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719" r:id="rId2"/>
    <p:sldId id="715" r:id="rId3"/>
    <p:sldId id="640" r:id="rId4"/>
    <p:sldId id="671" r:id="rId5"/>
    <p:sldId id="672" r:id="rId6"/>
    <p:sldId id="747" r:id="rId7"/>
    <p:sldId id="755" r:id="rId8"/>
    <p:sldId id="733" r:id="rId9"/>
    <p:sldId id="734" r:id="rId10"/>
    <p:sldId id="676" r:id="rId11"/>
    <p:sldId id="720" r:id="rId12"/>
    <p:sldId id="721" r:id="rId13"/>
    <p:sldId id="579" r:id="rId14"/>
    <p:sldId id="580" r:id="rId15"/>
    <p:sldId id="748" r:id="rId16"/>
    <p:sldId id="749" r:id="rId17"/>
    <p:sldId id="753" r:id="rId18"/>
    <p:sldId id="751" r:id="rId19"/>
    <p:sldId id="752" r:id="rId20"/>
    <p:sldId id="754" r:id="rId21"/>
    <p:sldId id="736" r:id="rId22"/>
    <p:sldId id="597" r:id="rId23"/>
    <p:sldId id="427" r:id="rId24"/>
    <p:sldId id="661" r:id="rId25"/>
    <p:sldId id="662" r:id="rId26"/>
    <p:sldId id="663" r:id="rId27"/>
    <p:sldId id="666" r:id="rId28"/>
    <p:sldId id="560" r:id="rId29"/>
    <p:sldId id="561" r:id="rId30"/>
    <p:sldId id="562" r:id="rId31"/>
    <p:sldId id="731" r:id="rId32"/>
    <p:sldId id="728" r:id="rId33"/>
    <p:sldId id="729" r:id="rId34"/>
    <p:sldId id="730" r:id="rId35"/>
    <p:sldId id="732" r:id="rId36"/>
    <p:sldId id="556" r:id="rId37"/>
    <p:sldId id="557" r:id="rId38"/>
    <p:sldId id="741" r:id="rId39"/>
    <p:sldId id="742" r:id="rId40"/>
    <p:sldId id="718" r:id="rId4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8000"/>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27" autoAdjust="0"/>
  </p:normalViewPr>
  <p:slideViewPr>
    <p:cSldViewPr snapToGrid="0" snapToObjects="1" showGuides="1">
      <p:cViewPr varScale="1">
        <p:scale>
          <a:sx n="114" d="100"/>
          <a:sy n="114" d="100"/>
        </p:scale>
        <p:origin x="-112" y="-120"/>
      </p:cViewPr>
      <p:guideLst>
        <p:guide orient="horz"/>
        <p:guide pos="2487"/>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15/04/15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15/04/15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数多くのセンサーが組み込まれネットにつながるスマートフォンやウェアラブルは、私たちの日々の活動をデジタル・データ化するデバイスとして、既に広く使われるようになりました。また、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の普及は、さらに広範な私たちの日常や社会活動のデジタル・データ化を加速してゆくことになるでしょう。</a:t>
            </a:r>
          </a:p>
          <a:p>
            <a:r>
              <a:rPr kumimoji="1" lang="ja-JP" altLang="ja-JP" sz="1200" kern="1200" dirty="0" smtClean="0">
                <a:solidFill>
                  <a:schemeClr val="tx1"/>
                </a:solidFill>
                <a:effectLst/>
                <a:latin typeface="+mn-lt"/>
                <a:ea typeface="+mn-ea"/>
                <a:cs typeface="+mn-cs"/>
              </a:rPr>
              <a:t>ソーシャルメディアもまた、そこでやり取りされる会話や画像、動画は人工知能によって解析され、世の中の話題や商品・サービスについての評価、人と人のつながりがデジタル・データ化しています。</a:t>
            </a:r>
          </a:p>
          <a:p>
            <a:r>
              <a:rPr kumimoji="1" lang="ja-JP" altLang="ja-JP" sz="1200" kern="1200" dirty="0" smtClean="0">
                <a:solidFill>
                  <a:schemeClr val="tx1"/>
                </a:solidFill>
                <a:effectLst/>
                <a:latin typeface="+mn-lt"/>
                <a:ea typeface="+mn-ea"/>
                <a:cs typeface="+mn-cs"/>
              </a:rPr>
              <a:t>気がつけば、私たちの現実社会は、ことごとくデジタル・データでネットにつながり、多くの恩恵を得る一方で、様々に利用される時代を迎えています。</a:t>
            </a:r>
          </a:p>
          <a:p>
            <a:r>
              <a:rPr kumimoji="1" lang="ja-JP" altLang="ja-JP" sz="1200" kern="1200" dirty="0" smtClean="0">
                <a:solidFill>
                  <a:schemeClr val="tx1"/>
                </a:solidFill>
                <a:effectLst/>
                <a:latin typeface="+mn-lt"/>
                <a:ea typeface="+mn-ea"/>
                <a:cs typeface="+mn-cs"/>
              </a:rPr>
              <a:t>また、自律走行車やロボット、</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プリンティングの普及は、機械と人間との新しい係わりを生みだそうとしています。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このようなテクノロジーのトレンドは、私たちの日常に様々な変化をもたらし、社会、経済に関わる活動もまた変化します。</a:t>
            </a:r>
          </a:p>
          <a:p>
            <a:r>
              <a:rPr kumimoji="1" lang="ja-JP" altLang="ja-JP" sz="1200" kern="1200" dirty="0" smtClean="0">
                <a:solidFill>
                  <a:schemeClr val="tx1"/>
                </a:solidFill>
                <a:effectLst/>
                <a:latin typeface="+mn-lt"/>
                <a:ea typeface="+mn-ea"/>
                <a:cs typeface="+mn-cs"/>
              </a:rPr>
              <a:t>私たちは、これまで「情報（</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）」を処理し、それを受け渡すテクノロジーに牽引され、生産性や利便性を高めてきました。しかし、これからは、より広範な生活や社会の活動をデジタル（</a:t>
            </a:r>
            <a:r>
              <a:rPr kumimoji="1" lang="en-US" altLang="ja-JP" sz="1200" kern="1200" dirty="0" smtClean="0">
                <a:solidFill>
                  <a:schemeClr val="tx1"/>
                </a:solidFill>
                <a:effectLst/>
                <a:latin typeface="+mn-lt"/>
                <a:ea typeface="+mn-ea"/>
                <a:cs typeface="+mn-cs"/>
              </a:rPr>
              <a:t>Digital</a:t>
            </a:r>
            <a:r>
              <a:rPr kumimoji="1" lang="ja-JP" altLang="ja-JP" sz="1200" kern="1200" dirty="0" smtClean="0">
                <a:solidFill>
                  <a:schemeClr val="tx1"/>
                </a:solidFill>
                <a:effectLst/>
                <a:latin typeface="+mn-lt"/>
                <a:ea typeface="+mn-ea"/>
                <a:cs typeface="+mn-cs"/>
              </a:rPr>
              <a:t>）化するテクノロジーが、「人間しかできなかったこと」を代替し、「人間にできなかったこと」をも可能にする時代を迎えようとしています。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時代の大きな節目に立たされているのです。ならば、より視野を広げ、これからのビジネスを捉えてゆくために、あえてデジタル・ビジネスという言葉を使ってみてもいいかもしれません。</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ビジネスという言葉が、時代にそぐわないという訳ではありません。ただ、これまで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システムを作り、それを使わせる」ビジネスとしての歴史を歩んできました。その既成概念を取り払い、「デジタルの価値を活かす」ビジネスへと、自らの役割を再定義してみてはいかがでしょうか。そのような意味から、デジタル・ビジネスという言葉をあえて使ってみてはどうかという提案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en-US" altLang="ja-JP" sz="1200" u="sng" kern="1200" dirty="0" smtClean="0">
                <a:solidFill>
                  <a:schemeClr val="tx1"/>
                </a:solidFill>
                <a:effectLst/>
                <a:latin typeface="+mn-lt"/>
                <a:ea typeface="+mn-ea"/>
                <a:cs typeface="+mn-cs"/>
              </a:rPr>
              <a:t/>
            </a:r>
            <a:br>
              <a:rPr kumimoji="1" lang="en-US" altLang="ja-JP" sz="1200" u="sng" kern="1200" dirty="0" smtClean="0">
                <a:solidFill>
                  <a:schemeClr val="tx1"/>
                </a:solidFill>
                <a:effectLst/>
                <a:latin typeface="+mn-lt"/>
                <a:ea typeface="+mn-ea"/>
                <a:cs typeface="+mn-cs"/>
              </a:rPr>
            </a:br>
            <a:r>
              <a:rPr kumimoji="1" lang="ja-JP" altLang="ja-JP" sz="1200" u="sng" kern="1200" dirty="0" smtClean="0">
                <a:solidFill>
                  <a:schemeClr val="tx1"/>
                </a:solidFill>
                <a:effectLst/>
                <a:latin typeface="+mn-lt"/>
                <a:ea typeface="+mn-ea"/>
                <a:cs typeface="+mn-cs"/>
              </a:rPr>
              <a:t>ビジネスを牽引する</a:t>
            </a:r>
            <a:r>
              <a:rPr kumimoji="1" lang="en-US" altLang="ja-JP" sz="1200" u="sng" kern="1200" dirty="0" smtClean="0">
                <a:solidFill>
                  <a:schemeClr val="tx1"/>
                </a:solidFill>
                <a:effectLst/>
                <a:latin typeface="+mn-lt"/>
                <a:ea typeface="+mn-ea"/>
                <a:cs typeface="+mn-cs"/>
              </a:rPr>
              <a:t>3</a:t>
            </a:r>
            <a:r>
              <a:rPr kumimoji="1" lang="ja-JP" altLang="ja-JP" sz="1200" u="sng" kern="1200" dirty="0" smtClean="0">
                <a:solidFill>
                  <a:schemeClr val="tx1"/>
                </a:solidFill>
                <a:effectLst/>
                <a:latin typeface="+mn-lt"/>
                <a:ea typeface="+mn-ea"/>
                <a:cs typeface="+mn-cs"/>
              </a:rPr>
              <a:t>つのドライビング・フォース</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これからのビジネスは、「オープン化」、「スマート化」、「サービス化」といった</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つのドライビング・フォースに牽引されてゆきます。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オープン化</a:t>
            </a:r>
          </a:p>
          <a:p>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Open Source Software</a:t>
            </a:r>
            <a:r>
              <a:rPr kumimoji="1" lang="ja-JP" altLang="ja-JP" sz="1200" kern="1200" dirty="0" smtClean="0">
                <a:solidFill>
                  <a:schemeClr val="tx1"/>
                </a:solidFill>
                <a:effectLst/>
                <a:latin typeface="+mn-lt"/>
                <a:ea typeface="+mn-ea"/>
                <a:cs typeface="+mn-cs"/>
              </a:rPr>
              <a:t>）に牽引され、ソフトウェアに留まらず、データやハードウェアのオープン化を加速します。さらには、モバイルやウェアラブルのさらなる普及、</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登場、ソーシャルメディアの一層の活用は、人のつながりや世の中のできごとをこれまでにも増してデジタル・データ化し、さらにはオープン化してゆくことになるでしょう。そして、デジタルに支えられた社会インフラは、ますますオープンになり、私たちの日常や社会に深く関わってゆきます。</a:t>
            </a:r>
          </a:p>
          <a:p>
            <a:pPr lvl="0"/>
            <a:r>
              <a:rPr kumimoji="1" lang="ja-JP" altLang="ja-JP" sz="1200" kern="1200" dirty="0" smtClean="0">
                <a:solidFill>
                  <a:schemeClr val="tx1"/>
                </a:solidFill>
                <a:effectLst/>
                <a:latin typeface="+mn-lt"/>
                <a:ea typeface="+mn-ea"/>
                <a:cs typeface="+mn-cs"/>
              </a:rPr>
              <a:t>スマート化</a:t>
            </a:r>
          </a:p>
          <a:p>
            <a:r>
              <a:rPr kumimoji="1" lang="ja-JP" altLang="ja-JP" sz="1200" kern="1200" dirty="0" smtClean="0">
                <a:solidFill>
                  <a:schemeClr val="tx1"/>
                </a:solidFill>
                <a:effectLst/>
                <a:latin typeface="+mn-lt"/>
                <a:ea typeface="+mn-ea"/>
                <a:cs typeface="+mn-cs"/>
              </a:rPr>
              <a:t>人工知能（</a:t>
            </a:r>
            <a:r>
              <a:rPr kumimoji="1" lang="en-US" altLang="ja-JP" sz="1200" kern="1200" dirty="0" smtClean="0">
                <a:solidFill>
                  <a:schemeClr val="tx1"/>
                </a:solidFill>
                <a:effectLst/>
                <a:latin typeface="+mn-lt"/>
                <a:ea typeface="+mn-ea"/>
                <a:cs typeface="+mn-cs"/>
              </a:rPr>
              <a:t>AI: Artificial Intelligence</a:t>
            </a:r>
            <a:r>
              <a:rPr kumimoji="1" lang="ja-JP" altLang="ja-JP" sz="1200" kern="1200" dirty="0" smtClean="0">
                <a:solidFill>
                  <a:schemeClr val="tx1"/>
                </a:solidFill>
                <a:effectLst/>
                <a:latin typeface="+mn-lt"/>
                <a:ea typeface="+mn-ea"/>
                <a:cs typeface="+mn-cs"/>
              </a:rPr>
              <a:t>）に牽引され、ロボットやスマート・アシスタントなど、新しい人と機械との関係が生まれます。また、こちらの意向や行動を先読みして仕事をしてくれるコンテキスト・テクノロジーの進化は、利便性や生産性だけではない、新しい機械の活用のあり方を産み出す力となります。</a:t>
            </a:r>
          </a:p>
          <a:p>
            <a:pPr lvl="0"/>
            <a:r>
              <a:rPr kumimoji="1" lang="ja-JP" altLang="ja-JP" sz="1200" kern="1200" dirty="0" smtClean="0">
                <a:solidFill>
                  <a:schemeClr val="tx1"/>
                </a:solidFill>
                <a:effectLst/>
                <a:latin typeface="+mn-lt"/>
                <a:ea typeface="+mn-ea"/>
                <a:cs typeface="+mn-cs"/>
              </a:rPr>
              <a:t>サービス化</a:t>
            </a:r>
          </a:p>
          <a:p>
            <a:r>
              <a:rPr kumimoji="1" lang="ja-JP" altLang="ja-JP" sz="1200" kern="1200" dirty="0" smtClean="0">
                <a:solidFill>
                  <a:schemeClr val="tx1"/>
                </a:solidFill>
                <a:effectLst/>
                <a:latin typeface="+mn-lt"/>
                <a:ea typeface="+mn-ea"/>
                <a:cs typeface="+mn-cs"/>
              </a:rPr>
              <a:t>クラウド・コンピューティングに牽引され、インフラ、プラットフォーム、アプリケーションの全てのレイヤーでサービス化が促進されます。ビジネスもまたモノを扱うことからサービスを扱うことへと重心を移してゆきます。例えば、センサーやカメラが組み込まれた冷蔵庫がネットにつながり、人工知能が、入っているものを常時把握できるしくみが実現すれば、冷蔵庫という「モノ」は無料で提供され、食品の自動配達や食材・レシピの提供という「サービス」で儲けるビジネスが登場するかもしれません。このように、モノはサービスを構成する一部と成り、サービスがビジネスの主体となる時代がますます拡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テクノロジーのトレンドを支えるキーワード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ではどのようなキーワードがこのトレンドを支えてゆくのかを解説します。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en-US" altLang="ja-JP" sz="1200" kern="1200" dirty="0" err="1"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サーバーやストレージ、ネットワークなどの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インフラを構成するシステム資源が仮想化できるようになると、これら全体をひとまとめにして、ソフトウェアへの設定だけで、システム全体を構成、管理、制御できるようになります。この考え方が「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などは、これを</a:t>
            </a:r>
            <a:r>
              <a:rPr kumimoji="1" lang="en-US" altLang="ja-JP" sz="1200" kern="1200" dirty="0" smtClean="0">
                <a:solidFill>
                  <a:schemeClr val="tx1"/>
                </a:solidFill>
                <a:effectLst/>
                <a:latin typeface="+mn-lt"/>
                <a:ea typeface="+mn-ea"/>
                <a:cs typeface="+mn-cs"/>
              </a:rPr>
              <a:t>Software-Defined Data Center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SDDC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Software-Defined Environment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SDE</a:t>
            </a:r>
            <a:r>
              <a:rPr kumimoji="1" lang="ja-JP" altLang="ja-JP" sz="1200" kern="1200" dirty="0" smtClean="0">
                <a:solidFill>
                  <a:schemeClr val="tx1"/>
                </a:solidFill>
                <a:effectLst/>
                <a:latin typeface="+mn-lt"/>
                <a:ea typeface="+mn-ea"/>
                <a:cs typeface="+mn-cs"/>
              </a:rPr>
              <a:t>）と呼び、それぞれの思惑を込めて使い分けています。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では、予め全体の必要量を想定して、物理的なシステム資源を用意しておきます。これは、「リソース・プール」と呼ばれています。このリソース・プールから、利用者は必要な機器構成や機能をソフトウェアへの設定だけで、取り出し、組合せて利用すること、構成変更や追加、削除もできるようになります。物理的な導入・据え付けやネットワーク接続といった作業は必要ありません。今後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利用は、このような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インフラの上で展開されてゆくことになります。</a:t>
            </a:r>
          </a:p>
          <a:p>
            <a:pPr lvl="0"/>
            <a:r>
              <a:rPr kumimoji="1" lang="ja-JP" altLang="ja-JP" sz="1200" kern="1200" dirty="0" smtClean="0">
                <a:solidFill>
                  <a:schemeClr val="tx1"/>
                </a:solidFill>
                <a:effectLst/>
                <a:latin typeface="+mn-lt"/>
                <a:ea typeface="+mn-ea"/>
                <a:cs typeface="+mn-cs"/>
              </a:rPr>
              <a:t>コンテナ型仮想化（</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Windows Azure</a:t>
            </a:r>
            <a:r>
              <a:rPr kumimoji="1" lang="ja-JP" altLang="ja-JP" sz="1200" kern="1200" dirty="0" smtClean="0">
                <a:solidFill>
                  <a:schemeClr val="tx1"/>
                </a:solidFill>
                <a:effectLst/>
                <a:latin typeface="+mn-lt"/>
                <a:ea typeface="+mn-ea"/>
                <a:cs typeface="+mn-cs"/>
              </a:rPr>
              <a:t>での</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のサポートを表明しており、サーバーを仮想化する仕組みとして、今後重要な役割を担うことになりそうです。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もハイパーバイザ型サーバー仮想化と同様に、物理的なサーバーのシステム資源を見かけ上分割して、個別独立したシステムとして提供するために使われます。しかし、サーバー仮想化で使われているハイパーバイザではなく「コンテナ」と言われる別の方法を使います。</a:t>
            </a:r>
          </a:p>
          <a:p>
            <a:r>
              <a:rPr kumimoji="1" lang="ja-JP" altLang="ja-JP" sz="1200" kern="1200" dirty="0" smtClean="0">
                <a:solidFill>
                  <a:schemeClr val="tx1"/>
                </a:solidFill>
                <a:effectLst/>
                <a:latin typeface="+mn-lt"/>
                <a:ea typeface="+mn-ea"/>
                <a:cs typeface="+mn-cs"/>
              </a:rPr>
              <a:t>コンテナ型は、ハイパーバイザ型に比べ、システム資源のオーバーヘッドが少ないため、同じの性能のハードウェアであっても、より多くの仮想化されたシステム資源を作ることができます。また、ハイパーバイザ型で仮想サーバーを提供しているクラウド・サービス（</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ひとつの仮想サーバー上にさらに仮想サーバーを重ねて稼働させる（二重の仮想化）をサポートしていないケースがほとんどです。しかし、コンテナ型仮想化では、その制約をうけません。そのため、コンテナ単位で</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間を移動させることも容易で、セキュリティや可用性の必要から異なる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を組み合わせて使うような場合に重宝です。また、コンテナは、それを起動させるためにハイパーバイザ型のように仮想マシンと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を起動させる手間がかからないため、極めて高速です。</a:t>
            </a:r>
          </a:p>
          <a:p>
            <a:r>
              <a:rPr kumimoji="1" lang="ja-JP" altLang="ja-JP" sz="1200" kern="1200" dirty="0" smtClean="0">
                <a:solidFill>
                  <a:schemeClr val="tx1"/>
                </a:solidFill>
                <a:effectLst/>
                <a:latin typeface="+mn-lt"/>
                <a:ea typeface="+mn-ea"/>
                <a:cs typeface="+mn-cs"/>
              </a:rPr>
              <a:t>このような軽量、可搬性の高さは、仮想化の新しい選択肢として注目されることになるでしょう。</a:t>
            </a:r>
          </a:p>
          <a:p>
            <a:pPr lvl="0"/>
            <a:r>
              <a:rPr kumimoji="1" lang="ja-JP" altLang="ja-JP" sz="1200" kern="1200" dirty="0" smtClean="0">
                <a:solidFill>
                  <a:schemeClr val="tx1"/>
                </a:solidFill>
                <a:effectLst/>
                <a:latin typeface="+mn-lt"/>
                <a:ea typeface="+mn-ea"/>
                <a:cs typeface="+mn-cs"/>
              </a:rPr>
              <a:t>新しいハードウェア・テクノロジー（ベアメタル、</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仮想化されたサーバーは、管理の利便性をもたらす反面、性能の安定を確保することは難しくなります。特にバッチ処理など処理の終了が性能に左右されるアプリケーションにとっては課題です。</a:t>
            </a:r>
          </a:p>
          <a:p>
            <a:r>
              <a:rPr kumimoji="1" lang="ja-JP" altLang="ja-JP" sz="1200" kern="1200" dirty="0" smtClean="0">
                <a:solidFill>
                  <a:schemeClr val="tx1"/>
                </a:solidFill>
                <a:effectLst/>
                <a:latin typeface="+mn-lt"/>
                <a:ea typeface="+mn-ea"/>
                <a:cs typeface="+mn-cs"/>
              </a:rPr>
              <a:t>そこで注目されるのがベアメタルです。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で利用するサーバーを仮想マシンとしてではなく、物理マシンとして調達する仕組みで、</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はこれをひとつの特徴としていています。物理サーバーを調達できるといっても、それらは全てソフトウェア的な設定作業、つまり「セルフサービス・ポータル」から利用でき、物理的作業を伴わない点に於いては、仮想サーバーを扱うのと違いはありません。</a:t>
            </a:r>
          </a:p>
          <a:p>
            <a:r>
              <a:rPr kumimoji="1" lang="ja-JP" altLang="ja-JP" sz="1200" kern="1200" dirty="0" smtClean="0">
                <a:solidFill>
                  <a:schemeClr val="tx1"/>
                </a:solidFill>
                <a:effectLst/>
                <a:latin typeface="+mn-lt"/>
                <a:ea typeface="+mn-ea"/>
                <a:cs typeface="+mn-cs"/>
              </a:rPr>
              <a:t>もうひとつ注目すべきは、</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ストレージ、あるいは、フラッシュストレージの動向です。ストレージと言えば、モータードライブを必要とする</a:t>
            </a:r>
            <a:r>
              <a:rPr kumimoji="1" lang="en-US" altLang="ja-JP" sz="1200" kern="1200" dirty="0" smtClean="0">
                <a:solidFill>
                  <a:schemeClr val="tx1"/>
                </a:solidFill>
                <a:effectLst/>
                <a:latin typeface="+mn-lt"/>
                <a:ea typeface="+mn-ea"/>
                <a:cs typeface="+mn-cs"/>
              </a:rPr>
              <a:t>HDD</a:t>
            </a:r>
            <a:r>
              <a:rPr kumimoji="1" lang="ja-JP" altLang="ja-JP" sz="1200" kern="1200" dirty="0" smtClean="0">
                <a:solidFill>
                  <a:schemeClr val="tx1"/>
                </a:solidFill>
                <a:effectLst/>
                <a:latin typeface="+mn-lt"/>
                <a:ea typeface="+mn-ea"/>
                <a:cs typeface="+mn-cs"/>
              </a:rPr>
              <a:t>が主に使われています。しかし、高速化、高密度化、低消費電力化では限界が見えています。これをブレークスルーするのが不揮発性半導体記憶素子を使ったフラッシュストレージです。</a:t>
            </a:r>
          </a:p>
          <a:p>
            <a:r>
              <a:rPr kumimoji="1" lang="ja-JP" altLang="ja-JP" sz="1200" kern="1200" dirty="0" smtClean="0">
                <a:solidFill>
                  <a:schemeClr val="tx1"/>
                </a:solidFill>
                <a:effectLst/>
                <a:latin typeface="+mn-lt"/>
                <a:ea typeface="+mn-ea"/>
                <a:cs typeface="+mn-cs"/>
              </a:rPr>
              <a:t>これまでは、比較的高価であったために用途も限定されてきましたが、低価格が急速に進み、</a:t>
            </a:r>
            <a:r>
              <a:rPr kumimoji="1" lang="en-US" altLang="ja-JP" sz="1200" kern="1200" dirty="0" smtClean="0">
                <a:solidFill>
                  <a:schemeClr val="tx1"/>
                </a:solidFill>
                <a:effectLst/>
                <a:latin typeface="+mn-lt"/>
                <a:ea typeface="+mn-ea"/>
                <a:cs typeface="+mn-cs"/>
              </a:rPr>
              <a:t>MySQL</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PostgreSQL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MongoDB</a:t>
            </a:r>
            <a:r>
              <a:rPr kumimoji="1" lang="ja-JP" altLang="ja-JP" sz="1200" kern="1200" dirty="0" smtClean="0">
                <a:solidFill>
                  <a:schemeClr val="tx1"/>
                </a:solidFill>
                <a:effectLst/>
                <a:latin typeface="+mn-lt"/>
                <a:ea typeface="+mn-ea"/>
                <a:cs typeface="+mn-cs"/>
              </a:rPr>
              <a:t>といった</a:t>
            </a:r>
            <a:r>
              <a:rPr kumimoji="1" lang="en-US" altLang="ja-JP" sz="1200" kern="1200" dirty="0" smtClean="0">
                <a:solidFill>
                  <a:schemeClr val="tx1"/>
                </a:solidFill>
                <a:effectLst/>
                <a:latin typeface="+mn-lt"/>
                <a:ea typeface="+mn-ea"/>
                <a:cs typeface="+mn-cs"/>
              </a:rPr>
              <a:t>IOPS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Input/Output</a:t>
            </a:r>
            <a:r>
              <a:rPr kumimoji="1" lang="en-US" altLang="ja-JP" sz="1200" kern="1200" dirty="0" smtClean="0">
                <a:solidFill>
                  <a:schemeClr val="tx1"/>
                </a:solidFill>
                <a:effectLst/>
                <a:latin typeface="+mn-lt"/>
                <a:ea typeface="+mn-ea"/>
                <a:cs typeface="+mn-cs"/>
              </a:rPr>
              <a:t> per second</a:t>
            </a:r>
            <a:r>
              <a:rPr kumimoji="1" lang="ja-JP" altLang="ja-JP" sz="1200" kern="1200" dirty="0" smtClean="0">
                <a:solidFill>
                  <a:schemeClr val="tx1"/>
                </a:solidFill>
                <a:effectLst/>
                <a:latin typeface="+mn-lt"/>
                <a:ea typeface="+mn-ea"/>
                <a:cs typeface="+mn-cs"/>
              </a:rPr>
              <a:t>）の大きいデータベースのストレージに利用することなどの需要の高まりと共に注目されています。</a:t>
            </a:r>
          </a:p>
          <a:p>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など、主要なクラウド事業者も相次いで</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ベースのストレージ・サービスを提供し始めています。</a:t>
            </a:r>
          </a:p>
          <a:p>
            <a:pPr lvl="0"/>
            <a:r>
              <a:rPr kumimoji="1" lang="en-US" altLang="ja-JP" sz="1200" kern="1200" dirty="0" err="1" smtClean="0">
                <a:solidFill>
                  <a:schemeClr val="tx1"/>
                </a:solidFill>
                <a:effectLst/>
                <a:latin typeface="+mn-lt"/>
                <a:ea typeface="+mn-ea"/>
                <a:cs typeface="+mn-cs"/>
              </a:rPr>
              <a:t>IaaS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インフラを提供するクラウド・サービスが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です。このサービス領域はコンテナ型仮想化、ベアメタル、フラッシュストレージなどを取り込んで差別化を図りつつありますが、コモディティ化がすすみつつあり、価格競争の様相を呈しつつあります。</a:t>
            </a:r>
          </a:p>
          <a:p>
            <a:r>
              <a:rPr kumimoji="1" lang="ja-JP" altLang="ja-JP" sz="1200" kern="1200" dirty="0" smtClean="0">
                <a:solidFill>
                  <a:schemeClr val="tx1"/>
                </a:solidFill>
                <a:effectLst/>
                <a:latin typeface="+mn-lt"/>
                <a:ea typeface="+mn-ea"/>
                <a:cs typeface="+mn-cs"/>
              </a:rPr>
              <a:t>また、性能が高まり、価格も低下し続けることから、</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インフラを自ら所有する必然性は低下してゆきます。そのため、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インフラは所有から使用への流れが加速してゆくことになるでしょう。</a:t>
            </a:r>
          </a:p>
          <a:p>
            <a:pPr lvl="0"/>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とビックデータ</a:t>
            </a:r>
          </a:p>
          <a:p>
            <a:r>
              <a:rPr kumimoji="1" lang="ja-JP" altLang="ja-JP" sz="1200" kern="1200" dirty="0" smtClean="0">
                <a:solidFill>
                  <a:schemeClr val="tx1"/>
                </a:solidFill>
                <a:effectLst/>
                <a:latin typeface="+mn-lt"/>
                <a:ea typeface="+mn-ea"/>
                <a:cs typeface="+mn-cs"/>
              </a:rPr>
              <a:t>私たちの日常は様々な「モノ」に囲まれています。</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ウェアラブルと呼ばれる身につけるデバイス、家電製品や住宅、自動車や鉄道などの生活に欠かせない設備、道路に設置された機器や気象・環境観測機器、工場で働く産業用ロボットや工作機械などが、私たちの日常を支えています。これらが、いまインターネットにつながろうとしているのです。</a:t>
            </a:r>
          </a:p>
          <a:p>
            <a:r>
              <a:rPr kumimoji="1" lang="ja-JP" altLang="ja-JP" sz="1200" kern="1200" dirty="0" smtClean="0">
                <a:solidFill>
                  <a:schemeClr val="tx1"/>
                </a:solidFill>
                <a:effectLst/>
                <a:latin typeface="+mn-lt"/>
                <a:ea typeface="+mn-ea"/>
                <a:cs typeface="+mn-cs"/>
              </a:rPr>
              <a:t>インターネットにつながるモノの数は、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年時点で</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億個あったそうですが、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億個以上になるとか</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億個になるとか言われています。いずれにしても膨大な数のデバイスやモノが、インターネットにつながろうとしています。</a:t>
            </a:r>
          </a:p>
          <a:p>
            <a:r>
              <a:rPr kumimoji="1" lang="ja-JP" altLang="ja-JP" sz="1200" kern="1200" dirty="0" smtClean="0">
                <a:solidFill>
                  <a:schemeClr val="tx1"/>
                </a:solidFill>
                <a:effectLst/>
                <a:latin typeface="+mn-lt"/>
                <a:ea typeface="+mn-ea"/>
                <a:cs typeface="+mn-cs"/>
              </a:rPr>
              <a:t>既に私たちは、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やスマートフォンで文字や写真、音声といったデータを生みだし、そこに組み込まれた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私たちの動作や行動をデータ化しています。また、モノに組み込まれたセンサーが、その動きや周辺の状況をデータ化しています。私たちの日常生活や社会活動が広範にデータ化され、インターネットを介して、集められる時代を迎えようとしています。このような仕組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膨大な数のデバイスやモノから生みだされ急速な勢いで増え続けるデータは、「ビッグデータ」と呼ばれており、そこには現実世界に関わる様々なデータが集められているのです。これを統計手法や人工知能を使って分析し、わかりやすい表現で「見える化」することで、様々な知見やノウハウを取り出すことができます。</a:t>
            </a:r>
          </a:p>
          <a:p>
            <a:r>
              <a:rPr kumimoji="1" lang="ja-JP" altLang="ja-JP" sz="1200" kern="1200" dirty="0" smtClean="0">
                <a:solidFill>
                  <a:schemeClr val="tx1"/>
                </a:solidFill>
                <a:effectLst/>
                <a:latin typeface="+mn-lt"/>
                <a:ea typeface="+mn-ea"/>
                <a:cs typeface="+mn-cs"/>
              </a:rPr>
              <a:t>このような一連の仕組みは、もはや一企業が所有できるものではありません。クラウド・サービスの中に組み込まれ、サービスとして提供されて行くでしょう。また、それを支えるテクノロジーは</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に牽引されています。データの一部はオープンデータとして提供されるようになります。</a:t>
            </a:r>
          </a:p>
          <a:p>
            <a:pPr lvl="0"/>
            <a:r>
              <a:rPr kumimoji="1" lang="en-US" altLang="ja-JP" sz="1200" kern="1200" dirty="0" err="1" smtClean="0">
                <a:solidFill>
                  <a:schemeClr val="tx1"/>
                </a:solidFill>
                <a:effectLst/>
                <a:latin typeface="+mn-lt"/>
                <a:ea typeface="+mn-ea"/>
                <a:cs typeface="+mn-cs"/>
              </a:rPr>
              <a:t>PaaS</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ソフトウェアやデータは、今後サービスとして利用されるようになります。当然、それらを使用する開発、実行基盤もまたサービスとして提供されるようになります。それが、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が価格競争で利益を確保できなくなりつつある中、主要なクラウド・サービス・プロバイダーは、</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に収益基盤を移しつつあると行っても良いでしょう。</a:t>
            </a:r>
            <a:r>
              <a:rPr kumimoji="1" lang="en-US" altLang="ja-JP" sz="1200" kern="1200" dirty="0" smtClean="0">
                <a:solidFill>
                  <a:schemeClr val="tx1"/>
                </a:solidFill>
                <a:effectLst/>
                <a:latin typeface="+mn-lt"/>
                <a:ea typeface="+mn-ea"/>
                <a:cs typeface="+mn-cs"/>
              </a:rPr>
              <a:t>AWS Elastic Beanstalk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 Blue Mix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HP </a:t>
            </a:r>
            <a:r>
              <a:rPr kumimoji="1" lang="en-US" altLang="ja-JP" sz="1200" kern="1200" dirty="0" err="1" smtClean="0">
                <a:solidFill>
                  <a:schemeClr val="tx1"/>
                </a:solidFill>
                <a:effectLst/>
                <a:latin typeface="+mn-lt"/>
                <a:ea typeface="+mn-ea"/>
                <a:cs typeface="+mn-cs"/>
              </a:rPr>
              <a:t>Helion</a:t>
            </a:r>
            <a:r>
              <a:rPr kumimoji="1" lang="ja-JP" altLang="ja-JP" sz="1200" kern="1200" dirty="0" smtClean="0">
                <a:solidFill>
                  <a:schemeClr val="tx1"/>
                </a:solidFill>
                <a:effectLst/>
                <a:latin typeface="+mn-lt"/>
                <a:ea typeface="+mn-ea"/>
                <a:cs typeface="+mn-cs"/>
              </a:rPr>
              <a:t>などがこれに相当します。クラウド・サービスは、開発、実行基盤としての利便性や機能の充実を競う時代へと移り始めています。</a:t>
            </a:r>
          </a:p>
          <a:p>
            <a:pPr lvl="0"/>
            <a:r>
              <a:rPr kumimoji="1" lang="en-US" altLang="ja-JP" sz="1200" kern="1200" dirty="0" err="1" smtClean="0">
                <a:solidFill>
                  <a:schemeClr val="tx1"/>
                </a:solidFill>
                <a:effectLst/>
                <a:latin typeface="+mn-lt"/>
                <a:ea typeface="+mn-ea"/>
                <a:cs typeface="+mn-cs"/>
              </a:rPr>
              <a:t>SaaS</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へとクラウド・サービスの収益基盤は、より上位のレイヤーにシフトしつつあります。この傾向は、さらに上位の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へとシフトすることになるでしょう。上位のビジネス・プロセスにて差別化を進めることで競争優位を継続的、固定的に維持しようという戦略をとるものと考えられます。</a:t>
            </a:r>
          </a:p>
          <a:p>
            <a:r>
              <a:rPr kumimoji="1" lang="ja-JP" altLang="ja-JP" sz="1200" kern="1200" dirty="0" smtClean="0">
                <a:solidFill>
                  <a:schemeClr val="tx1"/>
                </a:solidFill>
                <a:effectLst/>
                <a:latin typeface="+mn-lt"/>
                <a:ea typeface="+mn-ea"/>
                <a:cs typeface="+mn-cs"/>
              </a:rPr>
              <a:t>主要なクラウド・サービス・プロバイダーが、マーケットプレイスに積極的なのはこのような背景があります。</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AppExchange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AWS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Microsoft Azure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Cloud Marketplace</a:t>
            </a:r>
            <a:r>
              <a:rPr kumimoji="1" lang="ja-JP" altLang="ja-JP" sz="1200" kern="1200" dirty="0" smtClean="0">
                <a:solidFill>
                  <a:schemeClr val="tx1"/>
                </a:solidFill>
                <a:effectLst/>
                <a:latin typeface="+mn-lt"/>
                <a:ea typeface="+mn-ea"/>
                <a:cs typeface="+mn-cs"/>
              </a:rPr>
              <a:t>などがこの動きに対応しています。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Oracle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ビジネスの拡大、</a:t>
            </a:r>
            <a:r>
              <a:rPr kumimoji="1" lang="en-US" altLang="ja-JP" sz="1200" kern="1200" dirty="0" smtClean="0">
                <a:solidFill>
                  <a:schemeClr val="tx1"/>
                </a:solidFill>
                <a:effectLst/>
                <a:latin typeface="+mn-lt"/>
                <a:ea typeface="+mn-ea"/>
                <a:cs typeface="+mn-cs"/>
              </a:rPr>
              <a:t>SAP</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SassesFactors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Concur</a:t>
            </a:r>
            <a:r>
              <a:rPr kumimoji="1" lang="ja-JP" altLang="ja-JP" sz="1200" kern="1200" dirty="0" smtClean="0">
                <a:solidFill>
                  <a:schemeClr val="tx1"/>
                </a:solidFill>
                <a:effectLst/>
                <a:latin typeface="+mn-lt"/>
                <a:ea typeface="+mn-ea"/>
                <a:cs typeface="+mn-cs"/>
              </a:rPr>
              <a:t>などの一連の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サービス事業者の買収もまた同様です。</a:t>
            </a:r>
          </a:p>
          <a:p>
            <a:r>
              <a:rPr kumimoji="1" lang="ja-JP" altLang="ja-JP" sz="1200" kern="1200" dirty="0" smtClean="0">
                <a:solidFill>
                  <a:schemeClr val="tx1"/>
                </a:solidFill>
                <a:effectLst/>
                <a:latin typeface="+mn-lt"/>
                <a:ea typeface="+mn-ea"/>
                <a:cs typeface="+mn-cs"/>
              </a:rPr>
              <a:t>これによって、</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も含めた上位レイヤーにおいて、エコシステムを働かせ、サービス全体の魅力を高め、顧客を囲い込もうという戦略であり、今後はこの領域での各社の競争が加速することになるでしょう。</a:t>
            </a:r>
          </a:p>
          <a:p>
            <a:pPr lvl="0"/>
            <a:r>
              <a:rPr kumimoji="1" lang="ja-JP" altLang="ja-JP" sz="1200" kern="1200" dirty="0" smtClean="0">
                <a:solidFill>
                  <a:schemeClr val="tx1"/>
                </a:solidFill>
                <a:effectLst/>
                <a:latin typeface="+mn-lt"/>
                <a:ea typeface="+mn-ea"/>
                <a:cs typeface="+mn-cs"/>
              </a:rPr>
              <a:t>ソーシャルとウェアラブル・モバイル</a:t>
            </a:r>
          </a:p>
          <a:p>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が、人のつながりを大きく変えることになりました。面識のあるなしにかかわらず、関心や興味、感性で共感しあえる人たちが、ソーシャルメディアで知り合い、つながり、地域を越えて言葉や写真、動画を共有し、連絡を取り合える仕組みが出現したのです。既に、</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のユーザー数は、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千万人、</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13</a:t>
            </a:r>
            <a:r>
              <a:rPr kumimoji="1" lang="ja-JP" altLang="ja-JP" sz="1200" kern="1200" dirty="0" smtClean="0">
                <a:solidFill>
                  <a:schemeClr val="tx1"/>
                </a:solidFill>
                <a:effectLst/>
                <a:latin typeface="+mn-lt"/>
                <a:ea typeface="+mn-ea"/>
                <a:cs typeface="+mn-cs"/>
              </a:rPr>
              <a:t>億人を越えています。このような、これまでの人類史上なかった世界規模での人のつながりは、ビジネスばかりでなく、価値観や文化、思想や政治、経済に大きな影響力を持つようになったのです。</a:t>
            </a:r>
          </a:p>
          <a:p>
            <a:r>
              <a:rPr kumimoji="1" lang="ja-JP" altLang="ja-JP" sz="1200" kern="1200" dirty="0" smtClean="0">
                <a:solidFill>
                  <a:schemeClr val="tx1"/>
                </a:solidFill>
                <a:effectLst/>
                <a:latin typeface="+mn-lt"/>
                <a:ea typeface="+mn-ea"/>
                <a:cs typeface="+mn-cs"/>
              </a:rPr>
              <a:t>これを別のとらえ方をすれば、人のつながり、世の中の話題や関心事、商品やサービスの評価や批判などの人間の活動をデジタル・データ化するプラットフォームであると言うことです。モバイルやウェアラブルも多くのセンサーを組み込んだネットワークにつながるデバイスであり、人間の行動をデジタル・データ化するプラットフォームと言うこと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とともに、これらは現実社会をデジタル・データ化する仕組みとして、ますます大きな役割を担うことになるでしょう。</a:t>
            </a:r>
          </a:p>
          <a:p>
            <a:pPr lvl="0"/>
            <a:r>
              <a:rPr kumimoji="1" lang="ja-JP" altLang="ja-JP" sz="1200" kern="1200" dirty="0" smtClean="0">
                <a:solidFill>
                  <a:schemeClr val="tx1"/>
                </a:solidFill>
                <a:effectLst/>
                <a:latin typeface="+mn-lt"/>
                <a:ea typeface="+mn-ea"/>
                <a:cs typeface="+mn-cs"/>
              </a:rPr>
              <a:t>ロボットとスマート・アシスタント</a:t>
            </a:r>
          </a:p>
          <a:p>
            <a:r>
              <a:rPr kumimoji="1" lang="ja-JP" altLang="ja-JP" sz="1200" kern="1200" dirty="0" smtClean="0">
                <a:solidFill>
                  <a:schemeClr val="tx1"/>
                </a:solidFill>
                <a:effectLst/>
                <a:latin typeface="+mn-lt"/>
                <a:ea typeface="+mn-ea"/>
                <a:cs typeface="+mn-cs"/>
              </a:rPr>
              <a:t>ロボットやスマート・アシスタントなどのスマートマシンは、人と機械との係わり方を大きく変えてしまいます。例えば、話しかけるだけで仕事をこなしてくれる。こちらの意向や行動を先読みして仕事をしてくれる。安全快適にヒトやモノを輸送してくれる。このような快適な未来を実現してくれます。</a:t>
            </a:r>
          </a:p>
          <a:p>
            <a:r>
              <a:rPr kumimoji="1" lang="ja-JP" altLang="ja-JP" sz="1200" kern="1200" dirty="0" smtClean="0">
                <a:solidFill>
                  <a:schemeClr val="tx1"/>
                </a:solidFill>
                <a:effectLst/>
                <a:latin typeface="+mn-lt"/>
                <a:ea typeface="+mn-ea"/>
                <a:cs typeface="+mn-cs"/>
              </a:rPr>
              <a:t>一方、これまで人間にしかできないと考えられていたことを代替できるようになれば雇用を奪ってしまうかもしれません。そうなれば、私たちの生活はどうなってしまうのでしょうか。政治や経済にも大きな影響をあたえることになるでしょう。</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活動の生産性を高め利便性をもたらすものとして、私たちに大きな恩恵をもたらしてきました。スマートマシンもまた、そういう常識の延長線上に生まれてきました。しかし、その進化の行き着く先は、本来主体であるはずの人間をも代替してしまうかもしれないのです。</a:t>
            </a:r>
          </a:p>
          <a:p>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世紀半ばから</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世紀にかけて起こった「産業革命」も、</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の「自動化」も、人間の労働のあり方を変えてきたことにおいては、変わりがないという考えもあります。しかし、スマートマシンがこれらと根本的に違うのは、人間にしかできなかった知的な活動が機械に置き換わることです。「産業革命」も「自動化」も、その意味に於いては、人間が主導権を握り、コントロールできたのです。これこそが、スマートマシンが画期的であり、破壊的である所以なのです。</a:t>
            </a:r>
          </a:p>
          <a:p>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ビジネスに当てはめてみれば、システムの運用や開発の多くは、スマートマシンに置き換えられてゆくでしょう。そうなれば、これまでの人月積算を前提とした収益構造は成り立たなくなります。</a:t>
            </a:r>
          </a:p>
          <a:p>
            <a:r>
              <a:rPr kumimoji="1" lang="ja-JP" altLang="ja-JP" sz="1200" kern="1200" dirty="0" smtClean="0">
                <a:solidFill>
                  <a:schemeClr val="tx1"/>
                </a:solidFill>
                <a:effectLst/>
                <a:latin typeface="+mn-lt"/>
                <a:ea typeface="+mn-ea"/>
                <a:cs typeface="+mn-cs"/>
              </a:rPr>
              <a:t>この進化の潮流に抗うことはできません。ならば、このスマートマシンをうまく使いこなし、より付加価値の高いビジネスへと自らの役割を変えてゆくしかないのです。</a:t>
            </a:r>
          </a:p>
          <a:p>
            <a:r>
              <a:rPr kumimoji="1" lang="ja-JP" altLang="ja-JP" sz="1200" kern="1200" dirty="0" smtClean="0">
                <a:solidFill>
                  <a:schemeClr val="tx1"/>
                </a:solidFill>
                <a:effectLst/>
                <a:latin typeface="+mn-lt"/>
                <a:ea typeface="+mn-ea"/>
                <a:cs typeface="+mn-cs"/>
              </a:rPr>
              <a:t>このテクノロジーは、これからのビジネスに広く影響を与え、ビジネスのこれまでの常識を大きく変えてゆくことになるでしょう。</a:t>
            </a:r>
          </a:p>
          <a:p>
            <a:pPr lvl="0"/>
            <a:r>
              <a:rPr kumimoji="1" lang="ja-JP" altLang="ja-JP" sz="1200" kern="1200" dirty="0" smtClean="0">
                <a:solidFill>
                  <a:schemeClr val="tx1"/>
                </a:solidFill>
                <a:effectLst/>
                <a:latin typeface="+mn-lt"/>
                <a:ea typeface="+mn-ea"/>
                <a:cs typeface="+mn-cs"/>
              </a:rPr>
              <a:t>コンテキスト・テクノロジー</a:t>
            </a:r>
          </a:p>
          <a:p>
            <a:r>
              <a:rPr kumimoji="1" lang="ja-JP" altLang="ja-JP" sz="1200" kern="1200" dirty="0" smtClean="0">
                <a:solidFill>
                  <a:schemeClr val="tx1"/>
                </a:solidFill>
                <a:effectLst/>
                <a:latin typeface="+mn-lt"/>
                <a:ea typeface="+mn-ea"/>
                <a:cs typeface="+mn-cs"/>
              </a:rPr>
              <a:t>「ドアノブに手をかけるとウェアラブルとの通信でロックが解除される。寒い冬の夜、帰宅時間にあわせて室温は自分好みになっていた。ドアを開けると明かりが灯り、お気に入りの曲が流れ始める。風呂も適温だ。</a:t>
            </a:r>
          </a:p>
          <a:p>
            <a:r>
              <a:rPr kumimoji="1" lang="ja-JP" altLang="ja-JP" sz="1200" kern="1200" dirty="0" smtClean="0">
                <a:solidFill>
                  <a:schemeClr val="tx1"/>
                </a:solidFill>
                <a:effectLst/>
                <a:latin typeface="+mn-lt"/>
                <a:ea typeface="+mn-ea"/>
                <a:cs typeface="+mn-cs"/>
              </a:rPr>
              <a:t>帰宅時間は、スマートフォンの</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や電車の運行情報などから予測されていた。お好みの室温や帰宅したらすぐ風呂に入ることなどは、室温を調整するサーモスタットや給湯器がいつの間にか覚えてしまった。</a:t>
            </a:r>
          </a:p>
          <a:p>
            <a:r>
              <a:rPr kumimoji="1" lang="ja-JP" altLang="ja-JP" sz="1200" kern="1200" dirty="0" smtClean="0">
                <a:solidFill>
                  <a:schemeClr val="tx1"/>
                </a:solidFill>
                <a:effectLst/>
                <a:latin typeface="+mn-lt"/>
                <a:ea typeface="+mn-ea"/>
                <a:cs typeface="+mn-cs"/>
              </a:rPr>
              <a:t>一息ついて、テレビをつけると、自分の好みに合った番組が録画されていて、そのリストが表示される。さあ、どの番組から見ることにしようか・・・」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テキスト・テクノロジーが実現しようとしている未来です。コンテキストとは、「文脈」、「背景」、「脈絡」を意味し、コンピュータがユーザーの事情や背景を知り、必要とするサービスを的確に予測したり、判断したりできるようになるでしょう。</a:t>
            </a:r>
          </a:p>
          <a:p>
            <a:r>
              <a:rPr kumimoji="1" lang="ja-JP" altLang="ja-JP" sz="1200" kern="1200" dirty="0" smtClean="0">
                <a:solidFill>
                  <a:schemeClr val="tx1"/>
                </a:solidFill>
                <a:effectLst/>
                <a:latin typeface="+mn-lt"/>
                <a:ea typeface="+mn-ea"/>
                <a:cs typeface="+mn-cs"/>
              </a:rPr>
              <a:t>この動きは、ウェアラブルや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で加速するでしょう。私たちのコンピュータはもはや受け身の機械ではなく、個人を識別し、その人が無意識に望んでいるものさえも予測し、手助けするアシスタントになろうとしています。また、ロボットやスマート・アシスタントによって、機会は日常の中により深く組み込まれてゆきます。</a:t>
            </a:r>
          </a:p>
          <a:p>
            <a:r>
              <a:rPr kumimoji="1" lang="ja-JP" altLang="ja-JP" sz="1200" kern="1200" dirty="0" smtClean="0">
                <a:solidFill>
                  <a:schemeClr val="tx1"/>
                </a:solidFill>
                <a:effectLst/>
                <a:latin typeface="+mn-lt"/>
                <a:ea typeface="+mn-ea"/>
                <a:cs typeface="+mn-cs"/>
              </a:rPr>
              <a:t>一方で、メールで打ち合わせ日程のやり取りをしていた相手が、予定を早めて前日のフライトでこちらに到着することまで、コンピュータが気を利かせて知らせてくれたとしたらどうでしょうか。もしかしたら、誰かに会うためにこっそりと日程を繰り上げてきているのかもしれません。</a:t>
            </a:r>
          </a:p>
          <a:p>
            <a:r>
              <a:rPr kumimoji="1" lang="ja-JP" altLang="ja-JP" sz="1200" kern="1200" dirty="0" smtClean="0">
                <a:solidFill>
                  <a:schemeClr val="tx1"/>
                </a:solidFill>
                <a:effectLst/>
                <a:latin typeface="+mn-lt"/>
                <a:ea typeface="+mn-ea"/>
                <a:cs typeface="+mn-cs"/>
              </a:rPr>
              <a:t>コンテキスト・テクノロジーは、生活を便利にし、快適にしてくれそうです。しかし、その一方で、プライバシーをどこまで提供するかは、悩ましいことです。沈黙する権利、情報を削除する権利などが正しく行使され、自らの意志でプライバシーを管理できるリテラシーが求められるようになります。</a:t>
            </a:r>
          </a:p>
          <a:p>
            <a:r>
              <a:rPr kumimoji="1" lang="ja-JP" altLang="ja-JP" sz="1200" kern="1200" dirty="0" smtClean="0">
                <a:solidFill>
                  <a:schemeClr val="tx1"/>
                </a:solidFill>
                <a:effectLst/>
                <a:latin typeface="+mn-lt"/>
                <a:ea typeface="+mn-ea"/>
                <a:cs typeface="+mn-cs"/>
              </a:rPr>
              <a:t>大きなパラダイム・シフトがすすんでいます。もはや過去の延長線上に未来はないことをしっかりと受け止めなくてはなりません。私たちは、そういう時代の流れを正しく読み取り、ビジネスとしての可能性を模索してゆくことが、求められています。</a:t>
            </a:r>
          </a:p>
          <a:p>
            <a:r>
              <a:rPr kumimoji="1" lang="ja-JP" altLang="ja-JP" sz="1200" kern="1200" dirty="0" smtClean="0">
                <a:solidFill>
                  <a:schemeClr val="tx1"/>
                </a:solidFill>
                <a:effectLst/>
                <a:latin typeface="+mn-lt"/>
                <a:ea typeface="+mn-ea"/>
                <a:cs typeface="+mn-cs"/>
              </a:rPr>
              <a:t>以上</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「工数の喪失」、「ユーザー企業の期待の変化」、「労働力の喪失」は、工数の提供で収益を上げるビジネスを難しくしつつあります。今後は、スピード・変革・差別化を</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によって実現すること、すなわちビジネス価値の提供で収益を上げるビジネスへとシフトしてゆかなくてはなりません。</a:t>
            </a:r>
          </a:p>
          <a:p>
            <a:r>
              <a:rPr kumimoji="1" lang="ja-JP" altLang="ja-JP" sz="1200" kern="1200" dirty="0" smtClean="0">
                <a:solidFill>
                  <a:schemeClr val="tx1"/>
                </a:solidFill>
                <a:effectLst/>
                <a:latin typeface="+mn-lt"/>
                <a:ea typeface="+mn-ea"/>
                <a:cs typeface="+mn-cs"/>
              </a:rPr>
              <a:t>ビジネス価値を追求すれば、スピードと変更に即応できなくてはならず、これまでのウォーターフォール型のやり方では通用しなくなるでしょう。また、案件規模は縮小し、クラウドの利用が普及すれば、顧客資産を減らさなくてはなりません。工数の提供や設備機器、ライセンスの販売で、ビジネスを拡大することとはできず、この点に於いてもこれまでとは相反する収益構造を必要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に対処するためには、サブスクリプション（月額定額）や成果報酬など、新たな、そしてお客様にとって納得感のある収益モデルを模索してゆく必要があります。しかし、新しい収益モデルは、従来の基準では業績を評価できません。しかし、同じ企業組織の中で取り組もうとすれば、従来の価値観や意志決定基準に邪魔されて、思うようにすすまないかもしれません。特に、伝統のある企業にあっては、容易ではないでしょう。</a:t>
            </a:r>
          </a:p>
          <a:p>
            <a:r>
              <a:rPr kumimoji="1" lang="ja-JP" altLang="ja-JP" sz="1200" kern="1200" dirty="0" smtClean="0">
                <a:solidFill>
                  <a:schemeClr val="tx1"/>
                </a:solidFill>
                <a:effectLst/>
                <a:latin typeface="+mn-lt"/>
                <a:ea typeface="+mn-ea"/>
                <a:cs typeface="+mn-cs"/>
              </a:rPr>
              <a:t>それでも、新しいことに取り組もうと思えば、経営者の強い意志で、従来の業績評価にとらわれない特区のような組織を作るか、思い切って別会社にすべきです。これにより、人事や給与を独自の基準で行えるようになります。また、どんなに優秀な人材であっても、社内の人材に頼る限りは、上司や経営者の顔がちらつき、思い切った決断が下せなくなります。また、染みついた思考様式をそう簡単に変えることはできず、発想が貧弱になるかもしれません。この状況を打開するためには、社内の人材にだけ頼らず、ベンチャー企業との提携や協業、外部人材との連携を深めることも考えてゆくべき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取り組みをすすめてゆく上で、意識しておかなければならないことがあります。まず、冒頭に申し上げたような環境の変化は、これまでに無く高い専門性を求められるようになることです。自らの専門をしっかりと持った企業の需要が高まってゆくと考えられます。「何でもできます」、「何でもやります」は、ユーザー企業にとってはありがたい話ですが、もはやそれだけでは、差別化できないことを肝に銘じなければなりません。</a:t>
            </a:r>
          </a:p>
          <a:p>
            <a:r>
              <a:rPr kumimoji="1" lang="ja-JP" altLang="ja-JP" sz="1200" kern="1200" dirty="0" smtClean="0">
                <a:solidFill>
                  <a:schemeClr val="tx1"/>
                </a:solidFill>
                <a:effectLst/>
                <a:latin typeface="+mn-lt"/>
                <a:ea typeface="+mn-ea"/>
                <a:cs typeface="+mn-cs"/>
              </a:rPr>
              <a:t>また、国内市場の成長性についても考えておく必要があります。国内市場は、今後数年は、年平均</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パーセントにも満たない成長と予想されています。一方、日本を除くアジアでは</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程度の成長が期待されています。もし、より大きな成長を模索するのであれば、グローバルに踏み出すことも視野に入れておくべきでしょう。</a:t>
            </a:r>
          </a:p>
          <a:p>
            <a:r>
              <a:rPr kumimoji="1" lang="ja-JP" altLang="ja-JP" sz="1200" kern="1200" dirty="0" smtClean="0">
                <a:solidFill>
                  <a:schemeClr val="tx1"/>
                </a:solidFill>
                <a:effectLst/>
                <a:latin typeface="+mn-lt"/>
                <a:ea typeface="+mn-ea"/>
                <a:cs typeface="+mn-cs"/>
              </a:rPr>
              <a:t>さらにクラウド・ネイティブの需要拡大にも対処できなくてはなりません。パブリック・クラウドが、基幹業務システムの受け皿として存在感を高めつつあります。それらは、既存のオンプレミスを移行するのではなく、はじめからクラウドでシステムを構築する需要も拡大しています。そのため、オンプレミスでのノウハウしかなく、クラウドへの移行や構築、運用に対応できないままでは、ビジネスのチャンスを逃すこと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ところで、工数提供の対価として収益を得る「人月ビジネス」ですが、このやり方が、一切ダメで、将来性もないと申し上げるつもりはありません。人月ビジネスであっても、付加価値が高く、高い専門性や特殊性を求められる業務であれば、十分に高い利益率を確保できるでしょう。例えば、</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人工知能などに関わるプログラミング、オンプレミスの基幹業務をパブリック・クラウドへ移行するエンジニアリング作業、クラウド・ネイティブなアプリケーション・サービスのビジネス開発や構築のコンサルティングなど、高い需要の伸びが期待されますが、人材の供給が追いつかない領域などがこれに相当します。ただ、この場合でも、そのような人材の絶対数を確保することは容易ではありません。そのため利益率は高くても、ビジネスの規模を拡大することは困難です。特に、大手</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事業者の場合、この需要に対応できる人材はいるかもしれませんが、圧倒的多数が、従来型の人月ビジネスに依存しているとすれば、全体としては、収益を拡大することは、難しいと考えられます。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確かに、これまでの人月ビジネスは、収益構造がわかりやすく、論理的で、理解しやすいのは、間違えありません。その上に成立してきた既存のビジネスは、今後ともそのままで続いてゆくでしょう。しかし、</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は、長年お客様が強い立場にありました。そのため、需要側がビジネスのイニシアティブを取り続けてきたのです。そのため供給側の利益は、継続的に圧縮の傾向が続いてきています。もはやここで利益を増やすことは難しく、限界コストに近づいてゆくであろうことは、既に申し上げたとおりです。</a:t>
            </a:r>
          </a:p>
          <a:p>
            <a:r>
              <a:rPr kumimoji="1" lang="ja-JP" altLang="ja-JP" sz="1200" kern="1200" dirty="0" smtClean="0">
                <a:solidFill>
                  <a:schemeClr val="tx1"/>
                </a:solidFill>
                <a:effectLst/>
                <a:latin typeface="+mn-lt"/>
                <a:ea typeface="+mn-ea"/>
                <a:cs typeface="+mn-cs"/>
              </a:rPr>
              <a:t>一方、新しい領域では、需要と供給の関係は逆転します。現状では、お客様の立場、すなわち需要サイドが弱いので、高利益を確保できる状況にあるのです。ただ、供給サイドが拡大すれば、この関係はいずれ拮抗し、需要サイドが優位になります。そうすれば、再び利益が出なくなるでしょう。だからこそ、早い段階で新しい領域でのビジネスを軌道に乗せなくてはならない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もはや猶予はありません。いち早くビジネス価値、すなわちスピード・変革・差別化の実現に供するビジネスに転換しなければ、ならないのです。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401249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では、具体的に、どのような事業を考えてゆけば良いのでしょうか。</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つの大きな需要動向の変化に着目し、事業を考えてゆくといいでしょう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ひとつは「</a:t>
            </a:r>
            <a:r>
              <a:rPr kumimoji="1" lang="ja-JP" altLang="ja-JP" sz="1200" u="sng" kern="1200" dirty="0" smtClean="0">
                <a:solidFill>
                  <a:schemeClr val="tx1"/>
                </a:solidFill>
                <a:effectLst/>
                <a:latin typeface="+mn-lt"/>
                <a:ea typeface="+mn-ea"/>
                <a:cs typeface="+mn-cs"/>
              </a:rPr>
              <a:t>クラウド・ネイティブ需要の拡大</a:t>
            </a:r>
            <a:r>
              <a:rPr kumimoji="1" lang="ja-JP" altLang="ja-JP" sz="1200" kern="1200" dirty="0" smtClean="0">
                <a:solidFill>
                  <a:schemeClr val="tx1"/>
                </a:solidFill>
                <a:effectLst/>
                <a:latin typeface="+mn-lt"/>
                <a:ea typeface="+mn-ea"/>
                <a:cs typeface="+mn-cs"/>
              </a:rPr>
              <a:t>」です。パブリック・クラウドを積極的に使い、コストの低減と変更への即応性を担保しようという動きです。パブリック・クラウドへの信任が高まりつつある中で、基幹業務システムをオンプレミスから移行しようという需要が拡大しつつあるように、システム・リソースの選択肢として、その需要が拡大しています。しかし、オンプレミスとクラウドでは、構築や運用の考え方が、異なるところも少なくありません。それが分からないままに移行を失敗する例も少なからずあるように聞いています。</a:t>
            </a:r>
          </a:p>
          <a:p>
            <a:r>
              <a:rPr kumimoji="1" lang="ja-JP" altLang="ja-JP" sz="1200" kern="1200" dirty="0" smtClean="0">
                <a:solidFill>
                  <a:schemeClr val="tx1"/>
                </a:solidFill>
                <a:effectLst/>
                <a:latin typeface="+mn-lt"/>
                <a:ea typeface="+mn-ea"/>
                <a:cs typeface="+mn-cs"/>
              </a:rPr>
              <a:t>また、オンプレミスの常識を変えることができず、クラウドの特性を生かし切れずコストの削減が十分にできない、変更への柔軟性が活かしきれないといった事態も生まれています。この状況に対処するには、「クラウド・ネイティブ」の常識とスキルを持った人材やそれを活かす仕組みによるサービス需要の拡大が期待されています。</a:t>
            </a:r>
          </a:p>
          <a:p>
            <a:r>
              <a:rPr kumimoji="1" lang="ja-JP" altLang="ja-JP" sz="1200" kern="1200" dirty="0" smtClean="0">
                <a:solidFill>
                  <a:schemeClr val="tx1"/>
                </a:solidFill>
                <a:effectLst/>
                <a:latin typeface="+mn-lt"/>
                <a:ea typeface="+mn-ea"/>
                <a:cs typeface="+mn-cs"/>
              </a:rPr>
              <a:t>もうひとつは、「</a:t>
            </a:r>
            <a:r>
              <a:rPr kumimoji="1" lang="ja-JP" altLang="ja-JP" sz="1200" u="sng" kern="1200" dirty="0" smtClean="0">
                <a:solidFill>
                  <a:schemeClr val="tx1"/>
                </a:solidFill>
                <a:effectLst/>
                <a:latin typeface="+mn-lt"/>
                <a:ea typeface="+mn-ea"/>
                <a:cs typeface="+mn-cs"/>
              </a:rPr>
              <a:t>上位レイヤ志向の拡大</a:t>
            </a:r>
            <a:r>
              <a:rPr kumimoji="1" lang="ja-JP" altLang="ja-JP" sz="1200" kern="1200" dirty="0" smtClean="0">
                <a:solidFill>
                  <a:schemeClr val="tx1"/>
                </a:solidFill>
                <a:effectLst/>
                <a:latin typeface="+mn-lt"/>
                <a:ea typeface="+mn-ea"/>
                <a:cs typeface="+mn-cs"/>
              </a:rPr>
              <a:t>」です。パブリック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価格競争は、熾烈を極め、クラウド・サービス事業者がこの領域で利益を拡大することは難しい状況になりました。そこで、各社は、アプリケーションの構築や運用の生産性を高めたり、自動化や自律化により人的な負担を排除したりする上位のサービス・レイヤの充実に動き出しています。クラウド・プロバイダー各社のサービス・メニューの充実は、まさにこのレイヤに重点が置かれていま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の各種新しいサービス、</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BlueMix</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Windows Azure App Service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など、この戦略に沿って、それぞれに強化、拡充に力を入れはじめています。また、</a:t>
            </a:r>
            <a:r>
              <a:rPr kumimoji="1" lang="en-US" altLang="ja-JP" sz="1200" kern="1200" dirty="0" smtClean="0">
                <a:solidFill>
                  <a:schemeClr val="tx1"/>
                </a:solidFill>
                <a:effectLst/>
                <a:latin typeface="+mn-lt"/>
                <a:ea typeface="+mn-ea"/>
                <a:cs typeface="+mn-cs"/>
              </a:rPr>
              <a:t>Red hat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JBOSS</a:t>
            </a:r>
            <a:r>
              <a:rPr kumimoji="1" lang="ja-JP" altLang="ja-JP" sz="1200" kern="1200" dirty="0" smtClean="0">
                <a:solidFill>
                  <a:schemeClr val="tx1"/>
                </a:solidFill>
                <a:effectLst/>
                <a:latin typeface="+mn-lt"/>
                <a:ea typeface="+mn-ea"/>
                <a:cs typeface="+mn-cs"/>
              </a:rPr>
              <a:t>など、オンプレミスでも、開発や運用の生産性や効率を上げるための製品に力を入れています。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このような動向を理解する上で、注意しなければならないのは、これらサービスや製品が、米国のものであるということです。</a:t>
            </a:r>
          </a:p>
          <a:p>
            <a:r>
              <a:rPr kumimoji="1" lang="ja-JP" altLang="ja-JP" sz="1200" kern="1200" dirty="0" smtClean="0">
                <a:solidFill>
                  <a:schemeClr val="tx1"/>
                </a:solidFill>
                <a:effectLst/>
                <a:latin typeface="+mn-lt"/>
                <a:ea typeface="+mn-ea"/>
                <a:cs typeface="+mn-cs"/>
              </a:rPr>
              <a:t>米国では、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ユーザー企業に属し、自前で行う割合が高いため、インフラ構築やアプリケーション開発、運用の生産性の向上は、ユーザー企業の省力化を進め、人件費の削減や需要の高い業務領域への人材の移動を容易にしています。</a:t>
            </a:r>
          </a:p>
          <a:p>
            <a:r>
              <a:rPr kumimoji="1" lang="ja-JP" altLang="ja-JP" sz="1200" kern="1200" dirty="0" smtClean="0">
                <a:solidFill>
                  <a:schemeClr val="tx1"/>
                </a:solidFill>
                <a:effectLst/>
                <a:latin typeface="+mn-lt"/>
                <a:ea typeface="+mn-ea"/>
                <a:cs typeface="+mn-cs"/>
              </a:rPr>
              <a:t>一方、我が国は</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ベンダーや</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事業者に所属し、開発や運用の多くを彼らが引き受けています。そのため工数の下がるこのようなサービスの拡充には抵抗があり、上位レイヤへの拡大の足かせとなっています。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ビジネス・スピードの加速や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を前提とした新しいビジネス・モデルによる競争力の強化は、グローバルな競争の中で益々その必要性を高めています。つまり、ビジネスのスピードと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スピードを同期化しなければ、競争力を維持できない時代へと変わりはじめているのです。このようなユーザー企業の経営環境の変化が、「クラウド・ネイティブの拡大」と「上位レイヤ志向の拡大」を牽引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では、どのような具体的な取り組みが考えられるのか、このチャートに掲載した</a:t>
            </a:r>
            <a:r>
              <a:rPr kumimoji="1" lang="en-US" altLang="ja-JP" sz="1200" kern="1200" dirty="0" smtClean="0">
                <a:solidFill>
                  <a:schemeClr val="tx1"/>
                </a:solidFill>
                <a:effectLst/>
                <a:latin typeface="+mn-lt"/>
                <a:ea typeface="+mn-ea"/>
                <a:cs typeface="+mn-cs"/>
              </a:rPr>
              <a:t>12</a:t>
            </a:r>
            <a:r>
              <a:rPr kumimoji="1" lang="ja-JP" altLang="ja-JP" sz="1200" kern="1200" dirty="0" smtClean="0">
                <a:solidFill>
                  <a:schemeClr val="tx1"/>
                </a:solidFill>
                <a:effectLst/>
                <a:latin typeface="+mn-lt"/>
                <a:ea typeface="+mn-ea"/>
                <a:cs typeface="+mn-cs"/>
              </a:rPr>
              <a:t>のビジネス・ケースについて、見てゆきましょう。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50829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kumimoji="1" lang="ja-JP" altLang="ja-JP" sz="1200" kern="1200" dirty="0" smtClean="0">
                <a:solidFill>
                  <a:schemeClr val="tx1"/>
                </a:solidFill>
                <a:effectLst/>
                <a:latin typeface="+mn-lt"/>
                <a:ea typeface="+mn-ea"/>
                <a:cs typeface="+mn-cs"/>
              </a:rPr>
              <a:t>クラウド・ネイティブに特化したサービス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既に述べたように「何でもやります」、「何でもできます」は、少なくともクラウド・ビジネスの世界では差別化の要因にはなり得ません。むしろ、積極的に特定のサービスや事業領域に特化し、その専門性を極め、競争力を担保しようというのがこのサービスです。</a:t>
            </a:r>
          </a:p>
          <a:p>
            <a:r>
              <a:rPr kumimoji="1" lang="ja-JP" altLang="ja-JP" sz="1200" kern="1200" dirty="0" smtClean="0">
                <a:solidFill>
                  <a:schemeClr val="tx1"/>
                </a:solidFill>
                <a:effectLst/>
                <a:latin typeface="+mn-lt"/>
                <a:ea typeface="+mn-ea"/>
                <a:cs typeface="+mn-cs"/>
              </a:rPr>
              <a:t>米国の</a:t>
            </a:r>
            <a:r>
              <a:rPr kumimoji="1" lang="en-US" altLang="ja-JP" sz="1200" kern="1200" dirty="0" smtClean="0">
                <a:solidFill>
                  <a:schemeClr val="tx1"/>
                </a:solidFill>
                <a:effectLst/>
                <a:latin typeface="+mn-lt"/>
                <a:ea typeface="+mn-ea"/>
                <a:cs typeface="+mn-cs"/>
              </a:rPr>
              <a:t>Technology Business Research</a:t>
            </a:r>
            <a:r>
              <a:rPr kumimoji="1" lang="ja-JP" altLang="ja-JP" sz="1200" kern="1200" dirty="0" smtClean="0">
                <a:solidFill>
                  <a:schemeClr val="tx1"/>
                </a:solidFill>
                <a:effectLst/>
                <a:latin typeface="+mn-lt"/>
                <a:ea typeface="+mn-ea"/>
                <a:cs typeface="+mn-cs"/>
              </a:rPr>
              <a:t>社は、このビジネス領域を「クラウド・プロフェッショナル・サービス」と定義し、次の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つのビジネスに分類しています。</a:t>
            </a:r>
          </a:p>
          <a:p>
            <a:pPr lvl="0"/>
            <a:r>
              <a:rPr kumimoji="1" lang="en-US" altLang="ja-JP" sz="1200" kern="1200" dirty="0" smtClean="0">
                <a:solidFill>
                  <a:schemeClr val="tx1"/>
                </a:solidFill>
                <a:effectLst/>
                <a:latin typeface="+mn-lt"/>
                <a:ea typeface="+mn-ea"/>
                <a:cs typeface="+mn-cs"/>
              </a:rPr>
              <a:t>Cloud Consulting </a:t>
            </a:r>
            <a:r>
              <a:rPr kumimoji="1" lang="ja-JP" altLang="ja-JP" sz="1200" kern="1200" dirty="0" smtClean="0">
                <a:solidFill>
                  <a:schemeClr val="tx1"/>
                </a:solidFill>
                <a:effectLst/>
                <a:latin typeface="+mn-lt"/>
                <a:ea typeface="+mn-ea"/>
                <a:cs typeface="+mn-cs"/>
              </a:rPr>
              <a:t>（クラウド・コンサルティング）</a:t>
            </a:r>
          </a:p>
          <a:p>
            <a:pPr lvl="0"/>
            <a:r>
              <a:rPr kumimoji="1" lang="en-US" altLang="ja-JP" sz="1200" kern="1200" dirty="0" smtClean="0">
                <a:solidFill>
                  <a:schemeClr val="tx1"/>
                </a:solidFill>
                <a:effectLst/>
                <a:latin typeface="+mn-lt"/>
                <a:ea typeface="+mn-ea"/>
                <a:cs typeface="+mn-cs"/>
              </a:rPr>
              <a:t>Cloud Systems Integrations</a:t>
            </a:r>
            <a:r>
              <a:rPr kumimoji="1" lang="ja-JP" altLang="ja-JP" sz="1200" kern="1200" dirty="0" smtClean="0">
                <a:solidFill>
                  <a:schemeClr val="tx1"/>
                </a:solidFill>
                <a:effectLst/>
                <a:latin typeface="+mn-lt"/>
                <a:ea typeface="+mn-ea"/>
                <a:cs typeface="+mn-cs"/>
              </a:rPr>
              <a:t>（クラウドシステムインテグレーション）</a:t>
            </a:r>
          </a:p>
          <a:p>
            <a:pPr lvl="0"/>
            <a:r>
              <a:rPr kumimoji="1" lang="en-US" altLang="ja-JP" sz="1200" kern="1200" dirty="0" smtClean="0">
                <a:solidFill>
                  <a:schemeClr val="tx1"/>
                </a:solidFill>
                <a:effectLst/>
                <a:latin typeface="+mn-lt"/>
                <a:ea typeface="+mn-ea"/>
                <a:cs typeface="+mn-cs"/>
              </a:rPr>
              <a:t>Cloud Applications Development and Maintenance</a:t>
            </a:r>
            <a:r>
              <a:rPr kumimoji="1" lang="ja-JP" altLang="ja-JP" sz="1200" kern="1200" dirty="0" smtClean="0">
                <a:solidFill>
                  <a:schemeClr val="tx1"/>
                </a:solidFill>
                <a:effectLst/>
                <a:latin typeface="+mn-lt"/>
                <a:ea typeface="+mn-ea"/>
                <a:cs typeface="+mn-cs"/>
              </a:rPr>
              <a:t>（クラウドアプリケーション開発管理）</a:t>
            </a:r>
          </a:p>
          <a:p>
            <a:pPr lvl="0"/>
            <a:r>
              <a:rPr kumimoji="1" lang="en-US" altLang="ja-JP" sz="1200" kern="1200" dirty="0" smtClean="0">
                <a:solidFill>
                  <a:schemeClr val="tx1"/>
                </a:solidFill>
                <a:effectLst/>
                <a:latin typeface="+mn-lt"/>
                <a:ea typeface="+mn-ea"/>
                <a:cs typeface="+mn-cs"/>
              </a:rPr>
              <a:t>Cloud Operations, Management and Maintenance Service</a:t>
            </a:r>
            <a:r>
              <a:rPr kumimoji="1" lang="ja-JP" altLang="ja-JP" sz="1200" kern="1200" dirty="0" smtClean="0">
                <a:solidFill>
                  <a:schemeClr val="tx1"/>
                </a:solidFill>
                <a:effectLst/>
                <a:latin typeface="+mn-lt"/>
                <a:ea typeface="+mn-ea"/>
                <a:cs typeface="+mn-cs"/>
              </a:rPr>
              <a:t>（クラウド運用管理）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このビジネス領域で実績を上げている企業も出始めています。例えば、野村総研やアイレットのように</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に特化したシステムインテグレーションや運用管理サービスを行っています。また、ジグソーのようなクラウドに特化し複数のサービスを取り扱い、各クラウド・サービスの窓口として、ニーズにあわせた提案を行うなどのサービスは、成果報酬型や高額単金での工数提供でのビジネスが期待できる領域です。</a:t>
            </a:r>
          </a:p>
          <a:p>
            <a:r>
              <a:rPr kumimoji="1" lang="ja-JP" altLang="ja-JP" sz="1200" kern="1200" dirty="0" smtClean="0">
                <a:solidFill>
                  <a:schemeClr val="tx1"/>
                </a:solidFill>
                <a:effectLst/>
                <a:latin typeface="+mn-lt"/>
                <a:ea typeface="+mn-ea"/>
                <a:cs typeface="+mn-cs"/>
              </a:rPr>
              <a:t>また、クラウドの運用に特化した「クラウド運用管理サービス」は、クラウド・ネイティブに向かおうとする顧客のスキルや人材の不足を肩代わりし、その需要に応えています。また、「クラウド相互接続サービス」のようにクラウド・ネイティブのシステム基盤や業務領域を支えるサービスも今後の需要拡大が期待される領域です。これらは、サブスクリプションでのビジネスが期待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ビジネス・スピードと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の同期化を支えるサービス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ビジネス・スピードの加速に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が追従するには、システム資源の調達や構築、開発や運用も加速されなくてはなりません。それを支える手段として、「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」、「専門特化型クラウド・サービス」、「</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」が考えられます。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」は、業務アプリケレーションをクラウド・サービスとして提供するもので、企業規模の大小にかかわらず多くの企業が参入しています。</a:t>
            </a:r>
            <a:r>
              <a:rPr kumimoji="1" lang="en-US" altLang="ja-JP" sz="1200" kern="1200" dirty="0" smtClean="0">
                <a:solidFill>
                  <a:schemeClr val="tx1"/>
                </a:solidFill>
                <a:effectLst/>
                <a:latin typeface="+mn-lt"/>
                <a:ea typeface="+mn-ea"/>
                <a:cs typeface="+mn-cs"/>
              </a:rPr>
              <a:t>Worldwide Cloud Applications Market Forecast 2014-2018 2014.7</a:t>
            </a:r>
            <a:r>
              <a:rPr kumimoji="1" lang="ja-JP" altLang="ja-JP" sz="1200" kern="1200" dirty="0" smtClean="0">
                <a:solidFill>
                  <a:schemeClr val="tx1"/>
                </a:solidFill>
                <a:effectLst/>
                <a:latin typeface="+mn-lt"/>
                <a:ea typeface="+mn-ea"/>
                <a:cs typeface="+mn-cs"/>
              </a:rPr>
              <a:t>によると、クラウドアプリケーションの</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2018</a:t>
            </a:r>
            <a:r>
              <a:rPr kumimoji="1" lang="ja-JP" altLang="ja-JP" sz="1200" kern="1200" dirty="0" smtClean="0">
                <a:solidFill>
                  <a:schemeClr val="tx1"/>
                </a:solidFill>
                <a:effectLst/>
                <a:latin typeface="+mn-lt"/>
                <a:ea typeface="+mn-ea"/>
                <a:cs typeface="+mn-cs"/>
              </a:rPr>
              <a:t>年までの年平均成長率は、コンテンツ系が</a:t>
            </a:r>
            <a:r>
              <a:rPr kumimoji="1" lang="en-US" altLang="ja-JP" sz="1200" kern="1200" dirty="0" smtClean="0">
                <a:solidFill>
                  <a:schemeClr val="tx1"/>
                </a:solidFill>
                <a:effectLst/>
                <a:latin typeface="+mn-lt"/>
                <a:ea typeface="+mn-ea"/>
                <a:cs typeface="+mn-cs"/>
              </a:rPr>
              <a:t>38.0%</a:t>
            </a:r>
            <a:r>
              <a:rPr kumimoji="1" lang="ja-JP" altLang="ja-JP" sz="1200" kern="1200" dirty="0" smtClean="0">
                <a:solidFill>
                  <a:schemeClr val="tx1"/>
                </a:solidFill>
                <a:effectLst/>
                <a:latin typeface="+mn-lt"/>
                <a:ea typeface="+mn-ea"/>
                <a:cs typeface="+mn-cs"/>
              </a:rPr>
              <a:t>と最も高く、</a:t>
            </a:r>
            <a:r>
              <a:rPr kumimoji="1" lang="en-US" altLang="ja-JP" sz="1200" kern="1200" dirty="0" smtClean="0">
                <a:solidFill>
                  <a:schemeClr val="tx1"/>
                </a:solidFill>
                <a:effectLst/>
                <a:latin typeface="+mn-lt"/>
                <a:ea typeface="+mn-ea"/>
                <a:cs typeface="+mn-cs"/>
              </a:rPr>
              <a:t>SCM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27.2%</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eCommerce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24.6%</a:t>
            </a:r>
            <a:r>
              <a:rPr kumimoji="1" lang="ja-JP" altLang="ja-JP" sz="1200" kern="1200" dirty="0" smtClean="0">
                <a:solidFill>
                  <a:schemeClr val="tx1"/>
                </a:solidFill>
                <a:effectLst/>
                <a:latin typeface="+mn-lt"/>
                <a:ea typeface="+mn-ea"/>
                <a:cs typeface="+mn-cs"/>
              </a:rPr>
              <a:t>）と続いています。また米国の</a:t>
            </a:r>
            <a:r>
              <a:rPr kumimoji="1" lang="en-US" altLang="ja-JP" sz="1200" kern="1200" dirty="0" smtClean="0">
                <a:solidFill>
                  <a:schemeClr val="tx1"/>
                </a:solidFill>
                <a:effectLst/>
                <a:latin typeface="+mn-lt"/>
                <a:ea typeface="+mn-ea"/>
                <a:cs typeface="+mn-cs"/>
              </a:rPr>
              <a:t>451 Research</a:t>
            </a:r>
            <a:r>
              <a:rPr kumimoji="1" lang="ja-JP" altLang="ja-JP" sz="1200" kern="1200" dirty="0" smtClean="0">
                <a:solidFill>
                  <a:schemeClr val="tx1"/>
                </a:solidFill>
                <a:effectLst/>
                <a:latin typeface="+mn-lt"/>
                <a:ea typeface="+mn-ea"/>
                <a:cs typeface="+mn-cs"/>
              </a:rPr>
              <a:t>の調査では、今後</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年でホスティング・サービス上で利用する予定のあるアプリケーションは、</a:t>
            </a:r>
            <a:r>
              <a:rPr kumimoji="1" lang="en-US" altLang="ja-JP" sz="1200" kern="1200" dirty="0" smtClean="0">
                <a:solidFill>
                  <a:schemeClr val="tx1"/>
                </a:solidFill>
                <a:effectLst/>
                <a:latin typeface="+mn-lt"/>
                <a:ea typeface="+mn-ea"/>
                <a:cs typeface="+mn-cs"/>
              </a:rPr>
              <a:t>Database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57%</a:t>
            </a:r>
            <a:r>
              <a:rPr kumimoji="1" lang="ja-JP" altLang="ja-JP" sz="1200" kern="1200" dirty="0" smtClean="0">
                <a:solidFill>
                  <a:schemeClr val="tx1"/>
                </a:solidFill>
                <a:effectLst/>
                <a:latin typeface="+mn-lt"/>
                <a:ea typeface="+mn-ea"/>
                <a:cs typeface="+mn-cs"/>
              </a:rPr>
              <a:t>と最も多く、続いて</a:t>
            </a:r>
            <a:r>
              <a:rPr kumimoji="1" lang="en-US" altLang="ja-JP" sz="1200" kern="1200" dirty="0" smtClean="0">
                <a:solidFill>
                  <a:schemeClr val="tx1"/>
                </a:solidFill>
                <a:effectLst/>
                <a:latin typeface="+mn-lt"/>
                <a:ea typeface="+mn-ea"/>
                <a:cs typeface="+mn-cs"/>
              </a:rPr>
              <a:t>Email</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CRM</a:t>
            </a:r>
            <a:r>
              <a:rPr kumimoji="1" lang="ja-JP" altLang="ja-JP" sz="1200" kern="1200" dirty="0" smtClean="0">
                <a:solidFill>
                  <a:schemeClr val="tx1"/>
                </a:solidFill>
                <a:effectLst/>
                <a:latin typeface="+mn-lt"/>
                <a:ea typeface="+mn-ea"/>
                <a:cs typeface="+mn-cs"/>
              </a:rPr>
              <a:t>等（</a:t>
            </a:r>
            <a:r>
              <a:rPr kumimoji="1" lang="en-US" altLang="ja-JP" sz="1200" kern="1200" dirty="0" smtClean="0">
                <a:solidFill>
                  <a:schemeClr val="tx1"/>
                </a:solidFill>
                <a:effectLst/>
                <a:latin typeface="+mn-lt"/>
                <a:ea typeface="+mn-ea"/>
                <a:cs typeface="+mn-cs"/>
              </a:rPr>
              <a:t>49%</a:t>
            </a:r>
            <a:r>
              <a:rPr kumimoji="1" lang="ja-JP" altLang="ja-JP" sz="1200" kern="1200" dirty="0" smtClean="0">
                <a:solidFill>
                  <a:schemeClr val="tx1"/>
                </a:solidFill>
                <a:effectLst/>
                <a:latin typeface="+mn-lt"/>
                <a:ea typeface="+mn-ea"/>
                <a:cs typeface="+mn-cs"/>
              </a:rPr>
              <a:t>）と続いています。クラウド・サービス事業者にとっては、どれだけデータベースの選択肢をもっているか、というのは大きな差別化となるでしょう。いずれにしろ、今後エンタープライズ・アプリケーション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需要は拡大してゆくことになり、サービス事業者もビジネス規模の拡大を狙い、この領域でのサービス充実を一層はかってゆくものと予想されます。</a:t>
            </a:r>
          </a:p>
          <a:p>
            <a:r>
              <a:rPr kumimoji="1" lang="ja-JP" altLang="ja-JP" sz="1200" kern="1200" dirty="0" smtClean="0">
                <a:solidFill>
                  <a:schemeClr val="tx1"/>
                </a:solidFill>
                <a:effectLst/>
                <a:latin typeface="+mn-lt"/>
                <a:ea typeface="+mn-ea"/>
                <a:cs typeface="+mn-cs"/>
              </a:rPr>
              <a:t>「専門特化型クラウド・サービス」として、例えば、</a:t>
            </a:r>
            <a:r>
              <a:rPr kumimoji="1" lang="en-US" altLang="ja-JP" sz="1200" kern="1200" dirty="0" smtClean="0">
                <a:solidFill>
                  <a:schemeClr val="tx1"/>
                </a:solidFill>
                <a:effectLst/>
                <a:latin typeface="+mn-lt"/>
                <a:ea typeface="+mn-ea"/>
                <a:cs typeface="+mn-cs"/>
              </a:rPr>
              <a:t>IBM/</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は、金融プロファイル、ゲーム業界プロファイル、</a:t>
            </a:r>
            <a:r>
              <a:rPr kumimoji="1" lang="en-US" altLang="ja-JP" sz="1200" kern="1200" dirty="0" smtClean="0">
                <a:solidFill>
                  <a:schemeClr val="tx1"/>
                </a:solidFill>
                <a:effectLst/>
                <a:latin typeface="+mn-lt"/>
                <a:ea typeface="+mn-ea"/>
                <a:cs typeface="+mn-cs"/>
              </a:rPr>
              <a:t>SAP</a:t>
            </a:r>
            <a:r>
              <a:rPr kumimoji="1" lang="ja-JP" altLang="ja-JP" sz="1200" kern="1200" dirty="0" smtClean="0">
                <a:solidFill>
                  <a:schemeClr val="tx1"/>
                </a:solidFill>
                <a:effectLst/>
                <a:latin typeface="+mn-lt"/>
                <a:ea typeface="+mn-ea"/>
                <a:cs typeface="+mn-cs"/>
              </a:rPr>
              <a:t>グローバル展開プロファイル、</a:t>
            </a:r>
            <a:r>
              <a:rPr kumimoji="1" lang="en-US" altLang="ja-JP" sz="1200" kern="1200" dirty="0" smtClean="0">
                <a:solidFill>
                  <a:schemeClr val="tx1"/>
                </a:solidFill>
                <a:effectLst/>
                <a:latin typeface="+mn-lt"/>
                <a:ea typeface="+mn-ea"/>
                <a:cs typeface="+mn-cs"/>
              </a:rPr>
              <a:t>CRM</a:t>
            </a:r>
            <a:r>
              <a:rPr kumimoji="1" lang="ja-JP" altLang="ja-JP" sz="1200" kern="1200" dirty="0" smtClean="0">
                <a:solidFill>
                  <a:schemeClr val="tx1"/>
                </a:solidFill>
                <a:effectLst/>
                <a:latin typeface="+mn-lt"/>
                <a:ea typeface="+mn-ea"/>
                <a:cs typeface="+mn-cs"/>
              </a:rPr>
              <a:t>プロファイルなど、業務業界に特有のソリューションに最適化された構築・運用のパターンを提供することで、システム構築のスピードを加速し、運用の効率化を図ります。また、「マーケットプレイス」もこのサービスと連携し、調達や構築のスピードを補完します。</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AppExchange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AWS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Microsoft Azure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Cloud Marketplace</a:t>
            </a:r>
            <a:r>
              <a:rPr kumimoji="1" lang="ja-JP" altLang="ja-JP" sz="1200" kern="1200" dirty="0" smtClean="0">
                <a:solidFill>
                  <a:schemeClr val="tx1"/>
                </a:solidFill>
                <a:effectLst/>
                <a:latin typeface="+mn-lt"/>
                <a:ea typeface="+mn-ea"/>
                <a:cs typeface="+mn-cs"/>
              </a:rPr>
              <a:t>などがこれに対応します。</a:t>
            </a:r>
          </a:p>
          <a:p>
            <a:r>
              <a:rPr kumimoji="1" lang="ja-JP" altLang="ja-JP" sz="1200" kern="1200" dirty="0" smtClean="0">
                <a:solidFill>
                  <a:schemeClr val="tx1"/>
                </a:solidFill>
                <a:effectLst/>
                <a:latin typeface="+mn-lt"/>
                <a:ea typeface="+mn-ea"/>
                <a:cs typeface="+mn-cs"/>
              </a:rPr>
              <a:t>また、「</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」は、開発や実行環境を提供してくれます。従来であれば、この環境を構築・運用するために多大な労力やコストを必要とし、高い専門スキル求められました。これに対して</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は、これら人的負担をなくし、スピードを担保するだけではなく、</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や人口知能などの最新のテクノロジーを自社のシステムに組み込むことを容易にし、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の利用価値を高めることが期待されます。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BlueMix</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Helion</a:t>
            </a:r>
            <a:r>
              <a:rPr kumimoji="1" lang="ja-JP" altLang="ja-JP" sz="1200" kern="1200" dirty="0" smtClean="0">
                <a:solidFill>
                  <a:schemeClr val="tx1"/>
                </a:solidFill>
                <a:effectLst/>
                <a:latin typeface="+mn-lt"/>
                <a:ea typeface="+mn-ea"/>
                <a:cs typeface="+mn-cs"/>
              </a:rPr>
              <a:t>など、オープン・ソースである</a:t>
            </a:r>
            <a:r>
              <a:rPr kumimoji="1" lang="en-US" altLang="ja-JP" sz="1200" kern="1200" dirty="0" smtClean="0">
                <a:solidFill>
                  <a:schemeClr val="tx1"/>
                </a:solidFill>
                <a:effectLst/>
                <a:latin typeface="+mn-lt"/>
                <a:ea typeface="+mn-ea"/>
                <a:cs typeface="+mn-cs"/>
              </a:rPr>
              <a:t>Cloud Foundry</a:t>
            </a:r>
            <a:r>
              <a:rPr kumimoji="1" lang="ja-JP" altLang="ja-JP" sz="1200" kern="1200" dirty="0" smtClean="0">
                <a:solidFill>
                  <a:schemeClr val="tx1"/>
                </a:solidFill>
                <a:effectLst/>
                <a:latin typeface="+mn-lt"/>
                <a:ea typeface="+mn-ea"/>
                <a:cs typeface="+mn-cs"/>
              </a:rPr>
              <a:t>を基盤とするものや、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Windows Azure App Service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Saleforce1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、サイボーズの</a:t>
            </a:r>
            <a:r>
              <a:rPr kumimoji="1" lang="en-US" altLang="ja-JP" sz="1200" kern="1200" dirty="0" err="1" smtClean="0">
                <a:solidFill>
                  <a:schemeClr val="tx1"/>
                </a:solidFill>
                <a:effectLst/>
                <a:latin typeface="+mn-lt"/>
                <a:ea typeface="+mn-ea"/>
                <a:cs typeface="+mn-cs"/>
              </a:rPr>
              <a:t>Kitone</a:t>
            </a:r>
            <a:r>
              <a:rPr kumimoji="1" lang="ja-JP" altLang="ja-JP" sz="1200" kern="1200" dirty="0" smtClean="0">
                <a:solidFill>
                  <a:schemeClr val="tx1"/>
                </a:solidFill>
                <a:effectLst/>
                <a:latin typeface="+mn-lt"/>
                <a:ea typeface="+mn-ea"/>
                <a:cs typeface="+mn-cs"/>
              </a:rPr>
              <a:t>のように独自のサービスで囲い込みを図ろうとしているものがあります。</a:t>
            </a:r>
          </a:p>
          <a:p>
            <a:r>
              <a:rPr kumimoji="1" lang="ja-JP" altLang="ja-JP" sz="1200" kern="1200" dirty="0" smtClean="0">
                <a:solidFill>
                  <a:schemeClr val="tx1"/>
                </a:solidFill>
                <a:effectLst/>
                <a:latin typeface="+mn-lt"/>
                <a:ea typeface="+mn-ea"/>
                <a:cs typeface="+mn-cs"/>
              </a:rPr>
              <a:t>これらビジネスでは、従来型の受託開発と比べて、短期間に開発できること、また変更への柔軟性が期待できることから、これを付加価値として高額単金での工数ビジネスを展開できる可能性があります。この場合、同様の成果物に対するお客様の支払額は低く抑えられることを遡及する方法や、一定のリスクを覚悟でサブスクリプションにし、アジャイル開発と組み合わせることで改善を継続し、利益の拡大を図ることが考えられます。また、ひとつひとつの案件規模は縮小するものの、同様の業務領域に集中し、ノウハウを蓄積することで、業務の回転率を高め案件数の増大と利益率の拡大を狙うことができます。</a:t>
            </a:r>
          </a:p>
          <a:p>
            <a:r>
              <a:rPr kumimoji="1" lang="ja-JP" altLang="ja-JP" sz="1200" kern="1200" dirty="0" smtClean="0">
                <a:solidFill>
                  <a:schemeClr val="tx1"/>
                </a:solidFill>
                <a:effectLst/>
                <a:latin typeface="+mn-lt"/>
                <a:ea typeface="+mn-ea"/>
                <a:cs typeface="+mn-cs"/>
              </a:rPr>
              <a:t>また、厳密な意味では、</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の定義からは逸脱するかもしれませんが、</a:t>
            </a:r>
            <a:r>
              <a:rPr kumimoji="1" lang="en-US" altLang="ja-JP" sz="1200" kern="1200" dirty="0" err="1" smtClean="0">
                <a:solidFill>
                  <a:schemeClr val="tx1"/>
                </a:solidFill>
                <a:effectLst/>
                <a:latin typeface="+mn-lt"/>
                <a:ea typeface="+mn-ea"/>
                <a:cs typeface="+mn-cs"/>
              </a:rPr>
              <a:t>MBaaS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Mobile Backend as a Service</a:t>
            </a:r>
            <a:r>
              <a:rPr kumimoji="1" lang="ja-JP" altLang="ja-JP" sz="1200" kern="1200" dirty="0" smtClean="0">
                <a:solidFill>
                  <a:schemeClr val="tx1"/>
                </a:solidFill>
                <a:effectLst/>
                <a:latin typeface="+mn-lt"/>
                <a:ea typeface="+mn-ea"/>
                <a:cs typeface="+mn-cs"/>
              </a:rPr>
              <a:t>）も含めて考えても良いでしょう。モバイル・アプリケーションで汎用的に使われる利用者情報の登録・管理や認証、データの保管、プッシュ通知、課金・決済、ソーシャルメディアとの連携などの機能を、</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を呼び出すことで利用できるようにしたサービスで、負担の多いこれらの開発を不要にし、開発者がアプリケーションの開発に注力できるようにしようというサービスです。</a:t>
            </a:r>
            <a:r>
              <a:rPr kumimoji="1" lang="en-US" altLang="ja-JP" sz="1200" kern="1200" dirty="0" err="1" smtClean="0">
                <a:solidFill>
                  <a:schemeClr val="tx1"/>
                </a:solidFill>
                <a:effectLst/>
                <a:latin typeface="+mn-lt"/>
                <a:ea typeface="+mn-ea"/>
                <a:cs typeface="+mn-cs"/>
              </a:rPr>
              <a:t>appiaries</a:t>
            </a:r>
            <a:r>
              <a:rPr kumimoji="1" lang="ja-JP" altLang="ja-JP" sz="1200" kern="1200" dirty="0" smtClean="0">
                <a:solidFill>
                  <a:schemeClr val="tx1"/>
                </a:solidFill>
                <a:effectLst/>
                <a:latin typeface="+mn-lt"/>
                <a:ea typeface="+mn-ea"/>
                <a:cs typeface="+mn-cs"/>
              </a:rPr>
              <a:t>、ニフティクラウド</a:t>
            </a:r>
            <a:r>
              <a:rPr kumimoji="1" lang="en-US" altLang="ja-JP" sz="1200" kern="1200" dirty="0" smtClean="0">
                <a:solidFill>
                  <a:schemeClr val="tx1"/>
                </a:solidFill>
                <a:effectLst/>
                <a:latin typeface="+mn-lt"/>
                <a:ea typeface="+mn-ea"/>
                <a:cs typeface="+mn-cs"/>
              </a:rPr>
              <a:t>mobile backend</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Kli</a:t>
            </a:r>
            <a:r>
              <a:rPr kumimoji="1" lang="en-US" altLang="ja-JP" sz="1200" kern="1200" dirty="0" smtClean="0">
                <a:solidFill>
                  <a:schemeClr val="tx1"/>
                </a:solidFill>
                <a:effectLst/>
                <a:latin typeface="+mn-lt"/>
                <a:ea typeface="+mn-ea"/>
                <a:cs typeface="+mn-cs"/>
              </a:rPr>
              <a:t> Cloud</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baasady</a:t>
            </a:r>
            <a:r>
              <a:rPr kumimoji="1" lang="ja-JP" altLang="ja-JP" sz="1200" kern="1200" dirty="0" smtClean="0">
                <a:solidFill>
                  <a:schemeClr val="tx1"/>
                </a:solidFill>
                <a:effectLst/>
                <a:latin typeface="+mn-lt"/>
                <a:ea typeface="+mn-ea"/>
                <a:cs typeface="+mn-cs"/>
              </a:rPr>
              <a:t>などがあります。これらは、使用量に応じた従量課金型が多いようです。</a:t>
            </a:r>
          </a:p>
          <a:p>
            <a:r>
              <a:rPr kumimoji="1" lang="ja-JP" altLang="ja-JP" sz="1200" kern="1200" dirty="0" smtClean="0">
                <a:solidFill>
                  <a:schemeClr val="tx1"/>
                </a:solidFill>
                <a:effectLst/>
                <a:latin typeface="+mn-lt"/>
                <a:ea typeface="+mn-ea"/>
                <a:cs typeface="+mn-cs"/>
              </a:rPr>
              <a:t>さらに最近では、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）を活かしたアプリケーションのバックエンド機能を提供するサービスも登場しています。例えば、</a:t>
            </a:r>
            <a:r>
              <a:rPr kumimoji="1" lang="en-US" altLang="ja-JP" sz="1200" kern="1200" dirty="0" smtClean="0">
                <a:solidFill>
                  <a:schemeClr val="tx1"/>
                </a:solidFill>
                <a:effectLst/>
                <a:latin typeface="+mn-lt"/>
                <a:ea typeface="+mn-ea"/>
                <a:cs typeface="+mn-cs"/>
              </a:rPr>
              <a:t>ACCESS</a:t>
            </a:r>
            <a:r>
              <a:rPr kumimoji="1" lang="ja-JP" altLang="ja-JP" sz="1200" kern="1200" dirty="0" smtClean="0">
                <a:solidFill>
                  <a:schemeClr val="tx1"/>
                </a:solidFill>
                <a:effectLst/>
                <a:latin typeface="+mn-lt"/>
                <a:ea typeface="+mn-ea"/>
                <a:cs typeface="+mn-cs"/>
              </a:rPr>
              <a:t>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機器およびサービスの開発・運用を効率化する「</a:t>
            </a:r>
            <a:r>
              <a:rPr kumimoji="1" lang="en-US" altLang="ja-JP" sz="1200" kern="1200" dirty="0" smtClean="0">
                <a:solidFill>
                  <a:schemeClr val="tx1"/>
                </a:solidFill>
                <a:effectLst/>
                <a:latin typeface="+mn-lt"/>
                <a:ea typeface="+mn-ea"/>
                <a:cs typeface="+mn-cs"/>
              </a:rPr>
              <a:t>ACCESS Connect</a:t>
            </a:r>
            <a:r>
              <a:rPr kumimoji="1" lang="ja-JP" altLang="ja-JP" sz="1200" kern="1200" dirty="0" smtClean="0">
                <a:solidFill>
                  <a:schemeClr val="tx1"/>
                </a:solidFill>
                <a:effectLst/>
                <a:latin typeface="+mn-lt"/>
                <a:ea typeface="+mn-ea"/>
                <a:cs typeface="+mn-cs"/>
              </a:rPr>
              <a:t>」を提供しています。</a:t>
            </a:r>
            <a:r>
              <a:rPr kumimoji="1" lang="en-US" altLang="ja-JP" sz="1200" kern="1200" dirty="0" smtClean="0">
                <a:solidFill>
                  <a:schemeClr val="tx1"/>
                </a:solidFill>
                <a:effectLst/>
                <a:latin typeface="+mn-lt"/>
                <a:ea typeface="+mn-ea"/>
                <a:cs typeface="+mn-cs"/>
              </a:rPr>
              <a:t>ACCESS Connect</a:t>
            </a:r>
            <a:r>
              <a:rPr kumimoji="1" lang="ja-JP" altLang="ja-JP" sz="1200" kern="1200" dirty="0" smtClean="0">
                <a:solidFill>
                  <a:schemeClr val="tx1"/>
                </a:solidFill>
                <a:effectLst/>
                <a:latin typeface="+mn-lt"/>
                <a:ea typeface="+mn-ea"/>
                <a:cs typeface="+mn-cs"/>
              </a:rPr>
              <a:t>は、デバイス用の</a:t>
            </a:r>
            <a:r>
              <a:rPr kumimoji="1" lang="en-US" altLang="ja-JP" sz="1200" kern="1200" dirty="0" smtClean="0">
                <a:solidFill>
                  <a:schemeClr val="tx1"/>
                </a:solidFill>
                <a:effectLst/>
                <a:latin typeface="+mn-lt"/>
                <a:ea typeface="+mn-ea"/>
                <a:cs typeface="+mn-cs"/>
              </a:rPr>
              <a:t>SDK</a:t>
            </a:r>
            <a:r>
              <a:rPr kumimoji="1" lang="ja-JP" altLang="ja-JP" sz="1200" kern="1200" dirty="0" smtClean="0">
                <a:solidFill>
                  <a:schemeClr val="tx1"/>
                </a:solidFill>
                <a:effectLst/>
                <a:latin typeface="+mn-lt"/>
                <a:ea typeface="+mn-ea"/>
                <a:cs typeface="+mn-cs"/>
              </a:rPr>
              <a:t>とクラウド用の</a:t>
            </a:r>
            <a:r>
              <a:rPr kumimoji="1" lang="en-US" altLang="ja-JP" sz="1200" kern="1200" dirty="0" err="1" smtClean="0">
                <a:solidFill>
                  <a:schemeClr val="tx1"/>
                </a:solidFill>
                <a:effectLst/>
                <a:latin typeface="+mn-lt"/>
                <a:ea typeface="+mn-ea"/>
                <a:cs typeface="+mn-cs"/>
              </a:rPr>
              <a:t>BaaS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Backend as a Service</a:t>
            </a:r>
            <a:r>
              <a:rPr kumimoji="1" lang="ja-JP" altLang="ja-JP" sz="1200" kern="1200" dirty="0" smtClean="0">
                <a:solidFill>
                  <a:schemeClr val="tx1"/>
                </a:solidFill>
                <a:effectLst/>
                <a:latin typeface="+mn-lt"/>
                <a:ea typeface="+mn-ea"/>
                <a:cs typeface="+mn-cs"/>
              </a:rPr>
              <a:t>）をパッケージ化し、</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サービスの開発・運用に必要な技術的な要素を提供しようとするものです。また、フォワードネットワーク社は、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機器から提供される膨大なセンサーデータを収集して</a:t>
            </a:r>
            <a:r>
              <a:rPr kumimoji="1" lang="en-US" altLang="ja-JP" sz="1200" kern="1200" dirty="0" err="1" smtClean="0">
                <a:solidFill>
                  <a:schemeClr val="tx1"/>
                </a:solidFill>
                <a:effectLst/>
                <a:latin typeface="+mn-lt"/>
                <a:ea typeface="+mn-ea"/>
                <a:cs typeface="+mn-cs"/>
              </a:rPr>
              <a:t>Hadoop</a:t>
            </a:r>
            <a:r>
              <a:rPr kumimoji="1" lang="ja-JP" altLang="ja-JP" sz="1200" kern="1200" dirty="0" smtClean="0">
                <a:solidFill>
                  <a:schemeClr val="tx1"/>
                </a:solidFill>
                <a:effectLst/>
                <a:latin typeface="+mn-lt"/>
                <a:ea typeface="+mn-ea"/>
                <a:cs typeface="+mn-cs"/>
              </a:rPr>
              <a:t>などで分析するプラットフォーム「</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センサー解析ベースシステム」を提供しています。</a:t>
            </a:r>
          </a:p>
          <a:p>
            <a:r>
              <a:rPr kumimoji="1" lang="ja-JP" altLang="ja-JP" sz="1200" kern="1200" dirty="0" smtClean="0">
                <a:solidFill>
                  <a:schemeClr val="tx1"/>
                </a:solidFill>
                <a:effectLst/>
                <a:latin typeface="+mn-lt"/>
                <a:ea typeface="+mn-ea"/>
                <a:cs typeface="+mn-cs"/>
              </a:rPr>
              <a:t>このようにアプリケーション開発の高速化と変更への即応力を高めることを価値としたビジネスの需要は、今後益々拡大してゆくものと考えられます。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クラウド・ネイティブと従来型を仲介するサービス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技術的な問題ではなく、社内的なレギュレーションやコンプライアンス上の理由から、クラウド・ネイティブに躊躇する企業も少なくありません。物理的、地理的にデータの所在や運用実態を把握できなければ心配だという需要は、当面はなくなることはないでしょう。そのためのデータセンターやホスティング・サービスが求められています。これが「レギュレーション／コンプライアンス対応型</a:t>
            </a:r>
            <a:r>
              <a:rPr kumimoji="1" lang="en-US" altLang="ja-JP" sz="1200" kern="1200" dirty="0" smtClean="0">
                <a:solidFill>
                  <a:schemeClr val="tx1"/>
                </a:solidFill>
                <a:effectLst/>
                <a:latin typeface="+mn-lt"/>
                <a:ea typeface="+mn-ea"/>
                <a:cs typeface="+mn-cs"/>
              </a:rPr>
              <a:t>DC</a:t>
            </a:r>
            <a:r>
              <a:rPr kumimoji="1" lang="ja-JP" altLang="ja-JP" sz="1200" kern="1200" dirty="0" smtClean="0">
                <a:solidFill>
                  <a:schemeClr val="tx1"/>
                </a:solidFill>
                <a:effectLst/>
                <a:latin typeface="+mn-lt"/>
                <a:ea typeface="+mn-ea"/>
                <a:cs typeface="+mn-cs"/>
              </a:rPr>
              <a:t>／ホスティング・サービス」です。条件としては、都市型または鉄道の幹線や空港に隣接し交通至便であること、エネルギーコストが低く災害強度に優れていることなどが条件となります。ビットアイルやキャノン</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ソリューションズ、</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などは、この点を遡及しています。また、これに加え、新日鉄住金ソリューションズのように、オンプレミスのシステム基盤を、運用も含めでフルアウトソーシングとして受託、さらに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で受託開発したアプリケーションの受け皿としての価値も遡及し、ビジネスの拡大を図っているところもあります。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また、受託開発において、ビジネス・スピードの加速に追従する手段として「アジャイル型受託請負開発」が考えられます。</a:t>
            </a:r>
          </a:p>
          <a:p>
            <a:r>
              <a:rPr kumimoji="1" lang="ja-JP" altLang="ja-JP" sz="1200" kern="1200" dirty="0" smtClean="0">
                <a:solidFill>
                  <a:schemeClr val="tx1"/>
                </a:solidFill>
                <a:effectLst/>
                <a:latin typeface="+mn-lt"/>
                <a:ea typeface="+mn-ea"/>
                <a:cs typeface="+mn-cs"/>
              </a:rPr>
              <a:t>アジャイル型請負開発では、ビジネス価値、つまり、「業務を遂行するうえでなくてはならないプロセスを実現する機能」に絞り込んで開発すべき対象範囲を決めてゆきます。「必要かどうかわからない」「あったほうがいいかもしれない」というものは、対象から外します。そして、おおよその工数と期間の見通しを立てて金額を決め、請負契約を締結します。そのうえで、ビジネス価値で優先順位を決めて、ひとつひとつ完成させてゆくやり方です。開発の途中でこの優先順位が変われば、合意した工数と期間の範囲内で入れ替えることができるので、ユーザーの変更要求に柔軟に対応できます。</a:t>
            </a:r>
          </a:p>
          <a:p>
            <a:r>
              <a:rPr kumimoji="1" lang="ja-JP" altLang="ja-JP" sz="1200" kern="1200" dirty="0" smtClean="0">
                <a:solidFill>
                  <a:schemeClr val="tx1"/>
                </a:solidFill>
                <a:effectLst/>
                <a:latin typeface="+mn-lt"/>
                <a:ea typeface="+mn-ea"/>
                <a:cs typeface="+mn-cs"/>
              </a:rPr>
              <a:t>重要なところから完成させてゆくので、リスクは開発期間の初期に片寄せされ、期間後期になると重要なプロセスほど多くの検証が入るため、それらのバグは徹底して潰されます。また、後期になればなるほど重要度の低いプロセスになるので、たとえそこで問題が生じても全体に及ぼす影響は少なく、結果的に期間内に出来上がるシステムの完成度は高いものになります。また、請負契約を締結し、金額を確定しているので、日々改善に努め、生産性を高めていけば、原価を低減させ、利益を拡大させ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マネージド・プライベート・クラウド・サービス」は、パブリック・クラウドの基盤を利用し、お客様個別のニーズに最適化したカスタマイズを施し、運用管理も含めて提供するサービスです。パブリック・クラウドのようにユーザー企業が自ら物理的なシステム資産を所有することなく、パブリック・クラウド上に自社専用の利用環境を構築し、運用も含めて提供することで、維持管理や運用の効率化やコストの削減を実現するものです。これも、構築に伴う工数やサブスクリプションでの収益が期待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従来型を補完するサービス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者の多くは、ユーザー企業の業務関係者です。かれらの本来の期待は、システムを使うことではなく、業務目的を達成することです。例えば、契約書や図面などの文書管理であれば、そのデータをスキャンしてシステムに登録すること、原本を安全に保管することは手段であって目的ではありません。ならば、手段に相当する人的な業務も含め、システムと共に丸抱えで提供すれば、顧客の負担は軽減されます。つまり、システム提供者が自らシステムを使い、お客様の業務目的を達成するフルサービスを提供すればいいことになります。これが、「</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BPO</a:t>
            </a:r>
            <a:r>
              <a:rPr kumimoji="1" lang="ja-JP" altLang="ja-JP" sz="1200" kern="1200" dirty="0" smtClean="0">
                <a:solidFill>
                  <a:schemeClr val="tx1"/>
                </a:solidFill>
                <a:effectLst/>
                <a:latin typeface="+mn-lt"/>
                <a:ea typeface="+mn-ea"/>
                <a:cs typeface="+mn-cs"/>
              </a:rPr>
              <a:t>ハイブリッド・サービス」です。新日鉄住金ソリューションズの</a:t>
            </a:r>
            <a:r>
              <a:rPr kumimoji="1" lang="en-US" altLang="ja-JP" sz="1200" kern="1200" dirty="0" err="1" smtClean="0">
                <a:solidFill>
                  <a:schemeClr val="tx1"/>
                </a:solidFill>
                <a:effectLst/>
                <a:latin typeface="+mn-lt"/>
                <a:ea typeface="+mn-ea"/>
                <a:cs typeface="+mn-cs"/>
              </a:rPr>
              <a:t>NSexpress</a:t>
            </a:r>
            <a:r>
              <a:rPr kumimoji="1" lang="ja-JP" altLang="ja-JP" sz="1200" kern="1200" dirty="0" smtClean="0">
                <a:solidFill>
                  <a:schemeClr val="tx1"/>
                </a:solidFill>
                <a:effectLst/>
                <a:latin typeface="+mn-lt"/>
                <a:ea typeface="+mn-ea"/>
                <a:cs typeface="+mn-cs"/>
              </a:rPr>
              <a:t>Ⅱや</a:t>
            </a:r>
            <a:r>
              <a:rPr kumimoji="1" lang="en-US" altLang="ja-JP" sz="1200" kern="1200" dirty="0" err="1" smtClean="0">
                <a:solidFill>
                  <a:schemeClr val="tx1"/>
                </a:solidFill>
                <a:effectLst/>
                <a:latin typeface="+mn-lt"/>
                <a:ea typeface="+mn-ea"/>
                <a:cs typeface="+mn-cs"/>
              </a:rPr>
              <a:t>SanSan</a:t>
            </a:r>
            <a:r>
              <a:rPr kumimoji="1" lang="ja-JP" altLang="ja-JP" sz="1200" kern="1200" dirty="0" smtClean="0">
                <a:solidFill>
                  <a:schemeClr val="tx1"/>
                </a:solidFill>
                <a:effectLst/>
                <a:latin typeface="+mn-lt"/>
                <a:ea typeface="+mn-ea"/>
                <a:cs typeface="+mn-cs"/>
              </a:rPr>
              <a:t>の名刺管理サービスなどが、これに相当します。この場合は、サブスクリプションと成果報酬の組合せが、収益モデルの選択肢となるでしょう。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ビジネス・スピードに追従するには内製化が理想的です。しかし、ユーザー企業にはそれができるスキルも人材もありません。そこで、ユーザー企業の内製化を支援する「内製化支援サービス」が考えられます。この取り組みにより外注依存度は全体として減るでしょう。しかし、内製化を支援することでお客様に新たな価値を提供し、しっかりと食い込むことができれば、むしろ他社は切り捨てられることはあっても、自分達の需要は増えるかもしれません。この場合は、サブスクリプションと工数の組合せが考えられます。</a:t>
            </a:r>
          </a:p>
          <a:p>
            <a:r>
              <a:rPr kumimoji="1" lang="ja-JP" altLang="ja-JP" sz="1200" kern="1200" dirty="0" smtClean="0">
                <a:solidFill>
                  <a:schemeClr val="tx1"/>
                </a:solidFill>
                <a:effectLst/>
                <a:latin typeface="+mn-lt"/>
                <a:ea typeface="+mn-ea"/>
                <a:cs typeface="+mn-cs"/>
              </a:rPr>
              <a:t>さらに比較的規模の小さい企業の場合、</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を利用したくても専門の知識やスキルを持った</a:t>
            </a:r>
            <a:r>
              <a:rPr kumimoji="1" lang="en-US" altLang="ja-JP" sz="1200" kern="1200" dirty="0" smtClean="0">
                <a:solidFill>
                  <a:schemeClr val="tx1"/>
                </a:solidFill>
                <a:effectLst/>
                <a:latin typeface="+mn-lt"/>
                <a:ea typeface="+mn-ea"/>
                <a:cs typeface="+mn-cs"/>
              </a:rPr>
              <a:t>CIO</a:t>
            </a:r>
            <a:r>
              <a:rPr kumimoji="1" lang="ja-JP" altLang="ja-JP" sz="1200" kern="1200" dirty="0" smtClean="0">
                <a:solidFill>
                  <a:schemeClr val="tx1"/>
                </a:solidFill>
                <a:effectLst/>
                <a:latin typeface="+mn-lt"/>
                <a:ea typeface="+mn-ea"/>
                <a:cs typeface="+mn-cs"/>
              </a:rPr>
              <a:t>やエンジニアがいないところも少なくありません。このような企業に対して、開発も含む情報システム部門の役割全体を代行するニーズは存在するでしょう。これもまた、内製化支援のひとつのカタチとなるはずです。ソニックガーデンの「納品しない受託開発」は、そんな取り組みです。この場合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の専門家として情報システムにかかわる業務全般を受託するかたちとなります。弁護士や税理士と同様の顧問契約のようなサブスクリプションがふさわしいと考えられます。</a:t>
            </a:r>
          </a:p>
          <a:p>
            <a:r>
              <a:rPr kumimoji="1" lang="ja-JP" altLang="ja-JP" sz="1200" kern="1200" dirty="0" smtClean="0">
                <a:solidFill>
                  <a:schemeClr val="tx1"/>
                </a:solidFill>
                <a:effectLst/>
                <a:latin typeface="+mn-lt"/>
                <a:ea typeface="+mn-ea"/>
                <a:cs typeface="+mn-cs"/>
              </a:rPr>
              <a:t>また、厳密には、内製化支援とは言えないかもしれませんが、ユニアデックスは、海外に事業拠点や施設を設置する日本企業の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システムの運用管理業務を代行するサービスを提供しています。</a:t>
            </a:r>
          </a:p>
          <a:p>
            <a:r>
              <a:rPr kumimoji="1" lang="ja-JP" altLang="ja-JP" sz="1200" kern="1200" dirty="0" smtClean="0">
                <a:solidFill>
                  <a:schemeClr val="tx1"/>
                </a:solidFill>
                <a:effectLst/>
                <a:latin typeface="+mn-lt"/>
                <a:ea typeface="+mn-ea"/>
                <a:cs typeface="+mn-cs"/>
              </a:rPr>
              <a:t>急速にグローバル展開を進めつつある日本企業にとって、海外拠点の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支援やガバナンスの確保は大きな課題となっています。しかし、海外拠点には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従事者が少なく、国内の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担当者が海外拠点の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担当者も担っているため、十分な対応ができません。このような課題を解決しようというものです。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もちろんこれ以外にも様々なポスト</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ビジネスが考えられるでしょう。ただ、「ビジネスと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の同期化」が牽引力となり、「クラウド・ネイティブ」と「上位レイヤ志向」の拡大が進むといったマクロなトレンドを踏まえ、戦略や施策を考える必要があるでしょう。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69393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ポスト</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ビジネスを「システムの規模」と「システムの独自性」の２つの軸で、</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つの戦略に分けて整理してみることにしましょう。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コモディティ戦略</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事業者が、いまコモディティの領域にいます。今後ともこの領域でビジネスを継続して行くとすれば、徹底した標準化と価格競争により、規模ビジネスを追求しなければなりません。例えば、</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が繰り広げている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の価格競争やオフショアの拡大などがこれに当たります。</a:t>
            </a:r>
          </a:p>
          <a:p>
            <a:r>
              <a:rPr kumimoji="1" lang="ja-JP" altLang="ja-JP" sz="1200" kern="1200" dirty="0" smtClean="0">
                <a:solidFill>
                  <a:schemeClr val="tx1"/>
                </a:solidFill>
                <a:effectLst/>
                <a:latin typeface="+mn-lt"/>
                <a:ea typeface="+mn-ea"/>
                <a:cs typeface="+mn-cs"/>
              </a:rPr>
              <a:t>この戦略には、相応の先行投資が必要となります。上記の</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事業者大手は何処も数千億円規模の投資を行い規模の経済を追求し、価格競争を仕掛けています。また、標準化を進めることでコストの一層の低減とスピードを差別化の武器としています。</a:t>
            </a:r>
          </a:p>
          <a:p>
            <a:r>
              <a:rPr kumimoji="1" lang="ja-JP" altLang="ja-JP" sz="1200" kern="1200" dirty="0" smtClean="0">
                <a:solidFill>
                  <a:schemeClr val="tx1"/>
                </a:solidFill>
                <a:effectLst/>
                <a:latin typeface="+mn-lt"/>
                <a:ea typeface="+mn-ea"/>
                <a:cs typeface="+mn-cs"/>
              </a:rPr>
              <a:t>オフショアも、ブリッジ</a:t>
            </a:r>
            <a:r>
              <a:rPr kumimoji="1" lang="en-US" altLang="ja-JP" sz="1200" kern="1200" dirty="0" smtClean="0">
                <a:solidFill>
                  <a:schemeClr val="tx1"/>
                </a:solidFill>
                <a:effectLst/>
                <a:latin typeface="+mn-lt"/>
                <a:ea typeface="+mn-ea"/>
                <a:cs typeface="+mn-cs"/>
              </a:rPr>
              <a:t>SE</a:t>
            </a:r>
            <a:r>
              <a:rPr kumimoji="1" lang="ja-JP" altLang="ja-JP" sz="1200" kern="1200" dirty="0" smtClean="0">
                <a:solidFill>
                  <a:schemeClr val="tx1"/>
                </a:solidFill>
                <a:effectLst/>
                <a:latin typeface="+mn-lt"/>
                <a:ea typeface="+mn-ea"/>
                <a:cs typeface="+mn-cs"/>
              </a:rPr>
              <a:t>を介さなければならないやり方では、コストも嵩みスピードも担保できません。標準化の徹底やアジャイル開発の活用などで、これら障害を取り払うことで、コモディティ戦略における競争力を担保することができます。なお、この戦略は、システムの構築や開発、運用に閉じる必要はなく、人的な業務を代行する</a:t>
            </a:r>
            <a:r>
              <a:rPr kumimoji="1" lang="en-US" altLang="ja-JP" sz="1200" kern="1200" dirty="0" smtClean="0">
                <a:solidFill>
                  <a:schemeClr val="tx1"/>
                </a:solidFill>
                <a:effectLst/>
                <a:latin typeface="+mn-lt"/>
                <a:ea typeface="+mn-ea"/>
                <a:cs typeface="+mn-cs"/>
              </a:rPr>
              <a:t>BPO</a:t>
            </a:r>
            <a:r>
              <a:rPr kumimoji="1" lang="ja-JP" altLang="ja-JP" sz="1200" kern="1200" dirty="0" smtClean="0">
                <a:solidFill>
                  <a:schemeClr val="tx1"/>
                </a:solidFill>
                <a:effectLst/>
                <a:latin typeface="+mn-lt"/>
                <a:ea typeface="+mn-ea"/>
                <a:cs typeface="+mn-cs"/>
              </a:rPr>
              <a:t>と組み合わせることで、ビジネス規模の拡大を図ることも可能です。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専門特化戦略</a:t>
            </a:r>
          </a:p>
          <a:p>
            <a:r>
              <a:rPr kumimoji="1" lang="ja-JP" altLang="ja-JP" sz="1200" kern="1200" dirty="0" smtClean="0">
                <a:solidFill>
                  <a:schemeClr val="tx1"/>
                </a:solidFill>
                <a:effectLst/>
                <a:latin typeface="+mn-lt"/>
                <a:ea typeface="+mn-ea"/>
                <a:cs typeface="+mn-cs"/>
              </a:rPr>
              <a:t>大手</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は、膨大な人材を抱えています。そのため、システム規模が縮小する戦略は、既存の組織規模を維持できず、収益効率も悪くなるので受け入れにくく、営業利益率が低いことから極限まで稼働率をあげなければ、人材を維持できないという課題も抱えています。</a:t>
            </a:r>
          </a:p>
          <a:p>
            <a:r>
              <a:rPr kumimoji="1" lang="ja-JP" altLang="ja-JP" sz="1200" kern="1200" dirty="0" smtClean="0">
                <a:solidFill>
                  <a:schemeClr val="tx1"/>
                </a:solidFill>
                <a:effectLst/>
                <a:latin typeface="+mn-lt"/>
                <a:ea typeface="+mn-ea"/>
                <a:cs typeface="+mn-cs"/>
              </a:rPr>
              <a:t>その一方で、コモディティ領域で勝負できる体力もありません。いや、体力がないと言うより、何事も「ミニマム・スタート」でしかはじめられず、標準化を苦手とする経営体質が、コモディティ戦略の足かせとなっています。</a:t>
            </a:r>
          </a:p>
          <a:p>
            <a:r>
              <a:rPr kumimoji="1" lang="ja-JP" altLang="ja-JP" sz="1200" kern="1200" dirty="0" smtClean="0">
                <a:solidFill>
                  <a:schemeClr val="tx1"/>
                </a:solidFill>
                <a:effectLst/>
                <a:latin typeface="+mn-lt"/>
                <a:ea typeface="+mn-ea"/>
                <a:cs typeface="+mn-cs"/>
              </a:rPr>
              <a:t>事業規模を維持し、営業利益率を拡大としたいと考えれば、特定の業務領域に特化することで、その領域で絶対的競争優位を確立する戦略をとることが現実的です。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SAP</a:t>
            </a:r>
            <a:r>
              <a:rPr kumimoji="1" lang="ja-JP" altLang="ja-JP" sz="1200" kern="1200" dirty="0" smtClean="0">
                <a:solidFill>
                  <a:schemeClr val="tx1"/>
                </a:solidFill>
                <a:effectLst/>
                <a:latin typeface="+mn-lt"/>
                <a:ea typeface="+mn-ea"/>
                <a:cs typeface="+mn-cs"/>
              </a:rPr>
              <a:t>は、エンタープライズ</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では、絶対的なシェアを確保し、その市場での地位を確実なものにしようとしています。また、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は、ハイブリッドクラウドのポジショニングを明確にし、そこでの競争優位を確保しようとしています。</a:t>
            </a:r>
            <a:r>
              <a:rPr kumimoji="1" lang="en-US" altLang="ja-JP" sz="1200" kern="1200" dirty="0" err="1" smtClean="0">
                <a:solidFill>
                  <a:schemeClr val="tx1"/>
                </a:solidFill>
                <a:effectLst/>
                <a:latin typeface="+mn-lt"/>
                <a:ea typeface="+mn-ea"/>
                <a:cs typeface="+mn-cs"/>
              </a:rPr>
              <a:t>Equinix</a:t>
            </a:r>
            <a:r>
              <a:rPr kumimoji="1" lang="ja-JP" altLang="ja-JP" sz="1200" kern="1200" dirty="0" smtClean="0">
                <a:solidFill>
                  <a:schemeClr val="tx1"/>
                </a:solidFill>
                <a:effectLst/>
                <a:latin typeface="+mn-lt"/>
                <a:ea typeface="+mn-ea"/>
                <a:cs typeface="+mn-cs"/>
              </a:rPr>
              <a:t>は、クラウド相互接続事業で絶対的な優位を確保しています。他にも金融デリバティブ、プライベート・クラウド基盤の設備提供と構築・運用など、何でもできます、何でもやりますではなく、ある専門領域に特化して、顧客を増やし、結果として規模の拡大を図る戦略をとっています。また、</a:t>
            </a:r>
            <a:r>
              <a:rPr kumimoji="1" lang="en-US" altLang="ja-JP" sz="1200" kern="1200" dirty="0" smtClean="0">
                <a:solidFill>
                  <a:schemeClr val="tx1"/>
                </a:solidFill>
                <a:effectLst/>
                <a:latin typeface="+mn-lt"/>
                <a:ea typeface="+mn-ea"/>
                <a:cs typeface="+mn-cs"/>
              </a:rPr>
              <a:t>BPO</a:t>
            </a:r>
            <a:r>
              <a:rPr kumimoji="1" lang="ja-JP" altLang="ja-JP" sz="1200" kern="1200" dirty="0" smtClean="0">
                <a:solidFill>
                  <a:schemeClr val="tx1"/>
                </a:solidFill>
                <a:effectLst/>
                <a:latin typeface="+mn-lt"/>
                <a:ea typeface="+mn-ea"/>
                <a:cs typeface="+mn-cs"/>
              </a:rPr>
              <a:t>と組合せ規模の拡大を狙うことも可能です。</a:t>
            </a:r>
          </a:p>
          <a:p>
            <a:r>
              <a:rPr kumimoji="1" lang="ja-JP" altLang="ja-JP" sz="1200" kern="1200" dirty="0" smtClean="0">
                <a:solidFill>
                  <a:schemeClr val="tx1"/>
                </a:solidFill>
                <a:effectLst/>
                <a:latin typeface="+mn-lt"/>
                <a:ea typeface="+mn-ea"/>
                <a:cs typeface="+mn-cs"/>
              </a:rPr>
              <a:t>ただ、そのためには、「専門」を明確にポジショニングし、そこに資源を集中させ、洗練させていかなくてはなりません。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ニッチ戦略</a:t>
            </a:r>
          </a:p>
          <a:p>
            <a:r>
              <a:rPr kumimoji="1" lang="ja-JP" altLang="ja-JP" sz="1200" kern="1200" dirty="0" smtClean="0">
                <a:solidFill>
                  <a:schemeClr val="tx1"/>
                </a:solidFill>
                <a:effectLst/>
                <a:latin typeface="+mn-lt"/>
                <a:ea typeface="+mn-ea"/>
                <a:cs typeface="+mn-cs"/>
              </a:rPr>
              <a:t>規模は稼げないが、特定のテクノロジーや業務領域に於いては、他社の追従を赦さない存在感を示す戦略です。</a:t>
            </a:r>
          </a:p>
          <a:p>
            <a:r>
              <a:rPr kumimoji="1" lang="ja-JP" altLang="ja-JP" sz="1200" kern="1200" dirty="0" smtClean="0">
                <a:solidFill>
                  <a:schemeClr val="tx1"/>
                </a:solidFill>
                <a:effectLst/>
                <a:latin typeface="+mn-lt"/>
                <a:ea typeface="+mn-ea"/>
                <a:cs typeface="+mn-cs"/>
              </a:rPr>
              <a:t>同じ「独自性の高さ」を追求する「専門特化型戦略」は、安定と安心を遡及し、規模の拡大を狙うことに重点がおかれます。一方、「ニッチ戦略」は、革新性や特殊性を遡及し、オンリーワンをめざす戦略となります。ニッチも普及が進めば、規模の拡大につながる可能性はりますが、そこを狙わないのが、この戦略の肝といえるでしょう。</a:t>
            </a:r>
          </a:p>
          <a:p>
            <a:r>
              <a:rPr kumimoji="1" lang="ja-JP" altLang="ja-JP" sz="1200" kern="1200" dirty="0" smtClean="0">
                <a:solidFill>
                  <a:schemeClr val="tx1"/>
                </a:solidFill>
                <a:effectLst/>
                <a:latin typeface="+mn-lt"/>
                <a:ea typeface="+mn-ea"/>
                <a:cs typeface="+mn-cs"/>
              </a:rPr>
              <a:t>狙うべき領域は、現時点で市場規模は小さいが、成長率が「加速」している領域です。例えば、</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やビックデータ、人工知能やコンテキスト・テクノロジーといった先端テクノロジーです。また、介護や医療など、これから</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化を積極的に進めようとしている領域、あるいは、公共や自治体など、規模こそ小さいが、何処でも抱えている課題で、これまで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の恩恵に浴することのなかった領域なども考えられます。これら領域は、コストの高さと扱いの難しさ故に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の活用がすすまなかった領域です。しかし、クラウドや</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スマートフォンの普及は、このような前提を変えはじめています。改めて見直してみることで、ひとつひとつのシステム規模は小さいながらも、ビジネス・チャンスを見つけ出すことができる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パッケージ戦略</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徹底した標準化により、低価格で手離れの良い商材を提供する戦略です。なお、ここでいうパッケージとは、パッケージ化された商材を意味するもので、対象は、ソフトウェア、サービス、ハードウェアの全てであり、その組合せも含まれます。</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などもパッケージ商材と考えても良いでしょう。</a:t>
            </a:r>
          </a:p>
          <a:p>
            <a:r>
              <a:rPr kumimoji="1" lang="ja-JP" altLang="ja-JP" sz="1200" kern="1200" dirty="0" smtClean="0">
                <a:solidFill>
                  <a:schemeClr val="tx1"/>
                </a:solidFill>
                <a:effectLst/>
                <a:latin typeface="+mn-lt"/>
                <a:ea typeface="+mn-ea"/>
                <a:cs typeface="+mn-cs"/>
              </a:rPr>
              <a:t>対象は、</a:t>
            </a:r>
            <a:r>
              <a:rPr kumimoji="1" lang="en-US" altLang="ja-JP" sz="1200" kern="1200" dirty="0" smtClean="0">
                <a:solidFill>
                  <a:schemeClr val="tx1"/>
                </a:solidFill>
                <a:effectLst/>
                <a:latin typeface="+mn-lt"/>
                <a:ea typeface="+mn-ea"/>
                <a:cs typeface="+mn-cs"/>
              </a:rPr>
              <a:t>SMB</a:t>
            </a:r>
            <a:r>
              <a:rPr kumimoji="1" lang="ja-JP" altLang="ja-JP" sz="1200" kern="1200" dirty="0" smtClean="0">
                <a:solidFill>
                  <a:schemeClr val="tx1"/>
                </a:solidFill>
                <a:effectLst/>
                <a:latin typeface="+mn-lt"/>
                <a:ea typeface="+mn-ea"/>
                <a:cs typeface="+mn-cs"/>
              </a:rPr>
              <a:t>ばかりではなく、大企業であっても、特定の業務やシステム領域で、この戦略はうまくいくと考えられます。</a:t>
            </a:r>
          </a:p>
          <a:p>
            <a:r>
              <a:rPr kumimoji="1" lang="ja-JP" altLang="ja-JP" sz="1200" kern="1200" dirty="0" smtClean="0">
                <a:solidFill>
                  <a:schemeClr val="tx1"/>
                </a:solidFill>
                <a:effectLst/>
                <a:latin typeface="+mn-lt"/>
                <a:ea typeface="+mn-ea"/>
                <a:cs typeface="+mn-cs"/>
              </a:rPr>
              <a:t>売り方については、時間をかけた個別商談や人海戦術では効率が悪いので、</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やデジタル・マーケティング、インサイドセールスなど、仕組みによるセールスとマーケティングに取り組む必要があるでしょう。また、仮に個別商談や人海戦術にしても、短時間で商談を成立させられるセールス・ツールの充実など、売り方や売るための仕組みと共にパッケージ商材を開発する取り組みが不可欠となります。なお、標準化された業務を代行する</a:t>
            </a:r>
            <a:r>
              <a:rPr kumimoji="1" lang="en-US" altLang="ja-JP" sz="1200" kern="1200" dirty="0" smtClean="0">
                <a:solidFill>
                  <a:schemeClr val="tx1"/>
                </a:solidFill>
                <a:effectLst/>
                <a:latin typeface="+mn-lt"/>
                <a:ea typeface="+mn-ea"/>
                <a:cs typeface="+mn-cs"/>
              </a:rPr>
              <a:t>BPO</a:t>
            </a:r>
            <a:r>
              <a:rPr kumimoji="1" lang="ja-JP" altLang="ja-JP" sz="1200" kern="1200" dirty="0" smtClean="0">
                <a:solidFill>
                  <a:schemeClr val="tx1"/>
                </a:solidFill>
                <a:effectLst/>
                <a:latin typeface="+mn-lt"/>
                <a:ea typeface="+mn-ea"/>
                <a:cs typeface="+mn-cs"/>
              </a:rPr>
              <a:t>と組み合わせることで規模の拡大を図ることができます。</a:t>
            </a:r>
            <a:r>
              <a:rPr kumimoji="1" lang="en-US" altLang="ja-JP" sz="1200" kern="1200" dirty="0" err="1" smtClean="0">
                <a:solidFill>
                  <a:schemeClr val="tx1"/>
                </a:solidFill>
                <a:effectLst/>
                <a:latin typeface="+mn-lt"/>
                <a:ea typeface="+mn-ea"/>
                <a:cs typeface="+mn-cs"/>
              </a:rPr>
              <a:t>SanSan</a:t>
            </a:r>
            <a:r>
              <a:rPr kumimoji="1" lang="ja-JP" altLang="ja-JP" sz="1200" kern="1200" dirty="0" smtClean="0">
                <a:solidFill>
                  <a:schemeClr val="tx1"/>
                </a:solidFill>
                <a:effectLst/>
                <a:latin typeface="+mn-lt"/>
                <a:ea typeface="+mn-ea"/>
                <a:cs typeface="+mn-cs"/>
              </a:rPr>
              <a:t>の名刺代行入力などは、そんな取り組みのひとつといえるでしょう。</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24391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12</a:t>
            </a:r>
            <a:r>
              <a:rPr kumimoji="1" lang="ja-JP" altLang="ja-JP" sz="1200" kern="1200" dirty="0" smtClean="0">
                <a:solidFill>
                  <a:schemeClr val="tx1"/>
                </a:solidFill>
                <a:effectLst/>
                <a:latin typeface="+mn-lt"/>
                <a:ea typeface="+mn-ea"/>
                <a:cs typeface="+mn-cs"/>
              </a:rPr>
              <a:t>のビジネス・ケースを「システムを使わせるビジネス」と「システムを使うビジネス」に分けて整理してみる、その多くが、「システムを使わせるビジネス」に位置付けられます。</a:t>
            </a:r>
          </a:p>
          <a:p>
            <a:r>
              <a:rPr kumimoji="1" lang="ja-JP" altLang="ja-JP" sz="1200" kern="1200" dirty="0" smtClean="0">
                <a:solidFill>
                  <a:schemeClr val="tx1"/>
                </a:solidFill>
                <a:effectLst/>
                <a:latin typeface="+mn-lt"/>
                <a:ea typeface="+mn-ea"/>
                <a:cs typeface="+mn-cs"/>
              </a:rPr>
              <a:t>「システムを使わせるビジネス」とは、ユーザーがシステムを使うために、開発、運用、あるいは、開発のためのコンサルティングやツールの提供を行うなどのビジネスです。これまでの受託開発や派遣業務の延長として、ポスト</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ビジネスを考えれば、当然のことかもしれません。</a:t>
            </a:r>
          </a:p>
          <a:p>
            <a:r>
              <a:rPr kumimoji="1" lang="ja-JP" altLang="ja-JP" sz="1200" kern="1200" dirty="0" smtClean="0">
                <a:solidFill>
                  <a:schemeClr val="tx1"/>
                </a:solidFill>
                <a:effectLst/>
                <a:latin typeface="+mn-lt"/>
                <a:ea typeface="+mn-ea"/>
                <a:cs typeface="+mn-cs"/>
              </a:rPr>
              <a:t>一方、「システムを使うビジネス」は、事業者が自らシステムを使い、最終受益者であるエンドユーザーにサービスを提供するビジネスです。</a:t>
            </a:r>
          </a:p>
          <a:p>
            <a:r>
              <a:rPr kumimoji="1" lang="ja-JP" altLang="ja-JP" sz="1200" kern="1200" dirty="0" smtClean="0">
                <a:solidFill>
                  <a:schemeClr val="tx1"/>
                </a:solidFill>
                <a:effectLst/>
                <a:latin typeface="+mn-lt"/>
                <a:ea typeface="+mn-ea"/>
                <a:cs typeface="+mn-cs"/>
              </a:rPr>
              <a:t>例えば、配車サービスの</a:t>
            </a:r>
            <a:r>
              <a:rPr kumimoji="1" lang="en-US" altLang="ja-JP" sz="1200" kern="1200" dirty="0" err="1"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、タクシー配車サービスの</a:t>
            </a:r>
            <a:r>
              <a:rPr kumimoji="1" lang="en-US" altLang="ja-JP" sz="1200" kern="1200" dirty="0" smtClean="0">
                <a:solidFill>
                  <a:schemeClr val="tx1"/>
                </a:solidFill>
                <a:effectLst/>
                <a:latin typeface="+mn-lt"/>
                <a:ea typeface="+mn-ea"/>
                <a:cs typeface="+mn-cs"/>
              </a:rPr>
              <a:t>Line TAXI</a:t>
            </a:r>
            <a:r>
              <a:rPr kumimoji="1" lang="ja-JP" altLang="ja-JP" sz="1200" kern="1200" dirty="0" smtClean="0">
                <a:solidFill>
                  <a:schemeClr val="tx1"/>
                </a:solidFill>
                <a:effectLst/>
                <a:latin typeface="+mn-lt"/>
                <a:ea typeface="+mn-ea"/>
                <a:cs typeface="+mn-cs"/>
              </a:rPr>
              <a:t>、宿泊施設貸し出しサービスの</a:t>
            </a:r>
            <a:r>
              <a:rPr kumimoji="1" lang="en-US" altLang="ja-JP" sz="1200" kern="1200" dirty="0" err="1"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、会計クラウド・サービスの</a:t>
            </a:r>
            <a:r>
              <a:rPr kumimoji="1" lang="en-US" altLang="ja-JP" sz="1200" kern="1200" dirty="0" smtClean="0">
                <a:solidFill>
                  <a:schemeClr val="tx1"/>
                </a:solidFill>
                <a:effectLst/>
                <a:latin typeface="+mn-lt"/>
                <a:ea typeface="+mn-ea"/>
                <a:cs typeface="+mn-cs"/>
              </a:rPr>
              <a:t>free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POS</a:t>
            </a:r>
            <a:r>
              <a:rPr kumimoji="1" lang="ja-JP" altLang="ja-JP" sz="1200" kern="1200" dirty="0" smtClean="0">
                <a:solidFill>
                  <a:schemeClr val="tx1"/>
                </a:solidFill>
                <a:effectLst/>
                <a:latin typeface="+mn-lt"/>
                <a:ea typeface="+mn-ea"/>
                <a:cs typeface="+mn-cs"/>
              </a:rPr>
              <a:t>レジサービスの</a:t>
            </a:r>
            <a:r>
              <a:rPr kumimoji="1" lang="en-US" altLang="ja-JP" sz="1200" kern="1200" dirty="0" smtClean="0">
                <a:solidFill>
                  <a:schemeClr val="tx1"/>
                </a:solidFill>
                <a:effectLst/>
                <a:latin typeface="+mn-lt"/>
                <a:ea typeface="+mn-ea"/>
                <a:cs typeface="+mn-cs"/>
              </a:rPr>
              <a:t>Air</a:t>
            </a:r>
            <a:r>
              <a:rPr kumimoji="1" lang="ja-JP" altLang="ja-JP" sz="1200" kern="1200" dirty="0" smtClean="0">
                <a:solidFill>
                  <a:schemeClr val="tx1"/>
                </a:solidFill>
                <a:effectLst/>
                <a:latin typeface="+mn-lt"/>
                <a:ea typeface="+mn-ea"/>
                <a:cs typeface="+mn-cs"/>
              </a:rPr>
              <a:t>レジなどがあります。また、</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の配下にある</a:t>
            </a:r>
            <a:r>
              <a:rPr kumimoji="1" lang="en-US" altLang="ja-JP" sz="1200" kern="1200" dirty="0" smtClean="0">
                <a:solidFill>
                  <a:schemeClr val="tx1"/>
                </a:solidFill>
                <a:effectLst/>
                <a:latin typeface="+mn-lt"/>
                <a:ea typeface="+mn-ea"/>
                <a:cs typeface="+mn-cs"/>
              </a:rPr>
              <a:t>Nest</a:t>
            </a:r>
            <a:r>
              <a:rPr kumimoji="1" lang="ja-JP" altLang="ja-JP" sz="1200" kern="1200" dirty="0" smtClean="0">
                <a:solidFill>
                  <a:schemeClr val="tx1"/>
                </a:solidFill>
                <a:effectLst/>
                <a:latin typeface="+mn-lt"/>
                <a:ea typeface="+mn-ea"/>
                <a:cs typeface="+mn-cs"/>
              </a:rPr>
              <a:t>のように、インテリジェント・サーモスタットといわれるハードウェアを販売するとともに、そこから取得できるユーザーの行動情報を、さらなるビジネスにつなげようとしている企業もあります。また、我が国の</a:t>
            </a:r>
            <a:r>
              <a:rPr kumimoji="1" lang="en-US" altLang="ja-JP" sz="1200" kern="1200" dirty="0" smtClean="0">
                <a:solidFill>
                  <a:schemeClr val="tx1"/>
                </a:solidFill>
                <a:effectLst/>
                <a:latin typeface="+mn-lt"/>
                <a:ea typeface="+mn-ea"/>
                <a:cs typeface="+mn-cs"/>
              </a:rPr>
              <a:t>ACCESS</a:t>
            </a:r>
            <a:r>
              <a:rPr kumimoji="1" lang="ja-JP" altLang="ja-JP" sz="1200" kern="1200" dirty="0" smtClean="0">
                <a:solidFill>
                  <a:schemeClr val="tx1"/>
                </a:solidFill>
                <a:effectLst/>
                <a:latin typeface="+mn-lt"/>
                <a:ea typeface="+mn-ea"/>
                <a:cs typeface="+mn-cs"/>
              </a:rPr>
              <a:t>は、小売店舗内の顧客行動を取得、分析するサービスを提供する企業に</a:t>
            </a:r>
            <a:r>
              <a:rPr kumimoji="1" lang="en-US" altLang="ja-JP" sz="1200" kern="1200" dirty="0" smtClean="0">
                <a:solidFill>
                  <a:schemeClr val="tx1"/>
                </a:solidFill>
                <a:effectLst/>
                <a:latin typeface="+mn-lt"/>
                <a:ea typeface="+mn-ea"/>
                <a:cs typeface="+mn-cs"/>
              </a:rPr>
              <a:t>Beacon</a:t>
            </a:r>
            <a:r>
              <a:rPr kumimoji="1" lang="ja-JP" altLang="ja-JP" sz="1200" kern="1200" dirty="0" smtClean="0">
                <a:solidFill>
                  <a:schemeClr val="tx1"/>
                </a:solidFill>
                <a:effectLst/>
                <a:latin typeface="+mn-lt"/>
                <a:ea typeface="+mn-ea"/>
                <a:cs typeface="+mn-cs"/>
              </a:rPr>
              <a:t>（近接エリアの位置情報を取得する技術）デバイスを提供し、そのサービスの売上をシェアするビジネスを展開しています。これなど、このタイプのビジネスに位置付けても良いでしょう。また、先に紹介した、新日鉄住金ソリューションズの文書管理サービス「</a:t>
            </a:r>
            <a:r>
              <a:rPr kumimoji="1" lang="en-US" altLang="ja-JP" sz="1200" kern="1200" dirty="0" err="1" smtClean="0">
                <a:solidFill>
                  <a:schemeClr val="tx1"/>
                </a:solidFill>
                <a:effectLst/>
                <a:latin typeface="+mn-lt"/>
                <a:ea typeface="+mn-ea"/>
                <a:cs typeface="+mn-cs"/>
              </a:rPr>
              <a:t>NSexpress</a:t>
            </a:r>
            <a:r>
              <a:rPr kumimoji="1" lang="ja-JP" altLang="ja-JP" sz="1200" kern="1200" dirty="0" smtClean="0">
                <a:solidFill>
                  <a:schemeClr val="tx1"/>
                </a:solidFill>
                <a:effectLst/>
                <a:latin typeface="+mn-lt"/>
                <a:ea typeface="+mn-ea"/>
                <a:cs typeface="+mn-cs"/>
              </a:rPr>
              <a:t>Ⅱ」は、文書管理の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提供に加え、契約書や図面などの紙の原本をスキャンし登録する作業や登録した原本の倉庫保管業務を一括して提供しています。このようなエンドユーザーの便宜に直接応えるシステムと</a:t>
            </a:r>
            <a:r>
              <a:rPr kumimoji="1" lang="en-US" altLang="ja-JP" sz="1200" kern="1200" dirty="0" smtClean="0">
                <a:solidFill>
                  <a:schemeClr val="tx1"/>
                </a:solidFill>
                <a:effectLst/>
                <a:latin typeface="+mn-lt"/>
                <a:ea typeface="+mn-ea"/>
                <a:cs typeface="+mn-cs"/>
              </a:rPr>
              <a:t>BPO</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Process Outsourcing</a:t>
            </a:r>
            <a:r>
              <a:rPr kumimoji="1" lang="ja-JP" altLang="ja-JP" sz="1200" kern="1200" dirty="0" smtClean="0">
                <a:solidFill>
                  <a:schemeClr val="tx1"/>
                </a:solidFill>
                <a:effectLst/>
                <a:latin typeface="+mn-lt"/>
                <a:ea typeface="+mn-ea"/>
                <a:cs typeface="+mn-cs"/>
              </a:rPr>
              <a:t>：自社の業務プロセスの一部を継続的に外部の専門的な企業に委託すること）を一括して提供するサービスも、これに該当します。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は、自らが「システムを作り、それを使わせる」サービスをしてきました。しかし、後者は、「システムを自ら使うことで、最終の受益者にサービスを提供する」という特徴を持っています。テクノロジーのノウハウと業務についてのノウハウ、さらには、自分達の仕事を「情報システムの構築や運用」に限定しない発想があれば、このようなサービスを提供することも可能になるはず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66557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netcommerce.co.jp/blog" TargetMode="External"/><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hyperlink" Target="http://amzn.to/1vkHc18" TargetMode="External"/><Relationship Id="rId9"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hyperlink" Target="http://amzn.to/1AQtPX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最新の</a:t>
            </a:r>
            <a:r>
              <a:rPr kumimoji="1" lang="en-US" altLang="ja-JP" dirty="0" smtClean="0"/>
              <a:t>IT</a:t>
            </a:r>
            <a:r>
              <a:rPr kumimoji="1" lang="ja-JP" altLang="en-US" dirty="0" smtClean="0"/>
              <a:t>トレンドとビジネス戦略</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a:bodyPr>
          <a:lstStyle/>
          <a:p>
            <a:endParaRPr kumimoji="1" lang="en-US" altLang="ja-JP" dirty="0" smtClean="0"/>
          </a:p>
          <a:p>
            <a:r>
              <a:rPr kumimoji="1" lang="en-US" altLang="ja-JP" dirty="0" smtClean="0"/>
              <a:t>2015</a:t>
            </a:r>
            <a:r>
              <a:rPr kumimoji="1" lang="ja-JP" altLang="en-US" dirty="0" smtClean="0"/>
              <a:t>年</a:t>
            </a:r>
            <a:r>
              <a:rPr kumimoji="1" lang="en-US" altLang="ja-JP" dirty="0" smtClean="0"/>
              <a:t>4</a:t>
            </a:r>
            <a:r>
              <a:rPr kumimoji="1" lang="ja-JP" altLang="en-US" dirty="0" smtClean="0"/>
              <a:t>月</a:t>
            </a:r>
            <a:r>
              <a:rPr lang="en-US" altLang="ja-JP" dirty="0" smtClean="0"/>
              <a:t>15</a:t>
            </a:r>
            <a:r>
              <a:rPr lang="ja-JP" altLang="en-US" dirty="0" smtClean="0"/>
              <a:t>日</a:t>
            </a:r>
            <a:endParaRPr kumimoji="1" lang="ja-JP" altLang="en-US" dirty="0"/>
          </a:p>
        </p:txBody>
      </p:sp>
    </p:spTree>
    <p:extLst>
      <p:ext uri="{BB962C8B-B14F-4D97-AF65-F5344CB8AC3E}">
        <p14:creationId xmlns:p14="http://schemas.microsoft.com/office/powerpoint/2010/main" val="3414195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従来型ＳＩ</a:t>
            </a:r>
            <a:r>
              <a:rPr kumimoji="1" lang="ja-JP" altLang="en-US" dirty="0" smtClean="0"/>
              <a:t>事業の構造的限界</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grpSp>
        <p:nvGrpSpPr>
          <p:cNvPr id="21" name="図形グループ 20"/>
          <p:cNvGrpSpPr/>
          <p:nvPr/>
        </p:nvGrpSpPr>
        <p:grpSpPr>
          <a:xfrm>
            <a:off x="1798638" y="901700"/>
            <a:ext cx="5543550" cy="1892300"/>
            <a:chOff x="1798638" y="901700"/>
            <a:chExt cx="5543550" cy="1892300"/>
          </a:xfrm>
        </p:grpSpPr>
        <p:sp>
          <p:nvSpPr>
            <p:cNvPr id="4" name="正方形/長方形 3"/>
            <p:cNvSpPr/>
            <p:nvPr/>
          </p:nvSpPr>
          <p:spPr>
            <a:xfrm>
              <a:off x="1798638" y="901700"/>
              <a:ext cx="5543550" cy="4064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クラウドや人工知能などのイノベーション</a:t>
              </a:r>
              <a:endParaRPr kumimoji="1" lang="ja-JP" altLang="en-US" sz="1600" dirty="0">
                <a:solidFill>
                  <a:srgbClr val="FFFFFF"/>
                </a:solidFill>
                <a:latin typeface="ＭＳ Ｐゴシック"/>
                <a:ea typeface="ＭＳ Ｐゴシック"/>
                <a:cs typeface="ＭＳ Ｐゴシック"/>
              </a:endParaRPr>
            </a:p>
          </p:txBody>
        </p:sp>
        <p:sp>
          <p:nvSpPr>
            <p:cNvPr id="5" name="正方形/長方形 4"/>
            <p:cNvSpPr/>
            <p:nvPr/>
          </p:nvSpPr>
          <p:spPr>
            <a:xfrm>
              <a:off x="1798638"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SaaS</a:t>
              </a:r>
              <a:r>
                <a:rPr kumimoji="1" lang="ja-JP" altLang="en-US" sz="1200" dirty="0" smtClean="0">
                  <a:solidFill>
                    <a:srgbClr val="FFFFFF"/>
                  </a:solidFill>
                  <a:latin typeface="ＭＳ Ｐゴシック"/>
                  <a:ea typeface="ＭＳ Ｐゴシック"/>
                  <a:cs typeface="ＭＳ Ｐゴシック"/>
                </a:rPr>
                <a:t>適用領域の拡大</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736182"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SDI(Software Defined Infra.)</a:t>
              </a:r>
            </a:p>
            <a:p>
              <a:pPr algn="ctr"/>
              <a:r>
                <a:rPr kumimoji="1" lang="en-US" altLang="ja-JP" sz="1000" dirty="0" smtClean="0">
                  <a:solidFill>
                    <a:srgbClr val="FFFFFF"/>
                  </a:solidFill>
                  <a:latin typeface="ＭＳ Ｐゴシック"/>
                  <a:ea typeface="ＭＳ Ｐゴシック"/>
                  <a:cs typeface="ＭＳ Ｐゴシック"/>
                </a:rPr>
                <a:t>Infrastructure as a Code</a:t>
              </a:r>
              <a:endParaRPr kumimoji="1" lang="ja-JP" altLang="en-US" sz="1000" dirty="0">
                <a:solidFill>
                  <a:srgbClr val="FFFFFF"/>
                </a:solidFill>
                <a:latin typeface="ＭＳ Ｐゴシック"/>
                <a:ea typeface="ＭＳ Ｐゴシック"/>
                <a:cs typeface="ＭＳ Ｐゴシック"/>
              </a:endParaRPr>
            </a:p>
          </p:txBody>
        </p:sp>
        <p:sp>
          <p:nvSpPr>
            <p:cNvPr id="7" name="正方形/長方形 6"/>
            <p:cNvSpPr/>
            <p:nvPr/>
          </p:nvSpPr>
          <p:spPr>
            <a:xfrm>
              <a:off x="5673726"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運用の自動化・自律化</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5673726"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798638"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受託開発業務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736182"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インフラ販売</a:t>
              </a:r>
              <a:r>
                <a:rPr lang="ja-JP" altLang="en-US" sz="1200" dirty="0" smtClean="0">
                  <a:solidFill>
                    <a:srgbClr val="FFFFFF"/>
                  </a:solidFill>
                  <a:latin typeface="ＭＳ Ｐゴシック"/>
                  <a:ea typeface="ＭＳ Ｐゴシック"/>
                  <a:cs typeface="ＭＳ Ｐゴシック"/>
                </a:rPr>
                <a:t>・</a:t>
              </a:r>
              <a:r>
                <a:rPr kumimoji="1" lang="ja-JP" altLang="en-US" sz="1200" dirty="0" smtClean="0">
                  <a:solidFill>
                    <a:srgbClr val="FFFFFF"/>
                  </a:solidFill>
                  <a:latin typeface="ＭＳ Ｐゴシック"/>
                  <a:ea typeface="ＭＳ Ｐゴシック"/>
                  <a:cs typeface="ＭＳ Ｐゴシック"/>
                </a:rPr>
                <a:t>構築</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業務の減少</a:t>
              </a:r>
              <a:endParaRPr kumimoji="1" lang="ja-JP" altLang="en-US" sz="1200" dirty="0">
                <a:solidFill>
                  <a:srgbClr val="FFFFFF"/>
                </a:solidFill>
                <a:latin typeface="ＭＳ Ｐゴシック"/>
                <a:ea typeface="ＭＳ Ｐゴシック"/>
                <a:cs typeface="ＭＳ Ｐゴシック"/>
              </a:endParaRPr>
            </a:p>
          </p:txBody>
        </p:sp>
        <p:cxnSp>
          <p:nvCxnSpPr>
            <p:cNvPr id="22" name="直線矢印コネクタ 21"/>
            <p:cNvCxnSpPr>
              <a:stCxn id="4" idx="2"/>
              <a:endCxn id="5" idx="0"/>
            </p:cNvCxnSpPr>
            <p:nvPr/>
          </p:nvCxnSpPr>
          <p:spPr>
            <a:xfrm flipH="1">
              <a:off x="2632869"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4" idx="2"/>
              <a:endCxn id="6" idx="0"/>
            </p:cNvCxnSpPr>
            <p:nvPr/>
          </p:nvCxnSpPr>
          <p:spPr>
            <a:xfrm>
              <a:off x="4570413" y="1308100"/>
              <a:ext cx="0"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4" idx="2"/>
              <a:endCxn id="7" idx="0"/>
            </p:cNvCxnSpPr>
            <p:nvPr/>
          </p:nvCxnSpPr>
          <p:spPr>
            <a:xfrm>
              <a:off x="4570413"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6" idx="2"/>
              <a:endCxn id="10" idx="0"/>
            </p:cNvCxnSpPr>
            <p:nvPr/>
          </p:nvCxnSpPr>
          <p:spPr>
            <a:xfrm>
              <a:off x="4570413"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5" idx="2"/>
              <a:endCxn id="9" idx="0"/>
            </p:cNvCxnSpPr>
            <p:nvPr/>
          </p:nvCxnSpPr>
          <p:spPr>
            <a:xfrm>
              <a:off x="2632869"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7" idx="2"/>
              <a:endCxn id="8" idx="0"/>
            </p:cNvCxnSpPr>
            <p:nvPr/>
          </p:nvCxnSpPr>
          <p:spPr>
            <a:xfrm>
              <a:off x="6507957"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798638" y="4629150"/>
            <a:ext cx="5543550" cy="1841500"/>
            <a:chOff x="1798638" y="4629150"/>
            <a:chExt cx="5543550" cy="1841500"/>
          </a:xfrm>
        </p:grpSpPr>
        <p:sp>
          <p:nvSpPr>
            <p:cNvPr id="11" name="正方形/長方形 10"/>
            <p:cNvSpPr/>
            <p:nvPr/>
          </p:nvSpPr>
          <p:spPr>
            <a:xfrm>
              <a:off x="5673726"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ライセンス販売</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673726"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OSS</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3736182"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DevOps</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98638"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アジャイル開発</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798638" y="6064250"/>
              <a:ext cx="5543550" cy="4064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ビジネス・スピードの加速</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3736182"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開発・運用方法</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の変革</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798638"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既存開発スキル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の限界</a:t>
              </a:r>
              <a:endParaRPr kumimoji="1" lang="ja-JP" altLang="en-US" sz="1200" dirty="0">
                <a:solidFill>
                  <a:srgbClr val="FFFFFF"/>
                </a:solidFill>
                <a:latin typeface="ＭＳ Ｐゴシック"/>
                <a:ea typeface="ＭＳ Ｐゴシック"/>
                <a:cs typeface="ＭＳ Ｐゴシック"/>
              </a:endParaRPr>
            </a:p>
          </p:txBody>
        </p:sp>
        <p:cxnSp>
          <p:nvCxnSpPr>
            <p:cNvPr id="67" name="直線矢印コネクタ 66"/>
            <p:cNvCxnSpPr>
              <a:stCxn id="13" idx="0"/>
              <a:endCxn id="16" idx="2"/>
            </p:cNvCxnSpPr>
            <p:nvPr/>
          </p:nvCxnSpPr>
          <p:spPr>
            <a:xfrm flipV="1">
              <a:off x="4570413"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14" idx="0"/>
              <a:endCxn id="17" idx="2"/>
            </p:cNvCxnSpPr>
            <p:nvPr/>
          </p:nvCxnSpPr>
          <p:spPr>
            <a:xfrm flipV="1">
              <a:off x="2632869"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12" idx="0"/>
              <a:endCxn id="11" idx="2"/>
            </p:cNvCxnSpPr>
            <p:nvPr/>
          </p:nvCxnSpPr>
          <p:spPr>
            <a:xfrm flipV="1">
              <a:off x="6507957"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15" idx="0"/>
              <a:endCxn id="13" idx="2"/>
            </p:cNvCxnSpPr>
            <p:nvPr/>
          </p:nvCxnSpPr>
          <p:spPr>
            <a:xfrm flipV="1">
              <a:off x="4570413" y="5664200"/>
              <a:ext cx="0"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15" idx="0"/>
              <a:endCxn id="14" idx="2"/>
            </p:cNvCxnSpPr>
            <p:nvPr/>
          </p:nvCxnSpPr>
          <p:spPr>
            <a:xfrm flipH="1" flipV="1">
              <a:off x="2632869"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15" idx="0"/>
              <a:endCxn id="12" idx="2"/>
            </p:cNvCxnSpPr>
            <p:nvPr/>
          </p:nvCxnSpPr>
          <p:spPr>
            <a:xfrm flipV="1">
              <a:off x="4570413"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5" name="図形グループ 24"/>
          <p:cNvGrpSpPr/>
          <p:nvPr/>
        </p:nvGrpSpPr>
        <p:grpSpPr>
          <a:xfrm>
            <a:off x="1422400" y="2794000"/>
            <a:ext cx="6292850" cy="1835150"/>
            <a:chOff x="1422400" y="2794000"/>
            <a:chExt cx="6292850" cy="1835150"/>
          </a:xfrm>
        </p:grpSpPr>
        <p:sp>
          <p:nvSpPr>
            <p:cNvPr id="30" name="正方形/長方形 29"/>
            <p:cNvSpPr/>
            <p:nvPr/>
          </p:nvSpPr>
          <p:spPr>
            <a:xfrm>
              <a:off x="1422400" y="3257550"/>
              <a:ext cx="6292850" cy="9525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797050"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既存収益モデル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の崩壊</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734594"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既存スキル・人材</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の不適合</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672138"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採用できる</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若者人材の減少</a:t>
              </a:r>
              <a:endParaRPr kumimoji="1" lang="ja-JP" altLang="en-US" sz="1200" dirty="0">
                <a:solidFill>
                  <a:srgbClr val="FFFFFF"/>
                </a:solidFill>
                <a:latin typeface="ＭＳ Ｐゴシック"/>
                <a:ea typeface="ＭＳ Ｐゴシック"/>
                <a:cs typeface="ＭＳ Ｐゴシック"/>
              </a:endParaRPr>
            </a:p>
          </p:txBody>
        </p:sp>
        <p:cxnSp>
          <p:nvCxnSpPr>
            <p:cNvPr id="34" name="直線矢印コネクタ 33"/>
            <p:cNvCxnSpPr>
              <a:stCxn id="9" idx="2"/>
              <a:endCxn id="30" idx="0"/>
            </p:cNvCxnSpPr>
            <p:nvPr/>
          </p:nvCxnSpPr>
          <p:spPr>
            <a:xfrm>
              <a:off x="2632869" y="2794000"/>
              <a:ext cx="1935956"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0" idx="2"/>
              <a:endCxn id="30" idx="0"/>
            </p:cNvCxnSpPr>
            <p:nvPr/>
          </p:nvCxnSpPr>
          <p:spPr>
            <a:xfrm flipH="1">
              <a:off x="4568825" y="2794000"/>
              <a:ext cx="1588"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8" idx="2"/>
              <a:endCxn id="30" idx="0"/>
            </p:cNvCxnSpPr>
            <p:nvPr/>
          </p:nvCxnSpPr>
          <p:spPr>
            <a:xfrm flipH="1">
              <a:off x="4568825" y="2794000"/>
              <a:ext cx="1939132"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6" idx="0"/>
              <a:endCxn id="30" idx="2"/>
            </p:cNvCxnSpPr>
            <p:nvPr/>
          </p:nvCxnSpPr>
          <p:spPr>
            <a:xfrm flipH="1" flipV="1">
              <a:off x="4568825" y="4210050"/>
              <a:ext cx="1588"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17" idx="0"/>
              <a:endCxn id="30" idx="2"/>
            </p:cNvCxnSpPr>
            <p:nvPr/>
          </p:nvCxnSpPr>
          <p:spPr>
            <a:xfrm flipV="1">
              <a:off x="2632869" y="4210050"/>
              <a:ext cx="1935956"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11" idx="0"/>
              <a:endCxn id="30" idx="2"/>
            </p:cNvCxnSpPr>
            <p:nvPr/>
          </p:nvCxnSpPr>
          <p:spPr>
            <a:xfrm flipH="1" flipV="1">
              <a:off x="4568825" y="4210050"/>
              <a:ext cx="1939132"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8" name="テキスト ボックス 87"/>
            <p:cNvSpPr txBox="1"/>
            <p:nvPr/>
          </p:nvSpPr>
          <p:spPr>
            <a:xfrm>
              <a:off x="2813505" y="3264932"/>
              <a:ext cx="3513815"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dirty="0" smtClean="0">
                  <a:solidFill>
                    <a:srgbClr val="FF6600"/>
                  </a:solidFill>
                </a:rPr>
                <a:t>これまでの</a:t>
              </a:r>
              <a:r>
                <a:rPr kumimoji="1" lang="en-US" altLang="ja-JP" dirty="0" smtClean="0">
                  <a:solidFill>
                    <a:srgbClr val="FF6600"/>
                  </a:solidFill>
                </a:rPr>
                <a:t>SI</a:t>
              </a:r>
              <a:r>
                <a:rPr kumimoji="1" lang="ja-JP" altLang="en-US" dirty="0" smtClean="0">
                  <a:solidFill>
                    <a:srgbClr val="FF6600"/>
                  </a:solidFill>
                </a:rPr>
                <a:t>事業が難しくなる理由</a:t>
              </a:r>
              <a:endParaRPr kumimoji="1" lang="ja-JP" altLang="en-US" dirty="0">
                <a:solidFill>
                  <a:srgbClr val="FF6600"/>
                </a:solidFill>
              </a:endParaRPr>
            </a:p>
          </p:txBody>
        </p:sp>
      </p:grpSp>
    </p:spTree>
    <p:extLst>
      <p:ext uri="{BB962C8B-B14F-4D97-AF65-F5344CB8AC3E}">
        <p14:creationId xmlns:p14="http://schemas.microsoft.com/office/powerpoint/2010/main" val="1246619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457200" y="3614616"/>
            <a:ext cx="8071635" cy="28931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ＭＳ Ｐゴシック"/>
              <a:ea typeface="ＭＳ Ｐゴシック"/>
              <a:cs typeface="ＭＳ Ｐゴシック"/>
            </a:endParaRPr>
          </a:p>
        </p:txBody>
      </p:sp>
      <p:sp>
        <p:nvSpPr>
          <p:cNvPr id="50" name="正方形/長方形 49"/>
          <p:cNvSpPr/>
          <p:nvPr/>
        </p:nvSpPr>
        <p:spPr>
          <a:xfrm>
            <a:off x="6524295" y="3619145"/>
            <a:ext cx="2004923" cy="28931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既存テクノロジーや</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開発手法</a:t>
            </a:r>
            <a:r>
              <a:rPr kumimoji="1" lang="ja-JP" altLang="en-US" sz="1600" dirty="0" smtClean="0">
                <a:solidFill>
                  <a:srgbClr val="FFFFFF"/>
                </a:solidFill>
                <a:latin typeface="ＭＳ Ｐゴシック"/>
                <a:ea typeface="ＭＳ Ｐゴシック"/>
                <a:cs typeface="ＭＳ Ｐゴシック"/>
              </a:rPr>
              <a:t>を前提</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とした</a:t>
            </a:r>
            <a:r>
              <a:rPr lang="ja-JP" altLang="en-US" sz="1600" dirty="0" smtClean="0">
                <a:solidFill>
                  <a:srgbClr val="FFFFFF"/>
                </a:solidFill>
                <a:latin typeface="ＭＳ Ｐゴシック"/>
                <a:ea typeface="ＭＳ Ｐゴシック"/>
                <a:cs typeface="ＭＳ Ｐゴシック"/>
              </a:rPr>
              <a:t>プロジェクト</a:t>
            </a:r>
            <a:endParaRPr lang="en-US" altLang="ja-JP" sz="1600" dirty="0" smtClean="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endParaRPr kumimoji="1" lang="en-US" altLang="ja-JP" sz="1600" dirty="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スキルの停滞</a:t>
            </a:r>
            <a:endParaRPr kumimoji="1" lang="en-US" altLang="ja-JP" sz="2000" dirty="0">
              <a:solidFill>
                <a:srgbClr val="FFFFFF"/>
              </a:solidFill>
              <a:latin typeface="ＭＳ Ｐゴシック"/>
              <a:ea typeface="ＭＳ Ｐゴシック"/>
              <a:cs typeface="ＭＳ Ｐゴシック"/>
            </a:endParaRPr>
          </a:p>
        </p:txBody>
      </p:sp>
      <p:cxnSp>
        <p:nvCxnSpPr>
          <p:cNvPr id="32" name="直線コネクタ 31"/>
          <p:cNvCxnSpPr>
            <a:endCxn id="9" idx="1"/>
          </p:cNvCxnSpPr>
          <p:nvPr/>
        </p:nvCxnSpPr>
        <p:spPr>
          <a:xfrm flipV="1">
            <a:off x="2343592" y="1565188"/>
            <a:ext cx="2018271" cy="1607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6" name="タイトル 25"/>
          <p:cNvSpPr>
            <a:spLocks noGrp="1"/>
          </p:cNvSpPr>
          <p:nvPr>
            <p:ph type="title"/>
          </p:nvPr>
        </p:nvSpPr>
        <p:spPr/>
        <p:txBody>
          <a:bodyPr/>
          <a:lstStyle/>
          <a:p>
            <a:r>
              <a:rPr kumimoji="1" lang="en-US" altLang="ja-JP" dirty="0" smtClean="0"/>
              <a:t>2015</a:t>
            </a:r>
            <a:r>
              <a:rPr kumimoji="1" lang="ja-JP" altLang="en-US" dirty="0" smtClean="0"/>
              <a:t>年問題の本質</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3" name="正方形/長方形 2"/>
          <p:cNvSpPr/>
          <p:nvPr/>
        </p:nvSpPr>
        <p:spPr>
          <a:xfrm>
            <a:off x="565212" y="3619145"/>
            <a:ext cx="7964006" cy="2893100"/>
          </a:xfrm>
          <a:prstGeom prst="rect">
            <a:avLst/>
          </a:prstGeom>
        </p:spPr>
        <p:txBody>
          <a:bodyPr wrap="square">
            <a:spAutoFit/>
          </a:bodyPr>
          <a:lstStyle/>
          <a:p>
            <a:r>
              <a:rPr lang="ja-JP" altLang="en-US" sz="1400" dirty="0" smtClean="0">
                <a:solidFill>
                  <a:srgbClr val="800000"/>
                </a:solidFill>
              </a:rPr>
              <a:t>マイナンバー</a:t>
            </a:r>
            <a:r>
              <a:rPr lang="ja-JP" altLang="en-US" sz="1400" dirty="0">
                <a:solidFill>
                  <a:srgbClr val="800000"/>
                </a:solidFill>
              </a:rPr>
              <a:t>制度（社会保障と税の共通番号制度）</a:t>
            </a:r>
          </a:p>
          <a:p>
            <a:pPr marL="360363" lvl="1" indent="-171450">
              <a:buFont typeface="Wingdings" charset="2"/>
              <a:buChar char="l"/>
            </a:pPr>
            <a:r>
              <a:rPr lang="en-US" altLang="ja-JP" sz="1050" dirty="0" smtClean="0"/>
              <a:t>2015</a:t>
            </a:r>
            <a:r>
              <a:rPr lang="ja-JP" altLang="en-US" sz="1050" dirty="0" smtClean="0"/>
              <a:t>年</a:t>
            </a:r>
            <a:r>
              <a:rPr lang="en-US" altLang="ja-JP" sz="1050" dirty="0" smtClean="0"/>
              <a:t>10</a:t>
            </a:r>
            <a:r>
              <a:rPr lang="ja-JP" altLang="en-US" sz="1050" dirty="0" smtClean="0"/>
              <a:t>月番号配布。</a:t>
            </a:r>
            <a:r>
              <a:rPr lang="en-US" altLang="ja-JP" sz="1050" dirty="0" smtClean="0"/>
              <a:t>2016</a:t>
            </a:r>
            <a:r>
              <a:rPr lang="ja-JP" altLang="en-US" sz="1050" dirty="0"/>
              <a:t>年</a:t>
            </a:r>
            <a:r>
              <a:rPr lang="en-US" altLang="ja-JP" sz="1050" dirty="0"/>
              <a:t>1</a:t>
            </a:r>
            <a:r>
              <a:rPr lang="ja-JP" altLang="en-US" sz="1050" dirty="0"/>
              <a:t>月に運用開始</a:t>
            </a:r>
            <a:r>
              <a:rPr lang="ja-JP" altLang="en-US" sz="1050" dirty="0" smtClean="0"/>
              <a:t>。</a:t>
            </a:r>
            <a:endParaRPr lang="en-US" altLang="ja-JP" sz="1050" dirty="0" smtClean="0"/>
          </a:p>
          <a:p>
            <a:pPr marL="360363" lvl="1" indent="-171450">
              <a:buFont typeface="Wingdings" charset="2"/>
              <a:buChar char="l"/>
            </a:pPr>
            <a:r>
              <a:rPr lang="en-US" altLang="ja-JP" sz="1050" dirty="0" smtClean="0"/>
              <a:t>2015</a:t>
            </a:r>
            <a:r>
              <a:rPr lang="ja-JP" altLang="en-US" sz="1050" dirty="0" smtClean="0"/>
              <a:t>年、</a:t>
            </a:r>
            <a:r>
              <a:rPr lang="ja-JP" altLang="en-US" sz="1050" dirty="0"/>
              <a:t>全国の地方自治体や政府機関のシステム改修が集中</a:t>
            </a:r>
            <a:r>
              <a:rPr lang="ja-JP" altLang="en-US" sz="1050" dirty="0" smtClean="0"/>
              <a:t>。</a:t>
            </a:r>
            <a:endParaRPr lang="en-US" altLang="ja-JP" sz="1050" dirty="0" smtClean="0"/>
          </a:p>
          <a:p>
            <a:pPr marL="360363" lvl="1" indent="-171450">
              <a:buFont typeface="Wingdings" charset="2"/>
              <a:buChar char="l"/>
            </a:pPr>
            <a:r>
              <a:rPr lang="ja-JP" altLang="en-US" sz="1050" dirty="0" smtClean="0"/>
              <a:t>銀行</a:t>
            </a:r>
            <a:r>
              <a:rPr lang="ja-JP" altLang="en-US" sz="1050" dirty="0"/>
              <a:t>預金や医療に関する情報もマイナンバーに紐付けされ、企業も従業員の給与支払い</a:t>
            </a:r>
            <a:r>
              <a:rPr lang="ja-JP" altLang="en-US" sz="1050" dirty="0" smtClean="0"/>
              <a:t>など</a:t>
            </a:r>
            <a:endParaRPr lang="en-US" altLang="ja-JP" sz="1050" dirty="0" smtClean="0"/>
          </a:p>
          <a:p>
            <a:pPr marL="188913" lvl="1"/>
            <a:r>
              <a:rPr lang="ja-JP" altLang="ja-JP" sz="1050" dirty="0" smtClean="0"/>
              <a:t>　</a:t>
            </a:r>
            <a:r>
              <a:rPr lang="ja-JP" altLang="en-US" sz="1050" dirty="0" smtClean="0"/>
              <a:t>　の</a:t>
            </a:r>
            <a:r>
              <a:rPr lang="ja-JP" altLang="en-US" sz="1050" dirty="0"/>
              <a:t>システムを改修が必要。</a:t>
            </a:r>
          </a:p>
          <a:p>
            <a:r>
              <a:rPr lang="ja-JP" altLang="en-US" sz="1400" dirty="0" smtClean="0">
                <a:solidFill>
                  <a:srgbClr val="800000"/>
                </a:solidFill>
              </a:rPr>
              <a:t>電力</a:t>
            </a:r>
            <a:r>
              <a:rPr lang="ja-JP" altLang="en-US" sz="1400" dirty="0">
                <a:solidFill>
                  <a:srgbClr val="800000"/>
                </a:solidFill>
              </a:rPr>
              <a:t>小売り自由化</a:t>
            </a:r>
          </a:p>
          <a:p>
            <a:pPr marL="360363" lvl="1" indent="-171450">
              <a:buFont typeface="Wingdings" charset="2"/>
              <a:buChar char="l"/>
            </a:pPr>
            <a:r>
              <a:rPr lang="en-US" altLang="ja-JP" sz="1050" dirty="0"/>
              <a:t>2016</a:t>
            </a:r>
            <a:r>
              <a:rPr lang="ja-JP" altLang="en-US" sz="1050" dirty="0"/>
              <a:t>年</a:t>
            </a:r>
            <a:r>
              <a:rPr lang="en-US" altLang="ja-JP" sz="1050" dirty="0"/>
              <a:t>4</a:t>
            </a:r>
            <a:r>
              <a:rPr lang="ja-JP" altLang="en-US" sz="1050" dirty="0"/>
              <a:t>月から施行。</a:t>
            </a:r>
            <a:endParaRPr lang="en-US" altLang="ja-JP" sz="1050" dirty="0"/>
          </a:p>
          <a:p>
            <a:pPr marL="360363" lvl="1" indent="-171450">
              <a:buFont typeface="Wingdings" charset="2"/>
              <a:buChar char="l"/>
            </a:pPr>
            <a:r>
              <a:rPr lang="ja-JP" altLang="en-US" sz="1050" dirty="0"/>
              <a:t>新電力会社は、料金計算や顧客管理などのシステムを新規開発。</a:t>
            </a:r>
            <a:endParaRPr lang="en-US" altLang="ja-JP" sz="1050" dirty="0"/>
          </a:p>
          <a:p>
            <a:pPr marL="360363" lvl="1" indent="-171450">
              <a:buFont typeface="Wingdings" charset="2"/>
              <a:buChar char="l"/>
            </a:pPr>
            <a:r>
              <a:rPr lang="ja-JP" altLang="en-US" sz="1050" dirty="0"/>
              <a:t>電力会社から送配電部門を切り離す「発送電分離」など電力改革に伴う</a:t>
            </a:r>
            <a:r>
              <a:rPr lang="en-US" altLang="ja-JP" sz="1050" dirty="0"/>
              <a:t>IT</a:t>
            </a:r>
            <a:r>
              <a:rPr lang="ja-JP" altLang="en-US" sz="1050" dirty="0"/>
              <a:t>需要は</a:t>
            </a:r>
            <a:r>
              <a:rPr lang="en-US" altLang="ja-JP" sz="1050" dirty="0"/>
              <a:t>1</a:t>
            </a:r>
            <a:r>
              <a:rPr lang="ja-JP" altLang="en-US" sz="1050" dirty="0"/>
              <a:t>兆円規模。</a:t>
            </a:r>
          </a:p>
          <a:p>
            <a:r>
              <a:rPr lang="ja-JP" altLang="en-US" sz="1400" dirty="0" smtClean="0">
                <a:solidFill>
                  <a:srgbClr val="800000"/>
                </a:solidFill>
              </a:rPr>
              <a:t>日本</a:t>
            </a:r>
            <a:r>
              <a:rPr lang="ja-JP" altLang="en-US" sz="1400" dirty="0">
                <a:solidFill>
                  <a:srgbClr val="800000"/>
                </a:solidFill>
              </a:rPr>
              <a:t>郵政グループシステム刷新</a:t>
            </a:r>
          </a:p>
          <a:p>
            <a:pPr marL="360363" lvl="1" indent="-171450">
              <a:buFont typeface="Wingdings" charset="2"/>
              <a:buChar char="l"/>
            </a:pPr>
            <a:r>
              <a:rPr lang="en-US" altLang="ja-JP" sz="1050" dirty="0"/>
              <a:t>2014</a:t>
            </a:r>
            <a:r>
              <a:rPr lang="ja-JP" altLang="en-US" sz="1050" dirty="0"/>
              <a:t>年度から</a:t>
            </a:r>
            <a:r>
              <a:rPr lang="en-US" altLang="ja-JP" sz="1050" dirty="0"/>
              <a:t>2016</a:t>
            </a:r>
            <a:r>
              <a:rPr lang="ja-JP" altLang="en-US" sz="1050" dirty="0"/>
              <a:t>年度までに</a:t>
            </a:r>
            <a:r>
              <a:rPr lang="en-US" altLang="ja-JP" sz="1050" dirty="0"/>
              <a:t>4900</a:t>
            </a:r>
            <a:r>
              <a:rPr lang="ja-JP" altLang="en-US" sz="1050" dirty="0"/>
              <a:t>億円を投じてシステムを刷新。</a:t>
            </a:r>
            <a:endParaRPr lang="en-US" altLang="ja-JP" sz="1050" dirty="0"/>
          </a:p>
          <a:p>
            <a:pPr marL="360363" lvl="1" indent="-171450">
              <a:buFont typeface="Wingdings" charset="2"/>
              <a:buChar char="l"/>
            </a:pPr>
            <a:r>
              <a:rPr lang="ja-JP" altLang="en-US" sz="1050" dirty="0"/>
              <a:t>ピーク時には</a:t>
            </a:r>
            <a:r>
              <a:rPr lang="en-US" altLang="ja-JP" sz="1050" dirty="0"/>
              <a:t>1</a:t>
            </a:r>
            <a:r>
              <a:rPr lang="ja-JP" altLang="en-US" sz="1050" dirty="0"/>
              <a:t>万人の開発要員が必要。</a:t>
            </a:r>
          </a:p>
          <a:p>
            <a:r>
              <a:rPr lang="ja-JP" altLang="en-US" sz="1400" dirty="0" smtClean="0">
                <a:solidFill>
                  <a:srgbClr val="800000"/>
                </a:solidFill>
              </a:rPr>
              <a:t>みずほ</a:t>
            </a:r>
            <a:r>
              <a:rPr lang="ja-JP" altLang="en-US" sz="1400" dirty="0">
                <a:solidFill>
                  <a:srgbClr val="800000"/>
                </a:solidFill>
              </a:rPr>
              <a:t>銀行勘定系システム刷新</a:t>
            </a:r>
          </a:p>
          <a:p>
            <a:pPr marL="360363" lvl="1" indent="-171450">
              <a:buFont typeface="Wingdings" charset="2"/>
              <a:buChar char="l"/>
            </a:pPr>
            <a:r>
              <a:rPr lang="en-US" altLang="ja-JP" sz="1050" dirty="0"/>
              <a:t>2017</a:t>
            </a:r>
            <a:r>
              <a:rPr lang="ja-JP" altLang="en-US" sz="1050" dirty="0"/>
              <a:t>年</a:t>
            </a:r>
            <a:r>
              <a:rPr lang="en-US" altLang="ja-JP" sz="1050" dirty="0"/>
              <a:t>1</a:t>
            </a:r>
            <a:r>
              <a:rPr lang="ja-JP" altLang="en-US" sz="1050" dirty="0"/>
              <a:t>月に運用開始。</a:t>
            </a:r>
            <a:endParaRPr lang="en-US" altLang="ja-JP" sz="1050" dirty="0"/>
          </a:p>
          <a:p>
            <a:pPr marL="360363" lvl="1" indent="-171450">
              <a:buFont typeface="Wingdings" charset="2"/>
              <a:buChar char="l"/>
            </a:pPr>
            <a:r>
              <a:rPr lang="ja-JP" altLang="en-US" sz="1050" dirty="0"/>
              <a:t>投資規模</a:t>
            </a:r>
            <a:r>
              <a:rPr lang="en-US" altLang="ja-JP" sz="1050" dirty="0"/>
              <a:t>3000</a:t>
            </a:r>
            <a:r>
              <a:rPr lang="ja-JP" altLang="en-US" sz="1050" dirty="0"/>
              <a:t>億円以上、ピーク時</a:t>
            </a:r>
            <a:r>
              <a:rPr lang="en-US" altLang="ja-JP" sz="1050" dirty="0"/>
              <a:t>8000</a:t>
            </a:r>
            <a:r>
              <a:rPr lang="ja-JP" altLang="en-US" sz="1050" dirty="0"/>
              <a:t>人規模の開発体制。</a:t>
            </a:r>
            <a:endParaRPr lang="en-US" altLang="ja-JP" sz="1050" dirty="0"/>
          </a:p>
          <a:p>
            <a:pPr marL="360363" lvl="1" indent="-171450">
              <a:buFont typeface="Wingdings" charset="2"/>
              <a:buChar char="l"/>
            </a:pPr>
            <a:r>
              <a:rPr lang="en-US" altLang="ja-JP" sz="1050" dirty="0"/>
              <a:t>2015</a:t>
            </a:r>
            <a:r>
              <a:rPr lang="ja-JP" altLang="en-US" sz="1050" dirty="0"/>
              <a:t>年は開発とテストの作業が集中</a:t>
            </a:r>
            <a:r>
              <a:rPr lang="ja-JP" altLang="en-US" sz="1050" dirty="0" smtClean="0"/>
              <a:t>。</a:t>
            </a:r>
            <a:endParaRPr lang="ja-JP" altLang="en-US" sz="1050" dirty="0"/>
          </a:p>
        </p:txBody>
      </p:sp>
      <p:sp>
        <p:nvSpPr>
          <p:cNvPr id="5" name="ホームベース 4"/>
          <p:cNvSpPr/>
          <p:nvPr/>
        </p:nvSpPr>
        <p:spPr>
          <a:xfrm>
            <a:off x="6349240" y="892431"/>
            <a:ext cx="2179595" cy="37070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2017</a:t>
            </a:r>
            <a:endParaRPr kumimoji="1" lang="ja-JP" altLang="en-US" sz="2000" dirty="0">
              <a:solidFill>
                <a:srgbClr val="FFFFFF"/>
              </a:solidFill>
              <a:latin typeface="ＭＳ Ｐゴシック"/>
              <a:ea typeface="ＭＳ Ｐゴシック"/>
              <a:cs typeface="ＭＳ Ｐゴシック"/>
            </a:endParaRPr>
          </a:p>
        </p:txBody>
      </p:sp>
      <p:sp>
        <p:nvSpPr>
          <p:cNvPr id="6" name="ホームベース 5"/>
          <p:cNvSpPr/>
          <p:nvPr/>
        </p:nvSpPr>
        <p:spPr>
          <a:xfrm>
            <a:off x="4344700" y="892431"/>
            <a:ext cx="2179595" cy="370703"/>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2016</a:t>
            </a:r>
            <a:endParaRPr kumimoji="1" lang="ja-JP" altLang="en-US" sz="2000" dirty="0">
              <a:solidFill>
                <a:srgbClr val="FFFFFF"/>
              </a:solidFill>
              <a:latin typeface="ＭＳ Ｐゴシック"/>
              <a:ea typeface="ＭＳ Ｐゴシック"/>
              <a:cs typeface="ＭＳ Ｐゴシック"/>
            </a:endParaRPr>
          </a:p>
        </p:txBody>
      </p:sp>
      <p:sp>
        <p:nvSpPr>
          <p:cNvPr id="7" name="ホームベース 6"/>
          <p:cNvSpPr/>
          <p:nvPr/>
        </p:nvSpPr>
        <p:spPr>
          <a:xfrm>
            <a:off x="2343592" y="892431"/>
            <a:ext cx="2179595" cy="37070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2015</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64830" y="1365814"/>
            <a:ext cx="1582351" cy="430887"/>
          </a:xfrm>
          <a:prstGeom prst="rect">
            <a:avLst/>
          </a:prstGeom>
        </p:spPr>
        <p:txBody>
          <a:bodyPr wrap="square">
            <a:spAutoFit/>
          </a:bodyPr>
          <a:lstStyle/>
          <a:p>
            <a:pPr lvl="0"/>
            <a:r>
              <a:rPr lang="ja-JP" altLang="en-US" sz="1400" dirty="0" smtClean="0">
                <a:solidFill>
                  <a:srgbClr val="800000"/>
                </a:solidFill>
              </a:rPr>
              <a:t>マイナンバー制度</a:t>
            </a:r>
            <a:endParaRPr lang="en-US" altLang="ja-JP" sz="1400" dirty="0" smtClean="0">
              <a:solidFill>
                <a:srgbClr val="800000"/>
              </a:solidFill>
            </a:endParaRPr>
          </a:p>
          <a:p>
            <a:pPr lvl="0"/>
            <a:r>
              <a:rPr lang="ja-JP" altLang="en-US" sz="800" dirty="0" smtClean="0">
                <a:solidFill>
                  <a:srgbClr val="800000"/>
                </a:solidFill>
              </a:rPr>
              <a:t>社会</a:t>
            </a:r>
            <a:r>
              <a:rPr lang="ja-JP" altLang="en-US" sz="800" dirty="0">
                <a:solidFill>
                  <a:srgbClr val="800000"/>
                </a:solidFill>
              </a:rPr>
              <a:t>保障と税の共通番号</a:t>
            </a:r>
            <a:r>
              <a:rPr lang="ja-JP" altLang="en-US" sz="800" dirty="0" smtClean="0">
                <a:solidFill>
                  <a:srgbClr val="800000"/>
                </a:solidFill>
              </a:rPr>
              <a:t>制度</a:t>
            </a:r>
            <a:endParaRPr lang="ja-JP" altLang="en-US" sz="800" dirty="0">
              <a:solidFill>
                <a:srgbClr val="800000"/>
              </a:solidFill>
            </a:endParaRPr>
          </a:p>
        </p:txBody>
      </p:sp>
      <p:sp>
        <p:nvSpPr>
          <p:cNvPr id="9" name="二等辺三角形 8"/>
          <p:cNvSpPr/>
          <p:nvPr/>
        </p:nvSpPr>
        <p:spPr>
          <a:xfrm>
            <a:off x="4300079" y="145535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二等辺三角形 9"/>
          <p:cNvSpPr/>
          <p:nvPr/>
        </p:nvSpPr>
        <p:spPr>
          <a:xfrm>
            <a:off x="3832507" y="1455350"/>
            <a:ext cx="247136" cy="219676"/>
          </a:xfrm>
          <a:prstGeom prst="triangl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665424" y="1688755"/>
            <a:ext cx="595035" cy="215444"/>
          </a:xfrm>
          <a:prstGeom prst="rect">
            <a:avLst/>
          </a:prstGeom>
          <a:noFill/>
        </p:spPr>
        <p:txBody>
          <a:bodyPr wrap="none" rtlCol="0">
            <a:spAutoFit/>
          </a:bodyPr>
          <a:lstStyle/>
          <a:p>
            <a:r>
              <a:rPr lang="ja-JP" altLang="en-US" sz="800" dirty="0" smtClean="0"/>
              <a:t>番号配布</a:t>
            </a:r>
            <a:endParaRPr kumimoji="1" lang="ja-JP" altLang="en-US" sz="800" dirty="0"/>
          </a:p>
        </p:txBody>
      </p:sp>
      <p:sp>
        <p:nvSpPr>
          <p:cNvPr id="12" name="テキスト ボックス 11"/>
          <p:cNvSpPr txBox="1"/>
          <p:nvPr/>
        </p:nvSpPr>
        <p:spPr>
          <a:xfrm>
            <a:off x="4129559" y="1688755"/>
            <a:ext cx="595035" cy="215444"/>
          </a:xfrm>
          <a:prstGeom prst="rect">
            <a:avLst/>
          </a:prstGeom>
          <a:noFill/>
        </p:spPr>
        <p:txBody>
          <a:bodyPr wrap="none" rtlCol="0">
            <a:spAutoFit/>
          </a:bodyPr>
          <a:lstStyle/>
          <a:p>
            <a:r>
              <a:rPr kumimoji="1" lang="ja-JP" altLang="en-US" sz="800" dirty="0" smtClean="0"/>
              <a:t>運用</a:t>
            </a:r>
            <a:r>
              <a:rPr lang="ja-JP" altLang="en-US" sz="800" dirty="0" smtClean="0"/>
              <a:t>開始</a:t>
            </a:r>
            <a:endParaRPr kumimoji="1" lang="ja-JP" altLang="en-US" sz="800" dirty="0"/>
          </a:p>
        </p:txBody>
      </p:sp>
      <p:sp>
        <p:nvSpPr>
          <p:cNvPr id="14" name="二等辺三角形 13"/>
          <p:cNvSpPr/>
          <p:nvPr/>
        </p:nvSpPr>
        <p:spPr>
          <a:xfrm>
            <a:off x="4828674" y="201358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775964" y="2212661"/>
            <a:ext cx="389850" cy="215444"/>
          </a:xfrm>
          <a:prstGeom prst="rect">
            <a:avLst/>
          </a:prstGeom>
          <a:noFill/>
        </p:spPr>
        <p:txBody>
          <a:bodyPr wrap="none" rtlCol="0">
            <a:spAutoFit/>
          </a:bodyPr>
          <a:lstStyle/>
          <a:p>
            <a:r>
              <a:rPr kumimoji="1" lang="ja-JP" altLang="en-US" sz="800" dirty="0" smtClean="0"/>
              <a:t>施行</a:t>
            </a:r>
            <a:endParaRPr kumimoji="1" lang="ja-JP" altLang="en-US" sz="800" dirty="0"/>
          </a:p>
        </p:txBody>
      </p:sp>
      <p:cxnSp>
        <p:nvCxnSpPr>
          <p:cNvPr id="18" name="直線矢印コネクタ 17"/>
          <p:cNvCxnSpPr/>
          <p:nvPr/>
        </p:nvCxnSpPr>
        <p:spPr>
          <a:xfrm>
            <a:off x="2343592" y="2663095"/>
            <a:ext cx="4129976" cy="0"/>
          </a:xfrm>
          <a:prstGeom prst="straightConnector1">
            <a:avLst/>
          </a:prstGeom>
          <a:ln w="76200" cmpd="sng">
            <a:solidFill>
              <a:schemeClr val="accent6">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564830" y="2391041"/>
            <a:ext cx="1582484" cy="523220"/>
          </a:xfrm>
          <a:prstGeom prst="rect">
            <a:avLst/>
          </a:prstGeom>
          <a:solidFill>
            <a:schemeClr val="bg1">
              <a:alpha val="59000"/>
            </a:schemeClr>
          </a:solidFill>
        </p:spPr>
        <p:txBody>
          <a:bodyPr wrap="none">
            <a:spAutoFit/>
          </a:bodyPr>
          <a:lstStyle/>
          <a:p>
            <a:pPr lvl="0"/>
            <a:r>
              <a:rPr lang="ja-JP" altLang="en-US" sz="1400" dirty="0">
                <a:solidFill>
                  <a:srgbClr val="800000"/>
                </a:solidFill>
              </a:rPr>
              <a:t>日本郵政</a:t>
            </a:r>
            <a:r>
              <a:rPr lang="ja-JP" altLang="en-US" sz="1400" dirty="0" smtClean="0">
                <a:solidFill>
                  <a:srgbClr val="800000"/>
                </a:solidFill>
              </a:rPr>
              <a:t>グループ</a:t>
            </a:r>
            <a:endParaRPr lang="en-US" altLang="ja-JP" sz="1400" dirty="0" smtClean="0">
              <a:solidFill>
                <a:srgbClr val="800000"/>
              </a:solidFill>
            </a:endParaRPr>
          </a:p>
          <a:p>
            <a:pPr lvl="0"/>
            <a:r>
              <a:rPr lang="ja-JP" altLang="en-US" sz="1400" dirty="0" smtClean="0">
                <a:solidFill>
                  <a:srgbClr val="800000"/>
                </a:solidFill>
              </a:rPr>
              <a:t>システム</a:t>
            </a:r>
            <a:r>
              <a:rPr lang="ja-JP" altLang="en-US" sz="1400" dirty="0">
                <a:solidFill>
                  <a:srgbClr val="800000"/>
                </a:solidFill>
              </a:rPr>
              <a:t>刷新</a:t>
            </a:r>
          </a:p>
        </p:txBody>
      </p:sp>
      <p:sp>
        <p:nvSpPr>
          <p:cNvPr id="22" name="二等辺三角形 21"/>
          <p:cNvSpPr/>
          <p:nvPr/>
        </p:nvSpPr>
        <p:spPr>
          <a:xfrm>
            <a:off x="6277159" y="3056386"/>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6224449" y="3276062"/>
            <a:ext cx="389850" cy="338554"/>
          </a:xfrm>
          <a:prstGeom prst="rect">
            <a:avLst/>
          </a:prstGeom>
          <a:noFill/>
        </p:spPr>
        <p:txBody>
          <a:bodyPr wrap="none" rtlCol="0">
            <a:spAutoFit/>
          </a:bodyPr>
          <a:lstStyle/>
          <a:p>
            <a:r>
              <a:rPr kumimoji="1" lang="ja-JP" altLang="en-US" sz="800" dirty="0" smtClean="0"/>
              <a:t>運用</a:t>
            </a:r>
            <a:endParaRPr kumimoji="1" lang="en-US" altLang="ja-JP" sz="800" dirty="0" smtClean="0"/>
          </a:p>
          <a:p>
            <a:r>
              <a:rPr lang="ja-JP" altLang="en-US" sz="800" dirty="0" smtClean="0"/>
              <a:t>開始</a:t>
            </a:r>
            <a:endParaRPr kumimoji="1" lang="ja-JP" altLang="en-US" sz="800" dirty="0"/>
          </a:p>
        </p:txBody>
      </p:sp>
      <p:sp>
        <p:nvSpPr>
          <p:cNvPr id="25" name="テキスト ボックス 24"/>
          <p:cNvSpPr txBox="1"/>
          <p:nvPr/>
        </p:nvSpPr>
        <p:spPr>
          <a:xfrm>
            <a:off x="3713758" y="2515643"/>
            <a:ext cx="1261884" cy="307777"/>
          </a:xfrm>
          <a:prstGeom prst="rect">
            <a:avLst/>
          </a:prstGeom>
          <a:noFill/>
        </p:spPr>
        <p:txBody>
          <a:bodyPr wrap="none" rtlCol="0">
            <a:spAutoFit/>
          </a:bodyPr>
          <a:lstStyle/>
          <a:p>
            <a:r>
              <a:rPr kumimoji="1" lang="ja-JP" altLang="en-US" sz="1400" dirty="0" smtClean="0">
                <a:solidFill>
                  <a:srgbClr val="800000"/>
                </a:solidFill>
              </a:rPr>
              <a:t>順次運用開始</a:t>
            </a:r>
            <a:endParaRPr kumimoji="1" lang="ja-JP" altLang="en-US" sz="1400" dirty="0">
              <a:solidFill>
                <a:srgbClr val="800000"/>
              </a:solidFill>
            </a:endParaRPr>
          </a:p>
        </p:txBody>
      </p:sp>
      <p:pic>
        <p:nvPicPr>
          <p:cNvPr id="28" name="図 27" descr="788px-Question_mark_alternate.svg.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32246" y="1649090"/>
            <a:ext cx="1167482" cy="1517134"/>
          </a:xfrm>
          <a:prstGeom prst="rect">
            <a:avLst/>
          </a:prstGeom>
          <a:ln>
            <a:noFill/>
          </a:ln>
          <a:effectLst>
            <a:outerShdw blurRad="292100" dist="139700" dir="2700000" algn="tl" rotWithShape="0">
              <a:srgbClr val="333333">
                <a:alpha val="65000"/>
              </a:srgbClr>
            </a:outerShdw>
          </a:effectLst>
        </p:spPr>
      </p:pic>
      <p:cxnSp>
        <p:nvCxnSpPr>
          <p:cNvPr id="30" name="直線コネクタ 29"/>
          <p:cNvCxnSpPr>
            <a:endCxn id="14" idx="1"/>
          </p:cNvCxnSpPr>
          <p:nvPr/>
        </p:nvCxnSpPr>
        <p:spPr>
          <a:xfrm>
            <a:off x="2343592" y="2123418"/>
            <a:ext cx="2546866"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64830" y="1985190"/>
            <a:ext cx="1582351" cy="307777"/>
          </a:xfrm>
          <a:prstGeom prst="rect">
            <a:avLst/>
          </a:prstGeom>
        </p:spPr>
        <p:txBody>
          <a:bodyPr wrap="square">
            <a:spAutoFit/>
          </a:bodyPr>
          <a:lstStyle/>
          <a:p>
            <a:pPr lvl="0"/>
            <a:r>
              <a:rPr lang="ja-JP" altLang="en-US" sz="1400" dirty="0" smtClean="0">
                <a:solidFill>
                  <a:srgbClr val="800000"/>
                </a:solidFill>
              </a:rPr>
              <a:t>電力</a:t>
            </a:r>
            <a:r>
              <a:rPr lang="ja-JP" altLang="en-US" sz="1400" dirty="0">
                <a:solidFill>
                  <a:srgbClr val="800000"/>
                </a:solidFill>
              </a:rPr>
              <a:t>小売り自由化</a:t>
            </a:r>
          </a:p>
        </p:txBody>
      </p:sp>
      <p:cxnSp>
        <p:nvCxnSpPr>
          <p:cNvPr id="41" name="直線コネクタ 40"/>
          <p:cNvCxnSpPr>
            <a:endCxn id="22" idx="1"/>
          </p:cNvCxnSpPr>
          <p:nvPr/>
        </p:nvCxnSpPr>
        <p:spPr>
          <a:xfrm>
            <a:off x="2343592" y="3166224"/>
            <a:ext cx="3995351"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564830" y="2943652"/>
            <a:ext cx="1740180" cy="523220"/>
          </a:xfrm>
          <a:prstGeom prst="rect">
            <a:avLst/>
          </a:prstGeom>
        </p:spPr>
        <p:txBody>
          <a:bodyPr wrap="none">
            <a:spAutoFit/>
          </a:bodyPr>
          <a:lstStyle/>
          <a:p>
            <a:pPr lvl="0"/>
            <a:r>
              <a:rPr lang="ja-JP" altLang="en-US" sz="1400" dirty="0">
                <a:solidFill>
                  <a:srgbClr val="800000"/>
                </a:solidFill>
              </a:rPr>
              <a:t>みずほ</a:t>
            </a:r>
            <a:r>
              <a:rPr lang="ja-JP" altLang="en-US" sz="1400" dirty="0" smtClean="0">
                <a:solidFill>
                  <a:srgbClr val="800000"/>
                </a:solidFill>
              </a:rPr>
              <a:t>銀行</a:t>
            </a:r>
            <a:endParaRPr lang="en-US" altLang="ja-JP" sz="1400" dirty="0" smtClean="0">
              <a:solidFill>
                <a:srgbClr val="800000"/>
              </a:solidFill>
            </a:endParaRPr>
          </a:p>
          <a:p>
            <a:pPr lvl="0"/>
            <a:r>
              <a:rPr lang="ja-JP" altLang="en-US" sz="1400" dirty="0" smtClean="0">
                <a:solidFill>
                  <a:srgbClr val="800000"/>
                </a:solidFill>
              </a:rPr>
              <a:t>勘定</a:t>
            </a:r>
            <a:r>
              <a:rPr lang="ja-JP" altLang="en-US" sz="1400" dirty="0">
                <a:solidFill>
                  <a:srgbClr val="800000"/>
                </a:solidFill>
              </a:rPr>
              <a:t>系システム刷新</a:t>
            </a:r>
          </a:p>
        </p:txBody>
      </p:sp>
      <p:sp>
        <p:nvSpPr>
          <p:cNvPr id="49" name="正方形/長方形 48"/>
          <p:cNvSpPr/>
          <p:nvPr/>
        </p:nvSpPr>
        <p:spPr>
          <a:xfrm>
            <a:off x="457200" y="892431"/>
            <a:ext cx="1753286" cy="37070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大規模プロジェクト</a:t>
            </a:r>
            <a:endParaRPr kumimoji="1" lang="ja-JP" altLang="en-US" sz="1200" dirty="0">
              <a:solidFill>
                <a:srgbClr val="FFFFFF"/>
              </a:solidFill>
              <a:latin typeface="ＭＳ Ｐゴシック"/>
              <a:ea typeface="ＭＳ Ｐゴシック"/>
              <a:cs typeface="ＭＳ Ｐゴシック"/>
            </a:endParaRPr>
          </a:p>
        </p:txBody>
      </p:sp>
      <p:sp>
        <p:nvSpPr>
          <p:cNvPr id="51" name="二等辺三角形 50"/>
          <p:cNvSpPr/>
          <p:nvPr/>
        </p:nvSpPr>
        <p:spPr>
          <a:xfrm rot="10800000">
            <a:off x="7063946" y="5128053"/>
            <a:ext cx="919892" cy="384434"/>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5276830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ポスト</a:t>
            </a: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ビジネスの可能性</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0357821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286536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740" y="152400"/>
            <a:ext cx="8991600" cy="533400"/>
          </a:xfrm>
        </p:spPr>
        <p:txBody>
          <a:bodyPr/>
          <a:lstStyle/>
          <a:p>
            <a:r>
              <a:rPr kumimoji="1" lang="ja-JP" altLang="en-US" dirty="0" smtClean="0"/>
              <a:t>新しい収益モデルの可能性</a:t>
            </a:r>
            <a:endParaRPr kumimoji="1" lang="ja-JP" altLang="en-US" dirty="0"/>
          </a:p>
        </p:txBody>
      </p:sp>
      <p:sp>
        <p:nvSpPr>
          <p:cNvPr id="22" name="角丸四角形 21"/>
          <p:cNvSpPr/>
          <p:nvPr/>
        </p:nvSpPr>
        <p:spPr bwMode="auto">
          <a:xfrm>
            <a:off x="5105401" y="1018401"/>
            <a:ext cx="1676400" cy="52578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dirty="0" smtClean="0">
                <a:solidFill>
                  <a:srgbClr val="FFFFFF"/>
                </a:solidFill>
                <a:latin typeface="HGP創英角ｺﾞｼｯｸUB"/>
                <a:ea typeface="HGP創英角ｺﾞｼｯｸUB"/>
                <a:cs typeface="HGP創英角ｺﾞｼｯｸUB"/>
              </a:rPr>
              <a:t>販売</a:t>
            </a:r>
            <a:endParaRPr kumimoji="0" lang="en-US" altLang="ja-JP" sz="4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物品・ライセンス</a:t>
            </a:r>
            <a:endParaRPr kumimoji="0" lang="en-US" altLang="ja-JP" sz="1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26" name="角丸四角形 25"/>
          <p:cNvSpPr/>
          <p:nvPr/>
        </p:nvSpPr>
        <p:spPr bwMode="auto">
          <a:xfrm>
            <a:off x="6858001" y="1018401"/>
            <a:ext cx="1676400" cy="52578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工数</a:t>
            </a:r>
            <a:endParaRPr kumimoji="0" lang="en-US" altLang="ja-JP" sz="4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HGP創英角ｺﾞｼｯｸUB"/>
                <a:ea typeface="HGP創英角ｺﾞｼｯｸUB"/>
                <a:cs typeface="HGP創英角ｺﾞｼｯｸUB"/>
              </a:rPr>
              <a:t>人月積算</a:t>
            </a:r>
            <a:endParaRPr kumimoji="0" lang="en-US" altLang="ja-JP" sz="1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grpSp>
        <p:nvGrpSpPr>
          <p:cNvPr id="3" name="図形グループ 2"/>
          <p:cNvGrpSpPr/>
          <p:nvPr/>
        </p:nvGrpSpPr>
        <p:grpSpPr>
          <a:xfrm>
            <a:off x="1371601" y="2542401"/>
            <a:ext cx="7467600" cy="2209800"/>
            <a:chOff x="1371601" y="2542401"/>
            <a:chExt cx="7467600" cy="2209800"/>
          </a:xfrm>
        </p:grpSpPr>
        <p:sp>
          <p:nvSpPr>
            <p:cNvPr id="28" name="角丸四角形 27"/>
            <p:cNvSpPr/>
            <p:nvPr/>
          </p:nvSpPr>
          <p:spPr bwMode="auto">
            <a:xfrm>
              <a:off x="1371601" y="4066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成果報酬</a:t>
              </a:r>
            </a:p>
          </p:txBody>
        </p:sp>
        <p:sp>
          <p:nvSpPr>
            <p:cNvPr id="6" name="角丸四角形 5"/>
            <p:cNvSpPr/>
            <p:nvPr/>
          </p:nvSpPr>
          <p:spPr bwMode="auto">
            <a:xfrm>
              <a:off x="1371601" y="2542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サブスクリプション</a:t>
              </a:r>
            </a:p>
          </p:txBody>
        </p:sp>
        <p:sp>
          <p:nvSpPr>
            <p:cNvPr id="24" name="角丸四角形 23"/>
            <p:cNvSpPr/>
            <p:nvPr/>
          </p:nvSpPr>
          <p:spPr bwMode="auto">
            <a:xfrm>
              <a:off x="1371601" y="3304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レベニューシェア</a:t>
              </a:r>
            </a:p>
          </p:txBody>
        </p:sp>
        <p:sp>
          <p:nvSpPr>
            <p:cNvPr id="29" name="テキスト ボックス 28"/>
            <p:cNvSpPr txBox="1"/>
            <p:nvPr/>
          </p:nvSpPr>
          <p:spPr>
            <a:xfrm>
              <a:off x="5562601" y="2567801"/>
              <a:ext cx="3276600" cy="646331"/>
            </a:xfrm>
            <a:prstGeom prst="rect">
              <a:avLst/>
            </a:prstGeom>
            <a:noFill/>
          </p:spPr>
          <p:txBody>
            <a:bodyPr wrap="square" rtlCol="0">
              <a:spAutoFit/>
            </a:bodyPr>
            <a:lstStyle/>
            <a:p>
              <a:r>
                <a:rPr kumimoji="1" lang="ja-JP" altLang="en-US" sz="2000" dirty="0" smtClean="0">
                  <a:solidFill>
                    <a:srgbClr val="FFFFFF"/>
                  </a:solidFill>
                  <a:latin typeface="HGP創英角ｺﾞｼｯｸUB"/>
                  <a:ea typeface="HGP創英角ｺﾞｼｯｸUB"/>
                  <a:cs typeface="HGP創英角ｺﾞｼｯｸUB"/>
                </a:rPr>
                <a:t>ソニックガーデン</a:t>
              </a:r>
              <a:endParaRPr kumimoji="1" lang="en-US" altLang="ja-JP" sz="2000" dirty="0" smtClean="0">
                <a:solidFill>
                  <a:srgbClr val="FFFFFF"/>
                </a:solidFill>
                <a:latin typeface="HGP創英角ｺﾞｼｯｸUB"/>
                <a:ea typeface="HGP創英角ｺﾞｼｯｸUB"/>
                <a:cs typeface="HGP創英角ｺﾞｼｯｸUB"/>
              </a:endParaRPr>
            </a:p>
            <a:p>
              <a:r>
                <a:rPr lang="ja-JP" altLang="en-US" sz="1600" dirty="0" smtClean="0">
                  <a:solidFill>
                    <a:srgbClr val="FFFFFF"/>
                  </a:solidFill>
                  <a:latin typeface="HGP創英角ｺﾞｼｯｸUB"/>
                  <a:ea typeface="HGP創英角ｺﾞｼｯｸUB"/>
                  <a:cs typeface="HGP創英角ｺﾞｼｯｸUB"/>
                </a:rPr>
                <a:t>納品のない受託開発</a:t>
              </a:r>
              <a:endParaRPr kumimoji="1" lang="ja-JP" altLang="en-US" sz="1600" dirty="0">
                <a:solidFill>
                  <a:srgbClr val="FFFFFF"/>
                </a:solidFill>
                <a:latin typeface="HGP創英角ｺﾞｼｯｸUB"/>
                <a:ea typeface="HGP創英角ｺﾞｼｯｸUB"/>
                <a:cs typeface="HGP創英角ｺﾞｼｯｸUB"/>
              </a:endParaRPr>
            </a:p>
          </p:txBody>
        </p:sp>
        <p:sp>
          <p:nvSpPr>
            <p:cNvPr id="30" name="テキスト ボックス 29"/>
            <p:cNvSpPr txBox="1"/>
            <p:nvPr/>
          </p:nvSpPr>
          <p:spPr>
            <a:xfrm>
              <a:off x="5562601" y="3329801"/>
              <a:ext cx="3276600" cy="646331"/>
            </a:xfrm>
            <a:prstGeom prst="rect">
              <a:avLst/>
            </a:prstGeom>
            <a:noFill/>
          </p:spPr>
          <p:txBody>
            <a:bodyPr wrap="square" rtlCol="0">
              <a:spAutoFit/>
            </a:bodyPr>
            <a:lstStyle/>
            <a:p>
              <a:r>
                <a:rPr lang="ja-JP" altLang="en-US" sz="2000" dirty="0" smtClean="0">
                  <a:solidFill>
                    <a:srgbClr val="FFFFFF"/>
                  </a:solidFill>
                  <a:latin typeface="HGP創英角ｺﾞｼｯｸUB"/>
                  <a:ea typeface="HGP創英角ｺﾞｼｯｸUB"/>
                  <a:cs typeface="HGP創英角ｺﾞｼｯｸUB"/>
                </a:rPr>
                <a:t>日本ユニシス</a:t>
              </a:r>
            </a:p>
            <a:p>
              <a:r>
                <a:rPr lang="ja-JP" altLang="en-US" sz="1600" dirty="0" smtClean="0">
                  <a:solidFill>
                    <a:srgbClr val="FFFFFF"/>
                  </a:solidFill>
                  <a:latin typeface="HGP創英角ｺﾞｼｯｸUB"/>
                  <a:ea typeface="HGP創英角ｺﾞｼｯｸUB"/>
                  <a:cs typeface="HGP創英角ｺﾞｼｯｸUB"/>
                </a:rPr>
                <a:t>イオン・モール</a:t>
              </a:r>
              <a:endParaRPr lang="en-US" altLang="ja-JP" sz="1600" dirty="0" smtClean="0">
                <a:solidFill>
                  <a:srgbClr val="FFFFFF"/>
                </a:solidFill>
                <a:latin typeface="HGP創英角ｺﾞｼｯｸUB"/>
                <a:ea typeface="HGP創英角ｺﾞｼｯｸUB"/>
                <a:cs typeface="HGP創英角ｺﾞｼｯｸUB"/>
              </a:endParaRPr>
            </a:p>
          </p:txBody>
        </p:sp>
        <p:sp>
          <p:nvSpPr>
            <p:cNvPr id="31" name="テキスト ボックス 30"/>
            <p:cNvSpPr txBox="1"/>
            <p:nvPr/>
          </p:nvSpPr>
          <p:spPr>
            <a:xfrm>
              <a:off x="5562601" y="4091801"/>
              <a:ext cx="3276600" cy="646331"/>
            </a:xfrm>
            <a:prstGeom prst="rect">
              <a:avLst/>
            </a:prstGeom>
            <a:noFill/>
          </p:spPr>
          <p:txBody>
            <a:bodyPr wrap="square" rtlCol="0">
              <a:spAutoFit/>
            </a:bodyPr>
            <a:lstStyle/>
            <a:p>
              <a:r>
                <a:rPr lang="en-US" altLang="ja-JP" sz="2000" dirty="0" smtClean="0">
                  <a:solidFill>
                    <a:srgbClr val="FFFFFF"/>
                  </a:solidFill>
                  <a:latin typeface="HGP創英角ｺﾞｼｯｸUB"/>
                  <a:ea typeface="HGP創英角ｺﾞｼｯｸUB"/>
                  <a:cs typeface="HGP創英角ｺﾞｼｯｸUB"/>
                </a:rPr>
                <a:t>NTT</a:t>
              </a:r>
              <a:r>
                <a:rPr lang="ja-JP" altLang="en-US" sz="2000" dirty="0" smtClean="0">
                  <a:solidFill>
                    <a:srgbClr val="FFFFFF"/>
                  </a:solidFill>
                  <a:latin typeface="HGP創英角ｺﾞｼｯｸUB"/>
                  <a:ea typeface="HGP創英角ｺﾞｼｯｸUB"/>
                  <a:cs typeface="HGP創英角ｺﾞｼｯｸUB"/>
                </a:rPr>
                <a:t>データ</a:t>
              </a:r>
            </a:p>
            <a:p>
              <a:r>
                <a:rPr lang="en-US" altLang="ja-JP" sz="1600" dirty="0" smtClean="0">
                  <a:solidFill>
                    <a:srgbClr val="FFFFFF"/>
                  </a:solidFill>
                  <a:latin typeface="HGP創英角ｺﾞｼｯｸUB"/>
                  <a:ea typeface="HGP創英角ｺﾞｼｯｸUB"/>
                  <a:cs typeface="HGP創英角ｺﾞｼｯｸUB"/>
                </a:rPr>
                <a:t>ANA</a:t>
              </a:r>
              <a:r>
                <a:rPr lang="ja-JP" altLang="en-US" sz="1600" dirty="0" smtClean="0">
                  <a:solidFill>
                    <a:srgbClr val="FFFFFF"/>
                  </a:solidFill>
                  <a:latin typeface="HGP創英角ｺﾞｼｯｸUB"/>
                  <a:ea typeface="HGP創英角ｺﾞｼｯｸUB"/>
                  <a:cs typeface="HGP創英角ｺﾞｼｯｸUB"/>
                </a:rPr>
                <a:t>・新貨物基幹システム</a:t>
              </a:r>
              <a:endParaRPr lang="en-US" altLang="ja-JP" sz="1600" dirty="0" smtClean="0">
                <a:solidFill>
                  <a:srgbClr val="FFFFFF"/>
                </a:solidFill>
                <a:latin typeface="HGP創英角ｺﾞｼｯｸUB"/>
                <a:ea typeface="HGP創英角ｺﾞｼｯｸUB"/>
                <a:cs typeface="HGP創英角ｺﾞｼｯｸUB"/>
              </a:endParaRPr>
            </a:p>
          </p:txBody>
        </p:sp>
      </p:grpSp>
      <p:pic>
        <p:nvPicPr>
          <p:cNvPr id="3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4800" y="5057001"/>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7"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1001" y="1018401"/>
            <a:ext cx="883139" cy="8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34"/>
          <p:cNvSpPr txBox="1"/>
          <p:nvPr/>
        </p:nvSpPr>
        <p:spPr>
          <a:xfrm>
            <a:off x="1371600" y="1018401"/>
            <a:ext cx="3657600" cy="1200328"/>
          </a:xfrm>
          <a:prstGeom prst="rect">
            <a:avLst/>
          </a:prstGeom>
          <a:noFill/>
        </p:spPr>
        <p:txBody>
          <a:bodyPr wrap="square" rtlCol="0">
            <a:spAutoFit/>
          </a:bodyPr>
          <a:lstStyle/>
          <a:p>
            <a:pPr marL="342900" indent="-342900">
              <a:buFont typeface="Wingdings" charset="2"/>
              <a:buChar char="v"/>
            </a:pPr>
            <a:r>
              <a:rPr lang="ja-JP" altLang="en-US" sz="2400" dirty="0">
                <a:solidFill>
                  <a:srgbClr val="0000FF"/>
                </a:solidFill>
                <a:effectLst/>
                <a:latin typeface="HGP創英角ｺﾞｼｯｸUB"/>
                <a:ea typeface="HGP創英角ｺﾞｼｯｸUB"/>
                <a:cs typeface="HGP創英角ｺﾞｼｯｸUB"/>
              </a:rPr>
              <a:t>経費化</a:t>
            </a:r>
            <a:endParaRPr lang="en-US" altLang="ja-JP" sz="2400" dirty="0">
              <a:solidFill>
                <a:srgbClr val="0000FF"/>
              </a:solidFill>
              <a:effectLst/>
              <a:latin typeface="HGP創英角ｺﾞｼｯｸUB"/>
              <a:ea typeface="HGP創英角ｺﾞｼｯｸUB"/>
              <a:cs typeface="HGP創英角ｺﾞｼｯｸUB"/>
            </a:endParaRP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初期投資の軽減・削減</a:t>
            </a:r>
            <a:endParaRPr kumimoji="1" lang="en-US" altLang="ja-JP" sz="2400" dirty="0" smtClean="0">
              <a:solidFill>
                <a:srgbClr val="0000FF"/>
              </a:solidFill>
              <a:effectLst/>
              <a:latin typeface="HGP創英角ｺﾞｼｯｸUB"/>
              <a:ea typeface="HGP創英角ｺﾞｼｯｸUB"/>
              <a:cs typeface="HGP創英角ｺﾞｼｯｸUB"/>
            </a:endParaRP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ビジネス変化への即応</a:t>
            </a:r>
            <a:endParaRPr kumimoji="1" lang="ja-JP" altLang="en-US" sz="2400" dirty="0">
              <a:solidFill>
                <a:srgbClr val="0000FF"/>
              </a:solidFill>
              <a:effectLst/>
              <a:latin typeface="HGP創英角ｺﾞｼｯｸUB"/>
              <a:ea typeface="HGP創英角ｺﾞｼｯｸUB"/>
              <a:cs typeface="HGP創英角ｺﾞｼｯｸUB"/>
            </a:endParaRPr>
          </a:p>
        </p:txBody>
      </p:sp>
      <p:sp>
        <p:nvSpPr>
          <p:cNvPr id="36" name="テキスト ボックス 35"/>
          <p:cNvSpPr txBox="1"/>
          <p:nvPr/>
        </p:nvSpPr>
        <p:spPr>
          <a:xfrm>
            <a:off x="1371601" y="5057001"/>
            <a:ext cx="3657600" cy="1200328"/>
          </a:xfrm>
          <a:prstGeom prst="rect">
            <a:avLst/>
          </a:prstGeom>
          <a:noFill/>
        </p:spPr>
        <p:txBody>
          <a:bodyPr wrap="square" rtlCol="0">
            <a:spAutoFit/>
          </a:bodyPr>
          <a:lstStyle/>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ストック収益化</a:t>
            </a:r>
            <a:endParaRPr kumimoji="1" lang="en-US" altLang="ja-JP" sz="2400" dirty="0" smtClean="0">
              <a:solidFill>
                <a:srgbClr val="0000FF"/>
              </a:solidFill>
              <a:effectLst/>
              <a:latin typeface="HGP創英角ｺﾞｼｯｸUB"/>
              <a:ea typeface="HGP創英角ｺﾞｼｯｸUB"/>
              <a:cs typeface="HGP創英角ｺﾞｼｯｸUB"/>
            </a:endParaRP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利益拡大</a:t>
            </a: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顧客の囲い込み</a:t>
            </a:r>
            <a:endParaRPr kumimoji="1" lang="en-US" altLang="ja-JP" sz="2400" dirty="0" smtClean="0">
              <a:solidFill>
                <a:srgbClr val="0000FF"/>
              </a:solidFill>
              <a:effectLst/>
              <a:latin typeface="HGP創英角ｺﾞｼｯｸUB"/>
              <a:ea typeface="HGP創英角ｺﾞｼｯｸUB"/>
              <a:cs typeface="HGP創英角ｺﾞｼｯｸUB"/>
            </a:endParaRPr>
          </a:p>
        </p:txBody>
      </p:sp>
      <p:sp>
        <p:nvSpPr>
          <p:cNvPr id="39" name="テキスト ボックス 38"/>
          <p:cNvSpPr txBox="1"/>
          <p:nvPr/>
        </p:nvSpPr>
        <p:spPr>
          <a:xfrm>
            <a:off x="381000" y="1856601"/>
            <a:ext cx="914400" cy="276999"/>
          </a:xfrm>
          <a:prstGeom prst="rect">
            <a:avLst/>
          </a:prstGeom>
          <a:noFill/>
        </p:spPr>
        <p:txBody>
          <a:bodyPr wrap="square" rtlCol="0">
            <a:spAutoFit/>
          </a:bodyPr>
          <a:lstStyle/>
          <a:p>
            <a:pPr algn="ctr"/>
            <a:r>
              <a:rPr kumimoji="1" lang="ja-JP" altLang="en-US" sz="1200" dirty="0" smtClean="0">
                <a:solidFill>
                  <a:srgbClr val="0000FF"/>
                </a:solidFill>
                <a:effectLst/>
                <a:latin typeface="HGP創英角ｺﾞｼｯｸUB"/>
                <a:ea typeface="HGP創英角ｺﾞｼｯｸUB"/>
                <a:cs typeface="HGP創英角ｺﾞｼｯｸUB"/>
              </a:rPr>
              <a:t>ユーザー</a:t>
            </a:r>
            <a:endParaRPr kumimoji="1" lang="ja-JP" altLang="en-US" sz="1200" dirty="0">
              <a:solidFill>
                <a:srgbClr val="0000FF"/>
              </a:solidFill>
              <a:effectLst/>
              <a:latin typeface="HGP創英角ｺﾞｼｯｸUB"/>
              <a:ea typeface="HGP創英角ｺﾞｼｯｸUB"/>
              <a:cs typeface="HGP創英角ｺﾞｼｯｸUB"/>
            </a:endParaRPr>
          </a:p>
        </p:txBody>
      </p:sp>
      <p:sp>
        <p:nvSpPr>
          <p:cNvPr id="40" name="テキスト ボックス 39"/>
          <p:cNvSpPr txBox="1"/>
          <p:nvPr/>
        </p:nvSpPr>
        <p:spPr>
          <a:xfrm>
            <a:off x="381000" y="6123801"/>
            <a:ext cx="914400" cy="276999"/>
          </a:xfrm>
          <a:prstGeom prst="rect">
            <a:avLst/>
          </a:prstGeom>
          <a:noFill/>
        </p:spPr>
        <p:txBody>
          <a:bodyPr wrap="square" rtlCol="0">
            <a:spAutoFit/>
          </a:bodyPr>
          <a:lstStyle/>
          <a:p>
            <a:pPr algn="ctr"/>
            <a:r>
              <a:rPr kumimoji="1" lang="ja-JP" altLang="en-US" sz="1200" dirty="0" smtClean="0">
                <a:solidFill>
                  <a:srgbClr val="0000FF"/>
                </a:solidFill>
                <a:effectLst/>
                <a:latin typeface="HGP創英角ｺﾞｼｯｸUB"/>
                <a:ea typeface="HGP創英角ｺﾞｼｯｸUB"/>
                <a:cs typeface="HGP創英角ｺﾞｼｯｸUB"/>
              </a:rPr>
              <a:t>ベンダー</a:t>
            </a:r>
            <a:endParaRPr kumimoji="1" lang="ja-JP" altLang="en-US" sz="1200" dirty="0">
              <a:solidFill>
                <a:srgbClr val="0000FF"/>
              </a:solidFill>
              <a:effectLst/>
              <a:latin typeface="HGP創英角ｺﾞｼｯｸUB"/>
              <a:ea typeface="HGP創英角ｺﾞｼｯｸUB"/>
              <a:cs typeface="HGP創英角ｺﾞｼｯｸUB"/>
            </a:endParaRPr>
          </a:p>
        </p:txBody>
      </p:sp>
      <p:grpSp>
        <p:nvGrpSpPr>
          <p:cNvPr id="5" name="図形グループ 4"/>
          <p:cNvGrpSpPr/>
          <p:nvPr/>
        </p:nvGrpSpPr>
        <p:grpSpPr>
          <a:xfrm>
            <a:off x="381001" y="2237601"/>
            <a:ext cx="914400" cy="2802467"/>
            <a:chOff x="381001" y="2237601"/>
            <a:chExt cx="914400" cy="2802467"/>
          </a:xfrm>
        </p:grpSpPr>
        <p:sp>
          <p:nvSpPr>
            <p:cNvPr id="38" name="左右矢印 37"/>
            <p:cNvSpPr/>
            <p:nvPr/>
          </p:nvSpPr>
          <p:spPr bwMode="auto">
            <a:xfrm rot="5400000">
              <a:off x="-563033" y="3181635"/>
              <a:ext cx="2802467" cy="914400"/>
            </a:xfrm>
            <a:prstGeom prst="leftRight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4" name="テキスト ボックス 3"/>
            <p:cNvSpPr txBox="1"/>
            <p:nvPr/>
          </p:nvSpPr>
          <p:spPr>
            <a:xfrm>
              <a:off x="565640" y="2796401"/>
              <a:ext cx="553998" cy="1777490"/>
            </a:xfrm>
            <a:prstGeom prst="rect">
              <a:avLst/>
            </a:prstGeom>
            <a:noFill/>
          </p:spPr>
          <p:txBody>
            <a:bodyPr vert="eaVert"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ゴールの共有</a:t>
              </a:r>
              <a:endParaRPr kumimoji="1" lang="ja-JP" altLang="en-US" sz="2400" dirty="0">
                <a:solidFill>
                  <a:srgbClr val="FFFFFF"/>
                </a:solidFill>
                <a:latin typeface="HGP創英角ｺﾞｼｯｸUB"/>
                <a:ea typeface="HGP創英角ｺﾞｼｯｸUB"/>
                <a:cs typeface="HGP創英角ｺﾞｼｯｸUB"/>
              </a:endParaRPr>
            </a:p>
          </p:txBody>
        </p:sp>
      </p:grpSp>
    </p:spTree>
    <p:extLst>
      <p:ext uri="{BB962C8B-B14F-4D97-AF65-F5344CB8AC3E}">
        <p14:creationId xmlns:p14="http://schemas.microsoft.com/office/powerpoint/2010/main" val="16919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p:tgtEl>
                                          <p:spTgt spid="35"/>
                                        </p:tgtEl>
                                        <p:attrNameLst>
                                          <p:attrName>ppt_y</p:attrName>
                                        </p:attrNameLst>
                                      </p:cBhvr>
                                      <p:tavLst>
                                        <p:tav tm="0">
                                          <p:val>
                                            <p:strVal val="#ppt_y+#ppt_h*1.125000"/>
                                          </p:val>
                                        </p:tav>
                                        <p:tav tm="100000">
                                          <p:val>
                                            <p:strVal val="#ppt_y"/>
                                          </p:val>
                                        </p:tav>
                                      </p:tavLst>
                                    </p:anim>
                                    <p:animEffect transition="in" filter="wipe(up)">
                                      <p:cBhvr>
                                        <p:cTn id="14" dur="500"/>
                                        <p:tgtEl>
                                          <p:spTgt spid="35"/>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ppt_y</p:attrName>
                                        </p:attrNameLst>
                                      </p:cBhvr>
                                      <p:tavLst>
                                        <p:tav tm="0">
                                          <p:val>
                                            <p:strVal val="#ppt_y-#ppt_h*1.125000"/>
                                          </p:val>
                                        </p:tav>
                                        <p:tav tm="100000">
                                          <p:val>
                                            <p:strVal val="#ppt_y"/>
                                          </p:val>
                                        </p:tav>
                                      </p:tavLst>
                                    </p:anim>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87392" y="2936800"/>
            <a:ext cx="7796695" cy="110156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pPr>
            <a:r>
              <a:rPr lang="ja-JP" altLang="en-US" dirty="0" smtClean="0">
                <a:solidFill>
                  <a:srgbClr val="FFFFFF"/>
                </a:solidFill>
                <a:latin typeface="メイリオ"/>
                <a:ea typeface="メイリオ"/>
                <a:cs typeface="メイリオ"/>
              </a:rPr>
              <a:t>収益の源泉を「工数の提供」から「ビジネス価値の提供」にシフト</a:t>
            </a:r>
            <a:endParaRPr lang="en-US" altLang="ja-JP" dirty="0" smtClean="0">
              <a:solidFill>
                <a:srgbClr val="FFFFFF"/>
              </a:solidFill>
              <a:latin typeface="メイリオ"/>
              <a:ea typeface="メイリオ"/>
              <a:cs typeface="メイリオ"/>
            </a:endParaRPr>
          </a:p>
          <a:p>
            <a:pPr algn="ctr">
              <a:spcBef>
                <a:spcPts val="600"/>
              </a:spcBef>
            </a:pPr>
            <a:r>
              <a:rPr lang="ja-JP" altLang="en-US" sz="3200" dirty="0">
                <a:solidFill>
                  <a:srgbClr val="FFFFFF"/>
                </a:solidFill>
                <a:latin typeface="メイリオ"/>
                <a:ea typeface="メイリオ"/>
                <a:cs typeface="メイリオ"/>
              </a:rPr>
              <a:t>ビジネス価値＝スピード・変革・差別化</a:t>
            </a:r>
          </a:p>
        </p:txBody>
      </p:sp>
      <p:sp>
        <p:nvSpPr>
          <p:cNvPr id="9" name="ホームベース 8"/>
          <p:cNvSpPr/>
          <p:nvPr/>
        </p:nvSpPr>
        <p:spPr>
          <a:xfrm rot="5400000">
            <a:off x="21724" y="1666421"/>
            <a:ext cx="2170811" cy="839473"/>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smtClean="0"/>
              <a:t>SI</a:t>
            </a:r>
            <a:r>
              <a:rPr lang="ja-JP" altLang="en-US" dirty="0" smtClean="0"/>
              <a:t>事業者が直面する課題</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5" name="正方形/長方形 4"/>
          <p:cNvSpPr/>
          <p:nvPr/>
        </p:nvSpPr>
        <p:spPr>
          <a:xfrm>
            <a:off x="1171846" y="1117095"/>
            <a:ext cx="7312243" cy="44153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rgbClr val="FFFFFF"/>
                </a:solidFill>
                <a:latin typeface="メイリオ"/>
                <a:ea typeface="メイリオ"/>
                <a:cs typeface="メイリオ"/>
              </a:rPr>
              <a:t>　ドライビング・フォース：オープン化、スマート化、サービス化</a:t>
            </a:r>
            <a:endParaRPr kumimoji="1" lang="ja-JP" altLang="en-US" dirty="0">
              <a:solidFill>
                <a:srgbClr val="FFFFFF"/>
              </a:solidFill>
              <a:latin typeface="メイリオ"/>
              <a:ea typeface="メイリオ"/>
              <a:cs typeface="メイリオ"/>
            </a:endParaRPr>
          </a:p>
        </p:txBody>
      </p:sp>
      <p:sp>
        <p:nvSpPr>
          <p:cNvPr id="6" name="正方形/長方形 5"/>
          <p:cNvSpPr/>
          <p:nvPr/>
        </p:nvSpPr>
        <p:spPr>
          <a:xfrm>
            <a:off x="1171846" y="1654854"/>
            <a:ext cx="7312243" cy="44153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rgbClr val="FFFFFF"/>
                </a:solidFill>
                <a:latin typeface="メイリオ"/>
                <a:ea typeface="メイリオ"/>
                <a:cs typeface="メイリオ"/>
              </a:rPr>
              <a:t>　テクノロジー</a:t>
            </a:r>
            <a:r>
              <a:rPr kumimoji="1" lang="ja-JP" altLang="en-US" dirty="0" smtClean="0">
                <a:solidFill>
                  <a:srgbClr val="FFFFFF"/>
                </a:solidFill>
                <a:latin typeface="メイリオ"/>
                <a:ea typeface="メイリオ"/>
                <a:cs typeface="メイリオ"/>
              </a:rPr>
              <a:t>：</a:t>
            </a:r>
            <a:r>
              <a:rPr kumimoji="1" lang="en-US" altLang="ja-JP" dirty="0" err="1" smtClean="0">
                <a:solidFill>
                  <a:srgbClr val="FFFFFF"/>
                </a:solidFill>
                <a:latin typeface="メイリオ"/>
                <a:ea typeface="メイリオ"/>
                <a:cs typeface="メイリオ"/>
              </a:rPr>
              <a:t>IoT</a:t>
            </a:r>
            <a:r>
              <a:rPr kumimoji="1" lang="ja-JP" altLang="en-US" dirty="0" smtClean="0">
                <a:solidFill>
                  <a:srgbClr val="FFFFFF"/>
                </a:solidFill>
                <a:latin typeface="メイリオ"/>
                <a:ea typeface="メイリオ"/>
                <a:cs typeface="メイリオ"/>
              </a:rPr>
              <a:t>、ビッグデータ、人工知能など</a:t>
            </a:r>
            <a:endParaRPr kumimoji="1" lang="ja-JP" altLang="en-US" dirty="0">
              <a:solidFill>
                <a:srgbClr val="FFFFFF"/>
              </a:solidFill>
              <a:latin typeface="メイリオ"/>
              <a:ea typeface="メイリオ"/>
              <a:cs typeface="メイリオ"/>
            </a:endParaRPr>
          </a:p>
        </p:txBody>
      </p:sp>
      <p:sp>
        <p:nvSpPr>
          <p:cNvPr id="7" name="正方形/長方形 6"/>
          <p:cNvSpPr/>
          <p:nvPr/>
        </p:nvSpPr>
        <p:spPr>
          <a:xfrm>
            <a:off x="1171849" y="2205911"/>
            <a:ext cx="7312243" cy="44153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メイリオ"/>
                <a:ea typeface="メイリオ"/>
                <a:cs typeface="メイリオ"/>
              </a:rPr>
              <a:t>　市場環境：グローバル化、不確実性増大、</a:t>
            </a:r>
            <a:r>
              <a:rPr lang="ja-JP" altLang="en-US" dirty="0" smtClean="0">
                <a:solidFill>
                  <a:srgbClr val="FFFFFF"/>
                </a:solidFill>
                <a:latin typeface="メイリオ"/>
                <a:ea typeface="メイリオ"/>
                <a:cs typeface="メイリオ"/>
              </a:rPr>
              <a:t>ビジネス</a:t>
            </a:r>
            <a:r>
              <a:rPr lang="ja-JP" altLang="en-US" dirty="0">
                <a:solidFill>
                  <a:srgbClr val="FFFFFF"/>
                </a:solidFill>
                <a:latin typeface="メイリオ"/>
                <a:ea typeface="メイリオ"/>
                <a:cs typeface="メイリオ"/>
              </a:rPr>
              <a:t>・スピード</a:t>
            </a:r>
            <a:r>
              <a:rPr lang="ja-JP" altLang="en-US" dirty="0" smtClean="0">
                <a:solidFill>
                  <a:srgbClr val="FFFFFF"/>
                </a:solidFill>
                <a:latin typeface="メイリオ"/>
                <a:ea typeface="メイリオ"/>
                <a:cs typeface="メイリオ"/>
              </a:rPr>
              <a:t>加速</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712781" y="1029748"/>
            <a:ext cx="461665" cy="1708160"/>
          </a:xfrm>
          <a:prstGeom prst="rect">
            <a:avLst/>
          </a:prstGeom>
          <a:noFill/>
        </p:spPr>
        <p:txBody>
          <a:bodyPr vert="eaVert" wrap="none" rtlCol="0">
            <a:spAutoFit/>
          </a:bodyPr>
          <a:lstStyle/>
          <a:p>
            <a:r>
              <a:rPr kumimoji="1" lang="ja-JP" altLang="en-US" dirty="0" smtClean="0">
                <a:solidFill>
                  <a:srgbClr val="FFFFFF"/>
                </a:solidFill>
                <a:latin typeface="メイリオ"/>
                <a:ea typeface="メイリオ"/>
                <a:cs typeface="メイリオ"/>
              </a:rPr>
              <a:t>環境変化の圧力</a:t>
            </a:r>
            <a:endParaRPr kumimoji="1" lang="ja-JP" altLang="en-US" dirty="0">
              <a:solidFill>
                <a:srgbClr val="FFFFFF"/>
              </a:solidFill>
              <a:latin typeface="メイリオ"/>
              <a:ea typeface="メイリオ"/>
              <a:cs typeface="メイリオ"/>
            </a:endParaRPr>
          </a:p>
        </p:txBody>
      </p:sp>
      <p:grpSp>
        <p:nvGrpSpPr>
          <p:cNvPr id="4" name="図形グループ 3"/>
          <p:cNvGrpSpPr/>
          <p:nvPr/>
        </p:nvGrpSpPr>
        <p:grpSpPr>
          <a:xfrm>
            <a:off x="687397" y="4106557"/>
            <a:ext cx="3626831" cy="1235376"/>
            <a:chOff x="687397" y="4106557"/>
            <a:chExt cx="3626831" cy="1235376"/>
          </a:xfrm>
        </p:grpSpPr>
        <p:sp>
          <p:nvSpPr>
            <p:cNvPr id="11" name="正方形/長方形 10"/>
            <p:cNvSpPr/>
            <p:nvPr/>
          </p:nvSpPr>
          <p:spPr>
            <a:xfrm>
              <a:off x="687397" y="4106557"/>
              <a:ext cx="3626831" cy="123537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1600" dirty="0" smtClean="0">
                <a:solidFill>
                  <a:srgbClr val="FFFFFF"/>
                </a:solidFill>
                <a:latin typeface="メイリオ"/>
                <a:ea typeface="メイリオ"/>
                <a:cs typeface="メイリオ"/>
              </a:endParaRPr>
            </a:p>
            <a:p>
              <a:pPr marL="342900" indent="-342900">
                <a:buFont typeface="Wingdings" charset="2"/>
                <a:buChar char="v"/>
              </a:pPr>
              <a:r>
                <a:rPr lang="ja-JP" altLang="en-US" sz="1600" dirty="0" smtClean="0">
                  <a:solidFill>
                    <a:srgbClr val="FFFFFF"/>
                  </a:solidFill>
                  <a:latin typeface="メイリオ"/>
                  <a:ea typeface="メイリオ"/>
                  <a:cs typeface="メイリオ"/>
                </a:rPr>
                <a:t>開発工数を減らす。</a:t>
              </a:r>
              <a:endParaRPr lang="en-US" altLang="ja-JP" sz="1600" dirty="0">
                <a:solidFill>
                  <a:srgbClr val="FFFFFF"/>
                </a:solidFill>
                <a:latin typeface="メイリオ"/>
                <a:ea typeface="メイリオ"/>
                <a:cs typeface="メイリオ"/>
              </a:endParaRPr>
            </a:p>
            <a:p>
              <a:pPr marL="342900" indent="-342900">
                <a:buFont typeface="Wingdings" charset="2"/>
                <a:buChar char="v"/>
              </a:pPr>
              <a:r>
                <a:rPr lang="ja-JP" altLang="en-US" sz="1600" dirty="0" smtClean="0">
                  <a:solidFill>
                    <a:srgbClr val="FFFFFF"/>
                  </a:solidFill>
                  <a:latin typeface="メイリオ"/>
                  <a:ea typeface="メイリオ"/>
                  <a:cs typeface="メイリオ"/>
                </a:rPr>
                <a:t>顧客資産を減らす。</a:t>
              </a:r>
              <a:endParaRPr lang="en-US" altLang="ja-JP" sz="1600" dirty="0" smtClean="0">
                <a:solidFill>
                  <a:srgbClr val="FFFFFF"/>
                </a:solidFill>
                <a:latin typeface="メイリオ"/>
                <a:ea typeface="メイリオ"/>
                <a:cs typeface="メイリオ"/>
              </a:endParaRPr>
            </a:p>
            <a:p>
              <a:pPr marL="342900" indent="-342900">
                <a:buFont typeface="Wingdings" charset="2"/>
                <a:buChar char="v"/>
              </a:pPr>
              <a:r>
                <a:rPr lang="ja-JP" altLang="en-US" sz="1600" dirty="0" smtClean="0">
                  <a:solidFill>
                    <a:srgbClr val="FFFFFF"/>
                  </a:solidFill>
                  <a:latin typeface="メイリオ"/>
                  <a:ea typeface="メイリオ"/>
                  <a:cs typeface="メイリオ"/>
                </a:rPr>
                <a:t>スピードと変更に対応する。</a:t>
              </a:r>
              <a:endParaRPr lang="en-US" altLang="ja-JP" sz="1600" dirty="0" smtClean="0">
                <a:solidFill>
                  <a:srgbClr val="FFFFFF"/>
                </a:solidFill>
                <a:latin typeface="メイリオ"/>
                <a:ea typeface="メイリオ"/>
                <a:cs typeface="メイリオ"/>
              </a:endParaRPr>
            </a:p>
          </p:txBody>
        </p:sp>
        <p:sp>
          <p:nvSpPr>
            <p:cNvPr id="17" name="正方形/長方形 16"/>
            <p:cNvSpPr/>
            <p:nvPr/>
          </p:nvSpPr>
          <p:spPr>
            <a:xfrm>
              <a:off x="687398" y="4106558"/>
              <a:ext cx="3626830" cy="30803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お客様の期待に応えるためには</a:t>
              </a:r>
              <a:endParaRPr kumimoji="1" lang="ja-JP" altLang="en-US" sz="1400" dirty="0">
                <a:solidFill>
                  <a:srgbClr val="FFFFFF"/>
                </a:solidFill>
                <a:latin typeface="メイリオ"/>
                <a:ea typeface="メイリオ"/>
                <a:cs typeface="メイリオ"/>
              </a:endParaRPr>
            </a:p>
          </p:txBody>
        </p:sp>
      </p:grpSp>
      <p:sp>
        <p:nvSpPr>
          <p:cNvPr id="18" name="正方形/長方形 17"/>
          <p:cNvSpPr/>
          <p:nvPr/>
        </p:nvSpPr>
        <p:spPr>
          <a:xfrm>
            <a:off x="687396" y="5416224"/>
            <a:ext cx="7796698" cy="1041547"/>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342900" indent="-342900">
              <a:spcBef>
                <a:spcPts val="600"/>
              </a:spcBef>
              <a:buFont typeface="Wingdings" charset="2"/>
              <a:buChar char="ü"/>
            </a:pPr>
            <a:r>
              <a:rPr lang="ja-JP" altLang="en-US" sz="1600" dirty="0">
                <a:solidFill>
                  <a:srgbClr val="FFFFFF"/>
                </a:solidFill>
                <a:latin typeface="メイリオ"/>
                <a:ea typeface="メイリオ"/>
                <a:cs typeface="メイリオ"/>
              </a:rPr>
              <a:t>「何でも</a:t>
            </a:r>
            <a:r>
              <a:rPr lang="ja-JP" altLang="en-US" sz="1600" dirty="0" smtClean="0">
                <a:solidFill>
                  <a:srgbClr val="FFFFFF"/>
                </a:solidFill>
                <a:latin typeface="メイリオ"/>
                <a:ea typeface="メイリオ"/>
                <a:cs typeface="メイリオ"/>
              </a:rPr>
              <a:t>できます」</a:t>
            </a:r>
            <a:r>
              <a:rPr lang="ja-JP" altLang="en-US" sz="1600" dirty="0">
                <a:solidFill>
                  <a:srgbClr val="FFFFFF"/>
                </a:solidFill>
                <a:latin typeface="メイリオ"/>
                <a:ea typeface="メイリオ"/>
                <a:cs typeface="メイリオ"/>
              </a:rPr>
              <a:t>、「何でもやります」は、差別化にならない。</a:t>
            </a:r>
            <a:endParaRPr lang="en-US" altLang="ja-JP" sz="1600" dirty="0">
              <a:solidFill>
                <a:srgbClr val="FFFFFF"/>
              </a:solidFill>
              <a:latin typeface="メイリオ"/>
              <a:ea typeface="メイリオ"/>
              <a:cs typeface="メイリオ"/>
            </a:endParaRPr>
          </a:p>
          <a:p>
            <a:pPr marL="342900" indent="-342900">
              <a:spcBef>
                <a:spcPts val="600"/>
              </a:spcBef>
              <a:buFont typeface="Wingdings" charset="2"/>
              <a:buChar char="ü"/>
            </a:pPr>
            <a:r>
              <a:rPr lang="ja-JP" altLang="en-US" sz="1600" dirty="0">
                <a:solidFill>
                  <a:srgbClr val="FFFFFF"/>
                </a:solidFill>
                <a:latin typeface="メイリオ"/>
                <a:ea typeface="メイリオ"/>
                <a:cs typeface="メイリオ"/>
              </a:rPr>
              <a:t>グローバルに踏み出せなければ、成長のチャンスを失う。</a:t>
            </a:r>
            <a:endParaRPr lang="en-US" altLang="ja-JP" sz="1600" dirty="0">
              <a:solidFill>
                <a:srgbClr val="FFFFFF"/>
              </a:solidFill>
              <a:latin typeface="メイリオ"/>
              <a:ea typeface="メイリオ"/>
              <a:cs typeface="メイリオ"/>
            </a:endParaRPr>
          </a:p>
          <a:p>
            <a:pPr marL="342900" indent="-342900">
              <a:spcBef>
                <a:spcPts val="600"/>
              </a:spcBef>
              <a:buFont typeface="Wingdings" charset="2"/>
              <a:buChar char="ü"/>
            </a:pPr>
            <a:r>
              <a:rPr lang="ja-JP" altLang="en-US" sz="1600" dirty="0">
                <a:solidFill>
                  <a:srgbClr val="FFFFFF"/>
                </a:solidFill>
                <a:latin typeface="メイリオ"/>
                <a:ea typeface="メイリオ"/>
                <a:cs typeface="メイリオ"/>
              </a:rPr>
              <a:t>クラウド・</a:t>
            </a:r>
            <a:r>
              <a:rPr lang="ja-JP" altLang="en-US" sz="1600" dirty="0" smtClean="0">
                <a:solidFill>
                  <a:srgbClr val="FFFFFF"/>
                </a:solidFill>
                <a:latin typeface="メイリオ"/>
                <a:ea typeface="メイリオ"/>
                <a:cs typeface="メイリオ"/>
              </a:rPr>
              <a:t>ネイティブのノウハウなくして、ビジネスチャンスは生まれない。</a:t>
            </a:r>
            <a:endParaRPr lang="ja-JP" altLang="en-US" sz="1600" dirty="0">
              <a:solidFill>
                <a:srgbClr val="FFFFFF"/>
              </a:solidFill>
              <a:latin typeface="メイリオ"/>
              <a:ea typeface="メイリオ"/>
              <a:cs typeface="メイリオ"/>
            </a:endParaRPr>
          </a:p>
        </p:txBody>
      </p:sp>
      <p:grpSp>
        <p:nvGrpSpPr>
          <p:cNvPr id="8" name="図形グループ 7"/>
          <p:cNvGrpSpPr/>
          <p:nvPr/>
        </p:nvGrpSpPr>
        <p:grpSpPr>
          <a:xfrm>
            <a:off x="4222272" y="4106557"/>
            <a:ext cx="4261818" cy="1235376"/>
            <a:chOff x="4222272" y="4106557"/>
            <a:chExt cx="4261818" cy="1235376"/>
          </a:xfrm>
        </p:grpSpPr>
        <p:sp>
          <p:nvSpPr>
            <p:cNvPr id="12" name="正方形/長方形 11"/>
            <p:cNvSpPr/>
            <p:nvPr/>
          </p:nvSpPr>
          <p:spPr>
            <a:xfrm>
              <a:off x="4687047" y="4106557"/>
              <a:ext cx="3797043" cy="123537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charset="2"/>
                <a:buChar char="Ø"/>
              </a:pPr>
              <a:endParaRPr lang="en-US" altLang="ja-JP" sz="1600" dirty="0" smtClean="0">
                <a:solidFill>
                  <a:srgbClr val="FFFFFF"/>
                </a:solidFill>
                <a:latin typeface="メイリオ"/>
                <a:ea typeface="メイリオ"/>
                <a:cs typeface="メイリオ"/>
              </a:endParaRPr>
            </a:p>
            <a:p>
              <a:pPr marL="342900" indent="-342900">
                <a:buFont typeface="Wingdings" charset="2"/>
                <a:buChar char="Ø"/>
              </a:pPr>
              <a:r>
                <a:rPr lang="ja-JP" altLang="en-US" sz="1600" dirty="0" smtClean="0">
                  <a:solidFill>
                    <a:srgbClr val="FFFFFF"/>
                  </a:solidFill>
                  <a:latin typeface="メイリオ"/>
                  <a:ea typeface="メイリオ"/>
                  <a:cs typeface="メイリオ"/>
                </a:rPr>
                <a:t>サブスクリプションや成果報酬</a:t>
              </a:r>
              <a:endParaRPr lang="en-US" altLang="ja-JP" sz="1600" dirty="0" smtClean="0">
                <a:solidFill>
                  <a:srgbClr val="FFFFFF"/>
                </a:solidFill>
                <a:latin typeface="メイリオ"/>
                <a:ea typeface="メイリオ"/>
                <a:cs typeface="メイリオ"/>
              </a:endParaRPr>
            </a:p>
            <a:p>
              <a:pPr marL="342900" indent="-342900">
                <a:buFont typeface="Wingdings" charset="2"/>
                <a:buChar char="Ø"/>
              </a:pPr>
              <a:r>
                <a:rPr lang="ja-JP" altLang="en-US" sz="1600" dirty="0" smtClean="0">
                  <a:solidFill>
                    <a:srgbClr val="FFFFFF"/>
                  </a:solidFill>
                  <a:latin typeface="メイリオ"/>
                  <a:ea typeface="メイリオ"/>
                  <a:cs typeface="メイリオ"/>
                </a:rPr>
                <a:t>社内特区や別会社</a:t>
              </a:r>
              <a:endParaRPr lang="en-US" altLang="ja-JP" sz="1600" dirty="0" smtClean="0">
                <a:solidFill>
                  <a:srgbClr val="FFFFFF"/>
                </a:solidFill>
                <a:latin typeface="メイリオ"/>
                <a:ea typeface="メイリオ"/>
                <a:cs typeface="メイリオ"/>
              </a:endParaRPr>
            </a:p>
            <a:p>
              <a:pPr marL="342900" indent="-342900">
                <a:buFont typeface="Wingdings" charset="2"/>
                <a:buChar char="Ø"/>
              </a:pPr>
              <a:r>
                <a:rPr lang="ja-JP" altLang="en-US" sz="1600" dirty="0" smtClean="0">
                  <a:solidFill>
                    <a:srgbClr val="FFFFFF"/>
                  </a:solidFill>
                  <a:latin typeface="メイリオ"/>
                  <a:ea typeface="メイリオ"/>
                  <a:cs typeface="メイリオ"/>
                </a:rPr>
                <a:t>外部との異文化交流</a:t>
              </a:r>
              <a:endParaRPr lang="en-US" altLang="ja-JP" sz="1600" dirty="0" smtClean="0">
                <a:solidFill>
                  <a:srgbClr val="FFFFFF"/>
                </a:solidFill>
                <a:latin typeface="メイリオ"/>
                <a:ea typeface="メイリオ"/>
                <a:cs typeface="メイリオ"/>
              </a:endParaRPr>
            </a:p>
          </p:txBody>
        </p:sp>
        <p:sp>
          <p:nvSpPr>
            <p:cNvPr id="16" name="正方形/長方形 15"/>
            <p:cNvSpPr/>
            <p:nvPr/>
          </p:nvSpPr>
          <p:spPr>
            <a:xfrm>
              <a:off x="4687046" y="4106558"/>
              <a:ext cx="3797043" cy="30803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どのような対策を取るべきか</a:t>
              </a:r>
              <a:endParaRPr kumimoji="1" lang="ja-JP" altLang="en-US" sz="1400" dirty="0">
                <a:solidFill>
                  <a:srgbClr val="FFFFFF"/>
                </a:solidFill>
                <a:latin typeface="メイリオ"/>
                <a:ea typeface="メイリオ"/>
                <a:cs typeface="メイリオ"/>
              </a:endParaRPr>
            </a:p>
          </p:txBody>
        </p:sp>
        <p:sp>
          <p:nvSpPr>
            <p:cNvPr id="15" name="下矢印 14"/>
            <p:cNvSpPr/>
            <p:nvPr/>
          </p:nvSpPr>
          <p:spPr>
            <a:xfrm rot="16200000">
              <a:off x="3993124" y="4471750"/>
              <a:ext cx="1001634" cy="543337"/>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969264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ビジネスの選択</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cxnSp>
        <p:nvCxnSpPr>
          <p:cNvPr id="5" name="直線矢印コネクタ 4"/>
          <p:cNvCxnSpPr/>
          <p:nvPr/>
        </p:nvCxnSpPr>
        <p:spPr>
          <a:xfrm flipV="1">
            <a:off x="1169737" y="1490579"/>
            <a:ext cx="0" cy="4578684"/>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a:endCxn id="13" idx="1"/>
          </p:cNvCxnSpPr>
          <p:nvPr/>
        </p:nvCxnSpPr>
        <p:spPr>
          <a:xfrm>
            <a:off x="1180031" y="6069263"/>
            <a:ext cx="5596670"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83512" y="1182802"/>
            <a:ext cx="2518638" cy="307777"/>
          </a:xfrm>
          <a:prstGeom prst="rect">
            <a:avLst/>
          </a:prstGeom>
          <a:noFill/>
        </p:spPr>
        <p:txBody>
          <a:bodyPr wrap="none" rtlCol="0">
            <a:spAutoFit/>
          </a:bodyPr>
          <a:lstStyle/>
          <a:p>
            <a:r>
              <a:rPr kumimoji="1" lang="ja-JP" altLang="en-US" sz="1400" dirty="0" smtClean="0">
                <a:latin typeface="メイリオ"/>
                <a:ea typeface="メイリオ"/>
                <a:cs typeface="メイリオ"/>
              </a:rPr>
              <a:t>クラウド・ネイティブの拡大</a:t>
            </a:r>
            <a:endParaRPr kumimoji="1" lang="ja-JP" altLang="en-US" sz="1400" dirty="0">
              <a:latin typeface="メイリオ"/>
              <a:ea typeface="メイリオ"/>
              <a:cs typeface="メイリオ"/>
            </a:endParaRPr>
          </a:p>
        </p:txBody>
      </p:sp>
      <p:sp>
        <p:nvSpPr>
          <p:cNvPr id="13" name="テキスト ボックス 12"/>
          <p:cNvSpPr txBox="1"/>
          <p:nvPr/>
        </p:nvSpPr>
        <p:spPr>
          <a:xfrm>
            <a:off x="6776701" y="5915374"/>
            <a:ext cx="1980029" cy="307777"/>
          </a:xfrm>
          <a:prstGeom prst="rect">
            <a:avLst/>
          </a:prstGeom>
          <a:noFill/>
        </p:spPr>
        <p:txBody>
          <a:bodyPr wrap="none" rtlCol="0">
            <a:spAutoFit/>
          </a:bodyPr>
          <a:lstStyle/>
          <a:p>
            <a:r>
              <a:rPr kumimoji="1" lang="ja-JP" altLang="en-US" sz="1400" dirty="0" smtClean="0">
                <a:latin typeface="メイリオ"/>
                <a:ea typeface="メイリオ"/>
                <a:cs typeface="メイリオ"/>
              </a:rPr>
              <a:t>上位レイヤ志向の拡大</a:t>
            </a:r>
            <a:endParaRPr kumimoji="1" lang="ja-JP" altLang="en-US" sz="1400" dirty="0">
              <a:latin typeface="メイリオ"/>
              <a:ea typeface="メイリオ"/>
              <a:cs typeface="メイリオ"/>
            </a:endParaRPr>
          </a:p>
        </p:txBody>
      </p:sp>
      <p:sp>
        <p:nvSpPr>
          <p:cNvPr id="16" name="右矢印 15"/>
          <p:cNvSpPr/>
          <p:nvPr/>
        </p:nvSpPr>
        <p:spPr>
          <a:xfrm rot="19380942">
            <a:off x="758219" y="3391598"/>
            <a:ext cx="6297734" cy="982579"/>
          </a:xfrm>
          <a:prstGeom prst="rightArrow">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76947" y="1546576"/>
            <a:ext cx="1725203" cy="522507"/>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クラウド</a:t>
            </a:r>
            <a:endParaRPr kumimoji="1" lang="en-US" altLang="ja-JP" sz="1050" dirty="0" smtClean="0">
              <a:solidFill>
                <a:srgbClr val="FFFFFF"/>
              </a:solidFill>
              <a:latin typeface="ＭＳ Ｐゴシック"/>
              <a:ea typeface="ＭＳ Ｐゴシック"/>
              <a:cs typeface="ＭＳ Ｐゴシック"/>
            </a:endParaRPr>
          </a:p>
          <a:p>
            <a:pPr algn="ctr"/>
            <a:r>
              <a:rPr kumimoji="1" lang="ja-JP" altLang="en-US" sz="1050" dirty="0" smtClean="0">
                <a:solidFill>
                  <a:srgbClr val="FFFFFF"/>
                </a:solidFill>
                <a:latin typeface="ＭＳ Ｐゴシック"/>
                <a:ea typeface="ＭＳ Ｐゴシック"/>
                <a:cs typeface="ＭＳ Ｐゴシック"/>
              </a:rPr>
              <a:t>プロフェッショナル</a:t>
            </a:r>
            <a:endParaRPr kumimoji="1" lang="en-US" altLang="ja-JP" sz="1050" dirty="0" smtClean="0">
              <a:solidFill>
                <a:srgbClr val="FFFFFF"/>
              </a:solidFill>
              <a:latin typeface="ＭＳ Ｐゴシック"/>
              <a:ea typeface="ＭＳ Ｐゴシック"/>
              <a:cs typeface="ＭＳ Ｐゴシック"/>
            </a:endParaRPr>
          </a:p>
          <a:p>
            <a:pPr algn="ctr"/>
            <a:r>
              <a:rPr lang="ja-JP" altLang="en-US" sz="1050" dirty="0" smtClean="0">
                <a:solidFill>
                  <a:srgbClr val="FFFFFF"/>
                </a:solidFill>
                <a:latin typeface="ＭＳ Ｐゴシック"/>
                <a:ea typeface="ＭＳ Ｐゴシック"/>
                <a:cs typeface="ＭＳ Ｐゴシック"/>
              </a:rPr>
              <a:t>サービス</a:t>
            </a:r>
            <a:endParaRPr kumimoji="1" lang="ja-JP" altLang="en-US" sz="1050" dirty="0">
              <a:solidFill>
                <a:srgbClr val="FFFFFF"/>
              </a:solidFill>
              <a:latin typeface="ＭＳ Ｐゴシック"/>
              <a:ea typeface="ＭＳ Ｐゴシック"/>
              <a:cs typeface="ＭＳ Ｐゴシック"/>
            </a:endParaRPr>
          </a:p>
        </p:txBody>
      </p:sp>
      <p:sp>
        <p:nvSpPr>
          <p:cNvPr id="19" name="正方形/長方形 18"/>
          <p:cNvSpPr/>
          <p:nvPr/>
        </p:nvSpPr>
        <p:spPr>
          <a:xfrm>
            <a:off x="2519754" y="4351707"/>
            <a:ext cx="1725203" cy="584122"/>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smtClean="0">
                <a:solidFill>
                  <a:srgbClr val="FFFFFF"/>
                </a:solidFill>
                <a:latin typeface="ＭＳ Ｐゴシック"/>
                <a:ea typeface="ＭＳ Ｐゴシック"/>
                <a:cs typeface="ＭＳ Ｐゴシック"/>
              </a:rPr>
              <a:t>マネージド・プライベート</a:t>
            </a:r>
            <a:endParaRPr lang="en-US" altLang="ja-JP" sz="1050" dirty="0" smtClean="0">
              <a:solidFill>
                <a:srgbClr val="FFFFFF"/>
              </a:solidFill>
              <a:latin typeface="ＭＳ Ｐゴシック"/>
              <a:ea typeface="ＭＳ Ｐゴシック"/>
              <a:cs typeface="ＭＳ Ｐゴシック"/>
            </a:endParaRPr>
          </a:p>
          <a:p>
            <a:pPr algn="ctr"/>
            <a:r>
              <a:rPr lang="ja-JP" altLang="en-US" sz="1050" dirty="0" smtClean="0">
                <a:solidFill>
                  <a:srgbClr val="FFFFFF"/>
                </a:solidFill>
                <a:latin typeface="ＭＳ Ｐゴシック"/>
                <a:ea typeface="ＭＳ Ｐゴシック"/>
                <a:cs typeface="ＭＳ Ｐゴシック"/>
              </a:rPr>
              <a:t>クラウド</a:t>
            </a:r>
            <a:endParaRPr kumimoji="1" lang="ja-JP" altLang="en-US" sz="1050" dirty="0">
              <a:solidFill>
                <a:srgbClr val="FFFFFF"/>
              </a:solidFill>
              <a:latin typeface="ＭＳ Ｐゴシック"/>
              <a:ea typeface="ＭＳ Ｐゴシック"/>
              <a:cs typeface="ＭＳ Ｐゴシック"/>
            </a:endParaRPr>
          </a:p>
        </p:txBody>
      </p:sp>
      <p:sp>
        <p:nvSpPr>
          <p:cNvPr id="20" name="正方形/長方形 19"/>
          <p:cNvSpPr/>
          <p:nvPr/>
        </p:nvSpPr>
        <p:spPr>
          <a:xfrm>
            <a:off x="3382355" y="3775208"/>
            <a:ext cx="1725203" cy="56168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PaaS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3898078" y="3302796"/>
            <a:ext cx="1725203" cy="56168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専門特化型</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クラウド・</a:t>
            </a:r>
            <a:r>
              <a:rPr kumimoji="1" lang="ja-JP" altLang="en-US" sz="1200" dirty="0" smtClean="0">
                <a:solidFill>
                  <a:srgbClr val="FFFFFF"/>
                </a:solidFill>
                <a:latin typeface="ＭＳ Ｐゴシック"/>
                <a:ea typeface="ＭＳ Ｐゴシック"/>
                <a:cs typeface="ＭＳ Ｐゴシック"/>
              </a:rPr>
              <a:t>サービス</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168653" y="1546576"/>
            <a:ext cx="1725203" cy="522507"/>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クラウド相互</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接続サービス</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02165" y="5213974"/>
            <a:ext cx="1725203" cy="522507"/>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内製化支援サービス</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1296452" y="5331252"/>
            <a:ext cx="1725203" cy="584122"/>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レギュレーション／コンプライアンス</a:t>
            </a:r>
            <a:endParaRPr lang="en-US" altLang="ja-JP" sz="800" dirty="0" smtClean="0">
              <a:solidFill>
                <a:srgbClr val="FFFFFF"/>
              </a:solidFill>
              <a:latin typeface="ＭＳ Ｐゴシック"/>
              <a:ea typeface="ＭＳ Ｐゴシック"/>
              <a:cs typeface="ＭＳ Ｐゴシック"/>
            </a:endParaRPr>
          </a:p>
          <a:p>
            <a:pPr algn="ctr"/>
            <a:r>
              <a:rPr kumimoji="1" lang="ja-JP" altLang="en-US" sz="900" dirty="0" smtClean="0">
                <a:solidFill>
                  <a:srgbClr val="FFFFFF"/>
                </a:solidFill>
                <a:latin typeface="ＭＳ Ｐゴシック"/>
                <a:ea typeface="ＭＳ Ｐゴシック"/>
                <a:cs typeface="ＭＳ Ｐゴシック"/>
              </a:rPr>
              <a:t>対応型</a:t>
            </a:r>
            <a:endParaRPr kumimoji="1" lang="en-US" altLang="ja-JP" sz="900" dirty="0" smtClean="0">
              <a:solidFill>
                <a:srgbClr val="FFFFFF"/>
              </a:solidFill>
              <a:latin typeface="ＭＳ Ｐゴシック"/>
              <a:ea typeface="ＭＳ Ｐゴシック"/>
              <a:cs typeface="ＭＳ Ｐゴシック"/>
            </a:endParaRPr>
          </a:p>
          <a:p>
            <a:pPr algn="ctr"/>
            <a:r>
              <a:rPr lang="en-US" altLang="ja-JP" sz="900" dirty="0" smtClean="0">
                <a:solidFill>
                  <a:srgbClr val="FFFFFF"/>
                </a:solidFill>
                <a:latin typeface="ＭＳ Ｐゴシック"/>
                <a:ea typeface="ＭＳ Ｐゴシック"/>
                <a:cs typeface="ＭＳ Ｐゴシック"/>
              </a:rPr>
              <a:t>DC</a:t>
            </a:r>
            <a:r>
              <a:rPr lang="ja-JP" altLang="en-US" sz="900" dirty="0" smtClean="0">
                <a:solidFill>
                  <a:srgbClr val="FFFFFF"/>
                </a:solidFill>
                <a:latin typeface="ＭＳ Ｐゴシック"/>
                <a:ea typeface="ＭＳ Ｐゴシック"/>
                <a:cs typeface="ＭＳ Ｐゴシック"/>
              </a:rPr>
              <a:t>／</a:t>
            </a:r>
            <a:r>
              <a:rPr kumimoji="1" lang="ja-JP" altLang="en-US" sz="900" dirty="0" smtClean="0">
                <a:solidFill>
                  <a:srgbClr val="FFFFFF"/>
                </a:solidFill>
                <a:latin typeface="ＭＳ Ｐゴシック"/>
                <a:ea typeface="ＭＳ Ｐゴシック"/>
                <a:cs typeface="ＭＳ Ｐゴシック"/>
              </a:rPr>
              <a:t>ホスティング・サービス</a:t>
            </a:r>
            <a:endParaRPr kumimoji="1" lang="ja-JP" altLang="en-US" sz="900" dirty="0">
              <a:solidFill>
                <a:srgbClr val="FFFFFF"/>
              </a:solidFill>
              <a:latin typeface="ＭＳ Ｐゴシック"/>
              <a:ea typeface="ＭＳ Ｐゴシック"/>
              <a:cs typeface="ＭＳ Ｐゴシック"/>
            </a:endParaRPr>
          </a:p>
        </p:txBody>
      </p:sp>
      <p:sp>
        <p:nvSpPr>
          <p:cNvPr id="25" name="正方形/長方形 24"/>
          <p:cNvSpPr/>
          <p:nvPr/>
        </p:nvSpPr>
        <p:spPr>
          <a:xfrm>
            <a:off x="5002165" y="4445289"/>
            <a:ext cx="1725203" cy="522507"/>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err="1" smtClean="0">
                <a:solidFill>
                  <a:srgbClr val="FFFFFF"/>
                </a:solidFill>
                <a:latin typeface="ＭＳ Ｐゴシック"/>
                <a:ea typeface="ＭＳ Ｐゴシック"/>
                <a:cs typeface="ＭＳ Ｐゴシック"/>
              </a:rPr>
              <a:t>SaaS</a:t>
            </a:r>
            <a:r>
              <a:rPr lang="ja-JP" altLang="en-US" sz="1200" dirty="0" smtClean="0">
                <a:solidFill>
                  <a:srgbClr val="FFFFFF"/>
                </a:solidFill>
                <a:latin typeface="ＭＳ Ｐゴシック"/>
                <a:ea typeface="ＭＳ Ｐゴシック"/>
                <a:cs typeface="ＭＳ Ｐゴシック"/>
              </a:rPr>
              <a:t>＋</a:t>
            </a:r>
            <a:r>
              <a:rPr lang="en-US" altLang="ja-JP" sz="1200" dirty="0" smtClean="0">
                <a:solidFill>
                  <a:srgbClr val="FFFFFF"/>
                </a:solidFill>
                <a:latin typeface="ＭＳ Ｐゴシック"/>
                <a:ea typeface="ＭＳ Ｐゴシック"/>
                <a:cs typeface="ＭＳ Ｐゴシック"/>
              </a:rPr>
              <a:t>BPO</a:t>
            </a:r>
          </a:p>
          <a:p>
            <a:pPr algn="ctr"/>
            <a:r>
              <a:rPr lang="ja-JP" altLang="en-US" sz="1200" dirty="0" smtClean="0">
                <a:solidFill>
                  <a:srgbClr val="FFFFFF"/>
                </a:solidFill>
                <a:latin typeface="ＭＳ Ｐゴシック"/>
                <a:ea typeface="ＭＳ Ｐゴシック"/>
                <a:cs typeface="ＭＳ Ｐゴシック"/>
              </a:rPr>
              <a:t>ハイブリッドサービス</a:t>
            </a:r>
            <a:endParaRPr lang="en-US" altLang="ja-JP" sz="1200" dirty="0" smtClean="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6131408" y="1598253"/>
            <a:ext cx="1735571" cy="830997"/>
          </a:xfrm>
          <a:prstGeom prst="rect">
            <a:avLst/>
          </a:prstGeom>
          <a:noFill/>
        </p:spPr>
        <p:txBody>
          <a:bodyPr wrap="none" rtlCol="0">
            <a:spAutoFit/>
          </a:bodyPr>
          <a:lstStyle/>
          <a:p>
            <a:r>
              <a:rPr kumimoji="1" lang="ja-JP" altLang="en-US" sz="2400" dirty="0" smtClean="0">
                <a:solidFill>
                  <a:srgbClr val="0000FF"/>
                </a:solidFill>
                <a:latin typeface="メイリオ"/>
                <a:ea typeface="メイリオ"/>
                <a:cs typeface="メイリオ"/>
              </a:rPr>
              <a:t>ビジネスと</a:t>
            </a:r>
            <a:endParaRPr kumimoji="1" lang="en-US" altLang="ja-JP" sz="2400" dirty="0" smtClean="0">
              <a:solidFill>
                <a:srgbClr val="0000FF"/>
              </a:solidFill>
              <a:latin typeface="メイリオ"/>
              <a:ea typeface="メイリオ"/>
              <a:cs typeface="メイリオ"/>
            </a:endParaRPr>
          </a:p>
          <a:p>
            <a:r>
              <a:rPr kumimoji="1" lang="en-US" altLang="ja-JP" sz="2400" dirty="0" smtClean="0">
                <a:solidFill>
                  <a:srgbClr val="0000FF"/>
                </a:solidFill>
                <a:latin typeface="メイリオ"/>
                <a:ea typeface="メイリオ"/>
                <a:cs typeface="メイリオ"/>
              </a:rPr>
              <a:t>IT</a:t>
            </a:r>
            <a:r>
              <a:rPr kumimoji="1" lang="ja-JP" altLang="en-US" sz="2400" dirty="0" smtClean="0">
                <a:solidFill>
                  <a:srgbClr val="0000FF"/>
                </a:solidFill>
                <a:latin typeface="メイリオ"/>
                <a:ea typeface="メイリオ"/>
                <a:cs typeface="メイリオ"/>
              </a:rPr>
              <a:t>の同期化</a:t>
            </a:r>
            <a:endParaRPr kumimoji="1" lang="ja-JP" altLang="en-US" sz="2400" dirty="0">
              <a:solidFill>
                <a:srgbClr val="0000FF"/>
              </a:solidFill>
              <a:latin typeface="メイリオ"/>
              <a:ea typeface="メイリオ"/>
              <a:cs typeface="メイリオ"/>
            </a:endParaRPr>
          </a:p>
        </p:txBody>
      </p:sp>
      <p:sp>
        <p:nvSpPr>
          <p:cNvPr id="27" name="正方形/長方形 26"/>
          <p:cNvSpPr/>
          <p:nvPr/>
        </p:nvSpPr>
        <p:spPr>
          <a:xfrm>
            <a:off x="1801824" y="4821408"/>
            <a:ext cx="1725203" cy="584122"/>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アジャイル型</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受託請負開発</a:t>
            </a: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4849136" y="2363618"/>
            <a:ext cx="1725203" cy="56168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err="1">
                <a:solidFill>
                  <a:srgbClr val="FFFFFF"/>
                </a:solidFill>
                <a:latin typeface="ＭＳ Ｐゴシック"/>
                <a:ea typeface="ＭＳ Ｐゴシック"/>
                <a:cs typeface="ＭＳ Ｐゴシック"/>
              </a:rPr>
              <a:t>SaaS</a:t>
            </a:r>
            <a:endParaRPr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114800" y="6434879"/>
            <a:ext cx="4572000" cy="215444"/>
          </a:xfrm>
          <a:prstGeom prst="rect">
            <a:avLst/>
          </a:prstGeom>
        </p:spPr>
        <p:txBody>
          <a:bodyPr>
            <a:spAutoFit/>
          </a:bodyPr>
          <a:lstStyle/>
          <a:p>
            <a:pPr algn="r"/>
            <a:r>
              <a:rPr lang="ja-JP" altLang="en-US" sz="800" dirty="0" smtClean="0">
                <a:solidFill>
                  <a:srgbClr val="7F7F7F"/>
                </a:solidFill>
              </a:rPr>
              <a:t>林雅之氏の資料を参考に作成　</a:t>
            </a:r>
            <a:r>
              <a:rPr lang="en-US" altLang="ja-JP" sz="800" dirty="0" smtClean="0">
                <a:solidFill>
                  <a:srgbClr val="7F7F7F"/>
                </a:solidFill>
              </a:rPr>
              <a:t>http</a:t>
            </a:r>
            <a:r>
              <a:rPr lang="en-US" altLang="ja-JP" sz="800" dirty="0">
                <a:solidFill>
                  <a:srgbClr val="7F7F7F"/>
                </a:solidFill>
              </a:rPr>
              <a:t>://</a:t>
            </a:r>
            <a:r>
              <a:rPr lang="en-US" altLang="ja-JP" sz="800" dirty="0" err="1">
                <a:solidFill>
                  <a:srgbClr val="7F7F7F"/>
                </a:solidFill>
              </a:rPr>
              <a:t>cloud.watch.impress.co.jp</a:t>
            </a:r>
            <a:r>
              <a:rPr lang="en-US" altLang="ja-JP" sz="800" dirty="0">
                <a:solidFill>
                  <a:srgbClr val="7F7F7F"/>
                </a:solidFill>
              </a:rPr>
              <a:t>/docs/news/20150218_688718.html</a:t>
            </a:r>
            <a:endParaRPr lang="ja-JP" altLang="en-US" sz="800" dirty="0">
              <a:solidFill>
                <a:srgbClr val="7F7F7F"/>
              </a:solidFill>
            </a:endParaRPr>
          </a:p>
        </p:txBody>
      </p:sp>
      <p:sp>
        <p:nvSpPr>
          <p:cNvPr id="30" name="正方形/長方形 29"/>
          <p:cNvSpPr/>
          <p:nvPr/>
        </p:nvSpPr>
        <p:spPr>
          <a:xfrm>
            <a:off x="4406205" y="2837127"/>
            <a:ext cx="1725203" cy="56168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マーケット・プレイス</a:t>
            </a:r>
            <a:endParaRPr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1756494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ビジネスの選択</a:t>
            </a:r>
            <a:endParaRPr kumimoji="1" lang="ja-JP" altLang="en-US" dirty="0"/>
          </a:p>
        </p:txBody>
      </p:sp>
      <p:sp>
        <p:nvSpPr>
          <p:cNvPr id="3" name="スライド番号プレースホルダー 2"/>
          <p:cNvSpPr>
            <a:spLocks noGrp="1"/>
          </p:cNvSpPr>
          <p:nvPr>
            <p:ph type="sldNum" sz="quarter" idx="12"/>
          </p:nvPr>
        </p:nvSpPr>
        <p:spPr>
          <a:xfrm>
            <a:off x="6932246" y="6648933"/>
            <a:ext cx="2133600" cy="217800"/>
          </a:xfrm>
        </p:spPr>
        <p:txBody>
          <a:bodyPr/>
          <a:lstStyle/>
          <a:p>
            <a:fld id="{8FF8CC5D-A65D-5946-99B5-645367A967AD}" type="slidenum">
              <a:rPr kumimoji="1" lang="ja-JP" altLang="en-US" smtClean="0"/>
              <a:t>17</a:t>
            </a:fld>
            <a:endParaRPr kumimoji="1" lang="ja-JP" altLang="en-US" dirty="0"/>
          </a:p>
        </p:txBody>
      </p:sp>
      <p:sp>
        <p:nvSpPr>
          <p:cNvPr id="17" name="正方形/長方形 16"/>
          <p:cNvSpPr/>
          <p:nvPr/>
        </p:nvSpPr>
        <p:spPr>
          <a:xfrm>
            <a:off x="403728" y="1025935"/>
            <a:ext cx="1725203" cy="888133"/>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プロフェッショナル</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サービス</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409326" y="4137047"/>
            <a:ext cx="1725203" cy="414419"/>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マネージド・プライベート</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クラウド</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409326" y="3544648"/>
            <a:ext cx="1725203" cy="360492"/>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PaaS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403728" y="2942659"/>
            <a:ext cx="1725203" cy="299625"/>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専門特化型サービス</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03728" y="1949845"/>
            <a:ext cx="1725203" cy="414419"/>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クラウド相互</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接続サービス</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03728" y="6207819"/>
            <a:ext cx="1725203" cy="344561"/>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内製化支援サービス</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09326" y="5069675"/>
            <a:ext cx="1725203" cy="414419"/>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レギュレーション／コンプライアンス</a:t>
            </a:r>
            <a:endParaRPr lang="en-US" altLang="ja-JP" sz="800" dirty="0" smtClean="0">
              <a:solidFill>
                <a:srgbClr val="FFFFFF"/>
              </a:solidFill>
              <a:latin typeface="ＭＳ Ｐゴシック"/>
              <a:ea typeface="ＭＳ Ｐゴシック"/>
              <a:cs typeface="ＭＳ Ｐゴシック"/>
            </a:endParaRPr>
          </a:p>
          <a:p>
            <a:pPr algn="ctr"/>
            <a:r>
              <a:rPr kumimoji="1" lang="ja-JP" altLang="en-US" sz="900" dirty="0" smtClean="0">
                <a:solidFill>
                  <a:srgbClr val="FFFFFF"/>
                </a:solidFill>
                <a:latin typeface="ＭＳ Ｐゴシック"/>
                <a:ea typeface="ＭＳ Ｐゴシック"/>
                <a:cs typeface="ＭＳ Ｐゴシック"/>
              </a:rPr>
              <a:t>対応型</a:t>
            </a:r>
            <a:endParaRPr kumimoji="1" lang="en-US" altLang="ja-JP" sz="900" dirty="0" smtClean="0">
              <a:solidFill>
                <a:srgbClr val="FFFFFF"/>
              </a:solidFill>
              <a:latin typeface="ＭＳ Ｐゴシック"/>
              <a:ea typeface="ＭＳ Ｐゴシック"/>
              <a:cs typeface="ＭＳ Ｐゴシック"/>
            </a:endParaRPr>
          </a:p>
          <a:p>
            <a:pPr algn="ctr"/>
            <a:r>
              <a:rPr lang="en-US" altLang="ja-JP" sz="900" dirty="0" smtClean="0">
                <a:solidFill>
                  <a:srgbClr val="FFFFFF"/>
                </a:solidFill>
                <a:latin typeface="ＭＳ Ｐゴシック"/>
                <a:ea typeface="ＭＳ Ｐゴシック"/>
                <a:cs typeface="ＭＳ Ｐゴシック"/>
              </a:rPr>
              <a:t>DC</a:t>
            </a:r>
            <a:r>
              <a:rPr lang="ja-JP" altLang="en-US" sz="900" dirty="0" smtClean="0">
                <a:solidFill>
                  <a:srgbClr val="FFFFFF"/>
                </a:solidFill>
                <a:latin typeface="ＭＳ Ｐゴシック"/>
                <a:ea typeface="ＭＳ Ｐゴシック"/>
                <a:cs typeface="ＭＳ Ｐゴシック"/>
              </a:rPr>
              <a:t>／</a:t>
            </a:r>
            <a:r>
              <a:rPr kumimoji="1" lang="ja-JP" altLang="en-US" sz="900" dirty="0" smtClean="0">
                <a:solidFill>
                  <a:srgbClr val="FFFFFF"/>
                </a:solidFill>
                <a:latin typeface="ＭＳ Ｐゴシック"/>
                <a:ea typeface="ＭＳ Ｐゴシック"/>
                <a:cs typeface="ＭＳ Ｐゴシック"/>
              </a:rPr>
              <a:t>ホスティング・サービス</a:t>
            </a:r>
            <a:endParaRPr kumimoji="1" lang="ja-JP" altLang="en-US" sz="900" dirty="0">
              <a:solidFill>
                <a:srgbClr val="FFFFFF"/>
              </a:solidFill>
              <a:latin typeface="ＭＳ Ｐゴシック"/>
              <a:ea typeface="ＭＳ Ｐゴシック"/>
              <a:cs typeface="ＭＳ Ｐゴシック"/>
            </a:endParaRPr>
          </a:p>
        </p:txBody>
      </p:sp>
      <p:sp>
        <p:nvSpPr>
          <p:cNvPr id="25" name="正方形/長方形 24"/>
          <p:cNvSpPr/>
          <p:nvPr/>
        </p:nvSpPr>
        <p:spPr>
          <a:xfrm>
            <a:off x="409326" y="5754565"/>
            <a:ext cx="1725203" cy="414419"/>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err="1" smtClean="0">
                <a:solidFill>
                  <a:srgbClr val="FFFFFF"/>
                </a:solidFill>
                <a:latin typeface="ＭＳ Ｐゴシック"/>
                <a:ea typeface="ＭＳ Ｐゴシック"/>
                <a:cs typeface="ＭＳ Ｐゴシック"/>
              </a:rPr>
              <a:t>SaaS</a:t>
            </a:r>
            <a:r>
              <a:rPr lang="ja-JP" altLang="en-US" sz="1200" dirty="0" smtClean="0">
                <a:solidFill>
                  <a:srgbClr val="FFFFFF"/>
                </a:solidFill>
                <a:latin typeface="ＭＳ Ｐゴシック"/>
                <a:ea typeface="ＭＳ Ｐゴシック"/>
                <a:cs typeface="ＭＳ Ｐゴシック"/>
              </a:rPr>
              <a:t>＋</a:t>
            </a:r>
            <a:r>
              <a:rPr lang="en-US" altLang="ja-JP" sz="1200" dirty="0" smtClean="0">
                <a:solidFill>
                  <a:srgbClr val="FFFFFF"/>
                </a:solidFill>
                <a:latin typeface="ＭＳ Ｐゴシック"/>
                <a:ea typeface="ＭＳ Ｐゴシック"/>
                <a:cs typeface="ＭＳ Ｐゴシック"/>
              </a:rPr>
              <a:t>BPO</a:t>
            </a:r>
          </a:p>
          <a:p>
            <a:pPr algn="ctr"/>
            <a:r>
              <a:rPr lang="ja-JP" altLang="en-US" sz="1200" dirty="0" smtClean="0">
                <a:solidFill>
                  <a:srgbClr val="FFFFFF"/>
                </a:solidFill>
                <a:latin typeface="ＭＳ Ｐゴシック"/>
                <a:ea typeface="ＭＳ Ｐゴシック"/>
                <a:cs typeface="ＭＳ Ｐゴシック"/>
              </a:rPr>
              <a:t>ハイブリッドサービス</a:t>
            </a:r>
            <a:endParaRPr lang="en-US" altLang="ja-JP" sz="1200" dirty="0" smtClean="0">
              <a:solidFill>
                <a:srgbClr val="FFFFFF"/>
              </a:solidFill>
              <a:latin typeface="ＭＳ Ｐゴシック"/>
              <a:ea typeface="ＭＳ Ｐゴシック"/>
              <a:cs typeface="ＭＳ Ｐゴシック"/>
            </a:endParaRPr>
          </a:p>
        </p:txBody>
      </p:sp>
      <p:sp>
        <p:nvSpPr>
          <p:cNvPr id="27" name="正方形/長方形 26"/>
          <p:cNvSpPr/>
          <p:nvPr/>
        </p:nvSpPr>
        <p:spPr>
          <a:xfrm>
            <a:off x="409326" y="4595096"/>
            <a:ext cx="1725203" cy="414419"/>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アジャイル型</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受託開発</a:t>
            </a: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403728" y="2610128"/>
            <a:ext cx="1725203" cy="314638"/>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err="1">
                <a:solidFill>
                  <a:srgbClr val="FFFFFF"/>
                </a:solidFill>
                <a:latin typeface="ＭＳ Ｐゴシック"/>
                <a:ea typeface="ＭＳ Ｐゴシック"/>
                <a:cs typeface="ＭＳ Ｐゴシック"/>
              </a:rPr>
              <a:t>SaaS</a:t>
            </a:r>
            <a:endParaRPr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040293" y="1025935"/>
            <a:ext cx="4709340" cy="888134"/>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rgbClr val="FFFFFF"/>
                </a:solidFill>
                <a:latin typeface="ＭＳ Ｐゴシック"/>
                <a:cs typeface="ＭＳ Ｐゴシック"/>
              </a:rPr>
              <a:t>野村総研、アイレット：　</a:t>
            </a:r>
            <a:r>
              <a:rPr lang="en-US" altLang="ja-JP" sz="1000" dirty="0">
                <a:solidFill>
                  <a:srgbClr val="FFFFFF"/>
                </a:solidFill>
                <a:latin typeface="ＭＳ Ｐゴシック"/>
                <a:cs typeface="ＭＳ Ｐゴシック"/>
              </a:rPr>
              <a:t>AWS</a:t>
            </a:r>
            <a:r>
              <a:rPr lang="ja-JP" altLang="en-US" sz="1000" dirty="0">
                <a:solidFill>
                  <a:srgbClr val="FFFFFF"/>
                </a:solidFill>
                <a:latin typeface="ＭＳ Ｐゴシック"/>
                <a:cs typeface="ＭＳ Ｐゴシック"/>
              </a:rPr>
              <a:t>に対してのみサービスを提供</a:t>
            </a:r>
            <a:r>
              <a:rPr lang="ja-JP" altLang="en-US" sz="1000" dirty="0" smtClean="0">
                <a:solidFill>
                  <a:srgbClr val="FFFFFF"/>
                </a:solidFill>
                <a:latin typeface="ＭＳ Ｐゴシック"/>
                <a:cs typeface="ＭＳ Ｐゴシック"/>
              </a:rPr>
              <a:t>する特化型</a:t>
            </a:r>
            <a:endParaRPr lang="en-US" altLang="ja-JP" sz="10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プリスコラ</a:t>
            </a:r>
            <a:r>
              <a:rPr lang="ja-JP" altLang="en-US" sz="1000" dirty="0">
                <a:solidFill>
                  <a:srgbClr val="FFFFFF"/>
                </a:solidFill>
                <a:latin typeface="ＭＳ Ｐゴシック"/>
                <a:cs typeface="ＭＳ Ｐゴシック"/>
              </a:rPr>
              <a:t>：　全体設計を行う</a:t>
            </a:r>
            <a:r>
              <a:rPr lang="ja-JP" altLang="en-US" sz="1000" dirty="0" smtClean="0">
                <a:solidFill>
                  <a:srgbClr val="FFFFFF"/>
                </a:solidFill>
                <a:latin typeface="ＭＳ Ｐゴシック"/>
                <a:cs typeface="ＭＳ Ｐゴシック"/>
              </a:rPr>
              <a:t>クラウドコンサルタント</a:t>
            </a:r>
            <a:endParaRPr lang="en-US" altLang="ja-JP" sz="1000" dirty="0">
              <a:solidFill>
                <a:srgbClr val="FFFFFF"/>
              </a:solidFill>
              <a:latin typeface="ＭＳ Ｐゴシック"/>
              <a:cs typeface="ＭＳ Ｐゴシック"/>
            </a:endParaRPr>
          </a:p>
          <a:p>
            <a:r>
              <a:rPr lang="ja-JP" altLang="en-US" sz="1000" dirty="0">
                <a:solidFill>
                  <a:srgbClr val="FFFFFF"/>
                </a:solidFill>
                <a:latin typeface="ＭＳ Ｐゴシック"/>
                <a:cs typeface="ＭＳ Ｐゴシック"/>
              </a:rPr>
              <a:t>ウフル、テラスカイ：　構築・運用・保守を行う</a:t>
            </a:r>
            <a:r>
              <a:rPr lang="ja-JP" altLang="en-US" sz="1000" dirty="0" smtClean="0">
                <a:solidFill>
                  <a:srgbClr val="FFFFFF"/>
                </a:solidFill>
                <a:latin typeface="ＭＳ Ｐゴシック"/>
                <a:cs typeface="ＭＳ Ｐゴシック"/>
              </a:rPr>
              <a:t>クラウドインテグレーター</a:t>
            </a:r>
            <a:endParaRPr lang="en-US" altLang="ja-JP" sz="1000" dirty="0">
              <a:solidFill>
                <a:srgbClr val="FFFFFF"/>
              </a:solidFill>
              <a:latin typeface="ＭＳ Ｐゴシック"/>
              <a:cs typeface="ＭＳ Ｐゴシック"/>
            </a:endParaRPr>
          </a:p>
          <a:p>
            <a:r>
              <a:rPr lang="ja-JP" altLang="en-US" sz="1000" dirty="0">
                <a:solidFill>
                  <a:srgbClr val="FFFFFF"/>
                </a:solidFill>
                <a:latin typeface="ＭＳ Ｐゴシック"/>
                <a:cs typeface="ＭＳ Ｐゴシック"/>
              </a:rPr>
              <a:t>ジグソー：　</a:t>
            </a:r>
            <a:r>
              <a:rPr lang="ja-JP" altLang="en-US" sz="1000" dirty="0" smtClean="0">
                <a:solidFill>
                  <a:srgbClr val="FFFFFF"/>
                </a:solidFill>
                <a:latin typeface="ＭＳ Ｐゴシック"/>
                <a:cs typeface="ＭＳ Ｐゴシック"/>
              </a:rPr>
              <a:t>複数サービス</a:t>
            </a:r>
            <a:r>
              <a:rPr lang="ja-JP" altLang="en-US" sz="1000" dirty="0">
                <a:solidFill>
                  <a:srgbClr val="FFFFFF"/>
                </a:solidFill>
                <a:latin typeface="ＭＳ Ｐゴシック"/>
                <a:cs typeface="ＭＳ Ｐゴシック"/>
              </a:rPr>
              <a:t>を</a:t>
            </a:r>
            <a:r>
              <a:rPr lang="ja-JP" altLang="en-US" sz="1000" dirty="0" smtClean="0">
                <a:solidFill>
                  <a:srgbClr val="FFFFFF"/>
                </a:solidFill>
                <a:latin typeface="ＭＳ Ｐゴシック"/>
                <a:cs typeface="ＭＳ Ｐゴシック"/>
              </a:rPr>
              <a:t>取り扱い各サービス</a:t>
            </a:r>
            <a:r>
              <a:rPr lang="ja-JP" altLang="en-US" sz="1000" dirty="0">
                <a:solidFill>
                  <a:srgbClr val="FFFFFF"/>
                </a:solidFill>
                <a:latin typeface="ＭＳ Ｐゴシック"/>
                <a:cs typeface="ＭＳ Ｐゴシック"/>
              </a:rPr>
              <a:t>の窓口としてニーズにあわせた</a:t>
            </a:r>
            <a:r>
              <a:rPr lang="ja-JP" altLang="en-US" sz="1000" dirty="0" smtClean="0">
                <a:solidFill>
                  <a:srgbClr val="FFFFFF"/>
                </a:solidFill>
                <a:latin typeface="ＭＳ Ｐゴシック"/>
                <a:cs typeface="ＭＳ Ｐゴシック"/>
              </a:rPr>
              <a:t>提案</a:t>
            </a:r>
            <a:endParaRPr lang="en-US" altLang="ja-JP" sz="1000" dirty="0" smtClean="0">
              <a:solidFill>
                <a:srgbClr val="FFFFFF"/>
              </a:solidFill>
              <a:latin typeface="ＭＳ Ｐゴシック"/>
              <a:cs typeface="ＭＳ Ｐゴシック"/>
            </a:endParaRPr>
          </a:p>
          <a:p>
            <a:r>
              <a:rPr lang="ja-JP" altLang="en-US" sz="1000" dirty="0">
                <a:solidFill>
                  <a:srgbClr val="FFFFFF"/>
                </a:solidFill>
                <a:latin typeface="ＭＳ Ｐゴシック"/>
                <a:cs typeface="ＭＳ Ｐゴシック"/>
              </a:rPr>
              <a:t>スカイアーチ、ハートビーツ：　運用</a:t>
            </a:r>
            <a:r>
              <a:rPr lang="ja-JP" altLang="en-US" sz="1000" dirty="0" smtClean="0">
                <a:solidFill>
                  <a:srgbClr val="FFFFFF"/>
                </a:solidFill>
                <a:latin typeface="ＭＳ Ｐゴシック"/>
                <a:cs typeface="ＭＳ Ｐゴシック"/>
              </a:rPr>
              <a:t>に特化</a:t>
            </a:r>
            <a:endParaRPr lang="ja-JP" altLang="en-US" sz="1000" dirty="0">
              <a:solidFill>
                <a:srgbClr val="FFFFFF"/>
              </a:solidFill>
              <a:latin typeface="ＭＳ Ｐゴシック"/>
              <a:cs typeface="ＭＳ Ｐゴシック"/>
            </a:endParaRPr>
          </a:p>
        </p:txBody>
      </p:sp>
      <p:sp>
        <p:nvSpPr>
          <p:cNvPr id="33" name="正方形/長方形 32"/>
          <p:cNvSpPr/>
          <p:nvPr/>
        </p:nvSpPr>
        <p:spPr>
          <a:xfrm>
            <a:off x="2199107" y="2610128"/>
            <a:ext cx="6550526" cy="314637"/>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smtClean="0">
                <a:solidFill>
                  <a:srgbClr val="FFFFFF"/>
                </a:solidFill>
                <a:latin typeface="ＭＳ Ｐゴシック"/>
                <a:ea typeface="ＭＳ Ｐゴシック"/>
                <a:cs typeface="ＭＳ Ｐゴシック"/>
              </a:rPr>
              <a:t>SAP</a:t>
            </a:r>
            <a:r>
              <a:rPr kumimoji="1" lang="ja-JP" altLang="en-US" sz="1000" dirty="0" smtClean="0">
                <a:solidFill>
                  <a:srgbClr val="FFFFFF"/>
                </a:solidFill>
                <a:latin typeface="ＭＳ Ｐゴシック"/>
                <a:ea typeface="ＭＳ Ｐゴシック"/>
                <a:cs typeface="ＭＳ Ｐゴシック"/>
              </a:rPr>
              <a:t>、</a:t>
            </a:r>
            <a:r>
              <a:rPr kumimoji="1" lang="en-US" altLang="ja-JP" sz="1000" dirty="0" smtClean="0">
                <a:solidFill>
                  <a:srgbClr val="FFFFFF"/>
                </a:solidFill>
                <a:latin typeface="ＭＳ Ｐゴシック"/>
                <a:ea typeface="ＭＳ Ｐゴシック"/>
                <a:cs typeface="ＭＳ Ｐゴシック"/>
              </a:rPr>
              <a:t>Oracle</a:t>
            </a:r>
            <a:r>
              <a:rPr kumimoji="1" lang="ja-JP" altLang="en-US" sz="1000" dirty="0" smtClean="0">
                <a:solidFill>
                  <a:srgbClr val="FFFFFF"/>
                </a:solidFill>
                <a:latin typeface="ＭＳ Ｐゴシック"/>
                <a:ea typeface="ＭＳ Ｐゴシック"/>
                <a:cs typeface="ＭＳ Ｐゴシック"/>
              </a:rPr>
              <a:t>、</a:t>
            </a:r>
            <a:r>
              <a:rPr lang="en-US" altLang="ja-JP" sz="1000" dirty="0" smtClean="0">
                <a:solidFill>
                  <a:srgbClr val="FFFFFF"/>
                </a:solidFill>
                <a:latin typeface="ＭＳ Ｐゴシック"/>
                <a:ea typeface="ＭＳ Ｐゴシック"/>
                <a:cs typeface="ＭＳ Ｐゴシック"/>
              </a:rPr>
              <a:t>Microsoft </a:t>
            </a:r>
            <a:r>
              <a:rPr lang="ja-JP" altLang="en-US" sz="1000" dirty="0" smtClean="0">
                <a:solidFill>
                  <a:srgbClr val="FFFFFF"/>
                </a:solidFill>
                <a:latin typeface="ＭＳ Ｐゴシック"/>
                <a:ea typeface="ＭＳ Ｐゴシック"/>
                <a:cs typeface="ＭＳ Ｐゴシック"/>
              </a:rPr>
              <a:t>他多数の事業者</a:t>
            </a:r>
            <a:endParaRPr kumimoji="1" lang="ja-JP" altLang="en-US" sz="1000" dirty="0">
              <a:solidFill>
                <a:srgbClr val="FFFFFF"/>
              </a:solidFill>
              <a:latin typeface="ＭＳ Ｐゴシック"/>
              <a:ea typeface="ＭＳ Ｐゴシック"/>
              <a:cs typeface="ＭＳ Ｐゴシック"/>
            </a:endParaRPr>
          </a:p>
        </p:txBody>
      </p:sp>
      <p:sp>
        <p:nvSpPr>
          <p:cNvPr id="34" name="正方形/長方形 33"/>
          <p:cNvSpPr/>
          <p:nvPr/>
        </p:nvSpPr>
        <p:spPr>
          <a:xfrm>
            <a:off x="2204705" y="3544648"/>
            <a:ext cx="6550526" cy="360492"/>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smtClean="0">
                <a:solidFill>
                  <a:srgbClr val="FFFFFF"/>
                </a:solidFill>
                <a:latin typeface="ＭＳ Ｐゴシック"/>
                <a:cs typeface="ＭＳ Ｐゴシック"/>
              </a:rPr>
              <a:t>IBM</a:t>
            </a:r>
            <a:r>
              <a:rPr lang="ja-JP" altLang="en-US" sz="1000" dirty="0" smtClean="0">
                <a:solidFill>
                  <a:srgbClr val="FFFFFF"/>
                </a:solidFill>
                <a:latin typeface="ＭＳ Ｐゴシック"/>
                <a:cs typeface="ＭＳ Ｐゴシック"/>
              </a:rPr>
              <a:t>：　</a:t>
            </a:r>
            <a:r>
              <a:rPr lang="en-US" altLang="ja-JP" sz="1000" dirty="0" err="1" smtClean="0">
                <a:solidFill>
                  <a:srgbClr val="FFFFFF"/>
                </a:solidFill>
                <a:latin typeface="ＭＳ Ｐゴシック"/>
                <a:cs typeface="ＭＳ Ｐゴシック"/>
              </a:rPr>
              <a:t>BlueMix</a:t>
            </a:r>
            <a:r>
              <a:rPr lang="en-US" altLang="ja-JP" sz="1000" dirty="0">
                <a:solidFill>
                  <a:srgbClr val="FFFFFF"/>
                </a:solidFill>
                <a:latin typeface="ＭＳ Ｐゴシック"/>
                <a:cs typeface="ＭＳ Ｐゴシック"/>
              </a:rPr>
              <a:t> </a:t>
            </a:r>
            <a:r>
              <a:rPr lang="en-US" altLang="ja-JP" sz="1000" dirty="0" smtClean="0">
                <a:solidFill>
                  <a:srgbClr val="FFFFFF"/>
                </a:solidFill>
                <a:latin typeface="ＭＳ Ｐゴシック"/>
                <a:cs typeface="ＭＳ Ｐゴシック"/>
              </a:rPr>
              <a:t> / </a:t>
            </a:r>
            <a:r>
              <a:rPr kumimoji="1" lang="en-US" altLang="ja-JP" sz="1000" dirty="0" smtClean="0">
                <a:solidFill>
                  <a:srgbClr val="FFFFFF"/>
                </a:solidFill>
                <a:latin typeface="ＭＳ Ｐゴシック"/>
                <a:ea typeface="ＭＳ Ｐゴシック"/>
                <a:cs typeface="ＭＳ Ｐゴシック"/>
              </a:rPr>
              <a:t>Microsoft</a:t>
            </a:r>
            <a:r>
              <a:rPr kumimoji="1" lang="ja-JP" altLang="en-US" sz="1000" dirty="0" smtClean="0">
                <a:solidFill>
                  <a:srgbClr val="FFFFFF"/>
                </a:solidFill>
                <a:latin typeface="ＭＳ Ｐゴシック"/>
                <a:ea typeface="ＭＳ Ｐゴシック"/>
                <a:cs typeface="ＭＳ Ｐゴシック"/>
              </a:rPr>
              <a:t>：　</a:t>
            </a:r>
            <a:r>
              <a:rPr kumimoji="1" lang="en-US" altLang="ja-JP" sz="1000" dirty="0" smtClean="0">
                <a:solidFill>
                  <a:srgbClr val="FFFFFF"/>
                </a:solidFill>
                <a:latin typeface="ＭＳ Ｐゴシック"/>
                <a:ea typeface="ＭＳ Ｐゴシック"/>
                <a:cs typeface="ＭＳ Ｐゴシック"/>
              </a:rPr>
              <a:t>Azure</a:t>
            </a:r>
            <a:r>
              <a:rPr kumimoji="1" lang="ja-JP" altLang="en-US" sz="1000" dirty="0" smtClean="0">
                <a:solidFill>
                  <a:srgbClr val="FFFFFF"/>
                </a:solidFill>
                <a:latin typeface="ＭＳ Ｐゴシック"/>
                <a:ea typeface="ＭＳ Ｐゴシック"/>
                <a:cs typeface="ＭＳ Ｐゴシック"/>
              </a:rPr>
              <a:t>　</a:t>
            </a:r>
            <a:r>
              <a:rPr kumimoji="1" lang="en-US" altLang="ja-JP" sz="1000" dirty="0" smtClean="0">
                <a:solidFill>
                  <a:srgbClr val="FFFFFF"/>
                </a:solidFill>
                <a:latin typeface="ＭＳ Ｐゴシック"/>
                <a:ea typeface="ＭＳ Ｐゴシック"/>
                <a:cs typeface="ＭＳ Ｐゴシック"/>
              </a:rPr>
              <a:t>App Service  / </a:t>
            </a:r>
            <a:r>
              <a:rPr lang="en-US" altLang="ja-JP" sz="1000" dirty="0" smtClean="0">
                <a:solidFill>
                  <a:srgbClr val="FFFFFF"/>
                </a:solidFill>
                <a:latin typeface="ＭＳ Ｐゴシック"/>
                <a:ea typeface="ＭＳ Ｐゴシック"/>
                <a:cs typeface="ＭＳ Ｐゴシック"/>
              </a:rPr>
              <a:t>HP</a:t>
            </a:r>
            <a:r>
              <a:rPr lang="ja-JP" altLang="en-US"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Helion</a:t>
            </a:r>
            <a:r>
              <a:rPr lang="en-US" altLang="ja-JP" sz="1000" dirty="0" smtClean="0">
                <a:solidFill>
                  <a:srgbClr val="FFFFFF"/>
                </a:solidFill>
                <a:latin typeface="ＭＳ Ｐゴシック"/>
                <a:ea typeface="ＭＳ Ｐゴシック"/>
                <a:cs typeface="ＭＳ Ｐゴシック"/>
              </a:rPr>
              <a:t>  /  </a:t>
            </a:r>
            <a:r>
              <a:rPr kumimoji="1" lang="en-US" altLang="ja-JP" sz="1000" dirty="0" smtClean="0">
                <a:solidFill>
                  <a:srgbClr val="FFFFFF"/>
                </a:solidFill>
                <a:latin typeface="ＭＳ Ｐゴシック"/>
                <a:ea typeface="ＭＳ Ｐゴシック"/>
                <a:cs typeface="ＭＳ Ｐゴシック"/>
              </a:rPr>
              <a:t>AWS</a:t>
            </a:r>
            <a:r>
              <a:rPr kumimoji="1" lang="ja-JP" altLang="en-US" sz="1000" dirty="0" smtClean="0">
                <a:solidFill>
                  <a:srgbClr val="FFFFFF"/>
                </a:solidFill>
                <a:latin typeface="ＭＳ Ｐゴシック"/>
                <a:ea typeface="ＭＳ Ｐゴシック"/>
                <a:cs typeface="ＭＳ Ｐゴシック"/>
              </a:rPr>
              <a:t>：　</a:t>
            </a:r>
            <a:r>
              <a:rPr kumimoji="1" lang="en-US" altLang="ja-JP" sz="1000" dirty="0" smtClean="0">
                <a:solidFill>
                  <a:srgbClr val="FFFFFF"/>
                </a:solidFill>
                <a:latin typeface="ＭＳ Ｐゴシック"/>
                <a:ea typeface="ＭＳ Ｐゴシック"/>
                <a:cs typeface="ＭＳ Ｐゴシック"/>
              </a:rPr>
              <a:t>Elastic Beans Talk </a:t>
            </a:r>
          </a:p>
          <a:p>
            <a:r>
              <a:rPr lang="en-US" altLang="ja-JP" sz="1000" dirty="0" err="1" smtClean="0">
                <a:solidFill>
                  <a:srgbClr val="FFFFFF"/>
                </a:solidFill>
                <a:latin typeface="ＭＳ Ｐゴシック"/>
                <a:ea typeface="ＭＳ Ｐゴシック"/>
                <a:cs typeface="ＭＳ Ｐゴシック"/>
              </a:rPr>
              <a:t>Saleceforce</a:t>
            </a:r>
            <a:r>
              <a:rPr lang="en-US" altLang="ja-JP" sz="1000" dirty="0" smtClean="0">
                <a:solidFill>
                  <a:srgbClr val="FFFFFF"/>
                </a:solidFill>
                <a:latin typeface="ＭＳ Ｐゴシック"/>
                <a:ea typeface="ＭＳ Ｐゴシック"/>
                <a:cs typeface="ＭＳ Ｐゴシック"/>
              </a:rPr>
              <a:t>: </a:t>
            </a:r>
            <a:r>
              <a:rPr kumimoji="1" lang="en-US" altLang="ja-JP" sz="1000" dirty="0" smtClean="0">
                <a:solidFill>
                  <a:srgbClr val="FFFFFF"/>
                </a:solidFill>
                <a:latin typeface="ＭＳ Ｐゴシック"/>
                <a:ea typeface="ＭＳ Ｐゴシック"/>
                <a:cs typeface="ＭＳ Ｐゴシック"/>
              </a:rPr>
              <a:t>Salesforce1 Platform / Google: Google App Engine  / </a:t>
            </a:r>
            <a:r>
              <a:rPr lang="ja-JP" altLang="en-US" sz="1000" dirty="0" smtClean="0">
                <a:solidFill>
                  <a:srgbClr val="FFFFFF"/>
                </a:solidFill>
                <a:latin typeface="ＭＳ Ｐゴシック"/>
                <a:ea typeface="ＭＳ Ｐゴシック"/>
                <a:cs typeface="ＭＳ Ｐゴシック"/>
              </a:rPr>
              <a:t>サイ</a:t>
            </a:r>
            <a:r>
              <a:rPr kumimoji="1" lang="ja-JP" altLang="en-US" sz="1000" dirty="0" smtClean="0">
                <a:solidFill>
                  <a:srgbClr val="FFFFFF"/>
                </a:solidFill>
                <a:latin typeface="ＭＳ Ｐゴシック"/>
                <a:ea typeface="ＭＳ Ｐゴシック"/>
                <a:cs typeface="ＭＳ Ｐゴシック"/>
              </a:rPr>
              <a:t>ボーズ</a:t>
            </a:r>
            <a:r>
              <a:rPr kumimoji="1" lang="en-US" altLang="ja-JP" sz="1000" dirty="0" smtClean="0">
                <a:solidFill>
                  <a:srgbClr val="FFFFFF"/>
                </a:solidFill>
                <a:latin typeface="ＭＳ Ｐゴシック"/>
                <a:ea typeface="ＭＳ Ｐゴシック"/>
                <a:cs typeface="ＭＳ Ｐゴシック"/>
              </a:rPr>
              <a:t>: </a:t>
            </a:r>
            <a:r>
              <a:rPr kumimoji="1" lang="en-US" altLang="ja-JP" sz="1000" dirty="0" err="1" smtClean="0">
                <a:solidFill>
                  <a:srgbClr val="FFFFFF"/>
                </a:solidFill>
                <a:latin typeface="ＭＳ Ｐゴシック"/>
                <a:ea typeface="ＭＳ Ｐゴシック"/>
                <a:cs typeface="ＭＳ Ｐゴシック"/>
              </a:rPr>
              <a:t>Kintone</a:t>
            </a:r>
            <a:r>
              <a:rPr kumimoji="1" lang="en-US" altLang="ja-JP" sz="1000" dirty="0" smtClean="0">
                <a:solidFill>
                  <a:srgbClr val="FFFFFF"/>
                </a:solidFill>
                <a:latin typeface="ＭＳ Ｐゴシック"/>
                <a:ea typeface="ＭＳ Ｐゴシック"/>
                <a:cs typeface="ＭＳ Ｐゴシック"/>
              </a:rPr>
              <a:t> </a:t>
            </a:r>
            <a:r>
              <a:rPr kumimoji="1" lang="ja-JP" altLang="en-US" sz="1000" dirty="0" smtClean="0">
                <a:solidFill>
                  <a:srgbClr val="FFFFFF"/>
                </a:solidFill>
                <a:latin typeface="ＭＳ Ｐゴシック"/>
                <a:ea typeface="ＭＳ Ｐゴシック"/>
                <a:cs typeface="ＭＳ Ｐゴシック"/>
              </a:rPr>
              <a:t>　</a:t>
            </a:r>
            <a:r>
              <a:rPr kumimoji="1" lang="en-US" altLang="ja-JP" sz="1000" dirty="0" smtClean="0">
                <a:solidFill>
                  <a:srgbClr val="FFFFFF"/>
                </a:solidFill>
                <a:latin typeface="ＭＳ Ｐゴシック"/>
                <a:ea typeface="ＭＳ Ｐゴシック"/>
                <a:cs typeface="ＭＳ Ｐゴシック"/>
              </a:rPr>
              <a:t>/ </a:t>
            </a:r>
            <a:r>
              <a:rPr kumimoji="1" lang="en-US" altLang="ja-JP" sz="1000" dirty="0" err="1" smtClean="0">
                <a:solidFill>
                  <a:srgbClr val="FFFFFF"/>
                </a:solidFill>
                <a:latin typeface="ＭＳ Ｐゴシック"/>
                <a:ea typeface="ＭＳ Ｐゴシック"/>
                <a:cs typeface="ＭＳ Ｐゴシック"/>
              </a:rPr>
              <a:t>MBaaS</a:t>
            </a:r>
            <a:r>
              <a:rPr kumimoji="1" lang="en-US" altLang="ja-JP" sz="1000" dirty="0" smtClean="0">
                <a:solidFill>
                  <a:srgbClr val="FFFFFF"/>
                </a:solidFill>
                <a:latin typeface="ＭＳ Ｐゴシック"/>
                <a:ea typeface="ＭＳ Ｐゴシック"/>
                <a:cs typeface="ＭＳ Ｐゴシック"/>
              </a:rPr>
              <a:t> </a:t>
            </a:r>
            <a:r>
              <a:rPr kumimoji="1" lang="ja-JP" altLang="en-US" sz="1000" smtClean="0">
                <a:solidFill>
                  <a:srgbClr val="FFFFFF"/>
                </a:solidFill>
                <a:latin typeface="ＭＳ Ｐゴシック"/>
                <a:ea typeface="ＭＳ Ｐゴシック"/>
                <a:cs typeface="ＭＳ Ｐゴシック"/>
              </a:rPr>
              <a:t>など</a:t>
            </a:r>
            <a:endParaRPr kumimoji="1" lang="en-US" altLang="ja-JP" sz="1000" smtClean="0">
              <a:solidFill>
                <a:srgbClr val="FFFFFF"/>
              </a:solidFill>
              <a:latin typeface="ＭＳ Ｐゴシック"/>
              <a:ea typeface="ＭＳ Ｐゴシック"/>
              <a:cs typeface="ＭＳ Ｐゴシック"/>
            </a:endParaRPr>
          </a:p>
        </p:txBody>
      </p:sp>
      <p:sp>
        <p:nvSpPr>
          <p:cNvPr id="35" name="正方形/長方形 34"/>
          <p:cNvSpPr/>
          <p:nvPr/>
        </p:nvSpPr>
        <p:spPr>
          <a:xfrm>
            <a:off x="2199107" y="2942659"/>
            <a:ext cx="6550526" cy="299625"/>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smtClean="0">
                <a:solidFill>
                  <a:srgbClr val="FFFFFF"/>
                </a:solidFill>
                <a:latin typeface="ＭＳ Ｐゴシック"/>
                <a:cs typeface="ＭＳ Ｐゴシック"/>
              </a:rPr>
              <a:t>IBM/</a:t>
            </a:r>
            <a:r>
              <a:rPr lang="en-US" altLang="ja-JP" sz="1000" dirty="0" err="1" smtClean="0">
                <a:solidFill>
                  <a:srgbClr val="FFFFFF"/>
                </a:solidFill>
                <a:latin typeface="ＭＳ Ｐゴシック"/>
                <a:cs typeface="ＭＳ Ｐゴシック"/>
              </a:rPr>
              <a:t>SoftLayer</a:t>
            </a:r>
            <a:r>
              <a:rPr lang="ja-JP" altLang="en-US" sz="1000" dirty="0" smtClean="0">
                <a:solidFill>
                  <a:srgbClr val="FFFFFF"/>
                </a:solidFill>
                <a:latin typeface="ＭＳ Ｐゴシック"/>
                <a:cs typeface="ＭＳ Ｐゴシック"/>
              </a:rPr>
              <a:t>：　業界業務プロファイル</a:t>
            </a:r>
            <a:endParaRPr lang="en-US" altLang="ja-JP" sz="1000" dirty="0" smtClean="0">
              <a:solidFill>
                <a:srgbClr val="FFFFFF"/>
              </a:solidFill>
              <a:latin typeface="ＭＳ Ｐゴシック"/>
              <a:cs typeface="ＭＳ Ｐゴシック"/>
            </a:endParaRPr>
          </a:p>
        </p:txBody>
      </p:sp>
      <p:sp>
        <p:nvSpPr>
          <p:cNvPr id="36" name="正方形/長方形 35"/>
          <p:cNvSpPr/>
          <p:nvPr/>
        </p:nvSpPr>
        <p:spPr>
          <a:xfrm>
            <a:off x="2199107" y="1949845"/>
            <a:ext cx="6550526" cy="414419"/>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rgbClr val="FFFFFF"/>
                </a:solidFill>
                <a:latin typeface="ＭＳ Ｐゴシック"/>
                <a:cs typeface="ＭＳ Ｐゴシック"/>
              </a:rPr>
              <a:t>米</a:t>
            </a:r>
            <a:r>
              <a:rPr lang="en-US" altLang="ja-JP" sz="1000" dirty="0" err="1">
                <a:solidFill>
                  <a:srgbClr val="FFFFFF"/>
                </a:solidFill>
                <a:latin typeface="ＭＳ Ｐゴシック"/>
                <a:cs typeface="ＭＳ Ｐゴシック"/>
              </a:rPr>
              <a:t>Equinix</a:t>
            </a:r>
            <a:r>
              <a:rPr lang="ja-JP" altLang="en-US" sz="1000" dirty="0">
                <a:solidFill>
                  <a:srgbClr val="FFFFFF"/>
                </a:solidFill>
                <a:latin typeface="ＭＳ Ｐゴシック"/>
                <a:cs typeface="ＭＳ Ｐゴシック"/>
              </a:rPr>
              <a:t>の</a:t>
            </a:r>
            <a:r>
              <a:rPr lang="en-US" altLang="ja-JP" sz="1000" dirty="0" err="1">
                <a:solidFill>
                  <a:srgbClr val="FFFFFF"/>
                </a:solidFill>
                <a:latin typeface="ＭＳ Ｐゴシック"/>
                <a:cs typeface="ＭＳ Ｐゴシック"/>
              </a:rPr>
              <a:t>Equinix</a:t>
            </a:r>
            <a:r>
              <a:rPr lang="en-US" altLang="ja-JP" sz="1000" dirty="0">
                <a:solidFill>
                  <a:srgbClr val="FFFFFF"/>
                </a:solidFill>
                <a:latin typeface="ＭＳ Ｐゴシック"/>
                <a:cs typeface="ＭＳ Ｐゴシック"/>
              </a:rPr>
              <a:t> Cloud Exchange</a:t>
            </a:r>
            <a:r>
              <a:rPr lang="ja-JP" altLang="en-US" sz="1000" dirty="0">
                <a:solidFill>
                  <a:srgbClr val="FFFFFF"/>
                </a:solidFill>
                <a:latin typeface="ＭＳ Ｐゴシック"/>
                <a:cs typeface="ＭＳ Ｐゴシック"/>
              </a:rPr>
              <a:t>や、米</a:t>
            </a:r>
            <a:r>
              <a:rPr lang="en-US" altLang="ja-JP" sz="1000" dirty="0">
                <a:solidFill>
                  <a:srgbClr val="FFFFFF"/>
                </a:solidFill>
                <a:latin typeface="ＭＳ Ｐゴシック"/>
                <a:cs typeface="ＭＳ Ｐゴシック"/>
              </a:rPr>
              <a:t>Verizon</a:t>
            </a:r>
            <a:r>
              <a:rPr lang="ja-JP" altLang="en-US" sz="1000" dirty="0">
                <a:solidFill>
                  <a:srgbClr val="FFFFFF"/>
                </a:solidFill>
                <a:latin typeface="ＭＳ Ｐゴシック"/>
                <a:cs typeface="ＭＳ Ｐゴシック"/>
              </a:rPr>
              <a:t>の</a:t>
            </a:r>
            <a:r>
              <a:rPr lang="en-US" altLang="ja-JP" sz="1000" dirty="0">
                <a:solidFill>
                  <a:srgbClr val="FFFFFF"/>
                </a:solidFill>
                <a:latin typeface="ＭＳ Ｐゴシック"/>
                <a:cs typeface="ＭＳ Ｐゴシック"/>
              </a:rPr>
              <a:t>Secure Cloud Interconnect</a:t>
            </a:r>
            <a:r>
              <a:rPr lang="ja-JP" altLang="en-US" sz="1000" dirty="0">
                <a:solidFill>
                  <a:srgbClr val="FFFFFF"/>
                </a:solidFill>
                <a:latin typeface="ＭＳ Ｐゴシック"/>
                <a:cs typeface="ＭＳ Ｐゴシック"/>
              </a:rPr>
              <a:t>、</a:t>
            </a:r>
            <a:r>
              <a:rPr lang="ja-JP" altLang="en-US" sz="1000" dirty="0" smtClean="0">
                <a:solidFill>
                  <a:srgbClr val="FFFFFF"/>
                </a:solidFill>
                <a:latin typeface="ＭＳ Ｐゴシック"/>
                <a:cs typeface="ＭＳ Ｐゴシック"/>
              </a:rPr>
              <a:t>ビットアイル（ビットアイルコネクト）：　</a:t>
            </a:r>
            <a:endParaRPr lang="en-US" altLang="ja-JP" sz="10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複数</a:t>
            </a:r>
            <a:r>
              <a:rPr lang="ja-JP" altLang="en-US" sz="1000" dirty="0">
                <a:solidFill>
                  <a:srgbClr val="FFFFFF"/>
                </a:solidFill>
                <a:latin typeface="ＭＳ Ｐゴシック"/>
                <a:cs typeface="ＭＳ Ｐゴシック"/>
              </a:rPr>
              <a:t>のクラウド事業者との相互接続</a:t>
            </a:r>
            <a:endParaRPr kumimoji="1" lang="ja-JP" altLang="en-US" sz="1000" dirty="0">
              <a:solidFill>
                <a:srgbClr val="FFFFFF"/>
              </a:solidFill>
              <a:latin typeface="ＭＳ Ｐゴシック"/>
              <a:ea typeface="ＭＳ Ｐゴシック"/>
              <a:cs typeface="ＭＳ Ｐゴシック"/>
            </a:endParaRPr>
          </a:p>
        </p:txBody>
      </p:sp>
      <p:sp>
        <p:nvSpPr>
          <p:cNvPr id="37" name="正方形/長方形 36"/>
          <p:cNvSpPr/>
          <p:nvPr/>
        </p:nvSpPr>
        <p:spPr>
          <a:xfrm>
            <a:off x="2204705" y="4137047"/>
            <a:ext cx="6550526" cy="414419"/>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rgbClr val="FFFFFF"/>
                </a:solidFill>
                <a:latin typeface="ＭＳ Ｐゴシック"/>
                <a:cs typeface="ＭＳ Ｐゴシック"/>
              </a:rPr>
              <a:t>パブリッククラウドの提供形態に加えて、管理プラットフォームなどを組み合わせることで、より顧客のニーズに最適化した形にカスタマイズしたサービス</a:t>
            </a:r>
            <a:endParaRPr kumimoji="1" lang="ja-JP" altLang="en-US" sz="1000" dirty="0">
              <a:solidFill>
                <a:srgbClr val="FFFFFF"/>
              </a:solidFill>
              <a:latin typeface="ＭＳ Ｐゴシック"/>
              <a:ea typeface="ＭＳ Ｐゴシック"/>
              <a:cs typeface="ＭＳ Ｐゴシック"/>
            </a:endParaRPr>
          </a:p>
        </p:txBody>
      </p:sp>
      <p:sp>
        <p:nvSpPr>
          <p:cNvPr id="38" name="正方形/長方形 37"/>
          <p:cNvSpPr/>
          <p:nvPr/>
        </p:nvSpPr>
        <p:spPr>
          <a:xfrm>
            <a:off x="2204705" y="4595096"/>
            <a:ext cx="6550526" cy="414419"/>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ＭＳ Ｐゴシック"/>
                <a:ea typeface="ＭＳ Ｐゴシック"/>
                <a:cs typeface="ＭＳ Ｐゴシック"/>
              </a:rPr>
              <a:t>アジャイル開発の手法を駆使し、スピードと変更の自由度を担保した受託開発（サブスクリプションが現実的）</a:t>
            </a:r>
            <a:endParaRPr kumimoji="1" lang="ja-JP" altLang="en-US" sz="1000" dirty="0">
              <a:solidFill>
                <a:srgbClr val="FFFFFF"/>
              </a:solidFill>
              <a:latin typeface="ＭＳ Ｐゴシック"/>
              <a:ea typeface="ＭＳ Ｐゴシック"/>
              <a:cs typeface="ＭＳ Ｐゴシック"/>
            </a:endParaRPr>
          </a:p>
        </p:txBody>
      </p:sp>
      <p:sp>
        <p:nvSpPr>
          <p:cNvPr id="39" name="正方形/長方形 38"/>
          <p:cNvSpPr/>
          <p:nvPr/>
        </p:nvSpPr>
        <p:spPr>
          <a:xfrm>
            <a:off x="2204705" y="5069675"/>
            <a:ext cx="6550526" cy="414419"/>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ＭＳ Ｐゴシック"/>
                <a:ea typeface="ＭＳ Ｐゴシック"/>
                <a:cs typeface="ＭＳ Ｐゴシック"/>
              </a:rPr>
              <a:t>日本固有のコンプライアンス対応や高度なセキュア対応が求められる業務処理、アーカイブ、バックアップ対応</a:t>
            </a:r>
            <a:endParaRPr kumimoji="1" lang="en-US" altLang="ja-JP" sz="1000" dirty="0" smtClean="0">
              <a:solidFill>
                <a:srgbClr val="FFFFFF"/>
              </a:solidFill>
              <a:latin typeface="ＭＳ Ｐゴシック"/>
              <a:ea typeface="ＭＳ Ｐゴシック"/>
              <a:cs typeface="ＭＳ Ｐゴシック"/>
            </a:endParaRPr>
          </a:p>
          <a:p>
            <a:r>
              <a:rPr lang="ja-JP" altLang="ja-JP" sz="1000" dirty="0" smtClean="0">
                <a:solidFill>
                  <a:srgbClr val="FFFFFF"/>
                </a:solidFill>
              </a:rPr>
              <a:t>ビットアイル</a:t>
            </a:r>
            <a:r>
              <a:rPr lang="ja-JP" altLang="en-US" sz="1000" dirty="0" smtClean="0">
                <a:solidFill>
                  <a:srgbClr val="FFFFFF"/>
                </a:solidFill>
              </a:rPr>
              <a:t>、</a:t>
            </a:r>
            <a:r>
              <a:rPr lang="ja-JP" altLang="ja-JP" sz="1000" dirty="0" smtClean="0">
                <a:solidFill>
                  <a:srgbClr val="FFFFFF"/>
                </a:solidFill>
              </a:rPr>
              <a:t>キャノン</a:t>
            </a:r>
            <a:r>
              <a:rPr lang="en-US" altLang="ja-JP" sz="1000" dirty="0">
                <a:solidFill>
                  <a:srgbClr val="FFFFFF"/>
                </a:solidFill>
              </a:rPr>
              <a:t>IT</a:t>
            </a:r>
            <a:r>
              <a:rPr lang="ja-JP" altLang="ja-JP" sz="1000" dirty="0">
                <a:solidFill>
                  <a:srgbClr val="FFFFFF"/>
                </a:solidFill>
              </a:rPr>
              <a:t>ソリューションズ、</a:t>
            </a:r>
            <a:r>
              <a:rPr lang="en-US" altLang="ja-JP" sz="1000" dirty="0">
                <a:solidFill>
                  <a:srgbClr val="FFFFFF"/>
                </a:solidFill>
              </a:rPr>
              <a:t>NTT</a:t>
            </a:r>
            <a:r>
              <a:rPr lang="ja-JP" altLang="ja-JP" sz="1000" dirty="0" smtClean="0">
                <a:solidFill>
                  <a:srgbClr val="FFFFFF"/>
                </a:solidFill>
              </a:rPr>
              <a:t>コミュニケーションズ、</a:t>
            </a:r>
            <a:r>
              <a:rPr lang="ja-JP" altLang="ja-JP" sz="1000" dirty="0">
                <a:solidFill>
                  <a:srgbClr val="FFFFFF"/>
                </a:solidFill>
              </a:rPr>
              <a:t>新日鉄住金</a:t>
            </a:r>
            <a:r>
              <a:rPr lang="ja-JP" altLang="ja-JP" sz="1000" dirty="0" smtClean="0">
                <a:solidFill>
                  <a:srgbClr val="FFFFFF"/>
                </a:solidFill>
              </a:rPr>
              <a:t>ソリューションズ</a:t>
            </a:r>
            <a:r>
              <a:rPr lang="ja-JP" altLang="en-US" sz="1000" dirty="0" smtClean="0">
                <a:solidFill>
                  <a:srgbClr val="FFFFFF"/>
                </a:solidFill>
              </a:rPr>
              <a:t>、</a:t>
            </a:r>
            <a:r>
              <a:rPr lang="en-US" altLang="ja-JP" sz="1000" dirty="0" smtClean="0">
                <a:solidFill>
                  <a:srgbClr val="FFFFFF"/>
                </a:solidFill>
              </a:rPr>
              <a:t>TIS</a:t>
            </a:r>
            <a:r>
              <a:rPr lang="ja-JP" altLang="en-US" sz="1000" dirty="0" smtClean="0">
                <a:solidFill>
                  <a:srgbClr val="FFFFFF"/>
                </a:solidFill>
              </a:rPr>
              <a:t>など</a:t>
            </a:r>
            <a:endParaRPr kumimoji="1" lang="ja-JP" altLang="en-US" sz="1000" dirty="0">
              <a:solidFill>
                <a:srgbClr val="FFFFFF"/>
              </a:solidFill>
              <a:latin typeface="ＭＳ Ｐゴシック"/>
              <a:ea typeface="ＭＳ Ｐゴシック"/>
              <a:cs typeface="ＭＳ Ｐゴシック"/>
            </a:endParaRPr>
          </a:p>
        </p:txBody>
      </p:sp>
      <p:sp>
        <p:nvSpPr>
          <p:cNvPr id="40" name="正方形/長方形 39"/>
          <p:cNvSpPr/>
          <p:nvPr/>
        </p:nvSpPr>
        <p:spPr>
          <a:xfrm>
            <a:off x="2204705" y="5754565"/>
            <a:ext cx="6550526" cy="414419"/>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err="1" smtClean="0">
                <a:solidFill>
                  <a:srgbClr val="FFFFFF"/>
                </a:solidFill>
                <a:latin typeface="ＭＳ Ｐゴシック"/>
                <a:ea typeface="ＭＳ Ｐゴシック"/>
                <a:cs typeface="ＭＳ Ｐゴシック"/>
              </a:rPr>
              <a:t>SaaS</a:t>
            </a:r>
            <a:r>
              <a:rPr kumimoji="1" lang="ja-JP" altLang="en-US" sz="1000" dirty="0" smtClean="0">
                <a:solidFill>
                  <a:srgbClr val="FFFFFF"/>
                </a:solidFill>
                <a:latin typeface="ＭＳ Ｐゴシック"/>
                <a:ea typeface="ＭＳ Ｐゴシック"/>
                <a:cs typeface="ＭＳ Ｐゴシック"/>
              </a:rPr>
              <a:t>に加え付帯する人的業務も</a:t>
            </a:r>
            <a:r>
              <a:rPr kumimoji="1" lang="en-US" altLang="ja-JP" sz="1000" dirty="0" smtClean="0">
                <a:solidFill>
                  <a:srgbClr val="FFFFFF"/>
                </a:solidFill>
                <a:latin typeface="ＭＳ Ｐゴシック"/>
                <a:ea typeface="ＭＳ Ｐゴシック"/>
                <a:cs typeface="ＭＳ Ｐゴシック"/>
              </a:rPr>
              <a:t>BPO</a:t>
            </a:r>
            <a:r>
              <a:rPr kumimoji="1" lang="ja-JP" altLang="en-US" sz="1000" dirty="0" smtClean="0">
                <a:solidFill>
                  <a:srgbClr val="FFFFFF"/>
                </a:solidFill>
                <a:latin typeface="ＭＳ Ｐゴシック"/>
                <a:ea typeface="ＭＳ Ｐゴシック"/>
                <a:cs typeface="ＭＳ Ｐゴシック"/>
              </a:rPr>
              <a:t>として受託し一括して受託</a:t>
            </a:r>
            <a:endParaRPr kumimoji="1" lang="en-US" altLang="ja-JP" sz="1000" dirty="0" smtClean="0">
              <a:solidFill>
                <a:srgbClr val="FFFFFF"/>
              </a:solidFill>
              <a:latin typeface="ＭＳ Ｐゴシック"/>
              <a:ea typeface="ＭＳ Ｐゴシック"/>
              <a:cs typeface="ＭＳ Ｐゴシック"/>
            </a:endParaRPr>
          </a:p>
          <a:p>
            <a:r>
              <a:rPr lang="ja-JP" altLang="en-US" sz="1000" dirty="0" smtClean="0">
                <a:solidFill>
                  <a:srgbClr val="FFFFFF"/>
                </a:solidFill>
                <a:latin typeface="ＭＳ Ｐゴシック"/>
                <a:ea typeface="ＭＳ Ｐゴシック"/>
                <a:cs typeface="ＭＳ Ｐゴシック"/>
              </a:rPr>
              <a:t>新日鉄住金ソリューションズ</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NsexpressⅡ</a:t>
            </a:r>
            <a:r>
              <a:rPr lang="ja-JP" altLang="en-US" sz="1000" dirty="0" smtClean="0">
                <a:solidFill>
                  <a:srgbClr val="FFFFFF"/>
                </a:solidFill>
                <a:latin typeface="ＭＳ Ｐゴシック"/>
                <a:ea typeface="ＭＳ Ｐゴシック"/>
                <a:cs typeface="ＭＳ Ｐゴシック"/>
              </a:rPr>
              <a:t>、</a:t>
            </a:r>
            <a:r>
              <a:rPr lang="en-US" altLang="ja-JP" sz="1000" dirty="0" err="1" smtClean="0">
                <a:solidFill>
                  <a:srgbClr val="FFFFFF"/>
                </a:solidFill>
                <a:latin typeface="ＭＳ Ｐゴシック"/>
                <a:ea typeface="ＭＳ Ｐゴシック"/>
                <a:cs typeface="ＭＳ Ｐゴシック"/>
              </a:rPr>
              <a:t>SanSan</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名刺管理サービス</a:t>
            </a:r>
            <a:endParaRPr kumimoji="1" lang="ja-JP" altLang="en-US" sz="1000" dirty="0">
              <a:solidFill>
                <a:srgbClr val="FFFFFF"/>
              </a:solidFill>
              <a:latin typeface="ＭＳ Ｐゴシック"/>
              <a:ea typeface="ＭＳ Ｐゴシック"/>
              <a:cs typeface="ＭＳ Ｐゴシック"/>
            </a:endParaRPr>
          </a:p>
        </p:txBody>
      </p:sp>
      <p:sp>
        <p:nvSpPr>
          <p:cNvPr id="41" name="正方形/長方形 40"/>
          <p:cNvSpPr/>
          <p:nvPr/>
        </p:nvSpPr>
        <p:spPr>
          <a:xfrm>
            <a:off x="2199107" y="6207819"/>
            <a:ext cx="6550526" cy="344561"/>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ＭＳ Ｐゴシック"/>
                <a:ea typeface="ＭＳ Ｐゴシック"/>
                <a:cs typeface="ＭＳ Ｐゴシック"/>
              </a:rPr>
              <a:t>情報システム部門の内製力を強化支援するとともに、顧客内部に入り込み一体となって開発を支援</a:t>
            </a:r>
            <a:endParaRPr kumimoji="1" lang="ja-JP" altLang="en-US" sz="1000" dirty="0">
              <a:solidFill>
                <a:srgbClr val="FFFFFF"/>
              </a:solidFill>
              <a:latin typeface="ＭＳ Ｐゴシック"/>
              <a:ea typeface="ＭＳ Ｐゴシック"/>
              <a:cs typeface="ＭＳ Ｐゴシック"/>
            </a:endParaRPr>
          </a:p>
        </p:txBody>
      </p:sp>
      <p:sp>
        <p:nvSpPr>
          <p:cNvPr id="29" name="正方形/長方形 28"/>
          <p:cNvSpPr/>
          <p:nvPr/>
        </p:nvSpPr>
        <p:spPr>
          <a:xfrm>
            <a:off x="2204705" y="1025935"/>
            <a:ext cx="1841186" cy="205717"/>
          </a:xfrm>
          <a:prstGeom prst="rect">
            <a:avLst/>
          </a:prstGeom>
          <a:solidFill>
            <a:srgbClr val="0000FF">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クラウド・コンサルタント</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2204705" y="1249540"/>
            <a:ext cx="1841186" cy="205717"/>
          </a:xfrm>
          <a:prstGeom prst="rect">
            <a:avLst/>
          </a:prstGeom>
          <a:solidFill>
            <a:srgbClr val="0000FF">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クラウド・システム・インテグレーター</a:t>
            </a:r>
            <a:endParaRPr kumimoji="1" lang="ja-JP" altLang="en-US" sz="800" dirty="0">
              <a:solidFill>
                <a:srgbClr val="FFFFFF"/>
              </a:solidFill>
              <a:latin typeface="ＭＳ Ｐゴシック"/>
              <a:ea typeface="ＭＳ Ｐゴシック"/>
              <a:cs typeface="ＭＳ Ｐゴシック"/>
            </a:endParaRPr>
          </a:p>
        </p:txBody>
      </p:sp>
      <p:sp>
        <p:nvSpPr>
          <p:cNvPr id="42" name="正方形/長方形 41"/>
          <p:cNvSpPr/>
          <p:nvPr/>
        </p:nvSpPr>
        <p:spPr>
          <a:xfrm>
            <a:off x="2199107" y="1479440"/>
            <a:ext cx="1841186" cy="205717"/>
          </a:xfrm>
          <a:prstGeom prst="rect">
            <a:avLst/>
          </a:prstGeom>
          <a:solidFill>
            <a:srgbClr val="0000FF">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クラウド・・アプリケーション開発管理</a:t>
            </a: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2204705" y="1708351"/>
            <a:ext cx="1841186" cy="205717"/>
          </a:xfrm>
          <a:prstGeom prst="rect">
            <a:avLst/>
          </a:prstGeom>
          <a:solidFill>
            <a:srgbClr val="0000FF">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クラウド運用管理</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403728" y="3260172"/>
            <a:ext cx="1725203" cy="263860"/>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マーケットプレイス</a:t>
            </a: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2199107" y="3260172"/>
            <a:ext cx="6550526" cy="263860"/>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dirty="0" err="1" smtClean="0">
                <a:solidFill>
                  <a:schemeClr val="bg1"/>
                </a:solidFill>
              </a:rPr>
              <a:t>Salesforce</a:t>
            </a:r>
            <a:r>
              <a:rPr lang="en-US" altLang="ja-JP" sz="1000" dirty="0" smtClean="0">
                <a:solidFill>
                  <a:schemeClr val="bg1"/>
                </a:solidFill>
              </a:rPr>
              <a:t>: AppExchange</a:t>
            </a:r>
            <a:r>
              <a:rPr lang="ja-JP" altLang="ja-JP" sz="1000" dirty="0">
                <a:solidFill>
                  <a:schemeClr val="bg1"/>
                </a:solidFill>
              </a:rPr>
              <a:t>、</a:t>
            </a:r>
            <a:r>
              <a:rPr lang="en-US" altLang="ja-JP" sz="1000" dirty="0" smtClean="0">
                <a:solidFill>
                  <a:schemeClr val="bg1"/>
                </a:solidFill>
              </a:rPr>
              <a:t>Amazon: AWS </a:t>
            </a:r>
            <a:r>
              <a:rPr lang="en-US" altLang="ja-JP" sz="1000" dirty="0">
                <a:solidFill>
                  <a:schemeClr val="bg1"/>
                </a:solidFill>
              </a:rPr>
              <a:t>Marketplace</a:t>
            </a:r>
            <a:r>
              <a:rPr lang="ja-JP" altLang="ja-JP" sz="1000" dirty="0">
                <a:solidFill>
                  <a:schemeClr val="bg1"/>
                </a:solidFill>
              </a:rPr>
              <a:t>、</a:t>
            </a:r>
            <a:r>
              <a:rPr lang="en-US" altLang="ja-JP" sz="1000" dirty="0" smtClean="0">
                <a:solidFill>
                  <a:schemeClr val="bg1"/>
                </a:solidFill>
              </a:rPr>
              <a:t>Microsoft: Microsoft </a:t>
            </a:r>
            <a:r>
              <a:rPr lang="en-US" altLang="ja-JP" sz="1000" dirty="0">
                <a:solidFill>
                  <a:schemeClr val="bg1"/>
                </a:solidFill>
              </a:rPr>
              <a:t>Azure Marketplace</a:t>
            </a:r>
            <a:r>
              <a:rPr lang="ja-JP" altLang="ja-JP" sz="1000" dirty="0">
                <a:solidFill>
                  <a:schemeClr val="bg1"/>
                </a:solidFill>
              </a:rPr>
              <a:t>、</a:t>
            </a:r>
            <a:r>
              <a:rPr lang="en-US" altLang="ja-JP" sz="1000" dirty="0" smtClean="0">
                <a:solidFill>
                  <a:schemeClr val="bg1"/>
                </a:solidFill>
              </a:rPr>
              <a:t>IBM: Cloud </a:t>
            </a:r>
            <a:r>
              <a:rPr lang="en-US" altLang="ja-JP" sz="1000" dirty="0">
                <a:solidFill>
                  <a:schemeClr val="bg1"/>
                </a:solidFill>
              </a:rPr>
              <a:t>Marketplace</a:t>
            </a:r>
            <a:r>
              <a:rPr lang="ja-JP" altLang="ja-JP" sz="1000" dirty="0">
                <a:solidFill>
                  <a:schemeClr val="bg1"/>
                </a:solidFill>
              </a:rPr>
              <a:t> </a:t>
            </a:r>
            <a:endParaRPr kumimoji="1" lang="ja-JP" altLang="en-US" sz="1000" dirty="0">
              <a:solidFill>
                <a:schemeClr val="bg1"/>
              </a:solidFill>
              <a:latin typeface="ＭＳ Ｐゴシック"/>
              <a:ea typeface="ＭＳ Ｐゴシック"/>
              <a:cs typeface="ＭＳ Ｐゴシック"/>
            </a:endParaRPr>
          </a:p>
        </p:txBody>
      </p:sp>
      <p:sp>
        <p:nvSpPr>
          <p:cNvPr id="4" name="正方形/長方形 3"/>
          <p:cNvSpPr/>
          <p:nvPr/>
        </p:nvSpPr>
        <p:spPr>
          <a:xfrm>
            <a:off x="337774" y="5484094"/>
            <a:ext cx="1941557" cy="276999"/>
          </a:xfrm>
          <a:prstGeom prst="rect">
            <a:avLst/>
          </a:prstGeom>
        </p:spPr>
        <p:txBody>
          <a:bodyPr wrap="none">
            <a:spAutoFit/>
          </a:bodyPr>
          <a:lstStyle/>
          <a:p>
            <a:r>
              <a:rPr lang="ja-JP" altLang="en-US" sz="1200" dirty="0" smtClean="0">
                <a:solidFill>
                  <a:srgbClr val="008000"/>
                </a:solidFill>
              </a:rPr>
              <a:t>従来型</a:t>
            </a:r>
            <a:r>
              <a:rPr lang="ja-JP" altLang="en-US" sz="1200" dirty="0">
                <a:solidFill>
                  <a:srgbClr val="008000"/>
                </a:solidFill>
              </a:rPr>
              <a:t>を補完するサービス</a:t>
            </a:r>
          </a:p>
        </p:txBody>
      </p:sp>
      <p:sp>
        <p:nvSpPr>
          <p:cNvPr id="46" name="正方形/長方形 45"/>
          <p:cNvSpPr/>
          <p:nvPr/>
        </p:nvSpPr>
        <p:spPr>
          <a:xfrm>
            <a:off x="337774" y="3886880"/>
            <a:ext cx="3279263" cy="276999"/>
          </a:xfrm>
          <a:prstGeom prst="rect">
            <a:avLst/>
          </a:prstGeom>
        </p:spPr>
        <p:txBody>
          <a:bodyPr wrap="none">
            <a:spAutoFit/>
          </a:bodyPr>
          <a:lstStyle/>
          <a:p>
            <a:r>
              <a:rPr lang="ja-JP" altLang="ja-JP" sz="1200" dirty="0">
                <a:solidFill>
                  <a:srgbClr val="FF8000"/>
                </a:solidFill>
              </a:rPr>
              <a:t>クラウド・ネイティブと従来型を仲介するサービス</a:t>
            </a:r>
          </a:p>
        </p:txBody>
      </p:sp>
      <p:sp>
        <p:nvSpPr>
          <p:cNvPr id="47" name="正方形/長方形 46"/>
          <p:cNvSpPr/>
          <p:nvPr/>
        </p:nvSpPr>
        <p:spPr>
          <a:xfrm>
            <a:off x="337774" y="2351017"/>
            <a:ext cx="3367779" cy="276999"/>
          </a:xfrm>
          <a:prstGeom prst="rect">
            <a:avLst/>
          </a:prstGeom>
        </p:spPr>
        <p:txBody>
          <a:bodyPr wrap="none">
            <a:spAutoFit/>
          </a:bodyPr>
          <a:lstStyle/>
          <a:p>
            <a:r>
              <a:rPr lang="ja-JP" altLang="ja-JP" sz="1200" dirty="0">
                <a:solidFill>
                  <a:srgbClr val="660066"/>
                </a:solidFill>
              </a:rPr>
              <a:t>ビジネス・スピードと</a:t>
            </a:r>
            <a:r>
              <a:rPr lang="en-US" altLang="ja-JP" sz="1200" dirty="0">
                <a:solidFill>
                  <a:srgbClr val="660066"/>
                </a:solidFill>
              </a:rPr>
              <a:t>IT</a:t>
            </a:r>
            <a:r>
              <a:rPr lang="ja-JP" altLang="ja-JP" sz="1200" dirty="0">
                <a:solidFill>
                  <a:srgbClr val="660066"/>
                </a:solidFill>
              </a:rPr>
              <a:t>の同期化を支える</a:t>
            </a:r>
            <a:r>
              <a:rPr lang="ja-JP" altLang="ja-JP" sz="1200" dirty="0" smtClean="0">
                <a:solidFill>
                  <a:srgbClr val="660066"/>
                </a:solidFill>
              </a:rPr>
              <a:t>サービ</a:t>
            </a:r>
            <a:r>
              <a:rPr lang="ja-JP" altLang="en-US" sz="1200" dirty="0" smtClean="0">
                <a:solidFill>
                  <a:srgbClr val="660066"/>
                </a:solidFill>
              </a:rPr>
              <a:t>ス</a:t>
            </a:r>
            <a:endParaRPr lang="ja-JP" altLang="ja-JP" sz="1200" dirty="0">
              <a:solidFill>
                <a:srgbClr val="660066"/>
              </a:solidFill>
            </a:endParaRPr>
          </a:p>
        </p:txBody>
      </p:sp>
      <p:sp>
        <p:nvSpPr>
          <p:cNvPr id="48" name="正方形/長方形 47"/>
          <p:cNvSpPr/>
          <p:nvPr/>
        </p:nvSpPr>
        <p:spPr>
          <a:xfrm>
            <a:off x="337774" y="766824"/>
            <a:ext cx="2679940" cy="276999"/>
          </a:xfrm>
          <a:prstGeom prst="rect">
            <a:avLst/>
          </a:prstGeom>
        </p:spPr>
        <p:txBody>
          <a:bodyPr wrap="none">
            <a:spAutoFit/>
          </a:bodyPr>
          <a:lstStyle/>
          <a:p>
            <a:r>
              <a:rPr lang="ja-JP" altLang="en-US" sz="1200" dirty="0" smtClean="0">
                <a:solidFill>
                  <a:srgbClr val="000090"/>
                </a:solidFill>
              </a:rPr>
              <a:t>クラウド・ネイティブに特化したサービス</a:t>
            </a:r>
            <a:endParaRPr lang="ja-JP" altLang="ja-JP" sz="1200" dirty="0">
              <a:solidFill>
                <a:srgbClr val="000090"/>
              </a:solidFill>
            </a:endParaRPr>
          </a:p>
        </p:txBody>
      </p:sp>
    </p:spTree>
    <p:extLst>
      <p:ext uri="{BB962C8B-B14F-4D97-AF65-F5344CB8AC3E}">
        <p14:creationId xmlns:p14="http://schemas.microsoft.com/office/powerpoint/2010/main" val="38585783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lang="ja-JP" altLang="en-US" dirty="0" smtClean="0"/>
              <a:t>の戦略</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cxnSp>
        <p:nvCxnSpPr>
          <p:cNvPr id="5" name="直線矢印コネクタ 4"/>
          <p:cNvCxnSpPr/>
          <p:nvPr/>
        </p:nvCxnSpPr>
        <p:spPr>
          <a:xfrm>
            <a:off x="4542601" y="1209498"/>
            <a:ext cx="0" cy="4885013"/>
          </a:xfrm>
          <a:prstGeom prst="straightConnector1">
            <a:avLst/>
          </a:prstGeom>
          <a:ln>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rot="5400000">
            <a:off x="4536779" y="1192701"/>
            <a:ext cx="0" cy="4885013"/>
          </a:xfrm>
          <a:prstGeom prst="straightConnector1">
            <a:avLst/>
          </a:prstGeom>
          <a:ln>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2412418" y="1572348"/>
            <a:ext cx="1830404" cy="1760484"/>
          </a:xfrm>
          <a:prstGeom prst="rect">
            <a:avLst/>
          </a:prstGeom>
          <a:solidFill>
            <a:srgbClr val="0000FF">
              <a:alpha val="5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ニッチ</a:t>
            </a:r>
            <a:endParaRPr lang="en-US" altLang="ja-JP" sz="20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2412418" y="3977898"/>
            <a:ext cx="1830404" cy="1760484"/>
          </a:xfrm>
          <a:prstGeom prst="rect">
            <a:avLst/>
          </a:prstGeom>
          <a:solidFill>
            <a:srgbClr val="984807">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パッケージ</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4862542" y="1572348"/>
            <a:ext cx="1830404" cy="1760484"/>
          </a:xfrm>
          <a:prstGeom prst="rect">
            <a:avLst/>
          </a:prstGeom>
          <a:solidFill>
            <a:srgbClr val="008000">
              <a:alpha val="43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専門特化</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4862542" y="3977898"/>
            <a:ext cx="1830404" cy="1760484"/>
          </a:xfrm>
          <a:prstGeom prst="rect">
            <a:avLst/>
          </a:prstGeom>
          <a:solidFill>
            <a:srgbClr val="CC0000">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コモディティ</a:t>
            </a:r>
            <a:endParaRPr lang="en-US" altLang="ja-JP" sz="20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1140165" y="3373598"/>
            <a:ext cx="954107"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システムの規模</a:t>
            </a:r>
            <a:endParaRPr kumimoji="1" lang="en-US" altLang="ja-JP" sz="800" dirty="0" smtClean="0">
              <a:solidFill>
                <a:schemeClr val="tx1">
                  <a:lumMod val="50000"/>
                  <a:lumOff val="50000"/>
                </a:schemeClr>
              </a:solidFill>
              <a:latin typeface="メイリオ"/>
              <a:ea typeface="メイリオ"/>
              <a:cs typeface="メイリオ"/>
            </a:endParaRPr>
          </a:p>
          <a:p>
            <a:pPr algn="ctr"/>
            <a:r>
              <a:rPr lang="ja-JP" altLang="en-US" sz="2000" dirty="0" smtClean="0">
                <a:solidFill>
                  <a:schemeClr val="tx1">
                    <a:lumMod val="50000"/>
                    <a:lumOff val="50000"/>
                  </a:schemeClr>
                </a:solidFill>
                <a:latin typeface="メイリオ"/>
                <a:ea typeface="メイリオ"/>
                <a:cs typeface="メイリオ"/>
              </a:rPr>
              <a:t>小さい</a:t>
            </a:r>
            <a:endParaRPr kumimoji="1" lang="ja-JP" altLang="en-US" sz="2000" dirty="0">
              <a:solidFill>
                <a:schemeClr val="tx1">
                  <a:lumMod val="50000"/>
                  <a:lumOff val="50000"/>
                </a:schemeClr>
              </a:solidFill>
              <a:latin typeface="メイリオ"/>
              <a:ea typeface="メイリオ"/>
              <a:cs typeface="メイリオ"/>
            </a:endParaRPr>
          </a:p>
        </p:txBody>
      </p:sp>
      <p:sp>
        <p:nvSpPr>
          <p:cNvPr id="17" name="テキスト ボックス 16"/>
          <p:cNvSpPr txBox="1"/>
          <p:nvPr/>
        </p:nvSpPr>
        <p:spPr>
          <a:xfrm>
            <a:off x="6979286" y="3373598"/>
            <a:ext cx="954107"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システムの規模</a:t>
            </a:r>
            <a:endParaRPr kumimoji="1" lang="en-US" altLang="ja-JP" sz="800" dirty="0" smtClean="0">
              <a:solidFill>
                <a:schemeClr val="tx1">
                  <a:lumMod val="50000"/>
                  <a:lumOff val="50000"/>
                </a:schemeClr>
              </a:solidFill>
              <a:latin typeface="メイリオ"/>
              <a:ea typeface="メイリオ"/>
              <a:cs typeface="メイリオ"/>
            </a:endParaRPr>
          </a:p>
          <a:p>
            <a:pPr algn="ctr"/>
            <a:r>
              <a:rPr lang="ja-JP" altLang="en-US" sz="2000" dirty="0" smtClean="0">
                <a:solidFill>
                  <a:schemeClr val="tx1">
                    <a:lumMod val="50000"/>
                    <a:lumOff val="50000"/>
                  </a:schemeClr>
                </a:solidFill>
                <a:latin typeface="メイリオ"/>
                <a:ea typeface="メイリオ"/>
                <a:cs typeface="メイリオ"/>
              </a:rPr>
              <a:t>大きい</a:t>
            </a:r>
            <a:endParaRPr kumimoji="1" lang="ja-JP" altLang="en-US" sz="2000" dirty="0">
              <a:solidFill>
                <a:schemeClr val="tx1">
                  <a:lumMod val="50000"/>
                  <a:lumOff val="50000"/>
                </a:schemeClr>
              </a:solidFill>
              <a:latin typeface="メイリオ"/>
              <a:ea typeface="メイリオ"/>
              <a:cs typeface="メイリオ"/>
            </a:endParaRPr>
          </a:p>
        </p:txBody>
      </p:sp>
      <p:sp>
        <p:nvSpPr>
          <p:cNvPr id="18" name="テキスト ボックス 17"/>
          <p:cNvSpPr txBox="1"/>
          <p:nvPr/>
        </p:nvSpPr>
        <p:spPr>
          <a:xfrm>
            <a:off x="4039899" y="747833"/>
            <a:ext cx="1005403"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システムの独自性</a:t>
            </a:r>
            <a:endParaRPr kumimoji="1" lang="en-US" altLang="ja-JP" sz="800" dirty="0" smtClean="0">
              <a:solidFill>
                <a:schemeClr val="tx1">
                  <a:lumMod val="50000"/>
                  <a:lumOff val="50000"/>
                </a:schemeClr>
              </a:solidFill>
              <a:latin typeface="メイリオ"/>
              <a:ea typeface="メイリオ"/>
              <a:cs typeface="メイリオ"/>
            </a:endParaRPr>
          </a:p>
          <a:p>
            <a:pPr algn="ctr"/>
            <a:r>
              <a:rPr lang="ja-JP" altLang="en-US" sz="2000" dirty="0" smtClean="0">
                <a:solidFill>
                  <a:schemeClr val="tx1">
                    <a:lumMod val="50000"/>
                    <a:lumOff val="50000"/>
                  </a:schemeClr>
                </a:solidFill>
                <a:latin typeface="メイリオ"/>
                <a:ea typeface="メイリオ"/>
                <a:cs typeface="メイリオ"/>
              </a:rPr>
              <a:t>高い</a:t>
            </a:r>
            <a:endParaRPr kumimoji="1" lang="ja-JP" altLang="en-US" sz="2000" dirty="0">
              <a:solidFill>
                <a:schemeClr val="tx1">
                  <a:lumMod val="50000"/>
                  <a:lumOff val="50000"/>
                </a:schemeClr>
              </a:solidFill>
              <a:latin typeface="メイリオ"/>
              <a:ea typeface="メイリオ"/>
              <a:cs typeface="メイリオ"/>
            </a:endParaRPr>
          </a:p>
        </p:txBody>
      </p:sp>
      <p:sp>
        <p:nvSpPr>
          <p:cNvPr id="19" name="テキスト ボックス 18"/>
          <p:cNvSpPr txBox="1"/>
          <p:nvPr/>
        </p:nvSpPr>
        <p:spPr>
          <a:xfrm>
            <a:off x="4039899" y="6103205"/>
            <a:ext cx="1005403"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システムの独自性</a:t>
            </a:r>
          </a:p>
          <a:p>
            <a:pPr algn="ctr"/>
            <a:r>
              <a:rPr kumimoji="1" lang="ja-JP" altLang="en-US" sz="2000" dirty="0" smtClean="0">
                <a:solidFill>
                  <a:schemeClr val="tx1">
                    <a:lumMod val="50000"/>
                    <a:lumOff val="50000"/>
                  </a:schemeClr>
                </a:solidFill>
                <a:latin typeface="メイリオ"/>
                <a:ea typeface="メイリオ"/>
                <a:cs typeface="メイリオ"/>
              </a:rPr>
              <a:t>低い</a:t>
            </a:r>
            <a:endParaRPr kumimoji="1" lang="en-US" altLang="ja-JP" sz="2000" dirty="0" smtClean="0">
              <a:solidFill>
                <a:schemeClr val="tx1">
                  <a:lumMod val="50000"/>
                  <a:lumOff val="50000"/>
                </a:schemeClr>
              </a:solidFill>
              <a:latin typeface="メイリオ"/>
              <a:ea typeface="メイリオ"/>
              <a:cs typeface="メイリオ"/>
            </a:endParaRPr>
          </a:p>
        </p:txBody>
      </p:sp>
    </p:spTree>
    <p:extLst>
      <p:ext uri="{BB962C8B-B14F-4D97-AF65-F5344CB8AC3E}">
        <p14:creationId xmlns:p14="http://schemas.microsoft.com/office/powerpoint/2010/main" val="39951061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lang="ja-JP" altLang="en-US" dirty="0" smtClean="0"/>
              <a:t>の戦略</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cxnSp>
        <p:nvCxnSpPr>
          <p:cNvPr id="5" name="直線矢印コネクタ 4"/>
          <p:cNvCxnSpPr/>
          <p:nvPr/>
        </p:nvCxnSpPr>
        <p:spPr>
          <a:xfrm>
            <a:off x="4542601" y="1209498"/>
            <a:ext cx="0" cy="4885013"/>
          </a:xfrm>
          <a:prstGeom prst="straightConnector1">
            <a:avLst/>
          </a:prstGeom>
          <a:ln>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rot="5400000">
            <a:off x="4536779" y="1192701"/>
            <a:ext cx="0" cy="4885013"/>
          </a:xfrm>
          <a:prstGeom prst="straightConnector1">
            <a:avLst/>
          </a:prstGeom>
          <a:ln>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2412418" y="1572348"/>
            <a:ext cx="1830404" cy="1760484"/>
          </a:xfrm>
          <a:prstGeom prst="rect">
            <a:avLst/>
          </a:prstGeom>
          <a:solidFill>
            <a:srgbClr val="0000FF">
              <a:alpha val="5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ニッチ</a:t>
            </a:r>
            <a:endParaRPr lang="en-US" altLang="ja-JP" sz="20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2412418" y="3977898"/>
            <a:ext cx="1830404" cy="1760484"/>
          </a:xfrm>
          <a:prstGeom prst="rect">
            <a:avLst/>
          </a:prstGeom>
          <a:solidFill>
            <a:srgbClr val="984807">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パッケージ</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4862542" y="1572348"/>
            <a:ext cx="1830404" cy="1760484"/>
          </a:xfrm>
          <a:prstGeom prst="rect">
            <a:avLst/>
          </a:prstGeom>
          <a:solidFill>
            <a:srgbClr val="008000">
              <a:alpha val="43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専門特化</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4862542" y="3977898"/>
            <a:ext cx="1830404" cy="1760484"/>
          </a:xfrm>
          <a:prstGeom prst="rect">
            <a:avLst/>
          </a:prstGeom>
          <a:solidFill>
            <a:srgbClr val="CC0000">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コモディティ</a:t>
            </a:r>
            <a:endParaRPr lang="en-US" altLang="ja-JP" sz="20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戦略</a:t>
            </a:r>
            <a:endParaRPr kumimoji="1" lang="ja-JP" altLang="en-US" sz="20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1140165" y="3373598"/>
            <a:ext cx="954107"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システムの規模</a:t>
            </a:r>
            <a:endParaRPr kumimoji="1" lang="en-US" altLang="ja-JP" sz="800" dirty="0" smtClean="0">
              <a:solidFill>
                <a:schemeClr val="tx1">
                  <a:lumMod val="50000"/>
                  <a:lumOff val="50000"/>
                </a:schemeClr>
              </a:solidFill>
              <a:latin typeface="メイリオ"/>
              <a:ea typeface="メイリオ"/>
              <a:cs typeface="メイリオ"/>
            </a:endParaRPr>
          </a:p>
          <a:p>
            <a:pPr algn="ctr"/>
            <a:r>
              <a:rPr lang="ja-JP" altLang="en-US" sz="2000" dirty="0" smtClean="0">
                <a:solidFill>
                  <a:schemeClr val="tx1">
                    <a:lumMod val="50000"/>
                    <a:lumOff val="50000"/>
                  </a:schemeClr>
                </a:solidFill>
                <a:latin typeface="メイリオ"/>
                <a:ea typeface="メイリオ"/>
                <a:cs typeface="メイリオ"/>
              </a:rPr>
              <a:t>小さい</a:t>
            </a:r>
            <a:endParaRPr kumimoji="1" lang="ja-JP" altLang="en-US" sz="2000" dirty="0">
              <a:solidFill>
                <a:schemeClr val="tx1">
                  <a:lumMod val="50000"/>
                  <a:lumOff val="50000"/>
                </a:schemeClr>
              </a:solidFill>
              <a:latin typeface="メイリオ"/>
              <a:ea typeface="メイリオ"/>
              <a:cs typeface="メイリオ"/>
            </a:endParaRPr>
          </a:p>
        </p:txBody>
      </p:sp>
      <p:sp>
        <p:nvSpPr>
          <p:cNvPr id="17" name="テキスト ボックス 16"/>
          <p:cNvSpPr txBox="1"/>
          <p:nvPr/>
        </p:nvSpPr>
        <p:spPr>
          <a:xfrm>
            <a:off x="6979286" y="3373598"/>
            <a:ext cx="954107"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システムの規模</a:t>
            </a:r>
            <a:endParaRPr kumimoji="1" lang="en-US" altLang="ja-JP" sz="800" dirty="0" smtClean="0">
              <a:solidFill>
                <a:schemeClr val="tx1">
                  <a:lumMod val="50000"/>
                  <a:lumOff val="50000"/>
                </a:schemeClr>
              </a:solidFill>
              <a:latin typeface="メイリオ"/>
              <a:ea typeface="メイリオ"/>
              <a:cs typeface="メイリオ"/>
            </a:endParaRPr>
          </a:p>
          <a:p>
            <a:pPr algn="ctr"/>
            <a:r>
              <a:rPr lang="ja-JP" altLang="en-US" sz="2000" dirty="0" smtClean="0">
                <a:solidFill>
                  <a:schemeClr val="tx1">
                    <a:lumMod val="50000"/>
                    <a:lumOff val="50000"/>
                  </a:schemeClr>
                </a:solidFill>
                <a:latin typeface="メイリオ"/>
                <a:ea typeface="メイリオ"/>
                <a:cs typeface="メイリオ"/>
              </a:rPr>
              <a:t>大きい</a:t>
            </a:r>
            <a:endParaRPr kumimoji="1" lang="ja-JP" altLang="en-US" sz="2000" dirty="0">
              <a:solidFill>
                <a:schemeClr val="tx1">
                  <a:lumMod val="50000"/>
                  <a:lumOff val="50000"/>
                </a:schemeClr>
              </a:solidFill>
              <a:latin typeface="メイリオ"/>
              <a:ea typeface="メイリオ"/>
              <a:cs typeface="メイリオ"/>
            </a:endParaRPr>
          </a:p>
        </p:txBody>
      </p:sp>
      <p:sp>
        <p:nvSpPr>
          <p:cNvPr id="18" name="テキスト ボックス 17"/>
          <p:cNvSpPr txBox="1"/>
          <p:nvPr/>
        </p:nvSpPr>
        <p:spPr>
          <a:xfrm>
            <a:off x="4039899" y="747833"/>
            <a:ext cx="1005403"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システムの独自性</a:t>
            </a:r>
            <a:endParaRPr kumimoji="1" lang="en-US" altLang="ja-JP" sz="800" dirty="0" smtClean="0">
              <a:solidFill>
                <a:schemeClr val="tx1">
                  <a:lumMod val="50000"/>
                  <a:lumOff val="50000"/>
                </a:schemeClr>
              </a:solidFill>
              <a:latin typeface="メイリオ"/>
              <a:ea typeface="メイリオ"/>
              <a:cs typeface="メイリオ"/>
            </a:endParaRPr>
          </a:p>
          <a:p>
            <a:pPr algn="ctr"/>
            <a:r>
              <a:rPr lang="ja-JP" altLang="en-US" sz="2000" dirty="0" smtClean="0">
                <a:solidFill>
                  <a:schemeClr val="tx1">
                    <a:lumMod val="50000"/>
                    <a:lumOff val="50000"/>
                  </a:schemeClr>
                </a:solidFill>
                <a:latin typeface="メイリオ"/>
                <a:ea typeface="メイリオ"/>
                <a:cs typeface="メイリオ"/>
              </a:rPr>
              <a:t>高い</a:t>
            </a:r>
            <a:endParaRPr kumimoji="1" lang="ja-JP" altLang="en-US" sz="2000" dirty="0">
              <a:solidFill>
                <a:schemeClr val="tx1">
                  <a:lumMod val="50000"/>
                  <a:lumOff val="50000"/>
                </a:schemeClr>
              </a:solidFill>
              <a:latin typeface="メイリオ"/>
              <a:ea typeface="メイリオ"/>
              <a:cs typeface="メイリオ"/>
            </a:endParaRPr>
          </a:p>
        </p:txBody>
      </p:sp>
      <p:sp>
        <p:nvSpPr>
          <p:cNvPr id="19" name="テキスト ボックス 18"/>
          <p:cNvSpPr txBox="1"/>
          <p:nvPr/>
        </p:nvSpPr>
        <p:spPr>
          <a:xfrm>
            <a:off x="4039899" y="6103205"/>
            <a:ext cx="1005403" cy="523220"/>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latin typeface="メイリオ"/>
                <a:ea typeface="メイリオ"/>
                <a:cs typeface="メイリオ"/>
              </a:rPr>
              <a:t>システムの独自性</a:t>
            </a:r>
          </a:p>
          <a:p>
            <a:pPr algn="ctr"/>
            <a:r>
              <a:rPr kumimoji="1" lang="ja-JP" altLang="en-US" sz="2000" dirty="0" smtClean="0">
                <a:solidFill>
                  <a:schemeClr val="tx1">
                    <a:lumMod val="50000"/>
                    <a:lumOff val="50000"/>
                  </a:schemeClr>
                </a:solidFill>
                <a:latin typeface="メイリオ"/>
                <a:ea typeface="メイリオ"/>
                <a:cs typeface="メイリオ"/>
              </a:rPr>
              <a:t>低い</a:t>
            </a:r>
            <a:endParaRPr kumimoji="1" lang="en-US" altLang="ja-JP" sz="2000" dirty="0" smtClean="0">
              <a:solidFill>
                <a:schemeClr val="tx1">
                  <a:lumMod val="50000"/>
                  <a:lumOff val="50000"/>
                </a:schemeClr>
              </a:solidFill>
              <a:latin typeface="メイリオ"/>
              <a:ea typeface="メイリオ"/>
              <a:cs typeface="メイリオ"/>
            </a:endParaRPr>
          </a:p>
        </p:txBody>
      </p:sp>
      <p:sp>
        <p:nvSpPr>
          <p:cNvPr id="31" name="正方形/長方形 30"/>
          <p:cNvSpPr/>
          <p:nvPr/>
        </p:nvSpPr>
        <p:spPr>
          <a:xfrm>
            <a:off x="3801264" y="1364046"/>
            <a:ext cx="1482673" cy="585953"/>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プロフェッショナル</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サービス</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3811161" y="2691948"/>
            <a:ext cx="1482673" cy="585953"/>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マネージド・プライベート</a:t>
            </a:r>
            <a:endParaRPr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クラウド</a:t>
            </a: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1264" y="3362388"/>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err="1" smtClean="0">
                <a:solidFill>
                  <a:srgbClr val="FFFFFF"/>
                </a:solidFill>
                <a:latin typeface="ＭＳ Ｐゴシック"/>
                <a:ea typeface="ＭＳ Ｐゴシック"/>
                <a:cs typeface="ＭＳ Ｐゴシック"/>
              </a:rPr>
              <a:t>PaaS</a:t>
            </a:r>
            <a:endParaRPr kumimoji="1" lang="ja-JP" altLang="en-US" sz="1600" dirty="0">
              <a:solidFill>
                <a:srgbClr val="FFFFFF"/>
              </a:solidFill>
              <a:latin typeface="ＭＳ Ｐゴシック"/>
              <a:ea typeface="ＭＳ Ｐゴシック"/>
              <a:cs typeface="ＭＳ Ｐゴシック"/>
            </a:endParaRPr>
          </a:p>
        </p:txBody>
      </p:sp>
      <p:sp>
        <p:nvSpPr>
          <p:cNvPr id="35" name="正方形/長方形 34"/>
          <p:cNvSpPr/>
          <p:nvPr/>
        </p:nvSpPr>
        <p:spPr>
          <a:xfrm>
            <a:off x="5496613" y="1364046"/>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専門特化型</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クラウド・</a:t>
            </a:r>
            <a:r>
              <a:rPr kumimoji="1" lang="ja-JP" altLang="en-US" sz="800" dirty="0" smtClean="0">
                <a:solidFill>
                  <a:srgbClr val="FFFFFF"/>
                </a:solidFill>
                <a:latin typeface="ＭＳ Ｐゴシック"/>
                <a:ea typeface="ＭＳ Ｐゴシック"/>
                <a:cs typeface="ＭＳ Ｐゴシック"/>
              </a:rPr>
              <a:t>サービス</a:t>
            </a:r>
            <a:endParaRPr kumimoji="1" lang="ja-JP" altLang="en-US" sz="800" dirty="0">
              <a:solidFill>
                <a:srgbClr val="FFFFFF"/>
              </a:solidFill>
              <a:latin typeface="ＭＳ Ｐゴシック"/>
              <a:ea typeface="ＭＳ Ｐゴシック"/>
              <a:cs typeface="ＭＳ Ｐゴシック"/>
            </a:endParaRPr>
          </a:p>
        </p:txBody>
      </p:sp>
      <p:sp>
        <p:nvSpPr>
          <p:cNvPr id="36" name="正方形/長方形 35"/>
          <p:cNvSpPr/>
          <p:nvPr/>
        </p:nvSpPr>
        <p:spPr>
          <a:xfrm>
            <a:off x="5496613" y="2150715"/>
            <a:ext cx="1482673" cy="585953"/>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クラウド相互</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接続サービス</a:t>
            </a:r>
            <a:endParaRPr kumimoji="1" lang="ja-JP" altLang="en-US" sz="800" dirty="0">
              <a:solidFill>
                <a:srgbClr val="FFFFFF"/>
              </a:solidFill>
              <a:latin typeface="ＭＳ Ｐゴシック"/>
              <a:ea typeface="ＭＳ Ｐゴシック"/>
              <a:cs typeface="ＭＳ Ｐゴシック"/>
            </a:endParaRPr>
          </a:p>
        </p:txBody>
      </p:sp>
      <p:sp>
        <p:nvSpPr>
          <p:cNvPr id="37" name="正方形/長方形 36"/>
          <p:cNvSpPr/>
          <p:nvPr/>
        </p:nvSpPr>
        <p:spPr>
          <a:xfrm>
            <a:off x="2094272" y="2150715"/>
            <a:ext cx="1482673" cy="585953"/>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内製化支援サービス</a:t>
            </a: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3801264" y="2023449"/>
            <a:ext cx="1482673" cy="585953"/>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レギュレーション</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コンプライアンス</a:t>
            </a:r>
            <a:endParaRPr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対応型</a:t>
            </a:r>
            <a:endParaRPr kumimoji="1" lang="en-US" altLang="ja-JP" sz="800" dirty="0" smtClean="0">
              <a:solidFill>
                <a:srgbClr val="FFFFFF"/>
              </a:solidFill>
              <a:latin typeface="ＭＳ Ｐゴシック"/>
              <a:ea typeface="ＭＳ Ｐゴシック"/>
              <a:cs typeface="ＭＳ Ｐゴシック"/>
            </a:endParaRPr>
          </a:p>
          <a:p>
            <a:pPr algn="ctr"/>
            <a:r>
              <a:rPr lang="en-US" altLang="ja-JP" sz="800" dirty="0" smtClean="0">
                <a:solidFill>
                  <a:srgbClr val="FFFFFF"/>
                </a:solidFill>
                <a:latin typeface="ＭＳ Ｐゴシック"/>
                <a:ea typeface="ＭＳ Ｐゴシック"/>
                <a:cs typeface="ＭＳ Ｐゴシック"/>
              </a:rPr>
              <a:t>DC</a:t>
            </a:r>
            <a:r>
              <a:rPr lang="ja-JP" altLang="en-US" sz="800" dirty="0" smtClean="0">
                <a:solidFill>
                  <a:srgbClr val="FFFFFF"/>
                </a:solidFill>
                <a:latin typeface="ＭＳ Ｐゴシック"/>
                <a:ea typeface="ＭＳ Ｐゴシック"/>
                <a:cs typeface="ＭＳ Ｐゴシック"/>
              </a:rPr>
              <a:t>／</a:t>
            </a:r>
            <a:r>
              <a:rPr kumimoji="1" lang="ja-JP" altLang="en-US" sz="800" dirty="0" smtClean="0">
                <a:solidFill>
                  <a:srgbClr val="FFFFFF"/>
                </a:solidFill>
                <a:latin typeface="ＭＳ Ｐゴシック"/>
                <a:ea typeface="ＭＳ Ｐゴシック"/>
                <a:cs typeface="ＭＳ Ｐゴシック"/>
              </a:rPr>
              <a:t>ホスティング・サービス</a:t>
            </a:r>
            <a:endParaRPr kumimoji="1" lang="ja-JP" altLang="en-US" sz="800" dirty="0">
              <a:solidFill>
                <a:srgbClr val="FFFFFF"/>
              </a:solidFill>
              <a:latin typeface="ＭＳ Ｐゴシック"/>
              <a:ea typeface="ＭＳ Ｐゴシック"/>
              <a:cs typeface="ＭＳ Ｐゴシック"/>
            </a:endParaRPr>
          </a:p>
        </p:txBody>
      </p:sp>
      <p:sp>
        <p:nvSpPr>
          <p:cNvPr id="39" name="正方形/長方形 38"/>
          <p:cNvSpPr/>
          <p:nvPr/>
        </p:nvSpPr>
        <p:spPr>
          <a:xfrm>
            <a:off x="2167016" y="5508558"/>
            <a:ext cx="1482673" cy="585953"/>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err="1" smtClean="0">
                <a:solidFill>
                  <a:srgbClr val="FFFFFF"/>
                </a:solidFill>
                <a:latin typeface="ＭＳ Ｐゴシック"/>
                <a:ea typeface="ＭＳ Ｐゴシック"/>
                <a:cs typeface="ＭＳ Ｐゴシック"/>
              </a:rPr>
              <a:t>SaaS</a:t>
            </a:r>
            <a:r>
              <a:rPr lang="ja-JP" altLang="en-US" sz="1600" dirty="0" smtClean="0">
                <a:solidFill>
                  <a:srgbClr val="FFFFFF"/>
                </a:solidFill>
                <a:latin typeface="ＭＳ Ｐゴシック"/>
                <a:ea typeface="ＭＳ Ｐゴシック"/>
                <a:cs typeface="ＭＳ Ｐゴシック"/>
              </a:rPr>
              <a:t>＋</a:t>
            </a:r>
            <a:r>
              <a:rPr lang="en-US" altLang="ja-JP" sz="1600" dirty="0" smtClean="0">
                <a:solidFill>
                  <a:srgbClr val="FFFFFF"/>
                </a:solidFill>
                <a:latin typeface="ＭＳ Ｐゴシック"/>
                <a:ea typeface="ＭＳ Ｐゴシック"/>
                <a:cs typeface="ＭＳ Ｐゴシック"/>
              </a:rPr>
              <a:t>BPO</a:t>
            </a:r>
          </a:p>
          <a:p>
            <a:pPr algn="ctr"/>
            <a:r>
              <a:rPr lang="ja-JP" altLang="en-US" sz="800" dirty="0" smtClean="0">
                <a:solidFill>
                  <a:srgbClr val="FFFFFF"/>
                </a:solidFill>
                <a:latin typeface="ＭＳ Ｐゴシック"/>
                <a:ea typeface="ＭＳ Ｐゴシック"/>
                <a:cs typeface="ＭＳ Ｐゴシック"/>
              </a:rPr>
              <a:t>ハイブリッドサービス</a:t>
            </a:r>
            <a:endParaRPr lang="en-US" altLang="ja-JP" sz="800" dirty="0" smtClean="0">
              <a:solidFill>
                <a:srgbClr val="FFFFFF"/>
              </a:solidFill>
              <a:latin typeface="ＭＳ Ｐゴシック"/>
              <a:ea typeface="ＭＳ Ｐゴシック"/>
              <a:cs typeface="ＭＳ Ｐゴシック"/>
            </a:endParaRPr>
          </a:p>
        </p:txBody>
      </p:sp>
      <p:sp>
        <p:nvSpPr>
          <p:cNvPr id="40" name="正方形/長方形 39"/>
          <p:cNvSpPr/>
          <p:nvPr/>
        </p:nvSpPr>
        <p:spPr>
          <a:xfrm>
            <a:off x="2094272" y="2901875"/>
            <a:ext cx="1482673" cy="585953"/>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アジャイル型</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受託請負開発</a:t>
            </a:r>
            <a:endParaRPr kumimoji="1" lang="ja-JP" altLang="en-US" sz="800" dirty="0">
              <a:solidFill>
                <a:srgbClr val="FFFFFF"/>
              </a:solidFill>
              <a:latin typeface="ＭＳ Ｐゴシック"/>
              <a:ea typeface="ＭＳ Ｐゴシック"/>
              <a:cs typeface="ＭＳ Ｐゴシック"/>
            </a:endParaRPr>
          </a:p>
        </p:txBody>
      </p:sp>
      <p:sp>
        <p:nvSpPr>
          <p:cNvPr id="41" name="正方形/長方形 40"/>
          <p:cNvSpPr/>
          <p:nvPr/>
        </p:nvSpPr>
        <p:spPr>
          <a:xfrm>
            <a:off x="2167016" y="4756720"/>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err="1">
                <a:solidFill>
                  <a:srgbClr val="FFFFFF"/>
                </a:solidFill>
                <a:latin typeface="ＭＳ Ｐゴシック"/>
                <a:ea typeface="ＭＳ Ｐゴシック"/>
                <a:cs typeface="ＭＳ Ｐゴシック"/>
              </a:rPr>
              <a:t>SaaS</a:t>
            </a:r>
            <a:endParaRPr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2167016" y="3948341"/>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マーケット・プレイス</a:t>
            </a:r>
            <a:endParaRPr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491988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直角三角形 61"/>
          <p:cNvSpPr/>
          <p:nvPr/>
        </p:nvSpPr>
        <p:spPr>
          <a:xfrm>
            <a:off x="244062" y="3714213"/>
            <a:ext cx="2654500" cy="2695206"/>
          </a:xfrm>
          <a:prstGeom prst="rtTriangle">
            <a:avLst/>
          </a:prstGeom>
          <a:solidFill>
            <a:schemeClr val="accent6">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sz="2400" smtClean="0">
                <a:solidFill>
                  <a:schemeClr val="tx1">
                    <a:lumMod val="50000"/>
                    <a:lumOff val="50000"/>
                  </a:schemeClr>
                </a:solidFill>
                <a:latin typeface="メイリオ"/>
                <a:ea typeface="メイリオ"/>
                <a:cs typeface="メイリオ"/>
              </a:rPr>
              <a:t>ビジネスの変革</a:t>
            </a:r>
            <a:r>
              <a:rPr kumimoji="1" lang="ja-JP" altLang="en-US" sz="2400" dirty="0" smtClean="0">
                <a:solidFill>
                  <a:schemeClr val="tx1">
                    <a:lumMod val="50000"/>
                    <a:lumOff val="50000"/>
                  </a:schemeClr>
                </a:solidFill>
                <a:latin typeface="メイリオ"/>
                <a:ea typeface="メイリオ"/>
                <a:cs typeface="メイリオ"/>
              </a:rPr>
              <a:t>を牽引するテクノロジー・トレンド　</a:t>
            </a:r>
            <a:r>
              <a:rPr kumimoji="1" lang="en-US" altLang="ja-JP" sz="2400" dirty="0" smtClean="0">
                <a:solidFill>
                  <a:schemeClr val="tx1">
                    <a:lumMod val="50000"/>
                    <a:lumOff val="50000"/>
                  </a:schemeClr>
                </a:solidFill>
                <a:latin typeface="メイリオ"/>
                <a:ea typeface="メイリオ"/>
                <a:cs typeface="メイリオ"/>
              </a:rPr>
              <a:t>2015</a:t>
            </a:r>
            <a:endParaRPr kumimoji="1" lang="ja-JP" altLang="en-US" sz="2400" dirty="0">
              <a:solidFill>
                <a:schemeClr val="tx1">
                  <a:lumMod val="50000"/>
                  <a:lumOff val="50000"/>
                </a:schemeClr>
              </a:solidFill>
              <a:latin typeface="メイリオ"/>
              <a:ea typeface="メイリオ"/>
              <a:cs typeface="メイリオ"/>
            </a:endParaRPr>
          </a:p>
        </p:txBody>
      </p:sp>
      <p:sp>
        <p:nvSpPr>
          <p:cNvPr id="65" name="直角三角形 64"/>
          <p:cNvSpPr/>
          <p:nvPr/>
        </p:nvSpPr>
        <p:spPr>
          <a:xfrm rot="10800000">
            <a:off x="240370" y="3721599"/>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6" name="直角三角形 65"/>
          <p:cNvSpPr/>
          <p:nvPr/>
        </p:nvSpPr>
        <p:spPr>
          <a:xfrm rot="10800000">
            <a:off x="1573157" y="5065508"/>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0" name="正方形/長方形 69"/>
          <p:cNvSpPr/>
          <p:nvPr/>
        </p:nvSpPr>
        <p:spPr>
          <a:xfrm>
            <a:off x="1579670" y="3721598"/>
            <a:ext cx="1336480" cy="1358677"/>
          </a:xfrm>
          <a:prstGeom prst="rect">
            <a:avLst/>
          </a:prstGeom>
          <a:solidFill>
            <a:schemeClr val="accent3">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8" name="正方形/長方形 57"/>
          <p:cNvSpPr/>
          <p:nvPr/>
        </p:nvSpPr>
        <p:spPr>
          <a:xfrm>
            <a:off x="244014" y="2399839"/>
            <a:ext cx="2654548" cy="1314375"/>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9" name="正方形/長方形 58"/>
          <p:cNvSpPr/>
          <p:nvPr/>
        </p:nvSpPr>
        <p:spPr>
          <a:xfrm>
            <a:off x="2917020" y="3721599"/>
            <a:ext cx="1314328" cy="2687820"/>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7" name="直角三角形 66"/>
          <p:cNvSpPr/>
          <p:nvPr/>
        </p:nvSpPr>
        <p:spPr>
          <a:xfrm rot="5400000">
            <a:off x="3587057" y="4380632"/>
            <a:ext cx="2661929" cy="1369754"/>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8" name="直角三角形 67"/>
          <p:cNvSpPr/>
          <p:nvPr/>
        </p:nvSpPr>
        <p:spPr>
          <a:xfrm rot="16200000">
            <a:off x="892893" y="386793"/>
            <a:ext cx="1347555" cy="2674851"/>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5" name="直角三角形 54"/>
          <p:cNvSpPr/>
          <p:nvPr/>
        </p:nvSpPr>
        <p:spPr>
          <a:xfrm rot="5400000">
            <a:off x="907662" y="381254"/>
            <a:ext cx="1347555" cy="2674851"/>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7" name="直角三角形 56"/>
          <p:cNvSpPr/>
          <p:nvPr/>
        </p:nvSpPr>
        <p:spPr>
          <a:xfrm rot="16200000">
            <a:off x="3579723" y="4389812"/>
            <a:ext cx="2661929" cy="1369756"/>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0" name="正方形/長方形 49"/>
          <p:cNvSpPr/>
          <p:nvPr/>
        </p:nvSpPr>
        <p:spPr>
          <a:xfrm>
            <a:off x="2215554" y="3049643"/>
            <a:ext cx="1336480" cy="1358677"/>
          </a:xfrm>
          <a:prstGeom prst="rect">
            <a:avLst/>
          </a:prstGeom>
          <a:solidFill>
            <a:srgbClr val="008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5" name="直線矢印コネクタ 74"/>
          <p:cNvCxnSpPr/>
          <p:nvPr/>
        </p:nvCxnSpPr>
        <p:spPr>
          <a:xfrm flipH="1" flipV="1">
            <a:off x="472914" y="1044903"/>
            <a:ext cx="46" cy="4220038"/>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a:off x="1375413" y="6200933"/>
            <a:ext cx="4234870" cy="1"/>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83" name="テキスト ボックス 82"/>
          <p:cNvSpPr txBox="1"/>
          <p:nvPr/>
        </p:nvSpPr>
        <p:spPr>
          <a:xfrm>
            <a:off x="724010" y="1242637"/>
            <a:ext cx="651403" cy="369332"/>
          </a:xfrm>
          <a:prstGeom prst="rect">
            <a:avLst/>
          </a:prstGeom>
          <a:noFill/>
          <a:ln>
            <a:noFill/>
          </a:ln>
        </p:spPr>
        <p:txBody>
          <a:bodyPr wrap="none" rtlCol="0">
            <a:spAutoFit/>
          </a:bodyPr>
          <a:lstStyle/>
          <a:p>
            <a:r>
              <a:rPr lang="en-US" altLang="ja-JP" dirty="0" smtClean="0">
                <a:solidFill>
                  <a:srgbClr val="FFFFFF"/>
                </a:solidFill>
                <a:latin typeface="メイリオ"/>
                <a:ea typeface="メイリオ"/>
                <a:cs typeface="メイリオ"/>
              </a:rPr>
              <a:t>OSS</a:t>
            </a:r>
            <a:endParaRPr kumimoji="1" lang="ja-JP" altLang="en-US" dirty="0">
              <a:solidFill>
                <a:srgbClr val="FFFFFF"/>
              </a:solidFill>
              <a:latin typeface="メイリオ"/>
              <a:ea typeface="メイリオ"/>
              <a:cs typeface="メイリオ"/>
            </a:endParaRPr>
          </a:p>
        </p:txBody>
      </p:sp>
      <p:sp>
        <p:nvSpPr>
          <p:cNvPr id="84" name="テキスト ボックス 83"/>
          <p:cNvSpPr txBox="1"/>
          <p:nvPr/>
        </p:nvSpPr>
        <p:spPr>
          <a:xfrm>
            <a:off x="4480135" y="5687938"/>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クラウド</a:t>
            </a:r>
            <a:endParaRPr kumimoji="1" lang="ja-JP" altLang="en-US" dirty="0">
              <a:solidFill>
                <a:srgbClr val="FFFFFF"/>
              </a:solidFill>
              <a:latin typeface="メイリオ"/>
              <a:ea typeface="メイリオ"/>
              <a:cs typeface="メイリオ"/>
            </a:endParaRPr>
          </a:p>
        </p:txBody>
      </p:sp>
      <p:sp>
        <p:nvSpPr>
          <p:cNvPr id="89" name="テキスト ボックス 88"/>
          <p:cNvSpPr txBox="1"/>
          <p:nvPr/>
        </p:nvSpPr>
        <p:spPr>
          <a:xfrm>
            <a:off x="590583" y="2864977"/>
            <a:ext cx="1569660"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ビッグデータ</a:t>
            </a:r>
            <a:endParaRPr kumimoji="1" lang="ja-JP" altLang="en-US" dirty="0">
              <a:solidFill>
                <a:srgbClr val="FFFFFF"/>
              </a:solidFill>
              <a:latin typeface="メイリオ"/>
              <a:ea typeface="メイリオ"/>
              <a:cs typeface="メイリオ"/>
            </a:endParaRPr>
          </a:p>
        </p:txBody>
      </p:sp>
      <p:sp>
        <p:nvSpPr>
          <p:cNvPr id="90" name="テキスト ボックス 89"/>
          <p:cNvSpPr txBox="1"/>
          <p:nvPr/>
        </p:nvSpPr>
        <p:spPr>
          <a:xfrm>
            <a:off x="3286314" y="4895609"/>
            <a:ext cx="569387" cy="369332"/>
          </a:xfrm>
          <a:prstGeom prst="rect">
            <a:avLst/>
          </a:prstGeom>
          <a:noFill/>
          <a:ln>
            <a:noFill/>
          </a:ln>
        </p:spPr>
        <p:txBody>
          <a:bodyPr wrap="none" rtlCol="0">
            <a:spAutoFit/>
          </a:bodyPr>
          <a:lstStyle/>
          <a:p>
            <a:r>
              <a:rPr kumimoji="1" lang="en-US" altLang="ja-JP" dirty="0" err="1" smtClean="0">
                <a:solidFill>
                  <a:srgbClr val="FFFFFF"/>
                </a:solidFill>
                <a:latin typeface="メイリオ"/>
                <a:ea typeface="メイリオ"/>
                <a:cs typeface="メイリオ"/>
              </a:rPr>
              <a:t>IoT</a:t>
            </a:r>
            <a:endParaRPr kumimoji="1" lang="ja-JP" altLang="en-US" dirty="0">
              <a:solidFill>
                <a:srgbClr val="FFFFFF"/>
              </a:solidFill>
              <a:latin typeface="メイリオ"/>
              <a:ea typeface="メイリオ"/>
              <a:cs typeface="メイリオ"/>
            </a:endParaRPr>
          </a:p>
        </p:txBody>
      </p:sp>
      <p:sp>
        <p:nvSpPr>
          <p:cNvPr id="91" name="テキスト ボックス 90"/>
          <p:cNvSpPr txBox="1"/>
          <p:nvPr/>
        </p:nvSpPr>
        <p:spPr>
          <a:xfrm>
            <a:off x="1396961" y="1901044"/>
            <a:ext cx="1338828"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ソーシャル</a:t>
            </a:r>
            <a:endParaRPr kumimoji="1" lang="ja-JP" altLang="en-US" dirty="0">
              <a:solidFill>
                <a:srgbClr val="FFFFFF"/>
              </a:solidFill>
              <a:latin typeface="メイリオ"/>
              <a:ea typeface="メイリオ"/>
              <a:cs typeface="メイリオ"/>
            </a:endParaRPr>
          </a:p>
        </p:txBody>
      </p:sp>
      <p:sp>
        <p:nvSpPr>
          <p:cNvPr id="94" name="テキスト ボックス 93"/>
          <p:cNvSpPr txBox="1"/>
          <p:nvPr/>
        </p:nvSpPr>
        <p:spPr>
          <a:xfrm>
            <a:off x="4240576" y="4042334"/>
            <a:ext cx="1107996" cy="461665"/>
          </a:xfrm>
          <a:prstGeom prst="rect">
            <a:avLst/>
          </a:prstGeom>
          <a:noFill/>
          <a:ln>
            <a:noFill/>
          </a:ln>
        </p:spPr>
        <p:txBody>
          <a:bodyPr wrap="none" rtlCol="0">
            <a:spAutoFit/>
          </a:bodyPr>
          <a:lstStyle/>
          <a:p>
            <a:r>
              <a:rPr lang="ja-JP" altLang="en-US" sz="1200" dirty="0">
                <a:solidFill>
                  <a:srgbClr val="FFFFFF"/>
                </a:solidFill>
                <a:latin typeface="メイリオ"/>
                <a:ea typeface="メイリオ"/>
                <a:cs typeface="メイリオ"/>
              </a:rPr>
              <a:t>ウエアラブル</a:t>
            </a:r>
          </a:p>
          <a:p>
            <a:pPr algn="ctr"/>
            <a:r>
              <a:rPr kumimoji="1" lang="ja-JP" altLang="en-US" sz="1200" dirty="0" smtClean="0">
                <a:solidFill>
                  <a:srgbClr val="FFFFFF"/>
                </a:solidFill>
                <a:latin typeface="メイリオ"/>
                <a:ea typeface="メイリオ"/>
                <a:cs typeface="メイリオ"/>
              </a:rPr>
              <a:t>モバイル</a:t>
            </a:r>
            <a:endParaRPr kumimoji="1" lang="en-US" altLang="ja-JP" sz="1200" dirty="0" smtClean="0">
              <a:solidFill>
                <a:srgbClr val="FFFFFF"/>
              </a:solidFill>
              <a:latin typeface="メイリオ"/>
              <a:ea typeface="メイリオ"/>
              <a:cs typeface="メイリオ"/>
            </a:endParaRPr>
          </a:p>
        </p:txBody>
      </p:sp>
      <p:sp>
        <p:nvSpPr>
          <p:cNvPr id="95" name="テキスト ボックス 94"/>
          <p:cNvSpPr txBox="1"/>
          <p:nvPr/>
        </p:nvSpPr>
        <p:spPr>
          <a:xfrm>
            <a:off x="280377" y="4408320"/>
            <a:ext cx="562586" cy="369332"/>
          </a:xfrm>
          <a:prstGeom prst="rect">
            <a:avLst/>
          </a:prstGeom>
          <a:noFill/>
          <a:ln>
            <a:noFill/>
          </a:ln>
        </p:spPr>
        <p:txBody>
          <a:bodyPr wrap="none" rtlCol="0">
            <a:spAutoFit/>
          </a:bodyPr>
          <a:lstStyle/>
          <a:p>
            <a:pPr algn="r"/>
            <a:r>
              <a:rPr lang="en-US" altLang="ja-JP" dirty="0" err="1" smtClean="0">
                <a:solidFill>
                  <a:srgbClr val="FFFFFF"/>
                </a:solidFill>
                <a:latin typeface="メイリオ"/>
                <a:ea typeface="メイリオ"/>
                <a:cs typeface="メイリオ"/>
              </a:rPr>
              <a:t>SDi</a:t>
            </a:r>
            <a:endParaRPr lang="en-US" altLang="ja-JP" dirty="0" smtClean="0">
              <a:solidFill>
                <a:srgbClr val="FFFFFF"/>
              </a:solidFill>
              <a:latin typeface="メイリオ"/>
              <a:ea typeface="メイリオ"/>
              <a:cs typeface="メイリオ"/>
            </a:endParaRPr>
          </a:p>
        </p:txBody>
      </p:sp>
      <p:sp>
        <p:nvSpPr>
          <p:cNvPr id="96" name="テキスト ボックス 95"/>
          <p:cNvSpPr txBox="1"/>
          <p:nvPr/>
        </p:nvSpPr>
        <p:spPr>
          <a:xfrm>
            <a:off x="724010" y="3811501"/>
            <a:ext cx="800219" cy="584776"/>
          </a:xfrm>
          <a:prstGeom prst="rect">
            <a:avLst/>
          </a:prstGeom>
          <a:noFill/>
          <a:ln>
            <a:noFill/>
          </a:ln>
        </p:spPr>
        <p:txBody>
          <a:bodyPr wrap="none" rtlCol="0">
            <a:spAutoFit/>
          </a:bodyPr>
          <a:lstStyle/>
          <a:p>
            <a:pPr algn="r"/>
            <a:r>
              <a:rPr kumimoji="1" lang="ja-JP" altLang="en-US" sz="1200" dirty="0" smtClean="0">
                <a:solidFill>
                  <a:srgbClr val="FFFFFF"/>
                </a:solidFill>
                <a:latin typeface="メイリオ"/>
                <a:ea typeface="メイリオ"/>
                <a:cs typeface="メイリオ"/>
              </a:rPr>
              <a:t>コンテナ</a:t>
            </a:r>
            <a:endParaRPr kumimoji="1" lang="en-US" altLang="ja-JP" sz="1200" dirty="0" smtClean="0">
              <a:solidFill>
                <a:srgbClr val="FFFFFF"/>
              </a:solidFill>
              <a:latin typeface="メイリオ"/>
              <a:ea typeface="メイリオ"/>
              <a:cs typeface="メイリオ"/>
            </a:endParaRPr>
          </a:p>
          <a:p>
            <a:pPr algn="r"/>
            <a:r>
              <a:rPr kumimoji="1" lang="ja-JP" altLang="en-US" sz="1200" dirty="0" smtClean="0">
                <a:solidFill>
                  <a:srgbClr val="FFFFFF"/>
                </a:solidFill>
                <a:latin typeface="メイリオ"/>
                <a:ea typeface="メイリオ"/>
                <a:cs typeface="メイリオ"/>
              </a:rPr>
              <a:t>仮想化</a:t>
            </a:r>
            <a:endParaRPr kumimoji="1" lang="en-US" altLang="ja-JP" sz="1200" dirty="0" smtClean="0">
              <a:solidFill>
                <a:srgbClr val="FFFFFF"/>
              </a:solidFill>
              <a:latin typeface="メイリオ"/>
              <a:ea typeface="メイリオ"/>
              <a:cs typeface="メイリオ"/>
            </a:endParaRPr>
          </a:p>
          <a:p>
            <a:pPr algn="r"/>
            <a:r>
              <a:rPr lang="en-US" altLang="ja-JP" sz="800" dirty="0" err="1" smtClean="0">
                <a:solidFill>
                  <a:srgbClr val="FFFFFF"/>
                </a:solidFill>
                <a:latin typeface="メイリオ"/>
                <a:ea typeface="メイリオ"/>
                <a:cs typeface="メイリオ"/>
              </a:rPr>
              <a:t>Docker</a:t>
            </a:r>
            <a:endParaRPr kumimoji="1" lang="ja-JP" altLang="en-US" sz="800" dirty="0">
              <a:solidFill>
                <a:srgbClr val="FFFFFF"/>
              </a:solidFill>
              <a:latin typeface="メイリオ"/>
              <a:ea typeface="メイリオ"/>
              <a:cs typeface="メイリオ"/>
            </a:endParaRPr>
          </a:p>
        </p:txBody>
      </p:sp>
      <p:sp>
        <p:nvSpPr>
          <p:cNvPr id="97" name="テキスト ボックス 96"/>
          <p:cNvSpPr txBox="1"/>
          <p:nvPr/>
        </p:nvSpPr>
        <p:spPr>
          <a:xfrm>
            <a:off x="1802377" y="5109813"/>
            <a:ext cx="1107808" cy="646331"/>
          </a:xfrm>
          <a:prstGeom prst="rect">
            <a:avLst/>
          </a:prstGeom>
          <a:noFill/>
          <a:ln>
            <a:noFill/>
          </a:ln>
        </p:spPr>
        <p:txBody>
          <a:bodyPr wrap="square" rtlCol="0">
            <a:spAutoFit/>
          </a:bodyPr>
          <a:lstStyle/>
          <a:p>
            <a:pPr algn="r"/>
            <a:r>
              <a:rPr kumimoji="1" lang="ja-JP" altLang="en-US" sz="1000" dirty="0" smtClean="0">
                <a:solidFill>
                  <a:srgbClr val="FFFFFF"/>
                </a:solidFill>
                <a:latin typeface="メイリオ"/>
                <a:ea typeface="メイリオ"/>
                <a:cs typeface="メイリオ"/>
              </a:rPr>
              <a:t>新ハードウェア</a:t>
            </a:r>
            <a:endParaRPr kumimoji="1" lang="en-US" altLang="ja-JP" sz="1000" dirty="0" smtClean="0">
              <a:solidFill>
                <a:srgbClr val="FFFFFF"/>
              </a:solidFill>
              <a:latin typeface="メイリオ"/>
              <a:ea typeface="メイリオ"/>
              <a:cs typeface="メイリオ"/>
            </a:endParaRPr>
          </a:p>
          <a:p>
            <a:pPr algn="r"/>
            <a:r>
              <a:rPr lang="ja-JP" altLang="en-US" sz="1000" dirty="0" smtClean="0">
                <a:solidFill>
                  <a:srgbClr val="FFFFFF"/>
                </a:solidFill>
                <a:latin typeface="メイリオ"/>
                <a:ea typeface="メイリオ"/>
                <a:cs typeface="メイリオ"/>
              </a:rPr>
              <a:t>テクノロジー</a:t>
            </a:r>
            <a:endParaRPr lang="en-US" altLang="ja-JP" sz="1000" dirty="0" smtClean="0">
              <a:solidFill>
                <a:srgbClr val="FFFFFF"/>
              </a:solidFill>
              <a:latin typeface="メイリオ"/>
              <a:ea typeface="メイリオ"/>
              <a:cs typeface="メイリオ"/>
            </a:endParaRPr>
          </a:p>
          <a:p>
            <a:pPr algn="r"/>
            <a:r>
              <a:rPr lang="ja-JP" altLang="en-US" sz="800" dirty="0" smtClean="0">
                <a:solidFill>
                  <a:srgbClr val="FFFFFF"/>
                </a:solidFill>
                <a:latin typeface="メイリオ"/>
                <a:ea typeface="メイリオ"/>
                <a:cs typeface="メイリオ"/>
              </a:rPr>
              <a:t>ベアメタル</a:t>
            </a:r>
            <a:endParaRPr lang="en-US" altLang="ja-JP" sz="800" dirty="0" smtClean="0">
              <a:solidFill>
                <a:srgbClr val="FFFFFF"/>
              </a:solidFill>
              <a:latin typeface="メイリオ"/>
              <a:ea typeface="メイリオ"/>
              <a:cs typeface="メイリオ"/>
            </a:endParaRPr>
          </a:p>
          <a:p>
            <a:pPr algn="r"/>
            <a:r>
              <a:rPr kumimoji="1" lang="en-US" altLang="ja-JP" sz="800" dirty="0" smtClean="0">
                <a:solidFill>
                  <a:srgbClr val="FFFFFF"/>
                </a:solidFill>
                <a:latin typeface="メイリオ"/>
                <a:ea typeface="メイリオ"/>
                <a:cs typeface="メイリオ"/>
              </a:rPr>
              <a:t>SSD </a:t>
            </a:r>
            <a:r>
              <a:rPr kumimoji="1" lang="ja-JP" altLang="en-US" sz="800" dirty="0" smtClean="0">
                <a:solidFill>
                  <a:srgbClr val="FFFFFF"/>
                </a:solidFill>
                <a:latin typeface="メイリオ"/>
                <a:ea typeface="メイリオ"/>
                <a:cs typeface="メイリオ"/>
              </a:rPr>
              <a:t>など</a:t>
            </a:r>
            <a:endParaRPr kumimoji="1" lang="en-US" altLang="ja-JP" sz="800" dirty="0" smtClean="0">
              <a:solidFill>
                <a:srgbClr val="FFFFFF"/>
              </a:solidFill>
              <a:latin typeface="メイリオ"/>
              <a:ea typeface="メイリオ"/>
              <a:cs typeface="メイリオ"/>
            </a:endParaRPr>
          </a:p>
        </p:txBody>
      </p:sp>
      <p:sp>
        <p:nvSpPr>
          <p:cNvPr id="98" name="テキスト ボックス 97"/>
          <p:cNvSpPr txBox="1"/>
          <p:nvPr/>
        </p:nvSpPr>
        <p:spPr>
          <a:xfrm>
            <a:off x="291403" y="4741721"/>
            <a:ext cx="1056700" cy="338554"/>
          </a:xfrm>
          <a:prstGeom prst="rect">
            <a:avLst/>
          </a:prstGeom>
          <a:noFill/>
          <a:ln>
            <a:noFill/>
          </a:ln>
        </p:spPr>
        <p:txBody>
          <a:bodyPr wrap="none" rtlCol="0">
            <a:spAutoFit/>
          </a:bodyPr>
          <a:lstStyle/>
          <a:p>
            <a:r>
              <a:rPr lang="en-US" altLang="ja-JP" sz="800" dirty="0" smtClean="0">
                <a:solidFill>
                  <a:srgbClr val="FFFFFF"/>
                </a:solidFill>
                <a:latin typeface="メイリオ"/>
                <a:ea typeface="メイリオ"/>
                <a:cs typeface="メイリオ"/>
              </a:rPr>
              <a:t>Software Defined </a:t>
            </a:r>
          </a:p>
          <a:p>
            <a:r>
              <a:rPr lang="en-US" altLang="ja-JP" sz="800" dirty="0" smtClean="0">
                <a:solidFill>
                  <a:srgbClr val="FFFFFF"/>
                </a:solidFill>
                <a:latin typeface="メイリオ"/>
                <a:ea typeface="メイリオ"/>
                <a:cs typeface="メイリオ"/>
              </a:rPr>
              <a:t>Infrastructure</a:t>
            </a:r>
          </a:p>
        </p:txBody>
      </p:sp>
      <p:sp>
        <p:nvSpPr>
          <p:cNvPr id="105" name="テキスト ボックス 104"/>
          <p:cNvSpPr txBox="1"/>
          <p:nvPr/>
        </p:nvSpPr>
        <p:spPr>
          <a:xfrm>
            <a:off x="1470335" y="5733391"/>
            <a:ext cx="800219" cy="584776"/>
          </a:xfrm>
          <a:prstGeom prst="rect">
            <a:avLst/>
          </a:prstGeom>
          <a:noFill/>
          <a:ln>
            <a:noFill/>
          </a:ln>
        </p:spPr>
        <p:txBody>
          <a:bodyPr wrap="none" rtlCol="0">
            <a:spAutoFit/>
          </a:bodyPr>
          <a:lstStyle/>
          <a:p>
            <a:r>
              <a:rPr lang="ja-JP" altLang="en-US" sz="800" dirty="0" smtClean="0">
                <a:solidFill>
                  <a:srgbClr val="FFFFFF"/>
                </a:solidFill>
                <a:latin typeface="メイリオ"/>
                <a:ea typeface="メイリオ"/>
                <a:cs typeface="メイリオ"/>
              </a:rPr>
              <a:t>ソフトウェア</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によって</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定義された</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システム基盤</a:t>
            </a:r>
            <a:endParaRPr lang="en-US" altLang="ja-JP" sz="800" dirty="0" smtClean="0">
              <a:solidFill>
                <a:srgbClr val="FFFFFF"/>
              </a:solidFill>
              <a:latin typeface="メイリオ"/>
              <a:ea typeface="メイリオ"/>
              <a:cs typeface="メイリオ"/>
            </a:endParaRPr>
          </a:p>
        </p:txBody>
      </p:sp>
      <p:sp>
        <p:nvSpPr>
          <p:cNvPr id="49" name="正方形/長方形 48"/>
          <p:cNvSpPr/>
          <p:nvPr/>
        </p:nvSpPr>
        <p:spPr>
          <a:xfrm>
            <a:off x="2898562" y="2392457"/>
            <a:ext cx="1340171" cy="1336525"/>
          </a:xfrm>
          <a:prstGeom prst="rect">
            <a:avLst/>
          </a:prstGeom>
          <a:solidFill>
            <a:schemeClr val="accent5">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0" name="正方形/長方形 59"/>
          <p:cNvSpPr/>
          <p:nvPr/>
        </p:nvSpPr>
        <p:spPr>
          <a:xfrm>
            <a:off x="2904096" y="1041161"/>
            <a:ext cx="1336480" cy="1358677"/>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1" name="正方形/長方形 60"/>
          <p:cNvSpPr/>
          <p:nvPr/>
        </p:nvSpPr>
        <p:spPr>
          <a:xfrm>
            <a:off x="4240576" y="2407223"/>
            <a:ext cx="1362323" cy="1321760"/>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3" name="直角三角形 62"/>
          <p:cNvSpPr/>
          <p:nvPr/>
        </p:nvSpPr>
        <p:spPr>
          <a:xfrm>
            <a:off x="4240576" y="1052285"/>
            <a:ext cx="1347555" cy="1351294"/>
          </a:xfrm>
          <a:prstGeom prst="rtTriangle">
            <a:avLst/>
          </a:prstGeom>
          <a:solidFill>
            <a:srgbClr val="0000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92" name="テキスト ボックス 91"/>
          <p:cNvSpPr txBox="1"/>
          <p:nvPr/>
        </p:nvSpPr>
        <p:spPr>
          <a:xfrm>
            <a:off x="2998036" y="1483677"/>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ロボット</a:t>
            </a:r>
            <a:endParaRPr kumimoji="1" lang="ja-JP" altLang="en-US" dirty="0">
              <a:solidFill>
                <a:srgbClr val="FFFFFF"/>
              </a:solidFill>
              <a:latin typeface="メイリオ"/>
              <a:ea typeface="メイリオ"/>
              <a:cs typeface="メイリオ"/>
            </a:endParaRPr>
          </a:p>
        </p:txBody>
      </p:sp>
      <p:sp>
        <p:nvSpPr>
          <p:cNvPr id="93" name="テキスト ボックス 92"/>
          <p:cNvSpPr txBox="1"/>
          <p:nvPr/>
        </p:nvSpPr>
        <p:spPr>
          <a:xfrm>
            <a:off x="4358661" y="2772644"/>
            <a:ext cx="1107996" cy="553998"/>
          </a:xfrm>
          <a:prstGeom prst="rect">
            <a:avLst/>
          </a:prstGeom>
          <a:noFill/>
          <a:ln>
            <a:noFill/>
          </a:ln>
        </p:spPr>
        <p:txBody>
          <a:bodyPr wrap="none" rtlCol="0">
            <a:spAutoFit/>
          </a:bodyPr>
          <a:lstStyle/>
          <a:p>
            <a:pPr algn="ctr"/>
            <a:r>
              <a:rPr kumimoji="1" lang="ja-JP" altLang="en-US" dirty="0" smtClean="0">
                <a:solidFill>
                  <a:srgbClr val="FFFFFF"/>
                </a:solidFill>
                <a:latin typeface="メイリオ"/>
                <a:ea typeface="メイリオ"/>
                <a:cs typeface="メイリオ"/>
              </a:rPr>
              <a:t>スマート</a:t>
            </a:r>
            <a:endParaRPr kumimoji="1" lang="en-US" altLang="ja-JP"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アシスタント</a:t>
            </a:r>
            <a:endParaRPr kumimoji="1" lang="ja-JP" altLang="en-US" sz="1200" dirty="0">
              <a:solidFill>
                <a:srgbClr val="FFFFFF"/>
              </a:solidFill>
              <a:latin typeface="メイリオ"/>
              <a:ea typeface="メイリオ"/>
              <a:cs typeface="メイリオ"/>
            </a:endParaRPr>
          </a:p>
        </p:txBody>
      </p:sp>
      <p:sp>
        <p:nvSpPr>
          <p:cNvPr id="106" name="テキスト ボックス 105"/>
          <p:cNvSpPr txBox="1"/>
          <p:nvPr/>
        </p:nvSpPr>
        <p:spPr>
          <a:xfrm>
            <a:off x="229244" y="76234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オープン化</a:t>
            </a:r>
            <a:endParaRPr kumimoji="1" lang="ja-JP" altLang="en-US" sz="1200" dirty="0">
              <a:solidFill>
                <a:srgbClr val="FF6600"/>
              </a:solidFill>
              <a:latin typeface="メイリオ"/>
              <a:ea typeface="メイリオ"/>
              <a:cs typeface="メイリオ"/>
            </a:endParaRPr>
          </a:p>
        </p:txBody>
      </p:sp>
      <p:sp>
        <p:nvSpPr>
          <p:cNvPr id="107" name="テキスト ボックス 106"/>
          <p:cNvSpPr txBox="1"/>
          <p:nvPr/>
        </p:nvSpPr>
        <p:spPr>
          <a:xfrm>
            <a:off x="4634024" y="76145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スマート化</a:t>
            </a:r>
            <a:endParaRPr kumimoji="1" lang="ja-JP" altLang="en-US" sz="1200" dirty="0">
              <a:solidFill>
                <a:srgbClr val="FF6600"/>
              </a:solidFill>
              <a:latin typeface="メイリオ"/>
              <a:ea typeface="メイリオ"/>
              <a:cs typeface="メイリオ"/>
            </a:endParaRPr>
          </a:p>
        </p:txBody>
      </p:sp>
      <p:sp>
        <p:nvSpPr>
          <p:cNvPr id="108" name="テキスト ボックス 107"/>
          <p:cNvSpPr txBox="1"/>
          <p:nvPr/>
        </p:nvSpPr>
        <p:spPr>
          <a:xfrm>
            <a:off x="4648792" y="6416802"/>
            <a:ext cx="954107" cy="276999"/>
          </a:xfrm>
          <a:prstGeom prst="rect">
            <a:avLst/>
          </a:prstGeom>
          <a:noFill/>
        </p:spPr>
        <p:txBody>
          <a:bodyPr wrap="none" rtlCol="0">
            <a:spAutoFit/>
          </a:bodyPr>
          <a:lstStyle/>
          <a:p>
            <a:r>
              <a:rPr lang="ja-JP" altLang="en-US" sz="1200" dirty="0" smtClean="0">
                <a:solidFill>
                  <a:srgbClr val="FF6600"/>
                </a:solidFill>
                <a:latin typeface="メイリオ"/>
                <a:ea typeface="メイリオ"/>
                <a:cs typeface="メイリオ"/>
              </a:rPr>
              <a:t>サービス</a:t>
            </a:r>
            <a:r>
              <a:rPr kumimoji="1" lang="ja-JP" altLang="en-US" sz="1200" dirty="0" smtClean="0">
                <a:solidFill>
                  <a:srgbClr val="FF6600"/>
                </a:solidFill>
                <a:latin typeface="メイリオ"/>
                <a:ea typeface="メイリオ"/>
                <a:cs typeface="メイリオ"/>
              </a:rPr>
              <a:t>化</a:t>
            </a:r>
            <a:endParaRPr kumimoji="1" lang="ja-JP" altLang="en-US" sz="1200" dirty="0">
              <a:solidFill>
                <a:srgbClr val="FF6600"/>
              </a:solidFill>
              <a:latin typeface="メイリオ"/>
              <a:ea typeface="メイリオ"/>
              <a:cs typeface="メイリオ"/>
            </a:endParaRPr>
          </a:p>
        </p:txBody>
      </p:sp>
      <p:sp>
        <p:nvSpPr>
          <p:cNvPr id="109" name="テキスト ボックス 108"/>
          <p:cNvSpPr txBox="1"/>
          <p:nvPr/>
        </p:nvSpPr>
        <p:spPr>
          <a:xfrm>
            <a:off x="5985105" y="3426277"/>
            <a:ext cx="2820228" cy="3046988"/>
          </a:xfrm>
          <a:prstGeom prst="rect">
            <a:avLst/>
          </a:prstGeom>
          <a:noFill/>
        </p:spPr>
        <p:txBody>
          <a:bodyPr wrap="square" rtlCol="0">
            <a:spAutoFit/>
          </a:bodyPr>
          <a:lstStyle/>
          <a:p>
            <a:r>
              <a:rPr kumimoji="1" lang="ja-JP" altLang="en-US" sz="1600" dirty="0" smtClean="0">
                <a:solidFill>
                  <a:schemeClr val="tx1">
                    <a:lumMod val="50000"/>
                    <a:lumOff val="50000"/>
                  </a:schemeClr>
                </a:solidFill>
                <a:latin typeface="メイリオ"/>
                <a:ea typeface="メイリオ"/>
                <a:cs typeface="メイリオ"/>
              </a:rPr>
              <a:t>ビジネスを牽引する</a:t>
            </a:r>
            <a:r>
              <a:rPr kumimoji="1" lang="en-US" altLang="ja-JP" sz="1600" dirty="0" smtClean="0">
                <a:solidFill>
                  <a:schemeClr val="tx1">
                    <a:lumMod val="50000"/>
                    <a:lumOff val="50000"/>
                  </a:schemeClr>
                </a:solidFill>
                <a:latin typeface="メイリオ"/>
                <a:ea typeface="メイリオ"/>
                <a:cs typeface="メイリオ"/>
              </a:rPr>
              <a:t>3</a:t>
            </a:r>
            <a:r>
              <a:rPr kumimoji="1" lang="ja-JP" altLang="en-US" sz="1600" dirty="0" smtClean="0">
                <a:solidFill>
                  <a:schemeClr val="tx1">
                    <a:lumMod val="50000"/>
                    <a:lumOff val="50000"/>
                  </a:schemeClr>
                </a:solidFill>
                <a:latin typeface="メイリオ"/>
                <a:ea typeface="メイリオ"/>
                <a:cs typeface="メイリオ"/>
              </a:rPr>
              <a:t>つの</a:t>
            </a:r>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sz="1600" dirty="0" smtClean="0">
                <a:solidFill>
                  <a:schemeClr val="tx1">
                    <a:lumMod val="50000"/>
                    <a:lumOff val="50000"/>
                  </a:schemeClr>
                </a:solidFill>
                <a:latin typeface="メイリオ"/>
                <a:ea typeface="メイリオ"/>
                <a:cs typeface="メイリオ"/>
              </a:rPr>
              <a:t>　　ドライビング・フォース</a:t>
            </a:r>
            <a:endParaRPr kumimoji="1" lang="en-US" altLang="ja-JP" sz="1600" dirty="0" smtClean="0">
              <a:solidFill>
                <a:schemeClr val="tx1">
                  <a:lumMod val="50000"/>
                  <a:lumOff val="50000"/>
                </a:schemeClr>
              </a:solidFill>
              <a:latin typeface="メイリオ"/>
              <a:ea typeface="メイリオ"/>
              <a:cs typeface="メイリオ"/>
            </a:endParaRPr>
          </a:p>
          <a:p>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オープン化</a:t>
            </a:r>
            <a:endParaRPr kumimoji="1" lang="en-US" altLang="ja-JP" b="1" dirty="0" smtClean="0">
              <a:solidFill>
                <a:schemeClr val="tx1">
                  <a:lumMod val="50000"/>
                  <a:lumOff val="50000"/>
                </a:schemeClr>
              </a:solidFill>
              <a:latin typeface="メイリオ"/>
              <a:ea typeface="メイリオ"/>
              <a:cs typeface="メイリオ"/>
            </a:endParaRPr>
          </a:p>
          <a:p>
            <a:r>
              <a:rPr kumimoji="1" lang="en-US" altLang="ja-JP" sz="1000" dirty="0" smtClean="0">
                <a:solidFill>
                  <a:schemeClr val="tx1">
                    <a:lumMod val="50000"/>
                    <a:lumOff val="50000"/>
                  </a:schemeClr>
                </a:solidFill>
                <a:latin typeface="メイリオ"/>
                <a:ea typeface="メイリオ"/>
                <a:cs typeface="メイリオ"/>
              </a:rPr>
              <a:t>OSS</a:t>
            </a:r>
            <a:r>
              <a:rPr kumimoji="1" lang="ja-JP" altLang="en-US" sz="1000" dirty="0" smtClean="0">
                <a:solidFill>
                  <a:schemeClr val="tx1">
                    <a:lumMod val="50000"/>
                    <a:lumOff val="50000"/>
                  </a:schemeClr>
                </a:solidFill>
                <a:latin typeface="メイリオ"/>
                <a:ea typeface="メイリオ"/>
                <a:cs typeface="メイリオ"/>
              </a:rPr>
              <a:t>（</a:t>
            </a:r>
            <a:r>
              <a:rPr kumimoji="1" lang="en-US" altLang="ja-JP" sz="1000" dirty="0" smtClean="0">
                <a:solidFill>
                  <a:schemeClr val="tx1">
                    <a:lumMod val="50000"/>
                    <a:lumOff val="50000"/>
                  </a:schemeClr>
                </a:solidFill>
                <a:latin typeface="メイリオ"/>
                <a:ea typeface="メイリオ"/>
                <a:cs typeface="メイリオ"/>
              </a:rPr>
              <a:t>Open Source Software</a:t>
            </a:r>
            <a:r>
              <a:rPr kumimoji="1" lang="ja-JP" altLang="en-US" sz="1000" dirty="0" smtClean="0">
                <a:solidFill>
                  <a:schemeClr val="tx1">
                    <a:lumMod val="50000"/>
                    <a:lumOff val="50000"/>
                  </a:schemeClr>
                </a:solidFill>
                <a:latin typeface="メイリオ"/>
                <a:ea typeface="メイリオ"/>
                <a:cs typeface="メイリオ"/>
              </a:rPr>
              <a:t>）に牽引され</a:t>
            </a:r>
            <a:r>
              <a:rPr lang="ja-JP" altLang="en-US" sz="1000" dirty="0" smtClean="0">
                <a:solidFill>
                  <a:schemeClr val="tx1">
                    <a:lumMod val="50000"/>
                    <a:lumOff val="50000"/>
                  </a:schemeClr>
                </a:solidFill>
                <a:latin typeface="メイリオ"/>
                <a:ea typeface="メイリオ"/>
                <a:cs typeface="メイリオ"/>
              </a:rPr>
              <a:t>、データ、ハードウェア、人のつながりなどがオープン化する。</a:t>
            </a:r>
            <a:endParaRPr lang="en-US" altLang="ja-JP" sz="1000" dirty="0" smtClean="0">
              <a:solidFill>
                <a:schemeClr val="tx1">
                  <a:lumMod val="50000"/>
                  <a:lumOff val="50000"/>
                </a:schemeClr>
              </a:solidFill>
              <a:latin typeface="メイリオ"/>
              <a:ea typeface="メイリオ"/>
              <a:cs typeface="メイリオ"/>
            </a:endParaRPr>
          </a:p>
          <a:p>
            <a:r>
              <a:rPr lang="ja-JP" altLang="en-US" b="1" dirty="0" smtClean="0">
                <a:solidFill>
                  <a:schemeClr val="tx1">
                    <a:lumMod val="50000"/>
                    <a:lumOff val="50000"/>
                  </a:schemeClr>
                </a:solidFill>
                <a:latin typeface="メイリオ"/>
                <a:ea typeface="メイリオ"/>
                <a:cs typeface="メイリオ"/>
              </a:rPr>
              <a:t>スマート化</a:t>
            </a:r>
            <a:endParaRPr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人工知能（</a:t>
            </a:r>
            <a:r>
              <a:rPr lang="en-US" altLang="ja-JP" sz="1000" dirty="0" smtClean="0">
                <a:solidFill>
                  <a:schemeClr val="tx1">
                    <a:lumMod val="50000"/>
                    <a:lumOff val="50000"/>
                  </a:schemeClr>
                </a:solidFill>
                <a:latin typeface="メイリオ"/>
                <a:ea typeface="メイリオ"/>
                <a:cs typeface="メイリオ"/>
              </a:rPr>
              <a:t>AI: Artificial Intelligence</a:t>
            </a:r>
            <a:r>
              <a:rPr lang="ja-JP" altLang="en-US" sz="1000" dirty="0" smtClean="0">
                <a:solidFill>
                  <a:schemeClr val="tx1">
                    <a:lumMod val="50000"/>
                    <a:lumOff val="50000"/>
                  </a:schemeClr>
                </a:solidFill>
                <a:latin typeface="メイリオ"/>
                <a:ea typeface="メイリオ"/>
                <a:cs typeface="メイリオ"/>
              </a:rPr>
              <a:t>）に牽引され、新しい人と機械との関係が模索される。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サービス化</a:t>
            </a:r>
            <a:endParaRPr kumimoji="1"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クラウド・コンピューティングに牽引され、インフラ、プラットフォーム、アプリケーションの全てのレイヤーでサービス化が促進される。</a:t>
            </a:r>
            <a:endParaRPr kumimoji="1" lang="ja-JP" altLang="en-US" sz="1000" dirty="0">
              <a:solidFill>
                <a:schemeClr val="tx1">
                  <a:lumMod val="50000"/>
                  <a:lumOff val="50000"/>
                </a:schemeClr>
              </a:solidFill>
              <a:latin typeface="メイリオ"/>
              <a:ea typeface="メイリオ"/>
              <a:cs typeface="メイリオ"/>
            </a:endParaRPr>
          </a:p>
        </p:txBody>
      </p:sp>
      <p:sp>
        <p:nvSpPr>
          <p:cNvPr id="110" name="テキスト ボックス 109"/>
          <p:cNvSpPr txBox="1"/>
          <p:nvPr/>
        </p:nvSpPr>
        <p:spPr>
          <a:xfrm>
            <a:off x="5985105" y="1033779"/>
            <a:ext cx="2820228" cy="1938992"/>
          </a:xfrm>
          <a:prstGeom prst="rect">
            <a:avLst/>
          </a:prstGeom>
          <a:noFill/>
        </p:spPr>
        <p:txBody>
          <a:bodyPr wrap="square" rtlCol="0">
            <a:spAutoFit/>
          </a:bodyPr>
          <a:lstStyle/>
          <a:p>
            <a:pPr algn="ctr"/>
            <a:r>
              <a:rPr kumimoji="1" lang="en-US" altLang="ja-JP" sz="2000" b="1" dirty="0" smtClean="0">
                <a:solidFill>
                  <a:schemeClr val="tx1">
                    <a:lumMod val="50000"/>
                    <a:lumOff val="50000"/>
                  </a:schemeClr>
                </a:solidFill>
                <a:latin typeface="メイリオ"/>
                <a:ea typeface="メイリオ"/>
                <a:cs typeface="メイリオ"/>
              </a:rPr>
              <a:t>IT</a:t>
            </a:r>
            <a:r>
              <a:rPr kumimoji="1" lang="ja-JP" altLang="en-US" sz="2000" b="1" dirty="0" smtClean="0">
                <a:solidFill>
                  <a:schemeClr val="tx1">
                    <a:lumMod val="50000"/>
                    <a:lumOff val="50000"/>
                  </a:schemeClr>
                </a:solidFill>
                <a:latin typeface="メイリオ"/>
                <a:ea typeface="メイリオ"/>
                <a:cs typeface="メイリオ"/>
              </a:rPr>
              <a:t>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から</a:t>
            </a:r>
            <a:r>
              <a:rPr kumimoji="1" lang="en-US" altLang="ja-JP" sz="1200" b="1" dirty="0" smtClean="0">
                <a:solidFill>
                  <a:schemeClr val="tx1">
                    <a:lumMod val="50000"/>
                    <a:lumOff val="50000"/>
                  </a:schemeClr>
                </a:solidFill>
                <a:latin typeface="メイリオ"/>
                <a:ea typeface="メイリオ"/>
                <a:cs typeface="メイリオ"/>
              </a:rPr>
              <a:t> </a:t>
            </a:r>
          </a:p>
          <a:p>
            <a:pPr algn="ctr"/>
            <a:r>
              <a:rPr kumimoji="1" lang="ja-JP" altLang="en-US" sz="2000" b="1" dirty="0" smtClean="0">
                <a:solidFill>
                  <a:schemeClr val="tx1">
                    <a:lumMod val="50000"/>
                    <a:lumOff val="50000"/>
                  </a:schemeClr>
                </a:solidFill>
                <a:latin typeface="メイリオ"/>
                <a:ea typeface="メイリオ"/>
                <a:cs typeface="メイリオ"/>
              </a:rPr>
              <a:t>デジタル・ビジネス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へ</a:t>
            </a:r>
            <a:endParaRPr kumimoji="1" lang="en-US" altLang="ja-JP" sz="1200" b="1" dirty="0" smtClean="0">
              <a:solidFill>
                <a:schemeClr val="tx1">
                  <a:lumMod val="50000"/>
                  <a:lumOff val="50000"/>
                </a:schemeClr>
              </a:solidFill>
              <a:latin typeface="メイリオ"/>
              <a:ea typeface="メイリオ"/>
              <a:cs typeface="メイリオ"/>
            </a:endParaRPr>
          </a:p>
          <a:p>
            <a:endParaRPr lang="en-US" altLang="ja-JP" sz="1000" dirty="0" smtClean="0">
              <a:solidFill>
                <a:schemeClr val="tx1">
                  <a:lumMod val="50000"/>
                  <a:lumOff val="50000"/>
                </a:schemeClr>
              </a:solidFill>
              <a:latin typeface="メイリオ"/>
              <a:ea typeface="メイリオ"/>
              <a:cs typeface="メイリオ"/>
            </a:endParaRPr>
          </a:p>
          <a:p>
            <a:r>
              <a:rPr lang="en-US" altLang="ja-JP" sz="1000" dirty="0" err="1" smtClean="0">
                <a:solidFill>
                  <a:schemeClr val="tx1">
                    <a:lumMod val="50000"/>
                    <a:lumOff val="50000"/>
                  </a:schemeClr>
                </a:solidFill>
                <a:latin typeface="メイリオ"/>
                <a:ea typeface="メイリオ"/>
                <a:cs typeface="メイリオ"/>
              </a:rPr>
              <a:t>IoT</a:t>
            </a:r>
            <a:r>
              <a:rPr lang="ja-JP" altLang="en-US" sz="1000" dirty="0" smtClean="0">
                <a:solidFill>
                  <a:schemeClr val="tx1">
                    <a:lumMod val="50000"/>
                    <a:lumOff val="50000"/>
                  </a:schemeClr>
                </a:solidFill>
                <a:latin typeface="メイリオ"/>
                <a:ea typeface="メイリオ"/>
                <a:cs typeface="メイリオ"/>
              </a:rPr>
              <a:t>の普及は現実社会のデジタル・データ化を加速する。また、ロボットや</a:t>
            </a:r>
            <a:r>
              <a:rPr lang="en-US" altLang="ja-JP" sz="1000" dirty="0" smtClean="0">
                <a:solidFill>
                  <a:schemeClr val="tx1">
                    <a:lumMod val="50000"/>
                    <a:lumOff val="50000"/>
                  </a:schemeClr>
                </a:solidFill>
                <a:latin typeface="メイリオ"/>
                <a:ea typeface="メイリオ"/>
                <a:cs typeface="メイリオ"/>
              </a:rPr>
              <a:t>3D</a:t>
            </a:r>
            <a:r>
              <a:rPr lang="ja-JP" altLang="en-US" sz="1000" dirty="0" smtClean="0">
                <a:solidFill>
                  <a:schemeClr val="tx1">
                    <a:lumMod val="50000"/>
                    <a:lumOff val="50000"/>
                  </a:schemeClr>
                </a:solidFill>
                <a:latin typeface="メイリオ"/>
                <a:ea typeface="メイリオ"/>
                <a:cs typeface="メイリオ"/>
              </a:rPr>
              <a:t>プリンティングの登場は、「情報」の受け渡しを越えた機械</a:t>
            </a:r>
            <a:r>
              <a:rPr lang="ja-JP" altLang="en-US" sz="1000" dirty="0">
                <a:solidFill>
                  <a:schemeClr val="tx1">
                    <a:lumMod val="50000"/>
                    <a:lumOff val="50000"/>
                  </a:schemeClr>
                </a:solidFill>
                <a:latin typeface="メイリオ"/>
                <a:ea typeface="メイリオ"/>
                <a:cs typeface="メイリオ"/>
              </a:rPr>
              <a:t>と人間と</a:t>
            </a:r>
            <a:r>
              <a:rPr lang="ja-JP" altLang="en-US" sz="1000" dirty="0" smtClean="0">
                <a:solidFill>
                  <a:schemeClr val="tx1">
                    <a:lumMod val="50000"/>
                    <a:lumOff val="50000"/>
                  </a:schemeClr>
                </a:solidFill>
                <a:latin typeface="メイリオ"/>
                <a:ea typeface="メイリオ"/>
                <a:cs typeface="メイリオ"/>
              </a:rPr>
              <a:t>の新しい係わりを生みだしている。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sz="1000" dirty="0" smtClean="0">
                <a:solidFill>
                  <a:schemeClr val="tx1">
                    <a:lumMod val="50000"/>
                    <a:lumOff val="50000"/>
                  </a:schemeClr>
                </a:solidFill>
                <a:latin typeface="メイリオ"/>
                <a:ea typeface="メイリオ"/>
                <a:cs typeface="メイリオ"/>
              </a:rPr>
              <a:t>日常生活や社会、経済に関わる活動は、これまでにも増して「デジタル」が広範に支える時代を迎えようとしている。</a:t>
            </a:r>
            <a:endParaRPr kumimoji="1" lang="en-US" altLang="ja-JP" sz="1000" dirty="0" smtClean="0">
              <a:solidFill>
                <a:schemeClr val="tx1">
                  <a:lumMod val="50000"/>
                  <a:lumOff val="50000"/>
                </a:schemeClr>
              </a:solidFill>
              <a:latin typeface="メイリオ"/>
              <a:ea typeface="メイリオ"/>
              <a:cs typeface="メイリオ"/>
            </a:endParaRPr>
          </a:p>
        </p:txBody>
      </p:sp>
      <p:sp>
        <p:nvSpPr>
          <p:cNvPr id="111" name="二等辺三角形 110"/>
          <p:cNvSpPr/>
          <p:nvPr/>
        </p:nvSpPr>
        <p:spPr>
          <a:xfrm rot="10800000">
            <a:off x="5985105" y="2982434"/>
            <a:ext cx="2820228" cy="481517"/>
          </a:xfrm>
          <a:prstGeom prst="triangle">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直角三角形 52"/>
          <p:cNvSpPr/>
          <p:nvPr/>
        </p:nvSpPr>
        <p:spPr>
          <a:xfrm rot="10800000">
            <a:off x="4232318" y="1038449"/>
            <a:ext cx="1368835" cy="1368773"/>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3" name="直線矢印コネクタ 72"/>
          <p:cNvCxnSpPr>
            <a:endCxn id="53" idx="2"/>
          </p:cNvCxnSpPr>
          <p:nvPr/>
        </p:nvCxnSpPr>
        <p:spPr>
          <a:xfrm flipV="1">
            <a:off x="1388439" y="1038449"/>
            <a:ext cx="4212714" cy="4226494"/>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244061" y="5168885"/>
            <a:ext cx="1226274" cy="1224742"/>
          </a:xfrm>
          <a:prstGeom prst="rect">
            <a:avLst/>
          </a:prstGeom>
          <a:solidFill>
            <a:srgbClr val="FF66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1" name="テキスト ボックス 70"/>
          <p:cNvSpPr txBox="1"/>
          <p:nvPr/>
        </p:nvSpPr>
        <p:spPr>
          <a:xfrm>
            <a:off x="288965" y="5264941"/>
            <a:ext cx="1107996" cy="1046440"/>
          </a:xfrm>
          <a:prstGeom prst="rect">
            <a:avLst/>
          </a:prstGeom>
          <a:noFill/>
          <a:ln>
            <a:noFill/>
          </a:ln>
        </p:spPr>
        <p:txBody>
          <a:bodyPr wrap="none" rtlCol="0">
            <a:spAutoFit/>
          </a:bodyPr>
          <a:lstStyle/>
          <a:p>
            <a:r>
              <a:rPr kumimoji="1" lang="en-US" altLang="ja-JP" sz="2400" dirty="0" smtClean="0">
                <a:solidFill>
                  <a:schemeClr val="bg1"/>
                </a:solidFill>
                <a:latin typeface="メイリオ"/>
                <a:ea typeface="メイリオ"/>
                <a:cs typeface="メイリオ"/>
              </a:rPr>
              <a:t>IT</a:t>
            </a:r>
            <a:r>
              <a:rPr kumimoji="1" lang="ja-JP" altLang="en-US" sz="1200" dirty="0" smtClean="0">
                <a:solidFill>
                  <a:schemeClr val="bg1"/>
                </a:solidFill>
                <a:latin typeface="メイリオ"/>
                <a:ea typeface="メイリオ"/>
                <a:cs typeface="メイリオ"/>
              </a:rPr>
              <a:t>から</a:t>
            </a:r>
            <a:endParaRPr kumimoji="1" lang="en-US" altLang="ja-JP" sz="1200" dirty="0" smtClean="0">
              <a:solidFill>
                <a:schemeClr val="bg1"/>
              </a:solidFill>
              <a:latin typeface="メイリオ"/>
              <a:ea typeface="メイリオ"/>
              <a:cs typeface="メイリオ"/>
            </a:endParaRPr>
          </a:p>
          <a:p>
            <a:r>
              <a:rPr lang="en-US" altLang="ja-JP" sz="600" dirty="0" smtClean="0">
                <a:solidFill>
                  <a:schemeClr val="bg1"/>
                </a:solidFill>
                <a:latin typeface="メイリオ"/>
                <a:ea typeface="メイリオ"/>
                <a:cs typeface="メイリオ"/>
              </a:rPr>
              <a:t>Information Technology</a:t>
            </a:r>
            <a:endParaRPr kumimoji="1" lang="en-US" altLang="ja-JP" sz="600" dirty="0" smtClean="0">
              <a:solidFill>
                <a:schemeClr val="bg1"/>
              </a:solidFill>
              <a:latin typeface="メイリオ"/>
              <a:ea typeface="メイリオ"/>
              <a:cs typeface="メイリオ"/>
            </a:endParaRPr>
          </a:p>
          <a:p>
            <a:r>
              <a:rPr lang="en-US" altLang="ja-JP" sz="2400" dirty="0" smtClean="0">
                <a:solidFill>
                  <a:schemeClr val="bg1"/>
                </a:solidFill>
                <a:latin typeface="メイリオ"/>
                <a:ea typeface="メイリオ"/>
                <a:cs typeface="メイリオ"/>
              </a:rPr>
              <a:t>DT</a:t>
            </a:r>
            <a:r>
              <a:rPr lang="ja-JP" altLang="en-US" sz="1200" dirty="0" smtClean="0">
                <a:solidFill>
                  <a:schemeClr val="bg1"/>
                </a:solidFill>
                <a:latin typeface="メイリオ"/>
                <a:ea typeface="メイリオ"/>
                <a:cs typeface="メイリオ"/>
              </a:rPr>
              <a:t>へ</a:t>
            </a:r>
            <a:endParaRPr lang="en-US" altLang="ja-JP" sz="600" dirty="0" smtClean="0">
              <a:solidFill>
                <a:schemeClr val="bg1"/>
              </a:solidFill>
              <a:latin typeface="メイリオ"/>
              <a:ea typeface="メイリオ"/>
              <a:cs typeface="メイリオ"/>
            </a:endParaRPr>
          </a:p>
          <a:p>
            <a:r>
              <a:rPr kumimoji="1" lang="en-US" altLang="ja-JP" sz="600" dirty="0" smtClean="0">
                <a:solidFill>
                  <a:schemeClr val="bg1"/>
                </a:solidFill>
                <a:latin typeface="メイリオ"/>
                <a:ea typeface="メイリオ"/>
                <a:cs typeface="メイリオ"/>
              </a:rPr>
              <a:t>Digital Technology  </a:t>
            </a:r>
            <a:endParaRPr kumimoji="1" lang="ja-JP" altLang="en-US" sz="600" dirty="0">
              <a:solidFill>
                <a:schemeClr val="bg1"/>
              </a:solidFill>
              <a:latin typeface="メイリオ"/>
              <a:ea typeface="メイリオ"/>
              <a:cs typeface="メイリオ"/>
            </a:endParaRPr>
          </a:p>
        </p:txBody>
      </p:sp>
      <p:sp>
        <p:nvSpPr>
          <p:cNvPr id="86" name="テキスト ボックス 85"/>
          <p:cNvSpPr txBox="1"/>
          <p:nvPr/>
        </p:nvSpPr>
        <p:spPr>
          <a:xfrm>
            <a:off x="3179275" y="2853862"/>
            <a:ext cx="74551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SaaS</a:t>
            </a:r>
            <a:endParaRPr kumimoji="1" lang="ja-JP" altLang="en-US" dirty="0">
              <a:solidFill>
                <a:schemeClr val="bg1"/>
              </a:solidFill>
              <a:latin typeface="メイリオ"/>
              <a:ea typeface="メイリオ"/>
              <a:cs typeface="メイリオ"/>
            </a:endParaRPr>
          </a:p>
        </p:txBody>
      </p:sp>
      <p:sp>
        <p:nvSpPr>
          <p:cNvPr id="87" name="テキスト ボックス 86"/>
          <p:cNvSpPr txBox="1"/>
          <p:nvPr/>
        </p:nvSpPr>
        <p:spPr>
          <a:xfrm>
            <a:off x="2325172" y="3811501"/>
            <a:ext cx="73097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PaaS</a:t>
            </a:r>
            <a:endParaRPr kumimoji="1" lang="ja-JP" altLang="en-US" dirty="0">
              <a:solidFill>
                <a:schemeClr val="bg1"/>
              </a:solidFill>
              <a:latin typeface="メイリオ"/>
              <a:ea typeface="メイリオ"/>
              <a:cs typeface="メイリオ"/>
            </a:endParaRPr>
          </a:p>
        </p:txBody>
      </p:sp>
      <p:sp>
        <p:nvSpPr>
          <p:cNvPr id="88" name="テキスト ボックス 87"/>
          <p:cNvSpPr txBox="1"/>
          <p:nvPr/>
        </p:nvSpPr>
        <p:spPr>
          <a:xfrm>
            <a:off x="1700694" y="4440885"/>
            <a:ext cx="68814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IaaS</a:t>
            </a:r>
            <a:endParaRPr kumimoji="1" lang="ja-JP" altLang="en-US" dirty="0">
              <a:solidFill>
                <a:schemeClr val="bg1"/>
              </a:solidFill>
              <a:latin typeface="メイリオ"/>
              <a:ea typeface="メイリオ"/>
              <a:cs typeface="メイリオ"/>
            </a:endParaRPr>
          </a:p>
        </p:txBody>
      </p:sp>
      <p:sp>
        <p:nvSpPr>
          <p:cNvPr id="82" name="テキスト ボックス 81"/>
          <p:cNvSpPr txBox="1"/>
          <p:nvPr/>
        </p:nvSpPr>
        <p:spPr>
          <a:xfrm>
            <a:off x="4571007" y="1039339"/>
            <a:ext cx="1107996" cy="923330"/>
          </a:xfrm>
          <a:prstGeom prst="rect">
            <a:avLst/>
          </a:prstGeom>
          <a:noFill/>
          <a:ln>
            <a:noFill/>
          </a:ln>
        </p:spPr>
        <p:txBody>
          <a:bodyPr wrap="none" rtlCol="0">
            <a:spAutoFit/>
          </a:bodyPr>
          <a:lstStyle/>
          <a:p>
            <a:r>
              <a:rPr lang="ja-JP" altLang="en-US" dirty="0" smtClean="0">
                <a:solidFill>
                  <a:srgbClr val="FFFFFF"/>
                </a:solidFill>
                <a:latin typeface="メイリオ"/>
                <a:ea typeface="メイリオ"/>
                <a:cs typeface="メイリオ"/>
              </a:rPr>
              <a:t>人工</a:t>
            </a:r>
            <a:endParaRPr lang="en-US" altLang="ja-JP" dirty="0" smtClean="0">
              <a:solidFill>
                <a:srgbClr val="FFFFFF"/>
              </a:solidFill>
              <a:latin typeface="メイリオ"/>
              <a:ea typeface="メイリオ"/>
              <a:cs typeface="メイリオ"/>
            </a:endParaRPr>
          </a:p>
          <a:p>
            <a:endParaRPr lang="en-US" altLang="ja-JP" dirty="0" smtClean="0">
              <a:solidFill>
                <a:srgbClr val="FFFFFF"/>
              </a:solidFill>
              <a:latin typeface="メイリオ"/>
              <a:ea typeface="メイリオ"/>
              <a:cs typeface="メイリオ"/>
            </a:endParaRPr>
          </a:p>
          <a:p>
            <a:r>
              <a:rPr lang="ja-JP" altLang="ja-JP" dirty="0">
                <a:solidFill>
                  <a:srgbClr val="FFFFFF"/>
                </a:solidFill>
                <a:latin typeface="メイリオ"/>
                <a:ea typeface="メイリオ"/>
                <a:cs typeface="メイリオ"/>
              </a:rPr>
              <a:t>　</a:t>
            </a:r>
            <a:r>
              <a:rPr lang="ja-JP" altLang="en-US" dirty="0" smtClean="0">
                <a:solidFill>
                  <a:srgbClr val="FFFFFF"/>
                </a:solidFill>
                <a:latin typeface="メイリオ"/>
                <a:ea typeface="メイリオ"/>
                <a:cs typeface="メイリオ"/>
              </a:rPr>
              <a:t>　知能</a:t>
            </a:r>
            <a:endParaRPr kumimoji="1" lang="ja-JP" altLang="en-US" dirty="0">
              <a:solidFill>
                <a:srgbClr val="FFFFFF"/>
              </a:solidFill>
              <a:latin typeface="メイリオ"/>
              <a:ea typeface="メイリオ"/>
              <a:cs typeface="メイリオ"/>
            </a:endParaRPr>
          </a:p>
        </p:txBody>
      </p:sp>
      <p:sp>
        <p:nvSpPr>
          <p:cNvPr id="85" name="テキスト ボックス 84"/>
          <p:cNvSpPr txBox="1"/>
          <p:nvPr/>
        </p:nvSpPr>
        <p:spPr>
          <a:xfrm>
            <a:off x="4225809" y="1842301"/>
            <a:ext cx="954107" cy="400110"/>
          </a:xfrm>
          <a:prstGeom prst="rect">
            <a:avLst/>
          </a:prstGeom>
          <a:noFill/>
          <a:ln>
            <a:noFill/>
          </a:ln>
        </p:spPr>
        <p:txBody>
          <a:bodyPr wrap="none" rtlCol="0">
            <a:spAutoFit/>
          </a:bodyPr>
          <a:lstStyle/>
          <a:p>
            <a:r>
              <a:rPr kumimoji="1" lang="ja-JP" altLang="en-US" sz="1000" dirty="0" smtClean="0">
                <a:solidFill>
                  <a:schemeClr val="bg1"/>
                </a:solidFill>
                <a:latin typeface="メイリオ"/>
                <a:ea typeface="メイリオ"/>
                <a:cs typeface="メイリオ"/>
              </a:rPr>
              <a:t>コンテクスト</a:t>
            </a:r>
            <a:endParaRPr kumimoji="1" lang="en-US" altLang="ja-JP" sz="1000" dirty="0" smtClean="0">
              <a:solidFill>
                <a:schemeClr val="bg1"/>
              </a:solidFill>
              <a:latin typeface="メイリオ"/>
              <a:ea typeface="メイリオ"/>
              <a:cs typeface="メイリオ"/>
            </a:endParaRPr>
          </a:p>
          <a:p>
            <a:r>
              <a:rPr lang="ja-JP" altLang="en-US" sz="1000" dirty="0" smtClean="0">
                <a:solidFill>
                  <a:schemeClr val="bg1"/>
                </a:solidFill>
                <a:latin typeface="メイリオ"/>
                <a:ea typeface="メイリオ"/>
                <a:cs typeface="メイリオ"/>
              </a:rPr>
              <a:t>テクノロジー</a:t>
            </a:r>
            <a:endParaRPr kumimoji="1" lang="ja-JP" altLang="en-US" sz="10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8548945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新たなビジネス領域へのチャレンジ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5" name="正方形/長方形 4"/>
          <p:cNvSpPr/>
          <p:nvPr/>
        </p:nvSpPr>
        <p:spPr>
          <a:xfrm>
            <a:off x="2104408" y="2315922"/>
            <a:ext cx="1482673" cy="585953"/>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プロフェッショナル</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サービス</a:t>
            </a:r>
            <a:endParaRPr kumimoji="1" lang="ja-JP" altLang="en-US" sz="800" dirty="0">
              <a:solidFill>
                <a:srgbClr val="FFFFFF"/>
              </a:solidFill>
              <a:latin typeface="ＭＳ Ｐゴシック"/>
              <a:ea typeface="ＭＳ Ｐゴシック"/>
              <a:cs typeface="ＭＳ Ｐゴシック"/>
            </a:endParaRPr>
          </a:p>
        </p:txBody>
      </p:sp>
      <p:sp>
        <p:nvSpPr>
          <p:cNvPr id="6" name="正方形/長方形 5"/>
          <p:cNvSpPr/>
          <p:nvPr/>
        </p:nvSpPr>
        <p:spPr>
          <a:xfrm>
            <a:off x="2104408" y="4440242"/>
            <a:ext cx="1482673" cy="585953"/>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マネージド・プライベート</a:t>
            </a:r>
            <a:endParaRPr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クラウド</a:t>
            </a: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2104408" y="3362387"/>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err="1" smtClean="0">
                <a:solidFill>
                  <a:srgbClr val="FFFFFF"/>
                </a:solidFill>
                <a:latin typeface="ＭＳ Ｐゴシック"/>
                <a:ea typeface="ＭＳ Ｐゴシック"/>
                <a:cs typeface="ＭＳ Ｐゴシック"/>
              </a:rPr>
              <a:t>PaaS</a:t>
            </a:r>
            <a:endParaRPr kumimoji="1" lang="ja-JP" altLang="en-US" sz="1600" dirty="0">
              <a:solidFill>
                <a:srgbClr val="FFFFFF"/>
              </a:solidFill>
              <a:latin typeface="ＭＳ Ｐゴシック"/>
              <a:ea typeface="ＭＳ Ｐゴシック"/>
              <a:cs typeface="ＭＳ Ｐゴシック"/>
            </a:endParaRPr>
          </a:p>
        </p:txBody>
      </p:sp>
      <p:sp>
        <p:nvSpPr>
          <p:cNvPr id="8" name="正方形/長方形 7"/>
          <p:cNvSpPr/>
          <p:nvPr/>
        </p:nvSpPr>
        <p:spPr>
          <a:xfrm>
            <a:off x="388617" y="2315922"/>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専門特化型</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クラウド・</a:t>
            </a:r>
            <a:r>
              <a:rPr kumimoji="1" lang="ja-JP" altLang="en-US" sz="800" dirty="0" smtClean="0">
                <a:solidFill>
                  <a:srgbClr val="FFFFFF"/>
                </a:solidFill>
                <a:latin typeface="ＭＳ Ｐゴシック"/>
                <a:ea typeface="ＭＳ Ｐゴシック"/>
                <a:cs typeface="ＭＳ Ｐゴシック"/>
              </a:rPr>
              <a:t>サービス</a:t>
            </a:r>
            <a:endParaRPr kumimoji="1" lang="ja-JP" altLang="en-US" sz="800" dirty="0">
              <a:solidFill>
                <a:srgbClr val="FFFFFF"/>
              </a:solidFill>
              <a:latin typeface="ＭＳ Ｐゴシック"/>
              <a:ea typeface="ＭＳ Ｐゴシック"/>
              <a:cs typeface="ＭＳ Ｐゴシック"/>
            </a:endParaRPr>
          </a:p>
        </p:txBody>
      </p:sp>
      <p:sp>
        <p:nvSpPr>
          <p:cNvPr id="9" name="正方形/長方形 8"/>
          <p:cNvSpPr/>
          <p:nvPr/>
        </p:nvSpPr>
        <p:spPr>
          <a:xfrm>
            <a:off x="388617" y="3362387"/>
            <a:ext cx="1482673" cy="585953"/>
          </a:xfrm>
          <a:prstGeom prst="rect">
            <a:avLst/>
          </a:prstGeom>
          <a:solidFill>
            <a:srgbClr val="00009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クラウド相互</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接続サービス</a:t>
            </a:r>
            <a:endParaRPr kumimoji="1" lang="ja-JP" altLang="en-US" sz="800" dirty="0">
              <a:solidFill>
                <a:srgbClr val="FFFFFF"/>
              </a:solidFill>
              <a:latin typeface="ＭＳ Ｐゴシック"/>
              <a:ea typeface="ＭＳ Ｐゴシック"/>
              <a:cs typeface="ＭＳ Ｐゴシック"/>
            </a:endParaRPr>
          </a:p>
        </p:txBody>
      </p:sp>
      <p:sp>
        <p:nvSpPr>
          <p:cNvPr id="10" name="正方形/長方形 9"/>
          <p:cNvSpPr/>
          <p:nvPr/>
        </p:nvSpPr>
        <p:spPr>
          <a:xfrm>
            <a:off x="388617" y="5603199"/>
            <a:ext cx="1482673" cy="585953"/>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内製化支援サービス</a:t>
            </a:r>
            <a:endParaRPr kumimoji="1" lang="ja-JP" altLang="en-US" sz="800" dirty="0">
              <a:solidFill>
                <a:srgbClr val="FFFFFF"/>
              </a:solidFill>
              <a:latin typeface="ＭＳ Ｐゴシック"/>
              <a:ea typeface="ＭＳ Ｐゴシック"/>
              <a:cs typeface="ＭＳ Ｐゴシック"/>
            </a:endParaRPr>
          </a:p>
        </p:txBody>
      </p:sp>
      <p:sp>
        <p:nvSpPr>
          <p:cNvPr id="11" name="正方形/長方形 10"/>
          <p:cNvSpPr/>
          <p:nvPr/>
        </p:nvSpPr>
        <p:spPr>
          <a:xfrm>
            <a:off x="2104408" y="5603199"/>
            <a:ext cx="1482673" cy="585953"/>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レギュレーション</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コンプライアンス</a:t>
            </a:r>
            <a:endParaRPr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対応型</a:t>
            </a:r>
            <a:endParaRPr kumimoji="1" lang="en-US" altLang="ja-JP" sz="800" dirty="0" smtClean="0">
              <a:solidFill>
                <a:srgbClr val="FFFFFF"/>
              </a:solidFill>
              <a:latin typeface="ＭＳ Ｐゴシック"/>
              <a:ea typeface="ＭＳ Ｐゴシック"/>
              <a:cs typeface="ＭＳ Ｐゴシック"/>
            </a:endParaRPr>
          </a:p>
          <a:p>
            <a:pPr algn="ctr"/>
            <a:r>
              <a:rPr lang="en-US" altLang="ja-JP" sz="800" dirty="0" smtClean="0">
                <a:solidFill>
                  <a:srgbClr val="FFFFFF"/>
                </a:solidFill>
                <a:latin typeface="ＭＳ Ｐゴシック"/>
                <a:ea typeface="ＭＳ Ｐゴシック"/>
                <a:cs typeface="ＭＳ Ｐゴシック"/>
              </a:rPr>
              <a:t>DC</a:t>
            </a:r>
            <a:r>
              <a:rPr lang="ja-JP" altLang="en-US" sz="800" dirty="0" smtClean="0">
                <a:solidFill>
                  <a:srgbClr val="FFFFFF"/>
                </a:solidFill>
                <a:latin typeface="ＭＳ Ｐゴシック"/>
                <a:ea typeface="ＭＳ Ｐゴシック"/>
                <a:cs typeface="ＭＳ Ｐゴシック"/>
              </a:rPr>
              <a:t>／</a:t>
            </a:r>
            <a:r>
              <a:rPr kumimoji="1" lang="ja-JP" altLang="en-US" sz="800" dirty="0" smtClean="0">
                <a:solidFill>
                  <a:srgbClr val="FFFFFF"/>
                </a:solidFill>
                <a:latin typeface="ＭＳ Ｐゴシック"/>
                <a:ea typeface="ＭＳ Ｐゴシック"/>
                <a:cs typeface="ＭＳ Ｐゴシック"/>
              </a:rPr>
              <a:t>ホスティング・サービス</a:t>
            </a:r>
            <a:endParaRPr kumimoji="1" lang="ja-JP" altLang="en-US" sz="800" dirty="0">
              <a:solidFill>
                <a:srgbClr val="FFFFFF"/>
              </a:solidFill>
              <a:latin typeface="ＭＳ Ｐゴシック"/>
              <a:ea typeface="ＭＳ Ｐゴシック"/>
              <a:cs typeface="ＭＳ Ｐゴシック"/>
            </a:endParaRPr>
          </a:p>
        </p:txBody>
      </p:sp>
      <p:sp>
        <p:nvSpPr>
          <p:cNvPr id="12" name="正方形/長方形 11"/>
          <p:cNvSpPr/>
          <p:nvPr/>
        </p:nvSpPr>
        <p:spPr>
          <a:xfrm>
            <a:off x="7269537" y="2315922"/>
            <a:ext cx="1482673" cy="585953"/>
          </a:xfrm>
          <a:prstGeom prst="rect">
            <a:avLst/>
          </a:prstGeom>
          <a:solidFill>
            <a:srgbClr val="008000">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err="1" smtClean="0">
                <a:solidFill>
                  <a:srgbClr val="FFFFFF"/>
                </a:solidFill>
                <a:latin typeface="ＭＳ Ｐゴシック"/>
                <a:ea typeface="ＭＳ Ｐゴシック"/>
                <a:cs typeface="ＭＳ Ｐゴシック"/>
              </a:rPr>
              <a:t>SaaS</a:t>
            </a:r>
            <a:r>
              <a:rPr lang="ja-JP" altLang="en-US" sz="1600" dirty="0" smtClean="0">
                <a:solidFill>
                  <a:srgbClr val="FFFFFF"/>
                </a:solidFill>
                <a:latin typeface="ＭＳ Ｐゴシック"/>
                <a:ea typeface="ＭＳ Ｐゴシック"/>
                <a:cs typeface="ＭＳ Ｐゴシック"/>
              </a:rPr>
              <a:t>＋</a:t>
            </a:r>
            <a:r>
              <a:rPr lang="en-US" altLang="ja-JP" sz="1600" dirty="0" smtClean="0">
                <a:solidFill>
                  <a:srgbClr val="FFFFFF"/>
                </a:solidFill>
                <a:latin typeface="ＭＳ Ｐゴシック"/>
                <a:ea typeface="ＭＳ Ｐゴシック"/>
                <a:cs typeface="ＭＳ Ｐゴシック"/>
              </a:rPr>
              <a:t>BPO</a:t>
            </a:r>
          </a:p>
          <a:p>
            <a:pPr algn="ctr"/>
            <a:r>
              <a:rPr lang="ja-JP" altLang="en-US" sz="800" dirty="0" smtClean="0">
                <a:solidFill>
                  <a:srgbClr val="FFFFFF"/>
                </a:solidFill>
                <a:latin typeface="ＭＳ Ｐゴシック"/>
                <a:ea typeface="ＭＳ Ｐゴシック"/>
                <a:cs typeface="ＭＳ Ｐゴシック"/>
              </a:rPr>
              <a:t>ハイブリッドサービス</a:t>
            </a:r>
            <a:endParaRPr lang="en-US" altLang="ja-JP" sz="800" dirty="0" smtClean="0">
              <a:solidFill>
                <a:srgbClr val="FFFFFF"/>
              </a:solidFill>
              <a:latin typeface="ＭＳ Ｐゴシック"/>
              <a:ea typeface="ＭＳ Ｐゴシック"/>
              <a:cs typeface="ＭＳ Ｐゴシック"/>
            </a:endParaRPr>
          </a:p>
        </p:txBody>
      </p:sp>
      <p:sp>
        <p:nvSpPr>
          <p:cNvPr id="13" name="正方形/長方形 12"/>
          <p:cNvSpPr/>
          <p:nvPr/>
        </p:nvSpPr>
        <p:spPr>
          <a:xfrm>
            <a:off x="388617" y="4440242"/>
            <a:ext cx="1482673" cy="585953"/>
          </a:xfrm>
          <a:prstGeom prst="rect">
            <a:avLst/>
          </a:prstGeom>
          <a:solidFill>
            <a:schemeClr val="accent6">
              <a:lumMod val="75000"/>
              <a:alpha val="54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アジャイル型</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受託請負開発</a:t>
            </a:r>
            <a:endParaRPr kumimoji="1" lang="ja-JP" altLang="en-US" sz="800" dirty="0">
              <a:solidFill>
                <a:srgbClr val="FFFFFF"/>
              </a:solidFill>
              <a:latin typeface="ＭＳ Ｐゴシック"/>
              <a:ea typeface="ＭＳ Ｐゴシック"/>
              <a:cs typeface="ＭＳ Ｐゴシック"/>
            </a:endParaRPr>
          </a:p>
        </p:txBody>
      </p:sp>
      <p:sp>
        <p:nvSpPr>
          <p:cNvPr id="14" name="正方形/長方形 13"/>
          <p:cNvSpPr/>
          <p:nvPr/>
        </p:nvSpPr>
        <p:spPr>
          <a:xfrm>
            <a:off x="5555231" y="2315922"/>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err="1">
                <a:solidFill>
                  <a:srgbClr val="FFFFFF"/>
                </a:solidFill>
                <a:latin typeface="ＭＳ Ｐゴシック"/>
                <a:ea typeface="ＭＳ Ｐゴシック"/>
                <a:cs typeface="ＭＳ Ｐゴシック"/>
              </a:rPr>
              <a:t>SaaS</a:t>
            </a:r>
            <a:endParaRPr lang="ja-JP" altLang="en-US" sz="1600" dirty="0">
              <a:solidFill>
                <a:srgbClr val="FFFFFF"/>
              </a:solidFill>
              <a:latin typeface="ＭＳ Ｐゴシック"/>
              <a:ea typeface="ＭＳ Ｐゴシック"/>
              <a:cs typeface="ＭＳ Ｐゴシック"/>
            </a:endParaRPr>
          </a:p>
        </p:txBody>
      </p:sp>
      <p:sp>
        <p:nvSpPr>
          <p:cNvPr id="15" name="正方形/長方形 14"/>
          <p:cNvSpPr/>
          <p:nvPr/>
        </p:nvSpPr>
        <p:spPr>
          <a:xfrm>
            <a:off x="3817686" y="2315922"/>
            <a:ext cx="1482673" cy="585953"/>
          </a:xfrm>
          <a:prstGeom prst="rect">
            <a:avLst/>
          </a:prstGeom>
          <a:solidFill>
            <a:srgbClr val="660066">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マーケット・プレイス</a:t>
            </a:r>
            <a:endParaRPr lang="ja-JP" altLang="en-US" sz="1200" dirty="0">
              <a:solidFill>
                <a:srgbClr val="FFFFFF"/>
              </a:solidFill>
              <a:latin typeface="ＭＳ Ｐゴシック"/>
              <a:ea typeface="ＭＳ Ｐゴシック"/>
              <a:cs typeface="ＭＳ Ｐゴシック"/>
            </a:endParaRPr>
          </a:p>
        </p:txBody>
      </p:sp>
      <p:sp>
        <p:nvSpPr>
          <p:cNvPr id="17" name="ホームベース 16"/>
          <p:cNvSpPr/>
          <p:nvPr/>
        </p:nvSpPr>
        <p:spPr>
          <a:xfrm flipH="1">
            <a:off x="388617" y="1019644"/>
            <a:ext cx="4181796" cy="760261"/>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システムを使わせるビジネス</a:t>
            </a:r>
            <a:endParaRPr kumimoji="1" lang="en-US" altLang="ja-JP" sz="2000" dirty="0" smtClean="0">
              <a:solidFill>
                <a:srgbClr val="FFFFFF"/>
              </a:solidFill>
              <a:latin typeface="ＭＳ Ｐゴシック"/>
              <a:ea typeface="ＭＳ Ｐゴシック"/>
              <a:cs typeface="ＭＳ Ｐゴシック"/>
            </a:endParaRPr>
          </a:p>
        </p:txBody>
      </p:sp>
      <p:sp>
        <p:nvSpPr>
          <p:cNvPr id="16" name="ホームベース 15"/>
          <p:cNvSpPr/>
          <p:nvPr/>
        </p:nvSpPr>
        <p:spPr>
          <a:xfrm>
            <a:off x="4570413" y="1019644"/>
            <a:ext cx="4181796" cy="760261"/>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システムを使うビジネス</a:t>
            </a:r>
            <a:endParaRPr kumimoji="1" lang="ja-JP" altLang="en-US" sz="2000" dirty="0">
              <a:solidFill>
                <a:srgbClr val="FFFFFF"/>
              </a:solidFill>
              <a:latin typeface="ＭＳ Ｐゴシック"/>
              <a:ea typeface="ＭＳ Ｐゴシック"/>
              <a:cs typeface="ＭＳ Ｐゴシック"/>
            </a:endParaRPr>
          </a:p>
        </p:txBody>
      </p:sp>
      <p:sp>
        <p:nvSpPr>
          <p:cNvPr id="18" name="正方形/長方形 17"/>
          <p:cNvSpPr/>
          <p:nvPr/>
        </p:nvSpPr>
        <p:spPr>
          <a:xfrm>
            <a:off x="4570414" y="3362387"/>
            <a:ext cx="4181796" cy="2826765"/>
          </a:xfrm>
          <a:prstGeom prst="rect">
            <a:avLst/>
          </a:prstGeom>
          <a:solidFill>
            <a:srgbClr val="FF66FF">
              <a:alpha val="54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新ビジネス領域</a:t>
            </a:r>
            <a:endParaRPr kumimoji="1" lang="en-US" altLang="ja-JP" sz="2800" dirty="0" smtClean="0">
              <a:solidFill>
                <a:srgbClr val="FFFFFF"/>
              </a:solidFill>
              <a:latin typeface="ＭＳ Ｐゴシック"/>
              <a:ea typeface="ＭＳ Ｐゴシック"/>
              <a:cs typeface="ＭＳ Ｐゴシック"/>
            </a:endParaRPr>
          </a:p>
          <a:p>
            <a:pPr algn="ctr"/>
            <a:endParaRPr lang="en-US" altLang="ja-JP" sz="2800" dirty="0">
              <a:solidFill>
                <a:srgbClr val="FFFFFF"/>
              </a:solidFill>
              <a:latin typeface="ＭＳ Ｐゴシック"/>
              <a:ea typeface="ＭＳ Ｐゴシック"/>
              <a:cs typeface="ＭＳ Ｐゴシック"/>
            </a:endParaRPr>
          </a:p>
          <a:p>
            <a:pPr algn="ctr"/>
            <a:endParaRPr lang="en-US" altLang="ja-JP" sz="2800" dirty="0">
              <a:solidFill>
                <a:srgbClr val="FFFFFF"/>
              </a:solidFill>
              <a:latin typeface="ＭＳ Ｐゴシック"/>
              <a:ea typeface="ＭＳ Ｐゴシック"/>
              <a:cs typeface="ＭＳ Ｐゴシック"/>
            </a:endParaRPr>
          </a:p>
          <a:p>
            <a:pPr algn="ctr"/>
            <a:endParaRPr kumimoji="1" lang="en-US" altLang="ja-JP" sz="2800" dirty="0" smtClean="0">
              <a:solidFill>
                <a:srgbClr val="FFFFFF"/>
              </a:solidFill>
              <a:latin typeface="ＭＳ Ｐゴシック"/>
              <a:ea typeface="ＭＳ Ｐゴシック"/>
              <a:cs typeface="ＭＳ Ｐゴシック"/>
            </a:endParaRPr>
          </a:p>
          <a:p>
            <a:pPr algn="ctr"/>
            <a:endParaRPr lang="en-US" altLang="ja-JP" sz="2800" dirty="0">
              <a:solidFill>
                <a:srgbClr val="FFFFFF"/>
              </a:solidFill>
              <a:latin typeface="ＭＳ Ｐゴシック"/>
              <a:ea typeface="ＭＳ Ｐゴシック"/>
              <a:cs typeface="ＭＳ Ｐゴシック"/>
            </a:endParaRPr>
          </a:p>
        </p:txBody>
      </p:sp>
      <p:sp>
        <p:nvSpPr>
          <p:cNvPr id="19" name="テキスト ボックス 18"/>
          <p:cNvSpPr txBox="1"/>
          <p:nvPr/>
        </p:nvSpPr>
        <p:spPr>
          <a:xfrm>
            <a:off x="5152403" y="4324608"/>
            <a:ext cx="3046457" cy="1600438"/>
          </a:xfrm>
          <a:prstGeom prst="rect">
            <a:avLst/>
          </a:prstGeom>
          <a:noFill/>
        </p:spPr>
        <p:txBody>
          <a:bodyPr wrap="square" rtlCol="0">
            <a:spAutoFit/>
          </a:bodyPr>
          <a:lstStyle/>
          <a:p>
            <a:r>
              <a:rPr kumimoji="1" lang="en-US" altLang="ja-JP" sz="1400" dirty="0" err="1" smtClean="0">
                <a:solidFill>
                  <a:schemeClr val="bg1"/>
                </a:solidFill>
              </a:rPr>
              <a:t>Uber</a:t>
            </a:r>
            <a:r>
              <a:rPr kumimoji="1" lang="en-US" altLang="ja-JP" sz="1400" dirty="0" smtClean="0">
                <a:solidFill>
                  <a:schemeClr val="bg1"/>
                </a:solidFill>
              </a:rPr>
              <a:t> : </a:t>
            </a:r>
            <a:r>
              <a:rPr kumimoji="1" lang="ja-JP" altLang="en-US" sz="1400" dirty="0" smtClean="0">
                <a:solidFill>
                  <a:schemeClr val="bg1"/>
                </a:solidFill>
              </a:rPr>
              <a:t>配車サービス</a:t>
            </a:r>
            <a:endParaRPr kumimoji="1" lang="en-US" altLang="ja-JP" sz="1400" dirty="0" smtClean="0">
              <a:solidFill>
                <a:schemeClr val="bg1"/>
              </a:solidFill>
            </a:endParaRPr>
          </a:p>
          <a:p>
            <a:r>
              <a:rPr lang="en-US" altLang="ja-JP" sz="1400" dirty="0" smtClean="0">
                <a:solidFill>
                  <a:schemeClr val="bg1"/>
                </a:solidFill>
              </a:rPr>
              <a:t>Line TAXI: </a:t>
            </a:r>
            <a:r>
              <a:rPr lang="ja-JP" altLang="en-US" sz="1400" dirty="0" smtClean="0">
                <a:solidFill>
                  <a:schemeClr val="bg1"/>
                </a:solidFill>
              </a:rPr>
              <a:t>タクシー配車サービス</a:t>
            </a:r>
            <a:endParaRPr kumimoji="1" lang="en-US" altLang="ja-JP" sz="1400" dirty="0" smtClean="0">
              <a:solidFill>
                <a:schemeClr val="bg1"/>
              </a:solidFill>
            </a:endParaRPr>
          </a:p>
          <a:p>
            <a:r>
              <a:rPr kumimoji="1" lang="en-US" altLang="ja-JP" sz="1400" dirty="0" err="1" smtClean="0">
                <a:solidFill>
                  <a:schemeClr val="bg1"/>
                </a:solidFill>
              </a:rPr>
              <a:t>Airbnb</a:t>
            </a:r>
            <a:r>
              <a:rPr kumimoji="1" lang="en-US" altLang="ja-JP" sz="1400" dirty="0" smtClean="0">
                <a:solidFill>
                  <a:schemeClr val="bg1"/>
                </a:solidFill>
              </a:rPr>
              <a:t>:</a:t>
            </a:r>
            <a:r>
              <a:rPr kumimoji="1" lang="ja-JP" altLang="en-US" sz="1400" dirty="0" smtClean="0">
                <a:solidFill>
                  <a:schemeClr val="bg1"/>
                </a:solidFill>
              </a:rPr>
              <a:t>宿泊施設貸し出しサービス</a:t>
            </a:r>
            <a:endParaRPr kumimoji="1" lang="en-US" altLang="ja-JP" sz="1400" dirty="0" smtClean="0">
              <a:solidFill>
                <a:schemeClr val="bg1"/>
              </a:solidFill>
            </a:endParaRPr>
          </a:p>
          <a:p>
            <a:r>
              <a:rPr lang="en-US" altLang="ja-JP" sz="1400" dirty="0" smtClean="0">
                <a:solidFill>
                  <a:schemeClr val="bg1"/>
                </a:solidFill>
              </a:rPr>
              <a:t>Nest: </a:t>
            </a:r>
            <a:r>
              <a:rPr lang="ja-JP" altLang="en-US" sz="1400" dirty="0" smtClean="0">
                <a:solidFill>
                  <a:schemeClr val="bg1"/>
                </a:solidFill>
              </a:rPr>
              <a:t>インテリジェント・サーモスタット</a:t>
            </a:r>
            <a:endParaRPr lang="en-US" altLang="ja-JP" sz="1400" dirty="0" smtClean="0">
              <a:solidFill>
                <a:schemeClr val="bg1"/>
              </a:solidFill>
            </a:endParaRPr>
          </a:p>
          <a:p>
            <a:r>
              <a:rPr kumimoji="1" lang="en-US" altLang="ja-JP" sz="1400" dirty="0" smtClean="0">
                <a:solidFill>
                  <a:schemeClr val="bg1"/>
                </a:solidFill>
              </a:rPr>
              <a:t>Access: Beacon</a:t>
            </a:r>
            <a:r>
              <a:rPr kumimoji="1" lang="ja-JP" altLang="en-US" sz="1400" dirty="0" smtClean="0">
                <a:solidFill>
                  <a:schemeClr val="bg1"/>
                </a:solidFill>
              </a:rPr>
              <a:t>貸し出しサービス</a:t>
            </a:r>
            <a:endParaRPr kumimoji="1" lang="en-US" altLang="ja-JP" sz="1400" dirty="0" smtClean="0">
              <a:solidFill>
                <a:schemeClr val="bg1"/>
              </a:solidFill>
            </a:endParaRPr>
          </a:p>
          <a:p>
            <a:r>
              <a:rPr lang="en-US" altLang="ja-JP" sz="1400" dirty="0" smtClean="0">
                <a:solidFill>
                  <a:schemeClr val="bg1"/>
                </a:solidFill>
              </a:rPr>
              <a:t>free: </a:t>
            </a:r>
            <a:r>
              <a:rPr lang="ja-JP" altLang="en-US" sz="1400" dirty="0" smtClean="0">
                <a:solidFill>
                  <a:schemeClr val="bg1"/>
                </a:solidFill>
              </a:rPr>
              <a:t>会計クラウド・サービス</a:t>
            </a:r>
            <a:endParaRPr lang="en-US" altLang="ja-JP" sz="1400" dirty="0" smtClean="0">
              <a:solidFill>
                <a:schemeClr val="bg1"/>
              </a:solidFill>
            </a:endParaRPr>
          </a:p>
          <a:p>
            <a:r>
              <a:rPr lang="en-US" altLang="ja-JP" sz="1400" dirty="0" smtClean="0">
                <a:solidFill>
                  <a:schemeClr val="bg1"/>
                </a:solidFill>
              </a:rPr>
              <a:t>Air</a:t>
            </a:r>
            <a:r>
              <a:rPr lang="ja-JP" altLang="en-US" sz="1400" dirty="0" smtClean="0">
                <a:solidFill>
                  <a:schemeClr val="bg1"/>
                </a:solidFill>
              </a:rPr>
              <a:t>レジ</a:t>
            </a:r>
            <a:r>
              <a:rPr lang="en-US" altLang="ja-JP" sz="1400" dirty="0" smtClean="0">
                <a:solidFill>
                  <a:schemeClr val="bg1"/>
                </a:solidFill>
              </a:rPr>
              <a:t>: POS</a:t>
            </a:r>
            <a:r>
              <a:rPr lang="ja-JP" altLang="en-US" sz="1400" dirty="0" smtClean="0">
                <a:solidFill>
                  <a:schemeClr val="bg1"/>
                </a:solidFill>
              </a:rPr>
              <a:t>レジ・サービス　など</a:t>
            </a:r>
            <a:endParaRPr kumimoji="1" lang="en-US" altLang="ja-JP" sz="1400" dirty="0" smtClean="0">
              <a:solidFill>
                <a:schemeClr val="bg1"/>
              </a:solidFill>
            </a:endParaRPr>
          </a:p>
        </p:txBody>
      </p:sp>
    </p:spTree>
    <p:extLst>
      <p:ext uri="{BB962C8B-B14F-4D97-AF65-F5344CB8AC3E}">
        <p14:creationId xmlns:p14="http://schemas.microsoft.com/office/powerpoint/2010/main" val="17131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クラウド・ビジネ・プレーヤー</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sp>
        <p:nvSpPr>
          <p:cNvPr id="4" name="正方形/長方形 3"/>
          <p:cNvSpPr/>
          <p:nvPr/>
        </p:nvSpPr>
        <p:spPr>
          <a:xfrm>
            <a:off x="2006846" y="2443297"/>
            <a:ext cx="5136657" cy="93221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006846" y="927037"/>
            <a:ext cx="5136657" cy="932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006846" y="5527656"/>
            <a:ext cx="5136657" cy="93221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下矢印 6"/>
          <p:cNvSpPr/>
          <p:nvPr/>
        </p:nvSpPr>
        <p:spPr>
          <a:xfrm>
            <a:off x="2006846" y="3317628"/>
            <a:ext cx="2164107" cy="2210027"/>
          </a:xfrm>
          <a:prstGeom prst="downArrow">
            <a:avLst>
              <a:gd name="adj1" fmla="val 75150"/>
              <a:gd name="adj2" fmla="val 2964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7143503" y="3758685"/>
            <a:ext cx="1810976" cy="93221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200860" y="3758684"/>
            <a:ext cx="1805986" cy="93221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 name="カギ線コネクタ 11"/>
          <p:cNvCxnSpPr>
            <a:stCxn id="9" idx="0"/>
            <a:endCxn id="4" idx="3"/>
          </p:cNvCxnSpPr>
          <p:nvPr/>
        </p:nvCxnSpPr>
        <p:spPr>
          <a:xfrm rot="16200000" flipV="1">
            <a:off x="7171608" y="2881302"/>
            <a:ext cx="849279" cy="905488"/>
          </a:xfrm>
          <a:prstGeom prst="bentConnector2">
            <a:avLst/>
          </a:prstGeom>
          <a:ln w="57150" cmpd="sng">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 name="カギ線コネクタ 12"/>
          <p:cNvCxnSpPr>
            <a:stCxn id="9" idx="2"/>
            <a:endCxn id="6" idx="3"/>
          </p:cNvCxnSpPr>
          <p:nvPr/>
        </p:nvCxnSpPr>
        <p:spPr>
          <a:xfrm rot="5400000">
            <a:off x="6944816" y="4889590"/>
            <a:ext cx="1302862" cy="905488"/>
          </a:xfrm>
          <a:prstGeom prst="bentConnector2">
            <a:avLst/>
          </a:prstGeom>
          <a:ln w="57150" cmpd="sng">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カギ線コネクタ 16"/>
          <p:cNvCxnSpPr>
            <a:stCxn id="10" idx="0"/>
            <a:endCxn id="4" idx="1"/>
          </p:cNvCxnSpPr>
          <p:nvPr/>
        </p:nvCxnSpPr>
        <p:spPr>
          <a:xfrm rot="5400000" flipH="1" flipV="1">
            <a:off x="1130710" y="2882549"/>
            <a:ext cx="849278" cy="902993"/>
          </a:xfrm>
          <a:prstGeom prst="bentConnector2">
            <a:avLst/>
          </a:prstGeom>
          <a:ln w="57150" cmpd="sng">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カギ線コネクタ 20"/>
          <p:cNvCxnSpPr>
            <a:stCxn id="10" idx="2"/>
            <a:endCxn id="6" idx="1"/>
          </p:cNvCxnSpPr>
          <p:nvPr/>
        </p:nvCxnSpPr>
        <p:spPr>
          <a:xfrm rot="16200000" flipH="1">
            <a:off x="903918" y="4890836"/>
            <a:ext cx="1302863" cy="902993"/>
          </a:xfrm>
          <a:prstGeom prst="bentConnector2">
            <a:avLst/>
          </a:prstGeom>
          <a:ln w="57150" cmpd="sng">
            <a:solidFill>
              <a:srgbClr val="FF6600"/>
            </a:solidFill>
            <a:prstDash val="sysDash"/>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5" idx="2"/>
            <a:endCxn id="4" idx="0"/>
          </p:cNvCxnSpPr>
          <p:nvPr/>
        </p:nvCxnSpPr>
        <p:spPr>
          <a:xfrm>
            <a:off x="4575175" y="1859255"/>
            <a:ext cx="0" cy="584042"/>
          </a:xfrm>
          <a:prstGeom prst="straightConnector1">
            <a:avLst/>
          </a:prstGeom>
          <a:ln w="57150" cmpd="sng">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3655642" y="2439617"/>
            <a:ext cx="1839065" cy="307777"/>
          </a:xfrm>
          <a:prstGeom prst="rect">
            <a:avLst/>
          </a:prstGeom>
          <a:noFill/>
        </p:spPr>
        <p:txBody>
          <a:bodyPr wrap="none" rtlCol="0">
            <a:spAutoFit/>
          </a:bodyPr>
          <a:lstStyle/>
          <a:p>
            <a:pPr algn="ctr"/>
            <a:r>
              <a:rPr kumimoji="1" lang="ja-JP" altLang="en-US" sz="1400" dirty="0" smtClean="0">
                <a:solidFill>
                  <a:srgbClr val="FFFFFF"/>
                </a:solidFill>
              </a:rPr>
              <a:t>クラウド・プロバイダー</a:t>
            </a:r>
            <a:endParaRPr kumimoji="1" lang="ja-JP" altLang="en-US" sz="1400" dirty="0">
              <a:solidFill>
                <a:srgbClr val="FFFFFF"/>
              </a:solidFill>
            </a:endParaRPr>
          </a:p>
        </p:txBody>
      </p:sp>
      <p:sp>
        <p:nvSpPr>
          <p:cNvPr id="30" name="テキスト ボックス 29"/>
          <p:cNvSpPr txBox="1"/>
          <p:nvPr/>
        </p:nvSpPr>
        <p:spPr>
          <a:xfrm>
            <a:off x="3675276" y="5726888"/>
            <a:ext cx="1799792" cy="307777"/>
          </a:xfrm>
          <a:prstGeom prst="rect">
            <a:avLst/>
          </a:prstGeom>
          <a:noFill/>
        </p:spPr>
        <p:txBody>
          <a:bodyPr wrap="none" rtlCol="0">
            <a:spAutoFit/>
          </a:bodyPr>
          <a:lstStyle/>
          <a:p>
            <a:pPr algn="ctr"/>
            <a:r>
              <a:rPr kumimoji="1" lang="ja-JP" altLang="en-US" sz="1400" dirty="0" smtClean="0">
                <a:solidFill>
                  <a:srgbClr val="FFFFFF"/>
                </a:solidFill>
              </a:rPr>
              <a:t>クラウド・コンシューマ</a:t>
            </a:r>
            <a:endParaRPr kumimoji="1" lang="ja-JP" altLang="en-US" sz="1400" dirty="0">
              <a:solidFill>
                <a:srgbClr val="FFFFFF"/>
              </a:solidFill>
            </a:endParaRPr>
          </a:p>
        </p:txBody>
      </p:sp>
      <p:sp>
        <p:nvSpPr>
          <p:cNvPr id="32" name="テキスト ボックス 31"/>
          <p:cNvSpPr txBox="1"/>
          <p:nvPr/>
        </p:nvSpPr>
        <p:spPr>
          <a:xfrm>
            <a:off x="379144" y="3759105"/>
            <a:ext cx="1467068" cy="307777"/>
          </a:xfrm>
          <a:prstGeom prst="rect">
            <a:avLst/>
          </a:prstGeom>
          <a:noFill/>
        </p:spPr>
        <p:txBody>
          <a:bodyPr wrap="none" rtlCol="0">
            <a:spAutoFit/>
          </a:bodyPr>
          <a:lstStyle/>
          <a:p>
            <a:pPr algn="ctr"/>
            <a:r>
              <a:rPr kumimoji="1" lang="ja-JP" altLang="en-US" sz="1400" dirty="0" smtClean="0">
                <a:solidFill>
                  <a:srgbClr val="FFFFFF"/>
                </a:solidFill>
              </a:rPr>
              <a:t>クラウド・キャリア</a:t>
            </a:r>
            <a:endParaRPr kumimoji="1" lang="ja-JP" altLang="en-US" sz="1400" dirty="0">
              <a:solidFill>
                <a:srgbClr val="FFFFFF"/>
              </a:solidFill>
            </a:endParaRPr>
          </a:p>
        </p:txBody>
      </p:sp>
      <p:sp>
        <p:nvSpPr>
          <p:cNvPr id="33" name="テキスト ボックス 32"/>
          <p:cNvSpPr txBox="1"/>
          <p:nvPr/>
        </p:nvSpPr>
        <p:spPr>
          <a:xfrm>
            <a:off x="7116152" y="3768825"/>
            <a:ext cx="1878339" cy="307777"/>
          </a:xfrm>
          <a:prstGeom prst="rect">
            <a:avLst/>
          </a:prstGeom>
          <a:noFill/>
        </p:spPr>
        <p:txBody>
          <a:bodyPr wrap="none" rtlCol="0">
            <a:spAutoFit/>
          </a:bodyPr>
          <a:lstStyle/>
          <a:p>
            <a:pPr algn="ctr"/>
            <a:r>
              <a:rPr kumimoji="1" lang="ja-JP" altLang="en-US" sz="1400" dirty="0" smtClean="0">
                <a:solidFill>
                  <a:srgbClr val="FFFFFF"/>
                </a:solidFill>
              </a:rPr>
              <a:t>クラウド・イネーブラー</a:t>
            </a:r>
            <a:endParaRPr kumimoji="1" lang="ja-JP" altLang="en-US" sz="1400" dirty="0">
              <a:solidFill>
                <a:srgbClr val="FFFFFF"/>
              </a:solidFill>
            </a:endParaRPr>
          </a:p>
        </p:txBody>
      </p:sp>
      <p:sp>
        <p:nvSpPr>
          <p:cNvPr id="39" name="テキスト ボックス 38"/>
          <p:cNvSpPr txBox="1"/>
          <p:nvPr/>
        </p:nvSpPr>
        <p:spPr>
          <a:xfrm>
            <a:off x="3675276" y="998314"/>
            <a:ext cx="1799792" cy="307777"/>
          </a:xfrm>
          <a:prstGeom prst="rect">
            <a:avLst/>
          </a:prstGeom>
          <a:noFill/>
        </p:spPr>
        <p:txBody>
          <a:bodyPr wrap="none" rtlCol="0">
            <a:spAutoFit/>
          </a:bodyPr>
          <a:lstStyle/>
          <a:p>
            <a:pPr algn="ctr"/>
            <a:r>
              <a:rPr kumimoji="1" lang="ja-JP" altLang="en-US" sz="1400" dirty="0" smtClean="0">
                <a:solidFill>
                  <a:srgbClr val="FFFFFF"/>
                </a:solidFill>
              </a:rPr>
              <a:t>クラウド・オーディター</a:t>
            </a:r>
            <a:endParaRPr kumimoji="1" lang="ja-JP" altLang="en-US" sz="1400" dirty="0">
              <a:solidFill>
                <a:srgbClr val="FFFFFF"/>
              </a:solidFill>
            </a:endParaRPr>
          </a:p>
        </p:txBody>
      </p:sp>
      <p:sp>
        <p:nvSpPr>
          <p:cNvPr id="40" name="テキスト ボックス 39"/>
          <p:cNvSpPr txBox="1"/>
          <p:nvPr/>
        </p:nvSpPr>
        <p:spPr>
          <a:xfrm>
            <a:off x="2544771" y="3375515"/>
            <a:ext cx="430887" cy="1748235"/>
          </a:xfrm>
          <a:prstGeom prst="rect">
            <a:avLst/>
          </a:prstGeom>
          <a:noFill/>
        </p:spPr>
        <p:txBody>
          <a:bodyPr vert="eaVert" wrap="none" rtlCol="0">
            <a:spAutoFit/>
          </a:bodyPr>
          <a:lstStyle/>
          <a:p>
            <a:r>
              <a:rPr kumimoji="1" lang="ja-JP" altLang="en-US" sz="1600" dirty="0" smtClean="0">
                <a:solidFill>
                  <a:srgbClr val="FFFFFF"/>
                </a:solidFill>
              </a:rPr>
              <a:t>クラウド・ビジネス</a:t>
            </a:r>
            <a:endParaRPr kumimoji="1" lang="ja-JP" altLang="en-US" sz="1600" dirty="0">
              <a:solidFill>
                <a:srgbClr val="FFFFFF"/>
              </a:solidFill>
            </a:endParaRPr>
          </a:p>
        </p:txBody>
      </p:sp>
      <p:sp>
        <p:nvSpPr>
          <p:cNvPr id="41" name="正方形/長方形 40"/>
          <p:cNvSpPr/>
          <p:nvPr/>
        </p:nvSpPr>
        <p:spPr>
          <a:xfrm>
            <a:off x="2289175" y="6034665"/>
            <a:ext cx="4572000" cy="253916"/>
          </a:xfrm>
          <a:prstGeom prst="rect">
            <a:avLst/>
          </a:prstGeom>
        </p:spPr>
        <p:txBody>
          <a:bodyPr>
            <a:spAutoFit/>
          </a:bodyPr>
          <a:lstStyle/>
          <a:p>
            <a:pPr algn="ctr"/>
            <a:r>
              <a:rPr lang="ja-JP" altLang="en-US" sz="1050" dirty="0">
                <a:solidFill>
                  <a:srgbClr val="FFFFFF"/>
                </a:solidFill>
              </a:rPr>
              <a:t>クラウドサービスの利用者、および組織に属する管理者</a:t>
            </a:r>
          </a:p>
        </p:txBody>
      </p:sp>
      <p:sp>
        <p:nvSpPr>
          <p:cNvPr id="42" name="正方形/長方形 41"/>
          <p:cNvSpPr/>
          <p:nvPr/>
        </p:nvSpPr>
        <p:spPr>
          <a:xfrm>
            <a:off x="2289175" y="2909406"/>
            <a:ext cx="4572000" cy="253916"/>
          </a:xfrm>
          <a:prstGeom prst="rect">
            <a:avLst/>
          </a:prstGeom>
        </p:spPr>
        <p:txBody>
          <a:bodyPr>
            <a:spAutoFit/>
          </a:bodyPr>
          <a:lstStyle/>
          <a:p>
            <a:pPr algn="ctr"/>
            <a:r>
              <a:rPr lang="ja-JP" altLang="en-US" sz="1050" dirty="0">
                <a:solidFill>
                  <a:srgbClr val="FFFFFF"/>
                </a:solidFill>
              </a:rPr>
              <a:t>クラウドサービスを提供する事業者および組織</a:t>
            </a:r>
          </a:p>
        </p:txBody>
      </p:sp>
      <p:sp>
        <p:nvSpPr>
          <p:cNvPr id="43" name="正方形/長方形 42"/>
          <p:cNvSpPr/>
          <p:nvPr/>
        </p:nvSpPr>
        <p:spPr>
          <a:xfrm>
            <a:off x="2194243" y="1234814"/>
            <a:ext cx="4761863" cy="415498"/>
          </a:xfrm>
          <a:prstGeom prst="rect">
            <a:avLst/>
          </a:prstGeom>
        </p:spPr>
        <p:txBody>
          <a:bodyPr wrap="square">
            <a:spAutoFit/>
          </a:bodyPr>
          <a:lstStyle/>
          <a:p>
            <a:r>
              <a:rPr lang="ja-JP" altLang="en-US" sz="1050" dirty="0" smtClean="0">
                <a:solidFill>
                  <a:srgbClr val="FFFFFF"/>
                </a:solidFill>
              </a:rPr>
              <a:t>クラウドサービス</a:t>
            </a:r>
            <a:r>
              <a:rPr lang="ja-JP" altLang="en-US" sz="1050" dirty="0">
                <a:solidFill>
                  <a:srgbClr val="FFFFFF"/>
                </a:solidFill>
              </a:rPr>
              <a:t>の運用やパフォーマンス、セキュリティなど</a:t>
            </a:r>
            <a:r>
              <a:rPr lang="ja-JP" altLang="en-US" sz="1050" dirty="0" smtClean="0">
                <a:solidFill>
                  <a:srgbClr val="FFFFFF"/>
                </a:solidFill>
              </a:rPr>
              <a:t>のアセスメント（評価</a:t>
            </a:r>
            <a:r>
              <a:rPr lang="en-US" altLang="ja-JP" sz="1050" dirty="0" smtClean="0">
                <a:solidFill>
                  <a:srgbClr val="FFFFFF"/>
                </a:solidFill>
              </a:rPr>
              <a:t>)</a:t>
            </a:r>
            <a:r>
              <a:rPr lang="ja-JP" altLang="en-US" sz="1050" dirty="0" smtClean="0">
                <a:solidFill>
                  <a:srgbClr val="FFFFFF"/>
                </a:solidFill>
              </a:rPr>
              <a:t>を</a:t>
            </a:r>
            <a:endParaRPr lang="en-US" altLang="ja-JP" sz="1050" dirty="0" smtClean="0">
              <a:solidFill>
                <a:srgbClr val="FFFFFF"/>
              </a:solidFill>
            </a:endParaRPr>
          </a:p>
          <a:p>
            <a:r>
              <a:rPr lang="ja-JP" altLang="en-US" sz="1050" dirty="0" smtClean="0">
                <a:solidFill>
                  <a:srgbClr val="FFFFFF"/>
                </a:solidFill>
              </a:rPr>
              <a:t>第三者</a:t>
            </a:r>
            <a:r>
              <a:rPr lang="ja-JP" altLang="en-US" sz="1050" dirty="0">
                <a:solidFill>
                  <a:srgbClr val="FFFFFF"/>
                </a:solidFill>
              </a:rPr>
              <a:t>機関と</a:t>
            </a:r>
            <a:r>
              <a:rPr lang="ja-JP" altLang="en-US" sz="1050" dirty="0" smtClean="0">
                <a:solidFill>
                  <a:srgbClr val="FFFFFF"/>
                </a:solidFill>
              </a:rPr>
              <a:t>してクラウド・コンシューマに</a:t>
            </a:r>
            <a:r>
              <a:rPr lang="ja-JP" altLang="en-US" sz="1050" dirty="0">
                <a:solidFill>
                  <a:srgbClr val="FFFFFF"/>
                </a:solidFill>
              </a:rPr>
              <a:t>提供する組織</a:t>
            </a:r>
          </a:p>
        </p:txBody>
      </p:sp>
      <p:sp>
        <p:nvSpPr>
          <p:cNvPr id="50" name="正方形/長方形 49"/>
          <p:cNvSpPr/>
          <p:nvPr/>
        </p:nvSpPr>
        <p:spPr>
          <a:xfrm>
            <a:off x="281177" y="4015466"/>
            <a:ext cx="1645352" cy="577081"/>
          </a:xfrm>
          <a:prstGeom prst="rect">
            <a:avLst/>
          </a:prstGeom>
        </p:spPr>
        <p:txBody>
          <a:bodyPr wrap="square">
            <a:spAutoFit/>
          </a:bodyPr>
          <a:lstStyle/>
          <a:p>
            <a:r>
              <a:rPr lang="ja-JP" altLang="en-US" sz="1050" dirty="0">
                <a:solidFill>
                  <a:srgbClr val="FFFFFF"/>
                </a:solidFill>
              </a:rPr>
              <a:t>クラウドサービスの利用</a:t>
            </a:r>
            <a:r>
              <a:rPr lang="ja-JP" altLang="en-US" sz="1050" dirty="0" smtClean="0">
                <a:solidFill>
                  <a:srgbClr val="FFFFFF"/>
                </a:solidFill>
              </a:rPr>
              <a:t>に</a:t>
            </a:r>
            <a:endParaRPr lang="en-US" altLang="ja-JP" sz="1050" dirty="0" smtClean="0">
              <a:solidFill>
                <a:srgbClr val="FFFFFF"/>
              </a:solidFill>
            </a:endParaRPr>
          </a:p>
          <a:p>
            <a:r>
              <a:rPr lang="ja-JP" altLang="en-US" sz="1050" dirty="0" smtClean="0">
                <a:solidFill>
                  <a:srgbClr val="FFFFFF"/>
                </a:solidFill>
              </a:rPr>
              <a:t>必要</a:t>
            </a:r>
            <a:r>
              <a:rPr lang="ja-JP" altLang="en-US" sz="1050" dirty="0">
                <a:solidFill>
                  <a:srgbClr val="FFFFFF"/>
                </a:solidFill>
              </a:rPr>
              <a:t>なネットワーク</a:t>
            </a:r>
            <a:r>
              <a:rPr lang="ja-JP" altLang="en-US" sz="1050" dirty="0" smtClean="0">
                <a:solidFill>
                  <a:srgbClr val="FFFFFF"/>
                </a:solidFill>
              </a:rPr>
              <a:t>を</a:t>
            </a:r>
            <a:endParaRPr lang="en-US" altLang="ja-JP" sz="1050" dirty="0" smtClean="0">
              <a:solidFill>
                <a:srgbClr val="FFFFFF"/>
              </a:solidFill>
            </a:endParaRPr>
          </a:p>
          <a:p>
            <a:r>
              <a:rPr lang="ja-JP" altLang="en-US" sz="1050" dirty="0" smtClean="0">
                <a:solidFill>
                  <a:srgbClr val="FFFFFF"/>
                </a:solidFill>
              </a:rPr>
              <a:t>提供</a:t>
            </a:r>
            <a:r>
              <a:rPr lang="ja-JP" altLang="en-US" sz="1050" dirty="0">
                <a:solidFill>
                  <a:srgbClr val="FFFFFF"/>
                </a:solidFill>
              </a:rPr>
              <a:t>する事業者</a:t>
            </a:r>
          </a:p>
        </p:txBody>
      </p:sp>
      <p:sp>
        <p:nvSpPr>
          <p:cNvPr id="51" name="正方形/長方形 50"/>
          <p:cNvSpPr/>
          <p:nvPr/>
        </p:nvSpPr>
        <p:spPr>
          <a:xfrm>
            <a:off x="7143503" y="4020354"/>
            <a:ext cx="1810976" cy="577081"/>
          </a:xfrm>
          <a:prstGeom prst="rect">
            <a:avLst/>
          </a:prstGeom>
        </p:spPr>
        <p:txBody>
          <a:bodyPr wrap="square">
            <a:spAutoFit/>
          </a:bodyPr>
          <a:lstStyle/>
          <a:p>
            <a:r>
              <a:rPr lang="ja-JP" altLang="en-US" sz="1050" dirty="0">
                <a:solidFill>
                  <a:srgbClr val="FFFFFF"/>
                </a:solidFill>
              </a:rPr>
              <a:t>クラウドサービス基盤を</a:t>
            </a:r>
            <a:r>
              <a:rPr lang="ja-JP" altLang="en-US" sz="1050" dirty="0" smtClean="0">
                <a:solidFill>
                  <a:srgbClr val="FFFFFF"/>
                </a:solidFill>
              </a:rPr>
              <a:t>構築</a:t>
            </a:r>
            <a:endParaRPr lang="en-US" altLang="ja-JP" sz="1050" dirty="0" smtClean="0">
              <a:solidFill>
                <a:srgbClr val="FFFFFF"/>
              </a:solidFill>
            </a:endParaRPr>
          </a:p>
          <a:p>
            <a:r>
              <a:rPr lang="ja-JP" altLang="en-US" sz="1050" dirty="0" smtClean="0">
                <a:solidFill>
                  <a:srgbClr val="FFFFFF"/>
                </a:solidFill>
              </a:rPr>
              <a:t>する</a:t>
            </a:r>
            <a:r>
              <a:rPr lang="ja-JP" altLang="en-US" sz="1050" dirty="0">
                <a:solidFill>
                  <a:srgbClr val="FFFFFF"/>
                </a:solidFill>
              </a:rPr>
              <a:t>ために必要な</a:t>
            </a:r>
            <a:r>
              <a:rPr lang="en-US" altLang="ja-JP" sz="1050" dirty="0">
                <a:solidFill>
                  <a:srgbClr val="FFFFFF"/>
                </a:solidFill>
              </a:rPr>
              <a:t>IT </a:t>
            </a:r>
            <a:r>
              <a:rPr lang="ja-JP" altLang="en-US" sz="1050" dirty="0" smtClean="0">
                <a:solidFill>
                  <a:srgbClr val="FFFFFF"/>
                </a:solidFill>
              </a:rPr>
              <a:t>製品</a:t>
            </a:r>
            <a:endParaRPr lang="en-US" altLang="ja-JP" sz="1050" dirty="0" smtClean="0">
              <a:solidFill>
                <a:srgbClr val="FFFFFF"/>
              </a:solidFill>
            </a:endParaRPr>
          </a:p>
          <a:p>
            <a:r>
              <a:rPr lang="ja-JP" altLang="en-US" sz="1050" dirty="0" smtClean="0">
                <a:solidFill>
                  <a:srgbClr val="FFFFFF"/>
                </a:solidFill>
              </a:rPr>
              <a:t>および</a:t>
            </a:r>
            <a:r>
              <a:rPr lang="ja-JP" altLang="en-US" sz="1050" dirty="0">
                <a:solidFill>
                  <a:srgbClr val="FFFFFF"/>
                </a:solidFill>
              </a:rPr>
              <a:t>サービスの提供者</a:t>
            </a:r>
          </a:p>
        </p:txBody>
      </p:sp>
      <p:sp>
        <p:nvSpPr>
          <p:cNvPr id="52" name="正方形/長方形 51"/>
          <p:cNvSpPr/>
          <p:nvPr/>
        </p:nvSpPr>
        <p:spPr>
          <a:xfrm>
            <a:off x="4872480" y="3265791"/>
            <a:ext cx="1833660" cy="250766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flipH="1">
            <a:off x="3084172" y="3614937"/>
            <a:ext cx="3447021" cy="1218954"/>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3997826" y="4224794"/>
            <a:ext cx="2126604" cy="307777"/>
          </a:xfrm>
          <a:prstGeom prst="rect">
            <a:avLst/>
          </a:prstGeom>
          <a:noFill/>
        </p:spPr>
        <p:txBody>
          <a:bodyPr wrap="none" rtlCol="0">
            <a:spAutoFit/>
          </a:bodyPr>
          <a:lstStyle/>
          <a:p>
            <a:pPr algn="ctr"/>
            <a:r>
              <a:rPr kumimoji="1" lang="ja-JP" altLang="en-US" sz="1400" dirty="0" smtClean="0">
                <a:solidFill>
                  <a:srgbClr val="FFFFFF"/>
                </a:solidFill>
              </a:rPr>
              <a:t>クラウド・インテグレーター</a:t>
            </a:r>
            <a:endParaRPr kumimoji="1" lang="ja-JP" altLang="en-US" sz="1400" dirty="0">
              <a:solidFill>
                <a:srgbClr val="FFFFFF"/>
              </a:solidFill>
            </a:endParaRPr>
          </a:p>
        </p:txBody>
      </p:sp>
      <p:sp>
        <p:nvSpPr>
          <p:cNvPr id="44" name="正方形/長方形 43"/>
          <p:cNvSpPr/>
          <p:nvPr/>
        </p:nvSpPr>
        <p:spPr>
          <a:xfrm>
            <a:off x="3718819" y="4472970"/>
            <a:ext cx="2557110" cy="253916"/>
          </a:xfrm>
          <a:prstGeom prst="rect">
            <a:avLst/>
          </a:prstGeom>
        </p:spPr>
        <p:txBody>
          <a:bodyPr wrap="none">
            <a:spAutoFit/>
          </a:bodyPr>
          <a:lstStyle/>
          <a:p>
            <a:pPr algn="ctr"/>
            <a:r>
              <a:rPr lang="ja-JP" altLang="en-US" sz="1050" dirty="0">
                <a:solidFill>
                  <a:srgbClr val="FFFFFF"/>
                </a:solidFill>
              </a:rPr>
              <a:t>クラウドサービスの導入支援を行う事業者</a:t>
            </a:r>
          </a:p>
        </p:txBody>
      </p:sp>
      <p:sp>
        <p:nvSpPr>
          <p:cNvPr id="45" name="テキスト ボックス 44"/>
          <p:cNvSpPr txBox="1"/>
          <p:nvPr/>
        </p:nvSpPr>
        <p:spPr>
          <a:xfrm>
            <a:off x="4182506" y="3712577"/>
            <a:ext cx="1666542" cy="307777"/>
          </a:xfrm>
          <a:prstGeom prst="rect">
            <a:avLst/>
          </a:prstGeom>
          <a:noFill/>
        </p:spPr>
        <p:txBody>
          <a:bodyPr wrap="none" rtlCol="0">
            <a:spAutoFit/>
          </a:bodyPr>
          <a:lstStyle/>
          <a:p>
            <a:pPr algn="ctr"/>
            <a:r>
              <a:rPr kumimoji="1" lang="ja-JP" altLang="en-US" sz="1400" dirty="0" smtClean="0">
                <a:solidFill>
                  <a:srgbClr val="FFFFFF"/>
                </a:solidFill>
              </a:rPr>
              <a:t>クラウド・ブローカー</a:t>
            </a:r>
            <a:endParaRPr kumimoji="1" lang="ja-JP" altLang="en-US" sz="1400" dirty="0">
              <a:solidFill>
                <a:srgbClr val="FFFFFF"/>
              </a:solidFill>
            </a:endParaRPr>
          </a:p>
        </p:txBody>
      </p:sp>
      <p:sp>
        <p:nvSpPr>
          <p:cNvPr id="48" name="正方形/長方形 47"/>
          <p:cNvSpPr/>
          <p:nvPr/>
        </p:nvSpPr>
        <p:spPr>
          <a:xfrm>
            <a:off x="3466657" y="3970498"/>
            <a:ext cx="3064538" cy="253916"/>
          </a:xfrm>
          <a:prstGeom prst="rect">
            <a:avLst/>
          </a:prstGeom>
        </p:spPr>
        <p:txBody>
          <a:bodyPr wrap="square">
            <a:spAutoFit/>
          </a:bodyPr>
          <a:lstStyle/>
          <a:p>
            <a:r>
              <a:rPr lang="ja-JP" altLang="en-US" sz="1050" dirty="0">
                <a:solidFill>
                  <a:srgbClr val="FFFFFF"/>
                </a:solidFill>
              </a:rPr>
              <a:t>クラウドサービスの管理</a:t>
            </a:r>
            <a:r>
              <a:rPr lang="ja-JP" altLang="en-US" sz="1050" dirty="0" smtClean="0">
                <a:solidFill>
                  <a:srgbClr val="FFFFFF"/>
                </a:solidFill>
              </a:rPr>
              <a:t>や契約</a:t>
            </a:r>
            <a:r>
              <a:rPr lang="ja-JP" altLang="en-US" sz="1050" dirty="0">
                <a:solidFill>
                  <a:srgbClr val="FFFFFF"/>
                </a:solidFill>
              </a:rPr>
              <a:t>締結の仲介事業者</a:t>
            </a:r>
          </a:p>
        </p:txBody>
      </p:sp>
      <p:cxnSp>
        <p:nvCxnSpPr>
          <p:cNvPr id="25" name="直線矢印コネクタ 24"/>
          <p:cNvCxnSpPr>
            <a:stCxn id="9" idx="1"/>
            <a:endCxn id="8" idx="1"/>
          </p:cNvCxnSpPr>
          <p:nvPr/>
        </p:nvCxnSpPr>
        <p:spPr>
          <a:xfrm flipH="1" flipV="1">
            <a:off x="6531193" y="4224414"/>
            <a:ext cx="612310" cy="380"/>
          </a:xfrm>
          <a:prstGeom prst="straightConnector1">
            <a:avLst/>
          </a:prstGeom>
          <a:ln w="57150" cmpd="sng">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4944419" y="3307160"/>
            <a:ext cx="1710725" cy="307777"/>
          </a:xfrm>
          <a:prstGeom prst="rect">
            <a:avLst/>
          </a:prstGeom>
          <a:noFill/>
        </p:spPr>
        <p:txBody>
          <a:bodyPr wrap="none" rtlCol="0">
            <a:spAutoFit/>
          </a:bodyPr>
          <a:lstStyle/>
          <a:p>
            <a:pPr algn="ctr"/>
            <a:r>
              <a:rPr kumimoji="1" lang="ja-JP" altLang="en-US" sz="1400" dirty="0" smtClean="0">
                <a:solidFill>
                  <a:schemeClr val="tx1">
                    <a:lumMod val="50000"/>
                    <a:lumOff val="50000"/>
                  </a:schemeClr>
                </a:solidFill>
              </a:rPr>
              <a:t>クラウド・コミュニティ</a:t>
            </a:r>
            <a:endParaRPr kumimoji="1" lang="ja-JP" altLang="en-US" sz="1400" dirty="0">
              <a:solidFill>
                <a:schemeClr val="tx1">
                  <a:lumMod val="50000"/>
                  <a:lumOff val="50000"/>
                </a:schemeClr>
              </a:solidFill>
            </a:endParaRPr>
          </a:p>
        </p:txBody>
      </p:sp>
      <p:sp>
        <p:nvSpPr>
          <p:cNvPr id="54" name="正方形/長方形 53"/>
          <p:cNvSpPr/>
          <p:nvPr/>
        </p:nvSpPr>
        <p:spPr>
          <a:xfrm>
            <a:off x="4944419" y="4934744"/>
            <a:ext cx="1710725" cy="738664"/>
          </a:xfrm>
          <a:prstGeom prst="rect">
            <a:avLst/>
          </a:prstGeom>
        </p:spPr>
        <p:txBody>
          <a:bodyPr wrap="square">
            <a:spAutoFit/>
          </a:bodyPr>
          <a:lstStyle/>
          <a:p>
            <a:r>
              <a:rPr lang="ja-JP" altLang="en-US" sz="1050" dirty="0">
                <a:solidFill>
                  <a:srgbClr val="7F7F7F"/>
                </a:solidFill>
              </a:rPr>
              <a:t>特定のクラウドサービス</a:t>
            </a:r>
            <a:r>
              <a:rPr lang="ja-JP" altLang="en-US" sz="1050" dirty="0" smtClean="0">
                <a:solidFill>
                  <a:srgbClr val="7F7F7F"/>
                </a:solidFill>
              </a:rPr>
              <a:t>や</a:t>
            </a:r>
            <a:endParaRPr lang="en-US" altLang="ja-JP" sz="1050" dirty="0" smtClean="0">
              <a:solidFill>
                <a:srgbClr val="7F7F7F"/>
              </a:solidFill>
            </a:endParaRPr>
          </a:p>
          <a:p>
            <a:r>
              <a:rPr lang="ja-JP" altLang="en-US" sz="1050" dirty="0" smtClean="0">
                <a:solidFill>
                  <a:srgbClr val="7F7F7F"/>
                </a:solidFill>
              </a:rPr>
              <a:t>技術</a:t>
            </a:r>
            <a:r>
              <a:rPr lang="ja-JP" altLang="en-US" sz="1050" dirty="0">
                <a:solidFill>
                  <a:srgbClr val="7F7F7F"/>
                </a:solidFill>
              </a:rPr>
              <a:t>の利用者が中心</a:t>
            </a:r>
            <a:r>
              <a:rPr lang="ja-JP" altLang="en-US" sz="1050" dirty="0" smtClean="0">
                <a:solidFill>
                  <a:srgbClr val="7F7F7F"/>
                </a:solidFill>
              </a:rPr>
              <a:t>の</a:t>
            </a:r>
            <a:endParaRPr lang="en-US" altLang="ja-JP" sz="1050" dirty="0" smtClean="0">
              <a:solidFill>
                <a:srgbClr val="7F7F7F"/>
              </a:solidFill>
            </a:endParaRPr>
          </a:p>
          <a:p>
            <a:r>
              <a:rPr lang="ja-JP" altLang="en-US" sz="1050" dirty="0" smtClean="0">
                <a:solidFill>
                  <a:srgbClr val="7F7F7F"/>
                </a:solidFill>
              </a:rPr>
              <a:t>情報</a:t>
            </a:r>
            <a:r>
              <a:rPr lang="ja-JP" altLang="en-US" sz="1050" dirty="0">
                <a:solidFill>
                  <a:srgbClr val="7F7F7F"/>
                </a:solidFill>
              </a:rPr>
              <a:t>交換を主目的と</a:t>
            </a:r>
            <a:r>
              <a:rPr lang="ja-JP" altLang="en-US" sz="1050" dirty="0" smtClean="0">
                <a:solidFill>
                  <a:srgbClr val="7F7F7F"/>
                </a:solidFill>
              </a:rPr>
              <a:t>した</a:t>
            </a:r>
            <a:endParaRPr lang="en-US" altLang="ja-JP" sz="1050" dirty="0" smtClean="0">
              <a:solidFill>
                <a:srgbClr val="7F7F7F"/>
              </a:solidFill>
            </a:endParaRPr>
          </a:p>
          <a:p>
            <a:r>
              <a:rPr lang="ja-JP" altLang="en-US" sz="1050" dirty="0" smtClean="0">
                <a:solidFill>
                  <a:srgbClr val="7F7F7F"/>
                </a:solidFill>
              </a:rPr>
              <a:t>組織</a:t>
            </a:r>
            <a:r>
              <a:rPr lang="ja-JP" altLang="en-US" sz="1050" dirty="0">
                <a:solidFill>
                  <a:srgbClr val="7F7F7F"/>
                </a:solidFill>
              </a:rPr>
              <a:t>やコミュニティ</a:t>
            </a:r>
          </a:p>
        </p:txBody>
      </p:sp>
      <p:sp>
        <p:nvSpPr>
          <p:cNvPr id="57" name="正方形/長方形 56"/>
          <p:cNvSpPr/>
          <p:nvPr/>
        </p:nvSpPr>
        <p:spPr>
          <a:xfrm>
            <a:off x="6956106" y="177865"/>
            <a:ext cx="1957258" cy="461665"/>
          </a:xfrm>
          <a:prstGeom prst="rect">
            <a:avLst/>
          </a:prstGeom>
        </p:spPr>
        <p:txBody>
          <a:bodyPr wrap="square">
            <a:spAutoFit/>
          </a:bodyPr>
          <a:lstStyle/>
          <a:p>
            <a:pPr algn="r"/>
            <a:r>
              <a:rPr lang="ja-JP" altLang="en-US" sz="800" dirty="0">
                <a:solidFill>
                  <a:srgbClr val="7F7F7F"/>
                </a:solidFill>
              </a:rPr>
              <a:t>米国立標準技術研究所（</a:t>
            </a:r>
            <a:r>
              <a:rPr lang="en-US" altLang="ja-JP" sz="800" dirty="0">
                <a:solidFill>
                  <a:srgbClr val="7F7F7F"/>
                </a:solidFill>
              </a:rPr>
              <a:t>NIST</a:t>
            </a:r>
            <a:r>
              <a:rPr lang="ja-JP" altLang="en-US" sz="800" dirty="0" smtClean="0">
                <a:solidFill>
                  <a:srgbClr val="7F7F7F"/>
                </a:solidFill>
              </a:rPr>
              <a:t>）</a:t>
            </a:r>
            <a:endParaRPr lang="en-US" altLang="ja-JP" sz="800" dirty="0" smtClean="0">
              <a:solidFill>
                <a:srgbClr val="7F7F7F"/>
              </a:solidFill>
            </a:endParaRPr>
          </a:p>
          <a:p>
            <a:pPr algn="r"/>
            <a:r>
              <a:rPr lang="ja-JP" altLang="en-US" sz="800" smtClean="0">
                <a:solidFill>
                  <a:srgbClr val="7F7F7F"/>
                </a:solidFill>
              </a:rPr>
              <a:t>リファレンス</a:t>
            </a:r>
            <a:r>
              <a:rPr lang="en-US" altLang="ja-JP" sz="800" dirty="0">
                <a:solidFill>
                  <a:srgbClr val="7F7F7F"/>
                </a:solidFill>
              </a:rPr>
              <a:t>･</a:t>
            </a:r>
            <a:r>
              <a:rPr lang="ja-JP" altLang="en-US" sz="800" dirty="0" smtClean="0">
                <a:solidFill>
                  <a:srgbClr val="7F7F7F"/>
                </a:solidFill>
              </a:rPr>
              <a:t>アーキテクチャー</a:t>
            </a:r>
            <a:endParaRPr lang="en-US" altLang="ja-JP" sz="800" dirty="0" smtClean="0">
              <a:solidFill>
                <a:srgbClr val="7F7F7F"/>
              </a:solidFill>
            </a:endParaRPr>
          </a:p>
          <a:p>
            <a:pPr algn="r"/>
            <a:r>
              <a:rPr lang="en-US" altLang="ja-JP" sz="800" dirty="0" smtClean="0">
                <a:solidFill>
                  <a:srgbClr val="7F7F7F"/>
                </a:solidFill>
              </a:rPr>
              <a:t>NIST </a:t>
            </a:r>
            <a:r>
              <a:rPr lang="en-US" altLang="ja-JP" sz="800" dirty="0">
                <a:solidFill>
                  <a:srgbClr val="7F7F7F"/>
                </a:solidFill>
              </a:rPr>
              <a:t>SP500-</a:t>
            </a:r>
            <a:r>
              <a:rPr lang="en-US" altLang="ja-JP" sz="800" dirty="0" smtClean="0">
                <a:solidFill>
                  <a:srgbClr val="7F7F7F"/>
                </a:solidFill>
              </a:rPr>
              <a:t>292:</a:t>
            </a:r>
            <a:r>
              <a:rPr lang="ja-JP" altLang="en-US" sz="800" dirty="0" smtClean="0">
                <a:solidFill>
                  <a:srgbClr val="7F7F7F"/>
                </a:solidFill>
              </a:rPr>
              <a:t>アクターモデル参照</a:t>
            </a:r>
            <a:endParaRPr lang="ja-JP" altLang="en-US" sz="800" dirty="0">
              <a:solidFill>
                <a:srgbClr val="7F7F7F"/>
              </a:solidFill>
            </a:endParaRPr>
          </a:p>
        </p:txBody>
      </p:sp>
    </p:spTree>
    <p:extLst>
      <p:ext uri="{BB962C8B-B14F-4D97-AF65-F5344CB8AC3E}">
        <p14:creationId xmlns:p14="http://schemas.microsoft.com/office/powerpoint/2010/main" val="12385796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これ</a:t>
            </a:r>
            <a:r>
              <a:rPr kumimoji="1" lang="ja-JP" altLang="en-US" dirty="0" smtClean="0"/>
              <a:t>からの「</a:t>
            </a:r>
            <a:r>
              <a:rPr kumimoji="1" lang="en-US" altLang="ja-JP" dirty="0" smtClean="0"/>
              <a:t>IT</a:t>
            </a:r>
            <a:r>
              <a:rPr kumimoji="1" lang="ja-JP" altLang="en-US" dirty="0" smtClean="0"/>
              <a:t>ビジネスの方程式」</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4" name="テキスト ボックス 3"/>
          <p:cNvSpPr txBox="1"/>
          <p:nvPr/>
        </p:nvSpPr>
        <p:spPr>
          <a:xfrm>
            <a:off x="634502" y="2277702"/>
            <a:ext cx="2262158" cy="923330"/>
          </a:xfrm>
          <a:prstGeom prst="rect">
            <a:avLst/>
          </a:prstGeom>
          <a:noFill/>
        </p:spPr>
        <p:txBody>
          <a:bodyPr wrap="none" rtlCol="0">
            <a:spAutoFit/>
          </a:bodyPr>
          <a:lstStyle/>
          <a:p>
            <a:r>
              <a:rPr kumimoji="1" lang="ja-JP" altLang="en-US" sz="5400" dirty="0" smtClean="0">
                <a:solidFill>
                  <a:srgbClr val="3366FF"/>
                </a:solidFill>
                <a:latin typeface="ＤＦＰ太丸ゴシック体"/>
                <a:ea typeface="ＤＦＰ太丸ゴシック体"/>
                <a:cs typeface="ＤＦＰ太丸ゴシック体"/>
              </a:rPr>
              <a:t>成　果</a:t>
            </a:r>
            <a:endParaRPr kumimoji="1" lang="ja-JP" altLang="en-US" sz="5400" dirty="0">
              <a:solidFill>
                <a:srgbClr val="3366FF"/>
              </a:solidFill>
              <a:latin typeface="ＤＦＰ太丸ゴシック体"/>
              <a:ea typeface="ＤＦＰ太丸ゴシック体"/>
              <a:cs typeface="ＤＦＰ太丸ゴシック体"/>
            </a:endParaRPr>
          </a:p>
        </p:txBody>
      </p:sp>
      <p:sp>
        <p:nvSpPr>
          <p:cNvPr id="5" name="テキスト ボックス 4"/>
          <p:cNvSpPr txBox="1"/>
          <p:nvPr/>
        </p:nvSpPr>
        <p:spPr>
          <a:xfrm>
            <a:off x="634502" y="3683002"/>
            <a:ext cx="2262158" cy="923330"/>
          </a:xfrm>
          <a:prstGeom prst="rect">
            <a:avLst/>
          </a:prstGeom>
          <a:noFill/>
        </p:spPr>
        <p:txBody>
          <a:bodyPr wrap="none" rtlCol="0">
            <a:spAutoFit/>
          </a:bodyPr>
          <a:lstStyle/>
          <a:p>
            <a:r>
              <a:rPr kumimoji="1" lang="ja-JP" altLang="en-US" sz="5400" dirty="0" smtClean="0">
                <a:solidFill>
                  <a:srgbClr val="3366FF"/>
                </a:solidFill>
                <a:latin typeface="ＤＦＰ太丸ゴシック体"/>
                <a:ea typeface="ＤＦＰ太丸ゴシック体"/>
                <a:cs typeface="ＤＦＰ太丸ゴシック体"/>
              </a:rPr>
              <a:t>生産量</a:t>
            </a:r>
            <a:endParaRPr kumimoji="1" lang="ja-JP" altLang="en-US" sz="5400" dirty="0">
              <a:solidFill>
                <a:srgbClr val="3366FF"/>
              </a:solidFill>
              <a:latin typeface="ＤＦＰ太丸ゴシック体"/>
              <a:ea typeface="ＤＦＰ太丸ゴシック体"/>
              <a:cs typeface="ＤＦＰ太丸ゴシック体"/>
            </a:endParaRPr>
          </a:p>
        </p:txBody>
      </p:sp>
      <p:sp>
        <p:nvSpPr>
          <p:cNvPr id="6" name="テキスト ボックス 5"/>
          <p:cNvSpPr txBox="1"/>
          <p:nvPr/>
        </p:nvSpPr>
        <p:spPr>
          <a:xfrm>
            <a:off x="3486355" y="2975802"/>
            <a:ext cx="2954655" cy="923330"/>
          </a:xfrm>
          <a:prstGeom prst="rect">
            <a:avLst/>
          </a:prstGeom>
          <a:noFill/>
        </p:spPr>
        <p:txBody>
          <a:bodyPr wrap="none" rtlCol="0">
            <a:spAutoFit/>
          </a:bodyPr>
          <a:lstStyle/>
          <a:p>
            <a:r>
              <a:rPr kumimoji="1" lang="ja-JP" altLang="en-US" sz="5400" dirty="0" smtClean="0">
                <a:solidFill>
                  <a:srgbClr val="008000"/>
                </a:solidFill>
                <a:latin typeface="ＤＦＰ太丸ゴシック体"/>
                <a:ea typeface="ＤＦＰ太丸ゴシック体"/>
                <a:cs typeface="ＤＦＰ太丸ゴシック体"/>
              </a:rPr>
              <a:t>スピード</a:t>
            </a:r>
            <a:endParaRPr kumimoji="1" lang="ja-JP" altLang="en-US" sz="5400" dirty="0">
              <a:solidFill>
                <a:srgbClr val="008000"/>
              </a:solidFill>
              <a:latin typeface="ＤＦＰ太丸ゴシック体"/>
              <a:ea typeface="ＤＦＰ太丸ゴシック体"/>
              <a:cs typeface="ＤＦＰ太丸ゴシック体"/>
            </a:endParaRPr>
          </a:p>
        </p:txBody>
      </p:sp>
      <p:cxnSp>
        <p:nvCxnSpPr>
          <p:cNvPr id="8" name="直線コネクタ 7"/>
          <p:cNvCxnSpPr/>
          <p:nvPr/>
        </p:nvCxnSpPr>
        <p:spPr>
          <a:xfrm>
            <a:off x="634502" y="3437467"/>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96660" y="3073568"/>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ＭＳ Ｐゴシック"/>
              <a:ea typeface="ＭＳ Ｐゴシック"/>
              <a:cs typeface="ＭＳ Ｐゴシック"/>
            </a:endParaRPr>
          </a:p>
        </p:txBody>
      </p:sp>
      <p:sp>
        <p:nvSpPr>
          <p:cNvPr id="13" name="等号 12"/>
          <p:cNvSpPr/>
          <p:nvPr/>
        </p:nvSpPr>
        <p:spPr>
          <a:xfrm>
            <a:off x="6263361" y="320103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6872090" y="2929930"/>
            <a:ext cx="1569660" cy="923330"/>
          </a:xfrm>
          <a:prstGeom prst="rect">
            <a:avLst/>
          </a:prstGeom>
          <a:noFill/>
        </p:spPr>
        <p:txBody>
          <a:bodyPr wrap="none" rtlCol="0">
            <a:spAutoFit/>
          </a:bodyPr>
          <a:lstStyle/>
          <a:p>
            <a:r>
              <a:rPr lang="ja-JP" altLang="en-US" sz="5400" dirty="0" smtClean="0">
                <a:solidFill>
                  <a:srgbClr val="33ACBD"/>
                </a:solidFill>
                <a:latin typeface="ＤＦＰ太丸ゴシック体"/>
                <a:ea typeface="ＤＦＰ太丸ゴシック体"/>
                <a:cs typeface="ＤＦＰ太丸ゴシック体"/>
              </a:rPr>
              <a:t>最大</a:t>
            </a:r>
            <a:endParaRPr kumimoji="1" lang="ja-JP" altLang="en-US" sz="5400" dirty="0">
              <a:solidFill>
                <a:srgbClr val="00009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70356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新規事業の起ち上げ</a:t>
            </a:r>
            <a:endParaRPr lang="en-US" altLang="ja-JP" sz="2400" dirty="0" smtClean="0">
              <a:solidFill>
                <a:schemeClr val="bg1"/>
              </a:solidFill>
              <a:latin typeface="Arial" pitchFamily="34" charset="0"/>
              <a:ea typeface="HGP創英角ｺﾞｼｯｸUB" pitchFamily="50" charset="-128"/>
              <a:cs typeface="Arial" pitchFamily="34" charset="0"/>
            </a:endParaRPr>
          </a:p>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en-US" altLang="ja-JP" sz="2400" dirty="0" smtClean="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99060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2833" y="2946400"/>
            <a:ext cx="6963834" cy="2462213"/>
          </a:xfrm>
          <a:prstGeom prst="rect">
            <a:avLst/>
          </a:prstGeom>
        </p:spPr>
        <p:txBody>
          <a:bodyPr wrap="square">
            <a:spAutoFit/>
          </a:bodyPr>
          <a:lstStyle/>
          <a:p>
            <a:r>
              <a:rPr lang="ja-JP" altLang="en-US" sz="2400" dirty="0">
                <a:latin typeface="ＤＦＰ教科書体W3"/>
                <a:ea typeface="ＤＦＰ教科書体W3"/>
                <a:cs typeface="ＤＦＰ教科書体W3"/>
              </a:rPr>
              <a:t>「信頼性が高く、多機能な商品を、安く大量に</a:t>
            </a:r>
            <a:r>
              <a:rPr lang="ja-JP" altLang="en-US" sz="2400" dirty="0" smtClean="0">
                <a:latin typeface="ＤＦＰ教科書体W3"/>
                <a:ea typeface="ＤＦＰ教科書体W3"/>
                <a:cs typeface="ＤＦＰ教科書体W3"/>
              </a:rPr>
              <a:t>」</a:t>
            </a:r>
            <a:endParaRPr lang="en-US" altLang="ja-JP" sz="2400" dirty="0" smtClean="0">
              <a:latin typeface="ＤＦＰ教科書体W3"/>
              <a:ea typeface="ＤＦＰ教科書体W3"/>
              <a:cs typeface="ＤＦＰ教科書体W3"/>
            </a:endParaRPr>
          </a:p>
          <a:p>
            <a:endParaRPr lang="en-US" altLang="ja-JP" dirty="0">
              <a:latin typeface="ＤＦＰ教科書体W3"/>
              <a:ea typeface="ＤＦＰ教科書体W3"/>
              <a:cs typeface="ＤＦＰ教科書体W3"/>
            </a:endParaRPr>
          </a:p>
          <a:p>
            <a:r>
              <a:rPr lang="ja-JP" altLang="en-US" dirty="0" smtClean="0">
                <a:latin typeface="ＤＦＰ教科書体W3"/>
                <a:ea typeface="ＤＦＰ教科書体W3"/>
                <a:cs typeface="ＤＦＰ教科書体W3"/>
              </a:rPr>
              <a:t>「</a:t>
            </a:r>
            <a:r>
              <a:rPr lang="ja-JP" altLang="en-US" dirty="0">
                <a:latin typeface="ＤＦＰ教科書体W3"/>
                <a:ea typeface="ＤＦＰ教科書体W3"/>
                <a:cs typeface="ＤＦＰ教科書体W3"/>
              </a:rPr>
              <a:t>産業人の使命は貧乏の克服である。（略</a:t>
            </a:r>
            <a:r>
              <a:rPr lang="ja-JP" altLang="en-US" dirty="0" smtClean="0">
                <a:latin typeface="ＤＦＰ教科書体W3"/>
                <a:ea typeface="ＤＦＰ教科書体W3"/>
                <a:cs typeface="ＤＦＰ教科書体W3"/>
              </a:rPr>
              <a:t>）水道</a:t>
            </a:r>
            <a:r>
              <a:rPr lang="ja-JP" altLang="en-US" dirty="0">
                <a:latin typeface="ＤＦＰ教科書体W3"/>
                <a:ea typeface="ＤＦＰ教科書体W3"/>
                <a:cs typeface="ＤＦＰ教科書体W3"/>
              </a:rPr>
              <a:t>の水の如く、物資を無尽蔵にたらしめ、無代に等しい価格で提供する事にある。それによって、人生に幸福を齎し、この世に極楽楽土を建設する事が出来るのである</a:t>
            </a:r>
            <a:r>
              <a:rPr lang="ja-JP" altLang="en-US" dirty="0" smtClean="0">
                <a:latin typeface="ＤＦＰ教科書体W3"/>
                <a:ea typeface="ＤＦＰ教科書体W3"/>
                <a:cs typeface="ＤＦＰ教科書体W3"/>
              </a:rPr>
              <a:t>。」</a:t>
            </a:r>
            <a:endParaRPr lang="en-US" altLang="ja-JP" dirty="0" smtClean="0">
              <a:latin typeface="ＤＦＰ教科書体W3"/>
              <a:ea typeface="ＤＦＰ教科書体W3"/>
              <a:cs typeface="ＤＦＰ教科書体W3"/>
            </a:endParaRPr>
          </a:p>
          <a:p>
            <a:endParaRPr lang="en-US" altLang="ja-JP" sz="2000" dirty="0">
              <a:latin typeface="ＤＦＰ教科書体W3"/>
              <a:ea typeface="ＤＦＰ教科書体W3"/>
              <a:cs typeface="ＤＦＰ教科書体W3"/>
            </a:endParaRPr>
          </a:p>
          <a:p>
            <a:pPr algn="r"/>
            <a:r>
              <a:rPr lang="ja-JP" altLang="en-US" sz="2000" dirty="0">
                <a:latin typeface="ＤＦＰ教科書体W3"/>
                <a:ea typeface="ＤＦＰ教科書体W3"/>
                <a:cs typeface="ＤＦＰ教科書体W3"/>
              </a:rPr>
              <a:t>松下</a:t>
            </a:r>
            <a:r>
              <a:rPr lang="ja-JP" altLang="en-US" sz="2000" dirty="0" smtClean="0">
                <a:latin typeface="ＤＦＰ教科書体W3"/>
                <a:ea typeface="ＤＦＰ教科書体W3"/>
                <a:cs typeface="ＤＦＰ教科書体W3"/>
              </a:rPr>
              <a:t>幸之助</a:t>
            </a:r>
            <a:r>
              <a:rPr lang="en-US" altLang="ja-JP" sz="2000" dirty="0">
                <a:latin typeface="ＤＦＰ教科書体W3"/>
                <a:ea typeface="ＤＦＰ教科書体W3"/>
                <a:cs typeface="ＤＦＰ教科書体W3"/>
              </a:rPr>
              <a:t> / 1932</a:t>
            </a:r>
            <a:r>
              <a:rPr lang="ja-JP" altLang="en-US" sz="2000" dirty="0">
                <a:latin typeface="ＤＦＰ教科書体W3"/>
                <a:ea typeface="ＤＦＰ教科書体W3"/>
                <a:cs typeface="ＤＦＰ教科書体W3"/>
              </a:rPr>
              <a:t>年</a:t>
            </a:r>
            <a:r>
              <a:rPr lang="en-US" altLang="ja-JP" sz="2000" dirty="0">
                <a:latin typeface="ＤＦＰ教科書体W3"/>
                <a:ea typeface="ＤＦＰ教科書体W3"/>
                <a:cs typeface="ＤＦＰ教科書体W3"/>
              </a:rPr>
              <a:t>5</a:t>
            </a:r>
            <a:r>
              <a:rPr lang="ja-JP" altLang="en-US" sz="2000" dirty="0">
                <a:latin typeface="ＤＦＰ教科書体W3"/>
                <a:ea typeface="ＤＦＰ教科書体W3"/>
                <a:cs typeface="ＤＦＰ教科書体W3"/>
              </a:rPr>
              <a:t>月</a:t>
            </a:r>
            <a:r>
              <a:rPr lang="en-US" altLang="ja-JP" sz="2000" dirty="0">
                <a:latin typeface="ＤＦＰ教科書体W3"/>
                <a:ea typeface="ＤＦＰ教科書体W3"/>
                <a:cs typeface="ＤＦＰ教科書体W3"/>
              </a:rPr>
              <a:t>5</a:t>
            </a:r>
            <a:r>
              <a:rPr lang="ja-JP" altLang="en-US" sz="2000" dirty="0">
                <a:latin typeface="ＤＦＰ教科書体W3"/>
                <a:ea typeface="ＤＦＰ教科書体W3"/>
                <a:cs typeface="ＤＦＰ教科書体W3"/>
              </a:rPr>
              <a:t>日</a:t>
            </a:r>
            <a:endParaRPr lang="en-US" altLang="ja-JP" sz="2000" dirty="0">
              <a:latin typeface="ＤＦＰ教科書体W3"/>
              <a:ea typeface="ＤＦＰ教科書体W3"/>
              <a:cs typeface="ＤＦＰ教科書体W3"/>
            </a:endParaRPr>
          </a:p>
        </p:txBody>
      </p:sp>
      <p:sp>
        <p:nvSpPr>
          <p:cNvPr id="3" name="テキスト ボックス 2"/>
          <p:cNvSpPr txBox="1"/>
          <p:nvPr/>
        </p:nvSpPr>
        <p:spPr>
          <a:xfrm>
            <a:off x="469900" y="1268968"/>
            <a:ext cx="7728799" cy="1015663"/>
          </a:xfrm>
          <a:prstGeom prst="rect">
            <a:avLst/>
          </a:prstGeom>
          <a:noFill/>
        </p:spPr>
        <p:txBody>
          <a:bodyPr wrap="none" rtlCol="0">
            <a:spAutoFit/>
          </a:bodyPr>
          <a:lstStyle/>
          <a:p>
            <a:r>
              <a:rPr kumimoji="1" lang="ja-JP" altLang="en-US" sz="6000" dirty="0" smtClean="0">
                <a:solidFill>
                  <a:srgbClr val="0000FF"/>
                </a:solidFill>
              </a:rPr>
              <a:t>「水道哲学」からの決別</a:t>
            </a:r>
            <a:endParaRPr kumimoji="1" lang="ja-JP" altLang="en-US" sz="6000" dirty="0">
              <a:solidFill>
                <a:srgbClr val="0000FF"/>
              </a:solidFill>
            </a:endParaRPr>
          </a:p>
        </p:txBody>
      </p:sp>
      <p:pic>
        <p:nvPicPr>
          <p:cNvPr id="4" name="図 3" descr="ph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762" y="2946400"/>
            <a:ext cx="1878303" cy="2633134"/>
          </a:xfrm>
          <a:prstGeom prst="ellipse">
            <a:avLst/>
          </a:prstGeom>
          <a:ln>
            <a:noFill/>
          </a:ln>
          <a:effectLst>
            <a:softEdge rad="112500"/>
          </a:effectLst>
        </p:spPr>
      </p:pic>
      <p:sp>
        <p:nvSpPr>
          <p:cNvPr id="5" name="タイトル 4"/>
          <p:cNvSpPr>
            <a:spLocks noGrp="1"/>
          </p:cNvSpPr>
          <p:nvPr>
            <p:ph type="title"/>
          </p:nvPr>
        </p:nvSpPr>
        <p:spPr/>
        <p:txBody>
          <a:bodyPr/>
          <a:lstStyle/>
          <a:p>
            <a:r>
              <a:rPr lang="ja-JP" altLang="en-US" dirty="0" smtClean="0"/>
              <a:t>新規事業を成功させるための前提</a:t>
            </a:r>
            <a:endParaRPr kumimoji="1" lang="ja-JP" altLang="en-US" dirty="0"/>
          </a:p>
        </p:txBody>
      </p:sp>
    </p:spTree>
    <p:extLst>
      <p:ext uri="{BB962C8B-B14F-4D97-AF65-F5344CB8AC3E}">
        <p14:creationId xmlns:p14="http://schemas.microsoft.com/office/powerpoint/2010/main" val="31871987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9900" y="2362538"/>
            <a:ext cx="8102600" cy="1815882"/>
          </a:xfrm>
          <a:prstGeom prst="rect">
            <a:avLst/>
          </a:prstGeom>
        </p:spPr>
        <p:txBody>
          <a:bodyPr wrap="square">
            <a:spAutoFit/>
          </a:bodyPr>
          <a:lstStyle/>
          <a:p>
            <a:r>
              <a:rPr lang="ja-JP" altLang="en-US" sz="2800" dirty="0" smtClean="0"/>
              <a:t>「シーズ起点」</a:t>
            </a:r>
            <a:endParaRPr lang="en-US" altLang="ja-JP" sz="2800" dirty="0" smtClean="0"/>
          </a:p>
          <a:p>
            <a:r>
              <a:rPr lang="ja-JP" altLang="en-US" sz="2400" dirty="0" smtClean="0"/>
              <a:t>このような技術があるから、コレを使ってビジネスを創る</a:t>
            </a:r>
            <a:endParaRPr lang="en-US" altLang="ja-JP" sz="2400" dirty="0" smtClean="0"/>
          </a:p>
          <a:p>
            <a:pPr marL="800100" lvl="1" indent="-342900">
              <a:buFont typeface="Wingdings" charset="2"/>
              <a:buChar char="v"/>
            </a:pPr>
            <a:r>
              <a:rPr lang="ja-JP" altLang="en-US" sz="2000" dirty="0" smtClean="0"/>
              <a:t>こちらに都合の良い市場の創造</a:t>
            </a:r>
            <a:endParaRPr lang="en-US" altLang="ja-JP" sz="2000" dirty="0" smtClean="0"/>
          </a:p>
          <a:p>
            <a:pPr marL="800100" lvl="1" indent="-342900">
              <a:buFont typeface="Wingdings" charset="2"/>
              <a:buChar char="v"/>
            </a:pPr>
            <a:r>
              <a:rPr lang="ja-JP" altLang="en-US" sz="2000" dirty="0" smtClean="0"/>
              <a:t>こちらの思惑通りに行動してくれる顧客の創造</a:t>
            </a:r>
            <a:endParaRPr lang="en-US" altLang="ja-JP" sz="2000" dirty="0" smtClean="0"/>
          </a:p>
          <a:p>
            <a:pPr marL="800100" lvl="1" indent="-342900">
              <a:buFont typeface="Wingdings" charset="2"/>
              <a:buChar char="v"/>
            </a:pPr>
            <a:r>
              <a:rPr lang="ja-JP" altLang="en-US" sz="2000" dirty="0" smtClean="0"/>
              <a:t>経営者が納得してくれる事業戦略の創造</a:t>
            </a:r>
            <a:endParaRPr lang="en-US" altLang="ja-JP" sz="2000" dirty="0" smtClean="0"/>
          </a:p>
        </p:txBody>
      </p:sp>
      <p:sp>
        <p:nvSpPr>
          <p:cNvPr id="3" name="テキスト ボックス 2"/>
          <p:cNvSpPr txBox="1"/>
          <p:nvPr/>
        </p:nvSpPr>
        <p:spPr>
          <a:xfrm>
            <a:off x="469900" y="1268968"/>
            <a:ext cx="7797728" cy="769441"/>
          </a:xfrm>
          <a:prstGeom prst="rect">
            <a:avLst/>
          </a:prstGeom>
          <a:noFill/>
        </p:spPr>
        <p:txBody>
          <a:bodyPr wrap="none" rtlCol="0">
            <a:spAutoFit/>
          </a:bodyPr>
          <a:lstStyle/>
          <a:p>
            <a:r>
              <a:rPr kumimoji="1" lang="ja-JP" altLang="en-US" sz="4400" dirty="0" smtClean="0">
                <a:solidFill>
                  <a:srgbClr val="0000FF"/>
                </a:solidFill>
              </a:rPr>
              <a:t>「シーズ起点」から「ニーズ起点」</a:t>
            </a:r>
            <a:endParaRPr kumimoji="1" lang="ja-JP" altLang="en-US" sz="4400" dirty="0">
              <a:solidFill>
                <a:srgbClr val="0000FF"/>
              </a:solidFill>
            </a:endParaRPr>
          </a:p>
        </p:txBody>
      </p:sp>
      <p:sp>
        <p:nvSpPr>
          <p:cNvPr id="4" name="正方形/長方形 3"/>
          <p:cNvSpPr/>
          <p:nvPr/>
        </p:nvSpPr>
        <p:spPr>
          <a:xfrm>
            <a:off x="469900" y="4369138"/>
            <a:ext cx="8102600" cy="1815882"/>
          </a:xfrm>
          <a:prstGeom prst="rect">
            <a:avLst/>
          </a:prstGeom>
        </p:spPr>
        <p:txBody>
          <a:bodyPr wrap="square">
            <a:spAutoFit/>
          </a:bodyPr>
          <a:lstStyle/>
          <a:p>
            <a:r>
              <a:rPr lang="ja-JP" altLang="en-US" sz="2800" dirty="0" smtClean="0"/>
              <a:t>「ニーズ起点」</a:t>
            </a:r>
            <a:endParaRPr lang="en-US" altLang="ja-JP" sz="2800" dirty="0" smtClean="0"/>
          </a:p>
          <a:p>
            <a:r>
              <a:rPr lang="ja-JP" altLang="en-US" sz="2400" dirty="0" smtClean="0"/>
              <a:t>顧客の「こういうのがあったらいいなぁ」からビジネスを創る</a:t>
            </a:r>
            <a:endParaRPr lang="en-US" altLang="ja-JP" sz="2400" dirty="0" smtClean="0"/>
          </a:p>
          <a:p>
            <a:pPr marL="800100" lvl="1" indent="-342900">
              <a:buFont typeface="Wingdings" charset="2"/>
              <a:buChar char="v"/>
            </a:pPr>
            <a:r>
              <a:rPr lang="en-US" altLang="ja-JP" sz="2000" dirty="0" smtClean="0"/>
              <a:t>STP</a:t>
            </a:r>
            <a:r>
              <a:rPr lang="ja-JP" altLang="en-US" sz="2000" dirty="0" smtClean="0"/>
              <a:t>（</a:t>
            </a:r>
            <a:r>
              <a:rPr lang="en-US" altLang="ja-JP" sz="2000" dirty="0" smtClean="0"/>
              <a:t>Segment/Target/Position</a:t>
            </a:r>
            <a:r>
              <a:rPr lang="ja-JP" altLang="en-US" sz="2000" dirty="0" smtClean="0"/>
              <a:t>）を明確にする</a:t>
            </a:r>
            <a:endParaRPr lang="en-US" altLang="ja-JP" sz="2000" dirty="0" smtClean="0"/>
          </a:p>
          <a:p>
            <a:pPr marL="800100" lvl="1" indent="-342900">
              <a:buFont typeface="Wingdings" charset="2"/>
              <a:buChar char="v"/>
            </a:pPr>
            <a:r>
              <a:rPr lang="ja-JP" altLang="en-US" sz="2000" dirty="0" smtClean="0"/>
              <a:t>ペルソナを明確に描く</a:t>
            </a:r>
            <a:endParaRPr lang="en-US" altLang="ja-JP" sz="2000" dirty="0" smtClean="0"/>
          </a:p>
          <a:p>
            <a:pPr marL="800100" lvl="1" indent="-342900">
              <a:buFont typeface="Wingdings" charset="2"/>
              <a:buChar char="v"/>
            </a:pPr>
            <a:r>
              <a:rPr lang="ja-JP" altLang="en-US" sz="2000" dirty="0" smtClean="0"/>
              <a:t>ユーザーへのリーチも考えて描く</a:t>
            </a:r>
            <a:endParaRPr lang="en-US" altLang="ja-JP" sz="2000" dirty="0" smtClean="0"/>
          </a:p>
        </p:txBody>
      </p:sp>
      <p:sp>
        <p:nvSpPr>
          <p:cNvPr id="5" name="タイトル 4"/>
          <p:cNvSpPr>
            <a:spLocks noGrp="1"/>
          </p:cNvSpPr>
          <p:nvPr>
            <p:ph type="title"/>
          </p:nvPr>
        </p:nvSpPr>
        <p:spPr/>
        <p:txBody>
          <a:bodyPr/>
          <a:lstStyle/>
          <a:p>
            <a:r>
              <a:rPr lang="ja-JP" altLang="en-US" dirty="0" smtClean="0"/>
              <a:t>「シーズ起点」と「ニーズ起点」（１）</a:t>
            </a:r>
            <a:endParaRPr kumimoji="1" lang="ja-JP" altLang="en-US" dirty="0"/>
          </a:p>
        </p:txBody>
      </p:sp>
    </p:spTree>
    <p:extLst>
      <p:ext uri="{BB962C8B-B14F-4D97-AF65-F5344CB8AC3E}">
        <p14:creationId xmlns:p14="http://schemas.microsoft.com/office/powerpoint/2010/main" val="35189183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5333" y="5080000"/>
            <a:ext cx="3385080" cy="1430867"/>
          </a:xfrm>
          <a:prstGeom prst="rect">
            <a:avLst/>
          </a:prstGeom>
          <a:solidFill>
            <a:srgbClr val="FFFBD2"/>
          </a:solidFill>
          <a:ln>
            <a:solidFill>
              <a:srgbClr val="F79646"/>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タイトル 13"/>
          <p:cNvSpPr>
            <a:spLocks noGrp="1"/>
          </p:cNvSpPr>
          <p:nvPr>
            <p:ph type="title"/>
          </p:nvPr>
        </p:nvSpPr>
        <p:spPr/>
        <p:txBody>
          <a:bodyPr/>
          <a:lstStyle/>
          <a:p>
            <a:r>
              <a:rPr lang="ja-JP" altLang="en-US" dirty="0"/>
              <a:t>「シーズ起点」と「ニーズ起点」</a:t>
            </a:r>
            <a:r>
              <a:rPr lang="ja-JP" altLang="en-US" dirty="0" smtClean="0"/>
              <a:t>（２）</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3" name="正方形/長方形 2"/>
          <p:cNvSpPr/>
          <p:nvPr/>
        </p:nvSpPr>
        <p:spPr>
          <a:xfrm>
            <a:off x="2271051" y="922866"/>
            <a:ext cx="4598723" cy="77893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お客様は誰か？</a:t>
            </a:r>
            <a:endParaRPr kumimoji="1" lang="ja-JP" altLang="en-US" sz="2000" dirty="0">
              <a:solidFill>
                <a:srgbClr val="FFFFFF"/>
              </a:solidFill>
              <a:latin typeface="ＭＳ Ｐゴシック"/>
              <a:ea typeface="ＭＳ Ｐゴシック"/>
              <a:cs typeface="ＭＳ Ｐゴシック"/>
            </a:endParaRPr>
          </a:p>
        </p:txBody>
      </p:sp>
      <p:sp>
        <p:nvSpPr>
          <p:cNvPr id="4" name="正方形/長方形 3"/>
          <p:cNvSpPr/>
          <p:nvPr/>
        </p:nvSpPr>
        <p:spPr>
          <a:xfrm>
            <a:off x="2271051" y="2015067"/>
            <a:ext cx="4598723" cy="77893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お客様の</a:t>
            </a:r>
            <a:r>
              <a:rPr lang="ja-JP" altLang="en-US" sz="2000" dirty="0" smtClean="0">
                <a:solidFill>
                  <a:srgbClr val="FFFFFF"/>
                </a:solidFill>
                <a:latin typeface="HGP創英角ｺﾞｼｯｸUB"/>
                <a:ea typeface="HGP創英角ｺﾞｼｯｸUB"/>
                <a:cs typeface="HGP創英角ｺﾞｼｯｸUB"/>
              </a:rPr>
              <a:t>「あるべき姿」</a:t>
            </a:r>
            <a:r>
              <a:rPr lang="ja-JP" altLang="en-US" sz="2000" dirty="0" smtClean="0">
                <a:solidFill>
                  <a:srgbClr val="FFFFFF"/>
                </a:solidFill>
                <a:latin typeface="ＭＳ Ｐゴシック"/>
                <a:ea typeface="ＭＳ Ｐゴシック"/>
                <a:cs typeface="ＭＳ Ｐゴシック"/>
              </a:rPr>
              <a:t>は何か？</a:t>
            </a:r>
            <a:endParaRPr kumimoji="1" lang="ja-JP" altLang="en-US" sz="2000" dirty="0">
              <a:solidFill>
                <a:srgbClr val="FFFFFF"/>
              </a:solidFill>
              <a:latin typeface="ＭＳ Ｐゴシック"/>
              <a:ea typeface="ＭＳ Ｐゴシック"/>
              <a:cs typeface="ＭＳ Ｐゴシック"/>
            </a:endParaRPr>
          </a:p>
        </p:txBody>
      </p:sp>
      <p:sp>
        <p:nvSpPr>
          <p:cNvPr id="5" name="正方形/長方形 4"/>
          <p:cNvSpPr/>
          <p:nvPr/>
        </p:nvSpPr>
        <p:spPr>
          <a:xfrm>
            <a:off x="2271051" y="3073400"/>
            <a:ext cx="4598723" cy="77893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何をすべきか？</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2271051" y="4123266"/>
            <a:ext cx="4598723" cy="77893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どのようにすべきか？</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2271052" y="5206999"/>
            <a:ext cx="2182416" cy="117686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自分達に</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できること</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4687358" y="5206999"/>
            <a:ext cx="2182416" cy="117686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自分達に</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できないこと</a:t>
            </a:r>
            <a:endParaRPr kumimoji="1" lang="ja-JP" altLang="en-US" sz="2000" dirty="0">
              <a:solidFill>
                <a:srgbClr val="FFFFFF"/>
              </a:solidFill>
              <a:latin typeface="ＭＳ Ｐゴシック"/>
              <a:ea typeface="ＭＳ Ｐゴシック"/>
              <a:cs typeface="ＭＳ Ｐゴシック"/>
            </a:endParaRPr>
          </a:p>
        </p:txBody>
      </p:sp>
      <p:sp>
        <p:nvSpPr>
          <p:cNvPr id="10" name="上矢印 9"/>
          <p:cNvSpPr/>
          <p:nvPr/>
        </p:nvSpPr>
        <p:spPr>
          <a:xfrm>
            <a:off x="1185333" y="3073400"/>
            <a:ext cx="992585" cy="277706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000" dirty="0" smtClean="0">
                <a:solidFill>
                  <a:srgbClr val="FFFFFF"/>
                </a:solidFill>
                <a:latin typeface="ＭＳ Ｐゴシック"/>
                <a:ea typeface="ＭＳ Ｐゴシック"/>
                <a:cs typeface="ＭＳ Ｐゴシック"/>
              </a:rPr>
              <a:t>シーズ起点</a:t>
            </a:r>
            <a:endParaRPr kumimoji="1" lang="ja-JP" altLang="en-US" sz="2000" dirty="0">
              <a:solidFill>
                <a:srgbClr val="FFFFFF"/>
              </a:solidFill>
              <a:latin typeface="ＭＳ Ｐゴシック"/>
              <a:ea typeface="ＭＳ Ｐゴシック"/>
              <a:cs typeface="ＭＳ Ｐゴシック"/>
            </a:endParaRPr>
          </a:p>
        </p:txBody>
      </p:sp>
      <p:sp>
        <p:nvSpPr>
          <p:cNvPr id="11" name="乗算記号 10"/>
          <p:cNvSpPr/>
          <p:nvPr/>
        </p:nvSpPr>
        <p:spPr>
          <a:xfrm>
            <a:off x="1185333" y="1879139"/>
            <a:ext cx="992585" cy="948267"/>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上矢印 11"/>
          <p:cNvSpPr/>
          <p:nvPr/>
        </p:nvSpPr>
        <p:spPr>
          <a:xfrm flipV="1">
            <a:off x="7010400" y="1312333"/>
            <a:ext cx="992585" cy="4538134"/>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7275958" y="2821210"/>
            <a:ext cx="492443" cy="1276551"/>
          </a:xfrm>
          <a:prstGeom prst="rect">
            <a:avLst/>
          </a:prstGeom>
          <a:noFill/>
        </p:spPr>
        <p:txBody>
          <a:bodyPr vert="eaVert" wrap="none" rtlCol="0">
            <a:spAutoFit/>
          </a:bodyPr>
          <a:lstStyle/>
          <a:p>
            <a:r>
              <a:rPr kumimoji="1" lang="ja-JP" altLang="en-US" sz="2000" dirty="0" smtClean="0">
                <a:solidFill>
                  <a:schemeClr val="bg1"/>
                </a:solidFill>
              </a:rPr>
              <a:t>ニーズ起点</a:t>
            </a:r>
            <a:endParaRPr kumimoji="1" lang="ja-JP" altLang="en-US" sz="2000" dirty="0">
              <a:solidFill>
                <a:schemeClr val="bg1"/>
              </a:solidFill>
            </a:endParaRPr>
          </a:p>
        </p:txBody>
      </p:sp>
    </p:spTree>
    <p:extLst>
      <p:ext uri="{BB962C8B-B14F-4D97-AF65-F5344CB8AC3E}">
        <p14:creationId xmlns:p14="http://schemas.microsoft.com/office/powerpoint/2010/main" val="277446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9900" y="1116568"/>
            <a:ext cx="8299450" cy="1077218"/>
          </a:xfrm>
          <a:prstGeom prst="rect">
            <a:avLst/>
          </a:prstGeom>
          <a:noFill/>
        </p:spPr>
        <p:txBody>
          <a:bodyPr wrap="square" rtlCol="0">
            <a:spAutoFit/>
          </a:bodyPr>
          <a:lstStyle/>
          <a:p>
            <a:r>
              <a:rPr kumimoji="1" lang="ja-JP" altLang="en-US" sz="3200" dirty="0" smtClean="0">
                <a:solidFill>
                  <a:srgbClr val="0000FF"/>
                </a:solidFill>
              </a:rPr>
              <a:t>市場に対する既成概念を捨てることで</a:t>
            </a:r>
            <a:endParaRPr kumimoji="1" lang="en-US" altLang="ja-JP" sz="3200" dirty="0" smtClean="0">
              <a:solidFill>
                <a:srgbClr val="0000FF"/>
              </a:solidFill>
            </a:endParaRPr>
          </a:p>
          <a:p>
            <a:pPr algn="r"/>
            <a:r>
              <a:rPr lang="ja-JP" altLang="en-US" sz="3200" dirty="0" smtClean="0">
                <a:solidFill>
                  <a:srgbClr val="0000FF"/>
                </a:solidFill>
              </a:rPr>
              <a:t>新たな市場を創出する</a:t>
            </a:r>
            <a:endParaRPr kumimoji="1" lang="ja-JP" altLang="en-US" sz="3200" dirty="0">
              <a:solidFill>
                <a:srgbClr val="0000FF"/>
              </a:solidFill>
            </a:endParaRPr>
          </a:p>
        </p:txBody>
      </p:sp>
      <p:pic>
        <p:nvPicPr>
          <p:cNvPr id="4" name="図 3" descr="200908112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4" y="3705076"/>
            <a:ext cx="1752477" cy="986367"/>
          </a:xfrm>
          <a:prstGeom prst="rect">
            <a:avLst/>
          </a:prstGeom>
          <a:ln>
            <a:noFill/>
          </a:ln>
          <a:effectLst>
            <a:softEdge rad="112500"/>
          </a:effectLst>
        </p:spPr>
      </p:pic>
      <p:sp>
        <p:nvSpPr>
          <p:cNvPr id="2" name="正方形/長方形 1"/>
          <p:cNvSpPr/>
          <p:nvPr/>
        </p:nvSpPr>
        <p:spPr>
          <a:xfrm>
            <a:off x="2243666" y="2501778"/>
            <a:ext cx="6900334" cy="3293209"/>
          </a:xfrm>
          <a:prstGeom prst="rect">
            <a:avLst/>
          </a:prstGeom>
        </p:spPr>
        <p:txBody>
          <a:bodyPr wrap="square">
            <a:spAutoFit/>
          </a:bodyPr>
          <a:lstStyle/>
          <a:p>
            <a:pPr marL="342900" indent="-342900">
              <a:buFont typeface="Wingdings" charset="2"/>
              <a:buChar char="v"/>
            </a:pPr>
            <a:r>
              <a:rPr lang="en-US" altLang="ja-JP" sz="2400" dirty="0"/>
              <a:t>JINS PC</a:t>
            </a:r>
            <a:r>
              <a:rPr lang="ja-JP" altLang="en-US" sz="2400" dirty="0"/>
              <a:t>メガネ</a:t>
            </a:r>
            <a:endParaRPr lang="en-US" altLang="ja-JP" sz="2400" dirty="0"/>
          </a:p>
          <a:p>
            <a:r>
              <a:rPr lang="en-US" altLang="ja-JP" sz="2400" dirty="0"/>
              <a:t>	</a:t>
            </a:r>
            <a:r>
              <a:rPr lang="ja-JP" altLang="en-US" sz="2400" dirty="0"/>
              <a:t>「目の悪い人のもの」　</a:t>
            </a:r>
            <a:r>
              <a:rPr lang="en-US" altLang="ja-JP" sz="2400" dirty="0"/>
              <a:t>→</a:t>
            </a:r>
            <a:r>
              <a:rPr lang="ja-JP" altLang="en-US" sz="2400" dirty="0"/>
              <a:t>　「目の良い人のもの」</a:t>
            </a:r>
            <a:endParaRPr lang="en-US" altLang="ja-JP" sz="2400" dirty="0"/>
          </a:p>
          <a:p>
            <a:endParaRPr lang="en-US" altLang="ja-JP" sz="2400" dirty="0" smtClean="0"/>
          </a:p>
          <a:p>
            <a:pPr marL="342900" indent="-342900">
              <a:buFont typeface="Wingdings" charset="2"/>
              <a:buChar char="v"/>
            </a:pPr>
            <a:r>
              <a:rPr lang="ja-JP" altLang="en-US" sz="2400" dirty="0" smtClean="0"/>
              <a:t>ソニー　トランジスターラジオ</a:t>
            </a:r>
            <a:endParaRPr lang="en-US" altLang="ja-JP" sz="2400" dirty="0" smtClean="0"/>
          </a:p>
          <a:p>
            <a:r>
              <a:rPr lang="en-US" altLang="ja-JP" sz="2400" dirty="0" smtClean="0"/>
              <a:t>	</a:t>
            </a:r>
            <a:r>
              <a:rPr lang="ja-JP" altLang="en-US" sz="2400" dirty="0" smtClean="0"/>
              <a:t>「家で聞くもの」　</a:t>
            </a:r>
            <a:r>
              <a:rPr lang="en-US" altLang="ja-JP" sz="2400" dirty="0" smtClean="0"/>
              <a:t>→</a:t>
            </a:r>
            <a:r>
              <a:rPr lang="ja-JP" altLang="en-US" sz="2400" dirty="0" smtClean="0"/>
              <a:t>　「屋外で聞くもの」</a:t>
            </a:r>
            <a:endParaRPr lang="en-US" altLang="ja-JP" sz="2400" dirty="0" smtClean="0"/>
          </a:p>
          <a:p>
            <a:endParaRPr lang="en-US" altLang="ja-JP" sz="2000" dirty="0" smtClean="0"/>
          </a:p>
          <a:p>
            <a:endParaRPr lang="en-US" altLang="ja-JP" sz="2000" dirty="0" smtClean="0"/>
          </a:p>
          <a:p>
            <a:pPr marL="342900" indent="-342900">
              <a:buFont typeface="Wingdings" charset="2"/>
              <a:buChar char="v"/>
            </a:pPr>
            <a:r>
              <a:rPr lang="ja-JP" altLang="en-US" sz="2400" dirty="0" smtClean="0"/>
              <a:t>フィリップス　自動製麺機</a:t>
            </a:r>
            <a:endParaRPr lang="en-US" altLang="ja-JP" sz="2400" dirty="0" smtClean="0"/>
          </a:p>
          <a:p>
            <a:r>
              <a:rPr lang="en-US" altLang="ja-JP" sz="2400" dirty="0" smtClean="0"/>
              <a:t>	</a:t>
            </a:r>
            <a:r>
              <a:rPr lang="ja-JP" altLang="en-US" sz="2400" dirty="0" smtClean="0"/>
              <a:t>「麺は買うもの」　</a:t>
            </a:r>
            <a:r>
              <a:rPr lang="en-US" altLang="ja-JP" sz="2400" dirty="0" smtClean="0"/>
              <a:t>→</a:t>
            </a:r>
            <a:r>
              <a:rPr lang="ja-JP" altLang="en-US" sz="2400" dirty="0" smtClean="0"/>
              <a:t>　「麺はつくるもの」</a:t>
            </a:r>
            <a:endParaRPr lang="en-US" altLang="ja-JP" sz="2400" dirty="0"/>
          </a:p>
        </p:txBody>
      </p:sp>
      <p:pic>
        <p:nvPicPr>
          <p:cNvPr id="8" name="図 7" descr="jin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34" y="2468033"/>
            <a:ext cx="1752477" cy="1237043"/>
          </a:xfrm>
          <a:prstGeom prst="rect">
            <a:avLst/>
          </a:prstGeom>
          <a:ln>
            <a:noFill/>
          </a:ln>
          <a:effectLst>
            <a:softEdge rad="112500"/>
          </a:effectLst>
        </p:spPr>
      </p:pic>
      <p:pic>
        <p:nvPicPr>
          <p:cNvPr id="9" name="図 8" descr="h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34" y="4844134"/>
            <a:ext cx="1752477" cy="1167149"/>
          </a:xfrm>
          <a:prstGeom prst="rect">
            <a:avLst/>
          </a:prstGeom>
          <a:ln>
            <a:noFill/>
          </a:ln>
          <a:effectLst>
            <a:softEdge rad="112500"/>
          </a:effectLst>
        </p:spPr>
      </p:pic>
      <p:sp>
        <p:nvSpPr>
          <p:cNvPr id="5" name="タイトル 4"/>
          <p:cNvSpPr>
            <a:spLocks noGrp="1"/>
          </p:cNvSpPr>
          <p:nvPr>
            <p:ph type="title"/>
          </p:nvPr>
        </p:nvSpPr>
        <p:spPr/>
        <p:txBody>
          <a:bodyPr/>
          <a:lstStyle/>
          <a:p>
            <a:r>
              <a:rPr kumimoji="1" lang="ja-JP" altLang="en-US" dirty="0" smtClean="0"/>
              <a:t>ビジネス・イノベーションによる新たな市場の創出</a:t>
            </a:r>
            <a:endParaRPr kumimoji="1" lang="ja-JP" altLang="en-US" dirty="0"/>
          </a:p>
        </p:txBody>
      </p:sp>
    </p:spTree>
    <p:extLst>
      <p:ext uri="{BB962C8B-B14F-4D97-AF65-F5344CB8AC3E}">
        <p14:creationId xmlns:p14="http://schemas.microsoft.com/office/powerpoint/2010/main" val="33743626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上矢印 2"/>
          <p:cNvSpPr/>
          <p:nvPr/>
        </p:nvSpPr>
        <p:spPr bwMode="auto">
          <a:xfrm flipV="1">
            <a:off x="3122612" y="1803400"/>
            <a:ext cx="2897188" cy="3657600"/>
          </a:xfrm>
          <a:prstGeom prst="upArrow">
            <a:avLst>
              <a:gd name="adj1" fmla="val 50000"/>
              <a:gd name="adj2" fmla="val 53726"/>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2" name="テキスト ボックス 11"/>
          <p:cNvSpPr txBox="1"/>
          <p:nvPr/>
        </p:nvSpPr>
        <p:spPr>
          <a:xfrm>
            <a:off x="3965119" y="2089090"/>
            <a:ext cx="1210588" cy="400110"/>
          </a:xfrm>
          <a:prstGeom prst="rect">
            <a:avLst/>
          </a:prstGeom>
          <a:noFill/>
        </p:spPr>
        <p:txBody>
          <a:bodyPr wrap="none" rtlCol="0">
            <a:spAutoFit/>
          </a:bodyPr>
          <a:lstStyle/>
          <a:p>
            <a:pPr algn="ctr"/>
            <a:r>
              <a:rPr kumimoji="1" lang="ja-JP" altLang="en-US" sz="2000" dirty="0" smtClean="0">
                <a:solidFill>
                  <a:schemeClr val="bg1"/>
                </a:solidFill>
                <a:latin typeface="ＤＦＰ太丸ゴシック体"/>
                <a:ea typeface="ＤＦＰ太丸ゴシック体"/>
                <a:cs typeface="ＤＦＰ太丸ゴシック体"/>
              </a:rPr>
              <a:t>ギャップ</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2" name="タイトル 1"/>
          <p:cNvSpPr>
            <a:spLocks noGrp="1"/>
          </p:cNvSpPr>
          <p:nvPr>
            <p:ph type="title"/>
          </p:nvPr>
        </p:nvSpPr>
        <p:spPr/>
        <p:txBody>
          <a:bodyPr/>
          <a:lstStyle/>
          <a:p>
            <a:r>
              <a:rPr kumimoji="1" lang="ja-JP" altLang="en-US" dirty="0" smtClean="0"/>
              <a:t>事業変革への向き合い方</a:t>
            </a:r>
            <a:endParaRPr kumimoji="1" lang="ja-JP" altLang="en-US" dirty="0"/>
          </a:p>
        </p:txBody>
      </p:sp>
      <p:sp>
        <p:nvSpPr>
          <p:cNvPr id="16" name="角丸四角形 15"/>
          <p:cNvSpPr/>
          <p:nvPr/>
        </p:nvSpPr>
        <p:spPr bwMode="auto">
          <a:xfrm>
            <a:off x="1370013" y="5537200"/>
            <a:ext cx="6400800" cy="533400"/>
          </a:xfrm>
          <a:prstGeom prst="roundRect">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どうすれば既存事業を守れるのか</a:t>
            </a:r>
          </a:p>
        </p:txBody>
      </p:sp>
      <p:sp>
        <p:nvSpPr>
          <p:cNvPr id="17" name="角丸四角形 16"/>
          <p:cNvSpPr/>
          <p:nvPr/>
        </p:nvSpPr>
        <p:spPr bwMode="auto">
          <a:xfrm>
            <a:off x="1371600" y="1193800"/>
            <a:ext cx="6400800" cy="5334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もし既存事業がなければ何をすべきか</a:t>
            </a:r>
          </a:p>
        </p:txBody>
      </p:sp>
      <p:sp>
        <p:nvSpPr>
          <p:cNvPr id="8" name="ホームベース 7"/>
          <p:cNvSpPr/>
          <p:nvPr/>
        </p:nvSpPr>
        <p:spPr bwMode="auto">
          <a:xfrm>
            <a:off x="3521869" y="3479800"/>
            <a:ext cx="2116931" cy="381000"/>
          </a:xfrm>
          <a:prstGeom prst="homePlate">
            <a:avLst/>
          </a:prstGeom>
          <a:solidFill>
            <a:srgbClr val="558ED5"/>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4" name="ホームベース 33"/>
          <p:cNvSpPr/>
          <p:nvPr/>
        </p:nvSpPr>
        <p:spPr bwMode="auto">
          <a:xfrm>
            <a:off x="4570413" y="2794000"/>
            <a:ext cx="2116931" cy="381000"/>
          </a:xfrm>
          <a:prstGeom prst="homePlate">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5" name="ホームベース 34"/>
          <p:cNvSpPr/>
          <p:nvPr/>
        </p:nvSpPr>
        <p:spPr bwMode="auto">
          <a:xfrm>
            <a:off x="5638800" y="2108200"/>
            <a:ext cx="2116931" cy="381000"/>
          </a:xfrm>
          <a:prstGeom prst="homePlate">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6" name="ホームベース 35"/>
          <p:cNvSpPr/>
          <p:nvPr/>
        </p:nvSpPr>
        <p:spPr bwMode="auto">
          <a:xfrm>
            <a:off x="1379538" y="4851400"/>
            <a:ext cx="2116931" cy="381000"/>
          </a:xfrm>
          <a:prstGeom prst="homePlate">
            <a:avLst/>
          </a:prstGeom>
          <a:solidFill>
            <a:schemeClr val="accent5">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7" name="ホームベース 36"/>
          <p:cNvSpPr/>
          <p:nvPr/>
        </p:nvSpPr>
        <p:spPr bwMode="auto">
          <a:xfrm>
            <a:off x="2428082" y="4165600"/>
            <a:ext cx="2116931" cy="381000"/>
          </a:xfrm>
          <a:prstGeom prst="homePlate">
            <a:avLst/>
          </a:prstGeom>
          <a:solidFill>
            <a:schemeClr val="tx2">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44" name="角丸四角形 43"/>
          <p:cNvSpPr/>
          <p:nvPr/>
        </p:nvSpPr>
        <p:spPr bwMode="auto">
          <a:xfrm>
            <a:off x="1370013" y="5537200"/>
            <a:ext cx="6400800" cy="533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どうすれば既存事業を守れるのか</a:t>
            </a:r>
          </a:p>
        </p:txBody>
      </p:sp>
      <p:sp>
        <p:nvSpPr>
          <p:cNvPr id="4" name="テキスト ボックス 3"/>
          <p:cNvSpPr txBox="1"/>
          <p:nvPr/>
        </p:nvSpPr>
        <p:spPr>
          <a:xfrm>
            <a:off x="6339959" y="3715603"/>
            <a:ext cx="1415772" cy="830997"/>
          </a:xfrm>
          <a:prstGeom prst="rect">
            <a:avLst/>
          </a:prstGeom>
          <a:noFill/>
        </p:spPr>
        <p:txBody>
          <a:bodyPr wrap="none" rtlCol="0">
            <a:spAutoFit/>
          </a:bodyPr>
          <a:lstStyle/>
          <a:p>
            <a:r>
              <a:rPr kumimoji="1" lang="ja-JP" altLang="en-US" sz="4800" dirty="0" smtClean="0">
                <a:solidFill>
                  <a:srgbClr val="3366FF"/>
                </a:solidFill>
              </a:rPr>
              <a:t>戦略</a:t>
            </a:r>
            <a:endParaRPr kumimoji="1" lang="ja-JP" altLang="en-US" sz="4800" dirty="0">
              <a:solidFill>
                <a:srgbClr val="3366FF"/>
              </a:solidFill>
            </a:endParaRPr>
          </a:p>
        </p:txBody>
      </p:sp>
    </p:spTree>
    <p:extLst>
      <p:ext uri="{BB962C8B-B14F-4D97-AF65-F5344CB8AC3E}">
        <p14:creationId xmlns:p14="http://schemas.microsoft.com/office/powerpoint/2010/main" val="310505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0-#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0-#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34" grpId="0" animBg="1"/>
      <p:bldP spid="35" grpId="0" animBg="1"/>
      <p:bldP spid="36" grpId="0" animBg="1"/>
      <p:bldP spid="37"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資金シフトの進める（１）</a:t>
            </a:r>
            <a:endParaRPr kumimoji="1" lang="ja-JP" altLang="en-US" dirty="0"/>
          </a:p>
        </p:txBody>
      </p:sp>
      <p:sp>
        <p:nvSpPr>
          <p:cNvPr id="4" name="正方形/長方形 3"/>
          <p:cNvSpPr/>
          <p:nvPr/>
        </p:nvSpPr>
        <p:spPr bwMode="auto">
          <a:xfrm>
            <a:off x="1752600" y="1295400"/>
            <a:ext cx="1676400" cy="4572000"/>
          </a:xfrm>
          <a:prstGeom prst="rect">
            <a:avLst/>
          </a:prstGeom>
          <a:solidFill>
            <a:srgbClr val="CCFFCC">
              <a:alpha val="52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3429000" y="1295400"/>
            <a:ext cx="1676400" cy="4572000"/>
          </a:xfrm>
          <a:prstGeom prst="rect">
            <a:avLst/>
          </a:prstGeom>
          <a:solidFill>
            <a:schemeClr val="tx2">
              <a:lumMod val="20000"/>
              <a:lumOff val="80000"/>
              <a:alpha val="58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5105400" y="1295400"/>
            <a:ext cx="1676400" cy="4572000"/>
          </a:xfrm>
          <a:prstGeom prst="rect">
            <a:avLst/>
          </a:prstGeom>
          <a:solidFill>
            <a:srgbClr val="800000">
              <a:alpha val="52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781800" y="1295400"/>
            <a:ext cx="1676400" cy="4572000"/>
          </a:xfrm>
          <a:prstGeom prst="rect">
            <a:avLst/>
          </a:prstGeom>
          <a:solidFill>
            <a:schemeClr val="accent2">
              <a:lumMod val="40000"/>
              <a:lumOff val="60000"/>
              <a:alpha val="61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フリーフォーム 9"/>
          <p:cNvSpPr/>
          <p:nvPr/>
        </p:nvSpPr>
        <p:spPr>
          <a:xfrm>
            <a:off x="1930400" y="2238082"/>
            <a:ext cx="6400800" cy="3457863"/>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3"/>
              <a:gd name="connsiteX1" fmla="*/ 1720850 w 6400800"/>
              <a:gd name="connsiteY1" fmla="*/ 2822863 h 3457863"/>
              <a:gd name="connsiteX2" fmla="*/ 2895600 w 6400800"/>
              <a:gd name="connsiteY2" fmla="*/ 809913 h 3457863"/>
              <a:gd name="connsiteX3" fmla="*/ 3454400 w 6400800"/>
              <a:gd name="connsiteY3" fmla="*/ 130463 h 3457863"/>
              <a:gd name="connsiteX4" fmla="*/ 4641850 w 6400800"/>
              <a:gd name="connsiteY4" fmla="*/ 143163 h 3457863"/>
              <a:gd name="connsiteX5" fmla="*/ 6400800 w 6400800"/>
              <a:gd name="connsiteY5" fmla="*/ 2022763 h 345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3">
                <a:moveTo>
                  <a:pt x="0" y="3457863"/>
                </a:moveTo>
                <a:cubicBezTo>
                  <a:pt x="620712" y="3395950"/>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角丸四角形 10"/>
          <p:cNvSpPr/>
          <p:nvPr/>
        </p:nvSpPr>
        <p:spPr bwMode="auto">
          <a:xfrm>
            <a:off x="1905000" y="1524000"/>
            <a:ext cx="1371600" cy="3810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導入</a:t>
            </a:r>
          </a:p>
        </p:txBody>
      </p:sp>
      <p:sp>
        <p:nvSpPr>
          <p:cNvPr id="12" name="角丸四角形 11"/>
          <p:cNvSpPr/>
          <p:nvPr/>
        </p:nvSpPr>
        <p:spPr bwMode="auto">
          <a:xfrm>
            <a:off x="3581400" y="1524000"/>
            <a:ext cx="13716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成長</a:t>
            </a:r>
          </a:p>
        </p:txBody>
      </p:sp>
      <p:sp>
        <p:nvSpPr>
          <p:cNvPr id="13" name="角丸四角形 12"/>
          <p:cNvSpPr/>
          <p:nvPr/>
        </p:nvSpPr>
        <p:spPr bwMode="auto">
          <a:xfrm>
            <a:off x="5257800" y="1524000"/>
            <a:ext cx="13716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成熟</a:t>
            </a:r>
          </a:p>
        </p:txBody>
      </p:sp>
      <p:sp>
        <p:nvSpPr>
          <p:cNvPr id="14" name="角丸四角形 13"/>
          <p:cNvSpPr/>
          <p:nvPr/>
        </p:nvSpPr>
        <p:spPr bwMode="auto">
          <a:xfrm>
            <a:off x="6934200" y="1524000"/>
            <a:ext cx="1371600" cy="3810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衰退</a:t>
            </a:r>
          </a:p>
        </p:txBody>
      </p:sp>
      <p:cxnSp>
        <p:nvCxnSpPr>
          <p:cNvPr id="16" name="直線コネクタ 15"/>
          <p:cNvCxnSpPr/>
          <p:nvPr/>
        </p:nvCxnSpPr>
        <p:spPr bwMode="auto">
          <a:xfrm>
            <a:off x="1752600" y="3810000"/>
            <a:ext cx="6705600" cy="0"/>
          </a:xfrm>
          <a:prstGeom prst="line">
            <a:avLst/>
          </a:prstGeom>
          <a:solidFill>
            <a:schemeClr val="bg1"/>
          </a:solidFill>
          <a:ln w="38100" cap="flat" cmpd="sng" algn="ctr">
            <a:solidFill>
              <a:schemeClr val="tx2">
                <a:lumMod val="60000"/>
                <a:lumOff val="4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円/楕円 16"/>
          <p:cNvSpPr/>
          <p:nvPr/>
        </p:nvSpPr>
        <p:spPr bwMode="auto">
          <a:xfrm>
            <a:off x="5257800" y="2362200"/>
            <a:ext cx="1371600" cy="1371600"/>
          </a:xfrm>
          <a:prstGeom prst="ellipse">
            <a:avLst/>
          </a:prstGeom>
          <a:gradFill flip="none" rotWithShape="1">
            <a:gsLst>
              <a:gs pos="23000">
                <a:srgbClr val="0000FF">
                  <a:alpha val="94000"/>
                </a:srgbClr>
              </a:gs>
              <a:gs pos="100000">
                <a:srgbClr val="66FFCC">
                  <a:alpha val="59000"/>
                </a:srgbClr>
              </a:gs>
            </a:gsLst>
            <a:path path="circle">
              <a:fillToRect l="50000" t="50000" r="50000" b="50000"/>
            </a:path>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資金</a:t>
            </a:r>
          </a:p>
        </p:txBody>
      </p:sp>
      <p:grpSp>
        <p:nvGrpSpPr>
          <p:cNvPr id="3" name="図形グループ 2"/>
          <p:cNvGrpSpPr/>
          <p:nvPr/>
        </p:nvGrpSpPr>
        <p:grpSpPr>
          <a:xfrm>
            <a:off x="1905000" y="3642959"/>
            <a:ext cx="3684381" cy="1691041"/>
            <a:chOff x="1905000" y="3642959"/>
            <a:chExt cx="3684381" cy="1691041"/>
          </a:xfrm>
        </p:grpSpPr>
        <p:sp>
          <p:nvSpPr>
            <p:cNvPr id="18" name="円/楕円 17"/>
            <p:cNvSpPr/>
            <p:nvPr/>
          </p:nvSpPr>
          <p:spPr bwMode="auto">
            <a:xfrm>
              <a:off x="1905000" y="3962400"/>
              <a:ext cx="1371600" cy="1371600"/>
            </a:xfrm>
            <a:prstGeom prst="ellipse">
              <a:avLst/>
            </a:prstGeom>
            <a:gradFill flip="none" rotWithShape="1">
              <a:gsLst>
                <a:gs pos="23000">
                  <a:srgbClr val="0000FF">
                    <a:alpha val="94000"/>
                  </a:srgbClr>
                </a:gs>
                <a:gs pos="100000">
                  <a:srgbClr val="66FFCC">
                    <a:alpha val="59000"/>
                  </a:srgbClr>
                </a:gs>
              </a:gsLst>
              <a:path path="circle">
                <a:fillToRect l="50000" t="50000" r="50000" b="50000"/>
              </a:path>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資金</a:t>
              </a:r>
            </a:p>
          </p:txBody>
        </p:sp>
        <p:sp>
          <p:nvSpPr>
            <p:cNvPr id="20" name="左矢印 19"/>
            <p:cNvSpPr/>
            <p:nvPr/>
          </p:nvSpPr>
          <p:spPr bwMode="auto">
            <a:xfrm rot="19948207">
              <a:off x="2967178" y="3642959"/>
              <a:ext cx="2622203" cy="609600"/>
            </a:xfrm>
            <a:prstGeom prst="leftArrow">
              <a:avLst/>
            </a:prstGeom>
            <a:solidFill>
              <a:schemeClr val="bg1">
                <a:alpha val="68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22" name="直線矢印コネクタ 21"/>
          <p:cNvCxnSpPr/>
          <p:nvPr/>
        </p:nvCxnSpPr>
        <p:spPr bwMode="auto">
          <a:xfrm flipV="1">
            <a:off x="1295400" y="1295400"/>
            <a:ext cx="0" cy="4572000"/>
          </a:xfrm>
          <a:prstGeom prst="straightConnector1">
            <a:avLst/>
          </a:prstGeom>
          <a:solidFill>
            <a:schemeClr val="bg1"/>
          </a:solidFill>
          <a:ln w="38100" cap="flat" cmpd="sng" algn="ctr">
            <a:solidFill>
              <a:srgbClr val="93CDD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ホームベース 18"/>
          <p:cNvSpPr/>
          <p:nvPr/>
        </p:nvSpPr>
        <p:spPr bwMode="auto">
          <a:xfrm>
            <a:off x="533400" y="3581400"/>
            <a:ext cx="1143000" cy="457200"/>
          </a:xfrm>
          <a:prstGeom prst="homePlate">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採算ライン</a:t>
            </a:r>
          </a:p>
        </p:txBody>
      </p:sp>
      <p:cxnSp>
        <p:nvCxnSpPr>
          <p:cNvPr id="27" name="直線矢印コネクタ 26"/>
          <p:cNvCxnSpPr/>
          <p:nvPr/>
        </p:nvCxnSpPr>
        <p:spPr bwMode="auto">
          <a:xfrm>
            <a:off x="1752600" y="6248400"/>
            <a:ext cx="6705600" cy="0"/>
          </a:xfrm>
          <a:prstGeom prst="straightConnector1">
            <a:avLst/>
          </a:prstGeom>
          <a:solidFill>
            <a:schemeClr val="bg1"/>
          </a:solidFill>
          <a:ln w="38100" cap="flat" cmpd="sng" algn="ctr">
            <a:solidFill>
              <a:schemeClr val="accent5">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4000"/>
            <a:ext cx="762000" cy="762000"/>
          </a:xfrm>
          <a:prstGeom prst="rect">
            <a:avLst/>
          </a:prstGeom>
        </p:spPr>
      </p:pic>
      <p:pic>
        <p:nvPicPr>
          <p:cNvPr id="33" name="図 32" descr="MC90043158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5943600"/>
            <a:ext cx="673100" cy="673100"/>
          </a:xfrm>
          <a:prstGeom prst="rect">
            <a:avLst/>
          </a:prstGeom>
        </p:spPr>
      </p:pic>
      <p:sp>
        <p:nvSpPr>
          <p:cNvPr id="8" name="テキスト ボックス 7"/>
          <p:cNvSpPr txBox="1"/>
          <p:nvPr/>
        </p:nvSpPr>
        <p:spPr>
          <a:xfrm>
            <a:off x="1828800" y="2057400"/>
            <a:ext cx="3518912" cy="1323439"/>
          </a:xfrm>
          <a:prstGeom prst="rect">
            <a:avLst/>
          </a:prstGeom>
          <a:noFill/>
        </p:spPr>
        <p:txBody>
          <a:bodyPr wrap="none" rtlCol="0">
            <a:spAutoFit/>
          </a:bodyPr>
          <a:lstStyle/>
          <a:p>
            <a:r>
              <a:rPr kumimoji="1" lang="ja-JP" altLang="en-US" sz="2000" dirty="0" smtClean="0">
                <a:solidFill>
                  <a:srgbClr val="FF6600"/>
                </a:solidFill>
                <a:effectLst/>
              </a:rPr>
              <a:t>新規事業が成功する条件は、</a:t>
            </a:r>
            <a:endParaRPr kumimoji="1" lang="en-US" altLang="ja-JP" sz="2000" dirty="0" smtClean="0">
              <a:solidFill>
                <a:srgbClr val="FF6600"/>
              </a:solidFill>
              <a:effectLst/>
            </a:endParaRPr>
          </a:p>
          <a:p>
            <a:r>
              <a:rPr kumimoji="1" lang="ja-JP" altLang="en-US" sz="2000" dirty="0" smtClean="0">
                <a:solidFill>
                  <a:srgbClr val="FF6600"/>
                </a:solidFill>
                <a:effectLst/>
              </a:rPr>
              <a:t>成功するまで失敗を</a:t>
            </a:r>
            <a:endParaRPr kumimoji="1" lang="en-US" altLang="ja-JP" sz="2000" dirty="0" smtClean="0">
              <a:solidFill>
                <a:srgbClr val="FF6600"/>
              </a:solidFill>
              <a:effectLst/>
            </a:endParaRPr>
          </a:p>
          <a:p>
            <a:r>
              <a:rPr kumimoji="1" lang="ja-JP" altLang="en-US" sz="2000" dirty="0" smtClean="0">
                <a:solidFill>
                  <a:srgbClr val="FF6600"/>
                </a:solidFill>
                <a:effectLst/>
              </a:rPr>
              <a:t>繰り返すことができる</a:t>
            </a:r>
            <a:endParaRPr kumimoji="1" lang="en-US" altLang="ja-JP" sz="2000" dirty="0" smtClean="0">
              <a:solidFill>
                <a:srgbClr val="FF6600"/>
              </a:solidFill>
              <a:effectLst/>
            </a:endParaRPr>
          </a:p>
          <a:p>
            <a:r>
              <a:rPr kumimoji="1" lang="ja-JP" altLang="en-US" sz="2000" dirty="0" smtClean="0">
                <a:solidFill>
                  <a:srgbClr val="FF6600"/>
                </a:solidFill>
                <a:effectLst/>
              </a:rPr>
              <a:t>資金力があること。</a:t>
            </a:r>
            <a:endParaRPr kumimoji="1" lang="ja-JP" altLang="en-US" sz="2000" dirty="0">
              <a:solidFill>
                <a:srgbClr val="FF6600"/>
              </a:solidFill>
              <a:effectLst/>
            </a:endParaRPr>
          </a:p>
        </p:txBody>
      </p:sp>
    </p:spTree>
    <p:extLst>
      <p:ext uri="{BB962C8B-B14F-4D97-AF65-F5344CB8AC3E}">
        <p14:creationId xmlns:p14="http://schemas.microsoft.com/office/powerpoint/2010/main" val="293409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ビジネスの現状と課題</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84473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資金シフトの</a:t>
            </a:r>
            <a:r>
              <a:rPr kumimoji="1" lang="ja-JP" altLang="en-US" dirty="0" smtClean="0"/>
              <a:t>進める（２）</a:t>
            </a:r>
            <a:endParaRPr kumimoji="1" lang="ja-JP" altLang="en-US" dirty="0"/>
          </a:p>
        </p:txBody>
      </p:sp>
      <p:sp>
        <p:nvSpPr>
          <p:cNvPr id="10" name="フリーフォーム 9"/>
          <p:cNvSpPr/>
          <p:nvPr/>
        </p:nvSpPr>
        <p:spPr>
          <a:xfrm>
            <a:off x="2209800" y="3657600"/>
            <a:ext cx="3303030" cy="1784375"/>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4"/>
              <a:gd name="connsiteX1" fmla="*/ 1720850 w 6400800"/>
              <a:gd name="connsiteY1" fmla="*/ 2822863 h 3457864"/>
              <a:gd name="connsiteX2" fmla="*/ 2895600 w 6400800"/>
              <a:gd name="connsiteY2" fmla="*/ 809913 h 3457864"/>
              <a:gd name="connsiteX3" fmla="*/ 3454400 w 6400800"/>
              <a:gd name="connsiteY3" fmla="*/ 130463 h 3457864"/>
              <a:gd name="connsiteX4" fmla="*/ 4641850 w 6400800"/>
              <a:gd name="connsiteY4" fmla="*/ 143163 h 3457864"/>
              <a:gd name="connsiteX5" fmla="*/ 6400800 w 6400800"/>
              <a:gd name="connsiteY5" fmla="*/ 2022763 h 345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4">
                <a:moveTo>
                  <a:pt x="0" y="3457863"/>
                </a:moveTo>
                <a:cubicBezTo>
                  <a:pt x="627063" y="3379356"/>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3366FF"/>
              </a:solidFill>
              <a:effectLst/>
              <a:latin typeface="Arial" charset="0"/>
              <a:ea typeface="HG丸ｺﾞｼｯｸM-PRO" pitchFamily="50" charset="-128"/>
            </a:endParaRPr>
          </a:p>
        </p:txBody>
      </p:sp>
      <p:sp>
        <p:nvSpPr>
          <p:cNvPr id="21" name="フリーフォーム 20"/>
          <p:cNvSpPr/>
          <p:nvPr/>
        </p:nvSpPr>
        <p:spPr>
          <a:xfrm>
            <a:off x="4038600" y="2971800"/>
            <a:ext cx="4267200" cy="2305242"/>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3"/>
              <a:gd name="connsiteX1" fmla="*/ 1720850 w 6400800"/>
              <a:gd name="connsiteY1" fmla="*/ 2822863 h 3457863"/>
              <a:gd name="connsiteX2" fmla="*/ 2895600 w 6400800"/>
              <a:gd name="connsiteY2" fmla="*/ 809913 h 3457863"/>
              <a:gd name="connsiteX3" fmla="*/ 3454400 w 6400800"/>
              <a:gd name="connsiteY3" fmla="*/ 130463 h 3457863"/>
              <a:gd name="connsiteX4" fmla="*/ 4641850 w 6400800"/>
              <a:gd name="connsiteY4" fmla="*/ 143163 h 3457863"/>
              <a:gd name="connsiteX5" fmla="*/ 6400800 w 6400800"/>
              <a:gd name="connsiteY5" fmla="*/ 2022763 h 345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3">
                <a:moveTo>
                  <a:pt x="0" y="3457863"/>
                </a:moveTo>
                <a:cubicBezTo>
                  <a:pt x="627062" y="3376899"/>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3366FF"/>
              </a:solidFill>
              <a:effectLst/>
              <a:latin typeface="Arial" charset="0"/>
              <a:ea typeface="HG丸ｺﾞｼｯｸM-PRO" pitchFamily="50" charset="-128"/>
            </a:endParaRPr>
          </a:p>
        </p:txBody>
      </p:sp>
      <p:cxnSp>
        <p:nvCxnSpPr>
          <p:cNvPr id="8" name="直線コネクタ 7"/>
          <p:cNvCxnSpPr/>
          <p:nvPr/>
        </p:nvCxnSpPr>
        <p:spPr bwMode="auto">
          <a:xfrm flipV="1">
            <a:off x="762000" y="4952998"/>
            <a:ext cx="7620000" cy="685802"/>
          </a:xfrm>
          <a:prstGeom prst="line">
            <a:avLst/>
          </a:prstGeom>
          <a:solidFill>
            <a:schemeClr val="bg1"/>
          </a:solidFill>
          <a:ln w="76200" cap="flat" cmpd="sng" algn="ctr">
            <a:solidFill>
              <a:srgbClr val="3366FF"/>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フリーフォーム 23"/>
          <p:cNvSpPr/>
          <p:nvPr/>
        </p:nvSpPr>
        <p:spPr>
          <a:xfrm>
            <a:off x="762000" y="4191000"/>
            <a:ext cx="2590800" cy="1399611"/>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4"/>
              <a:gd name="connsiteX1" fmla="*/ 1720850 w 6400800"/>
              <a:gd name="connsiteY1" fmla="*/ 2822863 h 3457864"/>
              <a:gd name="connsiteX2" fmla="*/ 2895600 w 6400800"/>
              <a:gd name="connsiteY2" fmla="*/ 809913 h 3457864"/>
              <a:gd name="connsiteX3" fmla="*/ 3454400 w 6400800"/>
              <a:gd name="connsiteY3" fmla="*/ 130463 h 3457864"/>
              <a:gd name="connsiteX4" fmla="*/ 4641850 w 6400800"/>
              <a:gd name="connsiteY4" fmla="*/ 143163 h 3457864"/>
              <a:gd name="connsiteX5" fmla="*/ 6400800 w 6400800"/>
              <a:gd name="connsiteY5" fmla="*/ 2022763 h 345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4">
                <a:moveTo>
                  <a:pt x="0" y="3457863"/>
                </a:moveTo>
                <a:cubicBezTo>
                  <a:pt x="658439" y="3384744"/>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3366FF"/>
              </a:solidFill>
              <a:effectLst/>
              <a:latin typeface="Arial" charset="0"/>
              <a:ea typeface="HG丸ｺﾞｼｯｸM-PRO" pitchFamily="50" charset="-128"/>
            </a:endParaRPr>
          </a:p>
        </p:txBody>
      </p:sp>
      <p:cxnSp>
        <p:nvCxnSpPr>
          <p:cNvPr id="27" name="直線コネクタ 26"/>
          <p:cNvCxnSpPr/>
          <p:nvPr/>
        </p:nvCxnSpPr>
        <p:spPr bwMode="auto">
          <a:xfrm flipV="1">
            <a:off x="838200" y="2286000"/>
            <a:ext cx="7543800" cy="2209800"/>
          </a:xfrm>
          <a:prstGeom prst="line">
            <a:avLst/>
          </a:prstGeom>
          <a:solidFill>
            <a:schemeClr val="bg1"/>
          </a:solidFill>
          <a:ln w="76200" cap="flat" cmpd="sng" algn="ctr">
            <a:solidFill>
              <a:srgbClr val="008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V="1">
            <a:off x="762000" y="5638800"/>
            <a:ext cx="7620000" cy="76200"/>
          </a:xfrm>
          <a:prstGeom prst="line">
            <a:avLst/>
          </a:prstGeom>
          <a:solidFill>
            <a:schemeClr val="bg1"/>
          </a:solid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p:cNvSpPr txBox="1"/>
          <p:nvPr/>
        </p:nvSpPr>
        <p:spPr>
          <a:xfrm>
            <a:off x="5658635" y="1752600"/>
            <a:ext cx="2799565" cy="461665"/>
          </a:xfrm>
          <a:prstGeom prst="rect">
            <a:avLst/>
          </a:prstGeom>
          <a:noFill/>
        </p:spPr>
        <p:txBody>
          <a:bodyPr wrap="none" rtlCol="0">
            <a:spAutoFit/>
          </a:bodyPr>
          <a:lstStyle/>
          <a:p>
            <a:pPr algn="r"/>
            <a:r>
              <a:rPr kumimoji="1" lang="ja-JP" altLang="en-US" sz="2400" dirty="0" smtClean="0">
                <a:solidFill>
                  <a:srgbClr val="008000"/>
                </a:solidFill>
              </a:rPr>
              <a:t>継続的成長のライン</a:t>
            </a:r>
            <a:endParaRPr kumimoji="1" lang="ja-JP" altLang="en-US" sz="2400" dirty="0">
              <a:solidFill>
                <a:srgbClr val="008000"/>
              </a:solidFill>
            </a:endParaRPr>
          </a:p>
        </p:txBody>
      </p:sp>
      <p:sp>
        <p:nvSpPr>
          <p:cNvPr id="34" name="テキスト ボックス 33"/>
          <p:cNvSpPr txBox="1"/>
          <p:nvPr/>
        </p:nvSpPr>
        <p:spPr>
          <a:xfrm>
            <a:off x="5875501" y="5181600"/>
            <a:ext cx="2563322" cy="369332"/>
          </a:xfrm>
          <a:prstGeom prst="rect">
            <a:avLst/>
          </a:prstGeom>
          <a:noFill/>
        </p:spPr>
        <p:txBody>
          <a:bodyPr wrap="none" rtlCol="0">
            <a:spAutoFit/>
          </a:bodyPr>
          <a:lstStyle/>
          <a:p>
            <a:pPr algn="r"/>
            <a:r>
              <a:rPr kumimoji="1" lang="ja-JP" altLang="en-US" sz="1800" dirty="0" smtClean="0">
                <a:solidFill>
                  <a:srgbClr val="3366FF"/>
                </a:solidFill>
              </a:rPr>
              <a:t>初期投資のベースライン</a:t>
            </a:r>
            <a:endParaRPr kumimoji="1" lang="ja-JP" altLang="en-US" sz="1800" dirty="0">
              <a:solidFill>
                <a:srgbClr val="3366FF"/>
              </a:solidFill>
            </a:endParaRPr>
          </a:p>
        </p:txBody>
      </p:sp>
      <p:sp>
        <p:nvSpPr>
          <p:cNvPr id="35" name="テキスト ボックス 34"/>
          <p:cNvSpPr txBox="1"/>
          <p:nvPr/>
        </p:nvSpPr>
        <p:spPr>
          <a:xfrm>
            <a:off x="2057400" y="4572000"/>
            <a:ext cx="735297" cy="338554"/>
          </a:xfrm>
          <a:prstGeom prst="rect">
            <a:avLst/>
          </a:prstGeom>
          <a:noFill/>
        </p:spPr>
        <p:txBody>
          <a:bodyPr wrap="none" rtlCol="0">
            <a:spAutoFit/>
          </a:bodyPr>
          <a:lstStyle/>
          <a:p>
            <a:r>
              <a:rPr lang="ja-JP" altLang="en-US" sz="1600" dirty="0" smtClean="0">
                <a:solidFill>
                  <a:srgbClr val="3366FF"/>
                </a:solidFill>
              </a:rPr>
              <a:t>事業１</a:t>
            </a:r>
            <a:endParaRPr kumimoji="1" lang="ja-JP" altLang="en-US" sz="1600" dirty="0">
              <a:solidFill>
                <a:srgbClr val="3366FF"/>
              </a:solidFill>
            </a:endParaRPr>
          </a:p>
        </p:txBody>
      </p:sp>
      <p:sp>
        <p:nvSpPr>
          <p:cNvPr id="36" name="テキスト ボックス 35"/>
          <p:cNvSpPr txBox="1"/>
          <p:nvPr/>
        </p:nvSpPr>
        <p:spPr>
          <a:xfrm>
            <a:off x="3926776" y="4114800"/>
            <a:ext cx="872955" cy="400110"/>
          </a:xfrm>
          <a:prstGeom prst="rect">
            <a:avLst/>
          </a:prstGeom>
          <a:noFill/>
        </p:spPr>
        <p:txBody>
          <a:bodyPr wrap="none" rtlCol="0">
            <a:spAutoFit/>
          </a:bodyPr>
          <a:lstStyle/>
          <a:p>
            <a:pPr algn="ctr"/>
            <a:r>
              <a:rPr lang="ja-JP" altLang="en-US" sz="2000" dirty="0" smtClean="0">
                <a:solidFill>
                  <a:srgbClr val="3366FF"/>
                </a:solidFill>
              </a:rPr>
              <a:t>事業２</a:t>
            </a:r>
            <a:endParaRPr kumimoji="1" lang="ja-JP" altLang="en-US" sz="2000" dirty="0">
              <a:solidFill>
                <a:srgbClr val="3366FF"/>
              </a:solidFill>
            </a:endParaRPr>
          </a:p>
        </p:txBody>
      </p:sp>
      <p:sp>
        <p:nvSpPr>
          <p:cNvPr id="37" name="テキスト ボックス 36"/>
          <p:cNvSpPr txBox="1"/>
          <p:nvPr/>
        </p:nvSpPr>
        <p:spPr>
          <a:xfrm>
            <a:off x="6220147" y="3581400"/>
            <a:ext cx="1010613" cy="461665"/>
          </a:xfrm>
          <a:prstGeom prst="rect">
            <a:avLst/>
          </a:prstGeom>
          <a:noFill/>
        </p:spPr>
        <p:txBody>
          <a:bodyPr wrap="none" rtlCol="0">
            <a:spAutoFit/>
          </a:bodyPr>
          <a:lstStyle/>
          <a:p>
            <a:pPr algn="ctr"/>
            <a:r>
              <a:rPr lang="ja-JP" altLang="en-US" sz="2400" dirty="0" smtClean="0">
                <a:solidFill>
                  <a:srgbClr val="3366FF"/>
                </a:solidFill>
              </a:rPr>
              <a:t>事業３</a:t>
            </a:r>
            <a:endParaRPr kumimoji="1" lang="ja-JP" altLang="en-US" sz="2400" dirty="0">
              <a:solidFill>
                <a:srgbClr val="3366FF"/>
              </a:solidFill>
            </a:endParaRPr>
          </a:p>
        </p:txBody>
      </p:sp>
      <p:sp>
        <p:nvSpPr>
          <p:cNvPr id="3" name="テキスト ボックス 2"/>
          <p:cNvSpPr txBox="1"/>
          <p:nvPr/>
        </p:nvSpPr>
        <p:spPr>
          <a:xfrm>
            <a:off x="838200" y="1844133"/>
            <a:ext cx="3467616" cy="1077218"/>
          </a:xfrm>
          <a:prstGeom prst="rect">
            <a:avLst/>
          </a:prstGeom>
          <a:noFill/>
        </p:spPr>
        <p:txBody>
          <a:bodyPr wrap="none" rtlCol="0">
            <a:spAutoFit/>
          </a:bodyPr>
          <a:lstStyle/>
          <a:p>
            <a:r>
              <a:rPr kumimoji="1" lang="ja-JP" altLang="en-US" sz="3200" dirty="0" smtClean="0">
                <a:solidFill>
                  <a:srgbClr val="FF6600"/>
                </a:solidFill>
              </a:rPr>
              <a:t>「一時的競争優位」</a:t>
            </a:r>
            <a:endParaRPr kumimoji="1" lang="en-US" altLang="ja-JP" sz="3200" dirty="0" smtClean="0">
              <a:solidFill>
                <a:srgbClr val="FF6600"/>
              </a:solidFill>
            </a:endParaRPr>
          </a:p>
          <a:p>
            <a:r>
              <a:rPr kumimoji="1" lang="ja-JP" altLang="en-US" sz="3200" dirty="0" smtClean="0">
                <a:solidFill>
                  <a:srgbClr val="FF6600"/>
                </a:solidFill>
              </a:rPr>
              <a:t>の継続的確保</a:t>
            </a:r>
            <a:endParaRPr kumimoji="1" lang="ja-JP" altLang="en-US" sz="3200" dirty="0">
              <a:solidFill>
                <a:srgbClr val="FF6600"/>
              </a:solidFill>
            </a:endParaRPr>
          </a:p>
        </p:txBody>
      </p:sp>
    </p:spTree>
    <p:extLst>
      <p:ext uri="{BB962C8B-B14F-4D97-AF65-F5344CB8AC3E}">
        <p14:creationId xmlns:p14="http://schemas.microsoft.com/office/powerpoint/2010/main" val="320491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77190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：エンジニア（１）</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36932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：エンジニア（３）</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業務の現場に近く、日本語やビジネス文化や常識が分かる。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49660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：エンジニア（１）</a:t>
            </a:r>
            <a:endParaRPr kumimoji="1" lang="ja-JP" altLang="en-US" dirty="0"/>
          </a:p>
        </p:txBody>
      </p:sp>
      <p:grpSp>
        <p:nvGrpSpPr>
          <p:cNvPr id="4" name="図形グループ 3"/>
          <p:cNvGrpSpPr/>
          <p:nvPr/>
        </p:nvGrpSpPr>
        <p:grpSpPr>
          <a:xfrm>
            <a:off x="336151" y="892432"/>
            <a:ext cx="4239339" cy="2828326"/>
            <a:chOff x="336151" y="892432"/>
            <a:chExt cx="4239339" cy="2828326"/>
          </a:xfrm>
        </p:grpSpPr>
        <p:sp>
          <p:nvSpPr>
            <p:cNvPr id="17" name="正方形/長方形 16"/>
            <p:cNvSpPr/>
            <p:nvPr/>
          </p:nvSpPr>
          <p:spPr>
            <a:xfrm>
              <a:off x="336151" y="892432"/>
              <a:ext cx="4221893" cy="28283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lang="ja-JP" altLang="en-US" sz="2000" u="sng" dirty="0" smtClean="0">
                  <a:solidFill>
                    <a:srgbClr val="FFFFFF"/>
                  </a:solidFill>
                  <a:latin typeface="ＭＳ Ｐゴシック"/>
                  <a:cs typeface="ＭＳ Ｐゴシック"/>
                </a:rPr>
                <a:t>生き残れないエンジニア</a:t>
              </a:r>
              <a:endParaRPr lang="en-US" altLang="ja-JP" sz="2000" u="sng" dirty="0" smtClean="0">
                <a:solidFill>
                  <a:srgbClr val="FFFFFF"/>
                </a:solidFill>
                <a:latin typeface="ＭＳ Ｐゴシック"/>
                <a:cs typeface="ＭＳ Ｐゴシック"/>
              </a:endParaRPr>
            </a:p>
            <a:p>
              <a:pPr>
                <a:spcBef>
                  <a:spcPts val="600"/>
                </a:spcBef>
              </a:pPr>
              <a:endParaRPr lang="en-US" altLang="ja-JP" sz="1200" dirty="0" smtClean="0">
                <a:solidFill>
                  <a:srgbClr val="FFFFFF"/>
                </a:solidFill>
                <a:latin typeface="ＭＳ Ｐゴシック"/>
                <a:cs typeface="ＭＳ Ｐゴシック"/>
              </a:endParaRPr>
            </a:p>
            <a:p>
              <a:pPr marL="285750" indent="-285750">
                <a:spcBef>
                  <a:spcPts val="600"/>
                </a:spcBef>
                <a:buFont typeface="Wingdings" charset="2"/>
                <a:buChar char="ü"/>
              </a:pPr>
              <a:r>
                <a:rPr lang="ja-JP" altLang="en-US" sz="1200" dirty="0" smtClean="0">
                  <a:solidFill>
                    <a:srgbClr val="FFFFFF"/>
                  </a:solidFill>
                  <a:latin typeface="ＭＳ Ｐゴシック"/>
                  <a:cs typeface="ＭＳ Ｐゴシック"/>
                </a:rPr>
                <a:t>特定会社</a:t>
              </a:r>
              <a:r>
                <a:rPr lang="ja-JP" altLang="en-US" sz="1200" dirty="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特定フレームワーク</a:t>
              </a:r>
              <a:r>
                <a:rPr lang="ja-JP" altLang="en-US" sz="1200" dirty="0">
                  <a:solidFill>
                    <a:srgbClr val="FFFFFF"/>
                  </a:solidFill>
                  <a:latin typeface="ＭＳ Ｐゴシック"/>
                  <a:cs typeface="ＭＳ Ｐゴシック"/>
                </a:rPr>
                <a:t>に最適化したエンジニア</a:t>
              </a:r>
            </a:p>
            <a:p>
              <a:pPr marL="285750" indent="-285750">
                <a:spcBef>
                  <a:spcPts val="600"/>
                </a:spcBef>
                <a:buFont typeface="Wingdings" charset="2"/>
                <a:buChar char="ü"/>
              </a:pPr>
              <a:r>
                <a:rPr lang="en-US" altLang="ja-JP" sz="1200" dirty="0">
                  <a:solidFill>
                    <a:srgbClr val="FFFFFF"/>
                  </a:solidFill>
                  <a:latin typeface="ＭＳ Ｐゴシック"/>
                  <a:cs typeface="ＭＳ Ｐゴシック"/>
                </a:rPr>
                <a:t>0</a:t>
              </a:r>
              <a:r>
                <a:rPr lang="ja-JP" altLang="en-US" sz="1200" dirty="0">
                  <a:solidFill>
                    <a:srgbClr val="FFFFFF"/>
                  </a:solidFill>
                  <a:latin typeface="ＭＳ Ｐゴシック"/>
                  <a:cs typeface="ＭＳ Ｐゴシック"/>
                </a:rPr>
                <a:t>からプログラムが書けないコピペ中心のエンジニア</a:t>
              </a:r>
            </a:p>
            <a:p>
              <a:pPr marL="285750" indent="-285750">
                <a:spcBef>
                  <a:spcPts val="600"/>
                </a:spcBef>
                <a:buFont typeface="Wingdings" charset="2"/>
                <a:buChar char="ü"/>
              </a:pPr>
              <a:r>
                <a:rPr lang="en-US" altLang="ja-JP" sz="1200" dirty="0" err="1">
                  <a:solidFill>
                    <a:srgbClr val="FFFFFF"/>
                  </a:solidFill>
                  <a:latin typeface="ＭＳ Ｐゴシック"/>
                  <a:cs typeface="ＭＳ Ｐゴシック"/>
                </a:rPr>
                <a:t>SIer</a:t>
              </a:r>
              <a:r>
                <a:rPr lang="ja-JP" altLang="en-US" sz="1200" dirty="0">
                  <a:solidFill>
                    <a:srgbClr val="FFFFFF"/>
                  </a:solidFill>
                  <a:latin typeface="ＭＳ Ｐゴシック"/>
                  <a:cs typeface="ＭＳ Ｐゴシック"/>
                </a:rPr>
                <a:t>、受託側で分業化された中で、設計にタッチせずに開発を続けているエンジニア</a:t>
              </a:r>
            </a:p>
            <a:p>
              <a:pPr marL="285750" indent="-285750">
                <a:spcBef>
                  <a:spcPts val="600"/>
                </a:spcBef>
                <a:buFont typeface="Wingdings" charset="2"/>
                <a:buChar char="ü"/>
              </a:pPr>
              <a:r>
                <a:rPr lang="ja-JP" altLang="en-US" sz="1200" dirty="0">
                  <a:solidFill>
                    <a:srgbClr val="FFFFFF"/>
                  </a:solidFill>
                  <a:latin typeface="ＭＳ Ｐゴシック"/>
                  <a:cs typeface="ＭＳ Ｐゴシック"/>
                </a:rPr>
                <a:t>家に帰ったらプログラミングは一切しない</a:t>
              </a:r>
              <a:r>
                <a:rPr lang="ja-JP" altLang="en-US" sz="1200" dirty="0" smtClean="0">
                  <a:solidFill>
                    <a:srgbClr val="FFFFFF"/>
                  </a:solidFill>
                  <a:latin typeface="ＭＳ Ｐゴシック"/>
                  <a:cs typeface="ＭＳ Ｐゴシック"/>
                </a:rPr>
                <a:t>、サラリーマンエンジニア</a:t>
              </a:r>
              <a:endParaRPr lang="ja-JP" altLang="en-US" sz="1200" dirty="0">
                <a:solidFill>
                  <a:srgbClr val="FFFFFF"/>
                </a:solidFill>
                <a:latin typeface="ＭＳ Ｐゴシック"/>
                <a:cs typeface="ＭＳ Ｐゴシック"/>
              </a:endParaRPr>
            </a:p>
            <a:p>
              <a:pPr marL="285750" indent="-285750">
                <a:spcBef>
                  <a:spcPts val="600"/>
                </a:spcBef>
                <a:buFont typeface="Wingdings" charset="2"/>
                <a:buChar char="ü"/>
              </a:pPr>
              <a:r>
                <a:rPr lang="en-US" altLang="ja-JP" sz="1200" dirty="0">
                  <a:solidFill>
                    <a:srgbClr val="FFFFFF"/>
                  </a:solidFill>
                  <a:latin typeface="ＭＳ Ｐゴシック"/>
                  <a:cs typeface="ＭＳ Ｐゴシック"/>
                </a:rPr>
                <a:t>1</a:t>
              </a:r>
              <a:r>
                <a:rPr lang="ja-JP" altLang="en-US" sz="1200" dirty="0">
                  <a:solidFill>
                    <a:srgbClr val="FFFFFF"/>
                  </a:solidFill>
                  <a:latin typeface="ＭＳ Ｐゴシック"/>
                  <a:cs typeface="ＭＳ Ｐゴシック"/>
                </a:rPr>
                <a:t>つの専門領域しか持っていない</a:t>
              </a:r>
              <a:r>
                <a:rPr lang="ja-JP" altLang="en-US" sz="1200" dirty="0" smtClean="0">
                  <a:solidFill>
                    <a:srgbClr val="FFFFFF"/>
                  </a:solidFill>
                  <a:latin typeface="ＭＳ Ｐゴシック"/>
                  <a:cs typeface="ＭＳ Ｐゴシック"/>
                </a:rPr>
                <a:t>エンジニア</a:t>
              </a:r>
              <a:endParaRPr lang="en-US" altLang="ja-JP" sz="1200" dirty="0" smtClean="0">
                <a:solidFill>
                  <a:srgbClr val="FFFFFF"/>
                </a:solidFill>
                <a:latin typeface="ＭＳ Ｐゴシック"/>
                <a:cs typeface="ＭＳ Ｐゴシック"/>
              </a:endParaRPr>
            </a:p>
            <a:p>
              <a:pPr marL="285750" indent="-285750">
                <a:spcBef>
                  <a:spcPts val="600"/>
                </a:spcBef>
                <a:buFont typeface="Wingdings" charset="2"/>
                <a:buChar char="ü"/>
              </a:pPr>
              <a:endParaRPr lang="en-US" altLang="ja-JP" sz="1200" dirty="0">
                <a:solidFill>
                  <a:srgbClr val="FFFFFF"/>
                </a:solidFill>
                <a:latin typeface="ＭＳ Ｐゴシック"/>
                <a:ea typeface="ＭＳ Ｐゴシック"/>
                <a:cs typeface="ＭＳ Ｐゴシック"/>
              </a:endParaRPr>
            </a:p>
            <a:p>
              <a:pPr>
                <a:spcBef>
                  <a:spcPts val="600"/>
                </a:spcBef>
              </a:pPr>
              <a:endParaRPr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3596" y="3307659"/>
              <a:ext cx="4221894" cy="400110"/>
            </a:xfrm>
            <a:prstGeom prst="rect">
              <a:avLst/>
            </a:prstGeom>
          </p:spPr>
          <p:txBody>
            <a:bodyPr wrap="square">
              <a:spAutoFit/>
            </a:bodyPr>
            <a:lstStyle/>
            <a:p>
              <a:pPr algn="r"/>
              <a:r>
                <a:rPr lang="en-US" altLang="ja-JP" sz="1200" dirty="0">
                  <a:solidFill>
                    <a:schemeClr val="bg1"/>
                  </a:solidFill>
                </a:rPr>
                <a:t>『2015</a:t>
              </a:r>
              <a:r>
                <a:rPr lang="ja-JP" altLang="en-US" sz="1200" dirty="0">
                  <a:solidFill>
                    <a:schemeClr val="bg1"/>
                  </a:solidFill>
                </a:rPr>
                <a:t>年、こんなエンジニアは生き残れない</a:t>
              </a:r>
              <a:r>
                <a:rPr lang="en-US" altLang="ja-JP" sz="1200" dirty="0" smtClean="0">
                  <a:solidFill>
                    <a:schemeClr val="bg1"/>
                  </a:solidFill>
                </a:rPr>
                <a:t>』</a:t>
              </a:r>
            </a:p>
            <a:p>
              <a:pPr algn="r"/>
              <a:r>
                <a:rPr lang="en-US" altLang="ja-JP" sz="800" dirty="0" smtClean="0">
                  <a:solidFill>
                    <a:schemeClr val="bg1"/>
                  </a:solidFill>
                </a:rPr>
                <a:t>http</a:t>
              </a:r>
              <a:r>
                <a:rPr lang="en-US" altLang="ja-JP" sz="800" dirty="0">
                  <a:solidFill>
                    <a:schemeClr val="bg1"/>
                  </a:solidFill>
                </a:rPr>
                <a:t>://</a:t>
              </a:r>
              <a:r>
                <a:rPr lang="en-US" altLang="ja-JP" sz="800" dirty="0" err="1">
                  <a:solidFill>
                    <a:schemeClr val="bg1"/>
                  </a:solidFill>
                </a:rPr>
                <a:t>business.nikkeibp.co.jp</a:t>
              </a:r>
              <a:r>
                <a:rPr lang="en-US" altLang="ja-JP" sz="800" dirty="0">
                  <a:solidFill>
                    <a:schemeClr val="bg1"/>
                  </a:solidFill>
                </a:rPr>
                <a:t>/article/report/20150107/275927/?P=1</a:t>
              </a:r>
              <a:endParaRPr lang="ja-JP" altLang="en-US" sz="800" dirty="0">
                <a:solidFill>
                  <a:schemeClr val="bg1"/>
                </a:solidFill>
              </a:endParaRPr>
            </a:p>
          </p:txBody>
        </p:sp>
      </p:grpSp>
      <p:sp>
        <p:nvSpPr>
          <p:cNvPr id="18" name="正方形/長方形 17"/>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33" name="正方形/長方形 32"/>
          <p:cNvSpPr/>
          <p:nvPr/>
        </p:nvSpPr>
        <p:spPr>
          <a:xfrm>
            <a:off x="336151" y="3792833"/>
            <a:ext cx="8478676" cy="50457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IT</a:t>
            </a:r>
            <a:r>
              <a:rPr kumimoji="1" lang="ja-JP" altLang="en-US" dirty="0" smtClean="0">
                <a:solidFill>
                  <a:srgbClr val="FFFFFF"/>
                </a:solidFill>
                <a:latin typeface="ＭＳ Ｐゴシック"/>
                <a:ea typeface="ＭＳ Ｐゴシック"/>
                <a:cs typeface="ＭＳ Ｐゴシック"/>
              </a:rPr>
              <a:t>イノベーションは破壊を促す。会社は守ってくれない。自律できる能力を手に入れろ。</a:t>
            </a:r>
            <a:endParaRPr kumimoji="1" lang="ja-JP" altLang="en-US" dirty="0">
              <a:solidFill>
                <a:srgbClr val="FFFFFF"/>
              </a:solidFill>
              <a:latin typeface="ＭＳ Ｐゴシック"/>
              <a:ea typeface="ＭＳ Ｐゴシック"/>
              <a:cs typeface="ＭＳ Ｐゴシック"/>
            </a:endParaRPr>
          </a:p>
        </p:txBody>
      </p:sp>
      <p:sp>
        <p:nvSpPr>
          <p:cNvPr id="34" name="正方形/長方形 33"/>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353596" y="5703332"/>
            <a:ext cx="8478676" cy="825160"/>
            <a:chOff x="353596" y="5703332"/>
            <a:chExt cx="8478676" cy="825160"/>
          </a:xfrm>
        </p:grpSpPr>
        <p:grpSp>
          <p:nvGrpSpPr>
            <p:cNvPr id="36" name="図形グループ 35"/>
            <p:cNvGrpSpPr/>
            <p:nvPr/>
          </p:nvGrpSpPr>
          <p:grpSpPr>
            <a:xfrm>
              <a:off x="353596" y="6027356"/>
              <a:ext cx="8478676" cy="501136"/>
              <a:chOff x="336151" y="4928977"/>
              <a:chExt cx="8478676" cy="501136"/>
            </a:xfrm>
          </p:grpSpPr>
          <p:sp>
            <p:nvSpPr>
              <p:cNvPr id="38" name="正方形/長方形 37"/>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9" name="右矢印 38"/>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7" name="二等辺三角形 36"/>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353596" y="4935842"/>
            <a:ext cx="8478676" cy="700218"/>
            <a:chOff x="353596" y="5842004"/>
            <a:chExt cx="8478676" cy="700218"/>
          </a:xfrm>
        </p:grpSpPr>
        <p:sp>
          <p:nvSpPr>
            <p:cNvPr id="41" name="正方形/長方形 40"/>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2" name="正方形/長方形 4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3" name="正方形/長方形 4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4" name="正方形/長方形 4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grpSp>
        <p:nvGrpSpPr>
          <p:cNvPr id="5" name="図形グループ 4"/>
          <p:cNvGrpSpPr/>
          <p:nvPr/>
        </p:nvGrpSpPr>
        <p:grpSpPr>
          <a:xfrm>
            <a:off x="4482755" y="892432"/>
            <a:ext cx="4332072" cy="2828326"/>
            <a:chOff x="4482755" y="892432"/>
            <a:chExt cx="4332072" cy="2828326"/>
          </a:xfrm>
        </p:grpSpPr>
        <p:sp>
          <p:nvSpPr>
            <p:cNvPr id="24" name="正方形/長方形 23"/>
            <p:cNvSpPr/>
            <p:nvPr/>
          </p:nvSpPr>
          <p:spPr>
            <a:xfrm>
              <a:off x="4592934" y="892432"/>
              <a:ext cx="4221893" cy="282832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自己規定を外す</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「自分は</a:t>
              </a:r>
              <a:r>
                <a:rPr lang="en-US" altLang="ja-JP" sz="1600" dirty="0" smtClean="0">
                  <a:solidFill>
                    <a:srgbClr val="FFFFFF"/>
                  </a:solidFill>
                  <a:latin typeface="ＭＳ Ｐゴシック"/>
                  <a:ea typeface="ＭＳ Ｐゴシック"/>
                  <a:cs typeface="ＭＳ Ｐゴシック"/>
                </a:rPr>
                <a:t>××</a:t>
              </a:r>
              <a:r>
                <a:rPr lang="ja-JP" altLang="en-US" sz="1600" dirty="0" smtClean="0">
                  <a:solidFill>
                    <a:srgbClr val="FFFFFF"/>
                  </a:solidFill>
                  <a:latin typeface="ＭＳ Ｐゴシック"/>
                  <a:ea typeface="ＭＳ Ｐゴシック"/>
                  <a:cs typeface="ＭＳ Ｐゴシック"/>
                </a:rPr>
                <a:t>の専門家」、「専門を極める」から、いろいろな技術に取り組んでみる。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コミュニティに参加し発信する</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自らがコミュニティのエコシステムの一部となって発信することで知識を手に入れる。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好奇心を持ち学び続ける</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特定の知識やスキルにとらわれず、常に新しいスキルに挑戦し、革新を続ける。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98428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人材育成：営業（１</a:t>
            </a:r>
            <a:r>
              <a:rPr lang="ja-JP" altLang="en-US" dirty="0" smtClean="0"/>
              <a:t>）</a:t>
            </a:r>
            <a:r>
              <a:rPr lang="en-US" altLang="ja-JP" dirty="0" smtClean="0"/>
              <a:t> </a:t>
            </a:r>
            <a:r>
              <a:rPr lang="ja-JP" altLang="en-US" dirty="0" smtClean="0"/>
              <a:t>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ja-JP" altLang="en-US" sz="1600" dirty="0" smtClean="0">
                <a:solidFill>
                  <a:schemeClr val="tx1">
                    <a:lumMod val="50000"/>
                    <a:lumOff val="50000"/>
                  </a:schemeClr>
                </a:solidFill>
              </a:rPr>
              <a:t>ひとつ</a:t>
            </a:r>
            <a:r>
              <a:rPr lang="ja-JP" altLang="en-US" sz="1600" dirty="0">
                <a:solidFill>
                  <a:schemeClr val="tx1">
                    <a:lumMod val="50000"/>
                    <a:lumOff val="50000"/>
                  </a:schemeClr>
                </a:solidFill>
              </a:rPr>
              <a:t>の商材に固執し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テクノロジーを俯瞰し、自分達の商材をその中に位置付けて説明できない営業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やたら難しい言葉を駆使し、お客様に分かる言葉で説明しない営業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a:solidFill>
                  <a:schemeClr val="tx1">
                    <a:lumMod val="50000"/>
                    <a:lumOff val="50000"/>
                  </a:schemeClr>
                </a:solidFill>
              </a:rPr>
              <a:t>を言えない営業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8388436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p:cNvSpPr/>
          <p:nvPr/>
        </p:nvSpPr>
        <p:spPr bwMode="auto">
          <a:xfrm>
            <a:off x="3124200" y="990591"/>
            <a:ext cx="5410200" cy="5410200"/>
          </a:xfrm>
          <a:prstGeom prst="ellipse">
            <a:avLst/>
          </a:prstGeom>
          <a:solidFill>
            <a:srgbClr val="0080FF">
              <a:alpha val="70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円/楕円 35"/>
          <p:cNvSpPr/>
          <p:nvPr/>
        </p:nvSpPr>
        <p:spPr bwMode="auto">
          <a:xfrm>
            <a:off x="2438400" y="2285991"/>
            <a:ext cx="4114800" cy="4114800"/>
          </a:xfrm>
          <a:prstGeom prst="ellipse">
            <a:avLst/>
          </a:prstGeom>
          <a:solidFill>
            <a:srgbClr val="3333FF">
              <a:alpha val="70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5" name="タイトル 4"/>
          <p:cNvSpPr>
            <a:spLocks noGrp="1"/>
          </p:cNvSpPr>
          <p:nvPr>
            <p:ph type="title"/>
          </p:nvPr>
        </p:nvSpPr>
        <p:spPr/>
        <p:txBody>
          <a:bodyPr/>
          <a:lstStyle/>
          <a:p>
            <a:r>
              <a:rPr kumimoji="1" lang="ja-JP" altLang="en-US" dirty="0" smtClean="0"/>
              <a:t>人材育成：営業（</a:t>
            </a:r>
            <a:r>
              <a:rPr lang="ja-JP" altLang="en-US" dirty="0" smtClean="0"/>
              <a:t>２</a:t>
            </a:r>
            <a:r>
              <a:rPr kumimoji="1" lang="ja-JP" altLang="en-US" dirty="0" smtClean="0"/>
              <a:t>）</a:t>
            </a:r>
            <a:endParaRPr kumimoji="1" lang="ja-JP" altLang="en-US" dirty="0"/>
          </a:p>
        </p:txBody>
      </p:sp>
      <p:sp>
        <p:nvSpPr>
          <p:cNvPr id="2" name="円/楕円 1"/>
          <p:cNvSpPr/>
          <p:nvPr/>
        </p:nvSpPr>
        <p:spPr bwMode="auto">
          <a:xfrm>
            <a:off x="1981200" y="3809991"/>
            <a:ext cx="2590800" cy="2590800"/>
          </a:xfrm>
          <a:prstGeom prst="ellipse">
            <a:avLst/>
          </a:prstGeom>
          <a:solidFill>
            <a:srgbClr val="000090">
              <a:alpha val="70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dirty="0" smtClean="0">
                <a:solidFill>
                  <a:schemeClr val="bg1"/>
                </a:solidFill>
              </a:rPr>
              <a:t>営業</a:t>
            </a:r>
            <a:r>
              <a:rPr kumimoji="0" lang="en-US" altLang="ja-JP" sz="3600" dirty="0" smtClean="0">
                <a:solidFill>
                  <a:schemeClr val="bg1"/>
                </a:solidFill>
              </a:rPr>
              <a:t>1.0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プロダクト営業</a:t>
            </a:r>
          </a:p>
        </p:txBody>
      </p:sp>
      <p:sp>
        <p:nvSpPr>
          <p:cNvPr id="3" name="テキスト ボックス 2"/>
          <p:cNvSpPr txBox="1"/>
          <p:nvPr/>
        </p:nvSpPr>
        <p:spPr>
          <a:xfrm>
            <a:off x="3505200" y="2510126"/>
            <a:ext cx="2262158" cy="923330"/>
          </a:xfrm>
          <a:prstGeom prst="rect">
            <a:avLst/>
          </a:prstGeom>
          <a:noFill/>
        </p:spPr>
        <p:txBody>
          <a:bodyPr wrap="none" rtlCol="0">
            <a:spAutoFit/>
          </a:bodyPr>
          <a:lstStyle/>
          <a:p>
            <a:pPr algn="ctr"/>
            <a:r>
              <a:rPr kumimoji="1" lang="ja-JP" altLang="en-US" sz="3600" dirty="0" smtClean="0">
                <a:solidFill>
                  <a:srgbClr val="FFFFFF"/>
                </a:solidFill>
              </a:rPr>
              <a:t>営業</a:t>
            </a:r>
            <a:r>
              <a:rPr kumimoji="1" lang="en-US" altLang="ja-JP" sz="3600" dirty="0" smtClean="0">
                <a:solidFill>
                  <a:srgbClr val="FFFFFF"/>
                </a:solidFill>
              </a:rPr>
              <a:t>2.0</a:t>
            </a:r>
          </a:p>
          <a:p>
            <a:pPr algn="ctr"/>
            <a:r>
              <a:rPr lang="ja-JP" altLang="en-US" sz="1800" dirty="0" smtClean="0">
                <a:solidFill>
                  <a:srgbClr val="FFFFFF"/>
                </a:solidFill>
              </a:rPr>
              <a:t>ソリューション営業</a:t>
            </a:r>
            <a:endParaRPr kumimoji="1" lang="ja-JP" altLang="en-US" sz="1800" dirty="0">
              <a:solidFill>
                <a:srgbClr val="FFFFFF"/>
              </a:solidFill>
            </a:endParaRPr>
          </a:p>
        </p:txBody>
      </p:sp>
      <p:sp>
        <p:nvSpPr>
          <p:cNvPr id="7" name="テキスト ボックス 6"/>
          <p:cNvSpPr txBox="1"/>
          <p:nvPr/>
        </p:nvSpPr>
        <p:spPr>
          <a:xfrm>
            <a:off x="4736321" y="1066791"/>
            <a:ext cx="2262158" cy="923330"/>
          </a:xfrm>
          <a:prstGeom prst="rect">
            <a:avLst/>
          </a:prstGeom>
          <a:noFill/>
        </p:spPr>
        <p:txBody>
          <a:bodyPr wrap="none" rtlCol="0">
            <a:spAutoFit/>
          </a:bodyPr>
          <a:lstStyle/>
          <a:p>
            <a:pPr algn="ctr"/>
            <a:r>
              <a:rPr kumimoji="1" lang="ja-JP" altLang="en-US" sz="3600" dirty="0" smtClean="0">
                <a:solidFill>
                  <a:srgbClr val="FFFFFF"/>
                </a:solidFill>
              </a:rPr>
              <a:t>営業</a:t>
            </a:r>
            <a:r>
              <a:rPr lang="en-US" altLang="ja-JP" sz="3600" dirty="0" smtClean="0">
                <a:solidFill>
                  <a:srgbClr val="FFFFFF"/>
                </a:solidFill>
              </a:rPr>
              <a:t>3</a:t>
            </a:r>
            <a:r>
              <a:rPr kumimoji="1" lang="en-US" altLang="ja-JP" sz="3600" dirty="0" smtClean="0">
                <a:solidFill>
                  <a:srgbClr val="FFFFFF"/>
                </a:solidFill>
              </a:rPr>
              <a:t>.0</a:t>
            </a:r>
          </a:p>
          <a:p>
            <a:pPr algn="ctr"/>
            <a:r>
              <a:rPr lang="ja-JP" altLang="en-US" sz="1800" dirty="0" smtClean="0">
                <a:solidFill>
                  <a:srgbClr val="FFFFFF"/>
                </a:solidFill>
              </a:rPr>
              <a:t>イノベーション営業</a:t>
            </a:r>
            <a:endParaRPr kumimoji="1" lang="ja-JP" altLang="en-US" sz="1800" dirty="0">
              <a:solidFill>
                <a:srgbClr val="FFFFFF"/>
              </a:solidFill>
            </a:endParaRPr>
          </a:p>
        </p:txBody>
      </p:sp>
      <p:grpSp>
        <p:nvGrpSpPr>
          <p:cNvPr id="10" name="図形グループ 9"/>
          <p:cNvGrpSpPr/>
          <p:nvPr/>
        </p:nvGrpSpPr>
        <p:grpSpPr>
          <a:xfrm>
            <a:off x="609600" y="990591"/>
            <a:ext cx="2992557" cy="5384800"/>
            <a:chOff x="609600" y="1219200"/>
            <a:chExt cx="2992557" cy="5384800"/>
          </a:xfrm>
        </p:grpSpPr>
        <p:sp>
          <p:nvSpPr>
            <p:cNvPr id="8" name="フリーフォーム 7"/>
            <p:cNvSpPr/>
            <p:nvPr/>
          </p:nvSpPr>
          <p:spPr>
            <a:xfrm>
              <a:off x="609600" y="1219200"/>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chemeClr val="accent2">
                    <a:shade val="51000"/>
                    <a:satMod val="130000"/>
                  </a:schemeClr>
                </a:gs>
                <a:gs pos="49000">
                  <a:srgbClr val="0000FF"/>
                </a:gs>
                <a:gs pos="100000">
                  <a:srgbClr val="0080FF"/>
                </a:gs>
              </a:gsLst>
            </a:gra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981200" y="1219200"/>
              <a:ext cx="1620957" cy="954107"/>
            </a:xfrm>
            <a:prstGeom prst="rect">
              <a:avLst/>
            </a:prstGeom>
            <a:noFill/>
          </p:spPr>
          <p:txBody>
            <a:bodyPr wrap="none" rtlCol="0">
              <a:spAutoFit/>
            </a:bodyPr>
            <a:lstStyle/>
            <a:p>
              <a:r>
                <a:rPr kumimoji="1" lang="ja-JP" altLang="en-US" sz="2800" dirty="0" smtClean="0">
                  <a:solidFill>
                    <a:srgbClr val="0000FF"/>
                  </a:solidFill>
                  <a:effectLst/>
                </a:rPr>
                <a:t>競争優位</a:t>
              </a:r>
              <a:endParaRPr kumimoji="1" lang="en-US" altLang="ja-JP" sz="2800" dirty="0" smtClean="0">
                <a:solidFill>
                  <a:srgbClr val="0000FF"/>
                </a:solidFill>
                <a:effectLst/>
              </a:endParaRPr>
            </a:p>
            <a:p>
              <a:r>
                <a:rPr kumimoji="1" lang="ja-JP" altLang="en-US" sz="2800" dirty="0" smtClean="0">
                  <a:solidFill>
                    <a:srgbClr val="0000FF"/>
                  </a:solidFill>
                  <a:effectLst/>
                </a:rPr>
                <a:t>のシフト</a:t>
              </a:r>
              <a:endParaRPr kumimoji="1" lang="ja-JP" altLang="en-US" sz="2800" dirty="0">
                <a:solidFill>
                  <a:srgbClr val="0000FF"/>
                </a:solidFill>
                <a:effectLst/>
              </a:endParaRPr>
            </a:p>
          </p:txBody>
        </p:sp>
      </p:grpSp>
      <p:sp>
        <p:nvSpPr>
          <p:cNvPr id="6" name="角丸四角形 5"/>
          <p:cNvSpPr/>
          <p:nvPr/>
        </p:nvSpPr>
        <p:spPr bwMode="auto">
          <a:xfrm>
            <a:off x="2819400" y="5791191"/>
            <a:ext cx="914400" cy="228600"/>
          </a:xfrm>
          <a:prstGeom prst="roundRect">
            <a:avLst>
              <a:gd name="adj" fmla="val 50000"/>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0000FF"/>
                </a:solidFill>
                <a:effectLst/>
                <a:latin typeface="Arial" charset="0"/>
                <a:ea typeface="HG丸ｺﾞｼｯｸM-PRO" pitchFamily="50" charset="-128"/>
              </a:rPr>
              <a:t>プロダクト</a:t>
            </a:r>
          </a:p>
        </p:txBody>
      </p:sp>
      <p:grpSp>
        <p:nvGrpSpPr>
          <p:cNvPr id="14" name="図形グループ 13"/>
          <p:cNvGrpSpPr/>
          <p:nvPr/>
        </p:nvGrpSpPr>
        <p:grpSpPr>
          <a:xfrm>
            <a:off x="4191000" y="3492491"/>
            <a:ext cx="2057400" cy="685800"/>
            <a:chOff x="4191000" y="3721100"/>
            <a:chExt cx="2057400" cy="685800"/>
          </a:xfrm>
        </p:grpSpPr>
        <p:sp>
          <p:nvSpPr>
            <p:cNvPr id="11" name="角丸四角形 10"/>
            <p:cNvSpPr/>
            <p:nvPr/>
          </p:nvSpPr>
          <p:spPr bwMode="auto">
            <a:xfrm>
              <a:off x="4191000" y="3721100"/>
              <a:ext cx="2057400" cy="685800"/>
            </a:xfrm>
            <a:prstGeom prst="roundRect">
              <a:avLst>
                <a:gd name="adj" fmla="val 50000"/>
              </a:avLst>
            </a:prstGeom>
            <a:solidFill>
              <a:srgbClr val="FFCC66"/>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4330700" y="3771900"/>
              <a:ext cx="1838965" cy="307777"/>
            </a:xfrm>
            <a:prstGeom prst="rect">
              <a:avLst/>
            </a:prstGeom>
            <a:noFill/>
          </p:spPr>
          <p:txBody>
            <a:bodyPr wrap="none" rtlCol="0">
              <a:spAutoFit/>
            </a:bodyPr>
            <a:lstStyle/>
            <a:p>
              <a:r>
                <a:rPr kumimoji="1" lang="ja-JP" altLang="en-US" sz="1400" dirty="0" smtClean="0">
                  <a:solidFill>
                    <a:srgbClr val="3366FF"/>
                  </a:solidFill>
                </a:rPr>
                <a:t>組合せ</a:t>
              </a:r>
              <a:r>
                <a:rPr kumimoji="1" lang="en-US" altLang="ja-JP" sz="1400" dirty="0" smtClean="0">
                  <a:solidFill>
                    <a:srgbClr val="3366FF"/>
                  </a:solidFill>
                </a:rPr>
                <a:t>=</a:t>
              </a:r>
              <a:r>
                <a:rPr kumimoji="1" lang="ja-JP" altLang="en-US" sz="1400" dirty="0" smtClean="0">
                  <a:solidFill>
                    <a:srgbClr val="3366FF"/>
                  </a:solidFill>
                </a:rPr>
                <a:t>ソリューション</a:t>
              </a:r>
              <a:endParaRPr kumimoji="1" lang="ja-JP" altLang="en-US" sz="1400" dirty="0">
                <a:solidFill>
                  <a:srgbClr val="3366FF"/>
                </a:solidFill>
              </a:endParaRPr>
            </a:p>
          </p:txBody>
        </p:sp>
        <p:sp>
          <p:nvSpPr>
            <p:cNvPr id="15" name="角丸四角形 14"/>
            <p:cNvSpPr/>
            <p:nvPr/>
          </p:nvSpPr>
          <p:spPr bwMode="auto">
            <a:xfrm>
              <a:off x="4800600" y="4076700"/>
              <a:ext cx="914400" cy="228600"/>
            </a:xfrm>
            <a:prstGeom prst="roundRect">
              <a:avLst>
                <a:gd name="adj" fmla="val 50000"/>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0000FF"/>
                  </a:solidFill>
                  <a:effectLst/>
                  <a:latin typeface="Arial" charset="0"/>
                  <a:ea typeface="HG丸ｺﾞｼｯｸM-PRO" pitchFamily="50" charset="-128"/>
                </a:rPr>
                <a:t>プロダクト</a:t>
              </a:r>
            </a:p>
          </p:txBody>
        </p:sp>
      </p:grpSp>
      <p:grpSp>
        <p:nvGrpSpPr>
          <p:cNvPr id="19" name="図形グループ 18"/>
          <p:cNvGrpSpPr/>
          <p:nvPr/>
        </p:nvGrpSpPr>
        <p:grpSpPr>
          <a:xfrm>
            <a:off x="5867400" y="1981191"/>
            <a:ext cx="2209800" cy="1057870"/>
            <a:chOff x="5867400" y="2209800"/>
            <a:chExt cx="2209800" cy="1057870"/>
          </a:xfrm>
        </p:grpSpPr>
        <p:sp>
          <p:nvSpPr>
            <p:cNvPr id="13" name="角丸四角形 12"/>
            <p:cNvSpPr/>
            <p:nvPr/>
          </p:nvSpPr>
          <p:spPr bwMode="auto">
            <a:xfrm>
              <a:off x="5867400" y="2209800"/>
              <a:ext cx="2209800" cy="1057870"/>
            </a:xfrm>
            <a:prstGeom prst="roundRect">
              <a:avLst>
                <a:gd name="adj" fmla="val 37301"/>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 name="角丸四角形 15"/>
            <p:cNvSpPr/>
            <p:nvPr/>
          </p:nvSpPr>
          <p:spPr bwMode="auto">
            <a:xfrm>
              <a:off x="5943600" y="2505670"/>
              <a:ext cx="2057400" cy="685800"/>
            </a:xfrm>
            <a:prstGeom prst="roundRect">
              <a:avLst>
                <a:gd name="adj" fmla="val 50000"/>
              </a:avLst>
            </a:prstGeom>
            <a:solidFill>
              <a:srgbClr val="FFCC66"/>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p>
          </p:txBody>
        </p:sp>
        <p:sp>
          <p:nvSpPr>
            <p:cNvPr id="17" name="テキスト ボックス 16"/>
            <p:cNvSpPr txBox="1"/>
            <p:nvPr/>
          </p:nvSpPr>
          <p:spPr>
            <a:xfrm>
              <a:off x="6083300" y="2556470"/>
              <a:ext cx="1838965" cy="307777"/>
            </a:xfrm>
            <a:prstGeom prst="rect">
              <a:avLst/>
            </a:prstGeom>
            <a:noFill/>
          </p:spPr>
          <p:txBody>
            <a:bodyPr wrap="none" rtlCol="0">
              <a:spAutoFit/>
            </a:bodyPr>
            <a:lstStyle/>
            <a:p>
              <a:r>
                <a:rPr kumimoji="1" lang="ja-JP" altLang="en-US" sz="1400" dirty="0" smtClean="0">
                  <a:solidFill>
                    <a:srgbClr val="3366FF"/>
                  </a:solidFill>
                </a:rPr>
                <a:t>組合せ</a:t>
              </a:r>
              <a:r>
                <a:rPr kumimoji="1" lang="en-US" altLang="ja-JP" sz="1400" dirty="0" smtClean="0">
                  <a:solidFill>
                    <a:srgbClr val="3366FF"/>
                  </a:solidFill>
                </a:rPr>
                <a:t>=</a:t>
              </a:r>
              <a:r>
                <a:rPr kumimoji="1" lang="ja-JP" altLang="en-US" sz="1400" dirty="0" smtClean="0">
                  <a:solidFill>
                    <a:srgbClr val="3366FF"/>
                  </a:solidFill>
                </a:rPr>
                <a:t>ソリューション</a:t>
              </a:r>
              <a:endParaRPr kumimoji="1" lang="ja-JP" altLang="en-US" sz="1400" dirty="0">
                <a:solidFill>
                  <a:srgbClr val="3366FF"/>
                </a:solidFill>
              </a:endParaRPr>
            </a:p>
          </p:txBody>
        </p:sp>
        <p:sp>
          <p:nvSpPr>
            <p:cNvPr id="18" name="角丸四角形 17"/>
            <p:cNvSpPr/>
            <p:nvPr/>
          </p:nvSpPr>
          <p:spPr bwMode="auto">
            <a:xfrm>
              <a:off x="6553200" y="2861270"/>
              <a:ext cx="914400" cy="228600"/>
            </a:xfrm>
            <a:prstGeom prst="roundRect">
              <a:avLst>
                <a:gd name="adj" fmla="val 50000"/>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0000FF"/>
                  </a:solidFill>
                  <a:latin typeface="HG丸ｺﾞｼｯｸM-PRO"/>
                  <a:ea typeface="HG丸ｺﾞｼｯｸM-PRO"/>
                  <a:cs typeface="HG丸ｺﾞｼｯｸM-PRO"/>
                </a:rPr>
                <a:t>プロダクト</a:t>
              </a:r>
            </a:p>
          </p:txBody>
        </p:sp>
        <p:sp>
          <p:nvSpPr>
            <p:cNvPr id="20" name="テキスト ボックス 19"/>
            <p:cNvSpPr txBox="1"/>
            <p:nvPr/>
          </p:nvSpPr>
          <p:spPr>
            <a:xfrm>
              <a:off x="6598369" y="2237601"/>
              <a:ext cx="839693" cy="307777"/>
            </a:xfrm>
            <a:prstGeom prst="rect">
              <a:avLst/>
            </a:prstGeom>
            <a:noFill/>
          </p:spPr>
          <p:txBody>
            <a:bodyPr wrap="none" rtlCol="0">
              <a:spAutoFit/>
            </a:bodyPr>
            <a:lstStyle/>
            <a:p>
              <a:r>
                <a:rPr lang="ja-JP" altLang="en-US" sz="1400" dirty="0" smtClean="0">
                  <a:solidFill>
                    <a:schemeClr val="bg1"/>
                  </a:solidFill>
                </a:rPr>
                <a:t>デザイン</a:t>
              </a:r>
              <a:endParaRPr kumimoji="1" lang="ja-JP" altLang="en-US" sz="1400" dirty="0">
                <a:solidFill>
                  <a:schemeClr val="bg1"/>
                </a:solidFill>
              </a:endParaRPr>
            </a:p>
          </p:txBody>
        </p:sp>
      </p:grpSp>
    </p:spTree>
    <p:extLst>
      <p:ext uri="{BB962C8B-B14F-4D97-AF65-F5344CB8AC3E}">
        <p14:creationId xmlns:p14="http://schemas.microsoft.com/office/powerpoint/2010/main" val="87032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（３）</a:t>
            </a:r>
            <a:endParaRPr kumimoji="1" lang="ja-JP" altLang="en-US" dirty="0"/>
          </a:p>
        </p:txBody>
      </p:sp>
      <p:sp>
        <p:nvSpPr>
          <p:cNvPr id="8" name="角丸四角形 7"/>
          <p:cNvSpPr/>
          <p:nvPr/>
        </p:nvSpPr>
        <p:spPr>
          <a:xfrm>
            <a:off x="1143000" y="1558073"/>
            <a:ext cx="2533805" cy="359318"/>
          </a:xfrm>
          <a:prstGeom prst="roundRect">
            <a:avLst/>
          </a:prstGeom>
          <a:solidFill>
            <a:schemeClr val="accent5">
              <a:lumMod val="50000"/>
              <a:alpha val="7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600" dirty="0" smtClean="0"/>
              <a:t>プロダクト営業</a:t>
            </a:r>
            <a:endParaRPr kumimoji="1" lang="ja-JP" altLang="en-US" sz="1600" dirty="0"/>
          </a:p>
        </p:txBody>
      </p:sp>
      <p:sp>
        <p:nvSpPr>
          <p:cNvPr id="9" name="角丸四角形 8"/>
          <p:cNvSpPr/>
          <p:nvPr/>
        </p:nvSpPr>
        <p:spPr>
          <a:xfrm>
            <a:off x="6384074" y="1558073"/>
            <a:ext cx="2533805" cy="359318"/>
          </a:xfrm>
          <a:prstGeom prst="roundRect">
            <a:avLst/>
          </a:prstGeom>
          <a:solidFill>
            <a:srgbClr val="0000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600" dirty="0" smtClean="0"/>
              <a:t>イノベーション営業</a:t>
            </a:r>
            <a:endParaRPr kumimoji="1" lang="ja-JP" altLang="en-US" sz="1600" dirty="0"/>
          </a:p>
        </p:txBody>
      </p:sp>
      <p:sp>
        <p:nvSpPr>
          <p:cNvPr id="10" name="角丸四角形 9"/>
          <p:cNvSpPr/>
          <p:nvPr/>
        </p:nvSpPr>
        <p:spPr>
          <a:xfrm>
            <a:off x="3754244" y="1558073"/>
            <a:ext cx="2533805" cy="359318"/>
          </a:xfrm>
          <a:prstGeom prst="roundRect">
            <a:avLst/>
          </a:prstGeom>
          <a:solidFill>
            <a:srgbClr val="3366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600" dirty="0" smtClean="0"/>
              <a:t>ソリューション営業</a:t>
            </a:r>
            <a:endParaRPr kumimoji="1" lang="ja-JP" altLang="en-US" sz="1600" dirty="0"/>
          </a:p>
        </p:txBody>
      </p:sp>
      <p:sp>
        <p:nvSpPr>
          <p:cNvPr id="11" name="角丸四角形 10"/>
          <p:cNvSpPr/>
          <p:nvPr/>
        </p:nvSpPr>
        <p:spPr>
          <a:xfrm>
            <a:off x="1143000" y="1979344"/>
            <a:ext cx="2533805" cy="359318"/>
          </a:xfrm>
          <a:prstGeom prst="roundRect">
            <a:avLst/>
          </a:prstGeom>
          <a:solidFill>
            <a:schemeClr val="accent5">
              <a:lumMod val="50000"/>
              <a:alpha val="7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dirty="0" smtClean="0"/>
              <a:t>自分たちの</a:t>
            </a:r>
            <a:r>
              <a:rPr kumimoji="1" lang="ja-JP" altLang="en-US" sz="1400" dirty="0" smtClean="0"/>
              <a:t>製品やサービス</a:t>
            </a:r>
            <a:endParaRPr kumimoji="1" lang="ja-JP" altLang="en-US" sz="1400" dirty="0"/>
          </a:p>
        </p:txBody>
      </p:sp>
      <p:sp>
        <p:nvSpPr>
          <p:cNvPr id="12" name="角丸四角形 11"/>
          <p:cNvSpPr/>
          <p:nvPr/>
        </p:nvSpPr>
        <p:spPr>
          <a:xfrm>
            <a:off x="6384074" y="1979344"/>
            <a:ext cx="2533805" cy="359318"/>
          </a:xfrm>
          <a:prstGeom prst="roundRect">
            <a:avLst/>
          </a:prstGeom>
          <a:solidFill>
            <a:srgbClr val="0000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400" dirty="0" smtClean="0"/>
              <a:t>お客様の変化</a:t>
            </a:r>
            <a:endParaRPr kumimoji="1" lang="ja-JP" altLang="en-US" sz="1400" dirty="0"/>
          </a:p>
        </p:txBody>
      </p:sp>
      <p:sp>
        <p:nvSpPr>
          <p:cNvPr id="13" name="角丸四角形 12"/>
          <p:cNvSpPr/>
          <p:nvPr/>
        </p:nvSpPr>
        <p:spPr>
          <a:xfrm>
            <a:off x="3754244" y="1979344"/>
            <a:ext cx="2533805" cy="359318"/>
          </a:xfrm>
          <a:prstGeom prst="roundRect">
            <a:avLst/>
          </a:prstGeom>
          <a:solidFill>
            <a:srgbClr val="3366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400" dirty="0" smtClean="0"/>
              <a:t>顧客の課題やニーズ</a:t>
            </a:r>
            <a:endParaRPr kumimoji="1" lang="ja-JP" altLang="en-US" sz="1400" dirty="0"/>
          </a:p>
        </p:txBody>
      </p:sp>
      <p:sp>
        <p:nvSpPr>
          <p:cNvPr id="14" name="角丸四角形 13"/>
          <p:cNvSpPr/>
          <p:nvPr/>
        </p:nvSpPr>
        <p:spPr>
          <a:xfrm>
            <a:off x="1143000" y="2400612"/>
            <a:ext cx="2533805" cy="685179"/>
          </a:xfrm>
          <a:prstGeom prst="roundRect">
            <a:avLst>
              <a:gd name="adj" fmla="val 4866"/>
            </a:avLst>
          </a:prstGeom>
          <a:solidFill>
            <a:schemeClr val="accent5">
              <a:lumMod val="50000"/>
              <a:alpha val="79000"/>
            </a:schemeClr>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smtClean="0"/>
              <a:t>製品やサービスの性能や機能の優位性、あるいはコストパフォーマンスの高さ</a:t>
            </a:r>
            <a:endParaRPr kumimoji="1" lang="ja-JP" altLang="en-US" sz="1200" dirty="0"/>
          </a:p>
        </p:txBody>
      </p:sp>
      <p:sp>
        <p:nvSpPr>
          <p:cNvPr id="15" name="角丸四角形 14"/>
          <p:cNvSpPr/>
          <p:nvPr/>
        </p:nvSpPr>
        <p:spPr>
          <a:xfrm>
            <a:off x="6384074" y="2400612"/>
            <a:ext cx="2533805" cy="685179"/>
          </a:xfrm>
          <a:prstGeom prst="roundRect">
            <a:avLst>
              <a:gd name="adj" fmla="val 5487"/>
            </a:avLst>
          </a:prstGeom>
          <a:solidFill>
            <a:srgbClr val="0000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1200" dirty="0" smtClean="0"/>
              <a:t>顧客に新しい気付きやビジョンを与えられること</a:t>
            </a:r>
            <a:endParaRPr kumimoji="1" lang="ja-JP" altLang="en-US" sz="1200" dirty="0"/>
          </a:p>
        </p:txBody>
      </p:sp>
      <p:sp>
        <p:nvSpPr>
          <p:cNvPr id="16" name="角丸四角形 15"/>
          <p:cNvSpPr/>
          <p:nvPr/>
        </p:nvSpPr>
        <p:spPr>
          <a:xfrm>
            <a:off x="3754244" y="2400612"/>
            <a:ext cx="2533805" cy="685179"/>
          </a:xfrm>
          <a:prstGeom prst="roundRect">
            <a:avLst>
              <a:gd name="adj" fmla="val 5487"/>
            </a:avLst>
          </a:prstGeom>
          <a:solidFill>
            <a:srgbClr val="3366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1200" dirty="0" smtClean="0"/>
              <a:t>課題解決やニーズを満たすためのテクノロジーやプロセスの組合せの適応性や優位性</a:t>
            </a:r>
            <a:endParaRPr kumimoji="1" lang="ja-JP" altLang="en-US" sz="1200" dirty="0"/>
          </a:p>
        </p:txBody>
      </p:sp>
      <p:sp>
        <p:nvSpPr>
          <p:cNvPr id="17" name="角丸四角形 16"/>
          <p:cNvSpPr/>
          <p:nvPr/>
        </p:nvSpPr>
        <p:spPr>
          <a:xfrm>
            <a:off x="1143000" y="3142788"/>
            <a:ext cx="2533805" cy="359318"/>
          </a:xfrm>
          <a:prstGeom prst="roundRect">
            <a:avLst/>
          </a:prstGeom>
          <a:solidFill>
            <a:schemeClr val="accent5">
              <a:lumMod val="50000"/>
              <a:alpha val="7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400" dirty="0" smtClean="0"/>
              <a:t>購買担当や責任者</a:t>
            </a:r>
            <a:endParaRPr kumimoji="1" lang="ja-JP" altLang="en-US" sz="1400" dirty="0"/>
          </a:p>
        </p:txBody>
      </p:sp>
      <p:sp>
        <p:nvSpPr>
          <p:cNvPr id="18" name="角丸四角形 17"/>
          <p:cNvSpPr/>
          <p:nvPr/>
        </p:nvSpPr>
        <p:spPr>
          <a:xfrm>
            <a:off x="6384074" y="3142788"/>
            <a:ext cx="2533805" cy="359318"/>
          </a:xfrm>
          <a:prstGeom prst="roundRect">
            <a:avLst/>
          </a:prstGeom>
          <a:solidFill>
            <a:srgbClr val="0000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400" dirty="0" smtClean="0"/>
              <a:t>変革推進者</a:t>
            </a:r>
            <a:endParaRPr kumimoji="1" lang="ja-JP" altLang="en-US" sz="1400" dirty="0"/>
          </a:p>
        </p:txBody>
      </p:sp>
      <p:sp>
        <p:nvSpPr>
          <p:cNvPr id="19" name="角丸四角形 18"/>
          <p:cNvSpPr/>
          <p:nvPr/>
        </p:nvSpPr>
        <p:spPr>
          <a:xfrm>
            <a:off x="3754244" y="3142788"/>
            <a:ext cx="2533805" cy="359318"/>
          </a:xfrm>
          <a:prstGeom prst="roundRect">
            <a:avLst/>
          </a:prstGeom>
          <a:solidFill>
            <a:srgbClr val="3366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400" dirty="0" smtClean="0"/>
              <a:t>プロセス責任者</a:t>
            </a:r>
            <a:endParaRPr kumimoji="1" lang="ja-JP" altLang="en-US" sz="1400" dirty="0"/>
          </a:p>
        </p:txBody>
      </p:sp>
      <p:sp>
        <p:nvSpPr>
          <p:cNvPr id="20" name="角丸四角形 19"/>
          <p:cNvSpPr/>
          <p:nvPr/>
        </p:nvSpPr>
        <p:spPr>
          <a:xfrm>
            <a:off x="1143000" y="3551665"/>
            <a:ext cx="2533805" cy="1439126"/>
          </a:xfrm>
          <a:prstGeom prst="roundRect">
            <a:avLst>
              <a:gd name="adj" fmla="val 5052"/>
            </a:avLst>
          </a:prstGeom>
          <a:solidFill>
            <a:schemeClr val="accent5">
              <a:lumMod val="50000"/>
              <a:alpha val="7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200" dirty="0" smtClean="0"/>
              <a:t>購買担当者や責任者の発見</a:t>
            </a:r>
            <a:endParaRPr kumimoji="1" lang="en-US" altLang="ja-JP" sz="1200" dirty="0" smtClean="0"/>
          </a:p>
          <a:p>
            <a:pPr algn="ctr"/>
            <a:r>
              <a:rPr lang="en-US" altLang="ja-JP" sz="1200" dirty="0" smtClean="0"/>
              <a:t>↓</a:t>
            </a:r>
            <a:endParaRPr lang="en-US" altLang="ja-JP" sz="1200" dirty="0"/>
          </a:p>
          <a:p>
            <a:pPr algn="ctr"/>
            <a:r>
              <a:rPr kumimoji="1" lang="ja-JP" altLang="en-US" sz="1200" dirty="0" smtClean="0"/>
              <a:t>要求仕様の明確化</a:t>
            </a:r>
            <a:endParaRPr kumimoji="1" lang="en-US" altLang="ja-JP" sz="1200" dirty="0" smtClean="0"/>
          </a:p>
          <a:p>
            <a:pPr algn="ctr"/>
            <a:r>
              <a:rPr lang="en-US" altLang="ja-JP" sz="1200" dirty="0" smtClean="0"/>
              <a:t>↓</a:t>
            </a:r>
            <a:endParaRPr lang="en-US" altLang="ja-JP" sz="1200" dirty="0"/>
          </a:p>
          <a:p>
            <a:pPr algn="ctr"/>
            <a:r>
              <a:rPr kumimoji="1" lang="ja-JP" altLang="en-US" sz="1200" dirty="0" smtClean="0"/>
              <a:t>競合優位な条件の設定と交渉</a:t>
            </a:r>
            <a:endParaRPr kumimoji="1" lang="en-US" altLang="ja-JP" sz="1200" dirty="0" smtClean="0"/>
          </a:p>
          <a:p>
            <a:pPr algn="ctr"/>
            <a:r>
              <a:rPr lang="en-US" altLang="ja-JP" sz="1200" dirty="0" smtClean="0"/>
              <a:t>↓</a:t>
            </a:r>
          </a:p>
          <a:p>
            <a:pPr algn="ctr"/>
            <a:r>
              <a:rPr kumimoji="1" lang="ja-JP" altLang="en-US" sz="1200" dirty="0" smtClean="0"/>
              <a:t>調達とデリバリー</a:t>
            </a:r>
            <a:endParaRPr kumimoji="1" lang="ja-JP" altLang="en-US" sz="1200" dirty="0"/>
          </a:p>
        </p:txBody>
      </p:sp>
      <p:sp>
        <p:nvSpPr>
          <p:cNvPr id="21" name="角丸四角形 20"/>
          <p:cNvSpPr/>
          <p:nvPr/>
        </p:nvSpPr>
        <p:spPr>
          <a:xfrm>
            <a:off x="6384074" y="3551665"/>
            <a:ext cx="2533805" cy="1439126"/>
          </a:xfrm>
          <a:prstGeom prst="roundRect">
            <a:avLst>
              <a:gd name="adj" fmla="val 2878"/>
            </a:avLst>
          </a:prstGeom>
          <a:solidFill>
            <a:srgbClr val="0000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200" dirty="0" smtClean="0"/>
              <a:t>変革推進者の発見</a:t>
            </a:r>
            <a:endParaRPr kumimoji="1" lang="en-US" altLang="ja-JP" sz="1200" dirty="0" smtClean="0"/>
          </a:p>
          <a:p>
            <a:pPr algn="ctr"/>
            <a:r>
              <a:rPr lang="en-US" altLang="ja-JP" sz="1200" dirty="0" smtClean="0"/>
              <a:t>↓</a:t>
            </a:r>
            <a:endParaRPr lang="en-US" altLang="ja-JP" sz="1200" dirty="0"/>
          </a:p>
          <a:p>
            <a:pPr algn="ctr"/>
            <a:r>
              <a:rPr kumimoji="1" lang="ja-JP" altLang="en-US" sz="1200" dirty="0" smtClean="0"/>
              <a:t>徹底した顧客理解と深い考察</a:t>
            </a:r>
            <a:endParaRPr kumimoji="1" lang="en-US" altLang="ja-JP" sz="1200" dirty="0" smtClean="0"/>
          </a:p>
          <a:p>
            <a:pPr algn="ctr"/>
            <a:r>
              <a:rPr lang="en-US" altLang="ja-JP" sz="1200" dirty="0" smtClean="0"/>
              <a:t>↓</a:t>
            </a:r>
            <a:endParaRPr lang="en-US" altLang="ja-JP" sz="1200" dirty="0"/>
          </a:p>
          <a:p>
            <a:pPr algn="ctr"/>
            <a:r>
              <a:rPr kumimoji="1" lang="ja-JP" altLang="en-US" sz="1200" dirty="0" smtClean="0"/>
              <a:t>ビジョンと変革プロセスの提示</a:t>
            </a:r>
            <a:endParaRPr kumimoji="1" lang="en-US" altLang="ja-JP" sz="1200" dirty="0" smtClean="0"/>
          </a:p>
          <a:p>
            <a:pPr algn="ctr"/>
            <a:r>
              <a:rPr lang="en-US" altLang="ja-JP" sz="1200" dirty="0" smtClean="0"/>
              <a:t>↓</a:t>
            </a:r>
          </a:p>
          <a:p>
            <a:pPr algn="ctr"/>
            <a:r>
              <a:rPr kumimoji="1" lang="ja-JP" altLang="en-US" sz="1200" dirty="0" smtClean="0"/>
              <a:t>プロジェクトへの貢献とプロデュース</a:t>
            </a:r>
            <a:endParaRPr kumimoji="1" lang="ja-JP" altLang="en-US" sz="1200" dirty="0"/>
          </a:p>
        </p:txBody>
      </p:sp>
      <p:sp>
        <p:nvSpPr>
          <p:cNvPr id="22" name="角丸四角形 21"/>
          <p:cNvSpPr/>
          <p:nvPr/>
        </p:nvSpPr>
        <p:spPr>
          <a:xfrm>
            <a:off x="3754244" y="3551665"/>
            <a:ext cx="2533805" cy="1439126"/>
          </a:xfrm>
          <a:prstGeom prst="roundRect">
            <a:avLst>
              <a:gd name="adj" fmla="val 4493"/>
            </a:avLst>
          </a:prstGeom>
          <a:solidFill>
            <a:srgbClr val="3366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200" dirty="0" smtClean="0"/>
              <a:t>プロセス責任者の発見</a:t>
            </a:r>
            <a:endParaRPr kumimoji="1" lang="en-US" altLang="ja-JP" sz="1200" dirty="0" smtClean="0"/>
          </a:p>
          <a:p>
            <a:pPr algn="ctr"/>
            <a:r>
              <a:rPr lang="en-US" altLang="ja-JP" sz="1200" dirty="0" smtClean="0"/>
              <a:t>↓</a:t>
            </a:r>
            <a:endParaRPr lang="en-US" altLang="ja-JP" sz="1200" dirty="0"/>
          </a:p>
          <a:p>
            <a:pPr algn="ctr"/>
            <a:r>
              <a:rPr kumimoji="1" lang="ja-JP" altLang="en-US" sz="1200" dirty="0" smtClean="0"/>
              <a:t>ニーズや課題の収集と分析</a:t>
            </a:r>
            <a:endParaRPr kumimoji="1" lang="en-US" altLang="ja-JP" sz="1200" dirty="0" smtClean="0"/>
          </a:p>
          <a:p>
            <a:pPr algn="ctr"/>
            <a:r>
              <a:rPr lang="en-US" altLang="ja-JP" sz="1200" dirty="0" smtClean="0"/>
              <a:t>↓</a:t>
            </a:r>
            <a:endParaRPr lang="en-US" altLang="ja-JP" sz="1200" dirty="0"/>
          </a:p>
          <a:p>
            <a:pPr algn="ctr"/>
            <a:r>
              <a:rPr kumimoji="1" lang="ja-JP" altLang="en-US" sz="1200" dirty="0" smtClean="0"/>
              <a:t>最適な組合せの設計と提案</a:t>
            </a:r>
            <a:endParaRPr kumimoji="1" lang="en-US" altLang="ja-JP" sz="1200" dirty="0" smtClean="0"/>
          </a:p>
          <a:p>
            <a:pPr algn="ctr"/>
            <a:r>
              <a:rPr lang="en-US" altLang="ja-JP" sz="1200" dirty="0" smtClean="0"/>
              <a:t>↓</a:t>
            </a:r>
          </a:p>
          <a:p>
            <a:pPr algn="ctr"/>
            <a:r>
              <a:rPr kumimoji="1" lang="ja-JP" altLang="en-US" sz="1200" dirty="0" smtClean="0"/>
              <a:t>プロジェクト管理とプロデュース</a:t>
            </a:r>
            <a:endParaRPr kumimoji="1" lang="en-US" altLang="ja-JP" sz="1200" dirty="0" smtClean="0"/>
          </a:p>
        </p:txBody>
      </p:sp>
      <p:sp>
        <p:nvSpPr>
          <p:cNvPr id="23" name="角丸四角形 22"/>
          <p:cNvSpPr/>
          <p:nvPr/>
        </p:nvSpPr>
        <p:spPr>
          <a:xfrm>
            <a:off x="1143000" y="5075665"/>
            <a:ext cx="2533805" cy="1430454"/>
          </a:xfrm>
          <a:prstGeom prst="roundRect">
            <a:avLst>
              <a:gd name="adj" fmla="val 4866"/>
            </a:avLst>
          </a:prstGeom>
          <a:solidFill>
            <a:schemeClr val="accent5">
              <a:lumMod val="50000"/>
              <a:alpha val="79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171450" indent="-171450">
              <a:buFont typeface="Wingdings" charset="2"/>
              <a:buChar char="v"/>
            </a:pPr>
            <a:r>
              <a:rPr lang="ja-JP" altLang="en-US" sz="1200" dirty="0" smtClean="0"/>
              <a:t>自分たちの製品やサービスについての知識</a:t>
            </a:r>
            <a:endParaRPr lang="en-US" altLang="ja-JP" sz="1200" dirty="0" smtClean="0"/>
          </a:p>
          <a:p>
            <a:pPr marL="171450" indent="-171450">
              <a:buFont typeface="Wingdings" charset="2"/>
              <a:buChar char="v"/>
            </a:pPr>
            <a:r>
              <a:rPr kumimoji="1" lang="ja-JP" altLang="en-US" sz="1200" dirty="0" smtClean="0"/>
              <a:t>競合の製品やサービスについての知識と差別化についての見解</a:t>
            </a:r>
            <a:endParaRPr kumimoji="1" lang="en-US" altLang="ja-JP" sz="1200" dirty="0" smtClean="0"/>
          </a:p>
          <a:p>
            <a:pPr marL="171450" indent="-171450">
              <a:buFont typeface="Wingdings" charset="2"/>
              <a:buChar char="v"/>
            </a:pPr>
            <a:r>
              <a:rPr lang="ja-JP" altLang="en-US" sz="1200" dirty="0" smtClean="0"/>
              <a:t>調達や購買の知識や有利な条件を引き出すことができる交渉力</a:t>
            </a:r>
            <a:endParaRPr kumimoji="1" lang="en-US" altLang="ja-JP" sz="1200" dirty="0" smtClean="0"/>
          </a:p>
        </p:txBody>
      </p:sp>
      <p:sp>
        <p:nvSpPr>
          <p:cNvPr id="24" name="角丸四角形 23"/>
          <p:cNvSpPr/>
          <p:nvPr/>
        </p:nvSpPr>
        <p:spPr>
          <a:xfrm>
            <a:off x="6384074" y="5075665"/>
            <a:ext cx="2533805" cy="1430454"/>
          </a:xfrm>
          <a:prstGeom prst="roundRect">
            <a:avLst>
              <a:gd name="adj" fmla="val 5487"/>
            </a:avLst>
          </a:prstGeom>
          <a:solidFill>
            <a:srgbClr val="0000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marL="171450" indent="-171450">
              <a:buFont typeface="Wingdings" charset="2"/>
              <a:buChar char="v"/>
            </a:pPr>
            <a:r>
              <a:rPr kumimoji="1" lang="ja-JP" altLang="en-US" sz="1200" dirty="0" smtClean="0"/>
              <a:t>経営やビジネスについての広範な知識</a:t>
            </a:r>
            <a:endParaRPr kumimoji="1" lang="en-US" altLang="ja-JP" sz="1200" dirty="0" smtClean="0"/>
          </a:p>
          <a:p>
            <a:pPr marL="171450" indent="-171450">
              <a:buFont typeface="Wingdings" charset="2"/>
              <a:buChar char="v"/>
            </a:pPr>
            <a:r>
              <a:rPr lang="ja-JP" altLang="en-US" sz="1200" dirty="0" smtClean="0"/>
              <a:t>経営の課題やビジョンについての分析力・考察力</a:t>
            </a:r>
            <a:endParaRPr lang="en-US" altLang="ja-JP" sz="1200" dirty="0" smtClean="0"/>
          </a:p>
          <a:p>
            <a:pPr marL="171450" indent="-171450">
              <a:buFont typeface="Wingdings" charset="2"/>
              <a:buChar char="v"/>
            </a:pPr>
            <a:r>
              <a:rPr kumimoji="1" lang="ja-JP" altLang="en-US" sz="1200" dirty="0" smtClean="0"/>
              <a:t>共感を引き出すコミュニケーション能力</a:t>
            </a:r>
            <a:endParaRPr kumimoji="1" lang="ja-JP" altLang="en-US" sz="1200" dirty="0"/>
          </a:p>
        </p:txBody>
      </p:sp>
      <p:sp>
        <p:nvSpPr>
          <p:cNvPr id="25" name="角丸四角形 24"/>
          <p:cNvSpPr/>
          <p:nvPr/>
        </p:nvSpPr>
        <p:spPr>
          <a:xfrm>
            <a:off x="3754244" y="5075665"/>
            <a:ext cx="2533805" cy="1430454"/>
          </a:xfrm>
          <a:prstGeom prst="roundRect">
            <a:avLst>
              <a:gd name="adj" fmla="val 5487"/>
            </a:avLst>
          </a:prstGeom>
          <a:solidFill>
            <a:srgbClr val="3366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marL="171450" indent="-171450">
              <a:buFont typeface="Wingdings" charset="2"/>
              <a:buChar char="v"/>
            </a:pPr>
            <a:r>
              <a:rPr kumimoji="1" lang="ja-JP" altLang="en-US" sz="1200" dirty="0" smtClean="0"/>
              <a:t>テクノロジーやビジネス・プロセスについての知識</a:t>
            </a:r>
            <a:endParaRPr kumimoji="1" lang="en-US" altLang="ja-JP" sz="1200" dirty="0" smtClean="0"/>
          </a:p>
          <a:p>
            <a:pPr marL="171450" indent="-171450">
              <a:buFont typeface="Wingdings" charset="2"/>
              <a:buChar char="v"/>
            </a:pPr>
            <a:r>
              <a:rPr lang="ja-JP" altLang="en-US" sz="1200" dirty="0" smtClean="0"/>
              <a:t>意志決定プロセスの理解とプロセスを遂行・管理できる能力</a:t>
            </a:r>
          </a:p>
          <a:p>
            <a:pPr marL="171450" indent="-171450">
              <a:buFont typeface="Wingdings" charset="2"/>
              <a:buChar char="v"/>
            </a:pPr>
            <a:r>
              <a:rPr lang="ja-JP" altLang="en-US" sz="1200" dirty="0" smtClean="0"/>
              <a:t>納得を引き出すドキュメンテーションやプレゼンのスキル</a:t>
            </a:r>
            <a:endParaRPr lang="en-US" altLang="ja-JP" sz="1200" dirty="0" smtClean="0"/>
          </a:p>
        </p:txBody>
      </p:sp>
      <p:sp>
        <p:nvSpPr>
          <p:cNvPr id="26" name="角丸四角形 25"/>
          <p:cNvSpPr/>
          <p:nvPr/>
        </p:nvSpPr>
        <p:spPr>
          <a:xfrm>
            <a:off x="1143000" y="1143000"/>
            <a:ext cx="2533805" cy="359318"/>
          </a:xfrm>
          <a:prstGeom prst="roundRect">
            <a:avLst/>
          </a:prstGeom>
          <a:solidFill>
            <a:schemeClr val="accent5">
              <a:lumMod val="50000"/>
              <a:alpha val="7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000" dirty="0" smtClean="0"/>
              <a:t>営業</a:t>
            </a:r>
            <a:r>
              <a:rPr kumimoji="1" lang="en-US" altLang="ja-JP" sz="2000" dirty="0" smtClean="0"/>
              <a:t> </a:t>
            </a:r>
            <a:r>
              <a:rPr lang="ja-JP" altLang="en-US" sz="2000" dirty="0" smtClean="0"/>
              <a:t>１</a:t>
            </a:r>
            <a:r>
              <a:rPr lang="en-US" altLang="ja-JP" sz="2000" dirty="0" smtClean="0"/>
              <a:t>.</a:t>
            </a:r>
            <a:r>
              <a:rPr lang="ja-JP" altLang="en-US" sz="2000" dirty="0" smtClean="0"/>
              <a:t>０</a:t>
            </a:r>
            <a:endParaRPr kumimoji="1" lang="ja-JP" altLang="en-US" sz="2000" dirty="0"/>
          </a:p>
        </p:txBody>
      </p:sp>
      <p:sp>
        <p:nvSpPr>
          <p:cNvPr id="27" name="角丸四角形 26"/>
          <p:cNvSpPr/>
          <p:nvPr/>
        </p:nvSpPr>
        <p:spPr>
          <a:xfrm>
            <a:off x="6384074" y="1143000"/>
            <a:ext cx="2533805" cy="359318"/>
          </a:xfrm>
          <a:prstGeom prst="roundRect">
            <a:avLst/>
          </a:prstGeom>
          <a:solidFill>
            <a:srgbClr val="0000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000" dirty="0" smtClean="0"/>
              <a:t>営業</a:t>
            </a:r>
            <a:r>
              <a:rPr kumimoji="1" lang="en-US" altLang="ja-JP" sz="2000" dirty="0" smtClean="0"/>
              <a:t> </a:t>
            </a:r>
            <a:r>
              <a:rPr kumimoji="1" lang="ja-JP" altLang="en-US" sz="2000" dirty="0" smtClean="0"/>
              <a:t>３</a:t>
            </a:r>
            <a:r>
              <a:rPr kumimoji="1" lang="en-US" altLang="ja-JP" sz="2000" dirty="0" smtClean="0"/>
              <a:t>.</a:t>
            </a:r>
            <a:r>
              <a:rPr kumimoji="1" lang="ja-JP" altLang="en-US" sz="2000" dirty="0" smtClean="0"/>
              <a:t>０</a:t>
            </a:r>
            <a:endParaRPr kumimoji="1" lang="ja-JP" altLang="en-US" sz="2000" dirty="0"/>
          </a:p>
        </p:txBody>
      </p:sp>
      <p:sp>
        <p:nvSpPr>
          <p:cNvPr id="28" name="角丸四角形 27"/>
          <p:cNvSpPr/>
          <p:nvPr/>
        </p:nvSpPr>
        <p:spPr>
          <a:xfrm>
            <a:off x="3754244" y="1143000"/>
            <a:ext cx="2533805" cy="359318"/>
          </a:xfrm>
          <a:prstGeom prst="roundRect">
            <a:avLst/>
          </a:prstGeom>
          <a:solidFill>
            <a:srgbClr val="3366FF">
              <a:alpha val="79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000" dirty="0" smtClean="0"/>
              <a:t>営業</a:t>
            </a:r>
            <a:r>
              <a:rPr kumimoji="1" lang="en-US" altLang="ja-JP" sz="2000" dirty="0" smtClean="0"/>
              <a:t> </a:t>
            </a:r>
            <a:r>
              <a:rPr kumimoji="1" lang="ja-JP" altLang="en-US" sz="2000" dirty="0" smtClean="0"/>
              <a:t>２</a:t>
            </a:r>
            <a:r>
              <a:rPr kumimoji="1" lang="en-US" altLang="ja-JP" sz="2000" dirty="0" smtClean="0"/>
              <a:t>.</a:t>
            </a:r>
            <a:r>
              <a:rPr kumimoji="1" lang="ja-JP" altLang="en-US" sz="2000" dirty="0" smtClean="0"/>
              <a:t>０</a:t>
            </a:r>
            <a:endParaRPr kumimoji="1" lang="ja-JP" altLang="en-US" sz="2000" dirty="0"/>
          </a:p>
        </p:txBody>
      </p:sp>
      <p:sp>
        <p:nvSpPr>
          <p:cNvPr id="29" name="ホームベース 28"/>
          <p:cNvSpPr/>
          <p:nvPr/>
        </p:nvSpPr>
        <p:spPr>
          <a:xfrm>
            <a:off x="269489" y="1143000"/>
            <a:ext cx="805366" cy="359318"/>
          </a:xfrm>
          <a:prstGeom prst="homePlate">
            <a:avLst/>
          </a:prstGeom>
          <a:solidFill>
            <a:srgbClr val="008000">
              <a:alpha val="7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900" dirty="0" smtClean="0"/>
              <a:t>バージョン</a:t>
            </a:r>
            <a:endParaRPr kumimoji="1" lang="ja-JP" altLang="en-US" sz="900" dirty="0"/>
          </a:p>
        </p:txBody>
      </p:sp>
      <p:sp>
        <p:nvSpPr>
          <p:cNvPr id="30" name="ホームベース 29"/>
          <p:cNvSpPr/>
          <p:nvPr/>
        </p:nvSpPr>
        <p:spPr>
          <a:xfrm>
            <a:off x="269489" y="1558073"/>
            <a:ext cx="805366" cy="359318"/>
          </a:xfrm>
          <a:prstGeom prst="homePlate">
            <a:avLst/>
          </a:prstGeom>
          <a:solidFill>
            <a:srgbClr val="008000">
              <a:alpha val="7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000" dirty="0" smtClean="0"/>
              <a:t>スタイル</a:t>
            </a:r>
            <a:endParaRPr kumimoji="1" lang="ja-JP" altLang="en-US" sz="1000" dirty="0"/>
          </a:p>
        </p:txBody>
      </p:sp>
      <p:sp>
        <p:nvSpPr>
          <p:cNvPr id="31" name="ホームベース 30"/>
          <p:cNvSpPr/>
          <p:nvPr/>
        </p:nvSpPr>
        <p:spPr>
          <a:xfrm>
            <a:off x="269489" y="1979344"/>
            <a:ext cx="805366" cy="359318"/>
          </a:xfrm>
          <a:prstGeom prst="homePlate">
            <a:avLst/>
          </a:prstGeom>
          <a:solidFill>
            <a:srgbClr val="008000">
              <a:alpha val="7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000" dirty="0" smtClean="0"/>
              <a:t>活動起点</a:t>
            </a:r>
            <a:endParaRPr kumimoji="1" lang="ja-JP" altLang="en-US" sz="1000" dirty="0"/>
          </a:p>
        </p:txBody>
      </p:sp>
      <p:sp>
        <p:nvSpPr>
          <p:cNvPr id="32" name="ホームベース 31"/>
          <p:cNvSpPr/>
          <p:nvPr/>
        </p:nvSpPr>
        <p:spPr>
          <a:xfrm>
            <a:off x="269489" y="4038600"/>
            <a:ext cx="805366" cy="359318"/>
          </a:xfrm>
          <a:prstGeom prst="homePlate">
            <a:avLst/>
          </a:prstGeom>
          <a:solidFill>
            <a:srgbClr val="008000">
              <a:alpha val="7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000" dirty="0" smtClean="0"/>
              <a:t>営業活動</a:t>
            </a:r>
            <a:endParaRPr kumimoji="1" lang="en-US" altLang="ja-JP" sz="1000" dirty="0" smtClean="0"/>
          </a:p>
          <a:p>
            <a:pPr algn="ctr"/>
            <a:r>
              <a:rPr lang="ja-JP" altLang="en-US" sz="1000" dirty="0" smtClean="0"/>
              <a:t>プロセス</a:t>
            </a:r>
            <a:endParaRPr kumimoji="1" lang="ja-JP" altLang="en-US" sz="1000" dirty="0"/>
          </a:p>
        </p:txBody>
      </p:sp>
      <p:sp>
        <p:nvSpPr>
          <p:cNvPr id="33" name="ホームベース 32"/>
          <p:cNvSpPr/>
          <p:nvPr/>
        </p:nvSpPr>
        <p:spPr>
          <a:xfrm>
            <a:off x="269489" y="3142788"/>
            <a:ext cx="805366" cy="359318"/>
          </a:xfrm>
          <a:prstGeom prst="homePlate">
            <a:avLst/>
          </a:prstGeom>
          <a:solidFill>
            <a:srgbClr val="008000">
              <a:alpha val="7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800" dirty="0" smtClean="0"/>
              <a:t>カウンターパート</a:t>
            </a:r>
            <a:endParaRPr kumimoji="1" lang="ja-JP" altLang="en-US" sz="800" dirty="0"/>
          </a:p>
        </p:txBody>
      </p:sp>
      <p:sp>
        <p:nvSpPr>
          <p:cNvPr id="34" name="ホームベース 33"/>
          <p:cNvSpPr/>
          <p:nvPr/>
        </p:nvSpPr>
        <p:spPr>
          <a:xfrm>
            <a:off x="269489" y="5584282"/>
            <a:ext cx="805366" cy="359318"/>
          </a:xfrm>
          <a:prstGeom prst="homePlate">
            <a:avLst/>
          </a:prstGeom>
          <a:solidFill>
            <a:srgbClr val="008000">
              <a:alpha val="7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900" dirty="0" smtClean="0"/>
              <a:t>求められる</a:t>
            </a:r>
            <a:r>
              <a:rPr kumimoji="1" lang="ja-JP" altLang="en-US" sz="1000" dirty="0" smtClean="0"/>
              <a:t>能力</a:t>
            </a:r>
            <a:endParaRPr kumimoji="1" lang="ja-JP" altLang="en-US" sz="1000" dirty="0"/>
          </a:p>
        </p:txBody>
      </p:sp>
      <p:sp>
        <p:nvSpPr>
          <p:cNvPr id="35" name="ホームベース 34"/>
          <p:cNvSpPr/>
          <p:nvPr/>
        </p:nvSpPr>
        <p:spPr>
          <a:xfrm>
            <a:off x="269489" y="2590800"/>
            <a:ext cx="805366" cy="359318"/>
          </a:xfrm>
          <a:prstGeom prst="homePlate">
            <a:avLst/>
          </a:prstGeom>
          <a:solidFill>
            <a:srgbClr val="008000">
              <a:alpha val="7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000" dirty="0" smtClean="0"/>
              <a:t>提供価値</a:t>
            </a:r>
            <a:endParaRPr kumimoji="1" lang="ja-JP" altLang="en-US" sz="1000" dirty="0"/>
          </a:p>
        </p:txBody>
      </p:sp>
    </p:spTree>
    <p:extLst>
      <p:ext uri="{BB962C8B-B14F-4D97-AF65-F5344CB8AC3E}">
        <p14:creationId xmlns:p14="http://schemas.microsoft.com/office/powerpoint/2010/main" val="3355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239050" y="5359400"/>
            <a:ext cx="3359151" cy="768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関連情報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7" name="正方形/長方形 6"/>
          <p:cNvSpPr/>
          <p:nvPr/>
        </p:nvSpPr>
        <p:spPr>
          <a:xfrm>
            <a:off x="1377949" y="4398006"/>
            <a:ext cx="1525327" cy="215444"/>
          </a:xfrm>
          <a:prstGeom prst="rect">
            <a:avLst/>
          </a:prstGeom>
        </p:spPr>
        <p:txBody>
          <a:bodyPr wrap="none">
            <a:spAutoFit/>
          </a:bodyPr>
          <a:lstStyle/>
          <a:p>
            <a:r>
              <a:rPr lang="en-US" altLang="ja-JP" sz="800" dirty="0" smtClean="0">
                <a:solidFill>
                  <a:srgbClr val="595959"/>
                </a:solidFill>
              </a:rPr>
              <a:t>http://libra.netcommerce.co.jp/</a:t>
            </a:r>
            <a:endParaRPr lang="ja-JP" altLang="en-US" sz="800" dirty="0">
              <a:solidFill>
                <a:srgbClr val="595959"/>
              </a:solidFill>
            </a:endParaRPr>
          </a:p>
        </p:txBody>
      </p:sp>
      <p:pic>
        <p:nvPicPr>
          <p:cNvPr id="8" name="図 7"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61" y="4453538"/>
            <a:ext cx="762089" cy="134636"/>
          </a:xfrm>
          <a:prstGeom prst="rect">
            <a:avLst/>
          </a:prstGeom>
        </p:spPr>
      </p:pic>
      <p:pic>
        <p:nvPicPr>
          <p:cNvPr id="9" name="図 8" descr="スクリーンショット 2014-11-13 16.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1" y="1215434"/>
            <a:ext cx="2279120" cy="3099952"/>
          </a:xfrm>
          <a:prstGeom prst="rect">
            <a:avLst/>
          </a:prstGeom>
          <a:ln>
            <a:noFill/>
          </a:ln>
          <a:effectLst>
            <a:outerShdw blurRad="292100" dist="139700" dir="2700000" algn="tl" rotWithShape="0">
              <a:srgbClr val="333333">
                <a:alpha val="65000"/>
              </a:srgbClr>
            </a:outerShdw>
          </a:effectLst>
        </p:spPr>
      </p:pic>
      <p:sp>
        <p:nvSpPr>
          <p:cNvPr id="10" name="テキスト ボックス 2"/>
          <p:cNvSpPr txBox="1">
            <a:spLocks noChangeArrowheads="1"/>
          </p:cNvSpPr>
          <p:nvPr/>
        </p:nvSpPr>
        <p:spPr bwMode="auto">
          <a:xfrm>
            <a:off x="3248527" y="4407910"/>
            <a:ext cx="2351926"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毎日更新</a:t>
            </a:r>
            <a:r>
              <a:rPr lang="en-US" altLang="ja-JP" sz="800" dirty="0" smtClean="0">
                <a:solidFill>
                  <a:srgbClr val="595959"/>
                </a:solidFill>
                <a:latin typeface="メイリオ"/>
                <a:ea typeface="メイリオ"/>
                <a:cs typeface="メイリオ"/>
              </a:rPr>
              <a:t>】</a:t>
            </a:r>
            <a:r>
              <a:rPr lang="en-US" altLang="ja-JP" sz="800" dirty="0" err="1" smtClean="0">
                <a:solidFill>
                  <a:srgbClr val="595959"/>
                </a:solidFill>
                <a:latin typeface="メイリオ"/>
                <a:ea typeface="メイリオ"/>
                <a:cs typeface="メイリオ"/>
              </a:rPr>
              <a:t>Itmedia</a:t>
            </a:r>
            <a:r>
              <a:rPr lang="en-US" altLang="ja-JP" sz="800" dirty="0" smtClean="0">
                <a:solidFill>
                  <a:srgbClr val="595959"/>
                </a:solidFill>
                <a:latin typeface="メイリオ"/>
                <a:ea typeface="メイリオ"/>
                <a:cs typeface="メイリオ"/>
              </a:rPr>
              <a:t> </a:t>
            </a:r>
            <a:r>
              <a:rPr lang="ja-JP" altLang="en-US" sz="800" dirty="0" smtClean="0">
                <a:solidFill>
                  <a:srgbClr val="595959"/>
                </a:solidFill>
                <a:latin typeface="メイリオ"/>
                <a:ea typeface="メイリオ"/>
                <a:cs typeface="メイリオ"/>
              </a:rPr>
              <a:t>オルタナティブ・ブログ</a:t>
            </a:r>
            <a:endParaRPr lang="ja-JP" altLang="en-US" sz="800" dirty="0">
              <a:solidFill>
                <a:srgbClr val="595959"/>
              </a:solidFill>
              <a:latin typeface="メイリオ"/>
              <a:ea typeface="メイリオ"/>
              <a:cs typeface="メイリオ"/>
            </a:endParaRPr>
          </a:p>
        </p:txBody>
      </p:sp>
      <p:sp>
        <p:nvSpPr>
          <p:cNvPr id="11" name="正方形/長方形 5">
            <a:hlinkClick r:id="rId4"/>
          </p:cNvPr>
          <p:cNvSpPr>
            <a:spLocks noChangeArrowheads="1"/>
          </p:cNvSpPr>
          <p:nvPr/>
        </p:nvSpPr>
        <p:spPr bwMode="auto">
          <a:xfrm>
            <a:off x="3861175" y="4569044"/>
            <a:ext cx="1908295"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blogs.itmedia.co.jp</a:t>
            </a:r>
            <a:r>
              <a:rPr lang="en-US" altLang="ja-JP" sz="800" dirty="0">
                <a:solidFill>
                  <a:srgbClr val="595959"/>
                </a:solidFill>
                <a:effectLst/>
              </a:rPr>
              <a:t>/</a:t>
            </a:r>
            <a:r>
              <a:rPr lang="en-US" altLang="ja-JP" sz="800" dirty="0" err="1">
                <a:solidFill>
                  <a:srgbClr val="595959"/>
                </a:solidFill>
                <a:effectLst/>
              </a:rPr>
              <a:t>itsolutionjuku</a:t>
            </a:r>
            <a:r>
              <a:rPr lang="en-US" altLang="ja-JP" sz="800" dirty="0">
                <a:solidFill>
                  <a:srgbClr val="595959"/>
                </a:solidFill>
                <a:effectLst/>
              </a:rPr>
              <a:t>/</a:t>
            </a:r>
            <a:endParaRPr lang="ja-JP" altLang="en-US" sz="800" dirty="0">
              <a:solidFill>
                <a:srgbClr val="595959"/>
              </a:solidFill>
              <a:effectLst/>
            </a:endParaRPr>
          </a:p>
        </p:txBody>
      </p:sp>
      <p:pic>
        <p:nvPicPr>
          <p:cNvPr id="12" name="図 11" descr="スクリーンショット 2014-06-09 15.36.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181" y="1215434"/>
            <a:ext cx="2684589" cy="2946400"/>
          </a:xfrm>
          <a:prstGeom prst="rect">
            <a:avLst/>
          </a:prstGeom>
          <a:ln>
            <a:noFill/>
          </a:ln>
          <a:effectLst>
            <a:outerShdw blurRad="292100" dist="139700" dir="2700000" algn="tl" rotWithShape="0">
              <a:srgbClr val="333333">
                <a:alpha val="65000"/>
              </a:srgbClr>
            </a:outerShdw>
          </a:effectLst>
        </p:spPr>
      </p:pic>
      <p:sp>
        <p:nvSpPr>
          <p:cNvPr id="13" name="正方形/長方形 5">
            <a:hlinkClick r:id="rId4"/>
          </p:cNvPr>
          <p:cNvSpPr>
            <a:spLocks noChangeArrowheads="1"/>
          </p:cNvSpPr>
          <p:nvPr/>
        </p:nvSpPr>
        <p:spPr bwMode="auto">
          <a:xfrm>
            <a:off x="3861175" y="4922170"/>
            <a:ext cx="1739278"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www.netcommerce.co.jp</a:t>
            </a:r>
            <a:r>
              <a:rPr lang="en-US" altLang="ja-JP" sz="800" dirty="0">
                <a:solidFill>
                  <a:srgbClr val="595959"/>
                </a:solidFill>
                <a:effectLst/>
              </a:rPr>
              <a:t>/blog</a:t>
            </a:r>
            <a:endParaRPr lang="ja-JP" altLang="en-US" sz="800" dirty="0">
              <a:solidFill>
                <a:srgbClr val="595959"/>
              </a:solidFill>
              <a:effectLst/>
            </a:endParaRPr>
          </a:p>
        </p:txBody>
      </p:sp>
      <p:pic>
        <p:nvPicPr>
          <p:cNvPr id="14" name="図 13" descr="スクリーンショット 2014-06-09 15.41.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031" y="1407967"/>
            <a:ext cx="2170757" cy="2907419"/>
          </a:xfrm>
          <a:prstGeom prst="rect">
            <a:avLst/>
          </a:prstGeom>
          <a:ln>
            <a:noFill/>
          </a:ln>
          <a:effectLst>
            <a:outerShdw blurRad="292100" dist="139700" dir="2700000" algn="tl" rotWithShape="0">
              <a:srgbClr val="333333">
                <a:alpha val="65000"/>
              </a:srgbClr>
            </a:outerShdw>
          </a:effectLst>
        </p:spPr>
      </p:pic>
      <p:sp>
        <p:nvSpPr>
          <p:cNvPr id="15" name="テキスト ボックス 2"/>
          <p:cNvSpPr txBox="1">
            <a:spLocks noChangeArrowheads="1"/>
          </p:cNvSpPr>
          <p:nvPr/>
        </p:nvSpPr>
        <p:spPr bwMode="auto">
          <a:xfrm>
            <a:off x="3248527" y="4814448"/>
            <a:ext cx="1856548"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毎週更新</a:t>
            </a:r>
            <a:r>
              <a:rPr lang="en-US" altLang="ja-JP" sz="800" dirty="0" smtClean="0">
                <a:solidFill>
                  <a:srgbClr val="595959"/>
                </a:solidFill>
                <a:latin typeface="メイリオ"/>
                <a:ea typeface="メイリオ"/>
                <a:cs typeface="メイリオ"/>
              </a:rPr>
              <a:t>】NetCommerce </a:t>
            </a:r>
            <a:r>
              <a:rPr lang="ja-JP" altLang="en-US" sz="800" dirty="0" smtClean="0">
                <a:solidFill>
                  <a:srgbClr val="595959"/>
                </a:solidFill>
                <a:latin typeface="メイリオ"/>
                <a:ea typeface="メイリオ"/>
                <a:cs typeface="メイリオ"/>
              </a:rPr>
              <a:t>ブログ</a:t>
            </a:r>
            <a:endParaRPr lang="ja-JP" altLang="en-US" sz="800" dirty="0">
              <a:solidFill>
                <a:srgbClr val="595959"/>
              </a:solidFill>
              <a:latin typeface="メイリオ"/>
              <a:ea typeface="メイリオ"/>
              <a:cs typeface="メイリオ"/>
            </a:endParaRPr>
          </a:p>
        </p:txBody>
      </p:sp>
      <p:sp>
        <p:nvSpPr>
          <p:cNvPr id="21" name="正方形/長方形 20"/>
          <p:cNvSpPr/>
          <p:nvPr/>
        </p:nvSpPr>
        <p:spPr>
          <a:xfrm>
            <a:off x="6153150" y="4411317"/>
            <a:ext cx="2552700" cy="430887"/>
          </a:xfrm>
          <a:prstGeom prst="rect">
            <a:avLst/>
          </a:prstGeom>
        </p:spPr>
        <p:txBody>
          <a:bodyPr wrap="square">
            <a:spAutoFit/>
          </a:bodyPr>
          <a:lstStyle/>
          <a:p>
            <a:r>
              <a:rPr lang="ja-JP" altLang="en-US" sz="1200" dirty="0">
                <a:solidFill>
                  <a:srgbClr val="595959"/>
                </a:solidFill>
                <a:latin typeface="メイリオ"/>
                <a:ea typeface="メイリオ"/>
                <a:cs typeface="メイリオ"/>
              </a:rPr>
              <a:t>システムインテグレーション崩壊</a:t>
            </a:r>
          </a:p>
          <a:p>
            <a:r>
              <a:rPr lang="ja-JP" altLang="en-US" sz="1000" dirty="0" smtClean="0">
                <a:solidFill>
                  <a:srgbClr val="595959"/>
                </a:solidFill>
                <a:latin typeface="メイリオ"/>
                <a:ea typeface="メイリオ"/>
                <a:cs typeface="メイリオ"/>
              </a:rPr>
              <a:t>これから</a:t>
            </a:r>
            <a:r>
              <a:rPr lang="en-US" altLang="ja-JP" sz="1000" dirty="0" err="1">
                <a:solidFill>
                  <a:srgbClr val="595959"/>
                </a:solidFill>
                <a:latin typeface="メイリオ"/>
                <a:ea typeface="メイリオ"/>
                <a:cs typeface="メイリオ"/>
              </a:rPr>
              <a:t>SIer</a:t>
            </a:r>
            <a:r>
              <a:rPr lang="ja-JP" altLang="en-US" sz="1000" dirty="0">
                <a:solidFill>
                  <a:srgbClr val="595959"/>
                </a:solidFill>
                <a:latin typeface="メイリオ"/>
                <a:ea typeface="メイリオ"/>
                <a:cs typeface="メイリオ"/>
              </a:rPr>
              <a:t>はどう生き残ればいいか？</a:t>
            </a:r>
          </a:p>
        </p:txBody>
      </p:sp>
      <p:sp>
        <p:nvSpPr>
          <p:cNvPr id="23" name="正方形/長方形 22"/>
          <p:cNvSpPr/>
          <p:nvPr/>
        </p:nvSpPr>
        <p:spPr>
          <a:xfrm>
            <a:off x="7274391" y="4846435"/>
            <a:ext cx="1200018" cy="215444"/>
          </a:xfrm>
          <a:prstGeom prst="rect">
            <a:avLst/>
          </a:prstGeom>
        </p:spPr>
        <p:txBody>
          <a:bodyPr wrap="none">
            <a:spAutoFit/>
          </a:bodyPr>
          <a:lstStyle/>
          <a:p>
            <a:r>
              <a:rPr lang="en-US" altLang="ja-JP" sz="800" dirty="0"/>
              <a:t>http://</a:t>
            </a:r>
            <a:r>
              <a:rPr lang="en-US" altLang="ja-JP" sz="800" dirty="0" err="1"/>
              <a:t>amzn.to</a:t>
            </a:r>
            <a:r>
              <a:rPr lang="en-US" altLang="ja-JP" sz="800" dirty="0"/>
              <a:t>/1vkHc18</a:t>
            </a:r>
            <a:endParaRPr lang="ja-JP" altLang="en-US" sz="800" dirty="0">
              <a:solidFill>
                <a:srgbClr val="595959"/>
              </a:solidFill>
            </a:endParaRPr>
          </a:p>
        </p:txBody>
      </p:sp>
      <p:pic>
        <p:nvPicPr>
          <p:cNvPr id="24" name="図 23" descr="IT_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575" y="5538613"/>
            <a:ext cx="2984825" cy="315854"/>
          </a:xfrm>
          <a:prstGeom prst="rect">
            <a:avLst/>
          </a:prstGeom>
        </p:spPr>
      </p:pic>
      <p:sp>
        <p:nvSpPr>
          <p:cNvPr id="26" name="正方形/長方形 25"/>
          <p:cNvSpPr/>
          <p:nvPr/>
        </p:nvSpPr>
        <p:spPr>
          <a:xfrm>
            <a:off x="5239050" y="5854467"/>
            <a:ext cx="3359152" cy="184666"/>
          </a:xfrm>
          <a:prstGeom prst="rect">
            <a:avLst/>
          </a:prstGeom>
        </p:spPr>
        <p:txBody>
          <a:bodyPr wrap="square">
            <a:spAutoFit/>
          </a:bodyPr>
          <a:lstStyle/>
          <a:p>
            <a:pPr algn="ctr"/>
            <a:r>
              <a:rPr lang="ja-JP" altLang="en-US" sz="600" dirty="0">
                <a:solidFill>
                  <a:schemeClr val="bg1"/>
                </a:solidFill>
              </a:rPr>
              <a:t>今さら聞けない最新</a:t>
            </a:r>
            <a:r>
              <a:rPr lang="en-US" altLang="ja-JP" sz="600" dirty="0">
                <a:solidFill>
                  <a:schemeClr val="bg1"/>
                </a:solidFill>
              </a:rPr>
              <a:t>IT</a:t>
            </a:r>
            <a:r>
              <a:rPr lang="ja-JP" altLang="en-US" sz="600" dirty="0">
                <a:solidFill>
                  <a:schemeClr val="bg1"/>
                </a:solidFill>
              </a:rPr>
              <a:t>トレンドをわかりやすく解説。 ビジネスに活かす実践ノウハウを学びます。</a:t>
            </a:r>
          </a:p>
        </p:txBody>
      </p:sp>
      <p:sp>
        <p:nvSpPr>
          <p:cNvPr id="27" name="正方形/長方形 26"/>
          <p:cNvSpPr/>
          <p:nvPr/>
        </p:nvSpPr>
        <p:spPr>
          <a:xfrm>
            <a:off x="4570413" y="6147540"/>
            <a:ext cx="4027789"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www.netcommerce.co.jp</a:t>
            </a:r>
            <a:r>
              <a:rPr lang="en-US" altLang="ja-JP" sz="800" dirty="0">
                <a:solidFill>
                  <a:schemeClr val="tx1">
                    <a:lumMod val="50000"/>
                    <a:lumOff val="50000"/>
                  </a:schemeClr>
                </a:solidFill>
                <a:latin typeface="メイリオ"/>
                <a:ea typeface="メイリオ"/>
                <a:cs typeface="メイリオ"/>
              </a:rPr>
              <a:t>/</a:t>
            </a:r>
            <a:r>
              <a:rPr lang="en-US" altLang="ja-JP" sz="800" dirty="0" err="1">
                <a:solidFill>
                  <a:schemeClr val="tx1">
                    <a:lumMod val="50000"/>
                    <a:lumOff val="50000"/>
                  </a:schemeClr>
                </a:solidFill>
                <a:latin typeface="メイリオ"/>
                <a:ea typeface="メイリオ"/>
                <a:cs typeface="メイリオ"/>
              </a:rPr>
              <a:t>forit</a:t>
            </a:r>
            <a:r>
              <a:rPr lang="en-US" altLang="ja-JP" sz="800" dirty="0">
                <a:solidFill>
                  <a:schemeClr val="tx1">
                    <a:lumMod val="50000"/>
                    <a:lumOff val="50000"/>
                  </a:schemeClr>
                </a:solidFill>
                <a:latin typeface="メイリオ"/>
                <a:ea typeface="メイリオ"/>
                <a:cs typeface="メイリオ"/>
              </a:rPr>
              <a:t>/it-workshop</a:t>
            </a:r>
            <a:endParaRPr lang="ja-JP" altLang="en-US" sz="800" dirty="0">
              <a:solidFill>
                <a:schemeClr val="tx1">
                  <a:lumMod val="50000"/>
                  <a:lumOff val="50000"/>
                </a:schemeClr>
              </a:solidFill>
              <a:latin typeface="メイリオ"/>
              <a:ea typeface="メイリオ"/>
              <a:cs typeface="メイリオ"/>
            </a:endParaRPr>
          </a:p>
        </p:txBody>
      </p:sp>
      <p:pic>
        <p:nvPicPr>
          <p:cNvPr id="20" name="図 19" descr="TH160_9784774165226.jp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9875" y="1136228"/>
            <a:ext cx="2164534" cy="3179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8013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最新の</a:t>
            </a:r>
            <a:r>
              <a:rPr kumimoji="1" lang="en-US" altLang="ja-JP" dirty="0" smtClean="0"/>
              <a:t>IT</a:t>
            </a:r>
            <a:r>
              <a:rPr kumimoji="1" lang="ja-JP" altLang="en-US" dirty="0" smtClean="0"/>
              <a:t>トレンドを図解で俯瞰する</a:t>
            </a:r>
            <a:endParaRPr kumimoji="1" lang="ja-JP" altLang="en-US" dirty="0"/>
          </a:p>
        </p:txBody>
      </p:sp>
      <p:sp>
        <p:nvSpPr>
          <p:cNvPr id="3" name="スライド番号プレースホルダー 2"/>
          <p:cNvSpPr>
            <a:spLocks noGrp="1"/>
          </p:cNvSpPr>
          <p:nvPr>
            <p:ph type="sldNum" sz="quarter" idx="12"/>
          </p:nvPr>
        </p:nvSpPr>
        <p:spPr>
          <a:xfrm>
            <a:off x="6932246" y="6847097"/>
            <a:ext cx="2133600" cy="217800"/>
          </a:xfrm>
        </p:spPr>
        <p:txBody>
          <a:bodyPr/>
          <a:lstStyle/>
          <a:p>
            <a:fld id="{8FF8CC5D-A65D-5946-99B5-645367A967AD}" type="slidenum">
              <a:rPr kumimoji="1" lang="ja-JP" altLang="en-US" smtClean="0"/>
              <a:t>39</a:t>
            </a:fld>
            <a:endParaRPr kumimoji="1" lang="ja-JP" altLang="en-US"/>
          </a:p>
        </p:txBody>
      </p:sp>
      <p:pic>
        <p:nvPicPr>
          <p:cNvPr id="4" name="図 3" descr="Top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2313"/>
            <a:ext cx="2831070" cy="3494389"/>
          </a:xfrm>
          <a:prstGeom prst="rect">
            <a:avLst/>
          </a:prstGeom>
          <a:ln>
            <a:noFill/>
          </a:ln>
          <a:effectLst>
            <a:outerShdw blurRad="292100" dist="139700" dir="2700000" algn="tl" rotWithShape="0">
              <a:srgbClr val="333333">
                <a:alpha val="65000"/>
              </a:srgbClr>
            </a:outerShdw>
          </a:effectLst>
        </p:spPr>
      </p:pic>
      <p:pic>
        <p:nvPicPr>
          <p:cNvPr id="5" name="図 4" descr="Sample1_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158" y="1012313"/>
            <a:ext cx="2250714" cy="1645789"/>
          </a:xfrm>
          <a:prstGeom prst="rect">
            <a:avLst/>
          </a:prstGeom>
          <a:ln>
            <a:noFill/>
          </a:ln>
          <a:effectLst>
            <a:outerShdw blurRad="292100" dist="139700" dir="2700000" algn="tl" rotWithShape="0">
              <a:srgbClr val="333333">
                <a:alpha val="65000"/>
              </a:srgbClr>
            </a:outerShdw>
          </a:effectLst>
        </p:spPr>
      </p:pic>
      <p:pic>
        <p:nvPicPr>
          <p:cNvPr id="6" name="図 5" descr="Sample1_Fi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400" y="1012315"/>
            <a:ext cx="2255907" cy="1645789"/>
          </a:xfrm>
          <a:prstGeom prst="rect">
            <a:avLst/>
          </a:prstGeom>
          <a:ln>
            <a:noFill/>
          </a:ln>
          <a:effectLst>
            <a:outerShdw blurRad="292100" dist="139700" dir="2700000" algn="tl" rotWithShape="0">
              <a:srgbClr val="333333">
                <a:alpha val="65000"/>
              </a:srgbClr>
            </a:outerShdw>
          </a:effectLst>
        </p:spPr>
      </p:pic>
      <p:pic>
        <p:nvPicPr>
          <p:cNvPr id="10" name="図 9" descr="Sample3_SmartMachim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158" y="2857435"/>
            <a:ext cx="2254381" cy="1650594"/>
          </a:xfrm>
          <a:prstGeom prst="rect">
            <a:avLst/>
          </a:prstGeom>
          <a:ln>
            <a:noFill/>
          </a:ln>
          <a:effectLst>
            <a:outerShdw blurRad="292100" dist="139700" dir="2700000" algn="tl" rotWithShape="0">
              <a:srgbClr val="333333">
                <a:alpha val="65000"/>
              </a:srgbClr>
            </a:outerShdw>
          </a:effectLst>
        </p:spPr>
      </p:pic>
      <p:pic>
        <p:nvPicPr>
          <p:cNvPr id="7" name="図 6" descr="Sample2_Fi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770" y="2857437"/>
            <a:ext cx="2374538" cy="1645789"/>
          </a:xfrm>
          <a:prstGeom prst="rect">
            <a:avLst/>
          </a:prstGeom>
          <a:ln>
            <a:noFill/>
          </a:ln>
          <a:effectLst>
            <a:outerShdw blurRad="292100" dist="139700" dir="2700000" algn="tl" rotWithShape="0">
              <a:srgbClr val="333333">
                <a:alpha val="65000"/>
              </a:srgbClr>
            </a:outerShdw>
          </a:effectLst>
        </p:spPr>
      </p:pic>
      <p:pic>
        <p:nvPicPr>
          <p:cNvPr id="9" name="図 8" descr="Sample2_ITinfr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158" y="4696193"/>
            <a:ext cx="2252124" cy="1647149"/>
          </a:xfrm>
          <a:prstGeom prst="rect">
            <a:avLst/>
          </a:prstGeom>
          <a:ln>
            <a:noFill/>
          </a:ln>
          <a:effectLst>
            <a:outerShdw blurRad="292100" dist="139700" dir="2700000" algn="tl" rotWithShape="0">
              <a:srgbClr val="333333">
                <a:alpha val="65000"/>
              </a:srgbClr>
            </a:outerShdw>
          </a:effectLst>
        </p:spPr>
      </p:pic>
      <p:pic>
        <p:nvPicPr>
          <p:cNvPr id="11" name="図 10" descr="Sample3_Fi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7770" y="4696195"/>
            <a:ext cx="2374538" cy="1647149"/>
          </a:xfrm>
          <a:prstGeom prst="rect">
            <a:avLst/>
          </a:prstGeom>
          <a:ln>
            <a:noFill/>
          </a:ln>
          <a:effectLst>
            <a:outerShdw blurRad="292100" dist="139700" dir="2700000" algn="tl" rotWithShape="0">
              <a:srgbClr val="333333">
                <a:alpha val="65000"/>
              </a:srgbClr>
            </a:outerShdw>
          </a:effectLst>
        </p:spPr>
      </p:pic>
      <p:sp>
        <p:nvSpPr>
          <p:cNvPr id="12" name="テキスト ボックス 11"/>
          <p:cNvSpPr txBox="1"/>
          <p:nvPr/>
        </p:nvSpPr>
        <p:spPr>
          <a:xfrm>
            <a:off x="384431" y="4696193"/>
            <a:ext cx="3329461" cy="1800493"/>
          </a:xfrm>
          <a:prstGeom prst="rect">
            <a:avLst/>
          </a:prstGeom>
          <a:noFill/>
        </p:spPr>
        <p:txBody>
          <a:bodyPr wrap="square" rtlCol="0">
            <a:spAutoFit/>
          </a:bodyPr>
          <a:lstStyle/>
          <a:p>
            <a:pPr marL="285750" indent="-285750">
              <a:buFont typeface="Wingdings" charset="2"/>
              <a:buChar char="l"/>
            </a:pPr>
            <a:r>
              <a:rPr kumimoji="1" lang="ja-JP" altLang="en-US" sz="1200" dirty="0" smtClean="0">
                <a:solidFill>
                  <a:srgbClr val="3366FF"/>
                </a:solidFill>
              </a:rPr>
              <a:t>ネットをながめても、</a:t>
            </a:r>
            <a:r>
              <a:rPr lang="ja-JP" altLang="en-US" sz="1200" dirty="0" smtClean="0">
                <a:solidFill>
                  <a:srgbClr val="3366FF"/>
                </a:solidFill>
              </a:rPr>
              <a:t>テクノロジーのトレンド、意味や価値は見えてきません。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難しい技術用語を並べられていても、専門知識がなければ理解できません。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製品説明をつなぎ合わせても、テクノロジーの背景や本質は、分かりません。</a:t>
            </a:r>
            <a:endParaRPr lang="en-US" altLang="ja-JP" sz="900" dirty="0" smtClean="0">
              <a:solidFill>
                <a:srgbClr val="3366FF"/>
              </a:solidFill>
            </a:endParaRPr>
          </a:p>
          <a:p>
            <a:endParaRPr lang="en-US" altLang="ja-JP" sz="900" dirty="0">
              <a:solidFill>
                <a:srgbClr val="3366FF"/>
              </a:solidFill>
            </a:endParaRPr>
          </a:p>
          <a:p>
            <a:r>
              <a:rPr lang="ja-JP" altLang="en-US" sz="900" dirty="0" smtClean="0">
                <a:solidFill>
                  <a:schemeClr val="tx1">
                    <a:lumMod val="50000"/>
                    <a:lumOff val="50000"/>
                  </a:schemeClr>
                </a:solidFill>
              </a:rPr>
              <a:t>本書は、約</a:t>
            </a:r>
            <a:r>
              <a:rPr lang="en-US" altLang="ja-JP" sz="900" dirty="0" smtClean="0">
                <a:solidFill>
                  <a:schemeClr val="tx1">
                    <a:lumMod val="50000"/>
                    <a:lumOff val="50000"/>
                  </a:schemeClr>
                </a:solidFill>
              </a:rPr>
              <a:t>100</a:t>
            </a:r>
            <a:r>
              <a:rPr lang="ja-JP" altLang="en-US" sz="900" dirty="0" smtClean="0">
                <a:solidFill>
                  <a:schemeClr val="tx1">
                    <a:lumMod val="50000"/>
                    <a:lumOff val="50000"/>
                  </a:schemeClr>
                </a:solidFill>
              </a:rPr>
              <a:t>枚の</a:t>
            </a:r>
            <a:r>
              <a:rPr lang="ja-JP" altLang="en-US" sz="900" dirty="0">
                <a:solidFill>
                  <a:schemeClr val="tx1">
                    <a:lumMod val="50000"/>
                    <a:lumOff val="50000"/>
                  </a:schemeClr>
                </a:solidFill>
              </a:rPr>
              <a:t>わかりやすい</a:t>
            </a:r>
            <a:r>
              <a:rPr lang="ja-JP" altLang="en-US" sz="900" dirty="0" smtClean="0">
                <a:solidFill>
                  <a:schemeClr val="tx1">
                    <a:lumMod val="50000"/>
                    <a:lumOff val="50000"/>
                  </a:schemeClr>
                </a:solidFill>
              </a:rPr>
              <a:t>図表と平易な解説で、そんなお悩みを解決します。さらに、本書に掲載されている全ての図表は、ロイヤリティ・フリーのパワーポイントでダウンロードできます。</a:t>
            </a:r>
            <a:endParaRPr kumimoji="1" lang="ja-JP" altLang="en-US" sz="900" dirty="0">
              <a:solidFill>
                <a:schemeClr val="tx1">
                  <a:lumMod val="50000"/>
                  <a:lumOff val="50000"/>
                </a:schemeClr>
              </a:solidFill>
            </a:endParaRPr>
          </a:p>
        </p:txBody>
      </p:sp>
      <p:sp>
        <p:nvSpPr>
          <p:cNvPr id="8" name="正方形/長方形 7"/>
          <p:cNvSpPr/>
          <p:nvPr/>
        </p:nvSpPr>
        <p:spPr>
          <a:xfrm>
            <a:off x="2085693" y="4524908"/>
            <a:ext cx="1205278" cy="215444"/>
          </a:xfrm>
          <a:prstGeom prst="rect">
            <a:avLst/>
          </a:prstGeom>
        </p:spPr>
        <p:txBody>
          <a:bodyPr wrap="none">
            <a:spAutoFit/>
          </a:bodyPr>
          <a:lstStyle/>
          <a:p>
            <a:pPr algn="r"/>
            <a:r>
              <a:rPr lang="en-US" altLang="ja-JP" sz="800" dirty="0"/>
              <a:t>http://</a:t>
            </a:r>
            <a:r>
              <a:rPr lang="en-US" altLang="ja-JP" sz="800" dirty="0" err="1"/>
              <a:t>amzn.to</a:t>
            </a:r>
            <a:r>
              <a:rPr lang="en-US" altLang="ja-JP" sz="800" dirty="0"/>
              <a:t>/1AQtPXz</a:t>
            </a:r>
            <a:endParaRPr lang="ja-JP" altLang="en-US" sz="800" dirty="0"/>
          </a:p>
        </p:txBody>
      </p:sp>
    </p:spTree>
    <p:extLst>
      <p:ext uri="{BB962C8B-B14F-4D97-AF65-F5344CB8AC3E}">
        <p14:creationId xmlns:p14="http://schemas.microsoft.com/office/powerpoint/2010/main" val="121433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7423" y="2342118"/>
            <a:ext cx="4006225" cy="2400657"/>
          </a:xfrm>
          <a:prstGeom prst="rect">
            <a:avLst/>
          </a:prstGeom>
        </p:spPr>
        <p:txBody>
          <a:bodyPr wrap="none">
            <a:spAutoFit/>
          </a:bodyPr>
          <a:lstStyle/>
          <a:p>
            <a:pPr marL="742950" indent="-742950">
              <a:spcBef>
                <a:spcPts val="1800"/>
              </a:spcBef>
              <a:buFont typeface="+mj-lt"/>
              <a:buAutoNum type="arabicPeriod"/>
            </a:pPr>
            <a:r>
              <a:rPr lang="ja-JP" altLang="en-US" sz="4000" dirty="0" smtClean="0">
                <a:solidFill>
                  <a:srgbClr val="FF6600"/>
                </a:solidFill>
                <a:latin typeface="メイリオ"/>
                <a:ea typeface="メイリオ"/>
                <a:cs typeface="メイリオ"/>
              </a:rPr>
              <a:t>構造的不幸</a:t>
            </a:r>
            <a:endParaRPr lang="en-US" altLang="ja-JP" sz="4000" dirty="0" smtClean="0">
              <a:solidFill>
                <a:srgbClr val="FF6600"/>
              </a:solidFill>
              <a:latin typeface="メイリオ"/>
              <a:ea typeface="メイリオ"/>
              <a:cs typeface="メイリオ"/>
            </a:endParaRPr>
          </a:p>
          <a:p>
            <a:pPr marL="742950" indent="-742950">
              <a:spcBef>
                <a:spcPts val="1800"/>
              </a:spcBef>
              <a:buFont typeface="+mj-lt"/>
              <a:buAutoNum type="arabicPeriod"/>
            </a:pPr>
            <a:r>
              <a:rPr lang="ja-JP" altLang="en-US" sz="4000" dirty="0" smtClean="0">
                <a:solidFill>
                  <a:srgbClr val="FF6600"/>
                </a:solidFill>
                <a:latin typeface="メイリオ"/>
                <a:ea typeface="メイリオ"/>
                <a:cs typeface="メイリオ"/>
              </a:rPr>
              <a:t>工数の喪失</a:t>
            </a:r>
          </a:p>
          <a:p>
            <a:pPr marL="742950" indent="-742950">
              <a:spcBef>
                <a:spcPts val="1800"/>
              </a:spcBef>
              <a:buFont typeface="+mj-lt"/>
              <a:buAutoNum type="arabicPeriod"/>
            </a:pPr>
            <a:r>
              <a:rPr lang="ja-JP" altLang="en-US" sz="4000" dirty="0" smtClean="0">
                <a:solidFill>
                  <a:srgbClr val="FF6600"/>
                </a:solidFill>
                <a:latin typeface="メイリオ"/>
                <a:ea typeface="メイリオ"/>
                <a:cs typeface="メイリオ"/>
              </a:rPr>
              <a:t>労働力の喪失</a:t>
            </a:r>
            <a:endParaRPr lang="en-US" altLang="ja-JP" sz="4000" dirty="0" smtClean="0">
              <a:solidFill>
                <a:srgbClr val="FF6600"/>
              </a:solidFill>
              <a:latin typeface="メイリオ"/>
              <a:ea typeface="メイリオ"/>
              <a:cs typeface="メイリオ"/>
            </a:endParaRPr>
          </a:p>
        </p:txBody>
      </p:sp>
      <p:sp>
        <p:nvSpPr>
          <p:cNvPr id="3" name="タイトル 2"/>
          <p:cNvSpPr>
            <a:spLocks noGrp="1"/>
          </p:cNvSpPr>
          <p:nvPr>
            <p:ph type="title"/>
          </p:nvPr>
        </p:nvSpPr>
        <p:spPr/>
        <p:txBody>
          <a:bodyPr/>
          <a:lstStyle/>
          <a:p>
            <a:r>
              <a:rPr kumimoji="1" lang="ja-JP" altLang="en-US" dirty="0" smtClean="0"/>
              <a:t>従来型</a:t>
            </a:r>
            <a:r>
              <a:rPr kumimoji="1" lang="en-US" altLang="ja-JP" dirty="0" smtClean="0">
                <a:solidFill>
                  <a:schemeClr val="tx1"/>
                </a:solidFill>
                <a:latin typeface="Arial Black"/>
                <a:cs typeface="Arial Black"/>
              </a:rPr>
              <a:t>SI</a:t>
            </a:r>
            <a:r>
              <a:rPr kumimoji="1" lang="ja-JP" altLang="en-US" dirty="0" smtClean="0">
                <a:solidFill>
                  <a:schemeClr val="tx1"/>
                </a:solidFill>
                <a:latin typeface="HGP創英角ｺﾞｼｯｸUB"/>
                <a:ea typeface="HGP創英角ｺﾞｼｯｸUB"/>
                <a:cs typeface="HGP創英角ｺﾞｼｯｸUB"/>
              </a:rPr>
              <a:t>ビジネス</a:t>
            </a:r>
            <a:r>
              <a:rPr kumimoji="1" lang="ja-JP" altLang="en-US" dirty="0" smtClean="0"/>
              <a:t>が“</a:t>
            </a:r>
            <a:r>
              <a:rPr kumimoji="1" lang="ja-JP" altLang="en-US" dirty="0" smtClean="0">
                <a:solidFill>
                  <a:srgbClr val="FF0000"/>
                </a:solidFill>
                <a:latin typeface="HGP創英角ｺﾞｼｯｸUB"/>
                <a:ea typeface="HGP創英角ｺﾞｼｯｸUB"/>
                <a:cs typeface="HGP創英角ｺﾞｼｯｸUB"/>
              </a:rPr>
              <a:t>ヤバイ</a:t>
            </a:r>
            <a:r>
              <a:rPr kumimoji="1" lang="ja-JP" altLang="en-US" dirty="0" smtClean="0"/>
              <a:t>”理由</a:t>
            </a:r>
            <a:endParaRPr kumimoji="1" lang="ja-JP" altLang="en-US" dirty="0"/>
          </a:p>
        </p:txBody>
      </p:sp>
    </p:spTree>
    <p:extLst>
      <p:ext uri="{BB962C8B-B14F-4D97-AF65-F5344CB8AC3E}">
        <p14:creationId xmlns:p14="http://schemas.microsoft.com/office/powerpoint/2010/main" val="254655311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6741195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2819400" y="1244600"/>
            <a:ext cx="6019800" cy="914400"/>
            <a:chOff x="2819400" y="1244600"/>
            <a:chExt cx="6019800" cy="914400"/>
          </a:xfrm>
        </p:grpSpPr>
        <p:sp>
          <p:nvSpPr>
            <p:cNvPr id="25" name="角丸四角形 24"/>
            <p:cNvSpPr/>
            <p:nvPr/>
          </p:nvSpPr>
          <p:spPr bwMode="auto">
            <a:xfrm>
              <a:off x="3335867" y="1244600"/>
              <a:ext cx="2438400" cy="914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プロジェクト企画</a:t>
              </a:r>
              <a:endParaRPr kumimoji="0" lang="en-US" altLang="ja-JP" b="0" i="0" u="none" strike="noStrike" cap="none" normalizeH="0" baseline="0" dirty="0" smtClean="0">
                <a:ln>
                  <a:noFill/>
                </a:ln>
                <a:solidFill>
                  <a:schemeClr val="bg1"/>
                </a:solidFill>
                <a:effectLst/>
                <a:latin typeface="+mn-ea"/>
              </a:endParaRPr>
            </a:p>
          </p:txBody>
        </p:sp>
        <p:sp>
          <p:nvSpPr>
            <p:cNvPr id="8" name="右矢印 7"/>
            <p:cNvSpPr/>
            <p:nvPr/>
          </p:nvSpPr>
          <p:spPr bwMode="auto">
            <a:xfrm>
              <a:off x="2819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角丸四角形 26"/>
            <p:cNvSpPr/>
            <p:nvPr/>
          </p:nvSpPr>
          <p:spPr bwMode="auto">
            <a:xfrm>
              <a:off x="6400800" y="1244600"/>
              <a:ext cx="2438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要件定義・仕様策定</a:t>
              </a:r>
            </a:p>
          </p:txBody>
        </p:sp>
        <p:sp>
          <p:nvSpPr>
            <p:cNvPr id="26" name="右矢印 25"/>
            <p:cNvSpPr/>
            <p:nvPr/>
          </p:nvSpPr>
          <p:spPr bwMode="auto">
            <a:xfrm>
              <a:off x="5867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a:xfrm>
            <a:off x="418730" y="165100"/>
            <a:ext cx="8839200" cy="533400"/>
          </a:xfrm>
        </p:spPr>
        <p:txBody>
          <a:bodyPr/>
          <a:lstStyle/>
          <a:p>
            <a:r>
              <a:rPr lang="ja-JP" altLang="en-US" dirty="0" smtClean="0"/>
              <a:t>１．</a:t>
            </a:r>
            <a:r>
              <a:rPr kumimoji="1" lang="ja-JP" altLang="en-US" dirty="0" smtClean="0"/>
              <a:t>構造的不幸</a:t>
            </a:r>
            <a:r>
              <a:rPr kumimoji="1" lang="en-US" altLang="ja-JP" dirty="0" smtClean="0"/>
              <a:t>:</a:t>
            </a:r>
            <a:r>
              <a:rPr kumimoji="1" lang="ja-JP" altLang="en-US" dirty="0" smtClean="0"/>
              <a:t>ゴールの不一致と相互不信</a:t>
            </a:r>
            <a:endParaRPr kumimoji="1" lang="ja-JP" altLang="en-US" dirty="0"/>
          </a:p>
        </p:txBody>
      </p:sp>
      <p:sp>
        <p:nvSpPr>
          <p:cNvPr id="4" name="角丸四角形 3"/>
          <p:cNvSpPr/>
          <p:nvPr/>
        </p:nvSpPr>
        <p:spPr bwMode="auto">
          <a:xfrm>
            <a:off x="287867" y="1244600"/>
            <a:ext cx="2438400" cy="9144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ビジネス価値</a:t>
            </a:r>
            <a:r>
              <a:rPr kumimoji="0" lang="ja-JP" altLang="en-US" dirty="0" smtClean="0">
                <a:solidFill>
                  <a:schemeClr val="bg1"/>
                </a:solidFill>
                <a:latin typeface="+mn-ea"/>
              </a:rPr>
              <a:t>の</a:t>
            </a:r>
            <a:r>
              <a:rPr kumimoji="0" lang="ja-JP" altLang="en-US" b="0" i="0" u="none" strike="noStrike" cap="none" normalizeH="0" baseline="0" dirty="0" smtClean="0">
                <a:ln>
                  <a:noFill/>
                </a:ln>
                <a:solidFill>
                  <a:schemeClr val="bg1"/>
                </a:solidFill>
                <a:effectLst/>
                <a:latin typeface="+mn-ea"/>
              </a:rPr>
              <a:t>向上</a:t>
            </a:r>
            <a:endParaRPr kumimoji="0" lang="en-US" altLang="ja-JP"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売上・利益の増大</a:t>
            </a:r>
            <a:endParaRPr kumimoji="0" lang="en-US" altLang="ja-JP" sz="1200" dirty="0" smtClean="0">
              <a:solidFill>
                <a:schemeClr val="bg1"/>
              </a:solidFill>
              <a:latin typeface="+mn-ea"/>
            </a:endParaRPr>
          </a:p>
          <a:p>
            <a:pPr marL="450850" lvl="1" indent="-171450">
              <a:spcBef>
                <a:spcPts val="0"/>
              </a:spcBef>
              <a:buFont typeface="Wingdings" charset="2"/>
              <a:buChar char="v"/>
            </a:pPr>
            <a:r>
              <a:rPr kumimoji="0" lang="ja-JP" altLang="en-US" sz="1200" b="0" i="0" u="none" strike="noStrike" cap="none" normalizeH="0" baseline="0" dirty="0" smtClean="0">
                <a:ln>
                  <a:noFill/>
                </a:ln>
                <a:solidFill>
                  <a:schemeClr val="bg1"/>
                </a:solidFill>
                <a:effectLst/>
                <a:latin typeface="+mn-ea"/>
              </a:rPr>
              <a:t>新規事業への参入</a:t>
            </a:r>
            <a:endParaRPr kumimoji="0" lang="en-US" altLang="ja-JP" sz="1200"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利便性の向上　など</a:t>
            </a:r>
            <a:endParaRPr kumimoji="0" lang="ja-JP" altLang="en-US" sz="1200" b="0" i="0" u="none" strike="noStrike" cap="none" normalizeH="0" baseline="0" dirty="0" smtClean="0">
              <a:ln>
                <a:noFill/>
              </a:ln>
              <a:solidFill>
                <a:schemeClr val="bg1"/>
              </a:solidFill>
              <a:effectLst/>
              <a:latin typeface="+mn-ea"/>
            </a:endParaRPr>
          </a:p>
        </p:txBody>
      </p:sp>
      <p:sp>
        <p:nvSpPr>
          <p:cNvPr id="3" name="曲折矢印 2"/>
          <p:cNvSpPr/>
          <p:nvPr/>
        </p:nvSpPr>
        <p:spPr bwMode="auto">
          <a:xfrm flipV="1">
            <a:off x="1295400" y="2216150"/>
            <a:ext cx="1879600" cy="2717800"/>
          </a:xfrm>
          <a:prstGeom prst="bentArrow">
            <a:avLst>
              <a:gd name="adj1" fmla="val 16026"/>
              <a:gd name="adj2" fmla="val 16004"/>
              <a:gd name="adj3" fmla="val 17949"/>
              <a:gd name="adj4" fmla="val 4375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1" name="角丸四角形 30"/>
          <p:cNvSpPr/>
          <p:nvPr/>
        </p:nvSpPr>
        <p:spPr bwMode="auto">
          <a:xfrm>
            <a:off x="3354917" y="5756276"/>
            <a:ext cx="2455333" cy="533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納得するまで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改修要求</a:t>
            </a:r>
            <a:endParaRPr kumimoji="0" lang="en-US" altLang="ja-JP" sz="1600" dirty="0" smtClean="0">
              <a:solidFill>
                <a:schemeClr val="bg1"/>
              </a:solidFill>
            </a:endParaRPr>
          </a:p>
        </p:txBody>
      </p:sp>
      <p:sp>
        <p:nvSpPr>
          <p:cNvPr id="33" name="角丸四角形 32"/>
          <p:cNvSpPr/>
          <p:nvPr/>
        </p:nvSpPr>
        <p:spPr bwMode="auto">
          <a:xfrm>
            <a:off x="6398683" y="5756276"/>
            <a:ext cx="2438400" cy="533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納得頂くまで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改修作業</a:t>
            </a:r>
            <a:endParaRPr kumimoji="0" lang="en-US" altLang="ja-JP" sz="1600" dirty="0" smtClean="0">
              <a:solidFill>
                <a:schemeClr val="bg1"/>
              </a:solidFill>
            </a:endParaRPr>
          </a:p>
        </p:txBody>
      </p:sp>
      <p:sp>
        <p:nvSpPr>
          <p:cNvPr id="9" name="テキスト ボックス 8"/>
          <p:cNvSpPr txBox="1"/>
          <p:nvPr/>
        </p:nvSpPr>
        <p:spPr>
          <a:xfrm>
            <a:off x="7026971" y="787400"/>
            <a:ext cx="1136574" cy="400110"/>
          </a:xfrm>
          <a:prstGeom prst="rect">
            <a:avLst/>
          </a:prstGeom>
          <a:noFill/>
        </p:spPr>
        <p:txBody>
          <a:bodyPr wrap="none" rtlCol="0">
            <a:spAutoFit/>
          </a:bodyPr>
          <a:lstStyle/>
          <a:p>
            <a:pPr algn="ctr"/>
            <a:r>
              <a:rPr kumimoji="1" lang="en-US" altLang="ja-JP" sz="2000" dirty="0" smtClean="0">
                <a:solidFill>
                  <a:srgbClr val="0000FF"/>
                </a:solidFill>
                <a:effectLst/>
              </a:rPr>
              <a:t>SI</a:t>
            </a:r>
            <a:r>
              <a:rPr lang="ja-JP" altLang="en-US" sz="2000" dirty="0" smtClean="0">
                <a:solidFill>
                  <a:srgbClr val="0000FF"/>
                </a:solidFill>
                <a:effectLst/>
              </a:rPr>
              <a:t>事業者</a:t>
            </a:r>
            <a:endParaRPr kumimoji="1" lang="ja-JP" altLang="en-US" sz="2000" dirty="0">
              <a:solidFill>
                <a:srgbClr val="0000FF"/>
              </a:solidFill>
              <a:effectLst/>
            </a:endParaRPr>
          </a:p>
        </p:txBody>
      </p:sp>
      <p:sp>
        <p:nvSpPr>
          <p:cNvPr id="28" name="テキスト ボックス 27"/>
          <p:cNvSpPr txBox="1"/>
          <p:nvPr/>
        </p:nvSpPr>
        <p:spPr>
          <a:xfrm>
            <a:off x="540556" y="787400"/>
            <a:ext cx="1813317" cy="400110"/>
          </a:xfrm>
          <a:prstGeom prst="rect">
            <a:avLst/>
          </a:prstGeom>
          <a:noFill/>
        </p:spPr>
        <p:txBody>
          <a:bodyPr wrap="none" rtlCol="0">
            <a:spAutoFit/>
          </a:bodyPr>
          <a:lstStyle/>
          <a:p>
            <a:pPr algn="ctr"/>
            <a:r>
              <a:rPr kumimoji="1" lang="ja-JP" altLang="en-US" sz="2000" dirty="0" smtClean="0">
                <a:solidFill>
                  <a:srgbClr val="008000"/>
                </a:solidFill>
                <a:effectLst/>
              </a:rPr>
              <a:t>エンドユーザー</a:t>
            </a:r>
            <a:endParaRPr kumimoji="1" lang="ja-JP" altLang="en-US" sz="2000" dirty="0">
              <a:solidFill>
                <a:srgbClr val="008000"/>
              </a:solidFill>
              <a:effectLst/>
            </a:endParaRPr>
          </a:p>
        </p:txBody>
      </p:sp>
      <p:sp>
        <p:nvSpPr>
          <p:cNvPr id="29" name="テキスト ボックス 28"/>
          <p:cNvSpPr txBox="1"/>
          <p:nvPr/>
        </p:nvSpPr>
        <p:spPr>
          <a:xfrm>
            <a:off x="3548281" y="787400"/>
            <a:ext cx="2150348" cy="400110"/>
          </a:xfrm>
          <a:prstGeom prst="rect">
            <a:avLst/>
          </a:prstGeom>
          <a:noFill/>
        </p:spPr>
        <p:txBody>
          <a:bodyPr wrap="none" rtlCol="0">
            <a:spAutoFit/>
          </a:bodyPr>
          <a:lstStyle/>
          <a:p>
            <a:pPr algn="ctr"/>
            <a:r>
              <a:rPr kumimoji="1" lang="ja-JP" altLang="en-US" sz="2000" dirty="0" smtClean="0">
                <a:solidFill>
                  <a:srgbClr val="660066"/>
                </a:solidFill>
                <a:effectLst/>
              </a:rPr>
              <a:t>情報システム部門</a:t>
            </a:r>
            <a:endParaRPr kumimoji="1" lang="ja-JP" altLang="en-US" sz="2000" dirty="0">
              <a:solidFill>
                <a:srgbClr val="660066"/>
              </a:solidFill>
              <a:effectLst/>
            </a:endParaRPr>
          </a:p>
        </p:txBody>
      </p:sp>
      <p:grpSp>
        <p:nvGrpSpPr>
          <p:cNvPr id="7" name="図形グループ 6"/>
          <p:cNvGrpSpPr/>
          <p:nvPr/>
        </p:nvGrpSpPr>
        <p:grpSpPr>
          <a:xfrm>
            <a:off x="3352800" y="2120900"/>
            <a:ext cx="5486400" cy="1828800"/>
            <a:chOff x="3352800" y="2120900"/>
            <a:chExt cx="5486400" cy="1828800"/>
          </a:xfrm>
        </p:grpSpPr>
        <p:sp>
          <p:nvSpPr>
            <p:cNvPr id="21" name="角丸四角形 20"/>
            <p:cNvSpPr/>
            <p:nvPr/>
          </p:nvSpPr>
          <p:spPr bwMode="auto">
            <a:xfrm>
              <a:off x="6400800" y="2540000"/>
              <a:ext cx="2438400" cy="14097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見積金額の提示</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0" name="角丸四角形 29"/>
            <p:cNvSpPr/>
            <p:nvPr/>
          </p:nvSpPr>
          <p:spPr bwMode="auto">
            <a:xfrm>
              <a:off x="3352800" y="2540000"/>
              <a:ext cx="2438400" cy="14097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見積金額の評価</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4" name="角丸四角形 33"/>
            <p:cNvSpPr/>
            <p:nvPr/>
          </p:nvSpPr>
          <p:spPr bwMode="auto">
            <a:xfrm>
              <a:off x="4806950" y="3409950"/>
              <a:ext cx="2590800" cy="4064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単金</a:t>
              </a:r>
              <a:endParaRPr kumimoji="0" lang="en-US" altLang="ja-JP" sz="1600" dirty="0" smtClean="0">
                <a:solidFill>
                  <a:schemeClr val="bg1"/>
                </a:solidFill>
              </a:endParaRPr>
            </a:p>
          </p:txBody>
        </p:sp>
        <p:sp>
          <p:nvSpPr>
            <p:cNvPr id="23" name="下矢印 22"/>
            <p:cNvSpPr/>
            <p:nvPr/>
          </p:nvSpPr>
          <p:spPr bwMode="auto">
            <a:xfrm>
              <a:off x="7239000" y="21209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8" name="角丸四角形 37"/>
            <p:cNvSpPr/>
            <p:nvPr/>
          </p:nvSpPr>
          <p:spPr bwMode="auto">
            <a:xfrm>
              <a:off x="6553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リスク％</a:t>
              </a:r>
              <a:endParaRPr kumimoji="0" lang="en-US" altLang="ja-JP" sz="1600" dirty="0" smtClean="0">
                <a:solidFill>
                  <a:schemeClr val="bg1"/>
                </a:solidFill>
              </a:endParaRPr>
            </a:p>
          </p:txBody>
        </p:sp>
        <p:sp>
          <p:nvSpPr>
            <p:cNvPr id="39" name="角丸四角形 38"/>
            <p:cNvSpPr/>
            <p:nvPr/>
          </p:nvSpPr>
          <p:spPr bwMode="auto">
            <a:xfrm>
              <a:off x="3505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客観的根拠を要求</a:t>
              </a:r>
              <a:endParaRPr kumimoji="0" lang="en-US" altLang="ja-JP" sz="1600" dirty="0" smtClean="0">
                <a:solidFill>
                  <a:schemeClr val="bg1"/>
                </a:solidFill>
              </a:endParaRPr>
            </a:p>
          </p:txBody>
        </p:sp>
        <p:sp>
          <p:nvSpPr>
            <p:cNvPr id="41" name="曲折矢印 40"/>
            <p:cNvSpPr/>
            <p:nvPr/>
          </p:nvSpPr>
          <p:spPr bwMode="auto">
            <a:xfrm flipV="1">
              <a:off x="433070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2" name="曲折矢印 41"/>
            <p:cNvSpPr/>
            <p:nvPr/>
          </p:nvSpPr>
          <p:spPr bwMode="auto">
            <a:xfrm flipH="1" flipV="1">
              <a:off x="739775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grpSp>
        <p:nvGrpSpPr>
          <p:cNvPr id="10" name="図形グループ 9"/>
          <p:cNvGrpSpPr/>
          <p:nvPr/>
        </p:nvGrpSpPr>
        <p:grpSpPr>
          <a:xfrm>
            <a:off x="6400800" y="3873500"/>
            <a:ext cx="2546350" cy="1752600"/>
            <a:chOff x="6400800" y="3873500"/>
            <a:chExt cx="2546350" cy="1752600"/>
          </a:xfrm>
        </p:grpSpPr>
        <p:sp>
          <p:nvSpPr>
            <p:cNvPr id="47" name="角丸四角形 46"/>
            <p:cNvSpPr/>
            <p:nvPr/>
          </p:nvSpPr>
          <p:spPr bwMode="auto">
            <a:xfrm>
              <a:off x="6508750" y="4826000"/>
              <a:ext cx="2438400" cy="8001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b" anchorCtr="0" compatLnSpc="1">
              <a:prstTxWarp prst="textNoShape">
                <a:avLst/>
              </a:prstTxWarp>
            </a:bodyPr>
            <a:lstStyle/>
            <a:p>
              <a:pPr algn="ctr" defTabSz="914400" fontAlgn="base">
                <a:spcAft>
                  <a:spcPct val="0"/>
                </a:spcAft>
              </a:pPr>
              <a:r>
                <a:rPr kumimoji="0" lang="ja-JP" altLang="en-US" sz="1200" dirty="0" smtClean="0">
                  <a:solidFill>
                    <a:schemeClr val="bg1"/>
                  </a:solidFill>
                </a:rPr>
                <a:t>低コスト開発の現場を支える</a:t>
              </a:r>
              <a:endParaRPr kumimoji="0" lang="en-US" altLang="ja-JP" sz="1200" dirty="0" smtClean="0">
                <a:solidFill>
                  <a:schemeClr val="bg1"/>
                </a:solidFill>
              </a:endParaRPr>
            </a:p>
            <a:p>
              <a:pPr algn="ctr" defTabSz="914400" fontAlgn="base">
                <a:spcAft>
                  <a:spcPct val="0"/>
                </a:spcAft>
              </a:pPr>
              <a:r>
                <a:rPr kumimoji="0" lang="ja-JP" altLang="en-US" dirty="0" smtClean="0">
                  <a:solidFill>
                    <a:schemeClr val="bg1"/>
                  </a:solidFill>
                </a:rPr>
                <a:t>多重下請け構造</a:t>
              </a:r>
              <a:endParaRPr kumimoji="0" lang="ja-JP" altLang="en-US" dirty="0">
                <a:solidFill>
                  <a:schemeClr val="bg1"/>
                </a:solidFill>
              </a:endParaRPr>
            </a:p>
          </p:txBody>
        </p:sp>
        <p:sp>
          <p:nvSpPr>
            <p:cNvPr id="12" name="角丸四角形 11"/>
            <p:cNvSpPr/>
            <p:nvPr/>
          </p:nvSpPr>
          <p:spPr bwMode="auto">
            <a:xfrm>
              <a:off x="6400800" y="4267200"/>
              <a:ext cx="2438400" cy="8001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dirty="0">
                  <a:solidFill>
                    <a:schemeClr val="bg1"/>
                  </a:solidFill>
                </a:rPr>
                <a:t>仕様通りの</a:t>
              </a:r>
              <a:r>
                <a:rPr kumimoji="0" lang="ja-JP" altLang="en-US" dirty="0" smtClean="0">
                  <a:solidFill>
                    <a:schemeClr val="bg1"/>
                  </a:solidFill>
                </a:rPr>
                <a:t>コード</a:t>
              </a:r>
              <a:endParaRPr kumimoji="0" lang="en-US" altLang="ja-JP" dirty="0" smtClean="0">
                <a:solidFill>
                  <a:schemeClr val="bg1"/>
                </a:solidFill>
              </a:endParaRPr>
            </a:p>
            <a:p>
              <a:pPr algn="ctr" defTabSz="914400" fontAlgn="base">
                <a:spcAft>
                  <a:spcPct val="0"/>
                </a:spcAft>
              </a:pPr>
              <a:r>
                <a:rPr kumimoji="0" lang="ja-JP" altLang="en-US" sz="1200" dirty="0" smtClean="0">
                  <a:solidFill>
                    <a:schemeClr val="bg1"/>
                  </a:solidFill>
                </a:rPr>
                <a:t>誰が、何に、どう使うかが</a:t>
              </a:r>
              <a:endParaRPr kumimoji="0" lang="en-US" altLang="ja-JP" sz="1200" dirty="0" smtClean="0">
                <a:solidFill>
                  <a:schemeClr val="bg1"/>
                </a:solidFill>
              </a:endParaRPr>
            </a:p>
            <a:p>
              <a:pPr algn="ctr" defTabSz="914400" fontAlgn="base">
                <a:spcAft>
                  <a:spcPct val="0"/>
                </a:spcAft>
              </a:pPr>
              <a:r>
                <a:rPr kumimoji="0" lang="ja-JP" altLang="en-US" sz="1200" dirty="0" smtClean="0">
                  <a:solidFill>
                    <a:schemeClr val="bg1"/>
                  </a:solidFill>
                </a:rPr>
                <a:t>見えないままに開発</a:t>
              </a:r>
              <a:endParaRPr kumimoji="0" lang="ja-JP" altLang="en-US" sz="1200" dirty="0">
                <a:solidFill>
                  <a:schemeClr val="bg1"/>
                </a:solidFill>
              </a:endParaRPr>
            </a:p>
          </p:txBody>
        </p:sp>
        <p:sp>
          <p:nvSpPr>
            <p:cNvPr id="44" name="下矢印 43"/>
            <p:cNvSpPr/>
            <p:nvPr/>
          </p:nvSpPr>
          <p:spPr bwMode="auto">
            <a:xfrm>
              <a:off x="7239000" y="38735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sp>
        <p:nvSpPr>
          <p:cNvPr id="5" name="左矢印 4"/>
          <p:cNvSpPr/>
          <p:nvPr/>
        </p:nvSpPr>
        <p:spPr bwMode="auto">
          <a:xfrm>
            <a:off x="4451350" y="4349750"/>
            <a:ext cx="2057400" cy="609600"/>
          </a:xfrm>
          <a:prstGeom prst="lef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 name="角丸四角形 19"/>
          <p:cNvSpPr/>
          <p:nvPr/>
        </p:nvSpPr>
        <p:spPr bwMode="auto">
          <a:xfrm>
            <a:off x="3354917" y="5219698"/>
            <a:ext cx="2455333" cy="406402"/>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瑕疵担保</a:t>
            </a:r>
            <a:endParaRPr kumimoji="0" lang="en-US" altLang="ja-JP" sz="1600" dirty="0" smtClean="0">
              <a:solidFill>
                <a:schemeClr val="bg1"/>
              </a:solidFill>
            </a:endParaRPr>
          </a:p>
        </p:txBody>
      </p:sp>
      <p:grpSp>
        <p:nvGrpSpPr>
          <p:cNvPr id="11" name="図形グループ 10"/>
          <p:cNvGrpSpPr/>
          <p:nvPr/>
        </p:nvGrpSpPr>
        <p:grpSpPr>
          <a:xfrm>
            <a:off x="3175000" y="4111624"/>
            <a:ext cx="1441450" cy="1031877"/>
            <a:chOff x="3175000" y="4111624"/>
            <a:chExt cx="1441450" cy="1031877"/>
          </a:xfrm>
        </p:grpSpPr>
        <p:sp>
          <p:nvSpPr>
            <p:cNvPr id="45" name="爆発 2 44"/>
            <p:cNvSpPr/>
            <p:nvPr/>
          </p:nvSpPr>
          <p:spPr bwMode="auto">
            <a:xfrm>
              <a:off x="3175000" y="4111624"/>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22" name="テキスト ボックス 21"/>
            <p:cNvSpPr txBox="1"/>
            <p:nvPr/>
          </p:nvSpPr>
          <p:spPr>
            <a:xfrm>
              <a:off x="3467100" y="4394201"/>
              <a:ext cx="723275" cy="523220"/>
            </a:xfrm>
            <a:prstGeom prst="rect">
              <a:avLst/>
            </a:prstGeom>
            <a:noFill/>
          </p:spPr>
          <p:txBody>
            <a:bodyPr wrap="none" rtlCol="0">
              <a:spAutoFit/>
            </a:bodyPr>
            <a:lstStyle/>
            <a:p>
              <a:pPr algn="ctr"/>
              <a:r>
                <a:rPr kumimoji="1" lang="ja-JP" altLang="en-US" sz="1400" dirty="0" smtClean="0">
                  <a:solidFill>
                    <a:schemeClr val="bg1"/>
                  </a:solidFill>
                </a:rPr>
                <a:t>ゴール</a:t>
              </a:r>
              <a:endParaRPr kumimoji="1" lang="en-US" altLang="ja-JP" sz="1400" dirty="0" smtClean="0">
                <a:solidFill>
                  <a:schemeClr val="bg1"/>
                </a:solidFill>
              </a:endParaRPr>
            </a:p>
            <a:p>
              <a:pPr algn="ctr"/>
              <a:r>
                <a:rPr kumimoji="1" lang="ja-JP" altLang="en-US" sz="1400" dirty="0" smtClean="0">
                  <a:solidFill>
                    <a:schemeClr val="bg1"/>
                  </a:solidFill>
                </a:rPr>
                <a:t>不一致</a:t>
              </a:r>
              <a:endParaRPr kumimoji="1" lang="ja-JP" altLang="en-US" sz="1400" dirty="0">
                <a:solidFill>
                  <a:schemeClr val="bg1"/>
                </a:solidFill>
              </a:endParaRPr>
            </a:p>
          </p:txBody>
        </p:sp>
      </p:grpSp>
      <p:grpSp>
        <p:nvGrpSpPr>
          <p:cNvPr id="13" name="図形グループ 12"/>
          <p:cNvGrpSpPr/>
          <p:nvPr/>
        </p:nvGrpSpPr>
        <p:grpSpPr>
          <a:xfrm>
            <a:off x="5439833" y="5518150"/>
            <a:ext cx="1441450" cy="1031877"/>
            <a:chOff x="5439833" y="5518150"/>
            <a:chExt cx="1441450" cy="1031877"/>
          </a:xfrm>
        </p:grpSpPr>
        <p:sp>
          <p:nvSpPr>
            <p:cNvPr id="46" name="爆発 2 45"/>
            <p:cNvSpPr/>
            <p:nvPr/>
          </p:nvSpPr>
          <p:spPr bwMode="auto">
            <a:xfrm>
              <a:off x="5439833" y="5518150"/>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48" name="テキスト ボックス 47"/>
            <p:cNvSpPr txBox="1"/>
            <p:nvPr/>
          </p:nvSpPr>
          <p:spPr>
            <a:xfrm>
              <a:off x="5799667" y="5804556"/>
              <a:ext cx="543739" cy="523220"/>
            </a:xfrm>
            <a:prstGeom prst="rect">
              <a:avLst/>
            </a:prstGeom>
            <a:noFill/>
          </p:spPr>
          <p:txBody>
            <a:bodyPr wrap="none" rtlCol="0">
              <a:spAutoFit/>
            </a:bodyPr>
            <a:lstStyle/>
            <a:p>
              <a:pPr algn="ctr"/>
              <a:r>
                <a:rPr kumimoji="1" lang="ja-JP" altLang="en-US" sz="1400" dirty="0" smtClean="0">
                  <a:solidFill>
                    <a:schemeClr val="bg1"/>
                  </a:solidFill>
                </a:rPr>
                <a:t>相互</a:t>
              </a:r>
              <a:endParaRPr kumimoji="1" lang="en-US" altLang="ja-JP" sz="1400" dirty="0" smtClean="0">
                <a:solidFill>
                  <a:schemeClr val="bg1"/>
                </a:solidFill>
              </a:endParaRPr>
            </a:p>
            <a:p>
              <a:pPr algn="ctr"/>
              <a:r>
                <a:rPr lang="ja-JP" altLang="en-US" sz="1400" dirty="0" smtClean="0">
                  <a:solidFill>
                    <a:schemeClr val="bg1"/>
                  </a:solidFill>
                </a:rPr>
                <a:t>不信</a:t>
              </a:r>
              <a:endParaRPr kumimoji="1" lang="ja-JP" altLang="en-US" sz="1400" dirty="0">
                <a:solidFill>
                  <a:schemeClr val="bg1"/>
                </a:solidFill>
              </a:endParaRPr>
            </a:p>
          </p:txBody>
        </p:sp>
      </p:grpSp>
      <p:grpSp>
        <p:nvGrpSpPr>
          <p:cNvPr id="14" name="図形グループ 13"/>
          <p:cNvGrpSpPr/>
          <p:nvPr/>
        </p:nvGrpSpPr>
        <p:grpSpPr>
          <a:xfrm>
            <a:off x="387165" y="5127448"/>
            <a:ext cx="2339102" cy="1200328"/>
            <a:chOff x="387165" y="5127448"/>
            <a:chExt cx="2339102" cy="1200328"/>
          </a:xfrm>
        </p:grpSpPr>
        <p:sp>
          <p:nvSpPr>
            <p:cNvPr id="49" name="テキスト ボックス 48"/>
            <p:cNvSpPr txBox="1"/>
            <p:nvPr/>
          </p:nvSpPr>
          <p:spPr>
            <a:xfrm>
              <a:off x="387165" y="5127448"/>
              <a:ext cx="2339102" cy="1200328"/>
            </a:xfrm>
            <a:prstGeom prst="rect">
              <a:avLst/>
            </a:prstGeom>
            <a:noFill/>
          </p:spPr>
          <p:txBody>
            <a:bodyPr wrap="none" rtlCol="0">
              <a:spAutoFit/>
            </a:bodyPr>
            <a:lstStyle/>
            <a:p>
              <a:pPr algn="ctr"/>
              <a:r>
                <a:rPr lang="ja-JP" altLang="en-US" sz="2400" dirty="0" smtClean="0">
                  <a:solidFill>
                    <a:srgbClr val="FF0000"/>
                  </a:solidFill>
                </a:rPr>
                <a:t>顧客の不満蓄積</a:t>
              </a:r>
              <a:endParaRPr lang="en-US" altLang="ja-JP" sz="2400" dirty="0" smtClean="0">
                <a:solidFill>
                  <a:srgbClr val="FF0000"/>
                </a:solidFill>
              </a:endParaRPr>
            </a:p>
            <a:p>
              <a:pPr algn="ctr"/>
              <a:endParaRPr lang="en-US" altLang="ja-JP" sz="2400" dirty="0">
                <a:solidFill>
                  <a:srgbClr val="FF0000"/>
                </a:solidFill>
              </a:endParaRPr>
            </a:p>
            <a:p>
              <a:pPr algn="ctr"/>
              <a:r>
                <a:rPr lang="ja-JP" altLang="en-US" sz="2400" dirty="0" smtClean="0">
                  <a:solidFill>
                    <a:srgbClr val="FF0000"/>
                  </a:solidFill>
                </a:rPr>
                <a:t>開発現場の疲弊</a:t>
              </a:r>
              <a:endParaRPr kumimoji="1" lang="ja-JP" altLang="en-US" sz="2400" dirty="0">
                <a:solidFill>
                  <a:srgbClr val="FF0000"/>
                </a:solidFill>
              </a:endParaRPr>
            </a:p>
          </p:txBody>
        </p:sp>
        <p:sp>
          <p:nvSpPr>
            <p:cNvPr id="50" name="乗算記号 49"/>
            <p:cNvSpPr/>
            <p:nvPr/>
          </p:nvSpPr>
          <p:spPr>
            <a:xfrm>
              <a:off x="1333500" y="5518150"/>
              <a:ext cx="438150" cy="431800"/>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6666"/>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2763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p:tgtEl>
                                          <p:spTgt spid="14"/>
                                        </p:tgtEl>
                                        <p:attrNameLst>
                                          <p:attrName>ppt_x</p:attrName>
                                        </p:attrNameLst>
                                      </p:cBhvr>
                                      <p:tavLst>
                                        <p:tav tm="0">
                                          <p:val>
                                            <p:strVal val="#ppt_x+#ppt_w*1.125000"/>
                                          </p:val>
                                        </p:tav>
                                        <p:tav tm="100000">
                                          <p:val>
                                            <p:strVal val="#ppt_x"/>
                                          </p:val>
                                        </p:tav>
                                      </p:tavLst>
                                    </p:anim>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3" grpId="0" animBg="1"/>
      <p:bldP spid="5"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２．工数の喪失：</a:t>
            </a:r>
            <a:r>
              <a:rPr kumimoji="1" lang="en-US" altLang="ja-JP" dirty="0" smtClean="0"/>
              <a:t>IT</a:t>
            </a:r>
            <a:r>
              <a:rPr kumimoji="1" lang="ja-JP" altLang="en-US" dirty="0" smtClean="0"/>
              <a:t>に求められる価値のパラダイムシフト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69239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6"/>
          <p:cNvSpPr/>
          <p:nvPr/>
        </p:nvSpPr>
        <p:spPr>
          <a:xfrm>
            <a:off x="682062" y="266848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latin typeface="メイリオ"/>
              <a:ea typeface="メイリオ"/>
              <a:cs typeface="メイリオ"/>
            </a:endParaRPr>
          </a:p>
        </p:txBody>
      </p:sp>
      <p:sp>
        <p:nvSpPr>
          <p:cNvPr id="4" name="正方形/長方形 3"/>
          <p:cNvSpPr/>
          <p:nvPr/>
        </p:nvSpPr>
        <p:spPr>
          <a:xfrm>
            <a:off x="4158765" y="4463595"/>
            <a:ext cx="823295" cy="1167546"/>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5" name="正方形/長方形 4"/>
          <p:cNvSpPr/>
          <p:nvPr/>
        </p:nvSpPr>
        <p:spPr>
          <a:xfrm>
            <a:off x="2610813" y="5022398"/>
            <a:ext cx="823295" cy="614909"/>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6" name="正方形/長方形 5"/>
          <p:cNvSpPr/>
          <p:nvPr/>
        </p:nvSpPr>
        <p:spPr>
          <a:xfrm>
            <a:off x="1066119" y="4193438"/>
            <a:ext cx="823295" cy="145092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kumimoji="1" lang="ja-JP" altLang="en-US" sz="1200" dirty="0" smtClean="0">
                <a:solidFill>
                  <a:srgbClr val="FFFFFF"/>
                </a:solidFill>
                <a:latin typeface="メイリオ"/>
                <a:ea typeface="メイリオ"/>
                <a:cs typeface="メイリオ"/>
              </a:rPr>
              <a:t>販売</a:t>
            </a:r>
          </a:p>
          <a:p>
            <a:pPr algn="ctr"/>
            <a:r>
              <a:rPr lang="ja-JP" altLang="en-US" sz="600" dirty="0" smtClean="0">
                <a:solidFill>
                  <a:srgbClr val="FFFFFF"/>
                </a:solidFill>
                <a:latin typeface="メイリオ"/>
                <a:ea typeface="メイリオ"/>
                <a:cs typeface="メイリオ"/>
              </a:rPr>
              <a:t>メインフレーム</a:t>
            </a:r>
            <a:endParaRPr lang="en-US" altLang="ja-JP" sz="600" dirty="0" smtClean="0">
              <a:solidFill>
                <a:srgbClr val="FFFFFF"/>
              </a:solidFill>
              <a:latin typeface="メイリオ"/>
              <a:ea typeface="メイリオ"/>
              <a:cs typeface="メイリオ"/>
            </a:endParaRPr>
          </a:p>
          <a:p>
            <a:pPr algn="ctr"/>
            <a:endParaRPr kumimoji="1" lang="en-US" altLang="ja-JP" sz="600" dirty="0">
              <a:solidFill>
                <a:srgbClr val="FFFFFF"/>
              </a:solidFill>
              <a:latin typeface="メイリオ"/>
              <a:ea typeface="メイリオ"/>
              <a:cs typeface="メイリオ"/>
            </a:endParaRPr>
          </a:p>
          <a:p>
            <a:pPr algn="ctr"/>
            <a:endParaRPr lang="en-US" altLang="ja-JP" sz="600" dirty="0" smtClean="0">
              <a:solidFill>
                <a:srgbClr val="FFFFFF"/>
              </a:solidFill>
              <a:latin typeface="メイリオ"/>
              <a:ea typeface="メイリオ"/>
              <a:cs typeface="メイリオ"/>
            </a:endParaRPr>
          </a:p>
          <a:p>
            <a:pPr algn="ctr"/>
            <a:endParaRPr kumimoji="1" lang="ja-JP" altLang="en-US" sz="6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t>２．工数の喪失：</a:t>
            </a:r>
            <a:r>
              <a:rPr kumimoji="1" lang="ja-JP" altLang="en-US" dirty="0" smtClean="0"/>
              <a:t>人月積算の歴史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9" name="正方形/長方形 8"/>
          <p:cNvSpPr/>
          <p:nvPr/>
        </p:nvSpPr>
        <p:spPr>
          <a:xfrm>
            <a:off x="5693918" y="4876664"/>
            <a:ext cx="823295" cy="75447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プロフェッショナル</a:t>
            </a:r>
            <a:endParaRPr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10" name="正方形/長方形 9"/>
          <p:cNvSpPr/>
          <p:nvPr/>
        </p:nvSpPr>
        <p:spPr>
          <a:xfrm>
            <a:off x="2610813" y="4310589"/>
            <a:ext cx="823295" cy="71180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2610813" y="2386244"/>
            <a:ext cx="823295" cy="19243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lang="ja-JP" altLang="en-US" sz="1200" dirty="0" smtClean="0">
                <a:solidFill>
                  <a:srgbClr val="FFFFFF"/>
                </a:solidFill>
                <a:latin typeface="メイリオ"/>
                <a:ea typeface="メイリオ"/>
                <a:cs typeface="メイリオ"/>
              </a:rPr>
              <a:t>販売</a:t>
            </a:r>
            <a:endParaRPr lang="en-US" altLang="ja-JP" sz="12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メインフレーム</a:t>
            </a:r>
            <a:endParaRPr kumimoji="1" lang="ja-JP" altLang="en-US" sz="600" dirty="0">
              <a:solidFill>
                <a:srgbClr val="FFFFFF"/>
              </a:solidFill>
              <a:latin typeface="メイリオ"/>
              <a:ea typeface="メイリオ"/>
              <a:cs typeface="メイリオ"/>
            </a:endParaRPr>
          </a:p>
        </p:txBody>
      </p:sp>
      <p:sp>
        <p:nvSpPr>
          <p:cNvPr id="12" name="正方形/長方形 11"/>
          <p:cNvSpPr/>
          <p:nvPr/>
        </p:nvSpPr>
        <p:spPr>
          <a:xfrm>
            <a:off x="4158765" y="2768170"/>
            <a:ext cx="823295" cy="169542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4158765" y="895390"/>
            <a:ext cx="823295" cy="187277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メイリオ"/>
                <a:ea typeface="メイリオ"/>
                <a:cs typeface="メイリオ"/>
              </a:rPr>
              <a:t>HW</a:t>
            </a:r>
            <a:r>
              <a:rPr kumimoji="1" lang="ja-JP" altLang="en-US" sz="1200" dirty="0" smtClean="0">
                <a:solidFill>
                  <a:srgbClr val="FFFFFF"/>
                </a:solidFill>
                <a:latin typeface="メイリオ"/>
                <a:ea typeface="メイリオ"/>
                <a:cs typeface="メイリオ"/>
              </a:rPr>
              <a:t>販売</a:t>
            </a:r>
            <a:endParaRPr kumimoji="1" lang="en-US" altLang="ja-JP" sz="12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UNIX</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7235398" y="5131105"/>
            <a:ext cx="823295" cy="500037"/>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プロフェッショナル</a:t>
            </a:r>
            <a:endParaRPr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15" name="正方形/長方形 14"/>
          <p:cNvSpPr/>
          <p:nvPr/>
        </p:nvSpPr>
        <p:spPr>
          <a:xfrm>
            <a:off x="5693918" y="3290406"/>
            <a:ext cx="823295" cy="158625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6" name="正方形/長方形 15"/>
          <p:cNvSpPr/>
          <p:nvPr/>
        </p:nvSpPr>
        <p:spPr>
          <a:xfrm>
            <a:off x="5693918" y="2380078"/>
            <a:ext cx="823295" cy="91032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lang="ja-JP" altLang="en-US" sz="1200" dirty="0" smtClean="0">
                <a:solidFill>
                  <a:srgbClr val="FFFFFF"/>
                </a:solidFill>
                <a:latin typeface="メイリオ"/>
                <a:ea typeface="メイリオ"/>
                <a:cs typeface="メイリオ"/>
              </a:rPr>
              <a:t>販売</a:t>
            </a:r>
            <a:endParaRPr lang="en-US" altLang="ja-JP" sz="1200" dirty="0" smtClean="0">
              <a:solidFill>
                <a:srgbClr val="FFFFFF"/>
              </a:solidFill>
              <a:latin typeface="メイリオ"/>
              <a:ea typeface="メイリオ"/>
              <a:cs typeface="メイリオ"/>
            </a:endParaRPr>
          </a:p>
          <a:p>
            <a:pPr algn="ctr"/>
            <a:r>
              <a:rPr kumimoji="1" lang="en-US" altLang="ja-JP" sz="1200" dirty="0" smtClean="0">
                <a:solidFill>
                  <a:srgbClr val="FFFFFF"/>
                </a:solidFill>
                <a:latin typeface="メイリオ"/>
                <a:ea typeface="メイリオ"/>
                <a:cs typeface="メイリオ"/>
              </a:rPr>
              <a:t>PC</a:t>
            </a:r>
            <a:endParaRPr kumimoji="1" lang="ja-JP" altLang="en-US" sz="1200" dirty="0">
              <a:solidFill>
                <a:srgbClr val="FFFFFF"/>
              </a:solidFill>
              <a:latin typeface="メイリオ"/>
              <a:ea typeface="メイリオ"/>
              <a:cs typeface="メイリオ"/>
            </a:endParaRPr>
          </a:p>
        </p:txBody>
      </p:sp>
      <p:sp>
        <p:nvSpPr>
          <p:cNvPr id="17" name="正方形/長方形 16"/>
          <p:cNvSpPr/>
          <p:nvPr/>
        </p:nvSpPr>
        <p:spPr>
          <a:xfrm>
            <a:off x="7235398" y="4409965"/>
            <a:ext cx="823295" cy="72113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7235398" y="4173841"/>
            <a:ext cx="823295" cy="23612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クラウド</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使用料</a:t>
            </a:r>
            <a:endParaRPr kumimoji="1" lang="ja-JP" altLang="en-US" sz="800" dirty="0">
              <a:solidFill>
                <a:srgbClr val="FFFFFF"/>
              </a:solidFill>
              <a:latin typeface="メイリオ"/>
              <a:ea typeface="メイリオ"/>
              <a:cs typeface="メイリオ"/>
            </a:endParaRPr>
          </a:p>
        </p:txBody>
      </p:sp>
      <p:sp>
        <p:nvSpPr>
          <p:cNvPr id="19" name="正方形/長方形 18"/>
          <p:cNvSpPr/>
          <p:nvPr/>
        </p:nvSpPr>
        <p:spPr>
          <a:xfrm>
            <a:off x="1123559" y="5074120"/>
            <a:ext cx="710801" cy="500036"/>
          </a:xfrm>
          <a:prstGeom prst="rect">
            <a:avLst/>
          </a:prstGeom>
          <a:solidFill>
            <a:srgbClr val="800000"/>
          </a:solidFill>
          <a:ln>
            <a:solidFill>
              <a:srgbClr val="FFFFFF"/>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20" name="テキスト ボックス 19"/>
          <p:cNvSpPr txBox="1"/>
          <p:nvPr/>
        </p:nvSpPr>
        <p:spPr>
          <a:xfrm>
            <a:off x="821092" y="5644358"/>
            <a:ext cx="1338828"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1960</a:t>
            </a:r>
            <a:r>
              <a:rPr lang="ja-JP" altLang="en-US" sz="1200" dirty="0" smtClean="0">
                <a:solidFill>
                  <a:srgbClr val="7F7F7F"/>
                </a:solidFill>
                <a:latin typeface="メイリオ"/>
                <a:ea typeface="メイリオ"/>
                <a:cs typeface="メイリオ"/>
              </a:rPr>
              <a:t>年代半ば</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1" name="テキスト ボックス 20"/>
          <p:cNvSpPr txBox="1"/>
          <p:nvPr/>
        </p:nvSpPr>
        <p:spPr>
          <a:xfrm>
            <a:off x="2587770"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1980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2" name="テキスト ボックス 21"/>
          <p:cNvSpPr txBox="1"/>
          <p:nvPr/>
        </p:nvSpPr>
        <p:spPr>
          <a:xfrm>
            <a:off x="4131831"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1990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3" name="テキスト ボックス 22"/>
          <p:cNvSpPr txBox="1"/>
          <p:nvPr/>
        </p:nvSpPr>
        <p:spPr>
          <a:xfrm>
            <a:off x="5681588"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2000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4" name="テキスト ボックス 23"/>
          <p:cNvSpPr txBox="1"/>
          <p:nvPr/>
        </p:nvSpPr>
        <p:spPr>
          <a:xfrm>
            <a:off x="7235398" y="5631142"/>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2010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5" name="正方形/長方形 24"/>
          <p:cNvSpPr/>
          <p:nvPr/>
        </p:nvSpPr>
        <p:spPr>
          <a:xfrm>
            <a:off x="436994" y="828836"/>
            <a:ext cx="3694837" cy="1308050"/>
          </a:xfrm>
          <a:prstGeom prst="rect">
            <a:avLst/>
          </a:prstGeom>
        </p:spPr>
        <p:txBody>
          <a:bodyPr wrap="square">
            <a:spAutoFit/>
          </a:bodyPr>
          <a:lstStyle/>
          <a:p>
            <a:r>
              <a:rPr lang="en-US" altLang="ja-JP" sz="1600" b="1" dirty="0" smtClean="0">
                <a:solidFill>
                  <a:srgbClr val="7F7F7F"/>
                </a:solidFill>
                <a:latin typeface="メイリオ"/>
                <a:ea typeface="メイリオ"/>
                <a:cs typeface="メイリオ"/>
              </a:rPr>
              <a:t>COBOL</a:t>
            </a:r>
            <a:r>
              <a:rPr lang="ja-JP" altLang="en-US" sz="1600" b="1" dirty="0" smtClean="0">
                <a:solidFill>
                  <a:srgbClr val="7F7F7F"/>
                </a:solidFill>
                <a:latin typeface="メイリオ"/>
                <a:ea typeface="メイリオ"/>
                <a:cs typeface="メイリオ"/>
              </a:rPr>
              <a:t>／ファンクションポイント法</a:t>
            </a:r>
            <a:endParaRPr lang="en-US" altLang="ja-JP" sz="1600" b="1" dirty="0" smtClean="0">
              <a:solidFill>
                <a:srgbClr val="7F7F7F"/>
              </a:solidFill>
              <a:latin typeface="メイリオ"/>
              <a:ea typeface="メイリオ"/>
              <a:cs typeface="メイリオ"/>
            </a:endParaRPr>
          </a:p>
          <a:p>
            <a:pPr marL="171450" indent="-171450">
              <a:buFont typeface="Wingdings" charset="2"/>
              <a:buChar char="ü"/>
            </a:pPr>
            <a:r>
              <a:rPr lang="ja-JP" altLang="en-US" sz="1050" dirty="0" smtClean="0">
                <a:solidFill>
                  <a:srgbClr val="7F7F7F"/>
                </a:solidFill>
                <a:latin typeface="メイリオ"/>
                <a:ea typeface="メイリオ"/>
                <a:cs typeface="メイリオ"/>
              </a:rPr>
              <a:t>ファンクションポイント法は、</a:t>
            </a:r>
            <a:r>
              <a:rPr lang="ja-JP" altLang="ja-JP" sz="1050" dirty="0">
                <a:solidFill>
                  <a:srgbClr val="7F7F7F"/>
                </a:solidFill>
                <a:latin typeface="メイリオ"/>
                <a:ea typeface="メイリオ"/>
                <a:cs typeface="メイリオ"/>
              </a:rPr>
              <a:t>ソフトウェアがもつ機能数や複雑さによって重みづけした点数を付け、そのソフトウェアにおける合計点数から開発工数を見積</a:t>
            </a:r>
            <a:r>
              <a:rPr lang="ja-JP" altLang="ja-JP" sz="1050" dirty="0" smtClean="0">
                <a:solidFill>
                  <a:srgbClr val="7F7F7F"/>
                </a:solidFill>
                <a:latin typeface="メイリオ"/>
                <a:ea typeface="メイリオ"/>
                <a:cs typeface="メイリオ"/>
              </a:rPr>
              <a:t>方法</a:t>
            </a:r>
            <a:r>
              <a:rPr lang="ja-JP" altLang="en-US" sz="1050" dirty="0" smtClean="0">
                <a:solidFill>
                  <a:srgbClr val="7F7F7F"/>
                </a:solidFill>
                <a:latin typeface="メイリオ"/>
                <a:ea typeface="メイリオ"/>
                <a:cs typeface="メイリオ"/>
              </a:rPr>
              <a:t>。</a:t>
            </a:r>
            <a:endParaRPr lang="en-US" altLang="ja-JP" sz="1050" dirty="0" smtClean="0">
              <a:solidFill>
                <a:srgbClr val="7F7F7F"/>
              </a:solidFill>
              <a:latin typeface="メイリオ"/>
              <a:ea typeface="メイリオ"/>
              <a:cs typeface="メイリオ"/>
            </a:endParaRPr>
          </a:p>
          <a:p>
            <a:pPr marL="171450" indent="-171450">
              <a:buFont typeface="Wingdings" charset="2"/>
              <a:buChar char="ü"/>
            </a:pPr>
            <a:r>
              <a:rPr lang="ja-JP" altLang="ja-JP" sz="1050" dirty="0" smtClean="0">
                <a:solidFill>
                  <a:srgbClr val="7F7F7F"/>
                </a:solidFill>
                <a:latin typeface="メイリオ"/>
                <a:ea typeface="メイリオ"/>
                <a:cs typeface="メイリオ"/>
              </a:rPr>
              <a:t>上</a:t>
            </a:r>
            <a:r>
              <a:rPr lang="ja-JP" altLang="ja-JP" sz="1050" dirty="0">
                <a:solidFill>
                  <a:srgbClr val="7F7F7F"/>
                </a:solidFill>
                <a:latin typeface="メイリオ"/>
                <a:ea typeface="メイリオ"/>
                <a:cs typeface="メイリオ"/>
              </a:rPr>
              <a:t>から順</a:t>
            </a:r>
            <a:r>
              <a:rPr lang="ja-JP" altLang="ja-JP" sz="1050" dirty="0" smtClean="0">
                <a:solidFill>
                  <a:srgbClr val="7F7F7F"/>
                </a:solidFill>
                <a:latin typeface="メイリオ"/>
                <a:ea typeface="メイリオ"/>
                <a:cs typeface="メイリオ"/>
              </a:rPr>
              <a:t>に</a:t>
            </a:r>
            <a:r>
              <a:rPr lang="ja-JP" altLang="en-US" sz="1050" dirty="0" smtClean="0">
                <a:solidFill>
                  <a:srgbClr val="7F7F7F"/>
                </a:solidFill>
                <a:latin typeface="メイリオ"/>
                <a:ea typeface="メイリオ"/>
                <a:cs typeface="メイリオ"/>
              </a:rPr>
              <a:t>順次</a:t>
            </a:r>
            <a:r>
              <a:rPr lang="ja-JP" altLang="ja-JP" sz="1050" dirty="0" smtClean="0">
                <a:solidFill>
                  <a:srgbClr val="7F7F7F"/>
                </a:solidFill>
                <a:latin typeface="メイリオ"/>
                <a:ea typeface="メイリオ"/>
                <a:cs typeface="メイリオ"/>
              </a:rPr>
              <a:t>コード</a:t>
            </a:r>
            <a:r>
              <a:rPr lang="ja-JP" altLang="ja-JP" sz="1050" dirty="0">
                <a:solidFill>
                  <a:srgbClr val="7F7F7F"/>
                </a:solidFill>
                <a:latin typeface="メイリオ"/>
                <a:ea typeface="メイリオ"/>
                <a:cs typeface="メイリオ"/>
              </a:rPr>
              <a:t>を入力する前提</a:t>
            </a:r>
            <a:r>
              <a:rPr lang="ja-JP" altLang="ja-JP" sz="1050" dirty="0" smtClean="0">
                <a:solidFill>
                  <a:srgbClr val="7F7F7F"/>
                </a:solidFill>
                <a:latin typeface="メイリオ"/>
                <a:ea typeface="メイリオ"/>
                <a:cs typeface="メイリオ"/>
              </a:rPr>
              <a:t>で</a:t>
            </a:r>
            <a:r>
              <a:rPr lang="ja-JP" altLang="en-US" sz="1050" dirty="0" smtClean="0">
                <a:solidFill>
                  <a:srgbClr val="7F7F7F"/>
                </a:solidFill>
                <a:latin typeface="メイリオ"/>
                <a:ea typeface="メイリオ"/>
                <a:cs typeface="メイリオ"/>
              </a:rPr>
              <a:t>工数を見積もると</a:t>
            </a:r>
            <a:r>
              <a:rPr lang="ja-JP" altLang="ja-JP" sz="1050" dirty="0" smtClean="0">
                <a:solidFill>
                  <a:srgbClr val="7F7F7F"/>
                </a:solidFill>
                <a:latin typeface="メイリオ"/>
                <a:ea typeface="メイリオ"/>
                <a:cs typeface="メイリオ"/>
              </a:rPr>
              <a:t>、</a:t>
            </a:r>
            <a:r>
              <a:rPr lang="ja-JP" altLang="en-US" sz="1050" dirty="0" smtClean="0">
                <a:solidFill>
                  <a:srgbClr val="7F7F7F"/>
                </a:solidFill>
                <a:latin typeface="メイリオ"/>
                <a:ea typeface="メイリオ"/>
                <a:cs typeface="メイリオ"/>
              </a:rPr>
              <a:t>単位時間当たりの</a:t>
            </a:r>
            <a:r>
              <a:rPr lang="ja-JP" altLang="ja-JP" sz="1050" dirty="0" smtClean="0">
                <a:solidFill>
                  <a:srgbClr val="7F7F7F"/>
                </a:solidFill>
                <a:latin typeface="メイリオ"/>
                <a:ea typeface="メイリオ"/>
                <a:cs typeface="メイリオ"/>
              </a:rPr>
              <a:t>エンジニア</a:t>
            </a:r>
            <a:r>
              <a:rPr lang="ja-JP" altLang="ja-JP" sz="1050" dirty="0">
                <a:solidFill>
                  <a:srgbClr val="7F7F7F"/>
                </a:solidFill>
                <a:latin typeface="メイリオ"/>
                <a:ea typeface="メイリオ"/>
                <a:cs typeface="メイリオ"/>
              </a:rPr>
              <a:t>がコードを書く量は</a:t>
            </a:r>
            <a:r>
              <a:rPr lang="ja-JP" altLang="ja-JP" sz="1050" dirty="0" smtClean="0">
                <a:solidFill>
                  <a:srgbClr val="7F7F7F"/>
                </a:solidFill>
                <a:latin typeface="メイリオ"/>
                <a:ea typeface="メイリオ"/>
                <a:cs typeface="メイリオ"/>
              </a:rPr>
              <a:t>、</a:t>
            </a:r>
            <a:r>
              <a:rPr lang="ja-JP" altLang="en-US" sz="1050" dirty="0" smtClean="0">
                <a:solidFill>
                  <a:srgbClr val="7F7F7F"/>
                </a:solidFill>
                <a:latin typeface="メイリオ"/>
                <a:ea typeface="メイリオ"/>
                <a:cs typeface="メイリオ"/>
              </a:rPr>
              <a:t>あまり差が出ない</a:t>
            </a:r>
            <a:r>
              <a:rPr lang="ja-JP" altLang="ja-JP" sz="1050" dirty="0" smtClean="0">
                <a:solidFill>
                  <a:srgbClr val="7F7F7F"/>
                </a:solidFill>
                <a:latin typeface="メイリオ"/>
                <a:ea typeface="メイリオ"/>
                <a:cs typeface="メイリオ"/>
              </a:rPr>
              <a:t>。</a:t>
            </a:r>
            <a:endParaRPr lang="en-US" altLang="ja-JP" sz="1050" dirty="0" smtClean="0">
              <a:solidFill>
                <a:srgbClr val="7F7F7F"/>
              </a:solidFill>
              <a:latin typeface="メイリオ"/>
              <a:ea typeface="メイリオ"/>
              <a:cs typeface="メイリオ"/>
            </a:endParaRPr>
          </a:p>
        </p:txBody>
      </p:sp>
      <p:sp>
        <p:nvSpPr>
          <p:cNvPr id="26" name="正方形/長方形 25"/>
          <p:cNvSpPr/>
          <p:nvPr/>
        </p:nvSpPr>
        <p:spPr>
          <a:xfrm>
            <a:off x="5092943" y="828836"/>
            <a:ext cx="3771840" cy="1308050"/>
          </a:xfrm>
          <a:prstGeom prst="rect">
            <a:avLst/>
          </a:prstGeom>
        </p:spPr>
        <p:txBody>
          <a:bodyPr wrap="square">
            <a:spAutoFit/>
          </a:bodyPr>
          <a:lstStyle/>
          <a:p>
            <a:r>
              <a:rPr lang="ja-JP" altLang="ja-JP" sz="1600" b="1" dirty="0">
                <a:solidFill>
                  <a:srgbClr val="7F7F7F"/>
                </a:solidFill>
                <a:latin typeface="メイリオ"/>
                <a:ea typeface="メイリオ"/>
                <a:cs typeface="メイリオ"/>
              </a:rPr>
              <a:t>オブジェクト</a:t>
            </a:r>
            <a:r>
              <a:rPr lang="ja-JP" altLang="ja-JP" sz="1600" b="1" dirty="0" smtClean="0">
                <a:solidFill>
                  <a:srgbClr val="7F7F7F"/>
                </a:solidFill>
                <a:latin typeface="メイリオ"/>
                <a:ea typeface="メイリオ"/>
                <a:cs typeface="メイリオ"/>
              </a:rPr>
              <a:t>指向や</a:t>
            </a:r>
            <a:r>
              <a:rPr lang="en-US" altLang="ja-JP" sz="1600" b="1" dirty="0" smtClean="0">
                <a:solidFill>
                  <a:srgbClr val="7F7F7F"/>
                </a:solidFill>
                <a:latin typeface="メイリオ"/>
                <a:ea typeface="メイリオ"/>
                <a:cs typeface="メイリオ"/>
              </a:rPr>
              <a:t>Web</a:t>
            </a:r>
          </a:p>
          <a:p>
            <a:pPr marL="171450" indent="-171450">
              <a:buFont typeface="Wingdings" charset="2"/>
              <a:buChar char="ü"/>
            </a:pPr>
            <a:r>
              <a:rPr lang="ja-JP" altLang="ja-JP" sz="1050" dirty="0" smtClean="0">
                <a:solidFill>
                  <a:srgbClr val="7F7F7F"/>
                </a:solidFill>
                <a:latin typeface="メイリオ"/>
                <a:ea typeface="メイリオ"/>
                <a:cs typeface="メイリオ"/>
              </a:rPr>
              <a:t>開発</a:t>
            </a:r>
            <a:r>
              <a:rPr lang="ja-JP" altLang="ja-JP" sz="1050" dirty="0">
                <a:solidFill>
                  <a:srgbClr val="7F7F7F"/>
                </a:solidFill>
                <a:latin typeface="メイリオ"/>
                <a:ea typeface="メイリオ"/>
                <a:cs typeface="メイリオ"/>
              </a:rPr>
              <a:t>生産性が</a:t>
            </a:r>
            <a:r>
              <a:rPr lang="ja-JP" altLang="ja-JP" sz="1050" dirty="0" smtClean="0">
                <a:solidFill>
                  <a:srgbClr val="7F7F7F"/>
                </a:solidFill>
                <a:latin typeface="メイリオ"/>
                <a:ea typeface="メイリオ"/>
                <a:cs typeface="メイリオ"/>
              </a:rPr>
              <a:t>飛躍的</a:t>
            </a:r>
            <a:r>
              <a:rPr lang="ja-JP" altLang="en-US" sz="1050" dirty="0" smtClean="0">
                <a:solidFill>
                  <a:srgbClr val="7F7F7F"/>
                </a:solidFill>
                <a:latin typeface="メイリオ"/>
                <a:ea typeface="メイリオ"/>
                <a:cs typeface="メイリオ"/>
              </a:rPr>
              <a:t>に向上。一方で、</a:t>
            </a:r>
            <a:r>
              <a:rPr lang="ja-JP" altLang="ja-JP" sz="1050" dirty="0" smtClean="0">
                <a:solidFill>
                  <a:srgbClr val="7F7F7F"/>
                </a:solidFill>
                <a:latin typeface="メイリオ"/>
                <a:ea typeface="メイリオ"/>
                <a:cs typeface="メイリオ"/>
              </a:rPr>
              <a:t>設計</a:t>
            </a:r>
            <a:r>
              <a:rPr lang="ja-JP" altLang="en-US" sz="1050" dirty="0" smtClean="0">
                <a:solidFill>
                  <a:srgbClr val="7F7F7F"/>
                </a:solidFill>
                <a:latin typeface="メイリオ"/>
                <a:ea typeface="メイリオ"/>
                <a:cs typeface="メイリオ"/>
              </a:rPr>
              <a:t>次第で</a:t>
            </a:r>
            <a:r>
              <a:rPr lang="ja-JP" altLang="ja-JP" sz="1050" dirty="0" smtClean="0">
                <a:solidFill>
                  <a:srgbClr val="7F7F7F"/>
                </a:solidFill>
                <a:latin typeface="メイリオ"/>
                <a:ea typeface="メイリオ"/>
                <a:cs typeface="メイリオ"/>
              </a:rPr>
              <a:t>工数</a:t>
            </a:r>
            <a:r>
              <a:rPr lang="ja-JP" altLang="ja-JP" sz="1050" dirty="0">
                <a:solidFill>
                  <a:srgbClr val="7F7F7F"/>
                </a:solidFill>
                <a:latin typeface="メイリオ"/>
                <a:ea typeface="メイリオ"/>
                <a:cs typeface="メイリオ"/>
              </a:rPr>
              <a:t>が</a:t>
            </a:r>
            <a:r>
              <a:rPr lang="ja-JP" altLang="ja-JP" sz="1050" dirty="0" smtClean="0">
                <a:solidFill>
                  <a:srgbClr val="7F7F7F"/>
                </a:solidFill>
                <a:latin typeface="メイリオ"/>
                <a:ea typeface="メイリオ"/>
                <a:cs typeface="メイリオ"/>
              </a:rPr>
              <a:t>大幅</a:t>
            </a:r>
            <a:r>
              <a:rPr lang="ja-JP" altLang="en-US" sz="1050" dirty="0" smtClean="0">
                <a:solidFill>
                  <a:srgbClr val="7F7F7F"/>
                </a:solidFill>
                <a:latin typeface="メイリオ"/>
                <a:ea typeface="メイリオ"/>
                <a:cs typeface="メイリオ"/>
              </a:rPr>
              <a:t>に変動。</a:t>
            </a:r>
            <a:endParaRPr lang="en-US" altLang="ja-JP" sz="1050" dirty="0" smtClean="0">
              <a:solidFill>
                <a:srgbClr val="7F7F7F"/>
              </a:solidFill>
              <a:latin typeface="メイリオ"/>
              <a:ea typeface="メイリオ"/>
              <a:cs typeface="メイリオ"/>
            </a:endParaRPr>
          </a:p>
          <a:p>
            <a:pPr marL="171450" indent="-171450">
              <a:buFont typeface="Wingdings" charset="2"/>
              <a:buChar char="ü"/>
            </a:pPr>
            <a:r>
              <a:rPr lang="ja-JP" altLang="ja-JP" sz="1050" dirty="0" smtClean="0">
                <a:solidFill>
                  <a:srgbClr val="7F7F7F"/>
                </a:solidFill>
                <a:latin typeface="メイリオ"/>
                <a:ea typeface="メイリオ"/>
                <a:cs typeface="メイリオ"/>
              </a:rPr>
              <a:t>その</a:t>
            </a:r>
            <a:r>
              <a:rPr lang="ja-JP" altLang="ja-JP" sz="1050" dirty="0">
                <a:solidFill>
                  <a:srgbClr val="7F7F7F"/>
                </a:solidFill>
                <a:latin typeface="メイリオ"/>
                <a:ea typeface="メイリオ"/>
                <a:cs typeface="メイリオ"/>
              </a:rPr>
              <a:t>ためファンクションポイント法だけでは見積もりができず、ファンクションポイント法に過去の経験と勘で、規模感を山積みして算出する方法で見積もりを作るように</a:t>
            </a:r>
            <a:r>
              <a:rPr lang="ja-JP" altLang="ja-JP" sz="1050" dirty="0" smtClean="0">
                <a:solidFill>
                  <a:srgbClr val="7F7F7F"/>
                </a:solidFill>
                <a:latin typeface="メイリオ"/>
                <a:ea typeface="メイリオ"/>
                <a:cs typeface="メイリオ"/>
              </a:rPr>
              <a:t>な</a:t>
            </a:r>
            <a:r>
              <a:rPr lang="ja-JP" altLang="en-US" sz="1050" dirty="0" smtClean="0">
                <a:solidFill>
                  <a:srgbClr val="7F7F7F"/>
                </a:solidFill>
                <a:latin typeface="メイリオ"/>
                <a:ea typeface="メイリオ"/>
                <a:cs typeface="メイリオ"/>
              </a:rPr>
              <a:t>り、見積もりの精度が低下。</a:t>
            </a:r>
            <a:endParaRPr lang="ja-JP" altLang="ja-JP" sz="1050" dirty="0">
              <a:solidFill>
                <a:srgbClr val="7F7F7F"/>
              </a:solidFill>
              <a:latin typeface="メイリオ"/>
              <a:ea typeface="メイリオ"/>
              <a:cs typeface="メイリオ"/>
            </a:endParaRPr>
          </a:p>
        </p:txBody>
      </p:sp>
      <p:sp>
        <p:nvSpPr>
          <p:cNvPr id="27" name="四角形吹き出し 26"/>
          <p:cNvSpPr/>
          <p:nvPr/>
        </p:nvSpPr>
        <p:spPr>
          <a:xfrm>
            <a:off x="3516555" y="2380079"/>
            <a:ext cx="1365776" cy="910328"/>
          </a:xfrm>
          <a:prstGeom prst="wedgeRectCallout">
            <a:avLst>
              <a:gd name="adj1" fmla="val 30968"/>
              <a:gd name="adj2" fmla="val 65374"/>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メイリオ"/>
                <a:ea typeface="メイリオ"/>
                <a:cs typeface="メイリオ"/>
              </a:rPr>
              <a:t>ダウンサイジングとオブジェクト指向の普及により積み上げ方式の見積算定が不可能になった。</a:t>
            </a:r>
            <a:endParaRPr kumimoji="1" lang="ja-JP" altLang="en-US" sz="1000" dirty="0">
              <a:solidFill>
                <a:srgbClr val="FFFFFF"/>
              </a:solidFill>
              <a:latin typeface="メイリオ"/>
              <a:ea typeface="メイリオ"/>
              <a:cs typeface="メイリオ"/>
            </a:endParaRPr>
          </a:p>
        </p:txBody>
      </p:sp>
      <p:sp>
        <p:nvSpPr>
          <p:cNvPr id="28" name="四角形吹き出し 27"/>
          <p:cNvSpPr/>
          <p:nvPr/>
        </p:nvSpPr>
        <p:spPr>
          <a:xfrm>
            <a:off x="6809735" y="2380078"/>
            <a:ext cx="1876347" cy="982789"/>
          </a:xfrm>
          <a:prstGeom prst="wedgeRectCallout">
            <a:avLst>
              <a:gd name="adj1" fmla="val 376"/>
              <a:gd name="adj2" fmla="val 85181"/>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メイリオ"/>
                <a:ea typeface="メイリオ"/>
                <a:cs typeface="メイリオ"/>
              </a:rPr>
              <a:t>実態にそぐわない人月積算方式が、そのまま続けられてきた結果、生産性が上がるほどに、工数需要が減少するジレンマに陥っている。</a:t>
            </a:r>
            <a:endParaRPr kumimoji="1" lang="ja-JP" altLang="en-US" sz="1000" dirty="0">
              <a:solidFill>
                <a:srgbClr val="FFFFFF"/>
              </a:solidFill>
              <a:latin typeface="メイリオ"/>
              <a:ea typeface="メイリオ"/>
              <a:cs typeface="メイリオ"/>
            </a:endParaRPr>
          </a:p>
        </p:txBody>
      </p:sp>
      <p:sp>
        <p:nvSpPr>
          <p:cNvPr id="29" name="正方形/長方形 28"/>
          <p:cNvSpPr/>
          <p:nvPr/>
        </p:nvSpPr>
        <p:spPr>
          <a:xfrm>
            <a:off x="68206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メイリオ"/>
                <a:ea typeface="メイリオ"/>
                <a:cs typeface="メイリオ"/>
              </a:rPr>
              <a:t>メーンフレームの黎明期</a:t>
            </a:r>
            <a:endParaRPr kumimoji="1" lang="en-US" altLang="ja-JP" sz="900" dirty="0" smtClean="0">
              <a:solidFill>
                <a:srgbClr val="FFFFFF"/>
              </a:solidFill>
              <a:latin typeface="メイリオ"/>
              <a:ea typeface="メイリオ"/>
              <a:cs typeface="メイリオ"/>
            </a:endParaRPr>
          </a:p>
          <a:p>
            <a:endParaRPr kumimoji="1" lang="en-US" altLang="ja-JP" sz="600" dirty="0" smtClean="0">
              <a:solidFill>
                <a:srgbClr val="FFFFFF"/>
              </a:solidFill>
              <a:latin typeface="メイリオ"/>
              <a:ea typeface="メイリオ"/>
              <a:cs typeface="メイリオ"/>
            </a:endParaRPr>
          </a:p>
          <a:p>
            <a:r>
              <a:rPr kumimoji="1" lang="ja-JP" altLang="en-US" sz="600" dirty="0" smtClean="0">
                <a:solidFill>
                  <a:srgbClr val="FFFFFF"/>
                </a:solidFill>
                <a:latin typeface="メイリオ"/>
                <a:ea typeface="メイリオ"/>
                <a:cs typeface="メイリオ"/>
              </a:rPr>
              <a:t>プロフェッショナルサービスはハードウェア代金に含まれ実質無償。アプリケーション開発は内製が基本。</a:t>
            </a:r>
            <a:endParaRPr kumimoji="1" lang="ja-JP" altLang="en-US" sz="600" dirty="0">
              <a:solidFill>
                <a:srgbClr val="FFFFFF"/>
              </a:solidFill>
              <a:latin typeface="メイリオ"/>
              <a:ea typeface="メイリオ"/>
              <a:cs typeface="メイリオ"/>
            </a:endParaRPr>
          </a:p>
        </p:txBody>
      </p:sp>
      <p:sp>
        <p:nvSpPr>
          <p:cNvPr id="30" name="正方形/長方形 29"/>
          <p:cNvSpPr/>
          <p:nvPr/>
        </p:nvSpPr>
        <p:spPr>
          <a:xfrm>
            <a:off x="381410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メイリオ"/>
                <a:ea typeface="メイリオ"/>
                <a:cs typeface="メイリオ"/>
              </a:rPr>
              <a:t>受託</a:t>
            </a:r>
            <a:r>
              <a:rPr lang="en-US" altLang="ja-JP" sz="900" dirty="0" smtClean="0">
                <a:solidFill>
                  <a:srgbClr val="FFFFFF"/>
                </a:solidFill>
                <a:latin typeface="メイリオ"/>
                <a:ea typeface="メイリオ"/>
                <a:cs typeface="メイリオ"/>
              </a:rPr>
              <a:t>開発全盛期</a:t>
            </a:r>
          </a:p>
          <a:p>
            <a:r>
              <a:rPr lang="en-US" altLang="ja-JP" sz="600" dirty="0" smtClean="0">
                <a:solidFill>
                  <a:srgbClr val="FFFFFF"/>
                </a:solidFill>
                <a:latin typeface="メイリオ"/>
                <a:ea typeface="メイリオ"/>
                <a:cs typeface="メイリオ"/>
              </a:rPr>
              <a:t>メインフレームからダウンサイジング</a:t>
            </a:r>
            <a:r>
              <a:rPr lang="ja-JP" altLang="en-US" sz="600" dirty="0" smtClean="0">
                <a:solidFill>
                  <a:srgbClr val="FFFFFF"/>
                </a:solidFill>
                <a:latin typeface="メイリオ"/>
                <a:ea typeface="メイリオ"/>
                <a:cs typeface="メイリオ"/>
              </a:rPr>
              <a:t>がすすみ、</a:t>
            </a:r>
            <a:r>
              <a:rPr lang="en-US" altLang="ja-JP" sz="600" dirty="0" smtClean="0">
                <a:solidFill>
                  <a:srgbClr val="FFFFFF"/>
                </a:solidFill>
                <a:latin typeface="メイリオ"/>
                <a:ea typeface="メイリオ"/>
                <a:cs typeface="メイリオ"/>
              </a:rPr>
              <a:t>開発言語がオブジェクト指向となりプログラマーによる生産性が大きく異なるようになった。</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224678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メイリオ"/>
                <a:ea typeface="メイリオ"/>
                <a:cs typeface="メイリオ"/>
              </a:rPr>
              <a:t>メインフレームの普及期</a:t>
            </a:r>
            <a:endParaRPr kumimoji="1" lang="en-US" altLang="ja-JP" sz="900" dirty="0" smtClean="0">
              <a:solidFill>
                <a:srgbClr val="FFFFFF"/>
              </a:solidFill>
              <a:latin typeface="メイリオ"/>
              <a:ea typeface="メイリオ"/>
              <a:cs typeface="メイリオ"/>
            </a:endParaRPr>
          </a:p>
          <a:p>
            <a:r>
              <a:rPr kumimoji="1" lang="ja-JP" altLang="en-US" sz="600" dirty="0" smtClean="0">
                <a:solidFill>
                  <a:srgbClr val="FFFFFF"/>
                </a:solidFill>
                <a:latin typeface="メイリオ"/>
                <a:ea typeface="メイリオ"/>
                <a:cs typeface="メイリオ"/>
              </a:rPr>
              <a:t>メインフレーム価格低下とともにプロフェッショナルサービスが有償化。アプリケーション開発も需要の拡大と共に外注依存度が拡大。</a:t>
            </a:r>
            <a:endParaRPr kumimoji="1" lang="ja-JP" altLang="en-US" sz="600" dirty="0">
              <a:solidFill>
                <a:srgbClr val="FFFFFF"/>
              </a:solidFill>
              <a:latin typeface="メイリオ"/>
              <a:ea typeface="メイリオ"/>
              <a:cs typeface="メイリオ"/>
            </a:endParaRPr>
          </a:p>
        </p:txBody>
      </p:sp>
      <p:sp>
        <p:nvSpPr>
          <p:cNvPr id="32" name="正方形/長方形 31"/>
          <p:cNvSpPr/>
          <p:nvPr/>
        </p:nvSpPr>
        <p:spPr>
          <a:xfrm>
            <a:off x="5384804"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メイリオ"/>
                <a:ea typeface="メイリオ"/>
                <a:cs typeface="メイリオ"/>
              </a:rPr>
              <a:t>オープン化の時代</a:t>
            </a:r>
            <a:endParaRPr kumimoji="1" lang="en-US" altLang="ja-JP" sz="900" dirty="0" smtClean="0">
              <a:solidFill>
                <a:srgbClr val="FFFFFF"/>
              </a:solidFill>
              <a:latin typeface="メイリオ"/>
              <a:ea typeface="メイリオ"/>
              <a:cs typeface="メイリオ"/>
            </a:endParaRPr>
          </a:p>
          <a:p>
            <a:endParaRPr lang="en-US" altLang="ja-JP" sz="600" dirty="0">
              <a:solidFill>
                <a:srgbClr val="FFFFFF"/>
              </a:solidFill>
              <a:latin typeface="メイリオ"/>
              <a:ea typeface="メイリオ"/>
              <a:cs typeface="メイリオ"/>
            </a:endParaRPr>
          </a:p>
          <a:p>
            <a:r>
              <a:rPr kumimoji="1" lang="ja-JP" altLang="en-US" sz="600" dirty="0" smtClean="0">
                <a:solidFill>
                  <a:srgbClr val="FFFFFF"/>
                </a:solidFill>
                <a:latin typeface="メイリオ"/>
                <a:ea typeface="メイリオ"/>
                <a:cs typeface="メイリオ"/>
              </a:rPr>
              <a:t>受託開発開発が主要な収益源。ハードウェアではほとんど売上利益稼げない時代となった。</a:t>
            </a:r>
            <a:endParaRPr kumimoji="1" lang="en-US" altLang="ja-JP" sz="600" dirty="0">
              <a:solidFill>
                <a:srgbClr val="FFFFFF"/>
              </a:solidFill>
              <a:latin typeface="メイリオ"/>
              <a:ea typeface="メイリオ"/>
              <a:cs typeface="メイリオ"/>
            </a:endParaRPr>
          </a:p>
        </p:txBody>
      </p:sp>
      <p:sp>
        <p:nvSpPr>
          <p:cNvPr id="33" name="正方形/長方形 32"/>
          <p:cNvSpPr/>
          <p:nvPr/>
        </p:nvSpPr>
        <p:spPr>
          <a:xfrm>
            <a:off x="6944277"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900" dirty="0" smtClean="0">
                <a:solidFill>
                  <a:srgbClr val="FFFFFF"/>
                </a:solidFill>
                <a:latin typeface="メイリオ"/>
                <a:ea typeface="メイリオ"/>
                <a:cs typeface="メイリオ"/>
              </a:rPr>
              <a:t>クラウドの時代</a:t>
            </a:r>
          </a:p>
          <a:p>
            <a:endParaRPr lang="en-US" altLang="ja-JP" sz="600" dirty="0">
              <a:solidFill>
                <a:srgbClr val="FFFFFF"/>
              </a:solidFill>
              <a:latin typeface="メイリオ"/>
              <a:ea typeface="メイリオ"/>
              <a:cs typeface="メイリオ"/>
            </a:endParaRPr>
          </a:p>
          <a:p>
            <a:r>
              <a:rPr lang="en-US" altLang="ja-JP" sz="600" dirty="0" smtClean="0">
                <a:solidFill>
                  <a:srgbClr val="FFFFFF"/>
                </a:solidFill>
                <a:latin typeface="メイリオ"/>
                <a:ea typeface="メイリオ"/>
                <a:cs typeface="メイリオ"/>
              </a:rPr>
              <a:t>ハード販売は終焉し自宅開発規模もパースの進化や開発ツールの普及により縮小傾向にある。</a:t>
            </a:r>
            <a:endParaRPr kumimoji="1" lang="en-US" altLang="ja-JP" sz="600" dirty="0" smtClean="0">
              <a:solidFill>
                <a:srgbClr val="FFFFFF"/>
              </a:solidFill>
              <a:latin typeface="メイリオ"/>
              <a:ea typeface="メイリオ"/>
              <a:cs typeface="メイリオ"/>
            </a:endParaRPr>
          </a:p>
        </p:txBody>
      </p:sp>
    </p:spTree>
    <p:extLst>
      <p:ext uri="{BB962C8B-B14F-4D97-AF65-F5344CB8AC3E}">
        <p14:creationId xmlns:p14="http://schemas.microsoft.com/office/powerpoint/2010/main" val="357656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３</a:t>
            </a:r>
            <a:r>
              <a:rPr lang="ja-JP" altLang="en-US" sz="2800" dirty="0">
                <a:solidFill>
                  <a:schemeClr val="bg1">
                    <a:lumMod val="50000"/>
                  </a:schemeClr>
                </a:solidFill>
              </a:rPr>
              <a:t>．労働力の喪失：生産</a:t>
            </a:r>
            <a:r>
              <a:rPr kumimoji="1" lang="ja-JP" altLang="en-US" sz="2800" dirty="0" smtClean="0">
                <a:solidFill>
                  <a:schemeClr val="bg1">
                    <a:lumMod val="50000"/>
                  </a:schemeClr>
                </a:solidFill>
              </a:rPr>
              <a:t>年齢人口の減少</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34790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a:xfrm>
            <a:off x="406400" y="152400"/>
            <a:ext cx="8915400" cy="533400"/>
          </a:xfrm>
        </p:spPr>
        <p:txBody>
          <a:bodyPr/>
          <a:lstStyle/>
          <a:p>
            <a:r>
              <a:rPr lang="ja-JP" altLang="en-US" dirty="0">
                <a:solidFill>
                  <a:schemeClr val="bg1">
                    <a:lumMod val="50000"/>
                  </a:schemeClr>
                </a:solidFill>
              </a:rPr>
              <a:t>２</a:t>
            </a:r>
            <a:r>
              <a:rPr lang="ja-JP" altLang="en-US" dirty="0" smtClean="0">
                <a:solidFill>
                  <a:schemeClr val="bg1">
                    <a:lumMod val="50000"/>
                  </a:schemeClr>
                </a:solidFill>
              </a:rPr>
              <a:t>．</a:t>
            </a:r>
            <a:r>
              <a:rPr lang="ja-JP" altLang="en-US" dirty="0">
                <a:solidFill>
                  <a:schemeClr val="bg1">
                    <a:lumMod val="50000"/>
                  </a:schemeClr>
                </a:solidFill>
              </a:rPr>
              <a:t>労働力の喪失：</a:t>
            </a:r>
            <a:r>
              <a:rPr lang="ja-JP" altLang="en-US" dirty="0" smtClean="0">
                <a:solidFill>
                  <a:schemeClr val="bg1">
                    <a:lumMod val="50000"/>
                  </a:schemeClr>
                </a:solidFill>
              </a:rPr>
              <a:t>生産</a:t>
            </a:r>
            <a:r>
              <a:rPr lang="ja-JP" altLang="en-US" dirty="0">
                <a:solidFill>
                  <a:schemeClr val="bg1">
                    <a:lumMod val="50000"/>
                  </a:schemeClr>
                </a:solidFill>
              </a:rPr>
              <a:t>年齢人口</a:t>
            </a:r>
            <a:r>
              <a:rPr lang="ja-JP" altLang="en-US" dirty="0" smtClean="0">
                <a:solidFill>
                  <a:schemeClr val="bg1">
                    <a:lumMod val="50000"/>
                  </a:schemeClr>
                </a:solidFill>
              </a:rPr>
              <a:t>の減少</a:t>
            </a:r>
            <a:endParaRPr kumimoji="1" lang="ja-JP" altLang="en-US" dirty="0"/>
          </a:p>
        </p:txBody>
      </p:sp>
      <p:sp>
        <p:nvSpPr>
          <p:cNvPr id="23" name="正方形/長方形 22"/>
          <p:cNvSpPr/>
          <p:nvPr/>
        </p:nvSpPr>
        <p:spPr>
          <a:xfrm>
            <a:off x="508000" y="1358900"/>
            <a:ext cx="8128000" cy="15113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508000" y="2959100"/>
            <a:ext cx="8128000" cy="15113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08000" y="4572000"/>
            <a:ext cx="8128000" cy="15113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直角三角形 25"/>
          <p:cNvSpPr/>
          <p:nvPr/>
        </p:nvSpPr>
        <p:spPr>
          <a:xfrm>
            <a:off x="3378200" y="1460500"/>
            <a:ext cx="2273300" cy="4521200"/>
          </a:xfrm>
          <a:prstGeom prst="rtTriangle">
            <a:avLst/>
          </a:prstGeom>
          <a:solidFill>
            <a:srgbClr val="8B008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736600" y="1883886"/>
            <a:ext cx="2191225"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アプリケーション</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29" name="テキスト ボックス 28"/>
          <p:cNvSpPr txBox="1"/>
          <p:nvPr/>
        </p:nvSpPr>
        <p:spPr>
          <a:xfrm>
            <a:off x="736600" y="3383518"/>
            <a:ext cx="2123899"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プラットフォーム</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30" name="テキスト ボックス 29"/>
          <p:cNvSpPr txBox="1"/>
          <p:nvPr/>
        </p:nvSpPr>
        <p:spPr>
          <a:xfrm>
            <a:off x="736600" y="5110718"/>
            <a:ext cx="2460930" cy="400110"/>
          </a:xfrm>
          <a:prstGeom prst="rect">
            <a:avLst/>
          </a:prstGeom>
          <a:noFill/>
        </p:spPr>
        <p:txBody>
          <a:bodyPr wrap="none" rtlCol="0">
            <a:spAutoFit/>
          </a:bodyPr>
          <a:lstStyle/>
          <a:p>
            <a:r>
              <a:rPr kumimoji="1" lang="ja-JP" altLang="en-US" sz="2000" dirty="0" smtClean="0">
                <a:solidFill>
                  <a:srgbClr val="FFFFFF"/>
                </a:solidFill>
                <a:latin typeface="HGP創英角ｺﾞｼｯｸUB"/>
                <a:ea typeface="HGP創英角ｺﾞｼｯｸUB"/>
                <a:cs typeface="HGP創英角ｺﾞｼｯｸUB"/>
              </a:rPr>
              <a:t>インフラストラクチャー</a:t>
            </a:r>
            <a:endParaRPr kumimoji="1" lang="ja-JP" altLang="en-US" sz="2000" dirty="0">
              <a:solidFill>
                <a:srgbClr val="FFFFFF"/>
              </a:solidFill>
              <a:latin typeface="HGP創英角ｺﾞｼｯｸUB"/>
              <a:ea typeface="HGP創英角ｺﾞｼｯｸUB"/>
              <a:cs typeface="HGP創英角ｺﾞｼｯｸUB"/>
            </a:endParaRPr>
          </a:p>
        </p:txBody>
      </p:sp>
      <p:sp>
        <p:nvSpPr>
          <p:cNvPr id="32" name="テキスト ボックス 31"/>
          <p:cNvSpPr txBox="1"/>
          <p:nvPr/>
        </p:nvSpPr>
        <p:spPr>
          <a:xfrm>
            <a:off x="3424963" y="4820166"/>
            <a:ext cx="1803298" cy="1138773"/>
          </a:xfrm>
          <a:prstGeom prst="rect">
            <a:avLst/>
          </a:prstGeom>
          <a:noFill/>
        </p:spPr>
        <p:txBody>
          <a:bodyPr wrap="none" rtlCol="0">
            <a:spAutoFit/>
          </a:bodyPr>
          <a:lstStyle/>
          <a:p>
            <a:r>
              <a:rPr kumimoji="1" lang="ja-JP" altLang="en-US" sz="2800" dirty="0" smtClean="0">
                <a:solidFill>
                  <a:srgbClr val="FFFFFF"/>
                </a:solidFill>
                <a:latin typeface="HGP創英角ｺﾞｼｯｸUB"/>
                <a:ea typeface="HGP創英角ｺﾞｼｯｸUB"/>
                <a:cs typeface="HGP創英角ｺﾞｼｯｸUB"/>
              </a:rPr>
              <a:t>求められる</a:t>
            </a:r>
            <a:endParaRPr kumimoji="1" lang="en-US" altLang="ja-JP" sz="2800" dirty="0" smtClean="0">
              <a:solidFill>
                <a:srgbClr val="FFFFFF"/>
              </a:solidFill>
              <a:latin typeface="HGP創英角ｺﾞｼｯｸUB"/>
              <a:ea typeface="HGP創英角ｺﾞｼｯｸUB"/>
              <a:cs typeface="HGP創英角ｺﾞｼｯｸUB"/>
            </a:endParaRPr>
          </a:p>
          <a:p>
            <a:r>
              <a:rPr kumimoji="1" lang="ja-JP" altLang="en-US" sz="4000" dirty="0" smtClean="0">
                <a:solidFill>
                  <a:srgbClr val="FFFFFF"/>
                </a:solidFill>
                <a:latin typeface="HGP創英角ｺﾞｼｯｸUB"/>
                <a:ea typeface="HGP創英角ｺﾞｼｯｸUB"/>
                <a:cs typeface="HGP創英角ｺﾞｼｯｸUB"/>
              </a:rPr>
              <a:t>専門性</a:t>
            </a:r>
            <a:endParaRPr kumimoji="1" lang="ja-JP" altLang="en-US" sz="4000" dirty="0">
              <a:solidFill>
                <a:srgbClr val="FFFFFF"/>
              </a:solidFill>
              <a:latin typeface="HGP創英角ｺﾞｼｯｸUB"/>
              <a:ea typeface="HGP創英角ｺﾞｼｯｸUB"/>
              <a:cs typeface="HGP創英角ｺﾞｼｯｸUB"/>
            </a:endParaRPr>
          </a:p>
        </p:txBody>
      </p:sp>
      <p:sp>
        <p:nvSpPr>
          <p:cNvPr id="33" name="正方形/長方形 32"/>
          <p:cNvSpPr/>
          <p:nvPr/>
        </p:nvSpPr>
        <p:spPr>
          <a:xfrm>
            <a:off x="6591300" y="1460500"/>
            <a:ext cx="1771650" cy="45212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6661150" y="3028950"/>
            <a:ext cx="1631950" cy="2885539"/>
          </a:xfrm>
          <a:prstGeom prst="rect">
            <a:avLst/>
          </a:prstGeom>
          <a:solidFill>
            <a:srgbClr val="01D10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6731000" y="4673600"/>
            <a:ext cx="1504950" cy="119117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曲線コネクタ 45"/>
          <p:cNvCxnSpPr>
            <a:stCxn id="47" idx="3"/>
            <a:endCxn id="48" idx="0"/>
          </p:cNvCxnSpPr>
          <p:nvPr/>
        </p:nvCxnSpPr>
        <p:spPr>
          <a:xfrm>
            <a:off x="3116406" y="1189623"/>
            <a:ext cx="420546" cy="847685"/>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508000" y="1020346"/>
            <a:ext cx="2608406" cy="338554"/>
          </a:xfrm>
          <a:prstGeom prst="rect">
            <a:avLst/>
          </a:prstGeom>
          <a:noFill/>
        </p:spPr>
        <p:txBody>
          <a:bodyPr wrap="none" rtlCol="0">
            <a:spAutoFit/>
          </a:bodyPr>
          <a:lstStyle/>
          <a:p>
            <a:r>
              <a:rPr kumimoji="1" lang="ja-JP" altLang="en-US" sz="1600" dirty="0" smtClean="0">
                <a:solidFill>
                  <a:srgbClr val="FF6600"/>
                </a:solidFill>
              </a:rPr>
              <a:t>アプリケーション需要の拡大</a:t>
            </a:r>
            <a:endParaRPr kumimoji="1" lang="ja-JP" altLang="en-US" sz="1600" dirty="0">
              <a:solidFill>
                <a:srgbClr val="FF6600"/>
              </a:solidFill>
            </a:endParaRPr>
          </a:p>
        </p:txBody>
      </p:sp>
      <p:sp>
        <p:nvSpPr>
          <p:cNvPr id="48" name="正方形/長方形 47"/>
          <p:cNvSpPr/>
          <p:nvPr/>
        </p:nvSpPr>
        <p:spPr>
          <a:xfrm>
            <a:off x="3406777" y="2037308"/>
            <a:ext cx="260350" cy="203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テキスト ボックス 64"/>
          <p:cNvSpPr txBox="1"/>
          <p:nvPr/>
        </p:nvSpPr>
        <p:spPr>
          <a:xfrm>
            <a:off x="6747354" y="4990753"/>
            <a:ext cx="1488595"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IaaS</a:t>
            </a:r>
            <a:endParaRPr kumimoji="1" lang="ja-JP" altLang="en-US" sz="3600" dirty="0">
              <a:solidFill>
                <a:schemeClr val="bg1"/>
              </a:solidFill>
              <a:latin typeface="Arial Black"/>
              <a:cs typeface="Arial Black"/>
            </a:endParaRPr>
          </a:p>
        </p:txBody>
      </p:sp>
      <p:sp>
        <p:nvSpPr>
          <p:cNvPr id="66" name="テキスト ボックス 65"/>
          <p:cNvSpPr txBox="1"/>
          <p:nvPr/>
        </p:nvSpPr>
        <p:spPr>
          <a:xfrm>
            <a:off x="6661151" y="3465721"/>
            <a:ext cx="1631949"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PaaS</a:t>
            </a:r>
            <a:endParaRPr kumimoji="1" lang="ja-JP" altLang="en-US" sz="3600" dirty="0">
              <a:solidFill>
                <a:schemeClr val="bg1"/>
              </a:solidFill>
              <a:latin typeface="Arial Black"/>
              <a:cs typeface="Arial Black"/>
            </a:endParaRPr>
          </a:p>
        </p:txBody>
      </p:sp>
      <p:sp>
        <p:nvSpPr>
          <p:cNvPr id="67" name="テキスト ボックス 66"/>
          <p:cNvSpPr txBox="1"/>
          <p:nvPr/>
        </p:nvSpPr>
        <p:spPr>
          <a:xfrm>
            <a:off x="6731000" y="1877189"/>
            <a:ext cx="1488595" cy="646331"/>
          </a:xfrm>
          <a:prstGeom prst="rect">
            <a:avLst/>
          </a:prstGeom>
          <a:noFill/>
        </p:spPr>
        <p:txBody>
          <a:bodyPr wrap="square" rtlCol="0">
            <a:spAutoFit/>
          </a:bodyPr>
          <a:lstStyle/>
          <a:p>
            <a:pPr algn="ctr"/>
            <a:r>
              <a:rPr kumimoji="1" lang="en-US" altLang="ja-JP" sz="3600" dirty="0" err="1" smtClean="0">
                <a:solidFill>
                  <a:srgbClr val="008000"/>
                </a:solidFill>
                <a:latin typeface="Arial Black"/>
                <a:cs typeface="Arial Black"/>
              </a:rPr>
              <a:t>SaaS</a:t>
            </a:r>
            <a:endParaRPr kumimoji="1" lang="ja-JP" altLang="en-US" sz="3600" dirty="0">
              <a:solidFill>
                <a:srgbClr val="008000"/>
              </a:solidFill>
              <a:latin typeface="Arial Black"/>
              <a:cs typeface="Arial Black"/>
            </a:endParaRPr>
          </a:p>
        </p:txBody>
      </p:sp>
      <p:grpSp>
        <p:nvGrpSpPr>
          <p:cNvPr id="2" name="図形グループ 1"/>
          <p:cNvGrpSpPr/>
          <p:nvPr/>
        </p:nvGrpSpPr>
        <p:grpSpPr>
          <a:xfrm>
            <a:off x="3505200" y="1460500"/>
            <a:ext cx="5170999" cy="4961354"/>
            <a:chOff x="3505200" y="1460500"/>
            <a:chExt cx="5170999" cy="4961354"/>
          </a:xfrm>
        </p:grpSpPr>
        <p:sp>
          <p:nvSpPr>
            <p:cNvPr id="27" name="直角三角形 26"/>
            <p:cNvSpPr/>
            <p:nvPr/>
          </p:nvSpPr>
          <p:spPr>
            <a:xfrm flipH="1" flipV="1">
              <a:off x="3505200" y="1460500"/>
              <a:ext cx="2273300" cy="4521200"/>
            </a:xfrm>
            <a:prstGeom prst="r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4445185" y="2166788"/>
              <a:ext cx="1005403" cy="584776"/>
            </a:xfrm>
            <a:prstGeom prst="rect">
              <a:avLst/>
            </a:prstGeom>
            <a:noFill/>
          </p:spPr>
          <p:txBody>
            <a:bodyPr wrap="none" rtlCol="0">
              <a:spAutoFit/>
            </a:bodyPr>
            <a:lstStyle/>
            <a:p>
              <a:r>
                <a:rPr kumimoji="1" lang="ja-JP" altLang="en-US" sz="3200" dirty="0" smtClean="0">
                  <a:solidFill>
                    <a:srgbClr val="FFFFFF"/>
                  </a:solidFill>
                  <a:latin typeface="HGP創英角ｺﾞｼｯｸUB"/>
                  <a:ea typeface="HGP創英角ｺﾞｼｯｸUB"/>
                  <a:cs typeface="HGP創英角ｺﾞｼｯｸUB"/>
                </a:rPr>
                <a:t>人材</a:t>
              </a:r>
              <a:endParaRPr kumimoji="1" lang="ja-JP" altLang="en-US" sz="3200" dirty="0">
                <a:solidFill>
                  <a:srgbClr val="FFFFFF"/>
                </a:solidFill>
                <a:latin typeface="HGP創英角ｺﾞｼｯｸUB"/>
                <a:ea typeface="HGP創英角ｺﾞｼｯｸUB"/>
                <a:cs typeface="HGP創英角ｺﾞｼｯｸUB"/>
              </a:endParaRPr>
            </a:p>
          </p:txBody>
        </p:sp>
        <p:cxnSp>
          <p:nvCxnSpPr>
            <p:cNvPr id="37" name="曲線コネクタ 36"/>
            <p:cNvCxnSpPr>
              <a:stCxn id="38" idx="1"/>
              <a:endCxn id="68" idx="0"/>
            </p:cNvCxnSpPr>
            <p:nvPr/>
          </p:nvCxnSpPr>
          <p:spPr>
            <a:xfrm rot="10800000">
              <a:off x="5695950" y="5588001"/>
              <a:ext cx="1359293" cy="664577"/>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7055242" y="6083300"/>
              <a:ext cx="1620957" cy="338554"/>
            </a:xfrm>
            <a:prstGeom prst="rect">
              <a:avLst/>
            </a:prstGeom>
            <a:noFill/>
          </p:spPr>
          <p:txBody>
            <a:bodyPr wrap="none" rtlCol="0">
              <a:spAutoFit/>
            </a:bodyPr>
            <a:lstStyle/>
            <a:p>
              <a:pPr algn="r"/>
              <a:r>
                <a:rPr kumimoji="1" lang="ja-JP" altLang="en-US" sz="1600" dirty="0" smtClean="0">
                  <a:solidFill>
                    <a:srgbClr val="FF6600"/>
                  </a:solidFill>
                </a:rPr>
                <a:t>若年人材の不足</a:t>
              </a:r>
              <a:endParaRPr kumimoji="1" lang="ja-JP" altLang="en-US" sz="1600" dirty="0">
                <a:solidFill>
                  <a:srgbClr val="FF6600"/>
                </a:solidFill>
              </a:endParaRPr>
            </a:p>
          </p:txBody>
        </p:sp>
        <p:sp>
          <p:nvSpPr>
            <p:cNvPr id="68" name="直角三角形 67"/>
            <p:cNvSpPr/>
            <p:nvPr/>
          </p:nvSpPr>
          <p:spPr>
            <a:xfrm flipH="1" flipV="1">
              <a:off x="3721100" y="1637258"/>
              <a:ext cx="1974849" cy="3950742"/>
            </a:xfrm>
            <a:prstGeom prst="rtTriangle">
              <a:avLst/>
            </a:prstGeom>
            <a:noFill/>
            <a:ln>
              <a:solidFill>
                <a:schemeClr val="bg1"/>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右矢印 84"/>
            <p:cNvSpPr/>
            <p:nvPr/>
          </p:nvSpPr>
          <p:spPr>
            <a:xfrm flipH="1">
              <a:off x="5365750"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右矢印 85"/>
            <p:cNvSpPr/>
            <p:nvPr/>
          </p:nvSpPr>
          <p:spPr>
            <a:xfrm>
              <a:off x="4234048"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右矢印 86"/>
            <p:cNvSpPr/>
            <p:nvPr/>
          </p:nvSpPr>
          <p:spPr>
            <a:xfrm rot="5400000" flipH="1">
              <a:off x="4796841" y="276643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右矢印 87"/>
            <p:cNvSpPr/>
            <p:nvPr/>
          </p:nvSpPr>
          <p:spPr>
            <a:xfrm rot="5400000">
              <a:off x="4796841" y="192436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正方形/長方形 2"/>
          <p:cNvSpPr/>
          <p:nvPr/>
        </p:nvSpPr>
        <p:spPr>
          <a:xfrm>
            <a:off x="5764026" y="952303"/>
            <a:ext cx="2892053" cy="338554"/>
          </a:xfrm>
          <a:prstGeom prst="rect">
            <a:avLst/>
          </a:prstGeom>
        </p:spPr>
        <p:txBody>
          <a:bodyPr wrap="square">
            <a:spAutoFit/>
          </a:bodyPr>
          <a:lstStyle/>
          <a:p>
            <a:pPr lvl="0">
              <a:spcBef>
                <a:spcPct val="0"/>
              </a:spcBef>
            </a:pPr>
            <a:r>
              <a:rPr lang="ja-JP" altLang="en-US" sz="1600" dirty="0">
                <a:solidFill>
                  <a:srgbClr val="FF0000"/>
                </a:solidFill>
                <a:cs typeface="+mj-cs"/>
              </a:rPr>
              <a:t>選択の余地がないクラウド利用</a:t>
            </a:r>
          </a:p>
        </p:txBody>
      </p:sp>
    </p:spTree>
    <p:extLst>
      <p:ext uri="{BB962C8B-B14F-4D97-AF65-F5344CB8AC3E}">
        <p14:creationId xmlns:p14="http://schemas.microsoft.com/office/powerpoint/2010/main" val="8589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10391</TotalTime>
  <Words>4351</Words>
  <Application>Microsoft Macintosh PowerPoint</Application>
  <PresentationFormat>画面に合わせる (4:3)</PresentationFormat>
  <Paragraphs>1027</Paragraphs>
  <Slides>40</Slides>
  <Notes>10</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NC標準テンプレート</vt:lpstr>
      <vt:lpstr>最新のITトレンドとビジネス戦略</vt:lpstr>
      <vt:lpstr>ビジネスの変革を牽引するテクノロジー・トレンド　2015</vt:lpstr>
      <vt:lpstr>PowerPoint プレゼンテーション</vt:lpstr>
      <vt:lpstr>従来型SIビジネスが“ヤバイ”理由</vt:lpstr>
      <vt:lpstr>１．構造的不幸:ゴールの不一致と相互不信</vt:lpstr>
      <vt:lpstr>２．工数の喪失：ITに求められる価値のパラダイムシフト</vt:lpstr>
      <vt:lpstr>２．工数の喪失：人月積算の歴史</vt:lpstr>
      <vt:lpstr>PowerPoint プレゼンテーション</vt:lpstr>
      <vt:lpstr>２．労働力の喪失：生産年齢人口の減少</vt:lpstr>
      <vt:lpstr>従来型ＳＩ事業の構造的限界</vt:lpstr>
      <vt:lpstr>2015年問題の本質</vt:lpstr>
      <vt:lpstr>PowerPoint プレゼンテーション</vt:lpstr>
      <vt:lpstr>従来型SIビジネスの因数分解</vt:lpstr>
      <vt:lpstr>新しい収益モデルの可能性</vt:lpstr>
      <vt:lpstr>SI事業者が直面する課題</vt:lpstr>
      <vt:lpstr>ポストSIビジネスの選択</vt:lpstr>
      <vt:lpstr>ポストSIビジネスの選択</vt:lpstr>
      <vt:lpstr>ポストSIの戦略</vt:lpstr>
      <vt:lpstr>ポストSIの戦略</vt:lpstr>
      <vt:lpstr>新たなビジネス領域へのチャレンジ</vt:lpstr>
      <vt:lpstr>クラウド・ビジネ・プレーヤー</vt:lpstr>
      <vt:lpstr>これからの「ITビジネスの方程式」</vt:lpstr>
      <vt:lpstr>PowerPoint プレゼンテーション</vt:lpstr>
      <vt:lpstr>新規事業を成功させるための前提</vt:lpstr>
      <vt:lpstr>「シーズ起点」と「ニーズ起点」（１）</vt:lpstr>
      <vt:lpstr>「シーズ起点」と「ニーズ起点」（２）</vt:lpstr>
      <vt:lpstr>ビジネス・イノベーションによる新たな市場の創出</vt:lpstr>
      <vt:lpstr>事業変革への向き合い方</vt:lpstr>
      <vt:lpstr>資金シフトの進める（１）</vt:lpstr>
      <vt:lpstr>資金シフトの進める（２）</vt:lpstr>
      <vt:lpstr>PowerPoint プレゼンテーション</vt:lpstr>
      <vt:lpstr>人材育成：エンジニア（１）</vt:lpstr>
      <vt:lpstr>人材育成：エンジニア（３）</vt:lpstr>
      <vt:lpstr>人材育成：エンジニア（１）</vt:lpstr>
      <vt:lpstr>人材育成：営業（１） 生き残れない営業</vt:lpstr>
      <vt:lpstr>人材育成：営業（２）</vt:lpstr>
      <vt:lpstr>人材育成：営業（３）</vt:lpstr>
      <vt:lpstr>関連情報</vt:lpstr>
      <vt:lpstr>最新のITトレンドを図解で俯瞰する</vt:lpstr>
      <vt:lpstr>PowerPoint プレゼンテーション</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Saito Masanori</cp:lastModifiedBy>
  <cp:revision>293</cp:revision>
  <cp:lastPrinted>2015-04-03T06:45:54Z</cp:lastPrinted>
  <dcterms:created xsi:type="dcterms:W3CDTF">2014-04-30T01:58:06Z</dcterms:created>
  <dcterms:modified xsi:type="dcterms:W3CDTF">2015-04-15T09:08:13Z</dcterms:modified>
</cp:coreProperties>
</file>