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handoutMasterIdLst>
    <p:handoutMasterId r:id="rId53"/>
  </p:handoutMasterIdLst>
  <p:sldIdLst>
    <p:sldId id="938" r:id="rId2"/>
    <p:sldId id="933" r:id="rId3"/>
    <p:sldId id="885" r:id="rId4"/>
    <p:sldId id="741" r:id="rId5"/>
    <p:sldId id="742" r:id="rId6"/>
    <p:sldId id="941" r:id="rId7"/>
    <p:sldId id="942" r:id="rId8"/>
    <p:sldId id="943" r:id="rId9"/>
    <p:sldId id="257" r:id="rId10"/>
    <p:sldId id="258" r:id="rId11"/>
    <p:sldId id="697" r:id="rId12"/>
    <p:sldId id="799" r:id="rId13"/>
    <p:sldId id="305" r:id="rId14"/>
    <p:sldId id="703" r:id="rId15"/>
    <p:sldId id="718" r:id="rId16"/>
    <p:sldId id="704" r:id="rId17"/>
    <p:sldId id="699" r:id="rId18"/>
    <p:sldId id="700" r:id="rId19"/>
    <p:sldId id="659" r:id="rId20"/>
    <p:sldId id="660" r:id="rId21"/>
    <p:sldId id="743" r:id="rId22"/>
    <p:sldId id="307" r:id="rId23"/>
    <p:sldId id="271" r:id="rId24"/>
    <p:sldId id="272" r:id="rId25"/>
    <p:sldId id="705" r:id="rId26"/>
    <p:sldId id="275" r:id="rId27"/>
    <p:sldId id="298" r:id="rId28"/>
    <p:sldId id="706" r:id="rId29"/>
    <p:sldId id="903" r:id="rId30"/>
    <p:sldId id="356" r:id="rId31"/>
    <p:sldId id="277" r:id="rId32"/>
    <p:sldId id="353" r:id="rId33"/>
    <p:sldId id="279" r:id="rId34"/>
    <p:sldId id="854" r:id="rId35"/>
    <p:sldId id="739" r:id="rId36"/>
    <p:sldId id="853" r:id="rId37"/>
    <p:sldId id="309" r:id="rId38"/>
    <p:sldId id="886" r:id="rId39"/>
    <p:sldId id="629" r:id="rId40"/>
    <p:sldId id="308" r:id="rId41"/>
    <p:sldId id="709" r:id="rId42"/>
    <p:sldId id="603" r:id="rId43"/>
    <p:sldId id="710" r:id="rId44"/>
    <p:sldId id="711" r:id="rId45"/>
    <p:sldId id="712" r:id="rId46"/>
    <p:sldId id="713" r:id="rId47"/>
    <p:sldId id="944" r:id="rId48"/>
    <p:sldId id="304" r:id="rId49"/>
    <p:sldId id="797" r:id="rId50"/>
    <p:sldId id="798" r:id="rId51"/>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FFA9"/>
    <a:srgbClr val="FFB7FD"/>
    <a:srgbClr val="FF6FCF"/>
    <a:srgbClr val="FF66FF"/>
    <a:srgbClr val="66CC00"/>
    <a:srgbClr val="80FF00"/>
    <a:srgbClr val="FFFFFF"/>
    <a:srgbClr val="66FFCC"/>
    <a:srgbClr val="66FF66"/>
    <a:srgbClr val="FF66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4012" autoAdjust="0"/>
  </p:normalViewPr>
  <p:slideViewPr>
    <p:cSldViewPr snapToGrid="0" snapToObjects="1" showGuides="1">
      <p:cViewPr varScale="1">
        <p:scale>
          <a:sx n="189" d="100"/>
          <a:sy n="189" d="100"/>
        </p:scale>
        <p:origin x="-3000" y="-96"/>
      </p:cViewPr>
      <p:guideLst>
        <p:guide orient="horz"/>
        <p:guide pos="2870"/>
      </p:guideLst>
    </p:cSldViewPr>
  </p:slideViewPr>
  <p:notesTextViewPr>
    <p:cViewPr>
      <p:scale>
        <a:sx n="100" d="100"/>
        <a:sy n="100" d="100"/>
      </p:scale>
      <p:origin x="0" y="0"/>
    </p:cViewPr>
  </p:notesTextViewPr>
  <p:sorterViewPr>
    <p:cViewPr>
      <p:scale>
        <a:sx n="158" d="100"/>
        <a:sy n="15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15/05/20</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15/05/20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itpro.nikkeibp.co.jp/atcl/news/14/112001992/"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1960</a:t>
            </a:r>
            <a:r>
              <a:rPr kumimoji="1" lang="ja-JP" altLang="ja-JP" sz="1200" kern="1200" dirty="0" smtClean="0">
                <a:solidFill>
                  <a:schemeClr val="tx1"/>
                </a:solidFill>
                <a:effectLst/>
                <a:latin typeface="+mn-lt"/>
                <a:ea typeface="+mn-ea"/>
                <a:cs typeface="+mn-cs"/>
              </a:rPr>
              <a:t>年代〜　メインフレームの登場と集中処理／業務効率や生産性の向上</a:t>
            </a:r>
          </a:p>
          <a:p>
            <a:r>
              <a:rPr kumimoji="1" lang="en-US" altLang="ja-JP" sz="1200" kern="1200" dirty="0" smtClean="0">
                <a:solidFill>
                  <a:schemeClr val="tx1"/>
                </a:solidFill>
                <a:effectLst/>
                <a:latin typeface="+mn-lt"/>
                <a:ea typeface="+mn-ea"/>
                <a:cs typeface="+mn-cs"/>
              </a:rPr>
              <a:t>1980</a:t>
            </a:r>
            <a:r>
              <a:rPr kumimoji="1" lang="ja-JP" altLang="ja-JP" sz="1200" kern="1200" dirty="0" smtClean="0">
                <a:solidFill>
                  <a:schemeClr val="tx1"/>
                </a:solidFill>
                <a:effectLst/>
                <a:latin typeface="+mn-lt"/>
                <a:ea typeface="+mn-ea"/>
                <a:cs typeface="+mn-cs"/>
              </a:rPr>
              <a:t>年代〜　</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の登場によるクライアントサーバーの普及・分散処理／適用業務領域と利用者の拡大</a:t>
            </a:r>
          </a:p>
          <a:p>
            <a:r>
              <a:rPr kumimoji="1" lang="en-US" altLang="ja-JP" sz="1200" kern="1200" dirty="0" smtClean="0">
                <a:solidFill>
                  <a:schemeClr val="tx1"/>
                </a:solidFill>
                <a:effectLst/>
                <a:latin typeface="+mn-lt"/>
                <a:ea typeface="+mn-ea"/>
                <a:cs typeface="+mn-cs"/>
              </a:rPr>
              <a:t>1990</a:t>
            </a:r>
            <a:r>
              <a:rPr kumimoji="1" lang="ja-JP" altLang="ja-JP" sz="1200" kern="1200" dirty="0" smtClean="0">
                <a:solidFill>
                  <a:schemeClr val="tx1"/>
                </a:solidFill>
                <a:effectLst/>
                <a:latin typeface="+mn-lt"/>
                <a:ea typeface="+mn-ea"/>
                <a:cs typeface="+mn-cs"/>
              </a:rPr>
              <a:t>年代〜 インターネットの登場による接続の広がりと拡大／企業や地域を越えた業務の連携や調整の実現</a:t>
            </a:r>
          </a:p>
          <a:p>
            <a:r>
              <a:rPr kumimoji="1" lang="en-US" altLang="ja-JP" sz="1200" kern="1200" dirty="0" smtClean="0">
                <a:solidFill>
                  <a:schemeClr val="tx1"/>
                </a:solidFill>
                <a:effectLst/>
                <a:latin typeface="+mn-lt"/>
                <a:ea typeface="+mn-ea"/>
                <a:cs typeface="+mn-cs"/>
              </a:rPr>
              <a:t>2000</a:t>
            </a:r>
            <a:r>
              <a:rPr kumimoji="1" lang="ja-JP" altLang="ja-JP" sz="1200" kern="1200" dirty="0" smtClean="0">
                <a:solidFill>
                  <a:schemeClr val="tx1"/>
                </a:solidFill>
                <a:effectLst/>
                <a:latin typeface="+mn-lt"/>
                <a:ea typeface="+mn-ea"/>
                <a:cs typeface="+mn-cs"/>
              </a:rPr>
              <a:t>年代〜　</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のカンブリア大爆発・モバイル、</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、ビッグデータ、人工知能、ロボットなどの登場と普及／テクノロジーのアンビエント化、日常への浸透</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コンピューターがビジネスの現場に登場するのは、</a:t>
            </a:r>
            <a:r>
              <a:rPr kumimoji="1" lang="en-US" altLang="ja-JP" sz="1200" kern="1200" dirty="0" smtClean="0">
                <a:solidFill>
                  <a:schemeClr val="tx1"/>
                </a:solidFill>
                <a:effectLst/>
                <a:latin typeface="+mn-lt"/>
                <a:ea typeface="+mn-ea"/>
                <a:cs typeface="+mn-cs"/>
              </a:rPr>
              <a:t>1950</a:t>
            </a:r>
            <a:r>
              <a:rPr kumimoji="1" lang="ja-JP" altLang="ja-JP" sz="1200" kern="1200" dirty="0" smtClean="0">
                <a:solidFill>
                  <a:schemeClr val="tx1"/>
                </a:solidFill>
                <a:effectLst/>
                <a:latin typeface="+mn-lt"/>
                <a:ea typeface="+mn-ea"/>
                <a:cs typeface="+mn-cs"/>
              </a:rPr>
              <a:t>年代です。</a:t>
            </a:r>
            <a:r>
              <a:rPr kumimoji="1" lang="en-US" altLang="ja-JP" sz="1200" kern="1200" dirty="0" smtClean="0">
                <a:solidFill>
                  <a:schemeClr val="tx1"/>
                </a:solidFill>
                <a:effectLst/>
                <a:latin typeface="+mn-lt"/>
                <a:ea typeface="+mn-ea"/>
                <a:cs typeface="+mn-cs"/>
              </a:rPr>
              <a:t>1964</a:t>
            </a:r>
            <a:r>
              <a:rPr kumimoji="1" lang="ja-JP" altLang="ja-JP" sz="1200" kern="1200" dirty="0" smtClean="0">
                <a:solidFill>
                  <a:schemeClr val="tx1"/>
                </a:solidFill>
                <a:effectLst/>
                <a:latin typeface="+mn-lt"/>
                <a:ea typeface="+mn-ea"/>
                <a:cs typeface="+mn-cs"/>
              </a:rPr>
              <a:t>年の</a:t>
            </a:r>
            <a:r>
              <a:rPr kumimoji="1" lang="en-US" altLang="ja-JP" sz="1200" kern="1200" dirty="0" smtClean="0">
                <a:solidFill>
                  <a:schemeClr val="tx1"/>
                </a:solidFill>
                <a:effectLst/>
                <a:latin typeface="+mn-lt"/>
                <a:ea typeface="+mn-ea"/>
                <a:cs typeface="+mn-cs"/>
              </a:rPr>
              <a:t>IBM System/360</a:t>
            </a:r>
            <a:r>
              <a:rPr kumimoji="1" lang="ja-JP" altLang="ja-JP" sz="1200" kern="1200" dirty="0" smtClean="0">
                <a:solidFill>
                  <a:schemeClr val="tx1"/>
                </a:solidFill>
                <a:effectLst/>
                <a:latin typeface="+mn-lt"/>
                <a:ea typeface="+mn-ea"/>
                <a:cs typeface="+mn-cs"/>
              </a:rPr>
              <a:t>、今で言うメインフレームの登場で、コンピューターは、多くの企業で使われるようになりました。</a:t>
            </a:r>
            <a:r>
              <a:rPr kumimoji="1" lang="en-US" altLang="ja-JP" sz="1200" kern="1200" dirty="0" smtClean="0">
                <a:solidFill>
                  <a:schemeClr val="tx1"/>
                </a:solidFill>
                <a:effectLst/>
                <a:latin typeface="+mn-lt"/>
                <a:ea typeface="+mn-ea"/>
                <a:cs typeface="+mn-cs"/>
              </a:rPr>
              <a:t>1980</a:t>
            </a:r>
            <a:r>
              <a:rPr kumimoji="1" lang="ja-JP" altLang="ja-JP" sz="1200" kern="1200" dirty="0" smtClean="0">
                <a:solidFill>
                  <a:schemeClr val="tx1"/>
                </a:solidFill>
                <a:effectLst/>
                <a:latin typeface="+mn-lt"/>
                <a:ea typeface="+mn-ea"/>
                <a:cs typeface="+mn-cs"/>
              </a:rPr>
              <a:t>年代に入り、</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の登場やオフコン・ミニコンといった小型コンピューターの台頭で業務への適用領域と利用者が一気に拡大します。その後、</a:t>
            </a:r>
            <a:r>
              <a:rPr kumimoji="1" lang="en-US" altLang="ja-JP" sz="1200" kern="1200" dirty="0" smtClean="0">
                <a:solidFill>
                  <a:schemeClr val="tx1"/>
                </a:solidFill>
                <a:effectLst/>
                <a:latin typeface="+mn-lt"/>
                <a:ea typeface="+mn-ea"/>
                <a:cs typeface="+mn-cs"/>
              </a:rPr>
              <a:t>1990</a:t>
            </a:r>
            <a:r>
              <a:rPr kumimoji="1" lang="ja-JP" altLang="ja-JP" sz="1200" kern="1200" dirty="0" smtClean="0">
                <a:solidFill>
                  <a:schemeClr val="tx1"/>
                </a:solidFill>
                <a:effectLst/>
                <a:latin typeface="+mn-lt"/>
                <a:ea typeface="+mn-ea"/>
                <a:cs typeface="+mn-cs"/>
              </a:rPr>
              <a:t>年代、インターネットの登場は、システムが低コストで相互に接続する世界を作り上げてゆきます。その結果、企業や地域を越えた大規模な業務の統合や調整が実現するようになったのです。そして、</a:t>
            </a:r>
            <a:r>
              <a:rPr kumimoji="1" lang="en-US" altLang="ja-JP" sz="1200" kern="1200" dirty="0" smtClean="0">
                <a:solidFill>
                  <a:schemeClr val="tx1"/>
                </a:solidFill>
                <a:effectLst/>
                <a:latin typeface="+mn-lt"/>
                <a:ea typeface="+mn-ea"/>
                <a:cs typeface="+mn-cs"/>
              </a:rPr>
              <a:t>21</a:t>
            </a:r>
            <a:r>
              <a:rPr kumimoji="1" lang="ja-JP" altLang="ja-JP" sz="1200" kern="1200" dirty="0" smtClean="0">
                <a:solidFill>
                  <a:schemeClr val="tx1"/>
                </a:solidFill>
                <a:effectLst/>
                <a:latin typeface="+mn-lt"/>
                <a:ea typeface="+mn-ea"/>
                <a:cs typeface="+mn-cs"/>
              </a:rPr>
              <a:t>世紀を迎え、クラウドの時代へとつながってゆきます。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辺りから、時代は、大きな転換点を迎えはじめました。インターネットの普及とクラウドの登場は、どこにいてもネットに接続さえすれば、様々なサービスを享受できる世界を実現しました。その結果、コンピューターの利用者は、これまでとは桁違いに拡大し、コンピューターの処理能力もこれまでとは桁違いの加速度で拡大するようになったのです。これを</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スケールといいます。また、</a:t>
            </a:r>
            <a:r>
              <a:rPr kumimoji="1" lang="en-US" altLang="ja-JP" sz="1200" kern="1200" dirty="0" smtClean="0">
                <a:solidFill>
                  <a:schemeClr val="tx1"/>
                </a:solidFill>
                <a:effectLst/>
                <a:latin typeface="+mn-lt"/>
                <a:ea typeface="+mn-ea"/>
                <a:cs typeface="+mn-cs"/>
              </a:rPr>
              <a:t>2007</a:t>
            </a:r>
            <a:r>
              <a:rPr kumimoji="1" lang="ja-JP" altLang="ja-JP" sz="1200" kern="1200" dirty="0" smtClean="0">
                <a:solidFill>
                  <a:schemeClr val="tx1"/>
                </a:solidFill>
                <a:effectLst/>
                <a:latin typeface="+mn-lt"/>
                <a:ea typeface="+mn-ea"/>
                <a:cs typeface="+mn-cs"/>
              </a:rPr>
              <a:t>年の</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の登場と期を同じくして登場する</a:t>
            </a:r>
            <a:r>
              <a:rPr kumimoji="1" lang="en-US" altLang="ja-JP" sz="1200" kern="1200" dirty="0" smtClean="0">
                <a:solidFill>
                  <a:schemeClr val="tx1"/>
                </a:solidFill>
                <a:effectLst/>
                <a:latin typeface="+mn-lt"/>
                <a:ea typeface="+mn-ea"/>
                <a:cs typeface="+mn-cs"/>
              </a:rPr>
              <a:t>Twitter</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Facebook</a:t>
            </a:r>
            <a:r>
              <a:rPr kumimoji="1" lang="ja-JP" altLang="ja-JP" sz="1200" kern="1200" dirty="0" smtClean="0">
                <a:solidFill>
                  <a:schemeClr val="tx1"/>
                </a:solidFill>
                <a:effectLst/>
                <a:latin typeface="+mn-lt"/>
                <a:ea typeface="+mn-ea"/>
                <a:cs typeface="+mn-cs"/>
              </a:rPr>
              <a:t>などのソーシャルメディアは、この</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スケールの拡大をさらに加速し、膨大なデータを生みだしました。ビッグデータ時代の到来です。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スケールなインターネットとクラウド、そこから生みだされたビッグデータは、</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の普及と共にさらに拡大する勢いです。このような基盤を支えに人工知能やロボットが、私たちの日常を大きく変えようとしているのです。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今の時代を何十年か先に振り返ると、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の「カンブリア大爆発」があったと評されているかも知れません。「カンブリア大爆発」とは、およそ</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億</a:t>
            </a:r>
            <a:r>
              <a:rPr kumimoji="1" lang="en-US" altLang="ja-JP" sz="1200" kern="1200" dirty="0" smtClean="0">
                <a:solidFill>
                  <a:schemeClr val="tx1"/>
                </a:solidFill>
                <a:effectLst/>
                <a:latin typeface="+mn-lt"/>
                <a:ea typeface="+mn-ea"/>
                <a:cs typeface="+mn-cs"/>
              </a:rPr>
              <a:t>5000</a:t>
            </a:r>
            <a:r>
              <a:rPr kumimoji="1" lang="ja-JP" altLang="ja-JP" sz="1200" kern="1200" dirty="0" smtClean="0">
                <a:solidFill>
                  <a:schemeClr val="tx1"/>
                </a:solidFill>
                <a:effectLst/>
                <a:latin typeface="+mn-lt"/>
                <a:ea typeface="+mn-ea"/>
                <a:cs typeface="+mn-cs"/>
              </a:rPr>
              <a:t>万年前に、それまで数十数種しかなかった生物が突如</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万種にも爆発的に増加した出来事です。様々な形態を持った生物が生まれ、食うか食われるかの競争と淘汰を繰り返しながら生物の多様性が育まれ、生態系築かれてゆきました。今の時代は、そんな時代の延長線上にあると言われ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カンブリア大爆発」は、スマートマシーンの進化が引き金となるでしょう。そこには、これまでのテクノロジーの脈略からは、大きく逸脱した新しい常識が生まれつつあります。そして、このテクノロジーの延長線上に、これまでとは明らかに異な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活用の新たな可能性がどんどんと生まれてくるでしょう。そして、競争と淘汰を繰り返し、</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の新たなエコシステム＝生態系を形成してゆくことになるのだろうと思っています。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私たちは、このような歴史の脈絡の中に生きているのです。</a:t>
            </a:r>
            <a:r>
              <a:rPr kumimoji="1" lang="en-US" altLang="ja-JP" sz="1200" kern="1200" dirty="0" smtClean="0">
                <a:solidFill>
                  <a:schemeClr val="tx1"/>
                </a:solidFill>
                <a:effectLst/>
                <a:latin typeface="+mn-lt"/>
                <a:ea typeface="+mn-ea"/>
                <a:cs typeface="+mn-cs"/>
              </a:rPr>
              <a:t>IT</a:t>
            </a:r>
            <a:r>
              <a:rPr kumimoji="1" lang="ja-JP" altLang="ja-JP" sz="1200" kern="1200" smtClean="0">
                <a:solidFill>
                  <a:schemeClr val="tx1"/>
                </a:solidFill>
                <a:effectLst/>
                <a:latin typeface="+mn-lt"/>
                <a:ea typeface="+mn-ea"/>
                <a:cs typeface="+mn-cs"/>
              </a:rPr>
              <a:t>が、未来にこれまでにも増して、大きな影響を持つ世の中になること。そして、その中で、未来を作る大きな役割を担おうとしていること</a:t>
            </a:r>
            <a:r>
              <a:rPr kumimoji="1" lang="ja-JP" altLang="en-US" sz="1200" kern="1200" smtClean="0">
                <a:solidFill>
                  <a:schemeClr val="tx1"/>
                </a:solidFill>
                <a:effectLst/>
                <a:latin typeface="+mn-lt"/>
                <a:ea typeface="+mn-ea"/>
                <a:cs typeface="+mn-cs"/>
              </a:rPr>
              <a:t>に誇りを持って下さい。</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3174662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情報システムを自社資産として「所有」することから外部サービスとして「使用」するようになると、システム資源の調達や変更が、簡単に行えるようになります。例えば、クラウド以前の「所有」の時代は、次のような多くの手順を踏まなくてはなりませんでした。</a:t>
            </a:r>
          </a:p>
          <a:p>
            <a:pPr lvl="0"/>
            <a:r>
              <a:rPr kumimoji="1" lang="ja-JP" altLang="ja-JP" sz="1200" kern="1200" dirty="0" smtClean="0">
                <a:solidFill>
                  <a:schemeClr val="tx1"/>
                </a:solidFill>
                <a:effectLst/>
                <a:latin typeface="+mn-lt"/>
                <a:ea typeface="+mn-ea"/>
                <a:cs typeface="+mn-cs"/>
              </a:rPr>
              <a:t>リース期間に合わせ将来の需要を予測してサイジングする。</a:t>
            </a:r>
          </a:p>
          <a:p>
            <a:pPr lvl="0"/>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ベンダーにシステム構成の提案を求め見積を依頼し価格交渉を行う。</a:t>
            </a:r>
          </a:p>
          <a:p>
            <a:pPr lvl="0"/>
            <a:r>
              <a:rPr kumimoji="1" lang="ja-JP" altLang="ja-JP" sz="1200" kern="1200" dirty="0" smtClean="0">
                <a:solidFill>
                  <a:schemeClr val="tx1"/>
                </a:solidFill>
                <a:effectLst/>
                <a:latin typeface="+mn-lt"/>
                <a:ea typeface="+mn-ea"/>
                <a:cs typeface="+mn-cs"/>
              </a:rPr>
              <a:t>稟議書を作成して承認・決済の手続きを行う。</a:t>
            </a:r>
          </a:p>
          <a:p>
            <a:pPr lvl="0"/>
            <a:r>
              <a:rPr kumimoji="1" lang="ja-JP" altLang="ja-JP" sz="1200" kern="1200" dirty="0" smtClean="0">
                <a:solidFill>
                  <a:schemeClr val="tx1"/>
                </a:solidFill>
                <a:effectLst/>
                <a:latin typeface="+mn-lt"/>
                <a:ea typeface="+mn-ea"/>
                <a:cs typeface="+mn-cs"/>
              </a:rPr>
              <a:t>決定した</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ベンダーに発注する。</a:t>
            </a:r>
          </a:p>
          <a:p>
            <a:pPr lvl="0"/>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ベンダーはメーカーに調達を依頼する。</a:t>
            </a:r>
          </a:p>
          <a:p>
            <a:pPr lvl="0"/>
            <a:r>
              <a:rPr kumimoji="1" lang="ja-JP" altLang="ja-JP" sz="1200" kern="1200" dirty="0" smtClean="0">
                <a:solidFill>
                  <a:schemeClr val="tx1"/>
                </a:solidFill>
                <a:effectLst/>
                <a:latin typeface="+mn-lt"/>
                <a:ea typeface="+mn-ea"/>
                <a:cs typeface="+mn-cs"/>
              </a:rPr>
              <a:t>調達した機器をキッティングする。</a:t>
            </a:r>
          </a:p>
          <a:p>
            <a:pPr lvl="0"/>
            <a:r>
              <a:rPr kumimoji="1" lang="ja-JP" altLang="ja-JP" sz="1200" kern="1200" dirty="0" smtClean="0">
                <a:solidFill>
                  <a:schemeClr val="tx1"/>
                </a:solidFill>
                <a:effectLst/>
                <a:latin typeface="+mn-lt"/>
                <a:ea typeface="+mn-ea"/>
                <a:cs typeface="+mn-cs"/>
              </a:rPr>
              <a:t>ユーザー企業のオンサイトに据え付け、ソフトウェアの導入や設定を行う。</a:t>
            </a:r>
          </a:p>
          <a:p>
            <a:pPr lvl="0"/>
            <a:r>
              <a:rPr kumimoji="1" lang="ja-JP" altLang="ja-JP" sz="1200" kern="1200" dirty="0" smtClean="0">
                <a:solidFill>
                  <a:schemeClr val="tx1"/>
                </a:solidFill>
                <a:effectLst/>
                <a:latin typeface="+mn-lt"/>
                <a:ea typeface="+mn-ea"/>
                <a:cs typeface="+mn-cs"/>
              </a:rPr>
              <a:t>・・・</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そのため、調達には数週間から数ヶ月かかりました。一方、クラウドであれば、実に簡単です。</a:t>
            </a:r>
          </a:p>
          <a:p>
            <a:pPr lvl="0"/>
            <a:r>
              <a:rPr kumimoji="1" lang="ja-JP" altLang="ja-JP" sz="1200" kern="1200" dirty="0" smtClean="0">
                <a:solidFill>
                  <a:schemeClr val="tx1"/>
                </a:solidFill>
                <a:effectLst/>
                <a:latin typeface="+mn-lt"/>
                <a:ea typeface="+mn-ea"/>
                <a:cs typeface="+mn-cs"/>
              </a:rPr>
              <a:t>当面必要なリソースを考えてサイジングをおこなう。</a:t>
            </a:r>
          </a:p>
          <a:p>
            <a:pPr lvl="0"/>
            <a:r>
              <a:rPr kumimoji="1" lang="ja-JP" altLang="ja-JP" sz="1200" kern="1200" dirty="0" smtClean="0">
                <a:solidFill>
                  <a:schemeClr val="tx1"/>
                </a:solidFill>
                <a:effectLst/>
                <a:latin typeface="+mn-lt"/>
                <a:ea typeface="+mn-ea"/>
                <a:cs typeface="+mn-cs"/>
              </a:rPr>
              <a:t>クラウド・サービスの</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に表示されるメニュー画面（セルフ・サービス・ポータル）からシステム構成を選択する。</a:t>
            </a:r>
          </a:p>
          <a:p>
            <a:pPr lvl="0"/>
            <a:r>
              <a:rPr kumimoji="1" lang="ja-JP" altLang="ja-JP" sz="1200" kern="1200" dirty="0" smtClean="0">
                <a:solidFill>
                  <a:schemeClr val="tx1"/>
                </a:solidFill>
                <a:effectLst/>
                <a:latin typeface="+mn-lt"/>
                <a:ea typeface="+mn-ea"/>
                <a:cs typeface="+mn-cs"/>
              </a:rPr>
              <a:t>その画面からセキュリティのレベルやバックアップのタイミングなど運用に関わる項目を設定する。</a:t>
            </a:r>
          </a:p>
          <a:p>
            <a:pPr lvl="0"/>
            <a:r>
              <a:rPr kumimoji="1" lang="ja-JP" altLang="ja-JP" sz="1200" kern="1200" dirty="0" smtClean="0">
                <a:solidFill>
                  <a:schemeClr val="tx1"/>
                </a:solidFill>
                <a:effectLst/>
                <a:latin typeface="+mn-lt"/>
                <a:ea typeface="+mn-ea"/>
                <a:cs typeface="+mn-cs"/>
              </a:rPr>
              <a:t>調達ボタンを押す。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間、数分から数十分といったところでしょう。あっという間です。使用量が増える、運用の要件が変わるなど、変更があれば、その都度メニュー画面で設定し直すことができるので、予測できない未来まで考えて、サイジングする必要はありません。また、電気代のように使用量に応じて支払う料金制度ですから、必要なくなれば、いつでも辞められますので、初期投資リスクを抑えることができます。つまり、クラウドは、「システム資源を調達するための</a:t>
            </a:r>
            <a:r>
              <a:rPr kumimoji="1" lang="en-US" altLang="ja-JP" sz="1200" kern="1200" dirty="0" smtClean="0">
                <a:solidFill>
                  <a:schemeClr val="tx1"/>
                </a:solidFill>
                <a:effectLst/>
                <a:latin typeface="+mn-lt"/>
                <a:ea typeface="+mn-ea"/>
                <a:cs typeface="+mn-cs"/>
              </a:rPr>
              <a:t>EC</a:t>
            </a:r>
            <a:r>
              <a:rPr kumimoji="1" lang="ja-JP" altLang="ja-JP" sz="1200" kern="1200" dirty="0" smtClean="0">
                <a:solidFill>
                  <a:schemeClr val="tx1"/>
                </a:solidFill>
                <a:effectLst/>
                <a:latin typeface="+mn-lt"/>
                <a:ea typeface="+mn-ea"/>
                <a:cs typeface="+mn-cs"/>
              </a:rPr>
              <a:t>サイト」なのです。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17</a:t>
            </a:fld>
            <a:endParaRPr kumimoji="1" lang="ja-JP" altLang="en-US"/>
          </a:p>
        </p:txBody>
      </p:sp>
    </p:spTree>
    <p:extLst>
      <p:ext uri="{BB962C8B-B14F-4D97-AF65-F5344CB8AC3E}">
        <p14:creationId xmlns:p14="http://schemas.microsoft.com/office/powerpoint/2010/main" val="1134843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クラウドの魅力として、費用対効果の高さがあります。従来の「所有」を前提としたシステム資源は、調達すれば資産となり一定期間で償却しなければならず、その間、新しいものに置き換えることはできません。しかし、システム機器の性能は、「</a:t>
            </a:r>
            <a:r>
              <a:rPr kumimoji="1" lang="en-US" altLang="ja-JP" sz="1200" kern="1200" dirty="0" smtClean="0">
                <a:solidFill>
                  <a:schemeClr val="tx1"/>
                </a:solidFill>
                <a:effectLst/>
                <a:latin typeface="+mn-lt"/>
                <a:ea typeface="+mn-ea"/>
                <a:cs typeface="+mn-cs"/>
              </a:rPr>
              <a:t>18</a:t>
            </a:r>
            <a:r>
              <a:rPr kumimoji="1" lang="ja-JP" altLang="ja-JP" sz="1200" kern="1200" dirty="0" smtClean="0">
                <a:solidFill>
                  <a:schemeClr val="tx1"/>
                </a:solidFill>
                <a:effectLst/>
                <a:latin typeface="+mn-lt"/>
                <a:ea typeface="+mn-ea"/>
                <a:cs typeface="+mn-cs"/>
              </a:rPr>
              <a:t>か月ごとに</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倍になる」というムーアの法則に当てはめれば、</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年間で</a:t>
            </a:r>
            <a:r>
              <a:rPr kumimoji="1" lang="en-US" altLang="ja-JP" sz="1200" kern="1200" dirty="0" smtClean="0">
                <a:solidFill>
                  <a:schemeClr val="tx1"/>
                </a:solidFill>
                <a:effectLst/>
                <a:latin typeface="+mn-lt"/>
                <a:ea typeface="+mn-ea"/>
                <a:cs typeface="+mn-cs"/>
              </a:rPr>
              <a:t>10</a:t>
            </a:r>
            <a:r>
              <a:rPr kumimoji="1" lang="ja-JP" altLang="ja-JP" sz="1200" kern="1200" dirty="0" smtClean="0">
                <a:solidFill>
                  <a:schemeClr val="tx1"/>
                </a:solidFill>
                <a:effectLst/>
                <a:latin typeface="+mn-lt"/>
                <a:ea typeface="+mn-ea"/>
                <a:cs typeface="+mn-cs"/>
              </a:rPr>
              <a:t>倍になります。つまり資産化するとコストパフォーマンスは購入時点から劣化し始め、償却期間中は改善の恩恵を享受できないのです。</a:t>
            </a:r>
          </a:p>
          <a:p>
            <a:r>
              <a:rPr kumimoji="1" lang="ja-JP" altLang="ja-JP" sz="1200" kern="1200" dirty="0" smtClean="0">
                <a:solidFill>
                  <a:schemeClr val="tx1"/>
                </a:solidFill>
                <a:effectLst/>
                <a:latin typeface="+mn-lt"/>
                <a:ea typeface="+mn-ea"/>
                <a:cs typeface="+mn-cs"/>
              </a:rPr>
              <a:t>これは、ハードウエアに限らず、ソフトウェアもライセンス資産として保有してしまえば、より機能の優れたものが出現しても、簡単には置き換えることができません。また、バージョンアップの制約や新たな脅威に対するセキュリティ対策、サポートにも問題をきたす場合があります。</a:t>
            </a:r>
          </a:p>
          <a:p>
            <a:r>
              <a:rPr kumimoji="1" lang="ja-JP" altLang="ja-JP" sz="1200" kern="1200" dirty="0" smtClean="0">
                <a:solidFill>
                  <a:schemeClr val="tx1"/>
                </a:solidFill>
                <a:effectLst/>
                <a:latin typeface="+mn-lt"/>
                <a:ea typeface="+mn-ea"/>
                <a:cs typeface="+mn-cs"/>
              </a:rPr>
              <a:t>一方クラウドは、共用が前提です。クラウド事業者は、自社のサービスに合わせ無駄な機能や部材を極力そぎ落とした特注の標準仕様の機器を大量に発注し、低価格で購入しています。さらに、徹底した自動化により人件費を減らしています。また、継続的に最新機器を追加導入し、順次古いものと入れ替え、コストパフォーマンスの継続的改善を行っています。たとえば、世界最大のクラウド事業者である</a:t>
            </a:r>
            <a:r>
              <a:rPr kumimoji="1" lang="en-US" altLang="ja-JP" sz="1200" kern="1200" dirty="0" smtClean="0">
                <a:solidFill>
                  <a:schemeClr val="tx1"/>
                </a:solidFill>
                <a:effectLst/>
                <a:latin typeface="+mn-lt"/>
                <a:ea typeface="+mn-ea"/>
                <a:cs typeface="+mn-cs"/>
              </a:rPr>
              <a:t>Amazon</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年のサービス開始以来、</a:t>
            </a:r>
            <a:r>
              <a:rPr kumimoji="1" lang="en-US" altLang="ja-JP" sz="1200" kern="1200" dirty="0" smtClean="0">
                <a:solidFill>
                  <a:schemeClr val="tx1"/>
                </a:solidFill>
                <a:effectLst/>
                <a:latin typeface="+mn-lt"/>
                <a:ea typeface="+mn-ea"/>
                <a:cs typeface="+mn-cs"/>
              </a:rPr>
              <a:t>40</a:t>
            </a:r>
            <a:r>
              <a:rPr kumimoji="1" lang="ja-JP" altLang="ja-JP" sz="1200" kern="1200" dirty="0" smtClean="0">
                <a:solidFill>
                  <a:schemeClr val="tx1"/>
                </a:solidFill>
                <a:effectLst/>
                <a:latin typeface="+mn-lt"/>
                <a:ea typeface="+mn-ea"/>
                <a:cs typeface="+mn-cs"/>
              </a:rPr>
              <a:t>回を超える値下げを繰り返してきました。見方を変えれば、クラウドを利用すれば、使える費用が同じであれば、数年後には何倍もの資源を最新の環境で利用できるのです。</a:t>
            </a:r>
          </a:p>
          <a:p>
            <a:r>
              <a:rPr kumimoji="1" lang="ja-JP" altLang="ja-JP" sz="1200" kern="1200" dirty="0" smtClean="0">
                <a:solidFill>
                  <a:schemeClr val="tx1"/>
                </a:solidFill>
                <a:effectLst/>
                <a:latin typeface="+mn-lt"/>
                <a:ea typeface="+mn-ea"/>
                <a:cs typeface="+mn-cs"/>
              </a:rPr>
              <a:t>もちろん、すでに所有しているシステムをクラウドに置き換えるにはコストがかかりますが、一旦移行すれば、費用対効果の改善を長期的かつ継続的に享受できるわけです。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18</a:t>
            </a:fld>
            <a:endParaRPr kumimoji="1" lang="ja-JP" altLang="en-US"/>
          </a:p>
        </p:txBody>
      </p:sp>
    </p:spTree>
    <p:extLst>
      <p:ext uri="{BB962C8B-B14F-4D97-AF65-F5344CB8AC3E}">
        <p14:creationId xmlns:p14="http://schemas.microsoft.com/office/powerpoint/2010/main" val="1221002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【図解】コレ一枚で分かるクラウド・コンピューティングのビジネス・モデル</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クラウド・コンピューティングをビジネス・モデルとして捉えてみると、「システム資源の共同購買」の仕組みと、それを容易に利用できるようにするための「サービス化」の仕組みの組合せと考えることができる。</a:t>
            </a:r>
          </a:p>
          <a:p>
            <a:r>
              <a:rPr kumimoji="1" lang="ja-JP" altLang="ja-JP" sz="1200" kern="1200" dirty="0" smtClean="0">
                <a:solidFill>
                  <a:schemeClr val="tx1"/>
                </a:solidFill>
                <a:effectLst/>
                <a:latin typeface="+mn-lt"/>
                <a:ea typeface="+mn-ea"/>
                <a:cs typeface="+mn-cs"/>
              </a:rPr>
              <a:t>「システム資源の共同購買」とは、一社あるいはひとつの組織でシステム資源を調達するのではなく、共同で大量購入し調達コストを下げると共に、共用することで設備や運用管理のコストを低減しようということだ。そのため、システム機器類の徹底した標準化をすすめ大量購買することで低コストでの調達を実現し、運用管理負担の低減を図っている。</a:t>
            </a:r>
          </a:p>
          <a:p>
            <a:r>
              <a:rPr kumimoji="1" lang="ja-JP" altLang="ja-JP" sz="1200" kern="1200" dirty="0" smtClean="0">
                <a:solidFill>
                  <a:schemeClr val="tx1"/>
                </a:solidFill>
                <a:effectLst/>
                <a:latin typeface="+mn-lt"/>
                <a:ea typeface="+mn-ea"/>
                <a:cs typeface="+mn-cs"/>
              </a:rPr>
              <a:t>例えば、</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の場合、数百万台のサーバーを保有していると言われているが、サーバーの故障や老朽化に伴う入れ替えや追加増設を考えると、年間十数万台から数十万台のサーバーを購入していると考えられる。世界におけるサーバーの年間出荷台数が、</a:t>
            </a:r>
            <a:r>
              <a:rPr kumimoji="1" lang="en-US" altLang="ja-JP" sz="1200" kern="1200" dirty="0" smtClean="0">
                <a:solidFill>
                  <a:schemeClr val="tx1"/>
                </a:solidFill>
                <a:effectLst/>
                <a:latin typeface="+mn-lt"/>
                <a:ea typeface="+mn-ea"/>
                <a:cs typeface="+mn-cs"/>
              </a:rPr>
              <a:t>1000</a:t>
            </a:r>
            <a:r>
              <a:rPr kumimoji="1" lang="ja-JP" altLang="ja-JP" sz="1200" kern="1200" dirty="0" smtClean="0">
                <a:solidFill>
                  <a:schemeClr val="tx1"/>
                </a:solidFill>
                <a:effectLst/>
                <a:latin typeface="+mn-lt"/>
                <a:ea typeface="+mn-ea"/>
                <a:cs typeface="+mn-cs"/>
              </a:rPr>
              <a:t>万台程度であることから考えると、その多さは驚異的と言えるだろう。当然、市販品を購入することはなく、</a:t>
            </a:r>
            <a:r>
              <a:rPr kumimoji="1" lang="en-US" altLang="ja-JP" sz="1200" kern="1200" dirty="0" smtClean="0">
                <a:solidFill>
                  <a:schemeClr val="tx1"/>
                </a:solidFill>
                <a:effectLst/>
                <a:latin typeface="+mn-lt"/>
                <a:ea typeface="+mn-ea"/>
                <a:cs typeface="+mn-cs"/>
              </a:rPr>
              <a:t>ODM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Original Design Manufacturing</a:t>
            </a:r>
            <a:r>
              <a:rPr kumimoji="1" lang="ja-JP" altLang="ja-JP" sz="1200" kern="1200" dirty="0" smtClean="0">
                <a:solidFill>
                  <a:schemeClr val="tx1"/>
                </a:solidFill>
                <a:effectLst/>
                <a:latin typeface="+mn-lt"/>
                <a:ea typeface="+mn-ea"/>
                <a:cs typeface="+mn-cs"/>
              </a:rPr>
              <a:t>）での調達となることから、量産効果も期待できさらに低コストでの調達を実現している。</a:t>
            </a:r>
          </a:p>
          <a:p>
            <a:r>
              <a:rPr kumimoji="1" lang="en-US" altLang="ja-JP" sz="1200" u="sng" kern="1200" dirty="0" smtClean="0">
                <a:solidFill>
                  <a:schemeClr val="tx1"/>
                </a:solidFill>
                <a:effectLst/>
                <a:latin typeface="+mn-lt"/>
                <a:ea typeface="+mn-ea"/>
                <a:cs typeface="+mn-cs"/>
                <a:hlinkClick r:id="rId3"/>
              </a:rPr>
              <a:t>http://itpro.nikkeibp.co.jp/atcl/news/14/112001992/</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また、多くの企業との共同利用となることから負荷の分散や平準化が期待できる。そのため、企業が個別に調達することに比べ調達台数の抑制も期待でき、低コスト化にも貢献していると考えられる。</a:t>
            </a:r>
          </a:p>
          <a:p>
            <a:r>
              <a:rPr kumimoji="1" lang="ja-JP" altLang="ja-JP" sz="1200" kern="1200" dirty="0" smtClean="0">
                <a:solidFill>
                  <a:schemeClr val="tx1"/>
                </a:solidFill>
                <a:effectLst/>
                <a:latin typeface="+mn-lt"/>
                <a:ea typeface="+mn-ea"/>
                <a:cs typeface="+mn-cs"/>
              </a:rPr>
              <a:t>一方、「サービス化」は、このシステム資源をサービスとして利用できることだ。つまり、物理的な作業を伴わずソフトウェアの設定だけでシステム資源の調達や構成変更を可能にしている。これを支えている仕組みが、</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a:t>
            </a:r>
            <a:r>
              <a:rPr kumimoji="1" lang="en-US" altLang="ja-JP" sz="1200" kern="1200" dirty="0" err="1" smtClean="0">
                <a:solidFill>
                  <a:schemeClr val="tx1"/>
                </a:solidFill>
                <a:effectLst/>
                <a:latin typeface="+mn-lt"/>
                <a:ea typeface="+mn-ea"/>
                <a:cs typeface="+mn-cs"/>
              </a:rPr>
              <a:t>Inftastracture</a:t>
            </a:r>
            <a:r>
              <a:rPr kumimoji="1" lang="ja-JP" altLang="ja-JP" sz="1200" kern="1200" dirty="0" smtClean="0">
                <a:solidFill>
                  <a:schemeClr val="tx1"/>
                </a:solidFill>
                <a:effectLst/>
                <a:latin typeface="+mn-lt"/>
                <a:ea typeface="+mn-ea"/>
                <a:cs typeface="+mn-cs"/>
              </a:rPr>
              <a:t>）の技術だ。こちらについては、昨日の記事を参考にしていだきたい。</a:t>
            </a:r>
          </a:p>
          <a:p>
            <a:r>
              <a:rPr kumimoji="1" lang="en-US" altLang="ja-JP" sz="1200" kern="1200" dirty="0" smtClean="0">
                <a:solidFill>
                  <a:schemeClr val="tx1"/>
                </a:solidFill>
                <a:effectLst/>
                <a:latin typeface="+mn-lt"/>
                <a:ea typeface="+mn-ea"/>
                <a:cs typeface="+mn-cs"/>
              </a:rPr>
              <a:t>&gt;&gt; </a:t>
            </a:r>
            <a:r>
              <a:rPr kumimoji="1" lang="ja-JP" altLang="ja-JP" sz="1200" kern="1200" dirty="0" smtClean="0">
                <a:solidFill>
                  <a:schemeClr val="tx1"/>
                </a:solidFill>
                <a:effectLst/>
                <a:latin typeface="+mn-lt"/>
                <a:ea typeface="+mn-ea"/>
                <a:cs typeface="+mn-cs"/>
              </a:rPr>
              <a:t>【図解】コレ</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枚で分かる</a:t>
            </a:r>
            <a:r>
              <a:rPr kumimoji="1" lang="en-US" altLang="ja-JP" sz="1200" kern="1200" dirty="0" smtClean="0">
                <a:solidFill>
                  <a:schemeClr val="tx1"/>
                </a:solidFill>
                <a:effectLst/>
                <a:latin typeface="+mn-lt"/>
                <a:ea typeface="+mn-ea"/>
                <a:cs typeface="+mn-cs"/>
              </a:rPr>
              <a:t>SDI</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http://</a:t>
            </a:r>
            <a:r>
              <a:rPr kumimoji="1" lang="en-US" altLang="ja-JP" sz="1200" kern="1200" dirty="0" err="1" smtClean="0">
                <a:solidFill>
                  <a:schemeClr val="tx1"/>
                </a:solidFill>
                <a:effectLst/>
                <a:latin typeface="+mn-lt"/>
                <a:ea typeface="+mn-ea"/>
                <a:cs typeface="+mn-cs"/>
              </a:rPr>
              <a:t>blogs.itmedia.co.jp</a:t>
            </a:r>
            <a:r>
              <a:rPr kumimoji="1" lang="en-US"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itsolutionjuku</a:t>
            </a:r>
            <a:r>
              <a:rPr kumimoji="1" lang="en-US" altLang="ja-JP" sz="1200" kern="1200" dirty="0" smtClean="0">
                <a:solidFill>
                  <a:schemeClr val="tx1"/>
                </a:solidFill>
                <a:effectLst/>
                <a:latin typeface="+mn-lt"/>
                <a:ea typeface="+mn-ea"/>
                <a:cs typeface="+mn-cs"/>
              </a:rPr>
              <a:t>/2015/05/</a:t>
            </a:r>
            <a:r>
              <a:rPr kumimoji="1" lang="en-US" altLang="ja-JP" sz="1200" kern="1200" dirty="0" err="1" smtClean="0">
                <a:solidFill>
                  <a:schemeClr val="tx1"/>
                </a:solidFill>
                <a:effectLst/>
                <a:latin typeface="+mn-lt"/>
                <a:ea typeface="+mn-ea"/>
                <a:cs typeface="+mn-cs"/>
              </a:rPr>
              <a:t>sdi.html</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仕組みにより、運用や調達の自動化・自律化を実現し、必要な時に必要なリソースをオンデマンドで調達できるようにしている。さらに、従量課金により使った分だけの支払いとなることから、システム資源調達における初期投資リスクを回避することができる。</a:t>
            </a:r>
          </a:p>
          <a:p>
            <a:r>
              <a:rPr kumimoji="1" lang="ja-JP" altLang="ja-JP" sz="1200" kern="1200" dirty="0" smtClean="0">
                <a:solidFill>
                  <a:schemeClr val="tx1"/>
                </a:solidFill>
                <a:effectLst/>
                <a:latin typeface="+mn-lt"/>
                <a:ea typeface="+mn-ea"/>
                <a:cs typeface="+mn-cs"/>
              </a:rPr>
              <a:t>クラウド・コンピューティングは、このような「システム資源の共同購買」と「サービス化」により、システム資源の低コストでの調達を実現し、変更への俊敏性を確保し、需要の変動にも即応できるスケラビリティを確保している。</a:t>
            </a: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19</a:t>
            </a:fld>
            <a:endParaRPr kumimoji="1" lang="ja-JP" altLang="en-US"/>
          </a:p>
        </p:txBody>
      </p:sp>
    </p:spTree>
    <p:extLst>
      <p:ext uri="{BB962C8B-B14F-4D97-AF65-F5344CB8AC3E}">
        <p14:creationId xmlns:p14="http://schemas.microsoft.com/office/powerpoint/2010/main" val="1371707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スケール</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1990</a:t>
            </a:r>
            <a:r>
              <a:rPr kumimoji="1" lang="ja-JP" altLang="ja-JP" sz="1200" kern="1200" dirty="0" smtClean="0">
                <a:solidFill>
                  <a:schemeClr val="tx1"/>
                </a:solidFill>
                <a:effectLst/>
                <a:latin typeface="+mn-lt"/>
                <a:ea typeface="+mn-ea"/>
                <a:cs typeface="+mn-cs"/>
              </a:rPr>
              <a:t>年代に入りインターネットの商用利用が本格化する。そんな時代の</a:t>
            </a:r>
            <a:r>
              <a:rPr kumimoji="1" lang="en-US" altLang="ja-JP" sz="1200" kern="1200" dirty="0" smtClean="0">
                <a:solidFill>
                  <a:schemeClr val="tx1"/>
                </a:solidFill>
                <a:effectLst/>
                <a:latin typeface="+mn-lt"/>
                <a:ea typeface="+mn-ea"/>
                <a:cs typeface="+mn-cs"/>
              </a:rPr>
              <a:t>1995</a:t>
            </a:r>
            <a:r>
              <a:rPr kumimoji="1" lang="ja-JP" altLang="ja-JP" sz="1200" kern="1200" dirty="0" smtClean="0">
                <a:solidFill>
                  <a:schemeClr val="tx1"/>
                </a:solidFill>
                <a:effectLst/>
                <a:latin typeface="+mn-lt"/>
                <a:ea typeface="+mn-ea"/>
                <a:cs typeface="+mn-cs"/>
              </a:rPr>
              <a:t>年、</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が</a:t>
            </a:r>
            <a:r>
              <a:rPr kumimoji="1" lang="en-US" altLang="ja-JP" sz="1200" kern="1200" dirty="0" smtClean="0">
                <a:solidFill>
                  <a:schemeClr val="tx1"/>
                </a:solidFill>
                <a:effectLst/>
                <a:latin typeface="+mn-lt"/>
                <a:ea typeface="+mn-ea"/>
                <a:cs typeface="+mn-cs"/>
              </a:rPr>
              <a:t>Windows95</a:t>
            </a:r>
            <a:r>
              <a:rPr kumimoji="1" lang="ja-JP" altLang="ja-JP" sz="1200" kern="1200" dirty="0" smtClean="0">
                <a:solidFill>
                  <a:schemeClr val="tx1"/>
                </a:solidFill>
                <a:effectLst/>
                <a:latin typeface="+mn-lt"/>
                <a:ea typeface="+mn-ea"/>
                <a:cs typeface="+mn-cs"/>
              </a:rPr>
              <a:t>に</a:t>
            </a:r>
            <a:r>
              <a:rPr kumimoji="1" lang="en-US" altLang="ja-JP" sz="1200" kern="1200" dirty="0" smtClean="0">
                <a:solidFill>
                  <a:schemeClr val="tx1"/>
                </a:solidFill>
                <a:effectLst/>
                <a:latin typeface="+mn-lt"/>
                <a:ea typeface="+mn-ea"/>
                <a:cs typeface="+mn-cs"/>
              </a:rPr>
              <a:t>Internet Explorer</a:t>
            </a:r>
            <a:r>
              <a:rPr kumimoji="1" lang="ja-JP" altLang="ja-JP" sz="1200" kern="1200" dirty="0" smtClean="0">
                <a:solidFill>
                  <a:schemeClr val="tx1"/>
                </a:solidFill>
                <a:effectLst/>
                <a:latin typeface="+mn-lt"/>
                <a:ea typeface="+mn-ea"/>
                <a:cs typeface="+mn-cs"/>
              </a:rPr>
              <a:t>を無償で付属したことで、ブラウザーを介したインターネット利用が一気に普及する（正確には、</a:t>
            </a:r>
            <a:r>
              <a:rPr kumimoji="1" lang="en-US" altLang="ja-JP" sz="1200" kern="1200" dirty="0" smtClean="0">
                <a:solidFill>
                  <a:schemeClr val="tx1"/>
                </a:solidFill>
                <a:effectLst/>
                <a:latin typeface="+mn-lt"/>
                <a:ea typeface="+mn-ea"/>
                <a:cs typeface="+mn-cs"/>
              </a:rPr>
              <a:t>Microsoft Plus! for Windows95</a:t>
            </a:r>
            <a:r>
              <a:rPr kumimoji="1" lang="ja-JP" altLang="ja-JP" sz="1200" kern="1200" dirty="0" smtClean="0">
                <a:solidFill>
                  <a:schemeClr val="tx1"/>
                </a:solidFill>
                <a:effectLst/>
                <a:latin typeface="+mn-lt"/>
                <a:ea typeface="+mn-ea"/>
                <a:cs typeface="+mn-cs"/>
              </a:rPr>
              <a:t>に付属した）。</a:t>
            </a:r>
          </a:p>
          <a:p>
            <a:r>
              <a:rPr kumimoji="1" lang="ja-JP" altLang="ja-JP" sz="1200" kern="1200" dirty="0" smtClean="0">
                <a:solidFill>
                  <a:schemeClr val="tx1"/>
                </a:solidFill>
                <a:effectLst/>
                <a:latin typeface="+mn-lt"/>
                <a:ea typeface="+mn-ea"/>
                <a:cs typeface="+mn-cs"/>
              </a:rPr>
              <a:t>当時ブラウザーは、インターネットにつながるサーバー上の情報を閲覧するための手段に過ぎなかったが、</a:t>
            </a:r>
            <a:r>
              <a:rPr kumimoji="1" lang="en-US" altLang="ja-JP" sz="1200" kern="1200" dirty="0" smtClean="0">
                <a:solidFill>
                  <a:schemeClr val="tx1"/>
                </a:solidFill>
                <a:effectLst/>
                <a:latin typeface="+mn-lt"/>
                <a:ea typeface="+mn-ea"/>
                <a:cs typeface="+mn-cs"/>
              </a:rPr>
              <a:t>1997</a:t>
            </a:r>
            <a:r>
              <a:rPr kumimoji="1" lang="ja-JP" altLang="ja-JP" sz="1200" kern="1200" dirty="0" smtClean="0">
                <a:solidFill>
                  <a:schemeClr val="tx1"/>
                </a:solidFill>
                <a:effectLst/>
                <a:latin typeface="+mn-lt"/>
                <a:ea typeface="+mn-ea"/>
                <a:cs typeface="+mn-cs"/>
              </a:rPr>
              <a:t>年</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が、電子メールをブラウザーで使えるサービス</a:t>
            </a:r>
            <a:r>
              <a:rPr kumimoji="1" lang="en-US" altLang="ja-JP" sz="1200" kern="1200" dirty="0" smtClean="0">
                <a:solidFill>
                  <a:schemeClr val="tx1"/>
                </a:solidFill>
                <a:effectLst/>
                <a:latin typeface="+mn-lt"/>
                <a:ea typeface="+mn-ea"/>
                <a:cs typeface="+mn-cs"/>
              </a:rPr>
              <a:t>Hotmail</a:t>
            </a:r>
            <a:r>
              <a:rPr kumimoji="1" lang="ja-JP" altLang="ja-JP" sz="1200" kern="1200" dirty="0" smtClean="0">
                <a:solidFill>
                  <a:schemeClr val="tx1"/>
                </a:solidFill>
                <a:effectLst/>
                <a:latin typeface="+mn-lt"/>
                <a:ea typeface="+mn-ea"/>
                <a:cs typeface="+mn-cs"/>
              </a:rPr>
              <a:t>をリリース、</a:t>
            </a:r>
            <a:r>
              <a:rPr kumimoji="1" lang="en-US" altLang="ja-JP" sz="1200" kern="1200" dirty="0" smtClean="0">
                <a:solidFill>
                  <a:schemeClr val="tx1"/>
                </a:solidFill>
                <a:effectLst/>
                <a:latin typeface="+mn-lt"/>
                <a:ea typeface="+mn-ea"/>
                <a:cs typeface="+mn-cs"/>
              </a:rPr>
              <a:t>2000</a:t>
            </a:r>
            <a:r>
              <a:rPr kumimoji="1" lang="ja-JP" altLang="ja-JP" sz="1200" kern="1200" dirty="0" smtClean="0">
                <a:solidFill>
                  <a:schemeClr val="tx1"/>
                </a:solidFill>
                <a:effectLst/>
                <a:latin typeface="+mn-lt"/>
                <a:ea typeface="+mn-ea"/>
                <a:cs typeface="+mn-cs"/>
              </a:rPr>
              <a:t>年には、</a:t>
            </a:r>
            <a:r>
              <a:rPr kumimoji="1" lang="en-US" altLang="ja-JP" sz="1200" kern="1200" dirty="0" err="1" smtClean="0">
                <a:solidFill>
                  <a:schemeClr val="tx1"/>
                </a:solidFill>
                <a:effectLst/>
                <a:latin typeface="+mn-lt"/>
                <a:ea typeface="+mn-ea"/>
                <a:cs typeface="+mn-cs"/>
              </a:rPr>
              <a:t>Salesforce.com</a:t>
            </a:r>
            <a:r>
              <a:rPr kumimoji="1" lang="ja-JP" altLang="ja-JP" sz="1200" kern="1200" dirty="0" smtClean="0">
                <a:solidFill>
                  <a:schemeClr val="tx1"/>
                </a:solidFill>
                <a:effectLst/>
                <a:latin typeface="+mn-lt"/>
                <a:ea typeface="+mn-ea"/>
                <a:cs typeface="+mn-cs"/>
              </a:rPr>
              <a:t>が、</a:t>
            </a:r>
            <a:r>
              <a:rPr kumimoji="1" lang="en-US" altLang="ja-JP" sz="1200" kern="1200" dirty="0" smtClean="0">
                <a:solidFill>
                  <a:schemeClr val="tx1"/>
                </a:solidFill>
                <a:effectLst/>
                <a:latin typeface="+mn-lt"/>
                <a:ea typeface="+mn-ea"/>
                <a:cs typeface="+mn-cs"/>
              </a:rPr>
              <a:t>SFA</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Sales Force Automation</a:t>
            </a:r>
            <a:r>
              <a:rPr kumimoji="1" lang="ja-JP" altLang="ja-JP" sz="1200" kern="1200" dirty="0" smtClean="0">
                <a:solidFill>
                  <a:schemeClr val="tx1"/>
                </a:solidFill>
                <a:effectLst/>
                <a:latin typeface="+mn-lt"/>
                <a:ea typeface="+mn-ea"/>
                <a:cs typeface="+mn-cs"/>
              </a:rPr>
              <a:t>）アプリケーションを同様の方法で使えるサービスの提供をはじめた。このようなサービスの登場により、ブラウザーは、インターネット越しに情報を閲覧するためのものから、アプリケーション・サービスを利用するためのものへと役割を拡げていった。</a:t>
            </a:r>
          </a:p>
          <a:p>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のコモディティ化とインターネット利用料金の低下が相まって、インターネットの利用者は、急速に拡大するなか、</a:t>
            </a:r>
            <a:r>
              <a:rPr kumimoji="1" lang="en-US" altLang="ja-JP" sz="1200" kern="1200" dirty="0" smtClean="0">
                <a:solidFill>
                  <a:schemeClr val="tx1"/>
                </a:solidFill>
                <a:effectLst/>
                <a:latin typeface="+mn-lt"/>
                <a:ea typeface="+mn-ea"/>
                <a:cs typeface="+mn-cs"/>
              </a:rPr>
              <a:t>2004</a:t>
            </a:r>
            <a:r>
              <a:rPr kumimoji="1" lang="ja-JP" altLang="ja-JP" sz="1200" kern="1200" dirty="0" smtClean="0">
                <a:solidFill>
                  <a:schemeClr val="tx1"/>
                </a:solidFill>
                <a:effectLst/>
                <a:latin typeface="+mn-lt"/>
                <a:ea typeface="+mn-ea"/>
                <a:cs typeface="+mn-cs"/>
              </a:rPr>
              <a:t>年に</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がはじめた</a:t>
            </a:r>
            <a:r>
              <a:rPr kumimoji="1" lang="en-US" altLang="ja-JP" sz="1200" kern="1200" dirty="0" smtClean="0">
                <a:solidFill>
                  <a:schemeClr val="tx1"/>
                </a:solidFill>
                <a:effectLst/>
                <a:latin typeface="+mn-lt"/>
                <a:ea typeface="+mn-ea"/>
                <a:cs typeface="+mn-cs"/>
              </a:rPr>
              <a:t>Gmail</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2005</a:t>
            </a:r>
            <a:r>
              <a:rPr kumimoji="1" lang="ja-JP" altLang="ja-JP" sz="1200" kern="1200" dirty="0" smtClean="0">
                <a:solidFill>
                  <a:schemeClr val="tx1"/>
                </a:solidFill>
                <a:effectLst/>
                <a:latin typeface="+mn-lt"/>
                <a:ea typeface="+mn-ea"/>
                <a:cs typeface="+mn-cs"/>
              </a:rPr>
              <a:t>年の</a:t>
            </a:r>
            <a:r>
              <a:rPr kumimoji="1" lang="en-US" altLang="ja-JP" sz="1200" kern="1200" dirty="0" smtClean="0">
                <a:solidFill>
                  <a:schemeClr val="tx1"/>
                </a:solidFill>
                <a:effectLst/>
                <a:latin typeface="+mn-lt"/>
                <a:ea typeface="+mn-ea"/>
                <a:cs typeface="+mn-cs"/>
              </a:rPr>
              <a:t>Google Maps</a:t>
            </a:r>
            <a:r>
              <a:rPr kumimoji="1" lang="ja-JP" altLang="ja-JP" sz="1200" kern="1200" dirty="0" smtClean="0">
                <a:solidFill>
                  <a:schemeClr val="tx1"/>
                </a:solidFill>
                <a:effectLst/>
                <a:latin typeface="+mn-lt"/>
                <a:ea typeface="+mn-ea"/>
                <a:cs typeface="+mn-cs"/>
              </a:rPr>
              <a:t>など、ブラウザーからインターネットを介してアプリケーションを利用するサービスは、さらに広がりを見せていった。</a:t>
            </a:r>
          </a:p>
          <a:p>
            <a:r>
              <a:rPr kumimoji="1" lang="ja-JP" altLang="ja-JP" sz="1200" kern="1200" dirty="0" smtClean="0">
                <a:solidFill>
                  <a:schemeClr val="tx1"/>
                </a:solidFill>
                <a:effectLst/>
                <a:latin typeface="+mn-lt"/>
                <a:ea typeface="+mn-ea"/>
                <a:cs typeface="+mn-cs"/>
              </a:rPr>
              <a:t>インターネットに繋げば、いつでも何処でも望む情報が手に入り、アプリケーション・サービスをうけられるようになったことで、ユーザーやデータは劇的に増大してゆく。その結果、必要となるシステム資源は、質的にも量的にも従来とは桁違いの規模となり、これが継続的に増大する状況が生まれた。これを「</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スケール」という。</a:t>
            </a:r>
          </a:p>
          <a:p>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スケールに対処するためには、サーバーやストレージなどのハードウェア能力をそれぞれ個別に増強する「スケールアップ」では、すぐに物理的な限界に達してしまう。そこで、同様のハードウェアを並列に追加してゆき、台数を増やして全体の規模を拡大することで能力を増強する「スケールアウト」が採用されることになる。スケールアウトにすれば、継続的な需要の増大に際しても、ハードウェアを追加すれば済むことから、容易に能力を増強できる。</a:t>
            </a:r>
          </a:p>
          <a:p>
            <a:r>
              <a:rPr kumimoji="1" lang="ja-JP" altLang="ja-JP" sz="1200" kern="1200" dirty="0" smtClean="0">
                <a:solidFill>
                  <a:schemeClr val="tx1"/>
                </a:solidFill>
                <a:effectLst/>
                <a:latin typeface="+mn-lt"/>
                <a:ea typeface="+mn-ea"/>
                <a:cs typeface="+mn-cs"/>
              </a:rPr>
              <a:t>ただ、システムの</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層アーキテクチャを考えると、プレゼンテーション層（ユーザーインターフェース）やアプリケーション層（アプリケーション・サーバー）はスケールアウトして分散させることはできるが、当時主流となっていたリレーショナルデータベースで、データの一貫性を保ったままスケールアウトすることは、原理的（</a:t>
            </a:r>
            <a:r>
              <a:rPr kumimoji="1" lang="en-US" altLang="ja-JP" sz="1200" kern="1200" dirty="0" smtClean="0">
                <a:solidFill>
                  <a:schemeClr val="tx1"/>
                </a:solidFill>
                <a:effectLst/>
                <a:latin typeface="+mn-lt"/>
                <a:ea typeface="+mn-ea"/>
                <a:cs typeface="+mn-cs"/>
              </a:rPr>
              <a:t>CAP</a:t>
            </a:r>
            <a:r>
              <a:rPr kumimoji="1" lang="ja-JP" altLang="ja-JP" sz="1200" kern="1200" dirty="0" smtClean="0">
                <a:solidFill>
                  <a:schemeClr val="tx1"/>
                </a:solidFill>
                <a:effectLst/>
                <a:latin typeface="+mn-lt"/>
                <a:ea typeface="+mn-ea"/>
                <a:cs typeface="+mn-cs"/>
              </a:rPr>
              <a:t>定理）な困難があった。そこで、このスケールアウトに対応する技術として、リレーショナルデータベースではないデータベース（あるいはデータストア）方式が利用されるようになる。リレーショナルデータベースのデータ定義や処理を規定する言語</a:t>
            </a:r>
            <a:r>
              <a:rPr kumimoji="1" lang="en-US" altLang="ja-JP" sz="1200" kern="1200" dirty="0" smtClean="0">
                <a:solidFill>
                  <a:schemeClr val="tx1"/>
                </a:solidFill>
                <a:effectLst/>
                <a:latin typeface="+mn-lt"/>
                <a:ea typeface="+mn-ea"/>
                <a:cs typeface="+mn-cs"/>
              </a:rPr>
              <a:t>SQL</a:t>
            </a:r>
            <a:r>
              <a:rPr kumimoji="1" lang="ja-JP" altLang="ja-JP" sz="1200" kern="1200" dirty="0" smtClean="0">
                <a:solidFill>
                  <a:schemeClr val="tx1"/>
                </a:solidFill>
                <a:effectLst/>
                <a:latin typeface="+mn-lt"/>
                <a:ea typeface="+mn-ea"/>
                <a:cs typeface="+mn-cs"/>
              </a:rPr>
              <a:t>に対して、「</a:t>
            </a:r>
            <a:r>
              <a:rPr kumimoji="1" lang="en-US" altLang="ja-JP" sz="1200" kern="1200" dirty="0" smtClean="0">
                <a:solidFill>
                  <a:schemeClr val="tx1"/>
                </a:solidFill>
                <a:effectLst/>
                <a:latin typeface="+mn-lt"/>
                <a:ea typeface="+mn-ea"/>
                <a:cs typeface="+mn-cs"/>
              </a:rPr>
              <a:t>SQL</a:t>
            </a:r>
            <a:r>
              <a:rPr kumimoji="1" lang="ja-JP" altLang="ja-JP" sz="1200" kern="1200" dirty="0" smtClean="0">
                <a:solidFill>
                  <a:schemeClr val="tx1"/>
                </a:solidFill>
                <a:effectLst/>
                <a:latin typeface="+mn-lt"/>
                <a:ea typeface="+mn-ea"/>
                <a:cs typeface="+mn-cs"/>
              </a:rPr>
              <a:t>だけではない（</a:t>
            </a:r>
            <a:r>
              <a:rPr kumimoji="1" lang="en-US" altLang="ja-JP" sz="1200" kern="1200" dirty="0" smtClean="0">
                <a:solidFill>
                  <a:schemeClr val="tx1"/>
                </a:solidFill>
                <a:effectLst/>
                <a:latin typeface="+mn-lt"/>
                <a:ea typeface="+mn-ea"/>
                <a:cs typeface="+mn-cs"/>
              </a:rPr>
              <a:t>Not only SQL</a:t>
            </a:r>
            <a:r>
              <a:rPr kumimoji="1" lang="ja-JP" altLang="ja-JP" sz="1200" kern="1200" dirty="0" smtClean="0">
                <a:solidFill>
                  <a:schemeClr val="tx1"/>
                </a:solidFill>
                <a:effectLst/>
                <a:latin typeface="+mn-lt"/>
                <a:ea typeface="+mn-ea"/>
                <a:cs typeface="+mn-cs"/>
              </a:rPr>
              <a:t>）」という意味から</a:t>
            </a:r>
            <a:r>
              <a:rPr kumimoji="1" lang="en-US" altLang="ja-JP" sz="1200" kern="1200" dirty="0" err="1" smtClean="0">
                <a:solidFill>
                  <a:schemeClr val="tx1"/>
                </a:solidFill>
                <a:effectLst/>
                <a:latin typeface="+mn-lt"/>
                <a:ea typeface="+mn-ea"/>
                <a:cs typeface="+mn-cs"/>
              </a:rPr>
              <a:t>NoSQL</a:t>
            </a:r>
            <a:r>
              <a:rPr kumimoji="1" lang="ja-JP" altLang="ja-JP" sz="1200" kern="1200" dirty="0" smtClean="0">
                <a:solidFill>
                  <a:schemeClr val="tx1"/>
                </a:solidFill>
                <a:effectLst/>
                <a:latin typeface="+mn-lt"/>
                <a:ea typeface="+mn-ea"/>
                <a:cs typeface="+mn-cs"/>
              </a:rPr>
              <a:t>データベースといわれるデータベースを使い、</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スケールに対応しようという方法だ。</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このような</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スケールに対応するためのスケールアウトの考え方をパブリック・クラウドではなく、プライベート・クラウドのインフラとして提供しようという製品が登場している。これらは、「ハイパー・コンバージド・システム」とも言われ、</a:t>
            </a:r>
            <a:r>
              <a:rPr kumimoji="1" lang="en-US" altLang="ja-JP" sz="1200" kern="1200" dirty="0" err="1" smtClean="0">
                <a:solidFill>
                  <a:schemeClr val="tx1"/>
                </a:solidFill>
                <a:effectLst/>
                <a:latin typeface="+mn-lt"/>
                <a:ea typeface="+mn-ea"/>
                <a:cs typeface="+mn-cs"/>
              </a:rPr>
              <a:t>Nutanix</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EVO:RAIL</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Simplivity</a:t>
            </a:r>
            <a:r>
              <a:rPr kumimoji="1" lang="ja-JP" altLang="ja-JP" sz="1200" kern="1200" dirty="0" smtClean="0">
                <a:solidFill>
                  <a:schemeClr val="tx1"/>
                </a:solidFill>
                <a:effectLst/>
                <a:latin typeface="+mn-lt"/>
                <a:ea typeface="+mn-ea"/>
                <a:cs typeface="+mn-cs"/>
              </a:rPr>
              <a:t>などがこれに相当する。これら製品は、サーバー、ネットワーク、ストレージで</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単位の標準化されたモジュールで構成され、これを追加してゆくことで、</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スケールにシステムの能力を増強することができる。</a:t>
            </a: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21</a:t>
            </a:fld>
            <a:endParaRPr kumimoji="1" lang="ja-JP" altLang="en-US"/>
          </a:p>
        </p:txBody>
      </p:sp>
    </p:spTree>
    <p:extLst>
      <p:ext uri="{BB962C8B-B14F-4D97-AF65-F5344CB8AC3E}">
        <p14:creationId xmlns:p14="http://schemas.microsoft.com/office/powerpoint/2010/main" val="1673257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14400" eaLnBrk="0" hangingPunct="0">
              <a:defRPr sz="1300">
                <a:solidFill>
                  <a:srgbClr val="484848"/>
                </a:solidFill>
                <a:latin typeface="Arial" charset="0"/>
                <a:ea typeface="HG丸ｺﾞｼｯｸM-PRO" pitchFamily="50" charset="-128"/>
              </a:defRPr>
            </a:lvl1pPr>
            <a:lvl2pPr marL="709684" indent="-272956" defTabSz="914400" eaLnBrk="0" hangingPunct="0">
              <a:defRPr sz="1300">
                <a:solidFill>
                  <a:srgbClr val="484848"/>
                </a:solidFill>
                <a:latin typeface="Arial" charset="0"/>
                <a:ea typeface="HG丸ｺﾞｼｯｸM-PRO" pitchFamily="50" charset="-128"/>
              </a:defRPr>
            </a:lvl2pPr>
            <a:lvl3pPr marL="1091822" indent="-218364" defTabSz="914400" eaLnBrk="0" hangingPunct="0">
              <a:defRPr sz="1300">
                <a:solidFill>
                  <a:srgbClr val="484848"/>
                </a:solidFill>
                <a:latin typeface="Arial" charset="0"/>
                <a:ea typeface="HG丸ｺﾞｼｯｸM-PRO" pitchFamily="50" charset="-128"/>
              </a:defRPr>
            </a:lvl3pPr>
            <a:lvl4pPr marL="1528552" indent="-218364" defTabSz="914400" eaLnBrk="0" hangingPunct="0">
              <a:defRPr sz="1300">
                <a:solidFill>
                  <a:srgbClr val="484848"/>
                </a:solidFill>
                <a:latin typeface="Arial" charset="0"/>
                <a:ea typeface="HG丸ｺﾞｼｯｸM-PRO" pitchFamily="50" charset="-128"/>
              </a:defRPr>
            </a:lvl4pPr>
            <a:lvl5pPr marL="1965280" indent="-218364" defTabSz="914400" eaLnBrk="0" hangingPunct="0">
              <a:defRPr sz="1300">
                <a:solidFill>
                  <a:srgbClr val="484848"/>
                </a:solidFill>
                <a:latin typeface="Arial" charset="0"/>
                <a:ea typeface="HG丸ｺﾞｼｯｸM-PRO" pitchFamily="50" charset="-128"/>
              </a:defRPr>
            </a:lvl5pPr>
            <a:lvl6pPr marL="2402009"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6pPr>
            <a:lvl7pPr marL="2838736"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7pPr>
            <a:lvl8pPr marL="3275467"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8pPr>
            <a:lvl9pPr marL="3712195"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9pPr>
          </a:lstStyle>
          <a:p>
            <a:pPr eaLnBrk="1" hangingPunct="1"/>
            <a:fld id="{9B7374D8-E40D-48C9-91BB-3982210BAA48}" type="slidenum">
              <a:rPr lang="ja-JP" altLang="en-US" sz="1200">
                <a:solidFill>
                  <a:prstClr val="black"/>
                </a:solidFill>
                <a:ea typeface="ＭＳ Ｐゴシック" pitchFamily="50" charset="-128"/>
              </a:rPr>
              <a:pPr eaLnBrk="1" hangingPunct="1"/>
              <a:t>23</a:t>
            </a:fld>
            <a:endParaRPr lang="en-US" altLang="ja-JP" sz="1200" dirty="0">
              <a:solidFill>
                <a:prstClr val="black"/>
              </a:solidFill>
              <a:ea typeface="ＭＳ Ｐゴシック" pitchFamily="50" charset="-128"/>
            </a:endParaRPr>
          </a:p>
        </p:txBody>
      </p:sp>
      <p:sp>
        <p:nvSpPr>
          <p:cNvPr id="81923" name="Rectangle 2"/>
          <p:cNvSpPr>
            <a:spLocks noGrp="1" noRot="1" noChangeAspect="1" noChangeArrowheads="1" noTextEdit="1"/>
          </p:cNvSpPr>
          <p:nvPr>
            <p:ph type="sldImg"/>
          </p:nvPr>
        </p:nvSpPr>
        <p:spPr>
          <a:xfrm>
            <a:off x="1143000" y="685800"/>
            <a:ext cx="4575175" cy="3430588"/>
          </a:xfrm>
          <a:ln/>
        </p:spPr>
      </p:sp>
      <p:sp>
        <p:nvSpPr>
          <p:cNvPr id="81924" name="Rectangle 3"/>
          <p:cNvSpPr>
            <a:spLocks noGrp="1" noChangeArrowheads="1"/>
          </p:cNvSpPr>
          <p:nvPr>
            <p:ph type="body" idx="1"/>
          </p:nvPr>
        </p:nvSpPr>
        <p:spPr>
          <a:xfrm>
            <a:off x="915040" y="4343441"/>
            <a:ext cx="5027920" cy="4115603"/>
          </a:xfrm>
          <a:noFill/>
        </p:spPr>
        <p:txBody>
          <a:bodyPr/>
          <a:lstStyle/>
          <a:p>
            <a:pPr eaLnBrk="1" hangingPunct="1"/>
            <a:endParaRPr lang="ja-JP"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14400" eaLnBrk="0" hangingPunct="0">
              <a:defRPr sz="1300">
                <a:solidFill>
                  <a:srgbClr val="484848"/>
                </a:solidFill>
                <a:latin typeface="Arial" charset="0"/>
                <a:ea typeface="HG丸ｺﾞｼｯｸM-PRO" pitchFamily="50" charset="-128"/>
              </a:defRPr>
            </a:lvl1pPr>
            <a:lvl2pPr marL="709684" indent="-272956" defTabSz="914400" eaLnBrk="0" hangingPunct="0">
              <a:defRPr sz="1300">
                <a:solidFill>
                  <a:srgbClr val="484848"/>
                </a:solidFill>
                <a:latin typeface="Arial" charset="0"/>
                <a:ea typeface="HG丸ｺﾞｼｯｸM-PRO" pitchFamily="50" charset="-128"/>
              </a:defRPr>
            </a:lvl2pPr>
            <a:lvl3pPr marL="1091822" indent="-218364" defTabSz="914400" eaLnBrk="0" hangingPunct="0">
              <a:defRPr sz="1300">
                <a:solidFill>
                  <a:srgbClr val="484848"/>
                </a:solidFill>
                <a:latin typeface="Arial" charset="0"/>
                <a:ea typeface="HG丸ｺﾞｼｯｸM-PRO" pitchFamily="50" charset="-128"/>
              </a:defRPr>
            </a:lvl3pPr>
            <a:lvl4pPr marL="1528552" indent="-218364" defTabSz="914400" eaLnBrk="0" hangingPunct="0">
              <a:defRPr sz="1300">
                <a:solidFill>
                  <a:srgbClr val="484848"/>
                </a:solidFill>
                <a:latin typeface="Arial" charset="0"/>
                <a:ea typeface="HG丸ｺﾞｼｯｸM-PRO" pitchFamily="50" charset="-128"/>
              </a:defRPr>
            </a:lvl4pPr>
            <a:lvl5pPr marL="1965280" indent="-218364" defTabSz="914400" eaLnBrk="0" hangingPunct="0">
              <a:defRPr sz="1300">
                <a:solidFill>
                  <a:srgbClr val="484848"/>
                </a:solidFill>
                <a:latin typeface="Arial" charset="0"/>
                <a:ea typeface="HG丸ｺﾞｼｯｸM-PRO" pitchFamily="50" charset="-128"/>
              </a:defRPr>
            </a:lvl5pPr>
            <a:lvl6pPr marL="2402009"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6pPr>
            <a:lvl7pPr marL="2838736"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7pPr>
            <a:lvl8pPr marL="3275467"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8pPr>
            <a:lvl9pPr marL="3712195"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9pPr>
          </a:lstStyle>
          <a:p>
            <a:pPr eaLnBrk="1" hangingPunct="1"/>
            <a:fld id="{9B7374D8-E40D-48C9-91BB-3982210BAA48}" type="slidenum">
              <a:rPr lang="ja-JP" altLang="en-US" sz="1200">
                <a:solidFill>
                  <a:prstClr val="black"/>
                </a:solidFill>
                <a:ea typeface="ＭＳ Ｐゴシック" pitchFamily="50" charset="-128"/>
              </a:rPr>
              <a:pPr eaLnBrk="1" hangingPunct="1"/>
              <a:t>24</a:t>
            </a:fld>
            <a:endParaRPr lang="en-US" altLang="ja-JP" sz="1200" dirty="0">
              <a:solidFill>
                <a:prstClr val="black"/>
              </a:solidFill>
              <a:ea typeface="ＭＳ Ｐゴシック" pitchFamily="50" charset="-128"/>
            </a:endParaRPr>
          </a:p>
        </p:txBody>
      </p:sp>
      <p:sp>
        <p:nvSpPr>
          <p:cNvPr id="81923" name="Rectangle 2"/>
          <p:cNvSpPr>
            <a:spLocks noGrp="1" noRot="1" noChangeAspect="1" noChangeArrowheads="1" noTextEdit="1"/>
          </p:cNvSpPr>
          <p:nvPr>
            <p:ph type="sldImg"/>
          </p:nvPr>
        </p:nvSpPr>
        <p:spPr>
          <a:xfrm>
            <a:off x="1143000" y="685800"/>
            <a:ext cx="4575175" cy="3430588"/>
          </a:xfrm>
          <a:ln/>
        </p:spPr>
      </p:sp>
      <p:sp>
        <p:nvSpPr>
          <p:cNvPr id="81924" name="Rectangle 3"/>
          <p:cNvSpPr>
            <a:spLocks noGrp="1" noChangeArrowheads="1"/>
          </p:cNvSpPr>
          <p:nvPr>
            <p:ph type="body" idx="1"/>
          </p:nvPr>
        </p:nvSpPr>
        <p:spPr>
          <a:xfrm>
            <a:off x="915040" y="4343441"/>
            <a:ext cx="5027920" cy="4115603"/>
          </a:xfrm>
          <a:noFill/>
        </p:spPr>
        <p:txBody>
          <a:bodyPr/>
          <a:lstStyle/>
          <a:p>
            <a:r>
              <a:rPr kumimoji="1" lang="ja-JP" altLang="ja-JP" sz="1200" kern="1200" dirty="0" smtClean="0">
                <a:solidFill>
                  <a:schemeClr val="tx1"/>
                </a:solidFill>
                <a:effectLst/>
                <a:latin typeface="+mn-lt"/>
                <a:ea typeface="+mn-ea"/>
                <a:cs typeface="+mn-cs"/>
              </a:rPr>
              <a:t>「クラウド・コンピューティング」という言葉は、</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年、当時</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CEO</a:t>
            </a:r>
            <a:r>
              <a:rPr kumimoji="1" lang="ja-JP" altLang="ja-JP" sz="1200" kern="1200" dirty="0" smtClean="0">
                <a:solidFill>
                  <a:schemeClr val="tx1"/>
                </a:solidFill>
                <a:effectLst/>
                <a:latin typeface="+mn-lt"/>
                <a:ea typeface="+mn-ea"/>
                <a:cs typeface="+mn-cs"/>
              </a:rPr>
              <a:t>を努めていたエリック・シュミットのスピーチがきっかけで使われるようになったことは、前述のとおりです。新しい言葉が大好きな</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業界は、時代の変化や自分達の先進性を喧伝し自社の製品やサービスを売り込むためのキャッチコピーとして、この言葉を盛んに使うようになりました。そのおかげで、各社各様の定義が生まれ、市場に様々な誤解や混乱を生みだしてしまったのです。</a:t>
            </a:r>
          </a:p>
          <a:p>
            <a:r>
              <a:rPr kumimoji="1" lang="en-US" altLang="ja-JP" sz="1200" kern="1200" dirty="0" smtClean="0">
                <a:solidFill>
                  <a:schemeClr val="tx1"/>
                </a:solidFill>
                <a:effectLst/>
                <a:latin typeface="+mn-lt"/>
                <a:ea typeface="+mn-ea"/>
                <a:cs typeface="+mn-cs"/>
              </a:rPr>
              <a:t>2009</a:t>
            </a:r>
            <a:r>
              <a:rPr kumimoji="1" lang="ja-JP" altLang="ja-JP" sz="1200" kern="1200" dirty="0" smtClean="0">
                <a:solidFill>
                  <a:schemeClr val="tx1"/>
                </a:solidFill>
                <a:effectLst/>
                <a:latin typeface="+mn-lt"/>
                <a:ea typeface="+mn-ea"/>
                <a:cs typeface="+mn-cs"/>
              </a:rPr>
              <a:t>年、こんな混乱に終止符を打ち、業界の健全な発展を意図し、米国商務省の配下にある国立標準技術研究所</a:t>
            </a:r>
            <a:r>
              <a:rPr kumimoji="1" lang="en-US" altLang="ja-JP" sz="1200" kern="1200" dirty="0" smtClean="0">
                <a:solidFill>
                  <a:schemeClr val="tx1"/>
                </a:solidFill>
                <a:effectLst/>
                <a:latin typeface="+mn-lt"/>
                <a:ea typeface="+mn-ea"/>
                <a:cs typeface="+mn-cs"/>
              </a:rPr>
              <a:t>(National Institute of Standards and Technology : </a:t>
            </a:r>
            <a:r>
              <a:rPr kumimoji="1" lang="ja-JP" altLang="ja-JP" sz="1200" kern="1200" dirty="0" smtClean="0">
                <a:solidFill>
                  <a:schemeClr val="tx1"/>
                </a:solidFill>
                <a:effectLst/>
                <a:latin typeface="+mn-lt"/>
                <a:ea typeface="+mn-ea"/>
                <a:cs typeface="+mn-cs"/>
              </a:rPr>
              <a:t>通称</a:t>
            </a:r>
            <a:r>
              <a:rPr kumimoji="1" lang="en-US" altLang="ja-JP" sz="1200" kern="1200" dirty="0" smtClean="0">
                <a:solidFill>
                  <a:schemeClr val="tx1"/>
                </a:solidFill>
                <a:effectLst/>
                <a:latin typeface="+mn-lt"/>
                <a:ea typeface="+mn-ea"/>
                <a:cs typeface="+mn-cs"/>
              </a:rPr>
              <a:t>NIST)</a:t>
            </a:r>
            <a:r>
              <a:rPr kumimoji="1" lang="ja-JP" altLang="ja-JP" sz="1200" kern="1200" dirty="0" smtClean="0">
                <a:solidFill>
                  <a:schemeClr val="tx1"/>
                </a:solidFill>
                <a:effectLst/>
                <a:latin typeface="+mn-lt"/>
                <a:ea typeface="+mn-ea"/>
                <a:cs typeface="+mn-cs"/>
              </a:rPr>
              <a:t>が、「クラウドの定義</a:t>
            </a:r>
            <a:r>
              <a:rPr kumimoji="1" lang="en-US" altLang="ja-JP" sz="1200" kern="1200" dirty="0" smtClean="0">
                <a:solidFill>
                  <a:schemeClr val="tx1"/>
                </a:solidFill>
                <a:effectLst/>
                <a:latin typeface="+mn-lt"/>
                <a:ea typeface="+mn-ea"/>
                <a:cs typeface="+mn-cs"/>
              </a:rPr>
              <a:t>(The NIST Definition of Cloud Computing)</a:t>
            </a:r>
            <a:r>
              <a:rPr kumimoji="1" lang="ja-JP" altLang="ja-JP" sz="1200" kern="1200" dirty="0" smtClean="0">
                <a:solidFill>
                  <a:schemeClr val="tx1"/>
                </a:solidFill>
                <a:effectLst/>
                <a:latin typeface="+mn-lt"/>
                <a:ea typeface="+mn-ea"/>
                <a:cs typeface="+mn-cs"/>
              </a:rPr>
              <a:t>」を発表、いまでは、広く受け入れられています。この定義は、決して特定の技術や規格を意味するものではなく、考え方の枠組みとして、捉えておくといいでしょう。</a:t>
            </a:r>
            <a:r>
              <a:rPr kumimoji="1" lang="en-US" altLang="ja-JP" sz="1200" kern="1200" dirty="0" smtClean="0">
                <a:solidFill>
                  <a:schemeClr val="tx1"/>
                </a:solidFill>
                <a:effectLst/>
                <a:latin typeface="+mn-lt"/>
                <a:ea typeface="+mn-ea"/>
                <a:cs typeface="+mn-cs"/>
              </a:rPr>
              <a:t>NIST</a:t>
            </a:r>
            <a:r>
              <a:rPr kumimoji="1" lang="ja-JP" altLang="ja-JP" sz="1200" kern="1200" dirty="0" smtClean="0">
                <a:solidFill>
                  <a:schemeClr val="tx1"/>
                </a:solidFill>
                <a:effectLst/>
                <a:latin typeface="+mn-lt"/>
                <a:ea typeface="+mn-ea"/>
                <a:cs typeface="+mn-cs"/>
              </a:rPr>
              <a:t>の定義には、次のような記述があります。</a:t>
            </a:r>
          </a:p>
          <a:p>
            <a:r>
              <a:rPr kumimoji="1" lang="ja-JP" altLang="ja-JP" sz="1200" kern="1200" dirty="0" smtClean="0">
                <a:solidFill>
                  <a:schemeClr val="tx1"/>
                </a:solidFill>
                <a:effectLst/>
                <a:latin typeface="+mn-lt"/>
                <a:ea typeface="+mn-ea"/>
                <a:cs typeface="+mn-cs"/>
              </a:rPr>
              <a:t>「クラウド・コンピューティングとは、ネットワーク、サーバー、ストレージ、アプリケーション、サービスなどの構成可能なコンピューティングリソースの共用プールに対して、便利かつオンデマンドにアクセスでき、最小の管理労力またはサービスプロバイダ間の相互動作によって迅速に提供され利用できるという、モデルのひとつである」。</a:t>
            </a:r>
          </a:p>
          <a:p>
            <a:r>
              <a:rPr kumimoji="1" lang="ja-JP" altLang="ja-JP" sz="1200" kern="1200" dirty="0" smtClean="0">
                <a:solidFill>
                  <a:schemeClr val="tx1"/>
                </a:solidFill>
                <a:effectLst/>
                <a:latin typeface="+mn-lt"/>
                <a:ea typeface="+mn-ea"/>
                <a:cs typeface="+mn-cs"/>
              </a:rPr>
              <a:t>ひと言で言えば、「コンピューティング資源を必要なとき必要なだけ簡単に使える仕組み」ということです。さらに、様々なクラウドの利用形態を「サービス・モデル</a:t>
            </a:r>
            <a:r>
              <a:rPr kumimoji="1" lang="en-US" altLang="ja-JP" sz="1200" kern="1200" dirty="0" smtClean="0">
                <a:solidFill>
                  <a:schemeClr val="tx1"/>
                </a:solidFill>
                <a:effectLst/>
                <a:latin typeface="+mn-lt"/>
                <a:ea typeface="+mn-ea"/>
                <a:cs typeface="+mn-cs"/>
              </a:rPr>
              <a:t>(Service Model)</a:t>
            </a:r>
            <a:r>
              <a:rPr kumimoji="1" lang="ja-JP" altLang="ja-JP" sz="1200" kern="1200" dirty="0" smtClean="0">
                <a:solidFill>
                  <a:schemeClr val="tx1"/>
                </a:solidFill>
                <a:effectLst/>
                <a:latin typeface="+mn-lt"/>
                <a:ea typeface="+mn-ea"/>
                <a:cs typeface="+mn-cs"/>
              </a:rPr>
              <a:t>」と「配置モデル</a:t>
            </a:r>
            <a:r>
              <a:rPr kumimoji="1" lang="en-US" altLang="ja-JP" sz="1200" kern="1200" dirty="0" smtClean="0">
                <a:solidFill>
                  <a:schemeClr val="tx1"/>
                </a:solidFill>
                <a:effectLst/>
                <a:latin typeface="+mn-lt"/>
                <a:ea typeface="+mn-ea"/>
                <a:cs typeface="+mn-cs"/>
              </a:rPr>
              <a:t>(Deployment Model)</a:t>
            </a:r>
            <a:r>
              <a:rPr kumimoji="1" lang="ja-JP" altLang="ja-JP" sz="1200" kern="1200" dirty="0" smtClean="0">
                <a:solidFill>
                  <a:schemeClr val="tx1"/>
                </a:solidFill>
                <a:effectLst/>
                <a:latin typeface="+mn-lt"/>
                <a:ea typeface="+mn-ea"/>
                <a:cs typeface="+mn-cs"/>
              </a:rPr>
              <a:t>」に分類、また、クラウドに備わっていなくてはならない「</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つの必須の特徴」をあげています。</a:t>
            </a:r>
          </a:p>
          <a:p>
            <a:r>
              <a:rPr kumimoji="1" lang="ja-JP" altLang="ja-JP" sz="1200" kern="1200" dirty="0" smtClean="0">
                <a:solidFill>
                  <a:schemeClr val="tx1"/>
                </a:solidFill>
                <a:effectLst/>
                <a:latin typeface="+mn-lt"/>
                <a:ea typeface="+mn-ea"/>
                <a:cs typeface="+mn-cs"/>
              </a:rPr>
              <a:t>それでは、これらについて、ひとつひとつ見てゆくことにしましょう。</a:t>
            </a:r>
          </a:p>
          <a:p>
            <a:pPr eaLnBrk="1" hangingPunct="1"/>
            <a:endParaRPr lang="ja-JP" altLang="en-US" dirty="0" smtClean="0"/>
          </a:p>
          <a:p>
            <a:pPr eaLnBrk="1" hangingPunct="1"/>
            <a:endParaRPr lang="ja-JP"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pPr defTabSz="913232"/>
            <a:fld id="{E26728EA-0FFF-4A63-B395-E6982821CD75}" type="slidenum">
              <a:rPr lang="ja-JP" altLang="en-US" smtClean="0"/>
              <a:pPr defTabSz="913232"/>
              <a:t>25</a:t>
            </a:fld>
            <a:endParaRPr lang="en-US" altLang="ja-JP" smtClean="0"/>
          </a:p>
        </p:txBody>
      </p:sp>
      <p:sp>
        <p:nvSpPr>
          <p:cNvPr id="28674" name="Rectangle 2"/>
          <p:cNvSpPr>
            <a:spLocks noGrp="1" noRot="1" noChangeAspect="1" noChangeArrowheads="1" noTextEdit="1"/>
          </p:cNvSpPr>
          <p:nvPr>
            <p:ph type="sldImg"/>
          </p:nvPr>
        </p:nvSpPr>
        <p:spPr>
          <a:xfrm>
            <a:off x="1143000" y="685800"/>
            <a:ext cx="4575175" cy="3430588"/>
          </a:xfrm>
          <a:ln/>
        </p:spPr>
      </p:sp>
      <p:sp>
        <p:nvSpPr>
          <p:cNvPr id="28675" name="Rectangle 3"/>
          <p:cNvSpPr>
            <a:spLocks noGrp="1" noChangeArrowheads="1"/>
          </p:cNvSpPr>
          <p:nvPr>
            <p:ph type="body" idx="1"/>
          </p:nvPr>
        </p:nvSpPr>
        <p:spPr>
          <a:xfrm>
            <a:off x="915138" y="4343110"/>
            <a:ext cx="5027724" cy="4115670"/>
          </a:xfrm>
          <a:noFill/>
          <a:ln/>
        </p:spPr>
        <p:txBody>
          <a:bodyPr/>
          <a:lstStyle/>
          <a:p>
            <a:r>
              <a:rPr kumimoji="1" lang="ja-JP" altLang="ja-JP" sz="1200" kern="1200" dirty="0" smtClean="0">
                <a:solidFill>
                  <a:schemeClr val="tx1"/>
                </a:solidFill>
                <a:effectLst/>
                <a:latin typeface="+mn-lt"/>
                <a:ea typeface="+mn-ea"/>
                <a:cs typeface="+mn-cs"/>
              </a:rPr>
              <a:t>クラウドをサービスとして提供するシステム資源の違いによって分類する考え方が「サービス・モデル（</a:t>
            </a:r>
            <a:r>
              <a:rPr kumimoji="1" lang="en-US" altLang="ja-JP" sz="1200" kern="1200" dirty="0" smtClean="0">
                <a:solidFill>
                  <a:schemeClr val="tx1"/>
                </a:solidFill>
                <a:effectLst/>
                <a:latin typeface="+mn-lt"/>
                <a:ea typeface="+mn-ea"/>
                <a:cs typeface="+mn-cs"/>
              </a:rPr>
              <a:t>Service Model</a:t>
            </a:r>
            <a:r>
              <a:rPr kumimoji="1" lang="ja-JP" altLang="ja-JP" sz="1200" kern="1200" dirty="0" smtClean="0">
                <a:solidFill>
                  <a:schemeClr val="tx1"/>
                </a:solidFill>
                <a:effectLst/>
                <a:latin typeface="+mn-lt"/>
                <a:ea typeface="+mn-ea"/>
                <a:cs typeface="+mn-cs"/>
              </a:rPr>
              <a:t>）」です。</a:t>
            </a:r>
          </a:p>
          <a:p>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 as a Service</a:t>
            </a:r>
            <a:r>
              <a:rPr kumimoji="1" lang="ja-JP" altLang="ja-JP" sz="1200" kern="1200" dirty="0" smtClean="0">
                <a:solidFill>
                  <a:schemeClr val="tx1"/>
                </a:solidFill>
                <a:effectLst/>
                <a:latin typeface="+mn-lt"/>
                <a:ea typeface="+mn-ea"/>
                <a:cs typeface="+mn-cs"/>
              </a:rPr>
              <a:t>）は、電子メールやスケジュール管理、文書作成や表計算、財務会計や販売管理などのアプリケーションをネット越しに提供するサービスです。ユーザーは、アプリケーションを動かすためのハードウエアや</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、ミドルウェアの知識がなくても、アプリケーションについての設定や機能を理解していれば使うことができます。例えば、</a:t>
            </a:r>
            <a:r>
              <a:rPr kumimoji="1" lang="en-US" altLang="ja-JP" sz="1200" kern="1200" dirty="0" err="1" smtClean="0">
                <a:solidFill>
                  <a:schemeClr val="tx1"/>
                </a:solidFill>
                <a:effectLst/>
                <a:latin typeface="+mn-lt"/>
                <a:ea typeface="+mn-ea"/>
                <a:cs typeface="+mn-cs"/>
              </a:rPr>
              <a:t>Salesforce.com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Google Apps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Microsoft Office 365</a:t>
            </a:r>
            <a:r>
              <a:rPr kumimoji="1" lang="ja-JP" altLang="ja-JP" sz="1200" kern="1200" dirty="0" smtClean="0">
                <a:solidFill>
                  <a:schemeClr val="tx1"/>
                </a:solidFill>
                <a:effectLst/>
                <a:latin typeface="+mn-lt"/>
                <a:ea typeface="+mn-ea"/>
                <a:cs typeface="+mn-cs"/>
              </a:rPr>
              <a:t>などがあります。</a:t>
            </a:r>
          </a:p>
          <a:p>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Platform as a Service</a:t>
            </a:r>
            <a:r>
              <a:rPr kumimoji="1" lang="ja-JP" altLang="ja-JP" sz="1200" kern="1200" dirty="0" smtClean="0">
                <a:solidFill>
                  <a:schemeClr val="tx1"/>
                </a:solidFill>
                <a:effectLst/>
                <a:latin typeface="+mn-lt"/>
                <a:ea typeface="+mn-ea"/>
                <a:cs typeface="+mn-cs"/>
              </a:rPr>
              <a:t>）は、アプリケーションを開発や実行するためのシステム機能をサービスとして提供します。データベース、開発フレームワーク、実行時に必要なライブリーやモジュールを提供します。ユーザーは、インフラ構築や設定に煩わされることなく、アプリケーションを開発し、実行することができます。例えば、</a:t>
            </a:r>
            <a:r>
              <a:rPr kumimoji="1" lang="en-US" altLang="ja-JP" sz="1200" kern="1200" dirty="0" smtClean="0">
                <a:solidFill>
                  <a:schemeClr val="tx1"/>
                </a:solidFill>
                <a:effectLst/>
                <a:latin typeface="+mn-lt"/>
                <a:ea typeface="+mn-ea"/>
                <a:cs typeface="+mn-cs"/>
              </a:rPr>
              <a:t>Microsoft Azure Platform</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Force.com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Google App Engine</a:t>
            </a:r>
            <a:r>
              <a:rPr kumimoji="1" lang="ja-JP" altLang="ja-JP" sz="1200" kern="1200" dirty="0" smtClean="0">
                <a:solidFill>
                  <a:schemeClr val="tx1"/>
                </a:solidFill>
                <a:effectLst/>
                <a:latin typeface="+mn-lt"/>
                <a:ea typeface="+mn-ea"/>
                <a:cs typeface="+mn-cs"/>
              </a:rPr>
              <a:t>などがあげられます。</a:t>
            </a:r>
          </a:p>
          <a:p>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Infrastructure as a Service</a:t>
            </a:r>
            <a:r>
              <a:rPr kumimoji="1" lang="ja-JP" altLang="ja-JP" sz="1200" kern="1200" dirty="0" smtClean="0">
                <a:solidFill>
                  <a:schemeClr val="tx1"/>
                </a:solidFill>
                <a:effectLst/>
                <a:latin typeface="+mn-lt"/>
                <a:ea typeface="+mn-ea"/>
                <a:cs typeface="+mn-cs"/>
              </a:rPr>
              <a:t>）は、サーバー、ストレージなどのシステム資源を提供するサービスです。ユーザーは、自分で</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やミドルウェアを導入し、設定を行わなくてはなりません。その上で動かすアプリケーションも自分で用意します。</a:t>
            </a:r>
          </a:p>
          <a:p>
            <a:r>
              <a:rPr kumimoji="1" lang="ja-JP" altLang="ja-JP" sz="1200" kern="1200" dirty="0" smtClean="0">
                <a:solidFill>
                  <a:schemeClr val="tx1"/>
                </a:solidFill>
                <a:effectLst/>
                <a:latin typeface="+mn-lt"/>
                <a:ea typeface="+mn-ea"/>
                <a:cs typeface="+mn-cs"/>
              </a:rPr>
              <a:t>「所有」するシステムであれば、その都度、ベンダーと交渉し、手続きや据え付け導入作業をしなければなりません。しかし</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を使うと、メニュー画面であるセルフサービス・ポータルから、設定するだけで使うことができます。また、ストレージ容量やサーバー数は、必要に応じて、簡単に増減できます。そのスピードと変更に対する柔軟性は、比べものになりません。例えば、</a:t>
            </a:r>
            <a:r>
              <a:rPr kumimoji="1" lang="en-US" altLang="ja-JP" sz="1200" kern="1200" dirty="0" smtClean="0">
                <a:solidFill>
                  <a:schemeClr val="tx1"/>
                </a:solidFill>
                <a:effectLst/>
                <a:latin typeface="+mn-lt"/>
                <a:ea typeface="+mn-ea"/>
                <a:cs typeface="+mn-cs"/>
              </a:rPr>
              <a:t>Amazon EC2</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IIJ GIO</a:t>
            </a:r>
            <a:r>
              <a:rPr kumimoji="1" lang="ja-JP" altLang="ja-JP" sz="1200" kern="1200" dirty="0" smtClean="0">
                <a:solidFill>
                  <a:schemeClr val="tx1"/>
                </a:solidFill>
                <a:effectLst/>
                <a:latin typeface="+mn-lt"/>
                <a:ea typeface="+mn-ea"/>
                <a:cs typeface="+mn-cs"/>
              </a:rPr>
              <a:t>クラウド、</a:t>
            </a:r>
            <a:r>
              <a:rPr kumimoji="1" lang="en-US" altLang="ja-JP" sz="1200" kern="1200" dirty="0" smtClean="0">
                <a:solidFill>
                  <a:schemeClr val="tx1"/>
                </a:solidFill>
                <a:effectLst/>
                <a:latin typeface="+mn-lt"/>
                <a:ea typeface="+mn-ea"/>
                <a:cs typeface="+mn-cs"/>
              </a:rPr>
              <a:t>Google Compute Engine</a:t>
            </a:r>
            <a:r>
              <a:rPr kumimoji="1" lang="ja-JP" altLang="ja-JP" sz="1200" kern="1200" dirty="0" smtClean="0">
                <a:solidFill>
                  <a:schemeClr val="tx1"/>
                </a:solidFill>
                <a:effectLst/>
                <a:latin typeface="+mn-lt"/>
                <a:ea typeface="+mn-ea"/>
                <a:cs typeface="+mn-cs"/>
              </a:rPr>
              <a:t>などがあげられます。</a:t>
            </a:r>
          </a:p>
          <a:p>
            <a:pPr eaLnBrk="1" hangingPunct="1"/>
            <a:endParaRPr lang="ja-JP"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26</a:t>
            </a:fld>
            <a:endParaRPr kumimoji="1" lang="ja-JP" altLang="en-US"/>
          </a:p>
        </p:txBody>
      </p:sp>
    </p:spTree>
    <p:extLst>
      <p:ext uri="{BB962C8B-B14F-4D97-AF65-F5344CB8AC3E}">
        <p14:creationId xmlns:p14="http://schemas.microsoft.com/office/powerpoint/2010/main" val="1045851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pPr defTabSz="913232"/>
            <a:fld id="{0814F00D-3174-4CAA-B5C7-F5134A634A62}" type="slidenum">
              <a:rPr lang="ja-JP" altLang="en-US" smtClean="0"/>
              <a:pPr defTabSz="913232"/>
              <a:t>28</a:t>
            </a:fld>
            <a:endParaRPr lang="en-US" altLang="ja-JP" dirty="0" smtClean="0"/>
          </a:p>
        </p:txBody>
      </p:sp>
      <p:sp>
        <p:nvSpPr>
          <p:cNvPr id="22530" name="Rectangle 2"/>
          <p:cNvSpPr>
            <a:spLocks noGrp="1" noRot="1" noChangeAspect="1" noChangeArrowheads="1" noTextEdit="1"/>
          </p:cNvSpPr>
          <p:nvPr>
            <p:ph type="sldImg"/>
          </p:nvPr>
        </p:nvSpPr>
        <p:spPr>
          <a:xfrm>
            <a:off x="1143000" y="685800"/>
            <a:ext cx="4573588" cy="3430588"/>
          </a:xfrm>
          <a:ln/>
        </p:spPr>
      </p:sp>
      <p:sp>
        <p:nvSpPr>
          <p:cNvPr id="22531" name="Rectangle 3"/>
          <p:cNvSpPr>
            <a:spLocks noGrp="1" noChangeArrowheads="1"/>
          </p:cNvSpPr>
          <p:nvPr>
            <p:ph type="body" idx="1"/>
          </p:nvPr>
        </p:nvSpPr>
        <p:spPr>
          <a:xfrm>
            <a:off x="684378" y="4343110"/>
            <a:ext cx="5489244" cy="4115670"/>
          </a:xfrm>
          <a:noFill/>
          <a:ln/>
        </p:spPr>
        <p:txBody>
          <a:bodyPr/>
          <a:lstStyle/>
          <a:p>
            <a:r>
              <a:rPr kumimoji="1" lang="ja-JP" altLang="ja-JP" sz="1200" kern="1200" dirty="0" smtClean="0">
                <a:solidFill>
                  <a:schemeClr val="tx1"/>
                </a:solidFill>
                <a:effectLst/>
                <a:latin typeface="+mn-lt"/>
                <a:ea typeface="+mn-ea"/>
                <a:cs typeface="+mn-cs"/>
              </a:rPr>
              <a:t>次は、「配置モデル（</a:t>
            </a:r>
            <a:r>
              <a:rPr kumimoji="1" lang="en-US" altLang="ja-JP" sz="1200" kern="1200" dirty="0" smtClean="0">
                <a:solidFill>
                  <a:schemeClr val="tx1"/>
                </a:solidFill>
                <a:effectLst/>
                <a:latin typeface="+mn-lt"/>
                <a:ea typeface="+mn-ea"/>
                <a:cs typeface="+mn-cs"/>
              </a:rPr>
              <a:t>Deployment Model</a:t>
            </a:r>
            <a:r>
              <a:rPr kumimoji="1" lang="ja-JP" altLang="ja-JP" sz="1200" kern="1200" dirty="0" smtClean="0">
                <a:solidFill>
                  <a:schemeClr val="tx1"/>
                </a:solidFill>
                <a:effectLst/>
                <a:latin typeface="+mn-lt"/>
                <a:ea typeface="+mn-ea"/>
                <a:cs typeface="+mn-cs"/>
              </a:rPr>
              <a:t>）」です。システムの設置場所の違いによって、分類しようという考え方です。</a:t>
            </a:r>
          </a:p>
          <a:p>
            <a:r>
              <a:rPr kumimoji="1" lang="ja-JP" altLang="ja-JP" sz="1200" kern="1200" dirty="0" smtClean="0">
                <a:solidFill>
                  <a:schemeClr val="tx1"/>
                </a:solidFill>
                <a:effectLst/>
                <a:latin typeface="+mn-lt"/>
                <a:ea typeface="+mn-ea"/>
                <a:cs typeface="+mn-cs"/>
              </a:rPr>
              <a:t>ひとつは、複数のユーザー企業がインターネットを介して共用するパブリック・クラウドです。これに対して、企業がシステム資源を自社で所有し、自社専用のクラウドとして使用するプライベート・クラウドがあります。</a:t>
            </a:r>
          </a:p>
          <a:p>
            <a:r>
              <a:rPr kumimoji="1" lang="ja-JP" altLang="ja-JP" sz="1200" kern="1200" dirty="0" smtClean="0">
                <a:solidFill>
                  <a:schemeClr val="tx1"/>
                </a:solidFill>
                <a:effectLst/>
                <a:latin typeface="+mn-lt"/>
                <a:ea typeface="+mn-ea"/>
                <a:cs typeface="+mn-cs"/>
              </a:rPr>
              <a:t>もともとクラウド・コンピューティングは、先に紹介したエリック・シュミットの言葉にもあるように、パブリック・クラウドを説明するものでした。しかし、クラウドの技術を自社で占有するシステムに使えば、利用効率を高め、運用管理の負担を軽減できるとの考えから、プライベート・クラウドという言葉が生まれました。</a:t>
            </a:r>
          </a:p>
          <a:p>
            <a:r>
              <a:rPr kumimoji="1" lang="ja-JP" altLang="ja-JP" sz="1200" kern="1200" dirty="0" smtClean="0">
                <a:solidFill>
                  <a:schemeClr val="tx1"/>
                </a:solidFill>
                <a:effectLst/>
                <a:latin typeface="+mn-lt"/>
                <a:ea typeface="+mn-ea"/>
                <a:cs typeface="+mn-cs"/>
              </a:rPr>
              <a:t>他にも</a:t>
            </a:r>
            <a:r>
              <a:rPr kumimoji="1" lang="en-US" altLang="ja-JP" sz="1200" kern="1200" dirty="0" smtClean="0">
                <a:solidFill>
                  <a:schemeClr val="tx1"/>
                </a:solidFill>
                <a:effectLst/>
                <a:latin typeface="+mn-lt"/>
                <a:ea typeface="+mn-ea"/>
                <a:cs typeface="+mn-cs"/>
              </a:rPr>
              <a:t>NIST</a:t>
            </a:r>
            <a:r>
              <a:rPr kumimoji="1" lang="ja-JP" altLang="ja-JP" sz="1200" kern="1200" dirty="0" smtClean="0">
                <a:solidFill>
                  <a:schemeClr val="tx1"/>
                </a:solidFill>
                <a:effectLst/>
                <a:latin typeface="+mn-lt"/>
                <a:ea typeface="+mn-ea"/>
                <a:cs typeface="+mn-cs"/>
              </a:rPr>
              <a:t>の定義には含まれてはいませんが、「バーチャル・プライベート・クラウド」または、「ホステッド・プライベート・クラウド」という言葉が、最近では使われるようになりました。</a:t>
            </a:r>
          </a:p>
          <a:p>
            <a:r>
              <a:rPr kumimoji="1" lang="ja-JP" altLang="ja-JP" sz="1200" kern="1200" dirty="0" smtClean="0">
                <a:solidFill>
                  <a:schemeClr val="tx1"/>
                </a:solidFill>
                <a:effectLst/>
                <a:latin typeface="+mn-lt"/>
                <a:ea typeface="+mn-ea"/>
                <a:cs typeface="+mn-cs"/>
              </a:rPr>
              <a:t>「パブリック・クラウドのコストパフォーマンスを享受したいが、他ユーザーの影響を受けるようでは、使い勝手が悪い。また、インターネットを介することでセキュリティの不安も払拭できない。しかし、プライベート・クラウドを自ら構築するだけの技術力も資金力もない。」</a:t>
            </a:r>
          </a:p>
          <a:p>
            <a:r>
              <a:rPr kumimoji="1" lang="ja-JP" altLang="ja-JP" sz="1200" kern="1200" dirty="0" smtClean="0">
                <a:solidFill>
                  <a:schemeClr val="tx1"/>
                </a:solidFill>
                <a:effectLst/>
                <a:latin typeface="+mn-lt"/>
                <a:ea typeface="+mn-ea"/>
                <a:cs typeface="+mn-cs"/>
              </a:rPr>
              <a:t>こんなニーズに応えようというものです。これらは、パブリック・クラウドのシステム資源の一部を特定のユーザー専用に割り当て、他ユーザーには使わせないようにし、専用線や暗号化されたインターネット（</a:t>
            </a:r>
            <a:r>
              <a:rPr kumimoji="1" lang="en-US" altLang="ja-JP" sz="1200" kern="1200" dirty="0" smtClean="0">
                <a:solidFill>
                  <a:schemeClr val="tx1"/>
                </a:solidFill>
                <a:effectLst/>
                <a:latin typeface="+mn-lt"/>
                <a:ea typeface="+mn-ea"/>
                <a:cs typeface="+mn-cs"/>
              </a:rPr>
              <a:t>VPN: Virtual Private Network</a:t>
            </a:r>
            <a:r>
              <a:rPr kumimoji="1" lang="ja-JP" altLang="ja-JP" sz="1200" kern="1200" dirty="0" smtClean="0">
                <a:solidFill>
                  <a:schemeClr val="tx1"/>
                </a:solidFill>
                <a:effectLst/>
                <a:latin typeface="+mn-lt"/>
                <a:ea typeface="+mn-ea"/>
                <a:cs typeface="+mn-cs"/>
              </a:rPr>
              <a:t>）で接続して、あたかも自社専用のプライベート・クラウドのように利用させるサービスです。</a:t>
            </a:r>
          </a:p>
          <a:p>
            <a:r>
              <a:rPr kumimoji="1" lang="ja-JP" altLang="ja-JP" sz="1200" kern="1200" dirty="0" smtClean="0">
                <a:solidFill>
                  <a:schemeClr val="tx1"/>
                </a:solidFill>
                <a:effectLst/>
                <a:latin typeface="+mn-lt"/>
                <a:ea typeface="+mn-ea"/>
                <a:cs typeface="+mn-cs"/>
              </a:rPr>
              <a:t>パブリックとプライベートのふたつを組み合わせて利用する形態をハイブリッド・クラウドといいます。</a:t>
            </a:r>
            <a:endParaRPr kumimoji="1" lang="ja-JP" altLang="ja-JP" sz="1200" kern="1200" dirty="0">
              <a:solidFill>
                <a:schemeClr val="tx1"/>
              </a:solidFill>
              <a:effectLst/>
              <a:latin typeface="+mn-lt"/>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「トレンド（</a:t>
            </a:r>
            <a:r>
              <a:rPr kumimoji="1" lang="en-US" altLang="ja-JP" sz="1200" kern="1200" dirty="0" smtClean="0">
                <a:solidFill>
                  <a:schemeClr val="tx1"/>
                </a:solidFill>
                <a:effectLst/>
                <a:latin typeface="+mn-lt"/>
                <a:ea typeface="+mn-ea"/>
                <a:cs typeface="+mn-cs"/>
              </a:rPr>
              <a:t>Trend</a:t>
            </a:r>
            <a:r>
              <a:rPr kumimoji="1" lang="ja-JP" altLang="ja-JP" sz="1200" kern="1200" dirty="0" smtClean="0">
                <a:solidFill>
                  <a:schemeClr val="tx1"/>
                </a:solidFill>
                <a:effectLst/>
                <a:latin typeface="+mn-lt"/>
                <a:ea typeface="+mn-ea"/>
                <a:cs typeface="+mn-cs"/>
              </a:rPr>
              <a:t>）」という言葉を辞書で調べると「流行」、「傾向」、「動向」と説明されています。古典英語では、「回転する」、あるいは「向く」といった説明もありました。こんな説明を頼りに考えてみると、「過去から現在を通り越して未来に向かう流れ」すなわち「時流」という解釈もできそうです。</a:t>
            </a:r>
          </a:p>
          <a:p>
            <a:r>
              <a:rPr kumimoji="1" lang="ja-JP" altLang="ja-JP" sz="1200" kern="1200" dirty="0" smtClean="0">
                <a:solidFill>
                  <a:schemeClr val="tx1"/>
                </a:solidFill>
                <a:effectLst/>
                <a:latin typeface="+mn-lt"/>
                <a:ea typeface="+mn-ea"/>
                <a:cs typeface="+mn-cs"/>
              </a:rPr>
              <a:t>そう考えれば、「トレンドを知る」とは、ネットや雑誌、書籍に散在する最新のキーワードを脳みそにコピペして並べることではなさそうです。それらのキーワードの意味を理解し、お互いの関係や、それらが未来にどのようにつながってゆくのかを知ることと理解した方が良さそうです。</a:t>
            </a:r>
          </a:p>
          <a:p>
            <a:r>
              <a:rPr kumimoji="1" lang="ja-JP" altLang="ja-JP" sz="1200" kern="1200" dirty="0" smtClean="0">
                <a:solidFill>
                  <a:schemeClr val="tx1"/>
                </a:solidFill>
                <a:effectLst/>
                <a:latin typeface="+mn-lt"/>
                <a:ea typeface="+mn-ea"/>
                <a:cs typeface="+mn-cs"/>
              </a:rPr>
              <a:t>改めて整理してみると、トレンドを知るとは、つぎの言葉に置き換えることができます。</a:t>
            </a:r>
          </a:p>
          <a:p>
            <a:pPr lvl="0"/>
            <a:r>
              <a:rPr kumimoji="1" lang="ja-JP" altLang="ja-JP" sz="1200" kern="1200" dirty="0" smtClean="0">
                <a:solidFill>
                  <a:schemeClr val="tx1"/>
                </a:solidFill>
                <a:effectLst/>
                <a:latin typeface="+mn-lt"/>
                <a:ea typeface="+mn-ea"/>
                <a:cs typeface="+mn-cs"/>
              </a:rPr>
              <a:t>お互いの関係や構造を知ること</a:t>
            </a:r>
          </a:p>
          <a:p>
            <a:pPr lvl="0"/>
            <a:r>
              <a:rPr kumimoji="1" lang="ja-JP" altLang="ja-JP" sz="1200" kern="1200" dirty="0" smtClean="0">
                <a:solidFill>
                  <a:schemeClr val="tx1"/>
                </a:solidFill>
                <a:effectLst/>
                <a:latin typeface="+mn-lt"/>
                <a:ea typeface="+mn-ea"/>
                <a:cs typeface="+mn-cs"/>
              </a:rPr>
              <a:t>注目されるようになった理由を知ること</a:t>
            </a:r>
          </a:p>
          <a:p>
            <a:pPr lvl="0"/>
            <a:r>
              <a:rPr kumimoji="1" lang="ja-JP" altLang="ja-JP" sz="1200" kern="1200" dirty="0" smtClean="0">
                <a:solidFill>
                  <a:schemeClr val="tx1"/>
                </a:solidFill>
                <a:effectLst/>
                <a:latin typeface="+mn-lt"/>
                <a:ea typeface="+mn-ea"/>
                <a:cs typeface="+mn-cs"/>
              </a:rPr>
              <a:t>そのキーワードが生みだされたメカニズムや法則を知ること</a:t>
            </a:r>
          </a:p>
          <a:p>
            <a:pPr lvl="0"/>
            <a:r>
              <a:rPr kumimoji="1" lang="ja-JP" altLang="ja-JP" sz="1200" kern="1200" dirty="0" smtClean="0">
                <a:solidFill>
                  <a:schemeClr val="tx1"/>
                </a:solidFill>
                <a:effectLst/>
                <a:latin typeface="+mn-lt"/>
                <a:ea typeface="+mn-ea"/>
                <a:cs typeface="+mn-cs"/>
              </a:rPr>
              <a:t>これが理解できれば、価値が理解できるばかりでなく、将来どのようなキーワードが注目され、定着してゆくかを読み取ることができます。</a:t>
            </a:r>
          </a:p>
          <a:p>
            <a:r>
              <a:rPr kumimoji="1" lang="ja-JP" altLang="ja-JP" sz="1200" kern="1200" dirty="0" smtClean="0">
                <a:solidFill>
                  <a:schemeClr val="tx1"/>
                </a:solidFill>
                <a:effectLst/>
                <a:latin typeface="+mn-lt"/>
                <a:ea typeface="+mn-ea"/>
                <a:cs typeface="+mn-cs"/>
              </a:rPr>
              <a:t>「トレンドを知る」ために、もうひとつ押さえておきたいことがあります。それは、あるテクノロジーがトレンドの中に浮かび上がってくるようになるには、そこにデマンド、すなわち需要や要求、あるいは社会的要請があることです。</a:t>
            </a:r>
          </a:p>
          <a:p>
            <a:r>
              <a:rPr kumimoji="1" lang="ja-JP" altLang="ja-JP" sz="1200" kern="1200" dirty="0" smtClean="0">
                <a:solidFill>
                  <a:schemeClr val="tx1"/>
                </a:solidFill>
                <a:effectLst/>
                <a:latin typeface="+mn-lt"/>
                <a:ea typeface="+mn-ea"/>
                <a:cs typeface="+mn-cs"/>
              </a:rPr>
              <a:t>例えば「クラウド」も、始めに「クラウド」というテクノロジーがあったから、世の中が注目したのではありません。まずは、クラウドを求める理由が世の中にあったのです。</a:t>
            </a:r>
          </a:p>
          <a:p>
            <a:r>
              <a:rPr kumimoji="1" lang="ja-JP" altLang="ja-JP" sz="1200" kern="1200" dirty="0" smtClean="0">
                <a:solidFill>
                  <a:schemeClr val="tx1"/>
                </a:solidFill>
                <a:effectLst/>
                <a:latin typeface="+mn-lt"/>
                <a:ea typeface="+mn-ea"/>
                <a:cs typeface="+mn-cs"/>
              </a:rPr>
              <a:t>社会的な要請に応えようと様々なテクノロジーが生みだされ、その要請にかなうものが、生き残ってゆきます。生き残ったテクノロジーは、世の中の要請にさらに応えようとして、その完成度を高めてゆきます。そして、やがては新しいテクノロジーと融合することや、置き換えられることで、その役目を終えてゆくのです。</a:t>
            </a:r>
          </a:p>
          <a:p>
            <a:r>
              <a:rPr kumimoji="1" lang="ja-JP" altLang="ja-JP" sz="1200" kern="1200" dirty="0" smtClean="0">
                <a:solidFill>
                  <a:schemeClr val="tx1"/>
                </a:solidFill>
                <a:effectLst/>
                <a:latin typeface="+mn-lt"/>
                <a:ea typeface="+mn-ea"/>
                <a:cs typeface="+mn-cs"/>
              </a:rPr>
              <a:t>ですから、「トレンドを知る」とは、そのテクノロジーの背後にある社会的な要請もあわせて理解しなければなりません。単なる言葉の解釈だけでは、本当の意味も価値も理解することはできません。では、いま</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はどのようなトレンドはどこに向かっているのでしょうか。</a:t>
            </a:r>
          </a:p>
          <a:p>
            <a:r>
              <a:rPr kumimoji="1" lang="ja-JP" altLang="ja-JP" sz="1200" kern="1200" dirty="0" smtClean="0">
                <a:solidFill>
                  <a:schemeClr val="tx1"/>
                </a:solidFill>
                <a:effectLst/>
                <a:latin typeface="+mn-lt"/>
                <a:ea typeface="+mn-ea"/>
                <a:cs typeface="+mn-cs"/>
              </a:rPr>
              <a:t>いま私たちはこれまでにないパラダイムの転換に直面しています。クラウド、人工知能、モバイル、ソーシャルといった、これまでの常識を上書きするような大きな変化が折り重なり、お互いに影響を及ぼし合っています。かつて、メインフレームがオフコンやミニコ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ダウンサイジングしたような、あるいは、集中処理から分散処理やクライアントサーバーに移行してきたような、インフラやプラットフォームの構成やトポロジーが変わるといった、分かりやすいものではありません。そのことが、将来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トレンドの先読みを難しくしているのです。ただ、それは無秩序なものではありません。キーとなるテクノロジーは、お互いに役割を分かちながら連鎖しています。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0"/>
            <a:r>
              <a:rPr kumimoji="1" lang="ja-JP" altLang="ja-JP" sz="1200" b="1" u="sng" kern="1200" dirty="0" smtClean="0">
                <a:solidFill>
                  <a:schemeClr val="tx1"/>
                </a:solidFill>
                <a:effectLst/>
                <a:latin typeface="+mn-lt"/>
                <a:ea typeface="+mn-ea"/>
                <a:cs typeface="+mn-cs"/>
              </a:rPr>
              <a:t>感覚器としての</a:t>
            </a:r>
            <a:r>
              <a:rPr kumimoji="1" lang="en-US" altLang="ja-JP" sz="1200" b="1" u="sng" kern="1200" dirty="0" err="1" smtClean="0">
                <a:solidFill>
                  <a:schemeClr val="tx1"/>
                </a:solidFill>
                <a:effectLst/>
                <a:latin typeface="+mn-lt"/>
                <a:ea typeface="+mn-ea"/>
                <a:cs typeface="+mn-cs"/>
              </a:rPr>
              <a:t>IoT</a:t>
            </a:r>
            <a:r>
              <a:rPr kumimoji="1" lang="ja-JP" altLang="ja-JP" sz="1200" b="1" u="sng" kern="1200" dirty="0" smtClean="0">
                <a:solidFill>
                  <a:schemeClr val="tx1"/>
                </a:solidFill>
                <a:effectLst/>
                <a:latin typeface="+mn-lt"/>
                <a:ea typeface="+mn-ea"/>
                <a:cs typeface="+mn-cs"/>
              </a:rPr>
              <a:t>とソーシャル・メディア</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私たちの日常は、様々なモノに囲まれ、それらモノとの係わりを通して、活動しています。それらのモノにセンサーと通信機能を組み込みデータとして捉える仕組みが</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です。</a:t>
            </a:r>
          </a:p>
          <a:p>
            <a:r>
              <a:rPr kumimoji="1" lang="ja-JP" altLang="ja-JP" sz="1200" kern="1200" dirty="0" smtClean="0">
                <a:solidFill>
                  <a:schemeClr val="tx1"/>
                </a:solidFill>
                <a:effectLst/>
                <a:latin typeface="+mn-lt"/>
                <a:ea typeface="+mn-ea"/>
                <a:cs typeface="+mn-cs"/>
              </a:rPr>
              <a:t>スマートフォンには、位置情報を取得する</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や身体の動きや動作を取得する様々なセンサーが組み込まれています。私たちが、それを持ち歩き、使用することで、日常の生活や活動がデータ化する。</a:t>
            </a:r>
          </a:p>
          <a:p>
            <a:r>
              <a:rPr kumimoji="1" lang="ja-JP" altLang="ja-JP" sz="1200" kern="1200" dirty="0" smtClean="0">
                <a:solidFill>
                  <a:schemeClr val="tx1"/>
                </a:solidFill>
                <a:effectLst/>
                <a:latin typeface="+mn-lt"/>
                <a:ea typeface="+mn-ea"/>
                <a:cs typeface="+mn-cs"/>
              </a:rPr>
              <a:t>ウェアラブルは身体に密着し、脈拍や発汗、体温などの身体状態をデータ化する。</a:t>
            </a:r>
          </a:p>
          <a:p>
            <a:r>
              <a:rPr kumimoji="1" lang="ja-JP" altLang="ja-JP" sz="1200" kern="1200" dirty="0" smtClean="0">
                <a:solidFill>
                  <a:schemeClr val="tx1"/>
                </a:solidFill>
                <a:effectLst/>
                <a:latin typeface="+mn-lt"/>
                <a:ea typeface="+mn-ea"/>
                <a:cs typeface="+mn-cs"/>
              </a:rPr>
              <a:t>自動車には</a:t>
            </a:r>
            <a:r>
              <a:rPr kumimoji="1" lang="en-US" altLang="ja-JP" sz="1200" kern="1200" dirty="0" smtClean="0">
                <a:solidFill>
                  <a:schemeClr val="tx1"/>
                </a:solidFill>
                <a:effectLst/>
                <a:latin typeface="+mn-lt"/>
                <a:ea typeface="+mn-ea"/>
                <a:cs typeface="+mn-cs"/>
              </a:rPr>
              <a:t>100</a:t>
            </a:r>
            <a:r>
              <a:rPr kumimoji="1" lang="ja-JP" altLang="ja-JP" sz="1200" kern="1200" dirty="0" smtClean="0">
                <a:solidFill>
                  <a:schemeClr val="tx1"/>
                </a:solidFill>
                <a:effectLst/>
                <a:latin typeface="+mn-lt"/>
                <a:ea typeface="+mn-ea"/>
                <a:cs typeface="+mn-cs"/>
              </a:rPr>
              <a:t>を越えるセンサーが組み込まれ、家電製品、住宅などの「モノ」にもセンサーが組み込まれ、様々な行動がデータ化される。</a:t>
            </a:r>
          </a:p>
          <a:p>
            <a:r>
              <a:rPr kumimoji="1" lang="ja-JP" altLang="ja-JP" sz="1200" kern="1200" dirty="0" smtClean="0">
                <a:solidFill>
                  <a:schemeClr val="tx1"/>
                </a:solidFill>
                <a:effectLst/>
                <a:latin typeface="+mn-lt"/>
                <a:ea typeface="+mn-ea"/>
                <a:cs typeface="+mn-cs"/>
              </a:rPr>
              <a:t>それらがインターネットにつながり、情報を送り出しているのです。このような仕組みが、</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Internet of Things</a:t>
            </a:r>
            <a:r>
              <a:rPr kumimoji="1" lang="ja-JP" altLang="ja-JP" sz="1200" kern="1200" dirty="0" smtClean="0">
                <a:solidFill>
                  <a:schemeClr val="tx1"/>
                </a:solidFill>
                <a:effectLst/>
                <a:latin typeface="+mn-lt"/>
                <a:ea typeface="+mn-ea"/>
                <a:cs typeface="+mn-cs"/>
              </a:rPr>
              <a:t>）です。</a:t>
            </a:r>
          </a:p>
          <a:p>
            <a:r>
              <a:rPr kumimoji="1" lang="ja-JP" altLang="ja-JP" sz="1200" kern="1200" dirty="0" smtClean="0">
                <a:solidFill>
                  <a:schemeClr val="tx1"/>
                </a:solidFill>
                <a:effectLst/>
                <a:latin typeface="+mn-lt"/>
                <a:ea typeface="+mn-ea"/>
                <a:cs typeface="+mn-cs"/>
              </a:rPr>
              <a:t>このような</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機能を持ったデバイスであるスマートフォンやタブレットで、私たちは</a:t>
            </a:r>
            <a:r>
              <a:rPr kumimoji="1" lang="en-US" altLang="ja-JP" sz="1200" kern="1200" dirty="0" smtClean="0">
                <a:solidFill>
                  <a:schemeClr val="tx1"/>
                </a:solidFill>
                <a:effectLst/>
                <a:latin typeface="+mn-lt"/>
                <a:ea typeface="+mn-ea"/>
                <a:cs typeface="+mn-cs"/>
              </a:rPr>
              <a:t>Facebook</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LINE</a:t>
            </a:r>
            <a:r>
              <a:rPr kumimoji="1" lang="ja-JP" altLang="ja-JP" sz="1200" kern="1200" dirty="0" smtClean="0">
                <a:solidFill>
                  <a:schemeClr val="tx1"/>
                </a:solidFill>
                <a:effectLst/>
                <a:latin typeface="+mn-lt"/>
                <a:ea typeface="+mn-ea"/>
                <a:cs typeface="+mn-cs"/>
              </a:rPr>
              <a:t>などのソーシャル・メディアを使い、写真や動画、自分の居場所の情報と共に、流行や話題、製品やサービスの評判について会話を交わしています。また「友達になる」や「フォローする」ことで、人と人とのつながり（ソーシャル・グラフ）についての情報を生成し、インターネットに送り出しています。</a:t>
            </a:r>
          </a:p>
          <a:p>
            <a:r>
              <a:rPr kumimoji="1" lang="ja-JP" altLang="ja-JP" sz="1200" kern="1200" dirty="0" smtClean="0">
                <a:solidFill>
                  <a:schemeClr val="tx1"/>
                </a:solidFill>
                <a:effectLst/>
                <a:latin typeface="+mn-lt"/>
                <a:ea typeface="+mn-ea"/>
                <a:cs typeface="+mn-cs"/>
              </a:rPr>
              <a:t>これらソーシャル・メディアは、スマートフォンやタブレットだけではなく、自動車や住宅、家電製品とも繋がり、持ち主に必要な情報を送り出し、また、それらを遠隔から操作できるようにもなりました。また、自動車会社や様々なサービス提供会社とも繋がり、自動車の点検や整備に関するお知らせを受け取ったり、お勧めのレストランに案内したりするなどの便宜をもたらしてくれます。</a:t>
            </a:r>
          </a:p>
          <a:p>
            <a:r>
              <a:rPr kumimoji="1" lang="ja-JP" altLang="ja-JP" sz="1200" kern="1200" dirty="0" smtClean="0">
                <a:solidFill>
                  <a:schemeClr val="tx1"/>
                </a:solidFill>
                <a:effectLst/>
                <a:latin typeface="+mn-lt"/>
                <a:ea typeface="+mn-ea"/>
                <a:cs typeface="+mn-cs"/>
              </a:rPr>
              <a:t>その一方で、そこでやり取りされる情報は、マーケティングやサポート情報としても利用されることになります。</a:t>
            </a:r>
          </a:p>
          <a:p>
            <a:r>
              <a:rPr kumimoji="1" lang="ja-JP" altLang="ja-JP" sz="1200" kern="1200" dirty="0" smtClean="0">
                <a:solidFill>
                  <a:schemeClr val="tx1"/>
                </a:solidFill>
                <a:effectLst/>
                <a:latin typeface="+mn-lt"/>
                <a:ea typeface="+mn-ea"/>
                <a:cs typeface="+mn-cs"/>
              </a:rPr>
              <a:t>ある調査では、インターネットにつながっているデバイスは、</a:t>
            </a:r>
            <a:r>
              <a:rPr kumimoji="1" lang="en-US" altLang="ja-JP" sz="1200" kern="1200" dirty="0" smtClean="0">
                <a:solidFill>
                  <a:schemeClr val="tx1"/>
                </a:solidFill>
                <a:effectLst/>
                <a:latin typeface="+mn-lt"/>
                <a:ea typeface="+mn-ea"/>
                <a:cs typeface="+mn-cs"/>
              </a:rPr>
              <a:t>2009</a:t>
            </a:r>
            <a:r>
              <a:rPr kumimoji="1" lang="ja-JP" altLang="ja-JP" sz="1200" kern="1200" dirty="0" smtClean="0">
                <a:solidFill>
                  <a:schemeClr val="tx1"/>
                </a:solidFill>
                <a:effectLst/>
                <a:latin typeface="+mn-lt"/>
                <a:ea typeface="+mn-ea"/>
                <a:cs typeface="+mn-cs"/>
              </a:rPr>
              <a:t>年に</a:t>
            </a:r>
            <a:r>
              <a:rPr kumimoji="1" lang="en-US" altLang="ja-JP" sz="1200" kern="1200" dirty="0" smtClean="0">
                <a:solidFill>
                  <a:schemeClr val="tx1"/>
                </a:solidFill>
                <a:effectLst/>
                <a:latin typeface="+mn-lt"/>
                <a:ea typeface="+mn-ea"/>
                <a:cs typeface="+mn-cs"/>
              </a:rPr>
              <a:t>25</a:t>
            </a:r>
            <a:r>
              <a:rPr kumimoji="1" lang="ja-JP" altLang="ja-JP" sz="1200" kern="1200" dirty="0" smtClean="0">
                <a:solidFill>
                  <a:schemeClr val="tx1"/>
                </a:solidFill>
                <a:effectLst/>
                <a:latin typeface="+mn-lt"/>
                <a:ea typeface="+mn-ea"/>
                <a:cs typeface="+mn-cs"/>
              </a:rPr>
              <a:t>億個だったものが</a:t>
            </a:r>
            <a:r>
              <a:rPr kumimoji="1" lang="en-US" altLang="ja-JP" sz="1200" kern="1200" dirty="0" smtClean="0">
                <a:solidFill>
                  <a:schemeClr val="tx1"/>
                </a:solidFill>
                <a:effectLst/>
                <a:latin typeface="+mn-lt"/>
                <a:ea typeface="+mn-ea"/>
                <a:cs typeface="+mn-cs"/>
              </a:rPr>
              <a:t>2020</a:t>
            </a:r>
            <a:r>
              <a:rPr kumimoji="1" lang="ja-JP" altLang="ja-JP" sz="1200" kern="1200" dirty="0" smtClean="0">
                <a:solidFill>
                  <a:schemeClr val="tx1"/>
                </a:solidFill>
                <a:effectLst/>
                <a:latin typeface="+mn-lt"/>
                <a:ea typeface="+mn-ea"/>
                <a:cs typeface="+mn-cs"/>
              </a:rPr>
              <a:t>年には</a:t>
            </a:r>
            <a:r>
              <a:rPr kumimoji="1" lang="en-US" altLang="ja-JP" sz="1200" kern="1200" dirty="0" smtClean="0">
                <a:solidFill>
                  <a:schemeClr val="tx1"/>
                </a:solidFill>
                <a:effectLst/>
                <a:latin typeface="+mn-lt"/>
                <a:ea typeface="+mn-ea"/>
                <a:cs typeface="+mn-cs"/>
              </a:rPr>
              <a:t>300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500</a:t>
            </a:r>
            <a:r>
              <a:rPr kumimoji="1" lang="ja-JP" altLang="ja-JP" sz="1200" kern="1200" dirty="0" smtClean="0">
                <a:solidFill>
                  <a:schemeClr val="tx1"/>
                </a:solidFill>
                <a:effectLst/>
                <a:latin typeface="+mn-lt"/>
                <a:ea typeface="+mn-ea"/>
                <a:cs typeface="+mn-cs"/>
              </a:rPr>
              <a:t>億個へと急増するとされています。</a:t>
            </a:r>
          </a:p>
          <a:p>
            <a:r>
              <a:rPr kumimoji="1" lang="ja-JP" altLang="ja-JP" sz="1200" kern="1200" dirty="0" smtClean="0">
                <a:solidFill>
                  <a:schemeClr val="tx1"/>
                </a:solidFill>
                <a:effectLst/>
                <a:latin typeface="+mn-lt"/>
                <a:ea typeface="+mn-ea"/>
                <a:cs typeface="+mn-cs"/>
              </a:rPr>
              <a:t>このように見てゆくと</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とスマート・メディアは、「現実世界をデータ化」する巨大で精緻なプラットフォームになろうとしているのです。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0"/>
            <a:r>
              <a:rPr kumimoji="1" lang="ja-JP" altLang="ja-JP" sz="1200" b="1" u="sng" kern="1200" dirty="0" smtClean="0">
                <a:solidFill>
                  <a:schemeClr val="tx1"/>
                </a:solidFill>
                <a:effectLst/>
                <a:latin typeface="+mn-lt"/>
                <a:ea typeface="+mn-ea"/>
                <a:cs typeface="+mn-cs"/>
              </a:rPr>
              <a:t>神経としての「インターネット」</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モノに組み込まれたセンサーは、位置や方角、気圧の変化や活動量などの物理的なデータを計測します。また、ソーシャル・メディアでのやり取りや何処へ行ったかなどの社会的行動もデータとして取得されます。これらデータは、インターネットを介して、クラウドに送られます。クラウドには、送られてきたデータを蓄積・分析・活用するための機能が備わっています。その機能で処理された結果は、インターネットを介して、再び現実世界にフィードバックされます。</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インターネットは、身近なモノ同士やモノとスマートフォンをつなぐ</a:t>
            </a:r>
            <a:r>
              <a:rPr kumimoji="1" lang="en-US" altLang="ja-JP" sz="1200" kern="1200" dirty="0" smtClean="0">
                <a:solidFill>
                  <a:schemeClr val="tx1"/>
                </a:solidFill>
                <a:effectLst/>
                <a:latin typeface="+mn-lt"/>
                <a:ea typeface="+mn-ea"/>
                <a:cs typeface="+mn-cs"/>
              </a:rPr>
              <a:t>Bluetooth</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NFC</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Near Field Communication</a:t>
            </a:r>
            <a:r>
              <a:rPr kumimoji="1" lang="ja-JP" altLang="ja-JP" sz="1200" kern="1200" dirty="0" smtClean="0">
                <a:solidFill>
                  <a:schemeClr val="tx1"/>
                </a:solidFill>
                <a:effectLst/>
                <a:latin typeface="+mn-lt"/>
                <a:ea typeface="+mn-ea"/>
                <a:cs typeface="+mn-cs"/>
              </a:rPr>
              <a:t>）などの近接通信技術、携帯電話に使われる</a:t>
            </a:r>
            <a:r>
              <a:rPr kumimoji="1" lang="en-US" altLang="ja-JP" sz="1200" kern="1200" dirty="0" smtClean="0">
                <a:solidFill>
                  <a:schemeClr val="tx1"/>
                </a:solidFill>
                <a:effectLst/>
                <a:latin typeface="+mn-lt"/>
                <a:ea typeface="+mn-ea"/>
                <a:cs typeface="+mn-cs"/>
              </a:rPr>
              <a:t>LTE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Long Term Evolution</a:t>
            </a:r>
            <a:r>
              <a:rPr kumimoji="1" lang="ja-JP" altLang="ja-JP" sz="1200" kern="1200" dirty="0" smtClean="0">
                <a:solidFill>
                  <a:schemeClr val="tx1"/>
                </a:solidFill>
                <a:effectLst/>
                <a:latin typeface="+mn-lt"/>
                <a:ea typeface="+mn-ea"/>
                <a:cs typeface="+mn-cs"/>
              </a:rPr>
              <a:t>）などのモバイル通信技術に支えられ、常時どこからでも通信できる環境が整いつつあります。そうなるとインターネットは意識されることはなく、空気のような存在となり、同時に不可欠な要素として日常の中に定着してゆ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0"/>
            <a:r>
              <a:rPr kumimoji="1" lang="ja-JP" altLang="ja-JP" sz="1200" b="1" u="sng" kern="1200" dirty="0" smtClean="0">
                <a:solidFill>
                  <a:schemeClr val="tx1"/>
                </a:solidFill>
                <a:effectLst/>
                <a:latin typeface="+mn-lt"/>
                <a:ea typeface="+mn-ea"/>
                <a:cs typeface="+mn-cs"/>
              </a:rPr>
              <a:t>大脳としての「クラウド」</a:t>
            </a:r>
            <a:endParaRPr kumimoji="1" lang="ja-JP" altLang="ja-JP" sz="1200" kern="1200" dirty="0" smtClean="0">
              <a:solidFill>
                <a:schemeClr val="tx1"/>
              </a:solidFill>
              <a:effectLst/>
              <a:latin typeface="+mn-lt"/>
              <a:ea typeface="+mn-ea"/>
              <a:cs typeface="+mn-cs"/>
            </a:endParaRP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から生みだされるデータは、インターネットを介して、クラウドに送られます。インターネットにつながるデバイスの数が劇的な拡大を続ける中、そのデータ量は、急速な勢いで増え続けています。このようなデータを「ビック・データ」と呼びます。</a:t>
            </a:r>
          </a:p>
          <a:p>
            <a:r>
              <a:rPr kumimoji="1" lang="ja-JP" altLang="ja-JP" sz="1200" kern="1200" dirty="0" smtClean="0">
                <a:solidFill>
                  <a:schemeClr val="tx1"/>
                </a:solidFill>
                <a:effectLst/>
                <a:latin typeface="+mn-lt"/>
                <a:ea typeface="+mn-ea"/>
                <a:cs typeface="+mn-cs"/>
              </a:rPr>
              <a:t>ビッグ・データは、日常のオフィス業務で使う表形式で整理できるようなものは少なく、その大半は、センサー、会話の音声、文書、画像や動画などです。前者は、データをある決まり事に従って整理できるデータという意味で構造化データと呼ばれています。後者は、そういう整理ができない様々な形式を持つデータで、「非構造化データ」と呼ばれています。</a:t>
            </a:r>
          </a:p>
          <a:p>
            <a:r>
              <a:rPr kumimoji="1" lang="ja-JP" altLang="ja-JP" sz="1200" kern="1200" dirty="0" smtClean="0">
                <a:solidFill>
                  <a:schemeClr val="tx1"/>
                </a:solidFill>
                <a:effectLst/>
                <a:latin typeface="+mn-lt"/>
                <a:ea typeface="+mn-ea"/>
                <a:cs typeface="+mn-cs"/>
              </a:rPr>
              <a:t>ビッグ・データとして集まった現実世界のデータは、分析（アナリティクス）されなければ、活かされることはありません。しかし、そのデータは多種多様であり、しかも膨大です。そのため、単純な統計解析だけでは、その価値を引き出すことはできません。そこで、「人工知能（</a:t>
            </a:r>
            <a:r>
              <a:rPr kumimoji="1" lang="en-US" altLang="ja-JP" sz="1200" kern="1200" dirty="0" smtClean="0">
                <a:solidFill>
                  <a:schemeClr val="tx1"/>
                </a:solidFill>
                <a:effectLst/>
                <a:latin typeface="+mn-lt"/>
                <a:ea typeface="+mn-ea"/>
                <a:cs typeface="+mn-cs"/>
              </a:rPr>
              <a:t>AI : Artificial Intelligence</a:t>
            </a:r>
            <a:r>
              <a:rPr kumimoji="1" lang="ja-JP" altLang="ja-JP" sz="1200" kern="1200" dirty="0" smtClean="0">
                <a:solidFill>
                  <a:schemeClr val="tx1"/>
                </a:solidFill>
                <a:effectLst/>
                <a:latin typeface="+mn-lt"/>
                <a:ea typeface="+mn-ea"/>
                <a:cs typeface="+mn-cs"/>
              </a:rPr>
              <a:t>）」に注目が集まっています。</a:t>
            </a:r>
          </a:p>
          <a:p>
            <a:r>
              <a:rPr kumimoji="1" lang="ja-JP" altLang="ja-JP" sz="1200" kern="1200" dirty="0" smtClean="0">
                <a:solidFill>
                  <a:schemeClr val="tx1"/>
                </a:solidFill>
                <a:effectLst/>
                <a:latin typeface="+mn-lt"/>
                <a:ea typeface="+mn-ea"/>
                <a:cs typeface="+mn-cs"/>
              </a:rPr>
              <a:t>例えば、日本語の文書や音声でのやり取りなら、それを理解し、言葉の意味や文脈を理解しなければなりません。また、写真や動画であれば、そこにどのような情景が写っているか、誰が写っているかを取り出さなければ役に立ちません。さらには、そこら誰と誰がどの程度親しいのか、商品やサービスについて、どのような話題が交わされ、それは何らかの対処が必要なのかというような意味を読み取らなければなりません。このようなことに「人工知能」が活躍するのです。</a:t>
            </a:r>
          </a:p>
          <a:p>
            <a:r>
              <a:rPr kumimoji="1" lang="ja-JP" altLang="ja-JP" sz="1200" kern="1200" dirty="0" smtClean="0">
                <a:solidFill>
                  <a:schemeClr val="tx1"/>
                </a:solidFill>
                <a:effectLst/>
                <a:latin typeface="+mn-lt"/>
                <a:ea typeface="+mn-ea"/>
                <a:cs typeface="+mn-cs"/>
              </a:rPr>
              <a:t>「人工知能」は、かつては、人間の作った規則に基づいて処理されるものが主流でした。しかし、昨今は、ビッグ・データを解析することでコンピューターが自らルールや判断基準を作り出す機械学習方式が主流となろうとしています。その背景には、コンピューターやストレージなどのハードウェアの劇的なコスト低下と高性能化があります。加えて、大規模なデータを効率よく処理するためのソフトウエア技術も開発されたことがあります。これにより、コンピューターが自身でビッグ・データを学習し、そこに内在するノウハウ、知見を見つけ出し、整理すると共に、その処理のためのルールを自分で作り出し最適化してゆき、自律的に性能を高めてゆくことが可能になりました。</a:t>
            </a:r>
          </a:p>
          <a:p>
            <a:r>
              <a:rPr kumimoji="1" lang="ja-JP" altLang="ja-JP" sz="1200" kern="1200" dirty="0" smtClean="0">
                <a:solidFill>
                  <a:schemeClr val="tx1"/>
                </a:solidFill>
                <a:effectLst/>
                <a:latin typeface="+mn-lt"/>
                <a:ea typeface="+mn-ea"/>
                <a:cs typeface="+mn-cs"/>
              </a:rPr>
              <a:t>例えば、チェスや将棋のチャンピオンと勝負して彼らを破ったり、米国の人気クイズ番組でチャンピオンになったりと、コンピューターが、高度な人間の知的な活動や判断に近づきつつあるのも、この機械学習の成果です。</a:t>
            </a:r>
          </a:p>
          <a:p>
            <a:r>
              <a:rPr kumimoji="1" lang="ja-JP" altLang="ja-JP" sz="1200" kern="1200" dirty="0" smtClean="0">
                <a:solidFill>
                  <a:schemeClr val="tx1"/>
                </a:solidFill>
                <a:effectLst/>
                <a:latin typeface="+mn-lt"/>
                <a:ea typeface="+mn-ea"/>
                <a:cs typeface="+mn-cs"/>
              </a:rPr>
              <a:t>このような人間の左脳の働きにあたる思考や論理だけではなく、右脳の働きに当たる人間の知覚や感性をコンピューターで再現できるようにもなりつつあります。このような働きを実現するために人間の脳の神経活動を模倣したアルゴリズム「ニューラル・ネット」が使われています。この技術が、ここ数年急速な進歩を遂げ、人間の能力に近づきつつあるのです。</a:t>
            </a:r>
          </a:p>
          <a:p>
            <a:r>
              <a:rPr kumimoji="1" lang="ja-JP" altLang="ja-JP" sz="1200" kern="1200" dirty="0" smtClean="0">
                <a:solidFill>
                  <a:schemeClr val="tx1"/>
                </a:solidFill>
                <a:effectLst/>
                <a:latin typeface="+mn-lt"/>
                <a:ea typeface="+mn-ea"/>
                <a:cs typeface="+mn-cs"/>
              </a:rPr>
              <a:t>人工知能で処理された結果は、機器の制御や運転、交通管制やエネルギー需給の調整などの産業活動の制御や、ユーザーへの健康アドバイス、商品やサービスの推奨として、スマートフォンやウェアラブルを使用する一般利用者にもフィードバックされるようになるでしょう。またその人の趣味嗜好に合わせた最適な広告・宣伝にも使われるでしょう。また、手足となる「ロボット」の知識や能力の向上にも使われるようになります。</a:t>
            </a:r>
          </a:p>
          <a:p>
            <a:r>
              <a:rPr kumimoji="1" lang="ja-JP" altLang="ja-JP" sz="1200" kern="1200" dirty="0" smtClean="0">
                <a:solidFill>
                  <a:schemeClr val="tx1"/>
                </a:solidFill>
                <a:effectLst/>
                <a:latin typeface="+mn-lt"/>
                <a:ea typeface="+mn-ea"/>
                <a:cs typeface="+mn-cs"/>
              </a:rPr>
              <a:t>ビッグ・データや人工知能、その他の様々なサービスを提供するアプリケーションは、クラウド上で動かされ、お互いに連携し、多様な組合せを生みだします。そこに新たな価値やサービスが生みだされてゆ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0"/>
            <a:r>
              <a:rPr kumimoji="1" lang="ja-JP" altLang="ja-JP" sz="1200" b="1" u="sng" kern="1200" dirty="0" smtClean="0">
                <a:solidFill>
                  <a:schemeClr val="tx1"/>
                </a:solidFill>
                <a:effectLst/>
                <a:latin typeface="+mn-lt"/>
                <a:ea typeface="+mn-ea"/>
                <a:cs typeface="+mn-cs"/>
              </a:rPr>
              <a:t>手足としての「ロボット」</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自動走行車、産業用ロボット、建設ロボット、介護ロボット、生活支援ロボット、輸送ロボットなど、様々なロボットが私たちの日常で使われるようになるでしょう。また、インターネットを介して様々な知識や制御をうけ、自らの行動を状況に応じて最適化してゆきます。また、ロボットに組み込まれたセンサーによって、自分自身で情報を収集し、インターネットに送り出しています。その意味では、ロボットも「</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デバイス」の持つデバイスでもあります。</a:t>
            </a:r>
          </a:p>
          <a:p>
            <a:r>
              <a:rPr kumimoji="1" lang="ja-JP" altLang="ja-JP" sz="1200" kern="1200" dirty="0" smtClean="0">
                <a:solidFill>
                  <a:schemeClr val="tx1"/>
                </a:solidFill>
                <a:effectLst/>
                <a:latin typeface="+mn-lt"/>
                <a:ea typeface="+mn-ea"/>
                <a:cs typeface="+mn-cs"/>
              </a:rPr>
              <a:t>ロボットは、周囲の人の動きや周辺環境をデータとして取得し、地震に組み込まれた人工知能によって、人間の捜査を受けることなく自律的に制御する仕組みも備えています。</a:t>
            </a:r>
          </a:p>
          <a:p>
            <a:r>
              <a:rPr kumimoji="1" lang="ja-JP" altLang="ja-JP" sz="1200" kern="1200" dirty="0" smtClean="0">
                <a:solidFill>
                  <a:schemeClr val="tx1"/>
                </a:solidFill>
                <a:effectLst/>
                <a:latin typeface="+mn-lt"/>
                <a:ea typeface="+mn-ea"/>
                <a:cs typeface="+mn-cs"/>
              </a:rPr>
              <a:t>これまでの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情報を処理し、その結果を人や機械に伝えるしくみでした。しかし、ロボットは、自らが、情報収集、処理、判断して行動します。さらに、インターネットを介して、クラウドとつながり、一体となって強力な情報処理あるいは知的能力を持つことになります。</a:t>
            </a:r>
          </a:p>
          <a:p>
            <a:r>
              <a:rPr kumimoji="1" lang="ja-JP" altLang="ja-JP" sz="1200" kern="1200" dirty="0" smtClean="0">
                <a:solidFill>
                  <a:schemeClr val="tx1"/>
                </a:solidFill>
                <a:effectLst/>
                <a:latin typeface="+mn-lt"/>
                <a:ea typeface="+mn-ea"/>
                <a:cs typeface="+mn-cs"/>
              </a:rPr>
              <a:t>人工知能が人間の知的活動を補い、拡張してくれるように、ロボット人間の身体能力を補い、拡張しようとしています。一方で、これまで人間にしかできなかった労働を奪うのではないかと懸念する声も出始め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0"/>
            <a:r>
              <a:rPr kumimoji="1" lang="ja-JP" altLang="ja-JP" sz="1200" b="1" u="sng" kern="1200" dirty="0" smtClean="0">
                <a:solidFill>
                  <a:schemeClr val="tx1"/>
                </a:solidFill>
                <a:effectLst/>
                <a:latin typeface="+mn-lt"/>
                <a:ea typeface="+mn-ea"/>
                <a:cs typeface="+mn-cs"/>
              </a:rPr>
              <a:t>現実世界とサイバー世界が緊密に結合された「</a:t>
            </a:r>
            <a:r>
              <a:rPr kumimoji="1" lang="en-US" altLang="ja-JP" sz="1200" b="1" u="sng" kern="1200" dirty="0" smtClean="0">
                <a:solidFill>
                  <a:schemeClr val="tx1"/>
                </a:solidFill>
                <a:effectLst/>
                <a:latin typeface="+mn-lt"/>
                <a:ea typeface="+mn-ea"/>
                <a:cs typeface="+mn-cs"/>
              </a:rPr>
              <a:t>Cyber Physical Systems</a:t>
            </a:r>
            <a:br>
              <a:rPr kumimoji="1" lang="en-US" altLang="ja-JP" sz="1200" b="1" u="sng" kern="1200" dirty="0" smtClean="0">
                <a:solidFill>
                  <a:schemeClr val="tx1"/>
                </a:solidFill>
                <a:effectLst/>
                <a:latin typeface="+mn-lt"/>
                <a:ea typeface="+mn-ea"/>
                <a:cs typeface="+mn-cs"/>
              </a:rPr>
            </a:br>
            <a:r>
              <a:rPr kumimoji="1" lang="ja-JP" altLang="ja-JP" sz="1200" b="1" u="sng"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やソーシャル・メディアによって、現実世界はデジタル・データ化され、インターネットによって、クラウドすなわちサイバー（電脳）世界に送りだされています。つまり、サイバー世界には、現実世界のデジタル・コピーが作られてゆくのです。このような現実世界とサイバー世界が緊密に結合された仕組みが「</a:t>
            </a:r>
            <a:r>
              <a:rPr kumimoji="1" lang="en-US" altLang="ja-JP" sz="1200" kern="1200" dirty="0" smtClean="0">
                <a:solidFill>
                  <a:schemeClr val="tx1"/>
                </a:solidFill>
                <a:effectLst/>
                <a:latin typeface="+mn-lt"/>
                <a:ea typeface="+mn-ea"/>
                <a:cs typeface="+mn-cs"/>
              </a:rPr>
              <a:t>Cyber Physical Systems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CPS</a:t>
            </a:r>
            <a:r>
              <a:rPr kumimoji="1" lang="ja-JP" altLang="ja-JP" sz="1200" kern="1200" dirty="0" smtClean="0">
                <a:solidFill>
                  <a:schemeClr val="tx1"/>
                </a:solidFill>
                <a:effectLst/>
                <a:latin typeface="+mn-lt"/>
                <a:ea typeface="+mn-ea"/>
                <a:cs typeface="+mn-cs"/>
              </a:rPr>
              <a:t>）」です。</a:t>
            </a:r>
          </a:p>
          <a:p>
            <a:r>
              <a:rPr kumimoji="1" lang="ja-JP" altLang="ja-JP" sz="1200" kern="1200" dirty="0" smtClean="0">
                <a:solidFill>
                  <a:schemeClr val="tx1"/>
                </a:solidFill>
                <a:effectLst/>
                <a:latin typeface="+mn-lt"/>
                <a:ea typeface="+mn-ea"/>
                <a:cs typeface="+mn-cs"/>
              </a:rPr>
              <a:t>このデジタル・コピーされたデータを分析し、様々な予測やシミュレーションを行えば、そのデータをもたらした個人の趣味嗜好、行動特性、あるいは行動を予測することができます。さらに、膨大な人数の人間行動や社会での出来事を調べ上げ、その人の未来を予測することもできるようになるかもしれません。また、運送業務であれば、無駄のない最適な流通経路や配車計画を策定することができます。工場であれば、もの作りの手順や使う設備の最適な組合せをつくることができるでしょう。</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デバイスの台数が今後さらに増大し、ソーシャル・メディアでのやり取りが盛んになるでしょう。そうなれば、現実世界のデータは益々増大し、その粒度もきめ細かくなって行きます。つまり、より精緻な現実世界のデジタル・コピーがサイバー世界に構築され、より緻密な予測や最適化、アドバイスができるようになるでしょう。そして、その結果の行動を再び</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によって取得することで、さらに予測や最適化の精度は高まります。</a:t>
            </a:r>
          </a:p>
          <a:p>
            <a:r>
              <a:rPr kumimoji="1" lang="ja-JP" altLang="ja-JP" sz="1200" kern="1200" dirty="0" smtClean="0">
                <a:solidFill>
                  <a:schemeClr val="tx1"/>
                </a:solidFill>
                <a:effectLst/>
                <a:latin typeface="+mn-lt"/>
                <a:ea typeface="+mn-ea"/>
                <a:cs typeface="+mn-cs"/>
              </a:rPr>
              <a:t>このような現実世界とサイバー世界が一体となって、新しい社会のメカニズムが生まれつつあるのです。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0"/>
            <a:r>
              <a:rPr kumimoji="1" lang="ja-JP" altLang="ja-JP" sz="1200" b="1" u="sng" kern="1200" dirty="0" smtClean="0">
                <a:solidFill>
                  <a:schemeClr val="tx1"/>
                </a:solidFill>
                <a:effectLst/>
                <a:latin typeface="+mn-lt"/>
                <a:ea typeface="+mn-ea"/>
                <a:cs typeface="+mn-cs"/>
              </a:rPr>
              <a:t>連携と役割分担から理解する</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チャートでもおわかりの通り、様々なテクノロジーは、それ自身が独立して存在しているわけではありません。それぞれに連携しながら役割を果たしています。私たちは、この一連のつながりを理解して、始めてテクノロジーの価値を理解することがで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ここに紹介したことは、必ずしも全てが現時点で実現しているわけではありません。しかし、「トレンド＝過去から現在を通り越して未来に向かう流れ」からみれば、近い将来必ず実現するものです。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はこのようなトレンドの中にあります。冒頭でも説明したように、これまでの常識を大きく塗り替えるテクノロジーが重なり合い、影響を及ぼしあっています。この様相は、かつてとは明らかに異質な状況なのです。</a:t>
            </a:r>
          </a:p>
          <a:p>
            <a:r>
              <a:rPr kumimoji="1" lang="ja-JP" altLang="ja-JP" sz="1200" kern="1200" dirty="0" smtClean="0">
                <a:solidFill>
                  <a:schemeClr val="tx1"/>
                </a:solidFill>
                <a:effectLst/>
                <a:latin typeface="+mn-lt"/>
                <a:ea typeface="+mn-ea"/>
                <a:cs typeface="+mn-cs"/>
              </a:rPr>
              <a:t>また、</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とビジネスが、これまでに無く深く結びついていることもかつてとは大きく異なることです。これまで</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は、既存業務の生産性や効率を高める手段として、主に使われてきました。しかし、いま、「</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を前提に新たなビジネスを創る」時代へと、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の役割は拡がりつつあります。これまでも銀行システムや航空券発券予約システムなど、</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を前提としたビジネスはありましたが、その多くが既存業務の効率化や機能の拡張でした。そうではない、まったく新しいビジネスや生活のあり方が、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によって生みだされつつあるのです。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の適用範囲が、いま大きく拡がりつつあます。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と日常はこれまでに無く密接に関わり、活用の選択肢を拡げつつあります。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の民主化といっても良いのかもしれません。ここにも、これまでとはことなる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ビジネスとしての対応が求められています。</a:t>
            </a:r>
          </a:p>
          <a:p>
            <a:r>
              <a:rPr kumimoji="1" lang="ja-JP" altLang="ja-JP" sz="1200" kern="1200" dirty="0" smtClean="0">
                <a:solidFill>
                  <a:schemeClr val="tx1"/>
                </a:solidFill>
                <a:effectLst/>
                <a:latin typeface="+mn-lt"/>
                <a:ea typeface="+mn-ea"/>
                <a:cs typeface="+mn-cs"/>
              </a:rPr>
              <a:t>「トレンドは時流である」</a:t>
            </a:r>
          </a:p>
          <a:p>
            <a:r>
              <a:rPr kumimoji="1" lang="ja-JP" altLang="ja-JP" sz="1200" kern="1200" dirty="0" smtClean="0">
                <a:solidFill>
                  <a:schemeClr val="tx1"/>
                </a:solidFill>
                <a:effectLst/>
                <a:latin typeface="+mn-lt"/>
                <a:ea typeface="+mn-ea"/>
                <a:cs typeface="+mn-cs"/>
              </a:rPr>
              <a:t>この流れに乗るか、押し流されるか、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ビジネスは、いま、そんな選択を迫られているのかもしれません。</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2728026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パブリックとプライベートを組み合わせ、それぞれの得意不得意を補完し合いながら両者を使い分ければ、コストパフォーマンスの高いシステムの使い方ができます。</a:t>
            </a:r>
            <a:r>
              <a:rPr kumimoji="1" lang="en-US" altLang="ja-JP" sz="1200" kern="1200" dirty="0" smtClean="0">
                <a:solidFill>
                  <a:schemeClr val="tx1"/>
                </a:solidFill>
                <a:effectLst/>
                <a:latin typeface="+mn-lt"/>
                <a:ea typeface="+mn-ea"/>
                <a:cs typeface="+mn-cs"/>
              </a:rPr>
              <a:t>NIST</a:t>
            </a:r>
            <a:r>
              <a:rPr kumimoji="1" lang="ja-JP" altLang="ja-JP" sz="1200" kern="1200" dirty="0" smtClean="0">
                <a:solidFill>
                  <a:schemeClr val="tx1"/>
                </a:solidFill>
                <a:effectLst/>
                <a:latin typeface="+mn-lt"/>
                <a:ea typeface="+mn-ea"/>
                <a:cs typeface="+mn-cs"/>
              </a:rPr>
              <a:t>は、このような両者を組み合わせたクラウドの使い方を「ハイブリッド・クラウド」と定義しています。</a:t>
            </a:r>
          </a:p>
          <a:p>
            <a:r>
              <a:rPr kumimoji="1" lang="ja-JP" altLang="ja-JP" sz="1200" kern="1200" dirty="0" smtClean="0">
                <a:solidFill>
                  <a:schemeClr val="tx1"/>
                </a:solidFill>
                <a:effectLst/>
                <a:latin typeface="+mn-lt"/>
                <a:ea typeface="+mn-ea"/>
                <a:cs typeface="+mn-cs"/>
              </a:rPr>
              <a:t>例えば、電子メールや情報共有などのコラボレーション機能など、自社の独自性がないものは、パブリック・クラウドの</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を利用し、セキュリティを厳しく管理しなければならない人事情報や個人認証は、プライベート・クラウドでおこない、その情報を使って</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を利用できるようにするという使い方があります。</a:t>
            </a:r>
          </a:p>
          <a:p>
            <a:r>
              <a:rPr kumimoji="1" lang="ja-JP" altLang="ja-JP" sz="1200" kern="1200" dirty="0" smtClean="0">
                <a:solidFill>
                  <a:schemeClr val="tx1"/>
                </a:solidFill>
                <a:effectLst/>
                <a:latin typeface="+mn-lt"/>
                <a:ea typeface="+mn-ea"/>
                <a:cs typeface="+mn-cs"/>
              </a:rPr>
              <a:t>また、モバイルで、世界中どこからも使える経費精算サービスをパブリック・クラウドの</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として利用し、そのデータを、プライベート・クラウドの自社専用の会計システムに取り込んで処理するという使い方も考えられます。</a:t>
            </a:r>
          </a:p>
          <a:p>
            <a:r>
              <a:rPr kumimoji="1" lang="ja-JP" altLang="ja-JP" sz="1200" kern="1200" dirty="0" smtClean="0">
                <a:solidFill>
                  <a:schemeClr val="tx1"/>
                </a:solidFill>
                <a:effectLst/>
                <a:latin typeface="+mn-lt"/>
                <a:ea typeface="+mn-ea"/>
                <a:cs typeface="+mn-cs"/>
              </a:rPr>
              <a:t>他にも、アプリケーション・システムを開発する際、社外のプログラマーと共同で作業を進めることや、開発に便利なツールを簡単に利用できるパブリックを使い、本番は自社専用のプライベート・クラウドに移して稼働させるといった使い方もあります。</a:t>
            </a:r>
          </a:p>
          <a:p>
            <a:r>
              <a:rPr kumimoji="1" lang="ja-JP" altLang="ja-JP" sz="1200" kern="1200" dirty="0" smtClean="0">
                <a:solidFill>
                  <a:schemeClr val="tx1"/>
                </a:solidFill>
                <a:effectLst/>
                <a:latin typeface="+mn-lt"/>
                <a:ea typeface="+mn-ea"/>
                <a:cs typeface="+mn-cs"/>
              </a:rPr>
              <a:t>さらに、災害への対応を考え、通常はプライベート・クラウドを使用し、データのバックアップや災害時の代替システムをパブリック・クラウドに置いておき、災害のためにプライベート・クラウドが使えなくなったら切り替えて使用し、業務を継続させようという使い方もあります。</a:t>
            </a:r>
          </a:p>
          <a:p>
            <a:r>
              <a:rPr kumimoji="1" lang="ja-JP" altLang="ja-JP" sz="1200" kern="1200" dirty="0" smtClean="0">
                <a:solidFill>
                  <a:schemeClr val="tx1"/>
                </a:solidFill>
                <a:effectLst/>
                <a:latin typeface="+mn-lt"/>
                <a:ea typeface="+mn-ea"/>
                <a:cs typeface="+mn-cs"/>
              </a:rPr>
              <a:t>このように、パブリックとプライベートそれぞれの得意をうまく組み合わせ、利便性やコストパフォーマンスの高いシステムを実現しようというのが、ハイブリット・クラウドです。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29</a:t>
            </a:fld>
            <a:endParaRPr kumimoji="1" lang="ja-JP" altLang="en-US"/>
          </a:p>
        </p:txBody>
      </p:sp>
    </p:spTree>
    <p:extLst>
      <p:ext uri="{BB962C8B-B14F-4D97-AF65-F5344CB8AC3E}">
        <p14:creationId xmlns:p14="http://schemas.microsoft.com/office/powerpoint/2010/main" val="1447741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32</a:t>
            </a:fld>
            <a:endParaRPr lang="en-US" altLang="ja-JP"/>
          </a:p>
        </p:txBody>
      </p:sp>
      <p:sp>
        <p:nvSpPr>
          <p:cNvPr id="761858" name="Rectangle 2"/>
          <p:cNvSpPr>
            <a:spLocks noGrp="1" noRot="1" noChangeAspect="1" noChangeArrowheads="1" noTextEdit="1"/>
          </p:cNvSpPr>
          <p:nvPr>
            <p:ph type="sldImg"/>
          </p:nvPr>
        </p:nvSpPr>
        <p:spPr>
          <a:xfrm>
            <a:off x="1141413" y="684213"/>
            <a:ext cx="4576762" cy="3432175"/>
          </a:xfrm>
          <a:ln/>
        </p:spPr>
      </p:sp>
      <p:sp>
        <p:nvSpPr>
          <p:cNvPr id="761859" name="Rectangle 3"/>
          <p:cNvSpPr>
            <a:spLocks noGrp="1" noChangeArrowheads="1"/>
          </p:cNvSpPr>
          <p:nvPr>
            <p:ph type="body" idx="1"/>
          </p:nvPr>
        </p:nvSpPr>
        <p:spPr>
          <a:xfrm>
            <a:off x="684680" y="4343441"/>
            <a:ext cx="5488640" cy="4115603"/>
          </a:xfrm>
        </p:spPr>
        <p:txBody>
          <a:bodyPr/>
          <a:lstStyle/>
          <a:p>
            <a:endParaRPr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33</a:t>
            </a:fld>
            <a:endParaRPr kumimoji="1" lang="ja-JP" altLang="en-US"/>
          </a:p>
        </p:txBody>
      </p:sp>
    </p:spTree>
    <p:extLst>
      <p:ext uri="{BB962C8B-B14F-4D97-AF65-F5344CB8AC3E}">
        <p14:creationId xmlns:p14="http://schemas.microsoft.com/office/powerpoint/2010/main" val="3919795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13232"/>
            <a:fld id="{891BF3F3-59E7-4536-AAC4-888C84177443}" type="slidenum">
              <a:rPr lang="ja-JP" altLang="en-US" smtClean="0"/>
              <a:pPr defTabSz="913232"/>
              <a:t>34</a:t>
            </a:fld>
            <a:endParaRPr lang="en-US" altLang="ja-JP" smtClean="0"/>
          </a:p>
        </p:txBody>
      </p:sp>
      <p:sp>
        <p:nvSpPr>
          <p:cNvPr id="30722" name="Rectangle 2"/>
          <p:cNvSpPr>
            <a:spLocks noGrp="1" noRot="1" noChangeAspect="1" noChangeArrowheads="1" noTextEdit="1"/>
          </p:cNvSpPr>
          <p:nvPr>
            <p:ph type="sldImg"/>
          </p:nvPr>
        </p:nvSpPr>
        <p:spPr>
          <a:xfrm>
            <a:off x="1144588" y="687388"/>
            <a:ext cx="4568825" cy="3427412"/>
          </a:xfrm>
          <a:ln/>
        </p:spPr>
      </p:sp>
      <p:sp>
        <p:nvSpPr>
          <p:cNvPr id="30723" name="Rectangle 3"/>
          <p:cNvSpPr>
            <a:spLocks noGrp="1" noChangeArrowheads="1"/>
          </p:cNvSpPr>
          <p:nvPr>
            <p:ph type="body" idx="1"/>
          </p:nvPr>
        </p:nvSpPr>
        <p:spPr>
          <a:xfrm>
            <a:off x="685958" y="4343112"/>
            <a:ext cx="5486084" cy="4114221"/>
          </a:xfrm>
          <a:noFill/>
          <a:ln/>
        </p:spPr>
        <p:txBody>
          <a:bodyPr/>
          <a:lstStyle/>
          <a:p>
            <a:r>
              <a:rPr kumimoji="1" lang="ja-JP" altLang="ja-JP" sz="1200" kern="1200" dirty="0" smtClean="0">
                <a:solidFill>
                  <a:schemeClr val="tx1"/>
                </a:solidFill>
                <a:effectLst/>
                <a:latin typeface="+mn-lt"/>
                <a:ea typeface="+mn-ea"/>
                <a:cs typeface="+mn-cs"/>
              </a:rPr>
              <a:t>次に、</a:t>
            </a:r>
            <a:r>
              <a:rPr kumimoji="1" lang="en-US" altLang="ja-JP" sz="1200" kern="1200" dirty="0" smtClean="0">
                <a:solidFill>
                  <a:schemeClr val="tx1"/>
                </a:solidFill>
                <a:effectLst/>
                <a:latin typeface="+mn-lt"/>
                <a:ea typeface="+mn-ea"/>
                <a:cs typeface="+mn-cs"/>
              </a:rPr>
              <a:t>NIST</a:t>
            </a:r>
            <a:r>
              <a:rPr kumimoji="1" lang="ja-JP" altLang="ja-JP" sz="1200" kern="1200" dirty="0" smtClean="0">
                <a:solidFill>
                  <a:schemeClr val="tx1"/>
                </a:solidFill>
                <a:effectLst/>
                <a:latin typeface="+mn-lt"/>
                <a:ea typeface="+mn-ea"/>
                <a:cs typeface="+mn-cs"/>
              </a:rPr>
              <a:t>のクラウドの定義で述べられている「</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つの必須の特徴</a:t>
            </a:r>
            <a:r>
              <a:rPr kumimoji="1" lang="en-US" altLang="ja-JP" sz="1200" kern="1200" dirty="0" smtClean="0">
                <a:solidFill>
                  <a:schemeClr val="tx1"/>
                </a:solidFill>
                <a:effectLst/>
                <a:latin typeface="+mn-lt"/>
                <a:ea typeface="+mn-ea"/>
                <a:cs typeface="+mn-cs"/>
              </a:rPr>
              <a:t>(Five Essential Characteristics)</a:t>
            </a:r>
            <a:r>
              <a:rPr kumimoji="1" lang="ja-JP" altLang="ja-JP" sz="1200" kern="1200" dirty="0" smtClean="0">
                <a:solidFill>
                  <a:schemeClr val="tx1"/>
                </a:solidFill>
                <a:effectLst/>
                <a:latin typeface="+mn-lt"/>
                <a:ea typeface="+mn-ea"/>
                <a:cs typeface="+mn-cs"/>
              </a:rPr>
              <a:t>について、説明しましょう。</a:t>
            </a:r>
          </a:p>
          <a:p>
            <a:pPr lvl="0"/>
            <a:r>
              <a:rPr kumimoji="1" lang="ja-JP" altLang="ja-JP" sz="1200" b="1" kern="1200" dirty="0" smtClean="0">
                <a:solidFill>
                  <a:schemeClr val="tx1"/>
                </a:solidFill>
                <a:effectLst/>
                <a:latin typeface="+mn-lt"/>
                <a:ea typeface="+mn-ea"/>
                <a:cs typeface="+mn-cs"/>
              </a:rPr>
              <a:t>オンデマンド・セルフサービス </a:t>
            </a:r>
            <a:r>
              <a:rPr kumimoji="1" lang="ja-JP" altLang="ja-JP" sz="1200" kern="1200" dirty="0" smtClean="0">
                <a:solidFill>
                  <a:schemeClr val="tx1"/>
                </a:solidFill>
                <a:effectLst/>
                <a:latin typeface="+mn-lt"/>
                <a:ea typeface="+mn-ea"/>
                <a:cs typeface="+mn-cs"/>
              </a:rPr>
              <a:t>： ユーザーが</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画面（セルフサービス・ポータル）からシステムの調達や各種設定を行うと人手を介することなく自動で実行してくれる仕組みを備えていること。</a:t>
            </a:r>
          </a:p>
          <a:p>
            <a:pPr lvl="0"/>
            <a:r>
              <a:rPr kumimoji="1" lang="ja-JP" altLang="ja-JP" sz="1200" b="1" kern="1200" dirty="0" smtClean="0">
                <a:solidFill>
                  <a:schemeClr val="tx1"/>
                </a:solidFill>
                <a:effectLst/>
                <a:latin typeface="+mn-lt"/>
                <a:ea typeface="+mn-ea"/>
                <a:cs typeface="+mn-cs"/>
              </a:rPr>
              <a:t>幅広いネットワークアクセス </a:t>
            </a:r>
            <a:r>
              <a:rPr kumimoji="1" lang="en-US" altLang="ja-JP" sz="1200" kern="1200" dirty="0" smtClean="0">
                <a:solidFill>
                  <a:schemeClr val="tx1"/>
                </a:solidFill>
                <a:effectLst/>
                <a:latin typeface="+mn-lt"/>
                <a:ea typeface="+mn-ea"/>
                <a:cs typeface="+mn-cs"/>
              </a:rPr>
              <a:t>: PC</a:t>
            </a:r>
            <a:r>
              <a:rPr kumimoji="1" lang="ja-JP" altLang="ja-JP" sz="1200" kern="1200" dirty="0" smtClean="0">
                <a:solidFill>
                  <a:schemeClr val="tx1"/>
                </a:solidFill>
                <a:effectLst/>
                <a:latin typeface="+mn-lt"/>
                <a:ea typeface="+mn-ea"/>
                <a:cs typeface="+mn-cs"/>
              </a:rPr>
              <a:t>だけではない様々なデバイスから利用できること。</a:t>
            </a:r>
          </a:p>
          <a:p>
            <a:pPr lvl="0"/>
            <a:r>
              <a:rPr kumimoji="1" lang="ja-JP" altLang="ja-JP" sz="1200" b="1" kern="1200" dirty="0" smtClean="0">
                <a:solidFill>
                  <a:schemeClr val="tx1"/>
                </a:solidFill>
                <a:effectLst/>
                <a:latin typeface="+mn-lt"/>
                <a:ea typeface="+mn-ea"/>
                <a:cs typeface="+mn-cs"/>
              </a:rPr>
              <a:t>リソースの共有 </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複数のユーザーでシステム資源を共有し、融通し合える仕組みを備えていること。</a:t>
            </a:r>
          </a:p>
          <a:p>
            <a:pPr lvl="0"/>
            <a:r>
              <a:rPr kumimoji="1" lang="ja-JP" altLang="ja-JP" sz="1200" b="1" kern="1200" dirty="0" smtClean="0">
                <a:solidFill>
                  <a:schemeClr val="tx1"/>
                </a:solidFill>
                <a:effectLst/>
                <a:latin typeface="+mn-lt"/>
                <a:ea typeface="+mn-ea"/>
                <a:cs typeface="+mn-cs"/>
              </a:rPr>
              <a:t>迅速な拡張性 </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ユーザーの要求に応じて、システムの拡張や縮小を即座に行えること。</a:t>
            </a:r>
          </a:p>
          <a:p>
            <a:pPr lvl="0"/>
            <a:r>
              <a:rPr kumimoji="1" lang="ja-JP" altLang="ja-JP" sz="1200" b="1" kern="1200" dirty="0" smtClean="0">
                <a:solidFill>
                  <a:schemeClr val="tx1"/>
                </a:solidFill>
                <a:effectLst/>
                <a:latin typeface="+mn-lt"/>
                <a:ea typeface="+mn-ea"/>
                <a:cs typeface="+mn-cs"/>
              </a:rPr>
              <a:t>サービスが計測可能・従量課金 </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サービスの利用量、例えば</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やストレージをどれくらい使ったかを電気料金のように計測できる仕組みを持ち、それによって従量課金（使った分だけの支払い）が可能であること。</a:t>
            </a:r>
          </a:p>
          <a:p>
            <a:r>
              <a:rPr kumimoji="1" lang="ja-JP" altLang="ja-JP" sz="1200" kern="1200" dirty="0" smtClean="0">
                <a:solidFill>
                  <a:schemeClr val="tx1"/>
                </a:solidFill>
                <a:effectLst/>
                <a:latin typeface="+mn-lt"/>
                <a:ea typeface="+mn-ea"/>
                <a:cs typeface="+mn-cs"/>
              </a:rPr>
              <a:t>これらを実現するため、システム資源をソフトウェア的な設定だけで構築や変更できる「仮想化」、人手をかけずに運用管理できる「運用の自動化」、ユーザーに難しい設定をさせないための「調達の自動化」の技術が使われています。</a:t>
            </a:r>
          </a:p>
          <a:p>
            <a:r>
              <a:rPr kumimoji="1" lang="ja-JP" altLang="ja-JP" sz="1200" kern="1200" dirty="0" smtClean="0">
                <a:solidFill>
                  <a:schemeClr val="tx1"/>
                </a:solidFill>
                <a:effectLst/>
                <a:latin typeface="+mn-lt"/>
                <a:ea typeface="+mn-ea"/>
                <a:cs typeface="+mn-cs"/>
              </a:rPr>
              <a:t>これを事業者が設置・運用し、ネット越しにサービスとして提供するのがパブリック・クラウド、自社で設置・運用し、自社内だけで使用するのがプライベート・クラウドです。</a:t>
            </a:r>
          </a:p>
          <a:p>
            <a:r>
              <a:rPr kumimoji="1" lang="ja-JP" altLang="ja-JP" sz="1200" kern="1200" dirty="0" smtClean="0">
                <a:solidFill>
                  <a:schemeClr val="tx1"/>
                </a:solidFill>
                <a:effectLst/>
                <a:latin typeface="+mn-lt"/>
                <a:ea typeface="+mn-ea"/>
                <a:cs typeface="+mn-cs"/>
              </a:rPr>
              <a:t>これにより、徹底して人的な介在を排除し、人的ミスの排除、調達や変更の高速化、運用管理の負担軽減を実現し、人件費を削減、テクノロジーの進化に伴うコストパフォーマンスの改善を長期継続的に提供し続けようとしているのです。</a:t>
            </a:r>
          </a:p>
          <a:p>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つの必須の特徴」は、クラウド・コンピューティングの本質的な価値を実現する要件と言えるでしょう。</a:t>
            </a:r>
          </a:p>
          <a:p>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endParaRPr lang="ja-JP"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【図解】コレ１枚で分かるマルチ・クラウド</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クラウド・コンピューティングとは、何かを改めて整理してみると次のようになります。</a:t>
            </a: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コンピューティングリソース（ネットワーク、サーバー、ストレージ、アプリケーション、開発実行環境など）を共用する。</a:t>
            </a: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物理的なハードウェアの設置や接続などの作業を必要とせず、ソフトウエア的な設定だけで調達や構築ができる。</a:t>
            </a: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ネットワークを介して、利用できる。</a:t>
            </a:r>
          </a:p>
          <a:p>
            <a:r>
              <a:rPr kumimoji="1" lang="ja-JP" altLang="ja-JP" sz="1200" kern="1200" dirty="0" smtClean="0">
                <a:solidFill>
                  <a:schemeClr val="tx1"/>
                </a:solidFill>
                <a:effectLst/>
                <a:latin typeface="+mn-lt"/>
                <a:ea typeface="+mn-ea"/>
                <a:cs typeface="+mn-cs"/>
              </a:rPr>
              <a:t>そんなサービスのことです。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仕組みを特定の企業や組織で占有利用する場合を「プライベート・クラウド」といいます。例えば、企業や組織にとって独自性の高いアプリケーションの運用に際し、その運用方法やリソースの管理について、独自のやり方にこだわりたい場合や、コンプライアンス上の理由からデータやシステムのハードウェア基盤を他の企業や組織と共用することが赦されない場合などは、この方式が選択されます。ただ、独自にシステム基盤を所有し、これを運用管理しなければならないための投資や、構築、運用管理のためのスキルや人材を自ら確保する必要があります。また、システムを設置する場所や設備を自ら所有するか、自分達専用にデータセンターを借り受けなければなりません。</a:t>
            </a:r>
          </a:p>
          <a:p>
            <a:r>
              <a:rPr kumimoji="1" lang="ja-JP" altLang="ja-JP" sz="1200" kern="1200" dirty="0" smtClean="0">
                <a:solidFill>
                  <a:schemeClr val="tx1"/>
                </a:solidFill>
                <a:effectLst/>
                <a:latin typeface="+mn-lt"/>
                <a:ea typeface="+mn-ea"/>
                <a:cs typeface="+mn-cs"/>
              </a:rPr>
              <a:t>一方、異なる複数の企業や組織（テナントと言います）で共用する場合を「パブリック・クラウド」と言います。システムの構築や運用管理は、クラウド・サービス・プロバイダーから提供される機能やサービスの範囲で、自社の業務要件やシステム要件に合わせて設定し、利用します。利用者にとっては、初期の設備投資は不要となり、運用管理の多くもプロバイダーに任せることができるので、少ない運用管理負担で使うことができます。もちろん、複数テナントで利用してもセキュリティを確保し、安定して運用するための機能や仕組みは備わっています。ただ、それぞれのパブリック・クラウドの標準に従い、これら機能や仕組みを使いこなすためのスキルは必要です。</a:t>
            </a:r>
          </a:p>
          <a:p>
            <a:r>
              <a:rPr kumimoji="1" lang="ja-JP" altLang="ja-JP" sz="1200" kern="1200" dirty="0" smtClean="0">
                <a:solidFill>
                  <a:schemeClr val="tx1"/>
                </a:solidFill>
                <a:effectLst/>
                <a:latin typeface="+mn-lt"/>
                <a:ea typeface="+mn-ea"/>
                <a:cs typeface="+mn-cs"/>
              </a:rPr>
              <a:t>プライベートもパブリックも、運用の自動化やシステム・リソースの調達や構成変更を簡単にしてくれる機能が備わっている点では同じです。アプリケーション毎にハードウェアを導入し運用管理する場合に比べて、遥かにシステム・リソースの調達や構築、構成変更や運用管理が容易になります。</a:t>
            </a: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仮想化は、このようなクラウド・コンピューティングを支える技術のひとつです。仮想化の技術を使えば、ハードウェア的な作業を必要とせず、システムの調達や構築が可能になります。ただ、</a:t>
            </a:r>
            <a:r>
              <a:rPr kumimoji="1" lang="ja-JP" altLang="en-US" sz="1200" kern="1200" dirty="0" smtClean="0">
                <a:solidFill>
                  <a:schemeClr val="tx1"/>
                </a:solidFill>
                <a:effectLst/>
                <a:latin typeface="+mn-lt"/>
                <a:ea typeface="+mn-ea"/>
                <a:cs typeface="+mn-cs"/>
              </a:rPr>
              <a:t>仮想化の技術だけでは、</a:t>
            </a:r>
            <a:r>
              <a:rPr kumimoji="1" lang="ja-JP" altLang="ja-JP" sz="1200" kern="1200" dirty="0" smtClean="0">
                <a:solidFill>
                  <a:schemeClr val="tx1"/>
                </a:solidFill>
                <a:effectLst/>
                <a:latin typeface="+mn-lt"/>
                <a:ea typeface="+mn-ea"/>
                <a:cs typeface="+mn-cs"/>
              </a:rPr>
              <a:t>調達や構築、運用管理に関わる様々な設定は、エンジニアが自分でやらなければなりません。クラウドは、これらを自動化することで、その負担を大幅に削減し、エンジニアの生産性を高めてくれます。なお、仮想化は、</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のようにサーバーやストレージなどのシステム・インフラをサービスとして提供する場合には使われますが、</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や</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のようにインフラを隠蔽し、ユーザーには意識させない使い方の場合は、他の方法で複数のテナントに共用させる仕組みが使われる場合が、一般的です。</a:t>
            </a:r>
          </a:p>
          <a:p>
            <a:r>
              <a:rPr kumimoji="1" lang="ja-JP" altLang="ja-JP" sz="1200" kern="1200" dirty="0" smtClean="0">
                <a:solidFill>
                  <a:schemeClr val="tx1"/>
                </a:solidFill>
                <a:effectLst/>
                <a:latin typeface="+mn-lt"/>
                <a:ea typeface="+mn-ea"/>
                <a:cs typeface="+mn-cs"/>
              </a:rPr>
              <a:t>このクラウドを機能や役割に応じて組み合わせる利用形態を「ハイブリッド・クラウド」と呼んでいます。両者は、個別独立して運用されますが、使われる技術基盤を標準化された共通の仕組みで作っておければ、データとアプリケーションを容易に移動し、負荷や役割に応じて使い分けることができます。例えば、セキュリティ的に慎重に管理しなければならいデータやアプリケーションは、プライベート・クラウドを使い、汎用的でグローバルなネットワークが必要となるアプリケーションはパブリック・クラウドを使い、両者を必要に応じて連携するなどの使い方です。</a:t>
            </a:r>
          </a:p>
          <a:p>
            <a:r>
              <a:rPr kumimoji="1" lang="ja-JP" altLang="ja-JP" sz="1200" kern="1200" dirty="0" smtClean="0">
                <a:solidFill>
                  <a:schemeClr val="tx1"/>
                </a:solidFill>
                <a:effectLst/>
                <a:latin typeface="+mn-lt"/>
                <a:ea typeface="+mn-ea"/>
                <a:cs typeface="+mn-cs"/>
              </a:rPr>
              <a:t>このようなクラウドを構築するために必要な機能を集めたオープンソースのパッケージ・ソフトウェアとして、</a:t>
            </a:r>
            <a:r>
              <a:rPr kumimoji="1" lang="en-US" altLang="ja-JP" sz="1200" kern="1200" dirty="0" err="1" smtClean="0">
                <a:solidFill>
                  <a:schemeClr val="tx1"/>
                </a:solidFill>
                <a:effectLst/>
                <a:latin typeface="+mn-lt"/>
                <a:ea typeface="+mn-ea"/>
                <a:cs typeface="+mn-cs"/>
              </a:rPr>
              <a:t>OpenStack</a:t>
            </a:r>
            <a:r>
              <a:rPr kumimoji="1" lang="ja-JP" altLang="ja-JP" sz="1200" kern="1200" dirty="0" smtClean="0">
                <a:solidFill>
                  <a:schemeClr val="tx1"/>
                </a:solidFill>
                <a:effectLst/>
                <a:latin typeface="+mn-lt"/>
                <a:ea typeface="+mn-ea"/>
                <a:cs typeface="+mn-cs"/>
              </a:rPr>
              <a:t>や</a:t>
            </a:r>
            <a:r>
              <a:rPr kumimoji="1" lang="en-US" altLang="ja-JP" sz="1200" kern="1200" dirty="0" err="1" smtClean="0">
                <a:solidFill>
                  <a:schemeClr val="tx1"/>
                </a:solidFill>
                <a:effectLst/>
                <a:latin typeface="+mn-lt"/>
                <a:ea typeface="+mn-ea"/>
                <a:cs typeface="+mn-cs"/>
              </a:rPr>
              <a:t>CloudStack</a:t>
            </a:r>
            <a:r>
              <a:rPr kumimoji="1" lang="ja-JP" altLang="ja-JP" sz="1200" kern="1200" dirty="0" smtClean="0">
                <a:solidFill>
                  <a:schemeClr val="tx1"/>
                </a:solidFill>
                <a:effectLst/>
                <a:latin typeface="+mn-lt"/>
                <a:ea typeface="+mn-ea"/>
                <a:cs typeface="+mn-cs"/>
              </a:rPr>
              <a:t>などがあります。これらを使うことで、クラウド基盤の構築が容易になるだけではなく、パブリックとプライベートで同じものを使っていれば、ハイブリット・クラウドの実現も容易になります。</a:t>
            </a:r>
          </a:p>
          <a:p>
            <a:r>
              <a:rPr kumimoji="1" lang="ja-JP" altLang="ja-JP" sz="1200" kern="1200" dirty="0" smtClean="0">
                <a:solidFill>
                  <a:schemeClr val="tx1"/>
                </a:solidFill>
                <a:effectLst/>
                <a:latin typeface="+mn-lt"/>
                <a:ea typeface="+mn-ea"/>
                <a:cs typeface="+mn-cs"/>
              </a:rPr>
              <a:t>また、異なるパブリック・クラウド、例えば、</a:t>
            </a:r>
            <a:r>
              <a:rPr kumimoji="1" lang="en-US" altLang="ja-JP" sz="1200" kern="1200" dirty="0" smtClean="0">
                <a:solidFill>
                  <a:schemeClr val="tx1"/>
                </a:solidFill>
                <a:effectLst/>
                <a:latin typeface="+mn-lt"/>
                <a:ea typeface="+mn-ea"/>
                <a:cs typeface="+mn-cs"/>
              </a:rPr>
              <a:t>Amazon Web Services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Google Cloud Platform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Microsoft Windows Azure Platform</a:t>
            </a:r>
            <a:r>
              <a:rPr kumimoji="1" lang="ja-JP" altLang="ja-JP" sz="1200" kern="1200" dirty="0" smtClean="0">
                <a:solidFill>
                  <a:schemeClr val="tx1"/>
                </a:solidFill>
                <a:effectLst/>
                <a:latin typeface="+mn-lt"/>
                <a:ea typeface="+mn-ea"/>
                <a:cs typeface="+mn-cs"/>
              </a:rPr>
              <a:t>などには、それぞれに得意とする機能やサービスがありますが、これらを目的に応じて組合せ、自分達にとって最適なサービスを実現するクラウドの利用形態を「マルチ・クラウド」と呼びます。</a:t>
            </a:r>
          </a:p>
          <a:p>
            <a:r>
              <a:rPr kumimoji="1" lang="ja-JP" altLang="ja-JP" sz="1200" kern="1200" dirty="0" smtClean="0">
                <a:solidFill>
                  <a:schemeClr val="tx1"/>
                </a:solidFill>
                <a:effectLst/>
                <a:latin typeface="+mn-lt"/>
                <a:ea typeface="+mn-ea"/>
                <a:cs typeface="+mn-cs"/>
              </a:rPr>
              <a:t>ユーザーにとって大切なことは、自分達にとって機能やコスト、使い勝手において最適なサービスを実現することです。その背後でどのようなシステムが使われるかは、必ずしも重要なことではありません。システムを提供し、その管理を担う人たちは、パブリック・クラウドやプライベート・クラウド、ハイブリッド・クラウドやマルチ・クラウドを使い分けてゆくことが大切にな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35</a:t>
            </a:fld>
            <a:endParaRPr kumimoji="1" lang="ja-JP" altLang="en-US"/>
          </a:p>
        </p:txBody>
      </p:sp>
    </p:spTree>
    <p:extLst>
      <p:ext uri="{BB962C8B-B14F-4D97-AF65-F5344CB8AC3E}">
        <p14:creationId xmlns:p14="http://schemas.microsoft.com/office/powerpoint/2010/main" val="522894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37</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40</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「ガバナンスが不安なので、クラウドは使えない」という話を聞くことがあります。</a:t>
            </a:r>
          </a:p>
          <a:p>
            <a:r>
              <a:rPr kumimoji="1" lang="ja-JP" altLang="ja-JP" sz="1200" kern="1200" dirty="0" smtClean="0">
                <a:solidFill>
                  <a:schemeClr val="tx1"/>
                </a:solidFill>
                <a:effectLst/>
                <a:latin typeface="+mn-lt"/>
                <a:ea typeface="+mn-ea"/>
                <a:cs typeface="+mn-cs"/>
              </a:rPr>
              <a:t>本来、ガバナンスとは、「命令や指示などなくても、普段通りの業務をこなしていれば、業務や経営の目的が達成されるビジネス・プロセスを構築し、それを運用すること」です。指示され、命令され、自らも努力してルールや規律を守ることではありません。このような行為は、指示・命令する側にとっても、守る側にとっても大きな負担です。また、マニュアルの整備、手間のかかる研修、徹底した管理など、コスト的にも作業的にも大きな負担です。</a:t>
            </a:r>
          </a:p>
          <a:p>
            <a:r>
              <a:rPr kumimoji="1" lang="ja-JP" altLang="ja-JP" sz="1200" kern="1200" dirty="0" smtClean="0">
                <a:solidFill>
                  <a:schemeClr val="tx1"/>
                </a:solidFill>
                <a:effectLst/>
                <a:latin typeface="+mn-lt"/>
                <a:ea typeface="+mn-ea"/>
                <a:cs typeface="+mn-cs"/>
              </a:rPr>
              <a:t>日常の業務を普通にこなしていれば、「効率」も上がり、「コスト」も抑制され、「リスク」も低減され、「利便性」も向上する。そんな業務の仕組みを作り運用することがガバナンスなのです。</a:t>
            </a:r>
          </a:p>
          <a:p>
            <a:r>
              <a:rPr kumimoji="1" lang="ja-JP" altLang="ja-JP" sz="1200" kern="1200" dirty="0" smtClean="0">
                <a:solidFill>
                  <a:schemeClr val="tx1"/>
                </a:solidFill>
                <a:effectLst/>
                <a:latin typeface="+mn-lt"/>
                <a:ea typeface="+mn-ea"/>
                <a:cs typeface="+mn-cs"/>
              </a:rPr>
              <a:t>しかし、理想の実現は難しく、どこまでなら許容できるかの「許容水準」とどこまでできたら達成とするかの「達成基準」を設定し、最適な施策を打つことになります。そのためには、状況が常に見えていて、必要とあれば、状況を即座に変更できなくてはなりません。では、クラウドはどうでしょうか。</a:t>
            </a:r>
          </a:p>
          <a:p>
            <a:pPr lvl="0"/>
            <a:r>
              <a:rPr kumimoji="1" lang="ja-JP" altLang="ja-JP" sz="1200" kern="1200" dirty="0" smtClean="0">
                <a:solidFill>
                  <a:schemeClr val="tx1"/>
                </a:solidFill>
                <a:effectLst/>
                <a:latin typeface="+mn-lt"/>
                <a:ea typeface="+mn-ea"/>
                <a:cs typeface="+mn-cs"/>
              </a:rPr>
              <a:t>一元管理され利用状況を計測でき、利用ログを把握できる。</a:t>
            </a:r>
          </a:p>
          <a:p>
            <a:pPr lvl="0"/>
            <a:r>
              <a:rPr kumimoji="1" lang="ja-JP" altLang="ja-JP" sz="1200" kern="1200" dirty="0" smtClean="0">
                <a:solidFill>
                  <a:schemeClr val="tx1"/>
                </a:solidFill>
                <a:effectLst/>
                <a:latin typeface="+mn-lt"/>
                <a:ea typeface="+mn-ea"/>
                <a:cs typeface="+mn-cs"/>
              </a:rPr>
              <a:t>必要な時に必要な機能／性能／資源を調達・利用できる。</a:t>
            </a:r>
          </a:p>
          <a:p>
            <a:pPr lvl="0"/>
            <a:r>
              <a:rPr kumimoji="1" lang="ja-JP" altLang="ja-JP" sz="1200" kern="1200" dirty="0" smtClean="0">
                <a:solidFill>
                  <a:schemeClr val="tx1"/>
                </a:solidFill>
                <a:effectLst/>
                <a:latin typeface="+mn-lt"/>
                <a:ea typeface="+mn-ea"/>
                <a:cs typeface="+mn-cs"/>
              </a:rPr>
              <a:t>管理の対象が少なく、管理負担が少ない。</a:t>
            </a:r>
          </a:p>
          <a:p>
            <a:r>
              <a:rPr kumimoji="1" lang="ja-JP" altLang="ja-JP" sz="1200" kern="1200" dirty="0" smtClean="0">
                <a:solidFill>
                  <a:schemeClr val="tx1"/>
                </a:solidFill>
                <a:effectLst/>
                <a:latin typeface="+mn-lt"/>
                <a:ea typeface="+mn-ea"/>
                <a:cs typeface="+mn-cs"/>
              </a:rPr>
              <a:t>このように見てゆくと、パブリック・クラウドはガバナンスを担保するための要件を満たしているようです。むしろ、一元管理もされず個別バラバラに導入されているシステムのほうが、ガバナンスの担保は困難です。</a:t>
            </a:r>
          </a:p>
          <a:p>
            <a:r>
              <a:rPr kumimoji="1" lang="ja-JP" altLang="ja-JP" sz="1200" kern="1200" dirty="0" smtClean="0">
                <a:solidFill>
                  <a:schemeClr val="tx1"/>
                </a:solidFill>
                <a:effectLst/>
                <a:latin typeface="+mn-lt"/>
                <a:ea typeface="+mn-ea"/>
                <a:cs typeface="+mn-cs"/>
              </a:rPr>
              <a:t>こうしてみてゆくとパブリック・クラウドでは、ガバナンスが担保できないと断じることは、できないことが分かります。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41</a:t>
            </a:fld>
            <a:endParaRPr kumimoji="1" lang="ja-JP" altLang="en-US"/>
          </a:p>
        </p:txBody>
      </p:sp>
    </p:spTree>
    <p:extLst>
      <p:ext uri="{BB962C8B-B14F-4D97-AF65-F5344CB8AC3E}">
        <p14:creationId xmlns:p14="http://schemas.microsoft.com/office/powerpoint/2010/main" val="1298092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13334"/>
            <a:fld id="{891BF3F3-59E7-4536-AAC4-888C84177443}" type="slidenum">
              <a:rPr lang="ja-JP" altLang="en-US" smtClean="0"/>
              <a:pPr defTabSz="913334"/>
              <a:t>43</a:t>
            </a:fld>
            <a:endParaRPr lang="en-US" altLang="ja-JP" smtClean="0"/>
          </a:p>
        </p:txBody>
      </p:sp>
      <p:sp>
        <p:nvSpPr>
          <p:cNvPr id="30722" name="Rectangle 2"/>
          <p:cNvSpPr>
            <a:spLocks noGrp="1" noRot="1" noChangeAspect="1" noChangeArrowheads="1" noTextEdit="1"/>
          </p:cNvSpPr>
          <p:nvPr>
            <p:ph type="sldImg"/>
          </p:nvPr>
        </p:nvSpPr>
        <p:spPr>
          <a:xfrm>
            <a:off x="1144588" y="687388"/>
            <a:ext cx="4568825" cy="3427412"/>
          </a:xfrm>
          <a:ln/>
        </p:spPr>
      </p:sp>
      <p:sp>
        <p:nvSpPr>
          <p:cNvPr id="30723" name="Rectangle 3"/>
          <p:cNvSpPr>
            <a:spLocks noGrp="1" noChangeArrowheads="1"/>
          </p:cNvSpPr>
          <p:nvPr>
            <p:ph type="body" idx="1"/>
          </p:nvPr>
        </p:nvSpPr>
        <p:spPr>
          <a:xfrm>
            <a:off x="685958" y="4343111"/>
            <a:ext cx="5486084" cy="4114221"/>
          </a:xfrm>
          <a:noFill/>
          <a:ln/>
        </p:spPr>
        <p:txBody>
          <a:bodyPr/>
          <a:lstStyle/>
          <a:p>
            <a:r>
              <a:rPr kumimoji="1" lang="ja-JP" altLang="ja-JP" sz="1200" kern="1200" dirty="0" smtClean="0">
                <a:solidFill>
                  <a:schemeClr val="tx1"/>
                </a:solidFill>
                <a:effectLst/>
                <a:latin typeface="+mn-lt"/>
                <a:ea typeface="+mn-ea"/>
                <a:cs typeface="+mn-cs"/>
              </a:rPr>
              <a:t>ガバナンスだけではなく、「セキュリティが心配なので使えない！」という話も聞きます。本当にそうなのでしょうか。</a:t>
            </a:r>
          </a:p>
          <a:p>
            <a:r>
              <a:rPr kumimoji="1" lang="ja-JP" altLang="ja-JP" sz="1200" kern="1200" dirty="0" smtClean="0">
                <a:solidFill>
                  <a:schemeClr val="tx1"/>
                </a:solidFill>
                <a:effectLst/>
                <a:latin typeface="+mn-lt"/>
                <a:ea typeface="+mn-ea"/>
                <a:cs typeface="+mn-cs"/>
              </a:rPr>
              <a:t>そもそも、セキュリティに不安があるようなサービスを誰が使うのでしょうか。例えば世界最大のクラウド事業者である</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では次のような対応をしているそうです。</a:t>
            </a:r>
          </a:p>
          <a:p>
            <a:pPr lvl="0"/>
            <a:r>
              <a:rPr kumimoji="1" lang="ja-JP" altLang="ja-JP" sz="1200" kern="1200" dirty="0" smtClean="0">
                <a:solidFill>
                  <a:schemeClr val="tx1"/>
                </a:solidFill>
                <a:effectLst/>
                <a:latin typeface="+mn-lt"/>
                <a:ea typeface="+mn-ea"/>
                <a:cs typeface="+mn-cs"/>
              </a:rPr>
              <a:t>セキュリティ専門部隊が、データセンターやネットワークなど物理インフラを</a:t>
            </a:r>
            <a:r>
              <a:rPr kumimoji="1" lang="en-US" altLang="ja-JP" sz="1200" kern="1200" dirty="0" smtClean="0">
                <a:solidFill>
                  <a:schemeClr val="tx1"/>
                </a:solidFill>
                <a:effectLst/>
                <a:latin typeface="+mn-lt"/>
                <a:ea typeface="+mn-ea"/>
                <a:cs typeface="+mn-cs"/>
              </a:rPr>
              <a:t>24</a:t>
            </a:r>
            <a:r>
              <a:rPr kumimoji="1" lang="ja-JP" altLang="ja-JP" sz="1200" kern="1200" dirty="0" smtClean="0">
                <a:solidFill>
                  <a:schemeClr val="tx1"/>
                </a:solidFill>
                <a:effectLst/>
                <a:latin typeface="+mn-lt"/>
                <a:ea typeface="+mn-ea"/>
                <a:cs typeface="+mn-cs"/>
              </a:rPr>
              <a:t>時間</a:t>
            </a:r>
            <a:r>
              <a:rPr kumimoji="1" lang="en-US" altLang="ja-JP" sz="1200" kern="1200" dirty="0" smtClean="0">
                <a:solidFill>
                  <a:schemeClr val="tx1"/>
                </a:solidFill>
                <a:effectLst/>
                <a:latin typeface="+mn-lt"/>
                <a:ea typeface="+mn-ea"/>
                <a:cs typeface="+mn-cs"/>
              </a:rPr>
              <a:t>365</a:t>
            </a:r>
            <a:r>
              <a:rPr kumimoji="1" lang="ja-JP" altLang="ja-JP" sz="1200" kern="1200" dirty="0" smtClean="0">
                <a:solidFill>
                  <a:schemeClr val="tx1"/>
                </a:solidFill>
                <a:effectLst/>
                <a:latin typeface="+mn-lt"/>
                <a:ea typeface="+mn-ea"/>
                <a:cs typeface="+mn-cs"/>
              </a:rPr>
              <a:t>日対応</a:t>
            </a:r>
          </a:p>
          <a:p>
            <a:pPr lvl="0"/>
            <a:r>
              <a:rPr kumimoji="1" lang="en-US" altLang="ja-JP" sz="1200" kern="1200" dirty="0" smtClean="0">
                <a:solidFill>
                  <a:schemeClr val="tx1"/>
                </a:solidFill>
                <a:effectLst/>
                <a:latin typeface="+mn-lt"/>
                <a:ea typeface="+mn-ea"/>
                <a:cs typeface="+mn-cs"/>
              </a:rPr>
              <a:t>SOC2</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FIPS 140-2</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ISO 27001</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ITAR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PCIDSS</a:t>
            </a:r>
            <a:r>
              <a:rPr kumimoji="1" lang="ja-JP" altLang="ja-JP" sz="1200" kern="1200" dirty="0" smtClean="0">
                <a:solidFill>
                  <a:schemeClr val="tx1"/>
                </a:solidFill>
                <a:effectLst/>
                <a:latin typeface="+mn-lt"/>
                <a:ea typeface="+mn-ea"/>
                <a:cs typeface="+mn-cs"/>
              </a:rPr>
              <a:t>など第三者機関による認証を通し情報を開示</a:t>
            </a:r>
          </a:p>
          <a:p>
            <a:pPr lvl="0"/>
            <a:r>
              <a:rPr kumimoji="1" lang="ja-JP" altLang="ja-JP" sz="1200" kern="1200" dirty="0" smtClean="0">
                <a:solidFill>
                  <a:schemeClr val="tx1"/>
                </a:solidFill>
                <a:effectLst/>
                <a:latin typeface="+mn-lt"/>
                <a:ea typeface="+mn-ea"/>
                <a:cs typeface="+mn-cs"/>
              </a:rPr>
              <a:t>金融機関に於いて情報セキュリティ対策の指針となっている「</a:t>
            </a:r>
            <a:r>
              <a:rPr kumimoji="1" lang="en-US" altLang="ja-JP" sz="1200" kern="1200" dirty="0" smtClean="0">
                <a:solidFill>
                  <a:schemeClr val="tx1"/>
                </a:solidFill>
                <a:effectLst/>
                <a:latin typeface="+mn-lt"/>
                <a:ea typeface="+mn-ea"/>
                <a:cs typeface="+mn-cs"/>
              </a:rPr>
              <a:t>FISC </a:t>
            </a:r>
            <a:r>
              <a:rPr kumimoji="1" lang="ja-JP" altLang="ja-JP" sz="1200" kern="1200" dirty="0" smtClean="0">
                <a:solidFill>
                  <a:schemeClr val="tx1"/>
                </a:solidFill>
                <a:effectLst/>
                <a:latin typeface="+mn-lt"/>
                <a:ea typeface="+mn-ea"/>
                <a:cs typeface="+mn-cs"/>
              </a:rPr>
              <a:t>安全対策基準」に準拠</a:t>
            </a:r>
          </a:p>
          <a:p>
            <a:r>
              <a:rPr kumimoji="1" lang="ja-JP" altLang="ja-JP" sz="1200" kern="1200" dirty="0" smtClean="0">
                <a:solidFill>
                  <a:schemeClr val="tx1"/>
                </a:solidFill>
                <a:effectLst/>
                <a:latin typeface="+mn-lt"/>
                <a:ea typeface="+mn-ea"/>
                <a:cs typeface="+mn-cs"/>
              </a:rPr>
              <a:t>一部の金融機関などを除けば、これだけの対応を自前できているところはなかなかないでしょう。もちろん、どこのプロバイダーも同様とはいきませんが、基幹業務システムを預かる事業者は、このような高度なセキュリティ対応を売りにしています。</a:t>
            </a:r>
          </a:p>
          <a:p>
            <a:r>
              <a:rPr kumimoji="1" lang="ja-JP" altLang="ja-JP" sz="1200" kern="1200" dirty="0" smtClean="0">
                <a:solidFill>
                  <a:schemeClr val="tx1"/>
                </a:solidFill>
                <a:effectLst/>
                <a:latin typeface="+mn-lt"/>
                <a:ea typeface="+mn-ea"/>
                <a:cs typeface="+mn-cs"/>
              </a:rPr>
              <a:t>他にも、「ネットワーク・パフォーマンスが不安定なので使えない！」、「既存システムからの移行に手間がかかるので使えない！」という指摘もあるようですが、前者は、インターネット以外に専用線で接続できることや、後者は、主要な市販ソフトウェアの稼働が保証されているなど、ほぼ問題はなさそうです。</a:t>
            </a:r>
          </a:p>
          <a:p>
            <a:r>
              <a:rPr kumimoji="1" lang="ja-JP" altLang="ja-JP" sz="1200" kern="1200" dirty="0" smtClean="0">
                <a:solidFill>
                  <a:schemeClr val="tx1"/>
                </a:solidFill>
                <a:effectLst/>
                <a:latin typeface="+mn-lt"/>
                <a:ea typeface="+mn-ea"/>
                <a:cs typeface="+mn-cs"/>
              </a:rPr>
              <a:t>さらに次のような特徴もあります。</a:t>
            </a:r>
          </a:p>
          <a:p>
            <a:pPr lvl="0"/>
            <a:r>
              <a:rPr kumimoji="1" lang="ja-JP" altLang="ja-JP" sz="1200" kern="1200" dirty="0" smtClean="0">
                <a:solidFill>
                  <a:schemeClr val="tx1"/>
                </a:solidFill>
                <a:effectLst/>
                <a:latin typeface="+mn-lt"/>
                <a:ea typeface="+mn-ea"/>
                <a:cs typeface="+mn-cs"/>
              </a:rPr>
              <a:t>高度な災害強度を確保したデータセンターの利用</a:t>
            </a:r>
          </a:p>
          <a:p>
            <a:pPr lvl="0"/>
            <a:r>
              <a:rPr kumimoji="1" lang="ja-JP" altLang="ja-JP" sz="1200" kern="1200" dirty="0" smtClean="0">
                <a:solidFill>
                  <a:schemeClr val="tx1"/>
                </a:solidFill>
                <a:effectLst/>
                <a:latin typeface="+mn-lt"/>
                <a:ea typeface="+mn-ea"/>
                <a:cs typeface="+mn-cs"/>
              </a:rPr>
              <a:t>電力消費を抑える工夫により高いコストパフォーマンス</a:t>
            </a:r>
          </a:p>
          <a:p>
            <a:pPr lvl="0"/>
            <a:r>
              <a:rPr kumimoji="1" lang="ja-JP" altLang="ja-JP" sz="1200" kern="1200" dirty="0" smtClean="0">
                <a:solidFill>
                  <a:schemeClr val="tx1"/>
                </a:solidFill>
                <a:effectLst/>
                <a:latin typeface="+mn-lt"/>
                <a:ea typeface="+mn-ea"/>
                <a:cs typeface="+mn-cs"/>
              </a:rPr>
              <a:t>グローバル共通で標準化されているフラットなアーキテクチャ</a:t>
            </a:r>
          </a:p>
          <a:p>
            <a:r>
              <a:rPr kumimoji="1" lang="ja-JP" altLang="ja-JP" sz="1200" kern="1200" dirty="0" smtClean="0">
                <a:solidFill>
                  <a:schemeClr val="tx1"/>
                </a:solidFill>
                <a:effectLst/>
                <a:latin typeface="+mn-lt"/>
                <a:ea typeface="+mn-ea"/>
                <a:cs typeface="+mn-cs"/>
              </a:rPr>
              <a:t>このように、自前では容易にできないサービスを提供しています。</a:t>
            </a:r>
          </a:p>
          <a:p>
            <a:r>
              <a:rPr kumimoji="1" lang="ja-JP" altLang="ja-JP" sz="1200" kern="1200" dirty="0" smtClean="0">
                <a:solidFill>
                  <a:schemeClr val="tx1"/>
                </a:solidFill>
                <a:effectLst/>
                <a:latin typeface="+mn-lt"/>
                <a:ea typeface="+mn-ea"/>
                <a:cs typeface="+mn-cs"/>
              </a:rPr>
              <a:t>クラウドに何の課題もないなどと申し上げるつもりはありませんが、このように見てゆくと、「クラウドは使えない！」理由は、どうも都市伝説のようです。</a:t>
            </a:r>
          </a:p>
          <a:p>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endParaRPr lang="ja-JP"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44</a:t>
            </a:fld>
            <a:endParaRPr lang="en-US" altLang="ja-JP"/>
          </a:p>
        </p:txBody>
      </p:sp>
      <p:sp>
        <p:nvSpPr>
          <p:cNvPr id="761858" name="Rectangle 2"/>
          <p:cNvSpPr>
            <a:spLocks noGrp="1" noRot="1" noChangeAspect="1" noChangeArrowheads="1" noTextEdit="1"/>
          </p:cNvSpPr>
          <p:nvPr>
            <p:ph type="sldImg"/>
          </p:nvPr>
        </p:nvSpPr>
        <p:spPr>
          <a:xfrm>
            <a:off x="1143000" y="685800"/>
            <a:ext cx="4573588" cy="3430588"/>
          </a:xfrm>
          <a:ln/>
        </p:spPr>
      </p:sp>
      <p:sp>
        <p:nvSpPr>
          <p:cNvPr id="761859" name="Rectangle 3"/>
          <p:cNvSpPr>
            <a:spLocks noGrp="1" noChangeArrowheads="1"/>
          </p:cNvSpPr>
          <p:nvPr>
            <p:ph type="body" idx="1"/>
          </p:nvPr>
        </p:nvSpPr>
        <p:spPr>
          <a:xfrm>
            <a:off x="684680" y="4343438"/>
            <a:ext cx="5488640" cy="4115603"/>
          </a:xfrm>
        </p:spPr>
        <p:txBody>
          <a:bodyPr/>
          <a:lstStyle/>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あらためてクラウドの価値を整理してみましょう。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情報システム部門</a:t>
            </a:r>
            <a:r>
              <a:rPr kumimoji="1" lang="en-US" altLang="ja-JP" sz="1200" b="1" kern="1200" dirty="0" smtClean="0">
                <a:solidFill>
                  <a:schemeClr val="tx1"/>
                </a:solidFill>
                <a:effectLst/>
                <a:latin typeface="+mn-lt"/>
                <a:ea typeface="+mn-ea"/>
                <a:cs typeface="+mn-cs"/>
              </a:rPr>
              <a:t> : TCO</a:t>
            </a:r>
            <a:r>
              <a:rPr kumimoji="1" lang="ja-JP" altLang="ja-JP" sz="1200" b="1" kern="1200" dirty="0" smtClean="0">
                <a:solidFill>
                  <a:schemeClr val="tx1"/>
                </a:solidFill>
                <a:effectLst/>
                <a:latin typeface="+mn-lt"/>
                <a:ea typeface="+mn-ea"/>
                <a:cs typeface="+mn-cs"/>
              </a:rPr>
              <a:t>の削減</a:t>
            </a:r>
          </a:p>
          <a:p>
            <a:r>
              <a:rPr kumimoji="1" lang="ja-JP" altLang="ja-JP" sz="1200" kern="1200" dirty="0" smtClean="0">
                <a:solidFill>
                  <a:schemeClr val="tx1"/>
                </a:solidFill>
                <a:effectLst/>
                <a:latin typeface="+mn-lt"/>
                <a:ea typeface="+mn-ea"/>
                <a:cs typeface="+mn-cs"/>
              </a:rPr>
              <a:t>ビジネスのグローバル化やデジタル化が、求められる時代になり、</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への要求も増え続けています。しかし、</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予算が伸びる見通しはなく、</a:t>
            </a:r>
            <a:r>
              <a:rPr kumimoji="1" lang="en-US" altLang="ja-JP" sz="1200" kern="1200" dirty="0" smtClean="0">
                <a:solidFill>
                  <a:schemeClr val="tx1"/>
                </a:solidFill>
                <a:effectLst/>
                <a:latin typeface="+mn-lt"/>
                <a:ea typeface="+mn-ea"/>
                <a:cs typeface="+mn-cs"/>
              </a:rPr>
              <a:t>TCO</a:t>
            </a:r>
            <a:r>
              <a:rPr kumimoji="1" lang="ja-JP" altLang="ja-JP" sz="1200" kern="1200" dirty="0" smtClean="0">
                <a:solidFill>
                  <a:schemeClr val="tx1"/>
                </a:solidFill>
                <a:effectLst/>
                <a:latin typeface="+mn-lt"/>
                <a:ea typeface="+mn-ea"/>
                <a:cs typeface="+mn-cs"/>
              </a:rPr>
              <a:t>の増加が重くのしかかっている情報システム部門にとって、</a:t>
            </a:r>
            <a:r>
              <a:rPr kumimoji="1" lang="en-US" altLang="ja-JP" sz="1200" kern="1200" dirty="0" smtClean="0">
                <a:solidFill>
                  <a:schemeClr val="tx1"/>
                </a:solidFill>
                <a:effectLst/>
                <a:latin typeface="+mn-lt"/>
                <a:ea typeface="+mn-ea"/>
                <a:cs typeface="+mn-cs"/>
              </a:rPr>
              <a:t>TCO</a:t>
            </a:r>
            <a:r>
              <a:rPr kumimoji="1" lang="ja-JP" altLang="ja-JP" sz="1200" kern="1200" dirty="0" smtClean="0">
                <a:solidFill>
                  <a:schemeClr val="tx1"/>
                </a:solidFill>
                <a:effectLst/>
                <a:latin typeface="+mn-lt"/>
                <a:ea typeface="+mn-ea"/>
                <a:cs typeface="+mn-cs"/>
              </a:rPr>
              <a:t>の削減は、予算面でのメリットを享受できます。</a:t>
            </a:r>
          </a:p>
          <a:p>
            <a:r>
              <a:rPr kumimoji="1" lang="ja-JP" altLang="ja-JP" sz="1200" b="1" kern="1200" dirty="0" smtClean="0">
                <a:solidFill>
                  <a:schemeClr val="tx1"/>
                </a:solidFill>
                <a:effectLst/>
                <a:latin typeface="+mn-lt"/>
                <a:ea typeface="+mn-ea"/>
                <a:cs typeface="+mn-cs"/>
              </a:rPr>
              <a:t>経営者</a:t>
            </a:r>
            <a:r>
              <a:rPr kumimoji="1" lang="en-US" altLang="ja-JP" sz="1200" b="1" kern="1200" dirty="0" smtClean="0">
                <a:solidFill>
                  <a:schemeClr val="tx1"/>
                </a:solidFill>
                <a:effectLst/>
                <a:latin typeface="+mn-lt"/>
                <a:ea typeface="+mn-ea"/>
                <a:cs typeface="+mn-cs"/>
              </a:rPr>
              <a:t> : </a:t>
            </a:r>
            <a:r>
              <a:rPr kumimoji="1" lang="ja-JP" altLang="ja-JP" sz="1200" b="1" kern="1200" dirty="0" smtClean="0">
                <a:solidFill>
                  <a:schemeClr val="tx1"/>
                </a:solidFill>
                <a:effectLst/>
                <a:latin typeface="+mn-lt"/>
                <a:ea typeface="+mn-ea"/>
                <a:cs typeface="+mn-cs"/>
              </a:rPr>
              <a:t>バランスシートの改善</a:t>
            </a:r>
          </a:p>
          <a:p>
            <a:r>
              <a:rPr kumimoji="1" lang="ja-JP" altLang="ja-JP" sz="1200" kern="1200" dirty="0" smtClean="0">
                <a:solidFill>
                  <a:schemeClr val="tx1"/>
                </a:solidFill>
                <a:effectLst/>
                <a:latin typeface="+mn-lt"/>
                <a:ea typeface="+mn-ea"/>
                <a:cs typeface="+mn-cs"/>
              </a:rPr>
              <a:t>パブリック・クラウドであれば、システム資産を増やすことなく経費として処理できます。また、プライベート・クラウドであれば、システムの利用効率が高まり、少ない資産ですみますから、</a:t>
            </a:r>
            <a:r>
              <a:rPr kumimoji="1" lang="en-US" altLang="ja-JP" sz="1200" kern="1200" dirty="0" smtClean="0">
                <a:solidFill>
                  <a:schemeClr val="tx1"/>
                </a:solidFill>
                <a:effectLst/>
                <a:latin typeface="+mn-lt"/>
                <a:ea typeface="+mn-ea"/>
                <a:cs typeface="+mn-cs"/>
              </a:rPr>
              <a:t>ROA </a:t>
            </a:r>
            <a:r>
              <a:rPr kumimoji="1" lang="ja-JP" altLang="ja-JP" sz="1200" kern="1200" dirty="0" smtClean="0">
                <a:solidFill>
                  <a:schemeClr val="tx1"/>
                </a:solidFill>
                <a:effectLst/>
                <a:latin typeface="+mn-lt"/>
                <a:ea typeface="+mn-ea"/>
                <a:cs typeface="+mn-cs"/>
              </a:rPr>
              <a:t>（総資産利益率）や</a:t>
            </a:r>
            <a:r>
              <a:rPr kumimoji="1" lang="en-US" altLang="ja-JP" sz="1200" kern="1200" dirty="0" smtClean="0">
                <a:solidFill>
                  <a:schemeClr val="tx1"/>
                </a:solidFill>
                <a:effectLst/>
                <a:latin typeface="+mn-lt"/>
                <a:ea typeface="+mn-ea"/>
                <a:cs typeface="+mn-cs"/>
              </a:rPr>
              <a:t>ROI(</a:t>
            </a:r>
            <a:r>
              <a:rPr kumimoji="1" lang="ja-JP" altLang="ja-JP" sz="1200" kern="1200" dirty="0" smtClean="0">
                <a:solidFill>
                  <a:schemeClr val="tx1"/>
                </a:solidFill>
                <a:effectLst/>
                <a:latin typeface="+mn-lt"/>
                <a:ea typeface="+mn-ea"/>
                <a:cs typeface="+mn-cs"/>
              </a:rPr>
              <a:t>投資収益率</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などの経営効率の改善に寄与します。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ユーザー</a:t>
            </a:r>
            <a:r>
              <a:rPr kumimoji="1" lang="en-US" altLang="ja-JP" sz="1200" b="1" kern="1200" dirty="0" smtClean="0">
                <a:solidFill>
                  <a:schemeClr val="tx1"/>
                </a:solidFill>
                <a:effectLst/>
                <a:latin typeface="+mn-lt"/>
                <a:ea typeface="+mn-ea"/>
                <a:cs typeface="+mn-cs"/>
              </a:rPr>
              <a:t> : </a:t>
            </a:r>
            <a:r>
              <a:rPr kumimoji="1" lang="ja-JP" altLang="ja-JP" sz="1200" b="1" kern="1200" dirty="0" smtClean="0">
                <a:solidFill>
                  <a:schemeClr val="tx1"/>
                </a:solidFill>
                <a:effectLst/>
                <a:latin typeface="+mn-lt"/>
                <a:ea typeface="+mn-ea"/>
                <a:cs typeface="+mn-cs"/>
              </a:rPr>
              <a:t>柔軟性の向上</a:t>
            </a:r>
          </a:p>
          <a:p>
            <a:r>
              <a:rPr kumimoji="1" lang="ja-JP" altLang="ja-JP" sz="1200" kern="1200" dirty="0" smtClean="0">
                <a:solidFill>
                  <a:schemeClr val="tx1"/>
                </a:solidFill>
                <a:effectLst/>
                <a:latin typeface="+mn-lt"/>
                <a:ea typeface="+mn-ea"/>
                <a:cs typeface="+mn-cs"/>
              </a:rPr>
              <a:t>ビジネスの不確実性の増大は、システムの機能や構成をあらかじめ決めることを難しくしています。その一方で、一旦決まれば、即応が求められ、変更にも俊敏に対応しなければならなりません。クラウドは、システム資源や業務機能を必要な時に必要なだけ利用でき、費用も使っただけ支払うことで対応でき、必要なくなれば、いつでも辞めることができるので、システムを購入し資産として所有しなければならない従来のやり方に比べ、初期投資リスクは少なく変化への対応も柔軟にな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残念ながら、クラウドを使うだけでこのような価値を引き出せる訳ではありません。開発や運用のやり方も「所有」を前提とする手法をそのまま使っていては、難しいでしょう。また、従量課金になれば、予算の取り方や資産の考え方も変わります。百点満点はあり得ませんが、価値を引き出す確固たる決心と信念、工夫によってクラウドの価値を引き出すことが大切です。</a:t>
            </a:r>
          </a:p>
          <a:p>
            <a:endParaRPr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8</a:t>
            </a:fld>
            <a:endParaRPr kumimoji="1" lang="ja-JP" altLang="en-US"/>
          </a:p>
        </p:txBody>
      </p:sp>
    </p:spTree>
    <p:extLst>
      <p:ext uri="{BB962C8B-B14F-4D97-AF65-F5344CB8AC3E}">
        <p14:creationId xmlns:p14="http://schemas.microsoft.com/office/powerpoint/2010/main" val="11560753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13334"/>
            <a:fld id="{891BF3F3-59E7-4536-AAC4-888C84177443}" type="slidenum">
              <a:rPr lang="ja-JP" altLang="en-US" smtClean="0"/>
              <a:pPr defTabSz="913334"/>
              <a:t>45</a:t>
            </a:fld>
            <a:endParaRPr lang="en-US" altLang="ja-JP" smtClean="0"/>
          </a:p>
        </p:txBody>
      </p:sp>
      <p:sp>
        <p:nvSpPr>
          <p:cNvPr id="30722" name="Rectangle 2"/>
          <p:cNvSpPr>
            <a:spLocks noGrp="1" noRot="1" noChangeAspect="1" noChangeArrowheads="1" noTextEdit="1"/>
          </p:cNvSpPr>
          <p:nvPr>
            <p:ph type="sldImg"/>
          </p:nvPr>
        </p:nvSpPr>
        <p:spPr>
          <a:xfrm>
            <a:off x="1144588" y="687388"/>
            <a:ext cx="4568825" cy="3427412"/>
          </a:xfrm>
          <a:ln/>
        </p:spPr>
      </p:sp>
      <p:sp>
        <p:nvSpPr>
          <p:cNvPr id="30723" name="Rectangle 3"/>
          <p:cNvSpPr>
            <a:spLocks noGrp="1" noChangeArrowheads="1"/>
          </p:cNvSpPr>
          <p:nvPr>
            <p:ph type="body" idx="1"/>
          </p:nvPr>
        </p:nvSpPr>
        <p:spPr>
          <a:xfrm>
            <a:off x="685958" y="4343111"/>
            <a:ext cx="5486084" cy="4114221"/>
          </a:xfrm>
          <a:noFill/>
          <a:ln/>
        </p:spPr>
        <p:txBody>
          <a:bodyPr/>
          <a:lstStyle/>
          <a:p>
            <a:r>
              <a:rPr kumimoji="1" lang="ja-JP" altLang="ja-JP" sz="1200" kern="1200" dirty="0" smtClean="0">
                <a:solidFill>
                  <a:schemeClr val="tx1"/>
                </a:solidFill>
                <a:effectLst/>
                <a:latin typeface="+mn-lt"/>
                <a:ea typeface="+mn-ea"/>
                <a:cs typeface="+mn-cs"/>
              </a:rPr>
              <a:t>このように魅力的なクラウドですが、導入をはばむ「壁」もあります。</a:t>
            </a:r>
          </a:p>
          <a:p>
            <a:r>
              <a:rPr kumimoji="1" lang="ja-JP" altLang="ja-JP" sz="1200" kern="1200" dirty="0" smtClean="0">
                <a:solidFill>
                  <a:schemeClr val="tx1"/>
                </a:solidFill>
                <a:effectLst/>
                <a:latin typeface="+mn-lt"/>
                <a:ea typeface="+mn-ea"/>
                <a:cs typeface="+mn-cs"/>
              </a:rPr>
              <a:t>従来、システム資源の調達や構成変更は、業務要件の洗い出し、サイジング、システム構成、機種選定、契約などを経て発注に至ります。そのうえで、調達、据え付け、導入作業などに数ヶ月を費やすこともありました。クラウドなら、このような作業を必要とせず、ウェブ画面から簡単にできるわけですから、エンジニアの作業負担は大幅に減ります。しかし、それはエンジニアの</a:t>
            </a:r>
            <a:r>
              <a:rPr kumimoji="1" lang="en-US" altLang="ja-JP" sz="1200" kern="1200" dirty="0" smtClean="0">
                <a:solidFill>
                  <a:schemeClr val="tx1"/>
                </a:solidFill>
                <a:effectLst/>
                <a:latin typeface="+mn-lt"/>
                <a:ea typeface="+mn-ea"/>
                <a:cs typeface="+mn-cs"/>
              </a:rPr>
              <a:t>72</a:t>
            </a:r>
            <a:r>
              <a:rPr kumimoji="1" lang="ja-JP" altLang="ja-JP" sz="1200" kern="1200" dirty="0" smtClean="0">
                <a:solidFill>
                  <a:schemeClr val="tx1"/>
                </a:solidFill>
                <a:effectLst/>
                <a:latin typeface="+mn-lt"/>
                <a:ea typeface="+mn-ea"/>
                <a:cs typeface="+mn-cs"/>
              </a:rPr>
              <a:t>％がユーザー企業に所属する米国だからこそのメリットです。</a:t>
            </a:r>
          </a:p>
          <a:p>
            <a:r>
              <a:rPr kumimoji="1" lang="ja-JP" altLang="ja-JP" sz="1200" kern="1200" dirty="0" smtClean="0">
                <a:solidFill>
                  <a:schemeClr val="tx1"/>
                </a:solidFill>
                <a:effectLst/>
                <a:latin typeface="+mn-lt"/>
                <a:ea typeface="+mn-ea"/>
                <a:cs typeface="+mn-cs"/>
              </a:rPr>
              <a:t>我が国のエンジニアは、</a:t>
            </a:r>
            <a:r>
              <a:rPr kumimoji="1" lang="en-US" altLang="ja-JP" sz="1200" kern="1200" dirty="0" smtClean="0">
                <a:solidFill>
                  <a:schemeClr val="tx1"/>
                </a:solidFill>
                <a:effectLst/>
                <a:latin typeface="+mn-lt"/>
                <a:ea typeface="+mn-ea"/>
                <a:cs typeface="+mn-cs"/>
              </a:rPr>
              <a:t>75</a:t>
            </a:r>
            <a:r>
              <a:rPr kumimoji="1" lang="ja-JP" altLang="ja-JP" sz="1200" kern="1200" dirty="0" smtClean="0">
                <a:solidFill>
                  <a:schemeClr val="tx1"/>
                </a:solidFill>
                <a:effectLst/>
                <a:latin typeface="+mn-lt"/>
                <a:ea typeface="+mn-ea"/>
                <a:cs typeface="+mn-cs"/>
              </a:rPr>
              <a:t>％がＳＩ事業者やＩＴベンダー側に所属しています。また、調達や構成変更はリスクを伴う仕事ですが、米国では、そのリスクをユーザーが引き受けていますが、我が国では事業者が背負っています。</a:t>
            </a:r>
          </a:p>
          <a:p>
            <a:r>
              <a:rPr kumimoji="1" lang="ja-JP" altLang="ja-JP" sz="1200" kern="1200" dirty="0" smtClean="0">
                <a:solidFill>
                  <a:schemeClr val="tx1"/>
                </a:solidFill>
                <a:effectLst/>
                <a:latin typeface="+mn-lt"/>
                <a:ea typeface="+mn-ea"/>
                <a:cs typeface="+mn-cs"/>
              </a:rPr>
              <a:t>自ら作業をすれば、ユーザー企業にメリットがありますが、それらの作業を事業者に任せてきたため、要員もスキルもありません。事業者も仕事が減るので積極的にはなれません。日本では、米国ほどクラウド・サービスが普及していない背景にはこのようなユーザーと事業者の「暗黙の利害の一致」があるのかもしれません。</a:t>
            </a:r>
          </a:p>
          <a:p>
            <a:r>
              <a:rPr kumimoji="1" lang="ja-JP" altLang="ja-JP" sz="1200" kern="1200" dirty="0" smtClean="0">
                <a:solidFill>
                  <a:schemeClr val="tx1"/>
                </a:solidFill>
                <a:effectLst/>
                <a:latin typeface="+mn-lt"/>
                <a:ea typeface="+mn-ea"/>
                <a:cs typeface="+mn-cs"/>
              </a:rPr>
              <a:t>人件費の考え方の違いも知っておく必要があるでしょう。クラウドは、システムの運用管理作業を大幅に軽減します。その結果、関わる要員を減らすことができます。</a:t>
            </a:r>
          </a:p>
          <a:p>
            <a:r>
              <a:rPr kumimoji="1" lang="ja-JP" altLang="ja-JP" sz="1200" kern="1200" dirty="0" smtClean="0">
                <a:solidFill>
                  <a:schemeClr val="tx1"/>
                </a:solidFill>
                <a:effectLst/>
                <a:latin typeface="+mn-lt"/>
                <a:ea typeface="+mn-ea"/>
                <a:cs typeface="+mn-cs"/>
              </a:rPr>
              <a:t>米国では、人件費は変動費です。解雇が容易であり、クラウドを利用することは、コスト削減に直接貢献します。一方、我が国の人件費は固定費です。簡単に人を辞めさせることはできません。そのため、直接的なコスト削減には結びつきにくいのです。このような「壁」が、クラウド導入にはあるのです。</a:t>
            </a:r>
          </a:p>
          <a:p>
            <a:r>
              <a:rPr kumimoji="1" lang="en-US" altLang="ja-JP" sz="1200" b="1" kern="1200" dirty="0" smtClean="0">
                <a:solidFill>
                  <a:schemeClr val="tx1"/>
                </a:solidFill>
                <a:effectLst/>
                <a:latin typeface="+mn-lt"/>
                <a:ea typeface="+mn-ea"/>
                <a:cs typeface="+mn-cs"/>
              </a:rPr>
              <a:t> </a:t>
            </a:r>
            <a:endParaRPr kumimoji="1" lang="ja-JP" altLang="ja-JP" sz="1200" b="1" kern="1200" dirty="0" smtClean="0">
              <a:solidFill>
                <a:schemeClr val="tx1"/>
              </a:solidFill>
              <a:effectLst/>
              <a:latin typeface="+mn-lt"/>
              <a:ea typeface="+mn-ea"/>
              <a:cs typeface="+mn-cs"/>
            </a:endParaRPr>
          </a:p>
          <a:p>
            <a:pPr eaLnBrk="1" hangingPunct="1"/>
            <a:endParaRPr lang="ja-JP"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13334"/>
            <a:fld id="{891BF3F3-59E7-4536-AAC4-888C84177443}" type="slidenum">
              <a:rPr lang="ja-JP" altLang="en-US" smtClean="0"/>
              <a:pPr defTabSz="913334"/>
              <a:t>46</a:t>
            </a:fld>
            <a:endParaRPr lang="en-US" altLang="ja-JP" smtClean="0"/>
          </a:p>
        </p:txBody>
      </p:sp>
      <p:sp>
        <p:nvSpPr>
          <p:cNvPr id="30722" name="Rectangle 2"/>
          <p:cNvSpPr>
            <a:spLocks noGrp="1" noRot="1" noChangeAspect="1" noChangeArrowheads="1" noTextEdit="1"/>
          </p:cNvSpPr>
          <p:nvPr>
            <p:ph type="sldImg"/>
          </p:nvPr>
        </p:nvSpPr>
        <p:spPr>
          <a:xfrm>
            <a:off x="1144588" y="687388"/>
            <a:ext cx="4568825" cy="3427412"/>
          </a:xfrm>
          <a:ln/>
        </p:spPr>
      </p:sp>
      <p:sp>
        <p:nvSpPr>
          <p:cNvPr id="30723" name="Rectangle 3"/>
          <p:cNvSpPr>
            <a:spLocks noGrp="1" noChangeArrowheads="1"/>
          </p:cNvSpPr>
          <p:nvPr>
            <p:ph type="body" idx="1"/>
          </p:nvPr>
        </p:nvSpPr>
        <p:spPr>
          <a:xfrm>
            <a:off x="685958" y="4343111"/>
            <a:ext cx="5486084" cy="4114221"/>
          </a:xfrm>
          <a:noFill/>
          <a:ln/>
        </p:spPr>
        <p:txBody>
          <a:bodyPr/>
          <a:lstStyle/>
          <a:p>
            <a:r>
              <a:rPr kumimoji="1" lang="ja-JP" altLang="ja-JP" sz="1200" kern="1200" dirty="0" smtClean="0">
                <a:solidFill>
                  <a:schemeClr val="tx1"/>
                </a:solidFill>
                <a:effectLst/>
                <a:latin typeface="+mn-lt"/>
                <a:ea typeface="+mn-ea"/>
                <a:cs typeface="+mn-cs"/>
              </a:rPr>
              <a:t>クラウド導入を阻む「壁」の存在が、我が国のクラウド普及の足かせとなっているとすれば、米国と同じ理由でクラウドの価値を見出すことはできません。</a:t>
            </a:r>
          </a:p>
          <a:p>
            <a:r>
              <a:rPr kumimoji="1" lang="ja-JP" altLang="ja-JP" sz="1200" kern="1200" dirty="0" smtClean="0">
                <a:solidFill>
                  <a:schemeClr val="tx1"/>
                </a:solidFill>
                <a:effectLst/>
                <a:latin typeface="+mn-lt"/>
                <a:ea typeface="+mn-ea"/>
                <a:cs typeface="+mn-cs"/>
              </a:rPr>
              <a:t>では、我が国では、クラウドを使う価値がないのでしょうか。いいえ、決してそんなことはありません。米国とは「価値の重心」が異なっているだけなのです。</a:t>
            </a:r>
          </a:p>
          <a:p>
            <a:r>
              <a:rPr kumimoji="1" lang="ja-JP" altLang="ja-JP" sz="1200" kern="1200" dirty="0" smtClean="0">
                <a:solidFill>
                  <a:schemeClr val="tx1"/>
                </a:solidFill>
                <a:effectLst/>
                <a:latin typeface="+mn-lt"/>
                <a:ea typeface="+mn-ea"/>
                <a:cs typeface="+mn-cs"/>
              </a:rPr>
              <a:t>我が国は、今、グローバル化の急速な進展、ビジネスライフサイクルの短命化、顧客嗜好の多様化に対応すべく、産業構造の変革を迫られています。この事態に対処するためには、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戦略的に活用することが欠かせません。そのためには、経営環境の変化に合わせ、迅速に（スピード）、俊敏・柔軟に（アジャイル）、そして、必要に応じてシステム資源を容易に拡大でき、不要となればすぐに手放すことができる（スケール）システムが必要とされます。まさに、我が国におけるクラウドの価値の重心は、ここにあるのです。</a:t>
            </a:r>
          </a:p>
          <a:p>
            <a:r>
              <a:rPr kumimoji="1" lang="ja-JP" altLang="ja-JP" sz="1200" kern="1200" dirty="0" smtClean="0">
                <a:solidFill>
                  <a:schemeClr val="tx1"/>
                </a:solidFill>
                <a:effectLst/>
                <a:latin typeface="+mn-lt"/>
                <a:ea typeface="+mn-ea"/>
                <a:cs typeface="+mn-cs"/>
              </a:rPr>
              <a:t>「クラウドは生産性向上の手段であり、コスト削減につながる」という期待は、中長期に見ればその通りでも、短期的視点に立てば、残念ながら、我が国では簡単に受け入れられません。むしろ、経営環境の急激な変化に対応できる「戦略価値」こそ、クラウドに期待できることなのです。</a:t>
            </a:r>
          </a:p>
          <a:p>
            <a:r>
              <a:rPr kumimoji="1" lang="ja-JP" altLang="ja-JP" sz="1200" kern="1200" dirty="0" smtClean="0">
                <a:solidFill>
                  <a:schemeClr val="tx1"/>
                </a:solidFill>
                <a:effectLst/>
                <a:latin typeface="+mn-lt"/>
                <a:ea typeface="+mn-ea"/>
                <a:cs typeface="+mn-cs"/>
              </a:rPr>
              <a:t>クラウドに限らずＩＴは、米国発祥のものが圧倒的です。だからこそ、「米国ではうまくいっているから」というだけで新しいテクノロジーの評判を鵜呑みにせず、このようなビジネス文化の違いを正しく理解し、その価値を我が国流に再定義することが大切です。その上で、自らの事業や経営に活かしていくべきでしょう。</a:t>
            </a:r>
          </a:p>
          <a:p>
            <a:pPr eaLnBrk="1" hangingPunct="1"/>
            <a:endParaRPr lang="ja-JP"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47</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13232"/>
            <a:fld id="{891BF3F3-59E7-4536-AAC4-888C84177443}" type="slidenum">
              <a:rPr lang="ja-JP" altLang="en-US" smtClean="0"/>
              <a:pPr defTabSz="913232"/>
              <a:t>48</a:t>
            </a:fld>
            <a:endParaRPr lang="en-US" altLang="ja-JP" smtClean="0"/>
          </a:p>
        </p:txBody>
      </p:sp>
      <p:sp>
        <p:nvSpPr>
          <p:cNvPr id="30722" name="Rectangle 2"/>
          <p:cNvSpPr>
            <a:spLocks noGrp="1" noRot="1" noChangeAspect="1" noChangeArrowheads="1" noTextEdit="1"/>
          </p:cNvSpPr>
          <p:nvPr>
            <p:ph type="sldImg"/>
          </p:nvPr>
        </p:nvSpPr>
        <p:spPr>
          <a:xfrm>
            <a:off x="1144588" y="687388"/>
            <a:ext cx="4568825" cy="3427412"/>
          </a:xfrm>
          <a:ln/>
        </p:spPr>
      </p:sp>
      <p:sp>
        <p:nvSpPr>
          <p:cNvPr id="30723" name="Rectangle 3"/>
          <p:cNvSpPr>
            <a:spLocks noGrp="1" noChangeArrowheads="1"/>
          </p:cNvSpPr>
          <p:nvPr>
            <p:ph type="body" idx="1"/>
          </p:nvPr>
        </p:nvSpPr>
        <p:spPr>
          <a:xfrm>
            <a:off x="685958" y="4343112"/>
            <a:ext cx="5486084" cy="4114221"/>
          </a:xfrm>
          <a:noFill/>
          <a:ln/>
        </p:spPr>
        <p:txBody>
          <a:bodyPr/>
          <a:lstStyle/>
          <a:p>
            <a:pPr eaLnBrk="1" hangingPunct="1"/>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10</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「クラウド・コンピューティング」という言葉を知らない人は、もはやいないほどに、広く定着しました。この言葉が使われるようになったのは、</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年、当時</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CEO</a:t>
            </a:r>
            <a:r>
              <a:rPr kumimoji="1" lang="ja-JP" altLang="ja-JP" sz="1200" kern="1200" dirty="0" smtClean="0">
                <a:solidFill>
                  <a:schemeClr val="tx1"/>
                </a:solidFill>
                <a:effectLst/>
                <a:latin typeface="+mn-lt"/>
                <a:ea typeface="+mn-ea"/>
                <a:cs typeface="+mn-cs"/>
              </a:rPr>
              <a:t>を努めていたエリック・シュミットの次のスピーチがきっかけだと言われています。</a:t>
            </a:r>
          </a:p>
          <a:p>
            <a:r>
              <a:rPr kumimoji="1" lang="ja-JP" altLang="ja-JP" sz="1200" kern="1200" dirty="0" smtClean="0">
                <a:solidFill>
                  <a:schemeClr val="tx1"/>
                </a:solidFill>
                <a:effectLst/>
                <a:latin typeface="+mn-lt"/>
                <a:ea typeface="+mn-ea"/>
                <a:cs typeface="+mn-cs"/>
              </a:rPr>
              <a:t>「データもプログラムも、サーバー群の上に置いておこう。そういったものは、どこか “雲（クラウド）”の中にあればいい。必要なのはブラウザーとインターネットへのアクセス。パソコン、マック、携帯電話、ブラックベリー（スマートフォン）、とにかく手元にあるどんな端末からでも使える。データもデータ処理も、その他あれやこれやもみんなサーバーに、だ。」</a:t>
            </a:r>
          </a:p>
          <a:p>
            <a:r>
              <a:rPr kumimoji="1" lang="ja-JP" altLang="ja-JP" sz="1200" kern="1200" dirty="0" smtClean="0">
                <a:solidFill>
                  <a:schemeClr val="tx1"/>
                </a:solidFill>
                <a:effectLst/>
                <a:latin typeface="+mn-lt"/>
                <a:ea typeface="+mn-ea"/>
                <a:cs typeface="+mn-cs"/>
              </a:rPr>
              <a:t>彼の言う“雲（クラウド）”とは、インターネットを意味しています。当時、ネットワークの模式図として雲の絵がよく使かわれていたことから、このような表現になりました。</a:t>
            </a:r>
          </a:p>
          <a:p>
            <a:r>
              <a:rPr kumimoji="1" lang="ja-JP" altLang="ja-JP" sz="1200" kern="1200" dirty="0" smtClean="0">
                <a:solidFill>
                  <a:schemeClr val="tx1"/>
                </a:solidFill>
                <a:effectLst/>
                <a:latin typeface="+mn-lt"/>
                <a:ea typeface="+mn-ea"/>
                <a:cs typeface="+mn-cs"/>
              </a:rPr>
              <a:t>改めて整理してみると、次のようになるのでしょう。</a:t>
            </a:r>
          </a:p>
          <a:p>
            <a:pPr lvl="0"/>
            <a:r>
              <a:rPr kumimoji="1" lang="ja-JP" altLang="ja-JP" sz="1200" kern="1200" dirty="0" smtClean="0">
                <a:solidFill>
                  <a:schemeClr val="tx1"/>
                </a:solidFill>
                <a:effectLst/>
                <a:latin typeface="+mn-lt"/>
                <a:ea typeface="+mn-ea"/>
                <a:cs typeface="+mn-cs"/>
              </a:rPr>
              <a:t>インターネットの向こうに設置したシステム群を使い、</a:t>
            </a:r>
          </a:p>
          <a:p>
            <a:pPr lvl="0"/>
            <a:r>
              <a:rPr kumimoji="1" lang="ja-JP" altLang="ja-JP" sz="1200" kern="1200" dirty="0" smtClean="0">
                <a:solidFill>
                  <a:schemeClr val="tx1"/>
                </a:solidFill>
                <a:effectLst/>
                <a:latin typeface="+mn-lt"/>
                <a:ea typeface="+mn-ea"/>
                <a:cs typeface="+mn-cs"/>
              </a:rPr>
              <a:t>インターネットとブラウザーが使える様々なデバイスから、</a:t>
            </a:r>
          </a:p>
          <a:p>
            <a:pPr lvl="0"/>
            <a:r>
              <a:rPr kumimoji="1" lang="ja-JP" altLang="ja-JP" sz="1200" kern="1200" dirty="0" smtClean="0">
                <a:solidFill>
                  <a:schemeClr val="tx1"/>
                </a:solidFill>
                <a:effectLst/>
                <a:latin typeface="+mn-lt"/>
                <a:ea typeface="+mn-ea"/>
                <a:cs typeface="+mn-cs"/>
              </a:rPr>
              <a:t>情報システムの様々な機能を使える仕組み。</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インフラストラクチャー」とは、業務を処理するための計算装置、データを保管するための記憶装置、通信のためのネットワーク、それらを設置し、運用するための施設や設備のことです。「プラットフォーム」とは、様々な業務で共用して利用されるデータベースや運用管理などのソフトウェアのことです「アプリケーション」とは、私たちが最も身近に接する業務サービスのこと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それでは、これらから「クラウド・コンピューティング」について詳しく見てゆくことにしましょう。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11</a:t>
            </a:fld>
            <a:endParaRPr kumimoji="1" lang="ja-JP" altLang="en-US"/>
          </a:p>
        </p:txBody>
      </p:sp>
    </p:spTree>
    <p:extLst>
      <p:ext uri="{BB962C8B-B14F-4D97-AF65-F5344CB8AC3E}">
        <p14:creationId xmlns:p14="http://schemas.microsoft.com/office/powerpoint/2010/main" val="1962659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かつて電力が工業生産に用いられるようになった頃、電力を安定的に確保するために自家発電設備を持つことは常識とされていました。しかし、発電機は高価なうえ、保守・運用も自分たちでまかなわなくてはならず、効率の悪いものでした。また、所有している発電機の能力には限界があり、急な増産や需要の変動に臨機応変に対応できないことも課題となっていました。</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課題を解決したのが、発電所を構える電力会社でした。技術の進歩とともに、電力会社は送電網によって電力を安定供給できるようになり、効率も上がって料金も下がってきました。また、共用によって、ひとつの工場に大きな電力需要の変動があっても、全体としては相殺され、必要な電力を需要の変動に応じて安定して確保できるようになりました。そうして、もはや自前で発電設備を持つ必要がなくなったのです。</a:t>
            </a:r>
          </a:p>
          <a:p>
            <a:r>
              <a:rPr kumimoji="1" lang="ja-JP" altLang="ja-JP" sz="1200" kern="1200" dirty="0" smtClean="0">
                <a:solidFill>
                  <a:schemeClr val="tx1"/>
                </a:solidFill>
                <a:effectLst/>
                <a:latin typeface="+mn-lt"/>
                <a:ea typeface="+mn-ea"/>
                <a:cs typeface="+mn-cs"/>
              </a:rPr>
              <a:t>これを情報システムに置き換えてみければ、何が起こっているかかが、想像がつくのではないでしょうか。</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発電所は、コンピュータ資源を設置したデータセンターです。送電網は、インターネットです。需要の変動に対しても、能力の上限が決まっている自社システムと異なり、柔軟に対応することができます。</a:t>
            </a:r>
          </a:p>
          <a:p>
            <a:r>
              <a:rPr kumimoji="1" lang="ja-JP" altLang="ja-JP" sz="1200" kern="1200" dirty="0" smtClean="0">
                <a:solidFill>
                  <a:schemeClr val="tx1"/>
                </a:solidFill>
                <a:effectLst/>
                <a:latin typeface="+mn-lt"/>
                <a:ea typeface="+mn-ea"/>
                <a:cs typeface="+mn-cs"/>
              </a:rPr>
              <a:t>また、電力と同様に、利用した分だけ支払う従量課金ができるので、大きな初期投資を必要としません。これもまた、発電機を購入しなくてよくなったことと同じです。</a:t>
            </a:r>
          </a:p>
          <a:p>
            <a:r>
              <a:rPr kumimoji="1" lang="ja-JP" altLang="ja-JP" sz="1200" kern="1200" dirty="0" smtClean="0">
                <a:solidFill>
                  <a:schemeClr val="tx1"/>
                </a:solidFill>
                <a:effectLst/>
                <a:latin typeface="+mn-lt"/>
                <a:ea typeface="+mn-ea"/>
                <a:cs typeface="+mn-cs"/>
              </a:rPr>
              <a:t>コンセントにプラグを差し込むように、インターネットに接続すればシステム資源を必要な時に必要なだけ手に入れられる時代を迎えたのです。情報システムを「所有」する時代から「使用」する時代への転換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12</a:t>
            </a:fld>
            <a:endParaRPr kumimoji="1" lang="ja-JP" altLang="en-US"/>
          </a:p>
        </p:txBody>
      </p:sp>
    </p:spTree>
    <p:extLst>
      <p:ext uri="{BB962C8B-B14F-4D97-AF65-F5344CB8AC3E}">
        <p14:creationId xmlns:p14="http://schemas.microsoft.com/office/powerpoint/2010/main" val="96026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pPr defTabSz="913112"/>
            <a:fld id="{7FACAF0C-EC15-4D0E-98AB-65E9F71F98EA}" type="slidenum">
              <a:rPr lang="ja-JP" altLang="en-US" smtClean="0"/>
              <a:pPr defTabSz="913112"/>
              <a:t>14</a:t>
            </a:fld>
            <a:endParaRPr lang="en-US" altLang="ja-JP"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r>
              <a:rPr kumimoji="1" lang="ja-JP" altLang="ja-JP" sz="1200" kern="1200" dirty="0" smtClean="0">
                <a:solidFill>
                  <a:schemeClr val="tx1"/>
                </a:solidFill>
                <a:effectLst/>
                <a:latin typeface="+mn-lt"/>
                <a:ea typeface="+mn-ea"/>
                <a:cs typeface="+mn-cs"/>
              </a:rPr>
              <a:t>クラウドが、今このような注目を浴びるに至った理由について、歴史を振り返りながら見ていきましょう。</a:t>
            </a:r>
          </a:p>
          <a:p>
            <a:r>
              <a:rPr kumimoji="1" lang="en-US" altLang="ja-JP" sz="1200" kern="1200" dirty="0" smtClean="0">
                <a:solidFill>
                  <a:schemeClr val="tx1"/>
                </a:solidFill>
                <a:effectLst/>
                <a:latin typeface="+mn-lt"/>
                <a:ea typeface="+mn-ea"/>
                <a:cs typeface="+mn-cs"/>
              </a:rPr>
              <a:t>Remington Rand</a:t>
            </a:r>
            <a:r>
              <a:rPr kumimoji="1" lang="ja-JP" altLang="ja-JP" sz="1200" kern="1200" dirty="0" smtClean="0">
                <a:solidFill>
                  <a:schemeClr val="tx1"/>
                </a:solidFill>
                <a:effectLst/>
                <a:latin typeface="+mn-lt"/>
                <a:ea typeface="+mn-ea"/>
                <a:cs typeface="+mn-cs"/>
              </a:rPr>
              <a:t>社（現</a:t>
            </a:r>
            <a:r>
              <a:rPr kumimoji="1" lang="en-US" altLang="ja-JP" sz="1200" kern="1200" dirty="0" smtClean="0">
                <a:solidFill>
                  <a:schemeClr val="tx1"/>
                </a:solidFill>
                <a:effectLst/>
                <a:latin typeface="+mn-lt"/>
                <a:ea typeface="+mn-ea"/>
                <a:cs typeface="+mn-cs"/>
              </a:rPr>
              <a:t>Unisys</a:t>
            </a:r>
            <a:r>
              <a:rPr kumimoji="1" lang="ja-JP" altLang="ja-JP" sz="1200" kern="1200" dirty="0" smtClean="0">
                <a:solidFill>
                  <a:schemeClr val="tx1"/>
                </a:solidFill>
                <a:effectLst/>
                <a:latin typeface="+mn-lt"/>
                <a:ea typeface="+mn-ea"/>
                <a:cs typeface="+mn-cs"/>
              </a:rPr>
              <a:t>社）が、初めての商用コンピュータ</a:t>
            </a:r>
            <a:r>
              <a:rPr kumimoji="1" lang="en-US" altLang="ja-JP" sz="1200" kern="1200" dirty="0" smtClean="0">
                <a:solidFill>
                  <a:schemeClr val="tx1"/>
                </a:solidFill>
                <a:effectLst/>
                <a:latin typeface="+mn-lt"/>
                <a:ea typeface="+mn-ea"/>
                <a:cs typeface="+mn-cs"/>
              </a:rPr>
              <a:t>UNIVAC1</a:t>
            </a:r>
            <a:r>
              <a:rPr kumimoji="1" lang="ja-JP" altLang="ja-JP" sz="1200" kern="1200" dirty="0" smtClean="0">
                <a:solidFill>
                  <a:schemeClr val="tx1"/>
                </a:solidFill>
                <a:effectLst/>
                <a:latin typeface="+mn-lt"/>
                <a:ea typeface="+mn-ea"/>
                <a:cs typeface="+mn-cs"/>
              </a:rPr>
              <a:t>を世に出したのは</a:t>
            </a:r>
            <a:r>
              <a:rPr kumimoji="1" lang="en-US" altLang="ja-JP" sz="1200" kern="1200" dirty="0" smtClean="0">
                <a:solidFill>
                  <a:schemeClr val="tx1"/>
                </a:solidFill>
                <a:effectLst/>
                <a:latin typeface="+mn-lt"/>
                <a:ea typeface="+mn-ea"/>
                <a:cs typeface="+mn-cs"/>
              </a:rPr>
              <a:t>1951</a:t>
            </a:r>
            <a:r>
              <a:rPr kumimoji="1" lang="ja-JP" altLang="ja-JP" sz="1200" kern="1200" dirty="0" smtClean="0">
                <a:solidFill>
                  <a:schemeClr val="tx1"/>
                </a:solidFill>
                <a:effectLst/>
                <a:latin typeface="+mn-lt"/>
                <a:ea typeface="+mn-ea"/>
                <a:cs typeface="+mn-cs"/>
              </a:rPr>
              <a:t>年でした。それ以前のコンピュータは軍事や大学での研究で利用されているものが大半で、ビジネスの現場で使われることはほとんどありませんでした。これがきっかけとなり、コンピュータがビジネスでも利用されるようになりました。そして、当時コンピュータといえば</a:t>
            </a:r>
            <a:r>
              <a:rPr kumimoji="1" lang="en-US" altLang="ja-JP" sz="1200" kern="1200" dirty="0" smtClean="0">
                <a:solidFill>
                  <a:schemeClr val="tx1"/>
                </a:solidFill>
                <a:effectLst/>
                <a:latin typeface="+mn-lt"/>
                <a:ea typeface="+mn-ea"/>
                <a:cs typeface="+mn-cs"/>
              </a:rPr>
              <a:t>UNIVAC</a:t>
            </a:r>
            <a:r>
              <a:rPr kumimoji="1" lang="ja-JP" altLang="ja-JP" sz="1200" kern="1200" dirty="0" smtClean="0">
                <a:solidFill>
                  <a:schemeClr val="tx1"/>
                </a:solidFill>
                <a:effectLst/>
                <a:latin typeface="+mn-lt"/>
                <a:ea typeface="+mn-ea"/>
                <a:cs typeface="+mn-cs"/>
              </a:rPr>
              <a:t>と言われるほど普及したのです。</a:t>
            </a:r>
          </a:p>
          <a:p>
            <a:r>
              <a:rPr kumimoji="1" lang="en-US" altLang="ja-JP" sz="1200" kern="1200" dirty="0" smtClean="0">
                <a:solidFill>
                  <a:schemeClr val="tx1"/>
                </a:solidFill>
                <a:effectLst/>
                <a:latin typeface="+mn-lt"/>
                <a:ea typeface="+mn-ea"/>
                <a:cs typeface="+mn-cs"/>
              </a:rPr>
              <a:t>UNIVAC1</a:t>
            </a:r>
            <a:r>
              <a:rPr kumimoji="1" lang="ja-JP" altLang="ja-JP" sz="1200" kern="1200" dirty="0" smtClean="0">
                <a:solidFill>
                  <a:schemeClr val="tx1"/>
                </a:solidFill>
                <a:effectLst/>
                <a:latin typeface="+mn-lt"/>
                <a:ea typeface="+mn-ea"/>
                <a:cs typeface="+mn-cs"/>
              </a:rPr>
              <a:t>の成功をきっかけに、各社が商用コンピュータを製造、販売するようになったのです。しかし、当時のコンピュータは、業務目的に応じて専用のコンピュータが必要でした。そのため、様々な業務を抱えるユーザー企業は、業務毎にコンピュータを購入しなければなりませんでした。高価なコンピュータを購入する費用ばかりでなく、コンピュータごとに使われている技術が違いましたので、異なる技術を習得しなければなりませんでした。また、今のように、プログラムや接続できる機器類もコンピュータごとに固有のものでした。そのため、運用の負担も重くのしかかっていました。</a:t>
            </a:r>
          </a:p>
          <a:p>
            <a:r>
              <a:rPr kumimoji="1" lang="ja-JP" altLang="ja-JP" sz="1200" kern="1200" dirty="0" smtClean="0">
                <a:solidFill>
                  <a:schemeClr val="tx1"/>
                </a:solidFill>
                <a:effectLst/>
                <a:latin typeface="+mn-lt"/>
                <a:ea typeface="+mn-ea"/>
                <a:cs typeface="+mn-cs"/>
              </a:rPr>
              <a:t>コンピュータを提供するメーカーにしても、いろいろな種類のコンピュータを開発、製造しなければならず、大きな負担でした。</a:t>
            </a:r>
          </a:p>
          <a:p>
            <a:r>
              <a:rPr kumimoji="1" lang="en-US" altLang="ja-JP" sz="1200" kern="1200" dirty="0" smtClean="0">
                <a:solidFill>
                  <a:schemeClr val="tx1"/>
                </a:solidFill>
                <a:effectLst/>
                <a:latin typeface="+mn-lt"/>
                <a:ea typeface="+mn-ea"/>
                <a:cs typeface="+mn-cs"/>
              </a:rPr>
              <a:t>1964</a:t>
            </a:r>
            <a:r>
              <a:rPr kumimoji="1" lang="ja-JP" altLang="ja-JP" sz="1200" kern="1200" dirty="0" smtClean="0">
                <a:solidFill>
                  <a:schemeClr val="tx1"/>
                </a:solidFill>
                <a:effectLst/>
                <a:latin typeface="+mn-lt"/>
                <a:ea typeface="+mn-ea"/>
                <a:cs typeface="+mn-cs"/>
              </a:rPr>
              <a:t>年、そんな常識を変えるコンピュータを</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が発表しました。</a:t>
            </a:r>
            <a:r>
              <a:rPr kumimoji="1" lang="en-US" altLang="ja-JP" sz="1200" kern="1200" dirty="0" smtClean="0">
                <a:solidFill>
                  <a:schemeClr val="tx1"/>
                </a:solidFill>
                <a:effectLst/>
                <a:latin typeface="+mn-lt"/>
                <a:ea typeface="+mn-ea"/>
                <a:cs typeface="+mn-cs"/>
              </a:rPr>
              <a:t>System/360(S/360)</a:t>
            </a:r>
            <a:r>
              <a:rPr kumimoji="1" lang="ja-JP" altLang="ja-JP" sz="1200" kern="1200" dirty="0" smtClean="0">
                <a:solidFill>
                  <a:schemeClr val="tx1"/>
                </a:solidFill>
                <a:effectLst/>
                <a:latin typeface="+mn-lt"/>
                <a:ea typeface="+mn-ea"/>
                <a:cs typeface="+mn-cs"/>
              </a:rPr>
              <a:t>です。全方位</a:t>
            </a:r>
            <a:r>
              <a:rPr kumimoji="1" lang="en-US" altLang="ja-JP" sz="1200" kern="1200" dirty="0" smtClean="0">
                <a:solidFill>
                  <a:schemeClr val="tx1"/>
                </a:solidFill>
                <a:effectLst/>
                <a:latin typeface="+mn-lt"/>
                <a:ea typeface="+mn-ea"/>
                <a:cs typeface="+mn-cs"/>
              </a:rPr>
              <a:t>360</a:t>
            </a:r>
            <a:r>
              <a:rPr kumimoji="1" lang="ja-JP" altLang="ja-JP" sz="1200" kern="1200" dirty="0" smtClean="0">
                <a:solidFill>
                  <a:schemeClr val="tx1"/>
                </a:solidFill>
                <a:effectLst/>
                <a:latin typeface="+mn-lt"/>
                <a:ea typeface="+mn-ea"/>
                <a:cs typeface="+mn-cs"/>
              </a:rPr>
              <a:t>度、どんな業務でもこれ一台でこなせる「汎用機」の登場です。今で言うメインフレームです。</a:t>
            </a:r>
          </a:p>
          <a:p>
            <a:r>
              <a:rPr kumimoji="1" lang="ja-JP" altLang="ja-JP" sz="1200" kern="1200" dirty="0" smtClean="0">
                <a:solidFill>
                  <a:schemeClr val="tx1"/>
                </a:solidFill>
                <a:effectLst/>
                <a:latin typeface="+mn-lt"/>
                <a:ea typeface="+mn-ea"/>
                <a:cs typeface="+mn-cs"/>
              </a:rPr>
              <a:t>商用だけでなく科学技術計算も対応するため、浮動小数点計算もできるようになっていました。さらに、技術仕様を標準化し「</a:t>
            </a:r>
            <a:r>
              <a:rPr kumimoji="1" lang="en-US" altLang="ja-JP" sz="1200" kern="1200" dirty="0" smtClean="0">
                <a:solidFill>
                  <a:schemeClr val="tx1"/>
                </a:solidFill>
                <a:effectLst/>
                <a:latin typeface="+mn-lt"/>
                <a:ea typeface="+mn-ea"/>
                <a:cs typeface="+mn-cs"/>
              </a:rPr>
              <a:t>System/360</a:t>
            </a:r>
            <a:r>
              <a:rPr kumimoji="1" lang="ja-JP" altLang="ja-JP" sz="1200" kern="1200" dirty="0" smtClean="0">
                <a:solidFill>
                  <a:schemeClr val="tx1"/>
                </a:solidFill>
                <a:effectLst/>
                <a:latin typeface="+mn-lt"/>
                <a:ea typeface="+mn-ea"/>
                <a:cs typeface="+mn-cs"/>
              </a:rPr>
              <a:t>アーキテクチャ」として公開しました。</a:t>
            </a:r>
          </a:p>
          <a:p>
            <a:r>
              <a:rPr kumimoji="1" lang="ja-JP" altLang="ja-JP" sz="1200" kern="1200" dirty="0" smtClean="0">
                <a:solidFill>
                  <a:schemeClr val="tx1"/>
                </a:solidFill>
                <a:effectLst/>
                <a:latin typeface="+mn-lt"/>
                <a:ea typeface="+mn-ea"/>
                <a:cs typeface="+mn-cs"/>
              </a:rPr>
              <a:t>「アーキテクチャ」とは、「設計思想」あるいは「方式」という意味です。この「アーキテクチャ」が同じであれば、規模の大小にかかわらずプログラムやデータの互換性が保証されるばかりでなく、そこに接続される機器類も同じものを使うことができました。この「アーキテクチャ」の確立により、</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は互換性のある設計で様々な価格のシステムを提供できたのです。</a:t>
            </a:r>
          </a:p>
          <a:p>
            <a:r>
              <a:rPr kumimoji="1" lang="ja-JP" altLang="ja-JP" sz="1200" kern="1200" dirty="0" smtClean="0">
                <a:solidFill>
                  <a:schemeClr val="tx1"/>
                </a:solidFill>
                <a:effectLst/>
                <a:latin typeface="+mn-lt"/>
                <a:ea typeface="+mn-ea"/>
                <a:cs typeface="+mn-cs"/>
              </a:rPr>
              <a:t>また、「アーキテクチャ」が公開されたことにより、</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以外の企業が</a:t>
            </a:r>
            <a:r>
              <a:rPr kumimoji="1" lang="en-US" altLang="ja-JP" sz="1200" kern="1200" dirty="0" smtClean="0">
                <a:solidFill>
                  <a:schemeClr val="tx1"/>
                </a:solidFill>
                <a:effectLst/>
                <a:latin typeface="+mn-lt"/>
                <a:ea typeface="+mn-ea"/>
                <a:cs typeface="+mn-cs"/>
              </a:rPr>
              <a:t>S/360</a:t>
            </a:r>
            <a:r>
              <a:rPr kumimoji="1" lang="ja-JP" altLang="ja-JP" sz="1200" kern="1200" dirty="0" smtClean="0">
                <a:solidFill>
                  <a:schemeClr val="tx1"/>
                </a:solidFill>
                <a:effectLst/>
                <a:latin typeface="+mn-lt"/>
                <a:ea typeface="+mn-ea"/>
                <a:cs typeface="+mn-cs"/>
              </a:rPr>
              <a:t>の上で動くプログラムを開発できるようになりました。また、</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に接続可能な機器の開発も容易になりました。その結果、</a:t>
            </a:r>
            <a:r>
              <a:rPr kumimoji="1" lang="en-US" altLang="ja-JP" sz="1200" kern="1200" dirty="0" smtClean="0">
                <a:solidFill>
                  <a:schemeClr val="tx1"/>
                </a:solidFill>
                <a:effectLst/>
                <a:latin typeface="+mn-lt"/>
                <a:ea typeface="+mn-ea"/>
                <a:cs typeface="+mn-cs"/>
              </a:rPr>
              <a:t>S/360</a:t>
            </a:r>
            <a:r>
              <a:rPr kumimoji="1" lang="ja-JP" altLang="ja-JP" sz="1200" kern="1200" dirty="0" smtClean="0">
                <a:solidFill>
                  <a:schemeClr val="tx1"/>
                </a:solidFill>
                <a:effectLst/>
                <a:latin typeface="+mn-lt"/>
                <a:ea typeface="+mn-ea"/>
                <a:cs typeface="+mn-cs"/>
              </a:rPr>
              <a:t>の周辺に多くの関連ビジネスが生まれていったのです。</a:t>
            </a:r>
          </a:p>
          <a:p>
            <a:r>
              <a:rPr kumimoji="1" lang="ja-JP" altLang="ja-JP" sz="1200" kern="1200" dirty="0" smtClean="0">
                <a:solidFill>
                  <a:schemeClr val="tx1"/>
                </a:solidFill>
                <a:effectLst/>
                <a:latin typeface="+mn-lt"/>
                <a:ea typeface="+mn-ea"/>
                <a:cs typeface="+mn-cs"/>
              </a:rPr>
              <a:t>今でこそ「オープン」が当たり前の時代ですが、当時は、ノウハウである技術仕様を公開することは、普通ではなかったようです。しかし、「アーキテクチャ」をオープンにすることで、</a:t>
            </a:r>
            <a:r>
              <a:rPr kumimoji="1" lang="en-US" altLang="ja-JP" sz="1200" kern="1200" dirty="0" smtClean="0">
                <a:solidFill>
                  <a:schemeClr val="tx1"/>
                </a:solidFill>
                <a:effectLst/>
                <a:latin typeface="+mn-lt"/>
                <a:ea typeface="+mn-ea"/>
                <a:cs typeface="+mn-cs"/>
              </a:rPr>
              <a:t>S/360</a:t>
            </a:r>
            <a:r>
              <a:rPr kumimoji="1" lang="ja-JP" altLang="ja-JP" sz="1200" kern="1200" dirty="0" smtClean="0">
                <a:solidFill>
                  <a:schemeClr val="tx1"/>
                </a:solidFill>
                <a:effectLst/>
                <a:latin typeface="+mn-lt"/>
                <a:ea typeface="+mn-ea"/>
                <a:cs typeface="+mn-cs"/>
              </a:rPr>
              <a:t>の周辺に多くのビジネスが生まれ、エコシステム（生態系）を形成するに至り、</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のコンピュータは業界の標準として市場を席巻することになりました。</a:t>
            </a:r>
          </a:p>
          <a:p>
            <a:r>
              <a:rPr kumimoji="1" lang="ja-JP" altLang="ja-JP" sz="1200" kern="1200" dirty="0" smtClean="0">
                <a:solidFill>
                  <a:schemeClr val="tx1"/>
                </a:solidFill>
                <a:effectLst/>
                <a:latin typeface="+mn-lt"/>
                <a:ea typeface="+mn-ea"/>
                <a:cs typeface="+mn-cs"/>
              </a:rPr>
              <a:t>このような時代、我が国の通産省は国産コンピュータ・メーカーを保護するため、国策として</a:t>
            </a:r>
            <a:r>
              <a:rPr kumimoji="1" lang="en-US" altLang="ja-JP" sz="1200" kern="1200" dirty="0" smtClean="0">
                <a:solidFill>
                  <a:schemeClr val="tx1"/>
                </a:solidFill>
                <a:effectLst/>
                <a:latin typeface="+mn-lt"/>
                <a:ea typeface="+mn-ea"/>
                <a:cs typeface="+mn-cs"/>
              </a:rPr>
              <a:t>S/360</a:t>
            </a:r>
            <a:r>
              <a:rPr kumimoji="1" lang="ja-JP" altLang="ja-JP" sz="1200" kern="1200" dirty="0" smtClean="0">
                <a:solidFill>
                  <a:schemeClr val="tx1"/>
                </a:solidFill>
                <a:effectLst/>
                <a:latin typeface="+mn-lt"/>
                <a:ea typeface="+mn-ea"/>
                <a:cs typeface="+mn-cs"/>
              </a:rPr>
              <a:t>の後継である</a:t>
            </a:r>
            <a:r>
              <a:rPr kumimoji="1" lang="en-US" altLang="ja-JP" sz="1200" kern="1200" dirty="0" smtClean="0">
                <a:solidFill>
                  <a:schemeClr val="tx1"/>
                </a:solidFill>
                <a:effectLst/>
                <a:latin typeface="+mn-lt"/>
                <a:ea typeface="+mn-ea"/>
                <a:cs typeface="+mn-cs"/>
              </a:rPr>
              <a:t>S/370</a:t>
            </a:r>
            <a:r>
              <a:rPr kumimoji="1" lang="ja-JP" altLang="ja-JP" sz="1200" kern="1200" dirty="0" smtClean="0">
                <a:solidFill>
                  <a:schemeClr val="tx1"/>
                </a:solidFill>
                <a:effectLst/>
                <a:latin typeface="+mn-lt"/>
                <a:ea typeface="+mn-ea"/>
                <a:cs typeface="+mn-cs"/>
              </a:rPr>
              <a:t>の「アーキテクチャ」を使った</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互換機を開発、</a:t>
            </a:r>
            <a:r>
              <a:rPr kumimoji="1" lang="en-US" altLang="ja-JP" sz="1200" kern="1200" dirty="0" smtClean="0">
                <a:solidFill>
                  <a:schemeClr val="tx1"/>
                </a:solidFill>
                <a:effectLst/>
                <a:latin typeface="+mn-lt"/>
                <a:ea typeface="+mn-ea"/>
                <a:cs typeface="+mn-cs"/>
              </a:rPr>
              <a:t>1975</a:t>
            </a:r>
            <a:r>
              <a:rPr kumimoji="1" lang="ja-JP" altLang="ja-JP" sz="1200" kern="1200" dirty="0" smtClean="0">
                <a:solidFill>
                  <a:schemeClr val="tx1"/>
                </a:solidFill>
                <a:effectLst/>
                <a:latin typeface="+mn-lt"/>
                <a:ea typeface="+mn-ea"/>
                <a:cs typeface="+mn-cs"/>
              </a:rPr>
              <a:t>年に富士通の</a:t>
            </a:r>
            <a:r>
              <a:rPr kumimoji="1" lang="en-US" altLang="ja-JP" sz="1200" kern="1200" dirty="0" smtClean="0">
                <a:solidFill>
                  <a:schemeClr val="tx1"/>
                </a:solidFill>
                <a:effectLst/>
                <a:latin typeface="+mn-lt"/>
                <a:ea typeface="+mn-ea"/>
                <a:cs typeface="+mn-cs"/>
              </a:rPr>
              <a:t>M190</a:t>
            </a:r>
            <a:r>
              <a:rPr kumimoji="1" lang="ja-JP" altLang="ja-JP" sz="1200" kern="1200" dirty="0" smtClean="0">
                <a:solidFill>
                  <a:schemeClr val="tx1"/>
                </a:solidFill>
                <a:effectLst/>
                <a:latin typeface="+mn-lt"/>
                <a:ea typeface="+mn-ea"/>
                <a:cs typeface="+mn-cs"/>
              </a:rPr>
              <a:t>が初出荷されたのです。</a:t>
            </a:r>
          </a:p>
          <a:p>
            <a:r>
              <a:rPr kumimoji="1" lang="ja-JP" altLang="ja-JP" sz="1200" kern="1200" dirty="0" smtClean="0">
                <a:solidFill>
                  <a:schemeClr val="tx1"/>
                </a:solidFill>
                <a:effectLst/>
                <a:latin typeface="+mn-lt"/>
                <a:ea typeface="+mn-ea"/>
                <a:cs typeface="+mn-cs"/>
              </a:rPr>
              <a:t>このような、</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が絶対的な地位を維持していた</a:t>
            </a:r>
            <a:r>
              <a:rPr kumimoji="1" lang="en-US" altLang="ja-JP" sz="1200" kern="1200" dirty="0" smtClean="0">
                <a:solidFill>
                  <a:schemeClr val="tx1"/>
                </a:solidFill>
                <a:effectLst/>
                <a:latin typeface="+mn-lt"/>
                <a:ea typeface="+mn-ea"/>
                <a:cs typeface="+mn-cs"/>
              </a:rPr>
              <a:t>1977</a:t>
            </a:r>
            <a:r>
              <a:rPr kumimoji="1" lang="ja-JP" altLang="ja-JP" sz="1200" kern="1200" dirty="0" smtClean="0">
                <a:solidFill>
                  <a:schemeClr val="tx1"/>
                </a:solidFill>
                <a:effectLst/>
                <a:latin typeface="+mn-lt"/>
                <a:ea typeface="+mn-ea"/>
                <a:cs typeface="+mn-cs"/>
              </a:rPr>
              <a:t>年、</a:t>
            </a:r>
            <a:r>
              <a:rPr kumimoji="1" lang="en-US" altLang="ja-JP" sz="1200" kern="1200" dirty="0" smtClean="0">
                <a:solidFill>
                  <a:schemeClr val="tx1"/>
                </a:solidFill>
                <a:effectLst/>
                <a:latin typeface="+mn-lt"/>
                <a:ea typeface="+mn-ea"/>
                <a:cs typeface="+mn-cs"/>
              </a:rPr>
              <a:t>DEC</a:t>
            </a:r>
            <a:r>
              <a:rPr kumimoji="1" lang="ja-JP" altLang="ja-JP" sz="1200" kern="1200" dirty="0" smtClean="0">
                <a:solidFill>
                  <a:schemeClr val="tx1"/>
                </a:solidFill>
                <a:effectLst/>
                <a:latin typeface="+mn-lt"/>
                <a:ea typeface="+mn-ea"/>
                <a:cs typeface="+mn-cs"/>
              </a:rPr>
              <a:t>社（現</a:t>
            </a:r>
            <a:r>
              <a:rPr kumimoji="1" lang="en-US" altLang="ja-JP" sz="1200" kern="1200" dirty="0" smtClean="0">
                <a:solidFill>
                  <a:schemeClr val="tx1"/>
                </a:solidFill>
                <a:effectLst/>
                <a:latin typeface="+mn-lt"/>
                <a:ea typeface="+mn-ea"/>
                <a:cs typeface="+mn-cs"/>
              </a:rPr>
              <a:t>HP</a:t>
            </a:r>
            <a:r>
              <a:rPr kumimoji="1" lang="ja-JP" altLang="ja-JP" sz="1200" kern="1200" dirty="0" smtClean="0">
                <a:solidFill>
                  <a:schemeClr val="tx1"/>
                </a:solidFill>
                <a:effectLst/>
                <a:latin typeface="+mn-lt"/>
                <a:ea typeface="+mn-ea"/>
                <a:cs typeface="+mn-cs"/>
              </a:rPr>
              <a:t>社）が</a:t>
            </a:r>
            <a:r>
              <a:rPr kumimoji="1" lang="en-US" altLang="ja-JP" sz="1200" kern="1200" dirty="0" smtClean="0">
                <a:solidFill>
                  <a:schemeClr val="tx1"/>
                </a:solidFill>
                <a:effectLst/>
                <a:latin typeface="+mn-lt"/>
                <a:ea typeface="+mn-ea"/>
                <a:cs typeface="+mn-cs"/>
              </a:rPr>
              <a:t>VAX11/780</a:t>
            </a:r>
            <a:r>
              <a:rPr kumimoji="1" lang="ja-JP" altLang="ja-JP" sz="1200" kern="1200" dirty="0" smtClean="0">
                <a:solidFill>
                  <a:schemeClr val="tx1"/>
                </a:solidFill>
                <a:effectLst/>
                <a:latin typeface="+mn-lt"/>
                <a:ea typeface="+mn-ea"/>
                <a:cs typeface="+mn-cs"/>
              </a:rPr>
              <a:t>といわれるコンピュータを発表しました。このコンピュータは、</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のコンピュータに比べ処理性能当たりの単価が大幅に安く、最初は科学技術計算の分野で、さらには事務計算の分野へと用途を広げ、</a:t>
            </a:r>
            <a:r>
              <a:rPr kumimoji="1" lang="en-US" altLang="ja-JP" sz="1200" kern="1200" dirty="0" smtClean="0">
                <a:solidFill>
                  <a:schemeClr val="tx1"/>
                </a:solidFill>
                <a:effectLst/>
                <a:latin typeface="+mn-lt"/>
                <a:ea typeface="+mn-ea"/>
                <a:cs typeface="+mn-cs"/>
              </a:rPr>
              <a:t>DEC</a:t>
            </a:r>
            <a:r>
              <a:rPr kumimoji="1" lang="ja-JP" altLang="ja-JP" sz="1200" kern="1200" dirty="0" smtClean="0">
                <a:solidFill>
                  <a:schemeClr val="tx1"/>
                </a:solidFill>
                <a:effectLst/>
                <a:latin typeface="+mn-lt"/>
                <a:ea typeface="+mn-ea"/>
                <a:cs typeface="+mn-cs"/>
              </a:rPr>
              <a:t>社は</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に次ぐ業界二位の地位にまで上り詰めていったのです。</a:t>
            </a:r>
          </a:p>
          <a:p>
            <a:r>
              <a:rPr kumimoji="1" lang="ja-JP" altLang="ja-JP" sz="1200" kern="1200" dirty="0" smtClean="0">
                <a:solidFill>
                  <a:schemeClr val="tx1"/>
                </a:solidFill>
                <a:effectLst/>
                <a:latin typeface="+mn-lt"/>
                <a:ea typeface="+mn-ea"/>
                <a:cs typeface="+mn-cs"/>
              </a:rPr>
              <a:t>この成功に触発され、</a:t>
            </a:r>
            <a:r>
              <a:rPr kumimoji="1" lang="en-US" altLang="ja-JP" sz="1200" kern="1200" dirty="0" smtClean="0">
                <a:solidFill>
                  <a:schemeClr val="tx1"/>
                </a:solidFill>
                <a:effectLst/>
                <a:latin typeface="+mn-lt"/>
                <a:ea typeface="+mn-ea"/>
                <a:cs typeface="+mn-cs"/>
              </a:rPr>
              <a:t>1980</a:t>
            </a:r>
            <a:r>
              <a:rPr kumimoji="1" lang="ja-JP" altLang="ja-JP" sz="1200" kern="1200" dirty="0" smtClean="0">
                <a:solidFill>
                  <a:schemeClr val="tx1"/>
                </a:solidFill>
                <a:effectLst/>
                <a:latin typeface="+mn-lt"/>
                <a:ea typeface="+mn-ea"/>
                <a:cs typeface="+mn-cs"/>
              </a:rPr>
              <a:t>年代、多くの小型コンピュータが出現しました。それが、オフィース・コンピュータ（オフコン）、ミニ・コンピュータ（ミニコン）、エンジニアリング・ワークステーションと呼ばれるコンピュータです。高価なメインフレームに全てを頼っていた当時、そこまで高性能、高機能ではなくてもいいので、もっと安くて、手軽に使えるコンピュータが欲しいと言う需要に応える形で、広く普及してゆきました。その後、これら小型コンピュータの性能も向上し、メインフレームで行っていたことを置き換えるようになるとともに、新しい業務をはじめからこれらの小型コンピュータで開発、あるいは、市販のパッケージ・ソフトウエアを使って利用するという流れが生まれてきたのです。これが、世に言う「ダウンサイジング」です。</a:t>
            </a:r>
          </a:p>
          <a:p>
            <a:r>
              <a:rPr kumimoji="1" lang="ja-JP" altLang="ja-JP" sz="1200" kern="1200" dirty="0" smtClean="0">
                <a:solidFill>
                  <a:schemeClr val="tx1"/>
                </a:solidFill>
                <a:effectLst/>
                <a:latin typeface="+mn-lt"/>
                <a:ea typeface="+mn-ea"/>
                <a:cs typeface="+mn-cs"/>
              </a:rPr>
              <a:t>また、時を前後してパーソナル・コンピュータ</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も登場します。アップル、タンディ・ラジオシャック、コモドールといったいわゆる</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御三家が、その名前の通り、個人が趣味で使うコンピュータとして登場します。その後、</a:t>
            </a:r>
            <a:r>
              <a:rPr kumimoji="1" lang="en-US" altLang="ja-JP" sz="1200" kern="1200" dirty="0" smtClean="0">
                <a:solidFill>
                  <a:schemeClr val="tx1"/>
                </a:solidFill>
                <a:effectLst/>
                <a:latin typeface="+mn-lt"/>
                <a:ea typeface="+mn-ea"/>
                <a:cs typeface="+mn-cs"/>
              </a:rPr>
              <a:t>1981</a:t>
            </a:r>
            <a:r>
              <a:rPr kumimoji="1" lang="ja-JP" altLang="ja-JP" sz="1200" kern="1200" dirty="0" smtClean="0">
                <a:solidFill>
                  <a:schemeClr val="tx1"/>
                </a:solidFill>
                <a:effectLst/>
                <a:latin typeface="+mn-lt"/>
                <a:ea typeface="+mn-ea"/>
                <a:cs typeface="+mn-cs"/>
              </a:rPr>
              <a:t>年</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が</a:t>
            </a:r>
            <a:r>
              <a:rPr kumimoji="1" lang="en-US" altLang="ja-JP" sz="1200" kern="1200" dirty="0" smtClean="0">
                <a:solidFill>
                  <a:schemeClr val="tx1"/>
                </a:solidFill>
                <a:effectLst/>
                <a:latin typeface="+mn-lt"/>
                <a:ea typeface="+mn-ea"/>
                <a:cs typeface="+mn-cs"/>
              </a:rPr>
              <a:t> Personal Computer model 5150</a:t>
            </a:r>
            <a:r>
              <a:rPr kumimoji="1" lang="ja-JP" altLang="ja-JP" sz="1200" kern="1200" dirty="0" smtClean="0">
                <a:solidFill>
                  <a:schemeClr val="tx1"/>
                </a:solidFill>
                <a:effectLst/>
                <a:latin typeface="+mn-lt"/>
                <a:ea typeface="+mn-ea"/>
                <a:cs typeface="+mn-cs"/>
              </a:rPr>
              <a:t>（通称</a:t>
            </a:r>
            <a:r>
              <a:rPr kumimoji="1" lang="en-US" altLang="ja-JP" sz="1200" kern="1200" dirty="0" smtClean="0">
                <a:solidFill>
                  <a:schemeClr val="tx1"/>
                </a:solidFill>
                <a:effectLst/>
                <a:latin typeface="+mn-lt"/>
                <a:ea typeface="+mn-ea"/>
                <a:cs typeface="+mn-cs"/>
              </a:rPr>
              <a:t>IBM PC</a:t>
            </a:r>
            <a:r>
              <a:rPr kumimoji="1" lang="ja-JP" altLang="ja-JP" sz="1200" kern="1200" dirty="0" smtClean="0">
                <a:solidFill>
                  <a:schemeClr val="tx1"/>
                </a:solidFill>
                <a:effectLst/>
                <a:latin typeface="+mn-lt"/>
                <a:ea typeface="+mn-ea"/>
                <a:cs typeface="+mn-cs"/>
              </a:rPr>
              <a:t>）を発売するに至り、ビジネスでの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利用が一気に加速しました。</a:t>
            </a:r>
          </a:p>
          <a:p>
            <a:r>
              <a:rPr kumimoji="1" lang="ja-JP" altLang="ja-JP" sz="1200" kern="1200" dirty="0" smtClean="0">
                <a:solidFill>
                  <a:schemeClr val="tx1"/>
                </a:solidFill>
                <a:effectLst/>
                <a:latin typeface="+mn-lt"/>
                <a:ea typeface="+mn-ea"/>
                <a:cs typeface="+mn-cs"/>
              </a:rPr>
              <a:t>ただ、様々な小型コンピュータの出現は、技術標準の乱立を招き、</a:t>
            </a:r>
            <a:r>
              <a:rPr kumimoji="1" lang="en-US" altLang="ja-JP" sz="1200" kern="1200" dirty="0" smtClean="0">
                <a:solidFill>
                  <a:schemeClr val="tx1"/>
                </a:solidFill>
                <a:effectLst/>
                <a:latin typeface="+mn-lt"/>
                <a:ea typeface="+mn-ea"/>
                <a:cs typeface="+mn-cs"/>
              </a:rPr>
              <a:t>S/360</a:t>
            </a:r>
            <a:r>
              <a:rPr kumimoji="1" lang="ja-JP" altLang="ja-JP" sz="1200" kern="1200" dirty="0" smtClean="0">
                <a:solidFill>
                  <a:schemeClr val="tx1"/>
                </a:solidFill>
                <a:effectLst/>
                <a:latin typeface="+mn-lt"/>
                <a:ea typeface="+mn-ea"/>
                <a:cs typeface="+mn-cs"/>
              </a:rPr>
              <a:t>出現以前と同様の混乱を招いたのです。この事態を大きく変えるきっかけとなったのが、</a:t>
            </a:r>
            <a:r>
              <a:rPr kumimoji="1" lang="en-US" altLang="ja-JP" sz="1200" kern="1200" dirty="0" smtClean="0">
                <a:solidFill>
                  <a:schemeClr val="tx1"/>
                </a:solidFill>
                <a:effectLst/>
                <a:latin typeface="+mn-lt"/>
                <a:ea typeface="+mn-ea"/>
                <a:cs typeface="+mn-cs"/>
              </a:rPr>
              <a:t>IBM PC</a:t>
            </a:r>
            <a:r>
              <a:rPr kumimoji="1" lang="ja-JP" altLang="ja-JP" sz="1200" kern="1200" dirty="0" smtClean="0">
                <a:solidFill>
                  <a:schemeClr val="tx1"/>
                </a:solidFill>
                <a:effectLst/>
                <a:latin typeface="+mn-lt"/>
                <a:ea typeface="+mn-ea"/>
                <a:cs typeface="+mn-cs"/>
              </a:rPr>
              <a:t>でした。</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のブランド力により、</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への信頼が高まり、ビジネスでの利用が広がったこと、そして互換機の出現により、コストが大きく下がったことが理由です。</a:t>
            </a:r>
          </a:p>
          <a:p>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では後発だった</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は、開発を急ぐために、市販の部品を使い、技術を公開して他社に周辺機器やアプリケーションソフトを作ってもらうという戦略を採用しました。コンピュータの中核であるプロセッサー（</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）を</a:t>
            </a:r>
            <a:r>
              <a:rPr kumimoji="1" lang="en-US" altLang="ja-JP" sz="1200" kern="1200" dirty="0" smtClean="0">
                <a:solidFill>
                  <a:schemeClr val="tx1"/>
                </a:solidFill>
                <a:effectLst/>
                <a:latin typeface="+mn-lt"/>
                <a:ea typeface="+mn-ea"/>
                <a:cs typeface="+mn-cs"/>
              </a:rPr>
              <a:t>Intel</a:t>
            </a:r>
            <a:r>
              <a:rPr kumimoji="1" lang="ja-JP" altLang="ja-JP" sz="1200" kern="1200" dirty="0" smtClean="0">
                <a:solidFill>
                  <a:schemeClr val="tx1"/>
                </a:solidFill>
                <a:effectLst/>
                <a:latin typeface="+mn-lt"/>
                <a:ea typeface="+mn-ea"/>
                <a:cs typeface="+mn-cs"/>
              </a:rPr>
              <a:t>社から、また、オペレーティングシステム（</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社から調達したのです。</a:t>
            </a:r>
          </a:p>
          <a:p>
            <a:r>
              <a:rPr kumimoji="1" lang="ja-JP" altLang="ja-JP" sz="1200" kern="1200" dirty="0" smtClean="0">
                <a:solidFill>
                  <a:schemeClr val="tx1"/>
                </a:solidFill>
                <a:effectLst/>
                <a:latin typeface="+mn-lt"/>
                <a:ea typeface="+mn-ea"/>
                <a:cs typeface="+mn-cs"/>
              </a:rPr>
              <a:t>一方で、</a:t>
            </a:r>
            <a:r>
              <a:rPr kumimoji="1" lang="en-US" altLang="ja-JP" sz="1200" kern="1200" dirty="0" smtClean="0">
                <a:solidFill>
                  <a:schemeClr val="tx1"/>
                </a:solidFill>
                <a:effectLst/>
                <a:latin typeface="+mn-lt"/>
                <a:ea typeface="+mn-ea"/>
                <a:cs typeface="+mn-cs"/>
              </a:rPr>
              <a:t>Intel</a:t>
            </a:r>
            <a:r>
              <a:rPr kumimoji="1" lang="ja-JP" altLang="ja-JP" sz="1200" kern="1200" dirty="0" smtClean="0">
                <a:solidFill>
                  <a:schemeClr val="tx1"/>
                </a:solidFill>
                <a:effectLst/>
                <a:latin typeface="+mn-lt"/>
                <a:ea typeface="+mn-ea"/>
                <a:cs typeface="+mn-cs"/>
              </a:rPr>
              <a:t>社は自社の</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の技術仕様を「インテル・アーキテクチャ（</a:t>
            </a:r>
            <a:r>
              <a:rPr kumimoji="1" lang="en-US" altLang="ja-JP" sz="1200" kern="1200" dirty="0" smtClean="0">
                <a:solidFill>
                  <a:schemeClr val="tx1"/>
                </a:solidFill>
                <a:effectLst/>
                <a:latin typeface="+mn-lt"/>
                <a:ea typeface="+mn-ea"/>
                <a:cs typeface="+mn-cs"/>
              </a:rPr>
              <a:t>IA: Intel Architecture</a:t>
            </a:r>
            <a:r>
              <a:rPr kumimoji="1" lang="ja-JP" altLang="ja-JP" sz="1200" kern="1200" dirty="0" smtClean="0">
                <a:solidFill>
                  <a:schemeClr val="tx1"/>
                </a:solidFill>
                <a:effectLst/>
                <a:latin typeface="+mn-lt"/>
                <a:ea typeface="+mn-ea"/>
                <a:cs typeface="+mn-cs"/>
              </a:rPr>
              <a:t>）」として公開、</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以外でコンピュータを構成するために必要な周辺の</a:t>
            </a:r>
            <a:r>
              <a:rPr kumimoji="1" lang="en-US" altLang="ja-JP" sz="1200" kern="1200" dirty="0" smtClean="0">
                <a:solidFill>
                  <a:schemeClr val="tx1"/>
                </a:solidFill>
                <a:effectLst/>
                <a:latin typeface="+mn-lt"/>
                <a:ea typeface="+mn-ea"/>
                <a:cs typeface="+mn-cs"/>
              </a:rPr>
              <a:t>LSI</a:t>
            </a:r>
            <a:r>
              <a:rPr kumimoji="1" lang="ja-JP" altLang="ja-JP" sz="1200" kern="1200" dirty="0" smtClean="0">
                <a:solidFill>
                  <a:schemeClr val="tx1"/>
                </a:solidFill>
                <a:effectLst/>
                <a:latin typeface="+mn-lt"/>
                <a:ea typeface="+mn-ea"/>
                <a:cs typeface="+mn-cs"/>
              </a:rPr>
              <a:t>やそれらを搭載するプリント基板であるマザーボードなどをセットで提供し始めました。</a:t>
            </a:r>
          </a:p>
          <a:p>
            <a:r>
              <a:rPr kumimoji="1" lang="ja-JP" altLang="ja-JP" sz="1200" kern="1200" dirty="0" smtClean="0">
                <a:solidFill>
                  <a:schemeClr val="tx1"/>
                </a:solidFill>
                <a:effectLst/>
                <a:latin typeface="+mn-lt"/>
                <a:ea typeface="+mn-ea"/>
                <a:cs typeface="+mn-cs"/>
              </a:rPr>
              <a:t>さらに、</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社も独自に、この</a:t>
            </a:r>
            <a:r>
              <a:rPr kumimoji="1" lang="en-US" altLang="ja-JP" sz="1200" kern="1200" dirty="0" smtClean="0">
                <a:solidFill>
                  <a:schemeClr val="tx1"/>
                </a:solidFill>
                <a:effectLst/>
                <a:latin typeface="+mn-lt"/>
                <a:ea typeface="+mn-ea"/>
                <a:cs typeface="+mn-cs"/>
              </a:rPr>
              <a:t>Intel</a:t>
            </a:r>
            <a:r>
              <a:rPr kumimoji="1" lang="ja-JP" altLang="ja-JP" sz="1200" kern="1200" dirty="0" smtClean="0">
                <a:solidFill>
                  <a:schemeClr val="tx1"/>
                </a:solidFill>
                <a:effectLst/>
                <a:latin typeface="+mn-lt"/>
                <a:ea typeface="+mn-ea"/>
                <a:cs typeface="+mn-cs"/>
              </a:rPr>
              <a:t>製品の上で動作する基本ソフトウェア（</a:t>
            </a:r>
            <a:r>
              <a:rPr kumimoji="1" lang="en-US" altLang="ja-JP" sz="1200" kern="1200" dirty="0" smtClean="0">
                <a:solidFill>
                  <a:schemeClr val="tx1"/>
                </a:solidFill>
                <a:effectLst/>
                <a:latin typeface="+mn-lt"/>
                <a:ea typeface="+mn-ea"/>
                <a:cs typeface="+mn-cs"/>
              </a:rPr>
              <a:t>OS: Operating System</a:t>
            </a:r>
            <a:r>
              <a:rPr kumimoji="1" lang="ja-JP" altLang="ja-JP" sz="1200" kern="1200" dirty="0" smtClean="0">
                <a:solidFill>
                  <a:schemeClr val="tx1"/>
                </a:solidFill>
                <a:effectLst/>
                <a:latin typeface="+mn-lt"/>
                <a:ea typeface="+mn-ea"/>
                <a:cs typeface="+mn-cs"/>
              </a:rPr>
              <a:t>）である</a:t>
            </a:r>
            <a:r>
              <a:rPr kumimoji="1" lang="en-US" altLang="ja-JP" sz="1200" kern="1200" dirty="0" smtClean="0">
                <a:solidFill>
                  <a:schemeClr val="tx1"/>
                </a:solidFill>
                <a:effectLst/>
                <a:latin typeface="+mn-lt"/>
                <a:ea typeface="+mn-ea"/>
                <a:cs typeface="+mn-cs"/>
              </a:rPr>
              <a:t>MS/DOS</a:t>
            </a:r>
            <a:r>
              <a:rPr kumimoji="1" lang="ja-JP" altLang="ja-JP" sz="1200" kern="1200" dirty="0" smtClean="0">
                <a:solidFill>
                  <a:schemeClr val="tx1"/>
                </a:solidFill>
                <a:effectLst/>
                <a:latin typeface="+mn-lt"/>
                <a:ea typeface="+mn-ea"/>
                <a:cs typeface="+mn-cs"/>
              </a:rPr>
              <a:t>さらにはその後継である</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を販売するようになりました。</a:t>
            </a:r>
          </a:p>
          <a:p>
            <a:r>
              <a:rPr kumimoji="1" lang="ja-JP" altLang="ja-JP" sz="1200" kern="1200" dirty="0" smtClean="0">
                <a:solidFill>
                  <a:schemeClr val="tx1"/>
                </a:solidFill>
                <a:effectLst/>
                <a:latin typeface="+mn-lt"/>
                <a:ea typeface="+mn-ea"/>
                <a:cs typeface="+mn-cs"/>
              </a:rPr>
              <a:t>その結果、</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で無くても</a:t>
            </a:r>
            <a:r>
              <a:rPr kumimoji="1" lang="en-US" altLang="ja-JP" sz="1200" kern="1200" dirty="0" smtClean="0">
                <a:solidFill>
                  <a:schemeClr val="tx1"/>
                </a:solidFill>
                <a:effectLst/>
                <a:latin typeface="+mn-lt"/>
                <a:ea typeface="+mn-ea"/>
                <a:cs typeface="+mn-cs"/>
              </a:rPr>
              <a:t>IBM PC</a:t>
            </a:r>
            <a:r>
              <a:rPr kumimoji="1" lang="ja-JP" altLang="ja-JP" sz="1200" kern="1200" dirty="0" smtClean="0">
                <a:solidFill>
                  <a:schemeClr val="tx1"/>
                </a:solidFill>
                <a:effectLst/>
                <a:latin typeface="+mn-lt"/>
                <a:ea typeface="+mn-ea"/>
                <a:cs typeface="+mn-cs"/>
              </a:rPr>
              <a:t>を製造できるようになったのです。</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互換</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の誕生です。価格が安く、本家の</a:t>
            </a:r>
            <a:r>
              <a:rPr kumimoji="1" lang="en-US" altLang="ja-JP" sz="1200" kern="1200" dirty="0" smtClean="0">
                <a:solidFill>
                  <a:schemeClr val="tx1"/>
                </a:solidFill>
                <a:effectLst/>
                <a:latin typeface="+mn-lt"/>
                <a:ea typeface="+mn-ea"/>
                <a:cs typeface="+mn-cs"/>
              </a:rPr>
              <a:t>IBM PC</a:t>
            </a:r>
            <a:r>
              <a:rPr kumimoji="1" lang="ja-JP" altLang="ja-JP" sz="1200" kern="1200" dirty="0" smtClean="0">
                <a:solidFill>
                  <a:schemeClr val="tx1"/>
                </a:solidFill>
                <a:effectLst/>
                <a:latin typeface="+mn-lt"/>
                <a:ea typeface="+mn-ea"/>
                <a:cs typeface="+mn-cs"/>
              </a:rPr>
              <a:t>と同じ周辺機器を使え、同じアプリケーションソフトが動作する互換</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は広く支持され、一気にコモディティ化し、ユーザーの裾野が大きく広がったのです。</a:t>
            </a:r>
          </a:p>
          <a:p>
            <a:r>
              <a:rPr kumimoji="1" lang="ja-JP" altLang="ja-JP" sz="1200" kern="1200" dirty="0" smtClean="0">
                <a:solidFill>
                  <a:schemeClr val="tx1"/>
                </a:solidFill>
                <a:effectLst/>
                <a:latin typeface="+mn-lt"/>
                <a:ea typeface="+mn-ea"/>
                <a:cs typeface="+mn-cs"/>
              </a:rPr>
              <a:t>こうして</a:t>
            </a:r>
            <a:r>
              <a:rPr kumimoji="1" lang="en-US" altLang="ja-JP" sz="1200" kern="1200" dirty="0" smtClean="0">
                <a:solidFill>
                  <a:schemeClr val="tx1"/>
                </a:solidFill>
                <a:effectLst/>
                <a:latin typeface="+mn-lt"/>
                <a:ea typeface="+mn-ea"/>
                <a:cs typeface="+mn-cs"/>
              </a:rPr>
              <a:t>IBM PC</a:t>
            </a:r>
            <a:r>
              <a:rPr kumimoji="1" lang="ja-JP" altLang="ja-JP" sz="1200" kern="1200" dirty="0" smtClean="0">
                <a:solidFill>
                  <a:schemeClr val="tx1"/>
                </a:solidFill>
                <a:effectLst/>
                <a:latin typeface="+mn-lt"/>
                <a:ea typeface="+mn-ea"/>
                <a:cs typeface="+mn-cs"/>
              </a:rPr>
              <a:t>互換機は市場を制覇しました。現在の</a:t>
            </a:r>
            <a:r>
              <a:rPr kumimoji="1" lang="en-US" altLang="ja-JP" sz="1200" kern="1200" dirty="0" smtClean="0">
                <a:solidFill>
                  <a:schemeClr val="tx1"/>
                </a:solidFill>
                <a:effectLst/>
                <a:latin typeface="+mn-lt"/>
                <a:ea typeface="+mn-ea"/>
                <a:cs typeface="+mn-cs"/>
              </a:rPr>
              <a:t>Windows PC</a:t>
            </a:r>
            <a:r>
              <a:rPr kumimoji="1" lang="ja-JP" altLang="ja-JP" sz="1200" kern="1200" dirty="0" smtClean="0">
                <a:solidFill>
                  <a:schemeClr val="tx1"/>
                </a:solidFill>
                <a:effectLst/>
                <a:latin typeface="+mn-lt"/>
                <a:ea typeface="+mn-ea"/>
                <a:cs typeface="+mn-cs"/>
              </a:rPr>
              <a:t>です。ところが皮肉なことに、互換機に市場を奪われた</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自身の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関連の売上は伸び悩み、コモディティ化によって利益率も悪化しました。その結果、ついに</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事業を他社に売却してしまうことになったのです。そんな</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市場の拡大に後押しされ、</a:t>
            </a:r>
            <a:r>
              <a:rPr kumimoji="1" lang="en-US" altLang="ja-JP" sz="1200" kern="1200" dirty="0" smtClean="0">
                <a:solidFill>
                  <a:schemeClr val="tx1"/>
                </a:solidFill>
                <a:effectLst/>
                <a:latin typeface="+mn-lt"/>
                <a:ea typeface="+mn-ea"/>
                <a:cs typeface="+mn-cs"/>
              </a:rPr>
              <a:t>Intel</a:t>
            </a:r>
            <a:r>
              <a:rPr kumimoji="1" lang="ja-JP" altLang="ja-JP" sz="1200" kern="1200" dirty="0" smtClean="0">
                <a:solidFill>
                  <a:schemeClr val="tx1"/>
                </a:solidFill>
                <a:effectLst/>
                <a:latin typeface="+mn-lt"/>
                <a:ea typeface="+mn-ea"/>
                <a:cs typeface="+mn-cs"/>
              </a:rPr>
              <a:t>はより高性能な</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を開発すると共に、</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は、個人が使用することを前提とした</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を拡張して、複数のユーザーが同時に使用することを前提としたサーバー</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を開発するに至り、コンピュータ市場は</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である</a:t>
            </a:r>
            <a:r>
              <a:rPr kumimoji="1" lang="en-US" altLang="ja-JP" sz="1200" kern="1200" dirty="0" smtClean="0">
                <a:solidFill>
                  <a:schemeClr val="tx1"/>
                </a:solidFill>
                <a:effectLst/>
                <a:latin typeface="+mn-lt"/>
                <a:ea typeface="+mn-ea"/>
                <a:cs typeface="+mn-cs"/>
              </a:rPr>
              <a:t> Windows</a:t>
            </a:r>
            <a:r>
              <a:rPr kumimoji="1" lang="ja-JP" altLang="ja-JP" sz="1200" kern="1200" dirty="0" smtClean="0">
                <a:solidFill>
                  <a:schemeClr val="tx1"/>
                </a:solidFill>
                <a:effectLst/>
                <a:latin typeface="+mn-lt"/>
                <a:ea typeface="+mn-ea"/>
                <a:cs typeface="+mn-cs"/>
              </a:rPr>
              <a:t>と </a:t>
            </a:r>
            <a:r>
              <a:rPr kumimoji="1" lang="en-US" altLang="ja-JP" sz="1200" kern="1200" dirty="0" smtClean="0">
                <a:solidFill>
                  <a:schemeClr val="tx1"/>
                </a:solidFill>
                <a:effectLst/>
                <a:latin typeface="+mn-lt"/>
                <a:ea typeface="+mn-ea"/>
                <a:cs typeface="+mn-cs"/>
              </a:rPr>
              <a:t>Intel CPU</a:t>
            </a:r>
            <a:r>
              <a:rPr kumimoji="1" lang="ja-JP" altLang="ja-JP" sz="1200" kern="1200" dirty="0" smtClean="0">
                <a:solidFill>
                  <a:schemeClr val="tx1"/>
                </a:solidFill>
                <a:effectLst/>
                <a:latin typeface="+mn-lt"/>
                <a:ea typeface="+mn-ea"/>
                <a:cs typeface="+mn-cs"/>
              </a:rPr>
              <a:t>との組合せ、世に言う</a:t>
            </a:r>
            <a:r>
              <a:rPr kumimoji="1" lang="en-US" altLang="ja-JP" sz="1200" kern="1200" dirty="0" smtClean="0">
                <a:solidFill>
                  <a:schemeClr val="tx1"/>
                </a:solidFill>
                <a:effectLst/>
                <a:latin typeface="+mn-lt"/>
                <a:ea typeface="+mn-ea"/>
                <a:cs typeface="+mn-cs"/>
              </a:rPr>
              <a:t>Wintel</a:t>
            </a:r>
            <a:r>
              <a:rPr kumimoji="1" lang="ja-JP" altLang="ja-JP" sz="1200" kern="1200" dirty="0" smtClean="0">
                <a:solidFill>
                  <a:schemeClr val="tx1"/>
                </a:solidFill>
                <a:effectLst/>
                <a:latin typeface="+mn-lt"/>
                <a:ea typeface="+mn-ea"/>
                <a:cs typeface="+mn-cs"/>
              </a:rPr>
              <a:t>の時代へと動き始めたのです。</a:t>
            </a:r>
          </a:p>
          <a:p>
            <a:r>
              <a:rPr kumimoji="1" lang="ja-JP" altLang="ja-JP" sz="1200" kern="1200" dirty="0" smtClean="0">
                <a:solidFill>
                  <a:schemeClr val="tx1"/>
                </a:solidFill>
                <a:effectLst/>
                <a:latin typeface="+mn-lt"/>
                <a:ea typeface="+mn-ea"/>
                <a:cs typeface="+mn-cs"/>
              </a:rPr>
              <a:t>その結果、それまで乱立していたアーキテクチャは</a:t>
            </a:r>
            <a:r>
              <a:rPr kumimoji="1" lang="en-US" altLang="ja-JP" sz="1200" kern="1200" dirty="0" smtClean="0">
                <a:solidFill>
                  <a:schemeClr val="tx1"/>
                </a:solidFill>
                <a:effectLst/>
                <a:latin typeface="+mn-lt"/>
                <a:ea typeface="+mn-ea"/>
                <a:cs typeface="+mn-cs"/>
              </a:rPr>
              <a:t>Wintel</a:t>
            </a:r>
            <a:r>
              <a:rPr kumimoji="1" lang="ja-JP" altLang="ja-JP" sz="1200" kern="1200" dirty="0" smtClean="0">
                <a:solidFill>
                  <a:schemeClr val="tx1"/>
                </a:solidFill>
                <a:effectLst/>
                <a:latin typeface="+mn-lt"/>
                <a:ea typeface="+mn-ea"/>
                <a:cs typeface="+mn-cs"/>
              </a:rPr>
              <a:t>に収斂し、さらなる技術の進化と大量生産によって、コンピュータの調達に必要なコスト（</a:t>
            </a:r>
            <a:r>
              <a:rPr kumimoji="1" lang="en-US" altLang="ja-JP" sz="1200" kern="1200" dirty="0" smtClean="0">
                <a:solidFill>
                  <a:schemeClr val="tx1"/>
                </a:solidFill>
                <a:effectLst/>
                <a:latin typeface="+mn-lt"/>
                <a:ea typeface="+mn-ea"/>
                <a:cs typeface="+mn-cs"/>
              </a:rPr>
              <a:t>TCA: Total Cost of Acquisition</a:t>
            </a:r>
            <a:r>
              <a:rPr kumimoji="1" lang="ja-JP" altLang="ja-JP" sz="1200" kern="1200" dirty="0" smtClean="0">
                <a:solidFill>
                  <a:schemeClr val="tx1"/>
                </a:solidFill>
                <a:effectLst/>
                <a:latin typeface="+mn-lt"/>
                <a:ea typeface="+mn-ea"/>
                <a:cs typeface="+mn-cs"/>
              </a:rPr>
              <a:t>）は、大幅に下がっていったのです。</a:t>
            </a:r>
            <a:r>
              <a:rPr kumimoji="1" lang="en-US" altLang="ja-JP" sz="1200" kern="1200" dirty="0" smtClean="0">
                <a:solidFill>
                  <a:schemeClr val="tx1"/>
                </a:solidFill>
                <a:effectLst/>
                <a:latin typeface="+mn-lt"/>
                <a:ea typeface="+mn-ea"/>
                <a:cs typeface="+mn-cs"/>
              </a:rPr>
              <a:t>1990</a:t>
            </a:r>
            <a:r>
              <a:rPr kumimoji="1" lang="ja-JP" altLang="ja-JP" sz="1200" kern="1200" dirty="0" smtClean="0">
                <a:solidFill>
                  <a:schemeClr val="tx1"/>
                </a:solidFill>
                <a:effectLst/>
                <a:latin typeface="+mn-lt"/>
                <a:ea typeface="+mn-ea"/>
                <a:cs typeface="+mn-cs"/>
              </a:rPr>
              <a:t>年代も半ば頃になると</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は一人一台、一社でメインフレームや多数のサーバーを所有する時代を向かえたのです。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TCA</a:t>
            </a:r>
            <a:r>
              <a:rPr kumimoji="1" lang="ja-JP" altLang="ja-JP" sz="1200" kern="1200" dirty="0" smtClean="0">
                <a:solidFill>
                  <a:schemeClr val="tx1"/>
                </a:solidFill>
                <a:effectLst/>
                <a:latin typeface="+mn-lt"/>
                <a:ea typeface="+mn-ea"/>
                <a:cs typeface="+mn-cs"/>
              </a:rPr>
              <a:t>の低下と共にコンピュータは、ひとつの企業に大量に導入されるようになりました。その結果、コンピュータを置く設備やスペース、ソフトウェアの導入やバージョンアップ、トラブル対応、ネットワークの接続、バックアップ、セキュリティ対策など、所有することに伴う維持、管理のコスト（</a:t>
            </a:r>
            <a:r>
              <a:rPr kumimoji="1" lang="en-US" altLang="ja-JP" sz="1200" kern="1200" dirty="0" smtClean="0">
                <a:solidFill>
                  <a:schemeClr val="tx1"/>
                </a:solidFill>
                <a:effectLst/>
                <a:latin typeface="+mn-lt"/>
                <a:ea typeface="+mn-ea"/>
                <a:cs typeface="+mn-cs"/>
              </a:rPr>
              <a:t>TCO: Total Cost of Ownership</a:t>
            </a:r>
            <a:r>
              <a:rPr kumimoji="1" lang="ja-JP" altLang="ja-JP" sz="1200" kern="1200" dirty="0" smtClean="0">
                <a:solidFill>
                  <a:schemeClr val="tx1"/>
                </a:solidFill>
                <a:effectLst/>
                <a:latin typeface="+mn-lt"/>
                <a:ea typeface="+mn-ea"/>
                <a:cs typeface="+mn-cs"/>
              </a:rPr>
              <a:t>）が大幅に上昇することになりました。その金額は、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予算の</a:t>
            </a:r>
            <a:r>
              <a:rPr kumimoji="1" lang="en-US" altLang="ja-JP" sz="1200" kern="1200" dirty="0" smtClean="0">
                <a:solidFill>
                  <a:schemeClr val="tx1"/>
                </a:solidFill>
                <a:effectLst/>
                <a:latin typeface="+mn-lt"/>
                <a:ea typeface="+mn-ea"/>
                <a:cs typeface="+mn-cs"/>
              </a:rPr>
              <a:t>6</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7</a:t>
            </a:r>
            <a:r>
              <a:rPr kumimoji="1" lang="ja-JP" altLang="ja-JP" sz="1200" kern="1200" dirty="0" smtClean="0">
                <a:solidFill>
                  <a:schemeClr val="tx1"/>
                </a:solidFill>
                <a:effectLst/>
                <a:latin typeface="+mn-lt"/>
                <a:ea typeface="+mn-ea"/>
                <a:cs typeface="+mn-cs"/>
              </a:rPr>
              <a:t>割に達するまでになってしまったのです。この事態に対処しなければなりません。そんなニーズの高まりの中に、クラウドが登場したのです。</a:t>
            </a:r>
          </a:p>
          <a:p>
            <a:pPr eaLnBrk="1" hangingPunct="1"/>
            <a:endParaRPr lang="ja-JP"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は、業務効率を高めるためには、既に欠かせないものとなっています。また、企業の成長や競争力を維持するためのグローバル展開や新規事業への進出のためにも、</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なしでは対応できません。</a:t>
            </a:r>
          </a:p>
          <a:p>
            <a:r>
              <a:rPr kumimoji="1" lang="ja-JP" altLang="ja-JP" sz="1200" kern="1200" dirty="0" smtClean="0">
                <a:solidFill>
                  <a:schemeClr val="tx1"/>
                </a:solidFill>
                <a:effectLst/>
                <a:latin typeface="+mn-lt"/>
                <a:ea typeface="+mn-ea"/>
                <a:cs typeface="+mn-cs"/>
              </a:rPr>
              <a:t>このように、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利用の範囲が広がり、その重要性が高まるほどに、災害やセキュリティへの対応も、これまでにも増して強く求められるようになりました。また、モバイルやビッグ・データといった、新しいテクノロジーへの対応も業務の現場から求められ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こんな</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需要の高まりとは裏腹に、企業内の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に責任を持つ情報システム部門は、ふたつの大きな問題を抱えています。そのひとつが、先ほど説明した</a:t>
            </a:r>
            <a:r>
              <a:rPr kumimoji="1" lang="en-US" altLang="ja-JP" sz="1200" kern="1200" dirty="0" smtClean="0">
                <a:solidFill>
                  <a:schemeClr val="tx1"/>
                </a:solidFill>
                <a:effectLst/>
                <a:latin typeface="+mn-lt"/>
                <a:ea typeface="+mn-ea"/>
                <a:cs typeface="+mn-cs"/>
              </a:rPr>
              <a:t>TCO</a:t>
            </a:r>
            <a:r>
              <a:rPr kumimoji="1" lang="ja-JP" altLang="ja-JP" sz="1200" kern="1200" dirty="0" smtClean="0">
                <a:solidFill>
                  <a:schemeClr val="tx1"/>
                </a:solidFill>
                <a:effectLst/>
                <a:latin typeface="+mn-lt"/>
                <a:ea typeface="+mn-ea"/>
                <a:cs typeface="+mn-cs"/>
              </a:rPr>
              <a:t>の増大です。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への需要が高まれば、</a:t>
            </a:r>
            <a:r>
              <a:rPr kumimoji="1" lang="en-US" altLang="ja-JP" sz="1200" kern="1200" dirty="0" smtClean="0">
                <a:solidFill>
                  <a:schemeClr val="tx1"/>
                </a:solidFill>
                <a:effectLst/>
                <a:latin typeface="+mn-lt"/>
                <a:ea typeface="+mn-ea"/>
                <a:cs typeface="+mn-cs"/>
              </a:rPr>
              <a:t>TCO</a:t>
            </a:r>
            <a:r>
              <a:rPr kumimoji="1" lang="ja-JP" altLang="ja-JP" sz="1200" kern="1200" dirty="0" smtClean="0">
                <a:solidFill>
                  <a:schemeClr val="tx1"/>
                </a:solidFill>
                <a:effectLst/>
                <a:latin typeface="+mn-lt"/>
                <a:ea typeface="+mn-ea"/>
                <a:cs typeface="+mn-cs"/>
              </a:rPr>
              <a:t>が増大します。それでも</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予算が増えるのであれば、何とか対処できます。しかし、</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に関わるお金は、事業投資とはなかなか見做されず、経費として常に削減の圧力がかかっています。これが、もうひとつの問題です。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業務や経営の要請に応えたくても、「所有」している既存のシステムを維持管理するための</a:t>
            </a:r>
            <a:r>
              <a:rPr kumimoji="1" lang="en-US" altLang="ja-JP" sz="1200" kern="1200" dirty="0" smtClean="0">
                <a:solidFill>
                  <a:schemeClr val="tx1"/>
                </a:solidFill>
                <a:effectLst/>
                <a:latin typeface="+mn-lt"/>
                <a:ea typeface="+mn-ea"/>
                <a:cs typeface="+mn-cs"/>
              </a:rPr>
              <a:t>TCO</a:t>
            </a:r>
            <a:r>
              <a:rPr kumimoji="1" lang="ja-JP" altLang="ja-JP" sz="1200" kern="1200" dirty="0" smtClean="0">
                <a:solidFill>
                  <a:schemeClr val="tx1"/>
                </a:solidFill>
                <a:effectLst/>
                <a:latin typeface="+mn-lt"/>
                <a:ea typeface="+mn-ea"/>
                <a:cs typeface="+mn-cs"/>
              </a:rPr>
              <a:t>にお金が掛かり過ぎて、応えることができません。しかも、</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予算が今後大きく増える見込みもありません。そんな問題を情報システム部門は抱えているのです。</a:t>
            </a:r>
          </a:p>
          <a:p>
            <a:r>
              <a:rPr kumimoji="1" lang="ja-JP" altLang="ja-JP" sz="1200" kern="1200" dirty="0" smtClean="0">
                <a:solidFill>
                  <a:schemeClr val="tx1"/>
                </a:solidFill>
                <a:effectLst/>
                <a:latin typeface="+mn-lt"/>
                <a:ea typeface="+mn-ea"/>
                <a:cs typeface="+mn-cs"/>
              </a:rPr>
              <a:t>ならば、「所有」することを辞め、自分達で、システム資源の面倒をみなければ、</a:t>
            </a:r>
            <a:r>
              <a:rPr kumimoji="1" lang="en-US" altLang="ja-JP" sz="1200" kern="1200" dirty="0" smtClean="0">
                <a:solidFill>
                  <a:schemeClr val="tx1"/>
                </a:solidFill>
                <a:effectLst/>
                <a:latin typeface="+mn-lt"/>
                <a:ea typeface="+mn-ea"/>
                <a:cs typeface="+mn-cs"/>
              </a:rPr>
              <a:t>TCO</a:t>
            </a:r>
            <a:r>
              <a:rPr kumimoji="1" lang="ja-JP" altLang="ja-JP" sz="1200" kern="1200" dirty="0" smtClean="0">
                <a:solidFill>
                  <a:schemeClr val="tx1"/>
                </a:solidFill>
                <a:effectLst/>
                <a:latin typeface="+mn-lt"/>
                <a:ea typeface="+mn-ea"/>
                <a:cs typeface="+mn-cs"/>
              </a:rPr>
              <a:t>は削減できるはずです。また、クラウドで提供されているプラットフォームやアプリケーションを使えば、開発工数の削減や、場合によっては開発さえも必要なくなります。そんな期待から、いま「使用」のクラウドへの注目が集まっている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16</a:t>
            </a:fld>
            <a:endParaRPr kumimoji="1" lang="ja-JP" altLang="en-US"/>
          </a:p>
        </p:txBody>
      </p:sp>
    </p:spTree>
    <p:extLst>
      <p:ext uri="{BB962C8B-B14F-4D97-AF65-F5344CB8AC3E}">
        <p14:creationId xmlns:p14="http://schemas.microsoft.com/office/powerpoint/2010/main" val="8430479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jp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GIF"/><Relationship Id="rId7" Type="http://schemas.openxmlformats.org/officeDocument/2006/relationships/image" Target="../media/image37.PNG"/><Relationship Id="rId8" Type="http://schemas.openxmlformats.org/officeDocument/2006/relationships/image" Target="../media/image32.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7.gif"/><Relationship Id="rId7" Type="http://schemas.openxmlformats.org/officeDocument/2006/relationships/image" Target="../media/image8.jpg"/><Relationship Id="rId8" Type="http://schemas.openxmlformats.org/officeDocument/2006/relationships/image" Target="../media/image9.jpg"/><Relationship Id="rId9" Type="http://schemas.openxmlformats.org/officeDocument/2006/relationships/image" Target="../media/image10.jpg"/><Relationship Id="rId10" Type="http://schemas.openxmlformats.org/officeDocument/2006/relationships/image" Target="../media/image11.jp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41.jp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wmf"/><Relationship Id="rId8" Type="http://schemas.openxmlformats.org/officeDocument/2006/relationships/image" Target="../media/image46.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47.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3.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1" Type="http://schemas.openxmlformats.org/officeDocument/2006/relationships/slideLayout" Target="../slideLayouts/slideLayout6.xml"/><Relationship Id="rId2" Type="http://schemas.openxmlformats.org/officeDocument/2006/relationships/image" Target="../media/image4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4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5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 Id="rId3" Type="http://schemas.openxmlformats.org/officeDocument/2006/relationships/image" Target="../media/image3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60.WMF"/><Relationship Id="rId4" Type="http://schemas.openxmlformats.org/officeDocument/2006/relationships/image" Target="../media/image61.WMF"/><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2.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wmf"/><Relationship Id="rId6" Type="http://schemas.openxmlformats.org/officeDocument/2006/relationships/image" Target="../media/image66.jpeg"/><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2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5" Type="http://schemas.openxmlformats.org/officeDocument/2006/relationships/image" Target="../media/image70.png"/><Relationship Id="rId1" Type="http://schemas.openxmlformats.org/officeDocument/2006/relationships/slideLayout" Target="../slideLayouts/slideLayout6.xml"/><Relationship Id="rId2" Type="http://schemas.openxmlformats.org/officeDocument/2006/relationships/image" Target="../media/image6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1" Type="http://schemas.openxmlformats.org/officeDocument/2006/relationships/image" Target="../media/image23.png"/><Relationship Id="rId12" Type="http://schemas.openxmlformats.org/officeDocument/2006/relationships/image" Target="../media/image24.png"/><Relationship Id="rId13" Type="http://schemas.openxmlformats.org/officeDocument/2006/relationships/image" Target="../media/image25.jpg"/><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3.gif"/><Relationship Id="rId4" Type="http://schemas.openxmlformats.org/officeDocument/2006/relationships/image" Target="../media/image16.png"/><Relationship Id="rId5" Type="http://schemas.openxmlformats.org/officeDocument/2006/relationships/image" Target="../media/image17.jpg"/><Relationship Id="rId6" Type="http://schemas.openxmlformats.org/officeDocument/2006/relationships/image" Target="../media/image18.jpg"/><Relationship Id="rId7" Type="http://schemas.openxmlformats.org/officeDocument/2006/relationships/image" Target="../media/image19.jpg"/><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IT</a:t>
            </a:r>
            <a:r>
              <a:rPr kumimoji="1" lang="ja-JP" altLang="en-US" dirty="0" smtClean="0"/>
              <a:t>トレンドとクラウド・コンピューティング</a:t>
            </a:r>
            <a:endParaRPr kumimoji="1" lang="ja-JP" altLang="en-US" dirty="0"/>
          </a:p>
        </p:txBody>
      </p:sp>
      <p:sp>
        <p:nvSpPr>
          <p:cNvPr id="4" name="サブタイトル 3"/>
          <p:cNvSpPr>
            <a:spLocks noGrp="1"/>
          </p:cNvSpPr>
          <p:nvPr>
            <p:ph type="subTitle" idx="1"/>
          </p:nvPr>
        </p:nvSpPr>
        <p:spPr>
          <a:xfrm>
            <a:off x="685800" y="3391244"/>
            <a:ext cx="7772400" cy="1264162"/>
          </a:xfrm>
        </p:spPr>
        <p:txBody>
          <a:bodyPr>
            <a:normAutofit lnSpcReduction="10000"/>
          </a:bodyPr>
          <a:lstStyle/>
          <a:p>
            <a:r>
              <a:rPr kumimoji="1" lang="en-US" altLang="ja-JP" dirty="0" smtClean="0"/>
              <a:t>IT</a:t>
            </a:r>
            <a:r>
              <a:rPr kumimoji="1" lang="ja-JP" altLang="en-US" dirty="0" smtClean="0"/>
              <a:t>ソリューション塾・</a:t>
            </a:r>
            <a:r>
              <a:rPr kumimoji="1" lang="ja-JP" altLang="en-US" dirty="0" smtClean="0"/>
              <a:t>第</a:t>
            </a:r>
            <a:r>
              <a:rPr kumimoji="1" lang="en-US" altLang="ja-JP" dirty="0" smtClean="0"/>
              <a:t>19</a:t>
            </a:r>
            <a:r>
              <a:rPr kumimoji="1" lang="ja-JP" altLang="en-US" dirty="0" smtClean="0"/>
              <a:t>期</a:t>
            </a:r>
            <a:endParaRPr kumimoji="1" lang="en-US" altLang="ja-JP" dirty="0" smtClean="0"/>
          </a:p>
          <a:p>
            <a:endParaRPr kumimoji="1" lang="en-US" altLang="ja-JP" dirty="0" smtClean="0"/>
          </a:p>
          <a:p>
            <a:r>
              <a:rPr kumimoji="1" lang="en-US" altLang="ja-JP" dirty="0" smtClean="0"/>
              <a:t>2015</a:t>
            </a:r>
            <a:r>
              <a:rPr kumimoji="1" lang="ja-JP" altLang="en-US" dirty="0" smtClean="0"/>
              <a:t>年</a:t>
            </a:r>
            <a:r>
              <a:rPr kumimoji="1" lang="en-US" altLang="ja-JP" dirty="0" smtClean="0"/>
              <a:t>5</a:t>
            </a:r>
            <a:r>
              <a:rPr kumimoji="1" lang="ja-JP" altLang="en-US" dirty="0" smtClean="0"/>
              <a:t>月</a:t>
            </a:r>
            <a:r>
              <a:rPr lang="en-US" altLang="ja-JP" dirty="0" smtClean="0"/>
              <a:t>21</a:t>
            </a:r>
            <a:r>
              <a:rPr lang="ja-JP" altLang="en-US" dirty="0" smtClean="0"/>
              <a:t>日</a:t>
            </a:r>
            <a:endParaRPr kumimoji="1" lang="ja-JP" altLang="en-US" dirty="0"/>
          </a:p>
        </p:txBody>
      </p:sp>
    </p:spTree>
    <p:extLst>
      <p:ext uri="{BB962C8B-B14F-4D97-AF65-F5344CB8AC3E}">
        <p14:creationId xmlns:p14="http://schemas.microsoft.com/office/powerpoint/2010/main" val="22060961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endParaRPr lang="en-US" altLang="ja-JP" sz="2400" dirty="0" smtClean="0">
              <a:solidFill>
                <a:srgbClr val="FFFFFF"/>
              </a:solidFill>
              <a:effectLst/>
              <a:latin typeface="Arial"/>
              <a:ea typeface="HGP創英角ｺﾞｼｯｸUB" pitchFamily="50" charset="-128"/>
              <a:cs typeface="Arial"/>
            </a:endParaRPr>
          </a:p>
          <a:p>
            <a:pPr algn="r"/>
            <a:r>
              <a:rPr lang="ja-JP" altLang="en-US" sz="2400" dirty="0" smtClean="0">
                <a:solidFill>
                  <a:srgbClr val="FFFFFF"/>
                </a:solidFill>
                <a:effectLst/>
                <a:latin typeface="Arial"/>
                <a:ea typeface="HGP創英角ｺﾞｼｯｸUB" pitchFamily="50" charset="-128"/>
                <a:cs typeface="Arial"/>
              </a:rPr>
              <a:t>で変わる</a:t>
            </a:r>
            <a:r>
              <a:rPr lang="en-US" altLang="ja-JP" sz="2400" dirty="0">
                <a:solidFill>
                  <a:srgbClr val="FFFFFF"/>
                </a:solidFill>
                <a:effectLst/>
                <a:latin typeface="Arial Black"/>
                <a:ea typeface="HGP創英角ｺﾞｼｯｸUB" pitchFamily="50" charset="-128"/>
                <a:cs typeface="Arial Black"/>
              </a:rPr>
              <a:t>IT</a:t>
            </a:r>
            <a:r>
              <a:rPr lang="ja-JP" altLang="en-US" sz="2400" dirty="0">
                <a:solidFill>
                  <a:srgbClr val="FFFFFF"/>
                </a:solidFill>
                <a:effectLst/>
                <a:latin typeface="Arial"/>
                <a:ea typeface="HGP創英角ｺﾞｼｯｸUB" pitchFamily="50" charset="-128"/>
                <a:cs typeface="Arial"/>
              </a:rPr>
              <a:t>の常識</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4603895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457200" y="4216400"/>
            <a:ext cx="8223250" cy="1193800"/>
          </a:xfrm>
          <a:prstGeom prst="roundRect">
            <a:avLst>
              <a:gd name="adj" fmla="val 50000"/>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3600" dirty="0" smtClean="0">
                <a:solidFill>
                  <a:srgbClr val="0000FF"/>
                </a:solidFill>
                <a:latin typeface="ＭＳ Ｐゴシック"/>
                <a:ea typeface="ＭＳ Ｐゴシック"/>
                <a:cs typeface="ＭＳ Ｐゴシック"/>
              </a:rPr>
              <a:t>インターネット</a:t>
            </a:r>
            <a:endParaRPr kumimoji="1" lang="ja-JP" altLang="en-US" sz="3600" dirty="0">
              <a:solidFill>
                <a:srgbClr val="0000FF"/>
              </a:solidFill>
              <a:latin typeface="ＭＳ Ｐゴシック"/>
              <a:ea typeface="ＭＳ Ｐゴシック"/>
              <a:cs typeface="ＭＳ Ｐゴシック"/>
            </a:endParaRPr>
          </a:p>
        </p:txBody>
      </p:sp>
      <p:sp>
        <p:nvSpPr>
          <p:cNvPr id="8" name="正方形/長方形 7"/>
          <p:cNvSpPr/>
          <p:nvPr/>
        </p:nvSpPr>
        <p:spPr>
          <a:xfrm>
            <a:off x="458788" y="1276350"/>
            <a:ext cx="8223250" cy="301625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タイトル 4"/>
          <p:cNvSpPr>
            <a:spLocks noGrp="1"/>
          </p:cNvSpPr>
          <p:nvPr>
            <p:ph type="title"/>
          </p:nvPr>
        </p:nvSpPr>
        <p:spPr/>
        <p:txBody>
          <a:bodyPr/>
          <a:lstStyle/>
          <a:p>
            <a:r>
              <a:rPr kumimoji="1" lang="ja-JP" altLang="en-US" dirty="0" smtClean="0"/>
              <a:t>コレ一枚でわかるクラウドコンピューティング</a:t>
            </a:r>
            <a:endParaRPr kumimoji="1" lang="ja-JP" altLang="en-US" dirty="0"/>
          </a:p>
        </p:txBody>
      </p:sp>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11</a:t>
            </a:fld>
            <a:endParaRPr kumimoji="1" lang="ja-JP" altLang="en-US"/>
          </a:p>
        </p:txBody>
      </p:sp>
      <p:sp>
        <p:nvSpPr>
          <p:cNvPr id="6" name="正方形/長方形 5"/>
          <p:cNvSpPr/>
          <p:nvPr/>
        </p:nvSpPr>
        <p:spPr>
          <a:xfrm>
            <a:off x="672307" y="1200150"/>
            <a:ext cx="7819231" cy="21780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826296" y="1098550"/>
            <a:ext cx="7491410" cy="1098550"/>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2" name="図 11"/>
          <p:cNvPicPr>
            <a:picLocks noChangeAspect="1"/>
          </p:cNvPicPr>
          <p:nvPr/>
        </p:nvPicPr>
        <p:blipFill>
          <a:blip r:embed="rId3">
            <a:clrChange>
              <a:clrFrom>
                <a:srgbClr val="FFFFFF"/>
              </a:clrFrom>
              <a:clrTo>
                <a:srgbClr val="FFFFFF">
                  <a:alpha val="0"/>
                </a:srgbClr>
              </a:clrTo>
            </a:clrChange>
          </a:blip>
          <a:stretch>
            <a:fillRect/>
          </a:stretch>
        </p:blipFill>
        <p:spPr>
          <a:xfrm>
            <a:off x="3313111" y="5315964"/>
            <a:ext cx="896939" cy="950372"/>
          </a:xfrm>
          <a:prstGeom prst="rect">
            <a:avLst/>
          </a:prstGeom>
        </p:spPr>
      </p:pic>
      <p:pic>
        <p:nvPicPr>
          <p:cNvPr id="13" name="図 12"/>
          <p:cNvPicPr>
            <a:picLocks noChangeAspect="1"/>
          </p:cNvPicPr>
          <p:nvPr/>
        </p:nvPicPr>
        <p:blipFill>
          <a:blip r:embed="rId4">
            <a:clrChange>
              <a:clrFrom>
                <a:srgbClr val="FFFFFF"/>
              </a:clrFrom>
              <a:clrTo>
                <a:srgbClr val="FFFFFF">
                  <a:alpha val="0"/>
                </a:srgbClr>
              </a:clrTo>
            </a:clrChange>
          </a:blip>
          <a:stretch>
            <a:fillRect/>
          </a:stretch>
        </p:blipFill>
        <p:spPr>
          <a:xfrm>
            <a:off x="4965699" y="5452516"/>
            <a:ext cx="931863" cy="814308"/>
          </a:xfrm>
          <a:prstGeom prst="rect">
            <a:avLst/>
          </a:prstGeom>
        </p:spPr>
      </p:pic>
      <p:pic>
        <p:nvPicPr>
          <p:cNvPr id="14" name="図 13"/>
          <p:cNvPicPr>
            <a:picLocks noChangeAspect="1"/>
          </p:cNvPicPr>
          <p:nvPr/>
        </p:nvPicPr>
        <p:blipFill>
          <a:blip r:embed="rId5">
            <a:clrChange>
              <a:clrFrom>
                <a:srgbClr val="FFFFFF"/>
              </a:clrFrom>
              <a:clrTo>
                <a:srgbClr val="FFFFFF">
                  <a:alpha val="0"/>
                </a:srgbClr>
              </a:clrTo>
            </a:clrChange>
          </a:blip>
          <a:stretch>
            <a:fillRect/>
          </a:stretch>
        </p:blipFill>
        <p:spPr>
          <a:xfrm>
            <a:off x="6449646" y="5488437"/>
            <a:ext cx="482600" cy="778387"/>
          </a:xfrm>
          <a:prstGeom prst="rect">
            <a:avLst/>
          </a:prstGeom>
        </p:spPr>
      </p:pic>
      <p:pic>
        <p:nvPicPr>
          <p:cNvPr id="15" name="図 14" descr="accessory2_d16.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534160" y="5520183"/>
            <a:ext cx="199341" cy="746641"/>
          </a:xfrm>
          <a:prstGeom prst="rect">
            <a:avLst/>
          </a:prstGeom>
        </p:spPr>
      </p:pic>
      <p:pic>
        <p:nvPicPr>
          <p:cNvPr id="16" name="図 15" descr="imgres.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85087" y="5359400"/>
            <a:ext cx="1322106" cy="907424"/>
          </a:xfrm>
          <a:prstGeom prst="rect">
            <a:avLst/>
          </a:prstGeom>
        </p:spPr>
      </p:pic>
      <p:sp>
        <p:nvSpPr>
          <p:cNvPr id="18" name="角丸四角形 17"/>
          <p:cNvSpPr/>
          <p:nvPr/>
        </p:nvSpPr>
        <p:spPr>
          <a:xfrm>
            <a:off x="1004359" y="3644900"/>
            <a:ext cx="2563284"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インフラストラクチャー</a:t>
            </a:r>
            <a:endParaRPr kumimoji="1" lang="ja-JP" altLang="en-US" dirty="0">
              <a:solidFill>
                <a:srgbClr val="FFFFFF"/>
              </a:solidFill>
              <a:latin typeface="ＭＳ Ｐゴシック"/>
              <a:ea typeface="ＭＳ Ｐゴシック"/>
              <a:cs typeface="ＭＳ Ｐゴシック"/>
            </a:endParaRPr>
          </a:p>
        </p:txBody>
      </p:sp>
      <p:sp>
        <p:nvSpPr>
          <p:cNvPr id="19" name="角丸四角形 18"/>
          <p:cNvSpPr/>
          <p:nvPr/>
        </p:nvSpPr>
        <p:spPr>
          <a:xfrm>
            <a:off x="1004359" y="2559050"/>
            <a:ext cx="2563284"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プラットフォーム</a:t>
            </a:r>
            <a:endParaRPr kumimoji="1" lang="ja-JP" altLang="en-US" dirty="0">
              <a:solidFill>
                <a:srgbClr val="FFFFFF"/>
              </a:solidFill>
              <a:latin typeface="ＭＳ Ｐゴシック"/>
              <a:ea typeface="ＭＳ Ｐゴシック"/>
              <a:cs typeface="ＭＳ Ｐゴシック"/>
            </a:endParaRPr>
          </a:p>
        </p:txBody>
      </p:sp>
      <p:sp>
        <p:nvSpPr>
          <p:cNvPr id="20" name="角丸四角形 19"/>
          <p:cNvSpPr/>
          <p:nvPr/>
        </p:nvSpPr>
        <p:spPr>
          <a:xfrm>
            <a:off x="1004359" y="1441450"/>
            <a:ext cx="2563284"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アプリケーション</a:t>
            </a:r>
            <a:endParaRPr kumimoji="1" lang="ja-JP" altLang="en-US" dirty="0">
              <a:solidFill>
                <a:srgbClr val="FFFFFF"/>
              </a:solidFill>
              <a:latin typeface="ＭＳ Ｐゴシック"/>
              <a:ea typeface="ＭＳ Ｐゴシック"/>
              <a:cs typeface="ＭＳ Ｐゴシック"/>
            </a:endParaRPr>
          </a:p>
        </p:txBody>
      </p:sp>
      <p:sp>
        <p:nvSpPr>
          <p:cNvPr id="21" name="正方形/長方形 20"/>
          <p:cNvSpPr/>
          <p:nvPr/>
        </p:nvSpPr>
        <p:spPr>
          <a:xfrm>
            <a:off x="3917951" y="3543300"/>
            <a:ext cx="1360488"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0000FF"/>
                </a:solidFill>
                <a:latin typeface="ＭＳ Ｐゴシック"/>
                <a:ea typeface="ＭＳ Ｐゴシック"/>
                <a:cs typeface="ＭＳ Ｐゴシック"/>
              </a:rPr>
              <a:t>計算装置</a:t>
            </a:r>
            <a:endParaRPr kumimoji="1" lang="ja-JP" altLang="en-US" sz="1200" dirty="0">
              <a:solidFill>
                <a:srgbClr val="0000FF"/>
              </a:solidFill>
              <a:latin typeface="ＭＳ Ｐゴシック"/>
              <a:ea typeface="ＭＳ Ｐゴシック"/>
              <a:cs typeface="ＭＳ Ｐゴシック"/>
            </a:endParaRPr>
          </a:p>
        </p:txBody>
      </p:sp>
      <p:sp>
        <p:nvSpPr>
          <p:cNvPr id="22" name="正方形/長方形 21"/>
          <p:cNvSpPr/>
          <p:nvPr/>
        </p:nvSpPr>
        <p:spPr>
          <a:xfrm>
            <a:off x="5329238" y="3543300"/>
            <a:ext cx="1333501"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0000FF"/>
                </a:solidFill>
                <a:latin typeface="ＭＳ Ｐゴシック"/>
                <a:ea typeface="ＭＳ Ｐゴシック"/>
                <a:cs typeface="ＭＳ Ｐゴシック"/>
              </a:rPr>
              <a:t>記憶装置</a:t>
            </a:r>
            <a:endParaRPr kumimoji="1" lang="ja-JP" altLang="en-US" sz="1200" dirty="0">
              <a:solidFill>
                <a:srgbClr val="0000FF"/>
              </a:solidFill>
              <a:latin typeface="ＭＳ Ｐゴシック"/>
              <a:ea typeface="ＭＳ Ｐゴシック"/>
              <a:cs typeface="ＭＳ Ｐゴシック"/>
            </a:endParaRPr>
          </a:p>
        </p:txBody>
      </p:sp>
      <p:sp>
        <p:nvSpPr>
          <p:cNvPr id="23" name="正方形/長方形 22"/>
          <p:cNvSpPr/>
          <p:nvPr/>
        </p:nvSpPr>
        <p:spPr>
          <a:xfrm>
            <a:off x="6705600" y="3543300"/>
            <a:ext cx="1284288"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dirty="0" smtClean="0">
                <a:solidFill>
                  <a:srgbClr val="0000FF"/>
                </a:solidFill>
                <a:latin typeface="ＭＳ Ｐゴシック"/>
                <a:ea typeface="ＭＳ Ｐゴシック"/>
                <a:cs typeface="ＭＳ Ｐゴシック"/>
              </a:rPr>
              <a:t>ネットワーク</a:t>
            </a:r>
            <a:endParaRPr kumimoji="1" lang="ja-JP" altLang="en-US" sz="1200" dirty="0">
              <a:solidFill>
                <a:srgbClr val="0000FF"/>
              </a:solidFill>
              <a:latin typeface="ＭＳ Ｐゴシック"/>
              <a:ea typeface="ＭＳ Ｐゴシック"/>
              <a:cs typeface="ＭＳ Ｐゴシック"/>
            </a:endParaRPr>
          </a:p>
        </p:txBody>
      </p:sp>
      <p:sp>
        <p:nvSpPr>
          <p:cNvPr id="24" name="正方形/長方形 23"/>
          <p:cNvSpPr/>
          <p:nvPr/>
        </p:nvSpPr>
        <p:spPr>
          <a:xfrm>
            <a:off x="3917951"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データ</a:t>
            </a:r>
          </a:p>
          <a:p>
            <a:pPr algn="ctr"/>
            <a:r>
              <a:rPr kumimoji="1" lang="ja-JP" altLang="en-US" sz="1000" dirty="0" smtClean="0">
                <a:solidFill>
                  <a:srgbClr val="3366FF"/>
                </a:solidFill>
                <a:latin typeface="ＭＳ Ｐゴシック"/>
                <a:ea typeface="ＭＳ Ｐゴシック"/>
                <a:cs typeface="ＭＳ Ｐゴシック"/>
              </a:rPr>
              <a:t>ベース</a:t>
            </a:r>
            <a:endParaRPr kumimoji="1" lang="ja-JP" altLang="en-US" sz="1000" dirty="0">
              <a:solidFill>
                <a:srgbClr val="3366FF"/>
              </a:solidFill>
              <a:latin typeface="ＭＳ Ｐゴシック"/>
              <a:ea typeface="ＭＳ Ｐゴシック"/>
              <a:cs typeface="ＭＳ Ｐゴシック"/>
            </a:endParaRPr>
          </a:p>
        </p:txBody>
      </p:sp>
      <p:sp>
        <p:nvSpPr>
          <p:cNvPr id="25" name="正方形/長方形 24"/>
          <p:cNvSpPr/>
          <p:nvPr/>
        </p:nvSpPr>
        <p:spPr>
          <a:xfrm>
            <a:off x="4742657"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運用管理</a:t>
            </a:r>
            <a:endParaRPr kumimoji="1" lang="ja-JP" altLang="en-US" sz="1000" dirty="0">
              <a:solidFill>
                <a:srgbClr val="3366FF"/>
              </a:solidFill>
              <a:latin typeface="ＭＳ Ｐゴシック"/>
              <a:ea typeface="ＭＳ Ｐゴシック"/>
              <a:cs typeface="ＭＳ Ｐゴシック"/>
            </a:endParaRPr>
          </a:p>
        </p:txBody>
      </p:sp>
      <p:sp>
        <p:nvSpPr>
          <p:cNvPr id="26" name="正方形/長方形 25"/>
          <p:cNvSpPr/>
          <p:nvPr/>
        </p:nvSpPr>
        <p:spPr>
          <a:xfrm>
            <a:off x="5584031"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プログラム</a:t>
            </a:r>
          </a:p>
          <a:p>
            <a:pPr algn="ctr"/>
            <a:r>
              <a:rPr kumimoji="1" lang="ja-JP" altLang="en-US" sz="1000" dirty="0" smtClean="0">
                <a:solidFill>
                  <a:srgbClr val="3366FF"/>
                </a:solidFill>
                <a:latin typeface="ＭＳ Ｐゴシック"/>
                <a:ea typeface="ＭＳ Ｐゴシック"/>
                <a:cs typeface="ＭＳ Ｐゴシック"/>
              </a:rPr>
              <a:t>実行環境</a:t>
            </a:r>
            <a:endParaRPr kumimoji="1" lang="ja-JP" altLang="en-US" sz="1000" dirty="0">
              <a:solidFill>
                <a:srgbClr val="3366FF"/>
              </a:solidFill>
              <a:latin typeface="ＭＳ Ｐゴシック"/>
              <a:ea typeface="ＭＳ Ｐゴシック"/>
              <a:cs typeface="ＭＳ Ｐゴシック"/>
            </a:endParaRPr>
          </a:p>
        </p:txBody>
      </p:sp>
      <p:sp>
        <p:nvSpPr>
          <p:cNvPr id="27" name="正方形/長方形 26"/>
          <p:cNvSpPr/>
          <p:nvPr/>
        </p:nvSpPr>
        <p:spPr>
          <a:xfrm>
            <a:off x="6407543"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プログラム</a:t>
            </a:r>
          </a:p>
          <a:p>
            <a:pPr algn="ctr"/>
            <a:r>
              <a:rPr lang="ja-JP" altLang="en-US" sz="1000" dirty="0" smtClean="0">
                <a:solidFill>
                  <a:srgbClr val="3366FF"/>
                </a:solidFill>
                <a:latin typeface="ＭＳ Ｐゴシック"/>
                <a:ea typeface="ＭＳ Ｐゴシック"/>
                <a:cs typeface="ＭＳ Ｐゴシック"/>
              </a:rPr>
              <a:t>開発環境</a:t>
            </a:r>
            <a:endParaRPr kumimoji="1" lang="ja-JP" altLang="en-US" sz="1000" dirty="0">
              <a:solidFill>
                <a:srgbClr val="3366FF"/>
              </a:solidFill>
              <a:latin typeface="ＭＳ Ｐゴシック"/>
              <a:ea typeface="ＭＳ Ｐゴシック"/>
              <a:cs typeface="ＭＳ Ｐゴシック"/>
            </a:endParaRPr>
          </a:p>
        </p:txBody>
      </p:sp>
      <p:sp>
        <p:nvSpPr>
          <p:cNvPr id="28" name="正方形/長方形 27"/>
          <p:cNvSpPr/>
          <p:nvPr/>
        </p:nvSpPr>
        <p:spPr>
          <a:xfrm>
            <a:off x="7233439"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認証管理</a:t>
            </a:r>
            <a:endParaRPr kumimoji="1" lang="ja-JP" altLang="en-US" sz="1000" dirty="0">
              <a:solidFill>
                <a:srgbClr val="3366FF"/>
              </a:solidFill>
              <a:latin typeface="ＭＳ Ｐゴシック"/>
              <a:ea typeface="ＭＳ Ｐゴシック"/>
              <a:cs typeface="ＭＳ Ｐゴシック"/>
            </a:endParaRPr>
          </a:p>
        </p:txBody>
      </p:sp>
      <p:sp>
        <p:nvSpPr>
          <p:cNvPr id="29" name="正方形/長方形 28"/>
          <p:cNvSpPr/>
          <p:nvPr/>
        </p:nvSpPr>
        <p:spPr>
          <a:xfrm>
            <a:off x="3916757" y="1397000"/>
            <a:ext cx="589762"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900" dirty="0" smtClean="0">
                <a:solidFill>
                  <a:srgbClr val="33ACBD"/>
                </a:solidFill>
                <a:latin typeface="ＭＳ Ｐゴシック"/>
                <a:ea typeface="ＭＳ Ｐゴシック"/>
                <a:cs typeface="ＭＳ Ｐゴシック"/>
              </a:rPr>
              <a:t>電子</a:t>
            </a:r>
          </a:p>
          <a:p>
            <a:pPr algn="ctr"/>
            <a:r>
              <a:rPr kumimoji="1" lang="ja-JP" altLang="en-US" sz="900" dirty="0" smtClean="0">
                <a:solidFill>
                  <a:srgbClr val="33ACBD"/>
                </a:solidFill>
                <a:latin typeface="ＭＳ Ｐゴシック"/>
                <a:ea typeface="ＭＳ Ｐゴシック"/>
                <a:cs typeface="ＭＳ Ｐゴシック"/>
              </a:rPr>
              <a:t>メール</a:t>
            </a:r>
            <a:endParaRPr kumimoji="1" lang="ja-JP" altLang="en-US" sz="900" dirty="0">
              <a:solidFill>
                <a:srgbClr val="33ACBD"/>
              </a:solidFill>
              <a:latin typeface="ＭＳ Ｐゴシック"/>
              <a:ea typeface="ＭＳ Ｐゴシック"/>
              <a:cs typeface="ＭＳ Ｐゴシック"/>
            </a:endParaRPr>
          </a:p>
        </p:txBody>
      </p:sp>
      <p:sp>
        <p:nvSpPr>
          <p:cNvPr id="30" name="正方形/長方形 29"/>
          <p:cNvSpPr/>
          <p:nvPr/>
        </p:nvSpPr>
        <p:spPr>
          <a:xfrm>
            <a:off x="4546601" y="1397000"/>
            <a:ext cx="6484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800" dirty="0" smtClean="0">
                <a:solidFill>
                  <a:srgbClr val="33ACBD"/>
                </a:solidFill>
                <a:latin typeface="ＭＳ Ｐゴシック"/>
                <a:ea typeface="ＭＳ Ｐゴシック"/>
                <a:cs typeface="ＭＳ Ｐゴシック"/>
              </a:rPr>
              <a:t>ソーシャル</a:t>
            </a:r>
          </a:p>
          <a:p>
            <a:pPr algn="ctr"/>
            <a:r>
              <a:rPr lang="ja-JP" altLang="en-US" sz="800" dirty="0" smtClean="0">
                <a:solidFill>
                  <a:srgbClr val="33ACBD"/>
                </a:solidFill>
                <a:latin typeface="ＭＳ Ｐゴシック"/>
                <a:ea typeface="ＭＳ Ｐゴシック"/>
                <a:cs typeface="ＭＳ Ｐゴシック"/>
              </a:rPr>
              <a:t>メディア</a:t>
            </a:r>
            <a:endParaRPr kumimoji="1" lang="ja-JP" altLang="en-US" sz="800" dirty="0">
              <a:solidFill>
                <a:srgbClr val="33ACBD"/>
              </a:solidFill>
              <a:latin typeface="ＭＳ Ｐゴシック"/>
              <a:ea typeface="ＭＳ Ｐゴシック"/>
              <a:cs typeface="ＭＳ Ｐゴシック"/>
            </a:endParaRPr>
          </a:p>
        </p:txBody>
      </p:sp>
      <p:sp>
        <p:nvSpPr>
          <p:cNvPr id="31" name="正方形/長方形 30"/>
          <p:cNvSpPr/>
          <p:nvPr/>
        </p:nvSpPr>
        <p:spPr>
          <a:xfrm>
            <a:off x="5234781" y="1397000"/>
            <a:ext cx="6484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900" dirty="0" smtClean="0">
                <a:solidFill>
                  <a:srgbClr val="33ACBD"/>
                </a:solidFill>
                <a:latin typeface="ＭＳ Ｐゴシック"/>
                <a:ea typeface="ＭＳ Ｐゴシック"/>
                <a:cs typeface="ＭＳ Ｐゴシック"/>
              </a:rPr>
              <a:t>新聞</a:t>
            </a:r>
          </a:p>
          <a:p>
            <a:pPr algn="ctr"/>
            <a:r>
              <a:rPr lang="ja-JP" altLang="en-US" sz="900" dirty="0" smtClean="0">
                <a:solidFill>
                  <a:srgbClr val="33ACBD"/>
                </a:solidFill>
                <a:latin typeface="ＭＳ Ｐゴシック"/>
                <a:ea typeface="ＭＳ Ｐゴシック"/>
                <a:cs typeface="ＭＳ Ｐゴシック"/>
              </a:rPr>
              <a:t>ニュース</a:t>
            </a:r>
            <a:endParaRPr kumimoji="1" lang="ja-JP" altLang="en-US" sz="900" dirty="0">
              <a:solidFill>
                <a:srgbClr val="33ACBD"/>
              </a:solidFill>
              <a:latin typeface="ＭＳ Ｐゴシック"/>
              <a:ea typeface="ＭＳ Ｐゴシック"/>
              <a:cs typeface="ＭＳ Ｐゴシック"/>
            </a:endParaRPr>
          </a:p>
        </p:txBody>
      </p:sp>
      <p:sp>
        <p:nvSpPr>
          <p:cNvPr id="32" name="正方形/長方形 31"/>
          <p:cNvSpPr/>
          <p:nvPr/>
        </p:nvSpPr>
        <p:spPr>
          <a:xfrm>
            <a:off x="5924550" y="1397000"/>
            <a:ext cx="711201"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800" dirty="0" smtClean="0">
                <a:solidFill>
                  <a:srgbClr val="33ACBD"/>
                </a:solidFill>
                <a:latin typeface="ＭＳ Ｐゴシック"/>
                <a:ea typeface="ＭＳ Ｐゴシック"/>
                <a:cs typeface="ＭＳ Ｐゴシック"/>
              </a:rPr>
              <a:t>ショッピング</a:t>
            </a:r>
            <a:endParaRPr kumimoji="1" lang="ja-JP" altLang="en-US" sz="800" dirty="0">
              <a:solidFill>
                <a:srgbClr val="33ACBD"/>
              </a:solidFill>
              <a:latin typeface="ＭＳ Ｐゴシック"/>
              <a:ea typeface="ＭＳ Ｐゴシック"/>
              <a:cs typeface="ＭＳ Ｐゴシック"/>
            </a:endParaRPr>
          </a:p>
        </p:txBody>
      </p:sp>
      <p:sp>
        <p:nvSpPr>
          <p:cNvPr id="33" name="正方形/長方形 32"/>
          <p:cNvSpPr/>
          <p:nvPr/>
        </p:nvSpPr>
        <p:spPr>
          <a:xfrm>
            <a:off x="6675439" y="1397000"/>
            <a:ext cx="6349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900" dirty="0" smtClean="0">
                <a:solidFill>
                  <a:srgbClr val="33ACBD"/>
                </a:solidFill>
                <a:latin typeface="ＭＳ Ｐゴシック"/>
                <a:ea typeface="ＭＳ Ｐゴシック"/>
                <a:cs typeface="ＭＳ Ｐゴシック"/>
              </a:rPr>
              <a:t>金融取引</a:t>
            </a:r>
            <a:endParaRPr kumimoji="1" lang="ja-JP" altLang="en-US" sz="900" dirty="0">
              <a:solidFill>
                <a:srgbClr val="33ACBD"/>
              </a:solidFill>
              <a:latin typeface="ＭＳ Ｐゴシック"/>
              <a:ea typeface="ＭＳ Ｐゴシック"/>
              <a:cs typeface="ＭＳ Ｐゴシック"/>
            </a:endParaRPr>
          </a:p>
        </p:txBody>
      </p:sp>
      <p:sp>
        <p:nvSpPr>
          <p:cNvPr id="34" name="正方形/長方形 33"/>
          <p:cNvSpPr/>
          <p:nvPr/>
        </p:nvSpPr>
        <p:spPr>
          <a:xfrm>
            <a:off x="7341389" y="1397000"/>
            <a:ext cx="6484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900" dirty="0" smtClean="0">
                <a:solidFill>
                  <a:srgbClr val="33ACBD"/>
                </a:solidFill>
                <a:latin typeface="ＭＳ Ｐゴシック"/>
                <a:ea typeface="ＭＳ Ｐゴシック"/>
                <a:cs typeface="ＭＳ Ｐゴシック"/>
              </a:rPr>
              <a:t>財務</a:t>
            </a:r>
          </a:p>
          <a:p>
            <a:pPr algn="ctr"/>
            <a:r>
              <a:rPr kumimoji="1" lang="ja-JP" altLang="en-US" sz="900" dirty="0" smtClean="0">
                <a:solidFill>
                  <a:srgbClr val="33ACBD"/>
                </a:solidFill>
                <a:latin typeface="ＭＳ Ｐゴシック"/>
                <a:ea typeface="ＭＳ Ｐゴシック"/>
                <a:cs typeface="ＭＳ Ｐゴシック"/>
              </a:rPr>
              <a:t>会計</a:t>
            </a:r>
            <a:endParaRPr kumimoji="1" lang="ja-JP" altLang="en-US" sz="900" dirty="0">
              <a:solidFill>
                <a:srgbClr val="33ACBD"/>
              </a:solidFill>
              <a:latin typeface="ＭＳ Ｐゴシック"/>
              <a:ea typeface="ＭＳ Ｐゴシック"/>
              <a:cs typeface="ＭＳ Ｐゴシック"/>
            </a:endParaRPr>
          </a:p>
        </p:txBody>
      </p:sp>
      <p:sp>
        <p:nvSpPr>
          <p:cNvPr id="35" name="正方形/長方形 34"/>
          <p:cNvSpPr/>
          <p:nvPr/>
        </p:nvSpPr>
        <p:spPr>
          <a:xfrm>
            <a:off x="3916756" y="3873500"/>
            <a:ext cx="4073131"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0000FF"/>
                </a:solidFill>
                <a:latin typeface="ＭＳ Ｐゴシック"/>
                <a:ea typeface="ＭＳ Ｐゴシック"/>
                <a:cs typeface="ＭＳ Ｐゴシック"/>
              </a:rPr>
              <a:t>施設や設備</a:t>
            </a:r>
            <a:endParaRPr kumimoji="1" lang="ja-JP" altLang="en-US" sz="1200" dirty="0">
              <a:solidFill>
                <a:srgbClr val="0000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0387561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正方形/長方形 133"/>
          <p:cNvSpPr/>
          <p:nvPr/>
        </p:nvSpPr>
        <p:spPr>
          <a:xfrm>
            <a:off x="722631" y="876150"/>
            <a:ext cx="2089150" cy="5452767"/>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二等辺三角形 22"/>
          <p:cNvSpPr/>
          <p:nvPr/>
        </p:nvSpPr>
        <p:spPr>
          <a:xfrm flipV="1">
            <a:off x="1295400" y="1737776"/>
            <a:ext cx="381000" cy="135469"/>
          </a:xfrm>
          <a:prstGeom prst="triangle">
            <a:avLst/>
          </a:prstGeom>
          <a:noFill/>
          <a:ln>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1440181" y="1681904"/>
            <a:ext cx="90169" cy="527896"/>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a:solidFill>
                  <a:schemeClr val="tx1">
                    <a:lumMod val="50000"/>
                    <a:lumOff val="50000"/>
                  </a:schemeClr>
                </a:solidFill>
              </a:rPr>
              <a:t>「自家発電モデル」から「発電所モデル」へ</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12</a:t>
            </a:fld>
            <a:endParaRPr kumimoji="1" lang="ja-JP" altLang="en-US"/>
          </a:p>
        </p:txBody>
      </p:sp>
      <p:sp>
        <p:nvSpPr>
          <p:cNvPr id="20" name="直角三角形 19"/>
          <p:cNvSpPr/>
          <p:nvPr/>
        </p:nvSpPr>
        <p:spPr>
          <a:xfrm>
            <a:off x="1244600" y="1873249"/>
            <a:ext cx="488950" cy="336551"/>
          </a:xfrm>
          <a:prstGeom prst="rtTriangle">
            <a:avLst/>
          </a:prstGeom>
          <a:solidFill>
            <a:srgbClr val="59595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片側の 2 つの角を切り取った四角形 20"/>
          <p:cNvSpPr/>
          <p:nvPr/>
        </p:nvSpPr>
        <p:spPr>
          <a:xfrm>
            <a:off x="1746250" y="1435100"/>
            <a:ext cx="387350" cy="674359"/>
          </a:xfrm>
          <a:prstGeom prst="snip2Same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1244600" y="20324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正方形/長方形 95"/>
          <p:cNvSpPr/>
          <p:nvPr/>
        </p:nvSpPr>
        <p:spPr>
          <a:xfrm>
            <a:off x="1746250" y="1692491"/>
            <a:ext cx="273050" cy="186267"/>
          </a:xfrm>
          <a:prstGeom prst="rect">
            <a:avLst/>
          </a:prstGeom>
          <a:solidFill>
            <a:schemeClr val="bg1">
              <a:lumMod val="8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正方形/長方形 96"/>
          <p:cNvSpPr/>
          <p:nvPr/>
        </p:nvSpPr>
        <p:spPr>
          <a:xfrm>
            <a:off x="1746250" y="1508760"/>
            <a:ext cx="387350" cy="45719"/>
          </a:xfrm>
          <a:prstGeom prst="rect">
            <a:avLst/>
          </a:prstGeom>
          <a:solidFill>
            <a:schemeClr val="bg1">
              <a:lumMod val="8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13" name="図形グループ 112"/>
          <p:cNvGrpSpPr/>
          <p:nvPr/>
        </p:nvGrpSpPr>
        <p:grpSpPr>
          <a:xfrm>
            <a:off x="1014147" y="4754752"/>
            <a:ext cx="1552502" cy="596988"/>
            <a:chOff x="946150" y="4404782"/>
            <a:chExt cx="1885950" cy="569809"/>
          </a:xfrm>
        </p:grpSpPr>
        <p:sp>
          <p:nvSpPr>
            <p:cNvPr id="101" name="正方形/長方形 100"/>
            <p:cNvSpPr/>
            <p:nvPr/>
          </p:nvSpPr>
          <p:spPr>
            <a:xfrm>
              <a:off x="22984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フローチャート: 論理積ゲート 99"/>
            <p:cNvSpPr/>
            <p:nvPr/>
          </p:nvSpPr>
          <p:spPr>
            <a:xfrm>
              <a:off x="25082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正方形/長方形 97"/>
            <p:cNvSpPr/>
            <p:nvPr/>
          </p:nvSpPr>
          <p:spPr>
            <a:xfrm>
              <a:off x="19809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9" name="正方形/長方形 98"/>
            <p:cNvSpPr/>
            <p:nvPr/>
          </p:nvSpPr>
          <p:spPr>
            <a:xfrm>
              <a:off x="18954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正方形/長方形 104"/>
            <p:cNvSpPr/>
            <p:nvPr/>
          </p:nvSpPr>
          <p:spPr>
            <a:xfrm>
              <a:off x="18158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フローチャート: 論理積ゲート 105"/>
            <p:cNvSpPr/>
            <p:nvPr/>
          </p:nvSpPr>
          <p:spPr>
            <a:xfrm>
              <a:off x="20256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正方形/長方形 106"/>
            <p:cNvSpPr/>
            <p:nvPr/>
          </p:nvSpPr>
          <p:spPr>
            <a:xfrm>
              <a:off x="14983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 name="正方形/長方形 107"/>
            <p:cNvSpPr/>
            <p:nvPr/>
          </p:nvSpPr>
          <p:spPr>
            <a:xfrm>
              <a:off x="14128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正方形/長方形 108"/>
            <p:cNvSpPr/>
            <p:nvPr/>
          </p:nvSpPr>
          <p:spPr>
            <a:xfrm>
              <a:off x="1349166" y="45829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フローチャート: 論理積ゲート 109"/>
            <p:cNvSpPr/>
            <p:nvPr/>
          </p:nvSpPr>
          <p:spPr>
            <a:xfrm>
              <a:off x="1558925" y="45829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1" name="正方形/長方形 110"/>
            <p:cNvSpPr/>
            <p:nvPr/>
          </p:nvSpPr>
          <p:spPr>
            <a:xfrm>
              <a:off x="1031666" y="44301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 name="正方形/長方形 111"/>
            <p:cNvSpPr/>
            <p:nvPr/>
          </p:nvSpPr>
          <p:spPr>
            <a:xfrm>
              <a:off x="946150" y="47121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37" name="テキスト ボックス 136"/>
          <p:cNvSpPr txBox="1"/>
          <p:nvPr/>
        </p:nvSpPr>
        <p:spPr>
          <a:xfrm>
            <a:off x="784693" y="959686"/>
            <a:ext cx="1915909" cy="369332"/>
          </a:xfrm>
          <a:prstGeom prst="rect">
            <a:avLst/>
          </a:prstGeom>
          <a:noFill/>
        </p:spPr>
        <p:txBody>
          <a:bodyPr wrap="none" rtlCol="0">
            <a:spAutoFit/>
          </a:bodyPr>
          <a:lstStyle/>
          <a:p>
            <a:pPr algn="ctr"/>
            <a:r>
              <a:rPr kumimoji="1" lang="ja-JP" altLang="en-US" dirty="0" smtClean="0"/>
              <a:t>工場内・発電設備</a:t>
            </a:r>
            <a:endParaRPr kumimoji="1" lang="ja-JP" altLang="en-US" dirty="0"/>
          </a:p>
        </p:txBody>
      </p:sp>
      <p:sp>
        <p:nvSpPr>
          <p:cNvPr id="197" name="テキスト ボックス 196"/>
          <p:cNvSpPr txBox="1"/>
          <p:nvPr/>
        </p:nvSpPr>
        <p:spPr>
          <a:xfrm>
            <a:off x="716281" y="5821107"/>
            <a:ext cx="2094605" cy="400110"/>
          </a:xfrm>
          <a:prstGeom prst="rect">
            <a:avLst/>
          </a:prstGeom>
          <a:noFill/>
        </p:spPr>
        <p:txBody>
          <a:bodyPr wrap="square" rtlCol="0">
            <a:spAutoFit/>
          </a:bodyPr>
          <a:lstStyle/>
          <a:p>
            <a:pPr marL="171450" indent="-171450">
              <a:buFont typeface="Wingdings" charset="2"/>
              <a:buChar char="v"/>
            </a:pPr>
            <a:r>
              <a:rPr lang="ja-JP" altLang="en-US" sz="1000" dirty="0" smtClean="0">
                <a:effectLst/>
              </a:rPr>
              <a:t>設備</a:t>
            </a:r>
            <a:r>
              <a:rPr lang="ja-JP" altLang="en-US" sz="1000" dirty="0">
                <a:effectLst/>
              </a:rPr>
              <a:t>の</a:t>
            </a:r>
            <a:r>
              <a:rPr lang="ja-JP" altLang="en-US" sz="1000" dirty="0" smtClean="0">
                <a:effectLst/>
              </a:rPr>
              <a:t>運用・管理・保守は自前</a:t>
            </a:r>
          </a:p>
          <a:p>
            <a:pPr marL="171450" indent="-171450">
              <a:buFont typeface="Wingdings" charset="2"/>
              <a:buChar char="v"/>
            </a:pPr>
            <a:r>
              <a:rPr kumimoji="1" lang="ja-JP" altLang="en-US" sz="1000" dirty="0" smtClean="0">
                <a:effectLst/>
              </a:rPr>
              <a:t>需要変動に柔軟性なし</a:t>
            </a:r>
            <a:endParaRPr kumimoji="1" lang="ja-JP" altLang="en-US" sz="1000" dirty="0">
              <a:effectLst/>
            </a:endParaRPr>
          </a:p>
        </p:txBody>
      </p:sp>
      <p:sp>
        <p:nvSpPr>
          <p:cNvPr id="198" name="正方形/長方形 197"/>
          <p:cNvSpPr/>
          <p:nvPr/>
        </p:nvSpPr>
        <p:spPr>
          <a:xfrm>
            <a:off x="698626" y="2332760"/>
            <a:ext cx="2118610" cy="461665"/>
          </a:xfrm>
          <a:prstGeom prst="rect">
            <a:avLst/>
          </a:prstGeom>
        </p:spPr>
        <p:txBody>
          <a:bodyPr wrap="square">
            <a:spAutoFit/>
          </a:bodyPr>
          <a:lstStyle/>
          <a:p>
            <a:pPr lvl="0" algn="ctr"/>
            <a:r>
              <a:rPr lang="ja-JP" altLang="en-US" sz="1200" dirty="0">
                <a:solidFill>
                  <a:prstClr val="black"/>
                </a:solidFill>
              </a:rPr>
              <a:t>電力供給が</a:t>
            </a:r>
            <a:r>
              <a:rPr lang="ja-JP" altLang="en-US" sz="1200" dirty="0" smtClean="0">
                <a:solidFill>
                  <a:prstClr val="black"/>
                </a:solidFill>
              </a:rPr>
              <a:t>不安定</a:t>
            </a:r>
          </a:p>
          <a:p>
            <a:pPr lvl="0" algn="ctr"/>
            <a:r>
              <a:rPr lang="ja-JP" altLang="en-US" sz="1200" dirty="0" smtClean="0">
                <a:solidFill>
                  <a:prstClr val="black"/>
                </a:solidFill>
              </a:rPr>
              <a:t>自前</a:t>
            </a:r>
            <a:r>
              <a:rPr lang="ja-JP" altLang="en-US" sz="1200" dirty="0">
                <a:solidFill>
                  <a:prstClr val="black"/>
                </a:solidFill>
              </a:rPr>
              <a:t>で発電設備を所有</a:t>
            </a:r>
            <a:endParaRPr lang="en-US" altLang="ja-JP" sz="1200" dirty="0">
              <a:solidFill>
                <a:prstClr val="black"/>
              </a:solidFill>
            </a:endParaRPr>
          </a:p>
        </p:txBody>
      </p:sp>
      <p:sp>
        <p:nvSpPr>
          <p:cNvPr id="203" name="テキスト ボックス 202"/>
          <p:cNvSpPr txBox="1"/>
          <p:nvPr/>
        </p:nvSpPr>
        <p:spPr>
          <a:xfrm>
            <a:off x="1019128" y="5338051"/>
            <a:ext cx="1454244" cy="369332"/>
          </a:xfrm>
          <a:prstGeom prst="rect">
            <a:avLst/>
          </a:prstGeom>
          <a:noFill/>
        </p:spPr>
        <p:txBody>
          <a:bodyPr wrap="none" rtlCol="0">
            <a:spAutoFit/>
          </a:bodyPr>
          <a:lstStyle/>
          <a:p>
            <a:r>
              <a:rPr kumimoji="1" lang="ja-JP" altLang="en-US" dirty="0" smtClean="0"/>
              <a:t>工場内・設備</a:t>
            </a:r>
            <a:endParaRPr kumimoji="1" lang="ja-JP" altLang="en-US" dirty="0"/>
          </a:p>
        </p:txBody>
      </p:sp>
      <p:sp>
        <p:nvSpPr>
          <p:cNvPr id="206" name="下矢印 205"/>
          <p:cNvSpPr/>
          <p:nvPr/>
        </p:nvSpPr>
        <p:spPr>
          <a:xfrm>
            <a:off x="1468748" y="2868503"/>
            <a:ext cx="508789" cy="1552742"/>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FFFFFF"/>
                </a:solidFill>
                <a:latin typeface="ＭＳ Ｐゴシック"/>
                <a:ea typeface="ＭＳ Ｐゴシック"/>
                <a:cs typeface="ＭＳ Ｐゴシック"/>
              </a:rPr>
              <a:t>電　力</a:t>
            </a:r>
            <a:endParaRPr kumimoji="1" lang="ja-JP" altLang="en-US" sz="1200" dirty="0">
              <a:solidFill>
                <a:srgbClr val="FFFFFF"/>
              </a:solidFill>
              <a:latin typeface="ＭＳ Ｐゴシック"/>
              <a:ea typeface="ＭＳ Ｐゴシック"/>
              <a:cs typeface="ＭＳ Ｐゴシック"/>
            </a:endParaRPr>
          </a:p>
        </p:txBody>
      </p:sp>
      <p:grpSp>
        <p:nvGrpSpPr>
          <p:cNvPr id="13" name="図形グループ 12"/>
          <p:cNvGrpSpPr/>
          <p:nvPr/>
        </p:nvGrpSpPr>
        <p:grpSpPr>
          <a:xfrm>
            <a:off x="2920484" y="871069"/>
            <a:ext cx="2851665" cy="5462467"/>
            <a:chOff x="2920484" y="871069"/>
            <a:chExt cx="2851665" cy="5462467"/>
          </a:xfrm>
        </p:grpSpPr>
        <p:sp>
          <p:nvSpPr>
            <p:cNvPr id="212" name="下矢印 211"/>
            <p:cNvSpPr/>
            <p:nvPr/>
          </p:nvSpPr>
          <p:spPr>
            <a:xfrm rot="16200000" flipH="1">
              <a:off x="5080645" y="3277089"/>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3" name="下矢印 212"/>
            <p:cNvSpPr/>
            <p:nvPr/>
          </p:nvSpPr>
          <p:spPr>
            <a:xfrm rot="5400000">
              <a:off x="3665921" y="3277088"/>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0" name="下矢印 209"/>
            <p:cNvSpPr/>
            <p:nvPr/>
          </p:nvSpPr>
          <p:spPr>
            <a:xfrm rot="2759071">
              <a:off x="3838035" y="3774858"/>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1" name="下矢印 210"/>
            <p:cNvSpPr/>
            <p:nvPr/>
          </p:nvSpPr>
          <p:spPr>
            <a:xfrm rot="18840929" flipH="1">
              <a:off x="4848116" y="3779477"/>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9" name="下矢印 208"/>
            <p:cNvSpPr/>
            <p:nvPr/>
          </p:nvSpPr>
          <p:spPr>
            <a:xfrm>
              <a:off x="4360276" y="2868503"/>
              <a:ext cx="427624" cy="1552742"/>
            </a:xfrm>
            <a:prstGeom prst="down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2" name="正方形/長方形 191"/>
            <p:cNvSpPr/>
            <p:nvPr/>
          </p:nvSpPr>
          <p:spPr>
            <a:xfrm>
              <a:off x="3531791" y="4499505"/>
              <a:ext cx="2088038" cy="1834031"/>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正方形/長方形 134"/>
            <p:cNvSpPr/>
            <p:nvPr/>
          </p:nvSpPr>
          <p:spPr>
            <a:xfrm>
              <a:off x="3531712" y="871069"/>
              <a:ext cx="2088038" cy="1949227"/>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台形 5"/>
            <p:cNvSpPr/>
            <p:nvPr/>
          </p:nvSpPr>
          <p:spPr>
            <a:xfrm>
              <a:off x="4080933" y="1703917"/>
              <a:ext cx="482600" cy="550333"/>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正方形/長方形 3"/>
            <p:cNvSpPr/>
            <p:nvPr/>
          </p:nvSpPr>
          <p:spPr>
            <a:xfrm>
              <a:off x="4419600" y="1873249"/>
              <a:ext cx="736600" cy="389468"/>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4051300" y="2067983"/>
              <a:ext cx="736600" cy="231990"/>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4936068" y="1441450"/>
              <a:ext cx="84667" cy="431799"/>
            </a:xfrm>
            <a:prstGeom prst="rect">
              <a:avLst/>
            </a:prstGeom>
            <a:solidFill>
              <a:schemeClr val="tx1">
                <a:lumMod val="95000"/>
                <a:lumOff val="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4838701" y="1441450"/>
              <a:ext cx="84667" cy="431799"/>
            </a:xfrm>
            <a:prstGeom prst="rect">
              <a:avLst/>
            </a:prstGeom>
            <a:solidFill>
              <a:schemeClr val="tx1">
                <a:lumMod val="95000"/>
                <a:lumOff val="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4834467" y="163618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4931835" y="163618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4834461" y="153457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4931829" y="153457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4834455" y="1737777"/>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正方形/長方形 15"/>
            <p:cNvSpPr/>
            <p:nvPr/>
          </p:nvSpPr>
          <p:spPr>
            <a:xfrm>
              <a:off x="4931823" y="1737777"/>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台形 21"/>
            <p:cNvSpPr/>
            <p:nvPr/>
          </p:nvSpPr>
          <p:spPr>
            <a:xfrm flipV="1">
              <a:off x="4156869" y="1635762"/>
              <a:ext cx="326231" cy="185831"/>
            </a:xfrm>
            <a:prstGeom prst="trapezoid">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7" name="二等辺三角形 126"/>
            <p:cNvSpPr/>
            <p:nvPr/>
          </p:nvSpPr>
          <p:spPr>
            <a:xfrm flipV="1">
              <a:off x="4575810" y="3226827"/>
              <a:ext cx="381000" cy="135469"/>
            </a:xfrm>
            <a:prstGeom prst="triangle">
              <a:avLst/>
            </a:prstGeom>
            <a:noFill/>
            <a:ln>
              <a:solidFill>
                <a:schemeClr val="tx1">
                  <a:lumMod val="75000"/>
                  <a:lumOff val="2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正方形/長方形 127"/>
            <p:cNvSpPr/>
            <p:nvPr/>
          </p:nvSpPr>
          <p:spPr>
            <a:xfrm>
              <a:off x="4720591" y="3170955"/>
              <a:ext cx="90169" cy="52789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二等辺三角形 128"/>
            <p:cNvSpPr/>
            <p:nvPr/>
          </p:nvSpPr>
          <p:spPr>
            <a:xfrm flipV="1">
              <a:off x="4393992" y="3360177"/>
              <a:ext cx="381000" cy="135469"/>
            </a:xfrm>
            <a:prstGeom prst="triangle">
              <a:avLst/>
            </a:prstGeom>
            <a:noFill/>
            <a:ln>
              <a:solidFill>
                <a:schemeClr val="tx1">
                  <a:lumMod val="75000"/>
                  <a:lumOff val="2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正方形/長方形 129"/>
            <p:cNvSpPr/>
            <p:nvPr/>
          </p:nvSpPr>
          <p:spPr>
            <a:xfrm>
              <a:off x="4538773" y="3304305"/>
              <a:ext cx="90169" cy="52789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 name="二等辺三角形 130"/>
            <p:cNvSpPr/>
            <p:nvPr/>
          </p:nvSpPr>
          <p:spPr>
            <a:xfrm flipV="1">
              <a:off x="4193541" y="3490775"/>
              <a:ext cx="381000" cy="135469"/>
            </a:xfrm>
            <a:prstGeom prst="triangle">
              <a:avLst/>
            </a:prstGeom>
            <a:noFill/>
            <a:ln>
              <a:solidFill>
                <a:schemeClr val="tx1">
                  <a:lumMod val="75000"/>
                  <a:lumOff val="2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正方形/長方形 131"/>
            <p:cNvSpPr/>
            <p:nvPr/>
          </p:nvSpPr>
          <p:spPr>
            <a:xfrm>
              <a:off x="4338322" y="3434903"/>
              <a:ext cx="90169" cy="52789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 name="テキスト ボックス 132"/>
            <p:cNvSpPr txBox="1"/>
            <p:nvPr/>
          </p:nvSpPr>
          <p:spPr>
            <a:xfrm>
              <a:off x="3617857" y="959686"/>
              <a:ext cx="1915909" cy="369332"/>
            </a:xfrm>
            <a:prstGeom prst="rect">
              <a:avLst/>
            </a:prstGeom>
            <a:noFill/>
          </p:spPr>
          <p:txBody>
            <a:bodyPr wrap="none" rtlCol="0">
              <a:spAutoFit/>
            </a:bodyPr>
            <a:lstStyle/>
            <a:p>
              <a:pPr algn="ctr"/>
              <a:r>
                <a:rPr kumimoji="1" lang="ja-JP" altLang="en-US" dirty="0" smtClean="0"/>
                <a:t>電力会社・発電所</a:t>
              </a:r>
              <a:endParaRPr kumimoji="1" lang="ja-JP" altLang="en-US" dirty="0"/>
            </a:p>
          </p:txBody>
        </p:sp>
        <p:grpSp>
          <p:nvGrpSpPr>
            <p:cNvPr id="179" name="図形グループ 178"/>
            <p:cNvGrpSpPr/>
            <p:nvPr/>
          </p:nvGrpSpPr>
          <p:grpSpPr>
            <a:xfrm>
              <a:off x="3794162" y="4747061"/>
              <a:ext cx="1552502" cy="596988"/>
              <a:chOff x="946150" y="4404782"/>
              <a:chExt cx="1885950" cy="569809"/>
            </a:xfrm>
          </p:grpSpPr>
          <p:sp>
            <p:nvSpPr>
              <p:cNvPr id="180" name="正方形/長方形 179"/>
              <p:cNvSpPr/>
              <p:nvPr/>
            </p:nvSpPr>
            <p:spPr>
              <a:xfrm>
                <a:off x="22984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1" name="フローチャート: 論理積ゲート 180"/>
              <p:cNvSpPr/>
              <p:nvPr/>
            </p:nvSpPr>
            <p:spPr>
              <a:xfrm>
                <a:off x="25082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正方形/長方形 181"/>
              <p:cNvSpPr/>
              <p:nvPr/>
            </p:nvSpPr>
            <p:spPr>
              <a:xfrm>
                <a:off x="19809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正方形/長方形 182"/>
              <p:cNvSpPr/>
              <p:nvPr/>
            </p:nvSpPr>
            <p:spPr>
              <a:xfrm>
                <a:off x="18954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正方形/長方形 183"/>
              <p:cNvSpPr/>
              <p:nvPr/>
            </p:nvSpPr>
            <p:spPr>
              <a:xfrm>
                <a:off x="18158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フローチャート: 論理積ゲート 184"/>
              <p:cNvSpPr/>
              <p:nvPr/>
            </p:nvSpPr>
            <p:spPr>
              <a:xfrm>
                <a:off x="20256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6" name="正方形/長方形 185"/>
              <p:cNvSpPr/>
              <p:nvPr/>
            </p:nvSpPr>
            <p:spPr>
              <a:xfrm>
                <a:off x="14983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7" name="正方形/長方形 186"/>
              <p:cNvSpPr/>
              <p:nvPr/>
            </p:nvSpPr>
            <p:spPr>
              <a:xfrm>
                <a:off x="14128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8" name="正方形/長方形 187"/>
              <p:cNvSpPr/>
              <p:nvPr/>
            </p:nvSpPr>
            <p:spPr>
              <a:xfrm>
                <a:off x="1349166" y="45829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フローチャート: 論理積ゲート 188"/>
              <p:cNvSpPr/>
              <p:nvPr/>
            </p:nvSpPr>
            <p:spPr>
              <a:xfrm>
                <a:off x="1558925" y="45829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0" name="正方形/長方形 189"/>
              <p:cNvSpPr/>
              <p:nvPr/>
            </p:nvSpPr>
            <p:spPr>
              <a:xfrm>
                <a:off x="1031666" y="44301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1" name="正方形/長方形 190"/>
              <p:cNvSpPr/>
              <p:nvPr/>
            </p:nvSpPr>
            <p:spPr>
              <a:xfrm>
                <a:off x="946150" y="47121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95" name="正方形/長方形 194"/>
            <p:cNvSpPr/>
            <p:nvPr/>
          </p:nvSpPr>
          <p:spPr>
            <a:xfrm>
              <a:off x="3652704" y="2332760"/>
              <a:ext cx="1899138" cy="461665"/>
            </a:xfrm>
            <a:prstGeom prst="rect">
              <a:avLst/>
            </a:prstGeom>
          </p:spPr>
          <p:txBody>
            <a:bodyPr wrap="square">
              <a:spAutoFit/>
            </a:bodyPr>
            <a:lstStyle/>
            <a:p>
              <a:pPr algn="ctr"/>
              <a:r>
                <a:rPr lang="ja-JP" altLang="en-US" sz="1200" dirty="0"/>
                <a:t>大規模な発電</a:t>
              </a:r>
              <a:r>
                <a:rPr lang="ja-JP" altLang="en-US" sz="1200" dirty="0" smtClean="0"/>
                <a:t>設備</a:t>
              </a:r>
            </a:p>
            <a:p>
              <a:pPr algn="ctr"/>
              <a:r>
                <a:rPr lang="ja-JP" altLang="en-US" sz="1200" dirty="0" smtClean="0"/>
                <a:t>低料金</a:t>
              </a:r>
              <a:r>
                <a:rPr lang="ja-JP" altLang="en-US" sz="1200" dirty="0"/>
                <a:t>で安定供給を実現</a:t>
              </a:r>
            </a:p>
          </p:txBody>
        </p:sp>
        <p:sp>
          <p:nvSpPr>
            <p:cNvPr id="199" name="テキスト ボックス 198"/>
            <p:cNvSpPr txBox="1"/>
            <p:nvPr/>
          </p:nvSpPr>
          <p:spPr>
            <a:xfrm>
              <a:off x="3524250" y="5821107"/>
              <a:ext cx="2247899" cy="400110"/>
            </a:xfrm>
            <a:prstGeom prst="rect">
              <a:avLst/>
            </a:prstGeom>
            <a:noFill/>
          </p:spPr>
          <p:txBody>
            <a:bodyPr wrap="square" rtlCol="0">
              <a:spAutoFit/>
            </a:bodyPr>
            <a:lstStyle/>
            <a:p>
              <a:pPr marL="171450" indent="-171450">
                <a:buFont typeface="Wingdings" charset="2"/>
                <a:buChar char="v"/>
              </a:pPr>
              <a:r>
                <a:rPr lang="ja-JP" altLang="en-US" sz="1000" dirty="0" smtClean="0"/>
                <a:t>設備</a:t>
              </a:r>
              <a:r>
                <a:rPr lang="ja-JP" altLang="en-US" sz="1000" dirty="0"/>
                <a:t>の</a:t>
              </a:r>
              <a:r>
                <a:rPr lang="ja-JP" altLang="en-US" sz="1000" dirty="0" smtClean="0"/>
                <a:t>運用・管理・保守から解放</a:t>
              </a:r>
              <a:endParaRPr lang="ja-JP" altLang="en-US" sz="1000" dirty="0"/>
            </a:p>
            <a:p>
              <a:pPr marL="171450" indent="-171450">
                <a:buFont typeface="Wingdings" charset="2"/>
                <a:buChar char="v"/>
              </a:pPr>
              <a:r>
                <a:rPr lang="ja-JP" altLang="en-US" sz="1000" dirty="0" smtClean="0"/>
                <a:t>需要変動に柔軟に対応</a:t>
              </a:r>
              <a:endParaRPr kumimoji="1" lang="ja-JP" altLang="en-US" sz="1000" dirty="0"/>
            </a:p>
          </p:txBody>
        </p:sp>
        <p:sp>
          <p:nvSpPr>
            <p:cNvPr id="204" name="テキスト ボックス 203"/>
            <p:cNvSpPr txBox="1"/>
            <p:nvPr/>
          </p:nvSpPr>
          <p:spPr>
            <a:xfrm>
              <a:off x="3848518" y="5340845"/>
              <a:ext cx="1454244" cy="369332"/>
            </a:xfrm>
            <a:prstGeom prst="rect">
              <a:avLst/>
            </a:prstGeom>
            <a:noFill/>
          </p:spPr>
          <p:txBody>
            <a:bodyPr wrap="none" rtlCol="0">
              <a:spAutoFit/>
            </a:bodyPr>
            <a:lstStyle/>
            <a:p>
              <a:r>
                <a:rPr kumimoji="1" lang="ja-JP" altLang="en-US" dirty="0" smtClean="0"/>
                <a:t>工場内・設備</a:t>
              </a:r>
              <a:endParaRPr kumimoji="1" lang="ja-JP" altLang="en-US" dirty="0"/>
            </a:p>
          </p:txBody>
        </p:sp>
        <p:sp>
          <p:nvSpPr>
            <p:cNvPr id="224" name="テキスト ボックス 223"/>
            <p:cNvSpPr txBox="1"/>
            <p:nvPr/>
          </p:nvSpPr>
          <p:spPr>
            <a:xfrm>
              <a:off x="4178367" y="3922296"/>
              <a:ext cx="800219" cy="338554"/>
            </a:xfrm>
            <a:prstGeom prst="rect">
              <a:avLst/>
            </a:prstGeom>
            <a:noFill/>
          </p:spPr>
          <p:txBody>
            <a:bodyPr wrap="none" rtlCol="0">
              <a:spAutoFit/>
            </a:bodyPr>
            <a:lstStyle/>
            <a:p>
              <a:r>
                <a:rPr kumimoji="1" lang="ja-JP" altLang="en-US" sz="1600" dirty="0" smtClean="0"/>
                <a:t>送電網</a:t>
              </a:r>
              <a:endParaRPr kumimoji="1" lang="ja-JP" altLang="en-US" sz="1600" dirty="0"/>
            </a:p>
          </p:txBody>
        </p:sp>
        <p:sp>
          <p:nvSpPr>
            <p:cNvPr id="226" name="二等辺三角形 225"/>
            <p:cNvSpPr/>
            <p:nvPr/>
          </p:nvSpPr>
          <p:spPr>
            <a:xfrm rot="5400000">
              <a:off x="2203602" y="3416181"/>
              <a:ext cx="1853892" cy="420127"/>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 name="図形グループ 13"/>
          <p:cNvGrpSpPr/>
          <p:nvPr/>
        </p:nvGrpSpPr>
        <p:grpSpPr>
          <a:xfrm>
            <a:off x="5619829" y="876150"/>
            <a:ext cx="2974162" cy="5452768"/>
            <a:chOff x="5619829" y="876150"/>
            <a:chExt cx="2974162" cy="5452768"/>
          </a:xfrm>
        </p:grpSpPr>
        <p:sp>
          <p:nvSpPr>
            <p:cNvPr id="194" name="正方形/長方形 193"/>
            <p:cNvSpPr/>
            <p:nvPr/>
          </p:nvSpPr>
          <p:spPr>
            <a:xfrm>
              <a:off x="6346092" y="4494886"/>
              <a:ext cx="2089150" cy="183403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正方形/長方形 135"/>
            <p:cNvSpPr/>
            <p:nvPr/>
          </p:nvSpPr>
          <p:spPr>
            <a:xfrm>
              <a:off x="6346092" y="876150"/>
              <a:ext cx="2089150" cy="1944146"/>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9" name="図形グループ 38"/>
            <p:cNvGrpSpPr/>
            <p:nvPr/>
          </p:nvGrpSpPr>
          <p:grpSpPr>
            <a:xfrm>
              <a:off x="6500446" y="1403350"/>
              <a:ext cx="317500" cy="157483"/>
              <a:chOff x="6769100" y="1390650"/>
              <a:chExt cx="317500" cy="157483"/>
            </a:xfrm>
          </p:grpSpPr>
          <p:sp>
            <p:nvSpPr>
              <p:cNvPr id="31" name="正方形/長方形 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円/楕円 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4" name="直線コネクタ 33"/>
              <p:cNvCxnSpPr>
                <a:stCxn id="32" idx="6"/>
                <a:endCxn id="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0" name="図形グループ 39"/>
            <p:cNvGrpSpPr/>
            <p:nvPr/>
          </p:nvGrpSpPr>
          <p:grpSpPr>
            <a:xfrm>
              <a:off x="6500446" y="1596812"/>
              <a:ext cx="317500" cy="157483"/>
              <a:chOff x="6769100" y="1390650"/>
              <a:chExt cx="317500" cy="157483"/>
            </a:xfrm>
          </p:grpSpPr>
          <p:sp>
            <p:nvSpPr>
              <p:cNvPr id="41" name="正方形/長方形 4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円/楕円 4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 name="直線コネクタ 42"/>
              <p:cNvCxnSpPr>
                <a:stCxn id="42" idx="6"/>
                <a:endCxn id="4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4" name="図形グループ 43"/>
            <p:cNvGrpSpPr/>
            <p:nvPr/>
          </p:nvGrpSpPr>
          <p:grpSpPr>
            <a:xfrm>
              <a:off x="6500446" y="1778405"/>
              <a:ext cx="317500" cy="157483"/>
              <a:chOff x="6769100" y="1390650"/>
              <a:chExt cx="317500" cy="157483"/>
            </a:xfrm>
          </p:grpSpPr>
          <p:sp>
            <p:nvSpPr>
              <p:cNvPr id="45" name="正方形/長方形 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円/楕円 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 name="直線コネクタ 46"/>
              <p:cNvCxnSpPr>
                <a:stCxn id="46" idx="6"/>
                <a:endCxn id="4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図形グループ 47"/>
            <p:cNvGrpSpPr/>
            <p:nvPr/>
          </p:nvGrpSpPr>
          <p:grpSpPr>
            <a:xfrm>
              <a:off x="6500446" y="2137408"/>
              <a:ext cx="317500" cy="157483"/>
              <a:chOff x="6769100" y="1390650"/>
              <a:chExt cx="317500" cy="157483"/>
            </a:xfrm>
          </p:grpSpPr>
          <p:sp>
            <p:nvSpPr>
              <p:cNvPr id="49" name="正方形/長方形 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楕円 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 name="直線コネクタ 50"/>
              <p:cNvCxnSpPr>
                <a:stCxn id="50" idx="6"/>
                <a:endCxn id="4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2" name="図形グループ 51"/>
            <p:cNvGrpSpPr/>
            <p:nvPr/>
          </p:nvGrpSpPr>
          <p:grpSpPr>
            <a:xfrm>
              <a:off x="6500446" y="1954093"/>
              <a:ext cx="317500" cy="157483"/>
              <a:chOff x="6769100" y="1390650"/>
              <a:chExt cx="317500" cy="157483"/>
            </a:xfrm>
          </p:grpSpPr>
          <p:sp>
            <p:nvSpPr>
              <p:cNvPr id="53" name="正方形/長方形 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楕円 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 name="直線コネクタ 54"/>
              <p:cNvCxnSpPr>
                <a:stCxn id="54" idx="6"/>
                <a:endCxn id="5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 name="図形グループ 55"/>
            <p:cNvGrpSpPr/>
            <p:nvPr/>
          </p:nvGrpSpPr>
          <p:grpSpPr>
            <a:xfrm>
              <a:off x="6870700" y="1405891"/>
              <a:ext cx="317500" cy="157483"/>
              <a:chOff x="6769100" y="1390650"/>
              <a:chExt cx="317500" cy="157483"/>
            </a:xfrm>
          </p:grpSpPr>
          <p:sp>
            <p:nvSpPr>
              <p:cNvPr id="57" name="正方形/長方形 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 name="直線コネクタ 58"/>
              <p:cNvCxnSpPr>
                <a:stCxn id="58" idx="6"/>
                <a:endCxn id="5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図形グループ 59"/>
            <p:cNvGrpSpPr/>
            <p:nvPr/>
          </p:nvGrpSpPr>
          <p:grpSpPr>
            <a:xfrm>
              <a:off x="6870700" y="1599353"/>
              <a:ext cx="317500" cy="157483"/>
              <a:chOff x="6769100" y="1390650"/>
              <a:chExt cx="317500" cy="157483"/>
            </a:xfrm>
          </p:grpSpPr>
          <p:sp>
            <p:nvSpPr>
              <p:cNvPr id="61" name="正方形/長方形 6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a:stCxn id="62" idx="6"/>
                <a:endCxn id="6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 name="図形グループ 63"/>
            <p:cNvGrpSpPr/>
            <p:nvPr/>
          </p:nvGrpSpPr>
          <p:grpSpPr>
            <a:xfrm>
              <a:off x="6870700" y="1780946"/>
              <a:ext cx="317500" cy="157483"/>
              <a:chOff x="6769100" y="1390650"/>
              <a:chExt cx="317500" cy="157483"/>
            </a:xfrm>
          </p:grpSpPr>
          <p:sp>
            <p:nvSpPr>
              <p:cNvPr id="65" name="正方形/長方形 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円/楕円 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 name="直線コネクタ 66"/>
              <p:cNvCxnSpPr>
                <a:stCxn id="66" idx="6"/>
                <a:endCxn id="6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8" name="図形グループ 67"/>
            <p:cNvGrpSpPr/>
            <p:nvPr/>
          </p:nvGrpSpPr>
          <p:grpSpPr>
            <a:xfrm>
              <a:off x="6870700" y="2139949"/>
              <a:ext cx="317500" cy="157483"/>
              <a:chOff x="6769100" y="1390650"/>
              <a:chExt cx="317500" cy="157483"/>
            </a:xfrm>
          </p:grpSpPr>
          <p:sp>
            <p:nvSpPr>
              <p:cNvPr id="69" name="正方形/長方形 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円/楕円 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1" name="直線コネクタ 70"/>
              <p:cNvCxnSpPr>
                <a:stCxn id="70" idx="6"/>
                <a:endCxn id="6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図形グループ 71"/>
            <p:cNvGrpSpPr/>
            <p:nvPr/>
          </p:nvGrpSpPr>
          <p:grpSpPr>
            <a:xfrm>
              <a:off x="6870700" y="1956634"/>
              <a:ext cx="317500" cy="157483"/>
              <a:chOff x="6769100" y="1390650"/>
              <a:chExt cx="317500" cy="157483"/>
            </a:xfrm>
          </p:grpSpPr>
          <p:sp>
            <p:nvSpPr>
              <p:cNvPr id="73" name="正方形/長方形 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円/楕円 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5" name="直線コネクタ 74"/>
              <p:cNvCxnSpPr>
                <a:stCxn id="74" idx="6"/>
                <a:endCxn id="7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6" name="図形グループ 75"/>
            <p:cNvGrpSpPr/>
            <p:nvPr/>
          </p:nvGrpSpPr>
          <p:grpSpPr>
            <a:xfrm>
              <a:off x="7245350" y="1408432"/>
              <a:ext cx="317500" cy="157483"/>
              <a:chOff x="6769100" y="1390650"/>
              <a:chExt cx="317500" cy="157483"/>
            </a:xfrm>
          </p:grpSpPr>
          <p:sp>
            <p:nvSpPr>
              <p:cNvPr id="77" name="正方形/長方形 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円/楕円 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 name="直線コネクタ 78"/>
              <p:cNvCxnSpPr>
                <a:stCxn id="78" idx="6"/>
                <a:endCxn id="7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0" name="図形グループ 79"/>
            <p:cNvGrpSpPr/>
            <p:nvPr/>
          </p:nvGrpSpPr>
          <p:grpSpPr>
            <a:xfrm>
              <a:off x="7245350" y="1601894"/>
              <a:ext cx="317500" cy="157483"/>
              <a:chOff x="6769100" y="1390650"/>
              <a:chExt cx="317500" cy="157483"/>
            </a:xfrm>
          </p:grpSpPr>
          <p:sp>
            <p:nvSpPr>
              <p:cNvPr id="81" name="正方形/長方形 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円/楕円 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3" name="直線コネクタ 82"/>
              <p:cNvCxnSpPr>
                <a:stCxn id="82" idx="6"/>
                <a:endCxn id="8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4" name="図形グループ 83"/>
            <p:cNvGrpSpPr/>
            <p:nvPr/>
          </p:nvGrpSpPr>
          <p:grpSpPr>
            <a:xfrm>
              <a:off x="7245350" y="1783487"/>
              <a:ext cx="317500" cy="157483"/>
              <a:chOff x="6769100" y="1390650"/>
              <a:chExt cx="317500" cy="157483"/>
            </a:xfrm>
          </p:grpSpPr>
          <p:sp>
            <p:nvSpPr>
              <p:cNvPr id="85" name="正方形/長方形 8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円/楕円 8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7" name="直線コネクタ 86"/>
              <p:cNvCxnSpPr>
                <a:stCxn id="86" idx="6"/>
                <a:endCxn id="8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8" name="図形グループ 87"/>
            <p:cNvGrpSpPr/>
            <p:nvPr/>
          </p:nvGrpSpPr>
          <p:grpSpPr>
            <a:xfrm>
              <a:off x="7245350" y="2142490"/>
              <a:ext cx="317500" cy="157483"/>
              <a:chOff x="6769100" y="1390650"/>
              <a:chExt cx="317500" cy="157483"/>
            </a:xfrm>
          </p:grpSpPr>
          <p:sp>
            <p:nvSpPr>
              <p:cNvPr id="89" name="正方形/長方形 8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円/楕円 8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1" name="直線コネクタ 90"/>
              <p:cNvCxnSpPr>
                <a:stCxn id="90" idx="6"/>
                <a:endCxn id="8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2" name="図形グループ 91"/>
            <p:cNvGrpSpPr/>
            <p:nvPr/>
          </p:nvGrpSpPr>
          <p:grpSpPr>
            <a:xfrm>
              <a:off x="7245350" y="1959175"/>
              <a:ext cx="317500" cy="157483"/>
              <a:chOff x="6769100" y="1390650"/>
              <a:chExt cx="317500" cy="157483"/>
            </a:xfrm>
          </p:grpSpPr>
          <p:sp>
            <p:nvSpPr>
              <p:cNvPr id="93" name="正方形/長方形 9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円/楕円 9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5" name="直線コネクタ 94"/>
              <p:cNvCxnSpPr>
                <a:stCxn id="94" idx="6"/>
                <a:endCxn id="9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02" name="Picture 26" descr="j043394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3903" y="4646656"/>
              <a:ext cx="587543" cy="58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26" descr="j043394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4003" y="4646656"/>
              <a:ext cx="587543" cy="58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26" descr="j043394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5492" y="4646656"/>
              <a:ext cx="587543" cy="58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 name="テキスト ボックス 137"/>
            <p:cNvSpPr txBox="1"/>
            <p:nvPr/>
          </p:nvSpPr>
          <p:spPr>
            <a:xfrm>
              <a:off x="6577699" y="959686"/>
              <a:ext cx="1613843" cy="369332"/>
            </a:xfrm>
            <a:prstGeom prst="rect">
              <a:avLst/>
            </a:prstGeom>
            <a:noFill/>
          </p:spPr>
          <p:txBody>
            <a:bodyPr wrap="none" rtlCol="0">
              <a:spAutoFit/>
            </a:bodyPr>
            <a:lstStyle/>
            <a:p>
              <a:pPr algn="ctr"/>
              <a:r>
                <a:rPr lang="ja-JP" altLang="en-US" dirty="0" smtClean="0"/>
                <a:t>データセンター</a:t>
              </a:r>
              <a:endParaRPr kumimoji="1" lang="ja-JP" altLang="en-US" dirty="0"/>
            </a:p>
          </p:txBody>
        </p:sp>
        <p:grpSp>
          <p:nvGrpSpPr>
            <p:cNvPr id="139" name="図形グループ 138"/>
            <p:cNvGrpSpPr/>
            <p:nvPr/>
          </p:nvGrpSpPr>
          <p:grpSpPr>
            <a:xfrm>
              <a:off x="7598996" y="1405891"/>
              <a:ext cx="317500" cy="157483"/>
              <a:chOff x="6769100" y="1390650"/>
              <a:chExt cx="317500" cy="157483"/>
            </a:xfrm>
          </p:grpSpPr>
          <p:sp>
            <p:nvSpPr>
              <p:cNvPr id="140" name="正方形/長方形 1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円/楕円 1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2" name="直線コネクタ 141"/>
              <p:cNvCxnSpPr>
                <a:stCxn id="141" idx="6"/>
                <a:endCxn id="14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3" name="図形グループ 142"/>
            <p:cNvGrpSpPr/>
            <p:nvPr/>
          </p:nvGrpSpPr>
          <p:grpSpPr>
            <a:xfrm>
              <a:off x="7598996" y="1599353"/>
              <a:ext cx="317500" cy="157483"/>
              <a:chOff x="6769100" y="1390650"/>
              <a:chExt cx="317500" cy="157483"/>
            </a:xfrm>
          </p:grpSpPr>
          <p:sp>
            <p:nvSpPr>
              <p:cNvPr id="144" name="正方形/長方形 1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5" name="円/楕円 1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6" name="直線コネクタ 145"/>
              <p:cNvCxnSpPr>
                <a:stCxn id="145" idx="6"/>
                <a:endCxn id="1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7" name="図形グループ 146"/>
            <p:cNvGrpSpPr/>
            <p:nvPr/>
          </p:nvGrpSpPr>
          <p:grpSpPr>
            <a:xfrm>
              <a:off x="7598996" y="1780946"/>
              <a:ext cx="317500" cy="157483"/>
              <a:chOff x="6769100" y="1390650"/>
              <a:chExt cx="317500" cy="157483"/>
            </a:xfrm>
          </p:grpSpPr>
          <p:sp>
            <p:nvSpPr>
              <p:cNvPr id="148" name="正方形/長方形 1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円/楕円 1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0" name="直線コネクタ 149"/>
              <p:cNvCxnSpPr>
                <a:stCxn id="149" idx="6"/>
                <a:endCxn id="1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1" name="図形グループ 150"/>
            <p:cNvGrpSpPr/>
            <p:nvPr/>
          </p:nvGrpSpPr>
          <p:grpSpPr>
            <a:xfrm>
              <a:off x="7598996" y="2139949"/>
              <a:ext cx="317500" cy="157483"/>
              <a:chOff x="6769100" y="1390650"/>
              <a:chExt cx="317500" cy="157483"/>
            </a:xfrm>
          </p:grpSpPr>
          <p:sp>
            <p:nvSpPr>
              <p:cNvPr id="152" name="正方形/長方形 15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3" name="円/楕円 15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4" name="直線コネクタ 153"/>
              <p:cNvCxnSpPr>
                <a:stCxn id="153" idx="6"/>
                <a:endCxn id="15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5" name="図形グループ 154"/>
            <p:cNvGrpSpPr/>
            <p:nvPr/>
          </p:nvGrpSpPr>
          <p:grpSpPr>
            <a:xfrm>
              <a:off x="7598996" y="1956634"/>
              <a:ext cx="317500" cy="157483"/>
              <a:chOff x="6769100" y="1390650"/>
              <a:chExt cx="317500" cy="157483"/>
            </a:xfrm>
          </p:grpSpPr>
          <p:sp>
            <p:nvSpPr>
              <p:cNvPr id="156" name="正方形/長方形 1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7" name="円/楕円 1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8" name="直線コネクタ 157"/>
              <p:cNvCxnSpPr>
                <a:stCxn id="157" idx="6"/>
                <a:endCxn id="15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9" name="図形グループ 158"/>
            <p:cNvGrpSpPr/>
            <p:nvPr/>
          </p:nvGrpSpPr>
          <p:grpSpPr>
            <a:xfrm>
              <a:off x="7973646" y="1408432"/>
              <a:ext cx="317500" cy="157483"/>
              <a:chOff x="6769100" y="1390650"/>
              <a:chExt cx="317500" cy="157483"/>
            </a:xfrm>
          </p:grpSpPr>
          <p:sp>
            <p:nvSpPr>
              <p:cNvPr id="160" name="正方形/長方形 1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1" name="円/楕円 1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2" name="直線コネクタ 161"/>
              <p:cNvCxnSpPr>
                <a:stCxn id="161" idx="6"/>
                <a:endCxn id="1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3" name="図形グループ 162"/>
            <p:cNvGrpSpPr/>
            <p:nvPr/>
          </p:nvGrpSpPr>
          <p:grpSpPr>
            <a:xfrm>
              <a:off x="7973646" y="1601894"/>
              <a:ext cx="317500" cy="157483"/>
              <a:chOff x="6769100" y="1390650"/>
              <a:chExt cx="317500" cy="157483"/>
            </a:xfrm>
          </p:grpSpPr>
          <p:sp>
            <p:nvSpPr>
              <p:cNvPr id="164" name="正方形/長方形 1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円/楕円 1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6" name="直線コネクタ 165"/>
              <p:cNvCxnSpPr>
                <a:stCxn id="165" idx="6"/>
                <a:endCxn id="1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7" name="図形グループ 166"/>
            <p:cNvGrpSpPr/>
            <p:nvPr/>
          </p:nvGrpSpPr>
          <p:grpSpPr>
            <a:xfrm>
              <a:off x="7973646" y="1783487"/>
              <a:ext cx="317500" cy="157483"/>
              <a:chOff x="6769100" y="1390650"/>
              <a:chExt cx="317500" cy="157483"/>
            </a:xfrm>
          </p:grpSpPr>
          <p:sp>
            <p:nvSpPr>
              <p:cNvPr id="168" name="正方形/長方形 1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円/楕円 1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0" name="直線コネクタ 169"/>
              <p:cNvCxnSpPr>
                <a:stCxn id="169" idx="6"/>
                <a:endCxn id="1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1" name="図形グループ 170"/>
            <p:cNvGrpSpPr/>
            <p:nvPr/>
          </p:nvGrpSpPr>
          <p:grpSpPr>
            <a:xfrm>
              <a:off x="7973646" y="2142490"/>
              <a:ext cx="317500" cy="157483"/>
              <a:chOff x="6769100" y="1390650"/>
              <a:chExt cx="317500" cy="157483"/>
            </a:xfrm>
          </p:grpSpPr>
          <p:sp>
            <p:nvSpPr>
              <p:cNvPr id="172" name="正方形/長方形 17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3" name="円/楕円 17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4" name="直線コネクタ 173"/>
              <p:cNvCxnSpPr>
                <a:stCxn id="173" idx="6"/>
                <a:endCxn id="17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5" name="図形グループ 174"/>
            <p:cNvGrpSpPr/>
            <p:nvPr/>
          </p:nvGrpSpPr>
          <p:grpSpPr>
            <a:xfrm>
              <a:off x="7973646" y="1959175"/>
              <a:ext cx="317500" cy="157483"/>
              <a:chOff x="6769100" y="1390650"/>
              <a:chExt cx="317500" cy="157483"/>
            </a:xfrm>
          </p:grpSpPr>
          <p:sp>
            <p:nvSpPr>
              <p:cNvPr id="176" name="正方形/長方形 17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円/楕円 17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8" name="直線コネクタ 177"/>
              <p:cNvCxnSpPr>
                <a:stCxn id="177" idx="6"/>
                <a:endCxn id="17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00" name="正方形/長方形 199"/>
            <p:cNvSpPr/>
            <p:nvPr/>
          </p:nvSpPr>
          <p:spPr>
            <a:xfrm>
              <a:off x="6346092" y="2332760"/>
              <a:ext cx="2089150" cy="461665"/>
            </a:xfrm>
            <a:prstGeom prst="rect">
              <a:avLst/>
            </a:prstGeom>
          </p:spPr>
          <p:txBody>
            <a:bodyPr wrap="square">
              <a:spAutoFit/>
            </a:bodyPr>
            <a:lstStyle/>
            <a:p>
              <a:pPr algn="ctr"/>
              <a:r>
                <a:rPr lang="ja-JP" altLang="en-US" sz="1200" dirty="0"/>
                <a:t>大規模</a:t>
              </a:r>
              <a:r>
                <a:rPr lang="ja-JP" altLang="en-US" sz="1200" dirty="0" smtClean="0"/>
                <a:t>なシステム資源</a:t>
              </a:r>
            </a:p>
            <a:p>
              <a:pPr algn="ctr"/>
              <a:r>
                <a:rPr lang="ja-JP" altLang="en-US" sz="1200" dirty="0" smtClean="0"/>
                <a:t>低料金</a:t>
              </a:r>
              <a:r>
                <a:rPr lang="ja-JP" altLang="en-US" sz="1200" dirty="0"/>
                <a:t>で安定供給を実現</a:t>
              </a:r>
            </a:p>
          </p:txBody>
        </p:sp>
        <p:sp>
          <p:nvSpPr>
            <p:cNvPr id="201" name="テキスト ボックス 200"/>
            <p:cNvSpPr txBox="1"/>
            <p:nvPr/>
          </p:nvSpPr>
          <p:spPr>
            <a:xfrm>
              <a:off x="6346092" y="5821107"/>
              <a:ext cx="2247899" cy="400110"/>
            </a:xfrm>
            <a:prstGeom prst="rect">
              <a:avLst/>
            </a:prstGeom>
            <a:noFill/>
          </p:spPr>
          <p:txBody>
            <a:bodyPr wrap="square" rtlCol="0">
              <a:spAutoFit/>
            </a:bodyPr>
            <a:lstStyle/>
            <a:p>
              <a:pPr marL="171450" indent="-171450">
                <a:buFont typeface="Wingdings" charset="2"/>
                <a:buChar char="v"/>
              </a:pPr>
              <a:r>
                <a:rPr lang="ja-JP" altLang="en-US" sz="1000" dirty="0" smtClean="0"/>
                <a:t>設備</a:t>
              </a:r>
              <a:r>
                <a:rPr lang="ja-JP" altLang="en-US" sz="1000" dirty="0"/>
                <a:t>の</a:t>
              </a:r>
              <a:r>
                <a:rPr lang="ja-JP" altLang="en-US" sz="1000" dirty="0" smtClean="0"/>
                <a:t>運用・管理・保守から解放</a:t>
              </a:r>
              <a:endParaRPr lang="ja-JP" altLang="en-US" sz="1000" dirty="0"/>
            </a:p>
            <a:p>
              <a:pPr marL="171450" indent="-171450">
                <a:buFont typeface="Wingdings" charset="2"/>
                <a:buChar char="v"/>
              </a:pPr>
              <a:r>
                <a:rPr lang="ja-JP" altLang="en-US" sz="1000" dirty="0" smtClean="0"/>
                <a:t>需要変動に柔軟に対応</a:t>
              </a:r>
              <a:endParaRPr kumimoji="1" lang="ja-JP" altLang="en-US" sz="1000" dirty="0"/>
            </a:p>
          </p:txBody>
        </p:sp>
        <p:sp>
          <p:nvSpPr>
            <p:cNvPr id="205" name="テキスト ボックス 204"/>
            <p:cNvSpPr txBox="1"/>
            <p:nvPr/>
          </p:nvSpPr>
          <p:spPr>
            <a:xfrm>
              <a:off x="6346093" y="5340845"/>
              <a:ext cx="2102606" cy="369332"/>
            </a:xfrm>
            <a:prstGeom prst="rect">
              <a:avLst/>
            </a:prstGeom>
            <a:noFill/>
          </p:spPr>
          <p:txBody>
            <a:bodyPr wrap="square" rtlCol="0">
              <a:spAutoFit/>
            </a:bodyPr>
            <a:lstStyle/>
            <a:p>
              <a:pPr algn="ctr"/>
              <a:r>
                <a:rPr kumimoji="1" lang="ja-JP" altLang="en-US" dirty="0" smtClean="0"/>
                <a:t>システム・ユーザー</a:t>
              </a:r>
              <a:endParaRPr kumimoji="1" lang="ja-JP" altLang="en-US" dirty="0"/>
            </a:p>
          </p:txBody>
        </p:sp>
        <p:sp>
          <p:nvSpPr>
            <p:cNvPr id="214" name="角丸四角形 213"/>
            <p:cNvSpPr/>
            <p:nvPr/>
          </p:nvSpPr>
          <p:spPr>
            <a:xfrm>
              <a:off x="6346093" y="3059843"/>
              <a:ext cx="2156557" cy="1232757"/>
            </a:xfrm>
            <a:prstGeom prst="roundRect">
              <a:avLst>
                <a:gd name="adj" fmla="val 50000"/>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rgbClr val="FFFFFF"/>
                </a:solidFill>
                <a:latin typeface="ＭＳ Ｐゴシック"/>
                <a:ea typeface="ＭＳ Ｐゴシック"/>
                <a:cs typeface="ＭＳ Ｐゴシック"/>
              </a:endParaRPr>
            </a:p>
          </p:txBody>
        </p:sp>
        <p:sp>
          <p:nvSpPr>
            <p:cNvPr id="216" name="上下矢印 215"/>
            <p:cNvSpPr/>
            <p:nvPr/>
          </p:nvSpPr>
          <p:spPr>
            <a:xfrm>
              <a:off x="7172980" y="2868503"/>
              <a:ext cx="468512" cy="155274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FFFFFF"/>
                  </a:solidFill>
                  <a:latin typeface="ＭＳ Ｐゴシック"/>
                  <a:ea typeface="ＭＳ Ｐゴシック"/>
                  <a:cs typeface="ＭＳ Ｐゴシック"/>
                </a:rPr>
                <a:t>データ</a:t>
              </a:r>
              <a:endParaRPr kumimoji="1" lang="ja-JP" altLang="en-US" sz="1200" dirty="0">
                <a:solidFill>
                  <a:srgbClr val="FFFFFF"/>
                </a:solidFill>
                <a:latin typeface="ＭＳ Ｐゴシック"/>
                <a:ea typeface="ＭＳ Ｐゴシック"/>
                <a:cs typeface="ＭＳ Ｐゴシック"/>
              </a:endParaRPr>
            </a:p>
          </p:txBody>
        </p:sp>
        <p:sp>
          <p:nvSpPr>
            <p:cNvPr id="217" name="上下矢印 216"/>
            <p:cNvSpPr/>
            <p:nvPr/>
          </p:nvSpPr>
          <p:spPr>
            <a:xfrm rot="5400000">
              <a:off x="6676562" y="3286603"/>
              <a:ext cx="296574" cy="77637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8" name="上下矢印 217"/>
            <p:cNvSpPr/>
            <p:nvPr/>
          </p:nvSpPr>
          <p:spPr>
            <a:xfrm rot="5400000">
              <a:off x="7873086" y="3286604"/>
              <a:ext cx="296574" cy="77637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0" name="上下矢印 219"/>
            <p:cNvSpPr/>
            <p:nvPr/>
          </p:nvSpPr>
          <p:spPr>
            <a:xfrm rot="2954820">
              <a:off x="7701486" y="3026248"/>
              <a:ext cx="296574" cy="54089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1" name="上下矢印 220"/>
            <p:cNvSpPr/>
            <p:nvPr/>
          </p:nvSpPr>
          <p:spPr>
            <a:xfrm rot="18645180" flipH="1">
              <a:off x="6837887" y="3023464"/>
              <a:ext cx="296574" cy="540891"/>
            </a:xfrm>
            <a:prstGeom prst="upDownArrow">
              <a:avLst>
                <a:gd name="adj1" fmla="val 72363"/>
                <a:gd name="adj2" fmla="val 5000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2" name="上下矢印 221"/>
            <p:cNvSpPr/>
            <p:nvPr/>
          </p:nvSpPr>
          <p:spPr>
            <a:xfrm rot="18645180" flipV="1">
              <a:off x="7701486" y="3776149"/>
              <a:ext cx="296574" cy="54089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3" name="上下矢印 222"/>
            <p:cNvSpPr/>
            <p:nvPr/>
          </p:nvSpPr>
          <p:spPr>
            <a:xfrm rot="2954820" flipH="1" flipV="1">
              <a:off x="6837887" y="3773365"/>
              <a:ext cx="296574" cy="540891"/>
            </a:xfrm>
            <a:prstGeom prst="upDownArrow">
              <a:avLst>
                <a:gd name="adj1" fmla="val 72363"/>
                <a:gd name="adj2" fmla="val 5000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5" name="テキスト ボックス 224"/>
            <p:cNvSpPr txBox="1"/>
            <p:nvPr/>
          </p:nvSpPr>
          <p:spPr>
            <a:xfrm>
              <a:off x="6739025" y="3922296"/>
              <a:ext cx="1359667" cy="338554"/>
            </a:xfrm>
            <a:prstGeom prst="rect">
              <a:avLst/>
            </a:prstGeom>
            <a:noFill/>
          </p:spPr>
          <p:txBody>
            <a:bodyPr wrap="none" rtlCol="0">
              <a:spAutoFit/>
            </a:bodyPr>
            <a:lstStyle/>
            <a:p>
              <a:pPr algn="ctr"/>
              <a:r>
                <a:rPr kumimoji="1" lang="ja-JP" altLang="en-US" sz="1600" dirty="0" smtClean="0">
                  <a:solidFill>
                    <a:schemeClr val="bg1"/>
                  </a:solidFill>
                </a:rPr>
                <a:t>インターネット</a:t>
              </a:r>
              <a:endParaRPr kumimoji="1" lang="ja-JP" altLang="en-US" sz="1600" dirty="0">
                <a:solidFill>
                  <a:schemeClr val="bg1"/>
                </a:solidFill>
              </a:endParaRPr>
            </a:p>
          </p:txBody>
        </p:sp>
        <p:sp>
          <p:nvSpPr>
            <p:cNvPr id="228" name="等号 227"/>
            <p:cNvSpPr/>
            <p:nvPr/>
          </p:nvSpPr>
          <p:spPr>
            <a:xfrm>
              <a:off x="5619829" y="3237838"/>
              <a:ext cx="726264" cy="724961"/>
            </a:xfrm>
            <a:prstGeom prst="mathEqual">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5349107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endParaRPr lang="en-US" altLang="ja-JP" sz="2400" dirty="0" smtClean="0">
              <a:solidFill>
                <a:srgbClr val="FFFFFF"/>
              </a:solidFill>
              <a:effectLst/>
              <a:latin typeface="Arial"/>
              <a:ea typeface="HGP創英角ｺﾞｼｯｸUB" pitchFamily="50" charset="-128"/>
              <a:cs typeface="Arial"/>
            </a:endParaRPr>
          </a:p>
          <a:p>
            <a:pPr algn="r"/>
            <a:r>
              <a:rPr lang="ja-JP" altLang="en-US" sz="2400" dirty="0" smtClean="0">
                <a:solidFill>
                  <a:srgbClr val="FFFFFF"/>
                </a:solidFill>
                <a:effectLst/>
                <a:latin typeface="Arial"/>
                <a:ea typeface="HGP創英角ｺﾞｼｯｸUB" pitchFamily="50" charset="-128"/>
                <a:cs typeface="Arial"/>
              </a:rPr>
              <a:t>の価値</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2253840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8"/>
          <p:cNvSpPr>
            <a:spLocks noGrp="1" noChangeArrowheads="1"/>
          </p:cNvSpPr>
          <p:nvPr>
            <p:ph type="title"/>
          </p:nvPr>
        </p:nvSpPr>
        <p:spPr>
          <a:xfrm>
            <a:off x="250825" y="228600"/>
            <a:ext cx="8893175" cy="533400"/>
          </a:xfrm>
        </p:spPr>
        <p:txBody>
          <a:bodyPr/>
          <a:lstStyle/>
          <a:p>
            <a:pPr eaLnBrk="1" hangingPunct="1"/>
            <a:r>
              <a:rPr lang="ja-JP" altLang="en-US" sz="2800" dirty="0" smtClean="0">
                <a:solidFill>
                  <a:srgbClr val="7F7F7F"/>
                </a:solidFill>
                <a:ea typeface="ＭＳ Ｐゴシック" charset="-128"/>
              </a:rPr>
              <a:t>歴史的背景から考えるクラウドへの期待</a:t>
            </a:r>
            <a:endParaRPr lang="en-US" altLang="ja-JP" sz="2800" dirty="0" smtClean="0">
              <a:solidFill>
                <a:srgbClr val="7F7F7F"/>
              </a:solidFill>
              <a:ea typeface="ＭＳ Ｐゴシック" charset="-128"/>
            </a:endParaRPr>
          </a:p>
        </p:txBody>
      </p:sp>
      <p:sp>
        <p:nvSpPr>
          <p:cNvPr id="760841" name="AutoShape 9"/>
          <p:cNvSpPr>
            <a:spLocks noChangeArrowheads="1"/>
          </p:cNvSpPr>
          <p:nvPr/>
        </p:nvSpPr>
        <p:spPr bwMode="auto">
          <a:xfrm>
            <a:off x="279791" y="3016363"/>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760842" name="AutoShape 10"/>
          <p:cNvSpPr>
            <a:spLocks noChangeArrowheads="1"/>
          </p:cNvSpPr>
          <p:nvPr/>
        </p:nvSpPr>
        <p:spPr bwMode="auto">
          <a:xfrm>
            <a:off x="279791" y="4065644"/>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760843" name="AutoShape 11"/>
          <p:cNvSpPr>
            <a:spLocks noChangeArrowheads="1"/>
          </p:cNvSpPr>
          <p:nvPr/>
        </p:nvSpPr>
        <p:spPr bwMode="auto">
          <a:xfrm>
            <a:off x="279845" y="5202733"/>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760844" name="AutoShape 12"/>
          <p:cNvSpPr>
            <a:spLocks noChangeArrowheads="1"/>
          </p:cNvSpPr>
          <p:nvPr/>
        </p:nvSpPr>
        <p:spPr bwMode="auto">
          <a:xfrm>
            <a:off x="279791" y="1849715"/>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grpSp>
        <p:nvGrpSpPr>
          <p:cNvPr id="8" name="図形グループ 7"/>
          <p:cNvGrpSpPr/>
          <p:nvPr/>
        </p:nvGrpSpPr>
        <p:grpSpPr>
          <a:xfrm>
            <a:off x="5057728" y="1849715"/>
            <a:ext cx="1906971" cy="3962619"/>
            <a:chOff x="5057728" y="1849715"/>
            <a:chExt cx="1906971" cy="3962619"/>
          </a:xfrm>
        </p:grpSpPr>
        <p:sp>
          <p:nvSpPr>
            <p:cNvPr id="87" name="右矢印 86"/>
            <p:cNvSpPr/>
            <p:nvPr/>
          </p:nvSpPr>
          <p:spPr bwMode="auto">
            <a:xfrm>
              <a:off x="5119970" y="3885656"/>
              <a:ext cx="457200" cy="471216"/>
            </a:xfrm>
            <a:prstGeom prst="rightArrow">
              <a:avLst/>
            </a:prstGeom>
            <a:solidFill>
              <a:schemeClr val="accent6">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cxnSp>
          <p:nvCxnSpPr>
            <p:cNvPr id="23595" name="AutoShape 41"/>
            <p:cNvCxnSpPr>
              <a:cxnSpLocks noChangeShapeType="1"/>
              <a:stCxn id="23602" idx="3"/>
              <a:endCxn id="23597" idx="1"/>
            </p:cNvCxnSpPr>
            <p:nvPr/>
          </p:nvCxnSpPr>
          <p:spPr bwMode="auto">
            <a:xfrm>
              <a:off x="5057728" y="5598842"/>
              <a:ext cx="535371" cy="1"/>
            </a:xfrm>
            <a:prstGeom prst="straightConnector1">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3596" name="AutoShape 42"/>
            <p:cNvSpPr>
              <a:spLocks noChangeArrowheads="1"/>
            </p:cNvSpPr>
            <p:nvPr/>
          </p:nvSpPr>
          <p:spPr bwMode="auto">
            <a:xfrm>
              <a:off x="5577170" y="2761706"/>
              <a:ext cx="1371600" cy="412750"/>
            </a:xfrm>
            <a:prstGeom prst="roundRect">
              <a:avLst>
                <a:gd name="adj" fmla="val 0"/>
              </a:avLst>
            </a:prstGeom>
            <a:solidFill>
              <a:schemeClr val="accent3">
                <a:lumMod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80000"/>
                </a:lnSpc>
              </a:pPr>
              <a:r>
                <a:rPr lang="en-US" altLang="ja-JP" sz="1400" dirty="0">
                  <a:solidFill>
                    <a:srgbClr val="FFFFFF"/>
                  </a:solidFill>
                  <a:ea typeface="HGP創英角ｺﾞｼｯｸUB" pitchFamily="50" charset="-128"/>
                </a:rPr>
                <a:t>UNIX</a:t>
              </a:r>
              <a:r>
                <a:rPr lang="ja-JP" altLang="en-US" sz="1400" dirty="0" smtClean="0">
                  <a:solidFill>
                    <a:srgbClr val="FFFFFF"/>
                  </a:solidFill>
                  <a:ea typeface="HGP創英角ｺﾞｼｯｸUB" pitchFamily="50" charset="-128"/>
                </a:rPr>
                <a:t>サーバー</a:t>
              </a:r>
              <a:endParaRPr lang="ja-JP" altLang="en-US" sz="1400" dirty="0">
                <a:solidFill>
                  <a:srgbClr val="FFFFFF"/>
                </a:solidFill>
                <a:ea typeface="HGP創英角ｺﾞｼｯｸUB" pitchFamily="50" charset="-128"/>
              </a:endParaRPr>
            </a:p>
          </p:txBody>
        </p:sp>
        <p:sp>
          <p:nvSpPr>
            <p:cNvPr id="23597" name="AutoShape 43"/>
            <p:cNvSpPr>
              <a:spLocks noChangeArrowheads="1"/>
            </p:cNvSpPr>
            <p:nvPr/>
          </p:nvSpPr>
          <p:spPr bwMode="auto">
            <a:xfrm>
              <a:off x="5593099" y="5385351"/>
              <a:ext cx="1371600" cy="426983"/>
            </a:xfrm>
            <a:prstGeom prst="roundRect">
              <a:avLst>
                <a:gd name="adj" fmla="val 0"/>
              </a:avLst>
            </a:prstGeom>
            <a:solidFill>
              <a:schemeClr val="accent2">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ＰＣ</a:t>
              </a:r>
            </a:p>
          </p:txBody>
        </p:sp>
        <p:sp>
          <p:nvSpPr>
            <p:cNvPr id="23598" name="AutoShape 44"/>
            <p:cNvSpPr>
              <a:spLocks noChangeArrowheads="1"/>
            </p:cNvSpPr>
            <p:nvPr/>
          </p:nvSpPr>
          <p:spPr bwMode="auto">
            <a:xfrm>
              <a:off x="5589870" y="3289413"/>
              <a:ext cx="1371600" cy="412750"/>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ＰＣサーバー</a:t>
              </a:r>
              <a:endParaRPr lang="ja-JP" altLang="en-US" sz="1400" dirty="0">
                <a:solidFill>
                  <a:srgbClr val="FFFFFF"/>
                </a:solidFill>
                <a:ea typeface="HGP創英角ｺﾞｼｯｸUB" pitchFamily="50" charset="-128"/>
              </a:endParaRPr>
            </a:p>
          </p:txBody>
        </p:sp>
        <p:cxnSp>
          <p:nvCxnSpPr>
            <p:cNvPr id="75" name="AutoShape 57"/>
            <p:cNvCxnSpPr>
              <a:cxnSpLocks noChangeShapeType="1"/>
              <a:stCxn id="23607" idx="3"/>
              <a:endCxn id="23597" idx="1"/>
            </p:cNvCxnSpPr>
            <p:nvPr/>
          </p:nvCxnSpPr>
          <p:spPr bwMode="auto">
            <a:xfrm>
              <a:off x="5057728" y="4822938"/>
              <a:ext cx="535371" cy="775905"/>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09" name="AutoShape 31"/>
            <p:cNvCxnSpPr>
              <a:cxnSpLocks noChangeShapeType="1"/>
              <a:stCxn id="23601" idx="3"/>
              <a:endCxn id="23596" idx="1"/>
            </p:cNvCxnSpPr>
            <p:nvPr/>
          </p:nvCxnSpPr>
          <p:spPr bwMode="auto">
            <a:xfrm flipV="1">
              <a:off x="5057728" y="2968081"/>
              <a:ext cx="519442" cy="3832"/>
            </a:xfrm>
            <a:prstGeom prst="straightConnector1">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12" name="AutoShape 31"/>
            <p:cNvCxnSpPr>
              <a:cxnSpLocks noChangeShapeType="1"/>
              <a:stCxn id="23605" idx="3"/>
              <a:endCxn id="23598" idx="1"/>
            </p:cNvCxnSpPr>
            <p:nvPr/>
          </p:nvCxnSpPr>
          <p:spPr bwMode="auto">
            <a:xfrm>
              <a:off x="5057728" y="3495788"/>
              <a:ext cx="532142" cy="0"/>
            </a:xfrm>
            <a:prstGeom prst="straightConnector1">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04" name="AutoShape 28"/>
            <p:cNvSpPr>
              <a:spLocks noChangeArrowheads="1"/>
            </p:cNvSpPr>
            <p:nvPr/>
          </p:nvSpPr>
          <p:spPr bwMode="auto">
            <a:xfrm>
              <a:off x="5593099" y="3934156"/>
              <a:ext cx="1371600" cy="381000"/>
            </a:xfrm>
            <a:prstGeom prst="roundRect">
              <a:avLst>
                <a:gd name="adj" fmla="val 5000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ja-JP" sz="1000" dirty="0" smtClean="0">
                  <a:solidFill>
                    <a:schemeClr val="bg1"/>
                  </a:solidFill>
                  <a:latin typeface="HGP創英角ｺﾞｼｯｸUB" pitchFamily="50" charset="-128"/>
                  <a:ea typeface="HGP創英角ｺﾞｼｯｸUB" pitchFamily="50" charset="-128"/>
                </a:rPr>
                <a:t>Intel </a:t>
              </a:r>
            </a:p>
            <a:p>
              <a:pPr algn="ctr"/>
              <a:r>
                <a:rPr lang="ja-JP" altLang="en-US" sz="1000" dirty="0" smtClean="0">
                  <a:solidFill>
                    <a:schemeClr val="bg1"/>
                  </a:solidFill>
                  <a:latin typeface="HGP創英角ｺﾞｼｯｸUB" pitchFamily="50" charset="-128"/>
                  <a:ea typeface="HGP創英角ｺﾞｼｯｸUB" pitchFamily="50" charset="-128"/>
                </a:rPr>
                <a:t>アーキテクチャ</a:t>
              </a:r>
              <a:endParaRPr lang="ja-JP" altLang="en-US" sz="1000" dirty="0">
                <a:solidFill>
                  <a:schemeClr val="bg1"/>
                </a:solidFill>
                <a:latin typeface="HGP創英角ｺﾞｼｯｸUB" pitchFamily="50" charset="-128"/>
                <a:ea typeface="HGP創英角ｺﾞｼｯｸUB" pitchFamily="50" charset="-128"/>
              </a:endParaRPr>
            </a:p>
          </p:txBody>
        </p:sp>
        <p:sp>
          <p:nvSpPr>
            <p:cNvPr id="66" name="AutoShape 15"/>
            <p:cNvSpPr>
              <a:spLocks noChangeArrowheads="1"/>
            </p:cNvSpPr>
            <p:nvPr/>
          </p:nvSpPr>
          <p:spPr bwMode="auto">
            <a:xfrm>
              <a:off x="5589870" y="1849715"/>
              <a:ext cx="1371600" cy="609600"/>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cxnSp>
          <p:nvCxnSpPr>
            <p:cNvPr id="138" name="直線矢印コネクタ 137"/>
            <p:cNvCxnSpPr>
              <a:stCxn id="127" idx="3"/>
              <a:endCxn id="66" idx="1"/>
            </p:cNvCxnSpPr>
            <p:nvPr/>
          </p:nvCxnSpPr>
          <p:spPr bwMode="auto">
            <a:xfrm>
              <a:off x="5057728" y="2154515"/>
              <a:ext cx="532142" cy="0"/>
            </a:xfrm>
            <a:prstGeom prst="straightConnector1">
              <a:avLst/>
            </a:prstGeom>
            <a:noFill/>
            <a:ln w="38100">
              <a:solidFill>
                <a:srgbClr val="4F81BD"/>
              </a:solidFill>
              <a:miter lim="800000"/>
              <a:headEnd/>
              <a:tailEnd type="triangle" w="med" len="med"/>
            </a:ln>
            <a:extLst/>
          </p:spPr>
        </p:cxnSp>
      </p:grpSp>
      <p:grpSp>
        <p:nvGrpSpPr>
          <p:cNvPr id="2" name="図形グループ 1"/>
          <p:cNvGrpSpPr/>
          <p:nvPr/>
        </p:nvGrpSpPr>
        <p:grpSpPr>
          <a:xfrm>
            <a:off x="1498991" y="1320914"/>
            <a:ext cx="1708540" cy="4186619"/>
            <a:chOff x="1498991" y="1320914"/>
            <a:chExt cx="1708540" cy="4186619"/>
          </a:xfrm>
        </p:grpSpPr>
        <p:sp>
          <p:nvSpPr>
            <p:cNvPr id="64" name="AutoShape 15"/>
            <p:cNvSpPr>
              <a:spLocks noChangeArrowheads="1"/>
            </p:cNvSpPr>
            <p:nvPr/>
          </p:nvSpPr>
          <p:spPr bwMode="auto">
            <a:xfrm>
              <a:off x="2016961" y="2076563"/>
              <a:ext cx="1190570" cy="609600"/>
            </a:xfrm>
            <a:prstGeom prst="roundRect">
              <a:avLst>
                <a:gd name="adj" fmla="val 0"/>
              </a:avLst>
            </a:prstGeom>
            <a:solidFill>
              <a:srgbClr val="000090"/>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endParaRPr lang="en-US" altLang="ja-JP" sz="1200" dirty="0" smtClean="0">
                <a:solidFill>
                  <a:srgbClr val="FFFFFF"/>
                </a:solidFill>
                <a:ea typeface="HGP創英角ｺﾞｼｯｸUB" pitchFamily="50" charset="-128"/>
              </a:endParaRPr>
            </a:p>
            <a:p>
              <a:pPr algn="ctr">
                <a:spcBef>
                  <a:spcPts val="0"/>
                </a:spcBef>
              </a:pPr>
              <a:endParaRPr lang="en-US" altLang="ja-JP" sz="1200" dirty="0">
                <a:solidFill>
                  <a:srgbClr val="FFFFFF"/>
                </a:solidFill>
                <a:ea typeface="HGP創英角ｺﾞｼｯｸUB" pitchFamily="50" charset="-128"/>
              </a:endParaRPr>
            </a:p>
            <a:p>
              <a:pPr algn="ctr">
                <a:spcBef>
                  <a:spcPts val="0"/>
                </a:spcBef>
              </a:pPr>
              <a:r>
                <a:rPr lang="en-US" altLang="ja-JP" sz="1200" dirty="0" smtClean="0">
                  <a:solidFill>
                    <a:srgbClr val="FFFFFF"/>
                  </a:solidFill>
                  <a:ea typeface="HGP創英角ｺﾞｼｯｸUB" pitchFamily="50" charset="-128"/>
                </a:rPr>
                <a:t>IBM System/360</a:t>
              </a:r>
              <a:endParaRPr lang="ja-JP" altLang="en-US" sz="1200" dirty="0">
                <a:solidFill>
                  <a:srgbClr val="FFFFFF"/>
                </a:solidFill>
                <a:ea typeface="HGP創英角ｺﾞｼｯｸUB" pitchFamily="50" charset="-128"/>
              </a:endParaRPr>
            </a:p>
          </p:txBody>
        </p:sp>
        <p:sp>
          <p:nvSpPr>
            <p:cNvPr id="205" name="AutoShape 28"/>
            <p:cNvSpPr>
              <a:spLocks noChangeArrowheads="1"/>
            </p:cNvSpPr>
            <p:nvPr/>
          </p:nvSpPr>
          <p:spPr bwMode="auto">
            <a:xfrm>
              <a:off x="1964130" y="3934156"/>
              <a:ext cx="1190570" cy="381000"/>
            </a:xfrm>
            <a:prstGeom prst="roundRect">
              <a:avLst>
                <a:gd name="adj" fmla="val 50000"/>
              </a:avLst>
            </a:prstGeom>
            <a:solidFill>
              <a:schemeClr val="accent6">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ltLang="ja-JP" sz="1000" dirty="0" smtClean="0">
                  <a:solidFill>
                    <a:srgbClr val="FFFFFF"/>
                  </a:solidFill>
                  <a:ea typeface="HGP創英角ｺﾞｼｯｸUB" pitchFamily="50" charset="-128"/>
                </a:rPr>
                <a:t>IBM System/360</a:t>
              </a:r>
            </a:p>
            <a:p>
              <a:pPr algn="ctr"/>
              <a:r>
                <a:rPr lang="ja-JP" altLang="en-US" sz="1000" dirty="0" smtClean="0">
                  <a:solidFill>
                    <a:srgbClr val="FFFFFF"/>
                  </a:solidFill>
                  <a:ea typeface="HGP創英角ｺﾞｼｯｸUB" pitchFamily="50" charset="-128"/>
                </a:rPr>
                <a:t>アーキテクチャ</a:t>
              </a:r>
              <a:endParaRPr lang="ja-JP" altLang="en-US" sz="1000" dirty="0">
                <a:solidFill>
                  <a:srgbClr val="FFFFFF"/>
                </a:solidFill>
                <a:ea typeface="HGP創英角ｺﾞｼｯｸUB" pitchFamily="50" charset="-128"/>
              </a:endParaRPr>
            </a:p>
          </p:txBody>
        </p:sp>
        <p:sp>
          <p:nvSpPr>
            <p:cNvPr id="23610" name="Text Box 20"/>
            <p:cNvSpPr txBox="1">
              <a:spLocks noChangeArrowheads="1"/>
            </p:cNvSpPr>
            <p:nvPr/>
          </p:nvSpPr>
          <p:spPr bwMode="auto">
            <a:xfrm>
              <a:off x="1878403" y="1320914"/>
              <a:ext cx="1200150" cy="396875"/>
            </a:xfrm>
            <a:prstGeom prst="rect">
              <a:avLst/>
            </a:prstGeom>
            <a:noFill/>
            <a:ln w="9525">
              <a:noFill/>
              <a:miter lim="800000"/>
              <a:headEnd/>
              <a:tailEnd/>
            </a:ln>
          </p:spPr>
          <p:txBody>
            <a:bodyPr wrap="none">
              <a:spAutoFit/>
            </a:bodyPr>
            <a:lstStyle/>
            <a:p>
              <a:r>
                <a:rPr lang="ja-JP" altLang="en-US" sz="2000" dirty="0">
                  <a:solidFill>
                    <a:srgbClr val="0000FF"/>
                  </a:solidFill>
                  <a:ea typeface="HGP創英角ｺﾞｼｯｸUB" pitchFamily="50" charset="-128"/>
                </a:rPr>
                <a:t>～１９６４</a:t>
              </a:r>
            </a:p>
          </p:txBody>
        </p:sp>
        <p:sp>
          <p:nvSpPr>
            <p:cNvPr id="23611" name="AutoShape 15"/>
            <p:cNvSpPr>
              <a:spLocks noChangeArrowheads="1"/>
            </p:cNvSpPr>
            <p:nvPr/>
          </p:nvSpPr>
          <p:spPr bwMode="auto">
            <a:xfrm>
              <a:off x="1964130" y="1849715"/>
              <a:ext cx="1190570" cy="609600"/>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cxnSp>
          <p:nvCxnSpPr>
            <p:cNvPr id="23612" name="AutoShape 16"/>
            <p:cNvCxnSpPr>
              <a:cxnSpLocks noChangeShapeType="1"/>
              <a:stCxn id="760844" idx="3"/>
              <a:endCxn id="23611" idx="1"/>
            </p:cNvCxnSpPr>
            <p:nvPr/>
          </p:nvCxnSpPr>
          <p:spPr bwMode="auto">
            <a:xfrm>
              <a:off x="1498991" y="2154515"/>
              <a:ext cx="465139" cy="12700"/>
            </a:xfrm>
            <a:prstGeom prst="bentConnector3">
              <a:avLst>
                <a:gd name="adj1" fmla="val 50000"/>
              </a:avLst>
            </a:prstGeom>
            <a:noFill/>
            <a:ln w="38100">
              <a:solidFill>
                <a:srgbClr val="4F81BD"/>
              </a:solidFill>
              <a:miter lim="800000"/>
              <a:headEnd/>
              <a:tailEnd type="triangle" w="med" len="med"/>
            </a:ln>
          </p:spPr>
        </p:cxnSp>
        <p:cxnSp>
          <p:nvCxnSpPr>
            <p:cNvPr id="23613" name="AutoShape 17"/>
            <p:cNvCxnSpPr>
              <a:cxnSpLocks noChangeShapeType="1"/>
              <a:stCxn id="760841" idx="3"/>
              <a:endCxn id="23611" idx="1"/>
            </p:cNvCxnSpPr>
            <p:nvPr/>
          </p:nvCxnSpPr>
          <p:spPr bwMode="auto">
            <a:xfrm flipV="1">
              <a:off x="1498991" y="2154515"/>
              <a:ext cx="465139" cy="1166648"/>
            </a:xfrm>
            <a:prstGeom prst="bentConnector3">
              <a:avLst>
                <a:gd name="adj1" fmla="val 50000"/>
              </a:avLst>
            </a:prstGeom>
            <a:noFill/>
            <a:ln w="38100">
              <a:solidFill>
                <a:srgbClr val="4F81BD"/>
              </a:solidFill>
              <a:miter lim="800000"/>
              <a:headEnd/>
              <a:tailEnd type="triangle" w="med" len="med"/>
            </a:ln>
          </p:spPr>
        </p:cxnSp>
        <p:cxnSp>
          <p:nvCxnSpPr>
            <p:cNvPr id="23614" name="AutoShape 18"/>
            <p:cNvCxnSpPr>
              <a:cxnSpLocks noChangeShapeType="1"/>
              <a:stCxn id="760842" idx="3"/>
              <a:endCxn id="23611" idx="1"/>
            </p:cNvCxnSpPr>
            <p:nvPr/>
          </p:nvCxnSpPr>
          <p:spPr bwMode="auto">
            <a:xfrm flipV="1">
              <a:off x="1498991" y="2154515"/>
              <a:ext cx="465139" cy="2215929"/>
            </a:xfrm>
            <a:prstGeom prst="bentConnector3">
              <a:avLst>
                <a:gd name="adj1" fmla="val 50000"/>
              </a:avLst>
            </a:prstGeom>
            <a:noFill/>
            <a:ln w="38100">
              <a:solidFill>
                <a:srgbClr val="4F81BD"/>
              </a:solidFill>
              <a:miter lim="800000"/>
              <a:headEnd/>
              <a:tailEnd type="triangle" w="med" len="med"/>
            </a:ln>
          </p:spPr>
        </p:cxnSp>
        <p:cxnSp>
          <p:nvCxnSpPr>
            <p:cNvPr id="23615" name="AutoShape 19"/>
            <p:cNvCxnSpPr>
              <a:cxnSpLocks noChangeShapeType="1"/>
              <a:stCxn id="760843" idx="3"/>
              <a:endCxn id="23611" idx="1"/>
            </p:cNvCxnSpPr>
            <p:nvPr/>
          </p:nvCxnSpPr>
          <p:spPr bwMode="auto">
            <a:xfrm flipV="1">
              <a:off x="1499045" y="2154515"/>
              <a:ext cx="465085" cy="3353018"/>
            </a:xfrm>
            <a:prstGeom prst="bentConnector3">
              <a:avLst>
                <a:gd name="adj1" fmla="val 50000"/>
              </a:avLst>
            </a:prstGeom>
            <a:noFill/>
            <a:ln w="38100">
              <a:solidFill>
                <a:srgbClr val="4F81BD"/>
              </a:solidFill>
              <a:miter lim="800000"/>
              <a:headEnd/>
              <a:tailEnd type="triangle" w="med" len="med"/>
            </a:ln>
          </p:spPr>
        </p:cxnSp>
      </p:grpSp>
      <p:grpSp>
        <p:nvGrpSpPr>
          <p:cNvPr id="3" name="図形グループ 2"/>
          <p:cNvGrpSpPr/>
          <p:nvPr/>
        </p:nvGrpSpPr>
        <p:grpSpPr>
          <a:xfrm>
            <a:off x="3154700" y="1320914"/>
            <a:ext cx="1904999" cy="4491419"/>
            <a:chOff x="3154700" y="1320914"/>
            <a:chExt cx="1904999" cy="4491419"/>
          </a:xfrm>
        </p:grpSpPr>
        <p:sp>
          <p:nvSpPr>
            <p:cNvPr id="23602" name="AutoShape 30"/>
            <p:cNvSpPr>
              <a:spLocks noChangeArrowheads="1"/>
            </p:cNvSpPr>
            <p:nvPr/>
          </p:nvSpPr>
          <p:spPr bwMode="auto">
            <a:xfrm>
              <a:off x="3686128" y="5385351"/>
              <a:ext cx="1371600" cy="426982"/>
            </a:xfrm>
            <a:prstGeom prst="roundRect">
              <a:avLst>
                <a:gd name="adj" fmla="val 0"/>
              </a:avLst>
            </a:prstGeom>
            <a:solidFill>
              <a:schemeClr val="accent2">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ＰＣ</a:t>
              </a:r>
              <a:endParaRPr lang="ja-JP" altLang="en-US" sz="1400" dirty="0">
                <a:solidFill>
                  <a:srgbClr val="FFFFFF"/>
                </a:solidFill>
                <a:ea typeface="HGP創英角ｺﾞｼｯｸUB" pitchFamily="50" charset="-128"/>
              </a:endParaRPr>
            </a:p>
          </p:txBody>
        </p:sp>
        <p:sp>
          <p:nvSpPr>
            <p:cNvPr id="23608" name="Text Box 36"/>
            <p:cNvSpPr txBox="1">
              <a:spLocks noChangeArrowheads="1"/>
            </p:cNvSpPr>
            <p:nvPr/>
          </p:nvSpPr>
          <p:spPr bwMode="auto">
            <a:xfrm>
              <a:off x="3659578" y="1320914"/>
              <a:ext cx="1200150" cy="396875"/>
            </a:xfrm>
            <a:prstGeom prst="rect">
              <a:avLst/>
            </a:prstGeom>
            <a:noFill/>
            <a:ln w="9525">
              <a:noFill/>
              <a:miter lim="800000"/>
              <a:headEnd/>
              <a:tailEnd/>
            </a:ln>
          </p:spPr>
          <p:txBody>
            <a:bodyPr wrap="none">
              <a:spAutoFit/>
            </a:bodyPr>
            <a:lstStyle/>
            <a:p>
              <a:r>
                <a:rPr lang="ja-JP" altLang="en-US" sz="2000" dirty="0">
                  <a:solidFill>
                    <a:srgbClr val="0000FF"/>
                  </a:solidFill>
                  <a:ea typeface="HGP創英角ｺﾞｼｯｸUB" pitchFamily="50" charset="-128"/>
                </a:rPr>
                <a:t>１９８０～</a:t>
              </a:r>
            </a:p>
          </p:txBody>
        </p:sp>
        <p:sp>
          <p:nvSpPr>
            <p:cNvPr id="23635" name="上下矢印 23634"/>
            <p:cNvSpPr/>
            <p:nvPr/>
          </p:nvSpPr>
          <p:spPr bwMode="auto">
            <a:xfrm>
              <a:off x="4104243" y="2482963"/>
              <a:ext cx="533400" cy="2902387"/>
            </a:xfrm>
            <a:prstGeom prst="upDownArrow">
              <a:avLst>
                <a:gd name="adj1" fmla="val 50000"/>
                <a:gd name="adj2" fmla="val 30952"/>
              </a:avLst>
            </a:prstGeom>
            <a:solidFill>
              <a:srgbClr val="FFC000"/>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sp>
          <p:nvSpPr>
            <p:cNvPr id="23601" name="AutoShape 29"/>
            <p:cNvSpPr>
              <a:spLocks noChangeArrowheads="1"/>
            </p:cNvSpPr>
            <p:nvPr/>
          </p:nvSpPr>
          <p:spPr bwMode="auto">
            <a:xfrm>
              <a:off x="3686128" y="2765538"/>
              <a:ext cx="1371600" cy="412750"/>
            </a:xfrm>
            <a:prstGeom prst="roundRect">
              <a:avLst>
                <a:gd name="adj" fmla="val 0"/>
              </a:avLst>
            </a:prstGeom>
            <a:solidFill>
              <a:schemeClr val="accent3">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ミニコン</a:t>
              </a:r>
              <a:endParaRPr lang="ja-JP" altLang="en-US" sz="1400" dirty="0">
                <a:solidFill>
                  <a:srgbClr val="FFFFFF"/>
                </a:solidFill>
                <a:ea typeface="HGP創英角ｺﾞｼｯｸUB" pitchFamily="50" charset="-128"/>
              </a:endParaRPr>
            </a:p>
          </p:txBody>
        </p:sp>
        <p:sp>
          <p:nvSpPr>
            <p:cNvPr id="23605" name="AutoShape 33"/>
            <p:cNvSpPr>
              <a:spLocks noChangeArrowheads="1"/>
            </p:cNvSpPr>
            <p:nvPr/>
          </p:nvSpPr>
          <p:spPr bwMode="auto">
            <a:xfrm>
              <a:off x="3686128" y="3289413"/>
              <a:ext cx="1371600" cy="412750"/>
            </a:xfrm>
            <a:prstGeom prst="roundRect">
              <a:avLst>
                <a:gd name="adj" fmla="val 0"/>
              </a:avLst>
            </a:prstGeom>
            <a:solidFill>
              <a:schemeClr val="accent3">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オフコン</a:t>
              </a:r>
              <a:endParaRPr lang="ja-JP" altLang="en-US" sz="1400" dirty="0">
                <a:solidFill>
                  <a:srgbClr val="FFFFFF"/>
                </a:solidFill>
                <a:ea typeface="HGP創英角ｺﾞｼｯｸUB" pitchFamily="50" charset="-128"/>
              </a:endParaRPr>
            </a:p>
          </p:txBody>
        </p:sp>
        <p:sp>
          <p:nvSpPr>
            <p:cNvPr id="23607" name="AutoShape 35"/>
            <p:cNvSpPr>
              <a:spLocks noChangeArrowheads="1"/>
            </p:cNvSpPr>
            <p:nvPr/>
          </p:nvSpPr>
          <p:spPr bwMode="auto">
            <a:xfrm>
              <a:off x="3686128" y="4616563"/>
              <a:ext cx="1371600" cy="412750"/>
            </a:xfrm>
            <a:prstGeom prst="roundRect">
              <a:avLst>
                <a:gd name="adj" fmla="val 0"/>
              </a:avLst>
            </a:prstGeom>
            <a:solidFill>
              <a:schemeClr val="accent3">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spcBef>
                  <a:spcPts val="0"/>
                </a:spcBef>
              </a:pPr>
              <a:r>
                <a:rPr lang="ja-JP" altLang="en-US" sz="1200" dirty="0">
                  <a:solidFill>
                    <a:srgbClr val="FFFFFF"/>
                  </a:solidFill>
                  <a:ea typeface="HGP創英角ｺﾞｼｯｸUB" pitchFamily="50" charset="-128"/>
                </a:rPr>
                <a:t>エンジニアリング</a:t>
              </a:r>
            </a:p>
            <a:p>
              <a:pPr algn="ctr">
                <a:spcBef>
                  <a:spcPts val="0"/>
                </a:spcBef>
              </a:pPr>
              <a:r>
                <a:rPr lang="ja-JP" altLang="en-US" sz="1200" dirty="0">
                  <a:solidFill>
                    <a:srgbClr val="FFFFFF"/>
                  </a:solidFill>
                  <a:ea typeface="HGP創英角ｺﾞｼｯｸUB" pitchFamily="50" charset="-128"/>
                </a:rPr>
                <a:t>ワークステーション</a:t>
              </a:r>
            </a:p>
          </p:txBody>
        </p:sp>
        <p:cxnSp>
          <p:nvCxnSpPr>
            <p:cNvPr id="23630" name="直線矢印コネクタ 23629"/>
            <p:cNvCxnSpPr>
              <a:stCxn id="23611" idx="3"/>
              <a:endCxn id="127" idx="1"/>
            </p:cNvCxnSpPr>
            <p:nvPr/>
          </p:nvCxnSpPr>
          <p:spPr bwMode="auto">
            <a:xfrm>
              <a:off x="3154700" y="2154515"/>
              <a:ext cx="531428" cy="0"/>
            </a:xfrm>
            <a:prstGeom prst="straightConnector1">
              <a:avLst/>
            </a:prstGeom>
            <a:noFill/>
            <a:ln w="38100">
              <a:solidFill>
                <a:srgbClr val="4F81BD"/>
              </a:solidFill>
              <a:miter lim="800000"/>
              <a:headEnd/>
              <a:tailEnd type="triangle" w="med" len="med"/>
            </a:ln>
            <a:extLst/>
          </p:spPr>
        </p:cxnSp>
        <p:sp>
          <p:nvSpPr>
            <p:cNvPr id="127" name="AutoShape 15"/>
            <p:cNvSpPr>
              <a:spLocks noChangeArrowheads="1"/>
            </p:cNvSpPr>
            <p:nvPr/>
          </p:nvSpPr>
          <p:spPr bwMode="auto">
            <a:xfrm>
              <a:off x="3686128" y="1849715"/>
              <a:ext cx="1371600" cy="609600"/>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sp>
          <p:nvSpPr>
            <p:cNvPr id="23600" name="AutoShape 28"/>
            <p:cNvSpPr>
              <a:spLocks noChangeArrowheads="1"/>
            </p:cNvSpPr>
            <p:nvPr/>
          </p:nvSpPr>
          <p:spPr bwMode="auto">
            <a:xfrm>
              <a:off x="3688099" y="3934156"/>
              <a:ext cx="1371600" cy="381000"/>
            </a:xfrm>
            <a:prstGeom prst="roundRect">
              <a:avLst>
                <a:gd name="adj" fmla="val 50000"/>
              </a:avLst>
            </a:prstGeom>
            <a:solidFill>
              <a:schemeClr val="accent6">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000" dirty="0" smtClean="0">
                  <a:solidFill>
                    <a:srgbClr val="FFFFFF"/>
                  </a:solidFill>
                  <a:ea typeface="HGP創英角ｺﾞｼｯｸUB" pitchFamily="50" charset="-128"/>
                </a:rPr>
                <a:t>ダウンサイジング</a:t>
              </a:r>
              <a:endParaRPr lang="en-US" altLang="ja-JP" sz="1000" dirty="0" smtClean="0">
                <a:solidFill>
                  <a:srgbClr val="FFFFFF"/>
                </a:solidFill>
                <a:ea typeface="HGP創英角ｺﾞｼｯｸUB" pitchFamily="50" charset="-128"/>
              </a:endParaRPr>
            </a:p>
            <a:p>
              <a:pPr algn="ctr"/>
              <a:r>
                <a:rPr lang="ja-JP" altLang="en-US" sz="1000" dirty="0" smtClean="0">
                  <a:solidFill>
                    <a:srgbClr val="FFFFFF"/>
                  </a:solidFill>
                  <a:ea typeface="HGP創英角ｺﾞｼｯｸUB" pitchFamily="50" charset="-128"/>
                </a:rPr>
                <a:t>マルチベンダー</a:t>
              </a:r>
              <a:endParaRPr lang="ja-JP" altLang="en-US" sz="1000" dirty="0">
                <a:solidFill>
                  <a:srgbClr val="FFFFFF"/>
                </a:solidFill>
                <a:ea typeface="HGP創英角ｺﾞｼｯｸUB" pitchFamily="50" charset="-128"/>
              </a:endParaRPr>
            </a:p>
          </p:txBody>
        </p:sp>
        <p:sp>
          <p:nvSpPr>
            <p:cNvPr id="23636" name="右矢印 23635"/>
            <p:cNvSpPr/>
            <p:nvPr/>
          </p:nvSpPr>
          <p:spPr bwMode="auto">
            <a:xfrm>
              <a:off x="3202378" y="3883138"/>
              <a:ext cx="457200" cy="471216"/>
            </a:xfrm>
            <a:prstGeom prst="rightArrow">
              <a:avLst/>
            </a:prstGeom>
            <a:solidFill>
              <a:schemeClr val="accent6">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grpSp>
      <p:pic>
        <p:nvPicPr>
          <p:cNvPr id="74" name="図 73"/>
          <p:cNvPicPr>
            <a:picLocks noChangeAspect="1"/>
          </p:cNvPicPr>
          <p:nvPr/>
        </p:nvPicPr>
        <p:blipFill>
          <a:blip r:embed="rId3"/>
          <a:stretch>
            <a:fillRect/>
          </a:stretch>
        </p:blipFill>
        <p:spPr>
          <a:xfrm>
            <a:off x="8143909" y="6690380"/>
            <a:ext cx="892142" cy="152317"/>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pic>
      <p:grpSp>
        <p:nvGrpSpPr>
          <p:cNvPr id="9" name="図形グループ 8"/>
          <p:cNvGrpSpPr/>
          <p:nvPr/>
        </p:nvGrpSpPr>
        <p:grpSpPr>
          <a:xfrm>
            <a:off x="6948770" y="1320914"/>
            <a:ext cx="1788619" cy="4491419"/>
            <a:chOff x="6948770" y="1320914"/>
            <a:chExt cx="1788619" cy="4491419"/>
          </a:xfrm>
        </p:grpSpPr>
        <p:sp>
          <p:nvSpPr>
            <p:cNvPr id="13" name="正方形/長方形 12"/>
            <p:cNvSpPr/>
            <p:nvPr/>
          </p:nvSpPr>
          <p:spPr>
            <a:xfrm>
              <a:off x="7410450" y="1717789"/>
              <a:ext cx="1326939" cy="263908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581" name="Text Box 48"/>
            <p:cNvSpPr txBox="1">
              <a:spLocks noChangeArrowheads="1"/>
            </p:cNvSpPr>
            <p:nvPr/>
          </p:nvSpPr>
          <p:spPr bwMode="auto">
            <a:xfrm>
              <a:off x="7489943" y="1320914"/>
              <a:ext cx="1200150" cy="396875"/>
            </a:xfrm>
            <a:prstGeom prst="rect">
              <a:avLst/>
            </a:prstGeom>
            <a:noFill/>
            <a:ln w="9525">
              <a:noFill/>
              <a:miter lim="800000"/>
              <a:headEnd/>
              <a:tailEnd/>
            </a:ln>
          </p:spPr>
          <p:txBody>
            <a:bodyPr wrap="none">
              <a:spAutoFit/>
            </a:bodyPr>
            <a:lstStyle/>
            <a:p>
              <a:r>
                <a:rPr lang="ja-JP" altLang="en-US" sz="2000" dirty="0">
                  <a:solidFill>
                    <a:srgbClr val="0000FF"/>
                  </a:solidFill>
                  <a:ea typeface="HGP創英角ｺﾞｼｯｸUB" pitchFamily="50" charset="-128"/>
                </a:rPr>
                <a:t>２０１０～</a:t>
              </a:r>
            </a:p>
          </p:txBody>
        </p:sp>
        <p:sp>
          <p:nvSpPr>
            <p:cNvPr id="23582" name="AutoShape 49"/>
            <p:cNvSpPr>
              <a:spLocks noChangeArrowheads="1"/>
            </p:cNvSpPr>
            <p:nvPr/>
          </p:nvSpPr>
          <p:spPr bwMode="auto">
            <a:xfrm>
              <a:off x="7365789" y="5385350"/>
              <a:ext cx="1371600" cy="426983"/>
            </a:xfrm>
            <a:prstGeom prst="roundRect">
              <a:avLst>
                <a:gd name="adj" fmla="val 0"/>
              </a:avLst>
            </a:prstGeom>
            <a:solidFill>
              <a:srgbClr val="660066"/>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pPr>
              <a:r>
                <a:rPr lang="en-US" altLang="ja-JP" sz="1200" dirty="0" smtClean="0">
                  <a:solidFill>
                    <a:srgbClr val="FFFFFF"/>
                  </a:solidFill>
                  <a:latin typeface="Arial"/>
                  <a:ea typeface="HGP創英角ｺﾞｼｯｸUB" pitchFamily="50" charset="-128"/>
                  <a:cs typeface="Arial"/>
                </a:rPr>
                <a:t>PC+</a:t>
              </a:r>
              <a:r>
                <a:rPr lang="ja-JP" altLang="en-US" sz="1200" dirty="0" smtClean="0">
                  <a:solidFill>
                    <a:srgbClr val="FFFFFF"/>
                  </a:solidFill>
                  <a:latin typeface="Arial"/>
                  <a:ea typeface="HGP創英角ｺﾞｼｯｸUB" pitchFamily="50" charset="-128"/>
                  <a:cs typeface="Arial"/>
                </a:rPr>
                <a:t>モバイル</a:t>
              </a:r>
              <a:r>
                <a:rPr lang="en-US" altLang="ja-JP" sz="1200" dirty="0" smtClean="0">
                  <a:solidFill>
                    <a:srgbClr val="FFFFFF"/>
                  </a:solidFill>
                  <a:latin typeface="Arial"/>
                  <a:ea typeface="HGP創英角ｺﾞｼｯｸUB" pitchFamily="50" charset="-128"/>
                  <a:cs typeface="Arial"/>
                </a:rPr>
                <a:t>+</a:t>
              </a:r>
              <a:r>
                <a:rPr lang="en-US" altLang="ja-JP" sz="1200" dirty="0" err="1" smtClean="0">
                  <a:solidFill>
                    <a:srgbClr val="FFFFFF"/>
                  </a:solidFill>
                  <a:latin typeface="Arial"/>
                  <a:ea typeface="HGP創英角ｺﾞｼｯｸUB" pitchFamily="50" charset="-128"/>
                  <a:cs typeface="Arial"/>
                </a:rPr>
                <a:t>IoT</a:t>
              </a:r>
              <a:endParaRPr lang="en-US" altLang="ja-JP" sz="800" dirty="0" smtClean="0">
                <a:solidFill>
                  <a:srgbClr val="FFFFFF"/>
                </a:solidFill>
                <a:latin typeface="Arial"/>
                <a:ea typeface="HGP創英角ｺﾞｼｯｸUB" pitchFamily="50" charset="-128"/>
                <a:cs typeface="Arial"/>
              </a:endParaRPr>
            </a:p>
          </p:txBody>
        </p:sp>
        <p:cxnSp>
          <p:nvCxnSpPr>
            <p:cNvPr id="23588" name="AutoShape 55"/>
            <p:cNvCxnSpPr>
              <a:cxnSpLocks noChangeShapeType="1"/>
              <a:stCxn id="23598" idx="3"/>
              <a:endCxn id="68" idx="1"/>
            </p:cNvCxnSpPr>
            <p:nvPr/>
          </p:nvCxnSpPr>
          <p:spPr bwMode="auto">
            <a:xfrm flipV="1">
              <a:off x="6961470" y="2968081"/>
              <a:ext cx="545552" cy="527707"/>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77" name="AutoShape 57"/>
            <p:cNvCxnSpPr>
              <a:cxnSpLocks noChangeShapeType="1"/>
              <a:stCxn id="23597" idx="3"/>
              <a:endCxn id="23582" idx="1"/>
            </p:cNvCxnSpPr>
            <p:nvPr/>
          </p:nvCxnSpPr>
          <p:spPr bwMode="auto">
            <a:xfrm flipV="1">
              <a:off x="6964699" y="5598842"/>
              <a:ext cx="401090" cy="1"/>
            </a:xfrm>
            <a:prstGeom prst="bentConnector3">
              <a:avLst>
                <a:gd name="adj1" fmla="val 50000"/>
              </a:avLst>
            </a:prstGeom>
            <a:ln>
              <a:no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44" name="AutoShape 55"/>
            <p:cNvCxnSpPr>
              <a:cxnSpLocks noChangeShapeType="1"/>
              <a:stCxn id="23596" idx="3"/>
              <a:endCxn id="68" idx="1"/>
            </p:cNvCxnSpPr>
            <p:nvPr/>
          </p:nvCxnSpPr>
          <p:spPr bwMode="auto">
            <a:xfrm>
              <a:off x="6948770" y="2968081"/>
              <a:ext cx="558252" cy="12700"/>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47" name="AutoShape 15"/>
            <p:cNvSpPr>
              <a:spLocks noChangeArrowheads="1"/>
            </p:cNvSpPr>
            <p:nvPr/>
          </p:nvSpPr>
          <p:spPr bwMode="auto">
            <a:xfrm>
              <a:off x="7505700" y="1837891"/>
              <a:ext cx="1143000" cy="633248"/>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cxnSp>
          <p:nvCxnSpPr>
            <p:cNvPr id="157" name="AutoShape 55"/>
            <p:cNvCxnSpPr>
              <a:cxnSpLocks noChangeShapeType="1"/>
              <a:stCxn id="23597" idx="3"/>
              <a:endCxn id="68" idx="1"/>
            </p:cNvCxnSpPr>
            <p:nvPr/>
          </p:nvCxnSpPr>
          <p:spPr bwMode="auto">
            <a:xfrm flipV="1">
              <a:off x="6964699" y="2968081"/>
              <a:ext cx="542323" cy="2630762"/>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67" name="AutoShape 44"/>
            <p:cNvSpPr>
              <a:spLocks noChangeArrowheads="1"/>
            </p:cNvSpPr>
            <p:nvPr/>
          </p:nvSpPr>
          <p:spPr bwMode="auto">
            <a:xfrm>
              <a:off x="7506365" y="2538418"/>
              <a:ext cx="1143000" cy="27031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200" dirty="0" smtClean="0">
                  <a:solidFill>
                    <a:srgbClr val="FFFFFF"/>
                  </a:solidFill>
                  <a:ea typeface="HGP創英角ｺﾞｼｯｸUB" pitchFamily="50" charset="-128"/>
                </a:rPr>
                <a:t>ＰＣサーバー</a:t>
              </a:r>
              <a:endParaRPr lang="ja-JP" altLang="en-US" sz="1200" dirty="0">
                <a:solidFill>
                  <a:srgbClr val="FFFFFF"/>
                </a:solidFill>
                <a:ea typeface="HGP創英角ｺﾞｼｯｸUB" pitchFamily="50" charset="-128"/>
              </a:endParaRPr>
            </a:p>
          </p:txBody>
        </p:sp>
        <p:sp>
          <p:nvSpPr>
            <p:cNvPr id="68" name="AutoShape 44"/>
            <p:cNvSpPr>
              <a:spLocks noChangeArrowheads="1"/>
            </p:cNvSpPr>
            <p:nvPr/>
          </p:nvSpPr>
          <p:spPr bwMode="auto">
            <a:xfrm>
              <a:off x="7507022" y="2832925"/>
              <a:ext cx="1143000" cy="27031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200" dirty="0" smtClean="0">
                  <a:solidFill>
                    <a:srgbClr val="FFFFFF"/>
                  </a:solidFill>
                  <a:ea typeface="HGP創英角ｺﾞｼｯｸUB" pitchFamily="50" charset="-128"/>
                </a:rPr>
                <a:t>ＰＣサーバー</a:t>
              </a:r>
              <a:endParaRPr lang="ja-JP" altLang="en-US" sz="1200" dirty="0">
                <a:solidFill>
                  <a:srgbClr val="FFFFFF"/>
                </a:solidFill>
                <a:ea typeface="HGP創英角ｺﾞｼｯｸUB" pitchFamily="50" charset="-128"/>
              </a:endParaRPr>
            </a:p>
          </p:txBody>
        </p:sp>
        <p:sp>
          <p:nvSpPr>
            <p:cNvPr id="69" name="AutoShape 44"/>
            <p:cNvSpPr>
              <a:spLocks noChangeArrowheads="1"/>
            </p:cNvSpPr>
            <p:nvPr/>
          </p:nvSpPr>
          <p:spPr bwMode="auto">
            <a:xfrm>
              <a:off x="7506365" y="3137451"/>
              <a:ext cx="1143000" cy="27031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200" dirty="0" smtClean="0">
                  <a:solidFill>
                    <a:srgbClr val="FFFFFF"/>
                  </a:solidFill>
                  <a:ea typeface="HGP創英角ｺﾞｼｯｸUB" pitchFamily="50" charset="-128"/>
                </a:rPr>
                <a:t>ＰＣサーバー</a:t>
              </a:r>
              <a:endParaRPr lang="ja-JP" altLang="en-US" sz="1200" dirty="0">
                <a:solidFill>
                  <a:srgbClr val="FFFFFF"/>
                </a:solidFill>
                <a:ea typeface="HGP創英角ｺﾞｼｯｸUB" pitchFamily="50" charset="-128"/>
              </a:endParaRPr>
            </a:p>
          </p:txBody>
        </p:sp>
        <p:cxnSp>
          <p:nvCxnSpPr>
            <p:cNvPr id="142" name="直線矢印コネクタ 141"/>
            <p:cNvCxnSpPr>
              <a:stCxn id="66" idx="3"/>
              <a:endCxn id="147" idx="1"/>
            </p:cNvCxnSpPr>
            <p:nvPr/>
          </p:nvCxnSpPr>
          <p:spPr bwMode="auto">
            <a:xfrm>
              <a:off x="6961470" y="2154515"/>
              <a:ext cx="544230" cy="0"/>
            </a:xfrm>
            <a:prstGeom prst="straightConnector1">
              <a:avLst/>
            </a:prstGeom>
            <a:noFill/>
            <a:ln w="38100">
              <a:solidFill>
                <a:srgbClr val="4F81BD"/>
              </a:solidFill>
              <a:miter lim="800000"/>
              <a:headEnd/>
              <a:tailEnd type="triangle" w="med" len="med"/>
            </a:ln>
            <a:extLst/>
          </p:spPr>
        </p:cxnSp>
        <p:sp>
          <p:nvSpPr>
            <p:cNvPr id="65" name="上下矢印 64"/>
            <p:cNvSpPr/>
            <p:nvPr/>
          </p:nvSpPr>
          <p:spPr bwMode="auto">
            <a:xfrm>
              <a:off x="7810500" y="3702163"/>
              <a:ext cx="533400" cy="1683187"/>
            </a:xfrm>
            <a:prstGeom prst="upDownArrow">
              <a:avLst>
                <a:gd name="adj1" fmla="val 50000"/>
                <a:gd name="adj2" fmla="val 30952"/>
              </a:avLst>
            </a:prstGeom>
            <a:solidFill>
              <a:srgbClr val="FFC000"/>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sp>
          <p:nvSpPr>
            <p:cNvPr id="23586" name="Text Box 53"/>
            <p:cNvSpPr txBox="1">
              <a:spLocks noChangeArrowheads="1"/>
            </p:cNvSpPr>
            <p:nvPr/>
          </p:nvSpPr>
          <p:spPr bwMode="auto">
            <a:xfrm>
              <a:off x="7617428" y="3819422"/>
              <a:ext cx="919543" cy="492443"/>
            </a:xfrm>
            <a:prstGeom prst="rect">
              <a:avLst/>
            </a:prstGeom>
            <a:no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ja-JP" altLang="en-US" dirty="0">
                  <a:solidFill>
                    <a:srgbClr val="FF6600"/>
                  </a:solidFill>
                  <a:effectLst/>
                  <a:ea typeface="HGP創英角ｺﾞｼｯｸUB" pitchFamily="50" charset="-128"/>
                </a:rPr>
                <a:t>クラウド</a:t>
              </a:r>
            </a:p>
            <a:p>
              <a:r>
                <a:rPr lang="ja-JP" altLang="en-US" sz="800" dirty="0">
                  <a:solidFill>
                    <a:srgbClr val="FF6600"/>
                  </a:solidFill>
                  <a:effectLst/>
                  <a:ea typeface="HGP創英角ｺﾞｼｯｸUB" pitchFamily="50" charset="-128"/>
                </a:rPr>
                <a:t>コンピューティング</a:t>
              </a:r>
            </a:p>
          </p:txBody>
        </p:sp>
        <p:sp>
          <p:nvSpPr>
            <p:cNvPr id="70" name="Text Box 53"/>
            <p:cNvSpPr txBox="1">
              <a:spLocks noChangeArrowheads="1"/>
            </p:cNvSpPr>
            <p:nvPr/>
          </p:nvSpPr>
          <p:spPr bwMode="auto">
            <a:xfrm>
              <a:off x="7548038" y="3450677"/>
              <a:ext cx="1101984" cy="276999"/>
            </a:xfrm>
            <a:prstGeom prst="rect">
              <a:avLst/>
            </a:prstGeom>
            <a:no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a:r>
                <a:rPr lang="ja-JP" altLang="en-US" sz="1200" dirty="0" smtClean="0">
                  <a:solidFill>
                    <a:srgbClr val="0000FF"/>
                  </a:solidFill>
                  <a:effectLst/>
                  <a:ea typeface="HGP創英角ｺﾞｼｯｸUB" pitchFamily="50" charset="-128"/>
                </a:rPr>
                <a:t>データセンター</a:t>
              </a:r>
              <a:endParaRPr lang="ja-JP" altLang="en-US" sz="1200" dirty="0">
                <a:solidFill>
                  <a:srgbClr val="0000FF"/>
                </a:solidFill>
                <a:effectLst/>
                <a:ea typeface="HGP創英角ｺﾞｼｯｸUB" pitchFamily="50" charset="-128"/>
              </a:endParaRPr>
            </a:p>
          </p:txBody>
        </p:sp>
      </p:grpSp>
    </p:spTree>
    <p:extLst>
      <p:ext uri="{BB962C8B-B14F-4D97-AF65-F5344CB8AC3E}">
        <p14:creationId xmlns:p14="http://schemas.microsoft.com/office/powerpoint/2010/main" val="32083685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60841"/>
                                        </p:tgtEl>
                                        <p:attrNameLst>
                                          <p:attrName>style.visibility</p:attrName>
                                        </p:attrNameLst>
                                      </p:cBhvr>
                                      <p:to>
                                        <p:strVal val="visible"/>
                                      </p:to>
                                    </p:set>
                                    <p:anim calcmode="lin" valueType="num">
                                      <p:cBhvr>
                                        <p:cTn id="7" dur="500" fill="hold"/>
                                        <p:tgtEl>
                                          <p:spTgt spid="760841"/>
                                        </p:tgtEl>
                                        <p:attrNameLst>
                                          <p:attrName>ppt_w</p:attrName>
                                        </p:attrNameLst>
                                      </p:cBhvr>
                                      <p:tavLst>
                                        <p:tav tm="0">
                                          <p:val>
                                            <p:fltVal val="0"/>
                                          </p:val>
                                        </p:tav>
                                        <p:tav tm="100000">
                                          <p:val>
                                            <p:strVal val="#ppt_w"/>
                                          </p:val>
                                        </p:tav>
                                      </p:tavLst>
                                    </p:anim>
                                    <p:anim calcmode="lin" valueType="num">
                                      <p:cBhvr>
                                        <p:cTn id="8" dur="500" fill="hold"/>
                                        <p:tgtEl>
                                          <p:spTgt spid="760841"/>
                                        </p:tgtEl>
                                        <p:attrNameLst>
                                          <p:attrName>ppt_h</p:attrName>
                                        </p:attrNameLst>
                                      </p:cBhvr>
                                      <p:tavLst>
                                        <p:tav tm="0">
                                          <p:val>
                                            <p:fltVal val="0"/>
                                          </p:val>
                                        </p:tav>
                                        <p:tav tm="100000">
                                          <p:val>
                                            <p:strVal val="#ppt_h"/>
                                          </p:val>
                                        </p:tav>
                                      </p:tavLst>
                                    </p:anim>
                                    <p:animEffect transition="in" filter="fade">
                                      <p:cBhvr>
                                        <p:cTn id="9" dur="500"/>
                                        <p:tgtEl>
                                          <p:spTgt spid="76084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60844"/>
                                        </p:tgtEl>
                                        <p:attrNameLst>
                                          <p:attrName>style.visibility</p:attrName>
                                        </p:attrNameLst>
                                      </p:cBhvr>
                                      <p:to>
                                        <p:strVal val="visible"/>
                                      </p:to>
                                    </p:set>
                                    <p:anim calcmode="lin" valueType="num">
                                      <p:cBhvr>
                                        <p:cTn id="12" dur="500" fill="hold"/>
                                        <p:tgtEl>
                                          <p:spTgt spid="760844"/>
                                        </p:tgtEl>
                                        <p:attrNameLst>
                                          <p:attrName>ppt_w</p:attrName>
                                        </p:attrNameLst>
                                      </p:cBhvr>
                                      <p:tavLst>
                                        <p:tav tm="0">
                                          <p:val>
                                            <p:fltVal val="0"/>
                                          </p:val>
                                        </p:tav>
                                        <p:tav tm="100000">
                                          <p:val>
                                            <p:strVal val="#ppt_w"/>
                                          </p:val>
                                        </p:tav>
                                      </p:tavLst>
                                    </p:anim>
                                    <p:anim calcmode="lin" valueType="num">
                                      <p:cBhvr>
                                        <p:cTn id="13" dur="500" fill="hold"/>
                                        <p:tgtEl>
                                          <p:spTgt spid="760844"/>
                                        </p:tgtEl>
                                        <p:attrNameLst>
                                          <p:attrName>ppt_h</p:attrName>
                                        </p:attrNameLst>
                                      </p:cBhvr>
                                      <p:tavLst>
                                        <p:tav tm="0">
                                          <p:val>
                                            <p:fltVal val="0"/>
                                          </p:val>
                                        </p:tav>
                                        <p:tav tm="100000">
                                          <p:val>
                                            <p:strVal val="#ppt_h"/>
                                          </p:val>
                                        </p:tav>
                                      </p:tavLst>
                                    </p:anim>
                                    <p:animEffect transition="in" filter="fade">
                                      <p:cBhvr>
                                        <p:cTn id="14" dur="500"/>
                                        <p:tgtEl>
                                          <p:spTgt spid="76084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60842"/>
                                        </p:tgtEl>
                                        <p:attrNameLst>
                                          <p:attrName>style.visibility</p:attrName>
                                        </p:attrNameLst>
                                      </p:cBhvr>
                                      <p:to>
                                        <p:strVal val="visible"/>
                                      </p:to>
                                    </p:set>
                                    <p:anim calcmode="lin" valueType="num">
                                      <p:cBhvr>
                                        <p:cTn id="17" dur="500" fill="hold"/>
                                        <p:tgtEl>
                                          <p:spTgt spid="760842"/>
                                        </p:tgtEl>
                                        <p:attrNameLst>
                                          <p:attrName>ppt_w</p:attrName>
                                        </p:attrNameLst>
                                      </p:cBhvr>
                                      <p:tavLst>
                                        <p:tav tm="0">
                                          <p:val>
                                            <p:fltVal val="0"/>
                                          </p:val>
                                        </p:tav>
                                        <p:tav tm="100000">
                                          <p:val>
                                            <p:strVal val="#ppt_w"/>
                                          </p:val>
                                        </p:tav>
                                      </p:tavLst>
                                    </p:anim>
                                    <p:anim calcmode="lin" valueType="num">
                                      <p:cBhvr>
                                        <p:cTn id="18" dur="500" fill="hold"/>
                                        <p:tgtEl>
                                          <p:spTgt spid="760842"/>
                                        </p:tgtEl>
                                        <p:attrNameLst>
                                          <p:attrName>ppt_h</p:attrName>
                                        </p:attrNameLst>
                                      </p:cBhvr>
                                      <p:tavLst>
                                        <p:tav tm="0">
                                          <p:val>
                                            <p:fltVal val="0"/>
                                          </p:val>
                                        </p:tav>
                                        <p:tav tm="100000">
                                          <p:val>
                                            <p:strVal val="#ppt_h"/>
                                          </p:val>
                                        </p:tav>
                                      </p:tavLst>
                                    </p:anim>
                                    <p:animEffect transition="in" filter="fade">
                                      <p:cBhvr>
                                        <p:cTn id="19" dur="500"/>
                                        <p:tgtEl>
                                          <p:spTgt spid="76084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0843"/>
                                        </p:tgtEl>
                                        <p:attrNameLst>
                                          <p:attrName>style.visibility</p:attrName>
                                        </p:attrNameLst>
                                      </p:cBhvr>
                                      <p:to>
                                        <p:strVal val="visible"/>
                                      </p:to>
                                    </p:set>
                                    <p:anim calcmode="lin" valueType="num">
                                      <p:cBhvr>
                                        <p:cTn id="22" dur="500" fill="hold"/>
                                        <p:tgtEl>
                                          <p:spTgt spid="760843"/>
                                        </p:tgtEl>
                                        <p:attrNameLst>
                                          <p:attrName>ppt_w</p:attrName>
                                        </p:attrNameLst>
                                      </p:cBhvr>
                                      <p:tavLst>
                                        <p:tav tm="0">
                                          <p:val>
                                            <p:fltVal val="0"/>
                                          </p:val>
                                        </p:tav>
                                        <p:tav tm="100000">
                                          <p:val>
                                            <p:strVal val="#ppt_w"/>
                                          </p:val>
                                        </p:tav>
                                      </p:tavLst>
                                    </p:anim>
                                    <p:anim calcmode="lin" valueType="num">
                                      <p:cBhvr>
                                        <p:cTn id="23" dur="500" fill="hold"/>
                                        <p:tgtEl>
                                          <p:spTgt spid="760843"/>
                                        </p:tgtEl>
                                        <p:attrNameLst>
                                          <p:attrName>ppt_h</p:attrName>
                                        </p:attrNameLst>
                                      </p:cBhvr>
                                      <p:tavLst>
                                        <p:tav tm="0">
                                          <p:val>
                                            <p:fltVal val="0"/>
                                          </p:val>
                                        </p:tav>
                                        <p:tav tm="100000">
                                          <p:val>
                                            <p:strVal val="#ppt_h"/>
                                          </p:val>
                                        </p:tav>
                                      </p:tavLst>
                                    </p:anim>
                                    <p:animEffect transition="in" filter="fade">
                                      <p:cBhvr>
                                        <p:cTn id="24" dur="500"/>
                                        <p:tgtEl>
                                          <p:spTgt spid="76084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841" grpId="0" animBg="1"/>
      <p:bldP spid="760842" grpId="0" animBg="1"/>
      <p:bldP spid="760843" grpId="0" animBg="1"/>
      <p:bldP spid="7608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図形グループ 1"/>
          <p:cNvGrpSpPr/>
          <p:nvPr/>
        </p:nvGrpSpPr>
        <p:grpSpPr>
          <a:xfrm>
            <a:off x="384387" y="1146695"/>
            <a:ext cx="8480213" cy="5220269"/>
            <a:chOff x="384387" y="752995"/>
            <a:chExt cx="8480213" cy="5220269"/>
          </a:xfrm>
        </p:grpSpPr>
        <p:sp>
          <p:nvSpPr>
            <p:cNvPr id="7" name="フリーフォーム 6"/>
            <p:cNvSpPr/>
            <p:nvPr/>
          </p:nvSpPr>
          <p:spPr>
            <a:xfrm>
              <a:off x="714349" y="752995"/>
              <a:ext cx="8150251" cy="3993875"/>
            </a:xfrm>
            <a:custGeom>
              <a:avLst/>
              <a:gdLst>
                <a:gd name="connsiteX0" fmla="*/ 0 w 6916755"/>
                <a:gd name="connsiteY0" fmla="*/ 3330561 h 3330561"/>
                <a:gd name="connsiteX1" fmla="*/ 628796 w 6916755"/>
                <a:gd name="connsiteY1" fmla="*/ 2919688 h 3330561"/>
                <a:gd name="connsiteX2" fmla="*/ 1083272 w 6916755"/>
                <a:gd name="connsiteY2" fmla="*/ 3087773 h 3330561"/>
                <a:gd name="connsiteX3" fmla="*/ 1600005 w 6916755"/>
                <a:gd name="connsiteY3" fmla="*/ 2745379 h 3330561"/>
                <a:gd name="connsiteX4" fmla="*/ 2284832 w 6916755"/>
                <a:gd name="connsiteY4" fmla="*/ 2919688 h 3330561"/>
                <a:gd name="connsiteX5" fmla="*/ 3175108 w 6916755"/>
                <a:gd name="connsiteY5" fmla="*/ 2241125 h 3330561"/>
                <a:gd name="connsiteX6" fmla="*/ 3909741 w 6916755"/>
                <a:gd name="connsiteY6" fmla="*/ 2303379 h 3330561"/>
                <a:gd name="connsiteX7" fmla="*/ 4806242 w 6916755"/>
                <a:gd name="connsiteY7" fmla="*/ 1394478 h 3330561"/>
                <a:gd name="connsiteX8" fmla="*/ 5821031 w 6916755"/>
                <a:gd name="connsiteY8" fmla="*/ 1593689 h 3330561"/>
                <a:gd name="connsiteX9" fmla="*/ 6916755 w 6916755"/>
                <a:gd name="connsiteY9" fmla="*/ 0 h 333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16755" h="3330561">
                  <a:moveTo>
                    <a:pt x="0" y="3330561"/>
                  </a:moveTo>
                  <a:lnTo>
                    <a:pt x="628796" y="2919688"/>
                  </a:lnTo>
                  <a:lnTo>
                    <a:pt x="1083272" y="3087773"/>
                  </a:lnTo>
                  <a:lnTo>
                    <a:pt x="1600005" y="2745379"/>
                  </a:lnTo>
                  <a:lnTo>
                    <a:pt x="2284832" y="2919688"/>
                  </a:lnTo>
                  <a:lnTo>
                    <a:pt x="3175108" y="2241125"/>
                  </a:lnTo>
                  <a:lnTo>
                    <a:pt x="3909741" y="2303379"/>
                  </a:lnTo>
                  <a:lnTo>
                    <a:pt x="4806242" y="1394478"/>
                  </a:lnTo>
                  <a:lnTo>
                    <a:pt x="5821031" y="1593689"/>
                  </a:lnTo>
                  <a:lnTo>
                    <a:pt x="6916755" y="0"/>
                  </a:lnTo>
                </a:path>
              </a:pathLst>
            </a:custGeom>
            <a:ln w="76200" cmpd="sng">
              <a:solidFill>
                <a:srgbClr val="3366FF"/>
              </a:solidFill>
              <a:headEnd type="none"/>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8" name="上矢印 7"/>
            <p:cNvSpPr/>
            <p:nvPr/>
          </p:nvSpPr>
          <p:spPr>
            <a:xfrm>
              <a:off x="384387" y="4628589"/>
              <a:ext cx="3025690" cy="1344675"/>
            </a:xfrm>
            <a:prstGeom prst="upArrow">
              <a:avLst>
                <a:gd name="adj1" fmla="val 76221"/>
                <a:gd name="adj2" fmla="val 50000"/>
              </a:avLst>
            </a:prstGeom>
            <a:solidFill>
              <a:srgbClr val="3366FF"/>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985077" y="5154598"/>
              <a:ext cx="1826141" cy="523220"/>
            </a:xfrm>
            <a:prstGeom prst="rect">
              <a:avLst/>
            </a:prstGeom>
            <a:noFill/>
          </p:spPr>
          <p:txBody>
            <a:bodyPr wrap="none" rtlCol="0">
              <a:spAutoFit/>
            </a:bodyPr>
            <a:lstStyle/>
            <a:p>
              <a:pPr algn="ctr"/>
              <a:r>
                <a:rPr kumimoji="1" lang="ja-JP" altLang="en-US" sz="1600" dirty="0" smtClean="0">
                  <a:solidFill>
                    <a:schemeClr val="bg1"/>
                  </a:solidFill>
                  <a:latin typeface="HGP創英角ｺﾞｼｯｸUB"/>
                  <a:ea typeface="HGP創英角ｺﾞｼｯｸUB"/>
                  <a:cs typeface="HGP創英角ｺﾞｼｯｸUB"/>
                </a:rPr>
                <a:t>社会的責任の担保</a:t>
              </a:r>
              <a:endParaRPr kumimoji="1" lang="en-US" altLang="ja-JP" sz="1600" dirty="0" smtClean="0">
                <a:solidFill>
                  <a:schemeClr val="bg1"/>
                </a:solidFill>
                <a:latin typeface="HGP創英角ｺﾞｼｯｸUB"/>
                <a:ea typeface="HGP創英角ｺﾞｼｯｸUB"/>
                <a:cs typeface="HGP創英角ｺﾞｼｯｸUB"/>
              </a:endParaRPr>
            </a:p>
            <a:p>
              <a:pPr algn="ctr"/>
              <a:r>
                <a:rPr lang="ja-JP" altLang="en-US" sz="1200" dirty="0" smtClean="0">
                  <a:solidFill>
                    <a:schemeClr val="bg1"/>
                  </a:solidFill>
                  <a:latin typeface="HGP創英角ｺﾞｼｯｸUB"/>
                  <a:ea typeface="HGP創英角ｺﾞｼｯｸUB"/>
                  <a:cs typeface="HGP創英角ｺﾞｼｯｸUB"/>
                </a:rPr>
                <a:t>災害、セキュリティ・・・</a:t>
              </a:r>
              <a:endParaRPr kumimoji="1" lang="ja-JP" altLang="en-US" sz="1200" dirty="0">
                <a:solidFill>
                  <a:schemeClr val="bg1"/>
                </a:solidFill>
                <a:latin typeface="HGP創英角ｺﾞｼｯｸUB"/>
                <a:ea typeface="HGP創英角ｺﾞｼｯｸUB"/>
                <a:cs typeface="HGP創英角ｺﾞｼｯｸUB"/>
              </a:endParaRPr>
            </a:p>
          </p:txBody>
        </p:sp>
        <p:sp>
          <p:nvSpPr>
            <p:cNvPr id="13" name="上矢印 12"/>
            <p:cNvSpPr/>
            <p:nvPr/>
          </p:nvSpPr>
          <p:spPr>
            <a:xfrm>
              <a:off x="3080115" y="3900222"/>
              <a:ext cx="3025690" cy="1344675"/>
            </a:xfrm>
            <a:prstGeom prst="upArrow">
              <a:avLst>
                <a:gd name="adj1" fmla="val 76221"/>
                <a:gd name="adj2" fmla="val 50000"/>
              </a:avLst>
            </a:prstGeom>
            <a:solidFill>
              <a:srgbClr val="3366FF"/>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latin typeface="HGP創英角ｺﾞｼｯｸUB"/>
                <a:ea typeface="HGP創英角ｺﾞｼｯｸUB"/>
                <a:cs typeface="HGP創英角ｺﾞｼｯｸUB"/>
              </a:endParaRPr>
            </a:p>
          </p:txBody>
        </p:sp>
        <p:sp>
          <p:nvSpPr>
            <p:cNvPr id="15" name="テキスト ボックス 14"/>
            <p:cNvSpPr txBox="1"/>
            <p:nvPr/>
          </p:nvSpPr>
          <p:spPr>
            <a:xfrm>
              <a:off x="3595046" y="4469871"/>
              <a:ext cx="1997662" cy="523220"/>
            </a:xfrm>
            <a:prstGeom prst="rect">
              <a:avLst/>
            </a:prstGeom>
            <a:noFill/>
          </p:spPr>
          <p:txBody>
            <a:bodyPr wrap="none" rtlCol="0">
              <a:spAutoFit/>
            </a:bodyPr>
            <a:lstStyle/>
            <a:p>
              <a:pPr algn="ctr"/>
              <a:r>
                <a:rPr lang="ja-JP" altLang="en-US" sz="1600" dirty="0" smtClean="0">
                  <a:solidFill>
                    <a:schemeClr val="bg1"/>
                  </a:solidFill>
                  <a:latin typeface="HGP創英角ｺﾞｼｯｸUB"/>
                  <a:ea typeface="HGP創英角ｺﾞｼｯｸUB"/>
                  <a:cs typeface="HGP創英角ｺﾞｼｯｸUB"/>
                </a:rPr>
                <a:t>事業成長への</a:t>
              </a:r>
              <a:r>
                <a:rPr lang="en-US" altLang="ja-JP" sz="1600" dirty="0" smtClean="0">
                  <a:solidFill>
                    <a:schemeClr val="bg1"/>
                  </a:solidFill>
                  <a:latin typeface="HGP創英角ｺﾞｼｯｸUB"/>
                  <a:ea typeface="HGP創英角ｺﾞｼｯｸUB"/>
                  <a:cs typeface="HGP創英角ｺﾞｼｯｸUB"/>
                </a:rPr>
                <a:t>IT</a:t>
              </a:r>
              <a:r>
                <a:rPr lang="ja-JP" altLang="en-US" sz="1600" dirty="0" smtClean="0">
                  <a:solidFill>
                    <a:schemeClr val="bg1"/>
                  </a:solidFill>
                  <a:latin typeface="HGP創英角ｺﾞｼｯｸUB"/>
                  <a:ea typeface="HGP創英角ｺﾞｼｯｸUB"/>
                  <a:cs typeface="HGP創英角ｺﾞｼｯｸUB"/>
                </a:rPr>
                <a:t>投資</a:t>
              </a:r>
              <a:endParaRPr lang="en-US" altLang="ja-JP" sz="1600" dirty="0" smtClean="0">
                <a:solidFill>
                  <a:schemeClr val="bg1"/>
                </a:solidFill>
                <a:latin typeface="HGP創英角ｺﾞｼｯｸUB"/>
                <a:ea typeface="HGP創英角ｺﾞｼｯｸUB"/>
                <a:cs typeface="HGP創英角ｺﾞｼｯｸUB"/>
              </a:endParaRPr>
            </a:p>
            <a:p>
              <a:pPr algn="ctr"/>
              <a:r>
                <a:rPr lang="ja-JP" altLang="en-US" sz="1200" dirty="0" smtClean="0">
                  <a:solidFill>
                    <a:schemeClr val="bg1"/>
                  </a:solidFill>
                  <a:latin typeface="HGP創英角ｺﾞｼｯｸUB"/>
                  <a:ea typeface="HGP創英角ｺﾞｼｯｸUB"/>
                  <a:cs typeface="HGP創英角ｺﾞｼｯｸUB"/>
                </a:rPr>
                <a:t>グローバル、新規事業・・・</a:t>
              </a:r>
              <a:endParaRPr kumimoji="1" lang="ja-JP" altLang="en-US" sz="1200" dirty="0">
                <a:solidFill>
                  <a:schemeClr val="bg1"/>
                </a:solidFill>
                <a:latin typeface="HGP創英角ｺﾞｼｯｸUB"/>
                <a:ea typeface="HGP創英角ｺﾞｼｯｸUB"/>
                <a:cs typeface="HGP創英角ｺﾞｼｯｸUB"/>
              </a:endParaRPr>
            </a:p>
          </p:txBody>
        </p:sp>
        <p:sp>
          <p:nvSpPr>
            <p:cNvPr id="14" name="上矢印 13"/>
            <p:cNvSpPr/>
            <p:nvPr/>
          </p:nvSpPr>
          <p:spPr>
            <a:xfrm>
              <a:off x="5718260" y="3159191"/>
              <a:ext cx="3025690" cy="1344675"/>
            </a:xfrm>
            <a:prstGeom prst="upArrow">
              <a:avLst>
                <a:gd name="adj1" fmla="val 76221"/>
                <a:gd name="adj2" fmla="val 50000"/>
              </a:avLst>
            </a:prstGeom>
            <a:solidFill>
              <a:srgbClr val="3366FF"/>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6284587" y="3727145"/>
              <a:ext cx="1894870" cy="523220"/>
            </a:xfrm>
            <a:prstGeom prst="rect">
              <a:avLst/>
            </a:prstGeom>
            <a:noFill/>
          </p:spPr>
          <p:txBody>
            <a:bodyPr wrap="none" rtlCol="0">
              <a:spAutoFit/>
            </a:bodyPr>
            <a:lstStyle/>
            <a:p>
              <a:pPr algn="ctr"/>
              <a:r>
                <a:rPr lang="en-US" altLang="ja-JP" sz="1600" dirty="0" smtClean="0">
                  <a:solidFill>
                    <a:schemeClr val="bg1"/>
                  </a:solidFill>
                  <a:latin typeface="HGP創英角ｺﾞｼｯｸUB"/>
                  <a:ea typeface="HGP創英角ｺﾞｼｯｸUB"/>
                  <a:cs typeface="HGP創英角ｺﾞｼｯｸUB"/>
                </a:rPr>
                <a:t>IT</a:t>
              </a:r>
              <a:r>
                <a:rPr lang="ja-JP" altLang="en-US" sz="1600" dirty="0" smtClean="0">
                  <a:solidFill>
                    <a:schemeClr val="bg1"/>
                  </a:solidFill>
                  <a:latin typeface="HGP創英角ｺﾞｼｯｸUB"/>
                  <a:ea typeface="HGP創英角ｺﾞｼｯｸUB"/>
                  <a:cs typeface="HGP創英角ｺﾞｼｯｸUB"/>
                </a:rPr>
                <a:t>環境への対応</a:t>
              </a:r>
              <a:endParaRPr lang="en-US" altLang="ja-JP" sz="1600" dirty="0" smtClean="0">
                <a:solidFill>
                  <a:schemeClr val="bg1"/>
                </a:solidFill>
                <a:latin typeface="HGP創英角ｺﾞｼｯｸUB"/>
                <a:ea typeface="HGP創英角ｺﾞｼｯｸUB"/>
                <a:cs typeface="HGP創英角ｺﾞｼｯｸUB"/>
              </a:endParaRPr>
            </a:p>
            <a:p>
              <a:pPr algn="ctr"/>
              <a:r>
                <a:rPr lang="ja-JP" altLang="en-US" sz="1200" dirty="0" smtClean="0">
                  <a:solidFill>
                    <a:schemeClr val="bg1"/>
                  </a:solidFill>
                  <a:latin typeface="HGP創英角ｺﾞｼｯｸUB"/>
                  <a:ea typeface="HGP創英角ｺﾞｼｯｸUB"/>
                  <a:cs typeface="HGP創英角ｺﾞｼｯｸUB"/>
                </a:rPr>
                <a:t>モバイル、ビッグデータ・・・</a:t>
              </a:r>
              <a:endParaRPr kumimoji="1" lang="ja-JP" altLang="en-US" sz="1200" dirty="0">
                <a:solidFill>
                  <a:schemeClr val="bg1"/>
                </a:solidFill>
                <a:latin typeface="HGP創英角ｺﾞｼｯｸUB"/>
                <a:ea typeface="HGP創英角ｺﾞｼｯｸUB"/>
                <a:cs typeface="HGP創英角ｺﾞｼｯｸUB"/>
              </a:endParaRPr>
            </a:p>
          </p:txBody>
        </p:sp>
      </p:grpSp>
      <p:sp>
        <p:nvSpPr>
          <p:cNvPr id="9" name="フリーフォーム 8"/>
          <p:cNvSpPr/>
          <p:nvPr/>
        </p:nvSpPr>
        <p:spPr>
          <a:xfrm flipV="1">
            <a:off x="670769" y="2628640"/>
            <a:ext cx="8073181" cy="1384559"/>
          </a:xfrm>
          <a:custGeom>
            <a:avLst/>
            <a:gdLst>
              <a:gd name="connsiteX0" fmla="*/ 0 w 6916755"/>
              <a:gd name="connsiteY0" fmla="*/ 3330561 h 3330561"/>
              <a:gd name="connsiteX1" fmla="*/ 628796 w 6916755"/>
              <a:gd name="connsiteY1" fmla="*/ 2919688 h 3330561"/>
              <a:gd name="connsiteX2" fmla="*/ 1083272 w 6916755"/>
              <a:gd name="connsiteY2" fmla="*/ 3087773 h 3330561"/>
              <a:gd name="connsiteX3" fmla="*/ 1600005 w 6916755"/>
              <a:gd name="connsiteY3" fmla="*/ 2745379 h 3330561"/>
              <a:gd name="connsiteX4" fmla="*/ 2284832 w 6916755"/>
              <a:gd name="connsiteY4" fmla="*/ 2919688 h 3330561"/>
              <a:gd name="connsiteX5" fmla="*/ 3175108 w 6916755"/>
              <a:gd name="connsiteY5" fmla="*/ 2241125 h 3330561"/>
              <a:gd name="connsiteX6" fmla="*/ 3909741 w 6916755"/>
              <a:gd name="connsiteY6" fmla="*/ 2303379 h 3330561"/>
              <a:gd name="connsiteX7" fmla="*/ 4806242 w 6916755"/>
              <a:gd name="connsiteY7" fmla="*/ 1394478 h 3330561"/>
              <a:gd name="connsiteX8" fmla="*/ 5821031 w 6916755"/>
              <a:gd name="connsiteY8" fmla="*/ 1593689 h 3330561"/>
              <a:gd name="connsiteX9" fmla="*/ 6916755 w 6916755"/>
              <a:gd name="connsiteY9" fmla="*/ 0 h 333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16755" h="3330561">
                <a:moveTo>
                  <a:pt x="0" y="3330561"/>
                </a:moveTo>
                <a:lnTo>
                  <a:pt x="628796" y="2919688"/>
                </a:lnTo>
                <a:lnTo>
                  <a:pt x="1083272" y="3087773"/>
                </a:lnTo>
                <a:lnTo>
                  <a:pt x="1600005" y="2745379"/>
                </a:lnTo>
                <a:lnTo>
                  <a:pt x="2284832" y="2919688"/>
                </a:lnTo>
                <a:lnTo>
                  <a:pt x="3175108" y="2241125"/>
                </a:lnTo>
                <a:lnTo>
                  <a:pt x="3909741" y="2303379"/>
                </a:lnTo>
                <a:lnTo>
                  <a:pt x="4806242" y="1394478"/>
                </a:lnTo>
                <a:lnTo>
                  <a:pt x="5821031" y="1593689"/>
                </a:lnTo>
                <a:lnTo>
                  <a:pt x="6916755" y="0"/>
                </a:lnTo>
              </a:path>
            </a:pathLst>
          </a:custGeom>
          <a:ln w="76200" cmpd="sng">
            <a:solidFill>
              <a:srgbClr val="FF0000"/>
            </a:solidFill>
            <a:headEnd type="none"/>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1" name="下矢印 10"/>
          <p:cNvSpPr/>
          <p:nvPr/>
        </p:nvSpPr>
        <p:spPr>
          <a:xfrm>
            <a:off x="2426415" y="1146695"/>
            <a:ext cx="3679390" cy="1755548"/>
          </a:xfrm>
          <a:prstGeom prst="downArrow">
            <a:avLst>
              <a:gd name="adj1" fmla="val 78426"/>
              <a:gd name="adj2" fmla="val 50000"/>
            </a:avLst>
          </a:prstGeom>
          <a:solidFill>
            <a:srgbClr val="800000"/>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030313" y="1332955"/>
            <a:ext cx="2463936" cy="954107"/>
          </a:xfrm>
          <a:prstGeom prst="rect">
            <a:avLst/>
          </a:prstGeom>
          <a:noFill/>
        </p:spPr>
        <p:txBody>
          <a:bodyPr wrap="none" rtlCol="0">
            <a:spAutoFit/>
          </a:bodyPr>
          <a:lstStyle/>
          <a:p>
            <a:pPr algn="ctr"/>
            <a:r>
              <a:rPr kumimoji="1" lang="ja-JP" altLang="en-US" sz="2800" dirty="0" smtClean="0">
                <a:solidFill>
                  <a:schemeClr val="bg1"/>
                </a:solidFill>
                <a:latin typeface="HGP創英角ｺﾞｼｯｸUB"/>
                <a:ea typeface="HGP創英角ｺﾞｼｯｸUB"/>
                <a:cs typeface="HGP創英角ｺﾞｼｯｸUB"/>
              </a:rPr>
              <a:t>コスト削減への</a:t>
            </a:r>
            <a:endParaRPr kumimoji="1" lang="en-US" altLang="ja-JP" sz="2800" dirty="0" smtClean="0">
              <a:solidFill>
                <a:schemeClr val="bg1"/>
              </a:solidFill>
              <a:latin typeface="HGP創英角ｺﾞｼｯｸUB"/>
              <a:ea typeface="HGP創英角ｺﾞｼｯｸUB"/>
              <a:cs typeface="HGP創英角ｺﾞｼｯｸUB"/>
            </a:endParaRPr>
          </a:p>
          <a:p>
            <a:pPr algn="ctr"/>
            <a:r>
              <a:rPr lang="ja-JP" altLang="en-US" sz="2800" dirty="0" smtClean="0">
                <a:solidFill>
                  <a:schemeClr val="bg1"/>
                </a:solidFill>
                <a:latin typeface="HGP創英角ｺﾞｼｯｸUB"/>
                <a:ea typeface="HGP創英角ｺﾞｼｯｸUB"/>
                <a:cs typeface="HGP創英角ｺﾞｼｯｸUB"/>
              </a:rPr>
              <a:t>継続的圧力</a:t>
            </a:r>
            <a:endParaRPr kumimoji="1" lang="en-US" altLang="ja-JP" sz="2800" dirty="0" smtClean="0">
              <a:solidFill>
                <a:schemeClr val="bg1"/>
              </a:solidFill>
              <a:latin typeface="HGP創英角ｺﾞｼｯｸUB"/>
              <a:ea typeface="HGP創英角ｺﾞｼｯｸUB"/>
              <a:cs typeface="HGP創英角ｺﾞｼｯｸUB"/>
            </a:endParaRPr>
          </a:p>
        </p:txBody>
      </p:sp>
      <p:sp>
        <p:nvSpPr>
          <p:cNvPr id="3" name="タイトル 2"/>
          <p:cNvSpPr>
            <a:spLocks noGrp="1"/>
          </p:cNvSpPr>
          <p:nvPr>
            <p:ph type="title"/>
          </p:nvPr>
        </p:nvSpPr>
        <p:spPr>
          <a:xfrm>
            <a:off x="164800" y="274638"/>
            <a:ext cx="8979200" cy="416221"/>
          </a:xfrm>
        </p:spPr>
        <p:txBody>
          <a:bodyPr/>
          <a:lstStyle/>
          <a:p>
            <a:r>
              <a:rPr lang="ja-JP" altLang="en-US" dirty="0"/>
              <a:t>情報システム部門の現状から考えるクラウドへの期待（２）</a:t>
            </a:r>
            <a:endParaRPr kumimoji="1" lang="ja-JP" altLang="en-US" dirty="0"/>
          </a:p>
        </p:txBody>
      </p:sp>
    </p:spTree>
    <p:extLst>
      <p:ext uri="{BB962C8B-B14F-4D97-AF65-F5344CB8AC3E}">
        <p14:creationId xmlns:p14="http://schemas.microsoft.com/office/powerpoint/2010/main" val="39705618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15400" cy="533400"/>
          </a:xfrm>
        </p:spPr>
        <p:txBody>
          <a:bodyPr/>
          <a:lstStyle/>
          <a:p>
            <a:r>
              <a:rPr kumimoji="1" lang="ja-JP" altLang="en-US" dirty="0" smtClean="0"/>
              <a:t>情報システム部門の現状から考えるクラウドへの期待（２）</a:t>
            </a:r>
            <a:endParaRPr kumimoji="1" lang="ja-JP" altLang="en-US" dirty="0"/>
          </a:p>
        </p:txBody>
      </p:sp>
      <p:sp>
        <p:nvSpPr>
          <p:cNvPr id="4" name="円柱 3"/>
          <p:cNvSpPr/>
          <p:nvPr/>
        </p:nvSpPr>
        <p:spPr>
          <a:xfrm>
            <a:off x="1116147" y="2960858"/>
            <a:ext cx="2614795" cy="2250463"/>
          </a:xfrm>
          <a:prstGeom prst="can">
            <a:avLst>
              <a:gd name="adj" fmla="val 20777"/>
            </a:avLst>
          </a:prstGeom>
          <a:solidFill>
            <a:srgbClr val="FF6600"/>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5" name="円柱 4"/>
          <p:cNvSpPr/>
          <p:nvPr/>
        </p:nvSpPr>
        <p:spPr>
          <a:xfrm>
            <a:off x="1116147" y="1720622"/>
            <a:ext cx="2614795" cy="1738263"/>
          </a:xfrm>
          <a:prstGeom prst="can">
            <a:avLst/>
          </a:prstGeom>
          <a:solidFill>
            <a:srgbClr val="3366FF"/>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6" name="テキスト ボックス 5"/>
          <p:cNvSpPr txBox="1"/>
          <p:nvPr/>
        </p:nvSpPr>
        <p:spPr>
          <a:xfrm>
            <a:off x="1215402" y="2249690"/>
            <a:ext cx="2416246" cy="307777"/>
          </a:xfrm>
          <a:prstGeom prst="rect">
            <a:avLst/>
          </a:prstGeom>
          <a:noFill/>
          <a:ln>
            <a:noFill/>
          </a:ln>
        </p:spPr>
        <p:txBody>
          <a:bodyPr wrap="none" rtlCol="0">
            <a:spAutoFit/>
          </a:bodyPr>
          <a:lstStyle/>
          <a:p>
            <a:pPr algn="ctr"/>
            <a:r>
              <a:rPr kumimoji="1" lang="ja-JP" altLang="en-US" sz="1400" dirty="0" smtClean="0">
                <a:solidFill>
                  <a:srgbClr val="FFFFFF"/>
                </a:solidFill>
                <a:latin typeface="ＭＳ Ｐゴシック"/>
                <a:ea typeface="ＭＳ Ｐゴシック"/>
                <a:cs typeface="ＭＳ Ｐゴシック"/>
              </a:rPr>
              <a:t>新規システムに投資する予算</a:t>
            </a:r>
            <a:endParaRPr kumimoji="1" lang="ja-JP" altLang="en-US" sz="1400" dirty="0">
              <a:solidFill>
                <a:srgbClr val="FFFFFF"/>
              </a:solidFill>
              <a:latin typeface="ＭＳ Ｐゴシック"/>
              <a:ea typeface="ＭＳ Ｐゴシック"/>
              <a:cs typeface="ＭＳ Ｐゴシック"/>
            </a:endParaRPr>
          </a:p>
        </p:txBody>
      </p:sp>
      <p:sp>
        <p:nvSpPr>
          <p:cNvPr id="7" name="テキスト ボックス 6"/>
          <p:cNvSpPr txBox="1"/>
          <p:nvPr/>
        </p:nvSpPr>
        <p:spPr>
          <a:xfrm>
            <a:off x="1221915" y="3634453"/>
            <a:ext cx="2403222" cy="615553"/>
          </a:xfrm>
          <a:prstGeom prst="rect">
            <a:avLst/>
          </a:prstGeom>
          <a:noFill/>
          <a:ln>
            <a:noFill/>
          </a:ln>
        </p:spPr>
        <p:txBody>
          <a:bodyPr wrap="none" rtlCol="0">
            <a:spAutoFit/>
          </a:bodyPr>
          <a:lstStyle/>
          <a:p>
            <a:pPr algn="ctr"/>
            <a:r>
              <a:rPr kumimoji="1" lang="ja-JP" altLang="en-US" sz="1400" dirty="0" smtClean="0">
                <a:solidFill>
                  <a:srgbClr val="FFFFFF"/>
                </a:solidFill>
                <a:latin typeface="ＭＳ Ｐゴシック"/>
                <a:ea typeface="ＭＳ Ｐゴシック"/>
                <a:cs typeface="ＭＳ Ｐゴシック"/>
              </a:rPr>
              <a:t>既存システムを維持する予算</a:t>
            </a:r>
            <a:endParaRPr kumimoji="1" lang="en-US" altLang="ja-JP" sz="1400" dirty="0" smtClean="0">
              <a:solidFill>
                <a:srgbClr val="FFFFFF"/>
              </a:solidFill>
              <a:latin typeface="ＭＳ Ｐゴシック"/>
              <a:ea typeface="ＭＳ Ｐゴシック"/>
              <a:cs typeface="ＭＳ Ｐゴシック"/>
            </a:endParaRPr>
          </a:p>
          <a:p>
            <a:pPr algn="ctr"/>
            <a:r>
              <a:rPr kumimoji="1" lang="ja-JP" altLang="en-US" sz="2000" dirty="0" smtClean="0">
                <a:solidFill>
                  <a:srgbClr val="FFFFFF"/>
                </a:solidFill>
                <a:latin typeface="ＭＳ Ｐゴシック"/>
                <a:ea typeface="ＭＳ Ｐゴシック"/>
                <a:cs typeface="ＭＳ Ｐゴシック"/>
              </a:rPr>
              <a:t>（</a:t>
            </a:r>
            <a:r>
              <a:rPr kumimoji="1" lang="en-US" altLang="ja-JP" sz="2000" dirty="0" smtClean="0">
                <a:solidFill>
                  <a:srgbClr val="FFFFFF"/>
                </a:solidFill>
                <a:latin typeface="ＭＳ Ｐゴシック"/>
                <a:ea typeface="ＭＳ Ｐゴシック"/>
                <a:cs typeface="ＭＳ Ｐゴシック"/>
              </a:rPr>
              <a:t>TCO</a:t>
            </a:r>
            <a:r>
              <a:rPr kumimoji="1" lang="ja-JP" altLang="en-US" sz="2000" dirty="0" smtClean="0">
                <a:solidFill>
                  <a:srgbClr val="FFFFFF"/>
                </a:solidFill>
                <a:latin typeface="ＭＳ Ｐゴシック"/>
                <a:ea typeface="ＭＳ Ｐゴシック"/>
                <a:cs typeface="ＭＳ Ｐゴシック"/>
              </a:rPr>
              <a:t>）</a:t>
            </a:r>
            <a:endParaRPr kumimoji="1" lang="ja-JP" altLang="en-US" sz="20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1676267" y="2552498"/>
            <a:ext cx="1501633" cy="769441"/>
          </a:xfrm>
          <a:prstGeom prst="rect">
            <a:avLst/>
          </a:prstGeom>
          <a:noFill/>
          <a:ln>
            <a:noFill/>
          </a:ln>
        </p:spPr>
        <p:txBody>
          <a:bodyPr wrap="none" rtlCol="0">
            <a:spAutoFit/>
          </a:bodyPr>
          <a:lstStyle/>
          <a:p>
            <a:pPr algn="ctr"/>
            <a:r>
              <a:rPr lang="en-US" altLang="ja-JP" sz="4400" dirty="0" smtClean="0">
                <a:solidFill>
                  <a:srgbClr val="FFFFFF"/>
                </a:solidFill>
                <a:latin typeface="Arial Black"/>
                <a:ea typeface="ＭＳ Ｐゴシック"/>
                <a:cs typeface="Arial Black"/>
              </a:rPr>
              <a:t>40%</a:t>
            </a:r>
            <a:endParaRPr kumimoji="1" lang="ja-JP" altLang="en-US" sz="4400" dirty="0">
              <a:solidFill>
                <a:srgbClr val="FFFFFF"/>
              </a:solidFill>
              <a:latin typeface="Arial Black"/>
              <a:ea typeface="ＭＳ Ｐゴシック"/>
              <a:cs typeface="Arial Black"/>
            </a:endParaRPr>
          </a:p>
        </p:txBody>
      </p:sp>
      <p:sp>
        <p:nvSpPr>
          <p:cNvPr id="9" name="テキスト ボックス 8"/>
          <p:cNvSpPr txBox="1"/>
          <p:nvPr/>
        </p:nvSpPr>
        <p:spPr>
          <a:xfrm>
            <a:off x="1676267" y="4127512"/>
            <a:ext cx="1501633" cy="769441"/>
          </a:xfrm>
          <a:prstGeom prst="rect">
            <a:avLst/>
          </a:prstGeom>
          <a:noFill/>
          <a:ln>
            <a:noFill/>
          </a:ln>
        </p:spPr>
        <p:txBody>
          <a:bodyPr wrap="none" rtlCol="0">
            <a:spAutoFit/>
          </a:bodyPr>
          <a:lstStyle/>
          <a:p>
            <a:pPr algn="ctr"/>
            <a:r>
              <a:rPr lang="en-US" altLang="ja-JP" sz="4400" dirty="0">
                <a:solidFill>
                  <a:srgbClr val="FFFFFF"/>
                </a:solidFill>
                <a:latin typeface="Arial Black"/>
                <a:ea typeface="ＭＳ Ｐゴシック"/>
                <a:cs typeface="Arial Black"/>
              </a:rPr>
              <a:t>6</a:t>
            </a:r>
            <a:r>
              <a:rPr lang="en-US" altLang="ja-JP" sz="4400" dirty="0" smtClean="0">
                <a:solidFill>
                  <a:srgbClr val="FFFFFF"/>
                </a:solidFill>
                <a:latin typeface="Arial Black"/>
                <a:ea typeface="ＭＳ Ｐゴシック"/>
                <a:cs typeface="Arial Black"/>
              </a:rPr>
              <a:t>0%</a:t>
            </a:r>
            <a:endParaRPr kumimoji="1" lang="ja-JP" altLang="en-US" sz="4400" dirty="0">
              <a:solidFill>
                <a:srgbClr val="FFFFFF"/>
              </a:solidFill>
              <a:latin typeface="Arial Black"/>
              <a:ea typeface="ＭＳ Ｐゴシック"/>
              <a:cs typeface="Arial Black"/>
            </a:endParaRPr>
          </a:p>
        </p:txBody>
      </p:sp>
      <p:sp>
        <p:nvSpPr>
          <p:cNvPr id="11" name="円柱 10"/>
          <p:cNvSpPr/>
          <p:nvPr/>
        </p:nvSpPr>
        <p:spPr>
          <a:xfrm>
            <a:off x="5474139" y="3651872"/>
            <a:ext cx="2614795" cy="1556336"/>
          </a:xfrm>
          <a:prstGeom prst="can">
            <a:avLst>
              <a:gd name="adj" fmla="val 29653"/>
            </a:avLst>
          </a:prstGeom>
          <a:solidFill>
            <a:srgbClr val="FF6600"/>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12" name="円柱 11"/>
          <p:cNvSpPr/>
          <p:nvPr/>
        </p:nvSpPr>
        <p:spPr>
          <a:xfrm>
            <a:off x="5474139" y="1720622"/>
            <a:ext cx="2614795" cy="2398151"/>
          </a:xfrm>
          <a:prstGeom prst="can">
            <a:avLst>
              <a:gd name="adj" fmla="val 18770"/>
            </a:avLst>
          </a:prstGeom>
          <a:solidFill>
            <a:srgbClr val="3366FF"/>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cxnSp>
        <p:nvCxnSpPr>
          <p:cNvPr id="13" name="直線コネクタ 12"/>
          <p:cNvCxnSpPr/>
          <p:nvPr/>
        </p:nvCxnSpPr>
        <p:spPr>
          <a:xfrm>
            <a:off x="3742676" y="1927450"/>
            <a:ext cx="1743197" cy="6225"/>
          </a:xfrm>
          <a:prstGeom prst="line">
            <a:avLst/>
          </a:prstGeom>
          <a:ln w="38100" cmpd="sng">
            <a:solidFill>
              <a:srgbClr val="7F7F7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3742676" y="3265900"/>
            <a:ext cx="1743197" cy="666112"/>
          </a:xfrm>
          <a:prstGeom prst="line">
            <a:avLst/>
          </a:prstGeom>
          <a:ln w="38100" cmpd="sng">
            <a:solidFill>
              <a:srgbClr val="7F7F7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5585790" y="2960858"/>
            <a:ext cx="2416246" cy="307777"/>
          </a:xfrm>
          <a:prstGeom prst="rect">
            <a:avLst/>
          </a:prstGeom>
          <a:noFill/>
        </p:spPr>
        <p:txBody>
          <a:bodyPr wrap="none" rtlCol="0">
            <a:spAutoFit/>
          </a:bodyPr>
          <a:lstStyle/>
          <a:p>
            <a:pPr algn="ctr"/>
            <a:r>
              <a:rPr kumimoji="1" lang="ja-JP" altLang="en-US" sz="1400" dirty="0" smtClean="0">
                <a:solidFill>
                  <a:srgbClr val="FFFFFF"/>
                </a:solidFill>
                <a:latin typeface="ＭＳ Ｐゴシック"/>
                <a:ea typeface="ＭＳ Ｐゴシック"/>
                <a:cs typeface="ＭＳ Ｐゴシック"/>
              </a:rPr>
              <a:t>新規システムに投資する予算</a:t>
            </a:r>
            <a:endParaRPr kumimoji="1" lang="ja-JP" altLang="en-US" sz="1400" dirty="0">
              <a:solidFill>
                <a:srgbClr val="FFFFFF"/>
              </a:solidFill>
              <a:latin typeface="ＭＳ Ｐゴシック"/>
              <a:ea typeface="ＭＳ Ｐゴシック"/>
              <a:cs typeface="ＭＳ Ｐゴシック"/>
            </a:endParaRPr>
          </a:p>
        </p:txBody>
      </p:sp>
      <p:sp>
        <p:nvSpPr>
          <p:cNvPr id="16" name="テキスト ボックス 15"/>
          <p:cNvSpPr txBox="1"/>
          <p:nvPr/>
        </p:nvSpPr>
        <p:spPr>
          <a:xfrm>
            <a:off x="5592303" y="4499775"/>
            <a:ext cx="2403222" cy="307777"/>
          </a:xfrm>
          <a:prstGeom prst="rect">
            <a:avLst/>
          </a:prstGeom>
          <a:noFill/>
        </p:spPr>
        <p:txBody>
          <a:bodyPr wrap="none" rtlCol="0">
            <a:spAutoFit/>
          </a:bodyPr>
          <a:lstStyle/>
          <a:p>
            <a:pPr algn="ctr"/>
            <a:r>
              <a:rPr kumimoji="1" lang="ja-JP" altLang="en-US" sz="1400" dirty="0" smtClean="0">
                <a:solidFill>
                  <a:srgbClr val="FFFFFF"/>
                </a:solidFill>
                <a:latin typeface="ＭＳ Ｐゴシック"/>
                <a:ea typeface="ＭＳ Ｐゴシック"/>
                <a:cs typeface="ＭＳ Ｐゴシック"/>
              </a:rPr>
              <a:t>既存システムを維持する予算</a:t>
            </a:r>
            <a:endParaRPr kumimoji="1" lang="ja-JP" altLang="en-US" sz="1400" dirty="0">
              <a:solidFill>
                <a:srgbClr val="FFFFFF"/>
              </a:solidFill>
              <a:latin typeface="ＭＳ Ｐゴシック"/>
              <a:ea typeface="ＭＳ Ｐゴシック"/>
              <a:cs typeface="ＭＳ Ｐゴシック"/>
            </a:endParaRPr>
          </a:p>
        </p:txBody>
      </p:sp>
      <p:sp>
        <p:nvSpPr>
          <p:cNvPr id="17" name="上矢印 16"/>
          <p:cNvSpPr/>
          <p:nvPr/>
        </p:nvSpPr>
        <p:spPr>
          <a:xfrm>
            <a:off x="6479515" y="2249690"/>
            <a:ext cx="628796" cy="611562"/>
          </a:xfrm>
          <a:prstGeom prst="upArrow">
            <a:avLst/>
          </a:prstGeom>
          <a:solidFill>
            <a:schemeClr val="bg1"/>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18" name="上矢印 17"/>
          <p:cNvSpPr/>
          <p:nvPr/>
        </p:nvSpPr>
        <p:spPr>
          <a:xfrm flipV="1">
            <a:off x="6479515" y="3346091"/>
            <a:ext cx="628796" cy="611562"/>
          </a:xfrm>
          <a:prstGeom prst="upArrow">
            <a:avLst/>
          </a:prstGeom>
          <a:solidFill>
            <a:schemeClr val="bg1"/>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19" name="上矢印 18"/>
          <p:cNvSpPr/>
          <p:nvPr/>
        </p:nvSpPr>
        <p:spPr>
          <a:xfrm>
            <a:off x="6479515" y="4782652"/>
            <a:ext cx="628796" cy="363303"/>
          </a:xfrm>
          <a:prstGeom prst="upArrow">
            <a:avLst/>
          </a:prstGeom>
          <a:solidFill>
            <a:schemeClr val="bg1"/>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20" name="上矢印 19"/>
          <p:cNvSpPr/>
          <p:nvPr/>
        </p:nvSpPr>
        <p:spPr>
          <a:xfrm flipV="1">
            <a:off x="6479515" y="4175303"/>
            <a:ext cx="628796" cy="363303"/>
          </a:xfrm>
          <a:prstGeom prst="upArrow">
            <a:avLst/>
          </a:prstGeom>
          <a:solidFill>
            <a:schemeClr val="bg1"/>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cxnSp>
        <p:nvCxnSpPr>
          <p:cNvPr id="21" name="直線コネクタ 20"/>
          <p:cNvCxnSpPr/>
          <p:nvPr/>
        </p:nvCxnSpPr>
        <p:spPr>
          <a:xfrm>
            <a:off x="3742676" y="4996547"/>
            <a:ext cx="1743197" cy="6225"/>
          </a:xfrm>
          <a:prstGeom prst="line">
            <a:avLst/>
          </a:prstGeom>
          <a:ln w="38100" cmpd="sng">
            <a:solidFill>
              <a:schemeClr val="bg1">
                <a:lumMod val="50000"/>
              </a:schemeClr>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23" name="テキスト ボックス 22"/>
          <p:cNvSpPr txBox="1"/>
          <p:nvPr/>
        </p:nvSpPr>
        <p:spPr>
          <a:xfrm>
            <a:off x="1299362" y="835294"/>
            <a:ext cx="6621191" cy="646331"/>
          </a:xfrm>
          <a:prstGeom prst="rect">
            <a:avLst/>
          </a:prstGeom>
          <a:noFill/>
        </p:spPr>
        <p:txBody>
          <a:bodyPr wrap="none" rtlCol="0">
            <a:spAutoFit/>
          </a:bodyPr>
          <a:lstStyle/>
          <a:p>
            <a:pPr algn="ctr"/>
            <a:r>
              <a:rPr lang="en-US" altLang="ja-JP" sz="3600" dirty="0" smtClean="0">
                <a:solidFill>
                  <a:srgbClr val="FF0000"/>
                </a:solidFill>
                <a:effectLst>
                  <a:glow rad="101600">
                    <a:schemeClr val="bg1">
                      <a:alpha val="75000"/>
                    </a:schemeClr>
                  </a:glow>
                </a:effectLst>
                <a:latin typeface="ＭＳ Ｐゴシック"/>
                <a:ea typeface="ＭＳ Ｐゴシック"/>
                <a:cs typeface="ＭＳ Ｐゴシック"/>
              </a:rPr>
              <a:t>IT</a:t>
            </a:r>
            <a:r>
              <a:rPr lang="ja-JP" altLang="en-US" sz="3600" dirty="0" smtClean="0">
                <a:solidFill>
                  <a:srgbClr val="FF0000"/>
                </a:solidFill>
                <a:effectLst>
                  <a:glow rad="101600">
                    <a:schemeClr val="bg1">
                      <a:alpha val="75000"/>
                    </a:schemeClr>
                  </a:glow>
                </a:effectLst>
                <a:latin typeface="ＭＳ Ｐゴシック"/>
                <a:ea typeface="ＭＳ Ｐゴシック"/>
                <a:cs typeface="ＭＳ Ｐゴシック"/>
              </a:rPr>
              <a:t>予算の増加は期待できない！</a:t>
            </a:r>
            <a:endParaRPr lang="en-US" altLang="ja-JP" sz="3600" dirty="0" smtClean="0">
              <a:solidFill>
                <a:srgbClr val="FF0000"/>
              </a:solidFill>
              <a:effectLst>
                <a:glow rad="101600">
                  <a:schemeClr val="bg1">
                    <a:alpha val="75000"/>
                  </a:schemeClr>
                </a:glow>
              </a:effectLst>
              <a:latin typeface="ＭＳ Ｐゴシック"/>
              <a:ea typeface="ＭＳ Ｐゴシック"/>
              <a:cs typeface="ＭＳ Ｐゴシック"/>
            </a:endParaRPr>
          </a:p>
        </p:txBody>
      </p:sp>
      <p:sp>
        <p:nvSpPr>
          <p:cNvPr id="24" name="上矢印 23"/>
          <p:cNvSpPr/>
          <p:nvPr/>
        </p:nvSpPr>
        <p:spPr>
          <a:xfrm flipV="1">
            <a:off x="1812591" y="1568780"/>
            <a:ext cx="1211661" cy="414697"/>
          </a:xfrm>
          <a:prstGeom prst="upArrow">
            <a:avLst/>
          </a:prstGeom>
          <a:solidFill>
            <a:srgbClr val="FF0000"/>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25" name="上矢印 24"/>
          <p:cNvSpPr/>
          <p:nvPr/>
        </p:nvSpPr>
        <p:spPr>
          <a:xfrm flipV="1">
            <a:off x="6188082" y="1568780"/>
            <a:ext cx="1211661" cy="414697"/>
          </a:xfrm>
          <a:prstGeom prst="upArrow">
            <a:avLst/>
          </a:prstGeom>
          <a:solidFill>
            <a:srgbClr val="FF0000"/>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29" name="ホームベース 28"/>
          <p:cNvSpPr/>
          <p:nvPr/>
        </p:nvSpPr>
        <p:spPr bwMode="gray">
          <a:xfrm>
            <a:off x="3859880" y="4000015"/>
            <a:ext cx="1502196" cy="821244"/>
          </a:xfrm>
          <a:prstGeom prst="homePlate">
            <a:avLst>
              <a:gd name="adj" fmla="val 32564"/>
            </a:avLst>
          </a:prstGeom>
          <a:solidFill>
            <a:srgbClr val="FF6666"/>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none" lIns="90000" tIns="1440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1" lang="ja-JP" altLang="en-US" sz="1200" i="0" u="none" strike="noStrike" cap="none" normalizeH="0" baseline="0" dirty="0" smtClean="0">
                <a:ln>
                  <a:noFill/>
                </a:ln>
                <a:solidFill>
                  <a:schemeClr val="bg1"/>
                </a:solidFill>
                <a:effectLst/>
                <a:latin typeface="ＭＳ Ｐゴシック"/>
                <a:ea typeface="ＭＳ Ｐゴシック"/>
                <a:cs typeface="ＭＳ Ｐゴシック"/>
              </a:rPr>
              <a:t>既存システムを</a:t>
            </a:r>
            <a:endParaRPr kumimoji="1" lang="en-US" altLang="ja-JP" sz="1200" i="0" u="none" strike="noStrike" cap="none" normalizeH="0" baseline="0" dirty="0" smtClean="0">
              <a:ln>
                <a:noFill/>
              </a:ln>
              <a:solidFill>
                <a:schemeClr val="bg1"/>
              </a:solidFill>
              <a:effectLst/>
              <a:latin typeface="ＭＳ Ｐゴシック"/>
              <a:ea typeface="ＭＳ Ｐゴシック"/>
              <a:cs typeface="ＭＳ Ｐゴシック"/>
            </a:endParaRPr>
          </a:p>
          <a:p>
            <a:pPr marL="0" marR="0" indent="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1" lang="ja-JP" altLang="en-US" sz="1200" i="0" u="none" strike="noStrike" cap="none" normalizeH="0" baseline="0" dirty="0" smtClean="0">
                <a:ln>
                  <a:noFill/>
                </a:ln>
                <a:solidFill>
                  <a:schemeClr val="bg1"/>
                </a:solidFill>
                <a:effectLst/>
                <a:latin typeface="ＭＳ Ｐゴシック"/>
                <a:ea typeface="ＭＳ Ｐゴシック"/>
                <a:cs typeface="ＭＳ Ｐゴシック"/>
              </a:rPr>
              <a:t>維持するための</a:t>
            </a:r>
            <a:endParaRPr kumimoji="1" lang="en-US" altLang="ja-JP" sz="1200" i="0" u="none" strike="noStrike" cap="none" normalizeH="0" baseline="0" dirty="0" smtClean="0">
              <a:ln>
                <a:noFill/>
              </a:ln>
              <a:solidFill>
                <a:schemeClr val="bg1"/>
              </a:solidFill>
              <a:effectLst/>
              <a:latin typeface="ＭＳ Ｐゴシック"/>
              <a:ea typeface="ＭＳ Ｐゴシック"/>
              <a:cs typeface="ＭＳ Ｐゴシック"/>
            </a:endParaRPr>
          </a:p>
          <a:p>
            <a:pPr marL="0" marR="0" indent="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lang="ja-JP" altLang="en-US" sz="1200" dirty="0" smtClean="0">
                <a:solidFill>
                  <a:schemeClr val="bg1"/>
                </a:solidFill>
                <a:latin typeface="ＭＳ Ｐゴシック"/>
                <a:ea typeface="ＭＳ Ｐゴシック"/>
                <a:cs typeface="ＭＳ Ｐゴシック"/>
              </a:rPr>
              <a:t>コスト削減</a:t>
            </a:r>
            <a:endParaRPr kumimoji="1" lang="ja-JP" altLang="en-US" sz="1200" i="0" u="none" strike="noStrike" cap="none" normalizeH="0" baseline="0" dirty="0" smtClean="0">
              <a:ln>
                <a:noFill/>
              </a:ln>
              <a:solidFill>
                <a:schemeClr val="bg1"/>
              </a:solidFill>
              <a:effectLst/>
              <a:latin typeface="ＭＳ Ｐゴシック"/>
              <a:ea typeface="ＭＳ Ｐゴシック"/>
              <a:cs typeface="ＭＳ Ｐゴシック"/>
            </a:endParaRPr>
          </a:p>
        </p:txBody>
      </p:sp>
      <p:sp>
        <p:nvSpPr>
          <p:cNvPr id="26" name="テキスト ボックス 25"/>
          <p:cNvSpPr txBox="1"/>
          <p:nvPr/>
        </p:nvSpPr>
        <p:spPr>
          <a:xfrm>
            <a:off x="1116147" y="5417483"/>
            <a:ext cx="2993127" cy="954107"/>
          </a:xfrm>
          <a:prstGeom prst="rect">
            <a:avLst/>
          </a:prstGeom>
          <a:noFill/>
        </p:spPr>
        <p:txBody>
          <a:bodyPr wrap="none" rtlCol="0">
            <a:spAutoFit/>
          </a:bodyPr>
          <a:lstStyle/>
          <a:p>
            <a:pPr marL="457200" indent="-457200">
              <a:buFont typeface="Wingdings" charset="2"/>
              <a:buChar char="v"/>
            </a:pPr>
            <a:r>
              <a:rPr kumimoji="1" lang="en-US" altLang="ja-JP" sz="2800" dirty="0" smtClean="0">
                <a:solidFill>
                  <a:srgbClr val="FF0000"/>
                </a:solidFill>
                <a:effectLst/>
              </a:rPr>
              <a:t>TCO</a:t>
            </a:r>
            <a:r>
              <a:rPr kumimoji="1" lang="ja-JP" altLang="en-US" sz="2800" dirty="0" smtClean="0">
                <a:solidFill>
                  <a:srgbClr val="FF0000"/>
                </a:solidFill>
                <a:effectLst/>
              </a:rPr>
              <a:t>の上昇</a:t>
            </a:r>
            <a:endParaRPr kumimoji="1" lang="en-US" altLang="ja-JP" sz="2800" dirty="0" smtClean="0">
              <a:solidFill>
                <a:srgbClr val="FF0000"/>
              </a:solidFill>
              <a:effectLst/>
            </a:endParaRPr>
          </a:p>
          <a:p>
            <a:pPr marL="457200" indent="-457200">
              <a:buFont typeface="Wingdings" charset="2"/>
              <a:buChar char="v"/>
            </a:pPr>
            <a:r>
              <a:rPr lang="en-US" altLang="ja-JP" sz="2800" dirty="0" smtClean="0">
                <a:solidFill>
                  <a:srgbClr val="FF0000"/>
                </a:solidFill>
                <a:effectLst/>
              </a:rPr>
              <a:t>IT</a:t>
            </a:r>
            <a:r>
              <a:rPr lang="ja-JP" altLang="en-US" sz="2800" dirty="0" smtClean="0">
                <a:solidFill>
                  <a:srgbClr val="FF0000"/>
                </a:solidFill>
                <a:effectLst/>
              </a:rPr>
              <a:t>予算の頭打ち</a:t>
            </a:r>
            <a:endParaRPr kumimoji="1" lang="ja-JP" altLang="en-US" sz="2800" dirty="0">
              <a:solidFill>
                <a:srgbClr val="FF0000"/>
              </a:solidFill>
              <a:effectLst/>
            </a:endParaRPr>
          </a:p>
        </p:txBody>
      </p:sp>
      <p:grpSp>
        <p:nvGrpSpPr>
          <p:cNvPr id="27" name="図形グループ 26"/>
          <p:cNvGrpSpPr/>
          <p:nvPr/>
        </p:nvGrpSpPr>
        <p:grpSpPr>
          <a:xfrm>
            <a:off x="4109274" y="5468192"/>
            <a:ext cx="4324707" cy="939891"/>
            <a:chOff x="3897590" y="1193709"/>
            <a:chExt cx="4324707" cy="939891"/>
          </a:xfrm>
        </p:grpSpPr>
        <p:sp>
          <p:nvSpPr>
            <p:cNvPr id="28" name="右矢印 27"/>
            <p:cNvSpPr/>
            <p:nvPr/>
          </p:nvSpPr>
          <p:spPr bwMode="auto">
            <a:xfrm>
              <a:off x="3897590" y="1219200"/>
              <a:ext cx="787562" cy="914400"/>
            </a:xfrm>
            <a:prstGeom prst="rightArrow">
              <a:avLst/>
            </a:prstGeom>
            <a:solidFill>
              <a:srgbClr val="FF6600"/>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FF"/>
                </a:solidFill>
                <a:effectLst/>
                <a:latin typeface="Arial" charset="0"/>
                <a:ea typeface="HG丸ｺﾞｼｯｸM-PRO" pitchFamily="50" charset="-128"/>
              </a:endParaRPr>
            </a:p>
          </p:txBody>
        </p:sp>
        <p:sp>
          <p:nvSpPr>
            <p:cNvPr id="30" name="テキスト ボックス 29"/>
            <p:cNvSpPr txBox="1"/>
            <p:nvPr/>
          </p:nvSpPr>
          <p:spPr>
            <a:xfrm>
              <a:off x="4685151" y="1193709"/>
              <a:ext cx="3537146" cy="861774"/>
            </a:xfrm>
            <a:prstGeom prst="rect">
              <a:avLst/>
            </a:prstGeom>
            <a:noFill/>
          </p:spPr>
          <p:txBody>
            <a:bodyPr wrap="none" rtlCol="0">
              <a:spAutoFit/>
            </a:bodyPr>
            <a:lstStyle/>
            <a:p>
              <a:pPr algn="ctr"/>
              <a:r>
                <a:rPr kumimoji="1" lang="ja-JP" altLang="en-US" sz="3600" dirty="0" smtClean="0">
                  <a:solidFill>
                    <a:srgbClr val="0000FF"/>
                  </a:solidFill>
                  <a:effectLst/>
                </a:rPr>
                <a:t>クラウドへの期待</a:t>
              </a:r>
              <a:endParaRPr kumimoji="1" lang="en-US" altLang="ja-JP" sz="3600" dirty="0" smtClean="0">
                <a:solidFill>
                  <a:srgbClr val="0000FF"/>
                </a:solidFill>
                <a:effectLst/>
              </a:endParaRPr>
            </a:p>
            <a:p>
              <a:r>
                <a:rPr kumimoji="1" lang="ja-JP" altLang="en-US" sz="1400" dirty="0" smtClean="0">
                  <a:solidFill>
                    <a:srgbClr val="0000FF"/>
                  </a:solidFill>
                  <a:effectLst/>
                </a:rPr>
                <a:t>「所有」の限界、使えればいいという割り切り</a:t>
              </a:r>
              <a:endParaRPr kumimoji="1" lang="en-US" altLang="ja-JP" sz="1400" dirty="0" smtClean="0">
                <a:solidFill>
                  <a:srgbClr val="0000FF"/>
                </a:solidFill>
                <a:effectLst/>
              </a:endParaRPr>
            </a:p>
          </p:txBody>
        </p:sp>
      </p:grpSp>
    </p:spTree>
    <p:extLst>
      <p:ext uri="{BB962C8B-B14F-4D97-AF65-F5344CB8AC3E}">
        <p14:creationId xmlns:p14="http://schemas.microsoft.com/office/powerpoint/2010/main" val="35979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ppt_x</p:attrName>
                                        </p:attrNameLst>
                                      </p:cBhvr>
                                      <p:tavLst>
                                        <p:tav tm="0">
                                          <p:val>
                                            <p:strVal val="#ppt_x-#ppt_w*1.125000"/>
                                          </p:val>
                                        </p:tav>
                                        <p:tav tm="100000">
                                          <p:val>
                                            <p:strVal val="#ppt_x"/>
                                          </p:val>
                                        </p:tav>
                                      </p:tavLst>
                                    </p:anim>
                                    <p:animEffect transition="in" filter="wipe(right)">
                                      <p:cBhvr>
                                        <p:cTn id="8" dur="500"/>
                                        <p:tgtEl>
                                          <p:spTgt spid="29"/>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dissolv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511675" y="827249"/>
            <a:ext cx="3548650" cy="5708645"/>
          </a:xfrm>
          <a:prstGeom prst="roundRect">
            <a:avLst>
              <a:gd name="adj" fmla="val 0"/>
            </a:avLst>
          </a:prstGeom>
          <a:solidFill>
            <a:srgbClr val="FFFB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5083675" y="840427"/>
            <a:ext cx="3548650" cy="5708645"/>
          </a:xfrm>
          <a:prstGeom prst="roundRect">
            <a:avLst>
              <a:gd name="adj" fmla="val 0"/>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システム資源の</a:t>
            </a:r>
            <a:r>
              <a:rPr kumimoji="1" lang="en-US" altLang="ja-JP" dirty="0" smtClean="0"/>
              <a:t>EC</a:t>
            </a:r>
            <a:r>
              <a:rPr kumimoji="1" lang="ja-JP" altLang="en-US" dirty="0" smtClean="0"/>
              <a:t>サイト</a:t>
            </a:r>
            <a:endParaRPr kumimoji="1" lang="ja-JP" altLang="en-US" dirty="0"/>
          </a:p>
        </p:txBody>
      </p:sp>
      <p:pic>
        <p:nvPicPr>
          <p:cNvPr id="30" name="図 29"/>
          <p:cNvPicPr>
            <a:picLocks noChangeAspect="1"/>
          </p:cNvPicPr>
          <p:nvPr/>
        </p:nvPicPr>
        <p:blipFill>
          <a:blip r:embed="rId3">
            <a:clrChange>
              <a:clrFrom>
                <a:srgbClr val="FEFEFE"/>
              </a:clrFrom>
              <a:clrTo>
                <a:srgbClr val="FEFEFE">
                  <a:alpha val="0"/>
                </a:srgbClr>
              </a:clrTo>
            </a:clrChange>
          </a:blip>
          <a:stretch>
            <a:fillRect/>
          </a:stretch>
        </p:blipFill>
        <p:spPr>
          <a:xfrm>
            <a:off x="2667000" y="2814675"/>
            <a:ext cx="1066800" cy="935229"/>
          </a:xfrm>
          <a:prstGeom prst="rect">
            <a:avLst/>
          </a:prstGeom>
        </p:spPr>
      </p:pic>
      <p:sp>
        <p:nvSpPr>
          <p:cNvPr id="10" name="メモ 9"/>
          <p:cNvSpPr/>
          <p:nvPr/>
        </p:nvSpPr>
        <p:spPr bwMode="auto">
          <a:xfrm>
            <a:off x="1066800" y="2738475"/>
            <a:ext cx="762000" cy="838200"/>
          </a:xfrm>
          <a:prstGeom prst="foldedCorner">
            <a:avLst/>
          </a:prstGeom>
          <a:solidFill>
            <a:srgbClr val="CCFFCC"/>
          </a:solidFill>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2" name="メモ 31"/>
          <p:cNvSpPr/>
          <p:nvPr/>
        </p:nvSpPr>
        <p:spPr bwMode="auto">
          <a:xfrm>
            <a:off x="1219200" y="3043275"/>
            <a:ext cx="762000" cy="838200"/>
          </a:xfrm>
          <a:prstGeom prst="foldedCorner">
            <a:avLst/>
          </a:prstGeom>
          <a:solidFill>
            <a:srgbClr val="CCFFCC"/>
          </a:solidFill>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 name="テキスト ボックス 11"/>
          <p:cNvSpPr txBox="1"/>
          <p:nvPr/>
        </p:nvSpPr>
        <p:spPr>
          <a:xfrm>
            <a:off x="1143000" y="2738475"/>
            <a:ext cx="646331" cy="276999"/>
          </a:xfrm>
          <a:prstGeom prst="rect">
            <a:avLst/>
          </a:prstGeom>
          <a:noFill/>
        </p:spPr>
        <p:txBody>
          <a:bodyPr wrap="none" rtlCol="0">
            <a:spAutoFit/>
          </a:bodyPr>
          <a:lstStyle/>
          <a:p>
            <a:r>
              <a:rPr kumimoji="1" lang="ja-JP" altLang="en-US" sz="1200" dirty="0" smtClean="0">
                <a:solidFill>
                  <a:srgbClr val="800000"/>
                </a:solidFill>
              </a:rPr>
              <a:t>見積書</a:t>
            </a:r>
            <a:endParaRPr kumimoji="1" lang="ja-JP" altLang="en-US" sz="1200" dirty="0">
              <a:solidFill>
                <a:srgbClr val="800000"/>
              </a:solidFill>
            </a:endParaRPr>
          </a:p>
        </p:txBody>
      </p:sp>
      <p:sp>
        <p:nvSpPr>
          <p:cNvPr id="33" name="テキスト ボックス 32"/>
          <p:cNvSpPr txBox="1"/>
          <p:nvPr/>
        </p:nvSpPr>
        <p:spPr>
          <a:xfrm>
            <a:off x="1295400" y="3119475"/>
            <a:ext cx="646331" cy="276999"/>
          </a:xfrm>
          <a:prstGeom prst="rect">
            <a:avLst/>
          </a:prstGeom>
          <a:noFill/>
        </p:spPr>
        <p:txBody>
          <a:bodyPr wrap="none" rtlCol="0">
            <a:spAutoFit/>
          </a:bodyPr>
          <a:lstStyle/>
          <a:p>
            <a:r>
              <a:rPr kumimoji="1" lang="ja-JP" altLang="en-US" sz="1200" dirty="0" smtClean="0">
                <a:solidFill>
                  <a:srgbClr val="800000"/>
                </a:solidFill>
              </a:rPr>
              <a:t>契約書</a:t>
            </a:r>
            <a:endParaRPr kumimoji="1" lang="ja-JP" altLang="en-US" sz="1200" dirty="0">
              <a:solidFill>
                <a:srgbClr val="800000"/>
              </a:solidFill>
            </a:endParaRPr>
          </a:p>
        </p:txBody>
      </p:sp>
      <p:pic>
        <p:nvPicPr>
          <p:cNvPr id="6" name="図 5" descr="MC9004339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348075"/>
            <a:ext cx="1447800" cy="1447800"/>
          </a:xfrm>
          <a:prstGeom prst="rect">
            <a:avLst/>
          </a:prstGeom>
        </p:spPr>
      </p:pic>
      <p:pic>
        <p:nvPicPr>
          <p:cNvPr id="8" name="図 7" descr="MC90043394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000" y="3805275"/>
            <a:ext cx="1066800" cy="1066800"/>
          </a:xfrm>
          <a:prstGeom prst="rect">
            <a:avLst/>
          </a:prstGeom>
        </p:spPr>
      </p:pic>
      <p:sp>
        <p:nvSpPr>
          <p:cNvPr id="13" name="テキスト ボックス 12"/>
          <p:cNvSpPr txBox="1"/>
          <p:nvPr/>
        </p:nvSpPr>
        <p:spPr>
          <a:xfrm>
            <a:off x="3057207" y="3057992"/>
            <a:ext cx="697627" cy="400110"/>
          </a:xfrm>
          <a:prstGeom prst="rect">
            <a:avLst/>
          </a:prstGeom>
          <a:noFill/>
        </p:spPr>
        <p:txBody>
          <a:bodyPr wrap="none" rtlCol="0">
            <a:spAutoFit/>
          </a:bodyPr>
          <a:lstStyle/>
          <a:p>
            <a:r>
              <a:rPr kumimoji="1" lang="ja-JP" altLang="en-US" sz="1000" dirty="0" smtClean="0">
                <a:solidFill>
                  <a:schemeClr val="bg1"/>
                </a:solidFill>
              </a:rPr>
              <a:t>調達手配</a:t>
            </a:r>
            <a:endParaRPr kumimoji="1" lang="en-US" altLang="ja-JP" sz="1000" dirty="0" smtClean="0">
              <a:solidFill>
                <a:schemeClr val="bg1"/>
              </a:solidFill>
            </a:endParaRPr>
          </a:p>
          <a:p>
            <a:r>
              <a:rPr lang="ja-JP" altLang="en-US" sz="1000" dirty="0" smtClean="0">
                <a:solidFill>
                  <a:schemeClr val="bg1"/>
                </a:solidFill>
              </a:rPr>
              <a:t>導入作業</a:t>
            </a:r>
            <a:endParaRPr kumimoji="1" lang="ja-JP" altLang="en-US" sz="1000" dirty="0">
              <a:solidFill>
                <a:schemeClr val="bg1"/>
              </a:solidFill>
            </a:endParaRPr>
          </a:p>
        </p:txBody>
      </p:sp>
      <p:pic>
        <p:nvPicPr>
          <p:cNvPr id="14" name="図 13" descr="MM900283085.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0200" y="1443075"/>
            <a:ext cx="1547117" cy="990600"/>
          </a:xfrm>
          <a:prstGeom prst="rect">
            <a:avLst/>
          </a:prstGeom>
        </p:spPr>
      </p:pic>
      <p:sp>
        <p:nvSpPr>
          <p:cNvPr id="34" name="下カーブ矢印 33"/>
          <p:cNvSpPr/>
          <p:nvPr/>
        </p:nvSpPr>
        <p:spPr bwMode="auto">
          <a:xfrm>
            <a:off x="1905000" y="2509875"/>
            <a:ext cx="1143000" cy="457200"/>
          </a:xfrm>
          <a:prstGeom prst="curvedDownArrow">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7" name="テキスト ボックス 36"/>
          <p:cNvSpPr txBox="1"/>
          <p:nvPr/>
        </p:nvSpPr>
        <p:spPr>
          <a:xfrm>
            <a:off x="2209800" y="1910455"/>
            <a:ext cx="847407" cy="523220"/>
          </a:xfrm>
          <a:prstGeom prst="rect">
            <a:avLst/>
          </a:prstGeom>
          <a:noFill/>
        </p:spPr>
        <p:txBody>
          <a:bodyPr wrap="none" rtlCol="0">
            <a:spAutoFit/>
          </a:bodyPr>
          <a:lstStyle/>
          <a:p>
            <a:r>
              <a:rPr kumimoji="1" lang="ja-JP" altLang="en-US" sz="1400" dirty="0" smtClean="0">
                <a:solidFill>
                  <a:schemeClr val="bg1"/>
                </a:solidFill>
                <a:effectLst>
                  <a:glow rad="101600">
                    <a:schemeClr val="accent6">
                      <a:satMod val="175000"/>
                      <a:alpha val="40000"/>
                    </a:schemeClr>
                  </a:glow>
                </a:effectLst>
              </a:rPr>
              <a:t>メーカー</a:t>
            </a:r>
            <a:endParaRPr kumimoji="1" lang="en-US" altLang="ja-JP" sz="1400" dirty="0" smtClean="0">
              <a:solidFill>
                <a:schemeClr val="bg1"/>
              </a:solidFill>
              <a:effectLst>
                <a:glow rad="101600">
                  <a:schemeClr val="accent6">
                    <a:satMod val="175000"/>
                    <a:alpha val="40000"/>
                  </a:schemeClr>
                </a:glow>
              </a:effectLst>
            </a:endParaRPr>
          </a:p>
          <a:p>
            <a:r>
              <a:rPr lang="ja-JP" altLang="en-US" sz="1400" dirty="0" smtClean="0">
                <a:solidFill>
                  <a:schemeClr val="bg1"/>
                </a:solidFill>
                <a:effectLst>
                  <a:glow rad="101600">
                    <a:schemeClr val="accent6">
                      <a:satMod val="175000"/>
                      <a:alpha val="40000"/>
                    </a:schemeClr>
                  </a:glow>
                </a:effectLst>
              </a:rPr>
              <a:t>ベンダー</a:t>
            </a:r>
            <a:endParaRPr kumimoji="1" lang="ja-JP" altLang="en-US" sz="1400" dirty="0">
              <a:solidFill>
                <a:schemeClr val="bg1"/>
              </a:solidFill>
              <a:effectLst>
                <a:glow rad="101600">
                  <a:schemeClr val="accent6">
                    <a:satMod val="175000"/>
                    <a:alpha val="40000"/>
                  </a:schemeClr>
                </a:glow>
              </a:effectLst>
            </a:endParaRPr>
          </a:p>
        </p:txBody>
      </p:sp>
      <p:sp>
        <p:nvSpPr>
          <p:cNvPr id="41" name="六角形 40"/>
          <p:cNvSpPr/>
          <p:nvPr/>
        </p:nvSpPr>
        <p:spPr bwMode="auto">
          <a:xfrm>
            <a:off x="3845719" y="5399125"/>
            <a:ext cx="1449387" cy="457200"/>
          </a:xfrm>
          <a:prstGeom prst="hexagon">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サイジング</a:t>
            </a:r>
          </a:p>
        </p:txBody>
      </p:sp>
      <p:sp>
        <p:nvSpPr>
          <p:cNvPr id="42" name="六角形 41"/>
          <p:cNvSpPr/>
          <p:nvPr/>
        </p:nvSpPr>
        <p:spPr bwMode="auto">
          <a:xfrm>
            <a:off x="3845719" y="4865725"/>
            <a:ext cx="1449387" cy="457200"/>
          </a:xfrm>
          <a:prstGeom prst="hexagon">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rPr>
              <a:t>調　達</a:t>
            </a:r>
            <a:endParaRPr kumimoji="0" lang="ja-JP" altLang="en-US" sz="1400" b="0" i="0" u="none" strike="noStrike" cap="none" normalizeH="0" baseline="0" dirty="0" smtClean="0">
              <a:ln>
                <a:noFill/>
              </a:ln>
              <a:solidFill>
                <a:schemeClr val="bg1"/>
              </a:solidFill>
              <a:effectLst/>
            </a:endParaRPr>
          </a:p>
        </p:txBody>
      </p:sp>
      <p:sp>
        <p:nvSpPr>
          <p:cNvPr id="44" name="六角形 43"/>
          <p:cNvSpPr/>
          <p:nvPr/>
        </p:nvSpPr>
        <p:spPr bwMode="auto">
          <a:xfrm>
            <a:off x="3845719" y="5932525"/>
            <a:ext cx="1449387" cy="457200"/>
          </a:xfrm>
          <a:prstGeom prst="hexagon">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費　用</a:t>
            </a:r>
          </a:p>
        </p:txBody>
      </p:sp>
      <p:sp>
        <p:nvSpPr>
          <p:cNvPr id="45" name="角丸四角形 44"/>
          <p:cNvSpPr/>
          <p:nvPr/>
        </p:nvSpPr>
        <p:spPr bwMode="auto">
          <a:xfrm>
            <a:off x="838200" y="4859375"/>
            <a:ext cx="2895600" cy="4572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数週間から数ヶ月</a:t>
            </a:r>
          </a:p>
        </p:txBody>
      </p:sp>
      <p:sp>
        <p:nvSpPr>
          <p:cNvPr id="46" name="角丸四角形 45"/>
          <p:cNvSpPr/>
          <p:nvPr/>
        </p:nvSpPr>
        <p:spPr bwMode="auto">
          <a:xfrm>
            <a:off x="838200" y="5392775"/>
            <a:ext cx="2895600" cy="4572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数ヶ月から数年を想定</a:t>
            </a:r>
          </a:p>
        </p:txBody>
      </p:sp>
      <p:sp>
        <p:nvSpPr>
          <p:cNvPr id="47" name="角丸四角形 46"/>
          <p:cNvSpPr/>
          <p:nvPr/>
        </p:nvSpPr>
        <p:spPr bwMode="auto">
          <a:xfrm>
            <a:off x="838200" y="5926175"/>
            <a:ext cx="2895600" cy="4572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現物資産またはリース資産</a:t>
            </a:r>
          </a:p>
        </p:txBody>
      </p:sp>
      <p:sp>
        <p:nvSpPr>
          <p:cNvPr id="51" name="テキスト ボックス 50"/>
          <p:cNvSpPr txBox="1"/>
          <p:nvPr/>
        </p:nvSpPr>
        <p:spPr>
          <a:xfrm>
            <a:off x="1460279" y="909675"/>
            <a:ext cx="1723549" cy="461665"/>
          </a:xfrm>
          <a:prstGeom prst="rect">
            <a:avLst/>
          </a:prstGeom>
          <a:noFill/>
        </p:spPr>
        <p:txBody>
          <a:bodyPr wrap="none" rtlCol="0">
            <a:spAutoFit/>
          </a:bodyPr>
          <a:lstStyle/>
          <a:p>
            <a:pPr algn="ctr"/>
            <a:r>
              <a:rPr kumimoji="1" lang="ja-JP" altLang="en-US" sz="2400" dirty="0" smtClean="0">
                <a:solidFill>
                  <a:srgbClr val="800000"/>
                </a:solidFill>
                <a:effectLst/>
              </a:rPr>
              <a:t>従来の方法</a:t>
            </a:r>
            <a:endParaRPr kumimoji="1" lang="ja-JP" altLang="en-US" sz="2400" dirty="0">
              <a:solidFill>
                <a:srgbClr val="800000"/>
              </a:solidFill>
              <a:effectLst/>
            </a:endParaRPr>
          </a:p>
        </p:txBody>
      </p:sp>
      <p:grpSp>
        <p:nvGrpSpPr>
          <p:cNvPr id="7" name="図形グループ 6"/>
          <p:cNvGrpSpPr/>
          <p:nvPr/>
        </p:nvGrpSpPr>
        <p:grpSpPr>
          <a:xfrm>
            <a:off x="5133280" y="468150"/>
            <a:ext cx="3429000" cy="5921700"/>
            <a:chOff x="5133280" y="555300"/>
            <a:chExt cx="3429000" cy="5921700"/>
          </a:xfrm>
        </p:grpSpPr>
        <p:grpSp>
          <p:nvGrpSpPr>
            <p:cNvPr id="3" name="図形グループ 2"/>
            <p:cNvGrpSpPr/>
            <p:nvPr/>
          </p:nvGrpSpPr>
          <p:grpSpPr>
            <a:xfrm>
              <a:off x="5133280" y="555300"/>
              <a:ext cx="3429000" cy="5921700"/>
              <a:chOff x="5133280" y="555300"/>
              <a:chExt cx="3429000" cy="5921700"/>
            </a:xfrm>
          </p:grpSpPr>
          <p:pic>
            <p:nvPicPr>
              <p:cNvPr id="19" name="図 18" descr="MC900441809.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33280" y="555300"/>
                <a:ext cx="3429000" cy="3429000"/>
              </a:xfrm>
              <a:prstGeom prst="rect">
                <a:avLst/>
              </a:prstGeom>
            </p:spPr>
          </p:pic>
          <p:pic>
            <p:nvPicPr>
              <p:cNvPr id="27" name="図 26"/>
              <p:cNvPicPr>
                <a:picLocks noChangeAspect="1"/>
              </p:cNvPicPr>
              <p:nvPr/>
            </p:nvPicPr>
            <p:blipFill>
              <a:blip r:embed="rId3">
                <a:clrChange>
                  <a:clrFrom>
                    <a:srgbClr val="FEFEFE"/>
                  </a:clrFrom>
                  <a:clrTo>
                    <a:srgbClr val="FEFEFE">
                      <a:alpha val="0"/>
                    </a:srgbClr>
                  </a:clrTo>
                </a:clrChange>
              </a:blip>
              <a:stretch>
                <a:fillRect/>
              </a:stretch>
            </p:blipFill>
            <p:spPr>
              <a:xfrm>
                <a:off x="6407485" y="1600200"/>
                <a:ext cx="831515" cy="728962"/>
              </a:xfrm>
              <a:prstGeom prst="rect">
                <a:avLst/>
              </a:prstGeom>
            </p:spPr>
          </p:pic>
          <p:pic>
            <p:nvPicPr>
              <p:cNvPr id="28" name="図 27"/>
              <p:cNvPicPr>
                <a:picLocks noChangeAspect="1"/>
              </p:cNvPicPr>
              <p:nvPr/>
            </p:nvPicPr>
            <p:blipFill>
              <a:blip r:embed="rId3">
                <a:clrChange>
                  <a:clrFrom>
                    <a:srgbClr val="FEFEFE"/>
                  </a:clrFrom>
                  <a:clrTo>
                    <a:srgbClr val="FEFEFE">
                      <a:alpha val="0"/>
                    </a:srgbClr>
                  </a:clrTo>
                </a:clrChange>
              </a:blip>
              <a:stretch>
                <a:fillRect/>
              </a:stretch>
            </p:blipFill>
            <p:spPr>
              <a:xfrm>
                <a:off x="7245685" y="1600200"/>
                <a:ext cx="831515" cy="728962"/>
              </a:xfrm>
              <a:prstGeom prst="rect">
                <a:avLst/>
              </a:prstGeom>
            </p:spPr>
          </p:pic>
          <p:pic>
            <p:nvPicPr>
              <p:cNvPr id="29" name="図 28"/>
              <p:cNvPicPr>
                <a:picLocks noChangeAspect="1"/>
              </p:cNvPicPr>
              <p:nvPr/>
            </p:nvPicPr>
            <p:blipFill>
              <a:blip r:embed="rId3">
                <a:clrChange>
                  <a:clrFrom>
                    <a:srgbClr val="FEFEFE"/>
                  </a:clrFrom>
                  <a:clrTo>
                    <a:srgbClr val="FEFEFE">
                      <a:alpha val="0"/>
                    </a:srgbClr>
                  </a:clrTo>
                </a:clrChange>
              </a:blip>
              <a:stretch>
                <a:fillRect/>
              </a:stretch>
            </p:blipFill>
            <p:spPr>
              <a:xfrm>
                <a:off x="5569285" y="1600200"/>
                <a:ext cx="831515" cy="728962"/>
              </a:xfrm>
              <a:prstGeom prst="rect">
                <a:avLst/>
              </a:prstGeom>
            </p:spPr>
          </p:pic>
          <p:sp>
            <p:nvSpPr>
              <p:cNvPr id="35" name="角丸四角形 34"/>
              <p:cNvSpPr/>
              <p:nvPr/>
            </p:nvSpPr>
            <p:spPr bwMode="auto">
              <a:xfrm>
                <a:off x="6019800" y="3124200"/>
                <a:ext cx="1828800" cy="1447800"/>
              </a:xfrm>
              <a:prstGeom prst="roundRect">
                <a:avLst>
                  <a:gd name="adj" fmla="val 0"/>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20" name="Picture 26" descr="j043394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0" y="38100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テキスト ボックス 35"/>
              <p:cNvSpPr txBox="1"/>
              <p:nvPr/>
            </p:nvSpPr>
            <p:spPr>
              <a:xfrm>
                <a:off x="6026485" y="3200400"/>
                <a:ext cx="1828800" cy="246221"/>
              </a:xfrm>
              <a:prstGeom prst="rect">
                <a:avLst/>
              </a:prstGeom>
              <a:noFill/>
            </p:spPr>
            <p:txBody>
              <a:bodyPr wrap="square" rtlCol="0">
                <a:spAutoFit/>
              </a:bodyPr>
              <a:lstStyle/>
              <a:p>
                <a:pPr algn="ctr"/>
                <a:r>
                  <a:rPr kumimoji="1" lang="ja-JP" altLang="en-US" sz="1000" dirty="0" smtClean="0">
                    <a:solidFill>
                      <a:srgbClr val="FFFFFF"/>
                    </a:solidFill>
                  </a:rPr>
                  <a:t>セルフ</a:t>
                </a:r>
                <a:r>
                  <a:rPr kumimoji="1" lang="en-US" altLang="ja-JP" sz="1000" dirty="0" smtClean="0">
                    <a:solidFill>
                      <a:srgbClr val="FFFFFF"/>
                    </a:solidFill>
                  </a:rPr>
                  <a:t>･</a:t>
                </a:r>
                <a:r>
                  <a:rPr kumimoji="1" lang="ja-JP" altLang="en-US" sz="1000" dirty="0" smtClean="0">
                    <a:solidFill>
                      <a:srgbClr val="FFFFFF"/>
                    </a:solidFill>
                  </a:rPr>
                  <a:t>サービス・ポータル</a:t>
                </a:r>
                <a:endParaRPr kumimoji="1" lang="ja-JP" altLang="en-US" sz="1000" dirty="0">
                  <a:solidFill>
                    <a:srgbClr val="FFFFFF"/>
                  </a:solidFill>
                </a:endParaRPr>
              </a:p>
            </p:txBody>
          </p:sp>
          <p:sp>
            <p:nvSpPr>
              <p:cNvPr id="40" name="テキスト ボックス 39"/>
              <p:cNvSpPr txBox="1"/>
              <p:nvPr/>
            </p:nvSpPr>
            <p:spPr>
              <a:xfrm>
                <a:off x="6019800" y="3505200"/>
                <a:ext cx="1828800" cy="830997"/>
              </a:xfrm>
              <a:prstGeom prst="rect">
                <a:avLst/>
              </a:prstGeom>
              <a:noFill/>
            </p:spPr>
            <p:txBody>
              <a:bodyPr wrap="square" rtlCol="0">
                <a:spAutoFit/>
              </a:bodyPr>
              <a:lstStyle/>
              <a:p>
                <a:pPr marL="171450" indent="-171450">
                  <a:buFont typeface="Wingdings" charset="2"/>
                  <a:buChar char="l"/>
                </a:pPr>
                <a:r>
                  <a:rPr kumimoji="1" lang="ja-JP" altLang="en-US" sz="1200" dirty="0" smtClean="0">
                    <a:solidFill>
                      <a:srgbClr val="FFFFFF"/>
                    </a:solidFill>
                  </a:rPr>
                  <a:t>調達・構成変更</a:t>
                </a:r>
                <a:endParaRPr kumimoji="1" lang="en-US" altLang="ja-JP" sz="1200" dirty="0" smtClean="0">
                  <a:solidFill>
                    <a:srgbClr val="FFFFFF"/>
                  </a:solidFill>
                </a:endParaRPr>
              </a:p>
              <a:p>
                <a:pPr marL="171450" indent="-171450">
                  <a:buFont typeface="Wingdings" charset="2"/>
                  <a:buChar char="l"/>
                </a:pPr>
                <a:r>
                  <a:rPr lang="ja-JP" altLang="en-US" sz="1200" dirty="0">
                    <a:solidFill>
                      <a:srgbClr val="FFFFFF"/>
                    </a:solidFill>
                  </a:rPr>
                  <a:t>サービスレベル設定</a:t>
                </a:r>
                <a:endParaRPr lang="en-US" altLang="ja-JP" sz="1200" dirty="0">
                  <a:solidFill>
                    <a:srgbClr val="FFFFFF"/>
                  </a:solidFill>
                </a:endParaRPr>
              </a:p>
              <a:p>
                <a:pPr marL="171450" indent="-171450">
                  <a:buFont typeface="Wingdings" charset="2"/>
                  <a:buChar char="l"/>
                </a:pPr>
                <a:r>
                  <a:rPr lang="ja-JP" altLang="en-US" sz="1200" dirty="0" smtClean="0">
                    <a:solidFill>
                      <a:srgbClr val="FFFFFF"/>
                    </a:solidFill>
                  </a:rPr>
                  <a:t>運用設定</a:t>
                </a:r>
                <a:endParaRPr lang="en-US" altLang="ja-JP" sz="1200" dirty="0" smtClean="0">
                  <a:solidFill>
                    <a:srgbClr val="FFFFFF"/>
                  </a:solidFill>
                </a:endParaRPr>
              </a:p>
              <a:p>
                <a:pPr marL="171450" indent="-171450">
                  <a:buFont typeface="Wingdings" charset="2"/>
                  <a:buChar char="l"/>
                </a:pPr>
                <a:r>
                  <a:rPr lang="ja-JP" altLang="en-US" sz="1200" dirty="0" smtClean="0">
                    <a:solidFill>
                      <a:srgbClr val="FFFFFF"/>
                    </a:solidFill>
                  </a:rPr>
                  <a:t>・・・</a:t>
                </a:r>
                <a:endParaRPr kumimoji="1" lang="ja-JP" altLang="en-US" sz="1200" dirty="0">
                  <a:solidFill>
                    <a:srgbClr val="FFFFFF"/>
                  </a:solidFill>
                </a:endParaRPr>
              </a:p>
            </p:txBody>
          </p:sp>
          <p:sp>
            <p:nvSpPr>
              <p:cNvPr id="48" name="角丸四角形 47"/>
              <p:cNvSpPr/>
              <p:nvPr/>
            </p:nvSpPr>
            <p:spPr bwMode="auto">
              <a:xfrm>
                <a:off x="5410200" y="4953000"/>
                <a:ext cx="2895600" cy="4572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数分から数十分</a:t>
                </a:r>
              </a:p>
            </p:txBody>
          </p:sp>
          <p:sp>
            <p:nvSpPr>
              <p:cNvPr id="49" name="角丸四角形 48"/>
              <p:cNvSpPr/>
              <p:nvPr/>
            </p:nvSpPr>
            <p:spPr bwMode="auto">
              <a:xfrm>
                <a:off x="5410200" y="5486400"/>
                <a:ext cx="2895600" cy="4572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latin typeface="Arial" charset="0"/>
                    <a:ea typeface="HG丸ｺﾞｼｯｸM-PRO" pitchFamily="50" charset="-128"/>
                  </a:rPr>
                  <a:t>直近のみ</a:t>
                </a: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・必要に応じて増減</a:t>
                </a:r>
              </a:p>
            </p:txBody>
          </p:sp>
          <p:sp>
            <p:nvSpPr>
              <p:cNvPr id="50" name="角丸四角形 49"/>
              <p:cNvSpPr/>
              <p:nvPr/>
            </p:nvSpPr>
            <p:spPr bwMode="auto">
              <a:xfrm>
                <a:off x="5410200" y="6019800"/>
                <a:ext cx="2895600" cy="4572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経費・</a:t>
                </a:r>
                <a:r>
                  <a:rPr kumimoji="0" lang="ja-JP" altLang="en-US" sz="1400" dirty="0" smtClean="0">
                    <a:solidFill>
                      <a:srgbClr val="FFFFFF"/>
                    </a:solidFill>
                  </a:rPr>
                  <a:t>従量課金／定額課金</a:t>
                </a:r>
                <a:endParaRPr kumimoji="0" lang="ja-JP" altLang="en-US"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52" name="テキスト ボックス 51"/>
              <p:cNvSpPr txBox="1"/>
              <p:nvPr/>
            </p:nvSpPr>
            <p:spPr>
              <a:xfrm>
                <a:off x="6263726" y="990600"/>
                <a:ext cx="1188547" cy="461665"/>
              </a:xfrm>
              <a:prstGeom prst="rect">
                <a:avLst/>
              </a:prstGeom>
              <a:noFill/>
            </p:spPr>
            <p:txBody>
              <a:bodyPr wrap="none" rtlCol="0">
                <a:spAutoFit/>
              </a:bodyPr>
              <a:lstStyle/>
              <a:p>
                <a:pPr algn="ctr"/>
                <a:r>
                  <a:rPr kumimoji="1" lang="ja-JP" altLang="en-US" sz="2400" dirty="0" smtClean="0">
                    <a:solidFill>
                      <a:srgbClr val="0000FF"/>
                    </a:solidFill>
                    <a:effectLst/>
                  </a:rPr>
                  <a:t>クラウド</a:t>
                </a:r>
                <a:endParaRPr kumimoji="1" lang="ja-JP" altLang="en-US" sz="2400" dirty="0">
                  <a:solidFill>
                    <a:srgbClr val="0000FF"/>
                  </a:solidFill>
                  <a:effectLst/>
                </a:endParaRPr>
              </a:p>
            </p:txBody>
          </p:sp>
        </p:grpSp>
        <p:sp>
          <p:nvSpPr>
            <p:cNvPr id="4" name="上下矢印 3"/>
            <p:cNvSpPr/>
            <p:nvPr/>
          </p:nvSpPr>
          <p:spPr bwMode="auto">
            <a:xfrm>
              <a:off x="6705600" y="2286000"/>
              <a:ext cx="381000" cy="838200"/>
            </a:xfrm>
            <a:prstGeom prst="upDownArrow">
              <a:avLst/>
            </a:prstGeom>
            <a:solidFill>
              <a:srgbClr val="FF6600"/>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 name="テキスト ボックス 4"/>
            <p:cNvSpPr txBox="1"/>
            <p:nvPr/>
          </p:nvSpPr>
          <p:spPr>
            <a:xfrm>
              <a:off x="5416108" y="2427748"/>
              <a:ext cx="2225289" cy="338554"/>
            </a:xfrm>
            <a:prstGeom prst="rect">
              <a:avLst/>
            </a:prstGeom>
            <a:noFill/>
          </p:spPr>
          <p:txBody>
            <a:bodyPr wrap="none" rtlCol="0">
              <a:spAutoFit/>
            </a:bodyPr>
            <a:lstStyle/>
            <a:p>
              <a:r>
                <a:rPr kumimoji="1" lang="ja-JP" altLang="en-US" sz="1600" dirty="0" smtClean="0">
                  <a:solidFill>
                    <a:srgbClr val="FFFFFF"/>
                  </a:solidFill>
                  <a:effectLst>
                    <a:glow rad="101600">
                      <a:schemeClr val="accent1">
                        <a:satMod val="175000"/>
                        <a:alpha val="40000"/>
                      </a:schemeClr>
                    </a:glow>
                  </a:effectLst>
                </a:rPr>
                <a:t>オンライン</a:t>
              </a:r>
              <a:r>
                <a:rPr kumimoji="1" lang="en-US" altLang="ja-JP" sz="1600" dirty="0" smtClean="0">
                  <a:solidFill>
                    <a:srgbClr val="FFFFFF"/>
                  </a:solidFill>
                  <a:effectLst>
                    <a:glow rad="101600">
                      <a:schemeClr val="accent1">
                        <a:satMod val="175000"/>
                        <a:alpha val="40000"/>
                      </a:schemeClr>
                    </a:glow>
                  </a:effectLst>
                </a:rPr>
                <a:t>･</a:t>
              </a:r>
              <a:r>
                <a:rPr lang="ja-JP" altLang="en-US" sz="1600" dirty="0" smtClean="0">
                  <a:solidFill>
                    <a:srgbClr val="FFFFFF"/>
                  </a:solidFill>
                  <a:effectLst>
                    <a:glow rad="101600">
                      <a:schemeClr val="accent1">
                        <a:satMod val="175000"/>
                        <a:alpha val="40000"/>
                      </a:schemeClr>
                    </a:glow>
                  </a:effectLst>
                </a:rPr>
                <a:t>リアルタイム</a:t>
              </a:r>
              <a:endParaRPr kumimoji="1" lang="ja-JP" altLang="en-US" sz="1600" dirty="0">
                <a:solidFill>
                  <a:srgbClr val="FFFFFF"/>
                </a:solidFill>
                <a:effectLst>
                  <a:glow rad="101600">
                    <a:schemeClr val="accent1">
                      <a:satMod val="175000"/>
                      <a:alpha val="40000"/>
                    </a:schemeClr>
                  </a:glow>
                </a:effectLst>
              </a:endParaRPr>
            </a:p>
          </p:txBody>
        </p:sp>
      </p:grpSp>
    </p:spTree>
    <p:extLst>
      <p:ext uri="{BB962C8B-B14F-4D97-AF65-F5344CB8AC3E}">
        <p14:creationId xmlns:p14="http://schemas.microsoft.com/office/powerpoint/2010/main" val="60792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kumimoji="1" lang="ja-JP" altLang="en-US" dirty="0" smtClean="0"/>
              <a:t>クラウド</a:t>
            </a:r>
            <a:r>
              <a:rPr lang="ja-JP" altLang="en-US" dirty="0" smtClean="0"/>
              <a:t>ならではの費用対効果の考え方</a:t>
            </a:r>
            <a:endParaRPr kumimoji="1" lang="ja-JP" altLang="en-US" dirty="0"/>
          </a:p>
        </p:txBody>
      </p:sp>
      <p:cxnSp>
        <p:nvCxnSpPr>
          <p:cNvPr id="22" name="直線矢印コネクタ 21"/>
          <p:cNvCxnSpPr/>
          <p:nvPr/>
        </p:nvCxnSpPr>
        <p:spPr bwMode="auto">
          <a:xfrm flipV="1">
            <a:off x="1114855" y="1066800"/>
            <a:ext cx="0" cy="4953000"/>
          </a:xfrm>
          <a:prstGeom prst="straightConnector1">
            <a:avLst/>
          </a:prstGeom>
          <a:solidFill>
            <a:schemeClr val="bg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矢印コネクタ 26"/>
          <p:cNvCxnSpPr/>
          <p:nvPr/>
        </p:nvCxnSpPr>
        <p:spPr bwMode="auto">
          <a:xfrm>
            <a:off x="1114855" y="6019800"/>
            <a:ext cx="7162800" cy="0"/>
          </a:xfrm>
          <a:prstGeom prst="straightConnector1">
            <a:avLst/>
          </a:prstGeom>
          <a:solidFill>
            <a:schemeClr val="bg1"/>
          </a:solidFill>
          <a:ln w="38100" cap="flat" cmpd="sng" algn="ctr">
            <a:solidFill>
              <a:srgbClr val="008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2" name="図 31" descr="MC9004316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855" y="1295400"/>
            <a:ext cx="762000" cy="762000"/>
          </a:xfrm>
          <a:prstGeom prst="rect">
            <a:avLst/>
          </a:prstGeom>
        </p:spPr>
      </p:pic>
      <p:pic>
        <p:nvPicPr>
          <p:cNvPr id="33" name="図 32" descr="MC90043158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55" y="5715000"/>
            <a:ext cx="673100" cy="673100"/>
          </a:xfrm>
          <a:prstGeom prst="rect">
            <a:avLst/>
          </a:prstGeom>
        </p:spPr>
      </p:pic>
      <p:grpSp>
        <p:nvGrpSpPr>
          <p:cNvPr id="4" name="図形グループ 3"/>
          <p:cNvGrpSpPr/>
          <p:nvPr/>
        </p:nvGrpSpPr>
        <p:grpSpPr>
          <a:xfrm>
            <a:off x="1343455" y="2819400"/>
            <a:ext cx="6934200" cy="2895600"/>
            <a:chOff x="1524000" y="3048000"/>
            <a:chExt cx="6934200" cy="2895600"/>
          </a:xfrm>
        </p:grpSpPr>
        <p:cxnSp>
          <p:nvCxnSpPr>
            <p:cNvPr id="34" name="直線矢印コネクタ 33"/>
            <p:cNvCxnSpPr/>
            <p:nvPr/>
          </p:nvCxnSpPr>
          <p:spPr bwMode="auto">
            <a:xfrm>
              <a:off x="1752600" y="3048000"/>
              <a:ext cx="6705600" cy="2895600"/>
            </a:xfrm>
            <a:prstGeom prst="straightConnector1">
              <a:avLst/>
            </a:prstGeom>
            <a:solidFill>
              <a:schemeClr val="bg1"/>
            </a:solidFill>
            <a:ln w="76200" cap="flat" cmpd="sng" algn="ctr">
              <a:solidFill>
                <a:srgbClr val="FF6FCF"/>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テキスト ボックス 35"/>
            <p:cNvSpPr txBox="1"/>
            <p:nvPr/>
          </p:nvSpPr>
          <p:spPr>
            <a:xfrm>
              <a:off x="1524000" y="3886200"/>
              <a:ext cx="2345714" cy="707886"/>
            </a:xfrm>
            <a:prstGeom prst="rect">
              <a:avLst/>
            </a:prstGeom>
            <a:noFill/>
          </p:spPr>
          <p:txBody>
            <a:bodyPr wrap="none" rtlCol="0">
              <a:spAutoFit/>
            </a:bodyPr>
            <a:lstStyle/>
            <a:p>
              <a:r>
                <a:rPr lang="ja-JP" altLang="en-US" sz="2000" dirty="0" smtClean="0">
                  <a:solidFill>
                    <a:srgbClr val="FF66FF"/>
                  </a:solidFill>
                  <a:effectLst/>
                  <a:latin typeface="HGP創英角ｺﾞｼｯｸUB"/>
                  <a:ea typeface="HGP創英角ｺﾞｼｯｸUB"/>
                  <a:cs typeface="HGP創英角ｺﾞｼｯｸUB"/>
                </a:rPr>
                <a:t>システム関連機器の</a:t>
              </a:r>
              <a:endParaRPr lang="en-US" altLang="ja-JP" sz="2000" dirty="0" smtClean="0">
                <a:solidFill>
                  <a:srgbClr val="FF66FF"/>
                </a:solidFill>
                <a:effectLst/>
                <a:latin typeface="HGP創英角ｺﾞｼｯｸUB"/>
                <a:ea typeface="HGP創英角ｺﾞｼｯｸUB"/>
                <a:cs typeface="HGP創英角ｺﾞｼｯｸUB"/>
              </a:endParaRPr>
            </a:p>
            <a:p>
              <a:r>
                <a:rPr lang="ja-JP" altLang="en-US" sz="2000" dirty="0" smtClean="0">
                  <a:solidFill>
                    <a:srgbClr val="FF66FF"/>
                  </a:solidFill>
                  <a:effectLst/>
                  <a:latin typeface="HGP創英角ｺﾞｼｯｸUB"/>
                  <a:ea typeface="HGP創英角ｺﾞｼｯｸUB"/>
                  <a:cs typeface="HGP創英角ｺﾞｼｯｸUB"/>
                </a:rPr>
                <a:t>コストパフォーマンス</a:t>
              </a:r>
              <a:endParaRPr kumimoji="1" lang="ja-JP" altLang="en-US" sz="2000" dirty="0">
                <a:solidFill>
                  <a:srgbClr val="FF66FF"/>
                </a:solidFill>
                <a:effectLst/>
                <a:latin typeface="HGP創英角ｺﾞｼｯｸUB"/>
                <a:ea typeface="HGP創英角ｺﾞｼｯｸUB"/>
                <a:cs typeface="HGP創英角ｺﾞｼｯｸUB"/>
              </a:endParaRPr>
            </a:p>
          </p:txBody>
        </p:sp>
      </p:grpSp>
      <p:cxnSp>
        <p:nvCxnSpPr>
          <p:cNvPr id="15" name="直線矢印コネクタ 14"/>
          <p:cNvCxnSpPr/>
          <p:nvPr/>
        </p:nvCxnSpPr>
        <p:spPr bwMode="auto">
          <a:xfrm>
            <a:off x="1572055" y="2590800"/>
            <a:ext cx="6705600" cy="0"/>
          </a:xfrm>
          <a:prstGeom prst="straightConnector1">
            <a:avLst/>
          </a:prstGeom>
          <a:solidFill>
            <a:schemeClr val="bg1"/>
          </a:solidFill>
          <a:ln w="76200" cap="flat" cmpd="sng" algn="ctr">
            <a:solidFill>
              <a:srgbClr val="33ACBD"/>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テキスト ボックス 25"/>
          <p:cNvSpPr txBox="1"/>
          <p:nvPr/>
        </p:nvSpPr>
        <p:spPr>
          <a:xfrm>
            <a:off x="6982255" y="1981200"/>
            <a:ext cx="1052892" cy="523220"/>
          </a:xfrm>
          <a:prstGeom prst="rect">
            <a:avLst/>
          </a:prstGeom>
          <a:noFill/>
        </p:spPr>
        <p:txBody>
          <a:bodyPr wrap="none" rtlCol="0">
            <a:spAutoFit/>
          </a:bodyPr>
          <a:lstStyle/>
          <a:p>
            <a:r>
              <a:rPr kumimoji="1" lang="ja-JP" altLang="en-US" sz="2800" dirty="0" smtClean="0">
                <a:solidFill>
                  <a:srgbClr val="008000"/>
                </a:solidFill>
                <a:effectLst/>
                <a:latin typeface="HGP創英角ｺﾞｼｯｸUB"/>
                <a:ea typeface="HGP創英角ｺﾞｼｯｸUB"/>
                <a:cs typeface="HGP創英角ｺﾞｼｯｸUB"/>
              </a:rPr>
              <a:t>リース</a:t>
            </a:r>
            <a:endParaRPr kumimoji="1" lang="ja-JP" altLang="en-US" sz="2800" dirty="0">
              <a:solidFill>
                <a:srgbClr val="008000"/>
              </a:solidFill>
              <a:effectLst/>
              <a:latin typeface="HGP創英角ｺﾞｼｯｸUB"/>
              <a:ea typeface="HGP創英角ｺﾞｼｯｸUB"/>
              <a:cs typeface="HGP創英角ｺﾞｼｯｸUB"/>
            </a:endParaRPr>
          </a:p>
        </p:txBody>
      </p:sp>
      <p:sp>
        <p:nvSpPr>
          <p:cNvPr id="37" name="角丸四角形吹き出し 36"/>
          <p:cNvSpPr/>
          <p:nvPr/>
        </p:nvSpPr>
        <p:spPr bwMode="auto">
          <a:xfrm>
            <a:off x="4620055" y="1371600"/>
            <a:ext cx="2133600" cy="609600"/>
          </a:xfrm>
          <a:prstGeom prst="wedgeRoundRectCallout">
            <a:avLst>
              <a:gd name="adj1" fmla="val 59881"/>
              <a:gd name="adj2" fmla="val 89583"/>
              <a:gd name="adj3" fmla="val 16667"/>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コストパフォーマンスが</a:t>
            </a:r>
            <a:endParaRPr kumimoji="0" lang="en-US" altLang="ja-JP" sz="1400" dirty="0" smtClean="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長期的に固定化</a:t>
            </a:r>
            <a:endParaRPr kumimoji="0" lang="ja-JP" altLang="en-US" sz="1400" b="0" i="0" u="none" strike="noStrike" cap="none" normalizeH="0" baseline="0" dirty="0" smtClean="0">
              <a:ln>
                <a:noFill/>
              </a:ln>
              <a:solidFill>
                <a:srgbClr val="FFFFFF"/>
              </a:solidFill>
              <a:effectLst/>
            </a:endParaRPr>
          </a:p>
        </p:txBody>
      </p:sp>
      <p:cxnSp>
        <p:nvCxnSpPr>
          <p:cNvPr id="28" name="直線矢印コネクタ 27"/>
          <p:cNvCxnSpPr/>
          <p:nvPr/>
        </p:nvCxnSpPr>
        <p:spPr bwMode="auto">
          <a:xfrm>
            <a:off x="1572055" y="2133600"/>
            <a:ext cx="6705600" cy="2819400"/>
          </a:xfrm>
          <a:prstGeom prst="straightConnector1">
            <a:avLst/>
          </a:prstGeom>
          <a:solidFill>
            <a:schemeClr val="bg1"/>
          </a:solidFill>
          <a:ln w="76200" cap="flat" cmpd="sng" algn="ctr">
            <a:solidFill>
              <a:srgbClr val="FF99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テキスト ボックス 30"/>
          <p:cNvSpPr txBox="1"/>
          <p:nvPr/>
        </p:nvSpPr>
        <p:spPr>
          <a:xfrm>
            <a:off x="6601255" y="4340086"/>
            <a:ext cx="1338828" cy="523220"/>
          </a:xfrm>
          <a:prstGeom prst="rect">
            <a:avLst/>
          </a:prstGeom>
          <a:noFill/>
        </p:spPr>
        <p:txBody>
          <a:bodyPr wrap="none" rtlCol="0">
            <a:spAutoFit/>
          </a:bodyPr>
          <a:lstStyle/>
          <a:p>
            <a:r>
              <a:rPr kumimoji="1" lang="ja-JP" altLang="en-US" sz="2800" dirty="0" smtClean="0">
                <a:solidFill>
                  <a:srgbClr val="0000FF"/>
                </a:solidFill>
                <a:effectLst/>
                <a:latin typeface="HGP創英角ｺﾞｼｯｸUB"/>
                <a:ea typeface="HGP創英角ｺﾞｼｯｸUB"/>
                <a:cs typeface="HGP創英角ｺﾞｼｯｸUB"/>
              </a:rPr>
              <a:t>クラウド</a:t>
            </a:r>
            <a:endParaRPr kumimoji="1" lang="ja-JP" altLang="en-US" sz="2800" dirty="0">
              <a:solidFill>
                <a:srgbClr val="0000FF"/>
              </a:solidFill>
              <a:effectLst/>
              <a:latin typeface="HGP創英角ｺﾞｼｯｸUB"/>
              <a:ea typeface="HGP創英角ｺﾞｼｯｸUB"/>
              <a:cs typeface="HGP創英角ｺﾞｼｯｸUB"/>
            </a:endParaRPr>
          </a:p>
        </p:txBody>
      </p:sp>
      <p:sp>
        <p:nvSpPr>
          <p:cNvPr id="38" name="角丸四角形吹き出し 37"/>
          <p:cNvSpPr/>
          <p:nvPr/>
        </p:nvSpPr>
        <p:spPr bwMode="auto">
          <a:xfrm>
            <a:off x="3324655" y="5105400"/>
            <a:ext cx="3276600" cy="609600"/>
          </a:xfrm>
          <a:prstGeom prst="wedgeRoundRectCallout">
            <a:avLst>
              <a:gd name="adj1" fmla="val 53761"/>
              <a:gd name="adj2" fmla="val -112500"/>
              <a:gd name="adj3" fmla="val 16667"/>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新機種追加、</a:t>
            </a:r>
            <a:r>
              <a:rPr kumimoji="0" lang="ja-JP" altLang="en-US" sz="1400" b="0" i="0" u="none" strike="noStrike" cap="none" normalizeH="0" baseline="0" dirty="0" smtClean="0">
                <a:ln>
                  <a:noFill/>
                </a:ln>
                <a:solidFill>
                  <a:srgbClr val="FFFFFF"/>
                </a:solidFill>
                <a:effectLst/>
              </a:rPr>
              <a:t>新旧の入替え</a:t>
            </a:r>
            <a:r>
              <a:rPr kumimoji="0" lang="ja-JP" altLang="en-US" sz="1400" dirty="0" smtClean="0">
                <a:solidFill>
                  <a:srgbClr val="FFFFFF"/>
                </a:solidFill>
              </a:rPr>
              <a:t>を繰り返し</a:t>
            </a:r>
            <a:endParaRPr kumimoji="0" lang="en-US" altLang="ja-JP" sz="1400" dirty="0" smtClean="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rPr>
              <a:t>継続的にコストパフォーマンスを改善</a:t>
            </a:r>
          </a:p>
        </p:txBody>
      </p:sp>
      <p:sp>
        <p:nvSpPr>
          <p:cNvPr id="41" name="角丸四角形吹き出し 40"/>
          <p:cNvSpPr/>
          <p:nvPr/>
        </p:nvSpPr>
        <p:spPr bwMode="auto">
          <a:xfrm>
            <a:off x="2029255" y="1371600"/>
            <a:ext cx="1752600" cy="609600"/>
          </a:xfrm>
          <a:prstGeom prst="wedgeRoundRectCallout">
            <a:avLst>
              <a:gd name="adj1" fmla="val -68232"/>
              <a:gd name="adj2" fmla="val 114174"/>
              <a:gd name="adj3" fmla="val 16667"/>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移行・環境変更に</a:t>
            </a:r>
            <a:endParaRPr kumimoji="0" lang="en-US" altLang="ja-JP" sz="1400" b="0" i="0" u="none" strike="noStrike" cap="none" normalizeH="0" baseline="0" dirty="0" smtClean="0">
              <a:ln>
                <a:noFill/>
              </a:ln>
              <a:solidFill>
                <a:schemeClr val="bg1"/>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かかる一時経費</a:t>
            </a:r>
          </a:p>
        </p:txBody>
      </p:sp>
      <p:cxnSp>
        <p:nvCxnSpPr>
          <p:cNvPr id="43" name="直線矢印コネクタ 42"/>
          <p:cNvCxnSpPr/>
          <p:nvPr/>
        </p:nvCxnSpPr>
        <p:spPr bwMode="auto">
          <a:xfrm>
            <a:off x="1648255" y="2219980"/>
            <a:ext cx="0" cy="294620"/>
          </a:xfrm>
          <a:prstGeom prst="straightConnector1">
            <a:avLst/>
          </a:prstGeom>
          <a:solidFill>
            <a:schemeClr val="bg1"/>
          </a:solidFill>
          <a:ln w="38100" cap="flat" cmpd="sng" algn="ctr">
            <a:solidFill>
              <a:srgbClr val="FF0000"/>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上下矢印 5"/>
          <p:cNvSpPr/>
          <p:nvPr/>
        </p:nvSpPr>
        <p:spPr bwMode="auto">
          <a:xfrm>
            <a:off x="7668055" y="2743200"/>
            <a:ext cx="609600" cy="1758950"/>
          </a:xfrm>
          <a:prstGeom prst="upDownArrow">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10" name="図形グループ 9"/>
          <p:cNvGrpSpPr/>
          <p:nvPr/>
        </p:nvGrpSpPr>
        <p:grpSpPr>
          <a:xfrm>
            <a:off x="5305855" y="3048000"/>
            <a:ext cx="2286000" cy="1066800"/>
            <a:chOff x="6705600" y="609600"/>
            <a:chExt cx="2286000" cy="1066800"/>
          </a:xfrm>
        </p:grpSpPr>
        <p:sp>
          <p:nvSpPr>
            <p:cNvPr id="9" name="星 24 8"/>
            <p:cNvSpPr/>
            <p:nvPr/>
          </p:nvSpPr>
          <p:spPr bwMode="auto">
            <a:xfrm>
              <a:off x="6705600" y="609600"/>
              <a:ext cx="2286000" cy="1066800"/>
            </a:xfrm>
            <a:prstGeom prst="star24">
              <a:avLst/>
            </a:prstGeom>
            <a:solidFill>
              <a:srgbClr val="FFFF00"/>
            </a:solidFill>
            <a:ln w="38100" cmpd="sng">
              <a:solidFill>
                <a:srgbClr val="FF6600"/>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7" name="図 6"/>
            <p:cNvPicPr>
              <a:picLocks noChangeAspect="1"/>
            </p:cNvPicPr>
            <p:nvPr/>
          </p:nvPicPr>
          <p:blipFill>
            <a:blip r:embed="rId5"/>
            <a:stretch>
              <a:fillRect/>
            </a:stretch>
          </p:blipFill>
          <p:spPr>
            <a:xfrm>
              <a:off x="7467600" y="757535"/>
              <a:ext cx="852985" cy="381000"/>
            </a:xfrm>
            <a:prstGeom prst="rect">
              <a:avLst/>
            </a:prstGeom>
          </p:spPr>
        </p:pic>
        <p:sp>
          <p:nvSpPr>
            <p:cNvPr id="8" name="テキスト ボックス 7"/>
            <p:cNvSpPr txBox="1"/>
            <p:nvPr/>
          </p:nvSpPr>
          <p:spPr>
            <a:xfrm>
              <a:off x="7328501" y="1062335"/>
              <a:ext cx="1082348" cy="400110"/>
            </a:xfrm>
            <a:prstGeom prst="rect">
              <a:avLst/>
            </a:prstGeom>
            <a:noFill/>
          </p:spPr>
          <p:txBody>
            <a:bodyPr wrap="none" rtlCol="0">
              <a:spAutoFit/>
            </a:bodyPr>
            <a:lstStyle/>
            <a:p>
              <a:pPr algn="ctr"/>
              <a:r>
                <a:rPr kumimoji="1" lang="en-US" altLang="ja-JP" sz="1000" dirty="0" smtClean="0">
                  <a:solidFill>
                    <a:srgbClr val="0000FF"/>
                  </a:solidFill>
                </a:rPr>
                <a:t>2006/3/14〜</a:t>
              </a:r>
              <a:endParaRPr lang="en-US" altLang="ja-JP" sz="1000" dirty="0">
                <a:solidFill>
                  <a:srgbClr val="0000FF"/>
                </a:solidFill>
              </a:endParaRPr>
            </a:p>
            <a:p>
              <a:pPr algn="ctr"/>
              <a:r>
                <a:rPr lang="en-US" altLang="ja-JP" sz="1000" dirty="0" smtClean="0">
                  <a:solidFill>
                    <a:srgbClr val="0000FF"/>
                  </a:solidFill>
                </a:rPr>
                <a:t>40</a:t>
              </a:r>
              <a:r>
                <a:rPr lang="ja-JP" altLang="en-US" sz="1000" dirty="0" smtClean="0">
                  <a:solidFill>
                    <a:srgbClr val="0000FF"/>
                  </a:solidFill>
                </a:rPr>
                <a:t>回以上値下げ</a:t>
              </a:r>
              <a:endParaRPr kumimoji="1" lang="ja-JP" altLang="en-US" sz="1000" dirty="0">
                <a:solidFill>
                  <a:srgbClr val="0000FF"/>
                </a:solidFill>
              </a:endParaRPr>
            </a:p>
          </p:txBody>
        </p:sp>
      </p:grpSp>
    </p:spTree>
    <p:extLst>
      <p:ext uri="{BB962C8B-B14F-4D97-AF65-F5344CB8AC3E}">
        <p14:creationId xmlns:p14="http://schemas.microsoft.com/office/powerpoint/2010/main" val="279544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図形グループ 23"/>
          <p:cNvGrpSpPr/>
          <p:nvPr/>
        </p:nvGrpSpPr>
        <p:grpSpPr>
          <a:xfrm>
            <a:off x="710406" y="2620982"/>
            <a:ext cx="3804444" cy="2116118"/>
            <a:chOff x="710406" y="2419350"/>
            <a:chExt cx="3804444" cy="2254250"/>
          </a:xfrm>
        </p:grpSpPr>
        <p:sp>
          <p:nvSpPr>
            <p:cNvPr id="10" name="正方形/長方形 9"/>
            <p:cNvSpPr/>
            <p:nvPr/>
          </p:nvSpPr>
          <p:spPr>
            <a:xfrm>
              <a:off x="710406" y="2419350"/>
              <a:ext cx="3804444" cy="225425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7" name="テキスト ボックス 16"/>
            <p:cNvSpPr txBox="1"/>
            <p:nvPr/>
          </p:nvSpPr>
          <p:spPr>
            <a:xfrm>
              <a:off x="968442" y="2803627"/>
              <a:ext cx="2313454" cy="1081962"/>
            </a:xfrm>
            <a:prstGeom prst="rect">
              <a:avLst/>
            </a:prstGeom>
            <a:noFill/>
          </p:spPr>
          <p:txBody>
            <a:bodyPr wrap="none" rtlCol="0">
              <a:spAutoFit/>
            </a:bodyPr>
            <a:lstStyle/>
            <a:p>
              <a:pPr marL="342900" indent="-342900">
                <a:buFont typeface="Wingdings" charset="2"/>
                <a:buChar char="v"/>
              </a:pPr>
              <a:r>
                <a:rPr kumimoji="1" lang="ja-JP" altLang="en-US" sz="2000" dirty="0" smtClean="0">
                  <a:solidFill>
                    <a:schemeClr val="bg1"/>
                  </a:solidFill>
                  <a:latin typeface="メイリオ"/>
                  <a:ea typeface="メイリオ"/>
                  <a:cs typeface="メイリオ"/>
                </a:rPr>
                <a:t>徹底した標準化</a:t>
              </a:r>
              <a:endParaRPr kumimoji="1" lang="en-US" altLang="ja-JP" sz="2000" dirty="0" smtClean="0">
                <a:solidFill>
                  <a:schemeClr val="bg1"/>
                </a:solidFill>
                <a:latin typeface="メイリオ"/>
                <a:ea typeface="メイリオ"/>
                <a:cs typeface="メイリオ"/>
              </a:endParaRPr>
            </a:p>
            <a:p>
              <a:pPr marL="342900" indent="-342900">
                <a:buFont typeface="Wingdings" charset="2"/>
                <a:buChar char="v"/>
              </a:pPr>
              <a:r>
                <a:rPr kumimoji="1" lang="ja-JP" altLang="en-US" sz="2000" dirty="0" smtClean="0">
                  <a:solidFill>
                    <a:schemeClr val="bg1"/>
                  </a:solidFill>
                  <a:latin typeface="メイリオ"/>
                  <a:ea typeface="メイリオ"/>
                  <a:cs typeface="メイリオ"/>
                </a:rPr>
                <a:t>大量購入</a:t>
              </a:r>
              <a:endParaRPr kumimoji="1" lang="en-US" altLang="ja-JP" sz="2000" dirty="0" smtClean="0">
                <a:solidFill>
                  <a:schemeClr val="bg1"/>
                </a:solidFill>
                <a:latin typeface="メイリオ"/>
                <a:ea typeface="メイリオ"/>
                <a:cs typeface="メイリオ"/>
              </a:endParaRPr>
            </a:p>
            <a:p>
              <a:pPr marL="342900" indent="-342900">
                <a:buFont typeface="Wingdings" charset="2"/>
                <a:buChar char="v"/>
              </a:pPr>
              <a:r>
                <a:rPr lang="ja-JP" altLang="en-US" sz="2000" dirty="0" smtClean="0">
                  <a:solidFill>
                    <a:schemeClr val="bg1"/>
                  </a:solidFill>
                  <a:latin typeface="メイリオ"/>
                  <a:ea typeface="メイリオ"/>
                  <a:cs typeface="メイリオ"/>
                </a:rPr>
                <a:t>負荷の平準化</a:t>
              </a:r>
              <a:endParaRPr kumimoji="1" lang="ja-JP" altLang="en-US" sz="2000" dirty="0">
                <a:solidFill>
                  <a:schemeClr val="bg1"/>
                </a:solidFill>
                <a:latin typeface="メイリオ"/>
                <a:ea typeface="メイリオ"/>
                <a:cs typeface="メイリオ"/>
              </a:endParaRPr>
            </a:p>
          </p:txBody>
        </p:sp>
      </p:grpSp>
      <p:grpSp>
        <p:nvGrpSpPr>
          <p:cNvPr id="25" name="図形グループ 24"/>
          <p:cNvGrpSpPr/>
          <p:nvPr/>
        </p:nvGrpSpPr>
        <p:grpSpPr>
          <a:xfrm>
            <a:off x="4633912" y="2620982"/>
            <a:ext cx="3804444" cy="2116118"/>
            <a:chOff x="4633912" y="2419350"/>
            <a:chExt cx="3804444" cy="2254250"/>
          </a:xfrm>
        </p:grpSpPr>
        <p:sp>
          <p:nvSpPr>
            <p:cNvPr id="9" name="正方形/長方形 8"/>
            <p:cNvSpPr/>
            <p:nvPr/>
          </p:nvSpPr>
          <p:spPr>
            <a:xfrm>
              <a:off x="4633912" y="2419350"/>
              <a:ext cx="3804444" cy="225425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8" name="テキスト ボックス 17"/>
            <p:cNvSpPr txBox="1"/>
            <p:nvPr/>
          </p:nvSpPr>
          <p:spPr>
            <a:xfrm>
              <a:off x="5663237" y="2803627"/>
              <a:ext cx="2569934" cy="1429394"/>
            </a:xfrm>
            <a:prstGeom prst="rect">
              <a:avLst/>
            </a:prstGeom>
            <a:noFill/>
          </p:spPr>
          <p:txBody>
            <a:bodyPr wrap="none" rtlCol="0">
              <a:spAutoFit/>
            </a:bodyPr>
            <a:lstStyle/>
            <a:p>
              <a:pPr marL="342900" indent="-342900">
                <a:buFont typeface="Wingdings" charset="2"/>
                <a:buChar char="v"/>
              </a:pPr>
              <a:r>
                <a:rPr kumimoji="1" lang="en-US" altLang="ja-JP" sz="2000" dirty="0" smtClean="0">
                  <a:solidFill>
                    <a:schemeClr val="bg1"/>
                  </a:solidFill>
                  <a:latin typeface="メイリオ"/>
                  <a:ea typeface="メイリオ"/>
                  <a:cs typeface="メイリオ"/>
                </a:rPr>
                <a:t>API</a:t>
              </a:r>
              <a:r>
                <a:rPr kumimoji="1" lang="ja-JP" altLang="en-US" sz="2000" dirty="0" smtClean="0">
                  <a:solidFill>
                    <a:schemeClr val="bg1"/>
                  </a:solidFill>
                  <a:latin typeface="メイリオ"/>
                  <a:ea typeface="メイリオ"/>
                  <a:cs typeface="メイリオ"/>
                </a:rPr>
                <a:t>の充実・整備</a:t>
              </a:r>
              <a:endParaRPr kumimoji="1" lang="en-US" altLang="ja-JP" sz="2000" dirty="0" smtClean="0">
                <a:solidFill>
                  <a:schemeClr val="bg1"/>
                </a:solidFill>
                <a:latin typeface="メイリオ"/>
                <a:ea typeface="メイリオ"/>
                <a:cs typeface="メイリオ"/>
              </a:endParaRPr>
            </a:p>
            <a:p>
              <a:pPr marL="342900" indent="-342900">
                <a:buFont typeface="Wingdings" charset="2"/>
                <a:buChar char="v"/>
              </a:pPr>
              <a:r>
                <a:rPr lang="ja-JP" altLang="en-US" sz="2000" dirty="0" smtClean="0">
                  <a:solidFill>
                    <a:schemeClr val="bg1"/>
                  </a:solidFill>
                  <a:latin typeface="メイリオ"/>
                  <a:ea typeface="メイリオ"/>
                  <a:cs typeface="メイリオ"/>
                </a:rPr>
                <a:t>セルフサービス化</a:t>
              </a:r>
            </a:p>
            <a:p>
              <a:pPr marL="342900" indent="-342900">
                <a:buFont typeface="Wingdings" charset="2"/>
                <a:buChar char="v"/>
              </a:pPr>
              <a:r>
                <a:rPr lang="ja-JP" altLang="en-US" sz="2000" dirty="0" smtClean="0">
                  <a:solidFill>
                    <a:schemeClr val="bg1"/>
                  </a:solidFill>
                  <a:latin typeface="メイリオ"/>
                  <a:ea typeface="メイリオ"/>
                  <a:cs typeface="メイリオ"/>
                </a:rPr>
                <a:t>機能のメニュー化</a:t>
              </a:r>
              <a:endParaRPr lang="en-US" altLang="ja-JP" sz="2000" dirty="0" smtClean="0">
                <a:solidFill>
                  <a:schemeClr val="bg1"/>
                </a:solidFill>
                <a:latin typeface="メイリオ"/>
                <a:ea typeface="メイリオ"/>
                <a:cs typeface="メイリオ"/>
              </a:endParaRPr>
            </a:p>
          </p:txBody>
        </p:sp>
      </p:grpSp>
      <p:sp>
        <p:nvSpPr>
          <p:cNvPr id="2" name="タイトル 1"/>
          <p:cNvSpPr>
            <a:spLocks noGrp="1"/>
          </p:cNvSpPr>
          <p:nvPr>
            <p:ph type="title"/>
          </p:nvPr>
        </p:nvSpPr>
        <p:spPr/>
        <p:txBody>
          <a:bodyPr/>
          <a:lstStyle/>
          <a:p>
            <a:r>
              <a:rPr kumimoji="1" lang="ja-JP" altLang="en-US" dirty="0" smtClean="0"/>
              <a:t>クラウド・コンピューティングのビジネス・モデル</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19</a:t>
            </a:fld>
            <a:endParaRPr kumimoji="1" lang="ja-JP" altLang="en-US"/>
          </a:p>
        </p:txBody>
      </p:sp>
      <p:sp>
        <p:nvSpPr>
          <p:cNvPr id="11" name="正方形/長方形 10"/>
          <p:cNvSpPr/>
          <p:nvPr/>
        </p:nvSpPr>
        <p:spPr>
          <a:xfrm>
            <a:off x="706438" y="4837132"/>
            <a:ext cx="7727950" cy="1085850"/>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3200" dirty="0" smtClean="0">
                <a:solidFill>
                  <a:srgbClr val="FFFFFF"/>
                </a:solidFill>
                <a:latin typeface="メイリオ"/>
                <a:ea typeface="メイリオ"/>
                <a:cs typeface="メイリオ"/>
              </a:rPr>
              <a:t>クラウド・コンピューティング</a:t>
            </a:r>
            <a:endParaRPr lang="en-US" altLang="ja-JP" sz="3200" dirty="0" smtClean="0">
              <a:solidFill>
                <a:srgbClr val="FFFFFF"/>
              </a:solidFill>
              <a:latin typeface="メイリオ"/>
              <a:ea typeface="メイリオ"/>
              <a:cs typeface="メイリオ"/>
            </a:endParaRPr>
          </a:p>
          <a:p>
            <a:pPr algn="ctr"/>
            <a:endParaRPr kumimoji="1" lang="ja-JP" altLang="en-US" sz="3200" dirty="0">
              <a:solidFill>
                <a:srgbClr val="FFFFFF"/>
              </a:solidFill>
              <a:latin typeface="メイリオ"/>
              <a:ea typeface="メイリオ"/>
              <a:cs typeface="メイリオ"/>
            </a:endParaRPr>
          </a:p>
        </p:txBody>
      </p:sp>
      <p:sp>
        <p:nvSpPr>
          <p:cNvPr id="12" name="正方形/長方形 11"/>
          <p:cNvSpPr/>
          <p:nvPr/>
        </p:nvSpPr>
        <p:spPr>
          <a:xfrm>
            <a:off x="3649663" y="3239498"/>
            <a:ext cx="1841500" cy="37621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オンデマンド</a:t>
            </a:r>
            <a:endParaRPr kumimoji="1" lang="ja-JP" altLang="en-US" dirty="0">
              <a:solidFill>
                <a:srgbClr val="FFFFFF"/>
              </a:solidFill>
              <a:latin typeface="メイリオ"/>
              <a:ea typeface="メイリオ"/>
              <a:cs typeface="メイリオ"/>
            </a:endParaRPr>
          </a:p>
        </p:txBody>
      </p:sp>
      <p:sp>
        <p:nvSpPr>
          <p:cNvPr id="13" name="正方形/長方形 12"/>
          <p:cNvSpPr/>
          <p:nvPr/>
        </p:nvSpPr>
        <p:spPr>
          <a:xfrm>
            <a:off x="3649663" y="3679864"/>
            <a:ext cx="1841500" cy="37621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従量課金</a:t>
            </a:r>
            <a:endParaRPr kumimoji="1" lang="ja-JP" altLang="en-US" dirty="0">
              <a:solidFill>
                <a:srgbClr val="FFFFFF"/>
              </a:solidFill>
              <a:latin typeface="メイリオ"/>
              <a:ea typeface="メイリオ"/>
              <a:cs typeface="メイリオ"/>
            </a:endParaRPr>
          </a:p>
        </p:txBody>
      </p:sp>
      <p:sp>
        <p:nvSpPr>
          <p:cNvPr id="14" name="正方形/長方形 13"/>
          <p:cNvSpPr/>
          <p:nvPr/>
        </p:nvSpPr>
        <p:spPr>
          <a:xfrm>
            <a:off x="3649663" y="2798782"/>
            <a:ext cx="1841500" cy="37621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自動化・自律化</a:t>
            </a:r>
            <a:endParaRPr kumimoji="1" lang="ja-JP" altLang="en-US" dirty="0">
              <a:solidFill>
                <a:srgbClr val="FFFFFF"/>
              </a:solidFill>
              <a:latin typeface="メイリオ"/>
              <a:ea typeface="メイリオ"/>
              <a:cs typeface="メイリオ"/>
            </a:endParaRPr>
          </a:p>
        </p:txBody>
      </p:sp>
      <p:grpSp>
        <p:nvGrpSpPr>
          <p:cNvPr id="22" name="図形グループ 21"/>
          <p:cNvGrpSpPr/>
          <p:nvPr/>
        </p:nvGrpSpPr>
        <p:grpSpPr>
          <a:xfrm>
            <a:off x="710406" y="1350982"/>
            <a:ext cx="4438650" cy="1181100"/>
            <a:chOff x="710406" y="1149350"/>
            <a:chExt cx="4438650" cy="1181100"/>
          </a:xfrm>
        </p:grpSpPr>
        <p:sp>
          <p:nvSpPr>
            <p:cNvPr id="7" name="フリーフォーム 6"/>
            <p:cNvSpPr/>
            <p:nvPr/>
          </p:nvSpPr>
          <p:spPr>
            <a:xfrm>
              <a:off x="710406" y="1149350"/>
              <a:ext cx="4438650" cy="1181100"/>
            </a:xfrm>
            <a:custGeom>
              <a:avLst/>
              <a:gdLst>
                <a:gd name="connsiteX0" fmla="*/ 0 w 4438650"/>
                <a:gd name="connsiteY0" fmla="*/ 0 h 1181100"/>
                <a:gd name="connsiteX1" fmla="*/ 0 w 4438650"/>
                <a:gd name="connsiteY1" fmla="*/ 1181100 h 1181100"/>
                <a:gd name="connsiteX2" fmla="*/ 4438650 w 4438650"/>
                <a:gd name="connsiteY2" fmla="*/ 1181100 h 1181100"/>
                <a:gd name="connsiteX3" fmla="*/ 3257550 w 4438650"/>
                <a:gd name="connsiteY3" fmla="*/ 6350 h 1181100"/>
                <a:gd name="connsiteX4" fmla="*/ 0 w 4438650"/>
                <a:gd name="connsiteY4" fmla="*/ 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50" h="1181100">
                  <a:moveTo>
                    <a:pt x="0" y="0"/>
                  </a:moveTo>
                  <a:lnTo>
                    <a:pt x="0" y="1181100"/>
                  </a:lnTo>
                  <a:lnTo>
                    <a:pt x="4438650" y="1181100"/>
                  </a:lnTo>
                  <a:lnTo>
                    <a:pt x="3257550" y="6350"/>
                  </a:lnTo>
                  <a:lnTo>
                    <a:pt x="0" y="0"/>
                  </a:lnTo>
                  <a:close/>
                </a:path>
              </a:pathLst>
            </a:cu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 name="テキスト ボックス 14"/>
            <p:cNvSpPr txBox="1"/>
            <p:nvPr/>
          </p:nvSpPr>
          <p:spPr>
            <a:xfrm>
              <a:off x="1101792" y="1308100"/>
              <a:ext cx="2339102" cy="954107"/>
            </a:xfrm>
            <a:prstGeom prst="rect">
              <a:avLst/>
            </a:prstGeom>
            <a:noFill/>
          </p:spPr>
          <p:txBody>
            <a:bodyPr wrap="none" rtlCol="0">
              <a:spAutoFit/>
            </a:bodyPr>
            <a:lstStyle/>
            <a:p>
              <a:r>
                <a:rPr kumimoji="1" lang="ja-JP" altLang="en-US" sz="2800" dirty="0" smtClean="0">
                  <a:solidFill>
                    <a:srgbClr val="FFFFFF"/>
                  </a:solidFill>
                  <a:latin typeface="メイリオ"/>
                  <a:ea typeface="メイリオ"/>
                  <a:cs typeface="メイリオ"/>
                </a:rPr>
                <a:t>システム資源</a:t>
              </a:r>
              <a:endParaRPr kumimoji="1" lang="en-US" altLang="ja-JP" sz="2800" dirty="0" smtClean="0">
                <a:solidFill>
                  <a:srgbClr val="FFFFFF"/>
                </a:solidFill>
                <a:latin typeface="メイリオ"/>
                <a:ea typeface="メイリオ"/>
                <a:cs typeface="メイリオ"/>
              </a:endParaRPr>
            </a:p>
            <a:p>
              <a:r>
                <a:rPr lang="ja-JP" altLang="en-US" sz="2800" dirty="0" smtClean="0">
                  <a:solidFill>
                    <a:srgbClr val="FFFFFF"/>
                  </a:solidFill>
                  <a:latin typeface="メイリオ"/>
                  <a:ea typeface="メイリオ"/>
                  <a:cs typeface="メイリオ"/>
                </a:rPr>
                <a:t>の共同購買</a:t>
              </a:r>
              <a:endParaRPr kumimoji="1" lang="ja-JP" altLang="en-US" sz="2800" dirty="0">
                <a:solidFill>
                  <a:srgbClr val="FFFFFF"/>
                </a:solidFill>
                <a:latin typeface="メイリオ"/>
                <a:ea typeface="メイリオ"/>
                <a:cs typeface="メイリオ"/>
              </a:endParaRPr>
            </a:p>
          </p:txBody>
        </p:sp>
      </p:grpSp>
      <p:grpSp>
        <p:nvGrpSpPr>
          <p:cNvPr id="23" name="図形グループ 22"/>
          <p:cNvGrpSpPr/>
          <p:nvPr/>
        </p:nvGrpSpPr>
        <p:grpSpPr>
          <a:xfrm>
            <a:off x="3999706" y="1350982"/>
            <a:ext cx="4438650" cy="1181100"/>
            <a:chOff x="3999706" y="1149350"/>
            <a:chExt cx="4438650" cy="1181100"/>
          </a:xfrm>
        </p:grpSpPr>
        <p:sp>
          <p:nvSpPr>
            <p:cNvPr id="8" name="フリーフォーム 7"/>
            <p:cNvSpPr/>
            <p:nvPr/>
          </p:nvSpPr>
          <p:spPr>
            <a:xfrm flipH="1" flipV="1">
              <a:off x="3999706" y="1149350"/>
              <a:ext cx="4438650" cy="1181100"/>
            </a:xfrm>
            <a:custGeom>
              <a:avLst/>
              <a:gdLst>
                <a:gd name="connsiteX0" fmla="*/ 0 w 4438650"/>
                <a:gd name="connsiteY0" fmla="*/ 0 h 1181100"/>
                <a:gd name="connsiteX1" fmla="*/ 0 w 4438650"/>
                <a:gd name="connsiteY1" fmla="*/ 1181100 h 1181100"/>
                <a:gd name="connsiteX2" fmla="*/ 4438650 w 4438650"/>
                <a:gd name="connsiteY2" fmla="*/ 1181100 h 1181100"/>
                <a:gd name="connsiteX3" fmla="*/ 3257550 w 4438650"/>
                <a:gd name="connsiteY3" fmla="*/ 6350 h 1181100"/>
                <a:gd name="connsiteX4" fmla="*/ 0 w 4438650"/>
                <a:gd name="connsiteY4" fmla="*/ 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50" h="1181100">
                  <a:moveTo>
                    <a:pt x="0" y="0"/>
                  </a:moveTo>
                  <a:lnTo>
                    <a:pt x="0" y="1181100"/>
                  </a:lnTo>
                  <a:lnTo>
                    <a:pt x="4438650" y="1181100"/>
                  </a:lnTo>
                  <a:lnTo>
                    <a:pt x="3257550" y="6350"/>
                  </a:lnTo>
                  <a:lnTo>
                    <a:pt x="0" y="0"/>
                  </a:lnTo>
                  <a:close/>
                </a:path>
              </a:pathLst>
            </a:cu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6" name="テキスト ボックス 15"/>
            <p:cNvSpPr txBox="1"/>
            <p:nvPr/>
          </p:nvSpPr>
          <p:spPr>
            <a:xfrm>
              <a:off x="5889583" y="1479550"/>
              <a:ext cx="1980029" cy="523220"/>
            </a:xfrm>
            <a:prstGeom prst="rect">
              <a:avLst/>
            </a:prstGeom>
            <a:noFill/>
          </p:spPr>
          <p:txBody>
            <a:bodyPr wrap="none" rtlCol="0">
              <a:spAutoFit/>
            </a:bodyPr>
            <a:lstStyle/>
            <a:p>
              <a:pPr algn="ctr"/>
              <a:r>
                <a:rPr kumimoji="1" lang="ja-JP" altLang="en-US" sz="2800" dirty="0" smtClean="0">
                  <a:solidFill>
                    <a:srgbClr val="FFFFFF"/>
                  </a:solidFill>
                  <a:latin typeface="メイリオ"/>
                  <a:ea typeface="メイリオ"/>
                  <a:cs typeface="メイリオ"/>
                </a:rPr>
                <a:t>サービス化</a:t>
              </a:r>
              <a:endParaRPr kumimoji="1" lang="en-US" altLang="ja-JP" sz="2800" dirty="0" smtClean="0">
                <a:solidFill>
                  <a:srgbClr val="FFFFFF"/>
                </a:solidFill>
                <a:latin typeface="メイリオ"/>
                <a:ea typeface="メイリオ"/>
                <a:cs typeface="メイリオ"/>
              </a:endParaRPr>
            </a:p>
          </p:txBody>
        </p:sp>
      </p:grpSp>
      <p:sp>
        <p:nvSpPr>
          <p:cNvPr id="19" name="正方形/長方形 18"/>
          <p:cNvSpPr/>
          <p:nvPr/>
        </p:nvSpPr>
        <p:spPr>
          <a:xfrm>
            <a:off x="1376363" y="5472132"/>
            <a:ext cx="1841500" cy="34925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低コスト</a:t>
            </a:r>
            <a:endParaRPr kumimoji="1" lang="ja-JP" altLang="en-US" sz="1600" dirty="0">
              <a:solidFill>
                <a:srgbClr val="FFFFFF"/>
              </a:solidFill>
              <a:latin typeface="メイリオ"/>
              <a:ea typeface="メイリオ"/>
              <a:cs typeface="メイリオ"/>
            </a:endParaRPr>
          </a:p>
        </p:txBody>
      </p:sp>
      <p:sp>
        <p:nvSpPr>
          <p:cNvPr id="20" name="正方形/長方形 19"/>
          <p:cNvSpPr/>
          <p:nvPr/>
        </p:nvSpPr>
        <p:spPr>
          <a:xfrm>
            <a:off x="3649663" y="5472132"/>
            <a:ext cx="1841500" cy="34925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俊敏性</a:t>
            </a:r>
            <a:endParaRPr kumimoji="1" lang="ja-JP" altLang="en-US" sz="1600" dirty="0">
              <a:solidFill>
                <a:srgbClr val="FFFFFF"/>
              </a:solidFill>
              <a:latin typeface="メイリオ"/>
              <a:ea typeface="メイリオ"/>
              <a:cs typeface="メイリオ"/>
            </a:endParaRPr>
          </a:p>
        </p:txBody>
      </p:sp>
      <p:sp>
        <p:nvSpPr>
          <p:cNvPr id="21" name="正方形/長方形 20"/>
          <p:cNvSpPr/>
          <p:nvPr/>
        </p:nvSpPr>
        <p:spPr>
          <a:xfrm>
            <a:off x="5922596" y="5472132"/>
            <a:ext cx="1841500" cy="34925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スケーラビリティ</a:t>
            </a:r>
            <a:endParaRPr kumimoji="1" lang="ja-JP" altLang="en-US" sz="1600" dirty="0">
              <a:solidFill>
                <a:srgbClr val="FFFFFF"/>
              </a:solidFill>
              <a:latin typeface="メイリオ"/>
              <a:ea typeface="メイリオ"/>
              <a:cs typeface="メイリオ"/>
            </a:endParaRPr>
          </a:p>
        </p:txBody>
      </p:sp>
      <p:sp>
        <p:nvSpPr>
          <p:cNvPr id="4" name="正方形/長方形 3"/>
          <p:cNvSpPr/>
          <p:nvPr/>
        </p:nvSpPr>
        <p:spPr>
          <a:xfrm>
            <a:off x="1380331" y="4165600"/>
            <a:ext cx="6387733" cy="442932"/>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smtClean="0">
                <a:solidFill>
                  <a:srgbClr val="FFFFFF"/>
                </a:solidFill>
                <a:latin typeface="メイリオ"/>
                <a:ea typeface="メイリオ"/>
                <a:cs typeface="メイリオ"/>
              </a:rPr>
              <a:t>SDI (Software </a:t>
            </a:r>
            <a:r>
              <a:rPr lang="en-US" altLang="ja-JP" sz="2000" smtClean="0">
                <a:solidFill>
                  <a:srgbClr val="FFFFFF"/>
                </a:solidFill>
                <a:latin typeface="メイリオ"/>
                <a:ea typeface="メイリオ"/>
                <a:cs typeface="メイリオ"/>
              </a:rPr>
              <a:t>Defined Infrastructure</a:t>
            </a:r>
            <a:r>
              <a:rPr lang="en-US" altLang="ja-JP" sz="2000" dirty="0" smtClean="0">
                <a:solidFill>
                  <a:srgbClr val="FFFFFF"/>
                </a:solidFill>
                <a:latin typeface="メイリオ"/>
                <a:ea typeface="メイリオ"/>
                <a:cs typeface="メイリオ"/>
              </a:rPr>
              <a:t>)</a:t>
            </a:r>
            <a:endParaRPr lang="ja-JP" altLang="en-US" sz="20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14597854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par>
                                <p:cTn id="20" presetID="53"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dissolve">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1"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p:tgtEl>
                                          <p:spTgt spid="11"/>
                                        </p:tgtEl>
                                        <p:attrNameLst>
                                          <p:attrName>ppt_y</p:attrName>
                                        </p:attrNameLst>
                                      </p:cBhvr>
                                      <p:tavLst>
                                        <p:tav tm="0">
                                          <p:val>
                                            <p:strVal val="#ppt_y-#ppt_h*1.125000"/>
                                          </p:val>
                                        </p:tav>
                                        <p:tav tm="100000">
                                          <p:val>
                                            <p:strVal val="#ppt_y"/>
                                          </p:val>
                                        </p:tav>
                                      </p:tavLst>
                                    </p:anim>
                                    <p:animEffect transition="in" filter="wipe(down)">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500" fill="hold"/>
                                        <p:tgtEl>
                                          <p:spTgt spid="20"/>
                                        </p:tgtEl>
                                        <p:attrNameLst>
                                          <p:attrName>ppt_w</p:attrName>
                                        </p:attrNameLst>
                                      </p:cBhvr>
                                      <p:tavLst>
                                        <p:tav tm="0">
                                          <p:val>
                                            <p:fltVal val="0"/>
                                          </p:val>
                                        </p:tav>
                                        <p:tav tm="100000">
                                          <p:val>
                                            <p:strVal val="#ppt_w"/>
                                          </p:val>
                                        </p:tav>
                                      </p:tavLst>
                                    </p:anim>
                                    <p:anim calcmode="lin" valueType="num">
                                      <p:cBhvr>
                                        <p:cTn id="63" dur="500" fill="hold"/>
                                        <p:tgtEl>
                                          <p:spTgt spid="20"/>
                                        </p:tgtEl>
                                        <p:attrNameLst>
                                          <p:attrName>ppt_h</p:attrName>
                                        </p:attrNameLst>
                                      </p:cBhvr>
                                      <p:tavLst>
                                        <p:tav tm="0">
                                          <p:val>
                                            <p:fltVal val="0"/>
                                          </p:val>
                                        </p:tav>
                                        <p:tav tm="100000">
                                          <p:val>
                                            <p:strVal val="#ppt_h"/>
                                          </p:val>
                                        </p:tav>
                                      </p:tavLst>
                                    </p:anim>
                                    <p:animEffect transition="in" filter="fade">
                                      <p:cBhvr>
                                        <p:cTn id="64" dur="500"/>
                                        <p:tgtEl>
                                          <p:spTgt spid="20"/>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500" fill="hold"/>
                                        <p:tgtEl>
                                          <p:spTgt spid="21"/>
                                        </p:tgtEl>
                                        <p:attrNameLst>
                                          <p:attrName>ppt_w</p:attrName>
                                        </p:attrNameLst>
                                      </p:cBhvr>
                                      <p:tavLst>
                                        <p:tav tm="0">
                                          <p:val>
                                            <p:fltVal val="0"/>
                                          </p:val>
                                        </p:tav>
                                        <p:tav tm="100000">
                                          <p:val>
                                            <p:strVal val="#ppt_w"/>
                                          </p:val>
                                        </p:tav>
                                      </p:tavLst>
                                    </p:anim>
                                    <p:anim calcmode="lin" valueType="num">
                                      <p:cBhvr>
                                        <p:cTn id="68" dur="500" fill="hold"/>
                                        <p:tgtEl>
                                          <p:spTgt spid="21"/>
                                        </p:tgtEl>
                                        <p:attrNameLst>
                                          <p:attrName>ppt_h</p:attrName>
                                        </p:attrNameLst>
                                      </p:cBhvr>
                                      <p:tavLst>
                                        <p:tav tm="0">
                                          <p:val>
                                            <p:fltVal val="0"/>
                                          </p:val>
                                        </p:tav>
                                        <p:tav tm="100000">
                                          <p:val>
                                            <p:strVal val="#ppt_h"/>
                                          </p:val>
                                        </p:tav>
                                      </p:tavLst>
                                    </p:anim>
                                    <p:animEffect transition="in" filter="fade">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9" grpId="0" animBg="1"/>
      <p:bldP spid="20" grpId="0" animBg="1"/>
      <p:bldP spid="21"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393152" y="892848"/>
            <a:ext cx="7429449" cy="2488310"/>
          </a:xfrm>
          <a:prstGeom prst="roundRect">
            <a:avLst>
              <a:gd name="adj" fmla="val 0"/>
            </a:avLst>
          </a:prstGeom>
          <a:solidFill>
            <a:schemeClr val="accent6">
              <a:lumMod val="20000"/>
              <a:lumOff val="80000"/>
            </a:schemeClr>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00FF"/>
              </a:solidFill>
              <a:effectLst/>
              <a:latin typeface="メイリオ"/>
              <a:ea typeface="メイリオ"/>
              <a:cs typeface="メイリオ"/>
            </a:endParaRPr>
          </a:p>
        </p:txBody>
      </p:sp>
      <p:sp>
        <p:nvSpPr>
          <p:cNvPr id="21" name="右矢印 20"/>
          <p:cNvSpPr/>
          <p:nvPr/>
        </p:nvSpPr>
        <p:spPr>
          <a:xfrm rot="19506590">
            <a:off x="168109" y="2300770"/>
            <a:ext cx="8735025" cy="2979990"/>
          </a:xfrm>
          <a:custGeom>
            <a:avLst/>
            <a:gdLst>
              <a:gd name="connsiteX0" fmla="*/ 0 w 8586936"/>
              <a:gd name="connsiteY0" fmla="*/ 744998 h 2979990"/>
              <a:gd name="connsiteX1" fmla="*/ 7096941 w 8586936"/>
              <a:gd name="connsiteY1" fmla="*/ 744998 h 2979990"/>
              <a:gd name="connsiteX2" fmla="*/ 7096941 w 8586936"/>
              <a:gd name="connsiteY2" fmla="*/ 0 h 2979990"/>
              <a:gd name="connsiteX3" fmla="*/ 8586936 w 8586936"/>
              <a:gd name="connsiteY3" fmla="*/ 1489995 h 2979990"/>
              <a:gd name="connsiteX4" fmla="*/ 7096941 w 8586936"/>
              <a:gd name="connsiteY4" fmla="*/ 2979990 h 2979990"/>
              <a:gd name="connsiteX5" fmla="*/ 7096941 w 8586936"/>
              <a:gd name="connsiteY5" fmla="*/ 2234993 h 2979990"/>
              <a:gd name="connsiteX6" fmla="*/ 0 w 8586936"/>
              <a:gd name="connsiteY6" fmla="*/ 2234993 h 2979990"/>
              <a:gd name="connsiteX7" fmla="*/ 0 w 8586936"/>
              <a:gd name="connsiteY7" fmla="*/ 744998 h 2979990"/>
              <a:gd name="connsiteX0" fmla="*/ 0 w 8597179"/>
              <a:gd name="connsiteY0" fmla="*/ 1492631 h 2979990"/>
              <a:gd name="connsiteX1" fmla="*/ 7107184 w 8597179"/>
              <a:gd name="connsiteY1" fmla="*/ 744998 h 2979990"/>
              <a:gd name="connsiteX2" fmla="*/ 7107184 w 8597179"/>
              <a:gd name="connsiteY2" fmla="*/ 0 h 2979990"/>
              <a:gd name="connsiteX3" fmla="*/ 8597179 w 8597179"/>
              <a:gd name="connsiteY3" fmla="*/ 1489995 h 2979990"/>
              <a:gd name="connsiteX4" fmla="*/ 7107184 w 8597179"/>
              <a:gd name="connsiteY4" fmla="*/ 2979990 h 2979990"/>
              <a:gd name="connsiteX5" fmla="*/ 7107184 w 8597179"/>
              <a:gd name="connsiteY5" fmla="*/ 2234993 h 2979990"/>
              <a:gd name="connsiteX6" fmla="*/ 10243 w 8597179"/>
              <a:gd name="connsiteY6" fmla="*/ 2234993 h 2979990"/>
              <a:gd name="connsiteX7" fmla="*/ 0 w 8597179"/>
              <a:gd name="connsiteY7" fmla="*/ 1492631 h 2979990"/>
              <a:gd name="connsiteX0" fmla="*/ 10242 w 8607421"/>
              <a:gd name="connsiteY0" fmla="*/ 1492631 h 2979990"/>
              <a:gd name="connsiteX1" fmla="*/ 7117426 w 8607421"/>
              <a:gd name="connsiteY1" fmla="*/ 744998 h 2979990"/>
              <a:gd name="connsiteX2" fmla="*/ 7117426 w 8607421"/>
              <a:gd name="connsiteY2" fmla="*/ 0 h 2979990"/>
              <a:gd name="connsiteX3" fmla="*/ 8607421 w 8607421"/>
              <a:gd name="connsiteY3" fmla="*/ 1489995 h 2979990"/>
              <a:gd name="connsiteX4" fmla="*/ 7117426 w 8607421"/>
              <a:gd name="connsiteY4" fmla="*/ 2979990 h 2979990"/>
              <a:gd name="connsiteX5" fmla="*/ 7117426 w 8607421"/>
              <a:gd name="connsiteY5" fmla="*/ 2234993 h 2979990"/>
              <a:gd name="connsiteX6" fmla="*/ 0 w 8607421"/>
              <a:gd name="connsiteY6" fmla="*/ 1497601 h 2979990"/>
              <a:gd name="connsiteX7" fmla="*/ 10242 w 8607421"/>
              <a:gd name="connsiteY7" fmla="*/ 1492631 h 297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07421" h="2979990">
                <a:moveTo>
                  <a:pt x="10242" y="1492631"/>
                </a:moveTo>
                <a:lnTo>
                  <a:pt x="7117426" y="744998"/>
                </a:lnTo>
                <a:lnTo>
                  <a:pt x="7117426" y="0"/>
                </a:lnTo>
                <a:lnTo>
                  <a:pt x="8607421" y="1489995"/>
                </a:lnTo>
                <a:lnTo>
                  <a:pt x="7117426" y="2979990"/>
                </a:lnTo>
                <a:lnTo>
                  <a:pt x="7117426" y="2234993"/>
                </a:lnTo>
                <a:lnTo>
                  <a:pt x="0" y="1497601"/>
                </a:lnTo>
                <a:lnTo>
                  <a:pt x="10242" y="1492631"/>
                </a:lnTo>
                <a:close/>
              </a:path>
            </a:pathLst>
          </a:custGeom>
          <a:solidFill>
            <a:srgbClr val="E5FFA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9" name="図形グループ 18"/>
          <p:cNvGrpSpPr/>
          <p:nvPr/>
        </p:nvGrpSpPr>
        <p:grpSpPr>
          <a:xfrm>
            <a:off x="493112" y="4436017"/>
            <a:ext cx="8282197" cy="1077218"/>
            <a:chOff x="493112" y="4466805"/>
            <a:chExt cx="8282197" cy="1077218"/>
          </a:xfrm>
        </p:grpSpPr>
        <p:pic>
          <p:nvPicPr>
            <p:cNvPr id="12" name="図 11" descr="ibm5150.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3112" y="4489164"/>
              <a:ext cx="1367924" cy="999979"/>
            </a:xfrm>
            <a:prstGeom prst="rect">
              <a:avLst/>
            </a:prstGeom>
            <a:ln>
              <a:noFill/>
            </a:ln>
            <a:effectLst>
              <a:outerShdw blurRad="292100" dist="139700" dir="2700000" algn="tl" rotWithShape="0">
                <a:srgbClr val="333333">
                  <a:alpha val="65000"/>
                </a:srgbClr>
              </a:outerShdw>
            </a:effectLst>
          </p:spPr>
        </p:pic>
        <p:sp>
          <p:nvSpPr>
            <p:cNvPr id="5" name="テキスト ボックス 4"/>
            <p:cNvSpPr txBox="1"/>
            <p:nvPr/>
          </p:nvSpPr>
          <p:spPr>
            <a:xfrm>
              <a:off x="1861036" y="4466805"/>
              <a:ext cx="6914273" cy="1077218"/>
            </a:xfrm>
            <a:prstGeom prst="rect">
              <a:avLst/>
            </a:prstGeom>
            <a:noFill/>
          </p:spPr>
          <p:txBody>
            <a:bodyPr wrap="none" rtlCol="0">
              <a:spAutoFit/>
            </a:bodyPr>
            <a:lstStyle/>
            <a:p>
              <a:r>
                <a:rPr lang="en-US" altLang="ja-JP" sz="2400" dirty="0">
                  <a:solidFill>
                    <a:srgbClr val="0000FF"/>
                  </a:solidFill>
                  <a:effectLst>
                    <a:outerShdw blurRad="50800" dist="38100" dir="2700000" algn="tl" rotWithShape="0">
                      <a:prstClr val="black">
                        <a:alpha val="40000"/>
                      </a:prstClr>
                    </a:outerShdw>
                  </a:effectLst>
                  <a:latin typeface="メイリオ"/>
                  <a:ea typeface="メイリオ"/>
                  <a:cs typeface="メイリオ"/>
                </a:rPr>
                <a:t>1980</a:t>
              </a:r>
              <a:r>
                <a:rPr lang="en-US" altLang="ja-JP" sz="24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 </a:t>
              </a:r>
              <a:r>
                <a:rPr lang="en-US" altLang="ja-JP" sz="1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(1981 IBM Personal Computer 5150)</a:t>
              </a:r>
              <a:endParaRPr lang="en-US" altLang="ja-JP" sz="1000" dirty="0">
                <a:solidFill>
                  <a:srgbClr val="0000FF"/>
                </a:solidFill>
                <a:effectLst>
                  <a:outerShdw blurRad="50800" dist="38100" dir="2700000" algn="tl" rotWithShape="0">
                    <a:prstClr val="black">
                      <a:alpha val="40000"/>
                    </a:prstClr>
                  </a:outerShdw>
                </a:effectLst>
                <a:latin typeface="メイリオ"/>
                <a:ea typeface="メイリオ"/>
                <a:cs typeface="メイリオ"/>
              </a:endParaRPr>
            </a:p>
            <a:p>
              <a:r>
                <a:rPr lang="en-US" altLang="ja-JP" sz="2000" dirty="0">
                  <a:solidFill>
                    <a:srgbClr val="0000FF"/>
                  </a:solidFill>
                  <a:effectLst>
                    <a:outerShdw blurRad="50800" dist="38100" dir="2700000" algn="tl" rotWithShape="0">
                      <a:prstClr val="black">
                        <a:alpha val="40000"/>
                      </a:prstClr>
                    </a:outerShdw>
                  </a:effectLst>
                  <a:latin typeface="メイリオ"/>
                  <a:ea typeface="メイリオ"/>
                  <a:cs typeface="メイリオ"/>
                </a:rPr>
                <a:t>PC</a:t>
              </a:r>
              <a:r>
                <a:rPr lang="ja-JP" altLang="en-US" sz="2000" dirty="0">
                  <a:solidFill>
                    <a:srgbClr val="0000FF"/>
                  </a:solidFill>
                  <a:effectLst>
                    <a:outerShdw blurRad="50800" dist="38100" dir="2700000" algn="tl" rotWithShape="0">
                      <a:prstClr val="black">
                        <a:alpha val="40000"/>
                      </a:prstClr>
                    </a:outerShdw>
                  </a:effectLst>
                  <a:latin typeface="メイリオ"/>
                  <a:ea typeface="メイリオ"/>
                  <a:cs typeface="メイリオ"/>
                </a:rPr>
                <a:t>の登場による</a:t>
              </a:r>
              <a:r>
                <a:rPr lang="ja-JP" altLang="en-US"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クライアントサーバーの普及・分散処理</a:t>
              </a:r>
              <a:endParaRPr lang="en-US" altLang="ja-JP"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endParaRPr>
            </a:p>
            <a:p>
              <a:r>
                <a:rPr lang="ja-JP" altLang="en-US"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適用業務領域</a:t>
              </a:r>
              <a:r>
                <a:rPr lang="ja-JP" altLang="en-US" sz="2000" dirty="0">
                  <a:solidFill>
                    <a:srgbClr val="0000FF"/>
                  </a:solidFill>
                  <a:effectLst>
                    <a:outerShdw blurRad="50800" dist="38100" dir="2700000" algn="tl" rotWithShape="0">
                      <a:prstClr val="black">
                        <a:alpha val="40000"/>
                      </a:prstClr>
                    </a:outerShdw>
                  </a:effectLst>
                  <a:latin typeface="メイリオ"/>
                  <a:ea typeface="メイリオ"/>
                  <a:cs typeface="メイリオ"/>
                </a:rPr>
                <a:t>と利用者の拡大</a:t>
              </a:r>
              <a:endParaRPr kumimoji="1" lang="en-US" altLang="ja-JP"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endParaRPr>
            </a:p>
          </p:txBody>
        </p:sp>
      </p:grpSp>
      <p:grpSp>
        <p:nvGrpSpPr>
          <p:cNvPr id="4" name="図形グループ 3"/>
          <p:cNvGrpSpPr/>
          <p:nvPr/>
        </p:nvGrpSpPr>
        <p:grpSpPr>
          <a:xfrm>
            <a:off x="274357" y="5513235"/>
            <a:ext cx="5744673" cy="1077218"/>
            <a:chOff x="274357" y="5544023"/>
            <a:chExt cx="5744673" cy="1077218"/>
          </a:xfrm>
        </p:grpSpPr>
        <p:pic>
          <p:nvPicPr>
            <p:cNvPr id="3" name="図 2" descr="us__en_us__ibm100__system_360__360genrl__620x35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6985" y="5603391"/>
              <a:ext cx="1632045" cy="921315"/>
            </a:xfrm>
            <a:prstGeom prst="rect">
              <a:avLst/>
            </a:prstGeom>
            <a:ln>
              <a:noFill/>
            </a:ln>
            <a:effectLst>
              <a:outerShdw blurRad="292100" dist="139700" dir="2700000" algn="tl" rotWithShape="0">
                <a:srgbClr val="333333">
                  <a:alpha val="65000"/>
                </a:srgbClr>
              </a:outerShdw>
            </a:effectLst>
          </p:spPr>
        </p:pic>
        <p:sp>
          <p:nvSpPr>
            <p:cNvPr id="6" name="テキスト ボックス 5"/>
            <p:cNvSpPr txBox="1"/>
            <p:nvPr/>
          </p:nvSpPr>
          <p:spPr>
            <a:xfrm>
              <a:off x="274357" y="5544023"/>
              <a:ext cx="4031873" cy="1077218"/>
            </a:xfrm>
            <a:prstGeom prst="rect">
              <a:avLst/>
            </a:prstGeom>
            <a:noFill/>
          </p:spPr>
          <p:txBody>
            <a:bodyPr wrap="none" rtlCol="0">
              <a:spAutoFit/>
            </a:bodyPr>
            <a:lstStyle/>
            <a:p>
              <a:r>
                <a:rPr lang="en-US" altLang="ja-JP" sz="24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1960〜 </a:t>
              </a:r>
              <a:r>
                <a:rPr lang="en-US" altLang="ja-JP" sz="1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(1964 IBM System/360) </a:t>
              </a:r>
            </a:p>
            <a:p>
              <a:r>
                <a:rPr lang="ja-JP" altLang="en-US"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メインフレームの登場と集中処理</a:t>
              </a:r>
              <a:endParaRPr lang="en-US" altLang="ja-JP"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endParaRPr>
            </a:p>
            <a:p>
              <a:r>
                <a:rPr lang="ja-JP" altLang="en-US"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業務効率や生産性</a:t>
              </a:r>
              <a:r>
                <a:rPr lang="ja-JP" altLang="en-US" sz="2000" dirty="0">
                  <a:solidFill>
                    <a:srgbClr val="0000FF"/>
                  </a:solidFill>
                  <a:effectLst>
                    <a:outerShdw blurRad="50800" dist="38100" dir="2700000" algn="tl" rotWithShape="0">
                      <a:prstClr val="black">
                        <a:alpha val="40000"/>
                      </a:prstClr>
                    </a:outerShdw>
                  </a:effectLst>
                  <a:latin typeface="メイリオ"/>
                  <a:ea typeface="メイリオ"/>
                  <a:cs typeface="メイリオ"/>
                </a:rPr>
                <a:t>の向上</a:t>
              </a:r>
              <a:endParaRPr kumimoji="1" lang="ja-JP" altLang="en-US" sz="2000" dirty="0">
                <a:solidFill>
                  <a:srgbClr val="0000FF"/>
                </a:solidFill>
                <a:effectLst>
                  <a:outerShdw blurRad="50800" dist="38100" dir="2700000" algn="tl" rotWithShape="0">
                    <a:prstClr val="black">
                      <a:alpha val="40000"/>
                    </a:prstClr>
                  </a:outerShdw>
                </a:effectLst>
                <a:latin typeface="メイリオ"/>
                <a:ea typeface="メイリオ"/>
                <a:cs typeface="メイリオ"/>
              </a:endParaRPr>
            </a:p>
          </p:txBody>
        </p:sp>
      </p:grpSp>
      <p:grpSp>
        <p:nvGrpSpPr>
          <p:cNvPr id="20" name="図形グループ 19"/>
          <p:cNvGrpSpPr/>
          <p:nvPr/>
        </p:nvGrpSpPr>
        <p:grpSpPr>
          <a:xfrm>
            <a:off x="1098617" y="3295811"/>
            <a:ext cx="7761687" cy="1162565"/>
            <a:chOff x="1098617" y="3326599"/>
            <a:chExt cx="7761687" cy="1162565"/>
          </a:xfrm>
        </p:grpSpPr>
        <p:pic>
          <p:nvPicPr>
            <p:cNvPr id="13" name="図 12" descr="old-pc-windows-9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617" y="3526228"/>
              <a:ext cx="1379788" cy="776130"/>
            </a:xfrm>
            <a:prstGeom prst="rect">
              <a:avLst/>
            </a:prstGeom>
            <a:ln>
              <a:noFill/>
            </a:ln>
            <a:effectLst>
              <a:outerShdw blurRad="292100" dist="139700" dir="2700000" algn="tl" rotWithShape="0">
                <a:srgbClr val="333333">
                  <a:alpha val="65000"/>
                </a:srgbClr>
              </a:outerShdw>
            </a:effectLst>
          </p:spPr>
        </p:pic>
        <p:pic>
          <p:nvPicPr>
            <p:cNvPr id="14" name="図 13" descr="f2-10.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30577" y="3326599"/>
              <a:ext cx="905377" cy="679033"/>
            </a:xfrm>
            <a:prstGeom prst="rect">
              <a:avLst/>
            </a:prstGeom>
            <a:ln>
              <a:noFill/>
            </a:ln>
            <a:effectLst>
              <a:outerShdw blurRad="292100" dist="139700" dir="2700000" algn="tl" rotWithShape="0">
                <a:srgbClr val="333333">
                  <a:alpha val="65000"/>
                </a:srgbClr>
              </a:outerShdw>
            </a:effectLst>
          </p:spPr>
        </p:pic>
        <p:pic>
          <p:nvPicPr>
            <p:cNvPr id="22" name="図 21" descr="03.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93468" y="3797291"/>
              <a:ext cx="969876" cy="592542"/>
            </a:xfrm>
            <a:prstGeom prst="rect">
              <a:avLst/>
            </a:prstGeom>
            <a:ln>
              <a:noFill/>
            </a:ln>
            <a:effectLst>
              <a:outerShdw blurRad="292100" dist="139700" dir="2700000" algn="tl" rotWithShape="0">
                <a:srgbClr val="333333">
                  <a:alpha val="65000"/>
                </a:srgbClr>
              </a:outerShdw>
            </a:effectLst>
          </p:spPr>
        </p:pic>
        <p:sp>
          <p:nvSpPr>
            <p:cNvPr id="7" name="テキスト ボックス 6"/>
            <p:cNvSpPr txBox="1"/>
            <p:nvPr/>
          </p:nvSpPr>
          <p:spPr>
            <a:xfrm>
              <a:off x="3033068" y="3411946"/>
              <a:ext cx="5827236" cy="1077218"/>
            </a:xfrm>
            <a:prstGeom prst="rect">
              <a:avLst/>
            </a:prstGeom>
            <a:noFill/>
          </p:spPr>
          <p:txBody>
            <a:bodyPr wrap="none" rtlCol="0">
              <a:spAutoFit/>
            </a:bodyPr>
            <a:lstStyle/>
            <a:p>
              <a:r>
                <a:rPr kumimoji="1" lang="en-US" altLang="ja-JP" sz="24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1990</a:t>
              </a:r>
              <a:r>
                <a:rPr lang="en-US" altLang="ja-JP" sz="24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 </a:t>
              </a:r>
              <a:r>
                <a:rPr lang="en-US" altLang="ja-JP" sz="1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(1993 </a:t>
              </a:r>
              <a:r>
                <a:rPr lang="ja-JP" altLang="en-US" sz="1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インターネット商用利用・</a:t>
              </a:r>
              <a:r>
                <a:rPr lang="en-US" altLang="ja-JP" sz="1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1995</a:t>
              </a:r>
              <a:r>
                <a:rPr lang="ja-JP" altLang="en-US" sz="1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年</a:t>
              </a:r>
              <a:r>
                <a:rPr lang="en-US" altLang="ja-JP" sz="1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 Windows95+Internet Explorer)</a:t>
              </a:r>
            </a:p>
            <a:p>
              <a:r>
                <a:rPr lang="ja-JP" altLang="en-US" sz="2000" dirty="0">
                  <a:solidFill>
                    <a:srgbClr val="0000FF"/>
                  </a:solidFill>
                  <a:effectLst>
                    <a:outerShdw blurRad="50800" dist="38100" dir="2700000" algn="tl" rotWithShape="0">
                      <a:prstClr val="black">
                        <a:alpha val="40000"/>
                      </a:prstClr>
                    </a:outerShdw>
                  </a:effectLst>
                  <a:latin typeface="メイリオ"/>
                  <a:ea typeface="メイリオ"/>
                  <a:cs typeface="メイリオ"/>
                </a:rPr>
                <a:t>インターネットの登場による</a:t>
              </a:r>
              <a:r>
                <a:rPr lang="ja-JP" altLang="en-US"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接続の広がりと拡大</a:t>
              </a:r>
              <a:endParaRPr lang="en-US" altLang="ja-JP"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endParaRPr>
            </a:p>
            <a:p>
              <a:r>
                <a:rPr lang="ja-JP" altLang="en-US"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企業や地域を越えた業務の連携や</a:t>
              </a:r>
              <a:r>
                <a:rPr lang="ja-JP" altLang="en-US" sz="2000" dirty="0">
                  <a:solidFill>
                    <a:srgbClr val="0000FF"/>
                  </a:solidFill>
                  <a:effectLst>
                    <a:outerShdw blurRad="50800" dist="38100" dir="2700000" algn="tl" rotWithShape="0">
                      <a:prstClr val="black">
                        <a:alpha val="40000"/>
                      </a:prstClr>
                    </a:outerShdw>
                  </a:effectLst>
                  <a:latin typeface="メイリオ"/>
                  <a:ea typeface="メイリオ"/>
                  <a:cs typeface="メイリオ"/>
                </a:rPr>
                <a:t>調整の実現</a:t>
              </a:r>
              <a:endParaRPr kumimoji="1" lang="en-US" altLang="ja-JP"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endParaRPr>
            </a:p>
          </p:txBody>
        </p:sp>
      </p:grpSp>
      <p:grpSp>
        <p:nvGrpSpPr>
          <p:cNvPr id="28" name="図形グループ 27"/>
          <p:cNvGrpSpPr/>
          <p:nvPr/>
        </p:nvGrpSpPr>
        <p:grpSpPr>
          <a:xfrm>
            <a:off x="4225636" y="893610"/>
            <a:ext cx="4596966" cy="898309"/>
            <a:chOff x="4225636" y="924398"/>
            <a:chExt cx="4596966" cy="898309"/>
          </a:xfrm>
        </p:grpSpPr>
        <p:sp>
          <p:nvSpPr>
            <p:cNvPr id="11" name="テキスト ボックス 10"/>
            <p:cNvSpPr txBox="1"/>
            <p:nvPr/>
          </p:nvSpPr>
          <p:spPr>
            <a:xfrm>
              <a:off x="4306230" y="924398"/>
              <a:ext cx="4516372" cy="58477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en-US" altLang="ja-JP" sz="3200" b="1" dirty="0" smtClean="0">
                  <a:solidFill>
                    <a:srgbClr val="0000FF"/>
                  </a:solidFill>
                  <a:effectLst/>
                  <a:latin typeface="メイリオ"/>
                  <a:ea typeface="メイリオ"/>
                  <a:cs typeface="メイリオ"/>
                </a:rPr>
                <a:t>IT</a:t>
              </a:r>
              <a:r>
                <a:rPr kumimoji="1" lang="ja-JP" altLang="en-US" sz="3200" b="1" dirty="0" smtClean="0">
                  <a:solidFill>
                    <a:srgbClr val="0000FF"/>
                  </a:solidFill>
                  <a:effectLst/>
                  <a:latin typeface="メイリオ"/>
                  <a:ea typeface="メイリオ"/>
                  <a:cs typeface="メイリオ"/>
                </a:rPr>
                <a:t>のカンブリア大爆発</a:t>
              </a:r>
              <a:endParaRPr kumimoji="1" lang="en-US" altLang="ja-JP" sz="3200" b="1" dirty="0" smtClean="0">
                <a:solidFill>
                  <a:srgbClr val="0000FF"/>
                </a:solidFill>
                <a:effectLst/>
                <a:latin typeface="メイリオ"/>
                <a:ea typeface="メイリオ"/>
                <a:cs typeface="メイリオ"/>
              </a:endParaRPr>
            </a:p>
          </p:txBody>
        </p:sp>
        <p:sp>
          <p:nvSpPr>
            <p:cNvPr id="15" name="テキスト ボックス 14"/>
            <p:cNvSpPr txBox="1"/>
            <p:nvPr/>
          </p:nvSpPr>
          <p:spPr>
            <a:xfrm>
              <a:off x="4225636" y="1484153"/>
              <a:ext cx="4596966"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ja-JP" altLang="en-US" sz="1600" b="1" dirty="0">
                  <a:solidFill>
                    <a:srgbClr val="0000FF"/>
                  </a:solidFill>
                  <a:effectLst/>
                  <a:latin typeface="メイリオ"/>
                  <a:ea typeface="メイリオ"/>
                  <a:cs typeface="メイリオ"/>
                </a:rPr>
                <a:t>テクノロジーの</a:t>
              </a:r>
              <a:r>
                <a:rPr lang="ja-JP" altLang="en-US" sz="1600" b="1" dirty="0" smtClean="0">
                  <a:solidFill>
                    <a:srgbClr val="0000FF"/>
                  </a:solidFill>
                  <a:effectLst/>
                  <a:latin typeface="メイリオ"/>
                  <a:ea typeface="メイリオ"/>
                  <a:cs typeface="メイリオ"/>
                </a:rPr>
                <a:t>アンビエント化・日常</a:t>
              </a:r>
              <a:r>
                <a:rPr lang="ja-JP" altLang="en-US" sz="1600" b="1" dirty="0">
                  <a:solidFill>
                    <a:srgbClr val="0000FF"/>
                  </a:solidFill>
                  <a:effectLst/>
                  <a:latin typeface="メイリオ"/>
                  <a:ea typeface="メイリオ"/>
                  <a:cs typeface="メイリオ"/>
                </a:rPr>
                <a:t>への浸透</a:t>
              </a:r>
              <a:endParaRPr kumimoji="1" lang="en-US" altLang="ja-JP" sz="1600" b="1" dirty="0" smtClean="0">
                <a:solidFill>
                  <a:srgbClr val="0000FF"/>
                </a:solidFill>
                <a:effectLst/>
                <a:latin typeface="メイリオ"/>
                <a:ea typeface="メイリオ"/>
                <a:cs typeface="メイリオ"/>
              </a:endParaRPr>
            </a:p>
          </p:txBody>
        </p:sp>
      </p:grpSp>
      <p:grpSp>
        <p:nvGrpSpPr>
          <p:cNvPr id="27" name="図形グループ 26"/>
          <p:cNvGrpSpPr/>
          <p:nvPr/>
        </p:nvGrpSpPr>
        <p:grpSpPr>
          <a:xfrm>
            <a:off x="734489" y="1031394"/>
            <a:ext cx="8088113" cy="2250531"/>
            <a:chOff x="734489" y="1062182"/>
            <a:chExt cx="8088113" cy="2250531"/>
          </a:xfrm>
        </p:grpSpPr>
        <p:sp>
          <p:nvSpPr>
            <p:cNvPr id="8" name="テキスト ボックス 7"/>
            <p:cNvSpPr txBox="1"/>
            <p:nvPr/>
          </p:nvSpPr>
          <p:spPr>
            <a:xfrm>
              <a:off x="4473222" y="2269990"/>
              <a:ext cx="4349380" cy="58477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altLang="ja-JP" sz="1600" dirty="0" smtClean="0">
                  <a:solidFill>
                    <a:srgbClr val="0000FF"/>
                  </a:solidFill>
                  <a:effectLst/>
                  <a:latin typeface="メイリオ"/>
                  <a:ea typeface="メイリオ"/>
                  <a:cs typeface="メイリオ"/>
                </a:rPr>
                <a:t>2007〜	</a:t>
              </a:r>
              <a:r>
                <a:rPr lang="ja-JP" altLang="en-US" sz="1600" dirty="0" smtClean="0">
                  <a:solidFill>
                    <a:srgbClr val="0000FF"/>
                  </a:solidFill>
                  <a:effectLst/>
                  <a:latin typeface="メイリオ"/>
                  <a:ea typeface="メイリオ"/>
                  <a:cs typeface="メイリオ"/>
                </a:rPr>
                <a:t>モバイル（</a:t>
              </a:r>
              <a:r>
                <a:rPr lang="en-US" altLang="ja-JP" sz="1600" dirty="0" smtClean="0">
                  <a:solidFill>
                    <a:srgbClr val="0000FF"/>
                  </a:solidFill>
                  <a:effectLst/>
                  <a:latin typeface="メイリオ"/>
                  <a:ea typeface="メイリオ"/>
                  <a:cs typeface="メイリオ"/>
                </a:rPr>
                <a:t>iPhone</a:t>
              </a:r>
              <a:r>
                <a:rPr lang="ja-JP" altLang="en-US" sz="1600" dirty="0" smtClean="0">
                  <a:solidFill>
                    <a:srgbClr val="0000FF"/>
                  </a:solidFill>
                  <a:effectLst/>
                  <a:latin typeface="メイリオ"/>
                  <a:ea typeface="メイリオ"/>
                  <a:cs typeface="メイリオ"/>
                </a:rPr>
                <a:t>）</a:t>
              </a:r>
              <a:endParaRPr lang="en-US" altLang="ja-JP" sz="1600" dirty="0">
                <a:solidFill>
                  <a:srgbClr val="0000FF"/>
                </a:solidFill>
                <a:effectLst/>
                <a:latin typeface="メイリオ"/>
                <a:ea typeface="メイリオ"/>
                <a:cs typeface="メイリオ"/>
              </a:endParaRPr>
            </a:p>
            <a:p>
              <a:r>
                <a:rPr lang="ja-JP" altLang="ja-JP" sz="1600" dirty="0" smtClean="0">
                  <a:solidFill>
                    <a:srgbClr val="0000FF"/>
                  </a:solidFill>
                  <a:effectLst/>
                  <a:latin typeface="メイリオ"/>
                  <a:ea typeface="メイリオ"/>
                  <a:cs typeface="メイリオ"/>
                </a:rPr>
                <a:t>　</a:t>
              </a:r>
              <a:r>
                <a:rPr lang="ja-JP" altLang="en-US" sz="1600" dirty="0" smtClean="0">
                  <a:solidFill>
                    <a:srgbClr val="0000FF"/>
                  </a:solidFill>
                  <a:effectLst/>
                  <a:latin typeface="メイリオ"/>
                  <a:ea typeface="メイリオ"/>
                  <a:cs typeface="メイリオ"/>
                </a:rPr>
                <a:t>　　</a:t>
              </a:r>
              <a:r>
                <a:rPr lang="en-US" altLang="ja-JP" sz="1600" dirty="0" smtClean="0">
                  <a:solidFill>
                    <a:srgbClr val="0000FF"/>
                  </a:solidFill>
                  <a:effectLst/>
                  <a:latin typeface="メイリオ"/>
                  <a:ea typeface="メイリオ"/>
                  <a:cs typeface="メイリオ"/>
                </a:rPr>
                <a:t> 	</a:t>
              </a:r>
              <a:r>
                <a:rPr lang="ja-JP" altLang="en-US" sz="1600" dirty="0" smtClean="0">
                  <a:solidFill>
                    <a:srgbClr val="0000FF"/>
                  </a:solidFill>
                  <a:effectLst/>
                  <a:latin typeface="メイリオ"/>
                  <a:ea typeface="メイリオ"/>
                  <a:cs typeface="メイリオ"/>
                </a:rPr>
                <a:t>ソーシャル（</a:t>
              </a:r>
              <a:r>
                <a:rPr lang="en-US" altLang="ja-JP" sz="1600" dirty="0" smtClean="0">
                  <a:solidFill>
                    <a:srgbClr val="0000FF"/>
                  </a:solidFill>
                  <a:effectLst/>
                  <a:latin typeface="メイリオ"/>
                  <a:ea typeface="メイリオ"/>
                  <a:cs typeface="メイリオ"/>
                </a:rPr>
                <a:t>Facebook</a:t>
              </a:r>
              <a:r>
                <a:rPr lang="ja-JP" altLang="en-US" sz="1600" dirty="0" smtClean="0">
                  <a:solidFill>
                    <a:srgbClr val="0000FF"/>
                  </a:solidFill>
                  <a:effectLst/>
                  <a:latin typeface="メイリオ"/>
                  <a:ea typeface="メイリオ"/>
                  <a:cs typeface="メイリオ"/>
                </a:rPr>
                <a:t>、</a:t>
              </a:r>
              <a:r>
                <a:rPr lang="en-US" altLang="ja-JP" sz="1600" dirty="0" smtClean="0">
                  <a:solidFill>
                    <a:srgbClr val="0000FF"/>
                  </a:solidFill>
                  <a:effectLst/>
                  <a:latin typeface="メイリオ"/>
                  <a:ea typeface="メイリオ"/>
                  <a:cs typeface="メイリオ"/>
                </a:rPr>
                <a:t>Twitter</a:t>
              </a:r>
              <a:r>
                <a:rPr lang="ja-JP" altLang="en-US" sz="1600" dirty="0" smtClean="0">
                  <a:solidFill>
                    <a:srgbClr val="0000FF"/>
                  </a:solidFill>
                  <a:effectLst/>
                  <a:latin typeface="メイリオ"/>
                  <a:ea typeface="メイリオ"/>
                  <a:cs typeface="メイリオ"/>
                </a:rPr>
                <a:t>）</a:t>
              </a:r>
              <a:endParaRPr lang="en-US" altLang="ja-JP" sz="1600" dirty="0" smtClean="0">
                <a:solidFill>
                  <a:srgbClr val="0000FF"/>
                </a:solidFill>
                <a:effectLst/>
                <a:latin typeface="メイリオ"/>
                <a:ea typeface="メイリオ"/>
                <a:cs typeface="メイリオ"/>
              </a:endParaRPr>
            </a:p>
          </p:txBody>
        </p:sp>
        <p:sp>
          <p:nvSpPr>
            <p:cNvPr id="9" name="テキスト ボックス 8"/>
            <p:cNvSpPr txBox="1"/>
            <p:nvPr/>
          </p:nvSpPr>
          <p:spPr>
            <a:xfrm>
              <a:off x="4306230" y="2974159"/>
              <a:ext cx="3853238"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ja-JP" sz="1600" dirty="0" smtClean="0">
                  <a:solidFill>
                    <a:srgbClr val="0000FF"/>
                  </a:solidFill>
                  <a:effectLst/>
                  <a:latin typeface="メイリオ"/>
                  <a:ea typeface="メイリオ"/>
                  <a:cs typeface="メイリオ"/>
                </a:rPr>
                <a:t>2000〜	</a:t>
              </a:r>
              <a:r>
                <a:rPr lang="ja-JP" altLang="en-US" sz="1600" dirty="0" smtClean="0">
                  <a:solidFill>
                    <a:srgbClr val="0000FF"/>
                  </a:solidFill>
                  <a:effectLst/>
                  <a:latin typeface="メイリオ"/>
                  <a:ea typeface="メイリオ"/>
                  <a:cs typeface="メイリオ"/>
                </a:rPr>
                <a:t>クラウド（</a:t>
              </a:r>
              <a:r>
                <a:rPr lang="en-US" altLang="ja-JP" sz="1600" dirty="0" err="1" smtClean="0">
                  <a:solidFill>
                    <a:srgbClr val="0000FF"/>
                  </a:solidFill>
                  <a:effectLst/>
                  <a:latin typeface="メイリオ"/>
                  <a:ea typeface="メイリオ"/>
                  <a:cs typeface="メイリオ"/>
                </a:rPr>
                <a:t>Salesforce.com</a:t>
              </a:r>
              <a:r>
                <a:rPr lang="ja-JP" altLang="en-US" sz="1600" dirty="0" smtClean="0">
                  <a:solidFill>
                    <a:srgbClr val="0000FF"/>
                  </a:solidFill>
                  <a:effectLst/>
                  <a:latin typeface="メイリオ"/>
                  <a:ea typeface="メイリオ"/>
                  <a:cs typeface="メイリオ"/>
                </a:rPr>
                <a:t>）</a:t>
              </a:r>
              <a:endParaRPr lang="en-US" altLang="ja-JP" sz="1600" dirty="0" smtClean="0">
                <a:solidFill>
                  <a:srgbClr val="0000FF"/>
                </a:solidFill>
                <a:effectLst/>
                <a:latin typeface="メイリオ"/>
                <a:ea typeface="メイリオ"/>
                <a:cs typeface="メイリオ"/>
              </a:endParaRPr>
            </a:p>
          </p:txBody>
        </p:sp>
        <p:sp>
          <p:nvSpPr>
            <p:cNvPr id="10" name="テキスト ボックス 9"/>
            <p:cNvSpPr txBox="1"/>
            <p:nvPr/>
          </p:nvSpPr>
          <p:spPr>
            <a:xfrm>
              <a:off x="6228864" y="1808943"/>
              <a:ext cx="1210588" cy="400110"/>
            </a:xfrm>
            <a:prstGeom prst="rect">
              <a:avLst/>
            </a:prstGeom>
            <a:noFill/>
            <a:effectLst>
              <a:outerShdw blurRad="50800" dist="38100" dir="2700000" algn="tl" rotWithShape="0">
                <a:prstClr val="black">
                  <a:alpha val="40000"/>
                </a:prstClr>
              </a:outerShdw>
            </a:effectLst>
          </p:spPr>
          <p:txBody>
            <a:bodyPr wrap="none" rtlCol="0">
              <a:spAutoFit/>
            </a:bodyPr>
            <a:lstStyle/>
            <a:p>
              <a:r>
                <a:rPr lang="ja-JP" altLang="en-US" sz="2000" dirty="0" smtClean="0">
                  <a:solidFill>
                    <a:srgbClr val="0000FF"/>
                  </a:solidFill>
                  <a:effectLst/>
                  <a:latin typeface="メイリオ"/>
                  <a:ea typeface="メイリオ"/>
                  <a:cs typeface="メイリオ"/>
                </a:rPr>
                <a:t>人工知能</a:t>
              </a:r>
              <a:endParaRPr lang="en-US" altLang="ja-JP" sz="2000" dirty="0" smtClean="0">
                <a:solidFill>
                  <a:srgbClr val="0000FF"/>
                </a:solidFill>
                <a:effectLst/>
                <a:latin typeface="メイリオ"/>
                <a:ea typeface="メイリオ"/>
                <a:cs typeface="メイリオ"/>
              </a:endParaRPr>
            </a:p>
          </p:txBody>
        </p:sp>
        <p:sp>
          <p:nvSpPr>
            <p:cNvPr id="16" name="テキスト ボックス 15"/>
            <p:cNvSpPr txBox="1"/>
            <p:nvPr/>
          </p:nvSpPr>
          <p:spPr>
            <a:xfrm>
              <a:off x="5630298" y="1808943"/>
              <a:ext cx="598566" cy="400110"/>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ja-JP"/>
              </a:defPPr>
              <a:lvl1pPr>
                <a:defRPr sz="2000">
                  <a:solidFill>
                    <a:srgbClr val="800000"/>
                  </a:solidFill>
                  <a:effectLst>
                    <a:glow rad="101600">
                      <a:schemeClr val="bg1">
                        <a:alpha val="75000"/>
                      </a:schemeClr>
                    </a:glow>
                  </a:effectLst>
                  <a:latin typeface="メイリオ"/>
                  <a:ea typeface="メイリオ"/>
                  <a:cs typeface="メイリオ"/>
                </a:defRPr>
              </a:lvl1pPr>
            </a:lstStyle>
            <a:p>
              <a:r>
                <a:rPr lang="en-US" altLang="ja-JP" dirty="0" err="1">
                  <a:solidFill>
                    <a:srgbClr val="0000FF"/>
                  </a:solidFill>
                  <a:effectLst/>
                </a:rPr>
                <a:t>IoT</a:t>
              </a:r>
              <a:endParaRPr lang="en-US" altLang="ja-JP" dirty="0">
                <a:solidFill>
                  <a:srgbClr val="0000FF"/>
                </a:solidFill>
                <a:effectLst/>
              </a:endParaRPr>
            </a:p>
          </p:txBody>
        </p:sp>
        <p:sp>
          <p:nvSpPr>
            <p:cNvPr id="18" name="テキスト ボックス 17"/>
            <p:cNvSpPr txBox="1"/>
            <p:nvPr/>
          </p:nvSpPr>
          <p:spPr>
            <a:xfrm>
              <a:off x="7418472" y="1808943"/>
              <a:ext cx="1210588" cy="400110"/>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ja-JP"/>
              </a:defPPr>
              <a:lvl1pPr>
                <a:defRPr sz="2000">
                  <a:solidFill>
                    <a:srgbClr val="800000"/>
                  </a:solidFill>
                  <a:effectLst>
                    <a:glow rad="101600">
                      <a:schemeClr val="bg1">
                        <a:alpha val="75000"/>
                      </a:schemeClr>
                    </a:glow>
                  </a:effectLst>
                  <a:latin typeface="メイリオ"/>
                  <a:ea typeface="メイリオ"/>
                  <a:cs typeface="メイリオ"/>
                </a:defRPr>
              </a:lvl1pPr>
            </a:lstStyle>
            <a:p>
              <a:r>
                <a:rPr lang="ja-JP" altLang="en-US" dirty="0">
                  <a:solidFill>
                    <a:srgbClr val="0000FF"/>
                  </a:solidFill>
                  <a:effectLst/>
                </a:rPr>
                <a:t>ロボット</a:t>
              </a:r>
              <a:endParaRPr lang="en-US" altLang="ja-JP" dirty="0">
                <a:solidFill>
                  <a:srgbClr val="0000FF"/>
                </a:solidFill>
                <a:effectLst/>
              </a:endParaRPr>
            </a:p>
          </p:txBody>
        </p:sp>
        <p:pic>
          <p:nvPicPr>
            <p:cNvPr id="23" name="図 22" descr="robot.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78405" y="1062182"/>
              <a:ext cx="1747230" cy="920026"/>
            </a:xfrm>
            <a:prstGeom prst="rect">
              <a:avLst/>
            </a:prstGeom>
            <a:ln>
              <a:noFill/>
            </a:ln>
            <a:effectLst>
              <a:outerShdw blurRad="292100" dist="139700" dir="2700000" algn="tl" rotWithShape="0">
                <a:srgbClr val="333333">
                  <a:alpha val="65000"/>
                </a:srgbClr>
              </a:outerShdw>
            </a:effectLst>
          </p:spPr>
        </p:pic>
        <p:pic>
          <p:nvPicPr>
            <p:cNvPr id="25" name="図 24" descr="Mercedes-Benz-F-015.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78404" y="2079480"/>
              <a:ext cx="1747231" cy="982818"/>
            </a:xfrm>
            <a:prstGeom prst="rect">
              <a:avLst/>
            </a:prstGeom>
            <a:ln>
              <a:noFill/>
            </a:ln>
            <a:effectLst>
              <a:outerShdw blurRad="292100" dist="139700" dir="2700000" algn="tl" rotWithShape="0">
                <a:srgbClr val="333333">
                  <a:alpha val="65000"/>
                </a:srgbClr>
              </a:outerShdw>
            </a:effectLst>
          </p:spPr>
        </p:pic>
        <p:pic>
          <p:nvPicPr>
            <p:cNvPr id="24" name="図 23" descr="news20140704_01.jpg"/>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4489" y="1136435"/>
              <a:ext cx="2620850" cy="1965637"/>
            </a:xfrm>
            <a:prstGeom prst="rect">
              <a:avLst/>
            </a:prstGeom>
            <a:ln>
              <a:noFill/>
            </a:ln>
            <a:effectLst>
              <a:outerShdw blurRad="292100" dist="139700" dir="2700000" algn="tl" rotWithShape="0">
                <a:srgbClr val="333333">
                  <a:alpha val="65000"/>
                </a:srgbClr>
              </a:outerShdw>
            </a:effectLst>
          </p:spPr>
        </p:pic>
      </p:grpSp>
      <p:sp>
        <p:nvSpPr>
          <p:cNvPr id="26" name="タイトル 25"/>
          <p:cNvSpPr>
            <a:spLocks noGrp="1"/>
          </p:cNvSpPr>
          <p:nvPr>
            <p:ph type="title"/>
          </p:nvPr>
        </p:nvSpPr>
        <p:spPr/>
        <p:txBody>
          <a:bodyPr/>
          <a:lstStyle/>
          <a:p>
            <a:r>
              <a:rPr kumimoji="1" lang="ja-JP" altLang="en-US" dirty="0" smtClean="0"/>
              <a:t>歴史から振り返る</a:t>
            </a:r>
            <a:r>
              <a:rPr kumimoji="1" lang="en-US" altLang="ja-JP" dirty="0" smtClean="0"/>
              <a:t>IT</a:t>
            </a:r>
            <a:r>
              <a:rPr kumimoji="1" lang="ja-JP" altLang="en-US" dirty="0" smtClean="0"/>
              <a:t>のトレンド</a:t>
            </a:r>
            <a:endParaRPr kumimoji="1" lang="ja-JP" altLang="en-US" dirty="0"/>
          </a:p>
        </p:txBody>
      </p:sp>
      <p:sp>
        <p:nvSpPr>
          <p:cNvPr id="2" name="テキスト ボックス 1"/>
          <p:cNvSpPr txBox="1"/>
          <p:nvPr/>
        </p:nvSpPr>
        <p:spPr>
          <a:xfrm>
            <a:off x="7177951" y="5719109"/>
            <a:ext cx="184666" cy="369332"/>
          </a:xfrm>
          <a:prstGeom prst="rect">
            <a:avLst/>
          </a:prstGeom>
          <a:noFill/>
        </p:spPr>
        <p:txBody>
          <a:bodyPr wrap="none" rtlCol="0">
            <a:spAutoFit/>
          </a:bodyPr>
          <a:lstStyle/>
          <a:p>
            <a:endParaRPr kumimoji="1" lang="ja-JP" altLang="en-US" dirty="0"/>
          </a:p>
        </p:txBody>
      </p:sp>
    </p:spTree>
    <p:extLst>
      <p:ext uri="{BB962C8B-B14F-4D97-AF65-F5344CB8AC3E}">
        <p14:creationId xmlns:p14="http://schemas.microsoft.com/office/powerpoint/2010/main" val="34234055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0-#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p:tgtEl>
                                          <p:spTgt spid="28"/>
                                        </p:tgtEl>
                                        <p:attrNameLst>
                                          <p:attrName>ppt_y</p:attrName>
                                        </p:attrNameLst>
                                      </p:cBhvr>
                                      <p:tavLst>
                                        <p:tav tm="0">
                                          <p:val>
                                            <p:strVal val="#ppt_y+#ppt_h*1.125000"/>
                                          </p:val>
                                        </p:tav>
                                        <p:tav tm="100000">
                                          <p:val>
                                            <p:strVal val="#ppt_y"/>
                                          </p:val>
                                        </p:tav>
                                      </p:tavLst>
                                    </p:anim>
                                    <p:animEffect transition="in" filter="wipe(up)">
                                      <p:cBhvr>
                                        <p:cTn id="24" dur="500"/>
                                        <p:tgtEl>
                                          <p:spTgt spid="28"/>
                                        </p:tgtEl>
                                      </p:cBhvr>
                                    </p:animEffect>
                                  </p:childTnLst>
                                </p:cTn>
                              </p:par>
                              <p:par>
                                <p:cTn id="25" presetID="12" presetClass="entr" presetSubtype="4"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p:tgtEl>
                                          <p:spTgt spid="27"/>
                                        </p:tgtEl>
                                        <p:attrNameLst>
                                          <p:attrName>ppt_y</p:attrName>
                                        </p:attrNameLst>
                                      </p:cBhvr>
                                      <p:tavLst>
                                        <p:tav tm="0">
                                          <p:val>
                                            <p:strVal val="#ppt_y+#ppt_h*1.125000"/>
                                          </p:val>
                                        </p:tav>
                                        <p:tav tm="100000">
                                          <p:val>
                                            <p:strVal val="#ppt_y"/>
                                          </p:val>
                                        </p:tav>
                                      </p:tavLst>
                                    </p:anim>
                                    <p:animEffect transition="in" filter="wipe(up)">
                                      <p:cBhvr>
                                        <p:cTn id="28" dur="500"/>
                                        <p:tgtEl>
                                          <p:spTgt spid="27"/>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p:tgtEl>
                                          <p:spTgt spid="17"/>
                                        </p:tgtEl>
                                        <p:attrNameLst>
                                          <p:attrName>ppt_y</p:attrName>
                                        </p:attrNameLst>
                                      </p:cBhvr>
                                      <p:tavLst>
                                        <p:tav tm="0">
                                          <p:val>
                                            <p:strVal val="#ppt_y+#ppt_h*1.125000"/>
                                          </p:val>
                                        </p:tav>
                                        <p:tav tm="100000">
                                          <p:val>
                                            <p:strVal val="#ppt_y"/>
                                          </p:val>
                                        </p:tav>
                                      </p:tavLst>
                                    </p:anim>
                                    <p:animEffect transition="in" filter="wipe(up)">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正方形/長方形 254"/>
          <p:cNvSpPr/>
          <p:nvPr/>
        </p:nvSpPr>
        <p:spPr>
          <a:xfrm>
            <a:off x="1931988" y="4679950"/>
            <a:ext cx="5276850" cy="381000"/>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IT</a:t>
            </a:r>
            <a:r>
              <a:rPr kumimoji="1" lang="ja-JP" altLang="en-US" sz="1200" dirty="0" smtClean="0">
                <a:solidFill>
                  <a:srgbClr val="FFFFFF"/>
                </a:solidFill>
                <a:latin typeface="ＭＳ Ｐゴシック"/>
                <a:ea typeface="ＭＳ Ｐゴシック"/>
                <a:cs typeface="ＭＳ Ｐゴシック"/>
              </a:rPr>
              <a:t>活用</a:t>
            </a:r>
            <a:endParaRPr kumimoji="1" lang="ja-JP" altLang="en-US" sz="1200" dirty="0">
              <a:solidFill>
                <a:srgbClr val="FFFFFF"/>
              </a:solidFill>
              <a:latin typeface="ＭＳ Ｐゴシック"/>
              <a:ea typeface="ＭＳ Ｐゴシック"/>
              <a:cs typeface="ＭＳ Ｐゴシック"/>
            </a:endParaRPr>
          </a:p>
        </p:txBody>
      </p:sp>
      <p:sp>
        <p:nvSpPr>
          <p:cNvPr id="256" name="正方形/長方形 255"/>
          <p:cNvSpPr/>
          <p:nvPr/>
        </p:nvSpPr>
        <p:spPr>
          <a:xfrm>
            <a:off x="2058193" y="4783136"/>
            <a:ext cx="1674813" cy="20637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適用領域の拡大</a:t>
            </a:r>
            <a:endParaRPr kumimoji="1" lang="ja-JP" altLang="en-US" sz="1000" dirty="0">
              <a:solidFill>
                <a:srgbClr val="FFFFFF"/>
              </a:solidFill>
              <a:latin typeface="ＭＳ Ｐゴシック"/>
              <a:ea typeface="ＭＳ Ｐゴシック"/>
              <a:cs typeface="ＭＳ Ｐゴシック"/>
            </a:endParaRPr>
          </a:p>
        </p:txBody>
      </p:sp>
      <p:sp>
        <p:nvSpPr>
          <p:cNvPr id="257" name="正方形/長方形 256"/>
          <p:cNvSpPr/>
          <p:nvPr/>
        </p:nvSpPr>
        <p:spPr>
          <a:xfrm>
            <a:off x="5407819" y="4783136"/>
            <a:ext cx="1674813" cy="20637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難しさの隠蔽</a:t>
            </a:r>
            <a:endParaRPr kumimoji="1" lang="ja-JP" altLang="en-US" sz="1000" dirty="0">
              <a:solidFill>
                <a:srgbClr val="FFFFFF"/>
              </a:solidFill>
              <a:latin typeface="ＭＳ Ｐゴシック"/>
              <a:ea typeface="ＭＳ Ｐゴシック"/>
              <a:cs typeface="ＭＳ Ｐゴシック"/>
            </a:endParaRPr>
          </a:p>
        </p:txBody>
      </p:sp>
      <p:sp>
        <p:nvSpPr>
          <p:cNvPr id="236" name="正方形/長方形 235"/>
          <p:cNvSpPr/>
          <p:nvPr/>
        </p:nvSpPr>
        <p:spPr>
          <a:xfrm>
            <a:off x="1931988" y="1536700"/>
            <a:ext cx="5276850" cy="381000"/>
          </a:xfrm>
          <a:prstGeom prst="rect">
            <a:avLst/>
          </a:prstGeom>
          <a:solidFill>
            <a:srgbClr val="D9969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システム資源</a:t>
            </a:r>
            <a:endParaRPr kumimoji="1" lang="ja-JP" altLang="en-US" sz="1200" dirty="0">
              <a:solidFill>
                <a:srgbClr val="FFFFFF"/>
              </a:solidFill>
              <a:latin typeface="ＭＳ Ｐゴシック"/>
              <a:ea typeface="ＭＳ Ｐゴシック"/>
              <a:cs typeface="ＭＳ Ｐゴシック"/>
            </a:endParaRPr>
          </a:p>
        </p:txBody>
      </p:sp>
      <p:sp>
        <p:nvSpPr>
          <p:cNvPr id="46" name="正方形/長方形 45"/>
          <p:cNvSpPr/>
          <p:nvPr/>
        </p:nvSpPr>
        <p:spPr>
          <a:xfrm>
            <a:off x="1931988" y="2781300"/>
            <a:ext cx="5276850" cy="98425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エコシステム</a:t>
            </a:r>
            <a:endParaRPr kumimoji="1" lang="en-US" altLang="ja-JP" sz="1200" dirty="0" smtClean="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クラウドがもたらした</a:t>
            </a:r>
            <a:r>
              <a:rPr kumimoji="1" lang="en-US" altLang="ja-JP" dirty="0" smtClean="0"/>
              <a:t>IT</a:t>
            </a:r>
            <a:r>
              <a:rPr kumimoji="1" lang="ja-JP" altLang="en-US" dirty="0" smtClean="0"/>
              <a:t>の新しい価値</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20</a:t>
            </a:fld>
            <a:endParaRPr kumimoji="1" lang="ja-JP" altLang="en-US"/>
          </a:p>
        </p:txBody>
      </p:sp>
      <p:sp>
        <p:nvSpPr>
          <p:cNvPr id="4" name="正方形/長方形 3"/>
          <p:cNvSpPr/>
          <p:nvPr/>
        </p:nvSpPr>
        <p:spPr>
          <a:xfrm>
            <a:off x="3090069" y="927100"/>
            <a:ext cx="2960688" cy="34925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クラウド・コンピューティング</a:t>
            </a: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3090069" y="4064000"/>
            <a:ext cx="2960688" cy="3492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IT</a:t>
            </a:r>
            <a:r>
              <a:rPr kumimoji="1" lang="ja-JP" altLang="en-US" sz="1200" dirty="0" smtClean="0">
                <a:solidFill>
                  <a:srgbClr val="FFFFFF"/>
                </a:solidFill>
                <a:latin typeface="ＭＳ Ｐゴシック"/>
                <a:ea typeface="ＭＳ Ｐゴシック"/>
                <a:cs typeface="ＭＳ Ｐゴシック"/>
              </a:rPr>
              <a:t>利用のイノベーションを促進</a:t>
            </a: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3090069" y="5962650"/>
            <a:ext cx="2960688" cy="34925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ビジネスにおける</a:t>
            </a:r>
            <a:r>
              <a:rPr kumimoji="1" lang="en-US" altLang="ja-JP" sz="1200" dirty="0" smtClean="0">
                <a:solidFill>
                  <a:srgbClr val="FFFFFF"/>
                </a:solidFill>
                <a:latin typeface="ＭＳ Ｐゴシック"/>
                <a:ea typeface="ＭＳ Ｐゴシック"/>
                <a:cs typeface="ＭＳ Ｐゴシック"/>
              </a:rPr>
              <a:t>IT</a:t>
            </a:r>
            <a:r>
              <a:rPr kumimoji="1" lang="ja-JP" altLang="en-US" sz="1200" dirty="0" smtClean="0">
                <a:solidFill>
                  <a:srgbClr val="FFFFFF"/>
                </a:solidFill>
                <a:latin typeface="ＭＳ Ｐゴシック"/>
                <a:ea typeface="ＭＳ Ｐゴシック"/>
                <a:cs typeface="ＭＳ Ｐゴシック"/>
              </a:rPr>
              <a:t>価値の変化・向上</a:t>
            </a: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3090068" y="2168525"/>
            <a:ext cx="2960689" cy="349250"/>
          </a:xfrm>
          <a:prstGeom prst="rect">
            <a:avLst/>
          </a:prstGeom>
          <a:solidFill>
            <a:srgbClr val="3366FF"/>
          </a:solidFill>
          <a:ln w="3810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新たな需要・潜在需要の喚起</a:t>
            </a: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2058193" y="2878136"/>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モバイル・ウェアラブル</a:t>
            </a:r>
            <a:endParaRPr kumimoji="1" lang="ja-JP" altLang="en-US" sz="1000" dirty="0">
              <a:solidFill>
                <a:srgbClr val="FFFFFF"/>
              </a:solidFill>
              <a:latin typeface="ＭＳ Ｐゴシック"/>
              <a:ea typeface="ＭＳ Ｐゴシック"/>
              <a:cs typeface="ＭＳ Ｐゴシック"/>
            </a:endParaRPr>
          </a:p>
        </p:txBody>
      </p:sp>
      <p:sp>
        <p:nvSpPr>
          <p:cNvPr id="12" name="正方形/長方形 11"/>
          <p:cNvSpPr/>
          <p:nvPr/>
        </p:nvSpPr>
        <p:spPr>
          <a:xfrm>
            <a:off x="2058193" y="3194049"/>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ソーシャル</a:t>
            </a:r>
            <a:endParaRPr kumimoji="1" lang="ja-JP" altLang="en-US" sz="1000" dirty="0">
              <a:solidFill>
                <a:srgbClr val="FFFFFF"/>
              </a:solidFill>
              <a:latin typeface="ＭＳ Ｐゴシック"/>
              <a:ea typeface="ＭＳ Ｐゴシック"/>
              <a:cs typeface="ＭＳ Ｐゴシック"/>
            </a:endParaRPr>
          </a:p>
        </p:txBody>
      </p:sp>
      <p:sp>
        <p:nvSpPr>
          <p:cNvPr id="13" name="正方形/長方形 12"/>
          <p:cNvSpPr/>
          <p:nvPr/>
        </p:nvSpPr>
        <p:spPr>
          <a:xfrm>
            <a:off x="5407819" y="3194049"/>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人工知能</a:t>
            </a:r>
            <a:endParaRPr kumimoji="1" lang="ja-JP" altLang="en-US" sz="1000" dirty="0">
              <a:solidFill>
                <a:srgbClr val="FFFFFF"/>
              </a:solidFill>
              <a:latin typeface="ＭＳ Ｐゴシック"/>
              <a:ea typeface="ＭＳ Ｐゴシック"/>
              <a:cs typeface="ＭＳ Ｐゴシック"/>
            </a:endParaRPr>
          </a:p>
        </p:txBody>
      </p:sp>
      <p:sp>
        <p:nvSpPr>
          <p:cNvPr id="14" name="正方形/長方形 13"/>
          <p:cNvSpPr/>
          <p:nvPr/>
        </p:nvSpPr>
        <p:spPr>
          <a:xfrm>
            <a:off x="5407819" y="2878136"/>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ビッグデータ</a:t>
            </a:r>
            <a:endParaRPr kumimoji="1" lang="ja-JP" altLang="en-US" sz="1000" dirty="0">
              <a:solidFill>
                <a:srgbClr val="FFFFFF"/>
              </a:solidFill>
              <a:latin typeface="ＭＳ Ｐゴシック"/>
              <a:ea typeface="ＭＳ Ｐゴシック"/>
              <a:cs typeface="ＭＳ Ｐゴシック"/>
            </a:endParaRPr>
          </a:p>
        </p:txBody>
      </p:sp>
      <p:sp>
        <p:nvSpPr>
          <p:cNvPr id="17" name="正方形/長方形 16"/>
          <p:cNvSpPr/>
          <p:nvPr/>
        </p:nvSpPr>
        <p:spPr>
          <a:xfrm>
            <a:off x="3090069" y="5327649"/>
            <a:ext cx="2960688" cy="3492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smtClean="0">
                <a:solidFill>
                  <a:srgbClr val="FFFFFF"/>
                </a:solidFill>
                <a:latin typeface="ＭＳ Ｐゴシック"/>
                <a:ea typeface="ＭＳ Ｐゴシック"/>
                <a:cs typeface="ＭＳ Ｐゴシック"/>
              </a:rPr>
              <a:t>IT</a:t>
            </a:r>
            <a:r>
              <a:rPr lang="ja-JP" altLang="en-US" sz="1200" dirty="0" smtClean="0">
                <a:solidFill>
                  <a:srgbClr val="FFFFFF"/>
                </a:solidFill>
                <a:latin typeface="ＭＳ Ｐゴシック"/>
                <a:ea typeface="ＭＳ Ｐゴシック"/>
                <a:cs typeface="ＭＳ Ｐゴシック"/>
              </a:rPr>
              <a:t>利用者の拡大</a:t>
            </a: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2058193" y="3476624"/>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err="1" smtClean="0">
                <a:solidFill>
                  <a:srgbClr val="FFFFFF"/>
                </a:solidFill>
                <a:latin typeface="ＭＳ Ｐゴシック"/>
                <a:ea typeface="ＭＳ Ｐゴシック"/>
                <a:cs typeface="ＭＳ Ｐゴシック"/>
              </a:rPr>
              <a:t>IoT</a:t>
            </a:r>
            <a:endParaRPr kumimoji="1" lang="ja-JP" altLang="en-US" sz="1000" dirty="0">
              <a:solidFill>
                <a:srgbClr val="FFFFFF"/>
              </a:solidFill>
              <a:latin typeface="ＭＳ Ｐゴシック"/>
              <a:ea typeface="ＭＳ Ｐゴシック"/>
              <a:cs typeface="ＭＳ Ｐゴシック"/>
            </a:endParaRPr>
          </a:p>
        </p:txBody>
      </p:sp>
      <p:sp>
        <p:nvSpPr>
          <p:cNvPr id="19" name="正方形/長方形 18"/>
          <p:cNvSpPr/>
          <p:nvPr/>
        </p:nvSpPr>
        <p:spPr>
          <a:xfrm>
            <a:off x="5407819" y="3476624"/>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ロボット</a:t>
            </a:r>
            <a:endParaRPr kumimoji="1" lang="ja-JP" altLang="en-US" sz="1000" dirty="0">
              <a:solidFill>
                <a:srgbClr val="FFFFFF"/>
              </a:solidFill>
              <a:latin typeface="ＭＳ Ｐゴシック"/>
              <a:ea typeface="ＭＳ Ｐゴシック"/>
              <a:cs typeface="ＭＳ Ｐゴシック"/>
            </a:endParaRPr>
          </a:p>
        </p:txBody>
      </p:sp>
      <p:cxnSp>
        <p:nvCxnSpPr>
          <p:cNvPr id="57" name="直線矢印コネクタ 56"/>
          <p:cNvCxnSpPr>
            <a:stCxn id="10" idx="2"/>
            <a:endCxn id="46" idx="0"/>
          </p:cNvCxnSpPr>
          <p:nvPr/>
        </p:nvCxnSpPr>
        <p:spPr>
          <a:xfrm>
            <a:off x="4570413" y="2517775"/>
            <a:ext cx="0" cy="263525"/>
          </a:xfrm>
          <a:prstGeom prst="straightConnector1">
            <a:avLst/>
          </a:prstGeom>
          <a:ln w="28575"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0" name="直線矢印コネクタ 149"/>
          <p:cNvCxnSpPr>
            <a:stCxn id="6" idx="2"/>
            <a:endCxn id="255" idx="0"/>
          </p:cNvCxnSpPr>
          <p:nvPr/>
        </p:nvCxnSpPr>
        <p:spPr>
          <a:xfrm>
            <a:off x="4570413" y="4413250"/>
            <a:ext cx="0" cy="26670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61" name="直線矢印コネクタ 160"/>
          <p:cNvCxnSpPr>
            <a:stCxn id="46" idx="2"/>
            <a:endCxn id="6" idx="0"/>
          </p:cNvCxnSpPr>
          <p:nvPr/>
        </p:nvCxnSpPr>
        <p:spPr>
          <a:xfrm>
            <a:off x="4570413" y="3765550"/>
            <a:ext cx="0" cy="29845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237" name="正方形/長方形 236"/>
          <p:cNvSpPr/>
          <p:nvPr/>
        </p:nvSpPr>
        <p:spPr>
          <a:xfrm>
            <a:off x="2058193" y="1639886"/>
            <a:ext cx="1674813" cy="20637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価格破壊</a:t>
            </a:r>
            <a:endParaRPr kumimoji="1" lang="ja-JP" altLang="en-US" sz="1000" dirty="0">
              <a:solidFill>
                <a:srgbClr val="FFFFFF"/>
              </a:solidFill>
              <a:latin typeface="ＭＳ Ｐゴシック"/>
              <a:ea typeface="ＭＳ Ｐゴシック"/>
              <a:cs typeface="ＭＳ Ｐゴシック"/>
            </a:endParaRPr>
          </a:p>
        </p:txBody>
      </p:sp>
      <p:sp>
        <p:nvSpPr>
          <p:cNvPr id="238" name="正方形/長方形 237"/>
          <p:cNvSpPr/>
          <p:nvPr/>
        </p:nvSpPr>
        <p:spPr>
          <a:xfrm>
            <a:off x="5407819" y="1639886"/>
            <a:ext cx="1674813" cy="20637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サービス化</a:t>
            </a:r>
            <a:endParaRPr kumimoji="1" lang="ja-JP" altLang="en-US" sz="1000" dirty="0">
              <a:solidFill>
                <a:srgbClr val="FFFFFF"/>
              </a:solidFill>
              <a:latin typeface="ＭＳ Ｐゴシック"/>
              <a:ea typeface="ＭＳ Ｐゴシック"/>
              <a:cs typeface="ＭＳ Ｐゴシック"/>
            </a:endParaRPr>
          </a:p>
        </p:txBody>
      </p:sp>
      <p:cxnSp>
        <p:nvCxnSpPr>
          <p:cNvPr id="240" name="カギ線コネクタ 239"/>
          <p:cNvCxnSpPr>
            <a:stCxn id="6" idx="3"/>
            <a:endCxn id="46" idx="3"/>
          </p:cNvCxnSpPr>
          <p:nvPr/>
        </p:nvCxnSpPr>
        <p:spPr>
          <a:xfrm flipV="1">
            <a:off x="6050757" y="3273425"/>
            <a:ext cx="1158081" cy="965200"/>
          </a:xfrm>
          <a:prstGeom prst="bentConnector3">
            <a:avLst>
              <a:gd name="adj1" fmla="val 119740"/>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41" name="直線矢印コネクタ 240"/>
          <p:cNvCxnSpPr>
            <a:stCxn id="4" idx="2"/>
            <a:endCxn id="236" idx="0"/>
          </p:cNvCxnSpPr>
          <p:nvPr/>
        </p:nvCxnSpPr>
        <p:spPr>
          <a:xfrm>
            <a:off x="4570413" y="1276350"/>
            <a:ext cx="0" cy="260350"/>
          </a:xfrm>
          <a:prstGeom prst="straightConnector1">
            <a:avLst/>
          </a:prstGeom>
          <a:ln w="28575"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45" name="直線矢印コネクタ 244"/>
          <p:cNvCxnSpPr>
            <a:stCxn id="236" idx="2"/>
            <a:endCxn id="10" idx="0"/>
          </p:cNvCxnSpPr>
          <p:nvPr/>
        </p:nvCxnSpPr>
        <p:spPr>
          <a:xfrm>
            <a:off x="4570413" y="1917700"/>
            <a:ext cx="0" cy="250825"/>
          </a:xfrm>
          <a:prstGeom prst="straightConnector1">
            <a:avLst/>
          </a:prstGeom>
          <a:ln w="28575"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77" name="直線矢印コネクタ 276"/>
          <p:cNvCxnSpPr>
            <a:stCxn id="255" idx="2"/>
            <a:endCxn id="17" idx="0"/>
          </p:cNvCxnSpPr>
          <p:nvPr/>
        </p:nvCxnSpPr>
        <p:spPr>
          <a:xfrm>
            <a:off x="4570413" y="5060950"/>
            <a:ext cx="0" cy="266699"/>
          </a:xfrm>
          <a:prstGeom prst="straightConnector1">
            <a:avLst/>
          </a:prstGeom>
          <a:ln w="28575"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0" name="直線矢印コネクタ 279"/>
          <p:cNvCxnSpPr>
            <a:stCxn id="17" idx="2"/>
            <a:endCxn id="8" idx="0"/>
          </p:cNvCxnSpPr>
          <p:nvPr/>
        </p:nvCxnSpPr>
        <p:spPr>
          <a:xfrm>
            <a:off x="4570413" y="5676899"/>
            <a:ext cx="0" cy="285751"/>
          </a:xfrm>
          <a:prstGeom prst="straightConnector1">
            <a:avLst/>
          </a:prstGeom>
          <a:ln w="28575"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3" name="カギ線コネクタ 282"/>
          <p:cNvCxnSpPr>
            <a:stCxn id="255" idx="1"/>
            <a:endCxn id="6" idx="1"/>
          </p:cNvCxnSpPr>
          <p:nvPr/>
        </p:nvCxnSpPr>
        <p:spPr>
          <a:xfrm rot="10800000" flipH="1">
            <a:off x="1931987" y="4238626"/>
            <a:ext cx="1158081" cy="631825"/>
          </a:xfrm>
          <a:prstGeom prst="bentConnector3">
            <a:avLst>
              <a:gd name="adj1" fmla="val -19740"/>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005667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クラウド・コンピューティングと</a:t>
            </a:r>
            <a:r>
              <a:rPr kumimoji="1" lang="en-US" altLang="ja-JP" dirty="0" smtClean="0"/>
              <a:t>Web</a:t>
            </a:r>
            <a:r>
              <a:rPr kumimoji="1" lang="ja-JP" altLang="en-US" dirty="0" smtClean="0"/>
              <a:t>スケール</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21</a:t>
            </a:fld>
            <a:endParaRPr kumimoji="1" lang="ja-JP" altLang="en-US"/>
          </a:p>
        </p:txBody>
      </p:sp>
      <p:cxnSp>
        <p:nvCxnSpPr>
          <p:cNvPr id="5" name="直線矢印コネクタ 4"/>
          <p:cNvCxnSpPr/>
          <p:nvPr/>
        </p:nvCxnSpPr>
        <p:spPr>
          <a:xfrm flipV="1">
            <a:off x="489955" y="1432655"/>
            <a:ext cx="0" cy="44599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直線矢印コネクタ 8"/>
          <p:cNvCxnSpPr/>
          <p:nvPr/>
        </p:nvCxnSpPr>
        <p:spPr>
          <a:xfrm flipV="1">
            <a:off x="489955" y="5892563"/>
            <a:ext cx="3835855" cy="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右矢印 12"/>
          <p:cNvSpPr/>
          <p:nvPr/>
        </p:nvSpPr>
        <p:spPr>
          <a:xfrm rot="18710056">
            <a:off x="-231888" y="3106964"/>
            <a:ext cx="5389898" cy="1355732"/>
          </a:xfrm>
          <a:custGeom>
            <a:avLst/>
            <a:gdLst>
              <a:gd name="connsiteX0" fmla="*/ 0 w 3139599"/>
              <a:gd name="connsiteY0" fmla="*/ 232092 h 928369"/>
              <a:gd name="connsiteX1" fmla="*/ 2675415 w 3139599"/>
              <a:gd name="connsiteY1" fmla="*/ 232092 h 928369"/>
              <a:gd name="connsiteX2" fmla="*/ 2675415 w 3139599"/>
              <a:gd name="connsiteY2" fmla="*/ 0 h 928369"/>
              <a:gd name="connsiteX3" fmla="*/ 3139599 w 3139599"/>
              <a:gd name="connsiteY3" fmla="*/ 464185 h 928369"/>
              <a:gd name="connsiteX4" fmla="*/ 2675415 w 3139599"/>
              <a:gd name="connsiteY4" fmla="*/ 928369 h 928369"/>
              <a:gd name="connsiteX5" fmla="*/ 2675415 w 3139599"/>
              <a:gd name="connsiteY5" fmla="*/ 696277 h 928369"/>
              <a:gd name="connsiteX6" fmla="*/ 0 w 3139599"/>
              <a:gd name="connsiteY6" fmla="*/ 696277 h 928369"/>
              <a:gd name="connsiteX7" fmla="*/ 0 w 3139599"/>
              <a:gd name="connsiteY7" fmla="*/ 232092 h 928369"/>
              <a:gd name="connsiteX0" fmla="*/ 0 w 3146045"/>
              <a:gd name="connsiteY0" fmla="*/ 477078 h 928369"/>
              <a:gd name="connsiteX1" fmla="*/ 2681861 w 3146045"/>
              <a:gd name="connsiteY1" fmla="*/ 232092 h 928369"/>
              <a:gd name="connsiteX2" fmla="*/ 2681861 w 3146045"/>
              <a:gd name="connsiteY2" fmla="*/ 0 h 928369"/>
              <a:gd name="connsiteX3" fmla="*/ 3146045 w 3146045"/>
              <a:gd name="connsiteY3" fmla="*/ 464185 h 928369"/>
              <a:gd name="connsiteX4" fmla="*/ 2681861 w 3146045"/>
              <a:gd name="connsiteY4" fmla="*/ 928369 h 928369"/>
              <a:gd name="connsiteX5" fmla="*/ 2681861 w 3146045"/>
              <a:gd name="connsiteY5" fmla="*/ 696277 h 928369"/>
              <a:gd name="connsiteX6" fmla="*/ 6446 w 3146045"/>
              <a:gd name="connsiteY6" fmla="*/ 696277 h 928369"/>
              <a:gd name="connsiteX7" fmla="*/ 0 w 3146045"/>
              <a:gd name="connsiteY7" fmla="*/ 477078 h 928369"/>
              <a:gd name="connsiteX0" fmla="*/ 12894 w 3158939"/>
              <a:gd name="connsiteY0" fmla="*/ 477078 h 928369"/>
              <a:gd name="connsiteX1" fmla="*/ 2694755 w 3158939"/>
              <a:gd name="connsiteY1" fmla="*/ 232092 h 928369"/>
              <a:gd name="connsiteX2" fmla="*/ 2694755 w 3158939"/>
              <a:gd name="connsiteY2" fmla="*/ 0 h 928369"/>
              <a:gd name="connsiteX3" fmla="*/ 3158939 w 3158939"/>
              <a:gd name="connsiteY3" fmla="*/ 464185 h 928369"/>
              <a:gd name="connsiteX4" fmla="*/ 2694755 w 3158939"/>
              <a:gd name="connsiteY4" fmla="*/ 928369 h 928369"/>
              <a:gd name="connsiteX5" fmla="*/ 2694755 w 3158939"/>
              <a:gd name="connsiteY5" fmla="*/ 696277 h 928369"/>
              <a:gd name="connsiteX6" fmla="*/ 0 w 3158939"/>
              <a:gd name="connsiteY6" fmla="*/ 483526 h 928369"/>
              <a:gd name="connsiteX7" fmla="*/ 12894 w 3158939"/>
              <a:gd name="connsiteY7" fmla="*/ 477078 h 92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8939" h="928369">
                <a:moveTo>
                  <a:pt x="12894" y="477078"/>
                </a:moveTo>
                <a:lnTo>
                  <a:pt x="2694755" y="232092"/>
                </a:lnTo>
                <a:lnTo>
                  <a:pt x="2694755" y="0"/>
                </a:lnTo>
                <a:lnTo>
                  <a:pt x="3158939" y="464185"/>
                </a:lnTo>
                <a:lnTo>
                  <a:pt x="2694755" y="928369"/>
                </a:lnTo>
                <a:lnTo>
                  <a:pt x="2694755" y="696277"/>
                </a:lnTo>
                <a:lnTo>
                  <a:pt x="0" y="483526"/>
                </a:lnTo>
                <a:lnTo>
                  <a:pt x="12894" y="477078"/>
                </a:lnTo>
                <a:close/>
              </a:path>
            </a:pathLst>
          </a:cu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8" name="図形グループ 17"/>
          <p:cNvGrpSpPr/>
          <p:nvPr/>
        </p:nvGrpSpPr>
        <p:grpSpPr>
          <a:xfrm>
            <a:off x="589685" y="5191222"/>
            <a:ext cx="131584" cy="275838"/>
            <a:chOff x="1305189" y="2570455"/>
            <a:chExt cx="969964" cy="2007872"/>
          </a:xfrm>
        </p:grpSpPr>
        <p:sp>
          <p:nvSpPr>
            <p:cNvPr id="19" name="円/楕円 18"/>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フローチャート: 論理積ゲート 19"/>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1" name="図形グループ 20"/>
          <p:cNvGrpSpPr/>
          <p:nvPr/>
        </p:nvGrpSpPr>
        <p:grpSpPr>
          <a:xfrm>
            <a:off x="811908" y="5191222"/>
            <a:ext cx="131584" cy="275838"/>
            <a:chOff x="1305189" y="2570455"/>
            <a:chExt cx="969964" cy="2007872"/>
          </a:xfrm>
        </p:grpSpPr>
        <p:sp>
          <p:nvSpPr>
            <p:cNvPr id="22" name="円/楕円 21"/>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フローチャート: 論理積ゲート 22"/>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4" name="図形グループ 23"/>
          <p:cNvGrpSpPr/>
          <p:nvPr/>
        </p:nvGrpSpPr>
        <p:grpSpPr>
          <a:xfrm>
            <a:off x="682970" y="5094517"/>
            <a:ext cx="131584" cy="275838"/>
            <a:chOff x="1305189" y="2570455"/>
            <a:chExt cx="969964" cy="2007872"/>
          </a:xfrm>
        </p:grpSpPr>
        <p:sp>
          <p:nvSpPr>
            <p:cNvPr id="25" name="円/楕円 24"/>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フローチャート: 論理積ゲート 25"/>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7" name="図形グループ 26"/>
          <p:cNvGrpSpPr/>
          <p:nvPr/>
        </p:nvGrpSpPr>
        <p:grpSpPr>
          <a:xfrm>
            <a:off x="2733445" y="2149110"/>
            <a:ext cx="131584" cy="275838"/>
            <a:chOff x="1305189" y="2570455"/>
            <a:chExt cx="969964" cy="2007872"/>
          </a:xfrm>
        </p:grpSpPr>
        <p:sp>
          <p:nvSpPr>
            <p:cNvPr id="28" name="円/楕円 27"/>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フローチャート: 論理積ゲート 28"/>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0" name="図形グループ 29"/>
          <p:cNvGrpSpPr/>
          <p:nvPr/>
        </p:nvGrpSpPr>
        <p:grpSpPr>
          <a:xfrm>
            <a:off x="1063322" y="4473073"/>
            <a:ext cx="131584" cy="275838"/>
            <a:chOff x="1305189" y="2570455"/>
            <a:chExt cx="969964" cy="2007872"/>
          </a:xfrm>
        </p:grpSpPr>
        <p:sp>
          <p:nvSpPr>
            <p:cNvPr id="31" name="円/楕円 30"/>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フローチャート: 論理積ゲート 31"/>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3" name="図形グループ 32"/>
          <p:cNvGrpSpPr/>
          <p:nvPr/>
        </p:nvGrpSpPr>
        <p:grpSpPr>
          <a:xfrm>
            <a:off x="1285545" y="4473073"/>
            <a:ext cx="131584" cy="275838"/>
            <a:chOff x="1305189" y="2570455"/>
            <a:chExt cx="969964" cy="2007872"/>
          </a:xfrm>
        </p:grpSpPr>
        <p:sp>
          <p:nvSpPr>
            <p:cNvPr id="34" name="円/楕円 33"/>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フローチャート: 論理積ゲート 34"/>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6" name="図形グループ 35"/>
          <p:cNvGrpSpPr/>
          <p:nvPr/>
        </p:nvGrpSpPr>
        <p:grpSpPr>
          <a:xfrm>
            <a:off x="1156607" y="4376368"/>
            <a:ext cx="131584" cy="275838"/>
            <a:chOff x="1305189" y="2570455"/>
            <a:chExt cx="969964" cy="2007872"/>
          </a:xfrm>
        </p:grpSpPr>
        <p:sp>
          <p:nvSpPr>
            <p:cNvPr id="37" name="円/楕円 36"/>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フローチャート: 論理積ゲート 37"/>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9" name="図形グループ 38"/>
          <p:cNvGrpSpPr/>
          <p:nvPr/>
        </p:nvGrpSpPr>
        <p:grpSpPr>
          <a:xfrm>
            <a:off x="1253316" y="4608460"/>
            <a:ext cx="131584" cy="275838"/>
            <a:chOff x="1305189" y="2570455"/>
            <a:chExt cx="969964" cy="2007872"/>
          </a:xfrm>
        </p:grpSpPr>
        <p:sp>
          <p:nvSpPr>
            <p:cNvPr id="40" name="円/楕円 39"/>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フローチャート: 論理積ゲート 40"/>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2" name="図形グループ 41"/>
          <p:cNvGrpSpPr/>
          <p:nvPr/>
        </p:nvGrpSpPr>
        <p:grpSpPr>
          <a:xfrm>
            <a:off x="1475539" y="4608460"/>
            <a:ext cx="131584" cy="275838"/>
            <a:chOff x="1305189" y="2570455"/>
            <a:chExt cx="969964" cy="2007872"/>
          </a:xfrm>
        </p:grpSpPr>
        <p:sp>
          <p:nvSpPr>
            <p:cNvPr id="43" name="円/楕円 42"/>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フローチャート: 論理積ゲート 43"/>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 name="図形グループ 44"/>
          <p:cNvGrpSpPr/>
          <p:nvPr/>
        </p:nvGrpSpPr>
        <p:grpSpPr>
          <a:xfrm>
            <a:off x="1346601" y="4511755"/>
            <a:ext cx="131584" cy="275838"/>
            <a:chOff x="1305189" y="2570455"/>
            <a:chExt cx="969964" cy="2007872"/>
          </a:xfrm>
        </p:grpSpPr>
        <p:sp>
          <p:nvSpPr>
            <p:cNvPr id="46" name="円/楕円 45"/>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フローチャート: 論理積ゲート 46"/>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 name="図形グループ 47"/>
          <p:cNvGrpSpPr/>
          <p:nvPr/>
        </p:nvGrpSpPr>
        <p:grpSpPr>
          <a:xfrm>
            <a:off x="1789924" y="3470309"/>
            <a:ext cx="131584" cy="275838"/>
            <a:chOff x="1305189" y="2570455"/>
            <a:chExt cx="969964" cy="2007872"/>
          </a:xfrm>
        </p:grpSpPr>
        <p:sp>
          <p:nvSpPr>
            <p:cNvPr id="49" name="円/楕円 48"/>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フローチャート: 論理積ゲート 49"/>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 name="図形グループ 50"/>
          <p:cNvGrpSpPr/>
          <p:nvPr/>
        </p:nvGrpSpPr>
        <p:grpSpPr>
          <a:xfrm>
            <a:off x="2012147" y="3470309"/>
            <a:ext cx="131584" cy="275838"/>
            <a:chOff x="1305189" y="2570455"/>
            <a:chExt cx="969964" cy="2007872"/>
          </a:xfrm>
        </p:grpSpPr>
        <p:sp>
          <p:nvSpPr>
            <p:cNvPr id="52" name="円/楕円 51"/>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フローチャート: 論理積ゲート 52"/>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4" name="図形グループ 53"/>
          <p:cNvGrpSpPr/>
          <p:nvPr/>
        </p:nvGrpSpPr>
        <p:grpSpPr>
          <a:xfrm>
            <a:off x="1883209" y="3373604"/>
            <a:ext cx="131584" cy="275838"/>
            <a:chOff x="1305189" y="2570455"/>
            <a:chExt cx="969964" cy="2007872"/>
          </a:xfrm>
        </p:grpSpPr>
        <p:sp>
          <p:nvSpPr>
            <p:cNvPr id="55" name="円/楕円 54"/>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フローチャート: 論理積ゲート 55"/>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7" name="図形グループ 56"/>
          <p:cNvGrpSpPr/>
          <p:nvPr/>
        </p:nvGrpSpPr>
        <p:grpSpPr>
          <a:xfrm>
            <a:off x="1979918" y="3605696"/>
            <a:ext cx="131584" cy="275838"/>
            <a:chOff x="1305189" y="2570455"/>
            <a:chExt cx="969964" cy="2007872"/>
          </a:xfrm>
        </p:grpSpPr>
        <p:sp>
          <p:nvSpPr>
            <p:cNvPr id="58" name="円/楕円 57"/>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フローチャート: 論理積ゲート 58"/>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0" name="図形グループ 59"/>
          <p:cNvGrpSpPr/>
          <p:nvPr/>
        </p:nvGrpSpPr>
        <p:grpSpPr>
          <a:xfrm>
            <a:off x="2163726" y="3416367"/>
            <a:ext cx="131584" cy="275838"/>
            <a:chOff x="1305189" y="2570455"/>
            <a:chExt cx="969964" cy="2007872"/>
          </a:xfrm>
        </p:grpSpPr>
        <p:sp>
          <p:nvSpPr>
            <p:cNvPr id="61" name="円/楕円 60"/>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フローチャート: 論理積ゲート 61"/>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3" name="図形グループ 62"/>
          <p:cNvGrpSpPr/>
          <p:nvPr/>
        </p:nvGrpSpPr>
        <p:grpSpPr>
          <a:xfrm>
            <a:off x="2073203" y="3508991"/>
            <a:ext cx="131584" cy="275838"/>
            <a:chOff x="1305189" y="2570455"/>
            <a:chExt cx="969964" cy="2007872"/>
          </a:xfrm>
        </p:grpSpPr>
        <p:sp>
          <p:nvSpPr>
            <p:cNvPr id="64" name="円/楕円 63"/>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フローチャート: 論理積ゲート 64"/>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6" name="図形グループ 65"/>
          <p:cNvGrpSpPr/>
          <p:nvPr/>
        </p:nvGrpSpPr>
        <p:grpSpPr>
          <a:xfrm>
            <a:off x="1531288" y="3591063"/>
            <a:ext cx="131584" cy="275838"/>
            <a:chOff x="1305189" y="2570455"/>
            <a:chExt cx="969964" cy="2007872"/>
          </a:xfrm>
        </p:grpSpPr>
        <p:sp>
          <p:nvSpPr>
            <p:cNvPr id="67" name="円/楕円 66"/>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フローチャート: 論理積ゲート 67"/>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9" name="図形グループ 68"/>
          <p:cNvGrpSpPr/>
          <p:nvPr/>
        </p:nvGrpSpPr>
        <p:grpSpPr>
          <a:xfrm>
            <a:off x="1753511" y="3591063"/>
            <a:ext cx="131584" cy="275838"/>
            <a:chOff x="1305189" y="2570455"/>
            <a:chExt cx="969964" cy="2007872"/>
          </a:xfrm>
        </p:grpSpPr>
        <p:sp>
          <p:nvSpPr>
            <p:cNvPr id="70" name="円/楕円 69"/>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1" name="フローチャート: 論理積ゲート 70"/>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2" name="図形グループ 71"/>
          <p:cNvGrpSpPr/>
          <p:nvPr/>
        </p:nvGrpSpPr>
        <p:grpSpPr>
          <a:xfrm>
            <a:off x="1624573" y="3494358"/>
            <a:ext cx="131584" cy="275838"/>
            <a:chOff x="1305189" y="2570455"/>
            <a:chExt cx="969964" cy="2007872"/>
          </a:xfrm>
        </p:grpSpPr>
        <p:sp>
          <p:nvSpPr>
            <p:cNvPr id="73" name="円/楕円 72"/>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フローチャート: 論理積ゲート 73"/>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5" name="図形グループ 74"/>
          <p:cNvGrpSpPr/>
          <p:nvPr/>
        </p:nvGrpSpPr>
        <p:grpSpPr>
          <a:xfrm>
            <a:off x="1721282" y="3726450"/>
            <a:ext cx="131584" cy="275838"/>
            <a:chOff x="1305189" y="2570455"/>
            <a:chExt cx="969964" cy="2007872"/>
          </a:xfrm>
        </p:grpSpPr>
        <p:sp>
          <p:nvSpPr>
            <p:cNvPr id="76" name="円/楕円 75"/>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 name="フローチャート: 論理積ゲート 76"/>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8" name="図形グループ 77"/>
          <p:cNvGrpSpPr/>
          <p:nvPr/>
        </p:nvGrpSpPr>
        <p:grpSpPr>
          <a:xfrm>
            <a:off x="1943505" y="3726450"/>
            <a:ext cx="131584" cy="275838"/>
            <a:chOff x="1305189" y="2570455"/>
            <a:chExt cx="969964" cy="2007872"/>
          </a:xfrm>
        </p:grpSpPr>
        <p:sp>
          <p:nvSpPr>
            <p:cNvPr id="79" name="円/楕円 78"/>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フローチャート: 論理積ゲート 79"/>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1" name="図形グループ 80"/>
          <p:cNvGrpSpPr/>
          <p:nvPr/>
        </p:nvGrpSpPr>
        <p:grpSpPr>
          <a:xfrm>
            <a:off x="1814567" y="3629745"/>
            <a:ext cx="131584" cy="275838"/>
            <a:chOff x="1305189" y="2570455"/>
            <a:chExt cx="969964" cy="2007872"/>
          </a:xfrm>
        </p:grpSpPr>
        <p:sp>
          <p:nvSpPr>
            <p:cNvPr id="82" name="円/楕円 81"/>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3" name="フローチャート: 論理積ゲート 82"/>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4" name="図形グループ 83"/>
          <p:cNvGrpSpPr/>
          <p:nvPr/>
        </p:nvGrpSpPr>
        <p:grpSpPr>
          <a:xfrm>
            <a:off x="2608682" y="2478263"/>
            <a:ext cx="131584" cy="275838"/>
            <a:chOff x="1305189" y="2570455"/>
            <a:chExt cx="969964" cy="2007872"/>
          </a:xfrm>
        </p:grpSpPr>
        <p:sp>
          <p:nvSpPr>
            <p:cNvPr id="85" name="円/楕円 84"/>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フローチャート: 論理積ゲート 85"/>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7" name="図形グループ 86"/>
          <p:cNvGrpSpPr/>
          <p:nvPr/>
        </p:nvGrpSpPr>
        <p:grpSpPr>
          <a:xfrm>
            <a:off x="2830905" y="2478263"/>
            <a:ext cx="131584" cy="275838"/>
            <a:chOff x="1305189" y="2570455"/>
            <a:chExt cx="969964" cy="2007872"/>
          </a:xfrm>
        </p:grpSpPr>
        <p:sp>
          <p:nvSpPr>
            <p:cNvPr id="88" name="円/楕円 87"/>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9" name="フローチャート: 論理積ゲート 88"/>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90" name="図形グループ 89"/>
          <p:cNvGrpSpPr/>
          <p:nvPr/>
        </p:nvGrpSpPr>
        <p:grpSpPr>
          <a:xfrm>
            <a:off x="2701967" y="2381558"/>
            <a:ext cx="131584" cy="275838"/>
            <a:chOff x="1305189" y="2570455"/>
            <a:chExt cx="969964" cy="2007872"/>
          </a:xfrm>
        </p:grpSpPr>
        <p:sp>
          <p:nvSpPr>
            <p:cNvPr id="91" name="円/楕円 90"/>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フローチャート: 論理積ゲート 91"/>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93" name="図形グループ 92"/>
          <p:cNvGrpSpPr/>
          <p:nvPr/>
        </p:nvGrpSpPr>
        <p:grpSpPr>
          <a:xfrm>
            <a:off x="2798676" y="2613650"/>
            <a:ext cx="131584" cy="275838"/>
            <a:chOff x="1305189" y="2570455"/>
            <a:chExt cx="969964" cy="2007872"/>
          </a:xfrm>
        </p:grpSpPr>
        <p:sp>
          <p:nvSpPr>
            <p:cNvPr id="94" name="円/楕円 93"/>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5" name="フローチャート: 論理積ゲート 94"/>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96" name="図形グループ 95"/>
          <p:cNvGrpSpPr/>
          <p:nvPr/>
        </p:nvGrpSpPr>
        <p:grpSpPr>
          <a:xfrm>
            <a:off x="3020899" y="2613650"/>
            <a:ext cx="131584" cy="275838"/>
            <a:chOff x="1305189" y="2570455"/>
            <a:chExt cx="969964" cy="2007872"/>
          </a:xfrm>
        </p:grpSpPr>
        <p:sp>
          <p:nvSpPr>
            <p:cNvPr id="97" name="円/楕円 96"/>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フローチャート: 論理積ゲート 97"/>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99" name="図形グループ 98"/>
          <p:cNvGrpSpPr/>
          <p:nvPr/>
        </p:nvGrpSpPr>
        <p:grpSpPr>
          <a:xfrm>
            <a:off x="2891961" y="2516945"/>
            <a:ext cx="131584" cy="275838"/>
            <a:chOff x="1305189" y="2570455"/>
            <a:chExt cx="969964" cy="2007872"/>
          </a:xfrm>
        </p:grpSpPr>
        <p:sp>
          <p:nvSpPr>
            <p:cNvPr id="100" name="円/楕円 99"/>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フローチャート: 論理積ゲート 100"/>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2" name="図形グループ 101"/>
          <p:cNvGrpSpPr/>
          <p:nvPr/>
        </p:nvGrpSpPr>
        <p:grpSpPr>
          <a:xfrm>
            <a:off x="2350046" y="2599017"/>
            <a:ext cx="131584" cy="275838"/>
            <a:chOff x="1305189" y="2570455"/>
            <a:chExt cx="969964" cy="2007872"/>
          </a:xfrm>
        </p:grpSpPr>
        <p:sp>
          <p:nvSpPr>
            <p:cNvPr id="103" name="円/楕円 102"/>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4" name="フローチャート: 論理積ゲート 103"/>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5" name="図形グループ 104"/>
          <p:cNvGrpSpPr/>
          <p:nvPr/>
        </p:nvGrpSpPr>
        <p:grpSpPr>
          <a:xfrm>
            <a:off x="2572269" y="2599017"/>
            <a:ext cx="131584" cy="275838"/>
            <a:chOff x="1305189" y="2570455"/>
            <a:chExt cx="969964" cy="2007872"/>
          </a:xfrm>
        </p:grpSpPr>
        <p:sp>
          <p:nvSpPr>
            <p:cNvPr id="106" name="円/楕円 105"/>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フローチャート: 論理積ゲート 106"/>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8" name="図形グループ 107"/>
          <p:cNvGrpSpPr/>
          <p:nvPr/>
        </p:nvGrpSpPr>
        <p:grpSpPr>
          <a:xfrm>
            <a:off x="2443331" y="2502312"/>
            <a:ext cx="131584" cy="275838"/>
            <a:chOff x="1305189" y="2570455"/>
            <a:chExt cx="969964" cy="2007872"/>
          </a:xfrm>
        </p:grpSpPr>
        <p:sp>
          <p:nvSpPr>
            <p:cNvPr id="109" name="円/楕円 108"/>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フローチャート: 論理積ゲート 109"/>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1" name="図形グループ 110"/>
          <p:cNvGrpSpPr/>
          <p:nvPr/>
        </p:nvGrpSpPr>
        <p:grpSpPr>
          <a:xfrm>
            <a:off x="2540040" y="2734404"/>
            <a:ext cx="131584" cy="275838"/>
            <a:chOff x="1305189" y="2570455"/>
            <a:chExt cx="969964" cy="2007872"/>
          </a:xfrm>
        </p:grpSpPr>
        <p:sp>
          <p:nvSpPr>
            <p:cNvPr id="112" name="円/楕円 111"/>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3" name="フローチャート: 論理積ゲート 112"/>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4" name="図形グループ 113"/>
          <p:cNvGrpSpPr/>
          <p:nvPr/>
        </p:nvGrpSpPr>
        <p:grpSpPr>
          <a:xfrm>
            <a:off x="2762263" y="2734404"/>
            <a:ext cx="131584" cy="275838"/>
            <a:chOff x="1305189" y="2570455"/>
            <a:chExt cx="969964" cy="2007872"/>
          </a:xfrm>
        </p:grpSpPr>
        <p:sp>
          <p:nvSpPr>
            <p:cNvPr id="115" name="円/楕円 114"/>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フローチャート: 論理積ゲート 115"/>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7" name="図形グループ 116"/>
          <p:cNvGrpSpPr/>
          <p:nvPr/>
        </p:nvGrpSpPr>
        <p:grpSpPr>
          <a:xfrm>
            <a:off x="2633325" y="2637699"/>
            <a:ext cx="131584" cy="275838"/>
            <a:chOff x="1305189" y="2570455"/>
            <a:chExt cx="969964" cy="2007872"/>
          </a:xfrm>
        </p:grpSpPr>
        <p:sp>
          <p:nvSpPr>
            <p:cNvPr id="118" name="円/楕円 117"/>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 name="フローチャート: 論理積ゲート 118"/>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0" name="図形グループ 119"/>
          <p:cNvGrpSpPr/>
          <p:nvPr/>
        </p:nvGrpSpPr>
        <p:grpSpPr>
          <a:xfrm>
            <a:off x="2309861" y="2245815"/>
            <a:ext cx="131584" cy="275838"/>
            <a:chOff x="1305189" y="2570455"/>
            <a:chExt cx="969964" cy="2007872"/>
          </a:xfrm>
        </p:grpSpPr>
        <p:sp>
          <p:nvSpPr>
            <p:cNvPr id="121" name="円/楕円 120"/>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フローチャート: 論理積ゲート 121"/>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3" name="図形グループ 122"/>
          <p:cNvGrpSpPr/>
          <p:nvPr/>
        </p:nvGrpSpPr>
        <p:grpSpPr>
          <a:xfrm>
            <a:off x="2532084" y="2245815"/>
            <a:ext cx="131584" cy="275838"/>
            <a:chOff x="1305189" y="2570455"/>
            <a:chExt cx="969964" cy="2007872"/>
          </a:xfrm>
        </p:grpSpPr>
        <p:sp>
          <p:nvSpPr>
            <p:cNvPr id="124" name="円/楕円 123"/>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5" name="フローチャート: 論理積ゲート 124"/>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6" name="図形グループ 125"/>
          <p:cNvGrpSpPr/>
          <p:nvPr/>
        </p:nvGrpSpPr>
        <p:grpSpPr>
          <a:xfrm>
            <a:off x="2403146" y="2149110"/>
            <a:ext cx="131584" cy="275838"/>
            <a:chOff x="1305189" y="2570455"/>
            <a:chExt cx="969964" cy="2007872"/>
          </a:xfrm>
        </p:grpSpPr>
        <p:sp>
          <p:nvSpPr>
            <p:cNvPr id="127" name="円/楕円 126"/>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フローチャート: 論理積ゲート 127"/>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9" name="図形グループ 128"/>
          <p:cNvGrpSpPr/>
          <p:nvPr/>
        </p:nvGrpSpPr>
        <p:grpSpPr>
          <a:xfrm>
            <a:off x="2499855" y="2381202"/>
            <a:ext cx="131584" cy="275838"/>
            <a:chOff x="1305189" y="2570455"/>
            <a:chExt cx="969964" cy="2007872"/>
          </a:xfrm>
        </p:grpSpPr>
        <p:sp>
          <p:nvSpPr>
            <p:cNvPr id="130" name="円/楕円 129"/>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 name="フローチャート: 論理積ゲート 130"/>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2" name="図形グループ 131"/>
          <p:cNvGrpSpPr/>
          <p:nvPr/>
        </p:nvGrpSpPr>
        <p:grpSpPr>
          <a:xfrm>
            <a:off x="2722078" y="2381202"/>
            <a:ext cx="131584" cy="275838"/>
            <a:chOff x="1305189" y="2570455"/>
            <a:chExt cx="969964" cy="2007872"/>
          </a:xfrm>
        </p:grpSpPr>
        <p:sp>
          <p:nvSpPr>
            <p:cNvPr id="133" name="円/楕円 132"/>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4" name="フローチャート: 論理積ゲート 133"/>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5" name="図形グループ 134"/>
          <p:cNvGrpSpPr/>
          <p:nvPr/>
        </p:nvGrpSpPr>
        <p:grpSpPr>
          <a:xfrm>
            <a:off x="2593140" y="2284497"/>
            <a:ext cx="131584" cy="275838"/>
            <a:chOff x="1305189" y="2570455"/>
            <a:chExt cx="969964" cy="2007872"/>
          </a:xfrm>
        </p:grpSpPr>
        <p:sp>
          <p:nvSpPr>
            <p:cNvPr id="136" name="円/楕円 135"/>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7" name="フローチャート: 論理積ゲート 136"/>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8" name="図形グループ 137"/>
          <p:cNvGrpSpPr/>
          <p:nvPr/>
        </p:nvGrpSpPr>
        <p:grpSpPr>
          <a:xfrm>
            <a:off x="2051225" y="2366569"/>
            <a:ext cx="131584" cy="275838"/>
            <a:chOff x="1305189" y="2570455"/>
            <a:chExt cx="969964" cy="2007872"/>
          </a:xfrm>
        </p:grpSpPr>
        <p:sp>
          <p:nvSpPr>
            <p:cNvPr id="139" name="円/楕円 138"/>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0" name="フローチャート: 論理積ゲート 139"/>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1" name="図形グループ 140"/>
          <p:cNvGrpSpPr/>
          <p:nvPr/>
        </p:nvGrpSpPr>
        <p:grpSpPr>
          <a:xfrm>
            <a:off x="2273448" y="2366569"/>
            <a:ext cx="131584" cy="275838"/>
            <a:chOff x="1305189" y="2570455"/>
            <a:chExt cx="969964" cy="2007872"/>
          </a:xfrm>
        </p:grpSpPr>
        <p:sp>
          <p:nvSpPr>
            <p:cNvPr id="142" name="円/楕円 141"/>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3" name="フローチャート: 論理積ゲート 142"/>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4" name="図形グループ 143"/>
          <p:cNvGrpSpPr/>
          <p:nvPr/>
        </p:nvGrpSpPr>
        <p:grpSpPr>
          <a:xfrm>
            <a:off x="2144510" y="2269864"/>
            <a:ext cx="131584" cy="275838"/>
            <a:chOff x="1305189" y="2570455"/>
            <a:chExt cx="969964" cy="2007872"/>
          </a:xfrm>
        </p:grpSpPr>
        <p:sp>
          <p:nvSpPr>
            <p:cNvPr id="145" name="円/楕円 144"/>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6" name="フローチャート: 論理積ゲート 145"/>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7" name="図形グループ 146"/>
          <p:cNvGrpSpPr/>
          <p:nvPr/>
        </p:nvGrpSpPr>
        <p:grpSpPr>
          <a:xfrm>
            <a:off x="2241219" y="2501956"/>
            <a:ext cx="131584" cy="275838"/>
            <a:chOff x="1305189" y="2570455"/>
            <a:chExt cx="969964" cy="2007872"/>
          </a:xfrm>
        </p:grpSpPr>
        <p:sp>
          <p:nvSpPr>
            <p:cNvPr id="148" name="円/楕円 147"/>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フローチャート: 論理積ゲート 148"/>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50" name="図形グループ 149"/>
          <p:cNvGrpSpPr/>
          <p:nvPr/>
        </p:nvGrpSpPr>
        <p:grpSpPr>
          <a:xfrm>
            <a:off x="2463442" y="2501956"/>
            <a:ext cx="131584" cy="275838"/>
            <a:chOff x="1305189" y="2570455"/>
            <a:chExt cx="969964" cy="2007872"/>
          </a:xfrm>
        </p:grpSpPr>
        <p:sp>
          <p:nvSpPr>
            <p:cNvPr id="151" name="円/楕円 150"/>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2" name="フローチャート: 論理積ゲート 151"/>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53" name="図形グループ 152"/>
          <p:cNvGrpSpPr/>
          <p:nvPr/>
        </p:nvGrpSpPr>
        <p:grpSpPr>
          <a:xfrm>
            <a:off x="2334504" y="2405251"/>
            <a:ext cx="131584" cy="275838"/>
            <a:chOff x="1305189" y="2570455"/>
            <a:chExt cx="969964" cy="2007872"/>
          </a:xfrm>
        </p:grpSpPr>
        <p:sp>
          <p:nvSpPr>
            <p:cNvPr id="154" name="円/楕円 153"/>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5" name="フローチャート: 論理積ゲート 154"/>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56" name="図形グループ 155"/>
          <p:cNvGrpSpPr/>
          <p:nvPr/>
        </p:nvGrpSpPr>
        <p:grpSpPr>
          <a:xfrm>
            <a:off x="2898033" y="2255230"/>
            <a:ext cx="131584" cy="275838"/>
            <a:chOff x="1305189" y="2570455"/>
            <a:chExt cx="969964" cy="2007872"/>
          </a:xfrm>
        </p:grpSpPr>
        <p:sp>
          <p:nvSpPr>
            <p:cNvPr id="157" name="円/楕円 156"/>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8" name="フローチャート: 論理積ゲート 157"/>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59" name="図形グループ 158"/>
          <p:cNvGrpSpPr/>
          <p:nvPr/>
        </p:nvGrpSpPr>
        <p:grpSpPr>
          <a:xfrm>
            <a:off x="1011327" y="5310148"/>
            <a:ext cx="195054" cy="110026"/>
            <a:chOff x="6769100" y="1390650"/>
            <a:chExt cx="317500" cy="157483"/>
          </a:xfrm>
        </p:grpSpPr>
        <p:sp>
          <p:nvSpPr>
            <p:cNvPr id="160" name="正方形/長方形 1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1" name="円/楕円 1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2" name="直線コネクタ 161"/>
            <p:cNvCxnSpPr>
              <a:stCxn id="161" idx="6"/>
              <a:endCxn id="1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3" name="図形グループ 162"/>
          <p:cNvGrpSpPr/>
          <p:nvPr/>
        </p:nvGrpSpPr>
        <p:grpSpPr>
          <a:xfrm>
            <a:off x="1017348" y="5443972"/>
            <a:ext cx="195054" cy="110026"/>
            <a:chOff x="6769100" y="1390650"/>
            <a:chExt cx="317500" cy="157483"/>
          </a:xfrm>
        </p:grpSpPr>
        <p:sp>
          <p:nvSpPr>
            <p:cNvPr id="164" name="正方形/長方形 1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円/楕円 1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6" name="直線コネクタ 165"/>
            <p:cNvCxnSpPr>
              <a:stCxn id="165" idx="6"/>
              <a:endCxn id="1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7" name="図形グループ 166"/>
          <p:cNvGrpSpPr/>
          <p:nvPr/>
        </p:nvGrpSpPr>
        <p:grpSpPr>
          <a:xfrm>
            <a:off x="1235776" y="5312689"/>
            <a:ext cx="195054" cy="110026"/>
            <a:chOff x="6769100" y="1390650"/>
            <a:chExt cx="317500" cy="157483"/>
          </a:xfrm>
        </p:grpSpPr>
        <p:sp>
          <p:nvSpPr>
            <p:cNvPr id="168" name="正方形/長方形 1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円/楕円 1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0" name="直線コネクタ 169"/>
            <p:cNvCxnSpPr>
              <a:stCxn id="169" idx="6"/>
              <a:endCxn id="1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1" name="図形グループ 170"/>
          <p:cNvGrpSpPr/>
          <p:nvPr/>
        </p:nvGrpSpPr>
        <p:grpSpPr>
          <a:xfrm>
            <a:off x="1241797" y="5446513"/>
            <a:ext cx="195054" cy="110026"/>
            <a:chOff x="6769100" y="1390650"/>
            <a:chExt cx="317500" cy="157483"/>
          </a:xfrm>
        </p:grpSpPr>
        <p:sp>
          <p:nvSpPr>
            <p:cNvPr id="172" name="正方形/長方形 17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3" name="円/楕円 17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4" name="直線コネクタ 173"/>
            <p:cNvCxnSpPr>
              <a:stCxn id="173" idx="6"/>
              <a:endCxn id="17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75" name="フローチャート: 磁気ディスク 174"/>
          <p:cNvSpPr/>
          <p:nvPr/>
        </p:nvSpPr>
        <p:spPr>
          <a:xfrm>
            <a:off x="1490713" y="5313087"/>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176" name="図形グループ 175"/>
          <p:cNvGrpSpPr/>
          <p:nvPr/>
        </p:nvGrpSpPr>
        <p:grpSpPr>
          <a:xfrm>
            <a:off x="1744223" y="4431739"/>
            <a:ext cx="195054" cy="110026"/>
            <a:chOff x="6769100" y="1390650"/>
            <a:chExt cx="317500" cy="157483"/>
          </a:xfrm>
        </p:grpSpPr>
        <p:sp>
          <p:nvSpPr>
            <p:cNvPr id="177" name="正方形/長方形 1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円/楕円 1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9" name="直線コネクタ 178"/>
            <p:cNvCxnSpPr>
              <a:stCxn id="178" idx="6"/>
              <a:endCxn id="17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0" name="図形グループ 179"/>
          <p:cNvGrpSpPr/>
          <p:nvPr/>
        </p:nvGrpSpPr>
        <p:grpSpPr>
          <a:xfrm>
            <a:off x="1750244" y="4565563"/>
            <a:ext cx="195054" cy="110026"/>
            <a:chOff x="6769100" y="1390650"/>
            <a:chExt cx="317500" cy="157483"/>
          </a:xfrm>
        </p:grpSpPr>
        <p:sp>
          <p:nvSpPr>
            <p:cNvPr id="181" name="正方形/長方形 1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円/楕円 1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3" name="直線コネクタ 182"/>
            <p:cNvCxnSpPr>
              <a:stCxn id="182" idx="6"/>
              <a:endCxn id="18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4" name="図形グループ 183"/>
          <p:cNvGrpSpPr/>
          <p:nvPr/>
        </p:nvGrpSpPr>
        <p:grpSpPr>
          <a:xfrm>
            <a:off x="1968672" y="4434280"/>
            <a:ext cx="195054" cy="110026"/>
            <a:chOff x="6769100" y="1390650"/>
            <a:chExt cx="317500" cy="157483"/>
          </a:xfrm>
        </p:grpSpPr>
        <p:sp>
          <p:nvSpPr>
            <p:cNvPr id="185" name="正方形/長方形 18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6" name="円/楕円 18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7" name="直線コネクタ 186"/>
            <p:cNvCxnSpPr>
              <a:stCxn id="186" idx="6"/>
              <a:endCxn id="18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8" name="図形グループ 187"/>
          <p:cNvGrpSpPr/>
          <p:nvPr/>
        </p:nvGrpSpPr>
        <p:grpSpPr>
          <a:xfrm>
            <a:off x="1974693" y="4568104"/>
            <a:ext cx="195054" cy="110026"/>
            <a:chOff x="6769100" y="1390650"/>
            <a:chExt cx="317500" cy="157483"/>
          </a:xfrm>
        </p:grpSpPr>
        <p:sp>
          <p:nvSpPr>
            <p:cNvPr id="189" name="正方形/長方形 18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0" name="円/楕円 18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1" name="直線コネクタ 190"/>
            <p:cNvCxnSpPr>
              <a:stCxn id="190" idx="6"/>
              <a:endCxn id="18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92" name="フローチャート: 磁気ディスク 191"/>
          <p:cNvSpPr/>
          <p:nvPr/>
        </p:nvSpPr>
        <p:spPr>
          <a:xfrm>
            <a:off x="2223609" y="4434678"/>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193" name="図形グループ 192"/>
          <p:cNvGrpSpPr/>
          <p:nvPr/>
        </p:nvGrpSpPr>
        <p:grpSpPr>
          <a:xfrm>
            <a:off x="1748591" y="4695497"/>
            <a:ext cx="195054" cy="110026"/>
            <a:chOff x="6769100" y="1390650"/>
            <a:chExt cx="317500" cy="157483"/>
          </a:xfrm>
        </p:grpSpPr>
        <p:sp>
          <p:nvSpPr>
            <p:cNvPr id="194" name="正方形/長方形 19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5" name="円/楕円 19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6" name="直線コネクタ 195"/>
            <p:cNvCxnSpPr>
              <a:stCxn id="195" idx="6"/>
              <a:endCxn id="19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7" name="図形グループ 196"/>
          <p:cNvGrpSpPr/>
          <p:nvPr/>
        </p:nvGrpSpPr>
        <p:grpSpPr>
          <a:xfrm>
            <a:off x="1754612" y="4829321"/>
            <a:ext cx="195054" cy="110026"/>
            <a:chOff x="6769100" y="1390650"/>
            <a:chExt cx="317500" cy="157483"/>
          </a:xfrm>
        </p:grpSpPr>
        <p:sp>
          <p:nvSpPr>
            <p:cNvPr id="198" name="正方形/長方形 19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9" name="円/楕円 19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0" name="直線コネクタ 199"/>
            <p:cNvCxnSpPr>
              <a:stCxn id="199" idx="6"/>
              <a:endCxn id="19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1" name="図形グループ 200"/>
          <p:cNvGrpSpPr/>
          <p:nvPr/>
        </p:nvGrpSpPr>
        <p:grpSpPr>
          <a:xfrm>
            <a:off x="1973040" y="4698038"/>
            <a:ext cx="195054" cy="110026"/>
            <a:chOff x="6769100" y="1390650"/>
            <a:chExt cx="317500" cy="157483"/>
          </a:xfrm>
        </p:grpSpPr>
        <p:sp>
          <p:nvSpPr>
            <p:cNvPr id="202" name="正方形/長方形 20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3" name="円/楕円 20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4" name="直線コネクタ 203"/>
            <p:cNvCxnSpPr>
              <a:stCxn id="203" idx="6"/>
              <a:endCxn id="20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5" name="図形グループ 204"/>
          <p:cNvGrpSpPr/>
          <p:nvPr/>
        </p:nvGrpSpPr>
        <p:grpSpPr>
          <a:xfrm>
            <a:off x="1979061" y="4831862"/>
            <a:ext cx="195054" cy="110026"/>
            <a:chOff x="6769100" y="1390650"/>
            <a:chExt cx="317500" cy="157483"/>
          </a:xfrm>
        </p:grpSpPr>
        <p:sp>
          <p:nvSpPr>
            <p:cNvPr id="206" name="正方形/長方形 20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7" name="円/楕円 20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8" name="直線コネクタ 207"/>
            <p:cNvCxnSpPr>
              <a:stCxn id="207" idx="6"/>
              <a:endCxn id="20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09" name="フローチャート: 磁気ディスク 208"/>
          <p:cNvSpPr/>
          <p:nvPr/>
        </p:nvSpPr>
        <p:spPr>
          <a:xfrm>
            <a:off x="2227977" y="4698436"/>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12" name="図形グループ 311"/>
          <p:cNvGrpSpPr/>
          <p:nvPr/>
        </p:nvGrpSpPr>
        <p:grpSpPr>
          <a:xfrm>
            <a:off x="3171108" y="2441553"/>
            <a:ext cx="195054" cy="110026"/>
            <a:chOff x="6769100" y="1390650"/>
            <a:chExt cx="317500" cy="157483"/>
          </a:xfrm>
        </p:grpSpPr>
        <p:sp>
          <p:nvSpPr>
            <p:cNvPr id="313" name="正方形/長方形 31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4" name="円/楕円 31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5" name="直線コネクタ 314"/>
            <p:cNvCxnSpPr>
              <a:stCxn id="314" idx="6"/>
              <a:endCxn id="31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6" name="図形グループ 315"/>
          <p:cNvGrpSpPr/>
          <p:nvPr/>
        </p:nvGrpSpPr>
        <p:grpSpPr>
          <a:xfrm>
            <a:off x="3177129" y="2575377"/>
            <a:ext cx="195054" cy="110026"/>
            <a:chOff x="6769100" y="1390650"/>
            <a:chExt cx="317500" cy="157483"/>
          </a:xfrm>
        </p:grpSpPr>
        <p:sp>
          <p:nvSpPr>
            <p:cNvPr id="317" name="正方形/長方形 31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8" name="円/楕円 31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9" name="直線コネクタ 318"/>
            <p:cNvCxnSpPr>
              <a:stCxn id="318" idx="6"/>
              <a:endCxn id="31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0" name="図形グループ 319"/>
          <p:cNvGrpSpPr/>
          <p:nvPr/>
        </p:nvGrpSpPr>
        <p:grpSpPr>
          <a:xfrm>
            <a:off x="3395557" y="2444094"/>
            <a:ext cx="195054" cy="110026"/>
            <a:chOff x="6769100" y="1390650"/>
            <a:chExt cx="317500" cy="157483"/>
          </a:xfrm>
        </p:grpSpPr>
        <p:sp>
          <p:nvSpPr>
            <p:cNvPr id="321" name="正方形/長方形 32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2" name="円/楕円 32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3" name="直線コネクタ 322"/>
            <p:cNvCxnSpPr>
              <a:stCxn id="322" idx="6"/>
              <a:endCxn id="32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4" name="図形グループ 323"/>
          <p:cNvGrpSpPr/>
          <p:nvPr/>
        </p:nvGrpSpPr>
        <p:grpSpPr>
          <a:xfrm>
            <a:off x="3401578" y="2577918"/>
            <a:ext cx="195054" cy="110026"/>
            <a:chOff x="6769100" y="1390650"/>
            <a:chExt cx="317500" cy="157483"/>
          </a:xfrm>
        </p:grpSpPr>
        <p:sp>
          <p:nvSpPr>
            <p:cNvPr id="325" name="正方形/長方形 32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6" name="円/楕円 32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7" name="直線コネクタ 326"/>
            <p:cNvCxnSpPr>
              <a:stCxn id="326" idx="6"/>
              <a:endCxn id="32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28" name="フローチャート: 磁気ディスク 327"/>
          <p:cNvSpPr/>
          <p:nvPr/>
        </p:nvSpPr>
        <p:spPr>
          <a:xfrm>
            <a:off x="4153996" y="2444492"/>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29" name="図形グループ 328"/>
          <p:cNvGrpSpPr/>
          <p:nvPr/>
        </p:nvGrpSpPr>
        <p:grpSpPr>
          <a:xfrm>
            <a:off x="3175476" y="2705311"/>
            <a:ext cx="195054" cy="110026"/>
            <a:chOff x="6769100" y="1390650"/>
            <a:chExt cx="317500" cy="157483"/>
          </a:xfrm>
        </p:grpSpPr>
        <p:sp>
          <p:nvSpPr>
            <p:cNvPr id="330" name="正方形/長方形 32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1" name="円/楕円 33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32" name="直線コネクタ 331"/>
            <p:cNvCxnSpPr>
              <a:stCxn id="331" idx="6"/>
              <a:endCxn id="33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33" name="図形グループ 332"/>
          <p:cNvGrpSpPr/>
          <p:nvPr/>
        </p:nvGrpSpPr>
        <p:grpSpPr>
          <a:xfrm>
            <a:off x="3181497" y="2839135"/>
            <a:ext cx="195054" cy="110026"/>
            <a:chOff x="6769100" y="1390650"/>
            <a:chExt cx="317500" cy="157483"/>
          </a:xfrm>
        </p:grpSpPr>
        <p:sp>
          <p:nvSpPr>
            <p:cNvPr id="334" name="正方形/長方形 33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5" name="円/楕円 33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36" name="直線コネクタ 335"/>
            <p:cNvCxnSpPr>
              <a:stCxn id="335" idx="6"/>
              <a:endCxn id="33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37" name="図形グループ 336"/>
          <p:cNvGrpSpPr/>
          <p:nvPr/>
        </p:nvGrpSpPr>
        <p:grpSpPr>
          <a:xfrm>
            <a:off x="3399925" y="2707852"/>
            <a:ext cx="195054" cy="110026"/>
            <a:chOff x="6769100" y="1390650"/>
            <a:chExt cx="317500" cy="157483"/>
          </a:xfrm>
        </p:grpSpPr>
        <p:sp>
          <p:nvSpPr>
            <p:cNvPr id="338" name="正方形/長方形 33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9" name="円/楕円 33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40" name="直線コネクタ 339"/>
            <p:cNvCxnSpPr>
              <a:stCxn id="339" idx="6"/>
              <a:endCxn id="33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1" name="図形グループ 340"/>
          <p:cNvGrpSpPr/>
          <p:nvPr/>
        </p:nvGrpSpPr>
        <p:grpSpPr>
          <a:xfrm>
            <a:off x="3405946" y="2841676"/>
            <a:ext cx="195054" cy="110026"/>
            <a:chOff x="6769100" y="1390650"/>
            <a:chExt cx="317500" cy="157483"/>
          </a:xfrm>
        </p:grpSpPr>
        <p:sp>
          <p:nvSpPr>
            <p:cNvPr id="342" name="正方形/長方形 34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3" name="円/楕円 34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44" name="直線コネクタ 343"/>
            <p:cNvCxnSpPr>
              <a:stCxn id="343" idx="6"/>
              <a:endCxn id="34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45" name="フローチャート: 磁気ディスク 344"/>
          <p:cNvSpPr/>
          <p:nvPr/>
        </p:nvSpPr>
        <p:spPr>
          <a:xfrm>
            <a:off x="4158364" y="2708250"/>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210" name="図形グループ 209"/>
          <p:cNvGrpSpPr/>
          <p:nvPr/>
        </p:nvGrpSpPr>
        <p:grpSpPr>
          <a:xfrm>
            <a:off x="2962490" y="2970539"/>
            <a:ext cx="195054" cy="110026"/>
            <a:chOff x="6769100" y="1390650"/>
            <a:chExt cx="317500" cy="157483"/>
          </a:xfrm>
        </p:grpSpPr>
        <p:sp>
          <p:nvSpPr>
            <p:cNvPr id="211" name="正方形/長方形 21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2" name="円/楕円 21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3" name="直線コネクタ 212"/>
            <p:cNvCxnSpPr>
              <a:stCxn id="212" idx="6"/>
              <a:endCxn id="21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4" name="図形グループ 213"/>
          <p:cNvGrpSpPr/>
          <p:nvPr/>
        </p:nvGrpSpPr>
        <p:grpSpPr>
          <a:xfrm>
            <a:off x="2968511" y="3104363"/>
            <a:ext cx="195054" cy="110026"/>
            <a:chOff x="6769100" y="1390650"/>
            <a:chExt cx="317500" cy="157483"/>
          </a:xfrm>
        </p:grpSpPr>
        <p:sp>
          <p:nvSpPr>
            <p:cNvPr id="215" name="正方形/長方形 2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6" name="円/楕円 2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7" name="直線コネクタ 216"/>
            <p:cNvCxnSpPr>
              <a:stCxn id="216" idx="6"/>
              <a:endCxn id="2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8" name="図形グループ 217"/>
          <p:cNvGrpSpPr/>
          <p:nvPr/>
        </p:nvGrpSpPr>
        <p:grpSpPr>
          <a:xfrm>
            <a:off x="3186939" y="2973080"/>
            <a:ext cx="195054" cy="110026"/>
            <a:chOff x="6769100" y="1390650"/>
            <a:chExt cx="317500" cy="157483"/>
          </a:xfrm>
        </p:grpSpPr>
        <p:sp>
          <p:nvSpPr>
            <p:cNvPr id="219" name="正方形/長方形 2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0" name="円/楕円 2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1" name="直線コネクタ 220"/>
            <p:cNvCxnSpPr>
              <a:stCxn id="220" idx="6"/>
              <a:endCxn id="2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2" name="図形グループ 221"/>
          <p:cNvGrpSpPr/>
          <p:nvPr/>
        </p:nvGrpSpPr>
        <p:grpSpPr>
          <a:xfrm>
            <a:off x="3192960" y="3106904"/>
            <a:ext cx="195054" cy="110026"/>
            <a:chOff x="6769100" y="1390650"/>
            <a:chExt cx="317500" cy="157483"/>
          </a:xfrm>
        </p:grpSpPr>
        <p:sp>
          <p:nvSpPr>
            <p:cNvPr id="223" name="正方形/長方形 2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4" name="円/楕円 2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5" name="直線コネクタ 224"/>
            <p:cNvCxnSpPr>
              <a:stCxn id="224" idx="6"/>
              <a:endCxn id="2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7" name="図形グループ 226"/>
          <p:cNvGrpSpPr/>
          <p:nvPr/>
        </p:nvGrpSpPr>
        <p:grpSpPr>
          <a:xfrm>
            <a:off x="2966858" y="3234297"/>
            <a:ext cx="195054" cy="110026"/>
            <a:chOff x="6769100" y="1390650"/>
            <a:chExt cx="317500" cy="157483"/>
          </a:xfrm>
        </p:grpSpPr>
        <p:sp>
          <p:nvSpPr>
            <p:cNvPr id="228" name="正方形/長方形 22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9" name="円/楕円 22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0" name="直線コネクタ 229"/>
            <p:cNvCxnSpPr>
              <a:stCxn id="229" idx="6"/>
              <a:endCxn id="22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1" name="図形グループ 230"/>
          <p:cNvGrpSpPr/>
          <p:nvPr/>
        </p:nvGrpSpPr>
        <p:grpSpPr>
          <a:xfrm>
            <a:off x="2972879" y="3368121"/>
            <a:ext cx="195054" cy="110026"/>
            <a:chOff x="6769100" y="1390650"/>
            <a:chExt cx="317500" cy="157483"/>
          </a:xfrm>
        </p:grpSpPr>
        <p:sp>
          <p:nvSpPr>
            <p:cNvPr id="232" name="正方形/長方形 23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3" name="円/楕円 23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4" name="直線コネクタ 233"/>
            <p:cNvCxnSpPr>
              <a:stCxn id="233" idx="6"/>
              <a:endCxn id="23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5" name="図形グループ 234"/>
          <p:cNvGrpSpPr/>
          <p:nvPr/>
        </p:nvGrpSpPr>
        <p:grpSpPr>
          <a:xfrm>
            <a:off x="3191307" y="3236838"/>
            <a:ext cx="195054" cy="110026"/>
            <a:chOff x="6769100" y="1390650"/>
            <a:chExt cx="317500" cy="157483"/>
          </a:xfrm>
        </p:grpSpPr>
        <p:sp>
          <p:nvSpPr>
            <p:cNvPr id="236" name="正方形/長方形 23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7" name="円/楕円 23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8" name="直線コネクタ 237"/>
            <p:cNvCxnSpPr>
              <a:stCxn id="237" idx="6"/>
              <a:endCxn id="23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9" name="図形グループ 238"/>
          <p:cNvGrpSpPr/>
          <p:nvPr/>
        </p:nvGrpSpPr>
        <p:grpSpPr>
          <a:xfrm>
            <a:off x="3197328" y="3370662"/>
            <a:ext cx="195054" cy="110026"/>
            <a:chOff x="6769100" y="1390650"/>
            <a:chExt cx="317500" cy="157483"/>
          </a:xfrm>
        </p:grpSpPr>
        <p:sp>
          <p:nvSpPr>
            <p:cNvPr id="240" name="正方形/長方形 2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1" name="円/楕円 2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2" name="直線コネクタ 241"/>
            <p:cNvCxnSpPr>
              <a:stCxn id="241" idx="6"/>
              <a:endCxn id="24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60" name="フローチャート: 磁気ディスク 259"/>
          <p:cNvSpPr/>
          <p:nvPr/>
        </p:nvSpPr>
        <p:spPr>
          <a:xfrm>
            <a:off x="3889882" y="3260195"/>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77" name="フローチャート: 磁気ディスク 276"/>
          <p:cNvSpPr/>
          <p:nvPr/>
        </p:nvSpPr>
        <p:spPr>
          <a:xfrm>
            <a:off x="3894819" y="2982133"/>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278" name="図形グループ 277"/>
          <p:cNvGrpSpPr/>
          <p:nvPr/>
        </p:nvGrpSpPr>
        <p:grpSpPr>
          <a:xfrm>
            <a:off x="3424392" y="2987375"/>
            <a:ext cx="195054" cy="110026"/>
            <a:chOff x="6769100" y="1390650"/>
            <a:chExt cx="317500" cy="157483"/>
          </a:xfrm>
        </p:grpSpPr>
        <p:sp>
          <p:nvSpPr>
            <p:cNvPr id="279" name="正方形/長方形 27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0" name="円/楕円 27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81" name="直線コネクタ 280"/>
            <p:cNvCxnSpPr>
              <a:stCxn id="280" idx="6"/>
              <a:endCxn id="27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82" name="図形グループ 281"/>
          <p:cNvGrpSpPr/>
          <p:nvPr/>
        </p:nvGrpSpPr>
        <p:grpSpPr>
          <a:xfrm>
            <a:off x="3430413" y="3121199"/>
            <a:ext cx="195054" cy="110026"/>
            <a:chOff x="6769100" y="1390650"/>
            <a:chExt cx="317500" cy="157483"/>
          </a:xfrm>
        </p:grpSpPr>
        <p:sp>
          <p:nvSpPr>
            <p:cNvPr id="283" name="正方形/長方形 2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4" name="円/楕円 2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85" name="直線コネクタ 284"/>
            <p:cNvCxnSpPr>
              <a:stCxn id="284" idx="6"/>
              <a:endCxn id="2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86" name="図形グループ 285"/>
          <p:cNvGrpSpPr/>
          <p:nvPr/>
        </p:nvGrpSpPr>
        <p:grpSpPr>
          <a:xfrm>
            <a:off x="3648841" y="2989916"/>
            <a:ext cx="195054" cy="110026"/>
            <a:chOff x="6769100" y="1390650"/>
            <a:chExt cx="317500" cy="157483"/>
          </a:xfrm>
        </p:grpSpPr>
        <p:sp>
          <p:nvSpPr>
            <p:cNvPr id="287" name="正方形/長方形 2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8" name="円/楕円 2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89" name="直線コネクタ 288"/>
            <p:cNvCxnSpPr>
              <a:stCxn id="288" idx="6"/>
              <a:endCxn id="28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90" name="図形グループ 289"/>
          <p:cNvGrpSpPr/>
          <p:nvPr/>
        </p:nvGrpSpPr>
        <p:grpSpPr>
          <a:xfrm>
            <a:off x="3654862" y="3123740"/>
            <a:ext cx="195054" cy="110026"/>
            <a:chOff x="6769100" y="1390650"/>
            <a:chExt cx="317500" cy="157483"/>
          </a:xfrm>
        </p:grpSpPr>
        <p:sp>
          <p:nvSpPr>
            <p:cNvPr id="291" name="正方形/長方形 29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2" name="円/楕円 29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3" name="直線コネクタ 292"/>
            <p:cNvCxnSpPr>
              <a:stCxn id="292" idx="6"/>
              <a:endCxn id="29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94" name="図形グループ 293"/>
          <p:cNvGrpSpPr/>
          <p:nvPr/>
        </p:nvGrpSpPr>
        <p:grpSpPr>
          <a:xfrm>
            <a:off x="3428760" y="3251133"/>
            <a:ext cx="195054" cy="110026"/>
            <a:chOff x="6769100" y="1390650"/>
            <a:chExt cx="317500" cy="157483"/>
          </a:xfrm>
        </p:grpSpPr>
        <p:sp>
          <p:nvSpPr>
            <p:cNvPr id="295" name="正方形/長方形 29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6" name="円/楕円 29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7" name="直線コネクタ 296"/>
            <p:cNvCxnSpPr>
              <a:stCxn id="296" idx="6"/>
              <a:endCxn id="29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98" name="図形グループ 297"/>
          <p:cNvGrpSpPr/>
          <p:nvPr/>
        </p:nvGrpSpPr>
        <p:grpSpPr>
          <a:xfrm>
            <a:off x="3434781" y="3384957"/>
            <a:ext cx="195054" cy="110026"/>
            <a:chOff x="6769100" y="1390650"/>
            <a:chExt cx="317500" cy="157483"/>
          </a:xfrm>
        </p:grpSpPr>
        <p:sp>
          <p:nvSpPr>
            <p:cNvPr id="299" name="正方形/長方形 29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0" name="円/楕円 29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01" name="直線コネクタ 300"/>
            <p:cNvCxnSpPr>
              <a:stCxn id="300" idx="6"/>
              <a:endCxn id="29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02" name="図形グループ 301"/>
          <p:cNvGrpSpPr/>
          <p:nvPr/>
        </p:nvGrpSpPr>
        <p:grpSpPr>
          <a:xfrm>
            <a:off x="3653209" y="3253674"/>
            <a:ext cx="195054" cy="110026"/>
            <a:chOff x="6769100" y="1390650"/>
            <a:chExt cx="317500" cy="157483"/>
          </a:xfrm>
        </p:grpSpPr>
        <p:sp>
          <p:nvSpPr>
            <p:cNvPr id="303" name="正方形/長方形 30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4" name="円/楕円 30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05" name="直線コネクタ 304"/>
            <p:cNvCxnSpPr>
              <a:stCxn id="304" idx="6"/>
              <a:endCxn id="30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06" name="図形グループ 305"/>
          <p:cNvGrpSpPr/>
          <p:nvPr/>
        </p:nvGrpSpPr>
        <p:grpSpPr>
          <a:xfrm>
            <a:off x="3659230" y="3387498"/>
            <a:ext cx="195054" cy="110026"/>
            <a:chOff x="6769100" y="1390650"/>
            <a:chExt cx="317500" cy="157483"/>
          </a:xfrm>
        </p:grpSpPr>
        <p:sp>
          <p:nvSpPr>
            <p:cNvPr id="307" name="正方形/長方形 30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8" name="円/楕円 30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09" name="直線コネクタ 308"/>
            <p:cNvCxnSpPr>
              <a:stCxn id="308" idx="6"/>
              <a:endCxn id="30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10" name="フローチャート: 磁気ディスク 309"/>
          <p:cNvSpPr/>
          <p:nvPr/>
        </p:nvSpPr>
        <p:spPr>
          <a:xfrm>
            <a:off x="4155506" y="3266246"/>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11" name="フローチャート: 磁気ディスク 310"/>
          <p:cNvSpPr/>
          <p:nvPr/>
        </p:nvSpPr>
        <p:spPr>
          <a:xfrm>
            <a:off x="4153996" y="2988184"/>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46" name="図形グループ 345"/>
          <p:cNvGrpSpPr/>
          <p:nvPr/>
        </p:nvGrpSpPr>
        <p:grpSpPr>
          <a:xfrm>
            <a:off x="2215043" y="3784606"/>
            <a:ext cx="195054" cy="110026"/>
            <a:chOff x="6769100" y="1390650"/>
            <a:chExt cx="317500" cy="157483"/>
          </a:xfrm>
        </p:grpSpPr>
        <p:sp>
          <p:nvSpPr>
            <p:cNvPr id="347" name="正方形/長方形 34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8" name="円/楕円 34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49" name="直線コネクタ 348"/>
            <p:cNvCxnSpPr>
              <a:stCxn id="348" idx="6"/>
              <a:endCxn id="34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0" name="図形グループ 349"/>
          <p:cNvGrpSpPr/>
          <p:nvPr/>
        </p:nvGrpSpPr>
        <p:grpSpPr>
          <a:xfrm>
            <a:off x="2221064" y="3918430"/>
            <a:ext cx="195054" cy="110026"/>
            <a:chOff x="6769100" y="1390650"/>
            <a:chExt cx="317500" cy="157483"/>
          </a:xfrm>
        </p:grpSpPr>
        <p:sp>
          <p:nvSpPr>
            <p:cNvPr id="351" name="正方形/長方形 35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2" name="円/楕円 35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53" name="直線コネクタ 352"/>
            <p:cNvCxnSpPr>
              <a:stCxn id="352" idx="6"/>
              <a:endCxn id="35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4" name="図形グループ 353"/>
          <p:cNvGrpSpPr/>
          <p:nvPr/>
        </p:nvGrpSpPr>
        <p:grpSpPr>
          <a:xfrm>
            <a:off x="2439492" y="3787147"/>
            <a:ext cx="195054" cy="110026"/>
            <a:chOff x="6769100" y="1390650"/>
            <a:chExt cx="317500" cy="157483"/>
          </a:xfrm>
        </p:grpSpPr>
        <p:sp>
          <p:nvSpPr>
            <p:cNvPr id="355" name="正方形/長方形 35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6" name="円/楕円 35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57" name="直線コネクタ 356"/>
            <p:cNvCxnSpPr>
              <a:stCxn id="356" idx="6"/>
              <a:endCxn id="35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8" name="図形グループ 357"/>
          <p:cNvGrpSpPr/>
          <p:nvPr/>
        </p:nvGrpSpPr>
        <p:grpSpPr>
          <a:xfrm>
            <a:off x="2445513" y="3920971"/>
            <a:ext cx="195054" cy="110026"/>
            <a:chOff x="6769100" y="1390650"/>
            <a:chExt cx="317500" cy="157483"/>
          </a:xfrm>
        </p:grpSpPr>
        <p:sp>
          <p:nvSpPr>
            <p:cNvPr id="359" name="正方形/長方形 35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0" name="円/楕円 35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1" name="直線コネクタ 360"/>
            <p:cNvCxnSpPr>
              <a:stCxn id="360" idx="6"/>
              <a:endCxn id="35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2" name="図形グループ 361"/>
          <p:cNvGrpSpPr/>
          <p:nvPr/>
        </p:nvGrpSpPr>
        <p:grpSpPr>
          <a:xfrm>
            <a:off x="2219411" y="4048364"/>
            <a:ext cx="195054" cy="110026"/>
            <a:chOff x="6769100" y="1390650"/>
            <a:chExt cx="317500" cy="157483"/>
          </a:xfrm>
        </p:grpSpPr>
        <p:sp>
          <p:nvSpPr>
            <p:cNvPr id="363" name="正方形/長方形 36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4" name="円/楕円 36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5" name="直線コネクタ 364"/>
            <p:cNvCxnSpPr>
              <a:stCxn id="364" idx="6"/>
              <a:endCxn id="36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6" name="図形グループ 365"/>
          <p:cNvGrpSpPr/>
          <p:nvPr/>
        </p:nvGrpSpPr>
        <p:grpSpPr>
          <a:xfrm>
            <a:off x="2225432" y="4182188"/>
            <a:ext cx="195054" cy="110026"/>
            <a:chOff x="6769100" y="1390650"/>
            <a:chExt cx="317500" cy="157483"/>
          </a:xfrm>
        </p:grpSpPr>
        <p:sp>
          <p:nvSpPr>
            <p:cNvPr id="367" name="正方形/長方形 36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8" name="円/楕円 36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9" name="直線コネクタ 368"/>
            <p:cNvCxnSpPr>
              <a:stCxn id="368" idx="6"/>
              <a:endCxn id="36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70" name="図形グループ 369"/>
          <p:cNvGrpSpPr/>
          <p:nvPr/>
        </p:nvGrpSpPr>
        <p:grpSpPr>
          <a:xfrm>
            <a:off x="2443860" y="4050905"/>
            <a:ext cx="195054" cy="110026"/>
            <a:chOff x="6769100" y="1390650"/>
            <a:chExt cx="317500" cy="157483"/>
          </a:xfrm>
        </p:grpSpPr>
        <p:sp>
          <p:nvSpPr>
            <p:cNvPr id="371" name="正方形/長方形 3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2" name="円/楕円 3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3" name="直線コネクタ 372"/>
            <p:cNvCxnSpPr>
              <a:stCxn id="372" idx="6"/>
              <a:endCxn id="37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74" name="図形グループ 373"/>
          <p:cNvGrpSpPr/>
          <p:nvPr/>
        </p:nvGrpSpPr>
        <p:grpSpPr>
          <a:xfrm>
            <a:off x="2449881" y="4184729"/>
            <a:ext cx="195054" cy="110026"/>
            <a:chOff x="6769100" y="1390650"/>
            <a:chExt cx="317500" cy="157483"/>
          </a:xfrm>
        </p:grpSpPr>
        <p:sp>
          <p:nvSpPr>
            <p:cNvPr id="375" name="正方形/長方形 37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6" name="円/楕円 37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7" name="直線コネクタ 376"/>
            <p:cNvCxnSpPr>
              <a:stCxn id="376" idx="6"/>
              <a:endCxn id="37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78" name="フローチャート: 磁気ディスク 377"/>
          <p:cNvSpPr/>
          <p:nvPr/>
        </p:nvSpPr>
        <p:spPr>
          <a:xfrm>
            <a:off x="3142435" y="4074262"/>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9" name="フローチャート: 磁気ディスク 378"/>
          <p:cNvSpPr/>
          <p:nvPr/>
        </p:nvSpPr>
        <p:spPr>
          <a:xfrm>
            <a:off x="3147372" y="3796200"/>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80" name="図形グループ 379"/>
          <p:cNvGrpSpPr/>
          <p:nvPr/>
        </p:nvGrpSpPr>
        <p:grpSpPr>
          <a:xfrm>
            <a:off x="2676945" y="3801442"/>
            <a:ext cx="195054" cy="110026"/>
            <a:chOff x="6769100" y="1390650"/>
            <a:chExt cx="317500" cy="157483"/>
          </a:xfrm>
        </p:grpSpPr>
        <p:sp>
          <p:nvSpPr>
            <p:cNvPr id="381" name="正方形/長方形 3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2" name="円/楕円 3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3" name="直線コネクタ 382"/>
            <p:cNvCxnSpPr>
              <a:stCxn id="382" idx="6"/>
              <a:endCxn id="38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4" name="図形グループ 383"/>
          <p:cNvGrpSpPr/>
          <p:nvPr/>
        </p:nvGrpSpPr>
        <p:grpSpPr>
          <a:xfrm>
            <a:off x="2682966" y="3935266"/>
            <a:ext cx="195054" cy="110026"/>
            <a:chOff x="6769100" y="1390650"/>
            <a:chExt cx="317500" cy="157483"/>
          </a:xfrm>
        </p:grpSpPr>
        <p:sp>
          <p:nvSpPr>
            <p:cNvPr id="385" name="正方形/長方形 38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6" name="円/楕円 38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7" name="直線コネクタ 386"/>
            <p:cNvCxnSpPr>
              <a:stCxn id="386" idx="6"/>
              <a:endCxn id="38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8" name="図形グループ 387"/>
          <p:cNvGrpSpPr/>
          <p:nvPr/>
        </p:nvGrpSpPr>
        <p:grpSpPr>
          <a:xfrm>
            <a:off x="2901394" y="3803983"/>
            <a:ext cx="195054" cy="110026"/>
            <a:chOff x="6769100" y="1390650"/>
            <a:chExt cx="317500" cy="157483"/>
          </a:xfrm>
        </p:grpSpPr>
        <p:sp>
          <p:nvSpPr>
            <p:cNvPr id="389" name="正方形/長方形 38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0" name="円/楕円 38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91" name="直線コネクタ 390"/>
            <p:cNvCxnSpPr>
              <a:stCxn id="390" idx="6"/>
              <a:endCxn id="38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92" name="図形グループ 391"/>
          <p:cNvGrpSpPr/>
          <p:nvPr/>
        </p:nvGrpSpPr>
        <p:grpSpPr>
          <a:xfrm>
            <a:off x="2907415" y="3937807"/>
            <a:ext cx="195054" cy="110026"/>
            <a:chOff x="6769100" y="1390650"/>
            <a:chExt cx="317500" cy="157483"/>
          </a:xfrm>
        </p:grpSpPr>
        <p:sp>
          <p:nvSpPr>
            <p:cNvPr id="393" name="正方形/長方形 39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4" name="円/楕円 39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95" name="直線コネクタ 394"/>
            <p:cNvCxnSpPr>
              <a:stCxn id="394" idx="6"/>
              <a:endCxn id="39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96" name="図形グループ 395"/>
          <p:cNvGrpSpPr/>
          <p:nvPr/>
        </p:nvGrpSpPr>
        <p:grpSpPr>
          <a:xfrm>
            <a:off x="2681313" y="4065200"/>
            <a:ext cx="195054" cy="110026"/>
            <a:chOff x="6769100" y="1390650"/>
            <a:chExt cx="317500" cy="157483"/>
          </a:xfrm>
        </p:grpSpPr>
        <p:sp>
          <p:nvSpPr>
            <p:cNvPr id="397" name="正方形/長方形 39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8" name="円/楕円 39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99" name="直線コネクタ 398"/>
            <p:cNvCxnSpPr>
              <a:stCxn id="398" idx="6"/>
              <a:endCxn id="39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00" name="図形グループ 399"/>
          <p:cNvGrpSpPr/>
          <p:nvPr/>
        </p:nvGrpSpPr>
        <p:grpSpPr>
          <a:xfrm>
            <a:off x="2687334" y="4199024"/>
            <a:ext cx="195054" cy="110026"/>
            <a:chOff x="6769100" y="1390650"/>
            <a:chExt cx="317500" cy="157483"/>
          </a:xfrm>
        </p:grpSpPr>
        <p:sp>
          <p:nvSpPr>
            <p:cNvPr id="401" name="正方形/長方形 40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2" name="円/楕円 40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03" name="直線コネクタ 402"/>
            <p:cNvCxnSpPr>
              <a:stCxn id="402" idx="6"/>
              <a:endCxn id="40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04" name="図形グループ 403"/>
          <p:cNvGrpSpPr/>
          <p:nvPr/>
        </p:nvGrpSpPr>
        <p:grpSpPr>
          <a:xfrm>
            <a:off x="2905762" y="4067741"/>
            <a:ext cx="195054" cy="110026"/>
            <a:chOff x="6769100" y="1390650"/>
            <a:chExt cx="317500" cy="157483"/>
          </a:xfrm>
        </p:grpSpPr>
        <p:sp>
          <p:nvSpPr>
            <p:cNvPr id="405" name="正方形/長方形 40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6" name="円/楕円 40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07" name="直線コネクタ 406"/>
            <p:cNvCxnSpPr>
              <a:stCxn id="406" idx="6"/>
              <a:endCxn id="40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08" name="図形グループ 407"/>
          <p:cNvGrpSpPr/>
          <p:nvPr/>
        </p:nvGrpSpPr>
        <p:grpSpPr>
          <a:xfrm>
            <a:off x="2911783" y="4201565"/>
            <a:ext cx="195054" cy="110026"/>
            <a:chOff x="6769100" y="1390650"/>
            <a:chExt cx="317500" cy="157483"/>
          </a:xfrm>
        </p:grpSpPr>
        <p:sp>
          <p:nvSpPr>
            <p:cNvPr id="409" name="正方形/長方形 40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0" name="円/楕円 40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1" name="直線コネクタ 410"/>
            <p:cNvCxnSpPr>
              <a:stCxn id="410" idx="6"/>
              <a:endCxn id="40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412" name="フローチャート: 磁気ディスク 411"/>
          <p:cNvSpPr/>
          <p:nvPr/>
        </p:nvSpPr>
        <p:spPr>
          <a:xfrm>
            <a:off x="3408059" y="4080313"/>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13" name="フローチャート: 磁気ディスク 412"/>
          <p:cNvSpPr/>
          <p:nvPr/>
        </p:nvSpPr>
        <p:spPr>
          <a:xfrm>
            <a:off x="3406549" y="3802251"/>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14" name="図形グループ 413"/>
          <p:cNvGrpSpPr/>
          <p:nvPr/>
        </p:nvGrpSpPr>
        <p:grpSpPr>
          <a:xfrm>
            <a:off x="3636307" y="2452058"/>
            <a:ext cx="195054" cy="110026"/>
            <a:chOff x="6769100" y="1390650"/>
            <a:chExt cx="317500" cy="157483"/>
          </a:xfrm>
        </p:grpSpPr>
        <p:sp>
          <p:nvSpPr>
            <p:cNvPr id="415" name="正方形/長方形 4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6" name="円/楕円 4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7" name="直線コネクタ 416"/>
            <p:cNvCxnSpPr>
              <a:stCxn id="416" idx="6"/>
              <a:endCxn id="4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8" name="図形グループ 417"/>
          <p:cNvGrpSpPr/>
          <p:nvPr/>
        </p:nvGrpSpPr>
        <p:grpSpPr>
          <a:xfrm>
            <a:off x="3642328" y="2585882"/>
            <a:ext cx="195054" cy="110026"/>
            <a:chOff x="6769100" y="1390650"/>
            <a:chExt cx="317500" cy="157483"/>
          </a:xfrm>
        </p:grpSpPr>
        <p:sp>
          <p:nvSpPr>
            <p:cNvPr id="419" name="正方形/長方形 4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0" name="円/楕円 4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21" name="直線コネクタ 420"/>
            <p:cNvCxnSpPr>
              <a:stCxn id="420" idx="6"/>
              <a:endCxn id="4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22" name="図形グループ 421"/>
          <p:cNvGrpSpPr/>
          <p:nvPr/>
        </p:nvGrpSpPr>
        <p:grpSpPr>
          <a:xfrm>
            <a:off x="3860756" y="2454599"/>
            <a:ext cx="195054" cy="110026"/>
            <a:chOff x="6769100" y="1390650"/>
            <a:chExt cx="317500" cy="157483"/>
          </a:xfrm>
        </p:grpSpPr>
        <p:sp>
          <p:nvSpPr>
            <p:cNvPr id="423" name="正方形/長方形 4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4" name="円/楕円 4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25" name="直線コネクタ 424"/>
            <p:cNvCxnSpPr>
              <a:stCxn id="424" idx="6"/>
              <a:endCxn id="4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26" name="図形グループ 425"/>
          <p:cNvGrpSpPr/>
          <p:nvPr/>
        </p:nvGrpSpPr>
        <p:grpSpPr>
          <a:xfrm>
            <a:off x="3866777" y="2588423"/>
            <a:ext cx="195054" cy="110026"/>
            <a:chOff x="6769100" y="1390650"/>
            <a:chExt cx="317500" cy="157483"/>
          </a:xfrm>
        </p:grpSpPr>
        <p:sp>
          <p:nvSpPr>
            <p:cNvPr id="427" name="正方形/長方形 4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8" name="円/楕円 4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29" name="直線コネクタ 428"/>
            <p:cNvCxnSpPr>
              <a:stCxn id="428" idx="6"/>
              <a:endCxn id="4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30" name="図形グループ 429"/>
          <p:cNvGrpSpPr/>
          <p:nvPr/>
        </p:nvGrpSpPr>
        <p:grpSpPr>
          <a:xfrm>
            <a:off x="3640675" y="2715816"/>
            <a:ext cx="195054" cy="110026"/>
            <a:chOff x="6769100" y="1390650"/>
            <a:chExt cx="317500" cy="157483"/>
          </a:xfrm>
        </p:grpSpPr>
        <p:sp>
          <p:nvSpPr>
            <p:cNvPr id="431" name="正方形/長方形 4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2" name="円/楕円 4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3" name="直線コネクタ 432"/>
            <p:cNvCxnSpPr>
              <a:stCxn id="432" idx="6"/>
              <a:endCxn id="4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34" name="図形グループ 433"/>
          <p:cNvGrpSpPr/>
          <p:nvPr/>
        </p:nvGrpSpPr>
        <p:grpSpPr>
          <a:xfrm>
            <a:off x="3646696" y="2849640"/>
            <a:ext cx="195054" cy="110026"/>
            <a:chOff x="6769100" y="1390650"/>
            <a:chExt cx="317500" cy="157483"/>
          </a:xfrm>
        </p:grpSpPr>
        <p:sp>
          <p:nvSpPr>
            <p:cNvPr id="435" name="正方形/長方形 43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6" name="円/楕円 43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7" name="直線コネクタ 436"/>
            <p:cNvCxnSpPr>
              <a:stCxn id="436" idx="6"/>
              <a:endCxn id="43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38" name="図形グループ 437"/>
          <p:cNvGrpSpPr/>
          <p:nvPr/>
        </p:nvGrpSpPr>
        <p:grpSpPr>
          <a:xfrm>
            <a:off x="3865124" y="2718357"/>
            <a:ext cx="195054" cy="110026"/>
            <a:chOff x="6769100" y="1390650"/>
            <a:chExt cx="317500" cy="157483"/>
          </a:xfrm>
        </p:grpSpPr>
        <p:sp>
          <p:nvSpPr>
            <p:cNvPr id="439" name="正方形/長方形 43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0" name="円/楕円 43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41" name="直線コネクタ 440"/>
            <p:cNvCxnSpPr>
              <a:stCxn id="440" idx="6"/>
              <a:endCxn id="43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42" name="図形グループ 441"/>
          <p:cNvGrpSpPr/>
          <p:nvPr/>
        </p:nvGrpSpPr>
        <p:grpSpPr>
          <a:xfrm>
            <a:off x="3871145" y="2852181"/>
            <a:ext cx="195054" cy="110026"/>
            <a:chOff x="6769100" y="1390650"/>
            <a:chExt cx="317500" cy="157483"/>
          </a:xfrm>
        </p:grpSpPr>
        <p:sp>
          <p:nvSpPr>
            <p:cNvPr id="443" name="正方形/長方形 44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4" name="円/楕円 44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45" name="直線コネクタ 444"/>
            <p:cNvCxnSpPr>
              <a:stCxn id="444" idx="6"/>
              <a:endCxn id="44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446" name="テキスト ボックス 445"/>
          <p:cNvSpPr txBox="1"/>
          <p:nvPr/>
        </p:nvSpPr>
        <p:spPr>
          <a:xfrm>
            <a:off x="489955" y="1431373"/>
            <a:ext cx="400110" cy="1447972"/>
          </a:xfrm>
          <a:prstGeom prst="rect">
            <a:avLst/>
          </a:prstGeom>
          <a:noFill/>
        </p:spPr>
        <p:txBody>
          <a:bodyPr vert="eaVert" wrap="none" rtlCol="0">
            <a:spAutoFit/>
          </a:bodyPr>
          <a:lstStyle/>
          <a:p>
            <a:r>
              <a:rPr kumimoji="1" lang="ja-JP" altLang="en-US" sz="1400" dirty="0" smtClean="0">
                <a:solidFill>
                  <a:schemeClr val="tx1">
                    <a:lumMod val="50000"/>
                    <a:lumOff val="50000"/>
                  </a:schemeClr>
                </a:solidFill>
              </a:rPr>
              <a:t>ユーザー数の増大</a:t>
            </a:r>
            <a:endParaRPr kumimoji="1" lang="ja-JP" altLang="en-US" sz="1400" dirty="0">
              <a:solidFill>
                <a:schemeClr val="tx1">
                  <a:lumMod val="50000"/>
                  <a:lumOff val="50000"/>
                </a:schemeClr>
              </a:solidFill>
            </a:endParaRPr>
          </a:p>
        </p:txBody>
      </p:sp>
      <p:sp>
        <p:nvSpPr>
          <p:cNvPr id="447" name="テキスト ボックス 446"/>
          <p:cNvSpPr txBox="1"/>
          <p:nvPr/>
        </p:nvSpPr>
        <p:spPr>
          <a:xfrm>
            <a:off x="2572269" y="5584788"/>
            <a:ext cx="1740180" cy="307777"/>
          </a:xfrm>
          <a:prstGeom prst="rect">
            <a:avLst/>
          </a:prstGeom>
          <a:noFill/>
        </p:spPr>
        <p:txBody>
          <a:bodyPr wrap="none" rtlCol="0">
            <a:spAutoFit/>
          </a:bodyPr>
          <a:lstStyle/>
          <a:p>
            <a:r>
              <a:rPr kumimoji="1" lang="ja-JP" altLang="en-US" sz="1400" dirty="0" smtClean="0">
                <a:solidFill>
                  <a:schemeClr val="tx1">
                    <a:lumMod val="50000"/>
                    <a:lumOff val="50000"/>
                  </a:schemeClr>
                </a:solidFill>
              </a:rPr>
              <a:t>システム能力の増強</a:t>
            </a:r>
            <a:endParaRPr kumimoji="1" lang="ja-JP" altLang="en-US" sz="1400" dirty="0">
              <a:solidFill>
                <a:schemeClr val="tx1">
                  <a:lumMod val="50000"/>
                  <a:lumOff val="50000"/>
                </a:schemeClr>
              </a:solidFill>
            </a:endParaRPr>
          </a:p>
        </p:txBody>
      </p:sp>
      <p:sp>
        <p:nvSpPr>
          <p:cNvPr id="448" name="正方形/長方形 447"/>
          <p:cNvSpPr/>
          <p:nvPr/>
        </p:nvSpPr>
        <p:spPr>
          <a:xfrm>
            <a:off x="4675339" y="1218483"/>
            <a:ext cx="4019628" cy="1027331"/>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u="sng" dirty="0" smtClean="0">
                <a:solidFill>
                  <a:srgbClr val="FFFFFF"/>
                </a:solidFill>
                <a:latin typeface="ＭＳ Ｐゴシック"/>
                <a:ea typeface="ＭＳ Ｐゴシック"/>
                <a:cs typeface="ＭＳ Ｐゴシック"/>
              </a:rPr>
              <a:t>クラウドの登場</a:t>
            </a:r>
            <a:endParaRPr kumimoji="1" lang="en-US" altLang="ja-JP" sz="2400" u="sng" dirty="0" smtClean="0">
              <a:solidFill>
                <a:srgbClr val="FFFFFF"/>
              </a:solidFill>
              <a:latin typeface="ＭＳ Ｐゴシック"/>
              <a:ea typeface="ＭＳ Ｐゴシック"/>
              <a:cs typeface="ＭＳ Ｐゴシック"/>
            </a:endParaRPr>
          </a:p>
          <a:p>
            <a:pPr algn="ctr"/>
            <a:r>
              <a:rPr lang="ja-JP" altLang="en-US" sz="1600" dirty="0" smtClean="0">
                <a:solidFill>
                  <a:srgbClr val="FFFFFF"/>
                </a:solidFill>
                <a:latin typeface="ＭＳ Ｐゴシック"/>
                <a:ea typeface="ＭＳ Ｐゴシック"/>
                <a:cs typeface="ＭＳ Ｐゴシック"/>
              </a:rPr>
              <a:t>いつでもどこでも、ネットにつながれば</a:t>
            </a:r>
            <a:endParaRPr lang="en-US" altLang="ja-JP" sz="1600"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望むサービスを受けられるようになった</a:t>
            </a:r>
            <a:endParaRPr kumimoji="1" lang="ja-JP" altLang="en-US" sz="1600" dirty="0">
              <a:solidFill>
                <a:srgbClr val="FFFFFF"/>
              </a:solidFill>
              <a:latin typeface="ＭＳ Ｐゴシック"/>
              <a:ea typeface="ＭＳ Ｐゴシック"/>
              <a:cs typeface="ＭＳ Ｐゴシック"/>
            </a:endParaRPr>
          </a:p>
        </p:txBody>
      </p:sp>
      <p:grpSp>
        <p:nvGrpSpPr>
          <p:cNvPr id="4" name="図形グループ 3"/>
          <p:cNvGrpSpPr/>
          <p:nvPr/>
        </p:nvGrpSpPr>
        <p:grpSpPr>
          <a:xfrm>
            <a:off x="4675337" y="2175254"/>
            <a:ext cx="4019628" cy="1640395"/>
            <a:chOff x="4675337" y="2175254"/>
            <a:chExt cx="4019628" cy="1640395"/>
          </a:xfrm>
        </p:grpSpPr>
        <p:sp>
          <p:nvSpPr>
            <p:cNvPr id="449" name="正方形/長方形 448"/>
            <p:cNvSpPr/>
            <p:nvPr/>
          </p:nvSpPr>
          <p:spPr>
            <a:xfrm>
              <a:off x="4675337" y="2426749"/>
              <a:ext cx="4019628" cy="138890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u="sng" dirty="0" smtClean="0">
                  <a:solidFill>
                    <a:srgbClr val="FFFFFF"/>
                  </a:solidFill>
                  <a:latin typeface="ＭＳ Ｐゴシック"/>
                  <a:ea typeface="ＭＳ Ｐゴシック"/>
                  <a:cs typeface="ＭＳ Ｐゴシック"/>
                </a:rPr>
                <a:t>Web</a:t>
              </a:r>
              <a:r>
                <a:rPr kumimoji="1" lang="ja-JP" altLang="en-US" sz="2400" u="sng" dirty="0" smtClean="0">
                  <a:solidFill>
                    <a:srgbClr val="FFFFFF"/>
                  </a:solidFill>
                  <a:latin typeface="ＭＳ Ｐゴシック"/>
                  <a:ea typeface="ＭＳ Ｐゴシック"/>
                  <a:cs typeface="ＭＳ Ｐゴシック"/>
                </a:rPr>
                <a:t>スケール</a:t>
              </a:r>
              <a:r>
                <a:rPr lang="en-US" altLang="ja-JP" sz="2400" u="sng" dirty="0">
                  <a:solidFill>
                    <a:srgbClr val="FFFFFF"/>
                  </a:solidFill>
                  <a:latin typeface="ＭＳ Ｐゴシック"/>
                  <a:ea typeface="ＭＳ Ｐゴシック"/>
                  <a:cs typeface="ＭＳ Ｐゴシック"/>
                </a:rPr>
                <a:t>(</a:t>
              </a:r>
              <a:r>
                <a:rPr lang="en-US" altLang="ja-JP" sz="2400" u="sng" dirty="0" smtClean="0">
                  <a:solidFill>
                    <a:srgbClr val="FFFFFF"/>
                  </a:solidFill>
                  <a:latin typeface="ＭＳ Ｐゴシック"/>
                  <a:ea typeface="ＭＳ Ｐゴシック"/>
                  <a:cs typeface="ＭＳ Ｐゴシック"/>
                </a:rPr>
                <a:t>Web Scale)</a:t>
              </a:r>
              <a:endParaRPr kumimoji="1" lang="en-US" altLang="ja-JP" sz="2400" u="sng"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量的かつ質的に</a:t>
              </a:r>
              <a:r>
                <a:rPr lang="ja-JP" altLang="en-US" sz="1600" dirty="0" smtClean="0">
                  <a:solidFill>
                    <a:srgbClr val="FFFFFF"/>
                  </a:solidFill>
                  <a:latin typeface="ＭＳ Ｐゴシック"/>
                  <a:ea typeface="ＭＳ Ｐゴシック"/>
                  <a:cs typeface="ＭＳ Ｐゴシック"/>
                </a:rPr>
                <a:t>、従来とは桁違いに</a:t>
              </a:r>
              <a:endParaRPr lang="en-US" altLang="ja-JP" sz="1600"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ユーザー／データ／システム資源が</a:t>
              </a:r>
              <a:endParaRPr kumimoji="1" lang="en-US" altLang="ja-JP" sz="1600" dirty="0" smtClean="0">
                <a:solidFill>
                  <a:srgbClr val="FFFFFF"/>
                </a:solidFill>
                <a:latin typeface="ＭＳ Ｐゴシック"/>
                <a:ea typeface="ＭＳ Ｐゴシック"/>
                <a:cs typeface="ＭＳ Ｐゴシック"/>
              </a:endParaRPr>
            </a:p>
            <a:p>
              <a:pPr algn="ctr"/>
              <a:r>
                <a:rPr lang="ja-JP" altLang="en-US" sz="1600" dirty="0" smtClean="0">
                  <a:solidFill>
                    <a:srgbClr val="FFFFFF"/>
                  </a:solidFill>
                  <a:latin typeface="ＭＳ Ｐゴシック"/>
                  <a:ea typeface="ＭＳ Ｐゴシック"/>
                  <a:cs typeface="ＭＳ Ｐゴシック"/>
                </a:rPr>
                <a:t>継続的に</a:t>
              </a:r>
              <a:r>
                <a:rPr kumimoji="1" lang="ja-JP" altLang="en-US" sz="1600" dirty="0" smtClean="0">
                  <a:solidFill>
                    <a:srgbClr val="FFFFFF"/>
                  </a:solidFill>
                  <a:latin typeface="ＭＳ Ｐゴシック"/>
                  <a:ea typeface="ＭＳ Ｐゴシック"/>
                  <a:cs typeface="ＭＳ Ｐゴシック"/>
                </a:rPr>
                <a:t>増大する状況</a:t>
              </a:r>
              <a:endParaRPr kumimoji="1" lang="ja-JP" altLang="en-US" sz="1600" dirty="0">
                <a:solidFill>
                  <a:srgbClr val="FFFFFF"/>
                </a:solidFill>
                <a:latin typeface="ＭＳ Ｐゴシック"/>
                <a:ea typeface="ＭＳ Ｐゴシック"/>
                <a:cs typeface="ＭＳ Ｐゴシック"/>
              </a:endParaRPr>
            </a:p>
          </p:txBody>
        </p:sp>
        <p:sp>
          <p:nvSpPr>
            <p:cNvPr id="463" name="下矢印 462"/>
            <p:cNvSpPr/>
            <p:nvPr/>
          </p:nvSpPr>
          <p:spPr>
            <a:xfrm>
              <a:off x="6216682" y="2175254"/>
              <a:ext cx="934235" cy="303009"/>
            </a:xfrm>
            <a:prstGeom prst="downArrow">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 name="図形グループ 5"/>
          <p:cNvGrpSpPr/>
          <p:nvPr/>
        </p:nvGrpSpPr>
        <p:grpSpPr>
          <a:xfrm>
            <a:off x="4675337" y="3767756"/>
            <a:ext cx="4019629" cy="2215063"/>
            <a:chOff x="4675337" y="3767756"/>
            <a:chExt cx="4019629" cy="2215063"/>
          </a:xfrm>
        </p:grpSpPr>
        <p:sp>
          <p:nvSpPr>
            <p:cNvPr id="450" name="正方形/長方形 449"/>
            <p:cNvSpPr/>
            <p:nvPr/>
          </p:nvSpPr>
          <p:spPr>
            <a:xfrm>
              <a:off x="4675337" y="4022511"/>
              <a:ext cx="4019629" cy="1960308"/>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chemeClr val="accent2">
                      <a:lumMod val="50000"/>
                    </a:schemeClr>
                  </a:solidFill>
                  <a:latin typeface="ＭＳ Ｐゴシック"/>
                  <a:ea typeface="ＭＳ Ｐゴシック"/>
                  <a:cs typeface="ＭＳ Ｐゴシック"/>
                </a:rPr>
                <a:t>スケールアウト（</a:t>
              </a:r>
              <a:r>
                <a:rPr kumimoji="1" lang="en-US" altLang="ja-JP" sz="2400" dirty="0" smtClean="0">
                  <a:solidFill>
                    <a:schemeClr val="accent2">
                      <a:lumMod val="50000"/>
                    </a:schemeClr>
                  </a:solidFill>
                  <a:latin typeface="ＭＳ Ｐゴシック"/>
                  <a:ea typeface="ＭＳ Ｐゴシック"/>
                  <a:cs typeface="ＭＳ Ｐゴシック"/>
                </a:rPr>
                <a:t>Scale-out)</a:t>
              </a:r>
            </a:p>
            <a:p>
              <a:pPr algn="ctr"/>
              <a:endParaRPr kumimoji="1" lang="en-US" altLang="ja-JP" sz="2400" dirty="0" smtClean="0">
                <a:solidFill>
                  <a:schemeClr val="accent2">
                    <a:lumMod val="50000"/>
                  </a:schemeClr>
                </a:solidFill>
                <a:latin typeface="ＭＳ Ｐゴシック"/>
                <a:ea typeface="ＭＳ Ｐゴシック"/>
                <a:cs typeface="ＭＳ Ｐゴシック"/>
              </a:endParaRPr>
            </a:p>
            <a:p>
              <a:pPr algn="ctr"/>
              <a:endParaRPr lang="en-US" altLang="ja-JP" sz="2400" dirty="0">
                <a:solidFill>
                  <a:schemeClr val="accent2">
                    <a:lumMod val="50000"/>
                  </a:schemeClr>
                </a:solidFill>
                <a:latin typeface="ＭＳ Ｐゴシック"/>
                <a:ea typeface="ＭＳ Ｐゴシック"/>
                <a:cs typeface="ＭＳ Ｐゴシック"/>
              </a:endParaRPr>
            </a:p>
            <a:p>
              <a:pPr algn="ctr"/>
              <a:endParaRPr kumimoji="1" lang="en-US" altLang="ja-JP" sz="2400" dirty="0" smtClean="0">
                <a:solidFill>
                  <a:schemeClr val="accent2">
                    <a:lumMod val="50000"/>
                  </a:schemeClr>
                </a:solidFill>
                <a:latin typeface="ＭＳ Ｐゴシック"/>
                <a:ea typeface="ＭＳ Ｐゴシック"/>
                <a:cs typeface="ＭＳ Ｐゴシック"/>
              </a:endParaRPr>
            </a:p>
            <a:p>
              <a:pPr algn="ctr"/>
              <a:endParaRPr kumimoji="1" lang="en-US" altLang="ja-JP" sz="2400" dirty="0" smtClean="0">
                <a:solidFill>
                  <a:schemeClr val="accent2">
                    <a:lumMod val="50000"/>
                  </a:schemeClr>
                </a:solidFill>
                <a:latin typeface="ＭＳ Ｐゴシック"/>
                <a:ea typeface="ＭＳ Ｐゴシック"/>
                <a:cs typeface="ＭＳ Ｐゴシック"/>
              </a:endParaRPr>
            </a:p>
          </p:txBody>
        </p:sp>
        <p:sp>
          <p:nvSpPr>
            <p:cNvPr id="451" name="正方形/長方形 450"/>
            <p:cNvSpPr/>
            <p:nvPr/>
          </p:nvSpPr>
          <p:spPr>
            <a:xfrm>
              <a:off x="5863217" y="4574879"/>
              <a:ext cx="1389448" cy="401298"/>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ユーザー</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インターフェイス</a:t>
              </a:r>
              <a:endParaRPr kumimoji="1" lang="ja-JP" altLang="en-US" sz="800" dirty="0">
                <a:solidFill>
                  <a:srgbClr val="FFFFFF"/>
                </a:solidFill>
                <a:latin typeface="ＭＳ Ｐゴシック"/>
                <a:ea typeface="ＭＳ Ｐゴシック"/>
                <a:cs typeface="ＭＳ Ｐゴシック"/>
              </a:endParaRPr>
            </a:p>
          </p:txBody>
        </p:sp>
        <p:sp>
          <p:nvSpPr>
            <p:cNvPr id="452" name="正方形/長方形 451"/>
            <p:cNvSpPr/>
            <p:nvPr/>
          </p:nvSpPr>
          <p:spPr>
            <a:xfrm>
              <a:off x="5863217" y="5005446"/>
              <a:ext cx="1389448" cy="4012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ビジネスロジック</a:t>
              </a:r>
              <a:endParaRPr kumimoji="1" lang="en-US" altLang="ja-JP" sz="800" dirty="0" smtClean="0">
                <a:solidFill>
                  <a:srgbClr val="FFFFFF"/>
                </a:solidFill>
                <a:latin typeface="ＭＳ Ｐゴシック"/>
                <a:ea typeface="ＭＳ Ｐゴシック"/>
                <a:cs typeface="ＭＳ Ｐゴシック"/>
              </a:endParaRPr>
            </a:p>
          </p:txBody>
        </p:sp>
        <p:sp>
          <p:nvSpPr>
            <p:cNvPr id="453" name="正方形/長方形 452"/>
            <p:cNvSpPr/>
            <p:nvPr/>
          </p:nvSpPr>
          <p:spPr>
            <a:xfrm>
              <a:off x="5863217" y="5430948"/>
              <a:ext cx="1389448" cy="401298"/>
            </a:xfrm>
            <a:prstGeom prst="rect">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データベース</a:t>
              </a:r>
              <a:endParaRPr kumimoji="1" lang="en-US" altLang="ja-JP" sz="800" dirty="0" smtClean="0">
                <a:solidFill>
                  <a:srgbClr val="FFFFFF"/>
                </a:solidFill>
                <a:latin typeface="ＭＳ Ｐゴシック"/>
                <a:ea typeface="ＭＳ Ｐゴシック"/>
                <a:cs typeface="ＭＳ Ｐゴシック"/>
              </a:endParaRPr>
            </a:p>
          </p:txBody>
        </p:sp>
        <p:sp>
          <p:nvSpPr>
            <p:cNvPr id="454" name="ホームベース 453"/>
            <p:cNvSpPr/>
            <p:nvPr/>
          </p:nvSpPr>
          <p:spPr>
            <a:xfrm>
              <a:off x="4815769" y="4568938"/>
              <a:ext cx="1184691" cy="401299"/>
            </a:xfrm>
            <a:prstGeom prst="homePlate">
              <a:avLst>
                <a:gd name="adj" fmla="val 42124"/>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プレゼンテーション層</a:t>
              </a:r>
              <a:endParaRPr kumimoji="1" lang="ja-JP" altLang="en-US" sz="800" dirty="0">
                <a:solidFill>
                  <a:srgbClr val="FFFFFF"/>
                </a:solidFill>
                <a:latin typeface="ＭＳ Ｐゴシック"/>
                <a:ea typeface="ＭＳ Ｐゴシック"/>
                <a:cs typeface="ＭＳ Ｐゴシック"/>
              </a:endParaRPr>
            </a:p>
          </p:txBody>
        </p:sp>
        <p:sp>
          <p:nvSpPr>
            <p:cNvPr id="455" name="ホームベース 454"/>
            <p:cNvSpPr/>
            <p:nvPr/>
          </p:nvSpPr>
          <p:spPr>
            <a:xfrm>
              <a:off x="4815769" y="4999507"/>
              <a:ext cx="1184691" cy="409326"/>
            </a:xfrm>
            <a:prstGeom prst="homePlate">
              <a:avLst>
                <a:gd name="adj" fmla="val 42124"/>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アプリケーション層</a:t>
              </a:r>
              <a:endParaRPr kumimoji="1" lang="ja-JP" altLang="en-US" sz="800" dirty="0">
                <a:solidFill>
                  <a:srgbClr val="FFFFFF"/>
                </a:solidFill>
                <a:latin typeface="ＭＳ Ｐゴシック"/>
                <a:ea typeface="ＭＳ Ｐゴシック"/>
                <a:cs typeface="ＭＳ Ｐゴシック"/>
              </a:endParaRPr>
            </a:p>
          </p:txBody>
        </p:sp>
        <p:sp>
          <p:nvSpPr>
            <p:cNvPr id="456" name="ホームベース 455"/>
            <p:cNvSpPr/>
            <p:nvPr/>
          </p:nvSpPr>
          <p:spPr>
            <a:xfrm>
              <a:off x="4815769" y="5430948"/>
              <a:ext cx="1184691" cy="409326"/>
            </a:xfrm>
            <a:prstGeom prst="homePlate">
              <a:avLst>
                <a:gd name="adj" fmla="val 42124"/>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データ層</a:t>
              </a:r>
              <a:endParaRPr kumimoji="1" lang="ja-JP" altLang="en-US" sz="800" dirty="0">
                <a:solidFill>
                  <a:srgbClr val="FFFFFF"/>
                </a:solidFill>
                <a:latin typeface="ＭＳ Ｐゴシック"/>
                <a:ea typeface="ＭＳ Ｐゴシック"/>
                <a:cs typeface="ＭＳ Ｐゴシック"/>
              </a:endParaRPr>
            </a:p>
          </p:txBody>
        </p:sp>
        <p:sp>
          <p:nvSpPr>
            <p:cNvPr id="457" name="正方形/長方形 456"/>
            <p:cNvSpPr/>
            <p:nvPr/>
          </p:nvSpPr>
          <p:spPr>
            <a:xfrm>
              <a:off x="7355809" y="4568938"/>
              <a:ext cx="1229558" cy="401298"/>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800" dirty="0" smtClean="0">
                  <a:solidFill>
                    <a:srgbClr val="FFFFFF"/>
                  </a:solidFill>
                  <a:latin typeface="ＭＳ Ｐゴシック"/>
                  <a:ea typeface="ＭＳ Ｐゴシック"/>
                  <a:cs typeface="ＭＳ Ｐゴシック"/>
                </a:rPr>
                <a:t>Web</a:t>
              </a:r>
              <a:r>
                <a:rPr lang="ja-JP" altLang="en-US" sz="800" dirty="0" smtClean="0">
                  <a:solidFill>
                    <a:srgbClr val="FFFFFF"/>
                  </a:solidFill>
                  <a:latin typeface="ＭＳ Ｐゴシック"/>
                  <a:ea typeface="ＭＳ Ｐゴシック"/>
                  <a:cs typeface="ＭＳ Ｐゴシック"/>
                </a:rPr>
                <a:t>サーバーの分散</a:t>
              </a:r>
              <a:endParaRPr kumimoji="1" lang="ja-JP" altLang="en-US" sz="800" dirty="0">
                <a:solidFill>
                  <a:srgbClr val="FFFFFF"/>
                </a:solidFill>
                <a:latin typeface="ＭＳ Ｐゴシック"/>
                <a:ea typeface="ＭＳ Ｐゴシック"/>
                <a:cs typeface="ＭＳ Ｐゴシック"/>
              </a:endParaRPr>
            </a:p>
          </p:txBody>
        </p:sp>
        <p:sp>
          <p:nvSpPr>
            <p:cNvPr id="458" name="正方形/長方形 457"/>
            <p:cNvSpPr/>
            <p:nvPr/>
          </p:nvSpPr>
          <p:spPr>
            <a:xfrm>
              <a:off x="7355809" y="4996833"/>
              <a:ext cx="1229558" cy="4012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アプリケーション</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サーバーの分散</a:t>
              </a:r>
              <a:endParaRPr lang="en-US" altLang="ja-JP" sz="800" dirty="0" smtClean="0">
                <a:solidFill>
                  <a:srgbClr val="FFFFFF"/>
                </a:solidFill>
                <a:latin typeface="ＭＳ Ｐゴシック"/>
                <a:ea typeface="ＭＳ Ｐゴシック"/>
                <a:cs typeface="ＭＳ Ｐゴシック"/>
              </a:endParaRPr>
            </a:p>
            <a:p>
              <a:pPr algn="ctr"/>
              <a:r>
                <a:rPr lang="en-US" altLang="ja-JP" sz="800" dirty="0" smtClean="0">
                  <a:solidFill>
                    <a:srgbClr val="FFFFFF"/>
                  </a:solidFill>
                  <a:latin typeface="ＭＳ Ｐゴシック"/>
                  <a:ea typeface="ＭＳ Ｐゴシック"/>
                  <a:cs typeface="ＭＳ Ｐゴシック"/>
                </a:rPr>
                <a:t>Map Reduce</a:t>
              </a:r>
              <a:r>
                <a:rPr lang="ja-JP" altLang="en-US" sz="800" dirty="0" smtClean="0">
                  <a:solidFill>
                    <a:srgbClr val="FFFFFF"/>
                  </a:solidFill>
                  <a:latin typeface="ＭＳ Ｐゴシック"/>
                  <a:ea typeface="ＭＳ Ｐゴシック"/>
                  <a:cs typeface="ＭＳ Ｐゴシック"/>
                </a:rPr>
                <a:t>など</a:t>
              </a:r>
              <a:endParaRPr kumimoji="1" lang="ja-JP" altLang="en-US" sz="800" dirty="0">
                <a:solidFill>
                  <a:srgbClr val="FFFFFF"/>
                </a:solidFill>
                <a:latin typeface="ＭＳ Ｐゴシック"/>
                <a:ea typeface="ＭＳ Ｐゴシック"/>
                <a:cs typeface="ＭＳ Ｐゴシック"/>
              </a:endParaRPr>
            </a:p>
          </p:txBody>
        </p:sp>
        <p:sp>
          <p:nvSpPr>
            <p:cNvPr id="459" name="正方形/長方形 458"/>
            <p:cNvSpPr/>
            <p:nvPr/>
          </p:nvSpPr>
          <p:spPr>
            <a:xfrm>
              <a:off x="7355809" y="5430948"/>
              <a:ext cx="1229558" cy="401298"/>
            </a:xfrm>
            <a:prstGeom prst="rect">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800" dirty="0" smtClean="0">
                  <a:solidFill>
                    <a:srgbClr val="FFFFFF"/>
                  </a:solidFill>
                  <a:latin typeface="ＭＳ Ｐゴシック"/>
                  <a:ea typeface="ＭＳ Ｐゴシック"/>
                  <a:cs typeface="ＭＳ Ｐゴシック"/>
                </a:rPr>
                <a:t>KVS</a:t>
              </a:r>
              <a:r>
                <a:rPr lang="ja-JP" altLang="en-US" sz="800" dirty="0" smtClean="0">
                  <a:solidFill>
                    <a:srgbClr val="FFFFFF"/>
                  </a:solidFill>
                  <a:latin typeface="ＭＳ Ｐゴシック"/>
                  <a:ea typeface="ＭＳ Ｐゴシック"/>
                  <a:cs typeface="ＭＳ Ｐゴシック"/>
                </a:rPr>
                <a:t>、</a:t>
              </a:r>
              <a:r>
                <a:rPr lang="en-US" altLang="ja-JP" sz="800" dirty="0" err="1" smtClean="0">
                  <a:solidFill>
                    <a:srgbClr val="FFFFFF"/>
                  </a:solidFill>
                  <a:latin typeface="ＭＳ Ｐゴシック"/>
                  <a:ea typeface="ＭＳ Ｐゴシック"/>
                  <a:cs typeface="ＭＳ Ｐゴシック"/>
                </a:rPr>
                <a:t>BigTabel</a:t>
              </a:r>
              <a:r>
                <a:rPr lang="ja-JP" altLang="en-US" sz="800" dirty="0" smtClean="0">
                  <a:solidFill>
                    <a:srgbClr val="FFFFFF"/>
                  </a:solidFill>
                  <a:latin typeface="ＭＳ Ｐゴシック"/>
                  <a:ea typeface="ＭＳ Ｐゴシック"/>
                  <a:cs typeface="ＭＳ Ｐゴシック"/>
                </a:rPr>
                <a:t>など</a:t>
              </a:r>
              <a:endParaRPr lang="en-US" altLang="ja-JP" sz="800" dirty="0" smtClean="0">
                <a:solidFill>
                  <a:srgbClr val="FFFFFF"/>
                </a:solidFill>
                <a:latin typeface="ＭＳ Ｐゴシック"/>
                <a:ea typeface="ＭＳ Ｐゴシック"/>
                <a:cs typeface="ＭＳ Ｐゴシック"/>
              </a:endParaRPr>
            </a:p>
            <a:p>
              <a:pPr algn="ctr"/>
              <a:r>
                <a:rPr kumimoji="1" lang="en-US" altLang="ja-JP" sz="800" dirty="0" err="1" smtClean="0">
                  <a:solidFill>
                    <a:srgbClr val="FFFFFF"/>
                  </a:solidFill>
                  <a:latin typeface="ＭＳ Ｐゴシック"/>
                  <a:ea typeface="ＭＳ Ｐゴシック"/>
                  <a:cs typeface="ＭＳ Ｐゴシック"/>
                </a:rPr>
                <a:t>NoSQL</a:t>
              </a:r>
              <a:r>
                <a:rPr kumimoji="1" lang="ja-JP" altLang="en-US" sz="800" dirty="0" smtClean="0">
                  <a:solidFill>
                    <a:srgbClr val="FFFFFF"/>
                  </a:solidFill>
                  <a:latin typeface="ＭＳ Ｐゴシック"/>
                  <a:ea typeface="ＭＳ Ｐゴシック"/>
                  <a:cs typeface="ＭＳ Ｐゴシック"/>
                </a:rPr>
                <a:t>データベース</a:t>
              </a:r>
              <a:endParaRPr kumimoji="1" lang="ja-JP" altLang="en-US" sz="800" dirty="0">
                <a:solidFill>
                  <a:srgbClr val="FFFFFF"/>
                </a:solidFill>
                <a:latin typeface="ＭＳ Ｐゴシック"/>
                <a:ea typeface="ＭＳ Ｐゴシック"/>
                <a:cs typeface="ＭＳ Ｐゴシック"/>
              </a:endParaRPr>
            </a:p>
          </p:txBody>
        </p:sp>
        <p:sp>
          <p:nvSpPr>
            <p:cNvPr id="460" name="右矢印 459"/>
            <p:cNvSpPr/>
            <p:nvPr/>
          </p:nvSpPr>
          <p:spPr>
            <a:xfrm>
              <a:off x="7220430" y="4623119"/>
              <a:ext cx="199851" cy="295988"/>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1" name="右矢印 460"/>
            <p:cNvSpPr/>
            <p:nvPr/>
          </p:nvSpPr>
          <p:spPr>
            <a:xfrm>
              <a:off x="7220430" y="5046714"/>
              <a:ext cx="199851" cy="295988"/>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2" name="右矢印 461"/>
            <p:cNvSpPr/>
            <p:nvPr/>
          </p:nvSpPr>
          <p:spPr>
            <a:xfrm>
              <a:off x="7220430" y="5486879"/>
              <a:ext cx="199851" cy="295988"/>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4" name="下矢印 463"/>
            <p:cNvSpPr/>
            <p:nvPr/>
          </p:nvSpPr>
          <p:spPr>
            <a:xfrm flipV="1">
              <a:off x="6216682" y="3767756"/>
              <a:ext cx="934235" cy="303009"/>
            </a:xfrm>
            <a:prstGeom prst="down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10468580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48"/>
                                        </p:tgtEl>
                                        <p:attrNameLst>
                                          <p:attrName>style.visibility</p:attrName>
                                        </p:attrNameLst>
                                      </p:cBhvr>
                                      <p:to>
                                        <p:strVal val="visible"/>
                                      </p:to>
                                    </p:set>
                                    <p:anim calcmode="lin" valueType="num">
                                      <p:cBhvr>
                                        <p:cTn id="7" dur="500" fill="hold"/>
                                        <p:tgtEl>
                                          <p:spTgt spid="448"/>
                                        </p:tgtEl>
                                        <p:attrNameLst>
                                          <p:attrName>ppt_w</p:attrName>
                                        </p:attrNameLst>
                                      </p:cBhvr>
                                      <p:tavLst>
                                        <p:tav tm="0">
                                          <p:val>
                                            <p:fltVal val="0"/>
                                          </p:val>
                                        </p:tav>
                                        <p:tav tm="100000">
                                          <p:val>
                                            <p:strVal val="#ppt_w"/>
                                          </p:val>
                                        </p:tav>
                                      </p:tavLst>
                                    </p:anim>
                                    <p:anim calcmode="lin" valueType="num">
                                      <p:cBhvr>
                                        <p:cTn id="8" dur="500" fill="hold"/>
                                        <p:tgtEl>
                                          <p:spTgt spid="448"/>
                                        </p:tgtEl>
                                        <p:attrNameLst>
                                          <p:attrName>ppt_h</p:attrName>
                                        </p:attrNameLst>
                                      </p:cBhvr>
                                      <p:tavLst>
                                        <p:tav tm="0">
                                          <p:val>
                                            <p:fltVal val="0"/>
                                          </p:val>
                                        </p:tav>
                                        <p:tav tm="100000">
                                          <p:val>
                                            <p:strVal val="#ppt_h"/>
                                          </p:val>
                                        </p:tav>
                                      </p:tavLst>
                                    </p:anim>
                                    <p:animEffect transition="in" filter="fade">
                                      <p:cBhvr>
                                        <p:cTn id="9" dur="500"/>
                                        <p:tgtEl>
                                          <p:spTgt spid="44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p>
          <a:p>
            <a:pPr algn="r"/>
            <a:r>
              <a:rPr lang="ja-JP" altLang="en-US" sz="2400" dirty="0" smtClean="0">
                <a:solidFill>
                  <a:srgbClr val="FFFFFF"/>
                </a:solidFill>
                <a:effectLst/>
                <a:latin typeface="Arial"/>
                <a:ea typeface="HGP創英角ｺﾞｼｯｸUB" pitchFamily="50" charset="-128"/>
                <a:cs typeface="Arial"/>
              </a:rPr>
              <a:t>とは</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691970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eric-schmid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39800"/>
            <a:ext cx="4327408" cy="2336800"/>
          </a:xfrm>
          <a:prstGeom prst="rect">
            <a:avLst/>
          </a:prstGeom>
          <a:ln>
            <a:noFill/>
          </a:ln>
          <a:effectLst>
            <a:softEdge rad="112500"/>
          </a:effectLst>
        </p:spPr>
      </p:pic>
      <p:grpSp>
        <p:nvGrpSpPr>
          <p:cNvPr id="628738" name="Group 2"/>
          <p:cNvGrpSpPr>
            <a:grpSpLocks/>
          </p:cNvGrpSpPr>
          <p:nvPr/>
        </p:nvGrpSpPr>
        <p:grpSpPr bwMode="auto">
          <a:xfrm>
            <a:off x="685800" y="3403600"/>
            <a:ext cx="7488238" cy="3257550"/>
            <a:chOff x="432" y="2039"/>
            <a:chExt cx="4717" cy="2052"/>
          </a:xfrm>
        </p:grpSpPr>
        <p:sp>
          <p:nvSpPr>
            <p:cNvPr id="15379" name="Line 3"/>
            <p:cNvSpPr>
              <a:spLocks noChangeShapeType="1"/>
            </p:cNvSpPr>
            <p:nvPr/>
          </p:nvSpPr>
          <p:spPr bwMode="auto">
            <a:xfrm>
              <a:off x="432" y="3082"/>
              <a:ext cx="4717" cy="0"/>
            </a:xfrm>
            <a:prstGeom prst="line">
              <a:avLst/>
            </a:prstGeom>
            <a:noFill/>
            <a:ln w="381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0" name="AutoShape 4"/>
            <p:cNvSpPr>
              <a:spLocks noChangeArrowheads="1"/>
            </p:cNvSpPr>
            <p:nvPr/>
          </p:nvSpPr>
          <p:spPr bwMode="auto">
            <a:xfrm>
              <a:off x="886" y="2039"/>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1" name="AutoShape 5"/>
            <p:cNvSpPr>
              <a:spLocks noChangeArrowheads="1"/>
            </p:cNvSpPr>
            <p:nvPr/>
          </p:nvSpPr>
          <p:spPr bwMode="auto">
            <a:xfrm>
              <a:off x="2518" y="2039"/>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2" name="AutoShape 6"/>
            <p:cNvSpPr>
              <a:spLocks noChangeArrowheads="1"/>
            </p:cNvSpPr>
            <p:nvPr/>
          </p:nvSpPr>
          <p:spPr bwMode="auto">
            <a:xfrm>
              <a:off x="1204" y="2039"/>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3" name="AutoShape 7"/>
            <p:cNvSpPr>
              <a:spLocks noChangeArrowheads="1"/>
            </p:cNvSpPr>
            <p:nvPr/>
          </p:nvSpPr>
          <p:spPr bwMode="auto">
            <a:xfrm>
              <a:off x="2201" y="2039"/>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4" name="AutoShape 8"/>
            <p:cNvSpPr>
              <a:spLocks noChangeArrowheads="1"/>
            </p:cNvSpPr>
            <p:nvPr/>
          </p:nvSpPr>
          <p:spPr bwMode="auto">
            <a:xfrm>
              <a:off x="3153" y="2039"/>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5" name="AutoShape 9"/>
            <p:cNvSpPr>
              <a:spLocks noChangeArrowheads="1"/>
            </p:cNvSpPr>
            <p:nvPr/>
          </p:nvSpPr>
          <p:spPr bwMode="auto">
            <a:xfrm>
              <a:off x="2836" y="2039"/>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6" name="AutoShape 10"/>
            <p:cNvSpPr>
              <a:spLocks noChangeArrowheads="1"/>
            </p:cNvSpPr>
            <p:nvPr/>
          </p:nvSpPr>
          <p:spPr bwMode="auto">
            <a:xfrm>
              <a:off x="1521" y="2039"/>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7" name="AutoShape 11"/>
            <p:cNvSpPr>
              <a:spLocks noChangeArrowheads="1"/>
            </p:cNvSpPr>
            <p:nvPr/>
          </p:nvSpPr>
          <p:spPr bwMode="auto">
            <a:xfrm>
              <a:off x="1839" y="2039"/>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8" name="AutoShape 12"/>
            <p:cNvSpPr>
              <a:spLocks noChangeArrowheads="1"/>
            </p:cNvSpPr>
            <p:nvPr/>
          </p:nvSpPr>
          <p:spPr bwMode="auto">
            <a:xfrm>
              <a:off x="2246" y="222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9" name="AutoShape 13"/>
            <p:cNvSpPr>
              <a:spLocks noChangeArrowheads="1"/>
            </p:cNvSpPr>
            <p:nvPr/>
          </p:nvSpPr>
          <p:spPr bwMode="auto">
            <a:xfrm>
              <a:off x="3878" y="222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0" name="AutoShape 14"/>
            <p:cNvSpPr>
              <a:spLocks noChangeArrowheads="1"/>
            </p:cNvSpPr>
            <p:nvPr/>
          </p:nvSpPr>
          <p:spPr bwMode="auto">
            <a:xfrm>
              <a:off x="2564" y="222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1" name="AutoShape 15"/>
            <p:cNvSpPr>
              <a:spLocks noChangeArrowheads="1"/>
            </p:cNvSpPr>
            <p:nvPr/>
          </p:nvSpPr>
          <p:spPr bwMode="auto">
            <a:xfrm>
              <a:off x="3561" y="222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2" name="AutoShape 16"/>
            <p:cNvSpPr>
              <a:spLocks noChangeArrowheads="1"/>
            </p:cNvSpPr>
            <p:nvPr/>
          </p:nvSpPr>
          <p:spPr bwMode="auto">
            <a:xfrm>
              <a:off x="4513" y="222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3" name="AutoShape 17"/>
            <p:cNvSpPr>
              <a:spLocks noChangeArrowheads="1"/>
            </p:cNvSpPr>
            <p:nvPr/>
          </p:nvSpPr>
          <p:spPr bwMode="auto">
            <a:xfrm>
              <a:off x="4196" y="222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4" name="AutoShape 18"/>
            <p:cNvSpPr>
              <a:spLocks noChangeArrowheads="1"/>
            </p:cNvSpPr>
            <p:nvPr/>
          </p:nvSpPr>
          <p:spPr bwMode="auto">
            <a:xfrm>
              <a:off x="2881" y="222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5" name="AutoShape 19"/>
            <p:cNvSpPr>
              <a:spLocks noChangeArrowheads="1"/>
            </p:cNvSpPr>
            <p:nvPr/>
          </p:nvSpPr>
          <p:spPr bwMode="auto">
            <a:xfrm>
              <a:off x="3199" y="222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6" name="AutoShape 20"/>
            <p:cNvSpPr>
              <a:spLocks noChangeArrowheads="1"/>
            </p:cNvSpPr>
            <p:nvPr/>
          </p:nvSpPr>
          <p:spPr bwMode="auto">
            <a:xfrm>
              <a:off x="1658" y="249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7" name="AutoShape 21"/>
            <p:cNvSpPr>
              <a:spLocks noChangeArrowheads="1"/>
            </p:cNvSpPr>
            <p:nvPr/>
          </p:nvSpPr>
          <p:spPr bwMode="auto">
            <a:xfrm>
              <a:off x="3290" y="249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8" name="AutoShape 22"/>
            <p:cNvSpPr>
              <a:spLocks noChangeArrowheads="1"/>
            </p:cNvSpPr>
            <p:nvPr/>
          </p:nvSpPr>
          <p:spPr bwMode="auto">
            <a:xfrm>
              <a:off x="1976" y="249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9" name="AutoShape 23"/>
            <p:cNvSpPr>
              <a:spLocks noChangeArrowheads="1"/>
            </p:cNvSpPr>
            <p:nvPr/>
          </p:nvSpPr>
          <p:spPr bwMode="auto">
            <a:xfrm>
              <a:off x="2973" y="249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0" name="AutoShape 24"/>
            <p:cNvSpPr>
              <a:spLocks noChangeArrowheads="1"/>
            </p:cNvSpPr>
            <p:nvPr/>
          </p:nvSpPr>
          <p:spPr bwMode="auto">
            <a:xfrm>
              <a:off x="3925" y="249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1" name="AutoShape 25"/>
            <p:cNvSpPr>
              <a:spLocks noChangeArrowheads="1"/>
            </p:cNvSpPr>
            <p:nvPr/>
          </p:nvSpPr>
          <p:spPr bwMode="auto">
            <a:xfrm>
              <a:off x="3608" y="249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2" name="AutoShape 26"/>
            <p:cNvSpPr>
              <a:spLocks noChangeArrowheads="1"/>
            </p:cNvSpPr>
            <p:nvPr/>
          </p:nvSpPr>
          <p:spPr bwMode="auto">
            <a:xfrm>
              <a:off x="2293" y="249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3" name="AutoShape 27"/>
            <p:cNvSpPr>
              <a:spLocks noChangeArrowheads="1"/>
            </p:cNvSpPr>
            <p:nvPr/>
          </p:nvSpPr>
          <p:spPr bwMode="auto">
            <a:xfrm>
              <a:off x="2611" y="249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pic>
          <p:nvPicPr>
            <p:cNvPr id="15404" name="Cloud"/>
            <p:cNvPicPr>
              <a:picLocks noChangeAspect="1" noEditPoints="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 y="2581"/>
              <a:ext cx="3946" cy="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5" name="Picture 7" descr="j04339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6" y="3306"/>
              <a:ext cx="637" cy="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6" name="Picture 7" descr="j04339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6" y="3443"/>
              <a:ext cx="637" cy="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7" name="Picture 8" descr="j04339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0" y="3408"/>
              <a:ext cx="683"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08" name="Text Box 32"/>
            <p:cNvSpPr txBox="1">
              <a:spLocks noChangeArrowheads="1"/>
            </p:cNvSpPr>
            <p:nvPr/>
          </p:nvSpPr>
          <p:spPr bwMode="auto">
            <a:xfrm>
              <a:off x="2069" y="2856"/>
              <a:ext cx="1383"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rgbClr val="484848"/>
                  </a:solidFill>
                  <a:latin typeface="Arial" charset="0"/>
                  <a:ea typeface="HG丸ｺﾞｼｯｸM-PRO" pitchFamily="50" charset="-128"/>
                </a:defRPr>
              </a:lvl1pPr>
              <a:lvl2pPr marL="742950" indent="-285750" eaLnBrk="0" hangingPunct="0">
                <a:defRPr sz="1400">
                  <a:solidFill>
                    <a:srgbClr val="484848"/>
                  </a:solidFill>
                  <a:latin typeface="Arial" charset="0"/>
                  <a:ea typeface="HG丸ｺﾞｼｯｸM-PRO" pitchFamily="50" charset="-128"/>
                </a:defRPr>
              </a:lvl2pPr>
              <a:lvl3pPr marL="1143000" indent="-228600" eaLnBrk="0" hangingPunct="0">
                <a:defRPr sz="1400">
                  <a:solidFill>
                    <a:srgbClr val="484848"/>
                  </a:solidFill>
                  <a:latin typeface="Arial" charset="0"/>
                  <a:ea typeface="HG丸ｺﾞｼｯｸM-PRO" pitchFamily="50" charset="-128"/>
                </a:defRPr>
              </a:lvl3pPr>
              <a:lvl4pPr marL="1600200" indent="-228600" eaLnBrk="0" hangingPunct="0">
                <a:defRPr sz="1400">
                  <a:solidFill>
                    <a:srgbClr val="484848"/>
                  </a:solidFill>
                  <a:latin typeface="Arial" charset="0"/>
                  <a:ea typeface="HG丸ｺﾞｼｯｸM-PRO" pitchFamily="50" charset="-128"/>
                </a:defRPr>
              </a:lvl4pPr>
              <a:lvl5pPr marL="2057400" indent="-228600" eaLnBrk="0" hangingPunct="0">
                <a:defRPr sz="14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4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4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4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400">
                  <a:solidFill>
                    <a:srgbClr val="484848"/>
                  </a:solidFill>
                  <a:latin typeface="Arial" charset="0"/>
                  <a:ea typeface="HG丸ｺﾞｼｯｸM-PRO" pitchFamily="50" charset="-128"/>
                </a:defRPr>
              </a:lvl9pPr>
            </a:lstStyle>
            <a:p>
              <a:pPr algn="ctr" eaLnBrk="1" hangingPunct="1"/>
              <a:r>
                <a:rPr lang="ja-JP" altLang="en-US" sz="3200" dirty="0">
                  <a:solidFill>
                    <a:srgbClr val="FFFFFF"/>
                  </a:solidFill>
                  <a:effectLst>
                    <a:glow rad="139700">
                      <a:schemeClr val="accent4">
                        <a:satMod val="175000"/>
                        <a:alpha val="40000"/>
                      </a:schemeClr>
                    </a:glow>
                  </a:effectLst>
                  <a:latin typeface="Arial" pitchFamily="34" charset="0"/>
                  <a:ea typeface="HGP創英角ｺﾞｼｯｸUB" pitchFamily="50" charset="-128"/>
                  <a:cs typeface="Arial" pitchFamily="34" charset="0"/>
                </a:rPr>
                <a:t>ネットワーク</a:t>
              </a:r>
            </a:p>
            <a:p>
              <a:pPr algn="ctr" eaLnBrk="1" hangingPunct="1"/>
              <a:r>
                <a:rPr lang="ja-JP" altLang="en-US" sz="2400" dirty="0">
                  <a:solidFill>
                    <a:srgbClr val="FFFFFF"/>
                  </a:solidFill>
                  <a:effectLst>
                    <a:glow rad="139700">
                      <a:schemeClr val="accent4">
                        <a:satMod val="175000"/>
                        <a:alpha val="40000"/>
                      </a:schemeClr>
                    </a:glow>
                  </a:effectLst>
                  <a:latin typeface="Arial" pitchFamily="34" charset="0"/>
                  <a:ea typeface="HGP創英角ｺﾞｼｯｸUB" pitchFamily="50" charset="-128"/>
                  <a:cs typeface="Arial" pitchFamily="34" charset="0"/>
                </a:rPr>
                <a:t>（インターネット）</a:t>
              </a:r>
            </a:p>
          </p:txBody>
        </p:sp>
        <p:sp>
          <p:nvSpPr>
            <p:cNvPr id="15409" name="Text Box 33"/>
            <p:cNvSpPr txBox="1">
              <a:spLocks noChangeArrowheads="1"/>
            </p:cNvSpPr>
            <p:nvPr/>
          </p:nvSpPr>
          <p:spPr bwMode="auto">
            <a:xfrm>
              <a:off x="1731" y="2251"/>
              <a:ext cx="1643"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rgbClr val="484848"/>
                  </a:solidFill>
                  <a:latin typeface="Arial" charset="0"/>
                  <a:ea typeface="HG丸ｺﾞｼｯｸM-PRO" pitchFamily="50" charset="-128"/>
                </a:defRPr>
              </a:lvl1pPr>
              <a:lvl2pPr marL="742950" indent="-285750" eaLnBrk="0" hangingPunct="0">
                <a:defRPr sz="1400">
                  <a:solidFill>
                    <a:srgbClr val="484848"/>
                  </a:solidFill>
                  <a:latin typeface="Arial" charset="0"/>
                  <a:ea typeface="HG丸ｺﾞｼｯｸM-PRO" pitchFamily="50" charset="-128"/>
                </a:defRPr>
              </a:lvl2pPr>
              <a:lvl3pPr marL="1143000" indent="-228600" eaLnBrk="0" hangingPunct="0">
                <a:defRPr sz="1400">
                  <a:solidFill>
                    <a:srgbClr val="484848"/>
                  </a:solidFill>
                  <a:latin typeface="Arial" charset="0"/>
                  <a:ea typeface="HG丸ｺﾞｼｯｸM-PRO" pitchFamily="50" charset="-128"/>
                </a:defRPr>
              </a:lvl3pPr>
              <a:lvl4pPr marL="1600200" indent="-228600" eaLnBrk="0" hangingPunct="0">
                <a:defRPr sz="1400">
                  <a:solidFill>
                    <a:srgbClr val="484848"/>
                  </a:solidFill>
                  <a:latin typeface="Arial" charset="0"/>
                  <a:ea typeface="HG丸ｺﾞｼｯｸM-PRO" pitchFamily="50" charset="-128"/>
                </a:defRPr>
              </a:lvl4pPr>
              <a:lvl5pPr marL="2057400" indent="-228600" eaLnBrk="0" hangingPunct="0">
                <a:defRPr sz="14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4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4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4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400">
                  <a:solidFill>
                    <a:srgbClr val="484848"/>
                  </a:solidFill>
                  <a:latin typeface="Arial" charset="0"/>
                  <a:ea typeface="HG丸ｺﾞｼｯｸM-PRO" pitchFamily="50" charset="-128"/>
                </a:defRPr>
              </a:lvl9pPr>
            </a:lstStyle>
            <a:p>
              <a:pPr eaLnBrk="1" hangingPunct="1"/>
              <a:r>
                <a:rPr lang="ja-JP" altLang="en-US" dirty="0">
                  <a:solidFill>
                    <a:schemeClr val="bg1"/>
                  </a:solidFill>
                  <a:effectLst>
                    <a:glow rad="101600">
                      <a:schemeClr val="accent4">
                        <a:satMod val="175000"/>
                        <a:alpha val="40000"/>
                      </a:schemeClr>
                    </a:glow>
                  </a:effectLst>
                  <a:latin typeface="Arial" pitchFamily="34" charset="0"/>
                  <a:ea typeface="HGP創英角ｺﾞｼｯｸUB" pitchFamily="50" charset="-128"/>
                  <a:cs typeface="Arial" pitchFamily="34" charset="0"/>
                </a:rPr>
                <a:t>巨大</a:t>
              </a:r>
              <a:r>
                <a:rPr lang="ja-JP" altLang="en-US" dirty="0" smtClean="0">
                  <a:solidFill>
                    <a:schemeClr val="bg1"/>
                  </a:solidFill>
                  <a:effectLst>
                    <a:glow rad="101600">
                      <a:schemeClr val="accent4">
                        <a:satMod val="175000"/>
                        <a:alpha val="40000"/>
                      </a:schemeClr>
                    </a:glow>
                  </a:effectLst>
                  <a:latin typeface="Arial" pitchFamily="34" charset="0"/>
                  <a:ea typeface="HGP創英角ｺﾞｼｯｸUB" pitchFamily="50" charset="-128"/>
                  <a:cs typeface="Arial" pitchFamily="34" charset="0"/>
                </a:rPr>
                <a:t>なコンピューター</a:t>
              </a:r>
              <a:r>
                <a:rPr lang="ja-JP" altLang="en-US" dirty="0">
                  <a:solidFill>
                    <a:schemeClr val="bg1"/>
                  </a:solidFill>
                  <a:effectLst>
                    <a:glow rad="101600">
                      <a:schemeClr val="accent4">
                        <a:satMod val="175000"/>
                        <a:alpha val="40000"/>
                      </a:schemeClr>
                    </a:glow>
                  </a:effectLst>
                  <a:latin typeface="Arial" pitchFamily="34" charset="0"/>
                  <a:ea typeface="HGP創英角ｺﾞｼｯｸUB" pitchFamily="50" charset="-128"/>
                  <a:cs typeface="Arial" pitchFamily="34" charset="0"/>
                </a:rPr>
                <a:t>・システム群</a:t>
              </a:r>
            </a:p>
          </p:txBody>
        </p:sp>
        <p:sp>
          <p:nvSpPr>
            <p:cNvPr id="15410" name="AutoShape 34"/>
            <p:cNvSpPr>
              <a:spLocks noChangeArrowheads="1"/>
            </p:cNvSpPr>
            <p:nvPr/>
          </p:nvSpPr>
          <p:spPr bwMode="auto">
            <a:xfrm>
              <a:off x="432" y="2039"/>
              <a:ext cx="363" cy="771"/>
            </a:xfrm>
            <a:prstGeom prst="upArrow">
              <a:avLst>
                <a:gd name="adj1" fmla="val 68593"/>
                <a:gd name="adj2" fmla="val 55095"/>
              </a:avLst>
            </a:prstGeom>
            <a:ln>
              <a:headEnd/>
              <a:tailEnd/>
            </a:ln>
            <a:extLst/>
          </p:spPr>
          <p:style>
            <a:lnRef idx="0">
              <a:schemeClr val="accent2"/>
            </a:lnRef>
            <a:fillRef idx="3">
              <a:schemeClr val="accent2"/>
            </a:fillRef>
            <a:effectRef idx="3">
              <a:schemeClr val="accent2"/>
            </a:effectRef>
            <a:fontRef idx="minor">
              <a:schemeClr val="lt1"/>
            </a:fontRef>
          </p:style>
          <p:txBody>
            <a:bodyPr vert="eaVert" wrap="none" anchor="ctr"/>
            <a:lstStyle/>
            <a:p>
              <a:pPr algn="ctr"/>
              <a:r>
                <a:rPr lang="ja-JP" altLang="en-US" sz="1600">
                  <a:solidFill>
                    <a:srgbClr val="FFFFFF"/>
                  </a:solidFill>
                  <a:ea typeface="HGP創英角ｺﾞｼｯｸUB" pitchFamily="50" charset="-128"/>
                  <a:cs typeface="Arial" pitchFamily="34" charset="0"/>
                </a:rPr>
                <a:t>向こう側</a:t>
              </a:r>
            </a:p>
          </p:txBody>
        </p:sp>
        <p:sp>
          <p:nvSpPr>
            <p:cNvPr id="15411" name="AutoShape 35"/>
            <p:cNvSpPr>
              <a:spLocks noChangeArrowheads="1"/>
            </p:cNvSpPr>
            <p:nvPr/>
          </p:nvSpPr>
          <p:spPr bwMode="auto">
            <a:xfrm>
              <a:off x="432" y="3265"/>
              <a:ext cx="363" cy="772"/>
            </a:xfrm>
            <a:prstGeom prst="downArrow">
              <a:avLst>
                <a:gd name="adj1" fmla="val 68593"/>
                <a:gd name="adj2" fmla="val 51238"/>
              </a:avLst>
            </a:prstGeom>
            <a:solidFill>
              <a:srgbClr val="008000"/>
            </a:solidFill>
            <a:ln>
              <a:headEnd/>
              <a:tailEnd/>
            </a:ln>
            <a:extLst/>
          </p:spPr>
          <p:style>
            <a:lnRef idx="0">
              <a:schemeClr val="accent2"/>
            </a:lnRef>
            <a:fillRef idx="3">
              <a:schemeClr val="accent2"/>
            </a:fillRef>
            <a:effectRef idx="3">
              <a:schemeClr val="accent2"/>
            </a:effectRef>
            <a:fontRef idx="minor">
              <a:schemeClr val="lt1"/>
            </a:fontRef>
          </p:style>
          <p:txBody>
            <a:bodyPr vert="eaVert" wrap="none" anchor="ctr"/>
            <a:lstStyle/>
            <a:p>
              <a:pPr algn="ctr"/>
              <a:r>
                <a:rPr lang="ja-JP" altLang="en-US" sz="1600">
                  <a:solidFill>
                    <a:srgbClr val="FFFFFF"/>
                  </a:solidFill>
                  <a:ea typeface="HGP創英角ｺﾞｼｯｸUB" pitchFamily="50" charset="-128"/>
                  <a:cs typeface="Arial" pitchFamily="34" charset="0"/>
                </a:rPr>
                <a:t>こちら側</a:t>
              </a:r>
            </a:p>
          </p:txBody>
        </p:sp>
        <p:pic>
          <p:nvPicPr>
            <p:cNvPr id="15412" name="Picture 36" descr="MCj0424204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4" y="3312"/>
              <a:ext cx="27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3" name="Picture 37" descr="MCj0432629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32" y="3360"/>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3" name="Rectangle 38"/>
          <p:cNvSpPr>
            <a:spLocks noGrp="1" noChangeArrowheads="1"/>
          </p:cNvSpPr>
          <p:nvPr>
            <p:ph type="title"/>
          </p:nvPr>
        </p:nvSpPr>
        <p:spPr/>
        <p:txBody>
          <a:bodyPr/>
          <a:lstStyle/>
          <a:p>
            <a:pPr eaLnBrk="1" hangingPunct="1"/>
            <a:r>
              <a:rPr lang="ja-JP" altLang="en-US" sz="2800" dirty="0" smtClean="0"/>
              <a:t>クラウド・コンピューティングの起源と</a:t>
            </a:r>
            <a:r>
              <a:rPr lang="en-US" altLang="ja-JP" sz="2800" dirty="0" smtClean="0"/>
              <a:t>Google</a:t>
            </a:r>
            <a:r>
              <a:rPr lang="ja-JP" altLang="en-US" sz="2800" dirty="0" smtClean="0"/>
              <a:t>の定義</a:t>
            </a:r>
          </a:p>
        </p:txBody>
      </p:sp>
      <p:sp>
        <p:nvSpPr>
          <p:cNvPr id="628775" name="AutoShape 39"/>
          <p:cNvSpPr>
            <a:spLocks noChangeArrowheads="1"/>
          </p:cNvSpPr>
          <p:nvPr/>
        </p:nvSpPr>
        <p:spPr bwMode="auto">
          <a:xfrm>
            <a:off x="5480050" y="5156078"/>
            <a:ext cx="3215563" cy="306467"/>
          </a:xfrm>
          <a:prstGeom prst="wedgeRoundRectCallout">
            <a:avLst>
              <a:gd name="adj1" fmla="val -37036"/>
              <a:gd name="adj2" fmla="val 104252"/>
              <a:gd name="adj3" fmla="val 16667"/>
            </a:avLst>
          </a:prstGeom>
          <a:solidFill>
            <a:srgbClr val="008000"/>
          </a:solidFill>
          <a:ln>
            <a:headEnd/>
            <a:tailEnd/>
          </a:ln>
          <a:extLst/>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ja-JP" altLang="en-US" sz="1200" dirty="0" smtClean="0">
                <a:solidFill>
                  <a:srgbClr val="FFFFFF"/>
                </a:solidFill>
                <a:ea typeface="HGP創英角ｺﾞｼｯｸUB" pitchFamily="50" charset="-128"/>
                <a:cs typeface="Arial" pitchFamily="34" charset="0"/>
              </a:rPr>
              <a:t>利用する側：自分</a:t>
            </a:r>
            <a:r>
              <a:rPr lang="ja-JP" altLang="en-US" sz="1200" dirty="0">
                <a:solidFill>
                  <a:srgbClr val="FFFFFF"/>
                </a:solidFill>
                <a:ea typeface="HGP創英角ｺﾞｼｯｸUB" pitchFamily="50" charset="-128"/>
                <a:cs typeface="Arial" pitchFamily="34" charset="0"/>
              </a:rPr>
              <a:t>専用</a:t>
            </a:r>
            <a:r>
              <a:rPr lang="ja-JP" altLang="en-US" sz="1200" dirty="0" smtClean="0">
                <a:solidFill>
                  <a:srgbClr val="FFFFFF"/>
                </a:solidFill>
                <a:ea typeface="HGP創英角ｺﾞｼｯｸUB" pitchFamily="50" charset="-128"/>
                <a:cs typeface="Arial" pitchFamily="34" charset="0"/>
              </a:rPr>
              <a:t>のシステム</a:t>
            </a:r>
            <a:endParaRPr lang="ja-JP" altLang="en-US" sz="1200" dirty="0">
              <a:solidFill>
                <a:srgbClr val="FFFFFF"/>
              </a:solidFill>
              <a:ea typeface="HGP創英角ｺﾞｼｯｸUB" pitchFamily="50" charset="-128"/>
              <a:cs typeface="Arial" pitchFamily="34" charset="0"/>
            </a:endParaRPr>
          </a:p>
        </p:txBody>
      </p:sp>
      <p:sp>
        <p:nvSpPr>
          <p:cNvPr id="628779" name="AutoShape 43"/>
          <p:cNvSpPr>
            <a:spLocks noChangeArrowheads="1"/>
          </p:cNvSpPr>
          <p:nvPr/>
        </p:nvSpPr>
        <p:spPr bwMode="auto">
          <a:xfrm>
            <a:off x="5480050" y="3352800"/>
            <a:ext cx="3206749" cy="306467"/>
          </a:xfrm>
          <a:prstGeom prst="wedgeRoundRectCallout">
            <a:avLst>
              <a:gd name="adj1" fmla="val -32680"/>
              <a:gd name="adj2" fmla="val 124108"/>
              <a:gd name="adj3" fmla="val 16667"/>
            </a:avLst>
          </a:prstGeom>
          <a:ln>
            <a:headEnd/>
            <a:tailEnd/>
          </a:ln>
          <a:extLst/>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ja-JP" altLang="en-US" sz="1200" dirty="0" smtClean="0">
                <a:solidFill>
                  <a:srgbClr val="FFFFFF"/>
                </a:solidFill>
                <a:ea typeface="HGP創英角ｺﾞｼｯｸUB" pitchFamily="50" charset="-128"/>
                <a:cs typeface="Arial" pitchFamily="34" charset="0"/>
              </a:rPr>
              <a:t>提供する側：世界中</a:t>
            </a:r>
            <a:r>
              <a:rPr lang="ja-JP" altLang="en-US" sz="1200" dirty="0">
                <a:solidFill>
                  <a:srgbClr val="FFFFFF"/>
                </a:solidFill>
                <a:ea typeface="HGP創英角ｺﾞｼｯｸUB" pitchFamily="50" charset="-128"/>
                <a:cs typeface="Arial" pitchFamily="34" charset="0"/>
              </a:rPr>
              <a:t>の複数拠点に分散</a:t>
            </a:r>
            <a:r>
              <a:rPr lang="ja-JP" altLang="en-US" sz="1200" dirty="0" smtClean="0">
                <a:solidFill>
                  <a:srgbClr val="FFFFFF"/>
                </a:solidFill>
                <a:ea typeface="HGP創英角ｺﾞｼｯｸUB" pitchFamily="50" charset="-128"/>
                <a:cs typeface="Arial" pitchFamily="34" charset="0"/>
              </a:rPr>
              <a:t>配置</a:t>
            </a:r>
            <a:endParaRPr lang="ja-JP" altLang="en-US" sz="1200" dirty="0">
              <a:solidFill>
                <a:srgbClr val="FFFFFF"/>
              </a:solidFill>
              <a:ea typeface="HGP創英角ｺﾞｼｯｸUB" pitchFamily="50" charset="-128"/>
              <a:cs typeface="Arial" pitchFamily="34" charset="0"/>
            </a:endParaRPr>
          </a:p>
        </p:txBody>
      </p:sp>
      <p:sp>
        <p:nvSpPr>
          <p:cNvPr id="47" name="スライド番号プレースホルダー 2"/>
          <p:cNvSpPr txBox="1">
            <a:spLocks/>
          </p:cNvSpPr>
          <p:nvPr/>
        </p:nvSpPr>
        <p:spPr bwMode="auto">
          <a:xfrm>
            <a:off x="0" y="6400800"/>
            <a:ext cx="1905000" cy="457200"/>
          </a:xfrm>
          <a:prstGeom prst="rect">
            <a:avLst/>
          </a:prstGeom>
          <a:noFill/>
          <a:ln w="9525">
            <a:noFill/>
            <a:miter lim="800000"/>
            <a:headEnd/>
            <a:tailEnd/>
          </a:ln>
        </p:spPr>
        <p:txBody>
          <a:bodyPr/>
          <a:lstStyle/>
          <a:p>
            <a:fld id="{3F26FB40-5F71-4876-A9E8-317E2CF79CAD}" type="slidenum">
              <a:rPr lang="ja-JP" altLang="en-US"/>
              <a:pPr/>
              <a:t>23</a:t>
            </a:fld>
            <a:endParaRPr lang="en-US" altLang="ja-JP" dirty="0"/>
          </a:p>
        </p:txBody>
      </p:sp>
      <p:sp>
        <p:nvSpPr>
          <p:cNvPr id="15378" name="Text Box 42"/>
          <p:cNvSpPr txBox="1">
            <a:spLocks noChangeArrowheads="1"/>
          </p:cNvSpPr>
          <p:nvPr/>
        </p:nvSpPr>
        <p:spPr bwMode="auto">
          <a:xfrm>
            <a:off x="1988344" y="1057738"/>
            <a:ext cx="7079456" cy="1784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rgbClr val="484848"/>
                </a:solidFill>
                <a:latin typeface="Arial" charset="0"/>
                <a:ea typeface="HG丸ｺﾞｼｯｸM-PRO" pitchFamily="50" charset="-128"/>
              </a:defRPr>
            </a:lvl1pPr>
            <a:lvl2pPr marL="742950" indent="-285750" eaLnBrk="0" hangingPunct="0">
              <a:defRPr sz="1400">
                <a:solidFill>
                  <a:srgbClr val="484848"/>
                </a:solidFill>
                <a:latin typeface="Arial" charset="0"/>
                <a:ea typeface="HG丸ｺﾞｼｯｸM-PRO" pitchFamily="50" charset="-128"/>
              </a:defRPr>
            </a:lvl2pPr>
            <a:lvl3pPr marL="1143000" indent="-228600" eaLnBrk="0" hangingPunct="0">
              <a:defRPr sz="1400">
                <a:solidFill>
                  <a:srgbClr val="484848"/>
                </a:solidFill>
                <a:latin typeface="Arial" charset="0"/>
                <a:ea typeface="HG丸ｺﾞｼｯｸM-PRO" pitchFamily="50" charset="-128"/>
              </a:defRPr>
            </a:lvl3pPr>
            <a:lvl4pPr marL="1600200" indent="-228600" eaLnBrk="0" hangingPunct="0">
              <a:defRPr sz="1400">
                <a:solidFill>
                  <a:srgbClr val="484848"/>
                </a:solidFill>
                <a:latin typeface="Arial" charset="0"/>
                <a:ea typeface="HG丸ｺﾞｼｯｸM-PRO" pitchFamily="50" charset="-128"/>
              </a:defRPr>
            </a:lvl4pPr>
            <a:lvl5pPr marL="2057400" indent="-228600" eaLnBrk="0" hangingPunct="0">
              <a:defRPr sz="14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4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4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4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400">
                <a:solidFill>
                  <a:srgbClr val="484848"/>
                </a:solidFill>
                <a:latin typeface="Arial" charset="0"/>
                <a:ea typeface="HG丸ｺﾞｼｯｸM-PRO" pitchFamily="50" charset="-128"/>
              </a:defRPr>
            </a:lvl9pPr>
          </a:lstStyle>
          <a:p>
            <a:pPr eaLnBrk="1" hangingPunct="1">
              <a:lnSpc>
                <a:spcPct val="120000"/>
              </a:lnSpc>
            </a:pPr>
            <a:r>
              <a:rPr lang="en-US" altLang="ja-JP" b="1" dirty="0">
                <a:effectLst>
                  <a:glow rad="101600">
                    <a:schemeClr val="bg1">
                      <a:alpha val="75000"/>
                    </a:schemeClr>
                  </a:glow>
                </a:effectLst>
                <a:latin typeface="Arial"/>
                <a:ea typeface="ＤＦＰ太丸ゴシック体"/>
                <a:cs typeface="Arial"/>
              </a:rPr>
              <a:t>Google CEO </a:t>
            </a:r>
            <a:r>
              <a:rPr lang="ja-JP" altLang="en-US" b="1" dirty="0">
                <a:effectLst>
                  <a:glow rad="101600">
                    <a:schemeClr val="bg1">
                      <a:alpha val="75000"/>
                    </a:schemeClr>
                  </a:glow>
                </a:effectLst>
                <a:latin typeface="Arial"/>
                <a:ea typeface="ＤＦＰ太丸ゴシック体"/>
                <a:cs typeface="Arial"/>
              </a:rPr>
              <a:t>エリック・シュミット</a:t>
            </a:r>
            <a:r>
              <a:rPr lang="ja-JP" altLang="en-US" sz="800" dirty="0">
                <a:effectLst>
                  <a:glow rad="101600">
                    <a:schemeClr val="bg1">
                      <a:alpha val="75000"/>
                    </a:schemeClr>
                  </a:glow>
                </a:effectLst>
                <a:latin typeface="Arial"/>
                <a:ea typeface="ＤＦＰ太丸ゴシック体"/>
                <a:cs typeface="Arial"/>
              </a:rPr>
              <a:t>　</a:t>
            </a:r>
            <a:r>
              <a:rPr lang="en-US" altLang="ja-JP" sz="800" dirty="0" smtClean="0">
                <a:effectLst>
                  <a:glow rad="101600">
                    <a:schemeClr val="bg1">
                      <a:alpha val="75000"/>
                    </a:schemeClr>
                  </a:glow>
                </a:effectLst>
                <a:latin typeface="Arial"/>
                <a:ea typeface="ＤＦＰ太丸ゴシック体"/>
                <a:cs typeface="Arial"/>
              </a:rPr>
              <a:t>6.Mar.2006, “Search Engine Strategies Conference @ San </a:t>
            </a:r>
            <a:r>
              <a:rPr lang="en-US" altLang="ja-JP" sz="800" dirty="0">
                <a:effectLst>
                  <a:glow rad="101600">
                    <a:schemeClr val="bg1">
                      <a:alpha val="75000"/>
                    </a:schemeClr>
                  </a:glow>
                </a:effectLst>
                <a:latin typeface="Arial"/>
                <a:ea typeface="ＤＦＰ太丸ゴシック体"/>
                <a:cs typeface="Arial"/>
              </a:rPr>
              <a:t>Jose, </a:t>
            </a:r>
            <a:r>
              <a:rPr lang="en-US" altLang="ja-JP" sz="800" dirty="0" smtClean="0">
                <a:effectLst>
                  <a:glow rad="101600">
                    <a:schemeClr val="bg1">
                      <a:alpha val="75000"/>
                    </a:schemeClr>
                  </a:glow>
                </a:effectLst>
                <a:latin typeface="Arial"/>
                <a:ea typeface="ＤＦＰ太丸ゴシック体"/>
                <a:cs typeface="Arial"/>
              </a:rPr>
              <a:t>CA</a:t>
            </a:r>
          </a:p>
          <a:p>
            <a:pPr eaLnBrk="1" hangingPunct="1">
              <a:lnSpc>
                <a:spcPct val="120000"/>
              </a:lnSpc>
            </a:pPr>
            <a:r>
              <a:rPr lang="en-US" altLang="ja-JP" sz="800" dirty="0" smtClean="0">
                <a:effectLst>
                  <a:glow rad="101600">
                    <a:schemeClr val="bg1">
                      <a:alpha val="75000"/>
                    </a:schemeClr>
                  </a:glow>
                </a:effectLst>
                <a:latin typeface="Arial"/>
                <a:ea typeface="ＤＦＰ太丸ゴシック体"/>
                <a:cs typeface="Arial"/>
              </a:rPr>
              <a:t> </a:t>
            </a:r>
          </a:p>
          <a:p>
            <a:pPr eaLnBrk="1" hangingPunct="1">
              <a:lnSpc>
                <a:spcPct val="120000"/>
              </a:lnSpc>
              <a:spcBef>
                <a:spcPts val="0"/>
              </a:spcBef>
            </a:pPr>
            <a:r>
              <a:rPr lang="ja-JP" altLang="en-US" dirty="0" smtClean="0">
                <a:effectLst>
                  <a:glow rad="101600">
                    <a:schemeClr val="bg1">
                      <a:alpha val="75000"/>
                    </a:schemeClr>
                  </a:glow>
                </a:effectLst>
                <a:latin typeface="Arial"/>
                <a:ea typeface="ＤＦＰ太丸ゴシック体"/>
                <a:cs typeface="Arial"/>
              </a:rPr>
              <a:t>データ</a:t>
            </a:r>
            <a:r>
              <a:rPr lang="ja-JP" altLang="en-US" dirty="0">
                <a:effectLst>
                  <a:glow rad="101600">
                    <a:schemeClr val="bg1">
                      <a:alpha val="75000"/>
                    </a:schemeClr>
                  </a:glow>
                </a:effectLst>
                <a:latin typeface="Arial"/>
                <a:ea typeface="ＤＦＰ太丸ゴシック体"/>
                <a:cs typeface="Arial"/>
              </a:rPr>
              <a:t>もプログラムも、サーバー群の上に置いて</a:t>
            </a:r>
            <a:r>
              <a:rPr lang="ja-JP" altLang="en-US" dirty="0" smtClean="0">
                <a:effectLst>
                  <a:glow rad="101600">
                    <a:schemeClr val="bg1">
                      <a:alpha val="75000"/>
                    </a:schemeClr>
                  </a:glow>
                </a:effectLst>
                <a:latin typeface="Arial"/>
                <a:ea typeface="ＤＦＰ太丸ゴシック体"/>
                <a:cs typeface="Arial"/>
              </a:rPr>
              <a:t>おこう・・・そう</a:t>
            </a:r>
            <a:r>
              <a:rPr lang="ja-JP" altLang="en-US" dirty="0">
                <a:effectLst>
                  <a:glow rad="101600">
                    <a:schemeClr val="bg1">
                      <a:alpha val="75000"/>
                    </a:schemeClr>
                  </a:glow>
                </a:effectLst>
                <a:latin typeface="Arial"/>
                <a:ea typeface="ＤＦＰ太丸ゴシック体"/>
                <a:cs typeface="Arial"/>
              </a:rPr>
              <a:t>いったものは、どこ</a:t>
            </a:r>
            <a:r>
              <a:rPr lang="ja-JP" altLang="en-US" dirty="0" smtClean="0">
                <a:effectLst>
                  <a:glow rad="101600">
                    <a:schemeClr val="bg1">
                      <a:alpha val="75000"/>
                    </a:schemeClr>
                  </a:glow>
                </a:effectLst>
                <a:latin typeface="Arial"/>
                <a:ea typeface="ＤＦＰ太丸ゴシック体"/>
                <a:cs typeface="Arial"/>
              </a:rPr>
              <a:t>か “</a:t>
            </a:r>
            <a:r>
              <a:rPr lang="ja-JP" altLang="en-US" b="1" dirty="0">
                <a:solidFill>
                  <a:srgbClr val="FF6600"/>
                </a:solidFill>
                <a:effectLst>
                  <a:glow rad="101600">
                    <a:schemeClr val="bg1">
                      <a:alpha val="75000"/>
                    </a:schemeClr>
                  </a:glow>
                </a:effectLst>
                <a:latin typeface="Arial"/>
                <a:ea typeface="ＤＦＰ太丸ゴシック体"/>
                <a:cs typeface="Arial"/>
              </a:rPr>
              <a:t>雲（クラウド）</a:t>
            </a:r>
            <a:r>
              <a:rPr lang="ja-JP" altLang="en-US" dirty="0">
                <a:effectLst>
                  <a:glow rad="101600">
                    <a:schemeClr val="bg1">
                      <a:alpha val="75000"/>
                    </a:schemeClr>
                  </a:glow>
                </a:effectLst>
                <a:latin typeface="Arial"/>
                <a:ea typeface="ＤＦＰ太丸ゴシック体"/>
                <a:cs typeface="Arial"/>
              </a:rPr>
              <a:t>”の中にあればいい。必要なのは</a:t>
            </a:r>
            <a:r>
              <a:rPr lang="ja-JP" altLang="en-US" dirty="0">
                <a:solidFill>
                  <a:srgbClr val="FF6600"/>
                </a:solidFill>
                <a:effectLst>
                  <a:glow rad="101600">
                    <a:schemeClr val="bg1">
                      <a:alpha val="75000"/>
                    </a:schemeClr>
                  </a:glow>
                </a:effectLst>
                <a:latin typeface="Arial"/>
                <a:ea typeface="ＤＦＰ太丸ゴシック体"/>
                <a:cs typeface="Arial"/>
              </a:rPr>
              <a:t>ブラウザーとインターネットへのアクセス</a:t>
            </a:r>
            <a:r>
              <a:rPr lang="ja-JP" altLang="en-US" dirty="0">
                <a:effectLst>
                  <a:glow rad="101600">
                    <a:schemeClr val="bg1">
                      <a:alpha val="75000"/>
                    </a:schemeClr>
                  </a:glow>
                </a:effectLst>
                <a:latin typeface="Arial"/>
                <a:ea typeface="ＤＦＰ太丸ゴシック体"/>
                <a:cs typeface="Arial"/>
              </a:rPr>
              <a:t>。パソコン、マック、携帯電話、ブラックベリー、とにかく手元にある</a:t>
            </a:r>
            <a:r>
              <a:rPr lang="ja-JP" altLang="en-US" dirty="0">
                <a:solidFill>
                  <a:srgbClr val="FF6600"/>
                </a:solidFill>
                <a:effectLst>
                  <a:glow rad="101600">
                    <a:schemeClr val="bg1">
                      <a:alpha val="75000"/>
                    </a:schemeClr>
                  </a:glow>
                </a:effectLst>
                <a:latin typeface="Arial"/>
                <a:ea typeface="ＤＦＰ太丸ゴシック体"/>
                <a:cs typeface="Arial"/>
              </a:rPr>
              <a:t>どんな端末から</a:t>
            </a:r>
            <a:r>
              <a:rPr lang="ja-JP" altLang="en-US" dirty="0" smtClean="0">
                <a:solidFill>
                  <a:srgbClr val="FF6600"/>
                </a:solidFill>
                <a:effectLst>
                  <a:glow rad="101600">
                    <a:schemeClr val="bg1">
                      <a:alpha val="75000"/>
                    </a:schemeClr>
                  </a:glow>
                </a:effectLst>
                <a:latin typeface="Arial"/>
                <a:ea typeface="ＤＦＰ太丸ゴシック体"/>
                <a:cs typeface="Arial"/>
              </a:rPr>
              <a:t>でも</a:t>
            </a:r>
            <a:r>
              <a:rPr lang="ja-JP" altLang="en-US" dirty="0" smtClean="0">
                <a:effectLst>
                  <a:glow rad="101600">
                    <a:schemeClr val="bg1">
                      <a:alpha val="75000"/>
                    </a:schemeClr>
                  </a:glow>
                </a:effectLst>
                <a:latin typeface="Arial"/>
                <a:ea typeface="ＤＦＰ太丸ゴシック体"/>
                <a:cs typeface="Arial"/>
              </a:rPr>
              <a:t>使える・・・データ</a:t>
            </a:r>
            <a:r>
              <a:rPr lang="ja-JP" altLang="en-US" dirty="0">
                <a:effectLst>
                  <a:glow rad="101600">
                    <a:schemeClr val="bg1">
                      <a:alpha val="75000"/>
                    </a:schemeClr>
                  </a:glow>
                </a:effectLst>
                <a:latin typeface="Arial"/>
                <a:ea typeface="ＤＦＰ太丸ゴシック体"/>
                <a:cs typeface="Arial"/>
              </a:rPr>
              <a:t>もデータ処理も、その他あれやこれやもみんな</a:t>
            </a:r>
            <a:r>
              <a:rPr lang="ja-JP" altLang="en-US" dirty="0" smtClean="0">
                <a:effectLst>
                  <a:glow rad="101600">
                    <a:schemeClr val="bg1">
                      <a:alpha val="75000"/>
                    </a:schemeClr>
                  </a:glow>
                </a:effectLst>
                <a:latin typeface="Arial"/>
                <a:ea typeface="ＤＦＰ太丸ゴシック体"/>
                <a:cs typeface="Arial"/>
              </a:rPr>
              <a:t>サーバーに、だ。</a:t>
            </a:r>
            <a:endParaRPr lang="ja-JP" altLang="en-US" sz="1200" dirty="0">
              <a:effectLst>
                <a:glow rad="101600">
                  <a:schemeClr val="bg1">
                    <a:alpha val="75000"/>
                  </a:schemeClr>
                </a:glow>
              </a:effectLst>
              <a:latin typeface="Arial"/>
              <a:ea typeface="ＤＦＰ太丸ゴシック体"/>
              <a:cs typeface="Arial"/>
            </a:endParaRPr>
          </a:p>
        </p:txBody>
      </p:sp>
      <p:sp>
        <p:nvSpPr>
          <p:cNvPr id="2" name="正方形/長方形 1"/>
          <p:cNvSpPr/>
          <p:nvPr/>
        </p:nvSpPr>
        <p:spPr>
          <a:xfrm>
            <a:off x="6354749" y="6397467"/>
            <a:ext cx="2789251" cy="230832"/>
          </a:xfrm>
          <a:prstGeom prst="rect">
            <a:avLst/>
          </a:prstGeom>
        </p:spPr>
        <p:txBody>
          <a:bodyPr wrap="none">
            <a:spAutoFit/>
          </a:bodyPr>
          <a:lstStyle/>
          <a:p>
            <a:r>
              <a:rPr lang="en-US" altLang="ja-JP" sz="900" dirty="0">
                <a:solidFill>
                  <a:schemeClr val="accent6">
                    <a:lumMod val="60000"/>
                    <a:lumOff val="40000"/>
                  </a:schemeClr>
                </a:solidFill>
              </a:rPr>
              <a:t>http://</a:t>
            </a:r>
            <a:r>
              <a:rPr lang="en-US" altLang="ja-JP" sz="900" dirty="0" err="1">
                <a:solidFill>
                  <a:schemeClr val="accent6">
                    <a:lumMod val="60000"/>
                    <a:lumOff val="40000"/>
                  </a:schemeClr>
                </a:solidFill>
              </a:rPr>
              <a:t>www.google.com</a:t>
            </a:r>
            <a:r>
              <a:rPr lang="en-US" altLang="ja-JP" sz="900" dirty="0">
                <a:solidFill>
                  <a:schemeClr val="accent6">
                    <a:lumMod val="60000"/>
                    <a:lumOff val="40000"/>
                  </a:schemeClr>
                </a:solidFill>
              </a:rPr>
              <a:t>/press/podium/ses2006.html</a:t>
            </a:r>
            <a:endParaRPr lang="ja-JP" altLang="en-US" sz="900" dirty="0">
              <a:solidFill>
                <a:schemeClr val="accent6">
                  <a:lumMod val="60000"/>
                  <a:lumOff val="40000"/>
                </a:schemeClr>
              </a:solidFill>
            </a:endParaRPr>
          </a:p>
        </p:txBody>
      </p:sp>
    </p:spTree>
    <p:extLst>
      <p:ext uri="{BB962C8B-B14F-4D97-AF65-F5344CB8AC3E}">
        <p14:creationId xmlns:p14="http://schemas.microsoft.com/office/powerpoint/2010/main" val="289431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78"/>
                                        </p:tgtEl>
                                        <p:attrNameLst>
                                          <p:attrName>style.visibility</p:attrName>
                                        </p:attrNameLst>
                                      </p:cBhvr>
                                      <p:to>
                                        <p:strVal val="visible"/>
                                      </p:to>
                                    </p:set>
                                    <p:animEffect transition="in" filter="wipe(left)">
                                      <p:cBhvr>
                                        <p:cTn id="7" dur="500"/>
                                        <p:tgtEl>
                                          <p:spTgt spid="1537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628738"/>
                                        </p:tgtEl>
                                        <p:attrNameLst>
                                          <p:attrName>style.visibility</p:attrName>
                                        </p:attrNameLst>
                                      </p:cBhvr>
                                      <p:to>
                                        <p:strVal val="visible"/>
                                      </p:to>
                                    </p:set>
                                    <p:animEffect transition="in" filter="box(out)">
                                      <p:cBhvr>
                                        <p:cTn id="12" dur="500"/>
                                        <p:tgtEl>
                                          <p:spTgt spid="6287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28779"/>
                                        </p:tgtEl>
                                        <p:attrNameLst>
                                          <p:attrName>style.visibility</p:attrName>
                                        </p:attrNameLst>
                                      </p:cBhvr>
                                      <p:to>
                                        <p:strVal val="visible"/>
                                      </p:to>
                                    </p:set>
                                    <p:animEffect transition="in" filter="wipe(down)">
                                      <p:cBhvr>
                                        <p:cTn id="17" dur="500"/>
                                        <p:tgtEl>
                                          <p:spTgt spid="6287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28775"/>
                                        </p:tgtEl>
                                        <p:attrNameLst>
                                          <p:attrName>style.visibility</p:attrName>
                                        </p:attrNameLst>
                                      </p:cBhvr>
                                      <p:to>
                                        <p:strVal val="visible"/>
                                      </p:to>
                                    </p:set>
                                    <p:animEffect transition="in" filter="wipe(up)">
                                      <p:cBhvr>
                                        <p:cTn id="22" dur="500"/>
                                        <p:tgtEl>
                                          <p:spTgt spid="628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75" grpId="0" animBg="1"/>
      <p:bldP spid="628779" grpId="0" animBg="1"/>
      <p:bldP spid="1537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8"/>
          <p:cNvSpPr>
            <a:spLocks noGrp="1" noChangeArrowheads="1"/>
          </p:cNvSpPr>
          <p:nvPr>
            <p:ph type="title"/>
          </p:nvPr>
        </p:nvSpPr>
        <p:spPr/>
        <p:txBody>
          <a:bodyPr/>
          <a:lstStyle/>
          <a:p>
            <a:pPr eaLnBrk="1" hangingPunct="1"/>
            <a:r>
              <a:rPr lang="ja-JP" altLang="en-US" sz="2800" dirty="0" smtClean="0"/>
              <a:t>クラウドの定義／</a:t>
            </a:r>
            <a:r>
              <a:rPr lang="en-US" altLang="ja-JP" sz="2800" dirty="0" smtClean="0"/>
              <a:t>NIST</a:t>
            </a:r>
            <a:r>
              <a:rPr lang="ja-JP" altLang="en-US" sz="2800" dirty="0" smtClean="0"/>
              <a:t>の定義</a:t>
            </a:r>
          </a:p>
        </p:txBody>
      </p:sp>
      <p:grpSp>
        <p:nvGrpSpPr>
          <p:cNvPr id="2" name="図形グループ 1"/>
          <p:cNvGrpSpPr/>
          <p:nvPr/>
        </p:nvGrpSpPr>
        <p:grpSpPr>
          <a:xfrm>
            <a:off x="457200" y="2522587"/>
            <a:ext cx="8153400" cy="5297878"/>
            <a:chOff x="457200" y="2561323"/>
            <a:chExt cx="8153400" cy="5297878"/>
          </a:xfrm>
        </p:grpSpPr>
        <p:pic>
          <p:nvPicPr>
            <p:cNvPr id="49" name="図 48" descr="MC9004418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7861" y="2561323"/>
              <a:ext cx="5297878" cy="5297878"/>
            </a:xfrm>
            <a:prstGeom prst="rect">
              <a:avLst/>
            </a:prstGeom>
          </p:spPr>
        </p:pic>
        <p:sp>
          <p:nvSpPr>
            <p:cNvPr id="50" name="テキスト ボックス 49"/>
            <p:cNvSpPr txBox="1"/>
            <p:nvPr/>
          </p:nvSpPr>
          <p:spPr>
            <a:xfrm>
              <a:off x="457200" y="3931088"/>
              <a:ext cx="8153400" cy="1569660"/>
            </a:xfrm>
            <a:prstGeom prst="rect">
              <a:avLst/>
            </a:prstGeom>
            <a:noFill/>
          </p:spPr>
          <p:txBody>
            <a:bodyPr wrap="square" rtlCol="0">
              <a:spAutoFit/>
            </a:bodyPr>
            <a:lstStyle/>
            <a:p>
              <a:pPr algn="r"/>
              <a:r>
                <a:rPr kumimoji="1" lang="ja-JP" altLang="en-US" sz="3200" dirty="0" smtClean="0">
                  <a:solidFill>
                    <a:srgbClr val="0000FF"/>
                  </a:solidFill>
                  <a:effectLst>
                    <a:glow rad="139700">
                      <a:schemeClr val="bg1">
                        <a:alpha val="40000"/>
                      </a:schemeClr>
                    </a:glow>
                  </a:effectLst>
                  <a:latin typeface="ＤＦＰ太丸ゴシック体"/>
                  <a:ea typeface="ＤＦＰ太丸ゴシック体"/>
                  <a:cs typeface="ＤＦＰ太丸ゴシック体"/>
                </a:rPr>
                <a:t>クラウド・コンピューティングは</a:t>
              </a:r>
              <a:endParaRPr kumimoji="1" lang="en-US" altLang="ja-JP" sz="3200" dirty="0" smtClean="0">
                <a:solidFill>
                  <a:srgbClr val="0000FF"/>
                </a:solidFill>
                <a:effectLst>
                  <a:glow rad="139700">
                    <a:schemeClr val="bg1">
                      <a:alpha val="40000"/>
                    </a:schemeClr>
                  </a:glow>
                </a:effectLst>
                <a:latin typeface="ＤＦＰ太丸ゴシック体"/>
                <a:ea typeface="ＤＦＰ太丸ゴシック体"/>
                <a:cs typeface="ＤＦＰ太丸ゴシック体"/>
              </a:endParaRPr>
            </a:p>
            <a:p>
              <a:pPr algn="r"/>
              <a:r>
                <a:rPr kumimoji="1" lang="ja-JP" altLang="en-US" sz="3200" dirty="0" smtClean="0">
                  <a:solidFill>
                    <a:srgbClr val="0000FF"/>
                  </a:solidFill>
                  <a:effectLst>
                    <a:glow rad="139700">
                      <a:schemeClr val="bg1">
                        <a:alpha val="40000"/>
                      </a:schemeClr>
                    </a:glow>
                  </a:effectLst>
                  <a:latin typeface="ＤＦＰ太丸ゴシック体"/>
                  <a:ea typeface="ＤＦＰ太丸ゴシック体"/>
                  <a:cs typeface="ＤＦＰ太丸ゴシック体"/>
                </a:rPr>
                <a:t>コンピューティング資源を</a:t>
              </a:r>
              <a:endParaRPr kumimoji="1" lang="en-US" altLang="ja-JP" sz="3200" dirty="0" smtClean="0">
                <a:solidFill>
                  <a:srgbClr val="0000FF"/>
                </a:solidFill>
                <a:effectLst>
                  <a:glow rad="139700">
                    <a:schemeClr val="bg1">
                      <a:alpha val="40000"/>
                    </a:schemeClr>
                  </a:glow>
                </a:effectLst>
                <a:latin typeface="ＤＦＰ太丸ゴシック体"/>
                <a:ea typeface="ＤＦＰ太丸ゴシック体"/>
                <a:cs typeface="ＤＦＰ太丸ゴシック体"/>
              </a:endParaRPr>
            </a:p>
            <a:p>
              <a:pPr algn="r"/>
              <a:r>
                <a:rPr kumimoji="1" lang="ja-JP" altLang="en-US" sz="3200" dirty="0" smtClean="0">
                  <a:solidFill>
                    <a:srgbClr val="0000FF"/>
                  </a:solidFill>
                  <a:effectLst>
                    <a:glow rad="139700">
                      <a:schemeClr val="bg1">
                        <a:alpha val="40000"/>
                      </a:schemeClr>
                    </a:glow>
                  </a:effectLst>
                  <a:latin typeface="ＤＦＰ太丸ゴシック体"/>
                  <a:ea typeface="ＤＦＰ太丸ゴシック体"/>
                  <a:cs typeface="ＤＦＰ太丸ゴシック体"/>
                </a:rPr>
                <a:t>必要なとき必要なだけ簡単に使える仕組み</a:t>
              </a:r>
              <a:endParaRPr kumimoji="1" lang="ja-JP" altLang="en-US" sz="3200" dirty="0">
                <a:solidFill>
                  <a:srgbClr val="0000FF"/>
                </a:solidFill>
                <a:effectLst>
                  <a:glow rad="139700">
                    <a:schemeClr val="bg1">
                      <a:alpha val="40000"/>
                    </a:schemeClr>
                  </a:glow>
                </a:effectLst>
                <a:latin typeface="ＤＦＰ太丸ゴシック体"/>
                <a:ea typeface="ＤＦＰ太丸ゴシック体"/>
                <a:cs typeface="ＤＦＰ太丸ゴシック体"/>
              </a:endParaRPr>
            </a:p>
          </p:txBody>
        </p:sp>
      </p:grpSp>
      <p:sp>
        <p:nvSpPr>
          <p:cNvPr id="8" name="角丸四角形 7"/>
          <p:cNvSpPr/>
          <p:nvPr/>
        </p:nvSpPr>
        <p:spPr bwMode="auto">
          <a:xfrm>
            <a:off x="4876800" y="2070100"/>
            <a:ext cx="3613477" cy="596900"/>
          </a:xfrm>
          <a:prstGeom prst="roundRect">
            <a:avLst>
              <a:gd name="adj" fmla="val 50000"/>
            </a:avLst>
          </a:prstGeom>
          <a:solidFill>
            <a:srgbClr val="6666FF">
              <a:alpha val="77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配置モデル</a:t>
            </a:r>
          </a:p>
        </p:txBody>
      </p:sp>
      <p:sp>
        <p:nvSpPr>
          <p:cNvPr id="52" name="角丸四角形 51"/>
          <p:cNvSpPr/>
          <p:nvPr/>
        </p:nvSpPr>
        <p:spPr bwMode="auto">
          <a:xfrm>
            <a:off x="4876800" y="1371600"/>
            <a:ext cx="3613477" cy="596900"/>
          </a:xfrm>
          <a:prstGeom prst="roundRect">
            <a:avLst>
              <a:gd name="adj" fmla="val 50000"/>
            </a:avLst>
          </a:prstGeom>
          <a:solidFill>
            <a:srgbClr val="6666FF">
              <a:alpha val="77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smtClean="0">
                <a:solidFill>
                  <a:schemeClr val="bg1"/>
                </a:solidFill>
                <a:latin typeface="ＤＦＰ太丸ゴシック体"/>
                <a:ea typeface="ＤＦＰ太丸ゴシック体"/>
                <a:cs typeface="ＤＦＰ太丸ゴシック体"/>
              </a:rPr>
              <a:t>サービス・モデル</a:t>
            </a:r>
            <a:endParaRPr kumimoji="0" lang="ja-JP" altLang="en-US" sz="2800" b="0" i="0" u="none" strike="noStrike" cap="none" normalizeH="0" baseline="0" dirty="0" smtClean="0">
              <a:ln>
                <a:noFill/>
              </a:ln>
              <a:solidFill>
                <a:schemeClr val="bg1"/>
              </a:solidFill>
              <a:effectLst/>
              <a:latin typeface="ＤＦＰ太丸ゴシック体"/>
              <a:ea typeface="ＤＦＰ太丸ゴシック体"/>
              <a:cs typeface="ＤＦＰ太丸ゴシック体"/>
            </a:endParaRPr>
          </a:p>
        </p:txBody>
      </p:sp>
      <p:sp>
        <p:nvSpPr>
          <p:cNvPr id="53" name="角丸四角形 52"/>
          <p:cNvSpPr/>
          <p:nvPr/>
        </p:nvSpPr>
        <p:spPr bwMode="auto">
          <a:xfrm>
            <a:off x="4876800" y="2755900"/>
            <a:ext cx="3613477" cy="596900"/>
          </a:xfrm>
          <a:prstGeom prst="roundRect">
            <a:avLst>
              <a:gd name="adj" fmla="val 50000"/>
            </a:avLst>
          </a:prstGeom>
          <a:solidFill>
            <a:srgbClr val="6666FF">
              <a:alpha val="77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5</a:t>
            </a:r>
            <a:r>
              <a:rPr kumimoji="0" lang="ja-JP" altLang="en-US" sz="28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つの重要な特徴</a:t>
            </a:r>
          </a:p>
        </p:txBody>
      </p:sp>
      <p:pic>
        <p:nvPicPr>
          <p:cNvPr id="10" name="図 9" descr="スクリーンショット 2013-09-16 13.26.2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122" y="1085119"/>
            <a:ext cx="2923278" cy="2431676"/>
          </a:xfrm>
          <a:prstGeom prst="rect">
            <a:avLst/>
          </a:prstGeom>
          <a:ln>
            <a:noFill/>
          </a:ln>
          <a:effectLst>
            <a:outerShdw blurRad="292100" dist="139700" dir="2700000" algn="tl" rotWithShape="0">
              <a:srgbClr val="333333">
                <a:alpha val="65000"/>
              </a:srgbClr>
            </a:outerShdw>
          </a:effectLst>
        </p:spPr>
      </p:pic>
      <p:sp>
        <p:nvSpPr>
          <p:cNvPr id="5" name="正方形/長方形 4"/>
          <p:cNvSpPr/>
          <p:nvPr/>
        </p:nvSpPr>
        <p:spPr>
          <a:xfrm>
            <a:off x="761902" y="3523020"/>
            <a:ext cx="2723823" cy="369332"/>
          </a:xfrm>
          <a:prstGeom prst="rect">
            <a:avLst/>
          </a:prstGeom>
        </p:spPr>
        <p:txBody>
          <a:bodyPr wrap="none">
            <a:spAutoFit/>
          </a:bodyPr>
          <a:lstStyle/>
          <a:p>
            <a:pPr algn="ctr"/>
            <a:r>
              <a:rPr lang="ja-JP" altLang="en-US" sz="1800" dirty="0">
                <a:solidFill>
                  <a:schemeClr val="tx1">
                    <a:lumMod val="85000"/>
                    <a:lumOff val="15000"/>
                  </a:schemeClr>
                </a:solidFill>
                <a:effectLst/>
                <a:latin typeface="ＤＦＰ太丸ゴシック体"/>
                <a:ea typeface="ＤＦＰ太丸ゴシック体"/>
                <a:cs typeface="ＤＦＰ太丸ゴシック体"/>
              </a:rPr>
              <a:t>米国国立標準技術</a:t>
            </a:r>
            <a:r>
              <a:rPr lang="ja-JP" altLang="en-US" sz="1800" dirty="0" smtClean="0">
                <a:solidFill>
                  <a:schemeClr val="tx1">
                    <a:lumMod val="85000"/>
                    <a:lumOff val="15000"/>
                  </a:schemeClr>
                </a:solidFill>
                <a:effectLst/>
                <a:latin typeface="ＤＦＰ太丸ゴシック体"/>
                <a:ea typeface="ＤＦＰ太丸ゴシック体"/>
                <a:cs typeface="ＤＦＰ太丸ゴシック体"/>
              </a:rPr>
              <a:t>研究所</a:t>
            </a:r>
            <a:endParaRPr lang="ja-JP" altLang="en-US" sz="800" dirty="0">
              <a:solidFill>
                <a:schemeClr val="tx1">
                  <a:lumMod val="85000"/>
                  <a:lumOff val="15000"/>
                </a:schemeClr>
              </a:solidFill>
              <a:effectLst/>
              <a:latin typeface="ＤＦＰ太丸ゴシック体"/>
              <a:ea typeface="ＤＦＰ太丸ゴシック体"/>
              <a:cs typeface="ＤＦＰ太丸ゴシック体"/>
            </a:endParaRPr>
          </a:p>
        </p:txBody>
      </p:sp>
      <p:sp>
        <p:nvSpPr>
          <p:cNvPr id="3" name="正方形/長方形 2"/>
          <p:cNvSpPr/>
          <p:nvPr/>
        </p:nvSpPr>
        <p:spPr>
          <a:xfrm>
            <a:off x="761902" y="5560708"/>
            <a:ext cx="7848698" cy="840092"/>
          </a:xfrm>
          <a:prstGeom prst="rect">
            <a:avLst/>
          </a:prstGeom>
          <a:solidFill>
            <a:srgbClr val="0000FF">
              <a:alpha val="70000"/>
            </a:srgbClr>
          </a:solid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solidFill>
                  <a:srgbClr val="FFFFFF"/>
                </a:solidFill>
                <a:latin typeface="ＭＳ Ｐゴシック"/>
                <a:ea typeface="ＭＳ Ｐゴシック"/>
                <a:cs typeface="ＭＳ Ｐゴシック"/>
              </a:rPr>
              <a:t>「クラウドコンピューティング</a:t>
            </a:r>
            <a:r>
              <a:rPr lang="ja-JP" altLang="en-US" sz="1200" dirty="0">
                <a:solidFill>
                  <a:srgbClr val="FFFFFF"/>
                </a:solidFill>
                <a:latin typeface="ＭＳ Ｐゴシック"/>
                <a:ea typeface="ＭＳ Ｐゴシック"/>
                <a:cs typeface="ＭＳ Ｐゴシック"/>
              </a:rPr>
              <a:t>とは、ネットワーク、サーバー、ストレージ、アプリケーション、サービスなどの構成可能なコンピューティングリソースの共用プールに対して、便利かつオンデマンドにアクセスでき、最小の管理労力またはサービスプロバイダ間の相互動作によって迅速に提供され利用できるという、モデルのひとつで</a:t>
            </a:r>
            <a:r>
              <a:rPr lang="ja-JP" altLang="en-US" sz="1200" dirty="0" smtClean="0">
                <a:solidFill>
                  <a:srgbClr val="FFFFFF"/>
                </a:solidFill>
                <a:latin typeface="ＭＳ Ｐゴシック"/>
                <a:ea typeface="ＭＳ Ｐゴシック"/>
                <a:cs typeface="ＭＳ Ｐゴシック"/>
              </a:rPr>
              <a:t>ある　</a:t>
            </a:r>
            <a:r>
              <a:rPr lang="en-US" altLang="ja-JP" sz="1200" dirty="0" smtClean="0">
                <a:solidFill>
                  <a:srgbClr val="FFFFFF"/>
                </a:solidFill>
                <a:latin typeface="ＭＳ Ｐゴシック"/>
                <a:ea typeface="ＭＳ Ｐゴシック"/>
                <a:cs typeface="ＭＳ Ｐゴシック"/>
              </a:rPr>
              <a:t>(NIST</a:t>
            </a:r>
            <a:r>
              <a:rPr lang="ja-JP" altLang="en-US" sz="1200" dirty="0" smtClean="0">
                <a:solidFill>
                  <a:srgbClr val="FFFFFF"/>
                </a:solidFill>
                <a:latin typeface="ＭＳ Ｐゴシック"/>
                <a:ea typeface="ＭＳ Ｐゴシック"/>
                <a:cs typeface="ＭＳ Ｐゴシック"/>
              </a:rPr>
              <a:t>の定義</a:t>
            </a:r>
            <a:r>
              <a:rPr lang="en-US" altLang="ja-JP" sz="1200" dirty="0" smtClean="0">
                <a:solidFill>
                  <a:srgbClr val="FFFFFF"/>
                </a:solidFill>
                <a:latin typeface="ＭＳ Ｐゴシック"/>
                <a:ea typeface="ＭＳ Ｐゴシック"/>
                <a:cs typeface="ＭＳ Ｐゴシック"/>
              </a:rPr>
              <a:t>)</a:t>
            </a:r>
            <a:r>
              <a:rPr lang="ja-JP" altLang="en-US" sz="1200" dirty="0" smtClean="0">
                <a:solidFill>
                  <a:srgbClr val="FFFFFF"/>
                </a:solidFill>
                <a:latin typeface="ＭＳ Ｐゴシック"/>
                <a:ea typeface="ＭＳ Ｐゴシック"/>
                <a:cs typeface="ＭＳ Ｐゴシック"/>
              </a:rPr>
              <a:t>」。</a:t>
            </a:r>
            <a:endParaRPr kumimoji="1" lang="ja-JP" altLang="en-US" sz="1200" dirty="0">
              <a:solidFill>
                <a:srgbClr val="FFFFFF"/>
              </a:solidFill>
              <a:effectLst/>
              <a:latin typeface="ＭＳ Ｐゴシック"/>
              <a:ea typeface="ＭＳ Ｐゴシック"/>
              <a:cs typeface="ＭＳ Ｐゴシック"/>
            </a:endParaRPr>
          </a:p>
        </p:txBody>
      </p:sp>
    </p:spTree>
    <p:extLst>
      <p:ext uri="{BB962C8B-B14F-4D97-AF65-F5344CB8AC3E}">
        <p14:creationId xmlns:p14="http://schemas.microsoft.com/office/powerpoint/2010/main" val="255887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additive="base">
                                        <p:cTn id="14" dur="500"/>
                                        <p:tgtEl>
                                          <p:spTgt spid="52"/>
                                        </p:tgtEl>
                                        <p:attrNameLst>
                                          <p:attrName>ppt_x</p:attrName>
                                        </p:attrNameLst>
                                      </p:cBhvr>
                                      <p:tavLst>
                                        <p:tav tm="0">
                                          <p:val>
                                            <p:strVal val="#ppt_x-#ppt_w*1.125000"/>
                                          </p:val>
                                        </p:tav>
                                        <p:tav tm="100000">
                                          <p:val>
                                            <p:strVal val="#ppt_x"/>
                                          </p:val>
                                        </p:tav>
                                      </p:tavLst>
                                    </p:anim>
                                    <p:animEffect transition="in" filter="wipe(right)">
                                      <p:cBhvr>
                                        <p:cTn id="15" dur="500"/>
                                        <p:tgtEl>
                                          <p:spTgt spid="52"/>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p:tgtEl>
                                          <p:spTgt spid="8"/>
                                        </p:tgtEl>
                                        <p:attrNameLst>
                                          <p:attrName>ppt_x</p:attrName>
                                        </p:attrNameLst>
                                      </p:cBhvr>
                                      <p:tavLst>
                                        <p:tav tm="0">
                                          <p:val>
                                            <p:strVal val="#ppt_x-#ppt_w*1.125000"/>
                                          </p:val>
                                        </p:tav>
                                        <p:tav tm="100000">
                                          <p:val>
                                            <p:strVal val="#ppt_x"/>
                                          </p:val>
                                        </p:tav>
                                      </p:tavLst>
                                    </p:anim>
                                    <p:animEffect transition="in" filter="wipe(right)">
                                      <p:cBhvr>
                                        <p:cTn id="19" dur="500"/>
                                        <p:tgtEl>
                                          <p:spTgt spid="8"/>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500"/>
                                        <p:tgtEl>
                                          <p:spTgt spid="53"/>
                                        </p:tgtEl>
                                        <p:attrNameLst>
                                          <p:attrName>ppt_x</p:attrName>
                                        </p:attrNameLst>
                                      </p:cBhvr>
                                      <p:tavLst>
                                        <p:tav tm="0">
                                          <p:val>
                                            <p:strVal val="#ppt_x-#ppt_w*1.125000"/>
                                          </p:val>
                                        </p:tav>
                                        <p:tav tm="100000">
                                          <p:val>
                                            <p:strVal val="#ppt_x"/>
                                          </p:val>
                                        </p:tav>
                                      </p:tavLst>
                                    </p:anim>
                                    <p:animEffect transition="in" filter="wipe(right)">
                                      <p:cBhvr>
                                        <p:cTn id="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2" grpId="0" animBg="1"/>
      <p:bldP spid="5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30"/>
          <p:cNvSpPr>
            <a:spLocks noGrp="1" noChangeArrowheads="1"/>
          </p:cNvSpPr>
          <p:nvPr>
            <p:ph type="title"/>
          </p:nvPr>
        </p:nvSpPr>
        <p:spPr/>
        <p:txBody>
          <a:bodyPr/>
          <a:lstStyle/>
          <a:p>
            <a:pPr eaLnBrk="1" hangingPunct="1"/>
            <a:r>
              <a:rPr lang="ja-JP" altLang="en-US" sz="2800" dirty="0" smtClean="0">
                <a:ea typeface="ＭＳ Ｐゴシック" charset="-128"/>
              </a:rPr>
              <a:t>クラウドの定義／サービス・モデル </a:t>
            </a:r>
            <a:r>
              <a:rPr lang="en-US" altLang="ja-JP" sz="2800" dirty="0" smtClean="0">
                <a:ea typeface="ＭＳ Ｐゴシック" charset="-128"/>
              </a:rPr>
              <a:t>(Service Model)</a:t>
            </a:r>
            <a:endParaRPr lang="ja-JP" altLang="en-US" sz="2800" dirty="0" smtClean="0">
              <a:ea typeface="ＭＳ Ｐゴシック" charset="-128"/>
            </a:endParaRPr>
          </a:p>
        </p:txBody>
      </p:sp>
      <p:sp>
        <p:nvSpPr>
          <p:cNvPr id="72" name="AutoShape 41"/>
          <p:cNvSpPr>
            <a:spLocks noChangeArrowheads="1"/>
          </p:cNvSpPr>
          <p:nvPr/>
        </p:nvSpPr>
        <p:spPr bwMode="auto">
          <a:xfrm>
            <a:off x="381000" y="1388075"/>
            <a:ext cx="6278563" cy="923925"/>
          </a:xfrm>
          <a:prstGeom prst="roundRect">
            <a:avLst>
              <a:gd name="adj" fmla="val 0"/>
            </a:avLst>
          </a:prstGeom>
          <a:solidFill>
            <a:srgbClr val="3366FF"/>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rgbClr val="FFFFFF"/>
              </a:solidFill>
              <a:latin typeface="Arial Black"/>
              <a:ea typeface="ＤＦＰ太丸ゴシック体"/>
              <a:cs typeface="Arial Black"/>
            </a:endParaRPr>
          </a:p>
        </p:txBody>
      </p:sp>
      <p:sp>
        <p:nvSpPr>
          <p:cNvPr id="73" name="AutoShape 42"/>
          <p:cNvSpPr>
            <a:spLocks noChangeArrowheads="1"/>
          </p:cNvSpPr>
          <p:nvPr/>
        </p:nvSpPr>
        <p:spPr bwMode="auto">
          <a:xfrm>
            <a:off x="381000" y="2312000"/>
            <a:ext cx="6278563" cy="923925"/>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rgbClr val="FFFFFF"/>
              </a:solidFill>
              <a:latin typeface="Arial Black"/>
              <a:ea typeface="ＤＦＰ太丸ゴシック体"/>
              <a:cs typeface="Arial Black"/>
            </a:endParaRPr>
          </a:p>
        </p:txBody>
      </p:sp>
      <p:sp>
        <p:nvSpPr>
          <p:cNvPr id="74" name="AutoShape 43"/>
          <p:cNvSpPr>
            <a:spLocks noChangeArrowheads="1"/>
          </p:cNvSpPr>
          <p:nvPr/>
        </p:nvSpPr>
        <p:spPr bwMode="auto">
          <a:xfrm>
            <a:off x="381000" y="3235925"/>
            <a:ext cx="6278563" cy="923925"/>
          </a:xfrm>
          <a:prstGeom prst="roundRect">
            <a:avLst>
              <a:gd name="adj" fmla="val 0"/>
            </a:avLst>
          </a:prstGeom>
          <a:solidFill>
            <a:srgbClr val="000090"/>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rgbClr val="FFFFFF"/>
              </a:solidFill>
              <a:latin typeface="Arial Black"/>
              <a:ea typeface="ＤＦＰ太丸ゴシック体"/>
              <a:cs typeface="Arial Black"/>
            </a:endParaRPr>
          </a:p>
        </p:txBody>
      </p:sp>
      <p:sp>
        <p:nvSpPr>
          <p:cNvPr id="75" name="AutoShape 44"/>
          <p:cNvSpPr>
            <a:spLocks noChangeArrowheads="1"/>
          </p:cNvSpPr>
          <p:nvPr/>
        </p:nvSpPr>
        <p:spPr bwMode="auto">
          <a:xfrm>
            <a:off x="381000" y="4159850"/>
            <a:ext cx="6278563" cy="923925"/>
          </a:xfrm>
          <a:prstGeom prst="roundRect">
            <a:avLst>
              <a:gd name="adj" fmla="val 0"/>
            </a:avLst>
          </a:prstGeom>
          <a:solidFill>
            <a:srgbClr val="008000"/>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rgbClr val="FFFFFF"/>
              </a:solidFill>
              <a:effectLst/>
              <a:latin typeface="Arial Black"/>
              <a:ea typeface="ＤＦＰ太丸ゴシック体"/>
              <a:cs typeface="Arial Black"/>
            </a:endParaRPr>
          </a:p>
        </p:txBody>
      </p:sp>
      <p:sp>
        <p:nvSpPr>
          <p:cNvPr id="76" name="Text Box 45"/>
          <p:cNvSpPr txBox="1">
            <a:spLocks noChangeArrowheads="1"/>
          </p:cNvSpPr>
          <p:nvPr/>
        </p:nvSpPr>
        <p:spPr bwMode="auto">
          <a:xfrm>
            <a:off x="457200" y="1680175"/>
            <a:ext cx="1826141" cy="338554"/>
          </a:xfrm>
          <a:prstGeom prst="rect">
            <a:avLst/>
          </a:prstGeom>
          <a:noFill/>
          <a:ln w="9525">
            <a:noFill/>
            <a:miter lim="800000"/>
            <a:headEnd/>
            <a:tailEnd/>
          </a:ln>
        </p:spPr>
        <p:txBody>
          <a:bodyPr wrap="none">
            <a:spAutoFit/>
          </a:bodyPr>
          <a:lstStyle/>
          <a:p>
            <a:r>
              <a:rPr lang="ja-JP" altLang="en-US" sz="1600" dirty="0">
                <a:solidFill>
                  <a:schemeClr val="bg1"/>
                </a:solidFill>
                <a:effectLst/>
                <a:latin typeface="Arial Black"/>
                <a:ea typeface="ＤＦＰ太丸ゴシック体"/>
                <a:cs typeface="Arial Black"/>
              </a:rPr>
              <a:t>アプリケーション</a:t>
            </a:r>
          </a:p>
        </p:txBody>
      </p:sp>
      <p:sp>
        <p:nvSpPr>
          <p:cNvPr id="77" name="Text Box 46"/>
          <p:cNvSpPr txBox="1">
            <a:spLocks noChangeArrowheads="1"/>
          </p:cNvSpPr>
          <p:nvPr/>
        </p:nvSpPr>
        <p:spPr bwMode="auto">
          <a:xfrm>
            <a:off x="520700" y="2604685"/>
            <a:ext cx="1415772" cy="338554"/>
          </a:xfrm>
          <a:prstGeom prst="rect">
            <a:avLst/>
          </a:prstGeom>
          <a:noFill/>
          <a:ln w="9525">
            <a:noFill/>
            <a:miter lim="800000"/>
            <a:headEnd/>
            <a:tailEnd/>
          </a:ln>
        </p:spPr>
        <p:txBody>
          <a:bodyPr wrap="none">
            <a:spAutoFit/>
          </a:bodyPr>
          <a:lstStyle/>
          <a:p>
            <a:r>
              <a:rPr lang="ja-JP" altLang="en-US" sz="1600" dirty="0">
                <a:solidFill>
                  <a:schemeClr val="bg1"/>
                </a:solidFill>
                <a:effectLst/>
                <a:latin typeface="Arial Black"/>
                <a:ea typeface="ＤＦＰ太丸ゴシック体"/>
                <a:cs typeface="Arial Black"/>
              </a:rPr>
              <a:t>ミドルウェア</a:t>
            </a:r>
          </a:p>
        </p:txBody>
      </p:sp>
      <p:sp>
        <p:nvSpPr>
          <p:cNvPr id="78" name="Text Box 47"/>
          <p:cNvSpPr txBox="1">
            <a:spLocks noChangeArrowheads="1"/>
          </p:cNvSpPr>
          <p:nvPr/>
        </p:nvSpPr>
        <p:spPr bwMode="auto">
          <a:xfrm>
            <a:off x="457200" y="3418610"/>
            <a:ext cx="1826141" cy="584776"/>
          </a:xfrm>
          <a:prstGeom prst="rect">
            <a:avLst/>
          </a:prstGeom>
          <a:noFill/>
          <a:ln w="9525">
            <a:noFill/>
            <a:miter lim="800000"/>
            <a:headEnd/>
            <a:tailEnd/>
          </a:ln>
        </p:spPr>
        <p:txBody>
          <a:bodyPr wrap="none">
            <a:spAutoFit/>
          </a:bodyPr>
          <a:lstStyle/>
          <a:p>
            <a:r>
              <a:rPr lang="ja-JP" altLang="en-US" sz="1600" dirty="0" smtClean="0">
                <a:solidFill>
                  <a:schemeClr val="bg1"/>
                </a:solidFill>
                <a:effectLst/>
                <a:latin typeface="Arial Black"/>
                <a:ea typeface="ＤＦＰ太丸ゴシック体"/>
                <a:cs typeface="Arial Black"/>
              </a:rPr>
              <a:t>オペレーティング</a:t>
            </a:r>
          </a:p>
          <a:p>
            <a:r>
              <a:rPr lang="ja-JP" altLang="en-US" sz="1600" dirty="0" smtClean="0">
                <a:solidFill>
                  <a:schemeClr val="bg1"/>
                </a:solidFill>
                <a:effectLst/>
                <a:latin typeface="Arial Black"/>
                <a:ea typeface="ＤＦＰ太丸ゴシック体"/>
                <a:cs typeface="Arial Black"/>
              </a:rPr>
              <a:t>システム</a:t>
            </a:r>
            <a:endParaRPr lang="en-US" altLang="ja-JP" sz="1600" dirty="0">
              <a:solidFill>
                <a:schemeClr val="bg1"/>
              </a:solidFill>
              <a:effectLst/>
              <a:latin typeface="Arial Black"/>
              <a:ea typeface="ＤＦＰ太丸ゴシック体"/>
              <a:cs typeface="Arial Black"/>
            </a:endParaRPr>
          </a:p>
        </p:txBody>
      </p:sp>
      <p:sp>
        <p:nvSpPr>
          <p:cNvPr id="79" name="Text Box 48"/>
          <p:cNvSpPr txBox="1">
            <a:spLocks noChangeArrowheads="1"/>
          </p:cNvSpPr>
          <p:nvPr/>
        </p:nvSpPr>
        <p:spPr bwMode="auto">
          <a:xfrm>
            <a:off x="520700" y="4452535"/>
            <a:ext cx="1415772" cy="338554"/>
          </a:xfrm>
          <a:prstGeom prst="rect">
            <a:avLst/>
          </a:prstGeom>
          <a:noFill/>
          <a:ln w="9525">
            <a:noFill/>
            <a:miter lim="800000"/>
            <a:headEnd/>
            <a:tailEnd/>
          </a:ln>
        </p:spPr>
        <p:txBody>
          <a:bodyPr wrap="none">
            <a:spAutoFit/>
          </a:bodyPr>
          <a:lstStyle/>
          <a:p>
            <a:r>
              <a:rPr lang="ja-JP" altLang="en-US" sz="1600" dirty="0">
                <a:solidFill>
                  <a:schemeClr val="bg1"/>
                </a:solidFill>
                <a:effectLst/>
                <a:latin typeface="Arial Black"/>
                <a:ea typeface="ＤＦＰ太丸ゴシック体"/>
                <a:cs typeface="Arial Black"/>
              </a:rPr>
              <a:t>ハードウェア</a:t>
            </a:r>
          </a:p>
        </p:txBody>
      </p:sp>
      <p:sp>
        <p:nvSpPr>
          <p:cNvPr id="81" name="AutoShape 50"/>
          <p:cNvSpPr>
            <a:spLocks noChangeArrowheads="1"/>
          </p:cNvSpPr>
          <p:nvPr/>
        </p:nvSpPr>
        <p:spPr bwMode="auto">
          <a:xfrm>
            <a:off x="3659187" y="2398409"/>
            <a:ext cx="1233299" cy="2609165"/>
          </a:xfrm>
          <a:prstGeom prst="roundRect">
            <a:avLst>
              <a:gd name="adj" fmla="val 0"/>
            </a:avLst>
          </a:prstGeom>
          <a:solidFill>
            <a:srgbClr val="FF6666"/>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altLang="ja-JP" sz="2800" dirty="0" smtClean="0">
              <a:solidFill>
                <a:srgbClr val="FFFFFF"/>
              </a:solidFill>
              <a:latin typeface="Arial Black"/>
              <a:ea typeface="ＤＦＰ太丸ゴシック体"/>
              <a:cs typeface="Arial Black"/>
            </a:endParaRPr>
          </a:p>
          <a:p>
            <a:pPr algn="ctr">
              <a:defRPr/>
            </a:pPr>
            <a:r>
              <a:rPr lang="en-US" altLang="ja-JP" sz="2800" dirty="0" err="1" smtClean="0">
                <a:solidFill>
                  <a:srgbClr val="FFFFFF"/>
                </a:solidFill>
                <a:latin typeface="Arial Black"/>
                <a:ea typeface="ＤＦＰ太丸ゴシック体"/>
                <a:cs typeface="Arial Black"/>
              </a:rPr>
              <a:t>PaaS</a:t>
            </a:r>
            <a:endParaRPr lang="en-US" altLang="ja-JP" sz="2800" dirty="0" smtClean="0">
              <a:solidFill>
                <a:srgbClr val="FFFFFF"/>
              </a:solidFill>
              <a:latin typeface="Arial Black"/>
              <a:ea typeface="ＤＦＰ太丸ゴシック体"/>
              <a:cs typeface="Arial Black"/>
            </a:endParaRPr>
          </a:p>
          <a:p>
            <a:pPr algn="ctr">
              <a:defRPr/>
            </a:pPr>
            <a:endParaRPr lang="en-US" altLang="ja-JP" sz="2800" dirty="0">
              <a:solidFill>
                <a:srgbClr val="FFFFFF"/>
              </a:solidFill>
              <a:latin typeface="Arial Black"/>
              <a:ea typeface="ＤＦＰ太丸ゴシック体"/>
              <a:cs typeface="Arial Black"/>
            </a:endParaRPr>
          </a:p>
          <a:p>
            <a:pPr algn="ctr">
              <a:defRPr/>
            </a:pPr>
            <a:endParaRPr lang="en-US" altLang="ja-JP" sz="2800" dirty="0" smtClean="0">
              <a:solidFill>
                <a:srgbClr val="FFFFFF"/>
              </a:solidFill>
              <a:latin typeface="Arial Black"/>
              <a:ea typeface="ＤＦＰ太丸ゴシック体"/>
              <a:cs typeface="Arial Black"/>
            </a:endParaRPr>
          </a:p>
          <a:p>
            <a:pPr algn="ctr">
              <a:defRPr/>
            </a:pPr>
            <a:endParaRPr lang="en-US" altLang="ja-JP" sz="2800" dirty="0">
              <a:solidFill>
                <a:srgbClr val="FFFFFF"/>
              </a:solidFill>
              <a:latin typeface="Arial Black"/>
              <a:ea typeface="ＤＦＰ太丸ゴシック体"/>
              <a:cs typeface="Arial Black"/>
            </a:endParaRPr>
          </a:p>
          <a:p>
            <a:pPr algn="ctr">
              <a:defRPr/>
            </a:pPr>
            <a:endParaRPr lang="en-US" altLang="ja-JP" sz="2800" dirty="0">
              <a:solidFill>
                <a:srgbClr val="FFFFFF"/>
              </a:solidFill>
              <a:latin typeface="Arial Black"/>
              <a:ea typeface="ＤＦＰ太丸ゴシック体"/>
              <a:cs typeface="Arial Black"/>
            </a:endParaRPr>
          </a:p>
          <a:p>
            <a:pPr algn="ctr">
              <a:defRPr/>
            </a:pPr>
            <a:endParaRPr lang="en-US" altLang="ja-JP" sz="2800" dirty="0">
              <a:solidFill>
                <a:srgbClr val="FFFFFF"/>
              </a:solidFill>
              <a:latin typeface="Arial Black"/>
              <a:ea typeface="ＤＦＰ太丸ゴシック体"/>
              <a:cs typeface="Arial Black"/>
            </a:endParaRPr>
          </a:p>
        </p:txBody>
      </p:sp>
      <p:sp>
        <p:nvSpPr>
          <p:cNvPr id="83" name="Text Box 65"/>
          <p:cNvSpPr txBox="1">
            <a:spLocks noChangeArrowheads="1"/>
          </p:cNvSpPr>
          <p:nvPr/>
        </p:nvSpPr>
        <p:spPr bwMode="auto">
          <a:xfrm>
            <a:off x="3682999" y="3174667"/>
            <a:ext cx="1185674" cy="430887"/>
          </a:xfrm>
          <a:prstGeom prst="rect">
            <a:avLst/>
          </a:prstGeom>
          <a:noFill/>
          <a:ln w="9525">
            <a:noFill/>
            <a:miter lim="800000"/>
            <a:headEnd/>
            <a:tailEnd/>
          </a:ln>
        </p:spPr>
        <p:txBody>
          <a:bodyPr wrap="square">
            <a:spAutoFit/>
          </a:bodyPr>
          <a:lstStyle/>
          <a:p>
            <a:pPr algn="ctr"/>
            <a:r>
              <a:rPr lang="en-US" altLang="ja-JP" sz="1100" dirty="0">
                <a:solidFill>
                  <a:srgbClr val="FFFFFF"/>
                </a:solidFill>
                <a:latin typeface="Arial Black"/>
                <a:ea typeface="ＤＦＰ太丸ゴシック体"/>
                <a:cs typeface="Arial Black"/>
              </a:rPr>
              <a:t>Platform </a:t>
            </a:r>
            <a:endParaRPr lang="en-US" altLang="ja-JP" sz="1100" dirty="0" smtClean="0">
              <a:solidFill>
                <a:srgbClr val="FFFFFF"/>
              </a:solidFill>
              <a:latin typeface="Arial Black"/>
              <a:ea typeface="ＤＦＰ太丸ゴシック体"/>
              <a:cs typeface="Arial Black"/>
            </a:endParaRPr>
          </a:p>
          <a:p>
            <a:pPr algn="ctr"/>
            <a:r>
              <a:rPr lang="en-US" altLang="ja-JP" sz="1100" dirty="0" smtClean="0">
                <a:solidFill>
                  <a:srgbClr val="FFFFFF"/>
                </a:solidFill>
                <a:latin typeface="Arial Black"/>
                <a:ea typeface="ＤＦＰ太丸ゴシック体"/>
                <a:cs typeface="Arial Black"/>
              </a:rPr>
              <a:t>as </a:t>
            </a:r>
            <a:r>
              <a:rPr lang="en-US" altLang="ja-JP" sz="1100" dirty="0">
                <a:solidFill>
                  <a:srgbClr val="FFFFFF"/>
                </a:solidFill>
                <a:latin typeface="Arial Black"/>
                <a:ea typeface="ＤＦＰ太丸ゴシック体"/>
                <a:cs typeface="Arial Black"/>
              </a:rPr>
              <a:t>a Service</a:t>
            </a:r>
          </a:p>
        </p:txBody>
      </p:sp>
      <p:sp>
        <p:nvSpPr>
          <p:cNvPr id="85" name="AutoShape 51"/>
          <p:cNvSpPr>
            <a:spLocks noChangeArrowheads="1"/>
          </p:cNvSpPr>
          <p:nvPr/>
        </p:nvSpPr>
        <p:spPr bwMode="auto">
          <a:xfrm>
            <a:off x="5027613" y="4233748"/>
            <a:ext cx="1220787" cy="771877"/>
          </a:xfrm>
          <a:prstGeom prst="roundRect">
            <a:avLst>
              <a:gd name="adj" fmla="val 0"/>
            </a:avLst>
          </a:prstGeom>
          <a:solidFill>
            <a:schemeClr val="accent6">
              <a:lumMod val="75000"/>
            </a:schemeClr>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lnSpc>
                <a:spcPts val="2800"/>
              </a:lnSpc>
              <a:defRPr/>
            </a:pPr>
            <a:r>
              <a:rPr lang="en-US" altLang="ja-JP" sz="2800" dirty="0" err="1" smtClean="0">
                <a:solidFill>
                  <a:srgbClr val="FFFFFF"/>
                </a:solidFill>
                <a:latin typeface="Arial Black"/>
                <a:ea typeface="ＤＦＰ太丸ゴシック体"/>
                <a:cs typeface="Arial Black"/>
              </a:rPr>
              <a:t>IaaS</a:t>
            </a:r>
            <a:endParaRPr lang="en-US" altLang="ja-JP" sz="2800" dirty="0" smtClean="0">
              <a:solidFill>
                <a:srgbClr val="FFFFFF"/>
              </a:solidFill>
              <a:latin typeface="Arial Black"/>
              <a:ea typeface="ＤＦＰ太丸ゴシック体"/>
              <a:cs typeface="Arial Black"/>
            </a:endParaRPr>
          </a:p>
          <a:p>
            <a:pPr algn="ctr">
              <a:lnSpc>
                <a:spcPts val="2800"/>
              </a:lnSpc>
              <a:defRPr/>
            </a:pPr>
            <a:endParaRPr lang="en-US" altLang="ja-JP" sz="2800" dirty="0">
              <a:solidFill>
                <a:srgbClr val="FFFFFF"/>
              </a:solidFill>
              <a:latin typeface="Arial Black"/>
              <a:ea typeface="ＤＦＰ太丸ゴシック体"/>
              <a:cs typeface="Arial Black"/>
            </a:endParaRPr>
          </a:p>
        </p:txBody>
      </p:sp>
      <p:sp>
        <p:nvSpPr>
          <p:cNvPr id="87" name="Text Box 66"/>
          <p:cNvSpPr txBox="1">
            <a:spLocks noChangeArrowheads="1"/>
          </p:cNvSpPr>
          <p:nvPr/>
        </p:nvSpPr>
        <p:spPr bwMode="auto">
          <a:xfrm>
            <a:off x="4953000" y="4572075"/>
            <a:ext cx="1365961" cy="430887"/>
          </a:xfrm>
          <a:prstGeom prst="rect">
            <a:avLst/>
          </a:prstGeom>
          <a:noFill/>
          <a:ln w="9525">
            <a:noFill/>
            <a:miter lim="800000"/>
            <a:headEnd/>
            <a:tailEnd/>
          </a:ln>
        </p:spPr>
        <p:txBody>
          <a:bodyPr wrap="square">
            <a:spAutoFit/>
          </a:bodyPr>
          <a:lstStyle/>
          <a:p>
            <a:pPr algn="ctr"/>
            <a:r>
              <a:rPr lang="en-US" altLang="ja-JP" sz="1100" dirty="0">
                <a:solidFill>
                  <a:srgbClr val="FFFFFF"/>
                </a:solidFill>
                <a:latin typeface="Arial Black"/>
                <a:ea typeface="ＤＦＰ太丸ゴシック体"/>
                <a:cs typeface="Arial Black"/>
              </a:rPr>
              <a:t>Infrastructure </a:t>
            </a:r>
            <a:endParaRPr lang="en-US" altLang="ja-JP" sz="1100" dirty="0" smtClean="0">
              <a:solidFill>
                <a:srgbClr val="FFFFFF"/>
              </a:solidFill>
              <a:latin typeface="Arial Black"/>
              <a:ea typeface="ＤＦＰ太丸ゴシック体"/>
              <a:cs typeface="Arial Black"/>
            </a:endParaRPr>
          </a:p>
          <a:p>
            <a:pPr algn="ctr"/>
            <a:r>
              <a:rPr lang="en-US" altLang="ja-JP" sz="1100" dirty="0" smtClean="0">
                <a:solidFill>
                  <a:srgbClr val="FFFFFF"/>
                </a:solidFill>
                <a:latin typeface="Arial Black"/>
                <a:ea typeface="ＤＦＰ太丸ゴシック体"/>
                <a:cs typeface="Arial Black"/>
              </a:rPr>
              <a:t>as </a:t>
            </a:r>
            <a:r>
              <a:rPr lang="en-US" altLang="ja-JP" sz="1100" dirty="0">
                <a:solidFill>
                  <a:srgbClr val="FFFFFF"/>
                </a:solidFill>
                <a:latin typeface="Arial Black"/>
                <a:ea typeface="ＤＦＰ太丸ゴシック体"/>
                <a:cs typeface="Arial Black"/>
              </a:rPr>
              <a:t>a Service</a:t>
            </a:r>
          </a:p>
        </p:txBody>
      </p:sp>
      <p:sp>
        <p:nvSpPr>
          <p:cNvPr id="92" name="AutoShape 49"/>
          <p:cNvSpPr>
            <a:spLocks noChangeArrowheads="1"/>
          </p:cNvSpPr>
          <p:nvPr/>
        </p:nvSpPr>
        <p:spPr bwMode="auto">
          <a:xfrm>
            <a:off x="2285999" y="1464274"/>
            <a:ext cx="1233299" cy="3543301"/>
          </a:xfrm>
          <a:prstGeom prst="roundRect">
            <a:avLst>
              <a:gd name="adj" fmla="val 0"/>
            </a:avLst>
          </a:prstGeom>
          <a:solidFill>
            <a:srgbClr val="800000"/>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altLang="ja-JP" sz="2400" dirty="0">
              <a:solidFill>
                <a:srgbClr val="FFFFFF"/>
              </a:solidFill>
              <a:latin typeface="Arial Black"/>
              <a:ea typeface="ＤＦＰ太丸ゴシック体"/>
              <a:cs typeface="Arial Black"/>
            </a:endParaRPr>
          </a:p>
          <a:p>
            <a:pPr algn="ctr">
              <a:defRPr/>
            </a:pPr>
            <a:endParaRPr lang="en-US" altLang="ja-JP" sz="2400" dirty="0">
              <a:solidFill>
                <a:srgbClr val="FFFFFF"/>
              </a:solidFill>
              <a:latin typeface="Arial Black"/>
              <a:ea typeface="ＤＦＰ太丸ゴシック体"/>
              <a:cs typeface="Arial Black"/>
            </a:endParaRPr>
          </a:p>
          <a:p>
            <a:pPr algn="ctr">
              <a:defRPr/>
            </a:pPr>
            <a:endParaRPr lang="en-US" altLang="ja-JP" sz="2400" dirty="0">
              <a:solidFill>
                <a:srgbClr val="FFFFFF"/>
              </a:solidFill>
              <a:latin typeface="Arial Black"/>
              <a:ea typeface="ＤＦＰ太丸ゴシック体"/>
              <a:cs typeface="Arial Black"/>
            </a:endParaRPr>
          </a:p>
        </p:txBody>
      </p:sp>
      <p:sp>
        <p:nvSpPr>
          <p:cNvPr id="90" name="Text Box 64"/>
          <p:cNvSpPr txBox="1">
            <a:spLocks noChangeArrowheads="1"/>
          </p:cNvSpPr>
          <p:nvPr/>
        </p:nvSpPr>
        <p:spPr bwMode="auto">
          <a:xfrm>
            <a:off x="2285998" y="2136799"/>
            <a:ext cx="1233299" cy="430887"/>
          </a:xfrm>
          <a:prstGeom prst="rect">
            <a:avLst/>
          </a:prstGeom>
          <a:noFill/>
          <a:ln w="9525">
            <a:noFill/>
            <a:miter lim="800000"/>
            <a:headEnd/>
            <a:tailEnd/>
          </a:ln>
        </p:spPr>
        <p:txBody>
          <a:bodyPr wrap="square">
            <a:spAutoFit/>
          </a:bodyPr>
          <a:lstStyle/>
          <a:p>
            <a:pPr algn="ctr"/>
            <a:r>
              <a:rPr lang="en-US" altLang="ja-JP" sz="1100" dirty="0">
                <a:solidFill>
                  <a:srgbClr val="FFFFFF"/>
                </a:solidFill>
                <a:latin typeface="Arial Black"/>
                <a:ea typeface="ＤＦＰ太丸ゴシック体"/>
                <a:cs typeface="Arial Black"/>
              </a:rPr>
              <a:t>Software </a:t>
            </a:r>
            <a:endParaRPr lang="en-US" altLang="ja-JP" sz="1100" dirty="0" smtClean="0">
              <a:solidFill>
                <a:srgbClr val="FFFFFF"/>
              </a:solidFill>
              <a:latin typeface="Arial Black"/>
              <a:ea typeface="ＤＦＰ太丸ゴシック体"/>
              <a:cs typeface="Arial Black"/>
            </a:endParaRPr>
          </a:p>
          <a:p>
            <a:pPr algn="ctr"/>
            <a:r>
              <a:rPr lang="en-US" altLang="ja-JP" sz="1100" dirty="0" smtClean="0">
                <a:solidFill>
                  <a:srgbClr val="FFFFFF"/>
                </a:solidFill>
                <a:latin typeface="Arial Black"/>
                <a:ea typeface="ＤＦＰ太丸ゴシック体"/>
                <a:cs typeface="Arial Black"/>
              </a:rPr>
              <a:t>as </a:t>
            </a:r>
            <a:r>
              <a:rPr lang="en-US" altLang="ja-JP" sz="1100" dirty="0">
                <a:solidFill>
                  <a:srgbClr val="FFFFFF"/>
                </a:solidFill>
                <a:latin typeface="Arial Black"/>
                <a:ea typeface="ＤＦＰ太丸ゴシック体"/>
                <a:cs typeface="Arial Black"/>
              </a:rPr>
              <a:t>a Service</a:t>
            </a:r>
          </a:p>
        </p:txBody>
      </p:sp>
      <p:sp>
        <p:nvSpPr>
          <p:cNvPr id="91" name="正方形/長方形 90"/>
          <p:cNvSpPr/>
          <p:nvPr/>
        </p:nvSpPr>
        <p:spPr>
          <a:xfrm>
            <a:off x="2311505" y="1583309"/>
            <a:ext cx="1182285" cy="523220"/>
          </a:xfrm>
          <a:prstGeom prst="rect">
            <a:avLst/>
          </a:prstGeom>
        </p:spPr>
        <p:txBody>
          <a:bodyPr wrap="none">
            <a:spAutoFit/>
          </a:bodyPr>
          <a:lstStyle/>
          <a:p>
            <a:pPr lvl="0" algn="ctr">
              <a:defRPr/>
            </a:pPr>
            <a:r>
              <a:rPr lang="en-US" altLang="ja-JP" sz="2800" dirty="0" err="1">
                <a:solidFill>
                  <a:srgbClr val="FFFFFF"/>
                </a:solidFill>
                <a:latin typeface="Arial Black"/>
                <a:ea typeface="ＤＦＰ太丸ゴシック体"/>
                <a:cs typeface="Arial Black"/>
              </a:rPr>
              <a:t>SaaS</a:t>
            </a:r>
            <a:endParaRPr lang="en-US" altLang="ja-JP" sz="2800" dirty="0">
              <a:solidFill>
                <a:srgbClr val="FFFFFF"/>
              </a:solidFill>
              <a:latin typeface="Arial Black"/>
              <a:ea typeface="ＤＦＰ太丸ゴシック体"/>
              <a:cs typeface="Arial Black"/>
            </a:endParaRPr>
          </a:p>
        </p:txBody>
      </p:sp>
      <p:sp>
        <p:nvSpPr>
          <p:cNvPr id="8" name="ホームベース 7"/>
          <p:cNvSpPr/>
          <p:nvPr/>
        </p:nvSpPr>
        <p:spPr bwMode="auto">
          <a:xfrm rot="16200000">
            <a:off x="2358434" y="5184379"/>
            <a:ext cx="1088427" cy="1235269"/>
          </a:xfrm>
          <a:prstGeom prst="homePlate">
            <a:avLst>
              <a:gd name="adj" fmla="val 26664"/>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9" name="テキスト ボックス 8"/>
          <p:cNvSpPr txBox="1"/>
          <p:nvPr/>
        </p:nvSpPr>
        <p:spPr>
          <a:xfrm>
            <a:off x="2363190" y="5562600"/>
            <a:ext cx="1078916" cy="646331"/>
          </a:xfrm>
          <a:prstGeom prst="rect">
            <a:avLst/>
          </a:prstGeom>
          <a:noFill/>
        </p:spPr>
        <p:txBody>
          <a:bodyPr wrap="none" rtlCol="0">
            <a:spAutoFit/>
          </a:bodyPr>
          <a:lstStyle/>
          <a:p>
            <a:pPr algn="ctr"/>
            <a:r>
              <a:rPr kumimoji="1" lang="en-US" altLang="ja-JP" sz="1200" dirty="0" smtClean="0">
                <a:solidFill>
                  <a:schemeClr val="bg1"/>
                </a:solidFill>
              </a:rPr>
              <a:t>Salesfoce.com</a:t>
            </a:r>
          </a:p>
          <a:p>
            <a:pPr algn="ctr"/>
            <a:r>
              <a:rPr lang="en-US" altLang="ja-JP" sz="1200" dirty="0" smtClean="0">
                <a:solidFill>
                  <a:schemeClr val="bg1"/>
                </a:solidFill>
              </a:rPr>
              <a:t>Google Apps</a:t>
            </a:r>
          </a:p>
          <a:p>
            <a:pPr algn="ctr"/>
            <a:r>
              <a:rPr lang="en-US" altLang="ja-JP" sz="1200" dirty="0" smtClean="0">
                <a:solidFill>
                  <a:schemeClr val="bg1"/>
                </a:solidFill>
              </a:rPr>
              <a:t>Office 365</a:t>
            </a:r>
            <a:endParaRPr kumimoji="1" lang="ja-JP" altLang="en-US" sz="1200" dirty="0">
              <a:solidFill>
                <a:schemeClr val="bg1"/>
              </a:solidFill>
            </a:endParaRPr>
          </a:p>
        </p:txBody>
      </p:sp>
      <p:sp>
        <p:nvSpPr>
          <p:cNvPr id="100" name="ホームベース 99"/>
          <p:cNvSpPr/>
          <p:nvPr/>
        </p:nvSpPr>
        <p:spPr bwMode="auto">
          <a:xfrm rot="16200000">
            <a:off x="3732248" y="5184377"/>
            <a:ext cx="1088427" cy="1235269"/>
          </a:xfrm>
          <a:prstGeom prst="homePlate">
            <a:avLst>
              <a:gd name="adj" fmla="val 26664"/>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01" name="テキスト ボックス 100"/>
          <p:cNvSpPr txBox="1"/>
          <p:nvPr/>
        </p:nvSpPr>
        <p:spPr>
          <a:xfrm>
            <a:off x="3690404" y="5562599"/>
            <a:ext cx="1172116" cy="646331"/>
          </a:xfrm>
          <a:prstGeom prst="rect">
            <a:avLst/>
          </a:prstGeom>
          <a:noFill/>
        </p:spPr>
        <p:txBody>
          <a:bodyPr wrap="none" rtlCol="0">
            <a:spAutoFit/>
          </a:bodyPr>
          <a:lstStyle/>
          <a:p>
            <a:pPr algn="ctr"/>
            <a:r>
              <a:rPr lang="en-US" altLang="ja-JP" sz="1200" dirty="0" smtClean="0">
                <a:solidFill>
                  <a:schemeClr val="bg1"/>
                </a:solidFill>
              </a:rPr>
              <a:t>Windows Azure</a:t>
            </a:r>
          </a:p>
          <a:p>
            <a:pPr algn="ctr"/>
            <a:r>
              <a:rPr kumimoji="1" lang="en-US" altLang="ja-JP" sz="1200" dirty="0" err="1" smtClean="0">
                <a:solidFill>
                  <a:schemeClr val="bg1"/>
                </a:solidFill>
              </a:rPr>
              <a:t>Force.com</a:t>
            </a:r>
            <a:endParaRPr kumimoji="1" lang="en-US" altLang="ja-JP" sz="1200" dirty="0" smtClean="0">
              <a:solidFill>
                <a:schemeClr val="bg1"/>
              </a:solidFill>
            </a:endParaRPr>
          </a:p>
          <a:p>
            <a:pPr algn="ctr"/>
            <a:r>
              <a:rPr lang="en-US" altLang="ja-JP" sz="1200" dirty="0" smtClean="0">
                <a:solidFill>
                  <a:schemeClr val="bg1"/>
                </a:solidFill>
              </a:rPr>
              <a:t>Google App En</a:t>
            </a:r>
            <a:endParaRPr kumimoji="1" lang="ja-JP" altLang="en-US" sz="1200" dirty="0">
              <a:solidFill>
                <a:schemeClr val="bg1"/>
              </a:solidFill>
            </a:endParaRPr>
          </a:p>
        </p:txBody>
      </p:sp>
      <p:sp>
        <p:nvSpPr>
          <p:cNvPr id="102" name="ホームベース 101"/>
          <p:cNvSpPr/>
          <p:nvPr/>
        </p:nvSpPr>
        <p:spPr bwMode="auto">
          <a:xfrm rot="16200000">
            <a:off x="5106937" y="5184379"/>
            <a:ext cx="1088427" cy="1235269"/>
          </a:xfrm>
          <a:prstGeom prst="homePlate">
            <a:avLst>
              <a:gd name="adj" fmla="val 26664"/>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03" name="テキスト ボックス 102"/>
          <p:cNvSpPr txBox="1"/>
          <p:nvPr/>
        </p:nvSpPr>
        <p:spPr>
          <a:xfrm>
            <a:off x="5053987" y="5577703"/>
            <a:ext cx="1146468" cy="646331"/>
          </a:xfrm>
          <a:prstGeom prst="rect">
            <a:avLst/>
          </a:prstGeom>
          <a:noFill/>
        </p:spPr>
        <p:txBody>
          <a:bodyPr wrap="none" rtlCol="0">
            <a:spAutoFit/>
          </a:bodyPr>
          <a:lstStyle/>
          <a:p>
            <a:pPr algn="ctr"/>
            <a:r>
              <a:rPr lang="en-US" altLang="ja-JP" sz="1200" dirty="0" smtClean="0">
                <a:solidFill>
                  <a:schemeClr val="bg1"/>
                </a:solidFill>
              </a:rPr>
              <a:t>Amazon EC2</a:t>
            </a:r>
          </a:p>
          <a:p>
            <a:pPr algn="ctr"/>
            <a:r>
              <a:rPr kumimoji="1" lang="en-US" altLang="ja-JP" sz="1200" dirty="0" smtClean="0">
                <a:solidFill>
                  <a:schemeClr val="bg1"/>
                </a:solidFill>
              </a:rPr>
              <a:t>IIJ GIO Cloud</a:t>
            </a:r>
          </a:p>
          <a:p>
            <a:pPr algn="ctr"/>
            <a:r>
              <a:rPr lang="en-US" altLang="ja-JP" sz="1200" dirty="0" smtClean="0">
                <a:solidFill>
                  <a:schemeClr val="bg1"/>
                </a:solidFill>
              </a:rPr>
              <a:t>Google Storage</a:t>
            </a:r>
            <a:endParaRPr kumimoji="1" lang="ja-JP" altLang="en-US" sz="1200" dirty="0">
              <a:solidFill>
                <a:schemeClr val="bg1"/>
              </a:solidFill>
            </a:endParaRPr>
          </a:p>
        </p:txBody>
      </p:sp>
      <p:sp>
        <p:nvSpPr>
          <p:cNvPr id="7" name="ホームベース 6"/>
          <p:cNvSpPr/>
          <p:nvPr/>
        </p:nvSpPr>
        <p:spPr bwMode="auto">
          <a:xfrm>
            <a:off x="3666426" y="1583309"/>
            <a:ext cx="4085336" cy="435420"/>
          </a:xfrm>
          <a:prstGeom prst="homePlate">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アプリケーション</a:t>
            </a:r>
          </a:p>
        </p:txBody>
      </p:sp>
      <p:pic>
        <p:nvPicPr>
          <p:cNvPr id="27655" name="Picture 8" descr="j0433942"/>
          <p:cNvPicPr>
            <a:picLocks noChangeAspect="1" noChangeArrowheads="1"/>
          </p:cNvPicPr>
          <p:nvPr/>
        </p:nvPicPr>
        <p:blipFill>
          <a:blip r:embed="rId3"/>
          <a:srcRect/>
          <a:stretch>
            <a:fillRect/>
          </a:stretch>
        </p:blipFill>
        <p:spPr bwMode="auto">
          <a:xfrm>
            <a:off x="7824787" y="1249863"/>
            <a:ext cx="1084263" cy="1084263"/>
          </a:xfrm>
          <a:prstGeom prst="rect">
            <a:avLst/>
          </a:prstGeom>
          <a:noFill/>
          <a:ln w="9525">
            <a:noFill/>
            <a:miter lim="800000"/>
            <a:headEnd/>
            <a:tailEnd/>
          </a:ln>
        </p:spPr>
      </p:pic>
      <p:sp>
        <p:nvSpPr>
          <p:cNvPr id="2" name="テキスト ボックス 1"/>
          <p:cNvSpPr txBox="1"/>
          <p:nvPr/>
        </p:nvSpPr>
        <p:spPr>
          <a:xfrm>
            <a:off x="6742439" y="2140475"/>
            <a:ext cx="1082348" cy="246221"/>
          </a:xfrm>
          <a:prstGeom prst="rect">
            <a:avLst/>
          </a:prstGeom>
          <a:noFill/>
        </p:spPr>
        <p:txBody>
          <a:bodyPr wrap="none" rtlCol="0">
            <a:spAutoFit/>
          </a:bodyPr>
          <a:lstStyle/>
          <a:p>
            <a:pPr algn="r"/>
            <a:r>
              <a:rPr kumimoji="1" lang="ja-JP" altLang="en-US" sz="1000" dirty="0" smtClean="0">
                <a:solidFill>
                  <a:srgbClr val="3366FF"/>
                </a:solidFill>
                <a:latin typeface="ＤＦＰ太丸ゴシック体"/>
                <a:ea typeface="ＤＦＰ太丸ゴシック体"/>
                <a:cs typeface="ＤＦＰ太丸ゴシック体"/>
              </a:rPr>
              <a:t>エンドユーザー</a:t>
            </a:r>
            <a:endParaRPr kumimoji="1" lang="ja-JP" altLang="en-US" sz="1000" dirty="0">
              <a:solidFill>
                <a:srgbClr val="3366FF"/>
              </a:solidFill>
              <a:latin typeface="ＤＦＰ太丸ゴシック体"/>
              <a:ea typeface="ＤＦＰ太丸ゴシック体"/>
              <a:cs typeface="ＤＦＰ太丸ゴシック体"/>
            </a:endParaRPr>
          </a:p>
        </p:txBody>
      </p:sp>
      <p:pic>
        <p:nvPicPr>
          <p:cNvPr id="27654" name="Picture 7" descr="j0433941"/>
          <p:cNvPicPr>
            <a:picLocks noChangeAspect="1" noChangeArrowheads="1"/>
          </p:cNvPicPr>
          <p:nvPr/>
        </p:nvPicPr>
        <p:blipFill>
          <a:blip r:embed="rId4"/>
          <a:srcRect/>
          <a:stretch>
            <a:fillRect/>
          </a:stretch>
        </p:blipFill>
        <p:spPr bwMode="auto">
          <a:xfrm flipH="1">
            <a:off x="7824787" y="2224687"/>
            <a:ext cx="1011238" cy="1011238"/>
          </a:xfrm>
          <a:prstGeom prst="rect">
            <a:avLst/>
          </a:prstGeom>
          <a:noFill/>
          <a:ln w="9525">
            <a:noFill/>
            <a:miter lim="800000"/>
            <a:headEnd/>
            <a:tailEnd/>
          </a:ln>
        </p:spPr>
      </p:pic>
      <p:sp>
        <p:nvSpPr>
          <p:cNvPr id="95" name="ホームベース 94"/>
          <p:cNvSpPr/>
          <p:nvPr/>
        </p:nvSpPr>
        <p:spPr bwMode="auto">
          <a:xfrm>
            <a:off x="4975924" y="2556252"/>
            <a:ext cx="2775838" cy="435420"/>
          </a:xfrm>
          <a:prstGeom prst="homePlate">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Black"/>
                <a:ea typeface="ＤＦＰ太丸ゴシック体"/>
                <a:cs typeface="Arial Black"/>
              </a:rPr>
              <a:t>ミドルウェア</a:t>
            </a:r>
          </a:p>
        </p:txBody>
      </p:sp>
      <p:sp>
        <p:nvSpPr>
          <p:cNvPr id="42" name="テキスト ボックス 41"/>
          <p:cNvSpPr txBox="1"/>
          <p:nvPr/>
        </p:nvSpPr>
        <p:spPr>
          <a:xfrm>
            <a:off x="6638012" y="3036167"/>
            <a:ext cx="1210588" cy="400110"/>
          </a:xfrm>
          <a:prstGeom prst="rect">
            <a:avLst/>
          </a:prstGeom>
          <a:noFill/>
        </p:spPr>
        <p:txBody>
          <a:bodyPr wrap="none" rtlCol="0">
            <a:spAutoFit/>
          </a:bodyPr>
          <a:lstStyle/>
          <a:p>
            <a:pPr algn="r"/>
            <a:r>
              <a:rPr kumimoji="1" lang="ja-JP" altLang="en-US" sz="1000" dirty="0" smtClean="0">
                <a:solidFill>
                  <a:srgbClr val="0000FF"/>
                </a:solidFill>
                <a:latin typeface="Arial Black"/>
                <a:ea typeface="ＤＦＰ太丸ゴシック体"/>
                <a:cs typeface="Arial Black"/>
              </a:rPr>
              <a:t>アプリケーション</a:t>
            </a:r>
            <a:endParaRPr kumimoji="1" lang="en-US" altLang="ja-JP" sz="1000" dirty="0" smtClean="0">
              <a:solidFill>
                <a:srgbClr val="0000FF"/>
              </a:solidFill>
              <a:latin typeface="Arial Black"/>
              <a:ea typeface="ＤＦＰ太丸ゴシック体"/>
              <a:cs typeface="Arial Black"/>
            </a:endParaRPr>
          </a:p>
          <a:p>
            <a:pPr algn="r"/>
            <a:r>
              <a:rPr lang="ja-JP" altLang="en-US" sz="1000" dirty="0" smtClean="0">
                <a:solidFill>
                  <a:srgbClr val="0000FF"/>
                </a:solidFill>
                <a:latin typeface="Arial Black"/>
                <a:ea typeface="ＤＦＰ太丸ゴシック体"/>
                <a:cs typeface="Arial Black"/>
              </a:rPr>
              <a:t>開発者</a:t>
            </a:r>
            <a:endParaRPr kumimoji="1" lang="ja-JP" altLang="en-US" sz="1000" dirty="0">
              <a:solidFill>
                <a:srgbClr val="0000FF"/>
              </a:solidFill>
              <a:latin typeface="Arial Black"/>
              <a:ea typeface="ＤＦＰ太丸ゴシック体"/>
              <a:cs typeface="Arial Black"/>
            </a:endParaRPr>
          </a:p>
        </p:txBody>
      </p:sp>
      <p:sp>
        <p:nvSpPr>
          <p:cNvPr id="96" name="ホームベース 95"/>
          <p:cNvSpPr/>
          <p:nvPr/>
        </p:nvSpPr>
        <p:spPr bwMode="auto">
          <a:xfrm>
            <a:off x="6363843" y="4402709"/>
            <a:ext cx="1387919" cy="435420"/>
          </a:xfrm>
          <a:prstGeom prst="homePlate">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Black"/>
                <a:ea typeface="ＤＦＰ太丸ゴシック体"/>
                <a:cs typeface="Arial Black"/>
              </a:rPr>
              <a:t>仮想マシン</a:t>
            </a:r>
          </a:p>
        </p:txBody>
      </p:sp>
      <p:pic>
        <p:nvPicPr>
          <p:cNvPr id="97" name="Picture 7" descr="j0433941"/>
          <p:cNvPicPr>
            <a:picLocks noChangeAspect="1" noChangeArrowheads="1"/>
          </p:cNvPicPr>
          <p:nvPr/>
        </p:nvPicPr>
        <p:blipFill>
          <a:blip r:embed="rId4"/>
          <a:srcRect/>
          <a:stretch>
            <a:fillRect/>
          </a:stretch>
        </p:blipFill>
        <p:spPr bwMode="auto">
          <a:xfrm flipH="1">
            <a:off x="7824787" y="4042146"/>
            <a:ext cx="1011238" cy="1011238"/>
          </a:xfrm>
          <a:prstGeom prst="rect">
            <a:avLst/>
          </a:prstGeom>
          <a:noFill/>
          <a:ln w="9525">
            <a:noFill/>
            <a:miter lim="800000"/>
            <a:headEnd/>
            <a:tailEnd/>
          </a:ln>
        </p:spPr>
      </p:pic>
      <p:sp>
        <p:nvSpPr>
          <p:cNvPr id="43" name="テキスト ボックス 42"/>
          <p:cNvSpPr txBox="1"/>
          <p:nvPr/>
        </p:nvSpPr>
        <p:spPr>
          <a:xfrm>
            <a:off x="6870680" y="4857689"/>
            <a:ext cx="954107" cy="400110"/>
          </a:xfrm>
          <a:prstGeom prst="rect">
            <a:avLst/>
          </a:prstGeom>
          <a:noFill/>
        </p:spPr>
        <p:txBody>
          <a:bodyPr wrap="none" rtlCol="0">
            <a:spAutoFit/>
          </a:bodyPr>
          <a:lstStyle/>
          <a:p>
            <a:pPr algn="r"/>
            <a:r>
              <a:rPr kumimoji="1" lang="ja-JP" altLang="en-US" sz="1000" dirty="0" smtClean="0">
                <a:solidFill>
                  <a:srgbClr val="800000"/>
                </a:solidFill>
                <a:latin typeface="Arial Black"/>
                <a:ea typeface="ＤＦＰ太丸ゴシック体"/>
                <a:cs typeface="Arial Black"/>
              </a:rPr>
              <a:t>システム</a:t>
            </a:r>
            <a:endParaRPr kumimoji="1" lang="en-US" altLang="ja-JP" sz="1000" dirty="0" smtClean="0">
              <a:solidFill>
                <a:srgbClr val="800000"/>
              </a:solidFill>
              <a:latin typeface="Arial Black"/>
              <a:ea typeface="ＤＦＰ太丸ゴシック体"/>
              <a:cs typeface="Arial Black"/>
            </a:endParaRPr>
          </a:p>
          <a:p>
            <a:pPr algn="r"/>
            <a:r>
              <a:rPr lang="ja-JP" altLang="en-US" sz="1000" dirty="0" smtClean="0">
                <a:solidFill>
                  <a:srgbClr val="800000"/>
                </a:solidFill>
                <a:latin typeface="Arial Black"/>
                <a:ea typeface="ＤＦＰ太丸ゴシック体"/>
                <a:cs typeface="Arial Black"/>
              </a:rPr>
              <a:t>アーキテクト</a:t>
            </a:r>
            <a:endParaRPr kumimoji="1" lang="ja-JP" altLang="en-US" sz="1000" dirty="0">
              <a:solidFill>
                <a:srgbClr val="800000"/>
              </a:solidFill>
              <a:latin typeface="Arial Black"/>
              <a:ea typeface="ＤＦＰ太丸ゴシック体"/>
              <a:cs typeface="Arial Black"/>
            </a:endParaRPr>
          </a:p>
        </p:txBody>
      </p:sp>
    </p:spTree>
    <p:extLst>
      <p:ext uri="{BB962C8B-B14F-4D97-AF65-F5344CB8AC3E}">
        <p14:creationId xmlns:p14="http://schemas.microsoft.com/office/powerpoint/2010/main" val="135786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ふたつのタイプの</a:t>
            </a:r>
            <a:r>
              <a:rPr kumimoji="1" lang="en-US" altLang="ja-JP" dirty="0" err="1" smtClean="0"/>
              <a:t>IaaS</a:t>
            </a:r>
            <a:r>
              <a:rPr kumimoji="1" lang="en-US" altLang="ja-JP" dirty="0" smtClean="0"/>
              <a:t> </a:t>
            </a:r>
            <a:r>
              <a:rPr kumimoji="1" lang="ja-JP" altLang="en-US" dirty="0" smtClean="0"/>
              <a:t>（日本の個別事情）</a:t>
            </a:r>
            <a:endParaRPr kumimoji="1" lang="ja-JP" altLang="en-US" dirty="0"/>
          </a:p>
        </p:txBody>
      </p:sp>
      <p:sp>
        <p:nvSpPr>
          <p:cNvPr id="3" name="正方形/長方形 2"/>
          <p:cNvSpPr/>
          <p:nvPr/>
        </p:nvSpPr>
        <p:spPr bwMode="auto">
          <a:xfrm>
            <a:off x="990600" y="1782495"/>
            <a:ext cx="7239000" cy="1676400"/>
          </a:xfrm>
          <a:prstGeom prst="rect">
            <a:avLst/>
          </a:prstGeom>
          <a:solidFill>
            <a:srgbClr val="CCFFCC"/>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spcBef>
                <a:spcPts val="0"/>
              </a:spcBef>
            </a:pPr>
            <a:r>
              <a:rPr kumimoji="0" lang="en-US" altLang="ja-JP" sz="2000" dirty="0" smtClean="0">
                <a:solidFill>
                  <a:srgbClr val="0000FF"/>
                </a:solidFill>
                <a:latin typeface="メイリオ"/>
                <a:ea typeface="メイリオ"/>
                <a:cs typeface="メイリオ"/>
              </a:rPr>
              <a:t> </a:t>
            </a:r>
            <a:r>
              <a:rPr kumimoji="0" lang="ja-JP" altLang="en-US" sz="2000" dirty="0" smtClean="0">
                <a:solidFill>
                  <a:srgbClr val="0000FF"/>
                </a:solidFill>
                <a:latin typeface="メイリオ"/>
                <a:ea typeface="メイリオ"/>
                <a:cs typeface="メイリオ"/>
              </a:rPr>
              <a:t>運用管理</a:t>
            </a:r>
            <a:endParaRPr kumimoji="0" lang="en-US" altLang="ja-JP" sz="20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構築（作成）</a:t>
            </a:r>
            <a:endParaRPr kumimoji="0" lang="en-US" altLang="ja-JP" sz="12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起動</a:t>
            </a:r>
            <a:r>
              <a:rPr kumimoji="0" lang="en-US" altLang="ja-JP" sz="1200" dirty="0">
                <a:solidFill>
                  <a:srgbClr val="0000FF"/>
                </a:solidFill>
                <a:latin typeface="メイリオ"/>
                <a:ea typeface="メイリオ"/>
                <a:cs typeface="メイリオ"/>
              </a:rPr>
              <a:t>/</a:t>
            </a:r>
            <a:r>
              <a:rPr kumimoji="0" lang="ja-JP" altLang="en-US" sz="1200" dirty="0" smtClean="0">
                <a:solidFill>
                  <a:srgbClr val="0000FF"/>
                </a:solidFill>
                <a:latin typeface="メイリオ"/>
                <a:ea typeface="メイリオ"/>
                <a:cs typeface="メイリオ"/>
              </a:rPr>
              <a:t>シャットダウン</a:t>
            </a:r>
            <a:endParaRPr kumimoji="0" lang="en-US" altLang="ja-JP" sz="12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バックアップ</a:t>
            </a:r>
            <a:endParaRPr kumimoji="0" lang="en-US" altLang="ja-JP" sz="1200" dirty="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仮想マシンの複製</a:t>
            </a:r>
            <a:endParaRPr kumimoji="0" lang="en-US" altLang="ja-JP" sz="12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リソースの変更や監視</a:t>
            </a:r>
            <a:endParaRPr kumimoji="0" lang="en-US" altLang="ja-JP" sz="12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運用</a:t>
            </a:r>
            <a:r>
              <a:rPr kumimoji="0" lang="ja-JP" altLang="en-US" sz="1200" dirty="0">
                <a:solidFill>
                  <a:srgbClr val="0000FF"/>
                </a:solidFill>
                <a:latin typeface="メイリオ"/>
                <a:ea typeface="メイリオ"/>
                <a:cs typeface="メイリオ"/>
              </a:rPr>
              <a:t>サービス</a:t>
            </a:r>
            <a:r>
              <a:rPr kumimoji="0" lang="ja-JP" altLang="en-US" sz="1200" dirty="0" smtClean="0">
                <a:solidFill>
                  <a:srgbClr val="0000FF"/>
                </a:solidFill>
                <a:latin typeface="メイリオ"/>
                <a:ea typeface="メイリオ"/>
                <a:cs typeface="メイリオ"/>
              </a:rPr>
              <a:t>設定など</a:t>
            </a:r>
            <a:endParaRPr kumimoji="0" lang="en-US" altLang="en-US" sz="1200" dirty="0" smtClean="0">
              <a:solidFill>
                <a:srgbClr val="0000FF"/>
              </a:solidFill>
              <a:latin typeface="メイリオ"/>
              <a:ea typeface="メイリオ"/>
              <a:cs typeface="メイリオ"/>
            </a:endParaRPr>
          </a:p>
        </p:txBody>
      </p:sp>
      <p:sp>
        <p:nvSpPr>
          <p:cNvPr id="4" name="正方形/長方形 3"/>
          <p:cNvSpPr/>
          <p:nvPr/>
        </p:nvSpPr>
        <p:spPr bwMode="auto">
          <a:xfrm>
            <a:off x="990600" y="3535095"/>
            <a:ext cx="7239000" cy="1676400"/>
          </a:xfrm>
          <a:prstGeom prst="rect">
            <a:avLst/>
          </a:prstGeom>
          <a:solidFill>
            <a:schemeClr val="accent1">
              <a:lumMod val="20000"/>
              <a:lumOff val="80000"/>
            </a:scheme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en-US" altLang="ja-JP" sz="2000" dirty="0" smtClean="0">
                <a:solidFill>
                  <a:srgbClr val="0000FF"/>
                </a:solidFill>
                <a:latin typeface="メイリオ"/>
                <a:ea typeface="メイリオ"/>
                <a:cs typeface="メイリオ"/>
              </a:rPr>
              <a:t> </a:t>
            </a:r>
            <a:r>
              <a:rPr kumimoji="0" lang="ja-JP" altLang="en-US" sz="2000" dirty="0" smtClean="0">
                <a:solidFill>
                  <a:srgbClr val="0000FF"/>
                </a:solidFill>
                <a:latin typeface="メイリオ"/>
                <a:ea typeface="メイリオ"/>
                <a:cs typeface="メイリオ"/>
              </a:rPr>
              <a:t>システム資源</a:t>
            </a:r>
            <a:endParaRPr kumimoji="0" lang="en-US" altLang="ja-JP" sz="20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プロセッサー</a:t>
            </a:r>
            <a:endParaRPr kumimoji="0" lang="en-US" altLang="ja-JP" sz="12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メモリー</a:t>
            </a:r>
            <a:endParaRPr kumimoji="0" lang="en-US" altLang="ja-JP" sz="12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ストレージ</a:t>
            </a:r>
            <a:endParaRPr kumimoji="0" lang="en-US" altLang="ja-JP" sz="12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デスクトップ</a:t>
            </a:r>
            <a:endParaRPr kumimoji="0" lang="en-US" altLang="ja-JP" sz="12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b="0" i="0" u="none" strike="noStrike" cap="none" normalizeH="0" baseline="0" dirty="0" smtClean="0">
                <a:ln>
                  <a:noFill/>
                </a:ln>
                <a:solidFill>
                  <a:srgbClr val="0000FF"/>
                </a:solidFill>
                <a:effectLst/>
                <a:latin typeface="メイリオ"/>
                <a:ea typeface="メイリオ"/>
                <a:cs typeface="メイリオ"/>
              </a:rPr>
              <a:t>ネットワーク</a:t>
            </a:r>
            <a:endParaRPr kumimoji="0" lang="en-US" altLang="ja-JP" sz="1200" b="0" i="0" u="none" strike="noStrike" cap="none" normalizeH="0" baseline="0" dirty="0" smtClean="0">
              <a:ln>
                <a:noFill/>
              </a:ln>
              <a:solidFill>
                <a:srgbClr val="0000FF"/>
              </a:solidFill>
              <a:effectLst/>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データセンター設備</a:t>
            </a:r>
            <a:r>
              <a:rPr kumimoji="0" lang="ja-JP" altLang="en-US" sz="1200" b="0" i="0" u="none" strike="noStrike" cap="none" normalizeH="0" baseline="0" dirty="0" smtClean="0">
                <a:ln>
                  <a:noFill/>
                </a:ln>
                <a:solidFill>
                  <a:srgbClr val="0000FF"/>
                </a:solidFill>
                <a:effectLst/>
                <a:latin typeface="メイリオ"/>
                <a:ea typeface="メイリオ"/>
                <a:cs typeface="メイリオ"/>
              </a:rPr>
              <a:t>など</a:t>
            </a:r>
          </a:p>
        </p:txBody>
      </p:sp>
      <p:sp>
        <p:nvSpPr>
          <p:cNvPr id="5" name="AutoShape 50"/>
          <p:cNvSpPr>
            <a:spLocks noChangeArrowheads="1"/>
          </p:cNvSpPr>
          <p:nvPr/>
        </p:nvSpPr>
        <p:spPr bwMode="auto">
          <a:xfrm>
            <a:off x="3503638" y="3611295"/>
            <a:ext cx="2078486" cy="1518495"/>
          </a:xfrm>
          <a:prstGeom prst="roundRect">
            <a:avLst>
              <a:gd name="adj" fmla="val 0"/>
            </a:avLst>
          </a:prstGeom>
          <a:ln>
            <a:noFill/>
            <a:headEnd/>
            <a:tailEnd/>
          </a:ln>
          <a:extLst/>
        </p:spPr>
        <p:style>
          <a:lnRef idx="3">
            <a:schemeClr val="lt1"/>
          </a:lnRef>
          <a:fillRef idx="1">
            <a:schemeClr val="accent1"/>
          </a:fillRef>
          <a:effectRef idx="1">
            <a:schemeClr val="accent1"/>
          </a:effectRef>
          <a:fontRef idx="minor">
            <a:schemeClr val="lt1"/>
          </a:fontRef>
        </p:style>
        <p:txBody>
          <a:bodyPr wrap="square" anchor="ctr"/>
          <a:lstStyle/>
          <a:p>
            <a:pPr algn="ctr">
              <a:spcBef>
                <a:spcPts val="0"/>
              </a:spcBef>
              <a:defRPr/>
            </a:pPr>
            <a:r>
              <a:rPr lang="ja-JP" altLang="en-US" sz="2000" dirty="0" smtClean="0">
                <a:solidFill>
                  <a:srgbClr val="FFFFFF"/>
                </a:solidFill>
                <a:latin typeface="メイリオ"/>
                <a:ea typeface="メイリオ"/>
                <a:cs typeface="メイリオ"/>
              </a:rPr>
              <a:t>サービス事業者</a:t>
            </a:r>
            <a:endParaRPr lang="en-US" altLang="ja-JP" sz="2000" dirty="0" smtClean="0">
              <a:solidFill>
                <a:srgbClr val="FFFFFF"/>
              </a:solidFill>
              <a:latin typeface="メイリオ"/>
              <a:ea typeface="メイリオ"/>
              <a:cs typeface="メイリオ"/>
            </a:endParaRPr>
          </a:p>
          <a:p>
            <a:pPr>
              <a:spcBef>
                <a:spcPts val="0"/>
              </a:spcBef>
              <a:defRPr/>
            </a:pPr>
            <a:endParaRPr lang="en-US" altLang="ja-JP" sz="1000" dirty="0" smtClean="0">
              <a:solidFill>
                <a:srgbClr val="FFFFFF"/>
              </a:solidFill>
              <a:latin typeface="メイリオ"/>
              <a:ea typeface="メイリオ"/>
              <a:cs typeface="メイリオ"/>
            </a:endParaRPr>
          </a:p>
          <a:p>
            <a:pPr>
              <a:spcBef>
                <a:spcPts val="0"/>
              </a:spcBef>
              <a:defRPr/>
            </a:pPr>
            <a:r>
              <a:rPr lang="ja-JP" altLang="en-US" sz="1000" dirty="0" smtClean="0">
                <a:solidFill>
                  <a:srgbClr val="FFFFFF"/>
                </a:solidFill>
                <a:latin typeface="メイリオ"/>
                <a:ea typeface="メイリオ"/>
                <a:cs typeface="メイリオ"/>
              </a:rPr>
              <a:t>標準化されたシステム構成、運用管理メニューを提供。調達・運用管理の自動化を徹底。</a:t>
            </a:r>
            <a:endParaRPr lang="en-US" altLang="ja-JP" sz="1000" dirty="0">
              <a:solidFill>
                <a:srgbClr val="FFFFFF"/>
              </a:solidFill>
              <a:latin typeface="メイリオ"/>
              <a:ea typeface="メイリオ"/>
              <a:cs typeface="メイリオ"/>
            </a:endParaRPr>
          </a:p>
        </p:txBody>
      </p:sp>
      <p:sp>
        <p:nvSpPr>
          <p:cNvPr id="6" name="AutoShape 51"/>
          <p:cNvSpPr>
            <a:spLocks noChangeArrowheads="1"/>
          </p:cNvSpPr>
          <p:nvPr/>
        </p:nvSpPr>
        <p:spPr bwMode="auto">
          <a:xfrm>
            <a:off x="3505200" y="1858695"/>
            <a:ext cx="2057400" cy="1523999"/>
          </a:xfrm>
          <a:prstGeom prst="roundRect">
            <a:avLst>
              <a:gd name="adj" fmla="val 0"/>
            </a:avLst>
          </a:prstGeom>
          <a:ln>
            <a:noFill/>
            <a:headEnd/>
            <a:tailEnd/>
          </a:ln>
          <a:extLst/>
        </p:spPr>
        <p:style>
          <a:lnRef idx="3">
            <a:schemeClr val="lt1"/>
          </a:lnRef>
          <a:fillRef idx="1">
            <a:schemeClr val="accent2"/>
          </a:fillRef>
          <a:effectRef idx="1">
            <a:schemeClr val="accent2"/>
          </a:effectRef>
          <a:fontRef idx="minor">
            <a:schemeClr val="lt1"/>
          </a:fontRef>
        </p:style>
        <p:txBody>
          <a:bodyPr wrap="square" anchor="ctr"/>
          <a:lstStyle/>
          <a:p>
            <a:pPr algn="ctr">
              <a:spcBef>
                <a:spcPts val="0"/>
              </a:spcBef>
              <a:defRPr/>
            </a:pPr>
            <a:r>
              <a:rPr lang="ja-JP" altLang="en-US" sz="2000" dirty="0" smtClean="0">
                <a:solidFill>
                  <a:srgbClr val="FFFFFF"/>
                </a:solidFill>
                <a:latin typeface="メイリオ"/>
                <a:ea typeface="メイリオ"/>
                <a:cs typeface="メイリオ"/>
              </a:rPr>
              <a:t>ユーザー</a:t>
            </a:r>
            <a:endParaRPr lang="en-US" altLang="ja-JP" sz="2000" dirty="0" smtClean="0">
              <a:solidFill>
                <a:srgbClr val="FFFFFF"/>
              </a:solidFill>
              <a:latin typeface="メイリオ"/>
              <a:ea typeface="メイリオ"/>
              <a:cs typeface="メイリオ"/>
            </a:endParaRPr>
          </a:p>
          <a:p>
            <a:pPr>
              <a:spcBef>
                <a:spcPts val="0"/>
              </a:spcBef>
              <a:defRPr/>
            </a:pPr>
            <a:endParaRPr lang="en-US" altLang="ja-JP" sz="1000" dirty="0" smtClean="0">
              <a:solidFill>
                <a:srgbClr val="FFFFFF"/>
              </a:solidFill>
              <a:latin typeface="メイリオ"/>
              <a:ea typeface="メイリオ"/>
              <a:cs typeface="メイリオ"/>
            </a:endParaRPr>
          </a:p>
          <a:p>
            <a:pPr>
              <a:spcBef>
                <a:spcPts val="0"/>
              </a:spcBef>
              <a:defRPr/>
            </a:pPr>
            <a:r>
              <a:rPr lang="ja-JP" altLang="en-US" sz="1000" dirty="0" smtClean="0">
                <a:solidFill>
                  <a:srgbClr val="FFFFFF"/>
                </a:solidFill>
                <a:latin typeface="メイリオ"/>
                <a:ea typeface="メイリオ"/>
                <a:cs typeface="メイリオ"/>
              </a:rPr>
              <a:t>セルフサービス・ポータルを使って自社要員で必要な管理・設定を行う。</a:t>
            </a:r>
            <a:endParaRPr lang="en-US" altLang="ja-JP" sz="1000" dirty="0" smtClean="0">
              <a:solidFill>
                <a:srgbClr val="FFFFFF"/>
              </a:solidFill>
              <a:latin typeface="メイリオ"/>
              <a:ea typeface="メイリオ"/>
              <a:cs typeface="メイリオ"/>
            </a:endParaRPr>
          </a:p>
        </p:txBody>
      </p:sp>
      <p:sp>
        <p:nvSpPr>
          <p:cNvPr id="7" name="AutoShape 50"/>
          <p:cNvSpPr>
            <a:spLocks noChangeArrowheads="1"/>
          </p:cNvSpPr>
          <p:nvPr/>
        </p:nvSpPr>
        <p:spPr bwMode="auto">
          <a:xfrm>
            <a:off x="5844120" y="1858695"/>
            <a:ext cx="2078486" cy="3271095"/>
          </a:xfrm>
          <a:prstGeom prst="roundRect">
            <a:avLst>
              <a:gd name="adj" fmla="val 0"/>
            </a:avLst>
          </a:prstGeom>
          <a:ln>
            <a:noFill/>
            <a:headEnd/>
            <a:tailEnd/>
          </a:ln>
          <a:extLst/>
        </p:spPr>
        <p:style>
          <a:lnRef idx="3">
            <a:schemeClr val="lt1"/>
          </a:lnRef>
          <a:fillRef idx="1">
            <a:schemeClr val="accent1"/>
          </a:fillRef>
          <a:effectRef idx="1">
            <a:schemeClr val="accent1"/>
          </a:effectRef>
          <a:fontRef idx="minor">
            <a:schemeClr val="lt1"/>
          </a:fontRef>
        </p:style>
        <p:txBody>
          <a:bodyPr wrap="square" anchor="ctr"/>
          <a:lstStyle/>
          <a:p>
            <a:pPr algn="ctr">
              <a:spcBef>
                <a:spcPts val="0"/>
              </a:spcBef>
              <a:defRPr/>
            </a:pPr>
            <a:r>
              <a:rPr lang="ja-JP" altLang="en-US" sz="2000" dirty="0" smtClean="0">
                <a:solidFill>
                  <a:srgbClr val="FFFFFF"/>
                </a:solidFill>
                <a:latin typeface="メイリオ"/>
                <a:ea typeface="メイリオ"/>
                <a:cs typeface="メイリオ"/>
              </a:rPr>
              <a:t>サービス事業者</a:t>
            </a:r>
          </a:p>
          <a:p>
            <a:pPr>
              <a:spcBef>
                <a:spcPts val="0"/>
              </a:spcBef>
              <a:defRPr/>
            </a:pPr>
            <a:endParaRPr lang="en-US" altLang="ja-JP" sz="1000" dirty="0" smtClean="0">
              <a:solidFill>
                <a:srgbClr val="FFFFFF"/>
              </a:solidFill>
              <a:latin typeface="メイリオ"/>
              <a:ea typeface="メイリオ"/>
              <a:cs typeface="メイリオ"/>
            </a:endParaRPr>
          </a:p>
          <a:p>
            <a:pPr>
              <a:spcBef>
                <a:spcPts val="0"/>
              </a:spcBef>
              <a:defRPr/>
            </a:pPr>
            <a:r>
              <a:rPr lang="ja-JP" altLang="en-US" sz="1000" dirty="0" smtClean="0">
                <a:solidFill>
                  <a:srgbClr val="FFFFFF"/>
                </a:solidFill>
                <a:latin typeface="メイリオ"/>
                <a:ea typeface="メイリオ"/>
                <a:cs typeface="メイリオ"/>
              </a:rPr>
              <a:t>ユーザーの個別の要望に応じて、サービス事業者がシステムの構築、運用設計を実施。それに応じた運用サービスを提供する。</a:t>
            </a:r>
            <a:endParaRPr lang="en-US" altLang="ja-JP" sz="1000" dirty="0" smtClean="0">
              <a:solidFill>
                <a:srgbClr val="FFFFFF"/>
              </a:solidFill>
              <a:latin typeface="メイリオ"/>
              <a:ea typeface="メイリオ"/>
              <a:cs typeface="メイリオ"/>
            </a:endParaRPr>
          </a:p>
        </p:txBody>
      </p:sp>
      <p:sp>
        <p:nvSpPr>
          <p:cNvPr id="8" name="AutoShape 50"/>
          <p:cNvSpPr>
            <a:spLocks noChangeArrowheads="1"/>
          </p:cNvSpPr>
          <p:nvPr/>
        </p:nvSpPr>
        <p:spPr bwMode="auto">
          <a:xfrm>
            <a:off x="3515864" y="5287695"/>
            <a:ext cx="2046736" cy="685800"/>
          </a:xfrm>
          <a:prstGeom prst="roundRect">
            <a:avLst>
              <a:gd name="adj" fmla="val 0"/>
            </a:avLst>
          </a:prstGeom>
          <a:ln>
            <a:noFill/>
            <a:headEnd/>
            <a:tailEnd/>
          </a:ln>
          <a:extLst/>
        </p:spPr>
        <p:style>
          <a:lnRef idx="3">
            <a:schemeClr val="lt1"/>
          </a:lnRef>
          <a:fillRef idx="1">
            <a:schemeClr val="accent6"/>
          </a:fillRef>
          <a:effectRef idx="1">
            <a:schemeClr val="accent6"/>
          </a:effectRef>
          <a:fontRef idx="minor">
            <a:schemeClr val="lt1"/>
          </a:fontRef>
        </p:style>
        <p:txBody>
          <a:bodyPr wrap="square" anchor="ctr"/>
          <a:lstStyle/>
          <a:p>
            <a:pPr>
              <a:spcBef>
                <a:spcPts val="0"/>
              </a:spcBef>
              <a:defRPr/>
            </a:pPr>
            <a:r>
              <a:rPr lang="ja-JP" altLang="en-US" sz="1000" dirty="0" smtClean="0">
                <a:solidFill>
                  <a:srgbClr val="FFFFFF"/>
                </a:solidFill>
                <a:latin typeface="メイリオ"/>
                <a:ea typeface="メイリオ"/>
                <a:cs typeface="メイリオ"/>
              </a:rPr>
              <a:t>割安。継続的なサービスや機能の拡充、コスト低減などを享受できる。</a:t>
            </a:r>
            <a:endParaRPr lang="en-US" altLang="ja-JP" sz="1000" dirty="0">
              <a:solidFill>
                <a:srgbClr val="FFFFFF"/>
              </a:solidFill>
              <a:latin typeface="メイリオ"/>
              <a:ea typeface="メイリオ"/>
              <a:cs typeface="メイリオ"/>
            </a:endParaRPr>
          </a:p>
        </p:txBody>
      </p:sp>
      <p:sp>
        <p:nvSpPr>
          <p:cNvPr id="9" name="AutoShape 50"/>
          <p:cNvSpPr>
            <a:spLocks noChangeArrowheads="1"/>
          </p:cNvSpPr>
          <p:nvPr/>
        </p:nvSpPr>
        <p:spPr bwMode="auto">
          <a:xfrm>
            <a:off x="5844120" y="5287695"/>
            <a:ext cx="2046736" cy="685800"/>
          </a:xfrm>
          <a:prstGeom prst="roundRect">
            <a:avLst>
              <a:gd name="adj" fmla="val 0"/>
            </a:avLst>
          </a:prstGeom>
          <a:ln>
            <a:noFill/>
            <a:headEnd/>
            <a:tailEnd/>
          </a:ln>
          <a:extLst/>
        </p:spPr>
        <p:style>
          <a:lnRef idx="3">
            <a:schemeClr val="lt1"/>
          </a:lnRef>
          <a:fillRef idx="1">
            <a:schemeClr val="accent3"/>
          </a:fillRef>
          <a:effectRef idx="1">
            <a:schemeClr val="accent3"/>
          </a:effectRef>
          <a:fontRef idx="minor">
            <a:schemeClr val="lt1"/>
          </a:fontRef>
        </p:style>
        <p:txBody>
          <a:bodyPr wrap="square" anchor="ctr"/>
          <a:lstStyle/>
          <a:p>
            <a:pPr>
              <a:spcBef>
                <a:spcPts val="0"/>
              </a:spcBef>
              <a:defRPr/>
            </a:pPr>
            <a:r>
              <a:rPr lang="ja-JP" altLang="en-US" sz="1000" dirty="0" smtClean="0">
                <a:solidFill>
                  <a:srgbClr val="FFFFFF"/>
                </a:solidFill>
                <a:latin typeface="メイリオ"/>
                <a:ea typeface="メイリオ"/>
                <a:cs typeface="メイリオ"/>
              </a:rPr>
              <a:t>割高。サービスや機能は固定化または変更に手間はかかる。継続的なコスト低減は難しい。</a:t>
            </a:r>
            <a:endParaRPr lang="en-US" altLang="ja-JP" sz="1000" dirty="0">
              <a:solidFill>
                <a:srgbClr val="FFFFFF"/>
              </a:solidFill>
              <a:latin typeface="メイリオ"/>
              <a:ea typeface="メイリオ"/>
              <a:cs typeface="メイリオ"/>
            </a:endParaRPr>
          </a:p>
        </p:txBody>
      </p:sp>
      <p:sp>
        <p:nvSpPr>
          <p:cNvPr id="10" name="AutoShape 50"/>
          <p:cNvSpPr>
            <a:spLocks noChangeArrowheads="1"/>
          </p:cNvSpPr>
          <p:nvPr/>
        </p:nvSpPr>
        <p:spPr bwMode="auto">
          <a:xfrm>
            <a:off x="3515864" y="944295"/>
            <a:ext cx="2066260" cy="762000"/>
          </a:xfrm>
          <a:prstGeom prst="roundRect">
            <a:avLst>
              <a:gd name="adj" fmla="val 0"/>
            </a:avLst>
          </a:prstGeom>
          <a:ln>
            <a:noFill/>
            <a:headEnd/>
            <a:tailEnd/>
          </a:ln>
          <a:extLst/>
        </p:spPr>
        <p:style>
          <a:lnRef idx="3">
            <a:schemeClr val="lt1"/>
          </a:lnRef>
          <a:fillRef idx="1">
            <a:schemeClr val="accent6"/>
          </a:fillRef>
          <a:effectRef idx="1">
            <a:schemeClr val="accent6"/>
          </a:effectRef>
          <a:fontRef idx="minor">
            <a:schemeClr val="lt1"/>
          </a:fontRef>
        </p:style>
        <p:txBody>
          <a:bodyPr wrap="square" anchor="ctr"/>
          <a:lstStyle/>
          <a:p>
            <a:pPr algn="ctr">
              <a:spcBef>
                <a:spcPts val="0"/>
              </a:spcBef>
              <a:defRPr/>
            </a:pPr>
            <a:r>
              <a:rPr lang="ja-JP" altLang="en-US" dirty="0" smtClean="0">
                <a:solidFill>
                  <a:srgbClr val="FFFFFF"/>
                </a:solidFill>
                <a:latin typeface="メイリオ"/>
                <a:ea typeface="メイリオ"/>
                <a:cs typeface="メイリオ"/>
              </a:rPr>
              <a:t>セルフサービス型</a:t>
            </a:r>
            <a:endParaRPr lang="en-US" altLang="ja-JP" dirty="0" smtClean="0">
              <a:solidFill>
                <a:srgbClr val="FFFFFF"/>
              </a:solidFill>
              <a:latin typeface="メイリオ"/>
              <a:ea typeface="メイリオ"/>
              <a:cs typeface="メイリオ"/>
            </a:endParaRPr>
          </a:p>
          <a:p>
            <a:pPr algn="ctr">
              <a:spcBef>
                <a:spcPts val="0"/>
              </a:spcBef>
              <a:defRPr/>
            </a:pPr>
            <a:r>
              <a:rPr lang="en-US" altLang="ja-JP" sz="2800" dirty="0" err="1" smtClean="0">
                <a:solidFill>
                  <a:srgbClr val="FFFFFF"/>
                </a:solidFill>
                <a:latin typeface="メイリオ"/>
                <a:ea typeface="メイリオ"/>
                <a:cs typeface="メイリオ"/>
              </a:rPr>
              <a:t>IaaS</a:t>
            </a:r>
            <a:endParaRPr lang="en-US" altLang="ja-JP" sz="2800" dirty="0">
              <a:solidFill>
                <a:srgbClr val="FFFFFF"/>
              </a:solidFill>
              <a:latin typeface="メイリオ"/>
              <a:ea typeface="メイリオ"/>
              <a:cs typeface="メイリオ"/>
            </a:endParaRPr>
          </a:p>
        </p:txBody>
      </p:sp>
      <p:sp>
        <p:nvSpPr>
          <p:cNvPr id="11" name="AutoShape 50"/>
          <p:cNvSpPr>
            <a:spLocks noChangeArrowheads="1"/>
          </p:cNvSpPr>
          <p:nvPr/>
        </p:nvSpPr>
        <p:spPr bwMode="auto">
          <a:xfrm>
            <a:off x="5844120" y="944295"/>
            <a:ext cx="2066260" cy="762000"/>
          </a:xfrm>
          <a:prstGeom prst="roundRect">
            <a:avLst>
              <a:gd name="adj" fmla="val 0"/>
            </a:avLst>
          </a:prstGeom>
          <a:ln>
            <a:noFill/>
            <a:headEnd/>
            <a:tailEnd/>
          </a:ln>
          <a:extLst/>
        </p:spPr>
        <p:style>
          <a:lnRef idx="3">
            <a:schemeClr val="lt1"/>
          </a:lnRef>
          <a:fillRef idx="1">
            <a:schemeClr val="accent3"/>
          </a:fillRef>
          <a:effectRef idx="1">
            <a:schemeClr val="accent3"/>
          </a:effectRef>
          <a:fontRef idx="minor">
            <a:schemeClr val="lt1"/>
          </a:fontRef>
        </p:style>
        <p:txBody>
          <a:bodyPr wrap="square" anchor="ctr"/>
          <a:lstStyle/>
          <a:p>
            <a:pPr algn="ctr">
              <a:spcBef>
                <a:spcPts val="0"/>
              </a:spcBef>
              <a:defRPr/>
            </a:pPr>
            <a:r>
              <a:rPr lang="ja-JP" altLang="en-US" dirty="0" smtClean="0">
                <a:solidFill>
                  <a:srgbClr val="FFFFFF"/>
                </a:solidFill>
                <a:latin typeface="メイリオ"/>
                <a:ea typeface="メイリオ"/>
                <a:cs typeface="メイリオ"/>
              </a:rPr>
              <a:t>フルサービス型</a:t>
            </a:r>
            <a:endParaRPr lang="en-US" altLang="ja-JP" dirty="0" smtClean="0">
              <a:solidFill>
                <a:srgbClr val="FFFFFF"/>
              </a:solidFill>
              <a:latin typeface="メイリオ"/>
              <a:ea typeface="メイリオ"/>
              <a:cs typeface="メイリオ"/>
            </a:endParaRPr>
          </a:p>
          <a:p>
            <a:pPr algn="ctr">
              <a:spcBef>
                <a:spcPts val="0"/>
              </a:spcBef>
              <a:defRPr/>
            </a:pPr>
            <a:r>
              <a:rPr lang="en-US" altLang="ja-JP" sz="2800" dirty="0" err="1" smtClean="0">
                <a:solidFill>
                  <a:srgbClr val="FFFFFF"/>
                </a:solidFill>
                <a:latin typeface="メイリオ"/>
                <a:ea typeface="メイリオ"/>
                <a:cs typeface="メイリオ"/>
              </a:rPr>
              <a:t>IaaS</a:t>
            </a:r>
            <a:endParaRPr lang="en-US" altLang="ja-JP" sz="2800" dirty="0">
              <a:solidFill>
                <a:srgbClr val="FFFFFF"/>
              </a:solidFill>
              <a:latin typeface="メイリオ"/>
              <a:ea typeface="メイリオ"/>
              <a:cs typeface="メイリオ"/>
            </a:endParaRPr>
          </a:p>
        </p:txBody>
      </p:sp>
      <p:sp>
        <p:nvSpPr>
          <p:cNvPr id="12" name="AutoShape 50"/>
          <p:cNvSpPr>
            <a:spLocks noChangeArrowheads="1"/>
          </p:cNvSpPr>
          <p:nvPr/>
        </p:nvSpPr>
        <p:spPr bwMode="auto">
          <a:xfrm>
            <a:off x="3515864" y="5998895"/>
            <a:ext cx="2046736" cy="431800"/>
          </a:xfrm>
          <a:prstGeom prst="roundRect">
            <a:avLst>
              <a:gd name="adj" fmla="val 0"/>
            </a:avLst>
          </a:prstGeom>
          <a:ln>
            <a:noFill/>
            <a:headEnd/>
            <a:tailEnd/>
          </a:ln>
          <a:extLst/>
        </p:spPr>
        <p:style>
          <a:lnRef idx="3">
            <a:schemeClr val="lt1"/>
          </a:lnRef>
          <a:fillRef idx="1">
            <a:schemeClr val="accent6"/>
          </a:fillRef>
          <a:effectRef idx="1">
            <a:schemeClr val="accent6"/>
          </a:effectRef>
          <a:fontRef idx="minor">
            <a:schemeClr val="lt1"/>
          </a:fontRef>
        </p:style>
        <p:txBody>
          <a:bodyPr wrap="square" anchor="ctr"/>
          <a:lstStyle/>
          <a:p>
            <a:pPr algn="ctr">
              <a:spcBef>
                <a:spcPts val="0"/>
              </a:spcBef>
              <a:defRPr/>
            </a:pPr>
            <a:r>
              <a:rPr lang="en-US" altLang="ja-JP" sz="1000" dirty="0" err="1" smtClean="0">
                <a:solidFill>
                  <a:srgbClr val="FFFFFF"/>
                </a:solidFill>
                <a:latin typeface="メイリオ"/>
                <a:ea typeface="メイリオ"/>
                <a:cs typeface="メイリオ"/>
              </a:rPr>
              <a:t>AWS,SoftLayer,cloud</a:t>
            </a:r>
            <a:r>
              <a:rPr lang="en-US" altLang="ja-JP" sz="1000" baseline="30000" dirty="0" err="1" smtClean="0">
                <a:solidFill>
                  <a:srgbClr val="FFFFFF"/>
                </a:solidFill>
                <a:latin typeface="メイリオ"/>
                <a:ea typeface="メイリオ"/>
                <a:cs typeface="メイリオ"/>
              </a:rPr>
              <a:t>n</a:t>
            </a:r>
            <a:r>
              <a:rPr lang="ja-JP" altLang="en-US" sz="1000" dirty="0" smtClean="0">
                <a:solidFill>
                  <a:srgbClr val="FFFFFF"/>
                </a:solidFill>
                <a:latin typeface="メイリオ"/>
                <a:ea typeface="メイリオ"/>
                <a:cs typeface="メイリオ"/>
              </a:rPr>
              <a:t>など</a:t>
            </a:r>
            <a:endParaRPr lang="en-US" altLang="ja-JP" sz="1000" dirty="0" smtClean="0">
              <a:solidFill>
                <a:srgbClr val="FFFFFF"/>
              </a:solidFill>
              <a:latin typeface="メイリオ"/>
              <a:ea typeface="メイリオ"/>
              <a:cs typeface="メイリオ"/>
            </a:endParaRPr>
          </a:p>
        </p:txBody>
      </p:sp>
      <p:sp>
        <p:nvSpPr>
          <p:cNvPr id="13" name="AutoShape 50"/>
          <p:cNvSpPr>
            <a:spLocks noChangeArrowheads="1"/>
          </p:cNvSpPr>
          <p:nvPr/>
        </p:nvSpPr>
        <p:spPr bwMode="auto">
          <a:xfrm>
            <a:off x="5844120" y="5998895"/>
            <a:ext cx="2046736" cy="431800"/>
          </a:xfrm>
          <a:prstGeom prst="roundRect">
            <a:avLst>
              <a:gd name="adj" fmla="val 0"/>
            </a:avLst>
          </a:prstGeom>
          <a:ln>
            <a:noFill/>
            <a:headEnd/>
            <a:tailEnd/>
          </a:ln>
          <a:extLst/>
        </p:spPr>
        <p:style>
          <a:lnRef idx="3">
            <a:schemeClr val="lt1"/>
          </a:lnRef>
          <a:fillRef idx="1">
            <a:schemeClr val="accent3"/>
          </a:fillRef>
          <a:effectRef idx="1">
            <a:schemeClr val="accent3"/>
          </a:effectRef>
          <a:fontRef idx="minor">
            <a:schemeClr val="lt1"/>
          </a:fontRef>
        </p:style>
        <p:txBody>
          <a:bodyPr wrap="square" anchor="ctr"/>
          <a:lstStyle/>
          <a:p>
            <a:pPr algn="ctr">
              <a:spcBef>
                <a:spcPts val="0"/>
              </a:spcBef>
              <a:defRPr/>
            </a:pPr>
            <a:r>
              <a:rPr lang="ja-JP" altLang="en-US" sz="1000" dirty="0" smtClean="0">
                <a:solidFill>
                  <a:srgbClr val="FFFFFF"/>
                </a:solidFill>
                <a:latin typeface="メイリオ"/>
                <a:ea typeface="メイリオ"/>
                <a:cs typeface="メイリオ"/>
              </a:rPr>
              <a:t>国内</a:t>
            </a:r>
            <a:r>
              <a:rPr lang="en-US" altLang="ja-JP" sz="1000" dirty="0" smtClean="0">
                <a:solidFill>
                  <a:srgbClr val="FFFFFF"/>
                </a:solidFill>
                <a:latin typeface="メイリオ"/>
                <a:ea typeface="メイリオ"/>
                <a:cs typeface="メイリオ"/>
              </a:rPr>
              <a:t>SI</a:t>
            </a:r>
            <a:r>
              <a:rPr lang="ja-JP" altLang="en-US" sz="1000" dirty="0" smtClean="0">
                <a:solidFill>
                  <a:srgbClr val="FFFFFF"/>
                </a:solidFill>
                <a:latin typeface="メイリオ"/>
                <a:ea typeface="メイリオ"/>
                <a:cs typeface="メイリオ"/>
              </a:rPr>
              <a:t>事業者に多い</a:t>
            </a:r>
            <a:endParaRPr lang="en-US" altLang="ja-JP" sz="1000" dirty="0">
              <a:solidFill>
                <a:srgbClr val="FFFFFF"/>
              </a:solidFill>
              <a:latin typeface="メイリオ"/>
              <a:ea typeface="メイリオ"/>
              <a:cs typeface="メイリオ"/>
            </a:endParaRPr>
          </a:p>
        </p:txBody>
      </p:sp>
      <p:sp>
        <p:nvSpPr>
          <p:cNvPr id="14" name="正方形/長方形 13"/>
          <p:cNvSpPr/>
          <p:nvPr/>
        </p:nvSpPr>
        <p:spPr>
          <a:xfrm>
            <a:off x="3433031" y="840093"/>
            <a:ext cx="2215925" cy="5649126"/>
          </a:xfrm>
          <a:prstGeom prst="rect">
            <a:avLst/>
          </a:prstGeom>
          <a:noFill/>
          <a:ln>
            <a:solidFill>
              <a:schemeClr val="accent6">
                <a:lumMod val="75000"/>
              </a:schemeClr>
            </a:solidFill>
            <a:prstDash val="sysDash"/>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メイリオ"/>
              <a:ea typeface="メイリオ"/>
              <a:cs typeface="メイリオ"/>
            </a:endParaRPr>
          </a:p>
        </p:txBody>
      </p:sp>
      <p:sp>
        <p:nvSpPr>
          <p:cNvPr id="15" name="角丸四角形吹き出し 14"/>
          <p:cNvSpPr/>
          <p:nvPr/>
        </p:nvSpPr>
        <p:spPr>
          <a:xfrm>
            <a:off x="990600" y="805382"/>
            <a:ext cx="2329981" cy="502732"/>
          </a:xfrm>
          <a:prstGeom prst="wedgeRoundRectCallout">
            <a:avLst>
              <a:gd name="adj1" fmla="val 57013"/>
              <a:gd name="adj2" fmla="val 40132"/>
              <a:gd name="adj3" fmla="val 16667"/>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600" dirty="0" smtClean="0">
                <a:solidFill>
                  <a:srgbClr val="FFFFFF"/>
                </a:solidFill>
                <a:latin typeface="メイリオ"/>
                <a:ea typeface="メイリオ"/>
                <a:cs typeface="メイリオ"/>
              </a:rPr>
              <a:t>NIST</a:t>
            </a:r>
            <a:r>
              <a:rPr kumimoji="1" lang="ja-JP" altLang="en-US" sz="1600" dirty="0" smtClean="0">
                <a:solidFill>
                  <a:srgbClr val="FFFFFF"/>
                </a:solidFill>
                <a:latin typeface="メイリオ"/>
                <a:ea typeface="メイリオ"/>
                <a:cs typeface="メイリオ"/>
              </a:rPr>
              <a:t>の定義に該当</a:t>
            </a:r>
            <a:endParaRPr kumimoji="1" lang="ja-JP" altLang="en-US" sz="16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377526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66"/>
          <p:cNvSpPr/>
          <p:nvPr/>
        </p:nvSpPr>
        <p:spPr bwMode="auto">
          <a:xfrm>
            <a:off x="304801" y="5728950"/>
            <a:ext cx="1219200" cy="539750"/>
          </a:xfrm>
          <a:prstGeom prst="rect">
            <a:avLst/>
          </a:prstGeom>
          <a:solidFill>
            <a:schemeClr val="bg1">
              <a:lumMod val="75000"/>
            </a:scheme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8" name="正方形/長方形 67"/>
          <p:cNvSpPr/>
          <p:nvPr/>
        </p:nvSpPr>
        <p:spPr bwMode="auto">
          <a:xfrm>
            <a:off x="1524002" y="5201900"/>
            <a:ext cx="1219200" cy="1066800"/>
          </a:xfrm>
          <a:prstGeom prst="rect">
            <a:avLst/>
          </a:prstGeom>
          <a:solidFill>
            <a:schemeClr val="bg1">
              <a:lumMod val="75000"/>
            </a:scheme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9" name="正方形/長方形 68"/>
          <p:cNvSpPr/>
          <p:nvPr/>
        </p:nvSpPr>
        <p:spPr bwMode="auto">
          <a:xfrm>
            <a:off x="2755902" y="4662149"/>
            <a:ext cx="1219200" cy="1604964"/>
          </a:xfrm>
          <a:prstGeom prst="rect">
            <a:avLst/>
          </a:prstGeom>
          <a:solidFill>
            <a:schemeClr val="bg1">
              <a:lumMod val="75000"/>
            </a:scheme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0" name="正方形/長方形 69"/>
          <p:cNvSpPr/>
          <p:nvPr/>
        </p:nvSpPr>
        <p:spPr bwMode="auto">
          <a:xfrm>
            <a:off x="3975102" y="4128750"/>
            <a:ext cx="1219200" cy="2139950"/>
          </a:xfrm>
          <a:prstGeom prst="rect">
            <a:avLst/>
          </a:prstGeom>
          <a:solidFill>
            <a:schemeClr val="bg1">
              <a:lumMod val="75000"/>
            </a:scheme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1" name="正方形/長方形 70"/>
          <p:cNvSpPr/>
          <p:nvPr/>
        </p:nvSpPr>
        <p:spPr bwMode="auto">
          <a:xfrm>
            <a:off x="5181600" y="3595350"/>
            <a:ext cx="1219200" cy="2673350"/>
          </a:xfrm>
          <a:prstGeom prst="rect">
            <a:avLst/>
          </a:prstGeom>
          <a:solidFill>
            <a:srgbClr val="FFCC66"/>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72" name="正方形/長方形 71"/>
          <p:cNvSpPr/>
          <p:nvPr/>
        </p:nvSpPr>
        <p:spPr bwMode="auto">
          <a:xfrm>
            <a:off x="6400800" y="1995150"/>
            <a:ext cx="1219200" cy="4273550"/>
          </a:xfrm>
          <a:prstGeom prst="rect">
            <a:avLst/>
          </a:prstGeom>
          <a:solidFill>
            <a:srgbClr val="FFCC66"/>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73" name="正方形/長方形 72"/>
          <p:cNvSpPr/>
          <p:nvPr/>
        </p:nvSpPr>
        <p:spPr bwMode="auto">
          <a:xfrm>
            <a:off x="7620000" y="1461750"/>
            <a:ext cx="1219200" cy="4806950"/>
          </a:xfrm>
          <a:prstGeom prst="rect">
            <a:avLst/>
          </a:prstGeom>
          <a:solidFill>
            <a:srgbClr val="FFCC66"/>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kumimoji="1" lang="ja-JP" altLang="en-US" dirty="0" smtClean="0"/>
              <a:t>データセンター・サービスとクラウドの関係</a:t>
            </a:r>
            <a:endParaRPr kumimoji="1" lang="ja-JP" altLang="en-US" dirty="0"/>
          </a:p>
        </p:txBody>
      </p:sp>
      <p:sp>
        <p:nvSpPr>
          <p:cNvPr id="3" name="正方形/長方形 2"/>
          <p:cNvSpPr/>
          <p:nvPr/>
        </p:nvSpPr>
        <p:spPr bwMode="auto">
          <a:xfrm>
            <a:off x="381000" y="5805150"/>
            <a:ext cx="10668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データセンター</a:t>
            </a:r>
            <a:endParaRPr kumimoji="0" lang="en-US" altLang="ja-JP" sz="10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設備</a:t>
            </a:r>
            <a:endParaRPr kumimoji="0" lang="ja-JP" altLang="en-US" sz="1000" b="0" i="0" u="none" strike="noStrike" cap="none" normalizeH="0" baseline="0" dirty="0" smtClean="0">
              <a:ln>
                <a:noFill/>
              </a:ln>
              <a:solidFill>
                <a:srgbClr val="FFFFFF"/>
              </a:solidFill>
              <a:effectLst/>
            </a:endParaRPr>
          </a:p>
        </p:txBody>
      </p:sp>
      <p:sp>
        <p:nvSpPr>
          <p:cNvPr id="4" name="正方形/長方形 3"/>
          <p:cNvSpPr/>
          <p:nvPr/>
        </p:nvSpPr>
        <p:spPr bwMode="auto">
          <a:xfrm>
            <a:off x="381000" y="4738350"/>
            <a:ext cx="1066800" cy="381000"/>
          </a:xfrm>
          <a:prstGeom prst="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5" name="正方形/長方形 4"/>
          <p:cNvSpPr/>
          <p:nvPr/>
        </p:nvSpPr>
        <p:spPr bwMode="auto">
          <a:xfrm>
            <a:off x="381000" y="4204950"/>
            <a:ext cx="1066800" cy="381000"/>
          </a:xfrm>
          <a:prstGeom prst="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仮想マシン</a:t>
            </a:r>
          </a:p>
        </p:txBody>
      </p:sp>
      <p:sp>
        <p:nvSpPr>
          <p:cNvPr id="7" name="正方形/長方形 6"/>
          <p:cNvSpPr/>
          <p:nvPr/>
        </p:nvSpPr>
        <p:spPr bwMode="auto">
          <a:xfrm>
            <a:off x="381000" y="2604750"/>
            <a:ext cx="1066800" cy="381000"/>
          </a:xfrm>
          <a:prstGeom prst="rect">
            <a:avLst/>
          </a:prstGeom>
          <a:solidFill>
            <a:schemeClr val="accent6">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ミドルウェア</a:t>
            </a:r>
          </a:p>
        </p:txBody>
      </p:sp>
      <p:sp>
        <p:nvSpPr>
          <p:cNvPr id="8" name="正方形/長方形 7"/>
          <p:cNvSpPr/>
          <p:nvPr/>
        </p:nvSpPr>
        <p:spPr bwMode="auto">
          <a:xfrm>
            <a:off x="381000" y="2071350"/>
            <a:ext cx="1066800" cy="381000"/>
          </a:xfrm>
          <a:prstGeom prst="rect">
            <a:avLst/>
          </a:prstGeom>
          <a:solidFill>
            <a:schemeClr val="accent5">
              <a:lumMod val="2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ランタイム</a:t>
            </a:r>
          </a:p>
        </p:txBody>
      </p:sp>
      <p:sp>
        <p:nvSpPr>
          <p:cNvPr id="9" name="正方形/長方形 8"/>
          <p:cNvSpPr/>
          <p:nvPr/>
        </p:nvSpPr>
        <p:spPr bwMode="auto">
          <a:xfrm>
            <a:off x="1600200" y="5805150"/>
            <a:ext cx="10668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データセンター</a:t>
            </a:r>
            <a:endParaRPr kumimoji="0" lang="en-US" altLang="ja-JP" sz="10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設備</a:t>
            </a:r>
            <a:endParaRPr kumimoji="0" lang="ja-JP" altLang="en-US" sz="1000" b="0" i="0" u="none" strike="noStrike" cap="none" normalizeH="0" baseline="0" dirty="0" smtClean="0">
              <a:ln>
                <a:noFill/>
              </a:ln>
              <a:solidFill>
                <a:srgbClr val="FFFFFF"/>
              </a:solidFill>
              <a:effectLst/>
            </a:endParaRPr>
          </a:p>
        </p:txBody>
      </p:sp>
      <p:sp>
        <p:nvSpPr>
          <p:cNvPr id="10" name="正方形/長方形 9"/>
          <p:cNvSpPr/>
          <p:nvPr/>
        </p:nvSpPr>
        <p:spPr bwMode="auto">
          <a:xfrm>
            <a:off x="1600200" y="4738350"/>
            <a:ext cx="1066800" cy="381000"/>
          </a:xfrm>
          <a:prstGeom prst="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11" name="正方形/長方形 10"/>
          <p:cNvSpPr/>
          <p:nvPr/>
        </p:nvSpPr>
        <p:spPr bwMode="auto">
          <a:xfrm>
            <a:off x="1600200" y="4204950"/>
            <a:ext cx="1066800" cy="381000"/>
          </a:xfrm>
          <a:prstGeom prst="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仮想マシン</a:t>
            </a:r>
          </a:p>
        </p:txBody>
      </p:sp>
      <p:sp>
        <p:nvSpPr>
          <p:cNvPr id="13" name="正方形/長方形 12"/>
          <p:cNvSpPr/>
          <p:nvPr/>
        </p:nvSpPr>
        <p:spPr bwMode="auto">
          <a:xfrm>
            <a:off x="1600200" y="2604750"/>
            <a:ext cx="1066800" cy="381000"/>
          </a:xfrm>
          <a:prstGeom prst="rect">
            <a:avLst/>
          </a:prstGeom>
          <a:solidFill>
            <a:schemeClr val="accent6">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ミドルウェア</a:t>
            </a:r>
          </a:p>
        </p:txBody>
      </p:sp>
      <p:sp>
        <p:nvSpPr>
          <p:cNvPr id="14" name="正方形/長方形 13"/>
          <p:cNvSpPr/>
          <p:nvPr/>
        </p:nvSpPr>
        <p:spPr bwMode="auto">
          <a:xfrm>
            <a:off x="1600200" y="2071350"/>
            <a:ext cx="1066800" cy="381000"/>
          </a:xfrm>
          <a:prstGeom prst="rect">
            <a:avLst/>
          </a:prstGeom>
          <a:solidFill>
            <a:schemeClr val="accent5">
              <a:lumMod val="2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50" dirty="0">
                <a:solidFill>
                  <a:srgbClr val="FFFFFF"/>
                </a:solidFill>
                <a:latin typeface="Arial" charset="0"/>
                <a:ea typeface="HG丸ｺﾞｼｯｸM-PRO" pitchFamily="50" charset="-128"/>
              </a:rPr>
              <a:t>ランタイム</a:t>
            </a:r>
          </a:p>
        </p:txBody>
      </p:sp>
      <p:sp>
        <p:nvSpPr>
          <p:cNvPr id="15" name="正方形/長方形 14"/>
          <p:cNvSpPr/>
          <p:nvPr/>
        </p:nvSpPr>
        <p:spPr bwMode="auto">
          <a:xfrm>
            <a:off x="2819400" y="5805150"/>
            <a:ext cx="10668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データセンター</a:t>
            </a:r>
            <a:endParaRPr kumimoji="0" lang="en-US" altLang="ja-JP" sz="10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設備</a:t>
            </a:r>
            <a:endParaRPr kumimoji="0" lang="ja-JP" altLang="en-US" sz="1000" b="0" i="0" u="none" strike="noStrike" cap="none" normalizeH="0" baseline="0" dirty="0" smtClean="0">
              <a:ln>
                <a:noFill/>
              </a:ln>
              <a:solidFill>
                <a:srgbClr val="FFFFFF"/>
              </a:solidFill>
              <a:effectLst/>
            </a:endParaRPr>
          </a:p>
        </p:txBody>
      </p:sp>
      <p:sp>
        <p:nvSpPr>
          <p:cNvPr id="16" name="正方形/長方形 15"/>
          <p:cNvSpPr/>
          <p:nvPr/>
        </p:nvSpPr>
        <p:spPr bwMode="auto">
          <a:xfrm>
            <a:off x="2819400" y="4738350"/>
            <a:ext cx="1066800" cy="381000"/>
          </a:xfrm>
          <a:prstGeom prst="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17" name="正方形/長方形 16"/>
          <p:cNvSpPr/>
          <p:nvPr/>
        </p:nvSpPr>
        <p:spPr bwMode="auto">
          <a:xfrm>
            <a:off x="2819400" y="4204950"/>
            <a:ext cx="1066800" cy="381000"/>
          </a:xfrm>
          <a:prstGeom prst="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仮想マシン</a:t>
            </a:r>
          </a:p>
        </p:txBody>
      </p:sp>
      <p:sp>
        <p:nvSpPr>
          <p:cNvPr id="19" name="正方形/長方形 18"/>
          <p:cNvSpPr/>
          <p:nvPr/>
        </p:nvSpPr>
        <p:spPr bwMode="auto">
          <a:xfrm>
            <a:off x="2819400" y="2604750"/>
            <a:ext cx="1066800" cy="381000"/>
          </a:xfrm>
          <a:prstGeom prst="rect">
            <a:avLst/>
          </a:prstGeom>
          <a:solidFill>
            <a:schemeClr val="accent6">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ミドルウェア</a:t>
            </a:r>
          </a:p>
        </p:txBody>
      </p:sp>
      <p:sp>
        <p:nvSpPr>
          <p:cNvPr id="20" name="正方形/長方形 19"/>
          <p:cNvSpPr/>
          <p:nvPr/>
        </p:nvSpPr>
        <p:spPr bwMode="auto">
          <a:xfrm>
            <a:off x="2819400" y="2071350"/>
            <a:ext cx="1066800" cy="381000"/>
          </a:xfrm>
          <a:prstGeom prst="rect">
            <a:avLst/>
          </a:prstGeom>
          <a:solidFill>
            <a:schemeClr val="accent5">
              <a:lumMod val="2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50" dirty="0">
                <a:solidFill>
                  <a:srgbClr val="FFFFFF"/>
                </a:solidFill>
                <a:latin typeface="Arial" charset="0"/>
                <a:ea typeface="HG丸ｺﾞｼｯｸM-PRO" pitchFamily="50" charset="-128"/>
              </a:rPr>
              <a:t>ランタイム</a:t>
            </a:r>
          </a:p>
        </p:txBody>
      </p:sp>
      <p:sp>
        <p:nvSpPr>
          <p:cNvPr id="21" name="正方形/長方形 20"/>
          <p:cNvSpPr/>
          <p:nvPr/>
        </p:nvSpPr>
        <p:spPr bwMode="auto">
          <a:xfrm>
            <a:off x="4038600" y="5805150"/>
            <a:ext cx="10668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データセンター</a:t>
            </a:r>
            <a:endParaRPr kumimoji="0" lang="en-US" altLang="ja-JP" sz="10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設備</a:t>
            </a:r>
            <a:endParaRPr kumimoji="0" lang="ja-JP" altLang="en-US" sz="1000" b="0" i="0" u="none" strike="noStrike" cap="none" normalizeH="0" baseline="0" dirty="0" smtClean="0">
              <a:ln>
                <a:noFill/>
              </a:ln>
              <a:solidFill>
                <a:srgbClr val="FFFFFF"/>
              </a:solidFill>
              <a:effectLst/>
            </a:endParaRPr>
          </a:p>
        </p:txBody>
      </p:sp>
      <p:sp>
        <p:nvSpPr>
          <p:cNvPr id="22" name="正方形/長方形 21"/>
          <p:cNvSpPr/>
          <p:nvPr/>
        </p:nvSpPr>
        <p:spPr bwMode="auto">
          <a:xfrm>
            <a:off x="4038600" y="4738350"/>
            <a:ext cx="1066800" cy="381000"/>
          </a:xfrm>
          <a:prstGeom prst="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23" name="正方形/長方形 22"/>
          <p:cNvSpPr/>
          <p:nvPr/>
        </p:nvSpPr>
        <p:spPr bwMode="auto">
          <a:xfrm>
            <a:off x="4038600" y="4204950"/>
            <a:ext cx="1066800" cy="381000"/>
          </a:xfrm>
          <a:prstGeom prst="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仮想マシン</a:t>
            </a:r>
          </a:p>
        </p:txBody>
      </p:sp>
      <p:sp>
        <p:nvSpPr>
          <p:cNvPr id="25" name="正方形/長方形 24"/>
          <p:cNvSpPr/>
          <p:nvPr/>
        </p:nvSpPr>
        <p:spPr bwMode="auto">
          <a:xfrm>
            <a:off x="4038600" y="2604750"/>
            <a:ext cx="1066800" cy="381000"/>
          </a:xfrm>
          <a:prstGeom prst="rect">
            <a:avLst/>
          </a:prstGeom>
          <a:solidFill>
            <a:schemeClr val="accent6">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ミドルウェア</a:t>
            </a:r>
          </a:p>
        </p:txBody>
      </p:sp>
      <p:sp>
        <p:nvSpPr>
          <p:cNvPr id="26" name="正方形/長方形 25"/>
          <p:cNvSpPr/>
          <p:nvPr/>
        </p:nvSpPr>
        <p:spPr bwMode="auto">
          <a:xfrm>
            <a:off x="4038600" y="2071350"/>
            <a:ext cx="1066800" cy="381000"/>
          </a:xfrm>
          <a:prstGeom prst="rect">
            <a:avLst/>
          </a:prstGeom>
          <a:solidFill>
            <a:schemeClr val="accent5">
              <a:lumMod val="2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50" dirty="0">
                <a:solidFill>
                  <a:srgbClr val="FFFFFF"/>
                </a:solidFill>
                <a:latin typeface="Arial" charset="0"/>
                <a:ea typeface="HG丸ｺﾞｼｯｸM-PRO" pitchFamily="50" charset="-128"/>
              </a:rPr>
              <a:t>ランタイム</a:t>
            </a:r>
          </a:p>
        </p:txBody>
      </p:sp>
      <p:sp>
        <p:nvSpPr>
          <p:cNvPr id="27" name="正方形/長方形 26"/>
          <p:cNvSpPr/>
          <p:nvPr/>
        </p:nvSpPr>
        <p:spPr bwMode="auto">
          <a:xfrm>
            <a:off x="5262418" y="5805150"/>
            <a:ext cx="10668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データセンター</a:t>
            </a:r>
            <a:endParaRPr kumimoji="0" lang="en-US" altLang="ja-JP" sz="10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設備</a:t>
            </a:r>
            <a:endParaRPr kumimoji="0" lang="ja-JP" altLang="en-US" sz="1000" b="0" i="0" u="none" strike="noStrike" cap="none" normalizeH="0" baseline="0" dirty="0" smtClean="0">
              <a:ln>
                <a:noFill/>
              </a:ln>
              <a:solidFill>
                <a:srgbClr val="FFFFFF"/>
              </a:solidFill>
              <a:effectLst/>
            </a:endParaRPr>
          </a:p>
        </p:txBody>
      </p:sp>
      <p:sp>
        <p:nvSpPr>
          <p:cNvPr id="28" name="正方形/長方形 27"/>
          <p:cNvSpPr/>
          <p:nvPr/>
        </p:nvSpPr>
        <p:spPr bwMode="auto">
          <a:xfrm>
            <a:off x="5262418" y="4738350"/>
            <a:ext cx="1066800" cy="381000"/>
          </a:xfrm>
          <a:prstGeom prst="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29" name="正方形/長方形 28"/>
          <p:cNvSpPr/>
          <p:nvPr/>
        </p:nvSpPr>
        <p:spPr bwMode="auto">
          <a:xfrm>
            <a:off x="5262418" y="4204950"/>
            <a:ext cx="1066800" cy="381000"/>
          </a:xfrm>
          <a:prstGeom prst="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仮想マシン</a:t>
            </a:r>
          </a:p>
        </p:txBody>
      </p:sp>
      <p:sp>
        <p:nvSpPr>
          <p:cNvPr id="31" name="正方形/長方形 30"/>
          <p:cNvSpPr/>
          <p:nvPr/>
        </p:nvSpPr>
        <p:spPr bwMode="auto">
          <a:xfrm>
            <a:off x="5262418" y="2604750"/>
            <a:ext cx="1066800" cy="381000"/>
          </a:xfrm>
          <a:prstGeom prst="rect">
            <a:avLst/>
          </a:prstGeom>
          <a:solidFill>
            <a:schemeClr val="accent6">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ミドルウェア</a:t>
            </a:r>
          </a:p>
        </p:txBody>
      </p:sp>
      <p:sp>
        <p:nvSpPr>
          <p:cNvPr id="32" name="正方形/長方形 31"/>
          <p:cNvSpPr/>
          <p:nvPr/>
        </p:nvSpPr>
        <p:spPr bwMode="auto">
          <a:xfrm>
            <a:off x="5262418" y="2071350"/>
            <a:ext cx="1066800" cy="381000"/>
          </a:xfrm>
          <a:prstGeom prst="rect">
            <a:avLst/>
          </a:prstGeom>
          <a:solidFill>
            <a:schemeClr val="accent5">
              <a:lumMod val="2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50" dirty="0">
                <a:solidFill>
                  <a:srgbClr val="FFFFFF"/>
                </a:solidFill>
                <a:latin typeface="Arial" charset="0"/>
                <a:ea typeface="HG丸ｺﾞｼｯｸM-PRO" pitchFamily="50" charset="-128"/>
              </a:rPr>
              <a:t>ランタイム</a:t>
            </a:r>
          </a:p>
        </p:txBody>
      </p:sp>
      <p:sp>
        <p:nvSpPr>
          <p:cNvPr id="33" name="正方形/長方形 32"/>
          <p:cNvSpPr/>
          <p:nvPr/>
        </p:nvSpPr>
        <p:spPr bwMode="auto">
          <a:xfrm>
            <a:off x="6477000" y="5805150"/>
            <a:ext cx="10668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データセンター</a:t>
            </a:r>
            <a:endParaRPr kumimoji="0" lang="en-US" altLang="ja-JP" sz="10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設備</a:t>
            </a:r>
            <a:endParaRPr kumimoji="0" lang="ja-JP" altLang="en-US" sz="1000" b="0" i="0" u="none" strike="noStrike" cap="none" normalizeH="0" baseline="0" dirty="0" smtClean="0">
              <a:ln>
                <a:noFill/>
              </a:ln>
              <a:solidFill>
                <a:srgbClr val="FFFFFF"/>
              </a:solidFill>
              <a:effectLst/>
            </a:endParaRPr>
          </a:p>
        </p:txBody>
      </p:sp>
      <p:sp>
        <p:nvSpPr>
          <p:cNvPr id="34" name="正方形/長方形 33"/>
          <p:cNvSpPr/>
          <p:nvPr/>
        </p:nvSpPr>
        <p:spPr bwMode="auto">
          <a:xfrm>
            <a:off x="6477000" y="4738350"/>
            <a:ext cx="1066800" cy="381000"/>
          </a:xfrm>
          <a:prstGeom prst="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35" name="正方形/長方形 34"/>
          <p:cNvSpPr/>
          <p:nvPr/>
        </p:nvSpPr>
        <p:spPr bwMode="auto">
          <a:xfrm>
            <a:off x="6477000" y="4204950"/>
            <a:ext cx="1066800" cy="381000"/>
          </a:xfrm>
          <a:prstGeom prst="rect">
            <a:avLst/>
          </a:prstGeom>
          <a:solidFill>
            <a:schemeClr val="accent3">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仮想マシン</a:t>
            </a:r>
            <a:endParaRPr kumimoji="0" lang="en-US" altLang="ja-JP" sz="12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dirty="0" smtClean="0">
                <a:solidFill>
                  <a:srgbClr val="FFFFFF"/>
                </a:solidFill>
                <a:latin typeface="Arial" charset="0"/>
                <a:ea typeface="HG丸ｺﾞｼｯｸM-PRO" pitchFamily="50" charset="-128"/>
              </a:rPr>
              <a:t>(</a:t>
            </a:r>
            <a:r>
              <a:rPr kumimoji="0" lang="ja-JP" altLang="en-US" sz="800" dirty="0" smtClean="0">
                <a:solidFill>
                  <a:srgbClr val="FFFFFF"/>
                </a:solidFill>
                <a:latin typeface="Arial" charset="0"/>
                <a:ea typeface="HG丸ｺﾞｼｯｸM-PRO" pitchFamily="50" charset="-128"/>
              </a:rPr>
              <a:t>絶対条件ではない</a:t>
            </a:r>
            <a:r>
              <a:rPr kumimoji="0" lang="en-US" altLang="ja-JP" sz="800" dirty="0" smtClean="0">
                <a:solidFill>
                  <a:srgbClr val="FFFFFF"/>
                </a:solidFill>
                <a:latin typeface="Arial" charset="0"/>
                <a:ea typeface="HG丸ｺﾞｼｯｸM-PRO" pitchFamily="50" charset="-128"/>
              </a:rPr>
              <a:t>)</a:t>
            </a:r>
            <a:endParaRPr kumimoji="0" lang="ja-JP" altLang="en-US" sz="8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37" name="正方形/長方形 36"/>
          <p:cNvSpPr/>
          <p:nvPr/>
        </p:nvSpPr>
        <p:spPr bwMode="auto">
          <a:xfrm>
            <a:off x="6477000" y="2604750"/>
            <a:ext cx="1066800" cy="381000"/>
          </a:xfrm>
          <a:prstGeom prst="rect">
            <a:avLst/>
          </a:prstGeom>
          <a:solidFill>
            <a:schemeClr val="accent6">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ミドルウェア</a:t>
            </a:r>
          </a:p>
        </p:txBody>
      </p:sp>
      <p:sp>
        <p:nvSpPr>
          <p:cNvPr id="38" name="正方形/長方形 37"/>
          <p:cNvSpPr/>
          <p:nvPr/>
        </p:nvSpPr>
        <p:spPr bwMode="auto">
          <a:xfrm>
            <a:off x="6477000" y="2071350"/>
            <a:ext cx="1066800" cy="381000"/>
          </a:xfrm>
          <a:prstGeom prst="rect">
            <a:avLst/>
          </a:prstGeom>
          <a:solidFill>
            <a:schemeClr val="accent5">
              <a:lumMod val="2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50" dirty="0">
                <a:solidFill>
                  <a:srgbClr val="FFFFFF"/>
                </a:solidFill>
                <a:latin typeface="Arial" charset="0"/>
                <a:ea typeface="HG丸ｺﾞｼｯｸM-PRO" pitchFamily="50" charset="-128"/>
              </a:rPr>
              <a:t>ランタイム</a:t>
            </a:r>
          </a:p>
        </p:txBody>
      </p:sp>
      <p:sp>
        <p:nvSpPr>
          <p:cNvPr id="39" name="正方形/長方形 38"/>
          <p:cNvSpPr/>
          <p:nvPr/>
        </p:nvSpPr>
        <p:spPr bwMode="auto">
          <a:xfrm>
            <a:off x="381000" y="5278677"/>
            <a:ext cx="1066800" cy="381000"/>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ラック</a:t>
            </a:r>
          </a:p>
        </p:txBody>
      </p:sp>
      <p:sp>
        <p:nvSpPr>
          <p:cNvPr id="40" name="正方形/長方形 39"/>
          <p:cNvSpPr/>
          <p:nvPr/>
        </p:nvSpPr>
        <p:spPr bwMode="auto">
          <a:xfrm>
            <a:off x="1600200" y="5278677"/>
            <a:ext cx="1066800" cy="381000"/>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ラック</a:t>
            </a:r>
          </a:p>
        </p:txBody>
      </p:sp>
      <p:sp>
        <p:nvSpPr>
          <p:cNvPr id="41" name="正方形/長方形 40"/>
          <p:cNvSpPr/>
          <p:nvPr/>
        </p:nvSpPr>
        <p:spPr bwMode="auto">
          <a:xfrm>
            <a:off x="2819400" y="5278677"/>
            <a:ext cx="1066800" cy="381000"/>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ラック</a:t>
            </a:r>
          </a:p>
        </p:txBody>
      </p:sp>
      <p:sp>
        <p:nvSpPr>
          <p:cNvPr id="42" name="正方形/長方形 41"/>
          <p:cNvSpPr/>
          <p:nvPr/>
        </p:nvSpPr>
        <p:spPr bwMode="auto">
          <a:xfrm>
            <a:off x="4038600" y="5278677"/>
            <a:ext cx="1066800" cy="381000"/>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ラック</a:t>
            </a:r>
          </a:p>
        </p:txBody>
      </p:sp>
      <p:sp>
        <p:nvSpPr>
          <p:cNvPr id="43" name="正方形/長方形 42"/>
          <p:cNvSpPr/>
          <p:nvPr/>
        </p:nvSpPr>
        <p:spPr bwMode="auto">
          <a:xfrm>
            <a:off x="5262418" y="5278677"/>
            <a:ext cx="1066800" cy="381000"/>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ラック</a:t>
            </a:r>
          </a:p>
        </p:txBody>
      </p:sp>
      <p:sp>
        <p:nvSpPr>
          <p:cNvPr id="44" name="正方形/長方形 43"/>
          <p:cNvSpPr/>
          <p:nvPr/>
        </p:nvSpPr>
        <p:spPr bwMode="auto">
          <a:xfrm>
            <a:off x="6477000" y="5278677"/>
            <a:ext cx="1066800" cy="381000"/>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ラック</a:t>
            </a:r>
          </a:p>
        </p:txBody>
      </p:sp>
      <p:sp>
        <p:nvSpPr>
          <p:cNvPr id="46" name="正方形/長方形 45"/>
          <p:cNvSpPr/>
          <p:nvPr/>
        </p:nvSpPr>
        <p:spPr bwMode="auto">
          <a:xfrm>
            <a:off x="381000" y="3138150"/>
            <a:ext cx="1066800" cy="381000"/>
          </a:xfrm>
          <a:prstGeom prst="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47" name="正方形/長方形 46"/>
          <p:cNvSpPr/>
          <p:nvPr/>
        </p:nvSpPr>
        <p:spPr bwMode="auto">
          <a:xfrm>
            <a:off x="1600200" y="3138150"/>
            <a:ext cx="1066800" cy="381000"/>
          </a:xfrm>
          <a:prstGeom prst="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48" name="正方形/長方形 47"/>
          <p:cNvSpPr/>
          <p:nvPr/>
        </p:nvSpPr>
        <p:spPr bwMode="auto">
          <a:xfrm>
            <a:off x="2819400" y="3138150"/>
            <a:ext cx="1066800" cy="381000"/>
          </a:xfrm>
          <a:prstGeom prst="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49" name="正方形/長方形 48"/>
          <p:cNvSpPr/>
          <p:nvPr/>
        </p:nvSpPr>
        <p:spPr bwMode="auto">
          <a:xfrm>
            <a:off x="4038600" y="3138150"/>
            <a:ext cx="1066800" cy="381000"/>
          </a:xfrm>
          <a:prstGeom prst="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50" name="正方形/長方形 49"/>
          <p:cNvSpPr/>
          <p:nvPr/>
        </p:nvSpPr>
        <p:spPr bwMode="auto">
          <a:xfrm>
            <a:off x="5262418" y="3138150"/>
            <a:ext cx="1066800" cy="381000"/>
          </a:xfrm>
          <a:prstGeom prst="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51" name="正方形/長方形 50"/>
          <p:cNvSpPr/>
          <p:nvPr/>
        </p:nvSpPr>
        <p:spPr bwMode="auto">
          <a:xfrm>
            <a:off x="6477000" y="3138150"/>
            <a:ext cx="1066800" cy="381000"/>
          </a:xfrm>
          <a:prstGeom prst="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52" name="テキスト ボックス 51"/>
          <p:cNvSpPr txBox="1"/>
          <p:nvPr/>
        </p:nvSpPr>
        <p:spPr>
          <a:xfrm>
            <a:off x="1600200" y="6331136"/>
            <a:ext cx="1066800" cy="276999"/>
          </a:xfrm>
          <a:prstGeom prst="rect">
            <a:avLst/>
          </a:prstGeom>
          <a:noFill/>
        </p:spPr>
        <p:txBody>
          <a:bodyPr wrap="square" rtlCol="0">
            <a:spAutoFit/>
          </a:bodyPr>
          <a:lstStyle/>
          <a:p>
            <a:pPr algn="ctr"/>
            <a:r>
              <a:rPr kumimoji="1" lang="ja-JP" altLang="en-US" sz="1200" dirty="0" smtClean="0">
                <a:solidFill>
                  <a:schemeClr val="bg1">
                    <a:lumMod val="50000"/>
                  </a:schemeClr>
                </a:solidFill>
                <a:latin typeface="ＭＳ Ｐゴシック"/>
                <a:ea typeface="ＭＳ Ｐゴシック"/>
                <a:cs typeface="ＭＳ Ｐゴシック"/>
              </a:rPr>
              <a:t>ハウジング</a:t>
            </a:r>
            <a:endParaRPr kumimoji="1" lang="ja-JP" altLang="en-US" sz="1200" dirty="0">
              <a:solidFill>
                <a:schemeClr val="bg1">
                  <a:lumMod val="50000"/>
                </a:schemeClr>
              </a:solidFill>
              <a:latin typeface="ＭＳ Ｐゴシック"/>
              <a:ea typeface="ＭＳ Ｐゴシック"/>
              <a:cs typeface="ＭＳ Ｐゴシック"/>
            </a:endParaRPr>
          </a:p>
        </p:txBody>
      </p:sp>
      <p:sp>
        <p:nvSpPr>
          <p:cNvPr id="53" name="テキスト ボックス 52"/>
          <p:cNvSpPr txBox="1"/>
          <p:nvPr/>
        </p:nvSpPr>
        <p:spPr>
          <a:xfrm>
            <a:off x="304801" y="6314517"/>
            <a:ext cx="1219201" cy="276999"/>
          </a:xfrm>
          <a:prstGeom prst="rect">
            <a:avLst/>
          </a:prstGeom>
          <a:noFill/>
        </p:spPr>
        <p:txBody>
          <a:bodyPr wrap="square" rtlCol="0">
            <a:spAutoFit/>
          </a:bodyPr>
          <a:lstStyle/>
          <a:p>
            <a:pPr algn="ctr"/>
            <a:r>
              <a:rPr kumimoji="1" lang="ja-JP" altLang="en-US" sz="1200" dirty="0" smtClean="0">
                <a:solidFill>
                  <a:schemeClr val="bg1">
                    <a:lumMod val="50000"/>
                  </a:schemeClr>
                </a:solidFill>
                <a:latin typeface="ＭＳ Ｐゴシック"/>
                <a:ea typeface="ＭＳ Ｐゴシック"/>
                <a:cs typeface="ＭＳ Ｐゴシック"/>
              </a:rPr>
              <a:t>コロケーション</a:t>
            </a:r>
            <a:endParaRPr kumimoji="1" lang="ja-JP" altLang="en-US" sz="1200" dirty="0">
              <a:solidFill>
                <a:schemeClr val="bg1">
                  <a:lumMod val="50000"/>
                </a:schemeClr>
              </a:solidFill>
              <a:latin typeface="ＭＳ Ｐゴシック"/>
              <a:ea typeface="ＭＳ Ｐゴシック"/>
              <a:cs typeface="ＭＳ Ｐゴシック"/>
            </a:endParaRPr>
          </a:p>
        </p:txBody>
      </p:sp>
      <p:sp>
        <p:nvSpPr>
          <p:cNvPr id="54" name="テキスト ボックス 53"/>
          <p:cNvSpPr txBox="1"/>
          <p:nvPr/>
        </p:nvSpPr>
        <p:spPr>
          <a:xfrm>
            <a:off x="2819400" y="6315459"/>
            <a:ext cx="1066800" cy="276999"/>
          </a:xfrm>
          <a:prstGeom prst="rect">
            <a:avLst/>
          </a:prstGeom>
          <a:noFill/>
        </p:spPr>
        <p:txBody>
          <a:bodyPr wrap="square" rtlCol="0">
            <a:spAutoFit/>
          </a:bodyPr>
          <a:lstStyle/>
          <a:p>
            <a:pPr algn="ctr"/>
            <a:r>
              <a:rPr kumimoji="1" lang="ja-JP" altLang="en-US" sz="1200" dirty="0" smtClean="0">
                <a:solidFill>
                  <a:schemeClr val="bg1">
                    <a:lumMod val="50000"/>
                  </a:schemeClr>
                </a:solidFill>
                <a:latin typeface="ＭＳ Ｐゴシック"/>
                <a:ea typeface="ＭＳ Ｐゴシック"/>
                <a:cs typeface="ＭＳ Ｐゴシック"/>
              </a:rPr>
              <a:t>ホスティング</a:t>
            </a:r>
            <a:endParaRPr kumimoji="1" lang="ja-JP" altLang="en-US" sz="1200" dirty="0">
              <a:solidFill>
                <a:schemeClr val="bg1">
                  <a:lumMod val="50000"/>
                </a:schemeClr>
              </a:solidFill>
              <a:latin typeface="ＭＳ Ｐゴシック"/>
              <a:ea typeface="ＭＳ Ｐゴシック"/>
              <a:cs typeface="ＭＳ Ｐゴシック"/>
            </a:endParaRPr>
          </a:p>
        </p:txBody>
      </p:sp>
      <p:sp>
        <p:nvSpPr>
          <p:cNvPr id="55" name="テキスト ボックス 54"/>
          <p:cNvSpPr txBox="1"/>
          <p:nvPr/>
        </p:nvSpPr>
        <p:spPr>
          <a:xfrm>
            <a:off x="3841750" y="6315459"/>
            <a:ext cx="1447800" cy="276999"/>
          </a:xfrm>
          <a:prstGeom prst="rect">
            <a:avLst/>
          </a:prstGeom>
          <a:noFill/>
        </p:spPr>
        <p:txBody>
          <a:bodyPr wrap="square" rtlCol="0">
            <a:spAutoFit/>
          </a:bodyPr>
          <a:lstStyle/>
          <a:p>
            <a:pPr algn="ctr"/>
            <a:r>
              <a:rPr lang="ja-JP" altLang="en-US" sz="1200" dirty="0" smtClean="0">
                <a:solidFill>
                  <a:schemeClr val="bg1">
                    <a:lumMod val="50000"/>
                  </a:schemeClr>
                </a:solidFill>
                <a:latin typeface="ＭＳ Ｐゴシック"/>
                <a:ea typeface="ＭＳ Ｐゴシック"/>
                <a:cs typeface="ＭＳ Ｐゴシック"/>
              </a:rPr>
              <a:t>仮想ホスティング</a:t>
            </a:r>
            <a:endParaRPr kumimoji="1" lang="ja-JP" altLang="en-US" sz="1200" dirty="0">
              <a:solidFill>
                <a:schemeClr val="bg1">
                  <a:lumMod val="50000"/>
                </a:schemeClr>
              </a:solidFill>
              <a:latin typeface="ＭＳ Ｐゴシック"/>
              <a:ea typeface="ＭＳ Ｐゴシック"/>
              <a:cs typeface="ＭＳ Ｐゴシック"/>
            </a:endParaRPr>
          </a:p>
        </p:txBody>
      </p:sp>
      <p:sp>
        <p:nvSpPr>
          <p:cNvPr id="56" name="テキスト ボックス 55"/>
          <p:cNvSpPr txBox="1"/>
          <p:nvPr/>
        </p:nvSpPr>
        <p:spPr>
          <a:xfrm>
            <a:off x="5257800" y="6290151"/>
            <a:ext cx="1066800" cy="307777"/>
          </a:xfrm>
          <a:prstGeom prst="rect">
            <a:avLst/>
          </a:prstGeom>
          <a:noFill/>
        </p:spPr>
        <p:txBody>
          <a:bodyPr wrap="square" rtlCol="0">
            <a:spAutoFit/>
          </a:bodyPr>
          <a:lstStyle/>
          <a:p>
            <a:pPr algn="ctr"/>
            <a:r>
              <a:rPr lang="en-US" altLang="ja-JP" sz="1400" dirty="0" err="1" smtClean="0">
                <a:solidFill>
                  <a:srgbClr val="3366FF"/>
                </a:solidFill>
                <a:latin typeface="Arial Black"/>
                <a:cs typeface="Arial Black"/>
              </a:rPr>
              <a:t>IaaS</a:t>
            </a:r>
            <a:endParaRPr kumimoji="1" lang="ja-JP" altLang="en-US" sz="1400" dirty="0">
              <a:solidFill>
                <a:srgbClr val="3366FF"/>
              </a:solidFill>
              <a:latin typeface="Arial Black"/>
              <a:cs typeface="Arial Black"/>
            </a:endParaRPr>
          </a:p>
        </p:txBody>
      </p:sp>
      <p:sp>
        <p:nvSpPr>
          <p:cNvPr id="57" name="テキスト ボックス 56"/>
          <p:cNvSpPr txBox="1"/>
          <p:nvPr/>
        </p:nvSpPr>
        <p:spPr>
          <a:xfrm>
            <a:off x="6477000" y="6290151"/>
            <a:ext cx="1066800" cy="307777"/>
          </a:xfrm>
          <a:prstGeom prst="rect">
            <a:avLst/>
          </a:prstGeom>
          <a:noFill/>
        </p:spPr>
        <p:txBody>
          <a:bodyPr wrap="square" rtlCol="0">
            <a:spAutoFit/>
          </a:bodyPr>
          <a:lstStyle/>
          <a:p>
            <a:pPr algn="ctr"/>
            <a:r>
              <a:rPr lang="en-US" altLang="ja-JP" sz="1400" dirty="0" err="1">
                <a:solidFill>
                  <a:srgbClr val="3366FF"/>
                </a:solidFill>
                <a:latin typeface="Arial Black"/>
                <a:cs typeface="Arial Black"/>
              </a:rPr>
              <a:t>P</a:t>
            </a:r>
            <a:r>
              <a:rPr lang="en-US" altLang="ja-JP" sz="1400" dirty="0" err="1" smtClean="0">
                <a:solidFill>
                  <a:srgbClr val="3366FF"/>
                </a:solidFill>
                <a:latin typeface="Arial Black"/>
                <a:cs typeface="Arial Black"/>
              </a:rPr>
              <a:t>aaS</a:t>
            </a:r>
            <a:endParaRPr kumimoji="1" lang="ja-JP" altLang="en-US" sz="1400" dirty="0">
              <a:solidFill>
                <a:srgbClr val="3366FF"/>
              </a:solidFill>
              <a:latin typeface="Arial Black"/>
              <a:cs typeface="Arial Black"/>
            </a:endParaRPr>
          </a:p>
        </p:txBody>
      </p:sp>
      <p:sp>
        <p:nvSpPr>
          <p:cNvPr id="58" name="正方形/長方形 57"/>
          <p:cNvSpPr/>
          <p:nvPr/>
        </p:nvSpPr>
        <p:spPr bwMode="auto">
          <a:xfrm>
            <a:off x="7696200" y="5805150"/>
            <a:ext cx="10668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データセンター</a:t>
            </a:r>
            <a:endParaRPr kumimoji="0" lang="en-US" altLang="ja-JP" sz="10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設備</a:t>
            </a:r>
            <a:endParaRPr kumimoji="0" lang="ja-JP" altLang="en-US" sz="1000" b="0" i="0" u="none" strike="noStrike" cap="none" normalizeH="0" baseline="0" dirty="0" smtClean="0">
              <a:ln>
                <a:noFill/>
              </a:ln>
              <a:solidFill>
                <a:srgbClr val="FFFFFF"/>
              </a:solidFill>
              <a:effectLst/>
            </a:endParaRPr>
          </a:p>
        </p:txBody>
      </p:sp>
      <p:sp>
        <p:nvSpPr>
          <p:cNvPr id="59" name="正方形/長方形 58"/>
          <p:cNvSpPr/>
          <p:nvPr/>
        </p:nvSpPr>
        <p:spPr bwMode="auto">
          <a:xfrm>
            <a:off x="7696200" y="4738350"/>
            <a:ext cx="1066800" cy="381000"/>
          </a:xfrm>
          <a:prstGeom prst="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62" name="正方形/長方形 61"/>
          <p:cNvSpPr/>
          <p:nvPr/>
        </p:nvSpPr>
        <p:spPr bwMode="auto">
          <a:xfrm>
            <a:off x="7696200" y="2604750"/>
            <a:ext cx="1066800" cy="381000"/>
          </a:xfrm>
          <a:prstGeom prst="rect">
            <a:avLst/>
          </a:prstGeom>
          <a:solidFill>
            <a:schemeClr val="accent6">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ミドルウェア</a:t>
            </a:r>
          </a:p>
        </p:txBody>
      </p:sp>
      <p:sp>
        <p:nvSpPr>
          <p:cNvPr id="63" name="正方形/長方形 62"/>
          <p:cNvSpPr/>
          <p:nvPr/>
        </p:nvSpPr>
        <p:spPr bwMode="auto">
          <a:xfrm>
            <a:off x="7696200" y="2071350"/>
            <a:ext cx="1066800" cy="381000"/>
          </a:xfrm>
          <a:prstGeom prst="rect">
            <a:avLst/>
          </a:prstGeom>
          <a:solidFill>
            <a:schemeClr val="accent5">
              <a:lumMod val="2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50" dirty="0">
                <a:solidFill>
                  <a:srgbClr val="FFFFFF"/>
                </a:solidFill>
                <a:latin typeface="Arial" charset="0"/>
                <a:ea typeface="HG丸ｺﾞｼｯｸM-PRO" pitchFamily="50" charset="-128"/>
              </a:rPr>
              <a:t>ランタイム</a:t>
            </a:r>
          </a:p>
        </p:txBody>
      </p:sp>
      <p:sp>
        <p:nvSpPr>
          <p:cNvPr id="64" name="正方形/長方形 63"/>
          <p:cNvSpPr/>
          <p:nvPr/>
        </p:nvSpPr>
        <p:spPr bwMode="auto">
          <a:xfrm>
            <a:off x="7696200" y="5278677"/>
            <a:ext cx="1066800" cy="381000"/>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ラック</a:t>
            </a:r>
          </a:p>
        </p:txBody>
      </p:sp>
      <p:sp>
        <p:nvSpPr>
          <p:cNvPr id="65" name="正方形/長方形 64"/>
          <p:cNvSpPr/>
          <p:nvPr/>
        </p:nvSpPr>
        <p:spPr bwMode="auto">
          <a:xfrm>
            <a:off x="7696200" y="3138150"/>
            <a:ext cx="1066800" cy="381000"/>
          </a:xfrm>
          <a:prstGeom prst="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66" name="テキスト ボックス 65"/>
          <p:cNvSpPr txBox="1"/>
          <p:nvPr/>
        </p:nvSpPr>
        <p:spPr>
          <a:xfrm>
            <a:off x="7696200" y="6290151"/>
            <a:ext cx="1066800" cy="307777"/>
          </a:xfrm>
          <a:prstGeom prst="rect">
            <a:avLst/>
          </a:prstGeom>
          <a:noFill/>
        </p:spPr>
        <p:txBody>
          <a:bodyPr wrap="square" rtlCol="0">
            <a:spAutoFit/>
          </a:bodyPr>
          <a:lstStyle/>
          <a:p>
            <a:pPr algn="ctr"/>
            <a:r>
              <a:rPr lang="en-US" altLang="ja-JP" sz="1400" dirty="0" err="1" smtClean="0">
                <a:solidFill>
                  <a:srgbClr val="3366FF"/>
                </a:solidFill>
                <a:latin typeface="Arial Black"/>
                <a:cs typeface="Arial Black"/>
              </a:rPr>
              <a:t>SaaS</a:t>
            </a:r>
            <a:endParaRPr kumimoji="1" lang="ja-JP" altLang="en-US" sz="1400" dirty="0">
              <a:solidFill>
                <a:srgbClr val="3366FF"/>
              </a:solidFill>
              <a:latin typeface="Arial Black"/>
              <a:cs typeface="Arial Black"/>
            </a:endParaRPr>
          </a:p>
        </p:txBody>
      </p:sp>
      <p:sp>
        <p:nvSpPr>
          <p:cNvPr id="74" name="正方形/長方形 73"/>
          <p:cNvSpPr/>
          <p:nvPr/>
        </p:nvSpPr>
        <p:spPr bwMode="auto">
          <a:xfrm>
            <a:off x="381000" y="3671550"/>
            <a:ext cx="1066800" cy="381000"/>
          </a:xfrm>
          <a:prstGeom prst="rect">
            <a:avLst/>
          </a:prstGeom>
          <a:solidFill>
            <a:schemeClr val="bg2">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運用・調達</a:t>
            </a:r>
            <a:endParaRPr kumimoji="0" lang="en-US" altLang="ja-JP" sz="10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75" name="正方形/長方形 74"/>
          <p:cNvSpPr/>
          <p:nvPr/>
        </p:nvSpPr>
        <p:spPr bwMode="auto">
          <a:xfrm>
            <a:off x="1600200" y="3671550"/>
            <a:ext cx="1066800" cy="381000"/>
          </a:xfrm>
          <a:prstGeom prst="rect">
            <a:avLst/>
          </a:prstGeom>
          <a:solidFill>
            <a:schemeClr val="bg2">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00" dirty="0">
                <a:solidFill>
                  <a:srgbClr val="FFFFFF"/>
                </a:solidFill>
                <a:latin typeface="Arial" charset="0"/>
                <a:ea typeface="HG丸ｺﾞｼｯｸM-PRO" pitchFamily="50" charset="-128"/>
              </a:rPr>
              <a:t>運用・</a:t>
            </a:r>
            <a:r>
              <a:rPr kumimoji="0" lang="ja-JP" altLang="en-US" sz="1000" dirty="0" smtClean="0">
                <a:solidFill>
                  <a:srgbClr val="FFFFFF"/>
                </a:solidFill>
                <a:latin typeface="Arial" charset="0"/>
                <a:ea typeface="HG丸ｺﾞｼｯｸM-PRO" pitchFamily="50" charset="-128"/>
              </a:rPr>
              <a:t>調達</a:t>
            </a:r>
            <a:endParaRPr kumimoji="0" lang="en-US" altLang="ja-JP" sz="1000" dirty="0">
              <a:solidFill>
                <a:srgbClr val="FFFFFF"/>
              </a:solidFill>
              <a:latin typeface="Arial" charset="0"/>
              <a:ea typeface="HG丸ｺﾞｼｯｸM-PRO" pitchFamily="50" charset="-128"/>
            </a:endParaRPr>
          </a:p>
        </p:txBody>
      </p:sp>
      <p:sp>
        <p:nvSpPr>
          <p:cNvPr id="81" name="左右矢印 80"/>
          <p:cNvSpPr/>
          <p:nvPr/>
        </p:nvSpPr>
        <p:spPr bwMode="auto">
          <a:xfrm>
            <a:off x="381001" y="852150"/>
            <a:ext cx="8458199" cy="457200"/>
          </a:xfrm>
          <a:prstGeom prst="leftRightArrow">
            <a:avLst>
              <a:gd name="adj1" fmla="val 70833"/>
              <a:gd name="adj2" fmla="val 50000"/>
            </a:avLst>
          </a:prstGeom>
          <a:gradFill flip="none" rotWithShape="1">
            <a:gsLst>
              <a:gs pos="0">
                <a:srgbClr val="FF0000"/>
              </a:gs>
              <a:gs pos="50000">
                <a:srgbClr val="FFFF00"/>
              </a:gs>
              <a:gs pos="100000">
                <a:srgbClr val="3366FF"/>
              </a:gs>
            </a:gsLst>
            <a:lin ang="0" scaled="1"/>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000090"/>
                </a:solidFill>
                <a:effectLst/>
                <a:latin typeface="Arial" charset="0"/>
                <a:ea typeface="HG丸ｺﾞｼｯｸM-PRO" pitchFamily="50" charset="-128"/>
              </a:rPr>
              <a:t>ユーザー企業の運用管理負担</a:t>
            </a:r>
          </a:p>
        </p:txBody>
      </p:sp>
      <p:sp>
        <p:nvSpPr>
          <p:cNvPr id="82" name="テキスト ボックス 81"/>
          <p:cNvSpPr txBox="1"/>
          <p:nvPr/>
        </p:nvSpPr>
        <p:spPr>
          <a:xfrm>
            <a:off x="889496" y="911473"/>
            <a:ext cx="389850" cy="338554"/>
          </a:xfrm>
          <a:prstGeom prst="rect">
            <a:avLst/>
          </a:prstGeom>
          <a:noFill/>
        </p:spPr>
        <p:txBody>
          <a:bodyPr wrap="none" rtlCol="0">
            <a:spAutoFit/>
          </a:bodyPr>
          <a:lstStyle/>
          <a:p>
            <a:pPr algn="ctr"/>
            <a:r>
              <a:rPr lang="ja-JP" altLang="en-US" sz="1600" dirty="0" smtClean="0">
                <a:solidFill>
                  <a:srgbClr val="FFFFFF"/>
                </a:solidFill>
              </a:rPr>
              <a:t>高</a:t>
            </a:r>
            <a:endParaRPr kumimoji="1" lang="ja-JP" altLang="en-US" sz="1600" dirty="0">
              <a:solidFill>
                <a:srgbClr val="FFFFFF"/>
              </a:solidFill>
            </a:endParaRPr>
          </a:p>
        </p:txBody>
      </p:sp>
      <p:sp>
        <p:nvSpPr>
          <p:cNvPr id="83" name="テキスト ボックス 82"/>
          <p:cNvSpPr txBox="1"/>
          <p:nvPr/>
        </p:nvSpPr>
        <p:spPr>
          <a:xfrm>
            <a:off x="7958476" y="911473"/>
            <a:ext cx="389850" cy="338554"/>
          </a:xfrm>
          <a:prstGeom prst="rect">
            <a:avLst/>
          </a:prstGeom>
          <a:noFill/>
        </p:spPr>
        <p:txBody>
          <a:bodyPr wrap="none" rtlCol="0">
            <a:spAutoFit/>
          </a:bodyPr>
          <a:lstStyle/>
          <a:p>
            <a:pPr algn="ctr"/>
            <a:r>
              <a:rPr kumimoji="1" lang="ja-JP" altLang="en-US" sz="1600" dirty="0" smtClean="0">
                <a:solidFill>
                  <a:schemeClr val="bg1"/>
                </a:solidFill>
              </a:rPr>
              <a:t>低</a:t>
            </a:r>
            <a:endParaRPr kumimoji="1" lang="ja-JP" altLang="en-US" sz="1600" dirty="0">
              <a:solidFill>
                <a:schemeClr val="bg1"/>
              </a:solidFill>
            </a:endParaRPr>
          </a:p>
        </p:txBody>
      </p:sp>
      <p:sp>
        <p:nvSpPr>
          <p:cNvPr id="84" name="正方形/長方形 83"/>
          <p:cNvSpPr/>
          <p:nvPr/>
        </p:nvSpPr>
        <p:spPr bwMode="auto">
          <a:xfrm>
            <a:off x="2819400" y="3665200"/>
            <a:ext cx="1066800" cy="381000"/>
          </a:xfrm>
          <a:prstGeom prst="rect">
            <a:avLst/>
          </a:prstGeom>
          <a:solidFill>
            <a:schemeClr val="bg2">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運用・調達</a:t>
            </a:r>
            <a:endParaRPr kumimoji="0" lang="en-US" altLang="ja-JP" sz="10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85" name="正方形/長方形 84"/>
          <p:cNvSpPr/>
          <p:nvPr/>
        </p:nvSpPr>
        <p:spPr bwMode="auto">
          <a:xfrm>
            <a:off x="4038600" y="3665200"/>
            <a:ext cx="1066800" cy="381000"/>
          </a:xfrm>
          <a:prstGeom prst="rect">
            <a:avLst/>
          </a:prstGeom>
          <a:solidFill>
            <a:schemeClr val="bg2">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00" dirty="0">
                <a:solidFill>
                  <a:srgbClr val="FFFFFF"/>
                </a:solidFill>
                <a:latin typeface="Arial" charset="0"/>
                <a:ea typeface="HG丸ｺﾞｼｯｸM-PRO" pitchFamily="50" charset="-128"/>
              </a:rPr>
              <a:t>運用・</a:t>
            </a:r>
            <a:r>
              <a:rPr kumimoji="0" lang="ja-JP" altLang="en-US" sz="1000" dirty="0" smtClean="0">
                <a:solidFill>
                  <a:srgbClr val="FFFFFF"/>
                </a:solidFill>
                <a:latin typeface="Arial" charset="0"/>
                <a:ea typeface="HG丸ｺﾞｼｯｸM-PRO" pitchFamily="50" charset="-128"/>
              </a:rPr>
              <a:t>調達</a:t>
            </a:r>
            <a:endParaRPr kumimoji="0" lang="en-US" altLang="ja-JP" sz="1000" dirty="0">
              <a:solidFill>
                <a:srgbClr val="FFFFFF"/>
              </a:solidFill>
              <a:latin typeface="Arial" charset="0"/>
              <a:ea typeface="HG丸ｺﾞｼｯｸM-PRO" pitchFamily="50" charset="-128"/>
            </a:endParaRPr>
          </a:p>
        </p:txBody>
      </p:sp>
      <p:sp>
        <p:nvSpPr>
          <p:cNvPr id="86" name="正方形/長方形 85"/>
          <p:cNvSpPr/>
          <p:nvPr/>
        </p:nvSpPr>
        <p:spPr bwMode="auto">
          <a:xfrm>
            <a:off x="5257800" y="3671550"/>
            <a:ext cx="1066800" cy="381000"/>
          </a:xfrm>
          <a:prstGeom prst="rect">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00" dirty="0">
                <a:solidFill>
                  <a:srgbClr val="FFFFFF"/>
                </a:solidFill>
                <a:latin typeface="Arial" charset="0"/>
                <a:ea typeface="HG丸ｺﾞｼｯｸM-PRO" pitchFamily="50" charset="-128"/>
              </a:rPr>
              <a:t>運用・調達</a:t>
            </a:r>
            <a:endParaRPr kumimoji="0" lang="en-US" altLang="ja-JP" sz="1000" dirty="0">
              <a:solidFill>
                <a:srgbClr val="FFFFFF"/>
              </a:solidFill>
              <a:latin typeface="Arial" charset="0"/>
              <a:ea typeface="HG丸ｺﾞｼｯｸM-PRO" pitchFamily="50" charset="-128"/>
            </a:endParaRPr>
          </a:p>
          <a:p>
            <a:pPr algn="ctr">
              <a:spcBef>
                <a:spcPts val="0"/>
              </a:spcBef>
            </a:pPr>
            <a:r>
              <a:rPr kumimoji="0" lang="ja-JP" altLang="en-US" sz="1000" dirty="0" smtClean="0">
                <a:solidFill>
                  <a:srgbClr val="FFFFFF"/>
                </a:solidFill>
                <a:latin typeface="Arial" charset="0"/>
                <a:ea typeface="HG丸ｺﾞｼｯｸM-PRO" pitchFamily="50" charset="-128"/>
              </a:rPr>
              <a:t>自動化</a:t>
            </a:r>
            <a:endParaRPr kumimoji="0" lang="ja-JP" altLang="en-US" sz="1000" dirty="0">
              <a:solidFill>
                <a:srgbClr val="FFFFFF"/>
              </a:solidFill>
            </a:endParaRPr>
          </a:p>
        </p:txBody>
      </p:sp>
      <p:sp>
        <p:nvSpPr>
          <p:cNvPr id="87" name="正方形/長方形 86"/>
          <p:cNvSpPr/>
          <p:nvPr/>
        </p:nvSpPr>
        <p:spPr bwMode="auto">
          <a:xfrm>
            <a:off x="6477000" y="3665200"/>
            <a:ext cx="1066800" cy="381000"/>
          </a:xfrm>
          <a:prstGeom prst="rect">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運用・調達</a:t>
            </a:r>
            <a:endParaRPr kumimoji="0" lang="en-US" altLang="ja-JP" sz="10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latin typeface="Arial" charset="0"/>
                <a:ea typeface="HG丸ｺﾞｼｯｸM-PRO" pitchFamily="50" charset="-128"/>
              </a:rPr>
              <a:t>自動化</a:t>
            </a:r>
            <a:endParaRPr kumimoji="0" lang="ja-JP" altLang="en-US" sz="10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88" name="正方形/長方形 87"/>
          <p:cNvSpPr/>
          <p:nvPr/>
        </p:nvSpPr>
        <p:spPr bwMode="auto">
          <a:xfrm>
            <a:off x="7696200" y="3665200"/>
            <a:ext cx="1066800" cy="381000"/>
          </a:xfrm>
          <a:prstGeom prst="rect">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00" dirty="0">
                <a:solidFill>
                  <a:srgbClr val="FFFFFF"/>
                </a:solidFill>
                <a:latin typeface="Arial" charset="0"/>
                <a:ea typeface="HG丸ｺﾞｼｯｸM-PRO" pitchFamily="50" charset="-128"/>
              </a:rPr>
              <a:t>運用・調達</a:t>
            </a:r>
            <a:endParaRPr kumimoji="0" lang="en-US" altLang="ja-JP" sz="1000" dirty="0">
              <a:solidFill>
                <a:srgbClr val="FFFFFF"/>
              </a:solidFill>
              <a:latin typeface="Arial" charset="0"/>
              <a:ea typeface="HG丸ｺﾞｼｯｸM-PRO" pitchFamily="50" charset="-128"/>
            </a:endParaRPr>
          </a:p>
          <a:p>
            <a:pPr algn="ctr">
              <a:spcBef>
                <a:spcPts val="0"/>
              </a:spcBef>
            </a:pPr>
            <a:r>
              <a:rPr kumimoji="0" lang="ja-JP" altLang="en-US" sz="1000" dirty="0" smtClean="0">
                <a:solidFill>
                  <a:srgbClr val="FFFFFF"/>
                </a:solidFill>
                <a:latin typeface="Arial" charset="0"/>
                <a:ea typeface="HG丸ｺﾞｼｯｸM-PRO" pitchFamily="50" charset="-128"/>
              </a:rPr>
              <a:t>自動化</a:t>
            </a:r>
            <a:endParaRPr kumimoji="0" lang="ja-JP" altLang="en-US" sz="1000" dirty="0">
              <a:solidFill>
                <a:srgbClr val="FFFFFF"/>
              </a:solidFill>
            </a:endParaRPr>
          </a:p>
        </p:txBody>
      </p:sp>
      <p:sp>
        <p:nvSpPr>
          <p:cNvPr id="76" name="正方形/長方形 75"/>
          <p:cNvSpPr/>
          <p:nvPr/>
        </p:nvSpPr>
        <p:spPr bwMode="auto">
          <a:xfrm>
            <a:off x="381000" y="1537950"/>
            <a:ext cx="1066800" cy="381000"/>
          </a:xfrm>
          <a:prstGeom prst="rect">
            <a:avLst/>
          </a:prstGeom>
          <a:solidFill>
            <a:schemeClr val="accent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アプリケーション</a:t>
            </a:r>
          </a:p>
        </p:txBody>
      </p:sp>
      <p:sp>
        <p:nvSpPr>
          <p:cNvPr id="77" name="正方形/長方形 76"/>
          <p:cNvSpPr/>
          <p:nvPr/>
        </p:nvSpPr>
        <p:spPr bwMode="auto">
          <a:xfrm>
            <a:off x="1600200" y="1537950"/>
            <a:ext cx="1066800" cy="381000"/>
          </a:xfrm>
          <a:prstGeom prst="rect">
            <a:avLst/>
          </a:prstGeom>
          <a:solidFill>
            <a:schemeClr val="accent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アプリケーション</a:t>
            </a:r>
          </a:p>
        </p:txBody>
      </p:sp>
      <p:sp>
        <p:nvSpPr>
          <p:cNvPr id="78" name="正方形/長方形 77"/>
          <p:cNvSpPr/>
          <p:nvPr/>
        </p:nvSpPr>
        <p:spPr bwMode="auto">
          <a:xfrm>
            <a:off x="2819400" y="1537950"/>
            <a:ext cx="1066800" cy="381000"/>
          </a:xfrm>
          <a:prstGeom prst="rect">
            <a:avLst/>
          </a:prstGeom>
          <a:solidFill>
            <a:schemeClr val="accent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アプリケーション</a:t>
            </a:r>
          </a:p>
        </p:txBody>
      </p:sp>
      <p:sp>
        <p:nvSpPr>
          <p:cNvPr id="79" name="正方形/長方形 78"/>
          <p:cNvSpPr/>
          <p:nvPr/>
        </p:nvSpPr>
        <p:spPr bwMode="auto">
          <a:xfrm>
            <a:off x="4038600" y="1537950"/>
            <a:ext cx="1066800" cy="381000"/>
          </a:xfrm>
          <a:prstGeom prst="rect">
            <a:avLst/>
          </a:prstGeom>
          <a:solidFill>
            <a:schemeClr val="accent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アプリケーション</a:t>
            </a:r>
          </a:p>
        </p:txBody>
      </p:sp>
      <p:sp>
        <p:nvSpPr>
          <p:cNvPr id="80" name="正方形/長方形 79"/>
          <p:cNvSpPr/>
          <p:nvPr/>
        </p:nvSpPr>
        <p:spPr bwMode="auto">
          <a:xfrm>
            <a:off x="5262418" y="1537950"/>
            <a:ext cx="1066800" cy="381000"/>
          </a:xfrm>
          <a:prstGeom prst="rect">
            <a:avLst/>
          </a:prstGeom>
          <a:solidFill>
            <a:schemeClr val="accent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アプリケーション</a:t>
            </a:r>
          </a:p>
        </p:txBody>
      </p:sp>
      <p:sp>
        <p:nvSpPr>
          <p:cNvPr id="89" name="正方形/長方形 88"/>
          <p:cNvSpPr/>
          <p:nvPr/>
        </p:nvSpPr>
        <p:spPr bwMode="auto">
          <a:xfrm>
            <a:off x="6477000" y="1537950"/>
            <a:ext cx="1066800" cy="381000"/>
          </a:xfrm>
          <a:prstGeom prst="rect">
            <a:avLst/>
          </a:prstGeom>
          <a:solidFill>
            <a:schemeClr val="accent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アプリケーション</a:t>
            </a:r>
          </a:p>
        </p:txBody>
      </p:sp>
      <p:sp>
        <p:nvSpPr>
          <p:cNvPr id="90" name="正方形/長方形 89"/>
          <p:cNvSpPr/>
          <p:nvPr/>
        </p:nvSpPr>
        <p:spPr bwMode="auto">
          <a:xfrm>
            <a:off x="7696200" y="1537950"/>
            <a:ext cx="1066800" cy="381000"/>
          </a:xfrm>
          <a:prstGeom prst="rect">
            <a:avLst/>
          </a:prstGeom>
          <a:solidFill>
            <a:schemeClr val="accent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アプリケーション</a:t>
            </a:r>
          </a:p>
        </p:txBody>
      </p:sp>
      <p:sp>
        <p:nvSpPr>
          <p:cNvPr id="91" name="正方形/長方形 90"/>
          <p:cNvSpPr/>
          <p:nvPr/>
        </p:nvSpPr>
        <p:spPr bwMode="auto">
          <a:xfrm>
            <a:off x="7696200" y="4204950"/>
            <a:ext cx="1066800" cy="381000"/>
          </a:xfrm>
          <a:prstGeom prst="rect">
            <a:avLst/>
          </a:prstGeom>
          <a:solidFill>
            <a:schemeClr val="accent3">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仮想マシン</a:t>
            </a:r>
            <a:endParaRPr kumimoji="0" lang="en-US" altLang="ja-JP" sz="12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dirty="0" smtClean="0">
                <a:solidFill>
                  <a:srgbClr val="FFFFFF"/>
                </a:solidFill>
                <a:latin typeface="Arial" charset="0"/>
                <a:ea typeface="HG丸ｺﾞｼｯｸM-PRO" pitchFamily="50" charset="-128"/>
              </a:rPr>
              <a:t>(</a:t>
            </a:r>
            <a:r>
              <a:rPr kumimoji="0" lang="ja-JP" altLang="en-US" sz="800" dirty="0" smtClean="0">
                <a:solidFill>
                  <a:srgbClr val="FFFFFF"/>
                </a:solidFill>
                <a:latin typeface="Arial" charset="0"/>
                <a:ea typeface="HG丸ｺﾞｼｯｸM-PRO" pitchFamily="50" charset="-128"/>
              </a:rPr>
              <a:t>絶対条件ではない</a:t>
            </a:r>
            <a:r>
              <a:rPr kumimoji="0" lang="en-US" altLang="ja-JP" sz="800" dirty="0" smtClean="0">
                <a:solidFill>
                  <a:srgbClr val="FFFFFF"/>
                </a:solidFill>
                <a:latin typeface="Arial" charset="0"/>
                <a:ea typeface="HG丸ｺﾞｼｯｸM-PRO" pitchFamily="50" charset="-128"/>
              </a:rPr>
              <a:t>)</a:t>
            </a:r>
            <a:endParaRPr kumimoji="0" lang="ja-JP" altLang="en-US" sz="800" b="0" i="0" u="none" strike="noStrike" cap="none" normalizeH="0" baseline="0" dirty="0" smtClean="0">
              <a:ln>
                <a:noFill/>
              </a:ln>
              <a:solidFill>
                <a:srgbClr val="FFFFFF"/>
              </a:solidFill>
              <a:effectLst/>
              <a:latin typeface="Arial" charset="0"/>
              <a:ea typeface="HG丸ｺﾞｼｯｸM-PRO" pitchFamily="50" charset="-128"/>
            </a:endParaRPr>
          </a:p>
        </p:txBody>
      </p:sp>
    </p:spTree>
    <p:extLst>
      <p:ext uri="{BB962C8B-B14F-4D97-AF65-F5344CB8AC3E}">
        <p14:creationId xmlns:p14="http://schemas.microsoft.com/office/powerpoint/2010/main" val="272319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角丸四角形 169"/>
          <p:cNvSpPr/>
          <p:nvPr/>
        </p:nvSpPr>
        <p:spPr bwMode="auto">
          <a:xfrm>
            <a:off x="228601" y="2667000"/>
            <a:ext cx="8686797" cy="3124199"/>
          </a:xfrm>
          <a:prstGeom prst="roundRect">
            <a:avLst>
              <a:gd name="adj" fmla="val 0"/>
            </a:avLst>
          </a:prstGeom>
          <a:solidFill>
            <a:srgbClr val="FFFF99"/>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71" name="テキスト ボックス 170"/>
          <p:cNvSpPr txBox="1"/>
          <p:nvPr/>
        </p:nvSpPr>
        <p:spPr>
          <a:xfrm>
            <a:off x="3186278" y="5421868"/>
            <a:ext cx="2723823" cy="369332"/>
          </a:xfrm>
          <a:prstGeom prst="rect">
            <a:avLst/>
          </a:prstGeom>
          <a:noFill/>
        </p:spPr>
        <p:txBody>
          <a:bodyPr wrap="none" rtlCol="0">
            <a:spAutoFit/>
          </a:bodyPr>
          <a:lstStyle/>
          <a:p>
            <a:pPr algn="ctr"/>
            <a:r>
              <a:rPr kumimoji="1" lang="ja-JP" altLang="en-US" sz="1800" dirty="0" smtClean="0">
                <a:solidFill>
                  <a:srgbClr val="008000"/>
                </a:solidFill>
                <a:latin typeface="ＤＦＰ太丸ゴシック体"/>
                <a:ea typeface="ＤＦＰ太丸ゴシック体"/>
                <a:cs typeface="ＤＦＰ太丸ゴシック体"/>
              </a:rPr>
              <a:t>ハイブリッド・クラウド</a:t>
            </a:r>
            <a:endParaRPr kumimoji="1" lang="ja-JP" altLang="en-US" sz="1800" dirty="0">
              <a:solidFill>
                <a:srgbClr val="008000"/>
              </a:solidFill>
              <a:latin typeface="ＤＦＰ太丸ゴシック体"/>
              <a:ea typeface="ＤＦＰ太丸ゴシック体"/>
              <a:cs typeface="ＤＦＰ太丸ゴシック体"/>
            </a:endParaRPr>
          </a:p>
        </p:txBody>
      </p:sp>
      <p:sp>
        <p:nvSpPr>
          <p:cNvPr id="13" name="角丸四角形 12"/>
          <p:cNvSpPr/>
          <p:nvPr/>
        </p:nvSpPr>
        <p:spPr bwMode="auto">
          <a:xfrm>
            <a:off x="3276600" y="2743200"/>
            <a:ext cx="5486400" cy="2579132"/>
          </a:xfrm>
          <a:prstGeom prst="roundRect">
            <a:avLst>
              <a:gd name="adj" fmla="val 0"/>
            </a:avLst>
          </a:prstGeom>
          <a:solidFill>
            <a:srgbClr val="33CC33"/>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53" name="テキスト ボックス 152"/>
          <p:cNvSpPr txBox="1"/>
          <p:nvPr/>
        </p:nvSpPr>
        <p:spPr>
          <a:xfrm>
            <a:off x="6095683" y="4394200"/>
            <a:ext cx="2031325" cy="461665"/>
          </a:xfrm>
          <a:prstGeom prst="rect">
            <a:avLst/>
          </a:prstGeom>
          <a:noFill/>
        </p:spPr>
        <p:txBody>
          <a:bodyPr wrap="none" rtlCol="0">
            <a:spAutoFit/>
          </a:bodyPr>
          <a:lstStyle/>
          <a:p>
            <a:pPr algn="ctr"/>
            <a:r>
              <a:rPr kumimoji="1" lang="ja-JP" altLang="en-US" sz="2400" dirty="0" smtClean="0">
                <a:solidFill>
                  <a:srgbClr val="FFFFFF"/>
                </a:solidFill>
                <a:latin typeface="ＤＦＰ太丸ゴシック体"/>
                <a:ea typeface="ＤＦＰ太丸ゴシック体"/>
                <a:cs typeface="ＤＦＰ太丸ゴシック体"/>
              </a:rPr>
              <a:t>複数企業共用</a:t>
            </a:r>
            <a:endParaRPr kumimoji="1" lang="ja-JP" altLang="en-US" sz="2400" dirty="0">
              <a:solidFill>
                <a:srgbClr val="FFFFFF"/>
              </a:solidFill>
              <a:latin typeface="ＤＦＰ太丸ゴシック体"/>
              <a:ea typeface="ＤＦＰ太丸ゴシック体"/>
              <a:cs typeface="ＤＦＰ太丸ゴシック体"/>
            </a:endParaRPr>
          </a:p>
        </p:txBody>
      </p:sp>
      <p:sp>
        <p:nvSpPr>
          <p:cNvPr id="159" name="テキスト ボックス 158"/>
          <p:cNvSpPr txBox="1"/>
          <p:nvPr/>
        </p:nvSpPr>
        <p:spPr>
          <a:xfrm>
            <a:off x="4799062" y="4876800"/>
            <a:ext cx="2492990" cy="369332"/>
          </a:xfrm>
          <a:prstGeom prst="rect">
            <a:avLst/>
          </a:prstGeom>
          <a:noFill/>
        </p:spPr>
        <p:txBody>
          <a:bodyPr wrap="none" rtlCol="0">
            <a:spAutoFit/>
          </a:bodyPr>
          <a:lstStyle/>
          <a:p>
            <a:pPr algn="ctr"/>
            <a:r>
              <a:rPr kumimoji="1" lang="ja-JP" altLang="en-US" sz="1800" dirty="0" smtClean="0">
                <a:solidFill>
                  <a:srgbClr val="FFFFFF"/>
                </a:solidFill>
                <a:latin typeface="ＤＦＰ太丸ゴシック体"/>
                <a:ea typeface="ＤＦＰ太丸ゴシック体"/>
                <a:cs typeface="ＤＦＰ太丸ゴシック体"/>
              </a:rPr>
              <a:t>パブリック・クラウド</a:t>
            </a:r>
            <a:endParaRPr kumimoji="1" lang="ja-JP" altLang="en-US" sz="1800" dirty="0">
              <a:solidFill>
                <a:srgbClr val="FFFFFF"/>
              </a:solidFill>
              <a:latin typeface="ＤＦＰ太丸ゴシック体"/>
              <a:ea typeface="ＤＦＰ太丸ゴシック体"/>
              <a:cs typeface="ＤＦＰ太丸ゴシック体"/>
            </a:endParaRPr>
          </a:p>
        </p:txBody>
      </p:sp>
      <p:sp>
        <p:nvSpPr>
          <p:cNvPr id="21506" name="Rectangle 2"/>
          <p:cNvSpPr>
            <a:spLocks noGrp="1" noChangeArrowheads="1"/>
          </p:cNvSpPr>
          <p:nvPr>
            <p:ph type="title"/>
          </p:nvPr>
        </p:nvSpPr>
        <p:spPr>
          <a:xfrm>
            <a:off x="152400" y="152400"/>
            <a:ext cx="8991600" cy="533400"/>
          </a:xfrm>
        </p:spPr>
        <p:txBody>
          <a:bodyPr/>
          <a:lstStyle/>
          <a:p>
            <a:r>
              <a:rPr lang="ja-JP" altLang="en-US" sz="2800" dirty="0"/>
              <a:t>クラウドの定義／配置</a:t>
            </a:r>
            <a:r>
              <a:rPr lang="ja-JP" altLang="en-US" sz="2800" dirty="0" smtClean="0"/>
              <a:t>モデル </a:t>
            </a:r>
            <a:r>
              <a:rPr lang="en-US" altLang="ja-JP" sz="2800" dirty="0" smtClean="0"/>
              <a:t>(Deployment Model)</a:t>
            </a:r>
            <a:endParaRPr lang="ja-JP" altLang="en-US" sz="2800" dirty="0" smtClean="0">
              <a:ea typeface="ＭＳ Ｐゴシック" charset="-128"/>
            </a:endParaRPr>
          </a:p>
        </p:txBody>
      </p:sp>
      <p:sp>
        <p:nvSpPr>
          <p:cNvPr id="156" name="角丸四角形 155"/>
          <p:cNvSpPr/>
          <p:nvPr/>
        </p:nvSpPr>
        <p:spPr bwMode="auto">
          <a:xfrm>
            <a:off x="390688" y="2743200"/>
            <a:ext cx="2723823" cy="2579132"/>
          </a:xfrm>
          <a:prstGeom prst="roundRect">
            <a:avLst>
              <a:gd name="adj" fmla="val 0"/>
            </a:avLst>
          </a:prstGeom>
          <a:solidFill>
            <a:schemeClr val="accent6">
              <a:lumMod val="20000"/>
              <a:lumOff val="80000"/>
            </a:schemeClr>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pic>
        <p:nvPicPr>
          <p:cNvPr id="150" name="Picture 82" descr="server"/>
          <p:cNvPicPr>
            <a:picLocks noChangeAspect="1" noChangeArrowheads="1"/>
          </p:cNvPicPr>
          <p:nvPr/>
        </p:nvPicPr>
        <p:blipFill>
          <a:blip r:embed="rId3"/>
          <a:srcRect/>
          <a:stretch>
            <a:fillRect/>
          </a:stretch>
        </p:blipFill>
        <p:spPr bwMode="auto">
          <a:xfrm>
            <a:off x="914638" y="2925724"/>
            <a:ext cx="832252" cy="1258463"/>
          </a:xfrm>
          <a:prstGeom prst="rect">
            <a:avLst/>
          </a:prstGeom>
          <a:noFill/>
          <a:ln w="9525">
            <a:noFill/>
            <a:miter lim="800000"/>
            <a:headEnd/>
            <a:tailEnd/>
          </a:ln>
        </p:spPr>
      </p:pic>
      <p:pic>
        <p:nvPicPr>
          <p:cNvPr id="151" name="Picture 82" descr="server"/>
          <p:cNvPicPr>
            <a:picLocks noChangeAspect="1" noChangeArrowheads="1"/>
          </p:cNvPicPr>
          <p:nvPr/>
        </p:nvPicPr>
        <p:blipFill>
          <a:blip r:embed="rId3"/>
          <a:srcRect/>
          <a:stretch>
            <a:fillRect/>
          </a:stretch>
        </p:blipFill>
        <p:spPr bwMode="auto">
          <a:xfrm>
            <a:off x="1392621" y="2931702"/>
            <a:ext cx="829440" cy="1261453"/>
          </a:xfrm>
          <a:prstGeom prst="rect">
            <a:avLst/>
          </a:prstGeom>
          <a:noFill/>
          <a:ln w="9525">
            <a:noFill/>
            <a:miter lim="800000"/>
            <a:headEnd/>
            <a:tailEnd/>
          </a:ln>
        </p:spPr>
      </p:pic>
      <p:pic>
        <p:nvPicPr>
          <p:cNvPr id="152" name="Picture 82" descr="server"/>
          <p:cNvPicPr>
            <a:picLocks noChangeAspect="1" noChangeArrowheads="1"/>
          </p:cNvPicPr>
          <p:nvPr/>
        </p:nvPicPr>
        <p:blipFill>
          <a:blip r:embed="rId3"/>
          <a:srcRect/>
          <a:stretch>
            <a:fillRect/>
          </a:stretch>
        </p:blipFill>
        <p:spPr bwMode="auto">
          <a:xfrm>
            <a:off x="1805935" y="2955616"/>
            <a:ext cx="832252" cy="1261453"/>
          </a:xfrm>
          <a:prstGeom prst="rect">
            <a:avLst/>
          </a:prstGeom>
          <a:noFill/>
          <a:ln w="9525">
            <a:noFill/>
            <a:miter lim="800000"/>
            <a:headEnd/>
            <a:tailEnd/>
          </a:ln>
        </p:spPr>
      </p:pic>
      <p:sp>
        <p:nvSpPr>
          <p:cNvPr id="158" name="テキスト ボックス 157"/>
          <p:cNvSpPr txBox="1"/>
          <p:nvPr/>
        </p:nvSpPr>
        <p:spPr>
          <a:xfrm>
            <a:off x="414501" y="4876800"/>
            <a:ext cx="2723823" cy="369332"/>
          </a:xfrm>
          <a:prstGeom prst="rect">
            <a:avLst/>
          </a:prstGeom>
          <a:noFill/>
        </p:spPr>
        <p:txBody>
          <a:bodyPr wrap="none" rtlCol="0">
            <a:spAutoFit/>
          </a:bodyPr>
          <a:lstStyle/>
          <a:p>
            <a:pPr algn="ctr"/>
            <a:r>
              <a:rPr kumimoji="1" lang="ja-JP" altLang="en-US" sz="1800" dirty="0" smtClean="0">
                <a:solidFill>
                  <a:srgbClr val="000090"/>
                </a:solidFill>
                <a:latin typeface="ＤＦＰ太丸ゴシック体"/>
                <a:ea typeface="ＤＦＰ太丸ゴシック体"/>
                <a:cs typeface="ＤＦＰ太丸ゴシック体"/>
              </a:rPr>
              <a:t>プライベート・クラウド</a:t>
            </a:r>
            <a:endParaRPr kumimoji="1" lang="ja-JP" altLang="en-US" sz="1800" dirty="0">
              <a:solidFill>
                <a:srgbClr val="000090"/>
              </a:solidFill>
              <a:latin typeface="ＤＦＰ太丸ゴシック体"/>
              <a:ea typeface="ＤＦＰ太丸ゴシック体"/>
              <a:cs typeface="ＤＦＰ太丸ゴシック体"/>
            </a:endParaRPr>
          </a:p>
        </p:txBody>
      </p:sp>
      <p:sp>
        <p:nvSpPr>
          <p:cNvPr id="160" name="テキスト ボックス 159"/>
          <p:cNvSpPr txBox="1"/>
          <p:nvPr/>
        </p:nvSpPr>
        <p:spPr>
          <a:xfrm>
            <a:off x="731229" y="4394200"/>
            <a:ext cx="2031325" cy="461665"/>
          </a:xfrm>
          <a:prstGeom prst="rect">
            <a:avLst/>
          </a:prstGeom>
          <a:noFill/>
        </p:spPr>
        <p:txBody>
          <a:bodyPr wrap="none" rtlCol="0">
            <a:spAutoFit/>
          </a:bodyPr>
          <a:lstStyle/>
          <a:p>
            <a:pPr algn="ctr"/>
            <a:r>
              <a:rPr kumimoji="1" lang="ja-JP" altLang="en-US" sz="2400" dirty="0" smtClean="0">
                <a:solidFill>
                  <a:srgbClr val="000090"/>
                </a:solidFill>
                <a:latin typeface="ＤＦＰ太丸ゴシック体"/>
                <a:ea typeface="ＤＦＰ太丸ゴシック体"/>
                <a:cs typeface="ＤＦＰ太丸ゴシック体"/>
              </a:rPr>
              <a:t>個別企業専用</a:t>
            </a:r>
            <a:endParaRPr kumimoji="1" lang="ja-JP" altLang="en-US" sz="2400" dirty="0">
              <a:solidFill>
                <a:srgbClr val="000090"/>
              </a:solidFill>
              <a:latin typeface="ＤＦＰ太丸ゴシック体"/>
              <a:ea typeface="ＤＦＰ太丸ゴシック体"/>
              <a:cs typeface="ＤＦＰ太丸ゴシック体"/>
            </a:endParaRPr>
          </a:p>
        </p:txBody>
      </p:sp>
      <p:sp>
        <p:nvSpPr>
          <p:cNvPr id="16" name="左右矢印 15"/>
          <p:cNvSpPr/>
          <p:nvPr/>
        </p:nvSpPr>
        <p:spPr bwMode="auto">
          <a:xfrm>
            <a:off x="228600" y="5867400"/>
            <a:ext cx="8686799" cy="685800"/>
          </a:xfrm>
          <a:prstGeom prst="leftRightArrow">
            <a:avLst>
              <a:gd name="adj1" fmla="val 70000"/>
              <a:gd name="adj2" fmla="val 5000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ＤＦＰ太丸ゴシック体"/>
              <a:ea typeface="ＤＦＰ太丸ゴシック体"/>
              <a:cs typeface="ＤＦＰ太丸ゴシック体"/>
            </a:endParaRPr>
          </a:p>
        </p:txBody>
      </p:sp>
      <p:sp>
        <p:nvSpPr>
          <p:cNvPr id="17" name="テキスト ボックス 16"/>
          <p:cNvSpPr txBox="1"/>
          <p:nvPr/>
        </p:nvSpPr>
        <p:spPr>
          <a:xfrm>
            <a:off x="592402" y="6019800"/>
            <a:ext cx="1851789" cy="400110"/>
          </a:xfrm>
          <a:prstGeom prst="rect">
            <a:avLst/>
          </a:prstGeom>
          <a:noFill/>
        </p:spPr>
        <p:txBody>
          <a:bodyPr wrap="none" rtlCol="0">
            <a:spAutoFit/>
          </a:bodyPr>
          <a:lstStyle/>
          <a:p>
            <a:r>
              <a:rPr kumimoji="1" lang="ja-JP" altLang="en-US" sz="2000" dirty="0" smtClean="0">
                <a:solidFill>
                  <a:schemeClr val="bg1"/>
                </a:solidFill>
                <a:latin typeface="ＤＦＰ太丸ゴシック体"/>
                <a:ea typeface="ＤＦＰ太丸ゴシック体"/>
                <a:cs typeface="ＤＦＰ太丸ゴシック体"/>
              </a:rPr>
              <a:t>個別</a:t>
            </a:r>
            <a:r>
              <a:rPr kumimoji="1" lang="en-US" altLang="ja-JP" sz="2000" dirty="0" smtClean="0">
                <a:solidFill>
                  <a:schemeClr val="bg1"/>
                </a:solidFill>
                <a:latin typeface="ＤＦＰ太丸ゴシック体"/>
                <a:ea typeface="ＤＦＰ太丸ゴシック体"/>
                <a:cs typeface="ＤＦＰ太丸ゴシック体"/>
              </a:rPr>
              <a:t>･</a:t>
            </a:r>
            <a:r>
              <a:rPr kumimoji="1" lang="ja-JP" altLang="en-US" sz="2000" dirty="0" smtClean="0">
                <a:solidFill>
                  <a:schemeClr val="bg1"/>
                </a:solidFill>
                <a:latin typeface="ＤＦＰ太丸ゴシック体"/>
                <a:ea typeface="ＤＦＰ太丸ゴシック体"/>
                <a:cs typeface="ＤＦＰ太丸ゴシック体"/>
              </a:rPr>
              <a:t>少数企業</a:t>
            </a:r>
            <a:endParaRPr kumimoji="1" lang="ja-JP" altLang="en-US" sz="2000" dirty="0">
              <a:solidFill>
                <a:schemeClr val="bg1"/>
              </a:solidFill>
              <a:latin typeface="ＤＦＰ太丸ゴシック体"/>
              <a:ea typeface="ＤＦＰ太丸ゴシック体"/>
              <a:cs typeface="ＤＦＰ太丸ゴシック体"/>
            </a:endParaRPr>
          </a:p>
        </p:txBody>
      </p:sp>
      <p:sp>
        <p:nvSpPr>
          <p:cNvPr id="172" name="テキスト ボックス 171"/>
          <p:cNvSpPr txBox="1"/>
          <p:nvPr/>
        </p:nvSpPr>
        <p:spPr>
          <a:xfrm>
            <a:off x="5583238" y="6019800"/>
            <a:ext cx="3005951" cy="400110"/>
          </a:xfrm>
          <a:prstGeom prst="rect">
            <a:avLst/>
          </a:prstGeom>
          <a:noFill/>
        </p:spPr>
        <p:txBody>
          <a:bodyPr wrap="none" rtlCol="0">
            <a:spAutoFit/>
          </a:bodyPr>
          <a:lstStyle/>
          <a:p>
            <a:pPr algn="r"/>
            <a:r>
              <a:rPr kumimoji="1" lang="ja-JP" altLang="en-US" sz="2000" dirty="0" smtClean="0">
                <a:solidFill>
                  <a:schemeClr val="bg1"/>
                </a:solidFill>
                <a:latin typeface="ＤＦＰ太丸ゴシック体"/>
                <a:ea typeface="ＤＦＰ太丸ゴシック体"/>
                <a:cs typeface="ＤＦＰ太丸ゴシック体"/>
              </a:rPr>
              <a:t>不特定・複数企業／個人</a:t>
            </a:r>
            <a:endParaRPr kumimoji="1" lang="ja-JP" altLang="en-US" sz="2000" dirty="0">
              <a:solidFill>
                <a:schemeClr val="bg1"/>
              </a:solidFill>
              <a:latin typeface="ＤＦＰ太丸ゴシック体"/>
              <a:ea typeface="ＤＦＰ太丸ゴシック体"/>
              <a:cs typeface="ＤＦＰ太丸ゴシック体"/>
            </a:endParaRPr>
          </a:p>
        </p:txBody>
      </p:sp>
      <p:sp>
        <p:nvSpPr>
          <p:cNvPr id="175" name="上下矢印 174"/>
          <p:cNvSpPr/>
          <p:nvPr/>
        </p:nvSpPr>
        <p:spPr bwMode="auto">
          <a:xfrm>
            <a:off x="6211402" y="1676400"/>
            <a:ext cx="363802" cy="1056640"/>
          </a:xfrm>
          <a:prstGeom prst="upDownArrow">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77" name="角丸四角形 176"/>
          <p:cNvSpPr/>
          <p:nvPr/>
        </p:nvSpPr>
        <p:spPr bwMode="auto">
          <a:xfrm>
            <a:off x="5638800" y="1382986"/>
            <a:ext cx="1500541" cy="293414"/>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ts val="0"/>
              </a:spcBef>
              <a:defRPr/>
            </a:pPr>
            <a:r>
              <a:rPr kumimoji="0" lang="en-US" altLang="ja-JP" sz="1200" dirty="0">
                <a:solidFill>
                  <a:srgbClr val="FFFFFF"/>
                </a:solidFill>
                <a:latin typeface="ＤＦＰ太丸ゴシック体"/>
                <a:ea typeface="ＤＦＰ太丸ゴシック体"/>
                <a:cs typeface="ＤＦＰ太丸ゴシック体"/>
              </a:rPr>
              <a:t>LAN</a:t>
            </a:r>
            <a:endParaRPr kumimoji="0" lang="ja-JP" altLang="en-US" sz="1200" dirty="0">
              <a:solidFill>
                <a:srgbClr val="FFFFFF"/>
              </a:solidFill>
              <a:latin typeface="ＤＦＰ太丸ゴシック体"/>
              <a:ea typeface="ＤＦＰ太丸ゴシック体"/>
              <a:cs typeface="ＤＦＰ太丸ゴシック体"/>
            </a:endParaRPr>
          </a:p>
        </p:txBody>
      </p:sp>
      <p:pic>
        <p:nvPicPr>
          <p:cNvPr id="178" name="Picture 7" descr="j0433941"/>
          <p:cNvPicPr>
            <a:picLocks noChangeAspect="1" noChangeArrowheads="1"/>
          </p:cNvPicPr>
          <p:nvPr/>
        </p:nvPicPr>
        <p:blipFill>
          <a:blip r:embed="rId4"/>
          <a:srcRect/>
          <a:stretch>
            <a:fillRect/>
          </a:stretch>
        </p:blipFill>
        <p:spPr bwMode="auto">
          <a:xfrm>
            <a:off x="5681442" y="949079"/>
            <a:ext cx="533400" cy="534988"/>
          </a:xfrm>
          <a:prstGeom prst="rect">
            <a:avLst/>
          </a:prstGeom>
          <a:noFill/>
          <a:ln w="9525">
            <a:noFill/>
            <a:miter lim="800000"/>
            <a:headEnd/>
            <a:tailEnd/>
          </a:ln>
        </p:spPr>
      </p:pic>
      <p:pic>
        <p:nvPicPr>
          <p:cNvPr id="179" name="Picture 7" descr="j0433941"/>
          <p:cNvPicPr>
            <a:picLocks noChangeAspect="1" noChangeArrowheads="1"/>
          </p:cNvPicPr>
          <p:nvPr/>
        </p:nvPicPr>
        <p:blipFill>
          <a:blip r:embed="rId4"/>
          <a:srcRect/>
          <a:stretch>
            <a:fillRect/>
          </a:stretch>
        </p:blipFill>
        <p:spPr bwMode="auto">
          <a:xfrm>
            <a:off x="6162455" y="950667"/>
            <a:ext cx="533400" cy="533400"/>
          </a:xfrm>
          <a:prstGeom prst="rect">
            <a:avLst/>
          </a:prstGeom>
          <a:noFill/>
          <a:ln w="9525">
            <a:noFill/>
            <a:miter lim="800000"/>
            <a:headEnd/>
            <a:tailEnd/>
          </a:ln>
        </p:spPr>
      </p:pic>
      <p:pic>
        <p:nvPicPr>
          <p:cNvPr id="180" name="Picture 7" descr="j0433941"/>
          <p:cNvPicPr>
            <a:picLocks noChangeAspect="1" noChangeArrowheads="1"/>
          </p:cNvPicPr>
          <p:nvPr/>
        </p:nvPicPr>
        <p:blipFill>
          <a:blip r:embed="rId4"/>
          <a:srcRect/>
          <a:stretch>
            <a:fillRect/>
          </a:stretch>
        </p:blipFill>
        <p:spPr bwMode="auto">
          <a:xfrm>
            <a:off x="6672042" y="950667"/>
            <a:ext cx="533400" cy="533400"/>
          </a:xfrm>
          <a:prstGeom prst="rect">
            <a:avLst/>
          </a:prstGeom>
          <a:noFill/>
          <a:ln w="9525">
            <a:noFill/>
            <a:miter lim="800000"/>
            <a:headEnd/>
            <a:tailEnd/>
          </a:ln>
        </p:spPr>
      </p:pic>
      <p:sp>
        <p:nvSpPr>
          <p:cNvPr id="182" name="角丸四角形 181"/>
          <p:cNvSpPr/>
          <p:nvPr/>
        </p:nvSpPr>
        <p:spPr bwMode="auto">
          <a:xfrm>
            <a:off x="7348757" y="1393146"/>
            <a:ext cx="1500541" cy="293414"/>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ts val="0"/>
              </a:spcBef>
              <a:defRPr/>
            </a:pPr>
            <a:r>
              <a:rPr kumimoji="0" lang="en-US" altLang="ja-JP" sz="1200" dirty="0">
                <a:solidFill>
                  <a:srgbClr val="FFFFFF"/>
                </a:solidFill>
                <a:latin typeface="ＤＦＰ太丸ゴシック体"/>
                <a:ea typeface="ＤＦＰ太丸ゴシック体"/>
                <a:cs typeface="ＤＦＰ太丸ゴシック体"/>
              </a:rPr>
              <a:t>LAN</a:t>
            </a:r>
            <a:endParaRPr kumimoji="0" lang="ja-JP" altLang="en-US" sz="1200" dirty="0">
              <a:solidFill>
                <a:srgbClr val="FFFFFF"/>
              </a:solidFill>
              <a:latin typeface="ＤＦＰ太丸ゴシック体"/>
              <a:ea typeface="ＤＦＰ太丸ゴシック体"/>
              <a:cs typeface="ＤＦＰ太丸ゴシック体"/>
            </a:endParaRPr>
          </a:p>
        </p:txBody>
      </p:sp>
      <p:pic>
        <p:nvPicPr>
          <p:cNvPr id="183" name="Picture 7" descr="j0433941"/>
          <p:cNvPicPr>
            <a:picLocks noChangeAspect="1" noChangeArrowheads="1"/>
          </p:cNvPicPr>
          <p:nvPr/>
        </p:nvPicPr>
        <p:blipFill>
          <a:blip r:embed="rId4"/>
          <a:srcRect/>
          <a:stretch>
            <a:fillRect/>
          </a:stretch>
        </p:blipFill>
        <p:spPr bwMode="auto">
          <a:xfrm>
            <a:off x="7391399" y="959239"/>
            <a:ext cx="533400" cy="534988"/>
          </a:xfrm>
          <a:prstGeom prst="rect">
            <a:avLst/>
          </a:prstGeom>
          <a:noFill/>
          <a:ln w="9525">
            <a:noFill/>
            <a:miter lim="800000"/>
            <a:headEnd/>
            <a:tailEnd/>
          </a:ln>
        </p:spPr>
      </p:pic>
      <p:pic>
        <p:nvPicPr>
          <p:cNvPr id="184" name="Picture 7" descr="j0433941"/>
          <p:cNvPicPr>
            <a:picLocks noChangeAspect="1" noChangeArrowheads="1"/>
          </p:cNvPicPr>
          <p:nvPr/>
        </p:nvPicPr>
        <p:blipFill>
          <a:blip r:embed="rId4"/>
          <a:srcRect/>
          <a:stretch>
            <a:fillRect/>
          </a:stretch>
        </p:blipFill>
        <p:spPr bwMode="auto">
          <a:xfrm>
            <a:off x="7872412" y="960827"/>
            <a:ext cx="533400" cy="533400"/>
          </a:xfrm>
          <a:prstGeom prst="rect">
            <a:avLst/>
          </a:prstGeom>
          <a:noFill/>
          <a:ln w="9525">
            <a:noFill/>
            <a:miter lim="800000"/>
            <a:headEnd/>
            <a:tailEnd/>
          </a:ln>
        </p:spPr>
      </p:pic>
      <p:pic>
        <p:nvPicPr>
          <p:cNvPr id="185" name="Picture 7" descr="j0433941"/>
          <p:cNvPicPr>
            <a:picLocks noChangeAspect="1" noChangeArrowheads="1"/>
          </p:cNvPicPr>
          <p:nvPr/>
        </p:nvPicPr>
        <p:blipFill>
          <a:blip r:embed="rId4"/>
          <a:srcRect/>
          <a:stretch>
            <a:fillRect/>
          </a:stretch>
        </p:blipFill>
        <p:spPr bwMode="auto">
          <a:xfrm>
            <a:off x="8381999" y="960827"/>
            <a:ext cx="533400" cy="533400"/>
          </a:xfrm>
          <a:prstGeom prst="rect">
            <a:avLst/>
          </a:prstGeom>
          <a:noFill/>
          <a:ln w="9525">
            <a:noFill/>
            <a:miter lim="800000"/>
            <a:headEnd/>
            <a:tailEnd/>
          </a:ln>
        </p:spPr>
      </p:pic>
      <p:sp>
        <p:nvSpPr>
          <p:cNvPr id="186" name="上下矢印 185"/>
          <p:cNvSpPr/>
          <p:nvPr/>
        </p:nvSpPr>
        <p:spPr bwMode="auto">
          <a:xfrm>
            <a:off x="7909741" y="1676400"/>
            <a:ext cx="363802" cy="1056640"/>
          </a:xfrm>
          <a:prstGeom prst="upDownArrow">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57" name="角丸四角形 156"/>
          <p:cNvSpPr/>
          <p:nvPr/>
        </p:nvSpPr>
        <p:spPr bwMode="auto">
          <a:xfrm>
            <a:off x="5638799" y="1981200"/>
            <a:ext cx="3276599" cy="381000"/>
          </a:xfrm>
          <a:prstGeom prst="roundRect">
            <a:avLst>
              <a:gd name="adj" fmla="val 5000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インターネット</a:t>
            </a:r>
          </a:p>
        </p:txBody>
      </p:sp>
      <p:sp>
        <p:nvSpPr>
          <p:cNvPr id="154" name="角丸四角形 153"/>
          <p:cNvSpPr/>
          <p:nvPr/>
        </p:nvSpPr>
        <p:spPr bwMode="auto">
          <a:xfrm>
            <a:off x="3481388" y="2811046"/>
            <a:ext cx="2189392" cy="1921708"/>
          </a:xfrm>
          <a:prstGeom prst="roundRect">
            <a:avLst>
              <a:gd name="adj" fmla="val 0"/>
            </a:avLst>
          </a:prstGeom>
          <a:solidFill>
            <a:srgbClr val="4597A0"/>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1" name="角丸四角形 10"/>
          <p:cNvSpPr/>
          <p:nvPr/>
        </p:nvSpPr>
        <p:spPr bwMode="auto">
          <a:xfrm>
            <a:off x="3657600" y="2955617"/>
            <a:ext cx="1777759" cy="1159184"/>
          </a:xfrm>
          <a:prstGeom prst="roundRect">
            <a:avLst>
              <a:gd name="adj" fmla="val 9039"/>
            </a:avLst>
          </a:prstGeom>
          <a:solidFill>
            <a:srgbClr val="CCFFCC"/>
          </a:solidFill>
          <a:ln w="19050" cap="flat" cmpd="sng" algn="ctr">
            <a:solidFill>
              <a:srgbClr val="008000"/>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0" name="ホームベース 9"/>
          <p:cNvSpPr/>
          <p:nvPr/>
        </p:nvSpPr>
        <p:spPr bwMode="auto">
          <a:xfrm flipH="1">
            <a:off x="5181591" y="3348335"/>
            <a:ext cx="3265266" cy="461665"/>
          </a:xfrm>
          <a:prstGeom prst="homePlate">
            <a:avLst/>
          </a:prstGeom>
          <a:solidFill>
            <a:srgbClr val="CCFFCC"/>
          </a:solidFill>
          <a:ln w="38100" cap="flat" cmpd="sng" algn="ctr">
            <a:solidFill>
              <a:srgbClr val="008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2" name="テキスト ボックス 11"/>
          <p:cNvSpPr txBox="1"/>
          <p:nvPr/>
        </p:nvSpPr>
        <p:spPr>
          <a:xfrm>
            <a:off x="3711810" y="2999601"/>
            <a:ext cx="1723549" cy="400110"/>
          </a:xfrm>
          <a:prstGeom prst="rect">
            <a:avLst/>
          </a:prstGeom>
          <a:noFill/>
        </p:spPr>
        <p:txBody>
          <a:bodyPr wrap="none" rtlCol="0">
            <a:spAutoFit/>
          </a:bodyPr>
          <a:lstStyle/>
          <a:p>
            <a:pPr algn="ctr"/>
            <a:r>
              <a:rPr kumimoji="1" lang="ja-JP" altLang="en-US" sz="2000" dirty="0" smtClean="0">
                <a:latin typeface="ＤＦＰ太丸ゴシック体"/>
                <a:ea typeface="ＤＦＰ太丸ゴシック体"/>
                <a:cs typeface="ＤＦＰ太丸ゴシック体"/>
              </a:rPr>
              <a:t>特定企業占有</a:t>
            </a:r>
            <a:endParaRPr kumimoji="1" lang="ja-JP" altLang="en-US" sz="2000" dirty="0">
              <a:latin typeface="ＤＦＰ太丸ゴシック体"/>
              <a:ea typeface="ＤＦＰ太丸ゴシック体"/>
              <a:cs typeface="ＤＦＰ太丸ゴシック体"/>
            </a:endParaRPr>
          </a:p>
        </p:txBody>
      </p:sp>
      <p:sp>
        <p:nvSpPr>
          <p:cNvPr id="15" name="テキスト ボックス 14"/>
          <p:cNvSpPr txBox="1"/>
          <p:nvPr/>
        </p:nvSpPr>
        <p:spPr>
          <a:xfrm>
            <a:off x="3395279" y="4184187"/>
            <a:ext cx="2357714" cy="507831"/>
          </a:xfrm>
          <a:prstGeom prst="rect">
            <a:avLst/>
          </a:prstGeom>
          <a:noFill/>
        </p:spPr>
        <p:txBody>
          <a:bodyPr wrap="square" rtlCol="0">
            <a:spAutoFit/>
          </a:bodyPr>
          <a:lstStyle/>
          <a:p>
            <a:pPr algn="ctr"/>
            <a:r>
              <a:rPr kumimoji="1" lang="ja-JP" altLang="en-US" sz="900" dirty="0" smtClean="0">
                <a:solidFill>
                  <a:schemeClr val="bg1"/>
                </a:solidFill>
                <a:latin typeface="ＤＦＰ太丸ゴシック体"/>
                <a:ea typeface="ＤＦＰ太丸ゴシック体"/>
                <a:cs typeface="ＤＦＰ太丸ゴシック体"/>
              </a:rPr>
              <a:t>バーチャル</a:t>
            </a:r>
            <a:r>
              <a:rPr lang="ja-JP" altLang="en-US" sz="900" dirty="0" smtClean="0">
                <a:solidFill>
                  <a:schemeClr val="bg1"/>
                </a:solidFill>
                <a:latin typeface="ＤＦＰ太丸ゴシック体"/>
                <a:ea typeface="ＤＦＰ太丸ゴシック体"/>
                <a:cs typeface="ＤＦＰ太丸ゴシック体"/>
              </a:rPr>
              <a:t>・</a:t>
            </a:r>
            <a:r>
              <a:rPr kumimoji="1" lang="ja-JP" altLang="en-US" sz="900" dirty="0" smtClean="0">
                <a:solidFill>
                  <a:schemeClr val="bg1"/>
                </a:solidFill>
                <a:latin typeface="ＤＦＰ太丸ゴシック体"/>
                <a:ea typeface="ＤＦＰ太丸ゴシック体"/>
                <a:cs typeface="ＤＦＰ太丸ゴシック体"/>
              </a:rPr>
              <a:t>プライベート</a:t>
            </a:r>
            <a:r>
              <a:rPr lang="ja-JP" altLang="en-US" sz="900" dirty="0" smtClean="0">
                <a:solidFill>
                  <a:schemeClr val="bg1"/>
                </a:solidFill>
                <a:latin typeface="ＤＦＰ太丸ゴシック体"/>
                <a:ea typeface="ＤＦＰ太丸ゴシック体"/>
                <a:cs typeface="ＤＦＰ太丸ゴシック体"/>
              </a:rPr>
              <a:t>・</a:t>
            </a:r>
            <a:r>
              <a:rPr kumimoji="1" lang="ja-JP" altLang="en-US" sz="900" dirty="0" smtClean="0">
                <a:solidFill>
                  <a:schemeClr val="bg1"/>
                </a:solidFill>
                <a:latin typeface="ＤＦＰ太丸ゴシック体"/>
                <a:ea typeface="ＤＦＰ太丸ゴシック体"/>
                <a:cs typeface="ＤＦＰ太丸ゴシック体"/>
              </a:rPr>
              <a:t>クラウド</a:t>
            </a:r>
            <a:endParaRPr kumimoji="1" lang="en-US" altLang="ja-JP" sz="900" dirty="0" smtClean="0">
              <a:solidFill>
                <a:schemeClr val="bg1"/>
              </a:solidFill>
              <a:latin typeface="ＤＦＰ太丸ゴシック体"/>
              <a:ea typeface="ＤＦＰ太丸ゴシック体"/>
              <a:cs typeface="ＤＦＰ太丸ゴシック体"/>
            </a:endParaRPr>
          </a:p>
          <a:p>
            <a:pPr algn="ctr"/>
            <a:r>
              <a:rPr lang="en-US" altLang="ja-JP" sz="900" dirty="0" smtClean="0">
                <a:solidFill>
                  <a:schemeClr val="bg1"/>
                </a:solidFill>
                <a:latin typeface="ＤＦＰ太丸ゴシック体"/>
                <a:ea typeface="ＤＦＰ太丸ゴシック体"/>
                <a:cs typeface="ＤＦＰ太丸ゴシック体"/>
              </a:rPr>
              <a:t>or</a:t>
            </a:r>
            <a:endParaRPr kumimoji="1" lang="en-US" altLang="ja-JP" sz="900" dirty="0" smtClean="0">
              <a:solidFill>
                <a:schemeClr val="bg1"/>
              </a:solidFill>
              <a:latin typeface="ＤＦＰ太丸ゴシック体"/>
              <a:ea typeface="ＤＦＰ太丸ゴシック体"/>
              <a:cs typeface="ＤＦＰ太丸ゴシック体"/>
            </a:endParaRPr>
          </a:p>
          <a:p>
            <a:pPr algn="ctr"/>
            <a:r>
              <a:rPr kumimoji="1" lang="ja-JP" altLang="en-US" sz="900" dirty="0" smtClean="0">
                <a:solidFill>
                  <a:schemeClr val="bg1"/>
                </a:solidFill>
                <a:latin typeface="ＤＦＰ太丸ゴシック体"/>
                <a:ea typeface="ＤＦＰ太丸ゴシック体"/>
                <a:cs typeface="ＤＦＰ太丸ゴシック体"/>
              </a:rPr>
              <a:t>ホス</a:t>
            </a:r>
            <a:r>
              <a:rPr lang="ja-JP" altLang="en-US" sz="900" dirty="0" smtClean="0">
                <a:solidFill>
                  <a:schemeClr val="bg1"/>
                </a:solidFill>
                <a:latin typeface="ＤＦＰ太丸ゴシック体"/>
                <a:ea typeface="ＤＦＰ太丸ゴシック体"/>
                <a:cs typeface="ＤＦＰ太丸ゴシック体"/>
              </a:rPr>
              <a:t>テッド・プライベート・クラウド</a:t>
            </a:r>
            <a:endParaRPr kumimoji="1" lang="ja-JP" altLang="en-US" sz="900" dirty="0">
              <a:solidFill>
                <a:schemeClr val="bg1"/>
              </a:solidFill>
              <a:latin typeface="ＤＦＰ太丸ゴシック体"/>
              <a:ea typeface="ＤＦＰ太丸ゴシック体"/>
              <a:cs typeface="ＤＦＰ太丸ゴシック体"/>
            </a:endParaRPr>
          </a:p>
        </p:txBody>
      </p:sp>
      <p:sp>
        <p:nvSpPr>
          <p:cNvPr id="173" name="テキスト ボックス 172"/>
          <p:cNvSpPr txBox="1"/>
          <p:nvPr/>
        </p:nvSpPr>
        <p:spPr>
          <a:xfrm>
            <a:off x="5387796" y="3409884"/>
            <a:ext cx="1210588" cy="338554"/>
          </a:xfrm>
          <a:prstGeom prst="rect">
            <a:avLst/>
          </a:prstGeom>
          <a:noFill/>
        </p:spPr>
        <p:txBody>
          <a:bodyPr wrap="none" rtlCol="0">
            <a:spAutoFit/>
          </a:bodyPr>
          <a:lstStyle/>
          <a:p>
            <a:pPr algn="ctr"/>
            <a:r>
              <a:rPr kumimoji="1" lang="ja-JP" altLang="en-US" sz="1600" dirty="0" smtClean="0">
                <a:solidFill>
                  <a:srgbClr val="008000"/>
                </a:solidFill>
                <a:latin typeface="ＤＦＰ太丸ゴシック体"/>
                <a:ea typeface="ＤＦＰ太丸ゴシック体"/>
                <a:cs typeface="ＤＦＰ太丸ゴシック体"/>
              </a:rPr>
              <a:t>固定割当て</a:t>
            </a:r>
            <a:endParaRPr kumimoji="1" lang="ja-JP" altLang="en-US" sz="1600" dirty="0">
              <a:solidFill>
                <a:srgbClr val="008000"/>
              </a:solidFill>
              <a:latin typeface="ＤＦＰ太丸ゴシック体"/>
              <a:ea typeface="ＤＦＰ太丸ゴシック体"/>
              <a:cs typeface="ＤＦＰ太丸ゴシック体"/>
            </a:endParaRPr>
          </a:p>
        </p:txBody>
      </p:sp>
      <p:pic>
        <p:nvPicPr>
          <p:cNvPr id="145" name="Picture 82" descr="server"/>
          <p:cNvPicPr>
            <a:picLocks noChangeAspect="1" noChangeArrowheads="1"/>
          </p:cNvPicPr>
          <p:nvPr/>
        </p:nvPicPr>
        <p:blipFill>
          <a:blip r:embed="rId3"/>
          <a:srcRect/>
          <a:stretch>
            <a:fillRect/>
          </a:stretch>
        </p:blipFill>
        <p:spPr bwMode="auto">
          <a:xfrm>
            <a:off x="3985122" y="3352800"/>
            <a:ext cx="565241" cy="696880"/>
          </a:xfrm>
          <a:prstGeom prst="rect">
            <a:avLst/>
          </a:prstGeom>
          <a:noFill/>
          <a:ln w="9525">
            <a:noFill/>
            <a:miter lim="800000"/>
            <a:headEnd/>
            <a:tailEnd/>
          </a:ln>
        </p:spPr>
      </p:pic>
      <p:pic>
        <p:nvPicPr>
          <p:cNvPr id="147" name="Picture 82" descr="server"/>
          <p:cNvPicPr>
            <a:picLocks noChangeAspect="1" noChangeArrowheads="1"/>
          </p:cNvPicPr>
          <p:nvPr/>
        </p:nvPicPr>
        <p:blipFill>
          <a:blip r:embed="rId3"/>
          <a:srcRect/>
          <a:stretch>
            <a:fillRect/>
          </a:stretch>
        </p:blipFill>
        <p:spPr bwMode="auto">
          <a:xfrm>
            <a:off x="4309753" y="3356111"/>
            <a:ext cx="563330" cy="698536"/>
          </a:xfrm>
          <a:prstGeom prst="rect">
            <a:avLst/>
          </a:prstGeom>
          <a:noFill/>
          <a:ln w="9525">
            <a:noFill/>
            <a:miter lim="800000"/>
            <a:headEnd/>
            <a:tailEnd/>
          </a:ln>
        </p:spPr>
      </p:pic>
      <p:pic>
        <p:nvPicPr>
          <p:cNvPr id="148" name="Picture 82" descr="server"/>
          <p:cNvPicPr>
            <a:picLocks noChangeAspect="1" noChangeArrowheads="1"/>
          </p:cNvPicPr>
          <p:nvPr/>
        </p:nvPicPr>
        <p:blipFill>
          <a:blip r:embed="rId3"/>
          <a:srcRect/>
          <a:stretch>
            <a:fillRect/>
          </a:stretch>
        </p:blipFill>
        <p:spPr bwMode="auto">
          <a:xfrm>
            <a:off x="4590463" y="3369353"/>
            <a:ext cx="565241" cy="698536"/>
          </a:xfrm>
          <a:prstGeom prst="rect">
            <a:avLst/>
          </a:prstGeom>
          <a:noFill/>
          <a:ln w="9525">
            <a:noFill/>
            <a:miter lim="800000"/>
            <a:headEnd/>
            <a:tailEnd/>
          </a:ln>
        </p:spPr>
      </p:pic>
      <p:pic>
        <p:nvPicPr>
          <p:cNvPr id="162" name="Picture 82" descr="server"/>
          <p:cNvPicPr>
            <a:picLocks noChangeAspect="1" noChangeArrowheads="1"/>
          </p:cNvPicPr>
          <p:nvPr/>
        </p:nvPicPr>
        <p:blipFill>
          <a:blip r:embed="rId3"/>
          <a:srcRect/>
          <a:stretch>
            <a:fillRect/>
          </a:stretch>
        </p:blipFill>
        <p:spPr bwMode="auto">
          <a:xfrm>
            <a:off x="6604726" y="2971800"/>
            <a:ext cx="832252" cy="1258463"/>
          </a:xfrm>
          <a:prstGeom prst="rect">
            <a:avLst/>
          </a:prstGeom>
          <a:noFill/>
          <a:ln w="9525">
            <a:noFill/>
            <a:miter lim="800000"/>
            <a:headEnd/>
            <a:tailEnd/>
          </a:ln>
        </p:spPr>
      </p:pic>
      <p:pic>
        <p:nvPicPr>
          <p:cNvPr id="163" name="Picture 82" descr="server"/>
          <p:cNvPicPr>
            <a:picLocks noChangeAspect="1" noChangeArrowheads="1"/>
          </p:cNvPicPr>
          <p:nvPr/>
        </p:nvPicPr>
        <p:blipFill>
          <a:blip r:embed="rId3"/>
          <a:srcRect/>
          <a:stretch>
            <a:fillRect/>
          </a:stretch>
        </p:blipFill>
        <p:spPr bwMode="auto">
          <a:xfrm>
            <a:off x="7082709" y="2977778"/>
            <a:ext cx="829440" cy="1261453"/>
          </a:xfrm>
          <a:prstGeom prst="rect">
            <a:avLst/>
          </a:prstGeom>
          <a:noFill/>
          <a:ln w="9525">
            <a:noFill/>
            <a:miter lim="800000"/>
            <a:headEnd/>
            <a:tailEnd/>
          </a:ln>
        </p:spPr>
      </p:pic>
      <p:pic>
        <p:nvPicPr>
          <p:cNvPr id="164" name="Picture 82" descr="server"/>
          <p:cNvPicPr>
            <a:picLocks noChangeAspect="1" noChangeArrowheads="1"/>
          </p:cNvPicPr>
          <p:nvPr/>
        </p:nvPicPr>
        <p:blipFill>
          <a:blip r:embed="rId3"/>
          <a:srcRect/>
          <a:stretch>
            <a:fillRect/>
          </a:stretch>
        </p:blipFill>
        <p:spPr bwMode="auto">
          <a:xfrm>
            <a:off x="7496023" y="3001692"/>
            <a:ext cx="832252" cy="1261453"/>
          </a:xfrm>
          <a:prstGeom prst="rect">
            <a:avLst/>
          </a:prstGeom>
          <a:noFill/>
          <a:ln w="9525">
            <a:noFill/>
            <a:miter lim="800000"/>
            <a:headEnd/>
            <a:tailEnd/>
          </a:ln>
        </p:spPr>
      </p:pic>
      <p:sp>
        <p:nvSpPr>
          <p:cNvPr id="133" name="角丸四角形 132"/>
          <p:cNvSpPr/>
          <p:nvPr/>
        </p:nvSpPr>
        <p:spPr bwMode="auto">
          <a:xfrm>
            <a:off x="3843558" y="1382986"/>
            <a:ext cx="1500541" cy="293414"/>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ts val="0"/>
              </a:spcBef>
              <a:defRPr/>
            </a:pPr>
            <a:r>
              <a:rPr kumimoji="0" lang="en-US" altLang="ja-JP" sz="1200" dirty="0">
                <a:solidFill>
                  <a:srgbClr val="FFFFFF"/>
                </a:solidFill>
                <a:latin typeface="ＤＦＰ太丸ゴシック体"/>
                <a:ea typeface="ＤＦＰ太丸ゴシック体"/>
                <a:cs typeface="ＤＦＰ太丸ゴシック体"/>
              </a:rPr>
              <a:t>LAN</a:t>
            </a:r>
            <a:endParaRPr kumimoji="0" lang="ja-JP" altLang="en-US" sz="1200" dirty="0">
              <a:solidFill>
                <a:srgbClr val="FFFFFF"/>
              </a:solidFill>
              <a:latin typeface="ＤＦＰ太丸ゴシック体"/>
              <a:ea typeface="ＤＦＰ太丸ゴシック体"/>
              <a:cs typeface="ＤＦＰ太丸ゴシック体"/>
            </a:endParaRPr>
          </a:p>
        </p:txBody>
      </p:sp>
      <p:pic>
        <p:nvPicPr>
          <p:cNvPr id="135" name="Picture 7" descr="j0433941"/>
          <p:cNvPicPr>
            <a:picLocks noChangeAspect="1" noChangeArrowheads="1"/>
          </p:cNvPicPr>
          <p:nvPr/>
        </p:nvPicPr>
        <p:blipFill>
          <a:blip r:embed="rId4"/>
          <a:srcRect/>
          <a:stretch>
            <a:fillRect/>
          </a:stretch>
        </p:blipFill>
        <p:spPr bwMode="auto">
          <a:xfrm>
            <a:off x="3886200" y="949079"/>
            <a:ext cx="533400" cy="534988"/>
          </a:xfrm>
          <a:prstGeom prst="rect">
            <a:avLst/>
          </a:prstGeom>
          <a:noFill/>
          <a:ln w="9525">
            <a:noFill/>
            <a:miter lim="800000"/>
            <a:headEnd/>
            <a:tailEnd/>
          </a:ln>
        </p:spPr>
      </p:pic>
      <p:pic>
        <p:nvPicPr>
          <p:cNvPr id="136" name="Picture 7" descr="j0433941"/>
          <p:cNvPicPr>
            <a:picLocks noChangeAspect="1" noChangeArrowheads="1"/>
          </p:cNvPicPr>
          <p:nvPr/>
        </p:nvPicPr>
        <p:blipFill>
          <a:blip r:embed="rId4"/>
          <a:srcRect/>
          <a:stretch>
            <a:fillRect/>
          </a:stretch>
        </p:blipFill>
        <p:spPr bwMode="auto">
          <a:xfrm>
            <a:off x="4367213" y="950667"/>
            <a:ext cx="533400" cy="533400"/>
          </a:xfrm>
          <a:prstGeom prst="rect">
            <a:avLst/>
          </a:prstGeom>
          <a:noFill/>
          <a:ln w="9525">
            <a:noFill/>
            <a:miter lim="800000"/>
            <a:headEnd/>
            <a:tailEnd/>
          </a:ln>
        </p:spPr>
      </p:pic>
      <p:pic>
        <p:nvPicPr>
          <p:cNvPr id="137" name="Picture 7" descr="j0433941"/>
          <p:cNvPicPr>
            <a:picLocks noChangeAspect="1" noChangeArrowheads="1"/>
          </p:cNvPicPr>
          <p:nvPr/>
        </p:nvPicPr>
        <p:blipFill>
          <a:blip r:embed="rId4"/>
          <a:srcRect/>
          <a:stretch>
            <a:fillRect/>
          </a:stretch>
        </p:blipFill>
        <p:spPr bwMode="auto">
          <a:xfrm>
            <a:off x="4876800" y="950667"/>
            <a:ext cx="533400" cy="533400"/>
          </a:xfrm>
          <a:prstGeom prst="rect">
            <a:avLst/>
          </a:prstGeom>
          <a:noFill/>
          <a:ln w="9525">
            <a:noFill/>
            <a:miter lim="800000"/>
            <a:headEnd/>
            <a:tailEnd/>
          </a:ln>
        </p:spPr>
      </p:pic>
      <p:sp>
        <p:nvSpPr>
          <p:cNvPr id="174" name="上下矢印 173"/>
          <p:cNvSpPr/>
          <p:nvPr/>
        </p:nvSpPr>
        <p:spPr bwMode="auto">
          <a:xfrm>
            <a:off x="4411928" y="1676400"/>
            <a:ext cx="387134" cy="1134646"/>
          </a:xfrm>
          <a:prstGeom prst="upDownArrow">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9" name="上下矢印 18"/>
          <p:cNvSpPr/>
          <p:nvPr/>
        </p:nvSpPr>
        <p:spPr bwMode="auto">
          <a:xfrm>
            <a:off x="1594512" y="1686560"/>
            <a:ext cx="363802" cy="1056639"/>
          </a:xfrm>
          <a:prstGeom prst="upDownArrow">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4" name="角丸四角形 13"/>
          <p:cNvSpPr/>
          <p:nvPr/>
        </p:nvSpPr>
        <p:spPr bwMode="auto">
          <a:xfrm>
            <a:off x="228600" y="1981200"/>
            <a:ext cx="5115499" cy="381000"/>
          </a:xfrm>
          <a:prstGeom prst="roundRect">
            <a:avLst>
              <a:gd name="adj" fmla="val 5000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専用回線・</a:t>
            </a:r>
            <a:r>
              <a:rPr kumimoji="0" lang="en-US" altLang="ja-JP" sz="16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VPN</a:t>
            </a:r>
            <a:endParaRPr kumimoji="0" lang="ja-JP" altLang="en-US" sz="1600" b="0" i="0" u="none" strike="noStrike" cap="none" normalizeH="0" baseline="0" dirty="0" smtClean="0">
              <a:ln>
                <a:noFill/>
              </a:ln>
              <a:solidFill>
                <a:srgbClr val="FFFFFF"/>
              </a:solidFill>
              <a:effectLst/>
              <a:latin typeface="ＤＦＰ太丸ゴシック体"/>
              <a:ea typeface="ＤＦＰ太丸ゴシック体"/>
              <a:cs typeface="ＤＦＰ太丸ゴシック体"/>
            </a:endParaRPr>
          </a:p>
        </p:txBody>
      </p:sp>
      <p:sp>
        <p:nvSpPr>
          <p:cNvPr id="188" name="角丸四角形 187"/>
          <p:cNvSpPr/>
          <p:nvPr/>
        </p:nvSpPr>
        <p:spPr bwMode="auto">
          <a:xfrm>
            <a:off x="1022614" y="1382986"/>
            <a:ext cx="1500541" cy="293414"/>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ts val="0"/>
              </a:spcBef>
              <a:defRPr/>
            </a:pPr>
            <a:r>
              <a:rPr kumimoji="0" lang="en-US" altLang="ja-JP" sz="1200" dirty="0">
                <a:solidFill>
                  <a:srgbClr val="FFFFFF"/>
                </a:solidFill>
                <a:latin typeface="ＤＦＰ太丸ゴシック体"/>
                <a:ea typeface="ＤＦＰ太丸ゴシック体"/>
                <a:cs typeface="ＤＦＰ太丸ゴシック体"/>
              </a:rPr>
              <a:t>LAN</a:t>
            </a:r>
            <a:endParaRPr kumimoji="0" lang="ja-JP" altLang="en-US" sz="1200" dirty="0">
              <a:solidFill>
                <a:srgbClr val="FFFFFF"/>
              </a:solidFill>
              <a:latin typeface="ＤＦＰ太丸ゴシック体"/>
              <a:ea typeface="ＤＦＰ太丸ゴシック体"/>
              <a:cs typeface="ＤＦＰ太丸ゴシック体"/>
            </a:endParaRPr>
          </a:p>
        </p:txBody>
      </p:sp>
      <p:pic>
        <p:nvPicPr>
          <p:cNvPr id="189" name="Picture 7" descr="j0433941"/>
          <p:cNvPicPr>
            <a:picLocks noChangeAspect="1" noChangeArrowheads="1"/>
          </p:cNvPicPr>
          <p:nvPr/>
        </p:nvPicPr>
        <p:blipFill>
          <a:blip r:embed="rId4"/>
          <a:srcRect/>
          <a:stretch>
            <a:fillRect/>
          </a:stretch>
        </p:blipFill>
        <p:spPr bwMode="auto">
          <a:xfrm>
            <a:off x="1065256" y="949079"/>
            <a:ext cx="533400" cy="534988"/>
          </a:xfrm>
          <a:prstGeom prst="rect">
            <a:avLst/>
          </a:prstGeom>
          <a:noFill/>
          <a:ln w="9525">
            <a:noFill/>
            <a:miter lim="800000"/>
            <a:headEnd/>
            <a:tailEnd/>
          </a:ln>
        </p:spPr>
      </p:pic>
      <p:pic>
        <p:nvPicPr>
          <p:cNvPr id="190" name="Picture 7" descr="j0433941"/>
          <p:cNvPicPr>
            <a:picLocks noChangeAspect="1" noChangeArrowheads="1"/>
          </p:cNvPicPr>
          <p:nvPr/>
        </p:nvPicPr>
        <p:blipFill>
          <a:blip r:embed="rId4"/>
          <a:srcRect/>
          <a:stretch>
            <a:fillRect/>
          </a:stretch>
        </p:blipFill>
        <p:spPr bwMode="auto">
          <a:xfrm>
            <a:off x="1546269" y="950667"/>
            <a:ext cx="533400" cy="533400"/>
          </a:xfrm>
          <a:prstGeom prst="rect">
            <a:avLst/>
          </a:prstGeom>
          <a:noFill/>
          <a:ln w="9525">
            <a:noFill/>
            <a:miter lim="800000"/>
            <a:headEnd/>
            <a:tailEnd/>
          </a:ln>
        </p:spPr>
      </p:pic>
      <p:pic>
        <p:nvPicPr>
          <p:cNvPr id="191" name="Picture 7" descr="j0433941"/>
          <p:cNvPicPr>
            <a:picLocks noChangeAspect="1" noChangeArrowheads="1"/>
          </p:cNvPicPr>
          <p:nvPr/>
        </p:nvPicPr>
        <p:blipFill>
          <a:blip r:embed="rId4"/>
          <a:srcRect/>
          <a:stretch>
            <a:fillRect/>
          </a:stretch>
        </p:blipFill>
        <p:spPr bwMode="auto">
          <a:xfrm>
            <a:off x="2055856" y="950667"/>
            <a:ext cx="533400" cy="533400"/>
          </a:xfrm>
          <a:prstGeom prst="rect">
            <a:avLst/>
          </a:prstGeom>
          <a:noFill/>
          <a:ln w="9525">
            <a:noFill/>
            <a:miter lim="800000"/>
            <a:headEnd/>
            <a:tailEnd/>
          </a:ln>
        </p:spPr>
      </p:pic>
    </p:spTree>
    <p:extLst>
      <p:ext uri="{BB962C8B-B14F-4D97-AF65-F5344CB8AC3E}">
        <p14:creationId xmlns:p14="http://schemas.microsoft.com/office/powerpoint/2010/main" val="94989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左右矢印 3"/>
          <p:cNvSpPr/>
          <p:nvPr/>
        </p:nvSpPr>
        <p:spPr>
          <a:xfrm>
            <a:off x="3011288" y="1521472"/>
            <a:ext cx="3132159" cy="329788"/>
          </a:xfrm>
          <a:prstGeom prst="leftRightArrow">
            <a:avLst/>
          </a:prstGeom>
          <a:solidFill>
            <a:srgbClr val="FF66FF">
              <a:alpha val="7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左右矢印 31"/>
          <p:cNvSpPr/>
          <p:nvPr/>
        </p:nvSpPr>
        <p:spPr>
          <a:xfrm>
            <a:off x="3011288" y="2127263"/>
            <a:ext cx="3132159" cy="329788"/>
          </a:xfrm>
          <a:prstGeom prst="leftRightArrow">
            <a:avLst/>
          </a:prstGeom>
          <a:solidFill>
            <a:srgbClr val="FF66FF">
              <a:alpha val="7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左右矢印 32"/>
          <p:cNvSpPr/>
          <p:nvPr/>
        </p:nvSpPr>
        <p:spPr>
          <a:xfrm>
            <a:off x="3011288" y="2779065"/>
            <a:ext cx="3132159" cy="329788"/>
          </a:xfrm>
          <a:prstGeom prst="leftRightArrow">
            <a:avLst/>
          </a:prstGeom>
          <a:solidFill>
            <a:srgbClr val="FF66FF">
              <a:alpha val="7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左右矢印 33"/>
          <p:cNvSpPr/>
          <p:nvPr/>
        </p:nvSpPr>
        <p:spPr>
          <a:xfrm>
            <a:off x="3011289" y="3409014"/>
            <a:ext cx="3132159" cy="329788"/>
          </a:xfrm>
          <a:prstGeom prst="leftRightArrow">
            <a:avLst/>
          </a:prstGeom>
          <a:solidFill>
            <a:srgbClr val="FF66FF">
              <a:alpha val="7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左右矢印 34"/>
          <p:cNvSpPr/>
          <p:nvPr/>
        </p:nvSpPr>
        <p:spPr>
          <a:xfrm>
            <a:off x="3011290" y="4021938"/>
            <a:ext cx="3132159" cy="329788"/>
          </a:xfrm>
          <a:prstGeom prst="leftRightArrow">
            <a:avLst/>
          </a:prstGeom>
          <a:solidFill>
            <a:srgbClr val="FF66FF">
              <a:alpha val="7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左右矢印 35"/>
          <p:cNvSpPr/>
          <p:nvPr/>
        </p:nvSpPr>
        <p:spPr>
          <a:xfrm>
            <a:off x="3041058" y="4640488"/>
            <a:ext cx="3132159" cy="329788"/>
          </a:xfrm>
          <a:prstGeom prst="leftRightArrow">
            <a:avLst/>
          </a:prstGeom>
          <a:solidFill>
            <a:srgbClr val="FF66FF">
              <a:alpha val="7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左右矢印 36"/>
          <p:cNvSpPr/>
          <p:nvPr/>
        </p:nvSpPr>
        <p:spPr>
          <a:xfrm>
            <a:off x="3011289" y="5293923"/>
            <a:ext cx="3132159" cy="329788"/>
          </a:xfrm>
          <a:prstGeom prst="leftRightArrow">
            <a:avLst/>
          </a:prstGeom>
          <a:solidFill>
            <a:srgbClr val="FF66FF">
              <a:alpha val="7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左右矢印 37"/>
          <p:cNvSpPr/>
          <p:nvPr/>
        </p:nvSpPr>
        <p:spPr>
          <a:xfrm>
            <a:off x="3011290" y="6013402"/>
            <a:ext cx="3132159" cy="329788"/>
          </a:xfrm>
          <a:prstGeom prst="leftRightArrow">
            <a:avLst/>
          </a:prstGeom>
          <a:solidFill>
            <a:srgbClr val="FF66FF">
              <a:alpha val="7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ハイブリッド・クラウド（１）</a:t>
            </a:r>
            <a:endParaRPr kumimoji="1" lang="ja-JP" altLang="en-US" dirty="0"/>
          </a:p>
        </p:txBody>
      </p:sp>
      <p:sp>
        <p:nvSpPr>
          <p:cNvPr id="5" name="円/楕円 4"/>
          <p:cNvSpPr/>
          <p:nvPr/>
        </p:nvSpPr>
        <p:spPr>
          <a:xfrm>
            <a:off x="3041058" y="1856271"/>
            <a:ext cx="3061884" cy="2917361"/>
          </a:xfrm>
          <a:prstGeom prst="ellipse">
            <a:avLst/>
          </a:prstGeom>
          <a:solidFill>
            <a:srgbClr val="0000FF">
              <a:alpha val="66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2400" dirty="0">
              <a:solidFill>
                <a:srgbClr val="FFFFFF"/>
              </a:solidFill>
              <a:effectLst/>
              <a:latin typeface="Arial"/>
              <a:ea typeface="HGP創英角ｺﾞｼｯｸUB" pitchFamily="50" charset="-128"/>
              <a:cs typeface="Arial"/>
            </a:endParaRPr>
          </a:p>
        </p:txBody>
      </p:sp>
      <p:sp>
        <p:nvSpPr>
          <p:cNvPr id="6" name="円/楕円 5"/>
          <p:cNvSpPr/>
          <p:nvPr/>
        </p:nvSpPr>
        <p:spPr>
          <a:xfrm>
            <a:off x="2255159" y="3134602"/>
            <a:ext cx="3061884" cy="2917361"/>
          </a:xfrm>
          <a:prstGeom prst="ellipse">
            <a:avLst/>
          </a:prstGeom>
          <a:solidFill>
            <a:srgbClr val="008000">
              <a:alpha val="6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2400" dirty="0">
              <a:solidFill>
                <a:srgbClr val="FFFFFF"/>
              </a:solidFill>
              <a:effectLst/>
              <a:latin typeface="Arial"/>
              <a:ea typeface="HGP創英角ｺﾞｼｯｸUB" pitchFamily="50" charset="-128"/>
              <a:cs typeface="Arial"/>
            </a:endParaRPr>
          </a:p>
        </p:txBody>
      </p:sp>
      <p:sp>
        <p:nvSpPr>
          <p:cNvPr id="7" name="円/楕円 6"/>
          <p:cNvSpPr/>
          <p:nvPr/>
        </p:nvSpPr>
        <p:spPr>
          <a:xfrm>
            <a:off x="3830101" y="3134602"/>
            <a:ext cx="3061884" cy="2917361"/>
          </a:xfrm>
          <a:prstGeom prst="ellipse">
            <a:avLst/>
          </a:prstGeom>
          <a:solidFill>
            <a:srgbClr val="FF6600">
              <a:alpha val="5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2400" dirty="0">
              <a:solidFill>
                <a:srgbClr val="FFFFFF"/>
              </a:solidFill>
              <a:effectLst/>
              <a:latin typeface="Arial"/>
              <a:ea typeface="HGP創英角ｺﾞｼｯｸUB" pitchFamily="50" charset="-128"/>
              <a:cs typeface="Arial"/>
            </a:endParaRPr>
          </a:p>
        </p:txBody>
      </p:sp>
      <p:sp>
        <p:nvSpPr>
          <p:cNvPr id="8" name="テキスト ボックス 7"/>
          <p:cNvSpPr txBox="1"/>
          <p:nvPr/>
        </p:nvSpPr>
        <p:spPr>
          <a:xfrm>
            <a:off x="3928234" y="2359429"/>
            <a:ext cx="1287532" cy="584776"/>
          </a:xfrm>
          <a:prstGeom prst="rect">
            <a:avLst/>
          </a:prstGeom>
          <a:noFill/>
        </p:spPr>
        <p:txBody>
          <a:bodyPr wrap="none" rtlCol="0">
            <a:spAutoFit/>
          </a:bodyPr>
          <a:lstStyle/>
          <a:p>
            <a:pPr algn="ctr"/>
            <a:r>
              <a:rPr kumimoji="1" lang="ja-JP" altLang="en-US" sz="3200" dirty="0" smtClean="0">
                <a:solidFill>
                  <a:schemeClr val="bg1"/>
                </a:solidFill>
              </a:rPr>
              <a:t>データ</a:t>
            </a:r>
            <a:endParaRPr kumimoji="1" lang="ja-JP" altLang="en-US" sz="3200" dirty="0">
              <a:solidFill>
                <a:schemeClr val="bg1"/>
              </a:solidFill>
            </a:endParaRPr>
          </a:p>
        </p:txBody>
      </p:sp>
      <p:sp>
        <p:nvSpPr>
          <p:cNvPr id="9" name="テキスト ボックス 8"/>
          <p:cNvSpPr txBox="1"/>
          <p:nvPr/>
        </p:nvSpPr>
        <p:spPr>
          <a:xfrm>
            <a:off x="3111218" y="5089735"/>
            <a:ext cx="1005403" cy="584776"/>
          </a:xfrm>
          <a:prstGeom prst="rect">
            <a:avLst/>
          </a:prstGeom>
          <a:noFill/>
          <a:ln>
            <a:noFill/>
          </a:ln>
        </p:spPr>
        <p:txBody>
          <a:bodyPr wrap="none" rtlCol="0">
            <a:spAutoFit/>
          </a:bodyPr>
          <a:lstStyle/>
          <a:p>
            <a:pPr algn="ctr"/>
            <a:r>
              <a:rPr lang="ja-JP" altLang="en-US" sz="3200" dirty="0" smtClean="0">
                <a:solidFill>
                  <a:schemeClr val="bg1"/>
                </a:solidFill>
              </a:rPr>
              <a:t>機能</a:t>
            </a:r>
            <a:endParaRPr kumimoji="1" lang="ja-JP" altLang="en-US" sz="3200" dirty="0">
              <a:solidFill>
                <a:schemeClr val="bg1"/>
              </a:solidFill>
            </a:endParaRPr>
          </a:p>
        </p:txBody>
      </p:sp>
      <p:sp>
        <p:nvSpPr>
          <p:cNvPr id="10" name="テキスト ボックス 9"/>
          <p:cNvSpPr txBox="1"/>
          <p:nvPr/>
        </p:nvSpPr>
        <p:spPr>
          <a:xfrm>
            <a:off x="5027379" y="5089735"/>
            <a:ext cx="1005403" cy="584776"/>
          </a:xfrm>
          <a:prstGeom prst="rect">
            <a:avLst/>
          </a:prstGeom>
          <a:noFill/>
          <a:ln>
            <a:noFill/>
          </a:ln>
        </p:spPr>
        <p:txBody>
          <a:bodyPr wrap="none" rtlCol="0">
            <a:spAutoFit/>
          </a:bodyPr>
          <a:lstStyle/>
          <a:p>
            <a:pPr algn="ctr"/>
            <a:r>
              <a:rPr kumimoji="1" lang="ja-JP" altLang="en-US" sz="3200" dirty="0" smtClean="0">
                <a:solidFill>
                  <a:schemeClr val="bg1"/>
                </a:solidFill>
              </a:rPr>
              <a:t>負荷</a:t>
            </a:r>
            <a:endParaRPr kumimoji="1" lang="ja-JP" altLang="en-US" sz="3200" dirty="0">
              <a:solidFill>
                <a:schemeClr val="bg1"/>
              </a:solidFill>
            </a:endParaRPr>
          </a:p>
        </p:txBody>
      </p:sp>
      <p:sp>
        <p:nvSpPr>
          <p:cNvPr id="16" name="角丸四角形 15"/>
          <p:cNvSpPr/>
          <p:nvPr/>
        </p:nvSpPr>
        <p:spPr>
          <a:xfrm>
            <a:off x="457201" y="1338384"/>
            <a:ext cx="2554089" cy="600599"/>
          </a:xfrm>
          <a:prstGeom prst="roundRect">
            <a:avLst/>
          </a:prstGeom>
          <a:solidFill>
            <a:srgbClr val="0000FF">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srgbClr val="FFFFFF"/>
                </a:solidFill>
                <a:latin typeface="ＭＳ Ｐゴシック"/>
                <a:cs typeface="ＭＳ Ｐゴシック"/>
              </a:rPr>
              <a:t>電子メールやコラボレーション</a:t>
            </a:r>
            <a:endParaRPr lang="en-US" altLang="ja-JP" sz="1400" dirty="0" smtClean="0">
              <a:solidFill>
                <a:srgbClr val="FFFFFF"/>
              </a:solidFill>
              <a:latin typeface="ＭＳ Ｐゴシック"/>
              <a:cs typeface="ＭＳ Ｐゴシック"/>
            </a:endParaRPr>
          </a:p>
          <a:p>
            <a:r>
              <a:rPr lang="ja-JP" altLang="en-US" sz="1000" dirty="0" smtClean="0">
                <a:solidFill>
                  <a:srgbClr val="FFFFFF"/>
                </a:solidFill>
                <a:latin typeface="ＭＳ Ｐゴシック"/>
                <a:cs typeface="ＭＳ Ｐゴシック"/>
              </a:rPr>
              <a:t>グローバルなネット接続、独自性の低さ</a:t>
            </a:r>
            <a:endParaRPr lang="ja-JP" altLang="en-US" sz="1000" dirty="0">
              <a:solidFill>
                <a:srgbClr val="FFFFFF"/>
              </a:solidFill>
              <a:latin typeface="ＭＳ Ｐゴシック"/>
              <a:cs typeface="ＭＳ Ｐゴシック"/>
            </a:endParaRPr>
          </a:p>
        </p:txBody>
      </p:sp>
      <p:sp>
        <p:nvSpPr>
          <p:cNvPr id="18" name="角丸四角形 17"/>
          <p:cNvSpPr/>
          <p:nvPr/>
        </p:nvSpPr>
        <p:spPr>
          <a:xfrm>
            <a:off x="457200" y="1983433"/>
            <a:ext cx="2554089" cy="600599"/>
          </a:xfrm>
          <a:prstGeom prst="roundRect">
            <a:avLst/>
          </a:prstGeom>
          <a:solidFill>
            <a:srgbClr val="0000FF">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srgbClr val="FFFFFF"/>
                </a:solidFill>
                <a:latin typeface="ＭＳ Ｐゴシック"/>
                <a:cs typeface="ＭＳ Ｐゴシック"/>
              </a:rPr>
              <a:t>マーケティングや</a:t>
            </a:r>
            <a:r>
              <a:rPr lang="en-US" altLang="ja-JP" sz="1400" dirty="0" smtClean="0">
                <a:solidFill>
                  <a:srgbClr val="FFFFFF"/>
                </a:solidFill>
                <a:latin typeface="ＭＳ Ｐゴシック"/>
                <a:cs typeface="ＭＳ Ｐゴシック"/>
              </a:rPr>
              <a:t>CRM</a:t>
            </a:r>
          </a:p>
          <a:p>
            <a:r>
              <a:rPr lang="ja-JP" altLang="en-US" sz="1000" dirty="0" smtClean="0">
                <a:solidFill>
                  <a:srgbClr val="FFFFFF"/>
                </a:solidFill>
                <a:latin typeface="ＭＳ Ｐゴシック"/>
                <a:cs typeface="ＭＳ Ｐゴシック"/>
              </a:rPr>
              <a:t>インターネット越し顧客接点、負荷変動</a:t>
            </a:r>
            <a:endParaRPr lang="ja-JP" altLang="en-US" sz="1000" dirty="0">
              <a:solidFill>
                <a:srgbClr val="FFFFFF"/>
              </a:solidFill>
              <a:latin typeface="ＭＳ Ｐゴシック"/>
              <a:cs typeface="ＭＳ Ｐゴシック"/>
            </a:endParaRPr>
          </a:p>
        </p:txBody>
      </p:sp>
      <p:sp>
        <p:nvSpPr>
          <p:cNvPr id="19" name="角丸四角形 18"/>
          <p:cNvSpPr/>
          <p:nvPr/>
        </p:nvSpPr>
        <p:spPr>
          <a:xfrm>
            <a:off x="457200" y="3904073"/>
            <a:ext cx="2554089" cy="600599"/>
          </a:xfrm>
          <a:prstGeom prst="roundRect">
            <a:avLst/>
          </a:prstGeom>
          <a:solidFill>
            <a:srgbClr val="0000FF">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srgbClr val="FFFFFF"/>
                </a:solidFill>
                <a:latin typeface="ＭＳ Ｐゴシック"/>
                <a:cs typeface="ＭＳ Ｐゴシック"/>
              </a:rPr>
              <a:t>開発やテスト</a:t>
            </a:r>
            <a:endParaRPr lang="en-US" altLang="ja-JP" sz="1400" dirty="0" smtClean="0">
              <a:solidFill>
                <a:srgbClr val="FFFFFF"/>
              </a:solidFill>
              <a:latin typeface="ＭＳ Ｐゴシック"/>
              <a:cs typeface="ＭＳ Ｐゴシック"/>
            </a:endParaRPr>
          </a:p>
          <a:p>
            <a:r>
              <a:rPr lang="ja-JP" altLang="en-US" sz="1000" dirty="0" smtClean="0">
                <a:solidFill>
                  <a:srgbClr val="FFFFFF"/>
                </a:solidFill>
                <a:latin typeface="ＭＳ Ｐゴシック"/>
                <a:cs typeface="ＭＳ Ｐゴシック"/>
              </a:rPr>
              <a:t>共同作業、ツールの利用、負荷変動</a:t>
            </a:r>
            <a:endParaRPr lang="en-US" altLang="ja-JP" sz="1000" dirty="0" smtClean="0">
              <a:solidFill>
                <a:srgbClr val="FFFFFF"/>
              </a:solidFill>
              <a:latin typeface="ＭＳ Ｐゴシック"/>
              <a:cs typeface="ＭＳ Ｐゴシック"/>
            </a:endParaRPr>
          </a:p>
        </p:txBody>
      </p:sp>
      <p:sp>
        <p:nvSpPr>
          <p:cNvPr id="20" name="角丸四角形 19"/>
          <p:cNvSpPr/>
          <p:nvPr/>
        </p:nvSpPr>
        <p:spPr>
          <a:xfrm>
            <a:off x="457199" y="4541919"/>
            <a:ext cx="2554089" cy="600599"/>
          </a:xfrm>
          <a:prstGeom prst="roundRect">
            <a:avLst/>
          </a:prstGeom>
          <a:solidFill>
            <a:srgbClr val="0000FF">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srgbClr val="FFFFFF"/>
                </a:solidFill>
                <a:latin typeface="ＭＳ Ｐゴシック"/>
                <a:cs typeface="ＭＳ Ｐゴシック"/>
              </a:rPr>
              <a:t>ビックデータ解析</a:t>
            </a:r>
            <a:endParaRPr lang="en-US" altLang="ja-JP" sz="1400" dirty="0" smtClean="0">
              <a:solidFill>
                <a:srgbClr val="FFFFFF"/>
              </a:solidFill>
              <a:latin typeface="ＭＳ Ｐゴシック"/>
              <a:cs typeface="ＭＳ Ｐゴシック"/>
            </a:endParaRPr>
          </a:p>
          <a:p>
            <a:r>
              <a:rPr lang="ja-JP" altLang="en-US" sz="1000" dirty="0" smtClean="0">
                <a:solidFill>
                  <a:srgbClr val="FFFFFF"/>
                </a:solidFill>
                <a:latin typeface="ＭＳ Ｐゴシック"/>
                <a:cs typeface="ＭＳ Ｐゴシック"/>
              </a:rPr>
              <a:t>大量のリソースと大きな負荷変動</a:t>
            </a:r>
            <a:endParaRPr lang="en-US" altLang="ja-JP" sz="1000" dirty="0" smtClean="0">
              <a:solidFill>
                <a:srgbClr val="FFFFFF"/>
              </a:solidFill>
              <a:latin typeface="ＭＳ Ｐゴシック"/>
              <a:cs typeface="ＭＳ Ｐゴシック"/>
            </a:endParaRPr>
          </a:p>
        </p:txBody>
      </p:sp>
      <p:sp>
        <p:nvSpPr>
          <p:cNvPr id="21" name="角丸四角形 20"/>
          <p:cNvSpPr/>
          <p:nvPr/>
        </p:nvSpPr>
        <p:spPr>
          <a:xfrm>
            <a:off x="457200" y="3262788"/>
            <a:ext cx="2554089" cy="600599"/>
          </a:xfrm>
          <a:prstGeom prst="roundRect">
            <a:avLst/>
          </a:prstGeom>
          <a:solidFill>
            <a:srgbClr val="0000FF">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400" dirty="0" err="1" smtClean="0">
                <a:solidFill>
                  <a:srgbClr val="FFFFFF"/>
                </a:solidFill>
                <a:latin typeface="ＭＳ Ｐゴシック"/>
                <a:cs typeface="ＭＳ Ｐゴシック"/>
              </a:rPr>
              <a:t>IoT</a:t>
            </a:r>
            <a:r>
              <a:rPr lang="ja-JP" altLang="en-US" sz="1400" dirty="0" smtClean="0">
                <a:solidFill>
                  <a:srgbClr val="FFFFFF"/>
                </a:solidFill>
                <a:latin typeface="ＭＳ Ｐゴシック"/>
                <a:cs typeface="ＭＳ Ｐゴシック"/>
              </a:rPr>
              <a:t>アプリケーションの前処理</a:t>
            </a:r>
            <a:endParaRPr lang="en-US" altLang="ja-JP" sz="1400" dirty="0" smtClean="0">
              <a:solidFill>
                <a:srgbClr val="FFFFFF"/>
              </a:solidFill>
              <a:latin typeface="ＭＳ Ｐゴシック"/>
              <a:cs typeface="ＭＳ Ｐゴシック"/>
            </a:endParaRPr>
          </a:p>
          <a:p>
            <a:r>
              <a:rPr lang="ja-JP" altLang="en-US" sz="1000" dirty="0" smtClean="0">
                <a:solidFill>
                  <a:srgbClr val="FFFFFF"/>
                </a:solidFill>
                <a:latin typeface="ＭＳ Ｐゴシック"/>
                <a:cs typeface="ＭＳ Ｐゴシック"/>
              </a:rPr>
              <a:t>膨大</a:t>
            </a:r>
            <a:r>
              <a:rPr lang="ja-JP" altLang="en-US" sz="1000" dirty="0">
                <a:solidFill>
                  <a:srgbClr val="FFFFFF"/>
                </a:solidFill>
                <a:latin typeface="ＭＳ Ｐゴシック"/>
                <a:cs typeface="ＭＳ Ｐゴシック"/>
              </a:rPr>
              <a:t>なデータが頻繁に生成される</a:t>
            </a:r>
            <a:endParaRPr lang="en-US" altLang="ja-JP" sz="1000" dirty="0" smtClean="0">
              <a:solidFill>
                <a:srgbClr val="FFFFFF"/>
              </a:solidFill>
              <a:latin typeface="ＭＳ Ｐゴシック"/>
              <a:cs typeface="ＭＳ Ｐゴシック"/>
            </a:endParaRPr>
          </a:p>
        </p:txBody>
      </p:sp>
      <p:sp>
        <p:nvSpPr>
          <p:cNvPr id="22" name="角丸四角形 21"/>
          <p:cNvSpPr/>
          <p:nvPr/>
        </p:nvSpPr>
        <p:spPr>
          <a:xfrm>
            <a:off x="457199" y="2624089"/>
            <a:ext cx="2554089" cy="600599"/>
          </a:xfrm>
          <a:prstGeom prst="roundRect">
            <a:avLst/>
          </a:prstGeom>
          <a:solidFill>
            <a:srgbClr val="0000FF">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400" dirty="0" smtClean="0">
                <a:solidFill>
                  <a:srgbClr val="FFFFFF"/>
                </a:solidFill>
                <a:latin typeface="ＭＳ Ｐゴシック"/>
                <a:cs typeface="ＭＳ Ｐゴシック"/>
              </a:rPr>
              <a:t>EC</a:t>
            </a:r>
            <a:r>
              <a:rPr lang="ja-JP" altLang="en-US" sz="1400" dirty="0" smtClean="0">
                <a:solidFill>
                  <a:srgbClr val="FFFFFF"/>
                </a:solidFill>
                <a:latin typeface="ＭＳ Ｐゴシック"/>
                <a:cs typeface="ＭＳ Ｐゴシック"/>
              </a:rPr>
              <a:t>サービス</a:t>
            </a:r>
            <a:endParaRPr lang="en-US" altLang="ja-JP" sz="1400" dirty="0" smtClean="0">
              <a:solidFill>
                <a:srgbClr val="FFFFFF"/>
              </a:solidFill>
              <a:latin typeface="ＭＳ Ｐゴシック"/>
              <a:cs typeface="ＭＳ Ｐゴシック"/>
            </a:endParaRPr>
          </a:p>
          <a:p>
            <a:r>
              <a:rPr lang="ja-JP" altLang="en-US" sz="1000" dirty="0" smtClean="0">
                <a:solidFill>
                  <a:srgbClr val="FFFFFF"/>
                </a:solidFill>
                <a:latin typeface="ＭＳ Ｐゴシック"/>
                <a:cs typeface="ＭＳ Ｐゴシック"/>
              </a:rPr>
              <a:t>不特定多数の顧客からの注文やその決済</a:t>
            </a:r>
            <a:endParaRPr lang="ja-JP" altLang="en-US" sz="1000" dirty="0">
              <a:solidFill>
                <a:srgbClr val="FFFFFF"/>
              </a:solidFill>
              <a:latin typeface="ＭＳ Ｐゴシック"/>
              <a:cs typeface="ＭＳ Ｐゴシック"/>
            </a:endParaRPr>
          </a:p>
        </p:txBody>
      </p:sp>
      <p:sp>
        <p:nvSpPr>
          <p:cNvPr id="17" name="角丸四角形 16"/>
          <p:cNvSpPr/>
          <p:nvPr/>
        </p:nvSpPr>
        <p:spPr>
          <a:xfrm>
            <a:off x="6143447" y="1349127"/>
            <a:ext cx="2554089" cy="589856"/>
          </a:xfrm>
          <a:prstGeom prst="roundRect">
            <a:avLst/>
          </a:prstGeom>
          <a:solidFill>
            <a:srgbClr val="660066">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cs typeface="ＭＳ Ｐゴシック"/>
              </a:rPr>
              <a:t>認証や人事データ</a:t>
            </a:r>
            <a:endParaRPr lang="en-US" altLang="ja-JP" sz="1200" dirty="0" smtClean="0">
              <a:solidFill>
                <a:srgbClr val="FFFFFF"/>
              </a:solidFill>
              <a:latin typeface="ＭＳ Ｐゴシック"/>
              <a:cs typeface="ＭＳ Ｐゴシック"/>
            </a:endParaRPr>
          </a:p>
          <a:p>
            <a:pPr algn="ctr"/>
            <a:r>
              <a:rPr lang="ja-JP" altLang="en-US" sz="1200" dirty="0" smtClean="0">
                <a:solidFill>
                  <a:srgbClr val="FFFFFF"/>
                </a:solidFill>
                <a:latin typeface="ＭＳ Ｐゴシック"/>
                <a:cs typeface="ＭＳ Ｐゴシック"/>
              </a:rPr>
              <a:t>文書データ管理</a:t>
            </a:r>
            <a:endParaRPr lang="ja-JP" altLang="en-US" sz="1200" dirty="0">
              <a:solidFill>
                <a:srgbClr val="FFFFFF"/>
              </a:solidFill>
              <a:latin typeface="ＭＳ Ｐゴシック"/>
              <a:cs typeface="ＭＳ Ｐゴシック"/>
            </a:endParaRPr>
          </a:p>
        </p:txBody>
      </p:sp>
      <p:sp>
        <p:nvSpPr>
          <p:cNvPr id="23" name="角丸四角形 22"/>
          <p:cNvSpPr/>
          <p:nvPr/>
        </p:nvSpPr>
        <p:spPr>
          <a:xfrm>
            <a:off x="6143447" y="1983433"/>
            <a:ext cx="2554089" cy="589856"/>
          </a:xfrm>
          <a:prstGeom prst="roundRect">
            <a:avLst/>
          </a:prstGeom>
          <a:solidFill>
            <a:srgbClr val="660066">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cs typeface="ＭＳ Ｐゴシック"/>
              </a:rPr>
              <a:t>解析やレポート</a:t>
            </a:r>
            <a:endParaRPr lang="ja-JP" altLang="en-US" sz="1200" dirty="0">
              <a:solidFill>
                <a:srgbClr val="FFFFFF"/>
              </a:solidFill>
              <a:latin typeface="ＭＳ Ｐゴシック"/>
              <a:cs typeface="ＭＳ Ｐゴシック"/>
            </a:endParaRPr>
          </a:p>
        </p:txBody>
      </p:sp>
      <p:sp>
        <p:nvSpPr>
          <p:cNvPr id="24" name="角丸四角形 23"/>
          <p:cNvSpPr/>
          <p:nvPr/>
        </p:nvSpPr>
        <p:spPr>
          <a:xfrm>
            <a:off x="6143447" y="3920313"/>
            <a:ext cx="2554089" cy="589856"/>
          </a:xfrm>
          <a:prstGeom prst="roundRect">
            <a:avLst/>
          </a:prstGeom>
          <a:solidFill>
            <a:srgbClr val="660066">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cs typeface="ＭＳ Ｐゴシック"/>
              </a:rPr>
              <a:t>機密管理や本番業務</a:t>
            </a:r>
            <a:endParaRPr lang="en-US" altLang="ja-JP" sz="1200" dirty="0" smtClean="0">
              <a:solidFill>
                <a:srgbClr val="FFFFFF"/>
              </a:solidFill>
              <a:latin typeface="ＭＳ Ｐゴシック"/>
              <a:cs typeface="ＭＳ Ｐゴシック"/>
            </a:endParaRPr>
          </a:p>
        </p:txBody>
      </p:sp>
      <p:sp>
        <p:nvSpPr>
          <p:cNvPr id="25" name="角丸四角形 24"/>
          <p:cNvSpPr/>
          <p:nvPr/>
        </p:nvSpPr>
        <p:spPr>
          <a:xfrm>
            <a:off x="6143447" y="4559236"/>
            <a:ext cx="2554089" cy="589856"/>
          </a:xfrm>
          <a:prstGeom prst="roundRect">
            <a:avLst/>
          </a:prstGeom>
          <a:solidFill>
            <a:srgbClr val="660066">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cs typeface="ＭＳ Ｐゴシック"/>
              </a:rPr>
              <a:t>他のバックオフィス業務</a:t>
            </a:r>
            <a:endParaRPr lang="en-US" altLang="ja-JP" sz="1200" dirty="0" smtClean="0">
              <a:solidFill>
                <a:srgbClr val="FFFFFF"/>
              </a:solidFill>
              <a:latin typeface="ＭＳ Ｐゴシック"/>
              <a:cs typeface="ＭＳ Ｐゴシック"/>
            </a:endParaRPr>
          </a:p>
        </p:txBody>
      </p:sp>
      <p:sp>
        <p:nvSpPr>
          <p:cNvPr id="26" name="角丸四角形 25"/>
          <p:cNvSpPr/>
          <p:nvPr/>
        </p:nvSpPr>
        <p:spPr>
          <a:xfrm>
            <a:off x="6143447" y="3273531"/>
            <a:ext cx="2554089" cy="589856"/>
          </a:xfrm>
          <a:prstGeom prst="roundRect">
            <a:avLst/>
          </a:prstGeom>
          <a:solidFill>
            <a:srgbClr val="660066">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cs typeface="ＭＳ Ｐゴシック"/>
              </a:rPr>
              <a:t>他のバックオフィス業務</a:t>
            </a:r>
            <a:endParaRPr lang="en-US" altLang="ja-JP" sz="1200" dirty="0" smtClean="0">
              <a:solidFill>
                <a:srgbClr val="FFFFFF"/>
              </a:solidFill>
              <a:latin typeface="ＭＳ Ｐゴシック"/>
              <a:cs typeface="ＭＳ Ｐゴシック"/>
            </a:endParaRPr>
          </a:p>
        </p:txBody>
      </p:sp>
      <p:sp>
        <p:nvSpPr>
          <p:cNvPr id="27" name="角丸四角形 26"/>
          <p:cNvSpPr/>
          <p:nvPr/>
        </p:nvSpPr>
        <p:spPr>
          <a:xfrm>
            <a:off x="6143447" y="2634832"/>
            <a:ext cx="2554089" cy="589856"/>
          </a:xfrm>
          <a:prstGeom prst="roundRect">
            <a:avLst/>
          </a:prstGeom>
          <a:solidFill>
            <a:srgbClr val="660066">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cs typeface="ＭＳ Ｐゴシック"/>
              </a:rPr>
              <a:t>請求発行や会計処理、顧客管理</a:t>
            </a:r>
            <a:endParaRPr lang="ja-JP" altLang="en-US" sz="1200" dirty="0">
              <a:solidFill>
                <a:srgbClr val="FFFFFF"/>
              </a:solidFill>
              <a:latin typeface="ＭＳ Ｐゴシック"/>
              <a:cs typeface="ＭＳ Ｐゴシック"/>
            </a:endParaRPr>
          </a:p>
        </p:txBody>
      </p:sp>
      <p:sp>
        <p:nvSpPr>
          <p:cNvPr id="28" name="角丸四角形 27"/>
          <p:cNvSpPr/>
          <p:nvPr/>
        </p:nvSpPr>
        <p:spPr>
          <a:xfrm>
            <a:off x="457199" y="5193542"/>
            <a:ext cx="2554089" cy="600599"/>
          </a:xfrm>
          <a:prstGeom prst="roundRect">
            <a:avLst/>
          </a:prstGeom>
          <a:solidFill>
            <a:srgbClr val="0000FF">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srgbClr val="FFFFFF"/>
                </a:solidFill>
                <a:latin typeface="ＭＳ Ｐゴシック"/>
                <a:cs typeface="ＭＳ Ｐゴシック"/>
              </a:rPr>
              <a:t>アプリ配信・課金</a:t>
            </a:r>
          </a:p>
          <a:p>
            <a:r>
              <a:rPr lang="ja-JP" altLang="en-US" sz="1000" dirty="0" smtClean="0">
                <a:solidFill>
                  <a:srgbClr val="FFFFFF"/>
                </a:solidFill>
                <a:latin typeface="ＭＳ Ｐゴシック"/>
                <a:cs typeface="ＭＳ Ｐゴシック"/>
              </a:rPr>
              <a:t>配信サービス、インターネット越し顧客接点</a:t>
            </a:r>
            <a:endParaRPr lang="en-US" altLang="ja-JP" sz="1000" dirty="0" smtClean="0">
              <a:solidFill>
                <a:srgbClr val="FFFFFF"/>
              </a:solidFill>
              <a:latin typeface="ＭＳ Ｐゴシック"/>
              <a:cs typeface="ＭＳ Ｐゴシック"/>
            </a:endParaRPr>
          </a:p>
        </p:txBody>
      </p:sp>
      <p:sp>
        <p:nvSpPr>
          <p:cNvPr id="29" name="角丸四角形 28"/>
          <p:cNvSpPr/>
          <p:nvPr/>
        </p:nvSpPr>
        <p:spPr>
          <a:xfrm>
            <a:off x="457199" y="5851291"/>
            <a:ext cx="2554089" cy="600599"/>
          </a:xfrm>
          <a:prstGeom prst="roundRect">
            <a:avLst/>
          </a:prstGeom>
          <a:solidFill>
            <a:srgbClr val="0000FF">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srgbClr val="FFFFFF"/>
                </a:solidFill>
                <a:latin typeface="ＭＳ Ｐゴシック"/>
                <a:cs typeface="ＭＳ Ｐゴシック"/>
              </a:rPr>
              <a:t>災害対策・バックアップ</a:t>
            </a:r>
          </a:p>
          <a:p>
            <a:r>
              <a:rPr lang="ja-JP" altLang="en-US" sz="1000" dirty="0" smtClean="0">
                <a:solidFill>
                  <a:srgbClr val="FFFFFF"/>
                </a:solidFill>
                <a:latin typeface="ＭＳ Ｐゴシック"/>
                <a:cs typeface="ＭＳ Ｐゴシック"/>
              </a:rPr>
              <a:t>グローバル拠点と可用性の高さ</a:t>
            </a:r>
          </a:p>
        </p:txBody>
      </p:sp>
      <p:sp>
        <p:nvSpPr>
          <p:cNvPr id="30" name="角丸四角形 29"/>
          <p:cNvSpPr/>
          <p:nvPr/>
        </p:nvSpPr>
        <p:spPr>
          <a:xfrm>
            <a:off x="6143449" y="5193542"/>
            <a:ext cx="2554089" cy="589856"/>
          </a:xfrm>
          <a:prstGeom prst="roundRect">
            <a:avLst/>
          </a:prstGeom>
          <a:solidFill>
            <a:srgbClr val="660066">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cs typeface="ＭＳ Ｐゴシック"/>
              </a:rPr>
              <a:t>会計処理</a:t>
            </a:r>
            <a:endParaRPr lang="en-US" altLang="ja-JP" sz="1200" dirty="0" smtClean="0">
              <a:solidFill>
                <a:srgbClr val="FFFFFF"/>
              </a:solidFill>
              <a:latin typeface="ＭＳ Ｐゴシック"/>
              <a:cs typeface="ＭＳ Ｐゴシック"/>
            </a:endParaRPr>
          </a:p>
          <a:p>
            <a:pPr algn="ctr"/>
            <a:r>
              <a:rPr lang="ja-JP" altLang="en-US" sz="1200" dirty="0">
                <a:solidFill>
                  <a:srgbClr val="FFFFFF"/>
                </a:solidFill>
                <a:latin typeface="ＭＳ Ｐゴシック"/>
                <a:cs typeface="ＭＳ Ｐゴシック"/>
              </a:rPr>
              <a:t>他のバックオフィス</a:t>
            </a:r>
            <a:r>
              <a:rPr lang="ja-JP" altLang="en-US" sz="1200" dirty="0" smtClean="0">
                <a:solidFill>
                  <a:srgbClr val="FFFFFF"/>
                </a:solidFill>
                <a:latin typeface="ＭＳ Ｐゴシック"/>
                <a:cs typeface="ＭＳ Ｐゴシック"/>
              </a:rPr>
              <a:t>業務</a:t>
            </a:r>
            <a:endParaRPr lang="en-US" altLang="ja-JP" sz="1200" dirty="0">
              <a:solidFill>
                <a:srgbClr val="FFFFFF"/>
              </a:solidFill>
              <a:latin typeface="ＭＳ Ｐゴシック"/>
              <a:cs typeface="ＭＳ Ｐゴシック"/>
            </a:endParaRPr>
          </a:p>
        </p:txBody>
      </p:sp>
      <p:sp>
        <p:nvSpPr>
          <p:cNvPr id="31" name="角丸四角形 30"/>
          <p:cNvSpPr/>
          <p:nvPr/>
        </p:nvSpPr>
        <p:spPr>
          <a:xfrm>
            <a:off x="6143447" y="5840548"/>
            <a:ext cx="2554089" cy="589856"/>
          </a:xfrm>
          <a:prstGeom prst="roundRect">
            <a:avLst/>
          </a:prstGeom>
          <a:solidFill>
            <a:srgbClr val="660066">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cs typeface="ＭＳ Ｐゴシック"/>
              </a:rPr>
              <a:t>本番業務</a:t>
            </a:r>
            <a:endParaRPr lang="en-US" altLang="ja-JP" sz="1200" dirty="0">
              <a:solidFill>
                <a:srgbClr val="FFFFFF"/>
              </a:solidFill>
              <a:latin typeface="ＭＳ Ｐゴシック"/>
              <a:cs typeface="ＭＳ Ｐゴシック"/>
            </a:endParaRPr>
          </a:p>
        </p:txBody>
      </p:sp>
      <p:sp>
        <p:nvSpPr>
          <p:cNvPr id="39" name="角丸四角形 38"/>
          <p:cNvSpPr/>
          <p:nvPr/>
        </p:nvSpPr>
        <p:spPr>
          <a:xfrm>
            <a:off x="457201" y="907944"/>
            <a:ext cx="2554089" cy="346836"/>
          </a:xfrm>
          <a:prstGeom prst="roundRect">
            <a:avLst/>
          </a:prstGeom>
          <a:solidFill>
            <a:srgbClr val="0000FF">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ＭＳ Ｐゴシック"/>
                <a:cs typeface="ＭＳ Ｐゴシック"/>
              </a:rPr>
              <a:t>パブリック・クラウド</a:t>
            </a:r>
            <a:endParaRPr lang="ja-JP" altLang="en-US" dirty="0">
              <a:solidFill>
                <a:srgbClr val="FFFFFF"/>
              </a:solidFill>
              <a:latin typeface="ＭＳ Ｐゴシック"/>
              <a:cs typeface="ＭＳ Ｐゴシック"/>
            </a:endParaRPr>
          </a:p>
        </p:txBody>
      </p:sp>
      <p:sp>
        <p:nvSpPr>
          <p:cNvPr id="40" name="角丸四角形 39"/>
          <p:cNvSpPr/>
          <p:nvPr/>
        </p:nvSpPr>
        <p:spPr>
          <a:xfrm>
            <a:off x="6143447" y="915963"/>
            <a:ext cx="2554089" cy="340632"/>
          </a:xfrm>
          <a:prstGeom prst="roundRect">
            <a:avLst/>
          </a:prstGeom>
          <a:solidFill>
            <a:srgbClr val="660066">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ＭＳ Ｐゴシック"/>
                <a:cs typeface="ＭＳ Ｐゴシック"/>
              </a:rPr>
              <a:t>プライベート・クラウド</a:t>
            </a:r>
            <a:endParaRPr lang="ja-JP" altLang="en-US" dirty="0">
              <a:solidFill>
                <a:srgbClr val="FFFFFF"/>
              </a:solidFill>
              <a:latin typeface="ＭＳ Ｐゴシック"/>
              <a:cs typeface="ＭＳ Ｐゴシック"/>
            </a:endParaRPr>
          </a:p>
        </p:txBody>
      </p:sp>
      <p:sp>
        <p:nvSpPr>
          <p:cNvPr id="42" name="左右矢印 41"/>
          <p:cNvSpPr/>
          <p:nvPr/>
        </p:nvSpPr>
        <p:spPr>
          <a:xfrm>
            <a:off x="3011288" y="907944"/>
            <a:ext cx="3132159" cy="346836"/>
          </a:xfrm>
          <a:prstGeom prst="leftRightArrow">
            <a:avLst>
              <a:gd name="adj1" fmla="val 100000"/>
              <a:gd name="adj2" fmla="val 47176"/>
            </a:avLst>
          </a:prstGeom>
          <a:solidFill>
            <a:srgbClr val="FF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ハイブリッド・クラウド</a:t>
            </a:r>
            <a:endParaRPr kumimoji="1" lang="ja-JP" altLang="en-US"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487892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正方形/長方形 119"/>
          <p:cNvSpPr/>
          <p:nvPr/>
        </p:nvSpPr>
        <p:spPr>
          <a:xfrm>
            <a:off x="577626" y="790865"/>
            <a:ext cx="7991923" cy="573231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9" name="角丸四角形 48"/>
          <p:cNvSpPr/>
          <p:nvPr/>
        </p:nvSpPr>
        <p:spPr>
          <a:xfrm>
            <a:off x="470624" y="4023594"/>
            <a:ext cx="8159603" cy="759732"/>
          </a:xfrm>
          <a:prstGeom prst="roundRect">
            <a:avLst>
              <a:gd name="adj" fmla="val 50000"/>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a:ea typeface="メイリオ"/>
              <a:cs typeface="メイリオ"/>
            </a:endParaRPr>
          </a:p>
        </p:txBody>
      </p:sp>
      <p:sp>
        <p:nvSpPr>
          <p:cNvPr id="72" name="正方形/長方形 71"/>
          <p:cNvSpPr/>
          <p:nvPr/>
        </p:nvSpPr>
        <p:spPr>
          <a:xfrm>
            <a:off x="774386" y="1142481"/>
            <a:ext cx="7577307" cy="3008111"/>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7" name="正方形/長方形 46"/>
          <p:cNvSpPr/>
          <p:nvPr/>
        </p:nvSpPr>
        <p:spPr>
          <a:xfrm>
            <a:off x="5977659" y="2413003"/>
            <a:ext cx="2107045" cy="167409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9" name="正方形/長方形 58"/>
          <p:cNvSpPr/>
          <p:nvPr/>
        </p:nvSpPr>
        <p:spPr>
          <a:xfrm>
            <a:off x="6020955" y="3094187"/>
            <a:ext cx="2014680" cy="775531"/>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00" dirty="0">
              <a:solidFill>
                <a:schemeClr val="bg1"/>
              </a:solidFill>
              <a:latin typeface="メイリオ"/>
              <a:ea typeface="メイリオ"/>
              <a:cs typeface="メイリオ"/>
            </a:endParaRPr>
          </a:p>
        </p:txBody>
      </p:sp>
      <p:sp>
        <p:nvSpPr>
          <p:cNvPr id="4" name="タイトル 3"/>
          <p:cNvSpPr>
            <a:spLocks noGrp="1"/>
          </p:cNvSpPr>
          <p:nvPr>
            <p:ph type="title"/>
          </p:nvPr>
        </p:nvSpPr>
        <p:spPr/>
        <p:txBody>
          <a:bodyPr/>
          <a:lstStyle/>
          <a:p>
            <a:r>
              <a:rPr kumimoji="1" lang="ja-JP" altLang="en-US" dirty="0" smtClean="0">
                <a:solidFill>
                  <a:schemeClr val="tx1">
                    <a:lumMod val="50000"/>
                    <a:lumOff val="50000"/>
                  </a:schemeClr>
                </a:solidFill>
              </a:rPr>
              <a:t>コレ一枚でわかる最新の</a:t>
            </a:r>
            <a:r>
              <a:rPr kumimoji="1" lang="en-US" altLang="ja-JP" dirty="0" smtClean="0">
                <a:solidFill>
                  <a:schemeClr val="tx1">
                    <a:lumMod val="50000"/>
                    <a:lumOff val="50000"/>
                  </a:schemeClr>
                </a:solidFill>
              </a:rPr>
              <a:t>IT</a:t>
            </a:r>
            <a:r>
              <a:rPr kumimoji="1" lang="ja-JP" altLang="en-US" dirty="0" smtClean="0">
                <a:solidFill>
                  <a:schemeClr val="tx1">
                    <a:lumMod val="50000"/>
                    <a:lumOff val="50000"/>
                  </a:schemeClr>
                </a:solidFill>
              </a:rPr>
              <a:t>トレンド</a:t>
            </a:r>
            <a:endParaRPr kumimoji="1" lang="ja-JP" altLang="en-US" dirty="0">
              <a:solidFill>
                <a:schemeClr val="tx1">
                  <a:lumMod val="50000"/>
                  <a:lumOff val="50000"/>
                </a:schemeClr>
              </a:solidFill>
            </a:endParaRPr>
          </a:p>
        </p:txBody>
      </p:sp>
      <p:sp>
        <p:nvSpPr>
          <p:cNvPr id="5"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latin typeface="メイリオ"/>
                <a:ea typeface="メイリオ"/>
                <a:cs typeface="メイリオ"/>
              </a:rPr>
              <a:t>3</a:t>
            </a:fld>
            <a:endParaRPr kumimoji="1" lang="ja-JP" altLang="en-US" dirty="0">
              <a:latin typeface="メイリオ"/>
              <a:ea typeface="メイリオ"/>
              <a:cs typeface="メイリオ"/>
            </a:endParaRPr>
          </a:p>
        </p:txBody>
      </p:sp>
      <p:sp>
        <p:nvSpPr>
          <p:cNvPr id="39" name="円柱 38"/>
          <p:cNvSpPr/>
          <p:nvPr/>
        </p:nvSpPr>
        <p:spPr>
          <a:xfrm>
            <a:off x="3518477" y="2413003"/>
            <a:ext cx="2107045" cy="1674090"/>
          </a:xfrm>
          <a:prstGeom prst="can">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3" name="正方形/長方形 42"/>
          <p:cNvSpPr/>
          <p:nvPr/>
        </p:nvSpPr>
        <p:spPr>
          <a:xfrm>
            <a:off x="1082386" y="2413003"/>
            <a:ext cx="2107045" cy="167409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5" name="正方形/長方形 44"/>
          <p:cNvSpPr/>
          <p:nvPr/>
        </p:nvSpPr>
        <p:spPr>
          <a:xfrm>
            <a:off x="1082386" y="1593282"/>
            <a:ext cx="2107045" cy="45027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メイリオ"/>
                <a:ea typeface="メイリオ"/>
                <a:cs typeface="メイリオ"/>
              </a:rPr>
              <a:t>サービス</a:t>
            </a:r>
            <a:endParaRPr kumimoji="1" lang="ja-JP" altLang="en-US" sz="1400" dirty="0">
              <a:solidFill>
                <a:srgbClr val="FFFFFF"/>
              </a:solidFill>
              <a:latin typeface="メイリオ"/>
              <a:ea typeface="メイリオ"/>
              <a:cs typeface="メイリオ"/>
            </a:endParaRPr>
          </a:p>
        </p:txBody>
      </p:sp>
      <p:sp>
        <p:nvSpPr>
          <p:cNvPr id="46" name="正方形/長方形 45"/>
          <p:cNvSpPr/>
          <p:nvPr/>
        </p:nvSpPr>
        <p:spPr>
          <a:xfrm>
            <a:off x="3518477" y="1593282"/>
            <a:ext cx="2107045" cy="45027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メイリオ"/>
                <a:ea typeface="メイリオ"/>
                <a:cs typeface="メイリオ"/>
              </a:rPr>
              <a:t>サービス</a:t>
            </a:r>
            <a:endParaRPr kumimoji="1" lang="ja-JP" altLang="en-US" sz="1400" dirty="0">
              <a:solidFill>
                <a:srgbClr val="FFFFFF"/>
              </a:solidFill>
              <a:latin typeface="メイリオ"/>
              <a:ea typeface="メイリオ"/>
              <a:cs typeface="メイリオ"/>
            </a:endParaRPr>
          </a:p>
        </p:txBody>
      </p:sp>
      <p:sp>
        <p:nvSpPr>
          <p:cNvPr id="48" name="正方形/長方形 47"/>
          <p:cNvSpPr/>
          <p:nvPr/>
        </p:nvSpPr>
        <p:spPr>
          <a:xfrm>
            <a:off x="5977659" y="1593282"/>
            <a:ext cx="2107045" cy="45027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メイリオ"/>
                <a:ea typeface="メイリオ"/>
                <a:cs typeface="メイリオ"/>
              </a:rPr>
              <a:t>サービス</a:t>
            </a:r>
            <a:endParaRPr kumimoji="1" lang="ja-JP" altLang="en-US" sz="1400" dirty="0">
              <a:solidFill>
                <a:srgbClr val="FFFFFF"/>
              </a:solidFill>
              <a:latin typeface="メイリオ"/>
              <a:ea typeface="メイリオ"/>
              <a:cs typeface="メイリオ"/>
            </a:endParaRPr>
          </a:p>
        </p:txBody>
      </p:sp>
      <p:sp>
        <p:nvSpPr>
          <p:cNvPr id="50" name="正方形/長方形 49"/>
          <p:cNvSpPr/>
          <p:nvPr/>
        </p:nvSpPr>
        <p:spPr>
          <a:xfrm>
            <a:off x="792307" y="4681685"/>
            <a:ext cx="7559386" cy="175095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1" name="正方形/長方形 50"/>
          <p:cNvSpPr/>
          <p:nvPr/>
        </p:nvSpPr>
        <p:spPr>
          <a:xfrm>
            <a:off x="4572000" y="4833277"/>
            <a:ext cx="3584864" cy="153415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2" name="正方形/長方形 51"/>
          <p:cNvSpPr/>
          <p:nvPr/>
        </p:nvSpPr>
        <p:spPr>
          <a:xfrm>
            <a:off x="4006273" y="3094188"/>
            <a:ext cx="1570182" cy="775530"/>
          </a:xfrm>
          <a:prstGeom prst="rect">
            <a:avLst/>
          </a:prstGeom>
          <a:solidFill>
            <a:srgbClr val="FF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bg1"/>
                </a:solidFill>
                <a:latin typeface="メイリオ"/>
                <a:ea typeface="メイリオ"/>
                <a:cs typeface="メイリオ"/>
              </a:rPr>
              <a:t>非構造化データ</a:t>
            </a:r>
            <a:endParaRPr kumimoji="1" lang="en-US" altLang="ja-JP" sz="1200" dirty="0" smtClean="0">
              <a:solidFill>
                <a:schemeClr val="bg1"/>
              </a:solidFill>
              <a:latin typeface="メイリオ"/>
              <a:ea typeface="メイリオ"/>
              <a:cs typeface="メイリオ"/>
            </a:endParaRPr>
          </a:p>
          <a:p>
            <a:pPr algn="ctr"/>
            <a:r>
              <a:rPr lang="en-US" altLang="ja-JP" sz="1200" dirty="0" err="1" smtClean="0">
                <a:solidFill>
                  <a:schemeClr val="bg1"/>
                </a:solidFill>
                <a:latin typeface="メイリオ"/>
                <a:ea typeface="メイリオ"/>
                <a:cs typeface="メイリオ"/>
              </a:rPr>
              <a:t>NoSQL</a:t>
            </a:r>
            <a:endParaRPr kumimoji="1" lang="ja-JP" altLang="en-US" sz="1200" dirty="0">
              <a:solidFill>
                <a:schemeClr val="bg1"/>
              </a:solidFill>
              <a:latin typeface="メイリオ"/>
              <a:ea typeface="メイリオ"/>
              <a:cs typeface="メイリオ"/>
            </a:endParaRPr>
          </a:p>
        </p:txBody>
      </p:sp>
      <p:sp>
        <p:nvSpPr>
          <p:cNvPr id="53" name="正方形/長方形 52"/>
          <p:cNvSpPr/>
          <p:nvPr/>
        </p:nvSpPr>
        <p:spPr>
          <a:xfrm>
            <a:off x="3573362" y="3094187"/>
            <a:ext cx="432911" cy="77553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600" dirty="0" smtClean="0">
                <a:solidFill>
                  <a:srgbClr val="FFFFFF"/>
                </a:solidFill>
                <a:latin typeface="メイリオ"/>
                <a:ea typeface="メイリオ"/>
                <a:cs typeface="メイリオ"/>
              </a:rPr>
              <a:t>構造化</a:t>
            </a:r>
            <a:endParaRPr kumimoji="1" lang="en-US" altLang="ja-JP" sz="600" dirty="0" smtClean="0">
              <a:solidFill>
                <a:srgbClr val="FFFFFF"/>
              </a:solidFill>
              <a:latin typeface="メイリオ"/>
              <a:ea typeface="メイリオ"/>
              <a:cs typeface="メイリオ"/>
            </a:endParaRPr>
          </a:p>
          <a:p>
            <a:pPr algn="ctr"/>
            <a:r>
              <a:rPr lang="ja-JP" altLang="en-US" sz="600" dirty="0" smtClean="0">
                <a:solidFill>
                  <a:srgbClr val="FFFFFF"/>
                </a:solidFill>
                <a:latin typeface="メイリオ"/>
                <a:ea typeface="メイリオ"/>
                <a:cs typeface="メイリオ"/>
              </a:rPr>
              <a:t>データ</a:t>
            </a:r>
            <a:endParaRPr lang="en-US" altLang="ja-JP" sz="600" dirty="0" smtClean="0">
              <a:solidFill>
                <a:srgbClr val="FFFFFF"/>
              </a:solidFill>
              <a:latin typeface="メイリオ"/>
              <a:ea typeface="メイリオ"/>
              <a:cs typeface="メイリオ"/>
            </a:endParaRPr>
          </a:p>
          <a:p>
            <a:pPr algn="ctr"/>
            <a:r>
              <a:rPr kumimoji="1" lang="en-US" altLang="ja-JP" sz="1000" dirty="0" smtClean="0">
                <a:solidFill>
                  <a:srgbClr val="FFFFFF"/>
                </a:solidFill>
                <a:latin typeface="メイリオ"/>
                <a:ea typeface="メイリオ"/>
                <a:cs typeface="メイリオ"/>
              </a:rPr>
              <a:t>SQL</a:t>
            </a:r>
            <a:endParaRPr kumimoji="1" lang="ja-JP" altLang="en-US" sz="1000" dirty="0">
              <a:solidFill>
                <a:srgbClr val="FFFFFF"/>
              </a:solidFill>
              <a:latin typeface="メイリオ"/>
              <a:ea typeface="メイリオ"/>
              <a:cs typeface="メイリオ"/>
            </a:endParaRPr>
          </a:p>
        </p:txBody>
      </p:sp>
      <p:sp>
        <p:nvSpPr>
          <p:cNvPr id="54" name="正方形/長方形 53"/>
          <p:cNvSpPr/>
          <p:nvPr/>
        </p:nvSpPr>
        <p:spPr>
          <a:xfrm>
            <a:off x="1137259" y="3094189"/>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smtClean="0">
                <a:solidFill>
                  <a:srgbClr val="FFFFFF"/>
                </a:solidFill>
                <a:latin typeface="メイリオ"/>
                <a:ea typeface="メイリオ"/>
                <a:cs typeface="メイリオ"/>
              </a:rPr>
              <a:t>人と人の繋がり</a:t>
            </a:r>
            <a:endParaRPr kumimoji="1" lang="ja-JP" altLang="en-US" sz="800" dirty="0">
              <a:solidFill>
                <a:srgbClr val="FFFFFF"/>
              </a:solidFill>
              <a:latin typeface="メイリオ"/>
              <a:ea typeface="メイリオ"/>
              <a:cs typeface="メイリオ"/>
            </a:endParaRPr>
          </a:p>
        </p:txBody>
      </p:sp>
      <p:sp>
        <p:nvSpPr>
          <p:cNvPr id="55" name="正方形/長方形 54"/>
          <p:cNvSpPr/>
          <p:nvPr/>
        </p:nvSpPr>
        <p:spPr>
          <a:xfrm>
            <a:off x="1827910" y="3094187"/>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行動</a:t>
            </a:r>
            <a:endParaRPr kumimoji="1" lang="ja-JP" altLang="en-US" sz="1200" dirty="0">
              <a:solidFill>
                <a:srgbClr val="FFFFFF"/>
              </a:solidFill>
              <a:latin typeface="メイリオ"/>
              <a:ea typeface="メイリオ"/>
              <a:cs typeface="メイリオ"/>
            </a:endParaRPr>
          </a:p>
        </p:txBody>
      </p:sp>
      <p:sp>
        <p:nvSpPr>
          <p:cNvPr id="56" name="正方形/長方形 55"/>
          <p:cNvSpPr/>
          <p:nvPr/>
        </p:nvSpPr>
        <p:spPr>
          <a:xfrm>
            <a:off x="2516909" y="3094189"/>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文章</a:t>
            </a:r>
            <a:endParaRPr kumimoji="1" lang="ja-JP" altLang="en-US" sz="1200" dirty="0">
              <a:solidFill>
                <a:srgbClr val="FFFFFF"/>
              </a:solidFill>
              <a:latin typeface="メイリオ"/>
              <a:ea typeface="メイリオ"/>
              <a:cs typeface="メイリオ"/>
            </a:endParaRPr>
          </a:p>
        </p:txBody>
      </p:sp>
      <p:sp>
        <p:nvSpPr>
          <p:cNvPr id="57" name="正方形/長方形 56"/>
          <p:cNvSpPr/>
          <p:nvPr/>
        </p:nvSpPr>
        <p:spPr>
          <a:xfrm>
            <a:off x="6067135" y="3355944"/>
            <a:ext cx="949613" cy="484906"/>
          </a:xfrm>
          <a:prstGeom prst="rect">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左脳型</a:t>
            </a:r>
            <a:endParaRPr kumimoji="1" lang="en-US" altLang="ja-JP" sz="1200" dirty="0" smtClean="0">
              <a:solidFill>
                <a:srgbClr val="FFFFFF"/>
              </a:solidFill>
              <a:latin typeface="メイリオ"/>
              <a:ea typeface="メイリオ"/>
              <a:cs typeface="メイリオ"/>
            </a:endParaRPr>
          </a:p>
          <a:p>
            <a:pPr algn="ctr"/>
            <a:r>
              <a:rPr lang="ja-JP" altLang="en-US" sz="1050" dirty="0" smtClean="0">
                <a:solidFill>
                  <a:srgbClr val="FFFFFF"/>
                </a:solidFill>
                <a:latin typeface="メイリオ"/>
                <a:ea typeface="メイリオ"/>
                <a:cs typeface="メイリオ"/>
              </a:rPr>
              <a:t>思考・論理</a:t>
            </a:r>
            <a:endParaRPr lang="en-US" altLang="ja-JP" sz="1050" dirty="0" smtClean="0">
              <a:solidFill>
                <a:srgbClr val="FFFFFF"/>
              </a:solidFill>
              <a:latin typeface="メイリオ"/>
              <a:ea typeface="メイリオ"/>
              <a:cs typeface="メイリオ"/>
            </a:endParaRPr>
          </a:p>
          <a:p>
            <a:pPr algn="ctr"/>
            <a:r>
              <a:rPr kumimoji="1" lang="ja-JP" altLang="en-US" sz="600" dirty="0" smtClean="0">
                <a:solidFill>
                  <a:srgbClr val="FFFFFF"/>
                </a:solidFill>
                <a:latin typeface="メイリオ"/>
                <a:ea typeface="メイリオ"/>
                <a:cs typeface="メイリオ"/>
              </a:rPr>
              <a:t>統計的アプローチ</a:t>
            </a:r>
            <a:endParaRPr kumimoji="1" lang="ja-JP" altLang="en-US" sz="600" dirty="0">
              <a:solidFill>
                <a:srgbClr val="FFFFFF"/>
              </a:solidFill>
              <a:latin typeface="メイリオ"/>
              <a:ea typeface="メイリオ"/>
              <a:cs typeface="メイリオ"/>
            </a:endParaRPr>
          </a:p>
        </p:txBody>
      </p:sp>
      <p:sp>
        <p:nvSpPr>
          <p:cNvPr id="58" name="正方形/長方形 57"/>
          <p:cNvSpPr/>
          <p:nvPr/>
        </p:nvSpPr>
        <p:spPr>
          <a:xfrm>
            <a:off x="7039840" y="3355946"/>
            <a:ext cx="949613" cy="484906"/>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右脳型</a:t>
            </a:r>
            <a:endParaRPr kumimoji="1" lang="en-US" altLang="ja-JP" sz="1200" dirty="0" smtClean="0">
              <a:solidFill>
                <a:srgbClr val="FFFFFF"/>
              </a:solidFill>
              <a:latin typeface="メイリオ"/>
              <a:ea typeface="メイリオ"/>
              <a:cs typeface="メイリオ"/>
            </a:endParaRPr>
          </a:p>
          <a:p>
            <a:pPr algn="ctr"/>
            <a:r>
              <a:rPr lang="ja-JP" altLang="en-US" sz="1050" dirty="0" smtClean="0">
                <a:solidFill>
                  <a:srgbClr val="FFFFFF"/>
                </a:solidFill>
                <a:latin typeface="メイリオ"/>
                <a:ea typeface="メイリオ"/>
                <a:cs typeface="メイリオ"/>
              </a:rPr>
              <a:t>知覚・感性</a:t>
            </a:r>
            <a:endParaRPr lang="en-US" altLang="ja-JP" sz="1050" dirty="0" smtClean="0">
              <a:solidFill>
                <a:srgbClr val="FFFFFF"/>
              </a:solidFill>
              <a:latin typeface="メイリオ"/>
              <a:ea typeface="メイリオ"/>
              <a:cs typeface="メイリオ"/>
            </a:endParaRPr>
          </a:p>
          <a:p>
            <a:pPr algn="ctr"/>
            <a:r>
              <a:rPr kumimoji="1" lang="ja-JP" altLang="en-US" sz="600" dirty="0" smtClean="0">
                <a:solidFill>
                  <a:srgbClr val="FFFFFF"/>
                </a:solidFill>
                <a:latin typeface="メイリオ"/>
                <a:ea typeface="メイリオ"/>
                <a:cs typeface="メイリオ"/>
              </a:rPr>
              <a:t>ニューラル・ネット</a:t>
            </a:r>
            <a:endParaRPr kumimoji="1" lang="ja-JP" altLang="en-US" sz="600" dirty="0">
              <a:solidFill>
                <a:srgbClr val="FFFFFF"/>
              </a:solidFill>
              <a:latin typeface="メイリオ"/>
              <a:ea typeface="メイリオ"/>
              <a:cs typeface="メイリオ"/>
            </a:endParaRPr>
          </a:p>
        </p:txBody>
      </p:sp>
      <p:sp>
        <p:nvSpPr>
          <p:cNvPr id="60" name="正方形/長方形 59"/>
          <p:cNvSpPr/>
          <p:nvPr/>
        </p:nvSpPr>
        <p:spPr>
          <a:xfrm>
            <a:off x="1137258"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住宅</a:t>
            </a:r>
            <a:r>
              <a:rPr lang="ja-JP" altLang="en-US" sz="1000" dirty="0" smtClean="0">
                <a:solidFill>
                  <a:srgbClr val="FFFFFF"/>
                </a:solidFill>
                <a:latin typeface="メイリオ"/>
                <a:ea typeface="メイリオ"/>
                <a:cs typeface="メイリオ"/>
              </a:rPr>
              <a:t>・建物</a:t>
            </a:r>
            <a:endParaRPr kumimoji="1" lang="en-US" altLang="ja-JP" sz="1000" dirty="0" smtClean="0">
              <a:solidFill>
                <a:srgbClr val="FFFFFF"/>
              </a:solidFill>
              <a:latin typeface="メイリオ"/>
              <a:ea typeface="メイリオ"/>
              <a:cs typeface="メイリオ"/>
            </a:endParaRPr>
          </a:p>
        </p:txBody>
      </p:sp>
      <p:sp>
        <p:nvSpPr>
          <p:cNvPr id="61" name="正方形/長方形 60"/>
          <p:cNvSpPr/>
          <p:nvPr/>
        </p:nvSpPr>
        <p:spPr>
          <a:xfrm>
            <a:off x="1137258"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家電・設備</a:t>
            </a:r>
            <a:endParaRPr kumimoji="1" lang="ja-JP" altLang="en-US" sz="1000" dirty="0">
              <a:solidFill>
                <a:srgbClr val="FFFFFF"/>
              </a:solidFill>
              <a:latin typeface="メイリオ"/>
              <a:ea typeface="メイリオ"/>
              <a:cs typeface="メイリオ"/>
            </a:endParaRPr>
          </a:p>
        </p:txBody>
      </p:sp>
      <p:sp>
        <p:nvSpPr>
          <p:cNvPr id="62" name="正方形/長方形 61"/>
          <p:cNvSpPr/>
          <p:nvPr/>
        </p:nvSpPr>
        <p:spPr>
          <a:xfrm>
            <a:off x="2205229"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smtClean="0">
                <a:solidFill>
                  <a:srgbClr val="FFFFFF"/>
                </a:solidFill>
                <a:latin typeface="メイリオ"/>
                <a:ea typeface="メイリオ"/>
                <a:cs typeface="メイリオ"/>
              </a:rPr>
              <a:t>スマートフォン</a:t>
            </a:r>
            <a:endParaRPr kumimoji="1" lang="en-US" altLang="ja-JP" sz="900" dirty="0" smtClean="0">
              <a:solidFill>
                <a:srgbClr val="FFFFFF"/>
              </a:solidFill>
              <a:latin typeface="メイリオ"/>
              <a:ea typeface="メイリオ"/>
              <a:cs typeface="メイリオ"/>
            </a:endParaRPr>
          </a:p>
          <a:p>
            <a:pPr algn="ctr"/>
            <a:r>
              <a:rPr lang="ja-JP" altLang="en-US" sz="900" dirty="0" smtClean="0">
                <a:solidFill>
                  <a:srgbClr val="FFFFFF"/>
                </a:solidFill>
                <a:latin typeface="メイリオ"/>
                <a:ea typeface="メイリオ"/>
                <a:cs typeface="メイリオ"/>
              </a:rPr>
              <a:t>ウェアラブル</a:t>
            </a:r>
            <a:endParaRPr kumimoji="1" lang="ja-JP" altLang="en-US" sz="900" dirty="0">
              <a:solidFill>
                <a:srgbClr val="FFFFFF"/>
              </a:solidFill>
              <a:latin typeface="メイリオ"/>
              <a:ea typeface="メイリオ"/>
              <a:cs typeface="メイリオ"/>
            </a:endParaRPr>
          </a:p>
        </p:txBody>
      </p:sp>
      <p:sp>
        <p:nvSpPr>
          <p:cNvPr id="63" name="正方形/長方形 62"/>
          <p:cNvSpPr/>
          <p:nvPr/>
        </p:nvSpPr>
        <p:spPr>
          <a:xfrm>
            <a:off x="2205229"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smtClean="0">
                <a:solidFill>
                  <a:srgbClr val="FFFFFF"/>
                </a:solidFill>
                <a:latin typeface="メイリオ"/>
                <a:ea typeface="メイリオ"/>
                <a:cs typeface="メイリオ"/>
              </a:rPr>
              <a:t>タブレット・</a:t>
            </a:r>
            <a:r>
              <a:rPr kumimoji="1" lang="en-US" altLang="ja-JP" sz="900" dirty="0" smtClean="0">
                <a:solidFill>
                  <a:srgbClr val="FFFFFF"/>
                </a:solidFill>
                <a:latin typeface="メイリオ"/>
                <a:ea typeface="メイリオ"/>
                <a:cs typeface="メイリオ"/>
              </a:rPr>
              <a:t>PC</a:t>
            </a:r>
            <a:endParaRPr kumimoji="1" lang="ja-JP" altLang="en-US" sz="900" dirty="0">
              <a:solidFill>
                <a:srgbClr val="FFFFFF"/>
              </a:solidFill>
              <a:latin typeface="メイリオ"/>
              <a:ea typeface="メイリオ"/>
              <a:cs typeface="メイリオ"/>
            </a:endParaRPr>
          </a:p>
        </p:txBody>
      </p:sp>
      <p:sp>
        <p:nvSpPr>
          <p:cNvPr id="64" name="正方形/長方形 63"/>
          <p:cNvSpPr/>
          <p:nvPr/>
        </p:nvSpPr>
        <p:spPr>
          <a:xfrm>
            <a:off x="3270252"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気象・環境</a:t>
            </a:r>
            <a:endParaRPr kumimoji="1" lang="en-US" altLang="ja-JP" sz="1000" dirty="0" smtClean="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観測機器</a:t>
            </a:r>
            <a:endParaRPr kumimoji="1" lang="ja-JP" altLang="en-US" sz="1000" dirty="0">
              <a:solidFill>
                <a:srgbClr val="FFFFFF"/>
              </a:solidFill>
              <a:latin typeface="メイリオ"/>
              <a:ea typeface="メイリオ"/>
              <a:cs typeface="メイリオ"/>
            </a:endParaRPr>
          </a:p>
        </p:txBody>
      </p:sp>
      <p:sp>
        <p:nvSpPr>
          <p:cNvPr id="65" name="正方形/長方形 64"/>
          <p:cNvSpPr/>
          <p:nvPr/>
        </p:nvSpPr>
        <p:spPr>
          <a:xfrm>
            <a:off x="3270252"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smtClean="0">
                <a:solidFill>
                  <a:srgbClr val="FFFFFF"/>
                </a:solidFill>
                <a:latin typeface="メイリオ"/>
                <a:ea typeface="メイリオ"/>
                <a:cs typeface="メイリオ"/>
              </a:rPr>
              <a:t>交通設備</a:t>
            </a:r>
            <a:endParaRPr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公共設備</a:t>
            </a:r>
            <a:endParaRPr kumimoji="1" lang="ja-JP" altLang="en-US" sz="1000" dirty="0">
              <a:solidFill>
                <a:srgbClr val="FFFFFF"/>
              </a:solidFill>
              <a:latin typeface="メイリオ"/>
              <a:ea typeface="メイリオ"/>
              <a:cs typeface="メイリオ"/>
            </a:endParaRPr>
          </a:p>
        </p:txBody>
      </p:sp>
      <p:sp>
        <p:nvSpPr>
          <p:cNvPr id="66" name="正方形/長方形 65"/>
          <p:cNvSpPr/>
          <p:nvPr/>
        </p:nvSpPr>
        <p:spPr>
          <a:xfrm>
            <a:off x="4774072"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smtClean="0">
                <a:solidFill>
                  <a:srgbClr val="FFFFFF"/>
                </a:solidFill>
                <a:latin typeface="メイリオ"/>
                <a:ea typeface="メイリオ"/>
                <a:cs typeface="メイリオ"/>
              </a:rPr>
              <a:t>自動走行車</a:t>
            </a:r>
            <a:endParaRPr kumimoji="1" lang="en-US" altLang="ja-JP" sz="1000" dirty="0" smtClean="0">
              <a:solidFill>
                <a:srgbClr val="FFFFFF"/>
              </a:solidFill>
              <a:latin typeface="メイリオ"/>
              <a:ea typeface="メイリオ"/>
              <a:cs typeface="メイリオ"/>
            </a:endParaRPr>
          </a:p>
        </p:txBody>
      </p:sp>
      <p:sp>
        <p:nvSpPr>
          <p:cNvPr id="67" name="正方形/長方形 66"/>
          <p:cNvSpPr/>
          <p:nvPr/>
        </p:nvSpPr>
        <p:spPr>
          <a:xfrm>
            <a:off x="4774072"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ドローン</a:t>
            </a:r>
            <a:endParaRPr kumimoji="1" lang="ja-JP" altLang="en-US" sz="1000" dirty="0">
              <a:solidFill>
                <a:srgbClr val="FFFFFF"/>
              </a:solidFill>
              <a:latin typeface="メイリオ"/>
              <a:ea typeface="メイリオ"/>
              <a:cs typeface="メイリオ"/>
            </a:endParaRPr>
          </a:p>
        </p:txBody>
      </p:sp>
      <p:sp>
        <p:nvSpPr>
          <p:cNvPr id="68" name="正方形/長方形 67"/>
          <p:cNvSpPr/>
          <p:nvPr/>
        </p:nvSpPr>
        <p:spPr>
          <a:xfrm>
            <a:off x="5842043"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smtClean="0">
                <a:solidFill>
                  <a:srgbClr val="FFFFFF"/>
                </a:solidFill>
                <a:latin typeface="メイリオ"/>
                <a:ea typeface="メイリオ"/>
                <a:cs typeface="メイリオ"/>
              </a:rPr>
              <a:t>介護用ロボット</a:t>
            </a:r>
            <a:endParaRPr kumimoji="1" lang="ja-JP" altLang="en-US" sz="900" dirty="0">
              <a:solidFill>
                <a:srgbClr val="FFFFFF"/>
              </a:solidFill>
              <a:latin typeface="メイリオ"/>
              <a:ea typeface="メイリオ"/>
              <a:cs typeface="メイリオ"/>
            </a:endParaRPr>
          </a:p>
        </p:txBody>
      </p:sp>
      <p:sp>
        <p:nvSpPr>
          <p:cNvPr id="69" name="正方形/長方形 68"/>
          <p:cNvSpPr/>
          <p:nvPr/>
        </p:nvSpPr>
        <p:spPr>
          <a:xfrm>
            <a:off x="5842043"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FFFF"/>
                </a:solidFill>
                <a:latin typeface="メイリオ"/>
                <a:ea typeface="メイリオ"/>
                <a:cs typeface="メイリオ"/>
              </a:rPr>
              <a:t>産業用ロボット</a:t>
            </a:r>
          </a:p>
        </p:txBody>
      </p:sp>
      <p:sp>
        <p:nvSpPr>
          <p:cNvPr id="70" name="正方形/長方形 69"/>
          <p:cNvSpPr/>
          <p:nvPr/>
        </p:nvSpPr>
        <p:spPr>
          <a:xfrm>
            <a:off x="6907066"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生活支援</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ロボット</a:t>
            </a:r>
            <a:endParaRPr kumimoji="1" lang="ja-JP" altLang="en-US" sz="1000" dirty="0">
              <a:solidFill>
                <a:srgbClr val="FFFFFF"/>
              </a:solidFill>
              <a:latin typeface="メイリオ"/>
              <a:ea typeface="メイリオ"/>
              <a:cs typeface="メイリオ"/>
            </a:endParaRPr>
          </a:p>
        </p:txBody>
      </p:sp>
      <p:sp>
        <p:nvSpPr>
          <p:cNvPr id="71" name="正方形/長方形 70"/>
          <p:cNvSpPr/>
          <p:nvPr/>
        </p:nvSpPr>
        <p:spPr>
          <a:xfrm>
            <a:off x="6907066"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建設ロボット</a:t>
            </a:r>
            <a:endParaRPr kumimoji="1" lang="ja-JP" altLang="en-US" sz="1000" dirty="0">
              <a:solidFill>
                <a:srgbClr val="FFFFFF"/>
              </a:solidFill>
              <a:latin typeface="メイリオ"/>
              <a:ea typeface="メイリオ"/>
              <a:cs typeface="メイリオ"/>
            </a:endParaRPr>
          </a:p>
        </p:txBody>
      </p:sp>
      <p:sp>
        <p:nvSpPr>
          <p:cNvPr id="75" name="上矢印 74"/>
          <p:cNvSpPr/>
          <p:nvPr/>
        </p:nvSpPr>
        <p:spPr>
          <a:xfrm>
            <a:off x="1402801" y="3969381"/>
            <a:ext cx="1437409" cy="813944"/>
          </a:xfrm>
          <a:prstGeom prst="upArrow">
            <a:avLst>
              <a:gd name="adj1" fmla="val 66805"/>
              <a:gd name="adj2" fmla="val 5000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テキスト ボックス 80"/>
          <p:cNvSpPr txBox="1"/>
          <p:nvPr/>
        </p:nvSpPr>
        <p:spPr>
          <a:xfrm>
            <a:off x="1402802" y="4287014"/>
            <a:ext cx="1437408" cy="353943"/>
          </a:xfrm>
          <a:prstGeom prst="rect">
            <a:avLst/>
          </a:prstGeom>
          <a:noFill/>
        </p:spPr>
        <p:txBody>
          <a:bodyPr wrap="square" rtlCol="0">
            <a:spAutoFit/>
          </a:bodyPr>
          <a:lstStyle/>
          <a:p>
            <a:pPr algn="ctr"/>
            <a:r>
              <a:rPr kumimoji="1" lang="ja-JP" altLang="en-US" sz="900" dirty="0" smtClean="0">
                <a:solidFill>
                  <a:schemeClr val="bg1"/>
                </a:solidFill>
                <a:latin typeface="メイリオ"/>
                <a:ea typeface="メイリオ"/>
                <a:cs typeface="メイリオ"/>
              </a:rPr>
              <a:t>社会行動データ</a:t>
            </a:r>
            <a:endParaRPr kumimoji="1" lang="en-US" altLang="ja-JP" sz="900" dirty="0" smtClean="0">
              <a:solidFill>
                <a:schemeClr val="bg1"/>
              </a:solidFill>
              <a:latin typeface="メイリオ"/>
              <a:ea typeface="メイリオ"/>
              <a:cs typeface="メイリオ"/>
            </a:endParaRPr>
          </a:p>
          <a:p>
            <a:pPr algn="ctr"/>
            <a:r>
              <a:rPr kumimoji="1" lang="en-US" altLang="ja-JP" sz="800" dirty="0" smtClean="0">
                <a:solidFill>
                  <a:schemeClr val="bg1"/>
                </a:solidFill>
                <a:latin typeface="メイリオ"/>
                <a:ea typeface="メイリオ"/>
                <a:cs typeface="メイリオ"/>
              </a:rPr>
              <a:t>Social Sensing</a:t>
            </a:r>
            <a:endParaRPr kumimoji="1" lang="ja-JP" altLang="en-US" sz="800" dirty="0">
              <a:solidFill>
                <a:schemeClr val="bg1"/>
              </a:solidFill>
              <a:latin typeface="メイリオ"/>
              <a:ea typeface="メイリオ"/>
              <a:cs typeface="メイリオ"/>
            </a:endParaRPr>
          </a:p>
        </p:txBody>
      </p:sp>
      <p:sp>
        <p:nvSpPr>
          <p:cNvPr id="82" name="上矢印 81"/>
          <p:cNvSpPr/>
          <p:nvPr/>
        </p:nvSpPr>
        <p:spPr>
          <a:xfrm rot="5400000">
            <a:off x="3125988" y="3362628"/>
            <a:ext cx="458909" cy="251114"/>
          </a:xfrm>
          <a:prstGeom prst="up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3" name="上矢印 82"/>
          <p:cNvSpPr/>
          <p:nvPr/>
        </p:nvSpPr>
        <p:spPr>
          <a:xfrm rot="5400000">
            <a:off x="5569274" y="3362629"/>
            <a:ext cx="458909" cy="251114"/>
          </a:xfrm>
          <a:prstGeom prst="up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テキスト ボックス 83"/>
          <p:cNvSpPr txBox="1"/>
          <p:nvPr/>
        </p:nvSpPr>
        <p:spPr>
          <a:xfrm>
            <a:off x="1111567" y="6109084"/>
            <a:ext cx="2469985" cy="307777"/>
          </a:xfrm>
          <a:prstGeom prst="rect">
            <a:avLst/>
          </a:prstGeom>
          <a:noFill/>
        </p:spPr>
        <p:txBody>
          <a:bodyPr wrap="none" rtlCol="0">
            <a:spAutoFit/>
          </a:bodyPr>
          <a:lstStyle/>
          <a:p>
            <a:pPr algn="ctr"/>
            <a:r>
              <a:rPr kumimoji="1" lang="ja-JP" altLang="en-US" sz="1400" b="1" dirty="0" smtClean="0">
                <a:solidFill>
                  <a:schemeClr val="bg1"/>
                </a:solidFill>
                <a:latin typeface="メイリオ"/>
                <a:ea typeface="メイリオ"/>
                <a:cs typeface="メイリオ"/>
              </a:rPr>
              <a:t>現実世界／</a:t>
            </a:r>
            <a:r>
              <a:rPr kumimoji="1" lang="en-US" altLang="ja-JP" sz="1400" b="1" dirty="0" smtClean="0">
                <a:solidFill>
                  <a:schemeClr val="bg1"/>
                </a:solidFill>
                <a:latin typeface="メイリオ"/>
                <a:ea typeface="メイリオ"/>
                <a:cs typeface="メイリオ"/>
              </a:rPr>
              <a:t>Physical World</a:t>
            </a:r>
            <a:endParaRPr kumimoji="1" lang="ja-JP" altLang="en-US" sz="1400" b="1" dirty="0">
              <a:solidFill>
                <a:schemeClr val="bg1"/>
              </a:solidFill>
              <a:latin typeface="メイリオ"/>
              <a:ea typeface="メイリオ"/>
              <a:cs typeface="メイリオ"/>
            </a:endParaRPr>
          </a:p>
        </p:txBody>
      </p:sp>
      <p:sp>
        <p:nvSpPr>
          <p:cNvPr id="85" name="テキスト ボックス 84"/>
          <p:cNvSpPr txBox="1"/>
          <p:nvPr/>
        </p:nvSpPr>
        <p:spPr>
          <a:xfrm>
            <a:off x="6313394" y="2591957"/>
            <a:ext cx="1441420"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アナリティクス</a:t>
            </a:r>
            <a:endParaRPr kumimoji="1" lang="ja-JP" altLang="en-US" sz="1400" dirty="0">
              <a:solidFill>
                <a:srgbClr val="FFFFFF"/>
              </a:solidFill>
              <a:latin typeface="メイリオ"/>
              <a:ea typeface="メイリオ"/>
              <a:cs typeface="メイリオ"/>
            </a:endParaRPr>
          </a:p>
        </p:txBody>
      </p:sp>
      <p:sp>
        <p:nvSpPr>
          <p:cNvPr id="86" name="テキスト ボックス 85"/>
          <p:cNvSpPr txBox="1"/>
          <p:nvPr/>
        </p:nvSpPr>
        <p:spPr>
          <a:xfrm>
            <a:off x="6628220" y="3077034"/>
            <a:ext cx="800219" cy="276999"/>
          </a:xfrm>
          <a:prstGeom prst="rect">
            <a:avLst/>
          </a:prstGeom>
          <a:noFill/>
        </p:spPr>
        <p:txBody>
          <a:bodyPr wrap="none" rtlCol="0">
            <a:spAutoFit/>
          </a:bodyPr>
          <a:lstStyle/>
          <a:p>
            <a:pPr algn="ctr"/>
            <a:r>
              <a:rPr kumimoji="1" lang="ja-JP" altLang="en-US" sz="1200" dirty="0" smtClean="0">
                <a:solidFill>
                  <a:srgbClr val="FFFFFF"/>
                </a:solidFill>
                <a:latin typeface="メイリオ"/>
                <a:ea typeface="メイリオ"/>
                <a:cs typeface="メイリオ"/>
              </a:rPr>
              <a:t>人工知能</a:t>
            </a:r>
            <a:endParaRPr kumimoji="1" lang="ja-JP" altLang="en-US" sz="1200" dirty="0">
              <a:solidFill>
                <a:srgbClr val="FFFFFF"/>
              </a:solidFill>
              <a:latin typeface="メイリオ"/>
              <a:ea typeface="メイリオ"/>
              <a:cs typeface="メイリオ"/>
            </a:endParaRPr>
          </a:p>
        </p:txBody>
      </p:sp>
      <p:sp>
        <p:nvSpPr>
          <p:cNvPr id="87" name="テキスト ボックス 86"/>
          <p:cNvSpPr txBox="1"/>
          <p:nvPr/>
        </p:nvSpPr>
        <p:spPr>
          <a:xfrm>
            <a:off x="3865731" y="2510259"/>
            <a:ext cx="1441420"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ビッグ・データ</a:t>
            </a:r>
            <a:endParaRPr kumimoji="1" lang="ja-JP" altLang="en-US" sz="1400" dirty="0">
              <a:solidFill>
                <a:srgbClr val="FFFFFF"/>
              </a:solidFill>
              <a:latin typeface="メイリオ"/>
              <a:ea typeface="メイリオ"/>
              <a:cs typeface="メイリオ"/>
            </a:endParaRPr>
          </a:p>
        </p:txBody>
      </p:sp>
      <p:sp>
        <p:nvSpPr>
          <p:cNvPr id="88" name="テキスト ボックス 87"/>
          <p:cNvSpPr txBox="1"/>
          <p:nvPr/>
        </p:nvSpPr>
        <p:spPr>
          <a:xfrm>
            <a:off x="1523391" y="4789820"/>
            <a:ext cx="2414230" cy="307777"/>
          </a:xfrm>
          <a:prstGeom prst="rect">
            <a:avLst/>
          </a:prstGeom>
          <a:noFill/>
        </p:spPr>
        <p:txBody>
          <a:bodyPr wrap="none" rtlCol="0">
            <a:spAutoFit/>
          </a:bodyPr>
          <a:lstStyle/>
          <a:p>
            <a:pPr algn="ctr"/>
            <a:r>
              <a:rPr kumimoji="1" lang="en-US" altLang="ja-JP" sz="1400" dirty="0" err="1" smtClean="0">
                <a:solidFill>
                  <a:srgbClr val="FFFFFF"/>
                </a:solidFill>
                <a:latin typeface="メイリオ"/>
                <a:ea typeface="メイリオ"/>
                <a:cs typeface="メイリオ"/>
              </a:rPr>
              <a:t>IoT</a:t>
            </a:r>
            <a:r>
              <a:rPr kumimoji="1" lang="ja-JP" altLang="en-US" sz="1400" dirty="0" smtClean="0">
                <a:solidFill>
                  <a:srgbClr val="FFFFFF"/>
                </a:solidFill>
                <a:latin typeface="メイリオ"/>
                <a:ea typeface="メイリオ"/>
                <a:cs typeface="メイリオ"/>
              </a:rPr>
              <a:t>（</a:t>
            </a:r>
            <a:r>
              <a:rPr kumimoji="1" lang="en-US" altLang="ja-JP" sz="1400" dirty="0" smtClean="0">
                <a:solidFill>
                  <a:srgbClr val="FFFFFF"/>
                </a:solidFill>
                <a:latin typeface="メイリオ"/>
                <a:ea typeface="メイリオ"/>
                <a:cs typeface="メイリオ"/>
              </a:rPr>
              <a:t>Internet of Things</a:t>
            </a:r>
            <a:r>
              <a:rPr kumimoji="1" lang="ja-JP" altLang="en-US" sz="1400" dirty="0" smtClean="0">
                <a:solidFill>
                  <a:srgbClr val="FFFFFF"/>
                </a:solidFill>
                <a:latin typeface="メイリオ"/>
                <a:ea typeface="メイリオ"/>
                <a:cs typeface="メイリオ"/>
              </a:rPr>
              <a:t>）</a:t>
            </a:r>
            <a:endParaRPr kumimoji="1" lang="ja-JP" altLang="en-US" sz="1400" dirty="0">
              <a:solidFill>
                <a:srgbClr val="FFFFFF"/>
              </a:solidFill>
              <a:latin typeface="メイリオ"/>
              <a:ea typeface="メイリオ"/>
              <a:cs typeface="メイリオ"/>
            </a:endParaRPr>
          </a:p>
        </p:txBody>
      </p:sp>
      <p:sp>
        <p:nvSpPr>
          <p:cNvPr id="89" name="テキスト ボックス 88"/>
          <p:cNvSpPr txBox="1"/>
          <p:nvPr/>
        </p:nvSpPr>
        <p:spPr>
          <a:xfrm>
            <a:off x="5937006" y="4833277"/>
            <a:ext cx="902811"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ロボット</a:t>
            </a:r>
            <a:endParaRPr kumimoji="1" lang="ja-JP" altLang="en-US" sz="1400" dirty="0">
              <a:solidFill>
                <a:srgbClr val="FFFFFF"/>
              </a:solidFill>
              <a:latin typeface="メイリオ"/>
              <a:ea typeface="メイリオ"/>
              <a:cs typeface="メイリオ"/>
            </a:endParaRPr>
          </a:p>
        </p:txBody>
      </p:sp>
      <p:sp>
        <p:nvSpPr>
          <p:cNvPr id="90" name="テキスト ボックス 89"/>
          <p:cNvSpPr txBox="1"/>
          <p:nvPr/>
        </p:nvSpPr>
        <p:spPr>
          <a:xfrm>
            <a:off x="7307138" y="1183409"/>
            <a:ext cx="902811" cy="307777"/>
          </a:xfrm>
          <a:prstGeom prst="rect">
            <a:avLst/>
          </a:prstGeom>
          <a:noFill/>
        </p:spPr>
        <p:txBody>
          <a:bodyPr wrap="none" rtlCol="0">
            <a:spAutoFit/>
          </a:bodyPr>
          <a:lstStyle/>
          <a:p>
            <a:pPr algn="r"/>
            <a:r>
              <a:rPr kumimoji="1" lang="ja-JP" altLang="en-US" sz="1400" dirty="0" smtClean="0">
                <a:solidFill>
                  <a:srgbClr val="FFFFFF"/>
                </a:solidFill>
                <a:latin typeface="メイリオ"/>
                <a:ea typeface="メイリオ"/>
                <a:cs typeface="メイリオ"/>
              </a:rPr>
              <a:t>クラウド</a:t>
            </a:r>
            <a:endParaRPr kumimoji="1" lang="ja-JP" altLang="en-US" sz="1400" dirty="0">
              <a:solidFill>
                <a:srgbClr val="FFFFFF"/>
              </a:solidFill>
              <a:latin typeface="メイリオ"/>
              <a:ea typeface="メイリオ"/>
              <a:cs typeface="メイリオ"/>
            </a:endParaRPr>
          </a:p>
        </p:txBody>
      </p:sp>
      <p:sp>
        <p:nvSpPr>
          <p:cNvPr id="91" name="左右矢印 90"/>
          <p:cNvSpPr/>
          <p:nvPr/>
        </p:nvSpPr>
        <p:spPr>
          <a:xfrm rot="5400000">
            <a:off x="4315684" y="2119317"/>
            <a:ext cx="502220" cy="279670"/>
          </a:xfrm>
          <a:prstGeom prst="leftRightArrow">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2" name="左右矢印 91"/>
          <p:cNvSpPr/>
          <p:nvPr/>
        </p:nvSpPr>
        <p:spPr>
          <a:xfrm>
            <a:off x="3169277" y="1647801"/>
            <a:ext cx="395433" cy="326313"/>
          </a:xfrm>
          <a:prstGeom prst="leftRightArrow">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3" name="左右矢印 92"/>
          <p:cNvSpPr/>
          <p:nvPr/>
        </p:nvSpPr>
        <p:spPr>
          <a:xfrm>
            <a:off x="5608203" y="1647801"/>
            <a:ext cx="395433" cy="326313"/>
          </a:xfrm>
          <a:prstGeom prst="leftRightArrow">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4" name="左右矢印 93"/>
          <p:cNvSpPr/>
          <p:nvPr/>
        </p:nvSpPr>
        <p:spPr>
          <a:xfrm rot="20520175">
            <a:off x="5078467" y="2187795"/>
            <a:ext cx="1099741" cy="304880"/>
          </a:xfrm>
          <a:prstGeom prst="leftRightArrow">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 name="左右矢印 94"/>
          <p:cNvSpPr/>
          <p:nvPr/>
        </p:nvSpPr>
        <p:spPr>
          <a:xfrm rot="1079825" flipH="1">
            <a:off x="3001931" y="2185427"/>
            <a:ext cx="1084406" cy="304880"/>
          </a:xfrm>
          <a:prstGeom prst="leftRightArrow">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6" name="上矢印 95"/>
          <p:cNvSpPr/>
          <p:nvPr/>
        </p:nvSpPr>
        <p:spPr>
          <a:xfrm>
            <a:off x="3854883" y="3969381"/>
            <a:ext cx="1437409" cy="813944"/>
          </a:xfrm>
          <a:prstGeom prst="upArrow">
            <a:avLst>
              <a:gd name="adj1" fmla="val 66805"/>
              <a:gd name="adj2" fmla="val 5000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テキスト ボックス 79"/>
          <p:cNvSpPr txBox="1"/>
          <p:nvPr/>
        </p:nvSpPr>
        <p:spPr>
          <a:xfrm>
            <a:off x="4006273" y="4287014"/>
            <a:ext cx="1125682" cy="353943"/>
          </a:xfrm>
          <a:prstGeom prst="rect">
            <a:avLst/>
          </a:prstGeom>
          <a:noFill/>
        </p:spPr>
        <p:txBody>
          <a:bodyPr wrap="square" rtlCol="0">
            <a:spAutoFit/>
          </a:bodyPr>
          <a:lstStyle/>
          <a:p>
            <a:pPr algn="ctr"/>
            <a:r>
              <a:rPr kumimoji="1" lang="ja-JP" altLang="en-US" sz="900" dirty="0" smtClean="0">
                <a:solidFill>
                  <a:schemeClr val="bg1"/>
                </a:solidFill>
                <a:latin typeface="メイリオ"/>
                <a:ea typeface="メイリオ"/>
                <a:cs typeface="メイリオ"/>
              </a:rPr>
              <a:t>物理計測データ</a:t>
            </a:r>
            <a:endParaRPr kumimoji="1" lang="en-US" altLang="ja-JP" sz="900" dirty="0" smtClean="0">
              <a:solidFill>
                <a:schemeClr val="bg1"/>
              </a:solidFill>
              <a:latin typeface="メイリオ"/>
              <a:ea typeface="メイリオ"/>
              <a:cs typeface="メイリオ"/>
            </a:endParaRPr>
          </a:p>
          <a:p>
            <a:pPr algn="ctr"/>
            <a:r>
              <a:rPr kumimoji="1" lang="en-US" altLang="ja-JP" sz="800" dirty="0" smtClean="0">
                <a:solidFill>
                  <a:schemeClr val="bg1"/>
                </a:solidFill>
                <a:latin typeface="メイリオ"/>
                <a:ea typeface="メイリオ"/>
                <a:cs typeface="メイリオ"/>
              </a:rPr>
              <a:t>Physical Sensing</a:t>
            </a:r>
            <a:endParaRPr kumimoji="1" lang="ja-JP" altLang="en-US" sz="800" dirty="0">
              <a:solidFill>
                <a:schemeClr val="bg1"/>
              </a:solidFill>
              <a:latin typeface="メイリオ"/>
              <a:ea typeface="メイリオ"/>
              <a:cs typeface="メイリオ"/>
            </a:endParaRPr>
          </a:p>
        </p:txBody>
      </p:sp>
      <p:sp>
        <p:nvSpPr>
          <p:cNvPr id="97" name="上矢印 96"/>
          <p:cNvSpPr/>
          <p:nvPr/>
        </p:nvSpPr>
        <p:spPr>
          <a:xfrm flipV="1">
            <a:off x="6321135" y="3969381"/>
            <a:ext cx="1437409" cy="813944"/>
          </a:xfrm>
          <a:prstGeom prst="upArrow">
            <a:avLst>
              <a:gd name="adj1" fmla="val 66805"/>
              <a:gd name="adj2" fmla="val 5000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テキスト ボックス 77"/>
          <p:cNvSpPr txBox="1"/>
          <p:nvPr/>
        </p:nvSpPr>
        <p:spPr>
          <a:xfrm>
            <a:off x="6575134" y="3977467"/>
            <a:ext cx="946730" cy="692497"/>
          </a:xfrm>
          <a:prstGeom prst="rect">
            <a:avLst/>
          </a:prstGeom>
          <a:noFill/>
        </p:spPr>
        <p:txBody>
          <a:bodyPr wrap="square" rtlCol="0">
            <a:spAutoFit/>
          </a:bodyPr>
          <a:lstStyle/>
          <a:p>
            <a:pPr algn="ctr"/>
            <a:r>
              <a:rPr kumimoji="1" lang="ja-JP" altLang="en-US" sz="1000" dirty="0" smtClean="0">
                <a:solidFill>
                  <a:schemeClr val="bg1"/>
                </a:solidFill>
                <a:latin typeface="メイリオ"/>
                <a:ea typeface="メイリオ"/>
                <a:cs typeface="メイリオ"/>
              </a:rPr>
              <a:t>制御</a:t>
            </a:r>
            <a:endParaRPr lang="en-US" altLang="ja-JP" sz="1000" dirty="0">
              <a:solidFill>
                <a:schemeClr val="bg1"/>
              </a:solidFill>
              <a:latin typeface="メイリオ"/>
              <a:ea typeface="メイリオ"/>
              <a:cs typeface="メイリオ"/>
            </a:endParaRPr>
          </a:p>
          <a:p>
            <a:pPr algn="ctr"/>
            <a:r>
              <a:rPr kumimoji="1" lang="en-US" altLang="ja-JP" sz="800" dirty="0" smtClean="0">
                <a:solidFill>
                  <a:schemeClr val="bg1"/>
                </a:solidFill>
                <a:latin typeface="メイリオ"/>
                <a:ea typeface="メイリオ"/>
                <a:cs typeface="メイリオ"/>
              </a:rPr>
              <a:t>Actuation</a:t>
            </a:r>
          </a:p>
          <a:p>
            <a:pPr algn="ctr"/>
            <a:endParaRPr kumimoji="1" lang="en-US" altLang="ja-JP" sz="300" dirty="0" smtClean="0">
              <a:solidFill>
                <a:schemeClr val="bg1"/>
              </a:solidFill>
              <a:latin typeface="メイリオ"/>
              <a:ea typeface="メイリオ"/>
              <a:cs typeface="メイリオ"/>
            </a:endParaRPr>
          </a:p>
          <a:p>
            <a:pPr algn="ctr"/>
            <a:r>
              <a:rPr lang="ja-JP" altLang="en-US" sz="1000" dirty="0" smtClean="0">
                <a:solidFill>
                  <a:schemeClr val="bg1"/>
                </a:solidFill>
                <a:latin typeface="メイリオ"/>
                <a:ea typeface="メイリオ"/>
                <a:cs typeface="メイリオ"/>
              </a:rPr>
              <a:t>情報</a:t>
            </a:r>
            <a:endParaRPr lang="en-US" altLang="ja-JP" sz="1000" dirty="0">
              <a:solidFill>
                <a:schemeClr val="bg1"/>
              </a:solidFill>
              <a:latin typeface="メイリオ"/>
              <a:ea typeface="メイリオ"/>
              <a:cs typeface="メイリオ"/>
            </a:endParaRPr>
          </a:p>
          <a:p>
            <a:pPr algn="ctr"/>
            <a:r>
              <a:rPr lang="en-US" altLang="ja-JP" sz="800" dirty="0" smtClean="0">
                <a:solidFill>
                  <a:schemeClr val="bg1"/>
                </a:solidFill>
                <a:latin typeface="メイリオ"/>
                <a:ea typeface="メイリオ"/>
                <a:cs typeface="メイリオ"/>
              </a:rPr>
              <a:t>Information</a:t>
            </a:r>
            <a:endParaRPr kumimoji="1" lang="ja-JP" altLang="en-US" sz="800" dirty="0">
              <a:solidFill>
                <a:schemeClr val="bg1"/>
              </a:solidFill>
              <a:latin typeface="メイリオ"/>
              <a:ea typeface="メイリオ"/>
              <a:cs typeface="メイリオ"/>
            </a:endParaRPr>
          </a:p>
        </p:txBody>
      </p:sp>
      <p:sp>
        <p:nvSpPr>
          <p:cNvPr id="98" name="テキスト ボックス 97"/>
          <p:cNvSpPr txBox="1"/>
          <p:nvPr/>
        </p:nvSpPr>
        <p:spPr>
          <a:xfrm>
            <a:off x="2629122" y="4384238"/>
            <a:ext cx="1441420"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インターネット</a:t>
            </a:r>
            <a:endParaRPr kumimoji="1" lang="ja-JP" altLang="en-US" sz="1400" dirty="0">
              <a:solidFill>
                <a:srgbClr val="FFFFFF"/>
              </a:solidFill>
              <a:latin typeface="メイリオ"/>
              <a:ea typeface="メイリオ"/>
              <a:cs typeface="メイリオ"/>
            </a:endParaRPr>
          </a:p>
        </p:txBody>
      </p:sp>
      <p:grpSp>
        <p:nvGrpSpPr>
          <p:cNvPr id="99" name="図形グループ 98"/>
          <p:cNvGrpSpPr/>
          <p:nvPr/>
        </p:nvGrpSpPr>
        <p:grpSpPr>
          <a:xfrm>
            <a:off x="928414" y="6065849"/>
            <a:ext cx="140847" cy="285806"/>
            <a:chOff x="1305189" y="2570455"/>
            <a:chExt cx="969964" cy="2007872"/>
          </a:xfrm>
          <a:solidFill>
            <a:schemeClr val="bg1">
              <a:lumMod val="85000"/>
            </a:schemeClr>
          </a:solidFill>
        </p:grpSpPr>
        <p:sp>
          <p:nvSpPr>
            <p:cNvPr id="100" name="円/楕円 99"/>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フローチャート: 論理積ゲート 100"/>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9" name="図形グループ 118"/>
          <p:cNvGrpSpPr/>
          <p:nvPr/>
        </p:nvGrpSpPr>
        <p:grpSpPr>
          <a:xfrm>
            <a:off x="868098" y="1226153"/>
            <a:ext cx="435120" cy="221430"/>
            <a:chOff x="896286" y="1234200"/>
            <a:chExt cx="462010" cy="243850"/>
          </a:xfrm>
        </p:grpSpPr>
        <p:grpSp>
          <p:nvGrpSpPr>
            <p:cNvPr id="103" name="図形グループ 102"/>
            <p:cNvGrpSpPr/>
            <p:nvPr/>
          </p:nvGrpSpPr>
          <p:grpSpPr>
            <a:xfrm>
              <a:off x="896286" y="1234200"/>
              <a:ext cx="195054" cy="110026"/>
              <a:chOff x="6769100" y="1390650"/>
              <a:chExt cx="317500" cy="157483"/>
            </a:xfrm>
          </p:grpSpPr>
          <p:sp>
            <p:nvSpPr>
              <p:cNvPr id="104" name="正方形/長方形 1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円/楕円 1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6" name="直線コネクタ 105"/>
              <p:cNvCxnSpPr>
                <a:stCxn id="105" idx="6"/>
                <a:endCxn id="10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7" name="図形グループ 106"/>
            <p:cNvGrpSpPr/>
            <p:nvPr/>
          </p:nvGrpSpPr>
          <p:grpSpPr>
            <a:xfrm>
              <a:off x="902307" y="1368024"/>
              <a:ext cx="195054" cy="110026"/>
              <a:chOff x="6769100" y="1390650"/>
              <a:chExt cx="317500" cy="157483"/>
            </a:xfrm>
          </p:grpSpPr>
          <p:sp>
            <p:nvSpPr>
              <p:cNvPr id="108" name="正方形/長方形 1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円/楕円 1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0" name="直線コネクタ 109"/>
              <p:cNvCxnSpPr>
                <a:stCxn id="109" idx="6"/>
                <a:endCxn id="1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11" name="フローチャート: 磁気ディスク 110"/>
            <p:cNvSpPr/>
            <p:nvPr/>
          </p:nvSpPr>
          <p:spPr>
            <a:xfrm>
              <a:off x="1128131" y="1234598"/>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sp>
        <p:nvSpPr>
          <p:cNvPr id="112" name="テキスト ボックス 111"/>
          <p:cNvSpPr txBox="1"/>
          <p:nvPr/>
        </p:nvSpPr>
        <p:spPr>
          <a:xfrm>
            <a:off x="1336332" y="1183409"/>
            <a:ext cx="2604374" cy="307777"/>
          </a:xfrm>
          <a:prstGeom prst="rect">
            <a:avLst/>
          </a:prstGeom>
          <a:noFill/>
        </p:spPr>
        <p:txBody>
          <a:bodyPr wrap="none" rtlCol="0">
            <a:spAutoFit/>
          </a:bodyPr>
          <a:lstStyle/>
          <a:p>
            <a:r>
              <a:rPr kumimoji="1" lang="ja-JP" altLang="en-US" sz="1400" b="1" dirty="0" smtClean="0">
                <a:solidFill>
                  <a:srgbClr val="FFFFFF"/>
                </a:solidFill>
                <a:latin typeface="メイリオ"/>
                <a:ea typeface="メイリオ"/>
                <a:cs typeface="メイリオ"/>
              </a:rPr>
              <a:t>サイバー世界／</a:t>
            </a:r>
            <a:r>
              <a:rPr kumimoji="1" lang="en-US" altLang="ja-JP" sz="1400" b="1" dirty="0" smtClean="0">
                <a:solidFill>
                  <a:srgbClr val="FFFFFF"/>
                </a:solidFill>
                <a:latin typeface="メイリオ"/>
                <a:ea typeface="メイリオ"/>
                <a:cs typeface="メイリオ"/>
              </a:rPr>
              <a:t>Cyber World</a:t>
            </a:r>
            <a:endParaRPr kumimoji="1" lang="ja-JP" altLang="en-US" sz="1400" b="1" dirty="0">
              <a:solidFill>
                <a:srgbClr val="FFFFFF"/>
              </a:solidFill>
              <a:latin typeface="メイリオ"/>
              <a:ea typeface="メイリオ"/>
              <a:cs typeface="メイリオ"/>
            </a:endParaRPr>
          </a:p>
        </p:txBody>
      </p:sp>
      <p:sp>
        <p:nvSpPr>
          <p:cNvPr id="121" name="テキスト ボックス 120"/>
          <p:cNvSpPr txBox="1"/>
          <p:nvPr/>
        </p:nvSpPr>
        <p:spPr>
          <a:xfrm>
            <a:off x="774386" y="802571"/>
            <a:ext cx="6909827" cy="307777"/>
          </a:xfrm>
          <a:prstGeom prst="rect">
            <a:avLst/>
          </a:prstGeom>
          <a:noFill/>
        </p:spPr>
        <p:txBody>
          <a:bodyPr wrap="none" rtlCol="0">
            <a:spAutoFit/>
          </a:bodyPr>
          <a:lstStyle/>
          <a:p>
            <a:r>
              <a:rPr kumimoji="1" lang="en-US" altLang="ja-JP" sz="1400" b="1" dirty="0" smtClean="0">
                <a:solidFill>
                  <a:srgbClr val="0000FF"/>
                </a:solidFill>
                <a:latin typeface="メイリオ"/>
                <a:ea typeface="メイリオ"/>
                <a:cs typeface="メイリオ"/>
              </a:rPr>
              <a:t>Cyber Physical Systems</a:t>
            </a:r>
            <a:r>
              <a:rPr lang="ja-JP" altLang="en-US" sz="1400" dirty="0" smtClean="0">
                <a:solidFill>
                  <a:srgbClr val="0000FF"/>
                </a:solidFill>
                <a:latin typeface="メイリオ"/>
                <a:ea typeface="メイリオ"/>
                <a:cs typeface="メイリオ"/>
              </a:rPr>
              <a:t>／現実世界とサイバー世界が緊密</a:t>
            </a:r>
            <a:r>
              <a:rPr lang="ja-JP" altLang="en-US" sz="1400" dirty="0">
                <a:solidFill>
                  <a:srgbClr val="0000FF"/>
                </a:solidFill>
                <a:latin typeface="メイリオ"/>
                <a:ea typeface="メイリオ"/>
                <a:cs typeface="メイリオ"/>
              </a:rPr>
              <a:t>に結合されたシステム</a:t>
            </a:r>
            <a:endParaRPr kumimoji="1" lang="ja-JP" altLang="en-US" sz="1400" dirty="0">
              <a:solidFill>
                <a:srgbClr val="0000FF"/>
              </a:solidFill>
              <a:latin typeface="メイリオ"/>
              <a:ea typeface="メイリオ"/>
              <a:cs typeface="メイリオ"/>
            </a:endParaRPr>
          </a:p>
        </p:txBody>
      </p:sp>
      <p:sp>
        <p:nvSpPr>
          <p:cNvPr id="122" name="テキスト ボックス 121"/>
          <p:cNvSpPr txBox="1"/>
          <p:nvPr/>
        </p:nvSpPr>
        <p:spPr>
          <a:xfrm>
            <a:off x="1114156" y="2510262"/>
            <a:ext cx="1980029"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ソーシャル・メディア</a:t>
            </a:r>
            <a:endParaRPr kumimoji="1" lang="ja-JP" altLang="en-US" sz="1400" dirty="0">
              <a:solidFill>
                <a:srgbClr val="FFFFFF"/>
              </a:solidFill>
              <a:latin typeface="メイリオ"/>
              <a:ea typeface="メイリオ"/>
              <a:cs typeface="メイリオ"/>
            </a:endParaRPr>
          </a:p>
        </p:txBody>
      </p:sp>
      <p:sp>
        <p:nvSpPr>
          <p:cNvPr id="123" name="正方形/長方形 122"/>
          <p:cNvSpPr/>
          <p:nvPr/>
        </p:nvSpPr>
        <p:spPr>
          <a:xfrm>
            <a:off x="4774072" y="5960337"/>
            <a:ext cx="3157651" cy="329046"/>
          </a:xfrm>
          <a:prstGeom prst="rect">
            <a:avLst/>
          </a:prstGeom>
          <a:solidFill>
            <a:srgbClr val="B3A2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人工知能</a:t>
            </a:r>
            <a:endParaRPr kumimoji="1" lang="ja-JP" altLang="en-US" sz="1000" dirty="0">
              <a:solidFill>
                <a:srgbClr val="FFFFFF"/>
              </a:solidFill>
              <a:latin typeface="メイリオ"/>
              <a:ea typeface="メイリオ"/>
              <a:cs typeface="メイリオ"/>
            </a:endParaRPr>
          </a:p>
        </p:txBody>
      </p:sp>
      <p:sp>
        <p:nvSpPr>
          <p:cNvPr id="124" name="テキスト ボックス 123"/>
          <p:cNvSpPr txBox="1"/>
          <p:nvPr/>
        </p:nvSpPr>
        <p:spPr>
          <a:xfrm>
            <a:off x="5155619" y="4425513"/>
            <a:ext cx="1313180" cy="215444"/>
          </a:xfrm>
          <a:prstGeom prst="rect">
            <a:avLst/>
          </a:prstGeom>
          <a:noFill/>
        </p:spPr>
        <p:txBody>
          <a:bodyPr wrap="none" rtlCol="0">
            <a:spAutoFit/>
          </a:bodyPr>
          <a:lstStyle/>
          <a:p>
            <a:pPr algn="ctr"/>
            <a:r>
              <a:rPr kumimoji="1" lang="ja-JP" altLang="en-US" sz="800" dirty="0" smtClean="0">
                <a:solidFill>
                  <a:srgbClr val="FFFFFF"/>
                </a:solidFill>
                <a:latin typeface="メイリオ"/>
                <a:ea typeface="メイリオ"/>
                <a:cs typeface="メイリオ"/>
              </a:rPr>
              <a:t>近接通信・モバイル通信</a:t>
            </a:r>
            <a:endParaRPr kumimoji="1" lang="ja-JP" altLang="en-US" sz="800" dirty="0">
              <a:solidFill>
                <a:srgbClr val="FFFFFF"/>
              </a:solidFill>
              <a:latin typeface="メイリオ"/>
              <a:ea typeface="メイリオ"/>
              <a:cs typeface="メイリオ"/>
            </a:endParaRPr>
          </a:p>
        </p:txBody>
      </p:sp>
      <p:sp>
        <p:nvSpPr>
          <p:cNvPr id="125" name="正方形/長方形 124"/>
          <p:cNvSpPr/>
          <p:nvPr/>
        </p:nvSpPr>
        <p:spPr>
          <a:xfrm>
            <a:off x="1137259" y="3487798"/>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音声</a:t>
            </a:r>
            <a:endParaRPr kumimoji="1" lang="ja-JP" altLang="en-US" sz="1200" dirty="0">
              <a:solidFill>
                <a:srgbClr val="FFFFFF"/>
              </a:solidFill>
              <a:latin typeface="メイリオ"/>
              <a:ea typeface="メイリオ"/>
              <a:cs typeface="メイリオ"/>
            </a:endParaRPr>
          </a:p>
        </p:txBody>
      </p:sp>
      <p:sp>
        <p:nvSpPr>
          <p:cNvPr id="126" name="正方形/長方形 125"/>
          <p:cNvSpPr/>
          <p:nvPr/>
        </p:nvSpPr>
        <p:spPr>
          <a:xfrm>
            <a:off x="1827910" y="3487796"/>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動画</a:t>
            </a:r>
            <a:endParaRPr kumimoji="1" lang="ja-JP" altLang="en-US" sz="1200" dirty="0">
              <a:solidFill>
                <a:srgbClr val="FFFFFF"/>
              </a:solidFill>
              <a:latin typeface="メイリオ"/>
              <a:ea typeface="メイリオ"/>
              <a:cs typeface="メイリオ"/>
            </a:endParaRPr>
          </a:p>
        </p:txBody>
      </p:sp>
      <p:sp>
        <p:nvSpPr>
          <p:cNvPr id="127" name="正方形/長方形 126"/>
          <p:cNvSpPr/>
          <p:nvPr/>
        </p:nvSpPr>
        <p:spPr>
          <a:xfrm>
            <a:off x="2516909" y="3487798"/>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写真</a:t>
            </a:r>
            <a:endParaRPr kumimoji="1" lang="ja-JP" altLang="en-US" sz="12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111223873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図形グループ 28"/>
          <p:cNvGrpSpPr/>
          <p:nvPr/>
        </p:nvGrpSpPr>
        <p:grpSpPr>
          <a:xfrm>
            <a:off x="5108974" y="3458302"/>
            <a:ext cx="3670338" cy="1725404"/>
            <a:chOff x="5097077" y="2733040"/>
            <a:chExt cx="3670338" cy="1725404"/>
          </a:xfrm>
          <a:effectLst>
            <a:outerShdw blurRad="50800" dist="38100" dir="2700000" algn="tl" rotWithShape="0">
              <a:prstClr val="black">
                <a:alpha val="40000"/>
              </a:prstClr>
            </a:outerShdw>
          </a:effectLst>
        </p:grpSpPr>
        <p:sp>
          <p:nvSpPr>
            <p:cNvPr id="12" name="角丸四角形 11"/>
            <p:cNvSpPr/>
            <p:nvPr/>
          </p:nvSpPr>
          <p:spPr>
            <a:xfrm>
              <a:off x="5464843" y="3009782"/>
              <a:ext cx="2936919" cy="813632"/>
            </a:xfrm>
            <a:prstGeom prst="roundRect">
              <a:avLst/>
            </a:prstGeom>
            <a:solidFill>
              <a:srgbClr val="3366FF"/>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effectLst/>
                  <a:latin typeface="ＭＳ Ｐゴシック"/>
                  <a:ea typeface="ＭＳ Ｐゴシック"/>
                  <a:cs typeface="ＭＳ Ｐゴシック"/>
                </a:rPr>
                <a:t>経費精算サービス</a:t>
              </a:r>
              <a:endParaRPr lang="en-US" altLang="ja-JP" sz="2000" dirty="0">
                <a:solidFill>
                  <a:srgbClr val="FFFFFF"/>
                </a:solidFill>
                <a:latin typeface="ＭＳ Ｐゴシック"/>
                <a:ea typeface="ＭＳ Ｐゴシック"/>
                <a:cs typeface="ＭＳ Ｐゴシック"/>
              </a:endParaRPr>
            </a:p>
            <a:p>
              <a:pPr algn="ctr"/>
              <a:r>
                <a:rPr lang="ja-JP" altLang="en-US" sz="1600" dirty="0" smtClean="0">
                  <a:solidFill>
                    <a:srgbClr val="FFFFFF"/>
                  </a:solidFill>
                  <a:latin typeface="ＭＳ Ｐゴシック"/>
                  <a:ea typeface="ＭＳ Ｐゴシック"/>
                  <a:cs typeface="ＭＳ Ｐゴシック"/>
                </a:rPr>
                <a:t>インターネット越しに経費精算</a:t>
              </a:r>
              <a:endParaRPr kumimoji="1" lang="ja-JP" altLang="en-US" sz="1600" dirty="0">
                <a:solidFill>
                  <a:srgbClr val="FFFFFF"/>
                </a:solidFill>
                <a:effectLst/>
                <a:latin typeface="ＭＳ Ｐゴシック"/>
                <a:ea typeface="ＭＳ Ｐゴシック"/>
                <a:cs typeface="ＭＳ Ｐゴシック"/>
              </a:endParaRPr>
            </a:p>
          </p:txBody>
        </p:sp>
        <p:grpSp>
          <p:nvGrpSpPr>
            <p:cNvPr id="10" name="図形グループ 9"/>
            <p:cNvGrpSpPr/>
            <p:nvPr/>
          </p:nvGrpSpPr>
          <p:grpSpPr>
            <a:xfrm>
              <a:off x="5097077" y="2733040"/>
              <a:ext cx="3670338" cy="1725404"/>
              <a:chOff x="3276600" y="2743200"/>
              <a:chExt cx="5486400" cy="1725404"/>
            </a:xfrm>
          </p:grpSpPr>
          <p:sp>
            <p:nvSpPr>
              <p:cNvPr id="11" name="角丸四角形 10"/>
              <p:cNvSpPr/>
              <p:nvPr/>
            </p:nvSpPr>
            <p:spPr bwMode="auto">
              <a:xfrm>
                <a:off x="3276600" y="2743200"/>
                <a:ext cx="5486400" cy="1725404"/>
              </a:xfrm>
              <a:prstGeom prst="roundRect">
                <a:avLst>
                  <a:gd name="adj" fmla="val 0"/>
                </a:avLst>
              </a:prstGeom>
              <a:solidFill>
                <a:srgbClr val="33CC33"/>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3" name="テキスト ボックス 12"/>
              <p:cNvSpPr txBox="1"/>
              <p:nvPr/>
            </p:nvSpPr>
            <p:spPr>
              <a:xfrm>
                <a:off x="4799061" y="3944100"/>
                <a:ext cx="2492989" cy="369332"/>
              </a:xfrm>
              <a:prstGeom prst="rect">
                <a:avLst/>
              </a:prstGeom>
              <a:noFill/>
              <a:ln>
                <a:noFill/>
              </a:ln>
            </p:spPr>
            <p:txBody>
              <a:bodyPr wrap="none" rtlCol="0">
                <a:spAutoFit/>
              </a:bodyPr>
              <a:lstStyle/>
              <a:p>
                <a:pPr algn="ctr"/>
                <a:r>
                  <a:rPr kumimoji="1" lang="ja-JP" altLang="en-US" sz="1800" dirty="0" smtClean="0">
                    <a:solidFill>
                      <a:srgbClr val="FFFFFF"/>
                    </a:solidFill>
                    <a:latin typeface="ＤＦＰ太丸ゴシック体"/>
                    <a:ea typeface="ＤＦＰ太丸ゴシック体"/>
                    <a:cs typeface="ＤＦＰ太丸ゴシック体"/>
                  </a:rPr>
                  <a:t>パブリック・クラウド</a:t>
                </a:r>
                <a:endParaRPr kumimoji="1" lang="ja-JP" altLang="en-US" sz="1800" dirty="0">
                  <a:solidFill>
                    <a:srgbClr val="FFFFFF"/>
                  </a:solidFill>
                  <a:latin typeface="ＤＦＰ太丸ゴシック体"/>
                  <a:ea typeface="ＤＦＰ太丸ゴシック体"/>
                  <a:cs typeface="ＤＦＰ太丸ゴシック体"/>
                </a:endParaRPr>
              </a:p>
            </p:txBody>
          </p:sp>
        </p:grpSp>
      </p:grpSp>
      <p:sp>
        <p:nvSpPr>
          <p:cNvPr id="2" name="タイトル 1"/>
          <p:cNvSpPr>
            <a:spLocks noGrp="1"/>
          </p:cNvSpPr>
          <p:nvPr>
            <p:ph type="title"/>
          </p:nvPr>
        </p:nvSpPr>
        <p:spPr/>
        <p:txBody>
          <a:bodyPr/>
          <a:lstStyle/>
          <a:p>
            <a:r>
              <a:rPr lang="ja-JP" altLang="en-US" dirty="0"/>
              <a:t>ハイブリッド・クラウド</a:t>
            </a:r>
            <a:r>
              <a:rPr lang="ja-JP" altLang="en-US" dirty="0" smtClean="0"/>
              <a:t>（２）</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30</a:t>
            </a:fld>
            <a:endParaRPr kumimoji="1" lang="ja-JP" altLang="en-US"/>
          </a:p>
        </p:txBody>
      </p:sp>
      <p:grpSp>
        <p:nvGrpSpPr>
          <p:cNvPr id="18" name="図形グループ 17"/>
          <p:cNvGrpSpPr/>
          <p:nvPr/>
        </p:nvGrpSpPr>
        <p:grpSpPr>
          <a:xfrm>
            <a:off x="465318" y="3458302"/>
            <a:ext cx="3662015" cy="1725404"/>
            <a:chOff x="390688" y="2743200"/>
            <a:chExt cx="2747636" cy="2579132"/>
          </a:xfrm>
          <a:effectLst>
            <a:outerShdw blurRad="50800" dist="38100" dir="2700000" algn="tl" rotWithShape="0">
              <a:prstClr val="black">
                <a:alpha val="40000"/>
              </a:prstClr>
            </a:outerShdw>
          </a:effectLst>
        </p:grpSpPr>
        <p:sp>
          <p:nvSpPr>
            <p:cNvPr id="19" name="角丸四角形 18"/>
            <p:cNvSpPr/>
            <p:nvPr/>
          </p:nvSpPr>
          <p:spPr bwMode="auto">
            <a:xfrm>
              <a:off x="390688" y="2743200"/>
              <a:ext cx="2723823" cy="2579132"/>
            </a:xfrm>
            <a:prstGeom prst="roundRect">
              <a:avLst>
                <a:gd name="adj" fmla="val 0"/>
              </a:avLst>
            </a:prstGeom>
            <a:solidFill>
              <a:schemeClr val="accent6">
                <a:lumMod val="20000"/>
                <a:lumOff val="80000"/>
              </a:schemeClr>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21" name="テキスト ボックス 20"/>
            <p:cNvSpPr txBox="1"/>
            <p:nvPr/>
          </p:nvSpPr>
          <p:spPr>
            <a:xfrm>
              <a:off x="414501" y="4567393"/>
              <a:ext cx="2723823" cy="369332"/>
            </a:xfrm>
            <a:prstGeom prst="rect">
              <a:avLst/>
            </a:prstGeom>
            <a:noFill/>
            <a:ln>
              <a:noFill/>
            </a:ln>
          </p:spPr>
          <p:txBody>
            <a:bodyPr wrap="none" rtlCol="0">
              <a:spAutoFit/>
            </a:bodyPr>
            <a:lstStyle/>
            <a:p>
              <a:pPr algn="ctr"/>
              <a:r>
                <a:rPr kumimoji="1" lang="ja-JP" altLang="en-US" sz="1800" dirty="0" smtClean="0">
                  <a:solidFill>
                    <a:srgbClr val="000090"/>
                  </a:solidFill>
                  <a:latin typeface="ＤＦＰ太丸ゴシック体"/>
                  <a:ea typeface="ＤＦＰ太丸ゴシック体"/>
                  <a:cs typeface="ＤＦＰ太丸ゴシック体"/>
                </a:rPr>
                <a:t>プライベート・クラウド</a:t>
              </a:r>
              <a:endParaRPr kumimoji="1" lang="ja-JP" altLang="en-US" sz="1800" dirty="0">
                <a:solidFill>
                  <a:srgbClr val="000090"/>
                </a:solidFill>
                <a:latin typeface="ＤＦＰ太丸ゴシック体"/>
                <a:ea typeface="ＤＦＰ太丸ゴシック体"/>
                <a:cs typeface="ＤＦＰ太丸ゴシック体"/>
              </a:endParaRPr>
            </a:p>
          </p:txBody>
        </p:sp>
      </p:grpSp>
      <p:sp>
        <p:nvSpPr>
          <p:cNvPr id="26" name="角丸四角形 25"/>
          <p:cNvSpPr/>
          <p:nvPr/>
        </p:nvSpPr>
        <p:spPr>
          <a:xfrm>
            <a:off x="824762" y="3735044"/>
            <a:ext cx="2936919" cy="813632"/>
          </a:xfrm>
          <a:prstGeom prst="roundRect">
            <a:avLst>
              <a:gd name="adj" fmla="val 0"/>
            </a:avLst>
          </a:prstGeom>
          <a:ln>
            <a:noFill/>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sz="2000" dirty="0" smtClean="0">
                <a:solidFill>
                  <a:srgbClr val="FFFFFF"/>
                </a:solidFill>
                <a:effectLst/>
                <a:latin typeface="ＭＳ Ｐゴシック"/>
                <a:ea typeface="ＭＳ Ｐゴシック"/>
                <a:cs typeface="ＭＳ Ｐゴシック"/>
              </a:rPr>
              <a:t>ERP</a:t>
            </a:r>
          </a:p>
          <a:p>
            <a:pPr algn="ctr"/>
            <a:r>
              <a:rPr lang="ja-JP" altLang="en-US" sz="1200" dirty="0" smtClean="0">
                <a:solidFill>
                  <a:srgbClr val="FFFFFF"/>
                </a:solidFill>
                <a:latin typeface="ＭＳ Ｐゴシック"/>
                <a:ea typeface="ＭＳ Ｐゴシック"/>
                <a:cs typeface="ＭＳ Ｐゴシック"/>
              </a:rPr>
              <a:t>会計・小口請求処理</a:t>
            </a:r>
            <a:endParaRPr kumimoji="1" lang="ja-JP" altLang="en-US" sz="1200" dirty="0">
              <a:solidFill>
                <a:srgbClr val="FFFFFF"/>
              </a:solidFill>
              <a:effectLst/>
              <a:latin typeface="ＭＳ Ｐゴシック"/>
              <a:ea typeface="ＭＳ Ｐゴシック"/>
              <a:cs typeface="ＭＳ Ｐゴシック"/>
            </a:endParaRPr>
          </a:p>
        </p:txBody>
      </p:sp>
      <p:pic>
        <p:nvPicPr>
          <p:cNvPr id="28" name="Picture 7" descr="j0433941"/>
          <p:cNvPicPr>
            <a:picLocks noChangeAspect="1" noChangeArrowheads="1"/>
          </p:cNvPicPr>
          <p:nvPr/>
        </p:nvPicPr>
        <p:blipFill>
          <a:blip r:embed="rId2"/>
          <a:srcRect/>
          <a:stretch>
            <a:fillRect/>
          </a:stretch>
        </p:blipFill>
        <p:spPr bwMode="auto">
          <a:xfrm flipH="1">
            <a:off x="3318518" y="1893662"/>
            <a:ext cx="533400" cy="533400"/>
          </a:xfrm>
          <a:prstGeom prst="rect">
            <a:avLst/>
          </a:prstGeom>
          <a:noFill/>
          <a:ln w="9525">
            <a:noFill/>
            <a:miter lim="800000"/>
            <a:headEnd/>
            <a:tailEnd/>
          </a:ln>
        </p:spPr>
      </p:pic>
      <p:sp>
        <p:nvSpPr>
          <p:cNvPr id="32" name="角丸四角形 31"/>
          <p:cNvSpPr/>
          <p:nvPr/>
        </p:nvSpPr>
        <p:spPr>
          <a:xfrm>
            <a:off x="5476740" y="3735044"/>
            <a:ext cx="2936919" cy="813632"/>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smtClean="0">
                <a:solidFill>
                  <a:srgbClr val="FFFFFF"/>
                </a:solidFill>
                <a:latin typeface="ＭＳ Ｐゴシック"/>
                <a:ea typeface="ＭＳ Ｐゴシック"/>
                <a:cs typeface="ＭＳ Ｐゴシック"/>
              </a:rPr>
              <a:t>経費精算サービス</a:t>
            </a:r>
            <a:endParaRPr lang="en-US" altLang="ja-JP" sz="16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交通費やその他経費の精算手続き</a:t>
            </a:r>
            <a:endParaRPr lang="en-US" altLang="ja-JP" sz="1200" dirty="0" smtClean="0">
              <a:solidFill>
                <a:srgbClr val="FFFFFF"/>
              </a:solidFill>
              <a:latin typeface="ＭＳ Ｐゴシック"/>
              <a:ea typeface="ＭＳ Ｐゴシック"/>
              <a:cs typeface="ＭＳ Ｐゴシック"/>
            </a:endParaRPr>
          </a:p>
        </p:txBody>
      </p:sp>
      <p:sp>
        <p:nvSpPr>
          <p:cNvPr id="5" name="角丸四角形 4"/>
          <p:cNvSpPr/>
          <p:nvPr/>
        </p:nvSpPr>
        <p:spPr bwMode="auto">
          <a:xfrm>
            <a:off x="5223133" y="2109836"/>
            <a:ext cx="1500541" cy="293414"/>
          </a:xfrm>
          <a:prstGeom prst="roundRect">
            <a:avLst>
              <a:gd name="adj" fmla="val 50000"/>
            </a:avLst>
          </a:prstGeom>
          <a:gradFill flip="none" rotWithShape="1">
            <a:gsLst>
              <a:gs pos="0">
                <a:srgbClr val="92D050"/>
              </a:gs>
              <a:gs pos="100000">
                <a:srgbClr val="00B050"/>
              </a:gs>
            </a:gsLst>
            <a:path path="shape">
              <a:fillToRect l="50000" t="50000" r="50000" b="50000"/>
            </a:path>
            <a:tileRect/>
          </a:gradFill>
          <a:ln>
            <a:noFill/>
            <a:headEnd type="none" w="med" len="med"/>
            <a:tailEnd type="none" w="med" len="med"/>
          </a:ln>
          <a:effectLst>
            <a:outerShdw blurRad="50800" dist="38100" dir="2700000" algn="tl" rotWithShape="0">
              <a:prstClr val="black">
                <a:alpha val="40000"/>
              </a:prstClr>
            </a:outerShdw>
          </a:effectLst>
        </p:spPr>
        <p:style>
          <a:lnRef idx="0">
            <a:schemeClr val="accent2"/>
          </a:lnRef>
          <a:fillRef idx="1003">
            <a:schemeClr val="lt1"/>
          </a:fillRef>
          <a:effectRef idx="3">
            <a:schemeClr val="accent2"/>
          </a:effectRef>
          <a:fontRef idx="minor">
            <a:schemeClr val="lt1"/>
          </a:fontRef>
        </p:style>
        <p:txBody>
          <a:bodyPr anchor="ctr"/>
          <a:lstStyle/>
          <a:p>
            <a:pPr algn="ctr">
              <a:spcBef>
                <a:spcPts val="0"/>
              </a:spcBef>
              <a:defRPr/>
            </a:pPr>
            <a:r>
              <a:rPr kumimoji="0" lang="en-US" altLang="ja-JP" sz="1200" dirty="0">
                <a:solidFill>
                  <a:srgbClr val="FFFFFF"/>
                </a:solidFill>
                <a:latin typeface="ＤＦＰ太丸ゴシック体"/>
                <a:ea typeface="ＤＦＰ太丸ゴシック体"/>
                <a:cs typeface="ＤＦＰ太丸ゴシック体"/>
              </a:rPr>
              <a:t>LAN</a:t>
            </a:r>
            <a:endParaRPr kumimoji="0" lang="ja-JP" altLang="en-US" sz="1200" dirty="0">
              <a:solidFill>
                <a:srgbClr val="FFFFFF"/>
              </a:solidFill>
              <a:latin typeface="ＤＦＰ太丸ゴシック体"/>
              <a:ea typeface="ＤＦＰ太丸ゴシック体"/>
              <a:cs typeface="ＤＦＰ太丸ゴシック体"/>
            </a:endParaRPr>
          </a:p>
        </p:txBody>
      </p:sp>
      <p:pic>
        <p:nvPicPr>
          <p:cNvPr id="6" name="Picture 7" descr="j0433941"/>
          <p:cNvPicPr>
            <a:picLocks noChangeAspect="1" noChangeArrowheads="1"/>
          </p:cNvPicPr>
          <p:nvPr/>
        </p:nvPicPr>
        <p:blipFill>
          <a:blip r:embed="rId2"/>
          <a:srcRect/>
          <a:stretch>
            <a:fillRect/>
          </a:stretch>
        </p:blipFill>
        <p:spPr bwMode="auto">
          <a:xfrm>
            <a:off x="5265775" y="1675929"/>
            <a:ext cx="533400" cy="53498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 name="Picture 7" descr="j0433941"/>
          <p:cNvPicPr>
            <a:picLocks noChangeAspect="1" noChangeArrowheads="1"/>
          </p:cNvPicPr>
          <p:nvPr/>
        </p:nvPicPr>
        <p:blipFill>
          <a:blip r:embed="rId2"/>
          <a:srcRect/>
          <a:stretch>
            <a:fillRect/>
          </a:stretch>
        </p:blipFill>
        <p:spPr bwMode="auto">
          <a:xfrm>
            <a:off x="5746788" y="1677517"/>
            <a:ext cx="533400" cy="5334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8" name="Picture 7" descr="j0433941"/>
          <p:cNvPicPr>
            <a:picLocks noChangeAspect="1" noChangeArrowheads="1"/>
          </p:cNvPicPr>
          <p:nvPr/>
        </p:nvPicPr>
        <p:blipFill>
          <a:blip r:embed="rId2"/>
          <a:srcRect/>
          <a:stretch>
            <a:fillRect/>
          </a:stretch>
        </p:blipFill>
        <p:spPr bwMode="auto">
          <a:xfrm>
            <a:off x="6256375" y="1677517"/>
            <a:ext cx="533400" cy="5334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4" name="図 13" descr="MC90043488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948650" y="1832405"/>
            <a:ext cx="570845" cy="570845"/>
          </a:xfrm>
          <a:prstGeom prst="rect">
            <a:avLst/>
          </a:prstGeom>
        </p:spPr>
      </p:pic>
      <p:pic>
        <p:nvPicPr>
          <p:cNvPr id="15" name="図 10"/>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7245" y="1991147"/>
            <a:ext cx="257396" cy="41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図 32" descr="MC90043982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6673" y="1939199"/>
            <a:ext cx="399839" cy="399839"/>
          </a:xfrm>
          <a:prstGeom prst="rect">
            <a:avLst/>
          </a:prstGeom>
        </p:spPr>
      </p:pic>
      <p:sp>
        <p:nvSpPr>
          <p:cNvPr id="35" name="上下矢印 34"/>
          <p:cNvSpPr/>
          <p:nvPr/>
        </p:nvSpPr>
        <p:spPr bwMode="auto">
          <a:xfrm>
            <a:off x="3387994" y="2421565"/>
            <a:ext cx="363802" cy="1331794"/>
          </a:xfrm>
          <a:prstGeom prst="upDownArrow">
            <a:avLst/>
          </a:prstGeom>
          <a:ln>
            <a:noFill/>
            <a:headEnd type="none" w="med" len="med"/>
            <a:tailEnd type="none" w="med" len="med"/>
          </a:ln>
          <a:effectLst>
            <a:outerShdw blurRad="50800" dist="38100" dir="2700000" algn="tl" rotWithShape="0">
              <a:prstClr val="black">
                <a:alpha val="40000"/>
              </a:prstClr>
            </a:outerShdw>
          </a:effectLst>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36" name="テキスト ボックス 35"/>
          <p:cNvSpPr txBox="1"/>
          <p:nvPr/>
        </p:nvSpPr>
        <p:spPr>
          <a:xfrm>
            <a:off x="3184564" y="1716602"/>
            <a:ext cx="800219" cy="276999"/>
          </a:xfrm>
          <a:prstGeom prst="rect">
            <a:avLst/>
          </a:prstGeom>
          <a:noFill/>
        </p:spPr>
        <p:txBody>
          <a:bodyPr wrap="none" rtlCol="0">
            <a:spAutoFit/>
          </a:bodyPr>
          <a:lstStyle/>
          <a:p>
            <a:r>
              <a:rPr kumimoji="1" lang="ja-JP" altLang="en-US" sz="1200" dirty="0" smtClean="0">
                <a:solidFill>
                  <a:srgbClr val="0000FF"/>
                </a:solidFill>
              </a:rPr>
              <a:t>経理担当</a:t>
            </a:r>
            <a:endParaRPr kumimoji="1" lang="ja-JP" altLang="en-US" sz="1200" dirty="0">
              <a:solidFill>
                <a:srgbClr val="0000FF"/>
              </a:solidFill>
            </a:endParaRPr>
          </a:p>
        </p:txBody>
      </p:sp>
      <p:sp>
        <p:nvSpPr>
          <p:cNvPr id="37" name="左矢印 36"/>
          <p:cNvSpPr/>
          <p:nvPr/>
        </p:nvSpPr>
        <p:spPr>
          <a:xfrm>
            <a:off x="3761681" y="3940105"/>
            <a:ext cx="1614741" cy="416738"/>
          </a:xfrm>
          <a:prstGeom prst="lef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2400" dirty="0">
              <a:solidFill>
                <a:srgbClr val="FFFFFF"/>
              </a:solidFill>
              <a:effectLst/>
              <a:latin typeface="Arial"/>
              <a:ea typeface="HGP創英角ｺﾞｼｯｸUB" pitchFamily="50" charset="-128"/>
              <a:cs typeface="Arial"/>
            </a:endParaRPr>
          </a:p>
        </p:txBody>
      </p:sp>
      <p:sp>
        <p:nvSpPr>
          <p:cNvPr id="38" name="角丸四角形 37"/>
          <p:cNvSpPr/>
          <p:nvPr/>
        </p:nvSpPr>
        <p:spPr>
          <a:xfrm>
            <a:off x="2082300" y="1826908"/>
            <a:ext cx="1055961" cy="594657"/>
          </a:xfrm>
          <a:prstGeom prst="roundRect">
            <a:avLst>
              <a:gd name="adj" fmla="val 0"/>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effectLst/>
                <a:latin typeface="ＭＳ Ｐゴシック"/>
                <a:ea typeface="ＭＳ Ｐゴシック"/>
                <a:cs typeface="ＭＳ Ｐゴシック"/>
              </a:rPr>
              <a:t>カード会社</a:t>
            </a:r>
            <a:endParaRPr kumimoji="1" lang="ja-JP" altLang="en-US" sz="1200" dirty="0">
              <a:solidFill>
                <a:srgbClr val="FFFFFF"/>
              </a:solidFill>
              <a:effectLst/>
              <a:latin typeface="ＭＳ Ｐゴシック"/>
              <a:ea typeface="ＭＳ Ｐゴシック"/>
              <a:cs typeface="ＭＳ Ｐゴシック"/>
            </a:endParaRPr>
          </a:p>
        </p:txBody>
      </p:sp>
      <p:sp>
        <p:nvSpPr>
          <p:cNvPr id="39" name="角丸四角形 38"/>
          <p:cNvSpPr/>
          <p:nvPr/>
        </p:nvSpPr>
        <p:spPr>
          <a:xfrm>
            <a:off x="824762" y="1846204"/>
            <a:ext cx="1055961" cy="594657"/>
          </a:xfrm>
          <a:prstGeom prst="roundRect">
            <a:avLst>
              <a:gd name="adj" fmla="val 0"/>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effectLst/>
                <a:latin typeface="ＭＳ Ｐゴシック"/>
                <a:ea typeface="ＭＳ Ｐゴシック"/>
                <a:cs typeface="ＭＳ Ｐゴシック"/>
              </a:rPr>
              <a:t>銀行</a:t>
            </a:r>
            <a:endParaRPr kumimoji="1" lang="en-US" altLang="ja-JP" sz="1200" dirty="0" smtClean="0">
              <a:solidFill>
                <a:srgbClr val="FFFFFF"/>
              </a:solidFill>
              <a:effectLst/>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（個人口座）</a:t>
            </a:r>
            <a:endParaRPr kumimoji="1" lang="ja-JP" altLang="en-US" sz="800" dirty="0">
              <a:solidFill>
                <a:srgbClr val="FFFFFF"/>
              </a:solidFill>
              <a:effectLst/>
              <a:latin typeface="ＭＳ Ｐゴシック"/>
              <a:ea typeface="ＭＳ Ｐゴシック"/>
              <a:cs typeface="ＭＳ Ｐゴシック"/>
            </a:endParaRPr>
          </a:p>
        </p:txBody>
      </p:sp>
      <p:sp>
        <p:nvSpPr>
          <p:cNvPr id="41" name="下矢印 40"/>
          <p:cNvSpPr/>
          <p:nvPr/>
        </p:nvSpPr>
        <p:spPr>
          <a:xfrm>
            <a:off x="2440825" y="2440861"/>
            <a:ext cx="343964" cy="1312498"/>
          </a:xfrm>
          <a:prstGeom prst="downArrow">
            <a:avLst/>
          </a:prstGeom>
          <a:ln>
            <a:noFill/>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endParaRPr kumimoji="0" lang="ja-JP" altLang="en-US" sz="1200" dirty="0">
              <a:solidFill>
                <a:srgbClr val="484848"/>
              </a:solidFill>
              <a:latin typeface="ＤＦＰ太丸ゴシック体"/>
              <a:ea typeface="ＤＦＰ太丸ゴシック体"/>
              <a:cs typeface="ＤＦＰ太丸ゴシック体"/>
            </a:endParaRPr>
          </a:p>
        </p:txBody>
      </p:sp>
      <p:sp>
        <p:nvSpPr>
          <p:cNvPr id="42" name="下矢印 41"/>
          <p:cNvSpPr/>
          <p:nvPr/>
        </p:nvSpPr>
        <p:spPr>
          <a:xfrm flipV="1">
            <a:off x="1184032" y="2440861"/>
            <a:ext cx="343964" cy="1312498"/>
          </a:xfrm>
          <a:prstGeom prst="downArrow">
            <a:avLst/>
          </a:prstGeom>
          <a:ln>
            <a:noFill/>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endParaRPr kumimoji="0" lang="ja-JP" altLang="en-US" sz="1200" dirty="0">
              <a:solidFill>
                <a:srgbClr val="484848"/>
              </a:solidFill>
              <a:latin typeface="ＤＦＰ太丸ゴシック体"/>
              <a:ea typeface="ＤＦＰ太丸ゴシック体"/>
              <a:cs typeface="ＤＦＰ太丸ゴシック体"/>
            </a:endParaRPr>
          </a:p>
        </p:txBody>
      </p:sp>
      <p:sp>
        <p:nvSpPr>
          <p:cNvPr id="43" name="下矢印 42"/>
          <p:cNvSpPr/>
          <p:nvPr/>
        </p:nvSpPr>
        <p:spPr>
          <a:xfrm>
            <a:off x="5799175" y="2401432"/>
            <a:ext cx="343964" cy="1312498"/>
          </a:xfrm>
          <a:prstGeom prst="downArrow">
            <a:avLst/>
          </a:prstGeom>
          <a:ln>
            <a:noFill/>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endParaRPr kumimoji="0" lang="ja-JP" altLang="en-US" sz="1200" dirty="0">
              <a:solidFill>
                <a:srgbClr val="484848"/>
              </a:solidFill>
              <a:latin typeface="ＤＦＰ太丸ゴシック体"/>
              <a:ea typeface="ＤＦＰ太丸ゴシック体"/>
              <a:cs typeface="ＤＦＰ太丸ゴシック体"/>
            </a:endParaRPr>
          </a:p>
        </p:txBody>
      </p:sp>
      <p:sp>
        <p:nvSpPr>
          <p:cNvPr id="44" name="下矢印 43"/>
          <p:cNvSpPr/>
          <p:nvPr/>
        </p:nvSpPr>
        <p:spPr>
          <a:xfrm>
            <a:off x="7862659" y="2403250"/>
            <a:ext cx="343964" cy="1312498"/>
          </a:xfrm>
          <a:prstGeom prst="downArrow">
            <a:avLst/>
          </a:prstGeom>
          <a:ln>
            <a:noFill/>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endParaRPr kumimoji="0" lang="ja-JP" altLang="en-US" sz="1200" dirty="0">
              <a:solidFill>
                <a:srgbClr val="484848"/>
              </a:solidFill>
              <a:latin typeface="ＤＦＰ太丸ゴシック体"/>
              <a:ea typeface="ＤＦＰ太丸ゴシック体"/>
              <a:cs typeface="ＤＦＰ太丸ゴシック体"/>
            </a:endParaRPr>
          </a:p>
        </p:txBody>
      </p:sp>
      <p:sp>
        <p:nvSpPr>
          <p:cNvPr id="9" name="角丸四角形 8"/>
          <p:cNvSpPr/>
          <p:nvPr/>
        </p:nvSpPr>
        <p:spPr bwMode="auto">
          <a:xfrm>
            <a:off x="5214811" y="2706462"/>
            <a:ext cx="3564502" cy="381000"/>
          </a:xfrm>
          <a:prstGeom prst="roundRect">
            <a:avLst>
              <a:gd name="adj" fmla="val 5000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インターネット</a:t>
            </a:r>
          </a:p>
        </p:txBody>
      </p:sp>
    </p:spTree>
    <p:extLst>
      <p:ext uri="{BB962C8B-B14F-4D97-AF65-F5344CB8AC3E}">
        <p14:creationId xmlns:p14="http://schemas.microsoft.com/office/powerpoint/2010/main" val="82085249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kumimoji="1" lang="ja-JP" altLang="en-US" sz="2800" dirty="0" smtClean="0"/>
              <a:t>ハイブリッド・クラウド</a:t>
            </a:r>
            <a:r>
              <a:rPr lang="ja-JP" altLang="en-US" dirty="0" smtClean="0"/>
              <a:t>（３）</a:t>
            </a:r>
            <a:endParaRPr kumimoji="1" lang="ja-JP" altLang="en-US" sz="2800" dirty="0"/>
          </a:p>
        </p:txBody>
      </p:sp>
      <p:sp>
        <p:nvSpPr>
          <p:cNvPr id="16" name="角丸四角形 15"/>
          <p:cNvSpPr/>
          <p:nvPr/>
        </p:nvSpPr>
        <p:spPr bwMode="auto">
          <a:xfrm>
            <a:off x="533400" y="990600"/>
            <a:ext cx="3657600" cy="4648200"/>
          </a:xfrm>
          <a:prstGeom prst="roundRect">
            <a:avLst>
              <a:gd name="adj" fmla="val 0"/>
            </a:avLst>
          </a:prstGeom>
          <a:solidFill>
            <a:srgbClr val="33ACBD"/>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7" name="正方形/長方形 16"/>
          <p:cNvSpPr/>
          <p:nvPr/>
        </p:nvSpPr>
        <p:spPr bwMode="auto">
          <a:xfrm>
            <a:off x="838200" y="1613848"/>
            <a:ext cx="3048000" cy="1333500"/>
          </a:xfrm>
          <a:prstGeom prst="rect">
            <a:avLst/>
          </a:prstGeom>
          <a:solidFill>
            <a:schemeClr val="accent4">
              <a:lumMod val="75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8" name="正方形/長方形 17"/>
          <p:cNvSpPr/>
          <p:nvPr/>
        </p:nvSpPr>
        <p:spPr bwMode="auto">
          <a:xfrm>
            <a:off x="838200" y="3962400"/>
            <a:ext cx="3048000" cy="1333500"/>
          </a:xfrm>
          <a:prstGeom prst="rect">
            <a:avLst/>
          </a:prstGeom>
          <a:solidFill>
            <a:srgbClr val="008000"/>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22" name="テキスト ボックス 21"/>
          <p:cNvSpPr txBox="1"/>
          <p:nvPr/>
        </p:nvSpPr>
        <p:spPr>
          <a:xfrm>
            <a:off x="868604" y="1066800"/>
            <a:ext cx="3005951" cy="400110"/>
          </a:xfrm>
          <a:prstGeom prst="rect">
            <a:avLst/>
          </a:prstGeom>
          <a:noFill/>
        </p:spPr>
        <p:txBody>
          <a:bodyPr wrap="none" rtlCol="0">
            <a:spAutoFit/>
          </a:bodyPr>
          <a:lstStyle/>
          <a:p>
            <a:pPr algn="ctr"/>
            <a:r>
              <a:rPr lang="ja-JP" altLang="en-US" sz="2000" dirty="0" smtClean="0">
                <a:solidFill>
                  <a:schemeClr val="bg1"/>
                </a:solidFill>
                <a:latin typeface="メイリオ"/>
                <a:ea typeface="メイリオ"/>
                <a:cs typeface="メイリオ"/>
              </a:rPr>
              <a:t>同一のアーキテクチャー</a:t>
            </a:r>
            <a:endParaRPr kumimoji="1" lang="ja-JP" altLang="en-US" sz="2000" dirty="0">
              <a:solidFill>
                <a:schemeClr val="bg1"/>
              </a:solidFill>
              <a:latin typeface="メイリオ"/>
              <a:ea typeface="メイリオ"/>
              <a:cs typeface="メイリオ"/>
            </a:endParaRPr>
          </a:p>
        </p:txBody>
      </p:sp>
      <p:sp>
        <p:nvSpPr>
          <p:cNvPr id="23" name="正方形/長方形 22"/>
          <p:cNvSpPr/>
          <p:nvPr/>
        </p:nvSpPr>
        <p:spPr bwMode="auto">
          <a:xfrm>
            <a:off x="955431" y="2280598"/>
            <a:ext cx="1295400" cy="432748"/>
          </a:xfrm>
          <a:prstGeom prst="rect">
            <a:avLst/>
          </a:prstGeom>
          <a:solidFill>
            <a:schemeClr val="accent3">
              <a:lumMod val="75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メイリオ"/>
                <a:ea typeface="メイリオ"/>
                <a:cs typeface="メイリオ"/>
              </a:rPr>
              <a:t>リソース　Ａ</a:t>
            </a:r>
          </a:p>
        </p:txBody>
      </p:sp>
      <p:sp>
        <p:nvSpPr>
          <p:cNvPr id="24" name="正方形/長方形 23"/>
          <p:cNvSpPr/>
          <p:nvPr/>
        </p:nvSpPr>
        <p:spPr bwMode="auto">
          <a:xfrm>
            <a:off x="2438400" y="2280598"/>
            <a:ext cx="1295400" cy="432748"/>
          </a:xfrm>
          <a:prstGeom prst="rect">
            <a:avLst/>
          </a:prstGeom>
          <a:solidFill>
            <a:schemeClr val="accent5">
              <a:lumMod val="75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メイリオ"/>
                <a:ea typeface="メイリオ"/>
                <a:cs typeface="メイリオ"/>
              </a:rPr>
              <a:t>リソース　Ｂ</a:t>
            </a:r>
          </a:p>
        </p:txBody>
      </p:sp>
      <p:sp>
        <p:nvSpPr>
          <p:cNvPr id="25" name="正方形/長方形 24"/>
          <p:cNvSpPr/>
          <p:nvPr/>
        </p:nvSpPr>
        <p:spPr bwMode="auto">
          <a:xfrm>
            <a:off x="955431" y="4629150"/>
            <a:ext cx="1295400" cy="432748"/>
          </a:xfrm>
          <a:prstGeom prst="rect">
            <a:avLst/>
          </a:prstGeom>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メイリオ"/>
                <a:ea typeface="メイリオ"/>
                <a:cs typeface="メイリオ"/>
              </a:rPr>
              <a:t>リソース　Ｃ</a:t>
            </a:r>
          </a:p>
        </p:txBody>
      </p:sp>
      <p:sp>
        <p:nvSpPr>
          <p:cNvPr id="26" name="テキスト ボックス 25"/>
          <p:cNvSpPr txBox="1"/>
          <p:nvPr/>
        </p:nvSpPr>
        <p:spPr>
          <a:xfrm>
            <a:off x="987465" y="1752600"/>
            <a:ext cx="2749471" cy="40011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kumimoji="1" lang="ja-JP" altLang="en-US" sz="2000" dirty="0" smtClean="0">
                <a:solidFill>
                  <a:schemeClr val="bg1"/>
                </a:solidFill>
                <a:latin typeface="メイリオ"/>
                <a:ea typeface="メイリオ"/>
                <a:cs typeface="メイリオ"/>
              </a:rPr>
              <a:t>パブリック・クラウド</a:t>
            </a:r>
            <a:endParaRPr kumimoji="1" lang="ja-JP" altLang="en-US" sz="2000" dirty="0">
              <a:solidFill>
                <a:schemeClr val="bg1"/>
              </a:solidFill>
              <a:latin typeface="メイリオ"/>
              <a:ea typeface="メイリオ"/>
              <a:cs typeface="メイリオ"/>
            </a:endParaRPr>
          </a:p>
        </p:txBody>
      </p:sp>
      <p:sp>
        <p:nvSpPr>
          <p:cNvPr id="27" name="テキスト ボックス 26"/>
          <p:cNvSpPr txBox="1"/>
          <p:nvPr/>
        </p:nvSpPr>
        <p:spPr>
          <a:xfrm>
            <a:off x="859225" y="4095690"/>
            <a:ext cx="3005951" cy="40011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kumimoji="1" lang="ja-JP" altLang="en-US" sz="2000" dirty="0" smtClean="0">
                <a:solidFill>
                  <a:schemeClr val="bg1"/>
                </a:solidFill>
                <a:latin typeface="メイリオ"/>
                <a:ea typeface="メイリオ"/>
                <a:cs typeface="メイリオ"/>
              </a:rPr>
              <a:t>プライベート・クラウド</a:t>
            </a:r>
            <a:endParaRPr kumimoji="1" lang="ja-JP" altLang="en-US" sz="2000" dirty="0">
              <a:solidFill>
                <a:schemeClr val="bg1"/>
              </a:solidFill>
              <a:latin typeface="メイリオ"/>
              <a:ea typeface="メイリオ"/>
              <a:cs typeface="メイリオ"/>
            </a:endParaRPr>
          </a:p>
        </p:txBody>
      </p:sp>
      <p:sp>
        <p:nvSpPr>
          <p:cNvPr id="32" name="角丸四角形 31"/>
          <p:cNvSpPr/>
          <p:nvPr/>
        </p:nvSpPr>
        <p:spPr bwMode="auto">
          <a:xfrm>
            <a:off x="533400" y="5791200"/>
            <a:ext cx="3657600" cy="628710"/>
          </a:xfrm>
          <a:prstGeom prst="roundRect">
            <a:avLst>
              <a:gd name="adj" fmla="val 50000"/>
            </a:avLst>
          </a:prstGeom>
          <a:solidFill>
            <a:srgbClr val="FF6666"/>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メイリオ"/>
                <a:ea typeface="メイリオ"/>
                <a:cs typeface="メイリオ"/>
              </a:rPr>
              <a:t>クラウド基盤</a:t>
            </a:r>
          </a:p>
        </p:txBody>
      </p:sp>
      <p:sp>
        <p:nvSpPr>
          <p:cNvPr id="33" name="角丸四角形 32"/>
          <p:cNvSpPr/>
          <p:nvPr/>
        </p:nvSpPr>
        <p:spPr bwMode="auto">
          <a:xfrm>
            <a:off x="4756245" y="5791200"/>
            <a:ext cx="3930555" cy="628710"/>
          </a:xfrm>
          <a:prstGeom prst="roundRect">
            <a:avLst>
              <a:gd name="adj" fmla="val 50000"/>
            </a:avLst>
          </a:prstGeom>
          <a:solidFill>
            <a:schemeClr val="accent1">
              <a:lumMod val="75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メイリオ"/>
                <a:ea typeface="メイリオ"/>
                <a:cs typeface="メイリオ"/>
              </a:rPr>
              <a:t>仮想基板</a:t>
            </a:r>
          </a:p>
        </p:txBody>
      </p:sp>
      <p:grpSp>
        <p:nvGrpSpPr>
          <p:cNvPr id="39" name="グループ化 38"/>
          <p:cNvGrpSpPr/>
          <p:nvPr/>
        </p:nvGrpSpPr>
        <p:grpSpPr>
          <a:xfrm>
            <a:off x="834787" y="2826224"/>
            <a:ext cx="3048000" cy="1269466"/>
            <a:chOff x="987187" y="2826224"/>
            <a:chExt cx="3048000" cy="1269466"/>
          </a:xfrm>
        </p:grpSpPr>
        <p:sp>
          <p:nvSpPr>
            <p:cNvPr id="34" name="上下矢印 33"/>
            <p:cNvSpPr/>
            <p:nvPr/>
          </p:nvSpPr>
          <p:spPr bwMode="auto">
            <a:xfrm>
              <a:off x="2231977" y="2826224"/>
              <a:ext cx="565245" cy="1269466"/>
            </a:xfrm>
            <a:prstGeom prst="upDownArrow">
              <a:avLst/>
            </a:prstGeom>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9" name="正方形/長方形 18"/>
            <p:cNvSpPr/>
            <p:nvPr/>
          </p:nvSpPr>
          <p:spPr bwMode="auto">
            <a:xfrm>
              <a:off x="987187" y="3171825"/>
              <a:ext cx="3048000" cy="566098"/>
            </a:xfrm>
            <a:prstGeom prst="rect">
              <a:avLst/>
            </a:prstGeom>
            <a:solidFill>
              <a:srgbClr val="FF6600"/>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メイリオ"/>
                  <a:ea typeface="メイリオ"/>
                  <a:cs typeface="メイリオ"/>
                </a:rPr>
                <a:t>セルフサービス・ポータル</a:t>
              </a:r>
            </a:p>
          </p:txBody>
        </p:sp>
      </p:grpSp>
      <p:pic>
        <p:nvPicPr>
          <p:cNvPr id="37" name="Picture 7" descr="j0433941"/>
          <p:cNvPicPr>
            <a:picLocks noChangeAspect="1" noChangeArrowheads="1"/>
          </p:cNvPicPr>
          <p:nvPr/>
        </p:nvPicPr>
        <p:blipFill>
          <a:blip r:embed="rId2"/>
          <a:srcRect/>
          <a:stretch>
            <a:fillRect/>
          </a:stretch>
        </p:blipFill>
        <p:spPr bwMode="auto">
          <a:xfrm flipH="1">
            <a:off x="6934200" y="4045424"/>
            <a:ext cx="1600200" cy="1600200"/>
          </a:xfrm>
          <a:prstGeom prst="rect">
            <a:avLst/>
          </a:prstGeom>
          <a:noFill/>
          <a:ln>
            <a:noFill/>
            <a:headEnd/>
            <a:tailEnd/>
          </a:ln>
        </p:spPr>
        <p:style>
          <a:lnRef idx="3">
            <a:schemeClr val="lt1"/>
          </a:lnRef>
          <a:fillRef idx="1">
            <a:schemeClr val="accent2"/>
          </a:fillRef>
          <a:effectRef idx="1">
            <a:schemeClr val="accent2"/>
          </a:effectRef>
          <a:fontRef idx="minor">
            <a:schemeClr val="lt1"/>
          </a:fontRef>
        </p:style>
      </p:pic>
      <p:grpSp>
        <p:nvGrpSpPr>
          <p:cNvPr id="40" name="グループ化 39"/>
          <p:cNvGrpSpPr/>
          <p:nvPr/>
        </p:nvGrpSpPr>
        <p:grpSpPr>
          <a:xfrm>
            <a:off x="3873690" y="1610436"/>
            <a:ext cx="2755710" cy="3685464"/>
            <a:chOff x="4026090" y="1610436"/>
            <a:chExt cx="2755710" cy="3685464"/>
          </a:xfrm>
        </p:grpSpPr>
        <p:sp>
          <p:nvSpPr>
            <p:cNvPr id="36" name="フリーフォーム 35"/>
            <p:cNvSpPr/>
            <p:nvPr/>
          </p:nvSpPr>
          <p:spPr bwMode="auto">
            <a:xfrm>
              <a:off x="4026090" y="1610436"/>
              <a:ext cx="1050877" cy="3684895"/>
            </a:xfrm>
            <a:custGeom>
              <a:avLst/>
              <a:gdLst>
                <a:gd name="connsiteX0" fmla="*/ 0 w 1050877"/>
                <a:gd name="connsiteY0" fmla="*/ 1555845 h 3684895"/>
                <a:gd name="connsiteX1" fmla="*/ 1050877 w 1050877"/>
                <a:gd name="connsiteY1" fmla="*/ 0 h 3684895"/>
                <a:gd name="connsiteX2" fmla="*/ 1037229 w 1050877"/>
                <a:gd name="connsiteY2" fmla="*/ 3684895 h 3684895"/>
                <a:gd name="connsiteX3" fmla="*/ 0 w 1050877"/>
                <a:gd name="connsiteY3" fmla="*/ 2142698 h 3684895"/>
                <a:gd name="connsiteX4" fmla="*/ 0 w 1050877"/>
                <a:gd name="connsiteY4" fmla="*/ 1555845 h 3684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877" h="3684895">
                  <a:moveTo>
                    <a:pt x="0" y="1555845"/>
                  </a:moveTo>
                  <a:lnTo>
                    <a:pt x="1050877" y="0"/>
                  </a:lnTo>
                  <a:cubicBezTo>
                    <a:pt x="1046328" y="1228298"/>
                    <a:pt x="1041778" y="2456597"/>
                    <a:pt x="1037229" y="3684895"/>
                  </a:cubicBezTo>
                  <a:lnTo>
                    <a:pt x="0" y="2142698"/>
                  </a:lnTo>
                  <a:lnTo>
                    <a:pt x="0" y="1555845"/>
                  </a:lnTo>
                  <a:close/>
                </a:path>
              </a:pathLst>
            </a:custGeom>
            <a:solidFill>
              <a:schemeClr val="accent6">
                <a:lumMod val="40000"/>
                <a:lumOff val="60000"/>
              </a:schemeClr>
            </a:solidFill>
            <a:ln>
              <a:noFill/>
              <a:headEnd type="none" w="med" len="med"/>
              <a:tailEnd type="none" w="med" len="med"/>
            </a:ln>
            <a:effectLs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21" name="正方形/長方形 20"/>
            <p:cNvSpPr/>
            <p:nvPr/>
          </p:nvSpPr>
          <p:spPr bwMode="auto">
            <a:xfrm>
              <a:off x="5061045" y="1613848"/>
              <a:ext cx="1720755" cy="3682052"/>
            </a:xfrm>
            <a:prstGeom prst="rect">
              <a:avLst/>
            </a:prstGeom>
            <a:solidFill>
              <a:schemeClr val="accent6">
                <a:lumMod val="40000"/>
                <a:lumOff val="60000"/>
              </a:schemeClr>
            </a:solidFill>
            <a:ln>
              <a:noFill/>
              <a:headEnd type="none" w="med" len="med"/>
              <a:tailEnd type="none" w="med" len="med"/>
            </a:ln>
            <a:effectLs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28" name="正方形/長方形 27"/>
            <p:cNvSpPr/>
            <p:nvPr/>
          </p:nvSpPr>
          <p:spPr bwMode="auto">
            <a:xfrm>
              <a:off x="5273722" y="2514600"/>
              <a:ext cx="1295400" cy="432748"/>
            </a:xfrm>
            <a:prstGeom prst="rect">
              <a:avLst/>
            </a:prstGeom>
            <a:solidFill>
              <a:srgbClr val="77933C"/>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メイリオ"/>
                  <a:ea typeface="メイリオ"/>
                  <a:cs typeface="メイリオ"/>
                </a:rPr>
                <a:t>リソース　Ａ</a:t>
              </a:r>
            </a:p>
          </p:txBody>
        </p:sp>
        <p:sp>
          <p:nvSpPr>
            <p:cNvPr id="29" name="正方形/長方形 28"/>
            <p:cNvSpPr/>
            <p:nvPr/>
          </p:nvSpPr>
          <p:spPr bwMode="auto">
            <a:xfrm>
              <a:off x="5273722" y="3238500"/>
              <a:ext cx="1295400" cy="432748"/>
            </a:xfrm>
            <a:prstGeom prst="rect">
              <a:avLst/>
            </a:prstGeom>
            <a:solidFill>
              <a:srgbClr val="31859C"/>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メイリオ"/>
                  <a:ea typeface="メイリオ"/>
                  <a:cs typeface="メイリオ"/>
                </a:rPr>
                <a:t>リソース　Ｂ</a:t>
              </a:r>
            </a:p>
          </p:txBody>
        </p:sp>
        <p:sp>
          <p:nvSpPr>
            <p:cNvPr id="30" name="正方形/長方形 29"/>
            <p:cNvSpPr/>
            <p:nvPr/>
          </p:nvSpPr>
          <p:spPr bwMode="auto">
            <a:xfrm>
              <a:off x="5273722" y="3962400"/>
              <a:ext cx="1295400" cy="432748"/>
            </a:xfrm>
            <a:prstGeom prst="rect">
              <a:avLst/>
            </a:prstGeom>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メイリオ"/>
                  <a:ea typeface="メイリオ"/>
                  <a:cs typeface="メイリオ"/>
                </a:rPr>
                <a:t>リソース　Ｃ</a:t>
              </a:r>
            </a:p>
          </p:txBody>
        </p:sp>
        <p:sp>
          <p:nvSpPr>
            <p:cNvPr id="38" name="テキスト ボックス 37"/>
            <p:cNvSpPr txBox="1"/>
            <p:nvPr/>
          </p:nvSpPr>
          <p:spPr>
            <a:xfrm>
              <a:off x="5105400" y="1840468"/>
              <a:ext cx="1620957" cy="307777"/>
            </a:xfrm>
            <a:prstGeom prst="rect">
              <a:avLst/>
            </a:prstGeom>
            <a:ln>
              <a:noFill/>
            </a:ln>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kumimoji="1" lang="ja-JP" altLang="en-US" sz="1400" dirty="0" smtClean="0">
                  <a:solidFill>
                    <a:schemeClr val="bg1"/>
                  </a:solidFill>
                  <a:latin typeface="メイリオ"/>
                  <a:ea typeface="メイリオ"/>
                  <a:cs typeface="メイリオ"/>
                </a:rPr>
                <a:t>ユーザー・ビュー</a:t>
              </a:r>
              <a:endParaRPr kumimoji="1" lang="ja-JP" altLang="en-US" sz="1400" dirty="0">
                <a:solidFill>
                  <a:schemeClr val="bg1"/>
                </a:solidFill>
                <a:latin typeface="メイリオ"/>
                <a:ea typeface="メイリオ"/>
                <a:cs typeface="メイリオ"/>
              </a:endParaRPr>
            </a:p>
          </p:txBody>
        </p:sp>
      </p:grpSp>
      <p:sp>
        <p:nvSpPr>
          <p:cNvPr id="41" name="角丸四角形吹き出し 40"/>
          <p:cNvSpPr/>
          <p:nvPr/>
        </p:nvSpPr>
        <p:spPr bwMode="auto">
          <a:xfrm>
            <a:off x="6781800" y="1610436"/>
            <a:ext cx="1905000" cy="2095500"/>
          </a:xfrm>
          <a:prstGeom prst="wedgeRoundRectCallout">
            <a:avLst>
              <a:gd name="adj1" fmla="val -5259"/>
              <a:gd name="adj2" fmla="val 78131"/>
              <a:gd name="adj3" fmla="val 16667"/>
            </a:avLst>
          </a:prstGeom>
          <a:solidFill>
            <a:schemeClr val="accent6">
              <a:lumMod val="75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メイリオ"/>
                <a:ea typeface="メイリオ"/>
                <a:cs typeface="メイリオ"/>
              </a:rPr>
              <a:t>パブリックと</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メイリオ"/>
                <a:ea typeface="メイリオ"/>
                <a:cs typeface="メイリオ"/>
              </a:rPr>
              <a:t>プライベートが</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メイリオ"/>
                <a:ea typeface="メイリオ"/>
                <a:cs typeface="メイリオ"/>
              </a:rPr>
              <a:t>ひとつの</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メイリオ"/>
                <a:ea typeface="メイリオ"/>
                <a:cs typeface="メイリオ"/>
              </a:rPr>
              <a:t>リソース</a:t>
            </a:r>
            <a:endParaRPr kumimoji="0" lang="en-US" altLang="ja-JP" sz="1600" b="0" i="0" u="none" strike="noStrike" cap="none" normalizeH="0" baseline="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メイリオ"/>
                <a:ea typeface="メイリオ"/>
                <a:cs typeface="メイリオ"/>
              </a:rPr>
              <a:t>プール</a:t>
            </a:r>
          </a:p>
        </p:txBody>
      </p:sp>
      <p:grpSp>
        <p:nvGrpSpPr>
          <p:cNvPr id="45" name="グループ化 44"/>
          <p:cNvGrpSpPr/>
          <p:nvPr/>
        </p:nvGrpSpPr>
        <p:grpSpPr>
          <a:xfrm>
            <a:off x="3927712" y="990600"/>
            <a:ext cx="4797188" cy="483386"/>
            <a:chOff x="3737212" y="990600"/>
            <a:chExt cx="4797188" cy="483386"/>
          </a:xfrm>
        </p:grpSpPr>
        <p:sp>
          <p:nvSpPr>
            <p:cNvPr id="44" name="角丸四角形 43"/>
            <p:cNvSpPr/>
            <p:nvPr/>
          </p:nvSpPr>
          <p:spPr bwMode="auto">
            <a:xfrm>
              <a:off x="5562599" y="990600"/>
              <a:ext cx="2971801" cy="483386"/>
            </a:xfrm>
            <a:prstGeom prst="roundRect">
              <a:avLst>
                <a:gd name="adj" fmla="val 50000"/>
              </a:avLst>
            </a:prstGeom>
            <a:solidFill>
              <a:srgbClr val="3366FF"/>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メイリオ"/>
                  <a:ea typeface="メイリオ"/>
                  <a:cs typeface="メイリオ"/>
                </a:rPr>
                <a:t>標準化の主導権争い</a:t>
              </a:r>
            </a:p>
          </p:txBody>
        </p:sp>
        <p:sp>
          <p:nvSpPr>
            <p:cNvPr id="43" name="V 字形矢印 42"/>
            <p:cNvSpPr/>
            <p:nvPr/>
          </p:nvSpPr>
          <p:spPr bwMode="auto">
            <a:xfrm>
              <a:off x="3737212" y="996300"/>
              <a:ext cx="1905000" cy="433372"/>
            </a:xfrm>
            <a:prstGeom prst="notchedRightArrow">
              <a:avLst/>
            </a:prstGeom>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grpSp>
    </p:spTree>
    <p:extLst>
      <p:ext uri="{BB962C8B-B14F-4D97-AF65-F5344CB8AC3E}">
        <p14:creationId xmlns:p14="http://schemas.microsoft.com/office/powerpoint/2010/main" val="30200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out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3.33333E-6 -3.53377E-6 L -0.00417 0.34667 " pathEditMode="relative" rAng="0" ptsTypes="AA">
                                      <p:cBhvr>
                                        <p:cTn id="16" dur="2000" fill="hold"/>
                                        <p:tgtEl>
                                          <p:spTgt spid="24"/>
                                        </p:tgtEl>
                                        <p:attrNameLst>
                                          <p:attrName>ppt_x</p:attrName>
                                          <p:attrName>ppt_y</p:attrName>
                                        </p:attrNameLst>
                                      </p:cBhvr>
                                      <p:rCtr x="-208" y="17322"/>
                                    </p:animMotion>
                                  </p:childTnLst>
                                </p:cTn>
                              </p:par>
                            </p:childTnLst>
                          </p:cTn>
                        </p:par>
                      </p:childTnLst>
                    </p:cTn>
                  </p:par>
                  <p:par>
                    <p:cTn id="17" fill="hold">
                      <p:stCondLst>
                        <p:cond delay="indefinite"/>
                      </p:stCondLst>
                      <p:childTnLst>
                        <p:par>
                          <p:cTn id="18" fill="hold">
                            <p:stCondLst>
                              <p:cond delay="0"/>
                            </p:stCondLst>
                            <p:childTnLst>
                              <p:par>
                                <p:cTn id="19" presetID="56" presetClass="path" presetSubtype="0" accel="50000" decel="50000" fill="hold" grpId="0" nodeType="clickEffect">
                                  <p:stCondLst>
                                    <p:cond delay="0"/>
                                  </p:stCondLst>
                                  <p:childTnLst>
                                    <p:animMotion origin="layout" path="M -0.00416 -0.00254 L 0.16216 -0.34204 " pathEditMode="relative" rAng="0" ptsTypes="AA">
                                      <p:cBhvr>
                                        <p:cTn id="20" dur="2000" fill="hold"/>
                                        <p:tgtEl>
                                          <p:spTgt spid="25"/>
                                        </p:tgtEl>
                                        <p:attrNameLst>
                                          <p:attrName>ppt_x</p:attrName>
                                          <p:attrName>ppt_y</p:attrName>
                                        </p:attrNameLst>
                                      </p:cBhvr>
                                      <p:rCtr x="8316" y="-16975"/>
                                    </p:animMotion>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down)">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left)">
                                      <p:cBhvr>
                                        <p:cTn id="3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4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bwMode="auto">
          <a:xfrm>
            <a:off x="457200" y="1156950"/>
            <a:ext cx="4038600" cy="5181600"/>
          </a:xfrm>
          <a:prstGeom prst="roundRect">
            <a:avLst>
              <a:gd name="adj" fmla="val 6290"/>
            </a:avLst>
          </a:prstGeom>
          <a:solidFill>
            <a:schemeClr val="bg1"/>
          </a:solidFill>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4" name="角丸四角形 53"/>
          <p:cNvSpPr/>
          <p:nvPr/>
        </p:nvSpPr>
        <p:spPr bwMode="auto">
          <a:xfrm>
            <a:off x="4648200" y="1156950"/>
            <a:ext cx="4038600" cy="5181600"/>
          </a:xfrm>
          <a:prstGeom prst="roundRect">
            <a:avLst>
              <a:gd name="adj" fmla="val 6290"/>
            </a:avLst>
          </a:prstGeom>
          <a:solidFill>
            <a:schemeClr val="bg1"/>
          </a:solidFill>
          <a:ln w="38100" cap="flat" cmpd="sng" algn="ctr">
            <a:solidFill>
              <a:srgbClr val="127C5E"/>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67" name="角丸四角形 66"/>
          <p:cNvSpPr/>
          <p:nvPr/>
        </p:nvSpPr>
        <p:spPr bwMode="auto">
          <a:xfrm>
            <a:off x="533400" y="1385550"/>
            <a:ext cx="3886200" cy="457200"/>
          </a:xfrm>
          <a:prstGeom prst="roundRect">
            <a:avLst>
              <a:gd name="adj" fmla="val 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8" name="角丸四角形 67"/>
          <p:cNvSpPr/>
          <p:nvPr/>
        </p:nvSpPr>
        <p:spPr bwMode="auto">
          <a:xfrm>
            <a:off x="4724400" y="1385550"/>
            <a:ext cx="3886200" cy="457200"/>
          </a:xfrm>
          <a:prstGeom prst="roundRect">
            <a:avLst>
              <a:gd name="adj" fmla="val 0"/>
            </a:avLst>
          </a:prstGeom>
          <a:solidFill>
            <a:srgbClr val="127C5E"/>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760834" name="Rectangle 2"/>
          <p:cNvSpPr>
            <a:spLocks noGrp="1" noChangeArrowheads="1"/>
          </p:cNvSpPr>
          <p:nvPr>
            <p:ph type="title"/>
          </p:nvPr>
        </p:nvSpPr>
        <p:spPr>
          <a:xfrm>
            <a:off x="152400" y="152400"/>
            <a:ext cx="8229600" cy="533400"/>
          </a:xfrm>
        </p:spPr>
        <p:txBody>
          <a:bodyPr/>
          <a:lstStyle/>
          <a:p>
            <a:r>
              <a:rPr lang="ja-JP" altLang="en-US" dirty="0" smtClean="0">
                <a:ea typeface="ＭＳ Ｐゴシック" pitchFamily="50" charset="-128"/>
              </a:rPr>
              <a:t>ハイブリッドクラウド</a:t>
            </a:r>
            <a:r>
              <a:rPr lang="ja-JP" altLang="en-US" dirty="0" smtClean="0"/>
              <a:t>（４）／</a:t>
            </a:r>
            <a:r>
              <a:rPr lang="en-US" altLang="ja-JP" sz="2800" dirty="0" err="1" smtClean="0">
                <a:ea typeface="ＭＳ Ｐゴシック" pitchFamily="50" charset="-128"/>
              </a:rPr>
              <a:t>IaaS</a:t>
            </a:r>
            <a:r>
              <a:rPr lang="ja-JP" altLang="en-US" sz="2800" dirty="0" smtClean="0">
                <a:ea typeface="ＭＳ Ｐゴシック" pitchFamily="50" charset="-128"/>
              </a:rPr>
              <a:t>基盤</a:t>
            </a:r>
            <a:r>
              <a:rPr lang="ja-JP" altLang="en-US" dirty="0" smtClean="0">
                <a:ea typeface="ＭＳ Ｐゴシック" pitchFamily="50" charset="-128"/>
              </a:rPr>
              <a:t>（</a:t>
            </a:r>
            <a:r>
              <a:rPr lang="ja-JP" altLang="en-US" sz="2800" dirty="0" smtClean="0">
                <a:ea typeface="ＭＳ Ｐゴシック" pitchFamily="50" charset="-128"/>
              </a:rPr>
              <a:t>クラウド</a:t>
            </a:r>
            <a:r>
              <a:rPr lang="en-US" altLang="ja-JP" sz="2800" dirty="0" smtClean="0">
                <a:ea typeface="ＭＳ Ｐゴシック" pitchFamily="50" charset="-128"/>
              </a:rPr>
              <a:t>OS</a:t>
            </a:r>
            <a:r>
              <a:rPr lang="ja-JP" altLang="en-US" sz="2800" dirty="0" smtClean="0">
                <a:ea typeface="ＭＳ Ｐゴシック" pitchFamily="50" charset="-128"/>
              </a:rPr>
              <a:t>）</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7" name="図 6"/>
          <p:cNvPicPr>
            <a:picLocks noChangeAspect="1"/>
          </p:cNvPicPr>
          <p:nvPr/>
        </p:nvPicPr>
        <p:blipFill>
          <a:blip r:embed="rId3"/>
          <a:stretch>
            <a:fillRect/>
          </a:stretch>
        </p:blipFill>
        <p:spPr>
          <a:xfrm>
            <a:off x="914400" y="3193171"/>
            <a:ext cx="3224631" cy="1164179"/>
          </a:xfrm>
          <a:prstGeom prst="rect">
            <a:avLst/>
          </a:prstGeom>
        </p:spPr>
      </p:pic>
      <p:pic>
        <p:nvPicPr>
          <p:cNvPr id="10" name="図 9"/>
          <p:cNvPicPr>
            <a:picLocks noChangeAspect="1"/>
          </p:cNvPicPr>
          <p:nvPr/>
        </p:nvPicPr>
        <p:blipFill>
          <a:blip r:embed="rId4"/>
          <a:stretch>
            <a:fillRect/>
          </a:stretch>
        </p:blipFill>
        <p:spPr>
          <a:xfrm>
            <a:off x="838200" y="4128750"/>
            <a:ext cx="3276600" cy="2076262"/>
          </a:xfrm>
          <a:prstGeom prst="rect">
            <a:avLst/>
          </a:prstGeom>
        </p:spPr>
      </p:pic>
      <p:pic>
        <p:nvPicPr>
          <p:cNvPr id="14" name="図 13"/>
          <p:cNvPicPr>
            <a:picLocks noChangeAspect="1"/>
          </p:cNvPicPr>
          <p:nvPr/>
        </p:nvPicPr>
        <p:blipFill>
          <a:blip r:embed="rId5"/>
          <a:stretch>
            <a:fillRect/>
          </a:stretch>
        </p:blipFill>
        <p:spPr>
          <a:xfrm>
            <a:off x="5046133" y="2642850"/>
            <a:ext cx="3183467" cy="1790700"/>
          </a:xfrm>
          <a:prstGeom prst="rect">
            <a:avLst/>
          </a:prstGeom>
        </p:spPr>
      </p:pic>
      <p:grpSp>
        <p:nvGrpSpPr>
          <p:cNvPr id="3" name="図形グループ 2"/>
          <p:cNvGrpSpPr/>
          <p:nvPr/>
        </p:nvGrpSpPr>
        <p:grpSpPr>
          <a:xfrm>
            <a:off x="4958896" y="4496070"/>
            <a:ext cx="3499304" cy="1385280"/>
            <a:chOff x="4958896" y="4558320"/>
            <a:chExt cx="3499304" cy="1385280"/>
          </a:xfrm>
        </p:grpSpPr>
        <p:pic>
          <p:nvPicPr>
            <p:cNvPr id="15" name="図 14"/>
            <p:cNvPicPr>
              <a:picLocks noChangeAspect="1"/>
            </p:cNvPicPr>
            <p:nvPr/>
          </p:nvPicPr>
          <p:blipFill>
            <a:blip r:embed="rId6"/>
            <a:stretch>
              <a:fillRect/>
            </a:stretch>
          </p:blipFill>
          <p:spPr>
            <a:xfrm>
              <a:off x="5416096" y="4558320"/>
              <a:ext cx="2514600" cy="470880"/>
            </a:xfrm>
            <a:prstGeom prst="rect">
              <a:avLst/>
            </a:prstGeom>
          </p:spPr>
        </p:pic>
        <p:pic>
          <p:nvPicPr>
            <p:cNvPr id="16" name="図 15"/>
            <p:cNvPicPr>
              <a:picLocks noChangeAspect="1"/>
            </p:cNvPicPr>
            <p:nvPr/>
          </p:nvPicPr>
          <p:blipFill>
            <a:blip r:embed="rId7">
              <a:clrChange>
                <a:clrFrom>
                  <a:srgbClr val="FFFFFF"/>
                </a:clrFrom>
                <a:clrTo>
                  <a:srgbClr val="FFFFFF">
                    <a:alpha val="0"/>
                  </a:srgbClr>
                </a:clrTo>
              </a:clrChange>
            </a:blip>
            <a:stretch>
              <a:fillRect/>
            </a:stretch>
          </p:blipFill>
          <p:spPr>
            <a:xfrm>
              <a:off x="4958896" y="4572000"/>
              <a:ext cx="3499304" cy="1351455"/>
            </a:xfrm>
            <a:prstGeom prst="rect">
              <a:avLst/>
            </a:prstGeom>
          </p:spPr>
        </p:pic>
        <p:pic>
          <p:nvPicPr>
            <p:cNvPr id="17" name="図 16"/>
            <p:cNvPicPr>
              <a:picLocks noChangeAspect="1"/>
            </p:cNvPicPr>
            <p:nvPr/>
          </p:nvPicPr>
          <p:blipFill>
            <a:blip r:embed="rId8"/>
            <a:stretch>
              <a:fillRect/>
            </a:stretch>
          </p:blipFill>
          <p:spPr>
            <a:xfrm>
              <a:off x="5492296" y="5486400"/>
              <a:ext cx="2592416" cy="457200"/>
            </a:xfrm>
            <a:prstGeom prst="rect">
              <a:avLst/>
            </a:prstGeom>
          </p:spPr>
        </p:pic>
      </p:grpSp>
      <p:sp>
        <p:nvSpPr>
          <p:cNvPr id="26" name="テキスト ボックス 25"/>
          <p:cNvSpPr txBox="1"/>
          <p:nvPr/>
        </p:nvSpPr>
        <p:spPr>
          <a:xfrm>
            <a:off x="6938598" y="3726571"/>
            <a:ext cx="1155535" cy="461665"/>
          </a:xfrm>
          <a:prstGeom prst="rect">
            <a:avLst/>
          </a:prstGeom>
          <a:noFill/>
        </p:spPr>
        <p:txBody>
          <a:bodyPr wrap="none" rtlCol="0">
            <a:spAutoFit/>
          </a:bodyPr>
          <a:lstStyle/>
          <a:p>
            <a:r>
              <a:rPr kumimoji="1" lang="en-US" altLang="ja-JP" sz="2400" dirty="0" err="1" smtClean="0">
                <a:solidFill>
                  <a:schemeClr val="accent1">
                    <a:lumMod val="75000"/>
                  </a:schemeClr>
                </a:solidFill>
              </a:rPr>
              <a:t>vCloud</a:t>
            </a:r>
            <a:endParaRPr kumimoji="1" lang="ja-JP" altLang="en-US" sz="2400" dirty="0">
              <a:solidFill>
                <a:schemeClr val="accent1">
                  <a:lumMod val="75000"/>
                </a:schemeClr>
              </a:solidFill>
            </a:endParaRPr>
          </a:p>
        </p:txBody>
      </p:sp>
      <p:sp>
        <p:nvSpPr>
          <p:cNvPr id="30" name="テキスト ボックス 29"/>
          <p:cNvSpPr txBox="1"/>
          <p:nvPr/>
        </p:nvSpPr>
        <p:spPr>
          <a:xfrm>
            <a:off x="839092" y="1381085"/>
            <a:ext cx="3298349" cy="461665"/>
          </a:xfrm>
          <a:prstGeom prst="rect">
            <a:avLst/>
          </a:prstGeom>
          <a:noFill/>
        </p:spPr>
        <p:txBody>
          <a:bodyPr wrap="none" rtlCol="0">
            <a:spAutoFit/>
          </a:bodyPr>
          <a:lstStyle/>
          <a:p>
            <a:pPr algn="ctr"/>
            <a:r>
              <a:rPr kumimoji="1" lang="en-US" altLang="ja-JP" sz="2400" dirty="0" smtClean="0">
                <a:solidFill>
                  <a:schemeClr val="bg1"/>
                </a:solidFill>
              </a:rPr>
              <a:t>Open Source Software</a:t>
            </a:r>
            <a:endParaRPr kumimoji="1" lang="ja-JP" altLang="en-US" sz="2400" dirty="0">
              <a:solidFill>
                <a:schemeClr val="bg1"/>
              </a:solidFill>
            </a:endParaRPr>
          </a:p>
        </p:txBody>
      </p:sp>
      <p:sp>
        <p:nvSpPr>
          <p:cNvPr id="65" name="テキスト ボックス 64"/>
          <p:cNvSpPr txBox="1"/>
          <p:nvPr/>
        </p:nvSpPr>
        <p:spPr>
          <a:xfrm>
            <a:off x="5758126" y="1381085"/>
            <a:ext cx="1689886" cy="461665"/>
          </a:xfrm>
          <a:prstGeom prst="rect">
            <a:avLst/>
          </a:prstGeom>
          <a:noFill/>
        </p:spPr>
        <p:txBody>
          <a:bodyPr wrap="none" rtlCol="0">
            <a:spAutoFit/>
          </a:bodyPr>
          <a:lstStyle/>
          <a:p>
            <a:pPr algn="ctr"/>
            <a:r>
              <a:rPr kumimoji="1" lang="en-US" altLang="ja-JP" sz="2400" dirty="0" smtClean="0">
                <a:solidFill>
                  <a:schemeClr val="bg1"/>
                </a:solidFill>
              </a:rPr>
              <a:t>Proprietary</a:t>
            </a:r>
            <a:endParaRPr kumimoji="1" lang="ja-JP" altLang="en-US" sz="2400" dirty="0">
              <a:solidFill>
                <a:schemeClr val="bg1"/>
              </a:solidFill>
            </a:endParaRPr>
          </a:p>
        </p:txBody>
      </p:sp>
      <p:sp>
        <p:nvSpPr>
          <p:cNvPr id="31" name="テキスト ボックス 30"/>
          <p:cNvSpPr txBox="1"/>
          <p:nvPr/>
        </p:nvSpPr>
        <p:spPr>
          <a:xfrm>
            <a:off x="5486400" y="2376150"/>
            <a:ext cx="2265188" cy="400110"/>
          </a:xfrm>
          <a:prstGeom prst="rect">
            <a:avLst/>
          </a:prstGeom>
          <a:noFill/>
        </p:spPr>
        <p:txBody>
          <a:bodyPr wrap="none" rtlCol="0">
            <a:spAutoFit/>
          </a:bodyPr>
          <a:lstStyle/>
          <a:p>
            <a:pPr algn="ctr"/>
            <a:r>
              <a:rPr kumimoji="1" lang="ja-JP" altLang="en-US" sz="2000" dirty="0" smtClean="0">
                <a:solidFill>
                  <a:srgbClr val="127C5E"/>
                </a:solidFill>
              </a:rPr>
              <a:t>独自</a:t>
            </a:r>
            <a:r>
              <a:rPr kumimoji="1" lang="en-US" altLang="ja-JP" sz="2000" dirty="0" smtClean="0">
                <a:solidFill>
                  <a:srgbClr val="127C5E"/>
                </a:solidFill>
              </a:rPr>
              <a:t>API</a:t>
            </a:r>
            <a:r>
              <a:rPr kumimoji="1" lang="ja-JP" altLang="en-US" sz="2000" dirty="0" smtClean="0">
                <a:solidFill>
                  <a:srgbClr val="127C5E"/>
                </a:solidFill>
              </a:rPr>
              <a:t>・個別</a:t>
            </a:r>
            <a:r>
              <a:rPr kumimoji="1" lang="en-US" altLang="ja-JP" sz="2000" dirty="0" smtClean="0">
                <a:solidFill>
                  <a:srgbClr val="127C5E"/>
                </a:solidFill>
              </a:rPr>
              <a:t>VM</a:t>
            </a:r>
          </a:p>
        </p:txBody>
      </p:sp>
      <p:sp>
        <p:nvSpPr>
          <p:cNvPr id="69" name="テキスト ボックス 68"/>
          <p:cNvSpPr txBox="1"/>
          <p:nvPr/>
        </p:nvSpPr>
        <p:spPr>
          <a:xfrm>
            <a:off x="766505" y="2376150"/>
            <a:ext cx="3475381" cy="400110"/>
          </a:xfrm>
          <a:prstGeom prst="rect">
            <a:avLst/>
          </a:prstGeom>
          <a:noFill/>
        </p:spPr>
        <p:txBody>
          <a:bodyPr wrap="none" rtlCol="0">
            <a:spAutoFit/>
          </a:bodyPr>
          <a:lstStyle/>
          <a:p>
            <a:pPr algn="ctr"/>
            <a:r>
              <a:rPr kumimoji="1" lang="en-US" altLang="ja-JP" sz="2000" dirty="0" smtClean="0">
                <a:solidFill>
                  <a:srgbClr val="0000FF"/>
                </a:solidFill>
              </a:rPr>
              <a:t>Amazon</a:t>
            </a:r>
            <a:r>
              <a:rPr kumimoji="1" lang="ja-JP" altLang="en-US" sz="2000" dirty="0" smtClean="0">
                <a:solidFill>
                  <a:srgbClr val="0000FF"/>
                </a:solidFill>
              </a:rPr>
              <a:t>互換</a:t>
            </a:r>
            <a:r>
              <a:rPr kumimoji="1" lang="en-US" altLang="ja-JP" sz="2000" dirty="0" smtClean="0">
                <a:solidFill>
                  <a:srgbClr val="0000FF"/>
                </a:solidFill>
              </a:rPr>
              <a:t>API</a:t>
            </a:r>
            <a:r>
              <a:rPr kumimoji="1" lang="ja-JP" altLang="en-US" sz="2000" dirty="0" smtClean="0">
                <a:solidFill>
                  <a:srgbClr val="0000FF"/>
                </a:solidFill>
              </a:rPr>
              <a:t>・マルチ</a:t>
            </a:r>
            <a:r>
              <a:rPr kumimoji="1" lang="en-US" altLang="ja-JP" sz="2000" dirty="0" smtClean="0">
                <a:solidFill>
                  <a:srgbClr val="0000FF"/>
                </a:solidFill>
              </a:rPr>
              <a:t>VM</a:t>
            </a:r>
          </a:p>
        </p:txBody>
      </p:sp>
    </p:spTree>
    <p:extLst>
      <p:ext uri="{BB962C8B-B14F-4D97-AF65-F5344CB8AC3E}">
        <p14:creationId xmlns:p14="http://schemas.microsoft.com/office/powerpoint/2010/main" val="22923300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lang="ja-JP" altLang="en-US" dirty="0">
                <a:ea typeface="ＭＳ Ｐゴシック" pitchFamily="50" charset="-128"/>
              </a:rPr>
              <a:t>ハイブリッドクラウド</a:t>
            </a:r>
            <a:r>
              <a:rPr lang="ja-JP" altLang="en-US" dirty="0" smtClean="0"/>
              <a:t>（５）</a:t>
            </a:r>
            <a:r>
              <a:rPr kumimoji="1" lang="ja-JP" altLang="en-US" sz="2800" dirty="0" smtClean="0"/>
              <a:t>／オープン</a:t>
            </a:r>
            <a:r>
              <a:rPr kumimoji="1" lang="ja-JP" altLang="en-US" sz="2800" dirty="0"/>
              <a:t>・</a:t>
            </a:r>
            <a:r>
              <a:rPr kumimoji="1" lang="ja-JP" altLang="en-US" sz="2800" dirty="0" smtClean="0"/>
              <a:t>クラウドの動向</a:t>
            </a:r>
            <a:endParaRPr kumimoji="1" lang="ja-JP" altLang="en-US" sz="2800" dirty="0"/>
          </a:p>
        </p:txBody>
      </p:sp>
      <p:sp>
        <p:nvSpPr>
          <p:cNvPr id="3" name="角丸四角形 2"/>
          <p:cNvSpPr/>
          <p:nvPr/>
        </p:nvSpPr>
        <p:spPr bwMode="auto">
          <a:xfrm>
            <a:off x="611560" y="1143000"/>
            <a:ext cx="8151440" cy="5334000"/>
          </a:xfrm>
          <a:prstGeom prst="roundRect">
            <a:avLst>
              <a:gd name="adj" fmla="val 0"/>
            </a:avLst>
          </a:prstGeom>
          <a:solidFill>
            <a:srgbClr val="FFFBD2"/>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b"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solidFill>
                <a:schemeClr val="bg1"/>
              </a:solidFill>
              <a:effectLst/>
              <a:latin typeface="Tahoma" pitchFamily="34" charset="0"/>
              <a:ea typeface="HGP創英角ｺﾞｼｯｸUB" pitchFamily="50" charset="-128"/>
              <a:cs typeface="Tahoma" pitchFamily="34" charset="0"/>
            </a:endParaRPr>
          </a:p>
        </p:txBody>
      </p:sp>
      <p:sp>
        <p:nvSpPr>
          <p:cNvPr id="4" name="角丸四角形 3"/>
          <p:cNvSpPr/>
          <p:nvPr/>
        </p:nvSpPr>
        <p:spPr bwMode="auto">
          <a:xfrm>
            <a:off x="1079964" y="3631860"/>
            <a:ext cx="7236452" cy="1512168"/>
          </a:xfrm>
          <a:prstGeom prst="roundRect">
            <a:avLst>
              <a:gd name="adj" fmla="val 0"/>
            </a:avLst>
          </a:prstGeom>
          <a:solidFill>
            <a:srgbClr val="00009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err="1" smtClean="0">
                <a:ln>
                  <a:noFill/>
                </a:ln>
                <a:solidFill>
                  <a:schemeClr val="bg1"/>
                </a:solidFill>
                <a:effectLst/>
                <a:latin typeface="Tahoma" pitchFamily="34" charset="0"/>
                <a:ea typeface="Tahoma" pitchFamily="34" charset="0"/>
                <a:cs typeface="Tahoma" pitchFamily="34" charset="0"/>
              </a:rPr>
              <a:t>IaaS</a:t>
            </a:r>
            <a:endParaRPr kumimoji="0" lang="ja-JP" altLang="en-US" sz="2400" b="0" i="0" u="none" strike="noStrike" cap="none" normalizeH="0" dirty="0" smtClean="0">
              <a:ln>
                <a:noFill/>
              </a:ln>
              <a:solidFill>
                <a:schemeClr val="bg1"/>
              </a:solidFill>
              <a:effectLst/>
              <a:latin typeface="Tahoma" pitchFamily="34" charset="0"/>
              <a:ea typeface="HGP創英角ｺﾞｼｯｸUB" pitchFamily="50" charset="-128"/>
              <a:cs typeface="Tahoma" pitchFamily="34" charset="0"/>
            </a:endParaRPr>
          </a:p>
        </p:txBody>
      </p:sp>
      <p:sp>
        <p:nvSpPr>
          <p:cNvPr id="5" name="角丸四角形 4"/>
          <p:cNvSpPr/>
          <p:nvPr/>
        </p:nvSpPr>
        <p:spPr bwMode="auto">
          <a:xfrm>
            <a:off x="1079964" y="2013012"/>
            <a:ext cx="7236452" cy="1512168"/>
          </a:xfrm>
          <a:prstGeom prst="roundRect">
            <a:avLst>
              <a:gd name="adj" fmla="val 0"/>
            </a:avLst>
          </a:prstGeom>
          <a:solidFill>
            <a:srgbClr val="0000FF"/>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err="1" smtClean="0">
                <a:ln>
                  <a:noFill/>
                </a:ln>
                <a:solidFill>
                  <a:schemeClr val="bg1"/>
                </a:solidFill>
                <a:effectLst/>
                <a:latin typeface="Tahoma" pitchFamily="34" charset="0"/>
                <a:ea typeface="Tahoma" pitchFamily="34" charset="0"/>
                <a:cs typeface="Tahoma" pitchFamily="34" charset="0"/>
              </a:rPr>
              <a:t>PaaS</a:t>
            </a:r>
            <a:endParaRPr kumimoji="0" lang="ja-JP" altLang="en-US" sz="2400" b="0" i="0" u="none" strike="noStrike" cap="none" normalizeH="0" dirty="0" smtClean="0">
              <a:ln>
                <a:noFill/>
              </a:ln>
              <a:solidFill>
                <a:schemeClr val="bg1"/>
              </a:solidFill>
              <a:effectLst/>
              <a:latin typeface="Tahoma" pitchFamily="34" charset="0"/>
              <a:ea typeface="HGP創英角ｺﾞｼｯｸUB" pitchFamily="50" charset="-128"/>
              <a:cs typeface="Tahoma" pitchFamily="34" charset="0"/>
            </a:endParaRPr>
          </a:p>
        </p:txBody>
      </p:sp>
      <p:sp>
        <p:nvSpPr>
          <p:cNvPr id="6" name="角丸四角形 5"/>
          <p:cNvSpPr/>
          <p:nvPr/>
        </p:nvSpPr>
        <p:spPr bwMode="auto">
          <a:xfrm>
            <a:off x="1079964" y="1412776"/>
            <a:ext cx="7236452" cy="473380"/>
          </a:xfrm>
          <a:prstGeom prst="roundRect">
            <a:avLst>
              <a:gd name="adj" fmla="val 0"/>
            </a:avLst>
          </a:prstGeom>
          <a:solidFill>
            <a:srgbClr val="3366FF"/>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err="1" smtClean="0">
                <a:ln>
                  <a:noFill/>
                </a:ln>
                <a:solidFill>
                  <a:schemeClr val="bg1"/>
                </a:solidFill>
                <a:effectLst/>
                <a:latin typeface="Tahoma" pitchFamily="34" charset="0"/>
                <a:ea typeface="Tahoma" pitchFamily="34" charset="0"/>
                <a:cs typeface="Tahoma" pitchFamily="34" charset="0"/>
              </a:rPr>
              <a:t>SaaS</a:t>
            </a:r>
            <a:endParaRPr kumimoji="0" lang="ja-JP" altLang="en-US" sz="2400" b="0" i="0" u="none" strike="noStrike" cap="none" normalizeH="0" dirty="0" smtClean="0">
              <a:ln>
                <a:noFill/>
              </a:ln>
              <a:solidFill>
                <a:schemeClr val="bg1"/>
              </a:solidFill>
              <a:effectLst/>
              <a:latin typeface="Tahoma" pitchFamily="34" charset="0"/>
              <a:ea typeface="HGP創英角ｺﾞｼｯｸUB" pitchFamily="50" charset="-128"/>
              <a:cs typeface="Tahoma" pitchFamily="34" charset="0"/>
            </a:endParaRPr>
          </a:p>
        </p:txBody>
      </p:sp>
      <p:sp>
        <p:nvSpPr>
          <p:cNvPr id="7" name="角丸四角形 6"/>
          <p:cNvSpPr/>
          <p:nvPr/>
        </p:nvSpPr>
        <p:spPr bwMode="auto">
          <a:xfrm>
            <a:off x="2195736" y="2144942"/>
            <a:ext cx="3021476" cy="1248308"/>
          </a:xfrm>
          <a:prstGeom prst="roundRect">
            <a:avLst>
              <a:gd name="adj" fmla="val 0"/>
            </a:avLst>
          </a:prstGeom>
          <a:solidFill>
            <a:schemeClr val="accent6">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err="1" smtClean="0">
                <a:ln>
                  <a:noFill/>
                </a:ln>
                <a:solidFill>
                  <a:schemeClr val="bg1"/>
                </a:solidFill>
                <a:effectLst/>
                <a:latin typeface="Tahoma" pitchFamily="34" charset="0"/>
                <a:ea typeface="Tahoma" pitchFamily="34" charset="0"/>
                <a:cs typeface="Tahoma" pitchFamily="34" charset="0"/>
              </a:rPr>
              <a:t>CloudFoundry</a:t>
            </a:r>
            <a:endParaRPr kumimoji="0" lang="en-US" altLang="ja-JP" sz="2400" b="0" i="0" u="none" strike="noStrike" cap="none" normalizeH="0" dirty="0" smtClean="0">
              <a:ln>
                <a:noFill/>
              </a:ln>
              <a:solidFill>
                <a:schemeClr val="bg1"/>
              </a:solidFill>
              <a:effectLst/>
              <a:latin typeface="Tahoma" pitchFamily="34" charset="0"/>
              <a:ea typeface="Tahoma" pitchFamily="34" charset="0"/>
              <a:cs typeface="Tahoma" pitchFamily="34" charset="0"/>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a:solidFill>
                  <a:schemeClr val="bg1"/>
                </a:solidFill>
                <a:latin typeface="Tahoma" pitchFamily="34" charset="0"/>
                <a:ea typeface="Tahoma" pitchFamily="34" charset="0"/>
                <a:cs typeface="Tahoma" pitchFamily="34" charset="0"/>
              </a:rPr>
              <a:t>(VMw</a:t>
            </a:r>
            <a:r>
              <a:rPr kumimoji="0" lang="en-US" altLang="ja-JP" sz="1400" dirty="0" smtClean="0">
                <a:solidFill>
                  <a:schemeClr val="bg1"/>
                </a:solidFill>
                <a:latin typeface="Tahoma" pitchFamily="34" charset="0"/>
                <a:ea typeface="Tahoma" pitchFamily="34" charset="0"/>
                <a:cs typeface="Tahoma" pitchFamily="34" charset="0"/>
              </a:rPr>
              <a:t>are)</a:t>
            </a:r>
            <a:endParaRPr kumimoji="0" lang="ja-JP" altLang="en-US" sz="1400" b="0" i="0" u="none" strike="noStrike" cap="none" normalizeH="0" dirty="0" smtClean="0">
              <a:ln>
                <a:noFill/>
              </a:ln>
              <a:solidFill>
                <a:schemeClr val="bg1"/>
              </a:solidFill>
              <a:effectLst/>
              <a:latin typeface="Tahoma" pitchFamily="34" charset="0"/>
              <a:ea typeface="HGP創英角ｺﾞｼｯｸUB" pitchFamily="50" charset="-128"/>
              <a:cs typeface="Tahoma" pitchFamily="34" charset="0"/>
            </a:endParaRPr>
          </a:p>
        </p:txBody>
      </p:sp>
      <p:sp>
        <p:nvSpPr>
          <p:cNvPr id="8" name="角丸四角形 7"/>
          <p:cNvSpPr/>
          <p:nvPr/>
        </p:nvSpPr>
        <p:spPr bwMode="auto">
          <a:xfrm>
            <a:off x="5292080" y="2144942"/>
            <a:ext cx="2880320" cy="1248308"/>
          </a:xfrm>
          <a:prstGeom prst="roundRect">
            <a:avLst>
              <a:gd name="adj" fmla="val 0"/>
            </a:avLst>
          </a:prstGeom>
          <a:solidFill>
            <a:schemeClr val="accent6">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dirty="0" err="1" smtClean="0">
                <a:solidFill>
                  <a:schemeClr val="bg1"/>
                </a:solidFill>
                <a:latin typeface="Tahoma" pitchFamily="34" charset="0"/>
                <a:ea typeface="Tahoma" pitchFamily="34" charset="0"/>
                <a:cs typeface="Tahoma" pitchFamily="34" charset="0"/>
              </a:rPr>
              <a:t>OpenShift</a:t>
            </a:r>
            <a:endParaRPr kumimoji="0" lang="en-US" altLang="ja-JP" sz="2400" dirty="0" smtClean="0">
              <a:solidFill>
                <a:schemeClr val="bg1"/>
              </a:solidFill>
              <a:latin typeface="Tahoma" pitchFamily="34" charset="0"/>
              <a:ea typeface="Tahoma" pitchFamily="34" charset="0"/>
              <a:cs typeface="Tahoma" pitchFamily="34" charset="0"/>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smtClean="0">
                <a:solidFill>
                  <a:schemeClr val="bg1"/>
                </a:solidFill>
                <a:latin typeface="Tahoma" pitchFamily="34" charset="0"/>
                <a:ea typeface="Tahoma" pitchFamily="34" charset="0"/>
                <a:cs typeface="Tahoma" pitchFamily="34" charset="0"/>
              </a:rPr>
              <a:t>(</a:t>
            </a:r>
            <a:r>
              <a:rPr kumimoji="0" lang="en-US" altLang="ja-JP" sz="1400" dirty="0" err="1" smtClean="0">
                <a:solidFill>
                  <a:schemeClr val="bg1"/>
                </a:solidFill>
                <a:latin typeface="Tahoma" pitchFamily="34" charset="0"/>
                <a:ea typeface="Tahoma" pitchFamily="34" charset="0"/>
                <a:cs typeface="Tahoma" pitchFamily="34" charset="0"/>
              </a:rPr>
              <a:t>RedHat</a:t>
            </a:r>
            <a:r>
              <a:rPr kumimoji="0" lang="en-US" altLang="ja-JP" sz="1400" dirty="0" smtClean="0">
                <a:solidFill>
                  <a:schemeClr val="bg1"/>
                </a:solidFill>
                <a:latin typeface="Tahoma" pitchFamily="34" charset="0"/>
                <a:ea typeface="Tahoma" pitchFamily="34" charset="0"/>
                <a:cs typeface="Tahoma" pitchFamily="34" charset="0"/>
              </a:rPr>
              <a:t>)</a:t>
            </a:r>
            <a:endParaRPr kumimoji="0" lang="ja-JP" altLang="en-US" sz="1400" b="0" i="0" u="none" strike="noStrike" cap="none" normalizeH="0" dirty="0" smtClean="0">
              <a:ln>
                <a:noFill/>
              </a:ln>
              <a:solidFill>
                <a:schemeClr val="bg1"/>
              </a:solidFill>
              <a:effectLst/>
              <a:latin typeface="Tahoma" pitchFamily="34" charset="0"/>
              <a:ea typeface="HGP創英角ｺﾞｼｯｸUB" pitchFamily="50" charset="-128"/>
              <a:cs typeface="Tahoma" pitchFamily="34" charset="0"/>
            </a:endParaRPr>
          </a:p>
        </p:txBody>
      </p:sp>
      <p:sp>
        <p:nvSpPr>
          <p:cNvPr id="9" name="角丸四角形 8"/>
          <p:cNvSpPr/>
          <p:nvPr/>
        </p:nvSpPr>
        <p:spPr bwMode="auto">
          <a:xfrm>
            <a:off x="2195736" y="3763790"/>
            <a:ext cx="3021476" cy="1248308"/>
          </a:xfrm>
          <a:prstGeom prst="roundRect">
            <a:avLst>
              <a:gd name="adj" fmla="val 0"/>
            </a:avLst>
          </a:prstGeom>
          <a:solidFill>
            <a:srgbClr val="FF6666"/>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a:solidFill>
                  <a:schemeClr val="bg1"/>
                </a:solidFill>
                <a:latin typeface="Tahoma" pitchFamily="34" charset="0"/>
                <a:ea typeface="Tahoma" pitchFamily="34" charset="0"/>
                <a:cs typeface="Tahoma" pitchFamily="34" charset="0"/>
              </a:rPr>
              <a:t>OpenStack</a:t>
            </a:r>
            <a:r>
              <a:rPr kumimoji="0" lang="en-US" altLang="ja-JP" sz="2000" dirty="0">
                <a:solidFill>
                  <a:schemeClr val="bg1"/>
                </a:solidFill>
                <a:latin typeface="Tahoma" pitchFamily="34" charset="0"/>
                <a:ea typeface="Tahoma" pitchFamily="34" charset="0"/>
                <a:cs typeface="Tahoma" pitchFamily="34" charset="0"/>
              </a:rPr>
              <a:t> </a:t>
            </a:r>
            <a:endParaRPr kumimoji="0" lang="en-US" altLang="ja-JP" sz="2000" dirty="0" smtClean="0">
              <a:solidFill>
                <a:schemeClr val="bg1"/>
              </a:solidFill>
              <a:latin typeface="Tahoma" pitchFamily="34" charset="0"/>
              <a:ea typeface="Tahoma" pitchFamily="34" charset="0"/>
              <a:cs typeface="Tahoma" pitchFamily="34" charset="0"/>
            </a:endParaRPr>
          </a:p>
          <a:p>
            <a:pPr algn="ctr">
              <a:spcBef>
                <a:spcPct val="20000"/>
              </a:spcBef>
            </a:pPr>
            <a:r>
              <a:rPr kumimoji="0" lang="en-US" altLang="ja-JP" sz="1400" dirty="0" smtClean="0">
                <a:solidFill>
                  <a:schemeClr val="bg1"/>
                </a:solidFill>
                <a:latin typeface="Tahoma" pitchFamily="34" charset="0"/>
                <a:ea typeface="Tahoma" pitchFamily="34" charset="0"/>
                <a:cs typeface="Tahoma" pitchFamily="34" charset="0"/>
              </a:rPr>
              <a:t>(</a:t>
            </a:r>
            <a:r>
              <a:rPr kumimoji="0" lang="en-US" altLang="ja-JP" sz="1400" dirty="0">
                <a:solidFill>
                  <a:schemeClr val="bg1"/>
                </a:solidFill>
                <a:latin typeface="Tahoma" pitchFamily="34" charset="0"/>
                <a:ea typeface="Tahoma" pitchFamily="34" charset="0"/>
                <a:cs typeface="Tahoma" pitchFamily="34" charset="0"/>
              </a:rPr>
              <a:t>Rackspace/NASA)</a:t>
            </a:r>
          </a:p>
        </p:txBody>
      </p:sp>
      <p:sp>
        <p:nvSpPr>
          <p:cNvPr id="10" name="角丸四角形 9"/>
          <p:cNvSpPr/>
          <p:nvPr/>
        </p:nvSpPr>
        <p:spPr bwMode="auto">
          <a:xfrm>
            <a:off x="5292081" y="3763790"/>
            <a:ext cx="2880320" cy="1248308"/>
          </a:xfrm>
          <a:prstGeom prst="roundRect">
            <a:avLst>
              <a:gd name="adj" fmla="val 0"/>
            </a:avLst>
          </a:prstGeom>
          <a:solidFill>
            <a:srgbClr val="FF6666"/>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a:solidFill>
                  <a:schemeClr val="bg1"/>
                </a:solidFill>
                <a:latin typeface="Tahoma" pitchFamily="34" charset="0"/>
                <a:ea typeface="Tahoma" pitchFamily="34" charset="0"/>
                <a:cs typeface="Tahoma" pitchFamily="34" charset="0"/>
              </a:rPr>
              <a:t>CloudStack</a:t>
            </a:r>
            <a:r>
              <a:rPr kumimoji="0" lang="en-US" altLang="ja-JP" sz="2000" dirty="0">
                <a:solidFill>
                  <a:schemeClr val="bg1"/>
                </a:solidFill>
                <a:latin typeface="Tahoma" pitchFamily="34" charset="0"/>
                <a:ea typeface="Tahoma" pitchFamily="34" charset="0"/>
                <a:cs typeface="Tahoma" pitchFamily="34" charset="0"/>
              </a:rPr>
              <a:t> </a:t>
            </a:r>
            <a:endParaRPr kumimoji="0" lang="en-US" altLang="ja-JP" sz="2000" dirty="0" smtClean="0">
              <a:solidFill>
                <a:schemeClr val="bg1"/>
              </a:solidFill>
              <a:latin typeface="Tahoma" pitchFamily="34" charset="0"/>
              <a:ea typeface="Tahoma" pitchFamily="34" charset="0"/>
              <a:cs typeface="Tahoma" pitchFamily="34" charset="0"/>
            </a:endParaRPr>
          </a:p>
          <a:p>
            <a:pPr algn="ctr">
              <a:spcBef>
                <a:spcPct val="20000"/>
              </a:spcBef>
            </a:pPr>
            <a:r>
              <a:rPr kumimoji="0" lang="en-US" altLang="ja-JP" sz="1400" dirty="0" smtClean="0">
                <a:solidFill>
                  <a:schemeClr val="bg1"/>
                </a:solidFill>
                <a:latin typeface="Tahoma" pitchFamily="34" charset="0"/>
                <a:ea typeface="Tahoma" pitchFamily="34" charset="0"/>
                <a:cs typeface="Tahoma" pitchFamily="34" charset="0"/>
              </a:rPr>
              <a:t>(Apache)</a:t>
            </a:r>
          </a:p>
        </p:txBody>
      </p:sp>
      <p:sp>
        <p:nvSpPr>
          <p:cNvPr id="12" name="角丸四角形 11"/>
          <p:cNvSpPr/>
          <p:nvPr/>
        </p:nvSpPr>
        <p:spPr bwMode="auto">
          <a:xfrm>
            <a:off x="1079964" y="5301208"/>
            <a:ext cx="7236452" cy="576064"/>
          </a:xfrm>
          <a:prstGeom prst="roundRect">
            <a:avLst>
              <a:gd name="adj" fmla="val 0"/>
            </a:avLst>
          </a:prstGeom>
          <a:solidFill>
            <a:srgbClr val="660066"/>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Tahoma" pitchFamily="34" charset="0"/>
                <a:ea typeface="HGP創英角ｺﾞｼｯｸUB" pitchFamily="50" charset="-128"/>
                <a:cs typeface="Tahoma" pitchFamily="34" charset="0"/>
              </a:rPr>
              <a:t>ネットワーク</a:t>
            </a:r>
          </a:p>
        </p:txBody>
      </p:sp>
      <p:sp>
        <p:nvSpPr>
          <p:cNvPr id="13" name="角丸四角形 12"/>
          <p:cNvSpPr/>
          <p:nvPr/>
        </p:nvSpPr>
        <p:spPr bwMode="auto">
          <a:xfrm>
            <a:off x="2195736" y="5445224"/>
            <a:ext cx="5976664" cy="288032"/>
          </a:xfrm>
          <a:prstGeom prst="roundRect">
            <a:avLst>
              <a:gd name="adj" fmla="val 0"/>
            </a:avLst>
          </a:prstGeom>
          <a:solidFill>
            <a:schemeClr val="accent3">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err="1" smtClean="0">
                <a:ln>
                  <a:noFill/>
                </a:ln>
                <a:solidFill>
                  <a:schemeClr val="bg1"/>
                </a:solidFill>
                <a:effectLst/>
                <a:latin typeface="Tahoma" pitchFamily="34" charset="0"/>
                <a:ea typeface="Tahoma" pitchFamily="34" charset="0"/>
                <a:cs typeface="Tahoma" pitchFamily="34" charset="0"/>
              </a:rPr>
              <a:t>OpenFlow</a:t>
            </a:r>
            <a:r>
              <a:rPr kumimoji="0" lang="en-US" altLang="ja-JP" sz="1200" b="0" i="0" u="none" strike="noStrike" cap="none" normalizeH="0" dirty="0" smtClean="0">
                <a:ln>
                  <a:noFill/>
                </a:ln>
                <a:solidFill>
                  <a:schemeClr val="bg1"/>
                </a:solidFill>
                <a:effectLst/>
                <a:latin typeface="Tahoma" pitchFamily="34" charset="0"/>
                <a:ea typeface="Tahoma" pitchFamily="34" charset="0"/>
                <a:cs typeface="Tahoma" pitchFamily="34" charset="0"/>
              </a:rPr>
              <a:t>/Software-defined Network</a:t>
            </a:r>
            <a:endParaRPr kumimoji="0" lang="ja-JP" altLang="en-US" sz="1200" b="0" i="0" u="none" strike="noStrike" cap="none" normalizeH="0" dirty="0" smtClean="0">
              <a:ln>
                <a:noFill/>
              </a:ln>
              <a:solidFill>
                <a:schemeClr val="bg1"/>
              </a:solidFill>
              <a:effectLst/>
              <a:latin typeface="Tahoma" pitchFamily="34" charset="0"/>
              <a:ea typeface="HGP創英角ｺﾞｼｯｸUB" pitchFamily="50" charset="-128"/>
              <a:cs typeface="Tahoma" pitchFamily="34" charset="0"/>
            </a:endParaRPr>
          </a:p>
        </p:txBody>
      </p:sp>
      <p:sp>
        <p:nvSpPr>
          <p:cNvPr id="14" name="角丸四角形 13"/>
          <p:cNvSpPr/>
          <p:nvPr/>
        </p:nvSpPr>
        <p:spPr bwMode="auto">
          <a:xfrm>
            <a:off x="2195736" y="5949280"/>
            <a:ext cx="5976664" cy="288032"/>
          </a:xfrm>
          <a:prstGeom prst="roundRect">
            <a:avLst>
              <a:gd name="adj" fmla="val 0"/>
            </a:avLst>
          </a:prstGeom>
          <a:solidFill>
            <a:srgbClr val="8000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a:solidFill>
                  <a:schemeClr val="bg1"/>
                </a:solidFill>
                <a:latin typeface="Tahoma" pitchFamily="34" charset="0"/>
                <a:ea typeface="Tahoma" pitchFamily="34" charset="0"/>
                <a:cs typeface="Tahoma" pitchFamily="34" charset="0"/>
              </a:rPr>
              <a:t>Open Compute Project (Facebook)</a:t>
            </a:r>
          </a:p>
        </p:txBody>
      </p:sp>
      <p:sp>
        <p:nvSpPr>
          <p:cNvPr id="15" name="正方形/長方形 14"/>
          <p:cNvSpPr/>
          <p:nvPr/>
        </p:nvSpPr>
        <p:spPr>
          <a:xfrm>
            <a:off x="1143000" y="5870578"/>
            <a:ext cx="2286000" cy="461665"/>
          </a:xfrm>
          <a:prstGeom prst="rect">
            <a:avLst/>
          </a:prstGeom>
        </p:spPr>
        <p:txBody>
          <a:bodyPr>
            <a:spAutoFit/>
          </a:bodyPr>
          <a:lstStyle/>
          <a:p>
            <a:pPr lvl="0">
              <a:spcBef>
                <a:spcPct val="20000"/>
              </a:spcBef>
            </a:pPr>
            <a:r>
              <a:rPr kumimoji="0" lang="ja-JP" altLang="en-US" sz="1200" dirty="0">
                <a:solidFill>
                  <a:srgbClr val="800000"/>
                </a:solidFill>
                <a:latin typeface="Tahoma" pitchFamily="34" charset="0"/>
                <a:ea typeface="HGP創英角ｺﾞｼｯｸUB" pitchFamily="50" charset="-128"/>
                <a:cs typeface="Tahoma" pitchFamily="34" charset="0"/>
              </a:rPr>
              <a:t>データセンター</a:t>
            </a:r>
          </a:p>
          <a:p>
            <a:pPr lvl="0">
              <a:spcBef>
                <a:spcPts val="0"/>
              </a:spcBef>
            </a:pPr>
            <a:r>
              <a:rPr kumimoji="0" lang="ja-JP" altLang="en-US" sz="1200" dirty="0">
                <a:solidFill>
                  <a:srgbClr val="800000"/>
                </a:solidFill>
                <a:latin typeface="Tahoma" pitchFamily="34" charset="0"/>
                <a:ea typeface="HGP創英角ｺﾞｼｯｸUB" pitchFamily="50" charset="-128"/>
                <a:cs typeface="Tahoma" pitchFamily="34" charset="0"/>
              </a:rPr>
              <a:t>インフラ</a:t>
            </a:r>
          </a:p>
        </p:txBody>
      </p:sp>
      <p:sp>
        <p:nvSpPr>
          <p:cNvPr id="16" name="角丸四角形吹き出し 15"/>
          <p:cNvSpPr/>
          <p:nvPr/>
        </p:nvSpPr>
        <p:spPr bwMode="auto">
          <a:xfrm>
            <a:off x="762000" y="4288198"/>
            <a:ext cx="1295400" cy="436202"/>
          </a:xfrm>
          <a:prstGeom prst="wedgeRoundRectCallout">
            <a:avLst>
              <a:gd name="adj1" fmla="val 32839"/>
              <a:gd name="adj2" fmla="val -79351"/>
              <a:gd name="adj3" fmla="val 16667"/>
            </a:avLst>
          </a:prstGeom>
          <a:solidFill>
            <a:srgbClr val="FF6600"/>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Amazon</a:t>
            </a:r>
            <a:r>
              <a:rPr kumimoji="0" lang="ja-JP" altLang="en-US" sz="1200" b="0" i="0" u="none" strike="noStrike" cap="none" normalizeH="0" dirty="0" smtClean="0">
                <a:ln>
                  <a:noFill/>
                </a:ln>
                <a:solidFill>
                  <a:schemeClr val="bg1"/>
                </a:solidFill>
                <a:effectLst/>
                <a:latin typeface="Arial" charset="0"/>
                <a:ea typeface="HG丸ｺﾞｼｯｸM-PRO" pitchFamily="50" charset="-128"/>
              </a:rPr>
              <a:t>互換</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Tree>
    <p:extLst>
      <p:ext uri="{BB962C8B-B14F-4D97-AF65-F5344CB8AC3E}">
        <p14:creationId xmlns:p14="http://schemas.microsoft.com/office/powerpoint/2010/main" val="3264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bwMode="auto">
          <a:xfrm>
            <a:off x="1447799" y="4524027"/>
            <a:ext cx="7412093" cy="1844676"/>
          </a:xfrm>
          <a:prstGeom prst="roundRect">
            <a:avLst>
              <a:gd name="adj" fmla="val 0"/>
            </a:avLst>
          </a:prstGeom>
          <a:solidFill>
            <a:srgbClr val="E6D6A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anchor="ctr"/>
          <a:lstStyle/>
          <a:p>
            <a:pPr>
              <a:spcBef>
                <a:spcPct val="20000"/>
              </a:spcBef>
              <a:defRPr/>
            </a:pPr>
            <a:endParaRPr kumimoji="0" lang="ja-JP" altLang="en-US" sz="1200" dirty="0">
              <a:solidFill>
                <a:srgbClr val="484848"/>
              </a:solidFill>
              <a:latin typeface="HGP創英角ｺﾞｼｯｸUB"/>
              <a:ea typeface="HGP創英角ｺﾞｼｯｸUB"/>
              <a:cs typeface="HGP創英角ｺﾞｼｯｸUB"/>
            </a:endParaRPr>
          </a:p>
          <a:p>
            <a:pPr>
              <a:spcBef>
                <a:spcPct val="20000"/>
              </a:spcBef>
              <a:defRPr/>
            </a:pPr>
            <a:endParaRPr lang="ja-JP" altLang="en-US" sz="1200" dirty="0">
              <a:solidFill>
                <a:srgbClr val="484848"/>
              </a:solidFill>
              <a:latin typeface="HGP創英角ｺﾞｼｯｸUB"/>
              <a:ea typeface="HGP創英角ｺﾞｼｯｸUB"/>
              <a:cs typeface="HGP創英角ｺﾞｼｯｸUB"/>
            </a:endParaRPr>
          </a:p>
        </p:txBody>
      </p:sp>
      <p:sp>
        <p:nvSpPr>
          <p:cNvPr id="8" name="テキスト ボックス 7"/>
          <p:cNvSpPr txBox="1"/>
          <p:nvPr/>
        </p:nvSpPr>
        <p:spPr>
          <a:xfrm>
            <a:off x="7806214" y="4797469"/>
            <a:ext cx="738664" cy="1297791"/>
          </a:xfrm>
          <a:prstGeom prst="rect">
            <a:avLst/>
          </a:prstGeom>
          <a:noFill/>
        </p:spPr>
        <p:txBody>
          <a:bodyPr vert="eaVert" wrap="none" rtlCol="0">
            <a:spAutoFit/>
          </a:bodyPr>
          <a:lstStyle/>
          <a:p>
            <a:pPr algn="ctr"/>
            <a:r>
              <a:rPr kumimoji="1" lang="ja-JP" altLang="en-US" sz="1800" dirty="0" smtClean="0">
                <a:solidFill>
                  <a:srgbClr val="000090"/>
                </a:solidFill>
                <a:latin typeface="HGP創英角ｺﾞｼｯｸUB"/>
                <a:ea typeface="HGP創英角ｺﾞｼｯｸUB"/>
                <a:cs typeface="HGP創英角ｺﾞｼｯｸUB"/>
              </a:rPr>
              <a:t>ハイブリッド</a:t>
            </a:r>
            <a:endParaRPr kumimoji="1" lang="en-US" altLang="ja-JP" sz="1800" dirty="0" smtClean="0">
              <a:solidFill>
                <a:srgbClr val="000090"/>
              </a:solidFill>
              <a:latin typeface="HGP創英角ｺﾞｼｯｸUB"/>
              <a:ea typeface="HGP創英角ｺﾞｼｯｸUB"/>
              <a:cs typeface="HGP創英角ｺﾞｼｯｸUB"/>
            </a:endParaRPr>
          </a:p>
          <a:p>
            <a:pPr algn="ctr"/>
            <a:r>
              <a:rPr lang="ja-JP" altLang="en-US" sz="1800" dirty="0" smtClean="0">
                <a:solidFill>
                  <a:srgbClr val="000090"/>
                </a:solidFill>
                <a:latin typeface="HGP創英角ｺﾞｼｯｸUB"/>
                <a:ea typeface="HGP創英角ｺﾞｼｯｸUB"/>
                <a:cs typeface="HGP創英角ｺﾞｼｯｸUB"/>
              </a:rPr>
              <a:t>クラウド</a:t>
            </a:r>
            <a:endParaRPr kumimoji="1" lang="ja-JP" altLang="en-US" sz="1800" dirty="0">
              <a:solidFill>
                <a:srgbClr val="000090"/>
              </a:solidFill>
              <a:latin typeface="HGP創英角ｺﾞｼｯｸUB"/>
              <a:ea typeface="HGP創英角ｺﾞｼｯｸUB"/>
              <a:cs typeface="HGP創英角ｺﾞｼｯｸUB"/>
            </a:endParaRPr>
          </a:p>
        </p:txBody>
      </p:sp>
      <p:sp>
        <p:nvSpPr>
          <p:cNvPr id="29715" name="AutoShape 11"/>
          <p:cNvSpPr>
            <a:spLocks noChangeArrowheads="1"/>
          </p:cNvSpPr>
          <p:nvPr/>
        </p:nvSpPr>
        <p:spPr bwMode="auto">
          <a:xfrm>
            <a:off x="990600" y="4590702"/>
            <a:ext cx="6567487" cy="811213"/>
          </a:xfrm>
          <a:prstGeom prst="roundRect">
            <a:avLst>
              <a:gd name="adj" fmla="val 0"/>
            </a:avLst>
          </a:prstGeom>
          <a:solidFill>
            <a:srgbClr val="99FFCC">
              <a:alpha val="65000"/>
            </a:srgbClr>
          </a:solidFill>
          <a:ln w="28575" cap="sq" algn="ctr">
            <a:noFill/>
            <a:round/>
            <a:headEnd/>
            <a:tailEnd/>
          </a:ln>
          <a:effectLst>
            <a:outerShdw blurRad="50800" dist="38100" dir="2700000" algn="tl" rotWithShape="0">
              <a:prstClr val="black">
                <a:alpha val="40000"/>
              </a:prstClr>
            </a:outerShdw>
          </a:effectLst>
        </p:spPr>
        <p:txBody>
          <a:bodyPr wrap="none" anchor="ctr"/>
          <a:lstStyle/>
          <a:p>
            <a:endParaRPr lang="ja-JP" altLang="en-US" sz="1200">
              <a:solidFill>
                <a:srgbClr val="484848"/>
              </a:solidFill>
              <a:latin typeface="HGP創英角ｺﾞｼｯｸUB"/>
              <a:ea typeface="HGP創英角ｺﾞｼｯｸUB"/>
              <a:cs typeface="HGP創英角ｺﾞｼｯｸUB"/>
            </a:endParaRPr>
          </a:p>
        </p:txBody>
      </p:sp>
      <p:sp>
        <p:nvSpPr>
          <p:cNvPr id="29716" name="Text Box 12"/>
          <p:cNvSpPr txBox="1">
            <a:spLocks noChangeArrowheads="1"/>
          </p:cNvSpPr>
          <p:nvPr/>
        </p:nvSpPr>
        <p:spPr bwMode="auto">
          <a:xfrm>
            <a:off x="3113087" y="4763740"/>
            <a:ext cx="2525712" cy="523875"/>
          </a:xfrm>
          <a:prstGeom prst="rect">
            <a:avLst/>
          </a:prstGeom>
          <a:noFill/>
          <a:ln w="9525">
            <a:noFill/>
            <a:miter lim="800000"/>
            <a:headEnd/>
            <a:tailEnd/>
          </a:ln>
        </p:spPr>
        <p:txBody>
          <a:bodyPr wrap="square">
            <a:spAutoFit/>
          </a:bodyPr>
          <a:lstStyle/>
          <a:p>
            <a:pPr>
              <a:buFont typeface="Wingdings" pitchFamily="2" charset="2"/>
              <a:buNone/>
            </a:pPr>
            <a:r>
              <a:rPr lang="ja-JP" altLang="en-US" sz="1400" dirty="0">
                <a:solidFill>
                  <a:srgbClr val="40458C"/>
                </a:solidFill>
                <a:latin typeface="HGP創英角ｺﾞｼｯｸUB"/>
                <a:ea typeface="HGP創英角ｺﾞｼｯｸUB"/>
                <a:cs typeface="HGP創英角ｺﾞｼｯｸUB"/>
              </a:rPr>
              <a:t>ベンダーにて</a:t>
            </a:r>
            <a:r>
              <a:rPr lang="ja-JP" altLang="en-US" sz="1400" dirty="0" smtClean="0">
                <a:solidFill>
                  <a:srgbClr val="40458C"/>
                </a:solidFill>
                <a:latin typeface="HGP創英角ｺﾞｼｯｸUB"/>
                <a:ea typeface="HGP創英角ｺﾞｼｯｸUB"/>
                <a:cs typeface="HGP創英角ｺﾞｼｯｸUB"/>
              </a:rPr>
              <a:t>運用、ネットワーク</a:t>
            </a:r>
            <a:r>
              <a:rPr lang="ja-JP" altLang="en-US" sz="1400" dirty="0">
                <a:solidFill>
                  <a:srgbClr val="40458C"/>
                </a:solidFill>
                <a:latin typeface="HGP創英角ｺﾞｼｯｸUB"/>
                <a:ea typeface="HGP創英角ｺﾞｼｯｸUB"/>
                <a:cs typeface="HGP創英角ｺﾞｼｯｸUB"/>
              </a:rPr>
              <a:t>を</a:t>
            </a:r>
            <a:r>
              <a:rPr lang="ja-JP" altLang="en-US" sz="1400" dirty="0" smtClean="0">
                <a:solidFill>
                  <a:srgbClr val="40458C"/>
                </a:solidFill>
                <a:latin typeface="HGP創英角ｺﾞｼｯｸUB"/>
                <a:ea typeface="HGP創英角ｺﾞｼｯｸUB"/>
                <a:cs typeface="HGP創英角ｺﾞｼｯｸUB"/>
              </a:rPr>
              <a:t>介してサービス</a:t>
            </a:r>
            <a:r>
              <a:rPr lang="ja-JP" altLang="en-US" sz="1400" dirty="0">
                <a:solidFill>
                  <a:srgbClr val="40458C"/>
                </a:solidFill>
                <a:latin typeface="HGP創英角ｺﾞｼｯｸUB"/>
                <a:ea typeface="HGP創英角ｺﾞｼｯｸUB"/>
                <a:cs typeface="HGP創英角ｺﾞｼｯｸUB"/>
              </a:rPr>
              <a:t>提供</a:t>
            </a:r>
          </a:p>
        </p:txBody>
      </p:sp>
      <p:sp>
        <p:nvSpPr>
          <p:cNvPr id="29717" name="Text Box 13"/>
          <p:cNvSpPr txBox="1">
            <a:spLocks noChangeArrowheads="1"/>
          </p:cNvSpPr>
          <p:nvPr/>
        </p:nvSpPr>
        <p:spPr bwMode="auto">
          <a:xfrm>
            <a:off x="1524000" y="4724052"/>
            <a:ext cx="1146468" cy="646331"/>
          </a:xfrm>
          <a:prstGeom prst="rect">
            <a:avLst/>
          </a:prstGeom>
          <a:noFill/>
          <a:ln w="9525">
            <a:noFill/>
            <a:miter lim="800000"/>
            <a:headEnd/>
            <a:tailEnd/>
          </a:ln>
        </p:spPr>
        <p:txBody>
          <a:bodyPr wrap="none">
            <a:spAutoFit/>
          </a:bodyPr>
          <a:lstStyle/>
          <a:p>
            <a:pPr>
              <a:buFont typeface="Wingdings" pitchFamily="2" charset="2"/>
              <a:buNone/>
            </a:pPr>
            <a:r>
              <a:rPr lang="ja-JP" altLang="en-US" sz="1800" dirty="0">
                <a:solidFill>
                  <a:srgbClr val="40458C"/>
                </a:solidFill>
                <a:latin typeface="HGP創英角ｺﾞｼｯｸUB"/>
                <a:ea typeface="HGP創英角ｺﾞｼｯｸUB"/>
                <a:cs typeface="HGP創英角ｺﾞｼｯｸUB"/>
              </a:rPr>
              <a:t>パブリック</a:t>
            </a:r>
          </a:p>
          <a:p>
            <a:pPr>
              <a:buFont typeface="Wingdings" pitchFamily="2" charset="2"/>
              <a:buNone/>
            </a:pPr>
            <a:r>
              <a:rPr lang="ja-JP" altLang="en-US" sz="1800" dirty="0">
                <a:solidFill>
                  <a:srgbClr val="40458C"/>
                </a:solidFill>
                <a:latin typeface="HGP創英角ｺﾞｼｯｸUB"/>
                <a:ea typeface="HGP創英角ｺﾞｼｯｸUB"/>
                <a:cs typeface="HGP創英角ｺﾞｼｯｸUB"/>
              </a:rPr>
              <a:t>クラウド</a:t>
            </a:r>
          </a:p>
        </p:txBody>
      </p:sp>
      <p:sp>
        <p:nvSpPr>
          <p:cNvPr id="29718" name="AutoShape 15"/>
          <p:cNvSpPr>
            <a:spLocks noChangeArrowheads="1"/>
          </p:cNvSpPr>
          <p:nvPr/>
        </p:nvSpPr>
        <p:spPr bwMode="auto">
          <a:xfrm>
            <a:off x="990600" y="5446365"/>
            <a:ext cx="6567487" cy="811213"/>
          </a:xfrm>
          <a:prstGeom prst="roundRect">
            <a:avLst>
              <a:gd name="adj" fmla="val 0"/>
            </a:avLst>
          </a:prstGeom>
          <a:solidFill>
            <a:srgbClr val="CCFFFF">
              <a:alpha val="65000"/>
            </a:srgbClr>
          </a:solidFill>
          <a:ln w="28575" cap="sq" algn="ctr">
            <a:noFill/>
            <a:round/>
            <a:headEnd/>
            <a:tailEnd/>
          </a:ln>
          <a:effectLst>
            <a:outerShdw blurRad="50800" dist="38100" dir="2700000" algn="tl" rotWithShape="0">
              <a:prstClr val="black">
                <a:alpha val="40000"/>
              </a:prstClr>
            </a:outerShdw>
          </a:effectLst>
        </p:spPr>
        <p:txBody>
          <a:bodyPr wrap="none" anchor="ctr"/>
          <a:lstStyle/>
          <a:p>
            <a:endParaRPr lang="ja-JP" altLang="en-US" sz="1200">
              <a:solidFill>
                <a:srgbClr val="484848"/>
              </a:solidFill>
              <a:latin typeface="HGP創英角ｺﾞｼｯｸUB"/>
              <a:ea typeface="HGP創英角ｺﾞｼｯｸUB"/>
              <a:cs typeface="HGP創英角ｺﾞｼｯｸUB"/>
            </a:endParaRPr>
          </a:p>
        </p:txBody>
      </p:sp>
      <p:sp>
        <p:nvSpPr>
          <p:cNvPr id="29719" name="Text Box 16"/>
          <p:cNvSpPr txBox="1">
            <a:spLocks noChangeArrowheads="1"/>
          </p:cNvSpPr>
          <p:nvPr/>
        </p:nvSpPr>
        <p:spPr bwMode="auto">
          <a:xfrm>
            <a:off x="3113087" y="5590827"/>
            <a:ext cx="2525712" cy="523875"/>
          </a:xfrm>
          <a:prstGeom prst="rect">
            <a:avLst/>
          </a:prstGeom>
          <a:noFill/>
          <a:ln w="9525">
            <a:noFill/>
            <a:miter lim="800000"/>
            <a:headEnd/>
            <a:tailEnd/>
          </a:ln>
        </p:spPr>
        <p:txBody>
          <a:bodyPr wrap="square">
            <a:spAutoFit/>
          </a:bodyPr>
          <a:lstStyle/>
          <a:p>
            <a:pPr>
              <a:buFont typeface="Wingdings" pitchFamily="2" charset="2"/>
              <a:buNone/>
            </a:pPr>
            <a:r>
              <a:rPr lang="ja-JP" altLang="en-US" sz="1400" dirty="0">
                <a:solidFill>
                  <a:srgbClr val="40458C"/>
                </a:solidFill>
                <a:latin typeface="HGP創英角ｺﾞｼｯｸUB"/>
                <a:ea typeface="HGP創英角ｺﾞｼｯｸUB"/>
                <a:cs typeface="HGP創英角ｺﾞｼｯｸUB"/>
              </a:rPr>
              <a:t>自社マシン室</a:t>
            </a:r>
            <a:r>
              <a:rPr lang="ja-JP" altLang="en-US" sz="1400" dirty="0" smtClean="0">
                <a:solidFill>
                  <a:srgbClr val="40458C"/>
                </a:solidFill>
                <a:latin typeface="HGP創英角ｺﾞｼｯｸUB"/>
                <a:ea typeface="HGP創英角ｺﾞｼｯｸUB"/>
                <a:cs typeface="HGP創英角ｺﾞｼｯｸUB"/>
              </a:rPr>
              <a:t>・自社データセンターで</a:t>
            </a:r>
            <a:r>
              <a:rPr lang="ja-JP" altLang="en-US" sz="1400" dirty="0">
                <a:solidFill>
                  <a:srgbClr val="40458C"/>
                </a:solidFill>
                <a:latin typeface="HGP創英角ｺﾞｼｯｸUB"/>
                <a:ea typeface="HGP創英角ｺﾞｼｯｸUB"/>
                <a:cs typeface="HGP創英角ｺﾞｼｯｸUB"/>
              </a:rPr>
              <a:t>運用・サービス提供</a:t>
            </a:r>
          </a:p>
        </p:txBody>
      </p:sp>
      <p:sp>
        <p:nvSpPr>
          <p:cNvPr id="29720" name="Text Box 17"/>
          <p:cNvSpPr txBox="1">
            <a:spLocks noChangeArrowheads="1"/>
          </p:cNvSpPr>
          <p:nvPr/>
        </p:nvSpPr>
        <p:spPr bwMode="auto">
          <a:xfrm>
            <a:off x="1524000" y="5533677"/>
            <a:ext cx="1314482" cy="646331"/>
          </a:xfrm>
          <a:prstGeom prst="rect">
            <a:avLst/>
          </a:prstGeom>
          <a:noFill/>
          <a:ln w="9525">
            <a:noFill/>
            <a:miter lim="800000"/>
            <a:headEnd/>
            <a:tailEnd/>
          </a:ln>
        </p:spPr>
        <p:txBody>
          <a:bodyPr wrap="none">
            <a:spAutoFit/>
          </a:bodyPr>
          <a:lstStyle/>
          <a:p>
            <a:pPr>
              <a:buFont typeface="Wingdings" pitchFamily="2" charset="2"/>
              <a:buNone/>
            </a:pPr>
            <a:r>
              <a:rPr lang="ja-JP" altLang="en-US" sz="1800">
                <a:solidFill>
                  <a:srgbClr val="40458C"/>
                </a:solidFill>
                <a:latin typeface="HGP創英角ｺﾞｼｯｸUB"/>
                <a:ea typeface="HGP創英角ｺﾞｼｯｸUB"/>
                <a:cs typeface="HGP創英角ｺﾞｼｯｸUB"/>
              </a:rPr>
              <a:t>プライベート</a:t>
            </a:r>
          </a:p>
          <a:p>
            <a:pPr>
              <a:buFont typeface="Wingdings" pitchFamily="2" charset="2"/>
              <a:buNone/>
            </a:pPr>
            <a:r>
              <a:rPr lang="ja-JP" altLang="en-US" sz="1800">
                <a:solidFill>
                  <a:srgbClr val="40458C"/>
                </a:solidFill>
                <a:latin typeface="HGP創英角ｺﾞｼｯｸUB"/>
                <a:ea typeface="HGP創英角ｺﾞｼｯｸUB"/>
                <a:cs typeface="HGP創英角ｺﾞｼｯｸUB"/>
              </a:rPr>
              <a:t>クラウド</a:t>
            </a:r>
          </a:p>
        </p:txBody>
      </p:sp>
      <p:pic>
        <p:nvPicPr>
          <p:cNvPr id="29721" name="Picture 7" descr="j0433941"/>
          <p:cNvPicPr>
            <a:picLocks noChangeAspect="1" noChangeArrowheads="1"/>
          </p:cNvPicPr>
          <p:nvPr/>
        </p:nvPicPr>
        <p:blipFill>
          <a:blip r:embed="rId3"/>
          <a:srcRect/>
          <a:stretch>
            <a:fillRect/>
          </a:stretch>
        </p:blipFill>
        <p:spPr bwMode="auto">
          <a:xfrm>
            <a:off x="381000" y="4816127"/>
            <a:ext cx="990600" cy="990600"/>
          </a:xfrm>
          <a:prstGeom prst="rect">
            <a:avLst/>
          </a:prstGeom>
          <a:noFill/>
          <a:ln w="9525">
            <a:noFill/>
            <a:miter lim="800000"/>
            <a:headEnd/>
            <a:tailEnd/>
          </a:ln>
        </p:spPr>
      </p:pic>
      <p:sp>
        <p:nvSpPr>
          <p:cNvPr id="29699" name="Rectangle 6"/>
          <p:cNvSpPr>
            <a:spLocks noGrp="1" noChangeArrowheads="1"/>
          </p:cNvSpPr>
          <p:nvPr>
            <p:ph type="title"/>
          </p:nvPr>
        </p:nvSpPr>
        <p:spPr/>
        <p:txBody>
          <a:bodyPr/>
          <a:lstStyle/>
          <a:p>
            <a:pPr eaLnBrk="1" hangingPunct="1"/>
            <a:r>
              <a:rPr lang="ja-JP" altLang="en-US" sz="2800" dirty="0" smtClean="0">
                <a:ea typeface="ＭＳ Ｐゴシック" charset="-128"/>
              </a:rPr>
              <a:t>５つの必須の特徴</a:t>
            </a:r>
          </a:p>
        </p:txBody>
      </p:sp>
      <p:sp>
        <p:nvSpPr>
          <p:cNvPr id="29" name="Oval 46"/>
          <p:cNvSpPr>
            <a:spLocks noChangeArrowheads="1"/>
          </p:cNvSpPr>
          <p:nvPr/>
        </p:nvSpPr>
        <p:spPr bwMode="auto">
          <a:xfrm>
            <a:off x="6745342" y="3746579"/>
            <a:ext cx="2114550" cy="631059"/>
          </a:xfrm>
          <a:prstGeom prst="wedgeRoundRectCallout">
            <a:avLst>
              <a:gd name="adj1" fmla="val -59271"/>
              <a:gd name="adj2" fmla="val 93982"/>
              <a:gd name="adj3" fmla="val 16667"/>
            </a:avLst>
          </a:prstGeom>
          <a:solidFill>
            <a:schemeClr val="accent6">
              <a:lumMod val="75000"/>
            </a:schemeClr>
          </a:solidFill>
          <a:ln>
            <a:noFill/>
            <a:headEnd/>
            <a:tailEn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r>
              <a:rPr lang="ja-JP" altLang="en-US" sz="2000" dirty="0">
                <a:solidFill>
                  <a:srgbClr val="FFFFFF"/>
                </a:solidFill>
                <a:latin typeface="HGP創英角ｺﾞｼｯｸUB"/>
                <a:ea typeface="HGP創英角ｺﾞｼｯｸUB"/>
                <a:cs typeface="HGP創英角ｺﾞｼｯｸUB"/>
              </a:rPr>
              <a:t>人的</a:t>
            </a:r>
            <a:r>
              <a:rPr lang="ja-JP" altLang="en-US" sz="2000" dirty="0" smtClean="0">
                <a:solidFill>
                  <a:srgbClr val="FFFFFF"/>
                </a:solidFill>
                <a:latin typeface="HGP創英角ｺﾞｼｯｸUB"/>
                <a:ea typeface="HGP創英角ｺﾞｼｯｸUB"/>
                <a:cs typeface="HGP創英角ｺﾞｼｯｸUB"/>
              </a:rPr>
              <a:t>介在を</a:t>
            </a:r>
            <a:r>
              <a:rPr lang="ja-JP" altLang="en-US" sz="2000" dirty="0">
                <a:solidFill>
                  <a:srgbClr val="FFFFFF"/>
                </a:solidFill>
                <a:latin typeface="HGP創英角ｺﾞｼｯｸUB"/>
                <a:ea typeface="HGP創英角ｺﾞｼｯｸUB"/>
                <a:cs typeface="HGP創英角ｺﾞｼｯｸUB"/>
              </a:rPr>
              <a:t>排除</a:t>
            </a:r>
          </a:p>
        </p:txBody>
      </p:sp>
      <p:sp>
        <p:nvSpPr>
          <p:cNvPr id="2" name="角丸四角形 1"/>
          <p:cNvSpPr/>
          <p:nvPr/>
        </p:nvSpPr>
        <p:spPr bwMode="auto">
          <a:xfrm>
            <a:off x="6745342" y="840177"/>
            <a:ext cx="2114550" cy="231629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5400" dirty="0" smtClean="0">
                <a:solidFill>
                  <a:schemeClr val="bg1"/>
                </a:solidFill>
                <a:latin typeface="HGP創英角ｺﾞｼｯｸUB"/>
                <a:ea typeface="HGP創英角ｺﾞｼｯｸUB"/>
                <a:cs typeface="HGP創英角ｺﾞｼｯｸUB"/>
              </a:rPr>
              <a:t>無人</a:t>
            </a:r>
          </a:p>
          <a:p>
            <a:pPr algn="ctr">
              <a:spcBef>
                <a:spcPts val="0"/>
              </a:spcBef>
            </a:pPr>
            <a:r>
              <a:rPr kumimoji="0" lang="ja-JP" altLang="en-US" sz="2800" dirty="0" smtClean="0">
                <a:solidFill>
                  <a:schemeClr val="bg1"/>
                </a:solidFill>
                <a:latin typeface="HGP創英角ｺﾞｼｯｸUB"/>
                <a:ea typeface="HGP創英角ｺﾞｼｯｸUB"/>
                <a:cs typeface="HGP創英角ｺﾞｼｯｸUB"/>
              </a:rPr>
              <a:t>システム</a:t>
            </a:r>
          </a:p>
          <a:p>
            <a:pPr algn="ctr">
              <a:spcBef>
                <a:spcPts val="0"/>
              </a:spcBef>
            </a:pPr>
            <a:r>
              <a:rPr kumimoji="0" lang="en-US" altLang="ja-JP" dirty="0" smtClean="0">
                <a:solidFill>
                  <a:schemeClr val="bg1"/>
                </a:solidFill>
                <a:latin typeface="メイリオ"/>
                <a:ea typeface="メイリオ"/>
                <a:cs typeface="メイリオ"/>
              </a:rPr>
              <a:t>TCO</a:t>
            </a:r>
            <a:r>
              <a:rPr kumimoji="0" lang="ja-JP" altLang="en-US" dirty="0" smtClean="0">
                <a:solidFill>
                  <a:schemeClr val="bg1"/>
                </a:solidFill>
                <a:latin typeface="メイリオ"/>
                <a:ea typeface="メイリオ"/>
                <a:cs typeface="メイリオ"/>
              </a:rPr>
              <a:t>の削減</a:t>
            </a:r>
            <a:endParaRPr kumimoji="0" lang="en-US" altLang="ja-JP" dirty="0" smtClean="0">
              <a:solidFill>
                <a:schemeClr val="bg1"/>
              </a:solidFill>
              <a:latin typeface="メイリオ"/>
              <a:ea typeface="メイリオ"/>
              <a:cs typeface="メイリオ"/>
            </a:endParaRPr>
          </a:p>
          <a:p>
            <a:pPr algn="ctr"/>
            <a:r>
              <a:rPr kumimoji="0" lang="ja-JP" altLang="en-US" dirty="0">
                <a:solidFill>
                  <a:schemeClr val="bg1"/>
                </a:solidFill>
                <a:latin typeface="メイリオ"/>
                <a:ea typeface="メイリオ"/>
                <a:cs typeface="メイリオ"/>
              </a:rPr>
              <a:t>人的ミスの回避</a:t>
            </a:r>
          </a:p>
          <a:p>
            <a:pPr algn="ctr">
              <a:spcBef>
                <a:spcPts val="0"/>
              </a:spcBef>
            </a:pPr>
            <a:r>
              <a:rPr kumimoji="0" lang="ja-JP" altLang="en-US" dirty="0" smtClean="0">
                <a:solidFill>
                  <a:schemeClr val="bg1"/>
                </a:solidFill>
                <a:latin typeface="メイリオ"/>
                <a:ea typeface="メイリオ"/>
                <a:cs typeface="メイリオ"/>
              </a:rPr>
              <a:t>変更への即応</a:t>
            </a:r>
            <a:endParaRPr kumimoji="0" lang="en-US" altLang="ja-JP" dirty="0" smtClean="0">
              <a:solidFill>
                <a:schemeClr val="bg1"/>
              </a:solidFill>
              <a:latin typeface="メイリオ"/>
              <a:ea typeface="メイリオ"/>
              <a:cs typeface="メイリオ"/>
            </a:endParaRPr>
          </a:p>
        </p:txBody>
      </p:sp>
      <p:sp>
        <p:nvSpPr>
          <p:cNvPr id="3" name="上矢印 2"/>
          <p:cNvSpPr/>
          <p:nvPr/>
        </p:nvSpPr>
        <p:spPr bwMode="auto">
          <a:xfrm>
            <a:off x="7031914" y="3109034"/>
            <a:ext cx="1578686" cy="694616"/>
          </a:xfrm>
          <a:prstGeom prst="upArrow">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HGP創英角ｺﾞｼｯｸUB"/>
              <a:ea typeface="HGP創英角ｺﾞｼｯｸUB"/>
              <a:cs typeface="HGP創英角ｺﾞｼｯｸUB"/>
            </a:endParaRPr>
          </a:p>
        </p:txBody>
      </p:sp>
      <p:sp>
        <p:nvSpPr>
          <p:cNvPr id="29703" name="AutoShape 19"/>
          <p:cNvSpPr>
            <a:spLocks noChangeArrowheads="1"/>
          </p:cNvSpPr>
          <p:nvPr/>
        </p:nvSpPr>
        <p:spPr bwMode="auto">
          <a:xfrm>
            <a:off x="5715000" y="4707384"/>
            <a:ext cx="522343" cy="147796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vert="eaVert" wrap="none" anchor="ctr"/>
          <a:lstStyle/>
          <a:p>
            <a:pPr algn="ctr">
              <a:buFont typeface="Wingdings" pitchFamily="2" charset="2"/>
              <a:buNone/>
            </a:pPr>
            <a:r>
              <a:rPr lang="ja-JP" altLang="en-US" sz="2000" dirty="0">
                <a:solidFill>
                  <a:srgbClr val="FFFFFF"/>
                </a:solidFill>
                <a:latin typeface="HGP創英角ｺﾞｼｯｸUB"/>
                <a:ea typeface="HGP創英角ｺﾞｼｯｸUB"/>
                <a:cs typeface="HGP創英角ｺﾞｼｯｸUB"/>
              </a:rPr>
              <a:t>仮想化</a:t>
            </a:r>
          </a:p>
        </p:txBody>
      </p:sp>
      <p:sp>
        <p:nvSpPr>
          <p:cNvPr id="29706" name="AutoShape 38"/>
          <p:cNvSpPr>
            <a:spLocks noChangeArrowheads="1"/>
          </p:cNvSpPr>
          <p:nvPr/>
        </p:nvSpPr>
        <p:spPr bwMode="auto">
          <a:xfrm>
            <a:off x="6814371" y="4707384"/>
            <a:ext cx="522343" cy="1477962"/>
          </a:xfrm>
          <a:prstGeom prst="roundRect">
            <a:avLst>
              <a:gd name="adj" fmla="val 0"/>
            </a:avLst>
          </a:prstGeom>
          <a:solidFill>
            <a:srgbClr val="008000"/>
          </a:solidFill>
          <a:ln>
            <a:no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vert="eaVert" wrap="none" anchor="ctr"/>
          <a:lstStyle/>
          <a:p>
            <a:pPr algn="ctr">
              <a:buFont typeface="Wingdings" pitchFamily="2" charset="2"/>
              <a:buNone/>
            </a:pPr>
            <a:r>
              <a:rPr lang="ja-JP" altLang="en-US" sz="1600" dirty="0" smtClean="0">
                <a:solidFill>
                  <a:srgbClr val="FFFFFF"/>
                </a:solidFill>
                <a:latin typeface="HGP創英角ｺﾞｼｯｸUB"/>
                <a:ea typeface="HGP創英角ｺﾞｼｯｸUB"/>
                <a:cs typeface="HGP創英角ｺﾞｼｯｸUB"/>
              </a:rPr>
              <a:t>調達の自動化</a:t>
            </a:r>
            <a:endParaRPr lang="ja-JP" altLang="en-US" sz="1600" dirty="0">
              <a:solidFill>
                <a:srgbClr val="FFFFFF"/>
              </a:solidFill>
              <a:latin typeface="HGP創英角ｺﾞｼｯｸUB"/>
              <a:ea typeface="HGP創英角ｺﾞｼｯｸUB"/>
              <a:cs typeface="HGP創英角ｺﾞｼｯｸUB"/>
            </a:endParaRPr>
          </a:p>
        </p:txBody>
      </p:sp>
      <p:sp>
        <p:nvSpPr>
          <p:cNvPr id="28" name="AutoShape 38"/>
          <p:cNvSpPr>
            <a:spLocks noChangeArrowheads="1"/>
          </p:cNvSpPr>
          <p:nvPr/>
        </p:nvSpPr>
        <p:spPr bwMode="auto">
          <a:xfrm>
            <a:off x="6266626" y="4701828"/>
            <a:ext cx="522343" cy="1477962"/>
          </a:xfrm>
          <a:prstGeom prst="roundRect">
            <a:avLst>
              <a:gd name="adj" fmla="val 0"/>
            </a:avLst>
          </a:prstGeom>
          <a:solidFill>
            <a:srgbClr val="008000"/>
          </a:solidFill>
          <a:ln>
            <a:no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vert="eaVert" wrap="none" anchor="ctr"/>
          <a:lstStyle/>
          <a:p>
            <a:pPr algn="ctr">
              <a:buFont typeface="Wingdings" pitchFamily="2" charset="2"/>
              <a:buNone/>
            </a:pPr>
            <a:r>
              <a:rPr lang="ja-JP" altLang="en-US" sz="1600" dirty="0" smtClean="0">
                <a:solidFill>
                  <a:srgbClr val="FFFFFF"/>
                </a:solidFill>
                <a:latin typeface="HGP創英角ｺﾞｼｯｸUB"/>
                <a:ea typeface="HGP創英角ｺﾞｼｯｸUB"/>
                <a:cs typeface="HGP創英角ｺﾞｼｯｸUB"/>
              </a:rPr>
              <a:t>運用の自動化</a:t>
            </a:r>
            <a:endParaRPr lang="ja-JP" altLang="en-US" sz="1600" dirty="0">
              <a:solidFill>
                <a:srgbClr val="FFFFFF"/>
              </a:solidFill>
              <a:latin typeface="HGP創英角ｺﾞｼｯｸUB"/>
              <a:ea typeface="HGP創英角ｺﾞｼｯｸUB"/>
              <a:cs typeface="HGP創英角ｺﾞｼｯｸUB"/>
            </a:endParaRPr>
          </a:p>
        </p:txBody>
      </p:sp>
      <p:sp>
        <p:nvSpPr>
          <p:cNvPr id="10" name="角丸四角形 9"/>
          <p:cNvSpPr/>
          <p:nvPr/>
        </p:nvSpPr>
        <p:spPr bwMode="auto">
          <a:xfrm>
            <a:off x="495300" y="840177"/>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HGP創英角ｺﾞｼｯｸUB"/>
                <a:ea typeface="HGP創英角ｺﾞｼｯｸUB"/>
                <a:cs typeface="HGP創英角ｺﾞｼｯｸUB"/>
              </a:rPr>
              <a:t>オンデマンド・セルフサービス</a:t>
            </a:r>
          </a:p>
        </p:txBody>
      </p:sp>
      <p:sp>
        <p:nvSpPr>
          <p:cNvPr id="30" name="角丸四角形 29"/>
          <p:cNvSpPr/>
          <p:nvPr/>
        </p:nvSpPr>
        <p:spPr bwMode="auto">
          <a:xfrm>
            <a:off x="495300" y="1567580"/>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HGP創英角ｺﾞｼｯｸUB"/>
                <a:ea typeface="HGP創英角ｺﾞｼｯｸUB"/>
                <a:cs typeface="HGP創英角ｺﾞｼｯｸUB"/>
              </a:rPr>
              <a:t>幅広いネットワークアクセス</a:t>
            </a:r>
          </a:p>
        </p:txBody>
      </p:sp>
      <p:sp>
        <p:nvSpPr>
          <p:cNvPr id="31" name="角丸四角形 30"/>
          <p:cNvSpPr/>
          <p:nvPr/>
        </p:nvSpPr>
        <p:spPr bwMode="auto">
          <a:xfrm>
            <a:off x="488950" y="3025671"/>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HGP創英角ｺﾞｼｯｸUB"/>
                <a:ea typeface="HGP創英角ｺﾞｼｯｸUB"/>
                <a:cs typeface="HGP創英角ｺﾞｼｯｸUB"/>
              </a:rPr>
              <a:t>迅速な拡張性</a:t>
            </a:r>
          </a:p>
        </p:txBody>
      </p:sp>
      <p:sp>
        <p:nvSpPr>
          <p:cNvPr id="33" name="角丸四角形 32"/>
          <p:cNvSpPr/>
          <p:nvPr/>
        </p:nvSpPr>
        <p:spPr bwMode="auto">
          <a:xfrm>
            <a:off x="495300" y="3746579"/>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HGP創英角ｺﾞｼｯｸUB"/>
                <a:ea typeface="HGP創英角ｺﾞｼｯｸUB"/>
                <a:cs typeface="HGP創英角ｺﾞｼｯｸUB"/>
              </a:rPr>
              <a:t>サービスの計測可能・従量課金</a:t>
            </a:r>
          </a:p>
        </p:txBody>
      </p:sp>
      <p:sp>
        <p:nvSpPr>
          <p:cNvPr id="34" name="角丸四角形 33"/>
          <p:cNvSpPr/>
          <p:nvPr/>
        </p:nvSpPr>
        <p:spPr bwMode="auto">
          <a:xfrm>
            <a:off x="495300" y="2300239"/>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HGP創英角ｺﾞｼｯｸUB"/>
                <a:ea typeface="HGP創英角ｺﾞｼｯｸUB"/>
                <a:cs typeface="HGP創英角ｺﾞｼｯｸUB"/>
              </a:rPr>
              <a:t>リソースの共有</a:t>
            </a:r>
          </a:p>
        </p:txBody>
      </p:sp>
      <p:sp>
        <p:nvSpPr>
          <p:cNvPr id="7" name="テキスト ボックス 6"/>
          <p:cNvSpPr txBox="1"/>
          <p:nvPr/>
        </p:nvSpPr>
        <p:spPr>
          <a:xfrm>
            <a:off x="4905049" y="6368703"/>
            <a:ext cx="3553151" cy="276999"/>
          </a:xfrm>
          <a:prstGeom prst="rect">
            <a:avLst/>
          </a:prstGeom>
          <a:noFill/>
        </p:spPr>
        <p:txBody>
          <a:bodyPr wrap="none" rtlCol="0">
            <a:spAutoFit/>
          </a:bodyPr>
          <a:lstStyle/>
          <a:p>
            <a:r>
              <a:rPr kumimoji="1" lang="ja-JP" altLang="en-US" sz="1200" dirty="0" smtClean="0">
                <a:solidFill>
                  <a:schemeClr val="accent3">
                    <a:lumMod val="50000"/>
                  </a:schemeClr>
                </a:solidFill>
              </a:rPr>
              <a:t>＊</a:t>
            </a:r>
            <a:r>
              <a:rPr kumimoji="1" lang="en-US" altLang="ja-JP" sz="1200" dirty="0" err="1" smtClean="0">
                <a:solidFill>
                  <a:schemeClr val="accent3">
                    <a:lumMod val="50000"/>
                  </a:schemeClr>
                </a:solidFill>
              </a:rPr>
              <a:t>SaaS</a:t>
            </a:r>
            <a:r>
              <a:rPr kumimoji="1" lang="ja-JP" altLang="en-US" sz="1200" dirty="0" smtClean="0">
                <a:solidFill>
                  <a:schemeClr val="accent3">
                    <a:lumMod val="50000"/>
                  </a:schemeClr>
                </a:solidFill>
              </a:rPr>
              <a:t>や</a:t>
            </a:r>
            <a:r>
              <a:rPr kumimoji="1" lang="en-US" altLang="ja-JP" sz="1200" dirty="0" err="1" smtClean="0">
                <a:solidFill>
                  <a:schemeClr val="accent3">
                    <a:lumMod val="50000"/>
                  </a:schemeClr>
                </a:solidFill>
              </a:rPr>
              <a:t>PaaS</a:t>
            </a:r>
            <a:r>
              <a:rPr kumimoji="1" lang="ja-JP" altLang="en-US" sz="1200" dirty="0" smtClean="0">
                <a:solidFill>
                  <a:schemeClr val="accent3">
                    <a:lumMod val="50000"/>
                  </a:schemeClr>
                </a:solidFill>
              </a:rPr>
              <a:t>の場合、仮想化は絶対条件ではない。</a:t>
            </a:r>
            <a:endParaRPr kumimoji="1" lang="ja-JP" altLang="en-US" sz="1200" dirty="0">
              <a:solidFill>
                <a:schemeClr val="accent3">
                  <a:lumMod val="50000"/>
                </a:schemeClr>
              </a:solidFill>
            </a:endParaRPr>
          </a:p>
        </p:txBody>
      </p:sp>
    </p:spTree>
    <p:extLst>
      <p:ext uri="{BB962C8B-B14F-4D97-AF65-F5344CB8AC3E}">
        <p14:creationId xmlns:p14="http://schemas.microsoft.com/office/powerpoint/2010/main" val="365616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703"/>
                                        </p:tgtEl>
                                        <p:attrNameLst>
                                          <p:attrName>style.visibility</p:attrName>
                                        </p:attrNameLst>
                                      </p:cBhvr>
                                      <p:to>
                                        <p:strVal val="visible"/>
                                      </p:to>
                                    </p:set>
                                    <p:anim calcmode="lin" valueType="num">
                                      <p:cBhvr>
                                        <p:cTn id="7" dur="500" fill="hold"/>
                                        <p:tgtEl>
                                          <p:spTgt spid="29703"/>
                                        </p:tgtEl>
                                        <p:attrNameLst>
                                          <p:attrName>ppt_w</p:attrName>
                                        </p:attrNameLst>
                                      </p:cBhvr>
                                      <p:tavLst>
                                        <p:tav tm="0">
                                          <p:val>
                                            <p:fltVal val="0"/>
                                          </p:val>
                                        </p:tav>
                                        <p:tav tm="100000">
                                          <p:val>
                                            <p:strVal val="#ppt_w"/>
                                          </p:val>
                                        </p:tav>
                                      </p:tavLst>
                                    </p:anim>
                                    <p:anim calcmode="lin" valueType="num">
                                      <p:cBhvr>
                                        <p:cTn id="8" dur="500" fill="hold"/>
                                        <p:tgtEl>
                                          <p:spTgt spid="29703"/>
                                        </p:tgtEl>
                                        <p:attrNameLst>
                                          <p:attrName>ppt_h</p:attrName>
                                        </p:attrNameLst>
                                      </p:cBhvr>
                                      <p:tavLst>
                                        <p:tav tm="0">
                                          <p:val>
                                            <p:fltVal val="0"/>
                                          </p:val>
                                        </p:tav>
                                        <p:tav tm="100000">
                                          <p:val>
                                            <p:strVal val="#ppt_h"/>
                                          </p:val>
                                        </p:tav>
                                      </p:tavLst>
                                    </p:anim>
                                    <p:animEffect transition="in" filter="fade">
                                      <p:cBhvr>
                                        <p:cTn id="9" dur="500"/>
                                        <p:tgtEl>
                                          <p:spTgt spid="2970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9706"/>
                                        </p:tgtEl>
                                        <p:attrNameLst>
                                          <p:attrName>style.visibility</p:attrName>
                                        </p:attrNameLst>
                                      </p:cBhvr>
                                      <p:to>
                                        <p:strVal val="visible"/>
                                      </p:to>
                                    </p:set>
                                    <p:anim calcmode="lin" valueType="num">
                                      <p:cBhvr>
                                        <p:cTn id="17" dur="500" fill="hold"/>
                                        <p:tgtEl>
                                          <p:spTgt spid="29706"/>
                                        </p:tgtEl>
                                        <p:attrNameLst>
                                          <p:attrName>ppt_w</p:attrName>
                                        </p:attrNameLst>
                                      </p:cBhvr>
                                      <p:tavLst>
                                        <p:tav tm="0">
                                          <p:val>
                                            <p:fltVal val="0"/>
                                          </p:val>
                                        </p:tav>
                                        <p:tav tm="100000">
                                          <p:val>
                                            <p:strVal val="#ppt_w"/>
                                          </p:val>
                                        </p:tav>
                                      </p:tavLst>
                                    </p:anim>
                                    <p:anim calcmode="lin" valueType="num">
                                      <p:cBhvr>
                                        <p:cTn id="18" dur="500" fill="hold"/>
                                        <p:tgtEl>
                                          <p:spTgt spid="29706"/>
                                        </p:tgtEl>
                                        <p:attrNameLst>
                                          <p:attrName>ppt_h</p:attrName>
                                        </p:attrNameLst>
                                      </p:cBhvr>
                                      <p:tavLst>
                                        <p:tav tm="0">
                                          <p:val>
                                            <p:fltVal val="0"/>
                                          </p:val>
                                        </p:tav>
                                        <p:tav tm="100000">
                                          <p:val>
                                            <p:strVal val="#ppt_h"/>
                                          </p:val>
                                        </p:tav>
                                      </p:tavLst>
                                    </p:anim>
                                    <p:animEffect transition="in" filter="fade">
                                      <p:cBhvr>
                                        <p:cTn id="19" dur="500"/>
                                        <p:tgtEl>
                                          <p:spTgt spid="2970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703" grpId="0" animBg="1"/>
      <p:bldP spid="29706" grpId="0" animBg="1"/>
      <p:bldP spid="2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角丸四角形 263"/>
          <p:cNvSpPr/>
          <p:nvPr/>
        </p:nvSpPr>
        <p:spPr>
          <a:xfrm>
            <a:off x="417595" y="4564665"/>
            <a:ext cx="8303496" cy="1289214"/>
          </a:xfrm>
          <a:prstGeom prst="roundRect">
            <a:avLst>
              <a:gd name="adj" fmla="val 5239"/>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ハイブリッド・クラウドとマルチ・クラウド</a:t>
            </a:r>
            <a:endParaRPr kumimoji="1" lang="ja-JP" altLang="en-US" dirty="0"/>
          </a:p>
        </p:txBody>
      </p:sp>
      <p:sp>
        <p:nvSpPr>
          <p:cNvPr id="3" name="スライド番号プレースホルダー 2"/>
          <p:cNvSpPr>
            <a:spLocks noGrp="1"/>
          </p:cNvSpPr>
          <p:nvPr>
            <p:ph type="sldNum" sz="quarter" idx="12"/>
          </p:nvPr>
        </p:nvSpPr>
        <p:spPr>
          <a:xfrm>
            <a:off x="6941771" y="6644742"/>
            <a:ext cx="2133600" cy="217800"/>
          </a:xfrm>
          <a:effectLst>
            <a:outerShdw blurRad="50800" dist="38100" dir="2700000" algn="tl" rotWithShape="0">
              <a:prstClr val="black">
                <a:alpha val="40000"/>
              </a:prstClr>
            </a:outerShdw>
          </a:effectLst>
        </p:spPr>
        <p:txBody>
          <a:bodyPr/>
          <a:lstStyle/>
          <a:p>
            <a:fld id="{8FF8CC5D-A65D-5946-99B5-645367A967AD}" type="slidenum">
              <a:rPr kumimoji="1" lang="ja-JP" altLang="en-US" smtClean="0"/>
              <a:t>35</a:t>
            </a:fld>
            <a:endParaRPr kumimoji="1" lang="ja-JP" altLang="en-US"/>
          </a:p>
        </p:txBody>
      </p:sp>
      <p:sp>
        <p:nvSpPr>
          <p:cNvPr id="4" name="正方形/長方形 3"/>
          <p:cNvSpPr/>
          <p:nvPr/>
        </p:nvSpPr>
        <p:spPr>
          <a:xfrm>
            <a:off x="514297" y="1869817"/>
            <a:ext cx="1824449" cy="336533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2590171" y="1869817"/>
            <a:ext cx="1824449" cy="336533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4672492" y="1869817"/>
            <a:ext cx="1824449" cy="336533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6769331" y="1869817"/>
            <a:ext cx="1824449" cy="336533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417595" y="1031520"/>
            <a:ext cx="8303496" cy="618913"/>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クラウド管理プラットフォーム</a:t>
            </a:r>
            <a:endParaRPr kumimoji="1" lang="en-US" altLang="ja-JP" sz="20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Prime Cloud Controller (SCSK) / </a:t>
            </a:r>
            <a:r>
              <a:rPr lang="en-US" altLang="ja-JP" sz="1000" dirty="0" err="1" smtClean="0">
                <a:solidFill>
                  <a:srgbClr val="FFFFFF"/>
                </a:solidFill>
                <a:latin typeface="ＭＳ Ｐゴシック"/>
                <a:ea typeface="ＭＳ Ｐゴシック"/>
                <a:cs typeface="ＭＳ Ｐゴシック"/>
              </a:rPr>
              <a:t>RightScale</a:t>
            </a:r>
            <a:r>
              <a:rPr lang="en-US" altLang="ja-JP" sz="1000" dirty="0" smtClean="0">
                <a:solidFill>
                  <a:srgbClr val="FFFFFF"/>
                </a:solidFill>
                <a:latin typeface="ＭＳ Ｐゴシック"/>
                <a:ea typeface="ＭＳ Ｐゴシック"/>
                <a:cs typeface="ＭＳ Ｐゴシック"/>
              </a:rPr>
              <a:t> (</a:t>
            </a:r>
            <a:r>
              <a:rPr lang="en-US" altLang="ja-JP" sz="1000" dirty="0" err="1" smtClean="0">
                <a:solidFill>
                  <a:srgbClr val="FFFFFF"/>
                </a:solidFill>
                <a:latin typeface="ＭＳ Ｐゴシック"/>
                <a:ea typeface="ＭＳ Ｐゴシック"/>
                <a:cs typeface="ＭＳ Ｐゴシック"/>
              </a:rPr>
              <a:t>RightScale</a:t>
            </a:r>
            <a:r>
              <a:rPr lang="en-US" altLang="ja-JP" sz="1000" dirty="0" smtClean="0">
                <a:solidFill>
                  <a:srgbClr val="FFFFFF"/>
                </a:solidFill>
                <a:latin typeface="ＭＳ Ｐゴシック"/>
                <a:ea typeface="ＭＳ Ｐゴシック"/>
                <a:cs typeface="ＭＳ Ｐゴシック"/>
              </a:rPr>
              <a:t>) / </a:t>
            </a:r>
            <a:r>
              <a:rPr lang="en-US" altLang="ja-JP" sz="1000" dirty="0" err="1" smtClean="0">
                <a:solidFill>
                  <a:srgbClr val="FFFFFF"/>
                </a:solidFill>
                <a:latin typeface="ＭＳ Ｐゴシック"/>
                <a:ea typeface="ＭＳ Ｐゴシック"/>
                <a:cs typeface="ＭＳ Ｐゴシック"/>
              </a:rPr>
              <a:t>vRealize</a:t>
            </a:r>
            <a:r>
              <a:rPr lang="en-US" altLang="ja-JP" sz="1000" dirty="0" smtClean="0">
                <a:solidFill>
                  <a:srgbClr val="FFFFFF"/>
                </a:solidFill>
                <a:latin typeface="ＭＳ Ｐゴシック"/>
                <a:ea typeface="ＭＳ Ｐゴシック"/>
                <a:cs typeface="ＭＳ Ｐゴシック"/>
              </a:rPr>
              <a:t> Suite (</a:t>
            </a:r>
            <a:r>
              <a:rPr lang="en-US" altLang="ja-JP" sz="1000" dirty="0" err="1" smtClean="0">
                <a:solidFill>
                  <a:srgbClr val="FFFFFF"/>
                </a:solidFill>
                <a:latin typeface="ＭＳ Ｐゴシック"/>
                <a:ea typeface="ＭＳ Ｐゴシック"/>
                <a:cs typeface="ＭＳ Ｐゴシック"/>
              </a:rPr>
              <a:t>Vmware</a:t>
            </a:r>
            <a:r>
              <a:rPr lang="en-US" altLang="ja-JP" sz="1000" dirty="0" smtClean="0">
                <a:solidFill>
                  <a:srgbClr val="FFFFFF"/>
                </a:solidFill>
                <a:latin typeface="ＭＳ Ｐゴシック"/>
                <a:ea typeface="ＭＳ Ｐゴシック"/>
                <a:cs typeface="ＭＳ Ｐゴシック"/>
              </a:rPr>
              <a:t>) </a:t>
            </a:r>
            <a:r>
              <a:rPr lang="ja-JP" altLang="en-US" sz="1000" dirty="0" smtClean="0">
                <a:solidFill>
                  <a:srgbClr val="FFFFFF"/>
                </a:solidFill>
                <a:latin typeface="ＭＳ Ｐゴシック"/>
                <a:ea typeface="ＭＳ Ｐゴシック"/>
                <a:cs typeface="ＭＳ Ｐゴシック"/>
              </a:rPr>
              <a:t>など</a:t>
            </a:r>
            <a:r>
              <a:rPr lang="en-US" altLang="ja-JP" sz="1000" dirty="0" smtClean="0">
                <a:solidFill>
                  <a:srgbClr val="FFFFFF"/>
                </a:solidFill>
                <a:latin typeface="ＭＳ Ｐゴシック"/>
                <a:ea typeface="ＭＳ Ｐゴシック"/>
                <a:cs typeface="ＭＳ Ｐゴシック"/>
              </a:rPr>
              <a:t> </a:t>
            </a:r>
            <a:endParaRPr kumimoji="1" lang="ja-JP" altLang="en-US" sz="1000" dirty="0">
              <a:solidFill>
                <a:srgbClr val="FFFFFF"/>
              </a:solidFill>
              <a:latin typeface="ＭＳ Ｐゴシック"/>
              <a:ea typeface="ＭＳ Ｐゴシック"/>
              <a:cs typeface="ＭＳ Ｐゴシック"/>
            </a:endParaRPr>
          </a:p>
        </p:txBody>
      </p:sp>
      <p:grpSp>
        <p:nvGrpSpPr>
          <p:cNvPr id="158" name="図形グループ 157"/>
          <p:cNvGrpSpPr/>
          <p:nvPr/>
        </p:nvGrpSpPr>
        <p:grpSpPr>
          <a:xfrm>
            <a:off x="887693" y="4270509"/>
            <a:ext cx="309971" cy="140029"/>
            <a:chOff x="6769100" y="1390650"/>
            <a:chExt cx="317500" cy="157483"/>
          </a:xfrm>
          <a:effectLst>
            <a:outerShdw blurRad="50800" dist="38100" dir="2700000" algn="tl" rotWithShape="0">
              <a:prstClr val="black">
                <a:alpha val="40000"/>
              </a:prstClr>
            </a:outerShdw>
          </a:effectLst>
        </p:grpSpPr>
        <p:sp>
          <p:nvSpPr>
            <p:cNvPr id="159" name="正方形/長方形 15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0" name="円/楕円 15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1" name="直線コネクタ 160"/>
            <p:cNvCxnSpPr>
              <a:stCxn id="160" idx="6"/>
              <a:endCxn id="15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2" name="図形グループ 161"/>
          <p:cNvGrpSpPr/>
          <p:nvPr/>
        </p:nvGrpSpPr>
        <p:grpSpPr>
          <a:xfrm>
            <a:off x="1248714" y="4270509"/>
            <a:ext cx="309971" cy="140029"/>
            <a:chOff x="6769100" y="1390650"/>
            <a:chExt cx="317500" cy="157483"/>
          </a:xfrm>
          <a:effectLst>
            <a:outerShdw blurRad="50800" dist="38100" dir="2700000" algn="tl" rotWithShape="0">
              <a:prstClr val="black">
                <a:alpha val="40000"/>
              </a:prstClr>
            </a:outerShdw>
          </a:effectLst>
        </p:grpSpPr>
        <p:sp>
          <p:nvSpPr>
            <p:cNvPr id="163" name="正方形/長方形 16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4" name="円/楕円 16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5" name="直線コネクタ 164"/>
            <p:cNvCxnSpPr>
              <a:stCxn id="164" idx="6"/>
              <a:endCxn id="16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6" name="図形グループ 165"/>
          <p:cNvGrpSpPr/>
          <p:nvPr/>
        </p:nvGrpSpPr>
        <p:grpSpPr>
          <a:xfrm>
            <a:off x="1609736" y="4270509"/>
            <a:ext cx="309971" cy="140029"/>
            <a:chOff x="6769100" y="1390650"/>
            <a:chExt cx="317500" cy="157483"/>
          </a:xfrm>
          <a:effectLst>
            <a:outerShdw blurRad="50800" dist="38100" dir="2700000" algn="tl" rotWithShape="0">
              <a:prstClr val="black">
                <a:alpha val="40000"/>
              </a:prstClr>
            </a:outerShdw>
          </a:effectLst>
        </p:grpSpPr>
        <p:sp>
          <p:nvSpPr>
            <p:cNvPr id="167" name="正方形/長方形 16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8" name="円/楕円 16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9" name="直線コネクタ 168"/>
            <p:cNvCxnSpPr>
              <a:stCxn id="168" idx="6"/>
              <a:endCxn id="16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0" name="図形グループ 169"/>
          <p:cNvGrpSpPr/>
          <p:nvPr/>
        </p:nvGrpSpPr>
        <p:grpSpPr>
          <a:xfrm>
            <a:off x="887693" y="4082514"/>
            <a:ext cx="309971" cy="140029"/>
            <a:chOff x="6769100" y="1390650"/>
            <a:chExt cx="317500" cy="157483"/>
          </a:xfrm>
          <a:effectLst>
            <a:outerShdw blurRad="50800" dist="38100" dir="2700000" algn="tl" rotWithShape="0">
              <a:prstClr val="black">
                <a:alpha val="40000"/>
              </a:prstClr>
            </a:outerShdw>
          </a:effectLst>
        </p:grpSpPr>
        <p:sp>
          <p:nvSpPr>
            <p:cNvPr id="171" name="正方形/長方形 1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2" name="円/楕円 1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3" name="直線コネクタ 172"/>
            <p:cNvCxnSpPr>
              <a:stCxn id="172" idx="6"/>
              <a:endCxn id="17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4" name="図形グループ 173"/>
          <p:cNvGrpSpPr/>
          <p:nvPr/>
        </p:nvGrpSpPr>
        <p:grpSpPr>
          <a:xfrm>
            <a:off x="1248714" y="4082514"/>
            <a:ext cx="309971" cy="140029"/>
            <a:chOff x="6769100" y="1390650"/>
            <a:chExt cx="317500" cy="157483"/>
          </a:xfrm>
          <a:effectLst>
            <a:outerShdw blurRad="50800" dist="38100" dir="2700000" algn="tl" rotWithShape="0">
              <a:prstClr val="black">
                <a:alpha val="40000"/>
              </a:prstClr>
            </a:outerShdw>
          </a:effectLst>
        </p:grpSpPr>
        <p:sp>
          <p:nvSpPr>
            <p:cNvPr id="175" name="正方形/長方形 17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6" name="円/楕円 17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7" name="直線コネクタ 176"/>
            <p:cNvCxnSpPr>
              <a:stCxn id="176" idx="6"/>
              <a:endCxn id="17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8" name="図形グループ 177"/>
          <p:cNvGrpSpPr/>
          <p:nvPr/>
        </p:nvGrpSpPr>
        <p:grpSpPr>
          <a:xfrm>
            <a:off x="1609736" y="4082514"/>
            <a:ext cx="309971" cy="140029"/>
            <a:chOff x="6769100" y="1390650"/>
            <a:chExt cx="317500" cy="157483"/>
          </a:xfrm>
          <a:effectLst>
            <a:outerShdw blurRad="50800" dist="38100" dir="2700000" algn="tl" rotWithShape="0">
              <a:prstClr val="black">
                <a:alpha val="40000"/>
              </a:prstClr>
            </a:outerShdw>
          </a:effectLst>
        </p:grpSpPr>
        <p:sp>
          <p:nvSpPr>
            <p:cNvPr id="179" name="正方形/長方形 17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0" name="円/楕円 17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1" name="直線コネクタ 180"/>
            <p:cNvCxnSpPr>
              <a:stCxn id="180" idx="6"/>
              <a:endCxn id="17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2" name="図形グループ 181"/>
          <p:cNvGrpSpPr/>
          <p:nvPr/>
        </p:nvGrpSpPr>
        <p:grpSpPr>
          <a:xfrm>
            <a:off x="2969086" y="4264930"/>
            <a:ext cx="309971" cy="140029"/>
            <a:chOff x="6769100" y="1390650"/>
            <a:chExt cx="317500" cy="157483"/>
          </a:xfrm>
          <a:effectLst>
            <a:outerShdw blurRad="50800" dist="38100" dir="2700000" algn="tl" rotWithShape="0">
              <a:prstClr val="black">
                <a:alpha val="40000"/>
              </a:prstClr>
            </a:outerShdw>
          </a:effectLst>
        </p:grpSpPr>
        <p:sp>
          <p:nvSpPr>
            <p:cNvPr id="183" name="正方形/長方形 1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円/楕円 1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5" name="直線コネクタ 184"/>
            <p:cNvCxnSpPr>
              <a:stCxn id="184" idx="6"/>
              <a:endCxn id="1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6" name="図形グループ 185"/>
          <p:cNvGrpSpPr/>
          <p:nvPr/>
        </p:nvGrpSpPr>
        <p:grpSpPr>
          <a:xfrm>
            <a:off x="3330107" y="4264930"/>
            <a:ext cx="309971" cy="140029"/>
            <a:chOff x="6769100" y="1390650"/>
            <a:chExt cx="317500" cy="157483"/>
          </a:xfrm>
          <a:effectLst>
            <a:outerShdw blurRad="50800" dist="38100" dir="2700000" algn="tl" rotWithShape="0">
              <a:prstClr val="black">
                <a:alpha val="40000"/>
              </a:prstClr>
            </a:outerShdw>
          </a:effectLst>
        </p:grpSpPr>
        <p:sp>
          <p:nvSpPr>
            <p:cNvPr id="187" name="正方形/長方形 1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8" name="円/楕円 1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9" name="直線コネクタ 188"/>
            <p:cNvCxnSpPr>
              <a:stCxn id="188" idx="6"/>
              <a:endCxn id="18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0" name="図形グループ 189"/>
          <p:cNvGrpSpPr/>
          <p:nvPr/>
        </p:nvGrpSpPr>
        <p:grpSpPr>
          <a:xfrm>
            <a:off x="3691129" y="4264930"/>
            <a:ext cx="309971" cy="140029"/>
            <a:chOff x="6769100" y="1390650"/>
            <a:chExt cx="317500" cy="157483"/>
          </a:xfrm>
          <a:effectLst>
            <a:outerShdw blurRad="50800" dist="38100" dir="2700000" algn="tl" rotWithShape="0">
              <a:prstClr val="black">
                <a:alpha val="40000"/>
              </a:prstClr>
            </a:outerShdw>
          </a:effectLst>
        </p:grpSpPr>
        <p:sp>
          <p:nvSpPr>
            <p:cNvPr id="191" name="正方形/長方形 19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2" name="円/楕円 19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3" name="直線コネクタ 192"/>
            <p:cNvCxnSpPr>
              <a:stCxn id="192" idx="6"/>
              <a:endCxn id="19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4" name="図形グループ 193"/>
          <p:cNvGrpSpPr/>
          <p:nvPr/>
        </p:nvGrpSpPr>
        <p:grpSpPr>
          <a:xfrm>
            <a:off x="2969086" y="4076935"/>
            <a:ext cx="309971" cy="140029"/>
            <a:chOff x="6769100" y="1390650"/>
            <a:chExt cx="317500" cy="157483"/>
          </a:xfrm>
          <a:effectLst>
            <a:outerShdw blurRad="50800" dist="38100" dir="2700000" algn="tl" rotWithShape="0">
              <a:prstClr val="black">
                <a:alpha val="40000"/>
              </a:prstClr>
            </a:outerShdw>
          </a:effectLst>
        </p:grpSpPr>
        <p:sp>
          <p:nvSpPr>
            <p:cNvPr id="195" name="正方形/長方形 19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6" name="円/楕円 19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7" name="直線コネクタ 196"/>
            <p:cNvCxnSpPr>
              <a:stCxn id="196" idx="6"/>
              <a:endCxn id="19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8" name="図形グループ 197"/>
          <p:cNvGrpSpPr/>
          <p:nvPr/>
        </p:nvGrpSpPr>
        <p:grpSpPr>
          <a:xfrm>
            <a:off x="3330107" y="4076935"/>
            <a:ext cx="309971" cy="140029"/>
            <a:chOff x="6769100" y="1390650"/>
            <a:chExt cx="317500" cy="157483"/>
          </a:xfrm>
          <a:effectLst>
            <a:outerShdw blurRad="50800" dist="38100" dir="2700000" algn="tl" rotWithShape="0">
              <a:prstClr val="black">
                <a:alpha val="40000"/>
              </a:prstClr>
            </a:outerShdw>
          </a:effectLst>
        </p:grpSpPr>
        <p:sp>
          <p:nvSpPr>
            <p:cNvPr id="199" name="正方形/長方形 19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0" name="円/楕円 19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1" name="直線コネクタ 200"/>
            <p:cNvCxnSpPr>
              <a:stCxn id="200" idx="6"/>
              <a:endCxn id="19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2" name="図形グループ 201"/>
          <p:cNvGrpSpPr/>
          <p:nvPr/>
        </p:nvGrpSpPr>
        <p:grpSpPr>
          <a:xfrm>
            <a:off x="3691129" y="4076935"/>
            <a:ext cx="309971" cy="140029"/>
            <a:chOff x="6769100" y="1390650"/>
            <a:chExt cx="317500" cy="157483"/>
          </a:xfrm>
          <a:effectLst>
            <a:outerShdw blurRad="50800" dist="38100" dir="2700000" algn="tl" rotWithShape="0">
              <a:prstClr val="black">
                <a:alpha val="40000"/>
              </a:prstClr>
            </a:outerShdw>
          </a:effectLst>
        </p:grpSpPr>
        <p:sp>
          <p:nvSpPr>
            <p:cNvPr id="203" name="正方形/長方形 20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4" name="円/楕円 20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5" name="直線コネクタ 204"/>
            <p:cNvCxnSpPr>
              <a:stCxn id="204" idx="6"/>
              <a:endCxn id="20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55" name="テキスト ボックス 254"/>
          <p:cNvSpPr txBox="1"/>
          <p:nvPr/>
        </p:nvSpPr>
        <p:spPr>
          <a:xfrm>
            <a:off x="514297" y="4680711"/>
            <a:ext cx="1824449" cy="461665"/>
          </a:xfrm>
          <a:prstGeom prst="rect">
            <a:avLst/>
          </a:prstGeom>
          <a:noFill/>
        </p:spPr>
        <p:txBody>
          <a:bodyPr wrap="square" rtlCol="0">
            <a:spAutoFit/>
          </a:bodyPr>
          <a:lstStyle/>
          <a:p>
            <a:pPr algn="ctr"/>
            <a:r>
              <a:rPr kumimoji="1" lang="ja-JP" altLang="en-US" sz="1200" dirty="0" smtClean="0">
                <a:solidFill>
                  <a:schemeClr val="accent6">
                    <a:lumMod val="50000"/>
                  </a:schemeClr>
                </a:solidFill>
              </a:rPr>
              <a:t>オンプレミス（自社構内）</a:t>
            </a:r>
            <a:endParaRPr kumimoji="1" lang="en-US" altLang="ja-JP" sz="1200" dirty="0" smtClean="0">
              <a:solidFill>
                <a:schemeClr val="accent6">
                  <a:lumMod val="50000"/>
                </a:schemeClr>
              </a:solidFill>
            </a:endParaRPr>
          </a:p>
          <a:p>
            <a:pPr algn="ctr"/>
            <a:r>
              <a:rPr lang="ja-JP" altLang="en-US" sz="1200" dirty="0" smtClean="0">
                <a:solidFill>
                  <a:schemeClr val="accent6">
                    <a:lumMod val="50000"/>
                  </a:schemeClr>
                </a:solidFill>
              </a:rPr>
              <a:t>データセンタ（自社設備）</a:t>
            </a:r>
            <a:endParaRPr kumimoji="1" lang="ja-JP" altLang="en-US" sz="1200" dirty="0">
              <a:solidFill>
                <a:schemeClr val="accent6">
                  <a:lumMod val="50000"/>
                </a:schemeClr>
              </a:solidFill>
            </a:endParaRPr>
          </a:p>
        </p:txBody>
      </p:sp>
      <p:sp>
        <p:nvSpPr>
          <p:cNvPr id="256" name="テキスト ボックス 255"/>
          <p:cNvSpPr txBox="1"/>
          <p:nvPr/>
        </p:nvSpPr>
        <p:spPr>
          <a:xfrm>
            <a:off x="2596098" y="4680711"/>
            <a:ext cx="1824449" cy="438582"/>
          </a:xfrm>
          <a:prstGeom prst="rect">
            <a:avLst/>
          </a:prstGeom>
          <a:noFill/>
        </p:spPr>
        <p:txBody>
          <a:bodyPr wrap="square" rtlCol="0">
            <a:spAutoFit/>
          </a:bodyPr>
          <a:lstStyle/>
          <a:p>
            <a:pPr algn="ctr"/>
            <a:r>
              <a:rPr lang="ja-JP" altLang="en-US" sz="1200" dirty="0" smtClean="0">
                <a:solidFill>
                  <a:schemeClr val="accent6">
                    <a:lumMod val="50000"/>
                  </a:schemeClr>
                </a:solidFill>
              </a:rPr>
              <a:t>データセンタ（他社設備）</a:t>
            </a:r>
            <a:endParaRPr lang="en-US" altLang="ja-JP" sz="1200" dirty="0" smtClean="0">
              <a:solidFill>
                <a:schemeClr val="accent6">
                  <a:lumMod val="50000"/>
                </a:schemeClr>
              </a:solidFill>
            </a:endParaRPr>
          </a:p>
          <a:p>
            <a:pPr algn="ctr"/>
            <a:r>
              <a:rPr kumimoji="1" lang="ja-JP" altLang="en-US" sz="1000" dirty="0" smtClean="0">
                <a:solidFill>
                  <a:schemeClr val="accent6">
                    <a:lumMod val="50000"/>
                  </a:schemeClr>
                </a:solidFill>
              </a:rPr>
              <a:t>コロケーション／</a:t>
            </a:r>
            <a:r>
              <a:rPr lang="ja-JP" altLang="en-US" sz="1000" dirty="0" smtClean="0">
                <a:solidFill>
                  <a:schemeClr val="accent6">
                    <a:lumMod val="50000"/>
                  </a:schemeClr>
                </a:solidFill>
              </a:rPr>
              <a:t>ホスティング</a:t>
            </a:r>
            <a:endParaRPr kumimoji="1" lang="ja-JP" altLang="en-US" sz="1000" dirty="0">
              <a:solidFill>
                <a:schemeClr val="accent6">
                  <a:lumMod val="50000"/>
                </a:schemeClr>
              </a:solidFill>
            </a:endParaRPr>
          </a:p>
        </p:txBody>
      </p:sp>
      <p:sp>
        <p:nvSpPr>
          <p:cNvPr id="257" name="テキスト ボックス 256"/>
          <p:cNvSpPr txBox="1"/>
          <p:nvPr/>
        </p:nvSpPr>
        <p:spPr>
          <a:xfrm>
            <a:off x="4671564" y="4680711"/>
            <a:ext cx="1824449" cy="276999"/>
          </a:xfrm>
          <a:prstGeom prst="rect">
            <a:avLst/>
          </a:prstGeom>
          <a:noFill/>
        </p:spPr>
        <p:txBody>
          <a:bodyPr wrap="square" rtlCol="0">
            <a:spAutoFit/>
          </a:bodyPr>
          <a:lstStyle/>
          <a:p>
            <a:pPr algn="ctr"/>
            <a:r>
              <a:rPr kumimoji="1" lang="ja-JP" altLang="en-US" sz="1200" dirty="0" smtClean="0">
                <a:solidFill>
                  <a:srgbClr val="000090"/>
                </a:solidFill>
              </a:rPr>
              <a:t>パブリック・クラウド</a:t>
            </a:r>
            <a:endParaRPr kumimoji="1" lang="ja-JP" altLang="en-US" sz="1200" dirty="0">
              <a:solidFill>
                <a:srgbClr val="000090"/>
              </a:solidFill>
            </a:endParaRPr>
          </a:p>
        </p:txBody>
      </p:sp>
      <p:sp>
        <p:nvSpPr>
          <p:cNvPr id="258" name="テキスト ボックス 257"/>
          <p:cNvSpPr txBox="1"/>
          <p:nvPr/>
        </p:nvSpPr>
        <p:spPr>
          <a:xfrm>
            <a:off x="6769331" y="4674264"/>
            <a:ext cx="1824449" cy="276999"/>
          </a:xfrm>
          <a:prstGeom prst="rect">
            <a:avLst/>
          </a:prstGeom>
          <a:noFill/>
        </p:spPr>
        <p:txBody>
          <a:bodyPr wrap="square" rtlCol="0">
            <a:spAutoFit/>
          </a:bodyPr>
          <a:lstStyle/>
          <a:p>
            <a:pPr algn="ctr"/>
            <a:r>
              <a:rPr kumimoji="1" lang="ja-JP" altLang="en-US" sz="1200" dirty="0" smtClean="0">
                <a:solidFill>
                  <a:srgbClr val="000090"/>
                </a:solidFill>
              </a:rPr>
              <a:t>パブリック・クラウド</a:t>
            </a:r>
            <a:endParaRPr kumimoji="1" lang="ja-JP" altLang="en-US" sz="1200" dirty="0">
              <a:solidFill>
                <a:srgbClr val="000090"/>
              </a:solidFill>
            </a:endParaRPr>
          </a:p>
        </p:txBody>
      </p:sp>
      <p:sp>
        <p:nvSpPr>
          <p:cNvPr id="260" name="正方形/長方形 259"/>
          <p:cNvSpPr/>
          <p:nvPr/>
        </p:nvSpPr>
        <p:spPr>
          <a:xfrm>
            <a:off x="617446" y="1998571"/>
            <a:ext cx="5795687" cy="1987857"/>
          </a:xfrm>
          <a:prstGeom prst="rect">
            <a:avLst/>
          </a:prstGeom>
          <a:solidFill>
            <a:srgbClr val="3366FF">
              <a:alpha val="39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1" name="正方形/長方形 260"/>
          <p:cNvSpPr/>
          <p:nvPr/>
        </p:nvSpPr>
        <p:spPr>
          <a:xfrm>
            <a:off x="4775640" y="2295318"/>
            <a:ext cx="3758493" cy="1353871"/>
          </a:xfrm>
          <a:prstGeom prst="rect">
            <a:avLst/>
          </a:prstGeom>
          <a:solidFill>
            <a:srgbClr val="008000">
              <a:alpha val="39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2" name="図 11"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6556" y="2063752"/>
            <a:ext cx="1475839" cy="1475839"/>
          </a:xfrm>
          <a:prstGeom prst="rect">
            <a:avLst/>
          </a:prstGeom>
          <a:effectLst>
            <a:outerShdw blurRad="50800" dist="38100" dir="2700000" algn="tl" rotWithShape="0">
              <a:prstClr val="black">
                <a:alpha val="40000"/>
              </a:prstClr>
            </a:outerShdw>
          </a:effectLst>
        </p:spPr>
      </p:pic>
      <p:grpSp>
        <p:nvGrpSpPr>
          <p:cNvPr id="94" name="図形グループ 93"/>
          <p:cNvGrpSpPr/>
          <p:nvPr/>
        </p:nvGrpSpPr>
        <p:grpSpPr>
          <a:xfrm>
            <a:off x="5787271" y="2769062"/>
            <a:ext cx="309971" cy="140029"/>
            <a:chOff x="6769100" y="1390650"/>
            <a:chExt cx="317500" cy="157483"/>
          </a:xfrm>
          <a:effectLst>
            <a:outerShdw blurRad="50800" dist="38100" dir="2700000" algn="tl" rotWithShape="0">
              <a:prstClr val="black">
                <a:alpha val="40000"/>
              </a:prstClr>
            </a:outerShdw>
          </a:effectLst>
        </p:grpSpPr>
        <p:sp>
          <p:nvSpPr>
            <p:cNvPr id="95" name="正方形/長方形 9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円/楕円 9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7" name="直線コネクタ 96"/>
            <p:cNvCxnSpPr>
              <a:stCxn id="96" idx="6"/>
              <a:endCxn id="9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6" name="図形グループ 105"/>
          <p:cNvGrpSpPr/>
          <p:nvPr/>
        </p:nvGrpSpPr>
        <p:grpSpPr>
          <a:xfrm>
            <a:off x="5787271" y="2391397"/>
            <a:ext cx="309971" cy="140029"/>
            <a:chOff x="6769100" y="1390650"/>
            <a:chExt cx="317500" cy="157483"/>
          </a:xfrm>
          <a:effectLst>
            <a:outerShdw blurRad="50800" dist="38100" dir="2700000" algn="tl" rotWithShape="0">
              <a:prstClr val="black">
                <a:alpha val="40000"/>
              </a:prstClr>
            </a:outerShdw>
          </a:effectLst>
        </p:grpSpPr>
        <p:sp>
          <p:nvSpPr>
            <p:cNvPr id="107" name="正方形/長方形 10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 name="円/楕円 10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9" name="直線コネクタ 108"/>
            <p:cNvCxnSpPr>
              <a:stCxn id="108" idx="6"/>
              <a:endCxn id="10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8" name="図形グループ 117"/>
          <p:cNvGrpSpPr/>
          <p:nvPr/>
        </p:nvGrpSpPr>
        <p:grpSpPr>
          <a:xfrm>
            <a:off x="5787271" y="2581067"/>
            <a:ext cx="309971" cy="140029"/>
            <a:chOff x="6769100" y="1390650"/>
            <a:chExt cx="317500" cy="157483"/>
          </a:xfrm>
          <a:effectLst>
            <a:outerShdw blurRad="50800" dist="38100" dir="2700000" algn="tl" rotWithShape="0">
              <a:prstClr val="black">
                <a:alpha val="40000"/>
              </a:prstClr>
            </a:outerShdw>
          </a:effectLst>
        </p:grpSpPr>
        <p:sp>
          <p:nvSpPr>
            <p:cNvPr id="119" name="正方形/長方形 1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 name="円/楕円 1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1" name="直線コネクタ 120"/>
            <p:cNvCxnSpPr>
              <a:stCxn id="120" idx="6"/>
              <a:endCxn id="1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4" name="図形グループ 213"/>
          <p:cNvGrpSpPr/>
          <p:nvPr/>
        </p:nvGrpSpPr>
        <p:grpSpPr>
          <a:xfrm>
            <a:off x="5787271" y="3149435"/>
            <a:ext cx="309971" cy="140029"/>
            <a:chOff x="6769100" y="1390650"/>
            <a:chExt cx="317500" cy="157483"/>
          </a:xfrm>
          <a:effectLst>
            <a:outerShdw blurRad="50800" dist="38100" dir="2700000" algn="tl" rotWithShape="0">
              <a:prstClr val="black">
                <a:alpha val="40000"/>
              </a:prstClr>
            </a:outerShdw>
          </a:effectLst>
        </p:grpSpPr>
        <p:sp>
          <p:nvSpPr>
            <p:cNvPr id="215" name="正方形/長方形 2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6" name="円/楕円 2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7" name="直線コネクタ 216"/>
            <p:cNvCxnSpPr>
              <a:stCxn id="216" idx="6"/>
              <a:endCxn id="2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6" name="図形グループ 225"/>
          <p:cNvGrpSpPr/>
          <p:nvPr/>
        </p:nvGrpSpPr>
        <p:grpSpPr>
          <a:xfrm>
            <a:off x="5787271" y="2961440"/>
            <a:ext cx="309971" cy="140029"/>
            <a:chOff x="6769100" y="1390650"/>
            <a:chExt cx="317500" cy="157483"/>
          </a:xfrm>
          <a:effectLst>
            <a:outerShdw blurRad="50800" dist="38100" dir="2700000" algn="tl" rotWithShape="0">
              <a:prstClr val="black">
                <a:alpha val="40000"/>
              </a:prstClr>
            </a:outerShdw>
          </a:effectLst>
        </p:grpSpPr>
        <p:sp>
          <p:nvSpPr>
            <p:cNvPr id="227" name="正方形/長方形 2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8" name="円/楕円 2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9" name="直線コネクタ 228"/>
            <p:cNvCxnSpPr>
              <a:stCxn id="228" idx="6"/>
              <a:endCxn id="2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54" name="正方形/長方形 253"/>
          <p:cNvSpPr/>
          <p:nvPr/>
        </p:nvSpPr>
        <p:spPr>
          <a:xfrm>
            <a:off x="4994833" y="2756967"/>
            <a:ext cx="792437" cy="1075203"/>
          </a:xfrm>
          <a:prstGeom prst="rect">
            <a:avLst/>
          </a:prstGeom>
          <a:solidFill>
            <a:schemeClr val="accent6">
              <a:lumMod val="75000"/>
              <a:alpha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86" name="図形グループ 85"/>
          <p:cNvGrpSpPr/>
          <p:nvPr/>
        </p:nvGrpSpPr>
        <p:grpSpPr>
          <a:xfrm>
            <a:off x="5065228" y="2769062"/>
            <a:ext cx="309971" cy="140029"/>
            <a:chOff x="6769100" y="1390650"/>
            <a:chExt cx="317500" cy="157483"/>
          </a:xfrm>
          <a:effectLst>
            <a:outerShdw blurRad="50800" dist="38100" dir="2700000" algn="tl" rotWithShape="0">
              <a:prstClr val="black">
                <a:alpha val="40000"/>
              </a:prstClr>
            </a:outerShdw>
          </a:effectLst>
        </p:grpSpPr>
        <p:sp>
          <p:nvSpPr>
            <p:cNvPr id="87" name="正方形/長方形 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円/楕円 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9" name="直線コネクタ 88"/>
            <p:cNvCxnSpPr>
              <a:stCxn id="88" idx="6"/>
              <a:endCxn id="8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0" name="図形グループ 89"/>
          <p:cNvGrpSpPr/>
          <p:nvPr/>
        </p:nvGrpSpPr>
        <p:grpSpPr>
          <a:xfrm>
            <a:off x="5426249" y="2769062"/>
            <a:ext cx="309971" cy="140029"/>
            <a:chOff x="6769100" y="1390650"/>
            <a:chExt cx="317500" cy="157483"/>
          </a:xfrm>
          <a:effectLst>
            <a:outerShdw blurRad="50800" dist="38100" dir="2700000" algn="tl" rotWithShape="0">
              <a:prstClr val="black">
                <a:alpha val="40000"/>
              </a:prstClr>
            </a:outerShdw>
          </a:effectLst>
        </p:grpSpPr>
        <p:sp>
          <p:nvSpPr>
            <p:cNvPr id="91" name="正方形/長方形 9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円/楕円 9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3" name="直線コネクタ 92"/>
            <p:cNvCxnSpPr>
              <a:stCxn id="92" idx="6"/>
              <a:endCxn id="9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8" name="図形グループ 97"/>
          <p:cNvGrpSpPr/>
          <p:nvPr/>
        </p:nvGrpSpPr>
        <p:grpSpPr>
          <a:xfrm>
            <a:off x="5065228" y="2391397"/>
            <a:ext cx="309971" cy="140029"/>
            <a:chOff x="6769100" y="1390650"/>
            <a:chExt cx="317500" cy="157483"/>
          </a:xfrm>
          <a:effectLst>
            <a:outerShdw blurRad="50800" dist="38100" dir="2700000" algn="tl" rotWithShape="0">
              <a:prstClr val="black">
                <a:alpha val="40000"/>
              </a:prstClr>
            </a:outerShdw>
          </a:effectLst>
        </p:grpSpPr>
        <p:sp>
          <p:nvSpPr>
            <p:cNvPr id="99" name="正方形/長方形 9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円/楕円 9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1" name="直線コネクタ 100"/>
            <p:cNvCxnSpPr>
              <a:stCxn id="100" idx="6"/>
              <a:endCxn id="9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2" name="図形グループ 101"/>
          <p:cNvGrpSpPr/>
          <p:nvPr/>
        </p:nvGrpSpPr>
        <p:grpSpPr>
          <a:xfrm>
            <a:off x="5426249" y="2391397"/>
            <a:ext cx="309971" cy="140029"/>
            <a:chOff x="6769100" y="1390650"/>
            <a:chExt cx="317500" cy="157483"/>
          </a:xfrm>
          <a:effectLst>
            <a:outerShdw blurRad="50800" dist="38100" dir="2700000" algn="tl" rotWithShape="0">
              <a:prstClr val="black">
                <a:alpha val="40000"/>
              </a:prstClr>
            </a:outerShdw>
          </a:effectLst>
        </p:grpSpPr>
        <p:sp>
          <p:nvSpPr>
            <p:cNvPr id="103" name="正方形/長方形 10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4" name="円/楕円 10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5" name="直線コネクタ 104"/>
            <p:cNvCxnSpPr>
              <a:stCxn id="104" idx="6"/>
              <a:endCxn id="10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0" name="図形グループ 109"/>
          <p:cNvGrpSpPr/>
          <p:nvPr/>
        </p:nvGrpSpPr>
        <p:grpSpPr>
          <a:xfrm>
            <a:off x="5065228" y="2581067"/>
            <a:ext cx="309971" cy="140029"/>
            <a:chOff x="6769100" y="1390650"/>
            <a:chExt cx="317500" cy="157483"/>
          </a:xfrm>
          <a:effectLst>
            <a:outerShdw blurRad="50800" dist="38100" dir="2700000" algn="tl" rotWithShape="0">
              <a:prstClr val="black">
                <a:alpha val="40000"/>
              </a:prstClr>
            </a:outerShdw>
          </a:effectLst>
        </p:grpSpPr>
        <p:sp>
          <p:nvSpPr>
            <p:cNvPr id="111" name="正方形/長方形 11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 name="円/楕円 11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3" name="直線コネクタ 112"/>
            <p:cNvCxnSpPr>
              <a:stCxn id="112" idx="6"/>
              <a:endCxn id="11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4" name="図形グループ 113"/>
          <p:cNvGrpSpPr/>
          <p:nvPr/>
        </p:nvGrpSpPr>
        <p:grpSpPr>
          <a:xfrm>
            <a:off x="5426249" y="2581067"/>
            <a:ext cx="309971" cy="140029"/>
            <a:chOff x="6769100" y="1390650"/>
            <a:chExt cx="317500" cy="157483"/>
          </a:xfrm>
          <a:effectLst>
            <a:outerShdw blurRad="50800" dist="38100" dir="2700000" algn="tl" rotWithShape="0">
              <a:prstClr val="black">
                <a:alpha val="40000"/>
              </a:prstClr>
            </a:outerShdw>
          </a:effectLst>
        </p:grpSpPr>
        <p:sp>
          <p:nvSpPr>
            <p:cNvPr id="115" name="正方形/長方形 1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円/楕円 1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7" name="直線コネクタ 116"/>
            <p:cNvCxnSpPr>
              <a:stCxn id="116" idx="6"/>
              <a:endCxn id="1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8" name="図形グループ 217"/>
          <p:cNvGrpSpPr/>
          <p:nvPr/>
        </p:nvGrpSpPr>
        <p:grpSpPr>
          <a:xfrm>
            <a:off x="5065228" y="2961440"/>
            <a:ext cx="309971" cy="140029"/>
            <a:chOff x="6769100" y="1390650"/>
            <a:chExt cx="317500" cy="157483"/>
          </a:xfrm>
          <a:effectLst>
            <a:outerShdw blurRad="50800" dist="38100" dir="2700000" algn="tl" rotWithShape="0">
              <a:prstClr val="black">
                <a:alpha val="40000"/>
              </a:prstClr>
            </a:outerShdw>
          </a:effectLst>
        </p:grpSpPr>
        <p:sp>
          <p:nvSpPr>
            <p:cNvPr id="219" name="正方形/長方形 2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0" name="円/楕円 2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1" name="直線コネクタ 220"/>
            <p:cNvCxnSpPr>
              <a:stCxn id="220" idx="6"/>
              <a:endCxn id="2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2" name="図形グループ 221"/>
          <p:cNvGrpSpPr/>
          <p:nvPr/>
        </p:nvGrpSpPr>
        <p:grpSpPr>
          <a:xfrm>
            <a:off x="5426249" y="2961440"/>
            <a:ext cx="309971" cy="140029"/>
            <a:chOff x="6769100" y="1390650"/>
            <a:chExt cx="317500" cy="157483"/>
          </a:xfrm>
          <a:effectLst>
            <a:outerShdw blurRad="50800" dist="38100" dir="2700000" algn="tl" rotWithShape="0">
              <a:prstClr val="black">
                <a:alpha val="40000"/>
              </a:prstClr>
            </a:outerShdw>
          </a:effectLst>
        </p:grpSpPr>
        <p:sp>
          <p:nvSpPr>
            <p:cNvPr id="223" name="正方形/長方形 2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4" name="円/楕円 2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5" name="直線コネクタ 224"/>
            <p:cNvCxnSpPr>
              <a:stCxn id="224" idx="6"/>
              <a:endCxn id="2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6" name="図形グループ 205"/>
          <p:cNvGrpSpPr/>
          <p:nvPr/>
        </p:nvGrpSpPr>
        <p:grpSpPr>
          <a:xfrm>
            <a:off x="5065228" y="3149435"/>
            <a:ext cx="309971" cy="140029"/>
            <a:chOff x="6769100" y="1390650"/>
            <a:chExt cx="317500" cy="157483"/>
          </a:xfrm>
          <a:effectLst>
            <a:outerShdw blurRad="50800" dist="38100" dir="2700000" algn="tl" rotWithShape="0">
              <a:prstClr val="black">
                <a:alpha val="40000"/>
              </a:prstClr>
            </a:outerShdw>
          </a:effectLst>
        </p:grpSpPr>
        <p:sp>
          <p:nvSpPr>
            <p:cNvPr id="207" name="正方形/長方形 20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8" name="円/楕円 20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9" name="直線コネクタ 208"/>
            <p:cNvCxnSpPr>
              <a:stCxn id="208" idx="6"/>
              <a:endCxn id="20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0" name="図形グループ 209"/>
          <p:cNvGrpSpPr/>
          <p:nvPr/>
        </p:nvGrpSpPr>
        <p:grpSpPr>
          <a:xfrm>
            <a:off x="5426249" y="3149435"/>
            <a:ext cx="309971" cy="140029"/>
            <a:chOff x="6769100" y="1390650"/>
            <a:chExt cx="317500" cy="157483"/>
          </a:xfrm>
          <a:effectLst>
            <a:outerShdw blurRad="50800" dist="38100" dir="2700000" algn="tl" rotWithShape="0">
              <a:prstClr val="black">
                <a:alpha val="40000"/>
              </a:prstClr>
            </a:outerShdw>
          </a:effectLst>
        </p:grpSpPr>
        <p:sp>
          <p:nvSpPr>
            <p:cNvPr id="211" name="正方形/長方形 21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2" name="円/楕円 21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3" name="直線コネクタ 212"/>
            <p:cNvCxnSpPr>
              <a:stCxn id="212" idx="6"/>
              <a:endCxn id="21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59" name="テキスト ボックス 258"/>
          <p:cNvSpPr txBox="1"/>
          <p:nvPr/>
        </p:nvSpPr>
        <p:spPr>
          <a:xfrm>
            <a:off x="4994833" y="3370505"/>
            <a:ext cx="792438" cy="461665"/>
          </a:xfrm>
          <a:prstGeom prst="rect">
            <a:avLst/>
          </a:prstGeom>
          <a:noFill/>
        </p:spPr>
        <p:txBody>
          <a:bodyPr wrap="square" rtlCol="0">
            <a:spAutoFit/>
          </a:bodyPr>
          <a:lstStyle/>
          <a:p>
            <a:pPr algn="ctr"/>
            <a:r>
              <a:rPr kumimoji="1" lang="ja-JP" altLang="en-US" sz="800" dirty="0" smtClean="0">
                <a:solidFill>
                  <a:schemeClr val="bg1"/>
                </a:solidFill>
              </a:rPr>
              <a:t>バーチャル</a:t>
            </a:r>
            <a:endParaRPr kumimoji="1" lang="en-US" altLang="ja-JP" sz="800" dirty="0" smtClean="0">
              <a:solidFill>
                <a:schemeClr val="bg1"/>
              </a:solidFill>
            </a:endParaRPr>
          </a:p>
          <a:p>
            <a:pPr algn="ctr"/>
            <a:r>
              <a:rPr kumimoji="1" lang="ja-JP" altLang="en-US" sz="800" dirty="0" smtClean="0">
                <a:solidFill>
                  <a:schemeClr val="bg1"/>
                </a:solidFill>
              </a:rPr>
              <a:t>プライベート</a:t>
            </a:r>
            <a:endParaRPr kumimoji="1" lang="en-US" altLang="ja-JP" sz="800" dirty="0" smtClean="0">
              <a:solidFill>
                <a:schemeClr val="bg1"/>
              </a:solidFill>
            </a:endParaRPr>
          </a:p>
          <a:p>
            <a:pPr algn="ctr"/>
            <a:r>
              <a:rPr lang="ja-JP" altLang="en-US" sz="800" dirty="0" smtClean="0">
                <a:solidFill>
                  <a:schemeClr val="bg1"/>
                </a:solidFill>
              </a:rPr>
              <a:t>クラウド</a:t>
            </a:r>
            <a:endParaRPr kumimoji="1" lang="ja-JP" altLang="en-US" sz="800" dirty="0">
              <a:solidFill>
                <a:schemeClr val="bg1"/>
              </a:solidFill>
            </a:endParaRPr>
          </a:p>
        </p:txBody>
      </p:sp>
      <p:pic>
        <p:nvPicPr>
          <p:cNvPr id="10" name="図 9"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914" y="2063752"/>
            <a:ext cx="1475839" cy="1475839"/>
          </a:xfrm>
          <a:prstGeom prst="rect">
            <a:avLst/>
          </a:prstGeom>
          <a:effectLst>
            <a:outerShdw blurRad="50800" dist="38100" dir="2700000" algn="tl" rotWithShape="0">
              <a:prstClr val="black">
                <a:alpha val="40000"/>
              </a:prstClr>
            </a:outerShdw>
          </a:effectLst>
        </p:spPr>
      </p:pic>
      <p:pic>
        <p:nvPicPr>
          <p:cNvPr id="11" name="図 10"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235" y="2063752"/>
            <a:ext cx="1475839" cy="1475839"/>
          </a:xfrm>
          <a:prstGeom prst="rect">
            <a:avLst/>
          </a:prstGeom>
          <a:effectLst>
            <a:outerShdw blurRad="50800" dist="38100" dir="2700000" algn="tl" rotWithShape="0">
              <a:prstClr val="black">
                <a:alpha val="40000"/>
              </a:prstClr>
            </a:outerShdw>
          </a:effectLst>
        </p:spPr>
      </p:pic>
      <p:grpSp>
        <p:nvGrpSpPr>
          <p:cNvPr id="14" name="図形グループ 13"/>
          <p:cNvGrpSpPr/>
          <p:nvPr/>
        </p:nvGrpSpPr>
        <p:grpSpPr>
          <a:xfrm>
            <a:off x="887693" y="2957057"/>
            <a:ext cx="309971" cy="140029"/>
            <a:chOff x="6769100" y="1390650"/>
            <a:chExt cx="317500" cy="157483"/>
          </a:xfrm>
          <a:effectLst>
            <a:outerShdw blurRad="50800" dist="38100" dir="2700000" algn="tl" rotWithShape="0">
              <a:prstClr val="black">
                <a:alpha val="40000"/>
              </a:prstClr>
            </a:outerShdw>
          </a:effectLst>
        </p:grpSpPr>
        <p:sp>
          <p:nvSpPr>
            <p:cNvPr id="15" name="正方形/長方形 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円/楕円 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 name="直線コネクタ 16"/>
            <p:cNvCxnSpPr>
              <a:stCxn id="16" idx="6"/>
              <a:endCxn id="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 name="図形グループ 17"/>
          <p:cNvGrpSpPr/>
          <p:nvPr/>
        </p:nvGrpSpPr>
        <p:grpSpPr>
          <a:xfrm>
            <a:off x="1248714" y="2957057"/>
            <a:ext cx="309971" cy="140029"/>
            <a:chOff x="6769100" y="1390650"/>
            <a:chExt cx="317500" cy="157483"/>
          </a:xfrm>
          <a:effectLst>
            <a:outerShdw blurRad="50800" dist="38100" dir="2700000" algn="tl" rotWithShape="0">
              <a:prstClr val="black">
                <a:alpha val="40000"/>
              </a:prstClr>
            </a:outerShdw>
          </a:effectLst>
        </p:grpSpPr>
        <p:sp>
          <p:nvSpPr>
            <p:cNvPr id="19" name="正方形/長方形 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円/楕円 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 name="直線コネクタ 20"/>
            <p:cNvCxnSpPr>
              <a:stCxn id="20" idx="6"/>
              <a:endCxn id="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 name="図形グループ 21"/>
          <p:cNvGrpSpPr/>
          <p:nvPr/>
        </p:nvGrpSpPr>
        <p:grpSpPr>
          <a:xfrm>
            <a:off x="1609736" y="2957057"/>
            <a:ext cx="309971" cy="140029"/>
            <a:chOff x="6769100" y="1390650"/>
            <a:chExt cx="317500" cy="157483"/>
          </a:xfrm>
          <a:effectLst>
            <a:outerShdw blurRad="50800" dist="38100" dir="2700000" algn="tl" rotWithShape="0">
              <a:prstClr val="black">
                <a:alpha val="40000"/>
              </a:prstClr>
            </a:outerShdw>
          </a:effectLst>
        </p:grpSpPr>
        <p:sp>
          <p:nvSpPr>
            <p:cNvPr id="23" name="正方形/長方形 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円/楕円 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 name="直線コネクタ 24"/>
            <p:cNvCxnSpPr>
              <a:stCxn id="24" idx="6"/>
              <a:endCxn id="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6" name="図形グループ 25"/>
          <p:cNvGrpSpPr/>
          <p:nvPr/>
        </p:nvGrpSpPr>
        <p:grpSpPr>
          <a:xfrm>
            <a:off x="887693" y="2579392"/>
            <a:ext cx="309971" cy="140029"/>
            <a:chOff x="6769100" y="1390650"/>
            <a:chExt cx="317500" cy="157483"/>
          </a:xfrm>
          <a:effectLst>
            <a:outerShdw blurRad="50800" dist="38100" dir="2700000" algn="tl" rotWithShape="0">
              <a:prstClr val="black">
                <a:alpha val="40000"/>
              </a:prstClr>
            </a:outerShdw>
          </a:effectLst>
        </p:grpSpPr>
        <p:sp>
          <p:nvSpPr>
            <p:cNvPr id="27" name="正方形/長方形 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円/楕円 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 name="直線コネクタ 28"/>
            <p:cNvCxnSpPr>
              <a:stCxn id="28" idx="6"/>
              <a:endCxn id="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0" name="図形グループ 29"/>
          <p:cNvGrpSpPr/>
          <p:nvPr/>
        </p:nvGrpSpPr>
        <p:grpSpPr>
          <a:xfrm>
            <a:off x="1248714" y="2579392"/>
            <a:ext cx="309971" cy="140029"/>
            <a:chOff x="6769100" y="1390650"/>
            <a:chExt cx="317500" cy="157483"/>
          </a:xfrm>
          <a:effectLst>
            <a:outerShdw blurRad="50800" dist="38100" dir="2700000" algn="tl" rotWithShape="0">
              <a:prstClr val="black">
                <a:alpha val="40000"/>
              </a:prstClr>
            </a:outerShdw>
          </a:effectLst>
        </p:grpSpPr>
        <p:sp>
          <p:nvSpPr>
            <p:cNvPr id="31" name="正方形/長方形 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円/楕円 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3" name="直線コネクタ 32"/>
            <p:cNvCxnSpPr>
              <a:stCxn id="32" idx="6"/>
              <a:endCxn id="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 name="図形グループ 33"/>
          <p:cNvGrpSpPr/>
          <p:nvPr/>
        </p:nvGrpSpPr>
        <p:grpSpPr>
          <a:xfrm>
            <a:off x="1609736" y="2579392"/>
            <a:ext cx="309971" cy="140029"/>
            <a:chOff x="6769100" y="1390650"/>
            <a:chExt cx="317500" cy="157483"/>
          </a:xfrm>
          <a:effectLst>
            <a:outerShdw blurRad="50800" dist="38100" dir="2700000" algn="tl" rotWithShape="0">
              <a:prstClr val="black">
                <a:alpha val="40000"/>
              </a:prstClr>
            </a:outerShdw>
          </a:effectLst>
        </p:grpSpPr>
        <p:sp>
          <p:nvSpPr>
            <p:cNvPr id="35" name="正方形/長方形 3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円/楕円 3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 name="直線コネクタ 36"/>
            <p:cNvCxnSpPr>
              <a:stCxn id="36" idx="6"/>
              <a:endCxn id="3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 name="図形グループ 37"/>
          <p:cNvGrpSpPr/>
          <p:nvPr/>
        </p:nvGrpSpPr>
        <p:grpSpPr>
          <a:xfrm>
            <a:off x="887693" y="2769062"/>
            <a:ext cx="309971" cy="140029"/>
            <a:chOff x="6769100" y="1390650"/>
            <a:chExt cx="317500" cy="157483"/>
          </a:xfrm>
          <a:effectLst>
            <a:outerShdw blurRad="50800" dist="38100" dir="2700000" algn="tl" rotWithShape="0">
              <a:prstClr val="black">
                <a:alpha val="40000"/>
              </a:prstClr>
            </a:outerShdw>
          </a:effectLst>
        </p:grpSpPr>
        <p:sp>
          <p:nvSpPr>
            <p:cNvPr id="39" name="正方形/長方形 3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円/楕円 3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 name="直線コネクタ 40"/>
            <p:cNvCxnSpPr>
              <a:stCxn id="40" idx="6"/>
              <a:endCxn id="3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2" name="図形グループ 41"/>
          <p:cNvGrpSpPr/>
          <p:nvPr/>
        </p:nvGrpSpPr>
        <p:grpSpPr>
          <a:xfrm>
            <a:off x="1248714" y="2769062"/>
            <a:ext cx="309971" cy="140029"/>
            <a:chOff x="6769100" y="1390650"/>
            <a:chExt cx="317500" cy="157483"/>
          </a:xfrm>
          <a:effectLst>
            <a:outerShdw blurRad="50800" dist="38100" dir="2700000" algn="tl" rotWithShape="0">
              <a:prstClr val="black">
                <a:alpha val="40000"/>
              </a:prstClr>
            </a:outerShdw>
          </a:effectLst>
        </p:grpSpPr>
        <p:sp>
          <p:nvSpPr>
            <p:cNvPr id="43" name="正方形/長方形 4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円/楕円 4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5" name="直線コネクタ 44"/>
            <p:cNvCxnSpPr>
              <a:stCxn id="44" idx="6"/>
              <a:endCxn id="4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6" name="図形グループ 45"/>
          <p:cNvGrpSpPr/>
          <p:nvPr/>
        </p:nvGrpSpPr>
        <p:grpSpPr>
          <a:xfrm>
            <a:off x="1609736" y="2769062"/>
            <a:ext cx="309971" cy="140029"/>
            <a:chOff x="6769100" y="1390650"/>
            <a:chExt cx="317500" cy="157483"/>
          </a:xfrm>
          <a:effectLst>
            <a:outerShdw blurRad="50800" dist="38100" dir="2700000" algn="tl" rotWithShape="0">
              <a:prstClr val="black">
                <a:alpha val="40000"/>
              </a:prstClr>
            </a:outerShdw>
          </a:effectLst>
        </p:grpSpPr>
        <p:sp>
          <p:nvSpPr>
            <p:cNvPr id="47" name="正方形/長方形 4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円/楕円 4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9" name="直線コネクタ 48"/>
            <p:cNvCxnSpPr>
              <a:stCxn id="48" idx="6"/>
              <a:endCxn id="4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0" name="図形グループ 49"/>
          <p:cNvGrpSpPr/>
          <p:nvPr/>
        </p:nvGrpSpPr>
        <p:grpSpPr>
          <a:xfrm>
            <a:off x="2970014" y="2957057"/>
            <a:ext cx="309971" cy="140029"/>
            <a:chOff x="6769100" y="1390650"/>
            <a:chExt cx="317500" cy="157483"/>
          </a:xfrm>
          <a:effectLst>
            <a:outerShdw blurRad="50800" dist="38100" dir="2700000" algn="tl" rotWithShape="0">
              <a:prstClr val="black">
                <a:alpha val="40000"/>
              </a:prstClr>
            </a:outerShdw>
          </a:effectLst>
        </p:grpSpPr>
        <p:sp>
          <p:nvSpPr>
            <p:cNvPr id="51" name="正方形/長方形 5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円/楕円 5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3" name="直線コネクタ 52"/>
            <p:cNvCxnSpPr>
              <a:stCxn id="52" idx="6"/>
              <a:endCxn id="5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4" name="図形グループ 53"/>
          <p:cNvGrpSpPr/>
          <p:nvPr/>
        </p:nvGrpSpPr>
        <p:grpSpPr>
          <a:xfrm>
            <a:off x="3331035" y="2957057"/>
            <a:ext cx="309971" cy="140029"/>
            <a:chOff x="6769100" y="1390650"/>
            <a:chExt cx="317500" cy="157483"/>
          </a:xfrm>
          <a:effectLst>
            <a:outerShdw blurRad="50800" dist="38100" dir="2700000" algn="tl" rotWithShape="0">
              <a:prstClr val="black">
                <a:alpha val="40000"/>
              </a:prstClr>
            </a:outerShdw>
          </a:effectLst>
        </p:grpSpPr>
        <p:sp>
          <p:nvSpPr>
            <p:cNvPr id="55" name="正方形/長方形 5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円/楕円 5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7" name="直線コネクタ 56"/>
            <p:cNvCxnSpPr>
              <a:stCxn id="56" idx="6"/>
              <a:endCxn id="5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8" name="図形グループ 57"/>
          <p:cNvGrpSpPr/>
          <p:nvPr/>
        </p:nvGrpSpPr>
        <p:grpSpPr>
          <a:xfrm>
            <a:off x="3692057" y="2957057"/>
            <a:ext cx="309971" cy="140029"/>
            <a:chOff x="6769100" y="1390650"/>
            <a:chExt cx="317500" cy="157483"/>
          </a:xfrm>
          <a:effectLst>
            <a:outerShdw blurRad="50800" dist="38100" dir="2700000" algn="tl" rotWithShape="0">
              <a:prstClr val="black">
                <a:alpha val="40000"/>
              </a:prstClr>
            </a:outerShdw>
          </a:effectLst>
        </p:grpSpPr>
        <p:sp>
          <p:nvSpPr>
            <p:cNvPr id="59" name="正方形/長方形 5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円/楕円 5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1" name="直線コネクタ 60"/>
            <p:cNvCxnSpPr>
              <a:stCxn id="60" idx="6"/>
              <a:endCxn id="5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2" name="図形グループ 61"/>
          <p:cNvGrpSpPr/>
          <p:nvPr/>
        </p:nvGrpSpPr>
        <p:grpSpPr>
          <a:xfrm>
            <a:off x="2970014" y="2579392"/>
            <a:ext cx="309971" cy="140029"/>
            <a:chOff x="6769100" y="1390650"/>
            <a:chExt cx="317500" cy="157483"/>
          </a:xfrm>
          <a:effectLst>
            <a:outerShdw blurRad="50800" dist="38100" dir="2700000" algn="tl" rotWithShape="0">
              <a:prstClr val="black">
                <a:alpha val="40000"/>
              </a:prstClr>
            </a:outerShdw>
          </a:effectLst>
        </p:grpSpPr>
        <p:sp>
          <p:nvSpPr>
            <p:cNvPr id="63" name="正方形/長方形 6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円/楕円 6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5" name="直線コネクタ 64"/>
            <p:cNvCxnSpPr>
              <a:stCxn id="64" idx="6"/>
              <a:endCxn id="6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 name="図形グループ 65"/>
          <p:cNvGrpSpPr/>
          <p:nvPr/>
        </p:nvGrpSpPr>
        <p:grpSpPr>
          <a:xfrm>
            <a:off x="3331035" y="2579392"/>
            <a:ext cx="309971" cy="140029"/>
            <a:chOff x="6769100" y="1390650"/>
            <a:chExt cx="317500" cy="157483"/>
          </a:xfrm>
          <a:effectLst>
            <a:outerShdw blurRad="50800" dist="38100" dir="2700000" algn="tl" rotWithShape="0">
              <a:prstClr val="black">
                <a:alpha val="40000"/>
              </a:prstClr>
            </a:outerShdw>
          </a:effectLst>
        </p:grpSpPr>
        <p:sp>
          <p:nvSpPr>
            <p:cNvPr id="67" name="正方形/長方形 6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円/楕円 6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9" name="直線コネクタ 68"/>
            <p:cNvCxnSpPr>
              <a:stCxn id="68" idx="6"/>
              <a:endCxn id="6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0" name="図形グループ 69"/>
          <p:cNvGrpSpPr/>
          <p:nvPr/>
        </p:nvGrpSpPr>
        <p:grpSpPr>
          <a:xfrm>
            <a:off x="3692057" y="2579392"/>
            <a:ext cx="309971" cy="140029"/>
            <a:chOff x="6769100" y="1390650"/>
            <a:chExt cx="317500" cy="157483"/>
          </a:xfrm>
          <a:effectLst>
            <a:outerShdw blurRad="50800" dist="38100" dir="2700000" algn="tl" rotWithShape="0">
              <a:prstClr val="black">
                <a:alpha val="40000"/>
              </a:prstClr>
            </a:outerShdw>
          </a:effectLst>
        </p:grpSpPr>
        <p:sp>
          <p:nvSpPr>
            <p:cNvPr id="71" name="正方形/長方形 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円/楕円 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3" name="直線コネクタ 72"/>
            <p:cNvCxnSpPr>
              <a:stCxn id="72" idx="6"/>
              <a:endCxn id="7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4" name="図形グループ 73"/>
          <p:cNvGrpSpPr/>
          <p:nvPr/>
        </p:nvGrpSpPr>
        <p:grpSpPr>
          <a:xfrm>
            <a:off x="2970014" y="2769062"/>
            <a:ext cx="309971" cy="140029"/>
            <a:chOff x="6769100" y="1390650"/>
            <a:chExt cx="317500" cy="157483"/>
          </a:xfrm>
          <a:effectLst>
            <a:outerShdw blurRad="50800" dist="38100" dir="2700000" algn="tl" rotWithShape="0">
              <a:prstClr val="black">
                <a:alpha val="40000"/>
              </a:prstClr>
            </a:outerShdw>
          </a:effectLst>
        </p:grpSpPr>
        <p:sp>
          <p:nvSpPr>
            <p:cNvPr id="75" name="正方形/長方形 7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 name="円/楕円 7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7" name="直線コネクタ 76"/>
            <p:cNvCxnSpPr>
              <a:stCxn id="76" idx="6"/>
              <a:endCxn id="7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8" name="図形グループ 77"/>
          <p:cNvGrpSpPr/>
          <p:nvPr/>
        </p:nvGrpSpPr>
        <p:grpSpPr>
          <a:xfrm>
            <a:off x="3331035" y="2769062"/>
            <a:ext cx="309971" cy="140029"/>
            <a:chOff x="6769100" y="1390650"/>
            <a:chExt cx="317500" cy="157483"/>
          </a:xfrm>
          <a:effectLst>
            <a:outerShdw blurRad="50800" dist="38100" dir="2700000" algn="tl" rotWithShape="0">
              <a:prstClr val="black">
                <a:alpha val="40000"/>
              </a:prstClr>
            </a:outerShdw>
          </a:effectLst>
        </p:grpSpPr>
        <p:sp>
          <p:nvSpPr>
            <p:cNvPr id="79" name="正方形/長方形 7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円/楕円 7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1" name="直線コネクタ 80"/>
            <p:cNvCxnSpPr>
              <a:stCxn id="80" idx="6"/>
              <a:endCxn id="7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2" name="図形グループ 81"/>
          <p:cNvGrpSpPr/>
          <p:nvPr/>
        </p:nvGrpSpPr>
        <p:grpSpPr>
          <a:xfrm>
            <a:off x="3692057" y="2769062"/>
            <a:ext cx="309971" cy="140029"/>
            <a:chOff x="6769100" y="1390650"/>
            <a:chExt cx="317500" cy="157483"/>
          </a:xfrm>
          <a:effectLst>
            <a:outerShdw blurRad="50800" dist="38100" dir="2700000" algn="tl" rotWithShape="0">
              <a:prstClr val="black">
                <a:alpha val="40000"/>
              </a:prstClr>
            </a:outerShdw>
          </a:effectLst>
        </p:grpSpPr>
        <p:sp>
          <p:nvSpPr>
            <p:cNvPr id="83" name="正方形/長方形 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円/楕円 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5" name="直線コネクタ 84"/>
            <p:cNvCxnSpPr>
              <a:stCxn id="84" idx="6"/>
              <a:endCxn id="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3" name="図 12"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1771" y="2063752"/>
            <a:ext cx="1475839" cy="1475839"/>
          </a:xfrm>
          <a:prstGeom prst="rect">
            <a:avLst/>
          </a:prstGeom>
          <a:effectLst>
            <a:outerShdw blurRad="50800" dist="38100" dir="2700000" algn="tl" rotWithShape="0">
              <a:prstClr val="black">
                <a:alpha val="40000"/>
              </a:prstClr>
            </a:outerShdw>
          </a:effectLst>
        </p:spPr>
      </p:pic>
      <p:grpSp>
        <p:nvGrpSpPr>
          <p:cNvPr id="122" name="図形グループ 121"/>
          <p:cNvGrpSpPr/>
          <p:nvPr/>
        </p:nvGrpSpPr>
        <p:grpSpPr>
          <a:xfrm>
            <a:off x="7188324" y="2769062"/>
            <a:ext cx="309971" cy="140029"/>
            <a:chOff x="6769100" y="1390650"/>
            <a:chExt cx="317500" cy="157483"/>
          </a:xfrm>
          <a:effectLst>
            <a:outerShdw blurRad="50800" dist="38100" dir="2700000" algn="tl" rotWithShape="0">
              <a:prstClr val="black">
                <a:alpha val="40000"/>
              </a:prstClr>
            </a:outerShdw>
          </a:effectLst>
        </p:grpSpPr>
        <p:sp>
          <p:nvSpPr>
            <p:cNvPr id="123" name="正方形/長方形 1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4" name="円/楕円 1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5" name="直線コネクタ 124"/>
            <p:cNvCxnSpPr>
              <a:stCxn id="124" idx="6"/>
              <a:endCxn id="1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6" name="図形グループ 125"/>
          <p:cNvGrpSpPr/>
          <p:nvPr/>
        </p:nvGrpSpPr>
        <p:grpSpPr>
          <a:xfrm>
            <a:off x="7549345" y="2769062"/>
            <a:ext cx="309971" cy="140029"/>
            <a:chOff x="6769100" y="1390650"/>
            <a:chExt cx="317500" cy="157483"/>
          </a:xfrm>
          <a:effectLst>
            <a:outerShdw blurRad="50800" dist="38100" dir="2700000" algn="tl" rotWithShape="0">
              <a:prstClr val="black">
                <a:alpha val="40000"/>
              </a:prstClr>
            </a:outerShdw>
          </a:effectLst>
        </p:grpSpPr>
        <p:sp>
          <p:nvSpPr>
            <p:cNvPr id="127" name="正方形/長方形 1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円/楕円 1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9" name="直線コネクタ 128"/>
            <p:cNvCxnSpPr>
              <a:stCxn id="128" idx="6"/>
              <a:endCxn id="1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0" name="図形グループ 129"/>
          <p:cNvGrpSpPr/>
          <p:nvPr/>
        </p:nvGrpSpPr>
        <p:grpSpPr>
          <a:xfrm>
            <a:off x="7910367" y="2769062"/>
            <a:ext cx="309971" cy="140029"/>
            <a:chOff x="6769100" y="1390650"/>
            <a:chExt cx="317500" cy="157483"/>
          </a:xfrm>
          <a:effectLst>
            <a:outerShdw blurRad="50800" dist="38100" dir="2700000" algn="tl" rotWithShape="0">
              <a:prstClr val="black">
                <a:alpha val="40000"/>
              </a:prstClr>
            </a:outerShdw>
          </a:effectLst>
        </p:grpSpPr>
        <p:sp>
          <p:nvSpPr>
            <p:cNvPr id="131" name="正方形/長方形 1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円/楕円 1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3" name="直線コネクタ 132"/>
            <p:cNvCxnSpPr>
              <a:stCxn id="132" idx="6"/>
              <a:endCxn id="1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4" name="図形グループ 133"/>
          <p:cNvGrpSpPr/>
          <p:nvPr/>
        </p:nvGrpSpPr>
        <p:grpSpPr>
          <a:xfrm>
            <a:off x="7188324" y="2391397"/>
            <a:ext cx="309971" cy="140029"/>
            <a:chOff x="6769100" y="1390650"/>
            <a:chExt cx="317500" cy="157483"/>
          </a:xfrm>
          <a:effectLst>
            <a:outerShdw blurRad="50800" dist="38100" dir="2700000" algn="tl" rotWithShape="0">
              <a:prstClr val="black">
                <a:alpha val="40000"/>
              </a:prstClr>
            </a:outerShdw>
          </a:effectLst>
        </p:grpSpPr>
        <p:sp>
          <p:nvSpPr>
            <p:cNvPr id="135" name="正方形/長方形 13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円/楕円 13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7" name="直線コネクタ 136"/>
            <p:cNvCxnSpPr>
              <a:stCxn id="136" idx="6"/>
              <a:endCxn id="13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8" name="図形グループ 137"/>
          <p:cNvGrpSpPr/>
          <p:nvPr/>
        </p:nvGrpSpPr>
        <p:grpSpPr>
          <a:xfrm>
            <a:off x="7549345" y="2391397"/>
            <a:ext cx="309971" cy="140029"/>
            <a:chOff x="6769100" y="1390650"/>
            <a:chExt cx="317500" cy="157483"/>
          </a:xfrm>
          <a:effectLst>
            <a:outerShdw blurRad="50800" dist="38100" dir="2700000" algn="tl" rotWithShape="0">
              <a:prstClr val="black">
                <a:alpha val="40000"/>
              </a:prstClr>
            </a:outerShdw>
          </a:effectLst>
        </p:grpSpPr>
        <p:sp>
          <p:nvSpPr>
            <p:cNvPr id="139" name="正方形/長方形 13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0" name="円/楕円 13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1" name="直線コネクタ 140"/>
            <p:cNvCxnSpPr>
              <a:stCxn id="140" idx="6"/>
              <a:endCxn id="13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2" name="図形グループ 141"/>
          <p:cNvGrpSpPr/>
          <p:nvPr/>
        </p:nvGrpSpPr>
        <p:grpSpPr>
          <a:xfrm>
            <a:off x="7910367" y="2391397"/>
            <a:ext cx="309971" cy="140029"/>
            <a:chOff x="6769100" y="1390650"/>
            <a:chExt cx="317500" cy="157483"/>
          </a:xfrm>
          <a:effectLst>
            <a:outerShdw blurRad="50800" dist="38100" dir="2700000" algn="tl" rotWithShape="0">
              <a:prstClr val="black">
                <a:alpha val="40000"/>
              </a:prstClr>
            </a:outerShdw>
          </a:effectLst>
        </p:grpSpPr>
        <p:sp>
          <p:nvSpPr>
            <p:cNvPr id="143" name="正方形/長方形 14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円/楕円 14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5" name="直線コネクタ 144"/>
            <p:cNvCxnSpPr>
              <a:stCxn id="144" idx="6"/>
              <a:endCxn id="14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6" name="図形グループ 145"/>
          <p:cNvGrpSpPr/>
          <p:nvPr/>
        </p:nvGrpSpPr>
        <p:grpSpPr>
          <a:xfrm>
            <a:off x="7188324" y="2581067"/>
            <a:ext cx="309971" cy="140029"/>
            <a:chOff x="6769100" y="1390650"/>
            <a:chExt cx="317500" cy="157483"/>
          </a:xfrm>
          <a:effectLst>
            <a:outerShdw blurRad="50800" dist="38100" dir="2700000" algn="tl" rotWithShape="0">
              <a:prstClr val="black">
                <a:alpha val="40000"/>
              </a:prstClr>
            </a:outerShdw>
          </a:effectLst>
        </p:grpSpPr>
        <p:sp>
          <p:nvSpPr>
            <p:cNvPr id="147" name="正方形/長方形 14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8" name="円/楕円 14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9" name="直線コネクタ 148"/>
            <p:cNvCxnSpPr>
              <a:stCxn id="148" idx="6"/>
              <a:endCxn id="14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0" name="図形グループ 149"/>
          <p:cNvGrpSpPr/>
          <p:nvPr/>
        </p:nvGrpSpPr>
        <p:grpSpPr>
          <a:xfrm>
            <a:off x="7549345" y="2581067"/>
            <a:ext cx="309971" cy="140029"/>
            <a:chOff x="6769100" y="1390650"/>
            <a:chExt cx="317500" cy="157483"/>
          </a:xfrm>
          <a:effectLst>
            <a:outerShdw blurRad="50800" dist="38100" dir="2700000" algn="tl" rotWithShape="0">
              <a:prstClr val="black">
                <a:alpha val="40000"/>
              </a:prstClr>
            </a:outerShdw>
          </a:effectLst>
        </p:grpSpPr>
        <p:sp>
          <p:nvSpPr>
            <p:cNvPr id="151" name="正方形/長方形 15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2" name="円/楕円 15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3" name="直線コネクタ 152"/>
            <p:cNvCxnSpPr>
              <a:stCxn id="152" idx="6"/>
              <a:endCxn id="15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4" name="図形グループ 153"/>
          <p:cNvGrpSpPr/>
          <p:nvPr/>
        </p:nvGrpSpPr>
        <p:grpSpPr>
          <a:xfrm>
            <a:off x="7910367" y="2581067"/>
            <a:ext cx="309971" cy="140029"/>
            <a:chOff x="6769100" y="1390650"/>
            <a:chExt cx="317500" cy="157483"/>
          </a:xfrm>
          <a:effectLst>
            <a:outerShdw blurRad="50800" dist="38100" dir="2700000" algn="tl" rotWithShape="0">
              <a:prstClr val="black">
                <a:alpha val="40000"/>
              </a:prstClr>
            </a:outerShdw>
          </a:effectLst>
        </p:grpSpPr>
        <p:sp>
          <p:nvSpPr>
            <p:cNvPr id="155" name="正方形/長方形 15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6" name="円/楕円 15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7" name="直線コネクタ 156"/>
            <p:cNvCxnSpPr>
              <a:stCxn id="156" idx="6"/>
              <a:endCxn id="15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0" name="図形グループ 229"/>
          <p:cNvGrpSpPr/>
          <p:nvPr/>
        </p:nvGrpSpPr>
        <p:grpSpPr>
          <a:xfrm>
            <a:off x="7188324" y="3148567"/>
            <a:ext cx="309971" cy="140029"/>
            <a:chOff x="6769100" y="1390650"/>
            <a:chExt cx="317500" cy="157483"/>
          </a:xfrm>
          <a:effectLst>
            <a:outerShdw blurRad="50800" dist="38100" dir="2700000" algn="tl" rotWithShape="0">
              <a:prstClr val="black">
                <a:alpha val="40000"/>
              </a:prstClr>
            </a:outerShdw>
          </a:effectLst>
        </p:grpSpPr>
        <p:sp>
          <p:nvSpPr>
            <p:cNvPr id="231" name="正方形/長方形 2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2" name="円/楕円 2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3" name="直線コネクタ 232"/>
            <p:cNvCxnSpPr>
              <a:stCxn id="232" idx="6"/>
              <a:endCxn id="2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4" name="図形グループ 233"/>
          <p:cNvGrpSpPr/>
          <p:nvPr/>
        </p:nvGrpSpPr>
        <p:grpSpPr>
          <a:xfrm>
            <a:off x="7549345" y="3148567"/>
            <a:ext cx="309971" cy="140029"/>
            <a:chOff x="6769100" y="1390650"/>
            <a:chExt cx="317500" cy="157483"/>
          </a:xfrm>
          <a:effectLst>
            <a:outerShdw blurRad="50800" dist="38100" dir="2700000" algn="tl" rotWithShape="0">
              <a:prstClr val="black">
                <a:alpha val="40000"/>
              </a:prstClr>
            </a:outerShdw>
          </a:effectLst>
        </p:grpSpPr>
        <p:sp>
          <p:nvSpPr>
            <p:cNvPr id="235" name="正方形/長方形 23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6" name="円/楕円 23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7" name="直線コネクタ 236"/>
            <p:cNvCxnSpPr>
              <a:stCxn id="236" idx="6"/>
              <a:endCxn id="23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8" name="図形グループ 237"/>
          <p:cNvGrpSpPr/>
          <p:nvPr/>
        </p:nvGrpSpPr>
        <p:grpSpPr>
          <a:xfrm>
            <a:off x="7910367" y="3148567"/>
            <a:ext cx="309971" cy="140029"/>
            <a:chOff x="6769100" y="1390650"/>
            <a:chExt cx="317500" cy="157483"/>
          </a:xfrm>
          <a:effectLst>
            <a:outerShdw blurRad="50800" dist="38100" dir="2700000" algn="tl" rotWithShape="0">
              <a:prstClr val="black">
                <a:alpha val="40000"/>
              </a:prstClr>
            </a:outerShdw>
          </a:effectLst>
        </p:grpSpPr>
        <p:sp>
          <p:nvSpPr>
            <p:cNvPr id="239" name="正方形/長方形 23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0" name="円/楕円 23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1" name="直線コネクタ 240"/>
            <p:cNvCxnSpPr>
              <a:stCxn id="240" idx="6"/>
              <a:endCxn id="23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2" name="図形グループ 241"/>
          <p:cNvGrpSpPr/>
          <p:nvPr/>
        </p:nvGrpSpPr>
        <p:grpSpPr>
          <a:xfrm>
            <a:off x="7188324" y="2960572"/>
            <a:ext cx="309971" cy="140029"/>
            <a:chOff x="6769100" y="1390650"/>
            <a:chExt cx="317500" cy="157483"/>
          </a:xfrm>
          <a:effectLst>
            <a:outerShdw blurRad="50800" dist="38100" dir="2700000" algn="tl" rotWithShape="0">
              <a:prstClr val="black">
                <a:alpha val="40000"/>
              </a:prstClr>
            </a:outerShdw>
          </a:effectLst>
        </p:grpSpPr>
        <p:sp>
          <p:nvSpPr>
            <p:cNvPr id="243" name="正方形/長方形 24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4" name="円/楕円 24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5" name="直線コネクタ 244"/>
            <p:cNvCxnSpPr>
              <a:stCxn id="244" idx="6"/>
              <a:endCxn id="24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6" name="図形グループ 245"/>
          <p:cNvGrpSpPr/>
          <p:nvPr/>
        </p:nvGrpSpPr>
        <p:grpSpPr>
          <a:xfrm>
            <a:off x="7549345" y="2960572"/>
            <a:ext cx="309971" cy="140029"/>
            <a:chOff x="6769100" y="1390650"/>
            <a:chExt cx="317500" cy="157483"/>
          </a:xfrm>
          <a:effectLst>
            <a:outerShdw blurRad="50800" dist="38100" dir="2700000" algn="tl" rotWithShape="0">
              <a:prstClr val="black">
                <a:alpha val="40000"/>
              </a:prstClr>
            </a:outerShdw>
          </a:effectLst>
        </p:grpSpPr>
        <p:sp>
          <p:nvSpPr>
            <p:cNvPr id="247" name="正方形/長方形 24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8" name="円/楕円 24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9" name="直線コネクタ 248"/>
            <p:cNvCxnSpPr>
              <a:stCxn id="248" idx="6"/>
              <a:endCxn id="24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50" name="図形グループ 249"/>
          <p:cNvGrpSpPr/>
          <p:nvPr/>
        </p:nvGrpSpPr>
        <p:grpSpPr>
          <a:xfrm>
            <a:off x="7910367" y="2960572"/>
            <a:ext cx="309971" cy="140029"/>
            <a:chOff x="6769100" y="1390650"/>
            <a:chExt cx="317500" cy="157483"/>
          </a:xfrm>
          <a:effectLst>
            <a:outerShdw blurRad="50800" dist="38100" dir="2700000" algn="tl" rotWithShape="0">
              <a:prstClr val="black">
                <a:alpha val="40000"/>
              </a:prstClr>
            </a:outerShdw>
          </a:effectLst>
        </p:grpSpPr>
        <p:sp>
          <p:nvSpPr>
            <p:cNvPr id="251" name="正方形/長方形 25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2" name="円/楕円 25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3" name="直線コネクタ 252"/>
            <p:cNvCxnSpPr>
              <a:stCxn id="252" idx="6"/>
              <a:endCxn id="25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62" name="テキスト ボックス 261"/>
          <p:cNvSpPr txBox="1"/>
          <p:nvPr/>
        </p:nvSpPr>
        <p:spPr>
          <a:xfrm>
            <a:off x="3520224" y="2004577"/>
            <a:ext cx="1898654" cy="307777"/>
          </a:xfrm>
          <a:prstGeom prst="rect">
            <a:avLst/>
          </a:prstGeom>
          <a:noFill/>
        </p:spPr>
        <p:txBody>
          <a:bodyPr wrap="square" rtlCol="0">
            <a:spAutoFit/>
          </a:bodyPr>
          <a:lstStyle/>
          <a:p>
            <a:pPr algn="ctr"/>
            <a:r>
              <a:rPr kumimoji="1" lang="ja-JP" altLang="en-US" sz="1400" dirty="0" smtClean="0">
                <a:solidFill>
                  <a:srgbClr val="FFFFFF"/>
                </a:solidFill>
              </a:rPr>
              <a:t>ハイブリッド・クラウド</a:t>
            </a:r>
            <a:endParaRPr kumimoji="1" lang="ja-JP" altLang="en-US" sz="1400" dirty="0">
              <a:solidFill>
                <a:srgbClr val="FFFFFF"/>
              </a:solidFill>
            </a:endParaRPr>
          </a:p>
        </p:txBody>
      </p:sp>
      <p:sp>
        <p:nvSpPr>
          <p:cNvPr id="263" name="テキスト ボックス 262"/>
          <p:cNvSpPr txBox="1"/>
          <p:nvPr/>
        </p:nvSpPr>
        <p:spPr>
          <a:xfrm>
            <a:off x="5633079" y="3341412"/>
            <a:ext cx="2017849" cy="307777"/>
          </a:xfrm>
          <a:prstGeom prst="rect">
            <a:avLst/>
          </a:prstGeom>
          <a:noFill/>
        </p:spPr>
        <p:txBody>
          <a:bodyPr wrap="square" rtlCol="0">
            <a:spAutoFit/>
          </a:bodyPr>
          <a:lstStyle/>
          <a:p>
            <a:pPr algn="ctr"/>
            <a:r>
              <a:rPr kumimoji="1" lang="ja-JP" altLang="en-US" sz="1400" dirty="0" smtClean="0">
                <a:solidFill>
                  <a:srgbClr val="FFFFFF"/>
                </a:solidFill>
              </a:rPr>
              <a:t>マルチ・クラウド</a:t>
            </a:r>
            <a:endParaRPr kumimoji="1" lang="ja-JP" altLang="en-US" sz="1400" dirty="0">
              <a:solidFill>
                <a:srgbClr val="FFFFFF"/>
              </a:solidFill>
            </a:endParaRPr>
          </a:p>
        </p:txBody>
      </p:sp>
      <p:cxnSp>
        <p:nvCxnSpPr>
          <p:cNvPr id="266" name="直線矢印コネクタ 265"/>
          <p:cNvCxnSpPr/>
          <p:nvPr/>
        </p:nvCxnSpPr>
        <p:spPr>
          <a:xfrm>
            <a:off x="3446669" y="1650433"/>
            <a:ext cx="0" cy="769195"/>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7" name="直線矢印コネクタ 266"/>
          <p:cNvCxnSpPr/>
          <p:nvPr/>
        </p:nvCxnSpPr>
        <p:spPr>
          <a:xfrm>
            <a:off x="1370795" y="1679154"/>
            <a:ext cx="0" cy="769195"/>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8" name="直線矢印コネクタ 267"/>
          <p:cNvCxnSpPr/>
          <p:nvPr/>
        </p:nvCxnSpPr>
        <p:spPr>
          <a:xfrm>
            <a:off x="7628274" y="1679154"/>
            <a:ext cx="0" cy="633200"/>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9" name="直線矢印コネクタ 268"/>
          <p:cNvCxnSpPr/>
          <p:nvPr/>
        </p:nvCxnSpPr>
        <p:spPr>
          <a:xfrm>
            <a:off x="5548329" y="1679154"/>
            <a:ext cx="4071" cy="695345"/>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74" name="テキスト ボックス 273"/>
          <p:cNvSpPr txBox="1"/>
          <p:nvPr/>
        </p:nvSpPr>
        <p:spPr>
          <a:xfrm>
            <a:off x="2174201" y="5238451"/>
            <a:ext cx="4802555" cy="523220"/>
          </a:xfrm>
          <a:prstGeom prst="rect">
            <a:avLst/>
          </a:prstGeom>
          <a:noFill/>
        </p:spPr>
        <p:txBody>
          <a:bodyPr wrap="square" rtlCol="0">
            <a:spAutoFit/>
          </a:bodyPr>
          <a:lstStyle/>
          <a:p>
            <a:pPr algn="ctr"/>
            <a:r>
              <a:rPr kumimoji="1" lang="ja-JP" altLang="en-US" sz="1600" dirty="0" smtClean="0">
                <a:solidFill>
                  <a:schemeClr val="bg1"/>
                </a:solidFill>
              </a:rPr>
              <a:t>インターネット／</a:t>
            </a:r>
            <a:r>
              <a:rPr lang="ja-JP" altLang="en-US" sz="1600" dirty="0" smtClean="0">
                <a:solidFill>
                  <a:schemeClr val="bg1"/>
                </a:solidFill>
              </a:rPr>
              <a:t>ＶＰＮ／専用線</a:t>
            </a:r>
            <a:endParaRPr lang="en-US" altLang="ja-JP" sz="1600" dirty="0" smtClean="0">
              <a:solidFill>
                <a:schemeClr val="bg1"/>
              </a:solidFill>
            </a:endParaRPr>
          </a:p>
          <a:p>
            <a:pPr algn="ctr"/>
            <a:r>
              <a:rPr kumimoji="1" lang="en-US" altLang="ja-JP" sz="1200" dirty="0" smtClean="0">
                <a:solidFill>
                  <a:schemeClr val="bg1"/>
                </a:solidFill>
              </a:rPr>
              <a:t>(SDN : Software-Defined Network)</a:t>
            </a:r>
            <a:endParaRPr kumimoji="1" lang="ja-JP" altLang="en-US" sz="1200" dirty="0">
              <a:solidFill>
                <a:schemeClr val="bg1"/>
              </a:solidFill>
            </a:endParaRPr>
          </a:p>
        </p:txBody>
      </p:sp>
      <p:sp>
        <p:nvSpPr>
          <p:cNvPr id="275" name="ホームベース 274"/>
          <p:cNvSpPr/>
          <p:nvPr/>
        </p:nvSpPr>
        <p:spPr>
          <a:xfrm>
            <a:off x="417595" y="5989266"/>
            <a:ext cx="8303496" cy="477079"/>
          </a:xfrm>
          <a:prstGeom prst="homePlate">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個別専用システム　　　　　ハイブリッド・クラウド　　　　　マルチクラウド</a:t>
            </a:r>
            <a:endParaRPr kumimoji="1" lang="ja-JP" altLang="en-US" dirty="0">
              <a:solidFill>
                <a:srgbClr val="FFFFFF"/>
              </a:solidFill>
              <a:latin typeface="ＭＳ Ｐゴシック"/>
              <a:ea typeface="ＭＳ Ｐゴシック"/>
              <a:cs typeface="ＭＳ Ｐゴシック"/>
            </a:endParaRPr>
          </a:p>
        </p:txBody>
      </p:sp>
      <p:sp>
        <p:nvSpPr>
          <p:cNvPr id="276" name="右矢印 275"/>
          <p:cNvSpPr/>
          <p:nvPr/>
        </p:nvSpPr>
        <p:spPr>
          <a:xfrm>
            <a:off x="5828759" y="6131101"/>
            <a:ext cx="492334" cy="232092"/>
          </a:xfrm>
          <a:prstGeom prst="rightArrow">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7" name="右矢印 276"/>
          <p:cNvSpPr/>
          <p:nvPr/>
        </p:nvSpPr>
        <p:spPr>
          <a:xfrm>
            <a:off x="3083940" y="6131101"/>
            <a:ext cx="492334" cy="232092"/>
          </a:xfrm>
          <a:prstGeom prst="rightArrow">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920247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2133600" y="1822450"/>
            <a:ext cx="2895600" cy="4648200"/>
          </a:xfrm>
          <a:prstGeom prst="rect">
            <a:avLst/>
          </a:prstGeom>
          <a:solidFill>
            <a:schemeClr val="accent6">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100" b="0" i="0" u="none" strike="noStrike" cap="none" normalizeH="0" baseline="0" dirty="0" smtClean="0">
              <a:ln>
                <a:noFill/>
              </a:ln>
              <a:solidFill>
                <a:srgbClr val="FFFFFF"/>
              </a:solidFill>
              <a:effectLst/>
              <a:latin typeface="メイリオ"/>
              <a:ea typeface="メイリオ"/>
              <a:cs typeface="メイリオ"/>
            </a:endParaRPr>
          </a:p>
        </p:txBody>
      </p:sp>
      <p:sp>
        <p:nvSpPr>
          <p:cNvPr id="7" name="正方形/長方形 6"/>
          <p:cNvSpPr/>
          <p:nvPr/>
        </p:nvSpPr>
        <p:spPr bwMode="auto">
          <a:xfrm>
            <a:off x="5105399" y="1828800"/>
            <a:ext cx="2887663" cy="4648200"/>
          </a:xfrm>
          <a:prstGeom prst="rect">
            <a:avLst/>
          </a:prstGeom>
          <a:solidFill>
            <a:srgbClr val="BEFF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altLang="ja-JP" sz="1100" b="0" i="0" u="none" strike="noStrike" cap="none" normalizeH="0" baseline="0" dirty="0" smtClean="0">
              <a:ln>
                <a:noFill/>
              </a:ln>
              <a:solidFill>
                <a:srgbClr val="FFFFFF"/>
              </a:solidFill>
              <a:effectLst/>
              <a:latin typeface="メイリオ"/>
              <a:ea typeface="メイリオ"/>
              <a:cs typeface="メイリオ"/>
            </a:endParaRPr>
          </a:p>
        </p:txBody>
      </p:sp>
      <p:sp>
        <p:nvSpPr>
          <p:cNvPr id="2" name="タイトル 1"/>
          <p:cNvSpPr>
            <a:spLocks noGrp="1"/>
          </p:cNvSpPr>
          <p:nvPr>
            <p:ph type="title"/>
          </p:nvPr>
        </p:nvSpPr>
        <p:spPr/>
        <p:txBody>
          <a:bodyPr/>
          <a:lstStyle/>
          <a:p>
            <a:r>
              <a:rPr kumimoji="1" lang="ja-JP" altLang="en-US" dirty="0" smtClean="0"/>
              <a:t>仮想化統合基盤とクラウド</a:t>
            </a:r>
            <a:r>
              <a:rPr kumimoji="1" lang="en-US" altLang="ja-JP" dirty="0" smtClean="0"/>
              <a:t>(</a:t>
            </a:r>
            <a:r>
              <a:rPr kumimoji="1" lang="en-US" altLang="ja-JP" dirty="0" err="1" smtClean="0"/>
              <a:t>IaaS</a:t>
            </a:r>
            <a:r>
              <a:rPr kumimoji="1" lang="en-US" altLang="ja-JP" dirty="0" smtClean="0"/>
              <a:t>)</a:t>
            </a:r>
            <a:r>
              <a:rPr kumimoji="1" lang="ja-JP" altLang="en-US" dirty="0" smtClean="0"/>
              <a:t>との違い</a:t>
            </a:r>
            <a:endParaRPr kumimoji="1" lang="ja-JP" altLang="en-US" dirty="0"/>
          </a:p>
        </p:txBody>
      </p:sp>
      <p:sp>
        <p:nvSpPr>
          <p:cNvPr id="3" name="正方形/長方形 2"/>
          <p:cNvSpPr/>
          <p:nvPr/>
        </p:nvSpPr>
        <p:spPr bwMode="auto">
          <a:xfrm>
            <a:off x="771525" y="5410200"/>
            <a:ext cx="7305675" cy="990600"/>
          </a:xfrm>
          <a:prstGeom prst="rect">
            <a:avLst/>
          </a:prstGeom>
          <a:solidFill>
            <a:srgbClr val="660066">
              <a:alpha val="7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メイリオ"/>
                <a:ea typeface="メイリオ"/>
                <a:cs typeface="メイリオ"/>
              </a:rPr>
              <a:t>システム</a:t>
            </a:r>
            <a:r>
              <a:rPr kumimoji="0" lang="ja-JP" altLang="en-US" sz="1600" dirty="0" smtClean="0">
                <a:solidFill>
                  <a:srgbClr val="FFFFFF"/>
                </a:solidFill>
                <a:latin typeface="メイリオ"/>
                <a:ea typeface="メイリオ"/>
                <a:cs typeface="メイリオ"/>
              </a:rPr>
              <a:t>資源</a:t>
            </a:r>
            <a:endParaRPr kumimoji="0" lang="en-US" altLang="ja-JP" sz="1600" dirty="0" smtClean="0">
              <a:solidFill>
                <a:srgbClr val="FFFFFF"/>
              </a:solidFill>
              <a:latin typeface="メイリオ"/>
              <a:ea typeface="メイリオ"/>
              <a:cs typeface="メイリオ"/>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dirty="0" smtClean="0">
                <a:ln>
                  <a:noFill/>
                </a:ln>
                <a:solidFill>
                  <a:srgbClr val="FFFFFF"/>
                </a:solidFill>
                <a:effectLst/>
                <a:latin typeface="メイリオ"/>
                <a:ea typeface="メイリオ"/>
                <a:cs typeface="メイリオ"/>
              </a:rPr>
              <a:t> </a:t>
            </a:r>
            <a:r>
              <a:rPr kumimoji="0" lang="en-US" altLang="ja-JP" sz="1200" b="0" i="0" u="none" strike="noStrike" cap="none" normalizeH="0" baseline="0" dirty="0" smtClean="0">
                <a:ln>
                  <a:noFill/>
                </a:ln>
                <a:solidFill>
                  <a:srgbClr val="FFFFFF"/>
                </a:solidFill>
                <a:effectLst/>
                <a:latin typeface="メイリオ"/>
                <a:ea typeface="メイリオ"/>
                <a:cs typeface="メイリオ"/>
              </a:rPr>
              <a:t>Infrastructure</a:t>
            </a:r>
            <a:endParaRPr kumimoji="0" lang="ja-JP" altLang="en-US" sz="1200" b="0" i="0" u="none" strike="noStrike" cap="none" normalizeH="0" baseline="0" dirty="0" smtClean="0">
              <a:ln>
                <a:noFill/>
              </a:ln>
              <a:solidFill>
                <a:srgbClr val="FFFFFF"/>
              </a:solidFill>
              <a:effectLst/>
              <a:latin typeface="メイリオ"/>
              <a:ea typeface="メイリオ"/>
              <a:cs typeface="メイリオ"/>
            </a:endParaRPr>
          </a:p>
        </p:txBody>
      </p:sp>
      <p:sp>
        <p:nvSpPr>
          <p:cNvPr id="4" name="正方形/長方形 3"/>
          <p:cNvSpPr/>
          <p:nvPr/>
        </p:nvSpPr>
        <p:spPr bwMode="auto">
          <a:xfrm>
            <a:off x="771525" y="4337050"/>
            <a:ext cx="7305675" cy="990600"/>
          </a:xfrm>
          <a:prstGeom prst="rect">
            <a:avLst/>
          </a:prstGeom>
          <a:solidFill>
            <a:srgbClr val="008000">
              <a:alpha val="7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rgbClr val="FFFFFF"/>
                </a:solidFill>
                <a:effectLst/>
                <a:latin typeface="メイリオ"/>
                <a:ea typeface="メイリオ"/>
                <a:cs typeface="メイリオ"/>
              </a:rPr>
              <a:t> </a:t>
            </a:r>
            <a:r>
              <a:rPr kumimoji="0" lang="ja-JP" altLang="en-US" sz="2000" b="0" i="0" u="none" strike="noStrike" cap="none" normalizeH="0" baseline="0" dirty="0" smtClean="0">
                <a:ln>
                  <a:noFill/>
                </a:ln>
                <a:solidFill>
                  <a:srgbClr val="FFFFFF"/>
                </a:solidFill>
                <a:effectLst/>
                <a:latin typeface="メイリオ"/>
                <a:ea typeface="メイリオ"/>
                <a:cs typeface="メイリオ"/>
              </a:rPr>
              <a:t>運</a:t>
            </a:r>
            <a:r>
              <a:rPr kumimoji="0" lang="en-US" altLang="ja-JP" sz="2000" dirty="0" smtClean="0">
                <a:solidFill>
                  <a:srgbClr val="FFFFFF"/>
                </a:solidFill>
                <a:latin typeface="メイリオ"/>
                <a:ea typeface="メイリオ"/>
                <a:cs typeface="メイリオ"/>
              </a:rPr>
              <a:t> </a:t>
            </a:r>
            <a:r>
              <a:rPr kumimoji="0" lang="ja-JP" altLang="en-US" sz="2000" b="0" i="0" u="none" strike="noStrike" cap="none" normalizeH="0" baseline="0" dirty="0" smtClean="0">
                <a:ln>
                  <a:noFill/>
                </a:ln>
                <a:solidFill>
                  <a:srgbClr val="FFFFFF"/>
                </a:solidFill>
                <a:effectLst/>
                <a:latin typeface="メイリオ"/>
                <a:ea typeface="メイリオ"/>
                <a:cs typeface="メイリオ"/>
              </a:rPr>
              <a:t>用</a:t>
            </a:r>
            <a:endParaRPr kumimoji="0" lang="en-US" altLang="ja-JP" sz="2000" b="0" i="0" u="none" strike="noStrike" cap="none" normalizeH="0" baseline="0" dirty="0" smtClean="0">
              <a:ln>
                <a:noFill/>
              </a:ln>
              <a:solidFill>
                <a:srgbClr val="FFFFFF"/>
              </a:solidFill>
              <a:effectLst/>
              <a:latin typeface="メイリオ"/>
              <a:ea typeface="メイリオ"/>
              <a:cs typeface="メイリオ"/>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2000" dirty="0" smtClean="0">
                <a:solidFill>
                  <a:srgbClr val="FFFFFF"/>
                </a:solidFill>
                <a:latin typeface="メイリオ"/>
                <a:ea typeface="メイリオ"/>
                <a:cs typeface="メイリオ"/>
              </a:rPr>
              <a:t> </a:t>
            </a:r>
            <a:r>
              <a:rPr kumimoji="0" lang="ja-JP" altLang="en-US" sz="2000" dirty="0" smtClean="0">
                <a:solidFill>
                  <a:srgbClr val="FFFFFF"/>
                </a:solidFill>
                <a:latin typeface="メイリオ"/>
                <a:ea typeface="メイリオ"/>
                <a:cs typeface="メイリオ"/>
              </a:rPr>
              <a:t>管</a:t>
            </a:r>
            <a:r>
              <a:rPr kumimoji="0" lang="en-US" altLang="ja-JP" sz="2000" dirty="0" smtClean="0">
                <a:solidFill>
                  <a:srgbClr val="FFFFFF"/>
                </a:solidFill>
                <a:latin typeface="メイリオ"/>
                <a:ea typeface="メイリオ"/>
                <a:cs typeface="メイリオ"/>
              </a:rPr>
              <a:t> </a:t>
            </a:r>
            <a:r>
              <a:rPr kumimoji="0" lang="ja-JP" altLang="en-US" sz="2000" dirty="0" smtClean="0">
                <a:solidFill>
                  <a:srgbClr val="FFFFFF"/>
                </a:solidFill>
                <a:latin typeface="メイリオ"/>
                <a:ea typeface="メイリオ"/>
                <a:cs typeface="メイリオ"/>
              </a:rPr>
              <a:t>理</a:t>
            </a:r>
            <a:endParaRPr kumimoji="0" lang="ja-JP" altLang="en-US" sz="2000" b="0" i="0" u="none" strike="noStrike" cap="none" normalizeH="0" baseline="0" dirty="0" smtClean="0">
              <a:ln>
                <a:noFill/>
              </a:ln>
              <a:solidFill>
                <a:srgbClr val="FFFFFF"/>
              </a:solidFill>
              <a:effectLst/>
              <a:latin typeface="メイリオ"/>
              <a:ea typeface="メイリオ"/>
              <a:cs typeface="メイリオ"/>
            </a:endParaRPr>
          </a:p>
        </p:txBody>
      </p:sp>
      <p:sp>
        <p:nvSpPr>
          <p:cNvPr id="5" name="正方形/長方形 4"/>
          <p:cNvSpPr/>
          <p:nvPr/>
        </p:nvSpPr>
        <p:spPr bwMode="auto">
          <a:xfrm>
            <a:off x="771525" y="3276600"/>
            <a:ext cx="7305675" cy="990600"/>
          </a:xfrm>
          <a:prstGeom prst="rect">
            <a:avLst/>
          </a:prstGeom>
          <a:solidFill>
            <a:srgbClr val="FF6600">
              <a:alpha val="7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rgbClr val="FFFFFF"/>
                </a:solidFill>
                <a:effectLst/>
                <a:latin typeface="メイリオ"/>
                <a:ea typeface="メイリオ"/>
                <a:cs typeface="メイリオ"/>
              </a:rPr>
              <a:t> </a:t>
            </a:r>
            <a:r>
              <a:rPr kumimoji="0" lang="ja-JP" altLang="en-US" sz="2000" b="0" i="0" u="none" strike="noStrike" cap="none" normalizeH="0" baseline="0" dirty="0" smtClean="0">
                <a:ln>
                  <a:noFill/>
                </a:ln>
                <a:solidFill>
                  <a:srgbClr val="FFFFFF"/>
                </a:solidFill>
                <a:effectLst/>
                <a:latin typeface="メイリオ"/>
                <a:ea typeface="メイリオ"/>
                <a:cs typeface="メイリオ"/>
              </a:rPr>
              <a:t>調</a:t>
            </a:r>
            <a:r>
              <a:rPr kumimoji="0" lang="en-US" altLang="ja-JP" sz="2000" b="0" i="0" u="none" strike="noStrike" cap="none" normalizeH="0" baseline="0" dirty="0" smtClean="0">
                <a:ln>
                  <a:noFill/>
                </a:ln>
                <a:solidFill>
                  <a:srgbClr val="FFFFFF"/>
                </a:solidFill>
                <a:effectLst/>
                <a:latin typeface="メイリオ"/>
                <a:ea typeface="メイリオ"/>
                <a:cs typeface="メイリオ"/>
              </a:rPr>
              <a:t> </a:t>
            </a:r>
            <a:r>
              <a:rPr kumimoji="0" lang="ja-JP" altLang="en-US" sz="2000" b="0" i="0" u="none" strike="noStrike" cap="none" normalizeH="0" baseline="0" dirty="0" smtClean="0">
                <a:ln>
                  <a:noFill/>
                </a:ln>
                <a:solidFill>
                  <a:srgbClr val="FFFFFF"/>
                </a:solidFill>
                <a:effectLst/>
                <a:latin typeface="メイリオ"/>
                <a:ea typeface="メイリオ"/>
                <a:cs typeface="メイリオ"/>
              </a:rPr>
              <a:t>達</a:t>
            </a:r>
          </a:p>
        </p:txBody>
      </p:sp>
      <p:sp>
        <p:nvSpPr>
          <p:cNvPr id="8" name="角丸四角形 7"/>
          <p:cNvSpPr/>
          <p:nvPr/>
        </p:nvSpPr>
        <p:spPr bwMode="auto">
          <a:xfrm>
            <a:off x="2286000" y="5486400"/>
            <a:ext cx="5562600" cy="838200"/>
          </a:xfrm>
          <a:prstGeom prst="roundRect">
            <a:avLst>
              <a:gd name="adj" fmla="val 0"/>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メイリオ"/>
                <a:ea typeface="メイリオ"/>
                <a:cs typeface="メイリオ"/>
              </a:rPr>
              <a:t>ソフトウェアによる定義・設定</a:t>
            </a:r>
            <a:endParaRPr kumimoji="0" lang="en-US" altLang="ja-JP" sz="1800" b="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メイリオ"/>
                <a:ea typeface="メイリオ"/>
                <a:cs typeface="メイリオ"/>
              </a:rPr>
              <a:t>によりシステムを構成</a:t>
            </a:r>
          </a:p>
        </p:txBody>
      </p:sp>
      <p:sp>
        <p:nvSpPr>
          <p:cNvPr id="9" name="角丸四角形 8"/>
          <p:cNvSpPr/>
          <p:nvPr/>
        </p:nvSpPr>
        <p:spPr bwMode="auto">
          <a:xfrm>
            <a:off x="5257800" y="3352800"/>
            <a:ext cx="2590800" cy="1828800"/>
          </a:xfrm>
          <a:prstGeom prst="roundRect">
            <a:avLst>
              <a:gd name="adj" fmla="val 0"/>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メイリオ"/>
                <a:ea typeface="メイリオ"/>
                <a:cs typeface="メイリオ"/>
              </a:rPr>
              <a:t>調達機能と</a:t>
            </a:r>
            <a:endParaRPr kumimoji="0" lang="en-US" altLang="ja-JP" sz="1800" b="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メイリオ"/>
                <a:ea typeface="メイリオ"/>
                <a:cs typeface="メイリオ"/>
              </a:rPr>
              <a:t>運用管理機能の</a:t>
            </a:r>
            <a:endParaRPr kumimoji="0" lang="en-US" altLang="ja-JP" sz="1800" b="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メイリオ"/>
                <a:ea typeface="メイリオ"/>
                <a:cs typeface="メイリオ"/>
              </a:rPr>
              <a:t>連携と自動化</a:t>
            </a:r>
          </a:p>
        </p:txBody>
      </p:sp>
      <p:sp>
        <p:nvSpPr>
          <p:cNvPr id="10" name="角丸四角形 9"/>
          <p:cNvSpPr/>
          <p:nvPr/>
        </p:nvSpPr>
        <p:spPr bwMode="auto">
          <a:xfrm>
            <a:off x="2286000" y="3340100"/>
            <a:ext cx="2590800" cy="838200"/>
          </a:xfrm>
          <a:prstGeom prst="roundRect">
            <a:avLst>
              <a:gd name="adj" fmla="val 0"/>
            </a:avLst>
          </a:prstGeom>
          <a:solidFill>
            <a:schemeClr val="tx1">
              <a:lumMod val="50000"/>
              <a:lumOff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メイリオ"/>
                <a:ea typeface="メイリオ"/>
                <a:cs typeface="メイリオ"/>
              </a:rPr>
              <a:t>個別対応</a:t>
            </a:r>
            <a:endParaRPr kumimoji="0" lang="en-US" altLang="ja-JP" sz="1800" b="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smtClean="0">
                <a:solidFill>
                  <a:srgbClr val="FFFFFF"/>
                </a:solidFill>
                <a:latin typeface="メイリオ"/>
                <a:ea typeface="メイリオ"/>
                <a:cs typeface="メイリオ"/>
              </a:rPr>
              <a:t>自動化</a:t>
            </a:r>
            <a:r>
              <a:rPr kumimoji="0" lang="en-US" altLang="ja-JP" dirty="0" smtClean="0">
                <a:solidFill>
                  <a:srgbClr val="FFFFFF"/>
                </a:solidFill>
                <a:latin typeface="メイリオ"/>
                <a:ea typeface="メイリオ"/>
                <a:cs typeface="メイリオ"/>
              </a:rPr>
              <a:t>/</a:t>
            </a:r>
            <a:r>
              <a:rPr kumimoji="0" lang="ja-JP" altLang="en-US" dirty="0" smtClean="0">
                <a:solidFill>
                  <a:srgbClr val="FFFFFF"/>
                </a:solidFill>
                <a:latin typeface="メイリオ"/>
                <a:ea typeface="メイリオ"/>
                <a:cs typeface="メイリオ"/>
              </a:rPr>
              <a:t>人的作業</a:t>
            </a:r>
            <a:endParaRPr kumimoji="0" lang="ja-JP" altLang="en-US" b="0" i="0" u="none" strike="noStrike" cap="none" normalizeH="0" baseline="0" dirty="0" smtClean="0">
              <a:ln>
                <a:noFill/>
              </a:ln>
              <a:solidFill>
                <a:srgbClr val="FFFFFF"/>
              </a:solidFill>
              <a:effectLst/>
              <a:latin typeface="メイリオ"/>
              <a:ea typeface="メイリオ"/>
              <a:cs typeface="メイリオ"/>
            </a:endParaRPr>
          </a:p>
        </p:txBody>
      </p:sp>
      <p:sp>
        <p:nvSpPr>
          <p:cNvPr id="11" name="角丸四角形 10"/>
          <p:cNvSpPr/>
          <p:nvPr/>
        </p:nvSpPr>
        <p:spPr bwMode="auto">
          <a:xfrm>
            <a:off x="2286000" y="4419600"/>
            <a:ext cx="2590800" cy="838200"/>
          </a:xfrm>
          <a:prstGeom prst="roundRect">
            <a:avLst>
              <a:gd name="adj" fmla="val 0"/>
            </a:avLst>
          </a:prstGeom>
          <a:solidFill>
            <a:schemeClr val="tx1">
              <a:lumMod val="50000"/>
              <a:lumOff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メイリオ"/>
                <a:ea typeface="メイリオ"/>
                <a:cs typeface="メイリオ"/>
              </a:rPr>
              <a:t>個別対応</a:t>
            </a:r>
            <a:endParaRPr kumimoji="0" lang="en-US" altLang="ja-JP" sz="1800" b="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smtClean="0">
                <a:solidFill>
                  <a:srgbClr val="FFFFFF"/>
                </a:solidFill>
                <a:latin typeface="メイリオ"/>
                <a:ea typeface="メイリオ"/>
                <a:cs typeface="メイリオ"/>
              </a:rPr>
              <a:t>自動化</a:t>
            </a:r>
            <a:r>
              <a:rPr kumimoji="0" lang="en-US" altLang="ja-JP" dirty="0" smtClean="0">
                <a:solidFill>
                  <a:srgbClr val="FFFFFF"/>
                </a:solidFill>
                <a:latin typeface="メイリオ"/>
                <a:ea typeface="メイリオ"/>
                <a:cs typeface="メイリオ"/>
              </a:rPr>
              <a:t>/</a:t>
            </a:r>
            <a:r>
              <a:rPr kumimoji="0" lang="ja-JP" altLang="en-US" dirty="0" smtClean="0">
                <a:solidFill>
                  <a:srgbClr val="FFFFFF"/>
                </a:solidFill>
                <a:latin typeface="メイリオ"/>
                <a:ea typeface="メイリオ"/>
                <a:cs typeface="メイリオ"/>
              </a:rPr>
              <a:t>人的作業</a:t>
            </a:r>
            <a:endParaRPr kumimoji="0" lang="ja-JP" altLang="en-US" b="0" i="0" u="none" strike="noStrike" cap="none" normalizeH="0" baseline="0" dirty="0" smtClean="0">
              <a:ln>
                <a:noFill/>
              </a:ln>
              <a:solidFill>
                <a:srgbClr val="FFFFFF"/>
              </a:solidFill>
              <a:effectLst/>
              <a:latin typeface="メイリオ"/>
              <a:ea typeface="メイリオ"/>
              <a:cs typeface="メイリオ"/>
            </a:endParaRPr>
          </a:p>
        </p:txBody>
      </p:sp>
      <p:sp>
        <p:nvSpPr>
          <p:cNvPr id="12" name="角丸四角形 11"/>
          <p:cNvSpPr/>
          <p:nvPr/>
        </p:nvSpPr>
        <p:spPr bwMode="auto">
          <a:xfrm>
            <a:off x="2286001" y="2819400"/>
            <a:ext cx="5562600" cy="381000"/>
          </a:xfrm>
          <a:prstGeom prst="roundRect">
            <a:avLst>
              <a:gd name="adj" fmla="val 0"/>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システム資源の利用効率向上</a:t>
            </a:r>
          </a:p>
        </p:txBody>
      </p:sp>
      <p:sp>
        <p:nvSpPr>
          <p:cNvPr id="13" name="角丸四角形 12"/>
          <p:cNvSpPr/>
          <p:nvPr/>
        </p:nvSpPr>
        <p:spPr bwMode="auto">
          <a:xfrm>
            <a:off x="3657600" y="2362200"/>
            <a:ext cx="4191000" cy="381000"/>
          </a:xfrm>
          <a:prstGeom prst="roundRect">
            <a:avLst>
              <a:gd name="adj" fmla="val 0"/>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人的作業の負担軽減</a:t>
            </a:r>
          </a:p>
        </p:txBody>
      </p:sp>
      <p:sp>
        <p:nvSpPr>
          <p:cNvPr id="15" name="角丸四角形 14"/>
          <p:cNvSpPr/>
          <p:nvPr/>
        </p:nvSpPr>
        <p:spPr bwMode="auto">
          <a:xfrm>
            <a:off x="5257800" y="1905000"/>
            <a:ext cx="2590800" cy="381000"/>
          </a:xfrm>
          <a:prstGeom prst="roundRect">
            <a:avLst>
              <a:gd name="adj" fmla="val 0"/>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調達・変更の俊敏性と生産性向上</a:t>
            </a:r>
          </a:p>
        </p:txBody>
      </p:sp>
      <p:sp>
        <p:nvSpPr>
          <p:cNvPr id="16" name="正方形/長方形 15"/>
          <p:cNvSpPr/>
          <p:nvPr/>
        </p:nvSpPr>
        <p:spPr bwMode="auto">
          <a:xfrm>
            <a:off x="2133600" y="1371600"/>
            <a:ext cx="2895600" cy="381000"/>
          </a:xfrm>
          <a:prstGeom prst="rect">
            <a:avLst/>
          </a:prstGeom>
          <a:solidFill>
            <a:schemeClr val="accent6">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800000"/>
                </a:solidFill>
                <a:effectLst/>
                <a:latin typeface="メイリオ"/>
                <a:ea typeface="メイリオ"/>
                <a:cs typeface="メイリオ"/>
              </a:rPr>
              <a:t>仮想化基盤</a:t>
            </a:r>
          </a:p>
        </p:txBody>
      </p:sp>
      <p:sp>
        <p:nvSpPr>
          <p:cNvPr id="17" name="正方形/長方形 16"/>
          <p:cNvSpPr/>
          <p:nvPr/>
        </p:nvSpPr>
        <p:spPr bwMode="auto">
          <a:xfrm>
            <a:off x="5105399" y="1371600"/>
            <a:ext cx="2887663" cy="381000"/>
          </a:xfrm>
          <a:prstGeom prst="rect">
            <a:avLst/>
          </a:prstGeom>
          <a:solidFill>
            <a:srgbClr val="BEFF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0000FF"/>
                </a:solidFill>
                <a:effectLst/>
                <a:latin typeface="メイリオ"/>
                <a:ea typeface="メイリオ"/>
                <a:cs typeface="メイリオ"/>
              </a:rPr>
              <a:t>クラウド</a:t>
            </a:r>
            <a:r>
              <a:rPr kumimoji="0" lang="en-US" altLang="ja-JP" sz="1600" b="0" i="0" u="none" strike="noStrike" cap="none" normalizeH="0" baseline="0" dirty="0" smtClean="0">
                <a:ln>
                  <a:noFill/>
                </a:ln>
                <a:solidFill>
                  <a:srgbClr val="0000FF"/>
                </a:solidFill>
                <a:effectLst/>
                <a:latin typeface="メイリオ"/>
                <a:ea typeface="メイリオ"/>
                <a:cs typeface="メイリオ"/>
              </a:rPr>
              <a:t>(</a:t>
            </a:r>
            <a:r>
              <a:rPr kumimoji="0" lang="en-US" altLang="ja-JP" sz="1600" b="0" i="0" u="none" strike="noStrike" cap="none" normalizeH="0" baseline="0" dirty="0" err="1" smtClean="0">
                <a:ln>
                  <a:noFill/>
                </a:ln>
                <a:solidFill>
                  <a:srgbClr val="0000FF"/>
                </a:solidFill>
                <a:effectLst/>
                <a:latin typeface="メイリオ"/>
                <a:ea typeface="メイリオ"/>
                <a:cs typeface="メイリオ"/>
              </a:rPr>
              <a:t>IaaS</a:t>
            </a:r>
            <a:r>
              <a:rPr kumimoji="0" lang="en-US" altLang="ja-JP" sz="1600" b="0" i="0" u="none" strike="noStrike" cap="none" normalizeH="0" baseline="0" dirty="0" smtClean="0">
                <a:ln>
                  <a:noFill/>
                </a:ln>
                <a:solidFill>
                  <a:srgbClr val="0000FF"/>
                </a:solidFill>
                <a:effectLst/>
                <a:latin typeface="メイリオ"/>
                <a:ea typeface="メイリオ"/>
                <a:cs typeface="メイリオ"/>
              </a:rPr>
              <a:t>)</a:t>
            </a:r>
            <a:r>
              <a:rPr kumimoji="0" lang="ja-JP" altLang="en-US" sz="1600" b="0" i="0" u="none" strike="noStrike" cap="none" normalizeH="0" baseline="0" dirty="0" smtClean="0">
                <a:ln>
                  <a:noFill/>
                </a:ln>
                <a:solidFill>
                  <a:srgbClr val="0000FF"/>
                </a:solidFill>
                <a:effectLst/>
                <a:latin typeface="メイリオ"/>
                <a:ea typeface="メイリオ"/>
                <a:cs typeface="メイリオ"/>
              </a:rPr>
              <a:t>基盤</a:t>
            </a:r>
          </a:p>
        </p:txBody>
      </p:sp>
      <p:sp>
        <p:nvSpPr>
          <p:cNvPr id="18" name="上下矢印 17"/>
          <p:cNvSpPr/>
          <p:nvPr/>
        </p:nvSpPr>
        <p:spPr>
          <a:xfrm>
            <a:off x="6281733" y="5067434"/>
            <a:ext cx="585216" cy="491803"/>
          </a:xfrm>
          <a:prstGeom prst="upDownArrow">
            <a:avLst>
              <a:gd name="adj1" fmla="val 50000"/>
              <a:gd name="adj2" fmla="val 31916"/>
            </a:avLst>
          </a:prstGeom>
          <a:solidFill>
            <a:srgbClr val="FF66FF"/>
          </a:solidFill>
          <a:ln w="28575" cmpd="sng">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latin typeface="メイリオ"/>
              <a:ea typeface="メイリオ"/>
              <a:cs typeface="メイリオ"/>
            </a:endParaRPr>
          </a:p>
        </p:txBody>
      </p:sp>
    </p:spTree>
    <p:extLst>
      <p:ext uri="{BB962C8B-B14F-4D97-AF65-F5344CB8AC3E}">
        <p14:creationId xmlns:p14="http://schemas.microsoft.com/office/powerpoint/2010/main" val="243229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smtClean="0">
                <a:solidFill>
                  <a:srgbClr val="FFFFFF"/>
                </a:solidFill>
                <a:effectLst/>
                <a:latin typeface="Arial"/>
                <a:ea typeface="HGP創英角ｺﾞｼｯｸUB" pitchFamily="50" charset="-128"/>
                <a:cs typeface="Arial"/>
              </a:rPr>
              <a:t>Infrastructure as a Code</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76651595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bwMode="auto">
          <a:xfrm>
            <a:off x="646113" y="3280759"/>
            <a:ext cx="7848600" cy="2976939"/>
          </a:xfrm>
          <a:prstGeom prst="rect">
            <a:avLst/>
          </a:prstGeom>
          <a:solidFill>
            <a:schemeClr val="tx2">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kumimoji="1" lang="en-US" altLang="ja-JP" dirty="0"/>
              <a:t>Infrastructure as a Code</a:t>
            </a:r>
            <a:endParaRPr kumimoji="1" lang="ja-JP" altLang="en-US" dirty="0"/>
          </a:p>
        </p:txBody>
      </p:sp>
      <p:sp>
        <p:nvSpPr>
          <p:cNvPr id="3" name="正方形/長方形 2"/>
          <p:cNvSpPr/>
          <p:nvPr/>
        </p:nvSpPr>
        <p:spPr bwMode="auto">
          <a:xfrm>
            <a:off x="646113" y="866100"/>
            <a:ext cx="7848600" cy="2339955"/>
          </a:xfrm>
          <a:prstGeom prst="rect">
            <a:avLst/>
          </a:prstGeom>
          <a:solidFill>
            <a:schemeClr val="accent6">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9" name="角丸四角形 8"/>
          <p:cNvSpPr/>
          <p:nvPr/>
        </p:nvSpPr>
        <p:spPr bwMode="auto">
          <a:xfrm>
            <a:off x="838200" y="1434623"/>
            <a:ext cx="2133600" cy="6096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rgbClr val="FFFFFF"/>
                </a:solidFill>
                <a:effectLst/>
              </a:rPr>
              <a:t>業務処理ロジック</a:t>
            </a:r>
            <a:r>
              <a:rPr kumimoji="0" lang="ja-JP" altLang="en-US" sz="1400" dirty="0" smtClean="0">
                <a:solidFill>
                  <a:srgbClr val="FFFFFF"/>
                </a:solidFill>
              </a:rPr>
              <a:t>の</a:t>
            </a:r>
            <a:endParaRPr kumimoji="0" lang="en-US" altLang="ja-JP" sz="14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rgbClr val="FFFFFF"/>
                </a:solidFill>
                <a:effectLst/>
              </a:rPr>
              <a:t>プログラミング</a:t>
            </a:r>
            <a:endParaRPr kumimoji="0" lang="en-US" altLang="ja-JP" sz="1800" b="0" i="0" u="none" strike="noStrike" cap="none" normalizeH="0" baseline="0" dirty="0" smtClean="0">
              <a:ln>
                <a:noFill/>
              </a:ln>
              <a:solidFill>
                <a:srgbClr val="FFFFFF"/>
              </a:solidFill>
              <a:effectLst/>
            </a:endParaRPr>
          </a:p>
        </p:txBody>
      </p:sp>
      <p:sp>
        <p:nvSpPr>
          <p:cNvPr id="12" name="フローチャート: 書類 11"/>
          <p:cNvSpPr/>
          <p:nvPr/>
        </p:nvSpPr>
        <p:spPr bwMode="auto">
          <a:xfrm>
            <a:off x="3503613" y="1434623"/>
            <a:ext cx="2133600" cy="609600"/>
          </a:xfrm>
          <a:prstGeom prst="flowChartDocument">
            <a:avLst/>
          </a:prstGeom>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tx1"/>
                </a:solidFill>
                <a:effectLst/>
                <a:latin typeface="Arial" charset="0"/>
                <a:ea typeface="HG丸ｺﾞｼｯｸM-PRO" pitchFamily="50" charset="-128"/>
              </a:rPr>
              <a:t>日本語などの自然言語で</a:t>
            </a:r>
            <a:endParaRPr kumimoji="0" lang="en-US" altLang="ja-JP" sz="1200" b="0" i="0" u="none" strike="noStrike" cap="none" normalizeH="0" baseline="0" dirty="0" smtClean="0">
              <a:ln>
                <a:noFill/>
              </a:ln>
              <a:solidFill>
                <a:schemeClr val="tx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Arial" charset="0"/>
                <a:ea typeface="HG丸ｺﾞｼｯｸM-PRO" pitchFamily="50" charset="-128"/>
              </a:rPr>
              <a:t>運用手順書の作成</a:t>
            </a:r>
          </a:p>
        </p:txBody>
      </p:sp>
      <p:sp>
        <p:nvSpPr>
          <p:cNvPr id="14" name="角丸四角形 13"/>
          <p:cNvSpPr/>
          <p:nvPr/>
        </p:nvSpPr>
        <p:spPr bwMode="auto">
          <a:xfrm>
            <a:off x="3503613" y="2298223"/>
            <a:ext cx="2133600" cy="609600"/>
          </a:xfrm>
          <a:prstGeom prst="roundRect">
            <a:avLst/>
          </a:prstGeom>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tx1"/>
                </a:solidFill>
                <a:effectLst/>
              </a:rPr>
              <a:t>人手による</a:t>
            </a:r>
            <a:endParaRPr kumimoji="0" lang="en-US" altLang="ja-JP" b="0" i="0" u="none" strike="noStrike" cap="none" normalizeH="0" baseline="0" dirty="0" smtClean="0">
              <a:ln>
                <a:noFill/>
              </a:ln>
              <a:solidFill>
                <a:schemeClr val="tx1"/>
              </a:solidFill>
              <a:effectLst/>
            </a:endParaRPr>
          </a:p>
          <a:p>
            <a:pPr marL="0" marR="0" indent="0" algn="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tx1"/>
                </a:solidFill>
                <a:effectLst/>
              </a:rPr>
              <a:t>運用業務</a:t>
            </a:r>
            <a:endParaRPr kumimoji="0" lang="en-US" altLang="ja-JP" sz="1800" b="0" i="0" u="none" strike="noStrike" cap="none" normalizeH="0" baseline="0" dirty="0" smtClean="0">
              <a:ln>
                <a:noFill/>
              </a:ln>
              <a:solidFill>
                <a:schemeClr val="tx1"/>
              </a:solidFill>
              <a:effectLst/>
            </a:endParaRPr>
          </a:p>
        </p:txBody>
      </p:sp>
      <p:pic>
        <p:nvPicPr>
          <p:cNvPr id="13" name="Picture 26" descr="j04339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733800" y="2247423"/>
            <a:ext cx="628650" cy="6286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9" name="正方形/長方形 18"/>
          <p:cNvSpPr/>
          <p:nvPr/>
        </p:nvSpPr>
        <p:spPr bwMode="auto">
          <a:xfrm>
            <a:off x="6172200" y="2231349"/>
            <a:ext cx="2133600" cy="692151"/>
          </a:xfrm>
          <a:prstGeom prst="rec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 name="ホームベース 19"/>
          <p:cNvSpPr/>
          <p:nvPr/>
        </p:nvSpPr>
        <p:spPr bwMode="auto">
          <a:xfrm flipH="1">
            <a:off x="6096000" y="2104350"/>
            <a:ext cx="2057400" cy="438150"/>
          </a:xfrm>
          <a:prstGeom prst="homePlate">
            <a:avLst/>
          </a:prstGeom>
          <a:solidFill>
            <a:srgbClr val="0000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21" name="図 20"/>
          <p:cNvPicPr>
            <a:picLocks noChangeAspect="1"/>
          </p:cNvPicPr>
          <p:nvPr/>
        </p:nvPicPr>
        <p:blipFill>
          <a:blip r:embed="rId3">
            <a:clrChange>
              <a:clrFrom>
                <a:srgbClr val="FEFEFE"/>
              </a:clrFrom>
              <a:clrTo>
                <a:srgbClr val="FEFEFE">
                  <a:alpha val="0"/>
                </a:srgbClr>
              </a:clrTo>
            </a:clrChange>
          </a:blip>
          <a:stretch>
            <a:fillRect/>
          </a:stretch>
        </p:blipFill>
        <p:spPr>
          <a:xfrm>
            <a:off x="7595776" y="2274024"/>
            <a:ext cx="632198" cy="554227"/>
          </a:xfrm>
          <a:prstGeom prst="rect">
            <a:avLst/>
          </a:prstGeom>
          <a:ln>
            <a:noFill/>
          </a:ln>
        </p:spPr>
      </p:pic>
      <p:sp>
        <p:nvSpPr>
          <p:cNvPr id="22" name="テキスト ボックス 21"/>
          <p:cNvSpPr txBox="1"/>
          <p:nvPr/>
        </p:nvSpPr>
        <p:spPr>
          <a:xfrm>
            <a:off x="6340242" y="2158523"/>
            <a:ext cx="1261884" cy="307777"/>
          </a:xfrm>
          <a:prstGeom prst="rect">
            <a:avLst/>
          </a:prstGeom>
          <a:noFill/>
          <a:ln>
            <a:noFill/>
          </a:ln>
        </p:spPr>
        <p:txBody>
          <a:bodyPr wrap="none" rtlCol="0">
            <a:spAutoFit/>
          </a:bodyPr>
          <a:lstStyle/>
          <a:p>
            <a:r>
              <a:rPr lang="ja-JP" altLang="en-US" sz="1400" dirty="0" smtClean="0">
                <a:solidFill>
                  <a:srgbClr val="FFFFFF"/>
                </a:solidFill>
                <a:latin typeface="ＤＦＰ太丸ゴシック体"/>
                <a:ea typeface="ＤＦＰ太丸ゴシック体"/>
                <a:cs typeface="ＤＦＰ太丸ゴシック体"/>
              </a:rPr>
              <a:t>仮想システム</a:t>
            </a:r>
            <a:endParaRPr kumimoji="1" lang="ja-JP" altLang="en-US" sz="1400" dirty="0">
              <a:solidFill>
                <a:srgbClr val="FFFFFF"/>
              </a:solidFill>
              <a:latin typeface="ＤＦＰ太丸ゴシック体"/>
              <a:ea typeface="ＤＦＰ太丸ゴシック体"/>
              <a:cs typeface="ＤＦＰ太丸ゴシック体"/>
            </a:endParaRPr>
          </a:p>
        </p:txBody>
      </p:sp>
      <p:sp>
        <p:nvSpPr>
          <p:cNvPr id="23" name="テキスト ボックス 22"/>
          <p:cNvSpPr txBox="1"/>
          <p:nvPr/>
        </p:nvSpPr>
        <p:spPr>
          <a:xfrm>
            <a:off x="6324600" y="2561550"/>
            <a:ext cx="1261884" cy="307777"/>
          </a:xfrm>
          <a:prstGeom prst="rect">
            <a:avLst/>
          </a:prstGeom>
          <a:noFill/>
          <a:ln>
            <a:noFill/>
          </a:ln>
        </p:spPr>
        <p:txBody>
          <a:bodyPr wrap="none" rtlCol="0">
            <a:spAutoFit/>
          </a:bodyPr>
          <a:lstStyle/>
          <a:p>
            <a:r>
              <a:rPr lang="ja-JP" altLang="en-US" sz="1400" dirty="0" smtClean="0">
                <a:solidFill>
                  <a:schemeClr val="bg1"/>
                </a:solidFill>
                <a:effectLst/>
                <a:latin typeface="ＤＦＰ太丸ゴシック体"/>
                <a:ea typeface="ＤＦＰ太丸ゴシック体"/>
                <a:cs typeface="ＤＦＰ太丸ゴシック体"/>
              </a:rPr>
              <a:t>物理システム</a:t>
            </a:r>
            <a:endParaRPr kumimoji="1" lang="ja-JP" altLang="en-US" sz="1400" dirty="0">
              <a:solidFill>
                <a:schemeClr val="bg1"/>
              </a:solidFill>
              <a:effectLst/>
              <a:latin typeface="ＤＦＰ太丸ゴシック体"/>
              <a:ea typeface="ＤＦＰ太丸ゴシック体"/>
              <a:cs typeface="ＤＦＰ太丸ゴシック体"/>
            </a:endParaRPr>
          </a:p>
        </p:txBody>
      </p:sp>
      <p:cxnSp>
        <p:nvCxnSpPr>
          <p:cNvPr id="31" name="直線矢印コネクタ 30"/>
          <p:cNvCxnSpPr>
            <a:stCxn id="9" idx="3"/>
            <a:endCxn id="12" idx="1"/>
          </p:cNvCxnSpPr>
          <p:nvPr/>
        </p:nvCxnSpPr>
        <p:spPr bwMode="auto">
          <a:xfrm>
            <a:off x="2971800" y="1739423"/>
            <a:ext cx="531813" cy="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矢印コネクタ 32"/>
          <p:cNvCxnSpPr>
            <a:stCxn id="12" idx="2"/>
            <a:endCxn id="14" idx="0"/>
          </p:cNvCxnSpPr>
          <p:nvPr/>
        </p:nvCxnSpPr>
        <p:spPr bwMode="auto">
          <a:xfrm>
            <a:off x="4570413" y="2003922"/>
            <a:ext cx="0" cy="294301"/>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右矢印 35"/>
          <p:cNvSpPr/>
          <p:nvPr/>
        </p:nvSpPr>
        <p:spPr bwMode="auto">
          <a:xfrm>
            <a:off x="5727700" y="2412127"/>
            <a:ext cx="381000" cy="368696"/>
          </a:xfrm>
          <a:prstGeom prst="rightArrow">
            <a:avLst/>
          </a:prstGeom>
          <a:solidFill>
            <a:srgbClr val="FF6600"/>
          </a:solidFill>
          <a:ln>
            <a:solidFill>
              <a:srgbClr val="FF6600"/>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7" name="左右矢印 46"/>
          <p:cNvSpPr/>
          <p:nvPr/>
        </p:nvSpPr>
        <p:spPr bwMode="auto">
          <a:xfrm>
            <a:off x="3429000" y="2999700"/>
            <a:ext cx="2286000" cy="457200"/>
          </a:xfrm>
          <a:prstGeom prst="leftRightArrow">
            <a:avLst/>
          </a:prstGeom>
          <a:ln w="1905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運　用</a:t>
            </a:r>
          </a:p>
        </p:txBody>
      </p:sp>
      <p:sp>
        <p:nvSpPr>
          <p:cNvPr id="48" name="左右矢印 47"/>
          <p:cNvSpPr/>
          <p:nvPr/>
        </p:nvSpPr>
        <p:spPr bwMode="auto">
          <a:xfrm>
            <a:off x="762000" y="2999700"/>
            <a:ext cx="2286000" cy="457200"/>
          </a:xfrm>
          <a:prstGeom prst="leftRightArrow">
            <a:avLst/>
          </a:prstGeom>
          <a:ln w="1905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開　発</a:t>
            </a:r>
          </a:p>
        </p:txBody>
      </p:sp>
      <p:sp>
        <p:nvSpPr>
          <p:cNvPr id="49" name="左右矢印 48"/>
          <p:cNvSpPr/>
          <p:nvPr/>
        </p:nvSpPr>
        <p:spPr bwMode="auto">
          <a:xfrm>
            <a:off x="6089650" y="2999700"/>
            <a:ext cx="2286000" cy="457200"/>
          </a:xfrm>
          <a:prstGeom prst="leftRightArrow">
            <a:avLst/>
          </a:prstGeom>
          <a:ln w="1905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構　成</a:t>
            </a:r>
          </a:p>
        </p:txBody>
      </p:sp>
      <p:grpSp>
        <p:nvGrpSpPr>
          <p:cNvPr id="4" name="図形グループ 3"/>
          <p:cNvGrpSpPr/>
          <p:nvPr/>
        </p:nvGrpSpPr>
        <p:grpSpPr>
          <a:xfrm>
            <a:off x="838200" y="3609300"/>
            <a:ext cx="7543800" cy="2438400"/>
            <a:chOff x="838200" y="3733800"/>
            <a:chExt cx="7543800" cy="2438400"/>
          </a:xfrm>
        </p:grpSpPr>
        <p:sp>
          <p:nvSpPr>
            <p:cNvPr id="29" name="角丸四角形 28"/>
            <p:cNvSpPr/>
            <p:nvPr/>
          </p:nvSpPr>
          <p:spPr bwMode="auto">
            <a:xfrm>
              <a:off x="3352800" y="3733800"/>
              <a:ext cx="5029200" cy="2438400"/>
            </a:xfrm>
            <a:prstGeom prst="roundRect">
              <a:avLst>
                <a:gd name="adj" fmla="val 0"/>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FF"/>
                </a:solidFill>
                <a:effectLst/>
                <a:latin typeface="Arial" charset="0"/>
                <a:ea typeface="HG丸ｺﾞｼｯｸM-PRO" pitchFamily="50" charset="-128"/>
              </a:endParaRPr>
            </a:p>
          </p:txBody>
        </p:sp>
        <p:sp>
          <p:nvSpPr>
            <p:cNvPr id="10" name="角丸四角形 9"/>
            <p:cNvSpPr/>
            <p:nvPr/>
          </p:nvSpPr>
          <p:spPr bwMode="auto">
            <a:xfrm>
              <a:off x="838200" y="3733800"/>
              <a:ext cx="2133600" cy="6096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業務処理ロジック</a:t>
              </a:r>
              <a:r>
                <a:rPr kumimoji="0" lang="ja-JP" altLang="en-US" sz="1400" dirty="0" smtClean="0">
                  <a:solidFill>
                    <a:schemeClr val="bg1"/>
                  </a:solidFill>
                  <a:effectLst/>
                </a:rPr>
                <a:t>の</a:t>
              </a:r>
              <a:endParaRPr kumimoji="0" lang="en-US" altLang="ja-JP" sz="1400" dirty="0" smtClean="0">
                <a:solidFill>
                  <a:schemeClr val="bg1"/>
                </a:solidFill>
                <a:effectLst/>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rPr>
                <a:t>プログラミング</a:t>
              </a:r>
              <a:endParaRPr kumimoji="0" lang="en-US" altLang="ja-JP" sz="1800" b="0" i="0" u="none" strike="noStrike" cap="none" normalizeH="0" baseline="0" dirty="0" smtClean="0">
                <a:ln>
                  <a:noFill/>
                </a:ln>
                <a:solidFill>
                  <a:schemeClr val="bg1"/>
                </a:solidFill>
                <a:effectLst/>
              </a:endParaRPr>
            </a:p>
          </p:txBody>
        </p:sp>
        <p:sp>
          <p:nvSpPr>
            <p:cNvPr id="15" name="角丸四角形 14"/>
            <p:cNvSpPr/>
            <p:nvPr/>
          </p:nvSpPr>
          <p:spPr bwMode="auto">
            <a:xfrm>
              <a:off x="838200" y="4572000"/>
              <a:ext cx="2133600" cy="609600"/>
            </a:xfrm>
            <a:prstGeom prst="roundRect">
              <a:avLst>
                <a:gd name="adj" fmla="val 0"/>
              </a:avLst>
            </a:prstGeom>
            <a:solidFill>
              <a:srgbClr val="0080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effectLst/>
                </a:rPr>
                <a:t>運用手順の</a:t>
              </a:r>
              <a:endParaRPr kumimoji="0" lang="en-US" altLang="ja-JP" sz="1400" dirty="0" smtClean="0">
                <a:solidFill>
                  <a:schemeClr val="bg1"/>
                </a:solidFill>
                <a:effectLst/>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rPr>
                <a:t>プログラミング</a:t>
              </a:r>
              <a:endParaRPr kumimoji="0" lang="en-US" altLang="ja-JP" sz="1800" b="0" i="0" u="none" strike="noStrike" cap="none" normalizeH="0" baseline="0" dirty="0" smtClean="0">
                <a:ln>
                  <a:noFill/>
                </a:ln>
                <a:solidFill>
                  <a:schemeClr val="bg1"/>
                </a:solidFill>
                <a:effectLst/>
              </a:endParaRPr>
            </a:p>
          </p:txBody>
        </p:sp>
        <p:sp>
          <p:nvSpPr>
            <p:cNvPr id="16" name="角丸四角形 15"/>
            <p:cNvSpPr/>
            <p:nvPr/>
          </p:nvSpPr>
          <p:spPr bwMode="auto">
            <a:xfrm>
              <a:off x="838200" y="5410200"/>
              <a:ext cx="2133600" cy="609600"/>
            </a:xfrm>
            <a:prstGeom prst="roundRect">
              <a:avLst>
                <a:gd name="adj" fmla="val 0"/>
              </a:avLst>
            </a:prstGeom>
            <a:solidFill>
              <a:srgbClr val="0080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effectLst/>
                </a:rPr>
                <a:t>システム構成の</a:t>
              </a:r>
              <a:endParaRPr kumimoji="0" lang="en-US" altLang="ja-JP" sz="1400" dirty="0" smtClean="0">
                <a:solidFill>
                  <a:schemeClr val="bg1"/>
                </a:solidFill>
                <a:effectLst/>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rPr>
                <a:t>プログラミング</a:t>
              </a:r>
              <a:endParaRPr kumimoji="0" lang="en-US" altLang="ja-JP" sz="1800" b="0" i="0" u="none" strike="noStrike" cap="none" normalizeH="0" baseline="0" dirty="0" smtClean="0">
                <a:ln>
                  <a:noFill/>
                </a:ln>
                <a:solidFill>
                  <a:schemeClr val="bg1"/>
                </a:solidFill>
                <a:effectLst/>
              </a:endParaRPr>
            </a:p>
          </p:txBody>
        </p:sp>
        <p:sp>
          <p:nvSpPr>
            <p:cNvPr id="17" name="角丸四角形 16"/>
            <p:cNvSpPr/>
            <p:nvPr/>
          </p:nvSpPr>
          <p:spPr bwMode="auto">
            <a:xfrm>
              <a:off x="3505200" y="4572000"/>
              <a:ext cx="2133600" cy="609600"/>
            </a:xfrm>
            <a:prstGeom prst="roundRect">
              <a:avLst>
                <a:gd name="adj" fmla="val 0"/>
              </a:avLst>
            </a:prstGeom>
            <a:solidFill>
              <a:srgbClr val="0080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4400" fontAlgn="base">
                <a:spcAft>
                  <a:spcPct val="0"/>
                </a:spcAft>
              </a:pPr>
              <a:r>
                <a:rPr kumimoji="0" lang="ja-JP" altLang="en-US" sz="1400" dirty="0">
                  <a:solidFill>
                    <a:schemeClr val="bg1"/>
                  </a:solidFill>
                </a:rPr>
                <a:t>運用の</a:t>
              </a:r>
              <a:endParaRPr kumimoji="0" lang="en-US" altLang="ja-JP" sz="1400" dirty="0">
                <a:solidFill>
                  <a:schemeClr val="bg1"/>
                </a:solidFill>
              </a:endParaRPr>
            </a:p>
            <a:p>
              <a:pPr algn="ctr" defTabSz="914400" fontAlgn="base">
                <a:spcAft>
                  <a:spcPct val="0"/>
                </a:spcAft>
              </a:pPr>
              <a:r>
                <a:rPr kumimoji="0" lang="ja-JP" altLang="en-US" sz="1400" dirty="0">
                  <a:solidFill>
                    <a:schemeClr val="bg1"/>
                  </a:solidFill>
                </a:rPr>
                <a:t>自動化・自律化</a:t>
              </a:r>
              <a:endParaRPr kumimoji="0" lang="en-US" altLang="ja-JP" sz="1400" dirty="0">
                <a:solidFill>
                  <a:schemeClr val="bg1"/>
                </a:solidFill>
              </a:endParaRPr>
            </a:p>
          </p:txBody>
        </p:sp>
        <p:sp>
          <p:nvSpPr>
            <p:cNvPr id="18" name="角丸四角形 17"/>
            <p:cNvSpPr/>
            <p:nvPr/>
          </p:nvSpPr>
          <p:spPr bwMode="auto">
            <a:xfrm>
              <a:off x="6119774" y="5410200"/>
              <a:ext cx="2133600" cy="609600"/>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bg1"/>
                  </a:solidFill>
                  <a:effectLst/>
                </a:rPr>
                <a:t>システム構成の</a:t>
              </a:r>
              <a:endParaRPr kumimoji="0" lang="en-US" altLang="ja-JP" b="0" i="0" u="none" strike="noStrike" cap="none" normalizeH="0" baseline="0" dirty="0" smtClean="0">
                <a:ln>
                  <a:noFill/>
                </a:ln>
                <a:solidFill>
                  <a:schemeClr val="bg1"/>
                </a:solidFill>
                <a:effectLst/>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dirty="0" smtClean="0">
                  <a:solidFill>
                    <a:schemeClr val="bg1"/>
                  </a:solidFill>
                  <a:effectLst/>
                </a:rPr>
                <a:t>自動化</a:t>
              </a:r>
              <a:endParaRPr kumimoji="0" lang="en-US" altLang="ja-JP" sz="1800" b="0" i="0" u="none" strike="noStrike" cap="none" normalizeH="0" baseline="0" dirty="0" smtClean="0">
                <a:ln>
                  <a:noFill/>
                </a:ln>
                <a:solidFill>
                  <a:schemeClr val="bg1"/>
                </a:solidFill>
                <a:effectLst/>
              </a:endParaRPr>
            </a:p>
          </p:txBody>
        </p:sp>
        <p:sp>
          <p:nvSpPr>
            <p:cNvPr id="24" name="正方形/長方形 23"/>
            <p:cNvSpPr/>
            <p:nvPr/>
          </p:nvSpPr>
          <p:spPr bwMode="auto">
            <a:xfrm>
              <a:off x="6165850" y="4641849"/>
              <a:ext cx="2133600" cy="692151"/>
            </a:xfrm>
            <a:prstGeom prst="rec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FF"/>
                </a:solidFill>
                <a:effectLst/>
                <a:latin typeface="Arial" charset="0"/>
                <a:ea typeface="HG丸ｺﾞｼｯｸM-PRO" pitchFamily="50" charset="-128"/>
              </a:endParaRPr>
            </a:p>
          </p:txBody>
        </p:sp>
        <p:sp>
          <p:nvSpPr>
            <p:cNvPr id="25" name="ホームベース 24"/>
            <p:cNvSpPr/>
            <p:nvPr/>
          </p:nvSpPr>
          <p:spPr bwMode="auto">
            <a:xfrm flipH="1">
              <a:off x="6089650" y="4362871"/>
              <a:ext cx="2057400" cy="590129"/>
            </a:xfrm>
            <a:prstGeom prst="homePlate">
              <a:avLst/>
            </a:prstGeom>
            <a:solidFill>
              <a:srgbClr val="0000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pic>
          <p:nvPicPr>
            <p:cNvPr id="26" name="図 25"/>
            <p:cNvPicPr>
              <a:picLocks noChangeAspect="1"/>
            </p:cNvPicPr>
            <p:nvPr/>
          </p:nvPicPr>
          <p:blipFill>
            <a:blip r:embed="rId3">
              <a:clrChange>
                <a:clrFrom>
                  <a:srgbClr val="FEFEFE"/>
                </a:clrFrom>
                <a:clrTo>
                  <a:srgbClr val="FEFEFE">
                    <a:alpha val="0"/>
                  </a:srgbClr>
                </a:clrTo>
              </a:clrChange>
            </a:blip>
            <a:stretch>
              <a:fillRect/>
            </a:stretch>
          </p:blipFill>
          <p:spPr>
            <a:xfrm>
              <a:off x="7589426" y="4684524"/>
              <a:ext cx="632198" cy="554227"/>
            </a:xfrm>
            <a:prstGeom prst="rect">
              <a:avLst/>
            </a:prstGeom>
            <a:ln>
              <a:noFill/>
            </a:ln>
          </p:spPr>
        </p:pic>
        <p:sp>
          <p:nvSpPr>
            <p:cNvPr id="27" name="テキスト ボックス 26"/>
            <p:cNvSpPr txBox="1"/>
            <p:nvPr/>
          </p:nvSpPr>
          <p:spPr>
            <a:xfrm>
              <a:off x="6333892" y="4514850"/>
              <a:ext cx="1261884" cy="307777"/>
            </a:xfrm>
            <a:prstGeom prst="rect">
              <a:avLst/>
            </a:prstGeom>
            <a:noFill/>
            <a:ln>
              <a:noFill/>
            </a:ln>
          </p:spPr>
          <p:txBody>
            <a:bodyPr wrap="none" rtlCol="0">
              <a:spAutoFit/>
            </a:bodyPr>
            <a:lstStyle/>
            <a:p>
              <a:r>
                <a:rPr lang="ja-JP" altLang="en-US" sz="1400" dirty="0" smtClean="0">
                  <a:solidFill>
                    <a:srgbClr val="FFFFFF"/>
                  </a:solidFill>
                  <a:effectLst/>
                  <a:latin typeface="ＤＦＰ太丸ゴシック体"/>
                  <a:ea typeface="ＤＦＰ太丸ゴシック体"/>
                  <a:cs typeface="ＤＦＰ太丸ゴシック体"/>
                </a:rPr>
                <a:t>仮想システム</a:t>
              </a:r>
              <a:endParaRPr kumimoji="1" lang="ja-JP" altLang="en-US" sz="1400" dirty="0">
                <a:solidFill>
                  <a:srgbClr val="FFFFFF"/>
                </a:solidFill>
                <a:effectLst/>
                <a:latin typeface="ＤＦＰ太丸ゴシック体"/>
                <a:ea typeface="ＤＦＰ太丸ゴシック体"/>
                <a:cs typeface="ＤＦＰ太丸ゴシック体"/>
              </a:endParaRPr>
            </a:p>
          </p:txBody>
        </p:sp>
        <p:sp>
          <p:nvSpPr>
            <p:cNvPr id="28" name="テキスト ボックス 27"/>
            <p:cNvSpPr txBox="1"/>
            <p:nvPr/>
          </p:nvSpPr>
          <p:spPr>
            <a:xfrm>
              <a:off x="6318250" y="4972050"/>
              <a:ext cx="1261884" cy="307777"/>
            </a:xfrm>
            <a:prstGeom prst="rect">
              <a:avLst/>
            </a:prstGeom>
            <a:noFill/>
            <a:ln>
              <a:noFill/>
            </a:ln>
          </p:spPr>
          <p:txBody>
            <a:bodyPr wrap="none" rtlCol="0">
              <a:spAutoFit/>
            </a:bodyPr>
            <a:lstStyle/>
            <a:p>
              <a:r>
                <a:rPr lang="ja-JP" altLang="en-US" sz="1400" dirty="0" smtClean="0">
                  <a:solidFill>
                    <a:schemeClr val="bg1"/>
                  </a:solidFill>
                  <a:effectLst/>
                  <a:latin typeface="ＤＦＰ太丸ゴシック体"/>
                  <a:ea typeface="ＤＦＰ太丸ゴシック体"/>
                  <a:cs typeface="ＤＦＰ太丸ゴシック体"/>
                </a:rPr>
                <a:t>物理システム</a:t>
              </a:r>
              <a:endParaRPr kumimoji="1" lang="ja-JP" altLang="en-US" sz="1400" dirty="0">
                <a:solidFill>
                  <a:schemeClr val="bg1"/>
                </a:solidFill>
                <a:effectLst/>
                <a:latin typeface="ＤＦＰ太丸ゴシック体"/>
                <a:ea typeface="ＤＦＰ太丸ゴシック体"/>
                <a:cs typeface="ＤＦＰ太丸ゴシック体"/>
              </a:endParaRPr>
            </a:p>
          </p:txBody>
        </p:sp>
        <p:cxnSp>
          <p:nvCxnSpPr>
            <p:cNvPr id="37" name="直線矢印コネクタ 36"/>
            <p:cNvCxnSpPr>
              <a:stCxn id="10" idx="2"/>
              <a:endCxn id="15" idx="0"/>
            </p:cNvCxnSpPr>
            <p:nvPr/>
          </p:nvCxnSpPr>
          <p:spPr bwMode="auto">
            <a:xfrm>
              <a:off x="1905000" y="4343400"/>
              <a:ext cx="0" cy="2286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線矢印コネクタ 39"/>
            <p:cNvCxnSpPr>
              <a:stCxn id="15" idx="2"/>
              <a:endCxn id="16" idx="0"/>
            </p:cNvCxnSpPr>
            <p:nvPr/>
          </p:nvCxnSpPr>
          <p:spPr bwMode="auto">
            <a:xfrm>
              <a:off x="1905000" y="5181600"/>
              <a:ext cx="0" cy="2286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右矢印 43"/>
            <p:cNvSpPr/>
            <p:nvPr/>
          </p:nvSpPr>
          <p:spPr bwMode="auto">
            <a:xfrm>
              <a:off x="5708650" y="4716595"/>
              <a:ext cx="381000" cy="368696"/>
            </a:xfrm>
            <a:prstGeom prst="rightArrow">
              <a:avLst/>
            </a:prstGeom>
            <a:solidFill>
              <a:srgbClr val="FF6600"/>
            </a:solidFill>
            <a:ln>
              <a:solidFill>
                <a:srgbClr val="FF6600"/>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FF"/>
                </a:solidFill>
                <a:effectLst/>
                <a:latin typeface="Arial" charset="0"/>
                <a:ea typeface="HG丸ｺﾞｼｯｸM-PRO" pitchFamily="50" charset="-128"/>
              </a:endParaRPr>
            </a:p>
          </p:txBody>
        </p:sp>
        <p:cxnSp>
          <p:nvCxnSpPr>
            <p:cNvPr id="50" name="直線矢印コネクタ 49"/>
            <p:cNvCxnSpPr>
              <a:stCxn id="15" idx="3"/>
              <a:endCxn id="17" idx="1"/>
            </p:cNvCxnSpPr>
            <p:nvPr/>
          </p:nvCxnSpPr>
          <p:spPr bwMode="auto">
            <a:xfrm>
              <a:off x="2971800" y="4876800"/>
              <a:ext cx="533400" cy="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直線矢印コネクタ 53"/>
            <p:cNvCxnSpPr>
              <a:endCxn id="18" idx="1"/>
            </p:cNvCxnSpPr>
            <p:nvPr/>
          </p:nvCxnSpPr>
          <p:spPr bwMode="auto">
            <a:xfrm>
              <a:off x="2961709" y="5715000"/>
              <a:ext cx="3158065" cy="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テキスト ボックス 59"/>
            <p:cNvSpPr txBox="1"/>
            <p:nvPr/>
          </p:nvSpPr>
          <p:spPr>
            <a:xfrm>
              <a:off x="3733800" y="3817295"/>
              <a:ext cx="4309142" cy="461665"/>
            </a:xfrm>
            <a:prstGeom prst="rect">
              <a:avLst/>
            </a:prstGeom>
            <a:noFill/>
            <a:ln>
              <a:noFill/>
            </a:ln>
          </p:spPr>
          <p:txBody>
            <a:bodyPr vert="horz" wrap="none" rtlCol="0">
              <a:spAutoFit/>
            </a:bodyPr>
            <a:lstStyle/>
            <a:p>
              <a:pPr algn="ctr"/>
              <a:r>
                <a:rPr kumimoji="1" lang="en-US" altLang="ja-JP" sz="2400" dirty="0" smtClean="0">
                  <a:solidFill>
                    <a:srgbClr val="0000FF"/>
                  </a:solidFill>
                  <a:effectLst/>
                  <a:latin typeface="Arial Black"/>
                  <a:cs typeface="Arial Black"/>
                </a:rPr>
                <a:t>Infrastructure as a Code</a:t>
              </a:r>
              <a:endParaRPr kumimoji="1" lang="ja-JP" altLang="en-US" sz="2400" dirty="0">
                <a:solidFill>
                  <a:srgbClr val="0000FF"/>
                </a:solidFill>
                <a:effectLst/>
                <a:latin typeface="Arial Black"/>
                <a:cs typeface="Arial Black"/>
              </a:endParaRPr>
            </a:p>
          </p:txBody>
        </p:sp>
      </p:grpSp>
      <p:sp>
        <p:nvSpPr>
          <p:cNvPr id="61" name="テキスト ボックス 60"/>
          <p:cNvSpPr txBox="1"/>
          <p:nvPr/>
        </p:nvSpPr>
        <p:spPr>
          <a:xfrm>
            <a:off x="3567453" y="866100"/>
            <a:ext cx="2031325" cy="461665"/>
          </a:xfrm>
          <a:prstGeom prst="rect">
            <a:avLst/>
          </a:prstGeom>
          <a:noFill/>
          <a:ln>
            <a:noFill/>
          </a:ln>
        </p:spPr>
        <p:txBody>
          <a:bodyPr vert="horz" wrap="none" rtlCol="0">
            <a:spAutoFit/>
          </a:bodyPr>
          <a:lstStyle/>
          <a:p>
            <a:pPr algn="ctr"/>
            <a:r>
              <a:rPr lang="ja-JP" altLang="en-US" sz="2400" dirty="0" smtClean="0">
                <a:solidFill>
                  <a:schemeClr val="accent6">
                    <a:lumMod val="50000"/>
                  </a:schemeClr>
                </a:solidFill>
                <a:effectLst/>
                <a:latin typeface="Arial Black"/>
                <a:cs typeface="Arial Black"/>
              </a:rPr>
              <a:t>従来の仕組み</a:t>
            </a:r>
            <a:endParaRPr kumimoji="1" lang="ja-JP" altLang="en-US" sz="2400" dirty="0">
              <a:solidFill>
                <a:schemeClr val="accent6">
                  <a:lumMod val="50000"/>
                </a:schemeClr>
              </a:solidFill>
              <a:effectLst/>
              <a:latin typeface="Arial Black"/>
              <a:cs typeface="Arial Black"/>
            </a:endParaRPr>
          </a:p>
        </p:txBody>
      </p:sp>
      <p:sp>
        <p:nvSpPr>
          <p:cNvPr id="42" name="角丸四角形 41"/>
          <p:cNvSpPr/>
          <p:nvPr/>
        </p:nvSpPr>
        <p:spPr bwMode="auto">
          <a:xfrm>
            <a:off x="6094374" y="1415574"/>
            <a:ext cx="2133600" cy="609600"/>
          </a:xfrm>
          <a:prstGeom prst="roundRect">
            <a:avLst/>
          </a:prstGeom>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tx1"/>
                </a:solidFill>
                <a:effectLst/>
              </a:rPr>
              <a:t>人手による</a:t>
            </a:r>
          </a:p>
          <a:p>
            <a:pPr marL="0" marR="0" indent="0" algn="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tx1"/>
                </a:solidFill>
                <a:effectLst/>
              </a:rPr>
              <a:t>基盤構築</a:t>
            </a:r>
            <a:endParaRPr kumimoji="0" lang="en-US" altLang="ja-JP" sz="1800" b="0" i="0" u="none" strike="noStrike" cap="none" normalizeH="0" baseline="0" dirty="0" smtClean="0">
              <a:ln>
                <a:noFill/>
              </a:ln>
              <a:solidFill>
                <a:schemeClr val="tx1"/>
              </a:solidFill>
              <a:effectLst/>
            </a:endParaRPr>
          </a:p>
        </p:txBody>
      </p:sp>
      <p:pic>
        <p:nvPicPr>
          <p:cNvPr id="43" name="Picture 26" descr="j04339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324561" y="1364774"/>
            <a:ext cx="628650" cy="6286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70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角丸四角形 41"/>
          <p:cNvSpPr/>
          <p:nvPr/>
        </p:nvSpPr>
        <p:spPr bwMode="auto">
          <a:xfrm>
            <a:off x="469900" y="1007348"/>
            <a:ext cx="8223250" cy="646331"/>
          </a:xfrm>
          <a:prstGeom prst="roundRect">
            <a:avLst>
              <a:gd name="adj" fmla="val 0"/>
            </a:avLst>
          </a:prstGeom>
          <a:solidFill>
            <a:srgbClr val="3366FF"/>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r>
              <a:rPr lang="en-US" altLang="ja-JP" sz="2800" dirty="0">
                <a:solidFill>
                  <a:srgbClr val="FFFFFF"/>
                </a:solidFill>
                <a:effectLst/>
                <a:latin typeface="Arial Black"/>
                <a:cs typeface="Arial Black"/>
              </a:rPr>
              <a:t>Infrastructure as a Code</a:t>
            </a:r>
            <a:endParaRPr lang="ja-JP" altLang="en-US" sz="2800" dirty="0">
              <a:solidFill>
                <a:srgbClr val="FFFFFF"/>
              </a:solidFill>
              <a:effectLst/>
              <a:latin typeface="Arial Black"/>
              <a:cs typeface="Arial Black"/>
            </a:endParaRPr>
          </a:p>
        </p:txBody>
      </p:sp>
      <p:sp>
        <p:nvSpPr>
          <p:cNvPr id="5" name="角丸四角形 4"/>
          <p:cNvSpPr/>
          <p:nvPr/>
        </p:nvSpPr>
        <p:spPr bwMode="auto">
          <a:xfrm>
            <a:off x="463550" y="5062993"/>
            <a:ext cx="8223250" cy="710389"/>
          </a:xfrm>
          <a:prstGeom prst="roundRect">
            <a:avLst>
              <a:gd name="adj" fmla="val 0"/>
            </a:avLst>
          </a:prstGeom>
          <a:solidFill>
            <a:srgbClr val="800000"/>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r>
              <a:rPr lang="ja-JP" altLang="en-US" sz="2800" dirty="0">
                <a:solidFill>
                  <a:srgbClr val="FFFFFF"/>
                </a:solidFill>
                <a:effectLst/>
                <a:latin typeface="Arial Black"/>
                <a:cs typeface="Arial Black"/>
              </a:rPr>
              <a:t>開発・運用・構築の関係や役割が大きく変わる</a:t>
            </a:r>
            <a:endParaRPr lang="en-US" altLang="ja-JP" sz="2800" dirty="0">
              <a:solidFill>
                <a:srgbClr val="FFFFFF"/>
              </a:solidFill>
              <a:effectLst/>
              <a:latin typeface="Arial Black"/>
              <a:cs typeface="Arial Black"/>
            </a:endParaRPr>
          </a:p>
        </p:txBody>
      </p:sp>
      <p:sp>
        <p:nvSpPr>
          <p:cNvPr id="2" name="タイトル 1"/>
          <p:cNvSpPr>
            <a:spLocks noGrp="1"/>
          </p:cNvSpPr>
          <p:nvPr>
            <p:ph type="title"/>
          </p:nvPr>
        </p:nvSpPr>
        <p:spPr/>
        <p:txBody>
          <a:bodyPr/>
          <a:lstStyle/>
          <a:p>
            <a:r>
              <a:rPr kumimoji="1" lang="en-US" altLang="ja-JP" dirty="0"/>
              <a:t>Infrastructure as a Code</a:t>
            </a:r>
            <a:endParaRPr kumimoji="1" lang="ja-JP" altLang="en-US" dirty="0"/>
          </a:p>
        </p:txBody>
      </p:sp>
      <p:sp>
        <p:nvSpPr>
          <p:cNvPr id="43" name="角丸四角形 42"/>
          <p:cNvSpPr/>
          <p:nvPr/>
        </p:nvSpPr>
        <p:spPr bwMode="auto">
          <a:xfrm>
            <a:off x="463550" y="1757773"/>
            <a:ext cx="8223250" cy="990600"/>
          </a:xfrm>
          <a:prstGeom prst="roundRect">
            <a:avLst>
              <a:gd name="adj" fmla="val 0"/>
            </a:avLst>
          </a:prstGeom>
          <a:solidFill>
            <a:srgbClr val="3366FF"/>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　人間が作業に関与することに比べ</a:t>
            </a:r>
            <a:endParaRPr kumimoji="0" lang="en-US" altLang="ja-JP" sz="1600" b="0" i="0" u="none" strike="noStrike" cap="none" normalizeH="0" baseline="0" dirty="0" smtClean="0">
              <a:ln>
                <a:noFill/>
              </a:ln>
              <a:solidFill>
                <a:srgbClr val="FFFFFF"/>
              </a:solidFill>
              <a:effectLst/>
              <a:latin typeface="ＤＦＰ太丸ゴシック体"/>
              <a:ea typeface="ＤＦＰ太丸ゴシック体"/>
              <a:cs typeface="ＤＦＰ太丸ゴシック体"/>
            </a:endParaRPr>
          </a:p>
          <a:p>
            <a:pPr marR="0" algn="ctr" defTabSz="914400" rtl="0" eaLnBrk="1" fontAlgn="base" latinLnBrk="0" hangingPunct="1">
              <a:lnSpc>
                <a:spcPct val="100000"/>
              </a:lnSpc>
              <a:spcBef>
                <a:spcPct val="20000"/>
              </a:spcBef>
              <a:spcAft>
                <a:spcPct val="0"/>
              </a:spcAft>
              <a:buClrTx/>
              <a:buSzTx/>
              <a:tabLst/>
            </a:pPr>
            <a:r>
              <a:rPr kumimoji="0" lang="ja-JP" altLang="en-US" sz="1800" dirty="0" smtClean="0">
                <a:solidFill>
                  <a:srgbClr val="FFFFFF"/>
                </a:solidFill>
                <a:effectLst/>
                <a:latin typeface="ＤＦＰ太丸ゴシック体"/>
                <a:ea typeface="ＤＦＰ太丸ゴシック体"/>
                <a:cs typeface="ＤＦＰ太丸ゴシック体"/>
              </a:rPr>
              <a:t>運用・構築の高速化</a:t>
            </a:r>
            <a:r>
              <a:rPr kumimoji="0" lang="en-US" altLang="ja-JP" sz="1800" dirty="0" smtClean="0">
                <a:solidFill>
                  <a:srgbClr val="FFFFFF"/>
                </a:solidFill>
                <a:effectLst/>
                <a:latin typeface="ＤＦＰ太丸ゴシック体"/>
                <a:ea typeface="ＤＦＰ太丸ゴシック体"/>
                <a:cs typeface="ＤＦＰ太丸ゴシック体"/>
              </a:rPr>
              <a:t> + </a:t>
            </a:r>
            <a:r>
              <a:rPr kumimoji="0" lang="ja-JP" altLang="en-US" sz="18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ヒューマン・エラーの排除</a:t>
            </a:r>
            <a:r>
              <a:rPr kumimoji="0" lang="en-US" altLang="ja-JP" sz="18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 + </a:t>
            </a:r>
            <a:r>
              <a:rPr kumimoji="0" lang="ja-JP" altLang="en-US" sz="18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人的作業負担の消滅</a:t>
            </a:r>
          </a:p>
        </p:txBody>
      </p:sp>
      <p:grpSp>
        <p:nvGrpSpPr>
          <p:cNvPr id="3" name="図形グループ 2"/>
          <p:cNvGrpSpPr/>
          <p:nvPr/>
        </p:nvGrpSpPr>
        <p:grpSpPr>
          <a:xfrm>
            <a:off x="463550" y="2866908"/>
            <a:ext cx="8229600" cy="2307598"/>
            <a:chOff x="457200" y="3355667"/>
            <a:chExt cx="8229600" cy="2307598"/>
          </a:xfrm>
        </p:grpSpPr>
        <p:sp>
          <p:nvSpPr>
            <p:cNvPr id="6" name="下矢印 5"/>
            <p:cNvSpPr/>
            <p:nvPr/>
          </p:nvSpPr>
          <p:spPr bwMode="auto">
            <a:xfrm>
              <a:off x="2057400" y="3355667"/>
              <a:ext cx="762000" cy="2307598"/>
            </a:xfrm>
            <a:prstGeom prst="down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5" name="下矢印 54"/>
            <p:cNvSpPr/>
            <p:nvPr/>
          </p:nvSpPr>
          <p:spPr bwMode="auto">
            <a:xfrm>
              <a:off x="6324600" y="3355667"/>
              <a:ext cx="762000" cy="2307598"/>
            </a:xfrm>
            <a:prstGeom prst="down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 name="角丸四角形 3"/>
            <p:cNvSpPr/>
            <p:nvPr/>
          </p:nvSpPr>
          <p:spPr bwMode="auto">
            <a:xfrm>
              <a:off x="457200" y="3465732"/>
              <a:ext cx="3962400" cy="685800"/>
            </a:xfrm>
            <a:prstGeom prst="roundRect">
              <a:avLst>
                <a:gd name="adj" fmla="val 0"/>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稼働中のサーバー停止や新規サーバー稼働</a:t>
              </a:r>
              <a:endParaRPr kumimoji="0" lang="en-US" altLang="ja-JP" sz="1400" dirty="0" smtClean="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を同時に行う事ができる</a:t>
              </a:r>
              <a:endParaRPr kumimoji="0" lang="ja-JP" altLang="en-US" sz="1400" b="0" i="0" u="none" strike="noStrike" cap="none" normalizeH="0" baseline="0" dirty="0" smtClean="0">
                <a:ln>
                  <a:noFill/>
                </a:ln>
                <a:solidFill>
                  <a:srgbClr val="FFFFFF"/>
                </a:solidFill>
                <a:effectLst/>
              </a:endParaRPr>
            </a:p>
          </p:txBody>
        </p:sp>
        <p:sp>
          <p:nvSpPr>
            <p:cNvPr id="45" name="角丸四角形 44"/>
            <p:cNvSpPr/>
            <p:nvPr/>
          </p:nvSpPr>
          <p:spPr bwMode="auto">
            <a:xfrm>
              <a:off x="4724400" y="3465732"/>
              <a:ext cx="3962400" cy="685800"/>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開発・テストと本番で全く同じ環境が使える</a:t>
              </a:r>
              <a:endParaRPr kumimoji="0" lang="ja-JP" altLang="en-US" sz="1400" b="0" i="0" u="none" strike="noStrike" cap="none" normalizeH="0" baseline="0" dirty="0" smtClean="0">
                <a:ln>
                  <a:noFill/>
                </a:ln>
                <a:solidFill>
                  <a:srgbClr val="FFFFFF"/>
                </a:solidFill>
                <a:effectLst/>
              </a:endParaRPr>
            </a:p>
          </p:txBody>
        </p:sp>
        <p:sp>
          <p:nvSpPr>
            <p:cNvPr id="52" name="角丸四角形 51"/>
            <p:cNvSpPr/>
            <p:nvPr/>
          </p:nvSpPr>
          <p:spPr bwMode="auto">
            <a:xfrm>
              <a:off x="457200" y="4532532"/>
              <a:ext cx="3962400" cy="685800"/>
            </a:xfrm>
            <a:prstGeom prst="roundRect">
              <a:avLst>
                <a:gd name="adj" fmla="val 0"/>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rPr>
                <a:t>稼働中のサービスを停止することなく</a:t>
              </a:r>
              <a:endParaRPr kumimoji="0" lang="en-US" altLang="ja-JP" sz="1400" b="0" i="0" u="none" strike="noStrike" cap="none" normalizeH="0" baseline="0" dirty="0" smtClean="0">
                <a:ln>
                  <a:noFill/>
                </a:ln>
                <a:solidFill>
                  <a:srgbClr val="FFFFFF"/>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設定や構成の変更ができる</a:t>
              </a:r>
              <a:endParaRPr kumimoji="0" lang="ja-JP" altLang="en-US" sz="1400" b="0" i="0" u="none" strike="noStrike" cap="none" normalizeH="0" baseline="0" dirty="0" smtClean="0">
                <a:ln>
                  <a:noFill/>
                </a:ln>
                <a:solidFill>
                  <a:srgbClr val="FFFFFF"/>
                </a:solidFill>
                <a:effectLst/>
              </a:endParaRPr>
            </a:p>
          </p:txBody>
        </p:sp>
        <p:sp>
          <p:nvSpPr>
            <p:cNvPr id="53" name="角丸四角形 52"/>
            <p:cNvSpPr/>
            <p:nvPr/>
          </p:nvSpPr>
          <p:spPr bwMode="auto">
            <a:xfrm>
              <a:off x="4724400" y="4532532"/>
              <a:ext cx="3962400" cy="685800"/>
            </a:xfrm>
            <a:prstGeom prst="roundRect">
              <a:avLst>
                <a:gd name="adj" fmla="val 0"/>
              </a:avLst>
            </a:prstGeom>
            <a:solidFill>
              <a:srgbClr val="31859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開発・テスト環境から本番環境へ</a:t>
              </a:r>
              <a:endParaRPr kumimoji="0" lang="en-US" altLang="ja-JP" sz="1400" dirty="0" smtClean="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rPr>
                <a:t>自動的に移行できる</a:t>
              </a:r>
            </a:p>
          </p:txBody>
        </p:sp>
      </p:grpSp>
      <p:sp>
        <p:nvSpPr>
          <p:cNvPr id="7" name="テキスト ボックス 6"/>
          <p:cNvSpPr txBox="1"/>
          <p:nvPr/>
        </p:nvSpPr>
        <p:spPr>
          <a:xfrm>
            <a:off x="321335" y="5909734"/>
            <a:ext cx="8515748" cy="523220"/>
          </a:xfrm>
          <a:prstGeom prst="rect">
            <a:avLst/>
          </a:prstGeom>
          <a:noFill/>
        </p:spPr>
        <p:txBody>
          <a:bodyPr wrap="none" rtlCol="0">
            <a:spAutoFit/>
          </a:bodyPr>
          <a:lstStyle/>
          <a:p>
            <a:pPr algn="r"/>
            <a:r>
              <a:rPr kumimoji="1" lang="en-US" altLang="ja-JP" sz="2800" dirty="0" smtClean="0">
                <a:solidFill>
                  <a:schemeClr val="tx2">
                    <a:lumMod val="60000"/>
                    <a:lumOff val="40000"/>
                  </a:schemeClr>
                </a:solidFill>
              </a:rPr>
              <a:t>Immutable Infrastructure</a:t>
            </a:r>
            <a:r>
              <a:rPr kumimoji="1" lang="ja-JP" altLang="en-US" sz="2800" dirty="0" smtClean="0">
                <a:solidFill>
                  <a:schemeClr val="tx2">
                    <a:lumMod val="60000"/>
                    <a:lumOff val="40000"/>
                  </a:schemeClr>
                </a:solidFill>
              </a:rPr>
              <a:t>、</a:t>
            </a:r>
            <a:r>
              <a:rPr kumimoji="1" lang="en-US" altLang="ja-JP" sz="2800" dirty="0" err="1" smtClean="0">
                <a:solidFill>
                  <a:schemeClr val="tx2">
                    <a:lumMod val="60000"/>
                    <a:lumOff val="40000"/>
                  </a:schemeClr>
                </a:solidFill>
              </a:rPr>
              <a:t>DevOps</a:t>
            </a:r>
            <a:r>
              <a:rPr kumimoji="1" lang="ja-JP" altLang="en-US" sz="2800" dirty="0" smtClean="0">
                <a:solidFill>
                  <a:schemeClr val="tx2">
                    <a:lumMod val="60000"/>
                    <a:lumOff val="40000"/>
                  </a:schemeClr>
                </a:solidFill>
              </a:rPr>
              <a:t>、</a:t>
            </a:r>
            <a:r>
              <a:rPr lang="en-US" altLang="ja-JP" sz="2800" dirty="0" smtClean="0">
                <a:solidFill>
                  <a:schemeClr val="tx2">
                    <a:lumMod val="60000"/>
                    <a:lumOff val="40000"/>
                  </a:schemeClr>
                </a:solidFill>
              </a:rPr>
              <a:t>Agile Development…</a:t>
            </a:r>
            <a:endParaRPr kumimoji="1" lang="ja-JP" altLang="en-US" sz="2800" dirty="0">
              <a:solidFill>
                <a:schemeClr val="tx2">
                  <a:lumMod val="60000"/>
                  <a:lumOff val="40000"/>
                </a:schemeClr>
              </a:solidFill>
            </a:endParaRPr>
          </a:p>
        </p:txBody>
      </p:sp>
    </p:spTree>
    <p:extLst>
      <p:ext uri="{BB962C8B-B14F-4D97-AF65-F5344CB8AC3E}">
        <p14:creationId xmlns:p14="http://schemas.microsoft.com/office/powerpoint/2010/main" val="125006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IT</a:t>
            </a:r>
            <a:r>
              <a:rPr kumimoji="1" lang="ja-JP" altLang="en-US" dirty="0" smtClean="0"/>
              <a:t>ビジネスはどこへ向かうのか</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a:t>
            </a:fld>
            <a:endParaRPr kumimoji="1" lang="ja-JP" altLang="en-US"/>
          </a:p>
        </p:txBody>
      </p:sp>
      <p:sp>
        <p:nvSpPr>
          <p:cNvPr id="4" name="テキスト ボックス 3"/>
          <p:cNvSpPr txBox="1"/>
          <p:nvPr/>
        </p:nvSpPr>
        <p:spPr>
          <a:xfrm>
            <a:off x="509448" y="1045027"/>
            <a:ext cx="7148862" cy="1015663"/>
          </a:xfrm>
          <a:prstGeom prst="rect">
            <a:avLst/>
          </a:prstGeom>
          <a:noFill/>
        </p:spPr>
        <p:txBody>
          <a:bodyPr wrap="none" rtlCol="0">
            <a:spAutoFit/>
          </a:bodyPr>
          <a:lstStyle/>
          <a:p>
            <a:r>
              <a:rPr kumimoji="1" lang="en-US" altLang="ja-JP" b="1" u="sng" dirty="0" smtClean="0">
                <a:solidFill>
                  <a:srgbClr val="0000FF"/>
                </a:solidFill>
                <a:latin typeface="メイリオ"/>
                <a:ea typeface="メイリオ"/>
                <a:cs typeface="メイリオ"/>
              </a:rPr>
              <a:t>IT</a:t>
            </a:r>
            <a:r>
              <a:rPr kumimoji="1" lang="ja-JP" altLang="en-US" b="1" u="sng" dirty="0" smtClean="0">
                <a:solidFill>
                  <a:srgbClr val="0000FF"/>
                </a:solidFill>
                <a:latin typeface="メイリオ"/>
                <a:ea typeface="メイリオ"/>
                <a:cs typeface="メイリオ"/>
              </a:rPr>
              <a:t>インフラ</a:t>
            </a:r>
            <a:r>
              <a:rPr lang="ja-JP" altLang="en-US" b="1" u="sng" dirty="0" smtClean="0">
                <a:solidFill>
                  <a:srgbClr val="0000FF"/>
                </a:solidFill>
                <a:latin typeface="メイリオ"/>
                <a:ea typeface="メイリオ"/>
                <a:cs typeface="メイリオ"/>
              </a:rPr>
              <a:t>の</a:t>
            </a:r>
            <a:r>
              <a:rPr kumimoji="1" lang="ja-JP" altLang="en-US" b="1" u="sng" dirty="0" smtClean="0">
                <a:solidFill>
                  <a:srgbClr val="0000FF"/>
                </a:solidFill>
                <a:latin typeface="メイリオ"/>
                <a:ea typeface="メイリオ"/>
                <a:cs typeface="メイリオ"/>
              </a:rPr>
              <a:t>構築と運用は、クラウドや人工知能に代替されてゆく</a:t>
            </a:r>
            <a:endParaRPr kumimoji="1" lang="en-US" altLang="ja-JP" b="1" u="sng" dirty="0" smtClean="0">
              <a:solidFill>
                <a:srgbClr val="0000FF"/>
              </a:solidFill>
              <a:latin typeface="メイリオ"/>
              <a:ea typeface="メイリオ"/>
              <a:cs typeface="メイリオ"/>
            </a:endParaRPr>
          </a:p>
          <a:p>
            <a:pPr marL="742950" lvl="1" indent="-285750">
              <a:buFont typeface="Wingdings" charset="2"/>
              <a:buChar char="ü"/>
            </a:pPr>
            <a:r>
              <a:rPr kumimoji="1" lang="en-US" altLang="ja-JP" sz="1400" dirty="0" smtClean="0">
                <a:solidFill>
                  <a:schemeClr val="tx1">
                    <a:lumMod val="50000"/>
                    <a:lumOff val="50000"/>
                  </a:schemeClr>
                </a:solidFill>
                <a:latin typeface="メイリオ"/>
                <a:ea typeface="メイリオ"/>
                <a:cs typeface="メイリオ"/>
              </a:rPr>
              <a:t>Software Defined Infrastructure</a:t>
            </a:r>
            <a:r>
              <a:rPr kumimoji="1" lang="ja-JP" altLang="en-US" sz="1400" dirty="0" smtClean="0">
                <a:solidFill>
                  <a:schemeClr val="tx1">
                    <a:lumMod val="50000"/>
                    <a:lumOff val="50000"/>
                  </a:schemeClr>
                </a:solidFill>
                <a:latin typeface="メイリオ"/>
                <a:ea typeface="メイリオ"/>
                <a:cs typeface="メイリオ"/>
              </a:rPr>
              <a:t>の普及</a:t>
            </a:r>
          </a:p>
          <a:p>
            <a:pPr marL="742950" lvl="1" indent="-285750">
              <a:buFont typeface="Wingdings" charset="2"/>
              <a:buChar char="ü"/>
            </a:pPr>
            <a:r>
              <a:rPr kumimoji="1" lang="ja-JP" altLang="en-US" sz="1400" dirty="0" smtClean="0">
                <a:solidFill>
                  <a:schemeClr val="tx1">
                    <a:lumMod val="50000"/>
                    <a:lumOff val="50000"/>
                  </a:schemeClr>
                </a:solidFill>
                <a:latin typeface="メイリオ"/>
                <a:ea typeface="メイリオ"/>
                <a:cs typeface="メイリオ"/>
              </a:rPr>
              <a:t>人工知能による運用（例：</a:t>
            </a:r>
            <a:r>
              <a:rPr kumimoji="1" lang="en-US" altLang="ja-JP" sz="1400" dirty="0" smtClean="0">
                <a:solidFill>
                  <a:schemeClr val="tx1">
                    <a:lumMod val="50000"/>
                    <a:lumOff val="50000"/>
                  </a:schemeClr>
                </a:solidFill>
                <a:latin typeface="メイリオ"/>
                <a:ea typeface="メイリオ"/>
                <a:cs typeface="メイリオ"/>
              </a:rPr>
              <a:t>Facebook 24,000</a:t>
            </a:r>
            <a:r>
              <a:rPr kumimoji="1" lang="ja-JP" altLang="en-US" sz="1400" dirty="0" smtClean="0">
                <a:solidFill>
                  <a:schemeClr val="tx1">
                    <a:lumMod val="50000"/>
                    <a:lumOff val="50000"/>
                  </a:schemeClr>
                </a:solidFill>
                <a:latin typeface="メイリオ"/>
                <a:ea typeface="メイリオ"/>
                <a:cs typeface="メイリオ"/>
              </a:rPr>
              <a:t>サーバー</a:t>
            </a:r>
            <a:r>
              <a:rPr kumimoji="1" lang="en-US" altLang="ja-JP" sz="1400" dirty="0" smtClean="0">
                <a:solidFill>
                  <a:schemeClr val="tx1">
                    <a:lumMod val="50000"/>
                    <a:lumOff val="50000"/>
                  </a:schemeClr>
                </a:solidFill>
                <a:latin typeface="メイリオ"/>
                <a:ea typeface="メイリオ"/>
                <a:cs typeface="メイリオ"/>
              </a:rPr>
              <a:t>/1</a:t>
            </a:r>
            <a:r>
              <a:rPr kumimoji="1" lang="ja-JP" altLang="en-US" sz="1400" dirty="0" smtClean="0">
                <a:solidFill>
                  <a:schemeClr val="tx1">
                    <a:lumMod val="50000"/>
                    <a:lumOff val="50000"/>
                  </a:schemeClr>
                </a:solidFill>
                <a:latin typeface="メイリオ"/>
                <a:ea typeface="メイリオ"/>
                <a:cs typeface="メイリオ"/>
              </a:rPr>
              <a:t>エンジニア）</a:t>
            </a:r>
            <a:endParaRPr kumimoji="1" lang="en-US" altLang="ja-JP" sz="1400" dirty="0" smtClean="0">
              <a:solidFill>
                <a:schemeClr val="tx1">
                  <a:lumMod val="50000"/>
                  <a:lumOff val="50000"/>
                </a:schemeClr>
              </a:solidFill>
              <a:latin typeface="メイリオ"/>
              <a:ea typeface="メイリオ"/>
              <a:cs typeface="メイリオ"/>
            </a:endParaRPr>
          </a:p>
          <a:p>
            <a:pPr marL="742950" lvl="1" indent="-285750">
              <a:buFont typeface="Wingdings" charset="2"/>
              <a:buChar char="ü"/>
            </a:pPr>
            <a:r>
              <a:rPr lang="ja-JP" altLang="en-US" sz="1400" dirty="0" smtClean="0">
                <a:solidFill>
                  <a:schemeClr val="tx1">
                    <a:lumMod val="50000"/>
                    <a:lumOff val="50000"/>
                  </a:schemeClr>
                </a:solidFill>
                <a:latin typeface="メイリオ"/>
                <a:ea typeface="メイリオ"/>
                <a:cs typeface="メイリオ"/>
              </a:rPr>
              <a:t>・・・</a:t>
            </a:r>
            <a:endParaRPr kumimoji="1" lang="en-US" altLang="ja-JP" sz="1400" dirty="0" smtClean="0">
              <a:solidFill>
                <a:schemeClr val="tx1">
                  <a:lumMod val="50000"/>
                  <a:lumOff val="50000"/>
                </a:schemeClr>
              </a:solidFill>
              <a:latin typeface="メイリオ"/>
              <a:ea typeface="メイリオ"/>
              <a:cs typeface="メイリオ"/>
            </a:endParaRPr>
          </a:p>
        </p:txBody>
      </p:sp>
      <p:sp>
        <p:nvSpPr>
          <p:cNvPr id="5" name="テキスト ボックス 4"/>
          <p:cNvSpPr txBox="1"/>
          <p:nvPr/>
        </p:nvSpPr>
        <p:spPr>
          <a:xfrm>
            <a:off x="509448" y="3079966"/>
            <a:ext cx="7802136" cy="1015663"/>
          </a:xfrm>
          <a:prstGeom prst="rect">
            <a:avLst/>
          </a:prstGeom>
          <a:noFill/>
        </p:spPr>
        <p:txBody>
          <a:bodyPr wrap="none" rtlCol="0">
            <a:spAutoFit/>
          </a:bodyPr>
          <a:lstStyle/>
          <a:p>
            <a:r>
              <a:rPr kumimoji="1" lang="ja-JP" altLang="en-US" b="1" u="sng" dirty="0" smtClean="0">
                <a:solidFill>
                  <a:srgbClr val="0000FF"/>
                </a:solidFill>
                <a:latin typeface="メイリオ"/>
                <a:ea typeface="メイリオ"/>
                <a:cs typeface="メイリオ"/>
              </a:rPr>
              <a:t>ビジネスは競争力</a:t>
            </a:r>
            <a:r>
              <a:rPr lang="ja-JP" altLang="en-US" b="1" u="sng" dirty="0" smtClean="0">
                <a:solidFill>
                  <a:srgbClr val="0000FF"/>
                </a:solidFill>
                <a:latin typeface="メイリオ"/>
                <a:ea typeface="メイリオ"/>
                <a:cs typeface="メイリオ"/>
              </a:rPr>
              <a:t>の強化のために</a:t>
            </a:r>
            <a:r>
              <a:rPr kumimoji="1" lang="ja-JP" altLang="en-US" b="1" u="sng" dirty="0" smtClean="0">
                <a:solidFill>
                  <a:srgbClr val="0000FF"/>
                </a:solidFill>
                <a:latin typeface="メイリオ"/>
                <a:ea typeface="メイリオ"/>
                <a:cs typeface="メイリオ"/>
              </a:rPr>
              <a:t>、テクノロジーへの依存を高めてゆく</a:t>
            </a:r>
            <a:endParaRPr kumimoji="1" lang="en-US" altLang="ja-JP" b="1" u="sng" dirty="0" smtClean="0">
              <a:solidFill>
                <a:srgbClr val="0000FF"/>
              </a:solidFill>
              <a:latin typeface="メイリオ"/>
              <a:ea typeface="メイリオ"/>
              <a:cs typeface="メイリオ"/>
            </a:endParaRPr>
          </a:p>
          <a:p>
            <a:pPr marL="742950" lvl="1" indent="-285750">
              <a:buFont typeface="Wingdings" charset="2"/>
              <a:buChar char="ü"/>
            </a:pPr>
            <a:r>
              <a:rPr kumimoji="1" lang="ja-JP" altLang="en-US" sz="1400" dirty="0" smtClean="0">
                <a:solidFill>
                  <a:schemeClr val="tx1">
                    <a:lumMod val="50000"/>
                    <a:lumOff val="50000"/>
                  </a:schemeClr>
                </a:solidFill>
                <a:latin typeface="メイリオ"/>
                <a:ea typeface="メイリオ"/>
                <a:cs typeface="メイリオ"/>
              </a:rPr>
              <a:t>銀行業務や医療現場での</a:t>
            </a:r>
            <a:r>
              <a:rPr kumimoji="1" lang="en-US" altLang="ja-JP" sz="1400" dirty="0" smtClean="0">
                <a:solidFill>
                  <a:schemeClr val="tx1">
                    <a:lumMod val="50000"/>
                    <a:lumOff val="50000"/>
                  </a:schemeClr>
                </a:solidFill>
                <a:latin typeface="メイリオ"/>
                <a:ea typeface="メイリオ"/>
                <a:cs typeface="メイリオ"/>
              </a:rPr>
              <a:t>IBM Watson</a:t>
            </a:r>
            <a:r>
              <a:rPr kumimoji="1" lang="ja-JP" altLang="en-US" sz="1400" dirty="0" smtClean="0">
                <a:solidFill>
                  <a:schemeClr val="tx1">
                    <a:lumMod val="50000"/>
                    <a:lumOff val="50000"/>
                  </a:schemeClr>
                </a:solidFill>
                <a:latin typeface="メイリオ"/>
                <a:ea typeface="メイリオ"/>
                <a:cs typeface="メイリオ"/>
              </a:rPr>
              <a:t>の導入</a:t>
            </a:r>
            <a:endParaRPr kumimoji="1" lang="en-US" altLang="ja-JP" sz="1400" dirty="0" smtClean="0">
              <a:solidFill>
                <a:schemeClr val="tx1">
                  <a:lumMod val="50000"/>
                  <a:lumOff val="50000"/>
                </a:schemeClr>
              </a:solidFill>
              <a:latin typeface="メイリオ"/>
              <a:ea typeface="メイリオ"/>
              <a:cs typeface="メイリオ"/>
            </a:endParaRPr>
          </a:p>
          <a:p>
            <a:pPr marL="742950" lvl="1" indent="-285750">
              <a:buFont typeface="Wingdings" charset="2"/>
              <a:buChar char="ü"/>
            </a:pPr>
            <a:r>
              <a:rPr lang="en-US" altLang="ja-JP" sz="1400" dirty="0" smtClean="0">
                <a:solidFill>
                  <a:schemeClr val="tx1">
                    <a:lumMod val="50000"/>
                    <a:lumOff val="50000"/>
                  </a:schemeClr>
                </a:solidFill>
                <a:latin typeface="メイリオ"/>
                <a:ea typeface="メイリオ"/>
                <a:cs typeface="メイリオ"/>
              </a:rPr>
              <a:t>Industry 4.0 / Industry Internet</a:t>
            </a:r>
          </a:p>
          <a:p>
            <a:pPr marL="742950" lvl="1" indent="-285750">
              <a:buFont typeface="Wingdings" charset="2"/>
              <a:buChar char="ü"/>
            </a:pPr>
            <a:r>
              <a:rPr kumimoji="1" lang="ja-JP" altLang="en-US" sz="1400" dirty="0" smtClean="0">
                <a:solidFill>
                  <a:schemeClr val="tx1">
                    <a:lumMod val="50000"/>
                    <a:lumOff val="50000"/>
                  </a:schemeClr>
                </a:solidFill>
                <a:latin typeface="メイリオ"/>
                <a:ea typeface="メイリオ"/>
                <a:cs typeface="メイリオ"/>
              </a:rPr>
              <a:t>・・・</a:t>
            </a:r>
            <a:endParaRPr kumimoji="1" lang="en-US" altLang="ja-JP" sz="1400" dirty="0" smtClean="0">
              <a:solidFill>
                <a:schemeClr val="tx1">
                  <a:lumMod val="50000"/>
                  <a:lumOff val="50000"/>
                </a:schemeClr>
              </a:solidFill>
              <a:latin typeface="メイリオ"/>
              <a:ea typeface="メイリオ"/>
              <a:cs typeface="メイリオ"/>
            </a:endParaRPr>
          </a:p>
        </p:txBody>
      </p:sp>
      <p:sp>
        <p:nvSpPr>
          <p:cNvPr id="6" name="テキスト ボックス 5"/>
          <p:cNvSpPr txBox="1"/>
          <p:nvPr/>
        </p:nvSpPr>
        <p:spPr>
          <a:xfrm>
            <a:off x="509448" y="2064076"/>
            <a:ext cx="8032968" cy="1015663"/>
          </a:xfrm>
          <a:prstGeom prst="rect">
            <a:avLst/>
          </a:prstGeom>
          <a:noFill/>
        </p:spPr>
        <p:txBody>
          <a:bodyPr wrap="none" rtlCol="0">
            <a:spAutoFit/>
          </a:bodyPr>
          <a:lstStyle/>
          <a:p>
            <a:r>
              <a:rPr kumimoji="1" lang="ja-JP" altLang="en-US" b="1" u="sng" dirty="0" smtClean="0">
                <a:solidFill>
                  <a:srgbClr val="0000FF"/>
                </a:solidFill>
                <a:latin typeface="メイリオ"/>
                <a:ea typeface="メイリオ"/>
                <a:cs typeface="メイリオ"/>
              </a:rPr>
              <a:t>アプリケーションの開発と運用は、ビジネス・スピードとの同期化を求める</a:t>
            </a:r>
            <a:endParaRPr kumimoji="1" lang="en-US" altLang="ja-JP" b="1" u="sng" dirty="0" smtClean="0">
              <a:solidFill>
                <a:srgbClr val="0000FF"/>
              </a:solidFill>
              <a:latin typeface="メイリオ"/>
              <a:ea typeface="メイリオ"/>
              <a:cs typeface="メイリオ"/>
            </a:endParaRPr>
          </a:p>
          <a:p>
            <a:pPr marL="742950" lvl="1" indent="-285750">
              <a:buFont typeface="Wingdings" charset="2"/>
              <a:buChar char="ü"/>
            </a:pPr>
            <a:r>
              <a:rPr kumimoji="1" lang="en-US" altLang="ja-JP" sz="1400" dirty="0" err="1" smtClean="0">
                <a:solidFill>
                  <a:schemeClr val="tx1">
                    <a:lumMod val="50000"/>
                    <a:lumOff val="50000"/>
                  </a:schemeClr>
                </a:solidFill>
                <a:latin typeface="メイリオ"/>
                <a:ea typeface="メイリオ"/>
                <a:cs typeface="メイリオ"/>
              </a:rPr>
              <a:t>PaaS</a:t>
            </a:r>
            <a:r>
              <a:rPr kumimoji="1" lang="ja-JP" altLang="en-US" sz="1400" dirty="0" smtClean="0">
                <a:solidFill>
                  <a:schemeClr val="tx1">
                    <a:lumMod val="50000"/>
                    <a:lumOff val="50000"/>
                  </a:schemeClr>
                </a:solidFill>
                <a:latin typeface="メイリオ"/>
                <a:ea typeface="メイリオ"/>
                <a:cs typeface="メイリオ"/>
              </a:rPr>
              <a:t>や</a:t>
            </a:r>
            <a:r>
              <a:rPr kumimoji="1" lang="en-US" altLang="ja-JP" sz="1400" dirty="0" err="1" smtClean="0">
                <a:solidFill>
                  <a:schemeClr val="tx1">
                    <a:lumMod val="50000"/>
                    <a:lumOff val="50000"/>
                  </a:schemeClr>
                </a:solidFill>
                <a:latin typeface="メイリオ"/>
                <a:ea typeface="メイリオ"/>
                <a:cs typeface="メイリオ"/>
              </a:rPr>
              <a:t>SaaS</a:t>
            </a:r>
            <a:r>
              <a:rPr kumimoji="1" lang="ja-JP" altLang="en-US" sz="1400" dirty="0" smtClean="0">
                <a:solidFill>
                  <a:schemeClr val="tx1">
                    <a:lumMod val="50000"/>
                    <a:lumOff val="50000"/>
                  </a:schemeClr>
                </a:solidFill>
                <a:latin typeface="メイリオ"/>
                <a:ea typeface="メイリオ"/>
                <a:cs typeface="メイリオ"/>
              </a:rPr>
              <a:t>の適用領域が拡大</a:t>
            </a:r>
            <a:endParaRPr kumimoji="1" lang="en-US" altLang="ja-JP" sz="1400" dirty="0" smtClean="0">
              <a:solidFill>
                <a:schemeClr val="tx1">
                  <a:lumMod val="50000"/>
                  <a:lumOff val="50000"/>
                </a:schemeClr>
              </a:solidFill>
              <a:latin typeface="メイリオ"/>
              <a:ea typeface="メイリオ"/>
              <a:cs typeface="メイリオ"/>
            </a:endParaRPr>
          </a:p>
          <a:p>
            <a:pPr marL="742950" lvl="1" indent="-285750">
              <a:buFont typeface="Wingdings" charset="2"/>
              <a:buChar char="ü"/>
            </a:pPr>
            <a:r>
              <a:rPr kumimoji="1" lang="ja-JP" altLang="en-US" sz="1400" dirty="0" smtClean="0">
                <a:solidFill>
                  <a:schemeClr val="tx1">
                    <a:lumMod val="50000"/>
                    <a:lumOff val="50000"/>
                  </a:schemeClr>
                </a:solidFill>
                <a:latin typeface="メイリオ"/>
                <a:ea typeface="メイリオ"/>
                <a:cs typeface="メイリオ"/>
              </a:rPr>
              <a:t>人工知能による開発（</a:t>
            </a:r>
            <a:r>
              <a:rPr lang="ja-JP" altLang="en-US" sz="1400" dirty="0" smtClean="0">
                <a:solidFill>
                  <a:schemeClr val="tx1">
                    <a:lumMod val="50000"/>
                    <a:lumOff val="50000"/>
                  </a:schemeClr>
                </a:solidFill>
                <a:latin typeface="メイリオ"/>
                <a:ea typeface="メイリオ"/>
                <a:cs typeface="メイリオ"/>
              </a:rPr>
              <a:t>例：</a:t>
            </a:r>
            <a:r>
              <a:rPr lang="en-US" altLang="ja-JP" sz="1400" dirty="0" smtClean="0">
                <a:solidFill>
                  <a:schemeClr val="tx1">
                    <a:lumMod val="50000"/>
                    <a:lumOff val="50000"/>
                  </a:schemeClr>
                </a:solidFill>
                <a:latin typeface="メイリオ"/>
                <a:ea typeface="メイリオ"/>
                <a:cs typeface="メイリオ"/>
              </a:rPr>
              <a:t>The Grid</a:t>
            </a:r>
            <a:r>
              <a:rPr kumimoji="1" lang="ja-JP" altLang="en-US" sz="1400" dirty="0" smtClean="0">
                <a:solidFill>
                  <a:schemeClr val="tx1">
                    <a:lumMod val="50000"/>
                    <a:lumOff val="50000"/>
                  </a:schemeClr>
                </a:solidFill>
                <a:latin typeface="メイリオ"/>
                <a:ea typeface="メイリオ"/>
                <a:cs typeface="メイリオ"/>
              </a:rPr>
              <a:t>）</a:t>
            </a:r>
            <a:endParaRPr kumimoji="1" lang="en-US" altLang="ja-JP" sz="1400" dirty="0" smtClean="0">
              <a:solidFill>
                <a:schemeClr val="tx1">
                  <a:lumMod val="50000"/>
                  <a:lumOff val="50000"/>
                </a:schemeClr>
              </a:solidFill>
              <a:latin typeface="メイリオ"/>
              <a:ea typeface="メイリオ"/>
              <a:cs typeface="メイリオ"/>
            </a:endParaRPr>
          </a:p>
          <a:p>
            <a:pPr marL="742950" lvl="1" indent="-285750">
              <a:buFont typeface="Wingdings" charset="2"/>
              <a:buChar char="ü"/>
            </a:pPr>
            <a:r>
              <a:rPr lang="ja-JP" altLang="en-US" sz="1400" dirty="0" smtClean="0">
                <a:solidFill>
                  <a:schemeClr val="tx1">
                    <a:lumMod val="50000"/>
                    <a:lumOff val="50000"/>
                  </a:schemeClr>
                </a:solidFill>
                <a:latin typeface="メイリオ"/>
                <a:ea typeface="メイリオ"/>
                <a:cs typeface="メイリオ"/>
              </a:rPr>
              <a:t>・・・</a:t>
            </a:r>
            <a:endParaRPr kumimoji="1" lang="en-US" altLang="ja-JP" sz="1400" dirty="0" smtClean="0">
              <a:solidFill>
                <a:schemeClr val="tx1">
                  <a:lumMod val="50000"/>
                  <a:lumOff val="50000"/>
                </a:schemeClr>
              </a:solidFill>
              <a:latin typeface="メイリオ"/>
              <a:ea typeface="メイリオ"/>
              <a:cs typeface="メイリオ"/>
            </a:endParaRPr>
          </a:p>
        </p:txBody>
      </p:sp>
      <p:grpSp>
        <p:nvGrpSpPr>
          <p:cNvPr id="9" name="図形グループ 8"/>
          <p:cNvGrpSpPr/>
          <p:nvPr/>
        </p:nvGrpSpPr>
        <p:grpSpPr>
          <a:xfrm>
            <a:off x="509447" y="3999370"/>
            <a:ext cx="8184488" cy="2402725"/>
            <a:chOff x="509447" y="4202019"/>
            <a:chExt cx="8184488" cy="2402725"/>
          </a:xfrm>
        </p:grpSpPr>
        <p:sp>
          <p:nvSpPr>
            <p:cNvPr id="7" name="テキスト ボックス 6"/>
            <p:cNvSpPr txBox="1"/>
            <p:nvPr/>
          </p:nvSpPr>
          <p:spPr>
            <a:xfrm>
              <a:off x="509447" y="4973528"/>
              <a:ext cx="8184488" cy="1631216"/>
            </a:xfrm>
            <a:prstGeom prst="rect">
              <a:avLst/>
            </a:prstGeom>
            <a:noFill/>
          </p:spPr>
          <p:txBody>
            <a:bodyPr wrap="square" rtlCol="0">
              <a:spAutoFit/>
            </a:bodyPr>
            <a:lstStyle/>
            <a:p>
              <a:pPr algn="ctr"/>
              <a:r>
                <a:rPr kumimoji="1" lang="en-US" altLang="ja-JP" sz="2800" dirty="0" smtClean="0">
                  <a:solidFill>
                    <a:srgbClr val="0000FF"/>
                  </a:solidFill>
                  <a:latin typeface="メイリオ"/>
                  <a:ea typeface="メイリオ"/>
                  <a:cs typeface="メイリオ"/>
                </a:rPr>
                <a:t>IT</a:t>
              </a:r>
              <a:r>
                <a:rPr kumimoji="1" lang="ja-JP" altLang="en-US" sz="2800" dirty="0" smtClean="0">
                  <a:solidFill>
                    <a:srgbClr val="0000FF"/>
                  </a:solidFill>
                  <a:latin typeface="メイリオ"/>
                  <a:ea typeface="メイリオ"/>
                  <a:cs typeface="メイリオ"/>
                </a:rPr>
                <a:t>ビジネスの収益は、</a:t>
              </a:r>
              <a:r>
                <a:rPr kumimoji="1" lang="ja-JP" altLang="en-US" sz="2800" b="1" u="sng" dirty="0" smtClean="0">
                  <a:solidFill>
                    <a:srgbClr val="0000FF"/>
                  </a:solidFill>
                  <a:latin typeface="メイリオ"/>
                  <a:ea typeface="メイリオ"/>
                  <a:cs typeface="メイリオ"/>
                </a:rPr>
                <a:t>工数提供の対価</a:t>
              </a:r>
              <a:r>
                <a:rPr kumimoji="1" lang="ja-JP" altLang="en-US" sz="2800" dirty="0" smtClean="0">
                  <a:solidFill>
                    <a:srgbClr val="0000FF"/>
                  </a:solidFill>
                  <a:latin typeface="メイリオ"/>
                  <a:ea typeface="メイリオ"/>
                  <a:cs typeface="メイリオ"/>
                </a:rPr>
                <a:t>から</a:t>
              </a:r>
              <a:endParaRPr kumimoji="1" lang="en-US" altLang="ja-JP" sz="2800" dirty="0" smtClean="0">
                <a:solidFill>
                  <a:srgbClr val="0000FF"/>
                </a:solidFill>
                <a:latin typeface="メイリオ"/>
                <a:ea typeface="メイリオ"/>
                <a:cs typeface="メイリオ"/>
              </a:endParaRPr>
            </a:p>
            <a:p>
              <a:pPr algn="ctr"/>
              <a:r>
                <a:rPr kumimoji="1" lang="ja-JP" altLang="en-US" sz="2800" b="1" u="sng" dirty="0" smtClean="0">
                  <a:solidFill>
                    <a:srgbClr val="0000FF"/>
                  </a:solidFill>
                  <a:latin typeface="メイリオ"/>
                  <a:ea typeface="メイリオ"/>
                  <a:cs typeface="メイリオ"/>
                </a:rPr>
                <a:t>ビジネス価値の対価</a:t>
              </a:r>
              <a:r>
                <a:rPr kumimoji="1" lang="ja-JP" altLang="en-US" sz="2800" dirty="0" smtClean="0">
                  <a:solidFill>
                    <a:srgbClr val="0000FF"/>
                  </a:solidFill>
                  <a:latin typeface="メイリオ"/>
                  <a:ea typeface="メイリオ"/>
                  <a:cs typeface="メイリオ"/>
                </a:rPr>
                <a:t>へとシフトする</a:t>
              </a:r>
              <a:endParaRPr kumimoji="1" lang="en-US" altLang="ja-JP" sz="2800" dirty="0" smtClean="0">
                <a:solidFill>
                  <a:srgbClr val="0000FF"/>
                </a:solidFill>
                <a:latin typeface="メイリオ"/>
                <a:ea typeface="メイリオ"/>
                <a:cs typeface="メイリオ"/>
              </a:endParaRPr>
            </a:p>
            <a:p>
              <a:pPr algn="ctr"/>
              <a:endParaRPr lang="en-US" altLang="ja-JP" sz="2000" dirty="0" smtClean="0">
                <a:solidFill>
                  <a:schemeClr val="tx1">
                    <a:lumMod val="50000"/>
                    <a:lumOff val="50000"/>
                  </a:schemeClr>
                </a:solidFill>
                <a:latin typeface="メイリオ"/>
                <a:ea typeface="メイリオ"/>
                <a:cs typeface="メイリオ"/>
              </a:endParaRPr>
            </a:p>
            <a:p>
              <a:pPr algn="ctr"/>
              <a:r>
                <a:rPr lang="ja-JP" altLang="en-US" sz="2400" dirty="0" smtClean="0">
                  <a:solidFill>
                    <a:schemeClr val="tx1">
                      <a:lumMod val="50000"/>
                      <a:lumOff val="50000"/>
                    </a:schemeClr>
                  </a:solidFill>
                  <a:latin typeface="メイリオ"/>
                  <a:ea typeface="メイリオ"/>
                  <a:cs typeface="メイリオ"/>
                </a:rPr>
                <a:t>（</a:t>
              </a:r>
              <a:r>
                <a:rPr lang="ja-JP" altLang="en-US" sz="2400" b="1" dirty="0" smtClean="0">
                  <a:solidFill>
                    <a:srgbClr val="0000FF"/>
                  </a:solidFill>
                  <a:latin typeface="メイリオ"/>
                  <a:ea typeface="メイリオ"/>
                  <a:cs typeface="メイリオ"/>
                </a:rPr>
                <a:t>ビジネス価値</a:t>
              </a:r>
              <a:r>
                <a:rPr lang="ja-JP" altLang="en-US" sz="2400" dirty="0" smtClean="0">
                  <a:solidFill>
                    <a:schemeClr val="tx1">
                      <a:lumMod val="50000"/>
                      <a:lumOff val="50000"/>
                    </a:schemeClr>
                  </a:solidFill>
                  <a:latin typeface="メイリオ"/>
                  <a:ea typeface="メイリオ"/>
                  <a:cs typeface="メイリオ"/>
                </a:rPr>
                <a:t>＝</a:t>
              </a:r>
              <a:r>
                <a:rPr lang="ja-JP" altLang="en-US" sz="2400" dirty="0" smtClean="0">
                  <a:solidFill>
                    <a:srgbClr val="0000FF"/>
                  </a:solidFill>
                  <a:latin typeface="メイリオ"/>
                  <a:ea typeface="メイリオ"/>
                  <a:cs typeface="メイリオ"/>
                </a:rPr>
                <a:t>スピード</a:t>
              </a:r>
              <a:r>
                <a:rPr lang="ja-JP" altLang="en-US" sz="2400" dirty="0">
                  <a:solidFill>
                    <a:srgbClr val="0000FF"/>
                  </a:solidFill>
                  <a:latin typeface="メイリオ"/>
                  <a:ea typeface="メイリオ"/>
                  <a:cs typeface="メイリオ"/>
                </a:rPr>
                <a:t>・変革・</a:t>
              </a:r>
              <a:r>
                <a:rPr lang="ja-JP" altLang="en-US" sz="2400" dirty="0" smtClean="0">
                  <a:solidFill>
                    <a:srgbClr val="0000FF"/>
                  </a:solidFill>
                  <a:latin typeface="メイリオ"/>
                  <a:ea typeface="メイリオ"/>
                  <a:cs typeface="メイリオ"/>
                </a:rPr>
                <a:t>差別化</a:t>
              </a:r>
              <a:r>
                <a:rPr lang="ja-JP" altLang="en-US" sz="2400" dirty="0" smtClean="0">
                  <a:solidFill>
                    <a:schemeClr val="tx1">
                      <a:lumMod val="50000"/>
                      <a:lumOff val="50000"/>
                    </a:schemeClr>
                  </a:solidFill>
                  <a:latin typeface="メイリオ"/>
                  <a:ea typeface="メイリオ"/>
                  <a:cs typeface="メイリオ"/>
                </a:rPr>
                <a:t>）</a:t>
              </a:r>
              <a:endParaRPr kumimoji="1" lang="ja-JP" altLang="en-US" sz="2400" dirty="0">
                <a:solidFill>
                  <a:schemeClr val="tx1">
                    <a:lumMod val="50000"/>
                    <a:lumOff val="50000"/>
                  </a:schemeClr>
                </a:solidFill>
                <a:latin typeface="メイリオ"/>
                <a:ea typeface="メイリオ"/>
                <a:cs typeface="メイリオ"/>
              </a:endParaRPr>
            </a:p>
          </p:txBody>
        </p:sp>
        <p:sp>
          <p:nvSpPr>
            <p:cNvPr id="8" name="下矢印 7"/>
            <p:cNvSpPr/>
            <p:nvPr/>
          </p:nvSpPr>
          <p:spPr>
            <a:xfrm>
              <a:off x="3317838" y="4202019"/>
              <a:ext cx="2526610" cy="658288"/>
            </a:xfrm>
            <a:prstGeom prst="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9516144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p>
          <a:p>
            <a:pPr algn="r"/>
            <a:r>
              <a:rPr lang="ja-JP" altLang="en-US" sz="2400" dirty="0" smtClean="0">
                <a:solidFill>
                  <a:srgbClr val="FFFFFF"/>
                </a:solidFill>
                <a:effectLst/>
                <a:latin typeface="Arial"/>
                <a:ea typeface="HGP創英角ｺﾞｼｯｸUB" pitchFamily="50" charset="-128"/>
                <a:cs typeface="Arial"/>
              </a:rPr>
              <a:t>の現実</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691970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ガバナンスが効かないという都市伝説</a:t>
            </a:r>
            <a:endParaRPr kumimoji="1" lang="ja-JP" altLang="en-US" dirty="0"/>
          </a:p>
        </p:txBody>
      </p:sp>
      <p:sp>
        <p:nvSpPr>
          <p:cNvPr id="4" name="角丸四角形 3"/>
          <p:cNvSpPr/>
          <p:nvPr/>
        </p:nvSpPr>
        <p:spPr bwMode="auto">
          <a:xfrm>
            <a:off x="231776" y="1308940"/>
            <a:ext cx="8682038" cy="1048769"/>
          </a:xfrm>
          <a:prstGeom prst="roundRect">
            <a:avLst>
              <a:gd name="adj" fmla="val 0"/>
            </a:avLst>
          </a:prstGeom>
          <a:solidFill>
            <a:srgbClr val="FF6600"/>
          </a:solidFill>
          <a:ln w="57150" cmpd="sng">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ts val="264"/>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パブリック・クラウドは、</a:t>
            </a:r>
            <a:endParaRPr kumimoji="0" lang="en-US" altLang="ja-JP" sz="24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ts val="264"/>
              </a:spcBef>
              <a:spcAft>
                <a:spcPct val="0"/>
              </a:spcAft>
              <a:buClrTx/>
              <a:buSzTx/>
              <a:buFontTx/>
              <a:buNone/>
              <a:tabLst/>
            </a:pPr>
            <a:r>
              <a:rPr kumimoji="0" lang="ja-JP" altLang="en-US" sz="36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ガバナンスが担保できない</a:t>
            </a:r>
            <a:r>
              <a:rPr kumimoji="0" lang="ja-JP" altLang="en-US" sz="24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ので使えない！</a:t>
            </a:r>
          </a:p>
        </p:txBody>
      </p:sp>
      <p:sp>
        <p:nvSpPr>
          <p:cNvPr id="5" name="角丸四角形 4"/>
          <p:cNvSpPr/>
          <p:nvPr/>
        </p:nvSpPr>
        <p:spPr bwMode="auto">
          <a:xfrm>
            <a:off x="231776" y="2895187"/>
            <a:ext cx="8682038" cy="1372013"/>
          </a:xfrm>
          <a:prstGeom prst="roundRect">
            <a:avLst>
              <a:gd name="adj" fmla="val 0"/>
            </a:avLst>
          </a:prstGeom>
          <a:solidFill>
            <a:srgbClr val="0000FF"/>
          </a:solidFill>
          <a:ln w="57150" cmpd="sng">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ts val="264"/>
              </a:spcBef>
              <a:spcAft>
                <a:spcPct val="0"/>
              </a:spcAft>
              <a:buClrTx/>
              <a:buSzTx/>
              <a:buFontTx/>
              <a:buNone/>
              <a:tabLst/>
            </a:pPr>
            <a:r>
              <a:rPr kumimoji="0" lang="ja-JP" altLang="en-US" sz="36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ガバナンスを担保する</a:t>
            </a:r>
            <a:r>
              <a:rPr kumimoji="0" lang="ja-JP" altLang="en-US" sz="24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とは、</a:t>
            </a:r>
            <a:endParaRPr kumimoji="0" lang="en-US" altLang="ja-JP" sz="24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marL="0" marR="0" indent="0" algn="l" defTabSz="914400" rtl="0" eaLnBrk="1" fontAlgn="base" latinLnBrk="0" hangingPunct="1">
              <a:lnSpc>
                <a:spcPct val="100000"/>
              </a:lnSpc>
              <a:spcBef>
                <a:spcPts val="264"/>
              </a:spcBef>
              <a:spcAft>
                <a:spcPct val="0"/>
              </a:spcAft>
              <a:buClrTx/>
              <a:buSzTx/>
              <a:buFontTx/>
              <a:buNone/>
              <a:tabLst/>
            </a:pPr>
            <a:r>
              <a:rPr kumimoji="0" lang="ja-JP" altLang="en-US" sz="2000" dirty="0" smtClean="0">
                <a:solidFill>
                  <a:srgbClr val="FFFFFF"/>
                </a:solidFill>
                <a:latin typeface="HGP創英角ｺﾞｼｯｸUB"/>
                <a:ea typeface="HGP創英角ｺﾞｼｯｸUB"/>
                <a:cs typeface="HGP創英角ｺﾞｼｯｸUB"/>
              </a:rPr>
              <a:t>命令や指示などなくても、普段通りの業務をこなしていれば、業務や経営の目的が達成されるビジネスプロセスを構築し、それを運用すること。</a:t>
            </a:r>
            <a:endParaRPr kumimoji="0" lang="ja-JP" altLang="en-US" sz="20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p:txBody>
      </p:sp>
      <p:sp>
        <p:nvSpPr>
          <p:cNvPr id="7" name="正方形/長方形 6"/>
          <p:cNvSpPr/>
          <p:nvPr/>
        </p:nvSpPr>
        <p:spPr>
          <a:xfrm>
            <a:off x="1995647" y="785720"/>
            <a:ext cx="5855910" cy="523220"/>
          </a:xfrm>
          <a:prstGeom prst="rect">
            <a:avLst/>
          </a:prstGeom>
        </p:spPr>
        <p:txBody>
          <a:bodyPr wrap="square">
            <a:spAutoFit/>
          </a:bodyPr>
          <a:lstStyle/>
          <a:p>
            <a:pPr lvl="0" algn="r"/>
            <a:r>
              <a:rPr lang="ja-JP" altLang="en-US" sz="2800" dirty="0">
                <a:solidFill>
                  <a:srgbClr val="FF0000"/>
                </a:solidFill>
                <a:latin typeface="HG創英角ｺﾞｼｯｸUB"/>
                <a:ea typeface="HG創英角ｺﾞｼｯｸUB"/>
                <a:cs typeface="HG創英角ｺﾞｼｯｸUB"/>
              </a:rPr>
              <a:t>本当にそうでしょう</a:t>
            </a:r>
            <a:r>
              <a:rPr lang="ja-JP" altLang="en-US" sz="2800" dirty="0" smtClean="0">
                <a:solidFill>
                  <a:srgbClr val="FF0000"/>
                </a:solidFill>
                <a:latin typeface="HG創英角ｺﾞｼｯｸUB"/>
                <a:ea typeface="HG創英角ｺﾞｼｯｸUB"/>
                <a:cs typeface="HG創英角ｺﾞｼｯｸUB"/>
              </a:rPr>
              <a:t>か？</a:t>
            </a:r>
            <a:endParaRPr lang="ja-JP" altLang="en-US" sz="2800" dirty="0">
              <a:solidFill>
                <a:srgbClr val="FF0000"/>
              </a:solidFill>
              <a:latin typeface="HG創英角ｺﾞｼｯｸUB"/>
              <a:ea typeface="HG創英角ｺﾞｼｯｸUB"/>
              <a:cs typeface="HG創英角ｺﾞｼｯｸUB"/>
            </a:endParaRPr>
          </a:p>
        </p:txBody>
      </p:sp>
      <p:pic>
        <p:nvPicPr>
          <p:cNvPr id="8" name="図 7" descr="MC900434411.W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8204" y="840302"/>
            <a:ext cx="1009396" cy="1135570"/>
          </a:xfrm>
          <a:prstGeom prst="rect">
            <a:avLst/>
          </a:prstGeom>
        </p:spPr>
      </p:pic>
      <p:pic>
        <p:nvPicPr>
          <p:cNvPr id="9" name="図 8" descr="MC900424462.WM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4660" y="2447970"/>
            <a:ext cx="912940" cy="894434"/>
          </a:xfrm>
          <a:prstGeom prst="rect">
            <a:avLst/>
          </a:prstGeom>
        </p:spPr>
      </p:pic>
      <p:sp>
        <p:nvSpPr>
          <p:cNvPr id="10" name="正方形/長方形 9"/>
          <p:cNvSpPr/>
          <p:nvPr/>
        </p:nvSpPr>
        <p:spPr>
          <a:xfrm>
            <a:off x="1995647" y="2371967"/>
            <a:ext cx="5855910" cy="523220"/>
          </a:xfrm>
          <a:prstGeom prst="rect">
            <a:avLst/>
          </a:prstGeom>
        </p:spPr>
        <p:txBody>
          <a:bodyPr wrap="square">
            <a:spAutoFit/>
          </a:bodyPr>
          <a:lstStyle/>
          <a:p>
            <a:pPr lvl="0" algn="r"/>
            <a:r>
              <a:rPr lang="ja-JP" altLang="en-US" sz="2800" dirty="0" smtClean="0">
                <a:solidFill>
                  <a:srgbClr val="3366FF"/>
                </a:solidFill>
                <a:latin typeface="HG創英角ｺﾞｼｯｸUB"/>
                <a:ea typeface="HG創英角ｺﾞｼｯｸUB"/>
                <a:cs typeface="HG創英角ｺﾞｼｯｸUB"/>
              </a:rPr>
              <a:t>ということは？</a:t>
            </a:r>
            <a:endParaRPr lang="ja-JP" altLang="en-US" sz="2800" dirty="0">
              <a:solidFill>
                <a:srgbClr val="3366FF"/>
              </a:solidFill>
              <a:latin typeface="HG創英角ｺﾞｼｯｸUB"/>
              <a:ea typeface="HG創英角ｺﾞｼｯｸUB"/>
              <a:cs typeface="HG創英角ｺﾞｼｯｸUB"/>
            </a:endParaRPr>
          </a:p>
        </p:txBody>
      </p:sp>
      <p:sp>
        <p:nvSpPr>
          <p:cNvPr id="11" name="角丸四角形 10"/>
          <p:cNvSpPr/>
          <p:nvPr/>
        </p:nvSpPr>
        <p:spPr bwMode="auto">
          <a:xfrm>
            <a:off x="227014" y="4311650"/>
            <a:ext cx="1926683" cy="558860"/>
          </a:xfrm>
          <a:prstGeom prst="roundRect">
            <a:avLst>
              <a:gd name="adj" fmla="val 0"/>
            </a:avLst>
          </a:prstGeom>
          <a:solidFill>
            <a:srgbClr val="008000"/>
          </a:solidFill>
          <a:ln w="57150" cmpd="sng">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264"/>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許容水準</a:t>
            </a:r>
          </a:p>
        </p:txBody>
      </p:sp>
      <p:sp>
        <p:nvSpPr>
          <p:cNvPr id="13" name="角丸四角形 12"/>
          <p:cNvSpPr/>
          <p:nvPr/>
        </p:nvSpPr>
        <p:spPr bwMode="auto">
          <a:xfrm>
            <a:off x="6988424" y="4311650"/>
            <a:ext cx="1925390" cy="558860"/>
          </a:xfrm>
          <a:prstGeom prst="roundRect">
            <a:avLst>
              <a:gd name="adj" fmla="val 0"/>
            </a:avLst>
          </a:prstGeom>
          <a:solidFill>
            <a:srgbClr val="008000"/>
          </a:solidFill>
          <a:ln w="57150" cmpd="sng">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264"/>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達成基準</a:t>
            </a:r>
          </a:p>
        </p:txBody>
      </p:sp>
      <p:cxnSp>
        <p:nvCxnSpPr>
          <p:cNvPr id="14" name="直線コネクタ 13"/>
          <p:cNvCxnSpPr/>
          <p:nvPr/>
        </p:nvCxnSpPr>
        <p:spPr>
          <a:xfrm>
            <a:off x="227014" y="4930078"/>
            <a:ext cx="8686800" cy="1"/>
          </a:xfrm>
          <a:prstGeom prst="line">
            <a:avLst/>
          </a:prstGeom>
          <a:ln w="76200" cmpd="sng">
            <a:solidFill>
              <a:srgbClr val="8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7" name="二等辺三角形 16"/>
          <p:cNvSpPr/>
          <p:nvPr/>
        </p:nvSpPr>
        <p:spPr>
          <a:xfrm>
            <a:off x="2693988" y="4980938"/>
            <a:ext cx="3752849" cy="524512"/>
          </a:xfrm>
          <a:prstGeom prst="triangle">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4170303" y="5045670"/>
            <a:ext cx="800219" cy="461665"/>
          </a:xfrm>
          <a:prstGeom prst="rect">
            <a:avLst/>
          </a:prstGeom>
        </p:spPr>
        <p:txBody>
          <a:bodyPr wrap="none">
            <a:spAutoFit/>
          </a:bodyPr>
          <a:lstStyle/>
          <a:p>
            <a:pPr lvl="0" algn="ctr" defTabSz="914400" fontAlgn="base">
              <a:spcBef>
                <a:spcPts val="264"/>
              </a:spcBef>
              <a:spcAft>
                <a:spcPct val="0"/>
              </a:spcAft>
            </a:pPr>
            <a:r>
              <a:rPr kumimoji="0" lang="ja-JP" altLang="en-US" sz="2400" dirty="0" smtClean="0">
                <a:solidFill>
                  <a:srgbClr val="FFFFFF"/>
                </a:solidFill>
                <a:latin typeface="ＤＦＰ太丸ゴシック体"/>
                <a:ea typeface="ＤＦＰ太丸ゴシック体"/>
                <a:cs typeface="ＤＦＰ太丸ゴシック体"/>
              </a:rPr>
              <a:t>施策</a:t>
            </a:r>
            <a:endParaRPr kumimoji="0" lang="ja-JP" altLang="en-US" sz="2400" dirty="0">
              <a:solidFill>
                <a:srgbClr val="FFFFFF"/>
              </a:solidFill>
              <a:latin typeface="ＤＦＰ太丸ゴシック体"/>
              <a:ea typeface="ＤＦＰ太丸ゴシック体"/>
              <a:cs typeface="ＤＦＰ太丸ゴシック体"/>
            </a:endParaRPr>
          </a:p>
        </p:txBody>
      </p:sp>
      <p:sp>
        <p:nvSpPr>
          <p:cNvPr id="15" name="正方形/長方形 14"/>
          <p:cNvSpPr/>
          <p:nvPr/>
        </p:nvSpPr>
        <p:spPr>
          <a:xfrm>
            <a:off x="227014" y="5556250"/>
            <a:ext cx="8686800" cy="1006633"/>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2114550" lvl="4" indent="-285750">
              <a:buFont typeface="Wingdings" charset="2"/>
              <a:buChar char="v"/>
            </a:pPr>
            <a:r>
              <a:rPr lang="ja-JP" altLang="en-US" sz="1600" dirty="0" smtClean="0">
                <a:solidFill>
                  <a:srgbClr val="FFFFFF"/>
                </a:solidFill>
                <a:latin typeface="ＭＳ Ｐゴシック"/>
                <a:cs typeface="ＭＳ Ｐゴシック"/>
              </a:rPr>
              <a:t>一元</a:t>
            </a:r>
            <a:r>
              <a:rPr lang="ja-JP" altLang="en-US" sz="1600" dirty="0">
                <a:solidFill>
                  <a:srgbClr val="FFFFFF"/>
                </a:solidFill>
                <a:latin typeface="ＭＳ Ｐゴシック"/>
                <a:cs typeface="ＭＳ Ｐゴシック"/>
              </a:rPr>
              <a:t>管理され利用状況を計測でき、利用ログを把握できる。</a:t>
            </a:r>
          </a:p>
          <a:p>
            <a:pPr marL="2114550" lvl="4" indent="-285750">
              <a:buFont typeface="Wingdings" charset="2"/>
              <a:buChar char="v"/>
            </a:pPr>
            <a:r>
              <a:rPr lang="ja-JP" altLang="en-US" sz="1600" dirty="0" smtClean="0">
                <a:solidFill>
                  <a:srgbClr val="FFFFFF"/>
                </a:solidFill>
                <a:latin typeface="ＭＳ Ｐゴシック"/>
                <a:cs typeface="ＭＳ Ｐゴシック"/>
              </a:rPr>
              <a:t>必要</a:t>
            </a:r>
            <a:r>
              <a:rPr lang="ja-JP" altLang="en-US" sz="1600" dirty="0">
                <a:solidFill>
                  <a:srgbClr val="FFFFFF"/>
                </a:solidFill>
                <a:latin typeface="ＭＳ Ｐゴシック"/>
                <a:cs typeface="ＭＳ Ｐゴシック"/>
              </a:rPr>
              <a:t>な時に必要な機能／性能／資源を調達・利用できる。</a:t>
            </a:r>
          </a:p>
          <a:p>
            <a:pPr marL="2114550" lvl="4" indent="-285750">
              <a:buFont typeface="Wingdings" charset="2"/>
              <a:buChar char="v"/>
            </a:pPr>
            <a:r>
              <a:rPr lang="ja-JP" altLang="en-US" sz="1600" dirty="0" smtClean="0">
                <a:solidFill>
                  <a:srgbClr val="FFFFFF"/>
                </a:solidFill>
                <a:latin typeface="ＭＳ Ｐゴシック"/>
                <a:cs typeface="ＭＳ Ｐゴシック"/>
              </a:rPr>
              <a:t>管理</a:t>
            </a:r>
            <a:r>
              <a:rPr lang="ja-JP" altLang="en-US" sz="1600" dirty="0">
                <a:solidFill>
                  <a:srgbClr val="FFFFFF"/>
                </a:solidFill>
                <a:latin typeface="ＭＳ Ｐゴシック"/>
                <a:cs typeface="ＭＳ Ｐゴシック"/>
              </a:rPr>
              <a:t>の対象が少なく、管理負担が少ない。</a:t>
            </a:r>
          </a:p>
        </p:txBody>
      </p:sp>
      <p:sp>
        <p:nvSpPr>
          <p:cNvPr id="16" name="テキスト ボックス 15"/>
          <p:cNvSpPr txBox="1"/>
          <p:nvPr/>
        </p:nvSpPr>
        <p:spPr>
          <a:xfrm>
            <a:off x="685800" y="5719429"/>
            <a:ext cx="1254670" cy="707886"/>
          </a:xfrm>
          <a:prstGeom prst="rect">
            <a:avLst/>
          </a:prstGeom>
          <a:noFill/>
        </p:spPr>
        <p:txBody>
          <a:bodyPr wrap="none" rtlCol="0">
            <a:spAutoFit/>
          </a:bodyPr>
          <a:lstStyle/>
          <a:p>
            <a:r>
              <a:rPr kumimoji="1" lang="ja-JP" altLang="en-US" sz="2000" dirty="0" smtClean="0">
                <a:solidFill>
                  <a:srgbClr val="FFFFFF"/>
                </a:solidFill>
              </a:rPr>
              <a:t>クラウドで</a:t>
            </a:r>
            <a:endParaRPr kumimoji="1" lang="en-US" altLang="ja-JP" sz="2000" dirty="0" smtClean="0">
              <a:solidFill>
                <a:srgbClr val="FFFFFF"/>
              </a:solidFill>
            </a:endParaRPr>
          </a:p>
          <a:p>
            <a:r>
              <a:rPr lang="ja-JP" altLang="en-US" sz="2000" dirty="0" smtClean="0">
                <a:solidFill>
                  <a:srgbClr val="FFFFFF"/>
                </a:solidFill>
              </a:rPr>
              <a:t>できること</a:t>
            </a:r>
            <a:endParaRPr kumimoji="1" lang="ja-JP" altLang="en-US" sz="2000" dirty="0">
              <a:solidFill>
                <a:srgbClr val="FFFFFF"/>
              </a:solidFill>
            </a:endParaRPr>
          </a:p>
        </p:txBody>
      </p:sp>
    </p:spTree>
    <p:extLst>
      <p:ext uri="{BB962C8B-B14F-4D97-AF65-F5344CB8AC3E}">
        <p14:creationId xmlns:p14="http://schemas.microsoft.com/office/powerpoint/2010/main" val="380005293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bwMode="auto">
          <a:xfrm>
            <a:off x="2188324" y="1186646"/>
            <a:ext cx="4773702" cy="4474693"/>
          </a:xfrm>
          <a:prstGeom prst="roundRect">
            <a:avLst>
              <a:gd name="adj" fmla="val 7731"/>
            </a:avLst>
          </a:prstGeom>
          <a:solidFill>
            <a:srgbClr val="FFFBD2"/>
          </a:solidFill>
          <a:ln w="57150" cmpd="sng">
            <a:solidFill>
              <a:srgbClr val="3366FF"/>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ts val="264"/>
              </a:spcBef>
              <a:spcAft>
                <a:spcPct val="0"/>
              </a:spcAft>
              <a:buClrTx/>
              <a:buSzTx/>
              <a:buFontTx/>
              <a:buNone/>
              <a:tabLst/>
            </a:pPr>
            <a:endParaRPr kumimoji="0" lang="ja-JP" altLang="en-US" sz="2800" b="0" i="0" u="none" strike="noStrike" cap="none" normalizeH="0" baseline="0" dirty="0" smtClean="0">
              <a:ln>
                <a:noFill/>
              </a:ln>
              <a:solidFill>
                <a:srgbClr val="3366FF"/>
              </a:solidFill>
              <a:effectLst/>
              <a:latin typeface="Arial" charset="0"/>
              <a:ea typeface="HG丸ｺﾞｼｯｸM-PRO" pitchFamily="50" charset="-128"/>
            </a:endParaRPr>
          </a:p>
        </p:txBody>
      </p:sp>
      <p:sp>
        <p:nvSpPr>
          <p:cNvPr id="3" name="タイトル 2"/>
          <p:cNvSpPr>
            <a:spLocks noGrp="1"/>
          </p:cNvSpPr>
          <p:nvPr>
            <p:ph type="title"/>
          </p:nvPr>
        </p:nvSpPr>
        <p:spPr/>
        <p:txBody>
          <a:bodyPr/>
          <a:lstStyle/>
          <a:p>
            <a:r>
              <a:rPr kumimoji="1" lang="ja-JP" altLang="en-US" dirty="0" smtClean="0"/>
              <a:t>クラウドで実現するガバナンス</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42</a:t>
            </a:fld>
            <a:endParaRPr kumimoji="1" lang="ja-JP" altLang="en-US"/>
          </a:p>
        </p:txBody>
      </p:sp>
      <p:sp>
        <p:nvSpPr>
          <p:cNvPr id="6" name="正方形/長方形 5"/>
          <p:cNvSpPr/>
          <p:nvPr/>
        </p:nvSpPr>
        <p:spPr>
          <a:xfrm>
            <a:off x="840761" y="713129"/>
            <a:ext cx="7468828" cy="461665"/>
          </a:xfrm>
          <a:prstGeom prst="rect">
            <a:avLst/>
          </a:prstGeom>
        </p:spPr>
        <p:txBody>
          <a:bodyPr wrap="square">
            <a:spAutoFit/>
          </a:bodyPr>
          <a:lstStyle/>
          <a:p>
            <a:pPr lvl="0" algn="ctr" defTabSz="914400" fontAlgn="base">
              <a:spcBef>
                <a:spcPts val="264"/>
              </a:spcBef>
              <a:spcAft>
                <a:spcPct val="0"/>
              </a:spcAft>
            </a:pPr>
            <a:r>
              <a:rPr kumimoji="0" lang="ja-JP" altLang="en-US" sz="2400" dirty="0">
                <a:solidFill>
                  <a:srgbClr val="3366FF"/>
                </a:solidFill>
                <a:latin typeface="ＤＦＰ太丸ゴシック体"/>
                <a:ea typeface="ＤＦＰ太丸ゴシック体"/>
                <a:cs typeface="ＤＦＰ太丸ゴシック体"/>
              </a:rPr>
              <a:t>ガバナンスを担保する</a:t>
            </a:r>
            <a:r>
              <a:rPr kumimoji="0" lang="ja-JP" altLang="en-US" sz="2000" dirty="0">
                <a:solidFill>
                  <a:srgbClr val="3366FF"/>
                </a:solidFill>
                <a:latin typeface="HG丸ｺﾞｼｯｸM-PRO"/>
                <a:ea typeface="HG丸ｺﾞｼｯｸM-PRO"/>
                <a:cs typeface="HG丸ｺﾞｼｯｸM-PRO"/>
              </a:rPr>
              <a:t>ために</a:t>
            </a:r>
            <a:r>
              <a:rPr kumimoji="0" lang="ja-JP" altLang="en-US" sz="2000" dirty="0" smtClean="0">
                <a:solidFill>
                  <a:srgbClr val="3366FF"/>
                </a:solidFill>
                <a:latin typeface="HG丸ｺﾞｼｯｸM-PRO"/>
                <a:ea typeface="HG丸ｺﾞｼｯｸM-PRO"/>
                <a:cs typeface="HG丸ｺﾞｼｯｸM-PRO"/>
              </a:rPr>
              <a:t>は・・・</a:t>
            </a:r>
            <a:endParaRPr kumimoji="0" lang="ja-JP" altLang="en-US" sz="2000" dirty="0">
              <a:solidFill>
                <a:srgbClr val="3366FF"/>
              </a:solidFill>
              <a:latin typeface="Arial" charset="0"/>
              <a:ea typeface="HG丸ｺﾞｼｯｸM-PRO" pitchFamily="50" charset="-128"/>
            </a:endParaRPr>
          </a:p>
        </p:txBody>
      </p:sp>
      <p:sp>
        <p:nvSpPr>
          <p:cNvPr id="11" name="円/楕円 10"/>
          <p:cNvSpPr/>
          <p:nvPr/>
        </p:nvSpPr>
        <p:spPr>
          <a:xfrm>
            <a:off x="3115319" y="1336756"/>
            <a:ext cx="2889598" cy="2774309"/>
          </a:xfrm>
          <a:prstGeom prst="ellipse">
            <a:avLst/>
          </a:prstGeom>
          <a:solidFill>
            <a:srgbClr val="008000">
              <a:alpha val="5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円/楕円 11"/>
          <p:cNvSpPr/>
          <p:nvPr/>
        </p:nvSpPr>
        <p:spPr>
          <a:xfrm>
            <a:off x="2350278" y="1993048"/>
            <a:ext cx="2889598" cy="2774309"/>
          </a:xfrm>
          <a:prstGeom prst="ellipse">
            <a:avLst/>
          </a:prstGeom>
          <a:solidFill>
            <a:srgbClr val="800000">
              <a:alpha val="5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円/楕円 12"/>
          <p:cNvSpPr/>
          <p:nvPr/>
        </p:nvSpPr>
        <p:spPr>
          <a:xfrm>
            <a:off x="3115319" y="2764402"/>
            <a:ext cx="2889598" cy="2774309"/>
          </a:xfrm>
          <a:prstGeom prst="ellipse">
            <a:avLst/>
          </a:prstGeom>
          <a:solidFill>
            <a:srgbClr val="FF6600">
              <a:alpha val="5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円/楕円 13"/>
          <p:cNvSpPr/>
          <p:nvPr/>
        </p:nvSpPr>
        <p:spPr>
          <a:xfrm>
            <a:off x="3886730" y="1993048"/>
            <a:ext cx="2889598" cy="2774309"/>
          </a:xfrm>
          <a:prstGeom prst="ellipse">
            <a:avLst/>
          </a:prstGeom>
          <a:solidFill>
            <a:srgbClr val="3366FF">
              <a:alpha val="5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テキスト ボックス 14"/>
          <p:cNvSpPr txBox="1"/>
          <p:nvPr/>
        </p:nvSpPr>
        <p:spPr>
          <a:xfrm>
            <a:off x="4160008" y="1469828"/>
            <a:ext cx="800219" cy="461665"/>
          </a:xfrm>
          <a:prstGeom prst="rect">
            <a:avLst/>
          </a:prstGeom>
          <a:noFill/>
        </p:spPr>
        <p:txBody>
          <a:bodyPr wrap="none" rtlCol="0">
            <a:spAutoFit/>
          </a:bodyPr>
          <a:lstStyle/>
          <a:p>
            <a:pPr algn="ctr"/>
            <a:r>
              <a:rPr kumimoji="1" lang="ja-JP" altLang="en-US" sz="2400" dirty="0" smtClean="0">
                <a:solidFill>
                  <a:schemeClr val="bg1"/>
                </a:solidFill>
                <a:latin typeface="ＤＦＰ太丸ゴシック体"/>
                <a:ea typeface="ＤＦＰ太丸ゴシック体"/>
                <a:cs typeface="ＤＦＰ太丸ゴシック体"/>
              </a:rPr>
              <a:t>効率</a:t>
            </a:r>
            <a:endParaRPr kumimoji="1" lang="ja-JP" altLang="en-US" sz="2400" dirty="0">
              <a:solidFill>
                <a:schemeClr val="bg1"/>
              </a:solidFill>
              <a:latin typeface="ＤＦＰ太丸ゴシック体"/>
              <a:ea typeface="ＤＦＰ太丸ゴシック体"/>
              <a:cs typeface="ＤＦＰ太丸ゴシック体"/>
            </a:endParaRPr>
          </a:p>
        </p:txBody>
      </p:sp>
      <p:sp>
        <p:nvSpPr>
          <p:cNvPr id="16" name="テキスト ボックス 15"/>
          <p:cNvSpPr txBox="1"/>
          <p:nvPr/>
        </p:nvSpPr>
        <p:spPr>
          <a:xfrm>
            <a:off x="4006120" y="4896165"/>
            <a:ext cx="1107996" cy="461665"/>
          </a:xfrm>
          <a:prstGeom prst="rect">
            <a:avLst/>
          </a:prstGeom>
          <a:noFill/>
        </p:spPr>
        <p:txBody>
          <a:bodyPr wrap="none" rtlCol="0">
            <a:spAutoFit/>
          </a:bodyPr>
          <a:lstStyle/>
          <a:p>
            <a:pPr algn="ctr"/>
            <a:r>
              <a:rPr kumimoji="1" lang="ja-JP" altLang="en-US" sz="2400" dirty="0" smtClean="0">
                <a:solidFill>
                  <a:schemeClr val="bg1"/>
                </a:solidFill>
                <a:latin typeface="ＤＦＰ太丸ゴシック体"/>
                <a:ea typeface="ＤＦＰ太丸ゴシック体"/>
                <a:cs typeface="ＤＦＰ太丸ゴシック体"/>
              </a:rPr>
              <a:t>利便性</a:t>
            </a:r>
            <a:endParaRPr kumimoji="1" lang="ja-JP" altLang="en-US" sz="2400" dirty="0">
              <a:solidFill>
                <a:schemeClr val="bg1"/>
              </a:solidFill>
              <a:latin typeface="ＤＦＰ太丸ゴシック体"/>
              <a:ea typeface="ＤＦＰ太丸ゴシック体"/>
              <a:cs typeface="ＤＦＰ太丸ゴシック体"/>
            </a:endParaRPr>
          </a:p>
        </p:txBody>
      </p:sp>
      <p:sp>
        <p:nvSpPr>
          <p:cNvPr id="17" name="テキスト ボックス 16"/>
          <p:cNvSpPr txBox="1"/>
          <p:nvPr/>
        </p:nvSpPr>
        <p:spPr>
          <a:xfrm>
            <a:off x="2350278" y="3127167"/>
            <a:ext cx="1107996" cy="461665"/>
          </a:xfrm>
          <a:prstGeom prst="rect">
            <a:avLst/>
          </a:prstGeom>
          <a:noFill/>
        </p:spPr>
        <p:txBody>
          <a:bodyPr wrap="none" rtlCol="0">
            <a:spAutoFit/>
          </a:bodyPr>
          <a:lstStyle/>
          <a:p>
            <a:pPr algn="ctr"/>
            <a:r>
              <a:rPr kumimoji="1" lang="ja-JP" altLang="en-US" sz="2400" dirty="0" smtClean="0">
                <a:solidFill>
                  <a:schemeClr val="bg1"/>
                </a:solidFill>
                <a:latin typeface="ＤＦＰ太丸ゴシック体"/>
                <a:ea typeface="ＤＦＰ太丸ゴシック体"/>
                <a:cs typeface="ＤＦＰ太丸ゴシック体"/>
              </a:rPr>
              <a:t>コスト</a:t>
            </a:r>
            <a:endParaRPr kumimoji="1" lang="ja-JP" altLang="en-US" sz="2400" dirty="0">
              <a:solidFill>
                <a:schemeClr val="bg1"/>
              </a:solidFill>
              <a:latin typeface="ＤＦＰ太丸ゴシック体"/>
              <a:ea typeface="ＤＦＰ太丸ゴシック体"/>
              <a:cs typeface="ＤＦＰ太丸ゴシック体"/>
            </a:endParaRPr>
          </a:p>
        </p:txBody>
      </p:sp>
      <p:sp>
        <p:nvSpPr>
          <p:cNvPr id="18" name="テキスト ボックス 17"/>
          <p:cNvSpPr txBox="1"/>
          <p:nvPr/>
        </p:nvSpPr>
        <p:spPr>
          <a:xfrm>
            <a:off x="5668332" y="3127167"/>
            <a:ext cx="1107996" cy="461665"/>
          </a:xfrm>
          <a:prstGeom prst="rect">
            <a:avLst/>
          </a:prstGeom>
          <a:noFill/>
        </p:spPr>
        <p:txBody>
          <a:bodyPr wrap="none" rtlCol="0">
            <a:spAutoFit/>
          </a:bodyPr>
          <a:lstStyle/>
          <a:p>
            <a:pPr algn="r"/>
            <a:r>
              <a:rPr kumimoji="1" lang="ja-JP" altLang="en-US" sz="2400" dirty="0" smtClean="0">
                <a:solidFill>
                  <a:schemeClr val="bg1"/>
                </a:solidFill>
                <a:latin typeface="ＤＦＰ太丸ゴシック体"/>
                <a:ea typeface="ＤＦＰ太丸ゴシック体"/>
                <a:cs typeface="ＤＦＰ太丸ゴシック体"/>
              </a:rPr>
              <a:t>リスク</a:t>
            </a:r>
            <a:endParaRPr kumimoji="1" lang="ja-JP" altLang="en-US" sz="2400" dirty="0">
              <a:solidFill>
                <a:schemeClr val="bg1"/>
              </a:solidFill>
              <a:latin typeface="ＤＦＰ太丸ゴシック体"/>
              <a:ea typeface="ＤＦＰ太丸ゴシック体"/>
              <a:cs typeface="ＤＦＰ太丸ゴシック体"/>
            </a:endParaRPr>
          </a:p>
        </p:txBody>
      </p:sp>
      <p:sp>
        <p:nvSpPr>
          <p:cNvPr id="19" name="テキスト ボックス 18"/>
          <p:cNvSpPr txBox="1"/>
          <p:nvPr/>
        </p:nvSpPr>
        <p:spPr>
          <a:xfrm>
            <a:off x="3570104" y="2868595"/>
            <a:ext cx="1980029" cy="892552"/>
          </a:xfrm>
          <a:prstGeom prst="rect">
            <a:avLst/>
          </a:prstGeom>
          <a:noFill/>
        </p:spPr>
        <p:txBody>
          <a:bodyPr wrap="none" rtlCol="0">
            <a:spAutoFit/>
          </a:bodyPr>
          <a:lstStyle/>
          <a:p>
            <a:pPr algn="ctr"/>
            <a:r>
              <a:rPr kumimoji="1" lang="ja-JP" altLang="en-US" sz="2800" dirty="0" smtClean="0">
                <a:solidFill>
                  <a:schemeClr val="bg1"/>
                </a:solidFill>
                <a:latin typeface="ＤＦＰ太丸ゴシック体"/>
                <a:ea typeface="ＤＦＰ太丸ゴシック体"/>
                <a:cs typeface="ＤＦＰ太丸ゴシック体"/>
              </a:rPr>
              <a:t>ガバナンス</a:t>
            </a:r>
            <a:endParaRPr kumimoji="1" lang="en-US" altLang="ja-JP" sz="2800" dirty="0" smtClean="0">
              <a:solidFill>
                <a:schemeClr val="bg1"/>
              </a:solidFill>
              <a:latin typeface="ＤＦＰ太丸ゴシック体"/>
              <a:ea typeface="ＤＦＰ太丸ゴシック体"/>
              <a:cs typeface="ＤＦＰ太丸ゴシック体"/>
            </a:endParaRPr>
          </a:p>
          <a:p>
            <a:pPr algn="ctr"/>
            <a:r>
              <a:rPr lang="en-US" altLang="ja-JP" sz="2400" dirty="0" smtClean="0">
                <a:solidFill>
                  <a:schemeClr val="bg1"/>
                </a:solidFill>
                <a:latin typeface="Arial"/>
                <a:ea typeface="ＤＦＰ太丸ゴシック体"/>
                <a:cs typeface="Arial"/>
              </a:rPr>
              <a:t>Governance</a:t>
            </a:r>
            <a:endParaRPr kumimoji="1" lang="ja-JP" altLang="en-US" sz="2400" dirty="0">
              <a:solidFill>
                <a:schemeClr val="bg1"/>
              </a:solidFill>
              <a:latin typeface="Arial"/>
              <a:ea typeface="ＤＦＰ太丸ゴシック体"/>
              <a:cs typeface="Arial"/>
            </a:endParaRPr>
          </a:p>
        </p:txBody>
      </p:sp>
      <p:sp>
        <p:nvSpPr>
          <p:cNvPr id="21" name="正方形/長方形 20"/>
          <p:cNvSpPr/>
          <p:nvPr/>
        </p:nvSpPr>
        <p:spPr>
          <a:xfrm>
            <a:off x="552957" y="1186646"/>
            <a:ext cx="1017432" cy="4474693"/>
          </a:xfrm>
          <a:prstGeom prst="rect">
            <a:avLst/>
          </a:prstGeom>
          <a:solidFill>
            <a:srgbClr val="3366FF"/>
          </a:solid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2800" dirty="0" smtClean="0">
                <a:solidFill>
                  <a:srgbClr val="FFFFFF"/>
                </a:solidFill>
                <a:latin typeface="ＭＳ Ｐゴシック"/>
                <a:ea typeface="ＭＳ Ｐゴシック"/>
                <a:cs typeface="ＭＳ Ｐゴシック"/>
              </a:rPr>
              <a:t>状況が見える</a:t>
            </a:r>
            <a:endParaRPr kumimoji="1" lang="ja-JP" altLang="en-US" sz="2800" dirty="0">
              <a:solidFill>
                <a:srgbClr val="FFFFFF"/>
              </a:solidFill>
              <a:latin typeface="ＭＳ Ｐゴシック"/>
              <a:ea typeface="ＭＳ Ｐゴシック"/>
              <a:cs typeface="ＭＳ Ｐゴシック"/>
            </a:endParaRPr>
          </a:p>
        </p:txBody>
      </p:sp>
      <p:sp>
        <p:nvSpPr>
          <p:cNvPr id="22" name="正方形/長方形 21"/>
          <p:cNvSpPr/>
          <p:nvPr/>
        </p:nvSpPr>
        <p:spPr>
          <a:xfrm>
            <a:off x="7542536" y="1186646"/>
            <a:ext cx="1017432" cy="4474693"/>
          </a:xfrm>
          <a:prstGeom prst="rect">
            <a:avLst/>
          </a:prstGeom>
          <a:solidFill>
            <a:srgbClr val="3366FF"/>
          </a:solid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2800" dirty="0" smtClean="0">
                <a:solidFill>
                  <a:srgbClr val="FFFFFF"/>
                </a:solidFill>
                <a:latin typeface="ＭＳ Ｐゴシック"/>
                <a:ea typeface="ＭＳ Ｐゴシック"/>
                <a:cs typeface="ＭＳ Ｐゴシック"/>
              </a:rPr>
              <a:t>状況がコントロールできる</a:t>
            </a:r>
            <a:endParaRPr kumimoji="1" lang="ja-JP" altLang="en-US" sz="2800" dirty="0">
              <a:solidFill>
                <a:srgbClr val="FFFFFF"/>
              </a:solidFill>
              <a:latin typeface="ＭＳ Ｐゴシック"/>
              <a:ea typeface="ＭＳ Ｐゴシック"/>
              <a:cs typeface="ＭＳ Ｐゴシック"/>
            </a:endParaRPr>
          </a:p>
        </p:txBody>
      </p:sp>
      <p:sp>
        <p:nvSpPr>
          <p:cNvPr id="23" name="二等辺三角形 22"/>
          <p:cNvSpPr/>
          <p:nvPr/>
        </p:nvSpPr>
        <p:spPr>
          <a:xfrm rot="16200000" flipH="1">
            <a:off x="6037295" y="3017741"/>
            <a:ext cx="2774310" cy="724927"/>
          </a:xfrm>
          <a:prstGeom prst="triangle">
            <a:avLst/>
          </a:prstGeom>
          <a:solidFill>
            <a:srgbClr val="3366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二等辺三角形 23"/>
          <p:cNvSpPr/>
          <p:nvPr/>
        </p:nvSpPr>
        <p:spPr>
          <a:xfrm rot="5400000">
            <a:off x="376821" y="3017740"/>
            <a:ext cx="2774311" cy="724927"/>
          </a:xfrm>
          <a:prstGeom prst="triangle">
            <a:avLst/>
          </a:prstGeom>
          <a:solidFill>
            <a:srgbClr val="3366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正方形/長方形 24"/>
          <p:cNvSpPr/>
          <p:nvPr/>
        </p:nvSpPr>
        <p:spPr>
          <a:xfrm>
            <a:off x="552956" y="5829886"/>
            <a:ext cx="8007011" cy="732997"/>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marL="2114550" lvl="4" indent="-285750">
              <a:buFont typeface="Wingdings" charset="2"/>
              <a:buChar char="v"/>
            </a:pPr>
            <a:r>
              <a:rPr kumimoji="1" lang="ja-JP" altLang="en-US" sz="1400" dirty="0" smtClean="0">
                <a:solidFill>
                  <a:srgbClr val="FFFFFF"/>
                </a:solidFill>
                <a:latin typeface="ＭＳ Ｐゴシック"/>
                <a:ea typeface="ＭＳ Ｐゴシック"/>
                <a:cs typeface="ＭＳ Ｐゴシック"/>
              </a:rPr>
              <a:t>一元管理され、利用状況を計測でき、利用ログを把握できる。</a:t>
            </a:r>
            <a:endParaRPr kumimoji="1" lang="en-US" altLang="ja-JP" sz="1400" dirty="0" smtClean="0">
              <a:solidFill>
                <a:srgbClr val="FFFFFF"/>
              </a:solidFill>
              <a:latin typeface="ＭＳ Ｐゴシック"/>
              <a:ea typeface="ＭＳ Ｐゴシック"/>
              <a:cs typeface="ＭＳ Ｐゴシック"/>
            </a:endParaRPr>
          </a:p>
          <a:p>
            <a:pPr marL="2114550" lvl="4" indent="-285750">
              <a:buFont typeface="Wingdings" charset="2"/>
              <a:buChar char="v"/>
            </a:pPr>
            <a:r>
              <a:rPr lang="ja-JP" altLang="en-US" sz="1400" dirty="0" smtClean="0">
                <a:solidFill>
                  <a:srgbClr val="FFFFFF"/>
                </a:solidFill>
                <a:latin typeface="ＭＳ Ｐゴシック"/>
                <a:ea typeface="ＭＳ Ｐゴシック"/>
                <a:cs typeface="ＭＳ Ｐゴシック"/>
              </a:rPr>
              <a:t>必要な時に必要な機能／性能／資源をプロビジョニングできる。</a:t>
            </a:r>
            <a:endParaRPr lang="en-US" altLang="ja-JP" sz="1400" dirty="0" smtClean="0">
              <a:solidFill>
                <a:srgbClr val="FFFFFF"/>
              </a:solidFill>
              <a:latin typeface="ＭＳ Ｐゴシック"/>
              <a:ea typeface="ＭＳ Ｐゴシック"/>
              <a:cs typeface="ＭＳ Ｐゴシック"/>
            </a:endParaRPr>
          </a:p>
          <a:p>
            <a:pPr marL="2114550" lvl="4" indent="-285750">
              <a:buFont typeface="Wingdings" charset="2"/>
              <a:buChar char="v"/>
            </a:pPr>
            <a:r>
              <a:rPr kumimoji="1" lang="ja-JP" altLang="en-US" sz="1400" dirty="0" smtClean="0">
                <a:solidFill>
                  <a:srgbClr val="FFFFFF"/>
                </a:solidFill>
                <a:latin typeface="ＭＳ Ｐゴシック"/>
                <a:ea typeface="ＭＳ Ｐゴシック"/>
                <a:cs typeface="ＭＳ Ｐゴシック"/>
              </a:rPr>
              <a:t>管理の対象を減らすことができる。</a:t>
            </a:r>
            <a:endParaRPr kumimoji="1" lang="ja-JP" altLang="en-US" sz="1400" dirty="0">
              <a:solidFill>
                <a:srgbClr val="FFFFFF"/>
              </a:solidFill>
              <a:latin typeface="ＭＳ Ｐゴシック"/>
              <a:ea typeface="ＭＳ Ｐゴシック"/>
              <a:cs typeface="ＭＳ Ｐゴシック"/>
            </a:endParaRPr>
          </a:p>
        </p:txBody>
      </p:sp>
      <p:sp>
        <p:nvSpPr>
          <p:cNvPr id="26" name="テキスト ボックス 25"/>
          <p:cNvSpPr txBox="1"/>
          <p:nvPr/>
        </p:nvSpPr>
        <p:spPr>
          <a:xfrm>
            <a:off x="828279" y="5878179"/>
            <a:ext cx="1146468" cy="646331"/>
          </a:xfrm>
          <a:prstGeom prst="rect">
            <a:avLst/>
          </a:prstGeom>
          <a:noFill/>
        </p:spPr>
        <p:txBody>
          <a:bodyPr wrap="none" rtlCol="0">
            <a:spAutoFit/>
          </a:bodyPr>
          <a:lstStyle/>
          <a:p>
            <a:r>
              <a:rPr kumimoji="1" lang="ja-JP" altLang="en-US" dirty="0" smtClean="0">
                <a:solidFill>
                  <a:srgbClr val="FFFFFF"/>
                </a:solidFill>
              </a:rPr>
              <a:t>クラウドで</a:t>
            </a:r>
            <a:endParaRPr kumimoji="1" lang="en-US" altLang="ja-JP" dirty="0" smtClean="0">
              <a:solidFill>
                <a:srgbClr val="FFFFFF"/>
              </a:solidFill>
            </a:endParaRPr>
          </a:p>
          <a:p>
            <a:r>
              <a:rPr lang="ja-JP" altLang="en-US" dirty="0" smtClean="0">
                <a:solidFill>
                  <a:srgbClr val="FFFFFF"/>
                </a:solidFill>
              </a:rPr>
              <a:t>できること</a:t>
            </a:r>
            <a:endParaRPr kumimoji="1" lang="ja-JP" altLang="en-US" dirty="0">
              <a:solidFill>
                <a:srgbClr val="FFFFFF"/>
              </a:solidFill>
            </a:endParaRPr>
          </a:p>
        </p:txBody>
      </p:sp>
      <p:pic>
        <p:nvPicPr>
          <p:cNvPr id="4" name="図 3" descr="MC900429829.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513" y="4410078"/>
            <a:ext cx="1374491" cy="1251261"/>
          </a:xfrm>
          <a:prstGeom prst="rect">
            <a:avLst/>
          </a:prstGeom>
        </p:spPr>
      </p:pic>
      <p:sp>
        <p:nvSpPr>
          <p:cNvPr id="5" name="二等辺三角形 4"/>
          <p:cNvSpPr/>
          <p:nvPr/>
        </p:nvSpPr>
        <p:spPr>
          <a:xfrm>
            <a:off x="3886730" y="5621904"/>
            <a:ext cx="1339850" cy="282261"/>
          </a:xfrm>
          <a:prstGeom prst="triangl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86954616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6"/>
          <p:cNvSpPr>
            <a:spLocks noGrp="1" noChangeArrowheads="1"/>
          </p:cNvSpPr>
          <p:nvPr>
            <p:ph type="title"/>
          </p:nvPr>
        </p:nvSpPr>
        <p:spPr>
          <a:xfrm>
            <a:off x="152400" y="152400"/>
            <a:ext cx="8991600" cy="533400"/>
          </a:xfrm>
        </p:spPr>
        <p:txBody>
          <a:bodyPr/>
          <a:lstStyle/>
          <a:p>
            <a:pPr eaLnBrk="1" hangingPunct="1"/>
            <a:r>
              <a:rPr lang="ja-JP" altLang="en-US" sz="2800" dirty="0" smtClean="0">
                <a:ea typeface="ＭＳ Ｐゴシック" charset="-128"/>
              </a:rPr>
              <a:t>セキュリティが心配という都市伝説</a:t>
            </a:r>
            <a:endParaRPr lang="ja-JP" altLang="en-US" sz="1800" dirty="0" smtClean="0">
              <a:ea typeface="ＭＳ Ｐゴシック" charset="-128"/>
            </a:endParaRPr>
          </a:p>
        </p:txBody>
      </p:sp>
      <p:sp>
        <p:nvSpPr>
          <p:cNvPr id="10" name="角丸四角形 9"/>
          <p:cNvSpPr/>
          <p:nvPr/>
        </p:nvSpPr>
        <p:spPr bwMode="auto">
          <a:xfrm>
            <a:off x="228600" y="1117534"/>
            <a:ext cx="8686800" cy="1447800"/>
          </a:xfrm>
          <a:prstGeom prst="roundRect">
            <a:avLst>
              <a:gd name="adj" fmla="val 0"/>
            </a:avLst>
          </a:prstGeom>
          <a:solidFill>
            <a:srgbClr val="33ACBD"/>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90"/>
              </a:solidFill>
              <a:effectLst/>
              <a:latin typeface="Arial"/>
              <a:ea typeface="ＭＳ Ｐゴシック"/>
              <a:cs typeface="Arial"/>
            </a:endParaRPr>
          </a:p>
        </p:txBody>
      </p:sp>
      <p:sp>
        <p:nvSpPr>
          <p:cNvPr id="18" name="角丸四角形 17"/>
          <p:cNvSpPr/>
          <p:nvPr/>
        </p:nvSpPr>
        <p:spPr bwMode="auto">
          <a:xfrm>
            <a:off x="228600" y="2641534"/>
            <a:ext cx="8686800" cy="1447800"/>
          </a:xfrm>
          <a:prstGeom prst="roundRect">
            <a:avLst>
              <a:gd name="adj" fmla="val 0"/>
            </a:avLst>
          </a:prstGeom>
          <a:solidFill>
            <a:srgbClr val="33ACBD"/>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90"/>
              </a:solidFill>
              <a:effectLst/>
              <a:latin typeface="Arial"/>
              <a:ea typeface="ＭＳ Ｐゴシック"/>
              <a:cs typeface="Arial"/>
            </a:endParaRPr>
          </a:p>
        </p:txBody>
      </p:sp>
      <p:sp>
        <p:nvSpPr>
          <p:cNvPr id="19" name="角丸四角形 18"/>
          <p:cNvSpPr/>
          <p:nvPr/>
        </p:nvSpPr>
        <p:spPr bwMode="auto">
          <a:xfrm>
            <a:off x="228600" y="4165534"/>
            <a:ext cx="8686800" cy="1447800"/>
          </a:xfrm>
          <a:prstGeom prst="roundRect">
            <a:avLst>
              <a:gd name="adj" fmla="val 0"/>
            </a:avLst>
          </a:prstGeom>
          <a:solidFill>
            <a:srgbClr val="33ACBD"/>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90"/>
              </a:solidFill>
              <a:effectLst/>
              <a:latin typeface="Arial"/>
              <a:ea typeface="ＭＳ Ｐゴシック"/>
              <a:cs typeface="Arial"/>
            </a:endParaRPr>
          </a:p>
        </p:txBody>
      </p:sp>
      <p:sp>
        <p:nvSpPr>
          <p:cNvPr id="14" name="テキスト ボックス 13"/>
          <p:cNvSpPr txBox="1"/>
          <p:nvPr/>
        </p:nvSpPr>
        <p:spPr>
          <a:xfrm>
            <a:off x="409783" y="1286860"/>
            <a:ext cx="3534541" cy="400110"/>
          </a:xfrm>
          <a:prstGeom prst="rect">
            <a:avLst/>
          </a:prstGeom>
          <a:noFill/>
        </p:spPr>
        <p:txBody>
          <a:bodyPr wrap="none" rtlCol="0">
            <a:spAutoFit/>
          </a:bodyPr>
          <a:lstStyle/>
          <a:p>
            <a:r>
              <a:rPr kumimoji="1" lang="ja-JP" altLang="en-US" sz="2000" dirty="0" smtClean="0">
                <a:solidFill>
                  <a:srgbClr val="FFFF00"/>
                </a:solidFill>
                <a:latin typeface="Arial"/>
                <a:ea typeface="ＭＳ Ｐゴシック"/>
                <a:cs typeface="Arial"/>
              </a:rPr>
              <a:t>セキュリティ</a:t>
            </a:r>
            <a:r>
              <a:rPr kumimoji="1" lang="ja-JP" altLang="en-US" sz="1400" dirty="0" smtClean="0">
                <a:solidFill>
                  <a:srgbClr val="FFFFFF"/>
                </a:solidFill>
                <a:latin typeface="Arial"/>
                <a:ea typeface="ＭＳ Ｐゴシック"/>
                <a:cs typeface="Arial"/>
              </a:rPr>
              <a:t>が心配なので使えない？！</a:t>
            </a:r>
            <a:endParaRPr kumimoji="1" lang="ja-JP" altLang="en-US" sz="1400" dirty="0">
              <a:solidFill>
                <a:srgbClr val="FFFFFF"/>
              </a:solidFill>
              <a:latin typeface="Arial"/>
              <a:ea typeface="ＭＳ Ｐゴシック"/>
              <a:cs typeface="Arial"/>
            </a:endParaRPr>
          </a:p>
        </p:txBody>
      </p:sp>
      <p:sp>
        <p:nvSpPr>
          <p:cNvPr id="22" name="テキスト ボックス 21"/>
          <p:cNvSpPr txBox="1"/>
          <p:nvPr/>
        </p:nvSpPr>
        <p:spPr>
          <a:xfrm>
            <a:off x="409783" y="2793934"/>
            <a:ext cx="5455340" cy="400110"/>
          </a:xfrm>
          <a:prstGeom prst="rect">
            <a:avLst/>
          </a:prstGeom>
          <a:noFill/>
        </p:spPr>
        <p:txBody>
          <a:bodyPr wrap="none" rtlCol="0">
            <a:spAutoFit/>
          </a:bodyPr>
          <a:lstStyle/>
          <a:p>
            <a:r>
              <a:rPr kumimoji="1" lang="ja-JP" altLang="en-US" sz="2000" dirty="0" smtClean="0">
                <a:solidFill>
                  <a:srgbClr val="FFFF00"/>
                </a:solidFill>
                <a:latin typeface="Arial"/>
                <a:ea typeface="ＭＳ Ｐゴシック"/>
                <a:cs typeface="Arial"/>
              </a:rPr>
              <a:t>ネットワーク・パフォーマンス</a:t>
            </a:r>
            <a:r>
              <a:rPr kumimoji="1" lang="ja-JP" altLang="en-US" sz="1400" dirty="0" smtClean="0">
                <a:solidFill>
                  <a:srgbClr val="FFFFFF"/>
                </a:solidFill>
                <a:latin typeface="Arial"/>
                <a:ea typeface="ＭＳ Ｐゴシック"/>
                <a:cs typeface="Arial"/>
              </a:rPr>
              <a:t>が</a:t>
            </a:r>
            <a:r>
              <a:rPr lang="ja-JP" altLang="en-US" sz="1400" dirty="0" smtClean="0">
                <a:solidFill>
                  <a:srgbClr val="FFFFFF"/>
                </a:solidFill>
                <a:latin typeface="Arial"/>
                <a:ea typeface="ＭＳ Ｐゴシック"/>
                <a:cs typeface="Arial"/>
              </a:rPr>
              <a:t>不安定なので</a:t>
            </a:r>
            <a:r>
              <a:rPr kumimoji="1" lang="ja-JP" altLang="en-US" sz="1400" dirty="0" smtClean="0">
                <a:solidFill>
                  <a:srgbClr val="FFFFFF"/>
                </a:solidFill>
                <a:latin typeface="Arial"/>
                <a:ea typeface="ＭＳ Ｐゴシック"/>
                <a:cs typeface="Arial"/>
              </a:rPr>
              <a:t>使えない？！</a:t>
            </a:r>
            <a:endParaRPr kumimoji="1" lang="ja-JP" altLang="en-US" sz="1400" dirty="0">
              <a:solidFill>
                <a:srgbClr val="FFFFFF"/>
              </a:solidFill>
              <a:latin typeface="Arial"/>
              <a:ea typeface="ＭＳ Ｐゴシック"/>
              <a:cs typeface="Arial"/>
            </a:endParaRPr>
          </a:p>
        </p:txBody>
      </p:sp>
      <p:sp>
        <p:nvSpPr>
          <p:cNvPr id="23" name="テキスト ボックス 22"/>
          <p:cNvSpPr txBox="1"/>
          <p:nvPr/>
        </p:nvSpPr>
        <p:spPr>
          <a:xfrm>
            <a:off x="409783" y="4298069"/>
            <a:ext cx="5465258" cy="400110"/>
          </a:xfrm>
          <a:prstGeom prst="rect">
            <a:avLst/>
          </a:prstGeom>
          <a:noFill/>
        </p:spPr>
        <p:txBody>
          <a:bodyPr wrap="none" rtlCol="0">
            <a:spAutoFit/>
          </a:bodyPr>
          <a:lstStyle/>
          <a:p>
            <a:r>
              <a:rPr kumimoji="1" lang="ja-JP" altLang="en-US" sz="2000" dirty="0" smtClean="0">
                <a:solidFill>
                  <a:srgbClr val="FFFF00"/>
                </a:solidFill>
                <a:latin typeface="Arial"/>
                <a:ea typeface="ＭＳ Ｐゴシック"/>
                <a:cs typeface="Arial"/>
              </a:rPr>
              <a:t>既存システムからの移行</a:t>
            </a:r>
            <a:r>
              <a:rPr kumimoji="1" lang="ja-JP" altLang="en-US" sz="1400" dirty="0" smtClean="0">
                <a:solidFill>
                  <a:srgbClr val="FFFFFF"/>
                </a:solidFill>
                <a:latin typeface="Arial"/>
                <a:ea typeface="ＭＳ Ｐゴシック"/>
                <a:cs typeface="Arial"/>
              </a:rPr>
              <a:t>に手間がかかるので使えない？！</a:t>
            </a:r>
            <a:endParaRPr kumimoji="1" lang="ja-JP" altLang="en-US" sz="1400" dirty="0">
              <a:solidFill>
                <a:srgbClr val="FFFFFF"/>
              </a:solidFill>
              <a:latin typeface="Arial"/>
              <a:ea typeface="ＭＳ Ｐゴシック"/>
              <a:cs typeface="Arial"/>
            </a:endParaRPr>
          </a:p>
        </p:txBody>
      </p:sp>
      <p:sp>
        <p:nvSpPr>
          <p:cNvPr id="15" name="正方形/長方形 14"/>
          <p:cNvSpPr/>
          <p:nvPr/>
        </p:nvSpPr>
        <p:spPr>
          <a:xfrm>
            <a:off x="457200" y="1674270"/>
            <a:ext cx="8458200" cy="738664"/>
          </a:xfrm>
          <a:prstGeom prst="rect">
            <a:avLst/>
          </a:prstGeom>
        </p:spPr>
        <p:txBody>
          <a:bodyPr wrap="square">
            <a:spAutoFit/>
          </a:bodyPr>
          <a:lstStyle/>
          <a:p>
            <a:pPr marL="171450" indent="-171450">
              <a:buFont typeface="Wingdings" charset="2"/>
              <a:buChar char="v"/>
            </a:pPr>
            <a:r>
              <a:rPr lang="ja-JP" altLang="en-US" sz="1400" dirty="0" smtClean="0">
                <a:solidFill>
                  <a:srgbClr val="FFFFFF"/>
                </a:solidFill>
                <a:latin typeface="Arial"/>
                <a:ea typeface="ＭＳ Ｐゴシック"/>
                <a:cs typeface="Arial"/>
              </a:rPr>
              <a:t>セキュリティ専門部隊が、</a:t>
            </a:r>
            <a:r>
              <a:rPr lang="ja-JP" altLang="ja-JP" sz="1400" dirty="0" smtClean="0">
                <a:solidFill>
                  <a:srgbClr val="FFFFFF"/>
                </a:solidFill>
                <a:latin typeface="Arial"/>
                <a:ea typeface="ＭＳ Ｐゴシック"/>
                <a:cs typeface="Arial"/>
              </a:rPr>
              <a:t>データセンター</a:t>
            </a:r>
            <a:r>
              <a:rPr lang="ja-JP" altLang="ja-JP" sz="1400" dirty="0">
                <a:solidFill>
                  <a:srgbClr val="FFFFFF"/>
                </a:solidFill>
                <a:latin typeface="Arial"/>
                <a:ea typeface="ＭＳ Ｐゴシック"/>
                <a:cs typeface="Arial"/>
              </a:rPr>
              <a:t>やネットワークなど物理</a:t>
            </a:r>
            <a:r>
              <a:rPr lang="ja-JP" altLang="ja-JP" sz="1400" dirty="0" smtClean="0">
                <a:solidFill>
                  <a:srgbClr val="FFFFFF"/>
                </a:solidFill>
                <a:latin typeface="Arial"/>
                <a:ea typeface="ＭＳ Ｐゴシック"/>
                <a:cs typeface="Arial"/>
              </a:rPr>
              <a:t>インフラ</a:t>
            </a:r>
            <a:r>
              <a:rPr lang="ja-JP" altLang="en-US" sz="1400" dirty="0" smtClean="0">
                <a:solidFill>
                  <a:srgbClr val="FFFFFF"/>
                </a:solidFill>
                <a:latin typeface="Arial"/>
                <a:ea typeface="ＭＳ Ｐゴシック"/>
                <a:cs typeface="Arial"/>
              </a:rPr>
              <a:t>を</a:t>
            </a:r>
            <a:r>
              <a:rPr lang="en-US" altLang="ja-JP" sz="1400" dirty="0" smtClean="0">
                <a:solidFill>
                  <a:srgbClr val="FFFFFF"/>
                </a:solidFill>
                <a:latin typeface="Arial"/>
                <a:ea typeface="ＭＳ Ｐゴシック"/>
                <a:cs typeface="Arial"/>
              </a:rPr>
              <a:t>24</a:t>
            </a:r>
            <a:r>
              <a:rPr lang="ja-JP" altLang="ja-JP" sz="1400" dirty="0">
                <a:solidFill>
                  <a:srgbClr val="FFFFFF"/>
                </a:solidFill>
                <a:latin typeface="Arial"/>
                <a:ea typeface="ＭＳ Ｐゴシック"/>
                <a:cs typeface="Arial"/>
              </a:rPr>
              <a:t>時間</a:t>
            </a:r>
            <a:r>
              <a:rPr lang="en-US" altLang="ja-JP" sz="1400" dirty="0">
                <a:solidFill>
                  <a:srgbClr val="FFFFFF"/>
                </a:solidFill>
                <a:latin typeface="Arial"/>
                <a:ea typeface="ＭＳ Ｐゴシック"/>
                <a:cs typeface="Arial"/>
              </a:rPr>
              <a:t>365</a:t>
            </a:r>
            <a:r>
              <a:rPr lang="ja-JP" altLang="ja-JP" sz="1400" dirty="0" smtClean="0">
                <a:solidFill>
                  <a:srgbClr val="FFFFFF"/>
                </a:solidFill>
                <a:latin typeface="Arial"/>
                <a:ea typeface="ＭＳ Ｐゴシック"/>
                <a:cs typeface="Arial"/>
              </a:rPr>
              <a:t>日</a:t>
            </a:r>
            <a:r>
              <a:rPr lang="ja-JP" altLang="en-US" sz="1400" dirty="0" smtClean="0">
                <a:solidFill>
                  <a:srgbClr val="FFFFFF"/>
                </a:solidFill>
                <a:latin typeface="Arial"/>
                <a:ea typeface="ＭＳ Ｐゴシック"/>
                <a:cs typeface="Arial"/>
              </a:rPr>
              <a:t>対応</a:t>
            </a:r>
            <a:endParaRPr lang="en-US" altLang="ja-JP" sz="1400" dirty="0" smtClean="0">
              <a:solidFill>
                <a:srgbClr val="FFFFFF"/>
              </a:solidFill>
              <a:latin typeface="Arial"/>
              <a:ea typeface="ＭＳ Ｐゴシック"/>
              <a:cs typeface="Arial"/>
            </a:endParaRPr>
          </a:p>
          <a:p>
            <a:pPr marL="171450" indent="-171450">
              <a:buFont typeface="Wingdings" charset="2"/>
              <a:buChar char="v"/>
            </a:pPr>
            <a:r>
              <a:rPr lang="en-US" altLang="ja-JP" sz="1400" dirty="0" smtClean="0">
                <a:solidFill>
                  <a:srgbClr val="FFFFFF"/>
                </a:solidFill>
                <a:latin typeface="Arial"/>
                <a:ea typeface="ＭＳ Ｐゴシック"/>
                <a:cs typeface="Arial"/>
              </a:rPr>
              <a:t>SOC2</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FIPS 140-2</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ISO 27001</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ITAR</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PCIDSS</a:t>
            </a:r>
            <a:r>
              <a:rPr lang="ja-JP" altLang="ja-JP" sz="1400" dirty="0" smtClean="0">
                <a:solidFill>
                  <a:srgbClr val="FFFFFF"/>
                </a:solidFill>
                <a:latin typeface="Arial"/>
                <a:ea typeface="ＭＳ Ｐゴシック"/>
                <a:cs typeface="Arial"/>
              </a:rPr>
              <a:t>など第三者</a:t>
            </a:r>
            <a:r>
              <a:rPr lang="ja-JP" altLang="ja-JP" sz="1400" dirty="0">
                <a:solidFill>
                  <a:srgbClr val="FFFFFF"/>
                </a:solidFill>
                <a:latin typeface="Arial"/>
                <a:ea typeface="ＭＳ Ｐゴシック"/>
                <a:cs typeface="Arial"/>
              </a:rPr>
              <a:t>機関による認証を</a:t>
            </a:r>
            <a:r>
              <a:rPr lang="ja-JP" altLang="ja-JP" sz="1400" dirty="0" smtClean="0">
                <a:solidFill>
                  <a:srgbClr val="FFFFFF"/>
                </a:solidFill>
                <a:latin typeface="Arial"/>
                <a:ea typeface="ＭＳ Ｐゴシック"/>
                <a:cs typeface="Arial"/>
              </a:rPr>
              <a:t>通し情報</a:t>
            </a:r>
            <a:r>
              <a:rPr lang="ja-JP" altLang="ja-JP" sz="1400" dirty="0">
                <a:solidFill>
                  <a:srgbClr val="FFFFFF"/>
                </a:solidFill>
                <a:latin typeface="Arial"/>
                <a:ea typeface="ＭＳ Ｐゴシック"/>
                <a:cs typeface="Arial"/>
              </a:rPr>
              <a:t>を</a:t>
            </a:r>
            <a:r>
              <a:rPr lang="ja-JP" altLang="ja-JP" sz="1400" dirty="0" smtClean="0">
                <a:solidFill>
                  <a:srgbClr val="FFFFFF"/>
                </a:solidFill>
                <a:latin typeface="Arial"/>
                <a:ea typeface="ＭＳ Ｐゴシック"/>
                <a:cs typeface="Arial"/>
              </a:rPr>
              <a:t>開示</a:t>
            </a:r>
            <a:endParaRPr lang="ja-JP" altLang="ja-JP" sz="1400" dirty="0">
              <a:solidFill>
                <a:srgbClr val="FFFFFF"/>
              </a:solidFill>
              <a:latin typeface="Arial"/>
              <a:ea typeface="ＭＳ Ｐゴシック"/>
              <a:cs typeface="Arial"/>
            </a:endParaRPr>
          </a:p>
          <a:p>
            <a:pPr marL="171450" indent="-171450">
              <a:buFont typeface="Wingdings" charset="2"/>
              <a:buChar char="v"/>
            </a:pPr>
            <a:r>
              <a:rPr lang="ja-JP" altLang="ja-JP" sz="1400" dirty="0" smtClean="0">
                <a:solidFill>
                  <a:srgbClr val="FFFFFF"/>
                </a:solidFill>
                <a:latin typeface="Arial"/>
                <a:ea typeface="ＭＳ Ｐゴシック"/>
                <a:cs typeface="Arial"/>
              </a:rPr>
              <a:t>金融</a:t>
            </a:r>
            <a:r>
              <a:rPr lang="ja-JP" altLang="ja-JP" sz="1400" dirty="0">
                <a:solidFill>
                  <a:srgbClr val="FFFFFF"/>
                </a:solidFill>
                <a:latin typeface="Arial"/>
                <a:ea typeface="ＭＳ Ｐゴシック"/>
                <a:cs typeface="Arial"/>
              </a:rPr>
              <a:t>機関に於いて情報セキュリティ対策の指針となって</a:t>
            </a:r>
            <a:r>
              <a:rPr lang="ja-JP" altLang="ja-JP" sz="1400" dirty="0" smtClean="0">
                <a:solidFill>
                  <a:srgbClr val="FFFFFF"/>
                </a:solidFill>
                <a:latin typeface="Arial"/>
                <a:ea typeface="ＭＳ Ｐゴシック"/>
                <a:cs typeface="Arial"/>
              </a:rPr>
              <a:t>いる「</a:t>
            </a:r>
            <a:r>
              <a:rPr lang="en-US" altLang="ja-JP" sz="1400" dirty="0">
                <a:solidFill>
                  <a:srgbClr val="FFFFFF"/>
                </a:solidFill>
                <a:latin typeface="Arial"/>
                <a:ea typeface="ＭＳ Ｐゴシック"/>
                <a:cs typeface="Arial"/>
              </a:rPr>
              <a:t>FISC </a:t>
            </a:r>
            <a:r>
              <a:rPr lang="ja-JP" altLang="ja-JP" sz="1400" dirty="0">
                <a:solidFill>
                  <a:srgbClr val="FFFFFF"/>
                </a:solidFill>
                <a:latin typeface="Arial"/>
                <a:ea typeface="ＭＳ Ｐゴシック"/>
                <a:cs typeface="Arial"/>
              </a:rPr>
              <a:t>安全対策基準</a:t>
            </a:r>
            <a:r>
              <a:rPr lang="ja-JP" altLang="ja-JP" sz="1400" dirty="0" smtClean="0">
                <a:solidFill>
                  <a:srgbClr val="FFFFFF"/>
                </a:solidFill>
                <a:latin typeface="Arial"/>
                <a:ea typeface="ＭＳ Ｐゴシック"/>
                <a:cs typeface="Arial"/>
              </a:rPr>
              <a:t>」に準拠</a:t>
            </a:r>
            <a:endParaRPr lang="ja-JP" altLang="ja-JP" sz="1400" dirty="0">
              <a:solidFill>
                <a:srgbClr val="FFFFFF"/>
              </a:solidFill>
              <a:latin typeface="Arial"/>
              <a:ea typeface="ＭＳ Ｐゴシック"/>
              <a:cs typeface="Arial"/>
            </a:endParaRPr>
          </a:p>
        </p:txBody>
      </p:sp>
      <p:sp>
        <p:nvSpPr>
          <p:cNvPr id="16" name="正方形/長方形 15"/>
          <p:cNvSpPr/>
          <p:nvPr/>
        </p:nvSpPr>
        <p:spPr>
          <a:xfrm>
            <a:off x="457200" y="3194044"/>
            <a:ext cx="8458200" cy="738664"/>
          </a:xfrm>
          <a:prstGeom prst="rect">
            <a:avLst/>
          </a:prstGeom>
        </p:spPr>
        <p:txBody>
          <a:bodyPr wrap="square">
            <a:spAutoFit/>
          </a:bodyPr>
          <a:lstStyle/>
          <a:p>
            <a:pPr marL="171450" indent="-171450">
              <a:buFont typeface="Wingdings" charset="2"/>
              <a:buChar char="v"/>
            </a:pPr>
            <a:r>
              <a:rPr lang="ja-JP" altLang="ja-JP" sz="1400" dirty="0">
                <a:solidFill>
                  <a:srgbClr val="FFFFFF"/>
                </a:solidFill>
                <a:latin typeface="Arial"/>
                <a:ea typeface="ＭＳ Ｐゴシック"/>
                <a:cs typeface="Arial"/>
              </a:rPr>
              <a:t>インターネットで接続する以外に、専用線で</a:t>
            </a:r>
            <a:r>
              <a:rPr lang="ja-JP" altLang="ja-JP" sz="1400" dirty="0" smtClean="0">
                <a:solidFill>
                  <a:srgbClr val="FFFFFF"/>
                </a:solidFill>
                <a:latin typeface="Arial"/>
                <a:ea typeface="ＭＳ Ｐゴシック"/>
                <a:cs typeface="Arial"/>
              </a:rPr>
              <a:t>接続</a:t>
            </a:r>
            <a:r>
              <a:rPr lang="ja-JP" altLang="en-US" sz="1400" dirty="0" smtClean="0">
                <a:solidFill>
                  <a:srgbClr val="FFFFFF"/>
                </a:solidFill>
                <a:latin typeface="Arial"/>
                <a:ea typeface="ＭＳ Ｐゴシック"/>
                <a:cs typeface="Arial"/>
              </a:rPr>
              <a:t>も可能。</a:t>
            </a:r>
            <a:endParaRPr lang="en-US" altLang="ja-JP" sz="1400" dirty="0" smtClean="0">
              <a:solidFill>
                <a:srgbClr val="FFFFFF"/>
              </a:solidFill>
              <a:latin typeface="Arial"/>
              <a:ea typeface="ＭＳ Ｐゴシック"/>
              <a:cs typeface="Arial"/>
            </a:endParaRPr>
          </a:p>
          <a:p>
            <a:pPr marL="171450" indent="-171450">
              <a:buFont typeface="Wingdings" charset="2"/>
              <a:buChar char="v"/>
            </a:pPr>
            <a:r>
              <a:rPr lang="ja-JP" altLang="en-US" sz="1400" dirty="0" smtClean="0">
                <a:solidFill>
                  <a:srgbClr val="FFFFFF"/>
                </a:solidFill>
                <a:latin typeface="Arial"/>
                <a:ea typeface="ＭＳ Ｐゴシック"/>
                <a:cs typeface="Arial"/>
              </a:rPr>
              <a:t>自社のプライベート・ネットワークと</a:t>
            </a:r>
            <a:r>
              <a:rPr lang="en-US" altLang="ja-JP" sz="1400" dirty="0" smtClean="0">
                <a:solidFill>
                  <a:srgbClr val="FFFFFF"/>
                </a:solidFill>
                <a:latin typeface="Arial"/>
                <a:ea typeface="ＭＳ Ｐゴシック"/>
                <a:cs typeface="Arial"/>
              </a:rPr>
              <a:t>L2</a:t>
            </a:r>
            <a:r>
              <a:rPr lang="ja-JP" altLang="en-US" sz="1400" dirty="0" smtClean="0">
                <a:solidFill>
                  <a:srgbClr val="FFFFFF"/>
                </a:solidFill>
                <a:latin typeface="Arial"/>
                <a:ea typeface="ＭＳ Ｐゴシック"/>
                <a:cs typeface="Arial"/>
              </a:rPr>
              <a:t>接続</a:t>
            </a:r>
            <a:endParaRPr lang="en-US" altLang="ja-JP" sz="1400" dirty="0" smtClean="0">
              <a:solidFill>
                <a:srgbClr val="FFFFFF"/>
              </a:solidFill>
              <a:latin typeface="Arial"/>
              <a:ea typeface="ＭＳ Ｐゴシック"/>
              <a:cs typeface="Arial"/>
            </a:endParaRPr>
          </a:p>
          <a:p>
            <a:pPr marL="171450" indent="-171450">
              <a:buFont typeface="Wingdings" charset="2"/>
              <a:buChar char="v"/>
            </a:pPr>
            <a:r>
              <a:rPr lang="ja-JP" altLang="en-US" sz="1400" dirty="0" smtClean="0">
                <a:solidFill>
                  <a:srgbClr val="FFFFFF"/>
                </a:solidFill>
                <a:latin typeface="Arial"/>
                <a:ea typeface="ＭＳ Ｐゴシック"/>
                <a:cs typeface="Arial"/>
              </a:rPr>
              <a:t>固定的な専用領域を提供しリソースを安定供給（バーチャル・プライベート・クラウド）</a:t>
            </a:r>
            <a:endParaRPr lang="ja-JP" altLang="en-US" sz="1400" dirty="0">
              <a:solidFill>
                <a:srgbClr val="FFFFFF"/>
              </a:solidFill>
              <a:latin typeface="Arial"/>
              <a:ea typeface="ＭＳ Ｐゴシック"/>
              <a:cs typeface="Arial"/>
            </a:endParaRPr>
          </a:p>
        </p:txBody>
      </p:sp>
      <p:sp>
        <p:nvSpPr>
          <p:cNvPr id="25" name="正方形/長方形 24"/>
          <p:cNvSpPr/>
          <p:nvPr/>
        </p:nvSpPr>
        <p:spPr>
          <a:xfrm>
            <a:off x="457200" y="4722270"/>
            <a:ext cx="8458200" cy="738664"/>
          </a:xfrm>
          <a:prstGeom prst="rect">
            <a:avLst/>
          </a:prstGeom>
        </p:spPr>
        <p:txBody>
          <a:bodyPr wrap="square">
            <a:spAutoFit/>
          </a:bodyPr>
          <a:lstStyle/>
          <a:p>
            <a:pPr marL="171450" indent="-171450">
              <a:buFont typeface="Wingdings" charset="2"/>
              <a:buChar char="v"/>
            </a:pPr>
            <a:r>
              <a:rPr lang="ja-JP" altLang="ja-JP" sz="1400" dirty="0">
                <a:solidFill>
                  <a:srgbClr val="FFFFFF"/>
                </a:solidFill>
                <a:latin typeface="Arial"/>
                <a:ea typeface="ＭＳ Ｐゴシック"/>
                <a:cs typeface="Arial"/>
              </a:rPr>
              <a:t>主要</a:t>
            </a:r>
            <a:r>
              <a:rPr lang="ja-JP" altLang="ja-JP" sz="1400" dirty="0" smtClean="0">
                <a:solidFill>
                  <a:srgbClr val="FFFFFF"/>
                </a:solidFill>
                <a:latin typeface="Arial"/>
                <a:ea typeface="ＭＳ Ｐゴシック"/>
                <a:cs typeface="Arial"/>
              </a:rPr>
              <a:t>な</a:t>
            </a:r>
            <a:r>
              <a:rPr lang="en-US" altLang="ja-JP" sz="1400" dirty="0" smtClean="0">
                <a:solidFill>
                  <a:srgbClr val="FFFFFF"/>
                </a:solidFill>
                <a:latin typeface="Arial"/>
                <a:ea typeface="ＭＳ Ｐゴシック"/>
                <a:cs typeface="Arial"/>
              </a:rPr>
              <a:t>OS</a:t>
            </a:r>
            <a:r>
              <a:rPr lang="ja-JP" altLang="ja-JP" sz="1400" dirty="0" smtClean="0">
                <a:solidFill>
                  <a:srgbClr val="FFFFFF"/>
                </a:solidFill>
                <a:latin typeface="Arial"/>
                <a:ea typeface="ＭＳ Ｐゴシック"/>
                <a:cs typeface="Arial"/>
              </a:rPr>
              <a:t>、</a:t>
            </a:r>
            <a:r>
              <a:rPr lang="ja-JP" altLang="ja-JP" sz="1400" dirty="0">
                <a:solidFill>
                  <a:srgbClr val="FFFFFF"/>
                </a:solidFill>
                <a:latin typeface="Arial"/>
                <a:ea typeface="ＭＳ Ｐゴシック"/>
                <a:cs typeface="Arial"/>
              </a:rPr>
              <a:t>ミドルウェア、ビジネス・アプリケーションをクラウドに</a:t>
            </a:r>
            <a:r>
              <a:rPr lang="ja-JP" altLang="ja-JP" sz="1400" dirty="0" smtClean="0">
                <a:solidFill>
                  <a:srgbClr val="FFFFFF"/>
                </a:solidFill>
                <a:latin typeface="Arial"/>
                <a:ea typeface="ＭＳ Ｐゴシック"/>
                <a:cs typeface="Arial"/>
              </a:rPr>
              <a:t>持ち込み</a:t>
            </a:r>
            <a:r>
              <a:rPr lang="ja-JP" altLang="en-US" sz="1400" dirty="0" smtClean="0">
                <a:solidFill>
                  <a:srgbClr val="FFFFFF"/>
                </a:solidFill>
                <a:latin typeface="Arial"/>
                <a:ea typeface="ＭＳ Ｐゴシック"/>
                <a:cs typeface="Arial"/>
              </a:rPr>
              <a:t>可能</a:t>
            </a:r>
            <a:endParaRPr lang="en-US" altLang="ja-JP" sz="1400" dirty="0" smtClean="0">
              <a:solidFill>
                <a:srgbClr val="FFFFFF"/>
              </a:solidFill>
              <a:latin typeface="Arial"/>
              <a:ea typeface="ＭＳ Ｐゴシック"/>
              <a:cs typeface="Arial"/>
            </a:endParaRPr>
          </a:p>
          <a:p>
            <a:pPr marL="171450" indent="-171450">
              <a:buFont typeface="Wingdings" charset="2"/>
              <a:buChar char="v"/>
            </a:pPr>
            <a:r>
              <a:rPr lang="en-US" altLang="ja-JP" sz="1400" dirty="0" smtClean="0">
                <a:solidFill>
                  <a:srgbClr val="FFFFFF"/>
                </a:solidFill>
                <a:latin typeface="Arial"/>
                <a:ea typeface="ＭＳ Ｐゴシック"/>
                <a:cs typeface="Arial"/>
              </a:rPr>
              <a:t>VM </a:t>
            </a:r>
            <a:r>
              <a:rPr lang="en-US" altLang="ja-JP" sz="1400" dirty="0">
                <a:solidFill>
                  <a:srgbClr val="FFFFFF"/>
                </a:solidFill>
                <a:latin typeface="Arial"/>
                <a:ea typeface="ＭＳ Ｐゴシック"/>
                <a:cs typeface="Arial"/>
              </a:rPr>
              <a:t>Ware</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Hyper-V</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KVM</a:t>
            </a:r>
            <a:r>
              <a:rPr lang="ja-JP" altLang="ja-JP" sz="1400" dirty="0" smtClean="0">
                <a:solidFill>
                  <a:srgbClr val="FFFFFF"/>
                </a:solidFill>
                <a:latin typeface="Arial"/>
                <a:ea typeface="ＭＳ Ｐゴシック"/>
                <a:cs typeface="Arial"/>
              </a:rPr>
              <a:t>など</a:t>
            </a:r>
            <a:r>
              <a:rPr lang="ja-JP" altLang="en-US" sz="1400" dirty="0" smtClean="0">
                <a:solidFill>
                  <a:srgbClr val="FFFFFF"/>
                </a:solidFill>
                <a:latin typeface="Arial"/>
                <a:ea typeface="ＭＳ Ｐゴシック"/>
                <a:cs typeface="Arial"/>
              </a:rPr>
              <a:t>複数の</a:t>
            </a:r>
            <a:r>
              <a:rPr lang="ja-JP" altLang="ja-JP" sz="1400" dirty="0" smtClean="0">
                <a:solidFill>
                  <a:srgbClr val="FFFFFF"/>
                </a:solidFill>
                <a:latin typeface="Arial"/>
                <a:ea typeface="ＭＳ Ｐゴシック"/>
                <a:cs typeface="Arial"/>
              </a:rPr>
              <a:t>仮想化基盤サポート、自社内仮想化</a:t>
            </a:r>
            <a:r>
              <a:rPr lang="ja-JP" altLang="ja-JP" sz="1400" dirty="0">
                <a:solidFill>
                  <a:srgbClr val="FFFFFF"/>
                </a:solidFill>
                <a:latin typeface="Arial"/>
                <a:ea typeface="ＭＳ Ｐゴシック"/>
                <a:cs typeface="Arial"/>
              </a:rPr>
              <a:t>基盤をその</a:t>
            </a:r>
            <a:r>
              <a:rPr lang="ja-JP" altLang="ja-JP" sz="1400" dirty="0" smtClean="0">
                <a:solidFill>
                  <a:srgbClr val="FFFFFF"/>
                </a:solidFill>
                <a:latin typeface="Arial"/>
                <a:ea typeface="ＭＳ Ｐゴシック"/>
                <a:cs typeface="Arial"/>
              </a:rPr>
              <a:t>まま</a:t>
            </a:r>
            <a:r>
              <a:rPr lang="ja-JP" altLang="en-US" sz="1400" dirty="0" smtClean="0">
                <a:solidFill>
                  <a:srgbClr val="FFFFFF"/>
                </a:solidFill>
                <a:latin typeface="Arial"/>
                <a:ea typeface="ＭＳ Ｐゴシック"/>
                <a:cs typeface="Arial"/>
              </a:rPr>
              <a:t>移行可能</a:t>
            </a:r>
            <a:endParaRPr lang="en-US" altLang="ja-JP" sz="1400" dirty="0" smtClean="0">
              <a:solidFill>
                <a:srgbClr val="FFFFFF"/>
              </a:solidFill>
              <a:latin typeface="Arial"/>
              <a:ea typeface="ＭＳ Ｐゴシック"/>
              <a:cs typeface="Arial"/>
            </a:endParaRPr>
          </a:p>
          <a:p>
            <a:pPr marL="171450" indent="-171450">
              <a:buFont typeface="Wingdings" charset="2"/>
              <a:buChar char="v"/>
            </a:pPr>
            <a:r>
              <a:rPr lang="ja-JP" altLang="en-US" sz="1400" dirty="0" smtClean="0">
                <a:solidFill>
                  <a:srgbClr val="FFFFFF"/>
                </a:solidFill>
                <a:latin typeface="Arial"/>
                <a:ea typeface="ＭＳ Ｐゴシック"/>
                <a:cs typeface="Arial"/>
              </a:rPr>
              <a:t>基幹業務移管の事例も拡大</a:t>
            </a:r>
            <a:r>
              <a:rPr lang="ja-JP" altLang="ja-JP" sz="1400" dirty="0" smtClean="0">
                <a:solidFill>
                  <a:srgbClr val="FFFFFF"/>
                </a:solidFill>
                <a:latin typeface="Arial"/>
                <a:ea typeface="ＭＳ Ｐゴシック"/>
                <a:cs typeface="Arial"/>
              </a:rPr>
              <a:t> </a:t>
            </a:r>
            <a:endParaRPr lang="ja-JP" altLang="en-US" sz="1400" dirty="0">
              <a:solidFill>
                <a:srgbClr val="FFFFFF"/>
              </a:solidFill>
              <a:latin typeface="Arial"/>
              <a:ea typeface="ＭＳ Ｐゴシック"/>
              <a:cs typeface="Arial"/>
            </a:endParaRPr>
          </a:p>
        </p:txBody>
      </p:sp>
      <p:sp>
        <p:nvSpPr>
          <p:cNvPr id="17" name="角丸四角形 16"/>
          <p:cNvSpPr/>
          <p:nvPr/>
        </p:nvSpPr>
        <p:spPr bwMode="auto">
          <a:xfrm>
            <a:off x="228600" y="5689534"/>
            <a:ext cx="2819400" cy="6096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a:ea typeface="ＭＳ Ｐゴシック"/>
                <a:cs typeface="Arial"/>
              </a:rPr>
              <a:t>高度な災害強度の</a:t>
            </a:r>
            <a:endParaRPr kumimoji="0" lang="en-US" altLang="ja-JP" sz="1600" b="0" i="0" u="none" strike="noStrike" cap="none" normalizeH="0" baseline="0" dirty="0" smtClean="0">
              <a:ln>
                <a:noFill/>
              </a:ln>
              <a:solidFill>
                <a:srgbClr val="FFFFFF"/>
              </a:solidFill>
              <a:effectLst/>
              <a:latin typeface="Arial"/>
              <a:ea typeface="ＭＳ Ｐゴシック"/>
              <a:cs typeface="Aria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a:ea typeface="ＭＳ Ｐゴシック"/>
                <a:cs typeface="Arial"/>
              </a:rPr>
              <a:t>データセンター</a:t>
            </a:r>
          </a:p>
        </p:txBody>
      </p:sp>
      <p:sp>
        <p:nvSpPr>
          <p:cNvPr id="27" name="角丸四角形 26"/>
          <p:cNvSpPr/>
          <p:nvPr/>
        </p:nvSpPr>
        <p:spPr bwMode="auto">
          <a:xfrm>
            <a:off x="3124200" y="5689534"/>
            <a:ext cx="2895600" cy="6096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a:ea typeface="ＭＳ Ｐゴシック"/>
                <a:cs typeface="Arial"/>
              </a:rPr>
              <a:t>高いコストパフォーマンス</a:t>
            </a:r>
          </a:p>
        </p:txBody>
      </p:sp>
      <p:sp>
        <p:nvSpPr>
          <p:cNvPr id="28" name="角丸四角形 27"/>
          <p:cNvSpPr/>
          <p:nvPr/>
        </p:nvSpPr>
        <p:spPr bwMode="auto">
          <a:xfrm>
            <a:off x="6096000" y="5689534"/>
            <a:ext cx="2819400" cy="6096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rgbClr val="FFFFFF"/>
                </a:solidFill>
                <a:effectLst/>
                <a:latin typeface="Arial"/>
                <a:ea typeface="ＭＳ Ｐゴシック"/>
                <a:cs typeface="Arial"/>
              </a:rPr>
              <a:t>グローバルでフラットな</a:t>
            </a:r>
            <a:endParaRPr kumimoji="0" lang="en-US" altLang="ja-JP" sz="1600" dirty="0" smtClean="0">
              <a:solidFill>
                <a:srgbClr val="FFFFFF"/>
              </a:solidFill>
              <a:effectLst/>
              <a:latin typeface="Arial"/>
              <a:ea typeface="ＭＳ Ｐゴシック"/>
              <a:cs typeface="Aria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rgbClr val="FFFFFF"/>
                </a:solidFill>
                <a:effectLst/>
                <a:latin typeface="Arial"/>
                <a:ea typeface="ＭＳ Ｐゴシック"/>
                <a:cs typeface="Arial"/>
              </a:rPr>
              <a:t>アーキテクチャー</a:t>
            </a:r>
            <a:endParaRPr kumimoji="0" lang="ja-JP" altLang="en-US" sz="1600" b="0" i="0" u="none" strike="noStrike" cap="none" normalizeH="0" baseline="0" dirty="0" smtClean="0">
              <a:ln>
                <a:noFill/>
              </a:ln>
              <a:solidFill>
                <a:srgbClr val="FFFFFF"/>
              </a:solidFill>
              <a:effectLst/>
              <a:latin typeface="Arial"/>
              <a:ea typeface="ＭＳ Ｐゴシック"/>
              <a:cs typeface="Arial"/>
            </a:endParaRPr>
          </a:p>
        </p:txBody>
      </p:sp>
    </p:spTree>
    <p:extLst>
      <p:ext uri="{BB962C8B-B14F-4D97-AF65-F5344CB8AC3E}">
        <p14:creationId xmlns:p14="http://schemas.microsoft.com/office/powerpoint/2010/main" val="3431069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Righ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strips(downRigh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strips(downRigh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5" grpId="0"/>
      <p:bldP spid="17" grpId="0" animBg="1"/>
      <p:bldP spid="27" grpId="0" animBg="1"/>
      <p:bldP spid="2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ja-JP" altLang="ja-JP" dirty="0"/>
              <a:t>クラウドによってもたらされる</a:t>
            </a:r>
            <a:r>
              <a:rPr lang="en-US" altLang="ja-JP" dirty="0"/>
              <a:t>3</a:t>
            </a:r>
            <a:r>
              <a:rPr lang="ja-JP" altLang="ja-JP" dirty="0"/>
              <a:t>つの価値 </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 name="角丸四角形 2"/>
          <p:cNvSpPr/>
          <p:nvPr/>
        </p:nvSpPr>
        <p:spPr bwMode="auto">
          <a:xfrm>
            <a:off x="2511426" y="1828800"/>
            <a:ext cx="2667000" cy="13335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altLang="ja-JP" sz="3200" b="1" u="sng" dirty="0" smtClean="0">
                <a:solidFill>
                  <a:schemeClr val="bg1"/>
                </a:solidFill>
                <a:latin typeface="ＤＦＰ太丸ゴシック体"/>
                <a:ea typeface="ＤＦＰ太丸ゴシック体"/>
                <a:cs typeface="ＤＦＰ太丸ゴシック体"/>
              </a:rPr>
              <a:t>TCO</a:t>
            </a:r>
            <a:r>
              <a:rPr lang="ja-JP" altLang="en-US" sz="3200" b="1" u="sng" dirty="0" smtClean="0">
                <a:solidFill>
                  <a:schemeClr val="bg1"/>
                </a:solidFill>
                <a:latin typeface="ＤＦＰ太丸ゴシック体"/>
                <a:ea typeface="ＤＦＰ太丸ゴシック体"/>
                <a:cs typeface="ＤＦＰ太丸ゴシック体"/>
              </a:rPr>
              <a:t>の削減</a:t>
            </a:r>
            <a:endParaRPr lang="ja-JP" altLang="en-US" sz="3200" b="1" u="sng" dirty="0">
              <a:solidFill>
                <a:schemeClr val="bg1"/>
              </a:solidFill>
              <a:latin typeface="ＤＦＰ太丸ゴシック体"/>
              <a:ea typeface="ＤＦＰ太丸ゴシック体"/>
              <a:cs typeface="ＤＦＰ太丸ゴシック体"/>
            </a:endParaRPr>
          </a:p>
        </p:txBody>
      </p:sp>
      <p:sp>
        <p:nvSpPr>
          <p:cNvPr id="74" name="角丸四角形 73"/>
          <p:cNvSpPr/>
          <p:nvPr/>
        </p:nvSpPr>
        <p:spPr bwMode="auto">
          <a:xfrm>
            <a:off x="2511426" y="3346450"/>
            <a:ext cx="2667000" cy="13335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2400" u="sng" dirty="0" smtClean="0">
                <a:solidFill>
                  <a:schemeClr val="bg1"/>
                </a:solidFill>
                <a:latin typeface="ＤＦＰ太丸ゴシック体"/>
                <a:ea typeface="ＤＦＰ太丸ゴシック体"/>
                <a:cs typeface="ＤＦＰ太丸ゴシック体"/>
              </a:rPr>
              <a:t>バランスシート</a:t>
            </a:r>
            <a:endParaRPr lang="en-US" altLang="ja-JP" sz="2400" u="sng" dirty="0" smtClean="0">
              <a:solidFill>
                <a:schemeClr val="bg1"/>
              </a:solidFill>
              <a:latin typeface="ＤＦＰ太丸ゴシック体"/>
              <a:ea typeface="ＤＦＰ太丸ゴシック体"/>
              <a:cs typeface="ＤＦＰ太丸ゴシック体"/>
            </a:endParaRPr>
          </a:p>
          <a:p>
            <a:pPr algn="ctr"/>
            <a:r>
              <a:rPr lang="ja-JP" altLang="en-US" sz="3200" b="1" u="sng" dirty="0" smtClean="0">
                <a:solidFill>
                  <a:schemeClr val="bg1"/>
                </a:solidFill>
                <a:latin typeface="ＤＦＰ太丸ゴシック体"/>
                <a:ea typeface="ＤＦＰ太丸ゴシック体"/>
                <a:cs typeface="ＤＦＰ太丸ゴシック体"/>
              </a:rPr>
              <a:t>の改善</a:t>
            </a:r>
            <a:endParaRPr lang="ja-JP" altLang="en-US" sz="3200" b="1" u="sng" dirty="0">
              <a:solidFill>
                <a:schemeClr val="bg1"/>
              </a:solidFill>
              <a:latin typeface="ＤＦＰ太丸ゴシック体"/>
              <a:ea typeface="ＤＦＰ太丸ゴシック体"/>
              <a:cs typeface="ＤＦＰ太丸ゴシック体"/>
            </a:endParaRPr>
          </a:p>
        </p:txBody>
      </p:sp>
      <p:sp>
        <p:nvSpPr>
          <p:cNvPr id="75" name="角丸四角形 74"/>
          <p:cNvSpPr/>
          <p:nvPr/>
        </p:nvSpPr>
        <p:spPr bwMode="auto">
          <a:xfrm>
            <a:off x="2511426" y="4914900"/>
            <a:ext cx="2667000" cy="1333500"/>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3200" b="1" u="sng" dirty="0" smtClean="0">
                <a:solidFill>
                  <a:schemeClr val="bg1"/>
                </a:solidFill>
                <a:latin typeface="ＤＦＰ太丸ゴシック体"/>
                <a:ea typeface="ＤＦＰ太丸ゴシック体"/>
                <a:cs typeface="ＤＦＰ太丸ゴシック体"/>
              </a:rPr>
              <a:t>柔軟性</a:t>
            </a:r>
            <a:endParaRPr lang="en-US" altLang="ja-JP" sz="3200" b="1" u="sng" dirty="0" smtClean="0">
              <a:solidFill>
                <a:schemeClr val="bg1"/>
              </a:solidFill>
              <a:latin typeface="ＤＦＰ太丸ゴシック体"/>
              <a:ea typeface="ＤＦＰ太丸ゴシック体"/>
              <a:cs typeface="ＤＦＰ太丸ゴシック体"/>
            </a:endParaRPr>
          </a:p>
          <a:p>
            <a:pPr algn="ctr"/>
            <a:r>
              <a:rPr lang="ja-JP" altLang="en-US" sz="3200" b="1" u="sng" dirty="0" smtClean="0">
                <a:solidFill>
                  <a:schemeClr val="bg1"/>
                </a:solidFill>
                <a:latin typeface="ＤＦＰ太丸ゴシック体"/>
                <a:ea typeface="ＤＦＰ太丸ゴシック体"/>
                <a:cs typeface="ＤＦＰ太丸ゴシック体"/>
              </a:rPr>
              <a:t>の向上</a:t>
            </a:r>
            <a:endParaRPr lang="ja-JP" altLang="en-US" sz="3200" b="1" u="sng" dirty="0">
              <a:solidFill>
                <a:schemeClr val="bg1"/>
              </a:solidFill>
              <a:latin typeface="ＤＦＰ太丸ゴシック体"/>
              <a:ea typeface="ＤＦＰ太丸ゴシック体"/>
              <a:cs typeface="ＤＦＰ太丸ゴシック体"/>
            </a:endParaRPr>
          </a:p>
        </p:txBody>
      </p:sp>
      <p:sp>
        <p:nvSpPr>
          <p:cNvPr id="77" name="角丸四角形 76"/>
          <p:cNvSpPr/>
          <p:nvPr/>
        </p:nvSpPr>
        <p:spPr bwMode="auto">
          <a:xfrm>
            <a:off x="2511425" y="1219200"/>
            <a:ext cx="5544403" cy="4572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価　値</a:t>
            </a:r>
          </a:p>
        </p:txBody>
      </p:sp>
      <p:sp>
        <p:nvSpPr>
          <p:cNvPr id="5" name="ホームベース 4"/>
          <p:cNvSpPr/>
          <p:nvPr/>
        </p:nvSpPr>
        <p:spPr bwMode="auto">
          <a:xfrm>
            <a:off x="1143001" y="1828800"/>
            <a:ext cx="1139825" cy="1333500"/>
          </a:xfrm>
          <a:prstGeom prst="homePlate">
            <a:avLst>
              <a:gd name="adj" fmla="val 38026"/>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dirty="0" smtClean="0">
                <a:solidFill>
                  <a:schemeClr val="bg1"/>
                </a:solidFill>
                <a:latin typeface="ＤＦＰ太丸ゴシック体"/>
                <a:ea typeface="ＤＦＰ太丸ゴシック体"/>
                <a:cs typeface="ＤＦＰ太丸ゴシック体"/>
              </a:rPr>
              <a:t>情報</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dirty="0" smtClean="0">
                <a:solidFill>
                  <a:schemeClr val="bg1"/>
                </a:solidFill>
                <a:latin typeface="ＤＦＰ太丸ゴシック体"/>
                <a:ea typeface="ＤＦＰ太丸ゴシック体"/>
                <a:cs typeface="ＤＦＰ太丸ゴシック体"/>
              </a:rPr>
              <a:t>システム</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dirty="0" smtClean="0">
                <a:solidFill>
                  <a:schemeClr val="bg1"/>
                </a:solidFill>
                <a:latin typeface="ＤＦＰ太丸ゴシック体"/>
                <a:ea typeface="ＤＦＰ太丸ゴシック体"/>
                <a:cs typeface="ＤＦＰ太丸ゴシック体"/>
              </a:rPr>
              <a:t>部門</a:t>
            </a:r>
            <a:endParaRPr kumimoji="0" lang="ja-JP" altLang="en-US" sz="1800" b="0" i="0" u="none" strike="noStrike" cap="none" normalizeH="0" baseline="0" dirty="0" smtClean="0">
              <a:ln>
                <a:noFill/>
              </a:ln>
              <a:solidFill>
                <a:schemeClr val="bg1"/>
              </a:solidFill>
              <a:effectLst/>
              <a:latin typeface="ＤＦＰ太丸ゴシック体"/>
              <a:ea typeface="ＤＦＰ太丸ゴシック体"/>
              <a:cs typeface="ＤＦＰ太丸ゴシック体"/>
            </a:endParaRPr>
          </a:p>
        </p:txBody>
      </p:sp>
      <p:sp>
        <p:nvSpPr>
          <p:cNvPr id="25" name="ホームベース 24"/>
          <p:cNvSpPr/>
          <p:nvPr/>
        </p:nvSpPr>
        <p:spPr bwMode="auto">
          <a:xfrm>
            <a:off x="1143001" y="3346450"/>
            <a:ext cx="1139825" cy="1333500"/>
          </a:xfrm>
          <a:prstGeom prst="homePlate">
            <a:avLst>
              <a:gd name="adj" fmla="val 38026"/>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経営者</a:t>
            </a:r>
          </a:p>
        </p:txBody>
      </p:sp>
      <p:sp>
        <p:nvSpPr>
          <p:cNvPr id="26" name="ホームベース 25"/>
          <p:cNvSpPr/>
          <p:nvPr/>
        </p:nvSpPr>
        <p:spPr bwMode="auto">
          <a:xfrm>
            <a:off x="1143000" y="4914900"/>
            <a:ext cx="1139825" cy="1333500"/>
          </a:xfrm>
          <a:prstGeom prst="homePlate">
            <a:avLst>
              <a:gd name="adj" fmla="val 38026"/>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ユーザー</a:t>
            </a:r>
          </a:p>
        </p:txBody>
      </p:sp>
      <p:sp>
        <p:nvSpPr>
          <p:cNvPr id="27" name="角丸四角形 26"/>
          <p:cNvSpPr/>
          <p:nvPr/>
        </p:nvSpPr>
        <p:spPr bwMode="auto">
          <a:xfrm>
            <a:off x="5388829" y="1828800"/>
            <a:ext cx="2667000" cy="13335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altLang="ja-JP" sz="2400" dirty="0" smtClean="0">
                <a:solidFill>
                  <a:schemeClr val="bg1"/>
                </a:solidFill>
                <a:latin typeface="ＤＦＰ太丸ゴシック体"/>
                <a:ea typeface="ＤＦＰ太丸ゴシック体"/>
                <a:cs typeface="ＤＦＰ太丸ゴシック体"/>
              </a:rPr>
              <a:t>TCO</a:t>
            </a:r>
            <a:r>
              <a:rPr lang="ja-JP" altLang="en-US" sz="2400" dirty="0" smtClean="0">
                <a:solidFill>
                  <a:schemeClr val="bg1"/>
                </a:solidFill>
                <a:latin typeface="ＤＦＰ太丸ゴシック体"/>
                <a:ea typeface="ＤＦＰ太丸ゴシック体"/>
                <a:cs typeface="ＤＦＰ太丸ゴシック体"/>
              </a:rPr>
              <a:t>削減で</a:t>
            </a:r>
            <a:endParaRPr lang="en-US" altLang="ja-JP" sz="2400" dirty="0" smtClean="0">
              <a:solidFill>
                <a:schemeClr val="bg1"/>
              </a:solidFill>
              <a:latin typeface="ＤＦＰ太丸ゴシック体"/>
              <a:ea typeface="ＤＦＰ太丸ゴシック体"/>
              <a:cs typeface="ＤＦＰ太丸ゴシック体"/>
            </a:endParaRPr>
          </a:p>
          <a:p>
            <a:pPr algn="ctr"/>
            <a:r>
              <a:rPr lang="en-US" altLang="ja-JP" sz="2400" dirty="0" smtClean="0">
                <a:solidFill>
                  <a:schemeClr val="bg1"/>
                </a:solidFill>
                <a:latin typeface="ＤＦＰ太丸ゴシック体"/>
                <a:ea typeface="ＤＦＰ太丸ゴシック体"/>
                <a:cs typeface="ＤＦＰ太丸ゴシック体"/>
              </a:rPr>
              <a:t>IT</a:t>
            </a:r>
            <a:r>
              <a:rPr lang="ja-JP" altLang="en-US" sz="2400" dirty="0" smtClean="0">
                <a:solidFill>
                  <a:schemeClr val="bg1"/>
                </a:solidFill>
                <a:latin typeface="ＤＦＰ太丸ゴシック体"/>
                <a:ea typeface="ＤＦＰ太丸ゴシック体"/>
                <a:cs typeface="ＤＦＰ太丸ゴシック体"/>
              </a:rPr>
              <a:t>の戦略投資</a:t>
            </a:r>
            <a:endParaRPr lang="en-US" altLang="ja-JP" sz="2400" dirty="0" smtClean="0">
              <a:solidFill>
                <a:schemeClr val="bg1"/>
              </a:solidFill>
              <a:latin typeface="ＤＦＰ太丸ゴシック体"/>
              <a:ea typeface="ＤＦＰ太丸ゴシック体"/>
              <a:cs typeface="ＤＦＰ太丸ゴシック体"/>
            </a:endParaRPr>
          </a:p>
          <a:p>
            <a:pPr algn="ctr"/>
            <a:r>
              <a:rPr lang="ja-JP" altLang="en-US" sz="2400" dirty="0" smtClean="0">
                <a:solidFill>
                  <a:schemeClr val="bg1"/>
                </a:solidFill>
                <a:latin typeface="ＤＦＰ太丸ゴシック体"/>
                <a:ea typeface="ＤＦＰ太丸ゴシック体"/>
                <a:cs typeface="ＤＦＰ太丸ゴシック体"/>
              </a:rPr>
              <a:t>を拡大</a:t>
            </a:r>
          </a:p>
        </p:txBody>
      </p:sp>
      <p:sp>
        <p:nvSpPr>
          <p:cNvPr id="28" name="角丸四角形 27"/>
          <p:cNvSpPr/>
          <p:nvPr/>
        </p:nvSpPr>
        <p:spPr bwMode="auto">
          <a:xfrm>
            <a:off x="5388829" y="3346450"/>
            <a:ext cx="2667000" cy="13335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altLang="ja-JP" sz="2400" dirty="0" smtClean="0">
                <a:solidFill>
                  <a:schemeClr val="bg1"/>
                </a:solidFill>
                <a:latin typeface="ＤＦＰ太丸ゴシック体"/>
                <a:ea typeface="ＤＦＰ太丸ゴシック体"/>
                <a:cs typeface="ＤＦＰ太丸ゴシック体"/>
              </a:rPr>
              <a:t>ROA</a:t>
            </a:r>
            <a:r>
              <a:rPr lang="ja-JP" altLang="en-US" sz="2400" dirty="0" smtClean="0">
                <a:solidFill>
                  <a:schemeClr val="bg1"/>
                </a:solidFill>
                <a:latin typeface="ＤＦＰ太丸ゴシック体"/>
                <a:ea typeface="ＤＦＰ太丸ゴシック体"/>
                <a:cs typeface="ＤＦＰ太丸ゴシック体"/>
              </a:rPr>
              <a:t>が改善</a:t>
            </a:r>
          </a:p>
          <a:p>
            <a:pPr algn="ctr"/>
            <a:r>
              <a:rPr lang="ja-JP" altLang="en-US" sz="2400" dirty="0">
                <a:solidFill>
                  <a:schemeClr val="bg1"/>
                </a:solidFill>
                <a:latin typeface="ＤＦＰ太丸ゴシック体"/>
                <a:ea typeface="ＤＦＰ太丸ゴシック体"/>
                <a:cs typeface="ＤＦＰ太丸ゴシック体"/>
              </a:rPr>
              <a:t>経営</a:t>
            </a:r>
            <a:r>
              <a:rPr lang="ja-JP" altLang="en-US" sz="2400" dirty="0" smtClean="0">
                <a:solidFill>
                  <a:schemeClr val="bg1"/>
                </a:solidFill>
                <a:latin typeface="ＤＦＰ太丸ゴシック体"/>
                <a:ea typeface="ＤＦＰ太丸ゴシック体"/>
                <a:cs typeface="ＤＦＰ太丸ゴシック体"/>
              </a:rPr>
              <a:t>効率の高さ</a:t>
            </a:r>
            <a:endParaRPr lang="en-US" altLang="ja-JP" sz="2400" dirty="0" smtClean="0">
              <a:solidFill>
                <a:schemeClr val="bg1"/>
              </a:solidFill>
              <a:latin typeface="ＤＦＰ太丸ゴシック体"/>
              <a:ea typeface="ＤＦＰ太丸ゴシック体"/>
              <a:cs typeface="ＤＦＰ太丸ゴシック体"/>
            </a:endParaRPr>
          </a:p>
          <a:p>
            <a:pPr algn="ctr"/>
            <a:r>
              <a:rPr lang="ja-JP" altLang="en-US" sz="2400" dirty="0" smtClean="0">
                <a:solidFill>
                  <a:schemeClr val="bg1"/>
                </a:solidFill>
                <a:latin typeface="ＤＦＰ太丸ゴシック体"/>
                <a:ea typeface="ＤＦＰ太丸ゴシック体"/>
                <a:cs typeface="ＤＦＰ太丸ゴシック体"/>
              </a:rPr>
              <a:t>をアピール</a:t>
            </a:r>
          </a:p>
        </p:txBody>
      </p:sp>
      <p:sp>
        <p:nvSpPr>
          <p:cNvPr id="29" name="角丸四角形 28"/>
          <p:cNvSpPr/>
          <p:nvPr/>
        </p:nvSpPr>
        <p:spPr bwMode="auto">
          <a:xfrm>
            <a:off x="5388829" y="4914900"/>
            <a:ext cx="2667000" cy="1333500"/>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2400" dirty="0" smtClean="0">
                <a:solidFill>
                  <a:schemeClr val="bg1"/>
                </a:solidFill>
                <a:latin typeface="ＤＦＰ太丸ゴシック体"/>
                <a:ea typeface="ＤＦＰ太丸ゴシック体"/>
                <a:cs typeface="ＤＦＰ太丸ゴシック体"/>
              </a:rPr>
              <a:t>変化に即応するシステム資源</a:t>
            </a:r>
          </a:p>
          <a:p>
            <a:pPr algn="ctr"/>
            <a:r>
              <a:rPr lang="ja-JP" altLang="en-US" sz="2400" dirty="0" smtClean="0">
                <a:solidFill>
                  <a:schemeClr val="bg1"/>
                </a:solidFill>
                <a:latin typeface="ＤＦＰ太丸ゴシック体"/>
                <a:ea typeface="ＤＦＰ太丸ゴシック体"/>
                <a:cs typeface="ＤＦＰ太丸ゴシック体"/>
              </a:rPr>
              <a:t>調達の仕組み</a:t>
            </a:r>
          </a:p>
        </p:txBody>
      </p:sp>
    </p:spTree>
    <p:extLst>
      <p:ext uri="{BB962C8B-B14F-4D97-AF65-F5344CB8AC3E}">
        <p14:creationId xmlns:p14="http://schemas.microsoft.com/office/powerpoint/2010/main" val="229276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500"/>
                                        <p:tgtEl>
                                          <p:spTgt spid="7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500"/>
                                        <p:tgtEl>
                                          <p:spTgt spid="7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4" grpId="0" animBg="1"/>
      <p:bldP spid="75" grpId="0" animBg="1"/>
      <p:bldP spid="27" grpId="0" animBg="1"/>
      <p:bldP spid="28" grpId="0" animBg="1"/>
      <p:bldP spid="2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6"/>
          <p:cNvSpPr>
            <a:spLocks noGrp="1" noChangeArrowheads="1"/>
          </p:cNvSpPr>
          <p:nvPr>
            <p:ph type="title"/>
          </p:nvPr>
        </p:nvSpPr>
        <p:spPr>
          <a:xfrm>
            <a:off x="152400" y="152400"/>
            <a:ext cx="8991600" cy="533400"/>
          </a:xfrm>
        </p:spPr>
        <p:txBody>
          <a:bodyPr/>
          <a:lstStyle/>
          <a:p>
            <a:pPr eaLnBrk="1" hangingPunct="1"/>
            <a:r>
              <a:rPr lang="ja-JP" altLang="en-US" sz="2800" dirty="0" smtClean="0">
                <a:ea typeface="ＭＳ Ｐゴシック" charset="-128"/>
              </a:rPr>
              <a:t>日米の企業文化の違いとクラウド</a:t>
            </a:r>
            <a:r>
              <a:rPr lang="ja-JP" altLang="en-US" dirty="0" smtClean="0">
                <a:ea typeface="ＭＳ Ｐゴシック" charset="-128"/>
              </a:rPr>
              <a:t>への</a:t>
            </a:r>
            <a:r>
              <a:rPr lang="ja-JP" altLang="en-US" sz="2800" dirty="0" smtClean="0">
                <a:ea typeface="ＭＳ Ｐゴシック" charset="-128"/>
              </a:rPr>
              <a:t>期待</a:t>
            </a:r>
            <a:endParaRPr lang="ja-JP" altLang="en-US" sz="1800" dirty="0" smtClean="0">
              <a:ea typeface="ＭＳ Ｐゴシック" charset="-128"/>
            </a:endParaRPr>
          </a:p>
        </p:txBody>
      </p:sp>
      <p:sp>
        <p:nvSpPr>
          <p:cNvPr id="21" name="テキスト ボックス 20"/>
          <p:cNvSpPr txBox="1"/>
          <p:nvPr/>
        </p:nvSpPr>
        <p:spPr>
          <a:xfrm>
            <a:off x="4724400" y="515779"/>
            <a:ext cx="4419600" cy="246221"/>
          </a:xfrm>
          <a:prstGeom prst="rect">
            <a:avLst/>
          </a:prstGeom>
          <a:noFill/>
        </p:spPr>
        <p:txBody>
          <a:bodyPr wrap="square" rtlCol="0">
            <a:spAutoFit/>
          </a:bodyPr>
          <a:lstStyle/>
          <a:p>
            <a:pPr algn="r"/>
            <a:r>
              <a:rPr kumimoji="1" lang="en-US" altLang="ja-JP" sz="1000" dirty="0" smtClean="0">
                <a:solidFill>
                  <a:schemeClr val="bg1"/>
                </a:solidFill>
              </a:rPr>
              <a:t>IPA</a:t>
            </a:r>
            <a:r>
              <a:rPr kumimoji="1" lang="ja-JP" altLang="en-US" sz="1000" dirty="0" smtClean="0">
                <a:solidFill>
                  <a:schemeClr val="bg1"/>
                </a:solidFill>
              </a:rPr>
              <a:t>人材白書・</a:t>
            </a:r>
            <a:r>
              <a:rPr kumimoji="1" lang="en-US" altLang="ja-JP" sz="1000" dirty="0" smtClean="0">
                <a:solidFill>
                  <a:schemeClr val="bg1"/>
                </a:solidFill>
              </a:rPr>
              <a:t>2012</a:t>
            </a:r>
            <a:r>
              <a:rPr kumimoji="1" lang="ja-JP" altLang="en-US" sz="1000" dirty="0" smtClean="0">
                <a:solidFill>
                  <a:schemeClr val="bg1"/>
                </a:solidFill>
              </a:rPr>
              <a:t>／</a:t>
            </a:r>
            <a:r>
              <a:rPr lang="ja-JP" altLang="en-US" sz="1000" dirty="0" smtClean="0">
                <a:solidFill>
                  <a:schemeClr val="bg1"/>
                </a:solidFill>
              </a:rPr>
              <a:t>日経</a:t>
            </a:r>
            <a:r>
              <a:rPr lang="en-US" altLang="ja-JP" sz="1000" dirty="0" smtClean="0">
                <a:solidFill>
                  <a:schemeClr val="bg1"/>
                </a:solidFill>
              </a:rPr>
              <a:t>SYSTEMS 2012/8</a:t>
            </a:r>
            <a:r>
              <a:rPr lang="ja-JP" altLang="en-US" sz="1000" dirty="0" smtClean="0">
                <a:solidFill>
                  <a:schemeClr val="bg1"/>
                </a:solidFill>
              </a:rPr>
              <a:t>を参考に作成</a:t>
            </a:r>
            <a:endParaRPr kumimoji="1" lang="ja-JP" altLang="en-US" sz="1000" dirty="0">
              <a:solidFill>
                <a:schemeClr val="bg1"/>
              </a:solidFill>
            </a:endParaRPr>
          </a:p>
        </p:txBody>
      </p:sp>
      <p:sp>
        <p:nvSpPr>
          <p:cNvPr id="20" name="角丸四角形 19"/>
          <p:cNvSpPr/>
          <p:nvPr/>
        </p:nvSpPr>
        <p:spPr bwMode="auto">
          <a:xfrm>
            <a:off x="990600" y="1995150"/>
            <a:ext cx="7162800" cy="914400"/>
          </a:xfrm>
          <a:prstGeom prst="roundRect">
            <a:avLst>
              <a:gd name="adj" fmla="val 0"/>
            </a:avLst>
          </a:prstGeom>
          <a:solidFill>
            <a:srgbClr val="CCFFC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rgbClr val="3366FF"/>
                </a:solidFill>
                <a:effectLst/>
                <a:latin typeface="Arial"/>
                <a:ea typeface="HGP創英角ｺﾞｼｯｸUB"/>
                <a:cs typeface="Arial"/>
              </a:rPr>
              <a:t>IT</a:t>
            </a:r>
            <a:r>
              <a:rPr kumimoji="0" lang="ja-JP" altLang="en-US" sz="2000" b="0" i="0" u="none" strike="noStrike" cap="none" normalizeH="0" baseline="0" dirty="0" smtClean="0">
                <a:ln>
                  <a:noFill/>
                </a:ln>
                <a:solidFill>
                  <a:srgbClr val="3366FF"/>
                </a:solidFill>
                <a:effectLst/>
                <a:latin typeface="Arial"/>
                <a:ea typeface="HGP創英角ｺﾞｼｯｸUB"/>
                <a:cs typeface="Arial"/>
              </a:rPr>
              <a:t>エンジニア</a:t>
            </a:r>
            <a:endParaRPr kumimoji="0" lang="en-US" altLang="ja-JP" sz="2000" b="0" i="0" u="none" strike="noStrike" cap="none" normalizeH="0" baseline="0" dirty="0" smtClean="0">
              <a:ln>
                <a:noFill/>
              </a:ln>
              <a:solidFill>
                <a:srgbClr val="3366FF"/>
              </a:solidFill>
              <a:effectLst/>
              <a:latin typeface="Arial"/>
              <a:ea typeface="HGP創英角ｺﾞｼｯｸUB"/>
              <a:cs typeface="Aria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smtClean="0">
                <a:solidFill>
                  <a:srgbClr val="3366FF"/>
                </a:solidFill>
                <a:latin typeface="Arial"/>
                <a:ea typeface="HGP創英角ｺﾞｼｯｸUB"/>
                <a:cs typeface="Arial"/>
              </a:rPr>
              <a:t>の人数</a:t>
            </a:r>
            <a:endParaRPr kumimoji="0" lang="ja-JP" altLang="en-US" sz="2000" b="0" i="0" u="none" strike="noStrike" cap="none" normalizeH="0" baseline="0" dirty="0" smtClean="0">
              <a:ln>
                <a:noFill/>
              </a:ln>
              <a:solidFill>
                <a:srgbClr val="3366FF"/>
              </a:solidFill>
              <a:effectLst/>
              <a:latin typeface="Arial"/>
              <a:ea typeface="HGP創英角ｺﾞｼｯｸUB"/>
              <a:cs typeface="Arial"/>
            </a:endParaRPr>
          </a:p>
        </p:txBody>
      </p:sp>
      <p:pic>
        <p:nvPicPr>
          <p:cNvPr id="22" name="図 21"/>
          <p:cNvPicPr>
            <a:picLocks noChangeAspect="1"/>
          </p:cNvPicPr>
          <p:nvPr/>
        </p:nvPicPr>
        <p:blipFill>
          <a:blip r:embed="rId3">
            <a:clrChange>
              <a:clrFrom>
                <a:srgbClr val="FFFFFF"/>
              </a:clrFrom>
              <a:clrTo>
                <a:srgbClr val="FFFFFF">
                  <a:alpha val="0"/>
                </a:srgbClr>
              </a:clrTo>
            </a:clrChange>
          </a:blip>
          <a:stretch>
            <a:fillRect/>
          </a:stretch>
        </p:blipFill>
        <p:spPr>
          <a:xfrm>
            <a:off x="381000" y="1004550"/>
            <a:ext cx="4572000" cy="2743200"/>
          </a:xfrm>
          <a:prstGeom prst="rect">
            <a:avLst/>
          </a:prstGeom>
        </p:spPr>
      </p:pic>
      <p:pic>
        <p:nvPicPr>
          <p:cNvPr id="23" name="図 22"/>
          <p:cNvPicPr>
            <a:picLocks noChangeAspect="1"/>
          </p:cNvPicPr>
          <p:nvPr/>
        </p:nvPicPr>
        <p:blipFill>
          <a:blip r:embed="rId4">
            <a:clrChange>
              <a:clrFrom>
                <a:srgbClr val="FFFFFF"/>
              </a:clrFrom>
              <a:clrTo>
                <a:srgbClr val="FFFFFF">
                  <a:alpha val="0"/>
                </a:srgbClr>
              </a:clrTo>
            </a:clrChange>
          </a:blip>
          <a:stretch>
            <a:fillRect/>
          </a:stretch>
        </p:blipFill>
        <p:spPr>
          <a:xfrm>
            <a:off x="4191000" y="1004550"/>
            <a:ext cx="4572000" cy="2743200"/>
          </a:xfrm>
          <a:prstGeom prst="rect">
            <a:avLst/>
          </a:prstGeom>
        </p:spPr>
      </p:pic>
      <p:pic>
        <p:nvPicPr>
          <p:cNvPr id="24" name="Picture 8" descr="C:\Users\Masanori\AppData\Local\Microsoft\Windows\Temporary Internet Files\Content.IE5\R1YKRXA0\MC90030984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1309350"/>
            <a:ext cx="910155" cy="6264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5" name="Picture 10" descr="C:\Users\Masanori\AppData\Local\Microsoft\Windows\Temporary Internet Files\Content.IE5\R1YKRXA0\MP90036271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1309350"/>
            <a:ext cx="897134" cy="6264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6" name="テキスト ボックス 25"/>
          <p:cNvSpPr txBox="1"/>
          <p:nvPr/>
        </p:nvSpPr>
        <p:spPr>
          <a:xfrm>
            <a:off x="2895853" y="1533485"/>
            <a:ext cx="723275" cy="461665"/>
          </a:xfrm>
          <a:prstGeom prst="rect">
            <a:avLst/>
          </a:prstGeom>
          <a:noFill/>
        </p:spPr>
        <p:txBody>
          <a:bodyPr wrap="none" rtlCol="0">
            <a:spAutoFit/>
          </a:bodyPr>
          <a:lstStyle/>
          <a:p>
            <a:pPr algn="ctr"/>
            <a:r>
              <a:rPr lang="ja-JP" altLang="en-US" sz="1200" dirty="0" smtClean="0">
                <a:solidFill>
                  <a:schemeClr val="bg1"/>
                </a:solidFill>
                <a:latin typeface="Arial"/>
                <a:ea typeface="HGP創英角ｺﾞｼｯｸUB"/>
                <a:cs typeface="Arial"/>
              </a:rPr>
              <a:t>ユーザー</a:t>
            </a:r>
            <a:endParaRPr lang="en-US" altLang="ja-JP" sz="1200" dirty="0" smtClean="0">
              <a:solidFill>
                <a:schemeClr val="bg1"/>
              </a:solidFill>
              <a:latin typeface="Arial"/>
              <a:ea typeface="HGP創英角ｺﾞｼｯｸUB"/>
              <a:cs typeface="Arial"/>
            </a:endParaRPr>
          </a:p>
          <a:p>
            <a:pPr algn="ctr"/>
            <a:r>
              <a:rPr lang="ja-JP" altLang="en-US" sz="1200" dirty="0" smtClean="0">
                <a:solidFill>
                  <a:schemeClr val="bg1"/>
                </a:solidFill>
                <a:latin typeface="Arial"/>
                <a:ea typeface="HGP創英角ｺﾞｼｯｸUB"/>
                <a:cs typeface="Arial"/>
              </a:rPr>
              <a:t>企業</a:t>
            </a:r>
            <a:endParaRPr kumimoji="1" lang="ja-JP" altLang="en-US" sz="1200" dirty="0">
              <a:solidFill>
                <a:schemeClr val="bg1"/>
              </a:solidFill>
              <a:latin typeface="Arial"/>
              <a:ea typeface="HGP創英角ｺﾞｼｯｸUB"/>
              <a:cs typeface="Arial"/>
            </a:endParaRPr>
          </a:p>
        </p:txBody>
      </p:sp>
      <p:sp>
        <p:nvSpPr>
          <p:cNvPr id="27" name="テキスト ボックス 26"/>
          <p:cNvSpPr txBox="1"/>
          <p:nvPr/>
        </p:nvSpPr>
        <p:spPr>
          <a:xfrm>
            <a:off x="1920611" y="2604750"/>
            <a:ext cx="1165403" cy="584776"/>
          </a:xfrm>
          <a:prstGeom prst="rect">
            <a:avLst/>
          </a:prstGeom>
          <a:noFill/>
        </p:spPr>
        <p:txBody>
          <a:bodyPr wrap="none" rtlCol="0">
            <a:spAutoFit/>
          </a:bodyPr>
          <a:lstStyle/>
          <a:p>
            <a:pPr algn="ctr"/>
            <a:r>
              <a:rPr lang="en-US" altLang="ja-JP" dirty="0" smtClean="0">
                <a:solidFill>
                  <a:schemeClr val="bg1"/>
                </a:solidFill>
                <a:latin typeface="Arial"/>
                <a:ea typeface="HGP創英角ｺﾞｼｯｸUB"/>
                <a:cs typeface="Arial"/>
              </a:rPr>
              <a:t>IT</a:t>
            </a:r>
            <a:r>
              <a:rPr lang="ja-JP" altLang="en-US" dirty="0" smtClean="0">
                <a:solidFill>
                  <a:schemeClr val="bg1"/>
                </a:solidFill>
                <a:latin typeface="Arial"/>
                <a:ea typeface="HGP創英角ｺﾞｼｯｸUB"/>
                <a:cs typeface="Arial"/>
              </a:rPr>
              <a:t>ベンダー企業</a:t>
            </a:r>
            <a:endParaRPr lang="en-US" altLang="ja-JP" dirty="0" smtClean="0">
              <a:solidFill>
                <a:schemeClr val="bg1"/>
              </a:solidFill>
              <a:latin typeface="Arial"/>
              <a:ea typeface="HGP創英角ｺﾞｼｯｸUB"/>
              <a:cs typeface="Arial"/>
            </a:endParaRPr>
          </a:p>
          <a:p>
            <a:pPr algn="ctr"/>
            <a:r>
              <a:rPr lang="en-US" altLang="ja-JP" sz="2000" dirty="0" smtClean="0">
                <a:solidFill>
                  <a:schemeClr val="bg1"/>
                </a:solidFill>
                <a:latin typeface="Arial"/>
                <a:ea typeface="HGP創英角ｺﾞｼｯｸUB"/>
                <a:cs typeface="Arial"/>
              </a:rPr>
              <a:t>75%</a:t>
            </a:r>
            <a:endParaRPr kumimoji="1" lang="ja-JP" altLang="en-US" sz="2000" dirty="0">
              <a:solidFill>
                <a:schemeClr val="bg1"/>
              </a:solidFill>
              <a:latin typeface="Arial"/>
              <a:ea typeface="HGP創英角ｺﾞｼｯｸUB"/>
              <a:cs typeface="Arial"/>
            </a:endParaRPr>
          </a:p>
        </p:txBody>
      </p:sp>
      <p:sp>
        <p:nvSpPr>
          <p:cNvPr id="28" name="テキスト ボックス 27"/>
          <p:cNvSpPr txBox="1"/>
          <p:nvPr/>
        </p:nvSpPr>
        <p:spPr>
          <a:xfrm>
            <a:off x="6172200" y="2609215"/>
            <a:ext cx="1031051" cy="584776"/>
          </a:xfrm>
          <a:prstGeom prst="rect">
            <a:avLst/>
          </a:prstGeom>
          <a:noFill/>
        </p:spPr>
        <p:txBody>
          <a:bodyPr wrap="none" rtlCol="0">
            <a:spAutoFit/>
          </a:bodyPr>
          <a:lstStyle/>
          <a:p>
            <a:pPr algn="ctr"/>
            <a:r>
              <a:rPr lang="ja-JP" altLang="en-US" dirty="0" smtClean="0">
                <a:solidFill>
                  <a:schemeClr val="bg1"/>
                </a:solidFill>
                <a:latin typeface="Arial"/>
                <a:ea typeface="HGP創英角ｺﾞｼｯｸUB"/>
                <a:cs typeface="Arial"/>
              </a:rPr>
              <a:t>ユーザー企業</a:t>
            </a:r>
            <a:endParaRPr lang="en-US" altLang="ja-JP" dirty="0" smtClean="0">
              <a:solidFill>
                <a:schemeClr val="bg1"/>
              </a:solidFill>
              <a:latin typeface="Arial"/>
              <a:ea typeface="HGP創英角ｺﾞｼｯｸUB"/>
              <a:cs typeface="Arial"/>
            </a:endParaRPr>
          </a:p>
          <a:p>
            <a:pPr algn="ctr"/>
            <a:r>
              <a:rPr lang="en-US" altLang="ja-JP" sz="2000" dirty="0" smtClean="0">
                <a:solidFill>
                  <a:schemeClr val="bg1"/>
                </a:solidFill>
                <a:latin typeface="Arial"/>
                <a:ea typeface="HGP創英角ｺﾞｼｯｸUB"/>
                <a:cs typeface="Arial"/>
              </a:rPr>
              <a:t>72%</a:t>
            </a:r>
            <a:endParaRPr kumimoji="1" lang="ja-JP" altLang="en-US" sz="2000" dirty="0">
              <a:solidFill>
                <a:schemeClr val="bg1"/>
              </a:solidFill>
              <a:latin typeface="Arial"/>
              <a:ea typeface="HGP創英角ｺﾞｼｯｸUB"/>
              <a:cs typeface="Arial"/>
            </a:endParaRPr>
          </a:p>
        </p:txBody>
      </p:sp>
      <p:sp>
        <p:nvSpPr>
          <p:cNvPr id="29" name="テキスト ボックス 28"/>
          <p:cNvSpPr txBox="1"/>
          <p:nvPr/>
        </p:nvSpPr>
        <p:spPr>
          <a:xfrm>
            <a:off x="5466973" y="1614150"/>
            <a:ext cx="857627" cy="461665"/>
          </a:xfrm>
          <a:prstGeom prst="rect">
            <a:avLst/>
          </a:prstGeom>
          <a:noFill/>
        </p:spPr>
        <p:txBody>
          <a:bodyPr wrap="none" rtlCol="0">
            <a:spAutoFit/>
          </a:bodyPr>
          <a:lstStyle/>
          <a:p>
            <a:pPr algn="ctr"/>
            <a:r>
              <a:rPr lang="en-US" altLang="ja-JP" sz="1200" dirty="0" smtClean="0">
                <a:solidFill>
                  <a:schemeClr val="bg1"/>
                </a:solidFill>
                <a:latin typeface="Arial"/>
                <a:ea typeface="HGP創英角ｺﾞｼｯｸUB"/>
                <a:cs typeface="Arial"/>
              </a:rPr>
              <a:t>IT</a:t>
            </a:r>
            <a:r>
              <a:rPr lang="ja-JP" altLang="en-US" sz="1200" dirty="0" smtClean="0">
                <a:solidFill>
                  <a:schemeClr val="bg1"/>
                </a:solidFill>
                <a:latin typeface="Arial"/>
                <a:ea typeface="HGP創英角ｺﾞｼｯｸUB"/>
                <a:cs typeface="Arial"/>
              </a:rPr>
              <a:t>ベンダー</a:t>
            </a:r>
            <a:endParaRPr lang="en-US" altLang="ja-JP" sz="1200" dirty="0" smtClean="0">
              <a:solidFill>
                <a:schemeClr val="bg1"/>
              </a:solidFill>
              <a:latin typeface="Arial"/>
              <a:ea typeface="HGP創英角ｺﾞｼｯｸUB"/>
              <a:cs typeface="Arial"/>
            </a:endParaRPr>
          </a:p>
          <a:p>
            <a:pPr algn="ctr"/>
            <a:r>
              <a:rPr lang="ja-JP" altLang="en-US" sz="1200" dirty="0" smtClean="0">
                <a:solidFill>
                  <a:schemeClr val="bg1"/>
                </a:solidFill>
                <a:latin typeface="Arial"/>
                <a:ea typeface="HGP創英角ｺﾞｼｯｸUB"/>
                <a:cs typeface="Arial"/>
              </a:rPr>
              <a:t>企業</a:t>
            </a:r>
            <a:endParaRPr kumimoji="1" lang="ja-JP" altLang="en-US" sz="1200" dirty="0">
              <a:solidFill>
                <a:schemeClr val="bg1"/>
              </a:solidFill>
              <a:latin typeface="Arial"/>
              <a:ea typeface="HGP創英角ｺﾞｼｯｸUB"/>
              <a:cs typeface="Arial"/>
            </a:endParaRPr>
          </a:p>
        </p:txBody>
      </p:sp>
      <p:sp>
        <p:nvSpPr>
          <p:cNvPr id="31" name="角丸四角形 30"/>
          <p:cNvSpPr/>
          <p:nvPr/>
        </p:nvSpPr>
        <p:spPr bwMode="auto">
          <a:xfrm>
            <a:off x="990600" y="5500350"/>
            <a:ext cx="3048000" cy="9144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IT</a:t>
            </a:r>
            <a:r>
              <a:rPr kumimoji="0" lang="ja-JP" altLang="en-US"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ベンダー企業の生産性向上</a:t>
            </a:r>
            <a:endParaRPr kumimoji="0" lang="en-US" altLang="ja-JP"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algn="ctr">
              <a:spcBef>
                <a:spcPts val="0"/>
              </a:spcBef>
            </a:pPr>
            <a:r>
              <a:rPr kumimoji="0" lang="en-US" altLang="ja-JP" sz="1400" dirty="0" smtClean="0">
                <a:solidFill>
                  <a:srgbClr val="FFFFFF"/>
                </a:solidFill>
                <a:latin typeface="HGP創英角ｺﾞｼｯｸUB"/>
                <a:ea typeface="HGP創英角ｺﾞｼｯｸUB"/>
                <a:cs typeface="HGP創英角ｺﾞｼｯｸUB"/>
              </a:rPr>
              <a:t>+ </a:t>
            </a:r>
            <a:r>
              <a:rPr kumimoji="0" lang="ja-JP" altLang="en-US" sz="1400" dirty="0" smtClean="0">
                <a:solidFill>
                  <a:srgbClr val="FFFFFF"/>
                </a:solidFill>
                <a:latin typeface="HGP創英角ｺﾞｼｯｸUB"/>
                <a:ea typeface="HGP創英角ｺﾞｼｯｸUB"/>
                <a:cs typeface="HGP創英角ｺﾞｼｯｸUB"/>
              </a:rPr>
              <a:t>ベンダー</a:t>
            </a:r>
            <a:r>
              <a:rPr kumimoji="0" lang="ja-JP" altLang="en-US" sz="1400" dirty="0">
                <a:solidFill>
                  <a:srgbClr val="FFFFFF"/>
                </a:solidFill>
                <a:latin typeface="HGP創英角ｺﾞｼｯｸUB"/>
                <a:ea typeface="HGP創英角ｺﾞｼｯｸUB"/>
                <a:cs typeface="HGP創英角ｺﾞｼｯｸUB"/>
              </a:rPr>
              <a:t>がリスクを</a:t>
            </a:r>
            <a:r>
              <a:rPr kumimoji="0" lang="ja-JP" altLang="en-US" sz="1400" dirty="0" smtClean="0">
                <a:solidFill>
                  <a:srgbClr val="FFFFFF"/>
                </a:solidFill>
                <a:latin typeface="HGP創英角ｺﾞｼｯｸUB"/>
                <a:ea typeface="HGP創英角ｺﾞｼｯｸUB"/>
                <a:cs typeface="HGP創英角ｺﾞｼｯｸUB"/>
              </a:rPr>
              <a:t>背負わされる</a:t>
            </a:r>
            <a:endParaRPr kumimoji="0" lang="ja-JP" altLang="en-US" sz="1400" dirty="0">
              <a:solidFill>
                <a:srgbClr val="FFFFFF"/>
              </a:solidFill>
              <a:latin typeface="HGP創英角ｺﾞｼｯｸUB"/>
              <a:ea typeface="HGP創英角ｺﾞｼｯｸUB"/>
              <a:cs typeface="HGP創英角ｺﾞｼｯｸUB"/>
            </a:endParaRPr>
          </a:p>
        </p:txBody>
      </p:sp>
      <p:sp>
        <p:nvSpPr>
          <p:cNvPr id="32" name="下矢印 31"/>
          <p:cNvSpPr/>
          <p:nvPr/>
        </p:nvSpPr>
        <p:spPr bwMode="auto">
          <a:xfrm>
            <a:off x="1752600" y="3519150"/>
            <a:ext cx="1524000" cy="2057400"/>
          </a:xfrm>
          <a:prstGeom prst="downArrow">
            <a:avLst>
              <a:gd name="adj1" fmla="val 50000"/>
              <a:gd name="adj2" fmla="val 45139"/>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4" name="角丸四角形 33"/>
          <p:cNvSpPr/>
          <p:nvPr/>
        </p:nvSpPr>
        <p:spPr bwMode="auto">
          <a:xfrm>
            <a:off x="5181600" y="5500350"/>
            <a:ext cx="3048000" cy="9144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ユーザー企業の生産性向上</a:t>
            </a:r>
            <a:endParaRPr kumimoji="0" lang="en-US" altLang="ja-JP"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algn="ctr">
              <a:spcBef>
                <a:spcPts val="0"/>
              </a:spcBef>
            </a:pPr>
            <a:r>
              <a:rPr kumimoji="0" lang="en-US" altLang="ja-JP" sz="1400" dirty="0" smtClean="0">
                <a:solidFill>
                  <a:srgbClr val="FFFFFF"/>
                </a:solidFill>
                <a:latin typeface="HGP創英角ｺﾞｼｯｸUB"/>
                <a:ea typeface="HGP創英角ｺﾞｼｯｸUB"/>
                <a:cs typeface="HGP創英角ｺﾞｼｯｸUB"/>
              </a:rPr>
              <a:t>+ </a:t>
            </a:r>
            <a:r>
              <a:rPr kumimoji="0" lang="ja-JP" altLang="en-US" sz="1400" dirty="0" smtClean="0">
                <a:solidFill>
                  <a:srgbClr val="FFFFFF"/>
                </a:solidFill>
                <a:latin typeface="HGP創英角ｺﾞｼｯｸUB"/>
                <a:ea typeface="HGP創英角ｺﾞｼｯｸUB"/>
                <a:cs typeface="HGP創英角ｺﾞｼｯｸUB"/>
              </a:rPr>
              <a:t>ユーザー</a:t>
            </a:r>
            <a:r>
              <a:rPr kumimoji="0" lang="ja-JP" altLang="en-US" sz="1400" dirty="0">
                <a:solidFill>
                  <a:srgbClr val="FFFFFF"/>
                </a:solidFill>
                <a:latin typeface="HGP創英角ｺﾞｼｯｸUB"/>
                <a:ea typeface="HGP創英角ｺﾞｼｯｸUB"/>
                <a:cs typeface="HGP創英角ｺﾞｼｯｸUB"/>
              </a:rPr>
              <a:t>が自らリスクを</a:t>
            </a:r>
            <a:r>
              <a:rPr kumimoji="0" lang="ja-JP" altLang="en-US" sz="1400" dirty="0" smtClean="0">
                <a:solidFill>
                  <a:srgbClr val="FFFFFF"/>
                </a:solidFill>
                <a:latin typeface="HGP創英角ｺﾞｼｯｸUB"/>
                <a:ea typeface="HGP創英角ｺﾞｼｯｸUB"/>
                <a:cs typeface="HGP創英角ｺﾞｼｯｸUB"/>
              </a:rPr>
              <a:t>担保</a:t>
            </a:r>
            <a:endParaRPr kumimoji="0" lang="ja-JP" altLang="en-US" sz="1400" dirty="0">
              <a:solidFill>
                <a:srgbClr val="FFFFFF"/>
              </a:solidFill>
              <a:latin typeface="HGP創英角ｺﾞｼｯｸUB"/>
              <a:ea typeface="HGP創英角ｺﾞｼｯｸUB"/>
              <a:cs typeface="HGP創英角ｺﾞｼｯｸUB"/>
            </a:endParaRPr>
          </a:p>
        </p:txBody>
      </p:sp>
      <p:sp>
        <p:nvSpPr>
          <p:cNvPr id="35" name="下矢印 34"/>
          <p:cNvSpPr/>
          <p:nvPr/>
        </p:nvSpPr>
        <p:spPr bwMode="auto">
          <a:xfrm>
            <a:off x="5943600" y="3519150"/>
            <a:ext cx="1524000" cy="2057400"/>
          </a:xfrm>
          <a:prstGeom prst="downArrow">
            <a:avLst>
              <a:gd name="adj1" fmla="val 50000"/>
              <a:gd name="adj2" fmla="val 45139"/>
            </a:avLst>
          </a:prstGeom>
          <a:solidFill>
            <a:schemeClr val="tx2">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sp>
        <p:nvSpPr>
          <p:cNvPr id="36" name="角丸四角形 35"/>
          <p:cNvSpPr/>
          <p:nvPr/>
        </p:nvSpPr>
        <p:spPr bwMode="auto">
          <a:xfrm>
            <a:off x="990600" y="3823950"/>
            <a:ext cx="7162800" cy="914400"/>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400" fontAlgn="base">
              <a:spcAft>
                <a:spcPct val="0"/>
              </a:spcAft>
            </a:pPr>
            <a:r>
              <a:rPr kumimoji="0" lang="ja-JP" altLang="en-US" sz="2400" dirty="0" smtClean="0">
                <a:solidFill>
                  <a:schemeClr val="bg1"/>
                </a:solidFill>
                <a:latin typeface="Arial"/>
                <a:ea typeface="HGP創英角ｺﾞｼｯｸUB"/>
                <a:cs typeface="Arial"/>
              </a:rPr>
              <a:t>エンジニアリング・ワークの</a:t>
            </a:r>
            <a:r>
              <a:rPr kumimoji="0" lang="ja-JP" altLang="en-US" sz="2400" dirty="0">
                <a:solidFill>
                  <a:schemeClr val="bg1"/>
                </a:solidFill>
                <a:latin typeface="Arial"/>
                <a:ea typeface="HGP創英角ｺﾞｼｯｸUB"/>
                <a:cs typeface="Arial"/>
              </a:rPr>
              <a:t>生産性が劇的に向上</a:t>
            </a:r>
            <a:endParaRPr kumimoji="0" lang="en-US" altLang="ja-JP" sz="2400" dirty="0">
              <a:solidFill>
                <a:schemeClr val="bg1"/>
              </a:solidFill>
              <a:latin typeface="Arial"/>
              <a:ea typeface="HGP創英角ｺﾞｼｯｸUB"/>
              <a:cs typeface="Arial"/>
            </a:endParaRPr>
          </a:p>
          <a:p>
            <a:pPr marL="0" marR="0" indent="0" algn="ctr" defTabSz="914400" rtl="0" eaLnBrk="1" fontAlgn="base" latinLnBrk="0" hangingPunct="1">
              <a:lnSpc>
                <a:spcPct val="100000"/>
              </a:lnSpc>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a:ea typeface="HGP創英角ｺﾞｼｯｸUB"/>
                <a:cs typeface="Arial"/>
              </a:rPr>
              <a:t>運用の自動化</a:t>
            </a:r>
            <a:r>
              <a:rPr kumimoji="0" lang="en-US" altLang="ja-JP" sz="1400" b="0" i="0" u="none" strike="noStrike" cap="none" normalizeH="0" baseline="0" dirty="0" smtClean="0">
                <a:ln>
                  <a:noFill/>
                </a:ln>
                <a:solidFill>
                  <a:schemeClr val="bg1"/>
                </a:solidFill>
                <a:effectLst/>
                <a:latin typeface="Arial"/>
                <a:ea typeface="HGP創英角ｺﾞｼｯｸUB"/>
                <a:cs typeface="Arial"/>
              </a:rPr>
              <a:t> </a:t>
            </a:r>
            <a:r>
              <a:rPr kumimoji="0" lang="ja-JP" altLang="en-US" sz="1400" dirty="0" smtClean="0">
                <a:solidFill>
                  <a:schemeClr val="bg1"/>
                </a:solidFill>
                <a:latin typeface="Arial"/>
                <a:ea typeface="HGP創英角ｺﾞｼｯｸUB"/>
                <a:cs typeface="Arial"/>
              </a:rPr>
              <a:t>＋</a:t>
            </a:r>
            <a:r>
              <a:rPr kumimoji="0" lang="en-US" altLang="ja-JP" sz="1400" dirty="0" smtClean="0">
                <a:solidFill>
                  <a:schemeClr val="bg1"/>
                </a:solidFill>
                <a:latin typeface="Arial"/>
                <a:ea typeface="HGP創英角ｺﾞｼｯｸUB"/>
                <a:cs typeface="Arial"/>
              </a:rPr>
              <a:t> </a:t>
            </a:r>
            <a:r>
              <a:rPr kumimoji="0" lang="ja-JP" altLang="en-US" sz="1400" b="0" i="0" u="none" strike="noStrike" cap="none" normalizeH="0" baseline="0" dirty="0" smtClean="0">
                <a:ln>
                  <a:noFill/>
                </a:ln>
                <a:solidFill>
                  <a:schemeClr val="bg1"/>
                </a:solidFill>
                <a:effectLst/>
                <a:latin typeface="Arial"/>
                <a:ea typeface="HGP創英角ｺﾞｼｯｸUB"/>
                <a:cs typeface="Arial"/>
              </a:rPr>
              <a:t>調達の自動化</a:t>
            </a:r>
            <a:r>
              <a:rPr kumimoji="0" lang="ja-JP" altLang="en-US" sz="1400" dirty="0" smtClean="0">
                <a:solidFill>
                  <a:schemeClr val="bg1"/>
                </a:solidFill>
                <a:latin typeface="Arial"/>
                <a:ea typeface="HGP創英角ｺﾞｼｯｸUB"/>
                <a:cs typeface="Arial"/>
              </a:rPr>
              <a:t>　＝</a:t>
            </a:r>
            <a:r>
              <a:rPr kumimoji="0" lang="en-US" altLang="ja-JP" sz="1400" dirty="0" smtClean="0">
                <a:solidFill>
                  <a:schemeClr val="bg1"/>
                </a:solidFill>
                <a:latin typeface="Arial"/>
                <a:ea typeface="HGP創英角ｺﾞｼｯｸUB"/>
                <a:cs typeface="Arial"/>
              </a:rPr>
              <a:t> </a:t>
            </a:r>
            <a:r>
              <a:rPr kumimoji="0" lang="ja-JP" altLang="en-US" sz="1400" dirty="0" smtClean="0">
                <a:solidFill>
                  <a:schemeClr val="bg1"/>
                </a:solidFill>
                <a:latin typeface="Arial"/>
                <a:ea typeface="HGP創英角ｺﾞｼｯｸUB"/>
                <a:cs typeface="Arial"/>
              </a:rPr>
              <a:t>エンジニアの調達・運用管理負担の軽減</a:t>
            </a:r>
            <a:endParaRPr kumimoji="0" lang="ja-JP" altLang="en-US" sz="1400" b="0" i="0" u="none" strike="noStrike" cap="none" normalizeH="0" baseline="0" dirty="0" smtClean="0">
              <a:ln>
                <a:noFill/>
              </a:ln>
              <a:solidFill>
                <a:schemeClr val="bg1"/>
              </a:solidFill>
              <a:effectLst/>
              <a:latin typeface="Arial"/>
              <a:ea typeface="HGP創英角ｺﾞｼｯｸUB"/>
              <a:cs typeface="Arial"/>
            </a:endParaRPr>
          </a:p>
        </p:txBody>
      </p:sp>
      <p:sp>
        <p:nvSpPr>
          <p:cNvPr id="37" name="正方形/長方形 36"/>
          <p:cNvSpPr/>
          <p:nvPr/>
        </p:nvSpPr>
        <p:spPr>
          <a:xfrm>
            <a:off x="811808" y="3290550"/>
            <a:ext cx="1381984" cy="307777"/>
          </a:xfrm>
          <a:prstGeom prst="rect">
            <a:avLst/>
          </a:prstGeom>
        </p:spPr>
        <p:txBody>
          <a:bodyPr wrap="none">
            <a:spAutoFit/>
          </a:bodyPr>
          <a:lstStyle/>
          <a:p>
            <a:r>
              <a:rPr lang="en-US" altLang="zh-TW" sz="1400" dirty="0">
                <a:solidFill>
                  <a:srgbClr val="0000FF"/>
                </a:solidFill>
                <a:latin typeface="Arial Black"/>
                <a:ea typeface="ＭＳ Ｐゴシック"/>
                <a:cs typeface="Arial Black"/>
              </a:rPr>
              <a:t>102</a:t>
            </a:r>
            <a:r>
              <a:rPr lang="zh-TW" altLang="en-US" sz="1400" dirty="0">
                <a:solidFill>
                  <a:srgbClr val="0000FF"/>
                </a:solidFill>
                <a:latin typeface="Arial Black"/>
                <a:ea typeface="ＭＳ Ｐゴシック"/>
                <a:cs typeface="Arial Black"/>
              </a:rPr>
              <a:t>万</a:t>
            </a:r>
            <a:r>
              <a:rPr lang="en-US" altLang="zh-TW" sz="1400" dirty="0">
                <a:solidFill>
                  <a:srgbClr val="0000FF"/>
                </a:solidFill>
                <a:latin typeface="Arial Black"/>
                <a:ea typeface="ＭＳ Ｐゴシック"/>
                <a:cs typeface="Arial Black"/>
              </a:rPr>
              <a:t>6000</a:t>
            </a:r>
            <a:r>
              <a:rPr lang="zh-TW" altLang="en-US" sz="1400" dirty="0">
                <a:solidFill>
                  <a:srgbClr val="0000FF"/>
                </a:solidFill>
                <a:latin typeface="Arial Black"/>
                <a:ea typeface="ＭＳ Ｐゴシック"/>
                <a:cs typeface="Arial Black"/>
              </a:rPr>
              <a:t>人</a:t>
            </a:r>
            <a:endParaRPr lang="ja-JP" altLang="en-US" sz="1400" dirty="0">
              <a:solidFill>
                <a:srgbClr val="0000FF"/>
              </a:solidFill>
              <a:latin typeface="Arial Black"/>
              <a:ea typeface="ＭＳ Ｐゴシック"/>
              <a:cs typeface="Arial Black"/>
            </a:endParaRPr>
          </a:p>
        </p:txBody>
      </p:sp>
      <p:sp>
        <p:nvSpPr>
          <p:cNvPr id="38" name="正方形/長方形 37"/>
          <p:cNvSpPr/>
          <p:nvPr/>
        </p:nvSpPr>
        <p:spPr>
          <a:xfrm>
            <a:off x="7086602" y="3290550"/>
            <a:ext cx="1381984" cy="307777"/>
          </a:xfrm>
          <a:prstGeom prst="rect">
            <a:avLst/>
          </a:prstGeom>
        </p:spPr>
        <p:txBody>
          <a:bodyPr wrap="none">
            <a:spAutoFit/>
          </a:bodyPr>
          <a:lstStyle/>
          <a:p>
            <a:r>
              <a:rPr lang="en-US" altLang="zh-TW" sz="1400" dirty="0">
                <a:solidFill>
                  <a:srgbClr val="0000FF"/>
                </a:solidFill>
                <a:latin typeface="Arial Black"/>
                <a:ea typeface="ＭＳ Ｐゴシック"/>
                <a:cs typeface="Arial Black"/>
              </a:rPr>
              <a:t>330</a:t>
            </a:r>
            <a:r>
              <a:rPr lang="zh-TW" altLang="en-US" sz="1400" dirty="0">
                <a:solidFill>
                  <a:srgbClr val="0000FF"/>
                </a:solidFill>
                <a:latin typeface="Arial Black"/>
                <a:ea typeface="ＭＳ Ｐゴシック"/>
                <a:cs typeface="Arial Black"/>
              </a:rPr>
              <a:t>万</a:t>
            </a:r>
            <a:r>
              <a:rPr lang="en-US" altLang="zh-TW" sz="1400" dirty="0">
                <a:solidFill>
                  <a:srgbClr val="0000FF"/>
                </a:solidFill>
                <a:latin typeface="Arial Black"/>
                <a:ea typeface="ＭＳ Ｐゴシック"/>
                <a:cs typeface="Arial Black"/>
              </a:rPr>
              <a:t>3000</a:t>
            </a:r>
            <a:r>
              <a:rPr lang="zh-TW" altLang="en-US" sz="1400" dirty="0">
                <a:solidFill>
                  <a:srgbClr val="0000FF"/>
                </a:solidFill>
                <a:latin typeface="Arial Black"/>
                <a:ea typeface="ＭＳ Ｐゴシック"/>
                <a:cs typeface="Arial Black"/>
              </a:rPr>
              <a:t>人</a:t>
            </a:r>
            <a:endParaRPr lang="ja-JP" altLang="en-US" sz="1400" dirty="0">
              <a:solidFill>
                <a:srgbClr val="0000FF"/>
              </a:solidFill>
              <a:latin typeface="Arial Black"/>
              <a:ea typeface="ＭＳ Ｐゴシック"/>
              <a:cs typeface="Arial Black"/>
            </a:endParaRPr>
          </a:p>
        </p:txBody>
      </p:sp>
    </p:spTree>
    <p:extLst>
      <p:ext uri="{BB962C8B-B14F-4D97-AF65-F5344CB8AC3E}">
        <p14:creationId xmlns:p14="http://schemas.microsoft.com/office/powerpoint/2010/main" val="384583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animEffect transition="in" filter="fade">
                                      <p:cBhvr>
                                        <p:cTn id="39" dur="500"/>
                                        <p:tgtEl>
                                          <p:spTgt spid="29"/>
                                        </p:tgtEl>
                                      </p:cBhvr>
                                    </p:animEffect>
                                  </p:childTnLst>
                                </p:cTn>
                              </p:par>
                              <p:par>
                                <p:cTn id="40" presetID="53" presetClass="entr" presetSubtype="16"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par>
                                <p:cTn id="45" presetID="53" presetClass="entr" presetSubtype="16"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animEffect transition="in" filter="fade">
                                      <p:cBhvr>
                                        <p:cTn id="49" dur="500"/>
                                        <p:tgtEl>
                                          <p:spTgt spid="2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p:cTn id="52" dur="500" fill="hold"/>
                                        <p:tgtEl>
                                          <p:spTgt spid="37"/>
                                        </p:tgtEl>
                                        <p:attrNameLst>
                                          <p:attrName>ppt_w</p:attrName>
                                        </p:attrNameLst>
                                      </p:cBhvr>
                                      <p:tavLst>
                                        <p:tav tm="0">
                                          <p:val>
                                            <p:fltVal val="0"/>
                                          </p:val>
                                        </p:tav>
                                        <p:tav tm="100000">
                                          <p:val>
                                            <p:strVal val="#ppt_w"/>
                                          </p:val>
                                        </p:tav>
                                      </p:tavLst>
                                    </p:anim>
                                    <p:anim calcmode="lin" valueType="num">
                                      <p:cBhvr>
                                        <p:cTn id="53" dur="500" fill="hold"/>
                                        <p:tgtEl>
                                          <p:spTgt spid="37"/>
                                        </p:tgtEl>
                                        <p:attrNameLst>
                                          <p:attrName>ppt_h</p:attrName>
                                        </p:attrNameLst>
                                      </p:cBhvr>
                                      <p:tavLst>
                                        <p:tav tm="0">
                                          <p:val>
                                            <p:fltVal val="0"/>
                                          </p:val>
                                        </p:tav>
                                        <p:tav tm="100000">
                                          <p:val>
                                            <p:strVal val="#ppt_h"/>
                                          </p:val>
                                        </p:tav>
                                      </p:tavLst>
                                    </p:anim>
                                    <p:animEffect transition="in" filter="fade">
                                      <p:cBhvr>
                                        <p:cTn id="54" dur="500"/>
                                        <p:tgtEl>
                                          <p:spTgt spid="3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1000"/>
                                        <p:tgtEl>
                                          <p:spTgt spid="36"/>
                                        </p:tgtEl>
                                      </p:cBhvr>
                                    </p:animEffect>
                                    <p:anim calcmode="lin" valueType="num">
                                      <p:cBhvr>
                                        <p:cTn id="65" dur="1000" fill="hold"/>
                                        <p:tgtEl>
                                          <p:spTgt spid="36"/>
                                        </p:tgtEl>
                                        <p:attrNameLst>
                                          <p:attrName>ppt_x</p:attrName>
                                        </p:attrNameLst>
                                      </p:cBhvr>
                                      <p:tavLst>
                                        <p:tav tm="0">
                                          <p:val>
                                            <p:strVal val="#ppt_x"/>
                                          </p:val>
                                        </p:tav>
                                        <p:tav tm="100000">
                                          <p:val>
                                            <p:strVal val="#ppt_x"/>
                                          </p:val>
                                        </p:tav>
                                      </p:tavLst>
                                    </p:anim>
                                    <p:anim calcmode="lin" valueType="num">
                                      <p:cBhvr>
                                        <p:cTn id="6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p:bldP spid="27" grpId="0"/>
      <p:bldP spid="28" grpId="0"/>
      <p:bldP spid="29" grpId="0"/>
      <p:bldP spid="36" grpId="0" animBg="1"/>
      <p:bldP spid="37" grpId="0"/>
      <p:bldP spid="3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6"/>
          <p:cNvSpPr>
            <a:spLocks noGrp="1" noChangeArrowheads="1"/>
          </p:cNvSpPr>
          <p:nvPr>
            <p:ph type="title"/>
          </p:nvPr>
        </p:nvSpPr>
        <p:spPr>
          <a:xfrm>
            <a:off x="152400" y="152400"/>
            <a:ext cx="8991600" cy="533400"/>
          </a:xfrm>
        </p:spPr>
        <p:txBody>
          <a:bodyPr/>
          <a:lstStyle/>
          <a:p>
            <a:r>
              <a:rPr lang="ja-JP" altLang="ja-JP" dirty="0"/>
              <a:t>クラウドの価値を引き出すための戦略 </a:t>
            </a:r>
            <a:endParaRPr lang="ja-JP" altLang="en-US" sz="2800" dirty="0" smtClean="0">
              <a:ea typeface="ＭＳ Ｐゴシック" charset="-128"/>
            </a:endParaRPr>
          </a:p>
        </p:txBody>
      </p:sp>
      <p:sp>
        <p:nvSpPr>
          <p:cNvPr id="3" name="角丸四角形 2"/>
          <p:cNvSpPr/>
          <p:nvPr/>
        </p:nvSpPr>
        <p:spPr bwMode="auto">
          <a:xfrm>
            <a:off x="836613" y="1600200"/>
            <a:ext cx="2286000" cy="609600"/>
          </a:xfrm>
          <a:prstGeom prst="round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a:ea typeface="HGP創英角ｺﾞｼｯｸUB"/>
              <a:cs typeface="Arial"/>
            </a:endParaRPr>
          </a:p>
        </p:txBody>
      </p:sp>
      <p:sp>
        <p:nvSpPr>
          <p:cNvPr id="8" name="角丸四角形 7"/>
          <p:cNvSpPr/>
          <p:nvPr/>
        </p:nvSpPr>
        <p:spPr bwMode="auto">
          <a:xfrm>
            <a:off x="3427413" y="1600200"/>
            <a:ext cx="2286000" cy="609600"/>
          </a:xfrm>
          <a:prstGeom prst="round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a:ea typeface="HGP創英角ｺﾞｼｯｸUB"/>
              <a:cs typeface="Arial"/>
            </a:endParaRPr>
          </a:p>
        </p:txBody>
      </p:sp>
      <p:sp>
        <p:nvSpPr>
          <p:cNvPr id="11" name="角丸四角形 10"/>
          <p:cNvSpPr/>
          <p:nvPr/>
        </p:nvSpPr>
        <p:spPr bwMode="auto">
          <a:xfrm>
            <a:off x="608013" y="1143000"/>
            <a:ext cx="7924800" cy="12192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dirty="0">
              <a:latin typeface="Arial"/>
              <a:ea typeface="HGP創英角ｺﾞｼｯｸUB"/>
              <a:cs typeface="Arial"/>
            </a:endParaRPr>
          </a:p>
        </p:txBody>
      </p:sp>
      <p:sp>
        <p:nvSpPr>
          <p:cNvPr id="12" name="角丸四角形 11"/>
          <p:cNvSpPr/>
          <p:nvPr/>
        </p:nvSpPr>
        <p:spPr bwMode="auto">
          <a:xfrm>
            <a:off x="836613" y="16002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800" b="0" i="0" u="none" strike="noStrike" cap="none" normalizeH="0" baseline="0" dirty="0" smtClean="0">
                <a:ln>
                  <a:noFill/>
                </a:ln>
                <a:solidFill>
                  <a:srgbClr val="008000"/>
                </a:solidFill>
                <a:effectLst/>
                <a:latin typeface="Arial"/>
                <a:ea typeface="HGP創英角ｺﾞｼｯｸUB"/>
                <a:cs typeface="Arial"/>
              </a:rPr>
              <a:t>TCO</a:t>
            </a:r>
            <a:r>
              <a:rPr kumimoji="0" lang="ja-JP" altLang="en-US" sz="1800" b="0" i="0" u="none" strike="noStrike" cap="none" normalizeH="0" baseline="0" dirty="0" smtClean="0">
                <a:ln>
                  <a:noFill/>
                </a:ln>
                <a:solidFill>
                  <a:srgbClr val="008000"/>
                </a:solidFill>
                <a:effectLst/>
                <a:latin typeface="Arial"/>
                <a:ea typeface="HGP創英角ｺﾞｼｯｸUB"/>
                <a:cs typeface="Arial"/>
              </a:rPr>
              <a:t>の削減</a:t>
            </a:r>
          </a:p>
        </p:txBody>
      </p:sp>
      <p:sp>
        <p:nvSpPr>
          <p:cNvPr id="14" name="角丸四角形 13"/>
          <p:cNvSpPr/>
          <p:nvPr/>
        </p:nvSpPr>
        <p:spPr bwMode="auto">
          <a:xfrm>
            <a:off x="3427413" y="16002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008000"/>
                </a:solidFill>
                <a:effectLst/>
                <a:latin typeface="Arial"/>
                <a:ea typeface="HGP創英角ｺﾞｼｯｸUB"/>
                <a:cs typeface="Arial"/>
              </a:rPr>
              <a:t>変更変化への</a:t>
            </a:r>
            <a:endParaRPr kumimoji="0" lang="en-US" altLang="ja-JP" sz="1600" b="0" i="0" u="none" strike="noStrike" cap="none" normalizeH="0" baseline="0" dirty="0" smtClean="0">
              <a:ln>
                <a:noFill/>
              </a:ln>
              <a:solidFill>
                <a:srgbClr val="008000"/>
              </a:solidFill>
              <a:effectLst/>
              <a:latin typeface="Arial"/>
              <a:ea typeface="HGP創英角ｺﾞｼｯｸUB"/>
              <a:cs typeface="Aria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008000"/>
                </a:solidFill>
                <a:effectLst/>
                <a:latin typeface="Arial"/>
                <a:ea typeface="HGP創英角ｺﾞｼｯｸUB"/>
                <a:cs typeface="Arial"/>
              </a:rPr>
              <a:t>柔軟性と迅速な対応</a:t>
            </a:r>
          </a:p>
        </p:txBody>
      </p:sp>
      <p:sp>
        <p:nvSpPr>
          <p:cNvPr id="15" name="角丸四角形 14"/>
          <p:cNvSpPr/>
          <p:nvPr/>
        </p:nvSpPr>
        <p:spPr bwMode="auto">
          <a:xfrm>
            <a:off x="6018213" y="16002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008000"/>
                </a:solidFill>
                <a:effectLst/>
                <a:latin typeface="Arial"/>
                <a:ea typeface="HGP創英角ｺﾞｼｯｸUB"/>
                <a:cs typeface="Arial"/>
              </a:rPr>
              <a:t>資産の削減</a:t>
            </a:r>
          </a:p>
        </p:txBody>
      </p:sp>
      <p:sp>
        <p:nvSpPr>
          <p:cNvPr id="6" name="ホームベース 5"/>
          <p:cNvSpPr/>
          <p:nvPr/>
        </p:nvSpPr>
        <p:spPr bwMode="auto">
          <a:xfrm rot="16200000">
            <a:off x="1560513" y="1409700"/>
            <a:ext cx="838200" cy="2286000"/>
          </a:xfrm>
          <a:prstGeom prst="homePlate">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a:ea typeface="HGP創英角ｺﾞｼｯｸUB"/>
              <a:cs typeface="Arial"/>
            </a:endParaRPr>
          </a:p>
        </p:txBody>
      </p:sp>
      <p:sp>
        <p:nvSpPr>
          <p:cNvPr id="17" name="テキスト ボックス 16"/>
          <p:cNvSpPr txBox="1"/>
          <p:nvPr/>
        </p:nvSpPr>
        <p:spPr>
          <a:xfrm>
            <a:off x="836613" y="2590800"/>
            <a:ext cx="2286000" cy="369332"/>
          </a:xfrm>
          <a:prstGeom prst="rect">
            <a:avLst/>
          </a:prstGeom>
          <a:noFill/>
        </p:spPr>
        <p:txBody>
          <a:bodyPr wrap="square" rtlCol="0">
            <a:spAutoFit/>
          </a:bodyPr>
          <a:lstStyle/>
          <a:p>
            <a:pPr algn="ctr"/>
            <a:r>
              <a:rPr kumimoji="1" lang="ja-JP" altLang="en-US" sz="1800" dirty="0" smtClean="0">
                <a:solidFill>
                  <a:schemeClr val="bg1"/>
                </a:solidFill>
                <a:latin typeface="Arial"/>
                <a:ea typeface="HGP創英角ｺﾞｼｯｸUB"/>
                <a:cs typeface="Arial"/>
              </a:rPr>
              <a:t>人員の削減</a:t>
            </a:r>
            <a:endParaRPr kumimoji="1" lang="ja-JP" altLang="en-US" sz="1800" dirty="0">
              <a:solidFill>
                <a:schemeClr val="bg1"/>
              </a:solidFill>
              <a:latin typeface="Arial"/>
              <a:ea typeface="HGP創英角ｺﾞｼｯｸUB"/>
              <a:cs typeface="Arial"/>
            </a:endParaRPr>
          </a:p>
        </p:txBody>
      </p:sp>
      <p:sp>
        <p:nvSpPr>
          <p:cNvPr id="19" name="ホームベース 18"/>
          <p:cNvSpPr/>
          <p:nvPr/>
        </p:nvSpPr>
        <p:spPr bwMode="auto">
          <a:xfrm rot="16200000">
            <a:off x="6742113" y="1409700"/>
            <a:ext cx="838200" cy="2286000"/>
          </a:xfrm>
          <a:prstGeom prst="homePlate">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1" i="0" u="none" strike="noStrike" cap="none" normalizeH="0" baseline="0" dirty="0" smtClean="0">
              <a:ln>
                <a:noFill/>
              </a:ln>
              <a:solidFill>
                <a:srgbClr val="484848"/>
              </a:solidFill>
              <a:effectLst/>
              <a:latin typeface="Arial"/>
              <a:ea typeface="HGP創英角ｺﾞｼｯｸUB"/>
              <a:cs typeface="Arial"/>
            </a:endParaRPr>
          </a:p>
        </p:txBody>
      </p:sp>
      <p:sp>
        <p:nvSpPr>
          <p:cNvPr id="22" name="テキスト ボックス 21"/>
          <p:cNvSpPr txBox="1"/>
          <p:nvPr/>
        </p:nvSpPr>
        <p:spPr>
          <a:xfrm>
            <a:off x="6018213" y="2590800"/>
            <a:ext cx="2286000" cy="369332"/>
          </a:xfrm>
          <a:prstGeom prst="rect">
            <a:avLst/>
          </a:prstGeom>
          <a:noFill/>
        </p:spPr>
        <p:txBody>
          <a:bodyPr wrap="square" rtlCol="0">
            <a:spAutoFit/>
          </a:bodyPr>
          <a:lstStyle/>
          <a:p>
            <a:pPr algn="ctr"/>
            <a:r>
              <a:rPr kumimoji="1" lang="ja-JP" altLang="en-US" sz="1800" dirty="0" smtClean="0">
                <a:solidFill>
                  <a:schemeClr val="bg1"/>
                </a:solidFill>
                <a:latin typeface="Arial"/>
                <a:ea typeface="HGP創英角ｺﾞｼｯｸUB"/>
                <a:cs typeface="Arial"/>
              </a:rPr>
              <a:t>既存資産の償却</a:t>
            </a:r>
            <a:endParaRPr kumimoji="1" lang="ja-JP" altLang="en-US" sz="1800" dirty="0">
              <a:solidFill>
                <a:schemeClr val="bg1"/>
              </a:solidFill>
              <a:latin typeface="Arial"/>
              <a:ea typeface="HGP創英角ｺﾞｼｯｸUB"/>
              <a:cs typeface="Arial"/>
            </a:endParaRPr>
          </a:p>
        </p:txBody>
      </p:sp>
      <p:sp>
        <p:nvSpPr>
          <p:cNvPr id="20" name="角丸四角形 19"/>
          <p:cNvSpPr/>
          <p:nvPr/>
        </p:nvSpPr>
        <p:spPr bwMode="auto">
          <a:xfrm>
            <a:off x="836613" y="3048000"/>
            <a:ext cx="2286000" cy="381000"/>
          </a:xfrm>
          <a:prstGeom prst="roundRect">
            <a:avLst>
              <a:gd name="adj" fmla="val 0"/>
            </a:avLst>
          </a:prstGeom>
          <a:solidFill>
            <a:srgbClr val="CC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a:ea typeface="HGP創英角ｺﾞｼｯｸUB"/>
                <a:cs typeface="Arial"/>
              </a:rPr>
              <a:t>社会思想・企業文化の問題</a:t>
            </a:r>
          </a:p>
        </p:txBody>
      </p:sp>
      <p:sp>
        <p:nvSpPr>
          <p:cNvPr id="24" name="角丸四角形 23"/>
          <p:cNvSpPr/>
          <p:nvPr/>
        </p:nvSpPr>
        <p:spPr bwMode="auto">
          <a:xfrm>
            <a:off x="6018213" y="3048000"/>
            <a:ext cx="2286000" cy="381000"/>
          </a:xfrm>
          <a:prstGeom prst="roundRect">
            <a:avLst>
              <a:gd name="adj" fmla="val 0"/>
            </a:avLst>
          </a:prstGeom>
          <a:solidFill>
            <a:schemeClr val="tx2">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a:ea typeface="HGP創英角ｺﾞｼｯｸUB"/>
                <a:cs typeface="Arial"/>
              </a:rPr>
              <a:t>ファイナンスの問題</a:t>
            </a:r>
          </a:p>
        </p:txBody>
      </p:sp>
      <p:sp>
        <p:nvSpPr>
          <p:cNvPr id="29" name="角丸四角形 28"/>
          <p:cNvSpPr/>
          <p:nvPr/>
        </p:nvSpPr>
        <p:spPr bwMode="auto">
          <a:xfrm>
            <a:off x="608013" y="5181600"/>
            <a:ext cx="7924800" cy="12192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endParaRPr kumimoji="0" lang="en-US" altLang="ja-JP" dirty="0">
              <a:latin typeface="Arial"/>
              <a:ea typeface="HGP創英角ｺﾞｼｯｸUB"/>
              <a:cs typeface="Arial"/>
            </a:endParaRPr>
          </a:p>
        </p:txBody>
      </p:sp>
      <p:sp>
        <p:nvSpPr>
          <p:cNvPr id="30" name="角丸四角形 29"/>
          <p:cNvSpPr/>
          <p:nvPr/>
        </p:nvSpPr>
        <p:spPr bwMode="auto">
          <a:xfrm>
            <a:off x="836613" y="53340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3366FF"/>
                </a:solidFill>
                <a:effectLst/>
                <a:latin typeface="Arial"/>
                <a:ea typeface="HGP創英角ｺﾞｼｯｸUB"/>
                <a:cs typeface="Arial"/>
              </a:rPr>
              <a:t>スピード</a:t>
            </a:r>
          </a:p>
        </p:txBody>
      </p:sp>
      <p:sp>
        <p:nvSpPr>
          <p:cNvPr id="31" name="角丸四角形 30"/>
          <p:cNvSpPr/>
          <p:nvPr/>
        </p:nvSpPr>
        <p:spPr bwMode="auto">
          <a:xfrm>
            <a:off x="3427413" y="53340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3366FF"/>
                </a:solidFill>
                <a:effectLst/>
                <a:latin typeface="Arial"/>
                <a:ea typeface="HGP創英角ｺﾞｼｯｸUB"/>
                <a:cs typeface="Arial"/>
              </a:rPr>
              <a:t>スケール</a:t>
            </a:r>
          </a:p>
        </p:txBody>
      </p:sp>
      <p:sp>
        <p:nvSpPr>
          <p:cNvPr id="32" name="角丸四角形 31"/>
          <p:cNvSpPr/>
          <p:nvPr/>
        </p:nvSpPr>
        <p:spPr bwMode="auto">
          <a:xfrm>
            <a:off x="6018213" y="53340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3366FF"/>
                </a:solidFill>
                <a:effectLst/>
                <a:latin typeface="Arial"/>
                <a:ea typeface="HGP創英角ｺﾞｼｯｸUB"/>
                <a:cs typeface="Arial"/>
              </a:rPr>
              <a:t>アジャイル</a:t>
            </a:r>
          </a:p>
        </p:txBody>
      </p:sp>
      <p:sp>
        <p:nvSpPr>
          <p:cNvPr id="34" name="テキスト ボックス 33"/>
          <p:cNvSpPr txBox="1"/>
          <p:nvPr/>
        </p:nvSpPr>
        <p:spPr>
          <a:xfrm>
            <a:off x="2741613" y="6000690"/>
            <a:ext cx="3581400" cy="400110"/>
          </a:xfrm>
          <a:prstGeom prst="rect">
            <a:avLst/>
          </a:prstGeom>
          <a:noFill/>
        </p:spPr>
        <p:txBody>
          <a:bodyPr wrap="square" rtlCol="0">
            <a:spAutoFit/>
          </a:bodyPr>
          <a:lstStyle/>
          <a:p>
            <a:pPr algn="ctr"/>
            <a:r>
              <a:rPr kumimoji="1" lang="ja-JP" altLang="en-US" sz="2000" dirty="0" smtClean="0">
                <a:ln w="18415" cmpd="sng">
                  <a:noFill/>
                  <a:prstDash val="solid"/>
                </a:ln>
                <a:solidFill>
                  <a:srgbClr val="FFFFFF"/>
                </a:solidFill>
                <a:effectLst>
                  <a:innerShdw blurRad="63500" dist="50800" dir="16200000">
                    <a:prstClr val="black">
                      <a:alpha val="50000"/>
                    </a:prstClr>
                  </a:innerShdw>
                </a:effectLst>
                <a:latin typeface="Arial"/>
                <a:ea typeface="HGP創英角ｺﾞｼｯｸUB"/>
                <a:cs typeface="Arial"/>
              </a:rPr>
              <a:t>戦略価値への期待</a:t>
            </a:r>
            <a:endParaRPr kumimoji="1" lang="ja-JP" altLang="en-US" sz="2000" dirty="0">
              <a:ln w="18415" cmpd="sng">
                <a:noFill/>
                <a:prstDash val="solid"/>
              </a:ln>
              <a:solidFill>
                <a:srgbClr val="FFFFFF"/>
              </a:solidFill>
              <a:effectLst>
                <a:innerShdw blurRad="63500" dist="50800" dir="16200000">
                  <a:prstClr val="black">
                    <a:alpha val="50000"/>
                  </a:prstClr>
                </a:innerShdw>
              </a:effectLst>
              <a:latin typeface="Arial"/>
              <a:ea typeface="HGP創英角ｺﾞｼｯｸUB"/>
              <a:cs typeface="Arial"/>
            </a:endParaRPr>
          </a:p>
        </p:txBody>
      </p:sp>
      <p:sp>
        <p:nvSpPr>
          <p:cNvPr id="33" name="下矢印 32"/>
          <p:cNvSpPr/>
          <p:nvPr/>
        </p:nvSpPr>
        <p:spPr bwMode="auto">
          <a:xfrm>
            <a:off x="3960813" y="2286000"/>
            <a:ext cx="1219200" cy="2971800"/>
          </a:xfrm>
          <a:prstGeom prst="downArrow">
            <a:avLst>
              <a:gd name="adj1" fmla="val 50000"/>
              <a:gd name="adj2" fmla="val 25347"/>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a:ea typeface="HGP創英角ｺﾞｼｯｸUB"/>
              <a:cs typeface="Arial"/>
            </a:endParaRPr>
          </a:p>
        </p:txBody>
      </p:sp>
      <p:sp>
        <p:nvSpPr>
          <p:cNvPr id="28" name="角丸四角形 27"/>
          <p:cNvSpPr/>
          <p:nvPr/>
        </p:nvSpPr>
        <p:spPr bwMode="auto">
          <a:xfrm>
            <a:off x="608013" y="3657600"/>
            <a:ext cx="7924800" cy="12192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endParaRPr kumimoji="0" lang="en-US" altLang="ja-JP" sz="2000" dirty="0">
              <a:ln w="18415" cmpd="sng">
                <a:noFill/>
                <a:prstDash val="solid"/>
              </a:ln>
              <a:solidFill>
                <a:srgbClr val="0000FF"/>
              </a:solidFill>
              <a:effectLst>
                <a:innerShdw blurRad="63500" dist="50800" dir="16200000">
                  <a:prstClr val="black">
                    <a:alpha val="50000"/>
                  </a:prstClr>
                </a:innerShdw>
              </a:effectLst>
              <a:latin typeface="Arial"/>
              <a:ea typeface="HGP創英角ｺﾞｼｯｸUB"/>
              <a:cs typeface="Arial"/>
            </a:endParaRPr>
          </a:p>
          <a:p>
            <a:pPr algn="ctr">
              <a:spcBef>
                <a:spcPct val="20000"/>
              </a:spcBef>
            </a:pPr>
            <a:endParaRPr kumimoji="0" lang="en-US" altLang="ja-JP" sz="2000" dirty="0" smtClean="0">
              <a:ln w="18415" cmpd="sng">
                <a:noFill/>
                <a:prstDash val="solid"/>
              </a:ln>
              <a:solidFill>
                <a:srgbClr val="0000FF"/>
              </a:solidFill>
              <a:effectLst>
                <a:innerShdw blurRad="63500" dist="50800" dir="16200000">
                  <a:prstClr val="black">
                    <a:alpha val="50000"/>
                  </a:prstClr>
                </a:innerShdw>
              </a:effectLst>
              <a:latin typeface="Arial"/>
              <a:ea typeface="HGP創英角ｺﾞｼｯｸUB"/>
              <a:cs typeface="Arial"/>
            </a:endParaRPr>
          </a:p>
          <a:p>
            <a:pPr algn="ctr">
              <a:spcBef>
                <a:spcPct val="20000"/>
              </a:spcBef>
            </a:pPr>
            <a:endParaRPr kumimoji="0" lang="en-US" altLang="ja-JP" sz="2000" dirty="0">
              <a:ln w="18415" cmpd="sng">
                <a:noFill/>
                <a:prstDash val="solid"/>
              </a:ln>
              <a:solidFill>
                <a:srgbClr val="0000FF"/>
              </a:solidFill>
              <a:effectLst>
                <a:innerShdw blurRad="63500" dist="50800" dir="16200000">
                  <a:prstClr val="black">
                    <a:alpha val="50000"/>
                  </a:prstClr>
                </a:innerShdw>
              </a:effectLst>
              <a:latin typeface="Arial"/>
              <a:ea typeface="HGP創英角ｺﾞｼｯｸUB"/>
              <a:cs typeface="Arial"/>
            </a:endParaRPr>
          </a:p>
          <a:p>
            <a:pPr algn="ctr">
              <a:spcBef>
                <a:spcPct val="20000"/>
              </a:spcBef>
            </a:pPr>
            <a:endParaRPr kumimoji="0" lang="en-US" altLang="ja-JP" sz="2000" dirty="0">
              <a:ln w="18415" cmpd="sng">
                <a:noFill/>
                <a:prstDash val="solid"/>
              </a:ln>
              <a:solidFill>
                <a:srgbClr val="0000FF"/>
              </a:solidFill>
              <a:effectLst>
                <a:innerShdw blurRad="63500" dist="50800" dir="16200000">
                  <a:prstClr val="black">
                    <a:alpha val="50000"/>
                  </a:prstClr>
                </a:innerShdw>
              </a:effectLst>
              <a:latin typeface="Arial"/>
              <a:ea typeface="HGP創英角ｺﾞｼｯｸUB"/>
              <a:cs typeface="Arial"/>
            </a:endParaRPr>
          </a:p>
        </p:txBody>
      </p:sp>
      <p:sp>
        <p:nvSpPr>
          <p:cNvPr id="36" name="角丸四角形 35"/>
          <p:cNvSpPr/>
          <p:nvPr/>
        </p:nvSpPr>
        <p:spPr bwMode="auto">
          <a:xfrm>
            <a:off x="836613" y="41148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dirty="0">
                <a:solidFill>
                  <a:srgbClr val="0000FF"/>
                </a:solidFill>
                <a:latin typeface="Arial"/>
                <a:ea typeface="HGP創英角ｺﾞｼｯｸUB"/>
                <a:cs typeface="Arial"/>
              </a:rPr>
              <a:t>グローバル化</a:t>
            </a:r>
            <a:r>
              <a:rPr lang="ja-JP" altLang="en-US" sz="1800" dirty="0">
                <a:solidFill>
                  <a:srgbClr val="0000FF"/>
                </a:solidFill>
                <a:latin typeface="Arial"/>
                <a:ea typeface="HGP創英角ｺﾞｼｯｸUB"/>
                <a:cs typeface="Arial"/>
              </a:rPr>
              <a:t>の進展</a:t>
            </a:r>
            <a:endParaRPr kumimoji="0" lang="ja-JP" altLang="en-US" sz="1800" b="0" i="0" u="none" strike="noStrike" cap="none" normalizeH="0" baseline="0" dirty="0" smtClean="0">
              <a:ln>
                <a:noFill/>
              </a:ln>
              <a:solidFill>
                <a:srgbClr val="0000FF"/>
              </a:solidFill>
              <a:effectLst/>
              <a:latin typeface="Arial"/>
              <a:ea typeface="HGP創英角ｺﾞｼｯｸUB"/>
              <a:cs typeface="Arial"/>
            </a:endParaRPr>
          </a:p>
        </p:txBody>
      </p:sp>
      <p:sp>
        <p:nvSpPr>
          <p:cNvPr id="37" name="角丸四角形 36"/>
          <p:cNvSpPr/>
          <p:nvPr/>
        </p:nvSpPr>
        <p:spPr bwMode="auto">
          <a:xfrm>
            <a:off x="3427413" y="41148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lang="ja-JP" altLang="en-US" sz="1400" dirty="0">
                <a:solidFill>
                  <a:srgbClr val="0000FF"/>
                </a:solidFill>
                <a:latin typeface="Arial"/>
                <a:ea typeface="HGP創英角ｺﾞｼｯｸUB"/>
                <a:cs typeface="Arial"/>
              </a:rPr>
              <a:t>ビジネス・</a:t>
            </a:r>
            <a:r>
              <a:rPr lang="ja-JP" altLang="en-US" sz="1400" dirty="0" smtClean="0">
                <a:solidFill>
                  <a:srgbClr val="0000FF"/>
                </a:solidFill>
                <a:latin typeface="Arial"/>
                <a:ea typeface="HGP創英角ｺﾞｼｯｸUB"/>
                <a:cs typeface="Arial"/>
              </a:rPr>
              <a:t>ライフサイクル</a:t>
            </a:r>
            <a:endParaRPr lang="en-US" altLang="ja-JP" sz="1400" dirty="0" smtClean="0">
              <a:solidFill>
                <a:srgbClr val="0000FF"/>
              </a:solidFill>
              <a:latin typeface="Arial"/>
              <a:ea typeface="HGP創英角ｺﾞｼｯｸUB"/>
              <a:cs typeface="Arial"/>
            </a:endParaRPr>
          </a:p>
          <a:p>
            <a:pPr algn="ctr">
              <a:spcBef>
                <a:spcPts val="0"/>
              </a:spcBef>
            </a:pPr>
            <a:r>
              <a:rPr lang="ja-JP" altLang="en-US" sz="1800" dirty="0" smtClean="0">
                <a:solidFill>
                  <a:srgbClr val="0000FF"/>
                </a:solidFill>
                <a:latin typeface="Arial"/>
                <a:ea typeface="HGP創英角ｺﾞｼｯｸUB"/>
                <a:cs typeface="Arial"/>
              </a:rPr>
              <a:t>の</a:t>
            </a:r>
            <a:r>
              <a:rPr lang="ja-JP" altLang="en-US" sz="1800" dirty="0">
                <a:solidFill>
                  <a:srgbClr val="0000FF"/>
                </a:solidFill>
                <a:latin typeface="Arial"/>
                <a:ea typeface="HGP創英角ｺﾞｼｯｸUB"/>
                <a:cs typeface="Arial"/>
              </a:rPr>
              <a:t>短命化</a:t>
            </a:r>
            <a:endParaRPr kumimoji="0" lang="ja-JP" altLang="en-US" sz="1800" b="0" i="0" u="none" strike="noStrike" cap="none" normalizeH="0" baseline="0" dirty="0" smtClean="0">
              <a:ln>
                <a:noFill/>
              </a:ln>
              <a:solidFill>
                <a:srgbClr val="0000FF"/>
              </a:solidFill>
              <a:effectLst/>
              <a:latin typeface="Arial"/>
              <a:ea typeface="HGP創英角ｺﾞｼｯｸUB"/>
              <a:cs typeface="Arial"/>
            </a:endParaRPr>
          </a:p>
        </p:txBody>
      </p:sp>
      <p:sp>
        <p:nvSpPr>
          <p:cNvPr id="38" name="角丸四角形 37"/>
          <p:cNvSpPr/>
          <p:nvPr/>
        </p:nvSpPr>
        <p:spPr bwMode="auto">
          <a:xfrm>
            <a:off x="6018213" y="41148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lang="ja-JP" altLang="en-US" sz="1800" smtClean="0">
                <a:solidFill>
                  <a:srgbClr val="0000FF"/>
                </a:solidFill>
                <a:latin typeface="Arial"/>
                <a:ea typeface="HGP創英角ｺﾞｼｯｸUB"/>
                <a:cs typeface="Arial"/>
              </a:rPr>
              <a:t>顧客嗜好の</a:t>
            </a:r>
            <a:r>
              <a:rPr lang="ja-JP" altLang="en-US" sz="1800" dirty="0">
                <a:solidFill>
                  <a:srgbClr val="0000FF"/>
                </a:solidFill>
                <a:latin typeface="Arial"/>
                <a:ea typeface="HGP創英角ｺﾞｼｯｸUB"/>
                <a:cs typeface="Arial"/>
              </a:rPr>
              <a:t>多様化</a:t>
            </a:r>
            <a:endParaRPr kumimoji="0" lang="ja-JP" altLang="en-US" sz="1800" b="0" i="0" u="none" strike="noStrike" cap="none" normalizeH="0" baseline="0" dirty="0" smtClean="0">
              <a:ln>
                <a:noFill/>
              </a:ln>
              <a:solidFill>
                <a:srgbClr val="0000FF"/>
              </a:solidFill>
              <a:effectLst/>
              <a:latin typeface="Arial"/>
              <a:ea typeface="HGP創英角ｺﾞｼｯｸUB"/>
              <a:cs typeface="Arial"/>
            </a:endParaRPr>
          </a:p>
        </p:txBody>
      </p:sp>
      <p:sp>
        <p:nvSpPr>
          <p:cNvPr id="2" name="テキスト ボックス 1"/>
          <p:cNvSpPr txBox="1"/>
          <p:nvPr/>
        </p:nvSpPr>
        <p:spPr>
          <a:xfrm>
            <a:off x="3456917" y="1143000"/>
            <a:ext cx="2226992" cy="369332"/>
          </a:xfrm>
          <a:prstGeom prst="rect">
            <a:avLst/>
          </a:prstGeom>
          <a:noFill/>
        </p:spPr>
        <p:txBody>
          <a:bodyPr wrap="none" rtlCol="0">
            <a:spAutoFit/>
          </a:bodyPr>
          <a:lstStyle/>
          <a:p>
            <a:pPr algn="ctr"/>
            <a:r>
              <a:rPr kumimoji="1" lang="ja-JP" altLang="en-US" dirty="0" smtClean="0">
                <a:solidFill>
                  <a:schemeClr val="bg1"/>
                </a:solidFill>
              </a:rPr>
              <a:t>効率・コストへの期待</a:t>
            </a:r>
            <a:endParaRPr kumimoji="1" lang="ja-JP" altLang="en-US" dirty="0">
              <a:solidFill>
                <a:schemeClr val="bg1"/>
              </a:solidFill>
            </a:endParaRPr>
          </a:p>
        </p:txBody>
      </p:sp>
      <p:sp>
        <p:nvSpPr>
          <p:cNvPr id="42" name="テキスト ボックス 41"/>
          <p:cNvSpPr txBox="1"/>
          <p:nvPr/>
        </p:nvSpPr>
        <p:spPr>
          <a:xfrm>
            <a:off x="3117235" y="3657600"/>
            <a:ext cx="2847354" cy="369332"/>
          </a:xfrm>
          <a:prstGeom prst="rect">
            <a:avLst/>
          </a:prstGeom>
          <a:noFill/>
        </p:spPr>
        <p:txBody>
          <a:bodyPr wrap="none" rtlCol="0">
            <a:spAutoFit/>
          </a:bodyPr>
          <a:lstStyle/>
          <a:p>
            <a:pPr algn="ctr"/>
            <a:r>
              <a:rPr kumimoji="1" lang="ja-JP" altLang="en-US" dirty="0" smtClean="0">
                <a:solidFill>
                  <a:schemeClr val="bg1"/>
                </a:solidFill>
              </a:rPr>
              <a:t>ビジネス環境の変革に対応</a:t>
            </a:r>
            <a:endParaRPr kumimoji="1" lang="ja-JP" altLang="en-US" dirty="0">
              <a:solidFill>
                <a:schemeClr val="bg1"/>
              </a:solidFill>
            </a:endParaRPr>
          </a:p>
        </p:txBody>
      </p:sp>
    </p:spTree>
    <p:extLst>
      <p:ext uri="{BB962C8B-B14F-4D97-AF65-F5344CB8AC3E}">
        <p14:creationId xmlns:p14="http://schemas.microsoft.com/office/powerpoint/2010/main" val="312243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補足</a:t>
            </a:r>
            <a:endParaRPr lang="en-US" altLang="ja-JP" sz="2400" dirty="0" smtClean="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23155711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bwMode="auto">
          <a:xfrm>
            <a:off x="457199" y="1080750"/>
            <a:ext cx="2133600" cy="2209800"/>
          </a:xfrm>
          <a:prstGeom prst="roundRect">
            <a:avLst>
              <a:gd name="adj" fmla="val 4352"/>
            </a:avLst>
          </a:prstGeom>
          <a:solidFill>
            <a:srgbClr val="FFFFCC"/>
          </a:solidFill>
          <a:ln w="381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29699" name="Rectangle 6"/>
          <p:cNvSpPr>
            <a:spLocks noGrp="1" noChangeArrowheads="1"/>
          </p:cNvSpPr>
          <p:nvPr>
            <p:ph type="title"/>
          </p:nvPr>
        </p:nvSpPr>
        <p:spPr/>
        <p:txBody>
          <a:bodyPr/>
          <a:lstStyle/>
          <a:p>
            <a:pPr eaLnBrk="1" hangingPunct="1"/>
            <a:r>
              <a:rPr lang="ja-JP" altLang="en-US" sz="2800" dirty="0" smtClean="0">
                <a:ea typeface="ＭＳ Ｐゴシック" charset="-128"/>
              </a:rPr>
              <a:t>クラウドの定義／</a:t>
            </a:r>
            <a:r>
              <a:rPr lang="en-US" altLang="ja-JP" sz="2800" dirty="0" smtClean="0">
                <a:ea typeface="ＭＳ Ｐゴシック" charset="-128"/>
              </a:rPr>
              <a:t>NIST</a:t>
            </a:r>
            <a:r>
              <a:rPr lang="ja-JP" altLang="en-US" sz="2800" dirty="0" smtClean="0">
                <a:ea typeface="ＭＳ Ｐゴシック" charset="-128"/>
              </a:rPr>
              <a:t>の定義　まとめ</a:t>
            </a:r>
          </a:p>
        </p:txBody>
      </p:sp>
      <p:sp>
        <p:nvSpPr>
          <p:cNvPr id="33" name="AutoShape 49"/>
          <p:cNvSpPr>
            <a:spLocks noChangeArrowheads="1"/>
          </p:cNvSpPr>
          <p:nvPr/>
        </p:nvSpPr>
        <p:spPr bwMode="auto">
          <a:xfrm>
            <a:off x="609599" y="1690350"/>
            <a:ext cx="1828800" cy="458618"/>
          </a:xfrm>
          <a:prstGeom prst="roundRect">
            <a:avLst>
              <a:gd name="adj" fmla="val 16667"/>
            </a:avLst>
          </a:prstGeom>
          <a:gradFill>
            <a:gsLst>
              <a:gs pos="0">
                <a:srgbClr val="FF9900"/>
              </a:gs>
              <a:gs pos="80000">
                <a:srgbClr val="FF9900"/>
              </a:gs>
              <a:gs pos="100000">
                <a:srgbClr val="FF9900"/>
              </a:gs>
            </a:gsLst>
          </a:gra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altLang="ja-JP" sz="2800" dirty="0" err="1" smtClean="0">
                <a:solidFill>
                  <a:srgbClr val="FFFFFF"/>
                </a:solidFill>
                <a:latin typeface="Arial" pitchFamily="34" charset="0"/>
                <a:ea typeface="HGP創英角ｺﾞｼｯｸUB" pitchFamily="50" charset="-128"/>
                <a:cs typeface="Arial" pitchFamily="34" charset="0"/>
              </a:rPr>
              <a:t>SaaS</a:t>
            </a:r>
            <a:endParaRPr lang="en-US" altLang="ja-JP" sz="2800" dirty="0">
              <a:solidFill>
                <a:srgbClr val="FFFFFF"/>
              </a:solidFill>
              <a:latin typeface="Arial" pitchFamily="34" charset="0"/>
              <a:ea typeface="HGP創英角ｺﾞｼｯｸUB" pitchFamily="50" charset="-128"/>
              <a:cs typeface="Arial" pitchFamily="34" charset="0"/>
            </a:endParaRPr>
          </a:p>
        </p:txBody>
      </p:sp>
      <p:sp>
        <p:nvSpPr>
          <p:cNvPr id="38" name="AutoShape 50"/>
          <p:cNvSpPr>
            <a:spLocks noChangeArrowheads="1"/>
          </p:cNvSpPr>
          <p:nvPr/>
        </p:nvSpPr>
        <p:spPr bwMode="auto">
          <a:xfrm>
            <a:off x="609598" y="2170822"/>
            <a:ext cx="1828799" cy="458618"/>
          </a:xfrm>
          <a:prstGeom prst="roundRect">
            <a:avLst>
              <a:gd name="adj" fmla="val 16667"/>
            </a:avLst>
          </a:prstGeom>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altLang="ja-JP" sz="2800" dirty="0" err="1" smtClean="0">
                <a:solidFill>
                  <a:srgbClr val="FFFFFF"/>
                </a:solidFill>
                <a:latin typeface="Arial" pitchFamily="34" charset="0"/>
                <a:ea typeface="HGP創英角ｺﾞｼｯｸUB" pitchFamily="50" charset="-128"/>
                <a:cs typeface="Arial" pitchFamily="34" charset="0"/>
              </a:rPr>
              <a:t>PaaS</a:t>
            </a:r>
            <a:endParaRPr lang="en-US" altLang="ja-JP" sz="2800" dirty="0">
              <a:solidFill>
                <a:srgbClr val="FFFFFF"/>
              </a:solidFill>
              <a:latin typeface="Arial" pitchFamily="34" charset="0"/>
              <a:ea typeface="HGP創英角ｺﾞｼｯｸUB" pitchFamily="50" charset="-128"/>
              <a:cs typeface="Arial" pitchFamily="34" charset="0"/>
            </a:endParaRPr>
          </a:p>
        </p:txBody>
      </p:sp>
      <p:sp>
        <p:nvSpPr>
          <p:cNvPr id="43" name="AutoShape 51"/>
          <p:cNvSpPr>
            <a:spLocks noChangeArrowheads="1"/>
          </p:cNvSpPr>
          <p:nvPr/>
        </p:nvSpPr>
        <p:spPr bwMode="auto">
          <a:xfrm>
            <a:off x="609598" y="2631859"/>
            <a:ext cx="1828800" cy="458618"/>
          </a:xfrm>
          <a:prstGeom prst="roundRect">
            <a:avLst>
              <a:gd name="adj" fmla="val 16667"/>
            </a:avLst>
          </a:prstGeom>
          <a:gradFill>
            <a:gsLst>
              <a:gs pos="0">
                <a:srgbClr val="008000"/>
              </a:gs>
              <a:gs pos="80000">
                <a:srgbClr val="008000"/>
              </a:gs>
              <a:gs pos="100000">
                <a:srgbClr val="008000"/>
              </a:gs>
            </a:gsLst>
          </a:gra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lnSpc>
                <a:spcPts val="2800"/>
              </a:lnSpc>
              <a:defRPr/>
            </a:pPr>
            <a:r>
              <a:rPr lang="en-US" altLang="ja-JP" sz="2800" dirty="0" err="1" smtClean="0">
                <a:solidFill>
                  <a:srgbClr val="FFFFFF"/>
                </a:solidFill>
                <a:latin typeface="Arial" pitchFamily="34" charset="0"/>
                <a:ea typeface="HGP創英角ｺﾞｼｯｸUB" pitchFamily="50" charset="-128"/>
                <a:cs typeface="Arial" pitchFamily="34" charset="0"/>
              </a:rPr>
              <a:t>IaaS</a:t>
            </a:r>
            <a:endParaRPr lang="en-US" altLang="ja-JP" sz="2800" dirty="0">
              <a:solidFill>
                <a:srgbClr val="FFFFFF"/>
              </a:solidFill>
              <a:latin typeface="Arial" pitchFamily="34" charset="0"/>
              <a:ea typeface="HGP創英角ｺﾞｼｯｸUB" pitchFamily="50" charset="-128"/>
              <a:cs typeface="Arial" pitchFamily="34" charset="0"/>
            </a:endParaRPr>
          </a:p>
        </p:txBody>
      </p:sp>
      <p:sp>
        <p:nvSpPr>
          <p:cNvPr id="10" name="テキスト ボックス 9"/>
          <p:cNvSpPr txBox="1"/>
          <p:nvPr/>
        </p:nvSpPr>
        <p:spPr>
          <a:xfrm>
            <a:off x="925342" y="1157319"/>
            <a:ext cx="1202572" cy="461665"/>
          </a:xfrm>
          <a:prstGeom prst="rect">
            <a:avLst/>
          </a:prstGeom>
          <a:noFill/>
        </p:spPr>
        <p:txBody>
          <a:bodyPr wrap="none" rtlCol="0">
            <a:spAutoFit/>
          </a:bodyPr>
          <a:lstStyle/>
          <a:p>
            <a:pPr algn="ctr"/>
            <a:r>
              <a:rPr lang="ja-JP" altLang="en-US" dirty="0" smtClean="0">
                <a:solidFill>
                  <a:srgbClr val="484848"/>
                </a:solidFill>
                <a:latin typeface="Arial" pitchFamily="34" charset="0"/>
                <a:ea typeface="HGP創英角ｺﾞｼｯｸUB" pitchFamily="50" charset="-128"/>
                <a:cs typeface="Arial" pitchFamily="34" charset="0"/>
              </a:rPr>
              <a:t>サービス・モデル</a:t>
            </a:r>
          </a:p>
          <a:p>
            <a:pPr algn="ctr"/>
            <a:r>
              <a:rPr lang="en-US" altLang="ja-JP" sz="1200" dirty="0" smtClean="0">
                <a:solidFill>
                  <a:srgbClr val="484848"/>
                </a:solidFill>
                <a:latin typeface="Arial" pitchFamily="34" charset="0"/>
                <a:ea typeface="HGP創英角ｺﾞｼｯｸUB" pitchFamily="50" charset="-128"/>
                <a:cs typeface="Arial" pitchFamily="34" charset="0"/>
              </a:rPr>
              <a:t>Service Model</a:t>
            </a:r>
            <a:endParaRPr lang="ja-JP" altLang="en-US" sz="1200" dirty="0">
              <a:solidFill>
                <a:srgbClr val="484848"/>
              </a:solidFill>
              <a:latin typeface="Arial" pitchFamily="34" charset="0"/>
              <a:ea typeface="HGP創英角ｺﾞｼｯｸUB" pitchFamily="50" charset="-128"/>
              <a:cs typeface="Arial" pitchFamily="34" charset="0"/>
            </a:endParaRPr>
          </a:p>
        </p:txBody>
      </p:sp>
      <p:grpSp>
        <p:nvGrpSpPr>
          <p:cNvPr id="12" name="グループ化 11"/>
          <p:cNvGrpSpPr/>
          <p:nvPr/>
        </p:nvGrpSpPr>
        <p:grpSpPr>
          <a:xfrm>
            <a:off x="459827" y="3204286"/>
            <a:ext cx="2133600" cy="3221952"/>
            <a:chOff x="459827" y="3266536"/>
            <a:chExt cx="2133600" cy="3221952"/>
          </a:xfrm>
        </p:grpSpPr>
        <p:sp>
          <p:nvSpPr>
            <p:cNvPr id="68" name="角丸四角形 67"/>
            <p:cNvSpPr/>
            <p:nvPr/>
          </p:nvSpPr>
          <p:spPr bwMode="auto">
            <a:xfrm>
              <a:off x="459827" y="3691760"/>
              <a:ext cx="2133600" cy="2796728"/>
            </a:xfrm>
            <a:prstGeom prst="roundRect">
              <a:avLst>
                <a:gd name="adj" fmla="val 4352"/>
              </a:avLst>
            </a:prstGeom>
            <a:solidFill>
              <a:srgbClr val="FFFFCC"/>
            </a:solidFill>
            <a:ln w="381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3" name="角丸四角形 2"/>
            <p:cNvSpPr/>
            <p:nvPr/>
          </p:nvSpPr>
          <p:spPr bwMode="auto">
            <a:xfrm>
              <a:off x="609598" y="4267200"/>
              <a:ext cx="1828800" cy="402364"/>
            </a:xfrm>
            <a:prstGeom prst="roundRect">
              <a:avLst>
                <a:gd name="adj" fmla="val 5000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00" dirty="0" smtClean="0">
                  <a:solidFill>
                    <a:srgbClr val="FFFFFF"/>
                  </a:solidFill>
                  <a:latin typeface="Arial" pitchFamily="34" charset="0"/>
                  <a:ea typeface="HGP創英角ｺﾞｼｯｸUB" pitchFamily="50" charset="-128"/>
                  <a:cs typeface="Arial" pitchFamily="34" charset="0"/>
                </a:rPr>
                <a:t>オンデマンド・セルフサービス</a:t>
              </a:r>
              <a:endParaRPr kumimoji="0" lang="en-US" altLang="ja-JP" sz="1000" dirty="0" smtClean="0">
                <a:solidFill>
                  <a:srgbClr val="FFFFFF"/>
                </a:solidFill>
                <a:latin typeface="Arial" pitchFamily="34" charset="0"/>
                <a:ea typeface="HGP創英角ｺﾞｼｯｸUB" pitchFamily="50" charset="-128"/>
                <a:cs typeface="Arial" pitchFamily="34" charset="0"/>
              </a:endParaRPr>
            </a:p>
            <a:p>
              <a:pPr algn="ctr">
                <a:spcBef>
                  <a:spcPts val="0"/>
                </a:spcBef>
              </a:pPr>
              <a:r>
                <a:rPr kumimoji="0" lang="en-US" altLang="ja-JP" sz="1000" dirty="0" smtClean="0">
                  <a:solidFill>
                    <a:srgbClr val="FFFFFF"/>
                  </a:solidFill>
                  <a:latin typeface="Arial" pitchFamily="34" charset="0"/>
                  <a:ea typeface="HGP創英角ｺﾞｼｯｸUB" pitchFamily="50" charset="-128"/>
                  <a:cs typeface="Arial" pitchFamily="34" charset="0"/>
                </a:rPr>
                <a:t>On-demand Self-service</a:t>
              </a:r>
              <a:endParaRPr kumimoji="0" lang="ja-JP" altLang="en-US" sz="1000" dirty="0" smtClean="0">
                <a:solidFill>
                  <a:srgbClr val="FFFFFF"/>
                </a:solidFill>
                <a:latin typeface="Arial" pitchFamily="34" charset="0"/>
                <a:ea typeface="HGP創英角ｺﾞｼｯｸUB" pitchFamily="50" charset="-128"/>
                <a:cs typeface="Arial" pitchFamily="34" charset="0"/>
              </a:endParaRPr>
            </a:p>
          </p:txBody>
        </p:sp>
        <p:sp>
          <p:nvSpPr>
            <p:cNvPr id="63" name="角丸四角形 62"/>
            <p:cNvSpPr/>
            <p:nvPr/>
          </p:nvSpPr>
          <p:spPr bwMode="auto">
            <a:xfrm>
              <a:off x="606967" y="4669564"/>
              <a:ext cx="1828800" cy="402364"/>
            </a:xfrm>
            <a:prstGeom prst="roundRect">
              <a:avLst>
                <a:gd name="adj" fmla="val 5000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00" dirty="0" smtClean="0">
                  <a:solidFill>
                    <a:srgbClr val="FFFFFF"/>
                  </a:solidFill>
                  <a:latin typeface="Arial" pitchFamily="34" charset="0"/>
                  <a:ea typeface="HGP創英角ｺﾞｼｯｸUB" pitchFamily="50" charset="-128"/>
                  <a:cs typeface="Arial" pitchFamily="34" charset="0"/>
                </a:rPr>
                <a:t>広範なネットワーク接続</a:t>
              </a:r>
            </a:p>
            <a:p>
              <a:pPr algn="ctr">
                <a:spcBef>
                  <a:spcPts val="0"/>
                </a:spcBef>
              </a:pPr>
              <a:r>
                <a:rPr kumimoji="0" lang="en-US" altLang="ja-JP" sz="1000" dirty="0" smtClean="0">
                  <a:solidFill>
                    <a:srgbClr val="FFFFFF"/>
                  </a:solidFill>
                  <a:latin typeface="Arial" pitchFamily="34" charset="0"/>
                  <a:ea typeface="HGP創英角ｺﾞｼｯｸUB" pitchFamily="50" charset="-128"/>
                  <a:cs typeface="Arial" pitchFamily="34" charset="0"/>
                </a:rPr>
                <a:t>Broad Network Access</a:t>
              </a:r>
              <a:endParaRPr kumimoji="0" lang="ja-JP" altLang="en-US" sz="1000" dirty="0" smtClean="0">
                <a:solidFill>
                  <a:srgbClr val="FFFFFF"/>
                </a:solidFill>
                <a:latin typeface="Arial" pitchFamily="34" charset="0"/>
                <a:ea typeface="HGP創英角ｺﾞｼｯｸUB" pitchFamily="50" charset="-128"/>
                <a:cs typeface="Arial" pitchFamily="34" charset="0"/>
              </a:endParaRPr>
            </a:p>
          </p:txBody>
        </p:sp>
        <p:sp>
          <p:nvSpPr>
            <p:cNvPr id="64" name="角丸四角形 63"/>
            <p:cNvSpPr/>
            <p:nvPr/>
          </p:nvSpPr>
          <p:spPr bwMode="auto">
            <a:xfrm>
              <a:off x="606966" y="5089489"/>
              <a:ext cx="1828800" cy="402364"/>
            </a:xfrm>
            <a:prstGeom prst="roundRect">
              <a:avLst>
                <a:gd name="adj" fmla="val 5000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00" dirty="0" smtClean="0">
                  <a:solidFill>
                    <a:srgbClr val="FFFFFF"/>
                  </a:solidFill>
                  <a:latin typeface="Arial" pitchFamily="34" charset="0"/>
                  <a:ea typeface="HGP創英角ｺﾞｼｯｸUB" pitchFamily="50" charset="-128"/>
                  <a:cs typeface="Arial" pitchFamily="34" charset="0"/>
                </a:rPr>
                <a:t>システム資源のプール</a:t>
              </a:r>
            </a:p>
            <a:p>
              <a:pPr algn="ctr">
                <a:spcBef>
                  <a:spcPts val="0"/>
                </a:spcBef>
              </a:pPr>
              <a:r>
                <a:rPr kumimoji="0" lang="en-US" altLang="ja-JP" sz="1000" dirty="0" smtClean="0">
                  <a:solidFill>
                    <a:srgbClr val="FFFFFF"/>
                  </a:solidFill>
                  <a:latin typeface="Arial" pitchFamily="34" charset="0"/>
                  <a:ea typeface="HGP創英角ｺﾞｼｯｸUB" pitchFamily="50" charset="-128"/>
                  <a:cs typeface="Arial" pitchFamily="34" charset="0"/>
                </a:rPr>
                <a:t>Resource Pool</a:t>
              </a:r>
              <a:endParaRPr kumimoji="0" lang="ja-JP" altLang="en-US" sz="1000" dirty="0" smtClean="0">
                <a:solidFill>
                  <a:srgbClr val="FFFFFF"/>
                </a:solidFill>
                <a:latin typeface="Arial" pitchFamily="34" charset="0"/>
                <a:ea typeface="HGP創英角ｺﾞｼｯｸUB" pitchFamily="50" charset="-128"/>
                <a:cs typeface="Arial" pitchFamily="34" charset="0"/>
              </a:endParaRPr>
            </a:p>
          </p:txBody>
        </p:sp>
        <p:sp>
          <p:nvSpPr>
            <p:cNvPr id="65" name="角丸四角形 64"/>
            <p:cNvSpPr/>
            <p:nvPr/>
          </p:nvSpPr>
          <p:spPr bwMode="auto">
            <a:xfrm>
              <a:off x="606965" y="5497907"/>
              <a:ext cx="1828800" cy="402364"/>
            </a:xfrm>
            <a:prstGeom prst="roundRect">
              <a:avLst>
                <a:gd name="adj" fmla="val 5000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00" dirty="0" smtClean="0">
                  <a:solidFill>
                    <a:srgbClr val="FFFFFF"/>
                  </a:solidFill>
                  <a:latin typeface="Arial" pitchFamily="34" charset="0"/>
                  <a:ea typeface="HGP創英角ｺﾞｼｯｸUB" pitchFamily="50" charset="-128"/>
                  <a:cs typeface="Arial" pitchFamily="34" charset="0"/>
                </a:rPr>
                <a:t>迅速な順応性</a:t>
              </a:r>
            </a:p>
            <a:p>
              <a:pPr algn="ctr">
                <a:spcBef>
                  <a:spcPts val="0"/>
                </a:spcBef>
              </a:pPr>
              <a:r>
                <a:rPr kumimoji="0" lang="en-US" altLang="ja-JP" sz="1000" dirty="0" smtClean="0">
                  <a:solidFill>
                    <a:srgbClr val="FFFFFF"/>
                  </a:solidFill>
                  <a:latin typeface="Arial" pitchFamily="34" charset="0"/>
                  <a:ea typeface="HGP創英角ｺﾞｼｯｸUB" pitchFamily="50" charset="-128"/>
                  <a:cs typeface="Arial" pitchFamily="34" charset="0"/>
                </a:rPr>
                <a:t>Rapid Elasticity</a:t>
              </a:r>
              <a:endParaRPr kumimoji="0" lang="ja-JP" altLang="en-US" sz="1000" dirty="0" smtClean="0">
                <a:solidFill>
                  <a:srgbClr val="FFFFFF"/>
                </a:solidFill>
                <a:latin typeface="Arial" pitchFamily="34" charset="0"/>
                <a:ea typeface="HGP創英角ｺﾞｼｯｸUB" pitchFamily="50" charset="-128"/>
                <a:cs typeface="Arial" pitchFamily="34" charset="0"/>
              </a:endParaRPr>
            </a:p>
          </p:txBody>
        </p:sp>
        <p:sp>
          <p:nvSpPr>
            <p:cNvPr id="67" name="角丸四角形 66"/>
            <p:cNvSpPr/>
            <p:nvPr/>
          </p:nvSpPr>
          <p:spPr bwMode="auto">
            <a:xfrm>
              <a:off x="606964" y="5920351"/>
              <a:ext cx="1828800" cy="402364"/>
            </a:xfrm>
            <a:prstGeom prst="roundRect">
              <a:avLst>
                <a:gd name="adj" fmla="val 5000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00" dirty="0" smtClean="0">
                  <a:solidFill>
                    <a:srgbClr val="FFFFFF"/>
                  </a:solidFill>
                  <a:latin typeface="Arial" pitchFamily="34" charset="0"/>
                  <a:ea typeface="HGP創英角ｺﾞｼｯｸUB" pitchFamily="50" charset="-128"/>
                  <a:cs typeface="Arial" pitchFamily="34" charset="0"/>
                </a:rPr>
                <a:t>従量課金</a:t>
              </a:r>
            </a:p>
            <a:p>
              <a:pPr algn="ctr">
                <a:spcBef>
                  <a:spcPts val="0"/>
                </a:spcBef>
              </a:pPr>
              <a:r>
                <a:rPr kumimoji="0" lang="en-US" altLang="ja-JP" sz="1000" dirty="0" smtClean="0">
                  <a:solidFill>
                    <a:srgbClr val="FFFFFF"/>
                  </a:solidFill>
                  <a:latin typeface="Arial" pitchFamily="34" charset="0"/>
                  <a:ea typeface="HGP創英角ｺﾞｼｯｸUB" pitchFamily="50" charset="-128"/>
                  <a:cs typeface="Arial" pitchFamily="34" charset="0"/>
                </a:rPr>
                <a:t>Measured Service</a:t>
              </a:r>
              <a:endParaRPr kumimoji="0" lang="ja-JP" altLang="en-US" sz="1000" dirty="0" smtClean="0">
                <a:solidFill>
                  <a:srgbClr val="FFFFFF"/>
                </a:solidFill>
                <a:latin typeface="Arial" pitchFamily="34" charset="0"/>
                <a:ea typeface="HGP創英角ｺﾞｼｯｸUB" pitchFamily="50" charset="-128"/>
                <a:cs typeface="Arial" pitchFamily="34" charset="0"/>
              </a:endParaRPr>
            </a:p>
          </p:txBody>
        </p:sp>
        <p:sp>
          <p:nvSpPr>
            <p:cNvPr id="87" name="テキスト ボックス 86"/>
            <p:cNvSpPr txBox="1"/>
            <p:nvPr/>
          </p:nvSpPr>
          <p:spPr>
            <a:xfrm>
              <a:off x="594322" y="3730462"/>
              <a:ext cx="1864613" cy="461665"/>
            </a:xfrm>
            <a:prstGeom prst="rect">
              <a:avLst/>
            </a:prstGeom>
            <a:noFill/>
          </p:spPr>
          <p:txBody>
            <a:bodyPr wrap="none" rtlCol="0">
              <a:spAutoFit/>
            </a:bodyPr>
            <a:lstStyle/>
            <a:p>
              <a:pPr algn="ctr"/>
              <a:r>
                <a:rPr lang="ja-JP" altLang="en-US" dirty="0" smtClean="0">
                  <a:solidFill>
                    <a:srgbClr val="484848"/>
                  </a:solidFill>
                  <a:latin typeface="Arial" pitchFamily="34" charset="0"/>
                  <a:ea typeface="HGP創英角ｺﾞｼｯｸUB" pitchFamily="50" charset="-128"/>
                  <a:cs typeface="Arial" pitchFamily="34" charset="0"/>
                </a:rPr>
                <a:t>本質的な特徴</a:t>
              </a:r>
            </a:p>
            <a:p>
              <a:pPr algn="ctr"/>
              <a:r>
                <a:rPr lang="en-US" altLang="ja-JP" sz="1200" dirty="0" smtClean="0">
                  <a:solidFill>
                    <a:srgbClr val="484848"/>
                  </a:solidFill>
                  <a:latin typeface="Arial" pitchFamily="34" charset="0"/>
                  <a:ea typeface="HGP創英角ｺﾞｼｯｸUB" pitchFamily="50" charset="-128"/>
                  <a:cs typeface="Arial" pitchFamily="34" charset="0"/>
                </a:rPr>
                <a:t>Essential Characteristics</a:t>
              </a:r>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 name="上矢印 10"/>
            <p:cNvSpPr/>
            <p:nvPr/>
          </p:nvSpPr>
          <p:spPr bwMode="auto">
            <a:xfrm>
              <a:off x="1295400" y="3266536"/>
              <a:ext cx="457200" cy="463926"/>
            </a:xfrm>
            <a:prstGeom prst="upArrow">
              <a:avLst/>
            </a:prstGeom>
            <a:solidFill>
              <a:srgbClr val="FF5050"/>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grpSp>
      <p:sp>
        <p:nvSpPr>
          <p:cNvPr id="90" name="Rectangle 3"/>
          <p:cNvSpPr>
            <a:spLocks noChangeArrowheads="1"/>
          </p:cNvSpPr>
          <p:nvPr/>
        </p:nvSpPr>
        <p:spPr bwMode="auto">
          <a:xfrm>
            <a:off x="6048049" y="394138"/>
            <a:ext cx="30737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altLang="en-US" sz="1200" dirty="0">
                <a:solidFill>
                  <a:srgbClr val="FFFFFF"/>
                </a:solidFill>
                <a:ea typeface="ＭＳ Ｐゴシック" charset="-128"/>
              </a:rPr>
              <a:t>（</a:t>
            </a:r>
            <a:r>
              <a:rPr lang="en-US" altLang="ja-JP" sz="1200" dirty="0">
                <a:solidFill>
                  <a:srgbClr val="FFFFFF"/>
                </a:solidFill>
                <a:ea typeface="ＭＳ Ｐゴシック" charset="-128"/>
              </a:rPr>
              <a:t>The NIST Definition of Cloud Computing</a:t>
            </a:r>
            <a:r>
              <a:rPr lang="ja-JP" altLang="en-US" sz="1200" dirty="0">
                <a:solidFill>
                  <a:srgbClr val="FFFFFF"/>
                </a:solidFill>
                <a:ea typeface="ＭＳ Ｐゴシック" charset="-128"/>
              </a:rPr>
              <a:t>）</a:t>
            </a:r>
          </a:p>
        </p:txBody>
      </p:sp>
      <p:grpSp>
        <p:nvGrpSpPr>
          <p:cNvPr id="13" name="グループ化 12"/>
          <p:cNvGrpSpPr/>
          <p:nvPr/>
        </p:nvGrpSpPr>
        <p:grpSpPr>
          <a:xfrm>
            <a:off x="2514600" y="1080750"/>
            <a:ext cx="6172200" cy="5560932"/>
            <a:chOff x="2514600" y="1143000"/>
            <a:chExt cx="6172200" cy="5560932"/>
          </a:xfrm>
        </p:grpSpPr>
        <p:sp>
          <p:nvSpPr>
            <p:cNvPr id="84" name="角丸四角形 83"/>
            <p:cNvSpPr/>
            <p:nvPr/>
          </p:nvSpPr>
          <p:spPr bwMode="auto">
            <a:xfrm>
              <a:off x="2935006" y="1143000"/>
              <a:ext cx="5751794" cy="5345488"/>
            </a:xfrm>
            <a:prstGeom prst="roundRect">
              <a:avLst>
                <a:gd name="adj" fmla="val 1206"/>
              </a:avLst>
            </a:prstGeom>
            <a:solidFill>
              <a:srgbClr val="FFFFCC"/>
            </a:solidFill>
            <a:ln w="381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109" name="角丸四角形 108"/>
            <p:cNvSpPr/>
            <p:nvPr/>
          </p:nvSpPr>
          <p:spPr bwMode="auto">
            <a:xfrm>
              <a:off x="3125508" y="4572000"/>
              <a:ext cx="1752600" cy="1524001"/>
            </a:xfrm>
            <a:prstGeom prst="roundRect">
              <a:avLst>
                <a:gd name="adj" fmla="val 6125"/>
              </a:avLst>
            </a:prstGeom>
            <a:solidFill>
              <a:schemeClr val="bg1"/>
            </a:solidFill>
            <a:ln w="38100" cap="flat" cmpd="sng" algn="ctr">
              <a:solidFill>
                <a:srgbClr val="FF505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113" name="角丸四角形 112"/>
            <p:cNvSpPr/>
            <p:nvPr/>
          </p:nvSpPr>
          <p:spPr bwMode="auto">
            <a:xfrm>
              <a:off x="4039910" y="5388760"/>
              <a:ext cx="685798" cy="554840"/>
            </a:xfrm>
            <a:prstGeom prst="roundRect">
              <a:avLst>
                <a:gd name="adj" fmla="val 10591"/>
              </a:avLst>
            </a:prstGeom>
            <a:solidFill>
              <a:schemeClr val="bg1"/>
            </a:solidFill>
            <a:ln w="19050" cap="flat" cmpd="sng" algn="ctr">
              <a:solidFill>
                <a:srgbClr val="4168A7"/>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94" name="角丸四角形 93"/>
            <p:cNvSpPr/>
            <p:nvPr/>
          </p:nvSpPr>
          <p:spPr bwMode="auto">
            <a:xfrm>
              <a:off x="3125508" y="1295400"/>
              <a:ext cx="1752600" cy="1524001"/>
            </a:xfrm>
            <a:prstGeom prst="roundRect">
              <a:avLst>
                <a:gd name="adj" fmla="val 6125"/>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4" name="角丸四角形 3"/>
            <p:cNvSpPr/>
            <p:nvPr/>
          </p:nvSpPr>
          <p:spPr bwMode="auto">
            <a:xfrm>
              <a:off x="5335308" y="2929758"/>
              <a:ext cx="457200" cy="1524001"/>
            </a:xfrm>
            <a:prstGeom prst="roundRect">
              <a:avLst>
                <a:gd name="adj" fmla="val 50000"/>
              </a:avLst>
            </a:prstGeom>
            <a:gradFill flip="none" rotWithShape="1">
              <a:gsLst>
                <a:gs pos="0">
                  <a:schemeClr val="accent2">
                    <a:tint val="50000"/>
                    <a:satMod val="300000"/>
                  </a:schemeClr>
                </a:gs>
                <a:gs pos="35000">
                  <a:schemeClr val="accent2">
                    <a:tint val="37000"/>
                    <a:satMod val="300000"/>
                  </a:schemeClr>
                </a:gs>
                <a:gs pos="100000">
                  <a:schemeClr val="accent2">
                    <a:tint val="15000"/>
                    <a:satMod val="350000"/>
                  </a:schemeClr>
                </a:gs>
              </a:gsLst>
              <a:path path="circle">
                <a:fillToRect l="50000" t="50000" r="50000" b="50000"/>
              </a:path>
              <a:tileRect/>
            </a:gra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vert"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rgbClr val="FFFFFF"/>
                  </a:solidFill>
                  <a:latin typeface="Arial" pitchFamily="34" charset="0"/>
                  <a:ea typeface="HGP創英角ｺﾞｼｯｸUB" pitchFamily="50" charset="-128"/>
                  <a:cs typeface="Arial" pitchFamily="34" charset="0"/>
                </a:rPr>
                <a:t>Internet</a:t>
              </a:r>
              <a:endParaRPr kumimoji="0" lang="ja-JP" altLang="en-US" sz="2000" dirty="0">
                <a:solidFill>
                  <a:srgbClr val="FFFFFF"/>
                </a:solidFill>
                <a:latin typeface="Arial" pitchFamily="34" charset="0"/>
                <a:ea typeface="HGP創英角ｺﾞｼｯｸUB" pitchFamily="50" charset="-128"/>
                <a:cs typeface="Arial" pitchFamily="34" charset="0"/>
              </a:endParaRPr>
            </a:p>
          </p:txBody>
        </p:sp>
        <p:sp>
          <p:nvSpPr>
            <p:cNvPr id="2" name="角丸四角形 1"/>
            <p:cNvSpPr/>
            <p:nvPr/>
          </p:nvSpPr>
          <p:spPr bwMode="auto">
            <a:xfrm>
              <a:off x="5904180" y="2929760"/>
              <a:ext cx="2174328" cy="1524000"/>
            </a:xfrm>
            <a:prstGeom prst="roundRect">
              <a:avLst>
                <a:gd name="adj" fmla="val 6125"/>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66" name="角丸四角形 65"/>
            <p:cNvSpPr/>
            <p:nvPr/>
          </p:nvSpPr>
          <p:spPr bwMode="auto">
            <a:xfrm>
              <a:off x="7164108" y="3039462"/>
              <a:ext cx="381000" cy="1304596"/>
            </a:xfrm>
            <a:prstGeom prst="roundRect">
              <a:avLst>
                <a:gd name="adj" fmla="val 50000"/>
              </a:avLst>
            </a:prstGeom>
            <a:gradFill flip="none" rotWithShape="1">
              <a:gsLst>
                <a:gs pos="0">
                  <a:srgbClr val="92D050"/>
                </a:gs>
                <a:gs pos="62000">
                  <a:srgbClr val="008000">
                    <a:lumMod val="85000"/>
                    <a:lumOff val="15000"/>
                  </a:srgbClr>
                </a:gs>
                <a:gs pos="100000">
                  <a:srgbClr val="008000">
                    <a:lumMod val="35000"/>
                    <a:lumOff val="65000"/>
                  </a:srgbClr>
                </a:gs>
              </a:gsLst>
              <a:path path="circle">
                <a:fillToRect l="50000" t="50000" r="50000" b="50000"/>
              </a:path>
              <a:tileRect/>
            </a:gradFill>
            <a:ln>
              <a:solidFill>
                <a:srgbClr val="008000"/>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vert"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rgbClr val="FFFFFF"/>
                  </a:solidFill>
                  <a:latin typeface="Arial" pitchFamily="34" charset="0"/>
                  <a:ea typeface="HGP創英角ｺﾞｼｯｸUB" pitchFamily="50" charset="-128"/>
                  <a:cs typeface="Arial" pitchFamily="34" charset="0"/>
                </a:rPr>
                <a:t>LAN</a:t>
              </a:r>
            </a:p>
          </p:txBody>
        </p:sp>
        <p:sp>
          <p:nvSpPr>
            <p:cNvPr id="5" name="角丸四角形 4"/>
            <p:cNvSpPr/>
            <p:nvPr/>
          </p:nvSpPr>
          <p:spPr bwMode="auto">
            <a:xfrm>
              <a:off x="5703170" y="3429000"/>
              <a:ext cx="381000" cy="505021"/>
            </a:xfrm>
            <a:prstGeom prst="roundRect">
              <a:avLst/>
            </a:prstGeom>
            <a:gradFill flip="none" rotWithShape="1">
              <a:gsLst>
                <a:gs pos="0">
                  <a:srgbClr val="92D050"/>
                </a:gs>
                <a:gs pos="62000">
                  <a:srgbClr val="008000">
                    <a:lumMod val="85000"/>
                    <a:lumOff val="15000"/>
                  </a:srgbClr>
                </a:gs>
                <a:gs pos="100000">
                  <a:srgbClr val="008000">
                    <a:lumMod val="35000"/>
                    <a:lumOff val="65000"/>
                  </a:srgbClr>
                </a:gs>
              </a:gsLst>
              <a:path path="circle">
                <a:fillToRect l="50000" t="50000" r="50000" b="50000"/>
              </a:path>
              <a:tileRect/>
            </a:gradFill>
            <a:ln>
              <a:solidFill>
                <a:srgbClr val="008000"/>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en-US" altLang="ja-JP" sz="1400" dirty="0" smtClean="0">
                  <a:solidFill>
                    <a:srgbClr val="FFFFFF"/>
                  </a:solidFill>
                  <a:latin typeface="Arial" pitchFamily="34" charset="0"/>
                  <a:ea typeface="HGP創英角ｺﾞｼｯｸUB" pitchFamily="50" charset="-128"/>
                  <a:cs typeface="Arial" pitchFamily="34" charset="0"/>
                </a:rPr>
                <a:t>FW</a:t>
              </a:r>
              <a:endParaRPr kumimoji="0" lang="ja-JP" altLang="en-US" sz="1400" dirty="0">
                <a:solidFill>
                  <a:srgbClr val="FFFFFF"/>
                </a:solidFill>
                <a:latin typeface="Arial" pitchFamily="34" charset="0"/>
                <a:ea typeface="HGP創英角ｺﾞｼｯｸUB" pitchFamily="50" charset="-128"/>
                <a:cs typeface="Arial" pitchFamily="34" charset="0"/>
              </a:endParaRPr>
            </a:p>
          </p:txBody>
        </p:sp>
        <p:sp>
          <p:nvSpPr>
            <p:cNvPr id="6" name="フローチャート : 表示 5"/>
            <p:cNvSpPr/>
            <p:nvPr/>
          </p:nvSpPr>
          <p:spPr bwMode="auto">
            <a:xfrm>
              <a:off x="7545108" y="3122676"/>
              <a:ext cx="381000" cy="306324"/>
            </a:xfrm>
            <a:prstGeom prst="flowChartDisplay">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69" name="フローチャート : 表示 68"/>
            <p:cNvSpPr/>
            <p:nvPr/>
          </p:nvSpPr>
          <p:spPr bwMode="auto">
            <a:xfrm>
              <a:off x="7545108" y="3538596"/>
              <a:ext cx="381000" cy="306324"/>
            </a:xfrm>
            <a:prstGeom prst="flowChartDisplay">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70" name="フローチャート : 表示 69"/>
            <p:cNvSpPr/>
            <p:nvPr/>
          </p:nvSpPr>
          <p:spPr bwMode="auto">
            <a:xfrm>
              <a:off x="7535911" y="3961295"/>
              <a:ext cx="381000" cy="306324"/>
            </a:xfrm>
            <a:prstGeom prst="flowChartDisplay">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71" name="AutoShape 49"/>
            <p:cNvSpPr>
              <a:spLocks noChangeArrowheads="1"/>
            </p:cNvSpPr>
            <p:nvPr/>
          </p:nvSpPr>
          <p:spPr bwMode="auto">
            <a:xfrm>
              <a:off x="6245766" y="3095086"/>
              <a:ext cx="798787" cy="342900"/>
            </a:xfrm>
            <a:prstGeom prst="roundRect">
              <a:avLst>
                <a:gd name="adj" fmla="val 16667"/>
              </a:avLst>
            </a:prstGeom>
            <a:gradFill>
              <a:gsLst>
                <a:gs pos="0">
                  <a:srgbClr val="FF9900"/>
                </a:gs>
                <a:gs pos="80000">
                  <a:srgbClr val="FF9900"/>
                </a:gs>
                <a:gs pos="100000">
                  <a:srgbClr val="FF9900"/>
                </a:gs>
              </a:gsLst>
            </a:gra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altLang="ja-JP" sz="2000" dirty="0" err="1" smtClean="0">
                  <a:solidFill>
                    <a:srgbClr val="FFFFFF"/>
                  </a:solidFill>
                  <a:latin typeface="Arial" pitchFamily="34" charset="0"/>
                  <a:ea typeface="HGP創英角ｺﾞｼｯｸUB" pitchFamily="50" charset="-128"/>
                  <a:cs typeface="Arial" pitchFamily="34" charset="0"/>
                </a:rPr>
                <a:t>SaaS</a:t>
              </a:r>
              <a:endParaRPr lang="en-US" altLang="ja-JP" sz="2000" dirty="0">
                <a:solidFill>
                  <a:srgbClr val="FFFFFF"/>
                </a:solidFill>
                <a:latin typeface="Arial" pitchFamily="34" charset="0"/>
                <a:ea typeface="HGP創英角ｺﾞｼｯｸUB" pitchFamily="50" charset="-128"/>
                <a:cs typeface="Arial" pitchFamily="34" charset="0"/>
              </a:endParaRPr>
            </a:p>
          </p:txBody>
        </p:sp>
        <p:sp>
          <p:nvSpPr>
            <p:cNvPr id="72" name="AutoShape 50"/>
            <p:cNvSpPr>
              <a:spLocks noChangeArrowheads="1"/>
            </p:cNvSpPr>
            <p:nvPr/>
          </p:nvSpPr>
          <p:spPr bwMode="auto">
            <a:xfrm>
              <a:off x="6245766" y="3520308"/>
              <a:ext cx="798786" cy="342900"/>
            </a:xfrm>
            <a:prstGeom prst="roundRect">
              <a:avLst>
                <a:gd name="adj" fmla="val 16667"/>
              </a:avLst>
            </a:prstGeom>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altLang="ja-JP" sz="2000" dirty="0" err="1" smtClean="0">
                  <a:solidFill>
                    <a:srgbClr val="FFFFFF"/>
                  </a:solidFill>
                  <a:latin typeface="Arial" pitchFamily="34" charset="0"/>
                  <a:ea typeface="HGP創英角ｺﾞｼｯｸUB" pitchFamily="50" charset="-128"/>
                  <a:cs typeface="Arial" pitchFamily="34" charset="0"/>
                </a:rPr>
                <a:t>PaaS</a:t>
              </a:r>
              <a:endParaRPr lang="en-US" altLang="ja-JP" sz="2000" dirty="0">
                <a:solidFill>
                  <a:srgbClr val="FFFFFF"/>
                </a:solidFill>
                <a:latin typeface="Arial" pitchFamily="34" charset="0"/>
                <a:ea typeface="HGP創英角ｺﾞｼｯｸUB" pitchFamily="50" charset="-128"/>
                <a:cs typeface="Arial" pitchFamily="34" charset="0"/>
              </a:endParaRPr>
            </a:p>
          </p:txBody>
        </p:sp>
        <p:sp>
          <p:nvSpPr>
            <p:cNvPr id="73" name="AutoShape 51"/>
            <p:cNvSpPr>
              <a:spLocks noChangeArrowheads="1"/>
            </p:cNvSpPr>
            <p:nvPr/>
          </p:nvSpPr>
          <p:spPr bwMode="auto">
            <a:xfrm>
              <a:off x="6245764" y="3943007"/>
              <a:ext cx="798787" cy="342900"/>
            </a:xfrm>
            <a:prstGeom prst="roundRect">
              <a:avLst>
                <a:gd name="adj" fmla="val 16667"/>
              </a:avLst>
            </a:prstGeom>
            <a:gradFill>
              <a:gsLst>
                <a:gs pos="0">
                  <a:srgbClr val="008000"/>
                </a:gs>
                <a:gs pos="80000">
                  <a:srgbClr val="008000"/>
                </a:gs>
                <a:gs pos="100000">
                  <a:srgbClr val="008000"/>
                </a:gs>
              </a:gsLst>
            </a:gra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lnSpc>
                  <a:spcPts val="2800"/>
                </a:lnSpc>
                <a:defRPr/>
              </a:pPr>
              <a:r>
                <a:rPr lang="en-US" altLang="ja-JP" sz="2000" dirty="0" err="1" smtClean="0">
                  <a:solidFill>
                    <a:srgbClr val="FFFFFF"/>
                  </a:solidFill>
                  <a:latin typeface="Arial" pitchFamily="34" charset="0"/>
                  <a:ea typeface="HGP創英角ｺﾞｼｯｸUB" pitchFamily="50" charset="-128"/>
                  <a:cs typeface="Arial" pitchFamily="34" charset="0"/>
                </a:rPr>
                <a:t>IaaS</a:t>
              </a:r>
              <a:endParaRPr lang="en-US" altLang="ja-JP" sz="2000" dirty="0">
                <a:solidFill>
                  <a:srgbClr val="FFFFFF"/>
                </a:solidFill>
                <a:latin typeface="Arial" pitchFamily="34" charset="0"/>
                <a:ea typeface="HGP創英角ｺﾞｼｯｸUB" pitchFamily="50" charset="-128"/>
                <a:cs typeface="Arial" pitchFamily="34" charset="0"/>
              </a:endParaRPr>
            </a:p>
          </p:txBody>
        </p:sp>
        <p:sp>
          <p:nvSpPr>
            <p:cNvPr id="74" name="角丸四角形 73"/>
            <p:cNvSpPr/>
            <p:nvPr/>
          </p:nvSpPr>
          <p:spPr bwMode="auto">
            <a:xfrm>
              <a:off x="5898928" y="1295402"/>
              <a:ext cx="2174328" cy="1524000"/>
            </a:xfrm>
            <a:prstGeom prst="roundRect">
              <a:avLst>
                <a:gd name="adj" fmla="val 6125"/>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76" name="角丸四角形 75"/>
            <p:cNvSpPr/>
            <p:nvPr/>
          </p:nvSpPr>
          <p:spPr bwMode="auto">
            <a:xfrm>
              <a:off x="7158856" y="1405104"/>
              <a:ext cx="381000" cy="1304596"/>
            </a:xfrm>
            <a:prstGeom prst="roundRect">
              <a:avLst>
                <a:gd name="adj" fmla="val 50000"/>
              </a:avLst>
            </a:prstGeom>
            <a:gradFill flip="none" rotWithShape="1">
              <a:gsLst>
                <a:gs pos="0">
                  <a:srgbClr val="92D050"/>
                </a:gs>
                <a:gs pos="62000">
                  <a:srgbClr val="008000">
                    <a:lumMod val="85000"/>
                    <a:lumOff val="15000"/>
                  </a:srgbClr>
                </a:gs>
                <a:gs pos="100000">
                  <a:srgbClr val="008000">
                    <a:lumMod val="35000"/>
                    <a:lumOff val="65000"/>
                  </a:srgbClr>
                </a:gs>
              </a:gsLst>
              <a:path path="circle">
                <a:fillToRect l="50000" t="50000" r="50000" b="50000"/>
              </a:path>
              <a:tileRect/>
            </a:gradFill>
            <a:ln>
              <a:solidFill>
                <a:srgbClr val="008000"/>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vert"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rgbClr val="FFFFFF"/>
                  </a:solidFill>
                  <a:latin typeface="Arial" pitchFamily="34" charset="0"/>
                  <a:ea typeface="HGP創英角ｺﾞｼｯｸUB" pitchFamily="50" charset="-128"/>
                  <a:cs typeface="Arial" pitchFamily="34" charset="0"/>
                </a:rPr>
                <a:t>LAN</a:t>
              </a:r>
            </a:p>
          </p:txBody>
        </p:sp>
        <p:sp>
          <p:nvSpPr>
            <p:cNvPr id="78" name="フローチャート : 表示 77"/>
            <p:cNvSpPr/>
            <p:nvPr/>
          </p:nvSpPr>
          <p:spPr bwMode="auto">
            <a:xfrm>
              <a:off x="7539856" y="1488318"/>
              <a:ext cx="381000" cy="306324"/>
            </a:xfrm>
            <a:prstGeom prst="flowChartDisplay">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79" name="フローチャート : 表示 78"/>
            <p:cNvSpPr/>
            <p:nvPr/>
          </p:nvSpPr>
          <p:spPr bwMode="auto">
            <a:xfrm>
              <a:off x="7539856" y="1904238"/>
              <a:ext cx="381000" cy="306324"/>
            </a:xfrm>
            <a:prstGeom prst="flowChartDisplay">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80" name="フローチャート : 表示 79"/>
            <p:cNvSpPr/>
            <p:nvPr/>
          </p:nvSpPr>
          <p:spPr bwMode="auto">
            <a:xfrm>
              <a:off x="7530659" y="2326937"/>
              <a:ext cx="381000" cy="306324"/>
            </a:xfrm>
            <a:prstGeom prst="flowChartDisplay">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81" name="AutoShape 49"/>
            <p:cNvSpPr>
              <a:spLocks noChangeArrowheads="1"/>
            </p:cNvSpPr>
            <p:nvPr/>
          </p:nvSpPr>
          <p:spPr bwMode="auto">
            <a:xfrm>
              <a:off x="3354109" y="1460728"/>
              <a:ext cx="1295398" cy="342900"/>
            </a:xfrm>
            <a:prstGeom prst="roundRect">
              <a:avLst>
                <a:gd name="adj" fmla="val 16667"/>
              </a:avLst>
            </a:prstGeom>
            <a:gradFill>
              <a:gsLst>
                <a:gs pos="0">
                  <a:srgbClr val="FF9900"/>
                </a:gs>
                <a:gs pos="80000">
                  <a:srgbClr val="FF9900"/>
                </a:gs>
                <a:gs pos="100000">
                  <a:srgbClr val="FF9900"/>
                </a:gs>
              </a:gsLst>
            </a:gra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altLang="ja-JP" sz="2000" dirty="0" err="1" smtClean="0">
                  <a:solidFill>
                    <a:srgbClr val="FFFFFF"/>
                  </a:solidFill>
                  <a:latin typeface="Arial" pitchFamily="34" charset="0"/>
                  <a:ea typeface="HGP創英角ｺﾞｼｯｸUB" pitchFamily="50" charset="-128"/>
                  <a:cs typeface="Arial" pitchFamily="34" charset="0"/>
                </a:rPr>
                <a:t>SaaS</a:t>
              </a:r>
              <a:endParaRPr lang="en-US" altLang="ja-JP" sz="2000" dirty="0">
                <a:solidFill>
                  <a:srgbClr val="FFFFFF"/>
                </a:solidFill>
                <a:latin typeface="Arial" pitchFamily="34" charset="0"/>
                <a:ea typeface="HGP創英角ｺﾞｼｯｸUB" pitchFamily="50" charset="-128"/>
                <a:cs typeface="Arial" pitchFamily="34" charset="0"/>
              </a:endParaRPr>
            </a:p>
          </p:txBody>
        </p:sp>
        <p:sp>
          <p:nvSpPr>
            <p:cNvPr id="82" name="AutoShape 50"/>
            <p:cNvSpPr>
              <a:spLocks noChangeArrowheads="1"/>
            </p:cNvSpPr>
            <p:nvPr/>
          </p:nvSpPr>
          <p:spPr bwMode="auto">
            <a:xfrm>
              <a:off x="3354110" y="1885950"/>
              <a:ext cx="1295396" cy="342900"/>
            </a:xfrm>
            <a:prstGeom prst="roundRect">
              <a:avLst>
                <a:gd name="adj" fmla="val 16667"/>
              </a:avLst>
            </a:prstGeom>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altLang="ja-JP" sz="2000" dirty="0" err="1" smtClean="0">
                  <a:solidFill>
                    <a:srgbClr val="FFFFFF"/>
                  </a:solidFill>
                  <a:latin typeface="Arial" pitchFamily="34" charset="0"/>
                  <a:ea typeface="HGP創英角ｺﾞｼｯｸUB" pitchFamily="50" charset="-128"/>
                  <a:cs typeface="Arial" pitchFamily="34" charset="0"/>
                </a:rPr>
                <a:t>PaaS</a:t>
              </a:r>
              <a:endParaRPr lang="en-US" altLang="ja-JP" sz="2000" dirty="0">
                <a:solidFill>
                  <a:srgbClr val="FFFFFF"/>
                </a:solidFill>
                <a:latin typeface="Arial" pitchFamily="34" charset="0"/>
                <a:ea typeface="HGP創英角ｺﾞｼｯｸUB" pitchFamily="50" charset="-128"/>
                <a:cs typeface="Arial" pitchFamily="34" charset="0"/>
              </a:endParaRPr>
            </a:p>
          </p:txBody>
        </p:sp>
        <p:sp>
          <p:nvSpPr>
            <p:cNvPr id="83" name="AutoShape 51"/>
            <p:cNvSpPr>
              <a:spLocks noChangeArrowheads="1"/>
            </p:cNvSpPr>
            <p:nvPr/>
          </p:nvSpPr>
          <p:spPr bwMode="auto">
            <a:xfrm>
              <a:off x="3354107" y="2308649"/>
              <a:ext cx="1295398" cy="342900"/>
            </a:xfrm>
            <a:prstGeom prst="roundRect">
              <a:avLst>
                <a:gd name="adj" fmla="val 16667"/>
              </a:avLst>
            </a:prstGeom>
            <a:gradFill>
              <a:gsLst>
                <a:gs pos="0">
                  <a:srgbClr val="008000"/>
                </a:gs>
                <a:gs pos="80000">
                  <a:srgbClr val="008000"/>
                </a:gs>
                <a:gs pos="100000">
                  <a:srgbClr val="008000"/>
                </a:gs>
              </a:gsLst>
            </a:gra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lnSpc>
                  <a:spcPts val="2800"/>
                </a:lnSpc>
                <a:defRPr/>
              </a:pPr>
              <a:r>
                <a:rPr lang="en-US" altLang="ja-JP" sz="2000" dirty="0" err="1" smtClean="0">
                  <a:solidFill>
                    <a:srgbClr val="FFFFFF"/>
                  </a:solidFill>
                  <a:latin typeface="Arial" pitchFamily="34" charset="0"/>
                  <a:ea typeface="HGP創英角ｺﾞｼｯｸUB" pitchFamily="50" charset="-128"/>
                  <a:cs typeface="Arial" pitchFamily="34" charset="0"/>
                </a:rPr>
                <a:t>IaaS</a:t>
              </a:r>
              <a:endParaRPr lang="en-US" altLang="ja-JP" sz="2000" dirty="0">
                <a:solidFill>
                  <a:srgbClr val="FFFFFF"/>
                </a:solidFill>
                <a:latin typeface="Arial" pitchFamily="34" charset="0"/>
                <a:ea typeface="HGP創英角ｺﾞｼｯｸUB" pitchFamily="50" charset="-128"/>
                <a:cs typeface="Arial" pitchFamily="34" charset="0"/>
              </a:endParaRPr>
            </a:p>
          </p:txBody>
        </p:sp>
        <p:sp>
          <p:nvSpPr>
            <p:cNvPr id="100" name="角丸四角形 99"/>
            <p:cNvSpPr/>
            <p:nvPr/>
          </p:nvSpPr>
          <p:spPr bwMode="auto">
            <a:xfrm>
              <a:off x="5904180" y="4572002"/>
              <a:ext cx="2174328" cy="1524000"/>
            </a:xfrm>
            <a:prstGeom prst="roundRect">
              <a:avLst>
                <a:gd name="adj" fmla="val 6125"/>
              </a:avLst>
            </a:prstGeom>
            <a:solidFill>
              <a:schemeClr val="bg1"/>
            </a:solidFill>
            <a:ln w="38100" cap="flat" cmpd="sng" algn="ctr">
              <a:solidFill>
                <a:srgbClr val="FF505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101" name="角丸四角形 100"/>
            <p:cNvSpPr/>
            <p:nvPr/>
          </p:nvSpPr>
          <p:spPr bwMode="auto">
            <a:xfrm>
              <a:off x="7164108" y="4681704"/>
              <a:ext cx="381000" cy="1304596"/>
            </a:xfrm>
            <a:prstGeom prst="roundRect">
              <a:avLst>
                <a:gd name="adj" fmla="val 50000"/>
              </a:avLst>
            </a:prstGeom>
            <a:gradFill flip="none" rotWithShape="1">
              <a:gsLst>
                <a:gs pos="0">
                  <a:srgbClr val="92D050"/>
                </a:gs>
                <a:gs pos="62000">
                  <a:srgbClr val="008000">
                    <a:lumMod val="85000"/>
                    <a:lumOff val="15000"/>
                  </a:srgbClr>
                </a:gs>
                <a:gs pos="100000">
                  <a:srgbClr val="008000">
                    <a:lumMod val="35000"/>
                    <a:lumOff val="65000"/>
                  </a:srgbClr>
                </a:gs>
              </a:gsLst>
              <a:path path="circle">
                <a:fillToRect l="50000" t="50000" r="50000" b="50000"/>
              </a:path>
              <a:tileRect/>
            </a:gradFill>
            <a:ln>
              <a:solidFill>
                <a:srgbClr val="008000"/>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vert"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rgbClr val="FFFFFF"/>
                  </a:solidFill>
                  <a:latin typeface="Arial" pitchFamily="34" charset="0"/>
                  <a:ea typeface="HGP創英角ｺﾞｼｯｸUB" pitchFamily="50" charset="-128"/>
                  <a:cs typeface="Arial" pitchFamily="34" charset="0"/>
                </a:rPr>
                <a:t>LAN</a:t>
              </a:r>
            </a:p>
          </p:txBody>
        </p:sp>
        <p:sp>
          <p:nvSpPr>
            <p:cNvPr id="103" name="フローチャート : 表示 102"/>
            <p:cNvSpPr/>
            <p:nvPr/>
          </p:nvSpPr>
          <p:spPr bwMode="auto">
            <a:xfrm>
              <a:off x="7545108" y="4764918"/>
              <a:ext cx="381000" cy="306324"/>
            </a:xfrm>
            <a:prstGeom prst="flowChartDisplay">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104" name="フローチャート : 表示 103"/>
            <p:cNvSpPr/>
            <p:nvPr/>
          </p:nvSpPr>
          <p:spPr bwMode="auto">
            <a:xfrm>
              <a:off x="7545108" y="5180838"/>
              <a:ext cx="381000" cy="306324"/>
            </a:xfrm>
            <a:prstGeom prst="flowChartDisplay">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105" name="フローチャート : 表示 104"/>
            <p:cNvSpPr/>
            <p:nvPr/>
          </p:nvSpPr>
          <p:spPr bwMode="auto">
            <a:xfrm>
              <a:off x="7535911" y="5603537"/>
              <a:ext cx="381000" cy="306324"/>
            </a:xfrm>
            <a:prstGeom prst="flowChartDisplay">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110" name="AutoShape 49"/>
            <p:cNvSpPr>
              <a:spLocks noChangeArrowheads="1"/>
            </p:cNvSpPr>
            <p:nvPr/>
          </p:nvSpPr>
          <p:spPr bwMode="auto">
            <a:xfrm>
              <a:off x="4116110" y="5444702"/>
              <a:ext cx="533398" cy="130514"/>
            </a:xfrm>
            <a:prstGeom prst="roundRect">
              <a:avLst>
                <a:gd name="adj" fmla="val 16667"/>
              </a:avLst>
            </a:prstGeom>
            <a:gradFill>
              <a:gsLst>
                <a:gs pos="0">
                  <a:srgbClr val="FF9900"/>
                </a:gs>
                <a:gs pos="80000">
                  <a:srgbClr val="FF9900"/>
                </a:gs>
                <a:gs pos="100000">
                  <a:srgbClr val="FF9900"/>
                </a:gs>
              </a:gsLst>
            </a:gradFill>
            <a:ln w="19050">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ltLang="ja-JP" sz="1000" dirty="0">
                <a:solidFill>
                  <a:srgbClr val="FFFFFF"/>
                </a:solidFill>
                <a:latin typeface="Arial" pitchFamily="34" charset="0"/>
                <a:ea typeface="HGP創英角ｺﾞｼｯｸUB" pitchFamily="50" charset="-128"/>
                <a:cs typeface="Arial" pitchFamily="34" charset="0"/>
              </a:endParaRPr>
            </a:p>
          </p:txBody>
        </p:sp>
        <p:sp>
          <p:nvSpPr>
            <p:cNvPr id="111" name="AutoShape 50"/>
            <p:cNvSpPr>
              <a:spLocks noChangeArrowheads="1"/>
            </p:cNvSpPr>
            <p:nvPr/>
          </p:nvSpPr>
          <p:spPr bwMode="auto">
            <a:xfrm>
              <a:off x="4116109" y="5597102"/>
              <a:ext cx="533397" cy="130514"/>
            </a:xfrm>
            <a:prstGeom prst="roundRect">
              <a:avLst>
                <a:gd name="adj" fmla="val 16667"/>
              </a:avLst>
            </a:prstGeom>
            <a:ln w="19050">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ltLang="ja-JP" sz="1000" dirty="0">
                <a:solidFill>
                  <a:srgbClr val="FFFFFF"/>
                </a:solidFill>
                <a:latin typeface="Arial" pitchFamily="34" charset="0"/>
                <a:ea typeface="HGP創英角ｺﾞｼｯｸUB" pitchFamily="50" charset="-128"/>
                <a:cs typeface="Arial" pitchFamily="34" charset="0"/>
              </a:endParaRPr>
            </a:p>
          </p:txBody>
        </p:sp>
        <p:sp>
          <p:nvSpPr>
            <p:cNvPr id="112" name="AutoShape 51"/>
            <p:cNvSpPr>
              <a:spLocks noChangeArrowheads="1"/>
            </p:cNvSpPr>
            <p:nvPr/>
          </p:nvSpPr>
          <p:spPr bwMode="auto">
            <a:xfrm>
              <a:off x="4116108" y="5749502"/>
              <a:ext cx="533398" cy="130514"/>
            </a:xfrm>
            <a:prstGeom prst="roundRect">
              <a:avLst>
                <a:gd name="adj" fmla="val 16667"/>
              </a:avLst>
            </a:prstGeom>
            <a:gradFill>
              <a:gsLst>
                <a:gs pos="0">
                  <a:srgbClr val="008000"/>
                </a:gs>
                <a:gs pos="80000">
                  <a:srgbClr val="008000"/>
                </a:gs>
                <a:gs pos="100000">
                  <a:srgbClr val="008000"/>
                </a:gs>
              </a:gsLst>
            </a:gradFill>
            <a:ln w="19050">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lnSpc>
                  <a:spcPts val="2800"/>
                </a:lnSpc>
                <a:defRPr/>
              </a:pPr>
              <a:endParaRPr lang="en-US" altLang="ja-JP" sz="1000" dirty="0">
                <a:solidFill>
                  <a:srgbClr val="FFFFFF"/>
                </a:solidFill>
                <a:latin typeface="Arial" pitchFamily="34" charset="0"/>
                <a:ea typeface="HGP創英角ｺﾞｼｯｸUB" pitchFamily="50" charset="-128"/>
                <a:cs typeface="Arial" pitchFamily="34" charset="0"/>
              </a:endParaRPr>
            </a:p>
          </p:txBody>
        </p:sp>
        <p:sp>
          <p:nvSpPr>
            <p:cNvPr id="114" name="角丸四角形 113"/>
            <p:cNvSpPr/>
            <p:nvPr/>
          </p:nvSpPr>
          <p:spPr bwMode="auto">
            <a:xfrm>
              <a:off x="4039910" y="4779160"/>
              <a:ext cx="685798" cy="554840"/>
            </a:xfrm>
            <a:prstGeom prst="roundRect">
              <a:avLst>
                <a:gd name="adj" fmla="val 10591"/>
              </a:avLst>
            </a:prstGeom>
            <a:solidFill>
              <a:schemeClr val="bg1"/>
            </a:solidFill>
            <a:ln w="19050" cap="flat" cmpd="sng" algn="ctr">
              <a:solidFill>
                <a:srgbClr val="4168A7"/>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115" name="AutoShape 49"/>
            <p:cNvSpPr>
              <a:spLocks noChangeArrowheads="1"/>
            </p:cNvSpPr>
            <p:nvPr/>
          </p:nvSpPr>
          <p:spPr bwMode="auto">
            <a:xfrm>
              <a:off x="4116110" y="4835102"/>
              <a:ext cx="533398" cy="130514"/>
            </a:xfrm>
            <a:prstGeom prst="roundRect">
              <a:avLst>
                <a:gd name="adj" fmla="val 16667"/>
              </a:avLst>
            </a:prstGeom>
            <a:gradFill>
              <a:gsLst>
                <a:gs pos="0">
                  <a:srgbClr val="FF9900"/>
                </a:gs>
                <a:gs pos="80000">
                  <a:srgbClr val="FF9900"/>
                </a:gs>
                <a:gs pos="100000">
                  <a:srgbClr val="FF9900"/>
                </a:gs>
              </a:gsLst>
            </a:gradFill>
            <a:ln w="19050">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ltLang="ja-JP" sz="1000" dirty="0">
                <a:solidFill>
                  <a:srgbClr val="FFFFFF"/>
                </a:solidFill>
                <a:latin typeface="Arial" pitchFamily="34" charset="0"/>
                <a:ea typeface="HGP創英角ｺﾞｼｯｸUB" pitchFamily="50" charset="-128"/>
                <a:cs typeface="Arial" pitchFamily="34" charset="0"/>
              </a:endParaRPr>
            </a:p>
          </p:txBody>
        </p:sp>
        <p:sp>
          <p:nvSpPr>
            <p:cNvPr id="116" name="AutoShape 50"/>
            <p:cNvSpPr>
              <a:spLocks noChangeArrowheads="1"/>
            </p:cNvSpPr>
            <p:nvPr/>
          </p:nvSpPr>
          <p:spPr bwMode="auto">
            <a:xfrm>
              <a:off x="4116109" y="4987502"/>
              <a:ext cx="533397" cy="130514"/>
            </a:xfrm>
            <a:prstGeom prst="roundRect">
              <a:avLst>
                <a:gd name="adj" fmla="val 16667"/>
              </a:avLst>
            </a:prstGeom>
            <a:ln w="19050">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ltLang="ja-JP" sz="1000" dirty="0">
                <a:solidFill>
                  <a:srgbClr val="FFFFFF"/>
                </a:solidFill>
                <a:latin typeface="Arial" pitchFamily="34" charset="0"/>
                <a:ea typeface="HGP創英角ｺﾞｼｯｸUB" pitchFamily="50" charset="-128"/>
                <a:cs typeface="Arial" pitchFamily="34" charset="0"/>
              </a:endParaRPr>
            </a:p>
          </p:txBody>
        </p:sp>
        <p:sp>
          <p:nvSpPr>
            <p:cNvPr id="117" name="AutoShape 51"/>
            <p:cNvSpPr>
              <a:spLocks noChangeArrowheads="1"/>
            </p:cNvSpPr>
            <p:nvPr/>
          </p:nvSpPr>
          <p:spPr bwMode="auto">
            <a:xfrm>
              <a:off x="4116108" y="5139902"/>
              <a:ext cx="533398" cy="130514"/>
            </a:xfrm>
            <a:prstGeom prst="roundRect">
              <a:avLst>
                <a:gd name="adj" fmla="val 16667"/>
              </a:avLst>
            </a:prstGeom>
            <a:gradFill>
              <a:gsLst>
                <a:gs pos="0">
                  <a:srgbClr val="008000"/>
                </a:gs>
                <a:gs pos="80000">
                  <a:srgbClr val="008000"/>
                </a:gs>
                <a:gs pos="100000">
                  <a:srgbClr val="008000"/>
                </a:gs>
              </a:gsLst>
            </a:gradFill>
            <a:ln w="19050">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lnSpc>
                  <a:spcPts val="2800"/>
                </a:lnSpc>
                <a:defRPr/>
              </a:pPr>
              <a:endParaRPr lang="en-US" altLang="ja-JP" sz="1000" dirty="0">
                <a:solidFill>
                  <a:srgbClr val="FFFFFF"/>
                </a:solidFill>
                <a:latin typeface="Arial" pitchFamily="34" charset="0"/>
                <a:ea typeface="HGP創英角ｺﾞｼｯｸUB" pitchFamily="50" charset="-128"/>
                <a:cs typeface="Arial" pitchFamily="34" charset="0"/>
              </a:endParaRPr>
            </a:p>
          </p:txBody>
        </p:sp>
        <p:sp>
          <p:nvSpPr>
            <p:cNvPr id="118" name="角丸四角形 117"/>
            <p:cNvSpPr/>
            <p:nvPr/>
          </p:nvSpPr>
          <p:spPr bwMode="auto">
            <a:xfrm>
              <a:off x="3277908" y="4779160"/>
              <a:ext cx="685798" cy="554840"/>
            </a:xfrm>
            <a:prstGeom prst="roundRect">
              <a:avLst>
                <a:gd name="adj" fmla="val 10591"/>
              </a:avLst>
            </a:prstGeom>
            <a:solidFill>
              <a:schemeClr val="bg1"/>
            </a:solidFill>
            <a:ln w="19050" cap="flat" cmpd="sng" algn="ctr">
              <a:solidFill>
                <a:srgbClr val="4168A7"/>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119" name="AutoShape 49"/>
            <p:cNvSpPr>
              <a:spLocks noChangeArrowheads="1"/>
            </p:cNvSpPr>
            <p:nvPr/>
          </p:nvSpPr>
          <p:spPr bwMode="auto">
            <a:xfrm>
              <a:off x="3354108" y="4835102"/>
              <a:ext cx="533398" cy="130514"/>
            </a:xfrm>
            <a:prstGeom prst="roundRect">
              <a:avLst>
                <a:gd name="adj" fmla="val 16667"/>
              </a:avLst>
            </a:prstGeom>
            <a:gradFill>
              <a:gsLst>
                <a:gs pos="0">
                  <a:srgbClr val="FF9900"/>
                </a:gs>
                <a:gs pos="80000">
                  <a:srgbClr val="FF9900"/>
                </a:gs>
                <a:gs pos="100000">
                  <a:srgbClr val="FF9900"/>
                </a:gs>
              </a:gsLst>
            </a:gradFill>
            <a:ln w="19050">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ltLang="ja-JP" sz="1000" dirty="0">
                <a:solidFill>
                  <a:srgbClr val="FFFFFF"/>
                </a:solidFill>
                <a:latin typeface="Arial" pitchFamily="34" charset="0"/>
                <a:ea typeface="HGP創英角ｺﾞｼｯｸUB" pitchFamily="50" charset="-128"/>
                <a:cs typeface="Arial" pitchFamily="34" charset="0"/>
              </a:endParaRPr>
            </a:p>
          </p:txBody>
        </p:sp>
        <p:sp>
          <p:nvSpPr>
            <p:cNvPr id="120" name="AutoShape 50"/>
            <p:cNvSpPr>
              <a:spLocks noChangeArrowheads="1"/>
            </p:cNvSpPr>
            <p:nvPr/>
          </p:nvSpPr>
          <p:spPr bwMode="auto">
            <a:xfrm>
              <a:off x="3354107" y="4987502"/>
              <a:ext cx="533397" cy="130514"/>
            </a:xfrm>
            <a:prstGeom prst="roundRect">
              <a:avLst>
                <a:gd name="adj" fmla="val 16667"/>
              </a:avLst>
            </a:prstGeom>
            <a:ln w="19050">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ltLang="ja-JP" sz="1000" dirty="0">
                <a:solidFill>
                  <a:srgbClr val="FFFFFF"/>
                </a:solidFill>
                <a:latin typeface="Arial" pitchFamily="34" charset="0"/>
                <a:ea typeface="HGP創英角ｺﾞｼｯｸUB" pitchFamily="50" charset="-128"/>
                <a:cs typeface="Arial" pitchFamily="34" charset="0"/>
              </a:endParaRPr>
            </a:p>
          </p:txBody>
        </p:sp>
        <p:sp>
          <p:nvSpPr>
            <p:cNvPr id="121" name="AutoShape 51"/>
            <p:cNvSpPr>
              <a:spLocks noChangeArrowheads="1"/>
            </p:cNvSpPr>
            <p:nvPr/>
          </p:nvSpPr>
          <p:spPr bwMode="auto">
            <a:xfrm>
              <a:off x="3354106" y="5161342"/>
              <a:ext cx="533398" cy="130514"/>
            </a:xfrm>
            <a:prstGeom prst="roundRect">
              <a:avLst>
                <a:gd name="adj" fmla="val 16667"/>
              </a:avLst>
            </a:prstGeom>
            <a:gradFill>
              <a:gsLst>
                <a:gs pos="0">
                  <a:srgbClr val="008000"/>
                </a:gs>
                <a:gs pos="80000">
                  <a:srgbClr val="008000"/>
                </a:gs>
                <a:gs pos="100000">
                  <a:srgbClr val="008000"/>
                </a:gs>
              </a:gsLst>
            </a:gradFill>
            <a:ln w="19050">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lnSpc>
                  <a:spcPts val="2800"/>
                </a:lnSpc>
                <a:defRPr/>
              </a:pPr>
              <a:endParaRPr lang="en-US" altLang="ja-JP" sz="1000" dirty="0">
                <a:solidFill>
                  <a:srgbClr val="FFFFFF"/>
                </a:solidFill>
                <a:latin typeface="Arial" pitchFamily="34" charset="0"/>
                <a:ea typeface="HGP創英角ｺﾞｼｯｸUB" pitchFamily="50" charset="-128"/>
                <a:cs typeface="Arial" pitchFamily="34" charset="0"/>
              </a:endParaRPr>
            </a:p>
          </p:txBody>
        </p:sp>
        <p:sp>
          <p:nvSpPr>
            <p:cNvPr id="122" name="角丸四角形 121"/>
            <p:cNvSpPr/>
            <p:nvPr/>
          </p:nvSpPr>
          <p:spPr bwMode="auto">
            <a:xfrm>
              <a:off x="3277908" y="5388760"/>
              <a:ext cx="685798" cy="554840"/>
            </a:xfrm>
            <a:prstGeom prst="roundRect">
              <a:avLst>
                <a:gd name="adj" fmla="val 10591"/>
              </a:avLst>
            </a:prstGeom>
            <a:solidFill>
              <a:schemeClr val="bg1"/>
            </a:solidFill>
            <a:ln w="19050" cap="flat" cmpd="sng" algn="ctr">
              <a:solidFill>
                <a:srgbClr val="4168A7"/>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123" name="AutoShape 49"/>
            <p:cNvSpPr>
              <a:spLocks noChangeArrowheads="1"/>
            </p:cNvSpPr>
            <p:nvPr/>
          </p:nvSpPr>
          <p:spPr bwMode="auto">
            <a:xfrm>
              <a:off x="3354108" y="5444702"/>
              <a:ext cx="533398" cy="130514"/>
            </a:xfrm>
            <a:prstGeom prst="roundRect">
              <a:avLst>
                <a:gd name="adj" fmla="val 16667"/>
              </a:avLst>
            </a:prstGeom>
            <a:gradFill>
              <a:gsLst>
                <a:gs pos="0">
                  <a:srgbClr val="FF9900"/>
                </a:gs>
                <a:gs pos="80000">
                  <a:srgbClr val="FF9900"/>
                </a:gs>
                <a:gs pos="100000">
                  <a:srgbClr val="FF9900"/>
                </a:gs>
              </a:gsLst>
            </a:gradFill>
            <a:ln w="19050">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ltLang="ja-JP" sz="1000" dirty="0">
                <a:solidFill>
                  <a:srgbClr val="FFFFFF"/>
                </a:solidFill>
                <a:latin typeface="Arial" pitchFamily="34" charset="0"/>
                <a:ea typeface="HGP創英角ｺﾞｼｯｸUB" pitchFamily="50" charset="-128"/>
                <a:cs typeface="Arial" pitchFamily="34" charset="0"/>
              </a:endParaRPr>
            </a:p>
          </p:txBody>
        </p:sp>
        <p:sp>
          <p:nvSpPr>
            <p:cNvPr id="124" name="AutoShape 50"/>
            <p:cNvSpPr>
              <a:spLocks noChangeArrowheads="1"/>
            </p:cNvSpPr>
            <p:nvPr/>
          </p:nvSpPr>
          <p:spPr bwMode="auto">
            <a:xfrm>
              <a:off x="3354107" y="5597102"/>
              <a:ext cx="533397" cy="130514"/>
            </a:xfrm>
            <a:prstGeom prst="roundRect">
              <a:avLst>
                <a:gd name="adj" fmla="val 16667"/>
              </a:avLst>
            </a:prstGeom>
            <a:ln w="19050">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ltLang="ja-JP" sz="1000" dirty="0">
                <a:solidFill>
                  <a:srgbClr val="FFFFFF"/>
                </a:solidFill>
                <a:latin typeface="Arial" pitchFamily="34" charset="0"/>
                <a:ea typeface="HGP創英角ｺﾞｼｯｸUB" pitchFamily="50" charset="-128"/>
                <a:cs typeface="Arial" pitchFamily="34" charset="0"/>
              </a:endParaRPr>
            </a:p>
          </p:txBody>
        </p:sp>
        <p:sp>
          <p:nvSpPr>
            <p:cNvPr id="125" name="AutoShape 51"/>
            <p:cNvSpPr>
              <a:spLocks noChangeArrowheads="1"/>
            </p:cNvSpPr>
            <p:nvPr/>
          </p:nvSpPr>
          <p:spPr bwMode="auto">
            <a:xfrm>
              <a:off x="3354106" y="5749502"/>
              <a:ext cx="533398" cy="130514"/>
            </a:xfrm>
            <a:prstGeom prst="roundRect">
              <a:avLst>
                <a:gd name="adj" fmla="val 16667"/>
              </a:avLst>
            </a:prstGeom>
            <a:gradFill>
              <a:gsLst>
                <a:gs pos="0">
                  <a:srgbClr val="008000"/>
                </a:gs>
                <a:gs pos="80000">
                  <a:srgbClr val="008000"/>
                </a:gs>
                <a:gs pos="100000">
                  <a:srgbClr val="008000"/>
                </a:gs>
              </a:gsLst>
            </a:gradFill>
            <a:ln w="19050">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lnSpc>
                  <a:spcPts val="2800"/>
                </a:lnSpc>
                <a:defRPr/>
              </a:pPr>
              <a:endParaRPr lang="en-US" altLang="ja-JP" sz="1000" dirty="0">
                <a:solidFill>
                  <a:srgbClr val="FFFFFF"/>
                </a:solidFill>
                <a:latin typeface="Arial" pitchFamily="34" charset="0"/>
                <a:ea typeface="HGP創英角ｺﾞｼｯｸUB" pitchFamily="50" charset="-128"/>
                <a:cs typeface="Arial" pitchFamily="34" charset="0"/>
              </a:endParaRPr>
            </a:p>
          </p:txBody>
        </p:sp>
        <p:cxnSp>
          <p:nvCxnSpPr>
            <p:cNvPr id="8" name="直線コネクタ 7"/>
            <p:cNvCxnSpPr>
              <a:stCxn id="94" idx="3"/>
              <a:endCxn id="77" idx="1"/>
            </p:cNvCxnSpPr>
            <p:nvPr/>
          </p:nvCxnSpPr>
          <p:spPr bwMode="auto">
            <a:xfrm flipV="1">
              <a:off x="4878108" y="2056139"/>
              <a:ext cx="830320" cy="1262"/>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角丸四角形 74"/>
            <p:cNvSpPr/>
            <p:nvPr/>
          </p:nvSpPr>
          <p:spPr bwMode="auto">
            <a:xfrm>
              <a:off x="5295897" y="1295400"/>
              <a:ext cx="457200" cy="1524001"/>
            </a:xfrm>
            <a:prstGeom prst="roundRect">
              <a:avLst>
                <a:gd name="adj" fmla="val 50000"/>
              </a:avLst>
            </a:prstGeom>
            <a:gradFill flip="none" rotWithShape="1">
              <a:gsLst>
                <a:gs pos="0">
                  <a:schemeClr val="accent2">
                    <a:tint val="50000"/>
                    <a:satMod val="300000"/>
                  </a:schemeClr>
                </a:gs>
                <a:gs pos="35000">
                  <a:schemeClr val="accent2">
                    <a:tint val="37000"/>
                    <a:satMod val="300000"/>
                  </a:schemeClr>
                </a:gs>
                <a:gs pos="100000">
                  <a:schemeClr val="accent2">
                    <a:tint val="15000"/>
                    <a:satMod val="350000"/>
                  </a:schemeClr>
                </a:gs>
              </a:gsLst>
              <a:path path="circle">
                <a:fillToRect l="50000" t="50000" r="50000" b="50000"/>
              </a:path>
              <a:tileRect/>
            </a:gra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vert"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rgbClr val="FFFFFF"/>
                  </a:solidFill>
                  <a:latin typeface="Arial" pitchFamily="34" charset="0"/>
                  <a:ea typeface="HGP創英角ｺﾞｼｯｸUB" pitchFamily="50" charset="-128"/>
                  <a:cs typeface="Arial" pitchFamily="34" charset="0"/>
                </a:rPr>
                <a:t>Internet</a:t>
              </a:r>
              <a:endParaRPr kumimoji="0" lang="ja-JP" altLang="en-US" sz="2000" dirty="0">
                <a:solidFill>
                  <a:srgbClr val="FFFFFF"/>
                </a:solidFill>
                <a:latin typeface="Arial" pitchFamily="34" charset="0"/>
                <a:ea typeface="HGP創英角ｺﾞｼｯｸUB" pitchFamily="50" charset="-128"/>
                <a:cs typeface="Arial" pitchFamily="34" charset="0"/>
              </a:endParaRPr>
            </a:p>
          </p:txBody>
        </p:sp>
        <p:sp>
          <p:nvSpPr>
            <p:cNvPr id="77" name="角丸四角形 76"/>
            <p:cNvSpPr/>
            <p:nvPr/>
          </p:nvSpPr>
          <p:spPr bwMode="auto">
            <a:xfrm>
              <a:off x="5708428" y="1803628"/>
              <a:ext cx="381000" cy="505021"/>
            </a:xfrm>
            <a:prstGeom prst="roundRect">
              <a:avLst/>
            </a:prstGeom>
            <a:gradFill flip="none" rotWithShape="1">
              <a:gsLst>
                <a:gs pos="0">
                  <a:srgbClr val="92D050"/>
                </a:gs>
                <a:gs pos="62000">
                  <a:srgbClr val="008000">
                    <a:lumMod val="85000"/>
                    <a:lumOff val="15000"/>
                  </a:srgbClr>
                </a:gs>
                <a:gs pos="100000">
                  <a:srgbClr val="008000">
                    <a:lumMod val="35000"/>
                    <a:lumOff val="65000"/>
                  </a:srgbClr>
                </a:gs>
              </a:gsLst>
              <a:path path="circle">
                <a:fillToRect l="50000" t="50000" r="50000" b="50000"/>
              </a:path>
              <a:tileRect/>
            </a:gradFill>
            <a:ln>
              <a:solidFill>
                <a:srgbClr val="008000"/>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en-US" altLang="ja-JP" sz="1400" dirty="0" smtClean="0">
                  <a:solidFill>
                    <a:srgbClr val="FFFFFF"/>
                  </a:solidFill>
                  <a:latin typeface="Arial" pitchFamily="34" charset="0"/>
                  <a:ea typeface="HGP創英角ｺﾞｼｯｸUB" pitchFamily="50" charset="-128"/>
                  <a:cs typeface="Arial" pitchFamily="34" charset="0"/>
                </a:rPr>
                <a:t>FW</a:t>
              </a:r>
              <a:endParaRPr kumimoji="0" lang="ja-JP" altLang="en-US" sz="1400" dirty="0">
                <a:solidFill>
                  <a:srgbClr val="FFFFFF"/>
                </a:solidFill>
                <a:latin typeface="Arial" pitchFamily="34" charset="0"/>
                <a:ea typeface="HGP創英角ｺﾞｼｯｸUB" pitchFamily="50" charset="-128"/>
                <a:cs typeface="Arial" pitchFamily="34" charset="0"/>
              </a:endParaRPr>
            </a:p>
          </p:txBody>
        </p:sp>
        <p:cxnSp>
          <p:nvCxnSpPr>
            <p:cNvPr id="14" name="カギ線コネクタ 13"/>
            <p:cNvCxnSpPr>
              <a:stCxn id="114" idx="3"/>
              <a:endCxn id="102" idx="1"/>
            </p:cNvCxnSpPr>
            <p:nvPr/>
          </p:nvCxnSpPr>
          <p:spPr bwMode="auto">
            <a:xfrm>
              <a:off x="4725708" y="5056580"/>
              <a:ext cx="982720" cy="277845"/>
            </a:xfrm>
            <a:prstGeom prst="bentConnector3">
              <a:avLst>
                <a:gd name="adj1" fmla="val 50000"/>
              </a:avLst>
            </a:prstGeom>
            <a:solidFill>
              <a:schemeClr val="bg1"/>
            </a:solidFill>
            <a:ln w="3810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9" name="角丸四角形 98"/>
            <p:cNvSpPr/>
            <p:nvPr/>
          </p:nvSpPr>
          <p:spPr bwMode="auto">
            <a:xfrm>
              <a:off x="5335308" y="4572000"/>
              <a:ext cx="457200" cy="1524001"/>
            </a:xfrm>
            <a:prstGeom prst="roundRect">
              <a:avLst>
                <a:gd name="adj" fmla="val 50000"/>
              </a:avLst>
            </a:prstGeom>
            <a:gradFill flip="none" rotWithShape="1">
              <a:gsLst>
                <a:gs pos="0">
                  <a:schemeClr val="accent2">
                    <a:tint val="50000"/>
                    <a:satMod val="300000"/>
                  </a:schemeClr>
                </a:gs>
                <a:gs pos="35000">
                  <a:schemeClr val="accent2">
                    <a:tint val="37000"/>
                    <a:satMod val="300000"/>
                  </a:schemeClr>
                </a:gs>
                <a:gs pos="100000">
                  <a:schemeClr val="accent2">
                    <a:tint val="15000"/>
                    <a:satMod val="350000"/>
                  </a:schemeClr>
                </a:gs>
              </a:gsLst>
              <a:path path="circle">
                <a:fillToRect l="50000" t="50000" r="50000" b="50000"/>
              </a:path>
              <a:tileRect/>
            </a:gra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vert"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rgbClr val="FFFFFF"/>
                  </a:solidFill>
                  <a:latin typeface="Arial" pitchFamily="34" charset="0"/>
                  <a:ea typeface="HGP創英角ｺﾞｼｯｸUB" pitchFamily="50" charset="-128"/>
                  <a:cs typeface="Arial" pitchFamily="34" charset="0"/>
                </a:rPr>
                <a:t>Internet</a:t>
              </a:r>
              <a:endParaRPr kumimoji="0" lang="ja-JP" altLang="en-US" sz="2000" dirty="0">
                <a:solidFill>
                  <a:srgbClr val="FFFFFF"/>
                </a:solidFill>
                <a:latin typeface="Arial" pitchFamily="34" charset="0"/>
                <a:ea typeface="HGP創英角ｺﾞｼｯｸUB" pitchFamily="50" charset="-128"/>
                <a:cs typeface="Arial" pitchFamily="34" charset="0"/>
              </a:endParaRPr>
            </a:p>
          </p:txBody>
        </p:sp>
        <p:sp>
          <p:nvSpPr>
            <p:cNvPr id="102" name="角丸四角形 101"/>
            <p:cNvSpPr/>
            <p:nvPr/>
          </p:nvSpPr>
          <p:spPr bwMode="auto">
            <a:xfrm>
              <a:off x="5708428" y="5081914"/>
              <a:ext cx="381000" cy="505021"/>
            </a:xfrm>
            <a:prstGeom prst="roundRect">
              <a:avLst/>
            </a:prstGeom>
            <a:gradFill flip="none" rotWithShape="1">
              <a:gsLst>
                <a:gs pos="0">
                  <a:srgbClr val="92D050"/>
                </a:gs>
                <a:gs pos="62000">
                  <a:srgbClr val="008000">
                    <a:lumMod val="85000"/>
                    <a:lumOff val="15000"/>
                  </a:srgbClr>
                </a:gs>
                <a:gs pos="100000">
                  <a:srgbClr val="008000">
                    <a:lumMod val="35000"/>
                    <a:lumOff val="65000"/>
                  </a:srgbClr>
                </a:gs>
              </a:gsLst>
              <a:path path="circle">
                <a:fillToRect l="50000" t="50000" r="50000" b="50000"/>
              </a:path>
              <a:tileRect/>
            </a:gradFill>
            <a:ln>
              <a:solidFill>
                <a:srgbClr val="008000"/>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en-US" altLang="ja-JP" sz="1400" dirty="0" smtClean="0">
                  <a:solidFill>
                    <a:srgbClr val="FFFFFF"/>
                  </a:solidFill>
                  <a:latin typeface="Arial" pitchFamily="34" charset="0"/>
                  <a:ea typeface="HGP創英角ｺﾞｼｯｸUB" pitchFamily="50" charset="-128"/>
                  <a:cs typeface="Arial" pitchFamily="34" charset="0"/>
                </a:rPr>
                <a:t>FW</a:t>
              </a:r>
              <a:endParaRPr kumimoji="0" lang="ja-JP" altLang="en-US" sz="1400" dirty="0">
                <a:solidFill>
                  <a:srgbClr val="FFFFFF"/>
                </a:solidFill>
                <a:latin typeface="Arial" pitchFamily="34" charset="0"/>
                <a:ea typeface="HGP創英角ｺﾞｼｯｸUB" pitchFamily="50" charset="-128"/>
                <a:cs typeface="Arial" pitchFamily="34" charset="0"/>
              </a:endParaRPr>
            </a:p>
          </p:txBody>
        </p:sp>
        <p:sp>
          <p:nvSpPr>
            <p:cNvPr id="17" name="テキスト ボックス 16"/>
            <p:cNvSpPr txBox="1"/>
            <p:nvPr/>
          </p:nvSpPr>
          <p:spPr>
            <a:xfrm>
              <a:off x="4166030" y="4572002"/>
              <a:ext cx="453970" cy="253916"/>
            </a:xfrm>
            <a:prstGeom prst="rect">
              <a:avLst/>
            </a:prstGeom>
            <a:noFill/>
          </p:spPr>
          <p:txBody>
            <a:bodyPr wrap="none" rtlCol="0">
              <a:spAutoFit/>
            </a:bodyPr>
            <a:lstStyle/>
            <a:p>
              <a:r>
                <a:rPr lang="ja-JP" altLang="en-US" sz="1050" dirty="0" smtClean="0">
                  <a:solidFill>
                    <a:srgbClr val="484848"/>
                  </a:solidFill>
                  <a:latin typeface="Arial" pitchFamily="34" charset="0"/>
                  <a:ea typeface="HGP創英角ｺﾞｼｯｸUB" pitchFamily="50" charset="-128"/>
                  <a:cs typeface="Arial" pitchFamily="34" charset="0"/>
                </a:rPr>
                <a:t>専用</a:t>
              </a:r>
              <a:endParaRPr lang="ja-JP" altLang="en-US" sz="1050" dirty="0">
                <a:solidFill>
                  <a:srgbClr val="484848"/>
                </a:solidFill>
                <a:latin typeface="Arial" pitchFamily="34" charset="0"/>
                <a:ea typeface="HGP創英角ｺﾞｼｯｸUB" pitchFamily="50" charset="-128"/>
                <a:cs typeface="Arial" pitchFamily="34" charset="0"/>
              </a:endParaRPr>
            </a:p>
          </p:txBody>
        </p:sp>
        <p:sp>
          <p:nvSpPr>
            <p:cNvPr id="18" name="テキスト ボックス 17"/>
            <p:cNvSpPr txBox="1"/>
            <p:nvPr/>
          </p:nvSpPr>
          <p:spPr>
            <a:xfrm>
              <a:off x="8244951" y="1296060"/>
              <a:ext cx="346249" cy="1523999"/>
            </a:xfrm>
            <a:prstGeom prst="rect">
              <a:avLst/>
            </a:prstGeom>
            <a:noFill/>
          </p:spPr>
          <p:txBody>
            <a:bodyPr vert="eaVert" wrap="square" rtlCol="0">
              <a:spAutoFit/>
            </a:bodyPr>
            <a:lstStyle/>
            <a:p>
              <a:pPr algn="ctr"/>
              <a:r>
                <a:rPr lang="ja-JP" altLang="en-US" sz="1050" dirty="0" smtClean="0">
                  <a:solidFill>
                    <a:srgbClr val="484848"/>
                  </a:solidFill>
                  <a:latin typeface="Arial" pitchFamily="34" charset="0"/>
                  <a:ea typeface="HGP創英角ｺﾞｼｯｸUB" pitchFamily="50" charset="-128"/>
                  <a:cs typeface="Arial" pitchFamily="34" charset="0"/>
                </a:rPr>
                <a:t>パブリック・クラウド</a:t>
              </a:r>
              <a:endParaRPr lang="ja-JP" altLang="en-US" sz="1050" dirty="0">
                <a:solidFill>
                  <a:srgbClr val="484848"/>
                </a:solidFill>
                <a:latin typeface="Arial" pitchFamily="34" charset="0"/>
                <a:ea typeface="HGP創英角ｺﾞｼｯｸUB" pitchFamily="50" charset="-128"/>
                <a:cs typeface="Arial" pitchFamily="34" charset="0"/>
              </a:endParaRPr>
            </a:p>
          </p:txBody>
        </p:sp>
        <p:sp>
          <p:nvSpPr>
            <p:cNvPr id="139" name="テキスト ボックス 138"/>
            <p:cNvSpPr txBox="1"/>
            <p:nvPr/>
          </p:nvSpPr>
          <p:spPr>
            <a:xfrm>
              <a:off x="8230908" y="2815785"/>
              <a:ext cx="346249" cy="1751946"/>
            </a:xfrm>
            <a:prstGeom prst="rect">
              <a:avLst/>
            </a:prstGeom>
            <a:noFill/>
          </p:spPr>
          <p:txBody>
            <a:bodyPr vert="eaVert" wrap="square" rtlCol="0">
              <a:spAutoFit/>
            </a:bodyPr>
            <a:lstStyle/>
            <a:p>
              <a:pPr algn="ctr"/>
              <a:r>
                <a:rPr lang="ja-JP" altLang="en-US" sz="1050" dirty="0" smtClean="0">
                  <a:solidFill>
                    <a:srgbClr val="484848"/>
                  </a:solidFill>
                  <a:latin typeface="Arial" pitchFamily="34" charset="0"/>
                  <a:ea typeface="HGP創英角ｺﾞｼｯｸUB" pitchFamily="50" charset="-128"/>
                  <a:cs typeface="Arial" pitchFamily="34" charset="0"/>
                </a:rPr>
                <a:t>プライベート・クラウド</a:t>
              </a:r>
              <a:endParaRPr lang="ja-JP" altLang="en-US" sz="1050" dirty="0">
                <a:solidFill>
                  <a:srgbClr val="484848"/>
                </a:solidFill>
                <a:latin typeface="Arial" pitchFamily="34" charset="0"/>
                <a:ea typeface="HGP創英角ｺﾞｼｯｸUB" pitchFamily="50" charset="-128"/>
                <a:cs typeface="Arial" pitchFamily="34" charset="0"/>
              </a:endParaRPr>
            </a:p>
          </p:txBody>
        </p:sp>
        <p:sp>
          <p:nvSpPr>
            <p:cNvPr id="140" name="テキスト ボックス 139"/>
            <p:cNvSpPr txBox="1"/>
            <p:nvPr/>
          </p:nvSpPr>
          <p:spPr>
            <a:xfrm>
              <a:off x="8102768" y="4507581"/>
              <a:ext cx="507831" cy="1652841"/>
            </a:xfrm>
            <a:prstGeom prst="rect">
              <a:avLst/>
            </a:prstGeom>
            <a:noFill/>
          </p:spPr>
          <p:txBody>
            <a:bodyPr vert="eaVert" wrap="square" rtlCol="0">
              <a:spAutoFit/>
            </a:bodyPr>
            <a:lstStyle/>
            <a:p>
              <a:pPr algn="ctr"/>
              <a:r>
                <a:rPr lang="ja-JP" altLang="en-US" sz="1050" dirty="0" smtClean="0">
                  <a:solidFill>
                    <a:srgbClr val="484848"/>
                  </a:solidFill>
                  <a:latin typeface="Arial" pitchFamily="34" charset="0"/>
                  <a:ea typeface="HGP創英角ｺﾞｼｯｸUB" pitchFamily="50" charset="-128"/>
                  <a:cs typeface="Arial" pitchFamily="34" charset="0"/>
                </a:rPr>
                <a:t>バーチャル</a:t>
              </a:r>
            </a:p>
            <a:p>
              <a:pPr algn="ctr"/>
              <a:r>
                <a:rPr lang="ja-JP" altLang="en-US" sz="1050" dirty="0" smtClean="0">
                  <a:solidFill>
                    <a:srgbClr val="484848"/>
                  </a:solidFill>
                  <a:latin typeface="Arial" pitchFamily="34" charset="0"/>
                  <a:ea typeface="HGP創英角ｺﾞｼｯｸUB" pitchFamily="50" charset="-128"/>
                  <a:cs typeface="Arial" pitchFamily="34" charset="0"/>
                </a:rPr>
                <a:t>プライベート・クラウド</a:t>
              </a:r>
              <a:endParaRPr lang="ja-JP" altLang="en-US" sz="1050" dirty="0">
                <a:solidFill>
                  <a:srgbClr val="484848"/>
                </a:solidFill>
                <a:latin typeface="Arial" pitchFamily="34" charset="0"/>
                <a:ea typeface="HGP創英角ｺﾞｼｯｸUB" pitchFamily="50" charset="-128"/>
                <a:cs typeface="Arial" pitchFamily="34" charset="0"/>
              </a:endParaRPr>
            </a:p>
          </p:txBody>
        </p:sp>
        <p:cxnSp>
          <p:nvCxnSpPr>
            <p:cNvPr id="143" name="直線コネクタ 142"/>
            <p:cNvCxnSpPr>
              <a:stCxn id="102" idx="3"/>
              <a:endCxn id="101" idx="1"/>
            </p:cNvCxnSpPr>
            <p:nvPr/>
          </p:nvCxnSpPr>
          <p:spPr bwMode="auto">
            <a:xfrm flipV="1">
              <a:off x="6089428" y="5334002"/>
              <a:ext cx="1074680" cy="423"/>
            </a:xfrm>
            <a:prstGeom prst="line">
              <a:avLst/>
            </a:prstGeom>
            <a:solidFill>
              <a:schemeClr val="bg1"/>
            </a:solidFill>
            <a:ln w="3810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直線コネクタ 173"/>
            <p:cNvCxnSpPr>
              <a:stCxn id="77" idx="3"/>
              <a:endCxn id="76" idx="1"/>
            </p:cNvCxnSpPr>
            <p:nvPr/>
          </p:nvCxnSpPr>
          <p:spPr bwMode="auto">
            <a:xfrm>
              <a:off x="6089428" y="2056139"/>
              <a:ext cx="1069428" cy="1263"/>
            </a:xfrm>
            <a:prstGeom prst="line">
              <a:avLst/>
            </a:prstGeom>
            <a:solidFill>
              <a:schemeClr val="bg1"/>
            </a:solidFill>
            <a:ln w="3810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8" name="テキスト ボックス 137"/>
            <p:cNvSpPr txBox="1"/>
            <p:nvPr/>
          </p:nvSpPr>
          <p:spPr>
            <a:xfrm>
              <a:off x="4869007" y="4779160"/>
              <a:ext cx="500458" cy="276999"/>
            </a:xfrm>
            <a:prstGeom prst="rect">
              <a:avLst/>
            </a:prstGeom>
            <a:noFill/>
          </p:spPr>
          <p:txBody>
            <a:bodyPr wrap="none" rtlCol="0">
              <a:spAutoFit/>
            </a:bodyPr>
            <a:lstStyle/>
            <a:p>
              <a:r>
                <a:rPr lang="en-US" altLang="ja-JP" sz="1200" dirty="0" smtClean="0">
                  <a:solidFill>
                    <a:srgbClr val="C00000"/>
                  </a:solidFill>
                  <a:latin typeface="Arial" pitchFamily="34" charset="0"/>
                  <a:ea typeface="HGP創英角ｺﾞｼｯｸUB" pitchFamily="50" charset="-128"/>
                  <a:cs typeface="Arial" pitchFamily="34" charset="0"/>
                </a:rPr>
                <a:t>VPN</a:t>
              </a:r>
              <a:endParaRPr lang="ja-JP" altLang="en-US" sz="1200" dirty="0">
                <a:solidFill>
                  <a:srgbClr val="C00000"/>
                </a:solidFill>
                <a:latin typeface="Arial" pitchFamily="34" charset="0"/>
                <a:ea typeface="HGP創英角ｺﾞｼｯｸUB" pitchFamily="50" charset="-128"/>
                <a:cs typeface="Arial" pitchFamily="34" charset="0"/>
              </a:endParaRPr>
            </a:p>
          </p:txBody>
        </p:sp>
        <p:sp>
          <p:nvSpPr>
            <p:cNvPr id="141" name="角丸四角形吹き出し 140"/>
            <p:cNvSpPr/>
            <p:nvPr/>
          </p:nvSpPr>
          <p:spPr bwMode="auto">
            <a:xfrm>
              <a:off x="3387558" y="5966938"/>
              <a:ext cx="1874179" cy="429822"/>
            </a:xfrm>
            <a:prstGeom prst="wedgeRoundRectCallout">
              <a:avLst>
                <a:gd name="adj1" fmla="val 18983"/>
                <a:gd name="adj2" fmla="val -67099"/>
                <a:gd name="adj3" fmla="val 16667"/>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kumimoji="0" lang="en-US" altLang="ja-JP" sz="1000" dirty="0" smtClean="0">
                  <a:solidFill>
                    <a:srgbClr val="FFFFFF"/>
                  </a:solidFill>
                  <a:latin typeface="Arial" pitchFamily="34" charset="0"/>
                  <a:ea typeface="HGP創英角ｺﾞｼｯｸUB" pitchFamily="50" charset="-128"/>
                  <a:cs typeface="Arial" pitchFamily="34" charset="0"/>
                </a:rPr>
                <a:t>CIDR</a:t>
              </a:r>
              <a:r>
                <a:rPr kumimoji="0" lang="ja-JP" altLang="en-US" sz="1000" dirty="0" smtClean="0">
                  <a:solidFill>
                    <a:srgbClr val="FFFFFF"/>
                  </a:solidFill>
                  <a:latin typeface="Arial" pitchFamily="34" charset="0"/>
                  <a:ea typeface="HGP創英角ｺﾞｼｯｸUB" pitchFamily="50" charset="-128"/>
                  <a:cs typeface="Arial" pitchFamily="34" charset="0"/>
                </a:rPr>
                <a:t>ブロック／物理マシン</a:t>
              </a:r>
            </a:p>
            <a:p>
              <a:pPr>
                <a:spcBef>
                  <a:spcPct val="20000"/>
                </a:spcBef>
              </a:pPr>
              <a:r>
                <a:rPr kumimoji="0" lang="ja-JP" altLang="en-US" sz="1000" dirty="0" smtClean="0">
                  <a:solidFill>
                    <a:srgbClr val="FFFFFF"/>
                  </a:solidFill>
                  <a:latin typeface="Arial" pitchFamily="34" charset="0"/>
                  <a:ea typeface="HGP創英角ｺﾞｼｯｸUB" pitchFamily="50" charset="-128"/>
                  <a:cs typeface="Arial" pitchFamily="34" charset="0"/>
                </a:rPr>
                <a:t>従量課金／定額課金</a:t>
              </a:r>
            </a:p>
          </p:txBody>
        </p:sp>
        <p:sp>
          <p:nvSpPr>
            <p:cNvPr id="9" name="テキスト ボックス 8"/>
            <p:cNvSpPr txBox="1"/>
            <p:nvPr/>
          </p:nvSpPr>
          <p:spPr>
            <a:xfrm>
              <a:off x="3125508" y="2824018"/>
              <a:ext cx="1465466" cy="215444"/>
            </a:xfrm>
            <a:prstGeom prst="rect">
              <a:avLst/>
            </a:prstGeom>
            <a:noFill/>
          </p:spPr>
          <p:txBody>
            <a:bodyPr wrap="none" rtlCol="0">
              <a:spAutoFit/>
            </a:bodyPr>
            <a:lstStyle/>
            <a:p>
              <a:r>
                <a:rPr lang="ja-JP" altLang="en-US" sz="800" dirty="0" smtClean="0">
                  <a:solidFill>
                    <a:srgbClr val="484848"/>
                  </a:solidFill>
                  <a:latin typeface="Arial" pitchFamily="34" charset="0"/>
                  <a:ea typeface="HGP創英角ｺﾞｼｯｸUB" pitchFamily="50" charset="-128"/>
                  <a:cs typeface="Arial" pitchFamily="34" charset="0"/>
                </a:rPr>
                <a:t>プロバイダーのデータ・センター</a:t>
              </a:r>
              <a:endParaRPr lang="ja-JP" altLang="en-US" sz="800" dirty="0">
                <a:solidFill>
                  <a:srgbClr val="484848"/>
                </a:solidFill>
                <a:latin typeface="Arial" pitchFamily="34" charset="0"/>
                <a:ea typeface="HGP創英角ｺﾞｼｯｸUB" pitchFamily="50" charset="-128"/>
                <a:cs typeface="Arial" pitchFamily="34" charset="0"/>
              </a:endParaRPr>
            </a:p>
          </p:txBody>
        </p:sp>
        <p:sp>
          <p:nvSpPr>
            <p:cNvPr id="85" name="テキスト ボックス 84"/>
            <p:cNvSpPr txBox="1"/>
            <p:nvPr/>
          </p:nvSpPr>
          <p:spPr>
            <a:xfrm>
              <a:off x="3140033" y="4340775"/>
              <a:ext cx="1465466" cy="215444"/>
            </a:xfrm>
            <a:prstGeom prst="rect">
              <a:avLst/>
            </a:prstGeom>
            <a:noFill/>
          </p:spPr>
          <p:txBody>
            <a:bodyPr wrap="none" rtlCol="0">
              <a:spAutoFit/>
            </a:bodyPr>
            <a:lstStyle/>
            <a:p>
              <a:r>
                <a:rPr lang="ja-JP" altLang="en-US" sz="800" dirty="0" smtClean="0">
                  <a:solidFill>
                    <a:srgbClr val="484848"/>
                  </a:solidFill>
                  <a:latin typeface="Arial" pitchFamily="34" charset="0"/>
                  <a:ea typeface="HGP創英角ｺﾞｼｯｸUB" pitchFamily="50" charset="-128"/>
                  <a:cs typeface="Arial" pitchFamily="34" charset="0"/>
                </a:rPr>
                <a:t>プロバイダーのデータ・センター</a:t>
              </a:r>
              <a:endParaRPr lang="ja-JP" altLang="en-US" sz="800" dirty="0">
                <a:solidFill>
                  <a:srgbClr val="484848"/>
                </a:solidFill>
                <a:latin typeface="Arial" pitchFamily="34" charset="0"/>
                <a:ea typeface="HGP創英角ｺﾞｼｯｸUB" pitchFamily="50" charset="-128"/>
                <a:cs typeface="Arial" pitchFamily="34" charset="0"/>
              </a:endParaRPr>
            </a:p>
          </p:txBody>
        </p:sp>
        <p:sp>
          <p:nvSpPr>
            <p:cNvPr id="86" name="テキスト ボックス 85"/>
            <p:cNvSpPr txBox="1"/>
            <p:nvPr/>
          </p:nvSpPr>
          <p:spPr>
            <a:xfrm>
              <a:off x="6417308" y="6121533"/>
              <a:ext cx="1148070" cy="215444"/>
            </a:xfrm>
            <a:prstGeom prst="rect">
              <a:avLst/>
            </a:prstGeom>
            <a:noFill/>
          </p:spPr>
          <p:txBody>
            <a:bodyPr wrap="none" rtlCol="0">
              <a:spAutoFit/>
            </a:bodyPr>
            <a:lstStyle/>
            <a:p>
              <a:pPr algn="ctr"/>
              <a:r>
                <a:rPr lang="ja-JP" altLang="en-US" sz="800" dirty="0" smtClean="0">
                  <a:solidFill>
                    <a:srgbClr val="484848"/>
                  </a:solidFill>
                  <a:latin typeface="Arial" pitchFamily="34" charset="0"/>
                  <a:ea typeface="HGP創英角ｺﾞｼｯｸUB" pitchFamily="50" charset="-128"/>
                  <a:cs typeface="Arial" pitchFamily="34" charset="0"/>
                </a:rPr>
                <a:t>自社のデータ・センター</a:t>
              </a:r>
              <a:endParaRPr lang="ja-JP" altLang="en-US" sz="800" dirty="0">
                <a:solidFill>
                  <a:srgbClr val="484848"/>
                </a:solidFill>
                <a:latin typeface="Arial" pitchFamily="34" charset="0"/>
                <a:ea typeface="HGP創英角ｺﾞｼｯｸUB" pitchFamily="50" charset="-128"/>
                <a:cs typeface="Arial" pitchFamily="34" charset="0"/>
              </a:endParaRPr>
            </a:p>
          </p:txBody>
        </p:sp>
        <p:sp>
          <p:nvSpPr>
            <p:cNvPr id="88" name="テキスト ボックス 87"/>
            <p:cNvSpPr txBox="1"/>
            <p:nvPr/>
          </p:nvSpPr>
          <p:spPr>
            <a:xfrm>
              <a:off x="3232575" y="3408402"/>
              <a:ext cx="1462260" cy="461665"/>
            </a:xfrm>
            <a:prstGeom prst="rect">
              <a:avLst/>
            </a:prstGeom>
            <a:noFill/>
          </p:spPr>
          <p:txBody>
            <a:bodyPr wrap="none" rtlCol="0">
              <a:spAutoFit/>
            </a:bodyPr>
            <a:lstStyle/>
            <a:p>
              <a:pPr algn="ctr"/>
              <a:r>
                <a:rPr lang="ja-JP" altLang="en-US" dirty="0" smtClean="0">
                  <a:solidFill>
                    <a:srgbClr val="484848"/>
                  </a:solidFill>
                  <a:latin typeface="Arial" pitchFamily="34" charset="0"/>
                  <a:ea typeface="HGP創英角ｺﾞｼｯｸUB" pitchFamily="50" charset="-128"/>
                  <a:cs typeface="Arial" pitchFamily="34" charset="0"/>
                </a:rPr>
                <a:t>配置モデル</a:t>
              </a:r>
            </a:p>
            <a:p>
              <a:pPr algn="ctr"/>
              <a:r>
                <a:rPr lang="en-US" altLang="ja-JP" sz="1200" dirty="0" smtClean="0">
                  <a:solidFill>
                    <a:srgbClr val="484848"/>
                  </a:solidFill>
                  <a:latin typeface="Arial" pitchFamily="34" charset="0"/>
                  <a:ea typeface="HGP創英角ｺﾞｼｯｸUB" pitchFamily="50" charset="-128"/>
                  <a:cs typeface="Arial" pitchFamily="34" charset="0"/>
                </a:rPr>
                <a:t>Deployment Model</a:t>
              </a:r>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89" name="上矢印 88"/>
            <p:cNvSpPr/>
            <p:nvPr/>
          </p:nvSpPr>
          <p:spPr bwMode="auto">
            <a:xfrm rot="5400000">
              <a:off x="2517963" y="1769146"/>
              <a:ext cx="457200" cy="463926"/>
            </a:xfrm>
            <a:prstGeom prst="upArrow">
              <a:avLst/>
            </a:prstGeom>
            <a:solidFill>
              <a:srgbClr val="FF5050"/>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92" name="テキスト ボックス 91"/>
            <p:cNvSpPr txBox="1"/>
            <p:nvPr/>
          </p:nvSpPr>
          <p:spPr>
            <a:xfrm>
              <a:off x="2929201" y="6488488"/>
              <a:ext cx="2916183" cy="215444"/>
            </a:xfrm>
            <a:prstGeom prst="rect">
              <a:avLst/>
            </a:prstGeom>
            <a:noFill/>
          </p:spPr>
          <p:txBody>
            <a:bodyPr wrap="none" rtlCol="0">
              <a:spAutoFit/>
            </a:bodyPr>
            <a:lstStyle/>
            <a:p>
              <a:r>
                <a:rPr lang="ja-JP" altLang="en-US" sz="800" b="1" u="sng" dirty="0" smtClean="0">
                  <a:solidFill>
                    <a:srgbClr val="C00000"/>
                  </a:solidFill>
                  <a:latin typeface="Arial" pitchFamily="34" charset="0"/>
                  <a:ea typeface="HGP創英角ｺﾞｼｯｸUB" pitchFamily="50" charset="-128"/>
                  <a:cs typeface="Arial" pitchFamily="34" charset="0"/>
                </a:rPr>
                <a:t>ハイブリッド・クラウド</a:t>
              </a:r>
              <a:r>
                <a:rPr lang="en-US" altLang="ja-JP" sz="800" dirty="0" smtClean="0">
                  <a:solidFill>
                    <a:srgbClr val="C00000"/>
                  </a:solidFill>
                  <a:latin typeface="Arial" pitchFamily="34" charset="0"/>
                  <a:ea typeface="HGP創英角ｺﾞｼｯｸUB" pitchFamily="50" charset="-128"/>
                  <a:cs typeface="Arial" pitchFamily="34" charset="0"/>
                </a:rPr>
                <a:t>: </a:t>
              </a:r>
              <a:r>
                <a:rPr lang="ja-JP" altLang="en-US" sz="800" dirty="0" smtClean="0">
                  <a:solidFill>
                    <a:srgbClr val="C00000"/>
                  </a:solidFill>
                  <a:latin typeface="Arial" pitchFamily="34" charset="0"/>
                  <a:ea typeface="HGP創英角ｺﾞｼｯｸUB" pitchFamily="50" charset="-128"/>
                  <a:cs typeface="Arial" pitchFamily="34" charset="0"/>
                </a:rPr>
                <a:t>パブリックとプライベートの組み合わせ利用</a:t>
              </a:r>
              <a:endParaRPr lang="ja-JP" altLang="en-US" sz="800" dirty="0">
                <a:solidFill>
                  <a:srgbClr val="C00000"/>
                </a:solidFill>
                <a:latin typeface="Arial" pitchFamily="34" charset="0"/>
                <a:ea typeface="HGP創英角ｺﾞｼｯｸUB" pitchFamily="50" charset="-128"/>
                <a:cs typeface="Arial" pitchFamily="34" charset="0"/>
              </a:endParaRPr>
            </a:p>
          </p:txBody>
        </p:sp>
      </p:grpSp>
    </p:spTree>
    <p:extLst>
      <p:ext uri="{BB962C8B-B14F-4D97-AF65-F5344CB8AC3E}">
        <p14:creationId xmlns:p14="http://schemas.microsoft.com/office/powerpoint/2010/main" val="2446834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クラウド・サービス事業者のポジショニング</a:t>
            </a:r>
            <a:r>
              <a:rPr kumimoji="1" lang="en-US" altLang="ja-JP" dirty="0" smtClean="0"/>
              <a:t> 2015</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49</a:t>
            </a:fld>
            <a:endParaRPr kumimoji="1" lang="ja-JP" altLang="en-US"/>
          </a:p>
        </p:txBody>
      </p:sp>
      <p:cxnSp>
        <p:nvCxnSpPr>
          <p:cNvPr id="5" name="直線矢印コネクタ 4"/>
          <p:cNvCxnSpPr/>
          <p:nvPr/>
        </p:nvCxnSpPr>
        <p:spPr>
          <a:xfrm>
            <a:off x="861122" y="3636535"/>
            <a:ext cx="7483707" cy="1"/>
          </a:xfrm>
          <a:prstGeom prst="straightConnector1">
            <a:avLst/>
          </a:prstGeom>
          <a:ln w="57150" cmpd="sng">
            <a:solidFill>
              <a:srgbClr val="CCFFCC"/>
            </a:solidFill>
            <a:tailEnd type="arrow"/>
          </a:ln>
        </p:spPr>
        <p:style>
          <a:lnRef idx="2">
            <a:schemeClr val="accent1"/>
          </a:lnRef>
          <a:fillRef idx="0">
            <a:schemeClr val="accent1"/>
          </a:fillRef>
          <a:effectRef idx="1">
            <a:schemeClr val="accent1"/>
          </a:effectRef>
          <a:fontRef idx="minor">
            <a:schemeClr val="tx1"/>
          </a:fontRef>
        </p:style>
      </p:cxnSp>
      <p:cxnSp>
        <p:nvCxnSpPr>
          <p:cNvPr id="9" name="直線矢印コネクタ 8"/>
          <p:cNvCxnSpPr/>
          <p:nvPr/>
        </p:nvCxnSpPr>
        <p:spPr>
          <a:xfrm flipV="1">
            <a:off x="4572000" y="1177071"/>
            <a:ext cx="0" cy="5036635"/>
          </a:xfrm>
          <a:prstGeom prst="straightConnector1">
            <a:avLst/>
          </a:prstGeom>
          <a:ln w="57150" cmpd="sng">
            <a:solidFill>
              <a:schemeClr val="tx2">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3633281" y="6213706"/>
            <a:ext cx="1877437" cy="276999"/>
          </a:xfrm>
          <a:prstGeom prst="rect">
            <a:avLst/>
          </a:prstGeom>
          <a:noFill/>
        </p:spPr>
        <p:txBody>
          <a:bodyPr wrap="none" rtlCol="0">
            <a:spAutoFit/>
          </a:bodyPr>
          <a:lstStyle/>
          <a:p>
            <a:pPr algn="ctr"/>
            <a:r>
              <a:rPr lang="ja-JP" altLang="en-US" sz="1200" dirty="0" smtClean="0">
                <a:solidFill>
                  <a:srgbClr val="3366FF"/>
                </a:solidFill>
                <a:latin typeface="メイリオ"/>
                <a:ea typeface="メイリオ"/>
                <a:cs typeface="メイリオ"/>
              </a:rPr>
              <a:t>ハイブリッド・クラウド</a:t>
            </a:r>
            <a:endParaRPr kumimoji="1" lang="ja-JP" altLang="en-US" sz="1200" dirty="0">
              <a:solidFill>
                <a:srgbClr val="3366FF"/>
              </a:solidFill>
              <a:latin typeface="メイリオ"/>
              <a:ea typeface="メイリオ"/>
              <a:cs typeface="メイリオ"/>
            </a:endParaRPr>
          </a:p>
        </p:txBody>
      </p:sp>
      <p:sp>
        <p:nvSpPr>
          <p:cNvPr id="13" name="テキスト ボックス 12"/>
          <p:cNvSpPr txBox="1"/>
          <p:nvPr/>
        </p:nvSpPr>
        <p:spPr>
          <a:xfrm>
            <a:off x="3710225" y="869095"/>
            <a:ext cx="1723549" cy="276999"/>
          </a:xfrm>
          <a:prstGeom prst="rect">
            <a:avLst/>
          </a:prstGeom>
          <a:noFill/>
        </p:spPr>
        <p:txBody>
          <a:bodyPr wrap="none" rtlCol="0">
            <a:spAutoFit/>
          </a:bodyPr>
          <a:lstStyle/>
          <a:p>
            <a:pPr algn="ctr"/>
            <a:r>
              <a:rPr lang="ja-JP" altLang="en-US" sz="1200" dirty="0" smtClean="0">
                <a:solidFill>
                  <a:srgbClr val="3366FF"/>
                </a:solidFill>
                <a:latin typeface="メイリオ"/>
                <a:ea typeface="メイリオ"/>
                <a:cs typeface="メイリオ"/>
              </a:rPr>
              <a:t>パブリック・クラウド</a:t>
            </a:r>
            <a:endParaRPr kumimoji="1" lang="ja-JP" altLang="en-US" sz="1200" dirty="0">
              <a:solidFill>
                <a:srgbClr val="3366FF"/>
              </a:solidFill>
              <a:latin typeface="メイリオ"/>
              <a:ea typeface="メイリオ"/>
              <a:cs typeface="メイリオ"/>
            </a:endParaRPr>
          </a:p>
        </p:txBody>
      </p:sp>
      <p:sp>
        <p:nvSpPr>
          <p:cNvPr id="14" name="テキスト ボックス 13"/>
          <p:cNvSpPr txBox="1"/>
          <p:nvPr/>
        </p:nvSpPr>
        <p:spPr>
          <a:xfrm>
            <a:off x="488820" y="3205649"/>
            <a:ext cx="369332" cy="861774"/>
          </a:xfrm>
          <a:prstGeom prst="rect">
            <a:avLst/>
          </a:prstGeom>
          <a:noFill/>
        </p:spPr>
        <p:txBody>
          <a:bodyPr vert="eaVert" wrap="none" rtlCol="0">
            <a:spAutoFit/>
          </a:bodyPr>
          <a:lstStyle/>
          <a:p>
            <a:pPr algn="ctr"/>
            <a:r>
              <a:rPr kumimoji="1" lang="ja-JP" altLang="en-US" sz="1200" dirty="0" smtClean="0">
                <a:solidFill>
                  <a:srgbClr val="008000"/>
                </a:solidFill>
                <a:latin typeface="メイリオ"/>
                <a:ea typeface="メイリオ"/>
                <a:cs typeface="メイリオ"/>
              </a:rPr>
              <a:t>開発者志向</a:t>
            </a:r>
            <a:endParaRPr kumimoji="1" lang="ja-JP" altLang="en-US" sz="1200" dirty="0">
              <a:solidFill>
                <a:srgbClr val="008000"/>
              </a:solidFill>
              <a:latin typeface="メイリオ"/>
              <a:ea typeface="メイリオ"/>
              <a:cs typeface="メイリオ"/>
            </a:endParaRPr>
          </a:p>
        </p:txBody>
      </p:sp>
      <p:sp>
        <p:nvSpPr>
          <p:cNvPr id="15" name="テキスト ボックス 14"/>
          <p:cNvSpPr txBox="1"/>
          <p:nvPr/>
        </p:nvSpPr>
        <p:spPr>
          <a:xfrm>
            <a:off x="8354249" y="2820928"/>
            <a:ext cx="369332" cy="1631216"/>
          </a:xfrm>
          <a:prstGeom prst="rect">
            <a:avLst/>
          </a:prstGeom>
          <a:noFill/>
        </p:spPr>
        <p:txBody>
          <a:bodyPr vert="eaVert" wrap="none" rtlCol="0">
            <a:spAutoFit/>
          </a:bodyPr>
          <a:lstStyle/>
          <a:p>
            <a:pPr algn="ctr"/>
            <a:r>
              <a:rPr kumimoji="1" lang="ja-JP" altLang="en-US" sz="1200" dirty="0" smtClean="0">
                <a:solidFill>
                  <a:srgbClr val="008000"/>
                </a:solidFill>
                <a:latin typeface="メイリオ"/>
                <a:ea typeface="メイリオ"/>
                <a:cs typeface="メイリオ"/>
              </a:rPr>
              <a:t>エンタープライズ志向</a:t>
            </a:r>
            <a:endParaRPr kumimoji="1" lang="ja-JP" altLang="en-US" sz="1200" dirty="0">
              <a:solidFill>
                <a:srgbClr val="008000"/>
              </a:solidFill>
              <a:latin typeface="メイリオ"/>
              <a:ea typeface="メイリオ"/>
              <a:cs typeface="メイリオ"/>
            </a:endParaRPr>
          </a:p>
        </p:txBody>
      </p:sp>
      <p:sp>
        <p:nvSpPr>
          <p:cNvPr id="16" name="角丸四角形 15"/>
          <p:cNvSpPr/>
          <p:nvPr/>
        </p:nvSpPr>
        <p:spPr>
          <a:xfrm>
            <a:off x="861121" y="1177070"/>
            <a:ext cx="762987" cy="642682"/>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Digital Ocean </a:t>
            </a:r>
            <a:endParaRPr kumimoji="1" lang="ja-JP" altLang="en-US" sz="1200" dirty="0">
              <a:solidFill>
                <a:srgbClr val="FFFFFF"/>
              </a:solidFill>
              <a:latin typeface="ＭＳ Ｐゴシック"/>
              <a:ea typeface="ＭＳ Ｐゴシック"/>
              <a:cs typeface="ＭＳ Ｐゴシック"/>
            </a:endParaRPr>
          </a:p>
        </p:txBody>
      </p:sp>
      <p:sp>
        <p:nvSpPr>
          <p:cNvPr id="17" name="角丸四角形 16"/>
          <p:cNvSpPr/>
          <p:nvPr/>
        </p:nvSpPr>
        <p:spPr>
          <a:xfrm>
            <a:off x="2025805" y="1177070"/>
            <a:ext cx="1062336" cy="873515"/>
          </a:xfrm>
          <a:prstGeom prst="round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Google Cloud Platform</a:t>
            </a:r>
            <a:endParaRPr kumimoji="1" lang="ja-JP" altLang="en-US" sz="1200" dirty="0">
              <a:solidFill>
                <a:srgbClr val="FFFFFF"/>
              </a:solidFill>
              <a:latin typeface="ＭＳ Ｐゴシック"/>
              <a:ea typeface="ＭＳ Ｐゴシック"/>
              <a:cs typeface="ＭＳ Ｐゴシック"/>
            </a:endParaRPr>
          </a:p>
        </p:txBody>
      </p:sp>
      <p:sp>
        <p:nvSpPr>
          <p:cNvPr id="18" name="角丸四角形 17"/>
          <p:cNvSpPr/>
          <p:nvPr/>
        </p:nvSpPr>
        <p:spPr>
          <a:xfrm>
            <a:off x="861122" y="1990151"/>
            <a:ext cx="1062336" cy="873515"/>
          </a:xfrm>
          <a:prstGeom prst="round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Amazon</a:t>
            </a:r>
          </a:p>
          <a:p>
            <a:pPr algn="ctr"/>
            <a:r>
              <a:rPr lang="en-US" altLang="ja-JP" sz="1200" dirty="0" smtClean="0">
                <a:solidFill>
                  <a:srgbClr val="FFFFFF"/>
                </a:solidFill>
                <a:latin typeface="ＭＳ Ｐゴシック"/>
                <a:ea typeface="ＭＳ Ｐゴシック"/>
                <a:cs typeface="ＭＳ Ｐゴシック"/>
              </a:rPr>
              <a:t>Web</a:t>
            </a:r>
          </a:p>
          <a:p>
            <a:pPr algn="ctr"/>
            <a:r>
              <a:rPr kumimoji="1" lang="en-US" altLang="ja-JP" sz="1200" dirty="0" smtClean="0">
                <a:solidFill>
                  <a:srgbClr val="FFFFFF"/>
                </a:solidFill>
                <a:latin typeface="ＭＳ Ｐゴシック"/>
                <a:ea typeface="ＭＳ Ｐゴシック"/>
                <a:cs typeface="ＭＳ Ｐゴシック"/>
              </a:rPr>
              <a:t>Services</a:t>
            </a:r>
            <a:endParaRPr kumimoji="1" lang="ja-JP" altLang="en-US" sz="1200" dirty="0">
              <a:solidFill>
                <a:srgbClr val="FFFFFF"/>
              </a:solidFill>
              <a:latin typeface="ＭＳ Ｐゴシック"/>
              <a:ea typeface="ＭＳ Ｐゴシック"/>
              <a:cs typeface="ＭＳ Ｐゴシック"/>
            </a:endParaRPr>
          </a:p>
        </p:txBody>
      </p:sp>
      <p:sp>
        <p:nvSpPr>
          <p:cNvPr id="19" name="角丸四角形 18"/>
          <p:cNvSpPr/>
          <p:nvPr/>
        </p:nvSpPr>
        <p:spPr>
          <a:xfrm>
            <a:off x="4448586" y="4543988"/>
            <a:ext cx="1062336" cy="873515"/>
          </a:xfrm>
          <a:prstGeom prst="round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Microsoft</a:t>
            </a:r>
          </a:p>
          <a:p>
            <a:pPr algn="ctr"/>
            <a:r>
              <a:rPr lang="en-US" altLang="ja-JP" sz="1200" dirty="0" smtClean="0">
                <a:solidFill>
                  <a:srgbClr val="FFFFFF"/>
                </a:solidFill>
                <a:latin typeface="ＭＳ Ｐゴシック"/>
                <a:ea typeface="ＭＳ Ｐゴシック"/>
                <a:cs typeface="ＭＳ Ｐゴシック"/>
              </a:rPr>
              <a:t>Windows</a:t>
            </a:r>
          </a:p>
          <a:p>
            <a:pPr algn="ctr"/>
            <a:r>
              <a:rPr kumimoji="1" lang="en-US" altLang="ja-JP" sz="1200" dirty="0" smtClean="0">
                <a:solidFill>
                  <a:srgbClr val="FFFFFF"/>
                </a:solidFill>
                <a:latin typeface="ＭＳ Ｐゴシック"/>
                <a:ea typeface="ＭＳ Ｐゴシック"/>
                <a:cs typeface="ＭＳ Ｐゴシック"/>
              </a:rPr>
              <a:t>Azure</a:t>
            </a:r>
            <a:endParaRPr kumimoji="1" lang="ja-JP" altLang="en-US" sz="1200" dirty="0">
              <a:solidFill>
                <a:srgbClr val="FFFFFF"/>
              </a:solidFill>
              <a:latin typeface="ＭＳ Ｐゴシック"/>
              <a:ea typeface="ＭＳ Ｐゴシック"/>
              <a:cs typeface="ＭＳ Ｐゴシック"/>
            </a:endParaRPr>
          </a:p>
        </p:txBody>
      </p:sp>
      <p:sp>
        <p:nvSpPr>
          <p:cNvPr id="20" name="角丸四角形 19"/>
          <p:cNvSpPr/>
          <p:nvPr/>
        </p:nvSpPr>
        <p:spPr>
          <a:xfrm>
            <a:off x="4908695" y="2003571"/>
            <a:ext cx="1062336" cy="873515"/>
          </a:xfrm>
          <a:prstGeom prst="round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IBM</a:t>
            </a:r>
          </a:p>
          <a:p>
            <a:pPr algn="ctr"/>
            <a:r>
              <a:rPr lang="en-US" altLang="ja-JP" sz="1200" dirty="0" err="1" smtClean="0">
                <a:solidFill>
                  <a:srgbClr val="FFFFFF"/>
                </a:solidFill>
                <a:latin typeface="ＭＳ Ｐゴシック"/>
                <a:ea typeface="ＭＳ Ｐゴシック"/>
                <a:cs typeface="ＭＳ Ｐゴシック"/>
              </a:rPr>
              <a:t>SoftLayer</a:t>
            </a:r>
            <a:endParaRPr kumimoji="1" lang="ja-JP" altLang="en-US" sz="1200" dirty="0">
              <a:solidFill>
                <a:srgbClr val="FFFFFF"/>
              </a:solidFill>
              <a:latin typeface="ＭＳ Ｐゴシック"/>
              <a:ea typeface="ＭＳ Ｐゴシック"/>
              <a:cs typeface="ＭＳ Ｐゴシック"/>
            </a:endParaRPr>
          </a:p>
        </p:txBody>
      </p:sp>
      <p:sp>
        <p:nvSpPr>
          <p:cNvPr id="21" name="角丸四角形 20"/>
          <p:cNvSpPr/>
          <p:nvPr/>
        </p:nvSpPr>
        <p:spPr>
          <a:xfrm>
            <a:off x="7215262" y="4577195"/>
            <a:ext cx="1062336" cy="873515"/>
          </a:xfrm>
          <a:prstGeom prst="round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err="1" smtClean="0">
                <a:solidFill>
                  <a:srgbClr val="FFFFFF"/>
                </a:solidFill>
                <a:latin typeface="ＭＳ Ｐゴシック"/>
                <a:ea typeface="ＭＳ Ｐゴシック"/>
                <a:cs typeface="ＭＳ Ｐゴシック"/>
              </a:rPr>
              <a:t>Vmware</a:t>
            </a:r>
            <a:endParaRPr kumimoji="1" lang="en-US" altLang="ja-JP" sz="1200" dirty="0" smtClean="0">
              <a:solidFill>
                <a:srgbClr val="FFFFFF"/>
              </a:solidFill>
              <a:latin typeface="ＭＳ Ｐゴシック"/>
              <a:ea typeface="ＭＳ Ｐゴシック"/>
              <a:cs typeface="ＭＳ Ｐゴシック"/>
            </a:endParaRPr>
          </a:p>
          <a:p>
            <a:pPr algn="ctr"/>
            <a:r>
              <a:rPr lang="en-US" altLang="ja-JP" sz="1200" dirty="0" err="1" smtClean="0">
                <a:solidFill>
                  <a:srgbClr val="FFFFFF"/>
                </a:solidFill>
                <a:latin typeface="ＭＳ Ｐゴシック"/>
                <a:ea typeface="ＭＳ Ｐゴシック"/>
                <a:cs typeface="ＭＳ Ｐゴシック"/>
              </a:rPr>
              <a:t>vCloud</a:t>
            </a:r>
            <a:r>
              <a:rPr lang="en-US" altLang="ja-JP" sz="1200" dirty="0" smtClean="0">
                <a:solidFill>
                  <a:srgbClr val="FFFFFF"/>
                </a:solidFill>
                <a:latin typeface="ＭＳ Ｐゴシック"/>
                <a:ea typeface="ＭＳ Ｐゴシック"/>
                <a:cs typeface="ＭＳ Ｐゴシック"/>
              </a:rPr>
              <a:t> Air</a:t>
            </a:r>
            <a:endParaRPr kumimoji="1" lang="ja-JP" altLang="en-US" sz="1200" dirty="0">
              <a:solidFill>
                <a:srgbClr val="FFFFFF"/>
              </a:solidFill>
              <a:latin typeface="ＭＳ Ｐゴシック"/>
              <a:ea typeface="ＭＳ Ｐゴシック"/>
              <a:cs typeface="ＭＳ Ｐゴシック"/>
            </a:endParaRPr>
          </a:p>
        </p:txBody>
      </p:sp>
      <p:sp>
        <p:nvSpPr>
          <p:cNvPr id="22" name="右矢印 21"/>
          <p:cNvSpPr/>
          <p:nvPr/>
        </p:nvSpPr>
        <p:spPr>
          <a:xfrm>
            <a:off x="2990320" y="1288260"/>
            <a:ext cx="763208" cy="610549"/>
          </a:xfrm>
          <a:prstGeom prst="righ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右矢印 22"/>
          <p:cNvSpPr/>
          <p:nvPr/>
        </p:nvSpPr>
        <p:spPr>
          <a:xfrm>
            <a:off x="1865199" y="2119371"/>
            <a:ext cx="763208" cy="610549"/>
          </a:xfrm>
          <a:prstGeom prst="righ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右矢印 23"/>
          <p:cNvSpPr/>
          <p:nvPr/>
        </p:nvSpPr>
        <p:spPr>
          <a:xfrm rot="5400000">
            <a:off x="1036423" y="2831554"/>
            <a:ext cx="705084" cy="610549"/>
          </a:xfrm>
          <a:prstGeom prst="righ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右矢印 24"/>
          <p:cNvSpPr/>
          <p:nvPr/>
        </p:nvSpPr>
        <p:spPr>
          <a:xfrm rot="5400000">
            <a:off x="4610911" y="5410619"/>
            <a:ext cx="754225" cy="610549"/>
          </a:xfrm>
          <a:prstGeom prst="righ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右矢印 25"/>
          <p:cNvSpPr/>
          <p:nvPr/>
        </p:nvSpPr>
        <p:spPr>
          <a:xfrm>
            <a:off x="5448336" y="4728232"/>
            <a:ext cx="763208" cy="610549"/>
          </a:xfrm>
          <a:prstGeom prst="righ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右矢印 26"/>
          <p:cNvSpPr/>
          <p:nvPr/>
        </p:nvSpPr>
        <p:spPr>
          <a:xfrm rot="10800000">
            <a:off x="3753529" y="4703755"/>
            <a:ext cx="763208" cy="610549"/>
          </a:xfrm>
          <a:prstGeom prst="righ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右矢印 27"/>
          <p:cNvSpPr/>
          <p:nvPr/>
        </p:nvSpPr>
        <p:spPr>
          <a:xfrm rot="16200000">
            <a:off x="4610910" y="3961968"/>
            <a:ext cx="754227" cy="610549"/>
          </a:xfrm>
          <a:prstGeom prst="righ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右矢印 28"/>
          <p:cNvSpPr/>
          <p:nvPr/>
        </p:nvSpPr>
        <p:spPr>
          <a:xfrm rot="5400000">
            <a:off x="5071223" y="2841743"/>
            <a:ext cx="754225" cy="610549"/>
          </a:xfrm>
          <a:prstGeom prst="righ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右矢印 29"/>
          <p:cNvSpPr/>
          <p:nvPr/>
        </p:nvSpPr>
        <p:spPr>
          <a:xfrm>
            <a:off x="5894087" y="2162864"/>
            <a:ext cx="763208" cy="610549"/>
          </a:xfrm>
          <a:prstGeom prst="righ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右矢印 30"/>
          <p:cNvSpPr/>
          <p:nvPr/>
        </p:nvSpPr>
        <p:spPr>
          <a:xfrm rot="10800000">
            <a:off x="4249172" y="2138389"/>
            <a:ext cx="763208" cy="610549"/>
          </a:xfrm>
          <a:prstGeom prst="righ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右矢印 31"/>
          <p:cNvSpPr/>
          <p:nvPr/>
        </p:nvSpPr>
        <p:spPr>
          <a:xfrm rot="16200000">
            <a:off x="5056661" y="1436612"/>
            <a:ext cx="754227" cy="610549"/>
          </a:xfrm>
          <a:prstGeom prst="righ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右矢印 32"/>
          <p:cNvSpPr/>
          <p:nvPr/>
        </p:nvSpPr>
        <p:spPr>
          <a:xfrm rot="16200000">
            <a:off x="7374148" y="3964033"/>
            <a:ext cx="754227" cy="610549"/>
          </a:xfrm>
          <a:prstGeom prst="righ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テキスト ボックス 33"/>
          <p:cNvSpPr txBox="1"/>
          <p:nvPr/>
        </p:nvSpPr>
        <p:spPr>
          <a:xfrm>
            <a:off x="5739049" y="1358087"/>
            <a:ext cx="1043876" cy="461665"/>
          </a:xfrm>
          <a:prstGeom prst="rect">
            <a:avLst/>
          </a:prstGeom>
          <a:noFill/>
        </p:spPr>
        <p:txBody>
          <a:bodyPr wrap="none" rtlCol="0">
            <a:spAutoFit/>
          </a:bodyPr>
          <a:lstStyle/>
          <a:p>
            <a:pPr marL="171450" indent="-171450">
              <a:buFont typeface="Wingdings" charset="2"/>
              <a:buChar char="ü"/>
            </a:pPr>
            <a:r>
              <a:rPr kumimoji="1" lang="en-US" altLang="ja-JP" sz="800" dirty="0" smtClean="0">
                <a:solidFill>
                  <a:schemeClr val="tx1">
                    <a:lumMod val="50000"/>
                    <a:lumOff val="50000"/>
                  </a:schemeClr>
                </a:solidFill>
              </a:rPr>
              <a:t>DC</a:t>
            </a:r>
            <a:r>
              <a:rPr lang="ja-JP" altLang="en-US" sz="800" dirty="0" smtClean="0">
                <a:solidFill>
                  <a:schemeClr val="tx1">
                    <a:lumMod val="50000"/>
                    <a:lumOff val="50000"/>
                  </a:schemeClr>
                </a:solidFill>
              </a:rPr>
              <a:t>拠点の拡大</a:t>
            </a:r>
            <a:endParaRPr kumimoji="1" lang="en-US" altLang="ja-JP" sz="800" dirty="0" smtClean="0">
              <a:solidFill>
                <a:schemeClr val="tx1">
                  <a:lumMod val="50000"/>
                  <a:lumOff val="50000"/>
                </a:schemeClr>
              </a:solidFill>
            </a:endParaRPr>
          </a:p>
          <a:p>
            <a:pPr marL="171450" indent="-171450">
              <a:buFont typeface="Wingdings" charset="2"/>
              <a:buChar char="ü"/>
            </a:pPr>
            <a:r>
              <a:rPr lang="ja-JP" altLang="en-US" sz="800" dirty="0" smtClean="0">
                <a:solidFill>
                  <a:schemeClr val="tx1">
                    <a:lumMod val="50000"/>
                    <a:lumOff val="50000"/>
                  </a:schemeClr>
                </a:solidFill>
              </a:rPr>
              <a:t>サービスの拡充</a:t>
            </a:r>
            <a:endParaRPr lang="en-US" altLang="ja-JP" sz="800" dirty="0" smtClean="0">
              <a:solidFill>
                <a:schemeClr val="tx1">
                  <a:lumMod val="50000"/>
                  <a:lumOff val="50000"/>
                </a:schemeClr>
              </a:solidFill>
            </a:endParaRPr>
          </a:p>
          <a:p>
            <a:pPr marL="171450" indent="-171450">
              <a:buFont typeface="Wingdings" charset="2"/>
              <a:buChar char="ü"/>
            </a:pPr>
            <a:r>
              <a:rPr lang="ja-JP" altLang="en-US" sz="800" dirty="0" smtClean="0">
                <a:solidFill>
                  <a:schemeClr val="tx1">
                    <a:lumMod val="50000"/>
                    <a:lumOff val="50000"/>
                  </a:schemeClr>
                </a:solidFill>
              </a:rPr>
              <a:t>ベアメタル</a:t>
            </a:r>
            <a:endParaRPr lang="en-US" altLang="ja-JP" sz="800" dirty="0" smtClean="0">
              <a:solidFill>
                <a:schemeClr val="tx1">
                  <a:lumMod val="50000"/>
                  <a:lumOff val="50000"/>
                </a:schemeClr>
              </a:solidFill>
            </a:endParaRPr>
          </a:p>
        </p:txBody>
      </p:sp>
      <p:sp>
        <p:nvSpPr>
          <p:cNvPr id="35" name="テキスト ボックス 34"/>
          <p:cNvSpPr txBox="1"/>
          <p:nvPr/>
        </p:nvSpPr>
        <p:spPr>
          <a:xfrm>
            <a:off x="3888466" y="2641217"/>
            <a:ext cx="710451" cy="215444"/>
          </a:xfrm>
          <a:prstGeom prst="rect">
            <a:avLst/>
          </a:prstGeom>
          <a:noFill/>
        </p:spPr>
        <p:txBody>
          <a:bodyPr wrap="none" rtlCol="0">
            <a:spAutoFit/>
          </a:bodyPr>
          <a:lstStyle/>
          <a:p>
            <a:pPr marL="171450" indent="-171450">
              <a:buFont typeface="Wingdings" charset="2"/>
              <a:buChar char="ü"/>
            </a:pPr>
            <a:r>
              <a:rPr kumimoji="1" lang="en-US" altLang="ja-JP" sz="800" dirty="0" err="1" smtClean="0">
                <a:solidFill>
                  <a:schemeClr val="tx1">
                    <a:lumMod val="50000"/>
                    <a:lumOff val="50000"/>
                  </a:schemeClr>
                </a:solidFill>
              </a:rPr>
              <a:t>BlueMix</a:t>
            </a:r>
            <a:endParaRPr lang="en-US" altLang="ja-JP" sz="800" dirty="0" smtClean="0">
              <a:solidFill>
                <a:schemeClr val="tx1">
                  <a:lumMod val="50000"/>
                  <a:lumOff val="50000"/>
                </a:schemeClr>
              </a:solidFill>
            </a:endParaRPr>
          </a:p>
        </p:txBody>
      </p:sp>
      <p:sp>
        <p:nvSpPr>
          <p:cNvPr id="36" name="テキスト ボックス 35"/>
          <p:cNvSpPr txBox="1"/>
          <p:nvPr/>
        </p:nvSpPr>
        <p:spPr>
          <a:xfrm>
            <a:off x="6634281" y="2273533"/>
            <a:ext cx="1351652" cy="461665"/>
          </a:xfrm>
          <a:prstGeom prst="rect">
            <a:avLst/>
          </a:prstGeom>
          <a:noFill/>
        </p:spPr>
        <p:txBody>
          <a:bodyPr wrap="none" rtlCol="0">
            <a:spAutoFit/>
          </a:bodyPr>
          <a:lstStyle/>
          <a:p>
            <a:pPr marL="171450" indent="-171450">
              <a:buFont typeface="Wingdings" charset="2"/>
              <a:buChar char="ü"/>
            </a:pPr>
            <a:r>
              <a:rPr lang="ja-JP" altLang="en-US" sz="800" dirty="0" smtClean="0">
                <a:solidFill>
                  <a:schemeClr val="tx1">
                    <a:lumMod val="50000"/>
                    <a:lumOff val="50000"/>
                  </a:schemeClr>
                </a:solidFill>
              </a:rPr>
              <a:t>業界・業務プロファイル</a:t>
            </a:r>
            <a:endParaRPr lang="en-US" altLang="ja-JP" sz="800" dirty="0" smtClean="0">
              <a:solidFill>
                <a:schemeClr val="tx1">
                  <a:lumMod val="50000"/>
                  <a:lumOff val="50000"/>
                </a:schemeClr>
              </a:solidFill>
            </a:endParaRPr>
          </a:p>
          <a:p>
            <a:pPr marL="171450" indent="-171450">
              <a:buFont typeface="Wingdings" charset="2"/>
              <a:buChar char="ü"/>
            </a:pPr>
            <a:r>
              <a:rPr lang="en-US" altLang="ja-JP" sz="800" dirty="0" err="1">
                <a:solidFill>
                  <a:schemeClr val="tx1">
                    <a:lumMod val="50000"/>
                    <a:lumOff val="50000"/>
                  </a:schemeClr>
                </a:solidFill>
              </a:rPr>
              <a:t>Bluemix</a:t>
            </a:r>
            <a:r>
              <a:rPr lang="en-US" altLang="ja-JP" sz="800" dirty="0">
                <a:solidFill>
                  <a:schemeClr val="tx1">
                    <a:lumMod val="50000"/>
                    <a:lumOff val="50000"/>
                  </a:schemeClr>
                </a:solidFill>
              </a:rPr>
              <a:t> </a:t>
            </a:r>
            <a:r>
              <a:rPr lang="en-US" altLang="ja-JP" sz="800" dirty="0" smtClean="0">
                <a:solidFill>
                  <a:schemeClr val="tx1">
                    <a:lumMod val="50000"/>
                    <a:lumOff val="50000"/>
                  </a:schemeClr>
                </a:solidFill>
              </a:rPr>
              <a:t>Dedicated</a:t>
            </a:r>
          </a:p>
          <a:p>
            <a:pPr marL="171450" indent="-171450">
              <a:buFont typeface="Wingdings" charset="2"/>
              <a:buChar char="ü"/>
            </a:pPr>
            <a:r>
              <a:rPr lang="en-US" altLang="ja-JP" sz="800" dirty="0" smtClean="0">
                <a:solidFill>
                  <a:schemeClr val="tx1">
                    <a:lumMod val="50000"/>
                    <a:lumOff val="50000"/>
                  </a:schemeClr>
                </a:solidFill>
              </a:rPr>
              <a:t>10GB</a:t>
            </a:r>
            <a:r>
              <a:rPr lang="ja-JP" altLang="en-US" sz="800" dirty="0" smtClean="0">
                <a:solidFill>
                  <a:schemeClr val="tx1">
                    <a:lumMod val="50000"/>
                    <a:lumOff val="50000"/>
                  </a:schemeClr>
                </a:solidFill>
              </a:rPr>
              <a:t>バックボーン</a:t>
            </a:r>
            <a:endParaRPr lang="en-US" altLang="ja-JP" sz="800" dirty="0" smtClean="0">
              <a:solidFill>
                <a:schemeClr val="tx1">
                  <a:lumMod val="50000"/>
                  <a:lumOff val="50000"/>
                </a:schemeClr>
              </a:solidFill>
            </a:endParaRPr>
          </a:p>
        </p:txBody>
      </p:sp>
      <p:sp>
        <p:nvSpPr>
          <p:cNvPr id="37" name="テキスト ボックス 36"/>
          <p:cNvSpPr txBox="1"/>
          <p:nvPr/>
        </p:nvSpPr>
        <p:spPr>
          <a:xfrm>
            <a:off x="5563752" y="2889251"/>
            <a:ext cx="1428596" cy="338554"/>
          </a:xfrm>
          <a:prstGeom prst="rect">
            <a:avLst/>
          </a:prstGeom>
          <a:noFill/>
        </p:spPr>
        <p:txBody>
          <a:bodyPr wrap="none" rtlCol="0">
            <a:spAutoFit/>
          </a:bodyPr>
          <a:lstStyle/>
          <a:p>
            <a:pPr marL="171450" indent="-171450">
              <a:buFont typeface="Wingdings" charset="2"/>
              <a:buChar char="ü"/>
            </a:pPr>
            <a:r>
              <a:rPr lang="en-US" altLang="ja-JP" sz="800" dirty="0">
                <a:solidFill>
                  <a:schemeClr val="tx1">
                    <a:lumMod val="50000"/>
                    <a:lumOff val="50000"/>
                  </a:schemeClr>
                </a:solidFill>
              </a:rPr>
              <a:t>P</a:t>
            </a:r>
            <a:r>
              <a:rPr lang="en-US" altLang="ja-JP" sz="800" dirty="0" smtClean="0">
                <a:solidFill>
                  <a:schemeClr val="tx1">
                    <a:lumMod val="50000"/>
                    <a:lumOff val="50000"/>
                  </a:schemeClr>
                </a:solidFill>
              </a:rPr>
              <a:t>ower </a:t>
            </a:r>
            <a:r>
              <a:rPr lang="en-US" altLang="ja-JP" sz="800" dirty="0" err="1" smtClean="0">
                <a:solidFill>
                  <a:schemeClr val="tx1">
                    <a:lumMod val="50000"/>
                    <a:lumOff val="50000"/>
                  </a:schemeClr>
                </a:solidFill>
              </a:rPr>
              <a:t>Systems,Z</a:t>
            </a:r>
            <a:r>
              <a:rPr lang="en-US" altLang="ja-JP" sz="800" dirty="0">
                <a:solidFill>
                  <a:schemeClr val="tx1">
                    <a:lumMod val="50000"/>
                    <a:lumOff val="50000"/>
                  </a:schemeClr>
                </a:solidFill>
              </a:rPr>
              <a:t> </a:t>
            </a:r>
            <a:r>
              <a:rPr lang="en-US" altLang="ja-JP" sz="800" dirty="0" smtClean="0">
                <a:solidFill>
                  <a:schemeClr val="tx1">
                    <a:lumMod val="50000"/>
                    <a:lumOff val="50000"/>
                  </a:schemeClr>
                </a:solidFill>
              </a:rPr>
              <a:t>Systems</a:t>
            </a:r>
          </a:p>
          <a:p>
            <a:pPr marL="171450" indent="-171450">
              <a:buFont typeface="Wingdings" charset="2"/>
              <a:buChar char="ü"/>
            </a:pPr>
            <a:r>
              <a:rPr lang="en-US" altLang="ja-JP" sz="800" dirty="0" err="1" smtClean="0">
                <a:solidFill>
                  <a:schemeClr val="tx1">
                    <a:lumMod val="50000"/>
                    <a:lumOff val="50000"/>
                  </a:schemeClr>
                </a:solidFill>
              </a:rPr>
              <a:t>BlueMix</a:t>
            </a:r>
            <a:r>
              <a:rPr lang="en-US" altLang="ja-JP" sz="800" dirty="0" smtClean="0">
                <a:solidFill>
                  <a:schemeClr val="tx1">
                    <a:lumMod val="50000"/>
                    <a:lumOff val="50000"/>
                  </a:schemeClr>
                </a:solidFill>
              </a:rPr>
              <a:t>  Local</a:t>
            </a:r>
          </a:p>
        </p:txBody>
      </p:sp>
      <p:sp>
        <p:nvSpPr>
          <p:cNvPr id="38" name="テキスト ボックス 37"/>
          <p:cNvSpPr txBox="1"/>
          <p:nvPr/>
        </p:nvSpPr>
        <p:spPr>
          <a:xfrm>
            <a:off x="1480806" y="3291255"/>
            <a:ext cx="1172116" cy="215444"/>
          </a:xfrm>
          <a:prstGeom prst="rect">
            <a:avLst/>
          </a:prstGeom>
          <a:noFill/>
        </p:spPr>
        <p:txBody>
          <a:bodyPr wrap="none" rtlCol="0">
            <a:spAutoFit/>
          </a:bodyPr>
          <a:lstStyle/>
          <a:p>
            <a:pPr marL="171450" indent="-171450">
              <a:buFont typeface="Wingdings" charset="2"/>
              <a:buChar char="ü"/>
            </a:pPr>
            <a:r>
              <a:rPr kumimoji="1" lang="en-US" altLang="ja-JP" sz="800" dirty="0" err="1" smtClean="0">
                <a:solidFill>
                  <a:schemeClr val="tx1">
                    <a:lumMod val="50000"/>
                    <a:lumOff val="50000"/>
                  </a:schemeClr>
                </a:solidFill>
              </a:rPr>
              <a:t>Vmware</a:t>
            </a:r>
            <a:r>
              <a:rPr kumimoji="1" lang="en-US" altLang="ja-JP" sz="800" dirty="0" smtClean="0">
                <a:solidFill>
                  <a:schemeClr val="tx1">
                    <a:lumMod val="50000"/>
                    <a:lumOff val="50000"/>
                  </a:schemeClr>
                </a:solidFill>
              </a:rPr>
              <a:t> </a:t>
            </a:r>
            <a:r>
              <a:rPr kumimoji="1" lang="ja-JP" altLang="en-US" sz="800" dirty="0" smtClean="0">
                <a:solidFill>
                  <a:schemeClr val="tx1">
                    <a:lumMod val="50000"/>
                    <a:lumOff val="50000"/>
                  </a:schemeClr>
                </a:solidFill>
              </a:rPr>
              <a:t>コネクター</a:t>
            </a:r>
            <a:endParaRPr lang="en-US" altLang="ja-JP" sz="800" dirty="0" smtClean="0">
              <a:solidFill>
                <a:schemeClr val="tx1">
                  <a:lumMod val="50000"/>
                  <a:lumOff val="50000"/>
                </a:schemeClr>
              </a:solidFill>
            </a:endParaRPr>
          </a:p>
        </p:txBody>
      </p:sp>
      <p:sp>
        <p:nvSpPr>
          <p:cNvPr id="39" name="テキスト ボックス 38"/>
          <p:cNvSpPr txBox="1"/>
          <p:nvPr/>
        </p:nvSpPr>
        <p:spPr>
          <a:xfrm>
            <a:off x="1926428" y="2701280"/>
            <a:ext cx="1967205" cy="584776"/>
          </a:xfrm>
          <a:prstGeom prst="rect">
            <a:avLst/>
          </a:prstGeom>
          <a:noFill/>
        </p:spPr>
        <p:txBody>
          <a:bodyPr wrap="none" rtlCol="0">
            <a:spAutoFit/>
          </a:bodyPr>
          <a:lstStyle/>
          <a:p>
            <a:pPr marL="171450" indent="-171450">
              <a:buFont typeface="Wingdings" charset="2"/>
              <a:buChar char="ü"/>
            </a:pPr>
            <a:r>
              <a:rPr kumimoji="1" lang="en-US" altLang="ja-JP" sz="800" dirty="0" smtClean="0">
                <a:solidFill>
                  <a:schemeClr val="tx1">
                    <a:lumMod val="50000"/>
                    <a:lumOff val="50000"/>
                  </a:schemeClr>
                </a:solidFill>
              </a:rPr>
              <a:t>SAP</a:t>
            </a:r>
            <a:r>
              <a:rPr kumimoji="1" lang="ja-JP" altLang="en-US" sz="800" dirty="0" smtClean="0">
                <a:solidFill>
                  <a:schemeClr val="tx1">
                    <a:lumMod val="50000"/>
                    <a:lumOff val="50000"/>
                  </a:schemeClr>
                </a:solidFill>
              </a:rPr>
              <a:t>提携</a:t>
            </a:r>
            <a:endParaRPr kumimoji="1" lang="en-US" altLang="ja-JP" sz="800" dirty="0" smtClean="0">
              <a:solidFill>
                <a:schemeClr val="tx1">
                  <a:lumMod val="50000"/>
                  <a:lumOff val="50000"/>
                </a:schemeClr>
              </a:solidFill>
            </a:endParaRPr>
          </a:p>
          <a:p>
            <a:pPr marL="171450" indent="-171450">
              <a:buFont typeface="Wingdings" charset="2"/>
              <a:buChar char="ü"/>
            </a:pPr>
            <a:r>
              <a:rPr lang="ja-JP" altLang="en-US" sz="800" dirty="0" smtClean="0">
                <a:solidFill>
                  <a:schemeClr val="tx1">
                    <a:lumMod val="50000"/>
                    <a:lumOff val="50000"/>
                  </a:schemeClr>
                </a:solidFill>
              </a:rPr>
              <a:t>上位レイヤサービス拡充</a:t>
            </a:r>
            <a:endParaRPr lang="en-US" altLang="ja-JP" sz="800" dirty="0" smtClean="0">
              <a:solidFill>
                <a:schemeClr val="tx1">
                  <a:lumMod val="50000"/>
                  <a:lumOff val="50000"/>
                </a:schemeClr>
              </a:solidFill>
            </a:endParaRPr>
          </a:p>
          <a:p>
            <a:pPr marL="171450" indent="-171450">
              <a:buFont typeface="Wingdings" charset="2"/>
              <a:buChar char="ü"/>
            </a:pPr>
            <a:r>
              <a:rPr lang="ja-JP" altLang="en-US" sz="800" dirty="0" smtClean="0">
                <a:solidFill>
                  <a:schemeClr val="tx1">
                    <a:lumMod val="50000"/>
                    <a:lumOff val="50000"/>
                  </a:schemeClr>
                </a:solidFill>
              </a:rPr>
              <a:t>パートナー・ビジネスの拡充</a:t>
            </a:r>
            <a:endParaRPr lang="en-US" altLang="ja-JP" sz="800" dirty="0" smtClean="0">
              <a:solidFill>
                <a:schemeClr val="tx1">
                  <a:lumMod val="50000"/>
                  <a:lumOff val="50000"/>
                </a:schemeClr>
              </a:solidFill>
            </a:endParaRPr>
          </a:p>
          <a:p>
            <a:pPr marL="171450" indent="-171450">
              <a:buFont typeface="Wingdings" charset="2"/>
              <a:buChar char="ü"/>
            </a:pPr>
            <a:r>
              <a:rPr lang="ja-JP" altLang="en-US" sz="800" dirty="0" smtClean="0">
                <a:solidFill>
                  <a:schemeClr val="tx1">
                    <a:lumMod val="50000"/>
                    <a:lumOff val="50000"/>
                  </a:schemeClr>
                </a:solidFill>
              </a:rPr>
              <a:t>エコシステム・ソリューション・パターン</a:t>
            </a:r>
            <a:endParaRPr lang="en-US" altLang="ja-JP" sz="800" dirty="0" smtClean="0">
              <a:solidFill>
                <a:schemeClr val="tx1">
                  <a:lumMod val="50000"/>
                  <a:lumOff val="50000"/>
                </a:schemeClr>
              </a:solidFill>
            </a:endParaRPr>
          </a:p>
        </p:txBody>
      </p:sp>
      <p:sp>
        <p:nvSpPr>
          <p:cNvPr id="40" name="テキスト ボックス 39"/>
          <p:cNvSpPr txBox="1"/>
          <p:nvPr/>
        </p:nvSpPr>
        <p:spPr>
          <a:xfrm>
            <a:off x="3088141" y="1881308"/>
            <a:ext cx="1428596" cy="215444"/>
          </a:xfrm>
          <a:prstGeom prst="rect">
            <a:avLst/>
          </a:prstGeom>
          <a:noFill/>
        </p:spPr>
        <p:txBody>
          <a:bodyPr wrap="none" rtlCol="0">
            <a:spAutoFit/>
          </a:bodyPr>
          <a:lstStyle/>
          <a:p>
            <a:pPr marL="171450" indent="-171450">
              <a:buFont typeface="Wingdings" charset="2"/>
              <a:buChar char="ü"/>
            </a:pPr>
            <a:r>
              <a:rPr lang="ja-JP" altLang="en-US" sz="800" dirty="0" smtClean="0">
                <a:solidFill>
                  <a:schemeClr val="tx1">
                    <a:lumMod val="50000"/>
                    <a:lumOff val="50000"/>
                  </a:schemeClr>
                </a:solidFill>
              </a:rPr>
              <a:t>上位レイヤサービス拡充</a:t>
            </a:r>
            <a:endParaRPr lang="en-US" altLang="ja-JP" sz="800" dirty="0" smtClean="0">
              <a:solidFill>
                <a:schemeClr val="tx1">
                  <a:lumMod val="50000"/>
                  <a:lumOff val="50000"/>
                </a:schemeClr>
              </a:solidFill>
            </a:endParaRPr>
          </a:p>
        </p:txBody>
      </p:sp>
      <p:sp>
        <p:nvSpPr>
          <p:cNvPr id="41" name="テキスト ボックス 40"/>
          <p:cNvSpPr txBox="1"/>
          <p:nvPr/>
        </p:nvSpPr>
        <p:spPr>
          <a:xfrm>
            <a:off x="4630776" y="3701854"/>
            <a:ext cx="761747" cy="215444"/>
          </a:xfrm>
          <a:prstGeom prst="rect">
            <a:avLst/>
          </a:prstGeom>
          <a:noFill/>
        </p:spPr>
        <p:txBody>
          <a:bodyPr wrap="none" rtlCol="0">
            <a:spAutoFit/>
          </a:bodyPr>
          <a:lstStyle/>
          <a:p>
            <a:pPr marL="171450" indent="-171450">
              <a:buFont typeface="Wingdings" charset="2"/>
              <a:buChar char="ü"/>
            </a:pPr>
            <a:r>
              <a:rPr kumimoji="1" lang="en-US" altLang="ja-JP" sz="800" dirty="0" smtClean="0">
                <a:solidFill>
                  <a:schemeClr val="tx1">
                    <a:lumMod val="50000"/>
                    <a:lumOff val="50000"/>
                  </a:schemeClr>
                </a:solidFill>
              </a:rPr>
              <a:t>Office365</a:t>
            </a:r>
          </a:p>
        </p:txBody>
      </p:sp>
      <p:sp>
        <p:nvSpPr>
          <p:cNvPr id="42" name="テキスト ボックス 41"/>
          <p:cNvSpPr txBox="1"/>
          <p:nvPr/>
        </p:nvSpPr>
        <p:spPr>
          <a:xfrm>
            <a:off x="3294727" y="4374711"/>
            <a:ext cx="1133644" cy="338554"/>
          </a:xfrm>
          <a:prstGeom prst="rect">
            <a:avLst/>
          </a:prstGeom>
          <a:noFill/>
        </p:spPr>
        <p:txBody>
          <a:bodyPr wrap="none" rtlCol="0">
            <a:spAutoFit/>
          </a:bodyPr>
          <a:lstStyle/>
          <a:p>
            <a:pPr marL="171450" indent="-171450">
              <a:buFont typeface="Wingdings" charset="2"/>
              <a:buChar char="ü"/>
            </a:pPr>
            <a:r>
              <a:rPr kumimoji="1" lang="en-US" altLang="ja-JP" sz="800" dirty="0" smtClean="0">
                <a:solidFill>
                  <a:schemeClr val="tx1">
                    <a:lumMod val="50000"/>
                    <a:lumOff val="50000"/>
                  </a:schemeClr>
                </a:solidFill>
              </a:rPr>
              <a:t>OSS</a:t>
            </a:r>
            <a:r>
              <a:rPr kumimoji="1" lang="ja-JP" altLang="en-US" sz="800" dirty="0" smtClean="0">
                <a:solidFill>
                  <a:schemeClr val="tx1">
                    <a:lumMod val="50000"/>
                    <a:lumOff val="50000"/>
                  </a:schemeClr>
                </a:solidFill>
              </a:rPr>
              <a:t>への対応拡充</a:t>
            </a:r>
            <a:endParaRPr kumimoji="1" lang="en-US" altLang="ja-JP" sz="800" dirty="0" smtClean="0">
              <a:solidFill>
                <a:schemeClr val="tx1">
                  <a:lumMod val="50000"/>
                  <a:lumOff val="50000"/>
                </a:schemeClr>
              </a:solidFill>
            </a:endParaRPr>
          </a:p>
          <a:p>
            <a:pPr marL="171450" indent="-171450">
              <a:buFont typeface="Wingdings" charset="2"/>
              <a:buChar char="ü"/>
            </a:pPr>
            <a:r>
              <a:rPr lang="en-US" altLang="ja-JP" sz="800" dirty="0" err="1" smtClean="0">
                <a:solidFill>
                  <a:schemeClr val="tx1">
                    <a:lumMod val="50000"/>
                    <a:lumOff val="50000"/>
                  </a:schemeClr>
                </a:solidFill>
              </a:rPr>
              <a:t>.Net</a:t>
            </a:r>
            <a:r>
              <a:rPr lang="ja-JP" altLang="en-US" sz="800" dirty="0" smtClean="0">
                <a:solidFill>
                  <a:schemeClr val="tx1">
                    <a:lumMod val="50000"/>
                    <a:lumOff val="50000"/>
                  </a:schemeClr>
                </a:solidFill>
              </a:rPr>
              <a:t>の</a:t>
            </a:r>
            <a:r>
              <a:rPr lang="en-US" altLang="ja-JP" sz="800" dirty="0" smtClean="0">
                <a:solidFill>
                  <a:schemeClr val="tx1">
                    <a:lumMod val="50000"/>
                    <a:lumOff val="50000"/>
                  </a:schemeClr>
                </a:solidFill>
              </a:rPr>
              <a:t>OSS</a:t>
            </a:r>
            <a:r>
              <a:rPr lang="ja-JP" altLang="en-US" sz="800" dirty="0" smtClean="0">
                <a:solidFill>
                  <a:schemeClr val="tx1">
                    <a:lumMod val="50000"/>
                    <a:lumOff val="50000"/>
                  </a:schemeClr>
                </a:solidFill>
              </a:rPr>
              <a:t>化</a:t>
            </a:r>
            <a:endParaRPr kumimoji="1" lang="en-US" altLang="ja-JP" sz="800" dirty="0" smtClean="0">
              <a:solidFill>
                <a:schemeClr val="tx1">
                  <a:lumMod val="50000"/>
                  <a:lumOff val="50000"/>
                </a:schemeClr>
              </a:solidFill>
            </a:endParaRPr>
          </a:p>
        </p:txBody>
      </p:sp>
      <p:sp>
        <p:nvSpPr>
          <p:cNvPr id="43" name="テキスト ボックス 42"/>
          <p:cNvSpPr txBox="1"/>
          <p:nvPr/>
        </p:nvSpPr>
        <p:spPr>
          <a:xfrm>
            <a:off x="5448336" y="4427371"/>
            <a:ext cx="1544012" cy="338554"/>
          </a:xfrm>
          <a:prstGeom prst="rect">
            <a:avLst/>
          </a:prstGeom>
          <a:noFill/>
        </p:spPr>
        <p:txBody>
          <a:bodyPr wrap="none" rtlCol="0">
            <a:spAutoFit/>
          </a:bodyPr>
          <a:lstStyle/>
          <a:p>
            <a:pPr marL="171450" indent="-171450">
              <a:buFont typeface="Wingdings" charset="2"/>
              <a:buChar char="ü"/>
            </a:pPr>
            <a:r>
              <a:rPr lang="ja-JP" altLang="en-US" sz="800" dirty="0" smtClean="0">
                <a:solidFill>
                  <a:schemeClr val="tx1">
                    <a:lumMod val="50000"/>
                    <a:lumOff val="50000"/>
                  </a:schemeClr>
                </a:solidFill>
              </a:rPr>
              <a:t>上位レイヤーサービス拡充</a:t>
            </a:r>
            <a:endParaRPr lang="en-US" altLang="ja-JP" sz="800" dirty="0" smtClean="0">
              <a:solidFill>
                <a:schemeClr val="tx1">
                  <a:lumMod val="50000"/>
                  <a:lumOff val="50000"/>
                </a:schemeClr>
              </a:solidFill>
            </a:endParaRPr>
          </a:p>
          <a:p>
            <a:pPr marL="171450" indent="-171450">
              <a:buFont typeface="Wingdings" charset="2"/>
              <a:buChar char="ü"/>
            </a:pPr>
            <a:r>
              <a:rPr lang="ja-JP" altLang="en-US" sz="800" dirty="0" smtClean="0">
                <a:solidFill>
                  <a:schemeClr val="tx1">
                    <a:lumMod val="50000"/>
                    <a:lumOff val="50000"/>
                  </a:schemeClr>
                </a:solidFill>
              </a:rPr>
              <a:t>パートナー・ビジネスの拡充</a:t>
            </a:r>
            <a:endParaRPr lang="en-US" altLang="ja-JP" sz="800" dirty="0" smtClean="0">
              <a:solidFill>
                <a:schemeClr val="tx1">
                  <a:lumMod val="50000"/>
                  <a:lumOff val="50000"/>
                </a:schemeClr>
              </a:solidFill>
            </a:endParaRPr>
          </a:p>
        </p:txBody>
      </p:sp>
      <p:sp>
        <p:nvSpPr>
          <p:cNvPr id="44" name="右矢印 43"/>
          <p:cNvSpPr/>
          <p:nvPr/>
        </p:nvSpPr>
        <p:spPr>
          <a:xfrm rot="5400000">
            <a:off x="7374146" y="5452595"/>
            <a:ext cx="754227" cy="610549"/>
          </a:xfrm>
          <a:prstGeom prst="righ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テキスト ボックス 44"/>
          <p:cNvSpPr txBox="1"/>
          <p:nvPr/>
        </p:nvSpPr>
        <p:spPr>
          <a:xfrm>
            <a:off x="6900081" y="5544103"/>
            <a:ext cx="710451" cy="215444"/>
          </a:xfrm>
          <a:prstGeom prst="rect">
            <a:avLst/>
          </a:prstGeom>
          <a:noFill/>
        </p:spPr>
        <p:txBody>
          <a:bodyPr wrap="none" rtlCol="0">
            <a:spAutoFit/>
          </a:bodyPr>
          <a:lstStyle/>
          <a:p>
            <a:pPr marL="171450" indent="-171450">
              <a:buFont typeface="Wingdings" charset="2"/>
              <a:buChar char="ü"/>
            </a:pPr>
            <a:r>
              <a:rPr kumimoji="1" lang="en-US" altLang="ja-JP" sz="800" dirty="0" smtClean="0">
                <a:solidFill>
                  <a:schemeClr val="tx1">
                    <a:lumMod val="50000"/>
                    <a:lumOff val="50000"/>
                  </a:schemeClr>
                </a:solidFill>
              </a:rPr>
              <a:t>EVO Rail</a:t>
            </a:r>
          </a:p>
        </p:txBody>
      </p:sp>
      <p:sp>
        <p:nvSpPr>
          <p:cNvPr id="46" name="テキスト ボックス 45"/>
          <p:cNvSpPr txBox="1"/>
          <p:nvPr/>
        </p:nvSpPr>
        <p:spPr>
          <a:xfrm>
            <a:off x="7077832" y="3701854"/>
            <a:ext cx="1043876" cy="215444"/>
          </a:xfrm>
          <a:prstGeom prst="rect">
            <a:avLst/>
          </a:prstGeom>
          <a:noFill/>
        </p:spPr>
        <p:txBody>
          <a:bodyPr wrap="none" rtlCol="0">
            <a:spAutoFit/>
          </a:bodyPr>
          <a:lstStyle/>
          <a:p>
            <a:pPr marL="171450" indent="-171450">
              <a:buFont typeface="Wingdings" charset="2"/>
              <a:buChar char="ü"/>
            </a:pPr>
            <a:r>
              <a:rPr lang="ja-JP" altLang="en-US" sz="800" dirty="0" smtClean="0">
                <a:solidFill>
                  <a:schemeClr val="tx1">
                    <a:lumMod val="50000"/>
                    <a:lumOff val="50000"/>
                  </a:schemeClr>
                </a:solidFill>
              </a:rPr>
              <a:t>サービスの拡充</a:t>
            </a:r>
            <a:endParaRPr kumimoji="1" lang="en-US" altLang="ja-JP" sz="800" dirty="0" smtClean="0">
              <a:solidFill>
                <a:schemeClr val="tx1">
                  <a:lumMod val="50000"/>
                  <a:lumOff val="50000"/>
                </a:schemeClr>
              </a:solidFill>
            </a:endParaRPr>
          </a:p>
        </p:txBody>
      </p:sp>
      <p:sp>
        <p:nvSpPr>
          <p:cNvPr id="47" name="テキスト ボックス 46"/>
          <p:cNvSpPr txBox="1"/>
          <p:nvPr/>
        </p:nvSpPr>
        <p:spPr>
          <a:xfrm>
            <a:off x="5186788" y="5450710"/>
            <a:ext cx="1402948" cy="338554"/>
          </a:xfrm>
          <a:prstGeom prst="rect">
            <a:avLst/>
          </a:prstGeom>
          <a:noFill/>
        </p:spPr>
        <p:txBody>
          <a:bodyPr wrap="none" rtlCol="0">
            <a:spAutoFit/>
          </a:bodyPr>
          <a:lstStyle/>
          <a:p>
            <a:pPr marL="171450" indent="-171450">
              <a:buFont typeface="Wingdings" charset="2"/>
              <a:buChar char="ü"/>
            </a:pPr>
            <a:r>
              <a:rPr kumimoji="1" lang="en-US" altLang="ja-JP" sz="800" dirty="0" err="1" smtClean="0">
                <a:solidFill>
                  <a:schemeClr val="tx1">
                    <a:lumMod val="50000"/>
                    <a:lumOff val="50000"/>
                  </a:schemeClr>
                </a:solidFill>
              </a:rPr>
              <a:t>vCenter</a:t>
            </a:r>
            <a:r>
              <a:rPr kumimoji="1" lang="ja-JP" altLang="en-US" sz="800" dirty="0" smtClean="0">
                <a:solidFill>
                  <a:schemeClr val="tx1">
                    <a:lumMod val="50000"/>
                    <a:lumOff val="50000"/>
                  </a:schemeClr>
                </a:solidFill>
              </a:rPr>
              <a:t>の機能拡充</a:t>
            </a:r>
            <a:endParaRPr kumimoji="1" lang="en-US" altLang="ja-JP" sz="800" dirty="0" smtClean="0">
              <a:solidFill>
                <a:schemeClr val="tx1">
                  <a:lumMod val="50000"/>
                  <a:lumOff val="50000"/>
                </a:schemeClr>
              </a:solidFill>
            </a:endParaRPr>
          </a:p>
          <a:p>
            <a:pPr marL="171450" indent="-171450">
              <a:buFont typeface="Wingdings" charset="2"/>
              <a:buChar char="ü"/>
            </a:pPr>
            <a:r>
              <a:rPr lang="en-US" altLang="ja-JP" sz="800" dirty="0" smtClean="0">
                <a:solidFill>
                  <a:schemeClr val="tx1">
                    <a:lumMod val="50000"/>
                    <a:lumOff val="50000"/>
                  </a:schemeClr>
                </a:solidFill>
              </a:rPr>
              <a:t>Windows Server 2012 R2</a:t>
            </a:r>
            <a:endParaRPr kumimoji="1" lang="en-US" altLang="ja-JP" sz="800" dirty="0" smtClean="0">
              <a:solidFill>
                <a:schemeClr val="tx1">
                  <a:lumMod val="50000"/>
                  <a:lumOff val="50000"/>
                </a:schemeClr>
              </a:solidFill>
            </a:endParaRPr>
          </a:p>
        </p:txBody>
      </p:sp>
    </p:spTree>
    <p:extLst>
      <p:ext uri="{BB962C8B-B14F-4D97-AF65-F5344CB8AC3E}">
        <p14:creationId xmlns:p14="http://schemas.microsoft.com/office/powerpoint/2010/main" val="18976710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図形グループ 21"/>
          <p:cNvGrpSpPr/>
          <p:nvPr/>
        </p:nvGrpSpPr>
        <p:grpSpPr>
          <a:xfrm>
            <a:off x="1457693" y="2134576"/>
            <a:ext cx="6225436" cy="3600407"/>
            <a:chOff x="1457693" y="2134576"/>
            <a:chExt cx="6225436" cy="3600407"/>
          </a:xfrm>
        </p:grpSpPr>
        <p:sp>
          <p:nvSpPr>
            <p:cNvPr id="17" name="二等辺三角形 16"/>
            <p:cNvSpPr/>
            <p:nvPr/>
          </p:nvSpPr>
          <p:spPr>
            <a:xfrm>
              <a:off x="1457693" y="2134576"/>
              <a:ext cx="6225436" cy="3600407"/>
            </a:xfrm>
            <a:prstGeom prst="triangle">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テキスト ボックス 17"/>
            <p:cNvSpPr txBox="1"/>
            <p:nvPr/>
          </p:nvSpPr>
          <p:spPr>
            <a:xfrm>
              <a:off x="2400584" y="5010501"/>
              <a:ext cx="4339650" cy="646331"/>
            </a:xfrm>
            <a:prstGeom prst="rect">
              <a:avLst/>
            </a:prstGeom>
            <a:noFill/>
          </p:spPr>
          <p:txBody>
            <a:bodyPr wrap="none" rtlCol="0">
              <a:spAutoFit/>
            </a:bodyPr>
            <a:lstStyle/>
            <a:p>
              <a:pPr algn="ctr"/>
              <a:r>
                <a:rPr kumimoji="1" lang="ja-JP" altLang="en-US" sz="3600" dirty="0" smtClean="0">
                  <a:solidFill>
                    <a:srgbClr val="0000FF"/>
                  </a:solidFill>
                  <a:latin typeface="メイリオ"/>
                  <a:ea typeface="メイリオ"/>
                  <a:cs typeface="メイリオ"/>
                </a:rPr>
                <a:t>新しい組合せを創る</a:t>
              </a:r>
              <a:endParaRPr kumimoji="1" lang="ja-JP" altLang="en-US" sz="3600" dirty="0">
                <a:solidFill>
                  <a:srgbClr val="0000FF"/>
                </a:solidFill>
                <a:latin typeface="メイリオ"/>
                <a:ea typeface="メイリオ"/>
                <a:cs typeface="メイリオ"/>
              </a:endParaRPr>
            </a:p>
          </p:txBody>
        </p:sp>
      </p:grpSp>
      <p:sp>
        <p:nvSpPr>
          <p:cNvPr id="9" name="正方形/長方形 8"/>
          <p:cNvSpPr/>
          <p:nvPr/>
        </p:nvSpPr>
        <p:spPr>
          <a:xfrm>
            <a:off x="5955226" y="4570356"/>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a:t>
            </a:r>
            <a:endParaRPr kumimoji="1" lang="ja-JP" altLang="en-US" sz="1200" dirty="0">
              <a:solidFill>
                <a:srgbClr val="FFFFFF"/>
              </a:solidFill>
              <a:latin typeface="メイリオ"/>
              <a:ea typeface="メイリオ"/>
              <a:cs typeface="メイリオ"/>
            </a:endParaRPr>
          </a:p>
        </p:txBody>
      </p:sp>
      <p:sp>
        <p:nvSpPr>
          <p:cNvPr id="7" name="正方形/長方形 6"/>
          <p:cNvSpPr/>
          <p:nvPr/>
        </p:nvSpPr>
        <p:spPr>
          <a:xfrm>
            <a:off x="4570409" y="4570356"/>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モバイル</a:t>
            </a:r>
            <a:endParaRPr kumimoji="1" lang="ja-JP" altLang="en-US" sz="1200" dirty="0">
              <a:solidFill>
                <a:srgbClr val="FFFFFF"/>
              </a:solidFill>
              <a:latin typeface="メイリオ"/>
              <a:ea typeface="メイリオ"/>
              <a:cs typeface="メイリオ"/>
            </a:endParaRPr>
          </a:p>
        </p:txBody>
      </p:sp>
      <p:sp>
        <p:nvSpPr>
          <p:cNvPr id="6" name="正方形/長方形 5"/>
          <p:cNvSpPr/>
          <p:nvPr/>
        </p:nvSpPr>
        <p:spPr>
          <a:xfrm>
            <a:off x="3185594" y="4570356"/>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クラウド</a:t>
            </a:r>
            <a:endParaRPr kumimoji="1" lang="ja-JP" altLang="en-US" sz="1200" dirty="0">
              <a:solidFill>
                <a:srgbClr val="FFFFFF"/>
              </a:solidFill>
              <a:latin typeface="メイリオ"/>
              <a:ea typeface="メイリオ"/>
              <a:cs typeface="メイリオ"/>
            </a:endParaRPr>
          </a:p>
        </p:txBody>
      </p:sp>
      <p:sp>
        <p:nvSpPr>
          <p:cNvPr id="12" name="正方形/長方形 11"/>
          <p:cNvSpPr/>
          <p:nvPr/>
        </p:nvSpPr>
        <p:spPr>
          <a:xfrm>
            <a:off x="1800779" y="4570356"/>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ウェアラブル</a:t>
            </a:r>
            <a:endParaRPr kumimoji="1" lang="ja-JP" altLang="en-US" sz="1200" dirty="0">
              <a:solidFill>
                <a:srgbClr val="FFFFFF"/>
              </a:solidFill>
              <a:latin typeface="メイリオ"/>
              <a:ea typeface="メイリオ"/>
              <a:cs typeface="メイリオ"/>
            </a:endParaRPr>
          </a:p>
        </p:txBody>
      </p:sp>
      <p:sp>
        <p:nvSpPr>
          <p:cNvPr id="14" name="正方形/長方形 13"/>
          <p:cNvSpPr/>
          <p:nvPr/>
        </p:nvSpPr>
        <p:spPr>
          <a:xfrm>
            <a:off x="5262817" y="4205587"/>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オープン</a:t>
            </a:r>
            <a:endParaRPr kumimoji="1" lang="ja-JP" altLang="en-US" sz="1200" dirty="0">
              <a:solidFill>
                <a:srgbClr val="FFFFFF"/>
              </a:solidFill>
              <a:latin typeface="メイリオ"/>
              <a:ea typeface="メイリオ"/>
              <a:cs typeface="メイリオ"/>
            </a:endParaRPr>
          </a:p>
        </p:txBody>
      </p:sp>
      <p:sp>
        <p:nvSpPr>
          <p:cNvPr id="13" name="正方形/長方形 12"/>
          <p:cNvSpPr/>
          <p:nvPr/>
        </p:nvSpPr>
        <p:spPr>
          <a:xfrm>
            <a:off x="3878002" y="4205587"/>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ソーシャル</a:t>
            </a:r>
            <a:endParaRPr kumimoji="1" lang="ja-JP" altLang="en-US" sz="1200" dirty="0">
              <a:solidFill>
                <a:srgbClr val="FFFFFF"/>
              </a:solidFill>
              <a:latin typeface="メイリオ"/>
              <a:ea typeface="メイリオ"/>
              <a:cs typeface="メイリオ"/>
            </a:endParaRPr>
          </a:p>
        </p:txBody>
      </p:sp>
      <p:sp>
        <p:nvSpPr>
          <p:cNvPr id="8" name="正方形/長方形 7"/>
          <p:cNvSpPr/>
          <p:nvPr/>
        </p:nvSpPr>
        <p:spPr>
          <a:xfrm>
            <a:off x="2493187" y="4205587"/>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ビッグデータ</a:t>
            </a:r>
            <a:endParaRPr kumimoji="1" lang="ja-JP" altLang="en-US" sz="1200" dirty="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lang="en-US" altLang="ja-JP" dirty="0"/>
              <a:t>IT</a:t>
            </a:r>
            <a:r>
              <a:rPr lang="ja-JP" altLang="en-US" dirty="0"/>
              <a:t>ビジネスはどこへ向かうのか</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a:t>
            </a:fld>
            <a:endParaRPr kumimoji="1" lang="ja-JP" altLang="en-US"/>
          </a:p>
        </p:txBody>
      </p:sp>
      <p:sp>
        <p:nvSpPr>
          <p:cNvPr id="5" name="テキスト ボックス 4"/>
          <p:cNvSpPr txBox="1"/>
          <p:nvPr/>
        </p:nvSpPr>
        <p:spPr>
          <a:xfrm>
            <a:off x="457200" y="1089029"/>
            <a:ext cx="5109091" cy="584776"/>
          </a:xfrm>
          <a:prstGeom prst="rect">
            <a:avLst/>
          </a:prstGeom>
          <a:noFill/>
        </p:spPr>
        <p:txBody>
          <a:bodyPr wrap="none" rtlCol="0">
            <a:spAutoFit/>
          </a:bodyPr>
          <a:lstStyle/>
          <a:p>
            <a:r>
              <a:rPr kumimoji="1" lang="ja-JP" altLang="en-US" sz="3200" b="1" dirty="0" smtClean="0">
                <a:solidFill>
                  <a:srgbClr val="0000FF"/>
                </a:solidFill>
                <a:latin typeface="メイリオ"/>
                <a:ea typeface="メイリオ"/>
                <a:cs typeface="メイリオ"/>
              </a:rPr>
              <a:t>ビジネス価値</a:t>
            </a:r>
            <a:r>
              <a:rPr kumimoji="1" lang="ja-JP" altLang="en-US" sz="3200" dirty="0" smtClean="0">
                <a:solidFill>
                  <a:schemeClr val="tx1">
                    <a:lumMod val="50000"/>
                    <a:lumOff val="50000"/>
                  </a:schemeClr>
                </a:solidFill>
                <a:latin typeface="メイリオ"/>
                <a:ea typeface="メイリオ"/>
                <a:cs typeface="メイリオ"/>
              </a:rPr>
              <a:t>を生みだす！</a:t>
            </a:r>
            <a:endParaRPr kumimoji="1" lang="ja-JP" altLang="en-US" sz="3200" dirty="0">
              <a:solidFill>
                <a:schemeClr val="tx1">
                  <a:lumMod val="50000"/>
                  <a:lumOff val="50000"/>
                </a:schemeClr>
              </a:solidFill>
              <a:latin typeface="メイリオ"/>
              <a:ea typeface="メイリオ"/>
              <a:cs typeface="メイリオ"/>
            </a:endParaRPr>
          </a:p>
        </p:txBody>
      </p:sp>
      <p:sp>
        <p:nvSpPr>
          <p:cNvPr id="10" name="正方形/長方形 9"/>
          <p:cNvSpPr/>
          <p:nvPr/>
        </p:nvSpPr>
        <p:spPr>
          <a:xfrm>
            <a:off x="4570410" y="3840818"/>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ロボット</a:t>
            </a:r>
            <a:endParaRPr kumimoji="1" lang="ja-JP" altLang="en-US" sz="1200" dirty="0">
              <a:solidFill>
                <a:srgbClr val="FFFFFF"/>
              </a:solidFill>
              <a:latin typeface="メイリオ"/>
              <a:ea typeface="メイリオ"/>
              <a:cs typeface="メイリオ"/>
            </a:endParaRPr>
          </a:p>
        </p:txBody>
      </p:sp>
      <p:sp>
        <p:nvSpPr>
          <p:cNvPr id="11" name="正方形/長方形 10"/>
          <p:cNvSpPr/>
          <p:nvPr/>
        </p:nvSpPr>
        <p:spPr>
          <a:xfrm>
            <a:off x="3185595" y="3840818"/>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err="1" smtClean="0">
                <a:solidFill>
                  <a:srgbClr val="FFFFFF"/>
                </a:solidFill>
                <a:latin typeface="メイリオ"/>
                <a:ea typeface="メイリオ"/>
                <a:cs typeface="メイリオ"/>
              </a:rPr>
              <a:t>IoT</a:t>
            </a:r>
            <a:endParaRPr kumimoji="1" lang="ja-JP" altLang="en-US" sz="1200" dirty="0">
              <a:solidFill>
                <a:srgbClr val="FFFFFF"/>
              </a:solidFill>
              <a:latin typeface="メイリオ"/>
              <a:ea typeface="メイリオ"/>
              <a:cs typeface="メイリオ"/>
            </a:endParaRPr>
          </a:p>
        </p:txBody>
      </p:sp>
      <p:sp>
        <p:nvSpPr>
          <p:cNvPr id="19" name="正方形/長方形 18"/>
          <p:cNvSpPr/>
          <p:nvPr/>
        </p:nvSpPr>
        <p:spPr>
          <a:xfrm>
            <a:off x="3878001" y="3476049"/>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メイリオ"/>
                <a:ea typeface="メイリオ"/>
                <a:cs typeface="メイリオ"/>
              </a:rPr>
              <a:t>人工知能</a:t>
            </a:r>
            <a:endParaRPr kumimoji="1" lang="ja-JP" altLang="en-US" sz="1200" dirty="0">
              <a:solidFill>
                <a:srgbClr val="FFFFFF"/>
              </a:solidFill>
              <a:latin typeface="メイリオ"/>
              <a:ea typeface="メイリオ"/>
              <a:cs typeface="メイリオ"/>
            </a:endParaRPr>
          </a:p>
        </p:txBody>
      </p:sp>
      <p:sp>
        <p:nvSpPr>
          <p:cNvPr id="21" name="正方形/長方形 20"/>
          <p:cNvSpPr/>
          <p:nvPr/>
        </p:nvSpPr>
        <p:spPr>
          <a:xfrm>
            <a:off x="1800779" y="2289942"/>
            <a:ext cx="5539262" cy="965962"/>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4800" dirty="0" smtClean="0">
                <a:solidFill>
                  <a:srgbClr val="FFFFFF"/>
                </a:solidFill>
                <a:latin typeface="Charter Black"/>
                <a:ea typeface="メイリオ"/>
                <a:cs typeface="Charter Black"/>
              </a:rPr>
              <a:t>innovation</a:t>
            </a:r>
            <a:endParaRPr kumimoji="1" lang="ja-JP" altLang="en-US" sz="4800" dirty="0">
              <a:solidFill>
                <a:srgbClr val="FFFFFF"/>
              </a:solidFill>
              <a:latin typeface="Charter Black"/>
              <a:ea typeface="メイリオ"/>
              <a:cs typeface="Charter Black"/>
            </a:endParaRPr>
          </a:p>
        </p:txBody>
      </p:sp>
    </p:spTree>
    <p:extLst>
      <p:ext uri="{BB962C8B-B14F-4D97-AF65-F5344CB8AC3E}">
        <p14:creationId xmlns:p14="http://schemas.microsoft.com/office/powerpoint/2010/main" val="36389488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0-#ppt_h/2"/>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800" fill="hold"/>
                                        <p:tgtEl>
                                          <p:spTgt spid="8"/>
                                        </p:tgtEl>
                                        <p:attrNameLst>
                                          <p:attrName>ppt_x</p:attrName>
                                        </p:attrNameLst>
                                      </p:cBhvr>
                                      <p:tavLst>
                                        <p:tav tm="0">
                                          <p:val>
                                            <p:strVal val="0-#ppt_w/2"/>
                                          </p:val>
                                        </p:tav>
                                        <p:tav tm="100000">
                                          <p:val>
                                            <p:strVal val="#ppt_x"/>
                                          </p:val>
                                        </p:tav>
                                      </p:tavLst>
                                    </p:anim>
                                    <p:anim calcmode="lin" valueType="num">
                                      <p:cBhvr additive="base">
                                        <p:cTn id="32" dur="8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700" fill="hold"/>
                                        <p:tgtEl>
                                          <p:spTgt spid="10"/>
                                        </p:tgtEl>
                                        <p:attrNameLst>
                                          <p:attrName>ppt_x</p:attrName>
                                        </p:attrNameLst>
                                      </p:cBhvr>
                                      <p:tavLst>
                                        <p:tav tm="0">
                                          <p:val>
                                            <p:strVal val="1+#ppt_w/2"/>
                                          </p:val>
                                        </p:tav>
                                        <p:tav tm="100000">
                                          <p:val>
                                            <p:strVal val="#ppt_x"/>
                                          </p:val>
                                        </p:tav>
                                      </p:tavLst>
                                    </p:anim>
                                    <p:anim calcmode="lin" valueType="num">
                                      <p:cBhvr additive="base">
                                        <p:cTn id="36" dur="700" fill="hold"/>
                                        <p:tgtEl>
                                          <p:spTgt spid="10"/>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700" fill="hold"/>
                                        <p:tgtEl>
                                          <p:spTgt spid="11"/>
                                        </p:tgtEl>
                                        <p:attrNameLst>
                                          <p:attrName>ppt_x</p:attrName>
                                        </p:attrNameLst>
                                      </p:cBhvr>
                                      <p:tavLst>
                                        <p:tav tm="0">
                                          <p:val>
                                            <p:strVal val="0-#ppt_w/2"/>
                                          </p:val>
                                        </p:tav>
                                        <p:tav tm="100000">
                                          <p:val>
                                            <p:strVal val="#ppt_x"/>
                                          </p:val>
                                        </p:tav>
                                      </p:tavLst>
                                    </p:anim>
                                    <p:anim calcmode="lin" valueType="num">
                                      <p:cBhvr additive="base">
                                        <p:cTn id="40" dur="700" fill="hold"/>
                                        <p:tgtEl>
                                          <p:spTgt spid="11"/>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1100" fill="hold"/>
                                        <p:tgtEl>
                                          <p:spTgt spid="19"/>
                                        </p:tgtEl>
                                        <p:attrNameLst>
                                          <p:attrName>ppt_x</p:attrName>
                                        </p:attrNameLst>
                                      </p:cBhvr>
                                      <p:tavLst>
                                        <p:tav tm="0">
                                          <p:val>
                                            <p:strVal val="#ppt_x"/>
                                          </p:val>
                                        </p:tav>
                                        <p:tav tm="100000">
                                          <p:val>
                                            <p:strVal val="#ppt_x"/>
                                          </p:val>
                                        </p:tav>
                                      </p:tavLst>
                                    </p:anim>
                                    <p:anim calcmode="lin" valueType="num">
                                      <p:cBhvr additive="base">
                                        <p:cTn id="44" dur="11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par>
                          <p:cTn id="50" fill="hold">
                            <p:stCondLst>
                              <p:cond delay="500"/>
                            </p:stCondLst>
                            <p:childTnLst>
                              <p:par>
                                <p:cTn id="51" presetID="53" presetClass="entr" presetSubtype="16"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animEffect transition="in" filter="fade">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6" grpId="0" animBg="1"/>
      <p:bldP spid="12" grpId="0" animBg="1"/>
      <p:bldP spid="14" grpId="0" animBg="1"/>
      <p:bldP spid="13" grpId="0" animBg="1"/>
      <p:bldP spid="8" grpId="0" animBg="1"/>
      <p:bldP spid="10" grpId="0" animBg="1"/>
      <p:bldP spid="11" grpId="0" animBg="1"/>
      <p:bldP spid="19" grpId="0" animBg="1"/>
      <p:bldP spid="2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4572000" y="3631788"/>
            <a:ext cx="4114800" cy="277998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charset="2"/>
              <a:buChar char="v"/>
            </a:pPr>
            <a:endParaRPr kumimoji="1" lang="en-US" altLang="ja-JP" sz="1400" dirty="0" smtClean="0">
              <a:solidFill>
                <a:srgbClr val="FFFFFF"/>
              </a:solidFill>
              <a:latin typeface="ＭＳ Ｐゴシック"/>
              <a:ea typeface="ＭＳ Ｐゴシック"/>
              <a:cs typeface="ＭＳ Ｐゴシック"/>
            </a:endParaRPr>
          </a:p>
          <a:p>
            <a:pPr marL="285750" indent="-285750">
              <a:buFont typeface="Wingdings" charset="2"/>
              <a:buChar char="v"/>
            </a:pPr>
            <a:endParaRPr lang="en-US" altLang="ja-JP" sz="1400" dirty="0">
              <a:solidFill>
                <a:srgbClr val="FFFFFF"/>
              </a:solidFill>
              <a:latin typeface="ＭＳ Ｐゴシック"/>
              <a:ea typeface="ＭＳ Ｐゴシック"/>
              <a:cs typeface="ＭＳ Ｐゴシック"/>
            </a:endParaRPr>
          </a:p>
          <a:p>
            <a:pPr marL="285750" indent="-285750">
              <a:buFont typeface="Wingdings" charset="2"/>
              <a:buChar char="v"/>
            </a:pPr>
            <a:r>
              <a:rPr kumimoji="1" lang="ja-JP" altLang="en-US" sz="1400" dirty="0" smtClean="0">
                <a:solidFill>
                  <a:srgbClr val="FFFFFF"/>
                </a:solidFill>
                <a:latin typeface="ＭＳ Ｐゴシック"/>
                <a:ea typeface="ＭＳ Ｐゴシック"/>
                <a:cs typeface="ＭＳ Ｐゴシック"/>
              </a:rPr>
              <a:t>通信インフラ</a:t>
            </a:r>
            <a:r>
              <a:rPr kumimoji="1" lang="en-US" altLang="ja-JP" sz="1400" dirty="0" smtClean="0">
                <a:solidFill>
                  <a:srgbClr val="FFFFFF"/>
                </a:solidFill>
                <a:latin typeface="ＭＳ Ｐゴシック"/>
                <a:ea typeface="ＭＳ Ｐゴシック"/>
                <a:cs typeface="ＭＳ Ｐゴシック"/>
              </a:rPr>
              <a:t>/DC</a:t>
            </a:r>
            <a:r>
              <a:rPr kumimoji="1" lang="ja-JP" altLang="en-US" sz="1400" dirty="0" smtClean="0">
                <a:solidFill>
                  <a:srgbClr val="FFFFFF"/>
                </a:solidFill>
                <a:latin typeface="ＭＳ Ｐゴシック"/>
                <a:ea typeface="ＭＳ Ｐゴシック"/>
                <a:cs typeface="ＭＳ Ｐゴシック"/>
              </a:rPr>
              <a:t>のシームレス提供</a:t>
            </a:r>
            <a:endParaRPr kumimoji="1" lang="en-US" altLang="ja-JP" sz="1400" dirty="0" smtClean="0">
              <a:solidFill>
                <a:srgbClr val="FFFFFF"/>
              </a:solidFill>
              <a:latin typeface="ＭＳ Ｐゴシック"/>
              <a:ea typeface="ＭＳ Ｐゴシック"/>
              <a:cs typeface="ＭＳ Ｐゴシック"/>
            </a:endParaRPr>
          </a:p>
          <a:p>
            <a:pPr marL="285750" indent="-285750">
              <a:buFont typeface="Wingdings" charset="2"/>
              <a:buChar char="v"/>
            </a:pPr>
            <a:r>
              <a:rPr lang="ja-JP" altLang="en-US" sz="1400" dirty="0" smtClean="0">
                <a:solidFill>
                  <a:srgbClr val="FFFFFF"/>
                </a:solidFill>
                <a:latin typeface="ＭＳ Ｐゴシック"/>
                <a:ea typeface="ＭＳ Ｐゴシック"/>
                <a:cs typeface="ＭＳ Ｐゴシック"/>
              </a:rPr>
              <a:t>グローバル拠点展開（</a:t>
            </a:r>
            <a:r>
              <a:rPr lang="en-US" altLang="ja-JP" sz="1400" dirty="0" smtClean="0">
                <a:solidFill>
                  <a:srgbClr val="FFFFFF"/>
                </a:solidFill>
                <a:latin typeface="ＭＳ Ｐゴシック"/>
                <a:ea typeface="ＭＳ Ｐゴシック"/>
                <a:cs typeface="ＭＳ Ｐゴシック"/>
              </a:rPr>
              <a:t>9</a:t>
            </a:r>
            <a:r>
              <a:rPr lang="ja-JP" altLang="en-US" sz="1400" dirty="0" smtClean="0">
                <a:solidFill>
                  <a:srgbClr val="FFFFFF"/>
                </a:solidFill>
                <a:latin typeface="ＭＳ Ｐゴシック"/>
                <a:ea typeface="ＭＳ Ｐゴシック"/>
                <a:cs typeface="ＭＳ Ｐゴシック"/>
              </a:rPr>
              <a:t>カ国</a:t>
            </a:r>
            <a:r>
              <a:rPr lang="en-US" altLang="ja-JP" sz="1400" dirty="0" smtClean="0">
                <a:solidFill>
                  <a:srgbClr val="FFFFFF"/>
                </a:solidFill>
                <a:latin typeface="ＭＳ Ｐゴシック"/>
                <a:ea typeface="ＭＳ Ｐゴシック"/>
                <a:cs typeface="ＭＳ Ｐゴシック"/>
              </a:rPr>
              <a:t>11</a:t>
            </a:r>
            <a:r>
              <a:rPr lang="ja-JP" altLang="en-US" sz="1400" dirty="0" smtClean="0">
                <a:solidFill>
                  <a:srgbClr val="FFFFFF"/>
                </a:solidFill>
                <a:latin typeface="ＭＳ Ｐゴシック"/>
                <a:ea typeface="ＭＳ Ｐゴシック"/>
                <a:cs typeface="ＭＳ Ｐゴシック"/>
              </a:rPr>
              <a:t>拠点）</a:t>
            </a:r>
            <a:endParaRPr lang="en-US" altLang="ja-JP" sz="1400" dirty="0" smtClean="0">
              <a:solidFill>
                <a:srgbClr val="FFFFFF"/>
              </a:solidFill>
              <a:latin typeface="ＭＳ Ｐゴシック"/>
              <a:ea typeface="ＭＳ Ｐゴシック"/>
              <a:cs typeface="ＭＳ Ｐゴシック"/>
            </a:endParaRPr>
          </a:p>
          <a:p>
            <a:pPr marL="285750" indent="-285750">
              <a:buFont typeface="Wingdings" charset="2"/>
              <a:buChar char="v"/>
            </a:pPr>
            <a:r>
              <a:rPr kumimoji="1" lang="en-US" altLang="ja-JP" sz="1400" dirty="0" smtClean="0">
                <a:solidFill>
                  <a:srgbClr val="FFFFFF"/>
                </a:solidFill>
                <a:latin typeface="ＭＳ Ｐゴシック"/>
                <a:ea typeface="ＭＳ Ｐゴシック"/>
                <a:cs typeface="ＭＳ Ｐゴシック"/>
              </a:rPr>
              <a:t>APAC</a:t>
            </a:r>
            <a:r>
              <a:rPr kumimoji="1" lang="ja-JP" altLang="en-US" sz="1400" dirty="0" smtClean="0">
                <a:solidFill>
                  <a:srgbClr val="FFFFFF"/>
                </a:solidFill>
                <a:latin typeface="ＭＳ Ｐゴシック"/>
                <a:ea typeface="ＭＳ Ｐゴシック"/>
                <a:cs typeface="ＭＳ Ｐゴシック"/>
              </a:rPr>
              <a:t>最大の</a:t>
            </a:r>
            <a:r>
              <a:rPr lang="en-US" altLang="ja-JP" sz="1400" dirty="0" smtClean="0">
                <a:solidFill>
                  <a:srgbClr val="FFFFFF"/>
                </a:solidFill>
                <a:latin typeface="ＭＳ Ｐゴシック"/>
                <a:ea typeface="ＭＳ Ｐゴシック"/>
                <a:cs typeface="ＭＳ Ｐゴシック"/>
              </a:rPr>
              <a:t>DC</a:t>
            </a:r>
            <a:r>
              <a:rPr lang="ja-JP" altLang="en-US" sz="1400" dirty="0" smtClean="0">
                <a:solidFill>
                  <a:srgbClr val="FFFFFF"/>
                </a:solidFill>
                <a:latin typeface="ＭＳ Ｐゴシック"/>
                <a:ea typeface="ＭＳ Ｐゴシック"/>
                <a:cs typeface="ＭＳ Ｐゴシック"/>
              </a:rPr>
              <a:t>敷地面積</a:t>
            </a:r>
            <a:endParaRPr lang="en-US" altLang="ja-JP" sz="1400" dirty="0" smtClean="0">
              <a:solidFill>
                <a:srgbClr val="FFFFFF"/>
              </a:solidFill>
              <a:latin typeface="ＭＳ Ｐゴシック"/>
              <a:ea typeface="ＭＳ Ｐゴシック"/>
              <a:cs typeface="ＭＳ Ｐゴシック"/>
            </a:endParaRPr>
          </a:p>
          <a:p>
            <a:pPr marL="285750" indent="-285750">
              <a:buFont typeface="Wingdings" charset="2"/>
              <a:buChar char="v"/>
            </a:pPr>
            <a:r>
              <a:rPr kumimoji="1" lang="ja-JP" altLang="en-US" sz="1400" dirty="0" smtClean="0">
                <a:solidFill>
                  <a:srgbClr val="FFFFFF"/>
                </a:solidFill>
                <a:latin typeface="ＭＳ Ｐゴシック"/>
                <a:ea typeface="ＭＳ Ｐゴシック"/>
                <a:cs typeface="ＭＳ Ｐゴシック"/>
              </a:rPr>
              <a:t>ネットワーク転送量無料（</a:t>
            </a:r>
            <a:r>
              <a:rPr kumimoji="1" lang="en-US" altLang="ja-JP" sz="1400" dirty="0" smtClean="0">
                <a:solidFill>
                  <a:srgbClr val="FFFFFF"/>
                </a:solidFill>
                <a:latin typeface="ＭＳ Ｐゴシック"/>
                <a:ea typeface="ＭＳ Ｐゴシック"/>
                <a:cs typeface="ＭＳ Ｐゴシック"/>
              </a:rPr>
              <a:t>IN/OUT</a:t>
            </a:r>
            <a:r>
              <a:rPr kumimoji="1" lang="ja-JP" altLang="en-US" sz="1400" dirty="0" smtClean="0">
                <a:solidFill>
                  <a:srgbClr val="FFFFFF"/>
                </a:solidFill>
                <a:latin typeface="ＭＳ Ｐゴシック"/>
                <a:ea typeface="ＭＳ Ｐゴシック"/>
                <a:cs typeface="ＭＳ Ｐゴシック"/>
              </a:rPr>
              <a:t>）</a:t>
            </a:r>
            <a:endParaRPr kumimoji="1" lang="en-US" altLang="ja-JP" sz="1400" dirty="0" smtClean="0">
              <a:solidFill>
                <a:srgbClr val="FFFFFF"/>
              </a:solidFill>
              <a:latin typeface="ＭＳ Ｐゴシック"/>
              <a:ea typeface="ＭＳ Ｐゴシック"/>
              <a:cs typeface="ＭＳ Ｐゴシック"/>
            </a:endParaRPr>
          </a:p>
          <a:p>
            <a:pPr marL="285750" indent="-285750">
              <a:buFont typeface="Wingdings" charset="2"/>
              <a:buChar char="v"/>
            </a:pPr>
            <a:r>
              <a:rPr lang="ja-JP" altLang="en-US" sz="1400" dirty="0" smtClean="0">
                <a:solidFill>
                  <a:srgbClr val="FFFFFF"/>
                </a:solidFill>
                <a:latin typeface="ＭＳ Ｐゴシック"/>
                <a:ea typeface="ＭＳ Ｐゴシック"/>
                <a:cs typeface="ＭＳ Ｐゴシック"/>
              </a:rPr>
              <a:t>数千人規模の直販力</a:t>
            </a:r>
            <a:endParaRPr lang="en-US" altLang="ja-JP" sz="1400" dirty="0" smtClean="0">
              <a:solidFill>
                <a:srgbClr val="FFFFFF"/>
              </a:solidFill>
              <a:latin typeface="ＭＳ Ｐゴシック"/>
              <a:ea typeface="ＭＳ Ｐゴシック"/>
              <a:cs typeface="ＭＳ Ｐゴシック"/>
            </a:endParaRPr>
          </a:p>
          <a:p>
            <a:pPr marL="285750" indent="-285750">
              <a:buFont typeface="Wingdings" charset="2"/>
              <a:buChar char="v"/>
            </a:pPr>
            <a:r>
              <a:rPr lang="ja-JP" altLang="en-US" sz="1400" dirty="0" smtClean="0">
                <a:solidFill>
                  <a:srgbClr val="FFFFFF"/>
                </a:solidFill>
                <a:latin typeface="ＭＳ Ｐゴシック"/>
                <a:ea typeface="ＭＳ Ｐゴシック"/>
                <a:cs typeface="ＭＳ Ｐゴシック"/>
              </a:rPr>
              <a:t>回線ユーザーへのアップセル機会</a:t>
            </a:r>
            <a:endParaRPr lang="en-US" altLang="ja-JP" sz="1400" dirty="0" smtClean="0">
              <a:solidFill>
                <a:srgbClr val="FFFFFF"/>
              </a:solidFill>
              <a:latin typeface="ＭＳ Ｐゴシック"/>
              <a:ea typeface="ＭＳ Ｐゴシック"/>
              <a:cs typeface="ＭＳ Ｐゴシック"/>
            </a:endParaRPr>
          </a:p>
          <a:p>
            <a:pPr marL="285750" indent="-285750">
              <a:buFont typeface="Wingdings" charset="2"/>
              <a:buChar char="v"/>
            </a:pPr>
            <a:r>
              <a:rPr lang="en-US" altLang="ja-JP" sz="1400" dirty="0" smtClean="0">
                <a:solidFill>
                  <a:srgbClr val="FFFFFF"/>
                </a:solidFill>
                <a:latin typeface="ＭＳ Ｐゴシック"/>
                <a:ea typeface="ＭＳ Ｐゴシック"/>
                <a:cs typeface="ＭＳ Ｐゴシック"/>
              </a:rPr>
              <a:t>NTT</a:t>
            </a:r>
            <a:r>
              <a:rPr lang="ja-JP" altLang="en-US" sz="1400" dirty="0" smtClean="0">
                <a:solidFill>
                  <a:srgbClr val="FFFFFF"/>
                </a:solidFill>
                <a:latin typeface="ＭＳ Ｐゴシック"/>
                <a:ea typeface="ＭＳ Ｐゴシック"/>
                <a:cs typeface="ＭＳ Ｐゴシック"/>
              </a:rPr>
              <a:t>グループの国内プレゼンスとシナジー</a:t>
            </a:r>
            <a:endParaRPr lang="en-US" altLang="ja-JP" sz="1400" dirty="0" smtClean="0">
              <a:solidFill>
                <a:srgbClr val="FFFFFF"/>
              </a:solidFill>
              <a:latin typeface="ＭＳ Ｐゴシック"/>
              <a:ea typeface="ＭＳ Ｐゴシック"/>
              <a:cs typeface="ＭＳ Ｐゴシック"/>
            </a:endParaRPr>
          </a:p>
          <a:p>
            <a:pPr marL="285750" indent="-285750">
              <a:buFont typeface="Wingdings" charset="2"/>
              <a:buChar char="v"/>
            </a:pPr>
            <a:r>
              <a:rPr lang="ja-JP" altLang="en-US" sz="1400" dirty="0" smtClean="0">
                <a:solidFill>
                  <a:srgbClr val="FFFFFF"/>
                </a:solidFill>
                <a:latin typeface="ＭＳ Ｐゴシック"/>
                <a:ea typeface="ＭＳ Ｐゴシック"/>
                <a:cs typeface="ＭＳ Ｐゴシック"/>
              </a:rPr>
              <a:t>企業基幹系システムの豊富な導入実績</a:t>
            </a:r>
            <a:endParaRPr lang="en-US" altLang="ja-JP" sz="1400" dirty="0" smtClean="0">
              <a:solidFill>
                <a:srgbClr val="FFFFFF"/>
              </a:solidFill>
              <a:latin typeface="ＭＳ Ｐゴシック"/>
              <a:ea typeface="ＭＳ Ｐゴシック"/>
              <a:cs typeface="ＭＳ Ｐゴシック"/>
            </a:endParaRPr>
          </a:p>
          <a:p>
            <a:pPr marL="285750" indent="-285750">
              <a:buFont typeface="Wingdings" charset="2"/>
              <a:buChar char="v"/>
            </a:pPr>
            <a:r>
              <a:rPr lang="ja-JP" altLang="en-US" sz="1400" dirty="0" smtClean="0">
                <a:solidFill>
                  <a:srgbClr val="FFFFFF"/>
                </a:solidFill>
                <a:latin typeface="ＭＳ Ｐゴシック"/>
                <a:ea typeface="ＭＳ Ｐゴシック"/>
                <a:cs typeface="ＭＳ Ｐゴシック"/>
              </a:rPr>
              <a:t>クラウド・マイグレーション・チームの存在</a:t>
            </a:r>
            <a:endParaRPr lang="en-US" altLang="ja-JP" sz="1400" dirty="0" smtClean="0">
              <a:solidFill>
                <a:srgbClr val="FFFFFF"/>
              </a:solidFill>
              <a:latin typeface="ＭＳ Ｐゴシック"/>
              <a:ea typeface="ＭＳ Ｐゴシック"/>
              <a:cs typeface="ＭＳ Ｐゴシック"/>
            </a:endParaRPr>
          </a:p>
          <a:p>
            <a:pPr marL="285750" indent="-285750">
              <a:buFont typeface="Wingdings" charset="2"/>
              <a:buChar char="v"/>
            </a:pPr>
            <a:r>
              <a:rPr lang="ja-JP" altLang="en-US" sz="1400" dirty="0" smtClean="0">
                <a:solidFill>
                  <a:srgbClr val="FFFFFF"/>
                </a:solidFill>
                <a:latin typeface="ＭＳ Ｐゴシック"/>
                <a:ea typeface="ＭＳ Ｐゴシック"/>
                <a:cs typeface="ＭＳ Ｐゴシック"/>
              </a:rPr>
              <a:t>ポジショニングの異なる２つのサービス</a:t>
            </a:r>
            <a:endParaRPr lang="en-US" altLang="ja-JP" sz="1400" dirty="0" smtClean="0">
              <a:solidFill>
                <a:srgbClr val="FFFFFF"/>
              </a:solidFill>
              <a:latin typeface="ＭＳ Ｐゴシック"/>
              <a:ea typeface="ＭＳ Ｐゴシック"/>
              <a:cs typeface="ＭＳ Ｐゴシック"/>
            </a:endParaRPr>
          </a:p>
        </p:txBody>
      </p:sp>
      <p:sp>
        <p:nvSpPr>
          <p:cNvPr id="12" name="正方形/長方形 11"/>
          <p:cNvSpPr/>
          <p:nvPr/>
        </p:nvSpPr>
        <p:spPr>
          <a:xfrm>
            <a:off x="4572000" y="3701482"/>
            <a:ext cx="4114800" cy="34846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r>
              <a:rPr lang="en-US" altLang="ja-JP" sz="2000" dirty="0" smtClean="0">
                <a:solidFill>
                  <a:srgbClr val="008000"/>
                </a:solidFill>
                <a:latin typeface="ＭＳ Ｐゴシック"/>
                <a:ea typeface="ＭＳ Ｐゴシック"/>
                <a:cs typeface="ＭＳ Ｐゴシック"/>
              </a:rPr>
              <a:t>NTT</a:t>
            </a:r>
            <a:r>
              <a:rPr lang="ja-JP" altLang="en-US" sz="2000" dirty="0" smtClean="0">
                <a:solidFill>
                  <a:srgbClr val="008000"/>
                </a:solidFill>
                <a:latin typeface="ＭＳ Ｐゴシック"/>
                <a:ea typeface="ＭＳ Ｐゴシック"/>
                <a:cs typeface="ＭＳ Ｐゴシック"/>
              </a:rPr>
              <a:t>コミュニケーションズ</a:t>
            </a:r>
            <a:endParaRPr kumimoji="1" lang="ja-JP" altLang="en-US" sz="2000" dirty="0">
              <a:solidFill>
                <a:srgbClr val="008000"/>
              </a:solidFill>
              <a:latin typeface="ＭＳ Ｐゴシック"/>
              <a:ea typeface="ＭＳ Ｐゴシック"/>
              <a:cs typeface="ＭＳ Ｐゴシック"/>
            </a:endParaRPr>
          </a:p>
        </p:txBody>
      </p:sp>
      <p:sp>
        <p:nvSpPr>
          <p:cNvPr id="7" name="正方形/長方形 6"/>
          <p:cNvSpPr/>
          <p:nvPr/>
        </p:nvSpPr>
        <p:spPr>
          <a:xfrm>
            <a:off x="4572000" y="851806"/>
            <a:ext cx="4114800" cy="277998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v"/>
            </a:pPr>
            <a:endParaRPr lang="en-US" altLang="ja-JP" sz="1400" dirty="0" smtClean="0">
              <a:solidFill>
                <a:srgbClr val="FFFFFF"/>
              </a:solidFill>
              <a:latin typeface="ＭＳ Ｐゴシック"/>
              <a:ea typeface="ＭＳ Ｐゴシック"/>
              <a:cs typeface="ＭＳ Ｐゴシック"/>
            </a:endParaRPr>
          </a:p>
          <a:p>
            <a:pPr marL="171450" indent="-171450">
              <a:buFont typeface="Wingdings" charset="2"/>
              <a:buChar char="v"/>
            </a:pPr>
            <a:endParaRPr lang="en-US" altLang="ja-JP" sz="1400" dirty="0">
              <a:solidFill>
                <a:srgbClr val="FFFFFF"/>
              </a:solidFill>
              <a:latin typeface="ＭＳ Ｐゴシック"/>
              <a:ea typeface="ＭＳ Ｐゴシック"/>
              <a:cs typeface="ＭＳ Ｐゴシック"/>
            </a:endParaRPr>
          </a:p>
          <a:p>
            <a:pPr marL="171450" indent="-171450">
              <a:buFont typeface="Wingdings" charset="2"/>
              <a:buChar char="v"/>
            </a:pPr>
            <a:r>
              <a:rPr lang="en-US" altLang="ja-JP" sz="1400" dirty="0" smtClean="0">
                <a:solidFill>
                  <a:srgbClr val="FFFFFF"/>
                </a:solidFill>
                <a:latin typeface="ＭＳ Ｐゴシック"/>
                <a:ea typeface="ＭＳ Ｐゴシック"/>
                <a:cs typeface="ＭＳ Ｐゴシック"/>
              </a:rPr>
              <a:t>AWS</a:t>
            </a:r>
            <a:r>
              <a:rPr lang="ja-JP" altLang="en-US" sz="1400" dirty="0" smtClean="0">
                <a:solidFill>
                  <a:srgbClr val="FFFFFF"/>
                </a:solidFill>
                <a:latin typeface="ＭＳ Ｐゴシック"/>
                <a:ea typeface="ＭＳ Ｐゴシック"/>
                <a:cs typeface="ＭＳ Ｐゴシック"/>
              </a:rPr>
              <a:t>に次ぐ２位</a:t>
            </a:r>
            <a:endParaRPr lang="en-US" altLang="ja-JP" sz="1400" dirty="0" smtClean="0">
              <a:solidFill>
                <a:srgbClr val="FFFFFF"/>
              </a:solidFill>
              <a:latin typeface="ＭＳ Ｐゴシック"/>
              <a:ea typeface="ＭＳ Ｐゴシック"/>
              <a:cs typeface="ＭＳ Ｐゴシック"/>
            </a:endParaRPr>
          </a:p>
          <a:p>
            <a:pPr marL="171450" indent="-171450">
              <a:buFont typeface="Wingdings" charset="2"/>
              <a:buChar char="v"/>
            </a:pPr>
            <a:r>
              <a:rPr lang="en-US" altLang="ja-JP" sz="1400" dirty="0" smtClean="0">
                <a:solidFill>
                  <a:srgbClr val="FFFFFF"/>
                </a:solidFill>
                <a:latin typeface="ＭＳ Ｐゴシック"/>
                <a:ea typeface="ＭＳ Ｐゴシック"/>
                <a:cs typeface="ＭＳ Ｐゴシック"/>
              </a:rPr>
              <a:t>AWS</a:t>
            </a:r>
            <a:r>
              <a:rPr lang="ja-JP" altLang="en-US" sz="1400" dirty="0" smtClean="0">
                <a:solidFill>
                  <a:srgbClr val="FFFFFF"/>
                </a:solidFill>
                <a:latin typeface="ＭＳ Ｐゴシック"/>
                <a:ea typeface="ＭＳ Ｐゴシック"/>
                <a:cs typeface="ＭＳ Ｐゴシック"/>
              </a:rPr>
              <a:t>を上回る成長率</a:t>
            </a:r>
            <a:endParaRPr lang="en-US" altLang="ja-JP" sz="1400" dirty="0" smtClean="0">
              <a:solidFill>
                <a:srgbClr val="FFFFFF"/>
              </a:solidFill>
              <a:latin typeface="ＭＳ Ｐゴシック"/>
              <a:ea typeface="ＭＳ Ｐゴシック"/>
              <a:cs typeface="ＭＳ Ｐゴシック"/>
            </a:endParaRPr>
          </a:p>
          <a:p>
            <a:pPr marL="171450" indent="-171450">
              <a:buFont typeface="Wingdings" charset="2"/>
              <a:buChar char="v"/>
            </a:pPr>
            <a:r>
              <a:rPr lang="ja-JP" altLang="en-US" sz="1400" dirty="0" smtClean="0">
                <a:solidFill>
                  <a:srgbClr val="FFFFFF"/>
                </a:solidFill>
                <a:latin typeface="ＭＳ Ｐゴシック"/>
                <a:ea typeface="ＭＳ Ｐゴシック"/>
                <a:cs typeface="ＭＳ Ｐゴシック"/>
              </a:rPr>
              <a:t>オンプレミス（</a:t>
            </a:r>
            <a:r>
              <a:rPr lang="en-US" altLang="ja-JP" sz="1400" dirty="0" smtClean="0">
                <a:solidFill>
                  <a:srgbClr val="FFFFFF"/>
                </a:solidFill>
                <a:latin typeface="ＭＳ Ｐゴシック"/>
                <a:ea typeface="ＭＳ Ｐゴシック"/>
                <a:cs typeface="ＭＳ Ｐゴシック"/>
              </a:rPr>
              <a:t>Windows Server</a:t>
            </a:r>
            <a:r>
              <a:rPr lang="ja-JP" altLang="en-US" sz="1400" dirty="0" smtClean="0">
                <a:solidFill>
                  <a:srgbClr val="FFFFFF"/>
                </a:solidFill>
                <a:latin typeface="ＭＳ Ｐゴシック"/>
                <a:ea typeface="ＭＳ Ｐゴシック"/>
                <a:cs typeface="ＭＳ Ｐゴシック"/>
              </a:rPr>
              <a:t>）との連携</a:t>
            </a:r>
            <a:endParaRPr lang="en-US" altLang="ja-JP" sz="1400" dirty="0" smtClean="0">
              <a:solidFill>
                <a:srgbClr val="FFFFFF"/>
              </a:solidFill>
              <a:latin typeface="ＭＳ Ｐゴシック"/>
              <a:ea typeface="ＭＳ Ｐゴシック"/>
              <a:cs typeface="ＭＳ Ｐゴシック"/>
            </a:endParaRPr>
          </a:p>
          <a:p>
            <a:pPr marL="171450" indent="-171450">
              <a:buFont typeface="Wingdings" charset="2"/>
              <a:buChar char="v"/>
            </a:pPr>
            <a:r>
              <a:rPr lang="ja-JP" altLang="en-US" sz="1400" dirty="0" smtClean="0">
                <a:solidFill>
                  <a:srgbClr val="FFFFFF"/>
                </a:solidFill>
                <a:latin typeface="ＭＳ Ｐゴシック"/>
                <a:ea typeface="ＭＳ Ｐゴシック"/>
                <a:cs typeface="ＭＳ Ｐゴシック"/>
              </a:rPr>
              <a:t>既存パートナーとの強力なエコシステム</a:t>
            </a:r>
            <a:endParaRPr lang="en-US" altLang="ja-JP" sz="1400" dirty="0" smtClean="0">
              <a:solidFill>
                <a:srgbClr val="FFFFFF"/>
              </a:solidFill>
              <a:latin typeface="ＭＳ Ｐゴシック"/>
              <a:ea typeface="ＭＳ Ｐゴシック"/>
              <a:cs typeface="ＭＳ Ｐゴシック"/>
            </a:endParaRPr>
          </a:p>
          <a:p>
            <a:pPr marL="171450" indent="-171450">
              <a:buFont typeface="Wingdings" charset="2"/>
              <a:buChar char="v"/>
            </a:pPr>
            <a:r>
              <a:rPr lang="en-US" altLang="ja-JP" sz="1400" dirty="0" smtClean="0">
                <a:solidFill>
                  <a:srgbClr val="FFFFFF"/>
                </a:solidFill>
                <a:latin typeface="ＭＳ Ｐゴシック"/>
                <a:ea typeface="ＭＳ Ｐゴシック"/>
                <a:cs typeface="ＭＳ Ｐゴシック"/>
              </a:rPr>
              <a:t>AWS</a:t>
            </a:r>
            <a:r>
              <a:rPr lang="ja-JP" altLang="en-US" sz="1400" dirty="0" smtClean="0">
                <a:solidFill>
                  <a:srgbClr val="FFFFFF"/>
                </a:solidFill>
                <a:latin typeface="ＭＳ Ｐゴシック"/>
                <a:ea typeface="ＭＳ Ｐゴシック"/>
                <a:cs typeface="ＭＳ Ｐゴシック"/>
              </a:rPr>
              <a:t>の価格破壊に追従</a:t>
            </a:r>
            <a:endParaRPr lang="en-US" altLang="ja-JP" sz="1400" dirty="0" smtClean="0">
              <a:solidFill>
                <a:srgbClr val="FFFFFF"/>
              </a:solidFill>
              <a:latin typeface="ＭＳ Ｐゴシック"/>
              <a:ea typeface="ＭＳ Ｐゴシック"/>
              <a:cs typeface="ＭＳ Ｐゴシック"/>
            </a:endParaRPr>
          </a:p>
          <a:p>
            <a:pPr marL="171450" indent="-171450">
              <a:buFont typeface="Wingdings" charset="2"/>
              <a:buChar char="v"/>
            </a:pPr>
            <a:r>
              <a:rPr lang="ja-JP" altLang="en-US" sz="1400" dirty="0" smtClean="0">
                <a:solidFill>
                  <a:srgbClr val="FFFFFF"/>
                </a:solidFill>
                <a:latin typeface="ＭＳ Ｐゴシック"/>
                <a:cs typeface="ＭＳ Ｐゴシック"/>
              </a:rPr>
              <a:t>国内データセンター</a:t>
            </a:r>
            <a:r>
              <a:rPr lang="ja-JP" altLang="en-US" sz="1400" dirty="0">
                <a:solidFill>
                  <a:srgbClr val="FFFFFF"/>
                </a:solidFill>
                <a:latin typeface="ＭＳ Ｐゴシック"/>
                <a:cs typeface="ＭＳ Ｐゴシック"/>
              </a:rPr>
              <a:t>からの提供</a:t>
            </a:r>
            <a:endParaRPr lang="en-US" altLang="ja-JP" sz="1400" dirty="0">
              <a:solidFill>
                <a:srgbClr val="FFFFFF"/>
              </a:solidFill>
              <a:latin typeface="ＭＳ Ｐゴシック"/>
              <a:cs typeface="ＭＳ Ｐゴシック"/>
            </a:endParaRPr>
          </a:p>
          <a:p>
            <a:pPr marL="171450" indent="-171450">
              <a:buFont typeface="Wingdings" charset="2"/>
              <a:buChar char="v"/>
            </a:pPr>
            <a:r>
              <a:rPr lang="en-US" altLang="ja-JP" sz="1400" dirty="0" err="1" smtClean="0">
                <a:solidFill>
                  <a:srgbClr val="FFFFFF"/>
                </a:solidFill>
                <a:latin typeface="ＭＳ Ｐゴシック"/>
                <a:ea typeface="ＭＳ Ｐゴシック"/>
                <a:cs typeface="ＭＳ Ｐゴシック"/>
              </a:rPr>
              <a:t>IoT</a:t>
            </a:r>
            <a:r>
              <a:rPr lang="ja-JP" altLang="en-US" sz="1400" dirty="0" smtClean="0">
                <a:solidFill>
                  <a:srgbClr val="FFFFFF"/>
                </a:solidFill>
                <a:latin typeface="ＭＳ Ｐゴシック"/>
                <a:ea typeface="ＭＳ Ｐゴシック"/>
                <a:cs typeface="ＭＳ Ｐゴシック"/>
              </a:rPr>
              <a:t>やビッグテータ、機械学習などの新領域拡充</a:t>
            </a:r>
            <a:endParaRPr lang="en-US" altLang="ja-JP" sz="1400" dirty="0" smtClean="0">
              <a:solidFill>
                <a:srgbClr val="FFFFFF"/>
              </a:solidFill>
              <a:latin typeface="ＭＳ Ｐゴシック"/>
              <a:ea typeface="ＭＳ Ｐゴシック"/>
              <a:cs typeface="ＭＳ Ｐゴシック"/>
            </a:endParaRPr>
          </a:p>
          <a:p>
            <a:pPr marL="171450" indent="-171450">
              <a:buFont typeface="Wingdings" charset="2"/>
              <a:buChar char="v"/>
            </a:pPr>
            <a:r>
              <a:rPr lang="ja-JP" altLang="en-US" sz="1400" dirty="0" smtClean="0">
                <a:solidFill>
                  <a:srgbClr val="FFFFFF"/>
                </a:solidFill>
                <a:latin typeface="ＭＳ Ｐゴシック"/>
                <a:ea typeface="ＭＳ Ｐゴシック"/>
                <a:cs typeface="ＭＳ Ｐゴシック"/>
              </a:rPr>
              <a:t>スタートアップ企業や開発者からの支持拡大</a:t>
            </a:r>
            <a:endParaRPr lang="en-US" altLang="ja-JP" sz="1400" dirty="0" smtClean="0">
              <a:solidFill>
                <a:srgbClr val="FFFFFF"/>
              </a:solidFill>
              <a:latin typeface="ＭＳ Ｐゴシック"/>
              <a:ea typeface="ＭＳ Ｐゴシック"/>
              <a:cs typeface="ＭＳ Ｐゴシック"/>
            </a:endParaRPr>
          </a:p>
          <a:p>
            <a:pPr marL="171450" indent="-171450">
              <a:buFont typeface="Wingdings" charset="2"/>
              <a:buChar char="v"/>
            </a:pPr>
            <a:r>
              <a:rPr lang="ja-JP" altLang="en-US" sz="1400" dirty="0" smtClean="0">
                <a:solidFill>
                  <a:srgbClr val="FFFFFF"/>
                </a:solidFill>
                <a:latin typeface="ＭＳ Ｐゴシック"/>
                <a:ea typeface="ＭＳ Ｐゴシック"/>
                <a:cs typeface="ＭＳ Ｐゴシック"/>
              </a:rPr>
              <a:t>優秀な人材の流入</a:t>
            </a:r>
            <a:endParaRPr lang="en-US" altLang="ja-JP" sz="1400" dirty="0" smtClean="0">
              <a:solidFill>
                <a:srgbClr val="FFFFFF"/>
              </a:solidFill>
              <a:latin typeface="ＭＳ Ｐゴシック"/>
              <a:ea typeface="ＭＳ Ｐゴシック"/>
              <a:cs typeface="ＭＳ Ｐゴシック"/>
            </a:endParaRPr>
          </a:p>
          <a:p>
            <a:pPr marL="171450" indent="-171450">
              <a:buFont typeface="Wingdings" charset="2"/>
              <a:buChar char="v"/>
            </a:pPr>
            <a:r>
              <a:rPr lang="en-US" altLang="ja-JP" sz="1400" dirty="0" smtClean="0">
                <a:solidFill>
                  <a:srgbClr val="FFFFFF"/>
                </a:solidFill>
                <a:latin typeface="ＭＳ Ｐゴシック"/>
                <a:ea typeface="ＭＳ Ｐゴシック"/>
                <a:cs typeface="ＭＳ Ｐゴシック"/>
              </a:rPr>
              <a:t>Office365</a:t>
            </a:r>
            <a:r>
              <a:rPr lang="ja-JP" altLang="en-US" sz="1400" dirty="0" smtClean="0">
                <a:solidFill>
                  <a:srgbClr val="FFFFFF"/>
                </a:solidFill>
                <a:latin typeface="ＭＳ Ｐゴシック"/>
                <a:ea typeface="ＭＳ Ｐゴシック"/>
                <a:cs typeface="ＭＳ Ｐゴシック"/>
              </a:rPr>
              <a:t>の事業拡大</a:t>
            </a:r>
            <a:endParaRPr lang="en-US" altLang="ja-JP" sz="1400" dirty="0" smtClean="0">
              <a:solidFill>
                <a:srgbClr val="FFFFFF"/>
              </a:solidFill>
              <a:latin typeface="ＭＳ Ｐゴシック"/>
              <a:ea typeface="ＭＳ Ｐゴシック"/>
              <a:cs typeface="ＭＳ Ｐゴシック"/>
            </a:endParaRPr>
          </a:p>
        </p:txBody>
      </p:sp>
      <p:sp>
        <p:nvSpPr>
          <p:cNvPr id="10" name="正方形/長方形 9"/>
          <p:cNvSpPr/>
          <p:nvPr/>
        </p:nvSpPr>
        <p:spPr>
          <a:xfrm>
            <a:off x="4572000" y="913756"/>
            <a:ext cx="4114800" cy="34846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r>
              <a:rPr lang="en-US" altLang="ja-JP" sz="2000" dirty="0" smtClean="0">
                <a:solidFill>
                  <a:srgbClr val="3366FF"/>
                </a:solidFill>
                <a:latin typeface="ＭＳ Ｐゴシック"/>
                <a:ea typeface="ＭＳ Ｐゴシック"/>
                <a:cs typeface="ＭＳ Ｐゴシック"/>
              </a:rPr>
              <a:t>Microsoft</a:t>
            </a:r>
            <a:endParaRPr kumimoji="1" lang="ja-JP" altLang="en-US" sz="2000" dirty="0">
              <a:solidFill>
                <a:srgbClr val="3366FF"/>
              </a:solidFill>
              <a:latin typeface="ＭＳ Ｐゴシック"/>
              <a:ea typeface="ＭＳ Ｐゴシック"/>
              <a:cs typeface="ＭＳ Ｐゴシック"/>
            </a:endParaRPr>
          </a:p>
        </p:txBody>
      </p:sp>
      <p:sp>
        <p:nvSpPr>
          <p:cNvPr id="4" name="正方形/長方形 3"/>
          <p:cNvSpPr/>
          <p:nvPr/>
        </p:nvSpPr>
        <p:spPr>
          <a:xfrm>
            <a:off x="457200" y="3631788"/>
            <a:ext cx="4114800" cy="2779982"/>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v"/>
            </a:pPr>
            <a:endParaRPr kumimoji="1" lang="en-US" altLang="ja-JP" sz="1400" dirty="0" smtClean="0">
              <a:solidFill>
                <a:srgbClr val="FFFFFF"/>
              </a:solidFill>
              <a:latin typeface="ＭＳ Ｐゴシック"/>
              <a:ea typeface="ＭＳ Ｐゴシック"/>
              <a:cs typeface="ＭＳ Ｐゴシック"/>
            </a:endParaRPr>
          </a:p>
          <a:p>
            <a:pPr marL="171450" indent="-171450">
              <a:buFont typeface="Wingdings" charset="2"/>
              <a:buChar char="v"/>
            </a:pPr>
            <a:endParaRPr lang="en-US" altLang="ja-JP" sz="1400" dirty="0">
              <a:solidFill>
                <a:srgbClr val="FFFFFF"/>
              </a:solidFill>
              <a:latin typeface="ＭＳ Ｐゴシック"/>
              <a:ea typeface="ＭＳ Ｐゴシック"/>
              <a:cs typeface="ＭＳ Ｐゴシック"/>
            </a:endParaRPr>
          </a:p>
          <a:p>
            <a:pPr marL="171450" indent="-171450">
              <a:buFont typeface="Wingdings" charset="2"/>
              <a:buChar char="v"/>
            </a:pPr>
            <a:r>
              <a:rPr kumimoji="1" lang="ja-JP" altLang="en-US" sz="1400" dirty="0" smtClean="0">
                <a:solidFill>
                  <a:srgbClr val="FFFFFF"/>
                </a:solidFill>
                <a:latin typeface="ＭＳ Ｐゴシック"/>
                <a:ea typeface="ＭＳ Ｐゴシック"/>
                <a:cs typeface="ＭＳ Ｐゴシック"/>
              </a:rPr>
              <a:t>国内外のエンタープライズ顧客基盤と営業力</a:t>
            </a:r>
            <a:endParaRPr kumimoji="1" lang="en-US" altLang="ja-JP" sz="1400" dirty="0" smtClean="0">
              <a:solidFill>
                <a:srgbClr val="FFFFFF"/>
              </a:solidFill>
              <a:latin typeface="ＭＳ Ｐゴシック"/>
              <a:ea typeface="ＭＳ Ｐゴシック"/>
              <a:cs typeface="ＭＳ Ｐゴシック"/>
            </a:endParaRPr>
          </a:p>
          <a:p>
            <a:pPr marL="171450" indent="-171450">
              <a:buFont typeface="Wingdings" charset="2"/>
              <a:buChar char="v"/>
            </a:pPr>
            <a:r>
              <a:rPr lang="ja-JP" altLang="en-US" sz="1400" dirty="0" smtClean="0">
                <a:solidFill>
                  <a:srgbClr val="FFFFFF"/>
                </a:solidFill>
                <a:latin typeface="ＭＳ Ｐゴシック"/>
                <a:ea typeface="ＭＳ Ｐゴシック"/>
                <a:cs typeface="ＭＳ Ｐゴシック"/>
              </a:rPr>
              <a:t>クラウドへの大規模投資（</a:t>
            </a:r>
            <a:r>
              <a:rPr lang="en-US" altLang="ja-JP" sz="1400" dirty="0" smtClean="0">
                <a:solidFill>
                  <a:srgbClr val="FFFFFF"/>
                </a:solidFill>
                <a:latin typeface="ＭＳ Ｐゴシック"/>
                <a:ea typeface="ＭＳ Ｐゴシック"/>
                <a:cs typeface="ＭＳ Ｐゴシック"/>
              </a:rPr>
              <a:t>10</a:t>
            </a:r>
            <a:r>
              <a:rPr lang="ja-JP" altLang="en-US" sz="1400" dirty="0" smtClean="0">
                <a:solidFill>
                  <a:srgbClr val="FFFFFF"/>
                </a:solidFill>
                <a:latin typeface="ＭＳ Ｐゴシック"/>
                <a:ea typeface="ＭＳ Ｐゴシック"/>
                <a:cs typeface="ＭＳ Ｐゴシック"/>
              </a:rPr>
              <a:t>億ドル以上）</a:t>
            </a:r>
            <a:endParaRPr lang="en-US" altLang="ja-JP" sz="1400" dirty="0" smtClean="0">
              <a:solidFill>
                <a:srgbClr val="FFFFFF"/>
              </a:solidFill>
              <a:latin typeface="ＭＳ Ｐゴシック"/>
              <a:ea typeface="ＭＳ Ｐゴシック"/>
              <a:cs typeface="ＭＳ Ｐゴシック"/>
            </a:endParaRPr>
          </a:p>
          <a:p>
            <a:pPr marL="171450" indent="-171450">
              <a:buFont typeface="Wingdings" charset="2"/>
              <a:buChar char="v"/>
            </a:pPr>
            <a:r>
              <a:rPr kumimoji="1" lang="ja-JP" altLang="en-US" sz="1400" dirty="0" smtClean="0">
                <a:solidFill>
                  <a:srgbClr val="FFFFFF"/>
                </a:solidFill>
                <a:latin typeface="ＭＳ Ｐゴシック"/>
                <a:ea typeface="ＭＳ Ｐゴシック"/>
                <a:cs typeface="ＭＳ Ｐゴシック"/>
              </a:rPr>
              <a:t>豊富な導入実績（世界</a:t>
            </a:r>
            <a:r>
              <a:rPr kumimoji="1" lang="en-US" altLang="ja-JP" sz="1400" dirty="0" smtClean="0">
                <a:solidFill>
                  <a:srgbClr val="FFFFFF"/>
                </a:solidFill>
                <a:latin typeface="ＭＳ Ｐゴシック"/>
                <a:ea typeface="ＭＳ Ｐゴシック"/>
                <a:cs typeface="ＭＳ Ｐゴシック"/>
              </a:rPr>
              <a:t>2</a:t>
            </a:r>
            <a:r>
              <a:rPr kumimoji="1" lang="ja-JP" altLang="en-US" sz="1400" dirty="0" smtClean="0">
                <a:solidFill>
                  <a:srgbClr val="FFFFFF"/>
                </a:solidFill>
                <a:latin typeface="ＭＳ Ｐゴシック"/>
                <a:ea typeface="ＭＳ Ｐゴシック"/>
                <a:cs typeface="ＭＳ Ｐゴシック"/>
              </a:rPr>
              <a:t>万社以上）</a:t>
            </a:r>
            <a:endParaRPr kumimoji="1" lang="en-US" altLang="ja-JP" sz="1400" dirty="0" smtClean="0">
              <a:solidFill>
                <a:srgbClr val="FFFFFF"/>
              </a:solidFill>
              <a:latin typeface="ＭＳ Ｐゴシック"/>
              <a:ea typeface="ＭＳ Ｐゴシック"/>
              <a:cs typeface="ＭＳ Ｐゴシック"/>
            </a:endParaRPr>
          </a:p>
          <a:p>
            <a:pPr marL="171450" indent="-171450">
              <a:buFont typeface="Wingdings" charset="2"/>
              <a:buChar char="v"/>
            </a:pPr>
            <a:r>
              <a:rPr lang="ja-JP" altLang="en-US" sz="1400" dirty="0" smtClean="0">
                <a:solidFill>
                  <a:srgbClr val="FFFFFF"/>
                </a:solidFill>
                <a:latin typeface="ＭＳ Ｐゴシック"/>
                <a:ea typeface="ＭＳ Ｐゴシック"/>
                <a:cs typeface="ＭＳ Ｐゴシック"/>
              </a:rPr>
              <a:t>ベアメタル・サーバーの提供</a:t>
            </a:r>
            <a:endParaRPr lang="en-US" altLang="ja-JP" sz="1400" dirty="0" smtClean="0">
              <a:solidFill>
                <a:srgbClr val="FFFFFF"/>
              </a:solidFill>
              <a:latin typeface="ＭＳ Ｐゴシック"/>
              <a:ea typeface="ＭＳ Ｐゴシック"/>
              <a:cs typeface="ＭＳ Ｐゴシック"/>
            </a:endParaRPr>
          </a:p>
          <a:p>
            <a:pPr marL="171450" indent="-171450">
              <a:buFont typeface="Wingdings" charset="2"/>
              <a:buChar char="v"/>
            </a:pPr>
            <a:r>
              <a:rPr kumimoji="1" lang="ja-JP" altLang="en-US" sz="1400" dirty="0" smtClean="0">
                <a:solidFill>
                  <a:srgbClr val="FFFFFF"/>
                </a:solidFill>
                <a:latin typeface="ＭＳ Ｐゴシック"/>
                <a:ea typeface="ＭＳ Ｐゴシック"/>
                <a:cs typeface="ＭＳ Ｐゴシック"/>
              </a:rPr>
              <a:t>海外拠点との</a:t>
            </a:r>
            <a:r>
              <a:rPr kumimoji="1" lang="en-US" altLang="ja-JP" sz="1400" dirty="0" smtClean="0">
                <a:solidFill>
                  <a:srgbClr val="FFFFFF"/>
                </a:solidFill>
                <a:latin typeface="ＭＳ Ｐゴシック"/>
                <a:ea typeface="ＭＳ Ｐゴシック"/>
                <a:cs typeface="ＭＳ Ｐゴシック"/>
              </a:rPr>
              <a:t>10GB</a:t>
            </a:r>
            <a:r>
              <a:rPr kumimoji="1" lang="ja-JP" altLang="en-US" sz="1400" dirty="0" smtClean="0">
                <a:solidFill>
                  <a:srgbClr val="FFFFFF"/>
                </a:solidFill>
                <a:latin typeface="ＭＳ Ｐゴシック"/>
                <a:ea typeface="ＭＳ Ｐゴシック"/>
                <a:cs typeface="ＭＳ Ｐゴシック"/>
              </a:rPr>
              <a:t>バックボーン接続</a:t>
            </a:r>
            <a:endParaRPr kumimoji="1" lang="en-US" altLang="ja-JP" sz="1400" dirty="0" smtClean="0">
              <a:solidFill>
                <a:srgbClr val="FFFFFF"/>
              </a:solidFill>
              <a:latin typeface="ＭＳ Ｐゴシック"/>
              <a:ea typeface="ＭＳ Ｐゴシック"/>
              <a:cs typeface="ＭＳ Ｐゴシック"/>
            </a:endParaRPr>
          </a:p>
          <a:p>
            <a:pPr marL="171450" indent="-171450">
              <a:buFont typeface="Wingdings" charset="2"/>
              <a:buChar char="v"/>
            </a:pPr>
            <a:r>
              <a:rPr lang="en-US" altLang="ja-JP" sz="1400" dirty="0" err="1" smtClean="0">
                <a:solidFill>
                  <a:srgbClr val="FFFFFF"/>
                </a:solidFill>
                <a:latin typeface="ＭＳ Ｐゴシック"/>
                <a:ea typeface="ＭＳ Ｐゴシック"/>
                <a:cs typeface="ＭＳ Ｐゴシック"/>
              </a:rPr>
              <a:t>PaaS</a:t>
            </a:r>
            <a:r>
              <a:rPr lang="ja-JP" altLang="en-US" sz="1400" dirty="0" smtClean="0">
                <a:solidFill>
                  <a:srgbClr val="FFFFFF"/>
                </a:solidFill>
                <a:latin typeface="ＭＳ Ｐゴシック"/>
                <a:ea typeface="ＭＳ Ｐゴシック"/>
                <a:cs typeface="ＭＳ Ｐゴシック"/>
              </a:rPr>
              <a:t>（</a:t>
            </a:r>
            <a:r>
              <a:rPr lang="en-US" altLang="ja-JP" sz="1400" dirty="0" err="1" smtClean="0">
                <a:solidFill>
                  <a:srgbClr val="FFFFFF"/>
                </a:solidFill>
                <a:latin typeface="ＭＳ Ｐゴシック"/>
                <a:ea typeface="ＭＳ Ｐゴシック"/>
                <a:cs typeface="ＭＳ Ｐゴシック"/>
              </a:rPr>
              <a:t>BlueMix</a:t>
            </a:r>
            <a:r>
              <a:rPr lang="ja-JP" altLang="en-US" sz="1400" dirty="0" smtClean="0">
                <a:solidFill>
                  <a:srgbClr val="FFFFFF"/>
                </a:solidFill>
                <a:latin typeface="ＭＳ Ｐゴシック"/>
                <a:ea typeface="ＭＳ Ｐゴシック"/>
                <a:cs typeface="ＭＳ Ｐゴシック"/>
              </a:rPr>
              <a:t>）のサービス機能の充実と拡充</a:t>
            </a:r>
            <a:endParaRPr lang="en-US" altLang="ja-JP" sz="1400" dirty="0">
              <a:solidFill>
                <a:srgbClr val="FFFFFF"/>
              </a:solidFill>
              <a:latin typeface="ＭＳ Ｐゴシック"/>
              <a:ea typeface="ＭＳ Ｐゴシック"/>
              <a:cs typeface="ＭＳ Ｐゴシック"/>
            </a:endParaRPr>
          </a:p>
          <a:p>
            <a:pPr marL="171450" indent="-171450">
              <a:buFont typeface="Wingdings" charset="2"/>
              <a:buChar char="v"/>
            </a:pPr>
            <a:r>
              <a:rPr kumimoji="1" lang="ja-JP" altLang="en-US" sz="1400" dirty="0" smtClean="0">
                <a:solidFill>
                  <a:srgbClr val="FFFFFF"/>
                </a:solidFill>
                <a:latin typeface="ＭＳ Ｐゴシック"/>
                <a:ea typeface="ＭＳ Ｐゴシック"/>
                <a:cs typeface="ＭＳ Ｐゴシック"/>
              </a:rPr>
              <a:t>人工知能（</a:t>
            </a:r>
            <a:r>
              <a:rPr lang="en-US" altLang="ja-JP" sz="1400" dirty="0" smtClean="0">
                <a:solidFill>
                  <a:srgbClr val="FFFFFF"/>
                </a:solidFill>
                <a:latin typeface="ＭＳ Ｐゴシック"/>
                <a:ea typeface="ＭＳ Ｐゴシック"/>
                <a:cs typeface="ＭＳ Ｐゴシック"/>
              </a:rPr>
              <a:t>Watson</a:t>
            </a:r>
            <a:r>
              <a:rPr kumimoji="1" lang="ja-JP" altLang="en-US" sz="1400" dirty="0" smtClean="0">
                <a:solidFill>
                  <a:srgbClr val="FFFFFF"/>
                </a:solidFill>
                <a:latin typeface="ＭＳ Ｐゴシック"/>
                <a:ea typeface="ＭＳ Ｐゴシック"/>
                <a:cs typeface="ＭＳ Ｐゴシック"/>
              </a:rPr>
              <a:t>）との連携</a:t>
            </a:r>
            <a:endParaRPr kumimoji="1" lang="en-US" altLang="ja-JP" sz="1400" dirty="0" smtClean="0">
              <a:solidFill>
                <a:srgbClr val="FFFFFF"/>
              </a:solidFill>
              <a:latin typeface="ＭＳ Ｐゴシック"/>
              <a:ea typeface="ＭＳ Ｐゴシック"/>
              <a:cs typeface="ＭＳ Ｐゴシック"/>
            </a:endParaRPr>
          </a:p>
          <a:p>
            <a:pPr marL="171450" indent="-171450">
              <a:buFont typeface="Wingdings" charset="2"/>
              <a:buChar char="v"/>
            </a:pPr>
            <a:r>
              <a:rPr lang="ja-JP" altLang="en-US" sz="1400" dirty="0" smtClean="0">
                <a:solidFill>
                  <a:srgbClr val="FFFFFF"/>
                </a:solidFill>
                <a:latin typeface="ＭＳ Ｐゴシック"/>
                <a:ea typeface="ＭＳ Ｐゴシック"/>
                <a:cs typeface="ＭＳ Ｐゴシック"/>
              </a:rPr>
              <a:t>業界業務プロファイルの展開</a:t>
            </a:r>
            <a:endParaRPr lang="en-US" altLang="ja-JP" sz="1400" dirty="0" smtClean="0">
              <a:solidFill>
                <a:srgbClr val="FFFFFF"/>
              </a:solidFill>
              <a:latin typeface="ＭＳ Ｐゴシック"/>
              <a:ea typeface="ＭＳ Ｐゴシック"/>
              <a:cs typeface="ＭＳ Ｐゴシック"/>
            </a:endParaRPr>
          </a:p>
          <a:p>
            <a:pPr marL="171450" indent="-171450">
              <a:buFont typeface="Wingdings" charset="2"/>
              <a:buChar char="v"/>
            </a:pPr>
            <a:r>
              <a:rPr kumimoji="1" lang="ja-JP" altLang="en-US" sz="1400" dirty="0" smtClean="0">
                <a:solidFill>
                  <a:srgbClr val="FFFFFF"/>
                </a:solidFill>
                <a:latin typeface="ＭＳ Ｐゴシック"/>
                <a:ea typeface="ＭＳ Ｐゴシック"/>
                <a:cs typeface="ＭＳ Ｐゴシック"/>
              </a:rPr>
              <a:t>国内データセンターからの提供</a:t>
            </a:r>
            <a:endParaRPr kumimoji="1" lang="en-US" altLang="ja-JP" sz="1400" dirty="0" smtClean="0">
              <a:solidFill>
                <a:srgbClr val="FFFFFF"/>
              </a:solidFill>
              <a:latin typeface="ＭＳ Ｐゴシック"/>
              <a:ea typeface="ＭＳ Ｐゴシック"/>
              <a:cs typeface="ＭＳ Ｐゴシック"/>
            </a:endParaRPr>
          </a:p>
          <a:p>
            <a:pPr marL="171450" indent="-171450">
              <a:buFont typeface="Wingdings" charset="2"/>
              <a:buChar char="v"/>
            </a:pPr>
            <a:r>
              <a:rPr lang="en-US" altLang="ja-JP" sz="1400" dirty="0" smtClean="0">
                <a:solidFill>
                  <a:srgbClr val="FFFFFF"/>
                </a:solidFill>
                <a:latin typeface="ＭＳ Ｐゴシック"/>
                <a:ea typeface="ＭＳ Ｐゴシック"/>
                <a:cs typeface="ＭＳ Ｐゴシック"/>
              </a:rPr>
              <a:t>p Systems</a:t>
            </a:r>
            <a:r>
              <a:rPr lang="ja-JP" altLang="en-US" sz="1400" dirty="0" smtClean="0">
                <a:solidFill>
                  <a:srgbClr val="FFFFFF"/>
                </a:solidFill>
                <a:latin typeface="ＭＳ Ｐゴシック"/>
                <a:ea typeface="ＭＳ Ｐゴシック"/>
                <a:cs typeface="ＭＳ Ｐゴシック"/>
              </a:rPr>
              <a:t>や</a:t>
            </a:r>
            <a:r>
              <a:rPr lang="en-US" altLang="ja-JP" sz="1400" dirty="0" smtClean="0">
                <a:solidFill>
                  <a:srgbClr val="FFFFFF"/>
                </a:solidFill>
                <a:latin typeface="ＭＳ Ｐゴシック"/>
                <a:ea typeface="ＭＳ Ｐゴシック"/>
                <a:cs typeface="ＭＳ Ｐゴシック"/>
              </a:rPr>
              <a:t>z Systems</a:t>
            </a:r>
            <a:r>
              <a:rPr lang="ja-JP" altLang="en-US" sz="1400" dirty="0" smtClean="0">
                <a:solidFill>
                  <a:srgbClr val="FFFFFF"/>
                </a:solidFill>
                <a:latin typeface="ＭＳ Ｐゴシック"/>
                <a:ea typeface="ＭＳ Ｐゴシック"/>
                <a:cs typeface="ＭＳ Ｐゴシック"/>
              </a:rPr>
              <a:t>の機能提供</a:t>
            </a:r>
            <a:endParaRPr kumimoji="1" lang="ja-JP" altLang="en-US" sz="14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クラウド・サービス事業者の強みと機会</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50</a:t>
            </a:fld>
            <a:endParaRPr kumimoji="1" lang="ja-JP" altLang="en-US"/>
          </a:p>
        </p:txBody>
      </p:sp>
      <p:sp>
        <p:nvSpPr>
          <p:cNvPr id="8" name="正方形/長方形 7"/>
          <p:cNvSpPr/>
          <p:nvPr/>
        </p:nvSpPr>
        <p:spPr>
          <a:xfrm>
            <a:off x="4114800" y="6434879"/>
            <a:ext cx="4572000" cy="215444"/>
          </a:xfrm>
          <a:prstGeom prst="rect">
            <a:avLst/>
          </a:prstGeom>
        </p:spPr>
        <p:txBody>
          <a:bodyPr>
            <a:spAutoFit/>
          </a:bodyPr>
          <a:lstStyle/>
          <a:p>
            <a:pPr algn="r"/>
            <a:r>
              <a:rPr lang="ja-JP" altLang="en-US" sz="800" dirty="0" smtClean="0">
                <a:solidFill>
                  <a:srgbClr val="7F7F7F"/>
                </a:solidFill>
              </a:rPr>
              <a:t>林雅之氏の資料を元に作成　</a:t>
            </a:r>
            <a:r>
              <a:rPr lang="en-US" altLang="ja-JP" sz="800" dirty="0" smtClean="0">
                <a:solidFill>
                  <a:srgbClr val="7F7F7F"/>
                </a:solidFill>
              </a:rPr>
              <a:t>http</a:t>
            </a:r>
            <a:r>
              <a:rPr lang="en-US" altLang="ja-JP" sz="800" dirty="0">
                <a:solidFill>
                  <a:srgbClr val="7F7F7F"/>
                </a:solidFill>
              </a:rPr>
              <a:t>://</a:t>
            </a:r>
            <a:r>
              <a:rPr lang="en-US" altLang="ja-JP" sz="800" dirty="0" err="1">
                <a:solidFill>
                  <a:srgbClr val="7F7F7F"/>
                </a:solidFill>
              </a:rPr>
              <a:t>cloud.watch.impress.co.jp</a:t>
            </a:r>
            <a:r>
              <a:rPr lang="en-US" altLang="ja-JP" sz="800" dirty="0">
                <a:solidFill>
                  <a:srgbClr val="7F7F7F"/>
                </a:solidFill>
              </a:rPr>
              <a:t>/docs/news/20150218_688718.html</a:t>
            </a:r>
            <a:endParaRPr lang="ja-JP" altLang="en-US" sz="800" dirty="0">
              <a:solidFill>
                <a:srgbClr val="7F7F7F"/>
              </a:solidFill>
            </a:endParaRPr>
          </a:p>
        </p:txBody>
      </p:sp>
      <p:sp>
        <p:nvSpPr>
          <p:cNvPr id="5" name="正方形/長方形 4"/>
          <p:cNvSpPr/>
          <p:nvPr/>
        </p:nvSpPr>
        <p:spPr>
          <a:xfrm>
            <a:off x="457200" y="851806"/>
            <a:ext cx="4114800" cy="2779982"/>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v"/>
            </a:pPr>
            <a:endParaRPr kumimoji="1" lang="en-US" altLang="ja-JP" sz="1400" dirty="0" smtClean="0">
              <a:solidFill>
                <a:srgbClr val="FFFFFF"/>
              </a:solidFill>
              <a:latin typeface="ＭＳ Ｐゴシック"/>
              <a:ea typeface="ＭＳ Ｐゴシック"/>
              <a:cs typeface="ＭＳ Ｐゴシック"/>
            </a:endParaRPr>
          </a:p>
          <a:p>
            <a:pPr marL="171450" indent="-171450">
              <a:buFont typeface="Wingdings" charset="2"/>
              <a:buChar char="v"/>
            </a:pPr>
            <a:endParaRPr lang="en-US" altLang="ja-JP" sz="1400" dirty="0">
              <a:solidFill>
                <a:srgbClr val="FFFFFF"/>
              </a:solidFill>
              <a:latin typeface="ＭＳ Ｐゴシック"/>
              <a:ea typeface="ＭＳ Ｐゴシック"/>
              <a:cs typeface="ＭＳ Ｐゴシック"/>
            </a:endParaRPr>
          </a:p>
          <a:p>
            <a:pPr marL="171450" indent="-171450">
              <a:buFont typeface="Wingdings" charset="2"/>
              <a:buChar char="v"/>
            </a:pPr>
            <a:r>
              <a:rPr kumimoji="1" lang="ja-JP" altLang="en-US" sz="1400" dirty="0" smtClean="0">
                <a:solidFill>
                  <a:srgbClr val="FFFFFF"/>
                </a:solidFill>
                <a:latin typeface="ＭＳ Ｐゴシック"/>
                <a:ea typeface="ＭＳ Ｐゴシック"/>
                <a:cs typeface="ＭＳ Ｐゴシック"/>
              </a:rPr>
              <a:t>圧倒的市場リーダー</a:t>
            </a:r>
            <a:endParaRPr kumimoji="1" lang="en-US" altLang="ja-JP" sz="1400" dirty="0" smtClean="0">
              <a:solidFill>
                <a:srgbClr val="FFFFFF"/>
              </a:solidFill>
              <a:latin typeface="ＭＳ Ｐゴシック"/>
              <a:ea typeface="ＭＳ Ｐゴシック"/>
              <a:cs typeface="ＭＳ Ｐゴシック"/>
            </a:endParaRPr>
          </a:p>
          <a:p>
            <a:pPr marL="171450" indent="-171450">
              <a:buFont typeface="Wingdings" charset="2"/>
              <a:buChar char="v"/>
            </a:pPr>
            <a:r>
              <a:rPr lang="ja-JP" altLang="en-US" sz="1400" dirty="0" smtClean="0">
                <a:solidFill>
                  <a:srgbClr val="FFFFFF"/>
                </a:solidFill>
                <a:latin typeface="ＭＳ Ｐゴシック"/>
                <a:ea typeface="ＭＳ Ｐゴシック"/>
                <a:cs typeface="ＭＳ Ｐゴシック"/>
              </a:rPr>
              <a:t>開発者を志向したサービス機能の充実と拡充</a:t>
            </a:r>
            <a:endParaRPr lang="en-US" altLang="ja-JP" sz="1400" dirty="0" smtClean="0">
              <a:solidFill>
                <a:srgbClr val="FFFFFF"/>
              </a:solidFill>
              <a:latin typeface="ＭＳ Ｐゴシック"/>
              <a:ea typeface="ＭＳ Ｐゴシック"/>
              <a:cs typeface="ＭＳ Ｐゴシック"/>
            </a:endParaRPr>
          </a:p>
          <a:p>
            <a:pPr marL="171450" indent="-171450">
              <a:buFont typeface="Wingdings" charset="2"/>
              <a:buChar char="v"/>
            </a:pPr>
            <a:r>
              <a:rPr kumimoji="1" lang="ja-JP" altLang="en-US" sz="1400" dirty="0" smtClean="0">
                <a:solidFill>
                  <a:srgbClr val="FFFFFF"/>
                </a:solidFill>
                <a:latin typeface="ＭＳ Ｐゴシック"/>
                <a:ea typeface="ＭＳ Ｐゴシック"/>
                <a:cs typeface="ＭＳ Ｐゴシック"/>
              </a:rPr>
              <a:t>価格競争の急先鋒</a:t>
            </a:r>
            <a:endParaRPr kumimoji="1" lang="en-US" altLang="ja-JP" sz="1400" dirty="0" smtClean="0">
              <a:solidFill>
                <a:srgbClr val="FFFFFF"/>
              </a:solidFill>
              <a:latin typeface="ＭＳ Ｐゴシック"/>
              <a:ea typeface="ＭＳ Ｐゴシック"/>
              <a:cs typeface="ＭＳ Ｐゴシック"/>
            </a:endParaRPr>
          </a:p>
          <a:p>
            <a:pPr marL="171450" indent="-171450">
              <a:buFont typeface="Wingdings" charset="2"/>
              <a:buChar char="v"/>
            </a:pPr>
            <a:r>
              <a:rPr lang="ja-JP" altLang="en-US" sz="1400" dirty="0" smtClean="0">
                <a:solidFill>
                  <a:srgbClr val="FFFFFF"/>
                </a:solidFill>
                <a:latin typeface="ＭＳ Ｐゴシック"/>
                <a:ea typeface="ＭＳ Ｐゴシック"/>
                <a:cs typeface="ＭＳ Ｐゴシック"/>
              </a:rPr>
              <a:t>ソリューション・アーキテクトなどの人材充実</a:t>
            </a:r>
            <a:endParaRPr lang="en-US" altLang="ja-JP" sz="1400" dirty="0" smtClean="0">
              <a:solidFill>
                <a:srgbClr val="FFFFFF"/>
              </a:solidFill>
              <a:latin typeface="ＭＳ Ｐゴシック"/>
              <a:ea typeface="ＭＳ Ｐゴシック"/>
              <a:cs typeface="ＭＳ Ｐゴシック"/>
            </a:endParaRPr>
          </a:p>
          <a:p>
            <a:pPr marL="171450" indent="-171450">
              <a:buFont typeface="Wingdings" charset="2"/>
              <a:buChar char="v"/>
            </a:pPr>
            <a:r>
              <a:rPr kumimoji="1" lang="ja-JP" altLang="en-US" sz="1400" dirty="0" smtClean="0">
                <a:solidFill>
                  <a:srgbClr val="FFFFFF"/>
                </a:solidFill>
                <a:latin typeface="ＭＳ Ｐゴシック"/>
                <a:ea typeface="ＭＳ Ｐゴシック"/>
                <a:cs typeface="ＭＳ Ｐゴシック"/>
              </a:rPr>
              <a:t>国内</a:t>
            </a:r>
            <a:r>
              <a:rPr kumimoji="1" lang="en-US" altLang="ja-JP" sz="1400" dirty="0" smtClean="0">
                <a:solidFill>
                  <a:srgbClr val="FFFFFF"/>
                </a:solidFill>
                <a:latin typeface="ＭＳ Ｐゴシック"/>
                <a:ea typeface="ＭＳ Ｐゴシック"/>
                <a:cs typeface="ＭＳ Ｐゴシック"/>
              </a:rPr>
              <a:t>40</a:t>
            </a:r>
            <a:r>
              <a:rPr kumimoji="1" lang="ja-JP" altLang="en-US" sz="1400" dirty="0" smtClean="0">
                <a:solidFill>
                  <a:srgbClr val="FFFFFF"/>
                </a:solidFill>
                <a:latin typeface="ＭＳ Ｐゴシック"/>
                <a:ea typeface="ＭＳ Ｐゴシック"/>
                <a:cs typeface="ＭＳ Ｐゴシック"/>
              </a:rPr>
              <a:t>を越えるコミュニティ</a:t>
            </a:r>
            <a:endParaRPr kumimoji="1" lang="en-US" altLang="ja-JP" sz="1400" dirty="0" smtClean="0">
              <a:solidFill>
                <a:srgbClr val="FFFFFF"/>
              </a:solidFill>
              <a:latin typeface="ＭＳ Ｐゴシック"/>
              <a:ea typeface="ＭＳ Ｐゴシック"/>
              <a:cs typeface="ＭＳ Ｐゴシック"/>
            </a:endParaRPr>
          </a:p>
          <a:p>
            <a:pPr marL="171450" indent="-171450">
              <a:buFont typeface="Wingdings" charset="2"/>
              <a:buChar char="v"/>
            </a:pPr>
            <a:r>
              <a:rPr lang="ja-JP" altLang="en-US" sz="1400" dirty="0" smtClean="0">
                <a:solidFill>
                  <a:srgbClr val="FFFFFF"/>
                </a:solidFill>
                <a:latin typeface="ＭＳ Ｐゴシック"/>
                <a:ea typeface="ＭＳ Ｐゴシック"/>
                <a:cs typeface="ＭＳ Ｐゴシック"/>
              </a:rPr>
              <a:t>国内数万社規模の導入実績</a:t>
            </a:r>
            <a:endParaRPr lang="en-US" altLang="ja-JP" sz="1400" dirty="0" smtClean="0">
              <a:solidFill>
                <a:srgbClr val="FFFFFF"/>
              </a:solidFill>
              <a:latin typeface="ＭＳ Ｐゴシック"/>
              <a:ea typeface="ＭＳ Ｐゴシック"/>
              <a:cs typeface="ＭＳ Ｐゴシック"/>
            </a:endParaRPr>
          </a:p>
          <a:p>
            <a:pPr marL="171450" indent="-171450">
              <a:buFont typeface="Wingdings" charset="2"/>
              <a:buChar char="v"/>
            </a:pPr>
            <a:r>
              <a:rPr kumimoji="1" lang="en-US" altLang="ja-JP" sz="1400" dirty="0" smtClean="0">
                <a:solidFill>
                  <a:srgbClr val="FFFFFF"/>
                </a:solidFill>
                <a:latin typeface="ＭＳ Ｐゴシック"/>
                <a:ea typeface="ＭＳ Ｐゴシック"/>
                <a:cs typeface="ＭＳ Ｐゴシック"/>
              </a:rPr>
              <a:t>200</a:t>
            </a:r>
            <a:r>
              <a:rPr kumimoji="1" lang="ja-JP" altLang="en-US" sz="1400" dirty="0" smtClean="0">
                <a:solidFill>
                  <a:srgbClr val="FFFFFF"/>
                </a:solidFill>
                <a:latin typeface="ＭＳ Ｐゴシック"/>
                <a:ea typeface="ＭＳ Ｐゴシック"/>
                <a:cs typeface="ＭＳ Ｐゴシック"/>
              </a:rPr>
              <a:t>社前後のパートナー</a:t>
            </a:r>
            <a:endParaRPr kumimoji="1" lang="en-US" altLang="ja-JP" sz="1400" dirty="0" smtClean="0">
              <a:solidFill>
                <a:srgbClr val="FFFFFF"/>
              </a:solidFill>
              <a:latin typeface="ＭＳ Ｐゴシック"/>
              <a:ea typeface="ＭＳ Ｐゴシック"/>
              <a:cs typeface="ＭＳ Ｐゴシック"/>
            </a:endParaRPr>
          </a:p>
          <a:p>
            <a:pPr marL="171450" indent="-171450">
              <a:buFont typeface="Wingdings" charset="2"/>
              <a:buChar char="v"/>
            </a:pPr>
            <a:r>
              <a:rPr lang="ja-JP" altLang="en-US" sz="1400" dirty="0" smtClean="0">
                <a:solidFill>
                  <a:srgbClr val="FFFFFF"/>
                </a:solidFill>
                <a:latin typeface="ＭＳ Ｐゴシック"/>
                <a:ea typeface="ＭＳ Ｐゴシック"/>
                <a:cs typeface="ＭＳ Ｐゴシック"/>
              </a:rPr>
              <a:t>スタートアップ企業からの熱烈な支持</a:t>
            </a:r>
            <a:endParaRPr lang="en-US" altLang="ja-JP" sz="1400" dirty="0" smtClean="0">
              <a:solidFill>
                <a:srgbClr val="FFFFFF"/>
              </a:solidFill>
              <a:latin typeface="ＭＳ Ｐゴシック"/>
              <a:ea typeface="ＭＳ Ｐゴシック"/>
              <a:cs typeface="ＭＳ Ｐゴシック"/>
            </a:endParaRPr>
          </a:p>
          <a:p>
            <a:pPr marL="171450" indent="-171450">
              <a:buFont typeface="Wingdings" charset="2"/>
              <a:buChar char="v"/>
            </a:pPr>
            <a:r>
              <a:rPr kumimoji="1" lang="ja-JP" altLang="en-US" sz="1400" dirty="0" smtClean="0">
                <a:solidFill>
                  <a:srgbClr val="FFFFFF"/>
                </a:solidFill>
                <a:latin typeface="ＭＳ Ｐゴシック"/>
                <a:ea typeface="ＭＳ Ｐゴシック"/>
                <a:cs typeface="ＭＳ Ｐゴシック"/>
              </a:rPr>
              <a:t>企業の基幹業務への採用拡大</a:t>
            </a:r>
            <a:endParaRPr lang="en-US" altLang="ja-JP" sz="1400" dirty="0">
              <a:solidFill>
                <a:srgbClr val="FFFFFF"/>
              </a:solidFill>
              <a:latin typeface="ＭＳ Ｐゴシック"/>
              <a:ea typeface="ＭＳ Ｐゴシック"/>
              <a:cs typeface="ＭＳ Ｐゴシック"/>
            </a:endParaRPr>
          </a:p>
          <a:p>
            <a:pPr marL="171450" indent="-171450">
              <a:buFont typeface="Wingdings" charset="2"/>
              <a:buChar char="v"/>
            </a:pPr>
            <a:r>
              <a:rPr kumimoji="1" lang="ja-JP" altLang="en-US" sz="1400" dirty="0" smtClean="0">
                <a:solidFill>
                  <a:srgbClr val="FFFFFF"/>
                </a:solidFill>
                <a:latin typeface="ＭＳ Ｐゴシック"/>
                <a:ea typeface="ＭＳ Ｐゴシック"/>
                <a:cs typeface="ＭＳ Ｐゴシック"/>
              </a:rPr>
              <a:t>国内データセンターからの提供</a:t>
            </a:r>
            <a:endParaRPr kumimoji="1" lang="en-US" altLang="ja-JP" sz="1400" dirty="0" smtClean="0">
              <a:solidFill>
                <a:srgbClr val="FFFFFF"/>
              </a:solidFill>
              <a:latin typeface="ＭＳ Ｐゴシック"/>
              <a:ea typeface="ＭＳ Ｐゴシック"/>
              <a:cs typeface="ＭＳ Ｐゴシック"/>
            </a:endParaRPr>
          </a:p>
        </p:txBody>
      </p:sp>
      <p:sp>
        <p:nvSpPr>
          <p:cNvPr id="9" name="正方形/長方形 8"/>
          <p:cNvSpPr/>
          <p:nvPr/>
        </p:nvSpPr>
        <p:spPr>
          <a:xfrm>
            <a:off x="457200" y="913756"/>
            <a:ext cx="4114800" cy="348465"/>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r>
              <a:rPr lang="en-US" altLang="ja-JP" sz="2000" dirty="0" smtClean="0">
                <a:solidFill>
                  <a:schemeClr val="accent6">
                    <a:lumMod val="75000"/>
                  </a:schemeClr>
                </a:solidFill>
                <a:latin typeface="ＭＳ Ｐゴシック"/>
                <a:ea typeface="ＭＳ Ｐゴシック"/>
                <a:cs typeface="ＭＳ Ｐゴシック"/>
              </a:rPr>
              <a:t>Amazon Web Services </a:t>
            </a:r>
            <a:endParaRPr kumimoji="1" lang="ja-JP" altLang="en-US" sz="2000" dirty="0">
              <a:solidFill>
                <a:schemeClr val="accent6">
                  <a:lumMod val="75000"/>
                </a:schemeClr>
              </a:solidFill>
              <a:latin typeface="ＭＳ Ｐゴシック"/>
              <a:ea typeface="ＭＳ Ｐゴシック"/>
              <a:cs typeface="ＭＳ Ｐゴシック"/>
            </a:endParaRPr>
          </a:p>
        </p:txBody>
      </p:sp>
      <p:sp>
        <p:nvSpPr>
          <p:cNvPr id="11" name="正方形/長方形 10"/>
          <p:cNvSpPr/>
          <p:nvPr/>
        </p:nvSpPr>
        <p:spPr>
          <a:xfrm>
            <a:off x="457200" y="3701482"/>
            <a:ext cx="4114800" cy="34846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r>
              <a:rPr lang="en-US" altLang="ja-JP" sz="2000" dirty="0" smtClean="0">
                <a:solidFill>
                  <a:srgbClr val="3366FF"/>
                </a:solidFill>
                <a:latin typeface="ＭＳ Ｐゴシック"/>
                <a:ea typeface="ＭＳ Ｐゴシック"/>
                <a:cs typeface="ＭＳ Ｐゴシック"/>
              </a:rPr>
              <a:t>IBM</a:t>
            </a:r>
            <a:endParaRPr kumimoji="1" lang="ja-JP" altLang="en-US" sz="2000" dirty="0">
              <a:solidFill>
                <a:srgbClr val="3366FF"/>
              </a:solidFill>
              <a:latin typeface="ＭＳ Ｐゴシック"/>
              <a:ea typeface="ＭＳ Ｐゴシック"/>
              <a:cs typeface="ＭＳ Ｐゴシック"/>
            </a:endParaRPr>
          </a:p>
        </p:txBody>
      </p:sp>
      <p:pic>
        <p:nvPicPr>
          <p:cNvPr id="13" name="図 12"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4158" y="3730834"/>
            <a:ext cx="1060961" cy="255933"/>
          </a:xfrm>
          <a:prstGeom prst="rect">
            <a:avLst/>
          </a:prstGeom>
        </p:spPr>
      </p:pic>
      <p:pic>
        <p:nvPicPr>
          <p:cNvPr id="14" name="図 13" descr="ibm-softlayer-logo~9643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2488" y="3755757"/>
            <a:ext cx="425235" cy="231010"/>
          </a:xfrm>
          <a:prstGeom prst="rect">
            <a:avLst/>
          </a:prstGeom>
        </p:spPr>
      </p:pic>
      <p:pic>
        <p:nvPicPr>
          <p:cNvPr id="15" name="図 14" descr="imgr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9275" y="940229"/>
            <a:ext cx="1215844" cy="281784"/>
          </a:xfrm>
          <a:prstGeom prst="rect">
            <a:avLst/>
          </a:prstGeom>
        </p:spPr>
      </p:pic>
      <p:pic>
        <p:nvPicPr>
          <p:cNvPr id="16" name="図 15" descr="aws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5507" y="955716"/>
            <a:ext cx="764010" cy="278561"/>
          </a:xfrm>
          <a:prstGeom prst="rect">
            <a:avLst/>
          </a:prstGeom>
        </p:spPr>
      </p:pic>
    </p:spTree>
    <p:extLst>
      <p:ext uri="{BB962C8B-B14F-4D97-AF65-F5344CB8AC3E}">
        <p14:creationId xmlns:p14="http://schemas.microsoft.com/office/powerpoint/2010/main" val="18379024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6</a:t>
            </a:fld>
            <a:endParaRPr kumimoji="1" lang="ja-JP" altLang="en-US" dirty="0"/>
          </a:p>
        </p:txBody>
      </p:sp>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a:solidFill>
                  <a:schemeClr val="bg1"/>
                </a:solidFill>
              </a:rPr>
              <a:t>統計から見るパブリック・クラウドの存在感</a:t>
            </a:r>
            <a:endParaRPr lang="en-US" altLang="ja-JP" sz="2800" dirty="0">
              <a:solidFill>
                <a:schemeClr val="bg1"/>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5635836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4692033" y="956863"/>
            <a:ext cx="3929271" cy="5422514"/>
          </a:xfrm>
          <a:prstGeom prst="rect">
            <a:avLst/>
          </a:prstGeom>
          <a:solidFill>
            <a:schemeClr val="bg1"/>
          </a:solidFill>
          <a:ln w="3175" cmpd="sng">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457200" y="973871"/>
            <a:ext cx="3929271" cy="5422514"/>
          </a:xfrm>
          <a:prstGeom prst="rect">
            <a:avLst/>
          </a:prstGeom>
          <a:solidFill>
            <a:schemeClr val="bg1"/>
          </a:solidFill>
          <a:ln w="3175" cmpd="sng">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日本の情報処理サービス産業と米国のクラウド事業</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7</a:t>
            </a:fld>
            <a:endParaRPr kumimoji="1" lang="ja-JP" altLang="en-US"/>
          </a:p>
        </p:txBody>
      </p:sp>
      <p:pic>
        <p:nvPicPr>
          <p:cNvPr id="5" name="図 4" descr="awsrevgrowth20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1467" y="1300699"/>
            <a:ext cx="3474936" cy="2337684"/>
          </a:xfrm>
          <a:prstGeom prst="rect">
            <a:avLst/>
          </a:prstGeom>
        </p:spPr>
      </p:pic>
      <p:pic>
        <p:nvPicPr>
          <p:cNvPr id="7" name="図 6" descr="20150316_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507" y="4074969"/>
            <a:ext cx="3586650" cy="1853103"/>
          </a:xfrm>
          <a:prstGeom prst="rect">
            <a:avLst/>
          </a:prstGeom>
        </p:spPr>
      </p:pic>
      <p:sp>
        <p:nvSpPr>
          <p:cNvPr id="9" name="正方形/長方形 8"/>
          <p:cNvSpPr/>
          <p:nvPr/>
        </p:nvSpPr>
        <p:spPr>
          <a:xfrm>
            <a:off x="1333460" y="6019894"/>
            <a:ext cx="2745709" cy="215444"/>
          </a:xfrm>
          <a:prstGeom prst="rect">
            <a:avLst/>
          </a:prstGeom>
        </p:spPr>
        <p:txBody>
          <a:bodyPr wrap="square">
            <a:spAutoFit/>
          </a:bodyPr>
          <a:lstStyle/>
          <a:p>
            <a:pPr algn="r"/>
            <a:r>
              <a:rPr lang="en-US" altLang="ja-JP" sz="800" dirty="0">
                <a:solidFill>
                  <a:srgbClr val="7F7F7F"/>
                </a:solidFill>
              </a:rPr>
              <a:t>http://</a:t>
            </a:r>
            <a:r>
              <a:rPr lang="en-US" altLang="ja-JP" sz="800" dirty="0" err="1">
                <a:solidFill>
                  <a:srgbClr val="7F7F7F"/>
                </a:solidFill>
              </a:rPr>
              <a:t>www.idcjapan.co.jp</a:t>
            </a:r>
            <a:r>
              <a:rPr lang="en-US" altLang="ja-JP" sz="800" dirty="0">
                <a:solidFill>
                  <a:srgbClr val="7F7F7F"/>
                </a:solidFill>
              </a:rPr>
              <a:t>/Press</a:t>
            </a:r>
            <a:r>
              <a:rPr lang="en-US" altLang="ja-JP" sz="800" dirty="0" smtClean="0">
                <a:solidFill>
                  <a:srgbClr val="7F7F7F"/>
                </a:solidFill>
              </a:rPr>
              <a:t>/</a:t>
            </a:r>
            <a:endParaRPr lang="ja-JP" altLang="en-US" sz="800" dirty="0">
              <a:solidFill>
                <a:srgbClr val="7F7F7F"/>
              </a:solidFill>
            </a:endParaRPr>
          </a:p>
        </p:txBody>
      </p:sp>
      <p:sp>
        <p:nvSpPr>
          <p:cNvPr id="11" name="正方形/長方形 10"/>
          <p:cNvSpPr/>
          <p:nvPr/>
        </p:nvSpPr>
        <p:spPr>
          <a:xfrm>
            <a:off x="4970815" y="3575620"/>
            <a:ext cx="3395588" cy="215444"/>
          </a:xfrm>
          <a:prstGeom prst="rect">
            <a:avLst/>
          </a:prstGeom>
        </p:spPr>
        <p:txBody>
          <a:bodyPr wrap="square">
            <a:spAutoFit/>
          </a:bodyPr>
          <a:lstStyle/>
          <a:p>
            <a:pPr algn="r"/>
            <a:r>
              <a:rPr lang="en-US" altLang="ja-JP" sz="800" dirty="0">
                <a:solidFill>
                  <a:srgbClr val="7F7F7F"/>
                </a:solidFill>
              </a:rPr>
              <a:t>http://</a:t>
            </a:r>
            <a:r>
              <a:rPr lang="en-US" altLang="ja-JP" sz="800" dirty="0" err="1">
                <a:solidFill>
                  <a:srgbClr val="7F7F7F"/>
                </a:solidFill>
              </a:rPr>
              <a:t>www.zdnet.com</a:t>
            </a:r>
            <a:r>
              <a:rPr lang="en-US" altLang="ja-JP" sz="800" dirty="0">
                <a:solidFill>
                  <a:srgbClr val="7F7F7F"/>
                </a:solidFill>
              </a:rPr>
              <a:t>/article</a:t>
            </a:r>
            <a:r>
              <a:rPr lang="en-US" altLang="ja-JP" sz="800" dirty="0" smtClean="0">
                <a:solidFill>
                  <a:srgbClr val="7F7F7F"/>
                </a:solidFill>
              </a:rPr>
              <a:t>/</a:t>
            </a:r>
            <a:endParaRPr lang="ja-JP" altLang="en-US" sz="800" dirty="0">
              <a:solidFill>
                <a:srgbClr val="7F7F7F"/>
              </a:solidFill>
            </a:endParaRPr>
          </a:p>
        </p:txBody>
      </p:sp>
      <p:pic>
        <p:nvPicPr>
          <p:cNvPr id="16" name="図 15"/>
          <p:cNvPicPr>
            <a:picLocks noChangeAspect="1"/>
          </p:cNvPicPr>
          <p:nvPr/>
        </p:nvPicPr>
        <p:blipFill>
          <a:blip r:embed="rId4"/>
          <a:stretch>
            <a:fillRect/>
          </a:stretch>
        </p:blipFill>
        <p:spPr>
          <a:xfrm>
            <a:off x="654033" y="1488883"/>
            <a:ext cx="3479450" cy="2202183"/>
          </a:xfrm>
          <a:prstGeom prst="rect">
            <a:avLst/>
          </a:prstGeom>
        </p:spPr>
      </p:pic>
      <p:sp>
        <p:nvSpPr>
          <p:cNvPr id="17" name="テキスト ボックス 16"/>
          <p:cNvSpPr txBox="1"/>
          <p:nvPr/>
        </p:nvSpPr>
        <p:spPr>
          <a:xfrm>
            <a:off x="1516187" y="1035358"/>
            <a:ext cx="1800493" cy="307777"/>
          </a:xfrm>
          <a:prstGeom prst="rect">
            <a:avLst/>
          </a:prstGeom>
          <a:noFill/>
        </p:spPr>
        <p:txBody>
          <a:bodyPr wrap="none" rtlCol="0">
            <a:spAutoFit/>
          </a:bodyPr>
          <a:lstStyle/>
          <a:p>
            <a:pPr algn="ctr"/>
            <a:r>
              <a:rPr kumimoji="1" lang="ja-JP" altLang="en-US" sz="1400" dirty="0" smtClean="0">
                <a:solidFill>
                  <a:srgbClr val="7F7F7F"/>
                </a:solidFill>
                <a:latin typeface="メイリオ"/>
                <a:ea typeface="メイリオ"/>
                <a:cs typeface="メイリオ"/>
              </a:rPr>
              <a:t>日本の情報産業統計</a:t>
            </a:r>
            <a:endParaRPr kumimoji="1" lang="ja-JP" altLang="en-US" sz="1400" dirty="0">
              <a:solidFill>
                <a:srgbClr val="7F7F7F"/>
              </a:solidFill>
              <a:latin typeface="メイリオ"/>
              <a:ea typeface="メイリオ"/>
              <a:cs typeface="メイリオ"/>
            </a:endParaRPr>
          </a:p>
        </p:txBody>
      </p:sp>
      <p:sp>
        <p:nvSpPr>
          <p:cNvPr id="18" name="テキスト ボックス 17"/>
          <p:cNvSpPr txBox="1"/>
          <p:nvPr/>
        </p:nvSpPr>
        <p:spPr>
          <a:xfrm>
            <a:off x="4664609" y="1035358"/>
            <a:ext cx="3954929" cy="307777"/>
          </a:xfrm>
          <a:prstGeom prst="rect">
            <a:avLst/>
          </a:prstGeom>
          <a:noFill/>
        </p:spPr>
        <p:txBody>
          <a:bodyPr wrap="none" rtlCol="0">
            <a:spAutoFit/>
          </a:bodyPr>
          <a:lstStyle/>
          <a:p>
            <a:pPr algn="ctr"/>
            <a:r>
              <a:rPr kumimoji="1" lang="ja-JP" altLang="en-US" sz="1400" dirty="0" smtClean="0">
                <a:solidFill>
                  <a:srgbClr val="7F7F7F"/>
                </a:solidFill>
                <a:latin typeface="メイリオ"/>
                <a:ea typeface="メイリオ"/>
                <a:cs typeface="メイリオ"/>
              </a:rPr>
              <a:t>米国のパブリック・クラウド事業者の売上推移</a:t>
            </a:r>
            <a:endParaRPr kumimoji="1" lang="ja-JP" altLang="en-US" sz="1400" dirty="0">
              <a:solidFill>
                <a:srgbClr val="7F7F7F"/>
              </a:solidFill>
              <a:latin typeface="メイリオ"/>
              <a:ea typeface="メイリオ"/>
              <a:cs typeface="メイリオ"/>
            </a:endParaRPr>
          </a:p>
        </p:txBody>
      </p:sp>
      <p:sp>
        <p:nvSpPr>
          <p:cNvPr id="19" name="正方形/長方形 18"/>
          <p:cNvSpPr/>
          <p:nvPr/>
        </p:nvSpPr>
        <p:spPr>
          <a:xfrm>
            <a:off x="2378365" y="4248728"/>
            <a:ext cx="1400134" cy="369454"/>
          </a:xfrm>
          <a:prstGeom prst="rect">
            <a:avLst/>
          </a:prstGeom>
          <a:noFill/>
          <a:ln>
            <a:solidFill>
              <a:srgbClr val="FF6600"/>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テキスト ボックス 19"/>
          <p:cNvSpPr txBox="1"/>
          <p:nvPr/>
        </p:nvSpPr>
        <p:spPr>
          <a:xfrm>
            <a:off x="782838" y="3855101"/>
            <a:ext cx="1210588" cy="215444"/>
          </a:xfrm>
          <a:prstGeom prst="rect">
            <a:avLst/>
          </a:prstGeom>
          <a:noFill/>
        </p:spPr>
        <p:txBody>
          <a:bodyPr wrap="none" rtlCol="0">
            <a:spAutoFit/>
          </a:bodyPr>
          <a:lstStyle/>
          <a:p>
            <a:pPr algn="ctr"/>
            <a:r>
              <a:rPr kumimoji="1" lang="ja-JP" altLang="en-US" sz="800" dirty="0" smtClean="0">
                <a:solidFill>
                  <a:srgbClr val="7F7F7F"/>
                </a:solidFill>
                <a:latin typeface="メイリオ"/>
                <a:ea typeface="メイリオ"/>
                <a:cs typeface="メイリオ"/>
              </a:rPr>
              <a:t>国内サーバー出荷台数</a:t>
            </a:r>
            <a:endParaRPr kumimoji="1" lang="ja-JP" altLang="en-US" sz="800" dirty="0">
              <a:solidFill>
                <a:srgbClr val="7F7F7F"/>
              </a:solidFill>
              <a:latin typeface="メイリオ"/>
              <a:ea typeface="メイリオ"/>
              <a:cs typeface="メイリオ"/>
            </a:endParaRPr>
          </a:p>
        </p:txBody>
      </p:sp>
      <p:pic>
        <p:nvPicPr>
          <p:cNvPr id="21" name="図 20" descr="azure-growth3.pn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91467" y="3760276"/>
            <a:ext cx="3644472" cy="2475062"/>
          </a:xfrm>
          <a:prstGeom prst="rect">
            <a:avLst/>
          </a:prstGeom>
        </p:spPr>
      </p:pic>
      <p:sp>
        <p:nvSpPr>
          <p:cNvPr id="22" name="正方形/長方形 21"/>
          <p:cNvSpPr/>
          <p:nvPr/>
        </p:nvSpPr>
        <p:spPr>
          <a:xfrm>
            <a:off x="7081009" y="6127616"/>
            <a:ext cx="1285394" cy="215444"/>
          </a:xfrm>
          <a:prstGeom prst="rect">
            <a:avLst/>
          </a:prstGeom>
        </p:spPr>
        <p:txBody>
          <a:bodyPr wrap="square">
            <a:spAutoFit/>
          </a:bodyPr>
          <a:lstStyle/>
          <a:p>
            <a:r>
              <a:rPr lang="en-US" altLang="ja-JP" sz="800" dirty="0">
                <a:solidFill>
                  <a:srgbClr val="7F7F7F"/>
                </a:solidFill>
              </a:rPr>
              <a:t>http://</a:t>
            </a:r>
            <a:r>
              <a:rPr lang="en-US" altLang="ja-JP" sz="800" dirty="0" err="1">
                <a:solidFill>
                  <a:srgbClr val="7F7F7F"/>
                </a:solidFill>
              </a:rPr>
              <a:t>www.loadavg.com</a:t>
            </a:r>
            <a:r>
              <a:rPr lang="en-US" altLang="ja-JP" sz="800" dirty="0" smtClean="0">
                <a:solidFill>
                  <a:srgbClr val="7F7F7F"/>
                </a:solidFill>
              </a:rPr>
              <a:t>/</a:t>
            </a:r>
            <a:endParaRPr lang="ja-JP" altLang="en-US" sz="800" dirty="0">
              <a:solidFill>
                <a:srgbClr val="7F7F7F"/>
              </a:solidFill>
            </a:endParaRPr>
          </a:p>
        </p:txBody>
      </p:sp>
      <p:cxnSp>
        <p:nvCxnSpPr>
          <p:cNvPr id="24" name="直線矢印コネクタ 23"/>
          <p:cNvCxnSpPr>
            <a:stCxn id="19" idx="0"/>
          </p:cNvCxnSpPr>
          <p:nvPr/>
        </p:nvCxnSpPr>
        <p:spPr>
          <a:xfrm flipV="1">
            <a:off x="3078432" y="3760276"/>
            <a:ext cx="356" cy="488452"/>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905412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国内統計からは見えない情報サービス産業の現実</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8</a:t>
            </a:fld>
            <a:endParaRPr kumimoji="1" lang="ja-JP" altLang="en-US"/>
          </a:p>
        </p:txBody>
      </p:sp>
      <p:pic>
        <p:nvPicPr>
          <p:cNvPr id="4" name="図 3" descr="20150316_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744" y="891055"/>
            <a:ext cx="4592053" cy="2372561"/>
          </a:xfrm>
          <a:prstGeom prst="rect">
            <a:avLst/>
          </a:prstGeom>
          <a:ln>
            <a:noFill/>
          </a:ln>
          <a:effectLst>
            <a:outerShdw blurRad="292100" dist="139700" dir="2700000" algn="tl" rotWithShape="0">
              <a:srgbClr val="333333">
                <a:alpha val="65000"/>
              </a:srgbClr>
            </a:outerShdw>
          </a:effectLst>
        </p:spPr>
      </p:pic>
      <p:sp>
        <p:nvSpPr>
          <p:cNvPr id="5" name="正方形/長方形 4"/>
          <p:cNvSpPr/>
          <p:nvPr/>
        </p:nvSpPr>
        <p:spPr>
          <a:xfrm>
            <a:off x="6320137" y="6359494"/>
            <a:ext cx="2745709" cy="215444"/>
          </a:xfrm>
          <a:prstGeom prst="rect">
            <a:avLst/>
          </a:prstGeom>
        </p:spPr>
        <p:txBody>
          <a:bodyPr wrap="square">
            <a:spAutoFit/>
          </a:bodyPr>
          <a:lstStyle/>
          <a:p>
            <a:pPr algn="r"/>
            <a:r>
              <a:rPr lang="en-US" altLang="ja-JP" sz="800" dirty="0">
                <a:solidFill>
                  <a:srgbClr val="7F7F7F"/>
                </a:solidFill>
              </a:rPr>
              <a:t>http://</a:t>
            </a:r>
            <a:r>
              <a:rPr lang="en-US" altLang="ja-JP" sz="800" dirty="0" err="1">
                <a:solidFill>
                  <a:srgbClr val="7F7F7F"/>
                </a:solidFill>
              </a:rPr>
              <a:t>www.idcjapan.co.jp</a:t>
            </a:r>
            <a:r>
              <a:rPr lang="en-US" altLang="ja-JP" sz="800" dirty="0">
                <a:solidFill>
                  <a:srgbClr val="7F7F7F"/>
                </a:solidFill>
              </a:rPr>
              <a:t>/Press</a:t>
            </a:r>
            <a:r>
              <a:rPr lang="en-US" altLang="ja-JP" sz="800" dirty="0" smtClean="0">
                <a:solidFill>
                  <a:srgbClr val="7F7F7F"/>
                </a:solidFill>
              </a:rPr>
              <a:t>/</a:t>
            </a:r>
            <a:endParaRPr lang="ja-JP" altLang="en-US" sz="800" dirty="0">
              <a:solidFill>
                <a:srgbClr val="7F7F7F"/>
              </a:solidFill>
            </a:endParaRPr>
          </a:p>
        </p:txBody>
      </p:sp>
      <p:sp>
        <p:nvSpPr>
          <p:cNvPr id="6" name="正方形/長方形 5"/>
          <p:cNvSpPr/>
          <p:nvPr/>
        </p:nvSpPr>
        <p:spPr>
          <a:xfrm>
            <a:off x="2886851" y="1093071"/>
            <a:ext cx="1538905" cy="423334"/>
          </a:xfrm>
          <a:prstGeom prst="rect">
            <a:avLst/>
          </a:prstGeom>
          <a:noFill/>
          <a:ln>
            <a:solidFill>
              <a:srgbClr val="FF6600"/>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5364789" y="891056"/>
            <a:ext cx="3378970" cy="2372561"/>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メイリオ"/>
                <a:ea typeface="メイリオ"/>
                <a:cs typeface="メイリオ"/>
              </a:rPr>
              <a:t>国内サーバー保有台数</a:t>
            </a:r>
            <a:endParaRPr kumimoji="1" lang="en-US" altLang="ja-JP" sz="2000" dirty="0" smtClean="0">
              <a:solidFill>
                <a:srgbClr val="FFFFFF"/>
              </a:solidFill>
              <a:latin typeface="メイリオ"/>
              <a:ea typeface="メイリオ"/>
              <a:cs typeface="メイリオ"/>
            </a:endParaRPr>
          </a:p>
          <a:p>
            <a:pPr algn="ctr"/>
            <a:r>
              <a:rPr kumimoji="1" lang="ja-JP" altLang="en-US" sz="4000" dirty="0" smtClean="0">
                <a:solidFill>
                  <a:srgbClr val="FFFFFF"/>
                </a:solidFill>
                <a:latin typeface="メイリオ"/>
                <a:ea typeface="メイリオ"/>
                <a:cs typeface="メイリオ"/>
              </a:rPr>
              <a:t>約</a:t>
            </a:r>
            <a:r>
              <a:rPr kumimoji="1" lang="en-US" altLang="ja-JP" sz="4000" dirty="0" smtClean="0">
                <a:solidFill>
                  <a:srgbClr val="FFFFFF"/>
                </a:solidFill>
                <a:latin typeface="メイリオ"/>
                <a:ea typeface="メイリオ"/>
                <a:cs typeface="メイリオ"/>
              </a:rPr>
              <a:t>280</a:t>
            </a:r>
            <a:r>
              <a:rPr kumimoji="1" lang="ja-JP" altLang="en-US" sz="4000" dirty="0" smtClean="0">
                <a:solidFill>
                  <a:srgbClr val="FFFFFF"/>
                </a:solidFill>
                <a:latin typeface="メイリオ"/>
                <a:ea typeface="メイリオ"/>
                <a:cs typeface="メイリオ"/>
              </a:rPr>
              <a:t>万台</a:t>
            </a:r>
            <a:endParaRPr lang="en-US" altLang="ja-JP" sz="4000" dirty="0">
              <a:solidFill>
                <a:srgbClr val="FFFFFF"/>
              </a:solidFill>
              <a:latin typeface="メイリオ"/>
              <a:ea typeface="メイリオ"/>
              <a:cs typeface="メイリオ"/>
            </a:endParaRPr>
          </a:p>
          <a:p>
            <a:pPr marL="177800"/>
            <a:endParaRPr lang="en-US" altLang="ja-JP" sz="1200" dirty="0" smtClean="0">
              <a:solidFill>
                <a:srgbClr val="FFFFFF"/>
              </a:solidFill>
              <a:latin typeface="メイリオ"/>
              <a:ea typeface="メイリオ"/>
              <a:cs typeface="メイリオ"/>
            </a:endParaRPr>
          </a:p>
          <a:p>
            <a:pPr marL="177800">
              <a:buFont typeface="Wingdings" charset="2"/>
              <a:buChar char="ü"/>
            </a:pPr>
            <a:r>
              <a:rPr lang="ja-JP" altLang="en-US" sz="1200" dirty="0" smtClean="0">
                <a:solidFill>
                  <a:srgbClr val="FFFFFF"/>
                </a:solidFill>
                <a:latin typeface="メイリオ"/>
                <a:ea typeface="メイリオ"/>
                <a:cs typeface="メイリオ"/>
              </a:rPr>
              <a:t>年間出荷台数</a:t>
            </a:r>
            <a:r>
              <a:rPr lang="en-US" altLang="ja-JP" sz="1200" dirty="0" smtClean="0">
                <a:solidFill>
                  <a:srgbClr val="FFFFFF"/>
                </a:solidFill>
                <a:latin typeface="メイリオ"/>
                <a:ea typeface="メイリオ"/>
                <a:cs typeface="メイリオ"/>
              </a:rPr>
              <a:t>	</a:t>
            </a:r>
            <a:r>
              <a:rPr lang="ja-JP" altLang="en-US" sz="1200" dirty="0" smtClean="0">
                <a:solidFill>
                  <a:srgbClr val="FFFFFF"/>
                </a:solidFill>
                <a:latin typeface="メイリオ"/>
                <a:ea typeface="メイリオ"/>
                <a:cs typeface="メイリオ"/>
              </a:rPr>
              <a:t>：</a:t>
            </a:r>
            <a:r>
              <a:rPr lang="en-US" altLang="ja-JP" sz="1200" dirty="0" smtClean="0">
                <a:solidFill>
                  <a:srgbClr val="FFFFFF"/>
                </a:solidFill>
                <a:latin typeface="メイリオ"/>
                <a:ea typeface="メイリオ"/>
                <a:cs typeface="メイリオ"/>
              </a:rPr>
              <a:t>	54</a:t>
            </a:r>
            <a:r>
              <a:rPr lang="ja-JP" altLang="en-US" sz="1200" dirty="0" smtClean="0">
                <a:solidFill>
                  <a:srgbClr val="FFFFFF"/>
                </a:solidFill>
                <a:latin typeface="メイリオ"/>
                <a:ea typeface="メイリオ"/>
                <a:cs typeface="メイリオ"/>
              </a:rPr>
              <a:t>万台</a:t>
            </a:r>
            <a:r>
              <a:rPr lang="en-US" altLang="ja-JP" sz="1200" dirty="0" smtClean="0">
                <a:solidFill>
                  <a:srgbClr val="FFFFFF"/>
                </a:solidFill>
                <a:latin typeface="メイリオ"/>
                <a:ea typeface="メイリオ"/>
                <a:cs typeface="メイリオ"/>
              </a:rPr>
              <a:t>〜57</a:t>
            </a:r>
            <a:r>
              <a:rPr lang="ja-JP" altLang="en-US" sz="1200" dirty="0" smtClean="0">
                <a:solidFill>
                  <a:srgbClr val="FFFFFF"/>
                </a:solidFill>
                <a:latin typeface="メイリオ"/>
                <a:ea typeface="メイリオ"/>
                <a:cs typeface="メイリオ"/>
              </a:rPr>
              <a:t>万台</a:t>
            </a:r>
            <a:endParaRPr lang="en-US" altLang="ja-JP" sz="1200" dirty="0" smtClean="0">
              <a:solidFill>
                <a:srgbClr val="FFFFFF"/>
              </a:solidFill>
              <a:latin typeface="メイリオ"/>
              <a:ea typeface="メイリオ"/>
              <a:cs typeface="メイリオ"/>
            </a:endParaRPr>
          </a:p>
          <a:p>
            <a:pPr marL="177800">
              <a:buFont typeface="Wingdings" charset="2"/>
              <a:buChar char="ü"/>
            </a:pPr>
            <a:r>
              <a:rPr lang="ja-JP" altLang="en-US" sz="1200" dirty="0" smtClean="0">
                <a:solidFill>
                  <a:srgbClr val="FFFFFF"/>
                </a:solidFill>
                <a:latin typeface="メイリオ"/>
                <a:ea typeface="メイリオ"/>
                <a:cs typeface="メイリオ"/>
              </a:rPr>
              <a:t>平均リース期間</a:t>
            </a:r>
            <a:r>
              <a:rPr lang="en-US" altLang="ja-JP" sz="1200" dirty="0" smtClean="0">
                <a:solidFill>
                  <a:srgbClr val="FFFFFF"/>
                </a:solidFill>
                <a:latin typeface="メイリオ"/>
                <a:ea typeface="メイリオ"/>
                <a:cs typeface="メイリオ"/>
              </a:rPr>
              <a:t>	</a:t>
            </a:r>
            <a:r>
              <a:rPr lang="ja-JP" altLang="en-US" sz="1200" dirty="0" smtClean="0">
                <a:solidFill>
                  <a:srgbClr val="FFFFFF"/>
                </a:solidFill>
                <a:latin typeface="メイリオ"/>
                <a:ea typeface="メイリオ"/>
                <a:cs typeface="メイリオ"/>
              </a:rPr>
              <a:t>：</a:t>
            </a:r>
            <a:r>
              <a:rPr lang="en-US" altLang="ja-JP" sz="1200" dirty="0">
                <a:solidFill>
                  <a:srgbClr val="FFFFFF"/>
                </a:solidFill>
                <a:latin typeface="メイリオ"/>
                <a:ea typeface="メイリオ"/>
                <a:cs typeface="メイリオ"/>
              </a:rPr>
              <a:t>	</a:t>
            </a:r>
            <a:r>
              <a:rPr lang="en-US" altLang="ja-JP" sz="1200" dirty="0" smtClean="0">
                <a:solidFill>
                  <a:srgbClr val="FFFFFF"/>
                </a:solidFill>
                <a:latin typeface="メイリオ"/>
                <a:ea typeface="メイリオ"/>
                <a:cs typeface="メイリオ"/>
              </a:rPr>
              <a:t>5</a:t>
            </a:r>
            <a:r>
              <a:rPr lang="ja-JP" altLang="en-US" sz="1200" dirty="0" smtClean="0">
                <a:solidFill>
                  <a:srgbClr val="FFFFFF"/>
                </a:solidFill>
                <a:latin typeface="メイリオ"/>
                <a:ea typeface="メイリオ"/>
                <a:cs typeface="メイリオ"/>
              </a:rPr>
              <a:t>年間</a:t>
            </a:r>
            <a:endParaRPr kumimoji="1" lang="ja-JP" altLang="en-US" sz="1200" dirty="0">
              <a:solidFill>
                <a:srgbClr val="FFFFFF"/>
              </a:solidFill>
              <a:latin typeface="メイリオ"/>
              <a:ea typeface="メイリオ"/>
              <a:cs typeface="メイリオ"/>
            </a:endParaRPr>
          </a:p>
        </p:txBody>
      </p:sp>
      <p:cxnSp>
        <p:nvCxnSpPr>
          <p:cNvPr id="9" name="直線矢印コネクタ 8"/>
          <p:cNvCxnSpPr>
            <a:stCxn id="6" idx="3"/>
          </p:cNvCxnSpPr>
          <p:nvPr/>
        </p:nvCxnSpPr>
        <p:spPr>
          <a:xfrm>
            <a:off x="4425756" y="1304738"/>
            <a:ext cx="939033" cy="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1" name="正方形/長方形 10"/>
          <p:cNvSpPr/>
          <p:nvPr/>
        </p:nvSpPr>
        <p:spPr>
          <a:xfrm>
            <a:off x="7054275" y="3894296"/>
            <a:ext cx="1635604" cy="1624061"/>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オンプレミス</a:t>
            </a:r>
            <a:endParaRPr kumimoji="1" lang="en-US" altLang="ja-JP" sz="1200" dirty="0" smtClean="0">
              <a:solidFill>
                <a:srgbClr val="FFFFFF"/>
              </a:solidFill>
              <a:latin typeface="メイリオ"/>
              <a:ea typeface="メイリオ"/>
              <a:cs typeface="メイリオ"/>
            </a:endParaRPr>
          </a:p>
          <a:p>
            <a:pPr algn="ctr"/>
            <a:r>
              <a:rPr lang="ja-JP" altLang="en-US" sz="1200" dirty="0" smtClean="0">
                <a:solidFill>
                  <a:srgbClr val="FFFFFF"/>
                </a:solidFill>
                <a:latin typeface="メイリオ"/>
                <a:ea typeface="メイリオ"/>
                <a:cs typeface="メイリオ"/>
              </a:rPr>
              <a:t>その他</a:t>
            </a:r>
            <a:endParaRPr kumimoji="1" lang="ja-JP" altLang="en-US" sz="1200" dirty="0">
              <a:solidFill>
                <a:srgbClr val="FFFFFF"/>
              </a:solidFill>
              <a:latin typeface="メイリオ"/>
              <a:ea typeface="メイリオ"/>
              <a:cs typeface="メイリオ"/>
            </a:endParaRPr>
          </a:p>
        </p:txBody>
      </p:sp>
      <p:sp>
        <p:nvSpPr>
          <p:cNvPr id="13" name="正方形/長方形 12"/>
          <p:cNvSpPr/>
          <p:nvPr/>
        </p:nvSpPr>
        <p:spPr>
          <a:xfrm>
            <a:off x="5364789" y="3894296"/>
            <a:ext cx="1635604" cy="1624061"/>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国内パブリック</a:t>
            </a:r>
            <a:endParaRPr kumimoji="1" lang="en-US" altLang="ja-JP" sz="1200" dirty="0" smtClean="0">
              <a:solidFill>
                <a:srgbClr val="FFFFFF"/>
              </a:solidFill>
              <a:latin typeface="メイリオ"/>
              <a:ea typeface="メイリオ"/>
              <a:cs typeface="メイリオ"/>
            </a:endParaRPr>
          </a:p>
          <a:p>
            <a:pPr algn="ctr"/>
            <a:r>
              <a:rPr lang="ja-JP" altLang="en-US" sz="1200" dirty="0" smtClean="0">
                <a:solidFill>
                  <a:srgbClr val="FFFFFF"/>
                </a:solidFill>
                <a:latin typeface="メイリオ"/>
                <a:ea typeface="メイリオ"/>
                <a:cs typeface="メイリオ"/>
              </a:rPr>
              <a:t>クラウド事業者</a:t>
            </a:r>
            <a:endParaRPr kumimoji="1" lang="ja-JP" altLang="en-US" sz="1200" dirty="0">
              <a:solidFill>
                <a:srgbClr val="FFFFFF"/>
              </a:solidFill>
              <a:latin typeface="メイリオ"/>
              <a:ea typeface="メイリオ"/>
              <a:cs typeface="メイリオ"/>
            </a:endParaRPr>
          </a:p>
        </p:txBody>
      </p:sp>
      <p:cxnSp>
        <p:nvCxnSpPr>
          <p:cNvPr id="15" name="カギ線コネクタ 14"/>
          <p:cNvCxnSpPr>
            <a:stCxn id="7" idx="2"/>
            <a:endCxn id="13" idx="0"/>
          </p:cNvCxnSpPr>
          <p:nvPr/>
        </p:nvCxnSpPr>
        <p:spPr>
          <a:xfrm rot="5400000">
            <a:off x="6303094" y="3143115"/>
            <a:ext cx="630679" cy="871683"/>
          </a:xfrm>
          <a:prstGeom prst="bentConnector3">
            <a:avLst/>
          </a:prstGeom>
          <a:ln w="38100" cmpd="sng">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カギ線コネクタ 15"/>
          <p:cNvCxnSpPr>
            <a:stCxn id="7" idx="2"/>
            <a:endCxn id="11" idx="0"/>
          </p:cNvCxnSpPr>
          <p:nvPr/>
        </p:nvCxnSpPr>
        <p:spPr>
          <a:xfrm rot="16200000" flipH="1">
            <a:off x="7147836" y="3170054"/>
            <a:ext cx="630679" cy="817803"/>
          </a:xfrm>
          <a:prstGeom prst="bentConnector3">
            <a:avLst/>
          </a:prstGeom>
          <a:ln w="38100" cmpd="sng">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正方形/長方形 20"/>
          <p:cNvSpPr/>
          <p:nvPr/>
        </p:nvSpPr>
        <p:spPr>
          <a:xfrm>
            <a:off x="2139758" y="3947067"/>
            <a:ext cx="2794039" cy="1521902"/>
          </a:xfrm>
          <a:prstGeom prst="rect">
            <a:avLst/>
          </a:prstGeom>
          <a:solidFill>
            <a:schemeClr val="bg1"/>
          </a:solidFill>
          <a:ln w="3175" cmpd="sng">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テキスト ボックス 21"/>
          <p:cNvSpPr txBox="1"/>
          <p:nvPr/>
        </p:nvSpPr>
        <p:spPr>
          <a:xfrm>
            <a:off x="1809088" y="3586519"/>
            <a:ext cx="1800493" cy="307777"/>
          </a:xfrm>
          <a:prstGeom prst="rect">
            <a:avLst/>
          </a:prstGeom>
          <a:noFill/>
        </p:spPr>
        <p:txBody>
          <a:bodyPr wrap="none" rtlCol="0">
            <a:spAutoFit/>
          </a:bodyPr>
          <a:lstStyle/>
          <a:p>
            <a:pPr algn="ctr"/>
            <a:r>
              <a:rPr kumimoji="1" lang="ja-JP" altLang="en-US" sz="1400" dirty="0" smtClean="0">
                <a:solidFill>
                  <a:srgbClr val="3366FF"/>
                </a:solidFill>
                <a:latin typeface="メイリオ"/>
                <a:ea typeface="メイリオ"/>
                <a:cs typeface="メイリオ"/>
              </a:rPr>
              <a:t>海外クラウド事業者</a:t>
            </a:r>
            <a:endParaRPr kumimoji="1" lang="ja-JP" altLang="en-US" sz="1400" dirty="0">
              <a:solidFill>
                <a:srgbClr val="3366FF"/>
              </a:solidFill>
              <a:latin typeface="メイリオ"/>
              <a:ea typeface="メイリオ"/>
              <a:cs typeface="メイリオ"/>
            </a:endParaRPr>
          </a:p>
        </p:txBody>
      </p:sp>
      <p:pic>
        <p:nvPicPr>
          <p:cNvPr id="23" name="図 22" descr="imgr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2036" y="4382013"/>
            <a:ext cx="570873" cy="207172"/>
          </a:xfrm>
          <a:prstGeom prst="rect">
            <a:avLst/>
          </a:prstGeom>
        </p:spPr>
      </p:pic>
      <p:pic>
        <p:nvPicPr>
          <p:cNvPr id="24" name="図 23" descr="imgres.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56332" y="4304232"/>
            <a:ext cx="1436951" cy="344367"/>
          </a:xfrm>
          <a:prstGeom prst="rect">
            <a:avLst/>
          </a:prstGeom>
        </p:spPr>
      </p:pic>
      <p:pic>
        <p:nvPicPr>
          <p:cNvPr id="25" name="図 24" descr="imag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2036" y="5088469"/>
            <a:ext cx="898177" cy="168191"/>
          </a:xfrm>
          <a:prstGeom prst="rect">
            <a:avLst/>
          </a:prstGeom>
        </p:spPr>
      </p:pic>
      <p:pic>
        <p:nvPicPr>
          <p:cNvPr id="26" name="図 25" descr="imgre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5451" y="5088469"/>
            <a:ext cx="779899" cy="184802"/>
          </a:xfrm>
          <a:prstGeom prst="rect">
            <a:avLst/>
          </a:prstGeom>
        </p:spPr>
      </p:pic>
      <p:sp>
        <p:nvSpPr>
          <p:cNvPr id="27" name="テキスト ボックス 26"/>
          <p:cNvSpPr txBox="1"/>
          <p:nvPr/>
        </p:nvSpPr>
        <p:spPr>
          <a:xfrm>
            <a:off x="2776081" y="4710437"/>
            <a:ext cx="2031626" cy="246221"/>
          </a:xfrm>
          <a:prstGeom prst="rect">
            <a:avLst/>
          </a:prstGeom>
          <a:noFill/>
        </p:spPr>
        <p:txBody>
          <a:bodyPr wrap="none" rtlCol="0">
            <a:spAutoFit/>
          </a:bodyPr>
          <a:lstStyle/>
          <a:p>
            <a:pPr algn="ctr"/>
            <a:r>
              <a:rPr kumimoji="1" lang="ja-JP" altLang="en-US" sz="1000" dirty="0" smtClean="0">
                <a:solidFill>
                  <a:srgbClr val="FF6666"/>
                </a:solidFill>
              </a:rPr>
              <a:t>各社それぞれが、数百万台を保有</a:t>
            </a:r>
            <a:endParaRPr kumimoji="1" lang="ja-JP" altLang="en-US" sz="1000" dirty="0">
              <a:solidFill>
                <a:srgbClr val="FF6666"/>
              </a:solidFill>
            </a:endParaRPr>
          </a:p>
        </p:txBody>
      </p:sp>
      <p:sp>
        <p:nvSpPr>
          <p:cNvPr id="28" name="正方形/長方形 27"/>
          <p:cNvSpPr/>
          <p:nvPr/>
        </p:nvSpPr>
        <p:spPr>
          <a:xfrm>
            <a:off x="341744" y="3894296"/>
            <a:ext cx="2367589" cy="153082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テキスト ボックス 28"/>
          <p:cNvSpPr txBox="1"/>
          <p:nvPr/>
        </p:nvSpPr>
        <p:spPr>
          <a:xfrm>
            <a:off x="3344874" y="3996455"/>
            <a:ext cx="981985" cy="276999"/>
          </a:xfrm>
          <a:prstGeom prst="rect">
            <a:avLst/>
          </a:prstGeom>
          <a:noFill/>
        </p:spPr>
        <p:txBody>
          <a:bodyPr wrap="none" rtlCol="0">
            <a:spAutoFit/>
          </a:bodyPr>
          <a:lstStyle/>
          <a:p>
            <a:pPr algn="ctr"/>
            <a:r>
              <a:rPr kumimoji="1" lang="en-US" altLang="ja-JP" sz="1200" dirty="0" err="1" smtClean="0">
                <a:solidFill>
                  <a:srgbClr val="3366FF"/>
                </a:solidFill>
                <a:latin typeface="メイリオ"/>
                <a:ea typeface="メイリオ"/>
                <a:cs typeface="メイリオ"/>
              </a:rPr>
              <a:t>IaaS</a:t>
            </a:r>
            <a:r>
              <a:rPr kumimoji="1" lang="ja-JP" altLang="en-US" sz="1200" dirty="0" smtClean="0">
                <a:solidFill>
                  <a:srgbClr val="3366FF"/>
                </a:solidFill>
                <a:latin typeface="メイリオ"/>
                <a:ea typeface="メイリオ"/>
                <a:cs typeface="メイリオ"/>
              </a:rPr>
              <a:t>事業者</a:t>
            </a:r>
            <a:endParaRPr kumimoji="1" lang="ja-JP" altLang="en-US" sz="1200" dirty="0">
              <a:solidFill>
                <a:srgbClr val="3366FF"/>
              </a:solidFill>
              <a:latin typeface="メイリオ"/>
              <a:ea typeface="メイリオ"/>
              <a:cs typeface="メイリオ"/>
            </a:endParaRPr>
          </a:p>
        </p:txBody>
      </p:sp>
      <p:sp>
        <p:nvSpPr>
          <p:cNvPr id="30" name="テキスト ボックス 29"/>
          <p:cNvSpPr txBox="1"/>
          <p:nvPr/>
        </p:nvSpPr>
        <p:spPr>
          <a:xfrm>
            <a:off x="784261" y="3996455"/>
            <a:ext cx="1454244" cy="276999"/>
          </a:xfrm>
          <a:prstGeom prst="rect">
            <a:avLst/>
          </a:prstGeom>
          <a:noFill/>
        </p:spPr>
        <p:txBody>
          <a:bodyPr wrap="none" rtlCol="0">
            <a:spAutoFit/>
          </a:bodyPr>
          <a:lstStyle/>
          <a:p>
            <a:pPr algn="ctr"/>
            <a:r>
              <a:rPr kumimoji="1" lang="en-US" altLang="ja-JP" sz="1200" dirty="0" err="1" smtClean="0">
                <a:solidFill>
                  <a:srgbClr val="3366FF"/>
                </a:solidFill>
                <a:latin typeface="メイリオ"/>
                <a:ea typeface="メイリオ"/>
                <a:cs typeface="メイリオ"/>
              </a:rPr>
              <a:t>SaaS</a:t>
            </a:r>
            <a:r>
              <a:rPr kumimoji="1" lang="en-US" altLang="ja-JP" sz="1200" dirty="0" smtClean="0">
                <a:solidFill>
                  <a:srgbClr val="3366FF"/>
                </a:solidFill>
                <a:latin typeface="メイリオ"/>
                <a:ea typeface="メイリオ"/>
                <a:cs typeface="メイリオ"/>
              </a:rPr>
              <a:t>/</a:t>
            </a:r>
            <a:r>
              <a:rPr kumimoji="1" lang="en-US" altLang="ja-JP" sz="1200" dirty="0" err="1" smtClean="0">
                <a:solidFill>
                  <a:srgbClr val="3366FF"/>
                </a:solidFill>
                <a:latin typeface="メイリオ"/>
                <a:ea typeface="メイリオ"/>
                <a:cs typeface="メイリオ"/>
              </a:rPr>
              <a:t>PaaS</a:t>
            </a:r>
            <a:r>
              <a:rPr kumimoji="1" lang="ja-JP" altLang="en-US" sz="1200" dirty="0" smtClean="0">
                <a:solidFill>
                  <a:srgbClr val="3366FF"/>
                </a:solidFill>
                <a:latin typeface="メイリオ"/>
                <a:ea typeface="メイリオ"/>
                <a:cs typeface="メイリオ"/>
              </a:rPr>
              <a:t>事業者</a:t>
            </a:r>
            <a:endParaRPr kumimoji="1" lang="ja-JP" altLang="en-US" sz="1200" dirty="0">
              <a:solidFill>
                <a:srgbClr val="3366FF"/>
              </a:solidFill>
              <a:latin typeface="メイリオ"/>
              <a:ea typeface="メイリオ"/>
              <a:cs typeface="メイリオ"/>
            </a:endParaRPr>
          </a:p>
        </p:txBody>
      </p:sp>
      <p:sp>
        <p:nvSpPr>
          <p:cNvPr id="31" name="テキスト ボックス 30"/>
          <p:cNvSpPr txBox="1"/>
          <p:nvPr/>
        </p:nvSpPr>
        <p:spPr>
          <a:xfrm>
            <a:off x="6513101" y="3586519"/>
            <a:ext cx="1082348" cy="307777"/>
          </a:xfrm>
          <a:prstGeom prst="rect">
            <a:avLst/>
          </a:prstGeom>
          <a:noFill/>
        </p:spPr>
        <p:txBody>
          <a:bodyPr wrap="none" rtlCol="0">
            <a:spAutoFit/>
          </a:bodyPr>
          <a:lstStyle/>
          <a:p>
            <a:pPr algn="ctr"/>
            <a:r>
              <a:rPr kumimoji="1" lang="ja-JP" altLang="en-US" sz="1400" dirty="0" smtClean="0">
                <a:solidFill>
                  <a:srgbClr val="3366FF"/>
                </a:solidFill>
                <a:latin typeface="メイリオ"/>
                <a:ea typeface="メイリオ"/>
                <a:cs typeface="メイリオ"/>
              </a:rPr>
              <a:t>国内保有者</a:t>
            </a:r>
            <a:endParaRPr kumimoji="1" lang="ja-JP" altLang="en-US" sz="1400" dirty="0">
              <a:solidFill>
                <a:srgbClr val="3366FF"/>
              </a:solidFill>
              <a:latin typeface="メイリオ"/>
              <a:ea typeface="メイリオ"/>
              <a:cs typeface="メイリオ"/>
            </a:endParaRPr>
          </a:p>
        </p:txBody>
      </p:sp>
      <p:pic>
        <p:nvPicPr>
          <p:cNvPr id="32" name="図 31" descr="imgres.pn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02923" y="4708018"/>
            <a:ext cx="998652" cy="274321"/>
          </a:xfrm>
          <a:prstGeom prst="rect">
            <a:avLst/>
          </a:prstGeom>
        </p:spPr>
      </p:pic>
      <p:pic>
        <p:nvPicPr>
          <p:cNvPr id="33" name="図 32" descr="imgres.png"/>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08666" y="5081990"/>
            <a:ext cx="992909" cy="275031"/>
          </a:xfrm>
          <a:prstGeom prst="rect">
            <a:avLst/>
          </a:prstGeom>
        </p:spPr>
      </p:pic>
      <p:pic>
        <p:nvPicPr>
          <p:cNvPr id="34" name="図 33" descr="imgres.jpg"/>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08665" y="4300745"/>
            <a:ext cx="992909" cy="365951"/>
          </a:xfrm>
          <a:prstGeom prst="rect">
            <a:avLst/>
          </a:prstGeom>
        </p:spPr>
      </p:pic>
      <p:pic>
        <p:nvPicPr>
          <p:cNvPr id="35" name="図 34" descr="imgres.png"/>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745" y="4344580"/>
            <a:ext cx="858982" cy="328829"/>
          </a:xfrm>
          <a:prstGeom prst="rect">
            <a:avLst/>
          </a:prstGeom>
        </p:spPr>
      </p:pic>
      <p:pic>
        <p:nvPicPr>
          <p:cNvPr id="37" name="図 36" descr="images.png"/>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8029" y="4708018"/>
            <a:ext cx="844321" cy="328347"/>
          </a:xfrm>
          <a:prstGeom prst="rect">
            <a:avLst/>
          </a:prstGeom>
        </p:spPr>
      </p:pic>
      <p:pic>
        <p:nvPicPr>
          <p:cNvPr id="39" name="図 38" descr="images.jpg"/>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8029" y="5119191"/>
            <a:ext cx="892807" cy="185094"/>
          </a:xfrm>
          <a:prstGeom prst="rect">
            <a:avLst/>
          </a:prstGeom>
        </p:spPr>
      </p:pic>
      <p:grpSp>
        <p:nvGrpSpPr>
          <p:cNvPr id="59" name="図形グループ 58"/>
          <p:cNvGrpSpPr/>
          <p:nvPr/>
        </p:nvGrpSpPr>
        <p:grpSpPr>
          <a:xfrm>
            <a:off x="3402909" y="6160902"/>
            <a:ext cx="2307867" cy="414581"/>
            <a:chOff x="3883145" y="6133540"/>
            <a:chExt cx="2307867" cy="414581"/>
          </a:xfrm>
        </p:grpSpPr>
        <p:grpSp>
          <p:nvGrpSpPr>
            <p:cNvPr id="40" name="図形グループ 39"/>
            <p:cNvGrpSpPr/>
            <p:nvPr/>
          </p:nvGrpSpPr>
          <p:grpSpPr>
            <a:xfrm>
              <a:off x="3883145" y="6221577"/>
              <a:ext cx="132562" cy="275839"/>
              <a:chOff x="1305189" y="2570455"/>
              <a:chExt cx="977175" cy="2007873"/>
            </a:xfrm>
          </p:grpSpPr>
          <p:sp>
            <p:nvSpPr>
              <p:cNvPr id="41" name="円/楕円 40"/>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フローチャート: 論理積ゲート 41"/>
              <p:cNvSpPr/>
              <p:nvPr/>
            </p:nvSpPr>
            <p:spPr>
              <a:xfrm rot="16200000">
                <a:off x="1253820" y="3549784"/>
                <a:ext cx="1087121" cy="969967"/>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3" name="図形グループ 42"/>
            <p:cNvGrpSpPr/>
            <p:nvPr/>
          </p:nvGrpSpPr>
          <p:grpSpPr>
            <a:xfrm>
              <a:off x="4171161" y="6133540"/>
              <a:ext cx="131584" cy="275838"/>
              <a:chOff x="1305189" y="2570455"/>
              <a:chExt cx="969964" cy="2007872"/>
            </a:xfrm>
          </p:grpSpPr>
          <p:sp>
            <p:nvSpPr>
              <p:cNvPr id="44" name="円/楕円 43"/>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フローチャート: 論理積ゲート 44"/>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 name="図形グループ 45"/>
            <p:cNvGrpSpPr/>
            <p:nvPr/>
          </p:nvGrpSpPr>
          <p:grpSpPr>
            <a:xfrm>
              <a:off x="4014731" y="6136149"/>
              <a:ext cx="131584" cy="275838"/>
              <a:chOff x="1305189" y="2570455"/>
              <a:chExt cx="969964" cy="2007872"/>
            </a:xfrm>
          </p:grpSpPr>
          <p:sp>
            <p:nvSpPr>
              <p:cNvPr id="47" name="円/楕円 46"/>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フローチャート: 論理積ゲート 47"/>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 name="図形グループ 48"/>
            <p:cNvGrpSpPr/>
            <p:nvPr/>
          </p:nvGrpSpPr>
          <p:grpSpPr>
            <a:xfrm>
              <a:off x="4138932" y="6268927"/>
              <a:ext cx="131584" cy="275838"/>
              <a:chOff x="1305189" y="2570455"/>
              <a:chExt cx="969964" cy="2007872"/>
            </a:xfrm>
          </p:grpSpPr>
          <p:sp>
            <p:nvSpPr>
              <p:cNvPr id="50" name="円/楕円 49"/>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フローチャート: 論理積ゲート 50"/>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 name="図形グループ 51"/>
            <p:cNvGrpSpPr/>
            <p:nvPr/>
          </p:nvGrpSpPr>
          <p:grpSpPr>
            <a:xfrm>
              <a:off x="4361155" y="6268927"/>
              <a:ext cx="131584" cy="275838"/>
              <a:chOff x="1305189" y="2570455"/>
              <a:chExt cx="969964" cy="2007872"/>
            </a:xfrm>
          </p:grpSpPr>
          <p:sp>
            <p:nvSpPr>
              <p:cNvPr id="53" name="円/楕円 52"/>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フローチャート: 論理積ゲート 53"/>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5" name="図形グループ 54"/>
            <p:cNvGrpSpPr/>
            <p:nvPr/>
          </p:nvGrpSpPr>
          <p:grpSpPr>
            <a:xfrm>
              <a:off x="4232217" y="6172222"/>
              <a:ext cx="131584" cy="275838"/>
              <a:chOff x="1305189" y="2570455"/>
              <a:chExt cx="969964" cy="2007872"/>
            </a:xfrm>
          </p:grpSpPr>
          <p:sp>
            <p:nvSpPr>
              <p:cNvPr id="56" name="円/楕円 55"/>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フローチャート: 論理積ゲート 56"/>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8" name="テキスト ボックス 57"/>
            <p:cNvSpPr txBox="1"/>
            <p:nvPr/>
          </p:nvSpPr>
          <p:spPr>
            <a:xfrm>
              <a:off x="4467463" y="6148011"/>
              <a:ext cx="1723549" cy="400110"/>
            </a:xfrm>
            <a:prstGeom prst="rect">
              <a:avLst/>
            </a:prstGeom>
            <a:noFill/>
          </p:spPr>
          <p:txBody>
            <a:bodyPr wrap="none" rtlCol="0">
              <a:spAutoFit/>
            </a:bodyPr>
            <a:lstStyle/>
            <a:p>
              <a:pPr algn="ctr"/>
              <a:r>
                <a:rPr kumimoji="1" lang="ja-JP" altLang="en-US" sz="2000" dirty="0" smtClean="0">
                  <a:solidFill>
                    <a:schemeClr val="tx1">
                      <a:lumMod val="50000"/>
                      <a:lumOff val="50000"/>
                    </a:schemeClr>
                  </a:solidFill>
                  <a:latin typeface="メイリオ"/>
                  <a:ea typeface="メイリオ"/>
                  <a:cs typeface="メイリオ"/>
                </a:rPr>
                <a:t>国内ユーザー</a:t>
              </a:r>
              <a:endParaRPr kumimoji="1" lang="ja-JP" altLang="en-US" sz="2000" dirty="0">
                <a:solidFill>
                  <a:schemeClr val="tx1">
                    <a:lumMod val="50000"/>
                    <a:lumOff val="50000"/>
                  </a:schemeClr>
                </a:solidFill>
                <a:latin typeface="メイリオ"/>
                <a:ea typeface="メイリオ"/>
                <a:cs typeface="メイリオ"/>
              </a:endParaRPr>
            </a:p>
          </p:txBody>
        </p:sp>
      </p:grpSp>
      <p:cxnSp>
        <p:nvCxnSpPr>
          <p:cNvPr id="65" name="直線矢印コネクタ 64"/>
          <p:cNvCxnSpPr>
            <a:stCxn id="58" idx="0"/>
            <a:endCxn id="28" idx="2"/>
          </p:cNvCxnSpPr>
          <p:nvPr/>
        </p:nvCxnSpPr>
        <p:spPr>
          <a:xfrm flipH="1" flipV="1">
            <a:off x="1525539" y="5425118"/>
            <a:ext cx="3323463" cy="750255"/>
          </a:xfrm>
          <a:prstGeom prst="straightConnector1">
            <a:avLst/>
          </a:prstGeom>
          <a:ln w="38100" cmpd="sng">
            <a:solidFill>
              <a:schemeClr val="bg1">
                <a:lumMod val="6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68" name="直線矢印コネクタ 67"/>
          <p:cNvCxnSpPr>
            <a:stCxn id="58" idx="0"/>
            <a:endCxn id="11" idx="2"/>
          </p:cNvCxnSpPr>
          <p:nvPr/>
        </p:nvCxnSpPr>
        <p:spPr>
          <a:xfrm flipV="1">
            <a:off x="4849002" y="5518357"/>
            <a:ext cx="3023075" cy="657016"/>
          </a:xfrm>
          <a:prstGeom prst="straightConnector1">
            <a:avLst/>
          </a:prstGeom>
          <a:ln w="38100" cmpd="sng">
            <a:solidFill>
              <a:schemeClr val="bg1">
                <a:lumMod val="6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72" name="直線矢印コネクタ 71"/>
          <p:cNvCxnSpPr>
            <a:stCxn id="58" idx="0"/>
            <a:endCxn id="21" idx="2"/>
          </p:cNvCxnSpPr>
          <p:nvPr/>
        </p:nvCxnSpPr>
        <p:spPr>
          <a:xfrm flipH="1" flipV="1">
            <a:off x="3536778" y="5468969"/>
            <a:ext cx="1312224" cy="706404"/>
          </a:xfrm>
          <a:prstGeom prst="straightConnector1">
            <a:avLst/>
          </a:prstGeom>
          <a:ln w="38100" cmpd="sng">
            <a:solidFill>
              <a:schemeClr val="bg1">
                <a:lumMod val="6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75" name="直線矢印コネクタ 74"/>
          <p:cNvCxnSpPr>
            <a:stCxn id="58" idx="0"/>
            <a:endCxn id="13" idx="2"/>
          </p:cNvCxnSpPr>
          <p:nvPr/>
        </p:nvCxnSpPr>
        <p:spPr>
          <a:xfrm flipV="1">
            <a:off x="4849002" y="5518357"/>
            <a:ext cx="1333589" cy="657016"/>
          </a:xfrm>
          <a:prstGeom prst="straightConnector1">
            <a:avLst/>
          </a:prstGeom>
          <a:ln w="38100" cmpd="sng">
            <a:solidFill>
              <a:schemeClr val="bg1">
                <a:lumMod val="6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0043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9</a:t>
            </a:fld>
            <a:endParaRPr kumimoji="1" lang="ja-JP" altLang="en-US" dirty="0"/>
          </a:p>
        </p:txBody>
      </p:sp>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a:solidFill>
                  <a:srgbClr val="FFFFFF"/>
                </a:solidFill>
                <a:effectLst/>
                <a:latin typeface="Arial"/>
                <a:ea typeface="HGP創英角ｺﾞｼｯｸUB" pitchFamily="50" charset="-128"/>
                <a:cs typeface="Arial"/>
              </a:rPr>
              <a:t>クラウド・</a:t>
            </a:r>
            <a:r>
              <a:rPr lang="ja-JP" altLang="en-US" sz="2800" dirty="0" smtClean="0">
                <a:solidFill>
                  <a:srgbClr val="FFFFFF"/>
                </a:solidFill>
                <a:effectLst/>
                <a:latin typeface="Arial"/>
                <a:ea typeface="HGP創英角ｺﾞｼｯｸUB" pitchFamily="50" charset="-128"/>
                <a:cs typeface="Arial"/>
              </a:rPr>
              <a:t>コンピューティング概説</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25317153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effectLst>
          <a:outerShdw blurRad="50800" dist="38100" dir="2700000" algn="tl" rotWithShape="0">
            <a:prstClr val="black">
              <a:alpha val="40000"/>
            </a:prstClr>
          </a:outerShdw>
        </a:effectLst>
      </a:spPr>
      <a:bodyPr rtlCol="0" anchor="ctr"/>
      <a:lstStyle>
        <a:defPPr algn="ctr">
          <a:defRPr kumimoji="1"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11937</TotalTime>
  <Words>9950</Words>
  <Application>Microsoft Macintosh PowerPoint</Application>
  <PresentationFormat>画面に合わせる (4:3)</PresentationFormat>
  <Paragraphs>1328</Paragraphs>
  <Slides>50</Slides>
  <Notes>33</Notes>
  <HiddenSlides>0</HiddenSlides>
  <MMClips>0</MMClips>
  <ScaleCrop>false</ScaleCrop>
  <HeadingPairs>
    <vt:vector size="4" baseType="variant">
      <vt:variant>
        <vt:lpstr>テーマ</vt:lpstr>
      </vt:variant>
      <vt:variant>
        <vt:i4>1</vt:i4>
      </vt:variant>
      <vt:variant>
        <vt:lpstr>スライド タイトル</vt:lpstr>
      </vt:variant>
      <vt:variant>
        <vt:i4>50</vt:i4>
      </vt:variant>
    </vt:vector>
  </HeadingPairs>
  <TitlesOfParts>
    <vt:vector size="51" baseType="lpstr">
      <vt:lpstr>NC標準テンプレート</vt:lpstr>
      <vt:lpstr>ITトレンドとクラウド・コンピューティング</vt:lpstr>
      <vt:lpstr>歴史から振り返るITのトレンド</vt:lpstr>
      <vt:lpstr>コレ一枚でわかる最新のITトレンド</vt:lpstr>
      <vt:lpstr>ITビジネスはどこへ向かうのか</vt:lpstr>
      <vt:lpstr>ITビジネスはどこへ向かうのか</vt:lpstr>
      <vt:lpstr>PowerPoint プレゼンテーション</vt:lpstr>
      <vt:lpstr>日本の情報処理サービス産業と米国のクラウド事業</vt:lpstr>
      <vt:lpstr>国内統計からは見えない情報サービス産業の現実</vt:lpstr>
      <vt:lpstr>PowerPoint プレゼンテーション</vt:lpstr>
      <vt:lpstr>PowerPoint プレゼンテーション</vt:lpstr>
      <vt:lpstr>コレ一枚でわかるクラウドコンピューティング</vt:lpstr>
      <vt:lpstr>「自家発電モデル」から「発電所モデル」へ</vt:lpstr>
      <vt:lpstr>PowerPoint プレゼンテーション</vt:lpstr>
      <vt:lpstr>歴史的背景から考えるクラウドへの期待</vt:lpstr>
      <vt:lpstr>情報システム部門の現状から考えるクラウドへの期待（２）</vt:lpstr>
      <vt:lpstr>情報システム部門の現状から考えるクラウドへの期待（２）</vt:lpstr>
      <vt:lpstr>システム資源のECサイト</vt:lpstr>
      <vt:lpstr>クラウドならではの費用対効果の考え方</vt:lpstr>
      <vt:lpstr>クラウド・コンピューティングのビジネス・モデル</vt:lpstr>
      <vt:lpstr>クラウドがもたらしたITの新しい価値</vt:lpstr>
      <vt:lpstr>クラウド・コンピューティングとWebスケール</vt:lpstr>
      <vt:lpstr>PowerPoint プレゼンテーション</vt:lpstr>
      <vt:lpstr>クラウド・コンピューティングの起源とGoogleの定義</vt:lpstr>
      <vt:lpstr>クラウドの定義／NISTの定義</vt:lpstr>
      <vt:lpstr>クラウドの定義／サービス・モデル (Service Model)</vt:lpstr>
      <vt:lpstr>ふたつのタイプのIaaS （日本の個別事情）</vt:lpstr>
      <vt:lpstr>データセンター・サービスとクラウドの関係</vt:lpstr>
      <vt:lpstr>クラウドの定義／配置モデル (Deployment Model)</vt:lpstr>
      <vt:lpstr>ハイブリッド・クラウド（１）</vt:lpstr>
      <vt:lpstr>ハイブリッド・クラウド（２）</vt:lpstr>
      <vt:lpstr>ハイブリッド・クラウド（３）</vt:lpstr>
      <vt:lpstr>ハイブリッドクラウド（４）／IaaS基盤（クラウドOS）</vt:lpstr>
      <vt:lpstr>ハイブリッドクラウド（５）／オープン・クラウドの動向</vt:lpstr>
      <vt:lpstr>５つの必須の特徴</vt:lpstr>
      <vt:lpstr>ハイブリッド・クラウドとマルチ・クラウド</vt:lpstr>
      <vt:lpstr>仮想化統合基盤とクラウド(IaaS)との違い</vt:lpstr>
      <vt:lpstr>PowerPoint プレゼンテーション</vt:lpstr>
      <vt:lpstr>Infrastructure as a Code</vt:lpstr>
      <vt:lpstr>Infrastructure as a Code</vt:lpstr>
      <vt:lpstr>PowerPoint プレゼンテーション</vt:lpstr>
      <vt:lpstr>ガバナンスが効かないという都市伝説</vt:lpstr>
      <vt:lpstr>クラウドで実現するガバナンス</vt:lpstr>
      <vt:lpstr>セキュリティが心配という都市伝説</vt:lpstr>
      <vt:lpstr>クラウドによってもたらされる3つの価値 </vt:lpstr>
      <vt:lpstr>日米の企業文化の違いとクラウドへの期待</vt:lpstr>
      <vt:lpstr>クラウドの価値を引き出すための戦略 </vt:lpstr>
      <vt:lpstr>PowerPoint プレゼンテーション</vt:lpstr>
      <vt:lpstr>クラウドの定義／NISTの定義　まとめ</vt:lpstr>
      <vt:lpstr>クラウド・サービス事業者のポジショニング 2015</vt:lpstr>
      <vt:lpstr>クラウド・サービス事業者の強みと機会</vt:lpstr>
    </vt:vector>
  </TitlesOfParts>
  <Company>NetCommerce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斎藤 昌義</cp:lastModifiedBy>
  <cp:revision>500</cp:revision>
  <dcterms:created xsi:type="dcterms:W3CDTF">2014-04-30T01:58:06Z</dcterms:created>
  <dcterms:modified xsi:type="dcterms:W3CDTF">2015-05-21T07:24:22Z</dcterms:modified>
</cp:coreProperties>
</file>