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03" r:id="rId2"/>
    <p:sldId id="523" r:id="rId3"/>
    <p:sldId id="524" r:id="rId4"/>
    <p:sldId id="530" r:id="rId5"/>
    <p:sldId id="526" r:id="rId6"/>
    <p:sldId id="528" r:id="rId7"/>
    <p:sldId id="527" r:id="rId8"/>
    <p:sldId id="529" r:id="rId9"/>
    <p:sldId id="531" r:id="rId10"/>
    <p:sldId id="525" r:id="rId11"/>
    <p:sldId id="533" r:id="rId1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9" autoAdjust="0"/>
  </p:normalViewPr>
  <p:slideViewPr>
    <p:cSldViewPr snapToGrid="0" snapToObjects="1" showGuides="1">
      <p:cViewPr>
        <p:scale>
          <a:sx n="108" d="100"/>
          <a:sy n="108" d="100"/>
        </p:scale>
        <p:origin x="-912" y="-80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15/06/17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48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itpro.nikkeibp.co.jp</a:t>
            </a:r>
            <a:r>
              <a:rPr kumimoji="1" lang="en-US" altLang="ja-JP" dirty="0" smtClean="0"/>
              <a:t>/article/Watcher/20140403/548350/?ST=cloud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0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HGP創英角ｺﾞｼｯｸUB" pitchFamily="50" charset="-128"/>
                <a:cs typeface="Arial"/>
              </a:rPr>
              <a:t>FPGA</a:t>
            </a:r>
            <a:endParaRPr lang="en-US" altLang="ja-JP" sz="2800" dirty="0">
              <a:solidFill>
                <a:srgbClr val="FFFFFF"/>
              </a:solidFill>
              <a:effectLst/>
              <a:latin typeface="Arial Black" panose="020B0A04020102020204" pitchFamily="34" charset="0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 descr="単独LOGO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8" y="960284"/>
            <a:ext cx="488658" cy="5356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" y="948576"/>
            <a:ext cx="1199293" cy="54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kumimoji="1" lang="ja-JP" altLang="en-US" dirty="0" smtClean="0"/>
              <a:t>はこれまでもカスタムプロセッサを供給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59952"/>
            <a:ext cx="5280830" cy="4154887"/>
          </a:xfrm>
          <a:prstGeom prst="rect">
            <a:avLst/>
          </a:prstGeom>
          <a:effectLst>
            <a:glow rad="38100">
              <a:schemeClr val="bg1">
                <a:lumMod val="50000"/>
                <a:alpha val="75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26" y="2989557"/>
            <a:ext cx="6975364" cy="2790146"/>
          </a:xfrm>
          <a:prstGeom prst="rect">
            <a:avLst/>
          </a:prstGeom>
          <a:effectLst>
            <a:glow rad="38100">
              <a:schemeClr val="bg1">
                <a:lumMod val="50000"/>
                <a:alpha val="75000"/>
              </a:schemeClr>
            </a:glow>
          </a:effectLst>
        </p:spPr>
      </p:pic>
      <p:sp>
        <p:nvSpPr>
          <p:cNvPr id="6" name="正方形/長方形 5"/>
          <p:cNvSpPr/>
          <p:nvPr/>
        </p:nvSpPr>
        <p:spPr>
          <a:xfrm>
            <a:off x="342899" y="5974851"/>
            <a:ext cx="8582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2013</a:t>
            </a:r>
            <a:r>
              <a:rPr lang="ja-JP" altLang="en-US" sz="1400" dirty="0"/>
              <a:t>年にはその数は</a:t>
            </a:r>
            <a:r>
              <a:rPr lang="en-US" altLang="ja-JP" sz="1400" dirty="0"/>
              <a:t>15</a:t>
            </a:r>
            <a:r>
              <a:rPr lang="ja-JP" altLang="en-US" sz="1400" dirty="0"/>
              <a:t>種類、</a:t>
            </a:r>
            <a:r>
              <a:rPr lang="en-US" altLang="ja-JP" sz="1400" dirty="0"/>
              <a:t>2014</a:t>
            </a:r>
            <a:r>
              <a:rPr lang="ja-JP" altLang="en-US" sz="1400" dirty="0"/>
              <a:t>年には</a:t>
            </a:r>
            <a:r>
              <a:rPr lang="en-US" altLang="ja-JP" sz="1400" dirty="0"/>
              <a:t>30</a:t>
            </a:r>
            <a:r>
              <a:rPr lang="ja-JP" altLang="en-US" sz="1400" dirty="0" smtClean="0"/>
              <a:t>種類</a:t>
            </a:r>
            <a:endParaRPr lang="en-US" altLang="ja-JP" sz="1400" dirty="0" smtClean="0"/>
          </a:p>
          <a:p>
            <a:pPr algn="ctr"/>
            <a:r>
              <a:rPr lang="en-US" altLang="ja-JP" sz="1400" dirty="0" smtClean="0"/>
              <a:t>(http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itpro.nikkeibp.co.jp</a:t>
            </a:r>
            <a:r>
              <a:rPr lang="en-US" altLang="ja-JP" sz="1400" dirty="0"/>
              <a:t>/article/NEWS/20140620/565626</a:t>
            </a:r>
            <a:r>
              <a:rPr lang="en-US" altLang="ja-JP" sz="1400" dirty="0" smtClean="0"/>
              <a:t>/)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7591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kumimoji="1" lang="ja-JP" altLang="en-US" dirty="0" smtClean="0"/>
              <a:t>の狙い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87942" y="1223389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ムーアの法則の限界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56544" y="1223389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微細化による速度の向上が限界を迎えつつあり、新たな性能向上技術が必要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9702" y="2915589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自社ファシリティの稼働率維持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68304" y="2915589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最先端の半導体製造工場の稼働率を維持し、持続的な投資を可能に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9702" y="4585792"/>
            <a:ext cx="2927962" cy="1528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新規分野への足がかりを確保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68304" y="4585792"/>
            <a:ext cx="5056785" cy="152804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ビッグデータ、人工知能などの分野で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ARM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との差別化を図る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5226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lang="ja-JP" altLang="en-US" dirty="0" smtClean="0"/>
              <a:t>が</a:t>
            </a:r>
            <a:r>
              <a:rPr lang="en-US" altLang="ja-JP" dirty="0" smtClean="0"/>
              <a:t>Altera</a:t>
            </a:r>
            <a:r>
              <a:rPr lang="ja-JP" altLang="en-US" dirty="0" smtClean="0"/>
              <a:t>を買収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9450"/>
            <a:ext cx="5934792" cy="504242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891199" y="1189450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データセンターやモノのインターネット（</a:t>
            </a:r>
            <a:r>
              <a:rPr lang="en-US" altLang="ja-JP" sz="1600" dirty="0" err="1">
                <a:solidFill>
                  <a:schemeClr val="bg1"/>
                </a:solidFill>
                <a:latin typeface="+mj-ea"/>
                <a:ea typeface="+mj-ea"/>
              </a:rPr>
              <a:t>IoT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）市場のニーズに応じた新たなレベルの製品を提供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91199" y="2623957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Altera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の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FPGA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製品を「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Intel Xeon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」プロセッサと組み合わせ、高度にカスタマイズした統合製品を販売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91199" y="4070221"/>
            <a:ext cx="3048685" cy="1279598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Intel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の製造モデルを活かし、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Altera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製品の設計および生産面の改善を図る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91199" y="5502219"/>
            <a:ext cx="3048685" cy="729654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FPGA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はプログラマブルな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= Software Defined </a:t>
            </a:r>
            <a:r>
              <a:rPr lang="ja-JP" altLang="en-US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な</a:t>
            </a:r>
            <a:r>
              <a:rPr lang="en-US" altLang="ja-JP" sz="16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 LSI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790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06" y="3336465"/>
            <a:ext cx="921145" cy="6908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汎用プロセッサと特定用途プロセッサ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76" y="1503911"/>
            <a:ext cx="1083710" cy="9653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7" y="1503911"/>
            <a:ext cx="1020109" cy="9671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100" y="4685374"/>
            <a:ext cx="1782552" cy="133519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64624" y="1293408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汎用プロセッサ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3228" y="2986141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汎用プロセッサ＋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アクセラレータ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3228" y="4685374"/>
            <a:ext cx="587944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特定用途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プロセッサ</a:t>
            </a:r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45446" y="1293408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高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245446" y="2986141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低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245446" y="4680127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汎用性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低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689163" y="1298655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中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689163" y="2991388"/>
            <a:ext cx="1339200" cy="1340440"/>
          </a:xfrm>
          <a:prstGeom prst="round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高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689163" y="4685374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処理速度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0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超</a:t>
            </a:r>
            <a:r>
              <a:rPr kumimoji="1" lang="ja-JP" altLang="en-US" sz="40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高</a:t>
            </a:r>
            <a:endParaRPr kumimoji="1" lang="ja-JP" altLang="en-US" sz="40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161183" y="1293408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難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161183" y="2986141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易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161183" y="4680127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開発難易度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難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642802" y="1298655"/>
            <a:ext cx="1339200" cy="1340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多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642802" y="2991388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中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642802" y="4685374"/>
            <a:ext cx="1339200" cy="1340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ボリューム</a:t>
            </a:r>
            <a:endParaRPr kumimoji="1" lang="en-US" altLang="ja-JP" sz="1200" dirty="0" smtClean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lang="en-US" altLang="ja-JP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kumimoji="1" lang="ja-JP" altLang="en-US" sz="4800" dirty="0" smtClean="0">
                <a:solidFill>
                  <a:srgbClr val="FFFFFF"/>
                </a:solidFill>
                <a:latin typeface="+mj-ea"/>
                <a:ea typeface="+mj-ea"/>
                <a:cs typeface="ＭＳ Ｐゴシック"/>
              </a:rPr>
              <a:t>少</a:t>
            </a:r>
            <a:endParaRPr kumimoji="1" lang="ja-JP" altLang="en-US" sz="48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00" y="3178376"/>
            <a:ext cx="1083710" cy="965321"/>
          </a:xfrm>
          <a:prstGeom prst="rect">
            <a:avLst/>
          </a:prstGeom>
        </p:spPr>
      </p:pic>
      <p:sp>
        <p:nvSpPr>
          <p:cNvPr id="24" name="加算記号 23"/>
          <p:cNvSpPr/>
          <p:nvPr/>
        </p:nvSpPr>
        <p:spPr>
          <a:xfrm>
            <a:off x="2122774" y="3516061"/>
            <a:ext cx="293956" cy="293956"/>
          </a:xfrm>
          <a:prstGeom prst="mathPlus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70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アクセラレータの種類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52666" y="986749"/>
            <a:ext cx="292796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GPU (Graphics Processing Unit)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2666" y="2010210"/>
            <a:ext cx="292796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DSP (Digital Signal Processor)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52666" y="3034164"/>
            <a:ext cx="2927962" cy="87106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ASIC (Application Specific Integrated Circuit)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2665" y="4057625"/>
            <a:ext cx="2598715" cy="87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特定処理の高速化</a:t>
            </a:r>
            <a:endParaRPr lang="en-US" altLang="ja-JP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RTB</a:t>
            </a:r>
            <a:r>
              <a:rPr lang="ja-JP" altLang="en-US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、</a:t>
            </a: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HFT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endParaRPr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21883" y="4057625"/>
            <a:ext cx="2598715" cy="87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に隠蔽することによるノウハウの流出防止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621268" y="986749"/>
            <a:ext cx="3845621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3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次元グラフィックスに必要な処理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座標変換、シェーディング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を高速に処理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21268" y="2010210"/>
            <a:ext cx="3845621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信号処理に必要な計算</a:t>
            </a:r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フーリエ変換など</a:t>
            </a:r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を高速に処理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21268" y="3034164"/>
            <a:ext cx="5056785" cy="87106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カスタム</a:t>
            </a:r>
            <a:r>
              <a:rPr kumimoji="1"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の設計・製造を簡単・安価に実現できる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84478" y="986749"/>
            <a:ext cx="1093576" cy="189452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ある程度の汎用性がある</a:t>
            </a:r>
            <a:endParaRPr kumimoji="1"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endParaRPr kumimoji="1"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→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量産</a:t>
            </a:r>
            <a:endParaRPr kumimoji="1"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79339" y="4057625"/>
            <a:ext cx="2598715" cy="87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実装スペースの削減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52665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データ圧縮</a:t>
            </a:r>
            <a:endParaRPr lang="en-US" altLang="ja-JP" dirty="0" smtClean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(</a:t>
            </a:r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ビッグデータ</a:t>
            </a:r>
            <a:r>
              <a:rPr lang="en-US" altLang="ja-JP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)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98711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機械学習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56052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暗号化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737373" y="5539161"/>
            <a:ext cx="1940680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画像処理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2665" y="5080114"/>
            <a:ext cx="8125388" cy="328683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新しい分野からの高速化ニーズ</a:t>
            </a:r>
            <a:endParaRPr kumimoji="1" lang="ja-JP" altLang="en-US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68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デジタル回路の設計</a:t>
            </a:r>
            <a:r>
              <a:rPr lang="ja-JP" altLang="ja-JP" dirty="0"/>
              <a:t>　</a:t>
            </a:r>
            <a:r>
              <a:rPr lang="en-US" altLang="ja-JP" dirty="0" smtClean="0"/>
              <a:t>〜</a:t>
            </a:r>
            <a:r>
              <a:rPr lang="ja-JP" altLang="en-US" dirty="0" smtClean="0"/>
              <a:t>　論理回路を使う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88" y="1647799"/>
            <a:ext cx="6299200" cy="41402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261492" y="612607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http://yasuyuki1119.blog135.fc2.com/blog-entry-263.html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5805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81817" y="1587366"/>
            <a:ext cx="2645748" cy="2116485"/>
          </a:xfrm>
          <a:prstGeom prst="rect">
            <a:avLst/>
          </a:prstGeom>
          <a:pattFill prst="dkHorz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24098" y="1309360"/>
            <a:ext cx="2156531" cy="2641414"/>
          </a:xfrm>
          <a:prstGeom prst="rect">
            <a:avLst/>
          </a:prstGeom>
          <a:pattFill prst="dkVert">
            <a:fgClr>
              <a:prstClr val="black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4682" y="1462675"/>
            <a:ext cx="2358881" cy="235888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通常の</a:t>
            </a:r>
            <a:r>
              <a:rPr kumimoji="1" lang="en-US" altLang="ja-JP" dirty="0" smtClean="0"/>
              <a:t>LSI</a:t>
            </a:r>
            <a:r>
              <a:rPr kumimoji="1" lang="ja-JP" altLang="en-US" dirty="0" smtClean="0"/>
              <a:t>設計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91891" y="1292459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オーダーメイド</a:t>
            </a:r>
            <a:endParaRPr kumimoji="1" lang="ja-JP" altLang="en-US" sz="3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91891" y="2315920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論理回路を使って一から論理設計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91891" y="3339874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設計データを元に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を製造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91891" y="4363335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設計期間・製造コストがかかる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1891" y="5386796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チップの利用効率は高い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10" y="2098630"/>
            <a:ext cx="2015424" cy="9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5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81817" y="1587366"/>
            <a:ext cx="2645748" cy="2116485"/>
          </a:xfrm>
          <a:prstGeom prst="rect">
            <a:avLst/>
          </a:prstGeom>
          <a:pattFill prst="dkHorz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24098" y="1309360"/>
            <a:ext cx="2156531" cy="2641414"/>
          </a:xfrm>
          <a:prstGeom prst="rect">
            <a:avLst/>
          </a:prstGeom>
          <a:pattFill prst="dkVert">
            <a:fgClr>
              <a:prstClr val="black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4682" y="1462675"/>
            <a:ext cx="2358881" cy="235888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ASIC (Application Specific Integrated Circuit)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98" y="1932258"/>
            <a:ext cx="2156531" cy="126696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491891" y="1292459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レディメイド</a:t>
            </a:r>
            <a:endParaRPr kumimoji="1" lang="ja-JP" altLang="en-US" sz="3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91891" y="2315920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あらかじめ用意された論理回路を接続して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を設計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91891" y="3339874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設計データを元に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を製造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91891" y="4363335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設計期間を短縮できる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1891" y="5386796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半導体製造にかかる期間とコストは変わらない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599208" y="2234068"/>
            <a:ext cx="1552172" cy="787803"/>
          </a:xfrm>
          <a:custGeom>
            <a:avLst/>
            <a:gdLst>
              <a:gd name="connsiteX0" fmla="*/ 0 w 1552172"/>
              <a:gd name="connsiteY0" fmla="*/ 0 h 787803"/>
              <a:gd name="connsiteX1" fmla="*/ 811363 w 1552172"/>
              <a:gd name="connsiteY1" fmla="*/ 0 h 787803"/>
              <a:gd name="connsiteX2" fmla="*/ 811363 w 1552172"/>
              <a:gd name="connsiteY2" fmla="*/ 787803 h 787803"/>
              <a:gd name="connsiteX3" fmla="*/ 1552172 w 1552172"/>
              <a:gd name="connsiteY3" fmla="*/ 776044 h 787803"/>
              <a:gd name="connsiteX4" fmla="*/ 1552172 w 1552172"/>
              <a:gd name="connsiteY4" fmla="*/ 776044 h 787803"/>
              <a:gd name="connsiteX5" fmla="*/ 1552172 w 1552172"/>
              <a:gd name="connsiteY5" fmla="*/ 776044 h 78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172" h="787803">
                <a:moveTo>
                  <a:pt x="0" y="0"/>
                </a:moveTo>
                <a:lnTo>
                  <a:pt x="811363" y="0"/>
                </a:lnTo>
                <a:lnTo>
                  <a:pt x="811363" y="787803"/>
                </a:lnTo>
                <a:lnTo>
                  <a:pt x="1552172" y="776044"/>
                </a:lnTo>
                <a:lnTo>
                  <a:pt x="1552172" y="776044"/>
                </a:lnTo>
                <a:lnTo>
                  <a:pt x="1552172" y="776044"/>
                </a:ln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53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81817" y="1587366"/>
            <a:ext cx="2645748" cy="2116485"/>
          </a:xfrm>
          <a:prstGeom prst="rect">
            <a:avLst/>
          </a:prstGeom>
          <a:pattFill prst="dkHorz">
            <a:fgClr>
              <a:schemeClr val="tx1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24098" y="1309360"/>
            <a:ext cx="2156531" cy="2641414"/>
          </a:xfrm>
          <a:prstGeom prst="rect">
            <a:avLst/>
          </a:prstGeom>
          <a:pattFill prst="dkVert">
            <a:fgClr>
              <a:prstClr val="black"/>
            </a:fgClr>
            <a:bgClr>
              <a:prstClr val="white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4682" y="1462675"/>
            <a:ext cx="2358881" cy="2358881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FPGA</a:t>
            </a:r>
            <a:r>
              <a:rPr kumimoji="1" lang="en-US" altLang="ja-JP" dirty="0" smtClean="0"/>
              <a:t> (Field Programmable Gate Array)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98" y="1932258"/>
            <a:ext cx="2156531" cy="126696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491891" y="1292459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レディメイド</a:t>
            </a:r>
            <a:endParaRPr kumimoji="1" lang="ja-JP" altLang="en-US" sz="32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91891" y="2315920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あらかじめ用意された論理回路を接続して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LSI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を設計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91891" y="3339874"/>
            <a:ext cx="3774602" cy="871061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設計データを現場で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FPGA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に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読み込ませる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91891" y="4363335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設計期間、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半導体</a:t>
            </a:r>
            <a:r>
              <a:rPr lang="ja-JP" altLang="en-US" sz="2000" dirty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製造にかかる</a:t>
            </a:r>
            <a:r>
              <a:rPr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期間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を短縮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91891" y="5386796"/>
            <a:ext cx="3774602" cy="871061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ea"/>
                <a:ea typeface="+mj-ea"/>
                <a:cs typeface="ＭＳ Ｐゴシック"/>
              </a:rPr>
              <a:t>現場で回路を書き換えることが可能</a:t>
            </a:r>
            <a:endParaRPr kumimoji="1" lang="ja-JP" altLang="en-US" sz="2000" dirty="0">
              <a:solidFill>
                <a:schemeClr val="bg1"/>
              </a:solidFill>
              <a:latin typeface="+mj-ea"/>
              <a:ea typeface="+mj-ea"/>
              <a:cs typeface="ＭＳ Ｐゴシック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599208" y="2234068"/>
            <a:ext cx="1552172" cy="787803"/>
          </a:xfrm>
          <a:custGeom>
            <a:avLst/>
            <a:gdLst>
              <a:gd name="connsiteX0" fmla="*/ 0 w 1552172"/>
              <a:gd name="connsiteY0" fmla="*/ 0 h 787803"/>
              <a:gd name="connsiteX1" fmla="*/ 811363 w 1552172"/>
              <a:gd name="connsiteY1" fmla="*/ 0 h 787803"/>
              <a:gd name="connsiteX2" fmla="*/ 811363 w 1552172"/>
              <a:gd name="connsiteY2" fmla="*/ 787803 h 787803"/>
              <a:gd name="connsiteX3" fmla="*/ 1552172 w 1552172"/>
              <a:gd name="connsiteY3" fmla="*/ 776044 h 787803"/>
              <a:gd name="connsiteX4" fmla="*/ 1552172 w 1552172"/>
              <a:gd name="connsiteY4" fmla="*/ 776044 h 787803"/>
              <a:gd name="connsiteX5" fmla="*/ 1552172 w 1552172"/>
              <a:gd name="connsiteY5" fmla="*/ 776044 h 78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172" h="787803">
                <a:moveTo>
                  <a:pt x="0" y="0"/>
                </a:moveTo>
                <a:lnTo>
                  <a:pt x="811363" y="0"/>
                </a:lnTo>
                <a:lnTo>
                  <a:pt x="811363" y="787803"/>
                </a:lnTo>
                <a:lnTo>
                  <a:pt x="1552172" y="776044"/>
                </a:lnTo>
                <a:lnTo>
                  <a:pt x="1552172" y="776044"/>
                </a:lnTo>
                <a:lnTo>
                  <a:pt x="1552172" y="776044"/>
                </a:ln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87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</a:t>
            </a:r>
            <a:r>
              <a:rPr lang="ja-JP" altLang="en-US" dirty="0" smtClean="0"/>
              <a:t>が</a:t>
            </a:r>
            <a:r>
              <a:rPr lang="en-US" altLang="ja-JP" dirty="0" smtClean="0"/>
              <a:t>FPGA</a:t>
            </a:r>
            <a:r>
              <a:rPr lang="ja-JP" altLang="en-US" dirty="0" smtClean="0"/>
              <a:t>を採用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226" y="784925"/>
            <a:ext cx="5625631" cy="572626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202698" y="633972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http://</a:t>
            </a:r>
            <a:r>
              <a:rPr lang="en-US" altLang="ja-JP" sz="1100" dirty="0" err="1"/>
              <a:t>itpro.nikkeibp.co.jp</a:t>
            </a:r>
            <a:r>
              <a:rPr lang="en-US" altLang="ja-JP" sz="1100" dirty="0"/>
              <a:t>/article/NEWS/20140620/565626/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920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</a:spPr>
      <a:bodyPr rtlCol="0" anchor="ctr"/>
      <a:lstStyle>
        <a:defPPr>
          <a:defRPr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3201</TotalTime>
  <Words>542</Words>
  <Application>Microsoft Macintosh PowerPoint</Application>
  <PresentationFormat>画面に合わせる (4:3)</PresentationFormat>
  <Paragraphs>117</Paragraphs>
  <Slides>11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NC標準テンプレート</vt:lpstr>
      <vt:lpstr>PowerPoint プレゼンテーション</vt:lpstr>
      <vt:lpstr>IntelがAlteraを買収</vt:lpstr>
      <vt:lpstr>汎用プロセッサと特定用途プロセッサ</vt:lpstr>
      <vt:lpstr>アクセラレータの種類</vt:lpstr>
      <vt:lpstr>デジタル回路の設計　〜　論理回路を使う</vt:lpstr>
      <vt:lpstr>通常のLSI設計</vt:lpstr>
      <vt:lpstr>ASIC (Application Specific Integrated Circuit)</vt:lpstr>
      <vt:lpstr>FPGA (Field Programmable Gate Array)</vt:lpstr>
      <vt:lpstr>MicrosoftがFPGAを採用</vt:lpstr>
      <vt:lpstr>Intelはこれまでもカスタムプロセッサを供給</vt:lpstr>
      <vt:lpstr>Intelの狙い</vt:lpstr>
    </vt:vector>
  </TitlesOfParts>
  <Company>NetCommerce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Okoshi Shoji</cp:lastModifiedBy>
  <cp:revision>345</cp:revision>
  <dcterms:created xsi:type="dcterms:W3CDTF">2014-04-30T01:58:06Z</dcterms:created>
  <dcterms:modified xsi:type="dcterms:W3CDTF">2015-06-17T07:16:22Z</dcterms:modified>
</cp:coreProperties>
</file>