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handoutMasterIdLst>
    <p:handoutMasterId r:id="rId21"/>
  </p:handoutMasterIdLst>
  <p:sldIdLst>
    <p:sldId id="503" r:id="rId2"/>
    <p:sldId id="549" r:id="rId3"/>
    <p:sldId id="550" r:id="rId4"/>
    <p:sldId id="551" r:id="rId5"/>
    <p:sldId id="552" r:id="rId6"/>
    <p:sldId id="553" r:id="rId7"/>
    <p:sldId id="554" r:id="rId8"/>
    <p:sldId id="555" r:id="rId9"/>
    <p:sldId id="556" r:id="rId10"/>
    <p:sldId id="571" r:id="rId11"/>
    <p:sldId id="558" r:id="rId12"/>
    <p:sldId id="576" r:id="rId13"/>
    <p:sldId id="575" r:id="rId14"/>
    <p:sldId id="561" r:id="rId15"/>
    <p:sldId id="572" r:id="rId16"/>
    <p:sldId id="563" r:id="rId17"/>
    <p:sldId id="564" r:id="rId18"/>
    <p:sldId id="577" r:id="rId19"/>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66"/>
    <a:srgbClr val="FF66FF"/>
    <a:srgbClr val="FFFBD2"/>
    <a:srgbClr val="FFFFFF"/>
    <a:srgbClr val="CC0000"/>
    <a:srgbClr val="33ACBD"/>
    <a:srgbClr val="E6D6A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87" autoAdjust="0"/>
    <p:restoredTop sz="82538" autoAdjust="0"/>
  </p:normalViewPr>
  <p:slideViewPr>
    <p:cSldViewPr snapToGrid="0" snapToObjects="1" showGuides="1">
      <p:cViewPr varScale="1">
        <p:scale>
          <a:sx n="66" d="100"/>
          <a:sy n="66" d="100"/>
        </p:scale>
        <p:origin x="-1544" y="-104"/>
      </p:cViewPr>
      <p:guideLst>
        <p:guide orient="horz"/>
        <p:guide pos="5759"/>
      </p:guideLst>
    </p:cSldViewPr>
  </p:slid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66CC2B-BD2C-4045-8D9C-335B6DABCB97}"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kumimoji="1" lang="ja-JP" altLang="en-US"/>
        </a:p>
      </dgm:t>
    </dgm:pt>
    <dgm:pt modelId="{216CD671-E845-4BF8-8C71-34940F25D610}">
      <dgm:prSet phldrT="[テキスト]" custT="1"/>
      <dgm:spPr/>
      <dgm:t>
        <a:bodyPr/>
        <a:lstStyle/>
        <a:p>
          <a:r>
            <a:rPr kumimoji="1" lang="ja-JP" altLang="en-US" sz="1400" smtClean="0"/>
            <a:t>分析</a:t>
          </a:r>
          <a:endParaRPr kumimoji="1" lang="ja-JP" altLang="en-US" sz="1400" dirty="0"/>
        </a:p>
      </dgm:t>
    </dgm:pt>
    <dgm:pt modelId="{4A0F852C-7E1A-4787-A5FB-802ECF56848E}" type="parTrans" cxnId="{C6DC6443-77DC-4D25-88C0-0D46AEAAA091}">
      <dgm:prSet/>
      <dgm:spPr/>
      <dgm:t>
        <a:bodyPr/>
        <a:lstStyle/>
        <a:p>
          <a:endParaRPr kumimoji="1" lang="ja-JP" altLang="en-US"/>
        </a:p>
      </dgm:t>
    </dgm:pt>
    <dgm:pt modelId="{4CFA988C-A38E-41C6-8A34-51F75B2B394E}" type="sibTrans" cxnId="{C6DC6443-77DC-4D25-88C0-0D46AEAAA091}">
      <dgm:prSet/>
      <dgm:spPr/>
      <dgm:t>
        <a:bodyPr/>
        <a:lstStyle/>
        <a:p>
          <a:endParaRPr kumimoji="1" lang="ja-JP" altLang="en-US"/>
        </a:p>
      </dgm:t>
    </dgm:pt>
    <dgm:pt modelId="{A6DD9C7B-2244-4016-B187-306868DEB597}">
      <dgm:prSet phldrT="[テキスト]" custT="1"/>
      <dgm:spPr/>
      <dgm:t>
        <a:bodyPr/>
        <a:lstStyle/>
        <a:p>
          <a:r>
            <a:rPr kumimoji="1" lang="ja-JP" altLang="en-US" sz="1400" smtClean="0"/>
            <a:t>設計</a:t>
          </a:r>
          <a:endParaRPr kumimoji="1" lang="ja-JP" altLang="en-US" sz="1400" dirty="0"/>
        </a:p>
      </dgm:t>
    </dgm:pt>
    <dgm:pt modelId="{60CB20AD-E32F-483F-8E15-E95B1403B3D2}" type="parTrans" cxnId="{6FC615A8-95B5-4C8A-AF94-262FC860F10B}">
      <dgm:prSet/>
      <dgm:spPr/>
      <dgm:t>
        <a:bodyPr/>
        <a:lstStyle/>
        <a:p>
          <a:endParaRPr kumimoji="1" lang="ja-JP" altLang="en-US"/>
        </a:p>
      </dgm:t>
    </dgm:pt>
    <dgm:pt modelId="{1AC72FE6-2319-4F18-9E79-BC952FA92DA8}" type="sibTrans" cxnId="{6FC615A8-95B5-4C8A-AF94-262FC860F10B}">
      <dgm:prSet/>
      <dgm:spPr/>
      <dgm:t>
        <a:bodyPr/>
        <a:lstStyle/>
        <a:p>
          <a:endParaRPr kumimoji="1" lang="ja-JP" altLang="en-US"/>
        </a:p>
      </dgm:t>
    </dgm:pt>
    <dgm:pt modelId="{3F679A64-A99C-4092-BA33-A76B5A3B071D}">
      <dgm:prSet phldrT="[テキスト]" custT="1"/>
      <dgm:spPr/>
      <dgm:t>
        <a:bodyPr/>
        <a:lstStyle/>
        <a:p>
          <a:r>
            <a:rPr kumimoji="1" lang="ja-JP" altLang="en-US" sz="1400" smtClean="0"/>
            <a:t>実効</a:t>
          </a:r>
          <a:endParaRPr kumimoji="1" lang="ja-JP" altLang="en-US" sz="1400" dirty="0"/>
        </a:p>
      </dgm:t>
    </dgm:pt>
    <dgm:pt modelId="{811B70FB-EA80-417C-A8A6-293747A648A8}" type="parTrans" cxnId="{E82B3961-2FED-4D91-BED1-1AD711E70507}">
      <dgm:prSet/>
      <dgm:spPr/>
      <dgm:t>
        <a:bodyPr/>
        <a:lstStyle/>
        <a:p>
          <a:endParaRPr kumimoji="1" lang="ja-JP" altLang="en-US"/>
        </a:p>
      </dgm:t>
    </dgm:pt>
    <dgm:pt modelId="{0E1C9C73-3FF3-421F-9DE4-9658D2E70ACD}" type="sibTrans" cxnId="{E82B3961-2FED-4D91-BED1-1AD711E70507}">
      <dgm:prSet/>
      <dgm:spPr/>
      <dgm:t>
        <a:bodyPr/>
        <a:lstStyle/>
        <a:p>
          <a:endParaRPr kumimoji="1" lang="ja-JP" altLang="en-US"/>
        </a:p>
      </dgm:t>
    </dgm:pt>
    <dgm:pt modelId="{5F7938BA-D379-4745-BF0B-8F8EEAED1E34}">
      <dgm:prSet phldrT="[テキスト]" custT="1"/>
      <dgm:spPr/>
      <dgm:t>
        <a:bodyPr/>
        <a:lstStyle/>
        <a:p>
          <a:r>
            <a:rPr kumimoji="1" lang="ja-JP" altLang="en-US" sz="1400" smtClean="0"/>
            <a:t>モニタリング</a:t>
          </a:r>
          <a:endParaRPr kumimoji="1" lang="ja-JP" altLang="en-US" sz="1400" dirty="0"/>
        </a:p>
      </dgm:t>
    </dgm:pt>
    <dgm:pt modelId="{AD1F3273-7974-4E7D-B456-ADEBC79E5A89}" type="parTrans" cxnId="{6DE280E5-C71C-42BA-B29E-BD1D2E9A0041}">
      <dgm:prSet/>
      <dgm:spPr/>
      <dgm:t>
        <a:bodyPr/>
        <a:lstStyle/>
        <a:p>
          <a:endParaRPr kumimoji="1" lang="ja-JP" altLang="en-US"/>
        </a:p>
      </dgm:t>
    </dgm:pt>
    <dgm:pt modelId="{3E355B0F-C7DE-4220-BAF2-57488185B924}" type="sibTrans" cxnId="{6DE280E5-C71C-42BA-B29E-BD1D2E9A0041}">
      <dgm:prSet/>
      <dgm:spPr/>
      <dgm:t>
        <a:bodyPr/>
        <a:lstStyle/>
        <a:p>
          <a:endParaRPr kumimoji="1" lang="ja-JP" altLang="en-US"/>
        </a:p>
      </dgm:t>
    </dgm:pt>
    <dgm:pt modelId="{769FBBCC-F56B-4544-BB1D-5F6FF69A1F55}">
      <dgm:prSet phldrT="[テキスト]" custT="1"/>
      <dgm:spPr/>
      <dgm:t>
        <a:bodyPr/>
        <a:lstStyle/>
        <a:p>
          <a:r>
            <a:rPr kumimoji="1" lang="ja-JP" altLang="en-US" sz="1400" smtClean="0"/>
            <a:t>改善・再ち構築</a:t>
          </a:r>
          <a:endParaRPr kumimoji="1" lang="ja-JP" altLang="en-US" sz="1400" dirty="0"/>
        </a:p>
      </dgm:t>
    </dgm:pt>
    <dgm:pt modelId="{A9945AE8-358D-4E2D-918B-B387EF03E67F}" type="parTrans" cxnId="{851205F1-2A36-493C-9944-349DAFEE5D2D}">
      <dgm:prSet/>
      <dgm:spPr/>
      <dgm:t>
        <a:bodyPr/>
        <a:lstStyle/>
        <a:p>
          <a:endParaRPr kumimoji="1" lang="ja-JP" altLang="en-US"/>
        </a:p>
      </dgm:t>
    </dgm:pt>
    <dgm:pt modelId="{267F55C0-9B45-4F41-A8F6-E9EDA82E1F14}" type="sibTrans" cxnId="{851205F1-2A36-493C-9944-349DAFEE5D2D}">
      <dgm:prSet/>
      <dgm:spPr/>
      <dgm:t>
        <a:bodyPr/>
        <a:lstStyle/>
        <a:p>
          <a:endParaRPr kumimoji="1" lang="ja-JP" altLang="en-US"/>
        </a:p>
      </dgm:t>
    </dgm:pt>
    <dgm:pt modelId="{8F67F7B8-A7DE-4953-9D5B-301003507AB5}" type="pres">
      <dgm:prSet presAssocID="{0166CC2B-BD2C-4045-8D9C-335B6DABCB97}" presName="cycle" presStyleCnt="0">
        <dgm:presLayoutVars>
          <dgm:dir/>
          <dgm:resizeHandles val="exact"/>
        </dgm:presLayoutVars>
      </dgm:prSet>
      <dgm:spPr/>
      <dgm:t>
        <a:bodyPr/>
        <a:lstStyle/>
        <a:p>
          <a:endParaRPr kumimoji="1" lang="ja-JP" altLang="en-US"/>
        </a:p>
      </dgm:t>
    </dgm:pt>
    <dgm:pt modelId="{8BF664A4-7180-43DF-B531-B5886A06C366}" type="pres">
      <dgm:prSet presAssocID="{216CD671-E845-4BF8-8C71-34940F25D610}" presName="dummy" presStyleCnt="0"/>
      <dgm:spPr/>
      <dgm:t>
        <a:bodyPr/>
        <a:lstStyle/>
        <a:p>
          <a:endParaRPr kumimoji="1" lang="ja-JP" altLang="en-US"/>
        </a:p>
      </dgm:t>
    </dgm:pt>
    <dgm:pt modelId="{0180128D-2302-489D-8802-6FC46A85AA99}" type="pres">
      <dgm:prSet presAssocID="{216CD671-E845-4BF8-8C71-34940F25D610}" presName="node" presStyleLbl="revTx" presStyleIdx="0" presStyleCnt="5">
        <dgm:presLayoutVars>
          <dgm:bulletEnabled val="1"/>
        </dgm:presLayoutVars>
      </dgm:prSet>
      <dgm:spPr/>
      <dgm:t>
        <a:bodyPr/>
        <a:lstStyle/>
        <a:p>
          <a:endParaRPr kumimoji="1" lang="ja-JP" altLang="en-US"/>
        </a:p>
      </dgm:t>
    </dgm:pt>
    <dgm:pt modelId="{119E42E2-C06E-431E-B698-A632E2031781}" type="pres">
      <dgm:prSet presAssocID="{4CFA988C-A38E-41C6-8A34-51F75B2B394E}" presName="sibTrans" presStyleLbl="node1" presStyleIdx="0" presStyleCnt="5"/>
      <dgm:spPr/>
      <dgm:t>
        <a:bodyPr/>
        <a:lstStyle/>
        <a:p>
          <a:endParaRPr kumimoji="1" lang="ja-JP" altLang="en-US"/>
        </a:p>
      </dgm:t>
    </dgm:pt>
    <dgm:pt modelId="{39515D80-6550-46DD-8C36-B5A1D1736B91}" type="pres">
      <dgm:prSet presAssocID="{A6DD9C7B-2244-4016-B187-306868DEB597}" presName="dummy" presStyleCnt="0"/>
      <dgm:spPr/>
      <dgm:t>
        <a:bodyPr/>
        <a:lstStyle/>
        <a:p>
          <a:endParaRPr kumimoji="1" lang="ja-JP" altLang="en-US"/>
        </a:p>
      </dgm:t>
    </dgm:pt>
    <dgm:pt modelId="{B730924C-5F50-413E-BE34-7DFD516A4664}" type="pres">
      <dgm:prSet presAssocID="{A6DD9C7B-2244-4016-B187-306868DEB597}" presName="node" presStyleLbl="revTx" presStyleIdx="1" presStyleCnt="5">
        <dgm:presLayoutVars>
          <dgm:bulletEnabled val="1"/>
        </dgm:presLayoutVars>
      </dgm:prSet>
      <dgm:spPr/>
      <dgm:t>
        <a:bodyPr/>
        <a:lstStyle/>
        <a:p>
          <a:endParaRPr kumimoji="1" lang="ja-JP" altLang="en-US"/>
        </a:p>
      </dgm:t>
    </dgm:pt>
    <dgm:pt modelId="{EE7C69A6-5C57-41DD-998B-10FF48CFE1AC}" type="pres">
      <dgm:prSet presAssocID="{1AC72FE6-2319-4F18-9E79-BC952FA92DA8}" presName="sibTrans" presStyleLbl="node1" presStyleIdx="1" presStyleCnt="5"/>
      <dgm:spPr/>
      <dgm:t>
        <a:bodyPr/>
        <a:lstStyle/>
        <a:p>
          <a:endParaRPr kumimoji="1" lang="ja-JP" altLang="en-US"/>
        </a:p>
      </dgm:t>
    </dgm:pt>
    <dgm:pt modelId="{C7AD5828-7CCA-4822-9587-15DBD0A1D371}" type="pres">
      <dgm:prSet presAssocID="{3F679A64-A99C-4092-BA33-A76B5A3B071D}" presName="dummy" presStyleCnt="0"/>
      <dgm:spPr/>
      <dgm:t>
        <a:bodyPr/>
        <a:lstStyle/>
        <a:p>
          <a:endParaRPr kumimoji="1" lang="ja-JP" altLang="en-US"/>
        </a:p>
      </dgm:t>
    </dgm:pt>
    <dgm:pt modelId="{43F706E5-F0A6-48AD-89E7-D020A3C2C618}" type="pres">
      <dgm:prSet presAssocID="{3F679A64-A99C-4092-BA33-A76B5A3B071D}" presName="node" presStyleLbl="revTx" presStyleIdx="2" presStyleCnt="5">
        <dgm:presLayoutVars>
          <dgm:bulletEnabled val="1"/>
        </dgm:presLayoutVars>
      </dgm:prSet>
      <dgm:spPr/>
      <dgm:t>
        <a:bodyPr/>
        <a:lstStyle/>
        <a:p>
          <a:endParaRPr kumimoji="1" lang="ja-JP" altLang="en-US"/>
        </a:p>
      </dgm:t>
    </dgm:pt>
    <dgm:pt modelId="{9A4438D7-8465-4C46-8FBC-776D412F4513}" type="pres">
      <dgm:prSet presAssocID="{0E1C9C73-3FF3-421F-9DE4-9658D2E70ACD}" presName="sibTrans" presStyleLbl="node1" presStyleIdx="2" presStyleCnt="5"/>
      <dgm:spPr/>
      <dgm:t>
        <a:bodyPr/>
        <a:lstStyle/>
        <a:p>
          <a:endParaRPr kumimoji="1" lang="ja-JP" altLang="en-US"/>
        </a:p>
      </dgm:t>
    </dgm:pt>
    <dgm:pt modelId="{DEB618E1-339F-453F-A3A6-DEECCD91FD11}" type="pres">
      <dgm:prSet presAssocID="{5F7938BA-D379-4745-BF0B-8F8EEAED1E34}" presName="dummy" presStyleCnt="0"/>
      <dgm:spPr/>
      <dgm:t>
        <a:bodyPr/>
        <a:lstStyle/>
        <a:p>
          <a:endParaRPr kumimoji="1" lang="ja-JP" altLang="en-US"/>
        </a:p>
      </dgm:t>
    </dgm:pt>
    <dgm:pt modelId="{36B629B8-AB48-48C1-877D-A6BBFB2692A4}" type="pres">
      <dgm:prSet presAssocID="{5F7938BA-D379-4745-BF0B-8F8EEAED1E34}" presName="node" presStyleLbl="revTx" presStyleIdx="3" presStyleCnt="5">
        <dgm:presLayoutVars>
          <dgm:bulletEnabled val="1"/>
        </dgm:presLayoutVars>
      </dgm:prSet>
      <dgm:spPr/>
      <dgm:t>
        <a:bodyPr/>
        <a:lstStyle/>
        <a:p>
          <a:endParaRPr kumimoji="1" lang="ja-JP" altLang="en-US"/>
        </a:p>
      </dgm:t>
    </dgm:pt>
    <dgm:pt modelId="{C523DCB5-2750-430A-BFE7-B9D73E4CE90A}" type="pres">
      <dgm:prSet presAssocID="{3E355B0F-C7DE-4220-BAF2-57488185B924}" presName="sibTrans" presStyleLbl="node1" presStyleIdx="3" presStyleCnt="5"/>
      <dgm:spPr/>
      <dgm:t>
        <a:bodyPr/>
        <a:lstStyle/>
        <a:p>
          <a:endParaRPr kumimoji="1" lang="ja-JP" altLang="en-US"/>
        </a:p>
      </dgm:t>
    </dgm:pt>
    <dgm:pt modelId="{B6927CE7-619C-4647-A070-41C2319150A9}" type="pres">
      <dgm:prSet presAssocID="{769FBBCC-F56B-4544-BB1D-5F6FF69A1F55}" presName="dummy" presStyleCnt="0"/>
      <dgm:spPr/>
      <dgm:t>
        <a:bodyPr/>
        <a:lstStyle/>
        <a:p>
          <a:endParaRPr kumimoji="1" lang="ja-JP" altLang="en-US"/>
        </a:p>
      </dgm:t>
    </dgm:pt>
    <dgm:pt modelId="{1BC4804D-3E32-401B-ADB9-95685A84285F}" type="pres">
      <dgm:prSet presAssocID="{769FBBCC-F56B-4544-BB1D-5F6FF69A1F55}" presName="node" presStyleLbl="revTx" presStyleIdx="4" presStyleCnt="5">
        <dgm:presLayoutVars>
          <dgm:bulletEnabled val="1"/>
        </dgm:presLayoutVars>
      </dgm:prSet>
      <dgm:spPr/>
      <dgm:t>
        <a:bodyPr/>
        <a:lstStyle/>
        <a:p>
          <a:endParaRPr kumimoji="1" lang="ja-JP" altLang="en-US"/>
        </a:p>
      </dgm:t>
    </dgm:pt>
    <dgm:pt modelId="{D680522A-7F22-43EF-B086-F1B154A1C8E9}" type="pres">
      <dgm:prSet presAssocID="{267F55C0-9B45-4F41-A8F6-E9EDA82E1F14}" presName="sibTrans" presStyleLbl="node1" presStyleIdx="4" presStyleCnt="5"/>
      <dgm:spPr/>
      <dgm:t>
        <a:bodyPr/>
        <a:lstStyle/>
        <a:p>
          <a:endParaRPr kumimoji="1" lang="ja-JP" altLang="en-US"/>
        </a:p>
      </dgm:t>
    </dgm:pt>
  </dgm:ptLst>
  <dgm:cxnLst>
    <dgm:cxn modelId="{BC9A12C2-79D2-4F65-A16D-F2CA0F09BE33}" type="presOf" srcId="{267F55C0-9B45-4F41-A8F6-E9EDA82E1F14}" destId="{D680522A-7F22-43EF-B086-F1B154A1C8E9}" srcOrd="0" destOrd="0" presId="urn:microsoft.com/office/officeart/2005/8/layout/cycle1"/>
    <dgm:cxn modelId="{2D98FCD9-1C04-45A6-BBF7-18E0456E1A0B}" type="presOf" srcId="{A6DD9C7B-2244-4016-B187-306868DEB597}" destId="{B730924C-5F50-413E-BE34-7DFD516A4664}" srcOrd="0" destOrd="0" presId="urn:microsoft.com/office/officeart/2005/8/layout/cycle1"/>
    <dgm:cxn modelId="{6DE280E5-C71C-42BA-B29E-BD1D2E9A0041}" srcId="{0166CC2B-BD2C-4045-8D9C-335B6DABCB97}" destId="{5F7938BA-D379-4745-BF0B-8F8EEAED1E34}" srcOrd="3" destOrd="0" parTransId="{AD1F3273-7974-4E7D-B456-ADEBC79E5A89}" sibTransId="{3E355B0F-C7DE-4220-BAF2-57488185B924}"/>
    <dgm:cxn modelId="{88AF68D9-05C2-474F-A487-78667DA0930A}" type="presOf" srcId="{1AC72FE6-2319-4F18-9E79-BC952FA92DA8}" destId="{EE7C69A6-5C57-41DD-998B-10FF48CFE1AC}" srcOrd="0" destOrd="0" presId="urn:microsoft.com/office/officeart/2005/8/layout/cycle1"/>
    <dgm:cxn modelId="{8A7B0CD8-7082-47C2-842F-0774060DD9BB}" type="presOf" srcId="{3E355B0F-C7DE-4220-BAF2-57488185B924}" destId="{C523DCB5-2750-430A-BFE7-B9D73E4CE90A}" srcOrd="0" destOrd="0" presId="urn:microsoft.com/office/officeart/2005/8/layout/cycle1"/>
    <dgm:cxn modelId="{B5423C44-1FDA-4F13-9203-86D2EA45E2D2}" type="presOf" srcId="{3F679A64-A99C-4092-BA33-A76B5A3B071D}" destId="{43F706E5-F0A6-48AD-89E7-D020A3C2C618}" srcOrd="0" destOrd="0" presId="urn:microsoft.com/office/officeart/2005/8/layout/cycle1"/>
    <dgm:cxn modelId="{F4CE887A-82BD-47BA-B8B7-C5C07789EF3E}" type="presOf" srcId="{5F7938BA-D379-4745-BF0B-8F8EEAED1E34}" destId="{36B629B8-AB48-48C1-877D-A6BBFB2692A4}" srcOrd="0" destOrd="0" presId="urn:microsoft.com/office/officeart/2005/8/layout/cycle1"/>
    <dgm:cxn modelId="{851205F1-2A36-493C-9944-349DAFEE5D2D}" srcId="{0166CC2B-BD2C-4045-8D9C-335B6DABCB97}" destId="{769FBBCC-F56B-4544-BB1D-5F6FF69A1F55}" srcOrd="4" destOrd="0" parTransId="{A9945AE8-358D-4E2D-918B-B387EF03E67F}" sibTransId="{267F55C0-9B45-4F41-A8F6-E9EDA82E1F14}"/>
    <dgm:cxn modelId="{E82B3961-2FED-4D91-BED1-1AD711E70507}" srcId="{0166CC2B-BD2C-4045-8D9C-335B6DABCB97}" destId="{3F679A64-A99C-4092-BA33-A76B5A3B071D}" srcOrd="2" destOrd="0" parTransId="{811B70FB-EA80-417C-A8A6-293747A648A8}" sibTransId="{0E1C9C73-3FF3-421F-9DE4-9658D2E70ACD}"/>
    <dgm:cxn modelId="{E71551B9-159E-4AB7-AA83-A7824DE07435}" type="presOf" srcId="{0166CC2B-BD2C-4045-8D9C-335B6DABCB97}" destId="{8F67F7B8-A7DE-4953-9D5B-301003507AB5}" srcOrd="0" destOrd="0" presId="urn:microsoft.com/office/officeart/2005/8/layout/cycle1"/>
    <dgm:cxn modelId="{C6DC6443-77DC-4D25-88C0-0D46AEAAA091}" srcId="{0166CC2B-BD2C-4045-8D9C-335B6DABCB97}" destId="{216CD671-E845-4BF8-8C71-34940F25D610}" srcOrd="0" destOrd="0" parTransId="{4A0F852C-7E1A-4787-A5FB-802ECF56848E}" sibTransId="{4CFA988C-A38E-41C6-8A34-51F75B2B394E}"/>
    <dgm:cxn modelId="{97C40113-B097-41F4-9BDF-D8843B434037}" type="presOf" srcId="{0E1C9C73-3FF3-421F-9DE4-9658D2E70ACD}" destId="{9A4438D7-8465-4C46-8FBC-776D412F4513}" srcOrd="0" destOrd="0" presId="urn:microsoft.com/office/officeart/2005/8/layout/cycle1"/>
    <dgm:cxn modelId="{F3D2CF7C-D924-45F8-97FA-0675B0393D58}" type="presOf" srcId="{216CD671-E845-4BF8-8C71-34940F25D610}" destId="{0180128D-2302-489D-8802-6FC46A85AA99}" srcOrd="0" destOrd="0" presId="urn:microsoft.com/office/officeart/2005/8/layout/cycle1"/>
    <dgm:cxn modelId="{6FC615A8-95B5-4C8A-AF94-262FC860F10B}" srcId="{0166CC2B-BD2C-4045-8D9C-335B6DABCB97}" destId="{A6DD9C7B-2244-4016-B187-306868DEB597}" srcOrd="1" destOrd="0" parTransId="{60CB20AD-E32F-483F-8E15-E95B1403B3D2}" sibTransId="{1AC72FE6-2319-4F18-9E79-BC952FA92DA8}"/>
    <dgm:cxn modelId="{237E8371-7687-41CC-AB55-891854CBEA1B}" type="presOf" srcId="{769FBBCC-F56B-4544-BB1D-5F6FF69A1F55}" destId="{1BC4804D-3E32-401B-ADB9-95685A84285F}" srcOrd="0" destOrd="0" presId="urn:microsoft.com/office/officeart/2005/8/layout/cycle1"/>
    <dgm:cxn modelId="{7EDFE609-D36E-4152-AFBD-DFD9BB54E17E}" type="presOf" srcId="{4CFA988C-A38E-41C6-8A34-51F75B2B394E}" destId="{119E42E2-C06E-431E-B698-A632E2031781}" srcOrd="0" destOrd="0" presId="urn:microsoft.com/office/officeart/2005/8/layout/cycle1"/>
    <dgm:cxn modelId="{17B08F46-496A-41DC-BB27-B87487C93DFD}" type="presParOf" srcId="{8F67F7B8-A7DE-4953-9D5B-301003507AB5}" destId="{8BF664A4-7180-43DF-B531-B5886A06C366}" srcOrd="0" destOrd="0" presId="urn:microsoft.com/office/officeart/2005/8/layout/cycle1"/>
    <dgm:cxn modelId="{885F4A25-104E-4A58-A716-B95C3A62F787}" type="presParOf" srcId="{8F67F7B8-A7DE-4953-9D5B-301003507AB5}" destId="{0180128D-2302-489D-8802-6FC46A85AA99}" srcOrd="1" destOrd="0" presId="urn:microsoft.com/office/officeart/2005/8/layout/cycle1"/>
    <dgm:cxn modelId="{C94B8CDD-120D-4893-AE90-EDED2FA8AC0C}" type="presParOf" srcId="{8F67F7B8-A7DE-4953-9D5B-301003507AB5}" destId="{119E42E2-C06E-431E-B698-A632E2031781}" srcOrd="2" destOrd="0" presId="urn:microsoft.com/office/officeart/2005/8/layout/cycle1"/>
    <dgm:cxn modelId="{F30DD12C-4A10-4811-8E50-E50B2543F908}" type="presParOf" srcId="{8F67F7B8-A7DE-4953-9D5B-301003507AB5}" destId="{39515D80-6550-46DD-8C36-B5A1D1736B91}" srcOrd="3" destOrd="0" presId="urn:microsoft.com/office/officeart/2005/8/layout/cycle1"/>
    <dgm:cxn modelId="{A92DE0A3-127D-4420-8295-D5B361F4E061}" type="presParOf" srcId="{8F67F7B8-A7DE-4953-9D5B-301003507AB5}" destId="{B730924C-5F50-413E-BE34-7DFD516A4664}" srcOrd="4" destOrd="0" presId="urn:microsoft.com/office/officeart/2005/8/layout/cycle1"/>
    <dgm:cxn modelId="{86B9C812-6551-4B28-B71F-70E576C792C0}" type="presParOf" srcId="{8F67F7B8-A7DE-4953-9D5B-301003507AB5}" destId="{EE7C69A6-5C57-41DD-998B-10FF48CFE1AC}" srcOrd="5" destOrd="0" presId="urn:microsoft.com/office/officeart/2005/8/layout/cycle1"/>
    <dgm:cxn modelId="{A8B1B65A-102E-48A7-9BA1-7C9A7E4598D7}" type="presParOf" srcId="{8F67F7B8-A7DE-4953-9D5B-301003507AB5}" destId="{C7AD5828-7CCA-4822-9587-15DBD0A1D371}" srcOrd="6" destOrd="0" presId="urn:microsoft.com/office/officeart/2005/8/layout/cycle1"/>
    <dgm:cxn modelId="{BE53E567-C5A9-440B-99EB-1A7384AF4CE4}" type="presParOf" srcId="{8F67F7B8-A7DE-4953-9D5B-301003507AB5}" destId="{43F706E5-F0A6-48AD-89E7-D020A3C2C618}" srcOrd="7" destOrd="0" presId="urn:microsoft.com/office/officeart/2005/8/layout/cycle1"/>
    <dgm:cxn modelId="{AA23D393-7111-436F-86BA-3EF898884589}" type="presParOf" srcId="{8F67F7B8-A7DE-4953-9D5B-301003507AB5}" destId="{9A4438D7-8465-4C46-8FBC-776D412F4513}" srcOrd="8" destOrd="0" presId="urn:microsoft.com/office/officeart/2005/8/layout/cycle1"/>
    <dgm:cxn modelId="{0F59D926-36FF-4F25-9CAB-63C22E513E33}" type="presParOf" srcId="{8F67F7B8-A7DE-4953-9D5B-301003507AB5}" destId="{DEB618E1-339F-453F-A3A6-DEECCD91FD11}" srcOrd="9" destOrd="0" presId="urn:microsoft.com/office/officeart/2005/8/layout/cycle1"/>
    <dgm:cxn modelId="{529ACEFF-6A99-41CF-A27B-E288A2396174}" type="presParOf" srcId="{8F67F7B8-A7DE-4953-9D5B-301003507AB5}" destId="{36B629B8-AB48-48C1-877D-A6BBFB2692A4}" srcOrd="10" destOrd="0" presId="urn:microsoft.com/office/officeart/2005/8/layout/cycle1"/>
    <dgm:cxn modelId="{C935F763-3617-4941-AEEC-8760C04188FA}" type="presParOf" srcId="{8F67F7B8-A7DE-4953-9D5B-301003507AB5}" destId="{C523DCB5-2750-430A-BFE7-B9D73E4CE90A}" srcOrd="11" destOrd="0" presId="urn:microsoft.com/office/officeart/2005/8/layout/cycle1"/>
    <dgm:cxn modelId="{A006405D-7252-49E4-B05B-392957B77926}" type="presParOf" srcId="{8F67F7B8-A7DE-4953-9D5B-301003507AB5}" destId="{B6927CE7-619C-4647-A070-41C2319150A9}" srcOrd="12" destOrd="0" presId="urn:microsoft.com/office/officeart/2005/8/layout/cycle1"/>
    <dgm:cxn modelId="{7CD1A7BF-0195-44FD-B4CE-128C9056B7E9}" type="presParOf" srcId="{8F67F7B8-A7DE-4953-9D5B-301003507AB5}" destId="{1BC4804D-3E32-401B-ADB9-95685A84285F}" srcOrd="13" destOrd="0" presId="urn:microsoft.com/office/officeart/2005/8/layout/cycle1"/>
    <dgm:cxn modelId="{51A24D72-675F-47AA-97F6-F8C313D657C5}" type="presParOf" srcId="{8F67F7B8-A7DE-4953-9D5B-301003507AB5}" destId="{D680522A-7F22-43EF-B086-F1B154A1C8E9}" srcOrd="14" destOrd="0" presId="urn:microsoft.com/office/officeart/2005/8/layout/cycle1"/>
  </dgm:cxnLst>
  <dgm:bg>
    <a:noFill/>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66CC2B-BD2C-4045-8D9C-335B6DABCB97}"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kumimoji="1" lang="ja-JP" altLang="en-US"/>
        </a:p>
      </dgm:t>
    </dgm:pt>
    <dgm:pt modelId="{216CD671-E845-4BF8-8C71-34940F25D610}">
      <dgm:prSet phldrT="[テキスト]" custT="1"/>
      <dgm:spPr/>
      <dgm:t>
        <a:bodyPr/>
        <a:lstStyle/>
        <a:p>
          <a:r>
            <a:rPr kumimoji="1" lang="ja-JP" altLang="en-US" sz="1400" smtClean="0"/>
            <a:t>分析</a:t>
          </a:r>
          <a:endParaRPr kumimoji="1" lang="ja-JP" altLang="en-US" sz="1400" dirty="0"/>
        </a:p>
      </dgm:t>
    </dgm:pt>
    <dgm:pt modelId="{4A0F852C-7E1A-4787-A5FB-802ECF56848E}" type="parTrans" cxnId="{C6DC6443-77DC-4D25-88C0-0D46AEAAA091}">
      <dgm:prSet/>
      <dgm:spPr/>
      <dgm:t>
        <a:bodyPr/>
        <a:lstStyle/>
        <a:p>
          <a:endParaRPr kumimoji="1" lang="ja-JP" altLang="en-US"/>
        </a:p>
      </dgm:t>
    </dgm:pt>
    <dgm:pt modelId="{4CFA988C-A38E-41C6-8A34-51F75B2B394E}" type="sibTrans" cxnId="{C6DC6443-77DC-4D25-88C0-0D46AEAAA091}">
      <dgm:prSet/>
      <dgm:spPr/>
      <dgm:t>
        <a:bodyPr/>
        <a:lstStyle/>
        <a:p>
          <a:endParaRPr kumimoji="1" lang="ja-JP" altLang="en-US"/>
        </a:p>
      </dgm:t>
    </dgm:pt>
    <dgm:pt modelId="{A6DD9C7B-2244-4016-B187-306868DEB597}">
      <dgm:prSet phldrT="[テキスト]" custT="1"/>
      <dgm:spPr/>
      <dgm:t>
        <a:bodyPr/>
        <a:lstStyle/>
        <a:p>
          <a:r>
            <a:rPr kumimoji="1" lang="ja-JP" altLang="en-US" sz="1400" smtClean="0"/>
            <a:t>設計</a:t>
          </a:r>
          <a:endParaRPr kumimoji="1" lang="ja-JP" altLang="en-US" sz="1400" dirty="0"/>
        </a:p>
      </dgm:t>
    </dgm:pt>
    <dgm:pt modelId="{60CB20AD-E32F-483F-8E15-E95B1403B3D2}" type="parTrans" cxnId="{6FC615A8-95B5-4C8A-AF94-262FC860F10B}">
      <dgm:prSet/>
      <dgm:spPr/>
      <dgm:t>
        <a:bodyPr/>
        <a:lstStyle/>
        <a:p>
          <a:endParaRPr kumimoji="1" lang="ja-JP" altLang="en-US"/>
        </a:p>
      </dgm:t>
    </dgm:pt>
    <dgm:pt modelId="{1AC72FE6-2319-4F18-9E79-BC952FA92DA8}" type="sibTrans" cxnId="{6FC615A8-95B5-4C8A-AF94-262FC860F10B}">
      <dgm:prSet/>
      <dgm:spPr/>
      <dgm:t>
        <a:bodyPr/>
        <a:lstStyle/>
        <a:p>
          <a:endParaRPr kumimoji="1" lang="ja-JP" altLang="en-US"/>
        </a:p>
      </dgm:t>
    </dgm:pt>
    <dgm:pt modelId="{3F679A64-A99C-4092-BA33-A76B5A3B071D}">
      <dgm:prSet phldrT="[テキスト]" custT="1"/>
      <dgm:spPr/>
      <dgm:t>
        <a:bodyPr/>
        <a:lstStyle/>
        <a:p>
          <a:r>
            <a:rPr kumimoji="1" lang="ja-JP" altLang="en-US" sz="1400" smtClean="0"/>
            <a:t>実効</a:t>
          </a:r>
          <a:endParaRPr kumimoji="1" lang="ja-JP" altLang="en-US" sz="1400" dirty="0"/>
        </a:p>
      </dgm:t>
    </dgm:pt>
    <dgm:pt modelId="{811B70FB-EA80-417C-A8A6-293747A648A8}" type="parTrans" cxnId="{E82B3961-2FED-4D91-BED1-1AD711E70507}">
      <dgm:prSet/>
      <dgm:spPr/>
      <dgm:t>
        <a:bodyPr/>
        <a:lstStyle/>
        <a:p>
          <a:endParaRPr kumimoji="1" lang="ja-JP" altLang="en-US"/>
        </a:p>
      </dgm:t>
    </dgm:pt>
    <dgm:pt modelId="{0E1C9C73-3FF3-421F-9DE4-9658D2E70ACD}" type="sibTrans" cxnId="{E82B3961-2FED-4D91-BED1-1AD711E70507}">
      <dgm:prSet/>
      <dgm:spPr/>
      <dgm:t>
        <a:bodyPr/>
        <a:lstStyle/>
        <a:p>
          <a:endParaRPr kumimoji="1" lang="ja-JP" altLang="en-US"/>
        </a:p>
      </dgm:t>
    </dgm:pt>
    <dgm:pt modelId="{5F7938BA-D379-4745-BF0B-8F8EEAED1E34}">
      <dgm:prSet phldrT="[テキスト]" custT="1"/>
      <dgm:spPr/>
      <dgm:t>
        <a:bodyPr/>
        <a:lstStyle/>
        <a:p>
          <a:r>
            <a:rPr kumimoji="1" lang="ja-JP" altLang="en-US" sz="1400" smtClean="0"/>
            <a:t>モニタリング</a:t>
          </a:r>
          <a:endParaRPr kumimoji="1" lang="ja-JP" altLang="en-US" sz="1400" dirty="0"/>
        </a:p>
      </dgm:t>
    </dgm:pt>
    <dgm:pt modelId="{AD1F3273-7974-4E7D-B456-ADEBC79E5A89}" type="parTrans" cxnId="{6DE280E5-C71C-42BA-B29E-BD1D2E9A0041}">
      <dgm:prSet/>
      <dgm:spPr/>
      <dgm:t>
        <a:bodyPr/>
        <a:lstStyle/>
        <a:p>
          <a:endParaRPr kumimoji="1" lang="ja-JP" altLang="en-US"/>
        </a:p>
      </dgm:t>
    </dgm:pt>
    <dgm:pt modelId="{3E355B0F-C7DE-4220-BAF2-57488185B924}" type="sibTrans" cxnId="{6DE280E5-C71C-42BA-B29E-BD1D2E9A0041}">
      <dgm:prSet/>
      <dgm:spPr/>
      <dgm:t>
        <a:bodyPr/>
        <a:lstStyle/>
        <a:p>
          <a:endParaRPr kumimoji="1" lang="ja-JP" altLang="en-US"/>
        </a:p>
      </dgm:t>
    </dgm:pt>
    <dgm:pt modelId="{769FBBCC-F56B-4544-BB1D-5F6FF69A1F55}">
      <dgm:prSet phldrT="[テキスト]" custT="1"/>
      <dgm:spPr/>
      <dgm:t>
        <a:bodyPr/>
        <a:lstStyle/>
        <a:p>
          <a:r>
            <a:rPr kumimoji="1" lang="ja-JP" altLang="en-US" sz="1400" smtClean="0"/>
            <a:t>改善・再構築</a:t>
          </a:r>
          <a:endParaRPr kumimoji="1" lang="ja-JP" altLang="en-US" sz="1400" dirty="0"/>
        </a:p>
      </dgm:t>
    </dgm:pt>
    <dgm:pt modelId="{A9945AE8-358D-4E2D-918B-B387EF03E67F}" type="parTrans" cxnId="{851205F1-2A36-493C-9944-349DAFEE5D2D}">
      <dgm:prSet/>
      <dgm:spPr/>
      <dgm:t>
        <a:bodyPr/>
        <a:lstStyle/>
        <a:p>
          <a:endParaRPr kumimoji="1" lang="ja-JP" altLang="en-US"/>
        </a:p>
      </dgm:t>
    </dgm:pt>
    <dgm:pt modelId="{267F55C0-9B45-4F41-A8F6-E9EDA82E1F14}" type="sibTrans" cxnId="{851205F1-2A36-493C-9944-349DAFEE5D2D}">
      <dgm:prSet/>
      <dgm:spPr/>
      <dgm:t>
        <a:bodyPr/>
        <a:lstStyle/>
        <a:p>
          <a:endParaRPr kumimoji="1" lang="ja-JP" altLang="en-US"/>
        </a:p>
      </dgm:t>
    </dgm:pt>
    <dgm:pt modelId="{8F67F7B8-A7DE-4953-9D5B-301003507AB5}" type="pres">
      <dgm:prSet presAssocID="{0166CC2B-BD2C-4045-8D9C-335B6DABCB97}" presName="cycle" presStyleCnt="0">
        <dgm:presLayoutVars>
          <dgm:dir/>
          <dgm:resizeHandles val="exact"/>
        </dgm:presLayoutVars>
      </dgm:prSet>
      <dgm:spPr/>
      <dgm:t>
        <a:bodyPr/>
        <a:lstStyle/>
        <a:p>
          <a:endParaRPr kumimoji="1" lang="ja-JP" altLang="en-US"/>
        </a:p>
      </dgm:t>
    </dgm:pt>
    <dgm:pt modelId="{8BF664A4-7180-43DF-B531-B5886A06C366}" type="pres">
      <dgm:prSet presAssocID="{216CD671-E845-4BF8-8C71-34940F25D610}" presName="dummy" presStyleCnt="0"/>
      <dgm:spPr/>
      <dgm:t>
        <a:bodyPr/>
        <a:lstStyle/>
        <a:p>
          <a:endParaRPr kumimoji="1" lang="ja-JP" altLang="en-US"/>
        </a:p>
      </dgm:t>
    </dgm:pt>
    <dgm:pt modelId="{0180128D-2302-489D-8802-6FC46A85AA99}" type="pres">
      <dgm:prSet presAssocID="{216CD671-E845-4BF8-8C71-34940F25D610}" presName="node" presStyleLbl="revTx" presStyleIdx="0" presStyleCnt="5">
        <dgm:presLayoutVars>
          <dgm:bulletEnabled val="1"/>
        </dgm:presLayoutVars>
      </dgm:prSet>
      <dgm:spPr/>
      <dgm:t>
        <a:bodyPr/>
        <a:lstStyle/>
        <a:p>
          <a:endParaRPr kumimoji="1" lang="ja-JP" altLang="en-US"/>
        </a:p>
      </dgm:t>
    </dgm:pt>
    <dgm:pt modelId="{119E42E2-C06E-431E-B698-A632E2031781}" type="pres">
      <dgm:prSet presAssocID="{4CFA988C-A38E-41C6-8A34-51F75B2B394E}" presName="sibTrans" presStyleLbl="node1" presStyleIdx="0" presStyleCnt="5"/>
      <dgm:spPr/>
      <dgm:t>
        <a:bodyPr/>
        <a:lstStyle/>
        <a:p>
          <a:endParaRPr kumimoji="1" lang="ja-JP" altLang="en-US"/>
        </a:p>
      </dgm:t>
    </dgm:pt>
    <dgm:pt modelId="{39515D80-6550-46DD-8C36-B5A1D1736B91}" type="pres">
      <dgm:prSet presAssocID="{A6DD9C7B-2244-4016-B187-306868DEB597}" presName="dummy" presStyleCnt="0"/>
      <dgm:spPr/>
      <dgm:t>
        <a:bodyPr/>
        <a:lstStyle/>
        <a:p>
          <a:endParaRPr kumimoji="1" lang="ja-JP" altLang="en-US"/>
        </a:p>
      </dgm:t>
    </dgm:pt>
    <dgm:pt modelId="{B730924C-5F50-413E-BE34-7DFD516A4664}" type="pres">
      <dgm:prSet presAssocID="{A6DD9C7B-2244-4016-B187-306868DEB597}" presName="node" presStyleLbl="revTx" presStyleIdx="1" presStyleCnt="5">
        <dgm:presLayoutVars>
          <dgm:bulletEnabled val="1"/>
        </dgm:presLayoutVars>
      </dgm:prSet>
      <dgm:spPr/>
      <dgm:t>
        <a:bodyPr/>
        <a:lstStyle/>
        <a:p>
          <a:endParaRPr kumimoji="1" lang="ja-JP" altLang="en-US"/>
        </a:p>
      </dgm:t>
    </dgm:pt>
    <dgm:pt modelId="{EE7C69A6-5C57-41DD-998B-10FF48CFE1AC}" type="pres">
      <dgm:prSet presAssocID="{1AC72FE6-2319-4F18-9E79-BC952FA92DA8}" presName="sibTrans" presStyleLbl="node1" presStyleIdx="1" presStyleCnt="5"/>
      <dgm:spPr/>
      <dgm:t>
        <a:bodyPr/>
        <a:lstStyle/>
        <a:p>
          <a:endParaRPr kumimoji="1" lang="ja-JP" altLang="en-US"/>
        </a:p>
      </dgm:t>
    </dgm:pt>
    <dgm:pt modelId="{C7AD5828-7CCA-4822-9587-15DBD0A1D371}" type="pres">
      <dgm:prSet presAssocID="{3F679A64-A99C-4092-BA33-A76B5A3B071D}" presName="dummy" presStyleCnt="0"/>
      <dgm:spPr/>
      <dgm:t>
        <a:bodyPr/>
        <a:lstStyle/>
        <a:p>
          <a:endParaRPr kumimoji="1" lang="ja-JP" altLang="en-US"/>
        </a:p>
      </dgm:t>
    </dgm:pt>
    <dgm:pt modelId="{43F706E5-F0A6-48AD-89E7-D020A3C2C618}" type="pres">
      <dgm:prSet presAssocID="{3F679A64-A99C-4092-BA33-A76B5A3B071D}" presName="node" presStyleLbl="revTx" presStyleIdx="2" presStyleCnt="5">
        <dgm:presLayoutVars>
          <dgm:bulletEnabled val="1"/>
        </dgm:presLayoutVars>
      </dgm:prSet>
      <dgm:spPr/>
      <dgm:t>
        <a:bodyPr/>
        <a:lstStyle/>
        <a:p>
          <a:endParaRPr kumimoji="1" lang="ja-JP" altLang="en-US"/>
        </a:p>
      </dgm:t>
    </dgm:pt>
    <dgm:pt modelId="{9A4438D7-8465-4C46-8FBC-776D412F4513}" type="pres">
      <dgm:prSet presAssocID="{0E1C9C73-3FF3-421F-9DE4-9658D2E70ACD}" presName="sibTrans" presStyleLbl="node1" presStyleIdx="2" presStyleCnt="5"/>
      <dgm:spPr/>
      <dgm:t>
        <a:bodyPr/>
        <a:lstStyle/>
        <a:p>
          <a:endParaRPr kumimoji="1" lang="ja-JP" altLang="en-US"/>
        </a:p>
      </dgm:t>
    </dgm:pt>
    <dgm:pt modelId="{DEB618E1-339F-453F-A3A6-DEECCD91FD11}" type="pres">
      <dgm:prSet presAssocID="{5F7938BA-D379-4745-BF0B-8F8EEAED1E34}" presName="dummy" presStyleCnt="0"/>
      <dgm:spPr/>
      <dgm:t>
        <a:bodyPr/>
        <a:lstStyle/>
        <a:p>
          <a:endParaRPr kumimoji="1" lang="ja-JP" altLang="en-US"/>
        </a:p>
      </dgm:t>
    </dgm:pt>
    <dgm:pt modelId="{36B629B8-AB48-48C1-877D-A6BBFB2692A4}" type="pres">
      <dgm:prSet presAssocID="{5F7938BA-D379-4745-BF0B-8F8EEAED1E34}" presName="node" presStyleLbl="revTx" presStyleIdx="3" presStyleCnt="5">
        <dgm:presLayoutVars>
          <dgm:bulletEnabled val="1"/>
        </dgm:presLayoutVars>
      </dgm:prSet>
      <dgm:spPr/>
      <dgm:t>
        <a:bodyPr/>
        <a:lstStyle/>
        <a:p>
          <a:endParaRPr kumimoji="1" lang="ja-JP" altLang="en-US"/>
        </a:p>
      </dgm:t>
    </dgm:pt>
    <dgm:pt modelId="{C523DCB5-2750-430A-BFE7-B9D73E4CE90A}" type="pres">
      <dgm:prSet presAssocID="{3E355B0F-C7DE-4220-BAF2-57488185B924}" presName="sibTrans" presStyleLbl="node1" presStyleIdx="3" presStyleCnt="5"/>
      <dgm:spPr/>
      <dgm:t>
        <a:bodyPr/>
        <a:lstStyle/>
        <a:p>
          <a:endParaRPr kumimoji="1" lang="ja-JP" altLang="en-US"/>
        </a:p>
      </dgm:t>
    </dgm:pt>
    <dgm:pt modelId="{B6927CE7-619C-4647-A070-41C2319150A9}" type="pres">
      <dgm:prSet presAssocID="{769FBBCC-F56B-4544-BB1D-5F6FF69A1F55}" presName="dummy" presStyleCnt="0"/>
      <dgm:spPr/>
      <dgm:t>
        <a:bodyPr/>
        <a:lstStyle/>
        <a:p>
          <a:endParaRPr kumimoji="1" lang="ja-JP" altLang="en-US"/>
        </a:p>
      </dgm:t>
    </dgm:pt>
    <dgm:pt modelId="{1BC4804D-3E32-401B-ADB9-95685A84285F}" type="pres">
      <dgm:prSet presAssocID="{769FBBCC-F56B-4544-BB1D-5F6FF69A1F55}" presName="node" presStyleLbl="revTx" presStyleIdx="4" presStyleCnt="5">
        <dgm:presLayoutVars>
          <dgm:bulletEnabled val="1"/>
        </dgm:presLayoutVars>
      </dgm:prSet>
      <dgm:spPr/>
      <dgm:t>
        <a:bodyPr/>
        <a:lstStyle/>
        <a:p>
          <a:endParaRPr kumimoji="1" lang="ja-JP" altLang="en-US"/>
        </a:p>
      </dgm:t>
    </dgm:pt>
    <dgm:pt modelId="{D680522A-7F22-43EF-B086-F1B154A1C8E9}" type="pres">
      <dgm:prSet presAssocID="{267F55C0-9B45-4F41-A8F6-E9EDA82E1F14}" presName="sibTrans" presStyleLbl="node1" presStyleIdx="4" presStyleCnt="5"/>
      <dgm:spPr/>
      <dgm:t>
        <a:bodyPr/>
        <a:lstStyle/>
        <a:p>
          <a:endParaRPr kumimoji="1" lang="ja-JP" altLang="en-US"/>
        </a:p>
      </dgm:t>
    </dgm:pt>
  </dgm:ptLst>
  <dgm:cxnLst>
    <dgm:cxn modelId="{DEFCB537-5AE2-4223-BECD-96BACF8ECC04}" type="presOf" srcId="{5F7938BA-D379-4745-BF0B-8F8EEAED1E34}" destId="{36B629B8-AB48-48C1-877D-A6BBFB2692A4}" srcOrd="0" destOrd="0" presId="urn:microsoft.com/office/officeart/2005/8/layout/cycle1"/>
    <dgm:cxn modelId="{C15854A1-A262-4F14-A534-DF7D59746294}" type="presOf" srcId="{3F679A64-A99C-4092-BA33-A76B5A3B071D}" destId="{43F706E5-F0A6-48AD-89E7-D020A3C2C618}" srcOrd="0" destOrd="0" presId="urn:microsoft.com/office/officeart/2005/8/layout/cycle1"/>
    <dgm:cxn modelId="{6DE280E5-C71C-42BA-B29E-BD1D2E9A0041}" srcId="{0166CC2B-BD2C-4045-8D9C-335B6DABCB97}" destId="{5F7938BA-D379-4745-BF0B-8F8EEAED1E34}" srcOrd="3" destOrd="0" parTransId="{AD1F3273-7974-4E7D-B456-ADEBC79E5A89}" sibTransId="{3E355B0F-C7DE-4220-BAF2-57488185B924}"/>
    <dgm:cxn modelId="{DC139D9B-2DD5-4F19-B306-5B73A976925A}" type="presOf" srcId="{216CD671-E845-4BF8-8C71-34940F25D610}" destId="{0180128D-2302-489D-8802-6FC46A85AA99}" srcOrd="0" destOrd="0" presId="urn:microsoft.com/office/officeart/2005/8/layout/cycle1"/>
    <dgm:cxn modelId="{CB75A29A-D9B4-4A40-8AD7-597C7AC4D8A9}" type="presOf" srcId="{0166CC2B-BD2C-4045-8D9C-335B6DABCB97}" destId="{8F67F7B8-A7DE-4953-9D5B-301003507AB5}" srcOrd="0" destOrd="0" presId="urn:microsoft.com/office/officeart/2005/8/layout/cycle1"/>
    <dgm:cxn modelId="{04A96B37-4D6B-4EE9-AD8A-49B02132183B}" type="presOf" srcId="{A6DD9C7B-2244-4016-B187-306868DEB597}" destId="{B730924C-5F50-413E-BE34-7DFD516A4664}" srcOrd="0" destOrd="0" presId="urn:microsoft.com/office/officeart/2005/8/layout/cycle1"/>
    <dgm:cxn modelId="{F6213EFD-1BCF-410E-BCC1-B0DA327A46B0}" type="presOf" srcId="{3E355B0F-C7DE-4220-BAF2-57488185B924}" destId="{C523DCB5-2750-430A-BFE7-B9D73E4CE90A}" srcOrd="0" destOrd="0" presId="urn:microsoft.com/office/officeart/2005/8/layout/cycle1"/>
    <dgm:cxn modelId="{851205F1-2A36-493C-9944-349DAFEE5D2D}" srcId="{0166CC2B-BD2C-4045-8D9C-335B6DABCB97}" destId="{769FBBCC-F56B-4544-BB1D-5F6FF69A1F55}" srcOrd="4" destOrd="0" parTransId="{A9945AE8-358D-4E2D-918B-B387EF03E67F}" sibTransId="{267F55C0-9B45-4F41-A8F6-E9EDA82E1F14}"/>
    <dgm:cxn modelId="{EF6C9BD9-9D40-477E-971E-0E0438A8D1ED}" type="presOf" srcId="{769FBBCC-F56B-4544-BB1D-5F6FF69A1F55}" destId="{1BC4804D-3E32-401B-ADB9-95685A84285F}" srcOrd="0" destOrd="0" presId="urn:microsoft.com/office/officeart/2005/8/layout/cycle1"/>
    <dgm:cxn modelId="{E82B3961-2FED-4D91-BED1-1AD711E70507}" srcId="{0166CC2B-BD2C-4045-8D9C-335B6DABCB97}" destId="{3F679A64-A99C-4092-BA33-A76B5A3B071D}" srcOrd="2" destOrd="0" parTransId="{811B70FB-EA80-417C-A8A6-293747A648A8}" sibTransId="{0E1C9C73-3FF3-421F-9DE4-9658D2E70ACD}"/>
    <dgm:cxn modelId="{C6DC6443-77DC-4D25-88C0-0D46AEAAA091}" srcId="{0166CC2B-BD2C-4045-8D9C-335B6DABCB97}" destId="{216CD671-E845-4BF8-8C71-34940F25D610}" srcOrd="0" destOrd="0" parTransId="{4A0F852C-7E1A-4787-A5FB-802ECF56848E}" sibTransId="{4CFA988C-A38E-41C6-8A34-51F75B2B394E}"/>
    <dgm:cxn modelId="{418B7862-264D-42EF-9757-43E6C22E8942}" type="presOf" srcId="{0E1C9C73-3FF3-421F-9DE4-9658D2E70ACD}" destId="{9A4438D7-8465-4C46-8FBC-776D412F4513}" srcOrd="0" destOrd="0" presId="urn:microsoft.com/office/officeart/2005/8/layout/cycle1"/>
    <dgm:cxn modelId="{AAE2D0D3-B5E0-44AE-AF25-A87163FD75DA}" type="presOf" srcId="{267F55C0-9B45-4F41-A8F6-E9EDA82E1F14}" destId="{D680522A-7F22-43EF-B086-F1B154A1C8E9}" srcOrd="0" destOrd="0" presId="urn:microsoft.com/office/officeart/2005/8/layout/cycle1"/>
    <dgm:cxn modelId="{6FC615A8-95B5-4C8A-AF94-262FC860F10B}" srcId="{0166CC2B-BD2C-4045-8D9C-335B6DABCB97}" destId="{A6DD9C7B-2244-4016-B187-306868DEB597}" srcOrd="1" destOrd="0" parTransId="{60CB20AD-E32F-483F-8E15-E95B1403B3D2}" sibTransId="{1AC72FE6-2319-4F18-9E79-BC952FA92DA8}"/>
    <dgm:cxn modelId="{19EF76A1-89C9-457D-8E80-023C4B0D24F0}" type="presOf" srcId="{4CFA988C-A38E-41C6-8A34-51F75B2B394E}" destId="{119E42E2-C06E-431E-B698-A632E2031781}" srcOrd="0" destOrd="0" presId="urn:microsoft.com/office/officeart/2005/8/layout/cycle1"/>
    <dgm:cxn modelId="{836BEF15-FF5E-4606-AA37-877836A3121D}" type="presOf" srcId="{1AC72FE6-2319-4F18-9E79-BC952FA92DA8}" destId="{EE7C69A6-5C57-41DD-998B-10FF48CFE1AC}" srcOrd="0" destOrd="0" presId="urn:microsoft.com/office/officeart/2005/8/layout/cycle1"/>
    <dgm:cxn modelId="{DA0E52B5-A1B7-4225-B689-B99C6D930E29}" type="presParOf" srcId="{8F67F7B8-A7DE-4953-9D5B-301003507AB5}" destId="{8BF664A4-7180-43DF-B531-B5886A06C366}" srcOrd="0" destOrd="0" presId="urn:microsoft.com/office/officeart/2005/8/layout/cycle1"/>
    <dgm:cxn modelId="{D01A842C-2B11-40B9-83D2-7AAAA96EC5EA}" type="presParOf" srcId="{8F67F7B8-A7DE-4953-9D5B-301003507AB5}" destId="{0180128D-2302-489D-8802-6FC46A85AA99}" srcOrd="1" destOrd="0" presId="urn:microsoft.com/office/officeart/2005/8/layout/cycle1"/>
    <dgm:cxn modelId="{8C6DBA0C-1048-4E4D-8A85-F6D007285449}" type="presParOf" srcId="{8F67F7B8-A7DE-4953-9D5B-301003507AB5}" destId="{119E42E2-C06E-431E-B698-A632E2031781}" srcOrd="2" destOrd="0" presId="urn:microsoft.com/office/officeart/2005/8/layout/cycle1"/>
    <dgm:cxn modelId="{0A8259B7-65D0-49FE-9F52-30CF9404DD81}" type="presParOf" srcId="{8F67F7B8-A7DE-4953-9D5B-301003507AB5}" destId="{39515D80-6550-46DD-8C36-B5A1D1736B91}" srcOrd="3" destOrd="0" presId="urn:microsoft.com/office/officeart/2005/8/layout/cycle1"/>
    <dgm:cxn modelId="{9646317B-FCE3-42EF-8CCA-4DC63CB7FF5D}" type="presParOf" srcId="{8F67F7B8-A7DE-4953-9D5B-301003507AB5}" destId="{B730924C-5F50-413E-BE34-7DFD516A4664}" srcOrd="4" destOrd="0" presId="urn:microsoft.com/office/officeart/2005/8/layout/cycle1"/>
    <dgm:cxn modelId="{BF2B39B4-E190-42FE-9898-3B41F1DFAB68}" type="presParOf" srcId="{8F67F7B8-A7DE-4953-9D5B-301003507AB5}" destId="{EE7C69A6-5C57-41DD-998B-10FF48CFE1AC}" srcOrd="5" destOrd="0" presId="urn:microsoft.com/office/officeart/2005/8/layout/cycle1"/>
    <dgm:cxn modelId="{A2863979-DA53-4134-ADB0-B229BB1883F3}" type="presParOf" srcId="{8F67F7B8-A7DE-4953-9D5B-301003507AB5}" destId="{C7AD5828-7CCA-4822-9587-15DBD0A1D371}" srcOrd="6" destOrd="0" presId="urn:microsoft.com/office/officeart/2005/8/layout/cycle1"/>
    <dgm:cxn modelId="{5797403F-DB49-492C-AEEE-3A8563AB205B}" type="presParOf" srcId="{8F67F7B8-A7DE-4953-9D5B-301003507AB5}" destId="{43F706E5-F0A6-48AD-89E7-D020A3C2C618}" srcOrd="7" destOrd="0" presId="urn:microsoft.com/office/officeart/2005/8/layout/cycle1"/>
    <dgm:cxn modelId="{657C06DB-8FD2-41EC-8C8A-D4DB4E692DCC}" type="presParOf" srcId="{8F67F7B8-A7DE-4953-9D5B-301003507AB5}" destId="{9A4438D7-8465-4C46-8FBC-776D412F4513}" srcOrd="8" destOrd="0" presId="urn:microsoft.com/office/officeart/2005/8/layout/cycle1"/>
    <dgm:cxn modelId="{CF995865-E42C-4382-842C-B87C7ABF16B2}" type="presParOf" srcId="{8F67F7B8-A7DE-4953-9D5B-301003507AB5}" destId="{DEB618E1-339F-453F-A3A6-DEECCD91FD11}" srcOrd="9" destOrd="0" presId="urn:microsoft.com/office/officeart/2005/8/layout/cycle1"/>
    <dgm:cxn modelId="{E72D5C80-0D4F-4567-BE36-169431475312}" type="presParOf" srcId="{8F67F7B8-A7DE-4953-9D5B-301003507AB5}" destId="{36B629B8-AB48-48C1-877D-A6BBFB2692A4}" srcOrd="10" destOrd="0" presId="urn:microsoft.com/office/officeart/2005/8/layout/cycle1"/>
    <dgm:cxn modelId="{426D572D-3D67-4DC6-9465-B1DD68DDC2E0}" type="presParOf" srcId="{8F67F7B8-A7DE-4953-9D5B-301003507AB5}" destId="{C523DCB5-2750-430A-BFE7-B9D73E4CE90A}" srcOrd="11" destOrd="0" presId="urn:microsoft.com/office/officeart/2005/8/layout/cycle1"/>
    <dgm:cxn modelId="{A5E819A3-1BD8-47C6-8392-49B9EAACBA75}" type="presParOf" srcId="{8F67F7B8-A7DE-4953-9D5B-301003507AB5}" destId="{B6927CE7-619C-4647-A070-41C2319150A9}" srcOrd="12" destOrd="0" presId="urn:microsoft.com/office/officeart/2005/8/layout/cycle1"/>
    <dgm:cxn modelId="{8758E4F2-13A1-4191-8838-A1EF0DB7BB30}" type="presParOf" srcId="{8F67F7B8-A7DE-4953-9D5B-301003507AB5}" destId="{1BC4804D-3E32-401B-ADB9-95685A84285F}" srcOrd="13" destOrd="0" presId="urn:microsoft.com/office/officeart/2005/8/layout/cycle1"/>
    <dgm:cxn modelId="{FAE04848-A82B-4D78-B6C9-C06204D63CCD}" type="presParOf" srcId="{8F67F7B8-A7DE-4953-9D5B-301003507AB5}" destId="{D680522A-7F22-43EF-B086-F1B154A1C8E9}" srcOrd="14" destOrd="0" presId="urn:microsoft.com/office/officeart/2005/8/layout/cycle1"/>
  </dgm:cxnLst>
  <dgm:bg>
    <a:noFill/>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80128D-2302-489D-8802-6FC46A85AA99}">
      <dsp:nvSpPr>
        <dsp:cNvPr id="0" name=""/>
        <dsp:cNvSpPr/>
      </dsp:nvSpPr>
      <dsp:spPr>
        <a:xfrm>
          <a:off x="3041664" y="21200"/>
          <a:ext cx="758679" cy="758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smtClean="0"/>
            <a:t>分析</a:t>
          </a:r>
          <a:endParaRPr kumimoji="1" lang="ja-JP" altLang="en-US" sz="1400" kern="1200" dirty="0"/>
        </a:p>
      </dsp:txBody>
      <dsp:txXfrm>
        <a:off x="3041664" y="21200"/>
        <a:ext cx="758679" cy="758679"/>
      </dsp:txXfrm>
    </dsp:sp>
    <dsp:sp modelId="{119E42E2-C06E-431E-B698-A632E2031781}">
      <dsp:nvSpPr>
        <dsp:cNvPr id="0" name=""/>
        <dsp:cNvSpPr/>
      </dsp:nvSpPr>
      <dsp:spPr>
        <a:xfrm>
          <a:off x="1256152" y="-847"/>
          <a:ext cx="2845545" cy="2845545"/>
        </a:xfrm>
        <a:prstGeom prst="circularArrow">
          <a:avLst>
            <a:gd name="adj1" fmla="val 5199"/>
            <a:gd name="adj2" fmla="val 335836"/>
            <a:gd name="adj3" fmla="val 21293558"/>
            <a:gd name="adj4" fmla="val 19765962"/>
            <a:gd name="adj5" fmla="val 606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30924C-5F50-413E-BE34-7DFD516A4664}">
      <dsp:nvSpPr>
        <dsp:cNvPr id="0" name=""/>
        <dsp:cNvSpPr/>
      </dsp:nvSpPr>
      <dsp:spPr>
        <a:xfrm>
          <a:off x="3500295" y="1432719"/>
          <a:ext cx="758679" cy="758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smtClean="0"/>
            <a:t>設計</a:t>
          </a:r>
          <a:endParaRPr kumimoji="1" lang="ja-JP" altLang="en-US" sz="1400" kern="1200" dirty="0"/>
        </a:p>
      </dsp:txBody>
      <dsp:txXfrm>
        <a:off x="3500295" y="1432719"/>
        <a:ext cx="758679" cy="758679"/>
      </dsp:txXfrm>
    </dsp:sp>
    <dsp:sp modelId="{EE7C69A6-5C57-41DD-998B-10FF48CFE1AC}">
      <dsp:nvSpPr>
        <dsp:cNvPr id="0" name=""/>
        <dsp:cNvSpPr/>
      </dsp:nvSpPr>
      <dsp:spPr>
        <a:xfrm>
          <a:off x="1256152" y="-847"/>
          <a:ext cx="2845545" cy="2845545"/>
        </a:xfrm>
        <a:prstGeom prst="circularArrow">
          <a:avLst>
            <a:gd name="adj1" fmla="val 5199"/>
            <a:gd name="adj2" fmla="val 335836"/>
            <a:gd name="adj3" fmla="val 4015025"/>
            <a:gd name="adj4" fmla="val 2253132"/>
            <a:gd name="adj5" fmla="val 606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F706E5-F0A6-48AD-89E7-D020A3C2C618}">
      <dsp:nvSpPr>
        <dsp:cNvPr id="0" name=""/>
        <dsp:cNvSpPr/>
      </dsp:nvSpPr>
      <dsp:spPr>
        <a:xfrm>
          <a:off x="2299585" y="2305087"/>
          <a:ext cx="758679" cy="758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smtClean="0"/>
            <a:t>実効</a:t>
          </a:r>
          <a:endParaRPr kumimoji="1" lang="ja-JP" altLang="en-US" sz="1400" kern="1200" dirty="0"/>
        </a:p>
      </dsp:txBody>
      <dsp:txXfrm>
        <a:off x="2299585" y="2305087"/>
        <a:ext cx="758679" cy="758679"/>
      </dsp:txXfrm>
    </dsp:sp>
    <dsp:sp modelId="{9A4438D7-8465-4C46-8FBC-776D412F4513}">
      <dsp:nvSpPr>
        <dsp:cNvPr id="0" name=""/>
        <dsp:cNvSpPr/>
      </dsp:nvSpPr>
      <dsp:spPr>
        <a:xfrm>
          <a:off x="1256152" y="-847"/>
          <a:ext cx="2845545" cy="2845545"/>
        </a:xfrm>
        <a:prstGeom prst="circularArrow">
          <a:avLst>
            <a:gd name="adj1" fmla="val 5199"/>
            <a:gd name="adj2" fmla="val 335836"/>
            <a:gd name="adj3" fmla="val 8211033"/>
            <a:gd name="adj4" fmla="val 6449139"/>
            <a:gd name="adj5" fmla="val 606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B629B8-AB48-48C1-877D-A6BBFB2692A4}">
      <dsp:nvSpPr>
        <dsp:cNvPr id="0" name=""/>
        <dsp:cNvSpPr/>
      </dsp:nvSpPr>
      <dsp:spPr>
        <a:xfrm>
          <a:off x="1098874" y="1432719"/>
          <a:ext cx="758679" cy="758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smtClean="0"/>
            <a:t>モニタリング</a:t>
          </a:r>
          <a:endParaRPr kumimoji="1" lang="ja-JP" altLang="en-US" sz="1400" kern="1200" dirty="0"/>
        </a:p>
      </dsp:txBody>
      <dsp:txXfrm>
        <a:off x="1098874" y="1432719"/>
        <a:ext cx="758679" cy="758679"/>
      </dsp:txXfrm>
    </dsp:sp>
    <dsp:sp modelId="{C523DCB5-2750-430A-BFE7-B9D73E4CE90A}">
      <dsp:nvSpPr>
        <dsp:cNvPr id="0" name=""/>
        <dsp:cNvSpPr/>
      </dsp:nvSpPr>
      <dsp:spPr>
        <a:xfrm>
          <a:off x="1256152" y="-847"/>
          <a:ext cx="2845545" cy="2845545"/>
        </a:xfrm>
        <a:prstGeom prst="circularArrow">
          <a:avLst>
            <a:gd name="adj1" fmla="val 5199"/>
            <a:gd name="adj2" fmla="val 335836"/>
            <a:gd name="adj3" fmla="val 12298202"/>
            <a:gd name="adj4" fmla="val 10770607"/>
            <a:gd name="adj5" fmla="val 606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C4804D-3E32-401B-ADB9-95685A84285F}">
      <dsp:nvSpPr>
        <dsp:cNvPr id="0" name=""/>
        <dsp:cNvSpPr/>
      </dsp:nvSpPr>
      <dsp:spPr>
        <a:xfrm>
          <a:off x="1557505" y="21200"/>
          <a:ext cx="758679" cy="758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smtClean="0"/>
            <a:t>改善・再ち構築</a:t>
          </a:r>
          <a:endParaRPr kumimoji="1" lang="ja-JP" altLang="en-US" sz="1400" kern="1200" dirty="0"/>
        </a:p>
      </dsp:txBody>
      <dsp:txXfrm>
        <a:off x="1557505" y="21200"/>
        <a:ext cx="758679" cy="758679"/>
      </dsp:txXfrm>
    </dsp:sp>
    <dsp:sp modelId="{D680522A-7F22-43EF-B086-F1B154A1C8E9}">
      <dsp:nvSpPr>
        <dsp:cNvPr id="0" name=""/>
        <dsp:cNvSpPr/>
      </dsp:nvSpPr>
      <dsp:spPr>
        <a:xfrm>
          <a:off x="1256152" y="-847"/>
          <a:ext cx="2845545" cy="2845545"/>
        </a:xfrm>
        <a:prstGeom prst="circularArrow">
          <a:avLst>
            <a:gd name="adj1" fmla="val 5199"/>
            <a:gd name="adj2" fmla="val 335836"/>
            <a:gd name="adj3" fmla="val 16866013"/>
            <a:gd name="adj4" fmla="val 15198151"/>
            <a:gd name="adj5" fmla="val 606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80128D-2302-489D-8802-6FC46A85AA99}">
      <dsp:nvSpPr>
        <dsp:cNvPr id="0" name=""/>
        <dsp:cNvSpPr/>
      </dsp:nvSpPr>
      <dsp:spPr>
        <a:xfrm>
          <a:off x="2992979" y="22412"/>
          <a:ext cx="757721" cy="757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smtClean="0"/>
            <a:t>分析</a:t>
          </a:r>
          <a:endParaRPr kumimoji="1" lang="ja-JP" altLang="en-US" sz="1400" kern="1200" dirty="0"/>
        </a:p>
      </dsp:txBody>
      <dsp:txXfrm>
        <a:off x="2992979" y="22412"/>
        <a:ext cx="757721" cy="757721"/>
      </dsp:txXfrm>
    </dsp:sp>
    <dsp:sp modelId="{119E42E2-C06E-431E-B698-A632E2031781}">
      <dsp:nvSpPr>
        <dsp:cNvPr id="0" name=""/>
        <dsp:cNvSpPr/>
      </dsp:nvSpPr>
      <dsp:spPr>
        <a:xfrm>
          <a:off x="1208355" y="228"/>
          <a:ext cx="2843672" cy="2843672"/>
        </a:xfrm>
        <a:prstGeom prst="circularArrow">
          <a:avLst>
            <a:gd name="adj1" fmla="val 5196"/>
            <a:gd name="adj2" fmla="val 335606"/>
            <a:gd name="adj3" fmla="val 21294493"/>
            <a:gd name="adj4" fmla="val 19765143"/>
            <a:gd name="adj5" fmla="val 606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30924C-5F50-413E-BE34-7DFD516A4664}">
      <dsp:nvSpPr>
        <dsp:cNvPr id="0" name=""/>
        <dsp:cNvSpPr/>
      </dsp:nvSpPr>
      <dsp:spPr>
        <a:xfrm>
          <a:off x="3451343" y="1433111"/>
          <a:ext cx="757721" cy="757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smtClean="0"/>
            <a:t>設計</a:t>
          </a:r>
          <a:endParaRPr kumimoji="1" lang="ja-JP" altLang="en-US" sz="1400" kern="1200" dirty="0"/>
        </a:p>
      </dsp:txBody>
      <dsp:txXfrm>
        <a:off x="3451343" y="1433111"/>
        <a:ext cx="757721" cy="757721"/>
      </dsp:txXfrm>
    </dsp:sp>
    <dsp:sp modelId="{EE7C69A6-5C57-41DD-998B-10FF48CFE1AC}">
      <dsp:nvSpPr>
        <dsp:cNvPr id="0" name=""/>
        <dsp:cNvSpPr/>
      </dsp:nvSpPr>
      <dsp:spPr>
        <a:xfrm>
          <a:off x="1208355" y="228"/>
          <a:ext cx="2843672" cy="2843672"/>
        </a:xfrm>
        <a:prstGeom prst="circularArrow">
          <a:avLst>
            <a:gd name="adj1" fmla="val 5196"/>
            <a:gd name="adj2" fmla="val 335606"/>
            <a:gd name="adj3" fmla="val 4015994"/>
            <a:gd name="adj4" fmla="val 2252242"/>
            <a:gd name="adj5" fmla="val 606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F706E5-F0A6-48AD-89E7-D020A3C2C618}">
      <dsp:nvSpPr>
        <dsp:cNvPr id="0" name=""/>
        <dsp:cNvSpPr/>
      </dsp:nvSpPr>
      <dsp:spPr>
        <a:xfrm>
          <a:off x="2251330" y="2304971"/>
          <a:ext cx="757721" cy="757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smtClean="0"/>
            <a:t>実効</a:t>
          </a:r>
          <a:endParaRPr kumimoji="1" lang="ja-JP" altLang="en-US" sz="1400" kern="1200" dirty="0"/>
        </a:p>
      </dsp:txBody>
      <dsp:txXfrm>
        <a:off x="2251330" y="2304971"/>
        <a:ext cx="757721" cy="757721"/>
      </dsp:txXfrm>
    </dsp:sp>
    <dsp:sp modelId="{9A4438D7-8465-4C46-8FBC-776D412F4513}">
      <dsp:nvSpPr>
        <dsp:cNvPr id="0" name=""/>
        <dsp:cNvSpPr/>
      </dsp:nvSpPr>
      <dsp:spPr>
        <a:xfrm>
          <a:off x="1208355" y="228"/>
          <a:ext cx="2843672" cy="2843672"/>
        </a:xfrm>
        <a:prstGeom prst="circularArrow">
          <a:avLst>
            <a:gd name="adj1" fmla="val 5196"/>
            <a:gd name="adj2" fmla="val 335606"/>
            <a:gd name="adj3" fmla="val 8212152"/>
            <a:gd name="adj4" fmla="val 6448400"/>
            <a:gd name="adj5" fmla="val 606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B629B8-AB48-48C1-877D-A6BBFB2692A4}">
      <dsp:nvSpPr>
        <dsp:cNvPr id="0" name=""/>
        <dsp:cNvSpPr/>
      </dsp:nvSpPr>
      <dsp:spPr>
        <a:xfrm>
          <a:off x="1051318" y="1433111"/>
          <a:ext cx="757721" cy="757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smtClean="0"/>
            <a:t>モニタリング</a:t>
          </a:r>
          <a:endParaRPr kumimoji="1" lang="ja-JP" altLang="en-US" sz="1400" kern="1200" dirty="0"/>
        </a:p>
      </dsp:txBody>
      <dsp:txXfrm>
        <a:off x="1051318" y="1433111"/>
        <a:ext cx="757721" cy="757721"/>
      </dsp:txXfrm>
    </dsp:sp>
    <dsp:sp modelId="{C523DCB5-2750-430A-BFE7-B9D73E4CE90A}">
      <dsp:nvSpPr>
        <dsp:cNvPr id="0" name=""/>
        <dsp:cNvSpPr/>
      </dsp:nvSpPr>
      <dsp:spPr>
        <a:xfrm>
          <a:off x="1208355" y="228"/>
          <a:ext cx="2843672" cy="2843672"/>
        </a:xfrm>
        <a:prstGeom prst="circularArrow">
          <a:avLst>
            <a:gd name="adj1" fmla="val 5196"/>
            <a:gd name="adj2" fmla="val 335606"/>
            <a:gd name="adj3" fmla="val 12299251"/>
            <a:gd name="adj4" fmla="val 10769901"/>
            <a:gd name="adj5" fmla="val 606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C4804D-3E32-401B-ADB9-95685A84285F}">
      <dsp:nvSpPr>
        <dsp:cNvPr id="0" name=""/>
        <dsp:cNvSpPr/>
      </dsp:nvSpPr>
      <dsp:spPr>
        <a:xfrm>
          <a:off x="1509682" y="22412"/>
          <a:ext cx="757721" cy="757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smtClean="0"/>
            <a:t>改善・再構築</a:t>
          </a:r>
          <a:endParaRPr kumimoji="1" lang="ja-JP" altLang="en-US" sz="1400" kern="1200" dirty="0"/>
        </a:p>
      </dsp:txBody>
      <dsp:txXfrm>
        <a:off x="1509682" y="22412"/>
        <a:ext cx="757721" cy="757721"/>
      </dsp:txXfrm>
    </dsp:sp>
    <dsp:sp modelId="{D680522A-7F22-43EF-B086-F1B154A1C8E9}">
      <dsp:nvSpPr>
        <dsp:cNvPr id="0" name=""/>
        <dsp:cNvSpPr/>
      </dsp:nvSpPr>
      <dsp:spPr>
        <a:xfrm>
          <a:off x="1208355" y="228"/>
          <a:ext cx="2843672" cy="2843672"/>
        </a:xfrm>
        <a:prstGeom prst="circularArrow">
          <a:avLst>
            <a:gd name="adj1" fmla="val 5196"/>
            <a:gd name="adj2" fmla="val 335606"/>
            <a:gd name="adj3" fmla="val 16866979"/>
            <a:gd name="adj4" fmla="val 15197415"/>
            <a:gd name="adj5" fmla="val 606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D4C644C-156B-6340-9050-F628BC6F59EE}" type="datetimeFigureOut">
              <a:rPr kumimoji="1" lang="ja-JP" altLang="en-US" smtClean="0"/>
              <a:t>15/07/07</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8267304-EC16-1948-B4EC-4AA6AD4FDF0F}" type="slidenum">
              <a:rPr kumimoji="1" lang="ja-JP" altLang="en-US" smtClean="0"/>
              <a:t>‹#›</a:t>
            </a:fld>
            <a:endParaRPr kumimoji="1" lang="ja-JP" altLang="en-US"/>
          </a:p>
        </p:txBody>
      </p:sp>
    </p:spTree>
    <p:extLst>
      <p:ext uri="{BB962C8B-B14F-4D97-AF65-F5344CB8AC3E}">
        <p14:creationId xmlns:p14="http://schemas.microsoft.com/office/powerpoint/2010/main" val="40415579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022579-AF1B-0D4E-847B-7B03C1E89BF0}" type="datetimeFigureOut">
              <a:rPr kumimoji="1" lang="ja-JP" altLang="en-US" smtClean="0"/>
              <a:t>15/07/07</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6A5AFC-0313-244E-A5A2-5096E4321F46}" type="slidenum">
              <a:rPr kumimoji="1" lang="ja-JP" altLang="en-US" smtClean="0"/>
              <a:t>‹#›</a:t>
            </a:fld>
            <a:endParaRPr kumimoji="1" lang="ja-JP" altLang="en-US"/>
          </a:p>
        </p:txBody>
      </p:sp>
    </p:spTree>
    <p:extLst>
      <p:ext uri="{BB962C8B-B14F-4D97-AF65-F5344CB8AC3E}">
        <p14:creationId xmlns:p14="http://schemas.microsoft.com/office/powerpoint/2010/main" val="313129040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fontScale="77500" lnSpcReduction="20000"/>
          </a:bodyPr>
          <a:lstStyle/>
          <a:p>
            <a:r>
              <a:rPr kumimoji="1" lang="en-US" altLang="ja-JP" dirty="0" smtClean="0"/>
              <a:t>1964</a:t>
            </a:r>
            <a:r>
              <a:rPr kumimoji="1" lang="ja-JP" altLang="en-US" dirty="0" smtClean="0"/>
              <a:t>年に発表された世界初の汎用機である</a:t>
            </a:r>
            <a:r>
              <a:rPr kumimoji="1" lang="en-US" altLang="ja-JP" dirty="0" smtClean="0"/>
              <a:t>IBM System360</a:t>
            </a:r>
            <a:r>
              <a:rPr kumimoji="1" lang="ja-JP" altLang="en-US" dirty="0" smtClean="0"/>
              <a:t>は、「</a:t>
            </a:r>
            <a:r>
              <a:rPr kumimoji="1" lang="en-US" altLang="ja-JP" dirty="0" smtClean="0"/>
              <a:t>360</a:t>
            </a:r>
            <a:r>
              <a:rPr kumimoji="1" lang="ja-JP" altLang="en-US" dirty="0" smtClean="0"/>
              <a:t>度全ての用途に使える」コンピュータでした。</a:t>
            </a:r>
            <a:endParaRPr kumimoji="1" lang="en-US" altLang="ja-JP" dirty="0" smtClean="0"/>
          </a:p>
          <a:p>
            <a:r>
              <a:rPr kumimoji="1" lang="ja-JP" altLang="en-US" dirty="0" smtClean="0"/>
              <a:t>生産管理・販売管理・会計処理などをひとつのシステムで行うことができました。</a:t>
            </a:r>
            <a:endParaRPr kumimoji="1" lang="en-US" altLang="ja-JP" dirty="0" smtClean="0"/>
          </a:p>
          <a:p>
            <a:r>
              <a:rPr kumimoji="1" lang="en-US" altLang="ja-JP" dirty="0" smtClean="0"/>
              <a:t>1</a:t>
            </a:r>
            <a:r>
              <a:rPr kumimoji="1" lang="ja-JP" altLang="en-US" dirty="0" smtClean="0"/>
              <a:t>台のマシンで全てのアプリを動かすわけですから、開発・運用もほとんどの場合ひとつの会社が請け負います。</a:t>
            </a:r>
            <a:endParaRPr kumimoji="1" lang="en-US" altLang="ja-JP" dirty="0" smtClean="0"/>
          </a:p>
          <a:p>
            <a:r>
              <a:rPr kumimoji="1" lang="ja-JP" altLang="en-US" dirty="0" smtClean="0"/>
              <a:t>システム構成や他のアプリも熟知していますから、アプリ間の連携がとれない、などという事態は起こらなかったわけです。</a:t>
            </a:r>
            <a:endParaRPr kumimoji="1" lang="en-US" altLang="ja-JP" dirty="0" smtClean="0"/>
          </a:p>
          <a:p>
            <a:r>
              <a:rPr kumimoji="1" lang="ja-JP" altLang="en-US" dirty="0" smtClean="0"/>
              <a:t>しかし、メインフレームは数十億円もするシステムですから、導入できる企業は限られています。</a:t>
            </a:r>
            <a:endParaRPr kumimoji="1" lang="en-US" altLang="ja-JP" dirty="0" smtClean="0"/>
          </a:p>
          <a:p>
            <a:endParaRPr kumimoji="1" lang="en-US" altLang="ja-JP" dirty="0" smtClean="0"/>
          </a:p>
          <a:p>
            <a:r>
              <a:rPr kumimoji="1" lang="en-US" altLang="ja-JP" dirty="0" smtClean="0"/>
              <a:t>1970</a:t>
            </a:r>
            <a:r>
              <a:rPr kumimoji="1" lang="ja-JP" altLang="en-US" dirty="0" smtClean="0"/>
              <a:t>年代以降、ダウンサイジングの波が起こり、コンピュータの価格が劇的に下がり、それまでコンピュータを導入できなかった企業にも浸透しはじめたのです。</a:t>
            </a:r>
            <a:endParaRPr kumimoji="1" lang="en-US" altLang="ja-JP" dirty="0" smtClean="0"/>
          </a:p>
          <a:p>
            <a:r>
              <a:rPr kumimoji="1" lang="ja-JP" altLang="en-US" dirty="0" smtClean="0"/>
              <a:t>その結果、事業部門毎に様々なシステムが入ることになりました。</a:t>
            </a:r>
            <a:r>
              <a:rPr kumimoji="1" lang="en-US" altLang="ja-JP" dirty="0" smtClean="0"/>
              <a:t>IT</a:t>
            </a:r>
            <a:r>
              <a:rPr kumimoji="1" lang="ja-JP" altLang="en-US" dirty="0" smtClean="0"/>
              <a:t>部門が頑張って整合性をとろうとする動きもあったでしょうが、全ての面倒を見ることはできません。</a:t>
            </a:r>
            <a:endParaRPr kumimoji="1" lang="en-US" altLang="ja-JP" dirty="0" smtClean="0"/>
          </a:p>
          <a:p>
            <a:r>
              <a:rPr kumimoji="1" lang="ja-JP" altLang="en-US" dirty="0" smtClean="0"/>
              <a:t>様々なシステムが、個々の事業部門の要求仕様に従って構築されたのです。どうしても、他部門のシステムとの統合にまで考えがおよばないケースもあったでしょう。</a:t>
            </a:r>
            <a:endParaRPr kumimoji="1" lang="en-US" altLang="ja-JP" dirty="0" smtClean="0"/>
          </a:p>
          <a:p>
            <a:r>
              <a:rPr kumimoji="1" lang="ja-JP" altLang="en-US" dirty="0" smtClean="0"/>
              <a:t>システム毎にメーカーが違ったり、開発業者が違うケースもあります。導入時期が違えば、使う技術も変わります。</a:t>
            </a:r>
            <a:endParaRPr kumimoji="1" lang="en-US" altLang="ja-JP" dirty="0" smtClean="0"/>
          </a:p>
          <a:p>
            <a:endParaRPr kumimoji="1" lang="en-US" altLang="ja-JP" dirty="0" smtClean="0"/>
          </a:p>
          <a:p>
            <a:r>
              <a:rPr kumimoji="1" lang="ja-JP" altLang="en-US" dirty="0" smtClean="0"/>
              <a:t>しかし、発注元である現場部門としては、自分達の要求が満たされることが第一の目的です。</a:t>
            </a:r>
            <a:endParaRPr kumimoji="1" lang="en-US" altLang="ja-JP" dirty="0" smtClean="0"/>
          </a:p>
          <a:p>
            <a:endParaRPr kumimoji="1" lang="en-US" altLang="ja-JP" dirty="0" smtClean="0"/>
          </a:p>
          <a:p>
            <a:r>
              <a:rPr kumimoji="1" lang="ja-JP" altLang="en-US" dirty="0" smtClean="0"/>
              <a:t>要求仕様をどう作るかというと、皆さんも経験があるでしょうが、現場でどういった業務を行っているかをヒアリングするのがまずは第一歩です。</a:t>
            </a:r>
            <a:endParaRPr kumimoji="1" lang="en-US" altLang="ja-JP" dirty="0" smtClean="0"/>
          </a:p>
          <a:p>
            <a:r>
              <a:rPr kumimoji="1" lang="ja-JP" altLang="en-US" dirty="0" smtClean="0"/>
              <a:t>その業務の流れを、そのままコンピュータ化するのがシステム開発です。いわば「その時点での</a:t>
            </a:r>
            <a:r>
              <a:rPr kumimoji="1" lang="en-US" altLang="ja-JP" dirty="0" smtClean="0"/>
              <a:t>『</a:t>
            </a:r>
            <a:r>
              <a:rPr kumimoji="1" lang="ja-JP" altLang="en-US" dirty="0" smtClean="0"/>
              <a:t>書類の流れ</a:t>
            </a:r>
            <a:r>
              <a:rPr kumimoji="1" lang="en-US" altLang="ja-JP" dirty="0" smtClean="0"/>
              <a:t>』</a:t>
            </a:r>
            <a:r>
              <a:rPr kumimoji="1" lang="ja-JP" altLang="en-US" dirty="0" smtClean="0"/>
              <a:t>をシステム上に実装したもの」ということができます。</a:t>
            </a:r>
            <a:endParaRPr kumimoji="1" lang="en-US" altLang="ja-JP" dirty="0" smtClean="0"/>
          </a:p>
          <a:p>
            <a:endParaRPr kumimoji="1" lang="en-US" altLang="ja-JP" dirty="0" smtClean="0"/>
          </a:p>
          <a:p>
            <a:r>
              <a:rPr kumimoji="1" lang="ja-JP" altLang="en-US" dirty="0" smtClean="0"/>
              <a:t>このようなシステムの作り方だと、他のシステムとの連携も、必要最小限しか考慮されないでしょう。部門内の業務をメインに考えられた「部分最適のシステム」ができあがります。</a:t>
            </a:r>
            <a:endParaRPr kumimoji="1" lang="en-US" altLang="ja-JP" dirty="0" smtClean="0"/>
          </a:p>
          <a:p>
            <a:endParaRPr kumimoji="1" lang="en-US" altLang="ja-JP" dirty="0" smtClean="0"/>
          </a:p>
          <a:p>
            <a:r>
              <a:rPr kumimoji="1" lang="ja-JP" altLang="en-US" dirty="0" smtClean="0"/>
              <a:t>そうなると、顧客マスターの登録業務を会計部門でも営業部門でも製造部門でも行っていたりすることになります。</a:t>
            </a:r>
            <a:endParaRPr kumimoji="1" lang="en-US" altLang="ja-JP" dirty="0" smtClean="0"/>
          </a:p>
          <a:p>
            <a:r>
              <a:rPr kumimoji="1" lang="ja-JP" altLang="en-US" dirty="0" smtClean="0"/>
              <a:t>各々の部門が「顧客マスター」のデータベースを持ち、どれが本物のマスターなのかが分からなくなります。正確な顧客リストが出せなくなるわけです。</a:t>
            </a:r>
            <a:endParaRPr kumimoji="1" lang="en-US" altLang="ja-JP" dirty="0" smtClean="0"/>
          </a:p>
          <a:p>
            <a:r>
              <a:rPr kumimoji="1" lang="ja-JP" altLang="en-US" dirty="0" smtClean="0"/>
              <a:t>うっかりすると、各マスター間で互換性が無く、名寄せもできない、などということが起こっても不思議ではありません。</a:t>
            </a:r>
            <a:endParaRPr kumimoji="1" lang="en-US" altLang="ja-JP" dirty="0" smtClean="0"/>
          </a:p>
          <a:p>
            <a:endParaRPr kumimoji="1" lang="en-US" altLang="ja-JP" dirty="0" smtClean="0"/>
          </a:p>
          <a:p>
            <a:r>
              <a:rPr kumimoji="1" lang="ja-JP" altLang="en-US" dirty="0" smtClean="0"/>
              <a:t>このように、お互いに連携が不足で、孤立化した状況を「システムのサイロ化」などと言います。サイロとは、北海道などに良くある、牧草を入れておく塔のような建物のことです。お互いに孤立してますよね。</a:t>
            </a:r>
            <a:endParaRPr kumimoji="1" lang="en-US" altLang="ja-JP" dirty="0" smtClean="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2</a:t>
            </a:fld>
            <a:endParaRPr lang="ja-JP" altLang="en-US"/>
          </a:p>
        </p:txBody>
      </p:sp>
    </p:spTree>
    <p:extLst>
      <p:ext uri="{BB962C8B-B14F-4D97-AF65-F5344CB8AC3E}">
        <p14:creationId xmlns:p14="http://schemas.microsoft.com/office/powerpoint/2010/main" val="25390115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1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r>
              <a:rPr lang="ja-JP" altLang="en-US" dirty="0" smtClean="0"/>
              <a:t>これまで話してきたように、</a:t>
            </a:r>
            <a:r>
              <a:rPr lang="en-US" altLang="ja-JP" dirty="0" smtClean="0"/>
              <a:t>EA</a:t>
            </a:r>
            <a:r>
              <a:rPr lang="ja-JP" altLang="en-US" dirty="0" smtClean="0"/>
              <a:t>は全体最適を目指すという「理念」です。</a:t>
            </a:r>
            <a:endParaRPr lang="en-US" altLang="ja-JP" dirty="0" smtClean="0"/>
          </a:p>
          <a:p>
            <a:endParaRPr lang="en-US" altLang="ja-JP" dirty="0" smtClean="0"/>
          </a:p>
          <a:p>
            <a:r>
              <a:rPr lang="ja-JP" altLang="en-US" dirty="0" smtClean="0"/>
              <a:t>この</a:t>
            </a:r>
            <a:r>
              <a:rPr lang="en-US" altLang="ja-JP" dirty="0" smtClean="0"/>
              <a:t>EA</a:t>
            </a:r>
            <a:r>
              <a:rPr lang="ja-JP" altLang="en-US" dirty="0" smtClean="0"/>
              <a:t>の中の、ビジネスプロセスの見直しとそれを継続的に行う仕組みを取り入れた上で、</a:t>
            </a:r>
            <a:r>
              <a:rPr lang="en-US" altLang="ja-JP" dirty="0" smtClean="0"/>
              <a:t>EA</a:t>
            </a:r>
            <a:r>
              <a:rPr lang="ja-JP" altLang="en-US" dirty="0" smtClean="0"/>
              <a:t>が定める</a:t>
            </a:r>
            <a:r>
              <a:rPr lang="en-US" altLang="ja-JP" dirty="0" smtClean="0"/>
              <a:t>4</a:t>
            </a:r>
            <a:r>
              <a:rPr lang="ja-JP" altLang="en-US" dirty="0" err="1" smtClean="0"/>
              <a:t>つの</a:t>
            </a:r>
            <a:r>
              <a:rPr lang="ja-JP" altLang="en-US" dirty="0" smtClean="0"/>
              <a:t>アーキテクチャを定義し、全体最適な</a:t>
            </a:r>
            <a:r>
              <a:rPr lang="en-US" altLang="ja-JP" dirty="0" smtClean="0"/>
              <a:t>IT</a:t>
            </a:r>
            <a:r>
              <a:rPr lang="ja-JP" altLang="en-US" dirty="0" smtClean="0"/>
              <a:t>システムを開発するという考え方が</a:t>
            </a:r>
            <a:r>
              <a:rPr lang="en-US" altLang="ja-JP" dirty="0" smtClean="0"/>
              <a:t>ERP</a:t>
            </a:r>
            <a:r>
              <a:rPr lang="ja-JP" altLang="en-US" dirty="0" err="1" smtClean="0"/>
              <a:t>、</a:t>
            </a:r>
            <a:r>
              <a:rPr lang="ja-JP" altLang="en-US" dirty="0" smtClean="0"/>
              <a:t>その考え方に基づいて構築されたシステムが</a:t>
            </a:r>
            <a:r>
              <a:rPr lang="en-US" altLang="ja-JP" dirty="0" smtClean="0"/>
              <a:t>ERP</a:t>
            </a:r>
            <a:r>
              <a:rPr lang="ja-JP" altLang="en-US" dirty="0" smtClean="0"/>
              <a:t>システムです。</a:t>
            </a:r>
            <a:endParaRPr lang="en-US" altLang="ja-JP" dirty="0" smtClean="0"/>
          </a:p>
          <a:p>
            <a:endParaRPr lang="en-US" altLang="ja-JP" dirty="0" smtClean="0"/>
          </a:p>
          <a:p>
            <a:r>
              <a:rPr lang="ja-JP" altLang="en-US" dirty="0" smtClean="0"/>
              <a:t>つまり、全体最適な</a:t>
            </a:r>
            <a:r>
              <a:rPr lang="en-US" altLang="ja-JP" dirty="0" smtClean="0"/>
              <a:t>ERP</a:t>
            </a:r>
            <a:r>
              <a:rPr lang="ja-JP" altLang="en-US" dirty="0" smtClean="0"/>
              <a:t>システムの構築のためには、まず全社規模での</a:t>
            </a:r>
            <a:r>
              <a:rPr lang="en-US" altLang="ja-JP" dirty="0" smtClean="0"/>
              <a:t>BPR</a:t>
            </a:r>
            <a:r>
              <a:rPr lang="ja-JP" altLang="en-US" dirty="0" smtClean="0"/>
              <a:t>を行い、それを元にアプリケーションアーキテクチャ、データアーキテクチャ、テクノロジアーキテクチャを作成することが必要になるということです。これは大変な作業です。</a:t>
            </a:r>
          </a:p>
        </p:txBody>
      </p:sp>
      <p:sp>
        <p:nvSpPr>
          <p:cNvPr id="4813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A60360C-43EB-4319-9224-2A951DE3B014}" type="slidenum">
              <a:rPr lang="ja-JP" altLang="en-US" smtClean="0"/>
              <a:pPr/>
              <a:t>11</a:t>
            </a:fld>
            <a:endParaRPr lang="ja-JP" altLang="en-US" smtClean="0"/>
          </a:p>
        </p:txBody>
      </p:sp>
    </p:spTree>
    <p:extLst>
      <p:ext uri="{BB962C8B-B14F-4D97-AF65-F5344CB8AC3E}">
        <p14:creationId xmlns:p14="http://schemas.microsoft.com/office/powerpoint/2010/main" val="7613500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こうしてできた</a:t>
            </a:r>
            <a:r>
              <a:rPr lang="en-US" altLang="ja-JP" dirty="0" smtClean="0"/>
              <a:t>ERP</a:t>
            </a:r>
            <a:r>
              <a:rPr lang="ja-JP" altLang="en-US" dirty="0" smtClean="0"/>
              <a:t>システムは、ゼロベースで見直された効率的なビジネスプロセスに対応しており、全てのアプリケーションが単一のデータベースを共有し、無駄な業務は一切無く、将来の技術革新にも業務プロセスの見直しにも柔軟に対応できるという理想的なシステムになる</a:t>
            </a:r>
            <a:r>
              <a:rPr lang="ja-JP" altLang="en-US" dirty="0" err="1" smtClean="0"/>
              <a:t>。。。</a:t>
            </a:r>
            <a:r>
              <a:rPr lang="ja-JP" altLang="en-US" dirty="0" smtClean="0"/>
              <a:t>はずです。</a:t>
            </a:r>
            <a:endParaRPr lang="en-US" altLang="ja-JP" dirty="0" smtClean="0"/>
          </a:p>
          <a:p>
            <a:endParaRPr lang="en-US" altLang="ja-JP" dirty="0" smtClean="0"/>
          </a:p>
          <a:p>
            <a:r>
              <a:rPr lang="ja-JP" altLang="en-US" dirty="0" smtClean="0"/>
              <a:t>少なくとも、目指しているのはそういったシステムです。</a:t>
            </a:r>
            <a:endParaRPr lang="en-US" altLang="ja-JP" dirty="0" smtClean="0"/>
          </a:p>
          <a:p>
            <a:endParaRPr lang="en-US" altLang="ja-JP" dirty="0" smtClean="0"/>
          </a:p>
          <a:p>
            <a:r>
              <a:rPr lang="ja-JP" altLang="en-US" dirty="0" smtClean="0"/>
              <a:t>しかし、皆さんもお気づきのように、なかなかそううまくはいきません。</a:t>
            </a:r>
            <a:endParaRPr lang="en-US" altLang="ja-JP" dirty="0" smtClean="0"/>
          </a:p>
          <a:p>
            <a:endParaRPr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0C02EF9-4678-4E5D-8F40-B4237E2EF4B0}" type="slidenum">
              <a:rPr lang="ja-JP" altLang="en-US" smtClean="0"/>
              <a:pPr>
                <a:defRPr/>
              </a:pPr>
              <a:t>12</a:t>
            </a:fld>
            <a:endParaRPr lang="ja-JP" altLang="en-US"/>
          </a:p>
        </p:txBody>
      </p:sp>
    </p:spTree>
    <p:extLst>
      <p:ext uri="{BB962C8B-B14F-4D97-AF65-F5344CB8AC3E}">
        <p14:creationId xmlns:p14="http://schemas.microsoft.com/office/powerpoint/2010/main" val="5902279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なにより、全社の業務を洗い直すためには相当な時間とコストがかかります。どんな会社でもできるというわけではありません。</a:t>
            </a:r>
            <a:endParaRPr kumimoji="1" lang="en-US" altLang="ja-JP" dirty="0" smtClean="0"/>
          </a:p>
          <a:p>
            <a:r>
              <a:rPr kumimoji="1" lang="ja-JP" altLang="en-US" dirty="0" smtClean="0"/>
              <a:t>また、ある時期に企業内の全てのシステムを一斉に入れ替える必要があります。これも非常に高いハードルです。</a:t>
            </a:r>
            <a:endParaRPr kumimoji="1" lang="en-US" altLang="ja-JP" dirty="0" smtClean="0"/>
          </a:p>
          <a:p>
            <a:r>
              <a:rPr kumimoji="1" lang="ja-JP" altLang="en-US" dirty="0" smtClean="0"/>
              <a:t>そしてもちろん、</a:t>
            </a:r>
            <a:r>
              <a:rPr kumimoji="1" lang="en-US" altLang="ja-JP" dirty="0" smtClean="0"/>
              <a:t>ERP</a:t>
            </a:r>
            <a:r>
              <a:rPr kumimoji="1" lang="ja-JP" altLang="en-US" dirty="0" smtClean="0"/>
              <a:t>システムを一から開発するのは非常に大変です。何年もかかるプロジェクトになる可能性があります。</a:t>
            </a:r>
            <a:endParaRPr kumimoji="1" lang="en-US" altLang="ja-JP" dirty="0" smtClean="0"/>
          </a:p>
          <a:p>
            <a:endParaRPr kumimoji="1" lang="en-US" altLang="ja-JP" dirty="0" smtClean="0"/>
          </a:p>
          <a:p>
            <a:r>
              <a:rPr kumimoji="1" lang="ja-JP" altLang="en-US" dirty="0" smtClean="0"/>
              <a:t>しかし、システムを作っているうちにプロセスが変わってしまったり、要件が変わることは充分に考えられます。アジャイル開発の回でもでてきましたが、</a:t>
            </a:r>
            <a:r>
              <a:rPr kumimoji="1" lang="en-US" altLang="ja-JP" dirty="0" smtClean="0"/>
              <a:t>1</a:t>
            </a:r>
            <a:r>
              <a:rPr kumimoji="1" lang="ja-JP" altLang="en-US" dirty="0" smtClean="0"/>
              <a:t>年経つと要件の</a:t>
            </a:r>
            <a:r>
              <a:rPr kumimoji="1" lang="en-US" altLang="ja-JP" dirty="0" smtClean="0"/>
              <a:t>40%</a:t>
            </a:r>
            <a:r>
              <a:rPr kumimoji="1" lang="ja-JP" altLang="en-US" dirty="0" smtClean="0"/>
              <a:t>が不要になってしまうというデータもあります。これでは、いつまで経ってもシステムが完成しません。あるいは、完成しても使えないシステムにしかなりません。</a:t>
            </a:r>
            <a:endParaRPr kumimoji="1" lang="en-US" altLang="ja-JP" dirty="0" smtClean="0"/>
          </a:p>
          <a:p>
            <a:endParaRPr kumimoji="1" lang="en-US" altLang="ja-JP" dirty="0" smtClean="0"/>
          </a:p>
          <a:p>
            <a:r>
              <a:rPr kumimoji="1" lang="ja-JP" altLang="en-US" dirty="0" smtClean="0"/>
              <a:t>こういった背景から出てきたのが、</a:t>
            </a:r>
            <a:r>
              <a:rPr kumimoji="1" lang="en-US" altLang="ja-JP" dirty="0" smtClean="0"/>
              <a:t>ERP</a:t>
            </a:r>
            <a:r>
              <a:rPr kumimoji="1" lang="ja-JP" altLang="en-US" dirty="0" smtClean="0"/>
              <a:t>パッケージです。</a:t>
            </a:r>
            <a:endParaRPr kumimoji="1" lang="en-US" altLang="ja-JP" dirty="0" smtClean="0"/>
          </a:p>
          <a:p>
            <a:endParaRPr kumimoji="1" lang="en-US" altLang="ja-JP" dirty="0" smtClean="0"/>
          </a:p>
          <a:p>
            <a:r>
              <a:rPr kumimoji="1" lang="ja-JP" altLang="en-US" dirty="0" smtClean="0"/>
              <a:t>パッケージですから、一から作るよりも安価ですし、短期間で導入できます。</a:t>
            </a:r>
            <a:endParaRPr kumimoji="1" lang="en-US" altLang="ja-JP" dirty="0" smtClean="0"/>
          </a:p>
          <a:p>
            <a:r>
              <a:rPr kumimoji="1" lang="ja-JP" altLang="en-US" dirty="0" smtClean="0"/>
              <a:t>しかし、</a:t>
            </a:r>
            <a:r>
              <a:rPr kumimoji="1" lang="en-US" altLang="ja-JP" dirty="0" smtClean="0"/>
              <a:t>ERP</a:t>
            </a:r>
            <a:r>
              <a:rPr kumimoji="1" lang="ja-JP" altLang="en-US" dirty="0" smtClean="0"/>
              <a:t>パッケージの最大の特徴は、あらかじめ業種毎のテンプレートが用意されていることです。</a:t>
            </a:r>
            <a:endParaRPr kumimoji="1" lang="en-US" altLang="ja-JP" dirty="0" smtClean="0"/>
          </a:p>
          <a:p>
            <a:r>
              <a:rPr kumimoji="1" lang="ja-JP" altLang="en-US" dirty="0" smtClean="0"/>
              <a:t>世界中の企業のビジネスプロセスが研究され、標準的なもの（ベストプラクティス）がテンプレートとして用意されているのです。つまり、個々の企業が自社のビジネスプロセスを見直さなくとも、「これに合わせれば良い」というプロセスが用意されているのです。</a:t>
            </a:r>
            <a:endParaRPr kumimoji="1" lang="en-US" altLang="ja-JP" dirty="0" smtClean="0"/>
          </a:p>
          <a:p>
            <a:r>
              <a:rPr kumimoji="1" lang="en-US" altLang="ja-JP" dirty="0" smtClean="0"/>
              <a:t>BPR/BPM</a:t>
            </a:r>
            <a:r>
              <a:rPr kumimoji="1" lang="ja-JP" altLang="en-US" dirty="0" smtClean="0"/>
              <a:t>不要で</a:t>
            </a:r>
            <a:r>
              <a:rPr kumimoji="1" lang="en-US" altLang="ja-JP" dirty="0" smtClean="0"/>
              <a:t>ERP</a:t>
            </a:r>
            <a:r>
              <a:rPr kumimoji="1" lang="ja-JP" altLang="en-US" dirty="0" smtClean="0"/>
              <a:t>を導入できるのが、実は</a:t>
            </a:r>
            <a:r>
              <a:rPr kumimoji="1" lang="en-US" altLang="ja-JP" dirty="0" smtClean="0"/>
              <a:t>ERP</a:t>
            </a:r>
            <a:r>
              <a:rPr kumimoji="1" lang="ja-JP" altLang="en-US" dirty="0" smtClean="0"/>
              <a:t>パッケージ最大のメリットなのです。</a:t>
            </a:r>
            <a:endParaRPr kumimoji="1" lang="en-US" altLang="ja-JP" dirty="0" smtClean="0"/>
          </a:p>
          <a:p>
            <a:endParaRPr kumimoji="1"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kumimoji="1" lang="en-US" altLang="ja-JP" dirty="0" smtClean="0"/>
              <a:t>http://itpro.nikkeibp.co.jp/article/lecture/20070530/272910/</a:t>
            </a:r>
          </a:p>
        </p:txBody>
      </p:sp>
      <p:sp>
        <p:nvSpPr>
          <p:cNvPr id="4" name="スライド番号プレースホルダー 3"/>
          <p:cNvSpPr>
            <a:spLocks noGrp="1"/>
          </p:cNvSpPr>
          <p:nvPr>
            <p:ph type="sldNum" sz="quarter" idx="10"/>
          </p:nvPr>
        </p:nvSpPr>
        <p:spPr/>
        <p:txBody>
          <a:bodyPr/>
          <a:lstStyle/>
          <a:p>
            <a:fld id="{A26A5AFC-0313-244E-A5A2-5096E4321F46}" type="slidenum">
              <a:rPr kumimoji="1" lang="ja-JP" altLang="en-US" smtClean="0"/>
              <a:t>13</a:t>
            </a:fld>
            <a:endParaRPr kumimoji="1" lang="ja-JP" altLang="en-US"/>
          </a:p>
        </p:txBody>
      </p:sp>
    </p:spTree>
    <p:extLst>
      <p:ext uri="{BB962C8B-B14F-4D97-AF65-F5344CB8AC3E}">
        <p14:creationId xmlns:p14="http://schemas.microsoft.com/office/powerpoint/2010/main" val="23729533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これは、</a:t>
            </a:r>
            <a:r>
              <a:rPr kumimoji="1" lang="en-US" altLang="ja-JP" dirty="0"/>
              <a:t>SAP</a:t>
            </a:r>
            <a:r>
              <a:rPr kumimoji="1" lang="ja-JP" altLang="en-US" dirty="0"/>
              <a:t>を初めとする欧米の</a:t>
            </a:r>
            <a:r>
              <a:rPr kumimoji="1" lang="en-US" altLang="ja-JP" dirty="0"/>
              <a:t>ERP</a:t>
            </a:r>
            <a:r>
              <a:rPr kumimoji="1" lang="ja-JP" altLang="en-US" dirty="0"/>
              <a:t>パッケージの考え方です。</a:t>
            </a:r>
            <a:endParaRPr kumimoji="1" lang="en-US" altLang="ja-JP" dirty="0"/>
          </a:p>
          <a:p>
            <a:endParaRPr kumimoji="1" lang="en-US" altLang="ja-JP" dirty="0"/>
          </a:p>
          <a:p>
            <a:r>
              <a:rPr kumimoji="1" lang="ja-JP" altLang="en-US" dirty="0"/>
              <a:t>もちろん、自社のプロセスに合わせて細かくカスタマイズできる余地は残されていますが、それをやり始めると時間もコストもかかります。</a:t>
            </a:r>
            <a:r>
              <a:rPr kumimoji="1" lang="en-US" altLang="ja-JP" dirty="0"/>
              <a:t>ERP</a:t>
            </a:r>
            <a:r>
              <a:rPr kumimoji="1" lang="ja-JP" altLang="en-US" dirty="0"/>
              <a:t>パッケージの正しい導入方法は、「なるべくそのままテンプレートを使う」ということなのです。</a:t>
            </a:r>
          </a:p>
          <a:p>
            <a:endParaRPr kumimoji="1" lang="en-US" altLang="ja-JP" dirty="0"/>
          </a:p>
          <a:p>
            <a:r>
              <a:rPr kumimoji="1" lang="ja-JP" altLang="en-US" dirty="0"/>
              <a:t>これに対し、国産の</a:t>
            </a:r>
            <a:r>
              <a:rPr kumimoji="1" lang="en-US" altLang="ja-JP" dirty="0"/>
              <a:t>ERP</a:t>
            </a:r>
            <a:r>
              <a:rPr kumimoji="1" lang="ja-JP" altLang="en-US" dirty="0"/>
              <a:t>パッケージは、会計パッケージを母体にして機能を拡張してできたものが多いのです。会計以外の部分を外部から調達している場合もあり、データベースが統合されていない場合もあります。</a:t>
            </a:r>
            <a:endParaRPr kumimoji="1" lang="en-US" altLang="ja-JP" dirty="0"/>
          </a:p>
          <a:p>
            <a:r>
              <a:rPr kumimoji="1" lang="ja-JP" altLang="en-US" dirty="0"/>
              <a:t>また、日本のユーザーは、既存のプロセスを変更したがらない場合が多く、国産</a:t>
            </a:r>
            <a:r>
              <a:rPr kumimoji="1" lang="en-US" altLang="ja-JP" dirty="0"/>
              <a:t>ERP</a:t>
            </a:r>
            <a:r>
              <a:rPr kumimoji="1" lang="ja-JP" altLang="en-US" dirty="0"/>
              <a:t>パッケージの場合には現場最適化のためのカスタマイズを前提としており、導入にあたって大量のカスタマイズが行われる場合も多いようです。これは、日本企業の現場力の高さを示している例かもしれません。</a:t>
            </a:r>
            <a:endParaRPr kumimoji="1" lang="en-US" altLang="ja-JP" dirty="0"/>
          </a:p>
          <a:p>
            <a:endParaRPr kumimoji="1" lang="en-US" altLang="ja-JP" dirty="0"/>
          </a:p>
          <a:p>
            <a:r>
              <a:rPr kumimoji="1" lang="ja-JP" altLang="en-US" dirty="0"/>
              <a:t>この流れで、欧米パッケージの導入時にも大量のカスタマイズを要求するケースが多いという話もよく聞きます。</a:t>
            </a:r>
            <a:endParaRPr kumimoji="1" lang="en-US" altLang="ja-JP" dirty="0"/>
          </a:p>
          <a:p>
            <a:endParaRPr kumimoji="1" lang="en-US" altLang="ja-JP" dirty="0"/>
          </a:p>
          <a:p>
            <a:r>
              <a:rPr kumimoji="1" lang="ja-JP" altLang="en-US" dirty="0"/>
              <a:t>しかし、これまで見てきたように、このアプローチ</a:t>
            </a:r>
            <a:r>
              <a:rPr kumimoji="1" lang="ja-JP" altLang="en-US" dirty="0" smtClean="0"/>
              <a:t>は</a:t>
            </a:r>
            <a:r>
              <a:rPr kumimoji="1" lang="en-US" altLang="ja-JP" dirty="0" smtClean="0"/>
              <a:t>ERP</a:t>
            </a:r>
            <a:r>
              <a:rPr kumimoji="1" lang="ja-JP" altLang="en-US" dirty="0"/>
              <a:t>パッケージの特徴を殺してしまっています。コストと時間をかけて既存のプロセスを温存することになり、本来の目的（業務改革）が進まない、という結果になりかねません。</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a:pPr>
                <a:defRPr/>
              </a:pPr>
              <a:t>14</a:t>
            </a:fld>
            <a:endParaRPr lang="ja-JP" altLang="en-US"/>
          </a:p>
        </p:txBody>
      </p:sp>
    </p:spTree>
    <p:extLst>
      <p:ext uri="{BB962C8B-B14F-4D97-AF65-F5344CB8AC3E}">
        <p14:creationId xmlns:p14="http://schemas.microsoft.com/office/powerpoint/2010/main" val="38742311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txBox="1">
            <a:spLocks noGrp="1" noChangeArrowheads="1"/>
          </p:cNvSpPr>
          <p:nvPr/>
        </p:nvSpPr>
        <p:spPr bwMode="auto">
          <a:xfrm>
            <a:off x="3883409" y="8683324"/>
            <a:ext cx="2973011" cy="459229"/>
          </a:xfrm>
          <a:prstGeom prst="rect">
            <a:avLst/>
          </a:prstGeom>
          <a:noFill/>
          <a:ln w="9525">
            <a:noFill/>
            <a:miter lim="800000"/>
            <a:headEnd/>
            <a:tailEnd/>
          </a:ln>
        </p:spPr>
        <p:txBody>
          <a:bodyPr lIns="91391" tIns="45695" rIns="91391" bIns="45695" anchor="b"/>
          <a:lstStyle/>
          <a:p>
            <a:pPr algn="r" defTabSz="913262"/>
            <a:fld id="{72305F44-69F4-4F2D-AE58-D9D8246B3C83}" type="slidenum">
              <a:rPr lang="ja-JP" altLang="en-US" sz="1200">
                <a:ea typeface="ＭＳ Ｐゴシック" charset="-128"/>
              </a:rPr>
              <a:pPr algn="r" defTabSz="913262"/>
              <a:t>15</a:t>
            </a:fld>
            <a:endParaRPr lang="en-US" altLang="ja-JP" sz="1200">
              <a:ea typeface="ＭＳ Ｐゴシック" charset="-128"/>
            </a:endParaRPr>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endParaRPr lang="ja-JP" altLang="en-US" smtClean="0"/>
          </a:p>
        </p:txBody>
      </p:sp>
    </p:spTree>
    <p:extLst>
      <p:ext uri="{BB962C8B-B14F-4D97-AF65-F5344CB8AC3E}">
        <p14:creationId xmlns:p14="http://schemas.microsoft.com/office/powerpoint/2010/main" val="32918588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これまで全体最適化のための</a:t>
            </a:r>
            <a:r>
              <a:rPr kumimoji="1" lang="en-US" altLang="ja-JP" dirty="0"/>
              <a:t>ERP</a:t>
            </a:r>
            <a:r>
              <a:rPr kumimoji="1" lang="ja-JP" altLang="en-US" dirty="0"/>
              <a:t>システムについて見て来ましたが、</a:t>
            </a:r>
            <a:r>
              <a:rPr kumimoji="1" lang="en-US" altLang="ja-JP" dirty="0"/>
              <a:t>ERP</a:t>
            </a:r>
            <a:r>
              <a:rPr kumimoji="1" lang="ja-JP" altLang="en-US" dirty="0"/>
              <a:t>は大規模なシステムであり、中小の企業が簡単に導入できるものではありません。一度に全てのシステムを入れ替えると言うのもハードルが高いでしょう。</a:t>
            </a:r>
            <a:endParaRPr kumimoji="1" lang="en-US" altLang="ja-JP" dirty="0"/>
          </a:p>
          <a:p>
            <a:endParaRPr kumimoji="1" lang="en-US" altLang="ja-JP" dirty="0"/>
          </a:p>
          <a:p>
            <a:r>
              <a:rPr kumimoji="1" lang="ja-JP" altLang="en-US" dirty="0"/>
              <a:t>このため、既存のシステムをうまく相互接続して統合できないかというアプローチが考えられました。</a:t>
            </a:r>
            <a:endParaRPr kumimoji="1" lang="en-US" altLang="ja-JP" dirty="0"/>
          </a:p>
          <a:p>
            <a:endParaRPr kumimoji="1" lang="en-US" altLang="ja-JP" dirty="0"/>
          </a:p>
          <a:p>
            <a:r>
              <a:rPr kumimoji="1" lang="en-US" altLang="ja-JP" dirty="0"/>
              <a:t>1990</a:t>
            </a:r>
            <a:r>
              <a:rPr kumimoji="1" lang="ja-JP" altLang="en-US" dirty="0"/>
              <a:t>年代末に発表された、</a:t>
            </a:r>
            <a:r>
              <a:rPr kumimoji="1" lang="en-US" altLang="ja-JP" dirty="0"/>
              <a:t>EAI (Enterprise</a:t>
            </a:r>
            <a:r>
              <a:rPr kumimoji="1" lang="en-US" altLang="ja-JP" baseline="0" dirty="0"/>
              <a:t> Application Interconnect</a:t>
            </a:r>
            <a:r>
              <a:rPr kumimoji="1" lang="en-US" altLang="ja-JP" dirty="0"/>
              <a:t>)</a:t>
            </a:r>
            <a:r>
              <a:rPr kumimoji="1" lang="en-US" altLang="ja-JP" baseline="0" dirty="0"/>
              <a:t> </a:t>
            </a:r>
            <a:r>
              <a:rPr kumimoji="1" lang="ja-JP" altLang="en-US" baseline="0" dirty="0"/>
              <a:t>です。</a:t>
            </a:r>
            <a:endParaRPr kumimoji="1" lang="en-US" altLang="ja-JP" baseline="0" dirty="0"/>
          </a:p>
          <a:p>
            <a:r>
              <a:rPr kumimoji="1" lang="ja-JP" altLang="en-US" baseline="0" dirty="0"/>
              <a:t>これは、バラバラに開発された個別最適のシステム同士をデータ変換やプロトコル変換を通して相互に接続しようとするものです。ちょうどハブのような構造になっており、システムとの結合部分は「アダプタ」と呼ばれます。</a:t>
            </a:r>
            <a:endParaRPr kumimoji="1" lang="en-US" altLang="ja-JP" baseline="0" dirty="0"/>
          </a:p>
          <a:p>
            <a:r>
              <a:rPr kumimoji="1" lang="ja-JP" altLang="en-US" baseline="0" dirty="0"/>
              <a:t>個々のシステム用にアダプタを開発するだけで、システムを統合できるため、非常に手軽で安価です。このため、</a:t>
            </a:r>
            <a:r>
              <a:rPr kumimoji="1" lang="en-US" altLang="ja-JP" baseline="0" dirty="0"/>
              <a:t>EAI</a:t>
            </a:r>
            <a:r>
              <a:rPr kumimoji="1" lang="ja-JP" altLang="en-US" baseline="0" dirty="0"/>
              <a:t>は現在でも広く使われています。</a:t>
            </a:r>
            <a:endParaRPr kumimoji="1" lang="en-US" altLang="ja-JP" baseline="0" dirty="0"/>
          </a:p>
          <a:p>
            <a:endParaRPr kumimoji="1" lang="en-US" altLang="ja-JP" baseline="0" dirty="0"/>
          </a:p>
          <a:p>
            <a:r>
              <a:rPr kumimoji="1" lang="ja-JP" altLang="en-US" baseline="0" dirty="0"/>
              <a:t>アダプタの開発についても、多くのシステムで共通する機能があるため、当初よりも開発は容易になっており、最近ではクラウド向けのアダプタが用意され、ハイブリッドクラウド環境への対応も進んでいます。</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a:pPr>
                <a:defRPr/>
              </a:pPr>
              <a:t>16</a:t>
            </a:fld>
            <a:endParaRPr lang="ja-JP" altLang="en-US"/>
          </a:p>
        </p:txBody>
      </p:sp>
    </p:spTree>
    <p:extLst>
      <p:ext uri="{BB962C8B-B14F-4D97-AF65-F5344CB8AC3E}">
        <p14:creationId xmlns:p14="http://schemas.microsoft.com/office/powerpoint/2010/main" val="24782395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1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r>
              <a:rPr lang="en-US" altLang="ja-JP" dirty="0" smtClean="0"/>
              <a:t>ERP</a:t>
            </a:r>
            <a:r>
              <a:rPr lang="ja-JP" altLang="en-US" dirty="0" smtClean="0"/>
              <a:t>の大きな特徴として統合データベースがありますが、</a:t>
            </a:r>
            <a:r>
              <a:rPr lang="en-US" altLang="ja-JP" dirty="0" smtClean="0"/>
              <a:t>MDM</a:t>
            </a:r>
            <a:r>
              <a:rPr lang="ja-JP" altLang="en-US" dirty="0" smtClean="0"/>
              <a:t>は、既存のシステムに分散したデータベースを集約して統合データベースを作るためのソリューションです。</a:t>
            </a:r>
            <a:endParaRPr lang="en-US" altLang="ja-JP" dirty="0" smtClean="0"/>
          </a:p>
          <a:p>
            <a:endParaRPr lang="en-US" altLang="ja-JP" dirty="0" smtClean="0"/>
          </a:p>
          <a:p>
            <a:r>
              <a:rPr lang="ja-JP" altLang="en-US" dirty="0" smtClean="0"/>
              <a:t>様々なシステムに分散しているデータベースを、リアルタイムあるいはバッチ処理で集約し、ひとつのデータベースを作成します。</a:t>
            </a:r>
            <a:endParaRPr lang="en-US" altLang="ja-JP" dirty="0" smtClean="0"/>
          </a:p>
          <a:p>
            <a:r>
              <a:rPr lang="en-US" altLang="ja-JP" dirty="0" smtClean="0"/>
              <a:t>EAI</a:t>
            </a:r>
            <a:r>
              <a:rPr lang="ja-JP" altLang="en-US" dirty="0" smtClean="0"/>
              <a:t>と合わせて活用することにより、</a:t>
            </a:r>
            <a:r>
              <a:rPr lang="en-US" altLang="ja-JP" dirty="0" smtClean="0"/>
              <a:t>ERP</a:t>
            </a:r>
            <a:r>
              <a:rPr lang="ja-JP" altLang="en-US" dirty="0" smtClean="0"/>
              <a:t>システムと見かけ上同等の機能を提供できます。</a:t>
            </a:r>
          </a:p>
        </p:txBody>
      </p:sp>
      <p:sp>
        <p:nvSpPr>
          <p:cNvPr id="4813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A60360C-43EB-4319-9224-2A951DE3B014}" type="slidenum">
              <a:rPr lang="ja-JP" altLang="en-US" smtClean="0"/>
              <a:pPr/>
              <a:t>17</a:t>
            </a:fld>
            <a:endParaRPr lang="ja-JP" altLang="en-US" smtClean="0"/>
          </a:p>
        </p:txBody>
      </p:sp>
    </p:spTree>
    <p:extLst>
      <p:ext uri="{BB962C8B-B14F-4D97-AF65-F5344CB8AC3E}">
        <p14:creationId xmlns:p14="http://schemas.microsoft.com/office/powerpoint/2010/main" val="893182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このように、ダウンサイジングによってコンピュータが普及した代わりに、企業内</a:t>
            </a:r>
            <a:r>
              <a:rPr kumimoji="1" lang="ja-JP" altLang="en-US" dirty="0"/>
              <a:t>に部分最適の業務システムが乱立してしまいました。</a:t>
            </a:r>
            <a:endParaRPr kumimoji="1" lang="en-US" altLang="ja-JP" dirty="0"/>
          </a:p>
          <a:p>
            <a:r>
              <a:rPr kumimoji="1" lang="ja-JP" altLang="en-US" dirty="0"/>
              <a:t>システム間の連携が充分に考えられておらず、必要になった時点で開発する、などといった二度手間が生じるようになってきたのです</a:t>
            </a:r>
            <a:r>
              <a:rPr kumimoji="1" lang="ja-JP" altLang="en-US" dirty="0" smtClean="0"/>
              <a:t>。全社的な観点から見た開発</a:t>
            </a:r>
            <a:r>
              <a:rPr kumimoji="1" lang="ja-JP" altLang="en-US" dirty="0"/>
              <a:t>効率と</a:t>
            </a:r>
            <a:r>
              <a:rPr kumimoji="1" lang="ja-JP" altLang="en-US" dirty="0" smtClean="0"/>
              <a:t>しては、良く</a:t>
            </a:r>
            <a:r>
              <a:rPr kumimoji="1" lang="ja-JP" altLang="en-US" dirty="0"/>
              <a:t>はありません。</a:t>
            </a:r>
            <a:endParaRPr kumimoji="1" lang="en-US" altLang="ja-JP" dirty="0"/>
          </a:p>
          <a:p>
            <a:r>
              <a:rPr kumimoji="1" lang="ja-JP" altLang="en-US" dirty="0"/>
              <a:t>これは、システムの設計開発にあたって全体的な視点というものが欠けていたことが原因です。</a:t>
            </a:r>
            <a:endParaRPr kumimoji="1" lang="en-US" altLang="ja-JP" dirty="0"/>
          </a:p>
          <a:p>
            <a:endParaRPr kumimoji="1" lang="en-US" altLang="ja-JP" dirty="0"/>
          </a:p>
          <a:p>
            <a:r>
              <a:rPr kumimoji="1" lang="ja-JP" altLang="en-US" dirty="0"/>
              <a:t>この反省に立って、全社的な視点からシステム開発を考えようという動きが起こりました</a:t>
            </a:r>
            <a:r>
              <a:rPr kumimoji="1" lang="ja-JP" altLang="en-US" dirty="0" smtClean="0"/>
              <a:t>。</a:t>
            </a:r>
            <a:r>
              <a:rPr kumimoji="1" lang="en-US" altLang="ja-JP" dirty="0" smtClean="0"/>
              <a:t>1980</a:t>
            </a:r>
            <a:r>
              <a:rPr kumimoji="1" lang="ja-JP" altLang="en-US" dirty="0" smtClean="0"/>
              <a:t>年代に提唱された</a:t>
            </a:r>
            <a:r>
              <a:rPr kumimoji="1" lang="en-US" altLang="ja-JP" dirty="0" smtClean="0"/>
              <a:t>Enterprise Architecture</a:t>
            </a:r>
            <a:r>
              <a:rPr kumimoji="1" lang="ja-JP" altLang="en-US" dirty="0" smtClean="0"/>
              <a:t>です。</a:t>
            </a:r>
            <a:endParaRPr kumimoji="1" lang="en-US" altLang="ja-JP" dirty="0"/>
          </a:p>
          <a:p>
            <a:endParaRPr kumimoji="1" lang="en-US" altLang="ja-JP" dirty="0"/>
          </a:p>
          <a:p>
            <a:r>
              <a:rPr kumimoji="1" lang="en-US" altLang="ja-JP" dirty="0"/>
              <a:t>EA</a:t>
            </a:r>
            <a:r>
              <a:rPr kumimoji="1" lang="ja-JP" altLang="en-US" dirty="0"/>
              <a:t>は、複雑化し非効率化した巨大な組織の業務手順や情報システムを抜本から見直し、全体規模で最適化しようとする、非常に大きな枠組みの考え方です。</a:t>
            </a:r>
            <a:r>
              <a:rPr kumimoji="1" lang="en-US" altLang="ja-JP" dirty="0"/>
              <a:t>EA</a:t>
            </a:r>
            <a:r>
              <a:rPr kumimoji="1" lang="ja-JP" altLang="en-US" dirty="0"/>
              <a:t>により、システムへの要件が決まり、それをベースにシステムを構築すれば、全体最適化された</a:t>
            </a:r>
            <a:r>
              <a:rPr kumimoji="1" lang="en-US" altLang="ja-JP" dirty="0"/>
              <a:t>IT</a:t>
            </a:r>
            <a:r>
              <a:rPr kumimoji="1" lang="ja-JP" altLang="en-US" dirty="0"/>
              <a:t>システムを構築できます。</a:t>
            </a:r>
            <a:endParaRPr kumimoji="1" lang="en-US" altLang="ja-JP" dirty="0"/>
          </a:p>
          <a:p>
            <a:endParaRPr kumimoji="1" lang="en-US" altLang="ja-JP" dirty="0"/>
          </a:p>
          <a:p>
            <a:r>
              <a:rPr kumimoji="1" lang="ja-JP" altLang="en-US" dirty="0"/>
              <a:t>この</a:t>
            </a:r>
            <a:r>
              <a:rPr kumimoji="1" lang="en-US" altLang="ja-JP" dirty="0"/>
              <a:t>EA</a:t>
            </a:r>
            <a:r>
              <a:rPr kumimoji="1" lang="ja-JP" altLang="en-US" dirty="0"/>
              <a:t>という大きな考え方の中</a:t>
            </a:r>
            <a:r>
              <a:rPr kumimoji="1" lang="ja-JP" altLang="en-US" dirty="0" smtClean="0"/>
              <a:t>で、ビジネスプロセスに注目し、これを</a:t>
            </a:r>
            <a:r>
              <a:rPr kumimoji="1" lang="ja-JP" altLang="en-US" dirty="0"/>
              <a:t>根本的に見直していこうという部分が</a:t>
            </a:r>
            <a:r>
              <a:rPr kumimoji="1" lang="en-US" altLang="ja-JP" dirty="0" smtClean="0"/>
              <a:t>BPR</a:t>
            </a:r>
            <a:r>
              <a:rPr kumimoji="1" lang="ja-JP" altLang="en-US" dirty="0" smtClean="0"/>
              <a:t>ということができます</a:t>
            </a:r>
            <a:r>
              <a:rPr kumimoji="1" lang="ja-JP" altLang="en-US" dirty="0"/>
              <a:t>。</a:t>
            </a:r>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3</a:t>
            </a:fld>
            <a:endParaRPr lang="ja-JP" altLang="en-US"/>
          </a:p>
        </p:txBody>
      </p:sp>
    </p:spTree>
    <p:extLst>
      <p:ext uri="{BB962C8B-B14F-4D97-AF65-F5344CB8AC3E}">
        <p14:creationId xmlns:p14="http://schemas.microsoft.com/office/powerpoint/2010/main" val="2559239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EA</a:t>
            </a:r>
            <a:r>
              <a:rPr kumimoji="1" lang="ja-JP" altLang="en-US" dirty="0"/>
              <a:t>には、全社的な観点から業務を見直し、効率化するビジネス戦略の側面と、データの標準化や</a:t>
            </a:r>
            <a:r>
              <a:rPr kumimoji="1" lang="en-US" altLang="ja-JP" dirty="0"/>
              <a:t>IT</a:t>
            </a:r>
            <a:r>
              <a:rPr kumimoji="1" lang="ja-JP" altLang="en-US" dirty="0"/>
              <a:t>技術の活用という</a:t>
            </a:r>
            <a:r>
              <a:rPr kumimoji="1" lang="en-US" altLang="ja-JP" dirty="0"/>
              <a:t>IT</a:t>
            </a:r>
            <a:r>
              <a:rPr kumimoji="1" lang="ja-JP" altLang="en-US" dirty="0"/>
              <a:t>戦略の側面があります</a:t>
            </a:r>
            <a:r>
              <a:rPr kumimoji="1" lang="ja-JP" altLang="en-US" dirty="0" smtClean="0"/>
              <a:t>。経営改革の概念も含んでいるのです。</a:t>
            </a:r>
            <a:endParaRPr kumimoji="1" lang="en-US" altLang="ja-JP" dirty="0"/>
          </a:p>
          <a:p>
            <a:r>
              <a:rPr kumimoji="1" lang="ja-JP" altLang="en-US" sz="1200" kern="1200" dirty="0" smtClean="0">
                <a:solidFill>
                  <a:schemeClr val="tx1"/>
                </a:solidFill>
                <a:latin typeface="+mn-lt"/>
                <a:ea typeface="+mn-ea"/>
                <a:cs typeface="+mn-cs"/>
              </a:rPr>
              <a:t>ビジネス戦略と</a:t>
            </a:r>
            <a:r>
              <a:rPr kumimoji="1" lang="en-US" altLang="ja-JP" sz="1200" kern="1200" dirty="0" smtClean="0">
                <a:solidFill>
                  <a:schemeClr val="tx1"/>
                </a:solidFill>
                <a:latin typeface="+mn-lt"/>
                <a:ea typeface="+mn-ea"/>
                <a:cs typeface="+mn-cs"/>
              </a:rPr>
              <a:t>IT</a:t>
            </a:r>
            <a:r>
              <a:rPr kumimoji="1" lang="ja-JP" altLang="en-US" sz="1200" kern="1200" dirty="0" smtClean="0">
                <a:solidFill>
                  <a:schemeClr val="tx1"/>
                </a:solidFill>
                <a:latin typeface="+mn-lt"/>
                <a:ea typeface="+mn-ea"/>
                <a:cs typeface="+mn-cs"/>
              </a:rPr>
              <a:t>戦略を結び付け、個々のシステムをデザインする際に従うべき規範や、業務とシステムの“あるべき姿”に到達するためのプロセスを定めることで全体最適化を図るのが目的です。</a:t>
            </a:r>
            <a:endParaRPr kumimoji="1" lang="en-US" altLang="ja-JP" sz="1200" kern="1200" dirty="0" smtClean="0">
              <a:solidFill>
                <a:schemeClr val="tx1"/>
              </a:solidFill>
              <a:latin typeface="+mn-lt"/>
              <a:ea typeface="+mn-ea"/>
              <a:cs typeface="+mn-cs"/>
            </a:endParaRPr>
          </a:p>
          <a:p>
            <a:endParaRPr kumimoji="1" lang="en-US" altLang="ja-JP" dirty="0"/>
          </a:p>
          <a:p>
            <a:r>
              <a:rPr kumimoji="1" lang="en-US" altLang="ja-JP" sz="1200" kern="1200" dirty="0" smtClean="0">
                <a:solidFill>
                  <a:schemeClr val="tx1"/>
                </a:solidFill>
                <a:latin typeface="+mn-lt"/>
                <a:ea typeface="+mn-ea"/>
                <a:cs typeface="+mn-cs"/>
              </a:rPr>
              <a:t>EA</a:t>
            </a:r>
            <a:r>
              <a:rPr kumimoji="1" lang="ja-JP" altLang="en-US" sz="1200" kern="1200" dirty="0" smtClean="0">
                <a:solidFill>
                  <a:schemeClr val="tx1"/>
                </a:solidFill>
                <a:latin typeface="+mn-lt"/>
                <a:ea typeface="+mn-ea"/>
                <a:cs typeface="+mn-cs"/>
              </a:rPr>
              <a:t>は</a:t>
            </a:r>
            <a:r>
              <a:rPr kumimoji="1" lang="en-US" altLang="ja-JP" sz="1200" kern="1200" dirty="0" smtClean="0">
                <a:solidFill>
                  <a:schemeClr val="tx1"/>
                </a:solidFill>
                <a:latin typeface="+mn-lt"/>
                <a:ea typeface="+mn-ea"/>
                <a:cs typeface="+mn-cs"/>
              </a:rPr>
              <a:t>4</a:t>
            </a:r>
            <a:r>
              <a:rPr kumimoji="1" lang="ja-JP" altLang="en-US" sz="1200" kern="1200" dirty="0" err="1" smtClean="0">
                <a:solidFill>
                  <a:schemeClr val="tx1"/>
                </a:solidFill>
                <a:latin typeface="+mn-lt"/>
                <a:ea typeface="+mn-ea"/>
                <a:cs typeface="+mn-cs"/>
              </a:rPr>
              <a:t>つの</a:t>
            </a:r>
            <a:r>
              <a:rPr kumimoji="1" lang="ja-JP" altLang="en-US" sz="1200" kern="1200" dirty="0" smtClean="0">
                <a:solidFill>
                  <a:schemeClr val="tx1"/>
                </a:solidFill>
                <a:latin typeface="+mn-lt"/>
                <a:ea typeface="+mn-ea"/>
                <a:cs typeface="+mn-cs"/>
              </a:rPr>
              <a:t>アーキテクチャから構成されています。</a:t>
            </a:r>
            <a:endParaRPr kumimoji="1" lang="en-US" altLang="ja-JP" sz="1200" kern="1200" dirty="0" smtClean="0">
              <a:solidFill>
                <a:schemeClr val="tx1"/>
              </a:solidFill>
              <a:latin typeface="+mn-lt"/>
              <a:ea typeface="+mn-ea"/>
              <a:cs typeface="+mn-cs"/>
            </a:endParaRPr>
          </a:p>
          <a:p>
            <a:endParaRPr kumimoji="1" lang="en-US" altLang="ja-JP" sz="1200" kern="1200" dirty="0" smtClean="0">
              <a:solidFill>
                <a:schemeClr val="tx1"/>
              </a:solidFill>
              <a:latin typeface="+mn-lt"/>
              <a:ea typeface="+mn-ea"/>
              <a:cs typeface="+mn-cs"/>
            </a:endParaRPr>
          </a:p>
          <a:p>
            <a:r>
              <a:rPr kumimoji="1" lang="ja-JP" altLang="en-US" sz="1200" kern="1200" dirty="0" smtClean="0">
                <a:solidFill>
                  <a:schemeClr val="tx1"/>
                </a:solidFill>
                <a:latin typeface="+mn-lt"/>
                <a:ea typeface="+mn-ea"/>
                <a:cs typeface="+mn-cs"/>
              </a:rPr>
              <a:t>・ビジネス・アーキテクチャ（</a:t>
            </a:r>
            <a:r>
              <a:rPr kumimoji="1" lang="en-US" altLang="ja-JP" sz="1200" kern="1200" dirty="0" smtClean="0">
                <a:solidFill>
                  <a:schemeClr val="tx1"/>
                </a:solidFill>
                <a:latin typeface="+mn-lt"/>
                <a:ea typeface="+mn-ea"/>
                <a:cs typeface="+mn-cs"/>
              </a:rPr>
              <a:t>BA</a:t>
            </a:r>
            <a:r>
              <a:rPr kumimoji="1" lang="ja-JP" altLang="en-US" sz="1200" kern="1200" dirty="0" smtClean="0">
                <a:solidFill>
                  <a:schemeClr val="tx1"/>
                </a:solidFill>
                <a:latin typeface="+mn-lt"/>
                <a:ea typeface="+mn-ea"/>
                <a:cs typeface="+mn-cs"/>
              </a:rPr>
              <a:t>：政策・業務体系）</a:t>
            </a:r>
            <a:endParaRPr kumimoji="1" lang="en-US" altLang="ja-JP" sz="1200" kern="1200" dirty="0" smtClean="0">
              <a:solidFill>
                <a:schemeClr val="tx1"/>
              </a:solidFill>
              <a:latin typeface="+mn-lt"/>
              <a:ea typeface="+mn-ea"/>
              <a:cs typeface="+mn-cs"/>
            </a:endParaRPr>
          </a:p>
          <a:p>
            <a:r>
              <a:rPr kumimoji="1" lang="ja-JP" altLang="en-US" sz="1200" kern="1200" dirty="0" smtClean="0">
                <a:solidFill>
                  <a:schemeClr val="tx1"/>
                </a:solidFill>
                <a:latin typeface="+mn-lt"/>
                <a:ea typeface="+mn-ea"/>
                <a:cs typeface="+mn-cs"/>
              </a:rPr>
              <a:t>・アプリケーション・アーキテクチャ（</a:t>
            </a:r>
            <a:r>
              <a:rPr kumimoji="1" lang="en-US" altLang="ja-JP" sz="1200" kern="1200" dirty="0" smtClean="0">
                <a:solidFill>
                  <a:schemeClr val="tx1"/>
                </a:solidFill>
                <a:latin typeface="+mn-lt"/>
                <a:ea typeface="+mn-ea"/>
                <a:cs typeface="+mn-cs"/>
              </a:rPr>
              <a:t>AA</a:t>
            </a:r>
            <a:r>
              <a:rPr kumimoji="1" lang="ja-JP" altLang="en-US" sz="1200" kern="1200" dirty="0" smtClean="0">
                <a:solidFill>
                  <a:schemeClr val="tx1"/>
                </a:solidFill>
                <a:latin typeface="+mn-lt"/>
                <a:ea typeface="+mn-ea"/>
                <a:cs typeface="+mn-cs"/>
              </a:rPr>
              <a:t>：適用処理体系）</a:t>
            </a:r>
            <a:endParaRPr kumimoji="1" lang="en-US" altLang="ja-JP" sz="1200" kern="1200" dirty="0" smtClean="0">
              <a:solidFill>
                <a:schemeClr val="tx1"/>
              </a:solidFill>
              <a:latin typeface="+mn-lt"/>
              <a:ea typeface="+mn-ea"/>
              <a:cs typeface="+mn-cs"/>
            </a:endParaRPr>
          </a:p>
          <a:p>
            <a:r>
              <a:rPr kumimoji="1" lang="ja-JP" altLang="en-US" sz="1200" kern="1200" dirty="0" smtClean="0">
                <a:solidFill>
                  <a:schemeClr val="tx1"/>
                </a:solidFill>
                <a:latin typeface="+mn-lt"/>
                <a:ea typeface="+mn-ea"/>
                <a:cs typeface="+mn-cs"/>
              </a:rPr>
              <a:t>・データ・アーキテクチャ（</a:t>
            </a:r>
            <a:r>
              <a:rPr kumimoji="1" lang="en-US" altLang="ja-JP" sz="1200" kern="1200" dirty="0" smtClean="0">
                <a:solidFill>
                  <a:schemeClr val="tx1"/>
                </a:solidFill>
                <a:latin typeface="+mn-lt"/>
                <a:ea typeface="+mn-ea"/>
                <a:cs typeface="+mn-cs"/>
              </a:rPr>
              <a:t>DA</a:t>
            </a:r>
            <a:r>
              <a:rPr kumimoji="1" lang="ja-JP" altLang="en-US" sz="1200" kern="1200" dirty="0" smtClean="0">
                <a:solidFill>
                  <a:schemeClr val="tx1"/>
                </a:solidFill>
                <a:latin typeface="+mn-lt"/>
                <a:ea typeface="+mn-ea"/>
                <a:cs typeface="+mn-cs"/>
              </a:rPr>
              <a:t>：データ体系）</a:t>
            </a:r>
            <a:endParaRPr kumimoji="1" lang="en-US" altLang="ja-JP" sz="1200" kern="1200" dirty="0" smtClean="0">
              <a:solidFill>
                <a:schemeClr val="tx1"/>
              </a:solidFill>
              <a:latin typeface="+mn-lt"/>
              <a:ea typeface="+mn-ea"/>
              <a:cs typeface="+mn-cs"/>
            </a:endParaRPr>
          </a:p>
          <a:p>
            <a:r>
              <a:rPr kumimoji="1" lang="ja-JP" altLang="en-US" sz="1200" kern="1200" dirty="0" smtClean="0">
                <a:solidFill>
                  <a:schemeClr val="tx1"/>
                </a:solidFill>
                <a:latin typeface="+mn-lt"/>
                <a:ea typeface="+mn-ea"/>
                <a:cs typeface="+mn-cs"/>
              </a:rPr>
              <a:t>・テクノロジ・アーキテクチャ（</a:t>
            </a:r>
            <a:r>
              <a:rPr kumimoji="1" lang="en-US" altLang="ja-JP" sz="1200" kern="1200" dirty="0" smtClean="0">
                <a:solidFill>
                  <a:schemeClr val="tx1"/>
                </a:solidFill>
                <a:latin typeface="+mn-lt"/>
                <a:ea typeface="+mn-ea"/>
                <a:cs typeface="+mn-cs"/>
              </a:rPr>
              <a:t>TA</a:t>
            </a:r>
            <a:r>
              <a:rPr kumimoji="1" lang="ja-JP" altLang="en-US" sz="1200" kern="1200" dirty="0" smtClean="0">
                <a:solidFill>
                  <a:schemeClr val="tx1"/>
                </a:solidFill>
                <a:latin typeface="+mn-lt"/>
                <a:ea typeface="+mn-ea"/>
                <a:cs typeface="+mn-cs"/>
              </a:rPr>
              <a:t>：技術体系）</a:t>
            </a:r>
            <a:endParaRPr kumimoji="1" lang="en-US" altLang="ja-JP" dirty="0"/>
          </a:p>
          <a:p>
            <a:endParaRPr kumimoji="1" lang="en-US" altLang="ja-JP" dirty="0"/>
          </a:p>
          <a:p>
            <a:r>
              <a:rPr kumimoji="1" lang="en-US" altLang="ja-JP" dirty="0"/>
              <a:t>EA</a:t>
            </a:r>
            <a:r>
              <a:rPr kumimoji="1" lang="ja-JP" altLang="en-US" dirty="0"/>
              <a:t>の起源は、</a:t>
            </a:r>
            <a:r>
              <a:rPr kumimoji="1" lang="en-US" altLang="ja-JP" dirty="0"/>
              <a:t>1987</a:t>
            </a:r>
            <a:r>
              <a:rPr kumimoji="1" lang="ja-JP" altLang="en-US" dirty="0"/>
              <a:t>年に「</a:t>
            </a:r>
            <a:r>
              <a:rPr kumimoji="1" lang="en-US" altLang="ja-JP" dirty="0"/>
              <a:t>IBM Systems Journal</a:t>
            </a:r>
            <a:r>
              <a:rPr kumimoji="1" lang="ja-JP" altLang="en-US" dirty="0"/>
              <a:t>」誌で提案された「</a:t>
            </a:r>
            <a:r>
              <a:rPr kumimoji="1" lang="en-US" altLang="ja-JP" dirty="0" err="1"/>
              <a:t>Zachman</a:t>
            </a:r>
            <a:r>
              <a:rPr kumimoji="1" lang="ja-JP" altLang="en-US" dirty="0"/>
              <a:t>フレームワーク」とされます。</a:t>
            </a:r>
            <a:r>
              <a:rPr kumimoji="1" lang="en-US" altLang="ja-JP" dirty="0"/>
              <a:t>1990</a:t>
            </a:r>
            <a:r>
              <a:rPr kumimoji="1" lang="ja-JP" altLang="en-US" dirty="0"/>
              <a:t>年代に米連邦政府が</a:t>
            </a:r>
            <a:r>
              <a:rPr kumimoji="1" lang="en-US" altLang="ja-JP" dirty="0"/>
              <a:t>EA</a:t>
            </a:r>
            <a:r>
              <a:rPr kumimoji="1" lang="ja-JP" altLang="en-US" dirty="0"/>
              <a:t>の作成を義務づけたことから注目され、大企業が</a:t>
            </a:r>
            <a:r>
              <a:rPr kumimoji="1" lang="en-US" altLang="ja-JP" dirty="0"/>
              <a:t>EA</a:t>
            </a:r>
            <a:r>
              <a:rPr kumimoji="1" lang="ja-JP" altLang="en-US" dirty="0"/>
              <a:t>に取り組みました。日本でも</a:t>
            </a:r>
            <a:r>
              <a:rPr kumimoji="1" lang="ja-JP" altLang="en-US" sz="1200" kern="1200" dirty="0" smtClean="0">
                <a:solidFill>
                  <a:schemeClr val="tx1"/>
                </a:solidFill>
                <a:latin typeface="+mn-lt"/>
                <a:ea typeface="+mn-ea"/>
                <a:cs typeface="+mn-cs"/>
              </a:rPr>
              <a:t>東京三菱銀行や松下電器産業が取り組んだということです。日本政府も</a:t>
            </a:r>
            <a:r>
              <a:rPr kumimoji="1" lang="en-US" altLang="ja-JP" sz="1200" kern="1200" dirty="0" smtClean="0">
                <a:solidFill>
                  <a:schemeClr val="tx1"/>
                </a:solidFill>
                <a:latin typeface="+mn-lt"/>
                <a:ea typeface="+mn-ea"/>
                <a:cs typeface="+mn-cs"/>
              </a:rPr>
              <a:t>2003</a:t>
            </a:r>
            <a:r>
              <a:rPr kumimoji="1" lang="ja-JP" altLang="en-US" sz="1200" kern="1200" dirty="0" smtClean="0">
                <a:solidFill>
                  <a:schemeClr val="tx1"/>
                </a:solidFill>
                <a:latin typeface="+mn-lt"/>
                <a:ea typeface="+mn-ea"/>
                <a:cs typeface="+mn-cs"/>
              </a:rPr>
              <a:t>年から電子政府の取り組みのなかで</a:t>
            </a:r>
            <a:r>
              <a:rPr kumimoji="1" lang="en-US" altLang="ja-JP" sz="1200" kern="1200" dirty="0" smtClean="0">
                <a:solidFill>
                  <a:schemeClr val="tx1"/>
                </a:solidFill>
                <a:latin typeface="+mn-lt"/>
                <a:ea typeface="+mn-ea"/>
                <a:cs typeface="+mn-cs"/>
              </a:rPr>
              <a:t>EA</a:t>
            </a:r>
            <a:r>
              <a:rPr kumimoji="1" lang="ja-JP" altLang="en-US" sz="1200" kern="1200" dirty="0" smtClean="0">
                <a:solidFill>
                  <a:schemeClr val="tx1"/>
                </a:solidFill>
                <a:latin typeface="+mn-lt"/>
                <a:ea typeface="+mn-ea"/>
                <a:cs typeface="+mn-cs"/>
              </a:rPr>
              <a:t>を位置づけています。</a:t>
            </a:r>
            <a:endParaRPr kumimoji="1" lang="en-US" altLang="ja-JP" sz="1200" kern="1200" dirty="0" smtClean="0">
              <a:solidFill>
                <a:schemeClr val="tx1"/>
              </a:solidFill>
              <a:latin typeface="+mn-lt"/>
              <a:ea typeface="+mn-ea"/>
              <a:cs typeface="+mn-cs"/>
            </a:endParaRPr>
          </a:p>
          <a:p>
            <a:endParaRPr kumimoji="1" lang="en-US" altLang="ja-JP" sz="1200" kern="1200" dirty="0" smtClean="0">
              <a:solidFill>
                <a:schemeClr val="tx1"/>
              </a:solidFill>
              <a:latin typeface="+mn-lt"/>
              <a:ea typeface="+mn-ea"/>
              <a:cs typeface="+mn-cs"/>
            </a:endParaRPr>
          </a:p>
          <a:p>
            <a:r>
              <a:rPr kumimoji="1" lang="ja-JP" altLang="en-US" sz="1200" kern="1200" dirty="0" smtClean="0">
                <a:solidFill>
                  <a:schemeClr val="tx1"/>
                </a:solidFill>
                <a:latin typeface="+mn-lt"/>
                <a:ea typeface="+mn-ea"/>
                <a:cs typeface="+mn-cs"/>
              </a:rPr>
              <a:t>しかし、</a:t>
            </a:r>
            <a:r>
              <a:rPr kumimoji="1" lang="en-US" altLang="ja-JP" sz="1200" kern="1200" dirty="0" smtClean="0">
                <a:solidFill>
                  <a:schemeClr val="tx1"/>
                </a:solidFill>
                <a:latin typeface="+mn-lt"/>
                <a:ea typeface="+mn-ea"/>
                <a:cs typeface="+mn-cs"/>
              </a:rPr>
              <a:t>EA</a:t>
            </a:r>
            <a:r>
              <a:rPr kumimoji="1" lang="ja-JP" altLang="en-US" sz="1200" kern="1200" dirty="0" smtClean="0">
                <a:solidFill>
                  <a:schemeClr val="tx1"/>
                </a:solidFill>
                <a:latin typeface="+mn-lt"/>
                <a:ea typeface="+mn-ea"/>
                <a:cs typeface="+mn-cs"/>
              </a:rPr>
              <a:t>は厳格すぎ、大規模すぎてうまくいかない例も多かったとされます。日本の電子政府の取り組みも、最近はトーンダウン気味のようです。</a:t>
            </a:r>
            <a:endParaRPr kumimoji="1" lang="en-US" altLang="ja-JP" sz="1200" kern="1200" dirty="0" smtClean="0">
              <a:solidFill>
                <a:schemeClr val="tx1"/>
              </a:solidFill>
              <a:latin typeface="+mn-lt"/>
              <a:ea typeface="+mn-ea"/>
              <a:cs typeface="+mn-cs"/>
            </a:endParaRPr>
          </a:p>
          <a:p>
            <a:endParaRPr kumimoji="1" lang="en-US" altLang="ja-JP" sz="1200" kern="1200" dirty="0" smtClean="0">
              <a:solidFill>
                <a:schemeClr val="tx1"/>
              </a:solidFill>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sz="1200" kern="1200" dirty="0" smtClean="0">
                <a:solidFill>
                  <a:schemeClr val="tx1"/>
                </a:solidFill>
                <a:latin typeface="+mn-lt"/>
                <a:ea typeface="+mn-ea"/>
                <a:cs typeface="+mn-cs"/>
              </a:rPr>
              <a:t>この</a:t>
            </a:r>
            <a:r>
              <a:rPr kumimoji="1" lang="en-US" altLang="ja-JP" sz="1200" kern="1200" dirty="0" smtClean="0">
                <a:solidFill>
                  <a:schemeClr val="tx1"/>
                </a:solidFill>
                <a:latin typeface="+mn-lt"/>
                <a:ea typeface="+mn-ea"/>
                <a:cs typeface="+mn-cs"/>
              </a:rPr>
              <a:t>EA</a:t>
            </a:r>
            <a:r>
              <a:rPr kumimoji="1" lang="ja-JP" altLang="en-US" sz="1200" kern="1200" dirty="0" smtClean="0">
                <a:solidFill>
                  <a:schemeClr val="tx1"/>
                </a:solidFill>
                <a:latin typeface="+mn-lt"/>
                <a:ea typeface="+mn-ea"/>
                <a:cs typeface="+mn-cs"/>
              </a:rPr>
              <a:t>の中のビジネスアーキテクチャの中に、プロセスモデルの定義があります。この部分にフォーカスし、プロセスモデルの最適化を行うために考えられたのが、</a:t>
            </a:r>
            <a:r>
              <a:rPr kumimoji="1" lang="ja-JP" altLang="en-US" dirty="0" smtClean="0"/>
              <a:t>ビジネスプロセスリエンジニアリングということができます。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a:pPr>
                <a:defRPr/>
              </a:pPr>
              <a:t>4</a:t>
            </a:fld>
            <a:endParaRPr lang="ja-JP" altLang="en-US"/>
          </a:p>
        </p:txBody>
      </p:sp>
    </p:spTree>
    <p:extLst>
      <p:ext uri="{BB962C8B-B14F-4D97-AF65-F5344CB8AC3E}">
        <p14:creationId xmlns:p14="http://schemas.microsoft.com/office/powerpoint/2010/main" val="2684476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BPR</a:t>
            </a:r>
            <a:r>
              <a:rPr kumimoji="1" lang="ja-JP" altLang="en-US" dirty="0"/>
              <a:t>という考え方は、</a:t>
            </a:r>
            <a:r>
              <a:rPr kumimoji="1" lang="en-US" altLang="ja-JP" dirty="0"/>
              <a:t>EA</a:t>
            </a:r>
            <a:r>
              <a:rPr kumimoji="1" lang="ja-JP" altLang="en-US" dirty="0"/>
              <a:t>よりも少し後、</a:t>
            </a:r>
            <a:r>
              <a:rPr kumimoji="1" lang="en-US" altLang="ja-JP" dirty="0"/>
              <a:t>1990</a:t>
            </a:r>
            <a:r>
              <a:rPr kumimoji="1" lang="ja-JP" altLang="en-US" dirty="0"/>
              <a:t>年に</a:t>
            </a:r>
            <a:r>
              <a:rPr lang="ja-JP" altLang="en-US" sz="1200" dirty="0">
                <a:solidFill>
                  <a:schemeClr val="bg1"/>
                </a:solidFill>
                <a:latin typeface="+mn-lt"/>
                <a:ea typeface="+mn-ea"/>
              </a:rPr>
              <a:t>元マサチューセッツ工科大学教授のマイケル・ハマーが</a:t>
            </a:r>
            <a:r>
              <a:rPr kumimoji="1" lang="ja-JP" altLang="en-US" dirty="0"/>
              <a:t>発表した論文が</a:t>
            </a:r>
            <a:r>
              <a:rPr kumimoji="1" lang="ja-JP" altLang="en-US" dirty="0" smtClean="0"/>
              <a:t>始まりとされます</a:t>
            </a:r>
            <a:r>
              <a:rPr kumimoji="1" lang="ja-JP" altLang="en-US" dirty="0"/>
              <a:t>。</a:t>
            </a:r>
            <a:endParaRPr kumimoji="1" lang="en-US" altLang="ja-JP" dirty="0"/>
          </a:p>
          <a:p>
            <a:r>
              <a:rPr kumimoji="1" lang="en-US" altLang="ja-JP" dirty="0"/>
              <a:t>http://www.itmedia.co.jp/im/articles/0401/14/news089.html</a:t>
            </a:r>
          </a:p>
          <a:p>
            <a:endParaRPr kumimoji="1" lang="en-US" altLang="ja-JP" dirty="0"/>
          </a:p>
          <a:p>
            <a:r>
              <a:rPr kumimoji="1" lang="ja-JP" altLang="en-US" dirty="0" smtClean="0"/>
              <a:t>ただ、ビジネスプロセス</a:t>
            </a:r>
            <a:r>
              <a:rPr kumimoji="1" lang="ja-JP" altLang="en-US" dirty="0"/>
              <a:t>という考え方</a:t>
            </a:r>
            <a:r>
              <a:rPr kumimoji="1" lang="ja-JP" altLang="en-US" dirty="0" smtClean="0"/>
              <a:t>そのものの歴史はもう少し古く、</a:t>
            </a:r>
            <a:r>
              <a:rPr kumimoji="1" lang="en-US" altLang="ja-JP" dirty="0"/>
              <a:t>1980</a:t>
            </a:r>
            <a:r>
              <a:rPr kumimoji="1" lang="ja-JP" altLang="en-US" dirty="0"/>
              <a:t>年代にモトローラや</a:t>
            </a:r>
            <a:r>
              <a:rPr kumimoji="1" lang="en-US" altLang="ja-JP" dirty="0"/>
              <a:t>GE</a:t>
            </a:r>
            <a:r>
              <a:rPr kumimoji="1" lang="ja-JP" altLang="en-US" dirty="0"/>
              <a:t>などが取り組んだ品質管理手法であるシックスシグマが取り入れたのが最初と言われています。</a:t>
            </a:r>
            <a:endParaRPr kumimoji="1" lang="en-US" altLang="ja-JP" dirty="0"/>
          </a:p>
          <a:p>
            <a:endParaRPr kumimoji="1" lang="en-US" altLang="ja-JP" dirty="0"/>
          </a:p>
          <a:p>
            <a:r>
              <a:rPr kumimoji="1" lang="ja-JP" altLang="en-US" sz="1200" kern="1200" dirty="0" smtClean="0">
                <a:solidFill>
                  <a:schemeClr val="tx1"/>
                </a:solidFill>
                <a:latin typeface="+mn-lt"/>
                <a:ea typeface="+mn-ea"/>
                <a:cs typeface="+mn-cs"/>
              </a:rPr>
              <a:t>ハマーは、高度に専門化され、プロセスが分断された分業型組織に見られる職能別の古典的なビジネス構造を全面的に否定し、プロセス志向の新たな組織構造・価値観・評価システムをゼロから作り出すことを勧め、抜本的な変化を起こすための一連の手順として</a:t>
            </a:r>
            <a:r>
              <a:rPr kumimoji="1" lang="en-US" altLang="ja-JP" sz="1200" kern="1200" dirty="0" smtClean="0">
                <a:solidFill>
                  <a:schemeClr val="tx1"/>
                </a:solidFill>
                <a:latin typeface="+mn-lt"/>
                <a:ea typeface="+mn-ea"/>
                <a:cs typeface="+mn-cs"/>
              </a:rPr>
              <a:t>BPR</a:t>
            </a:r>
            <a:r>
              <a:rPr kumimoji="1" lang="ja-JP" altLang="en-US" sz="1200" kern="1200" dirty="0" smtClean="0">
                <a:solidFill>
                  <a:schemeClr val="tx1"/>
                </a:solidFill>
                <a:latin typeface="+mn-lt"/>
                <a:ea typeface="+mn-ea"/>
                <a:cs typeface="+mn-cs"/>
              </a:rPr>
              <a:t>を考え出しました。</a:t>
            </a:r>
            <a:endParaRPr kumimoji="1" lang="en-US" altLang="ja-JP" sz="1200" kern="1200" dirty="0" smtClean="0">
              <a:solidFill>
                <a:schemeClr val="tx1"/>
              </a:solidFill>
              <a:latin typeface="+mn-lt"/>
              <a:ea typeface="+mn-ea"/>
              <a:cs typeface="+mn-cs"/>
            </a:endParaRPr>
          </a:p>
          <a:p>
            <a:r>
              <a:rPr kumimoji="1" lang="en-US" altLang="ja-JP" sz="1200" kern="1200" dirty="0" smtClean="0">
                <a:solidFill>
                  <a:schemeClr val="tx1"/>
                </a:solidFill>
                <a:latin typeface="+mn-lt"/>
                <a:ea typeface="+mn-ea"/>
                <a:cs typeface="+mn-cs"/>
              </a:rPr>
              <a:t>BPR</a:t>
            </a:r>
            <a:r>
              <a:rPr kumimoji="1" lang="ja-JP" altLang="en-US" sz="1200" kern="1200" dirty="0" smtClean="0">
                <a:solidFill>
                  <a:schemeClr val="tx1"/>
                </a:solidFill>
                <a:latin typeface="+mn-lt"/>
                <a:ea typeface="+mn-ea"/>
                <a:cs typeface="+mn-cs"/>
              </a:rPr>
              <a:t>の定義は「コスト、品質、サービス、スピードのような、重大で現代的なパフォーマンス基準を劇的に改善するために、ビジネス・プロセスを根本的に考え直し、抜本的にそれをデザインし直すこと」です。</a:t>
            </a:r>
            <a:endParaRPr kumimoji="1" lang="en-US" altLang="ja-JP" sz="1200" kern="1200" dirty="0" smtClean="0">
              <a:solidFill>
                <a:schemeClr val="tx1"/>
              </a:solidFill>
              <a:latin typeface="+mn-lt"/>
              <a:ea typeface="+mn-ea"/>
              <a:cs typeface="+mn-cs"/>
            </a:endParaRPr>
          </a:p>
          <a:p>
            <a:endParaRPr kumimoji="1" lang="en-US" altLang="ja-JP" sz="1200" kern="1200" dirty="0" smtClean="0">
              <a:solidFill>
                <a:schemeClr val="tx1"/>
              </a:solidFill>
              <a:latin typeface="+mn-lt"/>
              <a:ea typeface="+mn-ea"/>
              <a:cs typeface="+mn-cs"/>
            </a:endParaRPr>
          </a:p>
          <a:p>
            <a:r>
              <a:rPr kumimoji="1" lang="ja-JP" altLang="en-US" sz="1200" kern="1200" dirty="0" smtClean="0">
                <a:solidFill>
                  <a:schemeClr val="tx1"/>
                </a:solidFill>
                <a:latin typeface="+mn-lt"/>
                <a:ea typeface="+mn-ea"/>
                <a:cs typeface="+mn-cs"/>
              </a:rPr>
              <a:t>これは要するに「既存のやり方は全部駄目」という考え方で、</a:t>
            </a:r>
            <a:r>
              <a:rPr kumimoji="1" lang="en-US" altLang="ja-JP" sz="1200" kern="1200" dirty="0" smtClean="0">
                <a:solidFill>
                  <a:schemeClr val="tx1"/>
                </a:solidFill>
                <a:latin typeface="+mn-lt"/>
                <a:ea typeface="+mn-ea"/>
                <a:cs typeface="+mn-cs"/>
              </a:rPr>
              <a:t>BPR</a:t>
            </a:r>
            <a:r>
              <a:rPr kumimoji="1" lang="ja-JP" altLang="en-US" sz="1200" kern="1200" dirty="0" smtClean="0">
                <a:solidFill>
                  <a:schemeClr val="tx1"/>
                </a:solidFill>
                <a:latin typeface="+mn-lt"/>
                <a:ea typeface="+mn-ea"/>
                <a:cs typeface="+mn-cs"/>
              </a:rPr>
              <a:t>の導入はまず既存のプロセスの破壊から始まったのです。</a:t>
            </a:r>
            <a:endParaRPr kumimoji="1" lang="en-US" altLang="ja-JP" sz="1200" kern="1200" dirty="0" smtClean="0">
              <a:solidFill>
                <a:schemeClr val="tx1"/>
              </a:solidFill>
              <a:latin typeface="+mn-lt"/>
              <a:ea typeface="+mn-ea"/>
              <a:cs typeface="+mn-cs"/>
            </a:endParaRPr>
          </a:p>
          <a:p>
            <a:r>
              <a:rPr kumimoji="1" lang="ja-JP" altLang="en-US" sz="1200" kern="1200" dirty="0" smtClean="0">
                <a:solidFill>
                  <a:schemeClr val="tx1"/>
                </a:solidFill>
                <a:latin typeface="+mn-lt"/>
                <a:ea typeface="+mn-ea"/>
                <a:cs typeface="+mn-cs"/>
              </a:rPr>
              <a:t>このため、</a:t>
            </a:r>
            <a:r>
              <a:rPr kumimoji="1" lang="en-US" altLang="ja-JP" sz="1200" kern="1200" dirty="0" smtClean="0">
                <a:solidFill>
                  <a:schemeClr val="tx1"/>
                </a:solidFill>
                <a:latin typeface="+mn-lt"/>
                <a:ea typeface="+mn-ea"/>
                <a:cs typeface="+mn-cs"/>
              </a:rPr>
              <a:t>BPR</a:t>
            </a:r>
            <a:r>
              <a:rPr kumimoji="1" lang="ja-JP" altLang="en-US" sz="1200" kern="1200" dirty="0" smtClean="0">
                <a:solidFill>
                  <a:schemeClr val="tx1"/>
                </a:solidFill>
                <a:latin typeface="+mn-lt"/>
                <a:ea typeface="+mn-ea"/>
                <a:cs typeface="+mn-cs"/>
              </a:rPr>
              <a:t>を導入しようとした企業の多くが「プロセスの見直しのしすぎ」で混乱に陥り、</a:t>
            </a:r>
            <a:r>
              <a:rPr kumimoji="1" lang="en-US" altLang="ja-JP" sz="1200" kern="1200" dirty="0" smtClean="0">
                <a:solidFill>
                  <a:schemeClr val="tx1"/>
                </a:solidFill>
                <a:latin typeface="+mn-lt"/>
                <a:ea typeface="+mn-ea"/>
                <a:cs typeface="+mn-cs"/>
              </a:rPr>
              <a:t>97</a:t>
            </a:r>
            <a:r>
              <a:rPr kumimoji="1" lang="ja-JP" altLang="en-US" sz="1200" kern="1200" dirty="0" smtClean="0">
                <a:solidFill>
                  <a:schemeClr val="tx1"/>
                </a:solidFill>
                <a:latin typeface="+mn-lt"/>
                <a:ea typeface="+mn-ea"/>
                <a:cs typeface="+mn-cs"/>
              </a:rPr>
              <a:t>年には</a:t>
            </a:r>
            <a:r>
              <a:rPr kumimoji="1" lang="en-US" altLang="ja-JP" sz="1200" kern="1200" dirty="0" smtClean="0">
                <a:solidFill>
                  <a:schemeClr val="tx1"/>
                </a:solidFill>
                <a:latin typeface="+mn-lt"/>
                <a:ea typeface="+mn-ea"/>
                <a:cs typeface="+mn-cs"/>
              </a:rPr>
              <a:t>BPR</a:t>
            </a:r>
            <a:r>
              <a:rPr kumimoji="1" lang="ja-JP" altLang="en-US" sz="1200" kern="1200" dirty="0" smtClean="0">
                <a:solidFill>
                  <a:schemeClr val="tx1"/>
                </a:solidFill>
                <a:latin typeface="+mn-lt"/>
                <a:ea typeface="+mn-ea"/>
                <a:cs typeface="+mn-cs"/>
              </a:rPr>
              <a:t>の</a:t>
            </a:r>
            <a:r>
              <a:rPr kumimoji="1" lang="en-US" altLang="ja-JP" sz="1200" kern="1200" dirty="0" smtClean="0">
                <a:solidFill>
                  <a:schemeClr val="tx1"/>
                </a:solidFill>
                <a:latin typeface="+mn-lt"/>
                <a:ea typeface="+mn-ea"/>
                <a:cs typeface="+mn-cs"/>
              </a:rPr>
              <a:t>70%</a:t>
            </a:r>
            <a:r>
              <a:rPr kumimoji="1" lang="ja-JP" altLang="en-US" sz="1200" kern="1200" dirty="0" smtClean="0">
                <a:solidFill>
                  <a:schemeClr val="tx1"/>
                </a:solidFill>
                <a:latin typeface="+mn-lt"/>
                <a:ea typeface="+mn-ea"/>
                <a:cs typeface="+mn-cs"/>
              </a:rPr>
              <a:t>が失敗に終わったという報告が出されました。</a:t>
            </a:r>
            <a:endParaRPr kumimoji="1" lang="en-US" altLang="ja-JP" sz="1200" kern="1200" dirty="0" smtClean="0">
              <a:solidFill>
                <a:schemeClr val="tx1"/>
              </a:solidFill>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sz="1200" kern="1200" dirty="0" smtClean="0">
                <a:solidFill>
                  <a:schemeClr val="tx1"/>
                </a:solidFill>
                <a:latin typeface="+mn-lt"/>
                <a:ea typeface="+mn-ea"/>
                <a:cs typeface="+mn-cs"/>
              </a:rPr>
              <a:t>しかし、逆に言えば</a:t>
            </a:r>
            <a:r>
              <a:rPr kumimoji="1" lang="en-US" altLang="ja-JP" sz="1200" kern="1200" dirty="0" smtClean="0">
                <a:solidFill>
                  <a:schemeClr val="tx1"/>
                </a:solidFill>
                <a:latin typeface="+mn-lt"/>
                <a:ea typeface="+mn-ea"/>
                <a:cs typeface="+mn-cs"/>
              </a:rPr>
              <a:t>30%</a:t>
            </a:r>
            <a:r>
              <a:rPr kumimoji="1" lang="ja-JP" altLang="en-US" sz="1200" kern="1200" dirty="0" smtClean="0">
                <a:solidFill>
                  <a:schemeClr val="tx1"/>
                </a:solidFill>
                <a:latin typeface="+mn-lt"/>
                <a:ea typeface="+mn-ea"/>
                <a:cs typeface="+mn-cs"/>
              </a:rPr>
              <a:t>の企業では効果があったとも言えます。業態や取り扱い製品の違いなどによるものなのでしょうが、</a:t>
            </a:r>
            <a:r>
              <a:rPr kumimoji="1" lang="en-US" altLang="ja-JP" sz="1200" kern="1200" dirty="0" smtClean="0">
                <a:solidFill>
                  <a:schemeClr val="tx1"/>
                </a:solidFill>
                <a:latin typeface="+mn-lt"/>
                <a:ea typeface="+mn-ea"/>
                <a:cs typeface="+mn-cs"/>
              </a:rPr>
              <a:t>BPR</a:t>
            </a:r>
            <a:r>
              <a:rPr kumimoji="1" lang="ja-JP" altLang="en-US" dirty="0"/>
              <a:t>の考え方そのものが間違っていたわけではなく、やり方がよくなかったということでしょう。</a:t>
            </a:r>
            <a:endParaRPr kumimoji="1" lang="en-US" altLang="ja-JP" sz="1200" kern="1200" dirty="0" smtClean="0">
              <a:solidFill>
                <a:schemeClr val="tx1"/>
              </a:solidFill>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a:pPr>
                <a:defRPr/>
              </a:pPr>
              <a:t>5</a:t>
            </a:fld>
            <a:endParaRPr lang="ja-JP" altLang="en-US"/>
          </a:p>
        </p:txBody>
      </p:sp>
    </p:spTree>
    <p:extLst>
      <p:ext uri="{BB962C8B-B14F-4D97-AF65-F5344CB8AC3E}">
        <p14:creationId xmlns:p14="http://schemas.microsoft.com/office/powerpoint/2010/main" val="20519810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fontScale="85000" lnSpcReduction="20000"/>
          </a:bodyPr>
          <a:lstStyle/>
          <a:p>
            <a:r>
              <a:rPr kumimoji="1" lang="ja-JP" altLang="en-US" dirty="0" smtClean="0"/>
              <a:t>ところで、ビジネスプロセスとは何か、というのは、実は大変に難しい問題なんですが、ここではあまり深いところまでは行かずに、ビジネスプロセスとは何かを考えて行きましょう。</a:t>
            </a:r>
            <a:endParaRPr kumimoji="1" lang="en-US" altLang="ja-JP" dirty="0" smtClean="0"/>
          </a:p>
          <a:p>
            <a:endParaRPr kumimoji="1" lang="en-US" altLang="ja-JP" dirty="0" smtClean="0"/>
          </a:p>
          <a:p>
            <a:r>
              <a:rPr kumimoji="1" lang="ja-JP" altLang="en-US" dirty="0" smtClean="0"/>
              <a:t>例えば、とある企業における販売管理の業務プロセスを考える場合、こういった流れになったとします。受注して、請求処理をして、入金を確認したら商品を出荷する、という流れです。</a:t>
            </a:r>
            <a:endParaRPr kumimoji="1" lang="en-US" altLang="ja-JP" dirty="0" smtClean="0"/>
          </a:p>
          <a:p>
            <a:r>
              <a:rPr kumimoji="1" lang="ja-JP" altLang="en-US" dirty="0" smtClean="0"/>
              <a:t>この販売管理プロセス自身、さらに細かいプロセスから構成されます。例えば、請求処理であれば、金額・納期の確認や請求書の発行、発送といったプロセスに分解できるでしょう。</a:t>
            </a:r>
            <a:endParaRPr kumimoji="1" lang="en-US" altLang="ja-JP" dirty="0" smtClean="0"/>
          </a:p>
          <a:p>
            <a:r>
              <a:rPr kumimoji="1" lang="ja-JP" altLang="en-US" dirty="0" smtClean="0"/>
              <a:t>一方で、このプロセスは、より上位のプロセスの一部でもあります。営業活動や製造・在庫管理などと連携しています。</a:t>
            </a:r>
            <a:endParaRPr kumimoji="1" lang="en-US" altLang="ja-JP" dirty="0" smtClean="0"/>
          </a:p>
          <a:p>
            <a:endParaRPr kumimoji="1" lang="en-US" altLang="ja-JP" dirty="0" smtClean="0"/>
          </a:p>
          <a:p>
            <a:r>
              <a:rPr kumimoji="1" lang="ja-JP" altLang="en-US" dirty="0" smtClean="0"/>
              <a:t>ビジネスプロセスの要件としては、一連の作業をひとまとめにして、ひとつの目的を達成できること、というのがあります。</a:t>
            </a:r>
            <a:endParaRPr kumimoji="1" lang="en-US" altLang="ja-JP" dirty="0" smtClean="0"/>
          </a:p>
          <a:p>
            <a:r>
              <a:rPr kumimoji="1" lang="ja-JP" altLang="en-US" dirty="0" smtClean="0"/>
              <a:t>そして、情報の入出力があること。どういった情報が必要で、プロセスの終わりにどういった情報を出力するかを明確に定義できなければなりません。</a:t>
            </a:r>
            <a:endParaRPr kumimoji="1" lang="en-US" altLang="ja-JP" dirty="0" smtClean="0"/>
          </a:p>
          <a:p>
            <a:r>
              <a:rPr kumimoji="1" lang="ja-JP" altLang="en-US" dirty="0" smtClean="0"/>
              <a:t>さらに、必要な情報さえ揃っているならば、ビジネスプロセスの単位で独立してそれを繰り返すことができること。</a:t>
            </a:r>
            <a:endParaRPr kumimoji="1" lang="en-US" altLang="ja-JP" dirty="0" smtClean="0"/>
          </a:p>
          <a:p>
            <a:r>
              <a:rPr kumimoji="1" lang="ja-JP" altLang="en-US" dirty="0" smtClean="0"/>
              <a:t>硬化が測定できるというのは、アウトプットが明確でそれを定量化できるということです。</a:t>
            </a:r>
            <a:endParaRPr kumimoji="1" lang="en-US" altLang="ja-JP" dirty="0" smtClean="0"/>
          </a:p>
          <a:p>
            <a:r>
              <a:rPr kumimoji="1" lang="ja-JP" altLang="en-US" dirty="0" smtClean="0"/>
              <a:t>そして、ご覧のようにビジネスプロセスは階層化されています。</a:t>
            </a:r>
            <a:endParaRPr kumimoji="1" lang="en-US" altLang="ja-JP" dirty="0" smtClean="0"/>
          </a:p>
          <a:p>
            <a:endParaRPr kumimoji="1" lang="en-US" altLang="ja-JP" dirty="0" smtClean="0"/>
          </a:p>
          <a:p>
            <a:r>
              <a:rPr kumimoji="1" lang="ja-JP" altLang="en-US" dirty="0" smtClean="0"/>
              <a:t>このように業務手順を分解してビジネスプロセスに落とし込むことにより、業務の流れが可視化され、繋がりが明確になり、どのような情報がどのように流れているのかがわかるようになります。</a:t>
            </a:r>
            <a:endParaRPr kumimoji="1" lang="en-US" altLang="ja-JP" dirty="0" smtClean="0"/>
          </a:p>
          <a:p>
            <a:r>
              <a:rPr kumimoji="1" lang="ja-JP" altLang="en-US" dirty="0" smtClean="0"/>
              <a:t>それらが明らかになることにより、ビジネス環境の変化が起きた場合に、どこを直せば良いかがすぐにわかり、変化に柔軟に対応できるようになります。</a:t>
            </a:r>
            <a:endParaRPr kumimoji="1" lang="en-US" altLang="ja-JP" dirty="0" smtClean="0"/>
          </a:p>
          <a:p>
            <a:r>
              <a:rPr kumimoji="1" lang="ja-JP" altLang="en-US" dirty="0" smtClean="0"/>
              <a:t>さらに、このようにビジネスプロセスを明確にしておくことにより、</a:t>
            </a:r>
            <a:r>
              <a:rPr kumimoji="1" lang="en-US" altLang="ja-JP" dirty="0" smtClean="0"/>
              <a:t>IT</a:t>
            </a:r>
            <a:r>
              <a:rPr kumimoji="1" lang="ja-JP" altLang="en-US" dirty="0" smtClean="0"/>
              <a:t>システムへの実装がやりやすくなります。このあとお話しする</a:t>
            </a:r>
            <a:r>
              <a:rPr kumimoji="1" lang="en-US" altLang="ja-JP" dirty="0" smtClean="0"/>
              <a:t>SOA</a:t>
            </a:r>
            <a:r>
              <a:rPr kumimoji="1" lang="ja-JP" altLang="en-US" dirty="0" smtClean="0"/>
              <a:t>に結び着くわけです。</a:t>
            </a:r>
            <a:endParaRPr kumimoji="1" lang="en-US" altLang="ja-JP" dirty="0" smtClean="0"/>
          </a:p>
          <a:p>
            <a:endParaRPr kumimoji="1" lang="en-US" altLang="ja-JP" dirty="0" smtClean="0"/>
          </a:p>
          <a:p>
            <a:r>
              <a:rPr kumimoji="1" lang="ja-JP" altLang="en-US" dirty="0" smtClean="0"/>
              <a:t>ビジネスプロセスを考えるときに特に難しいのが、どこまでをひとつのプロセスとして切り出すか、という「粒度」の問題なんですが、</a:t>
            </a:r>
            <a:r>
              <a:rPr kumimoji="1" lang="en-US" altLang="ja-JP" dirty="0" smtClean="0"/>
              <a:t>IT</a:t>
            </a:r>
            <a:r>
              <a:rPr kumimoji="1" lang="ja-JP" altLang="en-US" dirty="0" smtClean="0"/>
              <a:t>システムとして考える場合には、開発するシステムの目的とか業務内容によって都度考えて行く、ということにしかなりませんので、ここでは突っ込みません。そここそが難しい、という問題はあるわけですけれども。</a:t>
            </a:r>
            <a:endParaRPr kumimoji="1" lang="en-US" altLang="ja-JP" dirty="0" smtClean="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6</a:t>
            </a:fld>
            <a:endParaRPr lang="ja-JP" altLang="en-US"/>
          </a:p>
        </p:txBody>
      </p:sp>
    </p:spTree>
    <p:extLst>
      <p:ext uri="{BB962C8B-B14F-4D97-AF65-F5344CB8AC3E}">
        <p14:creationId xmlns:p14="http://schemas.microsoft.com/office/powerpoint/2010/main" val="1248545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BPR</a:t>
            </a:r>
            <a:r>
              <a:rPr kumimoji="1" lang="ja-JP" altLang="en-US" dirty="0"/>
              <a:t>は日本語では「業務改善」などと訳されますが、これはあまり良い訳では無いようです。</a:t>
            </a:r>
            <a:endParaRPr kumimoji="1" lang="en-US" altLang="ja-JP" dirty="0"/>
          </a:p>
          <a:p>
            <a:endParaRPr kumimoji="1" lang="en-US" altLang="ja-JP" dirty="0"/>
          </a:p>
          <a:p>
            <a:r>
              <a:rPr kumimoji="1" lang="en-US" altLang="ja-JP" dirty="0"/>
              <a:t>BPR</a:t>
            </a:r>
            <a:r>
              <a:rPr kumimoji="1" lang="ja-JP" altLang="en-US" dirty="0"/>
              <a:t>と通常の業務改革の違いを分かりやすく説明した子がインターネットにありましたのでコピーして参りました。</a:t>
            </a:r>
            <a:endParaRPr kumimoji="1" lang="en-US" altLang="ja-JP" dirty="0"/>
          </a:p>
          <a:p>
            <a:r>
              <a:rPr kumimoji="1" lang="ja-JP" altLang="en-US" dirty="0"/>
              <a:t>これを見るとわかるように、複雑になってしまったビジネスプロセスを整理して業務をスムーズに流れるようにしようと考えるのが通常の業務改革あるいは業務改善ということになります。</a:t>
            </a:r>
            <a:endParaRPr kumimoji="1" lang="en-US" altLang="ja-JP" dirty="0"/>
          </a:p>
          <a:p>
            <a:r>
              <a:rPr kumimoji="1" lang="ja-JP" altLang="en-US" dirty="0"/>
              <a:t>これに対し</a:t>
            </a:r>
            <a:r>
              <a:rPr kumimoji="1" lang="en-US" altLang="ja-JP" dirty="0"/>
              <a:t>BPR</a:t>
            </a:r>
            <a:r>
              <a:rPr kumimoji="1" lang="ja-JP" altLang="en-US" dirty="0"/>
              <a:t>の考え方は、右の下の図のようになります。これまで行っていた処理そのものが必要かどうかを考え直し、業務を効率化します。</a:t>
            </a:r>
            <a:endParaRPr kumimoji="1" lang="en-US" altLang="ja-JP" dirty="0"/>
          </a:p>
          <a:p>
            <a:endParaRPr kumimoji="1" lang="ja-JP" altLang="en-US" dirty="0"/>
          </a:p>
          <a:p>
            <a:r>
              <a:rPr kumimoji="1" lang="ja-JP" altLang="en-US" dirty="0"/>
              <a:t>改善ではなく、ゼロベースでもう一度業務のやり方を考え直すというスタンスがわかると思います。</a:t>
            </a:r>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a:pPr>
                <a:defRPr/>
              </a:pPr>
              <a:t>7</a:t>
            </a:fld>
            <a:endParaRPr lang="ja-JP" altLang="en-US"/>
          </a:p>
        </p:txBody>
      </p:sp>
    </p:spTree>
    <p:extLst>
      <p:ext uri="{BB962C8B-B14F-4D97-AF65-F5344CB8AC3E}">
        <p14:creationId xmlns:p14="http://schemas.microsoft.com/office/powerpoint/2010/main" val="4209524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fontScale="92500" lnSpcReduction="20000"/>
          </a:bodyPr>
          <a:lstStyle/>
          <a:p>
            <a:r>
              <a:rPr kumimoji="1" lang="ja-JP" altLang="en-US" dirty="0"/>
              <a:t>しかし、ビジネスプロセスの見直しは、一回行ったらそれで終わり、ということにはなりません。具体的な例を挙げてご説明します。</a:t>
            </a:r>
            <a:endParaRPr kumimoji="1" lang="en-US" altLang="ja-JP" dirty="0"/>
          </a:p>
          <a:p>
            <a:endParaRPr kumimoji="1" lang="en-US" altLang="ja-JP" dirty="0"/>
          </a:p>
          <a:p>
            <a:r>
              <a:rPr kumimoji="1" lang="ja-JP" altLang="en-US" dirty="0"/>
              <a:t>ある製品の受注処理を行う場合の本来望ましい業務プロセスな上のようなものだったとします。</a:t>
            </a:r>
            <a:endParaRPr kumimoji="1" lang="en-US" altLang="ja-JP" dirty="0"/>
          </a:p>
          <a:p>
            <a:r>
              <a:rPr kumimoji="1" lang="ja-JP" altLang="en-US" dirty="0"/>
              <a:t>前提として、この製品は構成が難しく、きちんと動かすためには受注した構成を</a:t>
            </a:r>
            <a:r>
              <a:rPr kumimoji="1" lang="en-US" altLang="ja-JP" dirty="0"/>
              <a:t>1</a:t>
            </a:r>
            <a:r>
              <a:rPr kumimoji="1" lang="ja-JP" altLang="en-US" dirty="0"/>
              <a:t>度工場でチェックするのが望ましいとします。</a:t>
            </a:r>
            <a:endParaRPr kumimoji="1" lang="en-US" altLang="ja-JP" dirty="0"/>
          </a:p>
          <a:p>
            <a:r>
              <a:rPr kumimoji="1" lang="ja-JP" altLang="en-US" dirty="0"/>
              <a:t>またこの当時は本社と工場の間がオンライン化されておらず、校正チェックのためには受注書類を</a:t>
            </a:r>
            <a:r>
              <a:rPr kumimoji="1" lang="en-US" altLang="ja-JP" dirty="0"/>
              <a:t>1</a:t>
            </a:r>
            <a:r>
              <a:rPr kumimoji="1" lang="ja-JP" altLang="en-US" dirty="0"/>
              <a:t>度向上に郵送しなければならないとします。</a:t>
            </a:r>
            <a:endParaRPr kumimoji="1" lang="en-US" altLang="ja-JP" dirty="0"/>
          </a:p>
          <a:p>
            <a:endParaRPr kumimoji="1" lang="en-US" altLang="ja-JP" dirty="0"/>
          </a:p>
          <a:p>
            <a:r>
              <a:rPr kumimoji="1" lang="ja-JP" altLang="en-US" dirty="0"/>
              <a:t>このような場合受注して書類を工場にいったん送りそれがおおきであればもう一度本社に戻して受注処理を行った後に最終的に生産のためにもう一度工場に送るというプロセスになります。あまりやりそうにない話ですがビジネスプロセスをご理解いただくための例としてお考え下さい。</a:t>
            </a:r>
            <a:endParaRPr kumimoji="1" lang="en-US" altLang="ja-JP" dirty="0"/>
          </a:p>
          <a:p>
            <a:r>
              <a:rPr kumimoji="1" lang="ja-JP" altLang="en-US" dirty="0"/>
              <a:t>しかしこの書類のやり取りを郵送で行っていると、いかにも時間がかかります。そこでこの企業では、オーバーヘッドを減らすために、受注処理前の校正チェックを行わないというプロセスを考えました。受注書類を工場に送ると同時に、本社で受注処理をしてしまうのです。そうすれば書類を送るのは</a:t>
            </a:r>
            <a:r>
              <a:rPr kumimoji="1" lang="en-US" altLang="ja-JP" dirty="0"/>
              <a:t>1</a:t>
            </a:r>
            <a:r>
              <a:rPr kumimoji="1" lang="ja-JP" altLang="en-US" dirty="0"/>
              <a:t>階ですみます。</a:t>
            </a:r>
            <a:endParaRPr kumimoji="1" lang="en-US" altLang="ja-JP" dirty="0"/>
          </a:p>
          <a:p>
            <a:r>
              <a:rPr kumimoji="1" lang="ja-JP" altLang="en-US" dirty="0"/>
              <a:t>構成が間違っていた場合には、受注処理をやり直すことになりますが、その可能性が</a:t>
            </a:r>
            <a:r>
              <a:rPr kumimoji="1" lang="en-US" altLang="ja-JP" dirty="0"/>
              <a:t>10</a:t>
            </a:r>
            <a:r>
              <a:rPr kumimoji="1" lang="ja-JP" altLang="en-US" dirty="0"/>
              <a:t>分低い場合には有効な考え方です。</a:t>
            </a:r>
            <a:endParaRPr kumimoji="1" lang="en-US" altLang="ja-JP" dirty="0"/>
          </a:p>
          <a:p>
            <a:endParaRPr kumimoji="1" lang="en-US" altLang="ja-JP" dirty="0"/>
          </a:p>
          <a:p>
            <a:r>
              <a:rPr kumimoji="1" lang="ja-JP" altLang="en-US" dirty="0"/>
              <a:t>さて、時代が進み、本社と工場がコンピュータネットワークで接続されかとします。環境の変化です。この場合には書類のやり取りによる時間のロスが発生しませんから、本来望ましい業務プロセスに戻す必要があります。そうすれば例外処理もなくなり更に効率化望めるからです。</a:t>
            </a:r>
            <a:endParaRPr kumimoji="1" lang="en-US" altLang="ja-JP" dirty="0"/>
          </a:p>
          <a:p>
            <a:r>
              <a:rPr kumimoji="1" lang="ja-JP" altLang="en-US" dirty="0"/>
              <a:t>しかし大にしてこの望ましい業務プロセスの変更は行われないことが多いようです。業務プロセスの修正から時間が経ってしまうとなぜその業務プロセスを採用しているのか、誰も疑問を持たなくなりますし、過去の経緯を知っている人も少なくなってしまうからです。このため本来望ましい業務プロセスがあるにもかかわらず、効率の劣る業務プロセスを使い続けるという結果になってしまいます。</a:t>
            </a:r>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a:pPr>
                <a:defRPr/>
              </a:pPr>
              <a:t>8</a:t>
            </a:fld>
            <a:endParaRPr lang="ja-JP" altLang="en-US"/>
          </a:p>
        </p:txBody>
      </p:sp>
    </p:spTree>
    <p:extLst>
      <p:ext uri="{BB962C8B-B14F-4D97-AF65-F5344CB8AC3E}">
        <p14:creationId xmlns:p14="http://schemas.microsoft.com/office/powerpoint/2010/main" val="33669989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1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r>
              <a:rPr lang="ja-JP" altLang="en-US" dirty="0" smtClean="0"/>
              <a:t>これが</a:t>
            </a:r>
            <a:r>
              <a:rPr lang="en-US" altLang="ja-JP" dirty="0" smtClean="0"/>
              <a:t>BPR</a:t>
            </a:r>
            <a:r>
              <a:rPr lang="ja-JP" altLang="en-US" dirty="0" smtClean="0"/>
              <a:t>の問題点です。</a:t>
            </a:r>
            <a:r>
              <a:rPr lang="en-US" altLang="ja-JP" dirty="0" smtClean="0"/>
              <a:t>BPR</a:t>
            </a:r>
            <a:r>
              <a:rPr lang="ja-JP" altLang="en-US" dirty="0" smtClean="0"/>
              <a:t>はビジネスプロセスを根底から見直すと言う作業を行いますが、それを継続するという考え方が抜けていました。</a:t>
            </a:r>
            <a:endParaRPr lang="en-US" altLang="ja-JP" dirty="0" smtClean="0"/>
          </a:p>
          <a:p>
            <a:r>
              <a:rPr lang="ja-JP" altLang="en-US" dirty="0" smtClean="0"/>
              <a:t>これを改善したのが</a:t>
            </a:r>
            <a:r>
              <a:rPr lang="en-US" altLang="ja-JP" dirty="0" smtClean="0"/>
              <a:t>BPM</a:t>
            </a:r>
            <a:r>
              <a:rPr lang="ja-JP" altLang="en-US" dirty="0" err="1" smtClean="0"/>
              <a:t>、</a:t>
            </a:r>
            <a:r>
              <a:rPr lang="en-US" altLang="ja-JP" dirty="0" smtClean="0"/>
              <a:t>Business Process Management</a:t>
            </a:r>
            <a:r>
              <a:rPr lang="ja-JP" altLang="en-US" dirty="0" smtClean="0"/>
              <a:t>です。</a:t>
            </a:r>
            <a:endParaRPr lang="en-US" altLang="ja-JP" dirty="0" smtClean="0"/>
          </a:p>
          <a:p>
            <a:endParaRPr lang="en-US" altLang="ja-JP" dirty="0" smtClean="0"/>
          </a:p>
          <a:p>
            <a:r>
              <a:rPr lang="en-US" altLang="ja-JP" dirty="0" smtClean="0"/>
              <a:t>BPM</a:t>
            </a:r>
            <a:r>
              <a:rPr lang="ja-JP" altLang="en-US" dirty="0" smtClean="0"/>
              <a:t>では</a:t>
            </a:r>
            <a:r>
              <a:rPr lang="en-US" altLang="ja-JP" dirty="0" smtClean="0"/>
              <a:t>PDCA</a:t>
            </a:r>
            <a:r>
              <a:rPr lang="ja-JP" altLang="en-US" dirty="0" smtClean="0"/>
              <a:t>サイクルを回して</a:t>
            </a:r>
            <a:r>
              <a:rPr lang="en-US" altLang="ja-JP" dirty="0" smtClean="0"/>
              <a:t>BPR</a:t>
            </a:r>
            <a:r>
              <a:rPr lang="ja-JP" altLang="en-US" dirty="0" smtClean="0"/>
              <a:t>に継続的に取り組むための仕組みを作ることを要求しています。</a:t>
            </a:r>
          </a:p>
        </p:txBody>
      </p:sp>
      <p:sp>
        <p:nvSpPr>
          <p:cNvPr id="4813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A60360C-43EB-4319-9224-2A951DE3B014}" type="slidenum">
              <a:rPr lang="ja-JP" altLang="en-US" smtClean="0"/>
              <a:pPr/>
              <a:t>9</a:t>
            </a:fld>
            <a:endParaRPr lang="ja-JP" altLang="en-US" smtClean="0"/>
          </a:p>
        </p:txBody>
      </p:sp>
    </p:spTree>
    <p:extLst>
      <p:ext uri="{BB962C8B-B14F-4D97-AF65-F5344CB8AC3E}">
        <p14:creationId xmlns:p14="http://schemas.microsoft.com/office/powerpoint/2010/main" val="31898187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txBox="1">
            <a:spLocks noGrp="1" noChangeArrowheads="1"/>
          </p:cNvSpPr>
          <p:nvPr/>
        </p:nvSpPr>
        <p:spPr bwMode="auto">
          <a:xfrm>
            <a:off x="3883409" y="8683324"/>
            <a:ext cx="2973011" cy="459229"/>
          </a:xfrm>
          <a:prstGeom prst="rect">
            <a:avLst/>
          </a:prstGeom>
          <a:noFill/>
          <a:ln w="9525">
            <a:noFill/>
            <a:miter lim="800000"/>
            <a:headEnd/>
            <a:tailEnd/>
          </a:ln>
        </p:spPr>
        <p:txBody>
          <a:bodyPr lIns="91391" tIns="45695" rIns="91391" bIns="45695" anchor="b"/>
          <a:lstStyle/>
          <a:p>
            <a:pPr algn="r" defTabSz="913262"/>
            <a:fld id="{72305F44-69F4-4F2D-AE58-D9D8246B3C83}" type="slidenum">
              <a:rPr lang="ja-JP" altLang="en-US" sz="1200">
                <a:ea typeface="ＭＳ Ｐゴシック" charset="-128"/>
              </a:rPr>
              <a:pPr algn="r" defTabSz="913262"/>
              <a:t>10</a:t>
            </a:fld>
            <a:endParaRPr lang="en-US" altLang="ja-JP" sz="1200">
              <a:ea typeface="ＭＳ Ｐゴシック" charset="-128"/>
            </a:endParaRPr>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endParaRPr lang="ja-JP" altLang="en-US" smtClean="0"/>
          </a:p>
        </p:txBody>
      </p:sp>
    </p:spTree>
    <p:extLst>
      <p:ext uri="{BB962C8B-B14F-4D97-AF65-F5344CB8AC3E}">
        <p14:creationId xmlns:p14="http://schemas.microsoft.com/office/powerpoint/2010/main" val="24551965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正方形/長方形 6"/>
          <p:cNvSpPr/>
          <p:nvPr userDrawn="1"/>
        </p:nvSpPr>
        <p:spPr>
          <a:xfrm>
            <a:off x="0" y="0"/>
            <a:ext cx="9144000" cy="6858000"/>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9" name="正方形/長方形 8"/>
          <p:cNvSpPr/>
          <p:nvPr userDrawn="1"/>
        </p:nvSpPr>
        <p:spPr>
          <a:xfrm flipV="1">
            <a:off x="685800" y="2276971"/>
            <a:ext cx="7772400" cy="93308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 name="タイトル 1"/>
          <p:cNvSpPr>
            <a:spLocks noGrp="1"/>
          </p:cNvSpPr>
          <p:nvPr>
            <p:ph type="ctrTitle"/>
          </p:nvPr>
        </p:nvSpPr>
        <p:spPr>
          <a:xfrm>
            <a:off x="685800" y="2276971"/>
            <a:ext cx="7772400" cy="933083"/>
          </a:xfrm>
        </p:spPr>
        <p:txBody>
          <a:bodyPr/>
          <a:lstStyle>
            <a:lvl1pPr algn="r">
              <a:defRPr sz="3600">
                <a:solidFill>
                  <a:schemeClr val="bg1"/>
                </a:solidFill>
              </a:defRPr>
            </a:lvl1pPr>
          </a:lstStyle>
          <a:p>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685800" y="3886200"/>
            <a:ext cx="7772400" cy="566005"/>
          </a:xfrm>
        </p:spPr>
        <p:txBody>
          <a:bodyPr>
            <a:normAutofit/>
          </a:bodyPr>
          <a:lstStyle>
            <a:lvl1pPr marL="0" indent="0" algn="r">
              <a:buNone/>
              <a:defRPr sz="24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 name="正方形/長方形 9"/>
          <p:cNvSpPr/>
          <p:nvPr userDrawn="1"/>
        </p:nvSpPr>
        <p:spPr>
          <a:xfrm flipV="1">
            <a:off x="0" y="-1"/>
            <a:ext cx="244235" cy="237265"/>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3" name="正方形/長方形 12"/>
          <p:cNvSpPr/>
          <p:nvPr userDrawn="1"/>
        </p:nvSpPr>
        <p:spPr>
          <a:xfrm flipV="1">
            <a:off x="0" y="6662718"/>
            <a:ext cx="9144000" cy="20189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6" name="正方形/長方形 15"/>
          <p:cNvSpPr/>
          <p:nvPr userDrawn="1"/>
        </p:nvSpPr>
        <p:spPr>
          <a:xfrm flipV="1">
            <a:off x="244236" y="0"/>
            <a:ext cx="244235" cy="237265"/>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18" name="図 17"/>
          <p:cNvPicPr>
            <a:picLocks noChangeAspect="1"/>
          </p:cNvPicPr>
          <p:nvPr userDrawn="1"/>
        </p:nvPicPr>
        <p:blipFill>
          <a:blip r:embed="rId2"/>
          <a:stretch>
            <a:fillRect/>
          </a:stretch>
        </p:blipFill>
        <p:spPr>
          <a:xfrm>
            <a:off x="99885" y="6717943"/>
            <a:ext cx="639634" cy="95299"/>
          </a:xfrm>
          <a:prstGeom prst="rect">
            <a:avLst/>
          </a:prstGeom>
        </p:spPr>
      </p:pic>
      <p:pic>
        <p:nvPicPr>
          <p:cNvPr id="19" name="図 18"/>
          <p:cNvPicPr>
            <a:picLocks noChangeAspect="1"/>
          </p:cNvPicPr>
          <p:nvPr userDrawn="1"/>
        </p:nvPicPr>
        <p:blipFill>
          <a:blip r:embed="rId3"/>
          <a:stretch>
            <a:fillRect/>
          </a:stretch>
        </p:blipFill>
        <p:spPr>
          <a:xfrm>
            <a:off x="742723" y="6719347"/>
            <a:ext cx="401579" cy="103634"/>
          </a:xfrm>
          <a:prstGeom prst="rect">
            <a:avLst/>
          </a:prstGeom>
        </p:spPr>
      </p:pic>
      <p:sp>
        <p:nvSpPr>
          <p:cNvPr id="22" name="正方形/長方形 21"/>
          <p:cNvSpPr/>
          <p:nvPr userDrawn="1"/>
        </p:nvSpPr>
        <p:spPr>
          <a:xfrm flipH="1" flipV="1">
            <a:off x="9059333" y="-2"/>
            <a:ext cx="97309" cy="6858002"/>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1" name="正方形/長方形 20"/>
          <p:cNvSpPr/>
          <p:nvPr userDrawn="1"/>
        </p:nvSpPr>
        <p:spPr>
          <a:xfrm flipV="1">
            <a:off x="9059334" y="6662710"/>
            <a:ext cx="97896" cy="201897"/>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8" name="図 7" descr="単独LOGO01.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470204" y="5560175"/>
            <a:ext cx="987996" cy="1082996"/>
          </a:xfrm>
          <a:prstGeom prst="rect">
            <a:avLst/>
          </a:prstGeom>
        </p:spPr>
      </p:pic>
    </p:spTree>
    <p:extLst>
      <p:ext uri="{BB962C8B-B14F-4D97-AF65-F5344CB8AC3E}">
        <p14:creationId xmlns:p14="http://schemas.microsoft.com/office/powerpoint/2010/main" val="423721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907437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0" y="6658020"/>
            <a:ext cx="1095570" cy="199979"/>
          </a:xfrm>
          <a:prstGeom prst="rect">
            <a:avLst/>
          </a:prstGeom>
        </p:spPr>
        <p:txBody>
          <a:bodyPr/>
          <a:lstStyle/>
          <a:p>
            <a:endParaRPr kumimoji="1" lang="ja-JP" altLang="en-US" dirty="0"/>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3717974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386068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3672147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a:xfrm>
            <a:off x="0" y="6658020"/>
            <a:ext cx="1095570" cy="199979"/>
          </a:xfrm>
          <a:prstGeom prst="rect">
            <a:avLst/>
          </a:prstGeom>
        </p:spPr>
        <p:txBody>
          <a:bodyPr/>
          <a:lstStyle/>
          <a:p>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4007100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a:xfrm>
            <a:off x="0" y="6658020"/>
            <a:ext cx="1095570" cy="199979"/>
          </a:xfrm>
          <a:prstGeom prst="rect">
            <a:avLst/>
          </a:prstGeom>
        </p:spPr>
        <p:txBody>
          <a:bodyPr/>
          <a:lstStyle/>
          <a:p>
            <a:endParaRPr kumimoji="1" lang="ja-JP" altLang="en-US"/>
          </a:p>
        </p:txBody>
      </p:sp>
      <p:sp>
        <p:nvSpPr>
          <p:cNvPr id="8" name="フッター プレースホルダー 7"/>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815828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5" name="スライド番号プレースホルダー 4"/>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959072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093683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7" name="スライド番号プレースホルダー 6"/>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122703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プレースホルダーまでドラッグするかアイコンをクリックして図を追加</a:t>
            </a:r>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7" name="スライド番号プレースホルダー 6"/>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5671160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686800" cy="416221"/>
          </a:xfrm>
          <a:prstGeom prst="rect">
            <a:avLst/>
          </a:prstGeom>
        </p:spPr>
        <p:txBody>
          <a:bodyPr vert="horz" lIns="91440" tIns="45720" rIns="91440" bIns="45720" rtlCol="0" anchor="ctr">
            <a:no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976974"/>
            <a:ext cx="8229600" cy="5149190"/>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pic>
        <p:nvPicPr>
          <p:cNvPr id="12" name="図 11"/>
          <p:cNvPicPr>
            <a:picLocks noChangeAspect="1"/>
          </p:cNvPicPr>
          <p:nvPr/>
        </p:nvPicPr>
        <p:blipFill>
          <a:blip r:embed="rId13"/>
          <a:stretch>
            <a:fillRect/>
          </a:stretch>
        </p:blipFill>
        <p:spPr>
          <a:xfrm>
            <a:off x="7974619" y="6708204"/>
            <a:ext cx="639634" cy="95299"/>
          </a:xfrm>
          <a:prstGeom prst="rect">
            <a:avLst/>
          </a:prstGeom>
        </p:spPr>
      </p:pic>
      <p:sp>
        <p:nvSpPr>
          <p:cNvPr id="16" name="正方形/長方形 15"/>
          <p:cNvSpPr/>
          <p:nvPr/>
        </p:nvSpPr>
        <p:spPr>
          <a:xfrm flipV="1">
            <a:off x="0" y="6662718"/>
            <a:ext cx="9144000" cy="20189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9" name="正方形/長方形 18"/>
          <p:cNvSpPr/>
          <p:nvPr/>
        </p:nvSpPr>
        <p:spPr>
          <a:xfrm flipV="1">
            <a:off x="9065846" y="6662710"/>
            <a:ext cx="91383" cy="201897"/>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cxnSp>
        <p:nvCxnSpPr>
          <p:cNvPr id="5" name="直線コネクタ 4"/>
          <p:cNvCxnSpPr/>
          <p:nvPr/>
        </p:nvCxnSpPr>
        <p:spPr>
          <a:xfrm>
            <a:off x="457200" y="703900"/>
            <a:ext cx="8686800" cy="6498"/>
          </a:xfrm>
          <a:prstGeom prst="line">
            <a:avLst/>
          </a:prstGeom>
          <a:ln w="12700" cmpd="sng">
            <a:solidFill>
              <a:srgbClr val="33ACBD"/>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0" y="703900"/>
            <a:ext cx="457200" cy="0"/>
          </a:xfrm>
          <a:prstGeom prst="line">
            <a:avLst/>
          </a:prstGeom>
          <a:ln w="12700" cmpd="sng">
            <a:solidFill>
              <a:srgbClr val="CC0000"/>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4"/>
          </p:nvPr>
        </p:nvSpPr>
        <p:spPr>
          <a:xfrm>
            <a:off x="6932246" y="6651702"/>
            <a:ext cx="2133600" cy="217800"/>
          </a:xfrm>
          <a:prstGeom prst="rect">
            <a:avLst/>
          </a:prstGeom>
        </p:spPr>
        <p:txBody>
          <a:bodyPr vert="horz" lIns="91440" tIns="45720" rIns="91440" bIns="45720" rtlCol="0" anchor="ctr"/>
          <a:lstStyle>
            <a:lvl1pPr algn="r">
              <a:defRPr sz="1000">
                <a:solidFill>
                  <a:schemeClr val="bg1"/>
                </a:solidFill>
                <a:latin typeface="American Typewriter"/>
                <a:cs typeface="American Typewriter"/>
              </a:defRPr>
            </a:lvl1pPr>
          </a:lstStyle>
          <a:p>
            <a:fld id="{8FF8CC5D-A65D-5946-99B5-645367A967AD}" type="slidenum">
              <a:rPr lang="ja-JP" altLang="en-US" smtClean="0"/>
              <a:pPr/>
              <a:t>‹#›</a:t>
            </a:fld>
            <a:endParaRPr lang="ja-JP" altLang="en-US" dirty="0"/>
          </a:p>
        </p:txBody>
      </p:sp>
    </p:spTree>
    <p:extLst>
      <p:ext uri="{BB962C8B-B14F-4D97-AF65-F5344CB8AC3E}">
        <p14:creationId xmlns:p14="http://schemas.microsoft.com/office/powerpoint/2010/main" val="2776234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kumimoji="1" sz="2800" kern="1200">
          <a:solidFill>
            <a:srgbClr val="7F7F7F"/>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 Id="rId3"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 Id="rId3" Type="http://schemas.openxmlformats.org/officeDocument/2006/relationships/image" Target="../media/image1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4" Type="http://schemas.openxmlformats.org/officeDocument/2006/relationships/image" Target="../media/image6.wmf"/><Relationship Id="rId5" Type="http://schemas.openxmlformats.org/officeDocument/2006/relationships/image" Target="../media/image7.png"/><Relationship Id="rId6" Type="http://schemas.openxmlformats.org/officeDocument/2006/relationships/image" Target="../media/image8.wmf"/><Relationship Id="rId7" Type="http://schemas.openxmlformats.org/officeDocument/2006/relationships/image" Target="../media/image9.jpeg"/><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10.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13.PNG"/><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8FF8CC5D-A65D-5946-99B5-645367A967AD}" type="slidenum">
              <a:rPr kumimoji="1" lang="ja-JP" altLang="en-US" smtClean="0"/>
              <a:t>1</a:t>
            </a:fld>
            <a:endParaRPr kumimoji="1" lang="ja-JP" altLang="en-US" dirty="0"/>
          </a:p>
        </p:txBody>
      </p:sp>
      <p:sp>
        <p:nvSpPr>
          <p:cNvPr id="6" name="正方形/長方形 5"/>
          <p:cNvSpPr/>
          <p:nvPr/>
        </p:nvSpPr>
        <p:spPr>
          <a:xfrm>
            <a:off x="830355" y="2775338"/>
            <a:ext cx="7499634" cy="1307324"/>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800" dirty="0">
                <a:solidFill>
                  <a:srgbClr val="FFFFFF"/>
                </a:solidFill>
                <a:latin typeface="Arial"/>
                <a:ea typeface="HGP創英角ｺﾞｼｯｸUB" pitchFamily="50" charset="-128"/>
                <a:cs typeface="Arial"/>
              </a:rPr>
              <a:t>部分最適と全体最適</a:t>
            </a:r>
            <a:br>
              <a:rPr lang="ja-JP" altLang="en-US" sz="2800" dirty="0">
                <a:solidFill>
                  <a:srgbClr val="FFFFFF"/>
                </a:solidFill>
                <a:latin typeface="Arial"/>
                <a:ea typeface="HGP創英角ｺﾞｼｯｸUB" pitchFamily="50" charset="-128"/>
                <a:cs typeface="Arial"/>
              </a:rPr>
            </a:br>
            <a:r>
              <a:rPr lang="en-US" altLang="ja-JP" sz="2800" dirty="0" smtClean="0">
                <a:solidFill>
                  <a:srgbClr val="FFFFFF"/>
                </a:solidFill>
                <a:latin typeface="Arial"/>
                <a:ea typeface="HGP創英角ｺﾞｼｯｸUB" pitchFamily="50" charset="-128"/>
                <a:cs typeface="Arial"/>
              </a:rPr>
              <a:t>EA/BPM/BPR/ERP</a:t>
            </a:r>
            <a:endParaRPr lang="en-US" altLang="ja-JP" sz="2800" dirty="0">
              <a:solidFill>
                <a:srgbClr val="FFFFFF"/>
              </a:solidFill>
              <a:effectLst/>
              <a:latin typeface="Arial"/>
              <a:ea typeface="HGP創英角ｺﾞｼｯｸUB" pitchFamily="50" charset="-128"/>
              <a:cs typeface="Arial"/>
            </a:endParaRPr>
          </a:p>
        </p:txBody>
      </p:sp>
      <p:sp>
        <p:nvSpPr>
          <p:cNvPr id="7" name="正方形/長方形 6"/>
          <p:cNvSpPr/>
          <p:nvPr/>
        </p:nvSpPr>
        <p:spPr>
          <a:xfrm>
            <a:off x="830354" y="2775338"/>
            <a:ext cx="83270" cy="1307324"/>
          </a:xfrm>
          <a:prstGeom prst="rect">
            <a:avLst/>
          </a:prstGeom>
          <a:solidFill>
            <a:srgbClr val="CC0000"/>
          </a:solidFill>
          <a:ln>
            <a:noFill/>
          </a:ln>
        </p:spPr>
        <p:style>
          <a:lnRef idx="2">
            <a:schemeClr val="dk1"/>
          </a:lnRef>
          <a:fillRef idx="1">
            <a:schemeClr val="lt1"/>
          </a:fillRef>
          <a:effectRef idx="0">
            <a:schemeClr val="dk1"/>
          </a:effectRef>
          <a:fontRef idx="minor">
            <a:schemeClr val="dk1"/>
          </a:fontRef>
        </p:style>
        <p:txBody>
          <a:bodyPr rtlCol="0" anchor="ctr"/>
          <a:lstStyle/>
          <a:p>
            <a:pPr algn="r"/>
            <a:endParaRPr lang="en-US" altLang="ja-JP" sz="2400" dirty="0">
              <a:solidFill>
                <a:srgbClr val="FFFFFF"/>
              </a:solidFill>
              <a:effectLst/>
              <a:latin typeface="Arial"/>
              <a:ea typeface="HGP創英角ｺﾞｼｯｸUB" pitchFamily="50" charset="-128"/>
              <a:cs typeface="Arial"/>
            </a:endParaRPr>
          </a:p>
        </p:txBody>
      </p:sp>
      <p:pic>
        <p:nvPicPr>
          <p:cNvPr id="8" name="図 7" descr="単独LOGO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9918" y="960284"/>
            <a:ext cx="488658" cy="535644"/>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804" y="948576"/>
            <a:ext cx="1199293" cy="5473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テキスト ボックス 1"/>
          <p:cNvSpPr txBox="1"/>
          <p:nvPr/>
        </p:nvSpPr>
        <p:spPr>
          <a:xfrm>
            <a:off x="3793523" y="5715176"/>
            <a:ext cx="4536465" cy="646331"/>
          </a:xfrm>
          <a:prstGeom prst="rect">
            <a:avLst/>
          </a:prstGeom>
          <a:noFill/>
        </p:spPr>
        <p:txBody>
          <a:bodyPr wrap="square" rtlCol="0">
            <a:spAutoFit/>
          </a:bodyPr>
          <a:lstStyle/>
          <a:p>
            <a:pPr algn="r"/>
            <a:r>
              <a:rPr kumimoji="1" lang="ja-JP" altLang="en-US" sz="1200" dirty="0" smtClean="0">
                <a:latin typeface="Century Gothic" panose="020B0502020202020204" pitchFamily="34" charset="0"/>
                <a:ea typeface="HG丸ｺﾞｼｯｸM-PRO" panose="020F0600000000000000" pitchFamily="50" charset="-128"/>
              </a:rPr>
              <a:t>株式会社アプライド・マーケティング</a:t>
            </a:r>
            <a:endParaRPr kumimoji="1" lang="en-US" altLang="ja-JP" sz="1200" dirty="0" smtClean="0">
              <a:latin typeface="Century Gothic" panose="020B0502020202020204" pitchFamily="34" charset="0"/>
              <a:ea typeface="HG丸ｺﾞｼｯｸM-PRO" panose="020F0600000000000000" pitchFamily="50" charset="-128"/>
            </a:endParaRPr>
          </a:p>
          <a:p>
            <a:pPr algn="r"/>
            <a:r>
              <a:rPr lang="ja-JP" altLang="en-US" sz="1200" dirty="0" smtClean="0">
                <a:latin typeface="Century Gothic" panose="020B0502020202020204" pitchFamily="34" charset="0"/>
                <a:ea typeface="HG丸ｺﾞｼｯｸM-PRO" panose="020F0600000000000000" pitchFamily="50" charset="-128"/>
              </a:rPr>
              <a:t>大越 章司</a:t>
            </a:r>
            <a:endParaRPr lang="en-US" altLang="ja-JP" sz="1200" dirty="0" smtClean="0">
              <a:latin typeface="Century Gothic" panose="020B0502020202020204" pitchFamily="34" charset="0"/>
              <a:ea typeface="HG丸ｺﾞｼｯｸM-PRO" panose="020F0600000000000000" pitchFamily="50" charset="-128"/>
            </a:endParaRPr>
          </a:p>
          <a:p>
            <a:pPr algn="r"/>
            <a:r>
              <a:rPr lang="en-US" altLang="ja-JP" sz="1200" dirty="0" smtClean="0">
                <a:latin typeface="Century Gothic" panose="020B0502020202020204" pitchFamily="34" charset="0"/>
                <a:ea typeface="HG丸ｺﾞｼｯｸM-PRO" panose="020F0600000000000000" pitchFamily="50" charset="-128"/>
              </a:rPr>
              <a:t>shoji@appliedmarketing.co.jp</a:t>
            </a:r>
          </a:p>
        </p:txBody>
      </p:sp>
    </p:spTree>
    <p:extLst>
      <p:ext uri="{BB962C8B-B14F-4D97-AF65-F5344CB8AC3E}">
        <p14:creationId xmlns:p14="http://schemas.microsoft.com/office/powerpoint/2010/main" val="160387753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8077200" y="6690381"/>
            <a:ext cx="981767" cy="167619"/>
          </a:xfrm>
          <a:prstGeom prst="rect">
            <a:avLst/>
          </a:prstGeom>
          <a:ln>
            <a:noFill/>
          </a:ln>
          <a:effectLst>
            <a:outerShdw blurRad="292100" dist="139700" dir="2700000" algn="tl" rotWithShape="0">
              <a:srgbClr val="333333">
                <a:alpha val="65000"/>
              </a:srgbClr>
            </a:outerShdw>
          </a:effectLst>
        </p:spPr>
      </p:pic>
      <p:sp>
        <p:nvSpPr>
          <p:cNvPr id="2" name="正方形/長方形 1"/>
          <p:cNvSpPr/>
          <p:nvPr/>
        </p:nvSpPr>
        <p:spPr>
          <a:xfrm>
            <a:off x="4655271" y="4376423"/>
            <a:ext cx="4403697" cy="1307324"/>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r"/>
            <a:r>
              <a:rPr lang="en-US" altLang="ja-JP" sz="2400" dirty="0" smtClean="0">
                <a:solidFill>
                  <a:schemeClr val="bg1"/>
                </a:solidFill>
                <a:latin typeface="Arial Black" panose="020B0A04020102020204" pitchFamily="34" charset="0"/>
                <a:ea typeface="HGP創英角ｺﾞｼｯｸUB" pitchFamily="50" charset="-128"/>
                <a:cs typeface="Arial" pitchFamily="34" charset="0"/>
              </a:rPr>
              <a:t>ERP</a:t>
            </a:r>
            <a:endParaRPr lang="ja-JP" altLang="en-US" sz="2400" dirty="0">
              <a:solidFill>
                <a:schemeClr val="bg1"/>
              </a:solidFill>
              <a:latin typeface="Arial Black" panose="020B0A04020102020204" pitchFamily="34" charset="0"/>
              <a:ea typeface="HGP創英角ｺﾞｼｯｸUB" pitchFamily="50" charset="-128"/>
              <a:cs typeface="Arial" pitchFamily="34" charset="0"/>
            </a:endParaRPr>
          </a:p>
        </p:txBody>
      </p:sp>
      <p:sp>
        <p:nvSpPr>
          <p:cNvPr id="6" name="正方形/長方形 5"/>
          <p:cNvSpPr/>
          <p:nvPr/>
        </p:nvSpPr>
        <p:spPr>
          <a:xfrm>
            <a:off x="4572001" y="4376423"/>
            <a:ext cx="83270" cy="1307324"/>
          </a:xfrm>
          <a:prstGeom prst="rect">
            <a:avLst/>
          </a:prstGeom>
          <a:solidFill>
            <a:srgbClr val="CC0000"/>
          </a:solidFill>
          <a:ln>
            <a:noFill/>
          </a:ln>
        </p:spPr>
        <p:style>
          <a:lnRef idx="2">
            <a:schemeClr val="dk1"/>
          </a:lnRef>
          <a:fillRef idx="1">
            <a:schemeClr val="lt1"/>
          </a:fillRef>
          <a:effectRef idx="0">
            <a:schemeClr val="dk1"/>
          </a:effectRef>
          <a:fontRef idx="minor">
            <a:schemeClr val="dk1"/>
          </a:fontRef>
        </p:style>
        <p:txBody>
          <a:bodyPr rtlCol="0" anchor="ctr"/>
          <a:lstStyle/>
          <a:p>
            <a:pPr algn="r"/>
            <a:endParaRPr lang="en-US" altLang="ja-JP" sz="2400" dirty="0">
              <a:solidFill>
                <a:srgbClr val="FFFFFF"/>
              </a:solidFill>
              <a:effectLst/>
              <a:latin typeface="Arial"/>
              <a:ea typeface="HGP創英角ｺﾞｼｯｸUB" pitchFamily="50" charset="-128"/>
              <a:cs typeface="Arial"/>
            </a:endParaRPr>
          </a:p>
        </p:txBody>
      </p:sp>
    </p:spTree>
    <p:extLst>
      <p:ext uri="{BB962C8B-B14F-4D97-AF65-F5344CB8AC3E}">
        <p14:creationId xmlns:p14="http://schemas.microsoft.com/office/powerpoint/2010/main" val="16197535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下矢印 17"/>
          <p:cNvSpPr/>
          <p:nvPr/>
        </p:nvSpPr>
        <p:spPr bwMode="auto">
          <a:xfrm>
            <a:off x="1935634" y="2214554"/>
            <a:ext cx="3500462" cy="3429024"/>
          </a:xfrm>
          <a:prstGeom prst="downArrow">
            <a:avLst>
              <a:gd name="adj1" fmla="val 70009"/>
              <a:gd name="adj2" fmla="val 20213"/>
            </a:avLst>
          </a:prstGeom>
          <a:solidFill>
            <a:schemeClr val="accent3">
              <a:lumMod val="40000"/>
              <a:lumOff val="60000"/>
            </a:schemeClr>
          </a:solidFill>
          <a:ln w="38100" cap="flat" cmpd="sng" algn="ctr">
            <a:noFill/>
            <a:prstDash val="solid"/>
            <a:round/>
            <a:headEnd type="none" w="med" len="med"/>
            <a:tailEnd type="none" w="med" len="med"/>
          </a:ln>
          <a:effectLst/>
        </p:spPr>
        <p:txBody>
          <a:bodyPr anchor="ctr"/>
          <a:lstStyle/>
          <a:p>
            <a:pPr>
              <a:spcBef>
                <a:spcPct val="20000"/>
              </a:spcBef>
              <a:defRPr/>
            </a:pPr>
            <a:endParaRPr kumimoji="0" lang="ja-JP" altLang="en-US" sz="1400">
              <a:solidFill>
                <a:srgbClr val="484848"/>
              </a:solidFill>
              <a:latin typeface="+mn-lt"/>
              <a:ea typeface="+mn-ea"/>
            </a:endParaRPr>
          </a:p>
        </p:txBody>
      </p:sp>
      <p:graphicFrame>
        <p:nvGraphicFramePr>
          <p:cNvPr id="16" name="図表 15"/>
          <p:cNvGraphicFramePr/>
          <p:nvPr>
            <p:extLst>
              <p:ext uri="{D42A27DB-BD31-4B8C-83A1-F6EECF244321}">
                <p14:modId xmlns:p14="http://schemas.microsoft.com/office/powerpoint/2010/main" val="3301037516"/>
              </p:ext>
            </p:extLst>
          </p:nvPr>
        </p:nvGraphicFramePr>
        <p:xfrm>
          <a:off x="1042659" y="2561908"/>
          <a:ext cx="5260383" cy="30638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角丸四角形 5"/>
          <p:cNvSpPr>
            <a:spLocks noChangeArrowheads="1"/>
          </p:cNvSpPr>
          <p:nvPr/>
        </p:nvSpPr>
        <p:spPr bwMode="auto">
          <a:xfrm>
            <a:off x="1935634" y="1000108"/>
            <a:ext cx="3500462" cy="1071570"/>
          </a:xfrm>
          <a:prstGeom prst="roundRect">
            <a:avLst>
              <a:gd name="adj" fmla="val 0"/>
            </a:avLst>
          </a:prstGeom>
          <a:solidFill>
            <a:schemeClr val="accent1"/>
          </a:solidFill>
          <a:ln w="38100" algn="ctr">
            <a:noFill/>
            <a:round/>
            <a:headEnd/>
            <a:tailEnd/>
          </a:ln>
          <a:effectLst/>
        </p:spPr>
        <p:txBody>
          <a:bodyPr/>
          <a:lstStyle/>
          <a:p>
            <a:pPr algn="ctr">
              <a:spcBef>
                <a:spcPct val="20000"/>
              </a:spcBef>
              <a:defRPr/>
            </a:pPr>
            <a:r>
              <a:rPr kumimoji="0" lang="en-US" altLang="ja-JP" sz="2000" dirty="0">
                <a:solidFill>
                  <a:schemeClr val="bg1"/>
                </a:solidFill>
                <a:latin typeface="+mn-lt"/>
                <a:ea typeface="+mn-ea"/>
              </a:rPr>
              <a:t>Enterprise</a:t>
            </a:r>
            <a:r>
              <a:rPr kumimoji="0" lang="ja-JP" altLang="en-US" sz="2000" dirty="0">
                <a:solidFill>
                  <a:schemeClr val="bg1"/>
                </a:solidFill>
                <a:latin typeface="+mn-lt"/>
                <a:ea typeface="+mn-ea"/>
              </a:rPr>
              <a:t> </a:t>
            </a:r>
            <a:r>
              <a:rPr kumimoji="0" lang="en-US" altLang="ja-JP" sz="2000" dirty="0">
                <a:solidFill>
                  <a:schemeClr val="bg1"/>
                </a:solidFill>
                <a:latin typeface="+mn-lt"/>
                <a:ea typeface="+mn-ea"/>
              </a:rPr>
              <a:t>Architecture</a:t>
            </a:r>
            <a:endParaRPr kumimoji="0" lang="ja-JP" altLang="en-US" sz="2000" dirty="0">
              <a:solidFill>
                <a:schemeClr val="bg1"/>
              </a:solidFill>
              <a:latin typeface="+mn-lt"/>
              <a:ea typeface="+mn-ea"/>
            </a:endParaRPr>
          </a:p>
        </p:txBody>
      </p:sp>
      <p:sp>
        <p:nvSpPr>
          <p:cNvPr id="11273" name="タイトル 3"/>
          <p:cNvSpPr>
            <a:spLocks noGrp="1"/>
          </p:cNvSpPr>
          <p:nvPr>
            <p:ph type="title"/>
          </p:nvPr>
        </p:nvSpPr>
        <p:spPr/>
        <p:txBody>
          <a:bodyPr/>
          <a:lstStyle/>
          <a:p>
            <a:r>
              <a:rPr lang="en-US" altLang="ja-JP" smtClean="0"/>
              <a:t>EA</a:t>
            </a:r>
            <a:r>
              <a:rPr lang="ja-JP" altLang="en-US" smtClean="0"/>
              <a:t>→</a:t>
            </a:r>
            <a:r>
              <a:rPr lang="en-US" altLang="ja-JP" smtClean="0"/>
              <a:t>BPM</a:t>
            </a:r>
            <a:r>
              <a:rPr lang="ja-JP" altLang="en-US" smtClean="0"/>
              <a:t>→</a:t>
            </a:r>
            <a:r>
              <a:rPr lang="en-US" altLang="ja-JP" smtClean="0"/>
              <a:t>ERP</a:t>
            </a:r>
            <a:endParaRPr lang="ja-JP" altLang="en-US" smtClean="0"/>
          </a:p>
        </p:txBody>
      </p:sp>
      <p:sp>
        <p:nvSpPr>
          <p:cNvPr id="24580" name="角丸四角形 5"/>
          <p:cNvSpPr>
            <a:spLocks noChangeArrowheads="1"/>
          </p:cNvSpPr>
          <p:nvPr/>
        </p:nvSpPr>
        <p:spPr bwMode="auto">
          <a:xfrm>
            <a:off x="1935634" y="5805264"/>
            <a:ext cx="3500462" cy="624127"/>
          </a:xfrm>
          <a:prstGeom prst="roundRect">
            <a:avLst>
              <a:gd name="adj" fmla="val 0"/>
            </a:avLst>
          </a:prstGeom>
          <a:solidFill>
            <a:schemeClr val="accent5"/>
          </a:solidFill>
          <a:ln w="38100" algn="ctr">
            <a:noFill/>
            <a:round/>
            <a:headEnd/>
            <a:tailEnd/>
          </a:ln>
          <a:effectLst/>
        </p:spPr>
        <p:txBody>
          <a:bodyPr anchor="ctr"/>
          <a:lstStyle/>
          <a:p>
            <a:pPr algn="ctr">
              <a:spcBef>
                <a:spcPct val="20000"/>
              </a:spcBef>
              <a:defRPr/>
            </a:pPr>
            <a:r>
              <a:rPr kumimoji="0" lang="en-US" altLang="ja-JP" sz="2400" b="1" smtClean="0">
                <a:solidFill>
                  <a:schemeClr val="bg1"/>
                </a:solidFill>
                <a:latin typeface="+mn-lt"/>
                <a:ea typeface="+mn-ea"/>
              </a:rPr>
              <a:t>ERP</a:t>
            </a:r>
          </a:p>
          <a:p>
            <a:pPr algn="ctr">
              <a:lnSpc>
                <a:spcPts val="1200"/>
              </a:lnSpc>
              <a:spcBef>
                <a:spcPct val="20000"/>
              </a:spcBef>
              <a:defRPr/>
            </a:pPr>
            <a:r>
              <a:rPr kumimoji="0" lang="en-US" altLang="ja-JP" sz="1600" b="1" smtClean="0">
                <a:solidFill>
                  <a:schemeClr val="bg1"/>
                </a:solidFill>
                <a:latin typeface="+mn-lt"/>
                <a:ea typeface="+mn-ea"/>
              </a:rPr>
              <a:t>Enterprise Resource Planning</a:t>
            </a:r>
            <a:endParaRPr kumimoji="0" lang="ja-JP" altLang="en-US" sz="1600" b="1" dirty="0">
              <a:solidFill>
                <a:schemeClr val="bg1"/>
              </a:solidFill>
              <a:latin typeface="+mn-lt"/>
              <a:ea typeface="+mn-ea"/>
            </a:endParaRPr>
          </a:p>
        </p:txBody>
      </p:sp>
      <p:sp>
        <p:nvSpPr>
          <p:cNvPr id="24583" name="角丸四角形 20"/>
          <p:cNvSpPr>
            <a:spLocks noChangeArrowheads="1"/>
          </p:cNvSpPr>
          <p:nvPr/>
        </p:nvSpPr>
        <p:spPr bwMode="auto">
          <a:xfrm>
            <a:off x="2411760" y="1412776"/>
            <a:ext cx="2520280" cy="571499"/>
          </a:xfrm>
          <a:prstGeom prst="roundRect">
            <a:avLst>
              <a:gd name="adj" fmla="val 0"/>
            </a:avLst>
          </a:prstGeom>
          <a:solidFill>
            <a:schemeClr val="accent3"/>
          </a:solidFill>
          <a:ln>
            <a:headEnd/>
            <a:tailEnd/>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anchor="ctr"/>
          <a:lstStyle/>
          <a:p>
            <a:pPr algn="ctr">
              <a:spcBef>
                <a:spcPct val="20000"/>
              </a:spcBef>
              <a:defRPr/>
            </a:pPr>
            <a:r>
              <a:rPr kumimoji="0" lang="ja-JP" altLang="en-US" sz="3200" dirty="0" smtClean="0">
                <a:solidFill>
                  <a:schemeClr val="bg1"/>
                </a:solidFill>
              </a:rPr>
              <a:t>全体最適</a:t>
            </a:r>
            <a:endParaRPr kumimoji="0" lang="ja-JP" altLang="en-US" sz="3200" dirty="0">
              <a:solidFill>
                <a:schemeClr val="bg1"/>
              </a:solidFill>
            </a:endParaRPr>
          </a:p>
        </p:txBody>
      </p:sp>
      <p:sp>
        <p:nvSpPr>
          <p:cNvPr id="24585" name="角丸四角形 22"/>
          <p:cNvSpPr>
            <a:spLocks noChangeArrowheads="1"/>
          </p:cNvSpPr>
          <p:nvPr/>
        </p:nvSpPr>
        <p:spPr bwMode="auto">
          <a:xfrm>
            <a:off x="3007204" y="3643314"/>
            <a:ext cx="1357322" cy="571504"/>
          </a:xfrm>
          <a:prstGeom prst="roundRect">
            <a:avLst>
              <a:gd name="adj" fmla="val 9107"/>
            </a:avLst>
          </a:prstGeom>
          <a:solidFill>
            <a:srgbClr val="FF6666"/>
          </a:solidFill>
          <a:ln w="38100" algn="ctr">
            <a:noFill/>
            <a:round/>
            <a:headEnd/>
            <a:tailEnd/>
          </a:ln>
          <a:effectLst/>
        </p:spPr>
        <p:txBody>
          <a:bodyPr anchor="ctr"/>
          <a:lstStyle/>
          <a:p>
            <a:pPr algn="ctr">
              <a:spcBef>
                <a:spcPct val="20000"/>
              </a:spcBef>
              <a:defRPr/>
            </a:pPr>
            <a:r>
              <a:rPr kumimoji="0" lang="en-US" altLang="ja-JP" sz="3200" b="1" dirty="0">
                <a:solidFill>
                  <a:schemeClr val="bg1"/>
                </a:solidFill>
                <a:latin typeface="+mn-lt"/>
                <a:ea typeface="+mn-ea"/>
              </a:rPr>
              <a:t>BPM</a:t>
            </a:r>
            <a:endParaRPr kumimoji="0" lang="ja-JP" altLang="en-US" sz="3200" b="1" dirty="0">
              <a:solidFill>
                <a:schemeClr val="bg1"/>
              </a:solidFill>
              <a:latin typeface="+mn-lt"/>
              <a:ea typeface="+mn-ea"/>
            </a:endParaRPr>
          </a:p>
        </p:txBody>
      </p:sp>
      <p:sp>
        <p:nvSpPr>
          <p:cNvPr id="11" name="角丸四角形 5"/>
          <p:cNvSpPr>
            <a:spLocks noChangeArrowheads="1"/>
          </p:cNvSpPr>
          <p:nvPr/>
        </p:nvSpPr>
        <p:spPr bwMode="auto">
          <a:xfrm>
            <a:off x="6012160" y="5786454"/>
            <a:ext cx="2880320" cy="642937"/>
          </a:xfrm>
          <a:prstGeom prst="roundRect">
            <a:avLst>
              <a:gd name="adj" fmla="val 0"/>
            </a:avLst>
          </a:prstGeom>
          <a:solidFill>
            <a:srgbClr val="4168A7"/>
          </a:solidFill>
          <a:ln w="38100" algn="ctr">
            <a:noFill/>
            <a:round/>
            <a:headEnd/>
            <a:tailEnd/>
          </a:ln>
          <a:effectLst/>
        </p:spPr>
        <p:txBody>
          <a:bodyPr anchor="ctr"/>
          <a:lstStyle/>
          <a:p>
            <a:pPr marL="0" lvl="2"/>
            <a:r>
              <a:rPr lang="en-US" altLang="ja-JP" sz="1100" dirty="0">
                <a:solidFill>
                  <a:schemeClr val="bg1"/>
                </a:solidFill>
                <a:latin typeface="+mn-lt"/>
                <a:ea typeface="+mn-ea"/>
              </a:rPr>
              <a:t>BPR</a:t>
            </a:r>
            <a:r>
              <a:rPr lang="ja-JP" altLang="en-US" sz="1100" dirty="0">
                <a:solidFill>
                  <a:schemeClr val="bg1"/>
                </a:solidFill>
                <a:latin typeface="+mn-lt"/>
                <a:ea typeface="+mn-ea"/>
              </a:rPr>
              <a:t>に基づき全社最適化を行い、各業務システム間の連携まで含めてシステムを開発する考え方とそのため</a:t>
            </a:r>
            <a:r>
              <a:rPr lang="ja-JP" altLang="en-US" sz="1100" dirty="0" smtClean="0">
                <a:solidFill>
                  <a:schemeClr val="bg1"/>
                </a:solidFill>
                <a:latin typeface="+mn-lt"/>
                <a:ea typeface="+mn-ea"/>
              </a:rPr>
              <a:t>の統合型パッケージ</a:t>
            </a:r>
            <a:endParaRPr lang="en-US" altLang="ja-JP" sz="1100" dirty="0">
              <a:solidFill>
                <a:schemeClr val="bg1"/>
              </a:solidFill>
              <a:latin typeface="+mn-lt"/>
              <a:ea typeface="+mn-ea"/>
            </a:endParaRPr>
          </a:p>
        </p:txBody>
      </p:sp>
      <p:sp>
        <p:nvSpPr>
          <p:cNvPr id="3" name="正方形/長方形 2"/>
          <p:cNvSpPr/>
          <p:nvPr/>
        </p:nvSpPr>
        <p:spPr bwMode="auto">
          <a:xfrm>
            <a:off x="251520" y="1000108"/>
            <a:ext cx="1152128" cy="1071570"/>
          </a:xfrm>
          <a:prstGeom prst="rect">
            <a:avLst/>
          </a:prstGeom>
          <a:solidFill>
            <a:srgbClr val="FFE389"/>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i="0" u="none" strike="noStrike" cap="none" normalizeH="0" smtClean="0">
                <a:ln>
                  <a:noFill/>
                </a:ln>
                <a:solidFill>
                  <a:srgbClr val="0070C0"/>
                </a:solidFill>
                <a:effectLst/>
                <a:latin typeface="+mn-lt"/>
                <a:ea typeface="+mn-ea"/>
              </a:rPr>
              <a:t>理念</a:t>
            </a:r>
          </a:p>
        </p:txBody>
      </p:sp>
      <p:sp>
        <p:nvSpPr>
          <p:cNvPr id="14" name="正方形/長方形 13"/>
          <p:cNvSpPr/>
          <p:nvPr/>
        </p:nvSpPr>
        <p:spPr bwMode="auto">
          <a:xfrm>
            <a:off x="251520" y="2249992"/>
            <a:ext cx="1152128" cy="3393586"/>
          </a:xfrm>
          <a:prstGeom prst="rect">
            <a:avLst/>
          </a:prstGeom>
          <a:solidFill>
            <a:srgbClr val="FFE389"/>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i="0" u="none" strike="noStrike" cap="none" normalizeH="0" smtClean="0">
                <a:ln>
                  <a:noFill/>
                </a:ln>
                <a:solidFill>
                  <a:srgbClr val="0070C0"/>
                </a:solidFill>
                <a:effectLst/>
                <a:latin typeface="+mn-lt"/>
                <a:ea typeface="+mn-ea"/>
              </a:rPr>
              <a:t>プロセス</a:t>
            </a:r>
          </a:p>
        </p:txBody>
      </p:sp>
      <p:sp>
        <p:nvSpPr>
          <p:cNvPr id="15" name="正方形/長方形 14"/>
          <p:cNvSpPr/>
          <p:nvPr/>
        </p:nvSpPr>
        <p:spPr bwMode="auto">
          <a:xfrm>
            <a:off x="251520" y="5786453"/>
            <a:ext cx="1152128" cy="642937"/>
          </a:xfrm>
          <a:prstGeom prst="rect">
            <a:avLst/>
          </a:prstGeom>
          <a:solidFill>
            <a:srgbClr val="FFE389"/>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i="0" u="none" strike="noStrike" cap="none" normalizeH="0" smtClean="0">
                <a:ln>
                  <a:noFill/>
                </a:ln>
                <a:solidFill>
                  <a:srgbClr val="0070C0"/>
                </a:solidFill>
                <a:effectLst/>
                <a:latin typeface="+mn-lt"/>
                <a:ea typeface="+mn-ea"/>
              </a:rPr>
              <a:t>手法</a:t>
            </a:r>
            <a:r>
              <a:rPr kumimoji="0" lang="en-US" altLang="ja-JP" i="0" u="none" strike="noStrike" cap="none" normalizeH="0" smtClean="0">
                <a:ln>
                  <a:noFill/>
                </a:ln>
                <a:solidFill>
                  <a:srgbClr val="0070C0"/>
                </a:solidFill>
                <a:effectLst/>
                <a:latin typeface="+mn-lt"/>
                <a:ea typeface="+mn-ea"/>
              </a:rPr>
              <a:t>/</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i="0" u="none" strike="noStrike" cap="none" normalizeH="0" smtClean="0">
                <a:ln>
                  <a:noFill/>
                </a:ln>
                <a:solidFill>
                  <a:srgbClr val="0070C0"/>
                </a:solidFill>
                <a:effectLst/>
                <a:latin typeface="+mn-lt"/>
                <a:ea typeface="+mn-ea"/>
              </a:rPr>
              <a:t>システム</a:t>
            </a:r>
          </a:p>
        </p:txBody>
      </p:sp>
      <p:sp>
        <p:nvSpPr>
          <p:cNvPr id="19" name="角丸四角形 5"/>
          <p:cNvSpPr>
            <a:spLocks noChangeArrowheads="1"/>
          </p:cNvSpPr>
          <p:nvPr/>
        </p:nvSpPr>
        <p:spPr bwMode="auto">
          <a:xfrm>
            <a:off x="6012160" y="1000108"/>
            <a:ext cx="2880320" cy="1071570"/>
          </a:xfrm>
          <a:prstGeom prst="roundRect">
            <a:avLst>
              <a:gd name="adj" fmla="val 0"/>
            </a:avLst>
          </a:prstGeom>
          <a:solidFill>
            <a:srgbClr val="4168A7"/>
          </a:solidFill>
          <a:ln w="38100" algn="ctr">
            <a:noFill/>
            <a:round/>
            <a:headEnd/>
            <a:tailEnd/>
          </a:ln>
          <a:effectLst/>
        </p:spPr>
        <p:txBody>
          <a:bodyPr anchor="ctr"/>
          <a:lstStyle/>
          <a:p>
            <a:pPr marL="0" lvl="2"/>
            <a:r>
              <a:rPr lang="ja-JP" altLang="en-US" sz="1100">
                <a:solidFill>
                  <a:schemeClr val="bg1"/>
                </a:solidFill>
                <a:latin typeface="+mn-lt"/>
                <a:ea typeface="+mn-ea"/>
              </a:rPr>
              <a:t>巨大な組織</a:t>
            </a:r>
            <a:r>
              <a:rPr lang="en-US" altLang="ja-JP" sz="1100">
                <a:solidFill>
                  <a:schemeClr val="bg1"/>
                </a:solidFill>
                <a:latin typeface="+mn-lt"/>
                <a:ea typeface="+mn-ea"/>
              </a:rPr>
              <a:t>(enterprise)</a:t>
            </a:r>
            <a:r>
              <a:rPr lang="ja-JP" altLang="en-US" sz="1100">
                <a:solidFill>
                  <a:schemeClr val="bg1"/>
                </a:solidFill>
                <a:latin typeface="+mn-lt"/>
                <a:ea typeface="+mn-ea"/>
              </a:rPr>
              <a:t>の業務手順や情報システムの標準化、組織の最適化を進め、効率よい組織の運営を図るための</a:t>
            </a:r>
            <a:r>
              <a:rPr lang="ja-JP" altLang="en-US" sz="1100" smtClean="0">
                <a:solidFill>
                  <a:schemeClr val="bg1"/>
                </a:solidFill>
                <a:latin typeface="+mn-lt"/>
                <a:ea typeface="+mn-ea"/>
              </a:rPr>
              <a:t>方法論あるいは</a:t>
            </a:r>
            <a:r>
              <a:rPr lang="ja-JP" altLang="en-US" sz="1100">
                <a:solidFill>
                  <a:schemeClr val="bg1"/>
                </a:solidFill>
                <a:latin typeface="+mn-lt"/>
                <a:ea typeface="+mn-ea"/>
              </a:rPr>
              <a:t>、そのような組織構造を実現するための設計思想・基本理念</a:t>
            </a:r>
            <a:r>
              <a:rPr lang="en-US" altLang="ja-JP" sz="1100">
                <a:solidFill>
                  <a:schemeClr val="bg1"/>
                </a:solidFill>
                <a:latin typeface="+mn-lt"/>
                <a:ea typeface="+mn-ea"/>
              </a:rPr>
              <a:t>(architecture)</a:t>
            </a:r>
          </a:p>
        </p:txBody>
      </p:sp>
      <p:sp>
        <p:nvSpPr>
          <p:cNvPr id="20" name="角丸四角形 5"/>
          <p:cNvSpPr>
            <a:spLocks noChangeArrowheads="1"/>
          </p:cNvSpPr>
          <p:nvPr/>
        </p:nvSpPr>
        <p:spPr bwMode="auto">
          <a:xfrm>
            <a:off x="5993824" y="2249992"/>
            <a:ext cx="2880320" cy="3393586"/>
          </a:xfrm>
          <a:prstGeom prst="roundRect">
            <a:avLst>
              <a:gd name="adj" fmla="val 0"/>
            </a:avLst>
          </a:prstGeom>
          <a:solidFill>
            <a:srgbClr val="4168A7"/>
          </a:solidFill>
          <a:ln w="38100" algn="ctr">
            <a:noFill/>
            <a:round/>
            <a:headEnd/>
            <a:tailEnd/>
          </a:ln>
          <a:effectLst/>
        </p:spPr>
        <p:txBody>
          <a:bodyPr anchor="ctr"/>
          <a:lstStyle/>
          <a:p>
            <a:pPr algn="just"/>
            <a:r>
              <a:rPr lang="ja-JP" altLang="en-US" sz="1600" smtClean="0">
                <a:solidFill>
                  <a:schemeClr val="bg1"/>
                </a:solidFill>
                <a:latin typeface="+mn-lt"/>
                <a:ea typeface="+mn-ea"/>
              </a:rPr>
              <a:t>ある</a:t>
            </a:r>
            <a:r>
              <a:rPr lang="ja-JP" altLang="en-US" sz="1600">
                <a:solidFill>
                  <a:schemeClr val="bg1"/>
                </a:solidFill>
                <a:latin typeface="+mn-lt"/>
                <a:ea typeface="+mn-ea"/>
              </a:rPr>
              <a:t>仕事のスタートから完了までの流れを業務単位（プロセス）に分解して検証し、新しいプロセスが必要になった場合にもできるだけ他のプロセスに影響を与えないように挿入するなど、改善や再構築をしながら常に分析し、ビジネス効率を高めること</a:t>
            </a:r>
            <a:r>
              <a:rPr lang="ja-JP" altLang="en-US" sz="1600" smtClean="0">
                <a:solidFill>
                  <a:schemeClr val="bg1"/>
                </a:solidFill>
                <a:latin typeface="+mn-lt"/>
                <a:ea typeface="+mn-ea"/>
              </a:rPr>
              <a:t>。</a:t>
            </a:r>
            <a:r>
              <a:rPr lang="en-US" altLang="ja-JP" sz="1600" smtClean="0">
                <a:solidFill>
                  <a:schemeClr val="bg1"/>
                </a:solidFill>
                <a:latin typeface="+mn-lt"/>
                <a:ea typeface="+mn-ea"/>
              </a:rPr>
              <a:t>Enterprise</a:t>
            </a:r>
            <a:r>
              <a:rPr lang="ja-JP" altLang="en-US" sz="1600" smtClean="0">
                <a:solidFill>
                  <a:schemeClr val="bg1"/>
                </a:solidFill>
                <a:latin typeface="+mn-lt"/>
                <a:ea typeface="+mn-ea"/>
              </a:rPr>
              <a:t> </a:t>
            </a:r>
            <a:r>
              <a:rPr lang="en-US" altLang="ja-JP" sz="1600">
                <a:solidFill>
                  <a:schemeClr val="bg1"/>
                </a:solidFill>
                <a:latin typeface="+mn-lt"/>
                <a:ea typeface="+mn-ea"/>
              </a:rPr>
              <a:t>Archtecture </a:t>
            </a:r>
            <a:r>
              <a:rPr lang="ja-JP" altLang="en-US" sz="1600">
                <a:solidFill>
                  <a:schemeClr val="bg1"/>
                </a:solidFill>
                <a:latin typeface="+mn-lt"/>
                <a:ea typeface="+mn-ea"/>
              </a:rPr>
              <a:t>による全社的最適化との連携も重要。</a:t>
            </a:r>
          </a:p>
        </p:txBody>
      </p:sp>
    </p:spTree>
    <p:extLst>
      <p:ext uri="{BB962C8B-B14F-4D97-AF65-F5344CB8AC3E}">
        <p14:creationId xmlns:p14="http://schemas.microsoft.com/office/powerpoint/2010/main" val="1109259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24583"/>
                                        </p:tgtEl>
                                        <p:attrNameLst>
                                          <p:attrName>style.visibility</p:attrName>
                                        </p:attrNameLst>
                                      </p:cBhvr>
                                      <p:to>
                                        <p:strVal val="visible"/>
                                      </p:to>
                                    </p:set>
                                    <p:anim calcmode="lin" valueType="num">
                                      <p:cBhvr>
                                        <p:cTn id="11" dur="500" fill="hold"/>
                                        <p:tgtEl>
                                          <p:spTgt spid="24583"/>
                                        </p:tgtEl>
                                        <p:attrNameLst>
                                          <p:attrName>ppt_w</p:attrName>
                                        </p:attrNameLst>
                                      </p:cBhvr>
                                      <p:tavLst>
                                        <p:tav tm="0">
                                          <p:val>
                                            <p:fltVal val="0"/>
                                          </p:val>
                                        </p:tav>
                                        <p:tav tm="100000">
                                          <p:val>
                                            <p:strVal val="#ppt_w"/>
                                          </p:val>
                                        </p:tav>
                                      </p:tavLst>
                                    </p:anim>
                                    <p:anim calcmode="lin" valueType="num">
                                      <p:cBhvr>
                                        <p:cTn id="12" dur="500" fill="hold"/>
                                        <p:tgtEl>
                                          <p:spTgt spid="24583"/>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up)">
                                      <p:cBhvr>
                                        <p:cTn id="17" dur="500"/>
                                        <p:tgtEl>
                                          <p:spTgt spid="18"/>
                                        </p:tgtEl>
                                      </p:cBhvr>
                                    </p:animEffect>
                                  </p:childTnLst>
                                </p:cTn>
                              </p:par>
                              <p:par>
                                <p:cTn id="18" presetID="22" presetClass="entr" presetSubtype="1" fill="hold" nodeType="withEffect">
                                  <p:stCondLst>
                                    <p:cond delay="0"/>
                                  </p:stCondLst>
                                  <p:childTnLst>
                                    <p:set>
                                      <p:cBhvr>
                                        <p:cTn id="19" dur="1" fill="hold">
                                          <p:stCondLst>
                                            <p:cond delay="0"/>
                                          </p:stCondLst>
                                        </p:cTn>
                                        <p:tgtEl>
                                          <p:spTgt spid="24585"/>
                                        </p:tgtEl>
                                        <p:attrNameLst>
                                          <p:attrName>style.visibility</p:attrName>
                                        </p:attrNameLst>
                                      </p:cBhvr>
                                      <p:to>
                                        <p:strVal val="visible"/>
                                      </p:to>
                                    </p:set>
                                    <p:animEffect transition="in" filter="wipe(up)">
                                      <p:cBhvr>
                                        <p:cTn id="20" dur="500"/>
                                        <p:tgtEl>
                                          <p:spTgt spid="24585"/>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4"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wheel(4)">
                                      <p:cBhvr>
                                        <p:cTn id="25" dur="2000"/>
                                        <p:tgtEl>
                                          <p:spTgt spid="16"/>
                                        </p:tgtEl>
                                      </p:cBhvr>
                                    </p:animEffect>
                                  </p:childTnLst>
                                </p:cTn>
                              </p:par>
                            </p:childTnLst>
                          </p:cTn>
                        </p:par>
                      </p:childTnLst>
                    </p:cTn>
                  </p:par>
                  <p:par>
                    <p:cTn id="26" fill="hold">
                      <p:stCondLst>
                        <p:cond delay="indefinite"/>
                      </p:stCondLst>
                      <p:childTnLst>
                        <p:par>
                          <p:cTn id="27" fill="hold">
                            <p:stCondLst>
                              <p:cond delay="0"/>
                            </p:stCondLst>
                            <p:childTnLst>
                              <p:par>
                                <p:cTn id="28" presetID="23" presetClass="entr" presetSubtype="16" fill="hold" nodeType="clickEffect">
                                  <p:stCondLst>
                                    <p:cond delay="0"/>
                                  </p:stCondLst>
                                  <p:childTnLst>
                                    <p:set>
                                      <p:cBhvr>
                                        <p:cTn id="29" dur="1" fill="hold">
                                          <p:stCondLst>
                                            <p:cond delay="0"/>
                                          </p:stCondLst>
                                        </p:cTn>
                                        <p:tgtEl>
                                          <p:spTgt spid="24580"/>
                                        </p:tgtEl>
                                        <p:attrNameLst>
                                          <p:attrName>style.visibility</p:attrName>
                                        </p:attrNameLst>
                                      </p:cBhvr>
                                      <p:to>
                                        <p:strVal val="visible"/>
                                      </p:to>
                                    </p:set>
                                    <p:anim calcmode="lin" valueType="num">
                                      <p:cBhvr>
                                        <p:cTn id="30" dur="500" fill="hold"/>
                                        <p:tgtEl>
                                          <p:spTgt spid="24580"/>
                                        </p:tgtEl>
                                        <p:attrNameLst>
                                          <p:attrName>ppt_w</p:attrName>
                                        </p:attrNameLst>
                                      </p:cBhvr>
                                      <p:tavLst>
                                        <p:tav tm="0">
                                          <p:val>
                                            <p:fltVal val="0"/>
                                          </p:val>
                                        </p:tav>
                                        <p:tav tm="100000">
                                          <p:val>
                                            <p:strVal val="#ppt_w"/>
                                          </p:val>
                                        </p:tav>
                                      </p:tavLst>
                                    </p:anim>
                                    <p:anim calcmode="lin" valueType="num">
                                      <p:cBhvr>
                                        <p:cTn id="31" dur="500" fill="hold"/>
                                        <p:tgtEl>
                                          <p:spTgt spid="24580"/>
                                        </p:tgtEl>
                                        <p:attrNameLst>
                                          <p:attrName>ppt_h</p:attrName>
                                        </p:attrNameLst>
                                      </p:cBhvr>
                                      <p:tavLst>
                                        <p:tav tm="0">
                                          <p:val>
                                            <p:fltVal val="0"/>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p:cTn id="36" dur="500" fill="hold"/>
                                        <p:tgtEl>
                                          <p:spTgt spid="15"/>
                                        </p:tgtEl>
                                        <p:attrNameLst>
                                          <p:attrName>ppt_w</p:attrName>
                                        </p:attrNameLst>
                                      </p:cBhvr>
                                      <p:tavLst>
                                        <p:tav tm="0">
                                          <p:val>
                                            <p:fltVal val="0"/>
                                          </p:val>
                                        </p:tav>
                                        <p:tav tm="100000">
                                          <p:val>
                                            <p:strVal val="#ppt_w"/>
                                          </p:val>
                                        </p:tav>
                                      </p:tavLst>
                                    </p:anim>
                                    <p:anim calcmode="lin" valueType="num">
                                      <p:cBhvr>
                                        <p:cTn id="37" dur="500" fill="hold"/>
                                        <p:tgtEl>
                                          <p:spTgt spid="15"/>
                                        </p:tgtEl>
                                        <p:attrNameLst>
                                          <p:attrName>ppt_h</p:attrName>
                                        </p:attrNameLst>
                                      </p:cBhvr>
                                      <p:tavLst>
                                        <p:tav tm="0">
                                          <p:val>
                                            <p:fltVal val="0"/>
                                          </p:val>
                                        </p:tav>
                                        <p:tav tm="100000">
                                          <p:val>
                                            <p:strVal val="#ppt_h"/>
                                          </p:val>
                                        </p:tav>
                                      </p:tavLst>
                                    </p:anim>
                                    <p:animEffect transition="in" filter="fade">
                                      <p:cBhvr>
                                        <p:cTn id="38" dur="500"/>
                                        <p:tgtEl>
                                          <p:spTgt spid="15"/>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p:cTn id="41" dur="500" fill="hold"/>
                                        <p:tgtEl>
                                          <p:spTgt spid="14"/>
                                        </p:tgtEl>
                                        <p:attrNameLst>
                                          <p:attrName>ppt_w</p:attrName>
                                        </p:attrNameLst>
                                      </p:cBhvr>
                                      <p:tavLst>
                                        <p:tav tm="0">
                                          <p:val>
                                            <p:fltVal val="0"/>
                                          </p:val>
                                        </p:tav>
                                        <p:tav tm="100000">
                                          <p:val>
                                            <p:strVal val="#ppt_w"/>
                                          </p:val>
                                        </p:tav>
                                      </p:tavLst>
                                    </p:anim>
                                    <p:anim calcmode="lin" valueType="num">
                                      <p:cBhvr>
                                        <p:cTn id="42" dur="500" fill="hold"/>
                                        <p:tgtEl>
                                          <p:spTgt spid="14"/>
                                        </p:tgtEl>
                                        <p:attrNameLst>
                                          <p:attrName>ppt_h</p:attrName>
                                        </p:attrNameLst>
                                      </p:cBhvr>
                                      <p:tavLst>
                                        <p:tav tm="0">
                                          <p:val>
                                            <p:fltVal val="0"/>
                                          </p:val>
                                        </p:tav>
                                        <p:tav tm="100000">
                                          <p:val>
                                            <p:strVal val="#ppt_h"/>
                                          </p:val>
                                        </p:tav>
                                      </p:tavLst>
                                    </p:anim>
                                    <p:animEffect transition="in" filter="fade">
                                      <p:cBhvr>
                                        <p:cTn id="43" dur="500"/>
                                        <p:tgtEl>
                                          <p:spTgt spid="14"/>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3"/>
                                        </p:tgtEl>
                                        <p:attrNameLst>
                                          <p:attrName>style.visibility</p:attrName>
                                        </p:attrNameLst>
                                      </p:cBhvr>
                                      <p:to>
                                        <p:strVal val="visible"/>
                                      </p:to>
                                    </p:set>
                                    <p:anim calcmode="lin" valueType="num">
                                      <p:cBhvr>
                                        <p:cTn id="46" dur="500" fill="hold"/>
                                        <p:tgtEl>
                                          <p:spTgt spid="3"/>
                                        </p:tgtEl>
                                        <p:attrNameLst>
                                          <p:attrName>ppt_w</p:attrName>
                                        </p:attrNameLst>
                                      </p:cBhvr>
                                      <p:tavLst>
                                        <p:tav tm="0">
                                          <p:val>
                                            <p:fltVal val="0"/>
                                          </p:val>
                                        </p:tav>
                                        <p:tav tm="100000">
                                          <p:val>
                                            <p:strVal val="#ppt_w"/>
                                          </p:val>
                                        </p:tav>
                                      </p:tavLst>
                                    </p:anim>
                                    <p:anim calcmode="lin" valueType="num">
                                      <p:cBhvr>
                                        <p:cTn id="47" dur="500" fill="hold"/>
                                        <p:tgtEl>
                                          <p:spTgt spid="3"/>
                                        </p:tgtEl>
                                        <p:attrNameLst>
                                          <p:attrName>ppt_h</p:attrName>
                                        </p:attrNameLst>
                                      </p:cBhvr>
                                      <p:tavLst>
                                        <p:tav tm="0">
                                          <p:val>
                                            <p:fltVal val="0"/>
                                          </p:val>
                                        </p:tav>
                                        <p:tav tm="100000">
                                          <p:val>
                                            <p:strVal val="#ppt_h"/>
                                          </p:val>
                                        </p:tav>
                                      </p:tavLst>
                                    </p:anim>
                                    <p:animEffect transition="in" filter="fade">
                                      <p:cBhvr>
                                        <p:cTn id="48" dur="500"/>
                                        <p:tgtEl>
                                          <p:spTgt spid="3"/>
                                        </p:tgtEl>
                                      </p:cBhvr>
                                    </p:animEffect>
                                  </p:childTnLst>
                                </p:cTn>
                              </p:par>
                              <p:par>
                                <p:cTn id="49" presetID="22" presetClass="entr" presetSubtype="8" fill="hold" grpId="0" nodeType="with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wipe(left)">
                                      <p:cBhvr>
                                        <p:cTn id="51" dur="500"/>
                                        <p:tgtEl>
                                          <p:spTgt spid="11"/>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wipe(left)">
                                      <p:cBhvr>
                                        <p:cTn id="54" dur="500"/>
                                        <p:tgtEl>
                                          <p:spTgt spid="19"/>
                                        </p:tgtEl>
                                      </p:cBhvr>
                                    </p:animEffect>
                                  </p:childTnLst>
                                </p:cTn>
                              </p:par>
                              <p:par>
                                <p:cTn id="55" presetID="22" presetClass="entr" presetSubtype="8" fill="hold" grpId="0" nodeType="with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wipe(left)">
                                      <p:cBhvr>
                                        <p:cTn id="5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6" grpId="0">
        <p:bldAsOne/>
      </p:bldGraphic>
      <p:bldP spid="11" grpId="0" animBg="1"/>
      <p:bldP spid="3" grpId="0" animBg="1"/>
      <p:bldP spid="14" grpId="0" animBg="1"/>
      <p:bldP spid="15" grpId="0" animBg="1"/>
      <p:bldP spid="19" grpId="0" animBg="1"/>
      <p:bldP spid="2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ERP</a:t>
            </a:r>
            <a:r>
              <a:rPr kumimoji="1" lang="ja-JP" altLang="en-US" dirty="0" smtClean="0"/>
              <a:t>システムとは</a:t>
            </a:r>
            <a:endParaRPr kumimoji="1" lang="ja-JP" altLang="en-US" dirty="0"/>
          </a:p>
        </p:txBody>
      </p:sp>
      <p:sp>
        <p:nvSpPr>
          <p:cNvPr id="3" name="角丸四角形 2"/>
          <p:cNvSpPr/>
          <p:nvPr/>
        </p:nvSpPr>
        <p:spPr bwMode="auto">
          <a:xfrm>
            <a:off x="1259632" y="1340768"/>
            <a:ext cx="3744416" cy="432048"/>
          </a:xfrm>
          <a:prstGeom prst="roundRect">
            <a:avLst>
              <a:gd name="adj" fmla="val 50000"/>
            </a:avLst>
          </a:prstGeom>
          <a:solidFill>
            <a:srgbClr val="3366FF"/>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dirty="0" smtClean="0">
                <a:solidFill>
                  <a:schemeClr val="bg1"/>
                </a:solidFill>
                <a:latin typeface="+mn-lt"/>
                <a:ea typeface="+mn-ea"/>
              </a:rPr>
              <a:t>個別業務</a:t>
            </a:r>
            <a:r>
              <a:rPr kumimoji="0" lang="ja-JP" altLang="en-US" sz="1400" b="0" i="0" u="none" strike="noStrike" cap="none" normalizeH="0" dirty="0" smtClean="0">
                <a:ln>
                  <a:noFill/>
                </a:ln>
                <a:solidFill>
                  <a:schemeClr val="bg1"/>
                </a:solidFill>
                <a:effectLst/>
                <a:latin typeface="+mn-lt"/>
                <a:ea typeface="+mn-ea"/>
              </a:rPr>
              <a:t>システム</a:t>
            </a:r>
          </a:p>
        </p:txBody>
      </p:sp>
      <p:sp>
        <p:nvSpPr>
          <p:cNvPr id="5" name="角丸四角形 4"/>
          <p:cNvSpPr/>
          <p:nvPr/>
        </p:nvSpPr>
        <p:spPr bwMode="auto">
          <a:xfrm>
            <a:off x="1260450" y="1988840"/>
            <a:ext cx="936104" cy="2160240"/>
          </a:xfrm>
          <a:prstGeom prst="roundRect">
            <a:avLst/>
          </a:prstGeom>
          <a:ln>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latin typeface="+mn-lt"/>
              <a:ea typeface="+mn-ea"/>
            </a:endParaRPr>
          </a:p>
        </p:txBody>
      </p:sp>
      <p:sp>
        <p:nvSpPr>
          <p:cNvPr id="6" name="角丸四角形 5"/>
          <p:cNvSpPr/>
          <p:nvPr/>
        </p:nvSpPr>
        <p:spPr bwMode="auto">
          <a:xfrm>
            <a:off x="2196554" y="1988840"/>
            <a:ext cx="936104" cy="2160240"/>
          </a:xfrm>
          <a:prstGeom prst="roundRect">
            <a:avLst/>
          </a:prstGeom>
          <a:ln>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7" name="角丸四角形 6"/>
          <p:cNvSpPr/>
          <p:nvPr/>
        </p:nvSpPr>
        <p:spPr bwMode="auto">
          <a:xfrm>
            <a:off x="3132658" y="1988840"/>
            <a:ext cx="936104" cy="2160240"/>
          </a:xfrm>
          <a:prstGeom prst="roundRect">
            <a:avLst/>
          </a:prstGeom>
          <a:ln>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8" name="角丸四角形 7"/>
          <p:cNvSpPr/>
          <p:nvPr/>
        </p:nvSpPr>
        <p:spPr bwMode="auto">
          <a:xfrm>
            <a:off x="4067944" y="1988840"/>
            <a:ext cx="936104" cy="2160240"/>
          </a:xfrm>
          <a:prstGeom prst="roundRect">
            <a:avLst/>
          </a:prstGeom>
          <a:ln>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9" name="テキスト ボックス 8"/>
          <p:cNvSpPr txBox="1"/>
          <p:nvPr/>
        </p:nvSpPr>
        <p:spPr>
          <a:xfrm>
            <a:off x="2334981" y="2060848"/>
            <a:ext cx="646331" cy="369332"/>
          </a:xfrm>
          <a:prstGeom prst="rect">
            <a:avLst/>
          </a:prstGeom>
          <a:noFill/>
          <a:effectLst/>
        </p:spPr>
        <p:txBody>
          <a:bodyPr wrap="none" rtlCol="0">
            <a:spAutoFit/>
          </a:bodyPr>
          <a:lstStyle/>
          <a:p>
            <a:pPr algn="ctr"/>
            <a:r>
              <a:rPr lang="ja-JP" altLang="en-US" dirty="0" smtClean="0">
                <a:solidFill>
                  <a:srgbClr val="0000FF"/>
                </a:solidFill>
              </a:rPr>
              <a:t>生産</a:t>
            </a:r>
            <a:endParaRPr kumimoji="1" lang="ja-JP" altLang="en-US" dirty="0">
              <a:solidFill>
                <a:srgbClr val="0000FF"/>
              </a:solidFill>
            </a:endParaRPr>
          </a:p>
        </p:txBody>
      </p:sp>
      <p:sp>
        <p:nvSpPr>
          <p:cNvPr id="11" name="テキスト ボックス 10"/>
          <p:cNvSpPr txBox="1"/>
          <p:nvPr/>
        </p:nvSpPr>
        <p:spPr>
          <a:xfrm>
            <a:off x="3275856" y="2060848"/>
            <a:ext cx="646331" cy="369332"/>
          </a:xfrm>
          <a:prstGeom prst="rect">
            <a:avLst/>
          </a:prstGeom>
          <a:noFill/>
          <a:effectLst/>
        </p:spPr>
        <p:txBody>
          <a:bodyPr wrap="none" rtlCol="0">
            <a:spAutoFit/>
          </a:bodyPr>
          <a:lstStyle/>
          <a:p>
            <a:pPr algn="ctr"/>
            <a:r>
              <a:rPr kumimoji="1" lang="ja-JP" altLang="en-US" dirty="0" smtClean="0">
                <a:solidFill>
                  <a:srgbClr val="0000FF"/>
                </a:solidFill>
              </a:rPr>
              <a:t>販売</a:t>
            </a:r>
            <a:endParaRPr kumimoji="1" lang="ja-JP" altLang="en-US" dirty="0">
              <a:solidFill>
                <a:srgbClr val="0000FF"/>
              </a:solidFill>
            </a:endParaRPr>
          </a:p>
        </p:txBody>
      </p:sp>
      <p:sp>
        <p:nvSpPr>
          <p:cNvPr id="12" name="テキスト ボックス 11"/>
          <p:cNvSpPr txBox="1"/>
          <p:nvPr/>
        </p:nvSpPr>
        <p:spPr>
          <a:xfrm>
            <a:off x="4211961" y="2060848"/>
            <a:ext cx="646331" cy="369332"/>
          </a:xfrm>
          <a:prstGeom prst="rect">
            <a:avLst/>
          </a:prstGeom>
          <a:noFill/>
          <a:effectLst/>
        </p:spPr>
        <p:txBody>
          <a:bodyPr wrap="none" rtlCol="0">
            <a:spAutoFit/>
          </a:bodyPr>
          <a:lstStyle/>
          <a:p>
            <a:pPr algn="ctr"/>
            <a:r>
              <a:rPr kumimoji="1" lang="ja-JP" altLang="en-US" dirty="0" smtClean="0">
                <a:solidFill>
                  <a:srgbClr val="0000FF"/>
                </a:solidFill>
              </a:rPr>
              <a:t>会計</a:t>
            </a:r>
            <a:endParaRPr kumimoji="1" lang="ja-JP" altLang="en-US" dirty="0">
              <a:solidFill>
                <a:srgbClr val="0000FF"/>
              </a:solidFill>
            </a:endParaRPr>
          </a:p>
        </p:txBody>
      </p:sp>
      <p:sp>
        <p:nvSpPr>
          <p:cNvPr id="13" name="角丸四角形 12"/>
          <p:cNvSpPr/>
          <p:nvPr/>
        </p:nvSpPr>
        <p:spPr bwMode="auto">
          <a:xfrm>
            <a:off x="1304964" y="2492896"/>
            <a:ext cx="242700" cy="144016"/>
          </a:xfrm>
          <a:prstGeom prst="roundRect">
            <a:avLst/>
          </a:prstGeom>
          <a:solidFill>
            <a:srgbClr val="660066"/>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14" name="角丸四角形 13"/>
          <p:cNvSpPr/>
          <p:nvPr/>
        </p:nvSpPr>
        <p:spPr bwMode="auto">
          <a:xfrm>
            <a:off x="1547664" y="2708920"/>
            <a:ext cx="216024" cy="144016"/>
          </a:xfrm>
          <a:prstGeom prst="roundRect">
            <a:avLst/>
          </a:prstGeom>
          <a:solidFill>
            <a:srgbClr val="FFA893"/>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15" name="角丸四角形 14"/>
          <p:cNvSpPr/>
          <p:nvPr/>
        </p:nvSpPr>
        <p:spPr bwMode="auto">
          <a:xfrm>
            <a:off x="1907704" y="2708920"/>
            <a:ext cx="216024" cy="144016"/>
          </a:xfrm>
          <a:prstGeom prst="roundRect">
            <a:avLst/>
          </a:prstGeom>
          <a:solidFill>
            <a:srgbClr val="3366FF"/>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16" name="角丸四角形 15"/>
          <p:cNvSpPr/>
          <p:nvPr/>
        </p:nvSpPr>
        <p:spPr bwMode="auto">
          <a:xfrm>
            <a:off x="1907704" y="2492896"/>
            <a:ext cx="216024" cy="144016"/>
          </a:xfrm>
          <a:prstGeom prst="roundRect">
            <a:avLst/>
          </a:prstGeom>
          <a:solidFill>
            <a:srgbClr val="008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cxnSp>
        <p:nvCxnSpPr>
          <p:cNvPr id="18" name="直線矢印コネクタ 17"/>
          <p:cNvCxnSpPr>
            <a:stCxn id="13" idx="3"/>
            <a:endCxn id="16" idx="1"/>
          </p:cNvCxnSpPr>
          <p:nvPr/>
        </p:nvCxnSpPr>
        <p:spPr bwMode="auto">
          <a:xfrm>
            <a:off x="1547664" y="2564904"/>
            <a:ext cx="360040" cy="0"/>
          </a:xfrm>
          <a:prstGeom prst="straightConnector1">
            <a:avLst/>
          </a:prstGeom>
          <a:solidFill>
            <a:schemeClr val="bg1"/>
          </a:solidFill>
          <a:ln w="12700" cap="flat" cmpd="sng" algn="ctr">
            <a:solidFill>
              <a:srgbClr val="FF6600"/>
            </a:solidFill>
            <a:prstDash val="solid"/>
            <a:round/>
            <a:headEnd type="none" w="med" len="med"/>
            <a:tailEnd type="triangle"/>
          </a:ln>
          <a:effectLst/>
        </p:spPr>
      </p:cxnSp>
      <p:cxnSp>
        <p:nvCxnSpPr>
          <p:cNvPr id="20" name="カギ線コネクタ 19"/>
          <p:cNvCxnSpPr>
            <a:stCxn id="13" idx="2"/>
            <a:endCxn id="14" idx="1"/>
          </p:cNvCxnSpPr>
          <p:nvPr/>
        </p:nvCxnSpPr>
        <p:spPr bwMode="auto">
          <a:xfrm rot="16200000" flipH="1">
            <a:off x="1414981" y="2648245"/>
            <a:ext cx="144016" cy="121350"/>
          </a:xfrm>
          <a:prstGeom prst="bentConnector2">
            <a:avLst/>
          </a:prstGeom>
          <a:solidFill>
            <a:schemeClr val="bg1"/>
          </a:solidFill>
          <a:ln w="12700" cap="flat" cmpd="sng" algn="ctr">
            <a:solidFill>
              <a:srgbClr val="FF6600"/>
            </a:solidFill>
            <a:prstDash val="solid"/>
            <a:round/>
            <a:headEnd type="none" w="med" len="med"/>
            <a:tailEnd type="triangle"/>
          </a:ln>
          <a:effectLst/>
        </p:spPr>
      </p:cxnSp>
      <p:cxnSp>
        <p:nvCxnSpPr>
          <p:cNvPr id="21" name="直線矢印コネクタ 20"/>
          <p:cNvCxnSpPr>
            <a:stCxn id="14" idx="3"/>
            <a:endCxn id="15" idx="1"/>
          </p:cNvCxnSpPr>
          <p:nvPr/>
        </p:nvCxnSpPr>
        <p:spPr bwMode="auto">
          <a:xfrm>
            <a:off x="1763688" y="2780928"/>
            <a:ext cx="144016" cy="0"/>
          </a:xfrm>
          <a:prstGeom prst="straightConnector1">
            <a:avLst/>
          </a:prstGeom>
          <a:solidFill>
            <a:schemeClr val="bg1"/>
          </a:solidFill>
          <a:ln w="12700" cap="flat" cmpd="sng" algn="ctr">
            <a:solidFill>
              <a:srgbClr val="FF6600"/>
            </a:solidFill>
            <a:prstDash val="solid"/>
            <a:round/>
            <a:headEnd type="none" w="med" len="med"/>
            <a:tailEnd type="triangle"/>
          </a:ln>
          <a:effectLst/>
        </p:spPr>
      </p:cxnSp>
      <p:sp>
        <p:nvSpPr>
          <p:cNvPr id="26" name="角丸四角形 25"/>
          <p:cNvSpPr/>
          <p:nvPr/>
        </p:nvSpPr>
        <p:spPr bwMode="auto">
          <a:xfrm>
            <a:off x="2267744" y="2492896"/>
            <a:ext cx="216024" cy="144016"/>
          </a:xfrm>
          <a:prstGeom prst="roundRect">
            <a:avLst/>
          </a:prstGeom>
          <a:solidFill>
            <a:srgbClr val="0000FF"/>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27" name="角丸四角形 26"/>
          <p:cNvSpPr/>
          <p:nvPr/>
        </p:nvSpPr>
        <p:spPr bwMode="auto">
          <a:xfrm>
            <a:off x="2483768" y="2708920"/>
            <a:ext cx="216024" cy="144016"/>
          </a:xfrm>
          <a:prstGeom prst="roundRect">
            <a:avLst/>
          </a:prstGeom>
          <a:solidFill>
            <a:schemeClr val="accent1">
              <a:lumMod val="50000"/>
            </a:schemeClr>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28" name="角丸四角形 27"/>
          <p:cNvSpPr/>
          <p:nvPr/>
        </p:nvSpPr>
        <p:spPr bwMode="auto">
          <a:xfrm>
            <a:off x="2843808" y="2708920"/>
            <a:ext cx="216024" cy="144016"/>
          </a:xfrm>
          <a:prstGeom prst="roundRect">
            <a:avLst/>
          </a:prstGeom>
          <a:solidFill>
            <a:srgbClr val="FF0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29" name="角丸四角形 28"/>
          <p:cNvSpPr/>
          <p:nvPr/>
        </p:nvSpPr>
        <p:spPr bwMode="auto">
          <a:xfrm>
            <a:off x="2843808" y="2492896"/>
            <a:ext cx="216024" cy="144016"/>
          </a:xfrm>
          <a:prstGeom prst="roundRect">
            <a:avLst/>
          </a:prstGeom>
          <a:solidFill>
            <a:srgbClr val="800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latin typeface="+mn-lt"/>
              <a:ea typeface="+mn-ea"/>
            </a:endParaRPr>
          </a:p>
        </p:txBody>
      </p:sp>
      <p:cxnSp>
        <p:nvCxnSpPr>
          <p:cNvPr id="31" name="カギ線コネクタ 30"/>
          <p:cNvCxnSpPr>
            <a:stCxn id="27" idx="0"/>
            <a:endCxn id="29" idx="1"/>
          </p:cNvCxnSpPr>
          <p:nvPr/>
        </p:nvCxnSpPr>
        <p:spPr bwMode="auto">
          <a:xfrm rot="5400000" flipH="1" flipV="1">
            <a:off x="2645786" y="2510898"/>
            <a:ext cx="144016" cy="252028"/>
          </a:xfrm>
          <a:prstGeom prst="bentConnector2">
            <a:avLst/>
          </a:prstGeom>
          <a:solidFill>
            <a:schemeClr val="bg1"/>
          </a:solidFill>
          <a:ln w="12700" cap="flat" cmpd="sng" algn="ctr">
            <a:solidFill>
              <a:srgbClr val="FF6600"/>
            </a:solidFill>
            <a:prstDash val="solid"/>
            <a:round/>
            <a:headEnd type="none" w="med" len="med"/>
            <a:tailEnd type="triangle"/>
          </a:ln>
          <a:effectLst/>
        </p:spPr>
      </p:cxnSp>
      <p:cxnSp>
        <p:nvCxnSpPr>
          <p:cNvPr id="32" name="直線矢印コネクタ 31"/>
          <p:cNvCxnSpPr>
            <a:stCxn id="27" idx="3"/>
            <a:endCxn id="28" idx="1"/>
          </p:cNvCxnSpPr>
          <p:nvPr/>
        </p:nvCxnSpPr>
        <p:spPr bwMode="auto">
          <a:xfrm>
            <a:off x="2699792" y="2780928"/>
            <a:ext cx="144016" cy="0"/>
          </a:xfrm>
          <a:prstGeom prst="straightConnector1">
            <a:avLst/>
          </a:prstGeom>
          <a:solidFill>
            <a:schemeClr val="bg1"/>
          </a:solidFill>
          <a:ln w="12700" cap="flat" cmpd="sng" algn="ctr">
            <a:solidFill>
              <a:srgbClr val="FF6600"/>
            </a:solidFill>
            <a:prstDash val="solid"/>
            <a:round/>
            <a:headEnd type="none" w="med" len="med"/>
            <a:tailEnd type="triangle"/>
          </a:ln>
          <a:effectLst/>
        </p:spPr>
      </p:cxnSp>
      <p:cxnSp>
        <p:nvCxnSpPr>
          <p:cNvPr id="37" name="カギ線コネクタ 36"/>
          <p:cNvCxnSpPr>
            <a:stCxn id="26" idx="2"/>
            <a:endCxn id="27" idx="1"/>
          </p:cNvCxnSpPr>
          <p:nvPr/>
        </p:nvCxnSpPr>
        <p:spPr bwMode="auto">
          <a:xfrm rot="16200000" flipH="1">
            <a:off x="2357754" y="2654914"/>
            <a:ext cx="144016" cy="108012"/>
          </a:xfrm>
          <a:prstGeom prst="bentConnector2">
            <a:avLst/>
          </a:prstGeom>
          <a:solidFill>
            <a:schemeClr val="bg1"/>
          </a:solidFill>
          <a:ln w="12700" cap="flat" cmpd="sng" algn="ctr">
            <a:solidFill>
              <a:srgbClr val="FF6600"/>
            </a:solidFill>
            <a:prstDash val="solid"/>
            <a:round/>
            <a:headEnd type="none" w="med" len="med"/>
            <a:tailEnd type="triangle"/>
          </a:ln>
          <a:effectLst/>
        </p:spPr>
      </p:cxnSp>
      <p:sp>
        <p:nvSpPr>
          <p:cNvPr id="41" name="角丸四角形 40"/>
          <p:cNvSpPr/>
          <p:nvPr/>
        </p:nvSpPr>
        <p:spPr bwMode="auto">
          <a:xfrm>
            <a:off x="3203848" y="2492896"/>
            <a:ext cx="216024" cy="144016"/>
          </a:xfrm>
          <a:prstGeom prst="roundRect">
            <a:avLst/>
          </a:prstGeom>
          <a:solidFill>
            <a:srgbClr val="4168A7"/>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43" name="角丸四角形 42"/>
          <p:cNvSpPr/>
          <p:nvPr/>
        </p:nvSpPr>
        <p:spPr bwMode="auto">
          <a:xfrm>
            <a:off x="3779912" y="2708920"/>
            <a:ext cx="216024" cy="144016"/>
          </a:xfrm>
          <a:prstGeom prst="roundRect">
            <a:avLst/>
          </a:prstGeom>
          <a:solidFill>
            <a:srgbClr val="FF6FCF"/>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44" name="角丸四角形 43"/>
          <p:cNvSpPr/>
          <p:nvPr/>
        </p:nvSpPr>
        <p:spPr bwMode="auto">
          <a:xfrm>
            <a:off x="3779912" y="2492896"/>
            <a:ext cx="216024" cy="144016"/>
          </a:xfrm>
          <a:prstGeom prst="roundRect">
            <a:avLst/>
          </a:prstGeom>
          <a:solidFill>
            <a:srgbClr val="CCFFCC"/>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latin typeface="+mn-lt"/>
              <a:ea typeface="+mn-ea"/>
            </a:endParaRPr>
          </a:p>
        </p:txBody>
      </p:sp>
      <p:cxnSp>
        <p:nvCxnSpPr>
          <p:cNvPr id="47" name="カギ線コネクタ 46"/>
          <p:cNvCxnSpPr>
            <a:stCxn id="41" idx="2"/>
            <a:endCxn id="43" idx="1"/>
          </p:cNvCxnSpPr>
          <p:nvPr/>
        </p:nvCxnSpPr>
        <p:spPr bwMode="auto">
          <a:xfrm rot="16200000" flipH="1">
            <a:off x="3473878" y="2474894"/>
            <a:ext cx="144016" cy="468052"/>
          </a:xfrm>
          <a:prstGeom prst="bentConnector2">
            <a:avLst/>
          </a:prstGeom>
          <a:solidFill>
            <a:schemeClr val="bg1"/>
          </a:solidFill>
          <a:ln w="12700" cap="flat" cmpd="sng" algn="ctr">
            <a:solidFill>
              <a:srgbClr val="FF6600"/>
            </a:solidFill>
            <a:prstDash val="solid"/>
            <a:round/>
            <a:headEnd type="none" w="med" len="med"/>
            <a:tailEnd type="triangle"/>
          </a:ln>
          <a:effectLst/>
        </p:spPr>
      </p:cxnSp>
      <p:cxnSp>
        <p:nvCxnSpPr>
          <p:cNvPr id="50" name="直線矢印コネクタ 49"/>
          <p:cNvCxnSpPr>
            <a:stCxn id="41" idx="3"/>
            <a:endCxn id="44" idx="1"/>
          </p:cNvCxnSpPr>
          <p:nvPr/>
        </p:nvCxnSpPr>
        <p:spPr bwMode="auto">
          <a:xfrm>
            <a:off x="3419872" y="2564904"/>
            <a:ext cx="360040" cy="0"/>
          </a:xfrm>
          <a:prstGeom prst="straightConnector1">
            <a:avLst/>
          </a:prstGeom>
          <a:solidFill>
            <a:schemeClr val="bg1"/>
          </a:solidFill>
          <a:ln w="12700" cap="flat" cmpd="sng" algn="ctr">
            <a:solidFill>
              <a:srgbClr val="FF6600"/>
            </a:solidFill>
            <a:prstDash val="solid"/>
            <a:round/>
            <a:headEnd type="none" w="med" len="med"/>
            <a:tailEnd type="triangle"/>
          </a:ln>
          <a:effectLst/>
        </p:spPr>
      </p:cxnSp>
      <p:sp>
        <p:nvSpPr>
          <p:cNvPr id="56" name="角丸四角形 55"/>
          <p:cNvSpPr/>
          <p:nvPr/>
        </p:nvSpPr>
        <p:spPr bwMode="auto">
          <a:xfrm>
            <a:off x="4139952" y="2492896"/>
            <a:ext cx="216024" cy="144016"/>
          </a:xfrm>
          <a:prstGeom prst="roundRect">
            <a:avLst/>
          </a:prstGeom>
          <a:solidFill>
            <a:srgbClr val="4168A7"/>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58" name="角丸四角形 57"/>
          <p:cNvSpPr/>
          <p:nvPr/>
        </p:nvSpPr>
        <p:spPr bwMode="auto">
          <a:xfrm>
            <a:off x="4716016" y="2492896"/>
            <a:ext cx="216024" cy="144016"/>
          </a:xfrm>
          <a:prstGeom prst="roundRect">
            <a:avLst/>
          </a:prstGeom>
          <a:solidFill>
            <a:srgbClr val="CCFFCC"/>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latin typeface="+mn-lt"/>
              <a:ea typeface="+mn-ea"/>
            </a:endParaRPr>
          </a:p>
        </p:txBody>
      </p:sp>
      <p:cxnSp>
        <p:nvCxnSpPr>
          <p:cNvPr id="59" name="カギ線コネクタ 58"/>
          <p:cNvCxnSpPr>
            <a:stCxn id="63" idx="3"/>
            <a:endCxn id="58" idx="1"/>
          </p:cNvCxnSpPr>
          <p:nvPr/>
        </p:nvCxnSpPr>
        <p:spPr bwMode="auto">
          <a:xfrm flipV="1">
            <a:off x="4355976" y="2564904"/>
            <a:ext cx="360040" cy="216024"/>
          </a:xfrm>
          <a:prstGeom prst="bentConnector3">
            <a:avLst>
              <a:gd name="adj1" fmla="val 50000"/>
            </a:avLst>
          </a:prstGeom>
          <a:solidFill>
            <a:schemeClr val="bg1"/>
          </a:solidFill>
          <a:ln w="12700" cap="flat" cmpd="sng" algn="ctr">
            <a:solidFill>
              <a:srgbClr val="FF6600"/>
            </a:solidFill>
            <a:prstDash val="solid"/>
            <a:round/>
            <a:headEnd type="none" w="med" len="med"/>
            <a:tailEnd type="triangle"/>
          </a:ln>
          <a:effectLst/>
        </p:spPr>
      </p:cxnSp>
      <p:cxnSp>
        <p:nvCxnSpPr>
          <p:cNvPr id="60" name="直線矢印コネクタ 59"/>
          <p:cNvCxnSpPr>
            <a:stCxn id="56" idx="3"/>
            <a:endCxn id="58" idx="1"/>
          </p:cNvCxnSpPr>
          <p:nvPr/>
        </p:nvCxnSpPr>
        <p:spPr bwMode="auto">
          <a:xfrm>
            <a:off x="4355976" y="2564904"/>
            <a:ext cx="360040" cy="0"/>
          </a:xfrm>
          <a:prstGeom prst="straightConnector1">
            <a:avLst/>
          </a:prstGeom>
          <a:solidFill>
            <a:schemeClr val="bg1"/>
          </a:solidFill>
          <a:ln w="12700" cap="flat" cmpd="sng" algn="ctr">
            <a:solidFill>
              <a:srgbClr val="FF6600"/>
            </a:solidFill>
            <a:prstDash val="solid"/>
            <a:round/>
            <a:headEnd type="none" w="med" len="med"/>
            <a:tailEnd type="triangle"/>
          </a:ln>
          <a:effectLst/>
        </p:spPr>
      </p:cxnSp>
      <p:sp>
        <p:nvSpPr>
          <p:cNvPr id="63" name="角丸四角形 62"/>
          <p:cNvSpPr/>
          <p:nvPr/>
        </p:nvSpPr>
        <p:spPr bwMode="auto">
          <a:xfrm>
            <a:off x="4139952" y="2708920"/>
            <a:ext cx="216024" cy="144016"/>
          </a:xfrm>
          <a:prstGeom prst="roundRect">
            <a:avLst/>
          </a:prstGeom>
          <a:solidFill>
            <a:srgbClr val="660066"/>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71" name="角丸四角形 70"/>
          <p:cNvSpPr/>
          <p:nvPr/>
        </p:nvSpPr>
        <p:spPr bwMode="auto">
          <a:xfrm>
            <a:off x="1331640" y="2924944"/>
            <a:ext cx="792088" cy="504056"/>
          </a:xfrm>
          <a:prstGeom prst="roundRect">
            <a:avLst/>
          </a:prstGeom>
          <a:solidFill>
            <a:schemeClr val="accent3"/>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mn-lt"/>
                <a:ea typeface="+mn-ea"/>
              </a:rPr>
              <a:t>個別</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mn-lt"/>
                <a:ea typeface="+mn-ea"/>
              </a:rPr>
              <a:t>システム</a:t>
            </a:r>
          </a:p>
        </p:txBody>
      </p:sp>
      <p:sp>
        <p:nvSpPr>
          <p:cNvPr id="72" name="角丸四角形 71"/>
          <p:cNvSpPr/>
          <p:nvPr/>
        </p:nvSpPr>
        <p:spPr bwMode="auto">
          <a:xfrm>
            <a:off x="2267744" y="2924944"/>
            <a:ext cx="792088" cy="504056"/>
          </a:xfrm>
          <a:prstGeom prst="roundRect">
            <a:avLst/>
          </a:prstGeom>
          <a:solidFill>
            <a:schemeClr val="accent3"/>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mn-lt"/>
                <a:ea typeface="+mn-ea"/>
              </a:rPr>
              <a:t>個別</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mn-lt"/>
                <a:ea typeface="+mn-ea"/>
              </a:rPr>
              <a:t>システム</a:t>
            </a:r>
          </a:p>
        </p:txBody>
      </p:sp>
      <p:sp>
        <p:nvSpPr>
          <p:cNvPr id="73" name="角丸四角形 72"/>
          <p:cNvSpPr/>
          <p:nvPr/>
        </p:nvSpPr>
        <p:spPr bwMode="auto">
          <a:xfrm>
            <a:off x="3203848" y="2924944"/>
            <a:ext cx="792088" cy="504056"/>
          </a:xfrm>
          <a:prstGeom prst="roundRect">
            <a:avLst/>
          </a:prstGeom>
          <a:solidFill>
            <a:schemeClr val="accent3"/>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mn-lt"/>
                <a:ea typeface="+mn-ea"/>
              </a:rPr>
              <a:t>個別</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mn-lt"/>
                <a:ea typeface="+mn-ea"/>
              </a:rPr>
              <a:t>システム</a:t>
            </a:r>
          </a:p>
        </p:txBody>
      </p:sp>
      <p:sp>
        <p:nvSpPr>
          <p:cNvPr id="74" name="角丸四角形 73"/>
          <p:cNvSpPr/>
          <p:nvPr/>
        </p:nvSpPr>
        <p:spPr bwMode="auto">
          <a:xfrm>
            <a:off x="4139952" y="2924944"/>
            <a:ext cx="792088" cy="504056"/>
          </a:xfrm>
          <a:prstGeom prst="roundRect">
            <a:avLst/>
          </a:prstGeom>
          <a:solidFill>
            <a:schemeClr val="accent3"/>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mn-lt"/>
                <a:ea typeface="+mn-ea"/>
              </a:rPr>
              <a:t>個別</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mn-lt"/>
                <a:ea typeface="+mn-ea"/>
              </a:rPr>
              <a:t>システム</a:t>
            </a:r>
          </a:p>
        </p:txBody>
      </p:sp>
      <p:sp>
        <p:nvSpPr>
          <p:cNvPr id="75" name="フローチャート: 磁気ディスク 74"/>
          <p:cNvSpPr/>
          <p:nvPr/>
        </p:nvSpPr>
        <p:spPr bwMode="auto">
          <a:xfrm>
            <a:off x="1331640" y="3501008"/>
            <a:ext cx="792088" cy="432048"/>
          </a:xfrm>
          <a:prstGeom prst="flowChartMagneticDisk">
            <a:avLst/>
          </a:prstGeom>
          <a:ln w="12700">
            <a:headEnd type="none" w="med" len="med"/>
            <a:tailEnd type="none" w="med" len="med"/>
          </a:ln>
          <a:effec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smtClean="0">
                <a:ln>
                  <a:noFill/>
                </a:ln>
                <a:solidFill>
                  <a:schemeClr val="bg1"/>
                </a:solidFill>
                <a:effectLst/>
                <a:latin typeface="+mn-lt"/>
                <a:ea typeface="+mn-ea"/>
              </a:rPr>
              <a:t>個別</a:t>
            </a:r>
            <a:r>
              <a:rPr kumimoji="0" lang="en-US" altLang="ja-JP" sz="1200" b="0" i="0" u="none" strike="noStrike" cap="none" normalizeH="0" dirty="0" smtClean="0">
                <a:ln>
                  <a:noFill/>
                </a:ln>
                <a:solidFill>
                  <a:schemeClr val="bg1"/>
                </a:solidFill>
                <a:effectLst/>
                <a:latin typeface="+mn-lt"/>
                <a:ea typeface="+mn-ea"/>
              </a:rPr>
              <a:t>DB</a:t>
            </a:r>
            <a:endParaRPr kumimoji="0" lang="ja-JP" altLang="en-US" sz="1200" b="0" i="0" u="none" strike="noStrike" cap="none" normalizeH="0" dirty="0" smtClean="0">
              <a:ln>
                <a:noFill/>
              </a:ln>
              <a:solidFill>
                <a:schemeClr val="bg1"/>
              </a:solidFill>
              <a:effectLst/>
              <a:latin typeface="+mn-lt"/>
              <a:ea typeface="+mn-ea"/>
            </a:endParaRPr>
          </a:p>
        </p:txBody>
      </p:sp>
      <p:sp>
        <p:nvSpPr>
          <p:cNvPr id="76" name="フローチャート: 磁気ディスク 75"/>
          <p:cNvSpPr/>
          <p:nvPr/>
        </p:nvSpPr>
        <p:spPr bwMode="auto">
          <a:xfrm>
            <a:off x="2267744" y="3501008"/>
            <a:ext cx="792088" cy="432048"/>
          </a:xfrm>
          <a:prstGeom prst="flowChartMagneticDisk">
            <a:avLst/>
          </a:prstGeom>
          <a:ln w="12700">
            <a:headEnd type="none" w="med" len="med"/>
            <a:tailEnd type="none" w="med" len="med"/>
          </a:ln>
          <a:effec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smtClean="0">
                <a:ln>
                  <a:noFill/>
                </a:ln>
                <a:solidFill>
                  <a:schemeClr val="bg1"/>
                </a:solidFill>
                <a:effectLst/>
                <a:latin typeface="+mn-lt"/>
                <a:ea typeface="+mn-ea"/>
              </a:rPr>
              <a:t>個別</a:t>
            </a:r>
            <a:r>
              <a:rPr kumimoji="0" lang="en-US" altLang="ja-JP" sz="1200" b="0" i="0" u="none" strike="noStrike" cap="none" normalizeH="0" dirty="0" smtClean="0">
                <a:ln>
                  <a:noFill/>
                </a:ln>
                <a:solidFill>
                  <a:schemeClr val="bg1"/>
                </a:solidFill>
                <a:effectLst/>
                <a:latin typeface="+mn-lt"/>
                <a:ea typeface="+mn-ea"/>
              </a:rPr>
              <a:t>DB</a:t>
            </a:r>
            <a:endParaRPr kumimoji="0" lang="ja-JP" altLang="en-US" sz="1200" b="0" i="0" u="none" strike="noStrike" cap="none" normalizeH="0" dirty="0" smtClean="0">
              <a:ln>
                <a:noFill/>
              </a:ln>
              <a:solidFill>
                <a:schemeClr val="bg1"/>
              </a:solidFill>
              <a:effectLst/>
              <a:latin typeface="+mn-lt"/>
              <a:ea typeface="+mn-ea"/>
            </a:endParaRPr>
          </a:p>
        </p:txBody>
      </p:sp>
      <p:sp>
        <p:nvSpPr>
          <p:cNvPr id="77" name="フローチャート: 磁気ディスク 76"/>
          <p:cNvSpPr/>
          <p:nvPr/>
        </p:nvSpPr>
        <p:spPr bwMode="auto">
          <a:xfrm>
            <a:off x="3203848" y="3501008"/>
            <a:ext cx="792088" cy="432048"/>
          </a:xfrm>
          <a:prstGeom prst="flowChartMagneticDisk">
            <a:avLst/>
          </a:prstGeom>
          <a:ln w="12700">
            <a:headEnd type="none" w="med" len="med"/>
            <a:tailEnd type="none" w="med" len="med"/>
          </a:ln>
          <a:effec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smtClean="0">
                <a:ln>
                  <a:noFill/>
                </a:ln>
                <a:solidFill>
                  <a:schemeClr val="bg1"/>
                </a:solidFill>
                <a:effectLst/>
                <a:latin typeface="+mn-lt"/>
                <a:ea typeface="+mn-ea"/>
              </a:rPr>
              <a:t>個別</a:t>
            </a:r>
            <a:r>
              <a:rPr kumimoji="0" lang="en-US" altLang="ja-JP" sz="1200" b="0" i="0" u="none" strike="noStrike" cap="none" normalizeH="0" dirty="0" smtClean="0">
                <a:ln>
                  <a:noFill/>
                </a:ln>
                <a:solidFill>
                  <a:schemeClr val="bg1"/>
                </a:solidFill>
                <a:effectLst/>
                <a:latin typeface="+mn-lt"/>
                <a:ea typeface="+mn-ea"/>
              </a:rPr>
              <a:t>DB</a:t>
            </a:r>
            <a:endParaRPr kumimoji="0" lang="ja-JP" altLang="en-US" sz="1200" b="0" i="0" u="none" strike="noStrike" cap="none" normalizeH="0" dirty="0" smtClean="0">
              <a:ln>
                <a:noFill/>
              </a:ln>
              <a:solidFill>
                <a:schemeClr val="bg1"/>
              </a:solidFill>
              <a:effectLst/>
              <a:latin typeface="+mn-lt"/>
              <a:ea typeface="+mn-ea"/>
            </a:endParaRPr>
          </a:p>
        </p:txBody>
      </p:sp>
      <p:sp>
        <p:nvSpPr>
          <p:cNvPr id="78" name="フローチャート: 磁気ディスク 77"/>
          <p:cNvSpPr/>
          <p:nvPr/>
        </p:nvSpPr>
        <p:spPr bwMode="auto">
          <a:xfrm>
            <a:off x="4139952" y="3501008"/>
            <a:ext cx="792088" cy="432048"/>
          </a:xfrm>
          <a:prstGeom prst="flowChartMagneticDisk">
            <a:avLst/>
          </a:prstGeom>
          <a:ln w="12700">
            <a:headEnd type="none" w="med" len="med"/>
            <a:tailEnd type="none" w="med" len="med"/>
          </a:ln>
          <a:effec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smtClean="0">
                <a:ln>
                  <a:noFill/>
                </a:ln>
                <a:solidFill>
                  <a:schemeClr val="bg1"/>
                </a:solidFill>
                <a:effectLst/>
                <a:latin typeface="+mn-lt"/>
                <a:ea typeface="+mn-ea"/>
              </a:rPr>
              <a:t>個別</a:t>
            </a:r>
            <a:r>
              <a:rPr kumimoji="0" lang="en-US" altLang="ja-JP" sz="1200" b="0" i="0" u="none" strike="noStrike" cap="none" normalizeH="0" dirty="0" smtClean="0">
                <a:ln>
                  <a:noFill/>
                </a:ln>
                <a:solidFill>
                  <a:schemeClr val="bg1"/>
                </a:solidFill>
                <a:effectLst/>
                <a:latin typeface="+mn-lt"/>
                <a:ea typeface="+mn-ea"/>
              </a:rPr>
              <a:t>DB</a:t>
            </a:r>
            <a:endParaRPr kumimoji="0" lang="ja-JP" altLang="en-US" sz="1200" b="0" i="0" u="none" strike="noStrike" cap="none" normalizeH="0" dirty="0" smtClean="0">
              <a:ln>
                <a:noFill/>
              </a:ln>
              <a:solidFill>
                <a:schemeClr val="bg1"/>
              </a:solidFill>
              <a:effectLst/>
              <a:latin typeface="+mn-lt"/>
              <a:ea typeface="+mn-ea"/>
            </a:endParaRPr>
          </a:p>
        </p:txBody>
      </p:sp>
      <p:sp>
        <p:nvSpPr>
          <p:cNvPr id="101" name="テキスト ボックス 100"/>
          <p:cNvSpPr txBox="1"/>
          <p:nvPr/>
        </p:nvSpPr>
        <p:spPr>
          <a:xfrm>
            <a:off x="1403649" y="2060848"/>
            <a:ext cx="646331" cy="369332"/>
          </a:xfrm>
          <a:prstGeom prst="rect">
            <a:avLst/>
          </a:prstGeom>
          <a:noFill/>
          <a:effectLst/>
        </p:spPr>
        <p:txBody>
          <a:bodyPr wrap="none" rtlCol="0">
            <a:spAutoFit/>
          </a:bodyPr>
          <a:lstStyle/>
          <a:p>
            <a:pPr algn="ctr"/>
            <a:r>
              <a:rPr kumimoji="1" lang="ja-JP" altLang="en-US" dirty="0" smtClean="0">
                <a:solidFill>
                  <a:srgbClr val="0000FF"/>
                </a:solidFill>
              </a:rPr>
              <a:t>購買</a:t>
            </a:r>
            <a:endParaRPr kumimoji="1" lang="ja-JP" altLang="en-US" dirty="0">
              <a:solidFill>
                <a:srgbClr val="0000FF"/>
              </a:solidFill>
            </a:endParaRPr>
          </a:p>
        </p:txBody>
      </p:sp>
      <p:sp>
        <p:nvSpPr>
          <p:cNvPr id="122" name="角丸四角形 121"/>
          <p:cNvSpPr/>
          <p:nvPr/>
        </p:nvSpPr>
        <p:spPr bwMode="auto">
          <a:xfrm>
            <a:off x="1259632" y="4869160"/>
            <a:ext cx="3744416" cy="1512168"/>
          </a:xfrm>
          <a:prstGeom prst="roundRect">
            <a:avLst>
              <a:gd name="adj" fmla="val 6673"/>
            </a:avLst>
          </a:prstGeom>
          <a:solidFill>
            <a:srgbClr val="6666FF"/>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742950" lvl="1" indent="-285750">
              <a:spcBef>
                <a:spcPts val="0"/>
              </a:spcBef>
              <a:buFont typeface="Wingdings" charset="2"/>
              <a:buChar char="v"/>
            </a:pPr>
            <a:r>
              <a:rPr kumimoji="0" lang="ja-JP" altLang="en-US" sz="1400" b="0" i="0" u="none" strike="noStrike" cap="none" normalizeH="0" dirty="0" smtClean="0">
                <a:ln>
                  <a:noFill/>
                </a:ln>
                <a:solidFill>
                  <a:schemeClr val="bg1"/>
                </a:solidFill>
                <a:effectLst/>
                <a:latin typeface="+mn-lt"/>
                <a:ea typeface="+mn-ea"/>
              </a:rPr>
              <a:t>処理にタイムラグ</a:t>
            </a:r>
            <a:r>
              <a:rPr kumimoji="0" lang="ja-JP" altLang="en-US" sz="1400" dirty="0" smtClean="0">
                <a:solidFill>
                  <a:schemeClr val="bg1"/>
                </a:solidFill>
              </a:rPr>
              <a:t>が</a:t>
            </a:r>
            <a:r>
              <a:rPr kumimoji="0" lang="ja-JP" altLang="en-US" sz="1400" b="0" i="0" u="none" strike="noStrike" cap="none" normalizeH="0" dirty="0" smtClean="0">
                <a:ln>
                  <a:noFill/>
                </a:ln>
                <a:solidFill>
                  <a:schemeClr val="bg1"/>
                </a:solidFill>
                <a:effectLst/>
                <a:latin typeface="+mn-lt"/>
                <a:ea typeface="+mn-ea"/>
              </a:rPr>
              <a:t>発生</a:t>
            </a:r>
          </a:p>
          <a:p>
            <a:pPr marL="742950" lvl="1" indent="-285750">
              <a:spcBef>
                <a:spcPts val="0"/>
              </a:spcBef>
              <a:buFont typeface="Wingdings" charset="2"/>
              <a:buChar char="v"/>
            </a:pPr>
            <a:r>
              <a:rPr kumimoji="0" lang="ja-JP" altLang="en-US" sz="1400" b="0" i="0" u="none" strike="noStrike" cap="none" normalizeH="0" dirty="0" smtClean="0">
                <a:ln>
                  <a:noFill/>
                </a:ln>
                <a:solidFill>
                  <a:schemeClr val="bg1"/>
                </a:solidFill>
                <a:effectLst/>
                <a:latin typeface="+mn-lt"/>
                <a:ea typeface="+mn-ea"/>
              </a:rPr>
              <a:t>二重入力によりマスターの分散</a:t>
            </a:r>
          </a:p>
          <a:p>
            <a:pPr marL="742950" lvl="1" indent="-285750">
              <a:spcBef>
                <a:spcPts val="0"/>
              </a:spcBef>
              <a:buFont typeface="Wingdings" charset="2"/>
              <a:buChar char="v"/>
            </a:pPr>
            <a:r>
              <a:rPr kumimoji="0" lang="ja-JP" altLang="en-US" sz="1400" dirty="0" smtClean="0">
                <a:solidFill>
                  <a:schemeClr val="bg1"/>
                </a:solidFill>
                <a:latin typeface="+mn-lt"/>
                <a:ea typeface="+mn-ea"/>
              </a:rPr>
              <a:t>個別設計・構築</a:t>
            </a:r>
          </a:p>
          <a:p>
            <a:pPr marL="742950" lvl="1" indent="-285750">
              <a:spcBef>
                <a:spcPts val="0"/>
              </a:spcBef>
              <a:buFont typeface="Wingdings" charset="2"/>
              <a:buChar char="v"/>
            </a:pPr>
            <a:r>
              <a:rPr kumimoji="0" lang="ja-JP" altLang="en-US" sz="1400" dirty="0" smtClean="0">
                <a:solidFill>
                  <a:schemeClr val="bg1"/>
                </a:solidFill>
                <a:latin typeface="+mn-lt"/>
                <a:ea typeface="+mn-ea"/>
              </a:rPr>
              <a:t>データやプロセスの不整合</a:t>
            </a:r>
          </a:p>
          <a:p>
            <a:pPr marL="742950" lvl="1" indent="-285750">
              <a:spcBef>
                <a:spcPts val="0"/>
              </a:spcBef>
              <a:buFont typeface="Wingdings" charset="2"/>
              <a:buChar char="v"/>
            </a:pPr>
            <a:r>
              <a:rPr kumimoji="0" lang="ja-JP" altLang="en-US" sz="1400" b="0" i="0" u="none" strike="noStrike" cap="none" normalizeH="0" dirty="0" smtClean="0">
                <a:ln>
                  <a:noFill/>
                </a:ln>
                <a:solidFill>
                  <a:schemeClr val="bg1"/>
                </a:solidFill>
                <a:effectLst/>
                <a:latin typeface="+mn-lt"/>
                <a:ea typeface="+mn-ea"/>
              </a:rPr>
              <a:t>個別維持管理による運用負担</a:t>
            </a:r>
          </a:p>
          <a:p>
            <a:pPr marL="742950" lvl="1" indent="-285750">
              <a:spcBef>
                <a:spcPts val="0"/>
              </a:spcBef>
              <a:buFont typeface="Wingdings" charset="2"/>
              <a:buChar char="v"/>
            </a:pPr>
            <a:r>
              <a:rPr kumimoji="0" lang="ja-JP" altLang="en-US" sz="1400" b="0" i="0" u="none" strike="noStrike" cap="none" normalizeH="0" dirty="0" smtClean="0">
                <a:ln>
                  <a:noFill/>
                </a:ln>
                <a:solidFill>
                  <a:schemeClr val="bg1"/>
                </a:solidFill>
                <a:effectLst/>
                <a:latin typeface="+mn-lt"/>
                <a:ea typeface="+mn-ea"/>
              </a:rPr>
              <a:t>プロセス全体の可視性なし</a:t>
            </a:r>
          </a:p>
        </p:txBody>
      </p:sp>
      <p:sp>
        <p:nvSpPr>
          <p:cNvPr id="126" name="角丸四角形 125"/>
          <p:cNvSpPr/>
          <p:nvPr/>
        </p:nvSpPr>
        <p:spPr bwMode="auto">
          <a:xfrm>
            <a:off x="1259632" y="4293096"/>
            <a:ext cx="3744416" cy="504056"/>
          </a:xfrm>
          <a:prstGeom prst="roundRect">
            <a:avLst/>
          </a:prstGeom>
          <a:solidFill>
            <a:srgbClr val="6666FF"/>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業務個別に</a:t>
            </a:r>
          </a:p>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400" dirty="0" smtClean="0">
                <a:solidFill>
                  <a:schemeClr val="bg1"/>
                </a:solidFill>
                <a:latin typeface="+mn-lt"/>
                <a:ea typeface="+mn-ea"/>
              </a:rPr>
              <a:t>プロセス・データの整合性を確保</a:t>
            </a:r>
            <a:endParaRPr kumimoji="0" lang="ja-JP" altLang="en-US" sz="1400" b="0" i="0" u="none" strike="noStrike" cap="none" normalizeH="0" dirty="0" smtClean="0">
              <a:ln>
                <a:noFill/>
              </a:ln>
              <a:solidFill>
                <a:schemeClr val="bg1"/>
              </a:solidFill>
              <a:effectLst/>
              <a:latin typeface="+mn-lt"/>
              <a:ea typeface="+mn-ea"/>
            </a:endParaRPr>
          </a:p>
        </p:txBody>
      </p:sp>
      <p:grpSp>
        <p:nvGrpSpPr>
          <p:cNvPr id="10" name="図形グループ 9"/>
          <p:cNvGrpSpPr/>
          <p:nvPr/>
        </p:nvGrpSpPr>
        <p:grpSpPr>
          <a:xfrm>
            <a:off x="5148064" y="1340768"/>
            <a:ext cx="3744416" cy="5040560"/>
            <a:chOff x="5148064" y="1340768"/>
            <a:chExt cx="3744416" cy="5040560"/>
          </a:xfrm>
        </p:grpSpPr>
        <p:sp>
          <p:nvSpPr>
            <p:cNvPr id="88" name="角丸四角形 87"/>
            <p:cNvSpPr/>
            <p:nvPr/>
          </p:nvSpPr>
          <p:spPr bwMode="auto">
            <a:xfrm>
              <a:off x="5148882" y="1988840"/>
              <a:ext cx="936104" cy="2160240"/>
            </a:xfrm>
            <a:prstGeom prst="roundRect">
              <a:avLst/>
            </a:prstGeom>
            <a:ln>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latin typeface="+mn-lt"/>
                <a:ea typeface="+mn-ea"/>
              </a:endParaRPr>
            </a:p>
          </p:txBody>
        </p:sp>
        <p:sp>
          <p:nvSpPr>
            <p:cNvPr id="89" name="角丸四角形 88"/>
            <p:cNvSpPr/>
            <p:nvPr/>
          </p:nvSpPr>
          <p:spPr bwMode="auto">
            <a:xfrm>
              <a:off x="6084986" y="1988840"/>
              <a:ext cx="936104" cy="2160240"/>
            </a:xfrm>
            <a:prstGeom prst="roundRect">
              <a:avLst/>
            </a:prstGeom>
            <a:ln>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90" name="角丸四角形 89"/>
            <p:cNvSpPr/>
            <p:nvPr/>
          </p:nvSpPr>
          <p:spPr bwMode="auto">
            <a:xfrm>
              <a:off x="7021090" y="1988840"/>
              <a:ext cx="936104" cy="2160240"/>
            </a:xfrm>
            <a:prstGeom prst="roundRect">
              <a:avLst/>
            </a:prstGeom>
            <a:ln>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91" name="角丸四角形 90"/>
            <p:cNvSpPr/>
            <p:nvPr/>
          </p:nvSpPr>
          <p:spPr bwMode="auto">
            <a:xfrm>
              <a:off x="7956376" y="1988840"/>
              <a:ext cx="936104" cy="2160240"/>
            </a:xfrm>
            <a:prstGeom prst="roundRect">
              <a:avLst/>
            </a:prstGeom>
            <a:ln>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4" name="角丸四角形 3"/>
            <p:cNvSpPr/>
            <p:nvPr/>
          </p:nvSpPr>
          <p:spPr bwMode="auto">
            <a:xfrm>
              <a:off x="5148064" y="1340768"/>
              <a:ext cx="3744416" cy="432048"/>
            </a:xfrm>
            <a:prstGeom prst="roundRect">
              <a:avLst>
                <a:gd name="adj" fmla="val 50000"/>
              </a:avLst>
            </a:prstGeom>
            <a:solidFill>
              <a:srgbClr val="008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solidFill>
                    <a:schemeClr val="bg1"/>
                  </a:solidFill>
                  <a:effectLst/>
                  <a:latin typeface="+mn-lt"/>
                  <a:ea typeface="+mn-ea"/>
                </a:rPr>
                <a:t>ERP</a:t>
              </a:r>
              <a:r>
                <a:rPr kumimoji="0" lang="ja-JP" altLang="en-US" sz="1400" b="0" i="0" u="none" strike="noStrike" cap="none" normalizeH="0" dirty="0" smtClean="0">
                  <a:ln>
                    <a:noFill/>
                  </a:ln>
                  <a:solidFill>
                    <a:schemeClr val="bg1"/>
                  </a:solidFill>
                  <a:effectLst/>
                  <a:latin typeface="+mn-lt"/>
                  <a:ea typeface="+mn-ea"/>
                </a:rPr>
                <a:t>システム</a:t>
              </a:r>
            </a:p>
          </p:txBody>
        </p:sp>
        <p:sp>
          <p:nvSpPr>
            <p:cNvPr id="81" name="角丸四角形 80"/>
            <p:cNvSpPr/>
            <p:nvPr/>
          </p:nvSpPr>
          <p:spPr bwMode="auto">
            <a:xfrm>
              <a:off x="5220072" y="2492896"/>
              <a:ext cx="216024" cy="144016"/>
            </a:xfrm>
            <a:prstGeom prst="roundRect">
              <a:avLst/>
            </a:prstGeom>
            <a:solidFill>
              <a:srgbClr val="4168A7"/>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82" name="角丸四角形 81"/>
            <p:cNvSpPr/>
            <p:nvPr/>
          </p:nvSpPr>
          <p:spPr bwMode="auto">
            <a:xfrm>
              <a:off x="5796136" y="2492896"/>
              <a:ext cx="216024" cy="144016"/>
            </a:xfrm>
            <a:prstGeom prst="roundRect">
              <a:avLst/>
            </a:prstGeom>
            <a:solidFill>
              <a:srgbClr val="CCFFCC"/>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latin typeface="+mn-lt"/>
                <a:ea typeface="+mn-ea"/>
              </a:endParaRPr>
            </a:p>
          </p:txBody>
        </p:sp>
        <p:cxnSp>
          <p:nvCxnSpPr>
            <p:cNvPr id="83" name="カギ線コネクタ 82"/>
            <p:cNvCxnSpPr>
              <a:stCxn id="85" idx="3"/>
              <a:endCxn id="82" idx="1"/>
            </p:cNvCxnSpPr>
            <p:nvPr/>
          </p:nvCxnSpPr>
          <p:spPr bwMode="auto">
            <a:xfrm flipV="1">
              <a:off x="5436096" y="2564904"/>
              <a:ext cx="360040" cy="216024"/>
            </a:xfrm>
            <a:prstGeom prst="bentConnector3">
              <a:avLst>
                <a:gd name="adj1" fmla="val 50000"/>
              </a:avLst>
            </a:prstGeom>
            <a:solidFill>
              <a:schemeClr val="bg1"/>
            </a:solidFill>
            <a:ln w="12700" cap="flat" cmpd="sng" algn="ctr">
              <a:solidFill>
                <a:srgbClr val="FF6600"/>
              </a:solidFill>
              <a:prstDash val="solid"/>
              <a:round/>
              <a:headEnd type="none" w="med" len="med"/>
              <a:tailEnd type="triangle"/>
            </a:ln>
            <a:effectLst/>
          </p:spPr>
        </p:cxnSp>
        <p:cxnSp>
          <p:nvCxnSpPr>
            <p:cNvPr id="84" name="直線矢印コネクタ 83"/>
            <p:cNvCxnSpPr>
              <a:stCxn id="81" idx="3"/>
              <a:endCxn id="82" idx="1"/>
            </p:cNvCxnSpPr>
            <p:nvPr/>
          </p:nvCxnSpPr>
          <p:spPr bwMode="auto">
            <a:xfrm>
              <a:off x="5436096" y="2564904"/>
              <a:ext cx="360040" cy="0"/>
            </a:xfrm>
            <a:prstGeom prst="straightConnector1">
              <a:avLst/>
            </a:prstGeom>
            <a:solidFill>
              <a:schemeClr val="bg1"/>
            </a:solidFill>
            <a:ln w="12700" cap="flat" cmpd="sng" algn="ctr">
              <a:solidFill>
                <a:srgbClr val="FF6600"/>
              </a:solidFill>
              <a:prstDash val="solid"/>
              <a:round/>
              <a:headEnd type="none" w="med" len="med"/>
              <a:tailEnd type="triangle"/>
            </a:ln>
            <a:effectLst/>
          </p:spPr>
        </p:cxnSp>
        <p:sp>
          <p:nvSpPr>
            <p:cNvPr id="85" name="角丸四角形 84"/>
            <p:cNvSpPr/>
            <p:nvPr/>
          </p:nvSpPr>
          <p:spPr bwMode="auto">
            <a:xfrm>
              <a:off x="5220072" y="2708920"/>
              <a:ext cx="216024" cy="144016"/>
            </a:xfrm>
            <a:prstGeom prst="roundRect">
              <a:avLst/>
            </a:prstGeom>
            <a:solidFill>
              <a:srgbClr val="660066"/>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86" name="角丸四角形 85"/>
            <p:cNvSpPr/>
            <p:nvPr/>
          </p:nvSpPr>
          <p:spPr bwMode="auto">
            <a:xfrm>
              <a:off x="5220072" y="2924944"/>
              <a:ext cx="3600400" cy="504056"/>
            </a:xfrm>
            <a:prstGeom prst="roundRect">
              <a:avLst/>
            </a:prstGeom>
            <a:solidFill>
              <a:schemeClr val="accent3"/>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20000"/>
                </a:spcBef>
                <a:spcAft>
                  <a:spcPct val="0"/>
                </a:spcAft>
                <a:buClrTx/>
                <a:buSzTx/>
                <a:buFontTx/>
                <a:buNone/>
                <a:tabLst/>
              </a:pPr>
              <a:endParaRPr kumimoji="0" lang="ja-JP" altLang="en-US" sz="900" b="0" i="0" u="none" strike="noStrike" cap="none" normalizeH="0" dirty="0" smtClean="0">
                <a:ln>
                  <a:noFill/>
                </a:ln>
                <a:solidFill>
                  <a:srgbClr val="008000"/>
                </a:solidFill>
                <a:effectLst/>
                <a:latin typeface="+mn-lt"/>
                <a:ea typeface="+mn-ea"/>
              </a:endParaRPr>
            </a:p>
            <a:p>
              <a:pPr marL="0" marR="0" indent="0" defTabSz="914400" rtl="0" eaLnBrk="1" fontAlgn="base" latinLnBrk="0" hangingPunct="1">
                <a:lnSpc>
                  <a:spcPct val="100000"/>
                </a:lnSpc>
                <a:spcBef>
                  <a:spcPct val="20000"/>
                </a:spcBef>
                <a:spcAft>
                  <a:spcPct val="0"/>
                </a:spcAft>
                <a:buClrTx/>
                <a:buSzTx/>
                <a:buFontTx/>
                <a:buNone/>
                <a:tabLst/>
              </a:pPr>
              <a:endParaRPr kumimoji="0" lang="ja-JP" altLang="en-US" sz="900" dirty="0">
                <a:solidFill>
                  <a:srgbClr val="008000"/>
                </a:solidFill>
              </a:endParaRPr>
            </a:p>
            <a:p>
              <a:pPr marL="0" marR="0" indent="0" defTabSz="914400" rtl="0" eaLnBrk="1" fontAlgn="base" latinLnBrk="0" hangingPunct="1">
                <a:lnSpc>
                  <a:spcPct val="100000"/>
                </a:lnSpc>
                <a:spcBef>
                  <a:spcPct val="20000"/>
                </a:spcBef>
                <a:spcAft>
                  <a:spcPct val="0"/>
                </a:spcAft>
                <a:buClrTx/>
                <a:buSzTx/>
                <a:buFontTx/>
                <a:buNone/>
                <a:tabLst/>
              </a:pPr>
              <a:endParaRPr kumimoji="0" lang="ja-JP" altLang="en-US" sz="900" b="0" i="0" u="none" strike="noStrike" cap="none" normalizeH="0" dirty="0" smtClean="0">
                <a:ln>
                  <a:noFill/>
                </a:ln>
                <a:solidFill>
                  <a:srgbClr val="008000"/>
                </a:solidFill>
                <a:effectLst/>
                <a:latin typeface="+mn-lt"/>
                <a:ea typeface="+mn-ea"/>
              </a:endParaRPr>
            </a:p>
            <a:p>
              <a:pPr marL="0" marR="0" indent="0" defTabSz="914400" rtl="0" eaLnBrk="1" fontAlgn="base" latinLnBrk="0" hangingPunct="1">
                <a:lnSpc>
                  <a:spcPct val="100000"/>
                </a:lnSpc>
                <a:spcBef>
                  <a:spcPct val="20000"/>
                </a:spcBef>
                <a:spcAft>
                  <a:spcPct val="0"/>
                </a:spcAft>
                <a:buClrTx/>
                <a:buSzTx/>
                <a:buFontTx/>
                <a:buNone/>
                <a:tabLst/>
              </a:pPr>
              <a:endParaRPr kumimoji="0" lang="ja-JP" altLang="en-US" sz="900" dirty="0">
                <a:solidFill>
                  <a:srgbClr val="008000"/>
                </a:solidFill>
              </a:endParaRPr>
            </a:p>
            <a:p>
              <a:pPr marL="0" marR="0" indent="0"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dirty="0" smtClean="0">
                  <a:ln>
                    <a:noFill/>
                  </a:ln>
                  <a:solidFill>
                    <a:srgbClr val="FFFFFF"/>
                  </a:solidFill>
                  <a:effectLst/>
                  <a:latin typeface="+mn-lt"/>
                  <a:ea typeface="+mn-ea"/>
                </a:rPr>
                <a:t>ERP</a:t>
              </a:r>
              <a:r>
                <a:rPr kumimoji="0" lang="ja-JP" altLang="en-US" sz="900" b="0" i="0" u="none" strike="noStrike" cap="none" normalizeH="0" dirty="0" smtClean="0">
                  <a:ln>
                    <a:noFill/>
                  </a:ln>
                  <a:solidFill>
                    <a:srgbClr val="FFFFFF"/>
                  </a:solidFill>
                  <a:effectLst/>
                  <a:latin typeface="+mn-lt"/>
                  <a:ea typeface="+mn-ea"/>
                </a:rPr>
                <a:t>システム</a:t>
              </a:r>
            </a:p>
            <a:p>
              <a:pPr marL="0" marR="0" indent="0" defTabSz="914400" rtl="0" eaLnBrk="1" fontAlgn="base" latinLnBrk="0" hangingPunct="1">
                <a:lnSpc>
                  <a:spcPct val="100000"/>
                </a:lnSpc>
                <a:spcBef>
                  <a:spcPct val="20000"/>
                </a:spcBef>
                <a:spcAft>
                  <a:spcPct val="0"/>
                </a:spcAft>
                <a:buClrTx/>
                <a:buSzTx/>
                <a:buFontTx/>
                <a:buNone/>
                <a:tabLst/>
              </a:pPr>
              <a:endParaRPr kumimoji="0" lang="ja-JP" altLang="en-US" sz="900" dirty="0">
                <a:solidFill>
                  <a:srgbClr val="008000"/>
                </a:solidFill>
              </a:endParaRPr>
            </a:p>
            <a:p>
              <a:pPr marL="0" marR="0" indent="0" defTabSz="914400" rtl="0" eaLnBrk="1" fontAlgn="base" latinLnBrk="0" hangingPunct="1">
                <a:lnSpc>
                  <a:spcPct val="100000"/>
                </a:lnSpc>
                <a:spcBef>
                  <a:spcPct val="20000"/>
                </a:spcBef>
                <a:spcAft>
                  <a:spcPct val="0"/>
                </a:spcAft>
                <a:buClrTx/>
                <a:buSzTx/>
                <a:buFontTx/>
                <a:buNone/>
                <a:tabLst/>
              </a:pPr>
              <a:endParaRPr kumimoji="0" lang="ja-JP" altLang="en-US" sz="900" b="0" i="0" u="none" strike="noStrike" cap="none" normalizeH="0" dirty="0" smtClean="0">
                <a:ln>
                  <a:noFill/>
                </a:ln>
                <a:solidFill>
                  <a:srgbClr val="008000"/>
                </a:solidFill>
                <a:effectLst/>
                <a:latin typeface="+mn-lt"/>
                <a:ea typeface="+mn-ea"/>
              </a:endParaRPr>
            </a:p>
          </p:txBody>
        </p:sp>
        <p:sp>
          <p:nvSpPr>
            <p:cNvPr id="87" name="フローチャート: 磁気ディスク 86"/>
            <p:cNvSpPr/>
            <p:nvPr/>
          </p:nvSpPr>
          <p:spPr bwMode="auto">
            <a:xfrm>
              <a:off x="5220072" y="3501008"/>
              <a:ext cx="3600400" cy="432048"/>
            </a:xfrm>
            <a:prstGeom prst="flowChartMagneticDisk">
              <a:avLst/>
            </a:prstGeom>
            <a:solidFill>
              <a:srgbClr val="008000"/>
            </a:solidFill>
            <a:ln w="12700">
              <a:headEnd type="none" w="med" len="med"/>
              <a:tailEnd type="none" w="med" len="med"/>
            </a:ln>
            <a:effec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200" dirty="0" smtClean="0">
                  <a:solidFill>
                    <a:schemeClr val="bg1"/>
                  </a:solidFill>
                </a:rPr>
                <a:t>全社</a:t>
              </a:r>
              <a:r>
                <a:rPr kumimoji="0" lang="ja-JP" altLang="en-US" sz="1200" b="0" i="0" u="none" strike="noStrike" cap="none" normalizeH="0" dirty="0" smtClean="0">
                  <a:ln>
                    <a:noFill/>
                  </a:ln>
                  <a:solidFill>
                    <a:schemeClr val="bg1"/>
                  </a:solidFill>
                  <a:effectLst/>
                  <a:latin typeface="+mn-lt"/>
                  <a:ea typeface="+mn-ea"/>
                </a:rPr>
                <a:t>統合</a:t>
              </a:r>
              <a:r>
                <a:rPr kumimoji="0" lang="en-US" altLang="ja-JP" sz="1200" b="0" i="0" u="none" strike="noStrike" cap="none" normalizeH="0" dirty="0" smtClean="0">
                  <a:ln>
                    <a:noFill/>
                  </a:ln>
                  <a:solidFill>
                    <a:schemeClr val="bg1"/>
                  </a:solidFill>
                  <a:effectLst/>
                  <a:latin typeface="+mn-lt"/>
                  <a:ea typeface="+mn-ea"/>
                </a:rPr>
                <a:t>DB</a:t>
              </a:r>
              <a:endParaRPr kumimoji="0" lang="ja-JP" altLang="en-US" sz="1200" b="0" i="0" u="none" strike="noStrike" cap="none" normalizeH="0" dirty="0" smtClean="0">
                <a:ln>
                  <a:noFill/>
                </a:ln>
                <a:solidFill>
                  <a:schemeClr val="bg1"/>
                </a:solidFill>
                <a:effectLst/>
                <a:latin typeface="+mn-lt"/>
                <a:ea typeface="+mn-ea"/>
              </a:endParaRPr>
            </a:p>
          </p:txBody>
        </p:sp>
        <p:sp>
          <p:nvSpPr>
            <p:cNvPr id="92" name="テキスト ボックス 91"/>
            <p:cNvSpPr txBox="1"/>
            <p:nvPr/>
          </p:nvSpPr>
          <p:spPr>
            <a:xfrm>
              <a:off x="6223413" y="2060848"/>
              <a:ext cx="646331" cy="369332"/>
            </a:xfrm>
            <a:prstGeom prst="rect">
              <a:avLst/>
            </a:prstGeom>
            <a:noFill/>
          </p:spPr>
          <p:txBody>
            <a:bodyPr wrap="none" rtlCol="0">
              <a:spAutoFit/>
            </a:bodyPr>
            <a:lstStyle/>
            <a:p>
              <a:pPr algn="ctr"/>
              <a:r>
                <a:rPr lang="ja-JP" altLang="en-US" dirty="0" smtClean="0">
                  <a:solidFill>
                    <a:srgbClr val="0000FF"/>
                  </a:solidFill>
                </a:rPr>
                <a:t>生産</a:t>
              </a:r>
              <a:endParaRPr kumimoji="1" lang="ja-JP" altLang="en-US" dirty="0">
                <a:solidFill>
                  <a:srgbClr val="0000FF"/>
                </a:solidFill>
              </a:endParaRPr>
            </a:p>
          </p:txBody>
        </p:sp>
        <p:sp>
          <p:nvSpPr>
            <p:cNvPr id="93" name="テキスト ボックス 92"/>
            <p:cNvSpPr txBox="1"/>
            <p:nvPr/>
          </p:nvSpPr>
          <p:spPr>
            <a:xfrm>
              <a:off x="5292080" y="2060848"/>
              <a:ext cx="646331" cy="369332"/>
            </a:xfrm>
            <a:prstGeom prst="rect">
              <a:avLst/>
            </a:prstGeom>
            <a:noFill/>
          </p:spPr>
          <p:txBody>
            <a:bodyPr wrap="none" rtlCol="0">
              <a:spAutoFit/>
            </a:bodyPr>
            <a:lstStyle/>
            <a:p>
              <a:pPr algn="ctr"/>
              <a:r>
                <a:rPr kumimoji="1" lang="ja-JP" altLang="en-US" dirty="0" smtClean="0">
                  <a:solidFill>
                    <a:srgbClr val="0000FF"/>
                  </a:solidFill>
                </a:rPr>
                <a:t>購買</a:t>
              </a:r>
              <a:endParaRPr kumimoji="1" lang="ja-JP" altLang="en-US" dirty="0">
                <a:solidFill>
                  <a:srgbClr val="0000FF"/>
                </a:solidFill>
              </a:endParaRPr>
            </a:p>
          </p:txBody>
        </p:sp>
        <p:sp>
          <p:nvSpPr>
            <p:cNvPr id="94" name="テキスト ボックス 93"/>
            <p:cNvSpPr txBox="1"/>
            <p:nvPr/>
          </p:nvSpPr>
          <p:spPr>
            <a:xfrm>
              <a:off x="7164288" y="2060848"/>
              <a:ext cx="646331" cy="369332"/>
            </a:xfrm>
            <a:prstGeom prst="rect">
              <a:avLst/>
            </a:prstGeom>
            <a:noFill/>
          </p:spPr>
          <p:txBody>
            <a:bodyPr wrap="none" rtlCol="0">
              <a:spAutoFit/>
            </a:bodyPr>
            <a:lstStyle/>
            <a:p>
              <a:pPr algn="ctr"/>
              <a:r>
                <a:rPr kumimoji="1" lang="ja-JP" altLang="en-US" dirty="0" smtClean="0">
                  <a:solidFill>
                    <a:srgbClr val="0000FF"/>
                  </a:solidFill>
                </a:rPr>
                <a:t>販売</a:t>
              </a:r>
              <a:endParaRPr kumimoji="1" lang="ja-JP" altLang="en-US" dirty="0">
                <a:solidFill>
                  <a:srgbClr val="0000FF"/>
                </a:solidFill>
              </a:endParaRPr>
            </a:p>
          </p:txBody>
        </p:sp>
        <p:sp>
          <p:nvSpPr>
            <p:cNvPr id="95" name="テキスト ボックス 94"/>
            <p:cNvSpPr txBox="1"/>
            <p:nvPr/>
          </p:nvSpPr>
          <p:spPr>
            <a:xfrm>
              <a:off x="8100393" y="2060848"/>
              <a:ext cx="646331" cy="369332"/>
            </a:xfrm>
            <a:prstGeom prst="rect">
              <a:avLst/>
            </a:prstGeom>
            <a:noFill/>
          </p:spPr>
          <p:txBody>
            <a:bodyPr wrap="none" rtlCol="0">
              <a:spAutoFit/>
            </a:bodyPr>
            <a:lstStyle/>
            <a:p>
              <a:pPr algn="ctr"/>
              <a:r>
                <a:rPr kumimoji="1" lang="ja-JP" altLang="en-US" dirty="0" smtClean="0">
                  <a:solidFill>
                    <a:srgbClr val="0000FF"/>
                  </a:solidFill>
                </a:rPr>
                <a:t>会計</a:t>
              </a:r>
              <a:endParaRPr kumimoji="1" lang="ja-JP" altLang="en-US" dirty="0">
                <a:solidFill>
                  <a:srgbClr val="0000FF"/>
                </a:solidFill>
              </a:endParaRPr>
            </a:p>
          </p:txBody>
        </p:sp>
        <p:sp>
          <p:nvSpPr>
            <p:cNvPr id="96" name="角丸四角形 95"/>
            <p:cNvSpPr/>
            <p:nvPr/>
          </p:nvSpPr>
          <p:spPr bwMode="auto">
            <a:xfrm>
              <a:off x="5292080" y="2996952"/>
              <a:ext cx="648072" cy="144016"/>
            </a:xfrm>
            <a:prstGeom prst="roundRect">
              <a:avLst/>
            </a:prstGeom>
            <a:solidFill>
              <a:srgbClr val="008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dirty="0" smtClean="0">
                  <a:ln>
                    <a:noFill/>
                  </a:ln>
                  <a:solidFill>
                    <a:srgbClr val="FFFFFF"/>
                  </a:solidFill>
                  <a:effectLst/>
                  <a:latin typeface="+mn-lt"/>
                  <a:ea typeface="+mn-ea"/>
                </a:rPr>
                <a:t>購買</a:t>
              </a:r>
            </a:p>
          </p:txBody>
        </p:sp>
        <p:sp>
          <p:nvSpPr>
            <p:cNvPr id="97" name="角丸四角形 96"/>
            <p:cNvSpPr/>
            <p:nvPr/>
          </p:nvSpPr>
          <p:spPr bwMode="auto">
            <a:xfrm>
              <a:off x="6228184" y="2996952"/>
              <a:ext cx="648072" cy="144016"/>
            </a:xfrm>
            <a:prstGeom prst="roundRect">
              <a:avLst/>
            </a:prstGeom>
            <a:solidFill>
              <a:srgbClr val="008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dirty="0" smtClean="0">
                  <a:ln>
                    <a:noFill/>
                  </a:ln>
                  <a:solidFill>
                    <a:srgbClr val="FFFFFF"/>
                  </a:solidFill>
                  <a:effectLst/>
                  <a:latin typeface="+mn-lt"/>
                  <a:ea typeface="+mn-ea"/>
                </a:rPr>
                <a:t>生産</a:t>
              </a:r>
            </a:p>
          </p:txBody>
        </p:sp>
        <p:sp>
          <p:nvSpPr>
            <p:cNvPr id="98" name="角丸四角形 97"/>
            <p:cNvSpPr/>
            <p:nvPr/>
          </p:nvSpPr>
          <p:spPr bwMode="auto">
            <a:xfrm>
              <a:off x="7164288" y="2996952"/>
              <a:ext cx="648072" cy="144016"/>
            </a:xfrm>
            <a:prstGeom prst="roundRect">
              <a:avLst/>
            </a:prstGeom>
            <a:solidFill>
              <a:srgbClr val="008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dirty="0" smtClean="0">
                  <a:ln>
                    <a:noFill/>
                  </a:ln>
                  <a:solidFill>
                    <a:srgbClr val="FFFFFF"/>
                  </a:solidFill>
                  <a:effectLst/>
                  <a:latin typeface="+mn-lt"/>
                  <a:ea typeface="+mn-ea"/>
                </a:rPr>
                <a:t>販売</a:t>
              </a:r>
            </a:p>
          </p:txBody>
        </p:sp>
        <p:sp>
          <p:nvSpPr>
            <p:cNvPr id="99" name="角丸四角形 98"/>
            <p:cNvSpPr/>
            <p:nvPr/>
          </p:nvSpPr>
          <p:spPr bwMode="auto">
            <a:xfrm>
              <a:off x="8100392" y="2996952"/>
              <a:ext cx="648072" cy="144016"/>
            </a:xfrm>
            <a:prstGeom prst="roundRect">
              <a:avLst/>
            </a:prstGeom>
            <a:solidFill>
              <a:srgbClr val="008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dirty="0" smtClean="0">
                  <a:ln>
                    <a:noFill/>
                  </a:ln>
                  <a:solidFill>
                    <a:srgbClr val="FFFFFF"/>
                  </a:solidFill>
                  <a:effectLst/>
                  <a:latin typeface="+mn-lt"/>
                  <a:ea typeface="+mn-ea"/>
                </a:rPr>
                <a:t>会計</a:t>
              </a:r>
            </a:p>
          </p:txBody>
        </p:sp>
        <p:sp>
          <p:nvSpPr>
            <p:cNvPr id="100" name="角丸四角形 99"/>
            <p:cNvSpPr/>
            <p:nvPr/>
          </p:nvSpPr>
          <p:spPr bwMode="auto">
            <a:xfrm>
              <a:off x="6444208" y="3212976"/>
              <a:ext cx="1152128" cy="144016"/>
            </a:xfrm>
            <a:prstGeom prst="roundRect">
              <a:avLst/>
            </a:prstGeom>
            <a:solidFill>
              <a:srgbClr val="800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dirty="0" smtClean="0">
                  <a:ln>
                    <a:noFill/>
                  </a:ln>
                  <a:solidFill>
                    <a:srgbClr val="FFFFFF"/>
                  </a:solidFill>
                  <a:effectLst/>
                  <a:latin typeface="+mn-lt"/>
                  <a:ea typeface="+mn-ea"/>
                </a:rPr>
                <a:t>経営</a:t>
              </a:r>
            </a:p>
          </p:txBody>
        </p:sp>
        <p:sp>
          <p:nvSpPr>
            <p:cNvPr id="103" name="角丸四角形 102"/>
            <p:cNvSpPr/>
            <p:nvPr/>
          </p:nvSpPr>
          <p:spPr bwMode="auto">
            <a:xfrm>
              <a:off x="6372200" y="2708920"/>
              <a:ext cx="216024" cy="144016"/>
            </a:xfrm>
            <a:prstGeom prst="roundRect">
              <a:avLst/>
            </a:prstGeom>
            <a:solidFill>
              <a:schemeClr val="accent1">
                <a:lumMod val="50000"/>
              </a:schemeClr>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104" name="角丸四角形 103"/>
            <p:cNvSpPr/>
            <p:nvPr/>
          </p:nvSpPr>
          <p:spPr bwMode="auto">
            <a:xfrm>
              <a:off x="6732240" y="2708920"/>
              <a:ext cx="216024" cy="144016"/>
            </a:xfrm>
            <a:prstGeom prst="roundRect">
              <a:avLst/>
            </a:prstGeom>
            <a:solidFill>
              <a:srgbClr val="FF0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cxnSp>
          <p:nvCxnSpPr>
            <p:cNvPr id="106" name="カギ線コネクタ 105"/>
            <p:cNvCxnSpPr>
              <a:stCxn id="103" idx="0"/>
              <a:endCxn id="109" idx="1"/>
            </p:cNvCxnSpPr>
            <p:nvPr/>
          </p:nvCxnSpPr>
          <p:spPr bwMode="auto">
            <a:xfrm rot="5400000" flipH="1" flipV="1">
              <a:off x="6714238" y="2330878"/>
              <a:ext cx="144016" cy="612068"/>
            </a:xfrm>
            <a:prstGeom prst="bentConnector2">
              <a:avLst/>
            </a:prstGeom>
            <a:solidFill>
              <a:schemeClr val="bg1"/>
            </a:solidFill>
            <a:ln w="12700" cap="flat" cmpd="sng" algn="ctr">
              <a:solidFill>
                <a:srgbClr val="008000"/>
              </a:solidFill>
              <a:prstDash val="solid"/>
              <a:round/>
              <a:headEnd type="none" w="med" len="med"/>
              <a:tailEnd type="triangle"/>
            </a:ln>
            <a:effectLst/>
          </p:spPr>
        </p:cxnSp>
        <p:cxnSp>
          <p:nvCxnSpPr>
            <p:cNvPr id="107" name="直線矢印コネクタ 106"/>
            <p:cNvCxnSpPr>
              <a:stCxn id="103" idx="3"/>
              <a:endCxn id="104" idx="1"/>
            </p:cNvCxnSpPr>
            <p:nvPr/>
          </p:nvCxnSpPr>
          <p:spPr bwMode="auto">
            <a:xfrm>
              <a:off x="6588224" y="2780928"/>
              <a:ext cx="144016" cy="0"/>
            </a:xfrm>
            <a:prstGeom prst="straightConnector1">
              <a:avLst/>
            </a:prstGeom>
            <a:solidFill>
              <a:schemeClr val="bg1"/>
            </a:solidFill>
            <a:ln w="12700" cap="flat" cmpd="sng" algn="ctr">
              <a:solidFill>
                <a:srgbClr val="FF6600"/>
              </a:solidFill>
              <a:prstDash val="solid"/>
              <a:round/>
              <a:headEnd type="none" w="med" len="med"/>
              <a:tailEnd type="triangle"/>
            </a:ln>
            <a:effectLst/>
          </p:spPr>
        </p:cxnSp>
        <p:cxnSp>
          <p:nvCxnSpPr>
            <p:cNvPr id="108" name="カギ線コネクタ 107"/>
            <p:cNvCxnSpPr>
              <a:stCxn id="82" idx="3"/>
              <a:endCxn id="103" idx="1"/>
            </p:cNvCxnSpPr>
            <p:nvPr/>
          </p:nvCxnSpPr>
          <p:spPr bwMode="auto">
            <a:xfrm>
              <a:off x="6012160" y="2564904"/>
              <a:ext cx="360040" cy="216024"/>
            </a:xfrm>
            <a:prstGeom prst="bentConnector3">
              <a:avLst>
                <a:gd name="adj1" fmla="val 50000"/>
              </a:avLst>
            </a:prstGeom>
            <a:solidFill>
              <a:schemeClr val="bg1"/>
            </a:solidFill>
            <a:ln w="12700" cap="flat" cmpd="sng" algn="ctr">
              <a:solidFill>
                <a:srgbClr val="008000"/>
              </a:solidFill>
              <a:prstDash val="solid"/>
              <a:round/>
              <a:headEnd type="none" w="med" len="med"/>
              <a:tailEnd type="triangle"/>
            </a:ln>
            <a:effectLst/>
          </p:spPr>
        </p:cxnSp>
        <p:sp>
          <p:nvSpPr>
            <p:cNvPr id="109" name="角丸四角形 108"/>
            <p:cNvSpPr/>
            <p:nvPr/>
          </p:nvSpPr>
          <p:spPr bwMode="auto">
            <a:xfrm>
              <a:off x="7092280" y="2492896"/>
              <a:ext cx="216024" cy="144016"/>
            </a:xfrm>
            <a:prstGeom prst="roundRect">
              <a:avLst/>
            </a:prstGeom>
            <a:solidFill>
              <a:srgbClr val="4168A7"/>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111" name="角丸四角形 110"/>
            <p:cNvSpPr/>
            <p:nvPr/>
          </p:nvSpPr>
          <p:spPr bwMode="auto">
            <a:xfrm>
              <a:off x="7668344" y="2492896"/>
              <a:ext cx="216024" cy="144016"/>
            </a:xfrm>
            <a:prstGeom prst="roundRect">
              <a:avLst/>
            </a:prstGeom>
            <a:solidFill>
              <a:srgbClr val="CCFFCC"/>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latin typeface="+mn-lt"/>
                <a:ea typeface="+mn-ea"/>
              </a:endParaRPr>
            </a:p>
          </p:txBody>
        </p:sp>
        <p:cxnSp>
          <p:nvCxnSpPr>
            <p:cNvPr id="112" name="カギ線コネクタ 111"/>
            <p:cNvCxnSpPr>
              <a:stCxn id="109" idx="2"/>
              <a:endCxn id="118" idx="1"/>
            </p:cNvCxnSpPr>
            <p:nvPr/>
          </p:nvCxnSpPr>
          <p:spPr bwMode="auto">
            <a:xfrm rot="16200000" flipH="1">
              <a:off x="7542330" y="2294874"/>
              <a:ext cx="144016" cy="828092"/>
            </a:xfrm>
            <a:prstGeom prst="bentConnector2">
              <a:avLst/>
            </a:prstGeom>
            <a:solidFill>
              <a:schemeClr val="bg1"/>
            </a:solidFill>
            <a:ln w="12700" cap="flat" cmpd="sng" algn="ctr">
              <a:solidFill>
                <a:srgbClr val="008000"/>
              </a:solidFill>
              <a:prstDash val="solid"/>
              <a:round/>
              <a:headEnd type="none" w="med" len="med"/>
              <a:tailEnd type="triangle"/>
            </a:ln>
            <a:effectLst/>
          </p:spPr>
        </p:cxnSp>
        <p:cxnSp>
          <p:nvCxnSpPr>
            <p:cNvPr id="113" name="直線矢印コネクタ 112"/>
            <p:cNvCxnSpPr>
              <a:stCxn id="109" idx="3"/>
              <a:endCxn id="111" idx="1"/>
            </p:cNvCxnSpPr>
            <p:nvPr/>
          </p:nvCxnSpPr>
          <p:spPr bwMode="auto">
            <a:xfrm>
              <a:off x="7308304" y="2564904"/>
              <a:ext cx="360040" cy="0"/>
            </a:xfrm>
            <a:prstGeom prst="straightConnector1">
              <a:avLst/>
            </a:prstGeom>
            <a:solidFill>
              <a:schemeClr val="bg1"/>
            </a:solidFill>
            <a:ln w="12700" cap="flat" cmpd="sng" algn="ctr">
              <a:solidFill>
                <a:srgbClr val="FF6600"/>
              </a:solidFill>
              <a:prstDash val="solid"/>
              <a:round/>
              <a:headEnd type="none" w="med" len="med"/>
              <a:tailEnd type="triangle"/>
            </a:ln>
            <a:effectLst/>
          </p:spPr>
        </p:cxnSp>
        <p:sp>
          <p:nvSpPr>
            <p:cNvPr id="114" name="角丸四角形 113"/>
            <p:cNvSpPr/>
            <p:nvPr/>
          </p:nvSpPr>
          <p:spPr bwMode="auto">
            <a:xfrm>
              <a:off x="8028384" y="2492896"/>
              <a:ext cx="216024" cy="144016"/>
            </a:xfrm>
            <a:prstGeom prst="roundRect">
              <a:avLst/>
            </a:prstGeom>
            <a:solidFill>
              <a:srgbClr val="4168A7"/>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115" name="角丸四角形 114"/>
            <p:cNvSpPr/>
            <p:nvPr/>
          </p:nvSpPr>
          <p:spPr bwMode="auto">
            <a:xfrm>
              <a:off x="8604448" y="2492896"/>
              <a:ext cx="216024" cy="144016"/>
            </a:xfrm>
            <a:prstGeom prst="roundRect">
              <a:avLst/>
            </a:prstGeom>
            <a:solidFill>
              <a:srgbClr val="CCFFCC"/>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latin typeface="+mn-lt"/>
                <a:ea typeface="+mn-ea"/>
              </a:endParaRPr>
            </a:p>
          </p:txBody>
        </p:sp>
        <p:cxnSp>
          <p:nvCxnSpPr>
            <p:cNvPr id="116" name="カギ線コネクタ 115"/>
            <p:cNvCxnSpPr>
              <a:stCxn id="118" idx="3"/>
              <a:endCxn id="115" idx="1"/>
            </p:cNvCxnSpPr>
            <p:nvPr/>
          </p:nvCxnSpPr>
          <p:spPr bwMode="auto">
            <a:xfrm flipV="1">
              <a:off x="8244408" y="2564904"/>
              <a:ext cx="360040" cy="216024"/>
            </a:xfrm>
            <a:prstGeom prst="bentConnector3">
              <a:avLst>
                <a:gd name="adj1" fmla="val 50000"/>
              </a:avLst>
            </a:prstGeom>
            <a:solidFill>
              <a:schemeClr val="bg1"/>
            </a:solidFill>
            <a:ln w="12700" cap="flat" cmpd="sng" algn="ctr">
              <a:solidFill>
                <a:srgbClr val="FF6600"/>
              </a:solidFill>
              <a:prstDash val="solid"/>
              <a:round/>
              <a:headEnd type="none" w="med" len="med"/>
              <a:tailEnd type="triangle"/>
            </a:ln>
            <a:effectLst/>
          </p:spPr>
        </p:cxnSp>
        <p:cxnSp>
          <p:nvCxnSpPr>
            <p:cNvPr id="117" name="直線矢印コネクタ 116"/>
            <p:cNvCxnSpPr>
              <a:stCxn id="114" idx="3"/>
              <a:endCxn id="115" idx="1"/>
            </p:cNvCxnSpPr>
            <p:nvPr/>
          </p:nvCxnSpPr>
          <p:spPr bwMode="auto">
            <a:xfrm>
              <a:off x="8244408" y="2564904"/>
              <a:ext cx="360040" cy="0"/>
            </a:xfrm>
            <a:prstGeom prst="straightConnector1">
              <a:avLst/>
            </a:prstGeom>
            <a:solidFill>
              <a:schemeClr val="bg1"/>
            </a:solidFill>
            <a:ln w="12700" cap="flat" cmpd="sng" algn="ctr">
              <a:solidFill>
                <a:srgbClr val="FF6600"/>
              </a:solidFill>
              <a:prstDash val="solid"/>
              <a:round/>
              <a:headEnd type="none" w="med" len="med"/>
              <a:tailEnd type="triangle"/>
            </a:ln>
            <a:effectLst/>
          </p:spPr>
        </p:cxnSp>
        <p:sp>
          <p:nvSpPr>
            <p:cNvPr id="118" name="角丸四角形 117"/>
            <p:cNvSpPr/>
            <p:nvPr/>
          </p:nvSpPr>
          <p:spPr bwMode="auto">
            <a:xfrm>
              <a:off x="8028384" y="2708920"/>
              <a:ext cx="216024" cy="144016"/>
            </a:xfrm>
            <a:prstGeom prst="roundRect">
              <a:avLst/>
            </a:prstGeom>
            <a:solidFill>
              <a:srgbClr val="660066"/>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123" name="角丸四角形 122"/>
            <p:cNvSpPr/>
            <p:nvPr/>
          </p:nvSpPr>
          <p:spPr bwMode="auto">
            <a:xfrm>
              <a:off x="5148064" y="4293096"/>
              <a:ext cx="3744416" cy="504056"/>
            </a:xfrm>
            <a:prstGeom prst="roundRect">
              <a:avLst/>
            </a:prstGeom>
            <a:solidFill>
              <a:srgbClr val="33CC33"/>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会社全体として業務間の</a:t>
              </a:r>
            </a:p>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プロセス・データの整合性を保証</a:t>
              </a:r>
            </a:p>
          </p:txBody>
        </p:sp>
        <p:sp>
          <p:nvSpPr>
            <p:cNvPr id="127" name="角丸四角形 126"/>
            <p:cNvSpPr/>
            <p:nvPr/>
          </p:nvSpPr>
          <p:spPr bwMode="auto">
            <a:xfrm>
              <a:off x="5148064" y="4869160"/>
              <a:ext cx="3744416" cy="1512168"/>
            </a:xfrm>
            <a:prstGeom prst="roundRect">
              <a:avLst>
                <a:gd name="adj" fmla="val 6673"/>
              </a:avLst>
            </a:prstGeom>
            <a:solidFill>
              <a:srgbClr val="33CC33"/>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742950" lvl="1" indent="-285750">
                <a:spcBef>
                  <a:spcPts val="0"/>
                </a:spcBef>
                <a:buFont typeface="Wingdings" charset="2"/>
                <a:buChar char="v"/>
              </a:pPr>
              <a:r>
                <a:rPr kumimoji="0" lang="ja-JP" altLang="en-US" sz="1400" b="0" i="0" u="none" strike="noStrike" cap="none" normalizeH="0" dirty="0" smtClean="0">
                  <a:ln>
                    <a:noFill/>
                  </a:ln>
                  <a:solidFill>
                    <a:schemeClr val="bg1"/>
                  </a:solidFill>
                  <a:effectLst/>
                  <a:latin typeface="+mn-lt"/>
                  <a:ea typeface="+mn-ea"/>
                </a:rPr>
                <a:t>リアルタイム処理</a:t>
              </a:r>
            </a:p>
            <a:p>
              <a:pPr marL="742950" lvl="1" indent="-285750">
                <a:spcBef>
                  <a:spcPts val="0"/>
                </a:spcBef>
                <a:buFont typeface="Wingdings" charset="2"/>
                <a:buChar char="v"/>
              </a:pPr>
              <a:r>
                <a:rPr kumimoji="0" lang="ja-JP" altLang="en-US" sz="1400" dirty="0" smtClean="0">
                  <a:solidFill>
                    <a:schemeClr val="bg1"/>
                  </a:solidFill>
                  <a:latin typeface="+mn-lt"/>
                  <a:ea typeface="+mn-ea"/>
                </a:rPr>
                <a:t>マスターの統合</a:t>
              </a:r>
            </a:p>
            <a:p>
              <a:pPr marL="742950" lvl="1" indent="-285750">
                <a:spcBef>
                  <a:spcPts val="0"/>
                </a:spcBef>
                <a:buFont typeface="Wingdings" charset="2"/>
                <a:buChar char="v"/>
              </a:pPr>
              <a:r>
                <a:rPr kumimoji="0" lang="ja-JP" altLang="en-US" sz="1400" b="0" i="0" u="none" strike="noStrike" cap="none" normalizeH="0" dirty="0" smtClean="0">
                  <a:ln>
                    <a:noFill/>
                  </a:ln>
                  <a:solidFill>
                    <a:schemeClr val="bg1"/>
                  </a:solidFill>
                  <a:effectLst/>
                  <a:latin typeface="+mn-lt"/>
                  <a:ea typeface="+mn-ea"/>
                </a:rPr>
                <a:t>全体最適化された設計・構築</a:t>
              </a:r>
            </a:p>
            <a:p>
              <a:pPr marL="742950" lvl="1" indent="-285750">
                <a:spcBef>
                  <a:spcPts val="0"/>
                </a:spcBef>
                <a:buFont typeface="Wingdings" charset="2"/>
                <a:buChar char="v"/>
              </a:pPr>
              <a:r>
                <a:rPr kumimoji="0" lang="ja-JP" altLang="en-US" sz="1400" dirty="0" smtClean="0">
                  <a:solidFill>
                    <a:schemeClr val="bg1"/>
                  </a:solidFill>
                  <a:latin typeface="+mn-lt"/>
                  <a:ea typeface="+mn-ea"/>
                </a:rPr>
                <a:t>データやプロセスの整合性を保証</a:t>
              </a:r>
            </a:p>
            <a:p>
              <a:pPr marL="742950" lvl="1" indent="-285750">
                <a:spcBef>
                  <a:spcPts val="0"/>
                </a:spcBef>
                <a:buFont typeface="Wingdings" charset="2"/>
                <a:buChar char="v"/>
              </a:pPr>
              <a:r>
                <a:rPr kumimoji="0" lang="ja-JP" altLang="en-US" sz="1400" b="0" i="0" u="none" strike="noStrike" cap="none" normalizeH="0" dirty="0" smtClean="0">
                  <a:ln>
                    <a:noFill/>
                  </a:ln>
                  <a:solidFill>
                    <a:schemeClr val="bg1"/>
                  </a:solidFill>
                  <a:effectLst/>
                  <a:latin typeface="+mn-lt"/>
                  <a:ea typeface="+mn-ea"/>
                </a:rPr>
                <a:t>プロセス全体の可視性を確保</a:t>
              </a:r>
            </a:p>
          </p:txBody>
        </p:sp>
      </p:grpSp>
      <p:sp>
        <p:nvSpPr>
          <p:cNvPr id="128" name="ホームベース 127"/>
          <p:cNvSpPr/>
          <p:nvPr/>
        </p:nvSpPr>
        <p:spPr bwMode="auto">
          <a:xfrm>
            <a:off x="135924" y="2564904"/>
            <a:ext cx="1051700" cy="288032"/>
          </a:xfrm>
          <a:prstGeom prst="homePlate">
            <a:avLst/>
          </a:prstGeom>
          <a:solidFill>
            <a:srgbClr val="800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mn-lt"/>
                <a:ea typeface="+mn-ea"/>
              </a:rPr>
              <a:t>プロセス</a:t>
            </a:r>
          </a:p>
        </p:txBody>
      </p:sp>
      <p:sp>
        <p:nvSpPr>
          <p:cNvPr id="129" name="ホームベース 128"/>
          <p:cNvSpPr/>
          <p:nvPr/>
        </p:nvSpPr>
        <p:spPr bwMode="auto">
          <a:xfrm>
            <a:off x="135924" y="3068960"/>
            <a:ext cx="1051700" cy="288032"/>
          </a:xfrm>
          <a:prstGeom prst="homePlate">
            <a:avLst/>
          </a:prstGeom>
          <a:solidFill>
            <a:srgbClr val="800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mn-lt"/>
                <a:ea typeface="+mn-ea"/>
              </a:rPr>
              <a:t>業務システム</a:t>
            </a:r>
          </a:p>
        </p:txBody>
      </p:sp>
      <p:sp>
        <p:nvSpPr>
          <p:cNvPr id="130" name="ホームベース 129"/>
          <p:cNvSpPr/>
          <p:nvPr/>
        </p:nvSpPr>
        <p:spPr bwMode="auto">
          <a:xfrm>
            <a:off x="135924" y="3573016"/>
            <a:ext cx="1051700" cy="288032"/>
          </a:xfrm>
          <a:prstGeom prst="homePlate">
            <a:avLst/>
          </a:prstGeom>
          <a:solidFill>
            <a:srgbClr val="800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mn-lt"/>
                <a:ea typeface="+mn-ea"/>
              </a:rPr>
              <a:t>データベース</a:t>
            </a:r>
          </a:p>
        </p:txBody>
      </p:sp>
      <p:sp>
        <p:nvSpPr>
          <p:cNvPr id="131" name="ホームベース 130"/>
          <p:cNvSpPr/>
          <p:nvPr/>
        </p:nvSpPr>
        <p:spPr bwMode="auto">
          <a:xfrm>
            <a:off x="135924" y="4725144"/>
            <a:ext cx="1051700" cy="288032"/>
          </a:xfrm>
          <a:prstGeom prst="homePlate">
            <a:avLst/>
          </a:prstGeom>
          <a:solidFill>
            <a:srgbClr val="800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FFFFFF"/>
                </a:solidFill>
                <a:effectLst/>
                <a:latin typeface="+mn-lt"/>
                <a:ea typeface="+mn-ea"/>
              </a:rPr>
              <a:t>特　徴</a:t>
            </a:r>
          </a:p>
        </p:txBody>
      </p:sp>
    </p:spTree>
    <p:extLst>
      <p:ext uri="{BB962C8B-B14F-4D97-AF65-F5344CB8AC3E}">
        <p14:creationId xmlns:p14="http://schemas.microsoft.com/office/powerpoint/2010/main" val="1455727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p:tgtEl>
                                          <p:spTgt spid="10"/>
                                        </p:tgtEl>
                                        <p:attrNameLst>
                                          <p:attrName>ppt_x</p:attrName>
                                        </p:attrNameLst>
                                      </p:cBhvr>
                                      <p:tavLst>
                                        <p:tav tm="0">
                                          <p:val>
                                            <p:strVal val="#ppt_x-#ppt_w*1.125000"/>
                                          </p:val>
                                        </p:tav>
                                        <p:tav tm="100000">
                                          <p:val>
                                            <p:strVal val="#ppt_x"/>
                                          </p:val>
                                        </p:tav>
                                      </p:tavLst>
                                    </p:anim>
                                    <p:animEffect transition="in" filter="wipe(right)">
                                      <p:cBhvr>
                                        <p:cTn id="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2400" y="152400"/>
            <a:ext cx="8991600" cy="533400"/>
          </a:xfrm>
        </p:spPr>
        <p:txBody>
          <a:bodyPr/>
          <a:lstStyle/>
          <a:p>
            <a:r>
              <a:rPr kumimoji="1" lang="ja-JP" altLang="en-US" sz="2800" dirty="0" smtClean="0"/>
              <a:t>「</a:t>
            </a:r>
            <a:r>
              <a:rPr kumimoji="1" lang="en-US" altLang="ja-JP" sz="2800" dirty="0" smtClean="0"/>
              <a:t>ERP</a:t>
            </a:r>
            <a:r>
              <a:rPr kumimoji="1" lang="ja-JP" altLang="en-US" sz="2800" dirty="0" smtClean="0"/>
              <a:t>」と「</a:t>
            </a:r>
            <a:r>
              <a:rPr kumimoji="1" lang="en-US" altLang="ja-JP" sz="2800" dirty="0" smtClean="0"/>
              <a:t>ERP</a:t>
            </a:r>
            <a:r>
              <a:rPr kumimoji="1" lang="ja-JP" altLang="en-US" sz="2800" dirty="0" smtClean="0"/>
              <a:t>システム」と「</a:t>
            </a:r>
            <a:r>
              <a:rPr kumimoji="1" lang="en-US" altLang="ja-JP" sz="2800" dirty="0" smtClean="0"/>
              <a:t>ERP</a:t>
            </a:r>
            <a:r>
              <a:rPr kumimoji="1" lang="ja-JP" altLang="en-US" sz="2800" dirty="0" smtClean="0"/>
              <a:t>パッケージ」</a:t>
            </a:r>
            <a:endParaRPr kumimoji="1" lang="ja-JP" altLang="en-US" sz="2800" dirty="0"/>
          </a:p>
        </p:txBody>
      </p:sp>
      <p:sp>
        <p:nvSpPr>
          <p:cNvPr id="3" name="角丸四角形 2"/>
          <p:cNvSpPr/>
          <p:nvPr/>
        </p:nvSpPr>
        <p:spPr bwMode="auto">
          <a:xfrm>
            <a:off x="683568" y="1556792"/>
            <a:ext cx="5760640" cy="4536504"/>
          </a:xfrm>
          <a:prstGeom prst="roundRect">
            <a:avLst>
              <a:gd name="adj" fmla="val 3369"/>
            </a:avLst>
          </a:prstGeom>
          <a:solidFill>
            <a:srgbClr val="3366FF"/>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endParaRPr>
          </a:p>
        </p:txBody>
      </p:sp>
      <p:sp>
        <p:nvSpPr>
          <p:cNvPr id="8" name="テキスト ボックス 7"/>
          <p:cNvSpPr txBox="1"/>
          <p:nvPr/>
        </p:nvSpPr>
        <p:spPr>
          <a:xfrm>
            <a:off x="899592" y="1700808"/>
            <a:ext cx="2820591" cy="400110"/>
          </a:xfrm>
          <a:prstGeom prst="rect">
            <a:avLst/>
          </a:prstGeom>
          <a:noFill/>
        </p:spPr>
        <p:txBody>
          <a:bodyPr wrap="none" rtlCol="0">
            <a:spAutoFit/>
          </a:bodyPr>
          <a:lstStyle/>
          <a:p>
            <a:r>
              <a:rPr kumimoji="1" lang="en-US" altLang="ja-JP" sz="2000" dirty="0" smtClean="0">
                <a:solidFill>
                  <a:srgbClr val="FFFFFF"/>
                </a:solidFill>
                <a:latin typeface="+mn-lt"/>
                <a:ea typeface="+mn-ea"/>
              </a:rPr>
              <a:t>ERP</a:t>
            </a:r>
            <a:r>
              <a:rPr kumimoji="1" lang="en-US" altLang="ja-JP" dirty="0" smtClean="0">
                <a:solidFill>
                  <a:srgbClr val="FFFFFF"/>
                </a:solidFill>
                <a:latin typeface="+mn-lt"/>
                <a:ea typeface="+mn-ea"/>
              </a:rPr>
              <a:t> </a:t>
            </a:r>
            <a:r>
              <a:rPr kumimoji="1" lang="en-US" altLang="ja-JP" sz="1200" dirty="0" smtClean="0">
                <a:solidFill>
                  <a:srgbClr val="FFFFFF"/>
                </a:solidFill>
                <a:latin typeface="+mn-lt"/>
                <a:ea typeface="+mn-ea"/>
              </a:rPr>
              <a:t>Enterprise Recourse Planning</a:t>
            </a:r>
            <a:endParaRPr kumimoji="1" lang="ja-JP" altLang="en-US" sz="1200" dirty="0">
              <a:solidFill>
                <a:srgbClr val="FFFFFF"/>
              </a:solidFill>
              <a:latin typeface="+mn-lt"/>
              <a:ea typeface="+mn-ea"/>
            </a:endParaRPr>
          </a:p>
        </p:txBody>
      </p:sp>
      <p:sp>
        <p:nvSpPr>
          <p:cNvPr id="12" name="テキスト ボックス 11"/>
          <p:cNvSpPr txBox="1"/>
          <p:nvPr/>
        </p:nvSpPr>
        <p:spPr>
          <a:xfrm>
            <a:off x="899592" y="2060848"/>
            <a:ext cx="5314275" cy="338554"/>
          </a:xfrm>
          <a:prstGeom prst="rect">
            <a:avLst/>
          </a:prstGeom>
          <a:noFill/>
        </p:spPr>
        <p:txBody>
          <a:bodyPr wrap="none" rtlCol="0">
            <a:spAutoFit/>
          </a:bodyPr>
          <a:lstStyle/>
          <a:p>
            <a:r>
              <a:rPr kumimoji="1" lang="ja-JP" altLang="en-US" sz="1600" dirty="0" smtClean="0">
                <a:solidFill>
                  <a:srgbClr val="FFFFFF"/>
                </a:solidFill>
                <a:latin typeface="+mn-lt"/>
                <a:ea typeface="+mn-ea"/>
              </a:rPr>
              <a:t>業務プロセスを標準化し、全体最適を志向した経営手法</a:t>
            </a:r>
            <a:endParaRPr kumimoji="1" lang="ja-JP" altLang="en-US" sz="1600" dirty="0">
              <a:solidFill>
                <a:srgbClr val="FFFFFF"/>
              </a:solidFill>
              <a:latin typeface="+mn-lt"/>
              <a:ea typeface="+mn-ea"/>
            </a:endParaRPr>
          </a:p>
        </p:txBody>
      </p:sp>
      <p:grpSp>
        <p:nvGrpSpPr>
          <p:cNvPr id="21" name="図形グループ 20"/>
          <p:cNvGrpSpPr/>
          <p:nvPr/>
        </p:nvGrpSpPr>
        <p:grpSpPr>
          <a:xfrm>
            <a:off x="827584" y="2780928"/>
            <a:ext cx="3312368" cy="1368152"/>
            <a:chOff x="827584" y="2780928"/>
            <a:chExt cx="3312368" cy="1368152"/>
          </a:xfrm>
          <a:effectLst/>
        </p:grpSpPr>
        <p:sp>
          <p:nvSpPr>
            <p:cNvPr id="4" name="角丸四角形 3"/>
            <p:cNvSpPr/>
            <p:nvPr/>
          </p:nvSpPr>
          <p:spPr bwMode="auto">
            <a:xfrm>
              <a:off x="827584" y="2780928"/>
              <a:ext cx="3312368" cy="1368152"/>
            </a:xfrm>
            <a:prstGeom prst="roundRect">
              <a:avLst>
                <a:gd name="adj" fmla="val 11376"/>
              </a:avLst>
            </a:prstGeom>
            <a:solidFill>
              <a:srgbClr val="0080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dirty="0" smtClean="0">
                <a:ln>
                  <a:noFill/>
                </a:ln>
                <a:solidFill>
                  <a:srgbClr val="484848"/>
                </a:solidFill>
                <a:effectLst/>
              </a:endParaRPr>
            </a:p>
          </p:txBody>
        </p:sp>
        <p:sp>
          <p:nvSpPr>
            <p:cNvPr id="9" name="テキスト ボックス 8"/>
            <p:cNvSpPr txBox="1"/>
            <p:nvPr/>
          </p:nvSpPr>
          <p:spPr>
            <a:xfrm>
              <a:off x="899592" y="2924944"/>
              <a:ext cx="1781257" cy="400110"/>
            </a:xfrm>
            <a:prstGeom prst="rect">
              <a:avLst/>
            </a:prstGeom>
            <a:noFill/>
          </p:spPr>
          <p:txBody>
            <a:bodyPr wrap="none" rtlCol="0">
              <a:spAutoFit/>
            </a:bodyPr>
            <a:lstStyle/>
            <a:p>
              <a:r>
                <a:rPr kumimoji="1" lang="en-US" altLang="ja-JP" sz="2000" dirty="0" smtClean="0">
                  <a:solidFill>
                    <a:srgbClr val="FFFFFF"/>
                  </a:solidFill>
                  <a:latin typeface="+mn-lt"/>
                  <a:ea typeface="+mn-ea"/>
                </a:rPr>
                <a:t>ERP </a:t>
              </a:r>
              <a:r>
                <a:rPr kumimoji="1" lang="ja-JP" altLang="en-US" sz="2000" dirty="0" smtClean="0">
                  <a:solidFill>
                    <a:srgbClr val="FFFFFF"/>
                  </a:solidFill>
                  <a:latin typeface="+mn-lt"/>
                  <a:ea typeface="+mn-ea"/>
                </a:rPr>
                <a:t>システム</a:t>
              </a:r>
              <a:endParaRPr kumimoji="1" lang="ja-JP" altLang="en-US" sz="2000" dirty="0">
                <a:solidFill>
                  <a:srgbClr val="FFFFFF"/>
                </a:solidFill>
                <a:latin typeface="+mn-lt"/>
                <a:ea typeface="+mn-ea"/>
              </a:endParaRPr>
            </a:p>
          </p:txBody>
        </p:sp>
        <p:sp>
          <p:nvSpPr>
            <p:cNvPr id="13" name="テキスト ボックス 12"/>
            <p:cNvSpPr txBox="1"/>
            <p:nvPr/>
          </p:nvSpPr>
          <p:spPr>
            <a:xfrm>
              <a:off x="899592" y="3284984"/>
              <a:ext cx="3046027" cy="584775"/>
            </a:xfrm>
            <a:prstGeom prst="rect">
              <a:avLst/>
            </a:prstGeom>
            <a:noFill/>
          </p:spPr>
          <p:txBody>
            <a:bodyPr wrap="none" rtlCol="0">
              <a:spAutoFit/>
            </a:bodyPr>
            <a:lstStyle/>
            <a:p>
              <a:r>
                <a:rPr kumimoji="1" lang="ja-JP" altLang="en-US" sz="1600" dirty="0" smtClean="0">
                  <a:solidFill>
                    <a:srgbClr val="FFFFFF"/>
                  </a:solidFill>
                  <a:latin typeface="+mn-lt"/>
                  <a:ea typeface="+mn-ea"/>
                </a:rPr>
                <a:t>企業毎の</a:t>
              </a:r>
              <a:r>
                <a:rPr kumimoji="1" lang="en-US" altLang="ja-JP" sz="1600" dirty="0" smtClean="0">
                  <a:solidFill>
                    <a:srgbClr val="FFFFFF"/>
                  </a:solidFill>
                  <a:latin typeface="+mn-lt"/>
                  <a:ea typeface="+mn-ea"/>
                </a:rPr>
                <a:t>ERP</a:t>
              </a:r>
              <a:r>
                <a:rPr kumimoji="1" lang="ja-JP" altLang="en-US" sz="1600" dirty="0" smtClean="0">
                  <a:solidFill>
                    <a:srgbClr val="FFFFFF"/>
                  </a:solidFill>
                  <a:latin typeface="+mn-lt"/>
                  <a:ea typeface="+mn-ea"/>
                </a:rPr>
                <a:t>を実現するための</a:t>
              </a:r>
            </a:p>
            <a:p>
              <a:r>
                <a:rPr lang="ja-JP" altLang="en-US" sz="1600" dirty="0" smtClean="0">
                  <a:solidFill>
                    <a:srgbClr val="FFFFFF"/>
                  </a:solidFill>
                  <a:latin typeface="+mn-lt"/>
                  <a:ea typeface="+mn-ea"/>
                </a:rPr>
                <a:t>情報システム</a:t>
              </a:r>
              <a:endParaRPr kumimoji="1" lang="ja-JP" altLang="en-US" sz="1600" dirty="0">
                <a:solidFill>
                  <a:srgbClr val="FFFFFF"/>
                </a:solidFill>
                <a:latin typeface="+mn-lt"/>
                <a:ea typeface="+mn-ea"/>
              </a:endParaRPr>
            </a:p>
          </p:txBody>
        </p:sp>
      </p:grpSp>
      <p:grpSp>
        <p:nvGrpSpPr>
          <p:cNvPr id="19" name="図形グループ 18"/>
          <p:cNvGrpSpPr/>
          <p:nvPr/>
        </p:nvGrpSpPr>
        <p:grpSpPr>
          <a:xfrm>
            <a:off x="827584" y="2780928"/>
            <a:ext cx="7632848" cy="3096344"/>
            <a:chOff x="827584" y="2780928"/>
            <a:chExt cx="7632848" cy="3096344"/>
          </a:xfrm>
        </p:grpSpPr>
        <p:sp>
          <p:nvSpPr>
            <p:cNvPr id="5" name="角丸四角形 4"/>
            <p:cNvSpPr/>
            <p:nvPr/>
          </p:nvSpPr>
          <p:spPr bwMode="auto">
            <a:xfrm>
              <a:off x="827584" y="4581128"/>
              <a:ext cx="7632848" cy="1296144"/>
            </a:xfrm>
            <a:prstGeom prst="roundRect">
              <a:avLst>
                <a:gd name="adj" fmla="val 11376"/>
              </a:avLst>
            </a:prstGeom>
            <a:solidFill>
              <a:srgbClr val="33CC33"/>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FFFFFF"/>
                </a:solidFill>
                <a:effectLst/>
              </a:endParaRPr>
            </a:p>
          </p:txBody>
        </p:sp>
        <p:sp>
          <p:nvSpPr>
            <p:cNvPr id="10" name="テキスト ボックス 9"/>
            <p:cNvSpPr txBox="1"/>
            <p:nvPr/>
          </p:nvSpPr>
          <p:spPr>
            <a:xfrm>
              <a:off x="899592" y="4716432"/>
              <a:ext cx="2037737" cy="400110"/>
            </a:xfrm>
            <a:prstGeom prst="rect">
              <a:avLst/>
            </a:prstGeom>
            <a:noFill/>
          </p:spPr>
          <p:txBody>
            <a:bodyPr wrap="none" rtlCol="0">
              <a:spAutoFit/>
            </a:bodyPr>
            <a:lstStyle/>
            <a:p>
              <a:r>
                <a:rPr kumimoji="1" lang="en-US" altLang="ja-JP" sz="2000" dirty="0" smtClean="0">
                  <a:solidFill>
                    <a:srgbClr val="FFFFFF"/>
                  </a:solidFill>
                  <a:latin typeface="+mn-lt"/>
                  <a:ea typeface="+mn-ea"/>
                </a:rPr>
                <a:t>ERP </a:t>
              </a:r>
              <a:r>
                <a:rPr kumimoji="1" lang="ja-JP" altLang="en-US" sz="2000" dirty="0" smtClean="0">
                  <a:solidFill>
                    <a:srgbClr val="FFFFFF"/>
                  </a:solidFill>
                  <a:latin typeface="+mn-lt"/>
                  <a:ea typeface="+mn-ea"/>
                </a:rPr>
                <a:t>パッケージ</a:t>
              </a:r>
              <a:endParaRPr kumimoji="1" lang="ja-JP" altLang="en-US" sz="2000" dirty="0">
                <a:solidFill>
                  <a:srgbClr val="FFFFFF"/>
                </a:solidFill>
                <a:latin typeface="+mn-lt"/>
                <a:ea typeface="+mn-ea"/>
              </a:endParaRPr>
            </a:p>
          </p:txBody>
        </p:sp>
        <p:sp>
          <p:nvSpPr>
            <p:cNvPr id="11" name="テキスト ボックス 10"/>
            <p:cNvSpPr txBox="1"/>
            <p:nvPr/>
          </p:nvSpPr>
          <p:spPr>
            <a:xfrm>
              <a:off x="899592" y="5076472"/>
              <a:ext cx="7160935" cy="338554"/>
            </a:xfrm>
            <a:prstGeom prst="rect">
              <a:avLst/>
            </a:prstGeom>
            <a:noFill/>
          </p:spPr>
          <p:txBody>
            <a:bodyPr wrap="none" rtlCol="0">
              <a:spAutoFit/>
            </a:bodyPr>
            <a:lstStyle/>
            <a:p>
              <a:r>
                <a:rPr kumimoji="1" lang="ja-JP" altLang="en-US" sz="1600" dirty="0" smtClean="0">
                  <a:solidFill>
                    <a:srgbClr val="FFFFFF"/>
                  </a:solidFill>
                  <a:latin typeface="+mn-lt"/>
                  <a:ea typeface="+mn-ea"/>
                </a:rPr>
                <a:t>あるべき姿の</a:t>
              </a:r>
              <a:r>
                <a:rPr lang="ja-JP" altLang="en-US" sz="1600" dirty="0" smtClean="0">
                  <a:solidFill>
                    <a:srgbClr val="FFFFFF"/>
                  </a:solidFill>
                  <a:latin typeface="+mn-lt"/>
                  <a:ea typeface="+mn-ea"/>
                </a:rPr>
                <a:t>業務プロセスをひな形としたパッケージ化された情報システム</a:t>
              </a:r>
              <a:endParaRPr kumimoji="1" lang="ja-JP" altLang="en-US" sz="1600" dirty="0">
                <a:solidFill>
                  <a:srgbClr val="FFFFFF"/>
                </a:solidFill>
                <a:latin typeface="+mn-lt"/>
                <a:ea typeface="+mn-ea"/>
              </a:endParaRPr>
            </a:p>
          </p:txBody>
        </p:sp>
        <p:grpSp>
          <p:nvGrpSpPr>
            <p:cNvPr id="16" name="図形グループ 15"/>
            <p:cNvGrpSpPr/>
            <p:nvPr/>
          </p:nvGrpSpPr>
          <p:grpSpPr>
            <a:xfrm>
              <a:off x="4211960" y="2780928"/>
              <a:ext cx="1944216" cy="1872208"/>
              <a:chOff x="4211960" y="2780928"/>
              <a:chExt cx="1944216" cy="1872208"/>
            </a:xfrm>
          </p:grpSpPr>
          <p:sp>
            <p:nvSpPr>
              <p:cNvPr id="14" name="曲折矢印 13"/>
              <p:cNvSpPr/>
              <p:nvPr/>
            </p:nvSpPr>
            <p:spPr bwMode="auto">
              <a:xfrm rot="5400000">
                <a:off x="4247964" y="3176972"/>
                <a:ext cx="1440160" cy="1512168"/>
              </a:xfrm>
              <a:prstGeom prst="bentArrow">
                <a:avLst/>
              </a:prstGeom>
              <a:ln>
                <a:headEnd type="none" w="med" len="med"/>
                <a:tailEnd type="none" w="med" len="med"/>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endParaRPr>
              </a:p>
            </p:txBody>
          </p:sp>
          <p:sp>
            <p:nvSpPr>
              <p:cNvPr id="7" name="角丸四角形 6"/>
              <p:cNvSpPr/>
              <p:nvPr/>
            </p:nvSpPr>
            <p:spPr bwMode="auto">
              <a:xfrm>
                <a:off x="4427984" y="2780928"/>
                <a:ext cx="1728192" cy="1368152"/>
              </a:xfrm>
              <a:prstGeom prst="roundRect">
                <a:avLst>
                  <a:gd name="adj" fmla="val 11376"/>
                </a:avLst>
              </a:prstGeom>
              <a:solidFill>
                <a:srgbClr val="FF66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rgbClr val="FFFFFF"/>
                    </a:solidFill>
                    <a:effectLst/>
                  </a:rPr>
                  <a:t>業務分析や業務プロセスの標準化</a:t>
                </a:r>
                <a:r>
                  <a:rPr kumimoji="0" lang="en-US" altLang="ja-JP" sz="1400" b="0" i="0" u="none" strike="noStrike" cap="none" normalizeH="0" dirty="0" smtClean="0">
                    <a:ln>
                      <a:noFill/>
                    </a:ln>
                    <a:solidFill>
                      <a:srgbClr val="FFFFFF"/>
                    </a:solidFill>
                    <a:effectLst/>
                  </a:rPr>
                  <a:t>(BPR/BPM)</a:t>
                </a:r>
                <a:r>
                  <a:rPr kumimoji="0" lang="ja-JP" altLang="en-US" sz="1400" b="0" i="0" u="none" strike="noStrike" cap="none" normalizeH="0" dirty="0" smtClean="0">
                    <a:ln>
                      <a:noFill/>
                    </a:ln>
                    <a:solidFill>
                      <a:srgbClr val="FFFFFF"/>
                    </a:solidFill>
                    <a:effectLst/>
                  </a:rPr>
                  <a:t>に手間やコストがかかり、実現が困難</a:t>
                </a:r>
              </a:p>
            </p:txBody>
          </p:sp>
        </p:grpSp>
      </p:grpSp>
      <p:grpSp>
        <p:nvGrpSpPr>
          <p:cNvPr id="20" name="図形グループ 19"/>
          <p:cNvGrpSpPr/>
          <p:nvPr/>
        </p:nvGrpSpPr>
        <p:grpSpPr>
          <a:xfrm>
            <a:off x="6228184" y="1988840"/>
            <a:ext cx="2232248" cy="2520280"/>
            <a:chOff x="6228184" y="1988840"/>
            <a:chExt cx="2232248" cy="2520280"/>
          </a:xfrm>
        </p:grpSpPr>
        <p:sp>
          <p:nvSpPr>
            <p:cNvPr id="15" name="曲折矢印 14"/>
            <p:cNvSpPr/>
            <p:nvPr/>
          </p:nvSpPr>
          <p:spPr bwMode="auto">
            <a:xfrm flipH="1">
              <a:off x="6228184" y="1988840"/>
              <a:ext cx="1512168" cy="2520280"/>
            </a:xfrm>
            <a:prstGeom prst="bentArrow">
              <a:avLst/>
            </a:prstGeom>
            <a:solidFill>
              <a:srgbClr val="FF6FCF"/>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endParaRPr>
            </a:p>
          </p:txBody>
        </p:sp>
        <p:sp>
          <p:nvSpPr>
            <p:cNvPr id="6" name="角丸四角形 5"/>
            <p:cNvSpPr/>
            <p:nvPr/>
          </p:nvSpPr>
          <p:spPr bwMode="auto">
            <a:xfrm>
              <a:off x="6732240" y="2780928"/>
              <a:ext cx="1728192" cy="1368152"/>
            </a:xfrm>
            <a:prstGeom prst="roundRect">
              <a:avLst>
                <a:gd name="adj" fmla="val 11376"/>
              </a:avLst>
            </a:prstGeom>
            <a:solidFill>
              <a:srgbClr val="FF66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rgbClr val="FFFFFF"/>
                  </a:solidFill>
                  <a:effectLst/>
                </a:rPr>
                <a:t>あるべき姿のひな形を使って、</a:t>
              </a:r>
              <a:r>
                <a:rPr kumimoji="0" lang="ja-JP" altLang="en-US" sz="1400" dirty="0" smtClean="0">
                  <a:solidFill>
                    <a:srgbClr val="FFFFFF"/>
                  </a:solidFill>
                </a:rPr>
                <a:t>経営や業務の全体最適化を加速</a:t>
              </a:r>
              <a:endParaRPr kumimoji="0" lang="ja-JP" altLang="en-US" sz="1400" b="0" i="0" u="none" strike="noStrike" cap="none" normalizeH="0" dirty="0" smtClean="0">
                <a:ln>
                  <a:noFill/>
                </a:ln>
                <a:solidFill>
                  <a:srgbClr val="FFFFFF"/>
                </a:solidFill>
                <a:effectLst/>
              </a:endParaRPr>
            </a:p>
          </p:txBody>
        </p:sp>
      </p:grpSp>
    </p:spTree>
    <p:extLst>
      <p:ext uri="{BB962C8B-B14F-4D97-AF65-F5344CB8AC3E}">
        <p14:creationId xmlns:p14="http://schemas.microsoft.com/office/powerpoint/2010/main" val="42034464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nodeType="clickEffect">
                                  <p:stCondLst>
                                    <p:cond delay="0"/>
                                  </p:stCondLst>
                                  <p:childTnLst>
                                    <p:set>
                                      <p:cBhvr>
                                        <p:cTn id="13" dur="1" fill="hold">
                                          <p:stCondLst>
                                            <p:cond delay="0"/>
                                          </p:stCondLst>
                                        </p:cTn>
                                        <p:tgtEl>
                                          <p:spTgt spid="19"/>
                                        </p:tgtEl>
                                        <p:attrNameLst>
                                          <p:attrName>style.visibility</p:attrName>
                                        </p:attrNameLst>
                                      </p:cBhvr>
                                      <p:to>
                                        <p:strVal val="visible"/>
                                      </p:to>
                                    </p:set>
                                    <p:animEffect transition="in" filter="wipe(up)">
                                      <p:cBhvr>
                                        <p:cTn id="14" dur="500"/>
                                        <p:tgtEl>
                                          <p:spTgt spid="19"/>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wipe(down)">
                                      <p:cBhvr>
                                        <p:cTn id="1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ERP</a:t>
            </a:r>
            <a:r>
              <a:rPr lang="ja-JP" altLang="en-US" smtClean="0"/>
              <a:t>パッケージ </a:t>
            </a:r>
            <a:r>
              <a:rPr lang="en-US" altLang="ja-JP" smtClean="0"/>
              <a:t>– </a:t>
            </a:r>
            <a:r>
              <a:rPr lang="ja-JP" altLang="en-US" smtClean="0"/>
              <a:t>海外と日本の違い</a:t>
            </a:r>
            <a:endParaRPr lang="ja-JP" altLang="en-US"/>
          </a:p>
        </p:txBody>
      </p:sp>
      <p:sp>
        <p:nvSpPr>
          <p:cNvPr id="3" name="コンテンツ プレースホルダー 2"/>
          <p:cNvSpPr>
            <a:spLocks noGrp="1"/>
          </p:cNvSpPr>
          <p:nvPr>
            <p:ph idx="1"/>
          </p:nvPr>
        </p:nvSpPr>
        <p:spPr>
          <a:xfrm>
            <a:off x="457200" y="1014045"/>
            <a:ext cx="8229600" cy="5149190"/>
          </a:xfrm>
        </p:spPr>
        <p:txBody>
          <a:bodyPr>
            <a:noAutofit/>
          </a:bodyPr>
          <a:lstStyle/>
          <a:p>
            <a:r>
              <a:rPr lang="ja-JP" altLang="en-US" sz="2400" dirty="0" smtClean="0"/>
              <a:t>欧米の</a:t>
            </a:r>
            <a:r>
              <a:rPr lang="en-US" altLang="ja-JP" sz="2400" dirty="0" smtClean="0"/>
              <a:t>ERP</a:t>
            </a:r>
            <a:r>
              <a:rPr lang="ja-JP" altLang="en-US" sz="2400" dirty="0" smtClean="0"/>
              <a:t>パッケージの狙い</a:t>
            </a:r>
            <a:endParaRPr lang="en-US" altLang="ja-JP" sz="2400" dirty="0" smtClean="0"/>
          </a:p>
          <a:p>
            <a:pPr lvl="1"/>
            <a:r>
              <a:rPr lang="ja-JP" altLang="en-US" sz="2000" dirty="0" smtClean="0"/>
              <a:t>個別企業の</a:t>
            </a:r>
            <a:r>
              <a:rPr lang="en-US" altLang="ja-JP" sz="2000" dirty="0" smtClean="0"/>
              <a:t>BPM/BPR</a:t>
            </a:r>
            <a:r>
              <a:rPr lang="ja-JP" altLang="en-US" sz="2000" dirty="0" smtClean="0"/>
              <a:t>を行ってシステム化するのでは無く、パッケージにあらかじめ標準的な業務フローをテンプレート化して実装</a:t>
            </a:r>
            <a:endParaRPr lang="en-US" altLang="ja-JP" sz="2000" dirty="0" smtClean="0"/>
          </a:p>
          <a:p>
            <a:pPr lvl="1"/>
            <a:r>
              <a:rPr lang="ja-JP" altLang="en-US" sz="2000" dirty="0" smtClean="0"/>
              <a:t>企業はこのテンプレートに合わせるだけで効率的なビジネスプロセスを取込むことができる</a:t>
            </a:r>
            <a:endParaRPr lang="en-US" altLang="ja-JP" sz="2000" dirty="0" smtClean="0"/>
          </a:p>
          <a:p>
            <a:pPr lvl="1"/>
            <a:r>
              <a:rPr lang="ja-JP" altLang="en-US" sz="2000" dirty="0" smtClean="0"/>
              <a:t>パッケージ化による低コスト化</a:t>
            </a:r>
            <a:endParaRPr lang="en-US" altLang="ja-JP" sz="2000" dirty="0" smtClean="0"/>
          </a:p>
          <a:p>
            <a:r>
              <a:rPr lang="ja-JP" altLang="en-US" sz="2400" dirty="0" smtClean="0"/>
              <a:t>日本の</a:t>
            </a:r>
            <a:r>
              <a:rPr lang="en-US" altLang="ja-JP" sz="2400" dirty="0" smtClean="0"/>
              <a:t>ERP</a:t>
            </a:r>
            <a:r>
              <a:rPr lang="ja-JP" altLang="en-US" sz="2400" dirty="0"/>
              <a:t>パッケージ</a:t>
            </a:r>
            <a:endParaRPr lang="en-US" altLang="ja-JP" sz="2400" dirty="0" smtClean="0"/>
          </a:p>
          <a:p>
            <a:pPr lvl="1"/>
            <a:r>
              <a:rPr lang="ja-JP" altLang="en-US" sz="2000" dirty="0" smtClean="0"/>
              <a:t>会計パッケージをベースに機能拡張して</a:t>
            </a:r>
            <a:r>
              <a:rPr lang="ja-JP" altLang="en-US" sz="2000" dirty="0"/>
              <a:t>いること</a:t>
            </a:r>
            <a:r>
              <a:rPr lang="ja-JP" altLang="en-US" sz="2000" dirty="0" smtClean="0"/>
              <a:t>が多い</a:t>
            </a:r>
            <a:endParaRPr lang="en-US" altLang="ja-JP" sz="2000" dirty="0" smtClean="0"/>
          </a:p>
          <a:p>
            <a:pPr lvl="2"/>
            <a:r>
              <a:rPr lang="ja-JP" altLang="en-US" sz="1800" dirty="0"/>
              <a:t>データの一元化など</a:t>
            </a:r>
            <a:r>
              <a:rPr lang="ja-JP" altLang="en-US" sz="1800" dirty="0" smtClean="0"/>
              <a:t>ができていない場合もある</a:t>
            </a:r>
            <a:endParaRPr lang="en-US" altLang="ja-JP" sz="1800" dirty="0" smtClean="0"/>
          </a:p>
          <a:p>
            <a:pPr lvl="1"/>
            <a:r>
              <a:rPr lang="ja-JP" altLang="en-US" sz="2000" dirty="0" smtClean="0"/>
              <a:t>現場最適</a:t>
            </a:r>
            <a:r>
              <a:rPr lang="en-US" altLang="ja-JP" sz="2000" dirty="0" smtClean="0"/>
              <a:t>/</a:t>
            </a:r>
            <a:r>
              <a:rPr lang="ja-JP" altLang="en-US" sz="2000" dirty="0" smtClean="0"/>
              <a:t>カスタマイズ前提</a:t>
            </a:r>
            <a:endParaRPr lang="en-US" altLang="ja-JP" sz="2000" dirty="0" smtClean="0"/>
          </a:p>
          <a:p>
            <a:pPr lvl="2"/>
            <a:r>
              <a:rPr lang="ja-JP" altLang="en-US" sz="1800" dirty="0" smtClean="0"/>
              <a:t>導入に当たって大量のカスタマイズが行われる場合が多い</a:t>
            </a:r>
            <a:endParaRPr lang="en-US" altLang="ja-JP" sz="1800" dirty="0" smtClean="0"/>
          </a:p>
          <a:p>
            <a:pPr lvl="2"/>
            <a:r>
              <a:rPr lang="ja-JP" altLang="en-US" sz="1800" dirty="0" smtClean="0"/>
              <a:t>現場力の強さ、取引先へのきめ細かな対応</a:t>
            </a:r>
            <a:endParaRPr lang="en-US" altLang="ja-JP" sz="1800" dirty="0" smtClean="0"/>
          </a:p>
          <a:p>
            <a:pPr lvl="1"/>
            <a:r>
              <a:rPr lang="ja-JP" altLang="en-US" sz="2000" dirty="0" smtClean="0"/>
              <a:t>カスタマイズが多いと、導入コスト</a:t>
            </a:r>
            <a:r>
              <a:rPr lang="ja-JP" altLang="en-US" sz="2000" dirty="0"/>
              <a:t>が</a:t>
            </a:r>
            <a:r>
              <a:rPr lang="ja-JP" altLang="en-US" sz="2000" dirty="0" smtClean="0"/>
              <a:t>高額になる傾向がある</a:t>
            </a:r>
            <a:endParaRPr lang="en-US" altLang="ja-JP" sz="2000" dirty="0" smtClean="0"/>
          </a:p>
        </p:txBody>
      </p:sp>
    </p:spTree>
    <p:extLst>
      <p:ext uri="{BB962C8B-B14F-4D97-AF65-F5344CB8AC3E}">
        <p14:creationId xmlns:p14="http://schemas.microsoft.com/office/powerpoint/2010/main" val="105276194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8077200" y="6690381"/>
            <a:ext cx="981767" cy="167619"/>
          </a:xfrm>
          <a:prstGeom prst="rect">
            <a:avLst/>
          </a:prstGeom>
          <a:ln>
            <a:noFill/>
          </a:ln>
          <a:effectLst>
            <a:outerShdw blurRad="292100" dist="139700" dir="2700000" algn="tl" rotWithShape="0">
              <a:srgbClr val="333333">
                <a:alpha val="65000"/>
              </a:srgbClr>
            </a:outerShdw>
          </a:effectLst>
        </p:spPr>
      </p:pic>
      <p:sp>
        <p:nvSpPr>
          <p:cNvPr id="2" name="正方形/長方形 1"/>
          <p:cNvSpPr/>
          <p:nvPr/>
        </p:nvSpPr>
        <p:spPr>
          <a:xfrm>
            <a:off x="4655271" y="4376423"/>
            <a:ext cx="4403697" cy="1307324"/>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r"/>
            <a:r>
              <a:rPr lang="ja-JP" altLang="en-US" sz="2400" dirty="0">
                <a:solidFill>
                  <a:schemeClr val="bg1"/>
                </a:solidFill>
                <a:latin typeface="Arial Black" panose="020B0A04020102020204" pitchFamily="34" charset="0"/>
                <a:ea typeface="HGP創英角ｺﾞｼｯｸUB" pitchFamily="50" charset="-128"/>
                <a:cs typeface="Arial" pitchFamily="34" charset="0"/>
              </a:rPr>
              <a:t>その他のシステム統合</a:t>
            </a:r>
            <a:br>
              <a:rPr lang="ja-JP" altLang="en-US" sz="2400" dirty="0">
                <a:solidFill>
                  <a:schemeClr val="bg1"/>
                </a:solidFill>
                <a:latin typeface="Arial Black" panose="020B0A04020102020204" pitchFamily="34" charset="0"/>
                <a:ea typeface="HGP創英角ｺﾞｼｯｸUB" pitchFamily="50" charset="-128"/>
                <a:cs typeface="Arial" pitchFamily="34" charset="0"/>
              </a:rPr>
            </a:br>
            <a:r>
              <a:rPr lang="en-US" altLang="ja-JP" sz="2400" dirty="0">
                <a:solidFill>
                  <a:schemeClr val="bg1"/>
                </a:solidFill>
                <a:latin typeface="Arial Black" panose="020B0A04020102020204" pitchFamily="34" charset="0"/>
                <a:ea typeface="HGP創英角ｺﾞｼｯｸUB" pitchFamily="50" charset="-128"/>
                <a:cs typeface="Arial" pitchFamily="34" charset="0"/>
              </a:rPr>
              <a:t>EIA/MDM</a:t>
            </a:r>
            <a:endParaRPr lang="ja-JP" altLang="en-US" sz="2400" dirty="0">
              <a:solidFill>
                <a:schemeClr val="bg1"/>
              </a:solidFill>
              <a:latin typeface="Arial Black" panose="020B0A04020102020204" pitchFamily="34" charset="0"/>
              <a:ea typeface="HGP創英角ｺﾞｼｯｸUB" pitchFamily="50" charset="-128"/>
              <a:cs typeface="Arial" pitchFamily="34" charset="0"/>
            </a:endParaRPr>
          </a:p>
        </p:txBody>
      </p:sp>
      <p:sp>
        <p:nvSpPr>
          <p:cNvPr id="6" name="正方形/長方形 5"/>
          <p:cNvSpPr/>
          <p:nvPr/>
        </p:nvSpPr>
        <p:spPr>
          <a:xfrm>
            <a:off x="4572001" y="4376423"/>
            <a:ext cx="83270" cy="1307324"/>
          </a:xfrm>
          <a:prstGeom prst="rect">
            <a:avLst/>
          </a:prstGeom>
          <a:solidFill>
            <a:srgbClr val="CC0000"/>
          </a:solidFill>
          <a:ln>
            <a:noFill/>
          </a:ln>
        </p:spPr>
        <p:style>
          <a:lnRef idx="2">
            <a:schemeClr val="dk1"/>
          </a:lnRef>
          <a:fillRef idx="1">
            <a:schemeClr val="lt1"/>
          </a:fillRef>
          <a:effectRef idx="0">
            <a:schemeClr val="dk1"/>
          </a:effectRef>
          <a:fontRef idx="minor">
            <a:schemeClr val="dk1"/>
          </a:fontRef>
        </p:style>
        <p:txBody>
          <a:bodyPr rtlCol="0" anchor="ctr"/>
          <a:lstStyle/>
          <a:p>
            <a:pPr algn="r"/>
            <a:endParaRPr lang="en-US" altLang="ja-JP" sz="2400" dirty="0">
              <a:solidFill>
                <a:srgbClr val="FFFFFF"/>
              </a:solidFill>
              <a:effectLst/>
              <a:latin typeface="Arial"/>
              <a:ea typeface="HGP創英角ｺﾞｼｯｸUB" pitchFamily="50" charset="-128"/>
              <a:cs typeface="Arial"/>
            </a:endParaRPr>
          </a:p>
        </p:txBody>
      </p:sp>
    </p:spTree>
    <p:extLst>
      <p:ext uri="{BB962C8B-B14F-4D97-AF65-F5344CB8AC3E}">
        <p14:creationId xmlns:p14="http://schemas.microsoft.com/office/powerpoint/2010/main" val="16790844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a:t>既存システム</a:t>
            </a:r>
            <a:r>
              <a:rPr lang="ja-JP" altLang="en-US" smtClean="0"/>
              <a:t>を繋ぐ</a:t>
            </a:r>
            <a:r>
              <a:rPr lang="en-US" altLang="ja-JP" smtClean="0"/>
              <a:t>EAI</a:t>
            </a:r>
            <a:endParaRPr lang="ja-JP" altLang="en-US"/>
          </a:p>
        </p:txBody>
      </p:sp>
      <p:sp>
        <p:nvSpPr>
          <p:cNvPr id="12" name="角丸四角形 11"/>
          <p:cNvSpPr/>
          <p:nvPr/>
        </p:nvSpPr>
        <p:spPr bwMode="auto">
          <a:xfrm>
            <a:off x="251520" y="3357563"/>
            <a:ext cx="3888432" cy="864096"/>
          </a:xfrm>
          <a:prstGeom prst="roundRect">
            <a:avLst>
              <a:gd name="adj" fmla="val 0"/>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b="0" i="0" u="none" strike="noStrike" cap="none" normalizeH="0" dirty="0" smtClean="0">
                <a:ln>
                  <a:noFill/>
                </a:ln>
                <a:solidFill>
                  <a:schemeClr val="bg1"/>
                </a:solidFill>
                <a:effectLst/>
                <a:latin typeface="+mn-lt"/>
                <a:ea typeface="+mn-ea"/>
              </a:rPr>
              <a:t>既存システムを相互接続して統合</a:t>
            </a:r>
          </a:p>
        </p:txBody>
      </p:sp>
      <p:sp>
        <p:nvSpPr>
          <p:cNvPr id="16" name="角丸四角形 15"/>
          <p:cNvSpPr/>
          <p:nvPr/>
        </p:nvSpPr>
        <p:spPr bwMode="auto">
          <a:xfrm>
            <a:off x="251520" y="4941168"/>
            <a:ext cx="3888432" cy="1512168"/>
          </a:xfrm>
          <a:prstGeom prst="roundRect">
            <a:avLst>
              <a:gd name="adj" fmla="val 0"/>
            </a:avLst>
          </a:prstGeom>
          <a:solidFill>
            <a:schemeClr val="accent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altLang="ja-JP" sz="2000" dirty="0" smtClean="0">
                <a:solidFill>
                  <a:schemeClr val="bg1"/>
                </a:solidFill>
                <a:latin typeface="+mn-lt"/>
                <a:ea typeface="+mn-ea"/>
              </a:rPr>
              <a:t>EAI (1990</a:t>
            </a:r>
            <a:r>
              <a:rPr lang="ja-JP" altLang="en-US" sz="2000" dirty="0" smtClean="0">
                <a:solidFill>
                  <a:schemeClr val="bg1"/>
                </a:solidFill>
                <a:latin typeface="+mn-lt"/>
                <a:ea typeface="+mn-ea"/>
              </a:rPr>
              <a:t>年代末</a:t>
            </a:r>
            <a:r>
              <a:rPr lang="en-US" altLang="ja-JP" sz="2000" dirty="0" smtClean="0">
                <a:solidFill>
                  <a:schemeClr val="bg1"/>
                </a:solidFill>
                <a:latin typeface="+mn-lt"/>
                <a:ea typeface="+mn-ea"/>
              </a:rPr>
              <a:t>)</a:t>
            </a:r>
          </a:p>
          <a:p>
            <a:pPr lvl="1" indent="-7938"/>
            <a:r>
              <a:rPr lang="ja-JP" altLang="en-US" sz="1600" dirty="0" smtClean="0">
                <a:solidFill>
                  <a:schemeClr val="bg1"/>
                </a:solidFill>
                <a:latin typeface="+mn-lt"/>
                <a:ea typeface="+mn-ea"/>
              </a:rPr>
              <a:t>ばらばらに開発された業務システムをプロトコル変換などで統合</a:t>
            </a:r>
            <a:endParaRPr lang="en-US" altLang="ja-JP" sz="1600" dirty="0" smtClean="0">
              <a:solidFill>
                <a:schemeClr val="bg1"/>
              </a:solidFill>
              <a:latin typeface="+mn-lt"/>
              <a:ea typeface="+mn-ea"/>
            </a:endParaRPr>
          </a:p>
        </p:txBody>
      </p:sp>
      <p:sp>
        <p:nvSpPr>
          <p:cNvPr id="8" name="下矢印 7"/>
          <p:cNvSpPr/>
          <p:nvPr/>
        </p:nvSpPr>
        <p:spPr bwMode="auto">
          <a:xfrm>
            <a:off x="1727684" y="4365104"/>
            <a:ext cx="936104" cy="432048"/>
          </a:xfrm>
          <a:prstGeom prst="downArrow">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chemeClr val="bg1"/>
              </a:solidFill>
              <a:effectLst/>
              <a:latin typeface="+mn-lt"/>
              <a:ea typeface="+mn-ea"/>
            </a:endParaRPr>
          </a:p>
        </p:txBody>
      </p:sp>
      <p:sp>
        <p:nvSpPr>
          <p:cNvPr id="9" name="角丸四角形 8"/>
          <p:cNvSpPr/>
          <p:nvPr/>
        </p:nvSpPr>
        <p:spPr bwMode="auto">
          <a:xfrm>
            <a:off x="251520" y="1000310"/>
            <a:ext cx="3888432" cy="2284674"/>
          </a:xfrm>
          <a:prstGeom prst="roundRect">
            <a:avLst>
              <a:gd name="adj" fmla="val 275"/>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ja-JP" altLang="en-US" sz="2000" dirty="0" smtClean="0">
                <a:solidFill>
                  <a:schemeClr val="bg1"/>
                </a:solidFill>
                <a:latin typeface="+mn-lt"/>
                <a:ea typeface="+mn-ea"/>
              </a:rPr>
              <a:t>従来は部分最適な業務システム</a:t>
            </a:r>
            <a:endParaRPr lang="en-US" altLang="ja-JP" sz="2000" dirty="0">
              <a:solidFill>
                <a:schemeClr val="bg1"/>
              </a:solidFill>
              <a:latin typeface="+mn-lt"/>
              <a:ea typeface="+mn-ea"/>
            </a:endParaRPr>
          </a:p>
          <a:p>
            <a:pPr lvl="1" indent="-188913"/>
            <a:endParaRPr lang="en-US" altLang="ja-JP" sz="1600" dirty="0" smtClean="0">
              <a:solidFill>
                <a:schemeClr val="bg1"/>
              </a:solidFill>
              <a:latin typeface="+mn-lt"/>
              <a:ea typeface="+mn-ea"/>
            </a:endParaRPr>
          </a:p>
          <a:p>
            <a:pPr marL="554037" lvl="1" indent="-285750">
              <a:buFont typeface="Wingdings" charset="2"/>
              <a:buChar char="Ø"/>
            </a:pPr>
            <a:r>
              <a:rPr lang="ja-JP" altLang="en-US" sz="1400" dirty="0" smtClean="0">
                <a:solidFill>
                  <a:schemeClr val="bg1"/>
                </a:solidFill>
                <a:latin typeface="+mn-lt"/>
                <a:ea typeface="+mn-ea"/>
              </a:rPr>
              <a:t>個別</a:t>
            </a:r>
            <a:r>
              <a:rPr lang="ja-JP" altLang="en-US" sz="1400" dirty="0">
                <a:solidFill>
                  <a:schemeClr val="bg1"/>
                </a:solidFill>
                <a:latin typeface="+mn-lt"/>
                <a:ea typeface="+mn-ea"/>
              </a:rPr>
              <a:t>に</a:t>
            </a:r>
            <a:r>
              <a:rPr lang="ja-JP" altLang="en-US" sz="1400" dirty="0" smtClean="0">
                <a:solidFill>
                  <a:schemeClr val="bg1"/>
                </a:solidFill>
                <a:latin typeface="+mn-lt"/>
                <a:ea typeface="+mn-ea"/>
              </a:rPr>
              <a:t>システム設計開発</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smtClean="0">
                <a:solidFill>
                  <a:schemeClr val="bg1"/>
                </a:solidFill>
                <a:latin typeface="+mn-lt"/>
                <a:ea typeface="+mn-ea"/>
              </a:rPr>
              <a:t>現場</a:t>
            </a:r>
            <a:r>
              <a:rPr lang="ja-JP" altLang="en-US" sz="1400" dirty="0">
                <a:solidFill>
                  <a:schemeClr val="bg1"/>
                </a:solidFill>
                <a:latin typeface="+mn-lt"/>
                <a:ea typeface="+mn-ea"/>
              </a:rPr>
              <a:t>の仕事をそのまま</a:t>
            </a:r>
            <a:r>
              <a:rPr lang="ja-JP" altLang="en-US" sz="1400" dirty="0" smtClean="0">
                <a:solidFill>
                  <a:schemeClr val="bg1"/>
                </a:solidFill>
                <a:latin typeface="+mn-lt"/>
                <a:ea typeface="+mn-ea"/>
              </a:rPr>
              <a:t>システム化</a:t>
            </a:r>
            <a:endParaRPr lang="en-US" altLang="ja-JP" sz="1400" dirty="0" smtClean="0">
              <a:solidFill>
                <a:schemeClr val="bg1"/>
              </a:solidFill>
              <a:latin typeface="+mn-lt"/>
              <a:ea typeface="+mn-ea"/>
            </a:endParaRPr>
          </a:p>
          <a:p>
            <a:pPr marL="554037" lvl="1" indent="-285750">
              <a:buFont typeface="Wingdings" charset="2"/>
              <a:buChar char="Ø"/>
            </a:pPr>
            <a:r>
              <a:rPr lang="ja-JP" altLang="en-US" sz="1400" dirty="0" smtClean="0">
                <a:solidFill>
                  <a:schemeClr val="bg1"/>
                </a:solidFill>
                <a:latin typeface="+mn-lt"/>
                <a:ea typeface="+mn-ea"/>
              </a:rPr>
              <a:t>「</a:t>
            </a:r>
            <a:r>
              <a:rPr lang="ja-JP" altLang="en-US" sz="1400" dirty="0">
                <a:solidFill>
                  <a:schemeClr val="bg1"/>
                </a:solidFill>
                <a:latin typeface="+mn-lt"/>
                <a:ea typeface="+mn-ea"/>
              </a:rPr>
              <a:t>その時点」</a:t>
            </a:r>
            <a:r>
              <a:rPr lang="ja-JP" altLang="en-US" sz="1400" dirty="0" smtClean="0">
                <a:solidFill>
                  <a:schemeClr val="bg1"/>
                </a:solidFill>
                <a:latin typeface="+mn-lt"/>
                <a:ea typeface="+mn-ea"/>
              </a:rPr>
              <a:t>での技術</a:t>
            </a:r>
            <a:r>
              <a:rPr lang="ja-JP" altLang="en-US" sz="1400" dirty="0">
                <a:solidFill>
                  <a:schemeClr val="bg1"/>
                </a:solidFill>
                <a:latin typeface="+mn-lt"/>
                <a:ea typeface="+mn-ea"/>
              </a:rPr>
              <a:t>を使って開発</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smtClean="0">
                <a:solidFill>
                  <a:schemeClr val="bg1"/>
                </a:solidFill>
                <a:latin typeface="+mn-lt"/>
                <a:ea typeface="+mn-ea"/>
              </a:rPr>
              <a:t>他</a:t>
            </a:r>
            <a:r>
              <a:rPr lang="ja-JP" altLang="en-US" sz="1400" dirty="0">
                <a:solidFill>
                  <a:schemeClr val="bg1"/>
                </a:solidFill>
                <a:latin typeface="+mn-lt"/>
                <a:ea typeface="+mn-ea"/>
              </a:rPr>
              <a:t>システムとの連携は必要に応じて設計・実装</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smtClean="0">
                <a:solidFill>
                  <a:schemeClr val="bg1"/>
                </a:solidFill>
                <a:latin typeface="+mn-lt"/>
                <a:ea typeface="+mn-ea"/>
              </a:rPr>
              <a:t>全社的</a:t>
            </a:r>
            <a:r>
              <a:rPr lang="ja-JP" altLang="en-US" sz="1400" dirty="0">
                <a:solidFill>
                  <a:schemeClr val="bg1"/>
                </a:solidFill>
                <a:latin typeface="+mn-lt"/>
                <a:ea typeface="+mn-ea"/>
              </a:rPr>
              <a:t>最適化という視点はない</a:t>
            </a:r>
            <a:endParaRPr lang="en-US" altLang="ja-JP" sz="1400" dirty="0">
              <a:solidFill>
                <a:schemeClr val="bg1"/>
              </a:solidFill>
              <a:latin typeface="+mn-lt"/>
              <a:ea typeface="+mn-ea"/>
            </a:endParaRPr>
          </a:p>
        </p:txBody>
      </p:sp>
      <p:sp>
        <p:nvSpPr>
          <p:cNvPr id="10" name="角丸四角形 9"/>
          <p:cNvSpPr/>
          <p:nvPr/>
        </p:nvSpPr>
        <p:spPr bwMode="auto">
          <a:xfrm>
            <a:off x="5004048" y="1000310"/>
            <a:ext cx="3888432" cy="2284674"/>
          </a:xfrm>
          <a:prstGeom prst="roundRect">
            <a:avLst>
              <a:gd name="adj" fmla="val 0"/>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ja-JP" altLang="en-US" sz="2000" dirty="0">
                <a:solidFill>
                  <a:schemeClr val="bg1"/>
                </a:solidFill>
                <a:latin typeface="+mn-lt"/>
                <a:ea typeface="+mn-ea"/>
              </a:rPr>
              <a:t>全社</a:t>
            </a:r>
            <a:r>
              <a:rPr lang="ja-JP" altLang="en-US" sz="2000" dirty="0" smtClean="0">
                <a:solidFill>
                  <a:schemeClr val="bg1"/>
                </a:solidFill>
                <a:latin typeface="+mn-lt"/>
                <a:ea typeface="+mn-ea"/>
              </a:rPr>
              <a:t>最適化手法</a:t>
            </a:r>
            <a:endParaRPr lang="en-US" altLang="ja-JP" sz="2000" dirty="0">
              <a:solidFill>
                <a:schemeClr val="bg1"/>
              </a:solidFill>
              <a:latin typeface="+mn-lt"/>
              <a:ea typeface="+mn-ea"/>
            </a:endParaRPr>
          </a:p>
          <a:p>
            <a:pPr marL="366713" lvl="1" indent="-188913"/>
            <a:endParaRPr lang="en-US" altLang="ja-JP" sz="2000" dirty="0" smtClean="0">
              <a:solidFill>
                <a:schemeClr val="bg1"/>
              </a:solidFill>
              <a:latin typeface="+mn-lt"/>
              <a:ea typeface="+mn-ea"/>
            </a:endParaRPr>
          </a:p>
          <a:p>
            <a:pPr marL="366713" lvl="1" indent="-188913"/>
            <a:r>
              <a:rPr lang="en-US" altLang="ja-JP" sz="2000" dirty="0" smtClean="0">
                <a:solidFill>
                  <a:schemeClr val="bg1"/>
                </a:solidFill>
                <a:latin typeface="+mn-lt"/>
                <a:ea typeface="+mn-ea"/>
              </a:rPr>
              <a:t>EA </a:t>
            </a:r>
            <a:r>
              <a:rPr lang="en-US" altLang="ja-JP" sz="1400" dirty="0" smtClean="0">
                <a:solidFill>
                  <a:schemeClr val="bg1"/>
                </a:solidFill>
                <a:latin typeface="+mn-lt"/>
                <a:ea typeface="+mn-ea"/>
              </a:rPr>
              <a:t>Enterprise Architecture</a:t>
            </a:r>
          </a:p>
          <a:p>
            <a:pPr marL="366713" lvl="1" indent="-188913"/>
            <a:endParaRPr lang="en-US" altLang="ja-JP" sz="1400" dirty="0">
              <a:solidFill>
                <a:schemeClr val="bg1"/>
              </a:solidFill>
              <a:latin typeface="+mn-lt"/>
              <a:ea typeface="+mn-ea"/>
            </a:endParaRPr>
          </a:p>
          <a:p>
            <a:pPr marL="366713" lvl="1" indent="-188913"/>
            <a:r>
              <a:rPr lang="en-US" altLang="ja-JP" sz="2000" dirty="0" smtClean="0">
                <a:solidFill>
                  <a:schemeClr val="bg1"/>
                </a:solidFill>
                <a:latin typeface="+mn-lt"/>
                <a:ea typeface="+mn-ea"/>
              </a:rPr>
              <a:t>BPR</a:t>
            </a:r>
            <a:r>
              <a:rPr lang="en-US" altLang="ja-JP" sz="1400" dirty="0" smtClean="0">
                <a:solidFill>
                  <a:schemeClr val="bg1"/>
                </a:solidFill>
                <a:latin typeface="+mn-lt"/>
                <a:ea typeface="+mn-ea"/>
              </a:rPr>
              <a:t> Business </a:t>
            </a:r>
            <a:r>
              <a:rPr lang="en-US" altLang="ja-JP" sz="1400" dirty="0">
                <a:solidFill>
                  <a:schemeClr val="bg1"/>
                </a:solidFill>
                <a:latin typeface="+mn-lt"/>
                <a:ea typeface="+mn-ea"/>
              </a:rPr>
              <a:t>Process Re-</a:t>
            </a:r>
            <a:r>
              <a:rPr lang="en-US" altLang="ja-JP" sz="1400" dirty="0" smtClean="0">
                <a:solidFill>
                  <a:schemeClr val="bg1"/>
                </a:solidFill>
                <a:latin typeface="+mn-lt"/>
                <a:ea typeface="+mn-ea"/>
              </a:rPr>
              <a:t>engineering</a:t>
            </a:r>
          </a:p>
          <a:p>
            <a:pPr marL="366713" lvl="1" indent="-188913"/>
            <a:endParaRPr lang="en-US" altLang="ja-JP" sz="1400" dirty="0">
              <a:solidFill>
                <a:schemeClr val="bg1"/>
              </a:solidFill>
              <a:latin typeface="+mn-lt"/>
              <a:ea typeface="+mn-ea"/>
            </a:endParaRPr>
          </a:p>
          <a:p>
            <a:pPr marL="366713" lvl="1" indent="-188913"/>
            <a:r>
              <a:rPr lang="en-US" altLang="ja-JP" sz="2000" dirty="0" smtClean="0">
                <a:solidFill>
                  <a:schemeClr val="bg1"/>
                </a:solidFill>
                <a:latin typeface="+mn-lt"/>
                <a:ea typeface="+mn-ea"/>
              </a:rPr>
              <a:t>ERP </a:t>
            </a:r>
            <a:r>
              <a:rPr lang="en-US" altLang="ja-JP" sz="1400" dirty="0" smtClean="0">
                <a:solidFill>
                  <a:schemeClr val="bg1"/>
                </a:solidFill>
                <a:latin typeface="+mn-lt"/>
                <a:ea typeface="+mn-ea"/>
              </a:rPr>
              <a:t>Enterprise Resource Planning</a:t>
            </a:r>
          </a:p>
        </p:txBody>
      </p:sp>
      <p:sp>
        <p:nvSpPr>
          <p:cNvPr id="11" name="右矢印 10"/>
          <p:cNvSpPr/>
          <p:nvPr/>
        </p:nvSpPr>
        <p:spPr bwMode="auto">
          <a:xfrm>
            <a:off x="4211960" y="1278551"/>
            <a:ext cx="648072" cy="1728192"/>
          </a:xfrm>
          <a:prstGeom prst="rightArrow">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smtClean="0">
              <a:ln>
                <a:noFill/>
              </a:ln>
              <a:solidFill>
                <a:srgbClr val="484848"/>
              </a:solidFill>
              <a:effectLst/>
              <a:latin typeface="+mn-lt"/>
              <a:ea typeface="+mn-ea"/>
            </a:endParaRPr>
          </a:p>
        </p:txBody>
      </p:sp>
      <p:grpSp>
        <p:nvGrpSpPr>
          <p:cNvPr id="4" name="グループ化 3"/>
          <p:cNvGrpSpPr/>
          <p:nvPr/>
        </p:nvGrpSpPr>
        <p:grpSpPr>
          <a:xfrm>
            <a:off x="6012160" y="3573016"/>
            <a:ext cx="2264261" cy="2903949"/>
            <a:chOff x="6012160" y="3573016"/>
            <a:chExt cx="2264261" cy="2903949"/>
          </a:xfrm>
        </p:grpSpPr>
        <p:grpSp>
          <p:nvGrpSpPr>
            <p:cNvPr id="2" name="図形グループ 1"/>
            <p:cNvGrpSpPr/>
            <p:nvPr/>
          </p:nvGrpSpPr>
          <p:grpSpPr>
            <a:xfrm>
              <a:off x="6012160" y="3573016"/>
              <a:ext cx="2264261" cy="2903949"/>
              <a:chOff x="723563" y="1228016"/>
              <a:chExt cx="3810072" cy="4744893"/>
            </a:xfrm>
          </p:grpSpPr>
          <p:cxnSp>
            <p:nvCxnSpPr>
              <p:cNvPr id="41" name="直線コネクタ 40"/>
              <p:cNvCxnSpPr/>
              <p:nvPr/>
            </p:nvCxnSpPr>
            <p:spPr bwMode="auto">
              <a:xfrm>
                <a:off x="1350417" y="1552052"/>
                <a:ext cx="1910564" cy="1077891"/>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2" name="直線コネクタ 41"/>
              <p:cNvCxnSpPr/>
              <p:nvPr/>
            </p:nvCxnSpPr>
            <p:spPr bwMode="auto">
              <a:xfrm flipH="1" flipV="1">
                <a:off x="2936945" y="1710284"/>
                <a:ext cx="324036" cy="919659"/>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3" name="直線コネクタ 42"/>
              <p:cNvCxnSpPr/>
              <p:nvPr/>
            </p:nvCxnSpPr>
            <p:spPr bwMode="auto">
              <a:xfrm flipH="1">
                <a:off x="2131653" y="2629943"/>
                <a:ext cx="1119427" cy="1783110"/>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4" name="直線コネクタ 43"/>
              <p:cNvCxnSpPr/>
              <p:nvPr/>
            </p:nvCxnSpPr>
            <p:spPr bwMode="auto">
              <a:xfrm flipV="1">
                <a:off x="1979253" y="2629943"/>
                <a:ext cx="1281728" cy="71685"/>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5" name="直線コネクタ 44"/>
              <p:cNvCxnSpPr/>
              <p:nvPr/>
            </p:nvCxnSpPr>
            <p:spPr bwMode="auto">
              <a:xfrm flipH="1">
                <a:off x="2131653" y="3692972"/>
                <a:ext cx="1129328" cy="720080"/>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6" name="直線コネクタ 45"/>
              <p:cNvCxnSpPr/>
              <p:nvPr/>
            </p:nvCxnSpPr>
            <p:spPr bwMode="auto">
              <a:xfrm flipH="1" flipV="1">
                <a:off x="1152478" y="3651070"/>
                <a:ext cx="979175" cy="761982"/>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7" name="直線コネクタ 46"/>
              <p:cNvCxnSpPr/>
              <p:nvPr/>
            </p:nvCxnSpPr>
            <p:spPr bwMode="auto">
              <a:xfrm flipH="1">
                <a:off x="1047599" y="4413052"/>
                <a:ext cx="1084054" cy="120289"/>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8" name="直線コネクタ 47"/>
              <p:cNvCxnSpPr/>
              <p:nvPr/>
            </p:nvCxnSpPr>
            <p:spPr bwMode="auto">
              <a:xfrm flipH="1">
                <a:off x="1476515" y="4413052"/>
                <a:ext cx="655138" cy="1235821"/>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9" name="直線コネクタ 48"/>
              <p:cNvCxnSpPr/>
              <p:nvPr/>
            </p:nvCxnSpPr>
            <p:spPr bwMode="auto">
              <a:xfrm flipH="1" flipV="1">
                <a:off x="2131653" y="4413053"/>
                <a:ext cx="1295928" cy="587748"/>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sp>
            <p:nvSpPr>
              <p:cNvPr id="50" name="円/楕円 49"/>
              <p:cNvSpPr/>
              <p:nvPr/>
            </p:nvSpPr>
            <p:spPr bwMode="auto">
              <a:xfrm>
                <a:off x="853520" y="3327034"/>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51" name="円/楕円 50"/>
              <p:cNvSpPr/>
              <p:nvPr/>
            </p:nvSpPr>
            <p:spPr bwMode="auto">
              <a:xfrm>
                <a:off x="1655217" y="2377592"/>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52" name="円/楕円 51"/>
              <p:cNvSpPr/>
              <p:nvPr/>
            </p:nvSpPr>
            <p:spPr bwMode="auto">
              <a:xfrm>
                <a:off x="2936945" y="2305907"/>
                <a:ext cx="648072" cy="648072"/>
              </a:xfrm>
              <a:prstGeom prst="ellipse">
                <a:avLst/>
              </a:prstGeom>
              <a:solidFill>
                <a:schemeClr val="accent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53" name="円/楕円 52"/>
              <p:cNvSpPr/>
              <p:nvPr/>
            </p:nvSpPr>
            <p:spPr bwMode="auto">
              <a:xfrm>
                <a:off x="1807617" y="4089016"/>
                <a:ext cx="648072" cy="648072"/>
              </a:xfrm>
              <a:prstGeom prst="ellipse">
                <a:avLst/>
              </a:prstGeom>
              <a:solidFill>
                <a:schemeClr val="accent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54" name="円/楕円 53"/>
              <p:cNvSpPr/>
              <p:nvPr/>
            </p:nvSpPr>
            <p:spPr bwMode="auto">
              <a:xfrm>
                <a:off x="1152478" y="5324837"/>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55" name="円/楕円 54"/>
              <p:cNvSpPr/>
              <p:nvPr/>
            </p:nvSpPr>
            <p:spPr bwMode="auto">
              <a:xfrm>
                <a:off x="723563" y="4209305"/>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56" name="円/楕円 55"/>
              <p:cNvSpPr/>
              <p:nvPr/>
            </p:nvSpPr>
            <p:spPr bwMode="auto">
              <a:xfrm>
                <a:off x="3885563" y="1876088"/>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57" name="円/楕円 56"/>
              <p:cNvSpPr/>
              <p:nvPr/>
            </p:nvSpPr>
            <p:spPr bwMode="auto">
              <a:xfrm>
                <a:off x="3103545" y="4676765"/>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58" name="円/楕円 57"/>
              <p:cNvSpPr/>
              <p:nvPr/>
            </p:nvSpPr>
            <p:spPr bwMode="auto">
              <a:xfrm>
                <a:off x="2936945" y="3368936"/>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59" name="円/楕円 58"/>
              <p:cNvSpPr/>
              <p:nvPr/>
            </p:nvSpPr>
            <p:spPr bwMode="auto">
              <a:xfrm>
                <a:off x="2612909" y="1386248"/>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60" name="円/楕円 59"/>
              <p:cNvSpPr/>
              <p:nvPr/>
            </p:nvSpPr>
            <p:spPr bwMode="auto">
              <a:xfrm>
                <a:off x="1026381" y="1228016"/>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61" name="テキスト ボックス 60"/>
              <p:cNvSpPr txBox="1"/>
              <p:nvPr/>
            </p:nvSpPr>
            <p:spPr>
              <a:xfrm>
                <a:off x="2999514" y="2435426"/>
                <a:ext cx="566989" cy="352024"/>
              </a:xfrm>
              <a:prstGeom prst="rect">
                <a:avLst/>
              </a:prstGeom>
              <a:noFill/>
              <a:effectLst/>
            </p:spPr>
            <p:txBody>
              <a:bodyPr wrap="none" rtlCol="0">
                <a:spAutoFit/>
              </a:bodyPr>
              <a:lstStyle/>
              <a:p>
                <a:r>
                  <a:rPr kumimoji="1" lang="en-US" altLang="ja-JP" sz="800" dirty="0" smtClean="0">
                    <a:solidFill>
                      <a:schemeClr val="bg1"/>
                    </a:solidFill>
                    <a:latin typeface="+mn-lt"/>
                    <a:ea typeface="+mn-ea"/>
                  </a:rPr>
                  <a:t>EAI</a:t>
                </a:r>
                <a:endParaRPr kumimoji="1" lang="ja-JP" altLang="en-US" sz="800" dirty="0">
                  <a:solidFill>
                    <a:schemeClr val="bg1"/>
                  </a:solidFill>
                  <a:latin typeface="+mn-lt"/>
                  <a:ea typeface="+mn-ea"/>
                </a:endParaRPr>
              </a:p>
            </p:txBody>
          </p:sp>
          <p:sp>
            <p:nvSpPr>
              <p:cNvPr id="62" name="テキスト ボックス 61"/>
              <p:cNvSpPr txBox="1"/>
              <p:nvPr/>
            </p:nvSpPr>
            <p:spPr>
              <a:xfrm>
                <a:off x="1848906" y="4228387"/>
                <a:ext cx="566989" cy="352024"/>
              </a:xfrm>
              <a:prstGeom prst="rect">
                <a:avLst/>
              </a:prstGeom>
              <a:noFill/>
              <a:effectLst/>
            </p:spPr>
            <p:txBody>
              <a:bodyPr wrap="none" rtlCol="0">
                <a:spAutoFit/>
              </a:bodyPr>
              <a:lstStyle/>
              <a:p>
                <a:r>
                  <a:rPr kumimoji="1" lang="en-US" altLang="ja-JP" sz="800" dirty="0" smtClean="0">
                    <a:solidFill>
                      <a:schemeClr val="bg1"/>
                    </a:solidFill>
                    <a:latin typeface="+mn-lt"/>
                    <a:ea typeface="+mn-ea"/>
                  </a:rPr>
                  <a:t>EAI</a:t>
                </a:r>
                <a:endParaRPr kumimoji="1" lang="ja-JP" altLang="en-US" sz="800" dirty="0">
                  <a:solidFill>
                    <a:schemeClr val="bg1"/>
                  </a:solidFill>
                  <a:latin typeface="+mn-lt"/>
                  <a:ea typeface="+mn-ea"/>
                </a:endParaRPr>
              </a:p>
            </p:txBody>
          </p:sp>
        </p:grpSp>
        <p:cxnSp>
          <p:nvCxnSpPr>
            <p:cNvPr id="63" name="直線コネクタ 62"/>
            <p:cNvCxnSpPr>
              <a:stCxn id="61" idx="3"/>
            </p:cNvCxnSpPr>
            <p:nvPr/>
          </p:nvCxnSpPr>
          <p:spPr bwMode="auto">
            <a:xfrm flipV="1">
              <a:off x="7701671" y="4293098"/>
              <a:ext cx="267219" cy="126594"/>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grpSp>
    </p:spTree>
    <p:extLst>
      <p:ext uri="{BB962C8B-B14F-4D97-AF65-F5344CB8AC3E}">
        <p14:creationId xmlns:p14="http://schemas.microsoft.com/office/powerpoint/2010/main" val="11458240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up)">
                                      <p:cBhvr>
                                        <p:cTn id="14" dur="500"/>
                                        <p:tgtEl>
                                          <p:spTgt spid="8"/>
                                        </p:tgtEl>
                                      </p:cBhvr>
                                    </p:animEffect>
                                  </p:childTnLst>
                                </p:cTn>
                              </p:par>
                            </p:childTnLst>
                          </p:cTn>
                        </p:par>
                        <p:par>
                          <p:cTn id="15" fill="hold">
                            <p:stCondLst>
                              <p:cond delay="500"/>
                            </p:stCondLst>
                            <p:childTnLst>
                              <p:par>
                                <p:cTn id="16" presetID="53" presetClass="entr" presetSubtype="16" fill="hold" grpId="0" nodeType="after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p:cTn id="18" dur="500" fill="hold"/>
                                        <p:tgtEl>
                                          <p:spTgt spid="16"/>
                                        </p:tgtEl>
                                        <p:attrNameLst>
                                          <p:attrName>ppt_w</p:attrName>
                                        </p:attrNameLst>
                                      </p:cBhvr>
                                      <p:tavLst>
                                        <p:tav tm="0">
                                          <p:val>
                                            <p:fltVal val="0"/>
                                          </p:val>
                                        </p:tav>
                                        <p:tav tm="100000">
                                          <p:val>
                                            <p:strVal val="#ppt_w"/>
                                          </p:val>
                                        </p:tav>
                                      </p:tavLst>
                                    </p:anim>
                                    <p:anim calcmode="lin" valueType="num">
                                      <p:cBhvr>
                                        <p:cTn id="19" dur="500" fill="hold"/>
                                        <p:tgtEl>
                                          <p:spTgt spid="16"/>
                                        </p:tgtEl>
                                        <p:attrNameLst>
                                          <p:attrName>ppt_h</p:attrName>
                                        </p:attrNameLst>
                                      </p:cBhvr>
                                      <p:tavLst>
                                        <p:tav tm="0">
                                          <p:val>
                                            <p:fltVal val="0"/>
                                          </p:val>
                                        </p:tav>
                                        <p:tav tm="100000">
                                          <p:val>
                                            <p:strVal val="#ppt_h"/>
                                          </p:val>
                                        </p:tav>
                                      </p:tavLst>
                                    </p:anim>
                                    <p:animEffect transition="in" filter="fade">
                                      <p:cBhvr>
                                        <p:cTn id="20" dur="500"/>
                                        <p:tgtEl>
                                          <p:spTgt spid="16"/>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fltVal val="0"/>
                                          </p:val>
                                        </p:tav>
                                        <p:tav tm="100000">
                                          <p:val>
                                            <p:strVal val="#ppt_h"/>
                                          </p:val>
                                        </p:tav>
                                      </p:tavLst>
                                    </p:anim>
                                    <p:animEffect transition="in" filter="fade">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 grpId="0" animBg="1"/>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1043608" y="2276872"/>
            <a:ext cx="6314132" cy="2884884"/>
            <a:chOff x="1043608" y="2276872"/>
            <a:chExt cx="6314132" cy="2884884"/>
          </a:xfrm>
        </p:grpSpPr>
        <p:sp>
          <p:nvSpPr>
            <p:cNvPr id="58" name="フローチャート : 磁気ディスク 124"/>
            <p:cNvSpPr/>
            <p:nvPr/>
          </p:nvSpPr>
          <p:spPr bwMode="auto">
            <a:xfrm>
              <a:off x="4932040" y="3068960"/>
              <a:ext cx="2425700" cy="1143000"/>
            </a:xfrm>
            <a:prstGeom prst="flowChartMagneticDisk">
              <a:avLst/>
            </a:prstGeom>
            <a:solidFill>
              <a:schemeClr val="accent4"/>
            </a:solidFill>
            <a:ln w="25400">
              <a:headEnd type="none" w="med" len="med"/>
              <a:tailEnd type="none" w="med" len="med"/>
            </a:ln>
            <a:effectLst/>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rPr>
                <a:t>統合</a:t>
              </a:r>
              <a:r>
                <a:rPr kumimoji="0" lang="ja-JP" altLang="en-US" sz="1600" dirty="0">
                  <a:solidFill>
                    <a:schemeClr val="bg1"/>
                  </a:solidFill>
                </a:rPr>
                <a:t>データベース</a:t>
              </a:r>
              <a:endParaRPr kumimoji="0" lang="ja-JP" altLang="en-US" sz="1600" b="0" i="0" u="none" strike="noStrike" cap="none" normalizeH="0" baseline="0" dirty="0" smtClean="0">
                <a:ln>
                  <a:noFill/>
                </a:ln>
                <a:solidFill>
                  <a:schemeClr val="bg1"/>
                </a:solidFill>
                <a:effectLst/>
              </a:endParaRPr>
            </a:p>
          </p:txBody>
        </p:sp>
        <p:cxnSp>
          <p:nvCxnSpPr>
            <p:cNvPr id="6" name="カギ線コネクタ 5"/>
            <p:cNvCxnSpPr/>
            <p:nvPr/>
          </p:nvCxnSpPr>
          <p:spPr bwMode="auto">
            <a:xfrm flipV="1">
              <a:off x="1043608" y="4221088"/>
              <a:ext cx="5077544" cy="940668"/>
            </a:xfrm>
            <a:prstGeom prst="bentConnector2">
              <a:avLst/>
            </a:prstGeom>
            <a:solidFill>
              <a:schemeClr val="bg1"/>
            </a:solidFill>
            <a:ln w="38100" cap="flat" cmpd="sng" algn="ctr">
              <a:solidFill>
                <a:srgbClr val="4168A7"/>
              </a:solidFill>
              <a:prstDash val="solid"/>
              <a:round/>
              <a:headEnd type="none" w="med" len="med"/>
              <a:tailEnd type="arrow"/>
            </a:ln>
            <a:effectLst/>
          </p:spPr>
        </p:cxnSp>
        <p:cxnSp>
          <p:nvCxnSpPr>
            <p:cNvPr id="3" name="カギ線コネクタ 2"/>
            <p:cNvCxnSpPr/>
            <p:nvPr/>
          </p:nvCxnSpPr>
          <p:spPr bwMode="auto">
            <a:xfrm>
              <a:off x="1043608" y="2276872"/>
              <a:ext cx="5077544" cy="796652"/>
            </a:xfrm>
            <a:prstGeom prst="bentConnector2">
              <a:avLst/>
            </a:prstGeom>
            <a:solidFill>
              <a:schemeClr val="bg1"/>
            </a:solidFill>
            <a:ln w="38100" cap="flat" cmpd="sng" algn="ctr">
              <a:solidFill>
                <a:srgbClr val="4168A7"/>
              </a:solidFill>
              <a:prstDash val="solid"/>
              <a:round/>
              <a:headEnd type="none" w="med" len="med"/>
              <a:tailEnd type="arrow"/>
            </a:ln>
            <a:effectLst/>
          </p:spPr>
        </p:cxnSp>
      </p:grpSp>
      <p:sp>
        <p:nvSpPr>
          <p:cNvPr id="11273" name="タイトル 3"/>
          <p:cNvSpPr>
            <a:spLocks noGrp="1"/>
          </p:cNvSpPr>
          <p:nvPr>
            <p:ph type="title"/>
          </p:nvPr>
        </p:nvSpPr>
        <p:spPr/>
        <p:txBody>
          <a:bodyPr/>
          <a:lstStyle/>
          <a:p>
            <a:r>
              <a:rPr lang="ja-JP" altLang="en-US" dirty="0" smtClean="0"/>
              <a:t>分散し断片化した</a:t>
            </a:r>
            <a:r>
              <a:rPr lang="en-US" altLang="ja-JP" dirty="0" smtClean="0"/>
              <a:t>DB</a:t>
            </a:r>
            <a:r>
              <a:rPr lang="ja-JP" altLang="en-US" dirty="0" smtClean="0"/>
              <a:t>を集約する</a:t>
            </a:r>
            <a:r>
              <a:rPr lang="en-US" altLang="ja-JP" dirty="0" smtClean="0"/>
              <a:t>MDM</a:t>
            </a:r>
            <a:endParaRPr lang="ja-JP" altLang="en-US" dirty="0" smtClean="0"/>
          </a:p>
        </p:txBody>
      </p:sp>
      <p:sp>
        <p:nvSpPr>
          <p:cNvPr id="21" name="角丸四角形 20"/>
          <p:cNvSpPr/>
          <p:nvPr/>
        </p:nvSpPr>
        <p:spPr bwMode="auto">
          <a:xfrm>
            <a:off x="702568" y="2777480"/>
            <a:ext cx="914400" cy="685800"/>
          </a:xfrm>
          <a:prstGeom prst="roundRect">
            <a:avLst>
              <a:gd name="adj" fmla="val 0"/>
            </a:avLst>
          </a:prstGeom>
          <a:solidFill>
            <a:schemeClr val="accent1"/>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rPr>
              <a:t>販売</a:t>
            </a:r>
          </a:p>
        </p:txBody>
      </p:sp>
      <p:sp>
        <p:nvSpPr>
          <p:cNvPr id="22" name="角丸四角形 21"/>
          <p:cNvSpPr/>
          <p:nvPr/>
        </p:nvSpPr>
        <p:spPr bwMode="auto">
          <a:xfrm>
            <a:off x="1845568" y="2777480"/>
            <a:ext cx="914400" cy="685800"/>
          </a:xfrm>
          <a:prstGeom prst="roundRect">
            <a:avLst>
              <a:gd name="adj" fmla="val 0"/>
            </a:avLst>
          </a:prstGeom>
          <a:solidFill>
            <a:schemeClr val="accent1"/>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rPr>
              <a:t>生産</a:t>
            </a:r>
          </a:p>
        </p:txBody>
      </p:sp>
      <p:sp>
        <p:nvSpPr>
          <p:cNvPr id="23" name="角丸四角形 22"/>
          <p:cNvSpPr/>
          <p:nvPr/>
        </p:nvSpPr>
        <p:spPr bwMode="auto">
          <a:xfrm>
            <a:off x="2975868" y="2777480"/>
            <a:ext cx="914400" cy="685800"/>
          </a:xfrm>
          <a:prstGeom prst="roundRect">
            <a:avLst>
              <a:gd name="adj" fmla="val 0"/>
            </a:avLst>
          </a:prstGeom>
          <a:solidFill>
            <a:schemeClr val="accent1"/>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rPr>
              <a:t>物流</a:t>
            </a:r>
          </a:p>
        </p:txBody>
      </p:sp>
      <p:sp>
        <p:nvSpPr>
          <p:cNvPr id="24" name="角丸四角形 23"/>
          <p:cNvSpPr/>
          <p:nvPr/>
        </p:nvSpPr>
        <p:spPr bwMode="auto">
          <a:xfrm>
            <a:off x="702568" y="3997424"/>
            <a:ext cx="914400" cy="685800"/>
          </a:xfrm>
          <a:prstGeom prst="roundRect">
            <a:avLst>
              <a:gd name="adj" fmla="val 0"/>
            </a:avLst>
          </a:prstGeom>
          <a:solidFill>
            <a:schemeClr val="accent1"/>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rPr>
              <a:t>購買</a:t>
            </a:r>
          </a:p>
        </p:txBody>
      </p:sp>
      <p:sp>
        <p:nvSpPr>
          <p:cNvPr id="25" name="角丸四角形 24"/>
          <p:cNvSpPr/>
          <p:nvPr/>
        </p:nvSpPr>
        <p:spPr bwMode="auto">
          <a:xfrm>
            <a:off x="1845568" y="3997424"/>
            <a:ext cx="914400" cy="685800"/>
          </a:xfrm>
          <a:prstGeom prst="roundRect">
            <a:avLst>
              <a:gd name="adj" fmla="val 0"/>
            </a:avLst>
          </a:prstGeom>
          <a:solidFill>
            <a:schemeClr val="accent1"/>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rPr>
              <a:t>会計</a:t>
            </a:r>
          </a:p>
        </p:txBody>
      </p:sp>
      <p:sp>
        <p:nvSpPr>
          <p:cNvPr id="26" name="角丸四角形 25"/>
          <p:cNvSpPr/>
          <p:nvPr/>
        </p:nvSpPr>
        <p:spPr bwMode="auto">
          <a:xfrm>
            <a:off x="2975868" y="3997424"/>
            <a:ext cx="914400" cy="685800"/>
          </a:xfrm>
          <a:prstGeom prst="roundRect">
            <a:avLst>
              <a:gd name="adj" fmla="val 0"/>
            </a:avLst>
          </a:prstGeom>
          <a:solidFill>
            <a:schemeClr val="accent1"/>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dirty="0">
                <a:solidFill>
                  <a:schemeClr val="bg1"/>
                </a:solidFill>
              </a:rPr>
              <a:t>人事</a:t>
            </a:r>
            <a:endParaRPr kumimoji="0" lang="ja-JP" altLang="en-US" sz="1600" b="0" i="0" u="none" strike="noStrike" cap="none" normalizeH="0" baseline="0" dirty="0" smtClean="0">
              <a:ln>
                <a:noFill/>
              </a:ln>
              <a:solidFill>
                <a:schemeClr val="bg1"/>
              </a:solidFill>
              <a:effectLst/>
            </a:endParaRPr>
          </a:p>
        </p:txBody>
      </p:sp>
      <p:sp>
        <p:nvSpPr>
          <p:cNvPr id="27" name="フローチャート : 磁気ディスク 3"/>
          <p:cNvSpPr/>
          <p:nvPr/>
        </p:nvSpPr>
        <p:spPr bwMode="auto">
          <a:xfrm>
            <a:off x="702568" y="2015480"/>
            <a:ext cx="914400" cy="533400"/>
          </a:xfrm>
          <a:prstGeom prst="flowChartMagneticDisk">
            <a:avLst/>
          </a:prstGeom>
          <a:solidFill>
            <a:schemeClr val="accent4"/>
          </a:solidFill>
          <a:ln w="25400">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600" b="0" i="0" u="none" strike="noStrike" cap="none" normalizeH="0" baseline="0" smtClean="0">
              <a:ln>
                <a:noFill/>
              </a:ln>
              <a:solidFill>
                <a:schemeClr val="bg1"/>
              </a:solidFill>
              <a:effectLst/>
            </a:endParaRPr>
          </a:p>
        </p:txBody>
      </p:sp>
      <p:sp>
        <p:nvSpPr>
          <p:cNvPr id="28" name="フローチャート : 磁気ディスク 41"/>
          <p:cNvSpPr/>
          <p:nvPr/>
        </p:nvSpPr>
        <p:spPr bwMode="auto">
          <a:xfrm>
            <a:off x="1845568" y="2015480"/>
            <a:ext cx="914400" cy="533400"/>
          </a:xfrm>
          <a:prstGeom prst="flowChartMagneticDisk">
            <a:avLst/>
          </a:prstGeom>
          <a:solidFill>
            <a:schemeClr val="accent4"/>
          </a:solidFill>
          <a:ln w="25400">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600" b="0" i="0" u="none" strike="noStrike" cap="none" normalizeH="0" baseline="0" smtClean="0">
              <a:ln>
                <a:noFill/>
              </a:ln>
              <a:solidFill>
                <a:schemeClr val="bg1"/>
              </a:solidFill>
              <a:effectLst/>
            </a:endParaRPr>
          </a:p>
        </p:txBody>
      </p:sp>
      <p:sp>
        <p:nvSpPr>
          <p:cNvPr id="29" name="フローチャート : 磁気ディスク 42"/>
          <p:cNvSpPr/>
          <p:nvPr/>
        </p:nvSpPr>
        <p:spPr bwMode="auto">
          <a:xfrm>
            <a:off x="2975868" y="2015480"/>
            <a:ext cx="914400" cy="533400"/>
          </a:xfrm>
          <a:prstGeom prst="flowChartMagneticDisk">
            <a:avLst/>
          </a:prstGeom>
          <a:solidFill>
            <a:schemeClr val="accent4"/>
          </a:solidFill>
          <a:ln w="25400">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600" b="0" i="0" u="none" strike="noStrike" cap="none" normalizeH="0" baseline="0" smtClean="0">
              <a:ln>
                <a:noFill/>
              </a:ln>
              <a:solidFill>
                <a:schemeClr val="bg1"/>
              </a:solidFill>
              <a:effectLst/>
            </a:endParaRPr>
          </a:p>
        </p:txBody>
      </p:sp>
      <p:sp>
        <p:nvSpPr>
          <p:cNvPr id="30" name="フローチャート : 磁気ディスク 43"/>
          <p:cNvSpPr/>
          <p:nvPr/>
        </p:nvSpPr>
        <p:spPr bwMode="auto">
          <a:xfrm>
            <a:off x="702568" y="4911824"/>
            <a:ext cx="914400" cy="533400"/>
          </a:xfrm>
          <a:prstGeom prst="flowChartMagneticDisk">
            <a:avLst/>
          </a:prstGeom>
          <a:solidFill>
            <a:schemeClr val="accent4"/>
          </a:solidFill>
          <a:ln w="25400">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600" b="0" i="0" u="none" strike="noStrike" cap="none" normalizeH="0" baseline="0" smtClean="0">
              <a:ln>
                <a:noFill/>
              </a:ln>
              <a:solidFill>
                <a:schemeClr val="bg1"/>
              </a:solidFill>
              <a:effectLst/>
            </a:endParaRPr>
          </a:p>
        </p:txBody>
      </p:sp>
      <p:sp>
        <p:nvSpPr>
          <p:cNvPr id="31" name="フローチャート : 磁気ディスク 44"/>
          <p:cNvSpPr/>
          <p:nvPr/>
        </p:nvSpPr>
        <p:spPr bwMode="auto">
          <a:xfrm>
            <a:off x="1845568" y="4911824"/>
            <a:ext cx="914400" cy="533400"/>
          </a:xfrm>
          <a:prstGeom prst="flowChartMagneticDisk">
            <a:avLst/>
          </a:prstGeom>
          <a:solidFill>
            <a:schemeClr val="accent4"/>
          </a:solidFill>
          <a:ln w="25400">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600" b="0" i="0" u="none" strike="noStrike" cap="none" normalizeH="0" baseline="0" smtClean="0">
              <a:ln>
                <a:noFill/>
              </a:ln>
              <a:solidFill>
                <a:schemeClr val="bg1"/>
              </a:solidFill>
              <a:effectLst/>
            </a:endParaRPr>
          </a:p>
        </p:txBody>
      </p:sp>
      <p:sp>
        <p:nvSpPr>
          <p:cNvPr id="32" name="フローチャート : 磁気ディスク 52"/>
          <p:cNvSpPr/>
          <p:nvPr/>
        </p:nvSpPr>
        <p:spPr bwMode="auto">
          <a:xfrm>
            <a:off x="2975868" y="4911824"/>
            <a:ext cx="914400" cy="533400"/>
          </a:xfrm>
          <a:prstGeom prst="flowChartMagneticDisk">
            <a:avLst/>
          </a:prstGeom>
          <a:solidFill>
            <a:schemeClr val="accent4"/>
          </a:solidFill>
          <a:ln w="25400">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600" b="0" i="0" u="none" strike="noStrike" cap="none" normalizeH="0" baseline="0" smtClean="0">
              <a:ln>
                <a:noFill/>
              </a:ln>
              <a:solidFill>
                <a:schemeClr val="bg1"/>
              </a:solidFill>
              <a:effectLst/>
            </a:endParaRPr>
          </a:p>
        </p:txBody>
      </p:sp>
      <p:cxnSp>
        <p:nvCxnSpPr>
          <p:cNvPr id="33" name="直線矢印コネクタ 32"/>
          <p:cNvCxnSpPr>
            <a:stCxn id="27" idx="3"/>
            <a:endCxn id="21" idx="0"/>
          </p:cNvCxnSpPr>
          <p:nvPr/>
        </p:nvCxnSpPr>
        <p:spPr bwMode="auto">
          <a:xfrm>
            <a:off x="1159768" y="2548880"/>
            <a:ext cx="0" cy="22860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矢印コネクタ 33"/>
          <p:cNvCxnSpPr>
            <a:stCxn id="21" idx="2"/>
            <a:endCxn id="24" idx="0"/>
          </p:cNvCxnSpPr>
          <p:nvPr/>
        </p:nvCxnSpPr>
        <p:spPr bwMode="auto">
          <a:xfrm>
            <a:off x="1159768" y="3463280"/>
            <a:ext cx="0" cy="534144"/>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矢印コネクタ 34"/>
          <p:cNvCxnSpPr>
            <a:stCxn id="24" idx="2"/>
            <a:endCxn id="30" idx="1"/>
          </p:cNvCxnSpPr>
          <p:nvPr/>
        </p:nvCxnSpPr>
        <p:spPr bwMode="auto">
          <a:xfrm>
            <a:off x="1159768" y="4683224"/>
            <a:ext cx="0" cy="22860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a:stCxn id="21" idx="2"/>
            <a:endCxn id="25" idx="0"/>
          </p:cNvCxnSpPr>
          <p:nvPr/>
        </p:nvCxnSpPr>
        <p:spPr bwMode="auto">
          <a:xfrm>
            <a:off x="1159768" y="3463280"/>
            <a:ext cx="1143000" cy="534144"/>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線矢印コネクタ 36"/>
          <p:cNvCxnSpPr>
            <a:stCxn id="25" idx="2"/>
            <a:endCxn id="31" idx="1"/>
          </p:cNvCxnSpPr>
          <p:nvPr/>
        </p:nvCxnSpPr>
        <p:spPr bwMode="auto">
          <a:xfrm>
            <a:off x="2302768" y="4683224"/>
            <a:ext cx="0" cy="22860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線矢印コネクタ 37"/>
          <p:cNvCxnSpPr>
            <a:stCxn id="28" idx="3"/>
            <a:endCxn id="22" idx="0"/>
          </p:cNvCxnSpPr>
          <p:nvPr/>
        </p:nvCxnSpPr>
        <p:spPr bwMode="auto">
          <a:xfrm>
            <a:off x="2302768" y="2548880"/>
            <a:ext cx="0" cy="22860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線矢印コネクタ 38"/>
          <p:cNvCxnSpPr>
            <a:stCxn id="25" idx="0"/>
            <a:endCxn id="23" idx="2"/>
          </p:cNvCxnSpPr>
          <p:nvPr/>
        </p:nvCxnSpPr>
        <p:spPr bwMode="auto">
          <a:xfrm flipV="1">
            <a:off x="2302768" y="3463280"/>
            <a:ext cx="1130300" cy="534144"/>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p:cNvCxnSpPr>
            <a:stCxn id="25" idx="0"/>
            <a:endCxn id="22" idx="2"/>
          </p:cNvCxnSpPr>
          <p:nvPr/>
        </p:nvCxnSpPr>
        <p:spPr bwMode="auto">
          <a:xfrm flipV="1">
            <a:off x="2302768" y="3463280"/>
            <a:ext cx="0" cy="534144"/>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直線矢印コネクタ 40"/>
          <p:cNvCxnSpPr>
            <a:stCxn id="26" idx="1"/>
            <a:endCxn id="25" idx="3"/>
          </p:cNvCxnSpPr>
          <p:nvPr/>
        </p:nvCxnSpPr>
        <p:spPr bwMode="auto">
          <a:xfrm flipH="1">
            <a:off x="2759968" y="4340324"/>
            <a:ext cx="215900" cy="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p:spPr>
      </p:cxnSp>
      <p:cxnSp>
        <p:nvCxnSpPr>
          <p:cNvPr id="42" name="直線矢印コネクタ 41"/>
          <p:cNvCxnSpPr>
            <a:stCxn id="25" idx="1"/>
            <a:endCxn id="24" idx="3"/>
          </p:cNvCxnSpPr>
          <p:nvPr/>
        </p:nvCxnSpPr>
        <p:spPr bwMode="auto">
          <a:xfrm flipH="1">
            <a:off x="1616968" y="4340324"/>
            <a:ext cx="228600" cy="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p:spPr>
      </p:cxnSp>
      <p:cxnSp>
        <p:nvCxnSpPr>
          <p:cNvPr id="43" name="直線矢印コネクタ 42"/>
          <p:cNvCxnSpPr>
            <a:stCxn id="32" idx="1"/>
            <a:endCxn id="26" idx="2"/>
          </p:cNvCxnSpPr>
          <p:nvPr/>
        </p:nvCxnSpPr>
        <p:spPr bwMode="auto">
          <a:xfrm flipV="1">
            <a:off x="3433068" y="4683224"/>
            <a:ext cx="0" cy="22860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矢印コネクタ 43"/>
          <p:cNvCxnSpPr>
            <a:stCxn id="29" idx="3"/>
            <a:endCxn id="23" idx="0"/>
          </p:cNvCxnSpPr>
          <p:nvPr/>
        </p:nvCxnSpPr>
        <p:spPr bwMode="auto">
          <a:xfrm>
            <a:off x="3433068" y="2548880"/>
            <a:ext cx="0" cy="22860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矢印コネクタ 44"/>
          <p:cNvCxnSpPr>
            <a:stCxn id="24" idx="0"/>
            <a:endCxn id="22" idx="2"/>
          </p:cNvCxnSpPr>
          <p:nvPr/>
        </p:nvCxnSpPr>
        <p:spPr bwMode="auto">
          <a:xfrm flipV="1">
            <a:off x="1159768" y="3463280"/>
            <a:ext cx="1143000" cy="534144"/>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矢印コネクタ 45"/>
          <p:cNvCxnSpPr>
            <a:stCxn id="22" idx="1"/>
            <a:endCxn id="21" idx="3"/>
          </p:cNvCxnSpPr>
          <p:nvPr/>
        </p:nvCxnSpPr>
        <p:spPr bwMode="auto">
          <a:xfrm flipH="1">
            <a:off x="1616968" y="3120380"/>
            <a:ext cx="228600" cy="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p:spPr>
      </p:cxnSp>
      <p:cxnSp>
        <p:nvCxnSpPr>
          <p:cNvPr id="47" name="直線矢印コネクタ 46"/>
          <p:cNvCxnSpPr>
            <a:stCxn id="23" idx="1"/>
            <a:endCxn id="22" idx="3"/>
          </p:cNvCxnSpPr>
          <p:nvPr/>
        </p:nvCxnSpPr>
        <p:spPr bwMode="auto">
          <a:xfrm flipH="1">
            <a:off x="2759968" y="3120380"/>
            <a:ext cx="215900" cy="0"/>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p:spPr>
      </p:cxnSp>
      <p:sp>
        <p:nvSpPr>
          <p:cNvPr id="49" name="角丸四角形 48"/>
          <p:cNvSpPr/>
          <p:nvPr/>
        </p:nvSpPr>
        <p:spPr bwMode="auto">
          <a:xfrm>
            <a:off x="702568" y="1243608"/>
            <a:ext cx="3187700" cy="457200"/>
          </a:xfrm>
          <a:prstGeom prst="roundRect">
            <a:avLst>
              <a:gd name="adj" fmla="val 0"/>
            </a:avLst>
          </a:prstGeom>
          <a:solidFill>
            <a:schemeClr val="accent1"/>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800" b="0" i="0" u="none" strike="noStrike" cap="none" normalizeH="0" baseline="0" dirty="0" smtClean="0">
                <a:ln>
                  <a:noFill/>
                </a:ln>
                <a:solidFill>
                  <a:schemeClr val="bg1"/>
                </a:solidFill>
                <a:effectLst/>
                <a:cs typeface="Arial" pitchFamily="34" charset="0"/>
              </a:rPr>
              <a:t>個別業務システム</a:t>
            </a:r>
          </a:p>
        </p:txBody>
      </p:sp>
      <p:sp>
        <p:nvSpPr>
          <p:cNvPr id="50" name="角丸四角形 49"/>
          <p:cNvSpPr/>
          <p:nvPr/>
        </p:nvSpPr>
        <p:spPr bwMode="auto">
          <a:xfrm>
            <a:off x="683568" y="5780112"/>
            <a:ext cx="3240360" cy="457200"/>
          </a:xfrm>
          <a:prstGeom prst="roundRect">
            <a:avLst>
              <a:gd name="adj" fmla="val 0"/>
            </a:avLst>
          </a:prstGeom>
          <a:solidFill>
            <a:schemeClr val="accent1"/>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800" b="0" i="0" u="none" strike="noStrike" cap="none" normalizeH="0" baseline="0" dirty="0" smtClean="0">
                <a:ln>
                  <a:noFill/>
                </a:ln>
                <a:solidFill>
                  <a:schemeClr val="bg1"/>
                </a:solidFill>
                <a:effectLst/>
                <a:cs typeface="Arial" pitchFamily="34" charset="0"/>
              </a:rPr>
              <a:t>個別業務システム</a:t>
            </a:r>
          </a:p>
        </p:txBody>
      </p:sp>
      <p:sp>
        <p:nvSpPr>
          <p:cNvPr id="2" name="角丸四角形 1"/>
          <p:cNvSpPr/>
          <p:nvPr/>
        </p:nvSpPr>
        <p:spPr bwMode="auto">
          <a:xfrm>
            <a:off x="6516216" y="1268760"/>
            <a:ext cx="2160240" cy="1368152"/>
          </a:xfrm>
          <a:prstGeom prst="roundRect">
            <a:avLst>
              <a:gd name="adj" fmla="val 0"/>
            </a:avLst>
          </a:prstGeom>
          <a:solidFill>
            <a:srgbClr val="FF660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lang="en-US" altLang="ja-JP" sz="2800" dirty="0" smtClean="0">
                <a:solidFill>
                  <a:schemeClr val="bg1"/>
                </a:solidFill>
                <a:latin typeface="+mn-lt"/>
                <a:ea typeface="+mn-ea"/>
              </a:rPr>
              <a:t>MDM</a:t>
            </a:r>
          </a:p>
          <a:p>
            <a:pPr algn="ctr">
              <a:spcBef>
                <a:spcPct val="20000"/>
              </a:spcBef>
            </a:pPr>
            <a:r>
              <a:rPr lang="en-US" altLang="ja-JP" sz="2000" dirty="0" smtClean="0">
                <a:solidFill>
                  <a:schemeClr val="bg1"/>
                </a:solidFill>
                <a:latin typeface="+mn-lt"/>
                <a:ea typeface="+mn-ea"/>
              </a:rPr>
              <a:t>Master </a:t>
            </a:r>
            <a:r>
              <a:rPr lang="en-US" altLang="ja-JP" sz="2000" dirty="0">
                <a:solidFill>
                  <a:schemeClr val="bg1"/>
                </a:solidFill>
                <a:latin typeface="+mn-lt"/>
                <a:ea typeface="+mn-ea"/>
              </a:rPr>
              <a:t>Data </a:t>
            </a:r>
            <a:r>
              <a:rPr lang="en-US" altLang="ja-JP" sz="2000" dirty="0" smtClean="0">
                <a:solidFill>
                  <a:schemeClr val="bg1"/>
                </a:solidFill>
                <a:latin typeface="+mn-lt"/>
                <a:ea typeface="+mn-ea"/>
              </a:rPr>
              <a:t>Management</a:t>
            </a:r>
            <a:endParaRPr kumimoji="0" lang="ja-JP" altLang="en-US" sz="2000" b="0" i="0" u="none" strike="noStrike" cap="none" normalizeH="0" dirty="0" smtClean="0">
              <a:ln>
                <a:noFill/>
              </a:ln>
              <a:solidFill>
                <a:schemeClr val="bg1"/>
              </a:solidFill>
              <a:effectLst/>
              <a:latin typeface="+mn-lt"/>
              <a:ea typeface="+mn-ea"/>
            </a:endParaRPr>
          </a:p>
        </p:txBody>
      </p:sp>
      <p:sp>
        <p:nvSpPr>
          <p:cNvPr id="5" name="角丸四角形吹き出し 4"/>
          <p:cNvSpPr/>
          <p:nvPr/>
        </p:nvSpPr>
        <p:spPr bwMode="auto">
          <a:xfrm>
            <a:off x="6516216" y="4365104"/>
            <a:ext cx="2088232" cy="1872208"/>
          </a:xfrm>
          <a:prstGeom prst="wedgeRoundRectCallout">
            <a:avLst>
              <a:gd name="adj1" fmla="val 8764"/>
              <a:gd name="adj2" fmla="val -129574"/>
              <a:gd name="adj3" fmla="val 16667"/>
            </a:avLst>
          </a:prstGeom>
          <a:solidFill>
            <a:srgbClr val="FF6600"/>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r>
              <a:rPr lang="ja-JP" altLang="en-US" sz="1200" dirty="0">
                <a:solidFill>
                  <a:srgbClr val="FFFFFF"/>
                </a:solidFill>
              </a:rPr>
              <a:t>主な </a:t>
            </a:r>
            <a:r>
              <a:rPr lang="en-US" altLang="ja-JP" sz="1200" dirty="0">
                <a:solidFill>
                  <a:srgbClr val="FFFFFF"/>
                </a:solidFill>
              </a:rPr>
              <a:t>MDM </a:t>
            </a:r>
            <a:r>
              <a:rPr lang="ja-JP" altLang="en-US" sz="1200" dirty="0" smtClean="0">
                <a:solidFill>
                  <a:srgbClr val="FFFFFF"/>
                </a:solidFill>
              </a:rPr>
              <a:t>パッケージ</a:t>
            </a:r>
            <a:r>
              <a:rPr lang="en-US" altLang="ja-JP" sz="1200" dirty="0" smtClean="0">
                <a:solidFill>
                  <a:srgbClr val="FFFFFF"/>
                </a:solidFill>
              </a:rPr>
              <a:t>            </a:t>
            </a:r>
            <a:endParaRPr lang="en-US" altLang="ja-JP" sz="1200" dirty="0">
              <a:solidFill>
                <a:srgbClr val="FFFFFF"/>
              </a:solidFill>
            </a:endParaRPr>
          </a:p>
          <a:p>
            <a:pPr marL="171450" indent="-171450">
              <a:buFont typeface="Wingdings" charset="2"/>
              <a:buChar char="v"/>
            </a:pPr>
            <a:r>
              <a:rPr lang="en-US" altLang="ja-JP" sz="1000" dirty="0" smtClean="0">
                <a:solidFill>
                  <a:srgbClr val="FFFFFF"/>
                </a:solidFill>
              </a:rPr>
              <a:t>ASTERIA   MDM One </a:t>
            </a:r>
            <a:r>
              <a:rPr lang="en-US" altLang="ja-JP" sz="1000" dirty="0" err="1" smtClean="0">
                <a:solidFill>
                  <a:srgbClr val="FFFFFF"/>
                </a:solidFill>
              </a:rPr>
              <a:t>Infosphere</a:t>
            </a:r>
            <a:r>
              <a:rPr lang="en-US" altLang="ja-JP" sz="1000" dirty="0" smtClean="0">
                <a:solidFill>
                  <a:srgbClr val="FFFFFF"/>
                </a:solidFill>
              </a:rPr>
              <a:t> </a:t>
            </a:r>
            <a:r>
              <a:rPr lang="en-US" altLang="ja-JP" sz="1000" dirty="0">
                <a:solidFill>
                  <a:srgbClr val="FFFFFF"/>
                </a:solidFill>
              </a:rPr>
              <a:t>Master Data Management Server</a:t>
            </a:r>
          </a:p>
          <a:p>
            <a:pPr marL="171450" indent="-171450">
              <a:buFont typeface="Wingdings" charset="2"/>
              <a:buChar char="v"/>
            </a:pPr>
            <a:r>
              <a:rPr lang="en-US" altLang="ja-JP" sz="1000" dirty="0" err="1" smtClean="0">
                <a:solidFill>
                  <a:srgbClr val="FFFFFF"/>
                </a:solidFill>
              </a:rPr>
              <a:t>Informatica</a:t>
            </a:r>
            <a:r>
              <a:rPr lang="en-US" altLang="ja-JP" sz="1000" dirty="0" smtClean="0">
                <a:solidFill>
                  <a:srgbClr val="FFFFFF"/>
                </a:solidFill>
              </a:rPr>
              <a:t> </a:t>
            </a:r>
            <a:r>
              <a:rPr lang="en-US" altLang="ja-JP" sz="1000" dirty="0">
                <a:solidFill>
                  <a:srgbClr val="FFFFFF"/>
                </a:solidFill>
              </a:rPr>
              <a:t>MDM</a:t>
            </a:r>
          </a:p>
          <a:p>
            <a:pPr marL="171450" indent="-171450">
              <a:buFont typeface="Wingdings" charset="2"/>
              <a:buChar char="v"/>
            </a:pPr>
            <a:r>
              <a:rPr lang="en-US" altLang="ja-JP" sz="1000" dirty="0" err="1" smtClean="0">
                <a:solidFill>
                  <a:srgbClr val="FFFFFF"/>
                </a:solidFill>
              </a:rPr>
              <a:t>MobiControl</a:t>
            </a:r>
            <a:endParaRPr lang="ja-JP" altLang="en-US" sz="1000" dirty="0">
              <a:solidFill>
                <a:srgbClr val="FFFFFF"/>
              </a:solidFill>
            </a:endParaRPr>
          </a:p>
          <a:p>
            <a:pPr marL="171450" indent="-171450">
              <a:buFont typeface="Wingdings" charset="2"/>
              <a:buChar char="v"/>
            </a:pPr>
            <a:r>
              <a:rPr lang="en-US" altLang="ja-JP" sz="1000" dirty="0" err="1" smtClean="0">
                <a:solidFill>
                  <a:srgbClr val="FFFFFF"/>
                </a:solidFill>
              </a:rPr>
              <a:t>Netweaver</a:t>
            </a:r>
            <a:r>
              <a:rPr lang="en-US" altLang="ja-JP" sz="1000" dirty="0" smtClean="0">
                <a:solidFill>
                  <a:srgbClr val="FFFFFF"/>
                </a:solidFill>
              </a:rPr>
              <a:t> MDM (SAP)</a:t>
            </a:r>
            <a:endParaRPr lang="ja-JP" altLang="en-US" sz="1000" dirty="0" smtClean="0">
              <a:solidFill>
                <a:srgbClr val="FFFFFF"/>
              </a:solidFill>
            </a:endParaRPr>
          </a:p>
          <a:p>
            <a:pPr marL="171450" indent="-171450">
              <a:buFont typeface="Wingdings" charset="2"/>
              <a:buChar char="v"/>
            </a:pPr>
            <a:r>
              <a:rPr lang="en-US" altLang="ja-JP" sz="1000" dirty="0" smtClean="0">
                <a:solidFill>
                  <a:srgbClr val="FFFFFF"/>
                </a:solidFill>
              </a:rPr>
              <a:t>Oracle MDM Data Hub</a:t>
            </a:r>
          </a:p>
          <a:p>
            <a:pPr marL="171450" indent="-171450">
              <a:buFont typeface="Wingdings" charset="2"/>
              <a:buChar char="v"/>
            </a:pPr>
            <a:r>
              <a:rPr lang="en-US" altLang="ja-JP" sz="1000" dirty="0" err="1" smtClean="0">
                <a:solidFill>
                  <a:srgbClr val="FFFFFF"/>
                </a:solidFill>
              </a:rPr>
              <a:t>Talend</a:t>
            </a:r>
            <a:r>
              <a:rPr lang="en-US" altLang="ja-JP" sz="1000" dirty="0" smtClean="0">
                <a:solidFill>
                  <a:srgbClr val="FFFFFF"/>
                </a:solidFill>
              </a:rPr>
              <a:t> Enterprise MDM</a:t>
            </a:r>
            <a:endParaRPr lang="ja-JP" altLang="en-US" sz="1000" dirty="0">
              <a:solidFill>
                <a:srgbClr val="FFFFFF"/>
              </a:solidFill>
            </a:endParaRPr>
          </a:p>
        </p:txBody>
      </p:sp>
    </p:spTree>
    <p:extLst>
      <p:ext uri="{BB962C8B-B14F-4D97-AF65-F5344CB8AC3E}">
        <p14:creationId xmlns:p14="http://schemas.microsoft.com/office/powerpoint/2010/main" val="30889864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animEffect transition="in" filter="fade">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下矢印 11"/>
          <p:cNvSpPr/>
          <p:nvPr/>
        </p:nvSpPr>
        <p:spPr>
          <a:xfrm>
            <a:off x="735980" y="1706472"/>
            <a:ext cx="7817005" cy="4111601"/>
          </a:xfrm>
          <a:prstGeom prst="downArrow">
            <a:avLst>
              <a:gd name="adj1" fmla="val 50000"/>
              <a:gd name="adj2" fmla="val 18268"/>
            </a:avLst>
          </a:prstGeom>
          <a:solidFill>
            <a:schemeClr val="accent6">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2" name="タイトル 1"/>
          <p:cNvSpPr>
            <a:spLocks noGrp="1"/>
          </p:cNvSpPr>
          <p:nvPr>
            <p:ph type="title"/>
          </p:nvPr>
        </p:nvSpPr>
        <p:spPr/>
        <p:txBody>
          <a:bodyPr/>
          <a:lstStyle/>
          <a:p>
            <a:r>
              <a:rPr kumimoji="1" lang="ja-JP" altLang="en-US" dirty="0" smtClean="0"/>
              <a:t>データ統合の重要性</a:t>
            </a:r>
            <a:endParaRPr kumimoji="1" lang="ja-JP" altLang="en-US" dirty="0"/>
          </a:p>
        </p:txBody>
      </p:sp>
      <p:sp>
        <p:nvSpPr>
          <p:cNvPr id="3" name="スライド番号プレースホルダー 2"/>
          <p:cNvSpPr>
            <a:spLocks noGrp="1"/>
          </p:cNvSpPr>
          <p:nvPr>
            <p:ph type="sldNum" sz="quarter" idx="12"/>
          </p:nvPr>
        </p:nvSpPr>
        <p:spPr/>
        <p:txBody>
          <a:bodyPr/>
          <a:lstStyle/>
          <a:p>
            <a:fld id="{8FF8CC5D-A65D-5946-99B5-645367A967AD}" type="slidenum">
              <a:rPr kumimoji="1" lang="ja-JP" altLang="en-US" smtClean="0"/>
              <a:t>18</a:t>
            </a:fld>
            <a:endParaRPr kumimoji="1" lang="ja-JP" altLang="en-US"/>
          </a:p>
        </p:txBody>
      </p:sp>
      <p:sp>
        <p:nvSpPr>
          <p:cNvPr id="4" name="正方形/長方形 3"/>
          <p:cNvSpPr/>
          <p:nvPr/>
        </p:nvSpPr>
        <p:spPr>
          <a:xfrm>
            <a:off x="267633" y="1227304"/>
            <a:ext cx="2787709" cy="958336"/>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4400" dirty="0" smtClean="0">
                <a:solidFill>
                  <a:srgbClr val="FFFFFF"/>
                </a:solidFill>
                <a:cs typeface="ＭＳ Ｐゴシック"/>
              </a:rPr>
              <a:t>ERP</a:t>
            </a:r>
            <a:endParaRPr kumimoji="1" lang="ja-JP" altLang="en-US" sz="4400" dirty="0">
              <a:solidFill>
                <a:srgbClr val="FFFFFF"/>
              </a:solidFill>
              <a:cs typeface="ＭＳ Ｐゴシック"/>
            </a:endParaRPr>
          </a:p>
        </p:txBody>
      </p:sp>
      <p:sp>
        <p:nvSpPr>
          <p:cNvPr id="5" name="正方形/長方形 4"/>
          <p:cNvSpPr/>
          <p:nvPr/>
        </p:nvSpPr>
        <p:spPr>
          <a:xfrm>
            <a:off x="3217176" y="1227304"/>
            <a:ext cx="2787709" cy="958336"/>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4400" dirty="0" smtClean="0">
                <a:solidFill>
                  <a:srgbClr val="FFFFFF"/>
                </a:solidFill>
                <a:cs typeface="ＭＳ Ｐゴシック"/>
              </a:rPr>
              <a:t>EAM</a:t>
            </a:r>
            <a:endParaRPr kumimoji="1" lang="ja-JP" altLang="en-US" sz="4400" dirty="0">
              <a:solidFill>
                <a:srgbClr val="FFFFFF"/>
              </a:solidFill>
              <a:cs typeface="ＭＳ Ｐゴシック"/>
            </a:endParaRPr>
          </a:p>
        </p:txBody>
      </p:sp>
      <p:sp>
        <p:nvSpPr>
          <p:cNvPr id="6" name="正方形/長方形 5"/>
          <p:cNvSpPr/>
          <p:nvPr/>
        </p:nvSpPr>
        <p:spPr>
          <a:xfrm>
            <a:off x="6166721" y="1227304"/>
            <a:ext cx="2787709" cy="958336"/>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4400" dirty="0" smtClean="0">
                <a:solidFill>
                  <a:srgbClr val="FFFFFF"/>
                </a:solidFill>
                <a:cs typeface="ＭＳ Ｐゴシック"/>
              </a:rPr>
              <a:t>MDM</a:t>
            </a:r>
            <a:endParaRPr kumimoji="1" lang="ja-JP" altLang="en-US" sz="4400" dirty="0">
              <a:solidFill>
                <a:srgbClr val="FFFFFF"/>
              </a:solidFill>
              <a:cs typeface="ＭＳ Ｐゴシック"/>
            </a:endParaRPr>
          </a:p>
        </p:txBody>
      </p:sp>
      <p:sp>
        <p:nvSpPr>
          <p:cNvPr id="7" name="正方形/長方形 6"/>
          <p:cNvSpPr/>
          <p:nvPr/>
        </p:nvSpPr>
        <p:spPr>
          <a:xfrm>
            <a:off x="267632" y="2722085"/>
            <a:ext cx="8686798" cy="958336"/>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4400" dirty="0" smtClean="0">
                <a:solidFill>
                  <a:srgbClr val="FFFFFF"/>
                </a:solidFill>
                <a:cs typeface="ＭＳ Ｐゴシック"/>
              </a:rPr>
              <a:t>統合データベース</a:t>
            </a:r>
            <a:endParaRPr kumimoji="1" lang="ja-JP" altLang="en-US" sz="4400" dirty="0">
              <a:solidFill>
                <a:srgbClr val="FFFFFF"/>
              </a:solidFill>
              <a:cs typeface="ＭＳ Ｐゴシック"/>
            </a:endParaRPr>
          </a:p>
        </p:txBody>
      </p:sp>
      <p:sp>
        <p:nvSpPr>
          <p:cNvPr id="8" name="正方形/長方形 7"/>
          <p:cNvSpPr/>
          <p:nvPr/>
        </p:nvSpPr>
        <p:spPr>
          <a:xfrm>
            <a:off x="267633" y="3842264"/>
            <a:ext cx="2787709" cy="958336"/>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smtClean="0">
                <a:solidFill>
                  <a:srgbClr val="FFFFFF"/>
                </a:solidFill>
                <a:cs typeface="ＭＳ Ｐゴシック"/>
              </a:rPr>
              <a:t>データの一元化</a:t>
            </a:r>
            <a:endParaRPr kumimoji="1" lang="ja-JP" altLang="en-US" sz="2400" dirty="0">
              <a:solidFill>
                <a:srgbClr val="FFFFFF"/>
              </a:solidFill>
              <a:cs typeface="ＭＳ Ｐゴシック"/>
            </a:endParaRPr>
          </a:p>
        </p:txBody>
      </p:sp>
      <p:sp>
        <p:nvSpPr>
          <p:cNvPr id="9" name="正方形/長方形 8"/>
          <p:cNvSpPr/>
          <p:nvPr/>
        </p:nvSpPr>
        <p:spPr>
          <a:xfrm>
            <a:off x="3217177" y="3842264"/>
            <a:ext cx="2787708" cy="958336"/>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smtClean="0">
                <a:solidFill>
                  <a:srgbClr val="FFFFFF"/>
                </a:solidFill>
                <a:cs typeface="ＭＳ Ｐゴシック"/>
              </a:rPr>
              <a:t>最新のデータ</a:t>
            </a:r>
            <a:endParaRPr kumimoji="1" lang="ja-JP" altLang="en-US" sz="2400" dirty="0">
              <a:solidFill>
                <a:srgbClr val="FFFFFF"/>
              </a:solidFill>
              <a:cs typeface="ＭＳ Ｐゴシック"/>
            </a:endParaRPr>
          </a:p>
        </p:txBody>
      </p:sp>
      <p:sp>
        <p:nvSpPr>
          <p:cNvPr id="10" name="正方形/長方形 9"/>
          <p:cNvSpPr/>
          <p:nvPr/>
        </p:nvSpPr>
        <p:spPr>
          <a:xfrm>
            <a:off x="6166721" y="3842263"/>
            <a:ext cx="2787709" cy="958336"/>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smtClean="0">
                <a:solidFill>
                  <a:srgbClr val="FFFFFF"/>
                </a:solidFill>
                <a:cs typeface="ＭＳ Ｐゴシック"/>
              </a:rPr>
              <a:t>システム連携</a:t>
            </a:r>
            <a:endParaRPr kumimoji="1" lang="ja-JP" altLang="en-US" sz="2400" dirty="0">
              <a:solidFill>
                <a:srgbClr val="FFFFFF"/>
              </a:solidFill>
              <a:cs typeface="ＭＳ Ｐゴシック"/>
            </a:endParaRPr>
          </a:p>
        </p:txBody>
      </p:sp>
      <p:sp>
        <p:nvSpPr>
          <p:cNvPr id="11" name="正方形/長方形 10"/>
          <p:cNvSpPr/>
          <p:nvPr/>
        </p:nvSpPr>
        <p:spPr>
          <a:xfrm>
            <a:off x="267633" y="5338905"/>
            <a:ext cx="8686798" cy="958336"/>
          </a:xfrm>
          <a:prstGeom prst="rect">
            <a:avLst/>
          </a:prstGeom>
          <a:solidFill>
            <a:srgbClr val="FF6666"/>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4400" dirty="0" smtClean="0">
                <a:solidFill>
                  <a:srgbClr val="FFFFFF"/>
                </a:solidFill>
                <a:cs typeface="ＭＳ Ｐゴシック"/>
              </a:rPr>
              <a:t>アナリティクス</a:t>
            </a:r>
            <a:endParaRPr kumimoji="1" lang="ja-JP" altLang="en-US" sz="4400" dirty="0">
              <a:solidFill>
                <a:srgbClr val="FFFFFF"/>
              </a:solidFill>
              <a:cs typeface="ＭＳ Ｐゴシック"/>
            </a:endParaRPr>
          </a:p>
        </p:txBody>
      </p:sp>
    </p:spTree>
    <p:extLst>
      <p:ext uri="{BB962C8B-B14F-4D97-AF65-F5344CB8AC3E}">
        <p14:creationId xmlns:p14="http://schemas.microsoft.com/office/powerpoint/2010/main" val="40125381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p:cTn id="24" dur="500" fill="hold"/>
                                        <p:tgtEl>
                                          <p:spTgt spid="7"/>
                                        </p:tgtEl>
                                        <p:attrNameLst>
                                          <p:attrName>ppt_w</p:attrName>
                                        </p:attrNameLst>
                                      </p:cBhvr>
                                      <p:tavLst>
                                        <p:tav tm="0">
                                          <p:val>
                                            <p:fltVal val="0"/>
                                          </p:val>
                                        </p:tav>
                                        <p:tav tm="100000">
                                          <p:val>
                                            <p:strVal val="#ppt_w"/>
                                          </p:val>
                                        </p:tav>
                                      </p:tavLst>
                                    </p:anim>
                                    <p:anim calcmode="lin" valueType="num">
                                      <p:cBhvr>
                                        <p:cTn id="25" dur="500" fill="hold"/>
                                        <p:tgtEl>
                                          <p:spTgt spid="7"/>
                                        </p:tgtEl>
                                        <p:attrNameLst>
                                          <p:attrName>ppt_h</p:attrName>
                                        </p:attrNameLst>
                                      </p:cBhvr>
                                      <p:tavLst>
                                        <p:tav tm="0">
                                          <p:val>
                                            <p:fltVal val="0"/>
                                          </p:val>
                                        </p:tav>
                                        <p:tav tm="100000">
                                          <p:val>
                                            <p:strVal val="#ppt_h"/>
                                          </p:val>
                                        </p:tav>
                                      </p:tavLst>
                                    </p:anim>
                                    <p:animEffect transition="in" filter="fade">
                                      <p:cBhvr>
                                        <p:cTn id="26" dur="500"/>
                                        <p:tgtEl>
                                          <p:spTgt spid="7"/>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p:cTn id="29" dur="500" fill="hold"/>
                                        <p:tgtEl>
                                          <p:spTgt spid="8"/>
                                        </p:tgtEl>
                                        <p:attrNameLst>
                                          <p:attrName>ppt_w</p:attrName>
                                        </p:attrNameLst>
                                      </p:cBhvr>
                                      <p:tavLst>
                                        <p:tav tm="0">
                                          <p:val>
                                            <p:fltVal val="0"/>
                                          </p:val>
                                        </p:tav>
                                        <p:tav tm="100000">
                                          <p:val>
                                            <p:strVal val="#ppt_w"/>
                                          </p:val>
                                        </p:tav>
                                      </p:tavLst>
                                    </p:anim>
                                    <p:anim calcmode="lin" valueType="num">
                                      <p:cBhvr>
                                        <p:cTn id="30" dur="500" fill="hold"/>
                                        <p:tgtEl>
                                          <p:spTgt spid="8"/>
                                        </p:tgtEl>
                                        <p:attrNameLst>
                                          <p:attrName>ppt_h</p:attrName>
                                        </p:attrNameLst>
                                      </p:cBhvr>
                                      <p:tavLst>
                                        <p:tav tm="0">
                                          <p:val>
                                            <p:fltVal val="0"/>
                                          </p:val>
                                        </p:tav>
                                        <p:tav tm="100000">
                                          <p:val>
                                            <p:strVal val="#ppt_h"/>
                                          </p:val>
                                        </p:tav>
                                      </p:tavLst>
                                    </p:anim>
                                    <p:animEffect transition="in" filter="fade">
                                      <p:cBhvr>
                                        <p:cTn id="31" dur="500"/>
                                        <p:tgtEl>
                                          <p:spTgt spid="8"/>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p:cTn id="34" dur="500" fill="hold"/>
                                        <p:tgtEl>
                                          <p:spTgt spid="9"/>
                                        </p:tgtEl>
                                        <p:attrNameLst>
                                          <p:attrName>ppt_w</p:attrName>
                                        </p:attrNameLst>
                                      </p:cBhvr>
                                      <p:tavLst>
                                        <p:tav tm="0">
                                          <p:val>
                                            <p:fltVal val="0"/>
                                          </p:val>
                                        </p:tav>
                                        <p:tav tm="100000">
                                          <p:val>
                                            <p:strVal val="#ppt_w"/>
                                          </p:val>
                                        </p:tav>
                                      </p:tavLst>
                                    </p:anim>
                                    <p:anim calcmode="lin" valueType="num">
                                      <p:cBhvr>
                                        <p:cTn id="35" dur="500" fill="hold"/>
                                        <p:tgtEl>
                                          <p:spTgt spid="9"/>
                                        </p:tgtEl>
                                        <p:attrNameLst>
                                          <p:attrName>ppt_h</p:attrName>
                                        </p:attrNameLst>
                                      </p:cBhvr>
                                      <p:tavLst>
                                        <p:tav tm="0">
                                          <p:val>
                                            <p:fltVal val="0"/>
                                          </p:val>
                                        </p:tav>
                                        <p:tav tm="100000">
                                          <p:val>
                                            <p:strVal val="#ppt_h"/>
                                          </p:val>
                                        </p:tav>
                                      </p:tavLst>
                                    </p:anim>
                                    <p:animEffect transition="in" filter="fade">
                                      <p:cBhvr>
                                        <p:cTn id="36" dur="500"/>
                                        <p:tgtEl>
                                          <p:spTgt spid="9"/>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500" fill="hold"/>
                                        <p:tgtEl>
                                          <p:spTgt spid="10"/>
                                        </p:tgtEl>
                                        <p:attrNameLst>
                                          <p:attrName>ppt_w</p:attrName>
                                        </p:attrNameLst>
                                      </p:cBhvr>
                                      <p:tavLst>
                                        <p:tav tm="0">
                                          <p:val>
                                            <p:fltVal val="0"/>
                                          </p:val>
                                        </p:tav>
                                        <p:tav tm="100000">
                                          <p:val>
                                            <p:strVal val="#ppt_w"/>
                                          </p:val>
                                        </p:tav>
                                      </p:tavLst>
                                    </p:anim>
                                    <p:anim calcmode="lin" valueType="num">
                                      <p:cBhvr>
                                        <p:cTn id="40" dur="500" fill="hold"/>
                                        <p:tgtEl>
                                          <p:spTgt spid="10"/>
                                        </p:tgtEl>
                                        <p:attrNameLst>
                                          <p:attrName>ppt_h</p:attrName>
                                        </p:attrNameLst>
                                      </p:cBhvr>
                                      <p:tavLst>
                                        <p:tav tm="0">
                                          <p:val>
                                            <p:fltVal val="0"/>
                                          </p:val>
                                        </p:tav>
                                        <p:tav tm="100000">
                                          <p:val>
                                            <p:strVal val="#ppt_h"/>
                                          </p:val>
                                        </p:tav>
                                      </p:tavLst>
                                    </p:anim>
                                    <p:animEffect transition="in" filter="fade">
                                      <p:cBhvr>
                                        <p:cTn id="41" dur="500"/>
                                        <p:tgtEl>
                                          <p:spTgt spid="10"/>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16" fill="hold" grpId="0" nodeType="clickEffect">
                                  <p:stCondLst>
                                    <p:cond delay="0"/>
                                  </p:stCondLst>
                                  <p:childTnLst>
                                    <p:set>
                                      <p:cBhvr>
                                        <p:cTn id="45" dur="1" fill="hold">
                                          <p:stCondLst>
                                            <p:cond delay="0"/>
                                          </p:stCondLst>
                                        </p:cTn>
                                        <p:tgtEl>
                                          <p:spTgt spid="11"/>
                                        </p:tgtEl>
                                        <p:attrNameLst>
                                          <p:attrName>style.visibility</p:attrName>
                                        </p:attrNameLst>
                                      </p:cBhvr>
                                      <p:to>
                                        <p:strVal val="visible"/>
                                      </p:to>
                                    </p:set>
                                    <p:anim calcmode="lin" valueType="num">
                                      <p:cBhvr>
                                        <p:cTn id="46" dur="500" fill="hold"/>
                                        <p:tgtEl>
                                          <p:spTgt spid="11"/>
                                        </p:tgtEl>
                                        <p:attrNameLst>
                                          <p:attrName>ppt_w</p:attrName>
                                        </p:attrNameLst>
                                      </p:cBhvr>
                                      <p:tavLst>
                                        <p:tav tm="0">
                                          <p:val>
                                            <p:fltVal val="0"/>
                                          </p:val>
                                        </p:tav>
                                        <p:tav tm="100000">
                                          <p:val>
                                            <p:strVal val="#ppt_w"/>
                                          </p:val>
                                        </p:tav>
                                      </p:tavLst>
                                    </p:anim>
                                    <p:anim calcmode="lin" valueType="num">
                                      <p:cBhvr>
                                        <p:cTn id="47" dur="500" fill="hold"/>
                                        <p:tgtEl>
                                          <p:spTgt spid="11"/>
                                        </p:tgtEl>
                                        <p:attrNameLst>
                                          <p:attrName>ppt_h</p:attrName>
                                        </p:attrNameLst>
                                      </p:cBhvr>
                                      <p:tavLst>
                                        <p:tav tm="0">
                                          <p:val>
                                            <p:fltVal val="0"/>
                                          </p:val>
                                        </p:tav>
                                        <p:tav tm="100000">
                                          <p:val>
                                            <p:strVal val="#ppt_h"/>
                                          </p:val>
                                        </p:tav>
                                      </p:tavLst>
                                    </p:anim>
                                    <p:animEffect transition="in" filter="fade">
                                      <p:cBhvr>
                                        <p:cTn id="48" dur="500"/>
                                        <p:tgtEl>
                                          <p:spTgt spid="11"/>
                                        </p:tgtEl>
                                      </p:cBhvr>
                                    </p:animEffect>
                                  </p:childTnLst>
                                </p:cTn>
                              </p:par>
                            </p:childTnLst>
                          </p:cTn>
                        </p:par>
                        <p:par>
                          <p:cTn id="49" fill="hold">
                            <p:stCondLst>
                              <p:cond delay="500"/>
                            </p:stCondLst>
                            <p:childTnLst>
                              <p:par>
                                <p:cTn id="50" presetID="22" presetClass="entr" presetSubtype="1" fill="hold" grpId="0" nodeType="after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wipe(up)">
                                      <p:cBhvr>
                                        <p:cTn id="5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4" grpId="0" animBg="1"/>
      <p:bldP spid="5" grpId="0" animBg="1"/>
      <p:bldP spid="6" grpId="0" animBg="1"/>
      <p:bldP spid="7" grpId="0" animBg="1"/>
      <p:bldP spid="8" grpId="0" animBg="1"/>
      <p:bldP spid="9" grpId="0" animBg="1"/>
      <p:bldP spid="10" grpId="0" animBg="1"/>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グループ化 11"/>
          <p:cNvGrpSpPr/>
          <p:nvPr/>
        </p:nvGrpSpPr>
        <p:grpSpPr>
          <a:xfrm>
            <a:off x="5818985" y="1837461"/>
            <a:ext cx="2439343" cy="1601477"/>
            <a:chOff x="5818985" y="1837461"/>
            <a:chExt cx="2439343" cy="1601477"/>
          </a:xfrm>
        </p:grpSpPr>
        <p:sp>
          <p:nvSpPr>
            <p:cNvPr id="10" name="フローチャート: 処理 9"/>
            <p:cNvSpPr/>
            <p:nvPr/>
          </p:nvSpPr>
          <p:spPr>
            <a:xfrm>
              <a:off x="5818986" y="2286097"/>
              <a:ext cx="2439342" cy="1152841"/>
            </a:xfrm>
            <a:prstGeom prst="flowChartProcess">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11" name="直角三角形 10"/>
            <p:cNvSpPr/>
            <p:nvPr/>
          </p:nvSpPr>
          <p:spPr>
            <a:xfrm flipH="1">
              <a:off x="7441311" y="1842933"/>
              <a:ext cx="817016" cy="448636"/>
            </a:xfrm>
            <a:prstGeom prst="rtTriangle">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8" name="直角三角形 47"/>
            <p:cNvSpPr/>
            <p:nvPr/>
          </p:nvSpPr>
          <p:spPr>
            <a:xfrm flipH="1">
              <a:off x="6636001" y="1840197"/>
              <a:ext cx="817016" cy="448636"/>
            </a:xfrm>
            <a:prstGeom prst="rtTriangle">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9" name="直角三角形 48"/>
            <p:cNvSpPr/>
            <p:nvPr/>
          </p:nvSpPr>
          <p:spPr>
            <a:xfrm flipH="1">
              <a:off x="5818985" y="1837461"/>
              <a:ext cx="817016" cy="448636"/>
            </a:xfrm>
            <a:prstGeom prst="rtTriangle">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grpSp>
      <p:grpSp>
        <p:nvGrpSpPr>
          <p:cNvPr id="35" name="グループ化 34"/>
          <p:cNvGrpSpPr/>
          <p:nvPr/>
        </p:nvGrpSpPr>
        <p:grpSpPr>
          <a:xfrm>
            <a:off x="3182187" y="1989657"/>
            <a:ext cx="858233" cy="1449281"/>
            <a:chOff x="457200" y="1182029"/>
            <a:chExt cx="1182029" cy="1996069"/>
          </a:xfrm>
        </p:grpSpPr>
        <p:sp>
          <p:nvSpPr>
            <p:cNvPr id="36" name="正方形/長方形 35"/>
            <p:cNvSpPr/>
            <p:nvPr/>
          </p:nvSpPr>
          <p:spPr>
            <a:xfrm>
              <a:off x="457200" y="1182029"/>
              <a:ext cx="1182029" cy="1996069"/>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7" name="正方形/長方形 36"/>
            <p:cNvSpPr/>
            <p:nvPr/>
          </p:nvSpPr>
          <p:spPr>
            <a:xfrm>
              <a:off x="613744" y="1364694"/>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8" name="正方形/長方形 37"/>
            <p:cNvSpPr/>
            <p:nvPr/>
          </p:nvSpPr>
          <p:spPr>
            <a:xfrm>
              <a:off x="954314" y="1360314"/>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9" name="正方形/長方形 38"/>
            <p:cNvSpPr/>
            <p:nvPr/>
          </p:nvSpPr>
          <p:spPr>
            <a:xfrm>
              <a:off x="1277078" y="1360314"/>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0" name="正方形/長方形 39"/>
            <p:cNvSpPr/>
            <p:nvPr/>
          </p:nvSpPr>
          <p:spPr>
            <a:xfrm>
              <a:off x="613744" y="186206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1" name="正方形/長方形 40"/>
            <p:cNvSpPr/>
            <p:nvPr/>
          </p:nvSpPr>
          <p:spPr>
            <a:xfrm>
              <a:off x="954314" y="185768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2" name="正方形/長方形 41"/>
            <p:cNvSpPr/>
            <p:nvPr/>
          </p:nvSpPr>
          <p:spPr>
            <a:xfrm>
              <a:off x="1277078" y="185768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3" name="正方形/長方形 42"/>
            <p:cNvSpPr/>
            <p:nvPr/>
          </p:nvSpPr>
          <p:spPr>
            <a:xfrm>
              <a:off x="613057" y="239199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4" name="正方形/長方形 43"/>
            <p:cNvSpPr/>
            <p:nvPr/>
          </p:nvSpPr>
          <p:spPr>
            <a:xfrm>
              <a:off x="953627" y="238761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5" name="正方形/長方形 44"/>
            <p:cNvSpPr/>
            <p:nvPr/>
          </p:nvSpPr>
          <p:spPr>
            <a:xfrm>
              <a:off x="1276391" y="238761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grpSp>
      <p:grpSp>
        <p:nvGrpSpPr>
          <p:cNvPr id="9" name="グループ化 8"/>
          <p:cNvGrpSpPr/>
          <p:nvPr/>
        </p:nvGrpSpPr>
        <p:grpSpPr>
          <a:xfrm>
            <a:off x="1918512" y="1442869"/>
            <a:ext cx="1182029" cy="1996069"/>
            <a:chOff x="457200" y="1182029"/>
            <a:chExt cx="1182029" cy="1996069"/>
          </a:xfrm>
        </p:grpSpPr>
        <p:sp>
          <p:nvSpPr>
            <p:cNvPr id="7" name="正方形/長方形 6"/>
            <p:cNvSpPr/>
            <p:nvPr/>
          </p:nvSpPr>
          <p:spPr>
            <a:xfrm>
              <a:off x="457200" y="1182029"/>
              <a:ext cx="1182029" cy="1996069"/>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8" name="正方形/長方形 7"/>
            <p:cNvSpPr/>
            <p:nvPr/>
          </p:nvSpPr>
          <p:spPr>
            <a:xfrm>
              <a:off x="613744" y="1364694"/>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15" name="正方形/長方形 14"/>
            <p:cNvSpPr/>
            <p:nvPr/>
          </p:nvSpPr>
          <p:spPr>
            <a:xfrm>
              <a:off x="954314" y="1360314"/>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16" name="正方形/長方形 15"/>
            <p:cNvSpPr/>
            <p:nvPr/>
          </p:nvSpPr>
          <p:spPr>
            <a:xfrm>
              <a:off x="1277078" y="1360314"/>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17" name="正方形/長方形 16"/>
            <p:cNvSpPr/>
            <p:nvPr/>
          </p:nvSpPr>
          <p:spPr>
            <a:xfrm>
              <a:off x="613744" y="186206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18" name="正方形/長方形 17"/>
            <p:cNvSpPr/>
            <p:nvPr/>
          </p:nvSpPr>
          <p:spPr>
            <a:xfrm>
              <a:off x="954314" y="185768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19" name="正方形/長方形 18"/>
            <p:cNvSpPr/>
            <p:nvPr/>
          </p:nvSpPr>
          <p:spPr>
            <a:xfrm>
              <a:off x="1277078" y="185768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20" name="正方形/長方形 19"/>
            <p:cNvSpPr/>
            <p:nvPr/>
          </p:nvSpPr>
          <p:spPr>
            <a:xfrm>
              <a:off x="613057" y="239199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21" name="正方形/長方形 20"/>
            <p:cNvSpPr/>
            <p:nvPr/>
          </p:nvSpPr>
          <p:spPr>
            <a:xfrm>
              <a:off x="953627" y="238761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22" name="正方形/長方形 21"/>
            <p:cNvSpPr/>
            <p:nvPr/>
          </p:nvSpPr>
          <p:spPr>
            <a:xfrm>
              <a:off x="1276391" y="238761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grpSp>
      <p:grpSp>
        <p:nvGrpSpPr>
          <p:cNvPr id="24" name="グループ化 23"/>
          <p:cNvGrpSpPr/>
          <p:nvPr/>
        </p:nvGrpSpPr>
        <p:grpSpPr>
          <a:xfrm>
            <a:off x="979270" y="1989657"/>
            <a:ext cx="858233" cy="1449281"/>
            <a:chOff x="457200" y="1182029"/>
            <a:chExt cx="1182029" cy="1996069"/>
          </a:xfrm>
        </p:grpSpPr>
        <p:sp>
          <p:nvSpPr>
            <p:cNvPr id="25" name="正方形/長方形 24"/>
            <p:cNvSpPr/>
            <p:nvPr/>
          </p:nvSpPr>
          <p:spPr>
            <a:xfrm>
              <a:off x="457200" y="1182029"/>
              <a:ext cx="1182029" cy="1996069"/>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26" name="正方形/長方形 25"/>
            <p:cNvSpPr/>
            <p:nvPr/>
          </p:nvSpPr>
          <p:spPr>
            <a:xfrm>
              <a:off x="613744" y="1364694"/>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27" name="正方形/長方形 26"/>
            <p:cNvSpPr/>
            <p:nvPr/>
          </p:nvSpPr>
          <p:spPr>
            <a:xfrm>
              <a:off x="954314" y="1360314"/>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28" name="正方形/長方形 27"/>
            <p:cNvSpPr/>
            <p:nvPr/>
          </p:nvSpPr>
          <p:spPr>
            <a:xfrm>
              <a:off x="1277078" y="1360314"/>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29" name="正方形/長方形 28"/>
            <p:cNvSpPr/>
            <p:nvPr/>
          </p:nvSpPr>
          <p:spPr>
            <a:xfrm>
              <a:off x="613744" y="186206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0" name="正方形/長方形 29"/>
            <p:cNvSpPr/>
            <p:nvPr/>
          </p:nvSpPr>
          <p:spPr>
            <a:xfrm>
              <a:off x="954314" y="185768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1" name="正方形/長方形 30"/>
            <p:cNvSpPr/>
            <p:nvPr/>
          </p:nvSpPr>
          <p:spPr>
            <a:xfrm>
              <a:off x="1277078" y="185768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2" name="正方形/長方形 31"/>
            <p:cNvSpPr/>
            <p:nvPr/>
          </p:nvSpPr>
          <p:spPr>
            <a:xfrm>
              <a:off x="613057" y="239199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3" name="正方形/長方形 32"/>
            <p:cNvSpPr/>
            <p:nvPr/>
          </p:nvSpPr>
          <p:spPr>
            <a:xfrm>
              <a:off x="953627" y="238761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4" name="正方形/長方形 33"/>
            <p:cNvSpPr/>
            <p:nvPr/>
          </p:nvSpPr>
          <p:spPr>
            <a:xfrm>
              <a:off x="1276391" y="238761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grpSp>
      <p:sp>
        <p:nvSpPr>
          <p:cNvPr id="4" name="タイトル 3"/>
          <p:cNvSpPr>
            <a:spLocks noGrp="1"/>
          </p:cNvSpPr>
          <p:nvPr>
            <p:ph type="title"/>
          </p:nvPr>
        </p:nvSpPr>
        <p:spPr/>
        <p:txBody>
          <a:bodyPr/>
          <a:lstStyle/>
          <a:p>
            <a:r>
              <a:rPr kumimoji="1" lang="ja-JP" altLang="en-US" smtClean="0"/>
              <a:t>部分最適なシステム構築</a:t>
            </a:r>
            <a:endParaRPr kumimoji="1" lang="ja-JP" altLang="en-US"/>
          </a:p>
        </p:txBody>
      </p:sp>
      <p:pic>
        <p:nvPicPr>
          <p:cNvPr id="1026" name="Picture 2" descr="C:\Users\Shoji\AppData\Local\Microsoft\Windows\Temporary Internet Files\Content.IE5\QDAR6V81\MC90042897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1149" y="2495061"/>
            <a:ext cx="456179" cy="66682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Shoji\AppData\Local\Microsoft\Windows\Temporary Internet Files\Content.IE5\9DROLYQE\MC900428969[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55396" y="2354752"/>
            <a:ext cx="423599" cy="58740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Shoji\AppData\Local\Microsoft\Windows\Temporary Internet Files\Content.IE5\WCGM3UW8\MC900434845[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49668" y="2309698"/>
            <a:ext cx="641226" cy="64122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Shoji\AppData\Local\Microsoft\Windows\Temporary Internet Files\Content.IE5\KDR1NI43\MC900235463[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093997" y="2089625"/>
            <a:ext cx="846131" cy="845701"/>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857865" y="3822342"/>
            <a:ext cx="4330120" cy="1877437"/>
          </a:xfrm>
          <a:prstGeom prst="rect">
            <a:avLst/>
          </a:prstGeom>
          <a:noFill/>
        </p:spPr>
        <p:txBody>
          <a:bodyPr wrap="square" rtlCol="0">
            <a:spAutoFit/>
          </a:bodyPr>
          <a:lstStyle/>
          <a:p>
            <a:r>
              <a:rPr kumimoji="1" lang="ja-JP" altLang="en-US" sz="2000" dirty="0" smtClean="0">
                <a:solidFill>
                  <a:srgbClr val="FF3300"/>
                </a:solidFill>
                <a:latin typeface="+mn-lt"/>
                <a:ea typeface="+mn-ea"/>
              </a:rPr>
              <a:t>現場の業務をそのままシステム化</a:t>
            </a:r>
            <a:endParaRPr kumimoji="1" lang="en-US" altLang="ja-JP" sz="2000" dirty="0" smtClean="0">
              <a:solidFill>
                <a:srgbClr val="FF3300"/>
              </a:solidFill>
              <a:latin typeface="+mn-lt"/>
              <a:ea typeface="+mn-ea"/>
            </a:endParaRPr>
          </a:p>
          <a:p>
            <a:r>
              <a:rPr lang="ja-JP" altLang="en-US" sz="1600" dirty="0" smtClean="0">
                <a:solidFill>
                  <a:srgbClr val="0070C0"/>
                </a:solidFill>
                <a:latin typeface="+mn-lt"/>
                <a:ea typeface="+mn-ea"/>
              </a:rPr>
              <a:t>・元々の「書類の流れ」に合わせたシステム</a:t>
            </a:r>
            <a:endParaRPr lang="en-US" altLang="ja-JP" sz="1600" dirty="0" smtClean="0">
              <a:solidFill>
                <a:srgbClr val="0070C0"/>
              </a:solidFill>
              <a:latin typeface="+mn-lt"/>
              <a:ea typeface="+mn-ea"/>
            </a:endParaRPr>
          </a:p>
          <a:p>
            <a:r>
              <a:rPr lang="ja-JP" altLang="en-US" sz="1600" dirty="0" smtClean="0">
                <a:solidFill>
                  <a:srgbClr val="0070C0"/>
                </a:solidFill>
                <a:latin typeface="+mn-lt"/>
                <a:ea typeface="+mn-ea"/>
              </a:rPr>
              <a:t>・</a:t>
            </a:r>
            <a:r>
              <a:rPr kumimoji="1" lang="ja-JP" altLang="en-US" sz="1600" dirty="0" smtClean="0">
                <a:solidFill>
                  <a:srgbClr val="0070C0"/>
                </a:solidFill>
                <a:latin typeface="+mn-lt"/>
                <a:ea typeface="+mn-ea"/>
              </a:rPr>
              <a:t>部分最適なシステム構築</a:t>
            </a:r>
            <a:endParaRPr kumimoji="1" lang="en-US" altLang="ja-JP" sz="1600" dirty="0" smtClean="0">
              <a:solidFill>
                <a:srgbClr val="0070C0"/>
              </a:solidFill>
              <a:latin typeface="+mn-lt"/>
              <a:ea typeface="+mn-ea"/>
            </a:endParaRPr>
          </a:p>
          <a:p>
            <a:r>
              <a:rPr kumimoji="1" lang="ja-JP" altLang="en-US" sz="1600" dirty="0" smtClean="0">
                <a:solidFill>
                  <a:srgbClr val="0070C0"/>
                </a:solidFill>
                <a:latin typeface="+mn-lt"/>
                <a:ea typeface="+mn-ea"/>
              </a:rPr>
              <a:t>・様々な部門が様々なシステムを導入</a:t>
            </a:r>
            <a:endParaRPr kumimoji="1" lang="en-US" altLang="ja-JP" sz="1600" dirty="0" smtClean="0">
              <a:solidFill>
                <a:srgbClr val="0070C0"/>
              </a:solidFill>
              <a:latin typeface="+mn-lt"/>
              <a:ea typeface="+mn-ea"/>
            </a:endParaRPr>
          </a:p>
          <a:p>
            <a:r>
              <a:rPr lang="ja-JP" altLang="en-US" sz="1600" dirty="0" smtClean="0">
                <a:solidFill>
                  <a:srgbClr val="0070C0"/>
                </a:solidFill>
                <a:latin typeface="+mn-lt"/>
                <a:ea typeface="+mn-ea"/>
              </a:rPr>
              <a:t>・重複する業務（顧客マスターの登録など）</a:t>
            </a:r>
            <a:endParaRPr lang="en-US" altLang="ja-JP" sz="1600" dirty="0" smtClean="0">
              <a:solidFill>
                <a:srgbClr val="0070C0"/>
              </a:solidFill>
              <a:latin typeface="+mn-lt"/>
              <a:ea typeface="+mn-ea"/>
            </a:endParaRPr>
          </a:p>
          <a:p>
            <a:r>
              <a:rPr lang="ja-JP" altLang="en-US" sz="1600" dirty="0" smtClean="0">
                <a:solidFill>
                  <a:srgbClr val="0070C0"/>
                </a:solidFill>
                <a:latin typeface="+mn-lt"/>
                <a:ea typeface="+mn-ea"/>
              </a:rPr>
              <a:t>・別々の</a:t>
            </a:r>
            <a:r>
              <a:rPr lang="en-US" altLang="ja-JP" sz="1600" dirty="0" smtClean="0">
                <a:solidFill>
                  <a:srgbClr val="0070C0"/>
                </a:solidFill>
                <a:latin typeface="+mn-lt"/>
                <a:ea typeface="+mn-ea"/>
              </a:rPr>
              <a:t>DB</a:t>
            </a:r>
            <a:r>
              <a:rPr lang="ja-JP" altLang="en-US" sz="1600" dirty="0" smtClean="0">
                <a:solidFill>
                  <a:srgbClr val="0070C0"/>
                </a:solidFill>
                <a:latin typeface="+mn-lt"/>
                <a:ea typeface="+mn-ea"/>
              </a:rPr>
              <a:t>（顧客データなど）</a:t>
            </a:r>
            <a:endParaRPr lang="en-US" altLang="ja-JP" sz="1600" dirty="0" smtClean="0">
              <a:solidFill>
                <a:srgbClr val="0070C0"/>
              </a:solidFill>
              <a:latin typeface="+mn-lt"/>
              <a:ea typeface="+mn-ea"/>
            </a:endParaRPr>
          </a:p>
          <a:p>
            <a:r>
              <a:rPr lang="ja-JP" altLang="en-US" sz="1600" dirty="0" smtClean="0">
                <a:solidFill>
                  <a:srgbClr val="0070C0"/>
                </a:solidFill>
                <a:latin typeface="+mn-lt"/>
                <a:ea typeface="+mn-ea"/>
              </a:rPr>
              <a:t>・システム間でデータ</a:t>
            </a:r>
            <a:r>
              <a:rPr lang="ja-JP" altLang="en-US" sz="1600" dirty="0">
                <a:solidFill>
                  <a:srgbClr val="0070C0"/>
                </a:solidFill>
                <a:latin typeface="+mn-lt"/>
                <a:ea typeface="+mn-ea"/>
              </a:rPr>
              <a:t>の</a:t>
            </a:r>
            <a:r>
              <a:rPr lang="ja-JP" altLang="en-US" sz="1600" dirty="0" smtClean="0">
                <a:solidFill>
                  <a:srgbClr val="0070C0"/>
                </a:solidFill>
                <a:latin typeface="+mn-lt"/>
                <a:ea typeface="+mn-ea"/>
              </a:rPr>
              <a:t>互換性が無い</a:t>
            </a:r>
            <a:endParaRPr kumimoji="1" lang="ja-JP" altLang="en-US" sz="1600" dirty="0">
              <a:solidFill>
                <a:srgbClr val="0070C0"/>
              </a:solidFill>
              <a:latin typeface="+mn-lt"/>
              <a:ea typeface="+mn-ea"/>
            </a:endParaRPr>
          </a:p>
        </p:txBody>
      </p:sp>
      <p:cxnSp>
        <p:nvCxnSpPr>
          <p:cNvPr id="3" name="直線矢印コネクタ 2"/>
          <p:cNvCxnSpPr/>
          <p:nvPr/>
        </p:nvCxnSpPr>
        <p:spPr bwMode="auto">
          <a:xfrm>
            <a:off x="4314304" y="2758610"/>
            <a:ext cx="1193800" cy="0"/>
          </a:xfrm>
          <a:prstGeom prst="straightConnector1">
            <a:avLst/>
          </a:prstGeom>
          <a:solidFill>
            <a:schemeClr val="bg1"/>
          </a:solidFill>
          <a:ln w="38100" cap="flat" cmpd="sng" algn="ctr">
            <a:solidFill>
              <a:srgbClr val="4168A7"/>
            </a:solidFill>
            <a:prstDash val="sysDot"/>
            <a:round/>
            <a:headEnd type="arrow"/>
            <a:tailEnd type="arrow"/>
          </a:ln>
          <a:effectLst/>
        </p:spPr>
      </p:cxnSp>
      <p:sp>
        <p:nvSpPr>
          <p:cNvPr id="2" name="角丸四角形 1"/>
          <p:cNvSpPr/>
          <p:nvPr/>
        </p:nvSpPr>
        <p:spPr bwMode="auto">
          <a:xfrm>
            <a:off x="971599" y="5808210"/>
            <a:ext cx="4032449" cy="429102"/>
          </a:xfrm>
          <a:prstGeom prst="roundRect">
            <a:avLst>
              <a:gd name="adj" fmla="val 0"/>
            </a:avLst>
          </a:prstGeom>
          <a:solidFill>
            <a:schemeClr val="accent3"/>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400" b="0" i="0" u="none" strike="noStrike" cap="none" normalizeH="0" dirty="0" smtClean="0">
                <a:ln>
                  <a:noFill/>
                </a:ln>
                <a:solidFill>
                  <a:schemeClr val="bg1"/>
                </a:solidFill>
                <a:effectLst/>
              </a:rPr>
              <a:t>サイロ化</a:t>
            </a:r>
          </a:p>
        </p:txBody>
      </p:sp>
      <p:pic>
        <p:nvPicPr>
          <p:cNvPr id="6" name="Picture 2" descr="明治公園第１・２・３サイロ"/>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18986" y="3886180"/>
            <a:ext cx="2439341" cy="23559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78206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 calcmode="lin" valueType="num">
                                      <p:cBhvr>
                                        <p:cTn id="7" dur="500" fill="hold"/>
                                        <p:tgtEl>
                                          <p:spTgt spid="1028"/>
                                        </p:tgtEl>
                                        <p:attrNameLst>
                                          <p:attrName>ppt_w</p:attrName>
                                        </p:attrNameLst>
                                      </p:cBhvr>
                                      <p:tavLst>
                                        <p:tav tm="0">
                                          <p:val>
                                            <p:fltVal val="0"/>
                                          </p:val>
                                        </p:tav>
                                        <p:tav tm="100000">
                                          <p:val>
                                            <p:strVal val="#ppt_w"/>
                                          </p:val>
                                        </p:tav>
                                      </p:tavLst>
                                    </p:anim>
                                    <p:anim calcmode="lin" valueType="num">
                                      <p:cBhvr>
                                        <p:cTn id="8" dur="500" fill="hold"/>
                                        <p:tgtEl>
                                          <p:spTgt spid="1028"/>
                                        </p:tgtEl>
                                        <p:attrNameLst>
                                          <p:attrName>ppt_h</p:attrName>
                                        </p:attrNameLst>
                                      </p:cBhvr>
                                      <p:tavLst>
                                        <p:tav tm="0">
                                          <p:val>
                                            <p:fltVal val="0"/>
                                          </p:val>
                                        </p:tav>
                                        <p:tav tm="100000">
                                          <p:val>
                                            <p:strVal val="#ppt_h"/>
                                          </p:val>
                                        </p:tav>
                                      </p:tavLst>
                                    </p:anim>
                                    <p:animEffect transition="in" filter="fade">
                                      <p:cBhvr>
                                        <p:cTn id="9" dur="500"/>
                                        <p:tgtEl>
                                          <p:spTgt spid="102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027"/>
                                        </p:tgtEl>
                                        <p:attrNameLst>
                                          <p:attrName>style.visibility</p:attrName>
                                        </p:attrNameLst>
                                      </p:cBhvr>
                                      <p:to>
                                        <p:strVal val="visible"/>
                                      </p:to>
                                    </p:set>
                                    <p:anim calcmode="lin" valueType="num">
                                      <p:cBhvr>
                                        <p:cTn id="14" dur="500" fill="hold"/>
                                        <p:tgtEl>
                                          <p:spTgt spid="1027"/>
                                        </p:tgtEl>
                                        <p:attrNameLst>
                                          <p:attrName>ppt_w</p:attrName>
                                        </p:attrNameLst>
                                      </p:cBhvr>
                                      <p:tavLst>
                                        <p:tav tm="0">
                                          <p:val>
                                            <p:fltVal val="0"/>
                                          </p:val>
                                        </p:tav>
                                        <p:tav tm="100000">
                                          <p:val>
                                            <p:strVal val="#ppt_w"/>
                                          </p:val>
                                        </p:tav>
                                      </p:tavLst>
                                    </p:anim>
                                    <p:anim calcmode="lin" valueType="num">
                                      <p:cBhvr>
                                        <p:cTn id="15" dur="500" fill="hold"/>
                                        <p:tgtEl>
                                          <p:spTgt spid="1027"/>
                                        </p:tgtEl>
                                        <p:attrNameLst>
                                          <p:attrName>ppt_h</p:attrName>
                                        </p:attrNameLst>
                                      </p:cBhvr>
                                      <p:tavLst>
                                        <p:tav tm="0">
                                          <p:val>
                                            <p:fltVal val="0"/>
                                          </p:val>
                                        </p:tav>
                                        <p:tav tm="100000">
                                          <p:val>
                                            <p:strVal val="#ppt_h"/>
                                          </p:val>
                                        </p:tav>
                                      </p:tavLst>
                                    </p:anim>
                                    <p:animEffect transition="in" filter="fade">
                                      <p:cBhvr>
                                        <p:cTn id="16" dur="500"/>
                                        <p:tgtEl>
                                          <p:spTgt spid="102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1030"/>
                                        </p:tgtEl>
                                        <p:attrNameLst>
                                          <p:attrName>style.visibility</p:attrName>
                                        </p:attrNameLst>
                                      </p:cBhvr>
                                      <p:to>
                                        <p:strVal val="visible"/>
                                      </p:to>
                                    </p:set>
                                    <p:anim calcmode="lin" valueType="num">
                                      <p:cBhvr>
                                        <p:cTn id="21" dur="500" fill="hold"/>
                                        <p:tgtEl>
                                          <p:spTgt spid="1030"/>
                                        </p:tgtEl>
                                        <p:attrNameLst>
                                          <p:attrName>ppt_w</p:attrName>
                                        </p:attrNameLst>
                                      </p:cBhvr>
                                      <p:tavLst>
                                        <p:tav tm="0">
                                          <p:val>
                                            <p:fltVal val="0"/>
                                          </p:val>
                                        </p:tav>
                                        <p:tav tm="100000">
                                          <p:val>
                                            <p:strVal val="#ppt_w"/>
                                          </p:val>
                                        </p:tav>
                                      </p:tavLst>
                                    </p:anim>
                                    <p:anim calcmode="lin" valueType="num">
                                      <p:cBhvr>
                                        <p:cTn id="22" dur="500" fill="hold"/>
                                        <p:tgtEl>
                                          <p:spTgt spid="1030"/>
                                        </p:tgtEl>
                                        <p:attrNameLst>
                                          <p:attrName>ppt_h</p:attrName>
                                        </p:attrNameLst>
                                      </p:cBhvr>
                                      <p:tavLst>
                                        <p:tav tm="0">
                                          <p:val>
                                            <p:fltVal val="0"/>
                                          </p:val>
                                        </p:tav>
                                        <p:tav tm="100000">
                                          <p:val>
                                            <p:strVal val="#ppt_h"/>
                                          </p:val>
                                        </p:tav>
                                      </p:tavLst>
                                    </p:anim>
                                    <p:animEffect transition="in" filter="fade">
                                      <p:cBhvr>
                                        <p:cTn id="23" dur="500"/>
                                        <p:tgtEl>
                                          <p:spTgt spid="103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1026"/>
                                        </p:tgtEl>
                                        <p:attrNameLst>
                                          <p:attrName>style.visibility</p:attrName>
                                        </p:attrNameLst>
                                      </p:cBhvr>
                                      <p:to>
                                        <p:strVal val="visible"/>
                                      </p:to>
                                    </p:set>
                                    <p:anim calcmode="lin" valueType="num">
                                      <p:cBhvr>
                                        <p:cTn id="28" dur="500" fill="hold"/>
                                        <p:tgtEl>
                                          <p:spTgt spid="1026"/>
                                        </p:tgtEl>
                                        <p:attrNameLst>
                                          <p:attrName>ppt_w</p:attrName>
                                        </p:attrNameLst>
                                      </p:cBhvr>
                                      <p:tavLst>
                                        <p:tav tm="0">
                                          <p:val>
                                            <p:fltVal val="0"/>
                                          </p:val>
                                        </p:tav>
                                        <p:tav tm="100000">
                                          <p:val>
                                            <p:strVal val="#ppt_w"/>
                                          </p:val>
                                        </p:tav>
                                      </p:tavLst>
                                    </p:anim>
                                    <p:anim calcmode="lin" valueType="num">
                                      <p:cBhvr>
                                        <p:cTn id="29" dur="500" fill="hold"/>
                                        <p:tgtEl>
                                          <p:spTgt spid="1026"/>
                                        </p:tgtEl>
                                        <p:attrNameLst>
                                          <p:attrName>ppt_h</p:attrName>
                                        </p:attrNameLst>
                                      </p:cBhvr>
                                      <p:tavLst>
                                        <p:tav tm="0">
                                          <p:val>
                                            <p:fltVal val="0"/>
                                          </p:val>
                                        </p:tav>
                                        <p:tav tm="100000">
                                          <p:val>
                                            <p:strVal val="#ppt_h"/>
                                          </p:val>
                                        </p:tav>
                                      </p:tavLst>
                                    </p:anim>
                                    <p:animEffect transition="in" filter="fade">
                                      <p:cBhvr>
                                        <p:cTn id="30" dur="500"/>
                                        <p:tgtEl>
                                          <p:spTgt spid="1026"/>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additive="base">
                                        <p:cTn id="35" dur="500" fill="hold"/>
                                        <p:tgtEl>
                                          <p:spTgt spid="5"/>
                                        </p:tgtEl>
                                        <p:attrNameLst>
                                          <p:attrName>ppt_x</p:attrName>
                                        </p:attrNameLst>
                                      </p:cBhvr>
                                      <p:tavLst>
                                        <p:tav tm="0">
                                          <p:val>
                                            <p:strVal val="1+#ppt_w/2"/>
                                          </p:val>
                                        </p:tav>
                                        <p:tav tm="100000">
                                          <p:val>
                                            <p:strVal val="#ppt_x"/>
                                          </p:val>
                                        </p:tav>
                                      </p:tavLst>
                                    </p:anim>
                                    <p:anim calcmode="lin" valueType="num">
                                      <p:cBhvr additive="base">
                                        <p:cTn id="36"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p:cTn id="41" dur="500" fill="hold"/>
                                        <p:tgtEl>
                                          <p:spTgt spid="2"/>
                                        </p:tgtEl>
                                        <p:attrNameLst>
                                          <p:attrName>ppt_w</p:attrName>
                                        </p:attrNameLst>
                                      </p:cBhvr>
                                      <p:tavLst>
                                        <p:tav tm="0">
                                          <p:val>
                                            <p:fltVal val="0"/>
                                          </p:val>
                                        </p:tav>
                                        <p:tav tm="100000">
                                          <p:val>
                                            <p:strVal val="#ppt_w"/>
                                          </p:val>
                                        </p:tav>
                                      </p:tavLst>
                                    </p:anim>
                                    <p:anim calcmode="lin" valueType="num">
                                      <p:cBhvr>
                                        <p:cTn id="42" dur="500" fill="hold"/>
                                        <p:tgtEl>
                                          <p:spTgt spid="2"/>
                                        </p:tgtEl>
                                        <p:attrNameLst>
                                          <p:attrName>ppt_h</p:attrName>
                                        </p:attrNameLst>
                                      </p:cBhvr>
                                      <p:tavLst>
                                        <p:tav tm="0">
                                          <p:val>
                                            <p:fltVal val="0"/>
                                          </p:val>
                                        </p:tav>
                                        <p:tav tm="100000">
                                          <p:val>
                                            <p:strVal val="#ppt_h"/>
                                          </p:val>
                                        </p:tav>
                                      </p:tavLst>
                                    </p:anim>
                                    <p:animEffect transition="in" filter="fade">
                                      <p:cBhvr>
                                        <p:cTn id="43" dur="500"/>
                                        <p:tgtEl>
                                          <p:spTgt spid="2"/>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6"/>
                                        </p:tgtEl>
                                        <p:attrNameLst>
                                          <p:attrName>style.visibility</p:attrName>
                                        </p:attrNameLst>
                                      </p:cBhvr>
                                      <p:to>
                                        <p:strVal val="visible"/>
                                      </p:to>
                                    </p:set>
                                    <p:animEffect transition="in" filter="fade">
                                      <p:cBhvr>
                                        <p:cTn id="4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smtClean="0"/>
              <a:t>システム開発手法の変遷</a:t>
            </a:r>
            <a:endParaRPr lang="ja-JP" altLang="en-US"/>
          </a:p>
        </p:txBody>
      </p:sp>
      <p:sp>
        <p:nvSpPr>
          <p:cNvPr id="13" name="角丸四角形 12"/>
          <p:cNvSpPr/>
          <p:nvPr/>
        </p:nvSpPr>
        <p:spPr bwMode="auto">
          <a:xfrm>
            <a:off x="251520" y="1000310"/>
            <a:ext cx="3888432" cy="2284674"/>
          </a:xfrm>
          <a:prstGeom prst="roundRect">
            <a:avLst>
              <a:gd name="adj" fmla="val 0"/>
            </a:avLst>
          </a:prstGeom>
          <a:solidFill>
            <a:schemeClr val="accent1"/>
          </a:solidFill>
          <a:ln w="38100" cap="flat" cmpd="sng" algn="ctr">
            <a:noFill/>
            <a:prstDash val="solid"/>
            <a:round/>
            <a:headEnd type="none" w="med" len="med"/>
            <a:tailEnd type="none" w="med" len="med"/>
          </a:ln>
          <a:effectLst/>
          <a:scene3d>
            <a:camera prst="orthographicFront"/>
            <a:lightRig rig="threePt" dir="t"/>
          </a:scene3d>
          <a:sp3d/>
        </p:spPr>
        <p:txBody>
          <a:bodyPr vert="horz" wrap="square" lIns="91440" tIns="45720" rIns="91440" bIns="45720" numCol="1" rtlCol="0" anchor="ctr" anchorCtr="0" compatLnSpc="1">
            <a:prstTxWarp prst="textNoShape">
              <a:avLst/>
            </a:prstTxWarp>
          </a:bodyPr>
          <a:lstStyle/>
          <a:p>
            <a:r>
              <a:rPr lang="ja-JP" altLang="en-US" sz="2000" dirty="0" smtClean="0">
                <a:solidFill>
                  <a:schemeClr val="bg1"/>
                </a:solidFill>
                <a:latin typeface="+mn-lt"/>
                <a:ea typeface="+mn-ea"/>
              </a:rPr>
              <a:t>従来は部分最適な業務システム</a:t>
            </a:r>
            <a:endParaRPr lang="en-US" altLang="ja-JP" sz="2000" dirty="0">
              <a:solidFill>
                <a:schemeClr val="bg1"/>
              </a:solidFill>
              <a:latin typeface="+mn-lt"/>
              <a:ea typeface="+mn-ea"/>
            </a:endParaRPr>
          </a:p>
          <a:p>
            <a:pPr lvl="1" indent="-188913"/>
            <a:endParaRPr lang="en-US" altLang="ja-JP" sz="1600" dirty="0" smtClean="0">
              <a:solidFill>
                <a:schemeClr val="bg1"/>
              </a:solidFill>
              <a:latin typeface="+mn-lt"/>
              <a:ea typeface="+mn-ea"/>
            </a:endParaRPr>
          </a:p>
          <a:p>
            <a:pPr marL="554037" lvl="1" indent="-285750">
              <a:buFont typeface="Wingdings" charset="2"/>
              <a:buChar char="Ø"/>
            </a:pPr>
            <a:r>
              <a:rPr lang="ja-JP" altLang="en-US" sz="1400" dirty="0" smtClean="0">
                <a:solidFill>
                  <a:schemeClr val="bg1"/>
                </a:solidFill>
                <a:latin typeface="+mn-lt"/>
                <a:ea typeface="+mn-ea"/>
              </a:rPr>
              <a:t>個別</a:t>
            </a:r>
            <a:r>
              <a:rPr lang="ja-JP" altLang="en-US" sz="1400" dirty="0">
                <a:solidFill>
                  <a:schemeClr val="bg1"/>
                </a:solidFill>
                <a:latin typeface="+mn-lt"/>
                <a:ea typeface="+mn-ea"/>
              </a:rPr>
              <a:t>に</a:t>
            </a:r>
            <a:r>
              <a:rPr lang="ja-JP" altLang="en-US" sz="1400" dirty="0" smtClean="0">
                <a:solidFill>
                  <a:schemeClr val="bg1"/>
                </a:solidFill>
                <a:latin typeface="+mn-lt"/>
                <a:ea typeface="+mn-ea"/>
              </a:rPr>
              <a:t>システム設計開発</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smtClean="0">
                <a:solidFill>
                  <a:schemeClr val="bg1"/>
                </a:solidFill>
                <a:latin typeface="+mn-lt"/>
                <a:ea typeface="+mn-ea"/>
              </a:rPr>
              <a:t>現場</a:t>
            </a:r>
            <a:r>
              <a:rPr lang="ja-JP" altLang="en-US" sz="1400" dirty="0">
                <a:solidFill>
                  <a:schemeClr val="bg1"/>
                </a:solidFill>
                <a:latin typeface="+mn-lt"/>
                <a:ea typeface="+mn-ea"/>
              </a:rPr>
              <a:t>の仕事をそのまま</a:t>
            </a:r>
            <a:r>
              <a:rPr lang="ja-JP" altLang="en-US" sz="1400" dirty="0" smtClean="0">
                <a:solidFill>
                  <a:schemeClr val="bg1"/>
                </a:solidFill>
                <a:latin typeface="+mn-lt"/>
                <a:ea typeface="+mn-ea"/>
              </a:rPr>
              <a:t>システム化</a:t>
            </a:r>
            <a:endParaRPr lang="en-US" altLang="ja-JP" sz="1400" dirty="0" smtClean="0">
              <a:solidFill>
                <a:schemeClr val="bg1"/>
              </a:solidFill>
              <a:latin typeface="+mn-lt"/>
              <a:ea typeface="+mn-ea"/>
            </a:endParaRPr>
          </a:p>
          <a:p>
            <a:pPr marL="554037" lvl="1" indent="-285750">
              <a:buFont typeface="Wingdings" charset="2"/>
              <a:buChar char="Ø"/>
            </a:pPr>
            <a:r>
              <a:rPr lang="ja-JP" altLang="en-US" sz="1400" dirty="0" smtClean="0">
                <a:solidFill>
                  <a:schemeClr val="bg1"/>
                </a:solidFill>
                <a:latin typeface="+mn-lt"/>
                <a:ea typeface="+mn-ea"/>
              </a:rPr>
              <a:t>「</a:t>
            </a:r>
            <a:r>
              <a:rPr lang="ja-JP" altLang="en-US" sz="1400" dirty="0">
                <a:solidFill>
                  <a:schemeClr val="bg1"/>
                </a:solidFill>
                <a:latin typeface="+mn-lt"/>
                <a:ea typeface="+mn-ea"/>
              </a:rPr>
              <a:t>その時点」</a:t>
            </a:r>
            <a:r>
              <a:rPr lang="ja-JP" altLang="en-US" sz="1400" dirty="0" smtClean="0">
                <a:solidFill>
                  <a:schemeClr val="bg1"/>
                </a:solidFill>
                <a:latin typeface="+mn-lt"/>
                <a:ea typeface="+mn-ea"/>
              </a:rPr>
              <a:t>での技術</a:t>
            </a:r>
            <a:r>
              <a:rPr lang="ja-JP" altLang="en-US" sz="1400" dirty="0">
                <a:solidFill>
                  <a:schemeClr val="bg1"/>
                </a:solidFill>
                <a:latin typeface="+mn-lt"/>
                <a:ea typeface="+mn-ea"/>
              </a:rPr>
              <a:t>を使って開発</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smtClean="0">
                <a:solidFill>
                  <a:schemeClr val="bg1"/>
                </a:solidFill>
                <a:latin typeface="+mn-lt"/>
                <a:ea typeface="+mn-ea"/>
              </a:rPr>
              <a:t>他</a:t>
            </a:r>
            <a:r>
              <a:rPr lang="ja-JP" altLang="en-US" sz="1400" dirty="0">
                <a:solidFill>
                  <a:schemeClr val="bg1"/>
                </a:solidFill>
                <a:latin typeface="+mn-lt"/>
                <a:ea typeface="+mn-ea"/>
              </a:rPr>
              <a:t>システムとの連携は必要に応じて設計・実装</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smtClean="0">
                <a:solidFill>
                  <a:schemeClr val="bg1"/>
                </a:solidFill>
                <a:latin typeface="+mn-lt"/>
                <a:ea typeface="+mn-ea"/>
              </a:rPr>
              <a:t>全社的</a:t>
            </a:r>
            <a:r>
              <a:rPr lang="ja-JP" altLang="en-US" sz="1400" dirty="0">
                <a:solidFill>
                  <a:schemeClr val="bg1"/>
                </a:solidFill>
                <a:latin typeface="+mn-lt"/>
                <a:ea typeface="+mn-ea"/>
              </a:rPr>
              <a:t>最適化という視点はない</a:t>
            </a:r>
            <a:endParaRPr lang="en-US" altLang="ja-JP" sz="1400" dirty="0">
              <a:solidFill>
                <a:schemeClr val="bg1"/>
              </a:solidFill>
              <a:latin typeface="+mn-lt"/>
              <a:ea typeface="+mn-ea"/>
            </a:endParaRPr>
          </a:p>
        </p:txBody>
      </p:sp>
      <p:sp>
        <p:nvSpPr>
          <p:cNvPr id="14" name="角丸四角形 13"/>
          <p:cNvSpPr/>
          <p:nvPr/>
        </p:nvSpPr>
        <p:spPr bwMode="auto">
          <a:xfrm>
            <a:off x="5004048" y="1000310"/>
            <a:ext cx="3888432" cy="2284674"/>
          </a:xfrm>
          <a:prstGeom prst="roundRect">
            <a:avLst>
              <a:gd name="adj" fmla="val 0"/>
            </a:avLst>
          </a:prstGeom>
          <a:solidFill>
            <a:schemeClr val="accent5"/>
          </a:solidFill>
          <a:ln w="38100" cap="flat" cmpd="sng" algn="ctr">
            <a:noFill/>
            <a:prstDash val="solid"/>
            <a:round/>
            <a:headEnd type="none" w="med" len="med"/>
            <a:tailEnd type="none" w="med" len="med"/>
          </a:ln>
          <a:effectLst/>
          <a:scene3d>
            <a:camera prst="orthographicFront"/>
            <a:lightRig rig="threePt" dir="t"/>
          </a:scene3d>
          <a:sp3d/>
        </p:spPr>
        <p:txBody>
          <a:bodyPr vert="horz" wrap="square" lIns="91440" tIns="45720" rIns="91440" bIns="45720" numCol="1" rtlCol="0" anchor="ctr" anchorCtr="0" compatLnSpc="1">
            <a:prstTxWarp prst="textNoShape">
              <a:avLst/>
            </a:prstTxWarp>
          </a:bodyPr>
          <a:lstStyle/>
          <a:p>
            <a:pPr algn="ctr"/>
            <a:r>
              <a:rPr lang="ja-JP" altLang="en-US" sz="2000" dirty="0">
                <a:solidFill>
                  <a:schemeClr val="bg1"/>
                </a:solidFill>
                <a:latin typeface="+mn-lt"/>
                <a:ea typeface="+mn-ea"/>
              </a:rPr>
              <a:t>全社</a:t>
            </a:r>
            <a:r>
              <a:rPr lang="ja-JP" altLang="en-US" sz="2000" dirty="0" smtClean="0">
                <a:solidFill>
                  <a:schemeClr val="bg1"/>
                </a:solidFill>
                <a:latin typeface="+mn-lt"/>
                <a:ea typeface="+mn-ea"/>
              </a:rPr>
              <a:t>最適化手法</a:t>
            </a:r>
            <a:endParaRPr lang="en-US" altLang="ja-JP" sz="2000" dirty="0">
              <a:solidFill>
                <a:schemeClr val="bg1"/>
              </a:solidFill>
              <a:latin typeface="+mn-lt"/>
              <a:ea typeface="+mn-ea"/>
            </a:endParaRPr>
          </a:p>
          <a:p>
            <a:pPr marL="366713" lvl="1" indent="-188913">
              <a:tabLst>
                <a:tab pos="903288" algn="l"/>
              </a:tabLst>
            </a:pPr>
            <a:endParaRPr lang="en-US" altLang="ja-JP" sz="2000" dirty="0" smtClean="0">
              <a:solidFill>
                <a:schemeClr val="bg1"/>
              </a:solidFill>
              <a:latin typeface="+mn-lt"/>
              <a:ea typeface="+mn-ea"/>
            </a:endParaRPr>
          </a:p>
          <a:p>
            <a:pPr marL="366713" lvl="1" indent="-188913">
              <a:tabLst>
                <a:tab pos="903288" algn="l"/>
              </a:tabLst>
            </a:pPr>
            <a:r>
              <a:rPr lang="en-US" altLang="ja-JP" sz="2000" dirty="0" smtClean="0">
                <a:solidFill>
                  <a:schemeClr val="bg1"/>
                </a:solidFill>
                <a:latin typeface="+mn-lt"/>
                <a:ea typeface="+mn-ea"/>
              </a:rPr>
              <a:t>EA	</a:t>
            </a:r>
            <a:r>
              <a:rPr lang="en-US" altLang="ja-JP" sz="1400" dirty="0" smtClean="0">
                <a:solidFill>
                  <a:schemeClr val="bg1"/>
                </a:solidFill>
                <a:latin typeface="+mn-lt"/>
                <a:ea typeface="+mn-ea"/>
              </a:rPr>
              <a:t>Enterprise Architecture</a:t>
            </a:r>
          </a:p>
          <a:p>
            <a:pPr marL="366713" lvl="1" indent="-188913">
              <a:tabLst>
                <a:tab pos="903288" algn="l"/>
              </a:tabLst>
            </a:pPr>
            <a:endParaRPr lang="en-US" altLang="ja-JP" sz="1400" dirty="0">
              <a:solidFill>
                <a:schemeClr val="bg1"/>
              </a:solidFill>
              <a:latin typeface="+mn-lt"/>
              <a:ea typeface="+mn-ea"/>
            </a:endParaRPr>
          </a:p>
          <a:p>
            <a:pPr marL="366713" lvl="1" indent="-188913">
              <a:tabLst>
                <a:tab pos="903288" algn="l"/>
              </a:tabLst>
            </a:pPr>
            <a:r>
              <a:rPr lang="en-US" altLang="ja-JP" sz="2000" dirty="0" smtClean="0">
                <a:solidFill>
                  <a:schemeClr val="bg1"/>
                </a:solidFill>
                <a:latin typeface="+mn-lt"/>
                <a:ea typeface="+mn-ea"/>
              </a:rPr>
              <a:t>BPR</a:t>
            </a:r>
            <a:r>
              <a:rPr lang="en-US" altLang="ja-JP" sz="1400" dirty="0">
                <a:solidFill>
                  <a:schemeClr val="bg1"/>
                </a:solidFill>
                <a:latin typeface="+mn-lt"/>
                <a:ea typeface="+mn-ea"/>
              </a:rPr>
              <a:t>	</a:t>
            </a:r>
            <a:r>
              <a:rPr lang="en-US" altLang="ja-JP" sz="1400" dirty="0" smtClean="0">
                <a:solidFill>
                  <a:schemeClr val="bg1"/>
                </a:solidFill>
                <a:latin typeface="+mn-lt"/>
                <a:ea typeface="+mn-ea"/>
              </a:rPr>
              <a:t>Business </a:t>
            </a:r>
            <a:r>
              <a:rPr lang="en-US" altLang="ja-JP" sz="1400" dirty="0">
                <a:solidFill>
                  <a:schemeClr val="bg1"/>
                </a:solidFill>
                <a:latin typeface="+mn-lt"/>
                <a:ea typeface="+mn-ea"/>
              </a:rPr>
              <a:t>Process Re-</a:t>
            </a:r>
            <a:r>
              <a:rPr lang="en-US" altLang="ja-JP" sz="1400" dirty="0" smtClean="0">
                <a:solidFill>
                  <a:schemeClr val="bg1"/>
                </a:solidFill>
                <a:latin typeface="+mn-lt"/>
                <a:ea typeface="+mn-ea"/>
              </a:rPr>
              <a:t>engineering</a:t>
            </a:r>
          </a:p>
          <a:p>
            <a:pPr marL="366713" lvl="1" indent="-188913">
              <a:tabLst>
                <a:tab pos="903288" algn="l"/>
              </a:tabLst>
            </a:pPr>
            <a:endParaRPr lang="en-US" altLang="ja-JP" sz="1400" dirty="0">
              <a:solidFill>
                <a:schemeClr val="bg1"/>
              </a:solidFill>
              <a:latin typeface="+mn-lt"/>
              <a:ea typeface="+mn-ea"/>
            </a:endParaRPr>
          </a:p>
          <a:p>
            <a:pPr marL="366713" lvl="1" indent="-188913">
              <a:tabLst>
                <a:tab pos="903288" algn="l"/>
              </a:tabLst>
            </a:pPr>
            <a:r>
              <a:rPr lang="en-US" altLang="ja-JP" sz="2000" dirty="0" smtClean="0">
                <a:solidFill>
                  <a:schemeClr val="bg1"/>
                </a:solidFill>
                <a:latin typeface="+mn-lt"/>
                <a:ea typeface="+mn-ea"/>
              </a:rPr>
              <a:t>ERP	</a:t>
            </a:r>
            <a:r>
              <a:rPr lang="en-US" altLang="ja-JP" sz="1400" dirty="0" smtClean="0">
                <a:solidFill>
                  <a:schemeClr val="bg1"/>
                </a:solidFill>
                <a:latin typeface="+mn-lt"/>
                <a:ea typeface="+mn-ea"/>
              </a:rPr>
              <a:t>Enterprise Resource Planning</a:t>
            </a:r>
          </a:p>
        </p:txBody>
      </p:sp>
      <p:sp>
        <p:nvSpPr>
          <p:cNvPr id="5" name="右矢印 4"/>
          <p:cNvSpPr/>
          <p:nvPr/>
        </p:nvSpPr>
        <p:spPr bwMode="auto">
          <a:xfrm>
            <a:off x="4283968" y="1278551"/>
            <a:ext cx="576064" cy="1728192"/>
          </a:xfrm>
          <a:prstGeom prst="rightArrow">
            <a:avLst/>
          </a:prstGeom>
          <a:solidFill>
            <a:schemeClr val="accent6">
              <a:lumMod val="7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smtClean="0">
              <a:ln>
                <a:noFill/>
              </a:ln>
              <a:solidFill>
                <a:srgbClr val="484848"/>
              </a:solidFill>
              <a:effectLst/>
              <a:latin typeface="+mn-lt"/>
              <a:ea typeface="+mn-ea"/>
            </a:endParaRPr>
          </a:p>
        </p:txBody>
      </p:sp>
      <p:sp>
        <p:nvSpPr>
          <p:cNvPr id="2" name="正方形/長方形 1"/>
          <p:cNvSpPr/>
          <p:nvPr/>
        </p:nvSpPr>
        <p:spPr bwMode="auto">
          <a:xfrm>
            <a:off x="251520" y="3429000"/>
            <a:ext cx="8640960" cy="2952328"/>
          </a:xfrm>
          <a:prstGeom prst="rect">
            <a:avLst/>
          </a:prstGeom>
          <a:solidFill>
            <a:schemeClr val="accent6">
              <a:lumMod val="7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spcBef>
                <a:spcPct val="20000"/>
              </a:spcBef>
            </a:pPr>
            <a:r>
              <a:rPr kumimoji="0" lang="en-US" altLang="ja-JP" sz="2400" dirty="0" smtClean="0">
                <a:solidFill>
                  <a:schemeClr val="bg1"/>
                </a:solidFill>
                <a:latin typeface="+mn-lt"/>
                <a:ea typeface="+mn-ea"/>
              </a:rPr>
              <a:t>Enterprise Architecture</a:t>
            </a:r>
          </a:p>
          <a:p>
            <a:pPr>
              <a:spcBef>
                <a:spcPct val="20000"/>
              </a:spcBef>
            </a:pPr>
            <a:r>
              <a:rPr kumimoji="0" lang="ja-JP" altLang="en-US" sz="1400" dirty="0" smtClean="0">
                <a:solidFill>
                  <a:schemeClr val="bg1"/>
                </a:solidFill>
                <a:latin typeface="+mn-lt"/>
                <a:ea typeface="+mn-ea"/>
              </a:rPr>
              <a:t>複雑化し非効率化した巨大</a:t>
            </a:r>
            <a:r>
              <a:rPr kumimoji="0" lang="ja-JP" altLang="en-US" sz="1400" dirty="0">
                <a:solidFill>
                  <a:schemeClr val="bg1"/>
                </a:solidFill>
                <a:latin typeface="+mn-lt"/>
                <a:ea typeface="+mn-ea"/>
              </a:rPr>
              <a:t>な</a:t>
            </a:r>
            <a:r>
              <a:rPr kumimoji="0" lang="ja-JP" altLang="en-US" sz="1400" dirty="0" smtClean="0">
                <a:solidFill>
                  <a:schemeClr val="bg1"/>
                </a:solidFill>
                <a:latin typeface="+mn-lt"/>
                <a:ea typeface="+mn-ea"/>
              </a:rPr>
              <a:t>組織の</a:t>
            </a:r>
            <a:r>
              <a:rPr kumimoji="0" lang="ja-JP" altLang="en-US" sz="1400" dirty="0">
                <a:solidFill>
                  <a:schemeClr val="bg1"/>
                </a:solidFill>
                <a:latin typeface="+mn-lt"/>
                <a:ea typeface="+mn-ea"/>
              </a:rPr>
              <a:t>業務手順や情報</a:t>
            </a:r>
            <a:r>
              <a:rPr kumimoji="0" lang="ja-JP" altLang="en-US" sz="1400" dirty="0" smtClean="0">
                <a:solidFill>
                  <a:schemeClr val="bg1"/>
                </a:solidFill>
                <a:latin typeface="+mn-lt"/>
                <a:ea typeface="+mn-ea"/>
              </a:rPr>
              <a:t>システム、組織を全社規模で最適化し、</a:t>
            </a:r>
            <a:r>
              <a:rPr kumimoji="0" lang="ja-JP" altLang="en-US" sz="1400" dirty="0">
                <a:solidFill>
                  <a:schemeClr val="bg1"/>
                </a:solidFill>
                <a:latin typeface="+mn-lt"/>
                <a:ea typeface="+mn-ea"/>
              </a:rPr>
              <a:t>効率よい組織の運営を</a:t>
            </a:r>
            <a:r>
              <a:rPr kumimoji="0" lang="ja-JP" altLang="en-US" sz="1400" dirty="0" smtClean="0">
                <a:solidFill>
                  <a:schemeClr val="bg1"/>
                </a:solidFill>
                <a:latin typeface="+mn-lt"/>
                <a:ea typeface="+mn-ea"/>
              </a:rPr>
              <a:t>図るという考え方または方法論。</a:t>
            </a:r>
            <a:endParaRPr kumimoji="0" lang="ja-JP" altLang="en-US" sz="1400" dirty="0">
              <a:solidFill>
                <a:schemeClr val="bg1"/>
              </a:solidFill>
              <a:latin typeface="+mn-lt"/>
              <a:ea typeface="+mn-ea"/>
            </a:endParaRPr>
          </a:p>
          <a:p>
            <a:pPr>
              <a:spcBef>
                <a:spcPct val="20000"/>
              </a:spcBef>
            </a:pPr>
            <a:r>
              <a:rPr kumimoji="0" lang="en-US" altLang="ja-JP" sz="1400" dirty="0" smtClean="0">
                <a:solidFill>
                  <a:schemeClr val="bg1"/>
                </a:solidFill>
                <a:latin typeface="+mn-lt"/>
                <a:ea typeface="+mn-ea"/>
              </a:rPr>
              <a:t>EA</a:t>
            </a:r>
            <a:r>
              <a:rPr kumimoji="0" lang="ja-JP" altLang="en-US" sz="1400" dirty="0" smtClean="0">
                <a:solidFill>
                  <a:schemeClr val="bg1"/>
                </a:solidFill>
                <a:latin typeface="+mn-lt"/>
                <a:ea typeface="+mn-ea"/>
              </a:rPr>
              <a:t>により、</a:t>
            </a:r>
            <a:r>
              <a:rPr kumimoji="0" lang="ja-JP" altLang="en-US" sz="1400" dirty="0">
                <a:solidFill>
                  <a:schemeClr val="bg1"/>
                </a:solidFill>
                <a:latin typeface="+mn-lt"/>
                <a:ea typeface="+mn-ea"/>
              </a:rPr>
              <a:t>巨大な組織内で複数の業務システムが別個に運用されていた</a:t>
            </a:r>
            <a:r>
              <a:rPr kumimoji="0" lang="ja-JP" altLang="en-US" sz="1400" dirty="0" smtClean="0">
                <a:solidFill>
                  <a:schemeClr val="bg1"/>
                </a:solidFill>
                <a:latin typeface="+mn-lt"/>
                <a:ea typeface="+mn-ea"/>
              </a:rPr>
              <a:t>ものを標準化し、</a:t>
            </a:r>
            <a:r>
              <a:rPr kumimoji="0" lang="ja-JP" altLang="en-US" sz="1400" dirty="0">
                <a:solidFill>
                  <a:schemeClr val="bg1"/>
                </a:solidFill>
                <a:latin typeface="+mn-lt"/>
                <a:ea typeface="+mn-ea"/>
              </a:rPr>
              <a:t>導入・運用コストの削減、重複した業務内容の統合を通じて組織の運営コストの</a:t>
            </a:r>
            <a:r>
              <a:rPr kumimoji="0" lang="ja-JP" altLang="en-US" sz="1400" dirty="0" smtClean="0">
                <a:solidFill>
                  <a:schemeClr val="bg1"/>
                </a:solidFill>
                <a:latin typeface="+mn-lt"/>
                <a:ea typeface="+mn-ea"/>
              </a:rPr>
              <a:t>削減を目指す。</a:t>
            </a:r>
            <a:endParaRPr kumimoji="0" lang="en-US" altLang="ja-JP" sz="1400" dirty="0" smtClean="0">
              <a:solidFill>
                <a:schemeClr val="bg1"/>
              </a:solidFill>
              <a:latin typeface="+mn-lt"/>
              <a:ea typeface="+mn-ea"/>
            </a:endParaRPr>
          </a:p>
          <a:p>
            <a:pPr>
              <a:spcBef>
                <a:spcPct val="20000"/>
              </a:spcBef>
            </a:pPr>
            <a:r>
              <a:rPr kumimoji="0" lang="en-US" altLang="ja-JP" sz="2400" b="0" i="0" u="none" strike="noStrike" cap="none" normalizeH="0" dirty="0" smtClean="0">
                <a:ln>
                  <a:noFill/>
                </a:ln>
                <a:solidFill>
                  <a:schemeClr val="bg1"/>
                </a:solidFill>
                <a:effectLst/>
                <a:latin typeface="+mn-lt"/>
                <a:ea typeface="+mn-ea"/>
              </a:rPr>
              <a:t>Business Process Re-engineering</a:t>
            </a:r>
          </a:p>
          <a:p>
            <a:pPr>
              <a:spcBef>
                <a:spcPct val="20000"/>
              </a:spcBef>
            </a:pPr>
            <a:r>
              <a:rPr kumimoji="0" lang="ja-JP" altLang="en-US" sz="1400" dirty="0">
                <a:solidFill>
                  <a:schemeClr val="bg1"/>
                </a:solidFill>
                <a:latin typeface="+mn-lt"/>
                <a:ea typeface="+mn-ea"/>
              </a:rPr>
              <a:t>高度に専門化され、プロセスが分断された分業型組織を改革するため、組織やビジネスルールや手順を根本的に見直し、ビジネスプロセスに視点を置き、組織、職務、業務フロー、管理機構、情報システムを再設計し、最終的顧客に対する価値を生み出す一連の改革。</a:t>
            </a:r>
            <a:endParaRPr kumimoji="0" lang="en-US" altLang="ja-JP" sz="1400" b="0" i="0" u="none" strike="noStrike" cap="none" normalizeH="0" dirty="0" smtClean="0">
              <a:ln>
                <a:noFill/>
              </a:ln>
              <a:solidFill>
                <a:schemeClr val="bg1"/>
              </a:solidFill>
              <a:effectLst/>
              <a:latin typeface="+mn-lt"/>
              <a:ea typeface="+mn-ea"/>
            </a:endParaRPr>
          </a:p>
          <a:p>
            <a:pPr>
              <a:spcBef>
                <a:spcPct val="20000"/>
              </a:spcBef>
            </a:pPr>
            <a:endParaRPr kumimoji="0" lang="ja-JP" altLang="en-US" sz="1400" b="0" i="0" u="none" strike="noStrike" cap="none" normalizeH="0" dirty="0" smtClean="0">
              <a:ln>
                <a:noFill/>
              </a:ln>
              <a:solidFill>
                <a:schemeClr val="bg1"/>
              </a:solidFill>
              <a:effectLst/>
              <a:latin typeface="+mn-lt"/>
              <a:ea typeface="+mn-ea"/>
            </a:endParaRPr>
          </a:p>
        </p:txBody>
      </p:sp>
    </p:spTree>
    <p:extLst>
      <p:ext uri="{BB962C8B-B14F-4D97-AF65-F5344CB8AC3E}">
        <p14:creationId xmlns:p14="http://schemas.microsoft.com/office/powerpoint/2010/main" val="38914576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animEffect transition="in" filter="fade">
                                      <p:cBhvr>
                                        <p:cTn id="21" dur="500"/>
                                        <p:tgtEl>
                                          <p:spTgt spid="14"/>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5" grpId="0" animBg="1"/>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Enterprise Architecture</a:t>
            </a:r>
            <a:endParaRPr kumimoji="1" lang="ja-JP" altLang="en-US" dirty="0"/>
          </a:p>
        </p:txBody>
      </p:sp>
      <p:pic>
        <p:nvPicPr>
          <p:cNvPr id="2050" name="Picture 2" descr="http://itpro.nikkeibp.co.jp/article/lecture/20070403/267249/zu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266" y="1196752"/>
            <a:ext cx="6381750" cy="4276726"/>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p:cNvSpPr/>
          <p:nvPr/>
        </p:nvSpPr>
        <p:spPr>
          <a:xfrm>
            <a:off x="176266" y="5453250"/>
            <a:ext cx="6381750" cy="261610"/>
          </a:xfrm>
          <a:prstGeom prst="rect">
            <a:avLst/>
          </a:prstGeom>
        </p:spPr>
        <p:txBody>
          <a:bodyPr wrap="square">
            <a:spAutoFit/>
          </a:bodyPr>
          <a:lstStyle/>
          <a:p>
            <a:r>
              <a:rPr lang="en-US" altLang="ja-JP" sz="1100" dirty="0"/>
              <a:t>http://itpro.nikkeibp.co.jp/article/lecture/20070403/267249/?ST=selfup</a:t>
            </a:r>
            <a:endParaRPr lang="ja-JP" altLang="en-US" sz="1100" dirty="0"/>
          </a:p>
        </p:txBody>
      </p:sp>
      <p:sp>
        <p:nvSpPr>
          <p:cNvPr id="5" name="正方形/長方形 4"/>
          <p:cNvSpPr/>
          <p:nvPr/>
        </p:nvSpPr>
        <p:spPr bwMode="auto">
          <a:xfrm>
            <a:off x="6660232" y="1340768"/>
            <a:ext cx="2232248" cy="122413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dirty="0" smtClean="0">
                <a:solidFill>
                  <a:schemeClr val="bg1"/>
                </a:solidFill>
                <a:latin typeface="+mn-lt"/>
                <a:ea typeface="+mn-ea"/>
              </a:rPr>
              <a:t>巨大</a:t>
            </a:r>
            <a:r>
              <a:rPr kumimoji="0" lang="ja-JP" altLang="en-US" sz="1400" dirty="0">
                <a:solidFill>
                  <a:schemeClr val="bg1"/>
                </a:solidFill>
                <a:latin typeface="+mn-lt"/>
                <a:ea typeface="+mn-ea"/>
              </a:rPr>
              <a:t>な</a:t>
            </a:r>
            <a:r>
              <a:rPr kumimoji="0" lang="ja-JP" altLang="en-US" sz="1400" dirty="0" smtClean="0">
                <a:solidFill>
                  <a:schemeClr val="bg1"/>
                </a:solidFill>
                <a:latin typeface="+mn-lt"/>
                <a:ea typeface="+mn-ea"/>
              </a:rPr>
              <a:t>組織の</a:t>
            </a:r>
            <a:r>
              <a:rPr kumimoji="0" lang="ja-JP" altLang="en-US" sz="1400" dirty="0">
                <a:solidFill>
                  <a:schemeClr val="bg1"/>
                </a:solidFill>
                <a:latin typeface="+mn-lt"/>
                <a:ea typeface="+mn-ea"/>
              </a:rPr>
              <a:t>業務手順や情報システムの標準化、組織の最適化を進め、効率よい組織の運営を図るための</a:t>
            </a:r>
            <a:r>
              <a:rPr kumimoji="0" lang="ja-JP" altLang="en-US" sz="1400" dirty="0" smtClean="0">
                <a:solidFill>
                  <a:schemeClr val="bg1"/>
                </a:solidFill>
                <a:latin typeface="+mn-lt"/>
                <a:ea typeface="+mn-ea"/>
              </a:rPr>
              <a:t>方法論</a:t>
            </a:r>
            <a:endParaRPr kumimoji="0" lang="ja-JP" altLang="en-US" sz="1400" b="0" i="0" u="none" strike="noStrike" cap="none" normalizeH="0" dirty="0" smtClean="0">
              <a:ln>
                <a:noFill/>
              </a:ln>
              <a:solidFill>
                <a:schemeClr val="bg1"/>
              </a:solidFill>
              <a:effectLst/>
              <a:latin typeface="+mn-lt"/>
              <a:ea typeface="+mn-ea"/>
            </a:endParaRPr>
          </a:p>
        </p:txBody>
      </p:sp>
      <p:sp>
        <p:nvSpPr>
          <p:cNvPr id="6" name="正方形/長方形 5"/>
          <p:cNvSpPr/>
          <p:nvPr/>
        </p:nvSpPr>
        <p:spPr bwMode="auto">
          <a:xfrm>
            <a:off x="6660232" y="4149080"/>
            <a:ext cx="2232248" cy="122413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大企業・政府機関</a:t>
            </a:r>
            <a:endParaRPr kumimoji="0" lang="en-US" altLang="ja-JP" sz="1400" b="0" i="0" u="none" strike="noStrike" cap="none" normalizeH="0" dirty="0" smtClean="0">
              <a:ln>
                <a:noFill/>
              </a:ln>
              <a:solidFill>
                <a:schemeClr val="bg1"/>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400" dirty="0">
              <a:solidFill>
                <a:schemeClr val="bg1"/>
              </a:solidFill>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米連邦政府</a:t>
            </a:r>
            <a:endParaRPr kumimoji="0" lang="en-US" altLang="ja-JP" sz="1400" b="0" i="0" u="none" strike="noStrike" cap="none" normalizeH="0" dirty="0" smtClean="0">
              <a:ln>
                <a:noFill/>
              </a:ln>
              <a:solidFill>
                <a:schemeClr val="bg1"/>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dirty="0">
                <a:solidFill>
                  <a:schemeClr val="bg1"/>
                </a:solidFill>
                <a:latin typeface="+mn-lt"/>
                <a:ea typeface="+mn-ea"/>
              </a:rPr>
              <a:t>日本</a:t>
            </a:r>
            <a:r>
              <a:rPr kumimoji="0" lang="ja-JP" altLang="en-US" sz="1400" dirty="0" smtClean="0">
                <a:solidFill>
                  <a:schemeClr val="bg1"/>
                </a:solidFill>
                <a:latin typeface="+mn-lt"/>
                <a:ea typeface="+mn-ea"/>
              </a:rPr>
              <a:t>の電子政府</a:t>
            </a:r>
            <a:endParaRPr kumimoji="0" lang="ja-JP" altLang="en-US" sz="1400" b="0" i="0" u="none" strike="noStrike" cap="none" normalizeH="0" dirty="0" smtClean="0">
              <a:ln>
                <a:noFill/>
              </a:ln>
              <a:solidFill>
                <a:schemeClr val="bg1"/>
              </a:solidFill>
              <a:effectLst/>
              <a:latin typeface="+mn-lt"/>
              <a:ea typeface="+mn-ea"/>
            </a:endParaRPr>
          </a:p>
        </p:txBody>
      </p:sp>
      <p:sp>
        <p:nvSpPr>
          <p:cNvPr id="7" name="正方形/長方形 6"/>
          <p:cNvSpPr/>
          <p:nvPr/>
        </p:nvSpPr>
        <p:spPr bwMode="auto">
          <a:xfrm>
            <a:off x="6660232" y="2723047"/>
            <a:ext cx="2232248" cy="122413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en-US" altLang="ja-JP" sz="1400" dirty="0" smtClean="0">
                <a:solidFill>
                  <a:schemeClr val="bg1"/>
                </a:solidFill>
                <a:latin typeface="+mn-lt"/>
                <a:ea typeface="+mn-ea"/>
              </a:rPr>
              <a:t>1987</a:t>
            </a:r>
            <a:r>
              <a:rPr kumimoji="0" lang="ja-JP" altLang="en-US" sz="1400" dirty="0">
                <a:solidFill>
                  <a:schemeClr val="bg1"/>
                </a:solidFill>
                <a:latin typeface="+mn-lt"/>
                <a:ea typeface="+mn-ea"/>
              </a:rPr>
              <a:t>年に</a:t>
            </a:r>
            <a:r>
              <a:rPr kumimoji="0" lang="en-US" altLang="ja-JP" sz="1400" dirty="0">
                <a:solidFill>
                  <a:schemeClr val="bg1"/>
                </a:solidFill>
                <a:latin typeface="+mn-lt"/>
                <a:ea typeface="+mn-ea"/>
              </a:rPr>
              <a:t>John A. </a:t>
            </a:r>
            <a:r>
              <a:rPr kumimoji="0" lang="en-US" altLang="ja-JP" sz="1400" dirty="0" err="1">
                <a:solidFill>
                  <a:schemeClr val="bg1"/>
                </a:solidFill>
                <a:latin typeface="+mn-lt"/>
                <a:ea typeface="+mn-ea"/>
              </a:rPr>
              <a:t>Zachman</a:t>
            </a:r>
            <a:r>
              <a:rPr kumimoji="0" lang="en-US" altLang="ja-JP" sz="1400" dirty="0">
                <a:solidFill>
                  <a:schemeClr val="bg1"/>
                </a:solidFill>
                <a:latin typeface="+mn-lt"/>
                <a:ea typeface="+mn-ea"/>
              </a:rPr>
              <a:t>(</a:t>
            </a:r>
            <a:r>
              <a:rPr kumimoji="0" lang="ja-JP" altLang="en-US" sz="1400" dirty="0">
                <a:solidFill>
                  <a:schemeClr val="bg1"/>
                </a:solidFill>
                <a:latin typeface="+mn-lt"/>
                <a:ea typeface="+mn-ea"/>
              </a:rPr>
              <a:t>ジョン・</a:t>
            </a:r>
            <a:r>
              <a:rPr kumimoji="0" lang="en-US" altLang="ja-JP" sz="1400" dirty="0">
                <a:solidFill>
                  <a:schemeClr val="bg1"/>
                </a:solidFill>
                <a:latin typeface="+mn-lt"/>
                <a:ea typeface="+mn-ea"/>
              </a:rPr>
              <a:t>A</a:t>
            </a:r>
            <a:r>
              <a:rPr kumimoji="0" lang="ja-JP" altLang="en-US" sz="1400" dirty="0">
                <a:solidFill>
                  <a:schemeClr val="bg1"/>
                </a:solidFill>
                <a:latin typeface="+mn-lt"/>
                <a:ea typeface="+mn-ea"/>
              </a:rPr>
              <a:t>・ザックマン</a:t>
            </a:r>
            <a:r>
              <a:rPr kumimoji="0" lang="en-US" altLang="ja-JP" sz="1400" dirty="0">
                <a:solidFill>
                  <a:schemeClr val="bg1"/>
                </a:solidFill>
                <a:latin typeface="+mn-lt"/>
                <a:ea typeface="+mn-ea"/>
              </a:rPr>
              <a:t>)</a:t>
            </a:r>
            <a:r>
              <a:rPr kumimoji="0" lang="ja-JP" altLang="en-US" sz="1400" dirty="0">
                <a:solidFill>
                  <a:schemeClr val="bg1"/>
                </a:solidFill>
                <a:latin typeface="+mn-lt"/>
                <a:ea typeface="+mn-ea"/>
              </a:rPr>
              <a:t>氏が</a:t>
            </a:r>
            <a:r>
              <a:rPr kumimoji="0" lang="ja-JP" altLang="en-US" sz="1400" dirty="0" smtClean="0">
                <a:solidFill>
                  <a:schemeClr val="bg1"/>
                </a:solidFill>
                <a:latin typeface="+mn-lt"/>
                <a:ea typeface="+mn-ea"/>
              </a:rPr>
              <a:t>提唱</a:t>
            </a:r>
            <a:endParaRPr kumimoji="0" lang="ja-JP" altLang="en-US" sz="1400" b="0" i="0" u="none" strike="noStrike" cap="none" normalizeH="0" dirty="0" smtClean="0">
              <a:ln>
                <a:noFill/>
              </a:ln>
              <a:solidFill>
                <a:schemeClr val="bg1"/>
              </a:solidFill>
              <a:effectLst/>
              <a:latin typeface="+mn-lt"/>
              <a:ea typeface="+mn-ea"/>
            </a:endParaRPr>
          </a:p>
        </p:txBody>
      </p:sp>
      <p:sp>
        <p:nvSpPr>
          <p:cNvPr id="8" name="正方形/長方形 7"/>
          <p:cNvSpPr/>
          <p:nvPr/>
        </p:nvSpPr>
        <p:spPr bwMode="auto">
          <a:xfrm>
            <a:off x="176266" y="5752962"/>
            <a:ext cx="8716214" cy="484350"/>
          </a:xfrm>
          <a:prstGeom prst="rect">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000" dirty="0" smtClean="0">
                <a:solidFill>
                  <a:schemeClr val="bg1"/>
                </a:solidFill>
                <a:latin typeface="+mn-lt"/>
                <a:ea typeface="+mn-ea"/>
              </a:rPr>
              <a:t>厳格</a:t>
            </a:r>
            <a:r>
              <a:rPr kumimoji="0" lang="ja-JP" altLang="en-US" sz="2000" dirty="0">
                <a:solidFill>
                  <a:schemeClr val="bg1"/>
                </a:solidFill>
                <a:latin typeface="+mn-lt"/>
                <a:ea typeface="+mn-ea"/>
              </a:rPr>
              <a:t>過ぎ</a:t>
            </a:r>
            <a:r>
              <a:rPr kumimoji="0" lang="ja-JP" altLang="en-US" sz="2000" dirty="0" smtClean="0">
                <a:solidFill>
                  <a:schemeClr val="bg1"/>
                </a:solidFill>
                <a:latin typeface="+mn-lt"/>
                <a:ea typeface="+mn-ea"/>
              </a:rPr>
              <a:t>、大規模過ぎでうまくいかない例も </a:t>
            </a:r>
            <a:r>
              <a:rPr kumimoji="0" lang="en-US" altLang="ja-JP" sz="2000" dirty="0" smtClean="0">
                <a:solidFill>
                  <a:schemeClr val="bg1"/>
                </a:solidFill>
                <a:latin typeface="+mn-lt"/>
                <a:ea typeface="+mn-ea"/>
              </a:rPr>
              <a:t>– </a:t>
            </a:r>
            <a:r>
              <a:rPr kumimoji="0" lang="ja-JP" altLang="en-US" sz="2000" dirty="0" smtClean="0">
                <a:solidFill>
                  <a:schemeClr val="bg1"/>
                </a:solidFill>
                <a:latin typeface="+mn-lt"/>
                <a:ea typeface="+mn-ea"/>
              </a:rPr>
              <a:t>最近見直しの機運</a:t>
            </a:r>
            <a:endParaRPr kumimoji="0" lang="ja-JP" altLang="en-US" sz="2000" b="0" i="0" u="none" strike="noStrike" cap="none" normalizeH="0" dirty="0" smtClean="0">
              <a:ln>
                <a:noFill/>
              </a:ln>
              <a:solidFill>
                <a:schemeClr val="bg1"/>
              </a:solidFill>
              <a:effectLst/>
              <a:latin typeface="+mn-lt"/>
              <a:ea typeface="+mn-ea"/>
            </a:endParaRPr>
          </a:p>
        </p:txBody>
      </p:sp>
    </p:spTree>
    <p:extLst>
      <p:ext uri="{BB962C8B-B14F-4D97-AF65-F5344CB8AC3E}">
        <p14:creationId xmlns:p14="http://schemas.microsoft.com/office/powerpoint/2010/main" val="24534820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500"/>
                                        <p:tgtEl>
                                          <p:spTgt spid="205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Business Process Re-engineering</a:t>
            </a:r>
            <a:endParaRPr kumimoji="1" lang="ja-JP" altLang="en-US" dirty="0"/>
          </a:p>
        </p:txBody>
      </p:sp>
      <p:sp>
        <p:nvSpPr>
          <p:cNvPr id="7" name="正方形/長方形 6"/>
          <p:cNvSpPr/>
          <p:nvPr/>
        </p:nvSpPr>
        <p:spPr bwMode="auto">
          <a:xfrm>
            <a:off x="266954" y="2132856"/>
            <a:ext cx="8640960" cy="4032448"/>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85750" indent="-285750">
              <a:buFont typeface="Wingdings" charset="2"/>
              <a:buChar char="l"/>
            </a:pPr>
            <a:r>
              <a:rPr lang="ja-JP" altLang="en-US" sz="2800" dirty="0">
                <a:solidFill>
                  <a:schemeClr val="bg1"/>
                </a:solidFill>
                <a:latin typeface="+mn-lt"/>
                <a:ea typeface="+mn-ea"/>
              </a:rPr>
              <a:t>企業改革を目的としてビジネスプロセスを見直し</a:t>
            </a:r>
            <a:endParaRPr lang="en-US" altLang="ja-JP" sz="2800" dirty="0">
              <a:solidFill>
                <a:schemeClr val="bg1"/>
              </a:solidFill>
              <a:latin typeface="+mn-lt"/>
              <a:ea typeface="+mn-ea"/>
            </a:endParaRPr>
          </a:p>
          <a:p>
            <a:pPr marL="742950" lvl="1" indent="-285750">
              <a:buFont typeface="Wingdings" charset="2"/>
              <a:buChar char="v"/>
            </a:pPr>
            <a:r>
              <a:rPr lang="ja-JP" altLang="en-US" sz="1600" dirty="0">
                <a:solidFill>
                  <a:schemeClr val="bg1"/>
                </a:solidFill>
                <a:latin typeface="+mn-lt"/>
                <a:ea typeface="+mn-ea"/>
              </a:rPr>
              <a:t>ビジネスプロセスの視点で職務、業務フロー、管理機構、情報システムを再設計するという経営コンセプト</a:t>
            </a:r>
            <a:endParaRPr lang="en-US" altLang="ja-JP" sz="1600" dirty="0">
              <a:solidFill>
                <a:schemeClr val="bg1"/>
              </a:solidFill>
              <a:latin typeface="+mn-lt"/>
              <a:ea typeface="+mn-ea"/>
            </a:endParaRPr>
          </a:p>
          <a:p>
            <a:pPr marL="742950" lvl="1" indent="-285750">
              <a:buFont typeface="Wingdings" charset="2"/>
              <a:buChar char="v"/>
            </a:pPr>
            <a:r>
              <a:rPr lang="ja-JP" altLang="en-US" sz="1600" dirty="0">
                <a:solidFill>
                  <a:schemeClr val="bg1"/>
                </a:solidFill>
                <a:latin typeface="+mn-lt"/>
                <a:ea typeface="+mn-ea"/>
              </a:rPr>
              <a:t>ビジネスプロセスの考え方は</a:t>
            </a:r>
            <a:r>
              <a:rPr lang="en-US" altLang="ja-JP" sz="1600" dirty="0">
                <a:solidFill>
                  <a:schemeClr val="bg1"/>
                </a:solidFill>
                <a:latin typeface="+mn-lt"/>
                <a:ea typeface="+mn-ea"/>
              </a:rPr>
              <a:t>1980</a:t>
            </a:r>
            <a:r>
              <a:rPr lang="ja-JP" altLang="en-US" sz="1600" dirty="0">
                <a:solidFill>
                  <a:schemeClr val="bg1"/>
                </a:solidFill>
                <a:latin typeface="+mn-lt"/>
                <a:ea typeface="+mn-ea"/>
              </a:rPr>
              <a:t>年代に製造業の品質管理手法として考案されたシックスシグマが最初</a:t>
            </a:r>
            <a:endParaRPr lang="en-US" altLang="ja-JP" sz="1600" dirty="0">
              <a:solidFill>
                <a:schemeClr val="bg1"/>
              </a:solidFill>
              <a:latin typeface="+mn-lt"/>
              <a:ea typeface="+mn-ea"/>
            </a:endParaRPr>
          </a:p>
          <a:p>
            <a:pPr marL="742950" lvl="1" indent="-285750">
              <a:buFont typeface="Wingdings" charset="2"/>
              <a:buChar char="v"/>
            </a:pPr>
            <a:r>
              <a:rPr lang="en-US" altLang="ja-JP" sz="1600" dirty="0">
                <a:solidFill>
                  <a:schemeClr val="bg1"/>
                </a:solidFill>
                <a:latin typeface="+mn-lt"/>
                <a:ea typeface="+mn-ea"/>
              </a:rPr>
              <a:t>1990</a:t>
            </a:r>
            <a:r>
              <a:rPr lang="ja-JP" altLang="en-US" sz="1600" dirty="0">
                <a:solidFill>
                  <a:schemeClr val="bg1"/>
                </a:solidFill>
                <a:latin typeface="+mn-lt"/>
                <a:ea typeface="+mn-ea"/>
              </a:rPr>
              <a:t>年に元マサチューセッツ工科大学教授のマイケル・ハマー（</a:t>
            </a:r>
            <a:r>
              <a:rPr lang="en-US" altLang="ja-JP" sz="1600" dirty="0">
                <a:solidFill>
                  <a:schemeClr val="bg1"/>
                </a:solidFill>
                <a:latin typeface="+mn-lt"/>
                <a:ea typeface="+mn-ea"/>
              </a:rPr>
              <a:t>Michael Hammer</a:t>
            </a:r>
            <a:r>
              <a:rPr lang="ja-JP" altLang="en-US" sz="1600" dirty="0">
                <a:solidFill>
                  <a:schemeClr val="bg1"/>
                </a:solidFill>
                <a:latin typeface="+mn-lt"/>
                <a:ea typeface="+mn-ea"/>
              </a:rPr>
              <a:t>）が</a:t>
            </a:r>
            <a:r>
              <a:rPr lang="en-US" altLang="ja-JP" sz="1600" dirty="0">
                <a:solidFill>
                  <a:schemeClr val="bg1"/>
                </a:solidFill>
                <a:latin typeface="+mn-lt"/>
                <a:ea typeface="+mn-ea"/>
              </a:rPr>
              <a:t>Harvard Business Review</a:t>
            </a:r>
            <a:r>
              <a:rPr lang="ja-JP" altLang="en-US" sz="1600" dirty="0">
                <a:solidFill>
                  <a:schemeClr val="bg1"/>
                </a:solidFill>
                <a:latin typeface="+mn-lt"/>
                <a:ea typeface="+mn-ea"/>
              </a:rPr>
              <a:t>誌に論文を発表</a:t>
            </a:r>
            <a:endParaRPr lang="en-US" altLang="ja-JP" sz="1600" dirty="0">
              <a:solidFill>
                <a:schemeClr val="bg1"/>
              </a:solidFill>
              <a:latin typeface="+mn-lt"/>
              <a:ea typeface="+mn-ea"/>
            </a:endParaRPr>
          </a:p>
          <a:p>
            <a:pPr marL="742950" lvl="1" indent="-285750">
              <a:buFont typeface="Wingdings" charset="2"/>
              <a:buChar char="v"/>
            </a:pPr>
            <a:endParaRPr lang="ja-JP" altLang="en-US" dirty="0">
              <a:solidFill>
                <a:schemeClr val="bg1"/>
              </a:solidFill>
              <a:latin typeface="+mn-lt"/>
              <a:ea typeface="+mn-ea"/>
            </a:endParaRPr>
          </a:p>
          <a:p>
            <a:pPr marL="285750" indent="-285750">
              <a:buFont typeface="Wingdings" charset="2"/>
              <a:buChar char="l"/>
            </a:pPr>
            <a:r>
              <a:rPr lang="en-US" altLang="ja-JP" sz="2800" dirty="0">
                <a:solidFill>
                  <a:schemeClr val="bg1"/>
                </a:solidFill>
                <a:latin typeface="+mn-lt"/>
                <a:ea typeface="+mn-ea"/>
              </a:rPr>
              <a:t>BPR</a:t>
            </a:r>
            <a:r>
              <a:rPr lang="ja-JP" altLang="en-US" sz="2800" dirty="0">
                <a:solidFill>
                  <a:schemeClr val="bg1"/>
                </a:solidFill>
                <a:latin typeface="+mn-lt"/>
                <a:ea typeface="+mn-ea"/>
              </a:rPr>
              <a:t>の原点は古典的なビジネス構造の否定</a:t>
            </a:r>
            <a:endParaRPr lang="en-US" altLang="ja-JP" sz="2800" dirty="0">
              <a:solidFill>
                <a:schemeClr val="bg1"/>
              </a:solidFill>
              <a:latin typeface="+mn-lt"/>
              <a:ea typeface="+mn-ea"/>
            </a:endParaRPr>
          </a:p>
          <a:p>
            <a:pPr marL="742950" lvl="1" indent="-285750">
              <a:buFont typeface="Wingdings" charset="2"/>
              <a:buChar char="v"/>
            </a:pPr>
            <a:r>
              <a:rPr lang="ja-JP" altLang="en-US" sz="1600" dirty="0">
                <a:solidFill>
                  <a:schemeClr val="bg1"/>
                </a:solidFill>
                <a:latin typeface="+mn-lt"/>
                <a:ea typeface="+mn-ea"/>
              </a:rPr>
              <a:t>「重大で現代的なパフォーマンス基準を劇的に改善するために、ビジネス・プロセスを根本的に考え直し、抜本的にそれをデザインし直す」</a:t>
            </a:r>
            <a:endParaRPr lang="en-US" altLang="ja-JP" sz="1600" dirty="0">
              <a:solidFill>
                <a:schemeClr val="bg1"/>
              </a:solidFill>
              <a:latin typeface="+mn-lt"/>
              <a:ea typeface="+mn-ea"/>
            </a:endParaRPr>
          </a:p>
          <a:p>
            <a:pPr marL="742950" lvl="1" indent="-285750">
              <a:buFont typeface="Wingdings" charset="2"/>
              <a:buChar char="v"/>
            </a:pPr>
            <a:r>
              <a:rPr lang="en-US" altLang="ja-JP" sz="1600" dirty="0">
                <a:solidFill>
                  <a:schemeClr val="bg1"/>
                </a:solidFill>
                <a:latin typeface="+mn-lt"/>
                <a:ea typeface="+mn-ea"/>
              </a:rPr>
              <a:t>1990</a:t>
            </a:r>
            <a:r>
              <a:rPr lang="ja-JP" altLang="en-US" sz="1600" dirty="0">
                <a:solidFill>
                  <a:schemeClr val="bg1"/>
                </a:solidFill>
                <a:latin typeface="+mn-lt"/>
                <a:ea typeface="+mn-ea"/>
              </a:rPr>
              <a:t>年代終わりになると、非連続的な大改革が逆に大混乱を招く</a:t>
            </a:r>
            <a:endParaRPr lang="en-US" altLang="ja-JP" sz="1600" dirty="0">
              <a:solidFill>
                <a:schemeClr val="bg1"/>
              </a:solidFill>
              <a:latin typeface="+mn-lt"/>
              <a:ea typeface="+mn-ea"/>
            </a:endParaRPr>
          </a:p>
          <a:p>
            <a:pPr marL="742950" lvl="1" indent="-285750">
              <a:buFont typeface="Wingdings" charset="2"/>
              <a:buChar char="v"/>
            </a:pPr>
            <a:r>
              <a:rPr lang="en-US" altLang="ja-JP" sz="1600" dirty="0">
                <a:solidFill>
                  <a:schemeClr val="bg1"/>
                </a:solidFill>
                <a:latin typeface="+mn-lt"/>
                <a:ea typeface="+mn-ea"/>
              </a:rPr>
              <a:t>1997</a:t>
            </a:r>
            <a:r>
              <a:rPr lang="ja-JP" altLang="en-US" sz="1600" dirty="0">
                <a:solidFill>
                  <a:schemeClr val="bg1"/>
                </a:solidFill>
                <a:latin typeface="+mn-lt"/>
                <a:ea typeface="+mn-ea"/>
              </a:rPr>
              <a:t>年、</a:t>
            </a:r>
            <a:r>
              <a:rPr lang="en-US" altLang="ja-JP" sz="1600" dirty="0">
                <a:solidFill>
                  <a:schemeClr val="bg1"/>
                </a:solidFill>
                <a:latin typeface="+mn-lt"/>
                <a:ea typeface="+mn-ea"/>
              </a:rPr>
              <a:t>MIT</a:t>
            </a:r>
            <a:r>
              <a:rPr lang="ja-JP" altLang="en-US" sz="1600" dirty="0">
                <a:solidFill>
                  <a:schemeClr val="bg1"/>
                </a:solidFill>
                <a:latin typeface="+mn-lt"/>
                <a:ea typeface="+mn-ea"/>
              </a:rPr>
              <a:t>システムダイナミックス・グループが 「リエンジニアリングの</a:t>
            </a:r>
            <a:r>
              <a:rPr lang="en-US" altLang="ja-JP" sz="1600" dirty="0">
                <a:solidFill>
                  <a:schemeClr val="bg1"/>
                </a:solidFill>
                <a:latin typeface="+mn-lt"/>
                <a:ea typeface="+mn-ea"/>
              </a:rPr>
              <a:t>70</a:t>
            </a:r>
            <a:r>
              <a:rPr lang="ja-JP" altLang="en-US" sz="1600" dirty="0">
                <a:solidFill>
                  <a:schemeClr val="bg1"/>
                </a:solidFill>
                <a:latin typeface="+mn-lt"/>
                <a:ea typeface="+mn-ea"/>
              </a:rPr>
              <a:t>％は失敗」などと報告</a:t>
            </a:r>
          </a:p>
        </p:txBody>
      </p:sp>
      <p:sp>
        <p:nvSpPr>
          <p:cNvPr id="8" name="正方形/長方形 7"/>
          <p:cNvSpPr/>
          <p:nvPr/>
        </p:nvSpPr>
        <p:spPr bwMode="auto">
          <a:xfrm>
            <a:off x="244494" y="1196752"/>
            <a:ext cx="8663420" cy="720080"/>
          </a:xfrm>
          <a:prstGeom prst="rect">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3200" dirty="0">
                <a:solidFill>
                  <a:schemeClr val="bg1"/>
                </a:solidFill>
                <a:latin typeface="+mn-lt"/>
                <a:ea typeface="+mn-ea"/>
              </a:rPr>
              <a:t>ビジネスプロセスの改善に</a:t>
            </a:r>
            <a:r>
              <a:rPr kumimoji="0" lang="ja-JP" altLang="en-US" sz="3200" dirty="0" smtClean="0">
                <a:solidFill>
                  <a:schemeClr val="bg1"/>
                </a:solidFill>
                <a:latin typeface="+mn-lt"/>
                <a:ea typeface="+mn-ea"/>
              </a:rPr>
              <a:t>注目</a:t>
            </a:r>
            <a:endParaRPr kumimoji="0" lang="en-US" altLang="ja-JP" sz="3200" dirty="0">
              <a:solidFill>
                <a:schemeClr val="bg1"/>
              </a:solidFill>
              <a:latin typeface="+mn-lt"/>
              <a:ea typeface="+mn-ea"/>
            </a:endParaRPr>
          </a:p>
        </p:txBody>
      </p:sp>
    </p:spTree>
    <p:extLst>
      <p:ext uri="{BB962C8B-B14F-4D97-AF65-F5344CB8AC3E}">
        <p14:creationId xmlns:p14="http://schemas.microsoft.com/office/powerpoint/2010/main" val="744453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ビジネスプロセス</a:t>
            </a:r>
            <a:endParaRPr kumimoji="1" lang="ja-JP" altLang="en-US" dirty="0"/>
          </a:p>
        </p:txBody>
      </p:sp>
      <p:grpSp>
        <p:nvGrpSpPr>
          <p:cNvPr id="19" name="グループ化 18"/>
          <p:cNvGrpSpPr/>
          <p:nvPr/>
        </p:nvGrpSpPr>
        <p:grpSpPr>
          <a:xfrm>
            <a:off x="642921" y="3116256"/>
            <a:ext cx="4429156" cy="928694"/>
            <a:chOff x="642921" y="3116256"/>
            <a:chExt cx="4429156" cy="928694"/>
          </a:xfrm>
        </p:grpSpPr>
        <p:sp>
          <p:nvSpPr>
            <p:cNvPr id="3" name="角丸四角形 4"/>
            <p:cNvSpPr>
              <a:spLocks noChangeArrowheads="1"/>
            </p:cNvSpPr>
            <p:nvPr/>
          </p:nvSpPr>
          <p:spPr bwMode="auto">
            <a:xfrm>
              <a:off x="642921" y="3116256"/>
              <a:ext cx="4429156" cy="928694"/>
            </a:xfrm>
            <a:prstGeom prst="roundRect">
              <a:avLst>
                <a:gd name="adj" fmla="val 0"/>
              </a:avLst>
            </a:prstGeom>
            <a:solidFill>
              <a:srgbClr val="FFC000"/>
            </a:solidFill>
            <a:ln w="38100" algn="ctr">
              <a:noFill/>
              <a:round/>
              <a:headEnd/>
              <a:tailEnd/>
            </a:ln>
          </p:spPr>
          <p:txBody>
            <a:bodyPr/>
            <a:lstStyle/>
            <a:p>
              <a:pPr>
                <a:spcBef>
                  <a:spcPct val="20000"/>
                </a:spcBef>
                <a:defRPr/>
              </a:pPr>
              <a:r>
                <a:rPr kumimoji="0" lang="ja-JP" altLang="en-US" sz="1400" dirty="0">
                  <a:solidFill>
                    <a:srgbClr val="4168A7"/>
                  </a:solidFill>
                  <a:latin typeface="+mn-lt"/>
                  <a:ea typeface="+mn-ea"/>
                </a:rPr>
                <a:t>販売</a:t>
              </a:r>
              <a:r>
                <a:rPr kumimoji="0" lang="ja-JP" altLang="en-US" sz="1400" dirty="0" smtClean="0">
                  <a:solidFill>
                    <a:srgbClr val="4168A7"/>
                  </a:solidFill>
                  <a:latin typeface="+mn-lt"/>
                  <a:ea typeface="+mn-ea"/>
                </a:rPr>
                <a:t>管理のビジネスプロセス</a:t>
              </a:r>
              <a:endParaRPr kumimoji="0" lang="ja-JP" altLang="en-US" sz="1400" dirty="0">
                <a:solidFill>
                  <a:srgbClr val="4168A7"/>
                </a:solidFill>
                <a:latin typeface="+mn-lt"/>
                <a:ea typeface="+mn-ea"/>
              </a:endParaRPr>
            </a:p>
          </p:txBody>
        </p:sp>
        <p:sp>
          <p:nvSpPr>
            <p:cNvPr id="4" name="角丸四角形 8"/>
            <p:cNvSpPr>
              <a:spLocks noChangeArrowheads="1"/>
            </p:cNvSpPr>
            <p:nvPr/>
          </p:nvSpPr>
          <p:spPr bwMode="auto">
            <a:xfrm>
              <a:off x="857235" y="3544884"/>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r>
                <a:rPr kumimoji="0" lang="ja-JP" altLang="en-US" sz="1100" dirty="0">
                  <a:solidFill>
                    <a:schemeClr val="bg1"/>
                  </a:solidFill>
                  <a:latin typeface="+mn-lt"/>
                  <a:ea typeface="+mn-ea"/>
                </a:rPr>
                <a:t>受注</a:t>
              </a:r>
            </a:p>
          </p:txBody>
        </p:sp>
        <p:sp>
          <p:nvSpPr>
            <p:cNvPr id="5" name="角丸四角形 8"/>
            <p:cNvSpPr>
              <a:spLocks noChangeArrowheads="1"/>
            </p:cNvSpPr>
            <p:nvPr/>
          </p:nvSpPr>
          <p:spPr bwMode="auto">
            <a:xfrm>
              <a:off x="1928805" y="3544884"/>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r>
                <a:rPr kumimoji="0" lang="ja-JP" altLang="en-US" sz="1100" dirty="0">
                  <a:solidFill>
                    <a:schemeClr val="bg1"/>
                  </a:solidFill>
                  <a:latin typeface="+mn-lt"/>
                  <a:ea typeface="+mn-ea"/>
                </a:rPr>
                <a:t>請求</a:t>
              </a:r>
            </a:p>
          </p:txBody>
        </p:sp>
        <p:sp>
          <p:nvSpPr>
            <p:cNvPr id="6" name="角丸四角形 5"/>
            <p:cNvSpPr>
              <a:spLocks noChangeArrowheads="1"/>
            </p:cNvSpPr>
            <p:nvPr/>
          </p:nvSpPr>
          <p:spPr bwMode="auto">
            <a:xfrm>
              <a:off x="3000375" y="3544884"/>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r>
                <a:rPr kumimoji="0" lang="ja-JP" altLang="en-US" sz="1100" dirty="0">
                  <a:solidFill>
                    <a:schemeClr val="bg1"/>
                  </a:solidFill>
                  <a:latin typeface="+mn-lt"/>
                  <a:ea typeface="+mn-ea"/>
                </a:rPr>
                <a:t>入金</a:t>
              </a:r>
            </a:p>
          </p:txBody>
        </p:sp>
        <p:sp>
          <p:nvSpPr>
            <p:cNvPr id="7" name="角丸四角形 8"/>
            <p:cNvSpPr>
              <a:spLocks noChangeArrowheads="1"/>
            </p:cNvSpPr>
            <p:nvPr/>
          </p:nvSpPr>
          <p:spPr bwMode="auto">
            <a:xfrm>
              <a:off x="4071945" y="3544884"/>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r>
                <a:rPr kumimoji="0" lang="ja-JP" altLang="en-US" sz="1100" dirty="0">
                  <a:solidFill>
                    <a:schemeClr val="bg1"/>
                  </a:solidFill>
                  <a:latin typeface="+mn-lt"/>
                  <a:ea typeface="+mn-ea"/>
                </a:rPr>
                <a:t>出荷</a:t>
              </a:r>
            </a:p>
          </p:txBody>
        </p:sp>
        <p:cxnSp>
          <p:nvCxnSpPr>
            <p:cNvPr id="8" name="直線矢印コネクタ 11"/>
            <p:cNvCxnSpPr>
              <a:cxnSpLocks noChangeShapeType="1"/>
            </p:cNvCxnSpPr>
            <p:nvPr/>
          </p:nvCxnSpPr>
          <p:spPr bwMode="auto">
            <a:xfrm>
              <a:off x="1643072" y="3722684"/>
              <a:ext cx="285750" cy="1588"/>
            </a:xfrm>
            <a:prstGeom prst="straightConnector1">
              <a:avLst/>
            </a:prstGeom>
            <a:noFill/>
            <a:ln w="38100" algn="ctr">
              <a:solidFill>
                <a:srgbClr val="4168A7"/>
              </a:solidFill>
              <a:round/>
              <a:headEnd/>
              <a:tailEnd type="arrow" w="med" len="med"/>
            </a:ln>
          </p:spPr>
        </p:cxnSp>
        <p:cxnSp>
          <p:nvCxnSpPr>
            <p:cNvPr id="9" name="直線矢印コネクタ 12"/>
            <p:cNvCxnSpPr>
              <a:cxnSpLocks noChangeShapeType="1"/>
            </p:cNvCxnSpPr>
            <p:nvPr/>
          </p:nvCxnSpPr>
          <p:spPr bwMode="auto">
            <a:xfrm>
              <a:off x="2714635" y="3722684"/>
              <a:ext cx="285750" cy="1588"/>
            </a:xfrm>
            <a:prstGeom prst="straightConnector1">
              <a:avLst/>
            </a:prstGeom>
            <a:noFill/>
            <a:ln w="38100" algn="ctr">
              <a:solidFill>
                <a:srgbClr val="4168A7"/>
              </a:solidFill>
              <a:round/>
              <a:headEnd/>
              <a:tailEnd type="arrow" w="med" len="med"/>
            </a:ln>
          </p:spPr>
        </p:cxnSp>
        <p:cxnSp>
          <p:nvCxnSpPr>
            <p:cNvPr id="10" name="直線矢印コネクタ 13"/>
            <p:cNvCxnSpPr>
              <a:cxnSpLocks noChangeShapeType="1"/>
            </p:cNvCxnSpPr>
            <p:nvPr/>
          </p:nvCxnSpPr>
          <p:spPr bwMode="auto">
            <a:xfrm>
              <a:off x="3786197" y="3722684"/>
              <a:ext cx="285750" cy="1588"/>
            </a:xfrm>
            <a:prstGeom prst="straightConnector1">
              <a:avLst/>
            </a:prstGeom>
            <a:noFill/>
            <a:ln w="38100" algn="ctr">
              <a:solidFill>
                <a:srgbClr val="4168A7"/>
              </a:solidFill>
              <a:round/>
              <a:headEnd/>
              <a:tailEnd type="arrow" w="med" len="med"/>
            </a:ln>
          </p:spPr>
        </p:cxnSp>
      </p:grpSp>
      <p:grpSp>
        <p:nvGrpSpPr>
          <p:cNvPr id="33" name="グループ化 32"/>
          <p:cNvGrpSpPr/>
          <p:nvPr/>
        </p:nvGrpSpPr>
        <p:grpSpPr>
          <a:xfrm>
            <a:off x="642921" y="1531432"/>
            <a:ext cx="4429156" cy="1584824"/>
            <a:chOff x="642921" y="1412128"/>
            <a:chExt cx="4429156" cy="1584824"/>
          </a:xfrm>
        </p:grpSpPr>
        <p:sp>
          <p:nvSpPr>
            <p:cNvPr id="11" name="角丸四角形 8"/>
            <p:cNvSpPr>
              <a:spLocks noChangeArrowheads="1"/>
            </p:cNvSpPr>
            <p:nvPr/>
          </p:nvSpPr>
          <p:spPr bwMode="auto">
            <a:xfrm>
              <a:off x="857235" y="1985341"/>
              <a:ext cx="785818" cy="357189"/>
            </a:xfrm>
            <a:prstGeom prst="roundRect">
              <a:avLst>
                <a:gd name="adj" fmla="val 0"/>
              </a:avLst>
            </a:prstGeom>
            <a:solidFill>
              <a:srgbClr val="FFC000"/>
            </a:solidFill>
            <a:ln w="38100" algn="ctr">
              <a:noFill/>
              <a:round/>
              <a:headEnd/>
              <a:tailEnd/>
            </a:ln>
          </p:spPr>
          <p:txBody>
            <a:bodyPr anchor="ctr"/>
            <a:lstStyle/>
            <a:p>
              <a:pPr algn="ctr">
                <a:spcBef>
                  <a:spcPct val="20000"/>
                </a:spcBef>
                <a:defRPr/>
              </a:pPr>
              <a:endParaRPr kumimoji="0" lang="ja-JP" altLang="en-US" sz="1100" dirty="0">
                <a:solidFill>
                  <a:schemeClr val="accent4"/>
                </a:solidFill>
                <a:latin typeface="+mn-lt"/>
                <a:ea typeface="+mn-ea"/>
              </a:endParaRPr>
            </a:p>
          </p:txBody>
        </p:sp>
        <p:sp>
          <p:nvSpPr>
            <p:cNvPr id="12" name="角丸四角形 8"/>
            <p:cNvSpPr>
              <a:spLocks noChangeArrowheads="1"/>
            </p:cNvSpPr>
            <p:nvPr/>
          </p:nvSpPr>
          <p:spPr bwMode="auto">
            <a:xfrm>
              <a:off x="1928805" y="1985341"/>
              <a:ext cx="785818" cy="357189"/>
            </a:xfrm>
            <a:prstGeom prst="roundRect">
              <a:avLst>
                <a:gd name="adj" fmla="val 0"/>
              </a:avLst>
            </a:prstGeom>
            <a:solidFill>
              <a:srgbClr val="FFC000"/>
            </a:solidFill>
            <a:ln w="38100" algn="ctr">
              <a:noFill/>
              <a:round/>
              <a:headEnd/>
              <a:tailEnd/>
            </a:ln>
          </p:spPr>
          <p:txBody>
            <a:bodyPr anchor="ctr"/>
            <a:lstStyle/>
            <a:p>
              <a:pPr algn="ctr">
                <a:spcBef>
                  <a:spcPct val="20000"/>
                </a:spcBef>
                <a:defRPr/>
              </a:pPr>
              <a:endParaRPr kumimoji="0" lang="ja-JP" altLang="en-US" sz="1100" dirty="0">
                <a:solidFill>
                  <a:schemeClr val="accent4"/>
                </a:solidFill>
                <a:latin typeface="+mn-lt"/>
                <a:ea typeface="+mn-ea"/>
              </a:endParaRPr>
            </a:p>
          </p:txBody>
        </p:sp>
        <p:sp>
          <p:nvSpPr>
            <p:cNvPr id="13" name="角丸四角形 12"/>
            <p:cNvSpPr>
              <a:spLocks noChangeArrowheads="1"/>
            </p:cNvSpPr>
            <p:nvPr/>
          </p:nvSpPr>
          <p:spPr bwMode="auto">
            <a:xfrm>
              <a:off x="3000375" y="1985341"/>
              <a:ext cx="785818" cy="357189"/>
            </a:xfrm>
            <a:prstGeom prst="roundRect">
              <a:avLst>
                <a:gd name="adj" fmla="val 0"/>
              </a:avLst>
            </a:prstGeom>
            <a:solidFill>
              <a:srgbClr val="FFC000"/>
            </a:solidFill>
            <a:ln w="38100" algn="ctr">
              <a:noFill/>
              <a:round/>
              <a:headEnd/>
              <a:tailEnd/>
            </a:ln>
          </p:spPr>
          <p:txBody>
            <a:bodyPr anchor="ctr"/>
            <a:lstStyle/>
            <a:p>
              <a:pPr algn="ctr">
                <a:spcBef>
                  <a:spcPct val="20000"/>
                </a:spcBef>
                <a:defRPr/>
              </a:pPr>
              <a:endParaRPr kumimoji="0" lang="ja-JP" altLang="en-US" sz="1100" dirty="0">
                <a:solidFill>
                  <a:schemeClr val="accent4"/>
                </a:solidFill>
                <a:latin typeface="+mn-lt"/>
                <a:ea typeface="+mn-ea"/>
              </a:endParaRPr>
            </a:p>
          </p:txBody>
        </p:sp>
        <p:sp>
          <p:nvSpPr>
            <p:cNvPr id="14" name="角丸四角形 8"/>
            <p:cNvSpPr>
              <a:spLocks noChangeArrowheads="1"/>
            </p:cNvSpPr>
            <p:nvPr/>
          </p:nvSpPr>
          <p:spPr bwMode="auto">
            <a:xfrm>
              <a:off x="4071945" y="1985341"/>
              <a:ext cx="785818" cy="357189"/>
            </a:xfrm>
            <a:prstGeom prst="roundRect">
              <a:avLst>
                <a:gd name="adj" fmla="val 0"/>
              </a:avLst>
            </a:prstGeom>
            <a:solidFill>
              <a:srgbClr val="FFC000"/>
            </a:solidFill>
            <a:ln w="38100" algn="ctr">
              <a:noFill/>
              <a:round/>
              <a:headEnd/>
              <a:tailEnd/>
            </a:ln>
          </p:spPr>
          <p:txBody>
            <a:bodyPr anchor="ctr"/>
            <a:lstStyle/>
            <a:p>
              <a:pPr algn="ctr">
                <a:spcBef>
                  <a:spcPct val="20000"/>
                </a:spcBef>
                <a:defRPr/>
              </a:pPr>
              <a:endParaRPr kumimoji="0" lang="ja-JP" altLang="en-US" sz="1100" dirty="0">
                <a:solidFill>
                  <a:schemeClr val="accent4"/>
                </a:solidFill>
                <a:latin typeface="+mn-lt"/>
                <a:ea typeface="+mn-ea"/>
              </a:endParaRPr>
            </a:p>
          </p:txBody>
        </p:sp>
        <p:cxnSp>
          <p:nvCxnSpPr>
            <p:cNvPr id="15" name="直線矢印コネクタ 11"/>
            <p:cNvCxnSpPr>
              <a:cxnSpLocks noChangeShapeType="1"/>
            </p:cNvCxnSpPr>
            <p:nvPr/>
          </p:nvCxnSpPr>
          <p:spPr bwMode="auto">
            <a:xfrm>
              <a:off x="1643072" y="2163141"/>
              <a:ext cx="285750" cy="1588"/>
            </a:xfrm>
            <a:prstGeom prst="straightConnector1">
              <a:avLst/>
            </a:prstGeom>
            <a:noFill/>
            <a:ln w="38100" algn="ctr">
              <a:solidFill>
                <a:srgbClr val="FFC000"/>
              </a:solidFill>
              <a:round/>
              <a:headEnd/>
              <a:tailEnd type="arrow" w="med" len="med"/>
            </a:ln>
          </p:spPr>
        </p:cxnSp>
        <p:cxnSp>
          <p:nvCxnSpPr>
            <p:cNvPr id="16" name="直線矢印コネクタ 12"/>
            <p:cNvCxnSpPr>
              <a:cxnSpLocks noChangeShapeType="1"/>
            </p:cNvCxnSpPr>
            <p:nvPr/>
          </p:nvCxnSpPr>
          <p:spPr bwMode="auto">
            <a:xfrm>
              <a:off x="2714635" y="2163141"/>
              <a:ext cx="285750" cy="1588"/>
            </a:xfrm>
            <a:prstGeom prst="straightConnector1">
              <a:avLst/>
            </a:prstGeom>
            <a:noFill/>
            <a:ln w="38100" algn="ctr">
              <a:solidFill>
                <a:srgbClr val="FFC000"/>
              </a:solidFill>
              <a:round/>
              <a:headEnd/>
              <a:tailEnd type="arrow" w="med" len="med"/>
            </a:ln>
          </p:spPr>
        </p:cxnSp>
        <p:cxnSp>
          <p:nvCxnSpPr>
            <p:cNvPr id="17" name="直線矢印コネクタ 13"/>
            <p:cNvCxnSpPr>
              <a:cxnSpLocks noChangeShapeType="1"/>
            </p:cNvCxnSpPr>
            <p:nvPr/>
          </p:nvCxnSpPr>
          <p:spPr bwMode="auto">
            <a:xfrm>
              <a:off x="3786197" y="2163141"/>
              <a:ext cx="285750" cy="1588"/>
            </a:xfrm>
            <a:prstGeom prst="straightConnector1">
              <a:avLst/>
            </a:prstGeom>
            <a:noFill/>
            <a:ln w="38100" algn="ctr">
              <a:solidFill>
                <a:srgbClr val="FFC000"/>
              </a:solidFill>
              <a:round/>
              <a:headEnd/>
              <a:tailEnd type="arrow" w="med" len="med"/>
            </a:ln>
          </p:spPr>
        </p:cxnSp>
        <p:sp>
          <p:nvSpPr>
            <p:cNvPr id="18" name="角丸四角形 8"/>
            <p:cNvSpPr>
              <a:spLocks noChangeArrowheads="1"/>
            </p:cNvSpPr>
            <p:nvPr/>
          </p:nvSpPr>
          <p:spPr bwMode="auto">
            <a:xfrm>
              <a:off x="857254" y="1412128"/>
              <a:ext cx="785818" cy="357189"/>
            </a:xfrm>
            <a:prstGeom prst="roundRect">
              <a:avLst>
                <a:gd name="adj" fmla="val 0"/>
              </a:avLst>
            </a:prstGeom>
            <a:solidFill>
              <a:srgbClr val="FFC000"/>
            </a:solidFill>
            <a:ln w="38100" algn="ctr">
              <a:noFill/>
              <a:round/>
              <a:headEnd/>
              <a:tailEnd/>
            </a:ln>
          </p:spPr>
          <p:txBody>
            <a:bodyPr anchor="ctr"/>
            <a:lstStyle/>
            <a:p>
              <a:pPr algn="ctr">
                <a:spcBef>
                  <a:spcPct val="20000"/>
                </a:spcBef>
                <a:defRPr/>
              </a:pPr>
              <a:endParaRPr kumimoji="0" lang="ja-JP" altLang="en-US" sz="1100" dirty="0">
                <a:solidFill>
                  <a:schemeClr val="accent4"/>
                </a:solidFill>
                <a:latin typeface="+mn-lt"/>
                <a:ea typeface="+mn-ea"/>
              </a:endParaRPr>
            </a:p>
          </p:txBody>
        </p:sp>
        <p:cxnSp>
          <p:nvCxnSpPr>
            <p:cNvPr id="20" name="直線矢印コネクタ 11"/>
            <p:cNvCxnSpPr>
              <a:cxnSpLocks noChangeShapeType="1"/>
            </p:cNvCxnSpPr>
            <p:nvPr/>
          </p:nvCxnSpPr>
          <p:spPr bwMode="auto">
            <a:xfrm>
              <a:off x="1250163" y="1772168"/>
              <a:ext cx="0" cy="237902"/>
            </a:xfrm>
            <a:prstGeom prst="straightConnector1">
              <a:avLst/>
            </a:prstGeom>
            <a:noFill/>
            <a:ln w="38100" algn="ctr">
              <a:solidFill>
                <a:srgbClr val="FFC000"/>
              </a:solidFill>
              <a:round/>
              <a:headEnd/>
              <a:tailEnd type="arrow" w="med" len="med"/>
            </a:ln>
          </p:spPr>
        </p:cxnSp>
        <p:cxnSp>
          <p:nvCxnSpPr>
            <p:cNvPr id="24" name="カギ線コネクタ 23"/>
            <p:cNvCxnSpPr>
              <a:stCxn id="12" idx="0"/>
              <a:endCxn id="14" idx="0"/>
            </p:cNvCxnSpPr>
            <p:nvPr/>
          </p:nvCxnSpPr>
          <p:spPr bwMode="auto">
            <a:xfrm rot="5400000" flipH="1" flipV="1">
              <a:off x="3393284" y="913771"/>
              <a:ext cx="12700" cy="2143140"/>
            </a:xfrm>
            <a:prstGeom prst="bentConnector3">
              <a:avLst>
                <a:gd name="adj1" fmla="val 1800000"/>
              </a:avLst>
            </a:prstGeom>
            <a:solidFill>
              <a:schemeClr val="bg1"/>
            </a:solidFill>
            <a:ln w="38100" cap="flat" cmpd="sng" algn="ctr">
              <a:solidFill>
                <a:srgbClr val="FFC000"/>
              </a:solidFill>
              <a:prstDash val="solid"/>
              <a:round/>
              <a:headEnd type="none" w="med" len="med"/>
              <a:tailEnd type="arrow"/>
            </a:ln>
            <a:effectLst/>
          </p:spPr>
        </p:cxnSp>
        <p:cxnSp>
          <p:nvCxnSpPr>
            <p:cNvPr id="30" name="直線コネクタ 29"/>
            <p:cNvCxnSpPr/>
            <p:nvPr/>
          </p:nvCxnSpPr>
          <p:spPr bwMode="auto">
            <a:xfrm flipH="1">
              <a:off x="642921" y="2342530"/>
              <a:ext cx="1285884" cy="654422"/>
            </a:xfrm>
            <a:prstGeom prst="line">
              <a:avLst/>
            </a:prstGeom>
            <a:solidFill>
              <a:schemeClr val="bg1"/>
            </a:solidFill>
            <a:ln w="25400" cap="flat" cmpd="sng" algn="ctr">
              <a:solidFill>
                <a:srgbClr val="FFC000"/>
              </a:solidFill>
              <a:prstDash val="sysDot"/>
              <a:round/>
              <a:headEnd type="none" w="med" len="med"/>
              <a:tailEnd type="none" w="med" len="med"/>
            </a:ln>
            <a:effectLst/>
          </p:spPr>
        </p:cxnSp>
        <p:cxnSp>
          <p:nvCxnSpPr>
            <p:cNvPr id="32" name="直線コネクタ 31"/>
            <p:cNvCxnSpPr/>
            <p:nvPr/>
          </p:nvCxnSpPr>
          <p:spPr bwMode="auto">
            <a:xfrm>
              <a:off x="2714635" y="2342530"/>
              <a:ext cx="2357442" cy="654422"/>
            </a:xfrm>
            <a:prstGeom prst="line">
              <a:avLst/>
            </a:prstGeom>
            <a:solidFill>
              <a:schemeClr val="bg1"/>
            </a:solidFill>
            <a:ln w="25400" cap="flat" cmpd="sng" algn="ctr">
              <a:solidFill>
                <a:srgbClr val="FFC000"/>
              </a:solidFill>
              <a:prstDash val="sysDot"/>
              <a:round/>
              <a:headEnd type="none" w="med" len="med"/>
              <a:tailEnd type="none" w="med" len="med"/>
            </a:ln>
            <a:effectLst/>
          </p:spPr>
        </p:cxnSp>
      </p:grpSp>
      <p:grpSp>
        <p:nvGrpSpPr>
          <p:cNvPr id="45" name="グループ化 44"/>
          <p:cNvGrpSpPr/>
          <p:nvPr/>
        </p:nvGrpSpPr>
        <p:grpSpPr>
          <a:xfrm>
            <a:off x="857235" y="3902073"/>
            <a:ext cx="4000528" cy="1731612"/>
            <a:chOff x="857235" y="3782769"/>
            <a:chExt cx="4000528" cy="1731612"/>
          </a:xfrm>
        </p:grpSpPr>
        <p:sp>
          <p:nvSpPr>
            <p:cNvPr id="34" name="角丸四角形 8"/>
            <p:cNvSpPr>
              <a:spLocks noChangeArrowheads="1"/>
            </p:cNvSpPr>
            <p:nvPr/>
          </p:nvSpPr>
          <p:spPr bwMode="auto">
            <a:xfrm>
              <a:off x="857235" y="5157192"/>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endParaRPr kumimoji="0" lang="ja-JP" altLang="en-US" sz="1100" dirty="0">
                <a:solidFill>
                  <a:schemeClr val="bg1"/>
                </a:solidFill>
                <a:latin typeface="+mn-lt"/>
                <a:ea typeface="+mn-ea"/>
              </a:endParaRPr>
            </a:p>
          </p:txBody>
        </p:sp>
        <p:sp>
          <p:nvSpPr>
            <p:cNvPr id="35" name="角丸四角形 8"/>
            <p:cNvSpPr>
              <a:spLocks noChangeArrowheads="1"/>
            </p:cNvSpPr>
            <p:nvPr/>
          </p:nvSpPr>
          <p:spPr bwMode="auto">
            <a:xfrm>
              <a:off x="1928805" y="5157192"/>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endParaRPr kumimoji="0" lang="ja-JP" altLang="en-US" sz="1100" dirty="0">
                <a:solidFill>
                  <a:schemeClr val="bg1"/>
                </a:solidFill>
                <a:latin typeface="+mn-lt"/>
                <a:ea typeface="+mn-ea"/>
              </a:endParaRPr>
            </a:p>
          </p:txBody>
        </p:sp>
        <p:sp>
          <p:nvSpPr>
            <p:cNvPr id="36" name="角丸四角形 35"/>
            <p:cNvSpPr>
              <a:spLocks noChangeArrowheads="1"/>
            </p:cNvSpPr>
            <p:nvPr/>
          </p:nvSpPr>
          <p:spPr bwMode="auto">
            <a:xfrm>
              <a:off x="3000375" y="5157192"/>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endParaRPr kumimoji="0" lang="ja-JP" altLang="en-US" sz="1100" dirty="0">
                <a:solidFill>
                  <a:schemeClr val="bg1"/>
                </a:solidFill>
                <a:latin typeface="+mn-lt"/>
                <a:ea typeface="+mn-ea"/>
              </a:endParaRPr>
            </a:p>
          </p:txBody>
        </p:sp>
        <p:sp>
          <p:nvSpPr>
            <p:cNvPr id="37" name="角丸四角形 8"/>
            <p:cNvSpPr>
              <a:spLocks noChangeArrowheads="1"/>
            </p:cNvSpPr>
            <p:nvPr/>
          </p:nvSpPr>
          <p:spPr bwMode="auto">
            <a:xfrm>
              <a:off x="4071945" y="5157192"/>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endParaRPr kumimoji="0" lang="ja-JP" altLang="en-US" sz="1100" dirty="0">
                <a:solidFill>
                  <a:schemeClr val="bg1"/>
                </a:solidFill>
                <a:latin typeface="+mn-lt"/>
                <a:ea typeface="+mn-ea"/>
              </a:endParaRPr>
            </a:p>
          </p:txBody>
        </p:sp>
        <p:cxnSp>
          <p:nvCxnSpPr>
            <p:cNvPr id="38" name="直線矢印コネクタ 11"/>
            <p:cNvCxnSpPr>
              <a:cxnSpLocks noChangeShapeType="1"/>
            </p:cNvCxnSpPr>
            <p:nvPr/>
          </p:nvCxnSpPr>
          <p:spPr bwMode="auto">
            <a:xfrm>
              <a:off x="1643072" y="5334992"/>
              <a:ext cx="285750" cy="1588"/>
            </a:xfrm>
            <a:prstGeom prst="straightConnector1">
              <a:avLst/>
            </a:prstGeom>
            <a:noFill/>
            <a:ln w="38100" algn="ctr">
              <a:solidFill>
                <a:srgbClr val="4168A7"/>
              </a:solidFill>
              <a:round/>
              <a:headEnd/>
              <a:tailEnd type="arrow" w="med" len="med"/>
            </a:ln>
          </p:spPr>
        </p:cxnSp>
        <p:cxnSp>
          <p:nvCxnSpPr>
            <p:cNvPr id="39" name="直線矢印コネクタ 12"/>
            <p:cNvCxnSpPr>
              <a:cxnSpLocks noChangeShapeType="1"/>
            </p:cNvCxnSpPr>
            <p:nvPr/>
          </p:nvCxnSpPr>
          <p:spPr bwMode="auto">
            <a:xfrm>
              <a:off x="2714635" y="5334992"/>
              <a:ext cx="285750" cy="1588"/>
            </a:xfrm>
            <a:prstGeom prst="straightConnector1">
              <a:avLst/>
            </a:prstGeom>
            <a:noFill/>
            <a:ln w="38100" algn="ctr">
              <a:solidFill>
                <a:srgbClr val="4168A7"/>
              </a:solidFill>
              <a:round/>
              <a:headEnd/>
              <a:tailEnd type="arrow" w="med" len="med"/>
            </a:ln>
          </p:spPr>
        </p:cxnSp>
        <p:cxnSp>
          <p:nvCxnSpPr>
            <p:cNvPr id="40" name="直線矢印コネクタ 13"/>
            <p:cNvCxnSpPr>
              <a:cxnSpLocks noChangeShapeType="1"/>
            </p:cNvCxnSpPr>
            <p:nvPr/>
          </p:nvCxnSpPr>
          <p:spPr bwMode="auto">
            <a:xfrm>
              <a:off x="3786197" y="5334992"/>
              <a:ext cx="285750" cy="1588"/>
            </a:xfrm>
            <a:prstGeom prst="straightConnector1">
              <a:avLst/>
            </a:prstGeom>
            <a:noFill/>
            <a:ln w="38100" algn="ctr">
              <a:solidFill>
                <a:srgbClr val="4168A7"/>
              </a:solidFill>
              <a:round/>
              <a:headEnd/>
              <a:tailEnd type="arrow" w="med" len="med"/>
            </a:ln>
          </p:spPr>
        </p:cxnSp>
        <p:cxnSp>
          <p:nvCxnSpPr>
            <p:cNvPr id="42" name="直線コネクタ 41"/>
            <p:cNvCxnSpPr/>
            <p:nvPr/>
          </p:nvCxnSpPr>
          <p:spPr bwMode="auto">
            <a:xfrm flipH="1">
              <a:off x="857254" y="3782769"/>
              <a:ext cx="1071551" cy="1374423"/>
            </a:xfrm>
            <a:prstGeom prst="line">
              <a:avLst/>
            </a:prstGeom>
            <a:solidFill>
              <a:schemeClr val="bg1"/>
            </a:solidFill>
            <a:ln w="25400" cap="flat" cmpd="sng" algn="ctr">
              <a:solidFill>
                <a:srgbClr val="4168A7"/>
              </a:solidFill>
              <a:prstDash val="sysDot"/>
              <a:round/>
              <a:headEnd type="none" w="med" len="med"/>
              <a:tailEnd type="none" w="med" len="med"/>
            </a:ln>
            <a:effectLst/>
          </p:spPr>
        </p:cxnSp>
        <p:cxnSp>
          <p:nvCxnSpPr>
            <p:cNvPr id="44" name="直線コネクタ 43"/>
            <p:cNvCxnSpPr/>
            <p:nvPr/>
          </p:nvCxnSpPr>
          <p:spPr bwMode="auto">
            <a:xfrm>
              <a:off x="2714635" y="3782769"/>
              <a:ext cx="2143128" cy="1374423"/>
            </a:xfrm>
            <a:prstGeom prst="line">
              <a:avLst/>
            </a:prstGeom>
            <a:solidFill>
              <a:schemeClr val="bg1"/>
            </a:solidFill>
            <a:ln w="25400" cap="flat" cmpd="sng" algn="ctr">
              <a:solidFill>
                <a:srgbClr val="4168A7"/>
              </a:solidFill>
              <a:prstDash val="sysDot"/>
              <a:round/>
              <a:headEnd type="none" w="med" len="med"/>
              <a:tailEnd type="none" w="med" len="med"/>
            </a:ln>
            <a:effectLst/>
          </p:spPr>
        </p:cxnSp>
      </p:grpSp>
      <p:sp>
        <p:nvSpPr>
          <p:cNvPr id="46" name="正方形/長方形 45"/>
          <p:cNvSpPr/>
          <p:nvPr/>
        </p:nvSpPr>
        <p:spPr bwMode="auto">
          <a:xfrm>
            <a:off x="5652120" y="1415951"/>
            <a:ext cx="3240360" cy="500881"/>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b="0" i="0" u="none" strike="noStrike" cap="none" normalizeH="0" dirty="0" smtClean="0">
                <a:ln>
                  <a:noFill/>
                </a:ln>
                <a:solidFill>
                  <a:schemeClr val="bg1"/>
                </a:solidFill>
                <a:effectLst/>
                <a:latin typeface="+mn-lt"/>
                <a:ea typeface="+mn-ea"/>
              </a:rPr>
              <a:t>ひとまとまりの目的が定義できる</a:t>
            </a:r>
          </a:p>
        </p:txBody>
      </p:sp>
      <p:sp>
        <p:nvSpPr>
          <p:cNvPr id="47" name="正方形/長方形 46"/>
          <p:cNvSpPr/>
          <p:nvPr/>
        </p:nvSpPr>
        <p:spPr bwMode="auto">
          <a:xfrm>
            <a:off x="5652120" y="1992015"/>
            <a:ext cx="3240360" cy="500881"/>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b="0" i="0" u="none" strike="noStrike" cap="none" normalizeH="0" dirty="0" smtClean="0">
                <a:ln>
                  <a:noFill/>
                </a:ln>
                <a:solidFill>
                  <a:schemeClr val="bg1"/>
                </a:solidFill>
                <a:effectLst/>
                <a:latin typeface="+mn-lt"/>
                <a:ea typeface="+mn-ea"/>
              </a:rPr>
              <a:t>入力と出力がある</a:t>
            </a:r>
          </a:p>
        </p:txBody>
      </p:sp>
      <p:sp>
        <p:nvSpPr>
          <p:cNvPr id="48" name="正方形/長方形 47"/>
          <p:cNvSpPr/>
          <p:nvPr/>
        </p:nvSpPr>
        <p:spPr bwMode="auto">
          <a:xfrm>
            <a:off x="5655809" y="2568079"/>
            <a:ext cx="3240360" cy="500881"/>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b="0" i="0" u="none" strike="noStrike" cap="none" normalizeH="0" dirty="0" smtClean="0">
                <a:ln>
                  <a:noFill/>
                </a:ln>
                <a:solidFill>
                  <a:schemeClr val="bg1"/>
                </a:solidFill>
                <a:effectLst/>
                <a:latin typeface="+mn-lt"/>
                <a:ea typeface="+mn-ea"/>
              </a:rPr>
              <a:t>何度でも繰り返せる</a:t>
            </a:r>
          </a:p>
        </p:txBody>
      </p:sp>
      <p:sp>
        <p:nvSpPr>
          <p:cNvPr id="49" name="正方形/長方形 48"/>
          <p:cNvSpPr/>
          <p:nvPr/>
        </p:nvSpPr>
        <p:spPr bwMode="auto">
          <a:xfrm>
            <a:off x="5655809" y="3144143"/>
            <a:ext cx="3240360" cy="500881"/>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dirty="0">
                <a:solidFill>
                  <a:schemeClr val="bg1"/>
                </a:solidFill>
                <a:latin typeface="+mn-lt"/>
                <a:ea typeface="+mn-ea"/>
              </a:rPr>
              <a:t>効果</a:t>
            </a:r>
            <a:r>
              <a:rPr kumimoji="0" lang="ja-JP" altLang="en-US" sz="1400" dirty="0" smtClean="0">
                <a:solidFill>
                  <a:schemeClr val="bg1"/>
                </a:solidFill>
                <a:latin typeface="+mn-lt"/>
                <a:ea typeface="+mn-ea"/>
              </a:rPr>
              <a:t>が</a:t>
            </a:r>
            <a:r>
              <a:rPr kumimoji="0" lang="ja-JP" altLang="en-US" sz="1400" dirty="0">
                <a:solidFill>
                  <a:schemeClr val="bg1"/>
                </a:solidFill>
                <a:latin typeface="+mn-lt"/>
                <a:ea typeface="+mn-ea"/>
              </a:rPr>
              <a:t>測定できる</a:t>
            </a:r>
            <a:endParaRPr kumimoji="0" lang="ja-JP" altLang="en-US" sz="1400" b="0" i="0" u="none" strike="noStrike" cap="none" normalizeH="0" dirty="0" smtClean="0">
              <a:ln>
                <a:noFill/>
              </a:ln>
              <a:solidFill>
                <a:schemeClr val="bg1"/>
              </a:solidFill>
              <a:effectLst/>
              <a:latin typeface="+mn-lt"/>
              <a:ea typeface="+mn-ea"/>
            </a:endParaRPr>
          </a:p>
        </p:txBody>
      </p:sp>
      <p:sp>
        <p:nvSpPr>
          <p:cNvPr id="50" name="正方形/長方形 49"/>
          <p:cNvSpPr/>
          <p:nvPr/>
        </p:nvSpPr>
        <p:spPr bwMode="auto">
          <a:xfrm>
            <a:off x="5655809" y="3720207"/>
            <a:ext cx="3240360" cy="500881"/>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b="0" i="0" u="none" strike="noStrike" cap="none" normalizeH="0" dirty="0" smtClean="0">
                <a:ln>
                  <a:noFill/>
                </a:ln>
                <a:solidFill>
                  <a:schemeClr val="bg1"/>
                </a:solidFill>
                <a:effectLst/>
                <a:latin typeface="+mn-lt"/>
                <a:ea typeface="+mn-ea"/>
              </a:rPr>
              <a:t>階層化されている</a:t>
            </a:r>
          </a:p>
        </p:txBody>
      </p:sp>
      <p:sp>
        <p:nvSpPr>
          <p:cNvPr id="51" name="正方形/長方形 50"/>
          <p:cNvSpPr/>
          <p:nvPr/>
        </p:nvSpPr>
        <p:spPr bwMode="auto">
          <a:xfrm>
            <a:off x="5652120" y="4296271"/>
            <a:ext cx="3240360" cy="500881"/>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dirty="0">
                <a:solidFill>
                  <a:schemeClr val="bg1"/>
                </a:solidFill>
                <a:latin typeface="+mn-lt"/>
                <a:ea typeface="+mn-ea"/>
              </a:rPr>
              <a:t>業務</a:t>
            </a:r>
            <a:r>
              <a:rPr kumimoji="0" lang="ja-JP" altLang="en-US" sz="1400" dirty="0" smtClean="0">
                <a:solidFill>
                  <a:schemeClr val="bg1"/>
                </a:solidFill>
                <a:latin typeface="+mn-lt"/>
                <a:ea typeface="+mn-ea"/>
              </a:rPr>
              <a:t>の流れ、繋がりを可視化</a:t>
            </a:r>
            <a:endParaRPr kumimoji="0" lang="en-US" altLang="ja-JP" sz="1400" b="0" i="0" u="none" strike="noStrike" cap="none" normalizeH="0" dirty="0" smtClean="0">
              <a:ln>
                <a:noFill/>
              </a:ln>
              <a:solidFill>
                <a:schemeClr val="bg1"/>
              </a:solidFill>
              <a:effectLst/>
              <a:latin typeface="+mn-lt"/>
              <a:ea typeface="+mn-ea"/>
            </a:endParaRPr>
          </a:p>
        </p:txBody>
      </p:sp>
      <p:sp>
        <p:nvSpPr>
          <p:cNvPr id="52" name="正方形/長方形 51"/>
          <p:cNvSpPr/>
          <p:nvPr/>
        </p:nvSpPr>
        <p:spPr bwMode="auto">
          <a:xfrm>
            <a:off x="5652120" y="4872335"/>
            <a:ext cx="3240360" cy="500881"/>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b="0" i="0" u="none" strike="noStrike" cap="none" normalizeH="0" dirty="0" smtClean="0">
                <a:ln>
                  <a:noFill/>
                </a:ln>
                <a:solidFill>
                  <a:schemeClr val="bg1"/>
                </a:solidFill>
                <a:effectLst/>
                <a:latin typeface="+mn-lt"/>
                <a:ea typeface="+mn-ea"/>
              </a:rPr>
              <a:t>変化への柔軟な対応</a:t>
            </a:r>
          </a:p>
        </p:txBody>
      </p:sp>
      <p:sp>
        <p:nvSpPr>
          <p:cNvPr id="53" name="正方形/長方形 52"/>
          <p:cNvSpPr/>
          <p:nvPr/>
        </p:nvSpPr>
        <p:spPr bwMode="auto">
          <a:xfrm>
            <a:off x="5652120" y="5448399"/>
            <a:ext cx="3240360" cy="500881"/>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en-US" altLang="ja-JP" sz="1400" b="0" i="0" u="none" strike="noStrike" cap="none" normalizeH="0" dirty="0" smtClean="0">
                <a:ln>
                  <a:noFill/>
                </a:ln>
                <a:solidFill>
                  <a:schemeClr val="bg1"/>
                </a:solidFill>
                <a:effectLst/>
                <a:latin typeface="+mn-lt"/>
                <a:ea typeface="+mn-ea"/>
              </a:rPr>
              <a:t>IT</a:t>
            </a:r>
            <a:r>
              <a:rPr kumimoji="0" lang="ja-JP" altLang="en-US" sz="1400" b="0" i="0" u="none" strike="noStrike" cap="none" normalizeH="0" dirty="0" smtClean="0">
                <a:ln>
                  <a:noFill/>
                </a:ln>
                <a:solidFill>
                  <a:schemeClr val="bg1"/>
                </a:solidFill>
                <a:effectLst/>
                <a:latin typeface="+mn-lt"/>
                <a:ea typeface="+mn-ea"/>
              </a:rPr>
              <a:t>との連動 </a:t>
            </a:r>
            <a:r>
              <a:rPr kumimoji="0" lang="en-US" altLang="ja-JP" sz="1400" b="0" i="0" u="none" strike="noStrike" cap="none" normalizeH="0" dirty="0" smtClean="0">
                <a:ln>
                  <a:noFill/>
                </a:ln>
                <a:solidFill>
                  <a:schemeClr val="bg1"/>
                </a:solidFill>
                <a:effectLst/>
                <a:latin typeface="+mn-lt"/>
                <a:ea typeface="+mn-ea"/>
              </a:rPr>
              <a:t>(SOA)</a:t>
            </a:r>
            <a:endParaRPr kumimoji="0" lang="ja-JP" altLang="en-US" sz="1400" b="0" i="0" u="none" strike="noStrike" cap="none" normalizeH="0" dirty="0" smtClean="0">
              <a:ln>
                <a:noFill/>
              </a:ln>
              <a:solidFill>
                <a:schemeClr val="bg1"/>
              </a:solidFill>
              <a:effectLst/>
              <a:latin typeface="+mn-lt"/>
              <a:ea typeface="+mn-ea"/>
            </a:endParaRPr>
          </a:p>
        </p:txBody>
      </p:sp>
    </p:spTree>
    <p:extLst>
      <p:ext uri="{BB962C8B-B14F-4D97-AF65-F5344CB8AC3E}">
        <p14:creationId xmlns:p14="http://schemas.microsoft.com/office/powerpoint/2010/main" val="20783189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5"/>
                                        </p:tgtEl>
                                        <p:attrNameLst>
                                          <p:attrName>style.visibility</p:attrName>
                                        </p:attrNameLst>
                                      </p:cBhvr>
                                      <p:to>
                                        <p:strVal val="visible"/>
                                      </p:to>
                                    </p:set>
                                    <p:animEffect transition="in" filter="fade">
                                      <p:cBhvr>
                                        <p:cTn id="12" dur="500"/>
                                        <p:tgtEl>
                                          <p:spTgt spid="4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fade">
                                      <p:cBhvr>
                                        <p:cTn id="17" dur="500"/>
                                        <p:tgtEl>
                                          <p:spTgt spid="33"/>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2" fill="hold" grpId="0" nodeType="clickEffect">
                                  <p:stCondLst>
                                    <p:cond delay="0"/>
                                  </p:stCondLst>
                                  <p:childTnLst>
                                    <p:set>
                                      <p:cBhvr>
                                        <p:cTn id="21" dur="1" fill="hold">
                                          <p:stCondLst>
                                            <p:cond delay="0"/>
                                          </p:stCondLst>
                                        </p:cTn>
                                        <p:tgtEl>
                                          <p:spTgt spid="46"/>
                                        </p:tgtEl>
                                        <p:attrNameLst>
                                          <p:attrName>style.visibility</p:attrName>
                                        </p:attrNameLst>
                                      </p:cBhvr>
                                      <p:to>
                                        <p:strVal val="visible"/>
                                      </p:to>
                                    </p:set>
                                    <p:anim calcmode="lin" valueType="num">
                                      <p:cBhvr additive="base">
                                        <p:cTn id="22" dur="500" fill="hold"/>
                                        <p:tgtEl>
                                          <p:spTgt spid="46"/>
                                        </p:tgtEl>
                                        <p:attrNameLst>
                                          <p:attrName>ppt_x</p:attrName>
                                        </p:attrNameLst>
                                      </p:cBhvr>
                                      <p:tavLst>
                                        <p:tav tm="0">
                                          <p:val>
                                            <p:strVal val="1+#ppt_w/2"/>
                                          </p:val>
                                        </p:tav>
                                        <p:tav tm="100000">
                                          <p:val>
                                            <p:strVal val="#ppt_x"/>
                                          </p:val>
                                        </p:tav>
                                      </p:tavLst>
                                    </p:anim>
                                    <p:anim calcmode="lin" valueType="num">
                                      <p:cBhvr additive="base">
                                        <p:cTn id="23" dur="500" fill="hold"/>
                                        <p:tgtEl>
                                          <p:spTgt spid="46"/>
                                        </p:tgtEl>
                                        <p:attrNameLst>
                                          <p:attrName>ppt_y</p:attrName>
                                        </p:attrNameLst>
                                      </p:cBhvr>
                                      <p:tavLst>
                                        <p:tav tm="0">
                                          <p:val>
                                            <p:strVal val="#ppt_y"/>
                                          </p:val>
                                        </p:tav>
                                        <p:tav tm="100000">
                                          <p:val>
                                            <p:strVal val="#ppt_y"/>
                                          </p:val>
                                        </p:tav>
                                      </p:tavLst>
                                    </p:anim>
                                  </p:childTnLst>
                                </p:cTn>
                              </p:par>
                              <p:par>
                                <p:cTn id="24" presetID="2" presetClass="entr" presetSubtype="2" fill="hold" grpId="0" nodeType="withEffect">
                                  <p:stCondLst>
                                    <p:cond delay="0"/>
                                  </p:stCondLst>
                                  <p:childTnLst>
                                    <p:set>
                                      <p:cBhvr>
                                        <p:cTn id="25" dur="1" fill="hold">
                                          <p:stCondLst>
                                            <p:cond delay="0"/>
                                          </p:stCondLst>
                                        </p:cTn>
                                        <p:tgtEl>
                                          <p:spTgt spid="47"/>
                                        </p:tgtEl>
                                        <p:attrNameLst>
                                          <p:attrName>style.visibility</p:attrName>
                                        </p:attrNameLst>
                                      </p:cBhvr>
                                      <p:to>
                                        <p:strVal val="visible"/>
                                      </p:to>
                                    </p:set>
                                    <p:anim calcmode="lin" valueType="num">
                                      <p:cBhvr additive="base">
                                        <p:cTn id="26" dur="500" fill="hold"/>
                                        <p:tgtEl>
                                          <p:spTgt spid="47"/>
                                        </p:tgtEl>
                                        <p:attrNameLst>
                                          <p:attrName>ppt_x</p:attrName>
                                        </p:attrNameLst>
                                      </p:cBhvr>
                                      <p:tavLst>
                                        <p:tav tm="0">
                                          <p:val>
                                            <p:strVal val="1+#ppt_w/2"/>
                                          </p:val>
                                        </p:tav>
                                        <p:tav tm="100000">
                                          <p:val>
                                            <p:strVal val="#ppt_x"/>
                                          </p:val>
                                        </p:tav>
                                      </p:tavLst>
                                    </p:anim>
                                    <p:anim calcmode="lin" valueType="num">
                                      <p:cBhvr additive="base">
                                        <p:cTn id="27" dur="500" fill="hold"/>
                                        <p:tgtEl>
                                          <p:spTgt spid="47"/>
                                        </p:tgtEl>
                                        <p:attrNameLst>
                                          <p:attrName>ppt_y</p:attrName>
                                        </p:attrNameLst>
                                      </p:cBhvr>
                                      <p:tavLst>
                                        <p:tav tm="0">
                                          <p:val>
                                            <p:strVal val="#ppt_y"/>
                                          </p:val>
                                        </p:tav>
                                        <p:tav tm="100000">
                                          <p:val>
                                            <p:strVal val="#ppt_y"/>
                                          </p:val>
                                        </p:tav>
                                      </p:tavLst>
                                    </p:anim>
                                  </p:childTnLst>
                                </p:cTn>
                              </p:par>
                              <p:par>
                                <p:cTn id="28" presetID="2" presetClass="entr" presetSubtype="2" fill="hold" grpId="0" nodeType="withEffect">
                                  <p:stCondLst>
                                    <p:cond delay="0"/>
                                  </p:stCondLst>
                                  <p:childTnLst>
                                    <p:set>
                                      <p:cBhvr>
                                        <p:cTn id="29" dur="1" fill="hold">
                                          <p:stCondLst>
                                            <p:cond delay="0"/>
                                          </p:stCondLst>
                                        </p:cTn>
                                        <p:tgtEl>
                                          <p:spTgt spid="48"/>
                                        </p:tgtEl>
                                        <p:attrNameLst>
                                          <p:attrName>style.visibility</p:attrName>
                                        </p:attrNameLst>
                                      </p:cBhvr>
                                      <p:to>
                                        <p:strVal val="visible"/>
                                      </p:to>
                                    </p:set>
                                    <p:anim calcmode="lin" valueType="num">
                                      <p:cBhvr additive="base">
                                        <p:cTn id="30" dur="500" fill="hold"/>
                                        <p:tgtEl>
                                          <p:spTgt spid="48"/>
                                        </p:tgtEl>
                                        <p:attrNameLst>
                                          <p:attrName>ppt_x</p:attrName>
                                        </p:attrNameLst>
                                      </p:cBhvr>
                                      <p:tavLst>
                                        <p:tav tm="0">
                                          <p:val>
                                            <p:strVal val="1+#ppt_w/2"/>
                                          </p:val>
                                        </p:tav>
                                        <p:tav tm="100000">
                                          <p:val>
                                            <p:strVal val="#ppt_x"/>
                                          </p:val>
                                        </p:tav>
                                      </p:tavLst>
                                    </p:anim>
                                    <p:anim calcmode="lin" valueType="num">
                                      <p:cBhvr additive="base">
                                        <p:cTn id="31" dur="500" fill="hold"/>
                                        <p:tgtEl>
                                          <p:spTgt spid="48"/>
                                        </p:tgtEl>
                                        <p:attrNameLst>
                                          <p:attrName>ppt_y</p:attrName>
                                        </p:attrNameLst>
                                      </p:cBhvr>
                                      <p:tavLst>
                                        <p:tav tm="0">
                                          <p:val>
                                            <p:strVal val="#ppt_y"/>
                                          </p:val>
                                        </p:tav>
                                        <p:tav tm="100000">
                                          <p:val>
                                            <p:strVal val="#ppt_y"/>
                                          </p:val>
                                        </p:tav>
                                      </p:tavLst>
                                    </p:anim>
                                  </p:childTnLst>
                                </p:cTn>
                              </p:par>
                              <p:par>
                                <p:cTn id="32" presetID="2" presetClass="entr" presetSubtype="2" fill="hold" grpId="0" nodeType="withEffect">
                                  <p:stCondLst>
                                    <p:cond delay="0"/>
                                  </p:stCondLst>
                                  <p:childTnLst>
                                    <p:set>
                                      <p:cBhvr>
                                        <p:cTn id="33" dur="1" fill="hold">
                                          <p:stCondLst>
                                            <p:cond delay="0"/>
                                          </p:stCondLst>
                                        </p:cTn>
                                        <p:tgtEl>
                                          <p:spTgt spid="49"/>
                                        </p:tgtEl>
                                        <p:attrNameLst>
                                          <p:attrName>style.visibility</p:attrName>
                                        </p:attrNameLst>
                                      </p:cBhvr>
                                      <p:to>
                                        <p:strVal val="visible"/>
                                      </p:to>
                                    </p:set>
                                    <p:anim calcmode="lin" valueType="num">
                                      <p:cBhvr additive="base">
                                        <p:cTn id="34" dur="500" fill="hold"/>
                                        <p:tgtEl>
                                          <p:spTgt spid="49"/>
                                        </p:tgtEl>
                                        <p:attrNameLst>
                                          <p:attrName>ppt_x</p:attrName>
                                        </p:attrNameLst>
                                      </p:cBhvr>
                                      <p:tavLst>
                                        <p:tav tm="0">
                                          <p:val>
                                            <p:strVal val="1+#ppt_w/2"/>
                                          </p:val>
                                        </p:tav>
                                        <p:tav tm="100000">
                                          <p:val>
                                            <p:strVal val="#ppt_x"/>
                                          </p:val>
                                        </p:tav>
                                      </p:tavLst>
                                    </p:anim>
                                    <p:anim calcmode="lin" valueType="num">
                                      <p:cBhvr additive="base">
                                        <p:cTn id="35" dur="500" fill="hold"/>
                                        <p:tgtEl>
                                          <p:spTgt spid="49"/>
                                        </p:tgtEl>
                                        <p:attrNameLst>
                                          <p:attrName>ppt_y</p:attrName>
                                        </p:attrNameLst>
                                      </p:cBhvr>
                                      <p:tavLst>
                                        <p:tav tm="0">
                                          <p:val>
                                            <p:strVal val="#ppt_y"/>
                                          </p:val>
                                        </p:tav>
                                        <p:tav tm="100000">
                                          <p:val>
                                            <p:strVal val="#ppt_y"/>
                                          </p:val>
                                        </p:tav>
                                      </p:tavLst>
                                    </p:anim>
                                  </p:childTnLst>
                                </p:cTn>
                              </p:par>
                              <p:par>
                                <p:cTn id="36" presetID="2" presetClass="entr" presetSubtype="2" fill="hold" grpId="0" nodeType="withEffect">
                                  <p:stCondLst>
                                    <p:cond delay="0"/>
                                  </p:stCondLst>
                                  <p:childTnLst>
                                    <p:set>
                                      <p:cBhvr>
                                        <p:cTn id="37" dur="1" fill="hold">
                                          <p:stCondLst>
                                            <p:cond delay="0"/>
                                          </p:stCondLst>
                                        </p:cTn>
                                        <p:tgtEl>
                                          <p:spTgt spid="50"/>
                                        </p:tgtEl>
                                        <p:attrNameLst>
                                          <p:attrName>style.visibility</p:attrName>
                                        </p:attrNameLst>
                                      </p:cBhvr>
                                      <p:to>
                                        <p:strVal val="visible"/>
                                      </p:to>
                                    </p:set>
                                    <p:anim calcmode="lin" valueType="num">
                                      <p:cBhvr additive="base">
                                        <p:cTn id="38" dur="500" fill="hold"/>
                                        <p:tgtEl>
                                          <p:spTgt spid="50"/>
                                        </p:tgtEl>
                                        <p:attrNameLst>
                                          <p:attrName>ppt_x</p:attrName>
                                        </p:attrNameLst>
                                      </p:cBhvr>
                                      <p:tavLst>
                                        <p:tav tm="0">
                                          <p:val>
                                            <p:strVal val="1+#ppt_w/2"/>
                                          </p:val>
                                        </p:tav>
                                        <p:tav tm="100000">
                                          <p:val>
                                            <p:strVal val="#ppt_x"/>
                                          </p:val>
                                        </p:tav>
                                      </p:tavLst>
                                    </p:anim>
                                    <p:anim calcmode="lin" valueType="num">
                                      <p:cBhvr additive="base">
                                        <p:cTn id="39" dur="500" fill="hold"/>
                                        <p:tgtEl>
                                          <p:spTgt spid="50"/>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grpId="0" nodeType="clickEffect">
                                  <p:stCondLst>
                                    <p:cond delay="0"/>
                                  </p:stCondLst>
                                  <p:childTnLst>
                                    <p:set>
                                      <p:cBhvr>
                                        <p:cTn id="43" dur="1" fill="hold">
                                          <p:stCondLst>
                                            <p:cond delay="0"/>
                                          </p:stCondLst>
                                        </p:cTn>
                                        <p:tgtEl>
                                          <p:spTgt spid="51"/>
                                        </p:tgtEl>
                                        <p:attrNameLst>
                                          <p:attrName>style.visibility</p:attrName>
                                        </p:attrNameLst>
                                      </p:cBhvr>
                                      <p:to>
                                        <p:strVal val="visible"/>
                                      </p:to>
                                    </p:set>
                                    <p:anim calcmode="lin" valueType="num">
                                      <p:cBhvr additive="base">
                                        <p:cTn id="44" dur="500" fill="hold"/>
                                        <p:tgtEl>
                                          <p:spTgt spid="51"/>
                                        </p:tgtEl>
                                        <p:attrNameLst>
                                          <p:attrName>ppt_x</p:attrName>
                                        </p:attrNameLst>
                                      </p:cBhvr>
                                      <p:tavLst>
                                        <p:tav tm="0">
                                          <p:val>
                                            <p:strVal val="1+#ppt_w/2"/>
                                          </p:val>
                                        </p:tav>
                                        <p:tav tm="100000">
                                          <p:val>
                                            <p:strVal val="#ppt_x"/>
                                          </p:val>
                                        </p:tav>
                                      </p:tavLst>
                                    </p:anim>
                                    <p:anim calcmode="lin" valueType="num">
                                      <p:cBhvr additive="base">
                                        <p:cTn id="45" dur="500" fill="hold"/>
                                        <p:tgtEl>
                                          <p:spTgt spid="51"/>
                                        </p:tgtEl>
                                        <p:attrNameLst>
                                          <p:attrName>ppt_y</p:attrName>
                                        </p:attrNameLst>
                                      </p:cBhvr>
                                      <p:tavLst>
                                        <p:tav tm="0">
                                          <p:val>
                                            <p:strVal val="#ppt_y"/>
                                          </p:val>
                                        </p:tav>
                                        <p:tav tm="100000">
                                          <p:val>
                                            <p:strVal val="#ppt_y"/>
                                          </p:val>
                                        </p:tav>
                                      </p:tavLst>
                                    </p:anim>
                                  </p:childTnLst>
                                </p:cTn>
                              </p:par>
                              <p:par>
                                <p:cTn id="46" presetID="2" presetClass="entr" presetSubtype="2" fill="hold" grpId="0" nodeType="withEffect">
                                  <p:stCondLst>
                                    <p:cond delay="0"/>
                                  </p:stCondLst>
                                  <p:childTnLst>
                                    <p:set>
                                      <p:cBhvr>
                                        <p:cTn id="47" dur="1" fill="hold">
                                          <p:stCondLst>
                                            <p:cond delay="0"/>
                                          </p:stCondLst>
                                        </p:cTn>
                                        <p:tgtEl>
                                          <p:spTgt spid="52"/>
                                        </p:tgtEl>
                                        <p:attrNameLst>
                                          <p:attrName>style.visibility</p:attrName>
                                        </p:attrNameLst>
                                      </p:cBhvr>
                                      <p:to>
                                        <p:strVal val="visible"/>
                                      </p:to>
                                    </p:set>
                                    <p:anim calcmode="lin" valueType="num">
                                      <p:cBhvr additive="base">
                                        <p:cTn id="48" dur="500" fill="hold"/>
                                        <p:tgtEl>
                                          <p:spTgt spid="52"/>
                                        </p:tgtEl>
                                        <p:attrNameLst>
                                          <p:attrName>ppt_x</p:attrName>
                                        </p:attrNameLst>
                                      </p:cBhvr>
                                      <p:tavLst>
                                        <p:tav tm="0">
                                          <p:val>
                                            <p:strVal val="1+#ppt_w/2"/>
                                          </p:val>
                                        </p:tav>
                                        <p:tav tm="100000">
                                          <p:val>
                                            <p:strVal val="#ppt_x"/>
                                          </p:val>
                                        </p:tav>
                                      </p:tavLst>
                                    </p:anim>
                                    <p:anim calcmode="lin" valueType="num">
                                      <p:cBhvr additive="base">
                                        <p:cTn id="49" dur="500" fill="hold"/>
                                        <p:tgtEl>
                                          <p:spTgt spid="52"/>
                                        </p:tgtEl>
                                        <p:attrNameLst>
                                          <p:attrName>ppt_y</p:attrName>
                                        </p:attrNameLst>
                                      </p:cBhvr>
                                      <p:tavLst>
                                        <p:tav tm="0">
                                          <p:val>
                                            <p:strVal val="#ppt_y"/>
                                          </p:val>
                                        </p:tav>
                                        <p:tav tm="100000">
                                          <p:val>
                                            <p:strVal val="#ppt_y"/>
                                          </p:val>
                                        </p:tav>
                                      </p:tavLst>
                                    </p:anim>
                                  </p:childTnLst>
                                </p:cTn>
                              </p:par>
                              <p:par>
                                <p:cTn id="50" presetID="2" presetClass="entr" presetSubtype="2" fill="hold" grpId="0" nodeType="withEffect">
                                  <p:stCondLst>
                                    <p:cond delay="0"/>
                                  </p:stCondLst>
                                  <p:childTnLst>
                                    <p:set>
                                      <p:cBhvr>
                                        <p:cTn id="51" dur="1" fill="hold">
                                          <p:stCondLst>
                                            <p:cond delay="0"/>
                                          </p:stCondLst>
                                        </p:cTn>
                                        <p:tgtEl>
                                          <p:spTgt spid="53"/>
                                        </p:tgtEl>
                                        <p:attrNameLst>
                                          <p:attrName>style.visibility</p:attrName>
                                        </p:attrNameLst>
                                      </p:cBhvr>
                                      <p:to>
                                        <p:strVal val="visible"/>
                                      </p:to>
                                    </p:set>
                                    <p:anim calcmode="lin" valueType="num">
                                      <p:cBhvr additive="base">
                                        <p:cTn id="52" dur="500" fill="hold"/>
                                        <p:tgtEl>
                                          <p:spTgt spid="53"/>
                                        </p:tgtEl>
                                        <p:attrNameLst>
                                          <p:attrName>ppt_x</p:attrName>
                                        </p:attrNameLst>
                                      </p:cBhvr>
                                      <p:tavLst>
                                        <p:tav tm="0">
                                          <p:val>
                                            <p:strVal val="1+#ppt_w/2"/>
                                          </p:val>
                                        </p:tav>
                                        <p:tav tm="100000">
                                          <p:val>
                                            <p:strVal val="#ppt_x"/>
                                          </p:val>
                                        </p:tav>
                                      </p:tavLst>
                                    </p:anim>
                                    <p:anim calcmode="lin" valueType="num">
                                      <p:cBhvr additive="base">
                                        <p:cTn id="53" dur="500" fill="hold"/>
                                        <p:tgtEl>
                                          <p:spTgt spid="5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48" grpId="0" animBg="1"/>
      <p:bldP spid="49" grpId="0" animBg="1"/>
      <p:bldP spid="50" grpId="0" animBg="1"/>
      <p:bldP spid="51" grpId="0" animBg="1"/>
      <p:bldP spid="52" grpId="0" animBg="1"/>
      <p:bldP spid="5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通常の業務改革と</a:t>
            </a:r>
            <a:r>
              <a:rPr kumimoji="1" lang="en-US" altLang="ja-JP" dirty="0" smtClean="0"/>
              <a:t>BPR</a:t>
            </a:r>
            <a:endParaRPr kumimoji="1" lang="ja-JP" alt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124744"/>
            <a:ext cx="8073688" cy="50405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正方形/長方形 2"/>
          <p:cNvSpPr/>
          <p:nvPr/>
        </p:nvSpPr>
        <p:spPr>
          <a:xfrm>
            <a:off x="4355976" y="6205954"/>
            <a:ext cx="4583306" cy="369332"/>
          </a:xfrm>
          <a:prstGeom prst="rect">
            <a:avLst/>
          </a:prstGeom>
        </p:spPr>
        <p:txBody>
          <a:bodyPr wrap="none">
            <a:spAutoFit/>
          </a:bodyPr>
          <a:lstStyle/>
          <a:p>
            <a:r>
              <a:rPr lang="en-US" altLang="ja-JP" dirty="0"/>
              <a:t>http://jpn.nec.com/soa/soa_column4-1.html</a:t>
            </a:r>
            <a:endParaRPr lang="ja-JP" altLang="en-US" dirty="0"/>
          </a:p>
        </p:txBody>
      </p:sp>
    </p:spTree>
    <p:extLst>
      <p:ext uri="{BB962C8B-B14F-4D97-AF65-F5344CB8AC3E}">
        <p14:creationId xmlns:p14="http://schemas.microsoft.com/office/powerpoint/2010/main" val="19954398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500"/>
                                        <p:tgtEl>
                                          <p:spTgt spid="205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ビジネスプロセスの継続的な見直し</a:t>
            </a:r>
            <a:endParaRPr lang="ja-JP" altLang="en-US" dirty="0"/>
          </a:p>
        </p:txBody>
      </p:sp>
      <p:grpSp>
        <p:nvGrpSpPr>
          <p:cNvPr id="3" name="グループ化 2"/>
          <p:cNvGrpSpPr/>
          <p:nvPr/>
        </p:nvGrpSpPr>
        <p:grpSpPr>
          <a:xfrm>
            <a:off x="304800" y="1066800"/>
            <a:ext cx="6553200" cy="1828800"/>
            <a:chOff x="304800" y="1066800"/>
            <a:chExt cx="6553200" cy="1828800"/>
          </a:xfrm>
        </p:grpSpPr>
        <p:sp>
          <p:nvSpPr>
            <p:cNvPr id="84" name="角丸四角形 83"/>
            <p:cNvSpPr/>
            <p:nvPr/>
          </p:nvSpPr>
          <p:spPr bwMode="auto">
            <a:xfrm>
              <a:off x="304800" y="1066800"/>
              <a:ext cx="6553200" cy="1828800"/>
            </a:xfrm>
            <a:prstGeom prst="roundRect">
              <a:avLst>
                <a:gd name="adj" fmla="val 0"/>
              </a:avLst>
            </a:prstGeom>
            <a:solidFill>
              <a:srgbClr val="CCFFFF"/>
            </a:solidFill>
            <a:ln w="38100"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smtClean="0">
                <a:ln>
                  <a:noFill/>
                </a:ln>
                <a:solidFill>
                  <a:srgbClr val="484848"/>
                </a:solidFill>
                <a:effectLst/>
                <a:latin typeface="+mn-lt"/>
                <a:ea typeface="+mn-ea"/>
              </a:endParaRPr>
            </a:p>
          </p:txBody>
        </p:sp>
        <p:sp>
          <p:nvSpPr>
            <p:cNvPr id="5" name="角丸四角形 4"/>
            <p:cNvSpPr/>
            <p:nvPr/>
          </p:nvSpPr>
          <p:spPr bwMode="auto">
            <a:xfrm>
              <a:off x="1524000" y="1295400"/>
              <a:ext cx="1447800" cy="457200"/>
            </a:xfrm>
            <a:prstGeom prst="roundRect">
              <a:avLst>
                <a:gd name="adj" fmla="val 0"/>
              </a:avLst>
            </a:prstGeom>
            <a:solidFill>
              <a:schemeClr val="accent4"/>
            </a:solidFill>
            <a:ln>
              <a:headEnd type="none" w="med" len="med"/>
              <a:tailEnd type="triangl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800" b="0" i="0" u="none" strike="noStrike" cap="none" normalizeH="0" dirty="0" smtClean="0">
                  <a:ln>
                    <a:noFill/>
                  </a:ln>
                  <a:solidFill>
                    <a:schemeClr val="bg1"/>
                  </a:solidFill>
                  <a:effectLst/>
                </a:rPr>
                <a:t>受注</a:t>
              </a:r>
            </a:p>
          </p:txBody>
        </p:sp>
        <p:sp>
          <p:nvSpPr>
            <p:cNvPr id="49" name="角丸四角形 48"/>
            <p:cNvSpPr/>
            <p:nvPr/>
          </p:nvSpPr>
          <p:spPr bwMode="auto">
            <a:xfrm>
              <a:off x="5105400" y="1295400"/>
              <a:ext cx="1447800" cy="457200"/>
            </a:xfrm>
            <a:prstGeom prst="roundRect">
              <a:avLst>
                <a:gd name="adj" fmla="val 0"/>
              </a:avLst>
            </a:prstGeom>
            <a:solidFill>
              <a:schemeClr val="accent1"/>
            </a:solidFill>
            <a:ln>
              <a:headEnd type="none" w="med" len="med"/>
              <a:tailEnd type="triangl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dirty="0" smtClean="0">
                  <a:ln>
                    <a:noFill/>
                  </a:ln>
                  <a:solidFill>
                    <a:schemeClr val="bg1"/>
                  </a:solidFill>
                  <a:effectLst/>
                </a:rPr>
                <a:t>構成チェック</a:t>
              </a:r>
            </a:p>
          </p:txBody>
        </p:sp>
        <p:sp>
          <p:nvSpPr>
            <p:cNvPr id="50" name="角丸四角形 49"/>
            <p:cNvSpPr/>
            <p:nvPr/>
          </p:nvSpPr>
          <p:spPr bwMode="auto">
            <a:xfrm>
              <a:off x="1524000" y="2209800"/>
              <a:ext cx="1447800" cy="457200"/>
            </a:xfrm>
            <a:prstGeom prst="roundRect">
              <a:avLst>
                <a:gd name="adj" fmla="val 0"/>
              </a:avLst>
            </a:prstGeom>
            <a:solidFill>
              <a:schemeClr val="accent4"/>
            </a:solidFill>
            <a:ln>
              <a:headEnd type="none" w="med" len="med"/>
              <a:tailEnd type="triangl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800" b="0" i="0" u="none" strike="noStrike" cap="none" normalizeH="0" dirty="0" smtClean="0">
                  <a:ln>
                    <a:noFill/>
                  </a:ln>
                  <a:solidFill>
                    <a:schemeClr val="bg1"/>
                  </a:solidFill>
                  <a:effectLst/>
                </a:rPr>
                <a:t>受注処理</a:t>
              </a:r>
            </a:p>
          </p:txBody>
        </p:sp>
        <p:sp>
          <p:nvSpPr>
            <p:cNvPr id="51" name="角丸四角形 50"/>
            <p:cNvSpPr/>
            <p:nvPr/>
          </p:nvSpPr>
          <p:spPr bwMode="auto">
            <a:xfrm>
              <a:off x="5105400" y="2209800"/>
              <a:ext cx="1447800" cy="457200"/>
            </a:xfrm>
            <a:prstGeom prst="roundRect">
              <a:avLst>
                <a:gd name="adj" fmla="val 0"/>
              </a:avLst>
            </a:prstGeom>
            <a:solidFill>
              <a:schemeClr val="accent1"/>
            </a:solidFill>
            <a:ln>
              <a:headEnd type="none" w="med" len="med"/>
              <a:tailEnd type="triangl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800" b="0" i="0" u="none" strike="noStrike" cap="none" normalizeH="0" dirty="0" smtClean="0">
                  <a:ln>
                    <a:noFill/>
                  </a:ln>
                  <a:solidFill>
                    <a:schemeClr val="bg1"/>
                  </a:solidFill>
                  <a:effectLst/>
                </a:rPr>
                <a:t>生産</a:t>
              </a:r>
            </a:p>
          </p:txBody>
        </p:sp>
        <p:cxnSp>
          <p:nvCxnSpPr>
            <p:cNvPr id="15" name="カギ線コネクタ 14"/>
            <p:cNvCxnSpPr>
              <a:stCxn id="49" idx="2"/>
              <a:endCxn id="50" idx="0"/>
            </p:cNvCxnSpPr>
            <p:nvPr/>
          </p:nvCxnSpPr>
          <p:spPr bwMode="auto">
            <a:xfrm rot="5400000">
              <a:off x="3810000" y="190500"/>
              <a:ext cx="457200" cy="3581400"/>
            </a:xfrm>
            <a:prstGeom prst="bentConnector3">
              <a:avLst>
                <a:gd name="adj1" fmla="val 50000"/>
              </a:avLst>
            </a:prstGeom>
            <a:solidFill>
              <a:schemeClr val="bg1"/>
            </a:solidFill>
            <a:ln w="38100" cap="flat" cmpd="sng" algn="ctr">
              <a:solidFill>
                <a:srgbClr val="FF9900"/>
              </a:solidFill>
              <a:prstDash val="solid"/>
              <a:round/>
              <a:headEnd type="none" w="med" len="med"/>
              <a:tailEnd type="triangle" w="med" len="med"/>
            </a:ln>
            <a:effectLst/>
            <a:extLst/>
          </p:spPr>
        </p:cxnSp>
        <p:cxnSp>
          <p:nvCxnSpPr>
            <p:cNvPr id="25" name="直線矢印コネクタ 24"/>
            <p:cNvCxnSpPr>
              <a:stCxn id="5" idx="3"/>
              <a:endCxn id="49" idx="1"/>
            </p:cNvCxnSpPr>
            <p:nvPr/>
          </p:nvCxnSpPr>
          <p:spPr bwMode="auto">
            <a:xfrm>
              <a:off x="2971800" y="1524000"/>
              <a:ext cx="2133600" cy="0"/>
            </a:xfrm>
            <a:prstGeom prst="straightConnector1">
              <a:avLst/>
            </a:prstGeom>
            <a:solidFill>
              <a:schemeClr val="bg1"/>
            </a:solidFill>
            <a:ln w="38100" cap="flat" cmpd="sng" algn="ctr">
              <a:solidFill>
                <a:srgbClr val="FF9900"/>
              </a:solidFill>
              <a:prstDash val="solid"/>
              <a:round/>
              <a:headEnd type="none" w="med" len="med"/>
              <a:tailEnd type="triangle" w="med" len="med"/>
            </a:ln>
            <a:effectLst/>
            <a:extLst/>
          </p:spPr>
        </p:cxnSp>
        <p:cxnSp>
          <p:nvCxnSpPr>
            <p:cNvPr id="58" name="直線矢印コネクタ 57"/>
            <p:cNvCxnSpPr>
              <a:stCxn id="50" idx="3"/>
              <a:endCxn id="51" idx="1"/>
            </p:cNvCxnSpPr>
            <p:nvPr/>
          </p:nvCxnSpPr>
          <p:spPr bwMode="auto">
            <a:xfrm>
              <a:off x="2971800" y="2438400"/>
              <a:ext cx="2133600" cy="0"/>
            </a:xfrm>
            <a:prstGeom prst="straightConnector1">
              <a:avLst/>
            </a:prstGeom>
            <a:solidFill>
              <a:schemeClr val="bg1"/>
            </a:solidFill>
            <a:ln w="38100" cap="flat" cmpd="sng" algn="ctr">
              <a:solidFill>
                <a:srgbClr val="FF9900"/>
              </a:solidFill>
              <a:prstDash val="solid"/>
              <a:round/>
              <a:headEnd type="none" w="med" len="med"/>
              <a:tailEnd type="triangle" w="med" len="med"/>
            </a:ln>
            <a:effectLst/>
            <a:extLst/>
          </p:spPr>
        </p:cxnSp>
        <p:sp>
          <p:nvSpPr>
            <p:cNvPr id="59" name="テキスト ボックス 58"/>
            <p:cNvSpPr txBox="1"/>
            <p:nvPr/>
          </p:nvSpPr>
          <p:spPr>
            <a:xfrm>
              <a:off x="3792379" y="1295400"/>
              <a:ext cx="492443" cy="461665"/>
            </a:xfrm>
            <a:prstGeom prst="rect">
              <a:avLst/>
            </a:prstGeom>
            <a:solidFill>
              <a:srgbClr val="FFFFFF">
                <a:alpha val="40000"/>
              </a:srgbClr>
            </a:solidFill>
          </p:spPr>
          <p:txBody>
            <a:bodyPr wrap="none" rtlCol="0">
              <a:spAutoFit/>
            </a:bodyPr>
            <a:lstStyle/>
            <a:p>
              <a:pPr algn="ctr"/>
              <a:r>
                <a:rPr kumimoji="1" lang="ja-JP" altLang="en-US" sz="2400" dirty="0" smtClean="0">
                  <a:solidFill>
                    <a:srgbClr val="C00000"/>
                  </a:solidFill>
                  <a:latin typeface="+mn-lt"/>
                  <a:ea typeface="+mn-ea"/>
                </a:rPr>
                <a:t>①</a:t>
              </a:r>
              <a:endParaRPr kumimoji="1" lang="ja-JP" altLang="en-US" sz="2400" dirty="0">
                <a:solidFill>
                  <a:srgbClr val="C00000"/>
                </a:solidFill>
                <a:latin typeface="+mn-lt"/>
                <a:ea typeface="+mn-ea"/>
              </a:endParaRPr>
            </a:p>
          </p:txBody>
        </p:sp>
        <p:sp>
          <p:nvSpPr>
            <p:cNvPr id="81" name="テキスト ボックス 80"/>
            <p:cNvSpPr txBox="1"/>
            <p:nvPr/>
          </p:nvSpPr>
          <p:spPr>
            <a:xfrm>
              <a:off x="3792379" y="1772392"/>
              <a:ext cx="492443" cy="461665"/>
            </a:xfrm>
            <a:prstGeom prst="rect">
              <a:avLst/>
            </a:prstGeom>
            <a:solidFill>
              <a:srgbClr val="FFFFFF">
                <a:alpha val="40000"/>
              </a:srgbClr>
            </a:solidFill>
          </p:spPr>
          <p:txBody>
            <a:bodyPr wrap="none" rtlCol="0">
              <a:spAutoFit/>
            </a:bodyPr>
            <a:lstStyle/>
            <a:p>
              <a:pPr algn="ctr"/>
              <a:r>
                <a:rPr kumimoji="1" lang="ja-JP" altLang="en-US" sz="2400" dirty="0" smtClean="0">
                  <a:solidFill>
                    <a:srgbClr val="C00000"/>
                  </a:solidFill>
                  <a:latin typeface="+mn-lt"/>
                  <a:ea typeface="+mn-ea"/>
                </a:rPr>
                <a:t>②</a:t>
              </a:r>
              <a:endParaRPr kumimoji="1" lang="ja-JP" altLang="en-US" sz="2400" dirty="0">
                <a:solidFill>
                  <a:srgbClr val="C00000"/>
                </a:solidFill>
                <a:latin typeface="+mn-lt"/>
                <a:ea typeface="+mn-ea"/>
              </a:endParaRPr>
            </a:p>
          </p:txBody>
        </p:sp>
        <p:sp>
          <p:nvSpPr>
            <p:cNvPr id="82" name="テキスト ボックス 81"/>
            <p:cNvSpPr txBox="1"/>
            <p:nvPr/>
          </p:nvSpPr>
          <p:spPr>
            <a:xfrm>
              <a:off x="3792378" y="2209800"/>
              <a:ext cx="492444" cy="461665"/>
            </a:xfrm>
            <a:prstGeom prst="rect">
              <a:avLst/>
            </a:prstGeom>
            <a:solidFill>
              <a:srgbClr val="FFFFFF">
                <a:alpha val="40000"/>
              </a:srgbClr>
            </a:solidFill>
          </p:spPr>
          <p:txBody>
            <a:bodyPr wrap="none" rtlCol="0">
              <a:spAutoFit/>
            </a:bodyPr>
            <a:lstStyle/>
            <a:p>
              <a:pPr algn="ctr"/>
              <a:r>
                <a:rPr kumimoji="1" lang="ja-JP" altLang="en-US" sz="2400" dirty="0" smtClean="0">
                  <a:solidFill>
                    <a:srgbClr val="C00000"/>
                  </a:solidFill>
                  <a:latin typeface="+mn-lt"/>
                  <a:ea typeface="+mn-ea"/>
                </a:rPr>
                <a:t>③</a:t>
              </a:r>
              <a:endParaRPr kumimoji="1" lang="ja-JP" altLang="en-US" sz="2400" dirty="0">
                <a:solidFill>
                  <a:srgbClr val="C00000"/>
                </a:solidFill>
                <a:latin typeface="+mn-lt"/>
                <a:ea typeface="+mn-ea"/>
              </a:endParaRPr>
            </a:p>
          </p:txBody>
        </p:sp>
        <p:sp>
          <p:nvSpPr>
            <p:cNvPr id="86" name="角丸四角形 85"/>
            <p:cNvSpPr/>
            <p:nvPr/>
          </p:nvSpPr>
          <p:spPr bwMode="auto">
            <a:xfrm>
              <a:off x="304800" y="1066800"/>
              <a:ext cx="457200" cy="1828800"/>
            </a:xfrm>
            <a:prstGeom prst="roundRect">
              <a:avLst>
                <a:gd name="adj" fmla="val 0"/>
              </a:avLst>
            </a:prstGeom>
            <a:solidFill>
              <a:schemeClr val="accent1"/>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ea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100" b="0" i="0" u="none" strike="noStrike" cap="none" normalizeH="0" dirty="0" smtClean="0">
                  <a:ln>
                    <a:noFill/>
                  </a:ln>
                  <a:solidFill>
                    <a:schemeClr val="bg1"/>
                  </a:solidFill>
                  <a:effectLst/>
                </a:rPr>
                <a:t>「望ましい」業務プロセス</a:t>
              </a:r>
            </a:p>
          </p:txBody>
        </p:sp>
        <p:sp>
          <p:nvSpPr>
            <p:cNvPr id="95" name="メモ 94"/>
            <p:cNvSpPr/>
            <p:nvPr/>
          </p:nvSpPr>
          <p:spPr bwMode="auto">
            <a:xfrm>
              <a:off x="4462275" y="1295400"/>
              <a:ext cx="315439" cy="381000"/>
            </a:xfrm>
            <a:prstGeom prst="foldedCorner">
              <a:avLst/>
            </a:prstGeom>
            <a:ln w="3175">
              <a:solidFill>
                <a:schemeClr val="accent6">
                  <a:lumMod val="60000"/>
                  <a:lumOff val="40000"/>
                </a:schemeClr>
              </a:solidFill>
              <a:headEnd type="none" w="med" len="med"/>
              <a:tailEnd type="none" w="med" len="med"/>
            </a:ln>
            <a:effectLst/>
            <a:extLst/>
          </p:spPr>
          <p:style>
            <a:lnRef idx="0">
              <a:schemeClr val="accent3"/>
            </a:lnRef>
            <a:fillRef idx="3">
              <a:schemeClr val="accent3"/>
            </a:fillRef>
            <a:effectRef idx="3">
              <a:schemeClr val="accent3"/>
            </a:effectRef>
            <a:fontRef idx="minor">
              <a:schemeClr val="lt1"/>
            </a:fontRef>
          </p:style>
          <p:txBody>
            <a:bodyPr vert="ea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0070C0"/>
                  </a:solidFill>
                  <a:effectLst/>
                </a:rPr>
                <a:t>書類</a:t>
              </a:r>
            </a:p>
          </p:txBody>
        </p:sp>
        <p:sp>
          <p:nvSpPr>
            <p:cNvPr id="97" name="メモ 96"/>
            <p:cNvSpPr/>
            <p:nvPr/>
          </p:nvSpPr>
          <p:spPr bwMode="auto">
            <a:xfrm>
              <a:off x="3129518" y="1812724"/>
              <a:ext cx="315439" cy="381000"/>
            </a:xfrm>
            <a:prstGeom prst="foldedCorner">
              <a:avLst/>
            </a:prstGeom>
            <a:ln w="3175">
              <a:solidFill>
                <a:schemeClr val="accent6">
                  <a:lumMod val="60000"/>
                  <a:lumOff val="40000"/>
                </a:schemeClr>
              </a:solidFill>
              <a:headEnd type="none" w="med" len="med"/>
              <a:tailEnd type="none" w="med" len="med"/>
            </a:ln>
            <a:effectLst/>
            <a:extLst/>
          </p:spPr>
          <p:style>
            <a:lnRef idx="0">
              <a:schemeClr val="accent3"/>
            </a:lnRef>
            <a:fillRef idx="3">
              <a:schemeClr val="accent3"/>
            </a:fillRef>
            <a:effectRef idx="3">
              <a:schemeClr val="accent3"/>
            </a:effectRef>
            <a:fontRef idx="minor">
              <a:schemeClr val="lt1"/>
            </a:fontRef>
          </p:style>
          <p:txBody>
            <a:bodyPr vert="ea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0070C0"/>
                  </a:solidFill>
                  <a:effectLst/>
                </a:rPr>
                <a:t>書類</a:t>
              </a:r>
            </a:p>
          </p:txBody>
        </p:sp>
        <p:sp>
          <p:nvSpPr>
            <p:cNvPr id="98" name="メモ 97"/>
            <p:cNvSpPr/>
            <p:nvPr/>
          </p:nvSpPr>
          <p:spPr bwMode="auto">
            <a:xfrm>
              <a:off x="4462274" y="2250132"/>
              <a:ext cx="315439" cy="381000"/>
            </a:xfrm>
            <a:prstGeom prst="foldedCorner">
              <a:avLst/>
            </a:prstGeom>
            <a:ln w="3175">
              <a:solidFill>
                <a:schemeClr val="accent6">
                  <a:lumMod val="60000"/>
                  <a:lumOff val="40000"/>
                </a:schemeClr>
              </a:solidFill>
              <a:headEnd type="none" w="med" len="med"/>
              <a:tailEnd type="none" w="med" len="med"/>
            </a:ln>
            <a:effectLst/>
            <a:extLst/>
          </p:spPr>
          <p:style>
            <a:lnRef idx="0">
              <a:schemeClr val="accent3"/>
            </a:lnRef>
            <a:fillRef idx="3">
              <a:schemeClr val="accent3"/>
            </a:fillRef>
            <a:effectRef idx="3">
              <a:schemeClr val="accent3"/>
            </a:effectRef>
            <a:fontRef idx="minor">
              <a:schemeClr val="lt1"/>
            </a:fontRef>
          </p:style>
          <p:txBody>
            <a:bodyPr vert="ea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0070C0"/>
                  </a:solidFill>
                  <a:effectLst/>
                </a:rPr>
                <a:t>書類</a:t>
              </a:r>
            </a:p>
          </p:txBody>
        </p:sp>
      </p:grpSp>
      <p:grpSp>
        <p:nvGrpSpPr>
          <p:cNvPr id="4" name="グループ化 3"/>
          <p:cNvGrpSpPr/>
          <p:nvPr/>
        </p:nvGrpSpPr>
        <p:grpSpPr>
          <a:xfrm>
            <a:off x="304800" y="3352799"/>
            <a:ext cx="6553200" cy="3124201"/>
            <a:chOff x="304800" y="3352799"/>
            <a:chExt cx="6553200" cy="3124201"/>
          </a:xfrm>
        </p:grpSpPr>
        <p:sp>
          <p:nvSpPr>
            <p:cNvPr id="87" name="角丸四角形 86"/>
            <p:cNvSpPr/>
            <p:nvPr/>
          </p:nvSpPr>
          <p:spPr bwMode="auto">
            <a:xfrm>
              <a:off x="304800" y="4648199"/>
              <a:ext cx="6553200" cy="1822863"/>
            </a:xfrm>
            <a:prstGeom prst="roundRect">
              <a:avLst>
                <a:gd name="adj" fmla="val 0"/>
              </a:avLst>
            </a:prstGeom>
            <a:solidFill>
              <a:srgbClr val="FFFFCC"/>
            </a:solidFill>
            <a:ln w="38100"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smtClean="0">
                <a:ln>
                  <a:noFill/>
                </a:ln>
                <a:solidFill>
                  <a:srgbClr val="484848"/>
                </a:solidFill>
                <a:effectLst/>
                <a:latin typeface="+mn-lt"/>
                <a:ea typeface="+mn-ea"/>
              </a:endParaRPr>
            </a:p>
          </p:txBody>
        </p:sp>
        <p:sp>
          <p:nvSpPr>
            <p:cNvPr id="60" name="角丸四角形 59"/>
            <p:cNvSpPr/>
            <p:nvPr/>
          </p:nvSpPr>
          <p:spPr bwMode="auto">
            <a:xfrm>
              <a:off x="1524000" y="4870863"/>
              <a:ext cx="1447800" cy="457200"/>
            </a:xfrm>
            <a:prstGeom prst="roundRect">
              <a:avLst>
                <a:gd name="adj" fmla="val 0"/>
              </a:avLst>
            </a:prstGeom>
            <a:solidFill>
              <a:schemeClr val="accent4"/>
            </a:solidFill>
            <a:ln>
              <a:headEnd type="none" w="med" len="med"/>
              <a:tailEnd type="triangl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800" b="0" i="0" u="none" strike="noStrike" cap="none" normalizeH="0" dirty="0" smtClean="0">
                  <a:ln>
                    <a:noFill/>
                  </a:ln>
                  <a:solidFill>
                    <a:schemeClr val="bg1"/>
                  </a:solidFill>
                  <a:effectLst/>
                </a:rPr>
                <a:t>受注</a:t>
              </a:r>
            </a:p>
          </p:txBody>
        </p:sp>
        <p:sp>
          <p:nvSpPr>
            <p:cNvPr id="70" name="角丸四角形 69"/>
            <p:cNvSpPr/>
            <p:nvPr/>
          </p:nvSpPr>
          <p:spPr bwMode="auto">
            <a:xfrm>
              <a:off x="5105400" y="4870863"/>
              <a:ext cx="1447800" cy="457200"/>
            </a:xfrm>
            <a:prstGeom prst="roundRect">
              <a:avLst>
                <a:gd name="adj" fmla="val 0"/>
              </a:avLst>
            </a:prstGeom>
            <a:solidFill>
              <a:schemeClr val="accent1"/>
            </a:solidFill>
            <a:ln>
              <a:headEnd type="none" w="med" len="med"/>
              <a:tailEnd type="triangl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dirty="0" smtClean="0">
                  <a:ln>
                    <a:noFill/>
                  </a:ln>
                  <a:solidFill>
                    <a:schemeClr val="bg1"/>
                  </a:solidFill>
                  <a:effectLst/>
                </a:rPr>
                <a:t>構成チェック</a:t>
              </a:r>
            </a:p>
          </p:txBody>
        </p:sp>
        <p:sp>
          <p:nvSpPr>
            <p:cNvPr id="72" name="角丸四角形 71"/>
            <p:cNvSpPr/>
            <p:nvPr/>
          </p:nvSpPr>
          <p:spPr bwMode="auto">
            <a:xfrm>
              <a:off x="1524000" y="5785263"/>
              <a:ext cx="1447800" cy="457200"/>
            </a:xfrm>
            <a:prstGeom prst="roundRect">
              <a:avLst>
                <a:gd name="adj" fmla="val 0"/>
              </a:avLst>
            </a:prstGeom>
            <a:solidFill>
              <a:schemeClr val="accent4"/>
            </a:solidFill>
            <a:ln>
              <a:headEnd type="none" w="med" len="med"/>
              <a:tailEnd type="triangl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800" b="0" i="0" u="none" strike="noStrike" cap="none" normalizeH="0" dirty="0" smtClean="0">
                  <a:ln>
                    <a:noFill/>
                  </a:ln>
                  <a:solidFill>
                    <a:schemeClr val="bg1"/>
                  </a:solidFill>
                  <a:effectLst/>
                </a:rPr>
                <a:t>受注処理</a:t>
              </a:r>
            </a:p>
          </p:txBody>
        </p:sp>
        <p:sp>
          <p:nvSpPr>
            <p:cNvPr id="73" name="角丸四角形 72"/>
            <p:cNvSpPr/>
            <p:nvPr/>
          </p:nvSpPr>
          <p:spPr bwMode="auto">
            <a:xfrm>
              <a:off x="5105400" y="5785263"/>
              <a:ext cx="1447800" cy="457200"/>
            </a:xfrm>
            <a:prstGeom prst="roundRect">
              <a:avLst>
                <a:gd name="adj" fmla="val 0"/>
              </a:avLst>
            </a:prstGeom>
            <a:solidFill>
              <a:schemeClr val="accent1"/>
            </a:solidFill>
            <a:ln>
              <a:headEnd type="none" w="med" len="med"/>
              <a:tailEnd type="triangl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800" b="0" i="0" u="none" strike="noStrike" cap="none" normalizeH="0" dirty="0" smtClean="0">
                  <a:ln>
                    <a:noFill/>
                  </a:ln>
                  <a:solidFill>
                    <a:schemeClr val="bg1"/>
                  </a:solidFill>
                  <a:effectLst/>
                </a:rPr>
                <a:t>生産</a:t>
              </a:r>
            </a:p>
          </p:txBody>
        </p:sp>
        <p:cxnSp>
          <p:nvCxnSpPr>
            <p:cNvPr id="76" name="直線矢印コネクタ 75"/>
            <p:cNvCxnSpPr>
              <a:stCxn id="60" idx="3"/>
              <a:endCxn id="70" idx="1"/>
            </p:cNvCxnSpPr>
            <p:nvPr/>
          </p:nvCxnSpPr>
          <p:spPr bwMode="auto">
            <a:xfrm>
              <a:off x="2971800" y="5099463"/>
              <a:ext cx="2133600" cy="0"/>
            </a:xfrm>
            <a:prstGeom prst="straightConnector1">
              <a:avLst/>
            </a:prstGeom>
            <a:solidFill>
              <a:schemeClr val="bg1"/>
            </a:solidFill>
            <a:ln w="38100" cap="flat" cmpd="sng" algn="ctr">
              <a:solidFill>
                <a:srgbClr val="FF9900"/>
              </a:solidFill>
              <a:prstDash val="solid"/>
              <a:round/>
              <a:headEnd type="none" w="med" len="med"/>
              <a:tailEnd type="triangle" w="med" len="med"/>
            </a:ln>
            <a:effectLst/>
            <a:extLst/>
          </p:spPr>
        </p:cxnSp>
        <p:cxnSp>
          <p:nvCxnSpPr>
            <p:cNvPr id="78" name="直線矢印コネクタ 77"/>
            <p:cNvCxnSpPr>
              <a:stCxn id="60" idx="2"/>
              <a:endCxn id="72" idx="0"/>
            </p:cNvCxnSpPr>
            <p:nvPr/>
          </p:nvCxnSpPr>
          <p:spPr bwMode="auto">
            <a:xfrm>
              <a:off x="2247900" y="5328063"/>
              <a:ext cx="0" cy="457200"/>
            </a:xfrm>
            <a:prstGeom prst="straightConnector1">
              <a:avLst/>
            </a:prstGeom>
            <a:solidFill>
              <a:schemeClr val="bg1"/>
            </a:solidFill>
            <a:ln w="38100" cap="flat" cmpd="sng" algn="ctr">
              <a:solidFill>
                <a:srgbClr val="FF9900"/>
              </a:solidFill>
              <a:prstDash val="solid"/>
              <a:round/>
              <a:headEnd type="none" w="med" len="med"/>
              <a:tailEnd type="triangle" w="med" len="med"/>
            </a:ln>
            <a:effectLst/>
            <a:extLst/>
          </p:spPr>
        </p:cxnSp>
        <p:cxnSp>
          <p:nvCxnSpPr>
            <p:cNvPr id="79" name="直線矢印コネクタ 78"/>
            <p:cNvCxnSpPr>
              <a:stCxn id="70" idx="2"/>
              <a:endCxn id="73" idx="0"/>
            </p:cNvCxnSpPr>
            <p:nvPr/>
          </p:nvCxnSpPr>
          <p:spPr bwMode="auto">
            <a:xfrm>
              <a:off x="5829300" y="5328063"/>
              <a:ext cx="0" cy="457200"/>
            </a:xfrm>
            <a:prstGeom prst="straightConnector1">
              <a:avLst/>
            </a:prstGeom>
            <a:solidFill>
              <a:schemeClr val="bg1"/>
            </a:solidFill>
            <a:ln w="38100" cap="flat" cmpd="sng" algn="ctr">
              <a:solidFill>
                <a:srgbClr val="FF9900"/>
              </a:solidFill>
              <a:prstDash val="solid"/>
              <a:round/>
              <a:headEnd type="none" w="med" len="med"/>
              <a:tailEnd type="triangle" w="med" len="med"/>
            </a:ln>
            <a:effectLst/>
            <a:extLst/>
          </p:spPr>
        </p:cxnSp>
        <p:cxnSp>
          <p:nvCxnSpPr>
            <p:cNvPr id="43" name="直線矢印コネクタ 42"/>
            <p:cNvCxnSpPr>
              <a:endCxn id="72" idx="3"/>
            </p:cNvCxnSpPr>
            <p:nvPr/>
          </p:nvCxnSpPr>
          <p:spPr bwMode="auto">
            <a:xfrm flipH="1">
              <a:off x="2971800" y="5328063"/>
              <a:ext cx="2133600" cy="685800"/>
            </a:xfrm>
            <a:prstGeom prst="straightConnector1">
              <a:avLst/>
            </a:prstGeom>
            <a:solidFill>
              <a:schemeClr val="bg1"/>
            </a:solidFill>
            <a:ln w="38100" cap="flat" cmpd="sng" algn="ctr">
              <a:solidFill>
                <a:srgbClr val="FF0000"/>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曲線コネクタ 54"/>
            <p:cNvCxnSpPr>
              <a:stCxn id="72" idx="1"/>
              <a:endCxn id="60" idx="1"/>
            </p:cNvCxnSpPr>
            <p:nvPr/>
          </p:nvCxnSpPr>
          <p:spPr bwMode="auto">
            <a:xfrm rot="10800000">
              <a:off x="1524000" y="5099463"/>
              <a:ext cx="12700" cy="914400"/>
            </a:xfrm>
            <a:prstGeom prst="curvedConnector3">
              <a:avLst>
                <a:gd name="adj1" fmla="val 1800000"/>
              </a:avLst>
            </a:prstGeom>
            <a:solidFill>
              <a:schemeClr val="bg1"/>
            </a:solidFill>
            <a:ln w="38100" cap="flat" cmpd="sng" algn="ctr">
              <a:solidFill>
                <a:srgbClr val="FF0000"/>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3" name="テキスト ボックス 82"/>
            <p:cNvSpPr txBox="1"/>
            <p:nvPr/>
          </p:nvSpPr>
          <p:spPr>
            <a:xfrm>
              <a:off x="3792379" y="4856019"/>
              <a:ext cx="492443" cy="461665"/>
            </a:xfrm>
            <a:prstGeom prst="rect">
              <a:avLst/>
            </a:prstGeom>
            <a:solidFill>
              <a:srgbClr val="FFFFFF">
                <a:alpha val="40000"/>
              </a:srgbClr>
            </a:solidFill>
          </p:spPr>
          <p:txBody>
            <a:bodyPr wrap="none" rtlCol="0">
              <a:spAutoFit/>
            </a:bodyPr>
            <a:lstStyle/>
            <a:p>
              <a:pPr algn="ctr"/>
              <a:r>
                <a:rPr kumimoji="1" lang="ja-JP" altLang="en-US" sz="2400" dirty="0" smtClean="0">
                  <a:solidFill>
                    <a:srgbClr val="C00000"/>
                  </a:solidFill>
                  <a:latin typeface="+mn-lt"/>
                  <a:ea typeface="+mn-ea"/>
                </a:rPr>
                <a:t>①</a:t>
              </a:r>
              <a:endParaRPr kumimoji="1" lang="ja-JP" altLang="en-US" sz="2400" dirty="0">
                <a:solidFill>
                  <a:srgbClr val="C00000"/>
                </a:solidFill>
                <a:latin typeface="+mn-lt"/>
                <a:ea typeface="+mn-ea"/>
              </a:endParaRPr>
            </a:p>
          </p:txBody>
        </p:sp>
        <p:sp>
          <p:nvSpPr>
            <p:cNvPr id="80" name="爆発 2 79"/>
            <p:cNvSpPr/>
            <p:nvPr/>
          </p:nvSpPr>
          <p:spPr bwMode="auto">
            <a:xfrm>
              <a:off x="3287238" y="5412674"/>
              <a:ext cx="1502723" cy="745177"/>
            </a:xfrm>
            <a:prstGeom prst="irregularSeal2">
              <a:avLst/>
            </a:prstGeom>
            <a:gradFill flip="none" rotWithShape="1">
              <a:gsLst>
                <a:gs pos="0">
                  <a:srgbClr val="FF0000"/>
                </a:gs>
                <a:gs pos="50000">
                  <a:srgbClr val="FFC000"/>
                </a:gs>
                <a:gs pos="100000">
                  <a:schemeClr val="bg1">
                    <a:shade val="100000"/>
                    <a:satMod val="115000"/>
                  </a:schemeClr>
                </a:gs>
              </a:gsLst>
              <a:path path="circle">
                <a:fillToRect l="50000" t="50000" r="50000" b="50000"/>
              </a:path>
              <a:tileRect/>
            </a:gradFill>
            <a:ln w="6350" cap="flat" cmpd="sng" algn="ctr">
              <a:solidFill>
                <a:srgbClr val="FF9900"/>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200" b="0" i="0" u="none" strike="noStrike" cap="none" normalizeH="0" dirty="0" smtClean="0">
                  <a:ln>
                    <a:noFill/>
                  </a:ln>
                  <a:solidFill>
                    <a:schemeClr val="bg1"/>
                  </a:solidFill>
                  <a:effectLst/>
                  <a:latin typeface="+mn-lt"/>
                  <a:ea typeface="+mn-ea"/>
                </a:rPr>
                <a:t>問題</a:t>
              </a:r>
            </a:p>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200" b="0" i="0" u="none" strike="noStrike" cap="none" normalizeH="0" dirty="0" smtClean="0">
                  <a:ln>
                    <a:noFill/>
                  </a:ln>
                  <a:solidFill>
                    <a:schemeClr val="bg1"/>
                  </a:solidFill>
                  <a:effectLst/>
                  <a:latin typeface="+mn-lt"/>
                  <a:ea typeface="+mn-ea"/>
                </a:rPr>
                <a:t>発生</a:t>
              </a:r>
            </a:p>
          </p:txBody>
        </p:sp>
        <p:sp>
          <p:nvSpPr>
            <p:cNvPr id="85" name="テキスト ボックス 84"/>
            <p:cNvSpPr txBox="1"/>
            <p:nvPr/>
          </p:nvSpPr>
          <p:spPr>
            <a:xfrm>
              <a:off x="760512" y="5418163"/>
              <a:ext cx="1107996" cy="369332"/>
            </a:xfrm>
            <a:prstGeom prst="rect">
              <a:avLst/>
            </a:prstGeom>
            <a:solidFill>
              <a:srgbClr val="FFFFFF">
                <a:alpha val="69804"/>
              </a:srgbClr>
            </a:solidFill>
          </p:spPr>
          <p:txBody>
            <a:bodyPr wrap="none" rtlCol="0">
              <a:spAutoFit/>
            </a:bodyPr>
            <a:lstStyle/>
            <a:p>
              <a:pPr algn="ctr"/>
              <a:r>
                <a:rPr kumimoji="1" lang="ja-JP" altLang="en-US" dirty="0" smtClean="0">
                  <a:solidFill>
                    <a:srgbClr val="FF0000"/>
                  </a:solidFill>
                  <a:latin typeface="+mn-lt"/>
                  <a:ea typeface="+mn-ea"/>
                </a:rPr>
                <a:t>例外処理</a:t>
              </a:r>
              <a:endParaRPr kumimoji="1" lang="ja-JP" altLang="en-US" dirty="0">
                <a:solidFill>
                  <a:srgbClr val="FF0000"/>
                </a:solidFill>
                <a:latin typeface="+mn-lt"/>
                <a:ea typeface="+mn-ea"/>
              </a:endParaRPr>
            </a:p>
          </p:txBody>
        </p:sp>
        <p:sp>
          <p:nvSpPr>
            <p:cNvPr id="89" name="角丸四角形 88"/>
            <p:cNvSpPr/>
            <p:nvPr/>
          </p:nvSpPr>
          <p:spPr bwMode="auto">
            <a:xfrm>
              <a:off x="304800" y="4648200"/>
              <a:ext cx="457200" cy="1828800"/>
            </a:xfrm>
            <a:prstGeom prst="roundRect">
              <a:avLst>
                <a:gd name="adj" fmla="val 0"/>
              </a:avLst>
            </a:prstGeom>
            <a:solidFill>
              <a:schemeClr val="accent1"/>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ea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100" b="0" i="0" u="none" strike="noStrike" cap="none" normalizeH="0" dirty="0" smtClean="0">
                  <a:ln>
                    <a:noFill/>
                  </a:ln>
                  <a:solidFill>
                    <a:schemeClr val="bg1"/>
                  </a:solidFill>
                  <a:effectLst/>
                </a:rPr>
                <a:t>「修正した」業務プロセス</a:t>
              </a:r>
            </a:p>
          </p:txBody>
        </p:sp>
        <p:sp>
          <p:nvSpPr>
            <p:cNvPr id="94" name="下矢印 93"/>
            <p:cNvSpPr/>
            <p:nvPr/>
          </p:nvSpPr>
          <p:spPr bwMode="auto">
            <a:xfrm>
              <a:off x="3563888" y="3352799"/>
              <a:ext cx="1447800" cy="838200"/>
            </a:xfrm>
            <a:prstGeom prst="downArrow">
              <a:avLst/>
            </a:prstGeom>
            <a:solidFill>
              <a:srgbClr val="FF9900"/>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smtClean="0">
                <a:ln>
                  <a:noFill/>
                </a:ln>
                <a:solidFill>
                  <a:srgbClr val="484848"/>
                </a:solidFill>
                <a:effectLst/>
              </a:endParaRPr>
            </a:p>
          </p:txBody>
        </p:sp>
        <p:sp>
          <p:nvSpPr>
            <p:cNvPr id="99" name="メモ 98"/>
            <p:cNvSpPr/>
            <p:nvPr/>
          </p:nvSpPr>
          <p:spPr bwMode="auto">
            <a:xfrm>
              <a:off x="4462273" y="4896351"/>
              <a:ext cx="315439" cy="381000"/>
            </a:xfrm>
            <a:prstGeom prst="foldedCorner">
              <a:avLst/>
            </a:prstGeom>
            <a:ln w="3175">
              <a:solidFill>
                <a:schemeClr val="accent6">
                  <a:lumMod val="60000"/>
                  <a:lumOff val="40000"/>
                </a:schemeClr>
              </a:solidFill>
              <a:headEnd type="none" w="med" len="med"/>
              <a:tailEnd type="none" w="med" len="med"/>
            </a:ln>
            <a:extLst/>
          </p:spPr>
          <p:style>
            <a:lnRef idx="0">
              <a:schemeClr val="accent3"/>
            </a:lnRef>
            <a:fillRef idx="3">
              <a:schemeClr val="accent3"/>
            </a:fillRef>
            <a:effectRef idx="3">
              <a:schemeClr val="accent3"/>
            </a:effectRef>
            <a:fontRef idx="minor">
              <a:schemeClr val="lt1"/>
            </a:fontRef>
          </p:style>
          <p:txBody>
            <a:bodyPr vert="ea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dirty="0" smtClean="0">
                  <a:ln>
                    <a:noFill/>
                  </a:ln>
                  <a:solidFill>
                    <a:srgbClr val="0070C0"/>
                  </a:solidFill>
                  <a:effectLst/>
                </a:rPr>
                <a:t>書類</a:t>
              </a:r>
            </a:p>
          </p:txBody>
        </p:sp>
      </p:grpSp>
      <p:grpSp>
        <p:nvGrpSpPr>
          <p:cNvPr id="6" name="グループ化 5"/>
          <p:cNvGrpSpPr/>
          <p:nvPr/>
        </p:nvGrpSpPr>
        <p:grpSpPr>
          <a:xfrm>
            <a:off x="6084168" y="1981200"/>
            <a:ext cx="2772916" cy="3578431"/>
            <a:chOff x="6084168" y="1981200"/>
            <a:chExt cx="2772916" cy="3578431"/>
          </a:xfrm>
        </p:grpSpPr>
        <p:sp>
          <p:nvSpPr>
            <p:cNvPr id="100" name="角丸四角形 99"/>
            <p:cNvSpPr/>
            <p:nvPr/>
          </p:nvSpPr>
          <p:spPr bwMode="auto">
            <a:xfrm>
              <a:off x="6084168" y="3480526"/>
              <a:ext cx="2772916" cy="582747"/>
            </a:xfrm>
            <a:prstGeom prst="roundRect">
              <a:avLst>
                <a:gd name="adj" fmla="val 0"/>
              </a:avLst>
            </a:prstGeom>
            <a:solidFill>
              <a:schemeClr val="accent2"/>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ts val="0"/>
                </a:spcBef>
              </a:pPr>
              <a:r>
                <a:rPr kumimoji="0" lang="ja-JP" altLang="en-US" sz="1400" dirty="0">
                  <a:solidFill>
                    <a:schemeClr val="bg1"/>
                  </a:solidFill>
                </a:rPr>
                <a:t>環境の変化により「望ましい」業務プロセスに</a:t>
              </a:r>
              <a:r>
                <a:rPr kumimoji="0" lang="ja-JP" altLang="en-US" sz="1400" dirty="0" smtClean="0">
                  <a:solidFill>
                    <a:schemeClr val="bg1"/>
                  </a:solidFill>
                </a:rPr>
                <a:t>戻す必要がある</a:t>
              </a:r>
              <a:endParaRPr kumimoji="0" lang="ja-JP" altLang="en-US" sz="1400" dirty="0">
                <a:solidFill>
                  <a:schemeClr val="bg1"/>
                </a:solidFill>
              </a:endParaRPr>
            </a:p>
          </p:txBody>
        </p:sp>
        <p:cxnSp>
          <p:nvCxnSpPr>
            <p:cNvPr id="101" name="カギ線コネクタ 100"/>
            <p:cNvCxnSpPr>
              <a:stCxn id="87" idx="3"/>
              <a:endCxn id="100" idx="2"/>
            </p:cNvCxnSpPr>
            <p:nvPr/>
          </p:nvCxnSpPr>
          <p:spPr bwMode="auto">
            <a:xfrm flipV="1">
              <a:off x="6858000" y="4063273"/>
              <a:ext cx="612626" cy="1496358"/>
            </a:xfrm>
            <a:prstGeom prst="bentConnector2">
              <a:avLst/>
            </a:prstGeom>
            <a:solidFill>
              <a:schemeClr val="bg1"/>
            </a:solidFill>
            <a:ln w="38100" cap="flat" cmpd="sng" algn="ctr">
              <a:solidFill>
                <a:schemeClr val="accent2"/>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カギ線コネクタ 102"/>
            <p:cNvCxnSpPr>
              <a:stCxn id="100" idx="0"/>
              <a:endCxn id="84" idx="3"/>
            </p:cNvCxnSpPr>
            <p:nvPr/>
          </p:nvCxnSpPr>
          <p:spPr bwMode="auto">
            <a:xfrm rot="16200000" flipV="1">
              <a:off x="6414650" y="2424550"/>
              <a:ext cx="1499326" cy="612626"/>
            </a:xfrm>
            <a:prstGeom prst="bentConnector2">
              <a:avLst/>
            </a:prstGeom>
            <a:solidFill>
              <a:schemeClr val="bg1"/>
            </a:solidFill>
            <a:ln w="38100" cap="flat" cmpd="sng" algn="ctr">
              <a:solidFill>
                <a:schemeClr val="accent2"/>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6" name="角丸四角形 105"/>
          <p:cNvSpPr/>
          <p:nvPr/>
        </p:nvSpPr>
        <p:spPr bwMode="auto">
          <a:xfrm>
            <a:off x="7596336" y="4991100"/>
            <a:ext cx="1371600" cy="1143000"/>
          </a:xfrm>
          <a:prstGeom prst="roundRect">
            <a:avLst>
              <a:gd name="adj" fmla="val 0"/>
            </a:avLst>
          </a:prstGeom>
          <a:solidFill>
            <a:schemeClr val="accent2"/>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ts val="0"/>
              </a:spcBef>
            </a:pPr>
            <a:r>
              <a:rPr kumimoji="0" lang="ja-JP" altLang="en-US" sz="1400" dirty="0"/>
              <a:t>ネットワーク</a:t>
            </a:r>
            <a:r>
              <a:rPr kumimoji="0" lang="ja-JP" altLang="en-US" sz="1400" dirty="0" smtClean="0"/>
              <a:t>の普及・高速化など</a:t>
            </a:r>
            <a:r>
              <a:rPr kumimoji="0" lang="ja-JP" altLang="en-US" sz="1400" dirty="0"/>
              <a:t>の</a:t>
            </a:r>
            <a:r>
              <a:rPr kumimoji="0" lang="ja-JP" altLang="en-US" sz="1400" dirty="0" smtClean="0"/>
              <a:t>環境変化</a:t>
            </a:r>
            <a:endParaRPr kumimoji="0" lang="ja-JP" altLang="en-US" sz="1400" dirty="0">
              <a:solidFill>
                <a:srgbClr val="484848"/>
              </a:solidFill>
            </a:endParaRPr>
          </a:p>
        </p:txBody>
      </p:sp>
      <p:sp>
        <p:nvSpPr>
          <p:cNvPr id="107" name="角丸四角形 106"/>
          <p:cNvSpPr/>
          <p:nvPr/>
        </p:nvSpPr>
        <p:spPr bwMode="auto">
          <a:xfrm>
            <a:off x="7596336" y="1409699"/>
            <a:ext cx="1371600" cy="1143000"/>
          </a:xfrm>
          <a:prstGeom prst="roundRect">
            <a:avLst>
              <a:gd name="adj" fmla="val 0"/>
            </a:avLst>
          </a:prstGeom>
          <a:solidFill>
            <a:schemeClr val="accent4"/>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400" b="0" i="0" u="none" strike="noStrike" cap="none" normalizeH="0" dirty="0" smtClean="0">
                <a:ln>
                  <a:noFill/>
                </a:ln>
                <a:solidFill>
                  <a:schemeClr val="bg1"/>
                </a:solidFill>
                <a:effectLst/>
              </a:rPr>
              <a:t>「望ましい」</a:t>
            </a:r>
          </a:p>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400" b="0" i="0" u="none" strike="noStrike" cap="none" normalizeH="0" dirty="0" smtClean="0">
                <a:ln>
                  <a:noFill/>
                </a:ln>
                <a:solidFill>
                  <a:schemeClr val="bg1"/>
                </a:solidFill>
                <a:effectLst/>
              </a:rPr>
              <a:t>業務プロセスでは効率が悪い</a:t>
            </a:r>
          </a:p>
        </p:txBody>
      </p:sp>
      <p:sp>
        <p:nvSpPr>
          <p:cNvPr id="90" name="角丸四角形吹き出し 89"/>
          <p:cNvSpPr/>
          <p:nvPr/>
        </p:nvSpPr>
        <p:spPr bwMode="auto">
          <a:xfrm>
            <a:off x="3131840" y="4293096"/>
            <a:ext cx="1585664" cy="540060"/>
          </a:xfrm>
          <a:prstGeom prst="wedgeRoundRectCallout">
            <a:avLst>
              <a:gd name="adj1" fmla="val -4807"/>
              <a:gd name="adj2" fmla="val 87475"/>
              <a:gd name="adj3" fmla="val 16667"/>
            </a:avLst>
          </a:prstGeom>
          <a:solidFill>
            <a:srgbClr val="FF993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400" i="0" u="none" strike="noStrike" cap="none" normalizeH="0" dirty="0" smtClean="0">
                <a:ln>
                  <a:noFill/>
                </a:ln>
                <a:solidFill>
                  <a:schemeClr val="bg1"/>
                </a:solidFill>
                <a:effectLst/>
                <a:latin typeface="+mn-lt"/>
                <a:ea typeface="+mn-ea"/>
              </a:rPr>
              <a:t>オーバーヘッド</a:t>
            </a:r>
          </a:p>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400" i="0" u="none" strike="noStrike" cap="none" normalizeH="0" dirty="0" smtClean="0">
                <a:ln>
                  <a:noFill/>
                </a:ln>
                <a:solidFill>
                  <a:schemeClr val="bg1"/>
                </a:solidFill>
                <a:effectLst/>
                <a:latin typeface="+mn-lt"/>
                <a:ea typeface="+mn-ea"/>
              </a:rPr>
              <a:t>の低減</a:t>
            </a:r>
          </a:p>
        </p:txBody>
      </p:sp>
      <p:pic>
        <p:nvPicPr>
          <p:cNvPr id="7" name="図 6" descr="MC900434888.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9712" y="3140968"/>
            <a:ext cx="1224136" cy="1224136"/>
          </a:xfrm>
          <a:prstGeom prst="rect">
            <a:avLst/>
          </a:prstGeom>
        </p:spPr>
      </p:pic>
      <p:pic>
        <p:nvPicPr>
          <p:cNvPr id="8" name="図 7" descr="MC900433932.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32040" y="3140968"/>
            <a:ext cx="1296144" cy="1296144"/>
          </a:xfrm>
          <a:prstGeom prst="rect">
            <a:avLst/>
          </a:prstGeom>
        </p:spPr>
      </p:pic>
    </p:spTree>
    <p:extLst>
      <p:ext uri="{BB962C8B-B14F-4D97-AF65-F5344CB8AC3E}">
        <p14:creationId xmlns:p14="http://schemas.microsoft.com/office/powerpoint/2010/main" val="238549295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07"/>
                                        </p:tgtEl>
                                        <p:attrNameLst>
                                          <p:attrName>style.visibility</p:attrName>
                                        </p:attrNameLst>
                                      </p:cBhvr>
                                      <p:to>
                                        <p:strVal val="visible"/>
                                      </p:to>
                                    </p:set>
                                    <p:anim calcmode="lin" valueType="num">
                                      <p:cBhvr>
                                        <p:cTn id="12" dur="500" fill="hold"/>
                                        <p:tgtEl>
                                          <p:spTgt spid="107"/>
                                        </p:tgtEl>
                                        <p:attrNameLst>
                                          <p:attrName>ppt_w</p:attrName>
                                        </p:attrNameLst>
                                      </p:cBhvr>
                                      <p:tavLst>
                                        <p:tav tm="0">
                                          <p:val>
                                            <p:fltVal val="0"/>
                                          </p:val>
                                        </p:tav>
                                        <p:tav tm="100000">
                                          <p:val>
                                            <p:strVal val="#ppt_w"/>
                                          </p:val>
                                        </p:tav>
                                      </p:tavLst>
                                    </p:anim>
                                    <p:anim calcmode="lin" valueType="num">
                                      <p:cBhvr>
                                        <p:cTn id="13" dur="500" fill="hold"/>
                                        <p:tgtEl>
                                          <p:spTgt spid="107"/>
                                        </p:tgtEl>
                                        <p:attrNameLst>
                                          <p:attrName>ppt_h</p:attrName>
                                        </p:attrNameLst>
                                      </p:cBhvr>
                                      <p:tavLst>
                                        <p:tav tm="0">
                                          <p:val>
                                            <p:fltVal val="0"/>
                                          </p:val>
                                        </p:tav>
                                        <p:tav tm="100000">
                                          <p:val>
                                            <p:strVal val="#ppt_h"/>
                                          </p:val>
                                        </p:tav>
                                      </p:tavLst>
                                    </p:anim>
                                    <p:animEffect transition="in" filter="fade">
                                      <p:cBhvr>
                                        <p:cTn id="14" dur="500"/>
                                        <p:tgtEl>
                                          <p:spTgt spid="107"/>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up)">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90"/>
                                        </p:tgtEl>
                                        <p:attrNameLst>
                                          <p:attrName>style.visibility</p:attrName>
                                        </p:attrNameLst>
                                      </p:cBhvr>
                                      <p:to>
                                        <p:strVal val="visible"/>
                                      </p:to>
                                    </p:set>
                                    <p:animEffect transition="in" filter="wipe(down)">
                                      <p:cBhvr>
                                        <p:cTn id="24" dur="500"/>
                                        <p:tgtEl>
                                          <p:spTgt spid="90"/>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06"/>
                                        </p:tgtEl>
                                        <p:attrNameLst>
                                          <p:attrName>style.visibility</p:attrName>
                                        </p:attrNameLst>
                                      </p:cBhvr>
                                      <p:to>
                                        <p:strVal val="visible"/>
                                      </p:to>
                                    </p:set>
                                    <p:anim calcmode="lin" valueType="num">
                                      <p:cBhvr>
                                        <p:cTn id="29" dur="500" fill="hold"/>
                                        <p:tgtEl>
                                          <p:spTgt spid="106"/>
                                        </p:tgtEl>
                                        <p:attrNameLst>
                                          <p:attrName>ppt_w</p:attrName>
                                        </p:attrNameLst>
                                      </p:cBhvr>
                                      <p:tavLst>
                                        <p:tav tm="0">
                                          <p:val>
                                            <p:fltVal val="0"/>
                                          </p:val>
                                        </p:tav>
                                        <p:tav tm="100000">
                                          <p:val>
                                            <p:strVal val="#ppt_w"/>
                                          </p:val>
                                        </p:tav>
                                      </p:tavLst>
                                    </p:anim>
                                    <p:anim calcmode="lin" valueType="num">
                                      <p:cBhvr>
                                        <p:cTn id="30" dur="500" fill="hold"/>
                                        <p:tgtEl>
                                          <p:spTgt spid="106"/>
                                        </p:tgtEl>
                                        <p:attrNameLst>
                                          <p:attrName>ppt_h</p:attrName>
                                        </p:attrNameLst>
                                      </p:cBhvr>
                                      <p:tavLst>
                                        <p:tav tm="0">
                                          <p:val>
                                            <p:fltVal val="0"/>
                                          </p:val>
                                        </p:tav>
                                        <p:tav tm="100000">
                                          <p:val>
                                            <p:strVal val="#ppt_h"/>
                                          </p:val>
                                        </p:tav>
                                      </p:tavLst>
                                    </p:anim>
                                    <p:animEffect transition="in" filter="fade">
                                      <p:cBhvr>
                                        <p:cTn id="31" dur="500"/>
                                        <p:tgtEl>
                                          <p:spTgt spid="106"/>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wipe(down)">
                                      <p:cBhvr>
                                        <p:cTn id="3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 grpId="0" animBg="1"/>
      <p:bldP spid="107" grpId="0" animBg="1"/>
      <p:bldP spid="9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bwMode="auto">
          <a:xfrm>
            <a:off x="467544" y="2132856"/>
            <a:ext cx="2664296" cy="2880320"/>
          </a:xfrm>
          <a:prstGeom prst="roundRect">
            <a:avLst>
              <a:gd name="adj" fmla="val 0"/>
            </a:avLst>
          </a:prstGeom>
          <a:solidFill>
            <a:schemeClr val="accent1">
              <a:lumMod val="20000"/>
              <a:lumOff val="80000"/>
            </a:schemeClr>
          </a:solidFill>
          <a:ln>
            <a:noFill/>
            <a:headEnd type="none" w="med" len="med"/>
            <a:tailEnd type="none" w="med" len="med"/>
          </a:ln>
          <a:effec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graphicFrame>
        <p:nvGraphicFramePr>
          <p:cNvPr id="16" name="図表 15"/>
          <p:cNvGraphicFramePr/>
          <p:nvPr>
            <p:extLst>
              <p:ext uri="{D42A27DB-BD31-4B8C-83A1-F6EECF244321}">
                <p14:modId xmlns:p14="http://schemas.microsoft.com/office/powerpoint/2010/main" val="3300142826"/>
              </p:ext>
            </p:extLst>
          </p:nvPr>
        </p:nvGraphicFramePr>
        <p:xfrm>
          <a:off x="4286794" y="2165332"/>
          <a:ext cx="5357850" cy="30638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273" name="タイトル 3"/>
          <p:cNvSpPr>
            <a:spLocks noGrp="1"/>
          </p:cNvSpPr>
          <p:nvPr>
            <p:ph type="title"/>
          </p:nvPr>
        </p:nvSpPr>
        <p:spPr/>
        <p:txBody>
          <a:bodyPr/>
          <a:lstStyle/>
          <a:p>
            <a:r>
              <a:rPr lang="en-US" altLang="ja-JP" smtClean="0"/>
              <a:t>BPR</a:t>
            </a:r>
            <a:r>
              <a:rPr lang="ja-JP" altLang="en-US" smtClean="0"/>
              <a:t>から</a:t>
            </a:r>
            <a:r>
              <a:rPr lang="en-US" altLang="ja-JP" smtClean="0"/>
              <a:t>BPM</a:t>
            </a:r>
            <a:r>
              <a:rPr lang="ja-JP" altLang="en-US" smtClean="0"/>
              <a:t>へ</a:t>
            </a:r>
          </a:p>
        </p:txBody>
      </p:sp>
      <p:sp>
        <p:nvSpPr>
          <p:cNvPr id="24585" name="角丸四角形 22"/>
          <p:cNvSpPr>
            <a:spLocks noChangeArrowheads="1"/>
          </p:cNvSpPr>
          <p:nvPr/>
        </p:nvSpPr>
        <p:spPr bwMode="auto">
          <a:xfrm>
            <a:off x="6287058" y="3308340"/>
            <a:ext cx="1357322" cy="571504"/>
          </a:xfrm>
          <a:prstGeom prst="roundRect">
            <a:avLst>
              <a:gd name="adj" fmla="val 0"/>
            </a:avLst>
          </a:prstGeom>
          <a:solidFill>
            <a:srgbClr val="FF6666"/>
          </a:solidFill>
          <a:ln w="38100" algn="ctr">
            <a:noFill/>
            <a:round/>
            <a:headEnd/>
            <a:tailEnd/>
          </a:ln>
          <a:effectLst/>
        </p:spPr>
        <p:txBody>
          <a:bodyPr anchor="ctr"/>
          <a:lstStyle/>
          <a:p>
            <a:pPr algn="ctr">
              <a:spcBef>
                <a:spcPct val="20000"/>
              </a:spcBef>
              <a:defRPr/>
            </a:pPr>
            <a:r>
              <a:rPr kumimoji="0" lang="en-US" altLang="ja-JP" sz="2800" dirty="0">
                <a:solidFill>
                  <a:srgbClr val="FFFFFF"/>
                </a:solidFill>
                <a:latin typeface="+mn-lt"/>
                <a:ea typeface="+mn-ea"/>
              </a:rPr>
              <a:t>BPM</a:t>
            </a:r>
            <a:endParaRPr kumimoji="0" lang="ja-JP" altLang="en-US" sz="2800" dirty="0">
              <a:solidFill>
                <a:srgbClr val="FFFFFF"/>
              </a:solidFill>
              <a:latin typeface="+mn-lt"/>
              <a:ea typeface="+mn-ea"/>
            </a:endParaRPr>
          </a:p>
        </p:txBody>
      </p:sp>
      <p:sp>
        <p:nvSpPr>
          <p:cNvPr id="7190" name="正方形/長方形 18"/>
          <p:cNvSpPr>
            <a:spLocks noChangeArrowheads="1"/>
          </p:cNvSpPr>
          <p:nvPr/>
        </p:nvSpPr>
        <p:spPr bwMode="auto">
          <a:xfrm>
            <a:off x="294089" y="3771003"/>
            <a:ext cx="3000375" cy="954107"/>
          </a:xfrm>
          <a:prstGeom prst="rect">
            <a:avLst/>
          </a:prstGeom>
          <a:noFill/>
          <a:ln w="9525">
            <a:noFill/>
            <a:miter lim="800000"/>
            <a:headEnd/>
            <a:tailEnd/>
          </a:ln>
        </p:spPr>
        <p:txBody>
          <a:bodyPr>
            <a:spAutoFit/>
          </a:bodyPr>
          <a:lstStyle/>
          <a:p>
            <a:pPr algn="ctr"/>
            <a:r>
              <a:rPr lang="ja-JP" altLang="en-US" sz="1400" dirty="0" smtClean="0">
                <a:solidFill>
                  <a:srgbClr val="000090"/>
                </a:solidFill>
              </a:rPr>
              <a:t>業務</a:t>
            </a:r>
            <a:r>
              <a:rPr lang="ja-JP" altLang="en-US" sz="1400" dirty="0">
                <a:solidFill>
                  <a:srgbClr val="000090"/>
                </a:solidFill>
              </a:rPr>
              <a:t>内容や業務構造・</a:t>
            </a:r>
            <a:r>
              <a:rPr lang="ja-JP" altLang="en-US" sz="1400" dirty="0" smtClean="0">
                <a:solidFill>
                  <a:srgbClr val="000090"/>
                </a:solidFill>
              </a:rPr>
              <a:t>手順を</a:t>
            </a:r>
            <a:endParaRPr lang="en-US" altLang="ja-JP" sz="1400" dirty="0" smtClean="0">
              <a:solidFill>
                <a:srgbClr val="000090"/>
              </a:solidFill>
            </a:endParaRPr>
          </a:p>
          <a:p>
            <a:pPr algn="ctr"/>
            <a:r>
              <a:rPr lang="ja-JP" altLang="en-US" sz="1400" dirty="0" smtClean="0">
                <a:solidFill>
                  <a:srgbClr val="000090"/>
                </a:solidFill>
              </a:rPr>
              <a:t>根本的</a:t>
            </a:r>
            <a:r>
              <a:rPr lang="ja-JP" altLang="en-US" sz="1400" dirty="0">
                <a:solidFill>
                  <a:srgbClr val="000090"/>
                </a:solidFill>
              </a:rPr>
              <a:t>に見直して売り上げ</a:t>
            </a:r>
            <a:r>
              <a:rPr lang="ja-JP" altLang="en-US" sz="1400" dirty="0" smtClean="0">
                <a:solidFill>
                  <a:srgbClr val="000090"/>
                </a:solidFill>
              </a:rPr>
              <a:t>の</a:t>
            </a:r>
            <a:endParaRPr lang="en-US" altLang="ja-JP" sz="1400" dirty="0" smtClean="0">
              <a:solidFill>
                <a:srgbClr val="000090"/>
              </a:solidFill>
            </a:endParaRPr>
          </a:p>
          <a:p>
            <a:pPr algn="ctr"/>
            <a:r>
              <a:rPr lang="ja-JP" altLang="en-US" sz="1400" dirty="0" smtClean="0">
                <a:solidFill>
                  <a:srgbClr val="000090"/>
                </a:solidFill>
              </a:rPr>
              <a:t>拡大</a:t>
            </a:r>
            <a:r>
              <a:rPr lang="ja-JP" altLang="en-US" sz="1400" dirty="0">
                <a:solidFill>
                  <a:srgbClr val="000090"/>
                </a:solidFill>
              </a:rPr>
              <a:t>やコスト削減を</a:t>
            </a:r>
            <a:r>
              <a:rPr lang="ja-JP" altLang="en-US" sz="1400" dirty="0" smtClean="0">
                <a:solidFill>
                  <a:srgbClr val="000090"/>
                </a:solidFill>
              </a:rPr>
              <a:t>目指す</a:t>
            </a:r>
            <a:endParaRPr lang="en-US" altLang="ja-JP" sz="1400" dirty="0" smtClean="0">
              <a:solidFill>
                <a:srgbClr val="000090"/>
              </a:solidFill>
            </a:endParaRPr>
          </a:p>
          <a:p>
            <a:pPr algn="ctr"/>
            <a:r>
              <a:rPr lang="ja-JP" altLang="en-US" sz="1400" dirty="0" smtClean="0">
                <a:solidFill>
                  <a:srgbClr val="000090"/>
                </a:solidFill>
              </a:rPr>
              <a:t>一連</a:t>
            </a:r>
            <a:r>
              <a:rPr lang="ja-JP" altLang="en-US" sz="1400" dirty="0">
                <a:solidFill>
                  <a:srgbClr val="000090"/>
                </a:solidFill>
              </a:rPr>
              <a:t>の活動</a:t>
            </a:r>
            <a:endParaRPr lang="ja-JP" altLang="en-US" sz="1400" dirty="0">
              <a:solidFill>
                <a:srgbClr val="000090"/>
              </a:solidFill>
              <a:latin typeface="+mn-lt"/>
              <a:ea typeface="+mn-ea"/>
            </a:endParaRPr>
          </a:p>
        </p:txBody>
      </p:sp>
      <p:sp>
        <p:nvSpPr>
          <p:cNvPr id="11" name="角丸四角形 22"/>
          <p:cNvSpPr>
            <a:spLocks noChangeArrowheads="1"/>
          </p:cNvSpPr>
          <p:nvPr/>
        </p:nvSpPr>
        <p:spPr bwMode="auto">
          <a:xfrm>
            <a:off x="1115616" y="2736836"/>
            <a:ext cx="1357322" cy="571504"/>
          </a:xfrm>
          <a:prstGeom prst="roundRect">
            <a:avLst>
              <a:gd name="adj" fmla="val 0"/>
            </a:avLst>
          </a:prstGeom>
          <a:solidFill>
            <a:schemeClr val="accent5"/>
          </a:solidFill>
          <a:ln w="38100" algn="ctr">
            <a:noFill/>
            <a:round/>
            <a:headEnd/>
            <a:tailEnd/>
          </a:ln>
          <a:effectLst/>
        </p:spPr>
        <p:txBody>
          <a:bodyPr anchor="ctr"/>
          <a:lstStyle/>
          <a:p>
            <a:pPr algn="ctr">
              <a:spcBef>
                <a:spcPct val="20000"/>
              </a:spcBef>
              <a:defRPr/>
            </a:pPr>
            <a:r>
              <a:rPr kumimoji="0" lang="en-US" altLang="ja-JP" sz="2800" smtClean="0">
                <a:solidFill>
                  <a:srgbClr val="FFFFFF"/>
                </a:solidFill>
                <a:latin typeface="+mn-lt"/>
                <a:ea typeface="+mn-ea"/>
              </a:rPr>
              <a:t>BPR</a:t>
            </a:r>
            <a:endParaRPr kumimoji="0" lang="ja-JP" altLang="en-US" sz="2800" dirty="0">
              <a:solidFill>
                <a:srgbClr val="FFFFFF"/>
              </a:solidFill>
              <a:latin typeface="+mn-lt"/>
              <a:ea typeface="+mn-ea"/>
            </a:endParaRPr>
          </a:p>
        </p:txBody>
      </p:sp>
      <p:sp>
        <p:nvSpPr>
          <p:cNvPr id="2" name="右矢印 1"/>
          <p:cNvSpPr/>
          <p:nvPr/>
        </p:nvSpPr>
        <p:spPr bwMode="auto">
          <a:xfrm>
            <a:off x="3491880" y="2132856"/>
            <a:ext cx="1656184" cy="2736304"/>
          </a:xfrm>
          <a:prstGeom prst="rightArrow">
            <a:avLst>
              <a:gd name="adj1" fmla="val 67328"/>
              <a:gd name="adj2" fmla="val 50000"/>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FFFFFF"/>
              </a:solidFill>
              <a:effectLst/>
              <a:latin typeface="+mn-lt"/>
              <a:ea typeface="+mn-ea"/>
            </a:endParaRPr>
          </a:p>
        </p:txBody>
      </p:sp>
      <p:sp>
        <p:nvSpPr>
          <p:cNvPr id="23" name="正方形/長方形 18"/>
          <p:cNvSpPr>
            <a:spLocks noChangeArrowheads="1"/>
          </p:cNvSpPr>
          <p:nvPr/>
        </p:nvSpPr>
        <p:spPr bwMode="auto">
          <a:xfrm>
            <a:off x="3491880" y="2996952"/>
            <a:ext cx="1362739" cy="1015663"/>
          </a:xfrm>
          <a:prstGeom prst="rect">
            <a:avLst/>
          </a:prstGeom>
          <a:noFill/>
          <a:ln w="9525">
            <a:noFill/>
            <a:miter lim="800000"/>
            <a:headEnd/>
            <a:tailEnd/>
          </a:ln>
        </p:spPr>
        <p:txBody>
          <a:bodyPr wrap="square">
            <a:spAutoFit/>
          </a:bodyPr>
          <a:lstStyle/>
          <a:p>
            <a:pPr algn="ctr"/>
            <a:r>
              <a:rPr lang="en-US" altLang="ja-JP" sz="2000" dirty="0" smtClean="0">
                <a:solidFill>
                  <a:srgbClr val="FFFFFF"/>
                </a:solidFill>
                <a:latin typeface="+mn-lt"/>
                <a:ea typeface="+mn-ea"/>
              </a:rPr>
              <a:t>BPR</a:t>
            </a:r>
            <a:r>
              <a:rPr lang="ja-JP" altLang="en-US" sz="2000" dirty="0" smtClean="0">
                <a:solidFill>
                  <a:srgbClr val="FFFFFF"/>
                </a:solidFill>
                <a:latin typeface="+mn-lt"/>
                <a:ea typeface="+mn-ea"/>
              </a:rPr>
              <a:t>継続のための仕組み</a:t>
            </a:r>
            <a:endParaRPr lang="ja-JP" altLang="en-US" sz="2000" dirty="0">
              <a:solidFill>
                <a:srgbClr val="FFFFFF"/>
              </a:solidFill>
              <a:latin typeface="+mn-lt"/>
              <a:ea typeface="+mn-ea"/>
            </a:endParaRPr>
          </a:p>
        </p:txBody>
      </p:sp>
    </p:spTree>
    <p:extLst>
      <p:ext uri="{BB962C8B-B14F-4D97-AF65-F5344CB8AC3E}">
        <p14:creationId xmlns:p14="http://schemas.microsoft.com/office/powerpoint/2010/main" val="41072649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7190"/>
                                        </p:tgtEl>
                                        <p:attrNameLst>
                                          <p:attrName>style.visibility</p:attrName>
                                        </p:attrNameLst>
                                      </p:cBhvr>
                                      <p:to>
                                        <p:strVal val="visible"/>
                                      </p:to>
                                    </p:set>
                                    <p:anim calcmode="lin" valueType="num">
                                      <p:cBhvr additive="base">
                                        <p:cTn id="14" dur="500" fill="hold"/>
                                        <p:tgtEl>
                                          <p:spTgt spid="7190"/>
                                        </p:tgtEl>
                                        <p:attrNameLst>
                                          <p:attrName>ppt_x</p:attrName>
                                        </p:attrNameLst>
                                      </p:cBhvr>
                                      <p:tavLst>
                                        <p:tav tm="0">
                                          <p:val>
                                            <p:strVal val="#ppt_x"/>
                                          </p:val>
                                        </p:tav>
                                        <p:tav tm="100000">
                                          <p:val>
                                            <p:strVal val="#ppt_x"/>
                                          </p:val>
                                        </p:tav>
                                      </p:tavLst>
                                    </p:anim>
                                    <p:anim calcmode="lin" valueType="num">
                                      <p:cBhvr additive="base">
                                        <p:cTn id="15" dur="500" fill="hold"/>
                                        <p:tgtEl>
                                          <p:spTgt spid="7190"/>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10" presetClass="entr" presetSubtype="0"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wipe(left)">
                                      <p:cBhvr>
                                        <p:cTn id="24" dur="500"/>
                                        <p:tgtEl>
                                          <p:spTgt spid="2"/>
                                        </p:tgtEl>
                                      </p:cBhvr>
                                    </p:animEffect>
                                  </p:childTnLst>
                                </p:cTn>
                              </p:par>
                            </p:childTnLst>
                          </p:cTn>
                        </p:par>
                        <p:par>
                          <p:cTn id="25" fill="hold">
                            <p:stCondLst>
                              <p:cond delay="500"/>
                            </p:stCondLst>
                            <p:childTnLst>
                              <p:par>
                                <p:cTn id="26" presetID="53" presetClass="entr" presetSubtype="16" fill="hold" grpId="0" nodeType="afterEffect">
                                  <p:stCondLst>
                                    <p:cond delay="0"/>
                                  </p:stCondLst>
                                  <p:childTnLst>
                                    <p:set>
                                      <p:cBhvr>
                                        <p:cTn id="27" dur="1" fill="hold">
                                          <p:stCondLst>
                                            <p:cond delay="0"/>
                                          </p:stCondLst>
                                        </p:cTn>
                                        <p:tgtEl>
                                          <p:spTgt spid="23"/>
                                        </p:tgtEl>
                                        <p:attrNameLst>
                                          <p:attrName>style.visibility</p:attrName>
                                        </p:attrNameLst>
                                      </p:cBhvr>
                                      <p:to>
                                        <p:strVal val="visible"/>
                                      </p:to>
                                    </p:set>
                                    <p:anim calcmode="lin" valueType="num">
                                      <p:cBhvr>
                                        <p:cTn id="28" dur="500" fill="hold"/>
                                        <p:tgtEl>
                                          <p:spTgt spid="23"/>
                                        </p:tgtEl>
                                        <p:attrNameLst>
                                          <p:attrName>ppt_w</p:attrName>
                                        </p:attrNameLst>
                                      </p:cBhvr>
                                      <p:tavLst>
                                        <p:tav tm="0">
                                          <p:val>
                                            <p:fltVal val="0"/>
                                          </p:val>
                                        </p:tav>
                                        <p:tav tm="100000">
                                          <p:val>
                                            <p:strVal val="#ppt_w"/>
                                          </p:val>
                                        </p:tav>
                                      </p:tavLst>
                                    </p:anim>
                                    <p:anim calcmode="lin" valueType="num">
                                      <p:cBhvr>
                                        <p:cTn id="29" dur="500" fill="hold"/>
                                        <p:tgtEl>
                                          <p:spTgt spid="23"/>
                                        </p:tgtEl>
                                        <p:attrNameLst>
                                          <p:attrName>ppt_h</p:attrName>
                                        </p:attrNameLst>
                                      </p:cBhvr>
                                      <p:tavLst>
                                        <p:tav tm="0">
                                          <p:val>
                                            <p:fltVal val="0"/>
                                          </p:val>
                                        </p:tav>
                                        <p:tav tm="100000">
                                          <p:val>
                                            <p:strVal val="#ppt_h"/>
                                          </p:val>
                                        </p:tav>
                                      </p:tavLst>
                                    </p:anim>
                                    <p:animEffect transition="in" filter="fade">
                                      <p:cBhvr>
                                        <p:cTn id="30" dur="500"/>
                                        <p:tgtEl>
                                          <p:spTgt spid="23"/>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4585"/>
                                        </p:tgtEl>
                                        <p:attrNameLst>
                                          <p:attrName>style.visibility</p:attrName>
                                        </p:attrNameLst>
                                      </p:cBhvr>
                                      <p:to>
                                        <p:strVal val="visible"/>
                                      </p:to>
                                    </p:set>
                                    <p:anim calcmode="lin" valueType="num">
                                      <p:cBhvr>
                                        <p:cTn id="35" dur="500" fill="hold"/>
                                        <p:tgtEl>
                                          <p:spTgt spid="24585"/>
                                        </p:tgtEl>
                                        <p:attrNameLst>
                                          <p:attrName>ppt_w</p:attrName>
                                        </p:attrNameLst>
                                      </p:cBhvr>
                                      <p:tavLst>
                                        <p:tav tm="0">
                                          <p:val>
                                            <p:fltVal val="0"/>
                                          </p:val>
                                        </p:tav>
                                        <p:tav tm="100000">
                                          <p:val>
                                            <p:strVal val="#ppt_w"/>
                                          </p:val>
                                        </p:tav>
                                      </p:tavLst>
                                    </p:anim>
                                    <p:anim calcmode="lin" valueType="num">
                                      <p:cBhvr>
                                        <p:cTn id="36" dur="500" fill="hold"/>
                                        <p:tgtEl>
                                          <p:spTgt spid="24585"/>
                                        </p:tgtEl>
                                        <p:attrNameLst>
                                          <p:attrName>ppt_h</p:attrName>
                                        </p:attrNameLst>
                                      </p:cBhvr>
                                      <p:tavLst>
                                        <p:tav tm="0">
                                          <p:val>
                                            <p:fltVal val="0"/>
                                          </p:val>
                                        </p:tav>
                                        <p:tav tm="100000">
                                          <p:val>
                                            <p:strVal val="#ppt_h"/>
                                          </p:val>
                                        </p:tav>
                                      </p:tavLst>
                                    </p:anim>
                                    <p:animEffect transition="in" filter="fade">
                                      <p:cBhvr>
                                        <p:cTn id="37" dur="500"/>
                                        <p:tgtEl>
                                          <p:spTgt spid="24585"/>
                                        </p:tgtEl>
                                      </p:cBhvr>
                                    </p:animEffect>
                                  </p:childTnLst>
                                </p:cTn>
                              </p:par>
                            </p:childTnLst>
                          </p:cTn>
                        </p:par>
                        <p:par>
                          <p:cTn id="38" fill="hold">
                            <p:stCondLst>
                              <p:cond delay="500"/>
                            </p:stCondLst>
                            <p:childTnLst>
                              <p:par>
                                <p:cTn id="39" presetID="21" presetClass="entr" presetSubtype="1" fill="hold" grpId="0" nodeType="after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wheel(1)">
                                      <p:cBhvr>
                                        <p:cTn id="41"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Graphic spid="16" grpId="0">
        <p:bldAsOne/>
      </p:bldGraphic>
      <p:bldP spid="24585" grpId="0" animBg="1"/>
      <p:bldP spid="7190" grpId="0"/>
      <p:bldP spid="11" grpId="0" animBg="1"/>
      <p:bldP spid="2" grpId="0" animBg="1"/>
      <p:bldP spid="23" grpId="0"/>
    </p:bldLst>
  </p:timing>
</p:sld>
</file>

<file path=ppt/theme/theme1.xml><?xml version="1.0" encoding="utf-8"?>
<a:theme xmlns:a="http://schemas.openxmlformats.org/drawingml/2006/main" name="NC標準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Century Gothic"/>
        <a:ea typeface="HG丸ｺﾞｼｯｸM-PRO"/>
        <a:cs typeface=""/>
      </a:majorFont>
      <a:minorFont>
        <a:latin typeface="Century Gothic"/>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3ACBD"/>
        </a:solidFill>
        <a:ln>
          <a:noFill/>
        </a:ln>
      </a:spPr>
      <a:bodyPr rtlCol="0" anchor="ctr"/>
      <a:lstStyle>
        <a:defPPr>
          <a:defRPr sz="1200" dirty="0">
            <a:solidFill>
              <a:srgbClr val="FFFFFF"/>
            </a:solidFill>
            <a:latin typeface="ＭＳ Ｐゴシック"/>
            <a:ea typeface="ＭＳ Ｐゴシック"/>
            <a:cs typeface="ＭＳ Ｐゴシック"/>
          </a:defRPr>
        </a:defPPr>
      </a:lstStyle>
      <a:style>
        <a:lnRef idx="2">
          <a:schemeClr val="dk1"/>
        </a:lnRef>
        <a:fillRef idx="1">
          <a:schemeClr val="lt1"/>
        </a:fillRef>
        <a:effectRef idx="0">
          <a:schemeClr val="dk1"/>
        </a:effectRef>
        <a:fontRef idx="minor">
          <a:schemeClr val="dk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NC標準テンプレート.potx</Template>
  <TotalTime>3510</TotalTime>
  <Words>5025</Words>
  <Application>Microsoft Macintosh PowerPoint</Application>
  <PresentationFormat>画面に合わせる (4:3)</PresentationFormat>
  <Paragraphs>416</Paragraphs>
  <Slides>18</Slides>
  <Notes>16</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NC標準テンプレート</vt:lpstr>
      <vt:lpstr>PowerPoint プレゼンテーション</vt:lpstr>
      <vt:lpstr>部分最適なシステム構築</vt:lpstr>
      <vt:lpstr>システム開発手法の変遷</vt:lpstr>
      <vt:lpstr>Enterprise Architecture</vt:lpstr>
      <vt:lpstr>Business Process Re-engineering</vt:lpstr>
      <vt:lpstr>ビジネスプロセス</vt:lpstr>
      <vt:lpstr>通常の業務改革とBPR</vt:lpstr>
      <vt:lpstr>ビジネスプロセスの継続的な見直し</vt:lpstr>
      <vt:lpstr>BPRからBPMへ</vt:lpstr>
      <vt:lpstr>PowerPoint プレゼンテーション</vt:lpstr>
      <vt:lpstr>EA→BPM→ERP</vt:lpstr>
      <vt:lpstr>ERPシステムとは</vt:lpstr>
      <vt:lpstr>「ERP」と「ERPシステム」と「ERPパッケージ」</vt:lpstr>
      <vt:lpstr>ERPパッケージ – 海外と日本の違い</vt:lpstr>
      <vt:lpstr>PowerPoint プレゼンテーション</vt:lpstr>
      <vt:lpstr>既存システムを繋ぐEAI</vt:lpstr>
      <vt:lpstr>分散し断片化したDBを集約するMDM</vt:lpstr>
      <vt:lpstr>データ統合の重要性</vt:lpstr>
    </vt:vector>
  </TitlesOfParts>
  <Company>NetCommerce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斎藤 昌義</dc:creator>
  <cp:lastModifiedBy>SHOJI OKOSHI</cp:lastModifiedBy>
  <cp:revision>471</cp:revision>
  <dcterms:created xsi:type="dcterms:W3CDTF">2014-04-30T01:58:06Z</dcterms:created>
  <dcterms:modified xsi:type="dcterms:W3CDTF">2015-07-07T09:44:48Z</dcterms:modified>
</cp:coreProperties>
</file>