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717" r:id="rId2"/>
    <p:sldId id="719" r:id="rId3"/>
    <p:sldId id="720" r:id="rId4"/>
    <p:sldId id="721" r:id="rId5"/>
    <p:sldId id="722" r:id="rId6"/>
    <p:sldId id="723" r:id="rId7"/>
    <p:sldId id="724" r:id="rId8"/>
    <p:sldId id="725" r:id="rId9"/>
    <p:sldId id="726" r:id="rId10"/>
    <p:sldId id="727" r:id="rId11"/>
    <p:sldId id="728" r:id="rId12"/>
    <p:sldId id="729" r:id="rId13"/>
    <p:sldId id="730" r:id="rId14"/>
    <p:sldId id="731" r:id="rId15"/>
    <p:sldId id="732" r:id="rId16"/>
    <p:sldId id="733" r:id="rId17"/>
    <p:sldId id="734" r:id="rId18"/>
    <p:sldId id="735" r:id="rId19"/>
    <p:sldId id="736" r:id="rId20"/>
    <p:sldId id="737" r:id="rId2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66FF66"/>
    <a:srgbClr val="FF6666"/>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06" autoAdjust="0"/>
  </p:normalViewPr>
  <p:slideViewPr>
    <p:cSldViewPr snapToGrid="0" snapToObjects="1" showGuides="1">
      <p:cViewPr>
        <p:scale>
          <a:sx n="150" d="100"/>
          <a:sy n="150" d="100"/>
        </p:scale>
        <p:origin x="-80" y="1616"/>
      </p:cViewPr>
      <p:guideLst>
        <p:guide orient="horz"/>
        <p:guide pos="2880"/>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15/07/07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15/07/07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【図解】コレ１枚でわかるビジネス・インテリジェンス（</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）の適用目的</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から急速に遡及したコンピューターは、企業内の様々な業務をデータとして捉える環境を整えてゆきました。このデータを使って社内業務に関わる分析レポートや管理資料を作成し、経営や業務に関わる意志決定を行う仕組みとして登場したのがビジネス・インテリジェンス（</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）です。なお、昨今</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ととともによく使われる「アナリティクス」という表現との関係については、下記に説明していますので、よろしければ、合わせてご覧下さい。</a:t>
            </a:r>
          </a:p>
          <a:p>
            <a:r>
              <a:rPr kumimoji="1" lang="en-US" altLang="ja-JP" sz="1200" kern="1200" dirty="0" smtClean="0">
                <a:solidFill>
                  <a:schemeClr val="tx1"/>
                </a:solidFill>
                <a:effectLst/>
                <a:latin typeface="+mn-lt"/>
                <a:ea typeface="+mn-ea"/>
                <a:cs typeface="+mn-cs"/>
              </a:rPr>
              <a:t>&gt;&gt; </a:t>
            </a:r>
            <a:r>
              <a:rPr kumimoji="1" lang="ja-JP" altLang="ja-JP" sz="1200" kern="1200" dirty="0" smtClean="0">
                <a:solidFill>
                  <a:schemeClr val="tx1"/>
                </a:solidFill>
                <a:effectLst/>
                <a:latin typeface="+mn-lt"/>
                <a:ea typeface="+mn-ea"/>
                <a:cs typeface="+mn-cs"/>
              </a:rPr>
              <a:t>【図解】コレ１枚で分かるアナリティクス</a:t>
            </a:r>
            <a:r>
              <a:rPr kumimoji="1" lang="en-US" altLang="ja-JP" sz="1200" kern="1200" dirty="0" smtClean="0">
                <a:solidFill>
                  <a:schemeClr val="tx1"/>
                </a:solidFill>
                <a:effectLst/>
                <a:latin typeface="+mn-lt"/>
                <a:ea typeface="+mn-ea"/>
                <a:cs typeface="+mn-cs"/>
              </a:rPr>
              <a:t>3.0</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http://</a:t>
            </a:r>
            <a:r>
              <a:rPr kumimoji="1" lang="en-US" altLang="ja-JP" sz="1200" kern="1200" dirty="0" err="1" smtClean="0">
                <a:solidFill>
                  <a:schemeClr val="tx1"/>
                </a:solidFill>
                <a:effectLst/>
                <a:latin typeface="+mn-lt"/>
                <a:ea typeface="+mn-ea"/>
                <a:cs typeface="+mn-cs"/>
              </a:rPr>
              <a:t>blogs.itmedia.co.jp</a:t>
            </a:r>
            <a:r>
              <a:rPr kumimoji="1" lang="en-US"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itsolutionjuku</a:t>
            </a:r>
            <a:r>
              <a:rPr kumimoji="1" lang="en-US" altLang="ja-JP" sz="1200" kern="1200" dirty="0" smtClean="0">
                <a:solidFill>
                  <a:schemeClr val="tx1"/>
                </a:solidFill>
                <a:effectLst/>
                <a:latin typeface="+mn-lt"/>
                <a:ea typeface="+mn-ea"/>
                <a:cs typeface="+mn-cs"/>
              </a:rPr>
              <a:t>/2015/04/30_1.html</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かつてコンピューターがバッチ処理主体で使われていた時代、管理レポート１枚を作るにも</a:t>
            </a:r>
            <a:r>
              <a:rPr kumimoji="1" lang="en-US" altLang="ja-JP" sz="1200" kern="1200" dirty="0" smtClean="0">
                <a:solidFill>
                  <a:schemeClr val="tx1"/>
                </a:solidFill>
                <a:effectLst/>
                <a:latin typeface="+mn-lt"/>
                <a:ea typeface="+mn-ea"/>
                <a:cs typeface="+mn-cs"/>
              </a:rPr>
              <a:t>COBOL</a:t>
            </a:r>
            <a:r>
              <a:rPr kumimoji="1" lang="ja-JP" altLang="ja-JP" sz="1200" kern="1200" dirty="0" smtClean="0">
                <a:solidFill>
                  <a:schemeClr val="tx1"/>
                </a:solidFill>
                <a:effectLst/>
                <a:latin typeface="+mn-lt"/>
                <a:ea typeface="+mn-ea"/>
                <a:cs typeface="+mn-cs"/>
              </a:rPr>
              <a:t>などのプログラム言語を駆使して作成しなくてはならなかりませんでした。そのため、プログラミングの専門知識がある情報システムの専門家にそれを依頼しなければならなかったのです。しかし、業務現場の意図を正しく伝えることや試行錯誤して視点を変えて表を作ってみようとなると、その都度彼らに依頼しなければならず、大変手間も時間もかかっていました。</a:t>
            </a:r>
          </a:p>
          <a:p>
            <a:r>
              <a:rPr kumimoji="1" lang="ja-JP" altLang="ja-JP" sz="1200" kern="1200" dirty="0" smtClean="0">
                <a:solidFill>
                  <a:schemeClr val="tx1"/>
                </a:solidFill>
                <a:effectLst/>
                <a:latin typeface="+mn-lt"/>
                <a:ea typeface="+mn-ea"/>
                <a:cs typeface="+mn-cs"/>
              </a:rPr>
              <a:t>この状況を打開するため管理レポート作成や業務分析を情報システムの専門家に頼らなくても業務の現場や経営者ができるようにとの目的で作られた仕組みが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例えば、コンビニの地元地域で、今週末に小学校の運動会があるとしましょう。そのとき、何のおにぎりをいくつ仕入れれば、廃棄損失と機会損失を最も少なくできるかを判断したい場合を考えて見ましょう。過去の販売履歴や他店での同様のケース、天気との関係から、「運動会当日の天気予報が晴の時は、鮭おにぎりが売れる傾向が高い」という結果が、表やグラフで分かり約表示されます。そこで、店長は、「鮭おにぎりの仕入れをいつもより増やす」と判断することができます。</a:t>
            </a:r>
          </a:p>
          <a:p>
            <a:r>
              <a:rPr kumimoji="1" lang="ja-JP" altLang="ja-JP" sz="1200" kern="1200" dirty="0" smtClean="0">
                <a:solidFill>
                  <a:schemeClr val="tx1"/>
                </a:solidFill>
                <a:effectLst/>
                <a:latin typeface="+mn-lt"/>
                <a:ea typeface="+mn-ea"/>
                <a:cs typeface="+mn-cs"/>
              </a:rPr>
              <a:t>スーパーマーケットの</a:t>
            </a:r>
            <a:r>
              <a:rPr kumimoji="1" lang="en-US" altLang="ja-JP" sz="1200" kern="1200" dirty="0" smtClean="0">
                <a:solidFill>
                  <a:schemeClr val="tx1"/>
                </a:solidFill>
                <a:effectLst/>
                <a:latin typeface="+mn-lt"/>
                <a:ea typeface="+mn-ea"/>
                <a:cs typeface="+mn-cs"/>
              </a:rPr>
              <a:t>POS</a:t>
            </a:r>
            <a:r>
              <a:rPr kumimoji="1" lang="ja-JP" altLang="ja-JP" sz="1200" kern="1200" dirty="0" smtClean="0">
                <a:solidFill>
                  <a:schemeClr val="tx1"/>
                </a:solidFill>
                <a:effectLst/>
                <a:latin typeface="+mn-lt"/>
                <a:ea typeface="+mn-ea"/>
                <a:cs typeface="+mn-cs"/>
              </a:rPr>
              <a:t>（レジ端末。商品のバーコードを読み取り、商品名や金額、時間、性別、大まかな年齢などを入力する装置）端末のデータから、「紙おむつを買う男性は、缶ビールを一緒に買うことが多い</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」ということが分かりました。そこで、紙おむつの横にあるビールの割引クーポンを置いておくことで、その商品の販促につなげることができます。</a:t>
            </a:r>
          </a:p>
          <a:p>
            <a:r>
              <a:rPr kumimoji="1" lang="ja-JP" altLang="ja-JP" sz="1200" kern="1200" dirty="0" smtClean="0">
                <a:solidFill>
                  <a:schemeClr val="tx1"/>
                </a:solidFill>
                <a:effectLst/>
                <a:latin typeface="+mn-lt"/>
                <a:ea typeface="+mn-ea"/>
                <a:cs typeface="+mn-cs"/>
              </a:rPr>
              <a:t>また、銀行の場合、これまでの取引データから、「世帯収入が、</a:t>
            </a:r>
            <a:r>
              <a:rPr kumimoji="1" lang="en-US" altLang="ja-JP" sz="1200" kern="1200" dirty="0" smtClean="0">
                <a:solidFill>
                  <a:schemeClr val="tx1"/>
                </a:solidFill>
                <a:effectLst/>
                <a:latin typeface="+mn-lt"/>
                <a:ea typeface="+mn-ea"/>
                <a:cs typeface="+mn-cs"/>
              </a:rPr>
              <a:t>1000</a:t>
            </a:r>
            <a:r>
              <a:rPr kumimoji="1" lang="ja-JP" altLang="ja-JP" sz="1200" kern="1200" dirty="0" smtClean="0">
                <a:solidFill>
                  <a:schemeClr val="tx1"/>
                </a:solidFill>
                <a:effectLst/>
                <a:latin typeface="+mn-lt"/>
                <a:ea typeface="+mn-ea"/>
                <a:cs typeface="+mn-cs"/>
              </a:rPr>
              <a:t>万円を超える場合、投資信託</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の契約確率が高い」ことが分かったとします。この条件を満たすお客様が、投資信託を検討されている場合は、投資信託</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をすすめることで、成約率を高めることができます。さらに、別の手続きのために来店されたお客様が、この条件を満たしていた場合、投資信託</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をすすめることで、投資信託の販売を増やすことができます。</a:t>
            </a:r>
          </a:p>
          <a:p>
            <a:r>
              <a:rPr kumimoji="1" lang="ja-JP" altLang="ja-JP" sz="1200" kern="1200" dirty="0" smtClean="0">
                <a:solidFill>
                  <a:schemeClr val="tx1"/>
                </a:solidFill>
                <a:effectLst/>
                <a:latin typeface="+mn-lt"/>
                <a:ea typeface="+mn-ea"/>
                <a:cs typeface="+mn-cs"/>
              </a:rPr>
              <a:t>このように、経験や勘に頼らず、データを分析・整理し、わかりやすく表現し、的確で迅速な意志決定を可能にすることが、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の目的なのです。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56610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【図解】コレ１枚でわかるビジネス・インテリジェンス（</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る商品の在庫状況を知りたければ、在庫管理システムに問い合わせれば、確認することができます。しかし、１ヶ月後の在庫状況を知りたければ、在庫管理システムのデータに加え、受注管理システムにある受注状況のデータや生産管理システムの生産、および、倉庫への出荷予定に関わるデータと付き合わせなくては、分かりません。また、年間の在庫の推移となると、さらに販売計画や生産計画のデータと付き合わせる必要があります。</a:t>
            </a:r>
          </a:p>
          <a:p>
            <a:r>
              <a:rPr kumimoji="1" lang="ja-JP" altLang="ja-JP" sz="1200" kern="1200" dirty="0" smtClean="0">
                <a:solidFill>
                  <a:schemeClr val="tx1"/>
                </a:solidFill>
                <a:effectLst/>
                <a:latin typeface="+mn-lt"/>
                <a:ea typeface="+mn-ea"/>
                <a:cs typeface="+mn-cs"/>
              </a:rPr>
              <a:t>このように、複数の業務システムにまたがるデータを付き合わせなければ分からないような問い合わせや、その結果をレポートにまとめたいというニーズは、少なくありません。</a:t>
            </a:r>
          </a:p>
          <a:p>
            <a:r>
              <a:rPr kumimoji="1" lang="ja-JP" altLang="ja-JP" sz="1200" kern="1200" dirty="0" smtClean="0">
                <a:solidFill>
                  <a:schemeClr val="tx1"/>
                </a:solidFill>
                <a:effectLst/>
                <a:latin typeface="+mn-lt"/>
                <a:ea typeface="+mn-ea"/>
                <a:cs typeface="+mn-cs"/>
              </a:rPr>
              <a:t>そこで、関係する業務システムから必要なデータを抜き出し、データベースを（</a:t>
            </a:r>
            <a:r>
              <a:rPr kumimoji="1" lang="en-US" altLang="ja-JP" sz="1200" kern="1200" dirty="0" smtClean="0">
                <a:solidFill>
                  <a:schemeClr val="tx1"/>
                </a:solidFill>
                <a:effectLst/>
                <a:latin typeface="+mn-lt"/>
                <a:ea typeface="+mn-ea"/>
                <a:cs typeface="+mn-cs"/>
              </a:rPr>
              <a:t>DWH: Data Warehouse</a:t>
            </a:r>
            <a:r>
              <a:rPr kumimoji="1" lang="ja-JP" altLang="ja-JP" sz="1200" kern="1200" dirty="0" smtClean="0">
                <a:solidFill>
                  <a:schemeClr val="tx1"/>
                </a:solidFill>
                <a:effectLst/>
                <a:latin typeface="+mn-lt"/>
                <a:ea typeface="+mn-ea"/>
                <a:cs typeface="+mn-cs"/>
              </a:rPr>
              <a:t>）を作り、これを使って管理レポートを作成（リポーティング）したり、様々な視点からデータの組合せを変えて分析（</a:t>
            </a:r>
            <a:r>
              <a:rPr kumimoji="1" lang="en-US" altLang="ja-JP" sz="1200" kern="1200" dirty="0" smtClean="0">
                <a:solidFill>
                  <a:schemeClr val="tx1"/>
                </a:solidFill>
                <a:effectLst/>
                <a:latin typeface="+mn-lt"/>
                <a:ea typeface="+mn-ea"/>
                <a:cs typeface="+mn-cs"/>
              </a:rPr>
              <a:t>OLAP</a:t>
            </a:r>
            <a:r>
              <a:rPr kumimoji="1" lang="ja-JP" altLang="ja-JP" sz="1200" kern="1200" dirty="0" smtClean="0">
                <a:solidFill>
                  <a:schemeClr val="tx1"/>
                </a:solidFill>
                <a:effectLst/>
                <a:latin typeface="+mn-lt"/>
                <a:ea typeface="+mn-ea"/>
                <a:cs typeface="+mn-cs"/>
              </a:rPr>
              <a:t>分析）したり、統計的な手法でデータに内在する法則や関係を見つけ（データマイニング）たりなどの作業が行われます。</a:t>
            </a:r>
          </a:p>
          <a:p>
            <a:r>
              <a:rPr kumimoji="1" lang="ja-JP" altLang="ja-JP" sz="1200" kern="1200" dirty="0" smtClean="0">
                <a:solidFill>
                  <a:schemeClr val="tx1"/>
                </a:solidFill>
                <a:effectLst/>
                <a:latin typeface="+mn-lt"/>
                <a:ea typeface="+mn-ea"/>
                <a:cs typeface="+mn-cs"/>
              </a:rPr>
              <a:t>さらに、「在庫量を最小化するための製造パターンを知りたい」といった場合には、上記に加え、統計的な予測モデルを使ってシミュレーションを行い、最適解を求めることが必要になります。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60790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これらを行うためのアプリケーション・システムの総称が、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Intelligence</a:t>
            </a:r>
            <a:r>
              <a:rPr kumimoji="1" lang="ja-JP" altLang="ja-JP" sz="1200" kern="1200" dirty="0" smtClean="0">
                <a:solidFill>
                  <a:schemeClr val="tx1"/>
                </a:solidFill>
                <a:effectLst/>
                <a:latin typeface="+mn-lt"/>
                <a:ea typeface="+mn-ea"/>
                <a:cs typeface="+mn-cs"/>
              </a:rPr>
              <a:t>）です。ただし、前者のような過去から現在について分析・整理し、レポートするものを狭義の</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Intelligence</a:t>
            </a:r>
            <a:r>
              <a:rPr kumimoji="1" lang="ja-JP" altLang="ja-JP" sz="1200" kern="1200" dirty="0" smtClean="0">
                <a:solidFill>
                  <a:schemeClr val="tx1"/>
                </a:solidFill>
                <a:effectLst/>
                <a:latin typeface="+mn-lt"/>
                <a:ea typeface="+mn-ea"/>
                <a:cs typeface="+mn-cs"/>
              </a:rPr>
              <a:t>）、未来における最適解を導き出すものを狭義の</a:t>
            </a:r>
            <a:r>
              <a:rPr kumimoji="1" lang="en-US" altLang="ja-JP" sz="1200" kern="1200" dirty="0" smtClean="0">
                <a:solidFill>
                  <a:schemeClr val="tx1"/>
                </a:solidFill>
                <a:effectLst/>
                <a:latin typeface="+mn-lt"/>
                <a:ea typeface="+mn-ea"/>
                <a:cs typeface="+mn-cs"/>
              </a:rPr>
              <a:t>BA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Analytics</a:t>
            </a:r>
            <a:r>
              <a:rPr kumimoji="1" lang="ja-JP" altLang="ja-JP" sz="1200" kern="1200" dirty="0" smtClean="0">
                <a:solidFill>
                  <a:schemeClr val="tx1"/>
                </a:solidFill>
                <a:effectLst/>
                <a:latin typeface="+mn-lt"/>
                <a:ea typeface="+mn-ea"/>
                <a:cs typeface="+mn-cs"/>
              </a:rPr>
              <a:t>）と呼んで区別することもあります。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は、過去や現状を可視化することで、そこに内在する関係や構造から、何らかの結果に至った原因や理由を見つけ出すことが主な目的です。</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製品不良の傾向を明らかにし、その原因を特定。</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業績の推移から、業績を左右する要員とその影響度合いを明確化。</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事業投資と経営指標に及ぼす影響を推測。</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人材とスキルの関係、業績への貢献度合いを明示。</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お客様の購入商品からアップセル可能な商品のレコメンド。</a:t>
            </a:r>
            <a:endParaRPr kumimoji="1" lang="en-US" altLang="ja-JP" sz="1200" kern="1200" dirty="0" smtClean="0">
              <a:solidFill>
                <a:schemeClr val="tx1"/>
              </a:solidFill>
              <a:effectLst/>
              <a:latin typeface="+mn-lt"/>
              <a:ea typeface="+mn-ea"/>
              <a:cs typeface="+mn-cs"/>
            </a:endParaRPr>
          </a:p>
          <a:p>
            <a:pPr marL="171450" lvl="0" indent="-171450">
              <a:buFont typeface="Wingdings" charset="2"/>
              <a:buChar char="l"/>
            </a:pP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一方</a:t>
            </a:r>
            <a:r>
              <a:rPr kumimoji="1" lang="en-US" altLang="ja-JP" sz="1200" kern="1200" dirty="0" smtClean="0">
                <a:solidFill>
                  <a:schemeClr val="tx1"/>
                </a:solidFill>
                <a:effectLst/>
                <a:latin typeface="+mn-lt"/>
                <a:ea typeface="+mn-ea"/>
                <a:cs typeface="+mn-cs"/>
              </a:rPr>
              <a:t>BA</a:t>
            </a:r>
            <a:r>
              <a:rPr kumimoji="1" lang="ja-JP" altLang="ja-JP" sz="1200" kern="1200" dirty="0" smtClean="0">
                <a:solidFill>
                  <a:schemeClr val="tx1"/>
                </a:solidFill>
                <a:effectLst/>
                <a:latin typeface="+mn-lt"/>
                <a:ea typeface="+mn-ea"/>
                <a:cs typeface="+mn-cs"/>
              </a:rPr>
              <a:t>は、将来のある時点における目標を達成するための最適な計画を作ることが目的です。</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事業における最適な予算や人材の配分。</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目的地へ物資を運ぶ上での最適な輸送ルート。</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季節ごとに集客を最大化できるホテルの客室料金設定。</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売上を最大化するための顧客モデルと対象顧客の発見。</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来店客を増やすための広告宣伝の組合せ。</a:t>
            </a:r>
            <a:endParaRPr kumimoji="1" lang="en-US" altLang="ja-JP" sz="1200" kern="1200" dirty="0" smtClean="0">
              <a:solidFill>
                <a:schemeClr val="tx1"/>
              </a:solidFill>
              <a:effectLst/>
              <a:latin typeface="+mn-lt"/>
              <a:ea typeface="+mn-ea"/>
              <a:cs typeface="+mn-cs"/>
            </a:endParaRPr>
          </a:p>
          <a:p>
            <a:pPr marL="171450" lvl="0" indent="-171450">
              <a:buFont typeface="Wingdings" charset="2"/>
              <a:buChar char="l"/>
            </a:pP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経験や勘だけに頼るのではなく、データに基づく的確で迅速な意志決定を行えるようにすること。それが、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の目的なのです。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420649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a:t>
            </a:r>
            <a:r>
              <a:rPr kumimoji="1" lang="en-US" altLang="ja-JP" sz="1200" kern="1200" dirty="0" smtClean="0">
                <a:solidFill>
                  <a:schemeClr val="tx1"/>
                </a:solidFill>
                <a:effectLst/>
                <a:latin typeface="+mn-lt"/>
                <a:ea typeface="+mn-ea"/>
                <a:cs typeface="+mn-cs"/>
              </a:rPr>
              <a:t>Data</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の違い</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私たちが、普段使っている「情報」という言葉に相当する英語の意味を考えてゆくと、３つの単語に分かれることに気付かされます。この違いを正しく理解できれば、</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アプリケーションとは何かを理解することができます。</a:t>
            </a:r>
          </a:p>
          <a:p>
            <a:r>
              <a:rPr kumimoji="1" lang="en-US" altLang="ja-JP" sz="1200" kern="1200" dirty="0" smtClean="0">
                <a:solidFill>
                  <a:schemeClr val="tx1"/>
                </a:solidFill>
                <a:effectLst/>
                <a:latin typeface="+mn-lt"/>
                <a:ea typeface="+mn-ea"/>
                <a:cs typeface="+mn-cs"/>
              </a:rPr>
              <a:t>Data</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業務システムや</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イト、ソーシャルメディアから日々生成される数字や文字列、特徴や出来事に関わる記述などを収集したものです。それらだけをみても、そこにどのような意味があるのか分からない状態の素材に当たる「情報」です。</a:t>
            </a:r>
          </a:p>
          <a:p>
            <a:r>
              <a:rPr kumimoji="1" lang="en-US" altLang="ja-JP" sz="1200" kern="1200" dirty="0" smtClean="0">
                <a:solidFill>
                  <a:schemeClr val="tx1"/>
                </a:solidFill>
                <a:effectLst/>
                <a:latin typeface="+mn-lt"/>
                <a:ea typeface="+mn-ea"/>
                <a:cs typeface="+mn-cs"/>
              </a:rPr>
              <a:t>Information</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素材である</a:t>
            </a:r>
            <a:r>
              <a:rPr kumimoji="1" lang="en-US" altLang="ja-JP" sz="1200" kern="1200" dirty="0" smtClean="0">
                <a:solidFill>
                  <a:schemeClr val="tx1"/>
                </a:solidFill>
                <a:effectLst/>
                <a:latin typeface="+mn-lt"/>
                <a:ea typeface="+mn-ea"/>
                <a:cs typeface="+mn-cs"/>
              </a:rPr>
              <a:t>Data</a:t>
            </a:r>
            <a:r>
              <a:rPr kumimoji="1" lang="ja-JP" altLang="ja-JP" sz="1200" kern="1200" dirty="0" smtClean="0">
                <a:solidFill>
                  <a:schemeClr val="tx1"/>
                </a:solidFill>
                <a:effectLst/>
                <a:latin typeface="+mn-lt"/>
                <a:ea typeface="+mn-ea"/>
                <a:cs typeface="+mn-cs"/>
              </a:rPr>
              <a:t>を「営業店ごとの商品別売上一覧」とか「製品</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についての製造歩留まり率の推移」というように、なんらかの基準に基づき構造や体系を与え整理したものです。表やグラフといった形でわかりやすく整理されている「情報」です。</a:t>
            </a:r>
          </a:p>
          <a:p>
            <a:r>
              <a:rPr kumimoji="1" lang="en-US" altLang="ja-JP" sz="1200" kern="1200" dirty="0" smtClean="0">
                <a:solidFill>
                  <a:schemeClr val="tx1"/>
                </a:solidFill>
                <a:effectLst/>
                <a:latin typeface="+mn-lt"/>
                <a:ea typeface="+mn-ea"/>
                <a:cs typeface="+mn-cs"/>
              </a:rPr>
              <a:t>Intelligence</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次のようなケースを考えてみましょう。</a:t>
            </a:r>
          </a:p>
          <a:p>
            <a:r>
              <a:rPr kumimoji="1" lang="ja-JP" altLang="ja-JP" sz="1200" kern="1200" dirty="0" smtClean="0">
                <a:solidFill>
                  <a:schemeClr val="tx1"/>
                </a:solidFill>
                <a:effectLst/>
                <a:latin typeface="+mn-lt"/>
                <a:ea typeface="+mn-ea"/>
                <a:cs typeface="+mn-cs"/>
              </a:rPr>
              <a:t>「『営業店ごとの商品別売上一覧（</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）』をみると支店</a:t>
            </a:r>
            <a:r>
              <a:rPr kumimoji="1" lang="en-US" altLang="ja-JP" sz="1200" kern="1200" dirty="0" smtClean="0">
                <a:solidFill>
                  <a:schemeClr val="tx1"/>
                </a:solidFill>
                <a:effectLst/>
                <a:latin typeface="+mn-lt"/>
                <a:ea typeface="+mn-ea"/>
                <a:cs typeface="+mn-cs"/>
              </a:rPr>
              <a:t>X</a:t>
            </a:r>
            <a:r>
              <a:rPr kumimoji="1" lang="ja-JP" altLang="ja-JP" sz="1200" kern="1200" dirty="0" smtClean="0">
                <a:solidFill>
                  <a:schemeClr val="tx1"/>
                </a:solidFill>
                <a:effectLst/>
                <a:latin typeface="+mn-lt"/>
                <a:ea typeface="+mn-ea"/>
                <a:cs typeface="+mn-cs"/>
              </a:rPr>
              <a:t>の商品</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の売上が、</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月度に大幅に減っている。その原因は、競合他社が、商品</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を狙い撃ちして地域限定のキャンペーンを行ったことが原因。競合他社は、この成功を参考にして同様のキャンペーンを全国に展開する可能性がある。従って、先手を打って、こちらが先にキャンペーンを仕掛けることが賢明である。」</a:t>
            </a:r>
          </a:p>
          <a:p>
            <a:r>
              <a:rPr kumimoji="1" lang="ja-JP" altLang="ja-JP" sz="1200" kern="1200" dirty="0" smtClean="0">
                <a:solidFill>
                  <a:schemeClr val="tx1"/>
                </a:solidFill>
                <a:effectLst/>
                <a:latin typeface="+mn-lt"/>
                <a:ea typeface="+mn-ea"/>
                <a:cs typeface="+mn-cs"/>
              </a:rPr>
              <a:t>このように、与えられた</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を必要性に基づき取捨選択し、内容を分析し、価値判断を与えられたものが</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です。</a:t>
            </a:r>
          </a:p>
          <a:p>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を分析、評価して「洞察（</a:t>
            </a:r>
            <a:r>
              <a:rPr kumimoji="1" lang="en-US" altLang="ja-JP" sz="1200" kern="1200" dirty="0" smtClean="0">
                <a:solidFill>
                  <a:schemeClr val="tx1"/>
                </a:solidFill>
                <a:effectLst/>
                <a:latin typeface="+mn-lt"/>
                <a:ea typeface="+mn-ea"/>
                <a:cs typeface="+mn-cs"/>
              </a:rPr>
              <a:t>insight</a:t>
            </a:r>
            <a:r>
              <a:rPr kumimoji="1" lang="ja-JP" altLang="ja-JP" sz="1200" kern="1200" dirty="0" smtClean="0">
                <a:solidFill>
                  <a:schemeClr val="tx1"/>
                </a:solidFill>
                <a:effectLst/>
                <a:latin typeface="+mn-lt"/>
                <a:ea typeface="+mn-ea"/>
                <a:cs typeface="+mn-cs"/>
              </a:rPr>
              <a:t>）」した結果の「情報」と言えるでしょう。この洞察がないものは、</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であって、</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とは言えません。</a:t>
            </a:r>
          </a:p>
          <a:p>
            <a:r>
              <a:rPr kumimoji="1" lang="ja-JP" altLang="ja-JP" sz="1200" kern="1200" dirty="0" smtClean="0">
                <a:solidFill>
                  <a:schemeClr val="tx1"/>
                </a:solidFill>
                <a:effectLst/>
                <a:latin typeface="+mn-lt"/>
                <a:ea typeface="+mn-ea"/>
                <a:cs typeface="+mn-cs"/>
              </a:rPr>
              <a:t>米国に</a:t>
            </a:r>
            <a:r>
              <a:rPr kumimoji="1" lang="en-US" altLang="ja-JP" sz="1200" kern="1200" dirty="0" smtClean="0">
                <a:solidFill>
                  <a:schemeClr val="tx1"/>
                </a:solidFill>
                <a:effectLst/>
                <a:latin typeface="+mn-lt"/>
                <a:ea typeface="+mn-ea"/>
                <a:cs typeface="+mn-cs"/>
              </a:rPr>
              <a:t>CIA</a:t>
            </a:r>
            <a:r>
              <a:rPr kumimoji="1" lang="ja-JP" altLang="ja-JP" sz="1200" kern="1200" dirty="0" smtClean="0">
                <a:solidFill>
                  <a:schemeClr val="tx1"/>
                </a:solidFill>
                <a:effectLst/>
                <a:latin typeface="+mn-lt"/>
                <a:ea typeface="+mn-ea"/>
                <a:cs typeface="+mn-cs"/>
              </a:rPr>
              <a:t>という組織がありますが、正式な名称は、</a:t>
            </a:r>
            <a:r>
              <a:rPr kumimoji="1" lang="en-US" altLang="ja-JP" sz="1200" kern="1200" dirty="0" smtClean="0">
                <a:solidFill>
                  <a:schemeClr val="tx1"/>
                </a:solidFill>
                <a:effectLst/>
                <a:latin typeface="+mn-lt"/>
                <a:ea typeface="+mn-ea"/>
                <a:cs typeface="+mn-cs"/>
              </a:rPr>
              <a:t>Central Intelligence Agency</a:t>
            </a:r>
            <a:r>
              <a:rPr kumimoji="1" lang="ja-JP" altLang="ja-JP" sz="1200" kern="1200" dirty="0" smtClean="0">
                <a:solidFill>
                  <a:schemeClr val="tx1"/>
                </a:solidFill>
                <a:effectLst/>
                <a:latin typeface="+mn-lt"/>
                <a:ea typeface="+mn-ea"/>
                <a:cs typeface="+mn-cs"/>
              </a:rPr>
              <a:t>です。世界中から政治や経済、軍事などの</a:t>
            </a:r>
            <a:r>
              <a:rPr kumimoji="1" lang="en-US" altLang="ja-JP" sz="1200" kern="1200" dirty="0" smtClean="0">
                <a:solidFill>
                  <a:schemeClr val="tx1"/>
                </a:solidFill>
                <a:effectLst/>
                <a:latin typeface="+mn-lt"/>
                <a:ea typeface="+mn-ea"/>
                <a:cs typeface="+mn-cs"/>
              </a:rPr>
              <a:t>Data</a:t>
            </a:r>
            <a:r>
              <a:rPr kumimoji="1" lang="ja-JP" altLang="ja-JP" sz="1200" kern="1200" dirty="0" smtClean="0">
                <a:solidFill>
                  <a:schemeClr val="tx1"/>
                </a:solidFill>
                <a:effectLst/>
                <a:latin typeface="+mn-lt"/>
                <a:ea typeface="+mn-ea"/>
                <a:cs typeface="+mn-cs"/>
              </a:rPr>
              <a:t>を集め、</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に加工し、国家の政策決定に影響を与えるものはどれかを分析、評価して、専門家の解釈を加えた</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を、大統領や政策決定者に報告する組織です。大統領や政策決定者は、その</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に基づき、意志決定（</a:t>
            </a:r>
            <a:r>
              <a:rPr kumimoji="1" lang="en-US" altLang="ja-JP" sz="1200" kern="1200" dirty="0" smtClean="0">
                <a:solidFill>
                  <a:schemeClr val="tx1"/>
                </a:solidFill>
                <a:effectLst/>
                <a:latin typeface="+mn-lt"/>
                <a:ea typeface="+mn-ea"/>
                <a:cs typeface="+mn-cs"/>
              </a:rPr>
              <a:t>Decision</a:t>
            </a:r>
            <a:r>
              <a:rPr kumimoji="1" lang="ja-JP" altLang="ja-JP" sz="1200" kern="1200" dirty="0" smtClean="0">
                <a:solidFill>
                  <a:schemeClr val="tx1"/>
                </a:solidFill>
                <a:effectLst/>
                <a:latin typeface="+mn-lt"/>
                <a:ea typeface="+mn-ea"/>
                <a:cs typeface="+mn-cs"/>
              </a:rPr>
              <a:t>）を行います。</a:t>
            </a:r>
          </a:p>
          <a:p>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アプリケーションは、これまで、</a:t>
            </a:r>
            <a:r>
              <a:rPr kumimoji="1" lang="en-US" altLang="ja-JP" sz="1200" kern="1200" dirty="0" smtClean="0">
                <a:solidFill>
                  <a:schemeClr val="tx1"/>
                </a:solidFill>
                <a:effectLst/>
                <a:latin typeface="+mn-lt"/>
                <a:ea typeface="+mn-ea"/>
                <a:cs typeface="+mn-cs"/>
              </a:rPr>
              <a:t>Data</a:t>
            </a:r>
            <a:r>
              <a:rPr kumimoji="1" lang="ja-JP" altLang="ja-JP" sz="1200" kern="1200" dirty="0" smtClean="0">
                <a:solidFill>
                  <a:schemeClr val="tx1"/>
                </a:solidFill>
                <a:effectLst/>
                <a:latin typeface="+mn-lt"/>
                <a:ea typeface="+mn-ea"/>
                <a:cs typeface="+mn-cs"/>
              </a:rPr>
              <a:t>から</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を創り出すための手段として使われてきました。そこに、最適化された将来計画を示してくれる</a:t>
            </a:r>
            <a:r>
              <a:rPr kumimoji="1" lang="en-US" altLang="ja-JP" sz="1200" kern="1200" dirty="0" smtClean="0">
                <a:solidFill>
                  <a:schemeClr val="tx1"/>
                </a:solidFill>
                <a:effectLst/>
                <a:latin typeface="+mn-lt"/>
                <a:ea typeface="+mn-ea"/>
                <a:cs typeface="+mn-cs"/>
              </a:rPr>
              <a:t>BA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Analytics</a:t>
            </a:r>
            <a:r>
              <a:rPr kumimoji="1" lang="ja-JP" altLang="ja-JP" sz="1200" kern="1200" dirty="0" smtClean="0">
                <a:solidFill>
                  <a:schemeClr val="tx1"/>
                </a:solidFill>
                <a:effectLst/>
                <a:latin typeface="+mn-lt"/>
                <a:ea typeface="+mn-ea"/>
                <a:cs typeface="+mn-cs"/>
              </a:rPr>
              <a:t>）が加わり、</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をもカバーするようになりました。さらに、人工知能の適用が拡がれば、より高度な</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をシステムが提供してくれることになるでしょう。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325554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【図解】コレ１枚で分かるアナリティクス</a:t>
            </a:r>
            <a:r>
              <a:rPr kumimoji="1" lang="en-US" altLang="ja-JP" sz="1200" kern="1200" dirty="0" smtClean="0">
                <a:solidFill>
                  <a:schemeClr val="tx1"/>
                </a:solidFill>
                <a:effectLst/>
                <a:latin typeface="+mn-lt"/>
                <a:ea typeface="+mn-ea"/>
                <a:cs typeface="+mn-cs"/>
              </a:rPr>
              <a:t>3.0</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「経験や勘ではなく､事実に基づいて、ビジネス上の判断をできるようにすること」</a:t>
            </a:r>
          </a:p>
          <a:p>
            <a:r>
              <a:rPr kumimoji="1" lang="ja-JP" altLang="ja-JP" sz="1200" kern="1200" dirty="0" smtClean="0">
                <a:solidFill>
                  <a:schemeClr val="tx1"/>
                </a:solidFill>
                <a:effectLst/>
                <a:latin typeface="+mn-lt"/>
                <a:ea typeface="+mn-ea"/>
                <a:cs typeface="+mn-cs"/>
              </a:rPr>
              <a:t>その手段として、「ビジネス・インテリジェンス（</a:t>
            </a:r>
            <a:r>
              <a:rPr kumimoji="1" lang="en-US" altLang="ja-JP" sz="1200" kern="1200" dirty="0" smtClean="0">
                <a:solidFill>
                  <a:schemeClr val="tx1"/>
                </a:solidFill>
                <a:effectLst/>
                <a:latin typeface="+mn-lt"/>
                <a:ea typeface="+mn-ea"/>
                <a:cs typeface="+mn-cs"/>
              </a:rPr>
              <a:t>BI: Business Intelligence</a:t>
            </a:r>
            <a:r>
              <a:rPr kumimoji="1" lang="ja-JP" altLang="ja-JP" sz="1200" kern="1200" dirty="0" smtClean="0">
                <a:solidFill>
                  <a:schemeClr val="tx1"/>
                </a:solidFill>
                <a:effectLst/>
                <a:latin typeface="+mn-lt"/>
                <a:ea typeface="+mn-ea"/>
                <a:cs typeface="+mn-cs"/>
              </a:rPr>
              <a:t>）」が、これまでも使われてきた。ここに来て、人工知能が普及し、「アナリティクス（</a:t>
            </a:r>
            <a:r>
              <a:rPr kumimoji="1" lang="en-US" altLang="ja-JP" sz="1200" kern="1200" dirty="0" smtClean="0">
                <a:solidFill>
                  <a:schemeClr val="tx1"/>
                </a:solidFill>
                <a:effectLst/>
                <a:latin typeface="+mn-lt"/>
                <a:ea typeface="+mn-ea"/>
                <a:cs typeface="+mn-cs"/>
              </a:rPr>
              <a:t>Analytics</a:t>
            </a:r>
            <a:r>
              <a:rPr kumimoji="1" lang="ja-JP" altLang="ja-JP" sz="1200" kern="1200" dirty="0" smtClean="0">
                <a:solidFill>
                  <a:schemeClr val="tx1"/>
                </a:solidFill>
                <a:effectLst/>
                <a:latin typeface="+mn-lt"/>
                <a:ea typeface="+mn-ea"/>
                <a:cs typeface="+mn-cs"/>
              </a:rPr>
              <a:t>）」という言葉とともに、その融合がすすみつつある。両者はどう言う関係にあるのか。</a:t>
            </a:r>
            <a:r>
              <a:rPr kumimoji="1" lang="en-US" altLang="ja-JP" sz="1200" kern="1200" dirty="0" smtClean="0">
                <a:solidFill>
                  <a:schemeClr val="tx1"/>
                </a:solidFill>
                <a:effectLst/>
                <a:latin typeface="+mn-lt"/>
                <a:ea typeface="+mn-ea"/>
                <a:cs typeface="+mn-cs"/>
              </a:rPr>
              <a:t>Harvard Business Review 2014.5</a:t>
            </a:r>
            <a:r>
              <a:rPr kumimoji="1" lang="ja-JP" altLang="ja-JP" sz="1200" kern="1200" dirty="0" smtClean="0">
                <a:solidFill>
                  <a:schemeClr val="tx1"/>
                </a:solidFill>
                <a:effectLst/>
                <a:latin typeface="+mn-lt"/>
                <a:ea typeface="+mn-ea"/>
                <a:cs typeface="+mn-cs"/>
              </a:rPr>
              <a:t>月号「アナリティクス</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」を参考に独自の解釈を加えつつ、コレ１枚にまとめてみた。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アナリティクス</a:t>
            </a:r>
            <a:r>
              <a:rPr kumimoji="1" lang="en-US" altLang="ja-JP" sz="1200" kern="1200" dirty="0" smtClean="0">
                <a:solidFill>
                  <a:schemeClr val="tx1"/>
                </a:solidFill>
                <a:effectLst/>
                <a:latin typeface="+mn-lt"/>
                <a:ea typeface="+mn-ea"/>
                <a:cs typeface="+mn-cs"/>
              </a:rPr>
              <a:t>1.0</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から急速に遡及したコンピューターは、企業内の様々な業務をデータとして捉える環境を整えていった。このデータを使って社内業務に関わる分析レポートや管理資料を作成し、経営や業務に関わる意志決定を行う仕組みとして登場したのがビジネス・インテリジェンス（</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）だ。</a:t>
            </a:r>
          </a:p>
          <a:p>
            <a:r>
              <a:rPr kumimoji="1" lang="ja-JP" altLang="ja-JP" sz="1200" kern="1200" dirty="0" smtClean="0">
                <a:solidFill>
                  <a:schemeClr val="tx1"/>
                </a:solidFill>
                <a:effectLst/>
                <a:latin typeface="+mn-lt"/>
                <a:ea typeface="+mn-ea"/>
                <a:cs typeface="+mn-cs"/>
              </a:rPr>
              <a:t>かつてコンピューターがバッチ処理主体で使われていた時代、管理レポート１枚を作るにも</a:t>
            </a:r>
            <a:r>
              <a:rPr kumimoji="1" lang="en-US" altLang="ja-JP" sz="1200" kern="1200" dirty="0" smtClean="0">
                <a:solidFill>
                  <a:schemeClr val="tx1"/>
                </a:solidFill>
                <a:effectLst/>
                <a:latin typeface="+mn-lt"/>
                <a:ea typeface="+mn-ea"/>
                <a:cs typeface="+mn-cs"/>
              </a:rPr>
              <a:t>COBOL</a:t>
            </a:r>
            <a:r>
              <a:rPr kumimoji="1" lang="ja-JP" altLang="ja-JP" sz="1200" kern="1200" dirty="0" smtClean="0">
                <a:solidFill>
                  <a:schemeClr val="tx1"/>
                </a:solidFill>
                <a:effectLst/>
                <a:latin typeface="+mn-lt"/>
                <a:ea typeface="+mn-ea"/>
                <a:cs typeface="+mn-cs"/>
              </a:rPr>
              <a:t>などのプログラム言語を駆使して作成しなくてはならなかった。そのため、プログラミングの専門知識がある情報システムの専門家にそれを依頼しなければならなかった。しかし、業務現場の意図を正しく伝えることや試行錯誤して視点を変えることなど行おうとすると、その都度彼らに依頼しなければならず、大変手間がかかっていた。</a:t>
            </a:r>
          </a:p>
          <a:p>
            <a:r>
              <a:rPr kumimoji="1" lang="ja-JP" altLang="ja-JP" sz="1200" kern="1200" dirty="0" smtClean="0">
                <a:solidFill>
                  <a:schemeClr val="tx1"/>
                </a:solidFill>
                <a:effectLst/>
                <a:latin typeface="+mn-lt"/>
                <a:ea typeface="+mn-ea"/>
                <a:cs typeface="+mn-cs"/>
              </a:rPr>
              <a:t>この状況を打開するため管理レポート作成や業務分析を情報システムの専門家に頼らなくても業務の現場や経営者ができるようにとの目的で作られた仕組みが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だ。</a:t>
            </a:r>
          </a:p>
          <a:p>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では、業務データから取り出したデータを解析専用のデータベース（</a:t>
            </a:r>
            <a:r>
              <a:rPr kumimoji="1" lang="en-US" altLang="ja-JP" sz="1200" kern="1200" dirty="0" smtClean="0">
                <a:solidFill>
                  <a:schemeClr val="tx1"/>
                </a:solidFill>
                <a:effectLst/>
                <a:latin typeface="+mn-lt"/>
                <a:ea typeface="+mn-ea"/>
                <a:cs typeface="+mn-cs"/>
              </a:rPr>
              <a:t>DWH: Data Warehouse</a:t>
            </a:r>
            <a:r>
              <a:rPr kumimoji="1" lang="ja-JP" altLang="ja-JP" sz="1200" kern="1200" dirty="0" smtClean="0">
                <a:solidFill>
                  <a:schemeClr val="tx1"/>
                </a:solidFill>
                <a:effectLst/>
                <a:latin typeface="+mn-lt"/>
                <a:ea typeface="+mn-ea"/>
                <a:cs typeface="+mn-cs"/>
              </a:rPr>
              <a:t>）に格納し、それを使って管理レポートを作成（リポーティング）したり、様々な視点からデータの組合せを変えて分析（</a:t>
            </a:r>
            <a:r>
              <a:rPr kumimoji="1" lang="en-US" altLang="ja-JP" sz="1200" kern="1200" dirty="0" smtClean="0">
                <a:solidFill>
                  <a:schemeClr val="tx1"/>
                </a:solidFill>
                <a:effectLst/>
                <a:latin typeface="+mn-lt"/>
                <a:ea typeface="+mn-ea"/>
                <a:cs typeface="+mn-cs"/>
              </a:rPr>
              <a:t>OLAP</a:t>
            </a:r>
            <a:r>
              <a:rPr kumimoji="1" lang="ja-JP" altLang="ja-JP" sz="1200" kern="1200" dirty="0" smtClean="0">
                <a:solidFill>
                  <a:schemeClr val="tx1"/>
                </a:solidFill>
                <a:effectLst/>
                <a:latin typeface="+mn-lt"/>
                <a:ea typeface="+mn-ea"/>
                <a:cs typeface="+mn-cs"/>
              </a:rPr>
              <a:t>分析）したり、統計的な手法でデータに内在する法則や関係を見つけ（データマイニング）たりなどの作業を行われるようになった。これを「説明的アナリティクス」と呼んでいる。</a:t>
            </a:r>
          </a:p>
          <a:p>
            <a:r>
              <a:rPr kumimoji="1" lang="ja-JP" altLang="ja-JP" sz="1200" kern="1200" dirty="0" smtClean="0">
                <a:solidFill>
                  <a:schemeClr val="tx1"/>
                </a:solidFill>
                <a:effectLst/>
                <a:latin typeface="+mn-lt"/>
                <a:ea typeface="+mn-ea"/>
                <a:cs typeface="+mn-cs"/>
              </a:rPr>
              <a:t>企業内の業務システムで生成されたデータを使い、企業活動をデータで説明するための分析を行う段階を「アナリティクス</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」という。</a:t>
            </a:r>
          </a:p>
          <a:p>
            <a:r>
              <a:rPr kumimoji="1" lang="ja-JP" altLang="ja-JP" sz="1200" kern="1200" dirty="0" smtClean="0">
                <a:solidFill>
                  <a:schemeClr val="tx1"/>
                </a:solidFill>
                <a:effectLst/>
                <a:latin typeface="+mn-lt"/>
                <a:ea typeface="+mn-ea"/>
                <a:cs typeface="+mn-cs"/>
              </a:rPr>
              <a:t>アナリティクス</a:t>
            </a:r>
            <a:r>
              <a:rPr kumimoji="1" lang="en-US" altLang="ja-JP" sz="1200" kern="1200" dirty="0" smtClean="0">
                <a:solidFill>
                  <a:schemeClr val="tx1"/>
                </a:solidFill>
                <a:effectLst/>
                <a:latin typeface="+mn-lt"/>
                <a:ea typeface="+mn-ea"/>
                <a:cs typeface="+mn-cs"/>
              </a:rPr>
              <a:t>2.0</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情報システムの適用領域が広がり、業務結果やプロセスのデータ化はさらに拡大した。加えて、</a:t>
            </a:r>
            <a:r>
              <a:rPr kumimoji="1" lang="en-US" altLang="ja-JP" sz="1200" kern="1200" dirty="0" smtClean="0">
                <a:solidFill>
                  <a:schemeClr val="tx1"/>
                </a:solidFill>
                <a:effectLst/>
                <a:latin typeface="+mn-lt"/>
                <a:ea typeface="+mn-ea"/>
                <a:cs typeface="+mn-cs"/>
              </a:rPr>
              <a:t>EC</a:t>
            </a:r>
            <a:r>
              <a:rPr kumimoji="1" lang="ja-JP" altLang="ja-JP" sz="1200" kern="1200" dirty="0" smtClean="0">
                <a:solidFill>
                  <a:schemeClr val="tx1"/>
                </a:solidFill>
                <a:effectLst/>
                <a:latin typeface="+mn-lt"/>
                <a:ea typeface="+mn-ea"/>
                <a:cs typeface="+mn-cs"/>
              </a:rPr>
              <a:t>サイトの普及やマーケティングにおける</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の利用、</a:t>
            </a:r>
            <a:r>
              <a:rPr kumimoji="1" lang="en-US" altLang="ja-JP" sz="1200" kern="1200" dirty="0" smtClean="0">
                <a:solidFill>
                  <a:schemeClr val="tx1"/>
                </a:solidFill>
                <a:effectLst/>
                <a:latin typeface="+mn-lt"/>
                <a:ea typeface="+mn-ea"/>
                <a:cs typeface="+mn-cs"/>
              </a:rPr>
              <a:t>SNS</a:t>
            </a:r>
            <a:r>
              <a:rPr kumimoji="1" lang="ja-JP" altLang="ja-JP" sz="1200" kern="1200" dirty="0" smtClean="0">
                <a:solidFill>
                  <a:schemeClr val="tx1"/>
                </a:solidFill>
                <a:effectLst/>
                <a:latin typeface="+mn-lt"/>
                <a:ea typeface="+mn-ea"/>
                <a:cs typeface="+mn-cs"/>
              </a:rPr>
              <a:t>の活用、さらにインターネットの普及により企業をまたがるデータも扱うようになり、益々扱うデータが増大してゆく。世に言うビッグデータ時代の幕開けだ。これらデータを活かして意志決定のきめ細かさや精度を高めると共に、リアルタイムな変化に即応することで、ビジネス・チャンスを逃さないための取り組みが始まった。</a:t>
            </a:r>
          </a:p>
          <a:p>
            <a:r>
              <a:rPr kumimoji="1" lang="ja-JP" altLang="ja-JP" sz="1200" kern="1200" dirty="0" smtClean="0">
                <a:solidFill>
                  <a:schemeClr val="tx1"/>
                </a:solidFill>
                <a:effectLst/>
                <a:latin typeface="+mn-lt"/>
                <a:ea typeface="+mn-ea"/>
                <a:cs typeface="+mn-cs"/>
              </a:rPr>
              <a:t>しかし、膨大なデータが集まるようになっても、従来のリレーショナル・データベース（</a:t>
            </a:r>
            <a:r>
              <a:rPr kumimoji="1" lang="en-US" altLang="ja-JP" sz="1200" kern="1200" dirty="0" smtClean="0">
                <a:solidFill>
                  <a:schemeClr val="tx1"/>
                </a:solidFill>
                <a:effectLst/>
                <a:latin typeface="+mn-lt"/>
                <a:ea typeface="+mn-ea"/>
                <a:cs typeface="+mn-cs"/>
              </a:rPr>
              <a:t>RDB</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のために使われていた列指向データベースでは、リーズナブルなコストで効率よく扱うことができなかった。そこに登場したのが、</a:t>
            </a:r>
            <a:r>
              <a:rPr kumimoji="1" lang="en-US" altLang="ja-JP" sz="1200" kern="1200" dirty="0" err="1" smtClean="0">
                <a:solidFill>
                  <a:schemeClr val="tx1"/>
                </a:solidFill>
                <a:effectLst/>
                <a:latin typeface="+mn-lt"/>
                <a:ea typeface="+mn-ea"/>
                <a:cs typeface="+mn-cs"/>
              </a:rPr>
              <a:t>NoSQL</a:t>
            </a:r>
            <a:r>
              <a:rPr kumimoji="1" lang="ja-JP" altLang="ja-JP" sz="1200" kern="1200" dirty="0" smtClean="0">
                <a:solidFill>
                  <a:schemeClr val="tx1"/>
                </a:solidFill>
                <a:effectLst/>
                <a:latin typeface="+mn-lt"/>
                <a:ea typeface="+mn-ea"/>
                <a:cs typeface="+mn-cs"/>
              </a:rPr>
              <a:t>データベースや</a:t>
            </a:r>
            <a:r>
              <a:rPr kumimoji="1" lang="en-US" altLang="ja-JP" sz="1200" kern="1200" dirty="0" err="1" smtClean="0">
                <a:solidFill>
                  <a:schemeClr val="tx1"/>
                </a:solidFill>
                <a:effectLst/>
                <a:latin typeface="+mn-lt"/>
                <a:ea typeface="+mn-ea"/>
                <a:cs typeface="+mn-cs"/>
              </a:rPr>
              <a:t>Hadoop</a:t>
            </a:r>
            <a:r>
              <a:rPr kumimoji="1" lang="ja-JP" altLang="ja-JP" sz="1200" kern="1200" dirty="0" smtClean="0">
                <a:solidFill>
                  <a:schemeClr val="tx1"/>
                </a:solidFill>
                <a:effectLst/>
                <a:latin typeface="+mn-lt"/>
                <a:ea typeface="+mn-ea"/>
                <a:cs typeface="+mn-cs"/>
              </a:rPr>
              <a:t>といわれる大規模分散処理システムだ。さらに、ハードウェアの価格性能比が大幅に向上したことと相まって、より高度な分析を行えるようになった。</a:t>
            </a:r>
          </a:p>
          <a:p>
            <a:r>
              <a:rPr kumimoji="1" lang="ja-JP" altLang="ja-JP" sz="1200" kern="1200" dirty="0" smtClean="0">
                <a:solidFill>
                  <a:schemeClr val="tx1"/>
                </a:solidFill>
                <a:effectLst/>
                <a:latin typeface="+mn-lt"/>
                <a:ea typeface="+mn-ea"/>
                <a:cs typeface="+mn-cs"/>
              </a:rPr>
              <a:t>このような仕組みを使い高度な予測モデルを使って将来を予測し、最適なビジネス・プランを策定するなどの領域へと拡がっていった。これを「予測的アナリティクス」という。</a:t>
            </a:r>
          </a:p>
          <a:p>
            <a:r>
              <a:rPr kumimoji="1" lang="ja-JP" altLang="ja-JP" sz="1200" kern="1200" dirty="0" smtClean="0">
                <a:solidFill>
                  <a:schemeClr val="tx1"/>
                </a:solidFill>
                <a:effectLst/>
                <a:latin typeface="+mn-lt"/>
                <a:ea typeface="+mn-ea"/>
                <a:cs typeface="+mn-cs"/>
              </a:rPr>
              <a:t>社内外の大規模データを使い意志決定の改善とリアルタイム化をすすめる共に、最適なプランニングへと適用範囲を拡げた段階を「アナリティクス</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」と呼ぶ。</a:t>
            </a:r>
          </a:p>
          <a:p>
            <a:r>
              <a:rPr kumimoji="1" lang="ja-JP" altLang="ja-JP" sz="1200" kern="1200" dirty="0" smtClean="0">
                <a:solidFill>
                  <a:schemeClr val="tx1"/>
                </a:solidFill>
                <a:effectLst/>
                <a:latin typeface="+mn-lt"/>
                <a:ea typeface="+mn-ea"/>
                <a:cs typeface="+mn-cs"/>
              </a:rPr>
              <a:t>アナリティクス</a:t>
            </a:r>
            <a:r>
              <a:rPr kumimoji="1" lang="en-US" altLang="ja-JP" sz="1200" kern="1200" dirty="0" smtClean="0">
                <a:solidFill>
                  <a:schemeClr val="tx1"/>
                </a:solidFill>
                <a:effectLst/>
                <a:latin typeface="+mn-lt"/>
                <a:ea typeface="+mn-ea"/>
                <a:cs typeface="+mn-cs"/>
              </a:rPr>
              <a:t>3.0</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と共に企業が取り扱うデータは、飛躍的に拡大しようとしている。これらデータを業務や経営の効率化や最適化のためだけに使うのではなく、競争力のある商品やサービスの創出、あるいは、リアルタイムな市場の変化に連動して広告やサービスを自在に変化させることで、競争力の拡大や強化を図ってゆこうという時代に移ろうとしている。</a:t>
            </a:r>
          </a:p>
          <a:p>
            <a:r>
              <a:rPr kumimoji="1" lang="ja-JP" altLang="ja-JP" sz="1200" kern="1200" dirty="0" smtClean="0">
                <a:solidFill>
                  <a:schemeClr val="tx1"/>
                </a:solidFill>
                <a:effectLst/>
                <a:latin typeface="+mn-lt"/>
                <a:ea typeface="+mn-ea"/>
                <a:cs typeface="+mn-cs"/>
              </a:rPr>
              <a:t>そのためにリアルタイムなデータを使って大規模な解析やシミュレーションを行い、最適解を導き出し、再び現場へとフィードバックする</a:t>
            </a:r>
            <a:r>
              <a:rPr kumimoji="1" lang="en-US" altLang="ja-JP" sz="1200" kern="1200" dirty="0" smtClean="0">
                <a:solidFill>
                  <a:schemeClr val="tx1"/>
                </a:solidFill>
                <a:effectLst/>
                <a:latin typeface="+mn-lt"/>
                <a:ea typeface="+mn-ea"/>
                <a:cs typeface="+mn-cs"/>
              </a:rPr>
              <a:t>Cyber-Physical Systems</a:t>
            </a:r>
            <a:r>
              <a:rPr kumimoji="1" lang="ja-JP" altLang="ja-JP" sz="1200" kern="1200" dirty="0" smtClean="0">
                <a:solidFill>
                  <a:schemeClr val="tx1"/>
                </a:solidFill>
                <a:effectLst/>
                <a:latin typeface="+mn-lt"/>
                <a:ea typeface="+mn-ea"/>
                <a:cs typeface="+mn-cs"/>
              </a:rPr>
              <a:t>を基盤とした仕組みが作られようとしている。そのための手段として、これまでの集計や統計的アプローチに加え、人工知能を活用してゆこうという動きが始まっている。</a:t>
            </a:r>
          </a:p>
          <a:p>
            <a:r>
              <a:rPr kumimoji="1" lang="ja-JP" altLang="ja-JP" sz="1200" kern="1200" dirty="0" smtClean="0">
                <a:solidFill>
                  <a:schemeClr val="tx1"/>
                </a:solidFill>
                <a:effectLst/>
                <a:latin typeface="+mn-lt"/>
                <a:ea typeface="+mn-ea"/>
                <a:cs typeface="+mn-cs"/>
              </a:rPr>
              <a:t>これら手段を駆使し、システム自身が判断を下し現場への指示を行う「指示的アナリティクス」の段階を「アナリティクス</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」と呼ぶ。</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アナリティクスの進化は、これからも続くだろう。その牽引役は人工知能になる。人工知能は、アナリティクス</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の時代まで人間が経験と統計学知識で行ってきた最適モデルの設定や結果の解釈、意志決定を自ら行おうとしている。データサイエンティストや現場管理者が行っていた仕事を奪うかもしれない。そんな変化の中で、どう折り合いを付けてゆくかが、今後の課題となってゆくだろ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62932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399718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【図解】コレ１枚で分かるアナリティクス・プロセス</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「経験や勘ではなく、事実に基づいてビジネス上の判断をできるようにすること」</a:t>
            </a:r>
          </a:p>
          <a:p>
            <a:r>
              <a:rPr kumimoji="1" lang="ja-JP" altLang="ja-JP" sz="1200" kern="1200" dirty="0" smtClean="0">
                <a:solidFill>
                  <a:schemeClr val="tx1"/>
                </a:solidFill>
                <a:effectLst/>
                <a:latin typeface="+mn-lt"/>
                <a:ea typeface="+mn-ea"/>
                <a:cs typeface="+mn-cs"/>
              </a:rPr>
              <a:t>「アナリティクス」の目的のひとつだ。ではどのような手順でこれをすすめてゆくのか。そのプロセスをコレ１枚にまとめた。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業務システムからの業務データ、インターネットにつながる</a:t>
            </a:r>
            <a:r>
              <a:rPr kumimoji="1" lang="en-US" altLang="ja-JP" sz="1200" kern="1200" dirty="0" smtClean="0">
                <a:solidFill>
                  <a:schemeClr val="tx1"/>
                </a:solidFill>
                <a:effectLst/>
                <a:latin typeface="+mn-lt"/>
                <a:ea typeface="+mn-ea"/>
                <a:cs typeface="+mn-cs"/>
              </a:rPr>
              <a:t>EC</a:t>
            </a:r>
            <a:r>
              <a:rPr kumimoji="1" lang="ja-JP" altLang="ja-JP" sz="1200" kern="1200" dirty="0" smtClean="0">
                <a:solidFill>
                  <a:schemeClr val="tx1"/>
                </a:solidFill>
                <a:effectLst/>
                <a:latin typeface="+mn-lt"/>
                <a:ea typeface="+mn-ea"/>
                <a:cs typeface="+mn-cs"/>
              </a:rPr>
              <a:t>サイトやマーケティングサイトからの取引や顧客に関わるデータ、</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デバイスから送られるセンサー・データなど、膨大なデータが企業活動に伴い日々生みだされている。これらデータを収拾、蓄積する受け皿が、</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Data Warehouse</a:t>
            </a:r>
            <a:r>
              <a:rPr kumimoji="1" lang="ja-JP" altLang="ja-JP" sz="1200" kern="1200" dirty="0" smtClean="0">
                <a:solidFill>
                  <a:schemeClr val="tx1"/>
                </a:solidFill>
                <a:effectLst/>
                <a:latin typeface="+mn-lt"/>
                <a:ea typeface="+mn-ea"/>
                <a:cs typeface="+mn-cs"/>
              </a:rPr>
              <a:t>）だ。</a:t>
            </a:r>
          </a:p>
          <a:p>
            <a:r>
              <a:rPr kumimoji="1" lang="ja-JP" altLang="ja-JP" sz="1200" kern="1200" dirty="0" smtClean="0">
                <a:solidFill>
                  <a:schemeClr val="tx1"/>
                </a:solidFill>
                <a:effectLst/>
                <a:latin typeface="+mn-lt"/>
                <a:ea typeface="+mn-ea"/>
                <a:cs typeface="+mn-cs"/>
              </a:rPr>
              <a:t>これらデータを、意志決定に関わる人が「何を見たいか」に従って集計し、統計的な分析を加えて、表やグラフなどでわかりやすく表現する。意志決定者は、それを見て様々な洞察を得ることができる。これ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Intelligence</a:t>
            </a:r>
            <a:r>
              <a:rPr kumimoji="1" lang="ja-JP" altLang="ja-JP" sz="1200" kern="1200" dirty="0" smtClean="0">
                <a:solidFill>
                  <a:schemeClr val="tx1"/>
                </a:solidFill>
                <a:effectLst/>
                <a:latin typeface="+mn-lt"/>
                <a:ea typeface="+mn-ea"/>
                <a:cs typeface="+mn-cs"/>
              </a:rPr>
              <a:t>）だ。</a:t>
            </a:r>
          </a:p>
          <a:p>
            <a:r>
              <a:rPr kumimoji="1" lang="ja-JP" altLang="ja-JP" sz="1200" kern="1200" dirty="0" smtClean="0">
                <a:solidFill>
                  <a:schemeClr val="tx1"/>
                </a:solidFill>
                <a:effectLst/>
                <a:latin typeface="+mn-lt"/>
                <a:ea typeface="+mn-ea"/>
                <a:cs typeface="+mn-cs"/>
              </a:rPr>
              <a:t>次に、ビジネス上の目標をどのように達成すれば良いかを考える必要がある。そこで、将来を予測するための計算モデルを使い、目標達成のためにどのような施策を打てば、予測値がどのように変化するかをシミュレーションしてみる。既に得ている洞察を手掛かりに、シミュレーションを繰り返し、ビジネス目標達成のための最適な計画を作り上げてゆく。これを</a:t>
            </a:r>
            <a:r>
              <a:rPr kumimoji="1" lang="en-US" altLang="ja-JP" sz="1200" kern="1200" dirty="0" smtClean="0">
                <a:solidFill>
                  <a:schemeClr val="tx1"/>
                </a:solidFill>
                <a:effectLst/>
                <a:latin typeface="+mn-lt"/>
                <a:ea typeface="+mn-ea"/>
                <a:cs typeface="+mn-cs"/>
              </a:rPr>
              <a:t>BA(Business Analytics)</a:t>
            </a:r>
            <a:r>
              <a:rPr kumimoji="1" lang="ja-JP" altLang="ja-JP" sz="1200" kern="1200" dirty="0" smtClean="0">
                <a:solidFill>
                  <a:schemeClr val="tx1"/>
                </a:solidFill>
                <a:effectLst/>
                <a:latin typeface="+mn-lt"/>
                <a:ea typeface="+mn-ea"/>
                <a:cs typeface="+mn-cs"/>
              </a:rPr>
              <a:t>と言う。</a:t>
            </a:r>
          </a:p>
          <a:p>
            <a:r>
              <a:rPr kumimoji="1" lang="ja-JP" altLang="ja-JP" sz="1200" kern="1200" dirty="0" smtClean="0">
                <a:solidFill>
                  <a:schemeClr val="tx1"/>
                </a:solidFill>
                <a:effectLst/>
                <a:latin typeface="+mn-lt"/>
                <a:ea typeface="+mn-ea"/>
                <a:cs typeface="+mn-cs"/>
              </a:rPr>
              <a:t>作られた計画は、行動に移されるわけだが、その結果もまたデータとしてフィードバックされる。これを当初の計画に照らし合わせ、検証・評価して、必要とあれば再び</a:t>
            </a:r>
            <a:r>
              <a:rPr kumimoji="1" lang="en-US" altLang="ja-JP" sz="1200" kern="1200" dirty="0" smtClean="0">
                <a:solidFill>
                  <a:schemeClr val="tx1"/>
                </a:solidFill>
                <a:effectLst/>
                <a:latin typeface="+mn-lt"/>
                <a:ea typeface="+mn-ea"/>
                <a:cs typeface="+mn-cs"/>
              </a:rPr>
              <a:t>BA</a:t>
            </a:r>
            <a:r>
              <a:rPr kumimoji="1" lang="ja-JP" altLang="ja-JP" sz="1200" kern="1200" dirty="0" smtClean="0">
                <a:solidFill>
                  <a:schemeClr val="tx1"/>
                </a:solidFill>
                <a:effectLst/>
                <a:latin typeface="+mn-lt"/>
                <a:ea typeface="+mn-ea"/>
                <a:cs typeface="+mn-cs"/>
              </a:rPr>
              <a:t>による予測・最適化を行い、計画を修正し行動を修正する。検証・評価の結果は、再びデータとして収集・蓄積され再びこのサイクルに還元される。</a:t>
            </a:r>
          </a:p>
          <a:p>
            <a:r>
              <a:rPr kumimoji="1" lang="ja-JP" altLang="ja-JP" sz="1200" kern="1200" dirty="0" smtClean="0">
                <a:solidFill>
                  <a:schemeClr val="tx1"/>
                </a:solidFill>
                <a:effectLst/>
                <a:latin typeface="+mn-lt"/>
                <a:ea typeface="+mn-ea"/>
                <a:cs typeface="+mn-cs"/>
              </a:rPr>
              <a:t>このサイクルは、アナリティクスのためのシステム・ツールを使わなくても、実際のビジネスの現場では行われていることだ。しかし、その多くは、狭い業務範囲に限られ、経験や勘に支配されている。これらを企業全体の視点で、データという事実で捉え、正確で的確な意志決定を行うためにアナリティクスのためのツールが使われる。</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14293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【図解】コレ１枚でわかるアナリティクス・プロセス</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CRM</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SCM</a:t>
            </a:r>
            <a:r>
              <a:rPr kumimoji="1" lang="ja-JP" altLang="ja-JP" sz="1200" kern="1200" dirty="0" smtClean="0">
                <a:solidFill>
                  <a:schemeClr val="tx1"/>
                </a:solidFill>
                <a:effectLst/>
                <a:latin typeface="+mn-lt"/>
                <a:ea typeface="+mn-ea"/>
                <a:cs typeface="+mn-cs"/>
              </a:rPr>
              <a:t>、生産管理システムなどの業務アプリケーションからは、日々膨大なデータが生みだされています。それらは、それぞれの業務を効率よく処理するために作られたシステムであり、生みだされるデータも、その目的のためのみに使用されています。これらデータの中から業務の状態を可視化するために、あるいは、業務上の課題や知見を見つけ出すために、データを抽出・収集し、</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アプリケーションのためのデータベース</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Data Warehouse</a:t>
            </a:r>
            <a:r>
              <a:rPr kumimoji="1" lang="ja-JP" altLang="ja-JP" sz="1200" kern="1200" dirty="0" smtClean="0">
                <a:solidFill>
                  <a:schemeClr val="tx1"/>
                </a:solidFill>
                <a:effectLst/>
                <a:latin typeface="+mn-lt"/>
                <a:ea typeface="+mn-ea"/>
                <a:cs typeface="+mn-cs"/>
              </a:rPr>
              <a:t>）に集める必要があります。</a:t>
            </a:r>
          </a:p>
          <a:p>
            <a:r>
              <a:rPr kumimoji="1" lang="ja-JP" altLang="ja-JP" sz="1200" kern="1200" dirty="0" smtClean="0">
                <a:solidFill>
                  <a:schemeClr val="tx1"/>
                </a:solidFill>
                <a:effectLst/>
                <a:latin typeface="+mn-lt"/>
                <a:ea typeface="+mn-ea"/>
                <a:cs typeface="+mn-cs"/>
              </a:rPr>
              <a:t>しかし、業務システムのデータベースは、それぞれの業務処理に最適化されているため、そのままのデータ形式で</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に集約・統合することはできません。そこで、各業務システムのデータを</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のデータ形式に加工・編集する必要があります。そのためのシステムが、</a:t>
            </a:r>
            <a:r>
              <a:rPr kumimoji="1" lang="en-US" altLang="ja-JP" sz="1200" kern="1200" dirty="0" smtClean="0">
                <a:solidFill>
                  <a:schemeClr val="tx1"/>
                </a:solidFill>
                <a:effectLst/>
                <a:latin typeface="+mn-lt"/>
                <a:ea typeface="+mn-ea"/>
                <a:cs typeface="+mn-cs"/>
              </a:rPr>
              <a:t>ETL (</a:t>
            </a:r>
            <a:r>
              <a:rPr kumimoji="1" lang="ja-JP" altLang="ja-JP" sz="1200" kern="1200" dirty="0" smtClean="0">
                <a:solidFill>
                  <a:schemeClr val="tx1"/>
                </a:solidFill>
                <a:effectLst/>
                <a:latin typeface="+mn-lt"/>
                <a:ea typeface="+mn-ea"/>
                <a:cs typeface="+mn-cs"/>
              </a:rPr>
              <a:t>抽出</a:t>
            </a:r>
            <a:r>
              <a:rPr kumimoji="1" lang="en-US" altLang="ja-JP" sz="1200" kern="1200" dirty="0" smtClean="0">
                <a:solidFill>
                  <a:schemeClr val="tx1"/>
                </a:solidFill>
                <a:effectLst/>
                <a:latin typeface="+mn-lt"/>
                <a:ea typeface="+mn-ea"/>
                <a:cs typeface="+mn-cs"/>
              </a:rPr>
              <a:t>:Extract, </a:t>
            </a:r>
            <a:r>
              <a:rPr kumimoji="1" lang="ja-JP" altLang="ja-JP" sz="1200" kern="1200" dirty="0" smtClean="0">
                <a:solidFill>
                  <a:schemeClr val="tx1"/>
                </a:solidFill>
                <a:effectLst/>
                <a:latin typeface="+mn-lt"/>
                <a:ea typeface="+mn-ea"/>
                <a:cs typeface="+mn-cs"/>
              </a:rPr>
              <a:t>変換</a:t>
            </a:r>
            <a:r>
              <a:rPr kumimoji="1" lang="en-US" altLang="ja-JP" sz="1200" kern="1200" dirty="0" smtClean="0">
                <a:solidFill>
                  <a:schemeClr val="tx1"/>
                </a:solidFill>
                <a:effectLst/>
                <a:latin typeface="+mn-lt"/>
                <a:ea typeface="+mn-ea"/>
                <a:cs typeface="+mn-cs"/>
              </a:rPr>
              <a:t>:Transformation,</a:t>
            </a:r>
            <a:r>
              <a:rPr kumimoji="1" lang="ja-JP" altLang="ja-JP" sz="1200" kern="1200" dirty="0" smtClean="0">
                <a:solidFill>
                  <a:schemeClr val="tx1"/>
                </a:solidFill>
                <a:effectLst/>
                <a:latin typeface="+mn-lt"/>
                <a:ea typeface="+mn-ea"/>
                <a:cs typeface="+mn-cs"/>
              </a:rPr>
              <a:t>書き込み</a:t>
            </a:r>
            <a:r>
              <a:rPr kumimoji="1" lang="en-US" altLang="ja-JP" sz="1200" kern="1200" dirty="0" smtClean="0">
                <a:solidFill>
                  <a:schemeClr val="tx1"/>
                </a:solidFill>
                <a:effectLst/>
                <a:latin typeface="+mn-lt"/>
                <a:ea typeface="+mn-ea"/>
                <a:cs typeface="+mn-cs"/>
              </a:rPr>
              <a:t>:Load)</a:t>
            </a:r>
            <a:r>
              <a:rPr kumimoji="1" lang="ja-JP" altLang="ja-JP" sz="1200" kern="1200" dirty="0" smtClean="0">
                <a:solidFill>
                  <a:schemeClr val="tx1"/>
                </a:solidFill>
                <a:effectLst/>
                <a:latin typeface="+mn-lt"/>
                <a:ea typeface="+mn-ea"/>
                <a:cs typeface="+mn-cs"/>
              </a:rPr>
              <a:t>システムです。</a:t>
            </a:r>
            <a:r>
              <a:rPr kumimoji="1" lang="en-US" altLang="ja-JP" sz="1200" kern="1200" dirty="0" smtClean="0">
                <a:solidFill>
                  <a:schemeClr val="tx1"/>
                </a:solidFill>
                <a:effectLst/>
                <a:latin typeface="+mn-lt"/>
                <a:ea typeface="+mn-ea"/>
                <a:cs typeface="+mn-cs"/>
              </a:rPr>
              <a:t>ETL</a:t>
            </a:r>
            <a:r>
              <a:rPr kumimoji="1" lang="ja-JP" altLang="ja-JP" sz="1200" kern="1200" dirty="0" smtClean="0">
                <a:solidFill>
                  <a:schemeClr val="tx1"/>
                </a:solidFill>
                <a:effectLst/>
                <a:latin typeface="+mn-lt"/>
                <a:ea typeface="+mn-ea"/>
                <a:cs typeface="+mn-cs"/>
              </a:rPr>
              <a:t>システムは、次のような処理を行います。</a:t>
            </a:r>
          </a:p>
          <a:p>
            <a:pPr lvl="0"/>
            <a:r>
              <a:rPr kumimoji="1" lang="ja-JP" altLang="ja-JP" sz="1200" kern="1200" dirty="0" smtClean="0">
                <a:solidFill>
                  <a:schemeClr val="tx1"/>
                </a:solidFill>
                <a:effectLst/>
                <a:latin typeface="+mn-lt"/>
                <a:ea typeface="+mn-ea"/>
                <a:cs typeface="+mn-cs"/>
              </a:rPr>
              <a:t>【不要なデータの削除】分析では不要なデータや異常なデータについて削除する。</a:t>
            </a:r>
          </a:p>
          <a:p>
            <a:pPr lvl="0"/>
            <a:r>
              <a:rPr kumimoji="1" lang="ja-JP" altLang="ja-JP" sz="1200" kern="1200" dirty="0" smtClean="0">
                <a:solidFill>
                  <a:schemeClr val="tx1"/>
                </a:solidFill>
                <a:effectLst/>
                <a:latin typeface="+mn-lt"/>
                <a:ea typeface="+mn-ea"/>
                <a:cs typeface="+mn-cs"/>
              </a:rPr>
              <a:t>【値の変換】</a:t>
            </a:r>
            <a:r>
              <a:rPr kumimoji="1" lang="en-US" altLang="ja-JP" sz="1200" kern="1200" dirty="0" smtClean="0">
                <a:solidFill>
                  <a:schemeClr val="tx1"/>
                </a:solidFill>
                <a:effectLst/>
                <a:latin typeface="+mn-lt"/>
                <a:ea typeface="+mn-ea"/>
                <a:cs typeface="+mn-cs"/>
              </a:rPr>
              <a:t>Null</a:t>
            </a:r>
            <a:r>
              <a:rPr kumimoji="1" lang="ja-JP" altLang="ja-JP" sz="1200" kern="1200" dirty="0" smtClean="0">
                <a:solidFill>
                  <a:schemeClr val="tx1"/>
                </a:solidFill>
                <a:effectLst/>
                <a:latin typeface="+mn-lt"/>
                <a:ea typeface="+mn-ea"/>
                <a:cs typeface="+mn-cs"/>
              </a:rPr>
              <a:t>値の変換や、データ型の変換（日付→文字列など）を行なう。</a:t>
            </a:r>
          </a:p>
          <a:p>
            <a:pPr lvl="0"/>
            <a:r>
              <a:rPr kumimoji="1" lang="ja-JP" altLang="ja-JP" sz="1200" kern="1200" dirty="0" smtClean="0">
                <a:solidFill>
                  <a:schemeClr val="tx1"/>
                </a:solidFill>
                <a:effectLst/>
                <a:latin typeface="+mn-lt"/>
                <a:ea typeface="+mn-ea"/>
                <a:cs typeface="+mn-cs"/>
              </a:rPr>
              <a:t>【クレンジング】システム間でコードの意味が違う場合にそれを統一するなど、データの意味をそろえる。また、データ内に不整合があった場合にそれをエラーとしたり、一定のロジックで変換したりする。</a:t>
            </a:r>
          </a:p>
          <a:p>
            <a:pPr lvl="0"/>
            <a:r>
              <a:rPr kumimoji="1" lang="ja-JP" altLang="ja-JP" sz="1200" kern="1200" dirty="0" smtClean="0">
                <a:solidFill>
                  <a:schemeClr val="tx1"/>
                </a:solidFill>
                <a:effectLst/>
                <a:latin typeface="+mn-lt"/>
                <a:ea typeface="+mn-ea"/>
                <a:cs typeface="+mn-cs"/>
              </a:rPr>
              <a:t>【統合・集計】</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複数のシステムから抽出した別のデータを</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つのデータとして統合する。また、たとえば業務システムでは日単位のデータを月単位に集計するなどの集計処理を行なう。</a:t>
            </a:r>
          </a:p>
          <a:p>
            <a:r>
              <a:rPr kumimoji="1" lang="en-US" altLang="ja-JP" sz="1200" kern="1200" dirty="0" smtClean="0">
                <a:solidFill>
                  <a:schemeClr val="tx1"/>
                </a:solidFill>
                <a:effectLst/>
                <a:latin typeface="+mn-lt"/>
                <a:ea typeface="+mn-ea"/>
                <a:cs typeface="+mn-cs"/>
              </a:rPr>
              <a:t>ELT</a:t>
            </a:r>
            <a:r>
              <a:rPr kumimoji="1" lang="ja-JP" altLang="ja-JP" sz="1200" kern="1200" dirty="0" smtClean="0">
                <a:solidFill>
                  <a:schemeClr val="tx1"/>
                </a:solidFill>
                <a:effectLst/>
                <a:latin typeface="+mn-lt"/>
                <a:ea typeface="+mn-ea"/>
                <a:cs typeface="+mn-cs"/>
              </a:rPr>
              <a:t>システムによって加工編集されたデータは、</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に書き込まれます。この</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は、次のような特徴を持っています。</a:t>
            </a:r>
          </a:p>
          <a:p>
            <a:r>
              <a:rPr kumimoji="1" lang="ja-JP" altLang="ja-JP" sz="1200" kern="1200" dirty="0" smtClean="0">
                <a:solidFill>
                  <a:schemeClr val="tx1"/>
                </a:solidFill>
                <a:effectLst/>
                <a:latin typeface="+mn-lt"/>
                <a:ea typeface="+mn-ea"/>
                <a:cs typeface="+mn-cs"/>
              </a:rPr>
              <a:t>【項目別】基幹システムは「機能別」に設計されており、データには「目的」がある。</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では、これを項目（サブジェクト）毎に再構成する。</a:t>
            </a:r>
          </a:p>
          <a:p>
            <a:r>
              <a:rPr kumimoji="1" lang="ja-JP" altLang="ja-JP" sz="1200" kern="1200" dirty="0" smtClean="0">
                <a:solidFill>
                  <a:schemeClr val="tx1"/>
                </a:solidFill>
                <a:effectLst/>
                <a:latin typeface="+mn-lt"/>
                <a:ea typeface="+mn-ea"/>
                <a:cs typeface="+mn-cs"/>
              </a:rPr>
              <a:t>【統合化】様々なシステムからのデータを一つに統合するために、データフォーマットの変換や抽象化などを行う。</a:t>
            </a:r>
          </a:p>
          <a:p>
            <a:r>
              <a:rPr kumimoji="1" lang="ja-JP" altLang="ja-JP" sz="1200" kern="1200" dirty="0" smtClean="0">
                <a:solidFill>
                  <a:schemeClr val="tx1"/>
                </a:solidFill>
                <a:effectLst/>
                <a:latin typeface="+mn-lt"/>
                <a:ea typeface="+mn-ea"/>
                <a:cs typeface="+mn-cs"/>
              </a:rPr>
              <a:t>【非更新】データの修正があった場合でも、古いデータを削除したり、上書きしたりせずに、追記し、履歴を完全に残す。</a:t>
            </a:r>
          </a:p>
          <a:p>
            <a:r>
              <a:rPr kumimoji="1" lang="ja-JP" altLang="ja-JP" sz="1200" kern="1200" dirty="0" smtClean="0">
                <a:solidFill>
                  <a:schemeClr val="tx1"/>
                </a:solidFill>
                <a:effectLst/>
                <a:latin typeface="+mn-lt"/>
                <a:ea typeface="+mn-ea"/>
                <a:cs typeface="+mn-cs"/>
              </a:rPr>
              <a:t>【時系列】データを上書きせずに追記していくことによって、過去のある時点でのデータを参照できるようにする。</a:t>
            </a:r>
          </a:p>
          <a:p>
            <a:r>
              <a:rPr kumimoji="1" lang="ja-JP" altLang="ja-JP" sz="1200" kern="1200" dirty="0" smtClean="0">
                <a:solidFill>
                  <a:schemeClr val="tx1"/>
                </a:solidFill>
                <a:effectLst/>
                <a:latin typeface="+mn-lt"/>
                <a:ea typeface="+mn-ea"/>
                <a:cs typeface="+mn-cs"/>
              </a:rPr>
              <a:t>なお、多くの業務機能を統合した</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パッケージの中には、業務処理と</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アプリケーションでの使用を同一のデータベースで行おうという製品もあり、その場合は、</a:t>
            </a:r>
            <a:r>
              <a:rPr kumimoji="1" lang="en-US" altLang="ja-JP" sz="1200" kern="1200" dirty="0" smtClean="0">
                <a:solidFill>
                  <a:schemeClr val="tx1"/>
                </a:solidFill>
                <a:effectLst/>
                <a:latin typeface="+mn-lt"/>
                <a:ea typeface="+mn-ea"/>
                <a:cs typeface="+mn-cs"/>
              </a:rPr>
              <a:t>ETL</a:t>
            </a:r>
            <a:r>
              <a:rPr kumimoji="1" lang="ja-JP" altLang="ja-JP" sz="1200" kern="1200" dirty="0" smtClean="0">
                <a:solidFill>
                  <a:schemeClr val="tx1"/>
                </a:solidFill>
                <a:effectLst/>
                <a:latin typeface="+mn-lt"/>
                <a:ea typeface="+mn-ea"/>
                <a:cs typeface="+mn-cs"/>
              </a:rPr>
              <a:t>システムは不要となり、</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システムのデータベースに統合されています。</a:t>
            </a:r>
          </a:p>
          <a:p>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のデータは、</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によって処理されます。その際、解析の目的に適合したデータや最適な解析手法、予測モデルを選択しなければなりません。また、解析の結果を解釈し、指示やアドバイスを導き出すことも必要です。この役割を担うのがデータサイエンティストです。</a:t>
            </a:r>
          </a:p>
          <a:p>
            <a:r>
              <a:rPr kumimoji="1" lang="ja-JP" altLang="ja-JP" sz="1200" kern="1200" dirty="0" smtClean="0">
                <a:solidFill>
                  <a:schemeClr val="tx1"/>
                </a:solidFill>
                <a:effectLst/>
                <a:latin typeface="+mn-lt"/>
                <a:ea typeface="+mn-ea"/>
                <a:cs typeface="+mn-cs"/>
              </a:rPr>
              <a:t>なお、この役割を人工知能に置き換えようという取り組みも行われており、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Watson Analytics</a:t>
            </a:r>
            <a:r>
              <a:rPr kumimoji="1" lang="ja-JP" altLang="ja-JP" sz="1200" kern="1200" dirty="0" smtClean="0">
                <a:solidFill>
                  <a:schemeClr val="tx1"/>
                </a:solidFill>
                <a:effectLst/>
                <a:latin typeface="+mn-lt"/>
                <a:ea typeface="+mn-ea"/>
                <a:cs typeface="+mn-cs"/>
              </a:rPr>
              <a:t>などは、そんな取り組みを行っています。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207736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r>
              <a:rPr kumimoji="1" lang="ja-JP" altLang="ja-JP" sz="1200" kern="1200" dirty="0" smtClean="0">
                <a:solidFill>
                  <a:schemeClr val="tx1"/>
                </a:solidFill>
                <a:effectLst/>
                <a:latin typeface="+mn-lt"/>
                <a:ea typeface="+mn-ea"/>
                <a:cs typeface="+mn-cs"/>
              </a:rPr>
              <a:t>【図解】コレ１枚で分かるデータサイエンティスト</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ネットサービスやソーシャルメディアの普及、</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需要拡大により、収集・蓄積が可能なデータの種類と量が急激に増大しています。これらの膨大なデータ（ビッグデータ）は、何らかの目的を持って分析されて始めてビジネスや生活に役立つ洞察や知見を引き出すことができるのです。この分析に携わる専門家が、「データサイエンティスト」です。</a:t>
            </a:r>
          </a:p>
          <a:p>
            <a:r>
              <a:rPr kumimoji="1" lang="ja-JP" altLang="ja-JP" sz="1200" kern="1200" dirty="0" smtClean="0">
                <a:solidFill>
                  <a:schemeClr val="tx1"/>
                </a:solidFill>
                <a:effectLst/>
                <a:latin typeface="+mn-lt"/>
                <a:ea typeface="+mn-ea"/>
                <a:cs typeface="+mn-cs"/>
              </a:rPr>
              <a:t>彼らは、経営や業務上の課題を正しく理解し、ビッグデータに内在する関係や傾向を統計的な知識や手法、あるいは人工知能などを駆使して分析し、課題解決の手段や問題の原因、最適化の方法を探り出します。</a:t>
            </a:r>
          </a:p>
          <a:p>
            <a:r>
              <a:rPr kumimoji="1" lang="ja-JP" altLang="ja-JP" sz="1200" kern="1200" dirty="0" smtClean="0">
                <a:solidFill>
                  <a:schemeClr val="tx1"/>
                </a:solidFill>
                <a:effectLst/>
                <a:latin typeface="+mn-lt"/>
                <a:ea typeface="+mn-ea"/>
                <a:cs typeface="+mn-cs"/>
              </a:rPr>
              <a:t>例えば、次のような仕事が考えられます。</a:t>
            </a:r>
          </a:p>
          <a:p>
            <a:pPr lvl="0"/>
            <a:r>
              <a:rPr kumimoji="1" lang="en-US" altLang="ja-JP" sz="1200" kern="1200" dirty="0" smtClean="0">
                <a:solidFill>
                  <a:schemeClr val="tx1"/>
                </a:solidFill>
                <a:effectLst/>
                <a:latin typeface="+mn-lt"/>
                <a:ea typeface="+mn-ea"/>
                <a:cs typeface="+mn-cs"/>
              </a:rPr>
              <a:t>EC</a:t>
            </a:r>
            <a:r>
              <a:rPr kumimoji="1" lang="ja-JP" altLang="ja-JP" sz="1200" kern="1200" dirty="0" smtClean="0">
                <a:solidFill>
                  <a:schemeClr val="tx1"/>
                </a:solidFill>
                <a:effectLst/>
                <a:latin typeface="+mn-lt"/>
                <a:ea typeface="+mn-ea"/>
                <a:cs typeface="+mn-cs"/>
              </a:rPr>
              <a:t>サイトへのアクセスから生みだされる膨大なデータから顧客がどう行動するかのパターンを推論し、最も売り上げが上がるページの配置や商品の紹介方法を提案すること</a:t>
            </a:r>
          </a:p>
          <a:p>
            <a:pPr lvl="0"/>
            <a:r>
              <a:rPr kumimoji="1" lang="ja-JP" altLang="ja-JP" sz="1200" kern="1200" dirty="0" smtClean="0">
                <a:solidFill>
                  <a:schemeClr val="tx1"/>
                </a:solidFill>
                <a:effectLst/>
                <a:latin typeface="+mn-lt"/>
                <a:ea typeface="+mn-ea"/>
                <a:cs typeface="+mn-cs"/>
              </a:rPr>
              <a:t>ソーシャルメディアで交わされている会話を分析し自社の商品の評判やクレームなどを見つけ出すこと</a:t>
            </a:r>
          </a:p>
          <a:p>
            <a:pPr lvl="0"/>
            <a:r>
              <a:rPr kumimoji="1" lang="ja-JP" altLang="ja-JP" sz="1200" kern="1200" dirty="0" smtClean="0">
                <a:solidFill>
                  <a:schemeClr val="tx1"/>
                </a:solidFill>
                <a:effectLst/>
                <a:latin typeface="+mn-lt"/>
                <a:ea typeface="+mn-ea"/>
                <a:cs typeface="+mn-cs"/>
              </a:rPr>
              <a:t>製造工程での計測データやその後のクレーム対応状況から、製品の欠陥や不具合を見つけ出すこと　など</a:t>
            </a:r>
          </a:p>
          <a:p>
            <a:r>
              <a:rPr kumimoji="1" lang="ja-JP" altLang="ja-JP" sz="1200" kern="1200" dirty="0" smtClean="0">
                <a:solidFill>
                  <a:schemeClr val="tx1"/>
                </a:solidFill>
                <a:effectLst/>
                <a:latin typeface="+mn-lt"/>
                <a:ea typeface="+mn-ea"/>
                <a:cs typeface="+mn-cs"/>
              </a:rPr>
              <a:t>彼らがこのような役割を果たすためには、次の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つのスキルが求められます。</a:t>
            </a:r>
          </a:p>
          <a:p>
            <a:pPr lvl="0"/>
            <a:r>
              <a:rPr kumimoji="1" lang="ja-JP" altLang="ja-JP" sz="1200" kern="1200" dirty="0" smtClean="0">
                <a:solidFill>
                  <a:schemeClr val="tx1"/>
                </a:solidFill>
                <a:effectLst/>
                <a:latin typeface="+mn-lt"/>
                <a:ea typeface="+mn-ea"/>
                <a:cs typeface="+mn-cs"/>
              </a:rPr>
              <a:t>データ分析のための統計学の知識とこれを使いこなす解析スキル</a:t>
            </a:r>
          </a:p>
          <a:p>
            <a:pPr lvl="0"/>
            <a:r>
              <a:rPr kumimoji="1" lang="ja-JP" altLang="ja-JP" sz="1200" kern="1200" dirty="0" smtClean="0">
                <a:solidFill>
                  <a:schemeClr val="tx1"/>
                </a:solidFill>
                <a:effectLst/>
                <a:latin typeface="+mn-lt"/>
                <a:ea typeface="+mn-ea"/>
                <a:cs typeface="+mn-cs"/>
              </a:rPr>
              <a:t>業務や経営の課題を整理し、わかりやすく表現・説明できるコンサルティン・スキル</a:t>
            </a:r>
          </a:p>
          <a:p>
            <a:pPr lvl="0"/>
            <a:r>
              <a:rPr kumimoji="1" lang="ja-JP" altLang="ja-JP" sz="1200" kern="1200" dirty="0" smtClean="0">
                <a:solidFill>
                  <a:schemeClr val="tx1"/>
                </a:solidFill>
                <a:effectLst/>
                <a:latin typeface="+mn-lt"/>
                <a:ea typeface="+mn-ea"/>
                <a:cs typeface="+mn-cs"/>
              </a:rPr>
              <a:t>ビッグデータを解析するためのプログラムを書くことや解析ツールを使いこなすための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スキル</a:t>
            </a:r>
          </a:p>
          <a:p>
            <a:r>
              <a:rPr kumimoji="1" lang="ja-JP" altLang="ja-JP" sz="1200" kern="1200" dirty="0" smtClean="0">
                <a:solidFill>
                  <a:schemeClr val="tx1"/>
                </a:solidFill>
                <a:effectLst/>
                <a:latin typeface="+mn-lt"/>
                <a:ea typeface="+mn-ea"/>
                <a:cs typeface="+mn-cs"/>
              </a:rPr>
              <a:t>ビックデータがいくらあっても、それを分析できなければ使い道はありません。そんなことから、このような「データサイエンティスト」という仕事にもいま熱い視線が注がれているのです。</a:t>
            </a:r>
          </a:p>
          <a:p>
            <a:r>
              <a:rPr kumimoji="1" lang="ja-JP" altLang="ja-JP" sz="1200" kern="1200" dirty="0" smtClean="0">
                <a:solidFill>
                  <a:schemeClr val="tx1"/>
                </a:solidFill>
                <a:effectLst/>
                <a:latin typeface="+mn-lt"/>
                <a:ea typeface="+mn-ea"/>
                <a:cs typeface="+mn-cs"/>
              </a:rPr>
              <a:t>ただ、このようなデータサイエンティストのノウハウを人工知能に代替させようという取り組みも始まっています。</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Watson Analytics</a:t>
            </a:r>
            <a:r>
              <a:rPr kumimoji="1" lang="ja-JP" altLang="ja-JP" sz="1200" kern="1200" dirty="0" smtClean="0">
                <a:solidFill>
                  <a:schemeClr val="tx1"/>
                </a:solidFill>
                <a:effectLst/>
                <a:latin typeface="+mn-lt"/>
                <a:ea typeface="+mn-ea"/>
                <a:cs typeface="+mn-cs"/>
              </a:rPr>
              <a:t>は、そんな取り組みのひとつです。例えば、次のような日常的な言葉で、質問をします。</a:t>
            </a:r>
          </a:p>
          <a:p>
            <a:pPr lvl="0"/>
            <a:r>
              <a:rPr kumimoji="1" lang="ja-JP" altLang="ja-JP" sz="1200" kern="1200" dirty="0" smtClean="0">
                <a:solidFill>
                  <a:schemeClr val="tx1"/>
                </a:solidFill>
                <a:effectLst/>
                <a:latin typeface="+mn-lt"/>
                <a:ea typeface="+mn-ea"/>
                <a:cs typeface="+mn-cs"/>
              </a:rPr>
              <a:t>今期予算が達成できなかったのはなぜか？</a:t>
            </a:r>
          </a:p>
          <a:p>
            <a:pPr lvl="0"/>
            <a:r>
              <a:rPr kumimoji="1" lang="ja-JP" altLang="ja-JP" sz="1200" kern="1200" dirty="0" smtClean="0">
                <a:solidFill>
                  <a:schemeClr val="tx1"/>
                </a:solidFill>
                <a:effectLst/>
                <a:latin typeface="+mn-lt"/>
                <a:ea typeface="+mn-ea"/>
                <a:cs typeface="+mn-cs"/>
              </a:rPr>
              <a:t>自社の売り上げの主な促進要因は何か？</a:t>
            </a:r>
          </a:p>
          <a:p>
            <a:pPr lvl="0"/>
            <a:r>
              <a:rPr kumimoji="1" lang="ja-JP" altLang="ja-JP" sz="1200" kern="1200" dirty="0" smtClean="0">
                <a:solidFill>
                  <a:schemeClr val="tx1"/>
                </a:solidFill>
                <a:effectLst/>
                <a:latin typeface="+mn-lt"/>
                <a:ea typeface="+mn-ea"/>
                <a:cs typeface="+mn-cs"/>
              </a:rPr>
              <a:t>締結できる可能性が最も高い契約はどれか？</a:t>
            </a:r>
          </a:p>
          <a:p>
            <a:pPr lvl="0"/>
            <a:r>
              <a:rPr kumimoji="1" lang="ja-JP" altLang="ja-JP" sz="1200" kern="1200" dirty="0" smtClean="0">
                <a:solidFill>
                  <a:schemeClr val="tx1"/>
                </a:solidFill>
                <a:effectLst/>
                <a:latin typeface="+mn-lt"/>
                <a:ea typeface="+mn-ea"/>
                <a:cs typeface="+mn-cs"/>
              </a:rPr>
              <a:t>どうすれば自社サービスの解約率を下げられるか？</a:t>
            </a:r>
          </a:p>
          <a:p>
            <a:pPr lvl="0"/>
            <a:r>
              <a:rPr kumimoji="1" lang="ja-JP" altLang="ja-JP" sz="1200" kern="1200" dirty="0" smtClean="0">
                <a:solidFill>
                  <a:schemeClr val="tx1"/>
                </a:solidFill>
                <a:effectLst/>
                <a:latin typeface="+mn-lt"/>
                <a:ea typeface="+mn-ea"/>
                <a:cs typeface="+mn-cs"/>
              </a:rPr>
              <a:t>最も利益の高い製品の組合せはどうすれば良いか？</a:t>
            </a:r>
          </a:p>
          <a:p>
            <a:r>
              <a:rPr kumimoji="1" lang="en-US" altLang="ja-JP" sz="1200" kern="1200" dirty="0" smtClean="0">
                <a:solidFill>
                  <a:schemeClr val="tx1"/>
                </a:solidFill>
                <a:effectLst/>
                <a:latin typeface="+mn-lt"/>
                <a:ea typeface="+mn-ea"/>
                <a:cs typeface="+mn-cs"/>
              </a:rPr>
              <a:t>Watson Analytics</a:t>
            </a:r>
            <a:r>
              <a:rPr kumimoji="1" lang="ja-JP" altLang="ja-JP" sz="1200" kern="1200" dirty="0" smtClean="0">
                <a:solidFill>
                  <a:schemeClr val="tx1"/>
                </a:solidFill>
                <a:effectLst/>
                <a:latin typeface="+mn-lt"/>
                <a:ea typeface="+mn-ea"/>
                <a:cs typeface="+mn-cs"/>
              </a:rPr>
              <a:t>は、この質問の内容や意味を分析し、該当するデータや解法を選択、答えとなる表やグラフを提示してくれます。</a:t>
            </a:r>
          </a:p>
          <a:p>
            <a:r>
              <a:rPr kumimoji="1" lang="ja-JP" altLang="ja-JP" sz="1200" kern="1200" dirty="0" smtClean="0">
                <a:solidFill>
                  <a:schemeClr val="tx1"/>
                </a:solidFill>
                <a:effectLst/>
                <a:latin typeface="+mn-lt"/>
                <a:ea typeface="+mn-ea"/>
                <a:cs typeface="+mn-cs"/>
              </a:rPr>
              <a:t>「何のために、何を知りたいか」は、人間が決めなければなりません。また、結果を解釈し、どのように判断するかは、人間に任されています。しかし、必要なデータを揃え、どのような方法で分析すれば良いかは、機械が考えるといった役割分担が、当たり前になるのかもし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lang="ja-JP" altLang="en-US" dirty="0" smtClean="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18</a:t>
            </a:fld>
            <a:endParaRPr lang="en-US" altLang="ja-JP"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pn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2800" dirty="0">
                <a:solidFill>
                  <a:srgbClr val="FFFFFF"/>
                </a:solidFill>
                <a:latin typeface="メイリオ"/>
                <a:ea typeface="メイリオ"/>
                <a:cs typeface="メイリオ"/>
              </a:rPr>
              <a:t>アナリティクスとビジネス・インテリジェンス</a:t>
            </a:r>
            <a:endParaRPr lang="en-US" altLang="ja-JP" sz="2800" dirty="0">
              <a:solidFill>
                <a:srgbClr val="FFFFFF"/>
              </a:solidFill>
              <a:latin typeface="メイリオ"/>
              <a:ea typeface="メイリオ"/>
              <a:cs typeface="メイリオ"/>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19</a:t>
            </a:r>
            <a:r>
              <a:rPr kumimoji="1" lang="ja-JP" altLang="en-US" dirty="0" smtClean="0"/>
              <a:t>期</a:t>
            </a:r>
            <a:endParaRPr kumimoji="1" lang="en-US" altLang="ja-JP" dirty="0" smtClean="0"/>
          </a:p>
          <a:p>
            <a:endParaRPr kumimoji="1" lang="en-US" altLang="ja-JP" dirty="0" smtClean="0"/>
          </a:p>
          <a:p>
            <a:r>
              <a:rPr kumimoji="1" lang="en-US" altLang="ja-JP" dirty="0" smtClean="0"/>
              <a:t>2015</a:t>
            </a:r>
            <a:r>
              <a:rPr kumimoji="1" lang="ja-JP" altLang="en-US" dirty="0" smtClean="0"/>
              <a:t>年</a:t>
            </a:r>
            <a:r>
              <a:rPr kumimoji="1" lang="en-US" altLang="ja-JP" dirty="0" smtClean="0"/>
              <a:t>7</a:t>
            </a:r>
            <a:r>
              <a:rPr kumimoji="1" lang="ja-JP" altLang="en-US" dirty="0" smtClean="0"/>
              <a:t>月</a:t>
            </a:r>
            <a:r>
              <a:rPr lang="en-US" altLang="ja-JP" dirty="0" smtClean="0"/>
              <a:t>7</a:t>
            </a:r>
            <a:r>
              <a:rPr lang="ja-JP" altLang="en-US" dirty="0" smtClean="0"/>
              <a:t>日</a:t>
            </a:r>
            <a:endParaRPr kumimoji="1" lang="ja-JP" altLang="en-US" dirty="0"/>
          </a:p>
        </p:txBody>
      </p:sp>
    </p:spTree>
    <p:extLst>
      <p:ext uri="{BB962C8B-B14F-4D97-AF65-F5344CB8AC3E}">
        <p14:creationId xmlns:p14="http://schemas.microsoft.com/office/powerpoint/2010/main" val="22417953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アナリティクスとビジネス・インテリジェンス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4" name="正方形/長方形 3"/>
          <p:cNvSpPr/>
          <p:nvPr/>
        </p:nvSpPr>
        <p:spPr>
          <a:xfrm>
            <a:off x="389918" y="1083822"/>
            <a:ext cx="2733254" cy="5080155"/>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3195848" y="1083822"/>
            <a:ext cx="2733254" cy="5080155"/>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5996448" y="1083822"/>
            <a:ext cx="2733254" cy="508015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フローチャート : 磁気ディスク 16"/>
          <p:cNvSpPr/>
          <p:nvPr/>
        </p:nvSpPr>
        <p:spPr bwMode="auto">
          <a:xfrm>
            <a:off x="1328813" y="2276774"/>
            <a:ext cx="832611" cy="845977"/>
          </a:xfrm>
          <a:prstGeom prst="flowChartMagneticDisk">
            <a:avLst/>
          </a:prstGeom>
          <a:solidFill>
            <a:schemeClr val="tx2">
              <a:lumMod val="60000"/>
              <a:lumOff val="40000"/>
            </a:schemeClr>
          </a:solidFill>
          <a:ln w="9525" cmpd="sng">
            <a:solidFill>
              <a:srgbClr val="FFFFFF"/>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FFFF"/>
                </a:solidFill>
                <a:effectLst/>
                <a:latin typeface="メイリオ"/>
                <a:ea typeface="メイリオ"/>
                <a:cs typeface="メイリオ"/>
              </a:rPr>
              <a:t>DWH</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dirty="0" smtClean="0">
                <a:solidFill>
                  <a:srgbClr val="FFFFFF"/>
                </a:solidFill>
                <a:latin typeface="メイリオ"/>
                <a:ea typeface="メイリオ"/>
                <a:cs typeface="メイリオ"/>
              </a:rPr>
              <a:t>Data Warehouse</a:t>
            </a:r>
            <a:endParaRPr kumimoji="0" lang="ja-JP" altLang="en-US" sz="600" b="0" i="0" u="none" strike="noStrike" cap="none" normalizeH="0" dirty="0" smtClean="0">
              <a:ln>
                <a:noFill/>
              </a:ln>
              <a:solidFill>
                <a:srgbClr val="FFFFFF"/>
              </a:solidFill>
              <a:effectLst/>
              <a:latin typeface="メイリオ"/>
              <a:ea typeface="メイリオ"/>
              <a:cs typeface="メイリオ"/>
            </a:endParaRPr>
          </a:p>
        </p:txBody>
      </p:sp>
      <p:sp>
        <p:nvSpPr>
          <p:cNvPr id="10" name="正方形/長方形 9"/>
          <p:cNvSpPr/>
          <p:nvPr/>
        </p:nvSpPr>
        <p:spPr>
          <a:xfrm>
            <a:off x="1328813" y="1748280"/>
            <a:ext cx="832611" cy="28492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業務システム</a:t>
            </a:r>
            <a:endParaRPr lang="en-US" altLang="ja-JP" sz="800" dirty="0" smtClean="0">
              <a:solidFill>
                <a:srgbClr val="FFFFFF"/>
              </a:solidFill>
              <a:latin typeface="メイリオ"/>
              <a:ea typeface="メイリオ"/>
              <a:cs typeface="メイリオ"/>
            </a:endParaRPr>
          </a:p>
        </p:txBody>
      </p:sp>
      <p:sp>
        <p:nvSpPr>
          <p:cNvPr id="11" name="正方形/長方形 10"/>
          <p:cNvSpPr/>
          <p:nvPr/>
        </p:nvSpPr>
        <p:spPr>
          <a:xfrm>
            <a:off x="7768983" y="1748280"/>
            <a:ext cx="836737" cy="28492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00" dirty="0" err="1" smtClean="0">
                <a:solidFill>
                  <a:srgbClr val="FFFFFF"/>
                </a:solidFill>
                <a:latin typeface="メイリオ"/>
                <a:ea typeface="メイリオ"/>
                <a:cs typeface="メイリオ"/>
              </a:rPr>
              <a:t>IoT</a:t>
            </a:r>
            <a:r>
              <a:rPr lang="en-US" altLang="ja-JP" sz="800" dirty="0" smtClean="0">
                <a:solidFill>
                  <a:srgbClr val="FFFFFF"/>
                </a:solidFill>
                <a:latin typeface="メイリオ"/>
                <a:ea typeface="メイリオ"/>
                <a:cs typeface="メイリオ"/>
              </a:rPr>
              <a:t>/</a:t>
            </a:r>
            <a:r>
              <a:rPr lang="ja-JP" altLang="en-US" sz="800" dirty="0" smtClean="0">
                <a:solidFill>
                  <a:srgbClr val="FFFFFF"/>
                </a:solidFill>
                <a:latin typeface="メイリオ"/>
                <a:ea typeface="メイリオ"/>
                <a:cs typeface="メイリオ"/>
              </a:rPr>
              <a:t>センサー</a:t>
            </a:r>
            <a:endParaRPr lang="en-US" altLang="ja-JP" sz="800" dirty="0" smtClean="0">
              <a:solidFill>
                <a:srgbClr val="FFFFFF"/>
              </a:solidFill>
              <a:latin typeface="メイリオ"/>
              <a:ea typeface="メイリオ"/>
              <a:cs typeface="メイリオ"/>
            </a:endParaRPr>
          </a:p>
        </p:txBody>
      </p:sp>
      <p:sp>
        <p:nvSpPr>
          <p:cNvPr id="12" name="フローチャート : 磁気ディスク 16"/>
          <p:cNvSpPr/>
          <p:nvPr/>
        </p:nvSpPr>
        <p:spPr bwMode="auto">
          <a:xfrm>
            <a:off x="3668267" y="2276774"/>
            <a:ext cx="1788415" cy="845977"/>
          </a:xfrm>
          <a:prstGeom prst="flowChartMagneticDisk">
            <a:avLst/>
          </a:prstGeom>
          <a:solidFill>
            <a:schemeClr val="tx2">
              <a:lumMod val="60000"/>
              <a:lumOff val="40000"/>
            </a:schemeClr>
          </a:solidFill>
          <a:ln w="9525" cmpd="sng">
            <a:solidFill>
              <a:srgbClr val="FFFFFF"/>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rgbClr val="FFFFFF"/>
                </a:solidFill>
                <a:effectLst/>
                <a:latin typeface="メイリオ"/>
                <a:ea typeface="メイリオ"/>
                <a:cs typeface="メイリオ"/>
              </a:rPr>
              <a:t>Big Data</a:t>
            </a:r>
          </a:p>
        </p:txBody>
      </p:sp>
      <p:sp>
        <p:nvSpPr>
          <p:cNvPr id="13" name="正方形/長方形 12"/>
          <p:cNvSpPr/>
          <p:nvPr/>
        </p:nvSpPr>
        <p:spPr>
          <a:xfrm>
            <a:off x="3668267" y="1748280"/>
            <a:ext cx="878790" cy="2849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ソーシャル</a:t>
            </a:r>
            <a:endParaRPr lang="en-US" altLang="ja-JP" sz="800" dirty="0">
              <a:solidFill>
                <a:srgbClr val="FFFFFF"/>
              </a:solidFill>
              <a:latin typeface="メイリオ"/>
              <a:ea typeface="メイリオ"/>
              <a:cs typeface="メイリオ"/>
            </a:endParaRPr>
          </a:p>
          <a:p>
            <a:pPr algn="ctr"/>
            <a:r>
              <a:rPr lang="en-US" altLang="ja-JP" sz="800" dirty="0" smtClean="0">
                <a:solidFill>
                  <a:srgbClr val="FFFFFF"/>
                </a:solidFill>
                <a:latin typeface="メイリオ"/>
                <a:ea typeface="メイリオ"/>
                <a:cs typeface="メイリオ"/>
              </a:rPr>
              <a:t>Web</a:t>
            </a:r>
            <a:r>
              <a:rPr lang="ja-JP" altLang="en-US" sz="800" dirty="0" smtClean="0">
                <a:solidFill>
                  <a:srgbClr val="FFFFFF"/>
                </a:solidFill>
                <a:latin typeface="メイリオ"/>
                <a:ea typeface="メイリオ"/>
                <a:cs typeface="メイリオ"/>
              </a:rPr>
              <a:t>サイト</a:t>
            </a:r>
            <a:endParaRPr lang="en-US" altLang="ja-JP" sz="800" dirty="0" smtClean="0">
              <a:solidFill>
                <a:srgbClr val="FFFFFF"/>
              </a:solidFill>
              <a:latin typeface="メイリオ"/>
              <a:ea typeface="メイリオ"/>
              <a:cs typeface="メイリオ"/>
            </a:endParaRPr>
          </a:p>
        </p:txBody>
      </p:sp>
      <p:sp>
        <p:nvSpPr>
          <p:cNvPr id="14" name="正方形/長方形 13"/>
          <p:cNvSpPr/>
          <p:nvPr/>
        </p:nvSpPr>
        <p:spPr>
          <a:xfrm>
            <a:off x="4577893" y="1748280"/>
            <a:ext cx="878790" cy="28492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業務システム</a:t>
            </a:r>
            <a:endParaRPr lang="en-US" altLang="ja-JP" sz="800" dirty="0" smtClean="0">
              <a:solidFill>
                <a:srgbClr val="FFFFFF"/>
              </a:solidFill>
              <a:latin typeface="メイリオ"/>
              <a:ea typeface="メイリオ"/>
              <a:cs typeface="メイリオ"/>
            </a:endParaRPr>
          </a:p>
        </p:txBody>
      </p:sp>
      <p:sp>
        <p:nvSpPr>
          <p:cNvPr id="15" name="フローチャート : 磁気ディスク 16"/>
          <p:cNvSpPr/>
          <p:nvPr/>
        </p:nvSpPr>
        <p:spPr bwMode="auto">
          <a:xfrm>
            <a:off x="6082723" y="2276774"/>
            <a:ext cx="2522997" cy="845977"/>
          </a:xfrm>
          <a:prstGeom prst="flowChartMagneticDisk">
            <a:avLst/>
          </a:prstGeom>
          <a:solidFill>
            <a:schemeClr val="tx2">
              <a:lumMod val="60000"/>
              <a:lumOff val="40000"/>
            </a:schemeClr>
          </a:solidFill>
          <a:ln w="9525" cmpd="sng">
            <a:solidFill>
              <a:srgbClr val="FFFFFF"/>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rgbClr val="FFFFFF"/>
                </a:solidFill>
                <a:effectLst/>
                <a:latin typeface="メイリオ"/>
                <a:ea typeface="メイリオ"/>
                <a:cs typeface="メイリオ"/>
              </a:rPr>
              <a:t>Big Data</a:t>
            </a:r>
          </a:p>
        </p:txBody>
      </p:sp>
      <p:sp>
        <p:nvSpPr>
          <p:cNvPr id="16" name="正方形/長方形 15"/>
          <p:cNvSpPr/>
          <p:nvPr/>
        </p:nvSpPr>
        <p:spPr>
          <a:xfrm>
            <a:off x="6082723" y="1748280"/>
            <a:ext cx="836737" cy="2849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ソーシャル</a:t>
            </a:r>
            <a:endParaRPr lang="en-US" altLang="ja-JP" sz="800" dirty="0">
              <a:solidFill>
                <a:srgbClr val="FFFFFF"/>
              </a:solidFill>
              <a:latin typeface="メイリオ"/>
              <a:ea typeface="メイリオ"/>
              <a:cs typeface="メイリオ"/>
            </a:endParaRPr>
          </a:p>
          <a:p>
            <a:pPr algn="ctr"/>
            <a:r>
              <a:rPr lang="en-US" altLang="ja-JP" sz="800" dirty="0" smtClean="0">
                <a:solidFill>
                  <a:srgbClr val="FFFFFF"/>
                </a:solidFill>
                <a:latin typeface="メイリオ"/>
                <a:ea typeface="メイリオ"/>
                <a:cs typeface="メイリオ"/>
              </a:rPr>
              <a:t>Web</a:t>
            </a:r>
            <a:r>
              <a:rPr lang="ja-JP" altLang="en-US" sz="800" dirty="0" smtClean="0">
                <a:solidFill>
                  <a:srgbClr val="FFFFFF"/>
                </a:solidFill>
                <a:latin typeface="メイリオ"/>
                <a:ea typeface="メイリオ"/>
                <a:cs typeface="メイリオ"/>
              </a:rPr>
              <a:t>サイト</a:t>
            </a:r>
            <a:endParaRPr lang="en-US" altLang="ja-JP" sz="800" dirty="0" smtClean="0">
              <a:solidFill>
                <a:srgbClr val="FFFFFF"/>
              </a:solidFill>
              <a:latin typeface="メイリオ"/>
              <a:ea typeface="メイリオ"/>
              <a:cs typeface="メイリオ"/>
            </a:endParaRPr>
          </a:p>
        </p:txBody>
      </p:sp>
      <p:sp>
        <p:nvSpPr>
          <p:cNvPr id="17" name="正方形/長方形 16"/>
          <p:cNvSpPr/>
          <p:nvPr/>
        </p:nvSpPr>
        <p:spPr>
          <a:xfrm>
            <a:off x="6932246" y="1748280"/>
            <a:ext cx="836737" cy="28492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業務システム</a:t>
            </a:r>
            <a:endParaRPr lang="en-US" altLang="ja-JP" sz="800" dirty="0" smtClean="0">
              <a:solidFill>
                <a:srgbClr val="FFFFFF"/>
              </a:solidFill>
              <a:latin typeface="メイリオ"/>
              <a:ea typeface="メイリオ"/>
              <a:cs typeface="メイリオ"/>
            </a:endParaRPr>
          </a:p>
        </p:txBody>
      </p:sp>
      <p:sp>
        <p:nvSpPr>
          <p:cNvPr id="18" name="正方形/長方形 17"/>
          <p:cNvSpPr/>
          <p:nvPr/>
        </p:nvSpPr>
        <p:spPr>
          <a:xfrm>
            <a:off x="487858" y="3355797"/>
            <a:ext cx="2522997" cy="63818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データに基づく</a:t>
            </a:r>
            <a:endParaRPr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社内業務に関連した</a:t>
            </a:r>
            <a:endParaRPr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意志決定の支援</a:t>
            </a:r>
            <a:endParaRPr lang="en-US" altLang="ja-JP" sz="1200" dirty="0" smtClean="0">
              <a:solidFill>
                <a:srgbClr val="FFFFFF"/>
              </a:solidFill>
              <a:latin typeface="メイリオ"/>
              <a:ea typeface="メイリオ"/>
              <a:cs typeface="メイリオ"/>
            </a:endParaRPr>
          </a:p>
        </p:txBody>
      </p:sp>
      <p:sp>
        <p:nvSpPr>
          <p:cNvPr id="19" name="正方形/長方形 18"/>
          <p:cNvSpPr/>
          <p:nvPr/>
        </p:nvSpPr>
        <p:spPr>
          <a:xfrm>
            <a:off x="3285712" y="3355797"/>
            <a:ext cx="2522997" cy="63818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意志決定方法の改善と</a:t>
            </a:r>
            <a:endParaRPr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リアルタイム化</a:t>
            </a:r>
            <a:endParaRPr lang="en-US" altLang="ja-JP" sz="1200" dirty="0" smtClean="0">
              <a:solidFill>
                <a:srgbClr val="FFFFFF"/>
              </a:solidFill>
              <a:latin typeface="メイリオ"/>
              <a:ea typeface="メイリオ"/>
              <a:cs typeface="メイリオ"/>
            </a:endParaRPr>
          </a:p>
        </p:txBody>
      </p:sp>
      <p:sp>
        <p:nvSpPr>
          <p:cNvPr id="20" name="正方形/長方形 19"/>
          <p:cNvSpPr/>
          <p:nvPr/>
        </p:nvSpPr>
        <p:spPr>
          <a:xfrm>
            <a:off x="6082723" y="3355797"/>
            <a:ext cx="2522997" cy="638181"/>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価値の高い製品やサービス</a:t>
            </a:r>
            <a:endParaRPr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の提供</a:t>
            </a:r>
            <a:endParaRPr lang="en-US" altLang="ja-JP" sz="1200" dirty="0" smtClean="0">
              <a:solidFill>
                <a:srgbClr val="FFFFFF"/>
              </a:solidFill>
              <a:latin typeface="メイリオ"/>
              <a:ea typeface="メイリオ"/>
              <a:cs typeface="メイリオ"/>
            </a:endParaRPr>
          </a:p>
        </p:txBody>
      </p:sp>
      <p:sp>
        <p:nvSpPr>
          <p:cNvPr id="21" name="正方形/長方形 20"/>
          <p:cNvSpPr/>
          <p:nvPr/>
        </p:nvSpPr>
        <p:spPr>
          <a:xfrm>
            <a:off x="488126" y="4535661"/>
            <a:ext cx="8117862" cy="44818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説明的アナリティクス</a:t>
            </a:r>
            <a:endParaRPr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リポーティング、</a:t>
            </a:r>
            <a:r>
              <a:rPr lang="en-US" altLang="ja-JP" sz="1000" dirty="0" smtClean="0">
                <a:solidFill>
                  <a:srgbClr val="FFFFFF"/>
                </a:solidFill>
                <a:latin typeface="メイリオ"/>
                <a:ea typeface="メイリオ"/>
                <a:cs typeface="メイリオ"/>
              </a:rPr>
              <a:t>OLAP</a:t>
            </a:r>
            <a:r>
              <a:rPr lang="ja-JP" altLang="en-US" sz="1000" dirty="0" smtClean="0">
                <a:solidFill>
                  <a:srgbClr val="FFFFFF"/>
                </a:solidFill>
                <a:latin typeface="メイリオ"/>
                <a:ea typeface="メイリオ"/>
                <a:cs typeface="メイリオ"/>
              </a:rPr>
              <a:t>分析、データマイニング</a:t>
            </a:r>
            <a:endParaRPr lang="en-US" altLang="ja-JP" sz="1000" dirty="0" smtClean="0">
              <a:solidFill>
                <a:srgbClr val="FFFFFF"/>
              </a:solidFill>
              <a:latin typeface="メイリオ"/>
              <a:ea typeface="メイリオ"/>
              <a:cs typeface="メイリオ"/>
            </a:endParaRPr>
          </a:p>
        </p:txBody>
      </p:sp>
      <p:sp>
        <p:nvSpPr>
          <p:cNvPr id="28" name="正方形/長方形 27"/>
          <p:cNvSpPr/>
          <p:nvPr/>
        </p:nvSpPr>
        <p:spPr>
          <a:xfrm>
            <a:off x="3285980" y="5034170"/>
            <a:ext cx="5320008" cy="44818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予測的アナリティクス</a:t>
            </a:r>
            <a:endParaRPr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予測モデルとプランニング</a:t>
            </a:r>
            <a:endParaRPr lang="en-US" altLang="ja-JP" sz="1000" dirty="0" smtClean="0">
              <a:solidFill>
                <a:srgbClr val="FFFFFF"/>
              </a:solidFill>
              <a:latin typeface="メイリオ"/>
              <a:ea typeface="メイリオ"/>
              <a:cs typeface="メイリオ"/>
            </a:endParaRPr>
          </a:p>
        </p:txBody>
      </p:sp>
      <p:sp>
        <p:nvSpPr>
          <p:cNvPr id="29" name="正方形/長方形 28"/>
          <p:cNvSpPr/>
          <p:nvPr/>
        </p:nvSpPr>
        <p:spPr>
          <a:xfrm>
            <a:off x="6082723" y="5527711"/>
            <a:ext cx="2522997" cy="44818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指示的アナリティクス</a:t>
            </a:r>
            <a:endParaRPr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大規模テストと最適化</a:t>
            </a:r>
            <a:endParaRPr lang="en-US" altLang="ja-JP" sz="1000" dirty="0" smtClean="0">
              <a:solidFill>
                <a:srgbClr val="FFFFFF"/>
              </a:solidFill>
              <a:latin typeface="メイリオ"/>
              <a:ea typeface="メイリオ"/>
              <a:cs typeface="メイリオ"/>
            </a:endParaRPr>
          </a:p>
        </p:txBody>
      </p:sp>
      <p:sp>
        <p:nvSpPr>
          <p:cNvPr id="30" name="テキスト ボックス 29"/>
          <p:cNvSpPr txBox="1"/>
          <p:nvPr/>
        </p:nvSpPr>
        <p:spPr>
          <a:xfrm>
            <a:off x="4263566" y="2308684"/>
            <a:ext cx="566982" cy="276999"/>
          </a:xfrm>
          <a:prstGeom prst="rect">
            <a:avLst/>
          </a:prstGeom>
          <a:noFill/>
        </p:spPr>
        <p:txBody>
          <a:bodyPr wrap="none" rtlCol="0">
            <a:spAutoFit/>
          </a:bodyPr>
          <a:lstStyle/>
          <a:p>
            <a:pPr algn="ctr"/>
            <a:r>
              <a:rPr kumimoji="1" lang="en-US" altLang="ja-JP" sz="1200" dirty="0" smtClean="0">
                <a:solidFill>
                  <a:srgbClr val="FFFFFF"/>
                </a:solidFill>
                <a:latin typeface="メイリオ"/>
                <a:ea typeface="メイリオ"/>
                <a:cs typeface="メイリオ"/>
              </a:rPr>
              <a:t>DWH</a:t>
            </a:r>
            <a:endParaRPr kumimoji="1" lang="ja-JP" altLang="en-US" sz="1200" dirty="0">
              <a:solidFill>
                <a:srgbClr val="FFFFFF"/>
              </a:solidFill>
              <a:latin typeface="メイリオ"/>
              <a:ea typeface="メイリオ"/>
              <a:cs typeface="メイリオ"/>
            </a:endParaRPr>
          </a:p>
        </p:txBody>
      </p:sp>
      <p:sp>
        <p:nvSpPr>
          <p:cNvPr id="31" name="テキスト ボックス 30"/>
          <p:cNvSpPr txBox="1"/>
          <p:nvPr/>
        </p:nvSpPr>
        <p:spPr>
          <a:xfrm>
            <a:off x="7069130" y="2308684"/>
            <a:ext cx="566982" cy="276999"/>
          </a:xfrm>
          <a:prstGeom prst="rect">
            <a:avLst/>
          </a:prstGeom>
          <a:noFill/>
        </p:spPr>
        <p:txBody>
          <a:bodyPr wrap="none" rtlCol="0">
            <a:spAutoFit/>
          </a:bodyPr>
          <a:lstStyle/>
          <a:p>
            <a:pPr algn="ctr"/>
            <a:r>
              <a:rPr kumimoji="1" lang="en-US" altLang="ja-JP" sz="1200" dirty="0" smtClean="0">
                <a:solidFill>
                  <a:srgbClr val="FFFFFF"/>
                </a:solidFill>
                <a:latin typeface="メイリオ"/>
                <a:ea typeface="メイリオ"/>
                <a:cs typeface="メイリオ"/>
              </a:rPr>
              <a:t>DWH</a:t>
            </a:r>
            <a:endParaRPr kumimoji="1" lang="ja-JP" altLang="en-US" sz="1200" dirty="0">
              <a:solidFill>
                <a:srgbClr val="FFFFFF"/>
              </a:solidFill>
              <a:latin typeface="メイリオ"/>
              <a:ea typeface="メイリオ"/>
              <a:cs typeface="メイリオ"/>
            </a:endParaRPr>
          </a:p>
        </p:txBody>
      </p:sp>
      <p:sp>
        <p:nvSpPr>
          <p:cNvPr id="32" name="正方形/長方形 31"/>
          <p:cNvSpPr/>
          <p:nvPr/>
        </p:nvSpPr>
        <p:spPr>
          <a:xfrm>
            <a:off x="487858" y="4057888"/>
            <a:ext cx="8118130" cy="415591"/>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メイリオ"/>
                <a:ea typeface="メイリオ"/>
                <a:cs typeface="メイリオ"/>
              </a:rPr>
              <a:t>　　　　　　</a:t>
            </a:r>
            <a:r>
              <a:rPr lang="en-US" altLang="ja-JP" sz="1200" dirty="0" smtClean="0">
                <a:solidFill>
                  <a:srgbClr val="FFFFFF"/>
                </a:solidFill>
                <a:latin typeface="メイリオ"/>
                <a:ea typeface="メイリオ"/>
                <a:cs typeface="メイリオ"/>
              </a:rPr>
              <a:t>RDB+</a:t>
            </a:r>
            <a:r>
              <a:rPr lang="ja-JP" altLang="en-US" sz="1200" dirty="0" smtClean="0">
                <a:solidFill>
                  <a:srgbClr val="FFFFFF"/>
                </a:solidFill>
                <a:latin typeface="メイリオ"/>
                <a:ea typeface="メイリオ"/>
                <a:cs typeface="メイリオ"/>
              </a:rPr>
              <a:t>列指向</a:t>
            </a:r>
            <a:r>
              <a:rPr lang="en-US" altLang="ja-JP" sz="1200" dirty="0" smtClean="0">
                <a:solidFill>
                  <a:srgbClr val="FFFFFF"/>
                </a:solidFill>
                <a:latin typeface="メイリオ"/>
                <a:ea typeface="メイリオ"/>
                <a:cs typeface="メイリオ"/>
              </a:rPr>
              <a:t>DB</a:t>
            </a:r>
          </a:p>
        </p:txBody>
      </p:sp>
      <p:sp>
        <p:nvSpPr>
          <p:cNvPr id="33" name="正方形/長方形 32"/>
          <p:cNvSpPr/>
          <p:nvPr/>
        </p:nvSpPr>
        <p:spPr>
          <a:xfrm>
            <a:off x="3285980" y="4057888"/>
            <a:ext cx="5320008" cy="349907"/>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メイリオ"/>
                <a:ea typeface="メイリオ"/>
                <a:cs typeface="メイリオ"/>
              </a:rPr>
              <a:t>　　　　　　</a:t>
            </a:r>
            <a:r>
              <a:rPr lang="en-US" altLang="ja-JP" sz="1200" dirty="0" err="1" smtClean="0">
                <a:solidFill>
                  <a:srgbClr val="FFFFFF"/>
                </a:solidFill>
                <a:latin typeface="メイリオ"/>
                <a:ea typeface="メイリオ"/>
                <a:cs typeface="メイリオ"/>
              </a:rPr>
              <a:t>NoSQL+Hadoop</a:t>
            </a:r>
            <a:endParaRPr lang="en-US" altLang="ja-JP" sz="1200" dirty="0" smtClean="0">
              <a:solidFill>
                <a:srgbClr val="FFFFFF"/>
              </a:solidFill>
              <a:latin typeface="メイリオ"/>
              <a:ea typeface="メイリオ"/>
              <a:cs typeface="メイリオ"/>
            </a:endParaRPr>
          </a:p>
        </p:txBody>
      </p:sp>
      <p:sp>
        <p:nvSpPr>
          <p:cNvPr id="34" name="正方形/長方形 33"/>
          <p:cNvSpPr/>
          <p:nvPr/>
        </p:nvSpPr>
        <p:spPr>
          <a:xfrm>
            <a:off x="6082723" y="4057889"/>
            <a:ext cx="2522997" cy="272149"/>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メイリオ"/>
                <a:ea typeface="メイリオ"/>
                <a:cs typeface="メイリオ"/>
              </a:rPr>
              <a:t>　　　　　　人工知能</a:t>
            </a:r>
            <a:endParaRPr lang="en-US" altLang="ja-JP" sz="1200" dirty="0" smtClean="0">
              <a:solidFill>
                <a:srgbClr val="FFFFFF"/>
              </a:solidFill>
              <a:latin typeface="メイリオ"/>
              <a:ea typeface="メイリオ"/>
              <a:cs typeface="メイリオ"/>
            </a:endParaRPr>
          </a:p>
        </p:txBody>
      </p:sp>
      <p:sp>
        <p:nvSpPr>
          <p:cNvPr id="35" name="テキスト ボックス 34"/>
          <p:cNvSpPr txBox="1"/>
          <p:nvPr/>
        </p:nvSpPr>
        <p:spPr>
          <a:xfrm>
            <a:off x="670106" y="1167863"/>
            <a:ext cx="2167818" cy="369332"/>
          </a:xfrm>
          <a:prstGeom prst="rect">
            <a:avLst/>
          </a:prstGeom>
          <a:noFill/>
        </p:spPr>
        <p:txBody>
          <a:bodyPr wrap="none" rtlCol="0">
            <a:spAutoFit/>
          </a:bodyPr>
          <a:lstStyle/>
          <a:p>
            <a:pPr algn="ctr"/>
            <a:r>
              <a:rPr kumimoji="1" lang="ja-JP" altLang="en-US" dirty="0" smtClean="0">
                <a:solidFill>
                  <a:schemeClr val="tx2">
                    <a:lumMod val="60000"/>
                    <a:lumOff val="40000"/>
                  </a:schemeClr>
                </a:solidFill>
                <a:latin typeface="メイリオ"/>
                <a:ea typeface="メイリオ"/>
                <a:cs typeface="メイリオ"/>
              </a:rPr>
              <a:t>アナリティクス</a:t>
            </a:r>
            <a:r>
              <a:rPr lang="en-US" altLang="ja-JP" dirty="0" smtClean="0">
                <a:solidFill>
                  <a:schemeClr val="tx2">
                    <a:lumMod val="60000"/>
                    <a:lumOff val="40000"/>
                  </a:schemeClr>
                </a:solidFill>
                <a:latin typeface="メイリオ"/>
                <a:ea typeface="メイリオ"/>
                <a:cs typeface="メイリオ"/>
              </a:rPr>
              <a:t>1.0</a:t>
            </a:r>
            <a:endParaRPr kumimoji="1" lang="ja-JP" altLang="en-US" dirty="0">
              <a:solidFill>
                <a:schemeClr val="tx2">
                  <a:lumMod val="60000"/>
                  <a:lumOff val="40000"/>
                </a:schemeClr>
              </a:solidFill>
              <a:latin typeface="メイリオ"/>
              <a:ea typeface="メイリオ"/>
              <a:cs typeface="メイリオ"/>
            </a:endParaRPr>
          </a:p>
        </p:txBody>
      </p:sp>
      <p:sp>
        <p:nvSpPr>
          <p:cNvPr id="36" name="テキスト ボックス 35"/>
          <p:cNvSpPr txBox="1"/>
          <p:nvPr/>
        </p:nvSpPr>
        <p:spPr>
          <a:xfrm>
            <a:off x="3493984" y="1167863"/>
            <a:ext cx="2167818" cy="369332"/>
          </a:xfrm>
          <a:prstGeom prst="rect">
            <a:avLst/>
          </a:prstGeom>
          <a:noFill/>
        </p:spPr>
        <p:txBody>
          <a:bodyPr wrap="none" rtlCol="0">
            <a:spAutoFit/>
          </a:bodyPr>
          <a:lstStyle/>
          <a:p>
            <a:pPr algn="ctr"/>
            <a:r>
              <a:rPr kumimoji="1" lang="ja-JP" altLang="en-US" dirty="0" smtClean="0">
                <a:solidFill>
                  <a:srgbClr val="0000FF"/>
                </a:solidFill>
                <a:latin typeface="メイリオ"/>
                <a:ea typeface="メイリオ"/>
                <a:cs typeface="メイリオ"/>
              </a:rPr>
              <a:t>アナリティクス</a:t>
            </a:r>
            <a:r>
              <a:rPr lang="en-US" altLang="ja-JP" dirty="0" smtClean="0">
                <a:solidFill>
                  <a:srgbClr val="0000FF"/>
                </a:solidFill>
                <a:latin typeface="メイリオ"/>
                <a:ea typeface="メイリオ"/>
                <a:cs typeface="メイリオ"/>
              </a:rPr>
              <a:t>2.0</a:t>
            </a:r>
            <a:endParaRPr kumimoji="1" lang="ja-JP" altLang="en-US" dirty="0">
              <a:solidFill>
                <a:srgbClr val="0000FF"/>
              </a:solidFill>
              <a:latin typeface="メイリオ"/>
              <a:ea typeface="メイリオ"/>
              <a:cs typeface="メイリオ"/>
            </a:endParaRPr>
          </a:p>
        </p:txBody>
      </p:sp>
      <p:sp>
        <p:nvSpPr>
          <p:cNvPr id="37" name="テキスト ボックス 36"/>
          <p:cNvSpPr txBox="1"/>
          <p:nvPr/>
        </p:nvSpPr>
        <p:spPr>
          <a:xfrm>
            <a:off x="6270212" y="1167863"/>
            <a:ext cx="2167818" cy="369332"/>
          </a:xfrm>
          <a:prstGeom prst="rect">
            <a:avLst/>
          </a:prstGeom>
          <a:noFill/>
        </p:spPr>
        <p:txBody>
          <a:bodyPr wrap="none" rtlCol="0">
            <a:spAutoFit/>
          </a:bodyPr>
          <a:lstStyle/>
          <a:p>
            <a:pPr algn="ctr"/>
            <a:r>
              <a:rPr kumimoji="1" lang="ja-JP" altLang="en-US" dirty="0" smtClean="0">
                <a:solidFill>
                  <a:srgbClr val="660066"/>
                </a:solidFill>
                <a:latin typeface="メイリオ"/>
                <a:ea typeface="メイリオ"/>
                <a:cs typeface="メイリオ"/>
              </a:rPr>
              <a:t>アナリティクス</a:t>
            </a:r>
            <a:r>
              <a:rPr lang="en-US" altLang="ja-JP" dirty="0" smtClean="0">
                <a:solidFill>
                  <a:srgbClr val="660066"/>
                </a:solidFill>
                <a:latin typeface="メイリオ"/>
                <a:ea typeface="メイリオ"/>
                <a:cs typeface="メイリオ"/>
              </a:rPr>
              <a:t>3.0</a:t>
            </a:r>
            <a:endParaRPr kumimoji="1" lang="ja-JP" altLang="en-US" dirty="0">
              <a:solidFill>
                <a:srgbClr val="660066"/>
              </a:solidFill>
              <a:latin typeface="メイリオ"/>
              <a:ea typeface="メイリオ"/>
              <a:cs typeface="メイリオ"/>
            </a:endParaRPr>
          </a:p>
        </p:txBody>
      </p:sp>
      <p:sp>
        <p:nvSpPr>
          <p:cNvPr id="38" name="テキスト ボックス 37"/>
          <p:cNvSpPr txBox="1"/>
          <p:nvPr/>
        </p:nvSpPr>
        <p:spPr>
          <a:xfrm>
            <a:off x="882742" y="1414084"/>
            <a:ext cx="1743398" cy="246221"/>
          </a:xfrm>
          <a:prstGeom prst="rect">
            <a:avLst/>
          </a:prstGeom>
          <a:noFill/>
        </p:spPr>
        <p:txBody>
          <a:bodyPr wrap="none" rtlCol="0">
            <a:spAutoFit/>
          </a:bodyPr>
          <a:lstStyle/>
          <a:p>
            <a:pPr algn="ctr"/>
            <a:r>
              <a:rPr kumimoji="1" lang="en-US" altLang="ja-JP" sz="1000" dirty="0" smtClean="0">
                <a:solidFill>
                  <a:schemeClr val="tx2">
                    <a:lumMod val="60000"/>
                    <a:lumOff val="40000"/>
                  </a:schemeClr>
                </a:solidFill>
                <a:latin typeface="メイリオ"/>
                <a:ea typeface="メイリオ"/>
                <a:cs typeface="メイリオ"/>
              </a:rPr>
              <a:t>BI</a:t>
            </a:r>
            <a:r>
              <a:rPr lang="en-US" altLang="ja-JP" sz="1000" dirty="0" smtClean="0">
                <a:solidFill>
                  <a:schemeClr val="tx2">
                    <a:lumMod val="60000"/>
                    <a:lumOff val="40000"/>
                  </a:schemeClr>
                </a:solidFill>
                <a:latin typeface="メイリオ"/>
                <a:ea typeface="メイリオ"/>
                <a:cs typeface="メイリオ"/>
              </a:rPr>
              <a:t>(Business Intelligence)</a:t>
            </a:r>
          </a:p>
        </p:txBody>
      </p:sp>
      <p:sp>
        <p:nvSpPr>
          <p:cNvPr id="39" name="下矢印 21"/>
          <p:cNvSpPr/>
          <p:nvPr/>
        </p:nvSpPr>
        <p:spPr>
          <a:xfrm>
            <a:off x="1598895" y="1958741"/>
            <a:ext cx="309363" cy="447184"/>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下矢印 21"/>
          <p:cNvSpPr/>
          <p:nvPr/>
        </p:nvSpPr>
        <p:spPr>
          <a:xfrm rot="18906393">
            <a:off x="4147472" y="1937623"/>
            <a:ext cx="309363" cy="488077"/>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下矢印 21"/>
          <p:cNvSpPr/>
          <p:nvPr/>
        </p:nvSpPr>
        <p:spPr>
          <a:xfrm rot="2693607" flipH="1">
            <a:off x="4674194" y="1937622"/>
            <a:ext cx="309363" cy="488077"/>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下矢印 21"/>
          <p:cNvSpPr/>
          <p:nvPr/>
        </p:nvSpPr>
        <p:spPr>
          <a:xfrm>
            <a:off x="7186674" y="1958741"/>
            <a:ext cx="309363" cy="377166"/>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下矢印 21"/>
          <p:cNvSpPr/>
          <p:nvPr/>
        </p:nvSpPr>
        <p:spPr>
          <a:xfrm rot="18906393">
            <a:off x="6544186" y="1937624"/>
            <a:ext cx="309363" cy="488077"/>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下矢印 21"/>
          <p:cNvSpPr/>
          <p:nvPr/>
        </p:nvSpPr>
        <p:spPr>
          <a:xfrm rot="2693607" flipH="1">
            <a:off x="7819535" y="1937625"/>
            <a:ext cx="309363" cy="488077"/>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テキスト ボックス 44"/>
          <p:cNvSpPr txBox="1"/>
          <p:nvPr/>
        </p:nvSpPr>
        <p:spPr>
          <a:xfrm>
            <a:off x="4830548" y="6376147"/>
            <a:ext cx="3946663" cy="215444"/>
          </a:xfrm>
          <a:prstGeom prst="rect">
            <a:avLst/>
          </a:prstGeom>
          <a:noFill/>
        </p:spPr>
        <p:txBody>
          <a:bodyPr wrap="none" rtlCol="0">
            <a:spAutoFit/>
          </a:bodyPr>
          <a:lstStyle/>
          <a:p>
            <a:pPr algn="r"/>
            <a:r>
              <a:rPr kumimoji="1" lang="en-US" altLang="ja-JP" sz="800" dirty="0" smtClean="0">
                <a:solidFill>
                  <a:schemeClr val="tx1">
                    <a:lumMod val="50000"/>
                    <a:lumOff val="50000"/>
                  </a:schemeClr>
                </a:solidFill>
                <a:latin typeface="メイリオ"/>
                <a:ea typeface="メイリオ"/>
                <a:cs typeface="メイリオ"/>
              </a:rPr>
              <a:t>Harvard Business Review 2014.5</a:t>
            </a:r>
            <a:r>
              <a:rPr kumimoji="1" lang="ja-JP" altLang="en-US" sz="800" dirty="0" smtClean="0">
                <a:solidFill>
                  <a:schemeClr val="tx1">
                    <a:lumMod val="50000"/>
                    <a:lumOff val="50000"/>
                  </a:schemeClr>
                </a:solidFill>
                <a:latin typeface="メイリオ"/>
                <a:ea typeface="メイリオ"/>
                <a:cs typeface="メイリオ"/>
              </a:rPr>
              <a:t>月号「アナリティクス</a:t>
            </a:r>
            <a:r>
              <a:rPr kumimoji="1" lang="en-US" altLang="ja-JP" sz="800" dirty="0" smtClean="0">
                <a:solidFill>
                  <a:schemeClr val="tx1">
                    <a:lumMod val="50000"/>
                    <a:lumOff val="50000"/>
                  </a:schemeClr>
                </a:solidFill>
                <a:latin typeface="メイリオ"/>
                <a:ea typeface="メイリオ"/>
                <a:cs typeface="メイリオ"/>
              </a:rPr>
              <a:t>3.0</a:t>
            </a:r>
            <a:r>
              <a:rPr kumimoji="1" lang="ja-JP" altLang="en-US" sz="800" dirty="0" smtClean="0">
                <a:solidFill>
                  <a:schemeClr val="tx1">
                    <a:lumMod val="50000"/>
                    <a:lumOff val="50000"/>
                  </a:schemeClr>
                </a:solidFill>
                <a:latin typeface="メイリオ"/>
                <a:ea typeface="メイリオ"/>
                <a:cs typeface="メイリオ"/>
              </a:rPr>
              <a:t>」を参考に独自作成</a:t>
            </a:r>
            <a:endParaRPr kumimoji="1" lang="ja-JP" altLang="en-US" sz="800" dirty="0">
              <a:solidFill>
                <a:schemeClr val="tx1">
                  <a:lumMod val="50000"/>
                  <a:lumOff val="50000"/>
                </a:schemeClr>
              </a:solidFill>
              <a:latin typeface="メイリオ"/>
              <a:ea typeface="メイリオ"/>
              <a:cs typeface="メイリオ"/>
            </a:endParaRPr>
          </a:p>
        </p:txBody>
      </p:sp>
    </p:spTree>
    <p:extLst>
      <p:ext uri="{BB962C8B-B14F-4D97-AF65-F5344CB8AC3E}">
        <p14:creationId xmlns:p14="http://schemas.microsoft.com/office/powerpoint/2010/main" val="9710092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80958" y="3346219"/>
            <a:ext cx="8163034" cy="3213988"/>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下矢印 37"/>
          <p:cNvSpPr/>
          <p:nvPr/>
        </p:nvSpPr>
        <p:spPr>
          <a:xfrm>
            <a:off x="1886716" y="2811940"/>
            <a:ext cx="5351517" cy="1059793"/>
          </a:xfrm>
          <a:prstGeom prst="downArrow">
            <a:avLst>
              <a:gd name="adj1" fmla="val 75990"/>
              <a:gd name="adj2" fmla="val 57438"/>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磁気ディスク 5"/>
          <p:cNvSpPr/>
          <p:nvPr/>
        </p:nvSpPr>
        <p:spPr>
          <a:xfrm>
            <a:off x="2527677" y="1571459"/>
            <a:ext cx="4093774" cy="1547036"/>
          </a:xfrm>
          <a:prstGeom prst="flowChartMagneticDisk">
            <a:avLst/>
          </a:prstGeom>
          <a:solidFill>
            <a:schemeClr val="tx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タイトル 4"/>
          <p:cNvSpPr>
            <a:spLocks noGrp="1"/>
          </p:cNvSpPr>
          <p:nvPr>
            <p:ph type="title"/>
          </p:nvPr>
        </p:nvSpPr>
        <p:spPr/>
        <p:txBody>
          <a:bodyPr/>
          <a:lstStyle/>
          <a:p>
            <a:r>
              <a:rPr lang="ja-JP" altLang="en-US" smtClean="0"/>
              <a:t>ビジネス・インテリジェンスの適用とツール</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8" name="正方形/長方形 7"/>
          <p:cNvSpPr/>
          <p:nvPr/>
        </p:nvSpPr>
        <p:spPr>
          <a:xfrm>
            <a:off x="2536838" y="858952"/>
            <a:ext cx="1329362" cy="45305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ソーシャル・メディア</a:t>
            </a:r>
            <a:endParaRPr lang="en-US" altLang="ja-JP" sz="800" dirty="0" smtClean="0">
              <a:solidFill>
                <a:srgbClr val="FFFFFF"/>
              </a:solidFill>
              <a:latin typeface="メイリオ"/>
              <a:ea typeface="メイリオ"/>
              <a:cs typeface="メイリオ"/>
            </a:endParaRPr>
          </a:p>
          <a:p>
            <a:pPr algn="ctr"/>
            <a:r>
              <a:rPr lang="en-US" altLang="ja-JP" sz="1000" dirty="0" smtClean="0">
                <a:solidFill>
                  <a:srgbClr val="FFFFFF"/>
                </a:solidFill>
                <a:latin typeface="メイリオ"/>
                <a:ea typeface="メイリオ"/>
                <a:cs typeface="メイリオ"/>
              </a:rPr>
              <a:t>Web</a:t>
            </a:r>
            <a:r>
              <a:rPr lang="ja-JP" altLang="en-US" sz="1000" dirty="0" smtClean="0">
                <a:solidFill>
                  <a:srgbClr val="FFFFFF"/>
                </a:solidFill>
                <a:latin typeface="メイリオ"/>
                <a:ea typeface="メイリオ"/>
                <a:cs typeface="メイリオ"/>
              </a:rPr>
              <a:t>サイト</a:t>
            </a:r>
            <a:endParaRPr lang="en-US" altLang="ja-JP" sz="1000" dirty="0" smtClean="0">
              <a:solidFill>
                <a:srgbClr val="FFFFFF"/>
              </a:solidFill>
              <a:latin typeface="メイリオ"/>
              <a:ea typeface="メイリオ"/>
              <a:cs typeface="メイリオ"/>
            </a:endParaRPr>
          </a:p>
        </p:txBody>
      </p:sp>
      <p:sp>
        <p:nvSpPr>
          <p:cNvPr id="9" name="正方形/長方形 8"/>
          <p:cNvSpPr/>
          <p:nvPr/>
        </p:nvSpPr>
        <p:spPr>
          <a:xfrm>
            <a:off x="3913817" y="858952"/>
            <a:ext cx="1329362" cy="453053"/>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メイリオ"/>
                <a:ea typeface="メイリオ"/>
                <a:cs typeface="メイリオ"/>
              </a:rPr>
              <a:t>業務システム</a:t>
            </a:r>
            <a:endParaRPr lang="en-US" altLang="ja-JP" sz="1000" dirty="0" smtClean="0">
              <a:solidFill>
                <a:srgbClr val="FFFFFF"/>
              </a:solidFill>
              <a:latin typeface="メイリオ"/>
              <a:ea typeface="メイリオ"/>
              <a:cs typeface="メイリオ"/>
            </a:endParaRPr>
          </a:p>
        </p:txBody>
      </p:sp>
      <p:sp>
        <p:nvSpPr>
          <p:cNvPr id="10" name="正方形/長方形 9"/>
          <p:cNvSpPr/>
          <p:nvPr/>
        </p:nvSpPr>
        <p:spPr>
          <a:xfrm>
            <a:off x="5292088" y="858952"/>
            <a:ext cx="1329362" cy="453053"/>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IoT</a:t>
            </a:r>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センサー</a:t>
            </a:r>
            <a:endParaRPr lang="en-US" altLang="ja-JP" sz="1000" dirty="0" smtClean="0">
              <a:solidFill>
                <a:srgbClr val="FFFFFF"/>
              </a:solidFill>
              <a:latin typeface="メイリオ"/>
              <a:ea typeface="メイリオ"/>
              <a:cs typeface="メイリオ"/>
            </a:endParaRPr>
          </a:p>
        </p:txBody>
      </p:sp>
      <p:sp>
        <p:nvSpPr>
          <p:cNvPr id="16" name="テキスト ボックス 15"/>
          <p:cNvSpPr txBox="1"/>
          <p:nvPr/>
        </p:nvSpPr>
        <p:spPr>
          <a:xfrm>
            <a:off x="2814485" y="2596496"/>
            <a:ext cx="902811" cy="215444"/>
          </a:xfrm>
          <a:prstGeom prst="rect">
            <a:avLst/>
          </a:prstGeom>
          <a:noFill/>
        </p:spPr>
        <p:txBody>
          <a:bodyPr wrap="none" rtlCol="0">
            <a:spAutoFit/>
          </a:bodyPr>
          <a:lstStyle/>
          <a:p>
            <a:pPr algn="ctr"/>
            <a:r>
              <a:rPr lang="ja-JP" altLang="en-US" sz="800" dirty="0" smtClean="0">
                <a:solidFill>
                  <a:schemeClr val="bg1"/>
                </a:solidFill>
                <a:latin typeface="メイリオ"/>
                <a:ea typeface="メイリオ"/>
                <a:cs typeface="メイリオ"/>
              </a:rPr>
              <a:t>非構造化データ</a:t>
            </a:r>
            <a:endParaRPr kumimoji="1" lang="ja-JP" altLang="en-US" sz="800" dirty="0">
              <a:solidFill>
                <a:schemeClr val="bg1"/>
              </a:solidFill>
              <a:latin typeface="メイリオ"/>
              <a:ea typeface="メイリオ"/>
              <a:cs typeface="メイリオ"/>
            </a:endParaRPr>
          </a:p>
        </p:txBody>
      </p:sp>
      <p:sp>
        <p:nvSpPr>
          <p:cNvPr id="17" name="テキスト ボックス 16"/>
          <p:cNvSpPr txBox="1"/>
          <p:nvPr/>
        </p:nvSpPr>
        <p:spPr>
          <a:xfrm>
            <a:off x="2676859" y="2331918"/>
            <a:ext cx="1107996" cy="276999"/>
          </a:xfrm>
          <a:prstGeom prst="rect">
            <a:avLst/>
          </a:prstGeom>
          <a:noFill/>
        </p:spPr>
        <p:txBody>
          <a:bodyPr wrap="none" rtlCol="0">
            <a:spAutoFit/>
          </a:bodyPr>
          <a:lstStyle/>
          <a:p>
            <a:pPr algn="ctr"/>
            <a:r>
              <a:rPr kumimoji="1" lang="ja-JP" altLang="en-US" sz="1200" dirty="0" smtClean="0">
                <a:solidFill>
                  <a:schemeClr val="bg1"/>
                </a:solidFill>
                <a:latin typeface="メイリオ"/>
                <a:ea typeface="メイリオ"/>
                <a:cs typeface="メイリオ"/>
              </a:rPr>
              <a:t>ビックデータ</a:t>
            </a:r>
            <a:endParaRPr kumimoji="1" lang="ja-JP" altLang="en-US" sz="1200" dirty="0">
              <a:solidFill>
                <a:schemeClr val="bg1"/>
              </a:solidFill>
              <a:latin typeface="メイリオ"/>
              <a:ea typeface="メイリオ"/>
              <a:cs typeface="メイリオ"/>
            </a:endParaRPr>
          </a:p>
        </p:txBody>
      </p:sp>
      <p:sp>
        <p:nvSpPr>
          <p:cNvPr id="19" name="正方形/長方形 18"/>
          <p:cNvSpPr/>
          <p:nvPr/>
        </p:nvSpPr>
        <p:spPr>
          <a:xfrm>
            <a:off x="480957" y="858952"/>
            <a:ext cx="1962697" cy="2259543"/>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600"/>
              </a:spcBef>
              <a:buFont typeface="Wingdings" charset="2"/>
              <a:buChar char="v"/>
            </a:pPr>
            <a:endParaRPr lang="en-US" altLang="ja-JP" sz="1000" dirty="0" smtClean="0">
              <a:solidFill>
                <a:srgbClr val="FFFFFF"/>
              </a:solidFill>
              <a:latin typeface="ＭＳ Ｐゴシック"/>
              <a:cs typeface="ＭＳ Ｐゴシック"/>
            </a:endParaRPr>
          </a:p>
          <a:p>
            <a:pPr marL="171450" indent="-171450">
              <a:spcBef>
                <a:spcPts val="600"/>
              </a:spcBef>
              <a:buFont typeface="Wingdings" charset="2"/>
              <a:buChar char="v"/>
            </a:pPr>
            <a:endParaRPr lang="en-US" altLang="ja-JP"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経営</a:t>
            </a:r>
            <a:r>
              <a:rPr lang="ja-JP" altLang="en-US" sz="1000" dirty="0">
                <a:solidFill>
                  <a:srgbClr val="FFFFFF"/>
                </a:solidFill>
                <a:latin typeface="ＭＳ Ｐゴシック"/>
                <a:cs typeface="ＭＳ Ｐゴシック"/>
              </a:rPr>
              <a:t>戦略や経営計画の</a:t>
            </a:r>
            <a:r>
              <a:rPr lang="ja-JP" altLang="en-US" sz="1000" dirty="0" smtClean="0">
                <a:solidFill>
                  <a:srgbClr val="FFFFFF"/>
                </a:solidFill>
                <a:latin typeface="ＭＳ Ｐゴシック"/>
                <a:cs typeface="ＭＳ Ｐゴシック"/>
              </a:rPr>
              <a:t>立案</a:t>
            </a:r>
            <a:endParaRPr lang="ja-JP" altLang="en-US"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事業</a:t>
            </a:r>
            <a:r>
              <a:rPr lang="ja-JP" altLang="en-US" sz="1000" dirty="0">
                <a:solidFill>
                  <a:srgbClr val="FFFFFF"/>
                </a:solidFill>
                <a:latin typeface="ＭＳ Ｐゴシック"/>
                <a:cs typeface="ＭＳ Ｐゴシック"/>
              </a:rPr>
              <a:t>部門への指示と</a:t>
            </a:r>
            <a:r>
              <a:rPr lang="ja-JP" altLang="en-US" sz="1000" dirty="0" smtClean="0">
                <a:solidFill>
                  <a:srgbClr val="FFFFFF"/>
                </a:solidFill>
                <a:latin typeface="ＭＳ Ｐゴシック"/>
                <a:cs typeface="ＭＳ Ｐゴシック"/>
              </a:rPr>
              <a:t>実行</a:t>
            </a:r>
            <a:endParaRPr lang="ja-JP" altLang="en-US"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月次</a:t>
            </a:r>
            <a:r>
              <a:rPr lang="ja-JP" altLang="en-US" sz="1000" dirty="0">
                <a:solidFill>
                  <a:srgbClr val="FFFFFF"/>
                </a:solidFill>
                <a:latin typeface="ＭＳ Ｐゴシック"/>
                <a:cs typeface="ＭＳ Ｐゴシック"/>
              </a:rPr>
              <a:t>などで行う経営会議でのモニタリングと問題点の分析の</a:t>
            </a:r>
            <a:r>
              <a:rPr lang="ja-JP" altLang="en-US" sz="1000" dirty="0" smtClean="0">
                <a:solidFill>
                  <a:srgbClr val="FFFFFF"/>
                </a:solidFill>
                <a:latin typeface="ＭＳ Ｐゴシック"/>
                <a:cs typeface="ＭＳ Ｐゴシック"/>
              </a:rPr>
              <a:t>指示</a:t>
            </a:r>
            <a:endParaRPr lang="ja-JP" altLang="en-US"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問題点</a:t>
            </a:r>
            <a:r>
              <a:rPr lang="ja-JP" altLang="en-US" sz="1000" dirty="0">
                <a:solidFill>
                  <a:srgbClr val="FFFFFF"/>
                </a:solidFill>
                <a:latin typeface="ＭＳ Ｐゴシック"/>
                <a:cs typeface="ＭＳ Ｐゴシック"/>
              </a:rPr>
              <a:t>の分析と問題点を修正するための意思決定と</a:t>
            </a:r>
            <a:r>
              <a:rPr lang="ja-JP" altLang="en-US" sz="1000" dirty="0" smtClean="0">
                <a:solidFill>
                  <a:srgbClr val="FFFFFF"/>
                </a:solidFill>
                <a:latin typeface="ＭＳ Ｐゴシック"/>
                <a:cs typeface="ＭＳ Ｐゴシック"/>
              </a:rPr>
              <a:t>指示</a:t>
            </a:r>
            <a:endParaRPr kumimoji="1" lang="ja-JP" altLang="en-US" sz="1000" dirty="0">
              <a:solidFill>
                <a:srgbClr val="FFFFFF"/>
              </a:solidFill>
              <a:latin typeface="ＭＳ Ｐゴシック"/>
              <a:ea typeface="ＭＳ Ｐゴシック"/>
              <a:cs typeface="ＭＳ Ｐゴシック"/>
            </a:endParaRPr>
          </a:p>
        </p:txBody>
      </p:sp>
      <p:sp>
        <p:nvSpPr>
          <p:cNvPr id="20" name="正方形/長方形 19"/>
          <p:cNvSpPr/>
          <p:nvPr/>
        </p:nvSpPr>
        <p:spPr>
          <a:xfrm>
            <a:off x="6700345" y="858952"/>
            <a:ext cx="1943647" cy="2259543"/>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Bef>
                <a:spcPts val="600"/>
              </a:spcBef>
            </a:pPr>
            <a:endParaRPr lang="en-US" altLang="ja-JP"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全社</a:t>
            </a:r>
            <a:r>
              <a:rPr lang="ja-JP" altLang="en-US" sz="1000" dirty="0">
                <a:solidFill>
                  <a:srgbClr val="FFFFFF"/>
                </a:solidFill>
                <a:latin typeface="ＭＳ Ｐゴシック"/>
                <a:cs typeface="ＭＳ Ｐゴシック"/>
              </a:rPr>
              <a:t>の戦略に沿った部門別の計画</a:t>
            </a:r>
            <a:r>
              <a:rPr lang="ja-JP" altLang="en-US" sz="1000" dirty="0" smtClean="0">
                <a:solidFill>
                  <a:srgbClr val="FFFFFF"/>
                </a:solidFill>
                <a:latin typeface="ＭＳ Ｐゴシック"/>
                <a:cs typeface="ＭＳ Ｐゴシック"/>
              </a:rPr>
              <a:t>立案</a:t>
            </a:r>
            <a:endParaRPr lang="ja-JP" altLang="en-US"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部門</a:t>
            </a:r>
            <a:r>
              <a:rPr lang="ja-JP" altLang="en-US" sz="1000" dirty="0">
                <a:solidFill>
                  <a:srgbClr val="FFFFFF"/>
                </a:solidFill>
                <a:latin typeface="ＭＳ Ｐゴシック"/>
                <a:cs typeface="ＭＳ Ｐゴシック"/>
              </a:rPr>
              <a:t>での業務実行</a:t>
            </a: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日々</a:t>
            </a:r>
            <a:r>
              <a:rPr lang="ja-JP" altLang="en-US" sz="1000" dirty="0">
                <a:solidFill>
                  <a:srgbClr val="FFFFFF"/>
                </a:solidFill>
                <a:latin typeface="ＭＳ Ｐゴシック"/>
                <a:cs typeface="ＭＳ Ｐゴシック"/>
              </a:rPr>
              <a:t>のモニタリング</a:t>
            </a: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問題点</a:t>
            </a:r>
            <a:r>
              <a:rPr lang="ja-JP" altLang="en-US" sz="1000" dirty="0">
                <a:solidFill>
                  <a:srgbClr val="FFFFFF"/>
                </a:solidFill>
                <a:latin typeface="ＭＳ Ｐゴシック"/>
                <a:cs typeface="ＭＳ Ｐゴシック"/>
              </a:rPr>
              <a:t>の分析と上位部門への報告や修正</a:t>
            </a:r>
            <a:endParaRPr kumimoji="1" lang="ja-JP" altLang="en-US" sz="1000" dirty="0">
              <a:solidFill>
                <a:srgbClr val="FFFFFF"/>
              </a:solidFill>
              <a:latin typeface="ＭＳ Ｐゴシック"/>
              <a:ea typeface="ＭＳ Ｐゴシック"/>
              <a:cs typeface="ＭＳ Ｐゴシック"/>
            </a:endParaRPr>
          </a:p>
        </p:txBody>
      </p:sp>
      <p:sp>
        <p:nvSpPr>
          <p:cNvPr id="21" name="正方形/長方形 20"/>
          <p:cNvSpPr/>
          <p:nvPr/>
        </p:nvSpPr>
        <p:spPr>
          <a:xfrm>
            <a:off x="602817" y="3871733"/>
            <a:ext cx="1924860" cy="27151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レポーティング</a:t>
            </a:r>
            <a:endParaRPr kumimoji="1" lang="ja-JP" altLang="en-US" sz="1200" dirty="0">
              <a:solidFill>
                <a:srgbClr val="FFFFFF"/>
              </a:solidFill>
              <a:latin typeface="メイリオ"/>
              <a:ea typeface="メイリオ"/>
              <a:cs typeface="メイリオ"/>
            </a:endParaRPr>
          </a:p>
        </p:txBody>
      </p:sp>
      <p:sp>
        <p:nvSpPr>
          <p:cNvPr id="22" name="正方形/長方形 21"/>
          <p:cNvSpPr/>
          <p:nvPr/>
        </p:nvSpPr>
        <p:spPr>
          <a:xfrm>
            <a:off x="2594588" y="3871733"/>
            <a:ext cx="1924860" cy="27151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メイリオ"/>
                <a:ea typeface="メイリオ"/>
                <a:cs typeface="メイリオ"/>
              </a:rPr>
              <a:t>OLAP</a:t>
            </a:r>
            <a:r>
              <a:rPr kumimoji="1" lang="ja-JP" altLang="en-US" sz="1200" dirty="0" smtClean="0">
                <a:solidFill>
                  <a:srgbClr val="FFFFFF"/>
                </a:solidFill>
                <a:latin typeface="メイリオ"/>
                <a:ea typeface="メイリオ"/>
                <a:cs typeface="メイリオ"/>
              </a:rPr>
              <a:t>分析</a:t>
            </a:r>
            <a:endParaRPr kumimoji="1" lang="ja-JP" altLang="en-US" sz="1200" dirty="0">
              <a:solidFill>
                <a:srgbClr val="FFFFFF"/>
              </a:solidFill>
              <a:latin typeface="メイリオ"/>
              <a:ea typeface="メイリオ"/>
              <a:cs typeface="メイリオ"/>
            </a:endParaRPr>
          </a:p>
        </p:txBody>
      </p:sp>
      <p:sp>
        <p:nvSpPr>
          <p:cNvPr id="23" name="正方形/長方形 22"/>
          <p:cNvSpPr/>
          <p:nvPr/>
        </p:nvSpPr>
        <p:spPr>
          <a:xfrm>
            <a:off x="4597511" y="3871733"/>
            <a:ext cx="1924860" cy="27151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データマイニング</a:t>
            </a:r>
            <a:endParaRPr kumimoji="1" lang="ja-JP" altLang="en-US" sz="1200" dirty="0">
              <a:solidFill>
                <a:srgbClr val="FFFFFF"/>
              </a:solidFill>
              <a:latin typeface="メイリオ"/>
              <a:ea typeface="メイリオ"/>
              <a:cs typeface="メイリオ"/>
            </a:endParaRPr>
          </a:p>
        </p:txBody>
      </p:sp>
      <p:sp>
        <p:nvSpPr>
          <p:cNvPr id="24" name="正方形/長方形 23"/>
          <p:cNvSpPr/>
          <p:nvPr/>
        </p:nvSpPr>
        <p:spPr>
          <a:xfrm>
            <a:off x="6576971" y="3871733"/>
            <a:ext cx="1924860" cy="271519"/>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プランニング</a:t>
            </a:r>
            <a:endParaRPr kumimoji="1" lang="ja-JP" altLang="en-US" sz="1200" dirty="0">
              <a:solidFill>
                <a:srgbClr val="FFFFFF"/>
              </a:solidFill>
              <a:latin typeface="メイリオ"/>
              <a:ea typeface="メイリオ"/>
              <a:cs typeface="メイリオ"/>
            </a:endParaRPr>
          </a:p>
        </p:txBody>
      </p:sp>
      <p:sp>
        <p:nvSpPr>
          <p:cNvPr id="25" name="正方形/長方形 24"/>
          <p:cNvSpPr/>
          <p:nvPr/>
        </p:nvSpPr>
        <p:spPr>
          <a:xfrm>
            <a:off x="602817" y="4222078"/>
            <a:ext cx="1924860" cy="27151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問題の兆候を発見する</a:t>
            </a:r>
            <a:endParaRPr kumimoji="1" lang="ja-JP" altLang="en-US" sz="1200" dirty="0">
              <a:solidFill>
                <a:srgbClr val="FFFFFF"/>
              </a:solidFill>
              <a:latin typeface="メイリオ"/>
              <a:ea typeface="メイリオ"/>
              <a:cs typeface="メイリオ"/>
            </a:endParaRPr>
          </a:p>
        </p:txBody>
      </p:sp>
      <p:sp>
        <p:nvSpPr>
          <p:cNvPr id="26" name="正方形/長方形 25"/>
          <p:cNvSpPr/>
          <p:nvPr/>
        </p:nvSpPr>
        <p:spPr>
          <a:xfrm>
            <a:off x="2594588" y="4222078"/>
            <a:ext cx="1924860" cy="27151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問題の要因を検証する</a:t>
            </a:r>
            <a:endParaRPr kumimoji="1" lang="ja-JP" altLang="en-US" sz="1200" dirty="0">
              <a:solidFill>
                <a:srgbClr val="FFFFFF"/>
              </a:solidFill>
              <a:latin typeface="メイリオ"/>
              <a:ea typeface="メイリオ"/>
              <a:cs typeface="メイリオ"/>
            </a:endParaRPr>
          </a:p>
        </p:txBody>
      </p:sp>
      <p:sp>
        <p:nvSpPr>
          <p:cNvPr id="27" name="正方形/長方形 26"/>
          <p:cNvSpPr/>
          <p:nvPr/>
        </p:nvSpPr>
        <p:spPr>
          <a:xfrm>
            <a:off x="4597511" y="4222078"/>
            <a:ext cx="1924860" cy="27151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対処のヒントを得る</a:t>
            </a:r>
            <a:endParaRPr kumimoji="1" lang="ja-JP" altLang="en-US" sz="1200" dirty="0">
              <a:solidFill>
                <a:srgbClr val="FFFFFF"/>
              </a:solidFill>
              <a:latin typeface="メイリオ"/>
              <a:ea typeface="メイリオ"/>
              <a:cs typeface="メイリオ"/>
            </a:endParaRPr>
          </a:p>
        </p:txBody>
      </p:sp>
      <p:sp>
        <p:nvSpPr>
          <p:cNvPr id="28" name="正方形/長方形 27"/>
          <p:cNvSpPr/>
          <p:nvPr/>
        </p:nvSpPr>
        <p:spPr>
          <a:xfrm>
            <a:off x="6576971" y="4222078"/>
            <a:ext cx="1924860" cy="271519"/>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計画</a:t>
            </a:r>
            <a:r>
              <a:rPr lang="ja-JP" altLang="en-US" sz="1200" dirty="0">
                <a:solidFill>
                  <a:srgbClr val="FFFFFF"/>
                </a:solidFill>
                <a:latin typeface="メイリオ"/>
                <a:ea typeface="メイリオ"/>
                <a:cs typeface="メイリオ"/>
              </a:rPr>
              <a:t>の根拠を得る</a:t>
            </a:r>
            <a:endParaRPr kumimoji="1" lang="ja-JP" altLang="en-US" sz="1200" dirty="0">
              <a:solidFill>
                <a:srgbClr val="FFFFFF"/>
              </a:solidFill>
              <a:latin typeface="メイリオ"/>
              <a:ea typeface="メイリオ"/>
              <a:cs typeface="メイリオ"/>
            </a:endParaRPr>
          </a:p>
        </p:txBody>
      </p:sp>
      <p:sp>
        <p:nvSpPr>
          <p:cNvPr id="29" name="正方形/長方形 28"/>
          <p:cNvSpPr/>
          <p:nvPr/>
        </p:nvSpPr>
        <p:spPr>
          <a:xfrm>
            <a:off x="602817" y="4563665"/>
            <a:ext cx="1924860" cy="683174"/>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rgbClr val="FFFFFF"/>
                </a:solidFill>
                <a:latin typeface="メイリオ"/>
                <a:ea typeface="メイリオ"/>
                <a:cs typeface="メイリオ"/>
              </a:rPr>
              <a:t>集計、推移、比較、内訳、順位、関係、シグナル表示</a:t>
            </a:r>
            <a:endParaRPr kumimoji="1" lang="ja-JP" altLang="en-US" sz="1000" dirty="0">
              <a:solidFill>
                <a:srgbClr val="FFFFFF"/>
              </a:solidFill>
              <a:latin typeface="メイリオ"/>
              <a:ea typeface="メイリオ"/>
              <a:cs typeface="メイリオ"/>
            </a:endParaRPr>
          </a:p>
        </p:txBody>
      </p:sp>
      <p:sp>
        <p:nvSpPr>
          <p:cNvPr id="30" name="正方形/長方形 29"/>
          <p:cNvSpPr/>
          <p:nvPr/>
        </p:nvSpPr>
        <p:spPr>
          <a:xfrm>
            <a:off x="2594588" y="4563665"/>
            <a:ext cx="1924860" cy="68317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rgbClr val="FFFFFF"/>
                </a:solidFill>
                <a:latin typeface="メイリオ"/>
                <a:ea typeface="メイリオ"/>
                <a:cs typeface="メイリオ"/>
              </a:rPr>
              <a:t>多次元データベース、スライシング</a:t>
            </a:r>
            <a:r>
              <a:rPr lang="ja-JP" altLang="en-US" sz="1000" dirty="0">
                <a:solidFill>
                  <a:srgbClr val="FFFFFF"/>
                </a:solidFill>
                <a:latin typeface="メイリオ"/>
                <a:ea typeface="メイリオ"/>
                <a:cs typeface="メイリオ"/>
              </a:rPr>
              <a:t>、ドリルダウン＆ドリルアップ、ドリルスルー</a:t>
            </a:r>
            <a:endParaRPr kumimoji="1" lang="ja-JP" altLang="en-US" sz="1000" dirty="0">
              <a:solidFill>
                <a:srgbClr val="FFFFFF"/>
              </a:solidFill>
              <a:latin typeface="メイリオ"/>
              <a:ea typeface="メイリオ"/>
              <a:cs typeface="メイリオ"/>
            </a:endParaRPr>
          </a:p>
        </p:txBody>
      </p:sp>
      <p:sp>
        <p:nvSpPr>
          <p:cNvPr id="31" name="正方形/長方形 30"/>
          <p:cNvSpPr/>
          <p:nvPr/>
        </p:nvSpPr>
        <p:spPr>
          <a:xfrm>
            <a:off x="4597511" y="4563665"/>
            <a:ext cx="1924860" cy="68317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rgbClr val="FFFFFF"/>
                </a:solidFill>
                <a:latin typeface="メイリオ"/>
                <a:ea typeface="メイリオ"/>
                <a:cs typeface="メイリオ"/>
              </a:rPr>
              <a:t>クロス分析、相関分析、回帰分析</a:t>
            </a:r>
            <a:endParaRPr kumimoji="1" lang="ja-JP" altLang="en-US" sz="1000" dirty="0">
              <a:solidFill>
                <a:srgbClr val="FFFFFF"/>
              </a:solidFill>
              <a:latin typeface="メイリオ"/>
              <a:ea typeface="メイリオ"/>
              <a:cs typeface="メイリオ"/>
            </a:endParaRPr>
          </a:p>
        </p:txBody>
      </p:sp>
      <p:sp>
        <p:nvSpPr>
          <p:cNvPr id="32" name="正方形/長方形 31"/>
          <p:cNvSpPr/>
          <p:nvPr/>
        </p:nvSpPr>
        <p:spPr>
          <a:xfrm>
            <a:off x="6576971" y="4563665"/>
            <a:ext cx="1924860" cy="683174"/>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smtClean="0">
                <a:solidFill>
                  <a:srgbClr val="FFFFFF"/>
                </a:solidFill>
                <a:latin typeface="メイリオ"/>
                <a:ea typeface="メイリオ"/>
                <a:cs typeface="メイリオ"/>
              </a:rPr>
              <a:t>モデリング、シミュレーション</a:t>
            </a:r>
            <a:endParaRPr kumimoji="1" lang="ja-JP" altLang="en-US" sz="1000" dirty="0">
              <a:solidFill>
                <a:srgbClr val="FFFFFF"/>
              </a:solidFill>
              <a:latin typeface="メイリオ"/>
              <a:ea typeface="メイリオ"/>
              <a:cs typeface="メイリオ"/>
            </a:endParaRPr>
          </a:p>
        </p:txBody>
      </p:sp>
      <p:sp>
        <p:nvSpPr>
          <p:cNvPr id="33" name="正方形/長方形 32"/>
          <p:cNvSpPr/>
          <p:nvPr/>
        </p:nvSpPr>
        <p:spPr>
          <a:xfrm>
            <a:off x="602817" y="5316902"/>
            <a:ext cx="1924860" cy="8320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lang="en-US" altLang="ja-JP" sz="900" dirty="0">
                <a:solidFill>
                  <a:srgbClr val="FFFFFF"/>
                </a:solidFill>
                <a:latin typeface="メイリオ"/>
                <a:ea typeface="メイリオ"/>
                <a:cs typeface="メイリオ"/>
              </a:rPr>
              <a:t>Web</a:t>
            </a:r>
            <a:r>
              <a:rPr lang="ja-JP" altLang="en-US" sz="900" dirty="0">
                <a:solidFill>
                  <a:srgbClr val="FFFFFF"/>
                </a:solidFill>
                <a:latin typeface="メイリオ"/>
                <a:ea typeface="メイリオ"/>
                <a:cs typeface="メイリオ"/>
              </a:rPr>
              <a:t>リポート（リポートを</a:t>
            </a:r>
            <a:r>
              <a:rPr lang="en-US" altLang="ja-JP" sz="900" dirty="0">
                <a:solidFill>
                  <a:srgbClr val="FFFFFF"/>
                </a:solidFill>
                <a:latin typeface="メイリオ"/>
                <a:ea typeface="メイリオ"/>
                <a:cs typeface="メイリオ"/>
              </a:rPr>
              <a:t>Web</a:t>
            </a:r>
            <a:r>
              <a:rPr lang="ja-JP" altLang="en-US" sz="900" dirty="0">
                <a:solidFill>
                  <a:srgbClr val="FFFFFF"/>
                </a:solidFill>
                <a:latin typeface="メイリオ"/>
                <a:ea typeface="メイリオ"/>
                <a:cs typeface="メイリオ"/>
              </a:rPr>
              <a:t>ページなどで多数のユーザーに</a:t>
            </a:r>
            <a:r>
              <a:rPr lang="ja-JP" altLang="en-US" sz="900" dirty="0" smtClean="0">
                <a:solidFill>
                  <a:srgbClr val="FFFFFF"/>
                </a:solidFill>
                <a:latin typeface="メイリオ"/>
                <a:ea typeface="メイリオ"/>
                <a:cs typeface="メイリオ"/>
              </a:rPr>
              <a:t>公開）</a:t>
            </a:r>
            <a:endParaRPr lang="ja-JP" altLang="en-US" sz="900" dirty="0">
              <a:solidFill>
                <a:srgbClr val="FFFFFF"/>
              </a:solidFill>
              <a:latin typeface="メイリオ"/>
              <a:ea typeface="メイリオ"/>
              <a:cs typeface="メイリオ"/>
            </a:endParaRPr>
          </a:p>
          <a:p>
            <a:pPr marL="171450" indent="-171450">
              <a:buFont typeface="Wingdings" charset="2"/>
              <a:buChar char="v"/>
            </a:pPr>
            <a:r>
              <a:rPr lang="ja-JP" altLang="en-US" sz="900" dirty="0">
                <a:solidFill>
                  <a:srgbClr val="FFFFFF"/>
                </a:solidFill>
                <a:latin typeface="メイリオ"/>
                <a:ea typeface="メイリオ"/>
                <a:cs typeface="メイリオ"/>
              </a:rPr>
              <a:t>ダッシュボード（複数のリポートを単一の画面で</a:t>
            </a:r>
            <a:r>
              <a:rPr lang="ja-JP" altLang="en-US" sz="900" dirty="0" smtClean="0">
                <a:solidFill>
                  <a:srgbClr val="FFFFFF"/>
                </a:solidFill>
                <a:latin typeface="メイリオ"/>
                <a:ea typeface="メイリオ"/>
                <a:cs typeface="メイリオ"/>
              </a:rPr>
              <a:t>表示）</a:t>
            </a:r>
            <a:endParaRPr kumimoji="1" lang="ja-JP" altLang="en-US" sz="900" dirty="0">
              <a:solidFill>
                <a:srgbClr val="FFFFFF"/>
              </a:solidFill>
              <a:latin typeface="メイリオ"/>
              <a:ea typeface="メイリオ"/>
              <a:cs typeface="メイリオ"/>
            </a:endParaRPr>
          </a:p>
        </p:txBody>
      </p:sp>
      <p:sp>
        <p:nvSpPr>
          <p:cNvPr id="34" name="正方形/長方形 33"/>
          <p:cNvSpPr/>
          <p:nvPr/>
        </p:nvSpPr>
        <p:spPr>
          <a:xfrm>
            <a:off x="2594588" y="5316902"/>
            <a:ext cx="1924860" cy="83207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lang="ja-JP" altLang="en-US" sz="900" dirty="0">
                <a:solidFill>
                  <a:srgbClr val="FFFFFF"/>
                </a:solidFill>
                <a:latin typeface="メイリオ"/>
                <a:ea typeface="メイリオ"/>
                <a:cs typeface="メイリオ"/>
              </a:rPr>
              <a:t>大量の分析元データの処理</a:t>
            </a:r>
          </a:p>
          <a:p>
            <a:pPr marL="171450" indent="-171450">
              <a:buFont typeface="Wingdings" charset="2"/>
              <a:buChar char="v"/>
            </a:pPr>
            <a:r>
              <a:rPr lang="ja-JP" altLang="en-US" sz="900" dirty="0">
                <a:solidFill>
                  <a:srgbClr val="FFFFFF"/>
                </a:solidFill>
                <a:latin typeface="メイリオ"/>
                <a:ea typeface="メイリオ"/>
                <a:cs typeface="メイリオ"/>
              </a:rPr>
              <a:t>最新の分析元データの共有</a:t>
            </a:r>
            <a:endParaRPr kumimoji="1" lang="ja-JP" altLang="en-US" sz="900" dirty="0">
              <a:solidFill>
                <a:srgbClr val="FFFFFF"/>
              </a:solidFill>
              <a:latin typeface="メイリオ"/>
              <a:ea typeface="メイリオ"/>
              <a:cs typeface="メイリオ"/>
            </a:endParaRPr>
          </a:p>
        </p:txBody>
      </p:sp>
      <p:sp>
        <p:nvSpPr>
          <p:cNvPr id="35" name="正方形/長方形 34"/>
          <p:cNvSpPr/>
          <p:nvPr/>
        </p:nvSpPr>
        <p:spPr>
          <a:xfrm>
            <a:off x="4597511" y="5316902"/>
            <a:ext cx="1924860" cy="832073"/>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lang="ja-JP" altLang="en-US" sz="900" dirty="0">
                <a:solidFill>
                  <a:srgbClr val="FFFFFF"/>
                </a:solidFill>
                <a:latin typeface="メイリオ"/>
                <a:ea typeface="メイリオ"/>
                <a:cs typeface="メイリオ"/>
              </a:rPr>
              <a:t>大量の分析元データの処理</a:t>
            </a:r>
          </a:p>
          <a:p>
            <a:pPr marL="171450" indent="-171450">
              <a:buFont typeface="Wingdings" charset="2"/>
              <a:buChar char="v"/>
            </a:pPr>
            <a:r>
              <a:rPr lang="ja-JP" altLang="en-US" sz="900" dirty="0">
                <a:solidFill>
                  <a:srgbClr val="FFFFFF"/>
                </a:solidFill>
                <a:latin typeface="メイリオ"/>
                <a:ea typeface="メイリオ"/>
                <a:cs typeface="メイリオ"/>
              </a:rPr>
              <a:t>より高度なマイニングアルゴリズムの利用</a:t>
            </a:r>
            <a:endParaRPr kumimoji="1" lang="ja-JP" altLang="en-US" sz="900" dirty="0">
              <a:solidFill>
                <a:srgbClr val="FFFFFF"/>
              </a:solidFill>
              <a:latin typeface="メイリオ"/>
              <a:ea typeface="メイリオ"/>
              <a:cs typeface="メイリオ"/>
            </a:endParaRPr>
          </a:p>
        </p:txBody>
      </p:sp>
      <p:sp>
        <p:nvSpPr>
          <p:cNvPr id="36" name="正方形/長方形 35"/>
          <p:cNvSpPr/>
          <p:nvPr/>
        </p:nvSpPr>
        <p:spPr>
          <a:xfrm>
            <a:off x="6576971" y="5316902"/>
            <a:ext cx="1924860" cy="832073"/>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lang="ja-JP" altLang="en-US" sz="900" dirty="0">
                <a:solidFill>
                  <a:srgbClr val="FFFFFF"/>
                </a:solidFill>
                <a:latin typeface="メイリオ"/>
                <a:ea typeface="メイリオ"/>
                <a:cs typeface="メイリオ"/>
              </a:rPr>
              <a:t>多くの部署から収集された計画データの統合</a:t>
            </a:r>
            <a:endParaRPr kumimoji="1" lang="ja-JP" altLang="en-US" sz="900" dirty="0">
              <a:solidFill>
                <a:srgbClr val="FFFFFF"/>
              </a:solidFill>
              <a:latin typeface="メイリオ"/>
              <a:ea typeface="メイリオ"/>
              <a:cs typeface="メイリオ"/>
            </a:endParaRPr>
          </a:p>
        </p:txBody>
      </p:sp>
      <p:sp>
        <p:nvSpPr>
          <p:cNvPr id="37" name="下矢印 36"/>
          <p:cNvSpPr/>
          <p:nvPr/>
        </p:nvSpPr>
        <p:spPr>
          <a:xfrm>
            <a:off x="3423854" y="2680564"/>
            <a:ext cx="2277241" cy="1121103"/>
          </a:xfrm>
          <a:prstGeom prst="downArrow">
            <a:avLst>
              <a:gd name="adj1" fmla="val 55359"/>
              <a:gd name="adj2" fmla="val 49218"/>
            </a:avLst>
          </a:prstGeom>
          <a:solidFill>
            <a:schemeClr val="accent3">
              <a:lumMod val="75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フローチャート: 磁気ディスク 13"/>
          <p:cNvSpPr/>
          <p:nvPr/>
        </p:nvSpPr>
        <p:spPr>
          <a:xfrm>
            <a:off x="3906391" y="2178989"/>
            <a:ext cx="1336788" cy="834403"/>
          </a:xfrm>
          <a:prstGeom prst="flowChartMagneticDisk">
            <a:avLst/>
          </a:prstGeom>
          <a:solidFill>
            <a:schemeClr val="accent3">
              <a:lumMod val="75000"/>
            </a:schemeClr>
          </a:solidFill>
          <a:ln>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 name="下矢印 21"/>
          <p:cNvSpPr/>
          <p:nvPr/>
        </p:nvSpPr>
        <p:spPr>
          <a:xfrm>
            <a:off x="4344561" y="1312005"/>
            <a:ext cx="475302" cy="974421"/>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下矢印 21"/>
          <p:cNvSpPr/>
          <p:nvPr/>
        </p:nvSpPr>
        <p:spPr>
          <a:xfrm rot="18244821">
            <a:off x="3246616" y="1186175"/>
            <a:ext cx="475302" cy="776332"/>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下矢印 21"/>
          <p:cNvSpPr/>
          <p:nvPr/>
        </p:nvSpPr>
        <p:spPr>
          <a:xfrm rot="3355179" flipH="1">
            <a:off x="5513288" y="1188435"/>
            <a:ext cx="475302" cy="766048"/>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4162365" y="2453589"/>
            <a:ext cx="800219" cy="492443"/>
          </a:xfrm>
          <a:prstGeom prst="rect">
            <a:avLst/>
          </a:prstGeom>
          <a:noFill/>
        </p:spPr>
        <p:txBody>
          <a:bodyPr wrap="none" rtlCol="0">
            <a:spAutoFit/>
          </a:bodyPr>
          <a:lstStyle/>
          <a:p>
            <a:pPr algn="ctr"/>
            <a:r>
              <a:rPr kumimoji="1" lang="en-US" altLang="ja-JP" dirty="0" smtClean="0">
                <a:solidFill>
                  <a:schemeClr val="bg1"/>
                </a:solidFill>
                <a:latin typeface="メイリオ"/>
                <a:ea typeface="メイリオ"/>
                <a:cs typeface="メイリオ"/>
              </a:rPr>
              <a:t>DWH</a:t>
            </a:r>
          </a:p>
          <a:p>
            <a:pPr algn="ctr"/>
            <a:r>
              <a:rPr lang="ja-JP" altLang="en-US" sz="800" dirty="0" smtClean="0">
                <a:solidFill>
                  <a:schemeClr val="bg1"/>
                </a:solidFill>
                <a:latin typeface="メイリオ"/>
                <a:ea typeface="メイリオ"/>
                <a:cs typeface="メイリオ"/>
              </a:rPr>
              <a:t>構造化データ</a:t>
            </a:r>
            <a:endParaRPr kumimoji="1" lang="ja-JP" altLang="en-US" sz="800" dirty="0">
              <a:solidFill>
                <a:schemeClr val="bg1"/>
              </a:solidFill>
              <a:latin typeface="メイリオ"/>
              <a:ea typeface="メイリオ"/>
              <a:cs typeface="メイリオ"/>
            </a:endParaRPr>
          </a:p>
        </p:txBody>
      </p:sp>
      <p:sp>
        <p:nvSpPr>
          <p:cNvPr id="39" name="下矢印 38"/>
          <p:cNvSpPr/>
          <p:nvPr/>
        </p:nvSpPr>
        <p:spPr>
          <a:xfrm>
            <a:off x="1115958" y="3013392"/>
            <a:ext cx="709448" cy="665655"/>
          </a:xfrm>
          <a:prstGeom prst="downArrow">
            <a:avLst>
              <a:gd name="adj1" fmla="val 55359"/>
              <a:gd name="adj2" fmla="val 49218"/>
            </a:avLst>
          </a:prstGeom>
          <a:solidFill>
            <a:srgbClr val="FF6600">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下矢印 39"/>
          <p:cNvSpPr/>
          <p:nvPr/>
        </p:nvSpPr>
        <p:spPr>
          <a:xfrm>
            <a:off x="7322207" y="3013392"/>
            <a:ext cx="709448" cy="665655"/>
          </a:xfrm>
          <a:prstGeom prst="downArrow">
            <a:avLst>
              <a:gd name="adj1" fmla="val 55359"/>
              <a:gd name="adj2" fmla="val 49218"/>
            </a:avLst>
          </a:prstGeom>
          <a:solidFill>
            <a:srgbClr val="FF6600">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691931" y="935566"/>
            <a:ext cx="1569660" cy="369332"/>
          </a:xfrm>
          <a:prstGeom prst="rect">
            <a:avLst/>
          </a:prstGeom>
          <a:noFill/>
        </p:spPr>
        <p:txBody>
          <a:bodyPr wrap="none" rtlCol="0">
            <a:spAutoFit/>
          </a:bodyPr>
          <a:lstStyle/>
          <a:p>
            <a:pPr algn="ctr"/>
            <a:r>
              <a:rPr kumimoji="1" lang="ja-JP" altLang="en-US" dirty="0" smtClean="0">
                <a:solidFill>
                  <a:srgbClr val="FFFFFF"/>
                </a:solidFill>
                <a:latin typeface="メイリオ"/>
                <a:ea typeface="メイリオ"/>
                <a:cs typeface="メイリオ"/>
              </a:rPr>
              <a:t>経営層の目的</a:t>
            </a:r>
            <a:endParaRPr kumimoji="1" lang="ja-JP" altLang="en-US" dirty="0">
              <a:solidFill>
                <a:srgbClr val="FFFFFF"/>
              </a:solidFill>
              <a:latin typeface="メイリオ"/>
              <a:ea typeface="メイリオ"/>
              <a:cs typeface="メイリオ"/>
            </a:endParaRPr>
          </a:p>
        </p:txBody>
      </p:sp>
      <p:sp>
        <p:nvSpPr>
          <p:cNvPr id="42" name="テキスト ボックス 41"/>
          <p:cNvSpPr txBox="1"/>
          <p:nvPr/>
        </p:nvSpPr>
        <p:spPr>
          <a:xfrm>
            <a:off x="6790553" y="933352"/>
            <a:ext cx="1800493" cy="369332"/>
          </a:xfrm>
          <a:prstGeom prst="rect">
            <a:avLst/>
          </a:prstGeom>
          <a:noFill/>
        </p:spPr>
        <p:txBody>
          <a:bodyPr wrap="none" rtlCol="0">
            <a:spAutoFit/>
          </a:bodyPr>
          <a:lstStyle/>
          <a:p>
            <a:pPr algn="ctr"/>
            <a:r>
              <a:rPr kumimoji="1" lang="ja-JP" altLang="en-US" dirty="0" smtClean="0">
                <a:solidFill>
                  <a:srgbClr val="FFFFFF"/>
                </a:solidFill>
                <a:latin typeface="メイリオ"/>
                <a:ea typeface="メイリオ"/>
                <a:cs typeface="メイリオ"/>
              </a:rPr>
              <a:t>現場部門の目的</a:t>
            </a:r>
            <a:endParaRPr kumimoji="1" lang="ja-JP" altLang="en-US" dirty="0">
              <a:solidFill>
                <a:srgbClr val="FFFFFF"/>
              </a:solidFill>
              <a:latin typeface="メイリオ"/>
              <a:ea typeface="メイリオ"/>
              <a:cs typeface="メイリオ"/>
            </a:endParaRPr>
          </a:p>
        </p:txBody>
      </p:sp>
      <p:sp>
        <p:nvSpPr>
          <p:cNvPr id="43" name="ホームベース 42"/>
          <p:cNvSpPr/>
          <p:nvPr/>
        </p:nvSpPr>
        <p:spPr>
          <a:xfrm>
            <a:off x="6576971" y="6210287"/>
            <a:ext cx="1924860" cy="275426"/>
          </a:xfrm>
          <a:prstGeom prst="homePlate">
            <a:avLst/>
          </a:prstGeom>
          <a:solidFill>
            <a:srgbClr val="604A7B"/>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メイリオ"/>
                <a:ea typeface="メイリオ"/>
                <a:cs typeface="メイリオ"/>
              </a:rPr>
              <a:t>BA</a:t>
            </a:r>
            <a:r>
              <a:rPr kumimoji="1" lang="ja-JP" altLang="en-US" sz="1000" dirty="0" smtClean="0">
                <a:solidFill>
                  <a:srgbClr val="FFFFFF"/>
                </a:solidFill>
                <a:latin typeface="メイリオ"/>
                <a:ea typeface="メイリオ"/>
                <a:cs typeface="メイリオ"/>
              </a:rPr>
              <a:t>：</a:t>
            </a:r>
            <a:r>
              <a:rPr lang="en-US" altLang="ja-JP" sz="1000" dirty="0" smtClean="0">
                <a:solidFill>
                  <a:srgbClr val="FFFFFF"/>
                </a:solidFill>
                <a:latin typeface="メイリオ"/>
                <a:ea typeface="メイリオ"/>
                <a:cs typeface="メイリオ"/>
              </a:rPr>
              <a:t>Business Analytics</a:t>
            </a:r>
            <a:endParaRPr kumimoji="1" lang="ja-JP" altLang="en-US" sz="1000" dirty="0">
              <a:solidFill>
                <a:srgbClr val="FFFFFF"/>
              </a:solidFill>
              <a:latin typeface="メイリオ"/>
              <a:ea typeface="メイリオ"/>
              <a:cs typeface="メイリオ"/>
            </a:endParaRPr>
          </a:p>
        </p:txBody>
      </p:sp>
      <p:sp>
        <p:nvSpPr>
          <p:cNvPr id="44" name="ホームベース 43"/>
          <p:cNvSpPr/>
          <p:nvPr/>
        </p:nvSpPr>
        <p:spPr>
          <a:xfrm flipH="1">
            <a:off x="602816" y="6210287"/>
            <a:ext cx="5919553" cy="275426"/>
          </a:xfrm>
          <a:prstGeom prst="homePlate">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メイリオ"/>
                <a:ea typeface="メイリオ"/>
                <a:cs typeface="メイリオ"/>
              </a:rPr>
              <a:t>BI</a:t>
            </a:r>
            <a:r>
              <a:rPr kumimoji="1" lang="ja-JP" altLang="en-US" sz="1000" dirty="0" smtClean="0">
                <a:solidFill>
                  <a:srgbClr val="FFFFFF"/>
                </a:solidFill>
                <a:latin typeface="メイリオ"/>
                <a:ea typeface="メイリオ"/>
                <a:cs typeface="メイリオ"/>
              </a:rPr>
              <a:t>：</a:t>
            </a:r>
            <a:r>
              <a:rPr lang="en-US" altLang="ja-JP" sz="1000" dirty="0" smtClean="0">
                <a:solidFill>
                  <a:srgbClr val="FFFFFF"/>
                </a:solidFill>
                <a:latin typeface="メイリオ"/>
                <a:ea typeface="メイリオ"/>
                <a:cs typeface="メイリオ"/>
              </a:rPr>
              <a:t>Business Intelligence</a:t>
            </a:r>
            <a:endParaRPr kumimoji="1" lang="ja-JP" altLang="en-US" sz="1000" dirty="0">
              <a:solidFill>
                <a:srgbClr val="FFFFFF"/>
              </a:solidFill>
              <a:latin typeface="メイリオ"/>
              <a:ea typeface="メイリオ"/>
              <a:cs typeface="メイリオ"/>
            </a:endParaRPr>
          </a:p>
        </p:txBody>
      </p:sp>
      <p:sp>
        <p:nvSpPr>
          <p:cNvPr id="45" name="テキスト ボックス 44"/>
          <p:cNvSpPr txBox="1"/>
          <p:nvPr/>
        </p:nvSpPr>
        <p:spPr>
          <a:xfrm>
            <a:off x="3913817" y="3099997"/>
            <a:ext cx="1236236" cy="492443"/>
          </a:xfrm>
          <a:prstGeom prst="rect">
            <a:avLst/>
          </a:prstGeom>
          <a:noFill/>
        </p:spPr>
        <p:txBody>
          <a:bodyPr wrap="none" rtlCol="0">
            <a:spAutoFit/>
          </a:bodyPr>
          <a:lstStyle/>
          <a:p>
            <a:pPr algn="ctr"/>
            <a:r>
              <a:rPr kumimoji="1" lang="en-US" altLang="ja-JP" dirty="0" smtClean="0">
                <a:solidFill>
                  <a:srgbClr val="FFFFFF"/>
                </a:solidFill>
                <a:latin typeface="メイリオ"/>
                <a:ea typeface="メイリオ"/>
                <a:cs typeface="メイリオ"/>
              </a:rPr>
              <a:t>BI</a:t>
            </a:r>
          </a:p>
          <a:p>
            <a:pPr algn="ctr"/>
            <a:r>
              <a:rPr lang="en-US" altLang="ja-JP" sz="800" dirty="0" smtClean="0">
                <a:solidFill>
                  <a:srgbClr val="FFFFFF"/>
                </a:solidFill>
                <a:latin typeface="メイリオ"/>
                <a:ea typeface="メイリオ"/>
                <a:cs typeface="メイリオ"/>
              </a:rPr>
              <a:t>Business Intelligence</a:t>
            </a:r>
            <a:endParaRPr kumimoji="1" lang="ja-JP" altLang="en-US" sz="800" dirty="0">
              <a:solidFill>
                <a:srgbClr val="FFFFFF"/>
              </a:solidFill>
              <a:latin typeface="メイリオ"/>
              <a:ea typeface="メイリオ"/>
              <a:cs typeface="メイリオ"/>
            </a:endParaRPr>
          </a:p>
        </p:txBody>
      </p:sp>
      <p:sp>
        <p:nvSpPr>
          <p:cNvPr id="46" name="テキスト ボックス 45"/>
          <p:cNvSpPr txBox="1"/>
          <p:nvPr/>
        </p:nvSpPr>
        <p:spPr>
          <a:xfrm>
            <a:off x="2528079" y="3075492"/>
            <a:ext cx="1082348" cy="369332"/>
          </a:xfrm>
          <a:prstGeom prst="rect">
            <a:avLst/>
          </a:prstGeom>
          <a:noFill/>
        </p:spPr>
        <p:txBody>
          <a:bodyPr wrap="none" rtlCol="0">
            <a:spAutoFit/>
          </a:bodyPr>
          <a:lstStyle/>
          <a:p>
            <a:r>
              <a:rPr lang="ja-JP" altLang="en-US" sz="1000" dirty="0" smtClean="0">
                <a:solidFill>
                  <a:srgbClr val="FFFFFF"/>
                </a:solidFill>
                <a:latin typeface="メイリオ"/>
                <a:ea typeface="メイリオ"/>
                <a:cs typeface="メイリオ"/>
              </a:rPr>
              <a:t>アナリティクス</a:t>
            </a:r>
            <a:endParaRPr lang="en-US" altLang="ja-JP" sz="1000" dirty="0" smtClean="0">
              <a:solidFill>
                <a:srgbClr val="FFFFFF"/>
              </a:solidFill>
              <a:latin typeface="メイリオ"/>
              <a:ea typeface="メイリオ"/>
              <a:cs typeface="メイリオ"/>
            </a:endParaRPr>
          </a:p>
          <a:p>
            <a:r>
              <a:rPr lang="en-US" altLang="ja-JP" sz="800" dirty="0" smtClean="0">
                <a:solidFill>
                  <a:srgbClr val="FFFFFF"/>
                </a:solidFill>
                <a:latin typeface="メイリオ"/>
                <a:ea typeface="メイリオ"/>
                <a:cs typeface="メイリオ"/>
              </a:rPr>
              <a:t>Analysis</a:t>
            </a:r>
            <a:endParaRPr kumimoji="1" lang="ja-JP" altLang="en-US" sz="8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618683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正方形/長方形 86"/>
          <p:cNvSpPr/>
          <p:nvPr/>
        </p:nvSpPr>
        <p:spPr>
          <a:xfrm>
            <a:off x="460450" y="2933704"/>
            <a:ext cx="3341969" cy="187163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アナリティクスとビジネス・インテリジェンス</a:t>
            </a:r>
            <a:endParaRPr kumimoji="1" lang="ja-JP" altLang="en-US" dirty="0"/>
          </a:p>
        </p:txBody>
      </p:sp>
      <p:pic>
        <p:nvPicPr>
          <p:cNvPr id="21" name="図 20"/>
          <p:cNvPicPr>
            <a:picLocks noChangeAspect="1"/>
          </p:cNvPicPr>
          <p:nvPr/>
        </p:nvPicPr>
        <p:blipFill>
          <a:blip r:embed="rId3"/>
          <a:stretch>
            <a:fillRect/>
          </a:stretch>
        </p:blipFill>
        <p:spPr>
          <a:xfrm>
            <a:off x="8128001" y="6690381"/>
            <a:ext cx="882650" cy="150697"/>
          </a:xfrm>
          <a:prstGeom prst="rect">
            <a:avLst/>
          </a:prstGeom>
          <a:ln>
            <a:solidFill>
              <a:srgbClr val="660066"/>
            </a:solidFill>
          </a:ln>
          <a:effectLst>
            <a:outerShdw blurRad="50800" dist="38100" dir="2700000" algn="tl" rotWithShape="0">
              <a:prstClr val="black">
                <a:alpha val="40000"/>
              </a:prstClr>
            </a:outerShdw>
          </a:effectLst>
        </p:spPr>
      </p:pic>
      <p:sp>
        <p:nvSpPr>
          <p:cNvPr id="17" name="正方形/長方形 16"/>
          <p:cNvSpPr/>
          <p:nvPr/>
        </p:nvSpPr>
        <p:spPr>
          <a:xfrm>
            <a:off x="3462489" y="1028095"/>
            <a:ext cx="2215848" cy="931334"/>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行動・実行</a:t>
            </a:r>
            <a:endParaRPr kumimoji="1" lang="ja-JP" altLang="en-US" sz="2000" dirty="0">
              <a:solidFill>
                <a:srgbClr val="FFFFFF"/>
              </a:solidFill>
              <a:latin typeface="メイリオ"/>
              <a:ea typeface="メイリオ"/>
              <a:cs typeface="メイリオ"/>
            </a:endParaRPr>
          </a:p>
        </p:txBody>
      </p:sp>
      <p:sp>
        <p:nvSpPr>
          <p:cNvPr id="28" name="正方形/長方形 27"/>
          <p:cNvSpPr/>
          <p:nvPr/>
        </p:nvSpPr>
        <p:spPr>
          <a:xfrm>
            <a:off x="595822" y="1028095"/>
            <a:ext cx="2215848" cy="93133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メイリオ"/>
                <a:ea typeface="メイリオ"/>
                <a:cs typeface="メイリオ"/>
              </a:rPr>
              <a:t>判断・意志決定</a:t>
            </a:r>
            <a:endParaRPr kumimoji="1" lang="ja-JP" altLang="en-US" sz="2000" dirty="0">
              <a:solidFill>
                <a:srgbClr val="FFFFFF"/>
              </a:solidFill>
              <a:latin typeface="メイリオ"/>
              <a:ea typeface="メイリオ"/>
              <a:cs typeface="メイリオ"/>
            </a:endParaRPr>
          </a:p>
        </p:txBody>
      </p:sp>
      <p:sp>
        <p:nvSpPr>
          <p:cNvPr id="29" name="正方形/長方形 28"/>
          <p:cNvSpPr/>
          <p:nvPr/>
        </p:nvSpPr>
        <p:spPr>
          <a:xfrm>
            <a:off x="6314303" y="1028095"/>
            <a:ext cx="2215848" cy="931334"/>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データ収集・評価</a:t>
            </a:r>
            <a:endParaRPr kumimoji="1" lang="ja-JP" altLang="en-US" sz="2000" dirty="0">
              <a:solidFill>
                <a:srgbClr val="FFFFFF"/>
              </a:solidFill>
              <a:latin typeface="メイリオ"/>
              <a:ea typeface="メイリオ"/>
              <a:cs typeface="メイリオ"/>
            </a:endParaRPr>
          </a:p>
        </p:txBody>
      </p:sp>
      <p:sp>
        <p:nvSpPr>
          <p:cNvPr id="30" name="正方形/長方形 29"/>
          <p:cNvSpPr/>
          <p:nvPr/>
        </p:nvSpPr>
        <p:spPr>
          <a:xfrm>
            <a:off x="595822" y="3011131"/>
            <a:ext cx="2215848" cy="931334"/>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可視化</a:t>
            </a:r>
            <a:endParaRPr kumimoji="1" lang="ja-JP" altLang="en-US" sz="2000" dirty="0">
              <a:solidFill>
                <a:srgbClr val="FFFFFF"/>
              </a:solidFill>
              <a:latin typeface="メイリオ"/>
              <a:ea typeface="メイリオ"/>
              <a:cs typeface="メイリオ"/>
            </a:endParaRPr>
          </a:p>
        </p:txBody>
      </p:sp>
      <p:sp>
        <p:nvSpPr>
          <p:cNvPr id="31" name="フローチャート: 磁気ディスク 30"/>
          <p:cNvSpPr/>
          <p:nvPr/>
        </p:nvSpPr>
        <p:spPr>
          <a:xfrm>
            <a:off x="3898964" y="3011131"/>
            <a:ext cx="1336788" cy="931334"/>
          </a:xfrm>
          <a:prstGeom prst="flowChartMagneticDisk">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ソーシャル</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インターネット</a:t>
            </a:r>
            <a:endParaRPr kumimoji="1" lang="ja-JP" altLang="en-US" sz="1200" dirty="0">
              <a:solidFill>
                <a:srgbClr val="FFFFFF"/>
              </a:solidFill>
              <a:latin typeface="メイリオ"/>
              <a:ea typeface="メイリオ"/>
              <a:cs typeface="メイリオ"/>
            </a:endParaRPr>
          </a:p>
        </p:txBody>
      </p:sp>
      <p:sp>
        <p:nvSpPr>
          <p:cNvPr id="33" name="フローチャート: 磁気ディスク 32"/>
          <p:cNvSpPr/>
          <p:nvPr/>
        </p:nvSpPr>
        <p:spPr>
          <a:xfrm>
            <a:off x="1032297" y="5053584"/>
            <a:ext cx="1336788" cy="931334"/>
          </a:xfrm>
          <a:prstGeom prst="flowChartMagneticDisk">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業務データ</a:t>
            </a:r>
            <a:endParaRPr kumimoji="1" lang="ja-JP" altLang="en-US" sz="1600" dirty="0">
              <a:solidFill>
                <a:srgbClr val="FFFFFF"/>
              </a:solidFill>
              <a:latin typeface="メイリオ"/>
              <a:ea typeface="メイリオ"/>
              <a:cs typeface="メイリオ"/>
            </a:endParaRPr>
          </a:p>
        </p:txBody>
      </p:sp>
      <p:sp>
        <p:nvSpPr>
          <p:cNvPr id="36" name="正方形/長方形 35"/>
          <p:cNvSpPr/>
          <p:nvPr/>
        </p:nvSpPr>
        <p:spPr>
          <a:xfrm>
            <a:off x="3462489" y="4878383"/>
            <a:ext cx="2215848" cy="350401"/>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メイリオ"/>
                <a:ea typeface="メイリオ"/>
                <a:cs typeface="メイリオ"/>
              </a:rPr>
              <a:t>CRM</a:t>
            </a:r>
            <a:endParaRPr kumimoji="1" lang="ja-JP" altLang="en-US" sz="2000" dirty="0">
              <a:solidFill>
                <a:srgbClr val="FFFFFF"/>
              </a:solidFill>
              <a:latin typeface="メイリオ"/>
              <a:ea typeface="メイリオ"/>
              <a:cs typeface="メイリオ"/>
            </a:endParaRPr>
          </a:p>
        </p:txBody>
      </p:sp>
      <p:sp>
        <p:nvSpPr>
          <p:cNvPr id="37" name="正方形/長方形 36"/>
          <p:cNvSpPr/>
          <p:nvPr/>
        </p:nvSpPr>
        <p:spPr>
          <a:xfrm>
            <a:off x="3462489" y="5258492"/>
            <a:ext cx="2215848" cy="350401"/>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メイリオ"/>
                <a:ea typeface="メイリオ"/>
                <a:cs typeface="メイリオ"/>
              </a:rPr>
              <a:t>SCM</a:t>
            </a:r>
            <a:endParaRPr kumimoji="1" lang="ja-JP" altLang="en-US" sz="2000" dirty="0">
              <a:solidFill>
                <a:srgbClr val="FFFFFF"/>
              </a:solidFill>
              <a:latin typeface="メイリオ"/>
              <a:ea typeface="メイリオ"/>
              <a:cs typeface="メイリオ"/>
            </a:endParaRPr>
          </a:p>
        </p:txBody>
      </p:sp>
      <p:sp>
        <p:nvSpPr>
          <p:cNvPr id="38" name="正方形/長方形 37"/>
          <p:cNvSpPr/>
          <p:nvPr/>
        </p:nvSpPr>
        <p:spPr>
          <a:xfrm>
            <a:off x="3462489" y="5634517"/>
            <a:ext cx="2215848" cy="350401"/>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メイリオ"/>
                <a:ea typeface="メイリオ"/>
                <a:cs typeface="メイリオ"/>
              </a:rPr>
              <a:t>ERP</a:t>
            </a:r>
            <a:endParaRPr kumimoji="1" lang="ja-JP" altLang="en-US" sz="2000" dirty="0">
              <a:solidFill>
                <a:srgbClr val="FFFFFF"/>
              </a:solidFill>
              <a:latin typeface="メイリオ"/>
              <a:ea typeface="メイリオ"/>
              <a:cs typeface="メイリオ"/>
            </a:endParaRPr>
          </a:p>
        </p:txBody>
      </p:sp>
      <p:cxnSp>
        <p:nvCxnSpPr>
          <p:cNvPr id="40" name="直線矢印コネクタ 39"/>
          <p:cNvCxnSpPr>
            <a:stCxn id="28" idx="3"/>
            <a:endCxn id="17" idx="1"/>
          </p:cNvCxnSpPr>
          <p:nvPr/>
        </p:nvCxnSpPr>
        <p:spPr>
          <a:xfrm>
            <a:off x="2811670" y="1493762"/>
            <a:ext cx="650819"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a:stCxn id="17" idx="3"/>
            <a:endCxn id="29" idx="1"/>
          </p:cNvCxnSpPr>
          <p:nvPr/>
        </p:nvCxnSpPr>
        <p:spPr>
          <a:xfrm>
            <a:off x="5678337" y="1493762"/>
            <a:ext cx="635966"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カギ線コネクタ 44"/>
          <p:cNvCxnSpPr>
            <a:stCxn id="29" idx="2"/>
            <a:endCxn id="31" idx="4"/>
          </p:cNvCxnSpPr>
          <p:nvPr/>
        </p:nvCxnSpPr>
        <p:spPr>
          <a:xfrm rot="5400000">
            <a:off x="5570306" y="1624876"/>
            <a:ext cx="1517369" cy="2186475"/>
          </a:xfrm>
          <a:prstGeom prst="bentConnector2">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カギ線コネクタ 45"/>
          <p:cNvCxnSpPr>
            <a:stCxn id="36" idx="1"/>
            <a:endCxn id="33" idx="4"/>
          </p:cNvCxnSpPr>
          <p:nvPr/>
        </p:nvCxnSpPr>
        <p:spPr>
          <a:xfrm rot="10800000" flipV="1">
            <a:off x="2369085" y="5053583"/>
            <a:ext cx="1093404" cy="465667"/>
          </a:xfrm>
          <a:prstGeom prst="bentConnector3">
            <a:avLst>
              <a:gd name="adj1" fmla="val 50000"/>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カギ線コネクタ 48"/>
          <p:cNvCxnSpPr>
            <a:stCxn id="29" idx="2"/>
            <a:endCxn id="37" idx="3"/>
          </p:cNvCxnSpPr>
          <p:nvPr/>
        </p:nvCxnSpPr>
        <p:spPr>
          <a:xfrm rot="5400000">
            <a:off x="4813150" y="2824616"/>
            <a:ext cx="3474264" cy="1743890"/>
          </a:xfrm>
          <a:prstGeom prst="bentConnector2">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カギ線コネクタ 51"/>
          <p:cNvCxnSpPr>
            <a:stCxn id="29" idx="2"/>
            <a:endCxn id="38" idx="3"/>
          </p:cNvCxnSpPr>
          <p:nvPr/>
        </p:nvCxnSpPr>
        <p:spPr>
          <a:xfrm rot="5400000">
            <a:off x="4625138" y="3012628"/>
            <a:ext cx="3850289" cy="1743890"/>
          </a:xfrm>
          <a:prstGeom prst="bentConnector2">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カギ線コネクタ 63"/>
          <p:cNvCxnSpPr>
            <a:stCxn id="29" idx="2"/>
            <a:endCxn id="36" idx="3"/>
          </p:cNvCxnSpPr>
          <p:nvPr/>
        </p:nvCxnSpPr>
        <p:spPr>
          <a:xfrm rot="5400000">
            <a:off x="5003205" y="2634561"/>
            <a:ext cx="3094155" cy="1743890"/>
          </a:xfrm>
          <a:prstGeom prst="bentConnector2">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カギ線コネクタ 66"/>
          <p:cNvCxnSpPr>
            <a:stCxn id="37" idx="1"/>
            <a:endCxn id="33" idx="4"/>
          </p:cNvCxnSpPr>
          <p:nvPr/>
        </p:nvCxnSpPr>
        <p:spPr>
          <a:xfrm rot="10800000" flipV="1">
            <a:off x="2369085" y="5433693"/>
            <a:ext cx="1093404" cy="85558"/>
          </a:xfrm>
          <a:prstGeom prst="bentConnector3">
            <a:avLst>
              <a:gd name="adj1" fmla="val 50000"/>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カギ線コネクタ 69"/>
          <p:cNvCxnSpPr>
            <a:stCxn id="38" idx="1"/>
            <a:endCxn id="33" idx="4"/>
          </p:cNvCxnSpPr>
          <p:nvPr/>
        </p:nvCxnSpPr>
        <p:spPr>
          <a:xfrm rot="10800000">
            <a:off x="2369085" y="5519252"/>
            <a:ext cx="1093404" cy="290467"/>
          </a:xfrm>
          <a:prstGeom prst="bentConnector3">
            <a:avLst>
              <a:gd name="adj1" fmla="val 50000"/>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a:stCxn id="30" idx="0"/>
            <a:endCxn id="28" idx="2"/>
          </p:cNvCxnSpPr>
          <p:nvPr/>
        </p:nvCxnSpPr>
        <p:spPr>
          <a:xfrm flipV="1">
            <a:off x="1703746" y="1959429"/>
            <a:ext cx="0" cy="1051702"/>
          </a:xfrm>
          <a:prstGeom prst="straightConnector1">
            <a:avLst/>
          </a:prstGeom>
          <a:ln w="38100" cmpd="sng">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a:stCxn id="33" idx="1"/>
            <a:endCxn id="30" idx="2"/>
          </p:cNvCxnSpPr>
          <p:nvPr/>
        </p:nvCxnSpPr>
        <p:spPr>
          <a:xfrm flipV="1">
            <a:off x="1700691" y="3942465"/>
            <a:ext cx="3055" cy="1111119"/>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31" idx="2"/>
            <a:endCxn id="30" idx="3"/>
          </p:cNvCxnSpPr>
          <p:nvPr/>
        </p:nvCxnSpPr>
        <p:spPr>
          <a:xfrm flipH="1">
            <a:off x="2811670" y="3476798"/>
            <a:ext cx="1087294" cy="0"/>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正方形/長方形 33"/>
          <p:cNvSpPr/>
          <p:nvPr/>
        </p:nvSpPr>
        <p:spPr>
          <a:xfrm>
            <a:off x="3156305" y="3011131"/>
            <a:ext cx="521554" cy="93133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000" dirty="0" smtClean="0">
                <a:solidFill>
                  <a:srgbClr val="FFFFFF"/>
                </a:solidFill>
                <a:latin typeface="メイリオ"/>
                <a:ea typeface="メイリオ"/>
                <a:cs typeface="メイリオ"/>
              </a:rPr>
              <a:t>分析</a:t>
            </a:r>
            <a:endParaRPr kumimoji="1" lang="ja-JP" altLang="en-US" sz="2000" dirty="0">
              <a:solidFill>
                <a:srgbClr val="FFFFFF"/>
              </a:solidFill>
              <a:latin typeface="メイリオ"/>
              <a:ea typeface="メイリオ"/>
              <a:cs typeface="メイリオ"/>
            </a:endParaRPr>
          </a:p>
        </p:txBody>
      </p:sp>
      <p:sp>
        <p:nvSpPr>
          <p:cNvPr id="35" name="正方形/長方形 34"/>
          <p:cNvSpPr/>
          <p:nvPr/>
        </p:nvSpPr>
        <p:spPr>
          <a:xfrm>
            <a:off x="595822" y="4144322"/>
            <a:ext cx="2215848" cy="52732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分析</a:t>
            </a:r>
            <a:endParaRPr kumimoji="1" lang="ja-JP" altLang="en-US" sz="2000" dirty="0">
              <a:solidFill>
                <a:srgbClr val="FFFFFF"/>
              </a:solidFill>
              <a:latin typeface="メイリオ"/>
              <a:ea typeface="メイリオ"/>
              <a:cs typeface="メイリオ"/>
            </a:endParaRPr>
          </a:p>
        </p:txBody>
      </p:sp>
      <p:sp>
        <p:nvSpPr>
          <p:cNvPr id="83" name="四角形吹き出し 82"/>
          <p:cNvSpPr/>
          <p:nvPr/>
        </p:nvSpPr>
        <p:spPr>
          <a:xfrm>
            <a:off x="2811670" y="2198422"/>
            <a:ext cx="2866667" cy="616450"/>
          </a:xfrm>
          <a:prstGeom prst="wedgeRectCallout">
            <a:avLst>
              <a:gd name="adj1" fmla="val -88135"/>
              <a:gd name="adj2" fmla="val 3464"/>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メイリオ"/>
                <a:ea typeface="メイリオ"/>
                <a:cs typeface="メイリオ"/>
              </a:rPr>
              <a:t>Business Intelligence</a:t>
            </a:r>
          </a:p>
          <a:p>
            <a:pPr algn="ctr"/>
            <a:r>
              <a:rPr kumimoji="1" lang="ja-JP" altLang="en-US" sz="1050" dirty="0" smtClean="0">
                <a:solidFill>
                  <a:srgbClr val="FFFFFF"/>
                </a:solidFill>
                <a:latin typeface="メイリオ"/>
                <a:ea typeface="メイリオ"/>
                <a:cs typeface="メイリオ"/>
              </a:rPr>
              <a:t>ビジネス判断を行う上で役立つ情報</a:t>
            </a:r>
            <a:endParaRPr kumimoji="1" lang="ja-JP" altLang="en-US" sz="1050" dirty="0">
              <a:solidFill>
                <a:srgbClr val="FFFFFF"/>
              </a:solidFill>
              <a:latin typeface="メイリオ"/>
              <a:ea typeface="メイリオ"/>
              <a:cs typeface="メイリオ"/>
            </a:endParaRPr>
          </a:p>
        </p:txBody>
      </p:sp>
      <p:sp>
        <p:nvSpPr>
          <p:cNvPr id="84" name="四角形吹き出し 83"/>
          <p:cNvSpPr/>
          <p:nvPr/>
        </p:nvSpPr>
        <p:spPr>
          <a:xfrm>
            <a:off x="4757612" y="4055197"/>
            <a:ext cx="2566549" cy="616450"/>
          </a:xfrm>
          <a:prstGeom prst="wedgeRectCallout">
            <a:avLst>
              <a:gd name="adj1" fmla="val -30087"/>
              <a:gd name="adj2" fmla="val -88102"/>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メイリオ"/>
                <a:ea typeface="メイリオ"/>
                <a:cs typeface="メイリオ"/>
              </a:rPr>
              <a:t>Twitter</a:t>
            </a:r>
            <a:r>
              <a:rPr kumimoji="1" lang="ja-JP" altLang="en-US" sz="1200" dirty="0" smtClean="0">
                <a:solidFill>
                  <a:srgbClr val="FFFFFF"/>
                </a:solidFill>
                <a:latin typeface="メイリオ"/>
                <a:ea typeface="メイリオ"/>
                <a:cs typeface="メイリオ"/>
              </a:rPr>
              <a:t>や</a:t>
            </a:r>
            <a:r>
              <a:rPr kumimoji="1" lang="en-US" altLang="ja-JP" sz="1200" dirty="0" smtClean="0">
                <a:solidFill>
                  <a:srgbClr val="FFFFFF"/>
                </a:solidFill>
                <a:latin typeface="メイリオ"/>
                <a:ea typeface="メイリオ"/>
                <a:cs typeface="メイリオ"/>
              </a:rPr>
              <a:t>Facebook</a:t>
            </a:r>
            <a:r>
              <a:rPr kumimoji="1" lang="ja-JP" altLang="en-US" sz="1200" dirty="0" smtClean="0">
                <a:solidFill>
                  <a:srgbClr val="FFFFFF"/>
                </a:solidFill>
                <a:latin typeface="メイリオ"/>
                <a:ea typeface="メイリオ"/>
                <a:cs typeface="メイリオ"/>
              </a:rPr>
              <a:t>などの</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ソーシャルメディアや</a:t>
            </a:r>
            <a:r>
              <a:rPr lang="en-US" altLang="ja-JP" sz="1200" dirty="0" smtClean="0">
                <a:solidFill>
                  <a:srgbClr val="FFFFFF"/>
                </a:solidFill>
                <a:latin typeface="メイリオ"/>
                <a:ea typeface="メイリオ"/>
                <a:cs typeface="メイリオ"/>
              </a:rPr>
              <a:t>Web</a:t>
            </a:r>
            <a:r>
              <a:rPr lang="ja-JP" altLang="en-US" sz="1200" dirty="0" smtClean="0">
                <a:solidFill>
                  <a:srgbClr val="FFFFFF"/>
                </a:solidFill>
                <a:latin typeface="メイリオ"/>
                <a:ea typeface="メイリオ"/>
                <a:cs typeface="メイリオ"/>
              </a:rPr>
              <a:t>サイト</a:t>
            </a:r>
            <a:endParaRPr kumimoji="1" lang="ja-JP" altLang="en-US" sz="1200" dirty="0">
              <a:solidFill>
                <a:srgbClr val="FFFFFF"/>
              </a:solidFill>
              <a:latin typeface="メイリオ"/>
              <a:ea typeface="メイリオ"/>
              <a:cs typeface="メイリオ"/>
            </a:endParaRPr>
          </a:p>
        </p:txBody>
      </p:sp>
      <p:sp>
        <p:nvSpPr>
          <p:cNvPr id="86" name="四角形吹き出し 85"/>
          <p:cNvSpPr/>
          <p:nvPr/>
        </p:nvSpPr>
        <p:spPr>
          <a:xfrm>
            <a:off x="2987189" y="4055197"/>
            <a:ext cx="1572747" cy="616450"/>
          </a:xfrm>
          <a:prstGeom prst="wedgeRectCallout">
            <a:avLst>
              <a:gd name="adj1" fmla="val -56578"/>
              <a:gd name="adj2" fmla="val -52953"/>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メイリオ"/>
                <a:ea typeface="メイリオ"/>
                <a:cs typeface="メイリオ"/>
              </a:rPr>
              <a:t>Analytics</a:t>
            </a:r>
          </a:p>
          <a:p>
            <a:pPr algn="ctr"/>
            <a:r>
              <a:rPr kumimoji="1" lang="ja-JP" altLang="en-US" sz="1400" dirty="0" smtClean="0">
                <a:solidFill>
                  <a:srgbClr val="FFFFFF"/>
                </a:solidFill>
                <a:latin typeface="メイリオ"/>
                <a:ea typeface="メイリオ"/>
                <a:cs typeface="メイリオ"/>
              </a:rPr>
              <a:t>アナリティクス</a:t>
            </a:r>
            <a:endParaRPr kumimoji="1" lang="ja-JP" altLang="en-US" sz="14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5789691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1864076" y="1834494"/>
            <a:ext cx="5391711" cy="344617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フローチャート: 磁気ディスク 10"/>
          <p:cNvSpPr/>
          <p:nvPr/>
        </p:nvSpPr>
        <p:spPr>
          <a:xfrm>
            <a:off x="4827289" y="2015232"/>
            <a:ext cx="1336788" cy="767043"/>
          </a:xfrm>
          <a:prstGeom prst="flowChartMagneticDisk">
            <a:avLst/>
          </a:prstGeom>
          <a:solidFill>
            <a:schemeClr val="tx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アナリティクス・プロセス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4" name="正方形/長方形 3"/>
          <p:cNvSpPr/>
          <p:nvPr/>
        </p:nvSpPr>
        <p:spPr>
          <a:xfrm>
            <a:off x="3800725" y="4292865"/>
            <a:ext cx="1552159" cy="80080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予測・最適化</a:t>
            </a:r>
            <a:endParaRPr kumimoji="1" lang="en-US" altLang="ja-JP" dirty="0" smtClean="0">
              <a:solidFill>
                <a:srgbClr val="FFFFFF"/>
              </a:solidFill>
              <a:latin typeface="メイリオ"/>
              <a:ea typeface="メイリオ"/>
              <a:cs typeface="メイリオ"/>
            </a:endParaRPr>
          </a:p>
          <a:p>
            <a:pPr algn="ctr"/>
            <a:r>
              <a:rPr lang="en-US" altLang="ja-JP" sz="900" dirty="0" smtClean="0">
                <a:solidFill>
                  <a:srgbClr val="FFFFFF"/>
                </a:solidFill>
                <a:latin typeface="メイリオ"/>
                <a:ea typeface="メイリオ"/>
                <a:cs typeface="メイリオ"/>
              </a:rPr>
              <a:t>Business Analysis</a:t>
            </a:r>
            <a:endParaRPr kumimoji="1" lang="ja-JP" altLang="en-US" sz="900" dirty="0">
              <a:solidFill>
                <a:srgbClr val="FFFFFF"/>
              </a:solidFill>
              <a:latin typeface="メイリオ"/>
              <a:ea typeface="メイリオ"/>
              <a:cs typeface="メイリオ"/>
            </a:endParaRPr>
          </a:p>
        </p:txBody>
      </p:sp>
      <p:sp>
        <p:nvSpPr>
          <p:cNvPr id="5" name="正方形/長方形 4"/>
          <p:cNvSpPr/>
          <p:nvPr/>
        </p:nvSpPr>
        <p:spPr>
          <a:xfrm>
            <a:off x="3800725" y="2265266"/>
            <a:ext cx="1552159" cy="80080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データ収集</a:t>
            </a:r>
            <a:endParaRPr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データ蓄積</a:t>
            </a:r>
            <a:endParaRPr kumimoji="1" lang="ja-JP" altLang="en-US" dirty="0">
              <a:solidFill>
                <a:srgbClr val="FFFFFF"/>
              </a:solidFill>
              <a:latin typeface="メイリオ"/>
              <a:ea typeface="メイリオ"/>
              <a:cs typeface="メイリオ"/>
            </a:endParaRPr>
          </a:p>
        </p:txBody>
      </p:sp>
      <p:sp>
        <p:nvSpPr>
          <p:cNvPr id="6" name="正方形/長方形 5"/>
          <p:cNvSpPr/>
          <p:nvPr/>
        </p:nvSpPr>
        <p:spPr>
          <a:xfrm>
            <a:off x="5352884" y="3290206"/>
            <a:ext cx="1552159" cy="80080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集計・分析</a:t>
            </a:r>
            <a:endParaRPr kumimoji="1" lang="en-US" altLang="ja-JP" dirty="0" smtClean="0">
              <a:solidFill>
                <a:srgbClr val="FFFFFF"/>
              </a:solidFill>
              <a:latin typeface="メイリオ"/>
              <a:ea typeface="メイリオ"/>
              <a:cs typeface="メイリオ"/>
            </a:endParaRPr>
          </a:p>
          <a:p>
            <a:pPr algn="ctr"/>
            <a:r>
              <a:rPr lang="en-US" altLang="ja-JP" sz="900" dirty="0" smtClean="0">
                <a:solidFill>
                  <a:srgbClr val="FFFFFF"/>
                </a:solidFill>
                <a:latin typeface="メイリオ"/>
                <a:ea typeface="メイリオ"/>
                <a:cs typeface="メイリオ"/>
              </a:rPr>
              <a:t>Business Intelligence</a:t>
            </a:r>
          </a:p>
        </p:txBody>
      </p:sp>
      <p:sp>
        <p:nvSpPr>
          <p:cNvPr id="7" name="正方形/長方形 6"/>
          <p:cNvSpPr/>
          <p:nvPr/>
        </p:nvSpPr>
        <p:spPr>
          <a:xfrm>
            <a:off x="2248566" y="3290206"/>
            <a:ext cx="1552159" cy="80080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検証・評価</a:t>
            </a:r>
            <a:endParaRPr kumimoji="1" lang="ja-JP" altLang="en-US" dirty="0">
              <a:solidFill>
                <a:srgbClr val="FFFFFF"/>
              </a:solidFill>
              <a:latin typeface="メイリオ"/>
              <a:ea typeface="メイリオ"/>
              <a:cs typeface="メイリオ"/>
            </a:endParaRPr>
          </a:p>
        </p:txBody>
      </p:sp>
      <p:sp>
        <p:nvSpPr>
          <p:cNvPr id="8" name="正方形/長方形 7"/>
          <p:cNvSpPr/>
          <p:nvPr/>
        </p:nvSpPr>
        <p:spPr>
          <a:xfrm>
            <a:off x="221105" y="3290206"/>
            <a:ext cx="1552159" cy="800802"/>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行動</a:t>
            </a:r>
            <a:endParaRPr kumimoji="1" lang="ja-JP" altLang="en-US" dirty="0">
              <a:solidFill>
                <a:srgbClr val="FFFFFF"/>
              </a:solidFill>
              <a:latin typeface="メイリオ"/>
              <a:ea typeface="メイリオ"/>
              <a:cs typeface="メイリオ"/>
            </a:endParaRPr>
          </a:p>
        </p:txBody>
      </p:sp>
      <p:sp>
        <p:nvSpPr>
          <p:cNvPr id="9" name="正方形/長方形 8"/>
          <p:cNvSpPr/>
          <p:nvPr/>
        </p:nvSpPr>
        <p:spPr>
          <a:xfrm>
            <a:off x="3800725" y="5577753"/>
            <a:ext cx="1552159" cy="800802"/>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計画</a:t>
            </a:r>
            <a:endParaRPr kumimoji="1" lang="ja-JP" altLang="en-US" dirty="0">
              <a:solidFill>
                <a:srgbClr val="FFFFFF"/>
              </a:solidFill>
              <a:latin typeface="メイリオ"/>
              <a:ea typeface="メイリオ"/>
              <a:cs typeface="メイリオ"/>
            </a:endParaRPr>
          </a:p>
        </p:txBody>
      </p:sp>
      <p:sp>
        <p:nvSpPr>
          <p:cNvPr id="10" name="正方形/長方形 9"/>
          <p:cNvSpPr/>
          <p:nvPr/>
        </p:nvSpPr>
        <p:spPr>
          <a:xfrm>
            <a:off x="7372919" y="3290206"/>
            <a:ext cx="1552159" cy="800802"/>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洞察</a:t>
            </a:r>
            <a:endParaRPr kumimoji="1" lang="en-US" altLang="ja-JP" dirty="0" smtClean="0">
              <a:solidFill>
                <a:srgbClr val="FFFFFF"/>
              </a:solidFill>
              <a:latin typeface="メイリオ"/>
              <a:ea typeface="メイリオ"/>
              <a:cs typeface="メイリオ"/>
            </a:endParaRPr>
          </a:p>
        </p:txBody>
      </p:sp>
      <p:sp>
        <p:nvSpPr>
          <p:cNvPr id="12" name="テキスト ボックス 11"/>
          <p:cNvSpPr txBox="1"/>
          <p:nvPr/>
        </p:nvSpPr>
        <p:spPr>
          <a:xfrm>
            <a:off x="5488216" y="2256973"/>
            <a:ext cx="675861" cy="369332"/>
          </a:xfrm>
          <a:prstGeom prst="rect">
            <a:avLst/>
          </a:prstGeom>
          <a:noFill/>
        </p:spPr>
        <p:txBody>
          <a:bodyPr wrap="none" rtlCol="0">
            <a:spAutoFit/>
          </a:bodyPr>
          <a:lstStyle/>
          <a:p>
            <a:pPr algn="r"/>
            <a:r>
              <a:rPr kumimoji="1" lang="en-US" altLang="ja-JP" dirty="0" smtClean="0">
                <a:solidFill>
                  <a:schemeClr val="bg1"/>
                </a:solidFill>
              </a:rPr>
              <a:t>DWH</a:t>
            </a:r>
            <a:endParaRPr kumimoji="1" lang="ja-JP" altLang="en-US" sz="800" dirty="0">
              <a:solidFill>
                <a:schemeClr val="bg1"/>
              </a:solidFill>
            </a:endParaRPr>
          </a:p>
        </p:txBody>
      </p:sp>
      <p:sp>
        <p:nvSpPr>
          <p:cNvPr id="14" name="正方形/長方形 13"/>
          <p:cNvSpPr/>
          <p:nvPr/>
        </p:nvSpPr>
        <p:spPr>
          <a:xfrm>
            <a:off x="2361658" y="1024940"/>
            <a:ext cx="1329362" cy="45305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ソーシャル・メディア</a:t>
            </a:r>
            <a:endParaRPr lang="en-US" altLang="ja-JP" sz="800" dirty="0" smtClean="0">
              <a:solidFill>
                <a:srgbClr val="FFFFFF"/>
              </a:solidFill>
              <a:latin typeface="メイリオ"/>
              <a:ea typeface="メイリオ"/>
              <a:cs typeface="メイリオ"/>
            </a:endParaRPr>
          </a:p>
          <a:p>
            <a:pPr algn="ctr"/>
            <a:r>
              <a:rPr lang="en-US" altLang="ja-JP" sz="1000" dirty="0" smtClean="0">
                <a:solidFill>
                  <a:srgbClr val="FFFFFF"/>
                </a:solidFill>
                <a:latin typeface="メイリオ"/>
                <a:ea typeface="メイリオ"/>
                <a:cs typeface="メイリオ"/>
              </a:rPr>
              <a:t>Web</a:t>
            </a:r>
            <a:r>
              <a:rPr lang="ja-JP" altLang="en-US" sz="1000" dirty="0" smtClean="0">
                <a:solidFill>
                  <a:srgbClr val="FFFFFF"/>
                </a:solidFill>
                <a:latin typeface="メイリオ"/>
                <a:ea typeface="メイリオ"/>
                <a:cs typeface="メイリオ"/>
              </a:rPr>
              <a:t>サイト</a:t>
            </a:r>
            <a:endParaRPr lang="en-US" altLang="ja-JP" sz="1000" dirty="0" smtClean="0">
              <a:solidFill>
                <a:srgbClr val="FFFFFF"/>
              </a:solidFill>
              <a:latin typeface="メイリオ"/>
              <a:ea typeface="メイリオ"/>
              <a:cs typeface="メイリオ"/>
            </a:endParaRPr>
          </a:p>
        </p:txBody>
      </p:sp>
      <p:sp>
        <p:nvSpPr>
          <p:cNvPr id="15" name="正方形/長方形 14"/>
          <p:cNvSpPr/>
          <p:nvPr/>
        </p:nvSpPr>
        <p:spPr>
          <a:xfrm>
            <a:off x="3913817" y="1024940"/>
            <a:ext cx="1329362" cy="453053"/>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メイリオ"/>
                <a:ea typeface="メイリオ"/>
                <a:cs typeface="メイリオ"/>
              </a:rPr>
              <a:t>業務システム</a:t>
            </a:r>
            <a:endParaRPr lang="en-US" altLang="ja-JP" sz="1000" dirty="0" smtClean="0">
              <a:solidFill>
                <a:srgbClr val="FFFFFF"/>
              </a:solidFill>
              <a:latin typeface="メイリオ"/>
              <a:ea typeface="メイリオ"/>
              <a:cs typeface="メイリオ"/>
            </a:endParaRPr>
          </a:p>
        </p:txBody>
      </p:sp>
      <p:sp>
        <p:nvSpPr>
          <p:cNvPr id="16" name="正方形/長方形 15"/>
          <p:cNvSpPr/>
          <p:nvPr/>
        </p:nvSpPr>
        <p:spPr>
          <a:xfrm>
            <a:off x="5458509" y="1024940"/>
            <a:ext cx="1329362" cy="453053"/>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IoT</a:t>
            </a:r>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センサー</a:t>
            </a:r>
            <a:endParaRPr lang="en-US" altLang="ja-JP" sz="1000" dirty="0" smtClean="0">
              <a:solidFill>
                <a:srgbClr val="FFFFFF"/>
              </a:solidFill>
              <a:latin typeface="メイリオ"/>
              <a:ea typeface="メイリオ"/>
              <a:cs typeface="メイリオ"/>
            </a:endParaRPr>
          </a:p>
        </p:txBody>
      </p:sp>
      <p:sp>
        <p:nvSpPr>
          <p:cNvPr id="17" name="曲折矢印 16"/>
          <p:cNvSpPr/>
          <p:nvPr/>
        </p:nvSpPr>
        <p:spPr>
          <a:xfrm>
            <a:off x="2911226" y="2510161"/>
            <a:ext cx="779793" cy="713201"/>
          </a:xfrm>
          <a:prstGeom prst="ben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曲折矢印 17"/>
          <p:cNvSpPr/>
          <p:nvPr/>
        </p:nvSpPr>
        <p:spPr>
          <a:xfrm rot="5400000">
            <a:off x="5559539" y="2492576"/>
            <a:ext cx="626101" cy="835478"/>
          </a:xfrm>
          <a:prstGeom prst="ben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曲折矢印 18"/>
          <p:cNvSpPr/>
          <p:nvPr/>
        </p:nvSpPr>
        <p:spPr>
          <a:xfrm rot="10800000">
            <a:off x="5421556" y="4164382"/>
            <a:ext cx="779793" cy="713201"/>
          </a:xfrm>
          <a:prstGeom prst="ben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曲折矢印 19"/>
          <p:cNvSpPr/>
          <p:nvPr/>
        </p:nvSpPr>
        <p:spPr>
          <a:xfrm rot="16200000">
            <a:off x="2975208" y="4059694"/>
            <a:ext cx="626101" cy="835478"/>
          </a:xfrm>
          <a:prstGeom prst="ben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曲折矢印 20"/>
          <p:cNvSpPr/>
          <p:nvPr/>
        </p:nvSpPr>
        <p:spPr>
          <a:xfrm rot="5400000">
            <a:off x="4001958" y="3502663"/>
            <a:ext cx="626101" cy="835478"/>
          </a:xfrm>
          <a:prstGeom prst="ben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下矢印 21"/>
          <p:cNvSpPr/>
          <p:nvPr/>
        </p:nvSpPr>
        <p:spPr>
          <a:xfrm>
            <a:off x="4344561" y="1552263"/>
            <a:ext cx="475302" cy="675667"/>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下矢印 21"/>
          <p:cNvSpPr/>
          <p:nvPr/>
        </p:nvSpPr>
        <p:spPr>
          <a:xfrm rot="18244821">
            <a:off x="3377482" y="1352226"/>
            <a:ext cx="475302" cy="1092339"/>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下矢印 21"/>
          <p:cNvSpPr/>
          <p:nvPr/>
        </p:nvSpPr>
        <p:spPr>
          <a:xfrm rot="3355179" flipH="1">
            <a:off x="5378163" y="1352225"/>
            <a:ext cx="475302" cy="1092339"/>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a:off x="6932246" y="3488517"/>
            <a:ext cx="440673" cy="410711"/>
          </a:xfrm>
          <a:prstGeom prs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右矢印 25"/>
          <p:cNvSpPr/>
          <p:nvPr/>
        </p:nvSpPr>
        <p:spPr>
          <a:xfrm rot="5400000">
            <a:off x="4350076" y="5152061"/>
            <a:ext cx="440673" cy="410711"/>
          </a:xfrm>
          <a:prstGeom prs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右矢印 26"/>
          <p:cNvSpPr/>
          <p:nvPr/>
        </p:nvSpPr>
        <p:spPr>
          <a:xfrm>
            <a:off x="1807893" y="3488517"/>
            <a:ext cx="440673" cy="410711"/>
          </a:xfrm>
          <a:prstGeom prs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カギ線コネクタ 28"/>
          <p:cNvCxnSpPr>
            <a:stCxn id="10" idx="2"/>
            <a:endCxn id="9" idx="3"/>
          </p:cNvCxnSpPr>
          <p:nvPr/>
        </p:nvCxnSpPr>
        <p:spPr>
          <a:xfrm rot="5400000">
            <a:off x="5807369" y="3636524"/>
            <a:ext cx="1887146" cy="2796115"/>
          </a:xfrm>
          <a:prstGeom prst="bentConnector2">
            <a:avLst/>
          </a:prstGeom>
          <a:ln w="57150" cmpd="sng">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カギ線コネクタ 29"/>
          <p:cNvCxnSpPr>
            <a:stCxn id="9" idx="1"/>
            <a:endCxn id="8" idx="2"/>
          </p:cNvCxnSpPr>
          <p:nvPr/>
        </p:nvCxnSpPr>
        <p:spPr>
          <a:xfrm rot="10800000">
            <a:off x="997185" y="4091008"/>
            <a:ext cx="2803540" cy="1887146"/>
          </a:xfrm>
          <a:prstGeom prst="bentConnector2">
            <a:avLst/>
          </a:prstGeom>
          <a:ln w="57150" cmpd="sng">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1864076" y="1895934"/>
            <a:ext cx="1620957" cy="584776"/>
          </a:xfrm>
          <a:prstGeom prst="rect">
            <a:avLst/>
          </a:prstGeom>
          <a:noFill/>
        </p:spPr>
        <p:txBody>
          <a:bodyPr wrap="none" rtlCol="0">
            <a:spAutoFit/>
          </a:bodyPr>
          <a:lstStyle/>
          <a:p>
            <a:r>
              <a:rPr kumimoji="1" lang="ja-JP" altLang="en-US" sz="1600" dirty="0" smtClean="0">
                <a:solidFill>
                  <a:srgbClr val="3366FF"/>
                </a:solidFill>
                <a:latin typeface="メイリオ"/>
                <a:ea typeface="メイリオ"/>
                <a:cs typeface="メイリオ"/>
              </a:rPr>
              <a:t>アナリティクス</a:t>
            </a:r>
            <a:endParaRPr kumimoji="1" lang="en-US" altLang="ja-JP" sz="1600" dirty="0" smtClean="0">
              <a:solidFill>
                <a:srgbClr val="3366FF"/>
              </a:solidFill>
              <a:latin typeface="メイリオ"/>
              <a:ea typeface="メイリオ"/>
              <a:cs typeface="メイリオ"/>
            </a:endParaRPr>
          </a:p>
          <a:p>
            <a:r>
              <a:rPr kumimoji="1" lang="ja-JP" altLang="en-US" sz="1600" dirty="0" smtClean="0">
                <a:solidFill>
                  <a:srgbClr val="3366FF"/>
                </a:solidFill>
                <a:latin typeface="メイリオ"/>
                <a:ea typeface="メイリオ"/>
                <a:cs typeface="メイリオ"/>
              </a:rPr>
              <a:t>プロセス</a:t>
            </a:r>
            <a:endParaRPr kumimoji="1" lang="ja-JP" altLang="en-US" sz="1600" dirty="0">
              <a:solidFill>
                <a:srgbClr val="3366FF"/>
              </a:solidFill>
              <a:latin typeface="メイリオ"/>
              <a:ea typeface="メイリオ"/>
              <a:cs typeface="メイリオ"/>
            </a:endParaRPr>
          </a:p>
        </p:txBody>
      </p:sp>
    </p:spTree>
    <p:extLst>
      <p:ext uri="{BB962C8B-B14F-4D97-AF65-F5344CB8AC3E}">
        <p14:creationId xmlns:p14="http://schemas.microsoft.com/office/powerpoint/2010/main" val="35281366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5441860" y="1560791"/>
            <a:ext cx="3360370" cy="4066190"/>
          </a:xfrm>
          <a:prstGeom prst="roundRect">
            <a:avLst>
              <a:gd name="adj" fmla="val 0"/>
            </a:avLst>
          </a:prstGeom>
          <a:solidFill>
            <a:srgbClr val="FFFBD2"/>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63" name="角丸四角形 62"/>
          <p:cNvSpPr/>
          <p:nvPr/>
        </p:nvSpPr>
        <p:spPr bwMode="auto">
          <a:xfrm>
            <a:off x="5534477" y="2139049"/>
            <a:ext cx="3182615" cy="2585032"/>
          </a:xfrm>
          <a:prstGeom prst="roundRect">
            <a:avLst>
              <a:gd name="adj" fmla="val 0"/>
            </a:avLst>
          </a:prstGeom>
          <a:solidFill>
            <a:schemeClr val="accent3">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42" name="角丸四角形 41"/>
          <p:cNvSpPr/>
          <p:nvPr/>
        </p:nvSpPr>
        <p:spPr bwMode="auto">
          <a:xfrm>
            <a:off x="457200" y="1560791"/>
            <a:ext cx="2494731" cy="4066190"/>
          </a:xfrm>
          <a:prstGeom prst="roundRect">
            <a:avLst>
              <a:gd name="adj" fmla="val 0"/>
            </a:avLst>
          </a:prstGeom>
          <a:solidFill>
            <a:schemeClr val="accent6">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43" name="フローチャート : 磁気ディスク 19"/>
          <p:cNvSpPr/>
          <p:nvPr/>
        </p:nvSpPr>
        <p:spPr bwMode="auto">
          <a:xfrm>
            <a:off x="1536679" y="3066449"/>
            <a:ext cx="3629657" cy="998431"/>
          </a:xfrm>
          <a:prstGeom prst="flowChartMagneticDisk">
            <a:avLst/>
          </a:prstGeom>
          <a:solidFill>
            <a:srgbClr val="3366FF"/>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chemeClr val="bg1"/>
                </a:solidFill>
                <a:effectLst/>
                <a:latin typeface="メイリオ"/>
                <a:ea typeface="メイリオ"/>
                <a:cs typeface="メイリオ"/>
              </a:rPr>
              <a:t>ERP</a:t>
            </a: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800" b="0" i="0" u="none" strike="noStrike" cap="none" normalizeH="0" baseline="0" dirty="0" smtClean="0">
              <a:ln>
                <a:noFill/>
              </a:ln>
              <a:solidFill>
                <a:schemeClr val="bg1"/>
              </a:solidFill>
              <a:effectLst/>
              <a:latin typeface="メイリオ"/>
              <a:ea typeface="メイリオ"/>
              <a:cs typeface="メイリオ"/>
            </a:endParaRPr>
          </a:p>
        </p:txBody>
      </p:sp>
      <p:sp>
        <p:nvSpPr>
          <p:cNvPr id="50178" name="タイトル 2"/>
          <p:cNvSpPr>
            <a:spLocks noGrp="1"/>
          </p:cNvSpPr>
          <p:nvPr>
            <p:ph type="title"/>
          </p:nvPr>
        </p:nvSpPr>
        <p:spPr/>
        <p:txBody>
          <a:bodyPr/>
          <a:lstStyle/>
          <a:p>
            <a:r>
              <a:rPr lang="ja-JP" altLang="en-US" sz="2400" dirty="0" smtClean="0"/>
              <a:t>アナリティクスのプロセス</a:t>
            </a:r>
          </a:p>
        </p:txBody>
      </p:sp>
      <p:sp>
        <p:nvSpPr>
          <p:cNvPr id="8" name="フローチャート : 磁気ディスク 7"/>
          <p:cNvSpPr/>
          <p:nvPr/>
        </p:nvSpPr>
        <p:spPr bwMode="auto">
          <a:xfrm>
            <a:off x="3686707" y="3162789"/>
            <a:ext cx="1375898" cy="783309"/>
          </a:xfrm>
          <a:prstGeom prst="flowChartMagneticDisk">
            <a:avLst/>
          </a:prstGeom>
          <a:solidFill>
            <a:srgbClr val="33ACBD"/>
          </a:solidFill>
          <a:ln>
            <a:solidFill>
              <a:schemeClr val="bg1"/>
            </a:solidFill>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a:solidFill>
                <a:srgbClr val="FFFFFF"/>
              </a:solidFill>
              <a:latin typeface="メイリオ"/>
              <a:ea typeface="メイリオ"/>
              <a:cs typeface="メイリオ"/>
            </a:endParaRPr>
          </a:p>
        </p:txBody>
      </p:sp>
      <p:sp>
        <p:nvSpPr>
          <p:cNvPr id="12" name="アーチ 11"/>
          <p:cNvSpPr/>
          <p:nvPr/>
        </p:nvSpPr>
        <p:spPr bwMode="auto">
          <a:xfrm rot="16200000">
            <a:off x="1597714" y="2693280"/>
            <a:ext cx="1981200" cy="1752600"/>
          </a:xfrm>
          <a:prstGeom prst="blockArc">
            <a:avLst/>
          </a:prstGeom>
          <a:solidFill>
            <a:schemeClr val="accent5">
              <a:lumMod val="75000"/>
              <a:alpha val="47000"/>
            </a:schemeClr>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5" name="角丸四角形 14"/>
          <p:cNvSpPr/>
          <p:nvPr/>
        </p:nvSpPr>
        <p:spPr bwMode="auto">
          <a:xfrm>
            <a:off x="2752253" y="2987244"/>
            <a:ext cx="618795" cy="1169682"/>
          </a:xfrm>
          <a:prstGeom prst="roundRect">
            <a:avLst>
              <a:gd name="adj" fmla="val 0"/>
            </a:avLst>
          </a:prstGeom>
          <a:solidFill>
            <a:srgbClr val="000090">
              <a:alpha val="52000"/>
            </a:srgb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smtClean="0">
                <a:latin typeface="メイリオ"/>
                <a:ea typeface="メイリオ"/>
                <a:cs typeface="メイリオ"/>
              </a:rPr>
              <a:t>ETL</a:t>
            </a:r>
            <a:endParaRPr kumimoji="0" lang="ja-JP" altLang="en-US" dirty="0">
              <a:latin typeface="メイリオ"/>
              <a:ea typeface="メイリオ"/>
              <a:cs typeface="メイリオ"/>
            </a:endParaRPr>
          </a:p>
        </p:txBody>
      </p:sp>
      <p:sp>
        <p:nvSpPr>
          <p:cNvPr id="16" name="フローチャート : 磁気ディスク 15"/>
          <p:cNvSpPr/>
          <p:nvPr/>
        </p:nvSpPr>
        <p:spPr bwMode="auto">
          <a:xfrm>
            <a:off x="1934238" y="1702213"/>
            <a:ext cx="685800" cy="761190"/>
          </a:xfrm>
          <a:prstGeom prst="flowChartMagneticDisk">
            <a:avLst/>
          </a:prstGeom>
          <a:solidFill>
            <a:srgbClr val="77933C"/>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7" name="フローチャート : 磁気ディスク 16"/>
          <p:cNvSpPr/>
          <p:nvPr/>
        </p:nvSpPr>
        <p:spPr bwMode="auto">
          <a:xfrm>
            <a:off x="715038" y="3162790"/>
            <a:ext cx="685800" cy="761190"/>
          </a:xfrm>
          <a:prstGeom prst="flowChartMagneticDisk">
            <a:avLst/>
          </a:prstGeom>
          <a:solidFill>
            <a:srgbClr val="77933C"/>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8" name="フローチャート : 磁気ディスク 17"/>
          <p:cNvSpPr/>
          <p:nvPr/>
        </p:nvSpPr>
        <p:spPr bwMode="auto">
          <a:xfrm>
            <a:off x="1934238" y="4750047"/>
            <a:ext cx="685800" cy="761190"/>
          </a:xfrm>
          <a:prstGeom prst="flowChartMagneticDisk">
            <a:avLst/>
          </a:prstGeom>
          <a:solidFill>
            <a:srgbClr val="77933C"/>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9" name="フローチャート : 磁気ディスク 18"/>
          <p:cNvSpPr/>
          <p:nvPr/>
        </p:nvSpPr>
        <p:spPr bwMode="auto">
          <a:xfrm>
            <a:off x="985679" y="2139048"/>
            <a:ext cx="685800" cy="761190"/>
          </a:xfrm>
          <a:prstGeom prst="flowChartMagneticDisk">
            <a:avLst/>
          </a:prstGeom>
          <a:solidFill>
            <a:srgbClr val="77933C"/>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0" name="フローチャート : 磁気ディスク 19"/>
          <p:cNvSpPr/>
          <p:nvPr/>
        </p:nvSpPr>
        <p:spPr bwMode="auto">
          <a:xfrm>
            <a:off x="996522" y="4372250"/>
            <a:ext cx="685800" cy="761190"/>
          </a:xfrm>
          <a:prstGeom prst="flowChartMagneticDisk">
            <a:avLst/>
          </a:prstGeom>
          <a:solidFill>
            <a:srgbClr val="77933C"/>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3" name="テキスト ボックス 22"/>
          <p:cNvSpPr txBox="1"/>
          <p:nvPr/>
        </p:nvSpPr>
        <p:spPr>
          <a:xfrm>
            <a:off x="3962274" y="3444444"/>
            <a:ext cx="756355" cy="369332"/>
          </a:xfrm>
          <a:prstGeom prst="rect">
            <a:avLst/>
          </a:prstGeom>
          <a:noFill/>
        </p:spPr>
        <p:txBody>
          <a:bodyPr wrap="square" rtlCol="0">
            <a:spAutoFit/>
          </a:bodyPr>
          <a:lstStyle/>
          <a:p>
            <a:pPr algn="ctr"/>
            <a:r>
              <a:rPr kumimoji="1" lang="en-US" altLang="ja-JP" dirty="0" smtClean="0">
                <a:solidFill>
                  <a:schemeClr val="bg1"/>
                </a:solidFill>
                <a:latin typeface="メイリオ"/>
                <a:ea typeface="メイリオ"/>
                <a:cs typeface="メイリオ"/>
              </a:rPr>
              <a:t>DWH</a:t>
            </a:r>
            <a:endParaRPr kumimoji="1" lang="ja-JP" altLang="en-US" dirty="0">
              <a:solidFill>
                <a:schemeClr val="bg1"/>
              </a:solidFill>
              <a:latin typeface="メイリオ"/>
              <a:ea typeface="メイリオ"/>
              <a:cs typeface="メイリオ"/>
            </a:endParaRPr>
          </a:p>
        </p:txBody>
      </p:sp>
      <p:sp>
        <p:nvSpPr>
          <p:cNvPr id="28" name="テキスト ボックス 27"/>
          <p:cNvSpPr txBox="1"/>
          <p:nvPr/>
        </p:nvSpPr>
        <p:spPr>
          <a:xfrm>
            <a:off x="1952153" y="2008478"/>
            <a:ext cx="649970" cy="25391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en-US" altLang="ja-JP" sz="1050" dirty="0" smtClean="0">
                <a:solidFill>
                  <a:schemeClr val="bg1"/>
                </a:solidFill>
                <a:latin typeface="メイリオ"/>
                <a:ea typeface="メイリオ"/>
                <a:cs typeface="メイリオ"/>
              </a:rPr>
              <a:t>SCM</a:t>
            </a:r>
            <a:endParaRPr kumimoji="1" lang="ja-JP" altLang="en-US" sz="1050" dirty="0">
              <a:solidFill>
                <a:schemeClr val="bg1"/>
              </a:solidFill>
              <a:latin typeface="メイリオ"/>
              <a:ea typeface="メイリオ"/>
              <a:cs typeface="メイリオ"/>
            </a:endParaRPr>
          </a:p>
        </p:txBody>
      </p:sp>
      <p:sp>
        <p:nvSpPr>
          <p:cNvPr id="29" name="テキスト ボックス 28"/>
          <p:cNvSpPr txBox="1"/>
          <p:nvPr/>
        </p:nvSpPr>
        <p:spPr>
          <a:xfrm>
            <a:off x="1003594" y="2422065"/>
            <a:ext cx="649970" cy="25391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en-US" altLang="ja-JP" sz="1050" dirty="0" smtClean="0">
                <a:solidFill>
                  <a:schemeClr val="bg1"/>
                </a:solidFill>
                <a:latin typeface="メイリオ"/>
                <a:ea typeface="メイリオ"/>
                <a:cs typeface="メイリオ"/>
              </a:rPr>
              <a:t>CRM</a:t>
            </a:r>
            <a:endParaRPr kumimoji="1" lang="ja-JP" altLang="en-US" sz="1050" dirty="0">
              <a:solidFill>
                <a:schemeClr val="bg1"/>
              </a:solidFill>
              <a:latin typeface="メイリオ"/>
              <a:ea typeface="メイリオ"/>
              <a:cs typeface="メイリオ"/>
            </a:endParaRPr>
          </a:p>
        </p:txBody>
      </p:sp>
      <p:sp>
        <p:nvSpPr>
          <p:cNvPr id="30" name="テキスト ボックス 29"/>
          <p:cNvSpPr txBox="1"/>
          <p:nvPr/>
        </p:nvSpPr>
        <p:spPr>
          <a:xfrm>
            <a:off x="732953" y="3444016"/>
            <a:ext cx="649970" cy="37702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sz="800" dirty="0" smtClean="0">
                <a:solidFill>
                  <a:schemeClr val="bg1"/>
                </a:solidFill>
                <a:latin typeface="メイリオ"/>
                <a:ea typeface="メイリオ"/>
                <a:cs typeface="メイリオ"/>
              </a:rPr>
              <a:t>生産管理</a:t>
            </a:r>
            <a:endParaRPr kumimoji="1" lang="en-US" altLang="ja-JP" sz="800" dirty="0" smtClean="0">
              <a:solidFill>
                <a:schemeClr val="bg1"/>
              </a:solidFill>
              <a:latin typeface="メイリオ"/>
              <a:ea typeface="メイリオ"/>
              <a:cs typeface="メイリオ"/>
            </a:endParaRPr>
          </a:p>
          <a:p>
            <a:pPr algn="ctr"/>
            <a:r>
              <a:rPr lang="en-US" altLang="ja-JP" sz="1050" dirty="0" smtClean="0">
                <a:solidFill>
                  <a:schemeClr val="bg1"/>
                </a:solidFill>
                <a:latin typeface="メイリオ"/>
                <a:ea typeface="メイリオ"/>
                <a:cs typeface="メイリオ"/>
              </a:rPr>
              <a:t>DB</a:t>
            </a:r>
            <a:endParaRPr kumimoji="1" lang="ja-JP" altLang="en-US" sz="1050" dirty="0">
              <a:solidFill>
                <a:schemeClr val="bg1"/>
              </a:solidFill>
              <a:latin typeface="メイリオ"/>
              <a:ea typeface="メイリオ"/>
              <a:cs typeface="メイリオ"/>
            </a:endParaRPr>
          </a:p>
        </p:txBody>
      </p:sp>
      <p:sp>
        <p:nvSpPr>
          <p:cNvPr id="31" name="テキスト ボックス 30"/>
          <p:cNvSpPr txBox="1"/>
          <p:nvPr/>
        </p:nvSpPr>
        <p:spPr>
          <a:xfrm>
            <a:off x="1003594" y="4724080"/>
            <a:ext cx="649970" cy="25391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sz="1050" dirty="0" smtClean="0">
                <a:solidFill>
                  <a:schemeClr val="bg1"/>
                </a:solidFill>
                <a:latin typeface="メイリオ"/>
                <a:ea typeface="メイリオ"/>
                <a:cs typeface="メイリオ"/>
              </a:rPr>
              <a:t>業務</a:t>
            </a:r>
            <a:r>
              <a:rPr kumimoji="1" lang="en-US" altLang="ja-JP" sz="1050" dirty="0" smtClean="0">
                <a:solidFill>
                  <a:schemeClr val="bg1"/>
                </a:solidFill>
                <a:latin typeface="メイリオ"/>
                <a:ea typeface="メイリオ"/>
                <a:cs typeface="メイリオ"/>
              </a:rPr>
              <a:t>DB</a:t>
            </a:r>
            <a:endParaRPr kumimoji="1" lang="ja-JP" altLang="en-US" sz="1050" dirty="0">
              <a:solidFill>
                <a:schemeClr val="bg1"/>
              </a:solidFill>
              <a:latin typeface="メイリオ"/>
              <a:ea typeface="メイリオ"/>
              <a:cs typeface="メイリオ"/>
            </a:endParaRPr>
          </a:p>
        </p:txBody>
      </p:sp>
      <p:sp>
        <p:nvSpPr>
          <p:cNvPr id="32" name="テキスト ボックス 31"/>
          <p:cNvSpPr txBox="1"/>
          <p:nvPr/>
        </p:nvSpPr>
        <p:spPr>
          <a:xfrm>
            <a:off x="1952153" y="5128390"/>
            <a:ext cx="649970" cy="25391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sz="1050" dirty="0" smtClean="0">
                <a:solidFill>
                  <a:schemeClr val="bg1"/>
                </a:solidFill>
                <a:latin typeface="メイリオ"/>
                <a:ea typeface="メイリオ"/>
                <a:cs typeface="メイリオ"/>
              </a:rPr>
              <a:t>業務</a:t>
            </a:r>
            <a:r>
              <a:rPr kumimoji="1" lang="en-US" altLang="ja-JP" sz="1050" dirty="0" smtClean="0">
                <a:solidFill>
                  <a:schemeClr val="bg1"/>
                </a:solidFill>
                <a:latin typeface="メイリオ"/>
                <a:ea typeface="メイリオ"/>
                <a:cs typeface="メイリオ"/>
              </a:rPr>
              <a:t>DB</a:t>
            </a:r>
            <a:endParaRPr kumimoji="1" lang="ja-JP" altLang="en-US" sz="1050" dirty="0">
              <a:solidFill>
                <a:schemeClr val="bg1"/>
              </a:solidFill>
              <a:latin typeface="メイリオ"/>
              <a:ea typeface="メイリオ"/>
              <a:cs typeface="メイリオ"/>
            </a:endParaRPr>
          </a:p>
        </p:txBody>
      </p:sp>
      <p:sp>
        <p:nvSpPr>
          <p:cNvPr id="26" name="テキスト ボックス 25"/>
          <p:cNvSpPr txBox="1"/>
          <p:nvPr/>
        </p:nvSpPr>
        <p:spPr>
          <a:xfrm>
            <a:off x="2055335" y="2648690"/>
            <a:ext cx="492443" cy="338554"/>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none" rtlCol="0">
            <a:spAutoFit/>
          </a:bodyPr>
          <a:lstStyle/>
          <a:p>
            <a:pPr algn="r"/>
            <a:r>
              <a:rPr kumimoji="1" lang="ja-JP" altLang="en-US" sz="800" dirty="0" smtClean="0">
                <a:solidFill>
                  <a:schemeClr val="bg1"/>
                </a:solidFill>
                <a:latin typeface="メイリオ"/>
                <a:ea typeface="メイリオ"/>
                <a:cs typeface="メイリオ"/>
              </a:rPr>
              <a:t>データ</a:t>
            </a:r>
          </a:p>
          <a:p>
            <a:pPr algn="r"/>
            <a:r>
              <a:rPr kumimoji="1" lang="ja-JP" altLang="en-US" sz="800" dirty="0" smtClean="0">
                <a:solidFill>
                  <a:schemeClr val="bg1"/>
                </a:solidFill>
                <a:latin typeface="メイリオ"/>
                <a:ea typeface="メイリオ"/>
                <a:cs typeface="メイリオ"/>
              </a:rPr>
              <a:t>収集</a:t>
            </a:r>
          </a:p>
        </p:txBody>
      </p:sp>
      <p:sp>
        <p:nvSpPr>
          <p:cNvPr id="34" name="テキスト ボックス 33"/>
          <p:cNvSpPr txBox="1"/>
          <p:nvPr/>
        </p:nvSpPr>
        <p:spPr>
          <a:xfrm>
            <a:off x="2055335" y="4156926"/>
            <a:ext cx="492443" cy="338554"/>
          </a:xfrm>
          <a:prstGeom prst="rect">
            <a:avLst/>
          </a:prstGeom>
          <a:noFill/>
        </p:spPr>
        <p:txBody>
          <a:bodyPr wrap="none" rtlCol="0">
            <a:spAutoFit/>
          </a:bodyPr>
          <a:lstStyle/>
          <a:p>
            <a:pPr algn="r"/>
            <a:r>
              <a:rPr lang="ja-JP" altLang="en-US" sz="800" dirty="0" smtClean="0">
                <a:solidFill>
                  <a:schemeClr val="bg1"/>
                </a:solidFill>
                <a:latin typeface="メイリオ"/>
                <a:ea typeface="メイリオ"/>
                <a:cs typeface="メイリオ"/>
              </a:rPr>
              <a:t>データ</a:t>
            </a:r>
          </a:p>
          <a:p>
            <a:pPr algn="r"/>
            <a:r>
              <a:rPr kumimoji="1" lang="ja-JP" altLang="en-US" sz="800" dirty="0" smtClean="0">
                <a:solidFill>
                  <a:schemeClr val="bg1"/>
                </a:solidFill>
                <a:latin typeface="メイリオ"/>
                <a:ea typeface="メイリオ"/>
                <a:cs typeface="メイリオ"/>
              </a:rPr>
              <a:t>抽出</a:t>
            </a:r>
          </a:p>
        </p:txBody>
      </p:sp>
      <p:sp>
        <p:nvSpPr>
          <p:cNvPr id="44" name="下矢印 43"/>
          <p:cNvSpPr/>
          <p:nvPr/>
        </p:nvSpPr>
        <p:spPr bwMode="auto">
          <a:xfrm rot="5400000" flipV="1">
            <a:off x="1280790" y="3513357"/>
            <a:ext cx="457200" cy="176647"/>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45" name="下矢印 44"/>
          <p:cNvSpPr/>
          <p:nvPr/>
        </p:nvSpPr>
        <p:spPr bwMode="auto">
          <a:xfrm rot="10800000" flipV="1">
            <a:off x="2048538" y="2440290"/>
            <a:ext cx="457200" cy="176647"/>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46" name="下矢印 45"/>
          <p:cNvSpPr/>
          <p:nvPr/>
        </p:nvSpPr>
        <p:spPr bwMode="auto">
          <a:xfrm rot="10800000">
            <a:off x="2048538" y="4573400"/>
            <a:ext cx="457200" cy="176647"/>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a:solidFill>
                <a:srgbClr val="484848"/>
              </a:solidFill>
              <a:latin typeface="メイリオ"/>
              <a:ea typeface="メイリオ"/>
              <a:cs typeface="メイリオ"/>
            </a:endParaRPr>
          </a:p>
        </p:txBody>
      </p:sp>
      <p:sp>
        <p:nvSpPr>
          <p:cNvPr id="47" name="下矢印 46"/>
          <p:cNvSpPr/>
          <p:nvPr/>
        </p:nvSpPr>
        <p:spPr bwMode="auto">
          <a:xfrm rot="8446429" flipV="1">
            <a:off x="1459344" y="2822573"/>
            <a:ext cx="457200" cy="176647"/>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48" name="下矢印 47"/>
          <p:cNvSpPr/>
          <p:nvPr/>
        </p:nvSpPr>
        <p:spPr bwMode="auto">
          <a:xfrm rot="13153571">
            <a:off x="1541021" y="4270373"/>
            <a:ext cx="457200" cy="176647"/>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49" name="下矢印 48"/>
          <p:cNvSpPr/>
          <p:nvPr/>
        </p:nvSpPr>
        <p:spPr bwMode="auto">
          <a:xfrm rot="5400000" flipV="1">
            <a:off x="2274257" y="3349702"/>
            <a:ext cx="457200" cy="498792"/>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0176" name="テキスト ボックス 50175"/>
          <p:cNvSpPr txBox="1"/>
          <p:nvPr/>
        </p:nvSpPr>
        <p:spPr>
          <a:xfrm>
            <a:off x="593759" y="5626981"/>
            <a:ext cx="2236510" cy="400110"/>
          </a:xfrm>
          <a:prstGeom prst="rect">
            <a:avLst/>
          </a:prstGeom>
          <a:noFill/>
        </p:spPr>
        <p:txBody>
          <a:bodyPr wrap="none" rtlCol="0">
            <a:spAutoFit/>
          </a:bodyPr>
          <a:lstStyle/>
          <a:p>
            <a:pPr algn="r"/>
            <a:r>
              <a:rPr kumimoji="1" lang="ja-JP" altLang="en-US" sz="2000" dirty="0" smtClean="0">
                <a:solidFill>
                  <a:srgbClr val="008000"/>
                </a:solidFill>
                <a:latin typeface="メイリオ"/>
                <a:ea typeface="メイリオ"/>
                <a:cs typeface="メイリオ"/>
              </a:rPr>
              <a:t>効率的な業務処理</a:t>
            </a:r>
            <a:endParaRPr kumimoji="1" lang="ja-JP" altLang="en-US" sz="2000" dirty="0">
              <a:solidFill>
                <a:srgbClr val="008000"/>
              </a:solidFill>
              <a:latin typeface="メイリオ"/>
              <a:ea typeface="メイリオ"/>
              <a:cs typeface="メイリオ"/>
            </a:endParaRPr>
          </a:p>
        </p:txBody>
      </p:sp>
      <p:sp>
        <p:nvSpPr>
          <p:cNvPr id="64" name="テキスト ボックス 63"/>
          <p:cNvSpPr txBox="1"/>
          <p:nvPr/>
        </p:nvSpPr>
        <p:spPr>
          <a:xfrm>
            <a:off x="5780175" y="5653845"/>
            <a:ext cx="2749471" cy="400110"/>
          </a:xfrm>
          <a:prstGeom prst="rect">
            <a:avLst/>
          </a:prstGeom>
          <a:noFill/>
        </p:spPr>
        <p:txBody>
          <a:bodyPr wrap="none" rtlCol="0">
            <a:spAutoFit/>
          </a:bodyPr>
          <a:lstStyle/>
          <a:p>
            <a:r>
              <a:rPr kumimoji="1" lang="ja-JP" altLang="en-US" sz="2000" dirty="0" smtClean="0">
                <a:solidFill>
                  <a:srgbClr val="0000FF"/>
                </a:solidFill>
                <a:latin typeface="メイリオ"/>
                <a:ea typeface="メイリオ"/>
                <a:cs typeface="メイリオ"/>
              </a:rPr>
              <a:t>適切・迅速な意志決定</a:t>
            </a:r>
            <a:endParaRPr kumimoji="1" lang="ja-JP" altLang="en-US" sz="2000" dirty="0">
              <a:solidFill>
                <a:srgbClr val="0000FF"/>
              </a:solidFill>
              <a:latin typeface="メイリオ"/>
              <a:ea typeface="メイリオ"/>
              <a:cs typeface="メイリオ"/>
            </a:endParaRPr>
          </a:p>
        </p:txBody>
      </p:sp>
      <p:sp>
        <p:nvSpPr>
          <p:cNvPr id="4" name="テキスト ボックス 3"/>
          <p:cNvSpPr txBox="1"/>
          <p:nvPr/>
        </p:nvSpPr>
        <p:spPr>
          <a:xfrm>
            <a:off x="5441860" y="1589370"/>
            <a:ext cx="3360369" cy="461665"/>
          </a:xfrm>
          <a:prstGeom prst="rect">
            <a:avLst/>
          </a:prstGeom>
          <a:noFill/>
        </p:spPr>
        <p:txBody>
          <a:bodyPr wrap="square" rtlCol="0">
            <a:spAutoFit/>
          </a:bodyPr>
          <a:lstStyle/>
          <a:p>
            <a:pPr algn="ctr"/>
            <a:r>
              <a:rPr lang="en-US" altLang="ja-JP" sz="2400" dirty="0" smtClean="0">
                <a:solidFill>
                  <a:srgbClr val="0000FF"/>
                </a:solidFill>
                <a:latin typeface="メイリオ"/>
                <a:ea typeface="メイリオ"/>
                <a:cs typeface="メイリオ"/>
              </a:rPr>
              <a:t>BI</a:t>
            </a:r>
            <a:r>
              <a:rPr lang="ja-JP" altLang="en-US" sz="2400" dirty="0" smtClean="0">
                <a:solidFill>
                  <a:srgbClr val="0000FF"/>
                </a:solidFill>
                <a:latin typeface="メイリオ"/>
                <a:ea typeface="メイリオ"/>
                <a:cs typeface="メイリオ"/>
              </a:rPr>
              <a:t>アプリケーション</a:t>
            </a:r>
            <a:endParaRPr kumimoji="1" lang="ja-JP" altLang="en-US" sz="2400" dirty="0">
              <a:solidFill>
                <a:srgbClr val="0000FF"/>
              </a:solidFill>
              <a:latin typeface="メイリオ"/>
              <a:ea typeface="メイリオ"/>
              <a:cs typeface="メイリオ"/>
            </a:endParaRPr>
          </a:p>
        </p:txBody>
      </p:sp>
      <p:sp>
        <p:nvSpPr>
          <p:cNvPr id="53" name="下矢印 52"/>
          <p:cNvSpPr/>
          <p:nvPr/>
        </p:nvSpPr>
        <p:spPr bwMode="auto">
          <a:xfrm rot="5400000" flipV="1">
            <a:off x="3320345" y="3430510"/>
            <a:ext cx="457200" cy="275524"/>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7" name="テキスト ボックス 56"/>
          <p:cNvSpPr txBox="1"/>
          <p:nvPr/>
        </p:nvSpPr>
        <p:spPr>
          <a:xfrm>
            <a:off x="457200" y="1589370"/>
            <a:ext cx="1415772" cy="523220"/>
          </a:xfrm>
          <a:prstGeom prst="rect">
            <a:avLst/>
          </a:prstGeom>
          <a:noFill/>
        </p:spPr>
        <p:txBody>
          <a:bodyPr wrap="none" rtlCol="0">
            <a:spAutoFit/>
          </a:bodyPr>
          <a:lstStyle/>
          <a:p>
            <a:r>
              <a:rPr kumimoji="1" lang="ja-JP" altLang="en-US" sz="1600" dirty="0" smtClean="0">
                <a:solidFill>
                  <a:srgbClr val="008000"/>
                </a:solidFill>
                <a:latin typeface="メイリオ"/>
                <a:ea typeface="メイリオ"/>
                <a:cs typeface="メイリオ"/>
              </a:rPr>
              <a:t>業務</a:t>
            </a:r>
            <a:endParaRPr kumimoji="1" lang="en-US" altLang="ja-JP" sz="1600" dirty="0" smtClean="0">
              <a:solidFill>
                <a:srgbClr val="008000"/>
              </a:solidFill>
              <a:latin typeface="メイリオ"/>
              <a:ea typeface="メイリオ"/>
              <a:cs typeface="メイリオ"/>
            </a:endParaRPr>
          </a:p>
          <a:p>
            <a:r>
              <a:rPr kumimoji="1" lang="ja-JP" altLang="en-US" sz="1200" dirty="0" smtClean="0">
                <a:solidFill>
                  <a:srgbClr val="008000"/>
                </a:solidFill>
                <a:latin typeface="メイリオ"/>
                <a:ea typeface="メイリオ"/>
                <a:cs typeface="メイリオ"/>
              </a:rPr>
              <a:t>アプリケーション</a:t>
            </a:r>
            <a:endParaRPr kumimoji="1" lang="ja-JP" altLang="en-US" sz="1200" dirty="0">
              <a:solidFill>
                <a:srgbClr val="008000"/>
              </a:solidFill>
              <a:latin typeface="メイリオ"/>
              <a:ea typeface="メイリオ"/>
              <a:cs typeface="メイリオ"/>
            </a:endParaRPr>
          </a:p>
        </p:txBody>
      </p:sp>
      <p:sp>
        <p:nvSpPr>
          <p:cNvPr id="6" name="四角形吹き出し 5"/>
          <p:cNvSpPr/>
          <p:nvPr/>
        </p:nvSpPr>
        <p:spPr>
          <a:xfrm>
            <a:off x="3025489" y="4495480"/>
            <a:ext cx="2336992" cy="1134338"/>
          </a:xfrm>
          <a:prstGeom prst="wedgeRectCallout">
            <a:avLst>
              <a:gd name="adj1" fmla="val -33287"/>
              <a:gd name="adj2" fmla="val -81450"/>
            </a:avLst>
          </a:prstGeom>
          <a:solidFill>
            <a:srgbClr val="0000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000" dirty="0">
                <a:solidFill>
                  <a:schemeClr val="bg1"/>
                </a:solidFill>
                <a:latin typeface="メイリオ"/>
                <a:ea typeface="メイリオ"/>
                <a:cs typeface="メイリオ"/>
              </a:rPr>
              <a:t>企業の基幹系システムなどに蓄積されたデータを抽出（</a:t>
            </a:r>
            <a:r>
              <a:rPr kumimoji="0" lang="en-US" altLang="ja-JP" sz="1000" dirty="0">
                <a:solidFill>
                  <a:schemeClr val="bg1"/>
                </a:solidFill>
                <a:latin typeface="メイリオ"/>
                <a:ea typeface="メイリオ"/>
                <a:cs typeface="メイリオ"/>
              </a:rPr>
              <a:t>extract</a:t>
            </a:r>
            <a:r>
              <a:rPr kumimoji="0" lang="ja-JP" altLang="en-US" sz="1000" dirty="0">
                <a:solidFill>
                  <a:schemeClr val="bg1"/>
                </a:solidFill>
                <a:latin typeface="メイリオ"/>
                <a:ea typeface="メイリオ"/>
                <a:cs typeface="メイリオ"/>
              </a:rPr>
              <a:t>）</a:t>
            </a:r>
            <a:r>
              <a:rPr kumimoji="0" lang="ja-JP" altLang="en-US" sz="1000" dirty="0" smtClean="0">
                <a:solidFill>
                  <a:schemeClr val="bg1"/>
                </a:solidFill>
                <a:latin typeface="メイリオ"/>
                <a:ea typeface="メイリオ"/>
                <a:cs typeface="メイリオ"/>
              </a:rPr>
              <a:t>し</a:t>
            </a:r>
            <a:r>
              <a:rPr kumimoji="0" lang="en-US" altLang="ja-JP" sz="1000" dirty="0" smtClean="0">
                <a:solidFill>
                  <a:schemeClr val="bg1"/>
                </a:solidFill>
                <a:latin typeface="メイリオ"/>
                <a:ea typeface="メイリオ"/>
                <a:cs typeface="メイリオ"/>
              </a:rPr>
              <a:t>DWH</a:t>
            </a:r>
            <a:r>
              <a:rPr kumimoji="0" lang="ja-JP" altLang="en-US" sz="1000" dirty="0">
                <a:solidFill>
                  <a:schemeClr val="bg1"/>
                </a:solidFill>
                <a:latin typeface="メイリオ"/>
                <a:ea typeface="メイリオ"/>
                <a:cs typeface="メイリオ"/>
              </a:rPr>
              <a:t>で利用しやすい形に</a:t>
            </a:r>
            <a:r>
              <a:rPr kumimoji="0" lang="ja-JP" altLang="en-US" sz="1000" dirty="0" smtClean="0">
                <a:solidFill>
                  <a:schemeClr val="bg1"/>
                </a:solidFill>
                <a:latin typeface="メイリオ"/>
                <a:ea typeface="メイリオ"/>
                <a:cs typeface="メイリオ"/>
              </a:rPr>
              <a:t>加工（</a:t>
            </a:r>
            <a:r>
              <a:rPr kumimoji="0" lang="en-US" altLang="ja-JP" sz="1000" dirty="0">
                <a:solidFill>
                  <a:schemeClr val="bg1"/>
                </a:solidFill>
                <a:latin typeface="メイリオ"/>
                <a:ea typeface="メイリオ"/>
                <a:cs typeface="メイリオ"/>
              </a:rPr>
              <a:t>transform</a:t>
            </a:r>
            <a:r>
              <a:rPr kumimoji="0" lang="ja-JP" altLang="en-US" sz="1000" dirty="0">
                <a:solidFill>
                  <a:schemeClr val="bg1"/>
                </a:solidFill>
                <a:latin typeface="メイリオ"/>
                <a:ea typeface="メイリオ"/>
                <a:cs typeface="メイリオ"/>
              </a:rPr>
              <a:t>）し、対象となるデータベースに書き出す（</a:t>
            </a:r>
            <a:r>
              <a:rPr kumimoji="0" lang="en-US" altLang="ja-JP" sz="1000" dirty="0">
                <a:solidFill>
                  <a:schemeClr val="bg1"/>
                </a:solidFill>
                <a:latin typeface="メイリオ"/>
                <a:ea typeface="メイリオ"/>
                <a:cs typeface="メイリオ"/>
              </a:rPr>
              <a:t>load</a:t>
            </a:r>
            <a:r>
              <a:rPr kumimoji="0" lang="ja-JP" altLang="en-US" sz="1000" dirty="0" smtClean="0">
                <a:solidFill>
                  <a:schemeClr val="bg1"/>
                </a:solidFill>
                <a:latin typeface="メイリオ"/>
                <a:ea typeface="メイリオ"/>
                <a:cs typeface="メイリオ"/>
              </a:rPr>
              <a:t>）。</a:t>
            </a:r>
            <a:endParaRPr kumimoji="0" lang="ja-JP" altLang="en-US" sz="1000" dirty="0">
              <a:solidFill>
                <a:schemeClr val="bg1"/>
              </a:solidFill>
              <a:latin typeface="メイリオ"/>
              <a:ea typeface="メイリオ"/>
              <a:cs typeface="メイリオ"/>
            </a:endParaRPr>
          </a:p>
        </p:txBody>
      </p:sp>
      <p:sp>
        <p:nvSpPr>
          <p:cNvPr id="58" name="四角形吹き出し 57"/>
          <p:cNvSpPr/>
          <p:nvPr/>
        </p:nvSpPr>
        <p:spPr>
          <a:xfrm>
            <a:off x="3025489" y="1563576"/>
            <a:ext cx="2336992" cy="1134338"/>
          </a:xfrm>
          <a:prstGeom prst="wedgeRectCallout">
            <a:avLst>
              <a:gd name="adj1" fmla="val 8227"/>
              <a:gd name="adj2" fmla="val 80539"/>
            </a:avLst>
          </a:prstGeom>
          <a:solidFill>
            <a:srgbClr val="33ACBD"/>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000" dirty="0">
                <a:solidFill>
                  <a:schemeClr val="bg1"/>
                </a:solidFill>
                <a:latin typeface="メイリオ"/>
                <a:ea typeface="メイリオ"/>
                <a:cs typeface="メイリオ"/>
              </a:rPr>
              <a:t>ETL</a:t>
            </a:r>
            <a:r>
              <a:rPr kumimoji="0" lang="ja-JP" altLang="en-US" sz="1000" dirty="0">
                <a:solidFill>
                  <a:schemeClr val="bg1"/>
                </a:solidFill>
                <a:latin typeface="メイリオ"/>
                <a:ea typeface="メイリオ"/>
                <a:cs typeface="メイリオ"/>
              </a:rPr>
              <a:t>システムから書き出されたデータを保管するデータベース</a:t>
            </a:r>
            <a:r>
              <a:rPr kumimoji="0" lang="ja-JP" altLang="en-US" sz="1000" dirty="0" smtClean="0">
                <a:solidFill>
                  <a:schemeClr val="bg1"/>
                </a:solidFill>
                <a:latin typeface="メイリオ"/>
                <a:ea typeface="メイリオ"/>
                <a:cs typeface="メイリオ"/>
              </a:rPr>
              <a:t>。アナリティクスでの</a:t>
            </a:r>
            <a:r>
              <a:rPr kumimoji="0" lang="ja-JP" altLang="en-US" sz="1000" dirty="0">
                <a:solidFill>
                  <a:schemeClr val="bg1"/>
                </a:solidFill>
                <a:latin typeface="メイリオ"/>
                <a:ea typeface="メイリオ"/>
                <a:cs typeface="メイリオ"/>
              </a:rPr>
              <a:t>利用を前提として、企業内のデータを網羅的に一括して検索・分析できるよう、フォーマットや項目を揃え、</a:t>
            </a:r>
            <a:r>
              <a:rPr kumimoji="0" lang="ja-JP" altLang="en-US" sz="1000" dirty="0" smtClean="0">
                <a:solidFill>
                  <a:schemeClr val="bg1"/>
                </a:solidFill>
                <a:latin typeface="メイリオ"/>
                <a:ea typeface="メイリオ"/>
                <a:cs typeface="メイリオ"/>
              </a:rPr>
              <a:t>蓄積する。</a:t>
            </a:r>
            <a:endParaRPr kumimoji="0" lang="ja-JP" altLang="en-US" sz="1000" dirty="0">
              <a:solidFill>
                <a:schemeClr val="bg1"/>
              </a:solidFill>
              <a:latin typeface="メイリオ"/>
              <a:ea typeface="メイリオ"/>
              <a:cs typeface="メイリオ"/>
            </a:endParaRPr>
          </a:p>
        </p:txBody>
      </p:sp>
      <p:sp>
        <p:nvSpPr>
          <p:cNvPr id="40" name="下矢印 39"/>
          <p:cNvSpPr/>
          <p:nvPr/>
        </p:nvSpPr>
        <p:spPr bwMode="auto">
          <a:xfrm rot="5400000" flipV="1">
            <a:off x="5638032" y="2736225"/>
            <a:ext cx="457200" cy="1730912"/>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79" name="角丸四角形 78"/>
          <p:cNvSpPr/>
          <p:nvPr/>
        </p:nvSpPr>
        <p:spPr bwMode="auto">
          <a:xfrm>
            <a:off x="6690962" y="2630591"/>
            <a:ext cx="867853" cy="924162"/>
          </a:xfrm>
          <a:prstGeom prst="roundRect">
            <a:avLst>
              <a:gd name="adj" fmla="val 0"/>
            </a:avLst>
          </a:prstGeom>
          <a:solidFill>
            <a:srgbClr val="0080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latin typeface="メイリオ"/>
                <a:ea typeface="メイリオ"/>
                <a:cs typeface="メイリオ"/>
              </a:rPr>
              <a:t>BI</a:t>
            </a:r>
          </a:p>
          <a:p>
            <a:pPr algn="ctr">
              <a:spcBef>
                <a:spcPct val="20000"/>
              </a:spcBef>
            </a:pPr>
            <a:r>
              <a:rPr kumimoji="0" lang="en-US" altLang="ja-JP" sz="800" dirty="0" smtClean="0">
                <a:latin typeface="メイリオ"/>
                <a:ea typeface="メイリオ"/>
                <a:cs typeface="メイリオ"/>
              </a:rPr>
              <a:t>Business Intelligence</a:t>
            </a:r>
            <a:endParaRPr kumimoji="0" lang="ja-JP" altLang="en-US" sz="800" baseline="30000" dirty="0">
              <a:latin typeface="メイリオ"/>
              <a:ea typeface="メイリオ"/>
              <a:cs typeface="メイリオ"/>
            </a:endParaRPr>
          </a:p>
        </p:txBody>
      </p:sp>
      <p:sp>
        <p:nvSpPr>
          <p:cNvPr id="87" name="角丸四角形 86"/>
          <p:cNvSpPr/>
          <p:nvPr/>
        </p:nvSpPr>
        <p:spPr bwMode="auto">
          <a:xfrm>
            <a:off x="6690962" y="3694845"/>
            <a:ext cx="867853" cy="924162"/>
          </a:xfrm>
          <a:prstGeom prst="roundRect">
            <a:avLst>
              <a:gd name="adj" fmla="val 0"/>
            </a:avLst>
          </a:prstGeom>
          <a:solidFill>
            <a:srgbClr val="0000FF"/>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latin typeface="メイリオ"/>
                <a:ea typeface="メイリオ"/>
                <a:cs typeface="メイリオ"/>
              </a:rPr>
              <a:t>BA</a:t>
            </a:r>
          </a:p>
          <a:p>
            <a:pPr algn="ctr">
              <a:spcBef>
                <a:spcPct val="20000"/>
              </a:spcBef>
            </a:pPr>
            <a:r>
              <a:rPr kumimoji="0" lang="en-US" altLang="ja-JP" sz="800" dirty="0" smtClean="0">
                <a:latin typeface="メイリオ"/>
                <a:ea typeface="メイリオ"/>
                <a:cs typeface="メイリオ"/>
              </a:rPr>
              <a:t>Business </a:t>
            </a:r>
          </a:p>
          <a:p>
            <a:pPr algn="ctr">
              <a:spcBef>
                <a:spcPct val="20000"/>
              </a:spcBef>
            </a:pPr>
            <a:r>
              <a:rPr kumimoji="0" lang="en-US" altLang="ja-JP" sz="800" dirty="0" smtClean="0">
                <a:latin typeface="メイリオ"/>
                <a:ea typeface="メイリオ"/>
                <a:cs typeface="メイリオ"/>
              </a:rPr>
              <a:t>analysis</a:t>
            </a:r>
            <a:r>
              <a:rPr kumimoji="0" lang="ja-JP" altLang="en-US" sz="800" dirty="0" smtClean="0">
                <a:latin typeface="メイリオ"/>
                <a:ea typeface="メイリオ"/>
                <a:cs typeface="メイリオ"/>
              </a:rPr>
              <a:t> </a:t>
            </a:r>
            <a:endParaRPr kumimoji="0" lang="ja-JP" altLang="en-US" sz="800" dirty="0">
              <a:latin typeface="メイリオ"/>
              <a:ea typeface="メイリオ"/>
              <a:cs typeface="メイリオ"/>
            </a:endParaRPr>
          </a:p>
        </p:txBody>
      </p:sp>
      <p:sp>
        <p:nvSpPr>
          <p:cNvPr id="50" name="正方形/長方形 49"/>
          <p:cNvSpPr/>
          <p:nvPr/>
        </p:nvSpPr>
        <p:spPr>
          <a:xfrm>
            <a:off x="7770490" y="2627841"/>
            <a:ext cx="732879" cy="1993562"/>
          </a:xfrm>
          <a:prstGeom prst="rect">
            <a:avLst/>
          </a:prstGeom>
          <a:solidFill>
            <a:srgbClr val="660066">
              <a:alpha val="4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rgbClr val="FFFFFF"/>
                </a:solidFill>
                <a:latin typeface="メイリオ"/>
                <a:ea typeface="メイリオ"/>
                <a:cs typeface="メイリオ"/>
              </a:rPr>
              <a:t>解析結果の解釈や解釈に基づく指示・アドバイス</a:t>
            </a:r>
            <a:endParaRPr kumimoji="1" lang="ja-JP" altLang="en-US" sz="800" dirty="0">
              <a:solidFill>
                <a:srgbClr val="FFFFFF"/>
              </a:solidFill>
              <a:latin typeface="メイリオ"/>
              <a:ea typeface="メイリオ"/>
              <a:cs typeface="メイリオ"/>
            </a:endParaRPr>
          </a:p>
        </p:txBody>
      </p:sp>
      <p:sp>
        <p:nvSpPr>
          <p:cNvPr id="51" name="正方形/長方形 50"/>
          <p:cNvSpPr/>
          <p:nvPr/>
        </p:nvSpPr>
        <p:spPr>
          <a:xfrm>
            <a:off x="5753898" y="2625445"/>
            <a:ext cx="743807" cy="1993562"/>
          </a:xfrm>
          <a:prstGeom prst="rect">
            <a:avLst/>
          </a:prstGeom>
          <a:solidFill>
            <a:srgbClr val="660066">
              <a:alpha val="4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rgbClr val="FFFFFF"/>
                </a:solidFill>
                <a:latin typeface="メイリオ"/>
                <a:ea typeface="メイリオ"/>
                <a:cs typeface="メイリオ"/>
              </a:rPr>
              <a:t>解析目的に適合したデータ、手法、モデルの選択</a:t>
            </a:r>
            <a:endParaRPr kumimoji="1" lang="ja-JP" altLang="en-US" sz="800" dirty="0">
              <a:solidFill>
                <a:srgbClr val="FFFFFF"/>
              </a:solidFill>
              <a:latin typeface="メイリオ"/>
              <a:ea typeface="メイリオ"/>
              <a:cs typeface="メイリオ"/>
            </a:endParaRPr>
          </a:p>
        </p:txBody>
      </p:sp>
      <p:sp>
        <p:nvSpPr>
          <p:cNvPr id="52" name="下矢印 51"/>
          <p:cNvSpPr/>
          <p:nvPr/>
        </p:nvSpPr>
        <p:spPr bwMode="auto">
          <a:xfrm rot="5400000" flipV="1">
            <a:off x="7454639" y="2976055"/>
            <a:ext cx="457200" cy="275524"/>
          </a:xfrm>
          <a:prstGeom prst="downArrow">
            <a:avLst/>
          </a:prstGeom>
          <a:solidFill>
            <a:schemeClr val="accent2">
              <a:lumMod val="40000"/>
              <a:lumOff val="60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4" name="下矢印 53"/>
          <p:cNvSpPr/>
          <p:nvPr/>
        </p:nvSpPr>
        <p:spPr bwMode="auto">
          <a:xfrm rot="5400000" flipV="1">
            <a:off x="7453695" y="4036937"/>
            <a:ext cx="457200" cy="275524"/>
          </a:xfrm>
          <a:prstGeom prst="downArrow">
            <a:avLst/>
          </a:prstGeom>
          <a:solidFill>
            <a:schemeClr val="accent2">
              <a:lumMod val="40000"/>
              <a:lumOff val="60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5" name="下矢印 54"/>
          <p:cNvSpPr/>
          <p:nvPr/>
        </p:nvSpPr>
        <p:spPr bwMode="auto">
          <a:xfrm rot="5400000" flipV="1">
            <a:off x="6340392" y="2976055"/>
            <a:ext cx="457200" cy="275524"/>
          </a:xfrm>
          <a:prstGeom prst="downArrow">
            <a:avLst/>
          </a:prstGeom>
          <a:solidFill>
            <a:schemeClr val="accent2">
              <a:lumMod val="40000"/>
              <a:lumOff val="60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6" name="下矢印 55"/>
          <p:cNvSpPr/>
          <p:nvPr/>
        </p:nvSpPr>
        <p:spPr bwMode="auto">
          <a:xfrm rot="5400000" flipV="1">
            <a:off x="6339448" y="4036937"/>
            <a:ext cx="457200" cy="275524"/>
          </a:xfrm>
          <a:prstGeom prst="downArrow">
            <a:avLst/>
          </a:prstGeom>
          <a:solidFill>
            <a:schemeClr val="accent2">
              <a:lumMod val="40000"/>
              <a:lumOff val="60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grpSp>
        <p:nvGrpSpPr>
          <p:cNvPr id="59" name="図形グループ 58"/>
          <p:cNvGrpSpPr/>
          <p:nvPr/>
        </p:nvGrpSpPr>
        <p:grpSpPr>
          <a:xfrm>
            <a:off x="6975580" y="4817241"/>
            <a:ext cx="364142" cy="693996"/>
            <a:chOff x="626582" y="4021883"/>
            <a:chExt cx="532886" cy="1221651"/>
          </a:xfrm>
          <a:solidFill>
            <a:srgbClr val="660066"/>
          </a:solidFill>
          <a:effectLst>
            <a:outerShdw blurRad="50800" dist="38100" dir="2700000" algn="tl" rotWithShape="0">
              <a:prstClr val="black">
                <a:alpha val="40000"/>
              </a:prstClr>
            </a:outerShdw>
          </a:effectLst>
        </p:grpSpPr>
        <p:sp>
          <p:nvSpPr>
            <p:cNvPr id="60" name="フローチャート: 論理積ゲート 59"/>
            <p:cNvSpPr/>
            <p:nvPr/>
          </p:nvSpPr>
          <p:spPr>
            <a:xfrm rot="16200000">
              <a:off x="555139" y="4639205"/>
              <a:ext cx="675772" cy="532885"/>
            </a:xfrm>
            <a:prstGeom prst="flowChartDelay">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1" name="円/楕円 60"/>
            <p:cNvSpPr/>
            <p:nvPr/>
          </p:nvSpPr>
          <p:spPr>
            <a:xfrm>
              <a:off x="626582" y="4021883"/>
              <a:ext cx="532886" cy="545878"/>
            </a:xfrm>
            <a:prstGeom prst="ellipse">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cxnSp>
        <p:nvCxnSpPr>
          <p:cNvPr id="5" name="直線矢印コネクタ 4"/>
          <p:cNvCxnSpPr>
            <a:stCxn id="61" idx="0"/>
            <a:endCxn id="51" idx="2"/>
          </p:cNvCxnSpPr>
          <p:nvPr/>
        </p:nvCxnSpPr>
        <p:spPr>
          <a:xfrm flipH="1" flipV="1">
            <a:off x="6125802" y="4619007"/>
            <a:ext cx="1031849" cy="198234"/>
          </a:xfrm>
          <a:prstGeom prst="straightConnector1">
            <a:avLst/>
          </a:prstGeom>
          <a:ln>
            <a:solidFill>
              <a:schemeClr val="accent2">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2" name="直線矢印コネクタ 61"/>
          <p:cNvCxnSpPr>
            <a:endCxn id="50" idx="2"/>
          </p:cNvCxnSpPr>
          <p:nvPr/>
        </p:nvCxnSpPr>
        <p:spPr>
          <a:xfrm flipV="1">
            <a:off x="7157651" y="4621403"/>
            <a:ext cx="979279" cy="195838"/>
          </a:xfrm>
          <a:prstGeom prst="straightConnector1">
            <a:avLst/>
          </a:prstGeom>
          <a:ln>
            <a:solidFill>
              <a:schemeClr val="accent2">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7403913" y="5295793"/>
            <a:ext cx="1313180" cy="215444"/>
          </a:xfrm>
          <a:prstGeom prst="rect">
            <a:avLst/>
          </a:prstGeom>
          <a:noFill/>
        </p:spPr>
        <p:txBody>
          <a:bodyPr wrap="none" rtlCol="0">
            <a:spAutoFit/>
          </a:bodyPr>
          <a:lstStyle/>
          <a:p>
            <a:pPr algn="ctr"/>
            <a:r>
              <a:rPr kumimoji="1" lang="ja-JP" altLang="en-US" sz="800" dirty="0" smtClean="0">
                <a:solidFill>
                  <a:srgbClr val="660066"/>
                </a:solidFill>
                <a:latin typeface="メイリオ"/>
                <a:ea typeface="メイリオ"/>
                <a:cs typeface="メイリオ"/>
              </a:rPr>
              <a:t>データサイエンティスト</a:t>
            </a:r>
            <a:endParaRPr kumimoji="1" lang="ja-JP" altLang="en-US" sz="800" dirty="0">
              <a:solidFill>
                <a:srgbClr val="660066"/>
              </a:solidFill>
              <a:latin typeface="メイリオ"/>
              <a:ea typeface="メイリオ"/>
              <a:cs typeface="メイリオ"/>
            </a:endParaRPr>
          </a:p>
        </p:txBody>
      </p:sp>
      <p:sp>
        <p:nvSpPr>
          <p:cNvPr id="27" name="テキスト ボックス 26"/>
          <p:cNvSpPr txBox="1"/>
          <p:nvPr/>
        </p:nvSpPr>
        <p:spPr>
          <a:xfrm>
            <a:off x="6497705" y="2135131"/>
            <a:ext cx="1210588" cy="400110"/>
          </a:xfrm>
          <a:prstGeom prst="rect">
            <a:avLst/>
          </a:prstGeom>
          <a:noFill/>
        </p:spPr>
        <p:txBody>
          <a:bodyPr wrap="none" rtlCol="0">
            <a:spAutoFit/>
          </a:bodyPr>
          <a:lstStyle/>
          <a:p>
            <a:r>
              <a:rPr kumimoji="1" lang="ja-JP" altLang="en-US" sz="2000" dirty="0" smtClean="0">
                <a:solidFill>
                  <a:srgbClr val="660066"/>
                </a:solidFill>
                <a:latin typeface="メイリオ"/>
                <a:ea typeface="メイリオ"/>
                <a:cs typeface="メイリオ"/>
              </a:rPr>
              <a:t>人工知能</a:t>
            </a:r>
            <a:endParaRPr kumimoji="1" lang="ja-JP" altLang="en-US" sz="2000" dirty="0">
              <a:solidFill>
                <a:srgbClr val="660066"/>
              </a:solidFill>
              <a:latin typeface="メイリオ"/>
              <a:ea typeface="メイリオ"/>
              <a:cs typeface="メイリオ"/>
            </a:endParaRPr>
          </a:p>
        </p:txBody>
      </p:sp>
    </p:spTree>
    <p:extLst>
      <p:ext uri="{BB962C8B-B14F-4D97-AF65-F5344CB8AC3E}">
        <p14:creationId xmlns:p14="http://schemas.microsoft.com/office/powerpoint/2010/main" val="7836797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r>
              <a:rPr lang="en-US" altLang="ja-JP" sz="2400" dirty="0" smtClean="0"/>
              <a:t>ETL (Extract, Transformation and Load)</a:t>
            </a:r>
            <a:endParaRPr lang="ja-JP" altLang="en-US" sz="2400" dirty="0" smtClean="0"/>
          </a:p>
        </p:txBody>
      </p:sp>
      <p:sp>
        <p:nvSpPr>
          <p:cNvPr id="3" name="角丸四角形 2"/>
          <p:cNvSpPr/>
          <p:nvPr/>
        </p:nvSpPr>
        <p:spPr bwMode="auto">
          <a:xfrm>
            <a:off x="441883" y="2886977"/>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SFA</a:t>
            </a:r>
            <a:endParaRPr kumimoji="0" lang="ja-JP" altLang="en-US" sz="1400">
              <a:solidFill>
                <a:schemeClr val="bg1"/>
              </a:solidFill>
              <a:latin typeface="メイリオ"/>
              <a:ea typeface="メイリオ"/>
              <a:cs typeface="メイリオ"/>
            </a:endParaRPr>
          </a:p>
        </p:txBody>
      </p:sp>
      <p:sp>
        <p:nvSpPr>
          <p:cNvPr id="4" name="角丸四角形 3"/>
          <p:cNvSpPr/>
          <p:nvPr/>
        </p:nvSpPr>
        <p:spPr bwMode="auto">
          <a:xfrm>
            <a:off x="441883" y="3375799"/>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POS</a:t>
            </a:r>
            <a:endParaRPr kumimoji="0" lang="ja-JP" altLang="en-US" sz="1400">
              <a:solidFill>
                <a:schemeClr val="bg1"/>
              </a:solidFill>
              <a:latin typeface="メイリオ"/>
              <a:ea typeface="メイリオ"/>
              <a:cs typeface="メイリオ"/>
            </a:endParaRPr>
          </a:p>
        </p:txBody>
      </p:sp>
      <p:sp>
        <p:nvSpPr>
          <p:cNvPr id="5" name="角丸四角形 4"/>
          <p:cNvSpPr/>
          <p:nvPr/>
        </p:nvSpPr>
        <p:spPr bwMode="auto">
          <a:xfrm>
            <a:off x="441883" y="1299557"/>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ERP</a:t>
            </a:r>
            <a:endParaRPr kumimoji="0" lang="ja-JP" altLang="en-US" sz="1400">
              <a:solidFill>
                <a:schemeClr val="bg1"/>
              </a:solidFill>
              <a:latin typeface="メイリオ"/>
              <a:ea typeface="メイリオ"/>
              <a:cs typeface="メイリオ"/>
            </a:endParaRPr>
          </a:p>
        </p:txBody>
      </p:sp>
      <p:sp>
        <p:nvSpPr>
          <p:cNvPr id="6" name="角丸四角形 5"/>
          <p:cNvSpPr/>
          <p:nvPr/>
        </p:nvSpPr>
        <p:spPr bwMode="auto">
          <a:xfrm>
            <a:off x="441883" y="3867811"/>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製造管理システム</a:t>
            </a:r>
          </a:p>
        </p:txBody>
      </p:sp>
      <p:sp>
        <p:nvSpPr>
          <p:cNvPr id="7" name="角丸四角形 6"/>
          <p:cNvSpPr/>
          <p:nvPr/>
        </p:nvSpPr>
        <p:spPr bwMode="auto">
          <a:xfrm>
            <a:off x="441883" y="4360253"/>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販売管理システム</a:t>
            </a:r>
          </a:p>
        </p:txBody>
      </p:sp>
      <p:sp>
        <p:nvSpPr>
          <p:cNvPr id="8" name="角丸四角形 7"/>
          <p:cNvSpPr/>
          <p:nvPr/>
        </p:nvSpPr>
        <p:spPr bwMode="auto">
          <a:xfrm>
            <a:off x="441883" y="4870109"/>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会計システム</a:t>
            </a:r>
          </a:p>
        </p:txBody>
      </p:sp>
      <p:sp>
        <p:nvSpPr>
          <p:cNvPr id="9" name="角丸四角形 8"/>
          <p:cNvSpPr/>
          <p:nvPr/>
        </p:nvSpPr>
        <p:spPr bwMode="auto">
          <a:xfrm>
            <a:off x="441883" y="1837635"/>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CRM</a:t>
            </a:r>
            <a:endParaRPr kumimoji="0" lang="ja-JP" altLang="en-US" sz="1400">
              <a:solidFill>
                <a:schemeClr val="bg1"/>
              </a:solidFill>
              <a:latin typeface="メイリオ"/>
              <a:ea typeface="メイリオ"/>
              <a:cs typeface="メイリオ"/>
            </a:endParaRPr>
          </a:p>
        </p:txBody>
      </p:sp>
      <p:sp>
        <p:nvSpPr>
          <p:cNvPr id="10" name="角丸四角形 9"/>
          <p:cNvSpPr/>
          <p:nvPr/>
        </p:nvSpPr>
        <p:spPr bwMode="auto">
          <a:xfrm>
            <a:off x="441883" y="2351977"/>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SCM</a:t>
            </a:r>
            <a:endParaRPr kumimoji="0" lang="ja-JP" altLang="en-US" sz="1400">
              <a:solidFill>
                <a:schemeClr val="bg1"/>
              </a:solidFill>
              <a:latin typeface="メイリオ"/>
              <a:ea typeface="メイリオ"/>
              <a:cs typeface="メイリオ"/>
            </a:endParaRPr>
          </a:p>
        </p:txBody>
      </p:sp>
      <p:sp>
        <p:nvSpPr>
          <p:cNvPr id="11" name="フローチャート : 抜出し 10"/>
          <p:cNvSpPr/>
          <p:nvPr/>
        </p:nvSpPr>
        <p:spPr bwMode="auto">
          <a:xfrm rot="5400000">
            <a:off x="671375" y="3207810"/>
            <a:ext cx="4627562" cy="898525"/>
          </a:xfrm>
          <a:prstGeom prst="flowChartExtract">
            <a:avLst/>
          </a:prstGeom>
          <a:gradFill>
            <a:gsLst>
              <a:gs pos="0">
                <a:schemeClr val="accent1">
                  <a:shade val="30000"/>
                  <a:satMod val="115000"/>
                </a:schemeClr>
              </a:gs>
              <a:gs pos="50000">
                <a:schemeClr val="accent1">
                  <a:shade val="67500"/>
                  <a:satMod val="115000"/>
                </a:schemeClr>
              </a:gs>
              <a:gs pos="100000">
                <a:schemeClr val="bg1"/>
              </a:gs>
            </a:gsLst>
            <a:lin ang="5400000" scaled="0"/>
          </a:gra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Arial" pitchFamily="34" charset="0"/>
              <a:ea typeface="HGP創英角ｺﾞｼｯｸUB" pitchFamily="50" charset="-128"/>
              <a:cs typeface="Arial" pitchFamily="34" charset="0"/>
            </a:endParaRPr>
          </a:p>
        </p:txBody>
      </p:sp>
      <p:sp>
        <p:nvSpPr>
          <p:cNvPr id="12" name="フローチャート : 磁気ディスク 11"/>
          <p:cNvSpPr/>
          <p:nvPr/>
        </p:nvSpPr>
        <p:spPr bwMode="auto">
          <a:xfrm>
            <a:off x="7101835" y="3190571"/>
            <a:ext cx="1584176" cy="1460898"/>
          </a:xfrm>
          <a:prstGeom prst="flowChartMagneticDisk">
            <a:avLst/>
          </a:prstGeom>
          <a:solidFill>
            <a:srgbClr val="008000"/>
          </a:solidFill>
          <a:ln w="12700" cmpd="sng">
            <a:solidFill>
              <a:srgbClr val="FFFFFF"/>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2800" dirty="0" smtClean="0">
                <a:solidFill>
                  <a:schemeClr val="bg1"/>
                </a:solidFill>
                <a:latin typeface="メイリオ"/>
                <a:ea typeface="メイリオ"/>
                <a:cs typeface="メイリオ"/>
              </a:rPr>
              <a:t>DWH</a:t>
            </a:r>
            <a:endParaRPr kumimoji="0" lang="ja-JP" altLang="en-US" sz="2800" dirty="0">
              <a:solidFill>
                <a:schemeClr val="bg1"/>
              </a:solidFill>
              <a:latin typeface="メイリオ"/>
              <a:ea typeface="メイリオ"/>
              <a:cs typeface="メイリオ"/>
            </a:endParaRPr>
          </a:p>
        </p:txBody>
      </p:sp>
      <p:sp>
        <p:nvSpPr>
          <p:cNvPr id="13" name="右矢印 12"/>
          <p:cNvSpPr/>
          <p:nvPr/>
        </p:nvSpPr>
        <p:spPr bwMode="auto">
          <a:xfrm>
            <a:off x="5680333" y="3406595"/>
            <a:ext cx="1458818" cy="936104"/>
          </a:xfrm>
          <a:prstGeom prst="rightArrow">
            <a:avLst/>
          </a:prstGeom>
          <a:solidFill>
            <a:srgbClr val="FF66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spcBef>
                <a:spcPct val="20000"/>
              </a:spcBef>
              <a:defRPr/>
            </a:pPr>
            <a:endParaRPr kumimoji="0" lang="ja-JP" altLang="en-US" sz="1400">
              <a:solidFill>
                <a:srgbClr val="484848"/>
              </a:solidFill>
              <a:latin typeface="メイリオ"/>
              <a:ea typeface="メイリオ"/>
              <a:cs typeface="メイリオ"/>
            </a:endParaRPr>
          </a:p>
        </p:txBody>
      </p:sp>
      <p:sp>
        <p:nvSpPr>
          <p:cNvPr id="16" name="テキスト ボックス 15"/>
          <p:cNvSpPr txBox="1"/>
          <p:nvPr/>
        </p:nvSpPr>
        <p:spPr>
          <a:xfrm>
            <a:off x="5922634" y="3683932"/>
            <a:ext cx="724552" cy="369332"/>
          </a:xfrm>
          <a:prstGeom prst="rect">
            <a:avLst/>
          </a:prstGeom>
          <a:noFill/>
        </p:spPr>
        <p:txBody>
          <a:bodyPr wrap="none">
            <a:spAutoFit/>
          </a:bodyPr>
          <a:lstStyle/>
          <a:p>
            <a:pPr>
              <a:defRPr/>
            </a:pPr>
            <a:r>
              <a:rPr lang="en-US" altLang="ja-JP" dirty="0">
                <a:solidFill>
                  <a:schemeClr val="bg1"/>
                </a:solidFill>
                <a:latin typeface="メイリオ"/>
                <a:ea typeface="メイリオ"/>
                <a:cs typeface="メイリオ"/>
              </a:rPr>
              <a:t>Load</a:t>
            </a:r>
            <a:endParaRPr lang="ja-JP" altLang="en-US" dirty="0">
              <a:solidFill>
                <a:schemeClr val="bg1"/>
              </a:solidFill>
              <a:latin typeface="メイリオ"/>
              <a:ea typeface="メイリオ"/>
              <a:cs typeface="メイリオ"/>
            </a:endParaRPr>
          </a:p>
        </p:txBody>
      </p:sp>
      <p:grpSp>
        <p:nvGrpSpPr>
          <p:cNvPr id="2" name="図形グループ 1"/>
          <p:cNvGrpSpPr/>
          <p:nvPr/>
        </p:nvGrpSpPr>
        <p:grpSpPr>
          <a:xfrm>
            <a:off x="3880133" y="2902539"/>
            <a:ext cx="1872208" cy="1872208"/>
            <a:chOff x="4211960" y="3284984"/>
            <a:chExt cx="1440160" cy="1512168"/>
          </a:xfrm>
        </p:grpSpPr>
        <p:sp>
          <p:nvSpPr>
            <p:cNvPr id="17" name="環状矢印 16"/>
            <p:cNvSpPr/>
            <p:nvPr/>
          </p:nvSpPr>
          <p:spPr bwMode="auto">
            <a:xfrm>
              <a:off x="4211960" y="3284984"/>
              <a:ext cx="1440160" cy="1440160"/>
            </a:xfrm>
            <a:prstGeom prst="circularArrow">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spcBef>
                  <a:spcPct val="20000"/>
                </a:spcBef>
                <a:defRPr/>
              </a:pPr>
              <a:endParaRPr kumimoji="0" lang="ja-JP" altLang="en-US" sz="1400" dirty="0">
                <a:solidFill>
                  <a:srgbClr val="484848"/>
                </a:solidFill>
                <a:latin typeface="メイリオ"/>
                <a:ea typeface="メイリオ"/>
                <a:cs typeface="メイリオ"/>
              </a:endParaRPr>
            </a:p>
          </p:txBody>
        </p:sp>
        <p:sp>
          <p:nvSpPr>
            <p:cNvPr id="18" name="環状矢印 17"/>
            <p:cNvSpPr/>
            <p:nvPr/>
          </p:nvSpPr>
          <p:spPr bwMode="auto">
            <a:xfrm rot="10800000">
              <a:off x="4211960" y="3356992"/>
              <a:ext cx="1440160" cy="1440160"/>
            </a:xfrm>
            <a:prstGeom prst="circularArrow">
              <a:avLst/>
            </a:prstGeom>
            <a:solidFill>
              <a:srgbClr val="33ACBD"/>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spcBef>
                  <a:spcPct val="20000"/>
                </a:spcBef>
                <a:defRPr/>
              </a:pPr>
              <a:endParaRPr kumimoji="0" lang="ja-JP" altLang="en-US" sz="1400">
                <a:solidFill>
                  <a:srgbClr val="484848"/>
                </a:solidFill>
                <a:latin typeface="メイリオ"/>
                <a:ea typeface="メイリオ"/>
                <a:cs typeface="メイリオ"/>
              </a:endParaRPr>
            </a:p>
          </p:txBody>
        </p:sp>
      </p:grpSp>
      <p:sp>
        <p:nvSpPr>
          <p:cNvPr id="15" name="テキスト ボックス 14"/>
          <p:cNvSpPr txBox="1"/>
          <p:nvPr/>
        </p:nvSpPr>
        <p:spPr>
          <a:xfrm>
            <a:off x="4161193" y="3680631"/>
            <a:ext cx="1317338" cy="276999"/>
          </a:xfrm>
          <a:prstGeom prst="rect">
            <a:avLst/>
          </a:prstGeom>
          <a:noFill/>
        </p:spPr>
        <p:txBody>
          <a:bodyPr wrap="none">
            <a:spAutoFit/>
          </a:bodyPr>
          <a:lstStyle/>
          <a:p>
            <a:pPr algn="ctr">
              <a:defRPr/>
            </a:pPr>
            <a:r>
              <a:rPr lang="en-US" altLang="ja-JP" sz="1200" dirty="0">
                <a:solidFill>
                  <a:srgbClr val="FF6600"/>
                </a:solidFill>
                <a:latin typeface="メイリオ"/>
                <a:ea typeface="メイリオ"/>
                <a:cs typeface="メイリオ"/>
              </a:rPr>
              <a:t>Transformation</a:t>
            </a:r>
            <a:endParaRPr lang="ja-JP" altLang="en-US" sz="1200" dirty="0">
              <a:solidFill>
                <a:srgbClr val="FF6600"/>
              </a:solidFill>
              <a:latin typeface="メイリオ"/>
              <a:ea typeface="メイリオ"/>
              <a:cs typeface="メイリオ"/>
            </a:endParaRPr>
          </a:p>
        </p:txBody>
      </p:sp>
      <p:sp>
        <p:nvSpPr>
          <p:cNvPr id="19" name="円/楕円 18"/>
          <p:cNvSpPr/>
          <p:nvPr/>
        </p:nvSpPr>
        <p:spPr bwMode="auto">
          <a:xfrm>
            <a:off x="1269875" y="5422819"/>
            <a:ext cx="144016" cy="144016"/>
          </a:xfrm>
          <a:prstGeom prst="ellipse">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endParaRPr kumimoji="0" lang="ja-JP" altLang="en-US" sz="1400">
              <a:solidFill>
                <a:srgbClr val="484848"/>
              </a:solidFill>
              <a:latin typeface="Arial" pitchFamily="34" charset="0"/>
              <a:ea typeface="HGP創英角ｺﾞｼｯｸUB" pitchFamily="50" charset="-128"/>
              <a:cs typeface="Arial" pitchFamily="34" charset="0"/>
            </a:endParaRPr>
          </a:p>
        </p:txBody>
      </p:sp>
      <p:sp>
        <p:nvSpPr>
          <p:cNvPr id="20" name="円/楕円 19"/>
          <p:cNvSpPr/>
          <p:nvPr/>
        </p:nvSpPr>
        <p:spPr bwMode="auto">
          <a:xfrm>
            <a:off x="1269875" y="5662465"/>
            <a:ext cx="144016" cy="144016"/>
          </a:xfrm>
          <a:prstGeom prst="ellipse">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endParaRPr kumimoji="0" lang="ja-JP" altLang="en-US" sz="1400">
              <a:solidFill>
                <a:srgbClr val="484848"/>
              </a:solidFill>
              <a:latin typeface="Arial" pitchFamily="34" charset="0"/>
              <a:ea typeface="HGP創英角ｺﾞｼｯｸUB" pitchFamily="50" charset="-128"/>
              <a:cs typeface="Arial" pitchFamily="34" charset="0"/>
            </a:endParaRPr>
          </a:p>
        </p:txBody>
      </p:sp>
      <p:sp>
        <p:nvSpPr>
          <p:cNvPr id="21" name="円/楕円 20"/>
          <p:cNvSpPr/>
          <p:nvPr/>
        </p:nvSpPr>
        <p:spPr bwMode="auto">
          <a:xfrm>
            <a:off x="1269875" y="5892068"/>
            <a:ext cx="144016" cy="144016"/>
          </a:xfrm>
          <a:prstGeom prst="ellipse">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endParaRPr kumimoji="0" lang="ja-JP" altLang="en-US" sz="1400">
              <a:solidFill>
                <a:srgbClr val="484848"/>
              </a:solidFill>
              <a:latin typeface="Arial" pitchFamily="34" charset="0"/>
              <a:ea typeface="HGP創英角ｺﾞｼｯｸUB" pitchFamily="50" charset="-128"/>
              <a:cs typeface="Arial" pitchFamily="34" charset="0"/>
            </a:endParaRPr>
          </a:p>
        </p:txBody>
      </p:sp>
      <p:sp>
        <p:nvSpPr>
          <p:cNvPr id="29" name="角丸四角形 28"/>
          <p:cNvSpPr/>
          <p:nvPr/>
        </p:nvSpPr>
        <p:spPr bwMode="auto">
          <a:xfrm>
            <a:off x="2511981" y="4774747"/>
            <a:ext cx="6192688" cy="648072"/>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ts val="0"/>
              </a:spcBef>
              <a:defRPr/>
            </a:pPr>
            <a:r>
              <a:rPr kumimoji="0" lang="en-US" altLang="ja-JP" sz="1600" dirty="0" smtClean="0">
                <a:solidFill>
                  <a:schemeClr val="bg1"/>
                </a:solidFill>
                <a:latin typeface="メイリオ"/>
                <a:ea typeface="メイリオ"/>
                <a:cs typeface="メイリオ"/>
              </a:rPr>
              <a:t>DB</a:t>
            </a:r>
            <a:r>
              <a:rPr kumimoji="0" lang="ja-JP" altLang="en-US" sz="1600" dirty="0">
                <a:solidFill>
                  <a:schemeClr val="bg1"/>
                </a:solidFill>
                <a:latin typeface="メイリオ"/>
                <a:ea typeface="メイリオ"/>
                <a:cs typeface="メイリオ"/>
              </a:rPr>
              <a:t>のレプリケーションが主</a:t>
            </a:r>
            <a:r>
              <a:rPr kumimoji="0" lang="ja-JP" altLang="en-US" sz="1600" dirty="0" smtClean="0">
                <a:solidFill>
                  <a:schemeClr val="bg1"/>
                </a:solidFill>
                <a:latin typeface="メイリオ"/>
                <a:ea typeface="メイリオ"/>
                <a:cs typeface="メイリオ"/>
              </a:rPr>
              <a:t>目的</a:t>
            </a:r>
          </a:p>
          <a:p>
            <a:pPr algn="ctr">
              <a:spcBef>
                <a:spcPts val="0"/>
              </a:spcBef>
              <a:defRPr/>
            </a:pPr>
            <a:r>
              <a:rPr kumimoji="0" lang="ja-JP" altLang="en-US" sz="1600" dirty="0" smtClean="0">
                <a:solidFill>
                  <a:schemeClr val="bg1"/>
                </a:solidFill>
                <a:latin typeface="メイリオ"/>
                <a:ea typeface="メイリオ"/>
                <a:cs typeface="メイリオ"/>
              </a:rPr>
              <a:t>リアルタイム性</a:t>
            </a:r>
            <a:r>
              <a:rPr kumimoji="0" lang="ja-JP" altLang="en-US" sz="1600" dirty="0">
                <a:solidFill>
                  <a:schemeClr val="bg1"/>
                </a:solidFill>
                <a:latin typeface="メイリオ"/>
                <a:ea typeface="メイリオ"/>
                <a:cs typeface="メイリオ"/>
              </a:rPr>
              <a:t>はあまり考えられていない</a:t>
            </a:r>
            <a:endParaRPr kumimoji="0" lang="en-US" altLang="ja-JP" sz="1600" dirty="0">
              <a:solidFill>
                <a:schemeClr val="bg1"/>
              </a:solidFill>
              <a:latin typeface="メイリオ"/>
              <a:ea typeface="メイリオ"/>
              <a:cs typeface="メイリオ"/>
            </a:endParaRPr>
          </a:p>
        </p:txBody>
      </p:sp>
      <p:sp>
        <p:nvSpPr>
          <p:cNvPr id="30" name="角丸四角形 29"/>
          <p:cNvSpPr/>
          <p:nvPr/>
        </p:nvSpPr>
        <p:spPr bwMode="auto">
          <a:xfrm>
            <a:off x="2511981" y="5494827"/>
            <a:ext cx="6192688" cy="648072"/>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ts val="0"/>
              </a:spcBef>
              <a:defRPr/>
            </a:pPr>
            <a:r>
              <a:rPr kumimoji="0" lang="en-US" altLang="ja-JP" sz="1600" dirty="0">
                <a:solidFill>
                  <a:schemeClr val="bg1"/>
                </a:solidFill>
                <a:latin typeface="メイリオ"/>
                <a:ea typeface="メイリオ"/>
                <a:cs typeface="メイリオ"/>
              </a:rPr>
              <a:t>EAI</a:t>
            </a:r>
            <a:r>
              <a:rPr kumimoji="0" lang="ja-JP" altLang="en-US" sz="1600" dirty="0">
                <a:solidFill>
                  <a:schemeClr val="bg1"/>
                </a:solidFill>
                <a:latin typeface="メイリオ"/>
                <a:ea typeface="メイリオ"/>
                <a:cs typeface="メイリオ"/>
              </a:rPr>
              <a:t>や</a:t>
            </a:r>
            <a:r>
              <a:rPr kumimoji="0" lang="en-US" altLang="ja-JP" sz="1600" dirty="0">
                <a:solidFill>
                  <a:schemeClr val="bg1"/>
                </a:solidFill>
                <a:latin typeface="メイリオ"/>
                <a:ea typeface="メイリオ"/>
                <a:cs typeface="メイリオ"/>
              </a:rPr>
              <a:t>ESB</a:t>
            </a:r>
            <a:r>
              <a:rPr kumimoji="0" lang="ja-JP" altLang="en-US" sz="1600" dirty="0">
                <a:solidFill>
                  <a:schemeClr val="bg1"/>
                </a:solidFill>
                <a:latin typeface="メイリオ"/>
                <a:ea typeface="メイリオ"/>
                <a:cs typeface="メイリオ"/>
              </a:rPr>
              <a:t>を使えばリアルタイムのデータ連係も</a:t>
            </a:r>
            <a:r>
              <a:rPr kumimoji="0" lang="ja-JP" altLang="en-US" sz="1600" dirty="0" smtClean="0">
                <a:solidFill>
                  <a:schemeClr val="bg1"/>
                </a:solidFill>
                <a:latin typeface="メイリオ"/>
                <a:ea typeface="メイリオ"/>
                <a:cs typeface="メイリオ"/>
              </a:rPr>
              <a:t>可能</a:t>
            </a:r>
          </a:p>
          <a:p>
            <a:pPr algn="ctr">
              <a:spcBef>
                <a:spcPts val="0"/>
              </a:spcBef>
              <a:defRPr/>
            </a:pPr>
            <a:r>
              <a:rPr kumimoji="0" lang="ja-JP" altLang="en-US" sz="1600" dirty="0" smtClean="0">
                <a:solidFill>
                  <a:schemeClr val="bg1"/>
                </a:solidFill>
                <a:latin typeface="メイリオ"/>
                <a:ea typeface="メイリオ"/>
                <a:cs typeface="メイリオ"/>
              </a:rPr>
              <a:t>ただし、他</a:t>
            </a:r>
            <a:r>
              <a:rPr kumimoji="0" lang="ja-JP" altLang="en-US" sz="1600" dirty="0">
                <a:solidFill>
                  <a:schemeClr val="bg1"/>
                </a:solidFill>
                <a:latin typeface="メイリオ"/>
                <a:ea typeface="メイリオ"/>
                <a:cs typeface="メイリオ"/>
              </a:rPr>
              <a:t>システムへの負荷を考える必要有り</a:t>
            </a:r>
            <a:endParaRPr kumimoji="0" lang="en-US" altLang="ja-JP" sz="1600" dirty="0">
              <a:solidFill>
                <a:schemeClr val="bg1"/>
              </a:solidFill>
              <a:latin typeface="メイリオ"/>
              <a:ea typeface="メイリオ"/>
              <a:cs typeface="メイリオ"/>
            </a:endParaRPr>
          </a:p>
        </p:txBody>
      </p:sp>
      <p:sp>
        <p:nvSpPr>
          <p:cNvPr id="31" name="右矢印 30"/>
          <p:cNvSpPr/>
          <p:nvPr/>
        </p:nvSpPr>
        <p:spPr bwMode="auto">
          <a:xfrm>
            <a:off x="2511981" y="3406595"/>
            <a:ext cx="1458818" cy="936104"/>
          </a:xfrm>
          <a:prstGeom prst="rightArrow">
            <a:avLst/>
          </a:prstGeom>
          <a:solidFill>
            <a:srgbClr val="FF66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spcBef>
                <a:spcPct val="20000"/>
              </a:spcBef>
              <a:defRPr/>
            </a:pPr>
            <a:endParaRPr kumimoji="0" lang="ja-JP" altLang="en-US" sz="1400">
              <a:solidFill>
                <a:srgbClr val="484848"/>
              </a:solidFill>
              <a:latin typeface="メイリオ"/>
              <a:ea typeface="メイリオ"/>
              <a:cs typeface="メイリオ"/>
            </a:endParaRPr>
          </a:p>
        </p:txBody>
      </p:sp>
      <p:sp>
        <p:nvSpPr>
          <p:cNvPr id="14" name="テキスト ボックス 13"/>
          <p:cNvSpPr txBox="1"/>
          <p:nvPr/>
        </p:nvSpPr>
        <p:spPr>
          <a:xfrm>
            <a:off x="2610266" y="3683486"/>
            <a:ext cx="979755" cy="369332"/>
          </a:xfrm>
          <a:prstGeom prst="rect">
            <a:avLst/>
          </a:prstGeom>
          <a:noFill/>
        </p:spPr>
        <p:txBody>
          <a:bodyPr wrap="none">
            <a:spAutoFit/>
          </a:bodyPr>
          <a:lstStyle/>
          <a:p>
            <a:pPr>
              <a:defRPr/>
            </a:pPr>
            <a:r>
              <a:rPr lang="en-US" altLang="ja-JP" dirty="0">
                <a:solidFill>
                  <a:schemeClr val="bg1"/>
                </a:solidFill>
                <a:latin typeface="メイリオ"/>
                <a:ea typeface="メイリオ"/>
                <a:cs typeface="メイリオ"/>
              </a:rPr>
              <a:t>Extract</a:t>
            </a:r>
            <a:endParaRPr lang="ja-JP" altLang="en-US" dirty="0">
              <a:solidFill>
                <a:schemeClr val="bg1"/>
              </a:solidFill>
              <a:latin typeface="メイリオ"/>
              <a:ea typeface="メイリオ"/>
              <a:cs typeface="メイリオ"/>
            </a:endParaRPr>
          </a:p>
        </p:txBody>
      </p:sp>
      <p:sp>
        <p:nvSpPr>
          <p:cNvPr id="22" name="四角形吹き出し 21"/>
          <p:cNvSpPr/>
          <p:nvPr/>
        </p:nvSpPr>
        <p:spPr>
          <a:xfrm>
            <a:off x="2511980" y="1299557"/>
            <a:ext cx="6174031" cy="1530974"/>
          </a:xfrm>
          <a:prstGeom prst="wedgeRectCallout">
            <a:avLst>
              <a:gd name="adj1" fmla="val -12738"/>
              <a:gd name="adj2" fmla="val 104835"/>
            </a:avLst>
          </a:prstGeom>
          <a:solidFill>
            <a:srgbClr val="3366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spcBef>
                <a:spcPct val="20000"/>
              </a:spcBef>
              <a:defRPr/>
            </a:pPr>
            <a:r>
              <a:rPr kumimoji="0" lang="ja-JP" altLang="en-US" sz="1600" b="1" dirty="0">
                <a:solidFill>
                  <a:schemeClr val="bg1"/>
                </a:solidFill>
                <a:latin typeface="メイリオ"/>
                <a:ea typeface="メイリオ"/>
                <a:cs typeface="メイリオ"/>
              </a:rPr>
              <a:t>不要なデータの削除</a:t>
            </a:r>
            <a:r>
              <a:rPr kumimoji="0" lang="en-US" altLang="ja-JP" sz="1600" b="1" dirty="0">
                <a:solidFill>
                  <a:schemeClr val="bg1"/>
                </a:solidFill>
                <a:latin typeface="メイリオ"/>
                <a:ea typeface="メイリオ"/>
                <a:cs typeface="メイリオ"/>
              </a:rPr>
              <a:t>  </a:t>
            </a:r>
            <a:r>
              <a:rPr kumimoji="0" lang="ja-JP" altLang="en-US" sz="1000" dirty="0">
                <a:solidFill>
                  <a:schemeClr val="bg1"/>
                </a:solidFill>
                <a:latin typeface="メイリオ"/>
                <a:ea typeface="メイリオ"/>
                <a:cs typeface="メイリオ"/>
              </a:rPr>
              <a:t>分析では不要なデータや異常なデータについて削除する。</a:t>
            </a:r>
          </a:p>
          <a:p>
            <a:pPr>
              <a:spcBef>
                <a:spcPct val="20000"/>
              </a:spcBef>
              <a:defRPr/>
            </a:pPr>
            <a:r>
              <a:rPr kumimoji="0" lang="ja-JP" altLang="en-US" sz="1600" b="1" dirty="0">
                <a:solidFill>
                  <a:schemeClr val="bg1"/>
                </a:solidFill>
                <a:latin typeface="メイリオ"/>
                <a:ea typeface="メイリオ"/>
                <a:cs typeface="メイリオ"/>
              </a:rPr>
              <a:t>値の変換</a:t>
            </a:r>
            <a:r>
              <a:rPr kumimoji="0" lang="en-US" altLang="ja-JP" sz="1600" b="1" dirty="0">
                <a:solidFill>
                  <a:schemeClr val="bg1"/>
                </a:solidFill>
                <a:latin typeface="メイリオ"/>
                <a:ea typeface="メイリオ"/>
                <a:cs typeface="メイリオ"/>
              </a:rPr>
              <a:t> </a:t>
            </a:r>
            <a:r>
              <a:rPr kumimoji="0" lang="en-US" altLang="ja-JP" sz="1000" dirty="0">
                <a:solidFill>
                  <a:schemeClr val="bg1"/>
                </a:solidFill>
                <a:latin typeface="メイリオ"/>
                <a:ea typeface="メイリオ"/>
                <a:cs typeface="メイリオ"/>
              </a:rPr>
              <a:t>Null</a:t>
            </a:r>
            <a:r>
              <a:rPr kumimoji="0" lang="ja-JP" altLang="en-US" sz="1000" dirty="0">
                <a:solidFill>
                  <a:schemeClr val="bg1"/>
                </a:solidFill>
                <a:latin typeface="メイリオ"/>
                <a:ea typeface="メイリオ"/>
                <a:cs typeface="メイリオ"/>
              </a:rPr>
              <a:t>値の変換や、データ型の変換（日付</a:t>
            </a:r>
            <a:r>
              <a:rPr kumimoji="0" lang="en-US" altLang="ja-JP" sz="1000" dirty="0">
                <a:solidFill>
                  <a:schemeClr val="bg1"/>
                </a:solidFill>
                <a:latin typeface="メイリオ"/>
                <a:ea typeface="メイリオ"/>
                <a:cs typeface="メイリオ"/>
              </a:rPr>
              <a:t>→</a:t>
            </a:r>
            <a:r>
              <a:rPr kumimoji="0" lang="ja-JP" altLang="en-US" sz="1000" dirty="0">
                <a:solidFill>
                  <a:schemeClr val="bg1"/>
                </a:solidFill>
                <a:latin typeface="メイリオ"/>
                <a:ea typeface="メイリオ"/>
                <a:cs typeface="メイリオ"/>
              </a:rPr>
              <a:t>文字列など）を行なう。</a:t>
            </a:r>
          </a:p>
          <a:p>
            <a:pPr>
              <a:spcBef>
                <a:spcPct val="20000"/>
              </a:spcBef>
              <a:defRPr/>
            </a:pPr>
            <a:r>
              <a:rPr kumimoji="0" lang="ja-JP" altLang="en-US" sz="1600" b="1" dirty="0">
                <a:solidFill>
                  <a:schemeClr val="bg1"/>
                </a:solidFill>
                <a:latin typeface="メイリオ"/>
                <a:ea typeface="メイリオ"/>
                <a:cs typeface="メイリオ"/>
              </a:rPr>
              <a:t>クレンジング</a:t>
            </a:r>
            <a:r>
              <a:rPr kumimoji="0" lang="en-US" altLang="ja-JP" sz="1000" dirty="0">
                <a:solidFill>
                  <a:schemeClr val="bg1"/>
                </a:solidFill>
                <a:latin typeface="メイリオ"/>
                <a:ea typeface="メイリオ"/>
                <a:cs typeface="メイリオ"/>
              </a:rPr>
              <a:t> </a:t>
            </a:r>
            <a:r>
              <a:rPr kumimoji="0" lang="ja-JP" altLang="en-US" sz="1000" dirty="0">
                <a:solidFill>
                  <a:schemeClr val="bg1"/>
                </a:solidFill>
                <a:latin typeface="メイリオ"/>
                <a:ea typeface="メイリオ"/>
                <a:cs typeface="メイリオ"/>
              </a:rPr>
              <a:t>システム間でコードの意味が違う場合にそれを統一するなど、データの意味をそろえる。また、データ内に不整合があった場合にそれをエラーとしたり、一定のロジックで変換したりする。</a:t>
            </a:r>
          </a:p>
          <a:p>
            <a:pPr>
              <a:spcBef>
                <a:spcPts val="0"/>
              </a:spcBef>
              <a:defRPr/>
            </a:pPr>
            <a:r>
              <a:rPr kumimoji="0" lang="ja-JP" altLang="en-US" sz="1600" b="1" dirty="0">
                <a:solidFill>
                  <a:schemeClr val="bg1"/>
                </a:solidFill>
                <a:latin typeface="メイリオ"/>
                <a:ea typeface="メイリオ"/>
                <a:cs typeface="メイリオ"/>
              </a:rPr>
              <a:t>統合・集計</a:t>
            </a:r>
            <a:r>
              <a:rPr kumimoji="0" lang="en-US" altLang="ja-JP" sz="1600" b="1" dirty="0">
                <a:solidFill>
                  <a:schemeClr val="bg1"/>
                </a:solidFill>
                <a:latin typeface="メイリオ"/>
                <a:ea typeface="メイリオ"/>
                <a:cs typeface="メイリオ"/>
              </a:rPr>
              <a:t> </a:t>
            </a:r>
            <a:r>
              <a:rPr kumimoji="0" lang="ja-JP" altLang="en-US" sz="1000" dirty="0">
                <a:solidFill>
                  <a:schemeClr val="bg1"/>
                </a:solidFill>
                <a:latin typeface="メイリオ"/>
                <a:ea typeface="メイリオ"/>
                <a:cs typeface="メイリオ"/>
              </a:rPr>
              <a:t>複数のシステムから抽出した別のデータを</a:t>
            </a:r>
            <a:r>
              <a:rPr kumimoji="0" lang="en-US" altLang="ja-JP" sz="1000" dirty="0">
                <a:solidFill>
                  <a:schemeClr val="bg1"/>
                </a:solidFill>
                <a:latin typeface="メイリオ"/>
                <a:ea typeface="メイリオ"/>
                <a:cs typeface="メイリオ"/>
              </a:rPr>
              <a:t>1</a:t>
            </a:r>
            <a:r>
              <a:rPr kumimoji="0" lang="ja-JP" altLang="en-US" sz="1000" dirty="0">
                <a:solidFill>
                  <a:schemeClr val="bg1"/>
                </a:solidFill>
                <a:latin typeface="メイリオ"/>
                <a:ea typeface="メイリオ"/>
                <a:cs typeface="メイリオ"/>
              </a:rPr>
              <a:t>つのデータとして統合する。また、たとえば業務システムでは日単位のデータを月単位に集計するなどの集計処理を行なう。</a:t>
            </a:r>
          </a:p>
        </p:txBody>
      </p:sp>
    </p:spTree>
    <p:extLst>
      <p:ext uri="{BB962C8B-B14F-4D97-AF65-F5344CB8AC3E}">
        <p14:creationId xmlns:p14="http://schemas.microsoft.com/office/powerpoint/2010/main" val="40529022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2"/>
          <p:cNvSpPr>
            <a:spLocks noGrp="1"/>
          </p:cNvSpPr>
          <p:nvPr>
            <p:ph type="title"/>
          </p:nvPr>
        </p:nvSpPr>
        <p:spPr/>
        <p:txBody>
          <a:bodyPr/>
          <a:lstStyle/>
          <a:p>
            <a:r>
              <a:rPr lang="ja-JP" altLang="en-US" sz="2400" dirty="0"/>
              <a:t>データウェアハウス　</a:t>
            </a:r>
            <a:r>
              <a:rPr lang="en-US" altLang="ja-JP" sz="2400" dirty="0"/>
              <a:t>DWH Data Warehouse</a:t>
            </a:r>
            <a:endParaRPr lang="ja-JP" altLang="en-US" sz="2400" dirty="0" smtClean="0"/>
          </a:p>
        </p:txBody>
      </p:sp>
      <p:sp>
        <p:nvSpPr>
          <p:cNvPr id="67" name="角丸四角形 66"/>
          <p:cNvSpPr/>
          <p:nvPr/>
        </p:nvSpPr>
        <p:spPr bwMode="auto">
          <a:xfrm>
            <a:off x="251520" y="3657346"/>
            <a:ext cx="1573984" cy="617113"/>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a:solidFill>
                  <a:schemeClr val="bg1"/>
                </a:solidFill>
                <a:latin typeface="メイリオ"/>
                <a:ea typeface="メイリオ"/>
                <a:cs typeface="メイリオ"/>
              </a:rPr>
              <a:t>項目別</a:t>
            </a:r>
          </a:p>
        </p:txBody>
      </p:sp>
      <p:sp>
        <p:nvSpPr>
          <p:cNvPr id="68" name="角丸四角形 67"/>
          <p:cNvSpPr/>
          <p:nvPr/>
        </p:nvSpPr>
        <p:spPr bwMode="auto">
          <a:xfrm>
            <a:off x="251520" y="4356465"/>
            <a:ext cx="1573984" cy="638075"/>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a:solidFill>
                  <a:schemeClr val="bg1"/>
                </a:solidFill>
                <a:latin typeface="メイリオ"/>
                <a:ea typeface="メイリオ"/>
                <a:cs typeface="メイリオ"/>
              </a:rPr>
              <a:t>統合化</a:t>
            </a:r>
          </a:p>
        </p:txBody>
      </p:sp>
      <p:sp>
        <p:nvSpPr>
          <p:cNvPr id="69" name="角丸四角形 68"/>
          <p:cNvSpPr/>
          <p:nvPr/>
        </p:nvSpPr>
        <p:spPr bwMode="auto">
          <a:xfrm>
            <a:off x="251520" y="5091551"/>
            <a:ext cx="1573984" cy="623069"/>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a:solidFill>
                  <a:schemeClr val="bg1"/>
                </a:solidFill>
                <a:latin typeface="メイリオ"/>
                <a:ea typeface="メイリオ"/>
                <a:cs typeface="メイリオ"/>
              </a:rPr>
              <a:t>非更新</a:t>
            </a:r>
          </a:p>
        </p:txBody>
      </p:sp>
      <p:sp>
        <p:nvSpPr>
          <p:cNvPr id="71" name="角丸四角形 70"/>
          <p:cNvSpPr/>
          <p:nvPr/>
        </p:nvSpPr>
        <p:spPr bwMode="auto">
          <a:xfrm>
            <a:off x="251520" y="5811631"/>
            <a:ext cx="1573984" cy="623069"/>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a:solidFill>
                  <a:schemeClr val="bg1"/>
                </a:solidFill>
                <a:latin typeface="メイリオ"/>
                <a:ea typeface="メイリオ"/>
                <a:cs typeface="メイリオ"/>
              </a:rPr>
              <a:t>時系列</a:t>
            </a:r>
          </a:p>
        </p:txBody>
      </p:sp>
      <p:sp>
        <p:nvSpPr>
          <p:cNvPr id="72" name="角丸四角形 71"/>
          <p:cNvSpPr/>
          <p:nvPr/>
        </p:nvSpPr>
        <p:spPr bwMode="auto">
          <a:xfrm>
            <a:off x="251520" y="980728"/>
            <a:ext cx="8640960" cy="504056"/>
          </a:xfrm>
          <a:prstGeom prst="roundRect">
            <a:avLst>
              <a:gd name="adj" fmla="val 0"/>
            </a:avLst>
          </a:prstGeom>
          <a:solidFill>
            <a:schemeClr val="accent6">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dirty="0">
                <a:solidFill>
                  <a:schemeClr val="bg1"/>
                </a:solidFill>
                <a:latin typeface="メイリオ"/>
                <a:ea typeface="メイリオ"/>
                <a:cs typeface="メイリオ"/>
              </a:rPr>
              <a:t>基幹システムと</a:t>
            </a:r>
            <a:r>
              <a:rPr kumimoji="0" lang="ja-JP" altLang="en-US" sz="2000" dirty="0" smtClean="0">
                <a:solidFill>
                  <a:schemeClr val="bg1"/>
                </a:solidFill>
                <a:latin typeface="メイリオ"/>
                <a:ea typeface="メイリオ"/>
                <a:cs typeface="メイリオ"/>
              </a:rPr>
              <a:t>データウェアハウス（</a:t>
            </a:r>
            <a:r>
              <a:rPr kumimoji="0" lang="en-US" altLang="ja-JP" sz="2000" dirty="0" smtClean="0">
                <a:solidFill>
                  <a:schemeClr val="bg1"/>
                </a:solidFill>
                <a:latin typeface="メイリオ"/>
                <a:ea typeface="メイリオ"/>
                <a:cs typeface="メイリオ"/>
              </a:rPr>
              <a:t>DWH</a:t>
            </a:r>
            <a:r>
              <a:rPr kumimoji="0" lang="ja-JP" altLang="en-US" sz="2000" dirty="0" smtClean="0">
                <a:solidFill>
                  <a:schemeClr val="bg1"/>
                </a:solidFill>
                <a:latin typeface="メイリオ"/>
                <a:ea typeface="メイリオ"/>
                <a:cs typeface="メイリオ"/>
              </a:rPr>
              <a:t>）の違い</a:t>
            </a:r>
            <a:endParaRPr kumimoji="0" lang="ja-JP" altLang="en-US" sz="2000" dirty="0">
              <a:solidFill>
                <a:schemeClr val="bg1"/>
              </a:solidFill>
              <a:latin typeface="メイリオ"/>
              <a:ea typeface="メイリオ"/>
              <a:cs typeface="メイリオ"/>
            </a:endParaRPr>
          </a:p>
        </p:txBody>
      </p:sp>
      <p:sp>
        <p:nvSpPr>
          <p:cNvPr id="73" name="角丸四角形 72"/>
          <p:cNvSpPr/>
          <p:nvPr/>
        </p:nvSpPr>
        <p:spPr bwMode="auto">
          <a:xfrm>
            <a:off x="1907704" y="3651391"/>
            <a:ext cx="6984776" cy="623069"/>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spcBef>
                <a:spcPct val="20000"/>
              </a:spcBef>
              <a:defRPr/>
            </a:pPr>
            <a:r>
              <a:rPr kumimoji="0" lang="ja-JP" altLang="en-US" sz="1400">
                <a:solidFill>
                  <a:schemeClr val="bg1"/>
                </a:solidFill>
                <a:latin typeface="メイリオ"/>
                <a:ea typeface="メイリオ"/>
                <a:cs typeface="メイリオ"/>
              </a:rPr>
              <a:t>基幹システムは「機能別」に設計されており、データには「目的」がある。</a:t>
            </a:r>
            <a:r>
              <a:rPr kumimoji="0" lang="en-US" altLang="ja-JP" sz="1400">
                <a:solidFill>
                  <a:schemeClr val="bg1"/>
                </a:solidFill>
                <a:latin typeface="メイリオ"/>
                <a:ea typeface="メイリオ"/>
                <a:cs typeface="メイリオ"/>
              </a:rPr>
              <a:t>DWH</a:t>
            </a:r>
            <a:r>
              <a:rPr kumimoji="0" lang="ja-JP" altLang="en-US" sz="1400">
                <a:solidFill>
                  <a:schemeClr val="bg1"/>
                </a:solidFill>
                <a:latin typeface="メイリオ"/>
                <a:ea typeface="メイリオ"/>
                <a:cs typeface="メイリオ"/>
              </a:rPr>
              <a:t>では、これを項目（サブジェクト）毎に再構成する</a:t>
            </a:r>
          </a:p>
        </p:txBody>
      </p:sp>
      <p:sp>
        <p:nvSpPr>
          <p:cNvPr id="74" name="角丸四角形 73"/>
          <p:cNvSpPr/>
          <p:nvPr/>
        </p:nvSpPr>
        <p:spPr bwMode="auto">
          <a:xfrm>
            <a:off x="1907704" y="4365104"/>
            <a:ext cx="6984776" cy="623069"/>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spcBef>
                <a:spcPct val="20000"/>
              </a:spcBef>
              <a:defRPr/>
            </a:pPr>
            <a:r>
              <a:rPr kumimoji="0" lang="ja-JP" altLang="en-US" sz="1400">
                <a:solidFill>
                  <a:schemeClr val="bg1"/>
                </a:solidFill>
                <a:latin typeface="メイリオ"/>
                <a:ea typeface="メイリオ"/>
                <a:cs typeface="メイリオ"/>
              </a:rPr>
              <a:t>様々なシステムからのデータを一つに統合するために、データフォーマットの変換や抽象化などを行う</a:t>
            </a:r>
          </a:p>
        </p:txBody>
      </p:sp>
      <p:sp>
        <p:nvSpPr>
          <p:cNvPr id="75" name="角丸四角形 74"/>
          <p:cNvSpPr/>
          <p:nvPr/>
        </p:nvSpPr>
        <p:spPr bwMode="auto">
          <a:xfrm>
            <a:off x="1907704" y="5085184"/>
            <a:ext cx="6984776" cy="623069"/>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spcBef>
                <a:spcPct val="20000"/>
              </a:spcBef>
              <a:defRPr/>
            </a:pPr>
            <a:r>
              <a:rPr kumimoji="0" lang="ja-JP" altLang="en-US" sz="1400">
                <a:solidFill>
                  <a:schemeClr val="bg1"/>
                </a:solidFill>
                <a:latin typeface="メイリオ"/>
                <a:ea typeface="メイリオ"/>
                <a:cs typeface="メイリオ"/>
              </a:rPr>
              <a:t>データの修正があった場合でも、古いデータを削除したり、上書きしたりせずに、追記し、履歴を完全に残す</a:t>
            </a:r>
          </a:p>
        </p:txBody>
      </p:sp>
      <p:sp>
        <p:nvSpPr>
          <p:cNvPr id="76" name="角丸四角形 75"/>
          <p:cNvSpPr/>
          <p:nvPr/>
        </p:nvSpPr>
        <p:spPr bwMode="auto">
          <a:xfrm>
            <a:off x="1907704" y="5805264"/>
            <a:ext cx="6984776" cy="623069"/>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spcBef>
                <a:spcPct val="20000"/>
              </a:spcBef>
              <a:defRPr/>
            </a:pPr>
            <a:r>
              <a:rPr kumimoji="0" lang="ja-JP" altLang="en-US" sz="1400">
                <a:solidFill>
                  <a:schemeClr val="bg1"/>
                </a:solidFill>
                <a:latin typeface="メイリオ"/>
                <a:ea typeface="メイリオ"/>
                <a:cs typeface="メイリオ"/>
              </a:rPr>
              <a:t>データを上書きせずに追記していくことによって、過去のある時点でのデータを参照できるようにする</a:t>
            </a:r>
          </a:p>
        </p:txBody>
      </p:sp>
      <p:sp>
        <p:nvSpPr>
          <p:cNvPr id="77" name="角丸四角形 76"/>
          <p:cNvSpPr/>
          <p:nvPr/>
        </p:nvSpPr>
        <p:spPr bwMode="auto">
          <a:xfrm>
            <a:off x="251520" y="3068960"/>
            <a:ext cx="8640960" cy="504056"/>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dirty="0">
                <a:solidFill>
                  <a:schemeClr val="bg1"/>
                </a:solidFill>
                <a:latin typeface="メイリオ"/>
                <a:ea typeface="メイリオ"/>
                <a:cs typeface="メイリオ"/>
              </a:rPr>
              <a:t>データウェアハウスの</a:t>
            </a:r>
            <a:r>
              <a:rPr kumimoji="0" lang="ja-JP" altLang="en-US" sz="2000" dirty="0" smtClean="0">
                <a:solidFill>
                  <a:schemeClr val="bg1"/>
                </a:solidFill>
                <a:latin typeface="メイリオ"/>
                <a:ea typeface="メイリオ"/>
                <a:cs typeface="メイリオ"/>
              </a:rPr>
              <a:t>要件</a:t>
            </a:r>
            <a:endParaRPr kumimoji="0" lang="ja-JP" altLang="en-US" sz="2000" dirty="0">
              <a:solidFill>
                <a:schemeClr val="bg1"/>
              </a:solidFill>
              <a:latin typeface="メイリオ"/>
              <a:ea typeface="メイリオ"/>
              <a:cs typeface="メイリオ"/>
            </a:endParaRPr>
          </a:p>
        </p:txBody>
      </p:sp>
      <p:sp>
        <p:nvSpPr>
          <p:cNvPr id="80" name="角丸四角形 79"/>
          <p:cNvSpPr/>
          <p:nvPr/>
        </p:nvSpPr>
        <p:spPr bwMode="auto">
          <a:xfrm>
            <a:off x="245435" y="1556792"/>
            <a:ext cx="4248472" cy="432048"/>
          </a:xfrm>
          <a:prstGeom prst="roundRect">
            <a:avLst>
              <a:gd name="adj" fmla="val 0"/>
            </a:avLst>
          </a:prstGeom>
          <a:solidFill>
            <a:srgbClr val="33ACBD"/>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dirty="0">
                <a:solidFill>
                  <a:schemeClr val="bg1"/>
                </a:solidFill>
                <a:latin typeface="メイリオ"/>
                <a:ea typeface="メイリオ"/>
                <a:cs typeface="メイリオ"/>
              </a:rPr>
              <a:t>基幹システム</a:t>
            </a:r>
            <a:endParaRPr kumimoji="0" lang="en-US" altLang="ja-JP" dirty="0">
              <a:solidFill>
                <a:schemeClr val="bg1"/>
              </a:solidFill>
              <a:latin typeface="メイリオ"/>
              <a:ea typeface="メイリオ"/>
              <a:cs typeface="メイリオ"/>
            </a:endParaRPr>
          </a:p>
        </p:txBody>
      </p:sp>
      <p:sp>
        <p:nvSpPr>
          <p:cNvPr id="81" name="角丸四角形 80"/>
          <p:cNvSpPr/>
          <p:nvPr/>
        </p:nvSpPr>
        <p:spPr bwMode="auto">
          <a:xfrm>
            <a:off x="4610472" y="1556792"/>
            <a:ext cx="4282008" cy="432048"/>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a:solidFill>
                  <a:schemeClr val="bg1"/>
                </a:solidFill>
                <a:latin typeface="メイリオ"/>
                <a:ea typeface="メイリオ"/>
                <a:cs typeface="メイリオ"/>
              </a:rPr>
              <a:t>データウェアハウス</a:t>
            </a:r>
          </a:p>
        </p:txBody>
      </p:sp>
      <p:sp>
        <p:nvSpPr>
          <p:cNvPr id="82" name="角丸四角形 81"/>
          <p:cNvSpPr/>
          <p:nvPr/>
        </p:nvSpPr>
        <p:spPr bwMode="auto">
          <a:xfrm>
            <a:off x="245435" y="2122581"/>
            <a:ext cx="4248472" cy="808918"/>
          </a:xfrm>
          <a:prstGeom prst="roundRect">
            <a:avLst>
              <a:gd name="adj" fmla="val 0"/>
            </a:avLst>
          </a:prstGeom>
          <a:solidFill>
            <a:srgbClr val="33ACBD"/>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marL="285750" indent="-285750">
              <a:spcBef>
                <a:spcPct val="20000"/>
              </a:spcBef>
              <a:buFont typeface="Wingdings" charset="2"/>
              <a:buChar char="v"/>
              <a:defRPr/>
            </a:pPr>
            <a:r>
              <a:rPr kumimoji="0" lang="ja-JP" altLang="en-US" sz="1400" dirty="0">
                <a:solidFill>
                  <a:schemeClr val="bg1"/>
                </a:solidFill>
                <a:latin typeface="メイリオ"/>
                <a:ea typeface="メイリオ"/>
                <a:cs typeface="メイリオ"/>
              </a:rPr>
              <a:t>トランザクションを</a:t>
            </a:r>
            <a:r>
              <a:rPr kumimoji="0" lang="ja-JP" altLang="en-US" sz="1400" dirty="0" smtClean="0">
                <a:solidFill>
                  <a:schemeClr val="bg1"/>
                </a:solidFill>
                <a:latin typeface="メイリオ"/>
                <a:ea typeface="メイリオ"/>
                <a:cs typeface="メイリオ"/>
              </a:rPr>
              <a:t>高速処理することが目的</a:t>
            </a:r>
          </a:p>
          <a:p>
            <a:pPr marL="285750" indent="-285750">
              <a:spcBef>
                <a:spcPct val="20000"/>
              </a:spcBef>
              <a:buFont typeface="Wingdings" charset="2"/>
              <a:buChar char="v"/>
              <a:defRPr/>
            </a:pPr>
            <a:r>
              <a:rPr kumimoji="0" lang="ja-JP" altLang="en-US" sz="1400" dirty="0" smtClean="0">
                <a:solidFill>
                  <a:schemeClr val="bg1"/>
                </a:solidFill>
                <a:latin typeface="メイリオ"/>
                <a:ea typeface="メイリオ"/>
                <a:cs typeface="メイリオ"/>
              </a:rPr>
              <a:t>頻繁に更新、長期保存は前提にせず</a:t>
            </a:r>
          </a:p>
          <a:p>
            <a:pPr marL="285750" indent="-285750">
              <a:spcBef>
                <a:spcPts val="0"/>
              </a:spcBef>
              <a:buFont typeface="Wingdings" charset="2"/>
              <a:buChar char="v"/>
              <a:defRPr/>
            </a:pPr>
            <a:r>
              <a:rPr kumimoji="0" lang="ja-JP" altLang="en-US" sz="1400" dirty="0" smtClean="0">
                <a:solidFill>
                  <a:schemeClr val="bg1"/>
                </a:solidFill>
                <a:latin typeface="メイリオ"/>
                <a:ea typeface="メイリオ"/>
                <a:cs typeface="メイリオ"/>
              </a:rPr>
              <a:t>リレーショナル・データベースが一般的</a:t>
            </a:r>
          </a:p>
        </p:txBody>
      </p:sp>
      <p:sp>
        <p:nvSpPr>
          <p:cNvPr id="83" name="角丸四角形 82"/>
          <p:cNvSpPr/>
          <p:nvPr/>
        </p:nvSpPr>
        <p:spPr bwMode="auto">
          <a:xfrm>
            <a:off x="4610472" y="2106759"/>
            <a:ext cx="4282008" cy="808918"/>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marL="285750" indent="-285750">
              <a:spcBef>
                <a:spcPct val="20000"/>
              </a:spcBef>
              <a:buFont typeface="Wingdings" charset="2"/>
              <a:buChar char="v"/>
              <a:defRPr/>
            </a:pPr>
            <a:r>
              <a:rPr kumimoji="0" lang="ja-JP" altLang="en-US" sz="1400" dirty="0" smtClean="0">
                <a:solidFill>
                  <a:schemeClr val="bg1"/>
                </a:solidFill>
                <a:latin typeface="メイリオ"/>
                <a:ea typeface="メイリオ"/>
                <a:cs typeface="メイリオ"/>
              </a:rPr>
              <a:t>高速な検索や集計処理することが目的</a:t>
            </a:r>
          </a:p>
          <a:p>
            <a:pPr marL="285750" indent="-285750">
              <a:spcBef>
                <a:spcPts val="0"/>
              </a:spcBef>
              <a:buFont typeface="Wingdings" charset="2"/>
              <a:buChar char="v"/>
              <a:defRPr/>
            </a:pPr>
            <a:r>
              <a:rPr kumimoji="0" lang="ja-JP" altLang="en-US" sz="1400" dirty="0" smtClean="0">
                <a:solidFill>
                  <a:schemeClr val="bg1"/>
                </a:solidFill>
                <a:latin typeface="メイリオ"/>
                <a:ea typeface="メイリオ"/>
                <a:cs typeface="メイリオ"/>
              </a:rPr>
              <a:t>追加のみ、更新は行われない</a:t>
            </a:r>
          </a:p>
          <a:p>
            <a:pPr marL="285750" indent="-285750">
              <a:spcBef>
                <a:spcPts val="0"/>
              </a:spcBef>
              <a:buFont typeface="Wingdings" charset="2"/>
              <a:buChar char="v"/>
              <a:defRPr/>
            </a:pPr>
            <a:r>
              <a:rPr kumimoji="0" lang="ja-JP" altLang="en-US" sz="1400" dirty="0" smtClean="0">
                <a:solidFill>
                  <a:schemeClr val="bg1"/>
                </a:solidFill>
                <a:latin typeface="メイリオ"/>
                <a:ea typeface="メイリオ"/>
                <a:cs typeface="メイリオ"/>
              </a:rPr>
              <a:t>列指向型データベースが広く利用</a:t>
            </a:r>
            <a:endParaRPr kumimoji="0" lang="ja-JP" altLang="en-US" sz="14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768215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p:cTn id="14" dur="500" fill="hold"/>
                                        <p:tgtEl>
                                          <p:spTgt spid="80"/>
                                        </p:tgtEl>
                                        <p:attrNameLst>
                                          <p:attrName>ppt_w</p:attrName>
                                        </p:attrNameLst>
                                      </p:cBhvr>
                                      <p:tavLst>
                                        <p:tav tm="0">
                                          <p:val>
                                            <p:fltVal val="0"/>
                                          </p:val>
                                        </p:tav>
                                        <p:tav tm="100000">
                                          <p:val>
                                            <p:strVal val="#ppt_w"/>
                                          </p:val>
                                        </p:tav>
                                      </p:tavLst>
                                    </p:anim>
                                    <p:anim calcmode="lin" valueType="num">
                                      <p:cBhvr>
                                        <p:cTn id="15" dur="500" fill="hold"/>
                                        <p:tgtEl>
                                          <p:spTgt spid="80"/>
                                        </p:tgtEl>
                                        <p:attrNameLst>
                                          <p:attrName>ppt_h</p:attrName>
                                        </p:attrNameLst>
                                      </p:cBhvr>
                                      <p:tavLst>
                                        <p:tav tm="0">
                                          <p:val>
                                            <p:fltVal val="0"/>
                                          </p:val>
                                        </p:tav>
                                        <p:tav tm="100000">
                                          <p:val>
                                            <p:strVal val="#ppt_h"/>
                                          </p:val>
                                        </p:tav>
                                      </p:tavLst>
                                    </p:anim>
                                    <p:animEffect transition="in" filter="fade">
                                      <p:cBhvr>
                                        <p:cTn id="16" dur="500"/>
                                        <p:tgtEl>
                                          <p:spTgt spid="80"/>
                                        </p:tgtEl>
                                      </p:cBhvr>
                                    </p:animEffect>
                                  </p:childTnLst>
                                </p:cTn>
                              </p:par>
                              <p:par>
                                <p:cTn id="17" presetID="53" presetClass="entr" presetSubtype="16"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p:cTn id="19" dur="500" fill="hold"/>
                                        <p:tgtEl>
                                          <p:spTgt spid="82"/>
                                        </p:tgtEl>
                                        <p:attrNameLst>
                                          <p:attrName>ppt_w</p:attrName>
                                        </p:attrNameLst>
                                      </p:cBhvr>
                                      <p:tavLst>
                                        <p:tav tm="0">
                                          <p:val>
                                            <p:fltVal val="0"/>
                                          </p:val>
                                        </p:tav>
                                        <p:tav tm="100000">
                                          <p:val>
                                            <p:strVal val="#ppt_w"/>
                                          </p:val>
                                        </p:tav>
                                      </p:tavLst>
                                    </p:anim>
                                    <p:anim calcmode="lin" valueType="num">
                                      <p:cBhvr>
                                        <p:cTn id="20" dur="500" fill="hold"/>
                                        <p:tgtEl>
                                          <p:spTgt spid="82"/>
                                        </p:tgtEl>
                                        <p:attrNameLst>
                                          <p:attrName>ppt_h</p:attrName>
                                        </p:attrNameLst>
                                      </p:cBhvr>
                                      <p:tavLst>
                                        <p:tav tm="0">
                                          <p:val>
                                            <p:fltVal val="0"/>
                                          </p:val>
                                        </p:tav>
                                        <p:tav tm="100000">
                                          <p:val>
                                            <p:strVal val="#ppt_h"/>
                                          </p:val>
                                        </p:tav>
                                      </p:tavLst>
                                    </p:anim>
                                    <p:animEffect transition="in" filter="fade">
                                      <p:cBhvr>
                                        <p:cTn id="21" dur="500"/>
                                        <p:tgtEl>
                                          <p:spTgt spid="8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p:cTn id="26" dur="500" fill="hold"/>
                                        <p:tgtEl>
                                          <p:spTgt spid="81"/>
                                        </p:tgtEl>
                                        <p:attrNameLst>
                                          <p:attrName>ppt_w</p:attrName>
                                        </p:attrNameLst>
                                      </p:cBhvr>
                                      <p:tavLst>
                                        <p:tav tm="0">
                                          <p:val>
                                            <p:fltVal val="0"/>
                                          </p:val>
                                        </p:tav>
                                        <p:tav tm="100000">
                                          <p:val>
                                            <p:strVal val="#ppt_w"/>
                                          </p:val>
                                        </p:tav>
                                      </p:tavLst>
                                    </p:anim>
                                    <p:anim calcmode="lin" valueType="num">
                                      <p:cBhvr>
                                        <p:cTn id="27" dur="500" fill="hold"/>
                                        <p:tgtEl>
                                          <p:spTgt spid="81"/>
                                        </p:tgtEl>
                                        <p:attrNameLst>
                                          <p:attrName>ppt_h</p:attrName>
                                        </p:attrNameLst>
                                      </p:cBhvr>
                                      <p:tavLst>
                                        <p:tav tm="0">
                                          <p:val>
                                            <p:fltVal val="0"/>
                                          </p:val>
                                        </p:tav>
                                        <p:tav tm="100000">
                                          <p:val>
                                            <p:strVal val="#ppt_h"/>
                                          </p:val>
                                        </p:tav>
                                      </p:tavLst>
                                    </p:anim>
                                    <p:animEffect transition="in" filter="fade">
                                      <p:cBhvr>
                                        <p:cTn id="28" dur="500"/>
                                        <p:tgtEl>
                                          <p:spTgt spid="81"/>
                                        </p:tgtEl>
                                      </p:cBhvr>
                                    </p:animEffect>
                                  </p:childTnLst>
                                </p:cTn>
                              </p:par>
                              <p:par>
                                <p:cTn id="29" presetID="53" presetClass="entr" presetSubtype="16"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p:cTn id="31" dur="500" fill="hold"/>
                                        <p:tgtEl>
                                          <p:spTgt spid="83"/>
                                        </p:tgtEl>
                                        <p:attrNameLst>
                                          <p:attrName>ppt_w</p:attrName>
                                        </p:attrNameLst>
                                      </p:cBhvr>
                                      <p:tavLst>
                                        <p:tav tm="0">
                                          <p:val>
                                            <p:fltVal val="0"/>
                                          </p:val>
                                        </p:tav>
                                        <p:tav tm="100000">
                                          <p:val>
                                            <p:strVal val="#ppt_w"/>
                                          </p:val>
                                        </p:tav>
                                      </p:tavLst>
                                    </p:anim>
                                    <p:anim calcmode="lin" valueType="num">
                                      <p:cBhvr>
                                        <p:cTn id="32" dur="500" fill="hold"/>
                                        <p:tgtEl>
                                          <p:spTgt spid="83"/>
                                        </p:tgtEl>
                                        <p:attrNameLst>
                                          <p:attrName>ppt_h</p:attrName>
                                        </p:attrNameLst>
                                      </p:cBhvr>
                                      <p:tavLst>
                                        <p:tav tm="0">
                                          <p:val>
                                            <p:fltVal val="0"/>
                                          </p:val>
                                        </p:tav>
                                        <p:tav tm="100000">
                                          <p:val>
                                            <p:strVal val="#ppt_h"/>
                                          </p:val>
                                        </p:tav>
                                      </p:tavLst>
                                    </p:anim>
                                    <p:animEffect transition="in" filter="fade">
                                      <p:cBhvr>
                                        <p:cTn id="33" dur="500"/>
                                        <p:tgtEl>
                                          <p:spTgt spid="8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animEffect transition="in" filter="fade">
                                      <p:cBhvr>
                                        <p:cTn id="40" dur="500"/>
                                        <p:tgtEl>
                                          <p:spTgt spid="77"/>
                                        </p:tgtEl>
                                      </p:cBhvr>
                                    </p:animEffect>
                                  </p:childTnLst>
                                </p:cTn>
                              </p:par>
                              <p:par>
                                <p:cTn id="41" presetID="53" presetClass="entr" presetSubtype="16"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par>
                                <p:cTn id="46" presetID="53" presetClass="entr" presetSubtype="16"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 calcmode="lin" valueType="num">
                                      <p:cBhvr>
                                        <p:cTn id="48" dur="500" fill="hold"/>
                                        <p:tgtEl>
                                          <p:spTgt spid="68"/>
                                        </p:tgtEl>
                                        <p:attrNameLst>
                                          <p:attrName>ppt_w</p:attrName>
                                        </p:attrNameLst>
                                      </p:cBhvr>
                                      <p:tavLst>
                                        <p:tav tm="0">
                                          <p:val>
                                            <p:fltVal val="0"/>
                                          </p:val>
                                        </p:tav>
                                        <p:tav tm="100000">
                                          <p:val>
                                            <p:strVal val="#ppt_w"/>
                                          </p:val>
                                        </p:tav>
                                      </p:tavLst>
                                    </p:anim>
                                    <p:anim calcmode="lin" valueType="num">
                                      <p:cBhvr>
                                        <p:cTn id="49" dur="500" fill="hold"/>
                                        <p:tgtEl>
                                          <p:spTgt spid="68"/>
                                        </p:tgtEl>
                                        <p:attrNameLst>
                                          <p:attrName>ppt_h</p:attrName>
                                        </p:attrNameLst>
                                      </p:cBhvr>
                                      <p:tavLst>
                                        <p:tav tm="0">
                                          <p:val>
                                            <p:fltVal val="0"/>
                                          </p:val>
                                        </p:tav>
                                        <p:tav tm="100000">
                                          <p:val>
                                            <p:strVal val="#ppt_h"/>
                                          </p:val>
                                        </p:tav>
                                      </p:tavLst>
                                    </p:anim>
                                    <p:animEffect transition="in" filter="fade">
                                      <p:cBhvr>
                                        <p:cTn id="50" dur="500"/>
                                        <p:tgtEl>
                                          <p:spTgt spid="68"/>
                                        </p:tgtEl>
                                      </p:cBhvr>
                                    </p:animEffect>
                                  </p:childTnLst>
                                </p:cTn>
                              </p:par>
                              <p:par>
                                <p:cTn id="51" presetID="53" presetClass="entr" presetSubtype="16"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nodeType="withEffect">
                                  <p:stCondLst>
                                    <p:cond delay="0"/>
                                  </p:stCondLst>
                                  <p:childTnLst>
                                    <p:set>
                                      <p:cBhvr>
                                        <p:cTn id="57" dur="1" fill="hold">
                                          <p:stCondLst>
                                            <p:cond delay="0"/>
                                          </p:stCondLst>
                                        </p:cTn>
                                        <p:tgtEl>
                                          <p:spTgt spid="71"/>
                                        </p:tgtEl>
                                        <p:attrNameLst>
                                          <p:attrName>style.visibility</p:attrName>
                                        </p:attrNameLst>
                                      </p:cBhvr>
                                      <p:to>
                                        <p:strVal val="visible"/>
                                      </p:to>
                                    </p:set>
                                    <p:anim calcmode="lin" valueType="num">
                                      <p:cBhvr>
                                        <p:cTn id="58" dur="500" fill="hold"/>
                                        <p:tgtEl>
                                          <p:spTgt spid="71"/>
                                        </p:tgtEl>
                                        <p:attrNameLst>
                                          <p:attrName>ppt_w</p:attrName>
                                        </p:attrNameLst>
                                      </p:cBhvr>
                                      <p:tavLst>
                                        <p:tav tm="0">
                                          <p:val>
                                            <p:fltVal val="0"/>
                                          </p:val>
                                        </p:tav>
                                        <p:tav tm="100000">
                                          <p:val>
                                            <p:strVal val="#ppt_w"/>
                                          </p:val>
                                        </p:tav>
                                      </p:tavLst>
                                    </p:anim>
                                    <p:anim calcmode="lin" valueType="num">
                                      <p:cBhvr>
                                        <p:cTn id="59" dur="500" fill="hold"/>
                                        <p:tgtEl>
                                          <p:spTgt spid="71"/>
                                        </p:tgtEl>
                                        <p:attrNameLst>
                                          <p:attrName>ppt_h</p:attrName>
                                        </p:attrNameLst>
                                      </p:cBhvr>
                                      <p:tavLst>
                                        <p:tav tm="0">
                                          <p:val>
                                            <p:fltVal val="0"/>
                                          </p:val>
                                        </p:tav>
                                        <p:tav tm="100000">
                                          <p:val>
                                            <p:strVal val="#ppt_h"/>
                                          </p:val>
                                        </p:tav>
                                      </p:tavLst>
                                    </p:anim>
                                    <p:animEffect transition="in" filter="fade">
                                      <p:cBhvr>
                                        <p:cTn id="60" dur="500"/>
                                        <p:tgtEl>
                                          <p:spTgt spid="71"/>
                                        </p:tgtEl>
                                      </p:cBhvr>
                                    </p:animEffect>
                                  </p:childTnLst>
                                </p:cTn>
                              </p:par>
                              <p:par>
                                <p:cTn id="61" presetID="53" presetClass="entr" presetSubtype="16"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anim calcmode="lin" valueType="num">
                                      <p:cBhvr>
                                        <p:cTn id="63" dur="500" fill="hold"/>
                                        <p:tgtEl>
                                          <p:spTgt spid="73"/>
                                        </p:tgtEl>
                                        <p:attrNameLst>
                                          <p:attrName>ppt_w</p:attrName>
                                        </p:attrNameLst>
                                      </p:cBhvr>
                                      <p:tavLst>
                                        <p:tav tm="0">
                                          <p:val>
                                            <p:fltVal val="0"/>
                                          </p:val>
                                        </p:tav>
                                        <p:tav tm="100000">
                                          <p:val>
                                            <p:strVal val="#ppt_w"/>
                                          </p:val>
                                        </p:tav>
                                      </p:tavLst>
                                    </p:anim>
                                    <p:anim calcmode="lin" valueType="num">
                                      <p:cBhvr>
                                        <p:cTn id="64" dur="500" fill="hold"/>
                                        <p:tgtEl>
                                          <p:spTgt spid="73"/>
                                        </p:tgtEl>
                                        <p:attrNameLst>
                                          <p:attrName>ppt_h</p:attrName>
                                        </p:attrNameLst>
                                      </p:cBhvr>
                                      <p:tavLst>
                                        <p:tav tm="0">
                                          <p:val>
                                            <p:fltVal val="0"/>
                                          </p:val>
                                        </p:tav>
                                        <p:tav tm="100000">
                                          <p:val>
                                            <p:strVal val="#ppt_h"/>
                                          </p:val>
                                        </p:tav>
                                      </p:tavLst>
                                    </p:anim>
                                    <p:animEffect transition="in" filter="fade">
                                      <p:cBhvr>
                                        <p:cTn id="65" dur="500"/>
                                        <p:tgtEl>
                                          <p:spTgt spid="73"/>
                                        </p:tgtEl>
                                      </p:cBhvr>
                                    </p:animEffect>
                                  </p:childTnLst>
                                </p:cTn>
                              </p:par>
                              <p:par>
                                <p:cTn id="66" presetID="53" presetClass="entr" presetSubtype="16" fill="hold" nodeType="with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p:cTn id="68" dur="500" fill="hold"/>
                                        <p:tgtEl>
                                          <p:spTgt spid="74"/>
                                        </p:tgtEl>
                                        <p:attrNameLst>
                                          <p:attrName>ppt_w</p:attrName>
                                        </p:attrNameLst>
                                      </p:cBhvr>
                                      <p:tavLst>
                                        <p:tav tm="0">
                                          <p:val>
                                            <p:fltVal val="0"/>
                                          </p:val>
                                        </p:tav>
                                        <p:tav tm="100000">
                                          <p:val>
                                            <p:strVal val="#ppt_w"/>
                                          </p:val>
                                        </p:tav>
                                      </p:tavLst>
                                    </p:anim>
                                    <p:anim calcmode="lin" valueType="num">
                                      <p:cBhvr>
                                        <p:cTn id="69" dur="500" fill="hold"/>
                                        <p:tgtEl>
                                          <p:spTgt spid="74"/>
                                        </p:tgtEl>
                                        <p:attrNameLst>
                                          <p:attrName>ppt_h</p:attrName>
                                        </p:attrNameLst>
                                      </p:cBhvr>
                                      <p:tavLst>
                                        <p:tav tm="0">
                                          <p:val>
                                            <p:fltVal val="0"/>
                                          </p:val>
                                        </p:tav>
                                        <p:tav tm="100000">
                                          <p:val>
                                            <p:strVal val="#ppt_h"/>
                                          </p:val>
                                        </p:tav>
                                      </p:tavLst>
                                    </p:anim>
                                    <p:animEffect transition="in" filter="fade">
                                      <p:cBhvr>
                                        <p:cTn id="70" dur="500"/>
                                        <p:tgtEl>
                                          <p:spTgt spid="74"/>
                                        </p:tgtEl>
                                      </p:cBhvr>
                                    </p:animEffect>
                                  </p:childTnLst>
                                </p:cTn>
                              </p:par>
                              <p:par>
                                <p:cTn id="71" presetID="53" presetClass="entr" presetSubtype="16"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par>
                                <p:cTn id="76" presetID="53" presetClass="entr" presetSubtype="16" fill="hold" nodeType="with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animEffect transition="in" filter="fade">
                                      <p:cBhvr>
                                        <p:cTn id="8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フローチャート : 磁気ディスク 23"/>
          <p:cNvSpPr/>
          <p:nvPr/>
        </p:nvSpPr>
        <p:spPr bwMode="auto">
          <a:xfrm>
            <a:off x="971550" y="2335547"/>
            <a:ext cx="685800" cy="565179"/>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61" name="フローチャート : 磁気ディスク 60"/>
          <p:cNvSpPr/>
          <p:nvPr/>
        </p:nvSpPr>
        <p:spPr bwMode="auto">
          <a:xfrm>
            <a:off x="4701615" y="2335547"/>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0178" name="タイトル 2"/>
          <p:cNvSpPr>
            <a:spLocks noGrp="1"/>
          </p:cNvSpPr>
          <p:nvPr>
            <p:ph type="title"/>
          </p:nvPr>
        </p:nvSpPr>
        <p:spPr/>
        <p:txBody>
          <a:bodyPr/>
          <a:lstStyle/>
          <a:p>
            <a:r>
              <a:rPr lang="ja-JP" altLang="en-US" sz="2400" dirty="0" smtClean="0"/>
              <a:t>データウェアハウス（</a:t>
            </a:r>
            <a:r>
              <a:rPr lang="en-US" altLang="ja-JP" sz="2400" dirty="0" smtClean="0"/>
              <a:t>DWH</a:t>
            </a:r>
            <a:r>
              <a:rPr lang="ja-JP" altLang="en-US" sz="2400" dirty="0" smtClean="0"/>
              <a:t>）とデータマート（</a:t>
            </a:r>
            <a:r>
              <a:rPr lang="en-US" altLang="ja-JP" sz="2400" dirty="0" smtClean="0"/>
              <a:t>DM</a:t>
            </a:r>
            <a:r>
              <a:rPr lang="ja-JP" altLang="en-US" sz="2400" dirty="0" smtClean="0"/>
              <a:t>）</a:t>
            </a:r>
          </a:p>
        </p:txBody>
      </p:sp>
      <p:cxnSp>
        <p:nvCxnSpPr>
          <p:cNvPr id="17" name="直線コネクタ 16"/>
          <p:cNvCxnSpPr/>
          <p:nvPr/>
        </p:nvCxnSpPr>
        <p:spPr bwMode="auto">
          <a:xfrm>
            <a:off x="2704047" y="1128936"/>
            <a:ext cx="4597" cy="5334000"/>
          </a:xfrm>
          <a:prstGeom prst="line">
            <a:avLst/>
          </a:prstGeom>
          <a:solidFill>
            <a:schemeClr val="bg1"/>
          </a:solidFill>
          <a:ln w="38100" cap="flat" cmpd="sng" algn="ctr">
            <a:solidFill>
              <a:srgbClr val="F6D92E"/>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フローチャート : 磁気ディスク 17"/>
          <p:cNvSpPr/>
          <p:nvPr/>
        </p:nvSpPr>
        <p:spPr bwMode="auto">
          <a:xfrm>
            <a:off x="3123942" y="3103193"/>
            <a:ext cx="1159637" cy="1372670"/>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000" dirty="0">
                <a:solidFill>
                  <a:schemeClr val="bg1"/>
                </a:solidFill>
                <a:latin typeface="メイリオ"/>
                <a:ea typeface="メイリオ"/>
                <a:cs typeface="メイリオ"/>
              </a:rPr>
              <a:t>DWH</a:t>
            </a:r>
            <a:endParaRPr lang="ja-JP" altLang="en-US" sz="2000" dirty="0">
              <a:solidFill>
                <a:schemeClr val="bg1"/>
              </a:solidFill>
              <a:latin typeface="メイリオ"/>
              <a:ea typeface="メイリオ"/>
              <a:cs typeface="メイリオ"/>
            </a:endParaRPr>
          </a:p>
        </p:txBody>
      </p:sp>
      <p:sp>
        <p:nvSpPr>
          <p:cNvPr id="26" name="フローチャート : 磁気ディスク 25"/>
          <p:cNvSpPr/>
          <p:nvPr/>
        </p:nvSpPr>
        <p:spPr bwMode="auto">
          <a:xfrm>
            <a:off x="971550" y="1798182"/>
            <a:ext cx="685800" cy="537365"/>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45" name="右矢印 44"/>
          <p:cNvSpPr/>
          <p:nvPr/>
        </p:nvSpPr>
        <p:spPr bwMode="auto">
          <a:xfrm>
            <a:off x="2780247" y="1052736"/>
            <a:ext cx="685800" cy="369174"/>
          </a:xfrm>
          <a:prstGeom prst="rightArrow">
            <a:avLst/>
          </a:prstGeom>
          <a:solidFill>
            <a:schemeClr val="tx2">
              <a:lumMod val="60000"/>
              <a:lumOff val="40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メイリオ"/>
                <a:ea typeface="メイリオ"/>
                <a:cs typeface="メイリオ"/>
              </a:rPr>
              <a:t>分析処理</a:t>
            </a:r>
          </a:p>
        </p:txBody>
      </p:sp>
      <p:sp>
        <p:nvSpPr>
          <p:cNvPr id="46" name="左矢印 45"/>
          <p:cNvSpPr/>
          <p:nvPr/>
        </p:nvSpPr>
        <p:spPr bwMode="auto">
          <a:xfrm>
            <a:off x="1951192" y="1061932"/>
            <a:ext cx="685800" cy="350781"/>
          </a:xfrm>
          <a:prstGeom prst="leftArrow">
            <a:avLst/>
          </a:prstGeom>
          <a:solidFill>
            <a:schemeClr val="accent3">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bg1"/>
                </a:solidFill>
                <a:latin typeface="メイリオ"/>
                <a:ea typeface="メイリオ"/>
                <a:cs typeface="メイリオ"/>
              </a:rPr>
              <a:t>業務処理</a:t>
            </a:r>
            <a:endParaRPr kumimoji="0" lang="ja-JP" altLang="en-US" sz="800" b="0" i="0" u="none" strike="noStrike" cap="none" normalizeH="0" baseline="0" dirty="0" smtClean="0">
              <a:ln>
                <a:noFill/>
              </a:ln>
              <a:solidFill>
                <a:schemeClr val="bg1"/>
              </a:solidFill>
              <a:effectLst/>
              <a:latin typeface="メイリオ"/>
              <a:ea typeface="メイリオ"/>
              <a:cs typeface="メイリオ"/>
            </a:endParaRPr>
          </a:p>
        </p:txBody>
      </p:sp>
      <p:pic>
        <p:nvPicPr>
          <p:cNvPr id="50"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7" y="1299328"/>
            <a:ext cx="514789" cy="5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35004" y="2361719"/>
            <a:ext cx="514789" cy="5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6" y="1820758"/>
            <a:ext cx="514789" cy="5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7" y="4782551"/>
            <a:ext cx="514789" cy="5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35005" y="5835776"/>
            <a:ext cx="514789" cy="5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6" y="5303981"/>
            <a:ext cx="514789" cy="5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フローチャート : 磁気ディスク 59"/>
          <p:cNvSpPr/>
          <p:nvPr/>
        </p:nvSpPr>
        <p:spPr bwMode="auto">
          <a:xfrm>
            <a:off x="4706753" y="1798182"/>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9" name="フローチャート : 磁気ディスク 58"/>
          <p:cNvSpPr/>
          <p:nvPr/>
        </p:nvSpPr>
        <p:spPr bwMode="auto">
          <a:xfrm>
            <a:off x="4701615" y="1274132"/>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8" name="カギ線コネクタ 7"/>
          <p:cNvCxnSpPr>
            <a:stCxn id="59" idx="4"/>
            <a:endCxn id="50" idx="3"/>
          </p:cNvCxnSpPr>
          <p:nvPr/>
        </p:nvCxnSpPr>
        <p:spPr bwMode="auto">
          <a:xfrm>
            <a:off x="5133663" y="1556722"/>
            <a:ext cx="507724" cy="1"/>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cxnSp>
        <p:nvCxnSpPr>
          <p:cNvPr id="84" name="カギ線コネクタ 83"/>
          <p:cNvCxnSpPr>
            <a:stCxn id="60" idx="4"/>
            <a:endCxn id="52" idx="3"/>
          </p:cNvCxnSpPr>
          <p:nvPr/>
        </p:nvCxnSpPr>
        <p:spPr bwMode="auto">
          <a:xfrm flipV="1">
            <a:off x="5138801" y="2078153"/>
            <a:ext cx="502585" cy="2619"/>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cxnSp>
        <p:nvCxnSpPr>
          <p:cNvPr id="85" name="カギ線コネクタ 84"/>
          <p:cNvCxnSpPr>
            <a:stCxn id="61" idx="4"/>
            <a:endCxn id="51" idx="3"/>
          </p:cNvCxnSpPr>
          <p:nvPr/>
        </p:nvCxnSpPr>
        <p:spPr bwMode="auto">
          <a:xfrm>
            <a:off x="5133663" y="2618137"/>
            <a:ext cx="501341" cy="977"/>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sp>
        <p:nvSpPr>
          <p:cNvPr id="86" name="フローチャート : 磁気ディスク 85"/>
          <p:cNvSpPr/>
          <p:nvPr/>
        </p:nvSpPr>
        <p:spPr bwMode="auto">
          <a:xfrm>
            <a:off x="4701615" y="4044303"/>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p>
        </p:txBody>
      </p:sp>
      <p:pic>
        <p:nvPicPr>
          <p:cNvPr id="87"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7" y="3008084"/>
            <a:ext cx="514789" cy="5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35004" y="4070475"/>
            <a:ext cx="514789" cy="5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6" y="3529514"/>
            <a:ext cx="514789" cy="5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フローチャート : 磁気ディスク 89"/>
          <p:cNvSpPr/>
          <p:nvPr/>
        </p:nvSpPr>
        <p:spPr bwMode="auto">
          <a:xfrm>
            <a:off x="4706753" y="3506938"/>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1" name="フローチャート : 磁気ディスク 90"/>
          <p:cNvSpPr/>
          <p:nvPr/>
        </p:nvSpPr>
        <p:spPr bwMode="auto">
          <a:xfrm>
            <a:off x="4701615" y="2982888"/>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92" name="カギ線コネクタ 91"/>
          <p:cNvCxnSpPr>
            <a:stCxn id="91" idx="4"/>
            <a:endCxn id="87" idx="3"/>
          </p:cNvCxnSpPr>
          <p:nvPr/>
        </p:nvCxnSpPr>
        <p:spPr bwMode="auto">
          <a:xfrm>
            <a:off x="5133663" y="3265478"/>
            <a:ext cx="507724" cy="1"/>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cxnSp>
        <p:nvCxnSpPr>
          <p:cNvPr id="93" name="カギ線コネクタ 92"/>
          <p:cNvCxnSpPr>
            <a:stCxn id="90" idx="4"/>
            <a:endCxn id="89" idx="3"/>
          </p:cNvCxnSpPr>
          <p:nvPr/>
        </p:nvCxnSpPr>
        <p:spPr bwMode="auto">
          <a:xfrm flipV="1">
            <a:off x="5138801" y="3786909"/>
            <a:ext cx="502585" cy="2619"/>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cxnSp>
        <p:nvCxnSpPr>
          <p:cNvPr id="94" name="カギ線コネクタ 93"/>
          <p:cNvCxnSpPr>
            <a:stCxn id="86" idx="4"/>
            <a:endCxn id="88" idx="3"/>
          </p:cNvCxnSpPr>
          <p:nvPr/>
        </p:nvCxnSpPr>
        <p:spPr bwMode="auto">
          <a:xfrm>
            <a:off x="5133663" y="4326893"/>
            <a:ext cx="501341" cy="977"/>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cxnSp>
        <p:nvCxnSpPr>
          <p:cNvPr id="50181" name="直線矢印コネクタ 50180"/>
          <p:cNvCxnSpPr>
            <a:stCxn id="23" idx="4"/>
            <a:endCxn id="59" idx="2"/>
          </p:cNvCxnSpPr>
          <p:nvPr/>
        </p:nvCxnSpPr>
        <p:spPr bwMode="auto">
          <a:xfrm>
            <a:off x="1657350" y="1547446"/>
            <a:ext cx="3044265" cy="9276"/>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97" name="直線矢印コネクタ 96"/>
          <p:cNvCxnSpPr>
            <a:stCxn id="23" idx="4"/>
            <a:endCxn id="60" idx="2"/>
          </p:cNvCxnSpPr>
          <p:nvPr/>
        </p:nvCxnSpPr>
        <p:spPr bwMode="auto">
          <a:xfrm>
            <a:off x="1657350" y="1547446"/>
            <a:ext cx="3049403" cy="533326"/>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00" name="直線矢印コネクタ 99"/>
          <p:cNvCxnSpPr>
            <a:stCxn id="23" idx="4"/>
            <a:endCxn id="61" idx="2"/>
          </p:cNvCxnSpPr>
          <p:nvPr/>
        </p:nvCxnSpPr>
        <p:spPr bwMode="auto">
          <a:xfrm>
            <a:off x="1657350" y="1547446"/>
            <a:ext cx="3044265" cy="1070691"/>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05" name="直線矢印コネクタ 104"/>
          <p:cNvCxnSpPr>
            <a:stCxn id="26" idx="4"/>
            <a:endCxn id="59" idx="2"/>
          </p:cNvCxnSpPr>
          <p:nvPr/>
        </p:nvCxnSpPr>
        <p:spPr bwMode="auto">
          <a:xfrm flipV="1">
            <a:off x="1657350" y="1556722"/>
            <a:ext cx="3044265" cy="510143"/>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06" name="直線矢印コネクタ 105"/>
          <p:cNvCxnSpPr>
            <a:stCxn id="26" idx="4"/>
            <a:endCxn id="60" idx="2"/>
          </p:cNvCxnSpPr>
          <p:nvPr/>
        </p:nvCxnSpPr>
        <p:spPr bwMode="auto">
          <a:xfrm>
            <a:off x="1657350" y="2066865"/>
            <a:ext cx="3049403" cy="13907"/>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07" name="直線矢印コネクタ 106"/>
          <p:cNvCxnSpPr>
            <a:stCxn id="26" idx="4"/>
            <a:endCxn id="61" idx="2"/>
          </p:cNvCxnSpPr>
          <p:nvPr/>
        </p:nvCxnSpPr>
        <p:spPr bwMode="auto">
          <a:xfrm>
            <a:off x="1657350" y="2066865"/>
            <a:ext cx="3044265" cy="551272"/>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14" name="直線矢印コネクタ 113"/>
          <p:cNvCxnSpPr>
            <a:stCxn id="24" idx="4"/>
            <a:endCxn id="59" idx="2"/>
          </p:cNvCxnSpPr>
          <p:nvPr/>
        </p:nvCxnSpPr>
        <p:spPr bwMode="auto">
          <a:xfrm flipV="1">
            <a:off x="1657350" y="1556722"/>
            <a:ext cx="3044265" cy="1061415"/>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15" name="直線矢印コネクタ 114"/>
          <p:cNvCxnSpPr>
            <a:stCxn id="24" idx="4"/>
            <a:endCxn id="60" idx="2"/>
          </p:cNvCxnSpPr>
          <p:nvPr/>
        </p:nvCxnSpPr>
        <p:spPr bwMode="auto">
          <a:xfrm flipV="1">
            <a:off x="1657350" y="2080772"/>
            <a:ext cx="3049403" cy="537365"/>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16" name="直線矢印コネクタ 115"/>
          <p:cNvCxnSpPr>
            <a:stCxn id="24" idx="4"/>
            <a:endCxn id="61" idx="2"/>
          </p:cNvCxnSpPr>
          <p:nvPr/>
        </p:nvCxnSpPr>
        <p:spPr bwMode="auto">
          <a:xfrm>
            <a:off x="1657350" y="2618137"/>
            <a:ext cx="3044265" cy="0"/>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sp>
        <p:nvSpPr>
          <p:cNvPr id="23" name="フローチャート : 磁気ディスク 22"/>
          <p:cNvSpPr/>
          <p:nvPr/>
        </p:nvSpPr>
        <p:spPr bwMode="auto">
          <a:xfrm>
            <a:off x="971550" y="1274133"/>
            <a:ext cx="685800" cy="546626"/>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158" name="フローチャート : 磁気ディスク 157"/>
          <p:cNvSpPr/>
          <p:nvPr/>
        </p:nvSpPr>
        <p:spPr bwMode="auto">
          <a:xfrm>
            <a:off x="971600" y="4044302"/>
            <a:ext cx="685800" cy="565179"/>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159" name="フローチャート : 磁気ディスク 158"/>
          <p:cNvSpPr/>
          <p:nvPr/>
        </p:nvSpPr>
        <p:spPr bwMode="auto">
          <a:xfrm>
            <a:off x="971600" y="3506937"/>
            <a:ext cx="685800" cy="537365"/>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160" name="フローチャート : 磁気ディスク 159"/>
          <p:cNvSpPr/>
          <p:nvPr/>
        </p:nvSpPr>
        <p:spPr bwMode="auto">
          <a:xfrm>
            <a:off x="971600" y="2982888"/>
            <a:ext cx="685800" cy="546626"/>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cxnSp>
        <p:nvCxnSpPr>
          <p:cNvPr id="161" name="直線矢印コネクタ 160"/>
          <p:cNvCxnSpPr>
            <a:stCxn id="160" idx="4"/>
            <a:endCxn id="18" idx="2"/>
          </p:cNvCxnSpPr>
          <p:nvPr/>
        </p:nvCxnSpPr>
        <p:spPr bwMode="auto">
          <a:xfrm>
            <a:off x="1657400" y="3256201"/>
            <a:ext cx="1466542" cy="533327"/>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64" name="直線矢印コネクタ 163"/>
          <p:cNvCxnSpPr>
            <a:stCxn id="159" idx="4"/>
            <a:endCxn id="18" idx="2"/>
          </p:cNvCxnSpPr>
          <p:nvPr/>
        </p:nvCxnSpPr>
        <p:spPr bwMode="auto">
          <a:xfrm>
            <a:off x="1657400" y="3775620"/>
            <a:ext cx="1466542" cy="13908"/>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67" name="直線矢印コネクタ 166"/>
          <p:cNvCxnSpPr>
            <a:stCxn id="158" idx="4"/>
            <a:endCxn id="18" idx="2"/>
          </p:cNvCxnSpPr>
          <p:nvPr/>
        </p:nvCxnSpPr>
        <p:spPr bwMode="auto">
          <a:xfrm flipV="1">
            <a:off x="1657400" y="3789528"/>
            <a:ext cx="1466542" cy="537364"/>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70" name="直線矢印コネクタ 169"/>
          <p:cNvCxnSpPr>
            <a:stCxn id="18" idx="4"/>
            <a:endCxn id="91" idx="2"/>
          </p:cNvCxnSpPr>
          <p:nvPr/>
        </p:nvCxnSpPr>
        <p:spPr bwMode="auto">
          <a:xfrm flipV="1">
            <a:off x="4283579" y="3265478"/>
            <a:ext cx="418036" cy="524050"/>
          </a:xfrm>
          <a:prstGeom prst="straightConnector1">
            <a:avLst/>
          </a:prstGeom>
          <a:solidFill>
            <a:schemeClr val="bg1"/>
          </a:solidFill>
          <a:ln w="19050" cap="flat" cmpd="sng" algn="ctr">
            <a:solidFill>
              <a:srgbClr val="83A0CF"/>
            </a:solidFill>
            <a:prstDash val="sysDot"/>
            <a:round/>
            <a:headEnd type="none" w="med" len="med"/>
            <a:tailEnd type="triangle" w="med" len="med"/>
          </a:ln>
          <a:effectLst/>
        </p:spPr>
      </p:cxnSp>
      <p:cxnSp>
        <p:nvCxnSpPr>
          <p:cNvPr id="173" name="直線矢印コネクタ 172"/>
          <p:cNvCxnSpPr>
            <a:stCxn id="18" idx="4"/>
            <a:endCxn id="90" idx="2"/>
          </p:cNvCxnSpPr>
          <p:nvPr/>
        </p:nvCxnSpPr>
        <p:spPr bwMode="auto">
          <a:xfrm>
            <a:off x="4283579" y="3789528"/>
            <a:ext cx="423174" cy="0"/>
          </a:xfrm>
          <a:prstGeom prst="straightConnector1">
            <a:avLst/>
          </a:prstGeom>
          <a:solidFill>
            <a:schemeClr val="bg1"/>
          </a:solidFill>
          <a:ln w="19050" cap="flat" cmpd="sng" algn="ctr">
            <a:solidFill>
              <a:srgbClr val="83A0CF"/>
            </a:solidFill>
            <a:prstDash val="sysDot"/>
            <a:round/>
            <a:headEnd type="none" w="med" len="med"/>
            <a:tailEnd type="triangle" w="med" len="med"/>
          </a:ln>
          <a:effectLst/>
        </p:spPr>
      </p:cxnSp>
      <p:cxnSp>
        <p:nvCxnSpPr>
          <p:cNvPr id="176" name="直線矢印コネクタ 175"/>
          <p:cNvCxnSpPr>
            <a:stCxn id="18" idx="4"/>
            <a:endCxn id="86" idx="2"/>
          </p:cNvCxnSpPr>
          <p:nvPr/>
        </p:nvCxnSpPr>
        <p:spPr bwMode="auto">
          <a:xfrm>
            <a:off x="4283579" y="3789528"/>
            <a:ext cx="418036" cy="537365"/>
          </a:xfrm>
          <a:prstGeom prst="straightConnector1">
            <a:avLst/>
          </a:prstGeom>
          <a:solidFill>
            <a:schemeClr val="bg1"/>
          </a:solidFill>
          <a:ln w="19050" cap="flat" cmpd="sng" algn="ctr">
            <a:solidFill>
              <a:srgbClr val="83A0CF"/>
            </a:solidFill>
            <a:prstDash val="sysDot"/>
            <a:round/>
            <a:headEnd type="none" w="med" len="med"/>
            <a:tailEnd type="triangle" w="med" len="med"/>
          </a:ln>
          <a:effectLst/>
        </p:spPr>
      </p:cxnSp>
      <p:sp>
        <p:nvSpPr>
          <p:cNvPr id="179" name="フローチャート : 磁気ディスク 178"/>
          <p:cNvSpPr/>
          <p:nvPr/>
        </p:nvSpPr>
        <p:spPr bwMode="auto">
          <a:xfrm>
            <a:off x="3124331" y="4875040"/>
            <a:ext cx="1159637" cy="1372670"/>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000" dirty="0">
                <a:solidFill>
                  <a:schemeClr val="bg1"/>
                </a:solidFill>
                <a:latin typeface="メイリオ"/>
                <a:ea typeface="メイリオ"/>
                <a:cs typeface="メイリオ"/>
              </a:rPr>
              <a:t>DWH</a:t>
            </a:r>
            <a:endParaRPr lang="ja-JP" altLang="en-US" sz="2000" dirty="0">
              <a:solidFill>
                <a:schemeClr val="bg1"/>
              </a:solidFill>
              <a:latin typeface="メイリオ"/>
              <a:ea typeface="メイリオ"/>
              <a:cs typeface="メイリオ"/>
            </a:endParaRPr>
          </a:p>
        </p:txBody>
      </p:sp>
      <p:sp>
        <p:nvSpPr>
          <p:cNvPr id="186" name="フローチャート : 磁気ディスク 185"/>
          <p:cNvSpPr/>
          <p:nvPr/>
        </p:nvSpPr>
        <p:spPr bwMode="auto">
          <a:xfrm>
            <a:off x="971989" y="5816149"/>
            <a:ext cx="685800" cy="565179"/>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187" name="フローチャート : 磁気ディスク 186"/>
          <p:cNvSpPr/>
          <p:nvPr/>
        </p:nvSpPr>
        <p:spPr bwMode="auto">
          <a:xfrm>
            <a:off x="971989" y="5278784"/>
            <a:ext cx="685800" cy="537365"/>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188" name="フローチャート : 磁気ディスク 187"/>
          <p:cNvSpPr/>
          <p:nvPr/>
        </p:nvSpPr>
        <p:spPr bwMode="auto">
          <a:xfrm>
            <a:off x="971989" y="4754735"/>
            <a:ext cx="685800" cy="546626"/>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cxnSp>
        <p:nvCxnSpPr>
          <p:cNvPr id="189" name="直線矢印コネクタ 188"/>
          <p:cNvCxnSpPr>
            <a:stCxn id="188" idx="4"/>
            <a:endCxn id="179" idx="2"/>
          </p:cNvCxnSpPr>
          <p:nvPr/>
        </p:nvCxnSpPr>
        <p:spPr bwMode="auto">
          <a:xfrm>
            <a:off x="1657789" y="5028048"/>
            <a:ext cx="1466542" cy="533327"/>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90" name="直線矢印コネクタ 189"/>
          <p:cNvCxnSpPr>
            <a:stCxn id="187" idx="4"/>
            <a:endCxn id="179" idx="2"/>
          </p:cNvCxnSpPr>
          <p:nvPr/>
        </p:nvCxnSpPr>
        <p:spPr bwMode="auto">
          <a:xfrm>
            <a:off x="1657789" y="5547467"/>
            <a:ext cx="1466542" cy="13908"/>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91" name="直線矢印コネクタ 190"/>
          <p:cNvCxnSpPr>
            <a:stCxn id="186" idx="4"/>
            <a:endCxn id="179" idx="2"/>
          </p:cNvCxnSpPr>
          <p:nvPr/>
        </p:nvCxnSpPr>
        <p:spPr bwMode="auto">
          <a:xfrm flipV="1">
            <a:off x="1657789" y="5561375"/>
            <a:ext cx="1466542" cy="537364"/>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99" name="直線矢印コネクタ 198"/>
          <p:cNvCxnSpPr>
            <a:stCxn id="179" idx="4"/>
            <a:endCxn id="53" idx="3"/>
          </p:cNvCxnSpPr>
          <p:nvPr/>
        </p:nvCxnSpPr>
        <p:spPr bwMode="auto">
          <a:xfrm flipV="1">
            <a:off x="4283968" y="5039946"/>
            <a:ext cx="1357419" cy="521429"/>
          </a:xfrm>
          <a:prstGeom prst="straightConnector1">
            <a:avLst/>
          </a:prstGeom>
          <a:solidFill>
            <a:schemeClr val="bg1"/>
          </a:solidFill>
          <a:ln w="28575" cap="flat" cmpd="sng" algn="ctr">
            <a:solidFill>
              <a:srgbClr val="83A0CF"/>
            </a:solidFill>
            <a:prstDash val="solid"/>
            <a:round/>
            <a:headEnd type="none" w="med" len="med"/>
            <a:tailEnd type="triangle" w="med" len="med"/>
          </a:ln>
          <a:effectLst/>
        </p:spPr>
      </p:cxnSp>
      <p:cxnSp>
        <p:nvCxnSpPr>
          <p:cNvPr id="200" name="直線矢印コネクタ 199"/>
          <p:cNvCxnSpPr>
            <a:stCxn id="179" idx="4"/>
            <a:endCxn id="55" idx="3"/>
          </p:cNvCxnSpPr>
          <p:nvPr/>
        </p:nvCxnSpPr>
        <p:spPr bwMode="auto">
          <a:xfrm>
            <a:off x="4283968" y="5561375"/>
            <a:ext cx="1357418" cy="1"/>
          </a:xfrm>
          <a:prstGeom prst="straightConnector1">
            <a:avLst/>
          </a:prstGeom>
          <a:solidFill>
            <a:schemeClr val="bg1"/>
          </a:solidFill>
          <a:ln w="28575" cap="flat" cmpd="sng" algn="ctr">
            <a:solidFill>
              <a:srgbClr val="83A0CF"/>
            </a:solidFill>
            <a:prstDash val="solid"/>
            <a:round/>
            <a:headEnd type="none" w="med" len="med"/>
            <a:tailEnd type="triangle" w="med" len="med"/>
          </a:ln>
          <a:effectLst/>
        </p:spPr>
      </p:cxnSp>
      <p:cxnSp>
        <p:nvCxnSpPr>
          <p:cNvPr id="201" name="直線矢印コネクタ 200"/>
          <p:cNvCxnSpPr>
            <a:stCxn id="179" idx="4"/>
            <a:endCxn id="54" idx="3"/>
          </p:cNvCxnSpPr>
          <p:nvPr/>
        </p:nvCxnSpPr>
        <p:spPr bwMode="auto">
          <a:xfrm>
            <a:off x="4283968" y="5561375"/>
            <a:ext cx="1351037" cy="531796"/>
          </a:xfrm>
          <a:prstGeom prst="straightConnector1">
            <a:avLst/>
          </a:prstGeom>
          <a:solidFill>
            <a:schemeClr val="bg1"/>
          </a:solidFill>
          <a:ln w="28575" cap="flat" cmpd="sng" algn="ctr">
            <a:solidFill>
              <a:srgbClr val="83A0CF"/>
            </a:solidFill>
            <a:prstDash val="solid"/>
            <a:round/>
            <a:headEnd type="none" w="med" len="med"/>
            <a:tailEnd type="triangle" w="med" len="med"/>
          </a:ln>
          <a:effectLst/>
        </p:spPr>
      </p:cxnSp>
      <p:cxnSp>
        <p:nvCxnSpPr>
          <p:cNvPr id="149" name="直線コネクタ 148"/>
          <p:cNvCxnSpPr/>
          <p:nvPr/>
        </p:nvCxnSpPr>
        <p:spPr bwMode="auto">
          <a:xfrm>
            <a:off x="251520" y="2924944"/>
            <a:ext cx="8640960" cy="0"/>
          </a:xfrm>
          <a:prstGeom prst="line">
            <a:avLst/>
          </a:prstGeom>
          <a:solidFill>
            <a:schemeClr val="bg1"/>
          </a:solidFill>
          <a:ln w="12700" cap="flat" cmpd="sng" algn="ctr">
            <a:solidFill>
              <a:schemeClr val="bg1">
                <a:lumMod val="75000"/>
              </a:schemeClr>
            </a:solidFill>
            <a:prstDash val="solid"/>
            <a:round/>
            <a:headEnd type="none" w="med" len="med"/>
            <a:tailEnd type="none" w="med" len="med"/>
          </a:ln>
          <a:effectLst/>
        </p:spPr>
      </p:cxnSp>
      <p:cxnSp>
        <p:nvCxnSpPr>
          <p:cNvPr id="212" name="直線コネクタ 211"/>
          <p:cNvCxnSpPr/>
          <p:nvPr/>
        </p:nvCxnSpPr>
        <p:spPr bwMode="auto">
          <a:xfrm>
            <a:off x="251520" y="4685227"/>
            <a:ext cx="8640960" cy="0"/>
          </a:xfrm>
          <a:prstGeom prst="line">
            <a:avLst/>
          </a:prstGeom>
          <a:solidFill>
            <a:schemeClr val="bg1"/>
          </a:solidFill>
          <a:ln w="12700" cap="flat" cmpd="sng" algn="ctr">
            <a:solidFill>
              <a:schemeClr val="bg1">
                <a:lumMod val="75000"/>
              </a:schemeClr>
            </a:solidFill>
            <a:prstDash val="solid"/>
            <a:round/>
            <a:headEnd type="none" w="med" len="med"/>
            <a:tailEnd type="none" w="med" len="med"/>
          </a:ln>
          <a:effectLst/>
        </p:spPr>
      </p:cxnSp>
      <p:sp>
        <p:nvSpPr>
          <p:cNvPr id="166" name="角丸四角形 165"/>
          <p:cNvSpPr/>
          <p:nvPr/>
        </p:nvSpPr>
        <p:spPr bwMode="auto">
          <a:xfrm>
            <a:off x="323528" y="1298351"/>
            <a:ext cx="504056" cy="1602375"/>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dirty="0" smtClean="0">
                <a:ln>
                  <a:noFill/>
                </a:ln>
                <a:solidFill>
                  <a:schemeClr val="bg1"/>
                </a:solidFill>
                <a:effectLst/>
                <a:latin typeface="メイリオ"/>
                <a:ea typeface="メイリオ"/>
                <a:cs typeface="メイリオ"/>
              </a:rPr>
              <a:t>　　独立</a:t>
            </a:r>
          </a:p>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dirty="0" smtClean="0">
                <a:ln>
                  <a:noFill/>
                </a:ln>
                <a:solidFill>
                  <a:schemeClr val="bg1"/>
                </a:solidFill>
                <a:effectLst/>
                <a:latin typeface="メイリオ"/>
                <a:ea typeface="メイリオ"/>
                <a:cs typeface="メイリオ"/>
              </a:rPr>
              <a:t>　　データマート型</a:t>
            </a:r>
          </a:p>
        </p:txBody>
      </p:sp>
      <p:sp>
        <p:nvSpPr>
          <p:cNvPr id="223" name="角丸四角形 222"/>
          <p:cNvSpPr/>
          <p:nvPr/>
        </p:nvSpPr>
        <p:spPr bwMode="auto">
          <a:xfrm>
            <a:off x="323528" y="2982889"/>
            <a:ext cx="504056" cy="1602375"/>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dirty="0" smtClean="0">
                <a:ln>
                  <a:noFill/>
                </a:ln>
                <a:solidFill>
                  <a:schemeClr val="bg1"/>
                </a:solidFill>
                <a:effectLst/>
                <a:latin typeface="メイリオ"/>
                <a:ea typeface="メイリオ"/>
                <a:cs typeface="メイリオ"/>
              </a:rPr>
              <a:t>　　従属</a:t>
            </a:r>
          </a:p>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dirty="0" smtClean="0">
                <a:ln>
                  <a:noFill/>
                </a:ln>
                <a:solidFill>
                  <a:schemeClr val="bg1"/>
                </a:solidFill>
                <a:effectLst/>
                <a:latin typeface="メイリオ"/>
                <a:ea typeface="メイリオ"/>
                <a:cs typeface="メイリオ"/>
              </a:rPr>
              <a:t>　　データマート型</a:t>
            </a:r>
          </a:p>
        </p:txBody>
      </p:sp>
      <p:sp>
        <p:nvSpPr>
          <p:cNvPr id="224" name="角丸四角形 223"/>
          <p:cNvSpPr/>
          <p:nvPr/>
        </p:nvSpPr>
        <p:spPr bwMode="auto">
          <a:xfrm>
            <a:off x="323528" y="4782551"/>
            <a:ext cx="504056" cy="1602375"/>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dirty="0" smtClean="0">
                <a:solidFill>
                  <a:schemeClr val="bg1"/>
                </a:solidFill>
                <a:latin typeface="メイリオ"/>
                <a:ea typeface="メイリオ"/>
                <a:cs typeface="メイリオ"/>
              </a:rPr>
              <a:t>直接</a:t>
            </a:r>
          </a:p>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dirty="0" smtClean="0">
                <a:solidFill>
                  <a:schemeClr val="bg1"/>
                </a:solidFill>
                <a:latin typeface="メイリオ"/>
                <a:ea typeface="メイリオ"/>
                <a:cs typeface="メイリオ"/>
              </a:rPr>
              <a:t>データウェアハウス型</a:t>
            </a:r>
            <a:endParaRPr kumimoji="0" lang="ja-JP" altLang="en-US" sz="1100" b="0" i="0" u="none" strike="noStrike" cap="none" normalizeH="0" dirty="0" smtClean="0">
              <a:ln>
                <a:noFill/>
              </a:ln>
              <a:solidFill>
                <a:schemeClr val="bg1"/>
              </a:solidFill>
              <a:effectLst/>
              <a:latin typeface="メイリオ"/>
              <a:ea typeface="メイリオ"/>
              <a:cs typeface="メイリオ"/>
            </a:endParaRPr>
          </a:p>
        </p:txBody>
      </p:sp>
      <p:sp>
        <p:nvSpPr>
          <p:cNvPr id="168" name="テキスト ボックス 167"/>
          <p:cNvSpPr txBox="1"/>
          <p:nvPr/>
        </p:nvSpPr>
        <p:spPr>
          <a:xfrm>
            <a:off x="6305061" y="1328636"/>
            <a:ext cx="2592288" cy="1446550"/>
          </a:xfrm>
          <a:prstGeom prst="rect">
            <a:avLst/>
          </a:prstGeom>
          <a:noFill/>
        </p:spPr>
        <p:txBody>
          <a:bodyPr wrap="square" rtlCol="0">
            <a:spAutoFit/>
          </a:bodyPr>
          <a:lstStyle/>
          <a:p>
            <a:pPr marL="171450" indent="-171450">
              <a:buFont typeface="Wingdings" pitchFamily="2" charset="2"/>
              <a:buChar char="l"/>
            </a:pPr>
            <a:r>
              <a:rPr lang="ja-JP" altLang="en-US" sz="1100" dirty="0" smtClean="0">
                <a:solidFill>
                  <a:srgbClr val="00B050"/>
                </a:solidFill>
                <a:latin typeface="メイリオ"/>
                <a:ea typeface="メイリオ"/>
                <a:cs typeface="メイリオ"/>
              </a:rPr>
              <a:t>ユーザーが、目的に応じて個別にデータマートを作成する方式</a:t>
            </a:r>
          </a:p>
          <a:p>
            <a:pPr marL="171450" indent="-171450">
              <a:buFont typeface="Wingdings" pitchFamily="2" charset="2"/>
              <a:buChar char="Ø"/>
            </a:pPr>
            <a:r>
              <a:rPr lang="ja-JP" altLang="en-US" sz="1100" dirty="0" smtClean="0">
                <a:solidFill>
                  <a:srgbClr val="0070C0"/>
                </a:solidFill>
                <a:latin typeface="メイリオ"/>
                <a:ea typeface="メイリオ"/>
                <a:cs typeface="メイリオ"/>
              </a:rPr>
              <a:t>規模が小さい場合や特定目的で簡単に作れる点では便利。</a:t>
            </a:r>
          </a:p>
          <a:p>
            <a:pPr marL="171450" indent="-171450">
              <a:buFont typeface="Wingdings" pitchFamily="2" charset="2"/>
              <a:buChar char="Ø"/>
            </a:pPr>
            <a:r>
              <a:rPr lang="ja-JP" altLang="en-US" sz="1100" dirty="0" smtClean="0">
                <a:solidFill>
                  <a:srgbClr val="FF0000"/>
                </a:solidFill>
                <a:latin typeface="メイリオ"/>
                <a:ea typeface="メイリオ"/>
                <a:cs typeface="メイリオ"/>
              </a:rPr>
              <a:t>システム規模拡大するとＤＭが増殖し、タスキ掛けで相互</a:t>
            </a:r>
            <a:r>
              <a:rPr lang="ja-JP" altLang="en-US" sz="1100" dirty="0">
                <a:solidFill>
                  <a:srgbClr val="FF0000"/>
                </a:solidFill>
                <a:latin typeface="メイリオ"/>
                <a:ea typeface="メイリオ"/>
                <a:cs typeface="メイリオ"/>
              </a:rPr>
              <a:t>にデータのやりとりが</a:t>
            </a:r>
            <a:r>
              <a:rPr lang="ja-JP" altLang="en-US" sz="1100" dirty="0" smtClean="0">
                <a:solidFill>
                  <a:srgbClr val="FF0000"/>
                </a:solidFill>
                <a:latin typeface="メイリオ"/>
                <a:ea typeface="メイリオ"/>
                <a:cs typeface="メイリオ"/>
              </a:rPr>
              <a:t>発生</a:t>
            </a:r>
            <a:r>
              <a:rPr lang="ja-JP" altLang="en-US" sz="1100" dirty="0">
                <a:solidFill>
                  <a:srgbClr val="FF0000"/>
                </a:solidFill>
                <a:latin typeface="メイリオ"/>
                <a:ea typeface="メイリオ"/>
                <a:cs typeface="メイリオ"/>
              </a:rPr>
              <a:t>。</a:t>
            </a:r>
            <a:r>
              <a:rPr lang="ja-JP" altLang="en-US" sz="1100" dirty="0" smtClean="0">
                <a:solidFill>
                  <a:srgbClr val="FF0000"/>
                </a:solidFill>
                <a:latin typeface="メイリオ"/>
                <a:ea typeface="メイリオ"/>
                <a:cs typeface="メイリオ"/>
              </a:rPr>
              <a:t>データの重複保有も増加。</a:t>
            </a:r>
            <a:endParaRPr kumimoji="1" lang="ja-JP" altLang="en-US" sz="1100" dirty="0">
              <a:solidFill>
                <a:srgbClr val="FF0000"/>
              </a:solidFill>
              <a:latin typeface="メイリオ"/>
              <a:ea typeface="メイリオ"/>
              <a:cs typeface="メイリオ"/>
            </a:endParaRPr>
          </a:p>
        </p:txBody>
      </p:sp>
      <p:sp>
        <p:nvSpPr>
          <p:cNvPr id="169" name="テキスト ボックス 168"/>
          <p:cNvSpPr txBox="1"/>
          <p:nvPr/>
        </p:nvSpPr>
        <p:spPr>
          <a:xfrm>
            <a:off x="6296609" y="2967892"/>
            <a:ext cx="2595871" cy="1446550"/>
          </a:xfrm>
          <a:prstGeom prst="rect">
            <a:avLst/>
          </a:prstGeom>
          <a:noFill/>
        </p:spPr>
        <p:txBody>
          <a:bodyPr wrap="square" rtlCol="0">
            <a:spAutoFit/>
          </a:bodyPr>
          <a:lstStyle>
            <a:defPPr>
              <a:defRPr lang="ja-JP"/>
            </a:defPPr>
            <a:lvl1pPr marL="171450" indent="-171450">
              <a:buFont typeface="Wingdings" pitchFamily="2" charset="2"/>
              <a:buChar char="l"/>
              <a:defRPr sz="1200">
                <a:solidFill>
                  <a:srgbClr val="00B050"/>
                </a:solidFill>
                <a:latin typeface="HGP創英角ｺﾞｼｯｸUB" pitchFamily="50" charset="-128"/>
                <a:ea typeface="HGP創英角ｺﾞｼｯｸUB" pitchFamily="50" charset="-128"/>
              </a:defRPr>
            </a:lvl1pPr>
          </a:lstStyle>
          <a:p>
            <a:pPr>
              <a:buFont typeface="Wingdings" pitchFamily="2" charset="2"/>
              <a:buChar char="n"/>
            </a:pPr>
            <a:r>
              <a:rPr lang="ja-JP" altLang="en-US" sz="1100" dirty="0">
                <a:latin typeface="メイリオ"/>
                <a:ea typeface="メイリオ"/>
                <a:cs typeface="メイリオ"/>
              </a:rPr>
              <a:t>データウェアハウスから切り出されたデータを格納した目的別データマートを参照する</a:t>
            </a:r>
            <a:r>
              <a:rPr lang="ja-JP" altLang="en-US" sz="1100" dirty="0" smtClean="0">
                <a:latin typeface="メイリオ"/>
                <a:ea typeface="メイリオ"/>
                <a:cs typeface="メイリオ"/>
              </a:rPr>
              <a:t>方式</a:t>
            </a:r>
          </a:p>
          <a:p>
            <a:r>
              <a:rPr lang="ja-JP" altLang="en-US" sz="1100" dirty="0" smtClean="0">
                <a:solidFill>
                  <a:srgbClr val="0070C0"/>
                </a:solidFill>
                <a:latin typeface="メイリオ"/>
                <a:ea typeface="メイリオ"/>
                <a:cs typeface="メイリオ"/>
              </a:rPr>
              <a:t>データロード</a:t>
            </a:r>
            <a:r>
              <a:rPr lang="ja-JP" altLang="en-US" sz="1100" dirty="0">
                <a:solidFill>
                  <a:srgbClr val="0070C0"/>
                </a:solidFill>
                <a:latin typeface="メイリオ"/>
                <a:ea typeface="メイリオ"/>
                <a:cs typeface="メイリオ"/>
              </a:rPr>
              <a:t>・管理の複雑さやデータ品質、データ同期の問題を解消。</a:t>
            </a:r>
          </a:p>
          <a:p>
            <a:pPr>
              <a:buFont typeface="Wingdings" pitchFamily="2" charset="2"/>
              <a:buChar char="Ø"/>
            </a:pPr>
            <a:r>
              <a:rPr lang="ja-JP" altLang="en-US" sz="1100" dirty="0">
                <a:solidFill>
                  <a:srgbClr val="FF0000"/>
                </a:solidFill>
                <a:latin typeface="メイリオ"/>
                <a:ea typeface="メイリオ"/>
                <a:cs typeface="メイリオ"/>
              </a:rPr>
              <a:t>データベースの</a:t>
            </a:r>
            <a:r>
              <a:rPr lang="ja-JP" altLang="en-US" sz="1100">
                <a:solidFill>
                  <a:srgbClr val="FF0000"/>
                </a:solidFill>
                <a:latin typeface="メイリオ"/>
                <a:ea typeface="メイリオ"/>
                <a:cs typeface="メイリオ"/>
              </a:rPr>
              <a:t>数</a:t>
            </a:r>
            <a:r>
              <a:rPr lang="ja-JP" altLang="en-US" sz="1100" smtClean="0">
                <a:solidFill>
                  <a:srgbClr val="FF0000"/>
                </a:solidFill>
                <a:latin typeface="メイリオ"/>
                <a:ea typeface="メイリオ"/>
                <a:cs typeface="メイリオ"/>
              </a:rPr>
              <a:t>は多く</a:t>
            </a:r>
            <a:r>
              <a:rPr lang="ja-JP" altLang="en-US" sz="1100" dirty="0">
                <a:solidFill>
                  <a:srgbClr val="FF0000"/>
                </a:solidFill>
                <a:latin typeface="メイリオ"/>
                <a:ea typeface="メイリオ"/>
                <a:cs typeface="メイリオ"/>
              </a:rPr>
              <a:t>、データベースソフトウェアのライセンス費用や運用人件費などが高くつく。</a:t>
            </a:r>
          </a:p>
        </p:txBody>
      </p:sp>
      <p:sp>
        <p:nvSpPr>
          <p:cNvPr id="171" name="テキスト ボックス 170"/>
          <p:cNvSpPr txBox="1"/>
          <p:nvPr/>
        </p:nvSpPr>
        <p:spPr>
          <a:xfrm>
            <a:off x="6305062" y="4875040"/>
            <a:ext cx="2592288" cy="1446550"/>
          </a:xfrm>
          <a:prstGeom prst="rect">
            <a:avLst/>
          </a:prstGeom>
          <a:noFill/>
        </p:spPr>
        <p:txBody>
          <a:bodyPr wrap="square" rtlCol="0">
            <a:spAutoFit/>
          </a:bodyPr>
          <a:lstStyle>
            <a:defPPr>
              <a:defRPr lang="ja-JP"/>
            </a:defPPr>
            <a:lvl1pPr marL="171450" indent="-171450">
              <a:buFont typeface="Wingdings" pitchFamily="2" charset="2"/>
              <a:buChar char="n"/>
              <a:defRPr sz="1200">
                <a:solidFill>
                  <a:srgbClr val="00B050"/>
                </a:solidFill>
                <a:latin typeface="HGP創英角ｺﾞｼｯｸUB" pitchFamily="50" charset="-128"/>
                <a:ea typeface="HGP創英角ｺﾞｼｯｸUB" pitchFamily="50" charset="-128"/>
              </a:defRPr>
            </a:lvl1pPr>
          </a:lstStyle>
          <a:p>
            <a:r>
              <a:rPr lang="ja-JP" altLang="en-US" sz="1100" dirty="0">
                <a:latin typeface="メイリオ"/>
                <a:ea typeface="メイリオ"/>
                <a:cs typeface="メイリオ"/>
              </a:rPr>
              <a:t>データマートを廃止</a:t>
            </a:r>
            <a:r>
              <a:rPr lang="ja-JP" altLang="en-US" sz="1100" dirty="0" smtClean="0">
                <a:latin typeface="メイリオ"/>
                <a:ea typeface="メイリオ"/>
                <a:cs typeface="メイリオ"/>
              </a:rPr>
              <a:t>し、ひとつの</a:t>
            </a:r>
            <a:r>
              <a:rPr lang="en-US" altLang="ja-JP" sz="1100" dirty="0" smtClean="0">
                <a:latin typeface="メイリオ"/>
                <a:ea typeface="メイリオ"/>
                <a:cs typeface="メイリオ"/>
              </a:rPr>
              <a:t>DWH</a:t>
            </a:r>
            <a:r>
              <a:rPr lang="ja-JP" altLang="en-US" sz="1100" dirty="0" smtClean="0">
                <a:latin typeface="メイリオ"/>
                <a:ea typeface="メイリオ"/>
                <a:cs typeface="メイリオ"/>
              </a:rPr>
              <a:t>に</a:t>
            </a:r>
            <a:r>
              <a:rPr lang="ja-JP" altLang="en-US" sz="1100" dirty="0">
                <a:latin typeface="メイリオ"/>
                <a:ea typeface="メイリオ"/>
                <a:cs typeface="メイリオ"/>
              </a:rPr>
              <a:t>全データを</a:t>
            </a:r>
            <a:r>
              <a:rPr lang="ja-JP" altLang="en-US" sz="1100" dirty="0" smtClean="0">
                <a:latin typeface="メイリオ"/>
                <a:ea typeface="メイリオ"/>
                <a:cs typeface="メイリオ"/>
              </a:rPr>
              <a:t>統合、</a:t>
            </a:r>
            <a:r>
              <a:rPr lang="ja-JP" altLang="en-US" sz="1100" dirty="0">
                <a:latin typeface="メイリオ"/>
                <a:ea typeface="メイリオ"/>
                <a:cs typeface="メイリオ"/>
              </a:rPr>
              <a:t>多数のユーザーを同時にサポートする</a:t>
            </a:r>
            <a:r>
              <a:rPr lang="ja-JP" altLang="en-US" sz="1100" dirty="0" smtClean="0">
                <a:latin typeface="メイリオ"/>
                <a:ea typeface="メイリオ"/>
                <a:cs typeface="メイリオ"/>
              </a:rPr>
              <a:t>方式</a:t>
            </a:r>
          </a:p>
          <a:p>
            <a:pPr>
              <a:buFont typeface="Wingdings" pitchFamily="2" charset="2"/>
              <a:buChar char="l"/>
            </a:pPr>
            <a:r>
              <a:rPr lang="ja-JP" altLang="en-US" sz="1100" dirty="0" smtClean="0">
                <a:solidFill>
                  <a:srgbClr val="4168A7"/>
                </a:solidFill>
                <a:latin typeface="メイリオ"/>
                <a:ea typeface="メイリオ"/>
                <a:cs typeface="メイリオ"/>
              </a:rPr>
              <a:t>運用</a:t>
            </a:r>
            <a:r>
              <a:rPr lang="ja-JP" altLang="en-US" sz="1100" dirty="0">
                <a:solidFill>
                  <a:srgbClr val="4168A7"/>
                </a:solidFill>
                <a:latin typeface="メイリオ"/>
                <a:ea typeface="メイリオ"/>
                <a:cs typeface="メイリオ"/>
              </a:rPr>
              <a:t>の容易さ、システム変更のしやすさ</a:t>
            </a:r>
            <a:r>
              <a:rPr lang="ja-JP" altLang="en-US" sz="1100" dirty="0" smtClean="0">
                <a:solidFill>
                  <a:srgbClr val="4168A7"/>
                </a:solidFill>
                <a:latin typeface="メイリオ"/>
                <a:ea typeface="メイリオ"/>
                <a:cs typeface="メイリオ"/>
              </a:rPr>
              <a:t>、維持</a:t>
            </a:r>
            <a:r>
              <a:rPr lang="ja-JP" altLang="en-US" sz="1100" dirty="0">
                <a:solidFill>
                  <a:srgbClr val="4168A7"/>
                </a:solidFill>
                <a:latin typeface="メイリオ"/>
                <a:ea typeface="メイリオ"/>
                <a:cs typeface="メイリオ"/>
              </a:rPr>
              <a:t>コストの安さ</a:t>
            </a:r>
            <a:r>
              <a:rPr lang="ja-JP" altLang="en-US" sz="1100" dirty="0" smtClean="0">
                <a:solidFill>
                  <a:srgbClr val="4168A7"/>
                </a:solidFill>
                <a:latin typeface="メイリオ"/>
                <a:ea typeface="メイリオ"/>
                <a:cs typeface="メイリオ"/>
              </a:rPr>
              <a:t>など</a:t>
            </a:r>
            <a:endParaRPr lang="en-US" altLang="ja-JP" sz="1100" dirty="0" smtClean="0">
              <a:solidFill>
                <a:srgbClr val="4168A7"/>
              </a:solidFill>
              <a:latin typeface="メイリオ"/>
              <a:ea typeface="メイリオ"/>
              <a:cs typeface="メイリオ"/>
            </a:endParaRPr>
          </a:p>
          <a:p>
            <a:pPr>
              <a:buFont typeface="Wingdings" pitchFamily="2" charset="2"/>
              <a:buChar char="Ø"/>
            </a:pPr>
            <a:r>
              <a:rPr lang="ja-JP" altLang="en-US" sz="1100" dirty="0" smtClean="0">
                <a:solidFill>
                  <a:srgbClr val="FF0000"/>
                </a:solidFill>
                <a:latin typeface="メイリオ"/>
                <a:ea typeface="メイリオ"/>
                <a:cs typeface="メイリオ"/>
              </a:rPr>
              <a:t>データマート</a:t>
            </a:r>
            <a:r>
              <a:rPr lang="ja-JP" altLang="en-US" sz="1100" dirty="0">
                <a:solidFill>
                  <a:srgbClr val="FF0000"/>
                </a:solidFill>
                <a:latin typeface="メイリオ"/>
                <a:ea typeface="メイリオ"/>
                <a:cs typeface="メイリオ"/>
              </a:rPr>
              <a:t>の全廃が簡単でないことや高い処理能力を持つシステムが必要</a:t>
            </a:r>
          </a:p>
        </p:txBody>
      </p:sp>
      <p:sp>
        <p:nvSpPr>
          <p:cNvPr id="172" name="角丸四角形吹き出し 171"/>
          <p:cNvSpPr/>
          <p:nvPr/>
        </p:nvSpPr>
        <p:spPr bwMode="auto">
          <a:xfrm>
            <a:off x="4572000" y="1052736"/>
            <a:ext cx="2215931" cy="164300"/>
          </a:xfrm>
          <a:prstGeom prst="wedgeRoundRectCallout">
            <a:avLst>
              <a:gd name="adj1" fmla="val -32297"/>
              <a:gd name="adj2" fmla="val 75752"/>
              <a:gd name="adj3" fmla="val 16667"/>
            </a:avLst>
          </a:prstGeom>
          <a:solidFill>
            <a:srgbClr val="FF66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bg1"/>
                </a:solidFill>
                <a:effectLst/>
                <a:latin typeface="メイリオ"/>
                <a:ea typeface="メイリオ"/>
                <a:cs typeface="メイリオ"/>
              </a:rPr>
              <a:t>分析目的別サマリー・データベース</a:t>
            </a:r>
          </a:p>
        </p:txBody>
      </p:sp>
      <p:sp>
        <p:nvSpPr>
          <p:cNvPr id="229" name="角丸四角形吹き出し 228"/>
          <p:cNvSpPr/>
          <p:nvPr/>
        </p:nvSpPr>
        <p:spPr bwMode="auto">
          <a:xfrm>
            <a:off x="1741454" y="4475863"/>
            <a:ext cx="2765753" cy="179631"/>
          </a:xfrm>
          <a:prstGeom prst="wedgeRoundRectCallout">
            <a:avLst>
              <a:gd name="adj1" fmla="val 20552"/>
              <a:gd name="adj2" fmla="val -125579"/>
              <a:gd name="adj3" fmla="val 16667"/>
            </a:avLst>
          </a:prstGeom>
          <a:solidFill>
            <a:srgbClr val="FF66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bg1"/>
                </a:solidFill>
                <a:effectLst/>
                <a:latin typeface="メイリオ"/>
                <a:ea typeface="メイリオ"/>
                <a:cs typeface="メイリオ"/>
              </a:rPr>
              <a:t>分析に必要となるあらゆる情報を集めたデータベース</a:t>
            </a:r>
          </a:p>
        </p:txBody>
      </p:sp>
      <p:sp>
        <p:nvSpPr>
          <p:cNvPr id="174" name="角丸四角形 173"/>
          <p:cNvSpPr/>
          <p:nvPr/>
        </p:nvSpPr>
        <p:spPr bwMode="auto">
          <a:xfrm>
            <a:off x="1765871" y="4782551"/>
            <a:ext cx="1876352" cy="310884"/>
          </a:xfrm>
          <a:prstGeom prst="roundRect">
            <a:avLst>
              <a:gd name="adj" fmla="val 0"/>
            </a:avLst>
          </a:prstGeom>
          <a:solidFill>
            <a:schemeClr val="accent6">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FF6600"/>
                </a:solidFill>
                <a:effectLst/>
                <a:latin typeface="メイリオ"/>
                <a:ea typeface="メイリオ"/>
                <a:cs typeface="メイリオ"/>
              </a:rPr>
              <a:t>リアルタイム</a:t>
            </a:r>
            <a:r>
              <a:rPr kumimoji="0" lang="en-US" altLang="ja-JP" sz="1200" b="0" i="0" u="none" strike="noStrike" cap="none" normalizeH="0" dirty="0" smtClean="0">
                <a:ln>
                  <a:noFill/>
                </a:ln>
                <a:solidFill>
                  <a:srgbClr val="FF6600"/>
                </a:solidFill>
                <a:effectLst/>
                <a:latin typeface="メイリオ"/>
                <a:ea typeface="メイリオ"/>
                <a:cs typeface="メイリオ"/>
              </a:rPr>
              <a:t>BI</a:t>
            </a:r>
            <a:r>
              <a:rPr kumimoji="0" lang="ja-JP" altLang="en-US" sz="1200" b="0" i="0" u="none" strike="noStrike" cap="none" normalizeH="0" dirty="0" smtClean="0">
                <a:ln>
                  <a:noFill/>
                </a:ln>
                <a:solidFill>
                  <a:srgbClr val="FF6600"/>
                </a:solidFill>
                <a:effectLst/>
                <a:latin typeface="メイリオ"/>
                <a:ea typeface="メイリオ"/>
                <a:cs typeface="メイリオ"/>
              </a:rPr>
              <a:t>の基盤</a:t>
            </a:r>
          </a:p>
        </p:txBody>
      </p:sp>
      <p:sp>
        <p:nvSpPr>
          <p:cNvPr id="231" name="角丸四角形 230"/>
          <p:cNvSpPr/>
          <p:nvPr/>
        </p:nvSpPr>
        <p:spPr bwMode="auto">
          <a:xfrm>
            <a:off x="3738034" y="6190554"/>
            <a:ext cx="1648881" cy="310884"/>
          </a:xfrm>
          <a:prstGeom prst="roundRect">
            <a:avLst>
              <a:gd name="adj" fmla="val 0"/>
            </a:avLst>
          </a:prstGeom>
          <a:solidFill>
            <a:schemeClr val="accent6">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FF6600"/>
                </a:solidFill>
                <a:effectLst/>
                <a:latin typeface="メイリオ"/>
                <a:ea typeface="メイリオ"/>
                <a:cs typeface="メイリオ"/>
              </a:rPr>
              <a:t>低コスト・新鮮</a:t>
            </a:r>
          </a:p>
        </p:txBody>
      </p:sp>
    </p:spTree>
    <p:extLst>
      <p:ext uri="{BB962C8B-B14F-4D97-AF65-F5344CB8AC3E}">
        <p14:creationId xmlns:p14="http://schemas.microsoft.com/office/powerpoint/2010/main" val="31495973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a:xfrm>
            <a:off x="465137" y="209550"/>
            <a:ext cx="8678863" cy="493713"/>
          </a:xfrm>
        </p:spPr>
        <p:txBody>
          <a:bodyPr/>
          <a:lstStyle/>
          <a:p>
            <a:r>
              <a:rPr lang="ja-JP" altLang="en-US" sz="2800" dirty="0" smtClean="0">
                <a:ea typeface="ＭＳ Ｐゴシック" charset="-128"/>
              </a:rPr>
              <a:t>データサイエンティスト</a:t>
            </a:r>
          </a:p>
        </p:txBody>
      </p:sp>
      <p:sp>
        <p:nvSpPr>
          <p:cNvPr id="85" name="円柱 84"/>
          <p:cNvSpPr/>
          <p:nvPr/>
        </p:nvSpPr>
        <p:spPr bwMode="auto">
          <a:xfrm>
            <a:off x="533400" y="908720"/>
            <a:ext cx="8077200" cy="1669380"/>
          </a:xfrm>
          <a:prstGeom prst="can">
            <a:avLst>
              <a:gd name="adj" fmla="val 30077"/>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6" name="正方形/長方形 85"/>
          <p:cNvSpPr/>
          <p:nvPr/>
        </p:nvSpPr>
        <p:spPr>
          <a:xfrm>
            <a:off x="717550" y="1438077"/>
            <a:ext cx="4953000" cy="9461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角丸四角形 104"/>
          <p:cNvSpPr/>
          <p:nvPr/>
        </p:nvSpPr>
        <p:spPr bwMode="auto">
          <a:xfrm>
            <a:off x="873224" y="1556421"/>
            <a:ext cx="2286000" cy="304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非構造化</a:t>
            </a:r>
          </a:p>
        </p:txBody>
      </p:sp>
      <p:sp>
        <p:nvSpPr>
          <p:cNvPr id="108" name="角丸四角形 107"/>
          <p:cNvSpPr/>
          <p:nvPr/>
        </p:nvSpPr>
        <p:spPr bwMode="auto">
          <a:xfrm>
            <a:off x="873224" y="189297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テキスト</a:t>
            </a:r>
          </a:p>
        </p:txBody>
      </p:sp>
      <p:sp>
        <p:nvSpPr>
          <p:cNvPr id="109" name="角丸四角形 108"/>
          <p:cNvSpPr/>
          <p:nvPr/>
        </p:nvSpPr>
        <p:spPr bwMode="auto">
          <a:xfrm>
            <a:off x="1676400" y="189297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動画</a:t>
            </a:r>
          </a:p>
        </p:txBody>
      </p:sp>
      <p:sp>
        <p:nvSpPr>
          <p:cNvPr id="110" name="角丸四角形 109"/>
          <p:cNvSpPr/>
          <p:nvPr/>
        </p:nvSpPr>
        <p:spPr bwMode="auto">
          <a:xfrm>
            <a:off x="2467272" y="189297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音声</a:t>
            </a:r>
          </a:p>
        </p:txBody>
      </p:sp>
      <p:sp>
        <p:nvSpPr>
          <p:cNvPr id="111" name="テキスト ボックス 110"/>
          <p:cNvSpPr txBox="1"/>
          <p:nvPr/>
        </p:nvSpPr>
        <p:spPr>
          <a:xfrm>
            <a:off x="3429000" y="908720"/>
            <a:ext cx="2286000" cy="461665"/>
          </a:xfrm>
          <a:prstGeom prst="rect">
            <a:avLst/>
          </a:prstGeom>
          <a:noFill/>
        </p:spPr>
        <p:txBody>
          <a:bodyPr wrap="square" rtlCol="0">
            <a:spAutoFit/>
          </a:bodyPr>
          <a:lstStyle/>
          <a:p>
            <a:pPr algn="ctr"/>
            <a:r>
              <a:rPr kumimoji="1" lang="ja-JP" altLang="en-US" sz="2400" dirty="0" smtClean="0">
                <a:solidFill>
                  <a:srgbClr val="0000FF"/>
                </a:solidFill>
                <a:effectLst/>
              </a:rPr>
              <a:t>ビッグデータ</a:t>
            </a:r>
            <a:endParaRPr kumimoji="1" lang="ja-JP" altLang="en-US" sz="2400" dirty="0">
              <a:solidFill>
                <a:srgbClr val="0000FF"/>
              </a:solidFill>
              <a:effectLst/>
            </a:endParaRPr>
          </a:p>
        </p:txBody>
      </p:sp>
      <p:sp>
        <p:nvSpPr>
          <p:cNvPr id="113" name="正方形/長方形 112"/>
          <p:cNvSpPr/>
          <p:nvPr/>
        </p:nvSpPr>
        <p:spPr>
          <a:xfrm>
            <a:off x="5867400" y="1435100"/>
            <a:ext cx="2559050" cy="94615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角丸四角形 113"/>
          <p:cNvSpPr/>
          <p:nvPr/>
        </p:nvSpPr>
        <p:spPr bwMode="auto">
          <a:xfrm>
            <a:off x="3227487" y="1556421"/>
            <a:ext cx="2286000" cy="3048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半構造化</a:t>
            </a:r>
          </a:p>
        </p:txBody>
      </p:sp>
      <p:sp>
        <p:nvSpPr>
          <p:cNvPr id="115" name="角丸四角形 114"/>
          <p:cNvSpPr/>
          <p:nvPr/>
        </p:nvSpPr>
        <p:spPr bwMode="auto">
          <a:xfrm>
            <a:off x="3227487" y="189297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smtClean="0">
                <a:solidFill>
                  <a:schemeClr val="bg1"/>
                </a:solidFill>
                <a:latin typeface="Arial" pitchFamily="34" charset="0"/>
                <a:ea typeface="HGP創英角ｺﾞｼｯｸUB" pitchFamily="50" charset="-128"/>
                <a:cs typeface="Arial" pitchFamily="34" charset="0"/>
              </a:rPr>
              <a:t>XML</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16" name="角丸四角形 115"/>
          <p:cNvSpPr/>
          <p:nvPr/>
        </p:nvSpPr>
        <p:spPr bwMode="auto">
          <a:xfrm>
            <a:off x="6007100" y="1556421"/>
            <a:ext cx="2286000" cy="304800"/>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構造化</a:t>
            </a:r>
          </a:p>
        </p:txBody>
      </p:sp>
      <p:sp>
        <p:nvSpPr>
          <p:cNvPr id="117" name="角丸四角形 116"/>
          <p:cNvSpPr/>
          <p:nvPr/>
        </p:nvSpPr>
        <p:spPr bwMode="auto">
          <a:xfrm>
            <a:off x="4022924" y="189297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JSON</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18" name="角丸四角形 117"/>
          <p:cNvSpPr/>
          <p:nvPr/>
        </p:nvSpPr>
        <p:spPr bwMode="auto">
          <a:xfrm>
            <a:off x="6007100" y="189297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smtClean="0">
                <a:solidFill>
                  <a:schemeClr val="bg1"/>
                </a:solidFill>
                <a:latin typeface="Arial" pitchFamily="34" charset="0"/>
                <a:ea typeface="HGP創英角ｺﾞｼｯｸUB" pitchFamily="50" charset="-128"/>
                <a:cs typeface="Arial" pitchFamily="34" charset="0"/>
              </a:rPr>
              <a:t>業務データ</a:t>
            </a:r>
            <a:endParaRPr kumimoji="0" lang="ja-JP" altLang="en-US" sz="9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19" name="角丸四角形 118"/>
          <p:cNvSpPr/>
          <p:nvPr/>
        </p:nvSpPr>
        <p:spPr bwMode="auto">
          <a:xfrm>
            <a:off x="6794500" y="189297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GPS</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20" name="角丸四角形 119"/>
          <p:cNvSpPr/>
          <p:nvPr/>
        </p:nvSpPr>
        <p:spPr bwMode="auto">
          <a:xfrm>
            <a:off x="7587456" y="189297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smtClean="0">
                <a:solidFill>
                  <a:schemeClr val="bg1"/>
                </a:solidFill>
                <a:latin typeface="Arial" pitchFamily="34" charset="0"/>
                <a:ea typeface="HGP創英角ｺﾞｼｯｸUB" pitchFamily="50" charset="-128"/>
                <a:cs typeface="Arial" pitchFamily="34" charset="0"/>
              </a:rPr>
              <a:t>センサー</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21" name="角丸四角形 120"/>
          <p:cNvSpPr/>
          <p:nvPr/>
        </p:nvSpPr>
        <p:spPr bwMode="auto">
          <a:xfrm>
            <a:off x="4827687" y="189297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文書</a:t>
            </a:r>
          </a:p>
        </p:txBody>
      </p:sp>
      <p:sp>
        <p:nvSpPr>
          <p:cNvPr id="122" name="テキスト ボックス 121"/>
          <p:cNvSpPr txBox="1"/>
          <p:nvPr/>
        </p:nvSpPr>
        <p:spPr>
          <a:xfrm>
            <a:off x="2362397" y="2089150"/>
            <a:ext cx="1698627" cy="307777"/>
          </a:xfrm>
          <a:prstGeom prst="rect">
            <a:avLst/>
          </a:prstGeom>
          <a:noFill/>
        </p:spPr>
        <p:txBody>
          <a:bodyPr wrap="none" rtlCol="0">
            <a:spAutoFit/>
          </a:bodyPr>
          <a:lstStyle/>
          <a:p>
            <a:pPr algn="ctr"/>
            <a:r>
              <a:rPr kumimoji="1" lang="en-US" altLang="ja-JP" sz="1400" dirty="0" err="1" smtClean="0">
                <a:solidFill>
                  <a:srgbClr val="000090"/>
                </a:solidFill>
              </a:rPr>
              <a:t>NoSQL</a:t>
            </a:r>
            <a:r>
              <a:rPr kumimoji="1" lang="ja-JP" altLang="en-US" sz="1400" dirty="0" smtClean="0">
                <a:solidFill>
                  <a:srgbClr val="000090"/>
                </a:solidFill>
              </a:rPr>
              <a:t>データベース</a:t>
            </a:r>
            <a:endParaRPr kumimoji="1" lang="ja-JP" altLang="en-US" sz="1400" dirty="0">
              <a:solidFill>
                <a:srgbClr val="000090"/>
              </a:solidFill>
            </a:endParaRPr>
          </a:p>
        </p:txBody>
      </p:sp>
      <p:sp>
        <p:nvSpPr>
          <p:cNvPr id="123" name="テキスト ボックス 122"/>
          <p:cNvSpPr txBox="1"/>
          <p:nvPr/>
        </p:nvSpPr>
        <p:spPr>
          <a:xfrm>
            <a:off x="6385651" y="2089150"/>
            <a:ext cx="1530487" cy="307777"/>
          </a:xfrm>
          <a:prstGeom prst="rect">
            <a:avLst/>
          </a:prstGeom>
          <a:noFill/>
        </p:spPr>
        <p:txBody>
          <a:bodyPr wrap="none" rtlCol="0">
            <a:spAutoFit/>
          </a:bodyPr>
          <a:lstStyle/>
          <a:p>
            <a:pPr algn="ctr"/>
            <a:r>
              <a:rPr kumimoji="1" lang="ja-JP" altLang="en-US" sz="1400" dirty="0" smtClean="0">
                <a:solidFill>
                  <a:srgbClr val="000090"/>
                </a:solidFill>
              </a:rPr>
              <a:t>関係データベース</a:t>
            </a:r>
            <a:endParaRPr kumimoji="1" lang="ja-JP" altLang="en-US" sz="1400" dirty="0">
              <a:solidFill>
                <a:srgbClr val="000090"/>
              </a:solidFill>
            </a:endParaRPr>
          </a:p>
        </p:txBody>
      </p:sp>
      <p:sp>
        <p:nvSpPr>
          <p:cNvPr id="2" name="正方形/長方形 1"/>
          <p:cNvSpPr/>
          <p:nvPr/>
        </p:nvSpPr>
        <p:spPr>
          <a:xfrm>
            <a:off x="4800600" y="2698750"/>
            <a:ext cx="3810000" cy="13462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smtClean="0">
                <a:solidFill>
                  <a:srgbClr val="FFFFFF"/>
                </a:solidFill>
                <a:latin typeface="ＭＳ Ｐゴシック"/>
                <a:ea typeface="ＭＳ Ｐゴシック"/>
                <a:cs typeface="ＭＳ Ｐゴシック"/>
              </a:rPr>
              <a:t>人工知能</a:t>
            </a:r>
            <a:endParaRPr kumimoji="1" lang="ja-JP" altLang="en-US" sz="3200" dirty="0">
              <a:solidFill>
                <a:srgbClr val="FFFFFF"/>
              </a:solidFill>
              <a:latin typeface="ＭＳ Ｐゴシック"/>
              <a:ea typeface="ＭＳ Ｐゴシック"/>
              <a:cs typeface="ＭＳ Ｐゴシック"/>
            </a:endParaRPr>
          </a:p>
        </p:txBody>
      </p:sp>
      <p:sp>
        <p:nvSpPr>
          <p:cNvPr id="124" name="正方形/長方形 123"/>
          <p:cNvSpPr/>
          <p:nvPr/>
        </p:nvSpPr>
        <p:spPr>
          <a:xfrm>
            <a:off x="533400" y="2698750"/>
            <a:ext cx="3810000" cy="13462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smtClean="0">
                <a:solidFill>
                  <a:srgbClr val="FFFFFF"/>
                </a:solidFill>
                <a:latin typeface="ＭＳ Ｐゴシック"/>
                <a:ea typeface="ＭＳ Ｐゴシック"/>
                <a:cs typeface="ＭＳ Ｐゴシック"/>
              </a:rPr>
              <a:t>統計分析</a:t>
            </a:r>
            <a:endParaRPr kumimoji="1" lang="ja-JP" altLang="en-US" sz="3200" dirty="0">
              <a:solidFill>
                <a:srgbClr val="FFFFFF"/>
              </a:solidFill>
              <a:latin typeface="ＭＳ Ｐゴシック"/>
              <a:ea typeface="ＭＳ Ｐゴシック"/>
              <a:cs typeface="ＭＳ Ｐゴシック"/>
            </a:endParaRPr>
          </a:p>
        </p:txBody>
      </p:sp>
      <p:sp>
        <p:nvSpPr>
          <p:cNvPr id="112" name="上矢印 111"/>
          <p:cNvSpPr/>
          <p:nvPr/>
        </p:nvSpPr>
        <p:spPr bwMode="auto">
          <a:xfrm flipV="1">
            <a:off x="6231904" y="2485208"/>
            <a:ext cx="972792" cy="378642"/>
          </a:xfrm>
          <a:prstGeom prst="upArrow">
            <a:avLst/>
          </a:prstGeom>
          <a:solidFill>
            <a:schemeClr val="accent6">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25" name="上矢印 124"/>
          <p:cNvSpPr/>
          <p:nvPr/>
        </p:nvSpPr>
        <p:spPr bwMode="auto">
          <a:xfrm flipV="1">
            <a:off x="1954312" y="2485208"/>
            <a:ext cx="972792" cy="378642"/>
          </a:xfrm>
          <a:prstGeom prst="upArrow">
            <a:avLst/>
          </a:prstGeom>
          <a:solidFill>
            <a:schemeClr val="accent6">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26" name="正方形/長方形 125"/>
          <p:cNvSpPr/>
          <p:nvPr/>
        </p:nvSpPr>
        <p:spPr>
          <a:xfrm>
            <a:off x="4800600" y="4997450"/>
            <a:ext cx="3810000" cy="130810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000" dirty="0" smtClean="0">
                <a:solidFill>
                  <a:srgbClr val="FFFFFF"/>
                </a:solidFill>
                <a:latin typeface="ＭＳ Ｐゴシック"/>
                <a:ea typeface="ＭＳ Ｐゴシック"/>
                <a:cs typeface="ＭＳ Ｐゴシック"/>
              </a:rPr>
              <a:t>課題解決の手段</a:t>
            </a:r>
          </a:p>
          <a:p>
            <a:pPr algn="r"/>
            <a:r>
              <a:rPr lang="ja-JP" altLang="en-US" sz="2000" dirty="0" smtClean="0">
                <a:solidFill>
                  <a:srgbClr val="FFFFFF"/>
                </a:solidFill>
                <a:latin typeface="ＭＳ Ｐゴシック"/>
                <a:ea typeface="ＭＳ Ｐゴシック"/>
                <a:cs typeface="ＭＳ Ｐゴシック"/>
              </a:rPr>
              <a:t>問題の原因</a:t>
            </a:r>
          </a:p>
          <a:p>
            <a:pPr algn="r"/>
            <a:r>
              <a:rPr kumimoji="1" lang="ja-JP" altLang="en-US" sz="2000" dirty="0" smtClean="0">
                <a:solidFill>
                  <a:srgbClr val="FFFFFF"/>
                </a:solidFill>
                <a:latin typeface="ＭＳ Ｐゴシック"/>
                <a:ea typeface="ＭＳ Ｐゴシック"/>
                <a:cs typeface="ＭＳ Ｐゴシック"/>
              </a:rPr>
              <a:t>最適化の方法や数値モデル</a:t>
            </a:r>
            <a:endParaRPr kumimoji="1" lang="ja-JP" altLang="en-US" sz="2000" dirty="0">
              <a:solidFill>
                <a:srgbClr val="FFFFFF"/>
              </a:solidFill>
              <a:latin typeface="ＭＳ Ｐゴシック"/>
              <a:ea typeface="ＭＳ Ｐゴシック"/>
              <a:cs typeface="ＭＳ Ｐゴシック"/>
            </a:endParaRPr>
          </a:p>
        </p:txBody>
      </p:sp>
      <p:sp>
        <p:nvSpPr>
          <p:cNvPr id="127" name="正方形/長方形 126"/>
          <p:cNvSpPr/>
          <p:nvPr/>
        </p:nvSpPr>
        <p:spPr>
          <a:xfrm>
            <a:off x="533400" y="4997450"/>
            <a:ext cx="3810000" cy="13081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ＭＳ Ｐゴシック"/>
                <a:ea typeface="ＭＳ Ｐゴシック"/>
                <a:cs typeface="ＭＳ Ｐゴシック"/>
              </a:rPr>
              <a:t>経営や業務上の課題</a:t>
            </a:r>
          </a:p>
          <a:p>
            <a:r>
              <a:rPr lang="ja-JP" altLang="en-US" sz="2000" dirty="0" smtClean="0">
                <a:solidFill>
                  <a:srgbClr val="FFFFFF"/>
                </a:solidFill>
                <a:latin typeface="ＭＳ Ｐゴシック"/>
                <a:ea typeface="ＭＳ Ｐゴシック"/>
                <a:cs typeface="ＭＳ Ｐゴシック"/>
              </a:rPr>
              <a:t>顕在的・潜在的な問題</a:t>
            </a:r>
            <a:endParaRPr lang="en-US" altLang="ja-JP" sz="2000" dirty="0" smtClean="0">
              <a:solidFill>
                <a:srgbClr val="FFFFFF"/>
              </a:solidFill>
              <a:latin typeface="ＭＳ Ｐゴシック"/>
              <a:ea typeface="ＭＳ Ｐゴシック"/>
              <a:cs typeface="ＭＳ Ｐゴシック"/>
            </a:endParaRPr>
          </a:p>
          <a:p>
            <a:r>
              <a:rPr lang="ja-JP" altLang="en-US" sz="2000" dirty="0" smtClean="0">
                <a:solidFill>
                  <a:srgbClr val="FFFFFF"/>
                </a:solidFill>
                <a:latin typeface="ＭＳ Ｐゴシック"/>
                <a:ea typeface="ＭＳ Ｐゴシック"/>
                <a:cs typeface="ＭＳ Ｐゴシック"/>
              </a:rPr>
              <a:t>判断のつかない事態や選択肢</a:t>
            </a:r>
            <a:endParaRPr kumimoji="1" lang="ja-JP" altLang="en-US" sz="2000" dirty="0" smtClean="0">
              <a:solidFill>
                <a:srgbClr val="FFFFFF"/>
              </a:solidFill>
              <a:latin typeface="ＭＳ Ｐゴシック"/>
              <a:ea typeface="ＭＳ Ｐゴシック"/>
              <a:cs typeface="ＭＳ Ｐゴシック"/>
            </a:endParaRPr>
          </a:p>
        </p:txBody>
      </p:sp>
      <p:sp>
        <p:nvSpPr>
          <p:cNvPr id="7" name="角丸四角形 6"/>
          <p:cNvSpPr/>
          <p:nvPr/>
        </p:nvSpPr>
        <p:spPr>
          <a:xfrm>
            <a:off x="3297238" y="2863850"/>
            <a:ext cx="2546350" cy="698500"/>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ＭＳ Ｐゴシック"/>
                <a:ea typeface="ＭＳ Ｐゴシック"/>
                <a:cs typeface="ＭＳ Ｐゴシック"/>
              </a:rPr>
              <a:t>プログラミング・</a:t>
            </a:r>
            <a:r>
              <a:rPr kumimoji="1" lang="en-US" altLang="ja-JP" dirty="0" smtClean="0">
                <a:solidFill>
                  <a:srgbClr val="FFFFFF"/>
                </a:solidFill>
                <a:latin typeface="ＭＳ Ｐゴシック"/>
                <a:ea typeface="ＭＳ Ｐゴシック"/>
                <a:cs typeface="ＭＳ Ｐゴシック"/>
              </a:rPr>
              <a:t>IT</a:t>
            </a:r>
            <a:endParaRPr kumimoji="1" lang="ja-JP" altLang="en-US" dirty="0" smtClean="0">
              <a:solidFill>
                <a:srgbClr val="FFFFFF"/>
              </a:solidFill>
              <a:latin typeface="ＭＳ Ｐゴシック"/>
              <a:ea typeface="ＭＳ Ｐゴシック"/>
              <a:cs typeface="ＭＳ Ｐゴシック"/>
            </a:endParaRPr>
          </a:p>
          <a:p>
            <a:pPr algn="ctr"/>
            <a:r>
              <a:rPr kumimoji="1" lang="ja-JP" altLang="en-US" dirty="0" smtClean="0">
                <a:solidFill>
                  <a:srgbClr val="FFFFFF"/>
                </a:solidFill>
                <a:latin typeface="ＭＳ Ｐゴシック"/>
                <a:ea typeface="ＭＳ Ｐゴシック"/>
                <a:cs typeface="ＭＳ Ｐゴシック"/>
              </a:rPr>
              <a:t>スキル</a:t>
            </a:r>
            <a:endParaRPr kumimoji="1" lang="ja-JP" altLang="en-US" dirty="0">
              <a:solidFill>
                <a:srgbClr val="FFFFFF"/>
              </a:solidFill>
              <a:latin typeface="ＭＳ Ｐゴシック"/>
              <a:ea typeface="ＭＳ Ｐゴシック"/>
              <a:cs typeface="ＭＳ Ｐゴシック"/>
            </a:endParaRPr>
          </a:p>
        </p:txBody>
      </p:sp>
      <p:sp>
        <p:nvSpPr>
          <p:cNvPr id="128" name="角丸四角形 127"/>
          <p:cNvSpPr/>
          <p:nvPr/>
        </p:nvSpPr>
        <p:spPr>
          <a:xfrm>
            <a:off x="1954312" y="4157513"/>
            <a:ext cx="2546350" cy="698500"/>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統計知識・解析</a:t>
            </a:r>
          </a:p>
          <a:p>
            <a:pPr algn="ctr"/>
            <a:r>
              <a:rPr kumimoji="1" lang="ja-JP" altLang="en-US" dirty="0" smtClean="0">
                <a:solidFill>
                  <a:srgbClr val="FFFFFF"/>
                </a:solidFill>
                <a:latin typeface="ＭＳ Ｐゴシック"/>
                <a:ea typeface="ＭＳ Ｐゴシック"/>
                <a:cs typeface="ＭＳ Ｐゴシック"/>
              </a:rPr>
              <a:t>スキル</a:t>
            </a:r>
            <a:endParaRPr kumimoji="1" lang="ja-JP" altLang="en-US" dirty="0">
              <a:solidFill>
                <a:srgbClr val="FFFFFF"/>
              </a:solidFill>
              <a:latin typeface="ＭＳ Ｐゴシック"/>
              <a:ea typeface="ＭＳ Ｐゴシック"/>
              <a:cs typeface="ＭＳ Ｐゴシック"/>
            </a:endParaRPr>
          </a:p>
        </p:txBody>
      </p:sp>
      <p:sp>
        <p:nvSpPr>
          <p:cNvPr id="129" name="角丸四角形 128"/>
          <p:cNvSpPr/>
          <p:nvPr/>
        </p:nvSpPr>
        <p:spPr>
          <a:xfrm>
            <a:off x="4658346" y="4157513"/>
            <a:ext cx="2546350" cy="698500"/>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コンサルティング</a:t>
            </a:r>
          </a:p>
          <a:p>
            <a:pPr algn="ctr"/>
            <a:r>
              <a:rPr kumimoji="1" lang="ja-JP" altLang="en-US" dirty="0" smtClean="0">
                <a:solidFill>
                  <a:srgbClr val="FFFFFF"/>
                </a:solidFill>
                <a:latin typeface="ＭＳ Ｐゴシック"/>
                <a:ea typeface="ＭＳ Ｐゴシック"/>
                <a:cs typeface="ＭＳ Ｐゴシック"/>
              </a:rPr>
              <a:t>スキル</a:t>
            </a:r>
            <a:endParaRPr kumimoji="1" lang="ja-JP" altLang="en-US" dirty="0">
              <a:solidFill>
                <a:srgbClr val="FFFFFF"/>
              </a:solidFill>
              <a:latin typeface="ＭＳ Ｐゴシック"/>
              <a:ea typeface="ＭＳ Ｐゴシック"/>
              <a:cs typeface="ＭＳ Ｐゴシック"/>
            </a:endParaRPr>
          </a:p>
        </p:txBody>
      </p:sp>
      <p:sp>
        <p:nvSpPr>
          <p:cNvPr id="3" name="フローチャート: 論理積ゲート 2"/>
          <p:cNvSpPr/>
          <p:nvPr/>
        </p:nvSpPr>
        <p:spPr>
          <a:xfrm rot="16200000">
            <a:off x="3903665" y="4472136"/>
            <a:ext cx="1333500" cy="898228"/>
          </a:xfrm>
          <a:prstGeom prst="flowChartDelay">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円/楕円 5"/>
          <p:cNvSpPr/>
          <p:nvPr/>
        </p:nvSpPr>
        <p:spPr>
          <a:xfrm>
            <a:off x="4121299" y="3502319"/>
            <a:ext cx="898227" cy="815681"/>
          </a:xfrm>
          <a:prstGeom prst="ellips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左カーブ矢印 8"/>
          <p:cNvSpPr/>
          <p:nvPr/>
        </p:nvSpPr>
        <p:spPr>
          <a:xfrm rot="16200000">
            <a:off x="4105652" y="3614441"/>
            <a:ext cx="1218448" cy="2981166"/>
          </a:xfrm>
          <a:prstGeom prst="curvedLeftArrow">
            <a:avLst>
              <a:gd name="adj1" fmla="val 38830"/>
              <a:gd name="adj2" fmla="val 100029"/>
              <a:gd name="adj3" fmla="val 40341"/>
            </a:avLst>
          </a:prstGeom>
          <a:solidFill>
            <a:srgbClr val="FFFF00">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4374019" y="3638870"/>
            <a:ext cx="400110" cy="1862048"/>
          </a:xfrm>
          <a:prstGeom prst="rect">
            <a:avLst/>
          </a:prstGeom>
          <a:noFill/>
        </p:spPr>
        <p:txBody>
          <a:bodyPr vert="eaVert" wrap="none" rtlCol="0">
            <a:spAutoFit/>
          </a:bodyPr>
          <a:lstStyle/>
          <a:p>
            <a:pPr algn="ctr"/>
            <a:r>
              <a:rPr kumimoji="1" lang="ja-JP" altLang="en-US" sz="1400" dirty="0" smtClean="0">
                <a:solidFill>
                  <a:schemeClr val="bg1"/>
                </a:solidFill>
              </a:rPr>
              <a:t>データサイエンティスト</a:t>
            </a:r>
            <a:endParaRPr kumimoji="1" lang="ja-JP" altLang="en-US" sz="1400" dirty="0">
              <a:solidFill>
                <a:schemeClr val="bg1"/>
              </a:solidFill>
            </a:endParaRPr>
          </a:p>
        </p:txBody>
      </p:sp>
    </p:spTree>
    <p:extLst>
      <p:ext uri="{BB962C8B-B14F-4D97-AF65-F5344CB8AC3E}">
        <p14:creationId xmlns:p14="http://schemas.microsoft.com/office/powerpoint/2010/main" val="166466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841651" y="1037876"/>
            <a:ext cx="2958869" cy="519140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IBM Watson Analytics</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pic>
        <p:nvPicPr>
          <p:cNvPr id="4" name="図 3" descr="sbscTrial_BA1TRI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298" y="2292136"/>
            <a:ext cx="2558353" cy="1946573"/>
          </a:xfrm>
          <a:prstGeom prst="rect">
            <a:avLst/>
          </a:prstGeom>
        </p:spPr>
      </p:pic>
      <p:pic>
        <p:nvPicPr>
          <p:cNvPr id="6" name="図 5" descr="IBM-Watson-Analytic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986" y="1216127"/>
            <a:ext cx="2629016" cy="1485240"/>
          </a:xfrm>
          <a:prstGeom prst="rect">
            <a:avLst/>
          </a:prstGeom>
          <a:ln>
            <a:noFill/>
          </a:ln>
          <a:effectLst>
            <a:outerShdw blurRad="292100" dist="139700" dir="2700000" algn="tl" rotWithShape="0">
              <a:srgbClr val="333333">
                <a:alpha val="65000"/>
              </a:srgbClr>
            </a:outerShdw>
          </a:effectLst>
        </p:spPr>
      </p:pic>
      <p:pic>
        <p:nvPicPr>
          <p:cNvPr id="7" name="図 6" descr="watson-analytics-predictive-620x34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986" y="2913616"/>
            <a:ext cx="2629015" cy="1479881"/>
          </a:xfrm>
          <a:prstGeom prst="rect">
            <a:avLst/>
          </a:prstGeom>
          <a:ln>
            <a:noFill/>
          </a:ln>
          <a:effectLst>
            <a:outerShdw blurRad="292100" dist="139700" dir="2700000" algn="tl" rotWithShape="0">
              <a:srgbClr val="333333">
                <a:alpha val="65000"/>
              </a:srgbClr>
            </a:outerShdw>
          </a:effectLst>
        </p:spPr>
      </p:pic>
      <p:pic>
        <p:nvPicPr>
          <p:cNvPr id="9" name="図 8" descr="ICA-Dashboard-Vie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987" y="4571356"/>
            <a:ext cx="2629015" cy="1476004"/>
          </a:xfrm>
          <a:prstGeom prst="rect">
            <a:avLst/>
          </a:prstGeom>
          <a:ln>
            <a:noFill/>
          </a:ln>
          <a:effectLst>
            <a:outerShdw blurRad="292100" dist="139700" dir="2700000" algn="tl" rotWithShape="0">
              <a:srgbClr val="333333">
                <a:alpha val="65000"/>
              </a:srgbClr>
            </a:outerShdw>
          </a:effectLst>
        </p:spPr>
      </p:pic>
      <p:pic>
        <p:nvPicPr>
          <p:cNvPr id="10" name="図 9" descr="imgr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5035" y="4094481"/>
            <a:ext cx="1914880" cy="496640"/>
          </a:xfrm>
          <a:prstGeom prst="rect">
            <a:avLst/>
          </a:prstGeom>
        </p:spPr>
      </p:pic>
      <p:grpSp>
        <p:nvGrpSpPr>
          <p:cNvPr id="15" name="図形グループ 14"/>
          <p:cNvGrpSpPr/>
          <p:nvPr/>
        </p:nvGrpSpPr>
        <p:grpSpPr>
          <a:xfrm>
            <a:off x="573030" y="2743323"/>
            <a:ext cx="474120" cy="1056451"/>
            <a:chOff x="626582" y="4021883"/>
            <a:chExt cx="532886" cy="1221651"/>
          </a:xfrm>
          <a:effectLst>
            <a:outerShdw blurRad="50800" dist="38100" dir="2700000" algn="tl" rotWithShape="0">
              <a:prstClr val="black">
                <a:alpha val="40000"/>
              </a:prstClr>
            </a:outerShdw>
          </a:effectLst>
        </p:grpSpPr>
        <p:sp>
          <p:nvSpPr>
            <p:cNvPr id="12" name="フローチャート: 論理積ゲート 11"/>
            <p:cNvSpPr/>
            <p:nvPr/>
          </p:nvSpPr>
          <p:spPr>
            <a:xfrm rot="16200000">
              <a:off x="555139" y="4639205"/>
              <a:ext cx="675772" cy="532885"/>
            </a:xfrm>
            <a:prstGeom prst="flowChartDelay">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 name="円/楕円 12"/>
            <p:cNvSpPr/>
            <p:nvPr/>
          </p:nvSpPr>
          <p:spPr>
            <a:xfrm>
              <a:off x="626582" y="4021883"/>
              <a:ext cx="532886" cy="545878"/>
            </a:xfrm>
            <a:prstGeom prst="ellipse">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4" name="四角形吹き出し 13"/>
          <p:cNvSpPr/>
          <p:nvPr/>
        </p:nvSpPr>
        <p:spPr>
          <a:xfrm>
            <a:off x="573030" y="1037876"/>
            <a:ext cx="3989445" cy="1138265"/>
          </a:xfrm>
          <a:prstGeom prst="wedgeRectCallout">
            <a:avLst>
              <a:gd name="adj1" fmla="val -36530"/>
              <a:gd name="adj2" fmla="val 108102"/>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lang="ja-JP" altLang="en-US" sz="1200" dirty="0" smtClean="0">
                <a:solidFill>
                  <a:schemeClr val="bg1"/>
                </a:solidFill>
                <a:latin typeface="メイリオ"/>
                <a:ea typeface="メイリオ"/>
                <a:cs typeface="メイリオ"/>
              </a:rPr>
              <a:t>今期</a:t>
            </a:r>
            <a:r>
              <a:rPr lang="ja-JP" altLang="en-US" sz="1200" dirty="0">
                <a:solidFill>
                  <a:schemeClr val="bg1"/>
                </a:solidFill>
                <a:latin typeface="メイリオ"/>
                <a:ea typeface="メイリオ"/>
                <a:cs typeface="メイリオ"/>
              </a:rPr>
              <a:t>予算が達成できなかったのはなぜ</a:t>
            </a:r>
            <a:r>
              <a:rPr lang="ja-JP" altLang="en-US" sz="1200" dirty="0" smtClean="0">
                <a:solidFill>
                  <a:schemeClr val="bg1"/>
                </a:solidFill>
                <a:latin typeface="メイリオ"/>
                <a:ea typeface="メイリオ"/>
                <a:cs typeface="メイリオ"/>
              </a:rPr>
              <a:t>か？</a:t>
            </a:r>
            <a:endParaRPr lang="en-US" altLang="ja-JP" sz="1200" dirty="0" smtClean="0">
              <a:solidFill>
                <a:schemeClr val="bg1"/>
              </a:solidFill>
              <a:latin typeface="メイリオ"/>
              <a:ea typeface="メイリオ"/>
              <a:cs typeface="メイリオ"/>
            </a:endParaRPr>
          </a:p>
          <a:p>
            <a:pPr marL="171450" indent="-171450">
              <a:buFont typeface="Wingdings" charset="2"/>
              <a:buChar char="v"/>
            </a:pPr>
            <a:r>
              <a:rPr lang="ja-JP" altLang="en-US" sz="1200" dirty="0" smtClean="0">
                <a:solidFill>
                  <a:schemeClr val="bg1"/>
                </a:solidFill>
                <a:latin typeface="メイリオ"/>
                <a:ea typeface="メイリオ"/>
                <a:cs typeface="メイリオ"/>
              </a:rPr>
              <a:t>自社</a:t>
            </a:r>
            <a:r>
              <a:rPr lang="ja-JP" altLang="en-US" sz="1200" dirty="0">
                <a:solidFill>
                  <a:schemeClr val="bg1"/>
                </a:solidFill>
                <a:latin typeface="メイリオ"/>
                <a:ea typeface="メイリオ"/>
                <a:cs typeface="メイリオ"/>
              </a:rPr>
              <a:t>の売り上げの主な促進要因は何</a:t>
            </a:r>
            <a:r>
              <a:rPr lang="ja-JP" altLang="en-US" sz="1200" dirty="0" smtClean="0">
                <a:solidFill>
                  <a:schemeClr val="bg1"/>
                </a:solidFill>
                <a:latin typeface="メイリオ"/>
                <a:ea typeface="メイリオ"/>
                <a:cs typeface="メイリオ"/>
              </a:rPr>
              <a:t>か？</a:t>
            </a:r>
            <a:endParaRPr lang="en-US" altLang="ja-JP" sz="1200" dirty="0" smtClean="0">
              <a:solidFill>
                <a:schemeClr val="bg1"/>
              </a:solidFill>
              <a:latin typeface="メイリオ"/>
              <a:ea typeface="メイリオ"/>
              <a:cs typeface="メイリオ"/>
            </a:endParaRPr>
          </a:p>
          <a:p>
            <a:pPr marL="171450" indent="-171450">
              <a:buFont typeface="Wingdings" charset="2"/>
              <a:buChar char="v"/>
            </a:pPr>
            <a:r>
              <a:rPr lang="ja-JP" altLang="en-US" sz="1200" dirty="0" smtClean="0">
                <a:solidFill>
                  <a:schemeClr val="bg1"/>
                </a:solidFill>
                <a:latin typeface="メイリオ"/>
                <a:ea typeface="メイリオ"/>
                <a:cs typeface="メイリオ"/>
              </a:rPr>
              <a:t>締結</a:t>
            </a:r>
            <a:r>
              <a:rPr lang="ja-JP" altLang="en-US" sz="1200" dirty="0">
                <a:solidFill>
                  <a:schemeClr val="bg1"/>
                </a:solidFill>
                <a:latin typeface="メイリオ"/>
                <a:ea typeface="メイリオ"/>
                <a:cs typeface="メイリオ"/>
              </a:rPr>
              <a:t>できる可能性が最も高い契約はどれ</a:t>
            </a:r>
            <a:r>
              <a:rPr lang="ja-JP" altLang="en-US" sz="1200" dirty="0" smtClean="0">
                <a:solidFill>
                  <a:schemeClr val="bg1"/>
                </a:solidFill>
                <a:latin typeface="メイリオ"/>
                <a:ea typeface="メイリオ"/>
                <a:cs typeface="メイリオ"/>
              </a:rPr>
              <a:t>か？</a:t>
            </a:r>
            <a:endParaRPr lang="en-US" altLang="ja-JP" sz="1200" dirty="0" smtClean="0">
              <a:solidFill>
                <a:schemeClr val="bg1"/>
              </a:solidFill>
              <a:latin typeface="メイリオ"/>
              <a:ea typeface="メイリオ"/>
              <a:cs typeface="メイリオ"/>
            </a:endParaRPr>
          </a:p>
          <a:p>
            <a:pPr marL="171450" indent="-171450">
              <a:buFont typeface="Wingdings" charset="2"/>
              <a:buChar char="v"/>
            </a:pPr>
            <a:r>
              <a:rPr lang="ja-JP" altLang="en-US" sz="1200" dirty="0" smtClean="0">
                <a:solidFill>
                  <a:schemeClr val="bg1"/>
                </a:solidFill>
                <a:latin typeface="メイリオ"/>
                <a:ea typeface="メイリオ"/>
                <a:cs typeface="メイリオ"/>
              </a:rPr>
              <a:t>どう</a:t>
            </a:r>
            <a:r>
              <a:rPr lang="ja-JP" altLang="en-US" sz="1200" dirty="0">
                <a:solidFill>
                  <a:schemeClr val="bg1"/>
                </a:solidFill>
                <a:latin typeface="メイリオ"/>
                <a:ea typeface="メイリオ"/>
                <a:cs typeface="メイリオ"/>
              </a:rPr>
              <a:t>すれば自社サービスの解約率を下げられる</a:t>
            </a:r>
            <a:r>
              <a:rPr lang="ja-JP" altLang="en-US" sz="1200" dirty="0" smtClean="0">
                <a:solidFill>
                  <a:schemeClr val="bg1"/>
                </a:solidFill>
                <a:latin typeface="メイリオ"/>
                <a:ea typeface="メイリオ"/>
                <a:cs typeface="メイリオ"/>
              </a:rPr>
              <a:t>か？</a:t>
            </a:r>
            <a:endParaRPr lang="en-US" altLang="ja-JP" sz="1200" dirty="0" smtClean="0">
              <a:solidFill>
                <a:schemeClr val="bg1"/>
              </a:solidFill>
              <a:latin typeface="メイリオ"/>
              <a:ea typeface="メイリオ"/>
              <a:cs typeface="メイリオ"/>
            </a:endParaRPr>
          </a:p>
          <a:p>
            <a:pPr marL="171450" indent="-171450">
              <a:buFont typeface="Wingdings" charset="2"/>
              <a:buChar char="v"/>
            </a:pPr>
            <a:r>
              <a:rPr lang="ja-JP" altLang="en-US" sz="1200" dirty="0" smtClean="0">
                <a:solidFill>
                  <a:schemeClr val="bg1"/>
                </a:solidFill>
                <a:latin typeface="メイリオ"/>
                <a:ea typeface="メイリオ"/>
                <a:cs typeface="メイリオ"/>
              </a:rPr>
              <a:t>最も利益の高い製品の組合せはどうすれば良いか？</a:t>
            </a:r>
            <a:endParaRPr lang="ja-JP" altLang="en-US" sz="1200" dirty="0">
              <a:solidFill>
                <a:schemeClr val="bg1"/>
              </a:solidFill>
              <a:latin typeface="メイリオ"/>
              <a:ea typeface="メイリオ"/>
              <a:cs typeface="メイリオ"/>
            </a:endParaRPr>
          </a:p>
        </p:txBody>
      </p:sp>
      <p:sp>
        <p:nvSpPr>
          <p:cNvPr id="16" name="正方形/長方形 15"/>
          <p:cNvSpPr/>
          <p:nvPr/>
        </p:nvSpPr>
        <p:spPr>
          <a:xfrm>
            <a:off x="3605035" y="4939838"/>
            <a:ext cx="1914880" cy="35470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質問内容・意味の分析</a:t>
            </a:r>
            <a:endParaRPr kumimoji="1" lang="ja-JP" altLang="en-US" sz="1200" dirty="0">
              <a:solidFill>
                <a:srgbClr val="FFFFFF"/>
              </a:solidFill>
              <a:latin typeface="メイリオ"/>
              <a:ea typeface="メイリオ"/>
              <a:cs typeface="メイリオ"/>
            </a:endParaRPr>
          </a:p>
        </p:txBody>
      </p:sp>
      <p:sp>
        <p:nvSpPr>
          <p:cNvPr id="17" name="正方形/長方形 16"/>
          <p:cNvSpPr/>
          <p:nvPr/>
        </p:nvSpPr>
        <p:spPr>
          <a:xfrm>
            <a:off x="3605035" y="5400318"/>
            <a:ext cx="1914880" cy="35470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状況分析</a:t>
            </a:r>
            <a:endParaRPr kumimoji="1" lang="ja-JP" altLang="en-US" sz="1200" dirty="0">
              <a:solidFill>
                <a:srgbClr val="FFFFFF"/>
              </a:solidFill>
              <a:latin typeface="メイリオ"/>
              <a:ea typeface="メイリオ"/>
              <a:cs typeface="メイリオ"/>
            </a:endParaRPr>
          </a:p>
        </p:txBody>
      </p:sp>
      <p:sp>
        <p:nvSpPr>
          <p:cNvPr id="18" name="正方形/長方形 17"/>
          <p:cNvSpPr/>
          <p:nvPr/>
        </p:nvSpPr>
        <p:spPr>
          <a:xfrm>
            <a:off x="3605035" y="5845772"/>
            <a:ext cx="1914880" cy="35470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最適解の選択</a:t>
            </a:r>
            <a:endParaRPr kumimoji="1" lang="ja-JP" altLang="en-US" sz="1200" dirty="0">
              <a:solidFill>
                <a:srgbClr val="FFFFFF"/>
              </a:solidFill>
              <a:latin typeface="メイリオ"/>
              <a:ea typeface="メイリオ"/>
              <a:cs typeface="メイリオ"/>
            </a:endParaRPr>
          </a:p>
        </p:txBody>
      </p:sp>
      <p:sp>
        <p:nvSpPr>
          <p:cNvPr id="19" name="右矢印 18"/>
          <p:cNvSpPr/>
          <p:nvPr/>
        </p:nvSpPr>
        <p:spPr>
          <a:xfrm>
            <a:off x="1774957" y="3104528"/>
            <a:ext cx="1730398" cy="965792"/>
          </a:xfrm>
          <a:prstGeom prst="rightArrow">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20" name="図 19" descr="l_im_ait_watson0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030" y="4622786"/>
            <a:ext cx="2783793" cy="1606493"/>
          </a:xfrm>
          <a:prstGeom prst="rect">
            <a:avLst/>
          </a:prstGeom>
          <a:ln>
            <a:noFill/>
          </a:ln>
          <a:effectLst>
            <a:outerShdw blurRad="292100" dist="139700" dir="2700000" algn="tl" rotWithShape="0">
              <a:srgbClr val="333333">
                <a:alpha val="65000"/>
              </a:srgbClr>
            </a:outerShdw>
          </a:effectLst>
        </p:spPr>
      </p:pic>
      <p:pic>
        <p:nvPicPr>
          <p:cNvPr id="22" name="図 21" descr="651eaa9f.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045" y="3934183"/>
            <a:ext cx="840376" cy="840376"/>
          </a:xfrm>
          <a:prstGeom prst="rect">
            <a:avLst/>
          </a:prstGeom>
        </p:spPr>
      </p:pic>
      <p:sp>
        <p:nvSpPr>
          <p:cNvPr id="23" name="テキスト ボックス 22"/>
          <p:cNvSpPr txBox="1"/>
          <p:nvPr/>
        </p:nvSpPr>
        <p:spPr>
          <a:xfrm>
            <a:off x="1274349" y="4146622"/>
            <a:ext cx="2330686" cy="415498"/>
          </a:xfrm>
          <a:prstGeom prst="rect">
            <a:avLst/>
          </a:prstGeom>
          <a:noFill/>
        </p:spPr>
        <p:txBody>
          <a:bodyPr wrap="none" rtlCol="0">
            <a:spAutoFit/>
          </a:bodyPr>
          <a:lstStyle/>
          <a:p>
            <a:r>
              <a:rPr kumimoji="1" lang="en-US" altLang="ja-JP" sz="1050" dirty="0" smtClean="0">
                <a:solidFill>
                  <a:srgbClr val="FF6600"/>
                </a:solidFill>
                <a:latin typeface="メイリオ"/>
                <a:ea typeface="メイリオ"/>
                <a:cs typeface="メイリオ"/>
              </a:rPr>
              <a:t>Excel</a:t>
            </a:r>
            <a:r>
              <a:rPr kumimoji="1" lang="ja-JP" altLang="en-US" sz="1050" dirty="0" smtClean="0">
                <a:solidFill>
                  <a:srgbClr val="FF6600"/>
                </a:solidFill>
                <a:latin typeface="メイリオ"/>
                <a:ea typeface="メイリオ"/>
                <a:cs typeface="メイリオ"/>
              </a:rPr>
              <a:t>データをインプットすると</a:t>
            </a:r>
            <a:endParaRPr kumimoji="1" lang="en-US" altLang="ja-JP" sz="1050" dirty="0" smtClean="0">
              <a:solidFill>
                <a:srgbClr val="FF6600"/>
              </a:solidFill>
              <a:latin typeface="メイリオ"/>
              <a:ea typeface="メイリオ"/>
              <a:cs typeface="メイリオ"/>
            </a:endParaRPr>
          </a:p>
          <a:p>
            <a:r>
              <a:rPr kumimoji="1" lang="ja-JP" altLang="en-US" sz="1050" dirty="0" smtClean="0">
                <a:solidFill>
                  <a:srgbClr val="FF6600"/>
                </a:solidFill>
                <a:latin typeface="メイリオ"/>
                <a:ea typeface="メイリオ"/>
                <a:cs typeface="メイリオ"/>
              </a:rPr>
              <a:t>何を調べて欲しいかの選択肢を提示</a:t>
            </a:r>
            <a:endParaRPr kumimoji="1" lang="ja-JP" altLang="en-US" sz="1050" dirty="0">
              <a:solidFill>
                <a:srgbClr val="FF6600"/>
              </a:solidFill>
              <a:latin typeface="メイリオ"/>
              <a:ea typeface="メイリオ"/>
              <a:cs typeface="メイリオ"/>
            </a:endParaRPr>
          </a:p>
        </p:txBody>
      </p:sp>
      <p:sp>
        <p:nvSpPr>
          <p:cNvPr id="25" name="右矢印 24"/>
          <p:cNvSpPr/>
          <p:nvPr/>
        </p:nvSpPr>
        <p:spPr>
          <a:xfrm>
            <a:off x="5373775" y="3104528"/>
            <a:ext cx="527289" cy="965792"/>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6" name="正方形/長方形 25"/>
          <p:cNvSpPr/>
          <p:nvPr/>
        </p:nvSpPr>
        <p:spPr>
          <a:xfrm>
            <a:off x="3325946" y="4591121"/>
            <a:ext cx="2473058" cy="307777"/>
          </a:xfrm>
          <a:prstGeom prst="rect">
            <a:avLst/>
          </a:prstGeom>
        </p:spPr>
        <p:txBody>
          <a:bodyPr wrap="square">
            <a:spAutoFit/>
          </a:bodyPr>
          <a:lstStyle/>
          <a:p>
            <a:pPr algn="ctr"/>
            <a:r>
              <a:rPr lang="ja-JP" altLang="en-US" sz="1400" b="1" dirty="0">
                <a:solidFill>
                  <a:srgbClr val="0000FF"/>
                </a:solidFill>
                <a:effectLst>
                  <a:glow rad="101600">
                    <a:schemeClr val="bg1">
                      <a:alpha val="75000"/>
                    </a:schemeClr>
                  </a:glow>
                </a:effectLst>
                <a:latin typeface="メイリオ"/>
                <a:ea typeface="メイリオ"/>
                <a:cs typeface="メイリオ"/>
              </a:rPr>
              <a:t>データ</a:t>
            </a:r>
            <a:r>
              <a:rPr lang="ja-JP" altLang="en-US" sz="1400" b="1" dirty="0" smtClean="0">
                <a:solidFill>
                  <a:srgbClr val="0000FF"/>
                </a:solidFill>
                <a:effectLst>
                  <a:glow rad="101600">
                    <a:schemeClr val="bg1">
                      <a:alpha val="75000"/>
                    </a:schemeClr>
                  </a:glow>
                </a:effectLst>
                <a:latin typeface="メイリオ"/>
                <a:ea typeface="メイリオ"/>
                <a:cs typeface="メイリオ"/>
              </a:rPr>
              <a:t>分析作業</a:t>
            </a:r>
            <a:r>
              <a:rPr lang="ja-JP" altLang="en-US" sz="1400" b="1" dirty="0">
                <a:solidFill>
                  <a:srgbClr val="0000FF"/>
                </a:solidFill>
                <a:effectLst>
                  <a:glow rad="101600">
                    <a:schemeClr val="bg1">
                      <a:alpha val="75000"/>
                    </a:schemeClr>
                  </a:glow>
                </a:effectLst>
                <a:latin typeface="メイリオ"/>
                <a:ea typeface="メイリオ"/>
                <a:cs typeface="メイリオ"/>
              </a:rPr>
              <a:t>をなくす</a:t>
            </a:r>
          </a:p>
        </p:txBody>
      </p:sp>
    </p:spTree>
    <p:extLst>
      <p:ext uri="{BB962C8B-B14F-4D97-AF65-F5344CB8AC3E}">
        <p14:creationId xmlns:p14="http://schemas.microsoft.com/office/powerpoint/2010/main" val="32134656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ビジネス・インテリジェンスの目的</a:t>
            </a:r>
            <a:endParaRPr kumimoji="1" lang="ja-JP" altLang="en-US" dirty="0"/>
          </a:p>
        </p:txBody>
      </p:sp>
      <p:sp>
        <p:nvSpPr>
          <p:cNvPr id="3" name="スライド番号プレースホルダー 2"/>
          <p:cNvSpPr>
            <a:spLocks noGrp="1"/>
          </p:cNvSpPr>
          <p:nvPr>
            <p:ph type="sldNum" sz="quarter" idx="12"/>
          </p:nvPr>
        </p:nvSpPr>
        <p:spPr>
          <a:xfrm>
            <a:off x="6932246" y="6656769"/>
            <a:ext cx="2133600" cy="217800"/>
          </a:xfrm>
        </p:spPr>
        <p:txBody>
          <a:bodyPr/>
          <a:lstStyle/>
          <a:p>
            <a:fld id="{8FF8CC5D-A65D-5946-99B5-645367A967AD}" type="slidenum">
              <a:rPr kumimoji="1" lang="ja-JP" altLang="en-US" smtClean="0"/>
              <a:t>2</a:t>
            </a:fld>
            <a:endParaRPr kumimoji="1" lang="ja-JP" altLang="en-US" dirty="0"/>
          </a:p>
        </p:txBody>
      </p:sp>
      <p:sp>
        <p:nvSpPr>
          <p:cNvPr id="4" name="角丸四角形 3"/>
          <p:cNvSpPr/>
          <p:nvPr/>
        </p:nvSpPr>
        <p:spPr bwMode="auto">
          <a:xfrm>
            <a:off x="3174001" y="2586916"/>
            <a:ext cx="2757702" cy="1121493"/>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紙</a:t>
            </a:r>
            <a:r>
              <a:rPr lang="ja-JP" altLang="en-US" dirty="0">
                <a:solidFill>
                  <a:schemeClr val="bg1"/>
                </a:solidFill>
                <a:latin typeface="メイリオ"/>
                <a:ea typeface="メイリオ"/>
                <a:cs typeface="メイリオ"/>
              </a:rPr>
              <a:t>おむつを買う男性は、缶ビールを一緒に買うことが</a:t>
            </a:r>
            <a:r>
              <a:rPr lang="ja-JP" altLang="en-US" dirty="0" smtClean="0">
                <a:solidFill>
                  <a:schemeClr val="bg1"/>
                </a:solidFill>
                <a:latin typeface="メイリオ"/>
                <a:ea typeface="メイリオ"/>
                <a:cs typeface="メイリオ"/>
              </a:rPr>
              <a:t>多い</a:t>
            </a:r>
            <a:endParaRPr lang="ja-JP" altLang="en-US" dirty="0">
              <a:solidFill>
                <a:schemeClr val="bg1"/>
              </a:solidFill>
              <a:latin typeface="メイリオ"/>
              <a:ea typeface="メイリオ"/>
              <a:cs typeface="メイリオ"/>
            </a:endParaRPr>
          </a:p>
        </p:txBody>
      </p:sp>
      <p:sp>
        <p:nvSpPr>
          <p:cNvPr id="13" name="角丸四角形 12"/>
          <p:cNvSpPr/>
          <p:nvPr/>
        </p:nvSpPr>
        <p:spPr bwMode="auto">
          <a:xfrm>
            <a:off x="331465"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dirty="0" smtClean="0">
                <a:solidFill>
                  <a:schemeClr val="bg1"/>
                </a:solidFill>
                <a:latin typeface="メイリオ"/>
                <a:ea typeface="メイリオ"/>
                <a:cs typeface="メイリオ"/>
              </a:rPr>
              <a:t>顧客属性</a:t>
            </a:r>
            <a:endParaRPr lang="en-US" altLang="ja-JP" dirty="0" smtClean="0">
              <a:solidFill>
                <a:schemeClr val="bg1"/>
              </a:solidFill>
              <a:latin typeface="メイリオ"/>
              <a:ea typeface="メイリオ"/>
              <a:cs typeface="メイリオ"/>
            </a:endParaRPr>
          </a:p>
        </p:txBody>
      </p:sp>
      <p:sp>
        <p:nvSpPr>
          <p:cNvPr id="14" name="角丸四角形 13"/>
          <p:cNvSpPr/>
          <p:nvPr/>
        </p:nvSpPr>
        <p:spPr bwMode="auto">
          <a:xfrm>
            <a:off x="1742516"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dirty="0" smtClean="0">
                <a:solidFill>
                  <a:schemeClr val="bg1"/>
                </a:solidFill>
                <a:latin typeface="メイリオ"/>
                <a:ea typeface="メイリオ"/>
                <a:cs typeface="メイリオ"/>
              </a:rPr>
              <a:t>購買履歴</a:t>
            </a:r>
            <a:endParaRPr lang="en-US" altLang="ja-JP" dirty="0" smtClean="0">
              <a:solidFill>
                <a:schemeClr val="bg1"/>
              </a:solidFill>
              <a:latin typeface="メイリオ"/>
              <a:ea typeface="メイリオ"/>
              <a:cs typeface="メイリオ"/>
            </a:endParaRPr>
          </a:p>
        </p:txBody>
      </p:sp>
      <p:sp>
        <p:nvSpPr>
          <p:cNvPr id="15" name="角丸四角形 14"/>
          <p:cNvSpPr/>
          <p:nvPr/>
        </p:nvSpPr>
        <p:spPr bwMode="auto">
          <a:xfrm>
            <a:off x="3178393"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dirty="0" smtClean="0">
                <a:solidFill>
                  <a:schemeClr val="bg1"/>
                </a:solidFill>
                <a:latin typeface="メイリオ"/>
                <a:ea typeface="メイリオ"/>
                <a:cs typeface="メイリオ"/>
              </a:rPr>
              <a:t>天気予報</a:t>
            </a:r>
            <a:endParaRPr lang="en-US" altLang="ja-JP" dirty="0" smtClean="0">
              <a:solidFill>
                <a:schemeClr val="bg1"/>
              </a:solidFill>
              <a:latin typeface="メイリオ"/>
              <a:ea typeface="メイリオ"/>
              <a:cs typeface="メイリオ"/>
            </a:endParaRPr>
          </a:p>
        </p:txBody>
      </p:sp>
      <p:sp>
        <p:nvSpPr>
          <p:cNvPr id="16" name="角丸四角形 15"/>
          <p:cNvSpPr/>
          <p:nvPr/>
        </p:nvSpPr>
        <p:spPr bwMode="auto">
          <a:xfrm>
            <a:off x="4604299"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600" dirty="0" smtClean="0">
                <a:solidFill>
                  <a:schemeClr val="bg1"/>
                </a:solidFill>
                <a:latin typeface="メイリオ"/>
                <a:ea typeface="メイリオ"/>
                <a:cs typeface="メイリオ"/>
              </a:rPr>
              <a:t>他店での</a:t>
            </a:r>
            <a:endParaRPr lang="en-US" altLang="ja-JP" sz="1600" dirty="0" smtClean="0">
              <a:solidFill>
                <a:schemeClr val="bg1"/>
              </a:solidFill>
              <a:latin typeface="メイリオ"/>
              <a:ea typeface="メイリオ"/>
              <a:cs typeface="メイリオ"/>
            </a:endParaRPr>
          </a:p>
          <a:p>
            <a:pPr algn="ctr">
              <a:defRPr/>
            </a:pPr>
            <a:r>
              <a:rPr lang="ja-JP" altLang="en-US" sz="1600" dirty="0" smtClean="0">
                <a:solidFill>
                  <a:schemeClr val="bg1"/>
                </a:solidFill>
                <a:latin typeface="メイリオ"/>
                <a:ea typeface="メイリオ"/>
                <a:cs typeface="メイリオ"/>
              </a:rPr>
              <a:t>売れゆき</a:t>
            </a:r>
            <a:endParaRPr lang="en-US" altLang="ja-JP" sz="1600" dirty="0" smtClean="0">
              <a:solidFill>
                <a:schemeClr val="bg1"/>
              </a:solidFill>
              <a:latin typeface="メイリオ"/>
              <a:ea typeface="メイリオ"/>
              <a:cs typeface="メイリオ"/>
            </a:endParaRPr>
          </a:p>
        </p:txBody>
      </p:sp>
      <p:sp>
        <p:nvSpPr>
          <p:cNvPr id="17" name="角丸四角形 16"/>
          <p:cNvSpPr/>
          <p:nvPr/>
        </p:nvSpPr>
        <p:spPr bwMode="auto">
          <a:xfrm>
            <a:off x="7460999"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dirty="0" smtClean="0">
                <a:solidFill>
                  <a:schemeClr val="bg1"/>
                </a:solidFill>
                <a:latin typeface="メイリオ"/>
                <a:ea typeface="メイリオ"/>
                <a:cs typeface="メイリオ"/>
              </a:rPr>
              <a:t>収支データ</a:t>
            </a:r>
            <a:endParaRPr lang="en-US" altLang="ja-JP" dirty="0" smtClean="0">
              <a:solidFill>
                <a:schemeClr val="bg1"/>
              </a:solidFill>
              <a:latin typeface="メイリオ"/>
              <a:ea typeface="メイリオ"/>
              <a:cs typeface="メイリオ"/>
            </a:endParaRPr>
          </a:p>
        </p:txBody>
      </p:sp>
      <p:sp>
        <p:nvSpPr>
          <p:cNvPr id="18" name="角丸四角形 17"/>
          <p:cNvSpPr/>
          <p:nvPr/>
        </p:nvSpPr>
        <p:spPr bwMode="auto">
          <a:xfrm>
            <a:off x="6022781"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600" dirty="0" smtClean="0">
                <a:solidFill>
                  <a:schemeClr val="bg1"/>
                </a:solidFill>
                <a:latin typeface="メイリオ"/>
                <a:ea typeface="メイリオ"/>
                <a:cs typeface="メイリオ"/>
              </a:rPr>
              <a:t>商品特性</a:t>
            </a:r>
            <a:endParaRPr lang="en-US" altLang="ja-JP" sz="1600" dirty="0" smtClean="0">
              <a:solidFill>
                <a:schemeClr val="bg1"/>
              </a:solidFill>
              <a:latin typeface="メイリオ"/>
              <a:ea typeface="メイリオ"/>
              <a:cs typeface="メイリオ"/>
            </a:endParaRPr>
          </a:p>
        </p:txBody>
      </p:sp>
      <p:sp>
        <p:nvSpPr>
          <p:cNvPr id="19" name="角丸四角形 18"/>
          <p:cNvSpPr/>
          <p:nvPr/>
        </p:nvSpPr>
        <p:spPr bwMode="auto">
          <a:xfrm>
            <a:off x="336156" y="4585222"/>
            <a:ext cx="2733763" cy="1121493"/>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鮭おにぎりの仕入れを増やす</a:t>
            </a:r>
            <a:endParaRPr lang="en-US" altLang="ja-JP" dirty="0" smtClean="0">
              <a:solidFill>
                <a:schemeClr val="bg1"/>
              </a:solidFill>
              <a:latin typeface="メイリオ"/>
              <a:ea typeface="メイリオ"/>
              <a:cs typeface="メイリオ"/>
            </a:endParaRPr>
          </a:p>
        </p:txBody>
      </p:sp>
      <p:sp>
        <p:nvSpPr>
          <p:cNvPr id="21" name="角丸四角形 20"/>
          <p:cNvSpPr/>
          <p:nvPr/>
        </p:nvSpPr>
        <p:spPr bwMode="auto">
          <a:xfrm>
            <a:off x="326774" y="1849777"/>
            <a:ext cx="8461627" cy="482761"/>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2000" dirty="0" smtClean="0">
                <a:solidFill>
                  <a:schemeClr val="bg1"/>
                </a:solidFill>
                <a:latin typeface="メイリオ"/>
                <a:ea typeface="メイリオ"/>
                <a:cs typeface="メイリオ"/>
              </a:rPr>
              <a:t>集計・分析・予測</a:t>
            </a:r>
            <a:endParaRPr lang="en-US" altLang="ja-JP" sz="2000" dirty="0" smtClean="0">
              <a:solidFill>
                <a:schemeClr val="bg1"/>
              </a:solidFill>
              <a:latin typeface="メイリオ"/>
              <a:ea typeface="メイリオ"/>
              <a:cs typeface="メイリオ"/>
            </a:endParaRPr>
          </a:p>
        </p:txBody>
      </p:sp>
      <p:sp>
        <p:nvSpPr>
          <p:cNvPr id="22" name="角丸四角形 21"/>
          <p:cNvSpPr/>
          <p:nvPr/>
        </p:nvSpPr>
        <p:spPr bwMode="auto">
          <a:xfrm>
            <a:off x="326774" y="5887364"/>
            <a:ext cx="8461628" cy="482761"/>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2000" dirty="0" smtClean="0">
                <a:solidFill>
                  <a:schemeClr val="bg1"/>
                </a:solidFill>
                <a:latin typeface="メイリオ"/>
                <a:ea typeface="メイリオ"/>
                <a:cs typeface="メイリオ"/>
              </a:rPr>
              <a:t>判断・行動・実施</a:t>
            </a:r>
            <a:endParaRPr lang="en-US" altLang="ja-JP" sz="2000" dirty="0" smtClean="0">
              <a:solidFill>
                <a:schemeClr val="bg1"/>
              </a:solidFill>
              <a:latin typeface="メイリオ"/>
              <a:ea typeface="メイリオ"/>
              <a:cs typeface="メイリオ"/>
            </a:endParaRPr>
          </a:p>
        </p:txBody>
      </p:sp>
      <p:cxnSp>
        <p:nvCxnSpPr>
          <p:cNvPr id="25" name="カギ線コネクタ 24"/>
          <p:cNvCxnSpPr>
            <a:stCxn id="13" idx="2"/>
            <a:endCxn id="21" idx="0"/>
          </p:cNvCxnSpPr>
          <p:nvPr/>
        </p:nvCxnSpPr>
        <p:spPr>
          <a:xfrm rot="16200000" flipH="1">
            <a:off x="2594413" y="-113398"/>
            <a:ext cx="363928" cy="3562421"/>
          </a:xfrm>
          <a:prstGeom prst="bentConnector3">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カギ線コネクタ 27"/>
          <p:cNvCxnSpPr>
            <a:stCxn id="14" idx="2"/>
            <a:endCxn id="21" idx="0"/>
          </p:cNvCxnSpPr>
          <p:nvPr/>
        </p:nvCxnSpPr>
        <p:spPr>
          <a:xfrm rot="16200000" flipH="1">
            <a:off x="3299939" y="592128"/>
            <a:ext cx="363928" cy="2151370"/>
          </a:xfrm>
          <a:prstGeom prst="bentConnector3">
            <a:avLst>
              <a:gd name="adj1" fmla="val 50000"/>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カギ線コネクタ 31"/>
          <p:cNvCxnSpPr>
            <a:stCxn id="15" idx="2"/>
            <a:endCxn id="21" idx="0"/>
          </p:cNvCxnSpPr>
          <p:nvPr/>
        </p:nvCxnSpPr>
        <p:spPr>
          <a:xfrm rot="16200000" flipH="1">
            <a:off x="4017877" y="1310066"/>
            <a:ext cx="363928" cy="715493"/>
          </a:xfrm>
          <a:prstGeom prst="bentConnector3">
            <a:avLst>
              <a:gd name="adj1" fmla="val 50000"/>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カギ線コネクタ 34"/>
          <p:cNvCxnSpPr>
            <a:stCxn id="18" idx="2"/>
            <a:endCxn id="21" idx="0"/>
          </p:cNvCxnSpPr>
          <p:nvPr/>
        </p:nvCxnSpPr>
        <p:spPr>
          <a:xfrm rot="5400000">
            <a:off x="5440072" y="603366"/>
            <a:ext cx="363928" cy="2128895"/>
          </a:xfrm>
          <a:prstGeom prst="bentConnector3">
            <a:avLst>
              <a:gd name="adj1" fmla="val 50000"/>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カギ線コネクタ 37"/>
          <p:cNvCxnSpPr>
            <a:stCxn id="17" idx="2"/>
            <a:endCxn id="21" idx="0"/>
          </p:cNvCxnSpPr>
          <p:nvPr/>
        </p:nvCxnSpPr>
        <p:spPr>
          <a:xfrm rot="5400000">
            <a:off x="6159181" y="-115743"/>
            <a:ext cx="363928" cy="3567113"/>
          </a:xfrm>
          <a:prstGeom prst="bentConnector3">
            <a:avLst>
              <a:gd name="adj1" fmla="val 50000"/>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カギ線コネクタ 42"/>
          <p:cNvCxnSpPr>
            <a:stCxn id="16" idx="2"/>
            <a:endCxn id="21" idx="0"/>
          </p:cNvCxnSpPr>
          <p:nvPr/>
        </p:nvCxnSpPr>
        <p:spPr>
          <a:xfrm rot="5400000">
            <a:off x="4730831" y="1312607"/>
            <a:ext cx="363928" cy="710413"/>
          </a:xfrm>
          <a:prstGeom prst="bentConnector3">
            <a:avLst>
              <a:gd name="adj1" fmla="val 50000"/>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下矢印 45"/>
          <p:cNvSpPr/>
          <p:nvPr/>
        </p:nvSpPr>
        <p:spPr>
          <a:xfrm>
            <a:off x="4201893" y="2273122"/>
            <a:ext cx="735233" cy="386209"/>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角丸四角形 25"/>
          <p:cNvSpPr/>
          <p:nvPr/>
        </p:nvSpPr>
        <p:spPr bwMode="auto">
          <a:xfrm>
            <a:off x="331466" y="2586916"/>
            <a:ext cx="2738454" cy="1121493"/>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運動会当日の天気予報が晴の時は、鮭おにぎりが売れる傾向が高い</a:t>
            </a:r>
            <a:endParaRPr lang="en-US" altLang="ja-JP" dirty="0" smtClean="0">
              <a:solidFill>
                <a:schemeClr val="bg1"/>
              </a:solidFill>
              <a:latin typeface="メイリオ"/>
              <a:ea typeface="メイリオ"/>
              <a:cs typeface="メイリオ"/>
            </a:endParaRPr>
          </a:p>
        </p:txBody>
      </p:sp>
      <p:sp>
        <p:nvSpPr>
          <p:cNvPr id="27" name="角丸四角形 26"/>
          <p:cNvSpPr/>
          <p:nvPr/>
        </p:nvSpPr>
        <p:spPr bwMode="auto">
          <a:xfrm>
            <a:off x="6022781" y="2586916"/>
            <a:ext cx="2770313" cy="1121493"/>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世帯収入が、</a:t>
            </a:r>
            <a:r>
              <a:rPr lang="en-US" altLang="ja-JP" dirty="0" smtClean="0">
                <a:solidFill>
                  <a:schemeClr val="bg1"/>
                </a:solidFill>
                <a:latin typeface="メイリオ"/>
                <a:ea typeface="メイリオ"/>
                <a:cs typeface="メイリオ"/>
              </a:rPr>
              <a:t>1000</a:t>
            </a:r>
            <a:r>
              <a:rPr lang="ja-JP" altLang="en-US" dirty="0" smtClean="0">
                <a:solidFill>
                  <a:schemeClr val="bg1"/>
                </a:solidFill>
                <a:latin typeface="メイリオ"/>
                <a:ea typeface="メイリオ"/>
                <a:cs typeface="メイリオ"/>
              </a:rPr>
              <a:t>万円を超える場合、投資信託</a:t>
            </a:r>
            <a:r>
              <a:rPr lang="en-US" altLang="ja-JP" dirty="0" smtClean="0">
                <a:solidFill>
                  <a:schemeClr val="bg1"/>
                </a:solidFill>
                <a:latin typeface="メイリオ"/>
                <a:ea typeface="メイリオ"/>
                <a:cs typeface="メイリオ"/>
              </a:rPr>
              <a:t>A</a:t>
            </a:r>
            <a:r>
              <a:rPr lang="ja-JP" altLang="en-US" dirty="0" smtClean="0">
                <a:solidFill>
                  <a:schemeClr val="bg1"/>
                </a:solidFill>
                <a:latin typeface="メイリオ"/>
                <a:ea typeface="メイリオ"/>
                <a:cs typeface="メイリオ"/>
              </a:rPr>
              <a:t>の契約確率が高い</a:t>
            </a:r>
            <a:endParaRPr lang="en-US" altLang="ja-JP" dirty="0" smtClean="0">
              <a:solidFill>
                <a:schemeClr val="bg1"/>
              </a:solidFill>
              <a:latin typeface="メイリオ"/>
              <a:ea typeface="メイリオ"/>
              <a:cs typeface="メイリオ"/>
            </a:endParaRPr>
          </a:p>
        </p:txBody>
      </p:sp>
      <p:sp>
        <p:nvSpPr>
          <p:cNvPr id="29" name="角丸四角形 28"/>
          <p:cNvSpPr/>
          <p:nvPr/>
        </p:nvSpPr>
        <p:spPr bwMode="auto">
          <a:xfrm>
            <a:off x="3174001" y="4585222"/>
            <a:ext cx="2771019" cy="1121493"/>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紙おむつの売り場にビールのクーポン券を置く</a:t>
            </a:r>
            <a:endParaRPr lang="en-US" altLang="ja-JP" dirty="0" smtClean="0">
              <a:solidFill>
                <a:schemeClr val="bg1"/>
              </a:solidFill>
              <a:latin typeface="メイリオ"/>
              <a:ea typeface="メイリオ"/>
              <a:cs typeface="メイリオ"/>
            </a:endParaRPr>
          </a:p>
        </p:txBody>
      </p:sp>
      <p:sp>
        <p:nvSpPr>
          <p:cNvPr id="30" name="角丸四角形 29"/>
          <p:cNvSpPr/>
          <p:nvPr/>
        </p:nvSpPr>
        <p:spPr bwMode="auto">
          <a:xfrm>
            <a:off x="6022781" y="4585222"/>
            <a:ext cx="2770313" cy="1121493"/>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世帯収入</a:t>
            </a:r>
            <a:r>
              <a:rPr lang="en-US" altLang="ja-JP" dirty="0" smtClean="0">
                <a:solidFill>
                  <a:schemeClr val="bg1"/>
                </a:solidFill>
                <a:latin typeface="メイリオ"/>
                <a:ea typeface="メイリオ"/>
                <a:cs typeface="メイリオ"/>
              </a:rPr>
              <a:t>1000</a:t>
            </a:r>
            <a:r>
              <a:rPr lang="ja-JP" altLang="en-US" dirty="0" smtClean="0">
                <a:solidFill>
                  <a:schemeClr val="bg1"/>
                </a:solidFill>
                <a:latin typeface="メイリオ"/>
                <a:ea typeface="メイリオ"/>
                <a:cs typeface="メイリオ"/>
              </a:rPr>
              <a:t>万円超の顧客に投資信託</a:t>
            </a:r>
            <a:r>
              <a:rPr lang="en-US" altLang="ja-JP" dirty="0" smtClean="0">
                <a:solidFill>
                  <a:schemeClr val="bg1"/>
                </a:solidFill>
                <a:latin typeface="メイリオ"/>
                <a:ea typeface="メイリオ"/>
                <a:cs typeface="メイリオ"/>
              </a:rPr>
              <a:t>A</a:t>
            </a:r>
            <a:r>
              <a:rPr lang="ja-JP" altLang="en-US" dirty="0" smtClean="0">
                <a:solidFill>
                  <a:schemeClr val="bg1"/>
                </a:solidFill>
                <a:latin typeface="メイリオ"/>
                <a:ea typeface="メイリオ"/>
                <a:cs typeface="メイリオ"/>
              </a:rPr>
              <a:t>を告知する</a:t>
            </a:r>
            <a:endParaRPr lang="en-US" altLang="ja-JP" dirty="0" smtClean="0">
              <a:solidFill>
                <a:schemeClr val="bg1"/>
              </a:solidFill>
              <a:latin typeface="メイリオ"/>
              <a:ea typeface="メイリオ"/>
              <a:cs typeface="メイリオ"/>
            </a:endParaRPr>
          </a:p>
        </p:txBody>
      </p:sp>
      <p:sp>
        <p:nvSpPr>
          <p:cNvPr id="47" name="下矢印 46"/>
          <p:cNvSpPr/>
          <p:nvPr/>
        </p:nvSpPr>
        <p:spPr>
          <a:xfrm>
            <a:off x="1307533" y="3622864"/>
            <a:ext cx="735233" cy="1178318"/>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下矢印 30"/>
          <p:cNvSpPr/>
          <p:nvPr/>
        </p:nvSpPr>
        <p:spPr>
          <a:xfrm>
            <a:off x="4138179" y="3622864"/>
            <a:ext cx="735233" cy="1178318"/>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下矢印 32"/>
          <p:cNvSpPr/>
          <p:nvPr/>
        </p:nvSpPr>
        <p:spPr>
          <a:xfrm>
            <a:off x="7093382" y="3622864"/>
            <a:ext cx="735233" cy="1178318"/>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角丸四角形 22"/>
          <p:cNvSpPr/>
          <p:nvPr/>
        </p:nvSpPr>
        <p:spPr bwMode="auto">
          <a:xfrm>
            <a:off x="341042" y="3901370"/>
            <a:ext cx="8456936" cy="482761"/>
          </a:xfrm>
          <a:prstGeom prst="roundRect">
            <a:avLst>
              <a:gd name="adj" fmla="val 0"/>
            </a:avLst>
          </a:prstGeom>
          <a:solidFill>
            <a:srgbClr val="3366FF">
              <a:alpha val="53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2000" dirty="0" smtClean="0">
                <a:solidFill>
                  <a:schemeClr val="bg1"/>
                </a:solidFill>
                <a:latin typeface="メイリオ"/>
                <a:ea typeface="メイリオ"/>
                <a:cs typeface="メイリオ"/>
              </a:rPr>
              <a:t>可視化</a:t>
            </a:r>
            <a:endParaRPr lang="en-US" altLang="ja-JP" sz="2000" dirty="0" smtClean="0">
              <a:solidFill>
                <a:schemeClr val="bg1"/>
              </a:solidFill>
              <a:latin typeface="メイリオ"/>
              <a:ea typeface="メイリオ"/>
              <a:cs typeface="メイリオ"/>
            </a:endParaRPr>
          </a:p>
        </p:txBody>
      </p:sp>
      <p:sp>
        <p:nvSpPr>
          <p:cNvPr id="49" name="下矢印 48"/>
          <p:cNvSpPr/>
          <p:nvPr/>
        </p:nvSpPr>
        <p:spPr>
          <a:xfrm>
            <a:off x="4138179" y="5625303"/>
            <a:ext cx="735233" cy="342246"/>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下矢印 33"/>
          <p:cNvSpPr/>
          <p:nvPr/>
        </p:nvSpPr>
        <p:spPr>
          <a:xfrm>
            <a:off x="1307533" y="5625303"/>
            <a:ext cx="735233" cy="342246"/>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下矢印 35"/>
          <p:cNvSpPr/>
          <p:nvPr/>
        </p:nvSpPr>
        <p:spPr>
          <a:xfrm>
            <a:off x="7093382" y="5625303"/>
            <a:ext cx="735233" cy="342246"/>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下矢印 44"/>
          <p:cNvSpPr/>
          <p:nvPr/>
        </p:nvSpPr>
        <p:spPr>
          <a:xfrm>
            <a:off x="1307533" y="2273122"/>
            <a:ext cx="735233" cy="386209"/>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下矢印 49"/>
          <p:cNvSpPr/>
          <p:nvPr/>
        </p:nvSpPr>
        <p:spPr>
          <a:xfrm>
            <a:off x="7093382" y="2273122"/>
            <a:ext cx="735233" cy="386209"/>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8586208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ea typeface="ＭＳ Ｐゴシック" charset="-128"/>
              </a:rPr>
              <a:t>参考：</a:t>
            </a:r>
            <a:r>
              <a:rPr kumimoji="1" lang="en-US" altLang="ja-JP" dirty="0" smtClean="0"/>
              <a:t>Magic Quadrant BI 2015</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20</a:t>
            </a:fld>
            <a:endParaRPr kumimoji="1" lang="ja-JP" altLang="en-US"/>
          </a:p>
        </p:txBody>
      </p:sp>
      <p:pic>
        <p:nvPicPr>
          <p:cNvPr id="4" name="図 3" descr="270380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742" y="802127"/>
            <a:ext cx="5821465" cy="5821465"/>
          </a:xfrm>
          <a:prstGeom prst="rect">
            <a:avLst/>
          </a:prstGeom>
        </p:spPr>
      </p:pic>
      <p:sp>
        <p:nvSpPr>
          <p:cNvPr id="5" name="四角形吹き出し 4"/>
          <p:cNvSpPr/>
          <p:nvPr/>
        </p:nvSpPr>
        <p:spPr>
          <a:xfrm>
            <a:off x="222798" y="958097"/>
            <a:ext cx="2465631" cy="1307170"/>
          </a:xfrm>
          <a:prstGeom prst="wedgeRectCallout">
            <a:avLst>
              <a:gd name="adj1" fmla="val 75190"/>
              <a:gd name="adj2" fmla="val 27541"/>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rgbClr val="FFFFFF"/>
                </a:solidFill>
                <a:latin typeface="ＭＳ Ｐゴシック"/>
                <a:cs typeface="ＭＳ Ｐゴシック"/>
              </a:rPr>
              <a:t>実行</a:t>
            </a:r>
            <a:r>
              <a:rPr lang="ja-JP" altLang="en-US" sz="1000" dirty="0">
                <a:solidFill>
                  <a:srgbClr val="FFFFFF"/>
                </a:solidFill>
                <a:latin typeface="ＭＳ Ｐゴシック"/>
                <a:cs typeface="ＭＳ Ｐゴシック"/>
              </a:rPr>
              <a:t>能力に優れていますが、新たな顧客に最新かつ強力な価値を提案する戦略を欠いて</a:t>
            </a:r>
            <a:r>
              <a:rPr lang="ja-JP" altLang="en-US" sz="1000" dirty="0" smtClean="0">
                <a:solidFill>
                  <a:srgbClr val="FFFFFF"/>
                </a:solidFill>
                <a:latin typeface="ＭＳ Ｐゴシック"/>
                <a:cs typeface="ＭＳ Ｐゴシック"/>
              </a:rPr>
              <a:t>いる。</a:t>
            </a:r>
            <a:r>
              <a:rPr lang="ja-JP" altLang="en-US" sz="1000" dirty="0">
                <a:solidFill>
                  <a:srgbClr val="FFFFFF"/>
                </a:solidFill>
                <a:latin typeface="ＭＳ Ｐゴシック"/>
                <a:cs typeface="ＭＳ Ｐゴシック"/>
              </a:rPr>
              <a:t>成熟市場で大手ベンダーがチャレンジャーに位置付けられることが多いのは、リスクを最小化することを選択している</a:t>
            </a:r>
            <a:r>
              <a:rPr lang="ja-JP" altLang="en-US" sz="1000" dirty="0" smtClean="0">
                <a:solidFill>
                  <a:srgbClr val="FFFFFF"/>
                </a:solidFill>
                <a:latin typeface="ＭＳ Ｐゴシック"/>
                <a:cs typeface="ＭＳ Ｐゴシック"/>
              </a:rPr>
              <a:t>ため。</a:t>
            </a:r>
            <a:endParaRPr kumimoji="1" lang="ja-JP" altLang="en-US" sz="1000" dirty="0">
              <a:solidFill>
                <a:srgbClr val="FFFFFF"/>
              </a:solidFill>
              <a:latin typeface="ＭＳ Ｐゴシック"/>
              <a:ea typeface="ＭＳ Ｐゴシック"/>
              <a:cs typeface="ＭＳ Ｐゴシック"/>
            </a:endParaRPr>
          </a:p>
        </p:txBody>
      </p:sp>
      <p:sp>
        <p:nvSpPr>
          <p:cNvPr id="6" name="四角形吹き出し 5"/>
          <p:cNvSpPr/>
          <p:nvPr/>
        </p:nvSpPr>
        <p:spPr>
          <a:xfrm>
            <a:off x="222798" y="2540070"/>
            <a:ext cx="2465631" cy="1307170"/>
          </a:xfrm>
          <a:prstGeom prst="wedgeRectCallout">
            <a:avLst>
              <a:gd name="adj1" fmla="val 66949"/>
              <a:gd name="adj2" fmla="val 50187"/>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rgbClr val="FFFFFF"/>
                </a:solidFill>
                <a:latin typeface="ＭＳ Ｐゴシック"/>
                <a:cs typeface="ＭＳ Ｐゴシック"/>
              </a:rPr>
              <a:t>特定</a:t>
            </a:r>
            <a:r>
              <a:rPr lang="ja-JP" altLang="en-US" sz="1000" dirty="0">
                <a:solidFill>
                  <a:srgbClr val="FFFFFF"/>
                </a:solidFill>
                <a:latin typeface="ＭＳ Ｐゴシック"/>
                <a:cs typeface="ＭＳ Ｐゴシック"/>
              </a:rPr>
              <a:t>の市場セグメントで成功を収めているか、またはイノベーションを実現する能力や競合他社を上回るために必要な能力が限られて</a:t>
            </a:r>
            <a:r>
              <a:rPr lang="ja-JP" altLang="en-US" sz="1000" dirty="0" smtClean="0">
                <a:solidFill>
                  <a:srgbClr val="FFFFFF"/>
                </a:solidFill>
                <a:latin typeface="ＭＳ Ｐゴシック"/>
                <a:cs typeface="ＭＳ Ｐゴシック"/>
              </a:rPr>
              <a:t>いる。</a:t>
            </a:r>
            <a:r>
              <a:rPr lang="ja-JP" altLang="en-US" sz="1000" dirty="0">
                <a:solidFill>
                  <a:srgbClr val="FFFFFF"/>
                </a:solidFill>
                <a:latin typeface="ＭＳ Ｐゴシック"/>
                <a:cs typeface="ＭＳ Ｐゴシック"/>
              </a:rPr>
              <a:t>この理由としては、</a:t>
            </a:r>
            <a:r>
              <a:rPr lang="en-US" altLang="ja-JP" sz="1000" dirty="0">
                <a:solidFill>
                  <a:srgbClr val="FFFFFF"/>
                </a:solidFill>
                <a:latin typeface="ＭＳ Ｐゴシック"/>
                <a:cs typeface="ＭＳ Ｐゴシック"/>
              </a:rPr>
              <a:t>1</a:t>
            </a:r>
            <a:r>
              <a:rPr lang="ja-JP" altLang="en-US" sz="1000" dirty="0">
                <a:solidFill>
                  <a:srgbClr val="FFFFFF"/>
                </a:solidFill>
                <a:latin typeface="ＭＳ Ｐゴシック"/>
                <a:cs typeface="ＭＳ Ｐゴシック"/>
              </a:rPr>
              <a:t>つの機能や地域に注力しているか、また市場への新規参入から日が浅い</a:t>
            </a:r>
            <a:r>
              <a:rPr lang="ja-JP" altLang="en-US" sz="1000" dirty="0" smtClean="0">
                <a:solidFill>
                  <a:srgbClr val="FFFFFF"/>
                </a:solidFill>
                <a:latin typeface="ＭＳ Ｐゴシック"/>
                <a:cs typeface="ＭＳ Ｐゴシック"/>
              </a:rPr>
              <a:t>こと。</a:t>
            </a:r>
            <a:endParaRPr kumimoji="1" lang="ja-JP" altLang="en-US" sz="1000" dirty="0">
              <a:solidFill>
                <a:srgbClr val="FFFFFF"/>
              </a:solidFill>
              <a:latin typeface="ＭＳ Ｐゴシック"/>
              <a:ea typeface="ＭＳ Ｐゴシック"/>
              <a:cs typeface="ＭＳ Ｐゴシック"/>
            </a:endParaRPr>
          </a:p>
        </p:txBody>
      </p:sp>
      <p:sp>
        <p:nvSpPr>
          <p:cNvPr id="7" name="四角形吹き出し 6"/>
          <p:cNvSpPr/>
          <p:nvPr/>
        </p:nvSpPr>
        <p:spPr>
          <a:xfrm>
            <a:off x="6431435" y="920962"/>
            <a:ext cx="2465631" cy="1307170"/>
          </a:xfrm>
          <a:prstGeom prst="wedgeRectCallout">
            <a:avLst>
              <a:gd name="adj1" fmla="val -62396"/>
              <a:gd name="adj2" fmla="val 29246"/>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rgbClr val="FFFFFF"/>
                </a:solidFill>
                <a:latin typeface="ＭＳ Ｐゴシック"/>
                <a:cs typeface="ＭＳ Ｐゴシック"/>
              </a:rPr>
              <a:t>今日</a:t>
            </a:r>
            <a:r>
              <a:rPr lang="ja-JP" altLang="en-US" sz="1000" dirty="0">
                <a:solidFill>
                  <a:srgbClr val="FFFFFF"/>
                </a:solidFill>
                <a:latin typeface="ＭＳ Ｐゴシック"/>
                <a:cs typeface="ＭＳ Ｐゴシック"/>
              </a:rPr>
              <a:t>の市場ニーズに対応する成熟した製品をリリースしており、市場が進化した場合でもリーダーの座を維持できるビジョンも</a:t>
            </a:r>
            <a:r>
              <a:rPr lang="ja-JP" altLang="en-US" sz="1000" dirty="0" smtClean="0">
                <a:solidFill>
                  <a:srgbClr val="FFFFFF"/>
                </a:solidFill>
                <a:latin typeface="ＭＳ Ｐゴシック"/>
                <a:cs typeface="ＭＳ Ｐゴシック"/>
              </a:rPr>
              <a:t>明示。</a:t>
            </a:r>
            <a:r>
              <a:rPr lang="ja-JP" altLang="en-US" sz="1000" dirty="0">
                <a:solidFill>
                  <a:srgbClr val="FFFFFF"/>
                </a:solidFill>
                <a:latin typeface="ＭＳ Ｐゴシック"/>
                <a:cs typeface="ＭＳ Ｐゴシック"/>
              </a:rPr>
              <a:t>自社製品への集中的な取り組みと投資を通して、市場全体の方向性に影響を</a:t>
            </a:r>
            <a:r>
              <a:rPr lang="ja-JP" altLang="en-US" sz="1000" dirty="0" smtClean="0">
                <a:solidFill>
                  <a:srgbClr val="FFFFFF"/>
                </a:solidFill>
                <a:latin typeface="ＭＳ Ｐゴシック"/>
                <a:cs typeface="ＭＳ Ｐゴシック"/>
              </a:rPr>
              <a:t>及ぼす</a:t>
            </a:r>
            <a:r>
              <a:rPr lang="ja-JP" altLang="en-US" sz="1000" dirty="0">
                <a:solidFill>
                  <a:srgbClr val="FFFFFF"/>
                </a:solidFill>
                <a:latin typeface="ＭＳ Ｐゴシック"/>
                <a:cs typeface="ＭＳ Ｐゴシック"/>
              </a:rPr>
              <a:t>。</a:t>
            </a:r>
            <a:endParaRPr kumimoji="1" lang="ja-JP" altLang="en-US" sz="1000" dirty="0">
              <a:solidFill>
                <a:srgbClr val="FFFFFF"/>
              </a:solidFill>
              <a:latin typeface="ＭＳ Ｐゴシック"/>
              <a:ea typeface="ＭＳ Ｐゴシック"/>
              <a:cs typeface="ＭＳ Ｐゴシック"/>
            </a:endParaRPr>
          </a:p>
        </p:txBody>
      </p:sp>
      <p:sp>
        <p:nvSpPr>
          <p:cNvPr id="8" name="四角形吹き出し 7"/>
          <p:cNvSpPr/>
          <p:nvPr/>
        </p:nvSpPr>
        <p:spPr>
          <a:xfrm>
            <a:off x="6431435" y="5005868"/>
            <a:ext cx="2465631" cy="1307170"/>
          </a:xfrm>
          <a:prstGeom prst="wedgeRectCallout">
            <a:avLst>
              <a:gd name="adj1" fmla="val -74120"/>
              <a:gd name="adj2" fmla="val -40072"/>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rgbClr val="FFFFFF"/>
                </a:solidFill>
                <a:latin typeface="ＭＳ Ｐゴシック"/>
                <a:cs typeface="ＭＳ Ｐゴシック"/>
              </a:rPr>
              <a:t>ビジョン</a:t>
            </a:r>
            <a:r>
              <a:rPr lang="ja-JP" altLang="en-US" sz="1000" dirty="0">
                <a:solidFill>
                  <a:srgbClr val="FFFFFF"/>
                </a:solidFill>
                <a:latin typeface="ＭＳ Ｐゴシック"/>
                <a:cs typeface="ＭＳ Ｐゴシック"/>
              </a:rPr>
              <a:t>を実現する能力が十分に実証されて</a:t>
            </a:r>
            <a:r>
              <a:rPr lang="ja-JP" altLang="en-US" sz="1000" dirty="0" smtClean="0">
                <a:solidFill>
                  <a:srgbClr val="FFFFFF"/>
                </a:solidFill>
                <a:latin typeface="ＭＳ Ｐゴシック"/>
                <a:cs typeface="ＭＳ Ｐゴシック"/>
              </a:rPr>
              <a:t>いない。新興</a:t>
            </a:r>
            <a:r>
              <a:rPr lang="ja-JP" altLang="en-US" sz="1000" dirty="0">
                <a:solidFill>
                  <a:srgbClr val="FFFFFF"/>
                </a:solidFill>
                <a:latin typeface="ＭＳ Ｐゴシック"/>
                <a:cs typeface="ＭＳ Ｐゴシック"/>
              </a:rPr>
              <a:t>市場では</a:t>
            </a:r>
            <a:r>
              <a:rPr lang="ja-JP" altLang="en-US" sz="1000" dirty="0" smtClean="0">
                <a:solidFill>
                  <a:srgbClr val="FFFFFF"/>
                </a:solidFill>
                <a:latin typeface="ＭＳ Ｐゴシック"/>
                <a:cs typeface="ＭＳ Ｐゴシック"/>
              </a:rPr>
              <a:t>一般的。</a:t>
            </a:r>
            <a:r>
              <a:rPr lang="ja-JP" altLang="en-US" sz="1000" dirty="0">
                <a:solidFill>
                  <a:srgbClr val="FFFFFF"/>
                </a:solidFill>
                <a:latin typeface="ＭＳ Ｐゴシック"/>
                <a:cs typeface="ＭＳ Ｐゴシック"/>
              </a:rPr>
              <a:t>しかし成熟市場では、中小規模ベンダーの競争戦略（主流の需要が生まれる前に革新的な製品を販売するなど）や大手ベンダーが凡庸な製品を排して差別化に進もうとしている状況を反映していることが</a:t>
            </a:r>
            <a:r>
              <a:rPr lang="ja-JP" altLang="en-US" sz="1000" dirty="0" smtClean="0">
                <a:solidFill>
                  <a:srgbClr val="FFFFFF"/>
                </a:solidFill>
                <a:latin typeface="ＭＳ Ｐゴシック"/>
                <a:cs typeface="ＭＳ Ｐゴシック"/>
              </a:rPr>
              <a:t>ある。</a:t>
            </a:r>
            <a:endParaRPr kumimoji="1" lang="ja-JP" altLang="en-US" sz="1000" dirty="0">
              <a:solidFill>
                <a:srgbClr val="FFFFFF"/>
              </a:solidFill>
              <a:latin typeface="ＭＳ Ｐゴシック"/>
              <a:ea typeface="ＭＳ Ｐゴシック"/>
              <a:cs typeface="ＭＳ Ｐゴシック"/>
            </a:endParaRPr>
          </a:p>
        </p:txBody>
      </p:sp>
      <p:sp>
        <p:nvSpPr>
          <p:cNvPr id="9" name="正方形/長方形 8"/>
          <p:cNvSpPr/>
          <p:nvPr/>
        </p:nvSpPr>
        <p:spPr>
          <a:xfrm>
            <a:off x="4493846" y="454440"/>
            <a:ext cx="4572000" cy="215444"/>
          </a:xfrm>
          <a:prstGeom prst="rect">
            <a:avLst/>
          </a:prstGeom>
        </p:spPr>
        <p:txBody>
          <a:bodyPr>
            <a:spAutoFit/>
          </a:bodyPr>
          <a:lstStyle/>
          <a:p>
            <a:pPr algn="r"/>
            <a:r>
              <a:rPr lang="en-US" altLang="ja-JP" sz="800" dirty="0">
                <a:solidFill>
                  <a:schemeClr val="tx1">
                    <a:lumMod val="50000"/>
                    <a:lumOff val="50000"/>
                  </a:schemeClr>
                </a:solidFill>
              </a:rPr>
              <a:t>http://</a:t>
            </a:r>
            <a:r>
              <a:rPr lang="en-US" altLang="ja-JP" sz="800" dirty="0" err="1">
                <a:solidFill>
                  <a:schemeClr val="tx1">
                    <a:lumMod val="50000"/>
                    <a:lumOff val="50000"/>
                  </a:schemeClr>
                </a:solidFill>
              </a:rPr>
              <a:t>www.gartner.com</a:t>
            </a:r>
            <a:r>
              <a:rPr lang="en-US" altLang="ja-JP" sz="800" dirty="0">
                <a:solidFill>
                  <a:schemeClr val="tx1">
                    <a:lumMod val="50000"/>
                    <a:lumOff val="50000"/>
                  </a:schemeClr>
                </a:solidFill>
              </a:rPr>
              <a:t>/technology/</a:t>
            </a:r>
            <a:r>
              <a:rPr lang="en-US" altLang="ja-JP" sz="800" dirty="0" err="1">
                <a:solidFill>
                  <a:schemeClr val="tx1">
                    <a:lumMod val="50000"/>
                    <a:lumOff val="50000"/>
                  </a:schemeClr>
                </a:solidFill>
              </a:rPr>
              <a:t>reprints.do?id</a:t>
            </a:r>
            <a:r>
              <a:rPr lang="en-US" altLang="ja-JP" sz="800" dirty="0">
                <a:solidFill>
                  <a:schemeClr val="tx1">
                    <a:lumMod val="50000"/>
                    <a:lumOff val="50000"/>
                  </a:schemeClr>
                </a:solidFill>
              </a:rPr>
              <a:t>=1-2ADAAYM&amp;ct=150223&amp;st=</a:t>
            </a:r>
            <a:r>
              <a:rPr lang="en-US" altLang="ja-JP" sz="800" dirty="0" err="1">
                <a:solidFill>
                  <a:schemeClr val="tx1">
                    <a:lumMod val="50000"/>
                    <a:lumOff val="50000"/>
                  </a:schemeClr>
                </a:solidFill>
              </a:rPr>
              <a:t>sb</a:t>
            </a:r>
            <a:endParaRPr lang="ja-JP" altLang="en-US" sz="800" dirty="0">
              <a:solidFill>
                <a:schemeClr val="tx1">
                  <a:lumMod val="50000"/>
                  <a:lumOff val="50000"/>
                </a:schemeClr>
              </a:solidFill>
            </a:endParaRPr>
          </a:p>
        </p:txBody>
      </p:sp>
    </p:spTree>
    <p:extLst>
      <p:ext uri="{BB962C8B-B14F-4D97-AF65-F5344CB8AC3E}">
        <p14:creationId xmlns:p14="http://schemas.microsoft.com/office/powerpoint/2010/main" val="16397738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3905110" y="1931939"/>
            <a:ext cx="4826059" cy="4572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b" anchorCtr="1"/>
          <a:lstStyle/>
          <a:p>
            <a:pPr>
              <a:spcBef>
                <a:spcPct val="20000"/>
              </a:spcBef>
            </a:pPr>
            <a:r>
              <a:rPr kumimoji="0" lang="ja-JP" altLang="en-US" sz="1400" dirty="0">
                <a:solidFill>
                  <a:schemeClr val="bg1"/>
                </a:solidFill>
                <a:effectLst/>
                <a:latin typeface="メイリオ"/>
                <a:ea typeface="メイリオ"/>
                <a:cs typeface="メイリオ"/>
              </a:rPr>
              <a:t>様々なデータを駆使</a:t>
            </a:r>
            <a:r>
              <a:rPr kumimoji="0" lang="ja-JP" altLang="en-US" sz="1400" dirty="0" smtClean="0">
                <a:solidFill>
                  <a:schemeClr val="bg1"/>
                </a:solidFill>
                <a:effectLst/>
                <a:latin typeface="メイリオ"/>
                <a:ea typeface="メイリオ"/>
                <a:cs typeface="メイリオ"/>
              </a:rPr>
              <a:t>し仮説検証、予測モデル、</a:t>
            </a:r>
            <a:endParaRPr kumimoji="0" lang="en-US" altLang="ja-JP" sz="1400" dirty="0" smtClean="0">
              <a:solidFill>
                <a:schemeClr val="bg1"/>
              </a:solidFill>
              <a:effectLst/>
              <a:latin typeface="メイリオ"/>
              <a:ea typeface="メイリオ"/>
              <a:cs typeface="メイリオ"/>
            </a:endParaRPr>
          </a:p>
          <a:p>
            <a:pPr>
              <a:spcBef>
                <a:spcPct val="20000"/>
              </a:spcBef>
            </a:pPr>
            <a:r>
              <a:rPr kumimoji="0" lang="ja-JP" altLang="en-US" sz="1400" dirty="0" smtClean="0">
                <a:solidFill>
                  <a:schemeClr val="bg1"/>
                </a:solidFill>
                <a:effectLst/>
                <a:latin typeface="メイリオ"/>
                <a:ea typeface="メイリオ"/>
                <a:cs typeface="メイリオ"/>
              </a:rPr>
              <a:t>シミュレーションにより検討</a:t>
            </a:r>
            <a:endParaRPr kumimoji="0" lang="ja-JP" altLang="en-US" sz="1400" dirty="0">
              <a:solidFill>
                <a:schemeClr val="bg1"/>
              </a:solidFill>
              <a:effectLst/>
              <a:latin typeface="メイリオ"/>
              <a:ea typeface="メイリオ"/>
              <a:cs typeface="メイリオ"/>
            </a:endParaRPr>
          </a:p>
        </p:txBody>
      </p:sp>
      <p:sp>
        <p:nvSpPr>
          <p:cNvPr id="13" name="角丸四角形 12"/>
          <p:cNvSpPr/>
          <p:nvPr/>
        </p:nvSpPr>
        <p:spPr bwMode="auto">
          <a:xfrm>
            <a:off x="4562477" y="4818720"/>
            <a:ext cx="3893862" cy="647700"/>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smtClean="0">
                <a:solidFill>
                  <a:schemeClr val="bg1"/>
                </a:solidFill>
                <a:latin typeface="メイリオ"/>
                <a:ea typeface="メイリオ"/>
                <a:cs typeface="メイリオ"/>
              </a:rPr>
              <a:t>過去</a:t>
            </a:r>
            <a:r>
              <a:rPr kumimoji="0" lang="ja-JP" altLang="en-US" sz="1400" dirty="0">
                <a:solidFill>
                  <a:schemeClr val="bg1"/>
                </a:solidFill>
                <a:latin typeface="メイリオ"/>
                <a:ea typeface="メイリオ"/>
                <a:cs typeface="メイリオ"/>
              </a:rPr>
              <a:t>のデータからの販売傾向</a:t>
            </a:r>
            <a:r>
              <a:rPr kumimoji="0" lang="ja-JP" altLang="en-US" sz="1400" dirty="0" smtClean="0">
                <a:solidFill>
                  <a:schemeClr val="bg1"/>
                </a:solidFill>
                <a:latin typeface="メイリオ"/>
                <a:ea typeface="メイリオ"/>
                <a:cs typeface="メイリオ"/>
              </a:rPr>
              <a:t>などを</a:t>
            </a:r>
            <a:endParaRPr kumimoji="0" lang="en-US" altLang="ja-JP" sz="1400" dirty="0" smtClean="0">
              <a:solidFill>
                <a:schemeClr val="bg1"/>
              </a:solidFill>
              <a:latin typeface="メイリオ"/>
              <a:ea typeface="メイリオ"/>
              <a:cs typeface="メイリオ"/>
            </a:endParaRPr>
          </a:p>
          <a:p>
            <a:pPr algn="ctr">
              <a:spcBef>
                <a:spcPct val="20000"/>
              </a:spcBef>
              <a:defRPr/>
            </a:pPr>
            <a:r>
              <a:rPr kumimoji="0" lang="ja-JP" altLang="en-US" sz="1400" dirty="0" smtClean="0">
                <a:solidFill>
                  <a:schemeClr val="bg1"/>
                </a:solidFill>
                <a:latin typeface="メイリオ"/>
                <a:ea typeface="メイリオ"/>
                <a:cs typeface="メイリオ"/>
              </a:rPr>
              <a:t>加味</a:t>
            </a:r>
            <a:r>
              <a:rPr kumimoji="0" lang="ja-JP" altLang="en-US" sz="1400" dirty="0">
                <a:solidFill>
                  <a:schemeClr val="bg1"/>
                </a:solidFill>
                <a:latin typeface="メイリオ"/>
                <a:ea typeface="メイリオ"/>
                <a:cs typeface="メイリオ"/>
              </a:rPr>
              <a:t>した</a:t>
            </a:r>
            <a:r>
              <a:rPr kumimoji="0" lang="ja-JP" altLang="en-US" sz="1400" dirty="0" smtClean="0">
                <a:solidFill>
                  <a:schemeClr val="bg1"/>
                </a:solidFill>
                <a:latin typeface="メイリオ"/>
                <a:ea typeface="メイリオ"/>
                <a:cs typeface="メイリオ"/>
              </a:rPr>
              <a:t>分析</a:t>
            </a:r>
            <a:endParaRPr kumimoji="0" lang="ja-JP" altLang="en-US" sz="1400" dirty="0">
              <a:solidFill>
                <a:schemeClr val="bg1"/>
              </a:solidFill>
              <a:latin typeface="メイリオ"/>
              <a:ea typeface="メイリオ"/>
              <a:cs typeface="メイリオ"/>
            </a:endParaRPr>
          </a:p>
        </p:txBody>
      </p:sp>
      <p:sp>
        <p:nvSpPr>
          <p:cNvPr id="5" name="角丸四角形 4"/>
          <p:cNvSpPr/>
          <p:nvPr/>
        </p:nvSpPr>
        <p:spPr bwMode="auto">
          <a:xfrm>
            <a:off x="3956358" y="1993515"/>
            <a:ext cx="4720228" cy="2647777"/>
          </a:xfrm>
          <a:prstGeom prst="roundRect">
            <a:avLst>
              <a:gd name="adj" fmla="val 0"/>
            </a:avLst>
          </a:prstGeom>
          <a:solidFill>
            <a:schemeClr val="accent2">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b" anchorCtr="1"/>
          <a:lstStyle/>
          <a:p>
            <a:pPr algn="ctr">
              <a:spcBef>
                <a:spcPct val="20000"/>
              </a:spcBef>
              <a:defRPr/>
            </a:pPr>
            <a:endParaRPr kumimoji="0" lang="en-US" altLang="ja-JP" sz="1400" dirty="0" smtClean="0">
              <a:solidFill>
                <a:schemeClr val="bg1"/>
              </a:solidFill>
              <a:effectLst/>
              <a:latin typeface="メイリオ"/>
              <a:ea typeface="メイリオ"/>
              <a:cs typeface="メイリオ"/>
            </a:endParaRPr>
          </a:p>
          <a:p>
            <a:pPr algn="ctr">
              <a:spcBef>
                <a:spcPct val="20000"/>
              </a:spcBef>
              <a:defRPr/>
            </a:pPr>
            <a:r>
              <a:rPr kumimoji="0" lang="ja-JP" altLang="en-US" sz="1400" dirty="0" smtClean="0">
                <a:solidFill>
                  <a:schemeClr val="bg1"/>
                </a:solidFill>
                <a:effectLst/>
                <a:latin typeface="メイリオ"/>
                <a:ea typeface="メイリオ"/>
                <a:cs typeface="メイリオ"/>
              </a:rPr>
              <a:t>複数の業務システム</a:t>
            </a:r>
            <a:r>
              <a:rPr kumimoji="0" lang="ja-JP" altLang="en-US" sz="1400" dirty="0">
                <a:solidFill>
                  <a:schemeClr val="bg1"/>
                </a:solidFill>
                <a:effectLst/>
                <a:latin typeface="メイリオ"/>
                <a:ea typeface="メイリオ"/>
                <a:cs typeface="メイリオ"/>
              </a:rPr>
              <a:t>に</a:t>
            </a:r>
            <a:r>
              <a:rPr kumimoji="0" lang="ja-JP" altLang="en-US" sz="1400" dirty="0" smtClean="0">
                <a:solidFill>
                  <a:schemeClr val="bg1"/>
                </a:solidFill>
                <a:effectLst/>
                <a:latin typeface="メイリオ"/>
                <a:ea typeface="メイリオ"/>
                <a:cs typeface="メイリオ"/>
              </a:rPr>
              <a:t>またがるデータを付き合わせ</a:t>
            </a:r>
            <a:endParaRPr kumimoji="0" lang="en-US" altLang="ja-JP" sz="1400" dirty="0" smtClean="0">
              <a:solidFill>
                <a:schemeClr val="bg1"/>
              </a:solidFill>
              <a:effectLst/>
              <a:latin typeface="メイリオ"/>
              <a:ea typeface="メイリオ"/>
              <a:cs typeface="メイリオ"/>
            </a:endParaRPr>
          </a:p>
          <a:p>
            <a:pPr algn="ctr">
              <a:spcBef>
                <a:spcPct val="20000"/>
              </a:spcBef>
              <a:defRPr/>
            </a:pPr>
            <a:r>
              <a:rPr kumimoji="0" lang="ja-JP" altLang="en-US" sz="1400" dirty="0" smtClean="0">
                <a:solidFill>
                  <a:schemeClr val="bg1"/>
                </a:solidFill>
                <a:latin typeface="メイリオ"/>
                <a:ea typeface="メイリオ"/>
                <a:cs typeface="メイリオ"/>
              </a:rPr>
              <a:t>検索・分析し、レポーティングする</a:t>
            </a:r>
            <a:endParaRPr kumimoji="0" lang="ja-JP" altLang="en-US" sz="1400" dirty="0">
              <a:solidFill>
                <a:schemeClr val="bg1"/>
              </a:solidFill>
              <a:effectLst/>
              <a:latin typeface="メイリオ"/>
              <a:ea typeface="メイリオ"/>
              <a:cs typeface="メイリオ"/>
            </a:endParaRPr>
          </a:p>
        </p:txBody>
      </p:sp>
      <p:sp>
        <p:nvSpPr>
          <p:cNvPr id="11" name="角丸四角形 10"/>
          <p:cNvSpPr/>
          <p:nvPr/>
        </p:nvSpPr>
        <p:spPr bwMode="auto">
          <a:xfrm>
            <a:off x="4562477" y="2967206"/>
            <a:ext cx="3893862" cy="647701"/>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smtClean="0">
                <a:solidFill>
                  <a:schemeClr val="bg1"/>
                </a:solidFill>
                <a:latin typeface="メイリオ"/>
                <a:ea typeface="メイリオ"/>
                <a:cs typeface="メイリオ"/>
              </a:rPr>
              <a:t>販売</a:t>
            </a:r>
            <a:r>
              <a:rPr kumimoji="0" lang="ja-JP" altLang="en-US" sz="1400" dirty="0">
                <a:solidFill>
                  <a:schemeClr val="bg1"/>
                </a:solidFill>
                <a:latin typeface="メイリオ"/>
                <a:ea typeface="メイリオ"/>
                <a:cs typeface="メイリオ"/>
              </a:rPr>
              <a:t>計画、生産計画</a:t>
            </a:r>
            <a:r>
              <a:rPr kumimoji="0" lang="ja-JP" altLang="en-US" sz="1400" dirty="0" smtClean="0">
                <a:solidFill>
                  <a:schemeClr val="bg1"/>
                </a:solidFill>
                <a:latin typeface="メイリオ"/>
                <a:ea typeface="メイリオ"/>
                <a:cs typeface="メイリオ"/>
              </a:rPr>
              <a:t>などの</a:t>
            </a:r>
            <a:endParaRPr kumimoji="0" lang="en-US" altLang="ja-JP" sz="1400" dirty="0" smtClean="0">
              <a:solidFill>
                <a:schemeClr val="bg1"/>
              </a:solidFill>
              <a:latin typeface="メイリオ"/>
              <a:ea typeface="メイリオ"/>
              <a:cs typeface="メイリオ"/>
            </a:endParaRPr>
          </a:p>
          <a:p>
            <a:pPr algn="ctr">
              <a:spcBef>
                <a:spcPct val="20000"/>
              </a:spcBef>
              <a:defRPr/>
            </a:pPr>
            <a:r>
              <a:rPr kumimoji="0" lang="ja-JP" altLang="en-US" sz="1400" dirty="0" smtClean="0">
                <a:solidFill>
                  <a:schemeClr val="bg1"/>
                </a:solidFill>
                <a:latin typeface="メイリオ"/>
                <a:ea typeface="メイリオ"/>
                <a:cs typeface="メイリオ"/>
              </a:rPr>
              <a:t>データと突き合わせ</a:t>
            </a:r>
          </a:p>
        </p:txBody>
      </p:sp>
      <p:sp>
        <p:nvSpPr>
          <p:cNvPr id="2" name="タイトル 1"/>
          <p:cNvSpPr>
            <a:spLocks noGrp="1"/>
          </p:cNvSpPr>
          <p:nvPr>
            <p:ph type="title"/>
          </p:nvPr>
        </p:nvSpPr>
        <p:spPr/>
        <p:txBody>
          <a:bodyPr/>
          <a:lstStyle/>
          <a:p>
            <a:r>
              <a:rPr lang="ja-JP" altLang="en-US" dirty="0"/>
              <a:t>ビジネス・インテリジェンスの適用例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sp>
        <p:nvSpPr>
          <p:cNvPr id="6" name="角丸四角形 5"/>
          <p:cNvSpPr/>
          <p:nvPr/>
        </p:nvSpPr>
        <p:spPr bwMode="auto">
          <a:xfrm>
            <a:off x="457200" y="2166898"/>
            <a:ext cx="2721384" cy="649288"/>
          </a:xfrm>
          <a:prstGeom prst="roundRect">
            <a:avLst>
              <a:gd name="adj" fmla="val 0"/>
            </a:avLst>
          </a:prstGeom>
          <a:solidFill>
            <a:srgbClr val="3366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1</a:t>
            </a:r>
            <a:r>
              <a:rPr kumimoji="0" lang="ja-JP" altLang="en-US" sz="1400">
                <a:solidFill>
                  <a:schemeClr val="bg1"/>
                </a:solidFill>
                <a:latin typeface="メイリオ"/>
                <a:ea typeface="メイリオ"/>
                <a:cs typeface="メイリオ"/>
              </a:rPr>
              <a:t>ヶ月後の在庫状況は？</a:t>
            </a:r>
          </a:p>
        </p:txBody>
      </p:sp>
      <p:sp>
        <p:nvSpPr>
          <p:cNvPr id="7" name="角丸四角形 6"/>
          <p:cNvSpPr/>
          <p:nvPr/>
        </p:nvSpPr>
        <p:spPr bwMode="auto">
          <a:xfrm>
            <a:off x="4562476" y="2166898"/>
            <a:ext cx="3893862" cy="649288"/>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smtClean="0">
                <a:solidFill>
                  <a:schemeClr val="bg1"/>
                </a:solidFill>
                <a:latin typeface="メイリオ"/>
                <a:ea typeface="メイリオ"/>
                <a:cs typeface="メイリオ"/>
              </a:rPr>
              <a:t>受注</a:t>
            </a:r>
            <a:r>
              <a:rPr kumimoji="0" lang="ja-JP" altLang="en-US" sz="1400" dirty="0">
                <a:solidFill>
                  <a:schemeClr val="bg1"/>
                </a:solidFill>
                <a:latin typeface="メイリオ"/>
                <a:ea typeface="メイリオ"/>
                <a:cs typeface="メイリオ"/>
              </a:rPr>
              <a:t>管理、生産管理システム</a:t>
            </a:r>
            <a:r>
              <a:rPr kumimoji="0" lang="ja-JP" altLang="en-US" sz="1400" dirty="0" smtClean="0">
                <a:solidFill>
                  <a:schemeClr val="bg1"/>
                </a:solidFill>
                <a:latin typeface="メイリオ"/>
                <a:ea typeface="メイリオ"/>
                <a:cs typeface="メイリオ"/>
              </a:rPr>
              <a:t>などの</a:t>
            </a:r>
            <a:endParaRPr kumimoji="0" lang="en-US" altLang="ja-JP" sz="1400" dirty="0" smtClean="0">
              <a:solidFill>
                <a:schemeClr val="bg1"/>
              </a:solidFill>
              <a:latin typeface="メイリオ"/>
              <a:ea typeface="メイリオ"/>
              <a:cs typeface="メイリオ"/>
            </a:endParaRPr>
          </a:p>
          <a:p>
            <a:pPr algn="ctr">
              <a:spcBef>
                <a:spcPct val="20000"/>
              </a:spcBef>
              <a:defRPr/>
            </a:pPr>
            <a:r>
              <a:rPr kumimoji="0" lang="ja-JP" altLang="en-US" sz="1400" dirty="0" smtClean="0">
                <a:solidFill>
                  <a:schemeClr val="bg1"/>
                </a:solidFill>
                <a:latin typeface="メイリオ"/>
                <a:ea typeface="メイリオ"/>
                <a:cs typeface="メイリオ"/>
              </a:rPr>
              <a:t>データと突き合わせ</a:t>
            </a:r>
            <a:endParaRPr kumimoji="0" lang="ja-JP" altLang="en-US" sz="1400" dirty="0">
              <a:solidFill>
                <a:schemeClr val="bg1"/>
              </a:solidFill>
              <a:latin typeface="メイリオ"/>
              <a:ea typeface="メイリオ"/>
              <a:cs typeface="メイリオ"/>
            </a:endParaRPr>
          </a:p>
        </p:txBody>
      </p:sp>
      <p:sp>
        <p:nvSpPr>
          <p:cNvPr id="8" name="角丸四角形 7"/>
          <p:cNvSpPr/>
          <p:nvPr/>
        </p:nvSpPr>
        <p:spPr bwMode="auto">
          <a:xfrm>
            <a:off x="457200" y="1085618"/>
            <a:ext cx="2721384" cy="647700"/>
          </a:xfrm>
          <a:prstGeom prst="roundRect">
            <a:avLst>
              <a:gd name="adj" fmla="val 0"/>
            </a:avLst>
          </a:prstGeom>
          <a:solidFill>
            <a:schemeClr val="tx2">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a:solidFill>
                  <a:schemeClr val="bg1"/>
                </a:solidFill>
                <a:latin typeface="メイリオ"/>
                <a:ea typeface="メイリオ"/>
                <a:cs typeface="メイリオ"/>
              </a:rPr>
              <a:t>現在の在庫状況は？</a:t>
            </a:r>
          </a:p>
        </p:txBody>
      </p:sp>
      <p:sp>
        <p:nvSpPr>
          <p:cNvPr id="10" name="角丸四角形 9"/>
          <p:cNvSpPr/>
          <p:nvPr/>
        </p:nvSpPr>
        <p:spPr bwMode="auto">
          <a:xfrm>
            <a:off x="457200" y="2967207"/>
            <a:ext cx="2721384" cy="647700"/>
          </a:xfrm>
          <a:prstGeom prst="roundRect">
            <a:avLst>
              <a:gd name="adj" fmla="val 0"/>
            </a:avLst>
          </a:prstGeom>
          <a:solidFill>
            <a:srgbClr val="3366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年間の在庫量推移は？</a:t>
            </a:r>
          </a:p>
        </p:txBody>
      </p:sp>
      <p:sp>
        <p:nvSpPr>
          <p:cNvPr id="12" name="角丸四角形 11"/>
          <p:cNvSpPr/>
          <p:nvPr/>
        </p:nvSpPr>
        <p:spPr bwMode="auto">
          <a:xfrm>
            <a:off x="457200" y="4818720"/>
            <a:ext cx="2721384" cy="647700"/>
          </a:xfrm>
          <a:prstGeom prst="roundRect">
            <a:avLst>
              <a:gd name="adj" fmla="val 0"/>
            </a:avLst>
          </a:prstGeom>
          <a:solidFill>
            <a:srgbClr val="3366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a:solidFill>
                  <a:schemeClr val="bg1"/>
                </a:solidFill>
                <a:latin typeface="メイリオ"/>
                <a:ea typeface="メイリオ"/>
                <a:cs typeface="メイリオ"/>
              </a:rPr>
              <a:t>在庫量を最小化するため</a:t>
            </a:r>
            <a:r>
              <a:rPr kumimoji="0" lang="ja-JP" altLang="en-US" sz="1400" dirty="0" smtClean="0">
                <a:solidFill>
                  <a:schemeClr val="bg1"/>
                </a:solidFill>
                <a:latin typeface="メイリオ"/>
                <a:ea typeface="メイリオ"/>
                <a:cs typeface="メイリオ"/>
              </a:rPr>
              <a:t>の</a:t>
            </a:r>
            <a:endParaRPr kumimoji="0" lang="en-US" altLang="ja-JP" sz="1400" dirty="0" smtClean="0">
              <a:solidFill>
                <a:schemeClr val="bg1"/>
              </a:solidFill>
              <a:latin typeface="メイリオ"/>
              <a:ea typeface="メイリオ"/>
              <a:cs typeface="メイリオ"/>
            </a:endParaRPr>
          </a:p>
          <a:p>
            <a:pPr algn="ctr">
              <a:spcBef>
                <a:spcPct val="20000"/>
              </a:spcBef>
              <a:defRPr/>
            </a:pPr>
            <a:r>
              <a:rPr kumimoji="0" lang="ja-JP" altLang="en-US" sz="1400" dirty="0" smtClean="0">
                <a:solidFill>
                  <a:schemeClr val="bg1"/>
                </a:solidFill>
                <a:latin typeface="メイリオ"/>
                <a:ea typeface="メイリオ"/>
                <a:cs typeface="メイリオ"/>
              </a:rPr>
              <a:t>製造</a:t>
            </a:r>
            <a:r>
              <a:rPr kumimoji="0" lang="ja-JP" altLang="en-US" sz="1400" dirty="0">
                <a:solidFill>
                  <a:schemeClr val="bg1"/>
                </a:solidFill>
                <a:latin typeface="メイリオ"/>
                <a:ea typeface="メイリオ"/>
                <a:cs typeface="メイリオ"/>
              </a:rPr>
              <a:t>パターンは？</a:t>
            </a:r>
          </a:p>
        </p:txBody>
      </p:sp>
      <p:sp>
        <p:nvSpPr>
          <p:cNvPr id="9" name="角丸四角形 8"/>
          <p:cNvSpPr/>
          <p:nvPr/>
        </p:nvSpPr>
        <p:spPr bwMode="auto">
          <a:xfrm>
            <a:off x="3905110" y="1085618"/>
            <a:ext cx="4826059" cy="647700"/>
          </a:xfrm>
          <a:prstGeom prst="roundRect">
            <a:avLst>
              <a:gd name="adj" fmla="val 0"/>
            </a:avLst>
          </a:prstGeom>
          <a:solidFill>
            <a:schemeClr val="accent3">
              <a:lumMod val="5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在庫管理システムへの問い合わせで解決</a:t>
            </a:r>
          </a:p>
        </p:txBody>
      </p:sp>
      <p:sp>
        <p:nvSpPr>
          <p:cNvPr id="14" name="加算記号 13"/>
          <p:cNvSpPr/>
          <p:nvPr/>
        </p:nvSpPr>
        <p:spPr>
          <a:xfrm>
            <a:off x="4083131" y="2268514"/>
            <a:ext cx="438443" cy="447571"/>
          </a:xfrm>
          <a:prstGeom prst="mathPlus">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加算記号 14"/>
          <p:cNvSpPr/>
          <p:nvPr/>
        </p:nvSpPr>
        <p:spPr>
          <a:xfrm>
            <a:off x="4083131" y="3030605"/>
            <a:ext cx="438443" cy="447571"/>
          </a:xfrm>
          <a:prstGeom prst="mathPlus">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加算記号 15"/>
          <p:cNvSpPr/>
          <p:nvPr/>
        </p:nvSpPr>
        <p:spPr>
          <a:xfrm>
            <a:off x="4083132" y="4915350"/>
            <a:ext cx="438443" cy="447571"/>
          </a:xfrm>
          <a:prstGeom prst="mathPlus">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a:off x="3271211" y="1182146"/>
            <a:ext cx="633899" cy="461106"/>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7"/>
          <p:cNvSpPr/>
          <p:nvPr/>
        </p:nvSpPr>
        <p:spPr>
          <a:xfrm>
            <a:off x="3271212" y="2268514"/>
            <a:ext cx="633898" cy="461106"/>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a:off x="3271212" y="3030605"/>
            <a:ext cx="633898" cy="461106"/>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右矢印 19"/>
          <p:cNvSpPr/>
          <p:nvPr/>
        </p:nvSpPr>
        <p:spPr>
          <a:xfrm>
            <a:off x="3271213" y="4915350"/>
            <a:ext cx="633898" cy="461106"/>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3946030" y="3670146"/>
            <a:ext cx="4720228" cy="400110"/>
          </a:xfrm>
          <a:prstGeom prst="rect">
            <a:avLst/>
          </a:prstGeom>
        </p:spPr>
        <p:txBody>
          <a:bodyPr wrap="square">
            <a:spAutoFit/>
          </a:bodyPr>
          <a:lstStyle/>
          <a:p>
            <a:pPr algn="ctr"/>
            <a:r>
              <a:rPr lang="en-US" altLang="ja-JP" sz="2000" dirty="0">
                <a:solidFill>
                  <a:srgbClr val="FFFFFF"/>
                </a:solidFill>
                <a:latin typeface="メイリオ"/>
                <a:ea typeface="メイリオ"/>
                <a:cs typeface="メイリオ"/>
              </a:rPr>
              <a:t>BI</a:t>
            </a:r>
            <a:r>
              <a:rPr lang="ja-JP" altLang="en-US" sz="2000" dirty="0" smtClean="0">
                <a:solidFill>
                  <a:srgbClr val="FFFFFF"/>
                </a:solidFill>
                <a:latin typeface="メイリオ"/>
                <a:ea typeface="メイリオ"/>
                <a:cs typeface="メイリオ"/>
              </a:rPr>
              <a:t>：</a:t>
            </a:r>
            <a:r>
              <a:rPr lang="en-US" altLang="ja-JP" sz="2000" dirty="0" smtClean="0">
                <a:solidFill>
                  <a:srgbClr val="FFFFFF"/>
                </a:solidFill>
                <a:latin typeface="メイリオ"/>
                <a:ea typeface="メイリオ"/>
                <a:cs typeface="メイリオ"/>
              </a:rPr>
              <a:t>Business </a:t>
            </a:r>
            <a:r>
              <a:rPr lang="en-US" altLang="ja-JP" sz="2000" dirty="0">
                <a:solidFill>
                  <a:srgbClr val="FFFFFF"/>
                </a:solidFill>
                <a:latin typeface="メイリオ"/>
                <a:ea typeface="メイリオ"/>
                <a:cs typeface="メイリオ"/>
              </a:rPr>
              <a:t>Intelligence</a:t>
            </a:r>
            <a:endParaRPr lang="ja-JP" altLang="en-US" sz="2000" dirty="0">
              <a:solidFill>
                <a:srgbClr val="FFFFFF"/>
              </a:solidFill>
              <a:latin typeface="メイリオ"/>
              <a:ea typeface="メイリオ"/>
              <a:cs typeface="メイリオ"/>
            </a:endParaRPr>
          </a:p>
        </p:txBody>
      </p:sp>
      <p:sp>
        <p:nvSpPr>
          <p:cNvPr id="22" name="正方形/長方形 21"/>
          <p:cNvSpPr/>
          <p:nvPr/>
        </p:nvSpPr>
        <p:spPr>
          <a:xfrm>
            <a:off x="3905110" y="5549504"/>
            <a:ext cx="4826059" cy="400110"/>
          </a:xfrm>
          <a:prstGeom prst="rect">
            <a:avLst/>
          </a:prstGeom>
        </p:spPr>
        <p:txBody>
          <a:bodyPr wrap="square">
            <a:spAutoFit/>
          </a:bodyPr>
          <a:lstStyle/>
          <a:p>
            <a:pPr algn="ctr"/>
            <a:r>
              <a:rPr lang="en-US" altLang="ja-JP" sz="2000" dirty="0" smtClean="0">
                <a:solidFill>
                  <a:srgbClr val="FFFFFF"/>
                </a:solidFill>
                <a:latin typeface="メイリオ"/>
                <a:ea typeface="メイリオ"/>
                <a:cs typeface="メイリオ"/>
              </a:rPr>
              <a:t>BA</a:t>
            </a:r>
            <a:r>
              <a:rPr lang="ja-JP" altLang="en-US" sz="2000" dirty="0" smtClean="0">
                <a:solidFill>
                  <a:srgbClr val="FFFFFF"/>
                </a:solidFill>
                <a:latin typeface="メイリオ"/>
                <a:ea typeface="メイリオ"/>
                <a:cs typeface="メイリオ"/>
              </a:rPr>
              <a:t>：</a:t>
            </a:r>
            <a:r>
              <a:rPr lang="en-US" altLang="ja-JP" sz="2000" dirty="0" smtClean="0">
                <a:solidFill>
                  <a:srgbClr val="FFFFFF"/>
                </a:solidFill>
                <a:latin typeface="メイリオ"/>
                <a:ea typeface="メイリオ"/>
                <a:cs typeface="メイリオ"/>
              </a:rPr>
              <a:t>Business Analytics</a:t>
            </a:r>
            <a:endParaRPr lang="en-US" altLang="ja-JP"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37084687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ビジネス・インテリジェンスとビジネス・アナリティクス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cxnSp>
        <p:nvCxnSpPr>
          <p:cNvPr id="5" name="直線矢印コネクタ 4"/>
          <p:cNvCxnSpPr/>
          <p:nvPr/>
        </p:nvCxnSpPr>
        <p:spPr>
          <a:xfrm>
            <a:off x="4570413" y="1686092"/>
            <a:ext cx="3802419" cy="0"/>
          </a:xfrm>
          <a:prstGeom prst="straightConnector1">
            <a:avLst/>
          </a:prstGeom>
          <a:ln w="57150" cmpd="sng">
            <a:solidFill>
              <a:srgbClr val="0000FF"/>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flipH="1">
            <a:off x="767993" y="1686092"/>
            <a:ext cx="3802420" cy="0"/>
          </a:xfrm>
          <a:prstGeom prst="straightConnector1">
            <a:avLst/>
          </a:prstGeom>
          <a:ln w="57150" cmpd="sng">
            <a:solidFill>
              <a:srgbClr val="008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12" name="円/楕円 11"/>
          <p:cNvSpPr/>
          <p:nvPr/>
        </p:nvSpPr>
        <p:spPr>
          <a:xfrm>
            <a:off x="4447874" y="1563545"/>
            <a:ext cx="245077" cy="245094"/>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4247247" y="1171932"/>
            <a:ext cx="646331" cy="369332"/>
          </a:xfrm>
          <a:prstGeom prst="rect">
            <a:avLst/>
          </a:prstGeom>
          <a:noFill/>
        </p:spPr>
        <p:txBody>
          <a:bodyPr wrap="none" rtlCol="0">
            <a:spAutoFit/>
          </a:bodyPr>
          <a:lstStyle/>
          <a:p>
            <a:pPr algn="ctr"/>
            <a:r>
              <a:rPr kumimoji="1" lang="ja-JP" altLang="en-US" dirty="0" smtClean="0">
                <a:solidFill>
                  <a:srgbClr val="FF6600"/>
                </a:solidFill>
                <a:latin typeface="メイリオ"/>
                <a:ea typeface="メイリオ"/>
                <a:cs typeface="メイリオ"/>
              </a:rPr>
              <a:t>現在</a:t>
            </a:r>
            <a:endParaRPr kumimoji="1" lang="ja-JP" altLang="en-US" dirty="0">
              <a:solidFill>
                <a:srgbClr val="FF6600"/>
              </a:solidFill>
              <a:latin typeface="メイリオ"/>
              <a:ea typeface="メイリオ"/>
              <a:cs typeface="メイリオ"/>
            </a:endParaRPr>
          </a:p>
        </p:txBody>
      </p:sp>
      <p:sp>
        <p:nvSpPr>
          <p:cNvPr id="14" name="テキスト ボックス 13"/>
          <p:cNvSpPr txBox="1"/>
          <p:nvPr/>
        </p:nvSpPr>
        <p:spPr>
          <a:xfrm>
            <a:off x="767993" y="1171932"/>
            <a:ext cx="646331" cy="369332"/>
          </a:xfrm>
          <a:prstGeom prst="rect">
            <a:avLst/>
          </a:prstGeom>
          <a:noFill/>
        </p:spPr>
        <p:txBody>
          <a:bodyPr wrap="none" rtlCol="0">
            <a:spAutoFit/>
          </a:bodyPr>
          <a:lstStyle/>
          <a:p>
            <a:pPr algn="ctr"/>
            <a:r>
              <a:rPr kumimoji="1" lang="ja-JP" altLang="en-US" dirty="0" smtClean="0">
                <a:solidFill>
                  <a:srgbClr val="008000"/>
                </a:solidFill>
                <a:latin typeface="メイリオ"/>
                <a:ea typeface="メイリオ"/>
                <a:cs typeface="メイリオ"/>
              </a:rPr>
              <a:t>過去</a:t>
            </a:r>
            <a:endParaRPr kumimoji="1" lang="ja-JP" altLang="en-US" dirty="0">
              <a:solidFill>
                <a:srgbClr val="008000"/>
              </a:solidFill>
              <a:latin typeface="メイリオ"/>
              <a:ea typeface="メイリオ"/>
              <a:cs typeface="メイリオ"/>
            </a:endParaRPr>
          </a:p>
        </p:txBody>
      </p:sp>
      <p:sp>
        <p:nvSpPr>
          <p:cNvPr id="15" name="テキスト ボックス 14"/>
          <p:cNvSpPr txBox="1"/>
          <p:nvPr/>
        </p:nvSpPr>
        <p:spPr>
          <a:xfrm>
            <a:off x="7726501" y="1171932"/>
            <a:ext cx="646331" cy="369332"/>
          </a:xfrm>
          <a:prstGeom prst="rect">
            <a:avLst/>
          </a:prstGeom>
          <a:noFill/>
        </p:spPr>
        <p:txBody>
          <a:bodyPr wrap="none" rtlCol="0">
            <a:spAutoFit/>
          </a:bodyPr>
          <a:lstStyle/>
          <a:p>
            <a:pPr algn="r"/>
            <a:r>
              <a:rPr kumimoji="1" lang="ja-JP" altLang="en-US" dirty="0" smtClean="0">
                <a:solidFill>
                  <a:srgbClr val="0000FF"/>
                </a:solidFill>
                <a:latin typeface="メイリオ"/>
                <a:ea typeface="メイリオ"/>
                <a:cs typeface="メイリオ"/>
              </a:rPr>
              <a:t>未来</a:t>
            </a:r>
            <a:endParaRPr kumimoji="1" lang="ja-JP" altLang="en-US" dirty="0">
              <a:solidFill>
                <a:srgbClr val="0000FF"/>
              </a:solidFill>
              <a:latin typeface="メイリオ"/>
              <a:ea typeface="メイリオ"/>
              <a:cs typeface="メイリオ"/>
            </a:endParaRPr>
          </a:p>
        </p:txBody>
      </p:sp>
      <p:sp>
        <p:nvSpPr>
          <p:cNvPr id="16" name="ホームベース 15"/>
          <p:cNvSpPr/>
          <p:nvPr/>
        </p:nvSpPr>
        <p:spPr>
          <a:xfrm>
            <a:off x="4570413" y="2005319"/>
            <a:ext cx="3802419" cy="594168"/>
          </a:xfrm>
          <a:prstGeom prst="homePlat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メイリオ"/>
                <a:ea typeface="メイリオ"/>
                <a:cs typeface="メイリオ"/>
              </a:rPr>
              <a:t>BA</a:t>
            </a:r>
            <a:r>
              <a:rPr kumimoji="1" lang="ja-JP" altLang="en-US" sz="2400" dirty="0" smtClean="0">
                <a:solidFill>
                  <a:srgbClr val="FFFFFF"/>
                </a:solidFill>
                <a:latin typeface="メイリオ"/>
                <a:ea typeface="メイリオ"/>
                <a:cs typeface="メイリオ"/>
              </a:rPr>
              <a:t>：未来の可視化</a:t>
            </a:r>
            <a:endParaRPr kumimoji="1" lang="en-US" altLang="ja-JP" sz="2400" dirty="0" smtClean="0">
              <a:solidFill>
                <a:srgbClr val="FFFFFF"/>
              </a:solidFill>
              <a:latin typeface="メイリオ"/>
              <a:ea typeface="メイリオ"/>
              <a:cs typeface="メイリオ"/>
            </a:endParaRPr>
          </a:p>
          <a:p>
            <a:pPr algn="ctr"/>
            <a:r>
              <a:rPr lang="en-US" altLang="ja-JP" sz="1200" dirty="0" smtClean="0">
                <a:solidFill>
                  <a:srgbClr val="FFFFFF"/>
                </a:solidFill>
                <a:latin typeface="メイリオ"/>
                <a:ea typeface="メイリオ"/>
                <a:cs typeface="メイリオ"/>
              </a:rPr>
              <a:t>Business Analytics</a:t>
            </a:r>
            <a:endParaRPr kumimoji="1" lang="ja-JP" altLang="en-US" sz="1200" dirty="0">
              <a:solidFill>
                <a:srgbClr val="FFFFFF"/>
              </a:solidFill>
              <a:latin typeface="メイリオ"/>
              <a:ea typeface="メイリオ"/>
              <a:cs typeface="メイリオ"/>
            </a:endParaRPr>
          </a:p>
        </p:txBody>
      </p:sp>
      <p:sp>
        <p:nvSpPr>
          <p:cNvPr id="17" name="ホームベース 16"/>
          <p:cNvSpPr/>
          <p:nvPr/>
        </p:nvSpPr>
        <p:spPr>
          <a:xfrm flipH="1">
            <a:off x="760056" y="2005319"/>
            <a:ext cx="3802419" cy="594168"/>
          </a:xfrm>
          <a:prstGeom prst="homePlate">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メイリオ"/>
                <a:ea typeface="メイリオ"/>
                <a:cs typeface="メイリオ"/>
              </a:rPr>
              <a:t>BI</a:t>
            </a:r>
            <a:r>
              <a:rPr kumimoji="1" lang="ja-JP" altLang="en-US" sz="2400" dirty="0" smtClean="0">
                <a:solidFill>
                  <a:srgbClr val="FFFFFF"/>
                </a:solidFill>
                <a:latin typeface="メイリオ"/>
                <a:ea typeface="メイリオ"/>
                <a:cs typeface="メイリオ"/>
              </a:rPr>
              <a:t>：過去の可視化</a:t>
            </a:r>
            <a:endParaRPr kumimoji="1" lang="en-US" altLang="ja-JP" sz="2400" dirty="0" smtClean="0">
              <a:solidFill>
                <a:srgbClr val="FFFFFF"/>
              </a:solidFill>
              <a:latin typeface="メイリオ"/>
              <a:ea typeface="メイリオ"/>
              <a:cs typeface="メイリオ"/>
            </a:endParaRPr>
          </a:p>
          <a:p>
            <a:pPr algn="ctr"/>
            <a:r>
              <a:rPr lang="en-US" altLang="ja-JP" sz="1200" dirty="0" smtClean="0">
                <a:solidFill>
                  <a:srgbClr val="FFFFFF"/>
                </a:solidFill>
                <a:latin typeface="メイリオ"/>
                <a:ea typeface="メイリオ"/>
                <a:cs typeface="メイリオ"/>
              </a:rPr>
              <a:t>Business Intelligence</a:t>
            </a:r>
            <a:endParaRPr kumimoji="1" lang="ja-JP" altLang="en-US" sz="1200" dirty="0">
              <a:solidFill>
                <a:srgbClr val="FFFFFF"/>
              </a:solidFill>
              <a:latin typeface="メイリオ"/>
              <a:ea typeface="メイリオ"/>
              <a:cs typeface="メイリオ"/>
            </a:endParaRPr>
          </a:p>
        </p:txBody>
      </p:sp>
      <p:sp>
        <p:nvSpPr>
          <p:cNvPr id="19" name="正方形/長方形 18"/>
          <p:cNvSpPr/>
          <p:nvPr/>
        </p:nvSpPr>
        <p:spPr>
          <a:xfrm>
            <a:off x="1065871" y="2912238"/>
            <a:ext cx="3382003" cy="514019"/>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集計</a:t>
            </a:r>
            <a:r>
              <a:rPr kumimoji="1" lang="en-US" altLang="ja-JP" sz="1600" dirty="0" smtClean="0">
                <a:solidFill>
                  <a:srgbClr val="FFFFFF"/>
                </a:solidFill>
                <a:latin typeface="ＭＳ Ｐゴシック"/>
                <a:ea typeface="ＭＳ Ｐゴシック"/>
                <a:cs typeface="ＭＳ Ｐゴシック"/>
              </a:rPr>
              <a:t> </a:t>
            </a:r>
            <a:r>
              <a:rPr kumimoji="1" lang="ja-JP" altLang="en-US" sz="1600" dirty="0" smtClean="0">
                <a:solidFill>
                  <a:srgbClr val="FFFFFF"/>
                </a:solidFill>
                <a:latin typeface="ＭＳ Ｐゴシック"/>
                <a:ea typeface="ＭＳ Ｐゴシック"/>
                <a:cs typeface="ＭＳ Ｐゴシック"/>
              </a:rPr>
              <a:t>＋</a:t>
            </a:r>
            <a:r>
              <a:rPr kumimoji="1" lang="en-US" altLang="ja-JP" sz="1600" dirty="0" smtClean="0">
                <a:solidFill>
                  <a:srgbClr val="FFFFFF"/>
                </a:solidFill>
                <a:latin typeface="ＭＳ Ｐゴシック"/>
                <a:ea typeface="ＭＳ Ｐゴシック"/>
                <a:cs typeface="ＭＳ Ｐゴシック"/>
              </a:rPr>
              <a:t> </a:t>
            </a:r>
            <a:r>
              <a:rPr kumimoji="1" lang="ja-JP" altLang="en-US" sz="1600" dirty="0" smtClean="0">
                <a:solidFill>
                  <a:srgbClr val="FFFFFF"/>
                </a:solidFill>
                <a:latin typeface="ＭＳ Ｐゴシック"/>
                <a:ea typeface="ＭＳ Ｐゴシック"/>
                <a:cs typeface="ＭＳ Ｐゴシック"/>
              </a:rPr>
              <a:t>統計解析</a:t>
            </a:r>
            <a:endParaRPr kumimoji="1" lang="ja-JP" altLang="en-US" sz="1600" dirty="0">
              <a:solidFill>
                <a:srgbClr val="FFFFFF"/>
              </a:solidFill>
              <a:latin typeface="ＭＳ Ｐゴシック"/>
              <a:ea typeface="ＭＳ Ｐゴシック"/>
              <a:cs typeface="ＭＳ Ｐゴシック"/>
            </a:endParaRPr>
          </a:p>
        </p:txBody>
      </p:sp>
      <p:sp>
        <p:nvSpPr>
          <p:cNvPr id="20" name="正方形/長方形 19"/>
          <p:cNvSpPr/>
          <p:nvPr/>
        </p:nvSpPr>
        <p:spPr>
          <a:xfrm>
            <a:off x="4692951" y="2912238"/>
            <a:ext cx="3382003" cy="51401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モデリング</a:t>
            </a:r>
            <a:r>
              <a:rPr kumimoji="1" lang="en-US" altLang="ja-JP" sz="1600" dirty="0" smtClean="0">
                <a:solidFill>
                  <a:srgbClr val="FFFFFF"/>
                </a:solidFill>
                <a:latin typeface="ＭＳ Ｐゴシック"/>
                <a:ea typeface="ＭＳ Ｐゴシック"/>
                <a:cs typeface="ＭＳ Ｐゴシック"/>
              </a:rPr>
              <a:t> </a:t>
            </a:r>
            <a:r>
              <a:rPr kumimoji="1" lang="ja-JP" altLang="en-US" sz="1600" dirty="0" smtClean="0">
                <a:solidFill>
                  <a:srgbClr val="FFFFFF"/>
                </a:solidFill>
                <a:latin typeface="ＭＳ Ｐゴシック"/>
                <a:ea typeface="ＭＳ Ｐゴシック"/>
                <a:cs typeface="ＭＳ Ｐゴシック"/>
              </a:rPr>
              <a:t>＋</a:t>
            </a:r>
            <a:r>
              <a:rPr kumimoji="1" lang="en-US" altLang="ja-JP" sz="1600" dirty="0" smtClean="0">
                <a:solidFill>
                  <a:srgbClr val="FFFFFF"/>
                </a:solidFill>
                <a:latin typeface="ＭＳ Ｐゴシック"/>
                <a:ea typeface="ＭＳ Ｐゴシック"/>
                <a:cs typeface="ＭＳ Ｐゴシック"/>
              </a:rPr>
              <a:t> </a:t>
            </a:r>
            <a:r>
              <a:rPr kumimoji="1" lang="ja-JP" altLang="en-US" sz="1600" dirty="0" smtClean="0">
                <a:solidFill>
                  <a:srgbClr val="FFFFFF"/>
                </a:solidFill>
                <a:latin typeface="ＭＳ Ｐゴシック"/>
                <a:ea typeface="ＭＳ Ｐゴシック"/>
                <a:cs typeface="ＭＳ Ｐゴシック"/>
              </a:rPr>
              <a:t>シミュレーション</a:t>
            </a:r>
            <a:endParaRPr kumimoji="1" lang="ja-JP" altLang="en-US" sz="1600" dirty="0">
              <a:solidFill>
                <a:srgbClr val="FFFFFF"/>
              </a:solidFill>
              <a:latin typeface="ＭＳ Ｐゴシック"/>
              <a:ea typeface="ＭＳ Ｐゴシック"/>
              <a:cs typeface="ＭＳ Ｐゴシック"/>
            </a:endParaRPr>
          </a:p>
        </p:txBody>
      </p:sp>
      <p:sp>
        <p:nvSpPr>
          <p:cNvPr id="21" name="正方形/長方形 20"/>
          <p:cNvSpPr/>
          <p:nvPr/>
        </p:nvSpPr>
        <p:spPr>
          <a:xfrm>
            <a:off x="1065871" y="3580677"/>
            <a:ext cx="3382003" cy="514019"/>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原因や理由を見つける</a:t>
            </a:r>
            <a:endParaRPr kumimoji="1" lang="ja-JP" altLang="en-US" sz="1600" dirty="0">
              <a:solidFill>
                <a:srgbClr val="FFFFFF"/>
              </a:solidFill>
              <a:latin typeface="ＭＳ Ｐゴシック"/>
              <a:ea typeface="ＭＳ Ｐゴシック"/>
              <a:cs typeface="ＭＳ Ｐゴシック"/>
            </a:endParaRPr>
          </a:p>
        </p:txBody>
      </p:sp>
      <p:sp>
        <p:nvSpPr>
          <p:cNvPr id="22" name="正方形/長方形 21"/>
          <p:cNvSpPr/>
          <p:nvPr/>
        </p:nvSpPr>
        <p:spPr>
          <a:xfrm>
            <a:off x="4692951" y="3580677"/>
            <a:ext cx="3382003" cy="51401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最適な計画を作る</a:t>
            </a:r>
            <a:endParaRPr kumimoji="1" lang="ja-JP" altLang="en-US" sz="1600" dirty="0">
              <a:solidFill>
                <a:srgbClr val="FFFFFF"/>
              </a:solidFill>
              <a:latin typeface="ＭＳ Ｐゴシック"/>
              <a:ea typeface="ＭＳ Ｐゴシック"/>
              <a:cs typeface="ＭＳ Ｐゴシック"/>
            </a:endParaRPr>
          </a:p>
        </p:txBody>
      </p:sp>
      <p:sp>
        <p:nvSpPr>
          <p:cNvPr id="23" name="正方形/長方形 22"/>
          <p:cNvSpPr/>
          <p:nvPr/>
        </p:nvSpPr>
        <p:spPr>
          <a:xfrm>
            <a:off x="1065871" y="4271397"/>
            <a:ext cx="3382003" cy="177426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製品不良の傾向を明らかにし、その原因を特定。</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業績の推移から、業績を左右する要員とその影響度合いを明確化。</a:t>
            </a:r>
            <a:endParaRPr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事業投資と経営指標に及ぼす影響を推測。</a:t>
            </a:r>
            <a:endParaRPr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人材とスキルの関係、業績への貢献度合いを明示。</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お客様の購入商品からアップセル可能な商品のレコメンド。</a:t>
            </a:r>
            <a:endParaRPr kumimoji="1" lang="en-US" altLang="ja-JP" sz="1200" dirty="0" smtClean="0">
              <a:solidFill>
                <a:srgbClr val="FFFFFF"/>
              </a:solidFill>
              <a:latin typeface="ＭＳ Ｐゴシック"/>
              <a:ea typeface="ＭＳ Ｐゴシック"/>
              <a:cs typeface="ＭＳ Ｐゴシック"/>
            </a:endParaRPr>
          </a:p>
        </p:txBody>
      </p:sp>
      <p:sp>
        <p:nvSpPr>
          <p:cNvPr id="24" name="正方形/長方形 23"/>
          <p:cNvSpPr/>
          <p:nvPr/>
        </p:nvSpPr>
        <p:spPr>
          <a:xfrm>
            <a:off x="4692951" y="4271397"/>
            <a:ext cx="3382003" cy="177426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事業における最適な予算や人材の配分。</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目的地へ物資を運ぶ上での最適な輸送ルート。</a:t>
            </a:r>
            <a:endParaRPr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季節ごとに集客を最大化できるホテルの客室料金設定。</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売上を最大化するための顧客モデルと対象顧客の発見。</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来店客を増やすための広告宣伝の組合せ。</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3379738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p:txBody>
          <a:bodyPr/>
          <a:lstStyle/>
          <a:p>
            <a:r>
              <a:rPr lang="ja-JP" altLang="en-US" sz="2400" dirty="0"/>
              <a:t>アナリティクスの適用例</a:t>
            </a:r>
            <a:r>
              <a:rPr lang="en-US" altLang="ja-JP" sz="2400" dirty="0" smtClean="0"/>
              <a:t>: </a:t>
            </a:r>
            <a:r>
              <a:rPr lang="ja-JP" altLang="en-US" sz="2400" dirty="0" smtClean="0"/>
              <a:t>ダッシュボード、スコアリング、ゲージ</a:t>
            </a:r>
          </a:p>
        </p:txBody>
      </p:sp>
      <p:sp>
        <p:nvSpPr>
          <p:cNvPr id="2" name="角丸四角形 1"/>
          <p:cNvSpPr/>
          <p:nvPr/>
        </p:nvSpPr>
        <p:spPr bwMode="auto">
          <a:xfrm>
            <a:off x="611560" y="980728"/>
            <a:ext cx="7920880" cy="864096"/>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lang="ja-JP" altLang="en-US" sz="1600" dirty="0">
                <a:latin typeface="メイリオ"/>
                <a:ea typeface="メイリオ"/>
                <a:cs typeface="メイリオ"/>
              </a:rPr>
              <a:t>複雑な情報を速やかに伝達するために、さまざまな企業システムのデータを、ゲージチャート、地図、グラフなどのグラフィカルな要素を使用した視覚性に富んだ形式にして、さまざまなビジネス状況をまとめて</a:t>
            </a:r>
            <a:r>
              <a:rPr lang="ja-JP" altLang="en-US" sz="1600" dirty="0" smtClean="0">
                <a:latin typeface="メイリオ"/>
                <a:ea typeface="メイリオ"/>
                <a:cs typeface="メイリオ"/>
              </a:rPr>
              <a:t>表示したもの</a:t>
            </a:r>
            <a:endParaRPr kumimoji="0" lang="ja-JP" altLang="en-US" sz="1600" b="0" i="0" u="none" strike="noStrike" cap="none" normalizeH="0" baseline="0" dirty="0" smtClean="0">
              <a:ln>
                <a:noFill/>
              </a:ln>
              <a:solidFill>
                <a:srgbClr val="484848"/>
              </a:solidFill>
              <a:effectLst/>
              <a:latin typeface="メイリオ"/>
              <a:ea typeface="メイリオ"/>
              <a:cs typeface="メイリオ"/>
            </a:endParaRPr>
          </a:p>
        </p:txBody>
      </p:sp>
      <p:pic>
        <p:nvPicPr>
          <p:cNvPr id="4098" name="Picture 2" descr="QlikView for iP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3702584" cy="2794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http://tikm11m.files.wordpress.com/2009/11/microstrategy-enterprise-performance-management-dashboar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742" y="1973406"/>
            <a:ext cx="3506698" cy="2794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http://www.infocom.co.jp/ecm/product/cognos/image/cognos_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23" y="3970834"/>
            <a:ext cx="3784277" cy="2457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7072" y="3970834"/>
            <a:ext cx="3797185" cy="2457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9552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2"/>
          <p:cNvSpPr>
            <a:spLocks noGrp="1"/>
          </p:cNvSpPr>
          <p:nvPr>
            <p:ph type="title"/>
          </p:nvPr>
        </p:nvSpPr>
        <p:spPr/>
        <p:txBody>
          <a:bodyPr/>
          <a:lstStyle/>
          <a:p>
            <a:r>
              <a:rPr lang="ja-JP" altLang="en-US" sz="2400" dirty="0" smtClean="0"/>
              <a:t>アナリティクスの目的</a:t>
            </a:r>
          </a:p>
        </p:txBody>
      </p:sp>
      <p:sp>
        <p:nvSpPr>
          <p:cNvPr id="66" name="角丸四角形 65"/>
          <p:cNvSpPr/>
          <p:nvPr/>
        </p:nvSpPr>
        <p:spPr bwMode="auto">
          <a:xfrm>
            <a:off x="323529" y="1064624"/>
            <a:ext cx="8424936" cy="864096"/>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defRPr/>
            </a:pPr>
            <a:r>
              <a:rPr kumimoji="0" lang="ja-JP" altLang="en-US" sz="2000" dirty="0" smtClean="0">
                <a:solidFill>
                  <a:schemeClr val="bg1"/>
                </a:solidFill>
                <a:latin typeface="メイリオ"/>
                <a:ea typeface="メイリオ"/>
                <a:cs typeface="メイリオ"/>
              </a:rPr>
              <a:t>膨大なデータに内在する相互の関係や構造を分析・整理し</a:t>
            </a:r>
          </a:p>
          <a:p>
            <a:pPr algn="ctr">
              <a:spcBef>
                <a:spcPts val="0"/>
              </a:spcBef>
              <a:defRPr/>
            </a:pPr>
            <a:r>
              <a:rPr kumimoji="0" lang="ja-JP" altLang="en-US" sz="2000" dirty="0" smtClean="0">
                <a:solidFill>
                  <a:schemeClr val="bg1"/>
                </a:solidFill>
                <a:latin typeface="メイリオ"/>
                <a:ea typeface="メイリオ"/>
                <a:cs typeface="メイリオ"/>
              </a:rPr>
              <a:t>わかりやすく表現して、事実に基づく意思決定を支援すること</a:t>
            </a:r>
            <a:endParaRPr kumimoji="0" lang="ja-JP" altLang="en-US" sz="2000" dirty="0">
              <a:solidFill>
                <a:schemeClr val="bg1"/>
              </a:solidFill>
              <a:latin typeface="メイリオ"/>
              <a:ea typeface="メイリオ"/>
              <a:cs typeface="メイリオ"/>
            </a:endParaRPr>
          </a:p>
        </p:txBody>
      </p:sp>
      <p:sp>
        <p:nvSpPr>
          <p:cNvPr id="67" name="角丸四角形 66"/>
          <p:cNvSpPr/>
          <p:nvPr/>
        </p:nvSpPr>
        <p:spPr bwMode="auto">
          <a:xfrm>
            <a:off x="323529" y="2775169"/>
            <a:ext cx="3744416" cy="576064"/>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2000" dirty="0">
                <a:solidFill>
                  <a:schemeClr val="bg1"/>
                </a:solidFill>
                <a:latin typeface="メイリオ"/>
                <a:ea typeface="メイリオ"/>
                <a:cs typeface="メイリオ"/>
              </a:rPr>
              <a:t>営業</a:t>
            </a:r>
            <a:r>
              <a:rPr kumimoji="0" lang="ja-JP" altLang="en-US" sz="2000" dirty="0" smtClean="0">
                <a:solidFill>
                  <a:schemeClr val="bg1"/>
                </a:solidFill>
                <a:latin typeface="メイリオ"/>
                <a:ea typeface="メイリオ"/>
                <a:cs typeface="メイリオ"/>
              </a:rPr>
              <a:t>戦略</a:t>
            </a:r>
            <a:endParaRPr kumimoji="0" lang="ja-JP" altLang="en-US" sz="2000" dirty="0">
              <a:solidFill>
                <a:schemeClr val="bg1"/>
              </a:solidFill>
              <a:latin typeface="メイリオ"/>
              <a:ea typeface="メイリオ"/>
              <a:cs typeface="メイリオ"/>
            </a:endParaRPr>
          </a:p>
        </p:txBody>
      </p:sp>
      <p:sp>
        <p:nvSpPr>
          <p:cNvPr id="68" name="角丸四角形 67"/>
          <p:cNvSpPr/>
          <p:nvPr/>
        </p:nvSpPr>
        <p:spPr bwMode="auto">
          <a:xfrm>
            <a:off x="323527" y="3401402"/>
            <a:ext cx="3744416" cy="576064"/>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2000" dirty="0">
                <a:solidFill>
                  <a:schemeClr val="bg1"/>
                </a:solidFill>
                <a:latin typeface="メイリオ"/>
                <a:ea typeface="メイリオ"/>
                <a:cs typeface="メイリオ"/>
              </a:rPr>
              <a:t>マーケティング</a:t>
            </a:r>
            <a:r>
              <a:rPr kumimoji="0" lang="ja-JP" altLang="en-US" sz="2000" dirty="0" smtClean="0">
                <a:solidFill>
                  <a:schemeClr val="bg1"/>
                </a:solidFill>
                <a:latin typeface="メイリオ"/>
                <a:ea typeface="メイリオ"/>
                <a:cs typeface="メイリオ"/>
              </a:rPr>
              <a:t>戦略</a:t>
            </a:r>
            <a:endParaRPr kumimoji="0" lang="ja-JP" altLang="en-US" sz="2000" dirty="0">
              <a:solidFill>
                <a:schemeClr val="bg1"/>
              </a:solidFill>
              <a:latin typeface="メイリオ"/>
              <a:ea typeface="メイリオ"/>
              <a:cs typeface="メイリオ"/>
            </a:endParaRPr>
          </a:p>
        </p:txBody>
      </p:sp>
      <p:sp>
        <p:nvSpPr>
          <p:cNvPr id="69" name="角丸四角形 68"/>
          <p:cNvSpPr/>
          <p:nvPr/>
        </p:nvSpPr>
        <p:spPr bwMode="auto">
          <a:xfrm>
            <a:off x="323528" y="4018440"/>
            <a:ext cx="3744416" cy="576064"/>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2000" dirty="0">
                <a:solidFill>
                  <a:schemeClr val="bg1"/>
                </a:solidFill>
                <a:latin typeface="メイリオ"/>
                <a:ea typeface="メイリオ"/>
                <a:cs typeface="メイリオ"/>
              </a:rPr>
              <a:t>製造の</a:t>
            </a:r>
            <a:r>
              <a:rPr kumimoji="0" lang="ja-JP" altLang="en-US" sz="2000" dirty="0" smtClean="0">
                <a:solidFill>
                  <a:schemeClr val="bg1"/>
                </a:solidFill>
                <a:latin typeface="メイリオ"/>
                <a:ea typeface="メイリオ"/>
                <a:cs typeface="メイリオ"/>
              </a:rPr>
              <a:t>効率化</a:t>
            </a:r>
            <a:endParaRPr kumimoji="0" lang="ja-JP" altLang="en-US" sz="2000" dirty="0">
              <a:solidFill>
                <a:schemeClr val="bg1"/>
              </a:solidFill>
              <a:latin typeface="メイリオ"/>
              <a:ea typeface="メイリオ"/>
              <a:cs typeface="メイリオ"/>
            </a:endParaRPr>
          </a:p>
        </p:txBody>
      </p:sp>
      <p:sp>
        <p:nvSpPr>
          <p:cNvPr id="71" name="角丸四角形 70"/>
          <p:cNvSpPr/>
          <p:nvPr/>
        </p:nvSpPr>
        <p:spPr bwMode="auto">
          <a:xfrm>
            <a:off x="323528" y="4625538"/>
            <a:ext cx="3744416" cy="576064"/>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2000" dirty="0">
                <a:solidFill>
                  <a:schemeClr val="bg1"/>
                </a:solidFill>
                <a:latin typeface="メイリオ"/>
                <a:ea typeface="メイリオ"/>
                <a:cs typeface="メイリオ"/>
              </a:rPr>
              <a:t>製品</a:t>
            </a:r>
            <a:r>
              <a:rPr kumimoji="0" lang="ja-JP" altLang="en-US" sz="2000" dirty="0" smtClean="0">
                <a:solidFill>
                  <a:schemeClr val="bg1"/>
                </a:solidFill>
                <a:latin typeface="メイリオ"/>
                <a:ea typeface="メイリオ"/>
                <a:cs typeface="メイリオ"/>
              </a:rPr>
              <a:t>開発</a:t>
            </a:r>
            <a:endParaRPr kumimoji="0" lang="ja-JP" altLang="en-US" sz="2000" dirty="0">
              <a:solidFill>
                <a:schemeClr val="bg1"/>
              </a:solidFill>
              <a:latin typeface="メイリオ"/>
              <a:ea typeface="メイリオ"/>
              <a:cs typeface="メイリオ"/>
            </a:endParaRPr>
          </a:p>
        </p:txBody>
      </p:sp>
      <p:sp>
        <p:nvSpPr>
          <p:cNvPr id="77" name="角丸四角形 76"/>
          <p:cNvSpPr/>
          <p:nvPr/>
        </p:nvSpPr>
        <p:spPr bwMode="auto">
          <a:xfrm>
            <a:off x="323528" y="5245045"/>
            <a:ext cx="3744416" cy="576064"/>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2000" dirty="0" smtClean="0">
                <a:solidFill>
                  <a:schemeClr val="bg1"/>
                </a:solidFill>
                <a:latin typeface="メイリオ"/>
                <a:ea typeface="メイリオ"/>
                <a:cs typeface="メイリオ"/>
              </a:rPr>
              <a:t>カスタマー・サポート</a:t>
            </a:r>
            <a:endParaRPr kumimoji="0" lang="ja-JP" altLang="en-US" sz="2000" dirty="0">
              <a:solidFill>
                <a:schemeClr val="bg1"/>
              </a:solidFill>
              <a:latin typeface="メイリオ"/>
              <a:ea typeface="メイリオ"/>
              <a:cs typeface="メイリオ"/>
            </a:endParaRPr>
          </a:p>
        </p:txBody>
      </p:sp>
      <p:sp>
        <p:nvSpPr>
          <p:cNvPr id="72" name="右矢印 71"/>
          <p:cNvSpPr/>
          <p:nvPr/>
        </p:nvSpPr>
        <p:spPr bwMode="auto">
          <a:xfrm>
            <a:off x="4211960" y="2775169"/>
            <a:ext cx="2160240" cy="576064"/>
          </a:xfrm>
          <a:prstGeom prst="right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売り上げの増大</a:t>
            </a:r>
          </a:p>
        </p:txBody>
      </p:sp>
      <p:sp>
        <p:nvSpPr>
          <p:cNvPr id="73" name="角丸四角形 72"/>
          <p:cNvSpPr/>
          <p:nvPr/>
        </p:nvSpPr>
        <p:spPr bwMode="auto">
          <a:xfrm>
            <a:off x="6516216" y="2775168"/>
            <a:ext cx="2232248" cy="3028495"/>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defRPr/>
            </a:pPr>
            <a:r>
              <a:rPr kumimoji="0" lang="ja-JP" altLang="en-US" dirty="0">
                <a:solidFill>
                  <a:schemeClr val="bg1"/>
                </a:solidFill>
                <a:latin typeface="メイリオ"/>
                <a:ea typeface="メイリオ"/>
                <a:cs typeface="メイリオ"/>
              </a:rPr>
              <a:t>企業</a:t>
            </a:r>
            <a:r>
              <a:rPr kumimoji="0" lang="ja-JP" altLang="en-US" dirty="0" smtClean="0">
                <a:solidFill>
                  <a:schemeClr val="bg1"/>
                </a:solidFill>
                <a:latin typeface="メイリオ"/>
                <a:ea typeface="メイリオ"/>
                <a:cs typeface="メイリオ"/>
              </a:rPr>
              <a:t>経営の最適化</a:t>
            </a:r>
            <a:endParaRPr kumimoji="0" lang="en-US" altLang="ja-JP" dirty="0" smtClean="0">
              <a:solidFill>
                <a:schemeClr val="bg1"/>
              </a:solidFill>
              <a:latin typeface="メイリオ"/>
              <a:ea typeface="メイリオ"/>
              <a:cs typeface="メイリオ"/>
            </a:endParaRPr>
          </a:p>
          <a:p>
            <a:pPr algn="ctr">
              <a:spcBef>
                <a:spcPts val="0"/>
              </a:spcBef>
              <a:defRPr/>
            </a:pPr>
            <a:r>
              <a:rPr kumimoji="0" lang="ja-JP" altLang="en-US" dirty="0" smtClean="0">
                <a:solidFill>
                  <a:schemeClr val="bg1"/>
                </a:solidFill>
                <a:latin typeface="メイリオ"/>
                <a:ea typeface="メイリオ"/>
                <a:cs typeface="メイリオ"/>
              </a:rPr>
              <a:t>事業活動の最適化</a:t>
            </a:r>
            <a:endParaRPr kumimoji="0" lang="en-US" altLang="ja-JP" dirty="0" smtClean="0">
              <a:solidFill>
                <a:schemeClr val="bg1"/>
              </a:solidFill>
              <a:latin typeface="メイリオ"/>
              <a:ea typeface="メイリオ"/>
              <a:cs typeface="メイリオ"/>
            </a:endParaRPr>
          </a:p>
          <a:p>
            <a:pPr algn="ctr">
              <a:spcBef>
                <a:spcPts val="0"/>
              </a:spcBef>
              <a:defRPr/>
            </a:pPr>
            <a:endParaRPr kumimoji="0" lang="en-US" altLang="ja-JP" dirty="0">
              <a:solidFill>
                <a:schemeClr val="bg1"/>
              </a:solidFill>
              <a:latin typeface="メイリオ"/>
              <a:ea typeface="メイリオ"/>
              <a:cs typeface="メイリオ"/>
            </a:endParaRPr>
          </a:p>
          <a:p>
            <a:pPr algn="ctr">
              <a:spcBef>
                <a:spcPts val="0"/>
              </a:spcBef>
              <a:defRPr/>
            </a:pPr>
            <a:r>
              <a:rPr kumimoji="0" lang="en-US" altLang="ja-JP" sz="2800" dirty="0" smtClean="0">
                <a:solidFill>
                  <a:schemeClr val="bg1"/>
                </a:solidFill>
                <a:latin typeface="メイリオ"/>
                <a:ea typeface="メイリオ"/>
                <a:cs typeface="メイリオ"/>
              </a:rPr>
              <a:t>EPM</a:t>
            </a:r>
          </a:p>
          <a:p>
            <a:pPr algn="ctr">
              <a:spcBef>
                <a:spcPts val="0"/>
              </a:spcBef>
              <a:defRPr/>
            </a:pPr>
            <a:r>
              <a:rPr kumimoji="0" lang="en-US" altLang="ja-JP" sz="800" dirty="0" smtClean="0">
                <a:solidFill>
                  <a:schemeClr val="bg1"/>
                </a:solidFill>
                <a:latin typeface="メイリオ"/>
                <a:ea typeface="メイリオ"/>
                <a:cs typeface="メイリオ"/>
              </a:rPr>
              <a:t>Enterprise Performance </a:t>
            </a:r>
            <a:r>
              <a:rPr kumimoji="0" lang="en-US" altLang="ja-JP" sz="800" dirty="0">
                <a:solidFill>
                  <a:schemeClr val="bg1"/>
                </a:solidFill>
                <a:latin typeface="メイリオ"/>
                <a:ea typeface="メイリオ"/>
                <a:cs typeface="メイリオ"/>
              </a:rPr>
              <a:t>Management </a:t>
            </a:r>
            <a:endParaRPr kumimoji="0" lang="en-US" altLang="ja-JP" sz="800" dirty="0" smtClean="0">
              <a:solidFill>
                <a:schemeClr val="bg1"/>
              </a:solidFill>
              <a:latin typeface="メイリオ"/>
              <a:ea typeface="メイリオ"/>
              <a:cs typeface="メイリオ"/>
            </a:endParaRPr>
          </a:p>
        </p:txBody>
      </p:sp>
      <p:sp>
        <p:nvSpPr>
          <p:cNvPr id="74" name="右矢印 73"/>
          <p:cNvSpPr/>
          <p:nvPr/>
        </p:nvSpPr>
        <p:spPr bwMode="auto">
          <a:xfrm>
            <a:off x="4211960" y="3401402"/>
            <a:ext cx="2160240" cy="576064"/>
          </a:xfrm>
          <a:prstGeom prst="right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企業価値の向上</a:t>
            </a:r>
          </a:p>
        </p:txBody>
      </p:sp>
      <p:sp>
        <p:nvSpPr>
          <p:cNvPr id="75" name="右矢印 74"/>
          <p:cNvSpPr/>
          <p:nvPr/>
        </p:nvSpPr>
        <p:spPr bwMode="auto">
          <a:xfrm>
            <a:off x="4211960" y="4018440"/>
            <a:ext cx="2160240" cy="576064"/>
          </a:xfrm>
          <a:prstGeom prst="right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コスト削減</a:t>
            </a:r>
          </a:p>
        </p:txBody>
      </p:sp>
      <p:sp>
        <p:nvSpPr>
          <p:cNvPr id="76" name="右矢印 75"/>
          <p:cNvSpPr/>
          <p:nvPr/>
        </p:nvSpPr>
        <p:spPr bwMode="auto">
          <a:xfrm>
            <a:off x="4211960" y="4625538"/>
            <a:ext cx="2160240" cy="576064"/>
          </a:xfrm>
          <a:prstGeom prst="right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競争力強化</a:t>
            </a:r>
          </a:p>
        </p:txBody>
      </p:sp>
      <p:sp>
        <p:nvSpPr>
          <p:cNvPr id="80" name="右矢印 79"/>
          <p:cNvSpPr/>
          <p:nvPr/>
        </p:nvSpPr>
        <p:spPr bwMode="auto">
          <a:xfrm>
            <a:off x="4198573" y="5245045"/>
            <a:ext cx="2160240" cy="576064"/>
          </a:xfrm>
          <a:prstGeom prst="right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顧客満足の向上</a:t>
            </a:r>
          </a:p>
        </p:txBody>
      </p:sp>
      <p:sp>
        <p:nvSpPr>
          <p:cNvPr id="81" name="角丸四角形 80"/>
          <p:cNvSpPr/>
          <p:nvPr/>
        </p:nvSpPr>
        <p:spPr bwMode="auto">
          <a:xfrm>
            <a:off x="323527" y="5921682"/>
            <a:ext cx="8424938" cy="603662"/>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pPr>
            <a:r>
              <a:rPr kumimoji="0" lang="ja-JP" altLang="en-US" dirty="0" smtClean="0">
                <a:solidFill>
                  <a:schemeClr val="bg1"/>
                </a:solidFill>
                <a:latin typeface="メイリオ"/>
                <a:ea typeface="メイリオ"/>
                <a:cs typeface="メイリオ"/>
              </a:rPr>
              <a:t>「何</a:t>
            </a:r>
            <a:r>
              <a:rPr kumimoji="0" lang="ja-JP" altLang="en-US" dirty="0">
                <a:solidFill>
                  <a:schemeClr val="bg1"/>
                </a:solidFill>
                <a:latin typeface="メイリオ"/>
                <a:ea typeface="メイリオ"/>
                <a:cs typeface="メイリオ"/>
              </a:rPr>
              <a:t>かが起こってから変わる企業」から「何かが起こる前に変わる企業</a:t>
            </a:r>
            <a:r>
              <a:rPr kumimoji="0" lang="ja-JP" altLang="en-US" dirty="0" smtClean="0">
                <a:solidFill>
                  <a:schemeClr val="bg1"/>
                </a:solidFill>
                <a:latin typeface="メイリオ"/>
                <a:ea typeface="メイリオ"/>
                <a:cs typeface="メイリオ"/>
              </a:rPr>
              <a:t>」へ</a:t>
            </a:r>
            <a:endParaRPr kumimoji="0" lang="ja-JP" altLang="en-US" dirty="0">
              <a:solidFill>
                <a:schemeClr val="bg1"/>
              </a:solidFill>
              <a:latin typeface="メイリオ"/>
              <a:ea typeface="メイリオ"/>
              <a:cs typeface="メイリオ"/>
            </a:endParaRPr>
          </a:p>
        </p:txBody>
      </p:sp>
      <p:sp>
        <p:nvSpPr>
          <p:cNvPr id="82" name="角丸四角形 81"/>
          <p:cNvSpPr/>
          <p:nvPr/>
        </p:nvSpPr>
        <p:spPr bwMode="auto">
          <a:xfrm>
            <a:off x="323529" y="2081046"/>
            <a:ext cx="8424936" cy="600202"/>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defRPr/>
            </a:pPr>
            <a:r>
              <a:rPr kumimoji="0" lang="ja-JP" altLang="en-US" dirty="0" smtClean="0">
                <a:solidFill>
                  <a:schemeClr val="bg1"/>
                </a:solidFill>
                <a:latin typeface="メイリオ"/>
                <a:ea typeface="メイリオ"/>
                <a:cs typeface="メイリオ"/>
              </a:rPr>
              <a:t>経験や勘ではなく</a:t>
            </a:r>
            <a:r>
              <a:rPr kumimoji="0" lang="en-US" altLang="ja-JP" dirty="0" smtClean="0">
                <a:solidFill>
                  <a:schemeClr val="bg1"/>
                </a:solidFill>
                <a:latin typeface="メイリオ"/>
                <a:ea typeface="メイリオ"/>
                <a:cs typeface="メイリオ"/>
              </a:rPr>
              <a:t>､</a:t>
            </a:r>
            <a:r>
              <a:rPr kumimoji="0" lang="ja-JP" altLang="en-US" dirty="0" smtClean="0">
                <a:solidFill>
                  <a:schemeClr val="bg1"/>
                </a:solidFill>
                <a:latin typeface="メイリオ"/>
                <a:ea typeface="メイリオ"/>
                <a:cs typeface="メイリオ"/>
              </a:rPr>
              <a:t>事実に基づいて、ビジネス上の判断をできるようにすること</a:t>
            </a:r>
            <a:endParaRPr kumimoji="0" lang="ja-JP" altLang="en-US" dirty="0">
              <a:solidFill>
                <a:schemeClr val="bg1"/>
              </a:solidFill>
              <a:latin typeface="メイリオ"/>
              <a:ea typeface="メイリオ"/>
              <a:cs typeface="メイリオ"/>
            </a:endParaRPr>
          </a:p>
        </p:txBody>
      </p:sp>
      <p:sp>
        <p:nvSpPr>
          <p:cNvPr id="2" name="下矢印 1"/>
          <p:cNvSpPr/>
          <p:nvPr/>
        </p:nvSpPr>
        <p:spPr bwMode="auto">
          <a:xfrm>
            <a:off x="4067945" y="1780336"/>
            <a:ext cx="936104" cy="396930"/>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Tree>
    <p:extLst>
      <p:ext uri="{BB962C8B-B14F-4D97-AF65-F5344CB8AC3E}">
        <p14:creationId xmlns:p14="http://schemas.microsoft.com/office/powerpoint/2010/main" val="7886818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2"/>
          <p:cNvSpPr>
            <a:spLocks noGrp="1"/>
          </p:cNvSpPr>
          <p:nvPr>
            <p:ph type="title"/>
          </p:nvPr>
        </p:nvSpPr>
        <p:spPr/>
        <p:txBody>
          <a:bodyPr/>
          <a:lstStyle/>
          <a:p>
            <a:r>
              <a:rPr lang="ja-JP" altLang="en-US" sz="2400" dirty="0"/>
              <a:t>アナリティクスの目的</a:t>
            </a:r>
            <a:endParaRPr lang="ja-JP" altLang="en-US" sz="2400" dirty="0" smtClean="0"/>
          </a:p>
        </p:txBody>
      </p:sp>
      <p:sp>
        <p:nvSpPr>
          <p:cNvPr id="66" name="角丸四角形 65"/>
          <p:cNvSpPr/>
          <p:nvPr/>
        </p:nvSpPr>
        <p:spPr bwMode="auto">
          <a:xfrm>
            <a:off x="323529" y="1064624"/>
            <a:ext cx="8424936" cy="864096"/>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ja-JP" altLang="en-US" dirty="0">
                <a:solidFill>
                  <a:schemeClr val="bg1"/>
                </a:solidFill>
                <a:latin typeface="メイリオ"/>
                <a:ea typeface="メイリオ"/>
                <a:cs typeface="メイリオ"/>
              </a:rPr>
              <a:t>業務システムの膨大なデータに内在する相互の関係や構造を分析・整理し</a:t>
            </a:r>
          </a:p>
          <a:p>
            <a:pPr algn="ctr"/>
            <a:r>
              <a:rPr lang="ja-JP" altLang="en-US" dirty="0">
                <a:solidFill>
                  <a:schemeClr val="bg1"/>
                </a:solidFill>
                <a:latin typeface="メイリオ"/>
                <a:ea typeface="メイリオ"/>
                <a:cs typeface="メイリオ"/>
              </a:rPr>
              <a:t>わかりやすく表現して</a:t>
            </a:r>
            <a:r>
              <a:rPr lang="ja-JP" altLang="en-US" dirty="0" smtClean="0">
                <a:solidFill>
                  <a:schemeClr val="bg1"/>
                </a:solidFill>
                <a:latin typeface="メイリオ"/>
                <a:ea typeface="メイリオ"/>
                <a:cs typeface="メイリオ"/>
              </a:rPr>
              <a:t>、意思</a:t>
            </a:r>
            <a:r>
              <a:rPr lang="ja-JP" altLang="en-US" dirty="0">
                <a:solidFill>
                  <a:schemeClr val="bg1"/>
                </a:solidFill>
                <a:latin typeface="メイリオ"/>
                <a:ea typeface="メイリオ"/>
                <a:cs typeface="メイリオ"/>
              </a:rPr>
              <a:t>決定を支援</a:t>
            </a:r>
            <a:r>
              <a:rPr lang="ja-JP" altLang="en-US" dirty="0" smtClean="0">
                <a:solidFill>
                  <a:schemeClr val="bg1"/>
                </a:solidFill>
                <a:latin typeface="メイリオ"/>
                <a:ea typeface="メイリオ"/>
                <a:cs typeface="メイリオ"/>
              </a:rPr>
              <a:t>すること</a:t>
            </a:r>
            <a:endParaRPr lang="ja-JP" altLang="en-US" dirty="0">
              <a:solidFill>
                <a:schemeClr val="bg1"/>
              </a:solidFill>
              <a:effectLst/>
              <a:latin typeface="メイリオ"/>
              <a:ea typeface="メイリオ"/>
              <a:cs typeface="メイリオ"/>
            </a:endParaRPr>
          </a:p>
        </p:txBody>
      </p:sp>
      <p:sp>
        <p:nvSpPr>
          <p:cNvPr id="67" name="角丸四角形 66"/>
          <p:cNvSpPr/>
          <p:nvPr/>
        </p:nvSpPr>
        <p:spPr bwMode="auto">
          <a:xfrm>
            <a:off x="323529" y="2774357"/>
            <a:ext cx="410877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月別・年別売上げ推移</a:t>
            </a:r>
          </a:p>
          <a:p>
            <a:pPr marL="285750" indent="-285750">
              <a:spcBef>
                <a:spcPts val="0"/>
              </a:spcBef>
              <a:buFont typeface="Wingdings" pitchFamily="2" charset="2"/>
              <a:buChar char="l"/>
              <a:defRPr/>
            </a:pPr>
            <a:r>
              <a:rPr kumimoji="0" lang="ja-JP" altLang="en-US" dirty="0">
                <a:solidFill>
                  <a:schemeClr val="bg1"/>
                </a:solidFill>
                <a:latin typeface="メイリオ"/>
                <a:ea typeface="メイリオ"/>
                <a:cs typeface="メイリオ"/>
              </a:rPr>
              <a:t>利益率の</a:t>
            </a:r>
            <a:r>
              <a:rPr kumimoji="0" lang="ja-JP" altLang="en-US" dirty="0" smtClean="0">
                <a:solidFill>
                  <a:schemeClr val="bg1"/>
                </a:solidFill>
                <a:latin typeface="メイリオ"/>
                <a:ea typeface="メイリオ"/>
                <a:cs typeface="メイリオ"/>
              </a:rPr>
              <a:t>変遷</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取引先ランキング　など</a:t>
            </a:r>
            <a:endParaRPr kumimoji="0" lang="ja-JP" altLang="en-US" dirty="0">
              <a:solidFill>
                <a:schemeClr val="bg1"/>
              </a:solidFill>
              <a:latin typeface="メイリオ"/>
              <a:ea typeface="メイリオ"/>
              <a:cs typeface="メイリオ"/>
            </a:endParaRPr>
          </a:p>
        </p:txBody>
      </p:sp>
      <p:sp>
        <p:nvSpPr>
          <p:cNvPr id="81" name="角丸四角形 80"/>
          <p:cNvSpPr/>
          <p:nvPr/>
        </p:nvSpPr>
        <p:spPr bwMode="auto">
          <a:xfrm>
            <a:off x="323527" y="5921682"/>
            <a:ext cx="8424938" cy="603662"/>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pPr>
            <a:r>
              <a:rPr kumimoji="0" lang="ja-JP" altLang="en-US" dirty="0" smtClean="0">
                <a:solidFill>
                  <a:schemeClr val="bg1"/>
                </a:solidFill>
                <a:latin typeface="メイリオ"/>
                <a:ea typeface="メイリオ"/>
                <a:cs typeface="メイリオ"/>
              </a:rPr>
              <a:t>「何</a:t>
            </a:r>
            <a:r>
              <a:rPr kumimoji="0" lang="ja-JP" altLang="en-US" dirty="0">
                <a:solidFill>
                  <a:schemeClr val="bg1"/>
                </a:solidFill>
                <a:latin typeface="メイリオ"/>
                <a:ea typeface="メイリオ"/>
                <a:cs typeface="メイリオ"/>
              </a:rPr>
              <a:t>かが起こってから変わる企業」から「何かが起こる前に変わる企業</a:t>
            </a:r>
            <a:r>
              <a:rPr kumimoji="0" lang="ja-JP" altLang="en-US" dirty="0" smtClean="0">
                <a:solidFill>
                  <a:schemeClr val="bg1"/>
                </a:solidFill>
                <a:latin typeface="メイリオ"/>
                <a:ea typeface="メイリオ"/>
                <a:cs typeface="メイリオ"/>
              </a:rPr>
              <a:t>」へ</a:t>
            </a:r>
            <a:endParaRPr kumimoji="0" lang="ja-JP" altLang="en-US" dirty="0">
              <a:solidFill>
                <a:schemeClr val="bg1"/>
              </a:solidFill>
              <a:latin typeface="メイリオ"/>
              <a:ea typeface="メイリオ"/>
              <a:cs typeface="メイリオ"/>
            </a:endParaRPr>
          </a:p>
        </p:txBody>
      </p:sp>
      <p:sp>
        <p:nvSpPr>
          <p:cNvPr id="82" name="角丸四角形 81"/>
          <p:cNvSpPr/>
          <p:nvPr/>
        </p:nvSpPr>
        <p:spPr bwMode="auto">
          <a:xfrm>
            <a:off x="323529" y="2081046"/>
            <a:ext cx="8424936" cy="600202"/>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defRPr/>
            </a:pPr>
            <a:r>
              <a:rPr kumimoji="0" lang="ja-JP" altLang="en-US" dirty="0" smtClean="0">
                <a:solidFill>
                  <a:schemeClr val="bg1"/>
                </a:solidFill>
                <a:latin typeface="メイリオ"/>
                <a:ea typeface="メイリオ"/>
                <a:cs typeface="メイリオ"/>
              </a:rPr>
              <a:t>経験や勘ではなく</a:t>
            </a:r>
            <a:r>
              <a:rPr kumimoji="0" lang="en-US" altLang="ja-JP" dirty="0" smtClean="0">
                <a:solidFill>
                  <a:schemeClr val="bg1"/>
                </a:solidFill>
                <a:latin typeface="メイリオ"/>
                <a:ea typeface="メイリオ"/>
                <a:cs typeface="メイリオ"/>
              </a:rPr>
              <a:t>､</a:t>
            </a:r>
            <a:r>
              <a:rPr kumimoji="0" lang="ja-JP" altLang="en-US" dirty="0" smtClean="0">
                <a:solidFill>
                  <a:schemeClr val="bg1"/>
                </a:solidFill>
                <a:latin typeface="メイリオ"/>
                <a:ea typeface="メイリオ"/>
                <a:cs typeface="メイリオ"/>
              </a:rPr>
              <a:t>事実に基づいて、ビジネス上の判断をできるようにする</a:t>
            </a:r>
            <a:endParaRPr kumimoji="0" lang="ja-JP" altLang="en-US" dirty="0">
              <a:solidFill>
                <a:schemeClr val="bg1"/>
              </a:solidFill>
              <a:latin typeface="メイリオ"/>
              <a:ea typeface="メイリオ"/>
              <a:cs typeface="メイリオ"/>
            </a:endParaRPr>
          </a:p>
        </p:txBody>
      </p:sp>
      <p:sp>
        <p:nvSpPr>
          <p:cNvPr id="2" name="下矢印 1"/>
          <p:cNvSpPr/>
          <p:nvPr/>
        </p:nvSpPr>
        <p:spPr bwMode="auto">
          <a:xfrm>
            <a:off x="4067945" y="1780336"/>
            <a:ext cx="936104" cy="396930"/>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18" name="角丸四角形 17"/>
          <p:cNvSpPr/>
          <p:nvPr/>
        </p:nvSpPr>
        <p:spPr bwMode="auto">
          <a:xfrm>
            <a:off x="323531" y="4316934"/>
            <a:ext cx="4108771" cy="1514248"/>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顧客別取引傾向の分析</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顧客別購買履歴の管理</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出荷や生産状況の管理　など</a:t>
            </a:r>
            <a:endParaRPr kumimoji="0" lang="ja-JP" altLang="en-US" dirty="0">
              <a:solidFill>
                <a:schemeClr val="bg1"/>
              </a:solidFill>
              <a:latin typeface="メイリオ"/>
              <a:ea typeface="メイリオ"/>
              <a:cs typeface="メイリオ"/>
            </a:endParaRPr>
          </a:p>
        </p:txBody>
      </p:sp>
      <p:sp>
        <p:nvSpPr>
          <p:cNvPr id="19" name="角丸四角形 18"/>
          <p:cNvSpPr/>
          <p:nvPr/>
        </p:nvSpPr>
        <p:spPr bwMode="auto">
          <a:xfrm>
            <a:off x="4639694" y="2774357"/>
            <a:ext cx="410877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dirty="0">
                <a:solidFill>
                  <a:schemeClr val="bg1"/>
                </a:solidFill>
                <a:latin typeface="メイリオ"/>
                <a:ea typeface="メイリオ"/>
                <a:cs typeface="メイリオ"/>
              </a:rPr>
              <a:t>給与</a:t>
            </a:r>
            <a:r>
              <a:rPr kumimoji="0" lang="ja-JP" altLang="en-US" dirty="0" smtClean="0">
                <a:solidFill>
                  <a:schemeClr val="bg1"/>
                </a:solidFill>
                <a:latin typeface="メイリオ"/>
                <a:ea typeface="メイリオ"/>
                <a:cs typeface="メイリオ"/>
              </a:rPr>
              <a:t>情報の検索</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スキルや人事</a:t>
            </a:r>
            <a:r>
              <a:rPr kumimoji="0" lang="ja-JP" altLang="en-US" dirty="0">
                <a:solidFill>
                  <a:schemeClr val="bg1"/>
                </a:solidFill>
                <a:latin typeface="メイリオ"/>
                <a:ea typeface="メイリオ"/>
                <a:cs typeface="メイリオ"/>
              </a:rPr>
              <a:t>考課の分析</a:t>
            </a:r>
            <a:endParaRPr kumimoji="0" lang="ja-JP" altLang="en-US"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残業時間の分析　など</a:t>
            </a:r>
            <a:endParaRPr kumimoji="0" lang="ja-JP" altLang="en-US" dirty="0">
              <a:solidFill>
                <a:schemeClr val="bg1"/>
              </a:solidFill>
              <a:latin typeface="メイリオ"/>
              <a:ea typeface="メイリオ"/>
              <a:cs typeface="メイリオ"/>
            </a:endParaRPr>
          </a:p>
        </p:txBody>
      </p:sp>
      <p:sp>
        <p:nvSpPr>
          <p:cNvPr id="20" name="角丸四角形 19"/>
          <p:cNvSpPr/>
          <p:nvPr/>
        </p:nvSpPr>
        <p:spPr bwMode="auto">
          <a:xfrm>
            <a:off x="4639696" y="4316934"/>
            <a:ext cx="4108771" cy="1514248"/>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苦情分析</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市場分析</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製品別売上げ傾向分析　など</a:t>
            </a:r>
            <a:endParaRPr kumimoji="0" lang="ja-JP" altLang="en-US" dirty="0">
              <a:solidFill>
                <a:schemeClr val="bg1"/>
              </a:solidFill>
              <a:latin typeface="メイリオ"/>
              <a:ea typeface="メイリオ"/>
              <a:cs typeface="メイリオ"/>
            </a:endParaRPr>
          </a:p>
        </p:txBody>
      </p:sp>
      <p:sp>
        <p:nvSpPr>
          <p:cNvPr id="3" name="角丸四角形 2"/>
          <p:cNvSpPr/>
          <p:nvPr/>
        </p:nvSpPr>
        <p:spPr bwMode="auto">
          <a:xfrm>
            <a:off x="557255" y="2878088"/>
            <a:ext cx="363393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rgbClr val="008000"/>
                </a:solidFill>
                <a:effectLst/>
                <a:latin typeface="メイリオ"/>
                <a:ea typeface="メイリオ"/>
                <a:cs typeface="メイリオ"/>
              </a:rPr>
              <a:t>経　営</a:t>
            </a:r>
          </a:p>
        </p:txBody>
      </p:sp>
      <p:sp>
        <p:nvSpPr>
          <p:cNvPr id="22" name="角丸四角形 21"/>
          <p:cNvSpPr/>
          <p:nvPr/>
        </p:nvSpPr>
        <p:spPr bwMode="auto">
          <a:xfrm>
            <a:off x="4873420" y="2877277"/>
            <a:ext cx="363393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rgbClr val="008000"/>
                </a:solidFill>
                <a:effectLst/>
                <a:latin typeface="メイリオ"/>
                <a:ea typeface="メイリオ"/>
                <a:cs typeface="メイリオ"/>
              </a:rPr>
              <a:t>人　事</a:t>
            </a:r>
          </a:p>
        </p:txBody>
      </p:sp>
      <p:sp>
        <p:nvSpPr>
          <p:cNvPr id="23" name="角丸四角形 22"/>
          <p:cNvSpPr/>
          <p:nvPr/>
        </p:nvSpPr>
        <p:spPr bwMode="auto">
          <a:xfrm>
            <a:off x="570575" y="4437112"/>
            <a:ext cx="363393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rgbClr val="008000"/>
                </a:solidFill>
                <a:effectLst/>
                <a:latin typeface="メイリオ"/>
                <a:ea typeface="メイリオ"/>
                <a:cs typeface="メイリオ"/>
              </a:rPr>
              <a:t>営　業</a:t>
            </a:r>
          </a:p>
        </p:txBody>
      </p:sp>
      <p:sp>
        <p:nvSpPr>
          <p:cNvPr id="24" name="角丸四角形 23"/>
          <p:cNvSpPr/>
          <p:nvPr/>
        </p:nvSpPr>
        <p:spPr bwMode="auto">
          <a:xfrm>
            <a:off x="4886740" y="4436301"/>
            <a:ext cx="363393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rgbClr val="008000"/>
                </a:solidFill>
                <a:effectLst/>
                <a:latin typeface="メイリオ"/>
                <a:ea typeface="メイリオ"/>
                <a:cs typeface="メイリオ"/>
              </a:rPr>
              <a:t>マーケティング</a:t>
            </a:r>
          </a:p>
        </p:txBody>
      </p:sp>
    </p:spTree>
    <p:extLst>
      <p:ext uri="{BB962C8B-B14F-4D97-AF65-F5344CB8AC3E}">
        <p14:creationId xmlns:p14="http://schemas.microsoft.com/office/powerpoint/2010/main" val="37935554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2"/>
          <p:cNvSpPr>
            <a:spLocks noGrp="1"/>
          </p:cNvSpPr>
          <p:nvPr>
            <p:ph type="title"/>
          </p:nvPr>
        </p:nvSpPr>
        <p:spPr/>
        <p:txBody>
          <a:bodyPr/>
          <a:lstStyle/>
          <a:p>
            <a:r>
              <a:rPr lang="ja-JP" altLang="en-US" sz="2400" dirty="0"/>
              <a:t>アナリティクスの目的</a:t>
            </a:r>
            <a:endParaRPr lang="ja-JP" altLang="en-US" sz="2400" dirty="0" smtClean="0"/>
          </a:p>
        </p:txBody>
      </p:sp>
      <p:sp>
        <p:nvSpPr>
          <p:cNvPr id="17" name="角丸四角形 16"/>
          <p:cNvSpPr/>
          <p:nvPr/>
        </p:nvSpPr>
        <p:spPr bwMode="auto">
          <a:xfrm>
            <a:off x="323529" y="277435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不正取引の発見</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優良顧客の絞り込み</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与信・取引リスク評価など</a:t>
            </a:r>
            <a:endParaRPr kumimoji="0" lang="ja-JP" altLang="en-US" sz="1200" dirty="0">
              <a:solidFill>
                <a:schemeClr val="bg1"/>
              </a:solidFill>
              <a:latin typeface="メイリオ"/>
              <a:ea typeface="メイリオ"/>
              <a:cs typeface="メイリオ"/>
            </a:endParaRPr>
          </a:p>
        </p:txBody>
      </p:sp>
      <p:sp>
        <p:nvSpPr>
          <p:cNvPr id="21" name="角丸四角形 20"/>
          <p:cNvSpPr/>
          <p:nvPr/>
        </p:nvSpPr>
        <p:spPr bwMode="auto">
          <a:xfrm>
            <a:off x="462005" y="287808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rgbClr val="008000"/>
                </a:solidFill>
                <a:effectLst/>
                <a:latin typeface="メイリオ"/>
                <a:ea typeface="メイリオ"/>
                <a:cs typeface="メイリオ"/>
              </a:rPr>
              <a:t>金融・保険</a:t>
            </a:r>
          </a:p>
        </p:txBody>
      </p:sp>
      <p:sp>
        <p:nvSpPr>
          <p:cNvPr id="26" name="角丸四角形 25"/>
          <p:cNvSpPr/>
          <p:nvPr/>
        </p:nvSpPr>
        <p:spPr bwMode="auto">
          <a:xfrm>
            <a:off x="3162300" y="277435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視聴率の分析</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広告効果の評価</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回線トラフィックの把握　など</a:t>
            </a:r>
            <a:endParaRPr kumimoji="0" lang="ja-JP" altLang="en-US" sz="1200" dirty="0">
              <a:solidFill>
                <a:schemeClr val="bg1"/>
              </a:solidFill>
              <a:latin typeface="メイリオ"/>
              <a:ea typeface="メイリオ"/>
              <a:cs typeface="メイリオ"/>
            </a:endParaRPr>
          </a:p>
        </p:txBody>
      </p:sp>
      <p:sp>
        <p:nvSpPr>
          <p:cNvPr id="27" name="角丸四角形 26"/>
          <p:cNvSpPr/>
          <p:nvPr/>
        </p:nvSpPr>
        <p:spPr bwMode="auto">
          <a:xfrm>
            <a:off x="3313476" y="287808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rgbClr val="008000"/>
                </a:solidFill>
                <a:effectLst/>
                <a:latin typeface="メイリオ"/>
                <a:ea typeface="メイリオ"/>
                <a:cs typeface="メイリオ"/>
              </a:rPr>
              <a:t>通信・放送</a:t>
            </a:r>
          </a:p>
        </p:txBody>
      </p:sp>
      <p:sp>
        <p:nvSpPr>
          <p:cNvPr id="28" name="角丸四角形 27"/>
          <p:cNvSpPr/>
          <p:nvPr/>
        </p:nvSpPr>
        <p:spPr bwMode="auto">
          <a:xfrm>
            <a:off x="6009904" y="277435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ロイヤリティの把握</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購買行動の把握</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プロモーション効果分析など</a:t>
            </a:r>
            <a:endParaRPr kumimoji="0" lang="ja-JP" altLang="en-US" sz="1200" dirty="0">
              <a:solidFill>
                <a:schemeClr val="bg1"/>
              </a:solidFill>
              <a:latin typeface="メイリオ"/>
              <a:ea typeface="メイリオ"/>
              <a:cs typeface="メイリオ"/>
            </a:endParaRPr>
          </a:p>
        </p:txBody>
      </p:sp>
      <p:sp>
        <p:nvSpPr>
          <p:cNvPr id="29" name="角丸四角形 28"/>
          <p:cNvSpPr/>
          <p:nvPr/>
        </p:nvSpPr>
        <p:spPr bwMode="auto">
          <a:xfrm>
            <a:off x="6161080" y="287808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rgbClr val="008000"/>
                </a:solidFill>
                <a:effectLst/>
                <a:latin typeface="メイリオ"/>
                <a:ea typeface="メイリオ"/>
                <a:cs typeface="メイリオ"/>
              </a:rPr>
              <a:t>小売・流通</a:t>
            </a:r>
          </a:p>
        </p:txBody>
      </p:sp>
      <p:sp>
        <p:nvSpPr>
          <p:cNvPr id="30" name="角丸四角形 29"/>
          <p:cNvSpPr/>
          <p:nvPr/>
        </p:nvSpPr>
        <p:spPr bwMode="auto">
          <a:xfrm>
            <a:off x="323527" y="435550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品質・歩留まりの向上</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a:solidFill>
                  <a:schemeClr val="bg1"/>
                </a:solidFill>
                <a:latin typeface="メイリオ"/>
                <a:ea typeface="メイリオ"/>
                <a:cs typeface="メイリオ"/>
              </a:rPr>
              <a:t>原材料トレーサビリティ</a:t>
            </a:r>
            <a:r>
              <a:rPr kumimoji="0" lang="ja-JP" altLang="en-US" sz="1200" dirty="0" smtClean="0">
                <a:solidFill>
                  <a:schemeClr val="bg1"/>
                </a:solidFill>
                <a:latin typeface="メイリオ"/>
                <a:ea typeface="メイリオ"/>
                <a:cs typeface="メイリオ"/>
              </a:rPr>
              <a:t>向上</a:t>
            </a: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需要予測　など</a:t>
            </a:r>
            <a:endParaRPr kumimoji="0" lang="en-US" altLang="ja-JP" sz="1200" dirty="0" smtClean="0">
              <a:solidFill>
                <a:schemeClr val="bg1"/>
              </a:solidFill>
              <a:latin typeface="メイリオ"/>
              <a:ea typeface="メイリオ"/>
              <a:cs typeface="メイリオ"/>
            </a:endParaRPr>
          </a:p>
        </p:txBody>
      </p:sp>
      <p:sp>
        <p:nvSpPr>
          <p:cNvPr id="31" name="角丸四角形 30"/>
          <p:cNvSpPr/>
          <p:nvPr/>
        </p:nvSpPr>
        <p:spPr bwMode="auto">
          <a:xfrm>
            <a:off x="462003" y="445923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rgbClr val="008000"/>
                </a:solidFill>
                <a:effectLst/>
                <a:latin typeface="メイリオ"/>
                <a:ea typeface="メイリオ"/>
                <a:cs typeface="メイリオ"/>
              </a:rPr>
              <a:t>製造</a:t>
            </a:r>
          </a:p>
        </p:txBody>
      </p:sp>
      <p:sp>
        <p:nvSpPr>
          <p:cNvPr id="32" name="角丸四角形 31"/>
          <p:cNvSpPr/>
          <p:nvPr/>
        </p:nvSpPr>
        <p:spPr bwMode="auto">
          <a:xfrm>
            <a:off x="3162298" y="435550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アクセス・クリックの向上</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コンテンツ効果の評価</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流入・流出傾向の把握　など</a:t>
            </a:r>
            <a:endParaRPr kumimoji="0" lang="ja-JP" altLang="en-US" sz="1200" dirty="0">
              <a:solidFill>
                <a:schemeClr val="bg1"/>
              </a:solidFill>
              <a:latin typeface="メイリオ"/>
              <a:ea typeface="メイリオ"/>
              <a:cs typeface="メイリオ"/>
            </a:endParaRPr>
          </a:p>
        </p:txBody>
      </p:sp>
      <p:sp>
        <p:nvSpPr>
          <p:cNvPr id="33" name="角丸四角形 32"/>
          <p:cNvSpPr/>
          <p:nvPr/>
        </p:nvSpPr>
        <p:spPr bwMode="auto">
          <a:xfrm>
            <a:off x="3313474" y="445923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008000"/>
                </a:solidFill>
                <a:latin typeface="メイリオ"/>
                <a:ea typeface="メイリオ"/>
                <a:cs typeface="メイリオ"/>
              </a:rPr>
              <a:t>メディア</a:t>
            </a:r>
            <a:endParaRPr kumimoji="0" lang="ja-JP" altLang="en-US" sz="1600" b="0" i="0" u="none" strike="noStrike" cap="none" normalizeH="0" dirty="0" smtClean="0">
              <a:ln>
                <a:noFill/>
              </a:ln>
              <a:solidFill>
                <a:srgbClr val="008000"/>
              </a:solidFill>
              <a:effectLst/>
              <a:latin typeface="メイリオ"/>
              <a:ea typeface="メイリオ"/>
              <a:cs typeface="メイリオ"/>
            </a:endParaRPr>
          </a:p>
        </p:txBody>
      </p:sp>
      <p:sp>
        <p:nvSpPr>
          <p:cNvPr id="34" name="角丸四角形 33"/>
          <p:cNvSpPr/>
          <p:nvPr/>
        </p:nvSpPr>
        <p:spPr bwMode="auto">
          <a:xfrm>
            <a:off x="6009902" y="435550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気象・地震の傾向把握・予測</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エネルギー・消費動向の把握</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犯人追跡・証拠発見　など</a:t>
            </a:r>
            <a:endParaRPr kumimoji="0" lang="ja-JP" altLang="en-US" sz="1200" dirty="0">
              <a:solidFill>
                <a:schemeClr val="bg1"/>
              </a:solidFill>
              <a:latin typeface="メイリオ"/>
              <a:ea typeface="メイリオ"/>
              <a:cs typeface="メイリオ"/>
            </a:endParaRPr>
          </a:p>
        </p:txBody>
      </p:sp>
      <p:sp>
        <p:nvSpPr>
          <p:cNvPr id="35" name="角丸四角形 34"/>
          <p:cNvSpPr/>
          <p:nvPr/>
        </p:nvSpPr>
        <p:spPr bwMode="auto">
          <a:xfrm>
            <a:off x="6161078" y="445923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rgbClr val="008000"/>
                </a:solidFill>
                <a:effectLst/>
                <a:latin typeface="メイリオ"/>
                <a:ea typeface="メイリオ"/>
                <a:cs typeface="メイリオ"/>
              </a:rPr>
              <a:t>公共・公益</a:t>
            </a:r>
          </a:p>
        </p:txBody>
      </p:sp>
      <p:sp>
        <p:nvSpPr>
          <p:cNvPr id="20" name="角丸四角形 19"/>
          <p:cNvSpPr/>
          <p:nvPr/>
        </p:nvSpPr>
        <p:spPr bwMode="auto">
          <a:xfrm>
            <a:off x="323529" y="1064624"/>
            <a:ext cx="8424936" cy="864096"/>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ja-JP" altLang="en-US" dirty="0">
                <a:solidFill>
                  <a:schemeClr val="bg1"/>
                </a:solidFill>
                <a:latin typeface="メイリオ"/>
                <a:ea typeface="メイリオ"/>
                <a:cs typeface="メイリオ"/>
              </a:rPr>
              <a:t>業務システムの膨大なデータに内在する相互の関係や構造を分析・整理し</a:t>
            </a:r>
          </a:p>
          <a:p>
            <a:pPr algn="ctr"/>
            <a:r>
              <a:rPr lang="ja-JP" altLang="en-US" dirty="0">
                <a:solidFill>
                  <a:schemeClr val="bg1"/>
                </a:solidFill>
                <a:latin typeface="メイリオ"/>
                <a:ea typeface="メイリオ"/>
                <a:cs typeface="メイリオ"/>
              </a:rPr>
              <a:t>わかりやすく表現して</a:t>
            </a:r>
            <a:r>
              <a:rPr lang="ja-JP" altLang="en-US" dirty="0" smtClean="0">
                <a:solidFill>
                  <a:schemeClr val="bg1"/>
                </a:solidFill>
                <a:latin typeface="メイリオ"/>
                <a:ea typeface="メイリオ"/>
                <a:cs typeface="メイリオ"/>
              </a:rPr>
              <a:t>、意思</a:t>
            </a:r>
            <a:r>
              <a:rPr lang="ja-JP" altLang="en-US" dirty="0">
                <a:solidFill>
                  <a:schemeClr val="bg1"/>
                </a:solidFill>
                <a:latin typeface="メイリオ"/>
                <a:ea typeface="メイリオ"/>
                <a:cs typeface="メイリオ"/>
              </a:rPr>
              <a:t>決定を支援すること</a:t>
            </a:r>
            <a:endParaRPr lang="ja-JP" altLang="en-US" dirty="0">
              <a:solidFill>
                <a:schemeClr val="bg1"/>
              </a:solidFill>
              <a:effectLst/>
              <a:latin typeface="メイリオ"/>
              <a:ea typeface="メイリオ"/>
              <a:cs typeface="メイリオ"/>
            </a:endParaRPr>
          </a:p>
        </p:txBody>
      </p:sp>
      <p:sp>
        <p:nvSpPr>
          <p:cNvPr id="22" name="角丸四角形 21"/>
          <p:cNvSpPr/>
          <p:nvPr/>
        </p:nvSpPr>
        <p:spPr bwMode="auto">
          <a:xfrm>
            <a:off x="323527" y="5921682"/>
            <a:ext cx="8424938" cy="603662"/>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pPr>
            <a:r>
              <a:rPr kumimoji="0" lang="ja-JP" altLang="en-US" dirty="0" smtClean="0">
                <a:solidFill>
                  <a:schemeClr val="bg1"/>
                </a:solidFill>
                <a:latin typeface="メイリオ"/>
                <a:ea typeface="メイリオ"/>
                <a:cs typeface="メイリオ"/>
              </a:rPr>
              <a:t>「何</a:t>
            </a:r>
            <a:r>
              <a:rPr kumimoji="0" lang="ja-JP" altLang="en-US" dirty="0">
                <a:solidFill>
                  <a:schemeClr val="bg1"/>
                </a:solidFill>
                <a:latin typeface="メイリオ"/>
                <a:ea typeface="メイリオ"/>
                <a:cs typeface="メイリオ"/>
              </a:rPr>
              <a:t>かが起こってから変わる企業」から「何かが起こる前に変わる企業</a:t>
            </a:r>
            <a:r>
              <a:rPr kumimoji="0" lang="ja-JP" altLang="en-US" dirty="0" smtClean="0">
                <a:solidFill>
                  <a:schemeClr val="bg1"/>
                </a:solidFill>
                <a:latin typeface="メイリオ"/>
                <a:ea typeface="メイリオ"/>
                <a:cs typeface="メイリオ"/>
              </a:rPr>
              <a:t>」へ</a:t>
            </a:r>
            <a:endParaRPr kumimoji="0" lang="ja-JP" altLang="en-US" dirty="0">
              <a:solidFill>
                <a:schemeClr val="bg1"/>
              </a:solidFill>
              <a:latin typeface="メイリオ"/>
              <a:ea typeface="メイリオ"/>
              <a:cs typeface="メイリオ"/>
            </a:endParaRPr>
          </a:p>
        </p:txBody>
      </p:sp>
      <p:sp>
        <p:nvSpPr>
          <p:cNvPr id="23" name="角丸四角形 22"/>
          <p:cNvSpPr/>
          <p:nvPr/>
        </p:nvSpPr>
        <p:spPr bwMode="auto">
          <a:xfrm>
            <a:off x="323529" y="2081046"/>
            <a:ext cx="8424936" cy="600202"/>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defRPr/>
            </a:pPr>
            <a:r>
              <a:rPr kumimoji="0" lang="ja-JP" altLang="en-US" dirty="0" smtClean="0">
                <a:solidFill>
                  <a:schemeClr val="bg1"/>
                </a:solidFill>
                <a:latin typeface="メイリオ"/>
                <a:ea typeface="メイリオ"/>
                <a:cs typeface="メイリオ"/>
              </a:rPr>
              <a:t>経験や勘ではなく</a:t>
            </a:r>
            <a:r>
              <a:rPr kumimoji="0" lang="en-US" altLang="ja-JP" dirty="0" smtClean="0">
                <a:solidFill>
                  <a:schemeClr val="bg1"/>
                </a:solidFill>
                <a:latin typeface="メイリオ"/>
                <a:ea typeface="メイリオ"/>
                <a:cs typeface="メイリオ"/>
              </a:rPr>
              <a:t>､</a:t>
            </a:r>
            <a:r>
              <a:rPr kumimoji="0" lang="ja-JP" altLang="en-US" dirty="0" smtClean="0">
                <a:solidFill>
                  <a:schemeClr val="bg1"/>
                </a:solidFill>
                <a:latin typeface="メイリオ"/>
                <a:ea typeface="メイリオ"/>
                <a:cs typeface="メイリオ"/>
              </a:rPr>
              <a:t>事実に基づいて、ビジネス上の判断をできるようにする</a:t>
            </a:r>
            <a:endParaRPr kumimoji="0" lang="ja-JP" altLang="en-US" dirty="0">
              <a:solidFill>
                <a:schemeClr val="bg1"/>
              </a:solidFill>
              <a:latin typeface="メイリオ"/>
              <a:ea typeface="メイリオ"/>
              <a:cs typeface="メイリオ"/>
            </a:endParaRPr>
          </a:p>
        </p:txBody>
      </p:sp>
      <p:sp>
        <p:nvSpPr>
          <p:cNvPr id="24" name="下矢印 23"/>
          <p:cNvSpPr/>
          <p:nvPr/>
        </p:nvSpPr>
        <p:spPr bwMode="auto">
          <a:xfrm>
            <a:off x="4067945" y="1780336"/>
            <a:ext cx="936104" cy="396930"/>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Tree>
    <p:extLst>
      <p:ext uri="{BB962C8B-B14F-4D97-AF65-F5344CB8AC3E}">
        <p14:creationId xmlns:p14="http://schemas.microsoft.com/office/powerpoint/2010/main" val="31759566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角丸四角形 82"/>
          <p:cNvSpPr/>
          <p:nvPr/>
        </p:nvSpPr>
        <p:spPr bwMode="auto">
          <a:xfrm>
            <a:off x="295362" y="1109496"/>
            <a:ext cx="1261240" cy="4858529"/>
          </a:xfrm>
          <a:prstGeom prst="roundRect">
            <a:avLst>
              <a:gd name="adj" fmla="val 0"/>
            </a:avLst>
          </a:prstGeom>
          <a:solidFill>
            <a:schemeClr val="accent3">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業務</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chemeClr val="bg1"/>
                </a:solidFill>
                <a:effectLst/>
                <a:latin typeface="メイリオ"/>
                <a:ea typeface="メイリオ"/>
                <a:cs typeface="メイリオ"/>
              </a:rPr>
              <a:t>アプリケーション</a:t>
            </a:r>
            <a:endParaRPr kumimoji="0" lang="en-US" altLang="ja-JP" sz="10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dirty="0">
              <a:solidFill>
                <a:schemeClr val="bg1"/>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dirty="0">
              <a:solidFill>
                <a:schemeClr val="bg1"/>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dirty="0">
              <a:solidFill>
                <a:schemeClr val="bg1"/>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dirty="0">
              <a:solidFill>
                <a:schemeClr val="bg1"/>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ソーシャル</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メイリオ"/>
                <a:ea typeface="メイリオ"/>
                <a:cs typeface="メイリオ"/>
              </a:rPr>
              <a:t>メディア</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p:txBody>
      </p:sp>
      <p:sp>
        <p:nvSpPr>
          <p:cNvPr id="62" name="角丸四角形 61"/>
          <p:cNvSpPr/>
          <p:nvPr/>
        </p:nvSpPr>
        <p:spPr bwMode="auto">
          <a:xfrm>
            <a:off x="7333213" y="1109496"/>
            <a:ext cx="1521754" cy="48585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メイリオ"/>
                <a:ea typeface="メイリオ"/>
                <a:cs typeface="メイリオ"/>
              </a:rPr>
              <a:t>判断</a:t>
            </a:r>
            <a:endParaRPr kumimoji="0" lang="en-US" altLang="ja-JP" sz="24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メイリオ"/>
                <a:ea typeface="メイリオ"/>
                <a:cs typeface="メイリオ"/>
              </a:rPr>
              <a:t>決定</a:t>
            </a:r>
          </a:p>
        </p:txBody>
      </p:sp>
      <p:sp>
        <p:nvSpPr>
          <p:cNvPr id="32" name="角丸四角形 31"/>
          <p:cNvSpPr/>
          <p:nvPr/>
        </p:nvSpPr>
        <p:spPr bwMode="auto">
          <a:xfrm>
            <a:off x="1461724" y="2137103"/>
            <a:ext cx="6005170" cy="2465667"/>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12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業務システムやネット</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から生成される素材</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p:txBody>
      </p:sp>
      <p:sp>
        <p:nvSpPr>
          <p:cNvPr id="33" name="角丸四角形 32"/>
          <p:cNvSpPr/>
          <p:nvPr/>
        </p:nvSpPr>
        <p:spPr bwMode="auto">
          <a:xfrm>
            <a:off x="3308466" y="2303517"/>
            <a:ext cx="4092568" cy="218297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メイリオ"/>
                <a:ea typeface="メイリオ"/>
                <a:cs typeface="メイリオ"/>
              </a:rPr>
              <a:t>　</a:t>
            </a:r>
            <a:endParaRPr kumimoji="0" lang="en-US" altLang="ja-JP" sz="1200" dirty="0" smtClean="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12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メイリオ"/>
                <a:ea typeface="メイリオ"/>
                <a:cs typeface="メイリオ"/>
              </a:rPr>
              <a:t>　構造や体系を与え</a:t>
            </a:r>
            <a:r>
              <a:rPr kumimoji="0" lang="ja-JP" altLang="en-US" sz="1200" b="0" i="0" u="none" strike="noStrike" cap="none" normalizeH="0" dirty="0" smtClean="0">
                <a:ln>
                  <a:noFill/>
                </a:ln>
                <a:solidFill>
                  <a:schemeClr val="bg1"/>
                </a:solidFill>
                <a:effectLst/>
                <a:latin typeface="メイリオ"/>
                <a:ea typeface="メイリオ"/>
                <a:cs typeface="メイリオ"/>
              </a:rPr>
              <a:t>整理</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p:txBody>
      </p:sp>
      <p:sp>
        <p:nvSpPr>
          <p:cNvPr id="34" name="角丸四角形 33"/>
          <p:cNvSpPr/>
          <p:nvPr/>
        </p:nvSpPr>
        <p:spPr bwMode="auto">
          <a:xfrm>
            <a:off x="5347671" y="2469931"/>
            <a:ext cx="1985542" cy="1918177"/>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　</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12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　必要性や信頼性に</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　基づき</a:t>
            </a:r>
            <a:r>
              <a:rPr kumimoji="0" lang="ja-JP" altLang="en-US" sz="1200" dirty="0" smtClean="0">
                <a:solidFill>
                  <a:schemeClr val="bg1"/>
                </a:solidFill>
                <a:latin typeface="メイリオ"/>
                <a:ea typeface="メイリオ"/>
                <a:cs typeface="メイリオ"/>
              </a:rPr>
              <a:t>取捨選択し、</a:t>
            </a:r>
            <a:endParaRPr kumimoji="0" lang="en-US" altLang="ja-JP" sz="1200" dirty="0" smtClean="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メイリオ"/>
                <a:ea typeface="メイリオ"/>
                <a:cs typeface="メイリオ"/>
              </a:rPr>
              <a:t>　内容を分析して、</a:t>
            </a:r>
            <a:endParaRPr kumimoji="0" lang="en-US" altLang="ja-JP" sz="1200" dirty="0" smtClean="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メイリオ"/>
                <a:ea typeface="メイリオ"/>
                <a:cs typeface="メイリオ"/>
              </a:rPr>
              <a:t>　解釈や価値判断を追加</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p:txBody>
      </p:sp>
      <p:sp>
        <p:nvSpPr>
          <p:cNvPr id="50178" name="タイトル 2"/>
          <p:cNvSpPr>
            <a:spLocks noGrp="1"/>
          </p:cNvSpPr>
          <p:nvPr>
            <p:ph type="title"/>
          </p:nvPr>
        </p:nvSpPr>
        <p:spPr/>
        <p:txBody>
          <a:bodyPr/>
          <a:lstStyle/>
          <a:p>
            <a:r>
              <a:rPr lang="ja-JP" altLang="en-US" sz="2400" dirty="0" smtClean="0"/>
              <a:t>「情報」と「ビジネス・インテリジェンス・プロセス」</a:t>
            </a:r>
          </a:p>
        </p:txBody>
      </p:sp>
      <p:sp>
        <p:nvSpPr>
          <p:cNvPr id="2053" name="ホームベース 2052"/>
          <p:cNvSpPr/>
          <p:nvPr/>
        </p:nvSpPr>
        <p:spPr bwMode="auto">
          <a:xfrm>
            <a:off x="1461724" y="1205693"/>
            <a:ext cx="6005170" cy="513984"/>
          </a:xfrm>
          <a:prstGeom prst="homePlate">
            <a:avLst>
              <a:gd name="adj" fmla="val 35468"/>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メイリオ"/>
                <a:ea typeface="メイリオ"/>
                <a:cs typeface="メイリオ"/>
              </a:rPr>
              <a:t>情　報</a:t>
            </a:r>
          </a:p>
        </p:txBody>
      </p:sp>
      <p:sp>
        <p:nvSpPr>
          <p:cNvPr id="17" name="フローチャート : 磁気ディスク 16"/>
          <p:cNvSpPr/>
          <p:nvPr/>
        </p:nvSpPr>
        <p:spPr bwMode="auto">
          <a:xfrm>
            <a:off x="1750406" y="4780884"/>
            <a:ext cx="706109" cy="1152128"/>
          </a:xfrm>
          <a:prstGeom prst="flowChartMagneticDisk">
            <a:avLst/>
          </a:prstGeom>
          <a:solidFill>
            <a:schemeClr val="accent5">
              <a:lumMod val="75000"/>
            </a:schemeClr>
          </a:solidFill>
          <a:ln w="9525" cmpd="sng">
            <a:solidFill>
              <a:srgbClr val="FFFFFF"/>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dirty="0" smtClean="0">
              <a:ln>
                <a:noFill/>
              </a:ln>
              <a:solidFill>
                <a:srgbClr val="484848"/>
              </a:solidFill>
              <a:effectLst/>
              <a:latin typeface="メイリオ"/>
              <a:ea typeface="メイリオ"/>
              <a:cs typeface="メイリオ"/>
            </a:endParaRPr>
          </a:p>
        </p:txBody>
      </p:sp>
      <p:sp>
        <p:nvSpPr>
          <p:cNvPr id="18" name="フローチャート : 磁気ディスク 17"/>
          <p:cNvSpPr/>
          <p:nvPr/>
        </p:nvSpPr>
        <p:spPr bwMode="auto">
          <a:xfrm>
            <a:off x="3589057" y="4780884"/>
            <a:ext cx="706109" cy="1152128"/>
          </a:xfrm>
          <a:prstGeom prst="flowChartMagneticDisk">
            <a:avLst/>
          </a:prstGeom>
          <a:solidFill>
            <a:schemeClr val="accent5">
              <a:lumMod val="75000"/>
            </a:schemeClr>
          </a:solidFill>
          <a:ln w="9525" cmpd="sng">
            <a:solidFill>
              <a:srgbClr val="FFFFFF"/>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メイリオ"/>
              <a:ea typeface="メイリオ"/>
              <a:cs typeface="メイリオ"/>
            </a:endParaRPr>
          </a:p>
        </p:txBody>
      </p:sp>
      <p:sp>
        <p:nvSpPr>
          <p:cNvPr id="2" name="角丸四角形 1"/>
          <p:cNvSpPr/>
          <p:nvPr/>
        </p:nvSpPr>
        <p:spPr bwMode="auto">
          <a:xfrm>
            <a:off x="2675410" y="4780884"/>
            <a:ext cx="641516" cy="1152127"/>
          </a:xfrm>
          <a:prstGeom prst="roundRect">
            <a:avLst>
              <a:gd name="adj" fmla="val 0"/>
            </a:avLst>
          </a:prstGeom>
          <a:solidFill>
            <a:schemeClr val="accent6">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メイリオ"/>
                <a:ea typeface="メイリオ"/>
                <a:cs typeface="メイリオ"/>
              </a:rPr>
              <a:t>ETL</a:t>
            </a:r>
            <a:endParaRPr kumimoji="0" lang="ja-JP" altLang="en-US" b="0" i="0" u="none" strike="noStrike" cap="none" normalizeH="0" dirty="0" smtClean="0">
              <a:ln>
                <a:noFill/>
              </a:ln>
              <a:solidFill>
                <a:schemeClr val="bg1"/>
              </a:solidFill>
              <a:effectLst/>
              <a:latin typeface="メイリオ"/>
              <a:ea typeface="メイリオ"/>
              <a:cs typeface="メイリオ"/>
            </a:endParaRPr>
          </a:p>
        </p:txBody>
      </p:sp>
      <p:sp>
        <p:nvSpPr>
          <p:cNvPr id="21" name="角丸四角形 20"/>
          <p:cNvSpPr/>
          <p:nvPr/>
        </p:nvSpPr>
        <p:spPr bwMode="auto">
          <a:xfrm>
            <a:off x="4559873" y="4780884"/>
            <a:ext cx="2645961" cy="1152128"/>
          </a:xfrm>
          <a:prstGeom prst="roundRect">
            <a:avLst>
              <a:gd name="adj" fmla="val 0"/>
            </a:avLst>
          </a:prstGeom>
          <a:solidFill>
            <a:schemeClr val="accent6">
              <a:lumMod val="40000"/>
              <a:lumOff val="6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smtClean="0">
              <a:solidFill>
                <a:schemeClr val="bg1"/>
              </a:solidFill>
              <a:latin typeface="メイリオ"/>
              <a:ea typeface="メイリオ"/>
              <a:cs typeface="メイリオ"/>
            </a:endParaRPr>
          </a:p>
        </p:txBody>
      </p:sp>
      <p:sp>
        <p:nvSpPr>
          <p:cNvPr id="50204" name="テキスト ボックス 50203"/>
          <p:cNvSpPr txBox="1"/>
          <p:nvPr/>
        </p:nvSpPr>
        <p:spPr>
          <a:xfrm>
            <a:off x="2021365" y="2631797"/>
            <a:ext cx="654045" cy="338554"/>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en-US" altLang="ja-JP" sz="1600" dirty="0" smtClean="0">
                <a:solidFill>
                  <a:schemeClr val="bg1"/>
                </a:solidFill>
                <a:latin typeface="メイリオ"/>
                <a:ea typeface="メイリオ"/>
                <a:cs typeface="メイリオ"/>
              </a:rPr>
              <a:t>Data</a:t>
            </a:r>
            <a:endParaRPr kumimoji="1" lang="ja-JP" altLang="en-US" sz="1600" dirty="0">
              <a:solidFill>
                <a:schemeClr val="bg1"/>
              </a:solidFill>
              <a:latin typeface="メイリオ"/>
              <a:ea typeface="メイリオ"/>
              <a:cs typeface="メイリオ"/>
            </a:endParaRPr>
          </a:p>
        </p:txBody>
      </p:sp>
      <p:sp>
        <p:nvSpPr>
          <p:cNvPr id="69" name="テキスト ボックス 68"/>
          <p:cNvSpPr txBox="1"/>
          <p:nvPr/>
        </p:nvSpPr>
        <p:spPr>
          <a:xfrm>
            <a:off x="3706336" y="2631797"/>
            <a:ext cx="1364075" cy="338554"/>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en-US" altLang="ja-JP" sz="1600" dirty="0" smtClean="0">
                <a:solidFill>
                  <a:schemeClr val="bg1"/>
                </a:solidFill>
                <a:latin typeface="メイリオ"/>
                <a:ea typeface="メイリオ"/>
                <a:cs typeface="メイリオ"/>
              </a:rPr>
              <a:t>Information</a:t>
            </a:r>
            <a:endParaRPr kumimoji="1" lang="ja-JP" altLang="en-US" sz="1600" dirty="0">
              <a:solidFill>
                <a:schemeClr val="bg1"/>
              </a:solidFill>
              <a:latin typeface="メイリオ"/>
              <a:ea typeface="メイリオ"/>
              <a:cs typeface="メイリオ"/>
            </a:endParaRPr>
          </a:p>
        </p:txBody>
      </p:sp>
      <p:sp>
        <p:nvSpPr>
          <p:cNvPr id="70" name="テキスト ボックス 69"/>
          <p:cNvSpPr txBox="1"/>
          <p:nvPr/>
        </p:nvSpPr>
        <p:spPr>
          <a:xfrm>
            <a:off x="5633005" y="2638023"/>
            <a:ext cx="1338928" cy="338554"/>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en-US" altLang="ja-JP" sz="1600" dirty="0" smtClean="0">
                <a:solidFill>
                  <a:schemeClr val="bg1"/>
                </a:solidFill>
                <a:latin typeface="メイリオ"/>
                <a:ea typeface="メイリオ"/>
                <a:cs typeface="メイリオ"/>
              </a:rPr>
              <a:t>Intelligence</a:t>
            </a:r>
            <a:endParaRPr kumimoji="1" lang="ja-JP" altLang="en-US" sz="1600" dirty="0">
              <a:solidFill>
                <a:schemeClr val="bg1"/>
              </a:solidFill>
              <a:latin typeface="メイリオ"/>
              <a:ea typeface="メイリオ"/>
              <a:cs typeface="メイリオ"/>
            </a:endParaRPr>
          </a:p>
        </p:txBody>
      </p:sp>
      <p:sp>
        <p:nvSpPr>
          <p:cNvPr id="71" name="テキスト ボックス 70"/>
          <p:cNvSpPr txBox="1"/>
          <p:nvPr/>
        </p:nvSpPr>
        <p:spPr>
          <a:xfrm>
            <a:off x="7586742" y="2631797"/>
            <a:ext cx="1015723" cy="338554"/>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en-US" altLang="ja-JP" sz="1600" dirty="0" smtClean="0">
                <a:solidFill>
                  <a:srgbClr val="FFFFFF"/>
                </a:solidFill>
                <a:latin typeface="メイリオ"/>
                <a:ea typeface="メイリオ"/>
                <a:cs typeface="メイリオ"/>
              </a:rPr>
              <a:t>Decision</a:t>
            </a:r>
            <a:endParaRPr kumimoji="1" lang="ja-JP" altLang="en-US" sz="1600" dirty="0">
              <a:solidFill>
                <a:srgbClr val="FFFFFF"/>
              </a:solidFill>
              <a:latin typeface="メイリオ"/>
              <a:ea typeface="メイリオ"/>
              <a:cs typeface="メイリオ"/>
            </a:endParaRPr>
          </a:p>
        </p:txBody>
      </p:sp>
      <p:sp>
        <p:nvSpPr>
          <p:cNvPr id="50205" name="テキスト ボックス 50204"/>
          <p:cNvSpPr txBox="1"/>
          <p:nvPr/>
        </p:nvSpPr>
        <p:spPr>
          <a:xfrm>
            <a:off x="1753012" y="5241949"/>
            <a:ext cx="711177" cy="276999"/>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ja-JP" altLang="en-US" sz="1200" dirty="0" smtClean="0">
                <a:latin typeface="メイリオ"/>
                <a:ea typeface="メイリオ"/>
                <a:cs typeface="メイリオ"/>
              </a:rPr>
              <a:t>業務</a:t>
            </a:r>
            <a:r>
              <a:rPr lang="en-US" altLang="ja-JP" sz="1200" dirty="0" smtClean="0">
                <a:latin typeface="メイリオ"/>
                <a:ea typeface="メイリオ"/>
                <a:cs typeface="メイリオ"/>
              </a:rPr>
              <a:t>DB</a:t>
            </a:r>
          </a:p>
        </p:txBody>
      </p:sp>
      <p:sp>
        <p:nvSpPr>
          <p:cNvPr id="73" name="テキスト ボックス 72"/>
          <p:cNvSpPr txBox="1"/>
          <p:nvPr/>
        </p:nvSpPr>
        <p:spPr>
          <a:xfrm>
            <a:off x="3610905" y="5241949"/>
            <a:ext cx="684261" cy="276999"/>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altLang="ja-JP" sz="1200" dirty="0" smtClean="0">
                <a:solidFill>
                  <a:schemeClr val="bg1"/>
                </a:solidFill>
                <a:latin typeface="メイリオ"/>
                <a:ea typeface="メイリオ"/>
                <a:cs typeface="メイリオ"/>
              </a:rPr>
              <a:t>DWH</a:t>
            </a:r>
            <a:endParaRPr kumimoji="1" lang="ja-JP" altLang="en-US" sz="1200" dirty="0">
              <a:solidFill>
                <a:schemeClr val="bg1"/>
              </a:solidFill>
              <a:latin typeface="メイリオ"/>
              <a:ea typeface="メイリオ"/>
              <a:cs typeface="メイリオ"/>
            </a:endParaRPr>
          </a:p>
        </p:txBody>
      </p:sp>
      <p:sp>
        <p:nvSpPr>
          <p:cNvPr id="50206" name="右矢印 50205"/>
          <p:cNvSpPr/>
          <p:nvPr/>
        </p:nvSpPr>
        <p:spPr bwMode="auto">
          <a:xfrm>
            <a:off x="2376437" y="5109591"/>
            <a:ext cx="366435" cy="492956"/>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76" name="右矢印 75"/>
          <p:cNvSpPr/>
          <p:nvPr/>
        </p:nvSpPr>
        <p:spPr bwMode="auto">
          <a:xfrm>
            <a:off x="3308466" y="5096252"/>
            <a:ext cx="346569" cy="492956"/>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77" name="右矢印 76"/>
          <p:cNvSpPr/>
          <p:nvPr/>
        </p:nvSpPr>
        <p:spPr bwMode="auto">
          <a:xfrm>
            <a:off x="4278323" y="5109692"/>
            <a:ext cx="346569" cy="492956"/>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80" name="右矢印 79"/>
          <p:cNvSpPr/>
          <p:nvPr/>
        </p:nvSpPr>
        <p:spPr bwMode="auto">
          <a:xfrm>
            <a:off x="7120325" y="5109692"/>
            <a:ext cx="346569" cy="492956"/>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84" name="右矢印 83"/>
          <p:cNvSpPr/>
          <p:nvPr/>
        </p:nvSpPr>
        <p:spPr bwMode="auto">
          <a:xfrm>
            <a:off x="1446750" y="5096252"/>
            <a:ext cx="346569" cy="492956"/>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37" name="右矢印 36"/>
          <p:cNvSpPr/>
          <p:nvPr/>
        </p:nvSpPr>
        <p:spPr bwMode="auto">
          <a:xfrm rot="5400000">
            <a:off x="1858146" y="4414291"/>
            <a:ext cx="625846" cy="492956"/>
          </a:xfrm>
          <a:prstGeom prst="rightArrow">
            <a:avLst/>
          </a:prstGeom>
          <a:solidFill>
            <a:schemeClr val="tx2">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31" name="角丸四角形 30"/>
          <p:cNvSpPr/>
          <p:nvPr/>
        </p:nvSpPr>
        <p:spPr bwMode="auto">
          <a:xfrm>
            <a:off x="4683350" y="4903139"/>
            <a:ext cx="1181863" cy="926325"/>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メイリオ"/>
                <a:ea typeface="メイリオ"/>
                <a:cs typeface="メイリオ"/>
              </a:rPr>
              <a:t>BI</a:t>
            </a:r>
            <a:endParaRPr kumimoji="0" lang="ja-JP" altLang="en-US" b="0" i="0" u="none" strike="noStrike" cap="none" normalizeH="0" dirty="0" smtClean="0">
              <a:ln>
                <a:noFill/>
              </a:ln>
              <a:solidFill>
                <a:schemeClr val="bg1"/>
              </a:solidFill>
              <a:effectLst/>
              <a:latin typeface="メイリオ"/>
              <a:ea typeface="メイリオ"/>
              <a:cs typeface="メイリオ"/>
            </a:endParaRPr>
          </a:p>
        </p:txBody>
      </p:sp>
      <p:sp>
        <p:nvSpPr>
          <p:cNvPr id="35" name="角丸四角形 34"/>
          <p:cNvSpPr/>
          <p:nvPr/>
        </p:nvSpPr>
        <p:spPr bwMode="auto">
          <a:xfrm>
            <a:off x="5895908" y="4903139"/>
            <a:ext cx="1181863" cy="926325"/>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メイリオ"/>
                <a:ea typeface="メイリオ"/>
                <a:cs typeface="メイリオ"/>
              </a:rPr>
              <a:t>BA</a:t>
            </a:r>
            <a:endParaRPr kumimoji="0" lang="ja-JP" altLang="en-US" b="0" i="0" u="none" strike="noStrike" cap="none" normalizeH="0" dirty="0" smtClean="0">
              <a:ln>
                <a:noFill/>
              </a:ln>
              <a:solidFill>
                <a:schemeClr val="bg1"/>
              </a:solidFill>
              <a:effectLst/>
              <a:latin typeface="メイリオ"/>
              <a:ea typeface="メイリオ"/>
              <a:cs typeface="メイリオ"/>
            </a:endParaRPr>
          </a:p>
        </p:txBody>
      </p:sp>
      <p:sp>
        <p:nvSpPr>
          <p:cNvPr id="39" name="右矢印 38"/>
          <p:cNvSpPr/>
          <p:nvPr/>
        </p:nvSpPr>
        <p:spPr bwMode="auto">
          <a:xfrm rot="5400000">
            <a:off x="6200345" y="4390775"/>
            <a:ext cx="661122" cy="492956"/>
          </a:xfrm>
          <a:prstGeom prst="rightArrow">
            <a:avLst/>
          </a:prstGeom>
          <a:solidFill>
            <a:schemeClr val="tx2">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30" name="右矢印 29"/>
          <p:cNvSpPr/>
          <p:nvPr/>
        </p:nvSpPr>
        <p:spPr bwMode="auto">
          <a:xfrm rot="5400000">
            <a:off x="4736627" y="4356770"/>
            <a:ext cx="661122" cy="560966"/>
          </a:xfrm>
          <a:prstGeom prst="rightArrow">
            <a:avLst/>
          </a:prstGeom>
          <a:solidFill>
            <a:schemeClr val="tx2">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36" name="右矢印 35"/>
          <p:cNvSpPr/>
          <p:nvPr/>
        </p:nvSpPr>
        <p:spPr bwMode="auto">
          <a:xfrm>
            <a:off x="5722623" y="5109692"/>
            <a:ext cx="346569" cy="492956"/>
          </a:xfrm>
          <a:prstGeom prst="rightArrow">
            <a:avLst/>
          </a:prstGeom>
          <a:solidFill>
            <a:schemeClr val="accent3">
              <a:lumMod val="60000"/>
              <a:lumOff val="4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3" name="正方形/長方形 2"/>
          <p:cNvSpPr/>
          <p:nvPr/>
        </p:nvSpPr>
        <p:spPr>
          <a:xfrm>
            <a:off x="6069192" y="5529955"/>
            <a:ext cx="863999" cy="246937"/>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人工知能</a:t>
            </a:r>
            <a:endParaRPr kumimoji="1" lang="ja-JP" altLang="en-US" sz="12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3620429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5458</TotalTime>
  <Words>2883</Words>
  <Application>Microsoft Macintosh PowerPoint</Application>
  <PresentationFormat>画面に合わせる (4:3)</PresentationFormat>
  <Paragraphs>617</Paragraphs>
  <Slides>20</Slides>
  <Notes>9</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NC標準テンプレート</vt:lpstr>
      <vt:lpstr>アナリティクスとビジネス・インテリジェンス</vt:lpstr>
      <vt:lpstr>ビジネス・インテリジェンスの目的</vt:lpstr>
      <vt:lpstr>ビジネス・インテリジェンスの適用例</vt:lpstr>
      <vt:lpstr>ビジネス・インテリジェンスとビジネス・アナリティクス</vt:lpstr>
      <vt:lpstr>アナリティクスの適用例: ダッシュボード、スコアリング、ゲージ</vt:lpstr>
      <vt:lpstr>アナリティクスの目的</vt:lpstr>
      <vt:lpstr>アナリティクスの目的</vt:lpstr>
      <vt:lpstr>アナリティクスの目的</vt:lpstr>
      <vt:lpstr>「情報」と「ビジネス・インテリジェンス・プロセス」</vt:lpstr>
      <vt:lpstr>アナリティクスとビジネス・インテリジェンス</vt:lpstr>
      <vt:lpstr>ビジネス・インテリジェンスの適用とツール</vt:lpstr>
      <vt:lpstr>アナリティクスとビジネス・インテリジェンス</vt:lpstr>
      <vt:lpstr>アナリティクス・プロセス</vt:lpstr>
      <vt:lpstr>アナリティクスのプロセス</vt:lpstr>
      <vt:lpstr>ETL (Extract, Transformation and Load)</vt:lpstr>
      <vt:lpstr>データウェアハウス　DWH Data Warehouse</vt:lpstr>
      <vt:lpstr>データウェアハウス（DWH）とデータマート（DM）</vt:lpstr>
      <vt:lpstr>データサイエンティスト</vt:lpstr>
      <vt:lpstr>IBM Watson Analytics</vt:lpstr>
      <vt:lpstr>参考：Magic Quadrant BI 2015</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 昌義</cp:lastModifiedBy>
  <cp:revision>264</cp:revision>
  <dcterms:created xsi:type="dcterms:W3CDTF">2014-04-30T01:58:06Z</dcterms:created>
  <dcterms:modified xsi:type="dcterms:W3CDTF">2015-07-07T09:16:47Z</dcterms:modified>
</cp:coreProperties>
</file>