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03" r:id="rId2"/>
    <p:sldId id="580" r:id="rId3"/>
    <p:sldId id="581" r:id="rId4"/>
    <p:sldId id="579" r:id="rId5"/>
    <p:sldId id="592" r:id="rId6"/>
    <p:sldId id="593" r:id="rId7"/>
    <p:sldId id="585" r:id="rId8"/>
    <p:sldId id="582" r:id="rId9"/>
    <p:sldId id="588" r:id="rId10"/>
    <p:sldId id="591" r:id="rId11"/>
    <p:sldId id="590" r:id="rId12"/>
    <p:sldId id="587" r:id="rId13"/>
    <p:sldId id="586" r:id="rId14"/>
    <p:sldId id="584" r:id="rId1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66"/>
    <a:srgbClr val="FF66FF"/>
    <a:srgbClr val="FFFBD2"/>
    <a:srgbClr val="FFFFFF"/>
    <a:srgbClr val="CC0000"/>
    <a:srgbClr val="33ACBD"/>
    <a:srgbClr val="E6D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108" autoAdjust="0"/>
  </p:normalViewPr>
  <p:slideViewPr>
    <p:cSldViewPr snapToGrid="0" snapToObjects="1" showGuides="1">
      <p:cViewPr varScale="1">
        <p:scale>
          <a:sx n="77" d="100"/>
          <a:sy n="77" d="100"/>
        </p:scale>
        <p:origin x="1524" y="96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C644C-156B-6340-9050-F628BC6F59EE}" type="datetimeFigureOut">
              <a:rPr kumimoji="1" lang="ja-JP" altLang="en-US" smtClean="0"/>
              <a:t>2015/7/22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67304-EC16-1948-B4EC-4AA6AD4FDF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5579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22579-AF1B-0D4E-847B-7B03C1E89BF0}" type="datetimeFigureOut">
              <a:rPr kumimoji="1" lang="ja-JP" altLang="en-US" smtClean="0"/>
              <a:t>2015/7/22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A5AFC-0313-244E-A5A2-5096E4321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2904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Amazon=</a:t>
            </a:r>
            <a:r>
              <a:rPr kumimoji="1" lang="ja-JP" altLang="en-US" dirty="0" smtClean="0"/>
              <a:t>手軽に利用できるが、細かいチューニングは難しい</a:t>
            </a:r>
            <a:endParaRPr kumimoji="1" lang="en-US" altLang="ja-JP" dirty="0" smtClean="0"/>
          </a:p>
          <a:p>
            <a:r>
              <a:rPr kumimoji="1" lang="en-US" altLang="ja-JP" dirty="0" smtClean="0"/>
              <a:t>IBM=</a:t>
            </a:r>
            <a:r>
              <a:rPr kumimoji="1" lang="ja-JP" altLang="en-US" dirty="0" smtClean="0"/>
              <a:t>サードパーティが</a:t>
            </a:r>
            <a:r>
              <a:rPr kumimoji="1" lang="en-US" altLang="ja-JP" dirty="0" smtClean="0"/>
              <a:t>Watson</a:t>
            </a:r>
            <a:r>
              <a:rPr kumimoji="1" lang="ja-JP" altLang="en-US" dirty="0" smtClean="0"/>
              <a:t>をサービスとして利用できるよう環境が整っている</a:t>
            </a:r>
            <a:endParaRPr kumimoji="1" lang="en-US" altLang="ja-JP" dirty="0" smtClean="0"/>
          </a:p>
          <a:p>
            <a:r>
              <a:rPr kumimoji="1" lang="en-US" altLang="ja-JP" dirty="0" smtClean="0"/>
              <a:t>Google=API</a:t>
            </a:r>
            <a:r>
              <a:rPr kumimoji="1" lang="ja-JP" altLang="en-US" dirty="0" smtClean="0"/>
              <a:t>としての提供なので、利用者側もある程度作り込みが必要</a:t>
            </a:r>
            <a:endParaRPr kumimoji="1" lang="en-US" altLang="ja-JP" dirty="0" smtClean="0"/>
          </a:p>
          <a:p>
            <a:r>
              <a:rPr kumimoji="1" lang="en-US" altLang="ja-JP" dirty="0" smtClean="0"/>
              <a:t>Microsoft=R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Hadoop</a:t>
            </a:r>
            <a:r>
              <a:rPr kumimoji="1" lang="ja-JP" altLang="en-US" dirty="0" smtClean="0"/>
              <a:t>との連携、</a:t>
            </a:r>
            <a:r>
              <a:rPr kumimoji="1" lang="en-US" altLang="ja-JP" dirty="0" smtClean="0"/>
              <a:t>UI</a:t>
            </a:r>
            <a:r>
              <a:rPr kumimoji="1" lang="ja-JP" altLang="en-US" dirty="0" smtClean="0"/>
              <a:t>の作り込みなど、使いやすい印象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A5AFC-0313-244E-A5A2-5096E4321F4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541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 flipV="1">
            <a:off x="685800" y="2276971"/>
            <a:ext cx="7772400" cy="933083"/>
          </a:xfrm>
          <a:prstGeom prst="rect">
            <a:avLst/>
          </a:prstGeom>
          <a:solidFill>
            <a:srgbClr val="33ACB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276971"/>
            <a:ext cx="7772400" cy="933083"/>
          </a:xfrm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56600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 userDrawn="1"/>
        </p:nvSpPr>
        <p:spPr>
          <a:xfrm flipV="1">
            <a:off x="0" y="-1"/>
            <a:ext cx="244235" cy="23726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 userDrawn="1"/>
        </p:nvSpPr>
        <p:spPr>
          <a:xfrm flipV="1">
            <a:off x="0" y="6662718"/>
            <a:ext cx="9144000" cy="201893"/>
          </a:xfrm>
          <a:prstGeom prst="rect">
            <a:avLst/>
          </a:prstGeom>
          <a:solidFill>
            <a:srgbClr val="33ACB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 userDrawn="1"/>
        </p:nvSpPr>
        <p:spPr>
          <a:xfrm flipV="1">
            <a:off x="244236" y="0"/>
            <a:ext cx="244235" cy="237265"/>
          </a:xfrm>
          <a:prstGeom prst="rect">
            <a:avLst/>
          </a:prstGeom>
          <a:solidFill>
            <a:srgbClr val="33ACB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 userDrawn="1"/>
        </p:nvSpPr>
        <p:spPr>
          <a:xfrm flipH="1" flipV="1">
            <a:off x="9059333" y="-2"/>
            <a:ext cx="97309" cy="6858002"/>
          </a:xfrm>
          <a:prstGeom prst="rect">
            <a:avLst/>
          </a:prstGeom>
          <a:solidFill>
            <a:srgbClr val="33ACB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 userDrawn="1"/>
        </p:nvSpPr>
        <p:spPr>
          <a:xfrm flipV="1">
            <a:off x="9059334" y="6662710"/>
            <a:ext cx="97896" cy="201897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単独LOGO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204" y="5560175"/>
            <a:ext cx="987996" cy="1082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2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43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6658020"/>
            <a:ext cx="1095570" cy="199979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974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06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14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6658020"/>
            <a:ext cx="1095570" cy="199979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10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0" y="6658020"/>
            <a:ext cx="1095570" cy="199979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82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07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683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70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プレースホルダーまでドラッグするかアイコンをクリックして図を追加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1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1709"/>
            <a:ext cx="8686800" cy="4162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73892"/>
            <a:ext cx="8229600" cy="4952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974619" y="6708204"/>
            <a:ext cx="639634" cy="95299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 flipV="1">
            <a:off x="0" y="6662718"/>
            <a:ext cx="9144000" cy="201893"/>
          </a:xfrm>
          <a:prstGeom prst="rect">
            <a:avLst/>
          </a:prstGeom>
          <a:solidFill>
            <a:srgbClr val="33ACB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 flipV="1">
            <a:off x="9065846" y="6662710"/>
            <a:ext cx="91383" cy="201897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457200" y="864541"/>
            <a:ext cx="8686800" cy="6498"/>
          </a:xfrm>
          <a:prstGeom prst="line">
            <a:avLst/>
          </a:prstGeom>
          <a:ln w="12700" cmpd="sng">
            <a:solidFill>
              <a:srgbClr val="33AC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0" y="864541"/>
            <a:ext cx="457200" cy="0"/>
          </a:xfrm>
          <a:prstGeom prst="line">
            <a:avLst/>
          </a:prstGeom>
          <a:ln w="12700" cmpd="sng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32246" y="6651702"/>
            <a:ext cx="2133600" cy="217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merican Typewriter"/>
                <a:cs typeface="American Typewriter"/>
              </a:defRPr>
            </a:lvl1pPr>
          </a:lstStyle>
          <a:p>
            <a:fld id="{8FF8CC5D-A65D-5946-99B5-645367A967A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623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2800" kern="1200">
          <a:solidFill>
            <a:srgbClr val="7F7F7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830355" y="2775338"/>
            <a:ext cx="7499634" cy="1307324"/>
          </a:xfrm>
          <a:prstGeom prst="rect">
            <a:avLst/>
          </a:prstGeom>
          <a:solidFill>
            <a:srgbClr val="33ACB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FFFFFF"/>
                </a:solidFill>
                <a:effectLst/>
                <a:latin typeface="Arial"/>
                <a:ea typeface="HGP創英角ｺﾞｼｯｸUB" pitchFamily="50" charset="-128"/>
                <a:cs typeface="Arial"/>
              </a:rPr>
              <a:t>アップデート</a:t>
            </a:r>
            <a:endParaRPr lang="en-US" altLang="ja-JP" sz="2800" dirty="0">
              <a:solidFill>
                <a:srgbClr val="FFFFFF"/>
              </a:solidFill>
              <a:effectLst/>
              <a:latin typeface="Arial"/>
              <a:ea typeface="HGP創英角ｺﾞｼｯｸUB" pitchFamily="50" charset="-128"/>
              <a:cs typeface="Arial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30354" y="2775338"/>
            <a:ext cx="83270" cy="1307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US" altLang="ja-JP" sz="2400" dirty="0">
              <a:solidFill>
                <a:srgbClr val="FFFFFF"/>
              </a:solidFill>
              <a:effectLst/>
              <a:latin typeface="Arial"/>
              <a:ea typeface="HGP創英角ｺﾞｼｯｸUB" pitchFamily="50" charset="-128"/>
              <a:cs typeface="Arial"/>
            </a:endParaRPr>
          </a:p>
        </p:txBody>
      </p:sp>
      <p:pic>
        <p:nvPicPr>
          <p:cNvPr id="8" name="図 7" descr="単独LOGO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918" y="960284"/>
            <a:ext cx="488658" cy="53564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804" y="948576"/>
            <a:ext cx="1199293" cy="547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793523" y="5715176"/>
            <a:ext cx="4536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 smtClean="0">
                <a:latin typeface="Century Gothic" panose="020B0502020202020204" pitchFamily="34" charset="0"/>
                <a:ea typeface="HG丸ｺﾞｼｯｸM-PRO" panose="020F0600000000000000" pitchFamily="50" charset="-128"/>
              </a:rPr>
              <a:t>株式会社アプライド・マーケティング</a:t>
            </a:r>
            <a:endParaRPr kumimoji="1" lang="en-US" altLang="ja-JP" sz="1200" dirty="0" smtClean="0">
              <a:latin typeface="Century Gothic" panose="020B0502020202020204" pitchFamily="34" charset="0"/>
              <a:ea typeface="HG丸ｺﾞｼｯｸM-PRO" panose="020F0600000000000000" pitchFamily="50" charset="-128"/>
            </a:endParaRPr>
          </a:p>
          <a:p>
            <a:pPr algn="r"/>
            <a:r>
              <a:rPr lang="ja-JP" altLang="en-US" sz="1200" dirty="0" smtClean="0">
                <a:latin typeface="Century Gothic" panose="020B0502020202020204" pitchFamily="34" charset="0"/>
                <a:ea typeface="HG丸ｺﾞｼｯｸM-PRO" panose="020F0600000000000000" pitchFamily="50" charset="-128"/>
              </a:rPr>
              <a:t>大越　章司</a:t>
            </a:r>
            <a:endParaRPr lang="en-US" altLang="ja-JP" sz="1200" dirty="0" smtClean="0">
              <a:latin typeface="Century Gothic" panose="020B0502020202020204" pitchFamily="34" charset="0"/>
              <a:ea typeface="HG丸ｺﾞｼｯｸM-PRO" panose="020F0600000000000000" pitchFamily="50" charset="-128"/>
            </a:endParaRPr>
          </a:p>
          <a:p>
            <a:pPr algn="r"/>
            <a:r>
              <a:rPr lang="en-US" altLang="ja-JP" sz="1200" dirty="0" smtClean="0">
                <a:latin typeface="Century Gothic" panose="020B0502020202020204" pitchFamily="34" charset="0"/>
                <a:ea typeface="HG丸ｺﾞｼｯｸM-PRO" panose="020F0600000000000000" pitchFamily="50" charset="-128"/>
              </a:rPr>
              <a:t>shoji@appliedmarketing.co.jp</a:t>
            </a:r>
          </a:p>
        </p:txBody>
      </p:sp>
    </p:spTree>
    <p:extLst>
      <p:ext uri="{BB962C8B-B14F-4D97-AF65-F5344CB8AC3E}">
        <p14:creationId xmlns:p14="http://schemas.microsoft.com/office/powerpoint/2010/main" val="160387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Chrome, </a:t>
            </a:r>
            <a:r>
              <a:rPr kumimoji="1" lang="en-US" altLang="ja-JP" dirty="0" err="1" smtClean="0"/>
              <a:t>FireFox</a:t>
            </a:r>
            <a:r>
              <a:rPr kumimoji="1" lang="ja-JP" altLang="en-US" dirty="0" smtClean="0"/>
              <a:t>が</a:t>
            </a:r>
            <a:r>
              <a:rPr kumimoji="1" lang="en-US" altLang="ja-JP" dirty="0" smtClean="0"/>
              <a:t>Flash</a:t>
            </a:r>
            <a:r>
              <a:rPr kumimoji="1" lang="ja-JP" altLang="en-US" dirty="0" smtClean="0"/>
              <a:t>をデフォルトで停止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78" y="1136759"/>
            <a:ext cx="8916644" cy="510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143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ECMAScript 6.0</a:t>
            </a:r>
            <a:r>
              <a:rPr kumimoji="1" lang="ja-JP" altLang="en-US" dirty="0" smtClean="0"/>
              <a:t>が公開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569" y="1177445"/>
            <a:ext cx="6786061" cy="522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229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/>
              <a:t>IIJ </a:t>
            </a:r>
            <a:r>
              <a:rPr lang="en-US" altLang="ja-JP" b="1" dirty="0"/>
              <a:t>Omnibus</a:t>
            </a:r>
            <a:r>
              <a:rPr lang="ja-JP" altLang="en-US" b="1" dirty="0" smtClean="0"/>
              <a:t>サービス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12</a:t>
            </a:fld>
            <a:endParaRPr kumimoji="1" lang="ja-JP" altLang="en-US"/>
          </a:p>
        </p:txBody>
      </p:sp>
      <p:pic>
        <p:nvPicPr>
          <p:cNvPr id="1026" name="Picture 2" descr="http://www.iij.ad.jp/news/pressrelease/2015/images/fig-press0715-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813" y="1463327"/>
            <a:ext cx="6372225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739036" y="4971111"/>
            <a:ext cx="77661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dirty="0">
                <a:solidFill>
                  <a:srgbClr val="FF6666"/>
                </a:solidFill>
              </a:rPr>
              <a:t>SDN/NFV</a:t>
            </a:r>
            <a:r>
              <a:rPr lang="ja-JP" altLang="en-US" sz="2800" dirty="0">
                <a:solidFill>
                  <a:srgbClr val="FF6666"/>
                </a:solidFill>
              </a:rPr>
              <a:t>技術を活用し、企業ネットワークに必要な機能をクラウド上でオンデマンド提供</a:t>
            </a:r>
          </a:p>
        </p:txBody>
      </p:sp>
    </p:spTree>
    <p:extLst>
      <p:ext uri="{BB962C8B-B14F-4D97-AF65-F5344CB8AC3E}">
        <p14:creationId xmlns:p14="http://schemas.microsoft.com/office/powerpoint/2010/main" val="1587226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Microsoft Service Fabric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13</a:t>
            </a:fld>
            <a:endParaRPr kumimoji="1" lang="ja-JP" altLang="en-US"/>
          </a:p>
        </p:txBody>
      </p:sp>
      <p:pic>
        <p:nvPicPr>
          <p:cNvPr id="2050" name="Picture 2" descr="Service Fabric プラットフォーム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158" y="1233790"/>
            <a:ext cx="7402882" cy="3270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3798517" y="5010411"/>
            <a:ext cx="2004165" cy="1290181"/>
          </a:xfrm>
          <a:prstGeom prst="rect">
            <a:avLst/>
          </a:prstGeom>
          <a:solidFill>
            <a:schemeClr val="accent2"/>
          </a:solidFill>
        </p:spPr>
        <p:txBody>
          <a:bodyPr rtlCol="0" anchor="ctr">
            <a:no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</a:rPr>
              <a:t>Micro Service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99159" y="5010411"/>
            <a:ext cx="2004165" cy="1290181"/>
          </a:xfrm>
          <a:prstGeom prst="rect">
            <a:avLst/>
          </a:prstGeom>
          <a:solidFill>
            <a:schemeClr val="accent1"/>
          </a:solidFill>
        </p:spPr>
        <p:txBody>
          <a:bodyPr rtlCol="0" anchor="ctr">
            <a:no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</a:rPr>
              <a:t>SOA</a:t>
            </a:r>
          </a:p>
          <a:p>
            <a:pPr algn="ctr"/>
            <a:r>
              <a:rPr lang="en-US" altLang="ja-JP" sz="1600" dirty="0" smtClean="0">
                <a:solidFill>
                  <a:schemeClr val="bg1"/>
                </a:solidFill>
              </a:rPr>
              <a:t>(Service Oriented Architecture)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497875" y="5010411"/>
            <a:ext cx="2004165" cy="1290181"/>
          </a:xfrm>
          <a:prstGeom prst="rect">
            <a:avLst/>
          </a:prstGeom>
          <a:solidFill>
            <a:schemeClr val="accent5"/>
          </a:solidFill>
        </p:spPr>
        <p:txBody>
          <a:bodyPr rtlCol="0" anchor="ctr">
            <a:no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</a:rPr>
              <a:t>DevOps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3103324" y="5010411"/>
            <a:ext cx="695193" cy="129018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rtlCol="0" anchor="ctr">
            <a:noAutofit/>
          </a:bodyPr>
          <a:lstStyle/>
          <a:p>
            <a:pPr algn="ctr"/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9" name="左矢印 8"/>
          <p:cNvSpPr/>
          <p:nvPr/>
        </p:nvSpPr>
        <p:spPr>
          <a:xfrm>
            <a:off x="5802682" y="5010411"/>
            <a:ext cx="695193" cy="1290181"/>
          </a:xfrm>
          <a:prstGeom prst="leftArrow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rtlCol="0" anchor="ctr">
            <a:noAutofit/>
          </a:bodyPr>
          <a:lstStyle/>
          <a:p>
            <a:pPr algn="ctr"/>
            <a:endParaRPr kumimoji="1" lang="ja-JP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66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List of mergers and acquisitions by Google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14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05" y="1045646"/>
            <a:ext cx="7816795" cy="502638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9296" y="2993240"/>
            <a:ext cx="6797576" cy="339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70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PaaS</a:t>
            </a:r>
            <a:r>
              <a:rPr lang="ja-JP" altLang="en-US" dirty="0" smtClean="0"/>
              <a:t>の多様化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 bwMode="auto">
          <a:xfrm>
            <a:off x="323527" y="1268760"/>
            <a:ext cx="8632491" cy="864096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dirty="0" smtClean="0">
                <a:latin typeface="+mn-lt"/>
                <a:ea typeface="+mn-ea"/>
              </a:rPr>
              <a:t>アプリケーション</a:t>
            </a:r>
            <a:endParaRPr kumimoji="0" lang="en-US" altLang="ja-JP" sz="1400" dirty="0" smtClean="0">
              <a:latin typeface="+mn-lt"/>
              <a:ea typeface="+mn-ea"/>
            </a:endParaRPr>
          </a:p>
        </p:txBody>
      </p:sp>
      <p:sp>
        <p:nvSpPr>
          <p:cNvPr id="4" name="正方形/長方形 3"/>
          <p:cNvSpPr/>
          <p:nvPr/>
        </p:nvSpPr>
        <p:spPr bwMode="auto">
          <a:xfrm>
            <a:off x="323527" y="2264462"/>
            <a:ext cx="8632491" cy="864096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dirty="0" smtClean="0">
                <a:latin typeface="+mn-lt"/>
                <a:ea typeface="+mn-ea"/>
              </a:rPr>
              <a:t>ミドルウェア</a:t>
            </a:r>
            <a:endParaRPr kumimoji="0" lang="en-US" altLang="ja-JP" sz="1400" dirty="0" smtClean="0">
              <a:latin typeface="+mn-lt"/>
              <a:ea typeface="+mn-ea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323527" y="3280958"/>
            <a:ext cx="8632491" cy="864096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dirty="0" smtClean="0">
                <a:latin typeface="+mn-lt"/>
                <a:ea typeface="+mn-ea"/>
              </a:rPr>
              <a:t>OS</a:t>
            </a:r>
          </a:p>
        </p:txBody>
      </p:sp>
      <p:sp>
        <p:nvSpPr>
          <p:cNvPr id="6" name="正方形/長方形 5"/>
          <p:cNvSpPr/>
          <p:nvPr/>
        </p:nvSpPr>
        <p:spPr bwMode="auto">
          <a:xfrm>
            <a:off x="323527" y="4293096"/>
            <a:ext cx="8632491" cy="864096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dirty="0" smtClean="0">
                <a:latin typeface="+mn-lt"/>
                <a:ea typeface="+mn-ea"/>
              </a:rPr>
              <a:t>ハードウェア</a:t>
            </a:r>
            <a:endParaRPr kumimoji="0" lang="en-US" altLang="ja-JP" sz="1400" dirty="0" smtClean="0">
              <a:latin typeface="+mn-lt"/>
              <a:ea typeface="+mn-ea"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 rot="16200000">
            <a:off x="6621574" y="2888937"/>
            <a:ext cx="3672409" cy="720079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400" dirty="0" err="1" smtClean="0">
                <a:solidFill>
                  <a:schemeClr val="bg1"/>
                </a:solidFill>
                <a:latin typeface="+mn-lt"/>
                <a:ea typeface="+mn-ea"/>
              </a:rPr>
              <a:t>SaaS</a:t>
            </a:r>
            <a:endParaRPr kumimoji="0" lang="en-US" altLang="ja-JP" sz="44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 rot="16200000">
            <a:off x="2419067" y="3863661"/>
            <a:ext cx="1728192" cy="720079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400" dirty="0" err="1">
                <a:solidFill>
                  <a:schemeClr val="bg1"/>
                </a:solidFill>
                <a:latin typeface="+mn-lt"/>
                <a:ea typeface="+mn-ea"/>
              </a:rPr>
              <a:t>I</a:t>
            </a:r>
            <a:r>
              <a:rPr kumimoji="0" lang="en-US" altLang="ja-JP" sz="4400" dirty="0" err="1" smtClean="0">
                <a:solidFill>
                  <a:schemeClr val="bg1"/>
                </a:solidFill>
                <a:latin typeface="+mn-lt"/>
                <a:ea typeface="+mn-ea"/>
              </a:rPr>
              <a:t>aaS</a:t>
            </a:r>
            <a:endParaRPr kumimoji="0" lang="en-US" altLang="ja-JP" sz="44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 rot="16200000">
            <a:off x="4538324" y="3390982"/>
            <a:ext cx="2664296" cy="720079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200" dirty="0" smtClean="0">
                <a:solidFill>
                  <a:schemeClr val="bg1"/>
                </a:solidFill>
                <a:latin typeface="+mn-lt"/>
                <a:ea typeface="+mn-ea"/>
              </a:rPr>
              <a:t>PaaS</a:t>
            </a: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306832" y="5301208"/>
            <a:ext cx="8649187" cy="93610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dirty="0" smtClean="0">
                <a:solidFill>
                  <a:schemeClr val="bg1"/>
                </a:solidFill>
                <a:latin typeface="+mn-lt"/>
                <a:ea typeface="+mn-ea"/>
              </a:rPr>
              <a:t>様々な</a:t>
            </a:r>
            <a:r>
              <a:rPr kumimoji="0" lang="en-US" altLang="ja-JP" sz="2400" dirty="0" smtClean="0">
                <a:solidFill>
                  <a:schemeClr val="bg1"/>
                </a:solidFill>
                <a:latin typeface="+mn-lt"/>
                <a:ea typeface="+mn-ea"/>
              </a:rPr>
              <a:t>PaaS</a:t>
            </a:r>
            <a:r>
              <a:rPr kumimoji="0" lang="ja-JP" altLang="en-US" sz="2400" dirty="0" smtClean="0">
                <a:solidFill>
                  <a:schemeClr val="bg1"/>
                </a:solidFill>
                <a:latin typeface="+mn-lt"/>
                <a:ea typeface="+mn-ea"/>
              </a:rPr>
              <a:t>が考案され、従来の分類に収まらなくなった</a:t>
            </a:r>
            <a:endParaRPr kumimoji="0" lang="en-US" altLang="ja-JP" sz="24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 rot="16200000">
            <a:off x="5875691" y="3003478"/>
            <a:ext cx="3439306" cy="720079"/>
          </a:xfrm>
          <a:prstGeom prst="rect">
            <a:avLst/>
          </a:prstGeom>
          <a:solidFill>
            <a:srgbClr val="FF6666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40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 rot="16200000">
            <a:off x="2060687" y="4363089"/>
            <a:ext cx="720080" cy="720079"/>
          </a:xfrm>
          <a:prstGeom prst="rect">
            <a:avLst/>
          </a:prstGeom>
          <a:solidFill>
            <a:srgbClr val="FF6666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dirty="0" smtClean="0">
                <a:solidFill>
                  <a:schemeClr val="bg1"/>
                </a:solidFill>
                <a:latin typeface="+mn-lt"/>
                <a:ea typeface="+mn-ea"/>
              </a:rPr>
              <a:t>ベアメタル</a:t>
            </a:r>
            <a:endParaRPr kumimoji="0" lang="en-US" altLang="ja-JP" sz="14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 rot="16200000">
            <a:off x="5172505" y="3162727"/>
            <a:ext cx="3120806" cy="720079"/>
          </a:xfrm>
          <a:prstGeom prst="rect">
            <a:avLst/>
          </a:prstGeom>
          <a:solidFill>
            <a:srgbClr val="FF6666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40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 rot="16200000">
            <a:off x="3799778" y="3519499"/>
            <a:ext cx="2416516" cy="720079"/>
          </a:xfrm>
          <a:prstGeom prst="rect">
            <a:avLst/>
          </a:prstGeom>
          <a:solidFill>
            <a:srgbClr val="FF6666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32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 rot="16200000">
            <a:off x="3109179" y="3686708"/>
            <a:ext cx="2072841" cy="720079"/>
          </a:xfrm>
          <a:prstGeom prst="rect">
            <a:avLst/>
          </a:prstGeom>
          <a:solidFill>
            <a:srgbClr val="FF6666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32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8383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21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BaaS</a:t>
            </a:r>
            <a:r>
              <a:rPr kumimoji="1" lang="en-US" altLang="ja-JP" dirty="0" smtClean="0"/>
              <a:t> (Backend as a Service)/</a:t>
            </a:r>
            <a:r>
              <a:rPr lang="en-US" altLang="ja-JP" dirty="0" err="1"/>
              <a:t>M</a:t>
            </a:r>
            <a:r>
              <a:rPr kumimoji="1" lang="en-US" altLang="ja-JP" dirty="0" err="1" smtClean="0"/>
              <a:t>BaaS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 bwMode="auto">
          <a:xfrm>
            <a:off x="323528" y="1271163"/>
            <a:ext cx="5472608" cy="864096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dirty="0" smtClean="0">
                <a:latin typeface="+mn-lt"/>
                <a:ea typeface="+mn-ea"/>
              </a:rPr>
              <a:t>アプリケーション</a:t>
            </a:r>
            <a:endParaRPr kumimoji="0" lang="en-US" altLang="ja-JP" sz="1400" dirty="0" smtClean="0">
              <a:latin typeface="+mn-lt"/>
              <a:ea typeface="+mn-ea"/>
            </a:endParaRPr>
          </a:p>
        </p:txBody>
      </p:sp>
      <p:sp>
        <p:nvSpPr>
          <p:cNvPr id="4" name="正方形/長方形 3"/>
          <p:cNvSpPr/>
          <p:nvPr/>
        </p:nvSpPr>
        <p:spPr bwMode="auto">
          <a:xfrm>
            <a:off x="323528" y="2266865"/>
            <a:ext cx="5472608" cy="864096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dirty="0" smtClean="0">
                <a:latin typeface="+mn-lt"/>
                <a:ea typeface="+mn-ea"/>
              </a:rPr>
              <a:t>ミドルウェア</a:t>
            </a:r>
            <a:endParaRPr kumimoji="0" lang="en-US" altLang="ja-JP" sz="1400" dirty="0" smtClean="0">
              <a:latin typeface="+mn-lt"/>
              <a:ea typeface="+mn-ea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323528" y="3283361"/>
            <a:ext cx="5472608" cy="864096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dirty="0" smtClean="0">
                <a:latin typeface="+mn-lt"/>
                <a:ea typeface="+mn-ea"/>
              </a:rPr>
              <a:t>OS</a:t>
            </a:r>
          </a:p>
        </p:txBody>
      </p:sp>
      <p:sp>
        <p:nvSpPr>
          <p:cNvPr id="6" name="正方形/長方形 5"/>
          <p:cNvSpPr/>
          <p:nvPr/>
        </p:nvSpPr>
        <p:spPr bwMode="auto">
          <a:xfrm>
            <a:off x="323528" y="4295499"/>
            <a:ext cx="5472608" cy="864096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dirty="0" smtClean="0">
                <a:latin typeface="+mn-lt"/>
                <a:ea typeface="+mn-ea"/>
              </a:rPr>
              <a:t>ハードウェア</a:t>
            </a:r>
            <a:endParaRPr kumimoji="0" lang="en-US" altLang="ja-JP" sz="1400" dirty="0" smtClean="0">
              <a:latin typeface="+mn-lt"/>
              <a:ea typeface="+mn-ea"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 rot="16200000">
            <a:off x="655365" y="2916586"/>
            <a:ext cx="3744416" cy="597586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400" dirty="0" err="1" smtClean="0">
                <a:solidFill>
                  <a:schemeClr val="bg1"/>
                </a:solidFill>
                <a:latin typeface="+mn-lt"/>
                <a:ea typeface="+mn-ea"/>
              </a:rPr>
              <a:t>SaaS</a:t>
            </a:r>
            <a:endParaRPr kumimoji="0" lang="en-US" altLang="ja-JP" sz="44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 rot="16200000">
            <a:off x="1933319" y="3420642"/>
            <a:ext cx="2736305" cy="597586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400" dirty="0" err="1" smtClean="0">
                <a:solidFill>
                  <a:schemeClr val="bg1"/>
                </a:solidFill>
                <a:latin typeface="+mn-lt"/>
                <a:ea typeface="+mn-ea"/>
              </a:rPr>
              <a:t>PaaS</a:t>
            </a:r>
            <a:endParaRPr kumimoji="0" lang="en-US" altLang="ja-JP" sz="44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 rot="16200000">
            <a:off x="3211275" y="3924696"/>
            <a:ext cx="1728191" cy="597586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400" dirty="0" err="1">
                <a:solidFill>
                  <a:schemeClr val="bg1"/>
                </a:solidFill>
                <a:latin typeface="+mn-lt"/>
                <a:ea typeface="+mn-ea"/>
              </a:rPr>
              <a:t>I</a:t>
            </a:r>
            <a:r>
              <a:rPr kumimoji="0" lang="en-US" altLang="ja-JP" sz="4400" dirty="0" err="1" smtClean="0">
                <a:solidFill>
                  <a:schemeClr val="bg1"/>
                </a:solidFill>
                <a:latin typeface="+mn-lt"/>
                <a:ea typeface="+mn-ea"/>
              </a:rPr>
              <a:t>aaS</a:t>
            </a:r>
            <a:endParaRPr kumimoji="0" lang="en-US" altLang="ja-JP" sz="44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 rot="16200000">
            <a:off x="3193088" y="3132608"/>
            <a:ext cx="3312365" cy="597586"/>
          </a:xfrm>
          <a:prstGeom prst="rect">
            <a:avLst/>
          </a:prstGeom>
          <a:solidFill>
            <a:srgbClr val="FF6666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400" dirty="0" err="1" smtClean="0">
                <a:solidFill>
                  <a:schemeClr val="bg1"/>
                </a:solidFill>
                <a:latin typeface="+mn-lt"/>
                <a:ea typeface="+mn-ea"/>
              </a:rPr>
              <a:t>BaaS</a:t>
            </a:r>
            <a:endParaRPr kumimoji="0" lang="en-US" altLang="ja-JP" sz="44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306833" y="5303611"/>
            <a:ext cx="5472608" cy="936104"/>
          </a:xfrm>
          <a:prstGeom prst="rect">
            <a:avLst/>
          </a:prstGeom>
          <a:solidFill>
            <a:schemeClr val="bg2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dirty="0" err="1" smtClean="0">
                <a:latin typeface="+mn-lt"/>
                <a:ea typeface="+mn-ea"/>
              </a:rPr>
              <a:t>BaaS</a:t>
            </a:r>
            <a:r>
              <a:rPr kumimoji="0" lang="ja-JP" altLang="en-US" sz="1400" dirty="0" smtClean="0">
                <a:latin typeface="+mn-lt"/>
                <a:ea typeface="+mn-ea"/>
              </a:rPr>
              <a:t>は元々モバイル向けサービスとして発表されたが、最近ではモバイル用の</a:t>
            </a:r>
            <a:r>
              <a:rPr kumimoji="0" lang="en-US" altLang="ja-JP" sz="1400" dirty="0" err="1" smtClean="0">
                <a:latin typeface="+mn-lt"/>
                <a:ea typeface="+mn-ea"/>
              </a:rPr>
              <a:t>BaaS</a:t>
            </a:r>
            <a:r>
              <a:rPr kumimoji="0" lang="ja-JP" altLang="en-US" sz="1400" dirty="0" smtClean="0">
                <a:latin typeface="+mn-lt"/>
                <a:ea typeface="+mn-ea"/>
              </a:rPr>
              <a:t>を</a:t>
            </a:r>
            <a:r>
              <a:rPr kumimoji="0" lang="en-US" altLang="ja-JP" sz="1400" dirty="0" err="1">
                <a:latin typeface="+mn-lt"/>
                <a:ea typeface="+mn-ea"/>
              </a:rPr>
              <a:t>M</a:t>
            </a:r>
            <a:r>
              <a:rPr kumimoji="0" lang="en-US" altLang="ja-JP" sz="1400" dirty="0" err="1" smtClean="0">
                <a:latin typeface="+mn-lt"/>
                <a:ea typeface="+mn-ea"/>
              </a:rPr>
              <a:t>BaaS</a:t>
            </a:r>
            <a:r>
              <a:rPr kumimoji="0" lang="ja-JP" altLang="en-US" sz="1400" dirty="0" smtClean="0">
                <a:latin typeface="+mn-lt"/>
                <a:ea typeface="+mn-ea"/>
              </a:rPr>
              <a:t>と呼ぶこともある</a:t>
            </a:r>
            <a:endParaRPr kumimoji="0" lang="en-US" altLang="ja-JP" sz="1400" dirty="0" smtClean="0">
              <a:latin typeface="+mn-lt"/>
              <a:ea typeface="+mn-ea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6372200" y="1268760"/>
            <a:ext cx="2439888" cy="432048"/>
          </a:xfrm>
          <a:prstGeom prst="rect">
            <a:avLst/>
          </a:prstGeom>
          <a:solidFill>
            <a:srgbClr val="FF6666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dirty="0" err="1" smtClean="0">
                <a:solidFill>
                  <a:schemeClr val="bg1"/>
                </a:solidFill>
                <a:latin typeface="+mn-lt"/>
                <a:ea typeface="+mn-ea"/>
              </a:rPr>
              <a:t>BaaS</a:t>
            </a:r>
            <a:endParaRPr kumimoji="0" lang="en-US" altLang="ja-JP" sz="28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6372200" y="1775217"/>
            <a:ext cx="2439888" cy="923696"/>
          </a:xfrm>
          <a:prstGeom prst="rect">
            <a:avLst/>
          </a:prstGeom>
          <a:solidFill>
            <a:schemeClr val="bg2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dirty="0" smtClean="0">
                <a:latin typeface="+mn-lt"/>
                <a:ea typeface="+mn-ea"/>
              </a:rPr>
              <a:t>モバイルサービスを構築する際に共通して必要となる機能をサービスとして用意し、パッケージで提供する</a:t>
            </a:r>
            <a:endParaRPr kumimoji="0" lang="en-US" altLang="ja-JP" sz="1400" dirty="0" smtClean="0">
              <a:latin typeface="+mn-lt"/>
              <a:ea typeface="+mn-ea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6372200" y="2783330"/>
            <a:ext cx="2439888" cy="432048"/>
          </a:xfrm>
          <a:prstGeom prst="rect">
            <a:avLst/>
          </a:prstGeom>
          <a:solidFill>
            <a:srgbClr val="FF6666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dirty="0">
                <a:solidFill>
                  <a:schemeClr val="bg1"/>
                </a:solidFill>
                <a:latin typeface="+mn-lt"/>
                <a:ea typeface="+mn-ea"/>
              </a:rPr>
              <a:t>ユーザー管理</a:t>
            </a:r>
            <a:endParaRPr kumimoji="0" lang="en-US" altLang="ja-JP" sz="14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381968" y="3283361"/>
            <a:ext cx="2439888" cy="432048"/>
          </a:xfrm>
          <a:prstGeom prst="rect">
            <a:avLst/>
          </a:prstGeom>
          <a:solidFill>
            <a:srgbClr val="FF6666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dirty="0" smtClean="0">
                <a:solidFill>
                  <a:schemeClr val="bg1"/>
                </a:solidFill>
                <a:latin typeface="+mn-lt"/>
                <a:ea typeface="+mn-ea"/>
              </a:rPr>
              <a:t>プッシュ通知</a:t>
            </a:r>
            <a:endParaRPr kumimoji="0" lang="en-US" altLang="ja-JP" sz="14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6372200" y="3791441"/>
            <a:ext cx="2439888" cy="432048"/>
          </a:xfrm>
          <a:prstGeom prst="rect">
            <a:avLst/>
          </a:prstGeom>
          <a:solidFill>
            <a:srgbClr val="FF6666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dirty="0" smtClean="0">
                <a:solidFill>
                  <a:schemeClr val="bg1"/>
                </a:solidFill>
                <a:latin typeface="+mn-lt"/>
                <a:ea typeface="+mn-ea"/>
              </a:rPr>
              <a:t>ソーシャルメディア連携</a:t>
            </a:r>
            <a:endParaRPr kumimoji="0" lang="en-US" altLang="ja-JP" sz="14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6372200" y="4297952"/>
            <a:ext cx="2439888" cy="432048"/>
          </a:xfrm>
          <a:prstGeom prst="rect">
            <a:avLst/>
          </a:prstGeom>
          <a:solidFill>
            <a:srgbClr val="FF6666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dirty="0" smtClean="0">
                <a:solidFill>
                  <a:schemeClr val="bg1"/>
                </a:solidFill>
                <a:latin typeface="+mn-lt"/>
                <a:ea typeface="+mn-ea"/>
              </a:rPr>
              <a:t>課金・決済処理</a:t>
            </a:r>
            <a:endParaRPr kumimoji="0" lang="en-US" altLang="ja-JP" sz="14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6372200" y="4799555"/>
            <a:ext cx="2439888" cy="432048"/>
          </a:xfrm>
          <a:prstGeom prst="rect">
            <a:avLst/>
          </a:prstGeom>
          <a:solidFill>
            <a:srgbClr val="FF6666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dirty="0" smtClean="0">
                <a:solidFill>
                  <a:schemeClr val="bg1"/>
                </a:solidFill>
                <a:latin typeface="+mn-lt"/>
                <a:ea typeface="+mn-ea"/>
              </a:rPr>
              <a:t>同期・共有・バックアップ</a:t>
            </a:r>
            <a:endParaRPr kumimoji="0" lang="en-US" altLang="ja-JP" sz="14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6381968" y="5303611"/>
            <a:ext cx="2439888" cy="432048"/>
          </a:xfrm>
          <a:prstGeom prst="rect">
            <a:avLst/>
          </a:prstGeom>
          <a:solidFill>
            <a:srgbClr val="FF6666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dirty="0" smtClean="0">
                <a:solidFill>
                  <a:schemeClr val="bg1"/>
                </a:solidFill>
                <a:latin typeface="+mn-lt"/>
                <a:ea typeface="+mn-ea"/>
              </a:rPr>
              <a:t>ユーザー間のチャット</a:t>
            </a:r>
            <a:endParaRPr kumimoji="0" lang="en-US" altLang="ja-JP" sz="14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381968" y="5807667"/>
            <a:ext cx="2439888" cy="432048"/>
          </a:xfrm>
          <a:prstGeom prst="rect">
            <a:avLst/>
          </a:prstGeom>
          <a:solidFill>
            <a:srgbClr val="FF6666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dirty="0" smtClean="0">
                <a:solidFill>
                  <a:schemeClr val="bg1"/>
                </a:solidFill>
                <a:latin typeface="+mn-lt"/>
                <a:ea typeface="+mn-ea"/>
              </a:rPr>
              <a:t>ロケーション連携</a:t>
            </a:r>
            <a:endParaRPr kumimoji="0" lang="en-US" altLang="ja-JP" sz="1400" dirty="0" smtClean="0">
              <a:solidFill>
                <a:schemeClr val="bg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4586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機械学習サービスをクラウドで提供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667819" y="1417834"/>
            <a:ext cx="3750067" cy="78971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rtlCol="0" anchor="ctr"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</a:rPr>
              <a:t>Amazon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687584" y="2207550"/>
            <a:ext cx="3750067" cy="1429502"/>
          </a:xfrm>
          <a:prstGeom prst="rect">
            <a:avLst/>
          </a:prstGeom>
          <a:ln>
            <a:solidFill>
              <a:schemeClr val="accent3"/>
            </a:solidFill>
          </a:ln>
        </p:spPr>
        <p:txBody>
          <a:bodyPr rtlCol="0" anchor="ctr">
            <a:noAutofit/>
          </a:bodyPr>
          <a:lstStyle/>
          <a:p>
            <a:pPr algn="ctr"/>
            <a:r>
              <a:rPr lang="en-US" altLang="ja-JP" sz="1000" dirty="0" smtClean="0"/>
              <a:t>Watson Analytics</a:t>
            </a:r>
          </a:p>
          <a:p>
            <a:pPr algn="ctr"/>
            <a:r>
              <a:rPr lang="ja-JP" altLang="en-US" sz="1000" dirty="0" smtClean="0"/>
              <a:t>クラウド型ビッグデータ解析ソリューション</a:t>
            </a:r>
            <a:endParaRPr lang="en-US" altLang="ja-JP" sz="1000" dirty="0" smtClean="0"/>
          </a:p>
          <a:p>
            <a:pPr algn="ctr"/>
            <a:r>
              <a:rPr lang="en-US" altLang="ja-JP" sz="1000" dirty="0" smtClean="0"/>
              <a:t>Watson Zone</a:t>
            </a:r>
          </a:p>
          <a:p>
            <a:pPr algn="ctr"/>
            <a:r>
              <a:rPr lang="en-US" altLang="ja-JP" sz="1000" dirty="0" err="1" smtClean="0"/>
              <a:t>Bluemix</a:t>
            </a:r>
            <a:r>
              <a:rPr lang="ja-JP" altLang="en-US" sz="1000" dirty="0"/>
              <a:t>上で</a:t>
            </a:r>
            <a:r>
              <a:rPr lang="en-US" altLang="ja-JP" sz="1000" dirty="0"/>
              <a:t>Watson API</a:t>
            </a:r>
            <a:r>
              <a:rPr lang="ja-JP" altLang="en-US" sz="1000" dirty="0"/>
              <a:t>や</a:t>
            </a:r>
            <a:r>
              <a:rPr lang="en-US" altLang="ja-JP" sz="1000" dirty="0"/>
              <a:t>Watson</a:t>
            </a:r>
            <a:r>
              <a:rPr lang="ja-JP" altLang="en-US" sz="1000" dirty="0"/>
              <a:t>アプリケーションのサンプルコード、トレーニングキットなどの開発リソースを</a:t>
            </a:r>
            <a:r>
              <a:rPr lang="ja-JP" altLang="en-US" sz="1000" dirty="0" smtClean="0"/>
              <a:t>提供</a:t>
            </a:r>
            <a:endParaRPr lang="en-US" altLang="ja-JP" sz="1000" dirty="0" smtClean="0"/>
          </a:p>
          <a:p>
            <a:pPr algn="ctr"/>
            <a:r>
              <a:rPr lang="en-US" altLang="ja-JP" sz="1000" dirty="0"/>
              <a:t>Watson Personality Insights Service</a:t>
            </a:r>
            <a:endParaRPr lang="en-US" altLang="ja-JP" sz="1000" dirty="0" smtClean="0"/>
          </a:p>
          <a:p>
            <a:pPr algn="ctr"/>
            <a:r>
              <a:rPr lang="en-US" altLang="ja-JP" sz="1000" dirty="0" err="1" smtClean="0"/>
              <a:t>Bluemix</a:t>
            </a:r>
            <a:r>
              <a:rPr lang="ja-JP" altLang="en-US" sz="1000" dirty="0"/>
              <a:t>上</a:t>
            </a:r>
            <a:r>
              <a:rPr lang="ja-JP" altLang="en-US" sz="1000" dirty="0" smtClean="0"/>
              <a:t>で</a:t>
            </a:r>
            <a:r>
              <a:rPr lang="en-US" altLang="ja-JP" sz="1000" dirty="0"/>
              <a:t>Watson</a:t>
            </a:r>
            <a:r>
              <a:rPr lang="ja-JP" altLang="en-US" sz="1000" dirty="0" smtClean="0"/>
              <a:t>サービスを提供</a:t>
            </a:r>
            <a:endParaRPr lang="en-US" altLang="ja-JP" sz="10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667820" y="4692184"/>
            <a:ext cx="3750067" cy="1431213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rtlCol="0" anchor="ctr">
            <a:noAutofit/>
          </a:bodyPr>
          <a:lstStyle/>
          <a:p>
            <a:pPr algn="ctr"/>
            <a:r>
              <a:rPr lang="en-US" altLang="ja-JP" sz="1000" dirty="0"/>
              <a:t>Google Prediction API</a:t>
            </a:r>
          </a:p>
          <a:p>
            <a:pPr algn="ctr"/>
            <a:endParaRPr lang="en-US" altLang="ja-JP" sz="1000" dirty="0" smtClean="0"/>
          </a:p>
          <a:p>
            <a:pPr algn="ctr"/>
            <a:r>
              <a:rPr lang="en-US" altLang="ja-JP" sz="1000" dirty="0" smtClean="0"/>
              <a:t>RESTful </a:t>
            </a:r>
            <a:r>
              <a:rPr lang="ja-JP" altLang="en-US" sz="1000" dirty="0"/>
              <a:t>インターフェースを通じて </a:t>
            </a:r>
            <a:r>
              <a:rPr lang="en-US" altLang="ja-JP" sz="1000" dirty="0"/>
              <a:t>Google </a:t>
            </a:r>
            <a:r>
              <a:rPr lang="ja-JP" altLang="en-US" sz="1000" dirty="0"/>
              <a:t>の機械学習アルゴリズムを利用できる、データの分析と予測のための </a:t>
            </a:r>
            <a:r>
              <a:rPr lang="en-US" altLang="ja-JP" sz="1000" dirty="0"/>
              <a:t>API</a:t>
            </a:r>
            <a:endParaRPr kumimoji="1" lang="ja-JP" altLang="en-US" sz="1000" dirty="0"/>
          </a:p>
        </p:txBody>
      </p:sp>
      <p:sp>
        <p:nvSpPr>
          <p:cNvPr id="7" name="正方形/長方形 6"/>
          <p:cNvSpPr/>
          <p:nvPr/>
        </p:nvSpPr>
        <p:spPr>
          <a:xfrm>
            <a:off x="4687584" y="4692184"/>
            <a:ext cx="3750067" cy="1429502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rtlCol="0" anchor="ctr">
            <a:noAutofit/>
          </a:bodyPr>
          <a:lstStyle/>
          <a:p>
            <a:pPr algn="ctr"/>
            <a:r>
              <a:rPr kumimoji="1" lang="en-US" altLang="ja-JP" sz="1000" dirty="0" smtClean="0"/>
              <a:t>Azure Machine Learning</a:t>
            </a:r>
          </a:p>
          <a:p>
            <a:pPr algn="ctr"/>
            <a:r>
              <a:rPr kumimoji="1" lang="en-US" altLang="ja-JP" sz="1000" dirty="0" smtClean="0"/>
              <a:t>UI</a:t>
            </a:r>
            <a:r>
              <a:rPr kumimoji="1" lang="ja-JP" altLang="en-US" sz="1000" dirty="0" smtClean="0"/>
              <a:t>を使ったフローチャートスタイルのデータフロー</a:t>
            </a:r>
            <a:endParaRPr kumimoji="1" lang="en-US" altLang="ja-JP" sz="1000" dirty="0" smtClean="0"/>
          </a:p>
          <a:p>
            <a:pPr algn="ctr"/>
            <a:r>
              <a:rPr kumimoji="1" lang="en-US" altLang="ja-JP" sz="1000" dirty="0" smtClean="0"/>
              <a:t>R, Hadoop</a:t>
            </a:r>
            <a:r>
              <a:rPr kumimoji="1" lang="ja-JP" altLang="en-US" sz="1000" dirty="0" smtClean="0"/>
              <a:t>との</a:t>
            </a:r>
            <a:r>
              <a:rPr kumimoji="1" lang="ja-JP" altLang="en-US" sz="1000" dirty="0" smtClean="0"/>
              <a:t>統合</a:t>
            </a:r>
            <a:endParaRPr kumimoji="1" lang="en-US" altLang="ja-JP" sz="1000" dirty="0" smtClean="0"/>
          </a:p>
          <a:p>
            <a:pPr algn="ctr"/>
            <a:endParaRPr lang="en-US" altLang="ja-JP" sz="1000" dirty="0"/>
          </a:p>
          <a:p>
            <a:pPr algn="ctr"/>
            <a:r>
              <a:rPr lang="en-US" altLang="ja-JP" sz="1000" dirty="0"/>
              <a:t>Cortana Analytics </a:t>
            </a:r>
            <a:r>
              <a:rPr lang="en-US" altLang="ja-JP" sz="1000" dirty="0" smtClean="0"/>
              <a:t>Suite</a:t>
            </a:r>
          </a:p>
          <a:p>
            <a:pPr algn="ctr"/>
            <a:r>
              <a:rPr lang="ja-JP" altLang="en-US" sz="1000" dirty="0"/>
              <a:t>ビッグデータの保存、管理、分析、機械学習、表示の一連の機能を統合した</a:t>
            </a:r>
            <a:r>
              <a:rPr lang="en-US" altLang="ja-JP" sz="1000" dirty="0"/>
              <a:t>Microsoft Azure</a:t>
            </a:r>
            <a:r>
              <a:rPr lang="ja-JP" altLang="en-US" sz="1000" dirty="0"/>
              <a:t>の新サービス</a:t>
            </a:r>
            <a:endParaRPr kumimoji="1" lang="ja-JP" altLang="en-US" sz="1000" dirty="0"/>
          </a:p>
        </p:txBody>
      </p:sp>
      <p:sp>
        <p:nvSpPr>
          <p:cNvPr id="8" name="正方形/長方形 7"/>
          <p:cNvSpPr/>
          <p:nvPr/>
        </p:nvSpPr>
        <p:spPr>
          <a:xfrm>
            <a:off x="667820" y="2207550"/>
            <a:ext cx="3750067" cy="142950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rtlCol="0" anchor="ctr">
            <a:noAutofit/>
          </a:bodyPr>
          <a:lstStyle/>
          <a:p>
            <a:pPr algn="ctr"/>
            <a:r>
              <a:rPr lang="en-US" altLang="ja-JP" sz="1000" dirty="0"/>
              <a:t>Amazon Machine </a:t>
            </a:r>
            <a:r>
              <a:rPr lang="en-US" altLang="ja-JP" sz="1000" dirty="0" smtClean="0"/>
              <a:t>Learning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アルゴリズム</a:t>
            </a:r>
            <a:r>
              <a:rPr lang="ja-JP" altLang="en-US" sz="1000" dirty="0" smtClean="0"/>
              <a:t>やワークフローをパッケージ化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 smtClean="0"/>
              <a:t>フルマネージドの</a:t>
            </a:r>
            <a:r>
              <a:rPr kumimoji="1" lang="en-US" altLang="ja-JP" sz="1000" dirty="0" smtClean="0"/>
              <a:t>ML</a:t>
            </a:r>
            <a:r>
              <a:rPr kumimoji="1" lang="ja-JP" altLang="en-US" sz="1000" dirty="0" smtClean="0"/>
              <a:t>サービス</a:t>
            </a:r>
            <a:endParaRPr kumimoji="1" lang="en-US" altLang="ja-JP" sz="1000" dirty="0" smtClean="0"/>
          </a:p>
          <a:p>
            <a:pPr algn="ctr"/>
            <a:r>
              <a:rPr lang="ja-JP" altLang="en-US" sz="1000" dirty="0"/>
              <a:t>二項分類、多項分類、回帰の３</a:t>
            </a:r>
            <a:r>
              <a:rPr lang="ja-JP" altLang="en-US" sz="1000" dirty="0" smtClean="0"/>
              <a:t>モデル</a:t>
            </a:r>
            <a:endParaRPr lang="ja-JP" altLang="en-US" sz="1000" dirty="0"/>
          </a:p>
        </p:txBody>
      </p:sp>
      <p:sp>
        <p:nvSpPr>
          <p:cNvPr id="9" name="正方形/長方形 8"/>
          <p:cNvSpPr/>
          <p:nvPr/>
        </p:nvSpPr>
        <p:spPr>
          <a:xfrm>
            <a:off x="4687583" y="1417834"/>
            <a:ext cx="3750067" cy="78971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rtlCol="0" anchor="ctr"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</a:rPr>
              <a:t>IBM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67818" y="3902468"/>
            <a:ext cx="3750067" cy="78971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rtlCol="0" anchor="ctr"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</a:rPr>
              <a:t>Google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687584" y="3902467"/>
            <a:ext cx="3750067" cy="789717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rtlCol="0" anchor="ctr"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</a:rPr>
              <a:t>Microsoft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1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戦略アプリは</a:t>
            </a:r>
            <a:r>
              <a:rPr kumimoji="1" lang="en-US" altLang="ja-JP" dirty="0" smtClean="0"/>
              <a:t>PaaS</a:t>
            </a:r>
            <a:r>
              <a:rPr kumimoji="1" lang="ja-JP" altLang="en-US" dirty="0" smtClean="0"/>
              <a:t>で作る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153" y="1079601"/>
            <a:ext cx="6763694" cy="5220429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4183693" y="6379566"/>
            <a:ext cx="491973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/>
              <a:t>http://itpro.nikkeibp.co.jp/atclact/active/15/062400069/062400003/?act08</a:t>
            </a:r>
          </a:p>
        </p:txBody>
      </p:sp>
    </p:spTree>
    <p:extLst>
      <p:ext uri="{BB962C8B-B14F-4D97-AF65-F5344CB8AC3E}">
        <p14:creationId xmlns:p14="http://schemas.microsoft.com/office/powerpoint/2010/main" val="2705707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IBM</a:t>
            </a:r>
            <a:r>
              <a:rPr kumimoji="1" lang="ja-JP" altLang="en-US" dirty="0" smtClean="0"/>
              <a:t>が仕掛ける</a:t>
            </a:r>
            <a:r>
              <a:rPr kumimoji="1" lang="en-US" altLang="ja-JP" dirty="0" smtClean="0"/>
              <a:t>API</a:t>
            </a:r>
            <a:r>
              <a:rPr kumimoji="1" lang="ja-JP" altLang="en-US" dirty="0" smtClean="0"/>
              <a:t>エコノミー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285" y="1176023"/>
            <a:ext cx="6487430" cy="450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181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AWS</a:t>
            </a:r>
            <a:r>
              <a:rPr lang="ja-JP" altLang="en-US" dirty="0"/>
              <a:t>が持つリソースは競合</a:t>
            </a:r>
            <a:r>
              <a:rPr lang="en-US" altLang="ja-JP" dirty="0"/>
              <a:t>IaaS</a:t>
            </a:r>
            <a:r>
              <a:rPr lang="ja-JP" altLang="en-US" dirty="0"/>
              <a:t>合計の</a:t>
            </a:r>
            <a:r>
              <a:rPr lang="en-US" altLang="ja-JP" dirty="0"/>
              <a:t>10</a:t>
            </a:r>
            <a:r>
              <a:rPr lang="ja-JP" altLang="en-US" dirty="0"/>
              <a:t>倍</a:t>
            </a:r>
            <a:r>
              <a:rPr lang="en-US" altLang="ja-JP" dirty="0"/>
              <a:t>!?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1026" name="Picture 2" descr="Figure 1.Magic Quadrant for Cloud Infrastructure as a Service, Worldwi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53447"/>
            <a:ext cx="5065365" cy="5065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5988736" y="6387613"/>
            <a:ext cx="307711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/>
              <a:t>http://it.impressbm.co.jp/articles/-/12380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784351" y="1843156"/>
            <a:ext cx="28973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IaaS</a:t>
            </a:r>
            <a:r>
              <a:rPr lang="ja-JP" altLang="en-US" dirty="0"/>
              <a:t>分野でトップの</a:t>
            </a:r>
            <a:r>
              <a:rPr lang="en-US" altLang="ja-JP" dirty="0"/>
              <a:t>Amazon Web Services</a:t>
            </a:r>
            <a:r>
              <a:rPr lang="ja-JP" altLang="en-US" dirty="0"/>
              <a:t>（</a:t>
            </a:r>
            <a:r>
              <a:rPr lang="en-US" altLang="ja-JP" dirty="0"/>
              <a:t>AWS</a:t>
            </a:r>
            <a:r>
              <a:rPr lang="ja-JP" altLang="en-US" dirty="0"/>
              <a:t>）が持つリソースは、競合する</a:t>
            </a:r>
            <a:r>
              <a:rPr lang="en-US" altLang="ja-JP" dirty="0"/>
              <a:t>14</a:t>
            </a:r>
            <a:r>
              <a:rPr lang="ja-JP" altLang="en-US" dirty="0"/>
              <a:t>社が持つリソースの合計の</a:t>
            </a:r>
            <a:r>
              <a:rPr lang="en-US" altLang="ja-JP" dirty="0"/>
              <a:t>10</a:t>
            </a:r>
            <a:r>
              <a:rPr lang="ja-JP" altLang="en-US" dirty="0"/>
              <a:t>倍以上。</a:t>
            </a:r>
            <a:r>
              <a:rPr lang="en-US" altLang="ja-JP" dirty="0"/>
              <a:t>2</a:t>
            </a:r>
            <a:r>
              <a:rPr lang="ja-JP" altLang="en-US" dirty="0"/>
              <a:t>番手の</a:t>
            </a:r>
            <a:r>
              <a:rPr lang="en-US" altLang="ja-JP" dirty="0"/>
              <a:t>Microsoft Azure</a:t>
            </a:r>
            <a:r>
              <a:rPr lang="ja-JP" altLang="en-US" dirty="0"/>
              <a:t>は、</a:t>
            </a:r>
            <a:r>
              <a:rPr lang="en-US" altLang="ja-JP" dirty="0"/>
              <a:t>3</a:t>
            </a:r>
            <a:r>
              <a:rPr lang="ja-JP" altLang="en-US" dirty="0"/>
              <a:t>番手以下のリソースの合計の</a:t>
            </a:r>
            <a:r>
              <a:rPr lang="en-US" altLang="ja-JP" dirty="0"/>
              <a:t>2</a:t>
            </a:r>
            <a:r>
              <a:rPr lang="ja-JP" altLang="en-US" dirty="0"/>
              <a:t>倍のリソースを有する、という。そのうえで</a:t>
            </a:r>
            <a:r>
              <a:rPr lang="en-US" altLang="ja-JP" dirty="0"/>
              <a:t>Gartner</a:t>
            </a:r>
            <a:r>
              <a:rPr lang="ja-JP" altLang="en-US" dirty="0"/>
              <a:t>は、「</a:t>
            </a:r>
            <a:r>
              <a:rPr lang="en-US" altLang="ja-JP" dirty="0"/>
              <a:t>IaaS</a:t>
            </a:r>
            <a:r>
              <a:rPr lang="ja-JP" altLang="en-US" dirty="0"/>
              <a:t>のリーダーに位置づけられるのは、 この</a:t>
            </a:r>
            <a:r>
              <a:rPr lang="en-US" altLang="ja-JP" dirty="0"/>
              <a:t>2</a:t>
            </a:r>
            <a:r>
              <a:rPr lang="ja-JP" altLang="en-US" dirty="0"/>
              <a:t>社」と結論づけている。</a:t>
            </a:r>
          </a:p>
        </p:txBody>
      </p:sp>
    </p:spTree>
    <p:extLst>
      <p:ext uri="{BB962C8B-B14F-4D97-AF65-F5344CB8AC3E}">
        <p14:creationId xmlns:p14="http://schemas.microsoft.com/office/powerpoint/2010/main" val="61864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マッシュアップ開発の部品としての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サービス</a:t>
            </a:r>
            <a:endParaRPr kumimoji="1" lang="ja-JP" altLang="en-US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196083" y="1052736"/>
            <a:ext cx="2719733" cy="1730766"/>
            <a:chOff x="196083" y="1052736"/>
            <a:chExt cx="2719733" cy="1730766"/>
          </a:xfrm>
        </p:grpSpPr>
        <p:sp>
          <p:nvSpPr>
            <p:cNvPr id="3" name="正方形/長方形 2"/>
            <p:cNvSpPr/>
            <p:nvPr/>
          </p:nvSpPr>
          <p:spPr bwMode="auto">
            <a:xfrm>
              <a:off x="196083" y="1052736"/>
              <a:ext cx="2088232" cy="1728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400" b="0" i="0" u="none" strike="noStrike" cap="none" normalizeH="0" dirty="0" smtClean="0">
                  <a:ln>
                    <a:noFill/>
                  </a:ln>
                  <a:effectLst/>
                  <a:latin typeface="+mn-lt"/>
                  <a:ea typeface="+mn-ea"/>
                </a:rPr>
                <a:t>クラウドサービス</a:t>
              </a:r>
            </a:p>
          </p:txBody>
        </p:sp>
        <p:sp>
          <p:nvSpPr>
            <p:cNvPr id="6" name="正方形/長方形 5"/>
            <p:cNvSpPr/>
            <p:nvPr/>
          </p:nvSpPr>
          <p:spPr bwMode="auto">
            <a:xfrm>
              <a:off x="2267744" y="1055310"/>
              <a:ext cx="648072" cy="1728192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  <a:ea typeface="+mn-ea"/>
                </a:rPr>
                <a:t>API</a:t>
              </a:r>
              <a:endParaRPr kumimoji="0" lang="ja-JP" altLang="en-US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+mn-ea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196083" y="2884803"/>
            <a:ext cx="2719733" cy="1728192"/>
            <a:chOff x="196083" y="2884803"/>
            <a:chExt cx="2719733" cy="1728192"/>
          </a:xfrm>
        </p:grpSpPr>
        <p:sp>
          <p:nvSpPr>
            <p:cNvPr id="4" name="正方形/長方形 3"/>
            <p:cNvSpPr/>
            <p:nvPr/>
          </p:nvSpPr>
          <p:spPr bwMode="auto">
            <a:xfrm>
              <a:off x="196083" y="2884803"/>
              <a:ext cx="2088232" cy="1728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kumimoji="0" lang="ja-JP" altLang="en-US" sz="1400" dirty="0" smtClean="0">
                  <a:latin typeface="+mn-lt"/>
                  <a:ea typeface="+mn-ea"/>
                </a:rPr>
                <a:t>クラウドサービス</a:t>
              </a:r>
              <a:endParaRPr kumimoji="0" lang="ja-JP" altLang="en-US" sz="1400" dirty="0">
                <a:latin typeface="+mn-lt"/>
                <a:ea typeface="+mn-ea"/>
              </a:endParaRPr>
            </a:p>
          </p:txBody>
        </p:sp>
        <p:sp>
          <p:nvSpPr>
            <p:cNvPr id="7" name="正方形/長方形 6"/>
            <p:cNvSpPr/>
            <p:nvPr/>
          </p:nvSpPr>
          <p:spPr bwMode="auto">
            <a:xfrm>
              <a:off x="2267744" y="2884803"/>
              <a:ext cx="648072" cy="1728192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  <a:ea typeface="+mn-ea"/>
                </a:rPr>
                <a:t>API</a:t>
              </a:r>
              <a:endParaRPr kumimoji="0" lang="ja-JP" altLang="en-US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+mn-ea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179512" y="4733336"/>
            <a:ext cx="2736304" cy="1728192"/>
            <a:chOff x="179512" y="4733336"/>
            <a:chExt cx="2736304" cy="1728192"/>
          </a:xfrm>
        </p:grpSpPr>
        <p:sp>
          <p:nvSpPr>
            <p:cNvPr id="5" name="正方形/長方形 4"/>
            <p:cNvSpPr/>
            <p:nvPr/>
          </p:nvSpPr>
          <p:spPr bwMode="auto">
            <a:xfrm>
              <a:off x="179512" y="4733336"/>
              <a:ext cx="2088232" cy="172819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kumimoji="0" lang="en-US" altLang="ja-JP" sz="1400" dirty="0" smtClean="0">
                  <a:latin typeface="+mn-lt"/>
                  <a:ea typeface="+mn-ea"/>
                </a:rPr>
                <a:t>OSS</a:t>
              </a:r>
              <a:r>
                <a:rPr kumimoji="0" lang="ja-JP" altLang="en-US" sz="1400" dirty="0" smtClean="0">
                  <a:latin typeface="+mn-lt"/>
                  <a:ea typeface="+mn-ea"/>
                </a:rPr>
                <a:t>パッケージ</a:t>
              </a:r>
              <a:endParaRPr kumimoji="0" lang="ja-JP" altLang="en-US" sz="1400" dirty="0">
                <a:latin typeface="+mn-lt"/>
                <a:ea typeface="+mn-ea"/>
              </a:endParaRPr>
            </a:p>
          </p:txBody>
        </p:sp>
        <p:sp>
          <p:nvSpPr>
            <p:cNvPr id="8" name="正方形/長方形 7"/>
            <p:cNvSpPr/>
            <p:nvPr/>
          </p:nvSpPr>
          <p:spPr bwMode="auto">
            <a:xfrm>
              <a:off x="2267744" y="4733336"/>
              <a:ext cx="648072" cy="1728192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  <a:ea typeface="+mn-ea"/>
                </a:rPr>
                <a:t>API</a:t>
              </a:r>
              <a:endParaRPr kumimoji="0" lang="ja-JP" altLang="en-US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+mn-ea"/>
              </a:endParaRPr>
            </a:p>
          </p:txBody>
        </p:sp>
      </p:grpSp>
      <p:sp>
        <p:nvSpPr>
          <p:cNvPr id="23" name="正方形/長方形 22"/>
          <p:cNvSpPr/>
          <p:nvPr/>
        </p:nvSpPr>
        <p:spPr bwMode="auto">
          <a:xfrm>
            <a:off x="6228184" y="1052736"/>
            <a:ext cx="2592288" cy="1728192"/>
          </a:xfrm>
          <a:prstGeom prst="rect">
            <a:avLst/>
          </a:prstGeom>
          <a:solidFill>
            <a:schemeClr val="accent3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kumimoji="0" lang="ja-JP" altLang="en-US" sz="1400" dirty="0" smtClean="0">
                <a:solidFill>
                  <a:schemeClr val="bg1"/>
                </a:solidFill>
                <a:latin typeface="+mn-lt"/>
                <a:ea typeface="+mn-ea"/>
              </a:rPr>
              <a:t>マッシュアップ開発</a:t>
            </a:r>
            <a:endParaRPr kumimoji="0" lang="en-US" altLang="ja-JP" sz="1400" dirty="0" smtClean="0">
              <a:solidFill>
                <a:schemeClr val="bg1"/>
              </a:solidFill>
              <a:latin typeface="+mn-lt"/>
              <a:ea typeface="+mn-ea"/>
            </a:endParaRPr>
          </a:p>
          <a:p>
            <a:pPr algn="ctr">
              <a:spcBef>
                <a:spcPct val="20000"/>
              </a:spcBef>
            </a:pPr>
            <a:r>
              <a:rPr kumimoji="0" lang="en-US" altLang="ja-JP" sz="1400" dirty="0" smtClean="0">
                <a:solidFill>
                  <a:schemeClr val="bg1"/>
                </a:solidFill>
                <a:latin typeface="+mn-lt"/>
                <a:ea typeface="+mn-ea"/>
              </a:rPr>
              <a:t>IT </a:t>
            </a:r>
            <a:r>
              <a:rPr kumimoji="0" lang="ja-JP" altLang="en-US" sz="1400" dirty="0">
                <a:solidFill>
                  <a:schemeClr val="bg1"/>
                </a:solidFill>
                <a:latin typeface="+mn-lt"/>
                <a:ea typeface="+mn-ea"/>
              </a:rPr>
              <a:t>の深い知識がなくても、既存の</a:t>
            </a:r>
            <a:r>
              <a:rPr kumimoji="0" lang="en-US" altLang="ja-JP" sz="1400" dirty="0">
                <a:solidFill>
                  <a:schemeClr val="bg1"/>
                </a:solidFill>
                <a:latin typeface="+mn-lt"/>
                <a:ea typeface="+mn-ea"/>
              </a:rPr>
              <a:t>Web</a:t>
            </a:r>
            <a:r>
              <a:rPr kumimoji="0" lang="ja-JP" altLang="en-US" sz="1400" dirty="0">
                <a:solidFill>
                  <a:schemeClr val="bg1"/>
                </a:solidFill>
                <a:latin typeface="+mn-lt"/>
                <a:ea typeface="+mn-ea"/>
              </a:rPr>
              <a:t>サービス</a:t>
            </a:r>
            <a:r>
              <a:rPr kumimoji="0" lang="en-US" altLang="ja-JP" sz="1400" dirty="0">
                <a:solidFill>
                  <a:schemeClr val="bg1"/>
                </a:solidFill>
                <a:latin typeface="+mn-lt"/>
                <a:ea typeface="+mn-ea"/>
              </a:rPr>
              <a:t>API</a:t>
            </a:r>
            <a:r>
              <a:rPr kumimoji="0" lang="ja-JP" altLang="en-US" sz="1400" dirty="0">
                <a:solidFill>
                  <a:schemeClr val="bg1"/>
                </a:solidFill>
                <a:latin typeface="+mn-lt"/>
                <a:ea typeface="+mn-ea"/>
              </a:rPr>
              <a:t>を組み合わせて</a:t>
            </a:r>
            <a:r>
              <a:rPr kumimoji="0" lang="ja-JP" altLang="en-US" sz="1400" dirty="0" smtClean="0">
                <a:solidFill>
                  <a:schemeClr val="bg1"/>
                </a:solidFill>
                <a:latin typeface="+mn-lt"/>
                <a:ea typeface="+mn-ea"/>
              </a:rPr>
              <a:t>、短期間</a:t>
            </a:r>
            <a:r>
              <a:rPr kumimoji="0" lang="ja-JP" altLang="en-US" sz="1400" dirty="0">
                <a:solidFill>
                  <a:schemeClr val="bg1"/>
                </a:solidFill>
                <a:latin typeface="+mn-lt"/>
                <a:ea typeface="+mn-ea"/>
              </a:rPr>
              <a:t>でアプリケーション開発を行うこと。新しい開発技法として注目されて</a:t>
            </a:r>
            <a:r>
              <a:rPr kumimoji="0" lang="ja-JP" altLang="en-US" sz="1400" dirty="0" smtClean="0">
                <a:solidFill>
                  <a:schemeClr val="bg1"/>
                </a:solidFill>
                <a:latin typeface="+mn-lt"/>
                <a:ea typeface="+mn-ea"/>
              </a:rPr>
              <a:t>いる。</a:t>
            </a:r>
            <a:endParaRPr kumimoji="0" lang="ja-JP" altLang="en-US" sz="1400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228184" y="4733336"/>
            <a:ext cx="2592288" cy="1728192"/>
          </a:xfrm>
          <a:prstGeom prst="rect">
            <a:avLst/>
          </a:prstGeom>
          <a:solidFill>
            <a:schemeClr val="accent3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kumimoji="0" lang="ja-JP" altLang="en-US" sz="1400" dirty="0">
                <a:solidFill>
                  <a:schemeClr val="bg1"/>
                </a:solidFill>
                <a:latin typeface="+mn-lt"/>
                <a:ea typeface="+mn-ea"/>
              </a:rPr>
              <a:t>様々</a:t>
            </a:r>
            <a:r>
              <a:rPr kumimoji="0" lang="ja-JP" altLang="en-US" sz="1400" dirty="0" smtClean="0">
                <a:solidFill>
                  <a:schemeClr val="bg1"/>
                </a:solidFill>
                <a:latin typeface="+mn-lt"/>
                <a:ea typeface="+mn-ea"/>
              </a:rPr>
              <a:t>な</a:t>
            </a:r>
            <a:r>
              <a:rPr kumimoji="0" lang="en-US" altLang="ja-JP" sz="1400" dirty="0" smtClean="0">
                <a:solidFill>
                  <a:schemeClr val="bg1"/>
                </a:solidFill>
                <a:latin typeface="+mn-lt"/>
                <a:ea typeface="+mn-ea"/>
              </a:rPr>
              <a:t>Web</a:t>
            </a:r>
            <a:r>
              <a:rPr kumimoji="0" lang="ja-JP" altLang="en-US" sz="1400" dirty="0" smtClean="0">
                <a:solidFill>
                  <a:schemeClr val="bg1"/>
                </a:solidFill>
                <a:latin typeface="+mn-lt"/>
                <a:ea typeface="+mn-ea"/>
              </a:rPr>
              <a:t>サービスや</a:t>
            </a:r>
            <a:r>
              <a:rPr kumimoji="0" lang="en-US" altLang="ja-JP" sz="1400" dirty="0" err="1" smtClean="0">
                <a:solidFill>
                  <a:schemeClr val="bg1"/>
                </a:solidFill>
                <a:latin typeface="+mn-lt"/>
                <a:ea typeface="+mn-ea"/>
              </a:rPr>
              <a:t>BaaS</a:t>
            </a:r>
            <a:r>
              <a:rPr kumimoji="0" lang="ja-JP" altLang="en-US" sz="1400" dirty="0" smtClean="0">
                <a:solidFill>
                  <a:schemeClr val="bg1"/>
                </a:solidFill>
                <a:latin typeface="+mn-lt"/>
                <a:ea typeface="+mn-ea"/>
              </a:rPr>
              <a:t>などのサービス、</a:t>
            </a:r>
            <a:r>
              <a:rPr kumimoji="0" lang="ja-JP" altLang="en-US" sz="1400" dirty="0">
                <a:solidFill>
                  <a:schemeClr val="bg1"/>
                </a:solidFill>
                <a:latin typeface="+mn-lt"/>
                <a:ea typeface="+mn-ea"/>
              </a:rPr>
              <a:t>豊富</a:t>
            </a:r>
            <a:r>
              <a:rPr kumimoji="0" lang="ja-JP" altLang="en-US" sz="1400" dirty="0" smtClean="0">
                <a:solidFill>
                  <a:schemeClr val="bg1"/>
                </a:solidFill>
                <a:latin typeface="+mn-lt"/>
                <a:ea typeface="+mn-ea"/>
              </a:rPr>
              <a:t>な</a:t>
            </a:r>
            <a:r>
              <a:rPr kumimoji="0" lang="en-US" altLang="ja-JP" sz="1400" dirty="0" smtClean="0">
                <a:solidFill>
                  <a:schemeClr val="bg1"/>
                </a:solidFill>
                <a:latin typeface="+mn-lt"/>
                <a:ea typeface="+mn-ea"/>
              </a:rPr>
              <a:t>OSS</a:t>
            </a:r>
            <a:r>
              <a:rPr kumimoji="0" lang="ja-JP" altLang="en-US" sz="1400" dirty="0">
                <a:solidFill>
                  <a:schemeClr val="bg1"/>
                </a:solidFill>
                <a:latin typeface="+mn-lt"/>
                <a:ea typeface="+mn-ea"/>
              </a:rPr>
              <a:t>などにより</a:t>
            </a:r>
            <a:r>
              <a:rPr kumimoji="0" lang="ja-JP" altLang="en-US" sz="1400" dirty="0" smtClean="0">
                <a:solidFill>
                  <a:schemeClr val="bg1"/>
                </a:solidFill>
                <a:latin typeface="+mn-lt"/>
                <a:ea typeface="+mn-ea"/>
              </a:rPr>
              <a:t>、新たなプログラミングをせずにアプリケーションを開発することが可能になってきた</a:t>
            </a:r>
            <a:endParaRPr kumimoji="0" lang="ja-JP" altLang="en-US" sz="1400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2915816" y="1408639"/>
            <a:ext cx="5904656" cy="4680520"/>
            <a:chOff x="2915816" y="1408639"/>
            <a:chExt cx="5904656" cy="4680520"/>
          </a:xfrm>
        </p:grpSpPr>
        <p:cxnSp>
          <p:nvCxnSpPr>
            <p:cNvPr id="12" name="カギ線コネクタ 11"/>
            <p:cNvCxnSpPr>
              <a:stCxn id="6" idx="3"/>
            </p:cNvCxnSpPr>
            <p:nvPr/>
          </p:nvCxnSpPr>
          <p:spPr bwMode="auto">
            <a:xfrm>
              <a:off x="2915816" y="1919406"/>
              <a:ext cx="1584176" cy="1293570"/>
            </a:xfrm>
            <a:prstGeom prst="bentConnector3">
              <a:avLst/>
            </a:prstGeom>
            <a:solidFill>
              <a:schemeClr val="bg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直線コネクタ 13"/>
            <p:cNvCxnSpPr>
              <a:stCxn id="7" idx="3"/>
              <a:endCxn id="10" idx="0"/>
            </p:cNvCxnSpPr>
            <p:nvPr/>
          </p:nvCxnSpPr>
          <p:spPr bwMode="auto">
            <a:xfrm>
              <a:off x="2915816" y="3748899"/>
              <a:ext cx="1584176" cy="0"/>
            </a:xfrm>
            <a:prstGeom prst="line">
              <a:avLst/>
            </a:prstGeom>
            <a:solidFill>
              <a:schemeClr val="bg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カギ線コネクタ 15"/>
            <p:cNvCxnSpPr>
              <a:stCxn id="8" idx="3"/>
            </p:cNvCxnSpPr>
            <p:nvPr/>
          </p:nvCxnSpPr>
          <p:spPr bwMode="auto">
            <a:xfrm flipV="1">
              <a:off x="2915816" y="4293096"/>
              <a:ext cx="1584176" cy="1304336"/>
            </a:xfrm>
            <a:prstGeom prst="bentConnector3">
              <a:avLst/>
            </a:prstGeom>
            <a:solidFill>
              <a:schemeClr val="bg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正方形/長方形 9"/>
            <p:cNvSpPr/>
            <p:nvPr/>
          </p:nvSpPr>
          <p:spPr bwMode="auto">
            <a:xfrm rot="16200000">
              <a:off x="2519772" y="3388859"/>
              <a:ext cx="4680520" cy="720080"/>
            </a:xfrm>
            <a:prstGeom prst="rect">
              <a:avLst/>
            </a:prstGeom>
            <a:solidFill>
              <a:schemeClr val="accent2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3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  <a:ea typeface="+mn-ea"/>
                </a:rPr>
                <a:t>マッシュアップ</a:t>
              </a: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6228184" y="2884803"/>
              <a:ext cx="2592288" cy="1728192"/>
            </a:xfrm>
            <a:prstGeom prst="rect">
              <a:avLst/>
            </a:prstGeom>
            <a:solidFill>
              <a:schemeClr val="accent2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kumimoji="0" lang="ja-JP" altLang="en-US" sz="2400" dirty="0" smtClean="0">
                  <a:solidFill>
                    <a:schemeClr val="bg1"/>
                  </a:solidFill>
                  <a:latin typeface="+mn-lt"/>
                  <a:ea typeface="+mn-ea"/>
                </a:rPr>
                <a:t>自社サービス</a:t>
              </a:r>
              <a:endParaRPr kumimoji="0" lang="ja-JP" altLang="en-US" sz="2400" dirty="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cxnSp>
          <p:nvCxnSpPr>
            <p:cNvPr id="17" name="直線コネクタ 16"/>
            <p:cNvCxnSpPr>
              <a:stCxn id="10" idx="2"/>
              <a:endCxn id="9" idx="1"/>
            </p:cNvCxnSpPr>
            <p:nvPr/>
          </p:nvCxnSpPr>
          <p:spPr bwMode="auto">
            <a:xfrm>
              <a:off x="5220072" y="3748899"/>
              <a:ext cx="1008112" cy="0"/>
            </a:xfrm>
            <a:prstGeom prst="line">
              <a:avLst/>
            </a:prstGeom>
            <a:solidFill>
              <a:schemeClr val="bg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73912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Amazon API Gateway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2050" name="Picture 2" descr="http://www3.pcmag.com/media/images/471583-amazon-api-gateway-800x450.jpg?thumb=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136" y="1644157"/>
            <a:ext cx="7297412" cy="410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259226"/>
      </p:ext>
    </p:extLst>
  </p:cSld>
  <p:clrMapOvr>
    <a:masterClrMapping/>
  </p:clrMapOvr>
</p:sld>
</file>

<file path=ppt/theme/theme1.xml><?xml version="1.0" encoding="utf-8"?>
<a:theme xmlns:a="http://schemas.openxmlformats.org/drawingml/2006/main" name="NC標準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entury Gothic"/>
        <a:ea typeface="HG丸ｺﾞｼｯｸM-PRO"/>
        <a:cs typeface=""/>
      </a:majorFont>
      <a:minorFont>
        <a:latin typeface="Century Gothic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 algn="r">
          <a:defRPr sz="1000" dirty="0"/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NC標準テンプレート.potx</Template>
  <TotalTime>4892</TotalTime>
  <Words>603</Words>
  <Application>Microsoft Office PowerPoint</Application>
  <PresentationFormat>画面に合わせる (4:3)</PresentationFormat>
  <Paragraphs>102</Paragraphs>
  <Slides>14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American Typewriter</vt:lpstr>
      <vt:lpstr>HGP創英角ｺﾞｼｯｸUB</vt:lpstr>
      <vt:lpstr>HG丸ｺﾞｼｯｸM-PRO</vt:lpstr>
      <vt:lpstr>ＭＳ Ｐゴシック</vt:lpstr>
      <vt:lpstr>Arial</vt:lpstr>
      <vt:lpstr>Calibri</vt:lpstr>
      <vt:lpstr>Century Gothic</vt:lpstr>
      <vt:lpstr>NC標準テンプレート</vt:lpstr>
      <vt:lpstr>PowerPoint プレゼンテーション</vt:lpstr>
      <vt:lpstr>PaaSの多様化</vt:lpstr>
      <vt:lpstr>BaaS (Backend as a Service)/MBaaS</vt:lpstr>
      <vt:lpstr>機械学習サービスをクラウドで提供</vt:lpstr>
      <vt:lpstr>戦略アプリはPaaSで作る</vt:lpstr>
      <vt:lpstr>IBMが仕掛けるAPIエコノミー</vt:lpstr>
      <vt:lpstr>AWSが持つリソースは競合IaaS合計の10倍!?</vt:lpstr>
      <vt:lpstr>マッシュアップ開発の部品としてのWebサービス</vt:lpstr>
      <vt:lpstr>Amazon API Gateway</vt:lpstr>
      <vt:lpstr>Chrome, FireFoxがFlashをデフォルトで停止</vt:lpstr>
      <vt:lpstr>ECMAScript 6.0が公開</vt:lpstr>
      <vt:lpstr>IIJ Omnibusサービス</vt:lpstr>
      <vt:lpstr>Microsoft Service Fabric</vt:lpstr>
      <vt:lpstr>List of mergers and acquisitions by Google</vt:lpstr>
    </vt:vector>
  </TitlesOfParts>
  <Company>NetCommerce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斎藤 昌義</dc:creator>
  <cp:lastModifiedBy>大越章司</cp:lastModifiedBy>
  <cp:revision>465</cp:revision>
  <dcterms:created xsi:type="dcterms:W3CDTF">2014-04-30T01:58:06Z</dcterms:created>
  <dcterms:modified xsi:type="dcterms:W3CDTF">2015-07-22T05:33:14Z</dcterms:modified>
</cp:coreProperties>
</file>