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781" r:id="rId2"/>
    <p:sldId id="779" r:id="rId3"/>
    <p:sldId id="755" r:id="rId4"/>
    <p:sldId id="756" r:id="rId5"/>
    <p:sldId id="757" r:id="rId6"/>
    <p:sldId id="758" r:id="rId7"/>
    <p:sldId id="759" r:id="rId8"/>
    <p:sldId id="760" r:id="rId9"/>
    <p:sldId id="782" r:id="rId10"/>
    <p:sldId id="783" r:id="rId11"/>
    <p:sldId id="784" r:id="rId12"/>
    <p:sldId id="761" r:id="rId13"/>
    <p:sldId id="762" r:id="rId14"/>
    <p:sldId id="763" r:id="rId15"/>
    <p:sldId id="764" r:id="rId16"/>
    <p:sldId id="677" r:id="rId17"/>
    <p:sldId id="721" r:id="rId18"/>
    <p:sldId id="579" r:id="rId19"/>
    <p:sldId id="580" r:id="rId20"/>
    <p:sldId id="771" r:id="rId21"/>
    <p:sldId id="785" r:id="rId22"/>
    <p:sldId id="427" r:id="rId23"/>
    <p:sldId id="661" r:id="rId24"/>
    <p:sldId id="662" r:id="rId25"/>
    <p:sldId id="663" r:id="rId26"/>
    <p:sldId id="666" r:id="rId27"/>
    <p:sldId id="560" r:id="rId28"/>
    <p:sldId id="561" r:id="rId29"/>
    <p:sldId id="562" r:id="rId30"/>
    <p:sldId id="731" r:id="rId31"/>
    <p:sldId id="773" r:id="rId32"/>
    <p:sldId id="774" r:id="rId33"/>
    <p:sldId id="775" r:id="rId34"/>
    <p:sldId id="776" r:id="rId35"/>
    <p:sldId id="777" r:id="rId36"/>
    <p:sldId id="778" r:id="rId37"/>
    <p:sldId id="558" r:id="rId38"/>
    <p:sldId id="741" r:id="rId39"/>
    <p:sldId id="742" r:id="rId40"/>
    <p:sldId id="722" r:id="rId41"/>
    <p:sldId id="673" r:id="rId42"/>
    <p:sldId id="674" r:id="rId43"/>
    <p:sldId id="737" r:id="rId44"/>
    <p:sldId id="718" r:id="rId45"/>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8000"/>
    <a:srgbClr val="FF6666"/>
    <a:srgbClr val="FF66FF"/>
    <a:srgbClr val="FFFBD2"/>
    <a:srgbClr val="CC0000"/>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505" autoAdjust="0"/>
  </p:normalViewPr>
  <p:slideViewPr>
    <p:cSldViewPr snapToGrid="0" snapToObjects="1" showGuides="1">
      <p:cViewPr varScale="1">
        <p:scale>
          <a:sx n="103" d="100"/>
          <a:sy n="103" d="100"/>
        </p:scale>
        <p:origin x="-2040" y="-112"/>
      </p:cViewPr>
      <p:guideLst>
        <p:guide orient="horz"/>
        <p:guide pos="5759"/>
      </p:guideLst>
    </p:cSldViewPr>
  </p:slideViewPr>
  <p:notesTextViewPr>
    <p:cViewPr>
      <p:scale>
        <a:sx n="100" d="100"/>
        <a:sy n="100" d="100"/>
      </p:scale>
      <p:origin x="0" y="0"/>
    </p:cViewPr>
  </p:notesTextViewPr>
  <p:sorterViewPr>
    <p:cViewPr>
      <p:scale>
        <a:sx n="102" d="100"/>
        <a:sy n="102"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15/07/22</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15/07/22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「トレンド（</a:t>
            </a:r>
            <a:r>
              <a:rPr kumimoji="1" lang="en-US" altLang="ja-JP" sz="1200" kern="1200" dirty="0" smtClean="0">
                <a:solidFill>
                  <a:schemeClr val="tx1"/>
                </a:solidFill>
                <a:effectLst/>
                <a:latin typeface="+mn-lt"/>
                <a:ea typeface="+mn-ea"/>
                <a:cs typeface="+mn-cs"/>
              </a:rPr>
              <a:t>Trend</a:t>
            </a:r>
            <a:r>
              <a:rPr kumimoji="1" lang="ja-JP" altLang="ja-JP" sz="1200" kern="1200" dirty="0" smtClean="0">
                <a:solidFill>
                  <a:schemeClr val="tx1"/>
                </a:solidFill>
                <a:effectLst/>
                <a:latin typeface="+mn-lt"/>
                <a:ea typeface="+mn-ea"/>
                <a:cs typeface="+mn-cs"/>
              </a:rPr>
              <a:t>）」という言葉を辞書で調べると「流行」、「傾向」、「動向」と説明されています。古典英語では、「回転する」、あるいは「向く」といった説明もありました。こんな説明を頼りに考えてみると、「過去から現在を通り越して未来に向かう流れ」すなわち「時流」という解釈もできそうです。</a:t>
            </a:r>
          </a:p>
          <a:p>
            <a:r>
              <a:rPr kumimoji="1" lang="ja-JP" altLang="ja-JP" sz="1200" kern="1200" dirty="0" smtClean="0">
                <a:solidFill>
                  <a:schemeClr val="tx1"/>
                </a:solidFill>
                <a:effectLst/>
                <a:latin typeface="+mn-lt"/>
                <a:ea typeface="+mn-ea"/>
                <a:cs typeface="+mn-cs"/>
              </a:rPr>
              <a:t>そう考えれば、「トレンドを知る」とは、ネットや雑誌、書籍に散在する最新のキーワードを脳みそにコピペして並べることではなさそうです。それらのキーワードの意味を理解し、お互いの関係や、それらが未来にどのようにつながってゆくのかを知ることと理解した方が良さそうです。</a:t>
            </a:r>
          </a:p>
          <a:p>
            <a:r>
              <a:rPr kumimoji="1" lang="ja-JP" altLang="ja-JP" sz="1200" kern="1200" dirty="0" smtClean="0">
                <a:solidFill>
                  <a:schemeClr val="tx1"/>
                </a:solidFill>
                <a:effectLst/>
                <a:latin typeface="+mn-lt"/>
                <a:ea typeface="+mn-ea"/>
                <a:cs typeface="+mn-cs"/>
              </a:rPr>
              <a:t>改めて整理してみると、トレンドを知るとは、つぎの言葉に置き換えることができます。</a:t>
            </a:r>
          </a:p>
          <a:p>
            <a:pPr lvl="0"/>
            <a:r>
              <a:rPr kumimoji="1" lang="ja-JP" altLang="ja-JP" sz="1200" kern="1200" dirty="0" smtClean="0">
                <a:solidFill>
                  <a:schemeClr val="tx1"/>
                </a:solidFill>
                <a:effectLst/>
                <a:latin typeface="+mn-lt"/>
                <a:ea typeface="+mn-ea"/>
                <a:cs typeface="+mn-cs"/>
              </a:rPr>
              <a:t>お互いの関係や構造を知ること</a:t>
            </a:r>
          </a:p>
          <a:p>
            <a:pPr lvl="0"/>
            <a:r>
              <a:rPr kumimoji="1" lang="ja-JP" altLang="ja-JP" sz="1200" kern="1200" dirty="0" smtClean="0">
                <a:solidFill>
                  <a:schemeClr val="tx1"/>
                </a:solidFill>
                <a:effectLst/>
                <a:latin typeface="+mn-lt"/>
                <a:ea typeface="+mn-ea"/>
                <a:cs typeface="+mn-cs"/>
              </a:rPr>
              <a:t>注目されるようになった理由を知ること</a:t>
            </a:r>
          </a:p>
          <a:p>
            <a:pPr lvl="0"/>
            <a:r>
              <a:rPr kumimoji="1" lang="ja-JP" altLang="ja-JP" sz="1200" kern="1200" dirty="0" smtClean="0">
                <a:solidFill>
                  <a:schemeClr val="tx1"/>
                </a:solidFill>
                <a:effectLst/>
                <a:latin typeface="+mn-lt"/>
                <a:ea typeface="+mn-ea"/>
                <a:cs typeface="+mn-cs"/>
              </a:rPr>
              <a:t>そのキーワードが生みだされたメカニズムや法則を知ること</a:t>
            </a:r>
          </a:p>
          <a:p>
            <a:pPr lvl="0"/>
            <a:r>
              <a:rPr kumimoji="1" lang="ja-JP" altLang="ja-JP" sz="1200" kern="1200" dirty="0" smtClean="0">
                <a:solidFill>
                  <a:schemeClr val="tx1"/>
                </a:solidFill>
                <a:effectLst/>
                <a:latin typeface="+mn-lt"/>
                <a:ea typeface="+mn-ea"/>
                <a:cs typeface="+mn-cs"/>
              </a:rPr>
              <a:t>これが理解できれば、価値が理解できるばかりでなく、将来どのようなキーワードが注目され、定着してゆくかを読み取ることができます。</a:t>
            </a:r>
          </a:p>
          <a:p>
            <a:r>
              <a:rPr kumimoji="1" lang="ja-JP" altLang="ja-JP" sz="1200" kern="1200" dirty="0" smtClean="0">
                <a:solidFill>
                  <a:schemeClr val="tx1"/>
                </a:solidFill>
                <a:effectLst/>
                <a:latin typeface="+mn-lt"/>
                <a:ea typeface="+mn-ea"/>
                <a:cs typeface="+mn-cs"/>
              </a:rPr>
              <a:t>「トレンドを知る」ために、もうひとつ押さえておきたいことがあります。それは、あるテクノロジーがトレンドの中に浮かび上がってくるようになるには、そこにデマンド、すなわち需要や要求、あるいは社会的要請があることです。</a:t>
            </a:r>
          </a:p>
          <a:p>
            <a:r>
              <a:rPr kumimoji="1" lang="ja-JP" altLang="ja-JP" sz="1200" kern="1200" dirty="0" smtClean="0">
                <a:solidFill>
                  <a:schemeClr val="tx1"/>
                </a:solidFill>
                <a:effectLst/>
                <a:latin typeface="+mn-lt"/>
                <a:ea typeface="+mn-ea"/>
                <a:cs typeface="+mn-cs"/>
              </a:rPr>
              <a:t>例えば「クラウド」も、始めに「クラウド」というテクノロジーがあったから、世の中が注目したのではありません。まずは、クラウドを求める理由が世の中にあったのです。</a:t>
            </a:r>
          </a:p>
          <a:p>
            <a:r>
              <a:rPr kumimoji="1" lang="ja-JP" altLang="ja-JP" sz="1200" kern="1200" dirty="0" smtClean="0">
                <a:solidFill>
                  <a:schemeClr val="tx1"/>
                </a:solidFill>
                <a:effectLst/>
                <a:latin typeface="+mn-lt"/>
                <a:ea typeface="+mn-ea"/>
                <a:cs typeface="+mn-cs"/>
              </a:rPr>
              <a:t>社会的な要請に応えようと様々なテクノロジーが生みだされ、その要請にかなうものが、生き残ってゆきます。生き残ったテクノロジーは、世の中の要請にさらに応えようとして、その完成度を高めてゆきます。そして、やがては新しいテクノロジーと融合することや、置き換えられることで、その役目を終えてゆくのです。</a:t>
            </a:r>
          </a:p>
          <a:p>
            <a:r>
              <a:rPr kumimoji="1" lang="ja-JP" altLang="ja-JP" sz="1200" kern="1200" dirty="0" smtClean="0">
                <a:solidFill>
                  <a:schemeClr val="tx1"/>
                </a:solidFill>
                <a:effectLst/>
                <a:latin typeface="+mn-lt"/>
                <a:ea typeface="+mn-ea"/>
                <a:cs typeface="+mn-cs"/>
              </a:rPr>
              <a:t>ですから、「トレンドを知る」とは、そのテクノロジーの背後にある社会的な要請もあわせて理解しなければなりません。単なる言葉の解釈だけでは、本当の意味も価値も理解することはできません。では、いま</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はどのようなトレンドはどこに向かっているのでしょうか。</a:t>
            </a:r>
          </a:p>
          <a:p>
            <a:r>
              <a:rPr kumimoji="1" lang="ja-JP" altLang="ja-JP" sz="1200" kern="1200" dirty="0" smtClean="0">
                <a:solidFill>
                  <a:schemeClr val="tx1"/>
                </a:solidFill>
                <a:effectLst/>
                <a:latin typeface="+mn-lt"/>
                <a:ea typeface="+mn-ea"/>
                <a:cs typeface="+mn-cs"/>
              </a:rPr>
              <a:t>いま私たちはこれまでにないパラダイムの転換に直面しています。クラウド、人工知能、モバイル、ソーシャルといった、これまでの常識を上書きするような大きな変化が折り重なり、お互いに影響を及ぼし合っています。かつて、メインフレームがオフコンやミニコ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ダウンサイジングしたような、あるいは、集中処理から分散処理やクライアントサーバーに移行してきたような、インフラやプラットフォームの構成やトポロジーが変わるといった、分かりやすいものではありません。そのことが、将来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トレンドの先読みを難しくしているのです。ただ、それは無秩序なものではありません。キーとなるテクノロジーは、お互いに役割を分かちながら連鎖しています。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0"/>
            <a:r>
              <a:rPr kumimoji="1" lang="ja-JP" altLang="ja-JP" sz="1200" b="1" u="sng" kern="1200" dirty="0" smtClean="0">
                <a:solidFill>
                  <a:schemeClr val="tx1"/>
                </a:solidFill>
                <a:effectLst/>
                <a:latin typeface="+mn-lt"/>
                <a:ea typeface="+mn-ea"/>
                <a:cs typeface="+mn-cs"/>
              </a:rPr>
              <a:t>感覚器としての</a:t>
            </a:r>
            <a:r>
              <a:rPr kumimoji="1" lang="en-US" altLang="ja-JP" sz="1200" b="1" u="sng" kern="1200" dirty="0" err="1" smtClean="0">
                <a:solidFill>
                  <a:schemeClr val="tx1"/>
                </a:solidFill>
                <a:effectLst/>
                <a:latin typeface="+mn-lt"/>
                <a:ea typeface="+mn-ea"/>
                <a:cs typeface="+mn-cs"/>
              </a:rPr>
              <a:t>IoT</a:t>
            </a:r>
            <a:r>
              <a:rPr kumimoji="1" lang="ja-JP" altLang="ja-JP" sz="1200" b="1" u="sng" kern="1200" dirty="0" smtClean="0">
                <a:solidFill>
                  <a:schemeClr val="tx1"/>
                </a:solidFill>
                <a:effectLst/>
                <a:latin typeface="+mn-lt"/>
                <a:ea typeface="+mn-ea"/>
                <a:cs typeface="+mn-cs"/>
              </a:rPr>
              <a:t>とソーシャル・メディア</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私たちの日常は、様々なモノに囲まれ、それらモノとの係わりを通して、活動しています。それらのモノにセンサーと通信機能を組み込みデータとして捉える仕組みが</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です。</a:t>
            </a:r>
          </a:p>
          <a:p>
            <a:r>
              <a:rPr kumimoji="1" lang="ja-JP" altLang="ja-JP" sz="1200" kern="1200" dirty="0" smtClean="0">
                <a:solidFill>
                  <a:schemeClr val="tx1"/>
                </a:solidFill>
                <a:effectLst/>
                <a:latin typeface="+mn-lt"/>
                <a:ea typeface="+mn-ea"/>
                <a:cs typeface="+mn-cs"/>
              </a:rPr>
              <a:t>スマートフォンには、位置情報を取得する</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や身体の動きや動作を取得する様々なセンサーが組み込まれています。私たちが、それを持ち歩き、使用することで、日常の生活や活動がデータ化する。</a:t>
            </a:r>
          </a:p>
          <a:p>
            <a:r>
              <a:rPr kumimoji="1" lang="ja-JP" altLang="ja-JP" sz="1200" kern="1200" dirty="0" smtClean="0">
                <a:solidFill>
                  <a:schemeClr val="tx1"/>
                </a:solidFill>
                <a:effectLst/>
                <a:latin typeface="+mn-lt"/>
                <a:ea typeface="+mn-ea"/>
                <a:cs typeface="+mn-cs"/>
              </a:rPr>
              <a:t>ウェアラブルは身体に密着し、脈拍や発汗、体温などの身体状態をデータ化する。</a:t>
            </a:r>
          </a:p>
          <a:p>
            <a:r>
              <a:rPr kumimoji="1" lang="ja-JP" altLang="ja-JP" sz="1200" kern="1200" dirty="0" smtClean="0">
                <a:solidFill>
                  <a:schemeClr val="tx1"/>
                </a:solidFill>
                <a:effectLst/>
                <a:latin typeface="+mn-lt"/>
                <a:ea typeface="+mn-ea"/>
                <a:cs typeface="+mn-cs"/>
              </a:rPr>
              <a:t>自動車には</a:t>
            </a:r>
            <a:r>
              <a:rPr kumimoji="1" lang="en-US" altLang="ja-JP" sz="1200" kern="1200" dirty="0" smtClean="0">
                <a:solidFill>
                  <a:schemeClr val="tx1"/>
                </a:solidFill>
                <a:effectLst/>
                <a:latin typeface="+mn-lt"/>
                <a:ea typeface="+mn-ea"/>
                <a:cs typeface="+mn-cs"/>
              </a:rPr>
              <a:t>100</a:t>
            </a:r>
            <a:r>
              <a:rPr kumimoji="1" lang="ja-JP" altLang="ja-JP" sz="1200" kern="1200" dirty="0" smtClean="0">
                <a:solidFill>
                  <a:schemeClr val="tx1"/>
                </a:solidFill>
                <a:effectLst/>
                <a:latin typeface="+mn-lt"/>
                <a:ea typeface="+mn-ea"/>
                <a:cs typeface="+mn-cs"/>
              </a:rPr>
              <a:t>を越えるセンサーが組み込まれ、家電製品、住宅などの「モノ」にもセンサーが組み込まれ、様々な行動がデータ化される。</a:t>
            </a:r>
          </a:p>
          <a:p>
            <a:r>
              <a:rPr kumimoji="1" lang="ja-JP" altLang="ja-JP" sz="1200" kern="1200" dirty="0" smtClean="0">
                <a:solidFill>
                  <a:schemeClr val="tx1"/>
                </a:solidFill>
                <a:effectLst/>
                <a:latin typeface="+mn-lt"/>
                <a:ea typeface="+mn-ea"/>
                <a:cs typeface="+mn-cs"/>
              </a:rPr>
              <a:t>それらがインターネットにつながり、情報を送り出しているのです。このような仕組みが、</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Internet of Things</a:t>
            </a:r>
            <a:r>
              <a:rPr kumimoji="1" lang="ja-JP" altLang="ja-JP" sz="1200" kern="1200" dirty="0" smtClean="0">
                <a:solidFill>
                  <a:schemeClr val="tx1"/>
                </a:solidFill>
                <a:effectLst/>
                <a:latin typeface="+mn-lt"/>
                <a:ea typeface="+mn-ea"/>
                <a:cs typeface="+mn-cs"/>
              </a:rPr>
              <a:t>）です。</a:t>
            </a:r>
          </a:p>
          <a:p>
            <a:r>
              <a:rPr kumimoji="1" lang="ja-JP" altLang="ja-JP" sz="1200" kern="1200" dirty="0" smtClean="0">
                <a:solidFill>
                  <a:schemeClr val="tx1"/>
                </a:solidFill>
                <a:effectLst/>
                <a:latin typeface="+mn-lt"/>
                <a:ea typeface="+mn-ea"/>
                <a:cs typeface="+mn-cs"/>
              </a:rPr>
              <a:t>このような</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機能を持ったデバイスであるスマートフォンやタブレットで、私たちは</a:t>
            </a:r>
            <a:r>
              <a:rPr kumimoji="1" lang="en-US" altLang="ja-JP" sz="1200" kern="1200" dirty="0" smtClean="0">
                <a:solidFill>
                  <a:schemeClr val="tx1"/>
                </a:solidFill>
                <a:effectLst/>
                <a:latin typeface="+mn-lt"/>
                <a:ea typeface="+mn-ea"/>
                <a:cs typeface="+mn-cs"/>
              </a:rPr>
              <a:t>Facebook</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LINE</a:t>
            </a:r>
            <a:r>
              <a:rPr kumimoji="1" lang="ja-JP" altLang="ja-JP" sz="1200" kern="1200" dirty="0" smtClean="0">
                <a:solidFill>
                  <a:schemeClr val="tx1"/>
                </a:solidFill>
                <a:effectLst/>
                <a:latin typeface="+mn-lt"/>
                <a:ea typeface="+mn-ea"/>
                <a:cs typeface="+mn-cs"/>
              </a:rPr>
              <a:t>などのソーシャル・メディアを使い、写真や動画、自分の居場所の情報と共に、流行や話題、製品やサービスの評判について会話を交わしています。また「友達になる」や「フォローする」ことで、人と人とのつながり（ソーシャル・グラフ）についての情報を生成し、インターネットに送り出しています。</a:t>
            </a:r>
          </a:p>
          <a:p>
            <a:r>
              <a:rPr kumimoji="1" lang="ja-JP" altLang="ja-JP" sz="1200" kern="1200" dirty="0" smtClean="0">
                <a:solidFill>
                  <a:schemeClr val="tx1"/>
                </a:solidFill>
                <a:effectLst/>
                <a:latin typeface="+mn-lt"/>
                <a:ea typeface="+mn-ea"/>
                <a:cs typeface="+mn-cs"/>
              </a:rPr>
              <a:t>これらソーシャル・メディアは、スマートフォンやタブレットだけではなく、自動車や住宅、家電製品とも繋がり、持ち主に必要な情報を送り出し、また、それらを遠隔から操作できるようにもなりました。また、自動車会社や様々なサービス提供会社とも繋がり、自動車の点検や整備に関するお知らせを受け取ったり、お勧めのレストランに案内したりするなどの便宜をもたらしてくれます。</a:t>
            </a:r>
          </a:p>
          <a:p>
            <a:r>
              <a:rPr kumimoji="1" lang="ja-JP" altLang="ja-JP" sz="1200" kern="1200" dirty="0" smtClean="0">
                <a:solidFill>
                  <a:schemeClr val="tx1"/>
                </a:solidFill>
                <a:effectLst/>
                <a:latin typeface="+mn-lt"/>
                <a:ea typeface="+mn-ea"/>
                <a:cs typeface="+mn-cs"/>
              </a:rPr>
              <a:t>その一方で、そこでやり取りされる情報は、マーケティングやサポート情報としても利用されることになります。</a:t>
            </a:r>
          </a:p>
          <a:p>
            <a:r>
              <a:rPr kumimoji="1" lang="ja-JP" altLang="ja-JP" sz="1200" kern="1200" dirty="0" smtClean="0">
                <a:solidFill>
                  <a:schemeClr val="tx1"/>
                </a:solidFill>
                <a:effectLst/>
                <a:latin typeface="+mn-lt"/>
                <a:ea typeface="+mn-ea"/>
                <a:cs typeface="+mn-cs"/>
              </a:rPr>
              <a:t>ある調査では、インターネットにつながっているデバイスは、</a:t>
            </a:r>
            <a:r>
              <a:rPr kumimoji="1" lang="en-US" altLang="ja-JP" sz="1200" kern="1200" dirty="0" smtClean="0">
                <a:solidFill>
                  <a:schemeClr val="tx1"/>
                </a:solidFill>
                <a:effectLst/>
                <a:latin typeface="+mn-lt"/>
                <a:ea typeface="+mn-ea"/>
                <a:cs typeface="+mn-cs"/>
              </a:rPr>
              <a:t>2009</a:t>
            </a:r>
            <a:r>
              <a:rPr kumimoji="1" lang="ja-JP" altLang="ja-JP" sz="1200" kern="1200" dirty="0" smtClean="0">
                <a:solidFill>
                  <a:schemeClr val="tx1"/>
                </a:solidFill>
                <a:effectLst/>
                <a:latin typeface="+mn-lt"/>
                <a:ea typeface="+mn-ea"/>
                <a:cs typeface="+mn-cs"/>
              </a:rPr>
              <a:t>年に</a:t>
            </a:r>
            <a:r>
              <a:rPr kumimoji="1" lang="en-US" altLang="ja-JP" sz="1200" kern="1200" dirty="0" smtClean="0">
                <a:solidFill>
                  <a:schemeClr val="tx1"/>
                </a:solidFill>
                <a:effectLst/>
                <a:latin typeface="+mn-lt"/>
                <a:ea typeface="+mn-ea"/>
                <a:cs typeface="+mn-cs"/>
              </a:rPr>
              <a:t>25</a:t>
            </a:r>
            <a:r>
              <a:rPr kumimoji="1" lang="ja-JP" altLang="ja-JP" sz="1200" kern="1200" dirty="0" smtClean="0">
                <a:solidFill>
                  <a:schemeClr val="tx1"/>
                </a:solidFill>
                <a:effectLst/>
                <a:latin typeface="+mn-lt"/>
                <a:ea typeface="+mn-ea"/>
                <a:cs typeface="+mn-cs"/>
              </a:rPr>
              <a:t>億個だったものが</a:t>
            </a:r>
            <a:r>
              <a:rPr kumimoji="1" lang="en-US" altLang="ja-JP" sz="1200" kern="1200" dirty="0" smtClean="0">
                <a:solidFill>
                  <a:schemeClr val="tx1"/>
                </a:solidFill>
                <a:effectLst/>
                <a:latin typeface="+mn-lt"/>
                <a:ea typeface="+mn-ea"/>
                <a:cs typeface="+mn-cs"/>
              </a:rPr>
              <a:t>2020</a:t>
            </a:r>
            <a:r>
              <a:rPr kumimoji="1" lang="ja-JP" altLang="ja-JP" sz="1200" kern="1200" dirty="0" smtClean="0">
                <a:solidFill>
                  <a:schemeClr val="tx1"/>
                </a:solidFill>
                <a:effectLst/>
                <a:latin typeface="+mn-lt"/>
                <a:ea typeface="+mn-ea"/>
                <a:cs typeface="+mn-cs"/>
              </a:rPr>
              <a:t>年には</a:t>
            </a:r>
            <a:r>
              <a:rPr kumimoji="1" lang="en-US" altLang="ja-JP" sz="1200" kern="1200" dirty="0" smtClean="0">
                <a:solidFill>
                  <a:schemeClr val="tx1"/>
                </a:solidFill>
                <a:effectLst/>
                <a:latin typeface="+mn-lt"/>
                <a:ea typeface="+mn-ea"/>
                <a:cs typeface="+mn-cs"/>
              </a:rPr>
              <a:t>300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500</a:t>
            </a:r>
            <a:r>
              <a:rPr kumimoji="1" lang="ja-JP" altLang="ja-JP" sz="1200" kern="1200" dirty="0" smtClean="0">
                <a:solidFill>
                  <a:schemeClr val="tx1"/>
                </a:solidFill>
                <a:effectLst/>
                <a:latin typeface="+mn-lt"/>
                <a:ea typeface="+mn-ea"/>
                <a:cs typeface="+mn-cs"/>
              </a:rPr>
              <a:t>億個へと急増するとされています。</a:t>
            </a:r>
          </a:p>
          <a:p>
            <a:r>
              <a:rPr kumimoji="1" lang="ja-JP" altLang="ja-JP" sz="1200" kern="1200" dirty="0" smtClean="0">
                <a:solidFill>
                  <a:schemeClr val="tx1"/>
                </a:solidFill>
                <a:effectLst/>
                <a:latin typeface="+mn-lt"/>
                <a:ea typeface="+mn-ea"/>
                <a:cs typeface="+mn-cs"/>
              </a:rPr>
              <a:t>このように見てゆくと</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とスマート・メディアは、「現実世界をデータ化」する巨大で精緻なプラットフォームになろうとしているのです。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0"/>
            <a:r>
              <a:rPr kumimoji="1" lang="ja-JP" altLang="ja-JP" sz="1200" b="1" u="sng" kern="1200" dirty="0" smtClean="0">
                <a:solidFill>
                  <a:schemeClr val="tx1"/>
                </a:solidFill>
                <a:effectLst/>
                <a:latin typeface="+mn-lt"/>
                <a:ea typeface="+mn-ea"/>
                <a:cs typeface="+mn-cs"/>
              </a:rPr>
              <a:t>神経としての「インターネット」</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モノに組み込まれたセンサーは、位置や方角、気圧の変化や活動量などの物理的なデータを計測します。また、ソーシャル・メディアでのやり取りや何処へ行ったかなどの社会的行動もデータとして取得されます。これらデータは、インターネットを介して、クラウドに送られます。クラウドには、送られてきたデータを蓄積・分析・活用するための機能が備わっています。その機能で処理された結果は、インターネットを介して、再び現実世界にフィードバックされます。</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インターネットは、身近なモノ同士やモノとスマートフォンをつなぐ</a:t>
            </a:r>
            <a:r>
              <a:rPr kumimoji="1" lang="en-US" altLang="ja-JP" sz="1200" kern="1200" dirty="0" smtClean="0">
                <a:solidFill>
                  <a:schemeClr val="tx1"/>
                </a:solidFill>
                <a:effectLst/>
                <a:latin typeface="+mn-lt"/>
                <a:ea typeface="+mn-ea"/>
                <a:cs typeface="+mn-cs"/>
              </a:rPr>
              <a:t>Bluetooth</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NFC</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Near Field Communication</a:t>
            </a:r>
            <a:r>
              <a:rPr kumimoji="1" lang="ja-JP" altLang="ja-JP" sz="1200" kern="1200" dirty="0" smtClean="0">
                <a:solidFill>
                  <a:schemeClr val="tx1"/>
                </a:solidFill>
                <a:effectLst/>
                <a:latin typeface="+mn-lt"/>
                <a:ea typeface="+mn-ea"/>
                <a:cs typeface="+mn-cs"/>
              </a:rPr>
              <a:t>）などの近接通信技術、携帯電話に使われる</a:t>
            </a:r>
            <a:r>
              <a:rPr kumimoji="1" lang="en-US" altLang="ja-JP" sz="1200" kern="1200" dirty="0" smtClean="0">
                <a:solidFill>
                  <a:schemeClr val="tx1"/>
                </a:solidFill>
                <a:effectLst/>
                <a:latin typeface="+mn-lt"/>
                <a:ea typeface="+mn-ea"/>
                <a:cs typeface="+mn-cs"/>
              </a:rPr>
              <a:t>LTE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Long Term Evolution</a:t>
            </a:r>
            <a:r>
              <a:rPr kumimoji="1" lang="ja-JP" altLang="ja-JP" sz="1200" kern="1200" dirty="0" smtClean="0">
                <a:solidFill>
                  <a:schemeClr val="tx1"/>
                </a:solidFill>
                <a:effectLst/>
                <a:latin typeface="+mn-lt"/>
                <a:ea typeface="+mn-ea"/>
                <a:cs typeface="+mn-cs"/>
              </a:rPr>
              <a:t>）などのモバイル通信技術に支えられ、常時どこからでも通信できる環境が整いつつあります。そうなるとインターネットは意識されることはなく、空気のような存在となり、同時に不可欠な要素として日常の中に定着してゆ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0"/>
            <a:r>
              <a:rPr kumimoji="1" lang="ja-JP" altLang="ja-JP" sz="1200" b="1" u="sng" kern="1200" dirty="0" smtClean="0">
                <a:solidFill>
                  <a:schemeClr val="tx1"/>
                </a:solidFill>
                <a:effectLst/>
                <a:latin typeface="+mn-lt"/>
                <a:ea typeface="+mn-ea"/>
                <a:cs typeface="+mn-cs"/>
              </a:rPr>
              <a:t>大脳としての「クラウド」</a:t>
            </a:r>
            <a:endParaRPr kumimoji="1" lang="ja-JP" altLang="ja-JP" sz="1200" kern="1200" dirty="0" smtClean="0">
              <a:solidFill>
                <a:schemeClr val="tx1"/>
              </a:solidFill>
              <a:effectLst/>
              <a:latin typeface="+mn-lt"/>
              <a:ea typeface="+mn-ea"/>
              <a:cs typeface="+mn-cs"/>
            </a:endParaRP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から生みだされるデータは、インターネットを介して、クラウドに送られます。インターネットにつながるデバイスの数が劇的な拡大を続ける中、そのデータ量は、急速な勢いで増え続けています。このようなデータを「ビック・データ」と呼びます。</a:t>
            </a:r>
          </a:p>
          <a:p>
            <a:r>
              <a:rPr kumimoji="1" lang="ja-JP" altLang="ja-JP" sz="1200" kern="1200" dirty="0" smtClean="0">
                <a:solidFill>
                  <a:schemeClr val="tx1"/>
                </a:solidFill>
                <a:effectLst/>
                <a:latin typeface="+mn-lt"/>
                <a:ea typeface="+mn-ea"/>
                <a:cs typeface="+mn-cs"/>
              </a:rPr>
              <a:t>ビッグ・データは、日常のオフィス業務で使う表形式で整理できるようなものは少なく、その大半は、センサー、会話の音声、文書、画像や動画などです。前者は、データをある決まり事に従って整理できるデータという意味で構造化データと呼ばれています。後者は、そういう整理ができない様々な形式を持つデータで、「非構造化データ」と呼ばれています。</a:t>
            </a:r>
          </a:p>
          <a:p>
            <a:r>
              <a:rPr kumimoji="1" lang="ja-JP" altLang="ja-JP" sz="1200" kern="1200" dirty="0" smtClean="0">
                <a:solidFill>
                  <a:schemeClr val="tx1"/>
                </a:solidFill>
                <a:effectLst/>
                <a:latin typeface="+mn-lt"/>
                <a:ea typeface="+mn-ea"/>
                <a:cs typeface="+mn-cs"/>
              </a:rPr>
              <a:t>ビッグ・データとして集まった現実世界のデータは、分析（アナリティクス）されなければ、活かされることはありません。しかし、そのデータは多種多様であり、しかも膨大です。そのため、単純な統計解析だけでは、その価値を引き出すことはできません。そこで、「人工知能（</a:t>
            </a:r>
            <a:r>
              <a:rPr kumimoji="1" lang="en-US" altLang="ja-JP" sz="1200" kern="1200" dirty="0" smtClean="0">
                <a:solidFill>
                  <a:schemeClr val="tx1"/>
                </a:solidFill>
                <a:effectLst/>
                <a:latin typeface="+mn-lt"/>
                <a:ea typeface="+mn-ea"/>
                <a:cs typeface="+mn-cs"/>
              </a:rPr>
              <a:t>AI : Artificial Intelligence</a:t>
            </a:r>
            <a:r>
              <a:rPr kumimoji="1" lang="ja-JP" altLang="ja-JP" sz="1200" kern="1200" dirty="0" smtClean="0">
                <a:solidFill>
                  <a:schemeClr val="tx1"/>
                </a:solidFill>
                <a:effectLst/>
                <a:latin typeface="+mn-lt"/>
                <a:ea typeface="+mn-ea"/>
                <a:cs typeface="+mn-cs"/>
              </a:rPr>
              <a:t>）」に注目が集まっています。</a:t>
            </a:r>
          </a:p>
          <a:p>
            <a:r>
              <a:rPr kumimoji="1" lang="ja-JP" altLang="ja-JP" sz="1200" kern="1200" dirty="0" smtClean="0">
                <a:solidFill>
                  <a:schemeClr val="tx1"/>
                </a:solidFill>
                <a:effectLst/>
                <a:latin typeface="+mn-lt"/>
                <a:ea typeface="+mn-ea"/>
                <a:cs typeface="+mn-cs"/>
              </a:rPr>
              <a:t>例えば、日本語の文書や音声でのやり取りなら、それを理解し、言葉の意味や文脈を理解しなければなりません。また、写真や動画であれば、そこにどのような情景が写っているか、誰が写っているかを取り出さなければ役に立ちません。さらには、そこら誰と誰がどの程度親しいのか、商品やサービスについて、どのような話題が交わされ、それは何らかの対処が必要なのかというような意味を読み取らなければなりません。このようなことに「人工知能」が活躍するのです。</a:t>
            </a:r>
          </a:p>
          <a:p>
            <a:r>
              <a:rPr kumimoji="1" lang="ja-JP" altLang="ja-JP" sz="1200" kern="1200" dirty="0" smtClean="0">
                <a:solidFill>
                  <a:schemeClr val="tx1"/>
                </a:solidFill>
                <a:effectLst/>
                <a:latin typeface="+mn-lt"/>
                <a:ea typeface="+mn-ea"/>
                <a:cs typeface="+mn-cs"/>
              </a:rPr>
              <a:t>「人工知能」は、かつては、人間の作った規則に基づいて処理されるものが主流でした。しかし、昨今は、ビッグ・データを解析することでコンピューターが自らルールや判断基準を作り出す機械学習方式が主流となろうとしています。その背景には、コンピューターやストレージなどのハードウェアの劇的なコスト低下と高性能化があります。加えて、大規模なデータを効率よく処理するためのソフトウエア技術も開発されたことがあります。これにより、コンピューターが自身でビッグ・データを学習し、そこに内在するノウハウ、知見を見つけ出し、整理すると共に、その処理のためのルールを自分で作り出し最適化してゆき、自律的に性能を高めてゆくことが可能になりました。</a:t>
            </a:r>
          </a:p>
          <a:p>
            <a:r>
              <a:rPr kumimoji="1" lang="ja-JP" altLang="ja-JP" sz="1200" kern="1200" dirty="0" smtClean="0">
                <a:solidFill>
                  <a:schemeClr val="tx1"/>
                </a:solidFill>
                <a:effectLst/>
                <a:latin typeface="+mn-lt"/>
                <a:ea typeface="+mn-ea"/>
                <a:cs typeface="+mn-cs"/>
              </a:rPr>
              <a:t>例えば、チェスや将棋のチャンピオンと勝負して彼らを破ったり、米国の人気クイズ番組でチャンピオンになったりと、コンピューターが、高度な人間の知的な活動や判断に近づきつつあるのも、この機械学習の成果です。</a:t>
            </a:r>
          </a:p>
          <a:p>
            <a:r>
              <a:rPr kumimoji="1" lang="ja-JP" altLang="ja-JP" sz="1200" kern="1200" dirty="0" smtClean="0">
                <a:solidFill>
                  <a:schemeClr val="tx1"/>
                </a:solidFill>
                <a:effectLst/>
                <a:latin typeface="+mn-lt"/>
                <a:ea typeface="+mn-ea"/>
                <a:cs typeface="+mn-cs"/>
              </a:rPr>
              <a:t>このような人間の左脳の働きにあたる思考や論理だけではなく、右脳の働きに当たる人間の知覚や感性をコンピューターで再現できるようにもなりつつあります。このような働きを実現するために人間の脳の神経活動を模倣したアルゴリズム「ニューラル・ネット」が使われています。この技術が、ここ数年急速な進歩を遂げ、人間の能力に近づきつつあるのです。</a:t>
            </a:r>
          </a:p>
          <a:p>
            <a:r>
              <a:rPr kumimoji="1" lang="ja-JP" altLang="ja-JP" sz="1200" kern="1200" dirty="0" smtClean="0">
                <a:solidFill>
                  <a:schemeClr val="tx1"/>
                </a:solidFill>
                <a:effectLst/>
                <a:latin typeface="+mn-lt"/>
                <a:ea typeface="+mn-ea"/>
                <a:cs typeface="+mn-cs"/>
              </a:rPr>
              <a:t>人工知能で処理された結果は、機器の制御や運転、交通管制やエネルギー需給の調整などの産業活動の制御や、ユーザーへの健康アドバイス、商品やサービスの推奨として、スマートフォンやウェアラブルを使用する一般利用者にもフィードバックされるようになるでしょう。またその人の趣味嗜好に合わせた最適な広告・宣伝にも使われるでしょう。また、手足となる「ロボット」の知識や能力の向上にも使われるようになります。</a:t>
            </a:r>
          </a:p>
          <a:p>
            <a:r>
              <a:rPr kumimoji="1" lang="ja-JP" altLang="ja-JP" sz="1200" kern="1200" dirty="0" smtClean="0">
                <a:solidFill>
                  <a:schemeClr val="tx1"/>
                </a:solidFill>
                <a:effectLst/>
                <a:latin typeface="+mn-lt"/>
                <a:ea typeface="+mn-ea"/>
                <a:cs typeface="+mn-cs"/>
              </a:rPr>
              <a:t>ビッグ・データや人工知能、その他の様々なサービスを提供するアプリケーションは、クラウド上で動かされ、お互いに連携し、多様な組合せを生みだします。そこに新たな価値やサービスが生みだされてゆ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0"/>
            <a:r>
              <a:rPr kumimoji="1" lang="ja-JP" altLang="ja-JP" sz="1200" b="1" u="sng" kern="1200" dirty="0" smtClean="0">
                <a:solidFill>
                  <a:schemeClr val="tx1"/>
                </a:solidFill>
                <a:effectLst/>
                <a:latin typeface="+mn-lt"/>
                <a:ea typeface="+mn-ea"/>
                <a:cs typeface="+mn-cs"/>
              </a:rPr>
              <a:t>手足としての「ロボット」</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自動走行車、産業用ロボット、建設ロボット、介護ロボット、生活支援ロボット、輸送ロボットなど、様々なロボットが私たちの日常で使われるようになるでしょう。また、インターネットを介して様々な知識や制御をうけ、自らの行動を状況に応じて最適化してゆきます。また、ロボットに組み込まれたセンサーによって、自分自身で情報を収集し、インターネットに送り出しています。その意味では、ロボットも「</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デバイス」の持つデバイスでもあります。</a:t>
            </a:r>
          </a:p>
          <a:p>
            <a:r>
              <a:rPr kumimoji="1" lang="ja-JP" altLang="ja-JP" sz="1200" kern="1200" dirty="0" smtClean="0">
                <a:solidFill>
                  <a:schemeClr val="tx1"/>
                </a:solidFill>
                <a:effectLst/>
                <a:latin typeface="+mn-lt"/>
                <a:ea typeface="+mn-ea"/>
                <a:cs typeface="+mn-cs"/>
              </a:rPr>
              <a:t>ロボットは、周囲の人の動きや周辺環境をデータとして取得し、地震に組み込まれた人工知能によって、人間の捜査を受けることなく自律的に制御する仕組みも備えています。</a:t>
            </a:r>
          </a:p>
          <a:p>
            <a:r>
              <a:rPr kumimoji="1" lang="ja-JP" altLang="ja-JP" sz="1200" kern="1200" dirty="0" smtClean="0">
                <a:solidFill>
                  <a:schemeClr val="tx1"/>
                </a:solidFill>
                <a:effectLst/>
                <a:latin typeface="+mn-lt"/>
                <a:ea typeface="+mn-ea"/>
                <a:cs typeface="+mn-cs"/>
              </a:rPr>
              <a:t>これまでの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情報を処理し、その結果を人や機械に伝えるしくみでした。しかし、ロボットは、自らが、情報収集、処理、判断して行動します。さらに、インターネットを介して、クラウドとつながり、一体となって強力な情報処理あるいは知的能力を持つことになります。</a:t>
            </a:r>
          </a:p>
          <a:p>
            <a:r>
              <a:rPr kumimoji="1" lang="ja-JP" altLang="ja-JP" sz="1200" kern="1200" dirty="0" smtClean="0">
                <a:solidFill>
                  <a:schemeClr val="tx1"/>
                </a:solidFill>
                <a:effectLst/>
                <a:latin typeface="+mn-lt"/>
                <a:ea typeface="+mn-ea"/>
                <a:cs typeface="+mn-cs"/>
              </a:rPr>
              <a:t>人工知能が人間の知的活動を補い、拡張してくれるように、ロボット人間の身体能力を補い、拡張しようとしています。一方で、これまで人間にしかできなかった労働を奪うのではないかと懸念する声も出始め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0"/>
            <a:r>
              <a:rPr kumimoji="1" lang="ja-JP" altLang="ja-JP" sz="1200" b="1" u="sng" kern="1200" dirty="0" smtClean="0">
                <a:solidFill>
                  <a:schemeClr val="tx1"/>
                </a:solidFill>
                <a:effectLst/>
                <a:latin typeface="+mn-lt"/>
                <a:ea typeface="+mn-ea"/>
                <a:cs typeface="+mn-cs"/>
              </a:rPr>
              <a:t>現実世界とサイバー世界が緊密に結合された「</a:t>
            </a:r>
            <a:r>
              <a:rPr kumimoji="1" lang="en-US" altLang="ja-JP" sz="1200" b="1" u="sng" kern="1200" dirty="0" smtClean="0">
                <a:solidFill>
                  <a:schemeClr val="tx1"/>
                </a:solidFill>
                <a:effectLst/>
                <a:latin typeface="+mn-lt"/>
                <a:ea typeface="+mn-ea"/>
                <a:cs typeface="+mn-cs"/>
              </a:rPr>
              <a:t>Cyber Physical Systems</a:t>
            </a:r>
            <a:br>
              <a:rPr kumimoji="1" lang="en-US" altLang="ja-JP" sz="1200" b="1" u="sng" kern="1200" dirty="0" smtClean="0">
                <a:solidFill>
                  <a:schemeClr val="tx1"/>
                </a:solidFill>
                <a:effectLst/>
                <a:latin typeface="+mn-lt"/>
                <a:ea typeface="+mn-ea"/>
                <a:cs typeface="+mn-cs"/>
              </a:rPr>
            </a:br>
            <a:r>
              <a:rPr kumimoji="1" lang="ja-JP" altLang="ja-JP" sz="1200" b="1" u="sng"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やソーシャル・メディアによって、現実世界はデジタル・データ化され、インターネットによって、クラウドすなわちサイバー（電脳）世界に送りだされています。つまり、サイバー世界には、現実世界のデジタル・コピーが作られてゆくのです。このような現実世界とサイバー世界が緊密に結合された仕組みが「</a:t>
            </a:r>
            <a:r>
              <a:rPr kumimoji="1" lang="en-US" altLang="ja-JP" sz="1200" kern="1200" dirty="0" smtClean="0">
                <a:solidFill>
                  <a:schemeClr val="tx1"/>
                </a:solidFill>
                <a:effectLst/>
                <a:latin typeface="+mn-lt"/>
                <a:ea typeface="+mn-ea"/>
                <a:cs typeface="+mn-cs"/>
              </a:rPr>
              <a:t>Cyber Physical Systems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CPS</a:t>
            </a:r>
            <a:r>
              <a:rPr kumimoji="1" lang="ja-JP" altLang="ja-JP" sz="1200" kern="1200" dirty="0" smtClean="0">
                <a:solidFill>
                  <a:schemeClr val="tx1"/>
                </a:solidFill>
                <a:effectLst/>
                <a:latin typeface="+mn-lt"/>
                <a:ea typeface="+mn-ea"/>
                <a:cs typeface="+mn-cs"/>
              </a:rPr>
              <a:t>）」です。</a:t>
            </a:r>
          </a:p>
          <a:p>
            <a:r>
              <a:rPr kumimoji="1" lang="ja-JP" altLang="ja-JP" sz="1200" kern="1200" dirty="0" smtClean="0">
                <a:solidFill>
                  <a:schemeClr val="tx1"/>
                </a:solidFill>
                <a:effectLst/>
                <a:latin typeface="+mn-lt"/>
                <a:ea typeface="+mn-ea"/>
                <a:cs typeface="+mn-cs"/>
              </a:rPr>
              <a:t>このデジタル・コピーされたデータを分析し、様々な予測やシミュレーションを行えば、そのデータをもたらした個人の趣味嗜好、行動特性、あるいは行動を予測することができます。さらに、膨大な人数の人間行動や社会での出来事を調べ上げ、その人の未来を予測することもできるようになるかもしれません。また、運送業務であれば、無駄のない最適な流通経路や配車計画を策定することができます。工場であれば、もの作りの手順や使う設備の最適な組合せをつくることができるでしょう。</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デバイスの台数が今後さらに増大し、ソーシャル・メディアでのやり取りが盛んになるでしょう。そうなれば、現実世界のデータは益々増大し、その粒度もきめ細かくなって行きます。つまり、より精緻な現実世界のデジタル・コピーがサイバー世界に構築され、より緻密な予測や最適化、アドバイスができるようになるでしょう。そして、その結果の行動を再び</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によって取得することで、さらに予測や最適化の精度は高まります。</a:t>
            </a:r>
          </a:p>
          <a:p>
            <a:r>
              <a:rPr kumimoji="1" lang="ja-JP" altLang="ja-JP" sz="1200" kern="1200" dirty="0" smtClean="0">
                <a:solidFill>
                  <a:schemeClr val="tx1"/>
                </a:solidFill>
                <a:effectLst/>
                <a:latin typeface="+mn-lt"/>
                <a:ea typeface="+mn-ea"/>
                <a:cs typeface="+mn-cs"/>
              </a:rPr>
              <a:t>このような現実世界とサイバー世界が一体となって、新しい社会のメカニズムが生まれつつあるのです。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0"/>
            <a:r>
              <a:rPr kumimoji="1" lang="ja-JP" altLang="ja-JP" sz="1200" b="1" u="sng" kern="1200" dirty="0" smtClean="0">
                <a:solidFill>
                  <a:schemeClr val="tx1"/>
                </a:solidFill>
                <a:effectLst/>
                <a:latin typeface="+mn-lt"/>
                <a:ea typeface="+mn-ea"/>
                <a:cs typeface="+mn-cs"/>
              </a:rPr>
              <a:t>連携と役割分担から理解する</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チャートでもおわかりの通り、様々なテクノロジーは、それ自身が独立して存在しているわけではありません。それぞれに連携しながら役割を果たしています。私たちは、この一連のつながりを理解して、始めてテクノロジーの価値を理解することがで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ここに紹介したことは、必ずしも全てが現時点で実現しているわけではありません。しかし、「トレンド＝過去から現在を通り越して未来に向かう流れ」からみれば、近い将来必ず実現するものです。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はこのようなトレンドの中にあります。冒頭でも説明したように、これまでの常識を大きく塗り替えるテクノロジーが重なり合い、影響を及ぼしあっています。この様相は、かつてとは明らかに異質な状況なのです。</a:t>
            </a:r>
          </a:p>
          <a:p>
            <a:r>
              <a:rPr kumimoji="1" lang="ja-JP" altLang="ja-JP" sz="1200" kern="1200" dirty="0" smtClean="0">
                <a:solidFill>
                  <a:schemeClr val="tx1"/>
                </a:solidFill>
                <a:effectLst/>
                <a:latin typeface="+mn-lt"/>
                <a:ea typeface="+mn-ea"/>
                <a:cs typeface="+mn-cs"/>
              </a:rPr>
              <a:t>また、</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とビジネスが、これまでに無く深く結びついていることもかつてとは大きく異なることです。これまで</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は、既存業務の生産性や効率を高める手段として、主に使われてきました。しかし、いま、「</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を前提に新たなビジネスを創る」時代へと、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の役割は拡がりつつあります。これまでも銀行システムや航空券発券予約システムなど、</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を前提としたビジネスはありましたが、その多くが既存業務の効率化や機能の拡張でした。そうではない、まったく新しいビジネスや生活のあり方が、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によって生みだされつつあるのです。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の適用範囲が、いま大きく拡がりつつあます。</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と日常はこれまでに無く密接に関わり、活用の選択肢を拡げつつあります。</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の民主化といっても良いのかもしれません。ここにも、これまでとはことなる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ビジネスとしての対応が求められています。</a:t>
            </a:r>
          </a:p>
          <a:p>
            <a:r>
              <a:rPr kumimoji="1" lang="ja-JP" altLang="ja-JP" sz="1200" kern="1200" dirty="0" smtClean="0">
                <a:solidFill>
                  <a:schemeClr val="tx1"/>
                </a:solidFill>
                <a:effectLst/>
                <a:latin typeface="+mn-lt"/>
                <a:ea typeface="+mn-ea"/>
                <a:cs typeface="+mn-cs"/>
              </a:rPr>
              <a:t>「トレンドは時流である」</a:t>
            </a:r>
          </a:p>
          <a:p>
            <a:r>
              <a:rPr kumimoji="1" lang="ja-JP" altLang="ja-JP" sz="1200" kern="1200" dirty="0" smtClean="0">
                <a:solidFill>
                  <a:schemeClr val="tx1"/>
                </a:solidFill>
                <a:effectLst/>
                <a:latin typeface="+mn-lt"/>
                <a:ea typeface="+mn-ea"/>
                <a:cs typeface="+mn-cs"/>
              </a:rPr>
              <a:t>この流れに乗るか、押し流されるか、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ビジネスは、いま、そんな選択を迫られているのかもしれません。</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2728026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【図解】コレ１枚でわかる今年のビジネス・トレンド</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0"/>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ビジネスからデジタル・ビジネスへ</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数多くのセンサーが組み込まれネットにつながるスマートフォンやウェアラブルは、私たちの日々の活動をデジタル・データ化するデバイスとして、既に広く使われるようになりました。また、</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の普及は、さらに広範な私たちの日常や社会活動のデジタル・データ化を加速してゆくことになるでしょう。</a:t>
            </a:r>
          </a:p>
          <a:p>
            <a:r>
              <a:rPr kumimoji="1" lang="ja-JP" altLang="ja-JP" sz="1200" kern="1200" dirty="0" smtClean="0">
                <a:solidFill>
                  <a:schemeClr val="tx1"/>
                </a:solidFill>
                <a:effectLst/>
                <a:latin typeface="+mn-lt"/>
                <a:ea typeface="+mn-ea"/>
                <a:cs typeface="+mn-cs"/>
              </a:rPr>
              <a:t>ソーシャルメディアもまた、そこでやり取りされる会話や画像、動画は人工知能によって解析され、世の中の話題や商品・サービスについての評価、人と人のつながりがデジタル・データ化しています。</a:t>
            </a:r>
          </a:p>
          <a:p>
            <a:r>
              <a:rPr kumimoji="1" lang="ja-JP" altLang="ja-JP" sz="1200" kern="1200" dirty="0" smtClean="0">
                <a:solidFill>
                  <a:schemeClr val="tx1"/>
                </a:solidFill>
                <a:effectLst/>
                <a:latin typeface="+mn-lt"/>
                <a:ea typeface="+mn-ea"/>
                <a:cs typeface="+mn-cs"/>
              </a:rPr>
              <a:t>気がつけば、私たちの現実社会は、ことごとくデジタル・データでネットにつながり、多くの恩恵を得る一方で、様々に利用される時代を迎えています。</a:t>
            </a:r>
          </a:p>
          <a:p>
            <a:r>
              <a:rPr kumimoji="1" lang="ja-JP" altLang="ja-JP" sz="1200" kern="1200" dirty="0" smtClean="0">
                <a:solidFill>
                  <a:schemeClr val="tx1"/>
                </a:solidFill>
                <a:effectLst/>
                <a:latin typeface="+mn-lt"/>
                <a:ea typeface="+mn-ea"/>
                <a:cs typeface="+mn-cs"/>
              </a:rPr>
              <a:t>また、自律走行車やロボット、</a:t>
            </a:r>
            <a:r>
              <a:rPr kumimoji="1" lang="en-US" altLang="ja-JP" sz="1200" kern="1200" dirty="0" smtClean="0">
                <a:solidFill>
                  <a:schemeClr val="tx1"/>
                </a:solidFill>
                <a:effectLst/>
                <a:latin typeface="+mn-lt"/>
                <a:ea typeface="+mn-ea"/>
                <a:cs typeface="+mn-cs"/>
              </a:rPr>
              <a:t>3D</a:t>
            </a:r>
            <a:r>
              <a:rPr kumimoji="1" lang="ja-JP" altLang="ja-JP" sz="1200" kern="1200" dirty="0" smtClean="0">
                <a:solidFill>
                  <a:schemeClr val="tx1"/>
                </a:solidFill>
                <a:effectLst/>
                <a:latin typeface="+mn-lt"/>
                <a:ea typeface="+mn-ea"/>
                <a:cs typeface="+mn-cs"/>
              </a:rPr>
              <a:t>プリンティングの普及は、機械と人間との新しい係わりを生みだそうとしています。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このようなテクノロジーのトレンドは、私たちの日常に様々な変化をもたらし、社会、経済に関わる活動もまた変化します。</a:t>
            </a:r>
          </a:p>
          <a:p>
            <a:r>
              <a:rPr kumimoji="1" lang="ja-JP" altLang="ja-JP" sz="1200" kern="1200" dirty="0" smtClean="0">
                <a:solidFill>
                  <a:schemeClr val="tx1"/>
                </a:solidFill>
                <a:effectLst/>
                <a:latin typeface="+mn-lt"/>
                <a:ea typeface="+mn-ea"/>
                <a:cs typeface="+mn-cs"/>
              </a:rPr>
              <a:t>私たちは、これまで「情報（</a:t>
            </a:r>
            <a:r>
              <a:rPr kumimoji="1" lang="en-US" altLang="ja-JP" sz="1200" kern="1200" dirty="0" smtClean="0">
                <a:solidFill>
                  <a:schemeClr val="tx1"/>
                </a:solidFill>
                <a:effectLst/>
                <a:latin typeface="+mn-lt"/>
                <a:ea typeface="+mn-ea"/>
                <a:cs typeface="+mn-cs"/>
              </a:rPr>
              <a:t>Information</a:t>
            </a:r>
            <a:r>
              <a:rPr kumimoji="1" lang="ja-JP" altLang="ja-JP" sz="1200" kern="1200" dirty="0" smtClean="0">
                <a:solidFill>
                  <a:schemeClr val="tx1"/>
                </a:solidFill>
                <a:effectLst/>
                <a:latin typeface="+mn-lt"/>
                <a:ea typeface="+mn-ea"/>
                <a:cs typeface="+mn-cs"/>
              </a:rPr>
              <a:t>）」を処理し、それを受け渡すテクノロジーに牽引され、生産性や利便性を高めてきました。しかし、これからは、より広範な生活や社会の活動をデジタル（</a:t>
            </a:r>
            <a:r>
              <a:rPr kumimoji="1" lang="en-US" altLang="ja-JP" sz="1200" kern="1200" dirty="0" smtClean="0">
                <a:solidFill>
                  <a:schemeClr val="tx1"/>
                </a:solidFill>
                <a:effectLst/>
                <a:latin typeface="+mn-lt"/>
                <a:ea typeface="+mn-ea"/>
                <a:cs typeface="+mn-cs"/>
              </a:rPr>
              <a:t>Digital</a:t>
            </a:r>
            <a:r>
              <a:rPr kumimoji="1" lang="ja-JP" altLang="ja-JP" sz="1200" kern="1200" dirty="0" smtClean="0">
                <a:solidFill>
                  <a:schemeClr val="tx1"/>
                </a:solidFill>
                <a:effectLst/>
                <a:latin typeface="+mn-lt"/>
                <a:ea typeface="+mn-ea"/>
                <a:cs typeface="+mn-cs"/>
              </a:rPr>
              <a:t>）化するテクノロジーが、「人間しかできなかったこと」を代替し、「人間にできなかったこと」をも可能にする時代を迎えようとしています。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私たちは、このような時代の大きな節目に立たされているのです。ならば、より視野を広げ、これからのビジネスを捉えてゆくために、あえてデジタル・ビジネスという言葉を使ってみてもいいかもしれません。</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ビジネスという言葉が、時代にそぐわないという訳ではありません。ただ、これまで</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は、「システムを作り、それを使わせる」ビジネスとしての歴史を歩んできました。その既成概念を取り払い、「デジタルの価値を活かす」ビジネスへと、自らの役割を再定義してみてはいかがでしょうか。そのような意味から、デジタル・ビジネスという言葉をあえて使ってみてはどうかという提案です。</a:t>
            </a:r>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ビジネスを牽引する</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つのドライビング・フォース</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デジタル・テクノロジーに支えられたこれからのビジネスは、「オープン化」、「スマート化」、「サービス化」といった</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つのドライビング・フォースに牽引されてゆきます。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ja-JP" altLang="ja-JP" sz="1200" kern="1200" dirty="0" smtClean="0">
                <a:solidFill>
                  <a:schemeClr val="tx1"/>
                </a:solidFill>
                <a:effectLst/>
                <a:latin typeface="+mn-lt"/>
                <a:ea typeface="+mn-ea"/>
                <a:cs typeface="+mn-cs"/>
              </a:rPr>
              <a:t>オープン化</a:t>
            </a:r>
          </a:p>
          <a:p>
            <a:r>
              <a:rPr kumimoji="1" lang="en-US" altLang="ja-JP" sz="1200" kern="1200" dirty="0" smtClean="0">
                <a:solidFill>
                  <a:schemeClr val="tx1"/>
                </a:solidFill>
                <a:effectLst/>
                <a:latin typeface="+mn-lt"/>
                <a:ea typeface="+mn-ea"/>
                <a:cs typeface="+mn-cs"/>
              </a:rPr>
              <a:t>OSS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Open Source Software</a:t>
            </a:r>
            <a:r>
              <a:rPr kumimoji="1" lang="ja-JP" altLang="ja-JP" sz="1200" kern="1200" dirty="0" smtClean="0">
                <a:solidFill>
                  <a:schemeClr val="tx1"/>
                </a:solidFill>
                <a:effectLst/>
                <a:latin typeface="+mn-lt"/>
                <a:ea typeface="+mn-ea"/>
                <a:cs typeface="+mn-cs"/>
              </a:rPr>
              <a:t>）に牽引され、ソフトウェアに留まらず、データやハードウェアのオープン化を加速します。さらには、モバイルやウェアラブルのさらなる普及、</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の登場、ソーシャルメディアの一層の活用は、人のつながりや世の中のできごとをこれまでにも増してデジタル・データ化し、さらにはオープン化してゆくことになるでしょう。そして、デジタルに支えられた社会インフラは、ますますオープンになり、私たちの日常や社会に深く関わってゆ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ja-JP" altLang="ja-JP" sz="1200" kern="1200" dirty="0" smtClean="0">
                <a:solidFill>
                  <a:schemeClr val="tx1"/>
                </a:solidFill>
                <a:effectLst/>
                <a:latin typeface="+mn-lt"/>
                <a:ea typeface="+mn-ea"/>
                <a:cs typeface="+mn-cs"/>
              </a:rPr>
              <a:t>スマート化</a:t>
            </a:r>
          </a:p>
          <a:p>
            <a:r>
              <a:rPr kumimoji="1" lang="ja-JP" altLang="ja-JP" sz="1200" kern="1200" dirty="0" smtClean="0">
                <a:solidFill>
                  <a:schemeClr val="tx1"/>
                </a:solidFill>
                <a:effectLst/>
                <a:latin typeface="+mn-lt"/>
                <a:ea typeface="+mn-ea"/>
                <a:cs typeface="+mn-cs"/>
              </a:rPr>
              <a:t>人工知能（</a:t>
            </a:r>
            <a:r>
              <a:rPr kumimoji="1" lang="en-US" altLang="ja-JP" sz="1200" kern="1200" dirty="0" smtClean="0">
                <a:solidFill>
                  <a:schemeClr val="tx1"/>
                </a:solidFill>
                <a:effectLst/>
                <a:latin typeface="+mn-lt"/>
                <a:ea typeface="+mn-ea"/>
                <a:cs typeface="+mn-cs"/>
              </a:rPr>
              <a:t>AI: Artificial Intelligence</a:t>
            </a:r>
            <a:r>
              <a:rPr kumimoji="1" lang="ja-JP" altLang="ja-JP" sz="1200" kern="1200" dirty="0" smtClean="0">
                <a:solidFill>
                  <a:schemeClr val="tx1"/>
                </a:solidFill>
                <a:effectLst/>
                <a:latin typeface="+mn-lt"/>
                <a:ea typeface="+mn-ea"/>
                <a:cs typeface="+mn-cs"/>
              </a:rPr>
              <a:t>）に牽引され、ロボットやスマート・アシスタントなど、新しい人と機械との関係が生まれます。また、こちらの意向や行動を先読みして仕事をしてくれるコンテキスト・テクノロジーの進化は、利便性や生産性だけではない、新しい機械の活用のあり方を産み出す力となり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ja-JP" altLang="ja-JP" sz="1200" kern="1200" dirty="0" smtClean="0">
                <a:solidFill>
                  <a:schemeClr val="tx1"/>
                </a:solidFill>
                <a:effectLst/>
                <a:latin typeface="+mn-lt"/>
                <a:ea typeface="+mn-ea"/>
                <a:cs typeface="+mn-cs"/>
              </a:rPr>
              <a:t>サービス化</a:t>
            </a:r>
          </a:p>
          <a:p>
            <a:r>
              <a:rPr kumimoji="1" lang="ja-JP" altLang="ja-JP" sz="1200" kern="1200" dirty="0" smtClean="0">
                <a:solidFill>
                  <a:schemeClr val="tx1"/>
                </a:solidFill>
                <a:effectLst/>
                <a:latin typeface="+mn-lt"/>
                <a:ea typeface="+mn-ea"/>
                <a:cs typeface="+mn-cs"/>
              </a:rPr>
              <a:t>クラウド・コンピューティングに牽引され、インフラ、プラットフォーム、アプリケーションの全てのレイヤーでサービス化が促進されます。ビジネスもまたモノを扱うことからサービスを扱うことへと重心を移してゆきます。例えば、センサーやカメラが組み込まれた冷蔵庫がネットにつながり、人工知能が、入っているものを常時把握できるしくみが実現すれば、冷蔵庫という「モノ」は無料で提供され、食品の自動配達や食材・レシピの提供という「サービス」で儲けるビジネスが登場するかもしれません。このように、モノはサービスを構成する一部と成り、サービスがビジネスの主体となる時代がますます拡がってゆ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テクノロジーのトレンドを支えるキーワード</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ではどのようなテクノロジーのキーワードがこのトレンドを支えてゆくのでしょうか。</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Software-Defined Infrastructure</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サーバーやストレージ、ネットワークなどの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インフラを構成するシステム資源が仮想化できるようになると、ソフトウェアへの設定だけで、システム全体を構成、管理、制御できるようになります。この考え方が「</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Software-Defined Infrastructure</a:t>
            </a:r>
            <a:r>
              <a:rPr kumimoji="1" lang="ja-JP" altLang="ja-JP" sz="1200" kern="1200" dirty="0" smtClean="0">
                <a:solidFill>
                  <a:schemeClr val="tx1"/>
                </a:solidFill>
                <a:effectLst/>
                <a:latin typeface="+mn-lt"/>
                <a:ea typeface="+mn-ea"/>
                <a:cs typeface="+mn-cs"/>
              </a:rPr>
              <a:t>）」です。</a:t>
            </a:r>
            <a:r>
              <a:rPr kumimoji="1" lang="en-US" altLang="ja-JP" sz="1200" kern="1200" dirty="0" smtClean="0">
                <a:solidFill>
                  <a:schemeClr val="tx1"/>
                </a:solidFill>
                <a:effectLst/>
                <a:latin typeface="+mn-lt"/>
                <a:ea typeface="+mn-ea"/>
                <a:cs typeface="+mn-cs"/>
              </a:rPr>
              <a:t>VMware</a:t>
            </a:r>
            <a:r>
              <a:rPr kumimoji="1" lang="ja-JP" altLang="ja-JP" sz="1200" kern="1200" dirty="0" smtClean="0">
                <a:solidFill>
                  <a:schemeClr val="tx1"/>
                </a:solidFill>
                <a:effectLst/>
                <a:latin typeface="+mn-lt"/>
                <a:ea typeface="+mn-ea"/>
                <a:cs typeface="+mn-cs"/>
              </a:rPr>
              <a:t>は、これを</a:t>
            </a:r>
            <a:r>
              <a:rPr kumimoji="1" lang="en-US" altLang="ja-JP" sz="1200" kern="1200" dirty="0" smtClean="0">
                <a:solidFill>
                  <a:schemeClr val="tx1"/>
                </a:solidFill>
                <a:effectLst/>
                <a:latin typeface="+mn-lt"/>
                <a:ea typeface="+mn-ea"/>
                <a:cs typeface="+mn-cs"/>
              </a:rPr>
              <a:t>Software-Defined Data Center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SDDC</a:t>
            </a:r>
            <a:r>
              <a:rPr kumimoji="1" lang="ja-JP" altLang="ja-JP" sz="1200" kern="1200" dirty="0" smtClean="0">
                <a:solidFill>
                  <a:schemeClr val="tx1"/>
                </a:solidFill>
                <a:effectLst/>
                <a:latin typeface="+mn-lt"/>
                <a:ea typeface="+mn-ea"/>
                <a:cs typeface="+mn-cs"/>
              </a:rPr>
              <a:t>）と呼び、</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Software-Defined Environment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SDE</a:t>
            </a:r>
            <a:r>
              <a:rPr kumimoji="1" lang="ja-JP" altLang="ja-JP" sz="1200" kern="1200" dirty="0" smtClean="0">
                <a:solidFill>
                  <a:schemeClr val="tx1"/>
                </a:solidFill>
                <a:effectLst/>
                <a:latin typeface="+mn-lt"/>
                <a:ea typeface="+mn-ea"/>
                <a:cs typeface="+mn-cs"/>
              </a:rPr>
              <a:t>）と呼んで、それぞれの思惑を込めて使い分けています。</a:t>
            </a:r>
          </a:p>
          <a:p>
            <a:r>
              <a:rPr kumimoji="1" lang="en-US" altLang="ja-JP" sz="1200" kern="1200" dirty="0" smtClean="0">
                <a:solidFill>
                  <a:schemeClr val="tx1"/>
                </a:solidFill>
                <a:effectLst/>
                <a:latin typeface="+mn-lt"/>
                <a:ea typeface="+mn-ea"/>
                <a:cs typeface="+mn-cs"/>
              </a:rPr>
              <a:t> SDI</a:t>
            </a:r>
            <a:r>
              <a:rPr kumimoji="1" lang="ja-JP" altLang="ja-JP" sz="1200" kern="1200" dirty="0" smtClean="0">
                <a:solidFill>
                  <a:schemeClr val="tx1"/>
                </a:solidFill>
                <a:effectLst/>
                <a:latin typeface="+mn-lt"/>
                <a:ea typeface="+mn-ea"/>
                <a:cs typeface="+mn-cs"/>
              </a:rPr>
              <a:t>では、予め全体の必要量を想定して、物理的なシステム資源を用意しておきます。これを、「リソース・プール」と呼びます。このリソース・プールから、利用者は必要な機器構成や機能をソフトウェアへの設定だけで、取り出し組合せて利用したり、構成変更や追加、削除したりといったことができるようになります。物理的な導入・据え付けやネットワーク接続といった作業は必要ありません。今後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利用は、このような</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によって構築された</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インフラの上で展開されてゆくことになります。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ja-JP" altLang="ja-JP" sz="1200" kern="1200" dirty="0" smtClean="0">
                <a:solidFill>
                  <a:schemeClr val="tx1"/>
                </a:solidFill>
                <a:effectLst/>
                <a:latin typeface="+mn-lt"/>
                <a:ea typeface="+mn-ea"/>
                <a:cs typeface="+mn-cs"/>
              </a:rPr>
              <a:t>コンテナ型仮想化（</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」とは、</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社が提供する</a:t>
            </a:r>
            <a:r>
              <a:rPr kumimoji="1" lang="en-US" altLang="ja-JP" sz="1200" kern="1200" dirty="0" smtClean="0">
                <a:solidFill>
                  <a:schemeClr val="tx1"/>
                </a:solidFill>
                <a:effectLst/>
                <a:latin typeface="+mn-lt"/>
                <a:ea typeface="+mn-ea"/>
                <a:cs typeface="+mn-cs"/>
              </a:rPr>
              <a:t>Linux</a:t>
            </a:r>
            <a:r>
              <a:rPr kumimoji="1" lang="ja-JP" altLang="ja-JP" sz="1200" kern="1200" dirty="0" smtClean="0">
                <a:solidFill>
                  <a:schemeClr val="tx1"/>
                </a:solidFill>
                <a:effectLst/>
                <a:latin typeface="+mn-lt"/>
                <a:ea typeface="+mn-ea"/>
                <a:cs typeface="+mn-cs"/>
              </a:rPr>
              <a:t>用のコンテナ管理ソフトウェアです。</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も</a:t>
            </a:r>
            <a:r>
              <a:rPr kumimoji="1" lang="en-US" altLang="ja-JP" sz="1200" kern="1200" dirty="0" smtClean="0">
                <a:solidFill>
                  <a:schemeClr val="tx1"/>
                </a:solidFill>
                <a:effectLst/>
                <a:latin typeface="+mn-lt"/>
                <a:ea typeface="+mn-ea"/>
                <a:cs typeface="+mn-cs"/>
              </a:rPr>
              <a:t>Windows Azure</a:t>
            </a:r>
            <a:r>
              <a:rPr kumimoji="1" lang="ja-JP" altLang="ja-JP" sz="1200" kern="1200" dirty="0" smtClean="0">
                <a:solidFill>
                  <a:schemeClr val="tx1"/>
                </a:solidFill>
                <a:effectLst/>
                <a:latin typeface="+mn-lt"/>
                <a:ea typeface="+mn-ea"/>
                <a:cs typeface="+mn-cs"/>
              </a:rPr>
              <a:t>での</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のサポートを表明しており、今後重要な役割を担うことになりそうです。</a:t>
            </a:r>
          </a:p>
          <a:p>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もハイパーバイザ型サーバー仮想化と同様に、物理的なサーバーのシステム資源を見かけ上分割して、個別独立したシステムとして提供するために使われます。しかし、サーバー仮想化で使われているハイパーバイザではなく「コンテナ」と言われる別の方法を使います。</a:t>
            </a:r>
          </a:p>
          <a:p>
            <a:r>
              <a:rPr kumimoji="1" lang="ja-JP" altLang="ja-JP" sz="1200" kern="1200" dirty="0" smtClean="0">
                <a:solidFill>
                  <a:schemeClr val="tx1"/>
                </a:solidFill>
                <a:effectLst/>
                <a:latin typeface="+mn-lt"/>
                <a:ea typeface="+mn-ea"/>
                <a:cs typeface="+mn-cs"/>
              </a:rPr>
              <a:t>コンテナ型は、ハイパーバイザ型に比べ、システム資源へのオーバーヘッドが少ないため、同じの性能のハードウェアであっても、より多くの仮想化されたシステム資源を作ることができます。また、ハイパーバイザ型で仮想サーバーを提供しているクラウド・サービス（</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は、ひとつの仮想サーバー上にさらに仮想サーバーを重ねて稼働させる（二重の仮想化）をサポートしていないケースがほとんどです。しかし、コンテナ型仮想化では、その制約をうけません。また、コンテナ単位で</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間を移動させることも容易で、セキュリティや可用性の必要から異なる</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を組み合わせて使うような場合に重宝です。さらに、コンテナは、それを起動させるためにハイパーバイザ型のように仮想マシンと</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を起動させる手間がかからないため、極めて高速です。</a:t>
            </a:r>
          </a:p>
          <a:p>
            <a:r>
              <a:rPr kumimoji="1" lang="ja-JP" altLang="ja-JP" sz="1200" kern="1200" dirty="0" smtClean="0">
                <a:solidFill>
                  <a:schemeClr val="tx1"/>
                </a:solidFill>
                <a:effectLst/>
                <a:latin typeface="+mn-lt"/>
                <a:ea typeface="+mn-ea"/>
                <a:cs typeface="+mn-cs"/>
              </a:rPr>
              <a:t>このような軽量かつ可搬性の高さは、仮想化の新しい選択肢として注目されることになるでしょう。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ja-JP" altLang="ja-JP" sz="1200" kern="1200" dirty="0" smtClean="0">
                <a:solidFill>
                  <a:schemeClr val="tx1"/>
                </a:solidFill>
                <a:effectLst/>
                <a:latin typeface="+mn-lt"/>
                <a:ea typeface="+mn-ea"/>
                <a:cs typeface="+mn-cs"/>
              </a:rPr>
              <a:t>新しいハードウェア・テクノロジー（ベアメタル、</a:t>
            </a:r>
            <a:r>
              <a:rPr kumimoji="1" lang="en-US" altLang="ja-JP" sz="1200" kern="1200" dirty="0" smtClean="0">
                <a:solidFill>
                  <a:schemeClr val="tx1"/>
                </a:solidFill>
                <a:effectLst/>
                <a:latin typeface="+mn-lt"/>
                <a:ea typeface="+mn-ea"/>
                <a:cs typeface="+mn-cs"/>
              </a:rPr>
              <a:t>SSD</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仮想化されたサーバーは、管理の利便性をもたらす反面、性能の安定を確保することは難しくなります。特にバッチ処理など処理の終了が性能に左右されるアプリケーションにとっては課題です。</a:t>
            </a:r>
          </a:p>
          <a:p>
            <a:r>
              <a:rPr kumimoji="1" lang="ja-JP" altLang="ja-JP" sz="1200" kern="1200" dirty="0" smtClean="0">
                <a:solidFill>
                  <a:schemeClr val="tx1"/>
                </a:solidFill>
                <a:effectLst/>
                <a:latin typeface="+mn-lt"/>
                <a:ea typeface="+mn-ea"/>
                <a:cs typeface="+mn-cs"/>
              </a:rPr>
              <a:t>そこで注目されるのがベアメタルです。</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で利用するサーバーを仮想マシンとしてではなく、物理マシンとして調達する仕組みで、</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SoftLayer</a:t>
            </a:r>
            <a:r>
              <a:rPr kumimoji="1" lang="ja-JP" altLang="ja-JP" sz="1200" kern="1200" dirty="0" smtClean="0">
                <a:solidFill>
                  <a:schemeClr val="tx1"/>
                </a:solidFill>
                <a:effectLst/>
                <a:latin typeface="+mn-lt"/>
                <a:ea typeface="+mn-ea"/>
                <a:cs typeface="+mn-cs"/>
              </a:rPr>
              <a:t>はこれをひとつの特徴としていています。物理サーバーを調達できるといっても、それらは全てソフトウェア的な設定作業、つまり「セルフサービス・ポータル」や</a:t>
            </a:r>
            <a:r>
              <a:rPr kumimoji="1" lang="en-US" altLang="ja-JP" sz="1200" kern="1200" dirty="0" smtClean="0">
                <a:solidFill>
                  <a:schemeClr val="tx1"/>
                </a:solidFill>
                <a:effectLst/>
                <a:latin typeface="+mn-lt"/>
                <a:ea typeface="+mn-ea"/>
                <a:cs typeface="+mn-cs"/>
              </a:rPr>
              <a:t>API</a:t>
            </a:r>
            <a:r>
              <a:rPr kumimoji="1" lang="ja-JP" altLang="ja-JP" sz="1200" kern="1200" dirty="0" smtClean="0">
                <a:solidFill>
                  <a:schemeClr val="tx1"/>
                </a:solidFill>
                <a:effectLst/>
                <a:latin typeface="+mn-lt"/>
                <a:ea typeface="+mn-ea"/>
                <a:cs typeface="+mn-cs"/>
              </a:rPr>
              <a:t>から利用でき、物理的作業を伴わない点に於いては、仮想サーバーを扱うのと違いはありません。</a:t>
            </a:r>
          </a:p>
          <a:p>
            <a:r>
              <a:rPr kumimoji="1" lang="ja-JP" altLang="ja-JP" sz="1200" kern="1200" dirty="0" smtClean="0">
                <a:solidFill>
                  <a:schemeClr val="tx1"/>
                </a:solidFill>
                <a:effectLst/>
                <a:latin typeface="+mn-lt"/>
                <a:ea typeface="+mn-ea"/>
                <a:cs typeface="+mn-cs"/>
              </a:rPr>
              <a:t>もうひとつ注目すべきは、</a:t>
            </a:r>
            <a:r>
              <a:rPr kumimoji="1" lang="en-US" altLang="ja-JP" sz="1200" kern="1200" dirty="0" smtClean="0">
                <a:solidFill>
                  <a:schemeClr val="tx1"/>
                </a:solidFill>
                <a:effectLst/>
                <a:latin typeface="+mn-lt"/>
                <a:ea typeface="+mn-ea"/>
                <a:cs typeface="+mn-cs"/>
              </a:rPr>
              <a:t>SSD</a:t>
            </a:r>
            <a:r>
              <a:rPr kumimoji="1" lang="ja-JP" altLang="ja-JP" sz="1200" kern="1200" dirty="0" smtClean="0">
                <a:solidFill>
                  <a:schemeClr val="tx1"/>
                </a:solidFill>
                <a:effectLst/>
                <a:latin typeface="+mn-lt"/>
                <a:ea typeface="+mn-ea"/>
                <a:cs typeface="+mn-cs"/>
              </a:rPr>
              <a:t>ストレージ、あるいは、フラッシュストレージの動向です。ストレージと言えば、モータードライブを必要とする</a:t>
            </a:r>
            <a:r>
              <a:rPr kumimoji="1" lang="en-US" altLang="ja-JP" sz="1200" kern="1200" dirty="0" smtClean="0">
                <a:solidFill>
                  <a:schemeClr val="tx1"/>
                </a:solidFill>
                <a:effectLst/>
                <a:latin typeface="+mn-lt"/>
                <a:ea typeface="+mn-ea"/>
                <a:cs typeface="+mn-cs"/>
              </a:rPr>
              <a:t>HDD</a:t>
            </a:r>
            <a:r>
              <a:rPr kumimoji="1" lang="ja-JP" altLang="ja-JP" sz="1200" kern="1200" dirty="0" smtClean="0">
                <a:solidFill>
                  <a:schemeClr val="tx1"/>
                </a:solidFill>
                <a:effectLst/>
                <a:latin typeface="+mn-lt"/>
                <a:ea typeface="+mn-ea"/>
                <a:cs typeface="+mn-cs"/>
              </a:rPr>
              <a:t>が主に使われています。しかし、高速化、高密度化、低消費電力化では限界が見えています。これをブレークスルーするのが不揮発性半導体記憶素子を使ったフラッシュストレージです。</a:t>
            </a:r>
          </a:p>
          <a:p>
            <a:r>
              <a:rPr kumimoji="1" lang="ja-JP" altLang="ja-JP" sz="1200" kern="1200" dirty="0" smtClean="0">
                <a:solidFill>
                  <a:schemeClr val="tx1"/>
                </a:solidFill>
                <a:effectLst/>
                <a:latin typeface="+mn-lt"/>
                <a:ea typeface="+mn-ea"/>
                <a:cs typeface="+mn-cs"/>
              </a:rPr>
              <a:t>これまでは、比較的高価であったために用途も限定されてきましたが、低価格が急速に進み、</a:t>
            </a:r>
            <a:r>
              <a:rPr kumimoji="1" lang="en-US" altLang="ja-JP" sz="1200" kern="1200" dirty="0" smtClean="0">
                <a:solidFill>
                  <a:schemeClr val="tx1"/>
                </a:solidFill>
                <a:effectLst/>
                <a:latin typeface="+mn-lt"/>
                <a:ea typeface="+mn-ea"/>
                <a:cs typeface="+mn-cs"/>
              </a:rPr>
              <a:t>MySQL</a:t>
            </a:r>
            <a:r>
              <a:rPr kumimoji="1" lang="ja-JP" altLang="ja-JP" sz="1200" kern="1200" dirty="0" smtClean="0">
                <a:solidFill>
                  <a:schemeClr val="tx1"/>
                </a:solidFill>
                <a:effectLst/>
                <a:latin typeface="+mn-lt"/>
                <a:ea typeface="+mn-ea"/>
                <a:cs typeface="+mn-cs"/>
              </a:rPr>
              <a:t>や</a:t>
            </a:r>
            <a:r>
              <a:rPr kumimoji="1" lang="en-US" altLang="ja-JP" sz="1200" kern="1200" dirty="0" err="1" smtClean="0">
                <a:solidFill>
                  <a:schemeClr val="tx1"/>
                </a:solidFill>
                <a:effectLst/>
                <a:latin typeface="+mn-lt"/>
                <a:ea typeface="+mn-ea"/>
                <a:cs typeface="+mn-cs"/>
              </a:rPr>
              <a:t>PostgreSQL</a:t>
            </a:r>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MongoDB</a:t>
            </a:r>
            <a:r>
              <a:rPr kumimoji="1" lang="ja-JP" altLang="ja-JP" sz="1200" kern="1200" dirty="0" smtClean="0">
                <a:solidFill>
                  <a:schemeClr val="tx1"/>
                </a:solidFill>
                <a:effectLst/>
                <a:latin typeface="+mn-lt"/>
                <a:ea typeface="+mn-ea"/>
                <a:cs typeface="+mn-cs"/>
              </a:rPr>
              <a:t>といった</a:t>
            </a:r>
            <a:r>
              <a:rPr kumimoji="1" lang="en-US" altLang="ja-JP" sz="1200" kern="1200" dirty="0" smtClean="0">
                <a:solidFill>
                  <a:schemeClr val="tx1"/>
                </a:solidFill>
                <a:effectLst/>
                <a:latin typeface="+mn-lt"/>
                <a:ea typeface="+mn-ea"/>
                <a:cs typeface="+mn-cs"/>
              </a:rPr>
              <a:t>IOPS</a:t>
            </a:r>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Input/Output</a:t>
            </a:r>
            <a:r>
              <a:rPr kumimoji="1" lang="en-US" altLang="ja-JP" sz="1200" kern="1200" dirty="0" smtClean="0">
                <a:solidFill>
                  <a:schemeClr val="tx1"/>
                </a:solidFill>
                <a:effectLst/>
                <a:latin typeface="+mn-lt"/>
                <a:ea typeface="+mn-ea"/>
                <a:cs typeface="+mn-cs"/>
              </a:rPr>
              <a:t> per second</a:t>
            </a:r>
            <a:r>
              <a:rPr kumimoji="1" lang="ja-JP" altLang="ja-JP" sz="1200" kern="1200" dirty="0" smtClean="0">
                <a:solidFill>
                  <a:schemeClr val="tx1"/>
                </a:solidFill>
                <a:effectLst/>
                <a:latin typeface="+mn-lt"/>
                <a:ea typeface="+mn-ea"/>
                <a:cs typeface="+mn-cs"/>
              </a:rPr>
              <a:t>）の大きいデータベースのストレージに利用することなどの需要の高まりと共に注目されています。</a:t>
            </a:r>
          </a:p>
          <a:p>
            <a:r>
              <a:rPr kumimoji="1" lang="en-US" altLang="ja-JP" sz="1200" kern="1200" dirty="0" smtClean="0">
                <a:solidFill>
                  <a:schemeClr val="tx1"/>
                </a:solidFill>
                <a:effectLst/>
                <a:latin typeface="+mn-lt"/>
                <a:ea typeface="+mn-ea"/>
                <a:cs typeface="+mn-cs"/>
              </a:rPr>
              <a:t>Google Cloud Platform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など、主要なクラウド事業者も相次いで</a:t>
            </a:r>
            <a:r>
              <a:rPr kumimoji="1" lang="en-US" altLang="ja-JP" sz="1200" kern="1200" dirty="0" smtClean="0">
                <a:solidFill>
                  <a:schemeClr val="tx1"/>
                </a:solidFill>
                <a:effectLst/>
                <a:latin typeface="+mn-lt"/>
                <a:ea typeface="+mn-ea"/>
                <a:cs typeface="+mn-cs"/>
              </a:rPr>
              <a:t>SSD</a:t>
            </a:r>
            <a:r>
              <a:rPr kumimoji="1" lang="ja-JP" altLang="ja-JP" sz="1200" kern="1200" dirty="0" smtClean="0">
                <a:solidFill>
                  <a:schemeClr val="tx1"/>
                </a:solidFill>
                <a:effectLst/>
                <a:latin typeface="+mn-lt"/>
                <a:ea typeface="+mn-ea"/>
                <a:cs typeface="+mn-cs"/>
              </a:rPr>
              <a:t>ベースのストレージ・サービスを提供し始めています。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en-US" altLang="ja-JP" sz="1200" kern="1200" dirty="0" err="1" smtClean="0">
                <a:solidFill>
                  <a:schemeClr val="tx1"/>
                </a:solidFill>
                <a:effectLst/>
                <a:latin typeface="+mn-lt"/>
                <a:ea typeface="+mn-ea"/>
                <a:cs typeface="+mn-cs"/>
              </a:rPr>
              <a:t>IaaS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IT</a:t>
            </a:r>
            <a:r>
              <a:rPr kumimoji="1" lang="ja-JP" altLang="ja-JP" sz="1200" kern="1200" dirty="0" smtClean="0">
                <a:solidFill>
                  <a:schemeClr val="tx1"/>
                </a:solidFill>
                <a:effectLst/>
                <a:latin typeface="+mn-lt"/>
                <a:ea typeface="+mn-ea"/>
                <a:cs typeface="+mn-cs"/>
              </a:rPr>
              <a:t>インフラを提供するクラウド・サービスが</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です。このサービス領域はコンテナ型仮想化、ベアメタル、フラッシュストレージなどを取り込んで差別化を図りつつありますが、コモディティ化がすすみつつあり、価格競争の様相を呈しつつあります。</a:t>
            </a:r>
          </a:p>
          <a:p>
            <a:r>
              <a:rPr kumimoji="1" lang="ja-JP" altLang="ja-JP" sz="1200" kern="1200" dirty="0" smtClean="0">
                <a:solidFill>
                  <a:schemeClr val="tx1"/>
                </a:solidFill>
                <a:effectLst/>
                <a:latin typeface="+mn-lt"/>
                <a:ea typeface="+mn-ea"/>
                <a:cs typeface="+mn-cs"/>
              </a:rPr>
              <a:t>また、性能が高まり、価格も低下し続けることから、</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インフラを自ら所有する必然性は低下してゆきます。そのため、</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インフラは所有から使用への流れがますます加速してゆくことになるでしょう。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とビックデータ</a:t>
            </a:r>
          </a:p>
          <a:p>
            <a:r>
              <a:rPr kumimoji="1" lang="ja-JP" altLang="ja-JP" sz="1200" kern="1200" dirty="0" smtClean="0">
                <a:solidFill>
                  <a:schemeClr val="tx1"/>
                </a:solidFill>
                <a:effectLst/>
                <a:latin typeface="+mn-lt"/>
                <a:ea typeface="+mn-ea"/>
                <a:cs typeface="+mn-cs"/>
              </a:rPr>
              <a:t>私たちの日常は様々な「モノ」に囲まれています。</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やスマートフォン、ウェアラブルと呼ばれる身につけるデバイス、家電製品や住宅、自動車や鉄道などの生活に欠かせない設備、道路に設置された機器や気象・環境観測機器、工場で働く産業用ロボットや工作機械などが、私たちの日常を支えています。これらが、いまインターネットにつながろうとしているのです。</a:t>
            </a:r>
          </a:p>
          <a:p>
            <a:r>
              <a:rPr kumimoji="1" lang="ja-JP" altLang="ja-JP" sz="1200" kern="1200" dirty="0" smtClean="0">
                <a:solidFill>
                  <a:schemeClr val="tx1"/>
                </a:solidFill>
                <a:effectLst/>
                <a:latin typeface="+mn-lt"/>
                <a:ea typeface="+mn-ea"/>
                <a:cs typeface="+mn-cs"/>
              </a:rPr>
              <a:t>インターネットにつながるモノの数は、</a:t>
            </a:r>
            <a:r>
              <a:rPr kumimoji="1" lang="en-US" altLang="ja-JP" sz="1200" kern="1200" dirty="0" smtClean="0">
                <a:solidFill>
                  <a:schemeClr val="tx1"/>
                </a:solidFill>
                <a:effectLst/>
                <a:latin typeface="+mn-lt"/>
                <a:ea typeface="+mn-ea"/>
                <a:cs typeface="+mn-cs"/>
              </a:rPr>
              <a:t>2009</a:t>
            </a:r>
            <a:r>
              <a:rPr kumimoji="1" lang="ja-JP" altLang="ja-JP" sz="1200" kern="1200" dirty="0" smtClean="0">
                <a:solidFill>
                  <a:schemeClr val="tx1"/>
                </a:solidFill>
                <a:effectLst/>
                <a:latin typeface="+mn-lt"/>
                <a:ea typeface="+mn-ea"/>
                <a:cs typeface="+mn-cs"/>
              </a:rPr>
              <a:t>年時点で</a:t>
            </a:r>
            <a:r>
              <a:rPr kumimoji="1" lang="en-US" altLang="ja-JP" sz="1200" kern="1200" dirty="0" smtClean="0">
                <a:solidFill>
                  <a:schemeClr val="tx1"/>
                </a:solidFill>
                <a:effectLst/>
                <a:latin typeface="+mn-lt"/>
                <a:ea typeface="+mn-ea"/>
                <a:cs typeface="+mn-cs"/>
              </a:rPr>
              <a:t>25</a:t>
            </a:r>
            <a:r>
              <a:rPr kumimoji="1" lang="ja-JP" altLang="ja-JP" sz="1200" kern="1200" dirty="0" smtClean="0">
                <a:solidFill>
                  <a:schemeClr val="tx1"/>
                </a:solidFill>
                <a:effectLst/>
                <a:latin typeface="+mn-lt"/>
                <a:ea typeface="+mn-ea"/>
                <a:cs typeface="+mn-cs"/>
              </a:rPr>
              <a:t>億個あったそうですが、</a:t>
            </a:r>
            <a:r>
              <a:rPr kumimoji="1" lang="en-US" altLang="ja-JP" sz="1200" kern="1200" dirty="0" smtClean="0">
                <a:solidFill>
                  <a:schemeClr val="tx1"/>
                </a:solidFill>
                <a:effectLst/>
                <a:latin typeface="+mn-lt"/>
                <a:ea typeface="+mn-ea"/>
                <a:cs typeface="+mn-cs"/>
              </a:rPr>
              <a:t>2020</a:t>
            </a:r>
            <a:r>
              <a:rPr kumimoji="1" lang="ja-JP" altLang="ja-JP" sz="1200" kern="1200" dirty="0" smtClean="0">
                <a:solidFill>
                  <a:schemeClr val="tx1"/>
                </a:solidFill>
                <a:effectLst/>
                <a:latin typeface="+mn-lt"/>
                <a:ea typeface="+mn-ea"/>
                <a:cs typeface="+mn-cs"/>
              </a:rPr>
              <a:t>年には</a:t>
            </a:r>
            <a:r>
              <a:rPr kumimoji="1" lang="en-US" altLang="ja-JP" sz="1200" kern="1200" dirty="0" smtClean="0">
                <a:solidFill>
                  <a:schemeClr val="tx1"/>
                </a:solidFill>
                <a:effectLst/>
                <a:latin typeface="+mn-lt"/>
                <a:ea typeface="+mn-ea"/>
                <a:cs typeface="+mn-cs"/>
              </a:rPr>
              <a:t>300</a:t>
            </a:r>
            <a:r>
              <a:rPr kumimoji="1" lang="ja-JP" altLang="ja-JP" sz="1200" kern="1200" dirty="0" smtClean="0">
                <a:solidFill>
                  <a:schemeClr val="tx1"/>
                </a:solidFill>
                <a:effectLst/>
                <a:latin typeface="+mn-lt"/>
                <a:ea typeface="+mn-ea"/>
                <a:cs typeface="+mn-cs"/>
              </a:rPr>
              <a:t>億個以上になるとか</a:t>
            </a:r>
            <a:r>
              <a:rPr kumimoji="1" lang="en-US" altLang="ja-JP" sz="1200" kern="1200" dirty="0" smtClean="0">
                <a:solidFill>
                  <a:schemeClr val="tx1"/>
                </a:solidFill>
                <a:effectLst/>
                <a:latin typeface="+mn-lt"/>
                <a:ea typeface="+mn-ea"/>
                <a:cs typeface="+mn-cs"/>
              </a:rPr>
              <a:t>500</a:t>
            </a:r>
            <a:r>
              <a:rPr kumimoji="1" lang="ja-JP" altLang="ja-JP" sz="1200" kern="1200" dirty="0" smtClean="0">
                <a:solidFill>
                  <a:schemeClr val="tx1"/>
                </a:solidFill>
                <a:effectLst/>
                <a:latin typeface="+mn-lt"/>
                <a:ea typeface="+mn-ea"/>
                <a:cs typeface="+mn-cs"/>
              </a:rPr>
              <a:t>億個になるとか言われています。いずれにしても膨大な数のデバイスやモノが、インターネットにつながろうとしています。</a:t>
            </a:r>
          </a:p>
          <a:p>
            <a:r>
              <a:rPr kumimoji="1" lang="ja-JP" altLang="ja-JP" sz="1200" kern="1200" dirty="0" smtClean="0">
                <a:solidFill>
                  <a:schemeClr val="tx1"/>
                </a:solidFill>
                <a:effectLst/>
                <a:latin typeface="+mn-lt"/>
                <a:ea typeface="+mn-ea"/>
                <a:cs typeface="+mn-cs"/>
              </a:rPr>
              <a:t>既に私たちは、</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やスマートフォンで文字や写真、音声といったデータを生みだし、そこに組み込まれた</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やセンサーが、私たちの動作や行動をデータ化しています。また、モノに組み込まれたセンサーが、その動きや周辺の状況をデータ化しています。私たちの日常生活や社会活動が広範にデータ化され、インターネットを介して、集められる時代を迎えようとしています。このような仕組みは、「</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Internet of Things</a:t>
            </a:r>
            <a:r>
              <a:rPr kumimoji="1" lang="ja-JP" altLang="ja-JP" sz="1200" kern="1200" dirty="0" smtClean="0">
                <a:solidFill>
                  <a:schemeClr val="tx1"/>
                </a:solidFill>
                <a:effectLst/>
                <a:latin typeface="+mn-lt"/>
                <a:ea typeface="+mn-ea"/>
                <a:cs typeface="+mn-cs"/>
              </a:rPr>
              <a:t>）」と呼ばれています。</a:t>
            </a:r>
          </a:p>
          <a:p>
            <a:r>
              <a:rPr kumimoji="1" lang="ja-JP" altLang="ja-JP" sz="1200" kern="1200" dirty="0" smtClean="0">
                <a:solidFill>
                  <a:schemeClr val="tx1"/>
                </a:solidFill>
                <a:effectLst/>
                <a:latin typeface="+mn-lt"/>
                <a:ea typeface="+mn-ea"/>
                <a:cs typeface="+mn-cs"/>
              </a:rPr>
              <a:t>膨大な数のデバイスやモノから生みだされ急速な勢いで増え続けるデータは、「ビッグデータ」と呼ばれており、そこには現実世界に関わる様々なデータが集められているのです。これを統計手法や人工知能を使って分析し、わかりやすい表現で「見える化」することで、様々な知見やノウハウを取り出すことができます。</a:t>
            </a:r>
          </a:p>
          <a:p>
            <a:r>
              <a:rPr kumimoji="1" lang="ja-JP" altLang="ja-JP" sz="1200" kern="1200" dirty="0" smtClean="0">
                <a:solidFill>
                  <a:schemeClr val="tx1"/>
                </a:solidFill>
                <a:effectLst/>
                <a:latin typeface="+mn-lt"/>
                <a:ea typeface="+mn-ea"/>
                <a:cs typeface="+mn-cs"/>
              </a:rPr>
              <a:t>このような一連の仕組みは、もはや一企業が所有できるものではありません。クラウド・サービスの中に組み込まれ、サービスとして提供されてゆくでしょう。また、それを支えるテクノロジーは</a:t>
            </a:r>
            <a:r>
              <a:rPr kumimoji="1" lang="en-US" altLang="ja-JP" sz="1200" kern="1200" dirty="0" smtClean="0">
                <a:solidFill>
                  <a:schemeClr val="tx1"/>
                </a:solidFill>
                <a:effectLst/>
                <a:latin typeface="+mn-lt"/>
                <a:ea typeface="+mn-ea"/>
                <a:cs typeface="+mn-cs"/>
              </a:rPr>
              <a:t>OSS</a:t>
            </a:r>
            <a:r>
              <a:rPr kumimoji="1" lang="ja-JP" altLang="ja-JP" sz="1200" kern="1200" dirty="0" smtClean="0">
                <a:solidFill>
                  <a:schemeClr val="tx1"/>
                </a:solidFill>
                <a:effectLst/>
                <a:latin typeface="+mn-lt"/>
                <a:ea typeface="+mn-ea"/>
                <a:cs typeface="+mn-cs"/>
              </a:rPr>
              <a:t>に牽引されています。データの一部はオープンデータとして提供されるようになります。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en-US" altLang="ja-JP" sz="1200" kern="1200" dirty="0" err="1" smtClean="0">
                <a:solidFill>
                  <a:schemeClr val="tx1"/>
                </a:solidFill>
                <a:effectLst/>
                <a:latin typeface="+mn-lt"/>
                <a:ea typeface="+mn-ea"/>
                <a:cs typeface="+mn-cs"/>
              </a:rPr>
              <a:t>PaaS</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ソフトウェアやデータは、今後サービスとして利用されるようになります。当然、それらを使用する開発、実行基盤もまたサービスとして提供されるようになります。それが、</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です。</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が価格競争で利益を確保できなくなりつつある中、主要なクラウド・サービス・プロバイダーは、</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に収益基盤を移しつつあります。</a:t>
            </a:r>
            <a:r>
              <a:rPr kumimoji="1" lang="en-US" altLang="ja-JP" sz="1200" kern="1200" dirty="0" smtClean="0">
                <a:solidFill>
                  <a:schemeClr val="tx1"/>
                </a:solidFill>
                <a:effectLst/>
                <a:latin typeface="+mn-lt"/>
                <a:ea typeface="+mn-ea"/>
                <a:cs typeface="+mn-cs"/>
              </a:rPr>
              <a:t>AWS Elastic Beanstalk</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Google App Engine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IBM Blue Mix</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HP </a:t>
            </a:r>
            <a:r>
              <a:rPr kumimoji="1" lang="en-US" altLang="ja-JP" sz="1200" kern="1200" dirty="0" err="1" smtClean="0">
                <a:solidFill>
                  <a:schemeClr val="tx1"/>
                </a:solidFill>
                <a:effectLst/>
                <a:latin typeface="+mn-lt"/>
                <a:ea typeface="+mn-ea"/>
                <a:cs typeface="+mn-cs"/>
              </a:rPr>
              <a:t>Helion</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Microsoft Azure App Service</a:t>
            </a:r>
            <a:r>
              <a:rPr kumimoji="1" lang="ja-JP" altLang="ja-JP" sz="1200" kern="1200" dirty="0" smtClean="0">
                <a:solidFill>
                  <a:schemeClr val="tx1"/>
                </a:solidFill>
                <a:effectLst/>
                <a:latin typeface="+mn-lt"/>
                <a:ea typeface="+mn-ea"/>
                <a:cs typeface="+mn-cs"/>
              </a:rPr>
              <a:t>などがこれに相当します。クラウド・サービスは、開発、実行基盤としての利便性や機能の充実を競う時代へと移り始めています。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en-US" altLang="ja-JP" sz="1200" kern="1200" dirty="0" err="1" smtClean="0">
                <a:solidFill>
                  <a:schemeClr val="tx1"/>
                </a:solidFill>
                <a:effectLst/>
                <a:latin typeface="+mn-lt"/>
                <a:ea typeface="+mn-ea"/>
                <a:cs typeface="+mn-cs"/>
              </a:rPr>
              <a:t>SaaS</a:t>
            </a:r>
            <a:endParaRPr kumimoji="1" lang="ja-JP" altLang="ja-JP" sz="1200" kern="1200" dirty="0" smtClean="0">
              <a:solidFill>
                <a:schemeClr val="tx1"/>
              </a:solidFill>
              <a:effectLst/>
              <a:latin typeface="+mn-lt"/>
              <a:ea typeface="+mn-ea"/>
              <a:cs typeface="+mn-cs"/>
            </a:endParaRPr>
          </a:p>
          <a:p>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から</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へとクラウド・サービスの収益基盤は、より上位のレイヤーにシフトしつつあります。この傾向は、さらに上位の</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へとシフトすることになるでしょう。上位のビジネス・プロセスにて差別化を進めることで競争優位を継続的、固定的に維持しようという戦略をとるものと考えられます。</a:t>
            </a:r>
          </a:p>
          <a:p>
            <a:r>
              <a:rPr kumimoji="1" lang="ja-JP" altLang="ja-JP" sz="1200" kern="1200" dirty="0" smtClean="0">
                <a:solidFill>
                  <a:schemeClr val="tx1"/>
                </a:solidFill>
                <a:effectLst/>
                <a:latin typeface="+mn-lt"/>
                <a:ea typeface="+mn-ea"/>
                <a:cs typeface="+mn-cs"/>
              </a:rPr>
              <a:t>主要なクラウド・サービス・プロバイダーが、マーケットプレイスに積極的なのはこのような背景があります。</a:t>
            </a:r>
            <a:r>
              <a:rPr kumimoji="1" lang="en-US" altLang="ja-JP" sz="1200" kern="1200" dirty="0" err="1" smtClean="0">
                <a:solidFill>
                  <a:schemeClr val="tx1"/>
                </a:solidFill>
                <a:effectLst/>
                <a:latin typeface="+mn-lt"/>
                <a:ea typeface="+mn-ea"/>
                <a:cs typeface="+mn-cs"/>
              </a:rPr>
              <a:t>Salesforce.com</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AppExchange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Amazon</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AWS Marketplace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Microsoft Azure Marketplace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Cloud Marketplace</a:t>
            </a:r>
            <a:r>
              <a:rPr kumimoji="1" lang="ja-JP" altLang="ja-JP" sz="1200" kern="1200" dirty="0" smtClean="0">
                <a:solidFill>
                  <a:schemeClr val="tx1"/>
                </a:solidFill>
                <a:effectLst/>
                <a:latin typeface="+mn-lt"/>
                <a:ea typeface="+mn-ea"/>
                <a:cs typeface="+mn-cs"/>
              </a:rPr>
              <a:t>などがこの動きに対応しています。また、</a:t>
            </a:r>
            <a:r>
              <a:rPr kumimoji="1" lang="en-US" altLang="ja-JP" sz="1200" kern="1200" dirty="0" smtClean="0">
                <a:solidFill>
                  <a:schemeClr val="tx1"/>
                </a:solidFill>
                <a:effectLst/>
                <a:latin typeface="+mn-lt"/>
                <a:ea typeface="+mn-ea"/>
                <a:cs typeface="+mn-cs"/>
              </a:rPr>
              <a:t>Oracle</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ビジネスの拡大、</a:t>
            </a:r>
            <a:r>
              <a:rPr kumimoji="1" lang="en-US" altLang="ja-JP" sz="1200" kern="1200" dirty="0" smtClean="0">
                <a:solidFill>
                  <a:schemeClr val="tx1"/>
                </a:solidFill>
                <a:effectLst/>
                <a:latin typeface="+mn-lt"/>
                <a:ea typeface="+mn-ea"/>
                <a:cs typeface="+mn-cs"/>
              </a:rPr>
              <a:t>SAP</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Success Factors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 Concur</a:t>
            </a:r>
            <a:r>
              <a:rPr kumimoji="1" lang="ja-JP" altLang="ja-JP" sz="1200" kern="1200" dirty="0" smtClean="0">
                <a:solidFill>
                  <a:schemeClr val="tx1"/>
                </a:solidFill>
                <a:effectLst/>
                <a:latin typeface="+mn-lt"/>
                <a:ea typeface="+mn-ea"/>
                <a:cs typeface="+mn-cs"/>
              </a:rPr>
              <a:t>などの一連の</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サービス事業者の買収もまた同様です。</a:t>
            </a:r>
          </a:p>
          <a:p>
            <a:r>
              <a:rPr kumimoji="1" lang="ja-JP" altLang="ja-JP" sz="1200" kern="1200" dirty="0" smtClean="0">
                <a:solidFill>
                  <a:schemeClr val="tx1"/>
                </a:solidFill>
                <a:effectLst/>
                <a:latin typeface="+mn-lt"/>
                <a:ea typeface="+mn-ea"/>
                <a:cs typeface="+mn-cs"/>
              </a:rPr>
              <a:t>これによって、</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も含めた上位レイヤーにおいて、エコシステムを働かせ、サービス全体の魅力を高め、顧客を囲い込もうという戦略であり、今後はこの領域での各社の競争が激しさを増すことになるでしょう。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ja-JP" altLang="ja-JP" sz="1200" kern="1200" dirty="0" smtClean="0">
                <a:solidFill>
                  <a:schemeClr val="tx1"/>
                </a:solidFill>
                <a:effectLst/>
                <a:latin typeface="+mn-lt"/>
                <a:ea typeface="+mn-ea"/>
                <a:cs typeface="+mn-cs"/>
              </a:rPr>
              <a:t>ソーシャルとウェアラブル・モバイル</a:t>
            </a:r>
          </a:p>
          <a:p>
            <a:r>
              <a:rPr kumimoji="1" lang="en-US" altLang="ja-JP" sz="1200" kern="1200" dirty="0" smtClean="0">
                <a:solidFill>
                  <a:schemeClr val="tx1"/>
                </a:solidFill>
                <a:effectLst/>
                <a:latin typeface="+mn-lt"/>
                <a:ea typeface="+mn-ea"/>
                <a:cs typeface="+mn-cs"/>
              </a:rPr>
              <a:t>Twitter</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Facebook</a:t>
            </a:r>
            <a:r>
              <a:rPr kumimoji="1" lang="ja-JP" altLang="ja-JP" sz="1200" kern="1200" dirty="0" smtClean="0">
                <a:solidFill>
                  <a:schemeClr val="tx1"/>
                </a:solidFill>
                <a:effectLst/>
                <a:latin typeface="+mn-lt"/>
                <a:ea typeface="+mn-ea"/>
                <a:cs typeface="+mn-cs"/>
              </a:rPr>
              <a:t>などのソーシャルメディアが、人のつながりを大きく変えることになりました。面識のあるなしにかかわらず、関心や興味、感性で共感しあえる人たちが、ソーシャルメディアで知り合い、つながり、地域を越えて言葉や写真、動画を共有し、連絡を取り合える仕組みが出現したのです。既に、</a:t>
            </a:r>
            <a:r>
              <a:rPr kumimoji="1" lang="en-US" altLang="ja-JP" sz="1200" kern="1200" dirty="0" smtClean="0">
                <a:solidFill>
                  <a:schemeClr val="tx1"/>
                </a:solidFill>
                <a:effectLst/>
                <a:latin typeface="+mn-lt"/>
                <a:ea typeface="+mn-ea"/>
                <a:cs typeface="+mn-cs"/>
              </a:rPr>
              <a:t>Twitter</a:t>
            </a:r>
            <a:r>
              <a:rPr kumimoji="1" lang="ja-JP" altLang="ja-JP" sz="1200" kern="1200" dirty="0" smtClean="0">
                <a:solidFill>
                  <a:schemeClr val="tx1"/>
                </a:solidFill>
                <a:effectLst/>
                <a:latin typeface="+mn-lt"/>
                <a:ea typeface="+mn-ea"/>
                <a:cs typeface="+mn-cs"/>
              </a:rPr>
              <a:t>のユーザー数は、</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億</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千万人、</a:t>
            </a:r>
            <a:r>
              <a:rPr kumimoji="1" lang="en-US" altLang="ja-JP" sz="1200" kern="1200" dirty="0" smtClean="0">
                <a:solidFill>
                  <a:schemeClr val="tx1"/>
                </a:solidFill>
                <a:effectLst/>
                <a:latin typeface="+mn-lt"/>
                <a:ea typeface="+mn-ea"/>
                <a:cs typeface="+mn-cs"/>
              </a:rPr>
              <a:t>Facebook</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13</a:t>
            </a:r>
            <a:r>
              <a:rPr kumimoji="1" lang="ja-JP" altLang="ja-JP" sz="1200" kern="1200" dirty="0" smtClean="0">
                <a:solidFill>
                  <a:schemeClr val="tx1"/>
                </a:solidFill>
                <a:effectLst/>
                <a:latin typeface="+mn-lt"/>
                <a:ea typeface="+mn-ea"/>
                <a:cs typeface="+mn-cs"/>
              </a:rPr>
              <a:t>億人を越えています。このような、これまでの人類史上なかった世界規模での人のつながりは、ビジネスばかりでなく、価値観や文化、思想や政治、経済に大きな影響力を持つようになったのです。</a:t>
            </a:r>
          </a:p>
          <a:p>
            <a:r>
              <a:rPr kumimoji="1" lang="ja-JP" altLang="ja-JP" sz="1200" kern="1200" dirty="0" smtClean="0">
                <a:solidFill>
                  <a:schemeClr val="tx1"/>
                </a:solidFill>
                <a:effectLst/>
                <a:latin typeface="+mn-lt"/>
                <a:ea typeface="+mn-ea"/>
                <a:cs typeface="+mn-cs"/>
              </a:rPr>
              <a:t>これを別のとらえ方をすれば、人のつながり、世の中の話題や関心事、商品やサービスの評価や批判などをデジタル・データ化するプラットフォームであると言うことです。モバイルやウェアラブルも多くのセンサーを組み込んだネットワークにつながるデバイスであり、人間の行動をデジタル・データ化するプラットフォームです。さらに</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の普及とともに、これらは現実社会をデジタル・データ化する仕組みとして、ますます大きな役割を担うことになるでしょう。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ja-JP" altLang="ja-JP" sz="1200" kern="1200" dirty="0" smtClean="0">
                <a:solidFill>
                  <a:schemeClr val="tx1"/>
                </a:solidFill>
                <a:effectLst/>
                <a:latin typeface="+mn-lt"/>
                <a:ea typeface="+mn-ea"/>
                <a:cs typeface="+mn-cs"/>
              </a:rPr>
              <a:t>ロボットとスマート・アシスタント</a:t>
            </a:r>
          </a:p>
          <a:p>
            <a:r>
              <a:rPr kumimoji="1" lang="ja-JP" altLang="ja-JP" sz="1200" kern="1200" dirty="0" smtClean="0">
                <a:solidFill>
                  <a:schemeClr val="tx1"/>
                </a:solidFill>
                <a:effectLst/>
                <a:latin typeface="+mn-lt"/>
                <a:ea typeface="+mn-ea"/>
                <a:cs typeface="+mn-cs"/>
              </a:rPr>
              <a:t>ロボットやスマート・アシスタントなどのスマートマシンは、人と機械との係わり方を大きく変えてしまいます。例えば、話しかけるだけで仕事をこなしてくれる。こちらの意向や行動を先読みして仕事をしてくれる。安全快適にヒトやモノを輸送してくれる。このような快適な未来を実現してくれます。</a:t>
            </a:r>
          </a:p>
          <a:p>
            <a:r>
              <a:rPr kumimoji="1" lang="ja-JP" altLang="ja-JP" sz="1200" kern="1200" dirty="0" smtClean="0">
                <a:solidFill>
                  <a:schemeClr val="tx1"/>
                </a:solidFill>
                <a:effectLst/>
                <a:latin typeface="+mn-lt"/>
                <a:ea typeface="+mn-ea"/>
                <a:cs typeface="+mn-cs"/>
              </a:rPr>
              <a:t>一方、これまで人間にしかできないと考えられていたことを代替できるようになれば雇用を奪ってしまうかもしれません。そうなれば、私たちの生活はどうなってしまうのでしょうか。政治や経済にも大きな影響をあたえることになるでしょう。</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進化は、これまで人間活動の生産性を高め利便性をもたらすものとして、私たちに大きな恩恵をもたらしてきました。スマートマシンもまた、そういう常識の延長線上に生まれてきたものです。しかし、その進化の行き着く先は、本来主体であるはずの人間をも代替してしまうかもしれないのです。</a:t>
            </a:r>
          </a:p>
          <a:p>
            <a:r>
              <a:rPr kumimoji="1" lang="en-US" altLang="ja-JP" sz="1200" kern="1200" dirty="0" smtClean="0">
                <a:solidFill>
                  <a:schemeClr val="tx1"/>
                </a:solidFill>
                <a:effectLst/>
                <a:latin typeface="+mn-lt"/>
                <a:ea typeface="+mn-ea"/>
                <a:cs typeface="+mn-cs"/>
              </a:rPr>
              <a:t>18</a:t>
            </a:r>
            <a:r>
              <a:rPr kumimoji="1" lang="ja-JP" altLang="ja-JP" sz="1200" kern="1200" dirty="0" smtClean="0">
                <a:solidFill>
                  <a:schemeClr val="tx1"/>
                </a:solidFill>
                <a:effectLst/>
                <a:latin typeface="+mn-lt"/>
                <a:ea typeface="+mn-ea"/>
                <a:cs typeface="+mn-cs"/>
              </a:rPr>
              <a:t>世紀半ばから</a:t>
            </a:r>
            <a:r>
              <a:rPr kumimoji="1" lang="en-US" altLang="ja-JP" sz="1200" kern="1200" dirty="0" smtClean="0">
                <a:solidFill>
                  <a:schemeClr val="tx1"/>
                </a:solidFill>
                <a:effectLst/>
                <a:latin typeface="+mn-lt"/>
                <a:ea typeface="+mn-ea"/>
                <a:cs typeface="+mn-cs"/>
              </a:rPr>
              <a:t>19</a:t>
            </a:r>
            <a:r>
              <a:rPr kumimoji="1" lang="ja-JP" altLang="ja-JP" sz="1200" kern="1200" dirty="0" smtClean="0">
                <a:solidFill>
                  <a:schemeClr val="tx1"/>
                </a:solidFill>
                <a:effectLst/>
                <a:latin typeface="+mn-lt"/>
                <a:ea typeface="+mn-ea"/>
                <a:cs typeface="+mn-cs"/>
              </a:rPr>
              <a:t>世紀にかけて起こった「産業革命」も、</a:t>
            </a:r>
            <a:r>
              <a:rPr kumimoji="1" lang="en-US" altLang="ja-JP" sz="1200" kern="1200" dirty="0" smtClean="0">
                <a:solidFill>
                  <a:schemeClr val="tx1"/>
                </a:solidFill>
                <a:effectLst/>
                <a:latin typeface="+mn-lt"/>
                <a:ea typeface="+mn-ea"/>
                <a:cs typeface="+mn-cs"/>
              </a:rPr>
              <a:t>20</a:t>
            </a:r>
            <a:r>
              <a:rPr kumimoji="1" lang="ja-JP" altLang="ja-JP" sz="1200" kern="1200" dirty="0" smtClean="0">
                <a:solidFill>
                  <a:schemeClr val="tx1"/>
                </a:solidFill>
                <a:effectLst/>
                <a:latin typeface="+mn-lt"/>
                <a:ea typeface="+mn-ea"/>
                <a:cs typeface="+mn-cs"/>
              </a:rPr>
              <a:t>世紀の「自動化」も、人間の労働のあり方を変えてきたことにおいては、変わりがないという考えもあります。しかし、スマートマシンがこれらと根本的に違うのは、人間にしかできなかった知的な活動が機械に置き換わることです。「産業革命」も「自動化」も、その意味に於いては、人間が主導権を握り、コントロールできたのです。これこそが、スマートマシンが画期的であり、破壊的である所以なのです。</a:t>
            </a:r>
          </a:p>
          <a:p>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ビジネスに当てはめてみれば、システムの運用や開発の多くは、スマートマシンに置き換えられてゆくでしょう。そうなれば、これまでの人月積算を前提とした収益構造は成り立たなくなります。この進化の潮流に抗うことはできません。ならば、このスマートマシンをうまく使いこなし、より付加価値の高いビジネスへと自らの役割を変えてゆくしかないのです。</a:t>
            </a:r>
          </a:p>
          <a:p>
            <a:r>
              <a:rPr kumimoji="1" lang="ja-JP" altLang="ja-JP" sz="1200" kern="1200" dirty="0" smtClean="0">
                <a:solidFill>
                  <a:schemeClr val="tx1"/>
                </a:solidFill>
                <a:effectLst/>
                <a:latin typeface="+mn-lt"/>
                <a:ea typeface="+mn-ea"/>
                <a:cs typeface="+mn-cs"/>
              </a:rPr>
              <a:t>このテクノロジーは、これからのビジネスに広く影響を与え、ビジネスのこれまでの常識を大きく変えてゆくことになるでしょう。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ja-JP" altLang="ja-JP" sz="1200" kern="1200" dirty="0" smtClean="0">
                <a:solidFill>
                  <a:schemeClr val="tx1"/>
                </a:solidFill>
                <a:effectLst/>
                <a:latin typeface="+mn-lt"/>
                <a:ea typeface="+mn-ea"/>
                <a:cs typeface="+mn-cs"/>
              </a:rPr>
              <a:t>コンテキスト・テクノロジー</a:t>
            </a:r>
          </a:p>
          <a:p>
            <a:r>
              <a:rPr kumimoji="1" lang="ja-JP" altLang="ja-JP" sz="1200" kern="1200" dirty="0" smtClean="0">
                <a:solidFill>
                  <a:schemeClr val="tx1"/>
                </a:solidFill>
                <a:effectLst/>
                <a:latin typeface="+mn-lt"/>
                <a:ea typeface="+mn-ea"/>
                <a:cs typeface="+mn-cs"/>
              </a:rPr>
              <a:t>「ドアノブに手をかけるとウェアラブルとの通信でロックが解除される。寒い冬の夜、帰宅時間にあわせて室温は自分好みになっていた。ドアを開けると明かりが灯り、お気に入りの曲が流れ始める。風呂も適温だ。帰宅時間は、スマートフォンの</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や電車の運行情報などから予測されていた。お好みの室温や帰宅したらすぐ風呂に入ることなどは、室温を調整するサーモスタットや給湯器がいつの間にか覚えてしまった。一息ついて、テレビをつけると、自分の好みに合った番組が録画されていて、そのリストが表示される。さあ、どの番組から見ることにしようか・・・」</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コンテキスト・テクノロジーが実現しようとしている未来です。コンテキストとは、「文脈」、「背景」、「脈絡」を意味し、コンピュータがユーザーの事情や背景を知り、必要とするサービスを的確に予測したり、判断したりできるようになるでしょう。</a:t>
            </a:r>
          </a:p>
          <a:p>
            <a:r>
              <a:rPr kumimoji="1" lang="ja-JP" altLang="ja-JP" sz="1200" kern="1200" dirty="0" smtClean="0">
                <a:solidFill>
                  <a:schemeClr val="tx1"/>
                </a:solidFill>
                <a:effectLst/>
                <a:latin typeface="+mn-lt"/>
                <a:ea typeface="+mn-ea"/>
                <a:cs typeface="+mn-cs"/>
              </a:rPr>
              <a:t>この動きは、ウェアラブルや</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の普及で加速するでしょう。コンピュータはもはや受け身の機械ではなく、個人を識別し、その人が無意識に望んでいるものさえも予測し、手助けするアシスタントになろうとしています。また、ロボットやスマート・アシスタントによって、機械は日常の中により深く組み込まれてゆきます。</a:t>
            </a:r>
          </a:p>
          <a:p>
            <a:r>
              <a:rPr kumimoji="1" lang="ja-JP" altLang="ja-JP" sz="1200" kern="1200" dirty="0" smtClean="0">
                <a:solidFill>
                  <a:schemeClr val="tx1"/>
                </a:solidFill>
                <a:effectLst/>
                <a:latin typeface="+mn-lt"/>
                <a:ea typeface="+mn-ea"/>
                <a:cs typeface="+mn-cs"/>
              </a:rPr>
              <a:t>一方で、メールで打ち合わせ日程のやり取りをしていた相手が、予定を早めて前日のフライトでこちらに到着することまで、コンピュータが気を利かせて知らせてくれたとしたらどうでしょうか。もしかしたら、秘密の恋人と会うためにこっそりと日程を繰り上げてきているのかもしれません。</a:t>
            </a:r>
          </a:p>
          <a:p>
            <a:r>
              <a:rPr kumimoji="1" lang="ja-JP" altLang="ja-JP" sz="1200" kern="1200" dirty="0" smtClean="0">
                <a:solidFill>
                  <a:schemeClr val="tx1"/>
                </a:solidFill>
                <a:effectLst/>
                <a:latin typeface="+mn-lt"/>
                <a:ea typeface="+mn-ea"/>
                <a:cs typeface="+mn-cs"/>
              </a:rPr>
              <a:t>コンテキスト・テクノロジーは、生活を便利にし、快適にしてくれそうです。しかし、その一方で、プライバシーをどこまで提供するかは、悩ましいことです。沈黙する権利、情報を削除する権利などが正しく行使され、自らの意志でプライバシーを管理できるリテラシーが求められるようになり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大きなパラダイム・シフトがすすんでいます。もはや過去の延長線上に未来はないことをしっかりと受け止めなくてはなりません。私たちは、そういう時代の流れを正しく読み取り、ビジネスとしての可能性を模索してゆくことが、求められています。</a:t>
            </a:r>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2728026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17</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30</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40</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a:stretch>
            <a:fillRect/>
          </a:stretch>
        </p:blipFill>
        <p:spPr>
          <a:xfrm>
            <a:off x="99885" y="6717943"/>
            <a:ext cx="639634" cy="95299"/>
          </a:xfrm>
          <a:prstGeom prst="rect">
            <a:avLst/>
          </a:prstGeom>
        </p:spPr>
      </p:pic>
      <p:pic>
        <p:nvPicPr>
          <p:cNvPr id="18" name="図 17"/>
          <p:cNvPicPr>
            <a:picLocks noChangeAspect="1"/>
          </p:cNvPicPr>
          <p:nvPr/>
        </p:nvPicPr>
        <p:blipFill>
          <a:blip r:embed="rId14"/>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1" Type="http://schemas.openxmlformats.org/officeDocument/2006/relationships/slideLayout" Target="../slideLayouts/slideLayout6.xml"/><Relationship Id="rId2" Type="http://schemas.openxmlformats.org/officeDocument/2006/relationships/image" Target="../media/image1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hyperlink" Target="http://www.netcommerce.co.jp/blog" TargetMode="External"/><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hyperlink" Target="http://amzn.to/1vkHc18" TargetMode="External"/><Relationship Id="rId9" Type="http://schemas.openxmlformats.org/officeDocument/2006/relationships/image" Target="../media/image24.jpg"/><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 Type="http://schemas.openxmlformats.org/officeDocument/2006/relationships/slideLayout" Target="../slideLayouts/slideLayout6.xml"/><Relationship Id="rId2" Type="http://schemas.openxmlformats.org/officeDocument/2006/relationships/hyperlink" Target="http://amzn.to/1AQtPXz"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hyperlink" Target="http://www.netcommerce.co.j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これからのビジネス戦略</a:t>
            </a:r>
            <a:endParaRPr kumimoji="1" lang="ja-JP" altLang="en-US" dirty="0"/>
          </a:p>
        </p:txBody>
      </p:sp>
      <p:sp>
        <p:nvSpPr>
          <p:cNvPr id="4" name="サブタイトル 3"/>
          <p:cNvSpPr>
            <a:spLocks noGrp="1"/>
          </p:cNvSpPr>
          <p:nvPr>
            <p:ph type="subTitle" idx="1"/>
          </p:nvPr>
        </p:nvSpPr>
        <p:spPr>
          <a:xfrm>
            <a:off x="685800" y="3391244"/>
            <a:ext cx="7772400" cy="1264162"/>
          </a:xfrm>
        </p:spPr>
        <p:txBody>
          <a:bodyPr>
            <a:normAutofit lnSpcReduction="10000"/>
          </a:bodyPr>
          <a:lstStyle/>
          <a:p>
            <a:r>
              <a:rPr kumimoji="1" lang="en-US" altLang="ja-JP" dirty="0" smtClean="0"/>
              <a:t>IT</a:t>
            </a:r>
            <a:r>
              <a:rPr kumimoji="1" lang="ja-JP" altLang="en-US" dirty="0" smtClean="0"/>
              <a:t>ソリューション塾・第</a:t>
            </a:r>
            <a:r>
              <a:rPr kumimoji="1" lang="en-US" altLang="ja-JP" dirty="0" smtClean="0"/>
              <a:t>19</a:t>
            </a:r>
            <a:r>
              <a:rPr kumimoji="1" lang="ja-JP" altLang="en-US" dirty="0" smtClean="0"/>
              <a:t>期</a:t>
            </a:r>
            <a:endParaRPr kumimoji="1" lang="en-US" altLang="ja-JP" dirty="0" smtClean="0"/>
          </a:p>
          <a:p>
            <a:endParaRPr kumimoji="1" lang="en-US" altLang="ja-JP" dirty="0" smtClean="0"/>
          </a:p>
          <a:p>
            <a:r>
              <a:rPr kumimoji="1" lang="en-US" altLang="ja-JP" dirty="0" smtClean="0"/>
              <a:t>2015</a:t>
            </a:r>
            <a:r>
              <a:rPr kumimoji="1" lang="ja-JP" altLang="en-US" dirty="0" smtClean="0"/>
              <a:t>年</a:t>
            </a:r>
            <a:r>
              <a:rPr kumimoji="1" lang="en-US" altLang="ja-JP" dirty="0" smtClean="0"/>
              <a:t>7</a:t>
            </a:r>
            <a:r>
              <a:rPr kumimoji="1" lang="ja-JP" altLang="en-US" dirty="0" smtClean="0"/>
              <a:t>月</a:t>
            </a:r>
            <a:r>
              <a:rPr lang="en-US" altLang="ja-JP" dirty="0" smtClean="0"/>
              <a:t>22</a:t>
            </a:r>
            <a:r>
              <a:rPr lang="ja-JP" altLang="en-US" dirty="0" smtClean="0"/>
              <a:t>日</a:t>
            </a:r>
            <a:endParaRPr kumimoji="1" lang="ja-JP" altLang="en-US" dirty="0"/>
          </a:p>
        </p:txBody>
      </p:sp>
    </p:spTree>
    <p:extLst>
      <p:ext uri="{BB962C8B-B14F-4D97-AF65-F5344CB8AC3E}">
        <p14:creationId xmlns:p14="http://schemas.microsoft.com/office/powerpoint/2010/main" val="16168525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２．工数の喪失：</a:t>
            </a:r>
            <a:r>
              <a:rPr lang="en-US" altLang="ja-JP" dirty="0"/>
              <a:t>IT</a:t>
            </a:r>
            <a:r>
              <a:rPr lang="ja-JP" altLang="en-US" dirty="0"/>
              <a:t>に求められる価値のパラダイムシフト</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10</a:t>
            </a:fld>
            <a:endParaRPr kumimoji="1" lang="ja-JP" altLang="en-US"/>
          </a:p>
        </p:txBody>
      </p:sp>
      <p:sp>
        <p:nvSpPr>
          <p:cNvPr id="6" name="正方形/長方形 5"/>
          <p:cNvSpPr/>
          <p:nvPr/>
        </p:nvSpPr>
        <p:spPr>
          <a:xfrm>
            <a:off x="457200" y="6295949"/>
            <a:ext cx="8396221" cy="215444"/>
          </a:xfrm>
          <a:prstGeom prst="rect">
            <a:avLst/>
          </a:prstGeom>
        </p:spPr>
        <p:txBody>
          <a:bodyPr wrap="square">
            <a:spAutoFit/>
          </a:bodyPr>
          <a:lstStyle/>
          <a:p>
            <a:pPr algn="r"/>
            <a:r>
              <a:rPr lang="en-US" altLang="ja-JP" sz="800" dirty="0">
                <a:latin typeface="メイリオ"/>
                <a:ea typeface="メイリオ"/>
                <a:cs typeface="メイリオ"/>
              </a:rPr>
              <a:t>IT</a:t>
            </a:r>
            <a:r>
              <a:rPr lang="ja-JP" altLang="en-US" sz="800" dirty="0">
                <a:latin typeface="メイリオ"/>
                <a:ea typeface="メイリオ"/>
                <a:cs typeface="メイリオ"/>
              </a:rPr>
              <a:t>企業の業務別売上構成、（出典）</a:t>
            </a:r>
            <a:r>
              <a:rPr lang="en-US" altLang="ja-JP" sz="800" dirty="0">
                <a:latin typeface="メイリオ"/>
                <a:ea typeface="メイリオ"/>
                <a:cs typeface="メイリオ"/>
              </a:rPr>
              <a:t>『</a:t>
            </a:r>
            <a:r>
              <a:rPr lang="en-US" altLang="ja-JP" sz="800" dirty="0" smtClean="0">
                <a:latin typeface="メイリオ"/>
                <a:ea typeface="メイリオ"/>
                <a:cs typeface="メイリオ"/>
              </a:rPr>
              <a:t>2014</a:t>
            </a:r>
            <a:r>
              <a:rPr lang="ja-JP" altLang="en-US" sz="800" dirty="0" smtClean="0">
                <a:latin typeface="メイリオ"/>
                <a:ea typeface="メイリオ"/>
                <a:cs typeface="メイリオ"/>
              </a:rPr>
              <a:t>年版</a:t>
            </a:r>
            <a:r>
              <a:rPr lang="ja-JP" altLang="en-US" sz="800" dirty="0">
                <a:latin typeface="メイリオ"/>
                <a:ea typeface="メイリオ"/>
                <a:cs typeface="メイリオ"/>
              </a:rPr>
              <a:t>情報サービス産業基本統計調査</a:t>
            </a:r>
            <a:r>
              <a:rPr lang="en-US" altLang="ja-JP" sz="800" dirty="0">
                <a:latin typeface="メイリオ"/>
                <a:ea typeface="メイリオ"/>
                <a:cs typeface="メイリオ"/>
              </a:rPr>
              <a:t>』</a:t>
            </a:r>
            <a:r>
              <a:rPr lang="ja-JP" altLang="en-US" sz="800" dirty="0">
                <a:latin typeface="メイリオ"/>
                <a:ea typeface="メイリオ"/>
                <a:cs typeface="メイリオ"/>
              </a:rPr>
              <a:t>、情報サービス産業協会</a:t>
            </a:r>
          </a:p>
        </p:txBody>
      </p:sp>
      <p:pic>
        <p:nvPicPr>
          <p:cNvPr id="10" name="図 9" descr="スクリーンショット 2015-07-22 8.21.34.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23966" y="438789"/>
            <a:ext cx="7018448" cy="4583221"/>
          </a:xfrm>
          <a:prstGeom prst="rect">
            <a:avLst/>
          </a:prstGeom>
        </p:spPr>
      </p:pic>
      <p:pic>
        <p:nvPicPr>
          <p:cNvPr id="11" name="図 10" descr="スクリーンショット 2015-07-22 8.22.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65" y="3807480"/>
            <a:ext cx="3943883" cy="2409669"/>
          </a:xfrm>
          <a:prstGeom prst="rect">
            <a:avLst/>
          </a:prstGeom>
        </p:spPr>
      </p:pic>
      <p:sp>
        <p:nvSpPr>
          <p:cNvPr id="12" name="正方形/長方形 11"/>
          <p:cNvSpPr/>
          <p:nvPr/>
        </p:nvSpPr>
        <p:spPr>
          <a:xfrm>
            <a:off x="2559196" y="4382140"/>
            <a:ext cx="4643551" cy="378106"/>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3" name="テキスト ボックス 12"/>
          <p:cNvSpPr txBox="1"/>
          <p:nvPr/>
        </p:nvSpPr>
        <p:spPr>
          <a:xfrm>
            <a:off x="4400395" y="4415382"/>
            <a:ext cx="2742094" cy="307777"/>
          </a:xfrm>
          <a:prstGeom prst="rect">
            <a:avLst/>
          </a:prstGeom>
          <a:noFill/>
        </p:spPr>
        <p:txBody>
          <a:bodyPr wrap="none" rtlCol="0">
            <a:spAutoFit/>
          </a:bodyPr>
          <a:lstStyle/>
          <a:p>
            <a:r>
              <a:rPr kumimoji="1" lang="ja-JP" altLang="en-US" sz="1400" dirty="0" smtClean="0">
                <a:solidFill>
                  <a:srgbClr val="FF6600"/>
                </a:solidFill>
                <a:latin typeface="メイリオ"/>
                <a:ea typeface="メイリオ"/>
                <a:cs typeface="メイリオ"/>
              </a:rPr>
              <a:t>人月積算が主体の売上：</a:t>
            </a:r>
            <a:r>
              <a:rPr kumimoji="1" lang="en-US" altLang="ja-JP" sz="1400" dirty="0" smtClean="0">
                <a:solidFill>
                  <a:srgbClr val="FF6600"/>
                </a:solidFill>
                <a:latin typeface="メイリオ"/>
                <a:ea typeface="メイリオ"/>
                <a:cs typeface="メイリオ"/>
              </a:rPr>
              <a:t>60.7%</a:t>
            </a:r>
            <a:endParaRPr kumimoji="1" lang="ja-JP" altLang="en-US" sz="1400" dirty="0">
              <a:solidFill>
                <a:srgbClr val="FF6600"/>
              </a:solidFill>
              <a:latin typeface="メイリオ"/>
              <a:ea typeface="メイリオ"/>
              <a:cs typeface="メイリオ"/>
            </a:endParaRPr>
          </a:p>
        </p:txBody>
      </p:sp>
    </p:spTree>
    <p:extLst>
      <p:ext uri="{BB962C8B-B14F-4D97-AF65-F5344CB8AC3E}">
        <p14:creationId xmlns:p14="http://schemas.microsoft.com/office/powerpoint/2010/main" val="3337771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２．工数の喪失：</a:t>
            </a:r>
            <a:r>
              <a:rPr lang="en-US" altLang="ja-JP" dirty="0"/>
              <a:t>IT</a:t>
            </a:r>
            <a:r>
              <a:rPr lang="ja-JP" altLang="en-US" dirty="0"/>
              <a:t>に求められる価値のパラダイムシフト</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11</a:t>
            </a:fld>
            <a:endParaRPr kumimoji="1" lang="ja-JP" altLang="en-US"/>
          </a:p>
        </p:txBody>
      </p:sp>
      <p:pic>
        <p:nvPicPr>
          <p:cNvPr id="7" name="図 6" descr="meti-toku-jugyouin-suii.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590" y="1437340"/>
            <a:ext cx="7855221" cy="3943384"/>
          </a:xfrm>
          <a:prstGeom prst="rect">
            <a:avLst/>
          </a:prstGeom>
          <a:ln>
            <a:solidFill>
              <a:srgbClr val="FF6600"/>
            </a:solidFill>
          </a:ln>
        </p:spPr>
      </p:pic>
      <p:cxnSp>
        <p:nvCxnSpPr>
          <p:cNvPr id="9" name="直線矢印コネクタ 8"/>
          <p:cNvCxnSpPr/>
          <p:nvPr/>
        </p:nvCxnSpPr>
        <p:spPr>
          <a:xfrm flipV="1">
            <a:off x="4052152" y="2753380"/>
            <a:ext cx="765837" cy="698040"/>
          </a:xfrm>
          <a:prstGeom prst="straightConnector1">
            <a:avLst/>
          </a:prstGeom>
          <a:ln w="38100" cmpd="sng">
            <a:solidFill>
              <a:srgbClr val="3366FF"/>
            </a:solidFill>
            <a:tailEnd type="arrow"/>
          </a:ln>
        </p:spPr>
        <p:style>
          <a:lnRef idx="2">
            <a:schemeClr val="accent1"/>
          </a:lnRef>
          <a:fillRef idx="0">
            <a:schemeClr val="accent1"/>
          </a:fillRef>
          <a:effectRef idx="1">
            <a:schemeClr val="accent1"/>
          </a:effectRef>
          <a:fontRef idx="minor">
            <a:schemeClr val="tx1"/>
          </a:fontRef>
        </p:style>
      </p:cxnSp>
      <p:cxnSp>
        <p:nvCxnSpPr>
          <p:cNvPr id="10" name="直線矢印コネクタ 9"/>
          <p:cNvCxnSpPr/>
          <p:nvPr/>
        </p:nvCxnSpPr>
        <p:spPr>
          <a:xfrm>
            <a:off x="5031260" y="2753380"/>
            <a:ext cx="484707" cy="44597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直線矢印コネクタ 13"/>
          <p:cNvCxnSpPr/>
          <p:nvPr/>
        </p:nvCxnSpPr>
        <p:spPr>
          <a:xfrm flipV="1">
            <a:off x="5777709" y="2753380"/>
            <a:ext cx="339295" cy="349020"/>
          </a:xfrm>
          <a:prstGeom prst="straightConnector1">
            <a:avLst/>
          </a:prstGeom>
          <a:ln w="38100" cmpd="sng">
            <a:solidFill>
              <a:srgbClr val="3366FF"/>
            </a:solidFill>
            <a:tailEnd type="arrow"/>
          </a:ln>
        </p:spPr>
        <p:style>
          <a:lnRef idx="2">
            <a:schemeClr val="accent1"/>
          </a:lnRef>
          <a:fillRef idx="0">
            <a:schemeClr val="accent1"/>
          </a:fillRef>
          <a:effectRef idx="1">
            <a:schemeClr val="accent1"/>
          </a:effectRef>
          <a:fontRef idx="minor">
            <a:schemeClr val="tx1"/>
          </a:fontRef>
        </p:style>
      </p:cxnSp>
      <p:cxnSp>
        <p:nvCxnSpPr>
          <p:cNvPr id="16" name="直線矢印コネクタ 15"/>
          <p:cNvCxnSpPr/>
          <p:nvPr/>
        </p:nvCxnSpPr>
        <p:spPr>
          <a:xfrm>
            <a:off x="6204252" y="2753380"/>
            <a:ext cx="329600" cy="13573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直線矢印コネクタ 17"/>
          <p:cNvCxnSpPr/>
          <p:nvPr/>
        </p:nvCxnSpPr>
        <p:spPr>
          <a:xfrm flipV="1">
            <a:off x="7638984" y="1745100"/>
            <a:ext cx="222965" cy="397495"/>
          </a:xfrm>
          <a:prstGeom prst="straightConnector1">
            <a:avLst/>
          </a:prstGeom>
          <a:ln w="38100" cmpd="sng">
            <a:solidFill>
              <a:srgbClr val="3366FF"/>
            </a:solidFill>
            <a:tailEnd type="arrow"/>
          </a:ln>
        </p:spPr>
        <p:style>
          <a:lnRef idx="2">
            <a:schemeClr val="accent1"/>
          </a:lnRef>
          <a:fillRef idx="0">
            <a:schemeClr val="accent1"/>
          </a:fillRef>
          <a:effectRef idx="1">
            <a:schemeClr val="accent1"/>
          </a:effectRef>
          <a:fontRef idx="minor">
            <a:schemeClr val="tx1"/>
          </a:fontRef>
        </p:style>
      </p:cxnSp>
      <p:cxnSp>
        <p:nvCxnSpPr>
          <p:cNvPr id="19" name="直線矢印コネクタ 18"/>
          <p:cNvCxnSpPr/>
          <p:nvPr/>
        </p:nvCxnSpPr>
        <p:spPr>
          <a:xfrm>
            <a:off x="8026750" y="1745100"/>
            <a:ext cx="252048" cy="13573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5" name="正方形/長方形 24"/>
          <p:cNvSpPr/>
          <p:nvPr/>
        </p:nvSpPr>
        <p:spPr>
          <a:xfrm>
            <a:off x="3961811" y="5478340"/>
            <a:ext cx="4572000" cy="215444"/>
          </a:xfrm>
          <a:prstGeom prst="rect">
            <a:avLst/>
          </a:prstGeom>
        </p:spPr>
        <p:txBody>
          <a:bodyPr>
            <a:spAutoFit/>
          </a:bodyPr>
          <a:lstStyle/>
          <a:p>
            <a:pPr algn="r"/>
            <a:r>
              <a:rPr lang="ja-JP" altLang="en-US" sz="800" dirty="0">
                <a:latin typeface="メイリオ"/>
                <a:ea typeface="メイリオ"/>
                <a:cs typeface="メイリオ"/>
              </a:rPr>
              <a:t>経済産業省「特定サービス産業実態統計」平成２２年</a:t>
            </a:r>
            <a:r>
              <a:rPr lang="ja-JP" altLang="en-US" sz="800" dirty="0" smtClean="0">
                <a:latin typeface="メイリオ"/>
                <a:ea typeface="メイリオ"/>
                <a:cs typeface="メイリオ"/>
              </a:rPr>
              <a:t>確報</a:t>
            </a:r>
            <a:endParaRPr lang="ja-JP" altLang="en-US" sz="800" dirty="0">
              <a:latin typeface="メイリオ"/>
              <a:ea typeface="メイリオ"/>
              <a:cs typeface="メイリオ"/>
            </a:endParaRPr>
          </a:p>
        </p:txBody>
      </p:sp>
    </p:spTree>
    <p:extLst>
      <p:ext uri="{BB962C8B-B14F-4D97-AF65-F5344CB8AC3E}">
        <p14:creationId xmlns:p14="http://schemas.microsoft.com/office/powerpoint/2010/main" val="1283519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685800" y="990600"/>
            <a:ext cx="7772400" cy="4572000"/>
          </a:xfrm>
          <a:prstGeom prst="rect">
            <a:avLst/>
          </a:prstGeom>
          <a:solidFill>
            <a:srgbClr val="FFFBD2">
              <a:alpha val="46000"/>
            </a:srgbClr>
          </a:solidFill>
          <a:ln>
            <a:solidFill>
              <a:srgbClr val="E6D6AF"/>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BD2"/>
              </a:solidFill>
              <a:effectLst/>
              <a:latin typeface="Arial" charset="0"/>
              <a:ea typeface="HG丸ｺﾞｼｯｸM-PRO" pitchFamily="50" charset="-128"/>
            </a:endParaRPr>
          </a:p>
        </p:txBody>
      </p:sp>
      <p:sp>
        <p:nvSpPr>
          <p:cNvPr id="4" name="タイトル 21"/>
          <p:cNvSpPr txBox="1">
            <a:spLocks/>
          </p:cNvSpPr>
          <p:nvPr/>
        </p:nvSpPr>
        <p:spPr>
          <a:xfrm>
            <a:off x="419100" y="152400"/>
            <a:ext cx="8915400" cy="53340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defRPr>
            </a:lvl2pPr>
            <a:lvl3pPr algn="l" rtl="0" eaLnBrk="0" fontAlgn="base" hangingPunct="0">
              <a:spcBef>
                <a:spcPct val="0"/>
              </a:spcBef>
              <a:spcAft>
                <a:spcPct val="0"/>
              </a:spcAft>
              <a:defRPr sz="3200">
                <a:solidFill>
                  <a:schemeClr val="bg1"/>
                </a:solidFill>
                <a:latin typeface="Arial" charset="0"/>
              </a:defRPr>
            </a:lvl3pPr>
            <a:lvl4pPr algn="l" rtl="0" eaLnBrk="0" fontAlgn="base" hangingPunct="0">
              <a:spcBef>
                <a:spcPct val="0"/>
              </a:spcBef>
              <a:spcAft>
                <a:spcPct val="0"/>
              </a:spcAft>
              <a:defRPr sz="3200">
                <a:solidFill>
                  <a:schemeClr val="bg1"/>
                </a:solidFill>
                <a:latin typeface="Arial" charset="0"/>
              </a:defRPr>
            </a:lvl4pPr>
            <a:lvl5pPr algn="l" rtl="0" eaLnBrk="0" fontAlgn="base" hangingPunct="0">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a:lstStyle>
          <a:p>
            <a:r>
              <a:rPr kumimoji="1" lang="ja-JP" altLang="en-US" sz="2800" dirty="0" smtClean="0">
                <a:solidFill>
                  <a:schemeClr val="bg1">
                    <a:lumMod val="50000"/>
                  </a:schemeClr>
                </a:solidFill>
              </a:rPr>
              <a:t>３．労働力の喪失：生産年齢人口の減少</a:t>
            </a:r>
            <a:endParaRPr kumimoji="1" lang="ja-JP" altLang="en-US" sz="2800" dirty="0">
              <a:solidFill>
                <a:schemeClr val="bg1">
                  <a:lumMod val="50000"/>
                </a:schemeClr>
              </a:solidFill>
            </a:endParaRPr>
          </a:p>
        </p:txBody>
      </p:sp>
      <p:sp>
        <p:nvSpPr>
          <p:cNvPr id="10" name="フリーフォーム 9"/>
          <p:cNvSpPr/>
          <p:nvPr/>
        </p:nvSpPr>
        <p:spPr>
          <a:xfrm>
            <a:off x="990600" y="2209800"/>
            <a:ext cx="4495800" cy="2590800"/>
          </a:xfrm>
          <a:custGeom>
            <a:avLst/>
            <a:gdLst>
              <a:gd name="connsiteX0" fmla="*/ 0 w 3594100"/>
              <a:gd name="connsiteY0" fmla="*/ 1177950 h 1718124"/>
              <a:gd name="connsiteX1" fmla="*/ 495300 w 3594100"/>
              <a:gd name="connsiteY1" fmla="*/ 1660550 h 1718124"/>
              <a:gd name="connsiteX2" fmla="*/ 2381250 w 3594100"/>
              <a:gd name="connsiteY2" fmla="*/ 3200 h 1718124"/>
              <a:gd name="connsiteX3" fmla="*/ 3162300 w 3594100"/>
              <a:gd name="connsiteY3" fmla="*/ 1241450 h 1718124"/>
              <a:gd name="connsiteX4" fmla="*/ 3594100 w 3594100"/>
              <a:gd name="connsiteY4" fmla="*/ 1285900 h 1718124"/>
              <a:gd name="connsiteX0" fmla="*/ 0 w 3594100"/>
              <a:gd name="connsiteY0" fmla="*/ 1176493 h 1617591"/>
              <a:gd name="connsiteX1" fmla="*/ 774700 w 3594100"/>
              <a:gd name="connsiteY1" fmla="*/ 1544793 h 1617591"/>
              <a:gd name="connsiteX2" fmla="*/ 2381250 w 3594100"/>
              <a:gd name="connsiteY2" fmla="*/ 1743 h 1617591"/>
              <a:gd name="connsiteX3" fmla="*/ 3162300 w 3594100"/>
              <a:gd name="connsiteY3" fmla="*/ 1239993 h 1617591"/>
              <a:gd name="connsiteX4" fmla="*/ 3594100 w 3594100"/>
              <a:gd name="connsiteY4" fmla="*/ 1284443 h 1617591"/>
              <a:gd name="connsiteX0" fmla="*/ 0 w 3911600"/>
              <a:gd name="connsiteY0" fmla="*/ 1125693 h 1606569"/>
              <a:gd name="connsiteX1" fmla="*/ 1092200 w 3911600"/>
              <a:gd name="connsiteY1" fmla="*/ 1544793 h 1606569"/>
              <a:gd name="connsiteX2" fmla="*/ 2698750 w 3911600"/>
              <a:gd name="connsiteY2" fmla="*/ 1743 h 1606569"/>
              <a:gd name="connsiteX3" fmla="*/ 3479800 w 3911600"/>
              <a:gd name="connsiteY3" fmla="*/ 1239993 h 1606569"/>
              <a:gd name="connsiteX4" fmla="*/ 3911600 w 3911600"/>
              <a:gd name="connsiteY4" fmla="*/ 1284443 h 1606569"/>
              <a:gd name="connsiteX0" fmla="*/ 0 w 3911600"/>
              <a:gd name="connsiteY0" fmla="*/ 1124941 h 1605817"/>
              <a:gd name="connsiteX1" fmla="*/ 1092200 w 3911600"/>
              <a:gd name="connsiteY1" fmla="*/ 1544041 h 1605817"/>
              <a:gd name="connsiteX2" fmla="*/ 2698750 w 3911600"/>
              <a:gd name="connsiteY2" fmla="*/ 991 h 1605817"/>
              <a:gd name="connsiteX3" fmla="*/ 3479800 w 3911600"/>
              <a:gd name="connsiteY3" fmla="*/ 1309091 h 1605817"/>
              <a:gd name="connsiteX4" fmla="*/ 3911600 w 3911600"/>
              <a:gd name="connsiteY4" fmla="*/ 1283691 h 1605817"/>
              <a:gd name="connsiteX0" fmla="*/ 0 w 3911600"/>
              <a:gd name="connsiteY0" fmla="*/ 1004385 h 1477118"/>
              <a:gd name="connsiteX1" fmla="*/ 1092200 w 3911600"/>
              <a:gd name="connsiteY1" fmla="*/ 1423485 h 1477118"/>
              <a:gd name="connsiteX2" fmla="*/ 2698750 w 3911600"/>
              <a:gd name="connsiteY2" fmla="*/ 1085 h 1477118"/>
              <a:gd name="connsiteX3" fmla="*/ 3479800 w 3911600"/>
              <a:gd name="connsiteY3" fmla="*/ 1188535 h 1477118"/>
              <a:gd name="connsiteX4" fmla="*/ 3911600 w 3911600"/>
              <a:gd name="connsiteY4" fmla="*/ 1163135 h 1477118"/>
              <a:gd name="connsiteX0" fmla="*/ 0 w 3911600"/>
              <a:gd name="connsiteY0" fmla="*/ 1003301 h 1476034"/>
              <a:gd name="connsiteX1" fmla="*/ 1092200 w 3911600"/>
              <a:gd name="connsiteY1" fmla="*/ 1422401 h 1476034"/>
              <a:gd name="connsiteX2" fmla="*/ 2698750 w 3911600"/>
              <a:gd name="connsiteY2" fmla="*/ 1 h 1476034"/>
              <a:gd name="connsiteX3" fmla="*/ 3479800 w 3911600"/>
              <a:gd name="connsiteY3" fmla="*/ 1187451 h 1476034"/>
              <a:gd name="connsiteX4" fmla="*/ 3911600 w 3911600"/>
              <a:gd name="connsiteY4" fmla="*/ 1162051 h 1476034"/>
              <a:gd name="connsiteX0" fmla="*/ 0 w 3911600"/>
              <a:gd name="connsiteY0" fmla="*/ 1003770 h 1476503"/>
              <a:gd name="connsiteX1" fmla="*/ 1092200 w 3911600"/>
              <a:gd name="connsiteY1" fmla="*/ 1422870 h 1476503"/>
              <a:gd name="connsiteX2" fmla="*/ 2698750 w 3911600"/>
              <a:gd name="connsiteY2" fmla="*/ 470 h 1476503"/>
              <a:gd name="connsiteX3" fmla="*/ 3670300 w 3911600"/>
              <a:gd name="connsiteY3" fmla="*/ 1264120 h 1476503"/>
              <a:gd name="connsiteX4" fmla="*/ 3911600 w 3911600"/>
              <a:gd name="connsiteY4" fmla="*/ 1162520 h 1476503"/>
              <a:gd name="connsiteX0" fmla="*/ 0 w 3800908"/>
              <a:gd name="connsiteY0" fmla="*/ 1003783 h 1476516"/>
              <a:gd name="connsiteX1" fmla="*/ 1092200 w 3800908"/>
              <a:gd name="connsiteY1" fmla="*/ 1422883 h 1476516"/>
              <a:gd name="connsiteX2" fmla="*/ 2698750 w 3800908"/>
              <a:gd name="connsiteY2" fmla="*/ 483 h 1476516"/>
              <a:gd name="connsiteX3" fmla="*/ 3670300 w 3800908"/>
              <a:gd name="connsiteY3" fmla="*/ 1264133 h 1476516"/>
              <a:gd name="connsiteX4" fmla="*/ 3790950 w 3800908"/>
              <a:gd name="connsiteY4" fmla="*/ 1340333 h 1476516"/>
              <a:gd name="connsiteX0" fmla="*/ 0 w 3805396"/>
              <a:gd name="connsiteY0" fmla="*/ 1003795 h 1493134"/>
              <a:gd name="connsiteX1" fmla="*/ 1092200 w 3805396"/>
              <a:gd name="connsiteY1" fmla="*/ 1422895 h 1493134"/>
              <a:gd name="connsiteX2" fmla="*/ 2698750 w 3805396"/>
              <a:gd name="connsiteY2" fmla="*/ 495 h 1493134"/>
              <a:gd name="connsiteX3" fmla="*/ 3670300 w 3805396"/>
              <a:gd name="connsiteY3" fmla="*/ 1264145 h 1493134"/>
              <a:gd name="connsiteX4" fmla="*/ 3797300 w 3805396"/>
              <a:gd name="connsiteY4" fmla="*/ 1492745 h 1493134"/>
              <a:gd name="connsiteX0" fmla="*/ 0 w 3751361"/>
              <a:gd name="connsiteY0" fmla="*/ 1003800 h 1562600"/>
              <a:gd name="connsiteX1" fmla="*/ 1092200 w 3751361"/>
              <a:gd name="connsiteY1" fmla="*/ 1422900 h 1562600"/>
              <a:gd name="connsiteX2" fmla="*/ 2698750 w 3751361"/>
              <a:gd name="connsiteY2" fmla="*/ 500 h 1562600"/>
              <a:gd name="connsiteX3" fmla="*/ 3670300 w 3751361"/>
              <a:gd name="connsiteY3" fmla="*/ 1264150 h 1562600"/>
              <a:gd name="connsiteX4" fmla="*/ 3695700 w 3751361"/>
              <a:gd name="connsiteY4" fmla="*/ 1562600 h 1562600"/>
              <a:gd name="connsiteX0" fmla="*/ 0 w 3720013"/>
              <a:gd name="connsiteY0" fmla="*/ 1003721 h 1562521"/>
              <a:gd name="connsiteX1" fmla="*/ 1092200 w 3720013"/>
              <a:gd name="connsiteY1" fmla="*/ 1422821 h 1562521"/>
              <a:gd name="connsiteX2" fmla="*/ 2698750 w 3720013"/>
              <a:gd name="connsiteY2" fmla="*/ 421 h 1562521"/>
              <a:gd name="connsiteX3" fmla="*/ 3619500 w 3720013"/>
              <a:gd name="connsiteY3" fmla="*/ 1276771 h 1562521"/>
              <a:gd name="connsiteX4" fmla="*/ 3695700 w 3720013"/>
              <a:gd name="connsiteY4" fmla="*/ 1562521 h 1562521"/>
              <a:gd name="connsiteX0" fmla="*/ 0 w 3767748"/>
              <a:gd name="connsiteY0" fmla="*/ 1003717 h 1511954"/>
              <a:gd name="connsiteX1" fmla="*/ 1092200 w 3767748"/>
              <a:gd name="connsiteY1" fmla="*/ 1422817 h 1511954"/>
              <a:gd name="connsiteX2" fmla="*/ 2698750 w 3767748"/>
              <a:gd name="connsiteY2" fmla="*/ 417 h 1511954"/>
              <a:gd name="connsiteX3" fmla="*/ 3619500 w 3767748"/>
              <a:gd name="connsiteY3" fmla="*/ 1276767 h 1511954"/>
              <a:gd name="connsiteX4" fmla="*/ 3765550 w 3767748"/>
              <a:gd name="connsiteY4" fmla="*/ 1511717 h 1511954"/>
              <a:gd name="connsiteX0" fmla="*/ 0 w 3892550"/>
              <a:gd name="connsiteY0" fmla="*/ 1003715 h 1476448"/>
              <a:gd name="connsiteX1" fmla="*/ 1092200 w 3892550"/>
              <a:gd name="connsiteY1" fmla="*/ 1422815 h 1476448"/>
              <a:gd name="connsiteX2" fmla="*/ 2698750 w 3892550"/>
              <a:gd name="connsiteY2" fmla="*/ 415 h 1476448"/>
              <a:gd name="connsiteX3" fmla="*/ 3619500 w 3892550"/>
              <a:gd name="connsiteY3" fmla="*/ 1276765 h 1476448"/>
              <a:gd name="connsiteX4" fmla="*/ 3892550 w 3892550"/>
              <a:gd name="connsiteY4" fmla="*/ 1467265 h 1476448"/>
              <a:gd name="connsiteX0" fmla="*/ 0 w 3892550"/>
              <a:gd name="connsiteY0" fmla="*/ 1006512 h 1479245"/>
              <a:gd name="connsiteX1" fmla="*/ 1092200 w 3892550"/>
              <a:gd name="connsiteY1" fmla="*/ 1425612 h 1479245"/>
              <a:gd name="connsiteX2" fmla="*/ 2698750 w 3892550"/>
              <a:gd name="connsiteY2" fmla="*/ 3212 h 1479245"/>
              <a:gd name="connsiteX3" fmla="*/ 3556000 w 3892550"/>
              <a:gd name="connsiteY3" fmla="*/ 1050962 h 1479245"/>
              <a:gd name="connsiteX4" fmla="*/ 3892550 w 3892550"/>
              <a:gd name="connsiteY4" fmla="*/ 1470062 h 1479245"/>
              <a:gd name="connsiteX0" fmla="*/ 0 w 3892550"/>
              <a:gd name="connsiteY0" fmla="*/ 1006409 h 1479142"/>
              <a:gd name="connsiteX1" fmla="*/ 1092200 w 3892550"/>
              <a:gd name="connsiteY1" fmla="*/ 1425509 h 1479142"/>
              <a:gd name="connsiteX2" fmla="*/ 2698750 w 3892550"/>
              <a:gd name="connsiteY2" fmla="*/ 3109 h 1479142"/>
              <a:gd name="connsiteX3" fmla="*/ 3556000 w 3892550"/>
              <a:gd name="connsiteY3" fmla="*/ 1050859 h 1479142"/>
              <a:gd name="connsiteX4" fmla="*/ 3892550 w 3892550"/>
              <a:gd name="connsiteY4" fmla="*/ 1285809 h 1479142"/>
              <a:gd name="connsiteX0" fmla="*/ 0 w 3943350"/>
              <a:gd name="connsiteY0" fmla="*/ 1139759 h 1511508"/>
              <a:gd name="connsiteX1" fmla="*/ 1143000 w 3943350"/>
              <a:gd name="connsiteY1" fmla="*/ 1425509 h 1511508"/>
              <a:gd name="connsiteX2" fmla="*/ 2749550 w 3943350"/>
              <a:gd name="connsiteY2" fmla="*/ 3109 h 1511508"/>
              <a:gd name="connsiteX3" fmla="*/ 3606800 w 3943350"/>
              <a:gd name="connsiteY3" fmla="*/ 1050859 h 1511508"/>
              <a:gd name="connsiteX4" fmla="*/ 3943350 w 3943350"/>
              <a:gd name="connsiteY4" fmla="*/ 1285809 h 1511508"/>
              <a:gd name="connsiteX0" fmla="*/ 0 w 3943350"/>
              <a:gd name="connsiteY0" fmla="*/ 1139759 h 1489030"/>
              <a:gd name="connsiteX1" fmla="*/ 1143000 w 3943350"/>
              <a:gd name="connsiteY1" fmla="*/ 1425509 h 1489030"/>
              <a:gd name="connsiteX2" fmla="*/ 2749550 w 3943350"/>
              <a:gd name="connsiteY2" fmla="*/ 3109 h 1489030"/>
              <a:gd name="connsiteX3" fmla="*/ 3606800 w 3943350"/>
              <a:gd name="connsiteY3" fmla="*/ 1050859 h 1489030"/>
              <a:gd name="connsiteX4" fmla="*/ 3943350 w 3943350"/>
              <a:gd name="connsiteY4" fmla="*/ 1285809 h 1489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3350" h="1489030">
                <a:moveTo>
                  <a:pt x="0" y="1139759"/>
                </a:moveTo>
                <a:cubicBezTo>
                  <a:pt x="227012" y="1339255"/>
                  <a:pt x="684742" y="1614951"/>
                  <a:pt x="1143000" y="1425509"/>
                </a:cubicBezTo>
                <a:cubicBezTo>
                  <a:pt x="1601258" y="1236067"/>
                  <a:pt x="2338917" y="65551"/>
                  <a:pt x="2749550" y="3109"/>
                </a:cubicBezTo>
                <a:cubicBezTo>
                  <a:pt x="3160183" y="-59333"/>
                  <a:pt x="3407833" y="837076"/>
                  <a:pt x="3606800" y="1050859"/>
                </a:cubicBezTo>
                <a:cubicBezTo>
                  <a:pt x="3805767" y="1264642"/>
                  <a:pt x="3943350" y="1285809"/>
                  <a:pt x="3943350" y="1285809"/>
                </a:cubicBezTo>
              </a:path>
            </a:pathLst>
          </a:custGeom>
          <a:ln w="76200" cmpd="sng">
            <a:solidFill>
              <a:srgbClr val="008040"/>
            </a:solidFill>
          </a:ln>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 name="フリーフォーム 12"/>
          <p:cNvSpPr/>
          <p:nvPr/>
        </p:nvSpPr>
        <p:spPr>
          <a:xfrm>
            <a:off x="4419600" y="2209800"/>
            <a:ext cx="3404552" cy="2160963"/>
          </a:xfrm>
          <a:custGeom>
            <a:avLst/>
            <a:gdLst>
              <a:gd name="connsiteX0" fmla="*/ 0 w 3099035"/>
              <a:gd name="connsiteY0" fmla="*/ 1568492 h 1684117"/>
              <a:gd name="connsiteX1" fmla="*/ 1670050 w 3099035"/>
              <a:gd name="connsiteY1" fmla="*/ 42 h 1684117"/>
              <a:gd name="connsiteX2" fmla="*/ 2914650 w 3099035"/>
              <a:gd name="connsiteY2" fmla="*/ 1517692 h 1684117"/>
              <a:gd name="connsiteX3" fmla="*/ 3092450 w 3099035"/>
              <a:gd name="connsiteY3" fmla="*/ 1644692 h 1684117"/>
              <a:gd name="connsiteX4" fmla="*/ 3092450 w 3099035"/>
              <a:gd name="connsiteY4" fmla="*/ 1644692 h 1684117"/>
              <a:gd name="connsiteX0" fmla="*/ 0 w 3094801"/>
              <a:gd name="connsiteY0" fmla="*/ 1568492 h 1677371"/>
              <a:gd name="connsiteX1" fmla="*/ 1670050 w 3094801"/>
              <a:gd name="connsiteY1" fmla="*/ 42 h 1677371"/>
              <a:gd name="connsiteX2" fmla="*/ 2914650 w 3094801"/>
              <a:gd name="connsiteY2" fmla="*/ 1517692 h 1677371"/>
              <a:gd name="connsiteX3" fmla="*/ 3092450 w 3094801"/>
              <a:gd name="connsiteY3" fmla="*/ 1644692 h 1677371"/>
              <a:gd name="connsiteX4" fmla="*/ 2971800 w 3094801"/>
              <a:gd name="connsiteY4" fmla="*/ 1631992 h 1677371"/>
              <a:gd name="connsiteX0" fmla="*/ 0 w 3094801"/>
              <a:gd name="connsiteY0" fmla="*/ 1568492 h 1694832"/>
              <a:gd name="connsiteX1" fmla="*/ 1670050 w 3094801"/>
              <a:gd name="connsiteY1" fmla="*/ 42 h 1694832"/>
              <a:gd name="connsiteX2" fmla="*/ 2914650 w 3094801"/>
              <a:gd name="connsiteY2" fmla="*/ 1517692 h 1694832"/>
              <a:gd name="connsiteX3" fmla="*/ 3092450 w 3094801"/>
              <a:gd name="connsiteY3" fmla="*/ 1676442 h 1694832"/>
              <a:gd name="connsiteX4" fmla="*/ 2971800 w 3094801"/>
              <a:gd name="connsiteY4" fmla="*/ 1631992 h 1694832"/>
              <a:gd name="connsiteX0" fmla="*/ 0 w 3332550"/>
              <a:gd name="connsiteY0" fmla="*/ 1568492 h 1709563"/>
              <a:gd name="connsiteX1" fmla="*/ 1670050 w 3332550"/>
              <a:gd name="connsiteY1" fmla="*/ 42 h 1709563"/>
              <a:gd name="connsiteX2" fmla="*/ 2914650 w 3332550"/>
              <a:gd name="connsiteY2" fmla="*/ 1517692 h 1709563"/>
              <a:gd name="connsiteX3" fmla="*/ 3092450 w 3332550"/>
              <a:gd name="connsiteY3" fmla="*/ 1676442 h 1709563"/>
              <a:gd name="connsiteX4" fmla="*/ 3327400 w 3332550"/>
              <a:gd name="connsiteY4" fmla="*/ 1708192 h 1709563"/>
              <a:gd name="connsiteX0" fmla="*/ 0 w 3332691"/>
              <a:gd name="connsiteY0" fmla="*/ 1568492 h 1708341"/>
              <a:gd name="connsiteX1" fmla="*/ 1670050 w 3332691"/>
              <a:gd name="connsiteY1" fmla="*/ 42 h 1708341"/>
              <a:gd name="connsiteX2" fmla="*/ 2914650 w 3332691"/>
              <a:gd name="connsiteY2" fmla="*/ 1517692 h 1708341"/>
              <a:gd name="connsiteX3" fmla="*/ 3098800 w 3332691"/>
              <a:gd name="connsiteY3" fmla="*/ 1593892 h 1708341"/>
              <a:gd name="connsiteX4" fmla="*/ 3327400 w 3332691"/>
              <a:gd name="connsiteY4" fmla="*/ 1708192 h 1708341"/>
              <a:gd name="connsiteX0" fmla="*/ 0 w 3332691"/>
              <a:gd name="connsiteY0" fmla="*/ 1568788 h 1708666"/>
              <a:gd name="connsiteX1" fmla="*/ 1670050 w 3332691"/>
              <a:gd name="connsiteY1" fmla="*/ 338 h 1708666"/>
              <a:gd name="connsiteX2" fmla="*/ 2914650 w 3332691"/>
              <a:gd name="connsiteY2" fmla="*/ 1429088 h 1708666"/>
              <a:gd name="connsiteX3" fmla="*/ 3098800 w 3332691"/>
              <a:gd name="connsiteY3" fmla="*/ 1594188 h 1708666"/>
              <a:gd name="connsiteX4" fmla="*/ 3327400 w 3332691"/>
              <a:gd name="connsiteY4" fmla="*/ 1708488 h 1708666"/>
              <a:gd name="connsiteX0" fmla="*/ 0 w 3333315"/>
              <a:gd name="connsiteY0" fmla="*/ 1571063 h 1711104"/>
              <a:gd name="connsiteX1" fmla="*/ 1670050 w 3333315"/>
              <a:gd name="connsiteY1" fmla="*/ 2613 h 1711104"/>
              <a:gd name="connsiteX2" fmla="*/ 2762250 w 3333315"/>
              <a:gd name="connsiteY2" fmla="*/ 1209113 h 1711104"/>
              <a:gd name="connsiteX3" fmla="*/ 3098800 w 3333315"/>
              <a:gd name="connsiteY3" fmla="*/ 1596463 h 1711104"/>
              <a:gd name="connsiteX4" fmla="*/ 3327400 w 3333315"/>
              <a:gd name="connsiteY4" fmla="*/ 1710763 h 1711104"/>
              <a:gd name="connsiteX0" fmla="*/ 0 w 3333697"/>
              <a:gd name="connsiteY0" fmla="*/ 1571051 h 1710941"/>
              <a:gd name="connsiteX1" fmla="*/ 1670050 w 3333697"/>
              <a:gd name="connsiteY1" fmla="*/ 2601 h 1710941"/>
              <a:gd name="connsiteX2" fmla="*/ 2762250 w 3333697"/>
              <a:gd name="connsiteY2" fmla="*/ 1209101 h 1710941"/>
              <a:gd name="connsiteX3" fmla="*/ 3111500 w 3333697"/>
              <a:gd name="connsiteY3" fmla="*/ 1564701 h 1710941"/>
              <a:gd name="connsiteX4" fmla="*/ 3327400 w 3333697"/>
              <a:gd name="connsiteY4" fmla="*/ 1710751 h 1710941"/>
              <a:gd name="connsiteX0" fmla="*/ 0 w 3333697"/>
              <a:gd name="connsiteY0" fmla="*/ 1571114 h 1711004"/>
              <a:gd name="connsiteX1" fmla="*/ 1670050 w 3333697"/>
              <a:gd name="connsiteY1" fmla="*/ 2664 h 1711004"/>
              <a:gd name="connsiteX2" fmla="*/ 2762250 w 3333697"/>
              <a:gd name="connsiteY2" fmla="*/ 1209164 h 1711004"/>
              <a:gd name="connsiteX3" fmla="*/ 3111500 w 3333697"/>
              <a:gd name="connsiteY3" fmla="*/ 1564764 h 1711004"/>
              <a:gd name="connsiteX4" fmla="*/ 3327400 w 3333697"/>
              <a:gd name="connsiteY4" fmla="*/ 1710814 h 1711004"/>
              <a:gd name="connsiteX0" fmla="*/ 0 w 3352273"/>
              <a:gd name="connsiteY0" fmla="*/ 1571114 h 1692009"/>
              <a:gd name="connsiteX1" fmla="*/ 1670050 w 3352273"/>
              <a:gd name="connsiteY1" fmla="*/ 2664 h 1692009"/>
              <a:gd name="connsiteX2" fmla="*/ 2762250 w 3352273"/>
              <a:gd name="connsiteY2" fmla="*/ 1209164 h 1692009"/>
              <a:gd name="connsiteX3" fmla="*/ 3111500 w 3352273"/>
              <a:gd name="connsiteY3" fmla="*/ 1564764 h 1692009"/>
              <a:gd name="connsiteX4" fmla="*/ 3346450 w 3352273"/>
              <a:gd name="connsiteY4" fmla="*/ 1691764 h 1692009"/>
              <a:gd name="connsiteX0" fmla="*/ 0 w 3398139"/>
              <a:gd name="connsiteY0" fmla="*/ 1571114 h 1702683"/>
              <a:gd name="connsiteX1" fmla="*/ 1670050 w 3398139"/>
              <a:gd name="connsiteY1" fmla="*/ 2664 h 1702683"/>
              <a:gd name="connsiteX2" fmla="*/ 2762250 w 3398139"/>
              <a:gd name="connsiteY2" fmla="*/ 1209164 h 1702683"/>
              <a:gd name="connsiteX3" fmla="*/ 3111500 w 3398139"/>
              <a:gd name="connsiteY3" fmla="*/ 1564764 h 1702683"/>
              <a:gd name="connsiteX4" fmla="*/ 3346450 w 3398139"/>
              <a:gd name="connsiteY4" fmla="*/ 1691764 h 1702683"/>
              <a:gd name="connsiteX0" fmla="*/ 0 w 3401435"/>
              <a:gd name="connsiteY0" fmla="*/ 1579624 h 1716604"/>
              <a:gd name="connsiteX1" fmla="*/ 1670050 w 3401435"/>
              <a:gd name="connsiteY1" fmla="*/ 11174 h 1716604"/>
              <a:gd name="connsiteX2" fmla="*/ 2584450 w 3401435"/>
              <a:gd name="connsiteY2" fmla="*/ 919224 h 1716604"/>
              <a:gd name="connsiteX3" fmla="*/ 3111500 w 3401435"/>
              <a:gd name="connsiteY3" fmla="*/ 1573274 h 1716604"/>
              <a:gd name="connsiteX4" fmla="*/ 3346450 w 3401435"/>
              <a:gd name="connsiteY4" fmla="*/ 1700274 h 1716604"/>
              <a:gd name="connsiteX0" fmla="*/ 0 w 3401435"/>
              <a:gd name="connsiteY0" fmla="*/ 1579972 h 1716952"/>
              <a:gd name="connsiteX1" fmla="*/ 1670050 w 3401435"/>
              <a:gd name="connsiteY1" fmla="*/ 11522 h 1716952"/>
              <a:gd name="connsiteX2" fmla="*/ 2584450 w 3401435"/>
              <a:gd name="connsiteY2" fmla="*/ 919572 h 1716952"/>
              <a:gd name="connsiteX3" fmla="*/ 3111500 w 3401435"/>
              <a:gd name="connsiteY3" fmla="*/ 1573622 h 1716952"/>
              <a:gd name="connsiteX4" fmla="*/ 3346450 w 3401435"/>
              <a:gd name="connsiteY4" fmla="*/ 1700622 h 1716952"/>
              <a:gd name="connsiteX0" fmla="*/ 0 w 3404552"/>
              <a:gd name="connsiteY0" fmla="*/ 1579972 h 1716059"/>
              <a:gd name="connsiteX1" fmla="*/ 1670050 w 3404552"/>
              <a:gd name="connsiteY1" fmla="*/ 11522 h 1716059"/>
              <a:gd name="connsiteX2" fmla="*/ 2584450 w 3404552"/>
              <a:gd name="connsiteY2" fmla="*/ 919572 h 1716059"/>
              <a:gd name="connsiteX3" fmla="*/ 3111500 w 3404552"/>
              <a:gd name="connsiteY3" fmla="*/ 1573622 h 1716059"/>
              <a:gd name="connsiteX4" fmla="*/ 3346450 w 3404552"/>
              <a:gd name="connsiteY4" fmla="*/ 1700622 h 1716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4552" h="1716059">
                <a:moveTo>
                  <a:pt x="0" y="1579972"/>
                </a:moveTo>
                <a:cubicBezTo>
                  <a:pt x="592137" y="799980"/>
                  <a:pt x="1239308" y="121589"/>
                  <a:pt x="1670050" y="11522"/>
                </a:cubicBezTo>
                <a:cubicBezTo>
                  <a:pt x="2100792" y="-98545"/>
                  <a:pt x="2395008" y="608422"/>
                  <a:pt x="2584450" y="919572"/>
                </a:cubicBezTo>
                <a:cubicBezTo>
                  <a:pt x="2773892" y="1230722"/>
                  <a:pt x="2970353" y="1458940"/>
                  <a:pt x="3111500" y="1573622"/>
                </a:cubicBezTo>
                <a:cubicBezTo>
                  <a:pt x="3263900" y="1697447"/>
                  <a:pt x="3520017" y="1742955"/>
                  <a:pt x="3346450" y="1700622"/>
                </a:cubicBezTo>
              </a:path>
            </a:pathLst>
          </a:custGeom>
          <a:ln w="76200" cmpd="sng">
            <a:solidFill>
              <a:srgbClr val="008040"/>
            </a:solidFill>
            <a:prstDash val="sysDash"/>
          </a:ln>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cxnSp>
        <p:nvCxnSpPr>
          <p:cNvPr id="15" name="直線矢印コネクタ 14"/>
          <p:cNvCxnSpPr/>
          <p:nvPr/>
        </p:nvCxnSpPr>
        <p:spPr bwMode="auto">
          <a:xfrm>
            <a:off x="990600" y="2514600"/>
            <a:ext cx="6858000" cy="990600"/>
          </a:xfrm>
          <a:prstGeom prst="straightConnector1">
            <a:avLst/>
          </a:prstGeom>
          <a:solidFill>
            <a:schemeClr val="bg1"/>
          </a:solidFill>
          <a:ln w="76200" cap="flat" cmpd="sng" algn="ctr">
            <a:solidFill>
              <a:srgbClr val="0000FF">
                <a:alpha val="65000"/>
              </a:srgb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矢印コネクタ 18"/>
          <p:cNvCxnSpPr/>
          <p:nvPr/>
        </p:nvCxnSpPr>
        <p:spPr bwMode="auto">
          <a:xfrm>
            <a:off x="990600" y="2514600"/>
            <a:ext cx="6858000" cy="1752600"/>
          </a:xfrm>
          <a:prstGeom prst="straightConnector1">
            <a:avLst/>
          </a:prstGeom>
          <a:solidFill>
            <a:schemeClr val="bg1"/>
          </a:solidFill>
          <a:ln w="76200" cap="flat" cmpd="sng" algn="ctr">
            <a:solidFill>
              <a:srgbClr val="FF6600">
                <a:alpha val="65000"/>
              </a:srgbClr>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星 16 22"/>
          <p:cNvSpPr/>
          <p:nvPr/>
        </p:nvSpPr>
        <p:spPr>
          <a:xfrm>
            <a:off x="1219200" y="3810000"/>
            <a:ext cx="1371600" cy="762000"/>
          </a:xfrm>
          <a:prstGeom prst="star16">
            <a:avLst/>
          </a:prstGeom>
          <a:solidFill>
            <a:srgbClr val="FFFF00"/>
          </a:solidFill>
          <a:ln w="28575" cmpd="sng">
            <a:solidFill>
              <a:srgbClr val="FF6600"/>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24" name="テキスト ボックス 23"/>
          <p:cNvSpPr txBox="1"/>
          <p:nvPr/>
        </p:nvSpPr>
        <p:spPr>
          <a:xfrm>
            <a:off x="1447800" y="3962400"/>
            <a:ext cx="914400" cy="461665"/>
          </a:xfrm>
          <a:prstGeom prst="rect">
            <a:avLst/>
          </a:prstGeom>
          <a:noFill/>
        </p:spPr>
        <p:txBody>
          <a:bodyPr wrap="square" rtlCol="0">
            <a:spAutoFit/>
          </a:bodyPr>
          <a:lstStyle/>
          <a:p>
            <a:pPr algn="ctr"/>
            <a:r>
              <a:rPr kumimoji="1" lang="ja-JP" altLang="en-US" sz="1200" dirty="0" smtClean="0">
                <a:solidFill>
                  <a:srgbClr val="FF0000"/>
                </a:solidFill>
                <a:latin typeface="Arial Black"/>
                <a:ea typeface="HGP創英角ｺﾞｼｯｸUB"/>
                <a:cs typeface="Arial Black"/>
              </a:rPr>
              <a:t>リーマン</a:t>
            </a:r>
            <a:endParaRPr kumimoji="1" lang="en-US" altLang="ja-JP" sz="1200" dirty="0" smtClean="0">
              <a:solidFill>
                <a:srgbClr val="FF0000"/>
              </a:solidFill>
              <a:latin typeface="Arial Black"/>
              <a:ea typeface="HGP創英角ｺﾞｼｯｸUB"/>
              <a:cs typeface="Arial Black"/>
            </a:endParaRPr>
          </a:p>
          <a:p>
            <a:pPr algn="ctr"/>
            <a:r>
              <a:rPr kumimoji="1" lang="ja-JP" altLang="en-US" sz="1200" dirty="0" smtClean="0">
                <a:solidFill>
                  <a:srgbClr val="FF0000"/>
                </a:solidFill>
                <a:latin typeface="Arial Black"/>
                <a:ea typeface="HGP創英角ｺﾞｼｯｸUB"/>
                <a:cs typeface="Arial Black"/>
              </a:rPr>
              <a:t>ショック</a:t>
            </a:r>
            <a:endParaRPr kumimoji="1" lang="ja-JP" altLang="en-US" sz="1200" dirty="0">
              <a:solidFill>
                <a:srgbClr val="FF0000"/>
              </a:solidFill>
              <a:latin typeface="Arial Black"/>
              <a:ea typeface="HGP創英角ｺﾞｼｯｸUB"/>
              <a:cs typeface="Arial Black"/>
            </a:endParaRPr>
          </a:p>
        </p:txBody>
      </p:sp>
      <p:sp>
        <p:nvSpPr>
          <p:cNvPr id="25" name="星 16 24"/>
          <p:cNvSpPr/>
          <p:nvPr/>
        </p:nvSpPr>
        <p:spPr>
          <a:xfrm>
            <a:off x="3505200" y="1371600"/>
            <a:ext cx="1371600" cy="762000"/>
          </a:xfrm>
          <a:prstGeom prst="star16">
            <a:avLst/>
          </a:prstGeom>
          <a:solidFill>
            <a:srgbClr val="FFFF00"/>
          </a:solidFill>
          <a:ln w="28575" cmpd="sng">
            <a:solidFill>
              <a:srgbClr val="FF6600"/>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26" name="テキスト ボックス 25"/>
          <p:cNvSpPr txBox="1"/>
          <p:nvPr/>
        </p:nvSpPr>
        <p:spPr>
          <a:xfrm>
            <a:off x="3733800" y="1524000"/>
            <a:ext cx="914400" cy="523220"/>
          </a:xfrm>
          <a:prstGeom prst="rect">
            <a:avLst/>
          </a:prstGeom>
          <a:noFill/>
        </p:spPr>
        <p:txBody>
          <a:bodyPr wrap="square" rtlCol="0">
            <a:spAutoFit/>
          </a:bodyPr>
          <a:lstStyle/>
          <a:p>
            <a:pPr algn="ctr"/>
            <a:r>
              <a:rPr kumimoji="1" lang="en-US" altLang="ja-JP" sz="1400" dirty="0" smtClean="0">
                <a:solidFill>
                  <a:srgbClr val="FF0000"/>
                </a:solidFill>
                <a:latin typeface="Arial Black"/>
                <a:ea typeface="HGP創英角ｺﾞｼｯｸUB"/>
                <a:cs typeface="Arial Black"/>
              </a:rPr>
              <a:t>2015</a:t>
            </a:r>
            <a:r>
              <a:rPr kumimoji="1" lang="ja-JP" altLang="en-US" sz="1400" dirty="0" smtClean="0">
                <a:solidFill>
                  <a:srgbClr val="FF0000"/>
                </a:solidFill>
                <a:latin typeface="Arial Black"/>
                <a:ea typeface="HGP創英角ｺﾞｼｯｸUB"/>
                <a:cs typeface="Arial Black"/>
              </a:rPr>
              <a:t>年</a:t>
            </a:r>
            <a:endParaRPr kumimoji="1" lang="en-US" altLang="ja-JP" sz="1400" dirty="0" smtClean="0">
              <a:solidFill>
                <a:srgbClr val="FF0000"/>
              </a:solidFill>
              <a:latin typeface="Arial Black"/>
              <a:ea typeface="HGP創英角ｺﾞｼｯｸUB"/>
              <a:cs typeface="Arial Black"/>
            </a:endParaRPr>
          </a:p>
          <a:p>
            <a:pPr algn="ctr"/>
            <a:r>
              <a:rPr lang="ja-JP" altLang="en-US" sz="1400" dirty="0" smtClean="0">
                <a:solidFill>
                  <a:srgbClr val="FF0000"/>
                </a:solidFill>
                <a:latin typeface="Arial Black"/>
                <a:ea typeface="HGP創英角ｺﾞｼｯｸUB"/>
                <a:cs typeface="Arial Black"/>
              </a:rPr>
              <a:t>問題</a:t>
            </a:r>
            <a:endParaRPr kumimoji="1" lang="ja-JP" altLang="en-US" sz="1400" dirty="0">
              <a:solidFill>
                <a:srgbClr val="FF0000"/>
              </a:solidFill>
              <a:latin typeface="Arial Black"/>
              <a:ea typeface="HGP創英角ｺﾞｼｯｸUB"/>
              <a:cs typeface="Arial Black"/>
            </a:endParaRPr>
          </a:p>
        </p:txBody>
      </p:sp>
      <p:sp>
        <p:nvSpPr>
          <p:cNvPr id="28" name="上矢印 27"/>
          <p:cNvSpPr/>
          <p:nvPr/>
        </p:nvSpPr>
        <p:spPr>
          <a:xfrm>
            <a:off x="5562600" y="1371600"/>
            <a:ext cx="1219200" cy="762000"/>
          </a:xfrm>
          <a:prstGeom prst="upArrow">
            <a:avLst>
              <a:gd name="adj1" fmla="val 67708"/>
              <a:gd name="adj2" fmla="val 50000"/>
            </a:avLst>
          </a:prstGeom>
          <a:solidFill>
            <a:srgbClr val="3366FF"/>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9" name="テキスト ボックス 28"/>
          <p:cNvSpPr txBox="1"/>
          <p:nvPr/>
        </p:nvSpPr>
        <p:spPr>
          <a:xfrm>
            <a:off x="5715000" y="1524000"/>
            <a:ext cx="914400" cy="646331"/>
          </a:xfrm>
          <a:prstGeom prst="rect">
            <a:avLst/>
          </a:prstGeom>
          <a:noFill/>
        </p:spPr>
        <p:txBody>
          <a:bodyPr wrap="square" rtlCol="0">
            <a:spAutoFit/>
          </a:bodyPr>
          <a:lstStyle/>
          <a:p>
            <a:pPr algn="ctr"/>
            <a:r>
              <a:rPr kumimoji="1" lang="en-US" altLang="ja-JP" sz="1400" dirty="0" smtClean="0">
                <a:solidFill>
                  <a:schemeClr val="bg1"/>
                </a:solidFill>
                <a:latin typeface="Arial Black"/>
                <a:ea typeface="HGP創英角ｺﾞｼｯｸUB"/>
                <a:cs typeface="Arial Black"/>
              </a:rPr>
              <a:t>2020</a:t>
            </a:r>
            <a:r>
              <a:rPr kumimoji="1" lang="ja-JP" altLang="en-US" sz="1400" dirty="0" smtClean="0">
                <a:solidFill>
                  <a:schemeClr val="bg1"/>
                </a:solidFill>
                <a:latin typeface="Arial Black"/>
                <a:ea typeface="HGP創英角ｺﾞｼｯｸUB"/>
                <a:cs typeface="Arial Black"/>
              </a:rPr>
              <a:t>年</a:t>
            </a:r>
            <a:endParaRPr kumimoji="1" lang="en-US" altLang="ja-JP" sz="1400" dirty="0" smtClean="0">
              <a:solidFill>
                <a:schemeClr val="bg1"/>
              </a:solidFill>
              <a:latin typeface="Arial Black"/>
              <a:ea typeface="HGP創英角ｺﾞｼｯｸUB"/>
              <a:cs typeface="Arial Black"/>
            </a:endParaRPr>
          </a:p>
          <a:p>
            <a:pPr algn="ctr"/>
            <a:r>
              <a:rPr lang="ja-JP" altLang="en-US" sz="800" dirty="0" smtClean="0">
                <a:solidFill>
                  <a:schemeClr val="bg1"/>
                </a:solidFill>
                <a:latin typeface="Arial Black"/>
                <a:ea typeface="HGP創英角ｺﾞｼｯｸUB"/>
                <a:cs typeface="Arial Black"/>
              </a:rPr>
              <a:t>オリンピック</a:t>
            </a:r>
            <a:endParaRPr lang="en-US" altLang="ja-JP" sz="800" dirty="0" smtClean="0">
              <a:solidFill>
                <a:schemeClr val="bg1"/>
              </a:solidFill>
              <a:latin typeface="Arial Black"/>
              <a:ea typeface="HGP創英角ｺﾞｼｯｸUB"/>
              <a:cs typeface="Arial Black"/>
            </a:endParaRPr>
          </a:p>
          <a:p>
            <a:pPr algn="ctr"/>
            <a:r>
              <a:rPr lang="ja-JP" altLang="en-US" sz="1400" dirty="0" smtClean="0">
                <a:solidFill>
                  <a:schemeClr val="bg1"/>
                </a:solidFill>
                <a:latin typeface="Arial Black"/>
                <a:ea typeface="HGP創英角ｺﾞｼｯｸUB"/>
                <a:cs typeface="Arial Black"/>
              </a:rPr>
              <a:t>特需</a:t>
            </a:r>
            <a:endParaRPr lang="en-US" altLang="ja-JP" sz="1400" dirty="0" smtClean="0">
              <a:solidFill>
                <a:schemeClr val="bg1"/>
              </a:solidFill>
              <a:latin typeface="Arial Black"/>
              <a:ea typeface="HGP創英角ｺﾞｼｯｸUB"/>
              <a:cs typeface="Arial Black"/>
            </a:endParaRPr>
          </a:p>
        </p:txBody>
      </p:sp>
      <p:sp>
        <p:nvSpPr>
          <p:cNvPr id="34" name="角丸四角形 33"/>
          <p:cNvSpPr/>
          <p:nvPr/>
        </p:nvSpPr>
        <p:spPr>
          <a:xfrm>
            <a:off x="3505200" y="2362200"/>
            <a:ext cx="1371600" cy="457200"/>
          </a:xfrm>
          <a:prstGeom prst="roundRect">
            <a:avLst>
              <a:gd name="adj" fmla="val 0"/>
            </a:avLst>
          </a:prstGeom>
          <a:solidFill>
            <a:srgbClr val="FF0000">
              <a:alpha val="45000"/>
            </a:srgbClr>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baseline="0" dirty="0" smtClean="0">
                <a:ln>
                  <a:noFill/>
                </a:ln>
                <a:solidFill>
                  <a:srgbClr val="FFFFFF"/>
                </a:solidFill>
                <a:effectLst/>
                <a:latin typeface="Arial" charset="0"/>
                <a:ea typeface="HG丸ｺﾞｼｯｸM-PRO" pitchFamily="50" charset="-128"/>
              </a:rPr>
              <a:t>7682</a:t>
            </a:r>
            <a:r>
              <a:rPr kumimoji="0" lang="ja-JP" altLang="en-US" b="0" i="0" u="none" strike="noStrike" cap="none" normalizeH="0" baseline="0" dirty="0" smtClean="0">
                <a:ln>
                  <a:noFill/>
                </a:ln>
                <a:solidFill>
                  <a:srgbClr val="FFFFFF"/>
                </a:solidFill>
                <a:effectLst/>
                <a:latin typeface="Arial" charset="0"/>
                <a:ea typeface="HG丸ｺﾞｼｯｸM-PRO" pitchFamily="50" charset="-128"/>
              </a:rPr>
              <a:t>万人</a:t>
            </a:r>
          </a:p>
        </p:txBody>
      </p:sp>
      <p:sp>
        <p:nvSpPr>
          <p:cNvPr id="35" name="角丸四角形 34"/>
          <p:cNvSpPr/>
          <p:nvPr/>
        </p:nvSpPr>
        <p:spPr>
          <a:xfrm>
            <a:off x="5486400" y="2514600"/>
            <a:ext cx="1371600" cy="609600"/>
          </a:xfrm>
          <a:prstGeom prst="roundRect">
            <a:avLst>
              <a:gd name="adj" fmla="val 0"/>
            </a:avLst>
          </a:prstGeom>
          <a:solidFill>
            <a:srgbClr val="FF0000">
              <a:alpha val="45000"/>
            </a:srgbClr>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b="0" i="0" u="none" strike="noStrike" cap="none" normalizeH="0" baseline="0" dirty="0" smtClean="0">
                <a:ln>
                  <a:noFill/>
                </a:ln>
                <a:solidFill>
                  <a:srgbClr val="FFFFFF"/>
                </a:solidFill>
                <a:effectLst/>
                <a:latin typeface="Arial" charset="0"/>
                <a:ea typeface="HG丸ｺﾞｼｯｸM-PRO" pitchFamily="50" charset="-128"/>
              </a:rPr>
              <a:t>7341</a:t>
            </a:r>
            <a:r>
              <a:rPr kumimoji="0" lang="ja-JP" altLang="en-US" b="0" i="0" u="none" strike="noStrike" cap="none" normalizeH="0" baseline="0" dirty="0" smtClean="0">
                <a:ln>
                  <a:noFill/>
                </a:ln>
                <a:solidFill>
                  <a:srgbClr val="FFFFFF"/>
                </a:solidFill>
                <a:effectLst/>
                <a:latin typeface="Arial" charset="0"/>
                <a:ea typeface="HG丸ｺﾞｼｯｸM-PRO" pitchFamily="50" charset="-128"/>
              </a:rPr>
              <a:t>万人　</a:t>
            </a:r>
            <a:endParaRPr kumimoji="0" lang="en-US" altLang="ja-JP"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dirty="0" smtClean="0">
                <a:solidFill>
                  <a:srgbClr val="FFFFFF"/>
                </a:solidFill>
                <a:latin typeface="Arial" charset="0"/>
                <a:ea typeface="HG丸ｺﾞｼｯｸM-PRO" pitchFamily="50" charset="-128"/>
              </a:rPr>
              <a:t>▲341</a:t>
            </a:r>
            <a:r>
              <a:rPr kumimoji="0" lang="ja-JP" altLang="en-US" dirty="0" smtClean="0">
                <a:solidFill>
                  <a:srgbClr val="FFFFFF"/>
                </a:solidFill>
                <a:latin typeface="Arial" charset="0"/>
                <a:ea typeface="HG丸ｺﾞｼｯｸM-PRO" pitchFamily="50" charset="-128"/>
              </a:rPr>
              <a:t>万人</a:t>
            </a:r>
            <a:endParaRPr kumimoji="0" lang="ja-JP" altLang="en-US"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36" name="テキスト ボックス 35"/>
          <p:cNvSpPr txBox="1"/>
          <p:nvPr/>
        </p:nvSpPr>
        <p:spPr>
          <a:xfrm rot="459898">
            <a:off x="1465419" y="2312832"/>
            <a:ext cx="1569660" cy="369332"/>
          </a:xfrm>
          <a:prstGeom prst="rect">
            <a:avLst/>
          </a:prstGeom>
          <a:noFill/>
        </p:spPr>
        <p:txBody>
          <a:bodyPr wrap="none" rtlCol="0">
            <a:spAutoFit/>
          </a:bodyPr>
          <a:lstStyle/>
          <a:p>
            <a:r>
              <a:rPr kumimoji="1" lang="ja-JP" altLang="en-US" sz="1800" dirty="0" smtClean="0">
                <a:solidFill>
                  <a:srgbClr val="0000FF"/>
                </a:solidFill>
                <a:latin typeface="+mn-ea"/>
                <a:cs typeface="ＤＦＰ太丸ゴシック体"/>
              </a:rPr>
              <a:t>生産年齢人口</a:t>
            </a:r>
            <a:endParaRPr kumimoji="1" lang="ja-JP" altLang="en-US" sz="1800" dirty="0">
              <a:solidFill>
                <a:srgbClr val="0000FF"/>
              </a:solidFill>
              <a:latin typeface="+mn-ea"/>
              <a:cs typeface="ＤＦＰ太丸ゴシック体"/>
            </a:endParaRPr>
          </a:p>
        </p:txBody>
      </p:sp>
      <p:sp>
        <p:nvSpPr>
          <p:cNvPr id="37" name="角丸四角形吹き出し 36"/>
          <p:cNvSpPr/>
          <p:nvPr/>
        </p:nvSpPr>
        <p:spPr>
          <a:xfrm>
            <a:off x="4724400" y="4572000"/>
            <a:ext cx="3278187" cy="838200"/>
          </a:xfrm>
          <a:prstGeom prst="wedgeRoundRectCallout">
            <a:avLst>
              <a:gd name="adj1" fmla="val 19126"/>
              <a:gd name="adj2" fmla="val -106942"/>
              <a:gd name="adj3" fmla="val 16667"/>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base">
              <a:spcAft>
                <a:spcPct val="0"/>
              </a:spcAft>
            </a:pPr>
            <a:r>
              <a:rPr kumimoji="0" lang="en-US" altLang="ja-JP" sz="2000" b="0" i="0" u="none" strike="noStrike" cap="none" normalizeH="0" baseline="0" dirty="0" smtClean="0">
                <a:ln>
                  <a:noFill/>
                </a:ln>
                <a:solidFill>
                  <a:schemeClr val="bg1"/>
                </a:solidFill>
                <a:effectLst/>
                <a:latin typeface="Arial Black"/>
                <a:ea typeface="HGP創英角ｺﾞｼｯｸUB"/>
                <a:cs typeface="Arial Black"/>
              </a:rPr>
              <a:t>IT</a:t>
            </a:r>
            <a:r>
              <a:rPr kumimoji="0" lang="ja-JP" altLang="en-US" sz="2000" b="0" i="0" u="none" strike="noStrike" cap="none" normalizeH="0" baseline="0" dirty="0" smtClean="0">
                <a:ln>
                  <a:noFill/>
                </a:ln>
                <a:solidFill>
                  <a:schemeClr val="bg1"/>
                </a:solidFill>
                <a:effectLst/>
                <a:latin typeface="Arial Black"/>
                <a:ea typeface="HGP創英角ｺﾞｼｯｸUB"/>
                <a:cs typeface="Arial Black"/>
              </a:rPr>
              <a:t>業界の“</a:t>
            </a:r>
            <a:r>
              <a:rPr kumimoji="0" lang="en-US" altLang="ja-JP" sz="2000" dirty="0" smtClean="0">
                <a:solidFill>
                  <a:schemeClr val="bg1"/>
                </a:solidFill>
                <a:latin typeface="Arial Black"/>
                <a:ea typeface="HGP創英角ｺﾞｼｯｸUB"/>
                <a:cs typeface="Arial Black"/>
              </a:rPr>
              <a:t>7K</a:t>
            </a:r>
            <a:r>
              <a:rPr kumimoji="0" lang="ja-JP" altLang="en-US" sz="2000" dirty="0" smtClean="0">
                <a:solidFill>
                  <a:schemeClr val="bg1"/>
                </a:solidFill>
                <a:latin typeface="Arial Black"/>
                <a:ea typeface="HGP創英角ｺﾞｼｯｸUB"/>
                <a:cs typeface="Arial Black"/>
              </a:rPr>
              <a:t>”</a:t>
            </a:r>
            <a:endParaRPr kumimoji="0" lang="en-US" altLang="ja-JP" sz="2000" b="0" i="0" u="none" strike="noStrike" cap="none" normalizeH="0" baseline="0" dirty="0" smtClean="0">
              <a:ln>
                <a:noFill/>
              </a:ln>
              <a:solidFill>
                <a:schemeClr val="bg1"/>
              </a:solidFill>
              <a:effectLst/>
              <a:latin typeface="Arial Black"/>
              <a:ea typeface="HGP創英角ｺﾞｼｯｸUB"/>
              <a:cs typeface="Arial Black"/>
            </a:endParaRPr>
          </a:p>
          <a:p>
            <a:pPr>
              <a:spcBef>
                <a:spcPts val="0"/>
              </a:spcBef>
            </a:pPr>
            <a:r>
              <a:rPr lang="ja-JP" altLang="en-US" sz="1200" dirty="0" smtClean="0">
                <a:solidFill>
                  <a:srgbClr val="FFFFFF"/>
                </a:solidFill>
                <a:latin typeface="ＭＳ Ｐゴシック"/>
                <a:ea typeface="ＭＳ Ｐゴシック"/>
                <a:cs typeface="ＭＳ Ｐゴシック"/>
              </a:rPr>
              <a:t>きつい</a:t>
            </a:r>
            <a:r>
              <a:rPr lang="ja-JP" altLang="en-US" sz="1200" dirty="0">
                <a:solidFill>
                  <a:srgbClr val="FFFFFF"/>
                </a:solidFill>
                <a:latin typeface="ＭＳ Ｐゴシック"/>
                <a:ea typeface="ＭＳ Ｐゴシック"/>
                <a:cs typeface="ＭＳ Ｐゴシック"/>
              </a:rPr>
              <a:t>、厳しい、</a:t>
            </a:r>
            <a:r>
              <a:rPr lang="ja-JP" altLang="en-US" sz="1200" dirty="0" smtClean="0">
                <a:solidFill>
                  <a:srgbClr val="FFFFFF"/>
                </a:solidFill>
                <a:latin typeface="ＭＳ Ｐゴシック"/>
                <a:ea typeface="ＭＳ Ｐゴシック"/>
                <a:cs typeface="ＭＳ Ｐゴシック"/>
              </a:rPr>
              <a:t>帰れない、規則</a:t>
            </a:r>
            <a:r>
              <a:rPr lang="ja-JP" altLang="en-US" sz="1200" dirty="0">
                <a:solidFill>
                  <a:srgbClr val="FFFFFF"/>
                </a:solidFill>
                <a:latin typeface="ＭＳ Ｐゴシック"/>
                <a:ea typeface="ＭＳ Ｐゴシック"/>
                <a:cs typeface="ＭＳ Ｐゴシック"/>
              </a:rPr>
              <a:t>が</a:t>
            </a:r>
            <a:r>
              <a:rPr lang="ja-JP" altLang="en-US" sz="1200" dirty="0" smtClean="0">
                <a:solidFill>
                  <a:srgbClr val="FFFFFF"/>
                </a:solidFill>
                <a:latin typeface="ＭＳ Ｐゴシック"/>
                <a:ea typeface="ＭＳ Ｐゴシック"/>
                <a:cs typeface="ＭＳ Ｐゴシック"/>
              </a:rPr>
              <a:t>厳しい、休暇</a:t>
            </a:r>
            <a:r>
              <a:rPr lang="ja-JP" altLang="en-US" sz="1200" dirty="0">
                <a:solidFill>
                  <a:srgbClr val="FFFFFF"/>
                </a:solidFill>
                <a:latin typeface="ＭＳ Ｐゴシック"/>
                <a:ea typeface="ＭＳ Ｐゴシック"/>
                <a:cs typeface="ＭＳ Ｐゴシック"/>
              </a:rPr>
              <a:t>が</a:t>
            </a:r>
            <a:r>
              <a:rPr lang="ja-JP" altLang="en-US" sz="1200" dirty="0" smtClean="0">
                <a:solidFill>
                  <a:srgbClr val="FFFFFF"/>
                </a:solidFill>
                <a:latin typeface="ＭＳ Ｐゴシック"/>
                <a:ea typeface="ＭＳ Ｐゴシック"/>
                <a:cs typeface="ＭＳ Ｐゴシック"/>
              </a:rPr>
              <a:t>とれない、化粧</a:t>
            </a:r>
            <a:r>
              <a:rPr lang="ja-JP" altLang="en-US" sz="1200" dirty="0">
                <a:solidFill>
                  <a:srgbClr val="FFFFFF"/>
                </a:solidFill>
                <a:latin typeface="ＭＳ Ｐゴシック"/>
                <a:ea typeface="ＭＳ Ｐゴシック"/>
                <a:cs typeface="ＭＳ Ｐゴシック"/>
              </a:rPr>
              <a:t>が</a:t>
            </a:r>
            <a:r>
              <a:rPr lang="ja-JP" altLang="en-US" sz="1200" dirty="0" smtClean="0">
                <a:solidFill>
                  <a:srgbClr val="FFFFFF"/>
                </a:solidFill>
                <a:latin typeface="ＭＳ Ｐゴシック"/>
                <a:ea typeface="ＭＳ Ｐゴシック"/>
                <a:cs typeface="ＭＳ Ｐゴシック"/>
              </a:rPr>
              <a:t>のらない、結婚できない</a:t>
            </a:r>
            <a:endParaRPr kumimoji="0" lang="ja-JP" altLang="en-US" sz="1200" b="0" i="0" u="none" strike="noStrike" cap="none" normalizeH="0" baseline="0" dirty="0" smtClean="0">
              <a:ln>
                <a:noFill/>
              </a:ln>
              <a:solidFill>
                <a:srgbClr val="484848"/>
              </a:solidFill>
              <a:effectLst/>
              <a:latin typeface="ＭＳ Ｐゴシック"/>
              <a:ea typeface="ＭＳ Ｐゴシック"/>
              <a:cs typeface="ＭＳ Ｐゴシック"/>
            </a:endParaRPr>
          </a:p>
        </p:txBody>
      </p:sp>
      <p:sp>
        <p:nvSpPr>
          <p:cNvPr id="39" name="テキスト ボックス 38"/>
          <p:cNvSpPr txBox="1"/>
          <p:nvPr/>
        </p:nvSpPr>
        <p:spPr>
          <a:xfrm>
            <a:off x="793777" y="5734050"/>
            <a:ext cx="7553270" cy="646331"/>
          </a:xfrm>
          <a:prstGeom prst="rect">
            <a:avLst/>
          </a:prstGeom>
          <a:noFill/>
        </p:spPr>
        <p:txBody>
          <a:bodyPr wrap="none" rtlCol="0">
            <a:spAutoFit/>
          </a:bodyPr>
          <a:lstStyle/>
          <a:p>
            <a:pPr algn="ctr"/>
            <a:r>
              <a:rPr kumimoji="1" lang="ja-JP" altLang="en-US" sz="3600" dirty="0" smtClean="0">
                <a:solidFill>
                  <a:srgbClr val="FF6600"/>
                </a:solidFill>
                <a:latin typeface="HGP創英角ｺﾞｼｯｸUB"/>
                <a:ea typeface="HGP創英角ｺﾞｼｯｸUB"/>
                <a:cs typeface="HGP創英角ｺﾞｼｯｸUB"/>
              </a:rPr>
              <a:t>需要があっても人手不足は深刻化する</a:t>
            </a:r>
            <a:endParaRPr kumimoji="1" lang="en-US" altLang="ja-JP" sz="3600" dirty="0" smtClean="0">
              <a:solidFill>
                <a:srgbClr val="FF6600"/>
              </a:solidFill>
              <a:latin typeface="HGP創英角ｺﾞｼｯｸUB"/>
              <a:ea typeface="HGP創英角ｺﾞｼｯｸUB"/>
              <a:cs typeface="HGP創英角ｺﾞｼｯｸUB"/>
            </a:endParaRPr>
          </a:p>
        </p:txBody>
      </p:sp>
      <p:sp>
        <p:nvSpPr>
          <p:cNvPr id="2" name="テキスト ボックス 1"/>
          <p:cNvSpPr txBox="1"/>
          <p:nvPr/>
        </p:nvSpPr>
        <p:spPr>
          <a:xfrm rot="18093434">
            <a:off x="2343820" y="3384034"/>
            <a:ext cx="1107996" cy="369332"/>
          </a:xfrm>
          <a:prstGeom prst="rect">
            <a:avLst/>
          </a:prstGeom>
          <a:noFill/>
        </p:spPr>
        <p:txBody>
          <a:bodyPr wrap="none" rtlCol="0">
            <a:spAutoFit/>
          </a:bodyPr>
          <a:lstStyle/>
          <a:p>
            <a:r>
              <a:rPr kumimoji="1" lang="ja-JP" altLang="en-US" dirty="0" smtClean="0">
                <a:solidFill>
                  <a:srgbClr val="008000"/>
                </a:solidFill>
              </a:rPr>
              <a:t>開発需要</a:t>
            </a:r>
            <a:endParaRPr kumimoji="1" lang="ja-JP" altLang="en-US" dirty="0">
              <a:solidFill>
                <a:srgbClr val="008000"/>
              </a:solidFill>
            </a:endParaRPr>
          </a:p>
        </p:txBody>
      </p:sp>
    </p:spTree>
    <p:extLst>
      <p:ext uri="{BB962C8B-B14F-4D97-AF65-F5344CB8AC3E}">
        <p14:creationId xmlns:p14="http://schemas.microsoft.com/office/powerpoint/2010/main" val="1972109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down)">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p:tgtEl>
                                          <p:spTgt spid="39"/>
                                        </p:tgtEl>
                                        <p:attrNameLst>
                                          <p:attrName>ppt_y</p:attrName>
                                        </p:attrNameLst>
                                      </p:cBhvr>
                                      <p:tavLst>
                                        <p:tav tm="0">
                                          <p:val>
                                            <p:strVal val="#ppt_y-#ppt_h*1.125000"/>
                                          </p:val>
                                        </p:tav>
                                        <p:tav tm="100000">
                                          <p:val>
                                            <p:strVal val="#ppt_y"/>
                                          </p:val>
                                        </p:tav>
                                      </p:tavLst>
                                    </p:anim>
                                    <p:animEffect transition="in" filter="wipe(down)">
                                      <p:cBhvr>
                                        <p:cTn id="2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21"/>
          <p:cNvSpPr>
            <a:spLocks noGrp="1"/>
          </p:cNvSpPr>
          <p:nvPr>
            <p:ph type="title"/>
          </p:nvPr>
        </p:nvSpPr>
        <p:spPr>
          <a:xfrm>
            <a:off x="406400" y="152400"/>
            <a:ext cx="8915400" cy="533400"/>
          </a:xfrm>
        </p:spPr>
        <p:txBody>
          <a:bodyPr/>
          <a:lstStyle/>
          <a:p>
            <a:r>
              <a:rPr lang="ja-JP" altLang="en-US" dirty="0">
                <a:solidFill>
                  <a:schemeClr val="bg1">
                    <a:lumMod val="50000"/>
                  </a:schemeClr>
                </a:solidFill>
              </a:rPr>
              <a:t>２</a:t>
            </a:r>
            <a:r>
              <a:rPr lang="ja-JP" altLang="en-US" dirty="0" smtClean="0">
                <a:solidFill>
                  <a:schemeClr val="bg1">
                    <a:lumMod val="50000"/>
                  </a:schemeClr>
                </a:solidFill>
              </a:rPr>
              <a:t>．</a:t>
            </a:r>
            <a:r>
              <a:rPr lang="ja-JP" altLang="en-US" dirty="0">
                <a:solidFill>
                  <a:schemeClr val="bg1">
                    <a:lumMod val="50000"/>
                  </a:schemeClr>
                </a:solidFill>
              </a:rPr>
              <a:t>労働力の喪失：</a:t>
            </a:r>
            <a:r>
              <a:rPr lang="ja-JP" altLang="en-US" dirty="0" smtClean="0">
                <a:solidFill>
                  <a:schemeClr val="bg1">
                    <a:lumMod val="50000"/>
                  </a:schemeClr>
                </a:solidFill>
              </a:rPr>
              <a:t>生産</a:t>
            </a:r>
            <a:r>
              <a:rPr lang="ja-JP" altLang="en-US" dirty="0">
                <a:solidFill>
                  <a:schemeClr val="bg1">
                    <a:lumMod val="50000"/>
                  </a:schemeClr>
                </a:solidFill>
              </a:rPr>
              <a:t>年齢人口</a:t>
            </a:r>
            <a:r>
              <a:rPr lang="ja-JP" altLang="en-US" dirty="0" smtClean="0">
                <a:solidFill>
                  <a:schemeClr val="bg1">
                    <a:lumMod val="50000"/>
                  </a:schemeClr>
                </a:solidFill>
              </a:rPr>
              <a:t>の減少</a:t>
            </a:r>
            <a:endParaRPr kumimoji="1" lang="ja-JP" altLang="en-US" dirty="0"/>
          </a:p>
        </p:txBody>
      </p:sp>
      <p:sp>
        <p:nvSpPr>
          <p:cNvPr id="23" name="正方形/長方形 22"/>
          <p:cNvSpPr/>
          <p:nvPr/>
        </p:nvSpPr>
        <p:spPr>
          <a:xfrm>
            <a:off x="508000" y="1358900"/>
            <a:ext cx="8128000" cy="15113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508000" y="2959100"/>
            <a:ext cx="8128000" cy="151130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正方形/長方形 24"/>
          <p:cNvSpPr/>
          <p:nvPr/>
        </p:nvSpPr>
        <p:spPr>
          <a:xfrm>
            <a:off x="508000" y="4572000"/>
            <a:ext cx="8128000" cy="15113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直角三角形 25"/>
          <p:cNvSpPr/>
          <p:nvPr/>
        </p:nvSpPr>
        <p:spPr>
          <a:xfrm>
            <a:off x="3378200" y="1460500"/>
            <a:ext cx="2273300" cy="4521200"/>
          </a:xfrm>
          <a:prstGeom prst="rtTriangle">
            <a:avLst/>
          </a:prstGeom>
          <a:solidFill>
            <a:srgbClr val="8B008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テキスト ボックス 27"/>
          <p:cNvSpPr txBox="1"/>
          <p:nvPr/>
        </p:nvSpPr>
        <p:spPr>
          <a:xfrm>
            <a:off x="736600" y="1883886"/>
            <a:ext cx="2191225" cy="461665"/>
          </a:xfrm>
          <a:prstGeom prst="rect">
            <a:avLst/>
          </a:prstGeom>
          <a:noFill/>
        </p:spPr>
        <p:txBody>
          <a:bodyPr wrap="none" rtlCol="0">
            <a:spAutoFit/>
          </a:bodyPr>
          <a:lstStyle/>
          <a:p>
            <a:r>
              <a:rPr kumimoji="1" lang="ja-JP" altLang="en-US" sz="2400" dirty="0" smtClean="0">
                <a:solidFill>
                  <a:srgbClr val="FFFFFF"/>
                </a:solidFill>
                <a:latin typeface="HGP創英角ｺﾞｼｯｸUB"/>
                <a:ea typeface="HGP創英角ｺﾞｼｯｸUB"/>
                <a:cs typeface="HGP創英角ｺﾞｼｯｸUB"/>
              </a:rPr>
              <a:t>アプリケーション</a:t>
            </a:r>
            <a:endParaRPr kumimoji="1" lang="ja-JP" altLang="en-US" sz="2400" dirty="0">
              <a:solidFill>
                <a:srgbClr val="FFFFFF"/>
              </a:solidFill>
              <a:latin typeface="HGP創英角ｺﾞｼｯｸUB"/>
              <a:ea typeface="HGP創英角ｺﾞｼｯｸUB"/>
              <a:cs typeface="HGP創英角ｺﾞｼｯｸUB"/>
            </a:endParaRPr>
          </a:p>
        </p:txBody>
      </p:sp>
      <p:sp>
        <p:nvSpPr>
          <p:cNvPr id="29" name="テキスト ボックス 28"/>
          <p:cNvSpPr txBox="1"/>
          <p:nvPr/>
        </p:nvSpPr>
        <p:spPr>
          <a:xfrm>
            <a:off x="736600" y="3383518"/>
            <a:ext cx="2123899" cy="461665"/>
          </a:xfrm>
          <a:prstGeom prst="rect">
            <a:avLst/>
          </a:prstGeom>
          <a:noFill/>
        </p:spPr>
        <p:txBody>
          <a:bodyPr wrap="none" rtlCol="0">
            <a:spAutoFit/>
          </a:bodyPr>
          <a:lstStyle/>
          <a:p>
            <a:r>
              <a:rPr kumimoji="1" lang="ja-JP" altLang="en-US" sz="2400" dirty="0" smtClean="0">
                <a:solidFill>
                  <a:srgbClr val="FFFFFF"/>
                </a:solidFill>
                <a:latin typeface="HGP創英角ｺﾞｼｯｸUB"/>
                <a:ea typeface="HGP創英角ｺﾞｼｯｸUB"/>
                <a:cs typeface="HGP創英角ｺﾞｼｯｸUB"/>
              </a:rPr>
              <a:t>プラットフォーム</a:t>
            </a:r>
            <a:endParaRPr kumimoji="1" lang="ja-JP" altLang="en-US" sz="2400" dirty="0">
              <a:solidFill>
                <a:srgbClr val="FFFFFF"/>
              </a:solidFill>
              <a:latin typeface="HGP創英角ｺﾞｼｯｸUB"/>
              <a:ea typeface="HGP創英角ｺﾞｼｯｸUB"/>
              <a:cs typeface="HGP創英角ｺﾞｼｯｸUB"/>
            </a:endParaRPr>
          </a:p>
        </p:txBody>
      </p:sp>
      <p:sp>
        <p:nvSpPr>
          <p:cNvPr id="30" name="テキスト ボックス 29"/>
          <p:cNvSpPr txBox="1"/>
          <p:nvPr/>
        </p:nvSpPr>
        <p:spPr>
          <a:xfrm>
            <a:off x="736600" y="5110718"/>
            <a:ext cx="2460930" cy="400110"/>
          </a:xfrm>
          <a:prstGeom prst="rect">
            <a:avLst/>
          </a:prstGeom>
          <a:noFill/>
        </p:spPr>
        <p:txBody>
          <a:bodyPr wrap="none" rtlCol="0">
            <a:spAutoFit/>
          </a:bodyPr>
          <a:lstStyle/>
          <a:p>
            <a:r>
              <a:rPr kumimoji="1" lang="ja-JP" altLang="en-US" sz="2000" dirty="0" smtClean="0">
                <a:solidFill>
                  <a:srgbClr val="FFFFFF"/>
                </a:solidFill>
                <a:latin typeface="HGP創英角ｺﾞｼｯｸUB"/>
                <a:ea typeface="HGP創英角ｺﾞｼｯｸUB"/>
                <a:cs typeface="HGP創英角ｺﾞｼｯｸUB"/>
              </a:rPr>
              <a:t>インフラストラクチャー</a:t>
            </a:r>
            <a:endParaRPr kumimoji="1" lang="ja-JP" altLang="en-US" sz="2000" dirty="0">
              <a:solidFill>
                <a:srgbClr val="FFFFFF"/>
              </a:solidFill>
              <a:latin typeface="HGP創英角ｺﾞｼｯｸUB"/>
              <a:ea typeface="HGP創英角ｺﾞｼｯｸUB"/>
              <a:cs typeface="HGP創英角ｺﾞｼｯｸUB"/>
            </a:endParaRPr>
          </a:p>
        </p:txBody>
      </p:sp>
      <p:sp>
        <p:nvSpPr>
          <p:cNvPr id="32" name="テキスト ボックス 31"/>
          <p:cNvSpPr txBox="1"/>
          <p:nvPr/>
        </p:nvSpPr>
        <p:spPr>
          <a:xfrm>
            <a:off x="3424963" y="4820166"/>
            <a:ext cx="1803298" cy="1138773"/>
          </a:xfrm>
          <a:prstGeom prst="rect">
            <a:avLst/>
          </a:prstGeom>
          <a:noFill/>
        </p:spPr>
        <p:txBody>
          <a:bodyPr wrap="none" rtlCol="0">
            <a:spAutoFit/>
          </a:bodyPr>
          <a:lstStyle/>
          <a:p>
            <a:r>
              <a:rPr kumimoji="1" lang="ja-JP" altLang="en-US" sz="2800" dirty="0" smtClean="0">
                <a:solidFill>
                  <a:srgbClr val="FFFFFF"/>
                </a:solidFill>
                <a:latin typeface="HGP創英角ｺﾞｼｯｸUB"/>
                <a:ea typeface="HGP創英角ｺﾞｼｯｸUB"/>
                <a:cs typeface="HGP創英角ｺﾞｼｯｸUB"/>
              </a:rPr>
              <a:t>求められる</a:t>
            </a:r>
            <a:endParaRPr kumimoji="1" lang="en-US" altLang="ja-JP" sz="2800" dirty="0" smtClean="0">
              <a:solidFill>
                <a:srgbClr val="FFFFFF"/>
              </a:solidFill>
              <a:latin typeface="HGP創英角ｺﾞｼｯｸUB"/>
              <a:ea typeface="HGP創英角ｺﾞｼｯｸUB"/>
              <a:cs typeface="HGP創英角ｺﾞｼｯｸUB"/>
            </a:endParaRPr>
          </a:p>
          <a:p>
            <a:r>
              <a:rPr kumimoji="1" lang="ja-JP" altLang="en-US" sz="4000" dirty="0" smtClean="0">
                <a:solidFill>
                  <a:srgbClr val="FFFFFF"/>
                </a:solidFill>
                <a:latin typeface="HGP創英角ｺﾞｼｯｸUB"/>
                <a:ea typeface="HGP創英角ｺﾞｼｯｸUB"/>
                <a:cs typeface="HGP創英角ｺﾞｼｯｸUB"/>
              </a:rPr>
              <a:t>専門性</a:t>
            </a:r>
            <a:endParaRPr kumimoji="1" lang="ja-JP" altLang="en-US" sz="4000" dirty="0">
              <a:solidFill>
                <a:srgbClr val="FFFFFF"/>
              </a:solidFill>
              <a:latin typeface="HGP創英角ｺﾞｼｯｸUB"/>
              <a:ea typeface="HGP創英角ｺﾞｼｯｸUB"/>
              <a:cs typeface="HGP創英角ｺﾞｼｯｸUB"/>
            </a:endParaRPr>
          </a:p>
        </p:txBody>
      </p:sp>
      <p:sp>
        <p:nvSpPr>
          <p:cNvPr id="33" name="正方形/長方形 32"/>
          <p:cNvSpPr/>
          <p:nvPr/>
        </p:nvSpPr>
        <p:spPr>
          <a:xfrm>
            <a:off x="6591300" y="1460500"/>
            <a:ext cx="1771650" cy="4521200"/>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正方形/長方形 33"/>
          <p:cNvSpPr/>
          <p:nvPr/>
        </p:nvSpPr>
        <p:spPr>
          <a:xfrm>
            <a:off x="6661150" y="3028950"/>
            <a:ext cx="1631950" cy="2885539"/>
          </a:xfrm>
          <a:prstGeom prst="rect">
            <a:avLst/>
          </a:prstGeom>
          <a:solidFill>
            <a:srgbClr val="01D10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正方形/長方形 34"/>
          <p:cNvSpPr/>
          <p:nvPr/>
        </p:nvSpPr>
        <p:spPr>
          <a:xfrm>
            <a:off x="6731000" y="4673600"/>
            <a:ext cx="1504950" cy="1191171"/>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6" name="曲線コネクタ 45"/>
          <p:cNvCxnSpPr>
            <a:stCxn id="47" idx="3"/>
            <a:endCxn id="48" idx="0"/>
          </p:cNvCxnSpPr>
          <p:nvPr/>
        </p:nvCxnSpPr>
        <p:spPr>
          <a:xfrm>
            <a:off x="3116406" y="1189623"/>
            <a:ext cx="420546" cy="847685"/>
          </a:xfrm>
          <a:prstGeom prst="curvedConnector2">
            <a:avLst/>
          </a:prstGeom>
          <a:ln>
            <a:solidFill>
              <a:schemeClr val="accent6">
                <a:lumMod val="60000"/>
                <a:lumOff val="40000"/>
              </a:schemeClr>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47" name="テキスト ボックス 46"/>
          <p:cNvSpPr txBox="1"/>
          <p:nvPr/>
        </p:nvSpPr>
        <p:spPr>
          <a:xfrm>
            <a:off x="508000" y="1020346"/>
            <a:ext cx="2608406" cy="338554"/>
          </a:xfrm>
          <a:prstGeom prst="rect">
            <a:avLst/>
          </a:prstGeom>
          <a:noFill/>
        </p:spPr>
        <p:txBody>
          <a:bodyPr wrap="none" rtlCol="0">
            <a:spAutoFit/>
          </a:bodyPr>
          <a:lstStyle/>
          <a:p>
            <a:r>
              <a:rPr kumimoji="1" lang="ja-JP" altLang="en-US" sz="1600" dirty="0" smtClean="0">
                <a:solidFill>
                  <a:srgbClr val="FF6600"/>
                </a:solidFill>
              </a:rPr>
              <a:t>アプリケーション需要の拡大</a:t>
            </a:r>
            <a:endParaRPr kumimoji="1" lang="ja-JP" altLang="en-US" sz="1600" dirty="0">
              <a:solidFill>
                <a:srgbClr val="FF6600"/>
              </a:solidFill>
            </a:endParaRPr>
          </a:p>
        </p:txBody>
      </p:sp>
      <p:sp>
        <p:nvSpPr>
          <p:cNvPr id="48" name="正方形/長方形 47"/>
          <p:cNvSpPr/>
          <p:nvPr/>
        </p:nvSpPr>
        <p:spPr>
          <a:xfrm>
            <a:off x="3406777" y="2037308"/>
            <a:ext cx="260350" cy="2032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テキスト ボックス 64"/>
          <p:cNvSpPr txBox="1"/>
          <p:nvPr/>
        </p:nvSpPr>
        <p:spPr>
          <a:xfrm>
            <a:off x="6747354" y="4990753"/>
            <a:ext cx="1488595" cy="646331"/>
          </a:xfrm>
          <a:prstGeom prst="rect">
            <a:avLst/>
          </a:prstGeom>
          <a:noFill/>
        </p:spPr>
        <p:txBody>
          <a:bodyPr wrap="square" rtlCol="0">
            <a:spAutoFit/>
          </a:bodyPr>
          <a:lstStyle/>
          <a:p>
            <a:pPr algn="ctr"/>
            <a:r>
              <a:rPr kumimoji="1" lang="en-US" altLang="ja-JP" sz="3600" dirty="0" err="1" smtClean="0">
                <a:solidFill>
                  <a:schemeClr val="bg1"/>
                </a:solidFill>
                <a:latin typeface="Arial Black"/>
                <a:cs typeface="Arial Black"/>
              </a:rPr>
              <a:t>IaaS</a:t>
            </a:r>
            <a:endParaRPr kumimoji="1" lang="ja-JP" altLang="en-US" sz="3600" dirty="0">
              <a:solidFill>
                <a:schemeClr val="bg1"/>
              </a:solidFill>
              <a:latin typeface="Arial Black"/>
              <a:cs typeface="Arial Black"/>
            </a:endParaRPr>
          </a:p>
        </p:txBody>
      </p:sp>
      <p:sp>
        <p:nvSpPr>
          <p:cNvPr id="66" name="テキスト ボックス 65"/>
          <p:cNvSpPr txBox="1"/>
          <p:nvPr/>
        </p:nvSpPr>
        <p:spPr>
          <a:xfrm>
            <a:off x="6661151" y="3465721"/>
            <a:ext cx="1631949" cy="646331"/>
          </a:xfrm>
          <a:prstGeom prst="rect">
            <a:avLst/>
          </a:prstGeom>
          <a:noFill/>
        </p:spPr>
        <p:txBody>
          <a:bodyPr wrap="square" rtlCol="0">
            <a:spAutoFit/>
          </a:bodyPr>
          <a:lstStyle/>
          <a:p>
            <a:pPr algn="ctr"/>
            <a:r>
              <a:rPr kumimoji="1" lang="en-US" altLang="ja-JP" sz="3600" dirty="0" err="1" smtClean="0">
                <a:solidFill>
                  <a:schemeClr val="bg1"/>
                </a:solidFill>
                <a:latin typeface="Arial Black"/>
                <a:cs typeface="Arial Black"/>
              </a:rPr>
              <a:t>PaaS</a:t>
            </a:r>
            <a:endParaRPr kumimoji="1" lang="ja-JP" altLang="en-US" sz="3600" dirty="0">
              <a:solidFill>
                <a:schemeClr val="bg1"/>
              </a:solidFill>
              <a:latin typeface="Arial Black"/>
              <a:cs typeface="Arial Black"/>
            </a:endParaRPr>
          </a:p>
        </p:txBody>
      </p:sp>
      <p:sp>
        <p:nvSpPr>
          <p:cNvPr id="67" name="テキスト ボックス 66"/>
          <p:cNvSpPr txBox="1"/>
          <p:nvPr/>
        </p:nvSpPr>
        <p:spPr>
          <a:xfrm>
            <a:off x="6731000" y="1877189"/>
            <a:ext cx="1488595" cy="646331"/>
          </a:xfrm>
          <a:prstGeom prst="rect">
            <a:avLst/>
          </a:prstGeom>
          <a:noFill/>
        </p:spPr>
        <p:txBody>
          <a:bodyPr wrap="square" rtlCol="0">
            <a:spAutoFit/>
          </a:bodyPr>
          <a:lstStyle/>
          <a:p>
            <a:pPr algn="ctr"/>
            <a:r>
              <a:rPr kumimoji="1" lang="en-US" altLang="ja-JP" sz="3600" dirty="0" err="1" smtClean="0">
                <a:solidFill>
                  <a:srgbClr val="008000"/>
                </a:solidFill>
                <a:latin typeface="Arial Black"/>
                <a:cs typeface="Arial Black"/>
              </a:rPr>
              <a:t>SaaS</a:t>
            </a:r>
            <a:endParaRPr kumimoji="1" lang="ja-JP" altLang="en-US" sz="3600" dirty="0">
              <a:solidFill>
                <a:srgbClr val="008000"/>
              </a:solidFill>
              <a:latin typeface="Arial Black"/>
              <a:cs typeface="Arial Black"/>
            </a:endParaRPr>
          </a:p>
        </p:txBody>
      </p:sp>
      <p:grpSp>
        <p:nvGrpSpPr>
          <p:cNvPr id="2" name="図形グループ 1"/>
          <p:cNvGrpSpPr/>
          <p:nvPr/>
        </p:nvGrpSpPr>
        <p:grpSpPr>
          <a:xfrm>
            <a:off x="3505200" y="1460500"/>
            <a:ext cx="5170999" cy="4961354"/>
            <a:chOff x="3505200" y="1460500"/>
            <a:chExt cx="5170999" cy="4961354"/>
          </a:xfrm>
        </p:grpSpPr>
        <p:sp>
          <p:nvSpPr>
            <p:cNvPr id="27" name="直角三角形 26"/>
            <p:cNvSpPr/>
            <p:nvPr/>
          </p:nvSpPr>
          <p:spPr>
            <a:xfrm flipH="1" flipV="1">
              <a:off x="3505200" y="1460500"/>
              <a:ext cx="2273300" cy="4521200"/>
            </a:xfrm>
            <a:prstGeom prst="r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テキスト ボックス 30"/>
            <p:cNvSpPr txBox="1"/>
            <p:nvPr/>
          </p:nvSpPr>
          <p:spPr>
            <a:xfrm>
              <a:off x="4445185" y="2166788"/>
              <a:ext cx="1005403" cy="584776"/>
            </a:xfrm>
            <a:prstGeom prst="rect">
              <a:avLst/>
            </a:prstGeom>
            <a:noFill/>
          </p:spPr>
          <p:txBody>
            <a:bodyPr wrap="none" rtlCol="0">
              <a:spAutoFit/>
            </a:bodyPr>
            <a:lstStyle/>
            <a:p>
              <a:r>
                <a:rPr kumimoji="1" lang="ja-JP" altLang="en-US" sz="3200" dirty="0" smtClean="0">
                  <a:solidFill>
                    <a:srgbClr val="FFFFFF"/>
                  </a:solidFill>
                  <a:latin typeface="HGP創英角ｺﾞｼｯｸUB"/>
                  <a:ea typeface="HGP創英角ｺﾞｼｯｸUB"/>
                  <a:cs typeface="HGP創英角ｺﾞｼｯｸUB"/>
                </a:rPr>
                <a:t>人材</a:t>
              </a:r>
              <a:endParaRPr kumimoji="1" lang="ja-JP" altLang="en-US" sz="3200" dirty="0">
                <a:solidFill>
                  <a:srgbClr val="FFFFFF"/>
                </a:solidFill>
                <a:latin typeface="HGP創英角ｺﾞｼｯｸUB"/>
                <a:ea typeface="HGP創英角ｺﾞｼｯｸUB"/>
                <a:cs typeface="HGP創英角ｺﾞｼｯｸUB"/>
              </a:endParaRPr>
            </a:p>
          </p:txBody>
        </p:sp>
        <p:cxnSp>
          <p:nvCxnSpPr>
            <p:cNvPr id="37" name="曲線コネクタ 36"/>
            <p:cNvCxnSpPr>
              <a:stCxn id="38" idx="1"/>
              <a:endCxn id="68" idx="0"/>
            </p:cNvCxnSpPr>
            <p:nvPr/>
          </p:nvCxnSpPr>
          <p:spPr>
            <a:xfrm rot="10800000">
              <a:off x="5695950" y="5588001"/>
              <a:ext cx="1359293" cy="664577"/>
            </a:xfrm>
            <a:prstGeom prst="curvedConnector2">
              <a:avLst/>
            </a:prstGeom>
            <a:ln>
              <a:solidFill>
                <a:schemeClr val="accent6">
                  <a:lumMod val="60000"/>
                  <a:lumOff val="40000"/>
                </a:schemeClr>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8" name="テキスト ボックス 37"/>
            <p:cNvSpPr txBox="1"/>
            <p:nvPr/>
          </p:nvSpPr>
          <p:spPr>
            <a:xfrm>
              <a:off x="7055242" y="6083300"/>
              <a:ext cx="1620957" cy="338554"/>
            </a:xfrm>
            <a:prstGeom prst="rect">
              <a:avLst/>
            </a:prstGeom>
            <a:noFill/>
          </p:spPr>
          <p:txBody>
            <a:bodyPr wrap="none" rtlCol="0">
              <a:spAutoFit/>
            </a:bodyPr>
            <a:lstStyle/>
            <a:p>
              <a:pPr algn="r"/>
              <a:r>
                <a:rPr kumimoji="1" lang="ja-JP" altLang="en-US" sz="1600" dirty="0" smtClean="0">
                  <a:solidFill>
                    <a:srgbClr val="FF6600"/>
                  </a:solidFill>
                </a:rPr>
                <a:t>若年人材の不足</a:t>
              </a:r>
              <a:endParaRPr kumimoji="1" lang="ja-JP" altLang="en-US" sz="1600" dirty="0">
                <a:solidFill>
                  <a:srgbClr val="FF6600"/>
                </a:solidFill>
              </a:endParaRPr>
            </a:p>
          </p:txBody>
        </p:sp>
        <p:sp>
          <p:nvSpPr>
            <p:cNvPr id="68" name="直角三角形 67"/>
            <p:cNvSpPr/>
            <p:nvPr/>
          </p:nvSpPr>
          <p:spPr>
            <a:xfrm flipH="1" flipV="1">
              <a:off x="3721100" y="1637258"/>
              <a:ext cx="1974849" cy="3950742"/>
            </a:xfrm>
            <a:prstGeom prst="rtTriangle">
              <a:avLst/>
            </a:prstGeom>
            <a:noFill/>
            <a:ln>
              <a:solidFill>
                <a:schemeClr val="bg1"/>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右矢印 84"/>
            <p:cNvSpPr/>
            <p:nvPr/>
          </p:nvSpPr>
          <p:spPr>
            <a:xfrm flipH="1">
              <a:off x="5365750" y="2332176"/>
              <a:ext cx="285750" cy="256004"/>
            </a:xfrm>
            <a:prstGeom prst="rightArrow">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右矢印 85"/>
            <p:cNvSpPr/>
            <p:nvPr/>
          </p:nvSpPr>
          <p:spPr>
            <a:xfrm>
              <a:off x="4234048" y="2332176"/>
              <a:ext cx="285750" cy="256004"/>
            </a:xfrm>
            <a:prstGeom prst="rightArrow">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7" name="右矢印 86"/>
            <p:cNvSpPr/>
            <p:nvPr/>
          </p:nvSpPr>
          <p:spPr>
            <a:xfrm rot="5400000" flipH="1">
              <a:off x="4796841" y="2766437"/>
              <a:ext cx="285750" cy="256004"/>
            </a:xfrm>
            <a:prstGeom prst="rightArrow">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右矢印 87"/>
            <p:cNvSpPr/>
            <p:nvPr/>
          </p:nvSpPr>
          <p:spPr>
            <a:xfrm rot="5400000">
              <a:off x="4796841" y="1924367"/>
              <a:ext cx="285750" cy="256004"/>
            </a:xfrm>
            <a:prstGeom prst="rightArrow">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 name="正方形/長方形 2"/>
          <p:cNvSpPr/>
          <p:nvPr/>
        </p:nvSpPr>
        <p:spPr>
          <a:xfrm>
            <a:off x="5764026" y="952303"/>
            <a:ext cx="2892053" cy="338554"/>
          </a:xfrm>
          <a:prstGeom prst="rect">
            <a:avLst/>
          </a:prstGeom>
        </p:spPr>
        <p:txBody>
          <a:bodyPr wrap="square">
            <a:spAutoFit/>
          </a:bodyPr>
          <a:lstStyle/>
          <a:p>
            <a:pPr lvl="0">
              <a:spcBef>
                <a:spcPct val="0"/>
              </a:spcBef>
            </a:pPr>
            <a:r>
              <a:rPr lang="ja-JP" altLang="en-US" sz="1600" dirty="0">
                <a:solidFill>
                  <a:srgbClr val="FF0000"/>
                </a:solidFill>
                <a:cs typeface="+mj-cs"/>
              </a:rPr>
              <a:t>選択の余地がないクラウド利用</a:t>
            </a:r>
          </a:p>
        </p:txBody>
      </p:sp>
    </p:spTree>
    <p:extLst>
      <p:ext uri="{BB962C8B-B14F-4D97-AF65-F5344CB8AC3E}">
        <p14:creationId xmlns:p14="http://schemas.microsoft.com/office/powerpoint/2010/main" val="292494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従来型ＳＩ</a:t>
            </a:r>
            <a:r>
              <a:rPr kumimoji="1" lang="ja-JP" altLang="en-US" dirty="0" smtClean="0"/>
              <a:t>事業の構造的限界</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14</a:t>
            </a:fld>
            <a:endParaRPr kumimoji="1" lang="ja-JP" altLang="en-US"/>
          </a:p>
        </p:txBody>
      </p:sp>
      <p:grpSp>
        <p:nvGrpSpPr>
          <p:cNvPr id="21" name="図形グループ 20"/>
          <p:cNvGrpSpPr/>
          <p:nvPr/>
        </p:nvGrpSpPr>
        <p:grpSpPr>
          <a:xfrm>
            <a:off x="1798638" y="901700"/>
            <a:ext cx="5543550" cy="1892300"/>
            <a:chOff x="1798638" y="901700"/>
            <a:chExt cx="5543550" cy="1892300"/>
          </a:xfrm>
        </p:grpSpPr>
        <p:sp>
          <p:nvSpPr>
            <p:cNvPr id="4" name="正方形/長方形 3"/>
            <p:cNvSpPr/>
            <p:nvPr/>
          </p:nvSpPr>
          <p:spPr>
            <a:xfrm>
              <a:off x="1798638" y="901700"/>
              <a:ext cx="5543550" cy="40640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クラウドや人工知能などのイノベーション</a:t>
              </a:r>
              <a:endParaRPr kumimoji="1" lang="ja-JP" altLang="en-US" sz="1600" dirty="0">
                <a:solidFill>
                  <a:srgbClr val="FFFFFF"/>
                </a:solidFill>
                <a:latin typeface="ＭＳ Ｐゴシック"/>
                <a:ea typeface="ＭＳ Ｐゴシック"/>
                <a:cs typeface="ＭＳ Ｐゴシック"/>
              </a:endParaRPr>
            </a:p>
          </p:txBody>
        </p:sp>
        <p:sp>
          <p:nvSpPr>
            <p:cNvPr id="5" name="正方形/長方形 4"/>
            <p:cNvSpPr/>
            <p:nvPr/>
          </p:nvSpPr>
          <p:spPr>
            <a:xfrm>
              <a:off x="1798638" y="1733550"/>
              <a:ext cx="1668462" cy="4064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err="1" smtClean="0">
                  <a:solidFill>
                    <a:srgbClr val="FFFFFF"/>
                  </a:solidFill>
                  <a:latin typeface="ＭＳ Ｐゴシック"/>
                  <a:ea typeface="ＭＳ Ｐゴシック"/>
                  <a:cs typeface="ＭＳ Ｐゴシック"/>
                </a:rPr>
                <a:t>SaaS</a:t>
              </a:r>
              <a:r>
                <a:rPr kumimoji="1" lang="ja-JP" altLang="en-US" sz="1200" dirty="0" smtClean="0">
                  <a:solidFill>
                    <a:srgbClr val="FFFFFF"/>
                  </a:solidFill>
                  <a:latin typeface="ＭＳ Ｐゴシック"/>
                  <a:ea typeface="ＭＳ Ｐゴシック"/>
                  <a:cs typeface="ＭＳ Ｐゴシック"/>
                </a:rPr>
                <a:t>適用領域の拡大</a:t>
              </a: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3736182" y="1733550"/>
              <a:ext cx="1668462" cy="4064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smtClean="0">
                  <a:solidFill>
                    <a:srgbClr val="FFFFFF"/>
                  </a:solidFill>
                  <a:latin typeface="ＭＳ Ｐゴシック"/>
                  <a:ea typeface="ＭＳ Ｐゴシック"/>
                  <a:cs typeface="ＭＳ Ｐゴシック"/>
                </a:rPr>
                <a:t>SDI(Software Defined Infra.)</a:t>
              </a:r>
            </a:p>
            <a:p>
              <a:pPr algn="ctr"/>
              <a:r>
                <a:rPr kumimoji="1" lang="en-US" altLang="ja-JP" sz="1000" dirty="0" smtClean="0">
                  <a:solidFill>
                    <a:srgbClr val="FFFFFF"/>
                  </a:solidFill>
                  <a:latin typeface="ＭＳ Ｐゴシック"/>
                  <a:ea typeface="ＭＳ Ｐゴシック"/>
                  <a:cs typeface="ＭＳ Ｐゴシック"/>
                </a:rPr>
                <a:t>Infrastructure as a Code</a:t>
              </a:r>
              <a:endParaRPr kumimoji="1" lang="ja-JP" altLang="en-US" sz="1000" dirty="0">
                <a:solidFill>
                  <a:srgbClr val="FFFFFF"/>
                </a:solidFill>
                <a:latin typeface="ＭＳ Ｐゴシック"/>
                <a:ea typeface="ＭＳ Ｐゴシック"/>
                <a:cs typeface="ＭＳ Ｐゴシック"/>
              </a:endParaRPr>
            </a:p>
          </p:txBody>
        </p:sp>
        <p:sp>
          <p:nvSpPr>
            <p:cNvPr id="7" name="正方形/長方形 6"/>
            <p:cNvSpPr/>
            <p:nvPr/>
          </p:nvSpPr>
          <p:spPr>
            <a:xfrm>
              <a:off x="5673726" y="1733550"/>
              <a:ext cx="1668462" cy="4064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運用の自動化・自律化</a:t>
              </a: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5673726" y="2387600"/>
              <a:ext cx="1668462" cy="40640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運用業務</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の減少</a:t>
              </a: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1798638" y="2387600"/>
              <a:ext cx="1668462" cy="40640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受託開発業務</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の減少</a:t>
              </a: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3736182" y="2387600"/>
              <a:ext cx="1668462" cy="40640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インフラ販売</a:t>
              </a:r>
              <a:r>
                <a:rPr lang="ja-JP" altLang="en-US" sz="1200" dirty="0" smtClean="0">
                  <a:solidFill>
                    <a:srgbClr val="FFFFFF"/>
                  </a:solidFill>
                  <a:latin typeface="ＭＳ Ｐゴシック"/>
                  <a:ea typeface="ＭＳ Ｐゴシック"/>
                  <a:cs typeface="ＭＳ Ｐゴシック"/>
                </a:rPr>
                <a:t>・</a:t>
              </a:r>
              <a:r>
                <a:rPr kumimoji="1" lang="ja-JP" altLang="en-US" sz="1200" dirty="0" smtClean="0">
                  <a:solidFill>
                    <a:srgbClr val="FFFFFF"/>
                  </a:solidFill>
                  <a:latin typeface="ＭＳ Ｐゴシック"/>
                  <a:ea typeface="ＭＳ Ｐゴシック"/>
                  <a:cs typeface="ＭＳ Ｐゴシック"/>
                </a:rPr>
                <a:t>構築</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業務の減少</a:t>
              </a:r>
              <a:endParaRPr kumimoji="1" lang="ja-JP" altLang="en-US" sz="1200" dirty="0">
                <a:solidFill>
                  <a:srgbClr val="FFFFFF"/>
                </a:solidFill>
                <a:latin typeface="ＭＳ Ｐゴシック"/>
                <a:ea typeface="ＭＳ Ｐゴシック"/>
                <a:cs typeface="ＭＳ Ｐゴシック"/>
              </a:endParaRPr>
            </a:p>
          </p:txBody>
        </p:sp>
        <p:cxnSp>
          <p:nvCxnSpPr>
            <p:cNvPr id="22" name="直線矢印コネクタ 21"/>
            <p:cNvCxnSpPr>
              <a:stCxn id="4" idx="2"/>
              <a:endCxn id="5" idx="0"/>
            </p:cNvCxnSpPr>
            <p:nvPr/>
          </p:nvCxnSpPr>
          <p:spPr>
            <a:xfrm flipH="1">
              <a:off x="2632869" y="1308100"/>
              <a:ext cx="1937544" cy="425450"/>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4" name="直線矢印コネクタ 23"/>
            <p:cNvCxnSpPr>
              <a:stCxn id="4" idx="2"/>
              <a:endCxn id="6" idx="0"/>
            </p:cNvCxnSpPr>
            <p:nvPr/>
          </p:nvCxnSpPr>
          <p:spPr>
            <a:xfrm>
              <a:off x="4570413" y="1308100"/>
              <a:ext cx="0" cy="425450"/>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7" name="直線矢印コネクタ 26"/>
            <p:cNvCxnSpPr>
              <a:stCxn id="4" idx="2"/>
              <a:endCxn id="7" idx="0"/>
            </p:cNvCxnSpPr>
            <p:nvPr/>
          </p:nvCxnSpPr>
          <p:spPr>
            <a:xfrm>
              <a:off x="4570413" y="1308100"/>
              <a:ext cx="1937544" cy="425450"/>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43" name="直線矢印コネクタ 42"/>
            <p:cNvCxnSpPr>
              <a:stCxn id="6" idx="2"/>
              <a:endCxn id="10" idx="0"/>
            </p:cNvCxnSpPr>
            <p:nvPr/>
          </p:nvCxnSpPr>
          <p:spPr>
            <a:xfrm>
              <a:off x="4570413" y="2139950"/>
              <a:ext cx="0" cy="247650"/>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46" name="直線矢印コネクタ 45"/>
            <p:cNvCxnSpPr>
              <a:stCxn id="5" idx="2"/>
              <a:endCxn id="9" idx="0"/>
            </p:cNvCxnSpPr>
            <p:nvPr/>
          </p:nvCxnSpPr>
          <p:spPr>
            <a:xfrm>
              <a:off x="2632869" y="2139950"/>
              <a:ext cx="0" cy="247650"/>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49" name="直線矢印コネクタ 48"/>
            <p:cNvCxnSpPr>
              <a:stCxn id="7" idx="2"/>
              <a:endCxn id="8" idx="0"/>
            </p:cNvCxnSpPr>
            <p:nvPr/>
          </p:nvCxnSpPr>
          <p:spPr>
            <a:xfrm>
              <a:off x="6507957" y="2139950"/>
              <a:ext cx="0" cy="247650"/>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grpSp>
        <p:nvGrpSpPr>
          <p:cNvPr id="23" name="図形グループ 22"/>
          <p:cNvGrpSpPr/>
          <p:nvPr/>
        </p:nvGrpSpPr>
        <p:grpSpPr>
          <a:xfrm>
            <a:off x="1798638" y="4629150"/>
            <a:ext cx="5543550" cy="1841500"/>
            <a:chOff x="1798638" y="4629150"/>
            <a:chExt cx="5543550" cy="1841500"/>
          </a:xfrm>
        </p:grpSpPr>
        <p:sp>
          <p:nvSpPr>
            <p:cNvPr id="11" name="正方形/長方形 10"/>
            <p:cNvSpPr/>
            <p:nvPr/>
          </p:nvSpPr>
          <p:spPr>
            <a:xfrm>
              <a:off x="5673726" y="4629150"/>
              <a:ext cx="1668462" cy="406400"/>
            </a:xfrm>
            <a:prstGeom prst="rect">
              <a:avLst/>
            </a:prstGeom>
            <a:solidFill>
              <a:srgbClr val="95373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ライセンス販売</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の減少</a:t>
              </a: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5673726" y="5257800"/>
              <a:ext cx="1668462" cy="40640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OSS</a:t>
              </a:r>
              <a:endParaRPr kumimoji="1" lang="ja-JP" altLang="en-US" sz="1200" dirty="0">
                <a:solidFill>
                  <a:srgbClr val="FFFFFF"/>
                </a:solidFill>
                <a:latin typeface="ＭＳ Ｐゴシック"/>
                <a:ea typeface="ＭＳ Ｐゴシック"/>
                <a:cs typeface="ＭＳ Ｐゴシック"/>
              </a:endParaRPr>
            </a:p>
          </p:txBody>
        </p:sp>
        <p:sp>
          <p:nvSpPr>
            <p:cNvPr id="13" name="正方形/長方形 12"/>
            <p:cNvSpPr/>
            <p:nvPr/>
          </p:nvSpPr>
          <p:spPr>
            <a:xfrm>
              <a:off x="3736182" y="5257800"/>
              <a:ext cx="1668462" cy="40640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err="1" smtClean="0">
                  <a:solidFill>
                    <a:srgbClr val="FFFFFF"/>
                  </a:solidFill>
                  <a:latin typeface="ＭＳ Ｐゴシック"/>
                  <a:ea typeface="ＭＳ Ｐゴシック"/>
                  <a:cs typeface="ＭＳ Ｐゴシック"/>
                </a:rPr>
                <a:t>DevOps</a:t>
              </a: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1798638" y="5257800"/>
              <a:ext cx="1668462" cy="40640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アジャイル開発</a:t>
              </a: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1798638" y="6064250"/>
              <a:ext cx="5543550" cy="40640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ビジネス・スピードの加速</a:t>
              </a:r>
              <a:endParaRPr kumimoji="1" lang="ja-JP" altLang="en-US" sz="1600" dirty="0">
                <a:solidFill>
                  <a:srgbClr val="FFFFFF"/>
                </a:solidFill>
                <a:latin typeface="ＭＳ Ｐゴシック"/>
                <a:ea typeface="ＭＳ Ｐゴシック"/>
                <a:cs typeface="ＭＳ Ｐゴシック"/>
              </a:endParaRPr>
            </a:p>
          </p:txBody>
        </p:sp>
        <p:sp>
          <p:nvSpPr>
            <p:cNvPr id="16" name="正方形/長方形 15"/>
            <p:cNvSpPr/>
            <p:nvPr/>
          </p:nvSpPr>
          <p:spPr>
            <a:xfrm>
              <a:off x="3736182" y="4629150"/>
              <a:ext cx="1668462" cy="406400"/>
            </a:xfrm>
            <a:prstGeom prst="rect">
              <a:avLst/>
            </a:prstGeom>
            <a:solidFill>
              <a:srgbClr val="95373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開発・運用方法</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の変革</a:t>
              </a:r>
              <a:endParaRPr kumimoji="1" lang="ja-JP" altLang="en-US" sz="1200" dirty="0">
                <a:solidFill>
                  <a:srgbClr val="FFFFFF"/>
                </a:solidFill>
                <a:latin typeface="ＭＳ Ｐゴシック"/>
                <a:ea typeface="ＭＳ Ｐゴシック"/>
                <a:cs typeface="ＭＳ Ｐゴシック"/>
              </a:endParaRPr>
            </a:p>
          </p:txBody>
        </p:sp>
        <p:sp>
          <p:nvSpPr>
            <p:cNvPr id="17" name="正方形/長方形 16"/>
            <p:cNvSpPr/>
            <p:nvPr/>
          </p:nvSpPr>
          <p:spPr>
            <a:xfrm>
              <a:off x="1798638" y="4629150"/>
              <a:ext cx="1668462" cy="406400"/>
            </a:xfrm>
            <a:prstGeom prst="rect">
              <a:avLst/>
            </a:prstGeom>
            <a:solidFill>
              <a:srgbClr val="95373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既存開発スキル</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の限界</a:t>
              </a:r>
              <a:endParaRPr kumimoji="1" lang="ja-JP" altLang="en-US" sz="1200" dirty="0">
                <a:solidFill>
                  <a:srgbClr val="FFFFFF"/>
                </a:solidFill>
                <a:latin typeface="ＭＳ Ｐゴシック"/>
                <a:ea typeface="ＭＳ Ｐゴシック"/>
                <a:cs typeface="ＭＳ Ｐゴシック"/>
              </a:endParaRPr>
            </a:p>
          </p:txBody>
        </p:sp>
        <p:cxnSp>
          <p:nvCxnSpPr>
            <p:cNvPr id="67" name="直線矢印コネクタ 66"/>
            <p:cNvCxnSpPr>
              <a:stCxn id="13" idx="0"/>
              <a:endCxn id="16" idx="2"/>
            </p:cNvCxnSpPr>
            <p:nvPr/>
          </p:nvCxnSpPr>
          <p:spPr>
            <a:xfrm flipV="1">
              <a:off x="4570413" y="5035550"/>
              <a:ext cx="0" cy="222250"/>
            </a:xfrm>
            <a:prstGeom prst="straightConnector1">
              <a:avLst/>
            </a:prstGeom>
            <a:ln>
              <a:solidFill>
                <a:schemeClr val="accent3">
                  <a:lumMod val="75000"/>
                </a:schemeClr>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68" name="直線矢印コネクタ 67"/>
            <p:cNvCxnSpPr>
              <a:stCxn id="14" idx="0"/>
              <a:endCxn id="17" idx="2"/>
            </p:cNvCxnSpPr>
            <p:nvPr/>
          </p:nvCxnSpPr>
          <p:spPr>
            <a:xfrm flipV="1">
              <a:off x="2632869" y="5035550"/>
              <a:ext cx="0" cy="222250"/>
            </a:xfrm>
            <a:prstGeom prst="straightConnector1">
              <a:avLst/>
            </a:prstGeom>
            <a:ln>
              <a:solidFill>
                <a:schemeClr val="accent3">
                  <a:lumMod val="75000"/>
                </a:schemeClr>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69" name="直線矢印コネクタ 68"/>
            <p:cNvCxnSpPr>
              <a:stCxn id="12" idx="0"/>
              <a:endCxn id="11" idx="2"/>
            </p:cNvCxnSpPr>
            <p:nvPr/>
          </p:nvCxnSpPr>
          <p:spPr>
            <a:xfrm flipV="1">
              <a:off x="6507957" y="5035550"/>
              <a:ext cx="0" cy="222250"/>
            </a:xfrm>
            <a:prstGeom prst="straightConnector1">
              <a:avLst/>
            </a:prstGeom>
            <a:ln>
              <a:solidFill>
                <a:schemeClr val="accent3">
                  <a:lumMod val="75000"/>
                </a:schemeClr>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76" name="直線矢印コネクタ 75"/>
            <p:cNvCxnSpPr>
              <a:stCxn id="15" idx="0"/>
              <a:endCxn id="13" idx="2"/>
            </p:cNvCxnSpPr>
            <p:nvPr/>
          </p:nvCxnSpPr>
          <p:spPr>
            <a:xfrm flipV="1">
              <a:off x="4570413" y="5664200"/>
              <a:ext cx="0" cy="400050"/>
            </a:xfrm>
            <a:prstGeom prst="straightConnector1">
              <a:avLst/>
            </a:prstGeom>
            <a:ln>
              <a:solidFill>
                <a:schemeClr val="accent3">
                  <a:lumMod val="75000"/>
                </a:schemeClr>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77" name="直線矢印コネクタ 76"/>
            <p:cNvCxnSpPr>
              <a:stCxn id="15" idx="0"/>
              <a:endCxn id="14" idx="2"/>
            </p:cNvCxnSpPr>
            <p:nvPr/>
          </p:nvCxnSpPr>
          <p:spPr>
            <a:xfrm flipH="1" flipV="1">
              <a:off x="2632869" y="5664200"/>
              <a:ext cx="1937544" cy="400050"/>
            </a:xfrm>
            <a:prstGeom prst="straightConnector1">
              <a:avLst/>
            </a:prstGeom>
            <a:ln>
              <a:solidFill>
                <a:schemeClr val="accent3">
                  <a:lumMod val="75000"/>
                </a:schemeClr>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78" name="直線矢印コネクタ 77"/>
            <p:cNvCxnSpPr>
              <a:stCxn id="15" idx="0"/>
              <a:endCxn id="12" idx="2"/>
            </p:cNvCxnSpPr>
            <p:nvPr/>
          </p:nvCxnSpPr>
          <p:spPr>
            <a:xfrm flipV="1">
              <a:off x="4570413" y="5664200"/>
              <a:ext cx="1937544" cy="400050"/>
            </a:xfrm>
            <a:prstGeom prst="straightConnector1">
              <a:avLst/>
            </a:prstGeom>
            <a:ln>
              <a:solidFill>
                <a:schemeClr val="accent3">
                  <a:lumMod val="75000"/>
                </a:schemeClr>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grpSp>
        <p:nvGrpSpPr>
          <p:cNvPr id="25" name="図形グループ 24"/>
          <p:cNvGrpSpPr/>
          <p:nvPr/>
        </p:nvGrpSpPr>
        <p:grpSpPr>
          <a:xfrm>
            <a:off x="1422400" y="2794000"/>
            <a:ext cx="6292850" cy="1835150"/>
            <a:chOff x="1422400" y="2794000"/>
            <a:chExt cx="6292850" cy="1835150"/>
          </a:xfrm>
        </p:grpSpPr>
        <p:sp>
          <p:nvSpPr>
            <p:cNvPr id="30" name="正方形/長方形 29"/>
            <p:cNvSpPr/>
            <p:nvPr/>
          </p:nvSpPr>
          <p:spPr>
            <a:xfrm>
              <a:off x="1422400" y="3257550"/>
              <a:ext cx="6292850" cy="95250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1797050" y="3708400"/>
              <a:ext cx="1668462" cy="40640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既存収益モデル</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の崩壊</a:t>
              </a: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3734594" y="3708400"/>
              <a:ext cx="1668462" cy="40640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既存スキル・人材</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の不適合</a:t>
              </a: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p:cNvSpPr/>
            <p:nvPr/>
          </p:nvSpPr>
          <p:spPr>
            <a:xfrm>
              <a:off x="5672138" y="3708400"/>
              <a:ext cx="1668462" cy="40640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ea typeface="ＭＳ Ｐゴシック"/>
                  <a:cs typeface="ＭＳ Ｐゴシック"/>
                </a:rPr>
                <a:t>採用できる</a:t>
              </a:r>
              <a:endParaRPr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若者人材の減少</a:t>
              </a:r>
              <a:endParaRPr kumimoji="1" lang="ja-JP" altLang="en-US" sz="1200" dirty="0">
                <a:solidFill>
                  <a:srgbClr val="FFFFFF"/>
                </a:solidFill>
                <a:latin typeface="ＭＳ Ｐゴシック"/>
                <a:ea typeface="ＭＳ Ｐゴシック"/>
                <a:cs typeface="ＭＳ Ｐゴシック"/>
              </a:endParaRPr>
            </a:p>
          </p:txBody>
        </p:sp>
        <p:cxnSp>
          <p:nvCxnSpPr>
            <p:cNvPr id="34" name="直線矢印コネクタ 33"/>
            <p:cNvCxnSpPr>
              <a:stCxn id="9" idx="2"/>
              <a:endCxn id="30" idx="0"/>
            </p:cNvCxnSpPr>
            <p:nvPr/>
          </p:nvCxnSpPr>
          <p:spPr>
            <a:xfrm>
              <a:off x="2632869" y="2794000"/>
              <a:ext cx="1935956" cy="463550"/>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37" name="直線矢印コネクタ 36"/>
            <p:cNvCxnSpPr>
              <a:stCxn id="10" idx="2"/>
              <a:endCxn id="30" idx="0"/>
            </p:cNvCxnSpPr>
            <p:nvPr/>
          </p:nvCxnSpPr>
          <p:spPr>
            <a:xfrm flipH="1">
              <a:off x="4568825" y="2794000"/>
              <a:ext cx="1588" cy="463550"/>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40" name="直線矢印コネクタ 39"/>
            <p:cNvCxnSpPr>
              <a:stCxn id="8" idx="2"/>
              <a:endCxn id="30" idx="0"/>
            </p:cNvCxnSpPr>
            <p:nvPr/>
          </p:nvCxnSpPr>
          <p:spPr>
            <a:xfrm flipH="1">
              <a:off x="4568825" y="2794000"/>
              <a:ext cx="1939132" cy="463550"/>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54" name="直線矢印コネクタ 53"/>
            <p:cNvCxnSpPr>
              <a:stCxn id="16" idx="0"/>
              <a:endCxn id="30" idx="2"/>
            </p:cNvCxnSpPr>
            <p:nvPr/>
          </p:nvCxnSpPr>
          <p:spPr>
            <a:xfrm flipH="1" flipV="1">
              <a:off x="4568825" y="4210050"/>
              <a:ext cx="1588" cy="419100"/>
            </a:xfrm>
            <a:prstGeom prst="straightConnector1">
              <a:avLst/>
            </a:prstGeom>
            <a:ln>
              <a:solidFill>
                <a:schemeClr val="accent3">
                  <a:lumMod val="75000"/>
                </a:schemeClr>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a:stCxn id="17" idx="0"/>
              <a:endCxn id="30" idx="2"/>
            </p:cNvCxnSpPr>
            <p:nvPr/>
          </p:nvCxnSpPr>
          <p:spPr>
            <a:xfrm flipV="1">
              <a:off x="2632869" y="4210050"/>
              <a:ext cx="1935956" cy="419100"/>
            </a:xfrm>
            <a:prstGeom prst="straightConnector1">
              <a:avLst/>
            </a:prstGeom>
            <a:ln>
              <a:solidFill>
                <a:schemeClr val="accent3">
                  <a:lumMod val="75000"/>
                </a:schemeClr>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56" name="直線矢印コネクタ 55"/>
            <p:cNvCxnSpPr>
              <a:stCxn id="11" idx="0"/>
              <a:endCxn id="30" idx="2"/>
            </p:cNvCxnSpPr>
            <p:nvPr/>
          </p:nvCxnSpPr>
          <p:spPr>
            <a:xfrm flipH="1" flipV="1">
              <a:off x="4568825" y="4210050"/>
              <a:ext cx="1939132" cy="419100"/>
            </a:xfrm>
            <a:prstGeom prst="straightConnector1">
              <a:avLst/>
            </a:prstGeom>
            <a:ln>
              <a:solidFill>
                <a:schemeClr val="accent3">
                  <a:lumMod val="75000"/>
                </a:schemeClr>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88" name="テキスト ボックス 87"/>
            <p:cNvSpPr txBox="1"/>
            <p:nvPr/>
          </p:nvSpPr>
          <p:spPr>
            <a:xfrm>
              <a:off x="2813505" y="3264932"/>
              <a:ext cx="3513815" cy="369332"/>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dirty="0" smtClean="0">
                  <a:solidFill>
                    <a:srgbClr val="FF6600"/>
                  </a:solidFill>
                </a:rPr>
                <a:t>これまでの</a:t>
              </a:r>
              <a:r>
                <a:rPr kumimoji="1" lang="en-US" altLang="ja-JP" dirty="0" smtClean="0">
                  <a:solidFill>
                    <a:srgbClr val="FF6600"/>
                  </a:solidFill>
                </a:rPr>
                <a:t>SI</a:t>
              </a:r>
              <a:r>
                <a:rPr kumimoji="1" lang="ja-JP" altLang="en-US" dirty="0" smtClean="0">
                  <a:solidFill>
                    <a:srgbClr val="FF6600"/>
                  </a:solidFill>
                </a:rPr>
                <a:t>事業が難しくなる理由</a:t>
              </a:r>
              <a:endParaRPr kumimoji="1" lang="ja-JP" altLang="en-US" dirty="0">
                <a:solidFill>
                  <a:srgbClr val="FF6600"/>
                </a:solidFill>
              </a:endParaRPr>
            </a:p>
          </p:txBody>
        </p:sp>
      </p:grpSp>
    </p:spTree>
    <p:extLst>
      <p:ext uri="{BB962C8B-B14F-4D97-AF65-F5344CB8AC3E}">
        <p14:creationId xmlns:p14="http://schemas.microsoft.com/office/powerpoint/2010/main" val="15146851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Horizontal)">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p:cNvSpPr/>
          <p:nvPr/>
        </p:nvSpPr>
        <p:spPr>
          <a:xfrm>
            <a:off x="457200" y="3614616"/>
            <a:ext cx="8071635" cy="2893100"/>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000" dirty="0">
              <a:solidFill>
                <a:srgbClr val="FFFFFF"/>
              </a:solidFill>
              <a:latin typeface="ＭＳ Ｐゴシック"/>
              <a:ea typeface="ＭＳ Ｐゴシック"/>
              <a:cs typeface="ＭＳ Ｐゴシック"/>
            </a:endParaRPr>
          </a:p>
        </p:txBody>
      </p:sp>
      <p:sp>
        <p:nvSpPr>
          <p:cNvPr id="50" name="正方形/長方形 49"/>
          <p:cNvSpPr/>
          <p:nvPr/>
        </p:nvSpPr>
        <p:spPr>
          <a:xfrm>
            <a:off x="6524295" y="3619145"/>
            <a:ext cx="2004923" cy="289310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既存テクノロジーや</a:t>
            </a:r>
            <a:endParaRPr kumimoji="1" lang="en-US" altLang="ja-JP" sz="1600" dirty="0" smtClean="0">
              <a:solidFill>
                <a:srgbClr val="FFFFFF"/>
              </a:solidFill>
              <a:latin typeface="ＭＳ Ｐゴシック"/>
              <a:ea typeface="ＭＳ Ｐゴシック"/>
              <a:cs typeface="ＭＳ Ｐゴシック"/>
            </a:endParaRPr>
          </a:p>
          <a:p>
            <a:pPr algn="ctr"/>
            <a:r>
              <a:rPr lang="ja-JP" altLang="en-US" sz="1600" dirty="0" smtClean="0">
                <a:solidFill>
                  <a:srgbClr val="FFFFFF"/>
                </a:solidFill>
                <a:latin typeface="ＭＳ Ｐゴシック"/>
                <a:ea typeface="ＭＳ Ｐゴシック"/>
                <a:cs typeface="ＭＳ Ｐゴシック"/>
              </a:rPr>
              <a:t>開発手法</a:t>
            </a:r>
            <a:r>
              <a:rPr kumimoji="1" lang="ja-JP" altLang="en-US" sz="1600" dirty="0" smtClean="0">
                <a:solidFill>
                  <a:srgbClr val="FFFFFF"/>
                </a:solidFill>
                <a:latin typeface="ＭＳ Ｐゴシック"/>
                <a:ea typeface="ＭＳ Ｐゴシック"/>
                <a:cs typeface="ＭＳ Ｐゴシック"/>
              </a:rPr>
              <a:t>を前提</a:t>
            </a:r>
            <a:endParaRPr kumimoji="1" lang="en-US" altLang="ja-JP" sz="1600" dirty="0" smtClean="0">
              <a:solidFill>
                <a:srgbClr val="FFFFFF"/>
              </a:solidFill>
              <a:latin typeface="ＭＳ Ｐゴシック"/>
              <a:ea typeface="ＭＳ Ｐゴシック"/>
              <a:cs typeface="ＭＳ Ｐゴシック"/>
            </a:endParaRPr>
          </a:p>
          <a:p>
            <a:pPr algn="ctr"/>
            <a:r>
              <a:rPr kumimoji="1" lang="ja-JP" altLang="en-US" sz="1600" dirty="0" smtClean="0">
                <a:solidFill>
                  <a:srgbClr val="FFFFFF"/>
                </a:solidFill>
                <a:latin typeface="ＭＳ Ｐゴシック"/>
                <a:ea typeface="ＭＳ Ｐゴシック"/>
                <a:cs typeface="ＭＳ Ｐゴシック"/>
              </a:rPr>
              <a:t>とした</a:t>
            </a:r>
            <a:r>
              <a:rPr lang="ja-JP" altLang="en-US" sz="1600" dirty="0" smtClean="0">
                <a:solidFill>
                  <a:srgbClr val="FFFFFF"/>
                </a:solidFill>
                <a:latin typeface="ＭＳ Ｐゴシック"/>
                <a:ea typeface="ＭＳ Ｐゴシック"/>
                <a:cs typeface="ＭＳ Ｐゴシック"/>
              </a:rPr>
              <a:t>プロジェクト</a:t>
            </a:r>
            <a:endParaRPr lang="en-US" altLang="ja-JP" sz="1600" dirty="0" smtClean="0">
              <a:solidFill>
                <a:srgbClr val="FFFFFF"/>
              </a:solidFill>
              <a:latin typeface="ＭＳ Ｐゴシック"/>
              <a:ea typeface="ＭＳ Ｐゴシック"/>
              <a:cs typeface="ＭＳ Ｐゴシック"/>
            </a:endParaRPr>
          </a:p>
          <a:p>
            <a:pPr algn="ctr"/>
            <a:endParaRPr lang="en-US" altLang="ja-JP" sz="1600" dirty="0" smtClean="0">
              <a:solidFill>
                <a:srgbClr val="FFFFFF"/>
              </a:solidFill>
              <a:latin typeface="ＭＳ Ｐゴシック"/>
              <a:ea typeface="ＭＳ Ｐゴシック"/>
              <a:cs typeface="ＭＳ Ｐゴシック"/>
            </a:endParaRPr>
          </a:p>
          <a:p>
            <a:pPr algn="ctr"/>
            <a:endParaRPr kumimoji="1" lang="en-US" altLang="ja-JP" sz="1600" dirty="0">
              <a:solidFill>
                <a:srgbClr val="FFFFFF"/>
              </a:solidFill>
              <a:latin typeface="ＭＳ Ｐゴシック"/>
              <a:ea typeface="ＭＳ Ｐゴシック"/>
              <a:cs typeface="ＭＳ Ｐゴシック"/>
            </a:endParaRPr>
          </a:p>
          <a:p>
            <a:pPr algn="ctr"/>
            <a:endParaRPr lang="en-US" altLang="ja-JP" sz="1600" dirty="0" smtClean="0">
              <a:solidFill>
                <a:srgbClr val="FFFFFF"/>
              </a:solidFill>
              <a:latin typeface="ＭＳ Ｐゴシック"/>
              <a:ea typeface="ＭＳ Ｐゴシック"/>
              <a:cs typeface="ＭＳ Ｐゴシック"/>
            </a:endParaRPr>
          </a:p>
          <a:p>
            <a:pPr algn="ctr"/>
            <a:r>
              <a:rPr lang="ja-JP" altLang="en-US" sz="2000" dirty="0" smtClean="0">
                <a:solidFill>
                  <a:srgbClr val="FFFFFF"/>
                </a:solidFill>
                <a:latin typeface="ＭＳ Ｐゴシック"/>
                <a:ea typeface="ＭＳ Ｐゴシック"/>
                <a:cs typeface="ＭＳ Ｐゴシック"/>
              </a:rPr>
              <a:t>スキルの停滞</a:t>
            </a:r>
            <a:endParaRPr kumimoji="1" lang="en-US" altLang="ja-JP" sz="2000" dirty="0">
              <a:solidFill>
                <a:srgbClr val="FFFFFF"/>
              </a:solidFill>
              <a:latin typeface="ＭＳ Ｐゴシック"/>
              <a:ea typeface="ＭＳ Ｐゴシック"/>
              <a:cs typeface="ＭＳ Ｐゴシック"/>
            </a:endParaRPr>
          </a:p>
        </p:txBody>
      </p:sp>
      <p:cxnSp>
        <p:nvCxnSpPr>
          <p:cNvPr id="32" name="直線コネクタ 31"/>
          <p:cNvCxnSpPr>
            <a:endCxn id="9" idx="1"/>
          </p:cNvCxnSpPr>
          <p:nvPr/>
        </p:nvCxnSpPr>
        <p:spPr>
          <a:xfrm flipV="1">
            <a:off x="2343592" y="1565188"/>
            <a:ext cx="2018271" cy="16070"/>
          </a:xfrm>
          <a:prstGeom prst="line">
            <a:avLst/>
          </a:prstGeom>
          <a:ln>
            <a:solidFill>
              <a:srgbClr val="FAC090"/>
            </a:solidFill>
            <a:prstDash val="sysDash"/>
            <a:headEnd type="none"/>
            <a:tailEnd type="arrow"/>
          </a:ln>
        </p:spPr>
        <p:style>
          <a:lnRef idx="2">
            <a:schemeClr val="accent1"/>
          </a:lnRef>
          <a:fillRef idx="0">
            <a:schemeClr val="accent1"/>
          </a:fillRef>
          <a:effectRef idx="1">
            <a:schemeClr val="accent1"/>
          </a:effectRef>
          <a:fontRef idx="minor">
            <a:schemeClr val="tx1"/>
          </a:fontRef>
        </p:style>
      </p:cxnSp>
      <p:sp>
        <p:nvSpPr>
          <p:cNvPr id="26" name="タイトル 25"/>
          <p:cNvSpPr>
            <a:spLocks noGrp="1"/>
          </p:cNvSpPr>
          <p:nvPr>
            <p:ph type="title"/>
          </p:nvPr>
        </p:nvSpPr>
        <p:spPr/>
        <p:txBody>
          <a:bodyPr/>
          <a:lstStyle/>
          <a:p>
            <a:r>
              <a:rPr kumimoji="1" lang="en-US" altLang="ja-JP" dirty="0" smtClean="0"/>
              <a:t>2015</a:t>
            </a:r>
            <a:r>
              <a:rPr kumimoji="1" lang="ja-JP" altLang="en-US" dirty="0" smtClean="0"/>
              <a:t>年問題の本質</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15</a:t>
            </a:fld>
            <a:endParaRPr kumimoji="1" lang="ja-JP" altLang="en-US"/>
          </a:p>
        </p:txBody>
      </p:sp>
      <p:sp>
        <p:nvSpPr>
          <p:cNvPr id="3" name="正方形/長方形 2"/>
          <p:cNvSpPr/>
          <p:nvPr/>
        </p:nvSpPr>
        <p:spPr>
          <a:xfrm>
            <a:off x="565212" y="3619145"/>
            <a:ext cx="7964006" cy="2893100"/>
          </a:xfrm>
          <a:prstGeom prst="rect">
            <a:avLst/>
          </a:prstGeom>
        </p:spPr>
        <p:txBody>
          <a:bodyPr wrap="square">
            <a:spAutoFit/>
          </a:bodyPr>
          <a:lstStyle/>
          <a:p>
            <a:r>
              <a:rPr lang="ja-JP" altLang="en-US" sz="1400" dirty="0" smtClean="0">
                <a:solidFill>
                  <a:srgbClr val="800000"/>
                </a:solidFill>
              </a:rPr>
              <a:t>マイナンバー</a:t>
            </a:r>
            <a:r>
              <a:rPr lang="ja-JP" altLang="en-US" sz="1400" dirty="0">
                <a:solidFill>
                  <a:srgbClr val="800000"/>
                </a:solidFill>
              </a:rPr>
              <a:t>制度（社会保障と税の共通番号制度）</a:t>
            </a:r>
          </a:p>
          <a:p>
            <a:pPr marL="360363" lvl="1" indent="-171450">
              <a:buFont typeface="Wingdings" charset="2"/>
              <a:buChar char="l"/>
            </a:pPr>
            <a:r>
              <a:rPr lang="en-US" altLang="ja-JP" sz="1050" dirty="0" smtClean="0"/>
              <a:t>2015</a:t>
            </a:r>
            <a:r>
              <a:rPr lang="ja-JP" altLang="en-US" sz="1050" dirty="0" smtClean="0"/>
              <a:t>年</a:t>
            </a:r>
            <a:r>
              <a:rPr lang="en-US" altLang="ja-JP" sz="1050" dirty="0" smtClean="0"/>
              <a:t>10</a:t>
            </a:r>
            <a:r>
              <a:rPr lang="ja-JP" altLang="en-US" sz="1050" dirty="0" smtClean="0"/>
              <a:t>月番号配布。</a:t>
            </a:r>
            <a:r>
              <a:rPr lang="en-US" altLang="ja-JP" sz="1050" dirty="0" smtClean="0"/>
              <a:t>2016</a:t>
            </a:r>
            <a:r>
              <a:rPr lang="ja-JP" altLang="en-US" sz="1050" dirty="0"/>
              <a:t>年</a:t>
            </a:r>
            <a:r>
              <a:rPr lang="en-US" altLang="ja-JP" sz="1050" dirty="0"/>
              <a:t>1</a:t>
            </a:r>
            <a:r>
              <a:rPr lang="ja-JP" altLang="en-US" sz="1050" dirty="0"/>
              <a:t>月に運用開始</a:t>
            </a:r>
            <a:r>
              <a:rPr lang="ja-JP" altLang="en-US" sz="1050" dirty="0" smtClean="0"/>
              <a:t>。</a:t>
            </a:r>
            <a:endParaRPr lang="en-US" altLang="ja-JP" sz="1050" dirty="0" smtClean="0"/>
          </a:p>
          <a:p>
            <a:pPr marL="360363" lvl="1" indent="-171450">
              <a:buFont typeface="Wingdings" charset="2"/>
              <a:buChar char="l"/>
            </a:pPr>
            <a:r>
              <a:rPr lang="en-US" altLang="ja-JP" sz="1050" dirty="0" smtClean="0"/>
              <a:t>2015</a:t>
            </a:r>
            <a:r>
              <a:rPr lang="ja-JP" altLang="en-US" sz="1050" dirty="0" smtClean="0"/>
              <a:t>年、</a:t>
            </a:r>
            <a:r>
              <a:rPr lang="ja-JP" altLang="en-US" sz="1050" dirty="0"/>
              <a:t>全国の地方自治体や政府機関のシステム改修が集中</a:t>
            </a:r>
            <a:r>
              <a:rPr lang="ja-JP" altLang="en-US" sz="1050" dirty="0" smtClean="0"/>
              <a:t>。</a:t>
            </a:r>
            <a:endParaRPr lang="en-US" altLang="ja-JP" sz="1050" dirty="0" smtClean="0"/>
          </a:p>
          <a:p>
            <a:pPr marL="360363" lvl="1" indent="-171450">
              <a:buFont typeface="Wingdings" charset="2"/>
              <a:buChar char="l"/>
            </a:pPr>
            <a:r>
              <a:rPr lang="ja-JP" altLang="en-US" sz="1050" dirty="0" smtClean="0"/>
              <a:t>銀行</a:t>
            </a:r>
            <a:r>
              <a:rPr lang="ja-JP" altLang="en-US" sz="1050" dirty="0"/>
              <a:t>預金や医療に関する情報もマイナンバーに紐付けされ、企業も従業員の給与支払い</a:t>
            </a:r>
            <a:r>
              <a:rPr lang="ja-JP" altLang="en-US" sz="1050" dirty="0" smtClean="0"/>
              <a:t>など</a:t>
            </a:r>
            <a:endParaRPr lang="en-US" altLang="ja-JP" sz="1050" dirty="0" smtClean="0"/>
          </a:p>
          <a:p>
            <a:pPr marL="188913" lvl="1"/>
            <a:r>
              <a:rPr lang="ja-JP" altLang="ja-JP" sz="1050" dirty="0" smtClean="0"/>
              <a:t>　</a:t>
            </a:r>
            <a:r>
              <a:rPr lang="ja-JP" altLang="en-US" sz="1050" dirty="0" smtClean="0"/>
              <a:t>　の</a:t>
            </a:r>
            <a:r>
              <a:rPr lang="ja-JP" altLang="en-US" sz="1050" dirty="0"/>
              <a:t>システムを改修が必要。</a:t>
            </a:r>
          </a:p>
          <a:p>
            <a:r>
              <a:rPr lang="ja-JP" altLang="en-US" sz="1400" dirty="0" smtClean="0">
                <a:solidFill>
                  <a:srgbClr val="800000"/>
                </a:solidFill>
              </a:rPr>
              <a:t>電力</a:t>
            </a:r>
            <a:r>
              <a:rPr lang="ja-JP" altLang="en-US" sz="1400" dirty="0">
                <a:solidFill>
                  <a:srgbClr val="800000"/>
                </a:solidFill>
              </a:rPr>
              <a:t>小売り自由化</a:t>
            </a:r>
          </a:p>
          <a:p>
            <a:pPr marL="360363" lvl="1" indent="-171450">
              <a:buFont typeface="Wingdings" charset="2"/>
              <a:buChar char="l"/>
            </a:pPr>
            <a:r>
              <a:rPr lang="en-US" altLang="ja-JP" sz="1050" dirty="0"/>
              <a:t>2016</a:t>
            </a:r>
            <a:r>
              <a:rPr lang="ja-JP" altLang="en-US" sz="1050" dirty="0"/>
              <a:t>年</a:t>
            </a:r>
            <a:r>
              <a:rPr lang="en-US" altLang="ja-JP" sz="1050" dirty="0"/>
              <a:t>4</a:t>
            </a:r>
            <a:r>
              <a:rPr lang="ja-JP" altLang="en-US" sz="1050" dirty="0"/>
              <a:t>月から施行。</a:t>
            </a:r>
            <a:endParaRPr lang="en-US" altLang="ja-JP" sz="1050" dirty="0"/>
          </a:p>
          <a:p>
            <a:pPr marL="360363" lvl="1" indent="-171450">
              <a:buFont typeface="Wingdings" charset="2"/>
              <a:buChar char="l"/>
            </a:pPr>
            <a:r>
              <a:rPr lang="ja-JP" altLang="en-US" sz="1050" dirty="0"/>
              <a:t>新電力会社は、料金計算や顧客管理などのシステムを新規開発。</a:t>
            </a:r>
            <a:endParaRPr lang="en-US" altLang="ja-JP" sz="1050" dirty="0"/>
          </a:p>
          <a:p>
            <a:pPr marL="360363" lvl="1" indent="-171450">
              <a:buFont typeface="Wingdings" charset="2"/>
              <a:buChar char="l"/>
            </a:pPr>
            <a:r>
              <a:rPr lang="ja-JP" altLang="en-US" sz="1050" dirty="0"/>
              <a:t>電力会社から送配電部門を切り離す「発送電分離」など電力改革に伴う</a:t>
            </a:r>
            <a:r>
              <a:rPr lang="en-US" altLang="ja-JP" sz="1050" dirty="0"/>
              <a:t>IT</a:t>
            </a:r>
            <a:r>
              <a:rPr lang="ja-JP" altLang="en-US" sz="1050" dirty="0"/>
              <a:t>需要は</a:t>
            </a:r>
            <a:r>
              <a:rPr lang="en-US" altLang="ja-JP" sz="1050" dirty="0"/>
              <a:t>1</a:t>
            </a:r>
            <a:r>
              <a:rPr lang="ja-JP" altLang="en-US" sz="1050" dirty="0"/>
              <a:t>兆円規模。</a:t>
            </a:r>
          </a:p>
          <a:p>
            <a:r>
              <a:rPr lang="ja-JP" altLang="en-US" sz="1400" dirty="0" smtClean="0">
                <a:solidFill>
                  <a:srgbClr val="800000"/>
                </a:solidFill>
              </a:rPr>
              <a:t>日本</a:t>
            </a:r>
            <a:r>
              <a:rPr lang="ja-JP" altLang="en-US" sz="1400" dirty="0">
                <a:solidFill>
                  <a:srgbClr val="800000"/>
                </a:solidFill>
              </a:rPr>
              <a:t>郵政グループシステム刷新</a:t>
            </a:r>
          </a:p>
          <a:p>
            <a:pPr marL="360363" lvl="1" indent="-171450">
              <a:buFont typeface="Wingdings" charset="2"/>
              <a:buChar char="l"/>
            </a:pPr>
            <a:r>
              <a:rPr lang="en-US" altLang="ja-JP" sz="1050" dirty="0"/>
              <a:t>2014</a:t>
            </a:r>
            <a:r>
              <a:rPr lang="ja-JP" altLang="en-US" sz="1050" dirty="0"/>
              <a:t>年度から</a:t>
            </a:r>
            <a:r>
              <a:rPr lang="en-US" altLang="ja-JP" sz="1050" dirty="0"/>
              <a:t>2016</a:t>
            </a:r>
            <a:r>
              <a:rPr lang="ja-JP" altLang="en-US" sz="1050" dirty="0"/>
              <a:t>年度までに</a:t>
            </a:r>
            <a:r>
              <a:rPr lang="en-US" altLang="ja-JP" sz="1050" dirty="0"/>
              <a:t>4900</a:t>
            </a:r>
            <a:r>
              <a:rPr lang="ja-JP" altLang="en-US" sz="1050" dirty="0"/>
              <a:t>億円を投じてシステムを刷新。</a:t>
            </a:r>
            <a:endParaRPr lang="en-US" altLang="ja-JP" sz="1050" dirty="0"/>
          </a:p>
          <a:p>
            <a:pPr marL="360363" lvl="1" indent="-171450">
              <a:buFont typeface="Wingdings" charset="2"/>
              <a:buChar char="l"/>
            </a:pPr>
            <a:r>
              <a:rPr lang="ja-JP" altLang="en-US" sz="1050" dirty="0"/>
              <a:t>ピーク時には</a:t>
            </a:r>
            <a:r>
              <a:rPr lang="en-US" altLang="ja-JP" sz="1050" dirty="0"/>
              <a:t>1</a:t>
            </a:r>
            <a:r>
              <a:rPr lang="ja-JP" altLang="en-US" sz="1050" dirty="0"/>
              <a:t>万人の開発要員が必要。</a:t>
            </a:r>
          </a:p>
          <a:p>
            <a:r>
              <a:rPr lang="ja-JP" altLang="en-US" sz="1400" dirty="0" smtClean="0">
                <a:solidFill>
                  <a:srgbClr val="800000"/>
                </a:solidFill>
              </a:rPr>
              <a:t>みずほ</a:t>
            </a:r>
            <a:r>
              <a:rPr lang="ja-JP" altLang="en-US" sz="1400" dirty="0">
                <a:solidFill>
                  <a:srgbClr val="800000"/>
                </a:solidFill>
              </a:rPr>
              <a:t>銀行勘定系システム刷新</a:t>
            </a:r>
          </a:p>
          <a:p>
            <a:pPr marL="360363" lvl="1" indent="-171450">
              <a:buFont typeface="Wingdings" charset="2"/>
              <a:buChar char="l"/>
            </a:pPr>
            <a:r>
              <a:rPr lang="en-US" altLang="ja-JP" sz="1050" dirty="0"/>
              <a:t>2017</a:t>
            </a:r>
            <a:r>
              <a:rPr lang="ja-JP" altLang="en-US" sz="1050" dirty="0"/>
              <a:t>年</a:t>
            </a:r>
            <a:r>
              <a:rPr lang="en-US" altLang="ja-JP" sz="1050" dirty="0"/>
              <a:t>1</a:t>
            </a:r>
            <a:r>
              <a:rPr lang="ja-JP" altLang="en-US" sz="1050" dirty="0"/>
              <a:t>月に運用開始。</a:t>
            </a:r>
            <a:endParaRPr lang="en-US" altLang="ja-JP" sz="1050" dirty="0"/>
          </a:p>
          <a:p>
            <a:pPr marL="360363" lvl="1" indent="-171450">
              <a:buFont typeface="Wingdings" charset="2"/>
              <a:buChar char="l"/>
            </a:pPr>
            <a:r>
              <a:rPr lang="ja-JP" altLang="en-US" sz="1050" dirty="0"/>
              <a:t>投資規模</a:t>
            </a:r>
            <a:r>
              <a:rPr lang="en-US" altLang="ja-JP" sz="1050" dirty="0"/>
              <a:t>3000</a:t>
            </a:r>
            <a:r>
              <a:rPr lang="ja-JP" altLang="en-US" sz="1050" dirty="0"/>
              <a:t>億円以上、ピーク時</a:t>
            </a:r>
            <a:r>
              <a:rPr lang="en-US" altLang="ja-JP" sz="1050" dirty="0"/>
              <a:t>8000</a:t>
            </a:r>
            <a:r>
              <a:rPr lang="ja-JP" altLang="en-US" sz="1050" dirty="0"/>
              <a:t>人規模の開発体制。</a:t>
            </a:r>
            <a:endParaRPr lang="en-US" altLang="ja-JP" sz="1050" dirty="0"/>
          </a:p>
          <a:p>
            <a:pPr marL="360363" lvl="1" indent="-171450">
              <a:buFont typeface="Wingdings" charset="2"/>
              <a:buChar char="l"/>
            </a:pPr>
            <a:r>
              <a:rPr lang="en-US" altLang="ja-JP" sz="1050" dirty="0"/>
              <a:t>2015</a:t>
            </a:r>
            <a:r>
              <a:rPr lang="ja-JP" altLang="en-US" sz="1050" dirty="0"/>
              <a:t>年は開発とテストの作業が集中</a:t>
            </a:r>
            <a:r>
              <a:rPr lang="ja-JP" altLang="en-US" sz="1050" dirty="0" smtClean="0"/>
              <a:t>。</a:t>
            </a:r>
            <a:endParaRPr lang="ja-JP" altLang="en-US" sz="1050" dirty="0"/>
          </a:p>
        </p:txBody>
      </p:sp>
      <p:sp>
        <p:nvSpPr>
          <p:cNvPr id="5" name="ホームベース 4"/>
          <p:cNvSpPr/>
          <p:nvPr/>
        </p:nvSpPr>
        <p:spPr>
          <a:xfrm>
            <a:off x="6349240" y="892431"/>
            <a:ext cx="2179595" cy="370703"/>
          </a:xfrm>
          <a:prstGeom prst="homePlate">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ＭＳ Ｐゴシック"/>
                <a:ea typeface="ＭＳ Ｐゴシック"/>
                <a:cs typeface="ＭＳ Ｐゴシック"/>
              </a:rPr>
              <a:t>2017</a:t>
            </a:r>
            <a:endParaRPr kumimoji="1" lang="ja-JP" altLang="en-US" sz="2000" dirty="0">
              <a:solidFill>
                <a:srgbClr val="FFFFFF"/>
              </a:solidFill>
              <a:latin typeface="ＭＳ Ｐゴシック"/>
              <a:ea typeface="ＭＳ Ｐゴシック"/>
              <a:cs typeface="ＭＳ Ｐゴシック"/>
            </a:endParaRPr>
          </a:p>
        </p:txBody>
      </p:sp>
      <p:sp>
        <p:nvSpPr>
          <p:cNvPr id="6" name="ホームベース 5"/>
          <p:cNvSpPr/>
          <p:nvPr/>
        </p:nvSpPr>
        <p:spPr>
          <a:xfrm>
            <a:off x="4344700" y="892431"/>
            <a:ext cx="2179595" cy="370703"/>
          </a:xfrm>
          <a:prstGeom prst="homePlate">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ＭＳ Ｐゴシック"/>
                <a:ea typeface="ＭＳ Ｐゴシック"/>
                <a:cs typeface="ＭＳ Ｐゴシック"/>
              </a:rPr>
              <a:t>2016</a:t>
            </a:r>
            <a:endParaRPr kumimoji="1" lang="ja-JP" altLang="en-US" sz="2000" dirty="0">
              <a:solidFill>
                <a:srgbClr val="FFFFFF"/>
              </a:solidFill>
              <a:latin typeface="ＭＳ Ｐゴシック"/>
              <a:ea typeface="ＭＳ Ｐゴシック"/>
              <a:cs typeface="ＭＳ Ｐゴシック"/>
            </a:endParaRPr>
          </a:p>
        </p:txBody>
      </p:sp>
      <p:sp>
        <p:nvSpPr>
          <p:cNvPr id="7" name="ホームベース 6"/>
          <p:cNvSpPr/>
          <p:nvPr/>
        </p:nvSpPr>
        <p:spPr>
          <a:xfrm>
            <a:off x="2343592" y="892431"/>
            <a:ext cx="2179595" cy="370703"/>
          </a:xfrm>
          <a:prstGeom prst="homePlate">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ＭＳ Ｐゴシック"/>
                <a:ea typeface="ＭＳ Ｐゴシック"/>
                <a:cs typeface="ＭＳ Ｐゴシック"/>
              </a:rPr>
              <a:t>2015</a:t>
            </a:r>
            <a:endParaRPr kumimoji="1" lang="ja-JP" altLang="en-US" sz="2000" dirty="0">
              <a:solidFill>
                <a:srgbClr val="FFFFFF"/>
              </a:solidFill>
              <a:latin typeface="ＭＳ Ｐゴシック"/>
              <a:ea typeface="ＭＳ Ｐゴシック"/>
              <a:cs typeface="ＭＳ Ｐゴシック"/>
            </a:endParaRPr>
          </a:p>
        </p:txBody>
      </p:sp>
      <p:sp>
        <p:nvSpPr>
          <p:cNvPr id="8" name="正方形/長方形 7"/>
          <p:cNvSpPr/>
          <p:nvPr/>
        </p:nvSpPr>
        <p:spPr>
          <a:xfrm>
            <a:off x="564830" y="1365814"/>
            <a:ext cx="1582351" cy="430887"/>
          </a:xfrm>
          <a:prstGeom prst="rect">
            <a:avLst/>
          </a:prstGeom>
        </p:spPr>
        <p:txBody>
          <a:bodyPr wrap="square">
            <a:spAutoFit/>
          </a:bodyPr>
          <a:lstStyle/>
          <a:p>
            <a:pPr lvl="0"/>
            <a:r>
              <a:rPr lang="ja-JP" altLang="en-US" sz="1400" dirty="0" smtClean="0">
                <a:solidFill>
                  <a:srgbClr val="800000"/>
                </a:solidFill>
              </a:rPr>
              <a:t>マイナンバー制度</a:t>
            </a:r>
            <a:endParaRPr lang="en-US" altLang="ja-JP" sz="1400" dirty="0" smtClean="0">
              <a:solidFill>
                <a:srgbClr val="800000"/>
              </a:solidFill>
            </a:endParaRPr>
          </a:p>
          <a:p>
            <a:pPr lvl="0"/>
            <a:r>
              <a:rPr lang="ja-JP" altLang="en-US" sz="800" dirty="0" smtClean="0">
                <a:solidFill>
                  <a:srgbClr val="800000"/>
                </a:solidFill>
              </a:rPr>
              <a:t>社会</a:t>
            </a:r>
            <a:r>
              <a:rPr lang="ja-JP" altLang="en-US" sz="800" dirty="0">
                <a:solidFill>
                  <a:srgbClr val="800000"/>
                </a:solidFill>
              </a:rPr>
              <a:t>保障と税の共通番号</a:t>
            </a:r>
            <a:r>
              <a:rPr lang="ja-JP" altLang="en-US" sz="800" dirty="0" smtClean="0">
                <a:solidFill>
                  <a:srgbClr val="800000"/>
                </a:solidFill>
              </a:rPr>
              <a:t>制度</a:t>
            </a:r>
            <a:endParaRPr lang="ja-JP" altLang="en-US" sz="800" dirty="0">
              <a:solidFill>
                <a:srgbClr val="800000"/>
              </a:solidFill>
            </a:endParaRPr>
          </a:p>
        </p:txBody>
      </p:sp>
      <p:sp>
        <p:nvSpPr>
          <p:cNvPr id="9" name="二等辺三角形 8"/>
          <p:cNvSpPr/>
          <p:nvPr/>
        </p:nvSpPr>
        <p:spPr>
          <a:xfrm>
            <a:off x="4300079" y="1455350"/>
            <a:ext cx="247136" cy="219676"/>
          </a:xfrm>
          <a:prstGeom prst="triangle">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二等辺三角形 9"/>
          <p:cNvSpPr/>
          <p:nvPr/>
        </p:nvSpPr>
        <p:spPr>
          <a:xfrm>
            <a:off x="3832507" y="1455350"/>
            <a:ext cx="247136" cy="219676"/>
          </a:xfrm>
          <a:prstGeom prst="triangl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テキスト ボックス 10"/>
          <p:cNvSpPr txBox="1"/>
          <p:nvPr/>
        </p:nvSpPr>
        <p:spPr>
          <a:xfrm>
            <a:off x="3665424" y="1688755"/>
            <a:ext cx="595035" cy="215444"/>
          </a:xfrm>
          <a:prstGeom prst="rect">
            <a:avLst/>
          </a:prstGeom>
          <a:noFill/>
        </p:spPr>
        <p:txBody>
          <a:bodyPr wrap="none" rtlCol="0">
            <a:spAutoFit/>
          </a:bodyPr>
          <a:lstStyle/>
          <a:p>
            <a:r>
              <a:rPr lang="ja-JP" altLang="en-US" sz="800" dirty="0" smtClean="0"/>
              <a:t>番号配布</a:t>
            </a:r>
            <a:endParaRPr kumimoji="1" lang="ja-JP" altLang="en-US" sz="800" dirty="0"/>
          </a:p>
        </p:txBody>
      </p:sp>
      <p:sp>
        <p:nvSpPr>
          <p:cNvPr id="12" name="テキスト ボックス 11"/>
          <p:cNvSpPr txBox="1"/>
          <p:nvPr/>
        </p:nvSpPr>
        <p:spPr>
          <a:xfrm>
            <a:off x="4129559" y="1688755"/>
            <a:ext cx="595035" cy="215444"/>
          </a:xfrm>
          <a:prstGeom prst="rect">
            <a:avLst/>
          </a:prstGeom>
          <a:noFill/>
        </p:spPr>
        <p:txBody>
          <a:bodyPr wrap="none" rtlCol="0">
            <a:spAutoFit/>
          </a:bodyPr>
          <a:lstStyle/>
          <a:p>
            <a:r>
              <a:rPr kumimoji="1" lang="ja-JP" altLang="en-US" sz="800" dirty="0" smtClean="0"/>
              <a:t>運用</a:t>
            </a:r>
            <a:r>
              <a:rPr lang="ja-JP" altLang="en-US" sz="800" dirty="0" smtClean="0"/>
              <a:t>開始</a:t>
            </a:r>
            <a:endParaRPr kumimoji="1" lang="ja-JP" altLang="en-US" sz="800" dirty="0"/>
          </a:p>
        </p:txBody>
      </p:sp>
      <p:sp>
        <p:nvSpPr>
          <p:cNvPr id="14" name="二等辺三角形 13"/>
          <p:cNvSpPr/>
          <p:nvPr/>
        </p:nvSpPr>
        <p:spPr>
          <a:xfrm>
            <a:off x="4828674" y="2013580"/>
            <a:ext cx="247136" cy="219676"/>
          </a:xfrm>
          <a:prstGeom prst="triangle">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テキスト ボックス 14"/>
          <p:cNvSpPr txBox="1"/>
          <p:nvPr/>
        </p:nvSpPr>
        <p:spPr>
          <a:xfrm>
            <a:off x="4775964" y="2212661"/>
            <a:ext cx="389850" cy="215444"/>
          </a:xfrm>
          <a:prstGeom prst="rect">
            <a:avLst/>
          </a:prstGeom>
          <a:noFill/>
        </p:spPr>
        <p:txBody>
          <a:bodyPr wrap="none" rtlCol="0">
            <a:spAutoFit/>
          </a:bodyPr>
          <a:lstStyle/>
          <a:p>
            <a:r>
              <a:rPr kumimoji="1" lang="ja-JP" altLang="en-US" sz="800" dirty="0" smtClean="0"/>
              <a:t>施行</a:t>
            </a:r>
            <a:endParaRPr kumimoji="1" lang="ja-JP" altLang="en-US" sz="800" dirty="0"/>
          </a:p>
        </p:txBody>
      </p:sp>
      <p:cxnSp>
        <p:nvCxnSpPr>
          <p:cNvPr id="18" name="直線矢印コネクタ 17"/>
          <p:cNvCxnSpPr/>
          <p:nvPr/>
        </p:nvCxnSpPr>
        <p:spPr>
          <a:xfrm>
            <a:off x="2343592" y="2663095"/>
            <a:ext cx="4129976" cy="0"/>
          </a:xfrm>
          <a:prstGeom prst="straightConnector1">
            <a:avLst/>
          </a:prstGeom>
          <a:ln w="76200" cmpd="sng">
            <a:solidFill>
              <a:schemeClr val="accent6">
                <a:lumMod val="60000"/>
                <a:lumOff val="40000"/>
              </a:schemeClr>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6" name="正方形/長方形 15"/>
          <p:cNvSpPr/>
          <p:nvPr/>
        </p:nvSpPr>
        <p:spPr>
          <a:xfrm>
            <a:off x="564830" y="2391041"/>
            <a:ext cx="1582484" cy="523220"/>
          </a:xfrm>
          <a:prstGeom prst="rect">
            <a:avLst/>
          </a:prstGeom>
          <a:solidFill>
            <a:schemeClr val="bg1">
              <a:alpha val="59000"/>
            </a:schemeClr>
          </a:solidFill>
        </p:spPr>
        <p:txBody>
          <a:bodyPr wrap="none">
            <a:spAutoFit/>
          </a:bodyPr>
          <a:lstStyle/>
          <a:p>
            <a:pPr lvl="0"/>
            <a:r>
              <a:rPr lang="ja-JP" altLang="en-US" sz="1400" dirty="0">
                <a:solidFill>
                  <a:srgbClr val="800000"/>
                </a:solidFill>
              </a:rPr>
              <a:t>日本郵政</a:t>
            </a:r>
            <a:r>
              <a:rPr lang="ja-JP" altLang="en-US" sz="1400" dirty="0" smtClean="0">
                <a:solidFill>
                  <a:srgbClr val="800000"/>
                </a:solidFill>
              </a:rPr>
              <a:t>グループ</a:t>
            </a:r>
            <a:endParaRPr lang="en-US" altLang="ja-JP" sz="1400" dirty="0" smtClean="0">
              <a:solidFill>
                <a:srgbClr val="800000"/>
              </a:solidFill>
            </a:endParaRPr>
          </a:p>
          <a:p>
            <a:pPr lvl="0"/>
            <a:r>
              <a:rPr lang="ja-JP" altLang="en-US" sz="1400" dirty="0" smtClean="0">
                <a:solidFill>
                  <a:srgbClr val="800000"/>
                </a:solidFill>
              </a:rPr>
              <a:t>システム</a:t>
            </a:r>
            <a:r>
              <a:rPr lang="ja-JP" altLang="en-US" sz="1400" dirty="0">
                <a:solidFill>
                  <a:srgbClr val="800000"/>
                </a:solidFill>
              </a:rPr>
              <a:t>刷新</a:t>
            </a:r>
          </a:p>
        </p:txBody>
      </p:sp>
      <p:sp>
        <p:nvSpPr>
          <p:cNvPr id="22" name="二等辺三角形 21"/>
          <p:cNvSpPr/>
          <p:nvPr/>
        </p:nvSpPr>
        <p:spPr>
          <a:xfrm>
            <a:off x="6277159" y="3056386"/>
            <a:ext cx="247136" cy="219676"/>
          </a:xfrm>
          <a:prstGeom prst="triangle">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テキスト ボックス 22"/>
          <p:cNvSpPr txBox="1"/>
          <p:nvPr/>
        </p:nvSpPr>
        <p:spPr>
          <a:xfrm>
            <a:off x="6224449" y="3276062"/>
            <a:ext cx="389850" cy="338554"/>
          </a:xfrm>
          <a:prstGeom prst="rect">
            <a:avLst/>
          </a:prstGeom>
          <a:noFill/>
        </p:spPr>
        <p:txBody>
          <a:bodyPr wrap="none" rtlCol="0">
            <a:spAutoFit/>
          </a:bodyPr>
          <a:lstStyle/>
          <a:p>
            <a:r>
              <a:rPr kumimoji="1" lang="ja-JP" altLang="en-US" sz="800" dirty="0" smtClean="0"/>
              <a:t>運用</a:t>
            </a:r>
            <a:endParaRPr kumimoji="1" lang="en-US" altLang="ja-JP" sz="800" dirty="0" smtClean="0"/>
          </a:p>
          <a:p>
            <a:r>
              <a:rPr lang="ja-JP" altLang="en-US" sz="800" dirty="0" smtClean="0"/>
              <a:t>開始</a:t>
            </a:r>
            <a:endParaRPr kumimoji="1" lang="ja-JP" altLang="en-US" sz="800" dirty="0"/>
          </a:p>
        </p:txBody>
      </p:sp>
      <p:sp>
        <p:nvSpPr>
          <p:cNvPr id="25" name="テキスト ボックス 24"/>
          <p:cNvSpPr txBox="1"/>
          <p:nvPr/>
        </p:nvSpPr>
        <p:spPr>
          <a:xfrm>
            <a:off x="3713758" y="2515643"/>
            <a:ext cx="1261884" cy="307777"/>
          </a:xfrm>
          <a:prstGeom prst="rect">
            <a:avLst/>
          </a:prstGeom>
          <a:noFill/>
        </p:spPr>
        <p:txBody>
          <a:bodyPr wrap="none" rtlCol="0">
            <a:spAutoFit/>
          </a:bodyPr>
          <a:lstStyle/>
          <a:p>
            <a:r>
              <a:rPr kumimoji="1" lang="ja-JP" altLang="en-US" sz="1400" dirty="0" smtClean="0">
                <a:solidFill>
                  <a:srgbClr val="800000"/>
                </a:solidFill>
              </a:rPr>
              <a:t>順次運用開始</a:t>
            </a:r>
            <a:endParaRPr kumimoji="1" lang="ja-JP" altLang="en-US" sz="1400" dirty="0">
              <a:solidFill>
                <a:srgbClr val="800000"/>
              </a:solidFill>
            </a:endParaRPr>
          </a:p>
        </p:txBody>
      </p:sp>
      <p:pic>
        <p:nvPicPr>
          <p:cNvPr id="28" name="図 27" descr="788px-Question_mark_alternate.svg.png"/>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932246" y="1649090"/>
            <a:ext cx="1167482" cy="1517134"/>
          </a:xfrm>
          <a:prstGeom prst="rect">
            <a:avLst/>
          </a:prstGeom>
          <a:ln>
            <a:noFill/>
          </a:ln>
          <a:effectLst>
            <a:outerShdw blurRad="292100" dist="139700" dir="2700000" algn="tl" rotWithShape="0">
              <a:srgbClr val="333333">
                <a:alpha val="65000"/>
              </a:srgbClr>
            </a:outerShdw>
          </a:effectLst>
        </p:spPr>
      </p:pic>
      <p:cxnSp>
        <p:nvCxnSpPr>
          <p:cNvPr id="30" name="直線コネクタ 29"/>
          <p:cNvCxnSpPr>
            <a:endCxn id="14" idx="1"/>
          </p:cNvCxnSpPr>
          <p:nvPr/>
        </p:nvCxnSpPr>
        <p:spPr>
          <a:xfrm>
            <a:off x="2343592" y="2123418"/>
            <a:ext cx="2546866" cy="0"/>
          </a:xfrm>
          <a:prstGeom prst="line">
            <a:avLst/>
          </a:prstGeom>
          <a:ln>
            <a:solidFill>
              <a:srgbClr val="FAC090"/>
            </a:solidFill>
            <a:prstDash val="sysDash"/>
            <a:headEnd type="none"/>
            <a:tailEnd type="arrow"/>
          </a:ln>
        </p:spPr>
        <p:style>
          <a:lnRef idx="2">
            <a:schemeClr val="accent1"/>
          </a:lnRef>
          <a:fillRef idx="0">
            <a:schemeClr val="accent1"/>
          </a:fillRef>
          <a:effectRef idx="1">
            <a:schemeClr val="accent1"/>
          </a:effectRef>
          <a:fontRef idx="minor">
            <a:schemeClr val="tx1"/>
          </a:fontRef>
        </p:style>
      </p:cxnSp>
      <p:sp>
        <p:nvSpPr>
          <p:cNvPr id="13" name="正方形/長方形 12"/>
          <p:cNvSpPr/>
          <p:nvPr/>
        </p:nvSpPr>
        <p:spPr>
          <a:xfrm>
            <a:off x="564830" y="1985190"/>
            <a:ext cx="1582351" cy="307777"/>
          </a:xfrm>
          <a:prstGeom prst="rect">
            <a:avLst/>
          </a:prstGeom>
        </p:spPr>
        <p:txBody>
          <a:bodyPr wrap="square">
            <a:spAutoFit/>
          </a:bodyPr>
          <a:lstStyle/>
          <a:p>
            <a:pPr lvl="0"/>
            <a:r>
              <a:rPr lang="ja-JP" altLang="en-US" sz="1400" dirty="0" smtClean="0">
                <a:solidFill>
                  <a:srgbClr val="800000"/>
                </a:solidFill>
              </a:rPr>
              <a:t>電力</a:t>
            </a:r>
            <a:r>
              <a:rPr lang="ja-JP" altLang="en-US" sz="1400" dirty="0">
                <a:solidFill>
                  <a:srgbClr val="800000"/>
                </a:solidFill>
              </a:rPr>
              <a:t>小売り自由化</a:t>
            </a:r>
          </a:p>
        </p:txBody>
      </p:sp>
      <p:cxnSp>
        <p:nvCxnSpPr>
          <p:cNvPr id="41" name="直線コネクタ 40"/>
          <p:cNvCxnSpPr>
            <a:endCxn id="22" idx="1"/>
          </p:cNvCxnSpPr>
          <p:nvPr/>
        </p:nvCxnSpPr>
        <p:spPr>
          <a:xfrm>
            <a:off x="2343592" y="3166224"/>
            <a:ext cx="3995351" cy="0"/>
          </a:xfrm>
          <a:prstGeom prst="line">
            <a:avLst/>
          </a:prstGeom>
          <a:ln>
            <a:solidFill>
              <a:srgbClr val="FAC090"/>
            </a:solidFill>
            <a:prstDash val="sysDash"/>
            <a:headEnd type="none"/>
            <a:tailEnd type="arrow"/>
          </a:ln>
        </p:spPr>
        <p:style>
          <a:lnRef idx="2">
            <a:schemeClr val="accent1"/>
          </a:lnRef>
          <a:fillRef idx="0">
            <a:schemeClr val="accent1"/>
          </a:fillRef>
          <a:effectRef idx="1">
            <a:schemeClr val="accent1"/>
          </a:effectRef>
          <a:fontRef idx="minor">
            <a:schemeClr val="tx1"/>
          </a:fontRef>
        </p:style>
      </p:cxnSp>
      <p:sp>
        <p:nvSpPr>
          <p:cNvPr id="21" name="正方形/長方形 20"/>
          <p:cNvSpPr/>
          <p:nvPr/>
        </p:nvSpPr>
        <p:spPr>
          <a:xfrm>
            <a:off x="564830" y="2943652"/>
            <a:ext cx="1740180" cy="523220"/>
          </a:xfrm>
          <a:prstGeom prst="rect">
            <a:avLst/>
          </a:prstGeom>
        </p:spPr>
        <p:txBody>
          <a:bodyPr wrap="none">
            <a:spAutoFit/>
          </a:bodyPr>
          <a:lstStyle/>
          <a:p>
            <a:pPr lvl="0"/>
            <a:r>
              <a:rPr lang="ja-JP" altLang="en-US" sz="1400" dirty="0">
                <a:solidFill>
                  <a:srgbClr val="800000"/>
                </a:solidFill>
              </a:rPr>
              <a:t>みずほ</a:t>
            </a:r>
            <a:r>
              <a:rPr lang="ja-JP" altLang="en-US" sz="1400" dirty="0" smtClean="0">
                <a:solidFill>
                  <a:srgbClr val="800000"/>
                </a:solidFill>
              </a:rPr>
              <a:t>銀行</a:t>
            </a:r>
            <a:endParaRPr lang="en-US" altLang="ja-JP" sz="1400" dirty="0" smtClean="0">
              <a:solidFill>
                <a:srgbClr val="800000"/>
              </a:solidFill>
            </a:endParaRPr>
          </a:p>
          <a:p>
            <a:pPr lvl="0"/>
            <a:r>
              <a:rPr lang="ja-JP" altLang="en-US" sz="1400" dirty="0" smtClean="0">
                <a:solidFill>
                  <a:srgbClr val="800000"/>
                </a:solidFill>
              </a:rPr>
              <a:t>勘定</a:t>
            </a:r>
            <a:r>
              <a:rPr lang="ja-JP" altLang="en-US" sz="1400" dirty="0">
                <a:solidFill>
                  <a:srgbClr val="800000"/>
                </a:solidFill>
              </a:rPr>
              <a:t>系システム刷新</a:t>
            </a:r>
          </a:p>
        </p:txBody>
      </p:sp>
      <p:sp>
        <p:nvSpPr>
          <p:cNvPr id="49" name="正方形/長方形 48"/>
          <p:cNvSpPr/>
          <p:nvPr/>
        </p:nvSpPr>
        <p:spPr>
          <a:xfrm>
            <a:off x="457200" y="892431"/>
            <a:ext cx="1753286" cy="370703"/>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ea typeface="ＭＳ Ｐゴシック"/>
                <a:cs typeface="ＭＳ Ｐゴシック"/>
              </a:rPr>
              <a:t>大規模プロジェクト</a:t>
            </a:r>
            <a:endParaRPr kumimoji="1" lang="ja-JP" altLang="en-US" sz="1200" dirty="0">
              <a:solidFill>
                <a:srgbClr val="FFFFFF"/>
              </a:solidFill>
              <a:latin typeface="ＭＳ Ｐゴシック"/>
              <a:ea typeface="ＭＳ Ｐゴシック"/>
              <a:cs typeface="ＭＳ Ｐゴシック"/>
            </a:endParaRPr>
          </a:p>
        </p:txBody>
      </p:sp>
      <p:sp>
        <p:nvSpPr>
          <p:cNvPr id="51" name="二等辺三角形 50"/>
          <p:cNvSpPr/>
          <p:nvPr/>
        </p:nvSpPr>
        <p:spPr>
          <a:xfrm rot="10800000">
            <a:off x="7063946" y="5128053"/>
            <a:ext cx="919892" cy="384434"/>
          </a:xfrm>
          <a:prstGeom prst="triangl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05988574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さらなる現実：ユーザー企業と</a:t>
            </a:r>
            <a:r>
              <a:rPr kumimoji="1" lang="en-US" altLang="ja-JP" dirty="0" smtClean="0"/>
              <a:t>IT</a:t>
            </a:r>
            <a:r>
              <a:rPr kumimoji="1" lang="ja-JP" altLang="en-US" dirty="0" smtClean="0"/>
              <a:t>ベンダーの意識の乖離</a:t>
            </a:r>
            <a:endParaRPr kumimoji="1" lang="ja-JP" altLang="en-US" dirty="0"/>
          </a:p>
        </p:txBody>
      </p:sp>
      <p:sp>
        <p:nvSpPr>
          <p:cNvPr id="5" name="正方形/長方形 4"/>
          <p:cNvSpPr/>
          <p:nvPr/>
        </p:nvSpPr>
        <p:spPr>
          <a:xfrm>
            <a:off x="227013" y="774700"/>
            <a:ext cx="8686800" cy="1015663"/>
          </a:xfrm>
          <a:prstGeom prst="rect">
            <a:avLst/>
          </a:prstGeom>
        </p:spPr>
        <p:txBody>
          <a:bodyPr wrap="square">
            <a:spAutoFit/>
          </a:bodyPr>
          <a:lstStyle/>
          <a:p>
            <a:pPr algn="ctr"/>
            <a:r>
              <a:rPr lang="ja-JP" altLang="en-US" sz="1800" dirty="0">
                <a:solidFill>
                  <a:schemeClr val="tx1">
                    <a:lumMod val="50000"/>
                    <a:lumOff val="50000"/>
                  </a:schemeClr>
                </a:solidFill>
                <a:effectLst/>
                <a:latin typeface="Arial Black"/>
                <a:ea typeface="HGP創英角ｺﾞｼｯｸUB"/>
                <a:cs typeface="Arial Black"/>
              </a:rPr>
              <a:t>ユーザー企業における情報システムが“</a:t>
            </a:r>
            <a:r>
              <a:rPr lang="en-US" altLang="ja-JP" sz="1800" dirty="0">
                <a:solidFill>
                  <a:srgbClr val="008000"/>
                </a:solidFill>
                <a:effectLst/>
                <a:latin typeface="Arial Black"/>
                <a:ea typeface="HGP創英角ｺﾞｼｯｸUB"/>
                <a:cs typeface="Arial Black"/>
              </a:rPr>
              <a:t>IT</a:t>
            </a:r>
            <a:r>
              <a:rPr lang="ja-JP" altLang="en-US" sz="1800" dirty="0">
                <a:solidFill>
                  <a:srgbClr val="008000"/>
                </a:solidFill>
                <a:effectLst/>
                <a:latin typeface="Arial Black"/>
                <a:ea typeface="HGP創英角ｺﾞｼｯｸUB"/>
                <a:cs typeface="Arial Black"/>
              </a:rPr>
              <a:t>企業に発注して開発するもの</a:t>
            </a:r>
            <a:r>
              <a:rPr lang="ja-JP" altLang="en-US" sz="1800" dirty="0">
                <a:solidFill>
                  <a:schemeClr val="tx1">
                    <a:lumMod val="50000"/>
                    <a:lumOff val="50000"/>
                  </a:schemeClr>
                </a:solidFill>
                <a:effectLst/>
                <a:latin typeface="Arial Black"/>
                <a:ea typeface="HGP創英角ｺﾞｼｯｸUB"/>
                <a:cs typeface="Arial Black"/>
              </a:rPr>
              <a:t>”から、</a:t>
            </a:r>
            <a:endParaRPr lang="en-US" altLang="ja-JP" sz="1800" dirty="0">
              <a:solidFill>
                <a:schemeClr val="tx1">
                  <a:lumMod val="50000"/>
                  <a:lumOff val="50000"/>
                </a:schemeClr>
              </a:solidFill>
              <a:effectLst/>
              <a:latin typeface="Arial Black"/>
              <a:ea typeface="HGP創英角ｺﾞｼｯｸUB"/>
              <a:cs typeface="Arial Black"/>
            </a:endParaRPr>
          </a:p>
          <a:p>
            <a:pPr algn="ctr"/>
            <a:r>
              <a:rPr lang="ja-JP" altLang="en-US" sz="1800" dirty="0">
                <a:solidFill>
                  <a:schemeClr val="tx1">
                    <a:lumMod val="50000"/>
                    <a:lumOff val="50000"/>
                  </a:schemeClr>
                </a:solidFill>
                <a:effectLst/>
                <a:latin typeface="Arial Black"/>
                <a:ea typeface="HGP創英角ｺﾞｼｯｸUB"/>
                <a:cs typeface="Arial Black"/>
              </a:rPr>
              <a:t>“</a:t>
            </a:r>
            <a:r>
              <a:rPr lang="ja-JP" altLang="en-US" sz="1800" dirty="0">
                <a:solidFill>
                  <a:srgbClr val="0000FF"/>
                </a:solidFill>
                <a:effectLst/>
                <a:latin typeface="Arial Black"/>
                <a:ea typeface="HGP創英角ｺﾞｼｯｸUB"/>
                <a:cs typeface="Arial Black"/>
              </a:rPr>
              <a:t>サービスを選択して利用するもの</a:t>
            </a:r>
            <a:r>
              <a:rPr lang="ja-JP" altLang="en-US" sz="1800" dirty="0">
                <a:solidFill>
                  <a:schemeClr val="tx1">
                    <a:lumMod val="50000"/>
                    <a:lumOff val="50000"/>
                  </a:schemeClr>
                </a:solidFill>
                <a:effectLst/>
                <a:latin typeface="Arial Black"/>
                <a:ea typeface="HGP創英角ｺﾞｼｯｸUB"/>
                <a:cs typeface="Arial Black"/>
              </a:rPr>
              <a:t>”へと変化しているのに対して、</a:t>
            </a:r>
            <a:endParaRPr lang="en-US" altLang="ja-JP" sz="1800" dirty="0">
              <a:solidFill>
                <a:schemeClr val="tx1">
                  <a:lumMod val="50000"/>
                  <a:lumOff val="50000"/>
                </a:schemeClr>
              </a:solidFill>
              <a:effectLst/>
              <a:latin typeface="Arial Black"/>
              <a:ea typeface="HGP創英角ｺﾞｼｯｸUB"/>
              <a:cs typeface="Arial Black"/>
            </a:endParaRPr>
          </a:p>
          <a:p>
            <a:pPr algn="ctr"/>
            <a:r>
              <a:rPr lang="en-US" altLang="ja-JP" sz="2400" u="sng" dirty="0">
                <a:solidFill>
                  <a:srgbClr val="FF6600"/>
                </a:solidFill>
                <a:effectLst/>
                <a:latin typeface="Arial Black"/>
                <a:ea typeface="HGP創英角ｺﾞｼｯｸUB"/>
                <a:cs typeface="Arial Black"/>
              </a:rPr>
              <a:t>IT</a:t>
            </a:r>
            <a:r>
              <a:rPr lang="ja-JP" altLang="en-US" sz="2400" u="sng" dirty="0">
                <a:solidFill>
                  <a:srgbClr val="FF6600"/>
                </a:solidFill>
                <a:effectLst/>
                <a:latin typeface="Arial Black"/>
                <a:ea typeface="HGP創英角ｺﾞｼｯｸUB"/>
                <a:cs typeface="Arial Black"/>
              </a:rPr>
              <a:t>企業が必ずしもこの変化に対応していない</a:t>
            </a:r>
          </a:p>
        </p:txBody>
      </p:sp>
      <p:pic>
        <p:nvPicPr>
          <p:cNvPr id="6" name="図 5" descr="スクリーンショット 2014-04-22 17.16.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719" y="1796874"/>
            <a:ext cx="6009388" cy="4540426"/>
          </a:xfrm>
          <a:prstGeom prst="rect">
            <a:avLst/>
          </a:prstGeom>
          <a:ln>
            <a:noFill/>
          </a:ln>
          <a:effectLst>
            <a:outerShdw blurRad="292100" dist="139700" dir="2700000" algn="tl" rotWithShape="0">
              <a:srgbClr val="333333">
                <a:alpha val="65000"/>
              </a:srgbClr>
            </a:outerShdw>
          </a:effectLst>
        </p:spPr>
      </p:pic>
      <p:sp>
        <p:nvSpPr>
          <p:cNvPr id="7" name="正方形/長方形 6"/>
          <p:cNvSpPr/>
          <p:nvPr/>
        </p:nvSpPr>
        <p:spPr>
          <a:xfrm>
            <a:off x="5606662" y="5957090"/>
            <a:ext cx="1968445" cy="246221"/>
          </a:xfrm>
          <a:prstGeom prst="rect">
            <a:avLst/>
          </a:prstGeom>
        </p:spPr>
        <p:txBody>
          <a:bodyPr wrap="none">
            <a:spAutoFit/>
          </a:bodyPr>
          <a:lstStyle/>
          <a:p>
            <a:pPr algn="r"/>
            <a:r>
              <a:rPr lang="ja-JP" altLang="en-US" sz="1000" dirty="0">
                <a:solidFill>
                  <a:schemeClr val="tx1">
                    <a:lumMod val="50000"/>
                    <a:lumOff val="50000"/>
                  </a:schemeClr>
                </a:solidFill>
                <a:effectLst/>
              </a:rPr>
              <a:t>「</a:t>
            </a:r>
            <a:r>
              <a:rPr lang="en-US" altLang="ja-JP" sz="1000" dirty="0">
                <a:solidFill>
                  <a:schemeClr val="tx1">
                    <a:lumMod val="50000"/>
                    <a:lumOff val="50000"/>
                  </a:schemeClr>
                </a:solidFill>
                <a:effectLst/>
              </a:rPr>
              <a:t>IT</a:t>
            </a:r>
            <a:r>
              <a:rPr lang="ja-JP" altLang="en-US" sz="1000" dirty="0">
                <a:solidFill>
                  <a:schemeClr val="tx1">
                    <a:lumMod val="50000"/>
                    <a:lumOff val="50000"/>
                  </a:schemeClr>
                </a:solidFill>
                <a:effectLst/>
              </a:rPr>
              <a:t>人材白書</a:t>
            </a:r>
            <a:r>
              <a:rPr lang="en-US" altLang="ja-JP" sz="1000" dirty="0">
                <a:solidFill>
                  <a:schemeClr val="tx1">
                    <a:lumMod val="50000"/>
                    <a:lumOff val="50000"/>
                  </a:schemeClr>
                </a:solidFill>
                <a:effectLst/>
              </a:rPr>
              <a:t>2014</a:t>
            </a:r>
            <a:r>
              <a:rPr lang="ja-JP" altLang="en-US" sz="1000" dirty="0" smtClean="0">
                <a:solidFill>
                  <a:schemeClr val="tx1">
                    <a:lumMod val="50000"/>
                    <a:lumOff val="50000"/>
                  </a:schemeClr>
                </a:solidFill>
                <a:effectLst/>
              </a:rPr>
              <a:t>」</a:t>
            </a:r>
            <a:r>
              <a:rPr lang="en-US" altLang="ja-JP" sz="1000" dirty="0" smtClean="0">
                <a:solidFill>
                  <a:schemeClr val="tx1">
                    <a:lumMod val="50000"/>
                    <a:lumOff val="50000"/>
                  </a:schemeClr>
                </a:solidFill>
                <a:effectLst/>
              </a:rPr>
              <a:t>IPA ,2014/4/18</a:t>
            </a:r>
            <a:endParaRPr lang="ja-JP" altLang="en-US" sz="1000" dirty="0">
              <a:solidFill>
                <a:schemeClr val="tx1">
                  <a:lumMod val="50000"/>
                  <a:lumOff val="50000"/>
                </a:schemeClr>
              </a:solidFill>
              <a:effectLst/>
            </a:endParaRPr>
          </a:p>
        </p:txBody>
      </p:sp>
      <p:sp>
        <p:nvSpPr>
          <p:cNvPr id="8" name="テキスト ボックス 7"/>
          <p:cNvSpPr txBox="1"/>
          <p:nvPr/>
        </p:nvSpPr>
        <p:spPr>
          <a:xfrm>
            <a:off x="1924640" y="6337300"/>
            <a:ext cx="5291545" cy="307777"/>
          </a:xfrm>
          <a:prstGeom prst="rect">
            <a:avLst/>
          </a:prstGeom>
          <a:noFill/>
        </p:spPr>
        <p:txBody>
          <a:bodyPr wrap="none" rtlCol="0">
            <a:spAutoFit/>
          </a:bodyPr>
          <a:lstStyle/>
          <a:p>
            <a:pPr algn="ctr"/>
            <a:r>
              <a:rPr kumimoji="1" lang="en-US" altLang="ja-JP" sz="1400" dirty="0" smtClean="0">
                <a:solidFill>
                  <a:schemeClr val="tx1">
                    <a:lumMod val="50000"/>
                    <a:lumOff val="50000"/>
                  </a:schemeClr>
                </a:solidFill>
                <a:effectLst/>
              </a:rPr>
              <a:t>IT</a:t>
            </a:r>
            <a:r>
              <a:rPr kumimoji="1" lang="ja-JP" altLang="en-US" sz="1400" dirty="0" smtClean="0">
                <a:solidFill>
                  <a:schemeClr val="tx1">
                    <a:lumMod val="50000"/>
                    <a:lumOff val="50000"/>
                  </a:schemeClr>
                </a:solidFill>
                <a:effectLst/>
              </a:rPr>
              <a:t>企業とユーザー企業の今後</a:t>
            </a:r>
            <a:r>
              <a:rPr kumimoji="1" lang="en-US" altLang="ja-JP" sz="1400" dirty="0" smtClean="0">
                <a:solidFill>
                  <a:schemeClr val="tx1">
                    <a:lumMod val="50000"/>
                    <a:lumOff val="50000"/>
                  </a:schemeClr>
                </a:solidFill>
                <a:effectLst/>
              </a:rPr>
              <a:t>3</a:t>
            </a:r>
            <a:r>
              <a:rPr kumimoji="1" lang="ja-JP" altLang="en-US" sz="1400" dirty="0" smtClean="0">
                <a:solidFill>
                  <a:schemeClr val="tx1">
                    <a:lumMod val="50000"/>
                    <a:lumOff val="50000"/>
                  </a:schemeClr>
                </a:solidFill>
                <a:effectLst/>
              </a:rPr>
              <a:t>年間の新規</a:t>
            </a:r>
            <a:r>
              <a:rPr lang="ja-JP" altLang="en-US" sz="1400" dirty="0" smtClean="0">
                <a:solidFill>
                  <a:schemeClr val="tx1">
                    <a:lumMod val="50000"/>
                    <a:lumOff val="50000"/>
                  </a:schemeClr>
                </a:solidFill>
                <a:effectLst/>
              </a:rPr>
              <a:t>／拡大予定の事業内容</a:t>
            </a:r>
            <a:endParaRPr kumimoji="1" lang="ja-JP" altLang="en-US" sz="1400" dirty="0">
              <a:solidFill>
                <a:schemeClr val="tx1">
                  <a:lumMod val="50000"/>
                  <a:lumOff val="50000"/>
                </a:schemeClr>
              </a:solidFill>
              <a:effectLst/>
            </a:endParaRPr>
          </a:p>
        </p:txBody>
      </p:sp>
    </p:spTree>
    <p:extLst>
      <p:ext uri="{BB962C8B-B14F-4D97-AF65-F5344CB8AC3E}">
        <p14:creationId xmlns:p14="http://schemas.microsoft.com/office/powerpoint/2010/main" val="156403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latin typeface="Arial" pitchFamily="34" charset="0"/>
                <a:ea typeface="HGP創英角ｺﾞｼｯｸUB" pitchFamily="50" charset="-128"/>
                <a:cs typeface="Arial" pitchFamily="34" charset="0"/>
              </a:rPr>
              <a:t>ポスト</a:t>
            </a:r>
            <a:r>
              <a:rPr lang="en-US" altLang="ja-JP" sz="2400" dirty="0" smtClean="0">
                <a:solidFill>
                  <a:schemeClr val="bg1"/>
                </a:solidFill>
                <a:latin typeface="Arial" pitchFamily="34" charset="0"/>
                <a:ea typeface="HGP創英角ｺﾞｼｯｸUB" pitchFamily="50" charset="-128"/>
                <a:cs typeface="Arial" pitchFamily="34" charset="0"/>
              </a:rPr>
              <a:t>SI</a:t>
            </a:r>
            <a:r>
              <a:rPr lang="ja-JP" altLang="en-US" sz="2400" dirty="0" smtClean="0">
                <a:solidFill>
                  <a:schemeClr val="bg1"/>
                </a:solidFill>
                <a:latin typeface="Arial" pitchFamily="34" charset="0"/>
                <a:ea typeface="HGP創英角ｺﾞｼｯｸUB" pitchFamily="50" charset="-128"/>
                <a:cs typeface="Arial" pitchFamily="34" charset="0"/>
              </a:rPr>
              <a:t>ビジネスの可能性</a:t>
            </a:r>
            <a:endParaRPr lang="ja-JP" altLang="en-US" sz="2400" dirty="0">
              <a:solidFill>
                <a:schemeClr val="bg1"/>
              </a:solidFill>
              <a:latin typeface="Arial"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03578216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bwMode="auto">
          <a:xfrm>
            <a:off x="2540000" y="5169713"/>
            <a:ext cx="1828800" cy="1066800"/>
          </a:xfrm>
          <a:prstGeom prst="roundRect">
            <a:avLst>
              <a:gd name="adj" fmla="val 0"/>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Black"/>
                <a:ea typeface="HGP創英角ｺﾞｼｯｸUB"/>
                <a:cs typeface="Arial Black"/>
              </a:rPr>
              <a:t>最適化された</a:t>
            </a:r>
            <a:endParaRPr kumimoji="0" lang="en-US" altLang="ja-JP" sz="14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chemeClr val="bg1"/>
                </a:solidFill>
                <a:latin typeface="Arial Black"/>
                <a:ea typeface="HGP創英角ｺﾞｼｯｸUB"/>
                <a:cs typeface="Arial Black"/>
              </a:rPr>
              <a:t>組合せの実現</a:t>
            </a:r>
            <a:endParaRPr kumimoji="0" lang="ja-JP" altLang="en-US" sz="1400" b="0" i="0" u="none" strike="noStrike" cap="none" normalizeH="0" baseline="0" dirty="0" smtClean="0">
              <a:ln>
                <a:noFill/>
              </a:ln>
              <a:solidFill>
                <a:schemeClr val="bg1"/>
              </a:solidFill>
              <a:effectLst/>
              <a:latin typeface="Arial Black"/>
              <a:ea typeface="HGP創英角ｺﾞｼｯｸUB"/>
              <a:cs typeface="Arial Black"/>
            </a:endParaRPr>
          </a:p>
        </p:txBody>
      </p:sp>
      <p:sp>
        <p:nvSpPr>
          <p:cNvPr id="11" name="角丸四角形 10"/>
          <p:cNvSpPr/>
          <p:nvPr/>
        </p:nvSpPr>
        <p:spPr bwMode="auto">
          <a:xfrm>
            <a:off x="2540000" y="1766114"/>
            <a:ext cx="1828800" cy="1066800"/>
          </a:xfrm>
          <a:prstGeom prst="roundRect">
            <a:avLst>
              <a:gd name="adj" fmla="val 0"/>
            </a:avLst>
          </a:prstGeom>
          <a:ln>
            <a:no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Black"/>
                <a:ea typeface="HGP創英角ｺﾞｼｯｸUB"/>
                <a:cs typeface="Arial Black"/>
              </a:rPr>
              <a:t>人月単価の積算</a:t>
            </a:r>
            <a:endParaRPr kumimoji="0" lang="en-US" altLang="ja-JP" sz="14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400" b="0" i="0" u="none" strike="noStrike" cap="none" normalizeH="0" baseline="0" dirty="0" smtClean="0">
                <a:ln>
                  <a:noFill/>
                </a:ln>
                <a:solidFill>
                  <a:schemeClr val="bg1"/>
                </a:solidFill>
                <a:effectLst/>
                <a:latin typeface="Arial Black"/>
                <a:ea typeface="HGP創英角ｺﾞｼｯｸUB"/>
                <a:cs typeface="Arial Black"/>
              </a:rPr>
              <a:t>+</a:t>
            </a:r>
            <a:r>
              <a:rPr kumimoji="0" lang="ja-JP" altLang="en-US" sz="1400" b="0" i="0" u="none" strike="noStrike" cap="none" normalizeH="0" baseline="0" dirty="0" smtClean="0">
                <a:ln>
                  <a:noFill/>
                </a:ln>
                <a:solidFill>
                  <a:schemeClr val="bg1"/>
                </a:solidFill>
                <a:effectLst/>
                <a:latin typeface="Arial Black"/>
                <a:ea typeface="HGP創英角ｺﾞｼｯｸUB"/>
                <a:cs typeface="Arial Black"/>
              </a:rPr>
              <a:t>　完成責任</a:t>
            </a:r>
          </a:p>
        </p:txBody>
      </p:sp>
      <p:sp>
        <p:nvSpPr>
          <p:cNvPr id="2" name="タイトル 1"/>
          <p:cNvSpPr>
            <a:spLocks noGrp="1"/>
          </p:cNvSpPr>
          <p:nvPr>
            <p:ph type="title"/>
          </p:nvPr>
        </p:nvSpPr>
        <p:spPr/>
        <p:txBody>
          <a:bodyPr/>
          <a:lstStyle/>
          <a:p>
            <a:r>
              <a:rPr lang="ja-JP" altLang="en-US" dirty="0" smtClean="0">
                <a:latin typeface="Arial Black"/>
                <a:ea typeface="HGP創英角ｺﾞｼｯｸUB"/>
                <a:cs typeface="Arial Black"/>
              </a:rPr>
              <a:t>従来型</a:t>
            </a:r>
            <a:r>
              <a:rPr lang="en-US" altLang="ja-JP" dirty="0" smtClean="0">
                <a:solidFill>
                  <a:srgbClr val="000000"/>
                </a:solidFill>
                <a:latin typeface="Arial Black"/>
                <a:ea typeface="HGP創英角ｺﾞｼｯｸUB"/>
                <a:cs typeface="Arial Black"/>
              </a:rPr>
              <a:t>SI</a:t>
            </a:r>
            <a:r>
              <a:rPr lang="ja-JP" altLang="en-US" dirty="0" smtClean="0">
                <a:solidFill>
                  <a:srgbClr val="000000"/>
                </a:solidFill>
                <a:latin typeface="HGP創英角ｺﾞｼｯｸUB"/>
                <a:ea typeface="HGP創英角ｺﾞｼｯｸUB"/>
                <a:cs typeface="HGP創英角ｺﾞｼｯｸUB"/>
              </a:rPr>
              <a:t>ビジネス</a:t>
            </a:r>
            <a:r>
              <a:rPr lang="ja-JP" altLang="en-US" dirty="0" smtClean="0"/>
              <a:t>の因数分解</a:t>
            </a:r>
            <a:endParaRPr kumimoji="1" lang="ja-JP" altLang="en-US" dirty="0"/>
          </a:p>
        </p:txBody>
      </p:sp>
      <p:sp>
        <p:nvSpPr>
          <p:cNvPr id="5" name="角丸四角形 4"/>
          <p:cNvSpPr/>
          <p:nvPr/>
        </p:nvSpPr>
        <p:spPr bwMode="auto">
          <a:xfrm>
            <a:off x="463550" y="3061514"/>
            <a:ext cx="2660650" cy="10668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dirty="0" smtClean="0">
                <a:ln>
                  <a:noFill/>
                </a:ln>
                <a:solidFill>
                  <a:schemeClr val="bg1"/>
                </a:solidFill>
                <a:effectLst/>
                <a:latin typeface="Arial Black"/>
                <a:ea typeface="HGP創英角ｺﾞｼｯｸUB"/>
                <a:cs typeface="Arial Black"/>
              </a:rPr>
              <a:t>SI</a:t>
            </a:r>
            <a:r>
              <a:rPr kumimoji="0" lang="ja-JP" altLang="en-US" sz="2400" b="0" i="0" u="none" strike="noStrike" cap="none" normalizeH="0" baseline="0" dirty="0" smtClean="0">
                <a:ln>
                  <a:noFill/>
                </a:ln>
                <a:solidFill>
                  <a:schemeClr val="bg1"/>
                </a:solidFill>
                <a:effectLst/>
                <a:latin typeface="Arial Black"/>
                <a:ea typeface="HGP創英角ｺﾞｼｯｸUB"/>
                <a:cs typeface="Arial Black"/>
              </a:rPr>
              <a:t>ビジネス</a:t>
            </a:r>
          </a:p>
        </p:txBody>
      </p:sp>
      <p:sp>
        <p:nvSpPr>
          <p:cNvPr id="8" name="角丸四角形 7"/>
          <p:cNvSpPr/>
          <p:nvPr/>
        </p:nvSpPr>
        <p:spPr bwMode="auto">
          <a:xfrm>
            <a:off x="2387600" y="987832"/>
            <a:ext cx="1828800" cy="1066800"/>
          </a:xfrm>
          <a:prstGeom prst="roundRect">
            <a:avLst>
              <a:gd name="adj" fmla="val 0"/>
            </a:avLst>
          </a:prstGeom>
          <a:solidFill>
            <a:srgbClr val="FF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Black"/>
                <a:ea typeface="HGP創英角ｺﾞｼｯｸUB"/>
                <a:cs typeface="Arial Black"/>
              </a:rPr>
              <a:t>収益モデルとしての</a:t>
            </a:r>
            <a:endParaRPr kumimoji="0" lang="en-US" altLang="ja-JP" sz="12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smtClean="0">
                <a:ln>
                  <a:noFill/>
                </a:ln>
                <a:solidFill>
                  <a:schemeClr val="bg1"/>
                </a:solidFill>
                <a:effectLst/>
                <a:latin typeface="Arial Black"/>
                <a:ea typeface="HGP創英角ｺﾞｼｯｸUB"/>
                <a:cs typeface="Arial Black"/>
              </a:rPr>
              <a:t>SI</a:t>
            </a:r>
            <a:r>
              <a:rPr kumimoji="0" lang="ja-JP" altLang="en-US" sz="2000" b="0" i="0" u="none" strike="noStrike" cap="none" normalizeH="0" baseline="0" dirty="0" smtClean="0">
                <a:ln>
                  <a:noFill/>
                </a:ln>
                <a:solidFill>
                  <a:schemeClr val="bg1"/>
                </a:solidFill>
                <a:effectLst/>
                <a:latin typeface="Arial Black"/>
                <a:ea typeface="HGP創英角ｺﾞｼｯｸUB"/>
                <a:cs typeface="Arial Black"/>
              </a:rPr>
              <a:t>ビジネス</a:t>
            </a:r>
          </a:p>
        </p:txBody>
      </p:sp>
      <p:sp>
        <p:nvSpPr>
          <p:cNvPr id="9" name="角丸四角形 8"/>
          <p:cNvSpPr/>
          <p:nvPr/>
        </p:nvSpPr>
        <p:spPr bwMode="auto">
          <a:xfrm>
            <a:off x="2387600" y="4407713"/>
            <a:ext cx="1828800" cy="10668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dirty="0" smtClean="0">
                <a:solidFill>
                  <a:schemeClr val="bg1"/>
                </a:solidFill>
                <a:latin typeface="Arial Black"/>
                <a:ea typeface="HGP創英角ｺﾞｼｯｸUB"/>
                <a:cs typeface="Arial Black"/>
              </a:rPr>
              <a:t>顧客価値としての</a:t>
            </a:r>
            <a:endParaRPr kumimoji="0" lang="en-US" altLang="ja-JP" sz="12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smtClean="0">
                <a:ln>
                  <a:noFill/>
                </a:ln>
                <a:solidFill>
                  <a:schemeClr val="bg1"/>
                </a:solidFill>
                <a:effectLst/>
                <a:latin typeface="Arial Black"/>
                <a:ea typeface="HGP創英角ｺﾞｼｯｸUB"/>
                <a:cs typeface="Arial Black"/>
              </a:rPr>
              <a:t>SI</a:t>
            </a:r>
            <a:r>
              <a:rPr kumimoji="0" lang="ja-JP" altLang="en-US" sz="2000" b="0" i="0" u="none" strike="noStrike" cap="none" normalizeH="0" baseline="0" dirty="0" smtClean="0">
                <a:ln>
                  <a:noFill/>
                </a:ln>
                <a:solidFill>
                  <a:schemeClr val="bg1"/>
                </a:solidFill>
                <a:effectLst/>
                <a:latin typeface="Arial Black"/>
                <a:ea typeface="HGP創英角ｺﾞｼｯｸUB"/>
                <a:cs typeface="Arial Black"/>
              </a:rPr>
              <a:t>ビジネス</a:t>
            </a:r>
          </a:p>
        </p:txBody>
      </p:sp>
      <p:sp>
        <p:nvSpPr>
          <p:cNvPr id="21" name="右矢印 20"/>
          <p:cNvSpPr/>
          <p:nvPr/>
        </p:nvSpPr>
        <p:spPr bwMode="auto">
          <a:xfrm rot="19031430">
            <a:off x="1442256" y="2252175"/>
            <a:ext cx="973277" cy="533400"/>
          </a:xfrm>
          <a:prstGeom prst="rightArrow">
            <a:avLst/>
          </a:prstGeom>
          <a:solidFill>
            <a:srgbClr val="FF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Black"/>
              <a:ea typeface="HGP創英角ｺﾞｼｯｸUB"/>
              <a:cs typeface="Arial Black"/>
            </a:endParaRPr>
          </a:p>
        </p:txBody>
      </p:sp>
      <p:sp>
        <p:nvSpPr>
          <p:cNvPr id="23" name="右矢印 22"/>
          <p:cNvSpPr/>
          <p:nvPr/>
        </p:nvSpPr>
        <p:spPr bwMode="auto">
          <a:xfrm rot="2568570" flipV="1">
            <a:off x="1442254" y="4360373"/>
            <a:ext cx="973277" cy="533400"/>
          </a:xfrm>
          <a:prstGeom prst="rightArrow">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Black"/>
              <a:ea typeface="HGP創英角ｺﾞｼｯｸUB"/>
              <a:cs typeface="Arial Black"/>
            </a:endParaRPr>
          </a:p>
        </p:txBody>
      </p:sp>
      <p:grpSp>
        <p:nvGrpSpPr>
          <p:cNvPr id="7" name="図形グループ 6"/>
          <p:cNvGrpSpPr/>
          <p:nvPr/>
        </p:nvGrpSpPr>
        <p:grpSpPr>
          <a:xfrm>
            <a:off x="6000750" y="976515"/>
            <a:ext cx="2660650" cy="1941716"/>
            <a:chOff x="6000750" y="976515"/>
            <a:chExt cx="2660650" cy="1941716"/>
          </a:xfrm>
        </p:grpSpPr>
        <p:sp>
          <p:nvSpPr>
            <p:cNvPr id="15" name="角丸四角形 14"/>
            <p:cNvSpPr/>
            <p:nvPr/>
          </p:nvSpPr>
          <p:spPr bwMode="auto">
            <a:xfrm>
              <a:off x="6000750" y="976515"/>
              <a:ext cx="2660650" cy="10668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dirty="0" smtClean="0">
                  <a:solidFill>
                    <a:schemeClr val="bg1"/>
                  </a:solidFill>
                  <a:effectLst/>
                  <a:latin typeface="Arial Black"/>
                  <a:ea typeface="HGP創英角ｺﾞｼｯｸUB"/>
                  <a:cs typeface="Arial Black"/>
                </a:rPr>
                <a:t>イノベーション</a:t>
              </a:r>
              <a:endParaRPr kumimoji="0" lang="en-US" altLang="ja-JP" sz="2400" dirty="0" smtClean="0">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chemeClr val="bg1"/>
                  </a:solidFill>
                  <a:latin typeface="Arial Black"/>
                  <a:ea typeface="HGP創英角ｺﾞｼｯｸUB"/>
                  <a:cs typeface="Arial Black"/>
                </a:rPr>
                <a:t>ビジネス</a:t>
              </a:r>
              <a:r>
                <a:rPr kumimoji="0" lang="en-US" altLang="ja-JP" sz="1600" b="0" i="0" u="none" strike="noStrike" cap="none" normalizeH="0" baseline="0" dirty="0" smtClean="0">
                  <a:ln>
                    <a:noFill/>
                  </a:ln>
                  <a:solidFill>
                    <a:schemeClr val="bg1"/>
                  </a:solidFill>
                  <a:latin typeface="Arial Black"/>
                  <a:ea typeface="HGP創英角ｺﾞｼｯｸUB"/>
                  <a:cs typeface="Arial Black"/>
                </a:rPr>
                <a:t>  </a:t>
              </a:r>
              <a:r>
                <a:rPr kumimoji="0" lang="ja-JP" altLang="en-US" sz="1600" b="0" i="0" u="none" strike="noStrike" cap="none" normalizeH="0" baseline="0" dirty="0" smtClean="0">
                  <a:ln>
                    <a:noFill/>
                  </a:ln>
                  <a:solidFill>
                    <a:schemeClr val="bg1"/>
                  </a:solidFill>
                  <a:latin typeface="Arial Black"/>
                  <a:ea typeface="HGP創英角ｺﾞｼｯｸUB"/>
                  <a:cs typeface="Arial Black"/>
                </a:rPr>
                <a:t>＞</a:t>
              </a:r>
              <a:r>
                <a:rPr kumimoji="0" lang="en-US" altLang="ja-JP" sz="1600" b="0" i="0" u="none" strike="noStrike" cap="none" normalizeH="0" baseline="0" dirty="0" smtClean="0">
                  <a:ln>
                    <a:noFill/>
                  </a:ln>
                  <a:solidFill>
                    <a:schemeClr val="bg1"/>
                  </a:solidFill>
                  <a:latin typeface="Arial Black"/>
                  <a:ea typeface="HGP創英角ｺﾞｼｯｸUB"/>
                  <a:cs typeface="Arial Black"/>
                </a:rPr>
                <a:t>  </a:t>
              </a:r>
              <a:r>
                <a:rPr kumimoji="0" lang="ja-JP" altLang="en-US" sz="1600" b="0" i="0" u="none" strike="noStrike" cap="none" normalizeH="0" baseline="0" dirty="0" smtClean="0">
                  <a:ln>
                    <a:noFill/>
                  </a:ln>
                  <a:solidFill>
                    <a:schemeClr val="bg1"/>
                  </a:solidFill>
                  <a:latin typeface="Arial Black"/>
                  <a:ea typeface="HGP創英角ｺﾞｼｯｸUB"/>
                  <a:cs typeface="Arial Black"/>
                </a:rPr>
                <a:t>テクノロジー</a:t>
              </a:r>
              <a:endParaRPr kumimoji="0" lang="ja-JP" altLang="en-US" sz="1600" b="0" i="0" u="none" strike="noStrike" cap="none" normalizeH="0" baseline="0" dirty="0" smtClean="0">
                <a:ln>
                  <a:noFill/>
                </a:ln>
                <a:solidFill>
                  <a:schemeClr val="bg1"/>
                </a:solidFill>
                <a:effectLst/>
                <a:latin typeface="Arial Black"/>
                <a:ea typeface="HGP創英角ｺﾞｼｯｸUB"/>
                <a:cs typeface="Arial Black"/>
              </a:endParaRPr>
            </a:p>
          </p:txBody>
        </p:sp>
        <p:sp>
          <p:nvSpPr>
            <p:cNvPr id="3" name="下矢印 2"/>
            <p:cNvSpPr/>
            <p:nvPr/>
          </p:nvSpPr>
          <p:spPr bwMode="auto">
            <a:xfrm>
              <a:off x="6924674" y="2166043"/>
              <a:ext cx="809625" cy="752188"/>
            </a:xfrm>
            <a:prstGeom prst="downArrow">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Black"/>
                <a:ea typeface="HGP創英角ｺﾞｼｯｸUB"/>
                <a:cs typeface="Arial Black"/>
              </a:endParaRPr>
            </a:p>
          </p:txBody>
        </p:sp>
      </p:grpSp>
      <p:grpSp>
        <p:nvGrpSpPr>
          <p:cNvPr id="4" name="図形グループ 3"/>
          <p:cNvGrpSpPr/>
          <p:nvPr/>
        </p:nvGrpSpPr>
        <p:grpSpPr>
          <a:xfrm>
            <a:off x="4368799" y="987832"/>
            <a:ext cx="1523999" cy="1845082"/>
            <a:chOff x="4486274" y="987832"/>
            <a:chExt cx="1463676" cy="1615668"/>
          </a:xfrm>
        </p:grpSpPr>
        <p:sp>
          <p:nvSpPr>
            <p:cNvPr id="29" name="爆発 2 28"/>
            <p:cNvSpPr/>
            <p:nvPr/>
          </p:nvSpPr>
          <p:spPr bwMode="auto">
            <a:xfrm>
              <a:off x="4486274" y="987832"/>
              <a:ext cx="1463676" cy="1615668"/>
            </a:xfrm>
            <a:prstGeom prst="irregularSeal2">
              <a:avLst/>
            </a:prstGeom>
            <a:solidFill>
              <a:srgbClr val="CC0000">
                <a:alpha val="63000"/>
              </a:srgbClr>
            </a:solidFill>
            <a:ln w="28575" cmpd="sng">
              <a:noFill/>
            </a:ln>
            <a:ex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fontAlgn="base">
                <a:spcBef>
                  <a:spcPct val="20000"/>
                </a:spcBef>
                <a:spcAft>
                  <a:spcPct val="0"/>
                </a:spcAft>
              </a:pPr>
              <a:endParaRPr kumimoji="0" lang="ja-JP" altLang="en-US" sz="1600" dirty="0">
                <a:solidFill>
                  <a:srgbClr val="484848"/>
                </a:solidFill>
                <a:latin typeface="Arial" charset="0"/>
                <a:ea typeface="HG丸ｺﾞｼｯｸM-PRO" pitchFamily="50" charset="-128"/>
              </a:endParaRPr>
            </a:p>
          </p:txBody>
        </p:sp>
        <p:sp>
          <p:nvSpPr>
            <p:cNvPr id="35" name="テキスト ボックス 34"/>
            <p:cNvSpPr txBox="1"/>
            <p:nvPr/>
          </p:nvSpPr>
          <p:spPr>
            <a:xfrm>
              <a:off x="4710655" y="1625573"/>
              <a:ext cx="867076" cy="458164"/>
            </a:xfrm>
            <a:prstGeom prst="rect">
              <a:avLst/>
            </a:prstGeom>
            <a:noFill/>
          </p:spPr>
          <p:txBody>
            <a:bodyPr wrap="none" rtlCol="0">
              <a:spAutoFit/>
            </a:bodyPr>
            <a:lstStyle/>
            <a:p>
              <a:pPr algn="ctr"/>
              <a:r>
                <a:rPr kumimoji="1" lang="ja-JP" altLang="en-US" sz="2800" dirty="0" smtClean="0">
                  <a:solidFill>
                    <a:schemeClr val="bg1"/>
                  </a:solidFill>
                </a:rPr>
                <a:t>崩壊</a:t>
              </a:r>
              <a:endParaRPr kumimoji="1" lang="ja-JP" altLang="en-US" sz="2800" dirty="0">
                <a:solidFill>
                  <a:schemeClr val="bg1"/>
                </a:solidFill>
              </a:endParaRPr>
            </a:p>
          </p:txBody>
        </p:sp>
      </p:grpSp>
      <p:grpSp>
        <p:nvGrpSpPr>
          <p:cNvPr id="6" name="図形グループ 5"/>
          <p:cNvGrpSpPr/>
          <p:nvPr/>
        </p:nvGrpSpPr>
        <p:grpSpPr>
          <a:xfrm>
            <a:off x="4486274" y="3033915"/>
            <a:ext cx="4175126" cy="3186316"/>
            <a:chOff x="4486274" y="3033915"/>
            <a:chExt cx="4175126" cy="3186316"/>
          </a:xfrm>
        </p:grpSpPr>
        <p:sp>
          <p:nvSpPr>
            <p:cNvPr id="13" name="角丸四角形 12"/>
            <p:cNvSpPr/>
            <p:nvPr/>
          </p:nvSpPr>
          <p:spPr bwMode="auto">
            <a:xfrm>
              <a:off x="6000750" y="5153430"/>
              <a:ext cx="2660650" cy="1066800"/>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Arial Black"/>
                  <a:ea typeface="HGP創英角ｺﾞｼｯｸUB"/>
                  <a:cs typeface="Arial Black"/>
                </a:rPr>
                <a:t>テクノロジー</a:t>
              </a:r>
              <a:endParaRPr kumimoji="0" lang="en-US" altLang="ja-JP" sz="24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dirty="0" smtClean="0">
                  <a:solidFill>
                    <a:schemeClr val="bg1"/>
                  </a:solidFill>
                  <a:latin typeface="Arial Black"/>
                  <a:ea typeface="HGP創英角ｺﾞｼｯｸUB"/>
                  <a:cs typeface="Arial Black"/>
                </a:rPr>
                <a:t>新たな収益モデル</a:t>
              </a:r>
              <a:endParaRPr kumimoji="0" lang="ja-JP" altLang="en-US" sz="2400" b="0" i="0" u="none" strike="noStrike" cap="none" normalizeH="0" baseline="0" dirty="0" smtClean="0">
                <a:ln>
                  <a:noFill/>
                </a:ln>
                <a:solidFill>
                  <a:schemeClr val="bg1"/>
                </a:solidFill>
                <a:effectLst/>
                <a:latin typeface="Arial Black"/>
                <a:ea typeface="HGP創英角ｺﾞｼｯｸUB"/>
                <a:cs typeface="Arial Black"/>
              </a:endParaRPr>
            </a:p>
          </p:txBody>
        </p:sp>
        <p:sp>
          <p:nvSpPr>
            <p:cNvPr id="14" name="角丸四角形 13"/>
            <p:cNvSpPr/>
            <p:nvPr/>
          </p:nvSpPr>
          <p:spPr bwMode="auto">
            <a:xfrm>
              <a:off x="6000750" y="3033915"/>
              <a:ext cx="2660650" cy="10668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Arial Black"/>
                  <a:ea typeface="HGP創英角ｺﾞｼｯｸUB"/>
                  <a:cs typeface="Arial Black"/>
                </a:rPr>
                <a:t>ポスト</a:t>
              </a:r>
              <a:r>
                <a:rPr kumimoji="0" lang="en-US" altLang="ja-JP" sz="2400" dirty="0" smtClean="0">
                  <a:solidFill>
                    <a:schemeClr val="bg1"/>
                  </a:solidFill>
                  <a:effectLst/>
                  <a:latin typeface="Arial Black"/>
                  <a:ea typeface="HGP創英角ｺﾞｼｯｸUB"/>
                  <a:cs typeface="Arial Black"/>
                </a:rPr>
                <a:t>SI</a:t>
              </a:r>
              <a:r>
                <a:rPr kumimoji="0" lang="ja-JP" altLang="en-US" sz="2400" b="0" i="0" u="none" strike="noStrike" cap="none" normalizeH="0" baseline="0" dirty="0" smtClean="0">
                  <a:ln>
                    <a:noFill/>
                  </a:ln>
                  <a:solidFill>
                    <a:schemeClr val="bg1"/>
                  </a:solidFill>
                  <a:effectLst/>
                  <a:latin typeface="Arial Black"/>
                  <a:ea typeface="HGP創英角ｺﾞｼｯｸUB"/>
                  <a:cs typeface="Arial Black"/>
                </a:rPr>
                <a:t>ビジネス</a:t>
              </a:r>
              <a:endParaRPr kumimoji="0" lang="en-US" altLang="ja-JP" sz="2400" b="0" i="0" u="none" strike="noStrike" cap="none" normalizeH="0" baseline="0" dirty="0" smtClean="0">
                <a:ln>
                  <a:noFill/>
                </a:ln>
                <a:solidFill>
                  <a:schemeClr val="bg1"/>
                </a:solidFill>
                <a:effectLst/>
                <a:latin typeface="Arial Black"/>
                <a:ea typeface="HGP創英角ｺﾞｼｯｸUB"/>
                <a:cs typeface="Arial Black"/>
              </a:endParaRPr>
            </a:p>
          </p:txBody>
        </p:sp>
        <p:sp>
          <p:nvSpPr>
            <p:cNvPr id="25" name="右矢印 24"/>
            <p:cNvSpPr/>
            <p:nvPr/>
          </p:nvSpPr>
          <p:spPr bwMode="auto">
            <a:xfrm>
              <a:off x="4486274" y="5153430"/>
              <a:ext cx="1406525" cy="1066801"/>
            </a:xfrm>
            <a:prstGeom prst="rightArrow">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Arial Black"/>
                  <a:ea typeface="HGP創英角ｺﾞｼｯｸUB"/>
                  <a:cs typeface="Arial Black"/>
                </a:rPr>
                <a:t>拡大</a:t>
              </a:r>
            </a:p>
          </p:txBody>
        </p:sp>
        <p:sp>
          <p:nvSpPr>
            <p:cNvPr id="36" name="下矢印 35"/>
            <p:cNvSpPr/>
            <p:nvPr/>
          </p:nvSpPr>
          <p:spPr bwMode="auto">
            <a:xfrm flipV="1">
              <a:off x="6924674" y="4274243"/>
              <a:ext cx="809625" cy="752188"/>
            </a:xfrm>
            <a:prstGeom prst="downArrow">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Black"/>
                <a:ea typeface="HGP創英角ｺﾞｼｯｸUB"/>
                <a:cs typeface="Arial Black"/>
              </a:endParaRPr>
            </a:p>
          </p:txBody>
        </p:sp>
      </p:grpSp>
    </p:spTree>
    <p:extLst>
      <p:ext uri="{BB962C8B-B14F-4D97-AF65-F5344CB8AC3E}">
        <p14:creationId xmlns:p14="http://schemas.microsoft.com/office/powerpoint/2010/main" val="286536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p:tgtEl>
                                          <p:spTgt spid="10"/>
                                        </p:tgtEl>
                                        <p:attrNameLst>
                                          <p:attrName>ppt_y</p:attrName>
                                        </p:attrNameLst>
                                      </p:cBhvr>
                                      <p:tavLst>
                                        <p:tav tm="0">
                                          <p:val>
                                            <p:strVal val="#ppt_y-#ppt_h*1.125000"/>
                                          </p:val>
                                        </p:tav>
                                        <p:tav tm="100000">
                                          <p:val>
                                            <p:strVal val="#ppt_y"/>
                                          </p:val>
                                        </p:tav>
                                      </p:tavLst>
                                    </p:anim>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p:tgtEl>
                                          <p:spTgt spid="4"/>
                                        </p:tgtEl>
                                        <p:attrNameLst>
                                          <p:attrName>ppt_x</p:attrName>
                                        </p:attrNameLst>
                                      </p:cBhvr>
                                      <p:tavLst>
                                        <p:tav tm="0">
                                          <p:val>
                                            <p:strVal val="#ppt_x-#ppt_w*1.125000"/>
                                          </p:val>
                                        </p:tav>
                                        <p:tav tm="100000">
                                          <p:val>
                                            <p:strVal val="#ppt_x"/>
                                          </p:val>
                                        </p:tav>
                                      </p:tavLst>
                                    </p:anim>
                                    <p:animEffect transition="in" filter="wipe(righ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up)">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8" grpId="0" animBg="1"/>
      <p:bldP spid="9" grpId="0" animBg="1"/>
      <p:bldP spid="21"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9740" y="152400"/>
            <a:ext cx="8991600" cy="533400"/>
          </a:xfrm>
        </p:spPr>
        <p:txBody>
          <a:bodyPr/>
          <a:lstStyle/>
          <a:p>
            <a:r>
              <a:rPr kumimoji="1" lang="ja-JP" altLang="en-US" dirty="0" smtClean="0"/>
              <a:t>新しい収益モデルの可能性</a:t>
            </a:r>
            <a:endParaRPr kumimoji="1" lang="ja-JP" altLang="en-US" dirty="0"/>
          </a:p>
        </p:txBody>
      </p:sp>
      <p:sp>
        <p:nvSpPr>
          <p:cNvPr id="22" name="角丸四角形 21"/>
          <p:cNvSpPr/>
          <p:nvPr/>
        </p:nvSpPr>
        <p:spPr bwMode="auto">
          <a:xfrm>
            <a:off x="5105401" y="1018401"/>
            <a:ext cx="1676400" cy="5257800"/>
          </a:xfrm>
          <a:prstGeom prst="roundRect">
            <a:avLst>
              <a:gd name="adj" fmla="val 0"/>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4400" dirty="0" smtClean="0">
                <a:solidFill>
                  <a:srgbClr val="FFFFFF"/>
                </a:solidFill>
                <a:latin typeface="メイリオ"/>
                <a:ea typeface="メイリオ"/>
                <a:cs typeface="メイリオ"/>
              </a:rPr>
              <a:t>販売</a:t>
            </a:r>
            <a:endParaRPr kumimoji="0" lang="en-US" altLang="ja-JP" sz="4400" dirty="0" smtClean="0">
              <a:solidFill>
                <a:srgbClr val="FFFFFF"/>
              </a:solidFill>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i="0" u="none" strike="noStrike" cap="none" normalizeH="0" baseline="0" dirty="0" smtClean="0">
                <a:ln>
                  <a:noFill/>
                </a:ln>
                <a:solidFill>
                  <a:srgbClr val="FFFFFF"/>
                </a:solidFill>
                <a:effectLst/>
                <a:latin typeface="メイリオ"/>
                <a:ea typeface="メイリオ"/>
                <a:cs typeface="メイリオ"/>
              </a:rPr>
              <a:t>物品・ライセンス</a:t>
            </a:r>
            <a:endParaRPr kumimoji="0" lang="en-US" altLang="ja-JP" sz="1400" i="0" u="none" strike="noStrike" cap="none" normalizeH="0" baseline="0" dirty="0" smtClean="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dirty="0">
              <a:solidFill>
                <a:srgbClr val="FFFFFF"/>
              </a:solidFill>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i="0" u="none" strike="noStrike" cap="none" normalizeH="0" baseline="0" dirty="0" smtClean="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dirty="0">
              <a:solidFill>
                <a:srgbClr val="FFFFFF"/>
              </a:solidFill>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i="0" u="none" strike="noStrike" cap="none" normalizeH="0" baseline="0" dirty="0" smtClean="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dirty="0">
              <a:solidFill>
                <a:srgbClr val="FFFFFF"/>
              </a:solidFill>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i="0" u="none" strike="noStrike" cap="none" normalizeH="0" baseline="0" dirty="0" smtClean="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dirty="0">
              <a:solidFill>
                <a:srgbClr val="FFFFFF"/>
              </a:solidFill>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i="0" u="none" strike="noStrike" cap="none" normalizeH="0" baseline="0" dirty="0" smtClean="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dirty="0">
              <a:solidFill>
                <a:srgbClr val="FFFFFF"/>
              </a:solidFill>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i="0" u="none" strike="noStrike" cap="none" normalizeH="0" baseline="0" dirty="0" smtClean="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dirty="0">
              <a:solidFill>
                <a:srgbClr val="FFFFFF"/>
              </a:solidFill>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i="0" u="none" strike="noStrike" cap="none" normalizeH="0" baseline="0" dirty="0" smtClean="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i="0" u="none" strike="noStrike" cap="none" normalizeH="0" baseline="0" dirty="0" smtClean="0">
              <a:ln>
                <a:noFill/>
              </a:ln>
              <a:solidFill>
                <a:srgbClr val="FFFFFF"/>
              </a:solidFill>
              <a:effectLst/>
              <a:latin typeface="メイリオ"/>
              <a:ea typeface="メイリオ"/>
              <a:cs typeface="メイリオ"/>
            </a:endParaRPr>
          </a:p>
        </p:txBody>
      </p:sp>
      <p:sp>
        <p:nvSpPr>
          <p:cNvPr id="26" name="角丸四角形 25"/>
          <p:cNvSpPr/>
          <p:nvPr/>
        </p:nvSpPr>
        <p:spPr bwMode="auto">
          <a:xfrm>
            <a:off x="6858001" y="1018401"/>
            <a:ext cx="1676400" cy="5257800"/>
          </a:xfrm>
          <a:prstGeom prst="roundRect">
            <a:avLst>
              <a:gd name="adj" fmla="val 0"/>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4400" i="0" u="none" strike="noStrike" cap="none" normalizeH="0" baseline="0" dirty="0" smtClean="0">
                <a:ln>
                  <a:noFill/>
                </a:ln>
                <a:solidFill>
                  <a:srgbClr val="FFFFFF"/>
                </a:solidFill>
                <a:effectLst/>
                <a:latin typeface="メイリオ"/>
                <a:ea typeface="メイリオ"/>
                <a:cs typeface="メイリオ"/>
              </a:rPr>
              <a:t>工数</a:t>
            </a:r>
            <a:endParaRPr kumimoji="0" lang="en-US" altLang="ja-JP" sz="4400" i="0" u="none" strike="noStrike" cap="none" normalizeH="0" baseline="0" dirty="0" smtClean="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latin typeface="メイリオ"/>
                <a:ea typeface="メイリオ"/>
                <a:cs typeface="メイリオ"/>
              </a:rPr>
              <a:t>人月積算</a:t>
            </a:r>
            <a:endParaRPr kumimoji="0" lang="en-US" altLang="ja-JP" sz="1400" dirty="0" smtClean="0">
              <a:solidFill>
                <a:srgbClr val="FFFFFF"/>
              </a:solidFill>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i="0" u="none" strike="noStrike" cap="none" normalizeH="0" baseline="0" dirty="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dirty="0" smtClean="0">
              <a:solidFill>
                <a:srgbClr val="FFFFFF"/>
              </a:solidFill>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i="0" u="none" strike="noStrike" cap="none" normalizeH="0" baseline="0" dirty="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dirty="0" smtClean="0">
              <a:solidFill>
                <a:srgbClr val="FFFFFF"/>
              </a:solidFill>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i="0" u="none" strike="noStrike" cap="none" normalizeH="0" baseline="0" dirty="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dirty="0" smtClean="0">
              <a:solidFill>
                <a:srgbClr val="FFFFFF"/>
              </a:solidFill>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i="0" u="none" strike="noStrike" cap="none" normalizeH="0" baseline="0" dirty="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dirty="0" smtClean="0">
              <a:solidFill>
                <a:srgbClr val="FFFFFF"/>
              </a:solidFill>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i="0" u="none" strike="noStrike" cap="none" normalizeH="0" baseline="0" dirty="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dirty="0" smtClean="0">
              <a:solidFill>
                <a:srgbClr val="FFFFFF"/>
              </a:solidFill>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i="0" u="none" strike="noStrike" cap="none" normalizeH="0" baseline="0" dirty="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dirty="0" smtClean="0">
              <a:solidFill>
                <a:srgbClr val="FFFFFF"/>
              </a:solidFill>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i="0" u="none" strike="noStrike" cap="none" normalizeH="0" baseline="0" dirty="0" smtClean="0">
              <a:ln>
                <a:noFill/>
              </a:ln>
              <a:solidFill>
                <a:srgbClr val="FFFFFF"/>
              </a:solidFill>
              <a:effectLst/>
              <a:latin typeface="メイリオ"/>
              <a:ea typeface="メイリオ"/>
              <a:cs typeface="メイリオ"/>
            </a:endParaRPr>
          </a:p>
        </p:txBody>
      </p:sp>
      <p:grpSp>
        <p:nvGrpSpPr>
          <p:cNvPr id="3" name="図形グループ 2"/>
          <p:cNvGrpSpPr/>
          <p:nvPr/>
        </p:nvGrpSpPr>
        <p:grpSpPr>
          <a:xfrm>
            <a:off x="1371601" y="2542401"/>
            <a:ext cx="7467600" cy="2209800"/>
            <a:chOff x="1371601" y="2542401"/>
            <a:chExt cx="7467600" cy="2209800"/>
          </a:xfrm>
        </p:grpSpPr>
        <p:sp>
          <p:nvSpPr>
            <p:cNvPr id="28" name="角丸四角形 27"/>
            <p:cNvSpPr/>
            <p:nvPr/>
          </p:nvSpPr>
          <p:spPr bwMode="auto">
            <a:xfrm>
              <a:off x="1371601" y="4066401"/>
              <a:ext cx="7391400" cy="685800"/>
            </a:xfrm>
            <a:prstGeom prst="roundRect">
              <a:avLst>
                <a:gd name="adj" fmla="val 0"/>
              </a:avLst>
            </a:prstGeom>
            <a:solidFill>
              <a:srgbClr val="0000FF">
                <a:alpha val="69000"/>
              </a:srgbClr>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2400" i="0" u="none" strike="noStrike" cap="none" normalizeH="0" baseline="0" dirty="0" smtClean="0">
                  <a:ln>
                    <a:noFill/>
                  </a:ln>
                  <a:solidFill>
                    <a:srgbClr val="FFFFFF"/>
                  </a:solidFill>
                  <a:effectLst/>
                  <a:latin typeface="メイリオ"/>
                  <a:ea typeface="メイリオ"/>
                  <a:cs typeface="メイリオ"/>
                </a:rPr>
                <a:t>　成果報酬</a:t>
              </a:r>
            </a:p>
          </p:txBody>
        </p:sp>
        <p:sp>
          <p:nvSpPr>
            <p:cNvPr id="6" name="角丸四角形 5"/>
            <p:cNvSpPr/>
            <p:nvPr/>
          </p:nvSpPr>
          <p:spPr bwMode="auto">
            <a:xfrm>
              <a:off x="1371601" y="2542401"/>
              <a:ext cx="7391400" cy="685800"/>
            </a:xfrm>
            <a:prstGeom prst="roundRect">
              <a:avLst>
                <a:gd name="adj" fmla="val 0"/>
              </a:avLst>
            </a:prstGeom>
            <a:solidFill>
              <a:srgbClr val="0000FF">
                <a:alpha val="69000"/>
              </a:srgbClr>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2400" i="0" u="none" strike="noStrike" cap="none" normalizeH="0" baseline="0" dirty="0" smtClean="0">
                  <a:ln>
                    <a:noFill/>
                  </a:ln>
                  <a:solidFill>
                    <a:srgbClr val="FFFFFF"/>
                  </a:solidFill>
                  <a:effectLst/>
                  <a:latin typeface="メイリオ"/>
                  <a:ea typeface="メイリオ"/>
                  <a:cs typeface="メイリオ"/>
                </a:rPr>
                <a:t>　サブスクリプション</a:t>
              </a:r>
            </a:p>
          </p:txBody>
        </p:sp>
        <p:sp>
          <p:nvSpPr>
            <p:cNvPr id="24" name="角丸四角形 23"/>
            <p:cNvSpPr/>
            <p:nvPr/>
          </p:nvSpPr>
          <p:spPr bwMode="auto">
            <a:xfrm>
              <a:off x="1371601" y="3304401"/>
              <a:ext cx="7391400" cy="685800"/>
            </a:xfrm>
            <a:prstGeom prst="roundRect">
              <a:avLst>
                <a:gd name="adj" fmla="val 0"/>
              </a:avLst>
            </a:prstGeom>
            <a:solidFill>
              <a:srgbClr val="0000FF">
                <a:alpha val="69000"/>
              </a:srgbClr>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2400" i="0" u="none" strike="noStrike" cap="none" normalizeH="0" baseline="0" dirty="0" smtClean="0">
                  <a:ln>
                    <a:noFill/>
                  </a:ln>
                  <a:solidFill>
                    <a:srgbClr val="FFFFFF"/>
                  </a:solidFill>
                  <a:effectLst/>
                  <a:latin typeface="メイリオ"/>
                  <a:ea typeface="メイリオ"/>
                  <a:cs typeface="メイリオ"/>
                </a:rPr>
                <a:t>　レベニューシェア</a:t>
              </a:r>
            </a:p>
          </p:txBody>
        </p:sp>
        <p:sp>
          <p:nvSpPr>
            <p:cNvPr id="29" name="テキスト ボックス 28"/>
            <p:cNvSpPr txBox="1"/>
            <p:nvPr/>
          </p:nvSpPr>
          <p:spPr>
            <a:xfrm>
              <a:off x="5562601" y="2567801"/>
              <a:ext cx="3276600" cy="646331"/>
            </a:xfrm>
            <a:prstGeom prst="rect">
              <a:avLst/>
            </a:prstGeom>
            <a:noFill/>
          </p:spPr>
          <p:txBody>
            <a:bodyPr wrap="square" rtlCol="0">
              <a:spAutoFit/>
            </a:bodyPr>
            <a:lstStyle/>
            <a:p>
              <a:r>
                <a:rPr kumimoji="1" lang="ja-JP" altLang="en-US" sz="2000" dirty="0" smtClean="0">
                  <a:solidFill>
                    <a:srgbClr val="FFFFFF"/>
                  </a:solidFill>
                  <a:latin typeface="メイリオ"/>
                  <a:ea typeface="メイリオ"/>
                  <a:cs typeface="メイリオ"/>
                </a:rPr>
                <a:t>ソニックガーデン</a:t>
              </a:r>
              <a:endParaRPr kumimoji="1" lang="en-US" altLang="ja-JP" sz="2000" dirty="0" smtClean="0">
                <a:solidFill>
                  <a:srgbClr val="FFFFFF"/>
                </a:solidFill>
                <a:latin typeface="メイリオ"/>
                <a:ea typeface="メイリオ"/>
                <a:cs typeface="メイリオ"/>
              </a:endParaRPr>
            </a:p>
            <a:p>
              <a:r>
                <a:rPr lang="ja-JP" altLang="en-US" sz="1600" dirty="0" smtClean="0">
                  <a:solidFill>
                    <a:srgbClr val="FFFFFF"/>
                  </a:solidFill>
                  <a:latin typeface="メイリオ"/>
                  <a:ea typeface="メイリオ"/>
                  <a:cs typeface="メイリオ"/>
                </a:rPr>
                <a:t>納品のない受託開発</a:t>
              </a:r>
              <a:endParaRPr kumimoji="1" lang="ja-JP" altLang="en-US" sz="1600" dirty="0">
                <a:solidFill>
                  <a:srgbClr val="FFFFFF"/>
                </a:solidFill>
                <a:latin typeface="メイリオ"/>
                <a:ea typeface="メイリオ"/>
                <a:cs typeface="メイリオ"/>
              </a:endParaRPr>
            </a:p>
          </p:txBody>
        </p:sp>
        <p:sp>
          <p:nvSpPr>
            <p:cNvPr id="30" name="テキスト ボックス 29"/>
            <p:cNvSpPr txBox="1"/>
            <p:nvPr/>
          </p:nvSpPr>
          <p:spPr>
            <a:xfrm>
              <a:off x="5562601" y="3329801"/>
              <a:ext cx="3276600" cy="338554"/>
            </a:xfrm>
            <a:prstGeom prst="rect">
              <a:avLst/>
            </a:prstGeom>
            <a:noFill/>
          </p:spPr>
          <p:txBody>
            <a:bodyPr wrap="square" rtlCol="0">
              <a:spAutoFit/>
            </a:bodyPr>
            <a:lstStyle/>
            <a:p>
              <a:endParaRPr lang="en-US" altLang="ja-JP" sz="1600" dirty="0" smtClean="0">
                <a:solidFill>
                  <a:srgbClr val="FFFFFF"/>
                </a:solidFill>
                <a:latin typeface="メイリオ"/>
                <a:ea typeface="メイリオ"/>
                <a:cs typeface="メイリオ"/>
              </a:endParaRPr>
            </a:p>
          </p:txBody>
        </p:sp>
        <p:sp>
          <p:nvSpPr>
            <p:cNvPr id="31" name="テキスト ボックス 30"/>
            <p:cNvSpPr txBox="1"/>
            <p:nvPr/>
          </p:nvSpPr>
          <p:spPr>
            <a:xfrm>
              <a:off x="5562601" y="4091801"/>
              <a:ext cx="3276600" cy="646331"/>
            </a:xfrm>
            <a:prstGeom prst="rect">
              <a:avLst/>
            </a:prstGeom>
            <a:noFill/>
          </p:spPr>
          <p:txBody>
            <a:bodyPr wrap="square" rtlCol="0">
              <a:spAutoFit/>
            </a:bodyPr>
            <a:lstStyle/>
            <a:p>
              <a:r>
                <a:rPr lang="en-US" altLang="ja-JP" sz="2000" dirty="0" smtClean="0">
                  <a:solidFill>
                    <a:srgbClr val="FFFFFF"/>
                  </a:solidFill>
                  <a:latin typeface="メイリオ"/>
                  <a:ea typeface="メイリオ"/>
                  <a:cs typeface="メイリオ"/>
                </a:rPr>
                <a:t>NTT</a:t>
              </a:r>
              <a:r>
                <a:rPr lang="ja-JP" altLang="en-US" sz="2000" dirty="0" smtClean="0">
                  <a:solidFill>
                    <a:srgbClr val="FFFFFF"/>
                  </a:solidFill>
                  <a:latin typeface="メイリオ"/>
                  <a:ea typeface="メイリオ"/>
                  <a:cs typeface="メイリオ"/>
                </a:rPr>
                <a:t>データ</a:t>
              </a:r>
            </a:p>
            <a:p>
              <a:r>
                <a:rPr lang="en-US" altLang="ja-JP" sz="1600" dirty="0" smtClean="0">
                  <a:solidFill>
                    <a:srgbClr val="FFFFFF"/>
                  </a:solidFill>
                  <a:latin typeface="メイリオ"/>
                  <a:ea typeface="メイリオ"/>
                  <a:cs typeface="メイリオ"/>
                </a:rPr>
                <a:t>ANA</a:t>
              </a:r>
              <a:r>
                <a:rPr lang="ja-JP" altLang="en-US" sz="1600" dirty="0" smtClean="0">
                  <a:solidFill>
                    <a:srgbClr val="FFFFFF"/>
                  </a:solidFill>
                  <a:latin typeface="メイリオ"/>
                  <a:ea typeface="メイリオ"/>
                  <a:cs typeface="メイリオ"/>
                </a:rPr>
                <a:t>・新貨物基幹システム</a:t>
              </a:r>
              <a:endParaRPr lang="en-US" altLang="ja-JP" sz="1600" dirty="0" smtClean="0">
                <a:solidFill>
                  <a:srgbClr val="FFFFFF"/>
                </a:solidFill>
                <a:latin typeface="メイリオ"/>
                <a:ea typeface="メイリオ"/>
                <a:cs typeface="メイリオ"/>
              </a:endParaRPr>
            </a:p>
          </p:txBody>
        </p:sp>
      </p:grpSp>
      <p:pic>
        <p:nvPicPr>
          <p:cNvPr id="33" name="Picture 26" descr="j043394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04800" y="5057001"/>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7" descr="j043262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81001" y="1018401"/>
            <a:ext cx="883139" cy="88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テキスト ボックス 34"/>
          <p:cNvSpPr txBox="1"/>
          <p:nvPr/>
        </p:nvSpPr>
        <p:spPr>
          <a:xfrm>
            <a:off x="1371600" y="1018401"/>
            <a:ext cx="3657600" cy="1200328"/>
          </a:xfrm>
          <a:prstGeom prst="rect">
            <a:avLst/>
          </a:prstGeom>
          <a:noFill/>
        </p:spPr>
        <p:txBody>
          <a:bodyPr wrap="square" rtlCol="0">
            <a:spAutoFit/>
          </a:bodyPr>
          <a:lstStyle/>
          <a:p>
            <a:pPr marL="342900" indent="-342900">
              <a:buFont typeface="Wingdings" charset="2"/>
              <a:buChar char="v"/>
            </a:pPr>
            <a:r>
              <a:rPr lang="ja-JP" altLang="en-US" sz="2400" dirty="0">
                <a:solidFill>
                  <a:srgbClr val="0000FF"/>
                </a:solidFill>
                <a:effectLst/>
                <a:latin typeface="メイリオ"/>
                <a:ea typeface="メイリオ"/>
                <a:cs typeface="メイリオ"/>
              </a:rPr>
              <a:t>経費化</a:t>
            </a:r>
            <a:endParaRPr lang="en-US" altLang="ja-JP" sz="2400" dirty="0">
              <a:solidFill>
                <a:srgbClr val="0000FF"/>
              </a:solidFill>
              <a:effectLst/>
              <a:latin typeface="メイリオ"/>
              <a:ea typeface="メイリオ"/>
              <a:cs typeface="メイリオ"/>
            </a:endParaRPr>
          </a:p>
          <a:p>
            <a:pPr marL="342900" indent="-342900">
              <a:buFont typeface="Wingdings" charset="2"/>
              <a:buChar char="v"/>
            </a:pPr>
            <a:r>
              <a:rPr kumimoji="1" lang="ja-JP" altLang="en-US" sz="2400" dirty="0" smtClean="0">
                <a:solidFill>
                  <a:srgbClr val="0000FF"/>
                </a:solidFill>
                <a:effectLst/>
                <a:latin typeface="メイリオ"/>
                <a:ea typeface="メイリオ"/>
                <a:cs typeface="メイリオ"/>
              </a:rPr>
              <a:t>初期投資の軽減・削減</a:t>
            </a:r>
            <a:endParaRPr kumimoji="1" lang="en-US" altLang="ja-JP" sz="2400" dirty="0" smtClean="0">
              <a:solidFill>
                <a:srgbClr val="0000FF"/>
              </a:solidFill>
              <a:effectLst/>
              <a:latin typeface="メイリオ"/>
              <a:ea typeface="メイリオ"/>
              <a:cs typeface="メイリオ"/>
            </a:endParaRPr>
          </a:p>
          <a:p>
            <a:pPr marL="342900" indent="-342900">
              <a:buFont typeface="Wingdings" charset="2"/>
              <a:buChar char="v"/>
            </a:pPr>
            <a:r>
              <a:rPr kumimoji="1" lang="ja-JP" altLang="en-US" sz="2400" dirty="0" smtClean="0">
                <a:solidFill>
                  <a:srgbClr val="0000FF"/>
                </a:solidFill>
                <a:effectLst/>
                <a:latin typeface="メイリオ"/>
                <a:ea typeface="メイリオ"/>
                <a:cs typeface="メイリオ"/>
              </a:rPr>
              <a:t>ビジネス変化への即応</a:t>
            </a:r>
            <a:endParaRPr kumimoji="1" lang="ja-JP" altLang="en-US" sz="2400" dirty="0">
              <a:solidFill>
                <a:srgbClr val="0000FF"/>
              </a:solidFill>
              <a:effectLst/>
              <a:latin typeface="メイリオ"/>
              <a:ea typeface="メイリオ"/>
              <a:cs typeface="メイリオ"/>
            </a:endParaRPr>
          </a:p>
        </p:txBody>
      </p:sp>
      <p:sp>
        <p:nvSpPr>
          <p:cNvPr id="36" name="テキスト ボックス 35"/>
          <p:cNvSpPr txBox="1"/>
          <p:nvPr/>
        </p:nvSpPr>
        <p:spPr>
          <a:xfrm>
            <a:off x="1371601" y="5057001"/>
            <a:ext cx="3657600" cy="1200328"/>
          </a:xfrm>
          <a:prstGeom prst="rect">
            <a:avLst/>
          </a:prstGeom>
          <a:noFill/>
        </p:spPr>
        <p:txBody>
          <a:bodyPr wrap="square" rtlCol="0">
            <a:spAutoFit/>
          </a:bodyPr>
          <a:lstStyle/>
          <a:p>
            <a:pPr marL="342900" indent="-342900">
              <a:buFont typeface="Wingdings" charset="2"/>
              <a:buChar char="v"/>
            </a:pPr>
            <a:r>
              <a:rPr kumimoji="1" lang="ja-JP" altLang="en-US" sz="2400" dirty="0" smtClean="0">
                <a:solidFill>
                  <a:srgbClr val="0000FF"/>
                </a:solidFill>
                <a:effectLst/>
                <a:latin typeface="メイリオ"/>
                <a:ea typeface="メイリオ"/>
                <a:cs typeface="メイリオ"/>
              </a:rPr>
              <a:t>ストック収益化</a:t>
            </a:r>
            <a:endParaRPr kumimoji="1" lang="en-US" altLang="ja-JP" sz="2400" dirty="0" smtClean="0">
              <a:solidFill>
                <a:srgbClr val="0000FF"/>
              </a:solidFill>
              <a:effectLst/>
              <a:latin typeface="メイリオ"/>
              <a:ea typeface="メイリオ"/>
              <a:cs typeface="メイリオ"/>
            </a:endParaRPr>
          </a:p>
          <a:p>
            <a:pPr marL="342900" indent="-342900">
              <a:buFont typeface="Wingdings" charset="2"/>
              <a:buChar char="v"/>
            </a:pPr>
            <a:r>
              <a:rPr kumimoji="1" lang="ja-JP" altLang="en-US" sz="2400" dirty="0" smtClean="0">
                <a:solidFill>
                  <a:srgbClr val="0000FF"/>
                </a:solidFill>
                <a:effectLst/>
                <a:latin typeface="メイリオ"/>
                <a:ea typeface="メイリオ"/>
                <a:cs typeface="メイリオ"/>
              </a:rPr>
              <a:t>利益拡大</a:t>
            </a:r>
          </a:p>
          <a:p>
            <a:pPr marL="342900" indent="-342900">
              <a:buFont typeface="Wingdings" charset="2"/>
              <a:buChar char="v"/>
            </a:pPr>
            <a:r>
              <a:rPr kumimoji="1" lang="ja-JP" altLang="en-US" sz="2400" dirty="0" smtClean="0">
                <a:solidFill>
                  <a:srgbClr val="0000FF"/>
                </a:solidFill>
                <a:effectLst/>
                <a:latin typeface="メイリオ"/>
                <a:ea typeface="メイリオ"/>
                <a:cs typeface="メイリオ"/>
              </a:rPr>
              <a:t>顧客の囲い込み</a:t>
            </a:r>
            <a:endParaRPr kumimoji="1" lang="en-US" altLang="ja-JP" sz="2400" dirty="0" smtClean="0">
              <a:solidFill>
                <a:srgbClr val="0000FF"/>
              </a:solidFill>
              <a:effectLst/>
              <a:latin typeface="メイリオ"/>
              <a:ea typeface="メイリオ"/>
              <a:cs typeface="メイリオ"/>
            </a:endParaRPr>
          </a:p>
        </p:txBody>
      </p:sp>
      <p:sp>
        <p:nvSpPr>
          <p:cNvPr id="39" name="テキスト ボックス 38"/>
          <p:cNvSpPr txBox="1"/>
          <p:nvPr/>
        </p:nvSpPr>
        <p:spPr>
          <a:xfrm>
            <a:off x="381000" y="1856601"/>
            <a:ext cx="914400" cy="276999"/>
          </a:xfrm>
          <a:prstGeom prst="rect">
            <a:avLst/>
          </a:prstGeom>
          <a:noFill/>
        </p:spPr>
        <p:txBody>
          <a:bodyPr wrap="square" rtlCol="0">
            <a:spAutoFit/>
          </a:bodyPr>
          <a:lstStyle/>
          <a:p>
            <a:pPr algn="ctr"/>
            <a:r>
              <a:rPr kumimoji="1" lang="ja-JP" altLang="en-US" sz="1200" dirty="0" smtClean="0">
                <a:solidFill>
                  <a:srgbClr val="0000FF"/>
                </a:solidFill>
                <a:effectLst/>
                <a:latin typeface="メイリオ"/>
                <a:ea typeface="メイリオ"/>
                <a:cs typeface="メイリオ"/>
              </a:rPr>
              <a:t>ユーザー</a:t>
            </a:r>
            <a:endParaRPr kumimoji="1" lang="ja-JP" altLang="en-US" sz="1200" dirty="0">
              <a:solidFill>
                <a:srgbClr val="0000FF"/>
              </a:solidFill>
              <a:effectLst/>
              <a:latin typeface="メイリオ"/>
              <a:ea typeface="メイリオ"/>
              <a:cs typeface="メイリオ"/>
            </a:endParaRPr>
          </a:p>
        </p:txBody>
      </p:sp>
      <p:sp>
        <p:nvSpPr>
          <p:cNvPr id="40" name="テキスト ボックス 39"/>
          <p:cNvSpPr txBox="1"/>
          <p:nvPr/>
        </p:nvSpPr>
        <p:spPr>
          <a:xfrm>
            <a:off x="381000" y="6123801"/>
            <a:ext cx="914400" cy="276999"/>
          </a:xfrm>
          <a:prstGeom prst="rect">
            <a:avLst/>
          </a:prstGeom>
          <a:noFill/>
        </p:spPr>
        <p:txBody>
          <a:bodyPr wrap="square" rtlCol="0">
            <a:spAutoFit/>
          </a:bodyPr>
          <a:lstStyle/>
          <a:p>
            <a:pPr algn="ctr"/>
            <a:r>
              <a:rPr kumimoji="1" lang="ja-JP" altLang="en-US" sz="1200" dirty="0" smtClean="0">
                <a:solidFill>
                  <a:srgbClr val="0000FF"/>
                </a:solidFill>
                <a:effectLst/>
                <a:latin typeface="メイリオ"/>
                <a:ea typeface="メイリオ"/>
                <a:cs typeface="メイリオ"/>
              </a:rPr>
              <a:t>ベンダー</a:t>
            </a:r>
            <a:endParaRPr kumimoji="1" lang="ja-JP" altLang="en-US" sz="1200" dirty="0">
              <a:solidFill>
                <a:srgbClr val="0000FF"/>
              </a:solidFill>
              <a:effectLst/>
              <a:latin typeface="メイリオ"/>
              <a:ea typeface="メイリオ"/>
              <a:cs typeface="メイリオ"/>
            </a:endParaRPr>
          </a:p>
        </p:txBody>
      </p:sp>
      <p:grpSp>
        <p:nvGrpSpPr>
          <p:cNvPr id="5" name="図形グループ 4"/>
          <p:cNvGrpSpPr/>
          <p:nvPr/>
        </p:nvGrpSpPr>
        <p:grpSpPr>
          <a:xfrm>
            <a:off x="381001" y="2237601"/>
            <a:ext cx="914400" cy="2802467"/>
            <a:chOff x="381001" y="2237601"/>
            <a:chExt cx="914400" cy="2802467"/>
          </a:xfrm>
        </p:grpSpPr>
        <p:sp>
          <p:nvSpPr>
            <p:cNvPr id="38" name="左右矢印 37"/>
            <p:cNvSpPr/>
            <p:nvPr/>
          </p:nvSpPr>
          <p:spPr bwMode="auto">
            <a:xfrm rot="5400000">
              <a:off x="-563033" y="3181635"/>
              <a:ext cx="2802467" cy="914400"/>
            </a:xfrm>
            <a:prstGeom prst="leftRightArrow">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i="0" u="none" strike="noStrike" cap="none" normalizeH="0" baseline="0" dirty="0" smtClean="0">
                <a:ln>
                  <a:noFill/>
                </a:ln>
                <a:solidFill>
                  <a:srgbClr val="FFFFFF"/>
                </a:solidFill>
                <a:effectLst/>
                <a:latin typeface="メイリオ"/>
                <a:ea typeface="メイリオ"/>
                <a:cs typeface="メイリオ"/>
              </a:endParaRPr>
            </a:p>
          </p:txBody>
        </p:sp>
        <p:sp>
          <p:nvSpPr>
            <p:cNvPr id="4" name="テキスト ボックス 3"/>
            <p:cNvSpPr txBox="1"/>
            <p:nvPr/>
          </p:nvSpPr>
          <p:spPr>
            <a:xfrm>
              <a:off x="565640" y="2796401"/>
              <a:ext cx="553998" cy="1938992"/>
            </a:xfrm>
            <a:prstGeom prst="rect">
              <a:avLst/>
            </a:prstGeom>
            <a:noFill/>
          </p:spPr>
          <p:txBody>
            <a:bodyPr vert="eaVert" wrap="none" rtlCol="0">
              <a:spAutoFit/>
            </a:bodyPr>
            <a:lstStyle/>
            <a:p>
              <a:r>
                <a:rPr kumimoji="1" lang="ja-JP" altLang="en-US" sz="2400" dirty="0" smtClean="0">
                  <a:solidFill>
                    <a:srgbClr val="FFFFFF"/>
                  </a:solidFill>
                  <a:latin typeface="メイリオ"/>
                  <a:ea typeface="メイリオ"/>
                  <a:cs typeface="メイリオ"/>
                </a:rPr>
                <a:t>ゴールの共有</a:t>
              </a:r>
              <a:endParaRPr kumimoji="1" lang="ja-JP" altLang="en-US" sz="2400" dirty="0">
                <a:solidFill>
                  <a:srgbClr val="FFFFFF"/>
                </a:solidFill>
                <a:latin typeface="メイリオ"/>
                <a:ea typeface="メイリオ"/>
                <a:cs typeface="メイリオ"/>
              </a:endParaRPr>
            </a:p>
          </p:txBody>
        </p:sp>
      </p:grpSp>
      <p:sp>
        <p:nvSpPr>
          <p:cNvPr id="7" name="正方形/長方形 6"/>
          <p:cNvSpPr/>
          <p:nvPr/>
        </p:nvSpPr>
        <p:spPr>
          <a:xfrm>
            <a:off x="5562601" y="3304401"/>
            <a:ext cx="3200400" cy="646331"/>
          </a:xfrm>
          <a:prstGeom prst="rect">
            <a:avLst/>
          </a:prstGeom>
        </p:spPr>
        <p:txBody>
          <a:bodyPr wrap="square">
            <a:spAutoFit/>
          </a:bodyPr>
          <a:lstStyle/>
          <a:p>
            <a:r>
              <a:rPr lang="ja-JP" altLang="en-US" sz="2000" dirty="0">
                <a:solidFill>
                  <a:schemeClr val="bg1"/>
                </a:solidFill>
                <a:latin typeface="メイリオ"/>
                <a:ea typeface="メイリオ"/>
                <a:cs typeface="メイリオ"/>
              </a:rPr>
              <a:t>パナソニック</a:t>
            </a:r>
            <a:r>
              <a:rPr lang="en-US" altLang="ja-JP" sz="2000" dirty="0" smtClean="0">
                <a:solidFill>
                  <a:schemeClr val="bg1"/>
                </a:solidFill>
                <a:latin typeface="メイリオ"/>
                <a:ea typeface="メイリオ"/>
                <a:cs typeface="メイリオ"/>
              </a:rPr>
              <a:t>IS</a:t>
            </a:r>
          </a:p>
          <a:p>
            <a:r>
              <a:rPr lang="ja-JP" altLang="en-US" sz="1600" dirty="0" smtClean="0">
                <a:solidFill>
                  <a:schemeClr val="bg1"/>
                </a:solidFill>
                <a:latin typeface="メイリオ"/>
                <a:ea typeface="メイリオ"/>
                <a:cs typeface="メイリオ"/>
              </a:rPr>
              <a:t>あべ</a:t>
            </a:r>
            <a:r>
              <a:rPr lang="ja-JP" altLang="en-US" sz="1600" dirty="0">
                <a:solidFill>
                  <a:schemeClr val="bg1"/>
                </a:solidFill>
                <a:latin typeface="メイリオ"/>
                <a:ea typeface="メイリオ"/>
                <a:cs typeface="メイリオ"/>
              </a:rPr>
              <a:t>の</a:t>
            </a:r>
            <a:r>
              <a:rPr lang="ja-JP" altLang="en-US" sz="1600" dirty="0" smtClean="0">
                <a:solidFill>
                  <a:schemeClr val="bg1"/>
                </a:solidFill>
                <a:latin typeface="メイリオ"/>
                <a:ea typeface="メイリオ"/>
                <a:cs typeface="メイリオ"/>
              </a:rPr>
              <a:t>ハルカス</a:t>
            </a:r>
            <a:endParaRPr lang="ja-JP" altLang="en-US" sz="1600" dirty="0">
              <a:solidFill>
                <a:schemeClr val="bg1"/>
              </a:solidFill>
              <a:latin typeface="メイリオ"/>
              <a:ea typeface="メイリオ"/>
              <a:cs typeface="メイリオ"/>
            </a:endParaRPr>
          </a:p>
        </p:txBody>
      </p:sp>
    </p:spTree>
    <p:extLst>
      <p:ext uri="{BB962C8B-B14F-4D97-AF65-F5344CB8AC3E}">
        <p14:creationId xmlns:p14="http://schemas.microsoft.com/office/powerpoint/2010/main" val="169191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正方形/長方形 119"/>
          <p:cNvSpPr/>
          <p:nvPr/>
        </p:nvSpPr>
        <p:spPr>
          <a:xfrm>
            <a:off x="577626" y="790865"/>
            <a:ext cx="7991923" cy="573231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9" name="角丸四角形 48"/>
          <p:cNvSpPr/>
          <p:nvPr/>
        </p:nvSpPr>
        <p:spPr>
          <a:xfrm>
            <a:off x="470624" y="4023594"/>
            <a:ext cx="8159603" cy="759732"/>
          </a:xfrm>
          <a:prstGeom prst="roundRect">
            <a:avLst>
              <a:gd name="adj" fmla="val 50000"/>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メイリオ"/>
              <a:ea typeface="メイリオ"/>
              <a:cs typeface="メイリオ"/>
            </a:endParaRPr>
          </a:p>
        </p:txBody>
      </p:sp>
      <p:sp>
        <p:nvSpPr>
          <p:cNvPr id="72" name="正方形/長方形 71"/>
          <p:cNvSpPr/>
          <p:nvPr/>
        </p:nvSpPr>
        <p:spPr>
          <a:xfrm>
            <a:off x="774386" y="1142481"/>
            <a:ext cx="7577307" cy="3008111"/>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7" name="正方形/長方形 46"/>
          <p:cNvSpPr/>
          <p:nvPr/>
        </p:nvSpPr>
        <p:spPr>
          <a:xfrm>
            <a:off x="5977659" y="2413003"/>
            <a:ext cx="2107045" cy="167409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9" name="正方形/長方形 58"/>
          <p:cNvSpPr/>
          <p:nvPr/>
        </p:nvSpPr>
        <p:spPr>
          <a:xfrm>
            <a:off x="6020955" y="3094187"/>
            <a:ext cx="2014680" cy="775531"/>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00" dirty="0">
              <a:solidFill>
                <a:schemeClr val="bg1"/>
              </a:solidFill>
              <a:latin typeface="メイリオ"/>
              <a:ea typeface="メイリオ"/>
              <a:cs typeface="メイリオ"/>
            </a:endParaRPr>
          </a:p>
        </p:txBody>
      </p:sp>
      <p:sp>
        <p:nvSpPr>
          <p:cNvPr id="4" name="タイトル 3"/>
          <p:cNvSpPr>
            <a:spLocks noGrp="1"/>
          </p:cNvSpPr>
          <p:nvPr>
            <p:ph type="title"/>
          </p:nvPr>
        </p:nvSpPr>
        <p:spPr/>
        <p:txBody>
          <a:bodyPr/>
          <a:lstStyle/>
          <a:p>
            <a:r>
              <a:rPr kumimoji="1" lang="ja-JP" altLang="en-US" dirty="0" smtClean="0">
                <a:solidFill>
                  <a:schemeClr val="tx1">
                    <a:lumMod val="50000"/>
                    <a:lumOff val="50000"/>
                  </a:schemeClr>
                </a:solidFill>
              </a:rPr>
              <a:t>コレ一枚でわかる最新の</a:t>
            </a:r>
            <a:r>
              <a:rPr kumimoji="1" lang="en-US" altLang="ja-JP" dirty="0" smtClean="0">
                <a:solidFill>
                  <a:schemeClr val="tx1">
                    <a:lumMod val="50000"/>
                    <a:lumOff val="50000"/>
                  </a:schemeClr>
                </a:solidFill>
              </a:rPr>
              <a:t>IT</a:t>
            </a:r>
            <a:r>
              <a:rPr kumimoji="1" lang="ja-JP" altLang="en-US" dirty="0" smtClean="0">
                <a:solidFill>
                  <a:schemeClr val="tx1">
                    <a:lumMod val="50000"/>
                    <a:lumOff val="50000"/>
                  </a:schemeClr>
                </a:solidFill>
              </a:rPr>
              <a:t>トレンド</a:t>
            </a:r>
            <a:endParaRPr kumimoji="1" lang="ja-JP" altLang="en-US" dirty="0">
              <a:solidFill>
                <a:schemeClr val="tx1">
                  <a:lumMod val="50000"/>
                  <a:lumOff val="50000"/>
                </a:schemeClr>
              </a:solidFill>
            </a:endParaRPr>
          </a:p>
        </p:txBody>
      </p:sp>
      <p:sp>
        <p:nvSpPr>
          <p:cNvPr id="5"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latin typeface="メイリオ"/>
                <a:ea typeface="メイリオ"/>
                <a:cs typeface="メイリオ"/>
              </a:rPr>
              <a:t>2</a:t>
            </a:fld>
            <a:endParaRPr kumimoji="1" lang="ja-JP" altLang="en-US" dirty="0">
              <a:latin typeface="メイリオ"/>
              <a:ea typeface="メイリオ"/>
              <a:cs typeface="メイリオ"/>
            </a:endParaRPr>
          </a:p>
        </p:txBody>
      </p:sp>
      <p:sp>
        <p:nvSpPr>
          <p:cNvPr id="39" name="円柱 38"/>
          <p:cNvSpPr/>
          <p:nvPr/>
        </p:nvSpPr>
        <p:spPr>
          <a:xfrm>
            <a:off x="3518477" y="2413003"/>
            <a:ext cx="2107045" cy="1674090"/>
          </a:xfrm>
          <a:prstGeom prst="can">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3" name="正方形/長方形 42"/>
          <p:cNvSpPr/>
          <p:nvPr/>
        </p:nvSpPr>
        <p:spPr>
          <a:xfrm>
            <a:off x="1082386" y="2413003"/>
            <a:ext cx="2107045" cy="167409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5" name="正方形/長方形 44"/>
          <p:cNvSpPr/>
          <p:nvPr/>
        </p:nvSpPr>
        <p:spPr>
          <a:xfrm>
            <a:off x="1082386" y="1593282"/>
            <a:ext cx="2107045" cy="45027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メイリオ"/>
                <a:ea typeface="メイリオ"/>
                <a:cs typeface="メイリオ"/>
              </a:rPr>
              <a:t>サービス</a:t>
            </a:r>
            <a:endParaRPr kumimoji="1" lang="ja-JP" altLang="en-US" sz="1400" dirty="0">
              <a:solidFill>
                <a:srgbClr val="FFFFFF"/>
              </a:solidFill>
              <a:latin typeface="メイリオ"/>
              <a:ea typeface="メイリオ"/>
              <a:cs typeface="メイリオ"/>
            </a:endParaRPr>
          </a:p>
        </p:txBody>
      </p:sp>
      <p:sp>
        <p:nvSpPr>
          <p:cNvPr id="46" name="正方形/長方形 45"/>
          <p:cNvSpPr/>
          <p:nvPr/>
        </p:nvSpPr>
        <p:spPr>
          <a:xfrm>
            <a:off x="3518477" y="1593282"/>
            <a:ext cx="2107045" cy="45027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メイリオ"/>
                <a:ea typeface="メイリオ"/>
                <a:cs typeface="メイリオ"/>
              </a:rPr>
              <a:t>サービス</a:t>
            </a:r>
            <a:endParaRPr kumimoji="1" lang="ja-JP" altLang="en-US" sz="1400" dirty="0">
              <a:solidFill>
                <a:srgbClr val="FFFFFF"/>
              </a:solidFill>
              <a:latin typeface="メイリオ"/>
              <a:ea typeface="メイリオ"/>
              <a:cs typeface="メイリオ"/>
            </a:endParaRPr>
          </a:p>
        </p:txBody>
      </p:sp>
      <p:sp>
        <p:nvSpPr>
          <p:cNvPr id="48" name="正方形/長方形 47"/>
          <p:cNvSpPr/>
          <p:nvPr/>
        </p:nvSpPr>
        <p:spPr>
          <a:xfrm>
            <a:off x="5977659" y="1593282"/>
            <a:ext cx="2107045" cy="45027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メイリオ"/>
                <a:ea typeface="メイリオ"/>
                <a:cs typeface="メイリオ"/>
              </a:rPr>
              <a:t>サービス</a:t>
            </a:r>
            <a:endParaRPr kumimoji="1" lang="ja-JP" altLang="en-US" sz="1400" dirty="0">
              <a:solidFill>
                <a:srgbClr val="FFFFFF"/>
              </a:solidFill>
              <a:latin typeface="メイリオ"/>
              <a:ea typeface="メイリオ"/>
              <a:cs typeface="メイリオ"/>
            </a:endParaRPr>
          </a:p>
        </p:txBody>
      </p:sp>
      <p:sp>
        <p:nvSpPr>
          <p:cNvPr id="50" name="正方形/長方形 49"/>
          <p:cNvSpPr/>
          <p:nvPr/>
        </p:nvSpPr>
        <p:spPr>
          <a:xfrm>
            <a:off x="792307" y="4681685"/>
            <a:ext cx="7559386" cy="175095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1" name="正方形/長方形 50"/>
          <p:cNvSpPr/>
          <p:nvPr/>
        </p:nvSpPr>
        <p:spPr>
          <a:xfrm>
            <a:off x="4572000" y="4833277"/>
            <a:ext cx="3584864" cy="153415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2" name="正方形/長方形 51"/>
          <p:cNvSpPr/>
          <p:nvPr/>
        </p:nvSpPr>
        <p:spPr>
          <a:xfrm>
            <a:off x="4006273" y="3094188"/>
            <a:ext cx="1570182" cy="775530"/>
          </a:xfrm>
          <a:prstGeom prst="rect">
            <a:avLst/>
          </a:prstGeom>
          <a:solidFill>
            <a:srgbClr val="FF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bg1"/>
                </a:solidFill>
                <a:latin typeface="メイリオ"/>
                <a:ea typeface="メイリオ"/>
                <a:cs typeface="メイリオ"/>
              </a:rPr>
              <a:t>非構造化データ</a:t>
            </a:r>
            <a:endParaRPr kumimoji="1" lang="en-US" altLang="ja-JP" sz="1200" dirty="0" smtClean="0">
              <a:solidFill>
                <a:schemeClr val="bg1"/>
              </a:solidFill>
              <a:latin typeface="メイリオ"/>
              <a:ea typeface="メイリオ"/>
              <a:cs typeface="メイリオ"/>
            </a:endParaRPr>
          </a:p>
          <a:p>
            <a:pPr algn="ctr"/>
            <a:r>
              <a:rPr lang="en-US" altLang="ja-JP" sz="1200" dirty="0" err="1" smtClean="0">
                <a:solidFill>
                  <a:schemeClr val="bg1"/>
                </a:solidFill>
                <a:latin typeface="メイリオ"/>
                <a:ea typeface="メイリオ"/>
                <a:cs typeface="メイリオ"/>
              </a:rPr>
              <a:t>NoSQL</a:t>
            </a:r>
            <a:endParaRPr kumimoji="1" lang="ja-JP" altLang="en-US" sz="1200" dirty="0">
              <a:solidFill>
                <a:schemeClr val="bg1"/>
              </a:solidFill>
              <a:latin typeface="メイリオ"/>
              <a:ea typeface="メイリオ"/>
              <a:cs typeface="メイリオ"/>
            </a:endParaRPr>
          </a:p>
        </p:txBody>
      </p:sp>
      <p:sp>
        <p:nvSpPr>
          <p:cNvPr id="53" name="正方形/長方形 52"/>
          <p:cNvSpPr/>
          <p:nvPr/>
        </p:nvSpPr>
        <p:spPr>
          <a:xfrm>
            <a:off x="3573362" y="3094187"/>
            <a:ext cx="432911" cy="77553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600" dirty="0" smtClean="0">
                <a:solidFill>
                  <a:srgbClr val="FFFFFF"/>
                </a:solidFill>
                <a:latin typeface="メイリオ"/>
                <a:ea typeface="メイリオ"/>
                <a:cs typeface="メイリオ"/>
              </a:rPr>
              <a:t>構造化</a:t>
            </a:r>
            <a:endParaRPr kumimoji="1" lang="en-US" altLang="ja-JP" sz="600" dirty="0" smtClean="0">
              <a:solidFill>
                <a:srgbClr val="FFFFFF"/>
              </a:solidFill>
              <a:latin typeface="メイリオ"/>
              <a:ea typeface="メイリオ"/>
              <a:cs typeface="メイリオ"/>
            </a:endParaRPr>
          </a:p>
          <a:p>
            <a:pPr algn="ctr"/>
            <a:r>
              <a:rPr lang="ja-JP" altLang="en-US" sz="600" dirty="0" smtClean="0">
                <a:solidFill>
                  <a:srgbClr val="FFFFFF"/>
                </a:solidFill>
                <a:latin typeface="メイリオ"/>
                <a:ea typeface="メイリオ"/>
                <a:cs typeface="メイリオ"/>
              </a:rPr>
              <a:t>データ</a:t>
            </a:r>
            <a:endParaRPr lang="en-US" altLang="ja-JP" sz="600" dirty="0" smtClean="0">
              <a:solidFill>
                <a:srgbClr val="FFFFFF"/>
              </a:solidFill>
              <a:latin typeface="メイリオ"/>
              <a:ea typeface="メイリオ"/>
              <a:cs typeface="メイリオ"/>
            </a:endParaRPr>
          </a:p>
          <a:p>
            <a:pPr algn="ctr"/>
            <a:r>
              <a:rPr kumimoji="1" lang="en-US" altLang="ja-JP" sz="1000" dirty="0" smtClean="0">
                <a:solidFill>
                  <a:srgbClr val="FFFFFF"/>
                </a:solidFill>
                <a:latin typeface="メイリオ"/>
                <a:ea typeface="メイリオ"/>
                <a:cs typeface="メイリオ"/>
              </a:rPr>
              <a:t>SQL</a:t>
            </a:r>
            <a:endParaRPr kumimoji="1" lang="ja-JP" altLang="en-US" sz="1000" dirty="0">
              <a:solidFill>
                <a:srgbClr val="FFFFFF"/>
              </a:solidFill>
              <a:latin typeface="メイリオ"/>
              <a:ea typeface="メイリオ"/>
              <a:cs typeface="メイリオ"/>
            </a:endParaRPr>
          </a:p>
        </p:txBody>
      </p:sp>
      <p:sp>
        <p:nvSpPr>
          <p:cNvPr id="54" name="正方形/長方形 53"/>
          <p:cNvSpPr/>
          <p:nvPr/>
        </p:nvSpPr>
        <p:spPr>
          <a:xfrm>
            <a:off x="1137259" y="3094189"/>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smtClean="0">
                <a:solidFill>
                  <a:srgbClr val="FFFFFF"/>
                </a:solidFill>
                <a:latin typeface="メイリオ"/>
                <a:ea typeface="メイリオ"/>
                <a:cs typeface="メイリオ"/>
              </a:rPr>
              <a:t>人と人の繋がり</a:t>
            </a:r>
            <a:endParaRPr kumimoji="1" lang="ja-JP" altLang="en-US" sz="800" dirty="0">
              <a:solidFill>
                <a:srgbClr val="FFFFFF"/>
              </a:solidFill>
              <a:latin typeface="メイリオ"/>
              <a:ea typeface="メイリオ"/>
              <a:cs typeface="メイリオ"/>
            </a:endParaRPr>
          </a:p>
        </p:txBody>
      </p:sp>
      <p:sp>
        <p:nvSpPr>
          <p:cNvPr id="55" name="正方形/長方形 54"/>
          <p:cNvSpPr/>
          <p:nvPr/>
        </p:nvSpPr>
        <p:spPr>
          <a:xfrm>
            <a:off x="1827910" y="3094187"/>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行動</a:t>
            </a:r>
            <a:endParaRPr kumimoji="1" lang="ja-JP" altLang="en-US" sz="1200" dirty="0">
              <a:solidFill>
                <a:srgbClr val="FFFFFF"/>
              </a:solidFill>
              <a:latin typeface="メイリオ"/>
              <a:ea typeface="メイリオ"/>
              <a:cs typeface="メイリオ"/>
            </a:endParaRPr>
          </a:p>
        </p:txBody>
      </p:sp>
      <p:sp>
        <p:nvSpPr>
          <p:cNvPr id="56" name="正方形/長方形 55"/>
          <p:cNvSpPr/>
          <p:nvPr/>
        </p:nvSpPr>
        <p:spPr>
          <a:xfrm>
            <a:off x="2516909" y="3094189"/>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文章</a:t>
            </a:r>
            <a:endParaRPr kumimoji="1" lang="ja-JP" altLang="en-US" sz="1200" dirty="0">
              <a:solidFill>
                <a:srgbClr val="FFFFFF"/>
              </a:solidFill>
              <a:latin typeface="メイリオ"/>
              <a:ea typeface="メイリオ"/>
              <a:cs typeface="メイリオ"/>
            </a:endParaRPr>
          </a:p>
        </p:txBody>
      </p:sp>
      <p:sp>
        <p:nvSpPr>
          <p:cNvPr id="57" name="正方形/長方形 56"/>
          <p:cNvSpPr/>
          <p:nvPr/>
        </p:nvSpPr>
        <p:spPr>
          <a:xfrm>
            <a:off x="6067135" y="3355944"/>
            <a:ext cx="949613" cy="484906"/>
          </a:xfrm>
          <a:prstGeom prst="rect">
            <a:avLst/>
          </a:prstGeom>
          <a:solidFill>
            <a:srgbClr val="0000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左脳型</a:t>
            </a:r>
            <a:endParaRPr kumimoji="1" lang="en-US" altLang="ja-JP" sz="1200" dirty="0" smtClean="0">
              <a:solidFill>
                <a:srgbClr val="FFFFFF"/>
              </a:solidFill>
              <a:latin typeface="メイリオ"/>
              <a:ea typeface="メイリオ"/>
              <a:cs typeface="メイリオ"/>
            </a:endParaRPr>
          </a:p>
          <a:p>
            <a:pPr algn="ctr"/>
            <a:r>
              <a:rPr lang="ja-JP" altLang="en-US" sz="1050" dirty="0" smtClean="0">
                <a:solidFill>
                  <a:srgbClr val="FFFFFF"/>
                </a:solidFill>
                <a:latin typeface="メイリオ"/>
                <a:ea typeface="メイリオ"/>
                <a:cs typeface="メイリオ"/>
              </a:rPr>
              <a:t>思考・論理</a:t>
            </a:r>
            <a:endParaRPr lang="en-US" altLang="ja-JP" sz="1050" dirty="0" smtClean="0">
              <a:solidFill>
                <a:srgbClr val="FFFFFF"/>
              </a:solidFill>
              <a:latin typeface="メイリオ"/>
              <a:ea typeface="メイリオ"/>
              <a:cs typeface="メイリオ"/>
            </a:endParaRPr>
          </a:p>
          <a:p>
            <a:pPr algn="ctr"/>
            <a:r>
              <a:rPr kumimoji="1" lang="ja-JP" altLang="en-US" sz="600" dirty="0" smtClean="0">
                <a:solidFill>
                  <a:srgbClr val="FFFFFF"/>
                </a:solidFill>
                <a:latin typeface="メイリオ"/>
                <a:ea typeface="メイリオ"/>
                <a:cs typeface="メイリオ"/>
              </a:rPr>
              <a:t>統計的アプローチ</a:t>
            </a:r>
            <a:endParaRPr kumimoji="1" lang="ja-JP" altLang="en-US" sz="600" dirty="0">
              <a:solidFill>
                <a:srgbClr val="FFFFFF"/>
              </a:solidFill>
              <a:latin typeface="メイリオ"/>
              <a:ea typeface="メイリオ"/>
              <a:cs typeface="メイリオ"/>
            </a:endParaRPr>
          </a:p>
        </p:txBody>
      </p:sp>
      <p:sp>
        <p:nvSpPr>
          <p:cNvPr id="58" name="正方形/長方形 57"/>
          <p:cNvSpPr/>
          <p:nvPr/>
        </p:nvSpPr>
        <p:spPr>
          <a:xfrm>
            <a:off x="7039840" y="3355946"/>
            <a:ext cx="949613" cy="484906"/>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右脳型</a:t>
            </a:r>
            <a:endParaRPr kumimoji="1" lang="en-US" altLang="ja-JP" sz="1200" dirty="0" smtClean="0">
              <a:solidFill>
                <a:srgbClr val="FFFFFF"/>
              </a:solidFill>
              <a:latin typeface="メイリオ"/>
              <a:ea typeface="メイリオ"/>
              <a:cs typeface="メイリオ"/>
            </a:endParaRPr>
          </a:p>
          <a:p>
            <a:pPr algn="ctr"/>
            <a:r>
              <a:rPr lang="ja-JP" altLang="en-US" sz="1050" dirty="0" smtClean="0">
                <a:solidFill>
                  <a:srgbClr val="FFFFFF"/>
                </a:solidFill>
                <a:latin typeface="メイリオ"/>
                <a:ea typeface="メイリオ"/>
                <a:cs typeface="メイリオ"/>
              </a:rPr>
              <a:t>知覚・感性</a:t>
            </a:r>
            <a:endParaRPr lang="en-US" altLang="ja-JP" sz="1050" dirty="0" smtClean="0">
              <a:solidFill>
                <a:srgbClr val="FFFFFF"/>
              </a:solidFill>
              <a:latin typeface="メイリオ"/>
              <a:ea typeface="メイリオ"/>
              <a:cs typeface="メイリオ"/>
            </a:endParaRPr>
          </a:p>
          <a:p>
            <a:pPr algn="ctr"/>
            <a:r>
              <a:rPr kumimoji="1" lang="ja-JP" altLang="en-US" sz="600" dirty="0" smtClean="0">
                <a:solidFill>
                  <a:srgbClr val="FFFFFF"/>
                </a:solidFill>
                <a:latin typeface="メイリオ"/>
                <a:ea typeface="メイリオ"/>
                <a:cs typeface="メイリオ"/>
              </a:rPr>
              <a:t>ニューラル・ネット</a:t>
            </a:r>
            <a:endParaRPr kumimoji="1" lang="ja-JP" altLang="en-US" sz="600" dirty="0">
              <a:solidFill>
                <a:srgbClr val="FFFFFF"/>
              </a:solidFill>
              <a:latin typeface="メイリオ"/>
              <a:ea typeface="メイリオ"/>
              <a:cs typeface="メイリオ"/>
            </a:endParaRPr>
          </a:p>
        </p:txBody>
      </p:sp>
      <p:sp>
        <p:nvSpPr>
          <p:cNvPr id="60" name="正方形/長方形 59"/>
          <p:cNvSpPr/>
          <p:nvPr/>
        </p:nvSpPr>
        <p:spPr>
          <a:xfrm>
            <a:off x="1137258"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住宅</a:t>
            </a:r>
            <a:r>
              <a:rPr lang="ja-JP" altLang="en-US" sz="1000" dirty="0" smtClean="0">
                <a:solidFill>
                  <a:srgbClr val="FFFFFF"/>
                </a:solidFill>
                <a:latin typeface="メイリオ"/>
                <a:ea typeface="メイリオ"/>
                <a:cs typeface="メイリオ"/>
              </a:rPr>
              <a:t>・建物</a:t>
            </a:r>
            <a:endParaRPr kumimoji="1" lang="en-US" altLang="ja-JP" sz="1000" dirty="0" smtClean="0">
              <a:solidFill>
                <a:srgbClr val="FFFFFF"/>
              </a:solidFill>
              <a:latin typeface="メイリオ"/>
              <a:ea typeface="メイリオ"/>
              <a:cs typeface="メイリオ"/>
            </a:endParaRPr>
          </a:p>
        </p:txBody>
      </p:sp>
      <p:sp>
        <p:nvSpPr>
          <p:cNvPr id="61" name="正方形/長方形 60"/>
          <p:cNvSpPr/>
          <p:nvPr/>
        </p:nvSpPr>
        <p:spPr>
          <a:xfrm>
            <a:off x="1137258"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家電・設備</a:t>
            </a:r>
            <a:endParaRPr kumimoji="1" lang="ja-JP" altLang="en-US" sz="1000" dirty="0">
              <a:solidFill>
                <a:srgbClr val="FFFFFF"/>
              </a:solidFill>
              <a:latin typeface="メイリオ"/>
              <a:ea typeface="メイリオ"/>
              <a:cs typeface="メイリオ"/>
            </a:endParaRPr>
          </a:p>
        </p:txBody>
      </p:sp>
      <p:sp>
        <p:nvSpPr>
          <p:cNvPr id="62" name="正方形/長方形 61"/>
          <p:cNvSpPr/>
          <p:nvPr/>
        </p:nvSpPr>
        <p:spPr>
          <a:xfrm>
            <a:off x="2205229"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smtClean="0">
                <a:solidFill>
                  <a:srgbClr val="FFFFFF"/>
                </a:solidFill>
                <a:latin typeface="メイリオ"/>
                <a:ea typeface="メイリオ"/>
                <a:cs typeface="メイリオ"/>
              </a:rPr>
              <a:t>スマートフォン</a:t>
            </a:r>
            <a:endParaRPr kumimoji="1" lang="en-US" altLang="ja-JP" sz="900" dirty="0" smtClean="0">
              <a:solidFill>
                <a:srgbClr val="FFFFFF"/>
              </a:solidFill>
              <a:latin typeface="メイリオ"/>
              <a:ea typeface="メイリオ"/>
              <a:cs typeface="メイリオ"/>
            </a:endParaRPr>
          </a:p>
          <a:p>
            <a:pPr algn="ctr"/>
            <a:r>
              <a:rPr lang="ja-JP" altLang="en-US" sz="900" dirty="0" smtClean="0">
                <a:solidFill>
                  <a:srgbClr val="FFFFFF"/>
                </a:solidFill>
                <a:latin typeface="メイリオ"/>
                <a:ea typeface="メイリオ"/>
                <a:cs typeface="メイリオ"/>
              </a:rPr>
              <a:t>ウェアラブル</a:t>
            </a:r>
            <a:endParaRPr kumimoji="1" lang="ja-JP" altLang="en-US" sz="900" dirty="0">
              <a:solidFill>
                <a:srgbClr val="FFFFFF"/>
              </a:solidFill>
              <a:latin typeface="メイリオ"/>
              <a:ea typeface="メイリオ"/>
              <a:cs typeface="メイリオ"/>
            </a:endParaRPr>
          </a:p>
        </p:txBody>
      </p:sp>
      <p:sp>
        <p:nvSpPr>
          <p:cNvPr id="63" name="正方形/長方形 62"/>
          <p:cNvSpPr/>
          <p:nvPr/>
        </p:nvSpPr>
        <p:spPr>
          <a:xfrm>
            <a:off x="2205229"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smtClean="0">
                <a:solidFill>
                  <a:srgbClr val="FFFFFF"/>
                </a:solidFill>
                <a:latin typeface="メイリオ"/>
                <a:ea typeface="メイリオ"/>
                <a:cs typeface="メイリオ"/>
              </a:rPr>
              <a:t>タブレット・</a:t>
            </a:r>
            <a:r>
              <a:rPr kumimoji="1" lang="en-US" altLang="ja-JP" sz="900" dirty="0" smtClean="0">
                <a:solidFill>
                  <a:srgbClr val="FFFFFF"/>
                </a:solidFill>
                <a:latin typeface="メイリオ"/>
                <a:ea typeface="メイリオ"/>
                <a:cs typeface="メイリオ"/>
              </a:rPr>
              <a:t>PC</a:t>
            </a:r>
            <a:endParaRPr kumimoji="1" lang="ja-JP" altLang="en-US" sz="900" dirty="0">
              <a:solidFill>
                <a:srgbClr val="FFFFFF"/>
              </a:solidFill>
              <a:latin typeface="メイリオ"/>
              <a:ea typeface="メイリオ"/>
              <a:cs typeface="メイリオ"/>
            </a:endParaRPr>
          </a:p>
        </p:txBody>
      </p:sp>
      <p:sp>
        <p:nvSpPr>
          <p:cNvPr id="64" name="正方形/長方形 63"/>
          <p:cNvSpPr/>
          <p:nvPr/>
        </p:nvSpPr>
        <p:spPr>
          <a:xfrm>
            <a:off x="3270252"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気象・環境</a:t>
            </a:r>
            <a:endParaRPr kumimoji="1" lang="en-US" altLang="ja-JP" sz="1000" dirty="0" smtClean="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観測機器</a:t>
            </a:r>
            <a:endParaRPr kumimoji="1" lang="ja-JP" altLang="en-US" sz="1000" dirty="0">
              <a:solidFill>
                <a:srgbClr val="FFFFFF"/>
              </a:solidFill>
              <a:latin typeface="メイリオ"/>
              <a:ea typeface="メイリオ"/>
              <a:cs typeface="メイリオ"/>
            </a:endParaRPr>
          </a:p>
        </p:txBody>
      </p:sp>
      <p:sp>
        <p:nvSpPr>
          <p:cNvPr id="65" name="正方形/長方形 64"/>
          <p:cNvSpPr/>
          <p:nvPr/>
        </p:nvSpPr>
        <p:spPr>
          <a:xfrm>
            <a:off x="3270252"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smtClean="0">
                <a:solidFill>
                  <a:srgbClr val="FFFFFF"/>
                </a:solidFill>
                <a:latin typeface="メイリオ"/>
                <a:ea typeface="メイリオ"/>
                <a:cs typeface="メイリオ"/>
              </a:rPr>
              <a:t>交通設備</a:t>
            </a:r>
            <a:endParaRPr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公共設備</a:t>
            </a:r>
            <a:endParaRPr kumimoji="1" lang="ja-JP" altLang="en-US" sz="1000" dirty="0">
              <a:solidFill>
                <a:srgbClr val="FFFFFF"/>
              </a:solidFill>
              <a:latin typeface="メイリオ"/>
              <a:ea typeface="メイリオ"/>
              <a:cs typeface="メイリオ"/>
            </a:endParaRPr>
          </a:p>
        </p:txBody>
      </p:sp>
      <p:sp>
        <p:nvSpPr>
          <p:cNvPr id="66" name="正方形/長方形 65"/>
          <p:cNvSpPr/>
          <p:nvPr/>
        </p:nvSpPr>
        <p:spPr>
          <a:xfrm>
            <a:off x="4774072"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smtClean="0">
                <a:solidFill>
                  <a:srgbClr val="FFFFFF"/>
                </a:solidFill>
                <a:latin typeface="メイリオ"/>
                <a:ea typeface="メイリオ"/>
                <a:cs typeface="メイリオ"/>
              </a:rPr>
              <a:t>自動走行車</a:t>
            </a:r>
            <a:endParaRPr kumimoji="1" lang="en-US" altLang="ja-JP" sz="1000" dirty="0" smtClean="0">
              <a:solidFill>
                <a:srgbClr val="FFFFFF"/>
              </a:solidFill>
              <a:latin typeface="メイリオ"/>
              <a:ea typeface="メイリオ"/>
              <a:cs typeface="メイリオ"/>
            </a:endParaRPr>
          </a:p>
        </p:txBody>
      </p:sp>
      <p:sp>
        <p:nvSpPr>
          <p:cNvPr id="67" name="正方形/長方形 66"/>
          <p:cNvSpPr/>
          <p:nvPr/>
        </p:nvSpPr>
        <p:spPr>
          <a:xfrm>
            <a:off x="4774072"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ドローン</a:t>
            </a:r>
            <a:endParaRPr kumimoji="1" lang="ja-JP" altLang="en-US" sz="1000" dirty="0">
              <a:solidFill>
                <a:srgbClr val="FFFFFF"/>
              </a:solidFill>
              <a:latin typeface="メイリオ"/>
              <a:ea typeface="メイリオ"/>
              <a:cs typeface="メイリオ"/>
            </a:endParaRPr>
          </a:p>
        </p:txBody>
      </p:sp>
      <p:sp>
        <p:nvSpPr>
          <p:cNvPr id="68" name="正方形/長方形 67"/>
          <p:cNvSpPr/>
          <p:nvPr/>
        </p:nvSpPr>
        <p:spPr>
          <a:xfrm>
            <a:off x="5842043"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smtClean="0">
                <a:solidFill>
                  <a:srgbClr val="FFFFFF"/>
                </a:solidFill>
                <a:latin typeface="メイリオ"/>
                <a:ea typeface="メイリオ"/>
                <a:cs typeface="メイリオ"/>
              </a:rPr>
              <a:t>介護用ロボット</a:t>
            </a:r>
            <a:endParaRPr kumimoji="1" lang="ja-JP" altLang="en-US" sz="900" dirty="0">
              <a:solidFill>
                <a:srgbClr val="FFFFFF"/>
              </a:solidFill>
              <a:latin typeface="メイリオ"/>
              <a:ea typeface="メイリオ"/>
              <a:cs typeface="メイリオ"/>
            </a:endParaRPr>
          </a:p>
        </p:txBody>
      </p:sp>
      <p:sp>
        <p:nvSpPr>
          <p:cNvPr id="69" name="正方形/長方形 68"/>
          <p:cNvSpPr/>
          <p:nvPr/>
        </p:nvSpPr>
        <p:spPr>
          <a:xfrm>
            <a:off x="5842043"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FFFF"/>
                </a:solidFill>
                <a:latin typeface="メイリオ"/>
                <a:ea typeface="メイリオ"/>
                <a:cs typeface="メイリオ"/>
              </a:rPr>
              <a:t>産業用ロボット</a:t>
            </a:r>
          </a:p>
        </p:txBody>
      </p:sp>
      <p:sp>
        <p:nvSpPr>
          <p:cNvPr id="70" name="正方形/長方形 69"/>
          <p:cNvSpPr/>
          <p:nvPr/>
        </p:nvSpPr>
        <p:spPr>
          <a:xfrm>
            <a:off x="6907066"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生活支援</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ロボット</a:t>
            </a:r>
            <a:endParaRPr kumimoji="1" lang="ja-JP" altLang="en-US" sz="1000" dirty="0">
              <a:solidFill>
                <a:srgbClr val="FFFFFF"/>
              </a:solidFill>
              <a:latin typeface="メイリオ"/>
              <a:ea typeface="メイリオ"/>
              <a:cs typeface="メイリオ"/>
            </a:endParaRPr>
          </a:p>
        </p:txBody>
      </p:sp>
      <p:sp>
        <p:nvSpPr>
          <p:cNvPr id="71" name="正方形/長方形 70"/>
          <p:cNvSpPr/>
          <p:nvPr/>
        </p:nvSpPr>
        <p:spPr>
          <a:xfrm>
            <a:off x="6907066"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建設ロボット</a:t>
            </a:r>
            <a:endParaRPr kumimoji="1" lang="ja-JP" altLang="en-US" sz="1000" dirty="0">
              <a:solidFill>
                <a:srgbClr val="FFFFFF"/>
              </a:solidFill>
              <a:latin typeface="メイリオ"/>
              <a:ea typeface="メイリオ"/>
              <a:cs typeface="メイリオ"/>
            </a:endParaRPr>
          </a:p>
        </p:txBody>
      </p:sp>
      <p:sp>
        <p:nvSpPr>
          <p:cNvPr id="75" name="上矢印 74"/>
          <p:cNvSpPr/>
          <p:nvPr/>
        </p:nvSpPr>
        <p:spPr>
          <a:xfrm>
            <a:off x="1402801" y="3969381"/>
            <a:ext cx="1437409" cy="813944"/>
          </a:xfrm>
          <a:prstGeom prst="upArrow">
            <a:avLst>
              <a:gd name="adj1" fmla="val 66805"/>
              <a:gd name="adj2" fmla="val 50000"/>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テキスト ボックス 80"/>
          <p:cNvSpPr txBox="1"/>
          <p:nvPr/>
        </p:nvSpPr>
        <p:spPr>
          <a:xfrm>
            <a:off x="1402802" y="4287014"/>
            <a:ext cx="1437408" cy="353943"/>
          </a:xfrm>
          <a:prstGeom prst="rect">
            <a:avLst/>
          </a:prstGeom>
          <a:noFill/>
        </p:spPr>
        <p:txBody>
          <a:bodyPr wrap="square" rtlCol="0">
            <a:spAutoFit/>
          </a:bodyPr>
          <a:lstStyle/>
          <a:p>
            <a:pPr algn="ctr"/>
            <a:r>
              <a:rPr kumimoji="1" lang="ja-JP" altLang="en-US" sz="900" dirty="0" smtClean="0">
                <a:solidFill>
                  <a:schemeClr val="bg1"/>
                </a:solidFill>
                <a:latin typeface="メイリオ"/>
                <a:ea typeface="メイリオ"/>
                <a:cs typeface="メイリオ"/>
              </a:rPr>
              <a:t>社会行動データ</a:t>
            </a:r>
            <a:endParaRPr kumimoji="1" lang="en-US" altLang="ja-JP" sz="900" dirty="0" smtClean="0">
              <a:solidFill>
                <a:schemeClr val="bg1"/>
              </a:solidFill>
              <a:latin typeface="メイリオ"/>
              <a:ea typeface="メイリオ"/>
              <a:cs typeface="メイリオ"/>
            </a:endParaRPr>
          </a:p>
          <a:p>
            <a:pPr algn="ctr"/>
            <a:r>
              <a:rPr kumimoji="1" lang="en-US" altLang="ja-JP" sz="800" dirty="0" smtClean="0">
                <a:solidFill>
                  <a:schemeClr val="bg1"/>
                </a:solidFill>
                <a:latin typeface="メイリオ"/>
                <a:ea typeface="メイリオ"/>
                <a:cs typeface="メイリオ"/>
              </a:rPr>
              <a:t>Social Sensing</a:t>
            </a:r>
            <a:endParaRPr kumimoji="1" lang="ja-JP" altLang="en-US" sz="800" dirty="0">
              <a:solidFill>
                <a:schemeClr val="bg1"/>
              </a:solidFill>
              <a:latin typeface="メイリオ"/>
              <a:ea typeface="メイリオ"/>
              <a:cs typeface="メイリオ"/>
            </a:endParaRPr>
          </a:p>
        </p:txBody>
      </p:sp>
      <p:sp>
        <p:nvSpPr>
          <p:cNvPr id="82" name="上矢印 81"/>
          <p:cNvSpPr/>
          <p:nvPr/>
        </p:nvSpPr>
        <p:spPr>
          <a:xfrm rot="5400000">
            <a:off x="3125988" y="3362628"/>
            <a:ext cx="458909" cy="251114"/>
          </a:xfrm>
          <a:prstGeom prst="up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3" name="上矢印 82"/>
          <p:cNvSpPr/>
          <p:nvPr/>
        </p:nvSpPr>
        <p:spPr>
          <a:xfrm rot="5400000">
            <a:off x="5569274" y="3362629"/>
            <a:ext cx="458909" cy="251114"/>
          </a:xfrm>
          <a:prstGeom prst="up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テキスト ボックス 83"/>
          <p:cNvSpPr txBox="1"/>
          <p:nvPr/>
        </p:nvSpPr>
        <p:spPr>
          <a:xfrm>
            <a:off x="1111567" y="6109084"/>
            <a:ext cx="2469985" cy="307777"/>
          </a:xfrm>
          <a:prstGeom prst="rect">
            <a:avLst/>
          </a:prstGeom>
          <a:noFill/>
        </p:spPr>
        <p:txBody>
          <a:bodyPr wrap="none" rtlCol="0">
            <a:spAutoFit/>
          </a:bodyPr>
          <a:lstStyle/>
          <a:p>
            <a:pPr algn="ctr"/>
            <a:r>
              <a:rPr kumimoji="1" lang="ja-JP" altLang="en-US" sz="1400" b="1" dirty="0" smtClean="0">
                <a:solidFill>
                  <a:schemeClr val="bg1"/>
                </a:solidFill>
                <a:latin typeface="メイリオ"/>
                <a:ea typeface="メイリオ"/>
                <a:cs typeface="メイリオ"/>
              </a:rPr>
              <a:t>現実世界／</a:t>
            </a:r>
            <a:r>
              <a:rPr kumimoji="1" lang="en-US" altLang="ja-JP" sz="1400" b="1" dirty="0" smtClean="0">
                <a:solidFill>
                  <a:schemeClr val="bg1"/>
                </a:solidFill>
                <a:latin typeface="メイリオ"/>
                <a:ea typeface="メイリオ"/>
                <a:cs typeface="メイリオ"/>
              </a:rPr>
              <a:t>Physical World</a:t>
            </a:r>
            <a:endParaRPr kumimoji="1" lang="ja-JP" altLang="en-US" sz="1400" b="1" dirty="0">
              <a:solidFill>
                <a:schemeClr val="bg1"/>
              </a:solidFill>
              <a:latin typeface="メイリオ"/>
              <a:ea typeface="メイリオ"/>
              <a:cs typeface="メイリオ"/>
            </a:endParaRPr>
          </a:p>
        </p:txBody>
      </p:sp>
      <p:sp>
        <p:nvSpPr>
          <p:cNvPr id="85" name="テキスト ボックス 84"/>
          <p:cNvSpPr txBox="1"/>
          <p:nvPr/>
        </p:nvSpPr>
        <p:spPr>
          <a:xfrm>
            <a:off x="6313394" y="2591957"/>
            <a:ext cx="1441420"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アナリティクス</a:t>
            </a:r>
            <a:endParaRPr kumimoji="1" lang="ja-JP" altLang="en-US" sz="1400" dirty="0">
              <a:solidFill>
                <a:srgbClr val="FFFFFF"/>
              </a:solidFill>
              <a:latin typeface="メイリオ"/>
              <a:ea typeface="メイリオ"/>
              <a:cs typeface="メイリオ"/>
            </a:endParaRPr>
          </a:p>
        </p:txBody>
      </p:sp>
      <p:sp>
        <p:nvSpPr>
          <p:cNvPr id="86" name="テキスト ボックス 85"/>
          <p:cNvSpPr txBox="1"/>
          <p:nvPr/>
        </p:nvSpPr>
        <p:spPr>
          <a:xfrm>
            <a:off x="6628220" y="3077034"/>
            <a:ext cx="800219" cy="276999"/>
          </a:xfrm>
          <a:prstGeom prst="rect">
            <a:avLst/>
          </a:prstGeom>
          <a:noFill/>
        </p:spPr>
        <p:txBody>
          <a:bodyPr wrap="none" rtlCol="0">
            <a:spAutoFit/>
          </a:bodyPr>
          <a:lstStyle/>
          <a:p>
            <a:pPr algn="ctr"/>
            <a:r>
              <a:rPr kumimoji="1" lang="ja-JP" altLang="en-US" sz="1200" dirty="0" smtClean="0">
                <a:solidFill>
                  <a:srgbClr val="FFFFFF"/>
                </a:solidFill>
                <a:latin typeface="メイリオ"/>
                <a:ea typeface="メイリオ"/>
                <a:cs typeface="メイリオ"/>
              </a:rPr>
              <a:t>人工知能</a:t>
            </a:r>
            <a:endParaRPr kumimoji="1" lang="ja-JP" altLang="en-US" sz="1200" dirty="0">
              <a:solidFill>
                <a:srgbClr val="FFFFFF"/>
              </a:solidFill>
              <a:latin typeface="メイリオ"/>
              <a:ea typeface="メイリオ"/>
              <a:cs typeface="メイリオ"/>
            </a:endParaRPr>
          </a:p>
        </p:txBody>
      </p:sp>
      <p:sp>
        <p:nvSpPr>
          <p:cNvPr id="87" name="テキスト ボックス 86"/>
          <p:cNvSpPr txBox="1"/>
          <p:nvPr/>
        </p:nvSpPr>
        <p:spPr>
          <a:xfrm>
            <a:off x="3865731" y="2510259"/>
            <a:ext cx="1441420"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ビッグ・データ</a:t>
            </a:r>
            <a:endParaRPr kumimoji="1" lang="ja-JP" altLang="en-US" sz="1400" dirty="0">
              <a:solidFill>
                <a:srgbClr val="FFFFFF"/>
              </a:solidFill>
              <a:latin typeface="メイリオ"/>
              <a:ea typeface="メイリオ"/>
              <a:cs typeface="メイリオ"/>
            </a:endParaRPr>
          </a:p>
        </p:txBody>
      </p:sp>
      <p:sp>
        <p:nvSpPr>
          <p:cNvPr id="88" name="テキスト ボックス 87"/>
          <p:cNvSpPr txBox="1"/>
          <p:nvPr/>
        </p:nvSpPr>
        <p:spPr>
          <a:xfrm>
            <a:off x="1523391" y="4789820"/>
            <a:ext cx="2414230" cy="307777"/>
          </a:xfrm>
          <a:prstGeom prst="rect">
            <a:avLst/>
          </a:prstGeom>
          <a:noFill/>
        </p:spPr>
        <p:txBody>
          <a:bodyPr wrap="none" rtlCol="0">
            <a:spAutoFit/>
          </a:bodyPr>
          <a:lstStyle/>
          <a:p>
            <a:pPr algn="ctr"/>
            <a:r>
              <a:rPr kumimoji="1" lang="en-US" altLang="ja-JP" sz="1400" dirty="0" err="1" smtClean="0">
                <a:solidFill>
                  <a:srgbClr val="FFFFFF"/>
                </a:solidFill>
                <a:latin typeface="メイリオ"/>
                <a:ea typeface="メイリオ"/>
                <a:cs typeface="メイリオ"/>
              </a:rPr>
              <a:t>IoT</a:t>
            </a:r>
            <a:r>
              <a:rPr kumimoji="1" lang="ja-JP" altLang="en-US" sz="1400" dirty="0" smtClean="0">
                <a:solidFill>
                  <a:srgbClr val="FFFFFF"/>
                </a:solidFill>
                <a:latin typeface="メイリオ"/>
                <a:ea typeface="メイリオ"/>
                <a:cs typeface="メイリオ"/>
              </a:rPr>
              <a:t>（</a:t>
            </a:r>
            <a:r>
              <a:rPr kumimoji="1" lang="en-US" altLang="ja-JP" sz="1400" dirty="0" smtClean="0">
                <a:solidFill>
                  <a:srgbClr val="FFFFFF"/>
                </a:solidFill>
                <a:latin typeface="メイリオ"/>
                <a:ea typeface="メイリオ"/>
                <a:cs typeface="メイリオ"/>
              </a:rPr>
              <a:t>Internet of Things</a:t>
            </a:r>
            <a:r>
              <a:rPr kumimoji="1" lang="ja-JP" altLang="en-US" sz="1400" dirty="0" smtClean="0">
                <a:solidFill>
                  <a:srgbClr val="FFFFFF"/>
                </a:solidFill>
                <a:latin typeface="メイリオ"/>
                <a:ea typeface="メイリオ"/>
                <a:cs typeface="メイリオ"/>
              </a:rPr>
              <a:t>）</a:t>
            </a:r>
            <a:endParaRPr kumimoji="1" lang="ja-JP" altLang="en-US" sz="1400" dirty="0">
              <a:solidFill>
                <a:srgbClr val="FFFFFF"/>
              </a:solidFill>
              <a:latin typeface="メイリオ"/>
              <a:ea typeface="メイリオ"/>
              <a:cs typeface="メイリオ"/>
            </a:endParaRPr>
          </a:p>
        </p:txBody>
      </p:sp>
      <p:sp>
        <p:nvSpPr>
          <p:cNvPr id="89" name="テキスト ボックス 88"/>
          <p:cNvSpPr txBox="1"/>
          <p:nvPr/>
        </p:nvSpPr>
        <p:spPr>
          <a:xfrm>
            <a:off x="5937006" y="4833277"/>
            <a:ext cx="902811"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ロボット</a:t>
            </a:r>
            <a:endParaRPr kumimoji="1" lang="ja-JP" altLang="en-US" sz="1400" dirty="0">
              <a:solidFill>
                <a:srgbClr val="FFFFFF"/>
              </a:solidFill>
              <a:latin typeface="メイリオ"/>
              <a:ea typeface="メイリオ"/>
              <a:cs typeface="メイリオ"/>
            </a:endParaRPr>
          </a:p>
        </p:txBody>
      </p:sp>
      <p:sp>
        <p:nvSpPr>
          <p:cNvPr id="90" name="テキスト ボックス 89"/>
          <p:cNvSpPr txBox="1"/>
          <p:nvPr/>
        </p:nvSpPr>
        <p:spPr>
          <a:xfrm>
            <a:off x="7307138" y="1183409"/>
            <a:ext cx="902811" cy="307777"/>
          </a:xfrm>
          <a:prstGeom prst="rect">
            <a:avLst/>
          </a:prstGeom>
          <a:noFill/>
        </p:spPr>
        <p:txBody>
          <a:bodyPr wrap="none" rtlCol="0">
            <a:spAutoFit/>
          </a:bodyPr>
          <a:lstStyle/>
          <a:p>
            <a:pPr algn="r"/>
            <a:r>
              <a:rPr kumimoji="1" lang="ja-JP" altLang="en-US" sz="1400" dirty="0" smtClean="0">
                <a:solidFill>
                  <a:srgbClr val="FFFFFF"/>
                </a:solidFill>
                <a:latin typeface="メイリオ"/>
                <a:ea typeface="メイリオ"/>
                <a:cs typeface="メイリオ"/>
              </a:rPr>
              <a:t>クラウド</a:t>
            </a:r>
            <a:endParaRPr kumimoji="1" lang="ja-JP" altLang="en-US" sz="1400" dirty="0">
              <a:solidFill>
                <a:srgbClr val="FFFFFF"/>
              </a:solidFill>
              <a:latin typeface="メイリオ"/>
              <a:ea typeface="メイリオ"/>
              <a:cs typeface="メイリオ"/>
            </a:endParaRPr>
          </a:p>
        </p:txBody>
      </p:sp>
      <p:sp>
        <p:nvSpPr>
          <p:cNvPr id="91" name="左右矢印 90"/>
          <p:cNvSpPr/>
          <p:nvPr/>
        </p:nvSpPr>
        <p:spPr>
          <a:xfrm rot="5400000">
            <a:off x="4315684" y="2119317"/>
            <a:ext cx="502220" cy="279670"/>
          </a:xfrm>
          <a:prstGeom prst="leftRightArrow">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2" name="左右矢印 91"/>
          <p:cNvSpPr/>
          <p:nvPr/>
        </p:nvSpPr>
        <p:spPr>
          <a:xfrm>
            <a:off x="3169277" y="1647801"/>
            <a:ext cx="395433" cy="326313"/>
          </a:xfrm>
          <a:prstGeom prst="leftRightArrow">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3" name="左右矢印 92"/>
          <p:cNvSpPr/>
          <p:nvPr/>
        </p:nvSpPr>
        <p:spPr>
          <a:xfrm>
            <a:off x="5608203" y="1647801"/>
            <a:ext cx="395433" cy="326313"/>
          </a:xfrm>
          <a:prstGeom prst="leftRightArrow">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4" name="左右矢印 93"/>
          <p:cNvSpPr/>
          <p:nvPr/>
        </p:nvSpPr>
        <p:spPr>
          <a:xfrm rot="20520175">
            <a:off x="5078467" y="2187795"/>
            <a:ext cx="1099741" cy="304880"/>
          </a:xfrm>
          <a:prstGeom prst="leftRightArrow">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 name="左右矢印 94"/>
          <p:cNvSpPr/>
          <p:nvPr/>
        </p:nvSpPr>
        <p:spPr>
          <a:xfrm rot="1079825" flipH="1">
            <a:off x="3001931" y="2185427"/>
            <a:ext cx="1084406" cy="304880"/>
          </a:xfrm>
          <a:prstGeom prst="leftRightArrow">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6" name="上矢印 95"/>
          <p:cNvSpPr/>
          <p:nvPr/>
        </p:nvSpPr>
        <p:spPr>
          <a:xfrm>
            <a:off x="3854883" y="3969381"/>
            <a:ext cx="1437409" cy="813944"/>
          </a:xfrm>
          <a:prstGeom prst="upArrow">
            <a:avLst>
              <a:gd name="adj1" fmla="val 66805"/>
              <a:gd name="adj2" fmla="val 50000"/>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テキスト ボックス 79"/>
          <p:cNvSpPr txBox="1"/>
          <p:nvPr/>
        </p:nvSpPr>
        <p:spPr>
          <a:xfrm>
            <a:off x="4006273" y="4287014"/>
            <a:ext cx="1125682" cy="353943"/>
          </a:xfrm>
          <a:prstGeom prst="rect">
            <a:avLst/>
          </a:prstGeom>
          <a:noFill/>
        </p:spPr>
        <p:txBody>
          <a:bodyPr wrap="square" rtlCol="0">
            <a:spAutoFit/>
          </a:bodyPr>
          <a:lstStyle/>
          <a:p>
            <a:pPr algn="ctr"/>
            <a:r>
              <a:rPr kumimoji="1" lang="ja-JP" altLang="en-US" sz="900" dirty="0" smtClean="0">
                <a:solidFill>
                  <a:schemeClr val="bg1"/>
                </a:solidFill>
                <a:latin typeface="メイリオ"/>
                <a:ea typeface="メイリオ"/>
                <a:cs typeface="メイリオ"/>
              </a:rPr>
              <a:t>物理計測データ</a:t>
            </a:r>
            <a:endParaRPr kumimoji="1" lang="en-US" altLang="ja-JP" sz="900" dirty="0" smtClean="0">
              <a:solidFill>
                <a:schemeClr val="bg1"/>
              </a:solidFill>
              <a:latin typeface="メイリオ"/>
              <a:ea typeface="メイリオ"/>
              <a:cs typeface="メイリオ"/>
            </a:endParaRPr>
          </a:p>
          <a:p>
            <a:pPr algn="ctr"/>
            <a:r>
              <a:rPr kumimoji="1" lang="en-US" altLang="ja-JP" sz="800" dirty="0" smtClean="0">
                <a:solidFill>
                  <a:schemeClr val="bg1"/>
                </a:solidFill>
                <a:latin typeface="メイリオ"/>
                <a:ea typeface="メイリオ"/>
                <a:cs typeface="メイリオ"/>
              </a:rPr>
              <a:t>Physical Sensing</a:t>
            </a:r>
            <a:endParaRPr kumimoji="1" lang="ja-JP" altLang="en-US" sz="800" dirty="0">
              <a:solidFill>
                <a:schemeClr val="bg1"/>
              </a:solidFill>
              <a:latin typeface="メイリオ"/>
              <a:ea typeface="メイリオ"/>
              <a:cs typeface="メイリオ"/>
            </a:endParaRPr>
          </a:p>
        </p:txBody>
      </p:sp>
      <p:sp>
        <p:nvSpPr>
          <p:cNvPr id="97" name="上矢印 96"/>
          <p:cNvSpPr/>
          <p:nvPr/>
        </p:nvSpPr>
        <p:spPr>
          <a:xfrm flipV="1">
            <a:off x="6321135" y="3969381"/>
            <a:ext cx="1437409" cy="813944"/>
          </a:xfrm>
          <a:prstGeom prst="upArrow">
            <a:avLst>
              <a:gd name="adj1" fmla="val 66805"/>
              <a:gd name="adj2" fmla="val 50000"/>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テキスト ボックス 77"/>
          <p:cNvSpPr txBox="1"/>
          <p:nvPr/>
        </p:nvSpPr>
        <p:spPr>
          <a:xfrm>
            <a:off x="6575134" y="3977467"/>
            <a:ext cx="946730" cy="692497"/>
          </a:xfrm>
          <a:prstGeom prst="rect">
            <a:avLst/>
          </a:prstGeom>
          <a:noFill/>
        </p:spPr>
        <p:txBody>
          <a:bodyPr wrap="square" rtlCol="0">
            <a:spAutoFit/>
          </a:bodyPr>
          <a:lstStyle/>
          <a:p>
            <a:pPr algn="ctr"/>
            <a:r>
              <a:rPr kumimoji="1" lang="ja-JP" altLang="en-US" sz="1000" dirty="0" smtClean="0">
                <a:solidFill>
                  <a:schemeClr val="bg1"/>
                </a:solidFill>
                <a:latin typeface="メイリオ"/>
                <a:ea typeface="メイリオ"/>
                <a:cs typeface="メイリオ"/>
              </a:rPr>
              <a:t>制御</a:t>
            </a:r>
            <a:endParaRPr lang="en-US" altLang="ja-JP" sz="1000" dirty="0">
              <a:solidFill>
                <a:schemeClr val="bg1"/>
              </a:solidFill>
              <a:latin typeface="メイリオ"/>
              <a:ea typeface="メイリオ"/>
              <a:cs typeface="メイリオ"/>
            </a:endParaRPr>
          </a:p>
          <a:p>
            <a:pPr algn="ctr"/>
            <a:r>
              <a:rPr kumimoji="1" lang="en-US" altLang="ja-JP" sz="800" dirty="0" smtClean="0">
                <a:solidFill>
                  <a:schemeClr val="bg1"/>
                </a:solidFill>
                <a:latin typeface="メイリオ"/>
                <a:ea typeface="メイリオ"/>
                <a:cs typeface="メイリオ"/>
              </a:rPr>
              <a:t>Actuation</a:t>
            </a:r>
          </a:p>
          <a:p>
            <a:pPr algn="ctr"/>
            <a:endParaRPr kumimoji="1" lang="en-US" altLang="ja-JP" sz="300" dirty="0" smtClean="0">
              <a:solidFill>
                <a:schemeClr val="bg1"/>
              </a:solidFill>
              <a:latin typeface="メイリオ"/>
              <a:ea typeface="メイリオ"/>
              <a:cs typeface="メイリオ"/>
            </a:endParaRPr>
          </a:p>
          <a:p>
            <a:pPr algn="ctr"/>
            <a:r>
              <a:rPr lang="ja-JP" altLang="en-US" sz="1000" dirty="0" smtClean="0">
                <a:solidFill>
                  <a:schemeClr val="bg1"/>
                </a:solidFill>
                <a:latin typeface="メイリオ"/>
                <a:ea typeface="メイリオ"/>
                <a:cs typeface="メイリオ"/>
              </a:rPr>
              <a:t>情報</a:t>
            </a:r>
            <a:endParaRPr lang="en-US" altLang="ja-JP" sz="1000" dirty="0">
              <a:solidFill>
                <a:schemeClr val="bg1"/>
              </a:solidFill>
              <a:latin typeface="メイリオ"/>
              <a:ea typeface="メイリオ"/>
              <a:cs typeface="メイリオ"/>
            </a:endParaRPr>
          </a:p>
          <a:p>
            <a:pPr algn="ctr"/>
            <a:r>
              <a:rPr lang="en-US" altLang="ja-JP" sz="800" dirty="0" smtClean="0">
                <a:solidFill>
                  <a:schemeClr val="bg1"/>
                </a:solidFill>
                <a:latin typeface="メイリオ"/>
                <a:ea typeface="メイリオ"/>
                <a:cs typeface="メイリオ"/>
              </a:rPr>
              <a:t>Information</a:t>
            </a:r>
            <a:endParaRPr kumimoji="1" lang="ja-JP" altLang="en-US" sz="800" dirty="0">
              <a:solidFill>
                <a:schemeClr val="bg1"/>
              </a:solidFill>
              <a:latin typeface="メイリオ"/>
              <a:ea typeface="メイリオ"/>
              <a:cs typeface="メイリオ"/>
            </a:endParaRPr>
          </a:p>
        </p:txBody>
      </p:sp>
      <p:sp>
        <p:nvSpPr>
          <p:cNvPr id="98" name="テキスト ボックス 97"/>
          <p:cNvSpPr txBox="1"/>
          <p:nvPr/>
        </p:nvSpPr>
        <p:spPr>
          <a:xfrm>
            <a:off x="2629122" y="4384238"/>
            <a:ext cx="1441420"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インターネット</a:t>
            </a:r>
            <a:endParaRPr kumimoji="1" lang="ja-JP" altLang="en-US" sz="1400" dirty="0">
              <a:solidFill>
                <a:srgbClr val="FFFFFF"/>
              </a:solidFill>
              <a:latin typeface="メイリオ"/>
              <a:ea typeface="メイリオ"/>
              <a:cs typeface="メイリオ"/>
            </a:endParaRPr>
          </a:p>
        </p:txBody>
      </p:sp>
      <p:grpSp>
        <p:nvGrpSpPr>
          <p:cNvPr id="99" name="図形グループ 98"/>
          <p:cNvGrpSpPr/>
          <p:nvPr/>
        </p:nvGrpSpPr>
        <p:grpSpPr>
          <a:xfrm>
            <a:off x="928414" y="6065849"/>
            <a:ext cx="140847" cy="285806"/>
            <a:chOff x="1305189" y="2570455"/>
            <a:chExt cx="969964" cy="2007872"/>
          </a:xfrm>
          <a:solidFill>
            <a:schemeClr val="bg1">
              <a:lumMod val="85000"/>
            </a:schemeClr>
          </a:solidFill>
        </p:grpSpPr>
        <p:sp>
          <p:nvSpPr>
            <p:cNvPr id="100" name="円/楕円 99"/>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フローチャート: 論理積ゲート 100"/>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9" name="図形グループ 118"/>
          <p:cNvGrpSpPr/>
          <p:nvPr/>
        </p:nvGrpSpPr>
        <p:grpSpPr>
          <a:xfrm>
            <a:off x="868098" y="1226153"/>
            <a:ext cx="435120" cy="221430"/>
            <a:chOff x="896286" y="1234200"/>
            <a:chExt cx="462010" cy="243850"/>
          </a:xfrm>
        </p:grpSpPr>
        <p:grpSp>
          <p:nvGrpSpPr>
            <p:cNvPr id="103" name="図形グループ 102"/>
            <p:cNvGrpSpPr/>
            <p:nvPr/>
          </p:nvGrpSpPr>
          <p:grpSpPr>
            <a:xfrm>
              <a:off x="896286" y="1234200"/>
              <a:ext cx="195054" cy="110026"/>
              <a:chOff x="6769100" y="1390650"/>
              <a:chExt cx="317500" cy="157483"/>
            </a:xfrm>
          </p:grpSpPr>
          <p:sp>
            <p:nvSpPr>
              <p:cNvPr id="104" name="正方形/長方形 1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円/楕円 1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6" name="直線コネクタ 105"/>
              <p:cNvCxnSpPr>
                <a:stCxn id="105" idx="6"/>
                <a:endCxn id="10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7" name="図形グループ 106"/>
            <p:cNvGrpSpPr/>
            <p:nvPr/>
          </p:nvGrpSpPr>
          <p:grpSpPr>
            <a:xfrm>
              <a:off x="902307" y="1368024"/>
              <a:ext cx="195054" cy="110026"/>
              <a:chOff x="6769100" y="1390650"/>
              <a:chExt cx="317500" cy="157483"/>
            </a:xfrm>
          </p:grpSpPr>
          <p:sp>
            <p:nvSpPr>
              <p:cNvPr id="108" name="正方形/長方形 1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円/楕円 1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0" name="直線コネクタ 109"/>
              <p:cNvCxnSpPr>
                <a:stCxn id="109" idx="6"/>
                <a:endCxn id="1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11" name="フローチャート: 磁気ディスク 110"/>
            <p:cNvSpPr/>
            <p:nvPr/>
          </p:nvSpPr>
          <p:spPr>
            <a:xfrm>
              <a:off x="1128131" y="1234598"/>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sp>
        <p:nvSpPr>
          <p:cNvPr id="112" name="テキスト ボックス 111"/>
          <p:cNvSpPr txBox="1"/>
          <p:nvPr/>
        </p:nvSpPr>
        <p:spPr>
          <a:xfrm>
            <a:off x="1336332" y="1183409"/>
            <a:ext cx="2604374" cy="307777"/>
          </a:xfrm>
          <a:prstGeom prst="rect">
            <a:avLst/>
          </a:prstGeom>
          <a:noFill/>
        </p:spPr>
        <p:txBody>
          <a:bodyPr wrap="none" rtlCol="0">
            <a:spAutoFit/>
          </a:bodyPr>
          <a:lstStyle/>
          <a:p>
            <a:r>
              <a:rPr kumimoji="1" lang="ja-JP" altLang="en-US" sz="1400" b="1" dirty="0" smtClean="0">
                <a:solidFill>
                  <a:srgbClr val="FFFFFF"/>
                </a:solidFill>
                <a:latin typeface="メイリオ"/>
                <a:ea typeface="メイリオ"/>
                <a:cs typeface="メイリオ"/>
              </a:rPr>
              <a:t>サイバー世界／</a:t>
            </a:r>
            <a:r>
              <a:rPr kumimoji="1" lang="en-US" altLang="ja-JP" sz="1400" b="1" dirty="0" smtClean="0">
                <a:solidFill>
                  <a:srgbClr val="FFFFFF"/>
                </a:solidFill>
                <a:latin typeface="メイリオ"/>
                <a:ea typeface="メイリオ"/>
                <a:cs typeface="メイリオ"/>
              </a:rPr>
              <a:t>Cyber World</a:t>
            </a:r>
            <a:endParaRPr kumimoji="1" lang="ja-JP" altLang="en-US" sz="1400" b="1" dirty="0">
              <a:solidFill>
                <a:srgbClr val="FFFFFF"/>
              </a:solidFill>
              <a:latin typeface="メイリオ"/>
              <a:ea typeface="メイリオ"/>
              <a:cs typeface="メイリオ"/>
            </a:endParaRPr>
          </a:p>
        </p:txBody>
      </p:sp>
      <p:sp>
        <p:nvSpPr>
          <p:cNvPr id="121" name="テキスト ボックス 120"/>
          <p:cNvSpPr txBox="1"/>
          <p:nvPr/>
        </p:nvSpPr>
        <p:spPr>
          <a:xfrm>
            <a:off x="774386" y="802571"/>
            <a:ext cx="6909827" cy="307777"/>
          </a:xfrm>
          <a:prstGeom prst="rect">
            <a:avLst/>
          </a:prstGeom>
          <a:noFill/>
        </p:spPr>
        <p:txBody>
          <a:bodyPr wrap="none" rtlCol="0">
            <a:spAutoFit/>
          </a:bodyPr>
          <a:lstStyle/>
          <a:p>
            <a:r>
              <a:rPr kumimoji="1" lang="en-US" altLang="ja-JP" sz="1400" b="1" dirty="0" smtClean="0">
                <a:solidFill>
                  <a:srgbClr val="0000FF"/>
                </a:solidFill>
                <a:latin typeface="メイリオ"/>
                <a:ea typeface="メイリオ"/>
                <a:cs typeface="メイリオ"/>
              </a:rPr>
              <a:t>Cyber Physical Systems</a:t>
            </a:r>
            <a:r>
              <a:rPr lang="ja-JP" altLang="en-US" sz="1400" dirty="0" smtClean="0">
                <a:solidFill>
                  <a:srgbClr val="0000FF"/>
                </a:solidFill>
                <a:latin typeface="メイリオ"/>
                <a:ea typeface="メイリオ"/>
                <a:cs typeface="メイリオ"/>
              </a:rPr>
              <a:t>／現実世界とサイバー世界が緊密</a:t>
            </a:r>
            <a:r>
              <a:rPr lang="ja-JP" altLang="en-US" sz="1400" dirty="0">
                <a:solidFill>
                  <a:srgbClr val="0000FF"/>
                </a:solidFill>
                <a:latin typeface="メイリオ"/>
                <a:ea typeface="メイリオ"/>
                <a:cs typeface="メイリオ"/>
              </a:rPr>
              <a:t>に結合されたシステム</a:t>
            </a:r>
            <a:endParaRPr kumimoji="1" lang="ja-JP" altLang="en-US" sz="1400" dirty="0">
              <a:solidFill>
                <a:srgbClr val="0000FF"/>
              </a:solidFill>
              <a:latin typeface="メイリオ"/>
              <a:ea typeface="メイリオ"/>
              <a:cs typeface="メイリオ"/>
            </a:endParaRPr>
          </a:p>
        </p:txBody>
      </p:sp>
      <p:sp>
        <p:nvSpPr>
          <p:cNvPr id="122" name="テキスト ボックス 121"/>
          <p:cNvSpPr txBox="1"/>
          <p:nvPr/>
        </p:nvSpPr>
        <p:spPr>
          <a:xfrm>
            <a:off x="1114156" y="2510262"/>
            <a:ext cx="1980029"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ソーシャル・メディア</a:t>
            </a:r>
            <a:endParaRPr kumimoji="1" lang="ja-JP" altLang="en-US" sz="1400" dirty="0">
              <a:solidFill>
                <a:srgbClr val="FFFFFF"/>
              </a:solidFill>
              <a:latin typeface="メイリオ"/>
              <a:ea typeface="メイリオ"/>
              <a:cs typeface="メイリオ"/>
            </a:endParaRPr>
          </a:p>
        </p:txBody>
      </p:sp>
      <p:sp>
        <p:nvSpPr>
          <p:cNvPr id="123" name="正方形/長方形 122"/>
          <p:cNvSpPr/>
          <p:nvPr/>
        </p:nvSpPr>
        <p:spPr>
          <a:xfrm>
            <a:off x="4774072" y="5960337"/>
            <a:ext cx="3157651" cy="329046"/>
          </a:xfrm>
          <a:prstGeom prst="rect">
            <a:avLst/>
          </a:prstGeom>
          <a:solidFill>
            <a:srgbClr val="B3A2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人工知能</a:t>
            </a:r>
            <a:endParaRPr kumimoji="1" lang="ja-JP" altLang="en-US" sz="1000" dirty="0">
              <a:solidFill>
                <a:srgbClr val="FFFFFF"/>
              </a:solidFill>
              <a:latin typeface="メイリオ"/>
              <a:ea typeface="メイリオ"/>
              <a:cs typeface="メイリオ"/>
            </a:endParaRPr>
          </a:p>
        </p:txBody>
      </p:sp>
      <p:sp>
        <p:nvSpPr>
          <p:cNvPr id="124" name="テキスト ボックス 123"/>
          <p:cNvSpPr txBox="1"/>
          <p:nvPr/>
        </p:nvSpPr>
        <p:spPr>
          <a:xfrm>
            <a:off x="5155619" y="4425513"/>
            <a:ext cx="1313180" cy="215444"/>
          </a:xfrm>
          <a:prstGeom prst="rect">
            <a:avLst/>
          </a:prstGeom>
          <a:noFill/>
        </p:spPr>
        <p:txBody>
          <a:bodyPr wrap="none" rtlCol="0">
            <a:spAutoFit/>
          </a:bodyPr>
          <a:lstStyle/>
          <a:p>
            <a:pPr algn="ctr"/>
            <a:r>
              <a:rPr kumimoji="1" lang="ja-JP" altLang="en-US" sz="800" dirty="0" smtClean="0">
                <a:solidFill>
                  <a:srgbClr val="FFFFFF"/>
                </a:solidFill>
                <a:latin typeface="メイリオ"/>
                <a:ea typeface="メイリオ"/>
                <a:cs typeface="メイリオ"/>
              </a:rPr>
              <a:t>近接通信・モバイル通信</a:t>
            </a:r>
            <a:endParaRPr kumimoji="1" lang="ja-JP" altLang="en-US" sz="800" dirty="0">
              <a:solidFill>
                <a:srgbClr val="FFFFFF"/>
              </a:solidFill>
              <a:latin typeface="メイリオ"/>
              <a:ea typeface="メイリオ"/>
              <a:cs typeface="メイリオ"/>
            </a:endParaRPr>
          </a:p>
        </p:txBody>
      </p:sp>
      <p:sp>
        <p:nvSpPr>
          <p:cNvPr id="125" name="正方形/長方形 124"/>
          <p:cNvSpPr/>
          <p:nvPr/>
        </p:nvSpPr>
        <p:spPr>
          <a:xfrm>
            <a:off x="1137259" y="3487798"/>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音声</a:t>
            </a:r>
            <a:endParaRPr kumimoji="1" lang="ja-JP" altLang="en-US" sz="1200" dirty="0">
              <a:solidFill>
                <a:srgbClr val="FFFFFF"/>
              </a:solidFill>
              <a:latin typeface="メイリオ"/>
              <a:ea typeface="メイリオ"/>
              <a:cs typeface="メイリオ"/>
            </a:endParaRPr>
          </a:p>
        </p:txBody>
      </p:sp>
      <p:sp>
        <p:nvSpPr>
          <p:cNvPr id="126" name="正方形/長方形 125"/>
          <p:cNvSpPr/>
          <p:nvPr/>
        </p:nvSpPr>
        <p:spPr>
          <a:xfrm>
            <a:off x="1827910" y="3487796"/>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動画</a:t>
            </a:r>
            <a:endParaRPr kumimoji="1" lang="ja-JP" altLang="en-US" sz="1200" dirty="0">
              <a:solidFill>
                <a:srgbClr val="FFFFFF"/>
              </a:solidFill>
              <a:latin typeface="メイリオ"/>
              <a:ea typeface="メイリオ"/>
              <a:cs typeface="メイリオ"/>
            </a:endParaRPr>
          </a:p>
        </p:txBody>
      </p:sp>
      <p:sp>
        <p:nvSpPr>
          <p:cNvPr id="127" name="正方形/長方形 126"/>
          <p:cNvSpPr/>
          <p:nvPr/>
        </p:nvSpPr>
        <p:spPr>
          <a:xfrm>
            <a:off x="2516909" y="3487798"/>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写真</a:t>
            </a:r>
            <a:endParaRPr kumimoji="1" lang="ja-JP" altLang="en-US" sz="12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74073644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ポスト</a:t>
            </a:r>
            <a:r>
              <a:rPr kumimoji="1" lang="en-US" altLang="ja-JP" dirty="0" smtClean="0"/>
              <a:t>SI</a:t>
            </a:r>
            <a:r>
              <a:rPr kumimoji="1" lang="ja-JP" altLang="en-US" dirty="0" smtClean="0"/>
              <a:t>ビジネスの位置付け</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20</a:t>
            </a:fld>
            <a:endParaRPr kumimoji="1" lang="ja-JP" altLang="en-US"/>
          </a:p>
        </p:txBody>
      </p:sp>
      <p:sp>
        <p:nvSpPr>
          <p:cNvPr id="4" name="正方形/長方形 3"/>
          <p:cNvSpPr/>
          <p:nvPr/>
        </p:nvSpPr>
        <p:spPr>
          <a:xfrm>
            <a:off x="457200" y="1151922"/>
            <a:ext cx="3943142" cy="3858805"/>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4754178" y="1151923"/>
            <a:ext cx="3943141" cy="385880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4754178" y="5242090"/>
            <a:ext cx="3943141" cy="1137154"/>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国内</a:t>
            </a:r>
            <a:r>
              <a:rPr kumimoji="1" lang="en-US" altLang="ja-JP" sz="1600" dirty="0" smtClean="0">
                <a:solidFill>
                  <a:srgbClr val="FFFFFF"/>
                </a:solidFill>
                <a:latin typeface="ＭＳ Ｐゴシック"/>
                <a:ea typeface="ＭＳ Ｐゴシック"/>
                <a:cs typeface="ＭＳ Ｐゴシック"/>
              </a:rPr>
              <a:t>SI</a:t>
            </a:r>
            <a:r>
              <a:rPr kumimoji="1" lang="ja-JP" altLang="en-US" sz="1600" dirty="0" smtClean="0">
                <a:solidFill>
                  <a:srgbClr val="FFFFFF"/>
                </a:solidFill>
                <a:latin typeface="ＭＳ Ｐゴシック"/>
                <a:ea typeface="ＭＳ Ｐゴシック"/>
                <a:cs typeface="ＭＳ Ｐゴシック"/>
              </a:rPr>
              <a:t>事業者が取り組むには難しい領域</a:t>
            </a:r>
            <a:endParaRPr kumimoji="1" lang="en-US" altLang="ja-JP" sz="1600" dirty="0" smtClean="0">
              <a:solidFill>
                <a:srgbClr val="FFFFFF"/>
              </a:solidFill>
              <a:latin typeface="ＭＳ Ｐゴシック"/>
              <a:ea typeface="ＭＳ Ｐゴシック"/>
              <a:cs typeface="ＭＳ Ｐゴシック"/>
            </a:endParaRPr>
          </a:p>
          <a:p>
            <a:pPr algn="ctr"/>
            <a:r>
              <a:rPr kumimoji="1" lang="en-US" altLang="ja-JP" sz="1400" dirty="0" smtClean="0">
                <a:solidFill>
                  <a:srgbClr val="FFFFFF"/>
                </a:solidFill>
                <a:latin typeface="ＭＳ Ｐゴシック"/>
                <a:ea typeface="ＭＳ Ｐゴシック"/>
                <a:cs typeface="ＭＳ Ｐゴシック"/>
              </a:rPr>
              <a:t>AWS</a:t>
            </a:r>
            <a:r>
              <a:rPr kumimoji="1" lang="ja-JP" altLang="en-US" sz="1400" dirty="0" smtClean="0">
                <a:solidFill>
                  <a:srgbClr val="FFFFFF"/>
                </a:solidFill>
                <a:latin typeface="ＭＳ Ｐゴシック"/>
                <a:ea typeface="ＭＳ Ｐゴシック"/>
                <a:cs typeface="ＭＳ Ｐゴシック"/>
              </a:rPr>
              <a:t>や</a:t>
            </a:r>
            <a:r>
              <a:rPr kumimoji="1" lang="en-US" altLang="ja-JP" sz="1400" dirty="0" smtClean="0">
                <a:solidFill>
                  <a:srgbClr val="FFFFFF"/>
                </a:solidFill>
                <a:latin typeface="ＭＳ Ｐゴシック"/>
                <a:ea typeface="ＭＳ Ｐゴシック"/>
                <a:cs typeface="ＭＳ Ｐゴシック"/>
              </a:rPr>
              <a:t>Windows Azure Platform</a:t>
            </a:r>
            <a:r>
              <a:rPr kumimoji="1" lang="ja-JP" altLang="en-US" sz="1400" dirty="0" smtClean="0">
                <a:solidFill>
                  <a:srgbClr val="FFFFFF"/>
                </a:solidFill>
                <a:latin typeface="ＭＳ Ｐゴシック"/>
                <a:ea typeface="ＭＳ Ｐゴシック"/>
                <a:cs typeface="ＭＳ Ｐゴシック"/>
              </a:rPr>
              <a:t>などの</a:t>
            </a:r>
            <a:r>
              <a:rPr kumimoji="1" lang="en-US" altLang="ja-JP" sz="1400" dirty="0" err="1" smtClean="0">
                <a:solidFill>
                  <a:srgbClr val="FFFFFF"/>
                </a:solidFill>
                <a:latin typeface="ＭＳ Ｐゴシック"/>
                <a:ea typeface="ＭＳ Ｐゴシック"/>
                <a:cs typeface="ＭＳ Ｐゴシック"/>
              </a:rPr>
              <a:t>IaaS</a:t>
            </a:r>
            <a:r>
              <a:rPr kumimoji="1" lang="ja-JP" altLang="en-US" sz="1400" dirty="0" smtClean="0">
                <a:solidFill>
                  <a:srgbClr val="FFFFFF"/>
                </a:solidFill>
                <a:latin typeface="ＭＳ Ｐゴシック"/>
                <a:ea typeface="ＭＳ Ｐゴシック"/>
                <a:cs typeface="ＭＳ Ｐゴシック"/>
              </a:rPr>
              <a:t>、</a:t>
            </a:r>
            <a:r>
              <a:rPr kumimoji="1" lang="en-US" altLang="ja-JP" sz="1400" dirty="0" err="1" smtClean="0">
                <a:solidFill>
                  <a:srgbClr val="FFFFFF"/>
                </a:solidFill>
                <a:latin typeface="ＭＳ Ｐゴシック"/>
                <a:ea typeface="ＭＳ Ｐゴシック"/>
                <a:cs typeface="ＭＳ Ｐゴシック"/>
              </a:rPr>
              <a:t>Salesforce.com</a:t>
            </a:r>
            <a:r>
              <a:rPr kumimoji="1" lang="ja-JP" altLang="en-US" sz="1400" dirty="0" smtClean="0">
                <a:solidFill>
                  <a:srgbClr val="FFFFFF"/>
                </a:solidFill>
                <a:latin typeface="ＭＳ Ｐゴシック"/>
                <a:ea typeface="ＭＳ Ｐゴシック"/>
                <a:cs typeface="ＭＳ Ｐゴシック"/>
              </a:rPr>
              <a:t>や</a:t>
            </a:r>
            <a:r>
              <a:rPr lang="en-US" altLang="ja-JP" sz="1400" dirty="0" err="1" smtClean="0">
                <a:solidFill>
                  <a:srgbClr val="FFFFFF"/>
                </a:solidFill>
                <a:latin typeface="ＭＳ Ｐゴシック"/>
                <a:ea typeface="ＭＳ Ｐゴシック"/>
                <a:cs typeface="ＭＳ Ｐゴシック"/>
              </a:rPr>
              <a:t>Bluemix</a:t>
            </a:r>
            <a:r>
              <a:rPr lang="ja-JP" altLang="en-US" sz="1400" dirty="0" smtClean="0">
                <a:solidFill>
                  <a:srgbClr val="FFFFFF"/>
                </a:solidFill>
                <a:latin typeface="ＭＳ Ｐゴシック"/>
                <a:ea typeface="ＭＳ Ｐゴシック"/>
                <a:cs typeface="ＭＳ Ｐゴシック"/>
              </a:rPr>
              <a:t>などの汎用型</a:t>
            </a:r>
            <a:r>
              <a:rPr lang="en-US" altLang="ja-JP" sz="1400" dirty="0" err="1" smtClean="0">
                <a:solidFill>
                  <a:srgbClr val="FFFFFF"/>
                </a:solidFill>
                <a:latin typeface="ＭＳ Ｐゴシック"/>
                <a:ea typeface="ＭＳ Ｐゴシック"/>
                <a:cs typeface="ＭＳ Ｐゴシック"/>
              </a:rPr>
              <a:t>PaaS</a:t>
            </a:r>
            <a:endParaRPr lang="en-US" altLang="ja-JP" sz="1400" dirty="0">
              <a:solidFill>
                <a:srgbClr val="FFFFFF"/>
              </a:solidFill>
              <a:latin typeface="ＭＳ Ｐゴシック"/>
              <a:ea typeface="ＭＳ Ｐゴシック"/>
              <a:cs typeface="ＭＳ Ｐゴシック"/>
            </a:endParaRPr>
          </a:p>
        </p:txBody>
      </p:sp>
      <p:sp>
        <p:nvSpPr>
          <p:cNvPr id="7" name="正方形/長方形 6"/>
          <p:cNvSpPr/>
          <p:nvPr/>
        </p:nvSpPr>
        <p:spPr>
          <a:xfrm>
            <a:off x="2424545" y="3464204"/>
            <a:ext cx="6161343" cy="127640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dirty="0" smtClean="0">
                <a:solidFill>
                  <a:srgbClr val="FFFFFF"/>
                </a:solidFill>
                <a:latin typeface="ＭＳ Ｐゴシック"/>
                <a:ea typeface="ＭＳ Ｐゴシック"/>
                <a:cs typeface="ＭＳ Ｐゴシック"/>
              </a:rPr>
              <a:t>　　減少傾向にはあるが、今後とも存続する業務領域</a:t>
            </a:r>
            <a:endParaRPr kumimoji="1" lang="en-US" altLang="ja-JP" sz="2000" dirty="0" smtClean="0">
              <a:solidFill>
                <a:srgbClr val="FFFFFF"/>
              </a:solidFill>
              <a:latin typeface="ＭＳ Ｐゴシック"/>
              <a:ea typeface="ＭＳ Ｐゴシック"/>
              <a:cs typeface="ＭＳ Ｐゴシック"/>
            </a:endParaRPr>
          </a:p>
          <a:p>
            <a:pPr marL="742950" lvl="1" indent="-285750">
              <a:buFont typeface="Wingdings" charset="2"/>
              <a:buChar char="v"/>
            </a:pPr>
            <a:r>
              <a:rPr lang="ja-JP" altLang="en-US" sz="1600" dirty="0" smtClean="0">
                <a:solidFill>
                  <a:srgbClr val="FFFFFF"/>
                </a:solidFill>
                <a:latin typeface="ＭＳ Ｐゴシック"/>
                <a:ea typeface="ＭＳ Ｐゴシック"/>
                <a:cs typeface="ＭＳ Ｐゴシック"/>
              </a:rPr>
              <a:t>既存システムの保守や周辺機能の追加開発</a:t>
            </a:r>
            <a:endParaRPr lang="en-US" altLang="ja-JP" sz="1600" dirty="0" smtClean="0">
              <a:solidFill>
                <a:srgbClr val="FFFFFF"/>
              </a:solidFill>
              <a:latin typeface="ＭＳ Ｐゴシック"/>
              <a:ea typeface="ＭＳ Ｐゴシック"/>
              <a:cs typeface="ＭＳ Ｐゴシック"/>
            </a:endParaRPr>
          </a:p>
          <a:p>
            <a:pPr marL="742950" lvl="1" indent="-285750">
              <a:buFont typeface="Wingdings" charset="2"/>
              <a:buChar char="v"/>
            </a:pPr>
            <a:r>
              <a:rPr kumimoji="1" lang="ja-JP" altLang="en-US" sz="1600" dirty="0" smtClean="0">
                <a:solidFill>
                  <a:srgbClr val="FFFFFF"/>
                </a:solidFill>
                <a:latin typeface="ＭＳ Ｐゴシック"/>
                <a:ea typeface="ＭＳ Ｐゴシック"/>
                <a:cs typeface="ＭＳ Ｐゴシック"/>
              </a:rPr>
              <a:t>ユーザー企業の独自システムに関する運用管理</a:t>
            </a:r>
            <a:endParaRPr kumimoji="1" lang="en-US" altLang="ja-JP" sz="1600" dirty="0" smtClean="0">
              <a:solidFill>
                <a:srgbClr val="FFFFFF"/>
              </a:solidFill>
              <a:latin typeface="ＭＳ Ｐゴシック"/>
              <a:ea typeface="ＭＳ Ｐゴシック"/>
              <a:cs typeface="ＭＳ Ｐゴシック"/>
            </a:endParaRPr>
          </a:p>
          <a:p>
            <a:pPr marL="742950" lvl="1" indent="-285750">
              <a:buFont typeface="Wingdings" charset="2"/>
              <a:buChar char="v"/>
            </a:pPr>
            <a:r>
              <a:rPr lang="ja-JP" altLang="en-US" sz="1600" dirty="0" smtClean="0">
                <a:solidFill>
                  <a:srgbClr val="FFFFFF"/>
                </a:solidFill>
                <a:latin typeface="ＭＳ Ｐゴシック"/>
                <a:ea typeface="ＭＳ Ｐゴシック"/>
                <a:cs typeface="ＭＳ Ｐゴシック"/>
              </a:rPr>
              <a:t>特定業務・技術スキルを持つ個人に依存した業務</a:t>
            </a:r>
            <a:endParaRPr kumimoji="1" lang="ja-JP" altLang="en-US" sz="1600" dirty="0">
              <a:solidFill>
                <a:srgbClr val="FFFFFF"/>
              </a:solidFill>
              <a:latin typeface="ＭＳ Ｐゴシック"/>
              <a:ea typeface="ＭＳ Ｐゴシック"/>
              <a:cs typeface="ＭＳ Ｐゴシック"/>
            </a:endParaRPr>
          </a:p>
        </p:txBody>
      </p:sp>
      <p:sp>
        <p:nvSpPr>
          <p:cNvPr id="8" name="テキスト ボックス 7"/>
          <p:cNvSpPr txBox="1"/>
          <p:nvPr/>
        </p:nvSpPr>
        <p:spPr>
          <a:xfrm>
            <a:off x="457200" y="1264113"/>
            <a:ext cx="3943142" cy="584776"/>
          </a:xfrm>
          <a:prstGeom prst="rect">
            <a:avLst/>
          </a:prstGeom>
          <a:noFill/>
        </p:spPr>
        <p:txBody>
          <a:bodyPr wrap="square" rtlCol="0">
            <a:spAutoFit/>
          </a:bodyPr>
          <a:lstStyle/>
          <a:p>
            <a:pPr algn="ctr"/>
            <a:r>
              <a:rPr kumimoji="1" lang="ja-JP" altLang="en-US" sz="3200" smtClean="0">
                <a:solidFill>
                  <a:schemeClr val="bg1"/>
                </a:solidFill>
                <a:latin typeface="メイリオ"/>
                <a:ea typeface="メイリオ"/>
                <a:cs typeface="メイリオ"/>
              </a:rPr>
              <a:t>従来型</a:t>
            </a:r>
            <a:r>
              <a:rPr kumimoji="1" lang="en-US" altLang="ja-JP" sz="3200" smtClean="0">
                <a:solidFill>
                  <a:schemeClr val="bg1"/>
                </a:solidFill>
                <a:latin typeface="メイリオ"/>
                <a:ea typeface="メイリオ"/>
                <a:cs typeface="メイリオ"/>
              </a:rPr>
              <a:t>SI</a:t>
            </a:r>
            <a:r>
              <a:rPr kumimoji="1" lang="ja-JP" altLang="en-US" sz="3200" dirty="0" smtClean="0">
                <a:solidFill>
                  <a:schemeClr val="bg1"/>
                </a:solidFill>
                <a:latin typeface="メイリオ"/>
                <a:ea typeface="メイリオ"/>
                <a:cs typeface="メイリオ"/>
              </a:rPr>
              <a:t>ビジネス</a:t>
            </a:r>
            <a:endParaRPr kumimoji="1" lang="ja-JP" altLang="en-US" sz="3200" dirty="0">
              <a:solidFill>
                <a:schemeClr val="bg1"/>
              </a:solidFill>
              <a:latin typeface="メイリオ"/>
              <a:ea typeface="メイリオ"/>
              <a:cs typeface="メイリオ"/>
            </a:endParaRPr>
          </a:p>
        </p:txBody>
      </p:sp>
      <p:sp>
        <p:nvSpPr>
          <p:cNvPr id="9" name="テキスト ボックス 8"/>
          <p:cNvSpPr txBox="1"/>
          <p:nvPr/>
        </p:nvSpPr>
        <p:spPr>
          <a:xfrm>
            <a:off x="4754178" y="1240530"/>
            <a:ext cx="3943141" cy="584776"/>
          </a:xfrm>
          <a:prstGeom prst="rect">
            <a:avLst/>
          </a:prstGeom>
          <a:noFill/>
        </p:spPr>
        <p:txBody>
          <a:bodyPr wrap="square" rtlCol="0">
            <a:spAutoFit/>
          </a:bodyPr>
          <a:lstStyle/>
          <a:p>
            <a:pPr algn="ctr"/>
            <a:r>
              <a:rPr kumimoji="1" lang="ja-JP" altLang="en-US" sz="3200" dirty="0" smtClean="0">
                <a:solidFill>
                  <a:schemeClr val="bg1"/>
                </a:solidFill>
                <a:latin typeface="メイリオ"/>
                <a:ea typeface="メイリオ"/>
                <a:cs typeface="メイリオ"/>
              </a:rPr>
              <a:t>ポスト</a:t>
            </a:r>
            <a:r>
              <a:rPr kumimoji="1" lang="en-US" altLang="ja-JP" sz="3200" dirty="0" smtClean="0">
                <a:solidFill>
                  <a:schemeClr val="bg1"/>
                </a:solidFill>
                <a:latin typeface="メイリオ"/>
                <a:ea typeface="メイリオ"/>
                <a:cs typeface="メイリオ"/>
              </a:rPr>
              <a:t>SI</a:t>
            </a:r>
            <a:r>
              <a:rPr kumimoji="1" lang="ja-JP" altLang="en-US" sz="3200" dirty="0" smtClean="0">
                <a:solidFill>
                  <a:schemeClr val="bg1"/>
                </a:solidFill>
                <a:latin typeface="メイリオ"/>
                <a:ea typeface="メイリオ"/>
                <a:cs typeface="メイリオ"/>
              </a:rPr>
              <a:t>ビジネス</a:t>
            </a:r>
            <a:endParaRPr kumimoji="1" lang="ja-JP" altLang="en-US" sz="3200" dirty="0">
              <a:solidFill>
                <a:schemeClr val="bg1"/>
              </a:solidFill>
              <a:latin typeface="メイリオ"/>
              <a:ea typeface="メイリオ"/>
              <a:cs typeface="メイリオ"/>
            </a:endParaRPr>
          </a:p>
        </p:txBody>
      </p:sp>
      <p:sp>
        <p:nvSpPr>
          <p:cNvPr id="10" name="テキスト ボックス 9"/>
          <p:cNvSpPr txBox="1"/>
          <p:nvPr/>
        </p:nvSpPr>
        <p:spPr>
          <a:xfrm>
            <a:off x="611560" y="1972991"/>
            <a:ext cx="2759713" cy="1323439"/>
          </a:xfrm>
          <a:prstGeom prst="rect">
            <a:avLst/>
          </a:prstGeom>
          <a:noFill/>
        </p:spPr>
        <p:txBody>
          <a:bodyPr wrap="square" rtlCol="0">
            <a:spAutoFit/>
          </a:bodyPr>
          <a:lstStyle/>
          <a:p>
            <a:r>
              <a:rPr kumimoji="1" lang="ja-JP" altLang="en-US" sz="2000" dirty="0" smtClean="0">
                <a:solidFill>
                  <a:schemeClr val="bg1"/>
                </a:solidFill>
                <a:latin typeface="メイリオ"/>
                <a:ea typeface="メイリオ"/>
                <a:cs typeface="メイリオ"/>
              </a:rPr>
              <a:t>受託開発・保守、運用管理業務派遣などの工数積算を前提したビジネス・モデル</a:t>
            </a:r>
            <a:endParaRPr kumimoji="1" lang="ja-JP" altLang="en-US" sz="2000" dirty="0">
              <a:solidFill>
                <a:schemeClr val="bg1"/>
              </a:solidFill>
              <a:latin typeface="メイリオ"/>
              <a:ea typeface="メイリオ"/>
              <a:cs typeface="メイリオ"/>
            </a:endParaRPr>
          </a:p>
        </p:txBody>
      </p:sp>
      <p:sp>
        <p:nvSpPr>
          <p:cNvPr id="11" name="テキスト ボックス 10"/>
          <p:cNvSpPr txBox="1"/>
          <p:nvPr/>
        </p:nvSpPr>
        <p:spPr>
          <a:xfrm>
            <a:off x="4858095" y="1972991"/>
            <a:ext cx="3727793" cy="1323439"/>
          </a:xfrm>
          <a:prstGeom prst="rect">
            <a:avLst/>
          </a:prstGeom>
          <a:noFill/>
        </p:spPr>
        <p:txBody>
          <a:bodyPr wrap="square" rtlCol="0">
            <a:spAutoFit/>
          </a:bodyPr>
          <a:lstStyle/>
          <a:p>
            <a:r>
              <a:rPr kumimoji="1" lang="ja-JP" altLang="en-US" sz="2000" dirty="0" smtClean="0">
                <a:solidFill>
                  <a:schemeClr val="bg1"/>
                </a:solidFill>
                <a:latin typeface="メイリオ"/>
                <a:ea typeface="メイリオ"/>
                <a:cs typeface="メイリオ"/>
              </a:rPr>
              <a:t>新しいテクノロジーや開発手法を駆使し、工数積算にこだわらず、収益構造も工夫したビジネス・モデル</a:t>
            </a:r>
            <a:endParaRPr kumimoji="1" lang="ja-JP" altLang="en-US" sz="2000" dirty="0">
              <a:solidFill>
                <a:schemeClr val="bg1"/>
              </a:solidFill>
              <a:latin typeface="メイリオ"/>
              <a:ea typeface="メイリオ"/>
              <a:cs typeface="メイリオ"/>
            </a:endParaRPr>
          </a:p>
        </p:txBody>
      </p:sp>
      <p:sp>
        <p:nvSpPr>
          <p:cNvPr id="12" name="右矢印 11"/>
          <p:cNvSpPr/>
          <p:nvPr/>
        </p:nvSpPr>
        <p:spPr>
          <a:xfrm>
            <a:off x="3371273" y="1972991"/>
            <a:ext cx="1510783" cy="1276400"/>
          </a:xfrm>
          <a:prstGeom prst="righ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smtClean="0">
                <a:solidFill>
                  <a:srgbClr val="FFFFFF"/>
                </a:solidFill>
                <a:latin typeface="メイリオ"/>
                <a:ea typeface="メイリオ"/>
                <a:cs typeface="メイリオ"/>
              </a:rPr>
              <a:t>シフト</a:t>
            </a:r>
            <a:endParaRPr lang="ja-JP" altLang="en-US" sz="2400" dirty="0">
              <a:solidFill>
                <a:srgbClr val="FFFFFF"/>
              </a:solidFill>
              <a:latin typeface="メイリオ"/>
              <a:ea typeface="メイリオ"/>
              <a:cs typeface="メイリオ"/>
            </a:endParaRPr>
          </a:p>
        </p:txBody>
      </p:sp>
      <p:sp>
        <p:nvSpPr>
          <p:cNvPr id="16" name="屈折矢印 15"/>
          <p:cNvSpPr/>
          <p:nvPr/>
        </p:nvSpPr>
        <p:spPr>
          <a:xfrm rot="5400000">
            <a:off x="1197937" y="3322310"/>
            <a:ext cx="1260178" cy="1346969"/>
          </a:xfrm>
          <a:prstGeom prst="bentUpArrow">
            <a:avLst>
              <a:gd name="adj1" fmla="val 50000"/>
              <a:gd name="adj2" fmla="val 41329"/>
              <a:gd name="adj3" fmla="val 25883"/>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lang="ja-JP" altLang="en-US" sz="2000" dirty="0">
              <a:solidFill>
                <a:srgbClr val="FFFFFF"/>
              </a:solidFill>
              <a:latin typeface="ＭＳ Ｐゴシック"/>
              <a:ea typeface="ＭＳ Ｐゴシック"/>
              <a:cs typeface="ＭＳ Ｐゴシック"/>
            </a:endParaRPr>
          </a:p>
        </p:txBody>
      </p:sp>
      <p:sp>
        <p:nvSpPr>
          <p:cNvPr id="17" name="正方形/長方形 16"/>
          <p:cNvSpPr/>
          <p:nvPr/>
        </p:nvSpPr>
        <p:spPr>
          <a:xfrm>
            <a:off x="1349995" y="3840865"/>
            <a:ext cx="800219" cy="461665"/>
          </a:xfrm>
          <a:prstGeom prst="rect">
            <a:avLst/>
          </a:prstGeom>
        </p:spPr>
        <p:txBody>
          <a:bodyPr wrap="none">
            <a:spAutoFit/>
          </a:bodyPr>
          <a:lstStyle/>
          <a:p>
            <a:pPr lvl="0" algn="ctr"/>
            <a:r>
              <a:rPr lang="ja-JP" altLang="en-US" sz="2400" dirty="0" smtClean="0">
                <a:solidFill>
                  <a:srgbClr val="FFFFFF"/>
                </a:solidFill>
                <a:latin typeface="メイリオ"/>
                <a:ea typeface="メイリオ"/>
                <a:cs typeface="メイリオ"/>
              </a:rPr>
              <a:t>継続</a:t>
            </a:r>
            <a:endParaRPr lang="ja-JP" altLang="en-US" sz="2400" dirty="0">
              <a:solidFill>
                <a:srgbClr val="FFFFFF"/>
              </a:solidFill>
              <a:latin typeface="メイリオ"/>
              <a:ea typeface="メイリオ"/>
              <a:cs typeface="メイリオ"/>
            </a:endParaRPr>
          </a:p>
        </p:txBody>
      </p:sp>
      <p:sp>
        <p:nvSpPr>
          <p:cNvPr id="18" name="正方形/長方形 17"/>
          <p:cNvSpPr/>
          <p:nvPr/>
        </p:nvSpPr>
        <p:spPr>
          <a:xfrm>
            <a:off x="457200" y="5242090"/>
            <a:ext cx="3943142" cy="1137154"/>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メイリオ"/>
                <a:ea typeface="メイリオ"/>
                <a:cs typeface="メイリオ"/>
              </a:rPr>
              <a:t>インフラ・プラットフォーム</a:t>
            </a:r>
            <a:endParaRPr kumimoji="1" lang="en-US" altLang="ja-JP" sz="2000" dirty="0" smtClean="0">
              <a:solidFill>
                <a:srgbClr val="FFFFFF"/>
              </a:solidFill>
              <a:latin typeface="メイリオ"/>
              <a:ea typeface="メイリオ"/>
              <a:cs typeface="メイリオ"/>
            </a:endParaRPr>
          </a:p>
          <a:p>
            <a:pPr algn="ctr"/>
            <a:r>
              <a:rPr kumimoji="1" lang="ja-JP" altLang="en-US" sz="2000" dirty="0" smtClean="0">
                <a:solidFill>
                  <a:srgbClr val="FFFFFF"/>
                </a:solidFill>
                <a:latin typeface="メイリオ"/>
                <a:ea typeface="メイリオ"/>
                <a:cs typeface="メイリオ"/>
              </a:rPr>
              <a:t>の</a:t>
            </a:r>
            <a:r>
              <a:rPr lang="ja-JP" altLang="en-US" sz="2000" dirty="0" smtClean="0">
                <a:solidFill>
                  <a:srgbClr val="FFFFFF"/>
                </a:solidFill>
                <a:latin typeface="メイリオ"/>
                <a:ea typeface="メイリオ"/>
                <a:cs typeface="メイリオ"/>
              </a:rPr>
              <a:t>構築・運用管理</a:t>
            </a:r>
            <a:endParaRPr kumimoji="1" lang="ja-JP" altLang="en-US" sz="2000" dirty="0">
              <a:solidFill>
                <a:srgbClr val="FFFFFF"/>
              </a:solidFill>
              <a:latin typeface="メイリオ"/>
              <a:ea typeface="メイリオ"/>
              <a:cs typeface="メイリオ"/>
            </a:endParaRPr>
          </a:p>
        </p:txBody>
      </p:sp>
      <p:sp>
        <p:nvSpPr>
          <p:cNvPr id="19" name="右矢印 18"/>
          <p:cNvSpPr/>
          <p:nvPr/>
        </p:nvSpPr>
        <p:spPr>
          <a:xfrm>
            <a:off x="4225636" y="5511030"/>
            <a:ext cx="656420" cy="646546"/>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4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222150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ポスト</a:t>
            </a:r>
            <a:r>
              <a:rPr lang="en-US" altLang="ja-JP" dirty="0"/>
              <a:t>SI</a:t>
            </a:r>
            <a:r>
              <a:rPr lang="ja-JP" altLang="en-US" dirty="0" smtClean="0"/>
              <a:t>ビジネス・モデル</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21</a:t>
            </a:fld>
            <a:endParaRPr kumimoji="1" lang="ja-JP" altLang="en-US"/>
          </a:p>
        </p:txBody>
      </p:sp>
      <p:cxnSp>
        <p:nvCxnSpPr>
          <p:cNvPr id="5" name="直線矢印コネクタ 4"/>
          <p:cNvCxnSpPr/>
          <p:nvPr/>
        </p:nvCxnSpPr>
        <p:spPr>
          <a:xfrm flipH="1">
            <a:off x="4603483" y="1100683"/>
            <a:ext cx="1" cy="5161994"/>
          </a:xfrm>
          <a:prstGeom prst="straightConnector1">
            <a:avLst/>
          </a:prstGeom>
          <a:ln>
            <a:solidFill>
              <a:srgbClr val="008000"/>
            </a:solidFill>
            <a:headEnd type="arrow"/>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8" name="直線矢印コネクタ 7"/>
          <p:cNvCxnSpPr/>
          <p:nvPr/>
        </p:nvCxnSpPr>
        <p:spPr>
          <a:xfrm>
            <a:off x="1366715" y="3681680"/>
            <a:ext cx="6466926" cy="23302"/>
          </a:xfrm>
          <a:prstGeom prst="straightConnector1">
            <a:avLst/>
          </a:prstGeom>
          <a:ln>
            <a:solidFill>
              <a:srgbClr val="00009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9" name="正方形/長方形 8"/>
          <p:cNvSpPr/>
          <p:nvPr/>
        </p:nvSpPr>
        <p:spPr>
          <a:xfrm>
            <a:off x="1654033" y="1604536"/>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特化型</a:t>
            </a:r>
            <a:endParaRPr kumimoji="1" lang="en-US" altLang="ja-JP" dirty="0" smtClean="0">
              <a:solidFill>
                <a:srgbClr val="FFFFFF"/>
              </a:solidFill>
              <a:latin typeface="メイリオ"/>
              <a:ea typeface="メイリオ"/>
              <a:cs typeface="メイリオ"/>
            </a:endParaRPr>
          </a:p>
          <a:p>
            <a:pPr algn="ctr"/>
            <a:r>
              <a:rPr kumimoji="1" lang="en-US" altLang="ja-JP" dirty="0" err="1" smtClean="0">
                <a:solidFill>
                  <a:srgbClr val="FFFFFF"/>
                </a:solidFill>
                <a:latin typeface="メイリオ"/>
                <a:ea typeface="メイリオ"/>
                <a:cs typeface="メイリオ"/>
              </a:rPr>
              <a:t>SaaS</a:t>
            </a:r>
            <a:r>
              <a:rPr lang="en-US" altLang="ja-JP" dirty="0">
                <a:solidFill>
                  <a:srgbClr val="FFFFFF"/>
                </a:solidFill>
                <a:latin typeface="メイリオ"/>
                <a:ea typeface="メイリオ"/>
                <a:cs typeface="メイリオ"/>
              </a:rPr>
              <a:t>/</a:t>
            </a:r>
            <a:r>
              <a:rPr lang="en-US" altLang="ja-JP" dirty="0" err="1" smtClean="0">
                <a:solidFill>
                  <a:srgbClr val="FFFFFF"/>
                </a:solidFill>
                <a:latin typeface="メイリオ"/>
                <a:ea typeface="メイリオ"/>
                <a:cs typeface="メイリオ"/>
              </a:rPr>
              <a:t>PaaS</a:t>
            </a:r>
            <a:endParaRPr kumimoji="1" lang="ja-JP" altLang="en-US" dirty="0">
              <a:solidFill>
                <a:srgbClr val="FFFFFF"/>
              </a:solidFill>
              <a:latin typeface="メイリオ"/>
              <a:ea typeface="メイリオ"/>
              <a:cs typeface="メイリオ"/>
            </a:endParaRPr>
          </a:p>
        </p:txBody>
      </p:sp>
      <p:sp>
        <p:nvSpPr>
          <p:cNvPr id="11" name="正方形/長方形 10"/>
          <p:cNvSpPr/>
          <p:nvPr/>
        </p:nvSpPr>
        <p:spPr>
          <a:xfrm>
            <a:off x="1654033" y="2274750"/>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ビジネス</a:t>
            </a:r>
            <a:endParaRPr kumimoji="1" lang="en-US" altLang="ja-JP" dirty="0" smtClean="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サービス</a:t>
            </a:r>
            <a:endParaRPr kumimoji="1" lang="ja-JP" altLang="en-US" dirty="0">
              <a:solidFill>
                <a:srgbClr val="FFFFFF"/>
              </a:solidFill>
              <a:latin typeface="メイリオ"/>
              <a:ea typeface="メイリオ"/>
              <a:cs typeface="メイリオ"/>
            </a:endParaRPr>
          </a:p>
        </p:txBody>
      </p:sp>
      <p:sp>
        <p:nvSpPr>
          <p:cNvPr id="12" name="正方形/長方形 11"/>
          <p:cNvSpPr/>
          <p:nvPr/>
        </p:nvSpPr>
        <p:spPr>
          <a:xfrm>
            <a:off x="1654033" y="2941670"/>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業種・業務特化</a:t>
            </a:r>
            <a:endParaRPr kumimoji="1" lang="en-US" altLang="ja-JP" dirty="0" smtClean="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インテグレーション</a:t>
            </a:r>
            <a:endParaRPr kumimoji="1" lang="ja-JP" altLang="en-US" dirty="0">
              <a:solidFill>
                <a:srgbClr val="FFFFFF"/>
              </a:solidFill>
              <a:latin typeface="メイリオ"/>
              <a:ea typeface="メイリオ"/>
              <a:cs typeface="メイリオ"/>
            </a:endParaRPr>
          </a:p>
        </p:txBody>
      </p:sp>
      <p:sp>
        <p:nvSpPr>
          <p:cNvPr id="13" name="テキスト ボックス 12"/>
          <p:cNvSpPr txBox="1"/>
          <p:nvPr/>
        </p:nvSpPr>
        <p:spPr>
          <a:xfrm>
            <a:off x="3812642" y="820605"/>
            <a:ext cx="1581683" cy="338554"/>
          </a:xfrm>
          <a:prstGeom prst="rect">
            <a:avLst/>
          </a:prstGeom>
          <a:noFill/>
        </p:spPr>
        <p:txBody>
          <a:bodyPr wrap="none" rtlCol="0">
            <a:spAutoFit/>
          </a:bodyPr>
          <a:lstStyle/>
          <a:p>
            <a:pPr algn="ctr"/>
            <a:r>
              <a:rPr kumimoji="1" lang="ja-JP" altLang="en-US" sz="1600" dirty="0" smtClean="0">
                <a:solidFill>
                  <a:srgbClr val="008000"/>
                </a:solidFill>
              </a:rPr>
              <a:t>アプリケーション</a:t>
            </a:r>
            <a:endParaRPr kumimoji="1" lang="ja-JP" altLang="en-US" sz="1600" dirty="0">
              <a:solidFill>
                <a:srgbClr val="008000"/>
              </a:solidFill>
            </a:endParaRPr>
          </a:p>
        </p:txBody>
      </p:sp>
      <p:sp>
        <p:nvSpPr>
          <p:cNvPr id="14" name="正方形/長方形 13"/>
          <p:cNvSpPr/>
          <p:nvPr/>
        </p:nvSpPr>
        <p:spPr>
          <a:xfrm>
            <a:off x="1654033" y="3841197"/>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クラウド</a:t>
            </a:r>
            <a:endParaRPr kumimoji="1" lang="en-US" altLang="ja-JP" dirty="0" smtClean="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コンサルテーション</a:t>
            </a:r>
            <a:endParaRPr kumimoji="1" lang="ja-JP" altLang="en-US" dirty="0">
              <a:solidFill>
                <a:srgbClr val="FFFFFF"/>
              </a:solidFill>
              <a:latin typeface="メイリオ"/>
              <a:ea typeface="メイリオ"/>
              <a:cs typeface="メイリオ"/>
            </a:endParaRPr>
          </a:p>
        </p:txBody>
      </p:sp>
      <p:sp>
        <p:nvSpPr>
          <p:cNvPr id="15" name="正方形/長方形 14"/>
          <p:cNvSpPr/>
          <p:nvPr/>
        </p:nvSpPr>
        <p:spPr>
          <a:xfrm>
            <a:off x="1654033" y="4511415"/>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プライベート</a:t>
            </a:r>
            <a:endParaRPr kumimoji="1" lang="en-US" altLang="ja-JP" dirty="0" smtClean="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クラウド構築</a:t>
            </a:r>
            <a:endParaRPr kumimoji="1" lang="ja-JP" altLang="en-US" dirty="0">
              <a:solidFill>
                <a:srgbClr val="FFFFFF"/>
              </a:solidFill>
              <a:latin typeface="メイリオ"/>
              <a:ea typeface="メイリオ"/>
              <a:cs typeface="メイリオ"/>
            </a:endParaRPr>
          </a:p>
        </p:txBody>
      </p:sp>
      <p:sp>
        <p:nvSpPr>
          <p:cNvPr id="16" name="正方形/長方形 15"/>
          <p:cNvSpPr/>
          <p:nvPr/>
        </p:nvSpPr>
        <p:spPr>
          <a:xfrm>
            <a:off x="1654033" y="5186694"/>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クラウド運用管理</a:t>
            </a:r>
            <a:endParaRPr kumimoji="1" lang="ja-JP" altLang="en-US" dirty="0">
              <a:solidFill>
                <a:srgbClr val="FFFFFF"/>
              </a:solidFill>
              <a:latin typeface="メイリオ"/>
              <a:ea typeface="メイリオ"/>
              <a:cs typeface="メイリオ"/>
            </a:endParaRPr>
          </a:p>
        </p:txBody>
      </p:sp>
      <p:sp>
        <p:nvSpPr>
          <p:cNvPr id="17" name="正方形/長方形 16"/>
          <p:cNvSpPr/>
          <p:nvPr/>
        </p:nvSpPr>
        <p:spPr>
          <a:xfrm>
            <a:off x="4893515" y="1604536"/>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内製化支援</a:t>
            </a:r>
            <a:endParaRPr kumimoji="1" lang="ja-JP" altLang="en-US" dirty="0">
              <a:solidFill>
                <a:srgbClr val="FFFFFF"/>
              </a:solidFill>
              <a:latin typeface="メイリオ"/>
              <a:ea typeface="メイリオ"/>
              <a:cs typeface="メイリオ"/>
            </a:endParaRPr>
          </a:p>
        </p:txBody>
      </p:sp>
      <p:sp>
        <p:nvSpPr>
          <p:cNvPr id="18" name="正方形/長方形 17"/>
          <p:cNvSpPr/>
          <p:nvPr/>
        </p:nvSpPr>
        <p:spPr>
          <a:xfrm>
            <a:off x="4893515" y="2274750"/>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シチズン</a:t>
            </a:r>
            <a:endParaRPr kumimoji="1" lang="en-US" altLang="ja-JP" dirty="0" smtClean="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デベロッパー支援</a:t>
            </a:r>
            <a:endParaRPr kumimoji="1" lang="ja-JP" altLang="en-US" dirty="0">
              <a:solidFill>
                <a:srgbClr val="FFFFFF"/>
              </a:solidFill>
              <a:latin typeface="メイリオ"/>
              <a:ea typeface="メイリオ"/>
              <a:cs typeface="メイリオ"/>
            </a:endParaRPr>
          </a:p>
        </p:txBody>
      </p:sp>
      <p:sp>
        <p:nvSpPr>
          <p:cNvPr id="19" name="正方形/長方形 18"/>
          <p:cNvSpPr/>
          <p:nvPr/>
        </p:nvSpPr>
        <p:spPr>
          <a:xfrm>
            <a:off x="4893515" y="2941670"/>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アジャイル型</a:t>
            </a:r>
            <a:endParaRPr lang="en-US" altLang="ja-JP" dirty="0" smtClean="0">
              <a:solidFill>
                <a:srgbClr val="FFFFFF"/>
              </a:solidFill>
              <a:latin typeface="メイリオ"/>
              <a:ea typeface="メイリオ"/>
              <a:cs typeface="メイリオ"/>
            </a:endParaRPr>
          </a:p>
          <a:p>
            <a:pPr algn="ctr"/>
            <a:r>
              <a:rPr lang="ja-JP" altLang="en-US" dirty="0" smtClean="0">
                <a:solidFill>
                  <a:srgbClr val="FFFFFF"/>
                </a:solidFill>
                <a:latin typeface="メイリオ"/>
                <a:ea typeface="メイリオ"/>
                <a:cs typeface="メイリオ"/>
              </a:rPr>
              <a:t>受託</a:t>
            </a:r>
            <a:r>
              <a:rPr lang="ja-JP" altLang="en-US" dirty="0">
                <a:solidFill>
                  <a:srgbClr val="FFFFFF"/>
                </a:solidFill>
                <a:latin typeface="メイリオ"/>
                <a:ea typeface="メイリオ"/>
                <a:cs typeface="メイリオ"/>
              </a:rPr>
              <a:t>開発</a:t>
            </a:r>
          </a:p>
        </p:txBody>
      </p:sp>
      <p:sp>
        <p:nvSpPr>
          <p:cNvPr id="20" name="正方形/長方形 19"/>
          <p:cNvSpPr/>
          <p:nvPr/>
        </p:nvSpPr>
        <p:spPr>
          <a:xfrm>
            <a:off x="4893515" y="3841197"/>
            <a:ext cx="2640323" cy="59206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汎用型</a:t>
            </a:r>
            <a:endParaRPr lang="en-US" altLang="ja-JP" dirty="0" smtClean="0">
              <a:solidFill>
                <a:srgbClr val="FFFFFF"/>
              </a:solidFill>
              <a:latin typeface="メイリオ"/>
              <a:ea typeface="メイリオ"/>
              <a:cs typeface="メイリオ"/>
            </a:endParaRPr>
          </a:p>
          <a:p>
            <a:pPr algn="ctr"/>
            <a:r>
              <a:rPr kumimoji="1" lang="en-US" altLang="ja-JP" dirty="0" err="1" smtClean="0">
                <a:solidFill>
                  <a:srgbClr val="FFFFFF"/>
                </a:solidFill>
                <a:latin typeface="メイリオ"/>
                <a:ea typeface="メイリオ"/>
                <a:cs typeface="メイリオ"/>
              </a:rPr>
              <a:t>SaaS</a:t>
            </a:r>
            <a:r>
              <a:rPr lang="en-US" altLang="ja-JP" dirty="0" smtClean="0">
                <a:solidFill>
                  <a:srgbClr val="FFFFFF"/>
                </a:solidFill>
                <a:latin typeface="メイリオ"/>
                <a:ea typeface="メイリオ"/>
                <a:cs typeface="メイリオ"/>
              </a:rPr>
              <a:t>/</a:t>
            </a:r>
            <a:r>
              <a:rPr kumimoji="1" lang="en-US" altLang="ja-JP" dirty="0" err="1" smtClean="0">
                <a:solidFill>
                  <a:srgbClr val="FFFFFF"/>
                </a:solidFill>
                <a:latin typeface="メイリオ"/>
                <a:ea typeface="メイリオ"/>
                <a:cs typeface="メイリオ"/>
              </a:rPr>
              <a:t>PaaS</a:t>
            </a:r>
            <a:endParaRPr kumimoji="1" lang="ja-JP" altLang="en-US" dirty="0">
              <a:solidFill>
                <a:srgbClr val="FFFFFF"/>
              </a:solidFill>
              <a:latin typeface="メイリオ"/>
              <a:ea typeface="メイリオ"/>
              <a:cs typeface="メイリオ"/>
            </a:endParaRPr>
          </a:p>
        </p:txBody>
      </p:sp>
      <p:sp>
        <p:nvSpPr>
          <p:cNvPr id="21" name="正方形/長方形 20"/>
          <p:cNvSpPr/>
          <p:nvPr/>
        </p:nvSpPr>
        <p:spPr>
          <a:xfrm>
            <a:off x="4893515" y="4511415"/>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クラウド</a:t>
            </a:r>
            <a:endParaRPr kumimoji="1" lang="en-US" altLang="ja-JP" dirty="0" smtClean="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インフラ構築</a:t>
            </a:r>
            <a:endParaRPr kumimoji="1" lang="ja-JP" altLang="en-US" dirty="0">
              <a:solidFill>
                <a:srgbClr val="FFFFFF"/>
              </a:solidFill>
              <a:latin typeface="メイリオ"/>
              <a:ea typeface="メイリオ"/>
              <a:cs typeface="メイリオ"/>
            </a:endParaRPr>
          </a:p>
        </p:txBody>
      </p:sp>
      <p:sp>
        <p:nvSpPr>
          <p:cNvPr id="22" name="正方形/長方形 21"/>
          <p:cNvSpPr/>
          <p:nvPr/>
        </p:nvSpPr>
        <p:spPr>
          <a:xfrm>
            <a:off x="4893515" y="5186694"/>
            <a:ext cx="2640323" cy="59206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err="1" smtClean="0">
                <a:solidFill>
                  <a:srgbClr val="FFFFFF"/>
                </a:solidFill>
                <a:latin typeface="メイリオ"/>
                <a:ea typeface="メイリオ"/>
                <a:cs typeface="メイリオ"/>
              </a:rPr>
              <a:t>IaaS</a:t>
            </a:r>
            <a:endParaRPr kumimoji="1" lang="ja-JP" altLang="en-US" dirty="0">
              <a:solidFill>
                <a:srgbClr val="FFFFFF"/>
              </a:solidFill>
              <a:latin typeface="メイリオ"/>
              <a:ea typeface="メイリオ"/>
              <a:cs typeface="メイリオ"/>
            </a:endParaRPr>
          </a:p>
        </p:txBody>
      </p:sp>
      <p:sp>
        <p:nvSpPr>
          <p:cNvPr id="23" name="テキスト ボックス 22"/>
          <p:cNvSpPr txBox="1"/>
          <p:nvPr/>
        </p:nvSpPr>
        <p:spPr>
          <a:xfrm>
            <a:off x="4100782" y="6262677"/>
            <a:ext cx="1005403" cy="338554"/>
          </a:xfrm>
          <a:prstGeom prst="rect">
            <a:avLst/>
          </a:prstGeom>
          <a:noFill/>
        </p:spPr>
        <p:txBody>
          <a:bodyPr wrap="none" rtlCol="0">
            <a:spAutoFit/>
          </a:bodyPr>
          <a:lstStyle/>
          <a:p>
            <a:pPr algn="ctr"/>
            <a:r>
              <a:rPr lang="ja-JP" altLang="en-US" sz="1600" dirty="0" smtClean="0">
                <a:solidFill>
                  <a:srgbClr val="008000"/>
                </a:solidFill>
                <a:latin typeface="メイリオ"/>
                <a:ea typeface="メイリオ"/>
                <a:cs typeface="メイリオ"/>
              </a:rPr>
              <a:t>インフラ</a:t>
            </a:r>
            <a:endParaRPr kumimoji="1" lang="en-US" altLang="ja-JP" sz="1600" dirty="0" smtClean="0">
              <a:solidFill>
                <a:srgbClr val="008000"/>
              </a:solidFill>
              <a:latin typeface="メイリオ"/>
              <a:ea typeface="メイリオ"/>
              <a:cs typeface="メイリオ"/>
            </a:endParaRPr>
          </a:p>
        </p:txBody>
      </p:sp>
      <p:sp>
        <p:nvSpPr>
          <p:cNvPr id="24" name="テキスト ボックス 23"/>
          <p:cNvSpPr txBox="1"/>
          <p:nvPr/>
        </p:nvSpPr>
        <p:spPr>
          <a:xfrm>
            <a:off x="893464" y="3248447"/>
            <a:ext cx="430887" cy="913070"/>
          </a:xfrm>
          <a:prstGeom prst="rect">
            <a:avLst/>
          </a:prstGeom>
          <a:noFill/>
        </p:spPr>
        <p:txBody>
          <a:bodyPr vert="eaVert" wrap="none" rtlCol="0">
            <a:spAutoFit/>
          </a:bodyPr>
          <a:lstStyle/>
          <a:p>
            <a:pPr algn="ctr"/>
            <a:r>
              <a:rPr kumimoji="1" lang="ja-JP" altLang="en-US" sz="1600" dirty="0" smtClean="0">
                <a:solidFill>
                  <a:srgbClr val="000090"/>
                </a:solidFill>
                <a:latin typeface="メイリオ"/>
                <a:ea typeface="メイリオ"/>
                <a:cs typeface="メイリオ"/>
              </a:rPr>
              <a:t>専門特化</a:t>
            </a:r>
            <a:endParaRPr kumimoji="1" lang="ja-JP" altLang="en-US" sz="1600" dirty="0">
              <a:solidFill>
                <a:srgbClr val="000090"/>
              </a:solidFill>
              <a:latin typeface="メイリオ"/>
              <a:ea typeface="メイリオ"/>
              <a:cs typeface="メイリオ"/>
            </a:endParaRPr>
          </a:p>
        </p:txBody>
      </p:sp>
      <p:sp>
        <p:nvSpPr>
          <p:cNvPr id="25" name="テキスト ボックス 24"/>
          <p:cNvSpPr txBox="1"/>
          <p:nvPr/>
        </p:nvSpPr>
        <p:spPr>
          <a:xfrm>
            <a:off x="7813891" y="3205888"/>
            <a:ext cx="430887" cy="998188"/>
          </a:xfrm>
          <a:prstGeom prst="rect">
            <a:avLst/>
          </a:prstGeom>
          <a:noFill/>
        </p:spPr>
        <p:txBody>
          <a:bodyPr vert="eaVert" wrap="square" rtlCol="0">
            <a:spAutoFit/>
          </a:bodyPr>
          <a:lstStyle/>
          <a:p>
            <a:pPr algn="ctr"/>
            <a:r>
              <a:rPr kumimoji="1" lang="ja-JP" altLang="en-US" sz="1600" dirty="0" smtClean="0">
                <a:solidFill>
                  <a:srgbClr val="000090"/>
                </a:solidFill>
                <a:latin typeface="メイリオ"/>
                <a:ea typeface="メイリオ"/>
                <a:cs typeface="メイリオ"/>
              </a:rPr>
              <a:t>スピード</a:t>
            </a:r>
            <a:endParaRPr kumimoji="1" lang="ja-JP" altLang="en-US" sz="1600" dirty="0">
              <a:solidFill>
                <a:srgbClr val="000090"/>
              </a:solidFill>
              <a:latin typeface="メイリオ"/>
              <a:ea typeface="メイリオ"/>
              <a:cs typeface="メイリオ"/>
            </a:endParaRPr>
          </a:p>
        </p:txBody>
      </p:sp>
      <p:sp>
        <p:nvSpPr>
          <p:cNvPr id="6" name="正方形/長方形 5"/>
          <p:cNvSpPr/>
          <p:nvPr/>
        </p:nvSpPr>
        <p:spPr>
          <a:xfrm>
            <a:off x="4716016" y="1196752"/>
            <a:ext cx="3041385" cy="2450535"/>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1600" dirty="0">
              <a:solidFill>
                <a:srgbClr val="FF6600"/>
              </a:solidFill>
              <a:latin typeface="メイリオ"/>
              <a:ea typeface="メイリオ"/>
              <a:cs typeface="メイリオ"/>
            </a:endParaRPr>
          </a:p>
        </p:txBody>
      </p:sp>
      <p:sp>
        <p:nvSpPr>
          <p:cNvPr id="26" name="正方形/長方形 25"/>
          <p:cNvSpPr/>
          <p:nvPr/>
        </p:nvSpPr>
        <p:spPr>
          <a:xfrm>
            <a:off x="1457389" y="1196752"/>
            <a:ext cx="3041385" cy="2450535"/>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t"/>
          <a:lstStyle/>
          <a:p>
            <a:r>
              <a:rPr kumimoji="1" lang="ja-JP" altLang="en-US" sz="1000" dirty="0" smtClean="0">
                <a:solidFill>
                  <a:srgbClr val="FF6600"/>
                </a:solidFill>
                <a:latin typeface="メイリオ"/>
                <a:ea typeface="メイリオ"/>
                <a:cs typeface="メイリオ"/>
              </a:rPr>
              <a:t>　　　　　アプリケーション</a:t>
            </a:r>
            <a:endParaRPr kumimoji="1" lang="en-US" altLang="ja-JP" sz="1000" dirty="0" smtClean="0">
              <a:solidFill>
                <a:srgbClr val="FF6600"/>
              </a:solidFill>
              <a:latin typeface="メイリオ"/>
              <a:ea typeface="メイリオ"/>
              <a:cs typeface="メイリオ"/>
            </a:endParaRPr>
          </a:p>
          <a:p>
            <a:r>
              <a:rPr kumimoji="1" lang="ja-JP" altLang="en-US" sz="1000" dirty="0" smtClean="0">
                <a:solidFill>
                  <a:srgbClr val="FF6600"/>
                </a:solidFill>
                <a:latin typeface="メイリオ"/>
                <a:ea typeface="メイリオ"/>
                <a:cs typeface="メイリオ"/>
              </a:rPr>
              <a:t>　　　　　プロフェッショナル</a:t>
            </a:r>
            <a:endParaRPr kumimoji="1" lang="ja-JP" altLang="en-US" sz="1000" dirty="0">
              <a:solidFill>
                <a:srgbClr val="FF6600"/>
              </a:solidFill>
              <a:latin typeface="メイリオ"/>
              <a:ea typeface="メイリオ"/>
              <a:cs typeface="メイリオ"/>
            </a:endParaRPr>
          </a:p>
        </p:txBody>
      </p:sp>
      <p:sp>
        <p:nvSpPr>
          <p:cNvPr id="7" name="正方形/長方形 6"/>
          <p:cNvSpPr/>
          <p:nvPr/>
        </p:nvSpPr>
        <p:spPr>
          <a:xfrm>
            <a:off x="3301166" y="1232558"/>
            <a:ext cx="595035" cy="338554"/>
          </a:xfrm>
          <a:prstGeom prst="rect">
            <a:avLst/>
          </a:prstGeom>
        </p:spPr>
        <p:txBody>
          <a:bodyPr wrap="none">
            <a:spAutoFit/>
          </a:bodyPr>
          <a:lstStyle/>
          <a:p>
            <a:pPr lvl="0" algn="ctr"/>
            <a:r>
              <a:rPr lang="ja-JP" altLang="en-US" sz="1600" dirty="0">
                <a:solidFill>
                  <a:srgbClr val="FF6600"/>
                </a:solidFill>
                <a:latin typeface="メイリオ"/>
                <a:ea typeface="メイリオ"/>
                <a:cs typeface="メイリオ"/>
              </a:rPr>
              <a:t>戦略</a:t>
            </a:r>
            <a:endParaRPr lang="ja-JP" altLang="en-US" sz="1600" dirty="0">
              <a:solidFill>
                <a:srgbClr val="FF6600"/>
              </a:solidFill>
              <a:latin typeface="メイリオ"/>
              <a:ea typeface="メイリオ"/>
              <a:cs typeface="メイリオ"/>
            </a:endParaRPr>
          </a:p>
        </p:txBody>
      </p:sp>
      <p:sp>
        <p:nvSpPr>
          <p:cNvPr id="10" name="正方形/長方形 9"/>
          <p:cNvSpPr/>
          <p:nvPr/>
        </p:nvSpPr>
        <p:spPr>
          <a:xfrm>
            <a:off x="5224316" y="1239722"/>
            <a:ext cx="2031325" cy="338554"/>
          </a:xfrm>
          <a:prstGeom prst="rect">
            <a:avLst/>
          </a:prstGeom>
        </p:spPr>
        <p:txBody>
          <a:bodyPr wrap="none">
            <a:spAutoFit/>
          </a:bodyPr>
          <a:lstStyle/>
          <a:p>
            <a:pPr lvl="0" algn="ctr"/>
            <a:r>
              <a:rPr lang="ja-JP" altLang="en-US" sz="1600" dirty="0">
                <a:solidFill>
                  <a:srgbClr val="FF6600"/>
                </a:solidFill>
                <a:latin typeface="メイリオ"/>
                <a:ea typeface="メイリオ"/>
                <a:cs typeface="メイリオ"/>
              </a:rPr>
              <a:t>ビジネス同期化戦略</a:t>
            </a:r>
            <a:endParaRPr lang="ja-JP" altLang="en-US" sz="1600" dirty="0">
              <a:solidFill>
                <a:srgbClr val="FF6600"/>
              </a:solidFill>
              <a:latin typeface="メイリオ"/>
              <a:ea typeface="メイリオ"/>
              <a:cs typeface="メイリオ"/>
            </a:endParaRPr>
          </a:p>
        </p:txBody>
      </p:sp>
      <p:sp>
        <p:nvSpPr>
          <p:cNvPr id="27" name="正方形/長方形 26"/>
          <p:cNvSpPr/>
          <p:nvPr/>
        </p:nvSpPr>
        <p:spPr>
          <a:xfrm>
            <a:off x="4711200" y="3746762"/>
            <a:ext cx="3041385" cy="2450535"/>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1600" dirty="0">
              <a:solidFill>
                <a:srgbClr val="FF6600"/>
              </a:solidFill>
              <a:latin typeface="メイリオ"/>
              <a:ea typeface="メイリオ"/>
              <a:cs typeface="メイリオ"/>
            </a:endParaRPr>
          </a:p>
        </p:txBody>
      </p:sp>
      <p:sp>
        <p:nvSpPr>
          <p:cNvPr id="28" name="正方形/長方形 27"/>
          <p:cNvSpPr/>
          <p:nvPr/>
        </p:nvSpPr>
        <p:spPr>
          <a:xfrm>
            <a:off x="1452573" y="3746762"/>
            <a:ext cx="3041385" cy="2450535"/>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t"/>
          <a:lstStyle/>
          <a:p>
            <a:r>
              <a:rPr kumimoji="1" lang="ja-JP" altLang="en-US" sz="1000" dirty="0" smtClean="0">
                <a:solidFill>
                  <a:srgbClr val="FF6600"/>
                </a:solidFill>
                <a:latin typeface="メイリオ"/>
                <a:ea typeface="メイリオ"/>
                <a:cs typeface="メイリオ"/>
              </a:rPr>
              <a:t>　　　　　</a:t>
            </a:r>
            <a:endParaRPr kumimoji="1" lang="ja-JP" altLang="en-US" sz="1000" dirty="0">
              <a:solidFill>
                <a:srgbClr val="FF6600"/>
              </a:solidFill>
              <a:latin typeface="メイリオ"/>
              <a:ea typeface="メイリオ"/>
              <a:cs typeface="メイリオ"/>
            </a:endParaRPr>
          </a:p>
        </p:txBody>
      </p:sp>
      <p:sp>
        <p:nvSpPr>
          <p:cNvPr id="29" name="正方形/長方形 28"/>
          <p:cNvSpPr/>
          <p:nvPr/>
        </p:nvSpPr>
        <p:spPr>
          <a:xfrm>
            <a:off x="2020400" y="5778756"/>
            <a:ext cx="2286000" cy="400110"/>
          </a:xfrm>
          <a:prstGeom prst="rect">
            <a:avLst/>
          </a:prstGeom>
        </p:spPr>
        <p:txBody>
          <a:bodyPr>
            <a:spAutoFit/>
          </a:bodyPr>
          <a:lstStyle/>
          <a:p>
            <a:pPr lvl="0"/>
            <a:r>
              <a:rPr lang="ja-JP" altLang="en-US" sz="1000" dirty="0" smtClean="0">
                <a:solidFill>
                  <a:srgbClr val="FF6600"/>
                </a:solidFill>
                <a:latin typeface="メイリオ"/>
                <a:ea typeface="メイリオ"/>
                <a:cs typeface="メイリオ"/>
              </a:rPr>
              <a:t>クラウド</a:t>
            </a:r>
            <a:endParaRPr lang="en-US" altLang="ja-JP" sz="1000" dirty="0">
              <a:solidFill>
                <a:srgbClr val="FF6600"/>
              </a:solidFill>
              <a:latin typeface="メイリオ"/>
              <a:ea typeface="メイリオ"/>
              <a:cs typeface="メイリオ"/>
            </a:endParaRPr>
          </a:p>
          <a:p>
            <a:pPr lvl="0"/>
            <a:r>
              <a:rPr lang="ja-JP" altLang="en-US" sz="1000" dirty="0" smtClean="0">
                <a:solidFill>
                  <a:srgbClr val="FF6600"/>
                </a:solidFill>
                <a:latin typeface="メイリオ"/>
                <a:ea typeface="メイリオ"/>
                <a:cs typeface="メイリオ"/>
              </a:rPr>
              <a:t>プロフェッショナル</a:t>
            </a:r>
            <a:endParaRPr lang="ja-JP" altLang="en-US" sz="1000" dirty="0">
              <a:solidFill>
                <a:srgbClr val="FF6600"/>
              </a:solidFill>
              <a:latin typeface="メイリオ"/>
              <a:ea typeface="メイリオ"/>
              <a:cs typeface="メイリオ"/>
            </a:endParaRPr>
          </a:p>
        </p:txBody>
      </p:sp>
      <p:sp>
        <p:nvSpPr>
          <p:cNvPr id="30" name="正方形/長方形 29"/>
          <p:cNvSpPr/>
          <p:nvPr/>
        </p:nvSpPr>
        <p:spPr>
          <a:xfrm>
            <a:off x="3217607" y="5807164"/>
            <a:ext cx="595035" cy="338554"/>
          </a:xfrm>
          <a:prstGeom prst="rect">
            <a:avLst/>
          </a:prstGeom>
        </p:spPr>
        <p:txBody>
          <a:bodyPr wrap="none">
            <a:spAutoFit/>
          </a:bodyPr>
          <a:lstStyle/>
          <a:p>
            <a:pPr lvl="0" algn="ctr"/>
            <a:r>
              <a:rPr lang="ja-JP" altLang="en-US" sz="1600" dirty="0">
                <a:solidFill>
                  <a:srgbClr val="FF6600"/>
                </a:solidFill>
                <a:latin typeface="メイリオ"/>
                <a:ea typeface="メイリオ"/>
                <a:cs typeface="メイリオ"/>
              </a:rPr>
              <a:t>戦略</a:t>
            </a:r>
            <a:endParaRPr lang="ja-JP" altLang="en-US" sz="1600" dirty="0">
              <a:solidFill>
                <a:srgbClr val="FF6600"/>
              </a:solidFill>
              <a:latin typeface="メイリオ"/>
              <a:ea typeface="メイリオ"/>
              <a:cs typeface="メイリオ"/>
            </a:endParaRPr>
          </a:p>
        </p:txBody>
      </p:sp>
      <p:sp>
        <p:nvSpPr>
          <p:cNvPr id="31" name="正方形/長方形 30"/>
          <p:cNvSpPr/>
          <p:nvPr/>
        </p:nvSpPr>
        <p:spPr>
          <a:xfrm>
            <a:off x="5121725" y="5807164"/>
            <a:ext cx="2236510" cy="338554"/>
          </a:xfrm>
          <a:prstGeom prst="rect">
            <a:avLst/>
          </a:prstGeom>
        </p:spPr>
        <p:txBody>
          <a:bodyPr wrap="none">
            <a:spAutoFit/>
          </a:bodyPr>
          <a:lstStyle/>
          <a:p>
            <a:pPr lvl="0" algn="ctr"/>
            <a:r>
              <a:rPr lang="ja-JP" altLang="en-US" sz="1600" dirty="0" smtClean="0">
                <a:solidFill>
                  <a:srgbClr val="FF6600"/>
                </a:solidFill>
                <a:latin typeface="メイリオ"/>
                <a:ea typeface="メイリオ"/>
                <a:cs typeface="メイリオ"/>
              </a:rPr>
              <a:t>高度インフラ活用</a:t>
            </a:r>
            <a:r>
              <a:rPr lang="ja-JP" altLang="en-US" sz="1600" dirty="0" smtClean="0">
                <a:solidFill>
                  <a:srgbClr val="FF6600"/>
                </a:solidFill>
                <a:latin typeface="メイリオ"/>
                <a:ea typeface="メイリオ"/>
                <a:cs typeface="メイリオ"/>
              </a:rPr>
              <a:t>戦略</a:t>
            </a:r>
            <a:endParaRPr lang="ja-JP" altLang="en-US" sz="1600" dirty="0">
              <a:solidFill>
                <a:srgbClr val="FF6600"/>
              </a:solidFill>
              <a:latin typeface="メイリオ"/>
              <a:ea typeface="メイリオ"/>
              <a:cs typeface="メイリオ"/>
            </a:endParaRPr>
          </a:p>
        </p:txBody>
      </p:sp>
    </p:spTree>
    <p:extLst>
      <p:ext uri="{BB962C8B-B14F-4D97-AF65-F5344CB8AC3E}">
        <p14:creationId xmlns:p14="http://schemas.microsoft.com/office/powerpoint/2010/main" val="32865919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latin typeface="Arial" pitchFamily="34" charset="0"/>
                <a:ea typeface="HGP創英角ｺﾞｼｯｸUB" pitchFamily="50" charset="-128"/>
                <a:cs typeface="Arial" pitchFamily="34" charset="0"/>
              </a:rPr>
              <a:t>新規事業の起ち上げ</a:t>
            </a:r>
            <a:endParaRPr lang="en-US" altLang="ja-JP" sz="2400" dirty="0" smtClean="0">
              <a:solidFill>
                <a:schemeClr val="bg1"/>
              </a:solidFill>
              <a:latin typeface="Arial" pitchFamily="34" charset="0"/>
              <a:ea typeface="HGP創英角ｺﾞｼｯｸUB" pitchFamily="50" charset="-128"/>
              <a:cs typeface="Arial" pitchFamily="34" charset="0"/>
            </a:endParaRPr>
          </a:p>
          <a:p>
            <a:pPr algn="r"/>
            <a:r>
              <a:rPr lang="ja-JP" altLang="en-US" sz="2400" dirty="0" smtClean="0">
                <a:solidFill>
                  <a:schemeClr val="bg1"/>
                </a:solidFill>
                <a:latin typeface="Arial" pitchFamily="34" charset="0"/>
                <a:ea typeface="HGP創英角ｺﾞｼｯｸUB" pitchFamily="50" charset="-128"/>
                <a:cs typeface="Arial" pitchFamily="34" charset="0"/>
              </a:rPr>
              <a:t>人材の育成</a:t>
            </a:r>
            <a:endParaRPr lang="en-US" altLang="ja-JP" sz="2400" dirty="0" smtClean="0">
              <a:solidFill>
                <a:schemeClr val="bg1"/>
              </a:solidFill>
              <a:latin typeface="Arial"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2990605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32833" y="2946400"/>
            <a:ext cx="6963834" cy="2462213"/>
          </a:xfrm>
          <a:prstGeom prst="rect">
            <a:avLst/>
          </a:prstGeom>
        </p:spPr>
        <p:txBody>
          <a:bodyPr wrap="square">
            <a:spAutoFit/>
          </a:bodyPr>
          <a:lstStyle/>
          <a:p>
            <a:r>
              <a:rPr lang="ja-JP" altLang="en-US" sz="2400" dirty="0">
                <a:latin typeface="ＤＦＰ教科書体W3"/>
                <a:ea typeface="ＤＦＰ教科書体W3"/>
                <a:cs typeface="ＤＦＰ教科書体W3"/>
              </a:rPr>
              <a:t>「信頼性が高く、多機能な商品を、安く大量に</a:t>
            </a:r>
            <a:r>
              <a:rPr lang="ja-JP" altLang="en-US" sz="2400" dirty="0" smtClean="0">
                <a:latin typeface="ＤＦＰ教科書体W3"/>
                <a:ea typeface="ＤＦＰ教科書体W3"/>
                <a:cs typeface="ＤＦＰ教科書体W3"/>
              </a:rPr>
              <a:t>」</a:t>
            </a:r>
            <a:endParaRPr lang="en-US" altLang="ja-JP" sz="2400" dirty="0" smtClean="0">
              <a:latin typeface="ＤＦＰ教科書体W3"/>
              <a:ea typeface="ＤＦＰ教科書体W3"/>
              <a:cs typeface="ＤＦＰ教科書体W3"/>
            </a:endParaRPr>
          </a:p>
          <a:p>
            <a:endParaRPr lang="en-US" altLang="ja-JP" dirty="0">
              <a:latin typeface="ＤＦＰ教科書体W3"/>
              <a:ea typeface="ＤＦＰ教科書体W3"/>
              <a:cs typeface="ＤＦＰ教科書体W3"/>
            </a:endParaRPr>
          </a:p>
          <a:p>
            <a:r>
              <a:rPr lang="ja-JP" altLang="en-US" dirty="0" smtClean="0">
                <a:latin typeface="ＤＦＰ教科書体W3"/>
                <a:ea typeface="ＤＦＰ教科書体W3"/>
                <a:cs typeface="ＤＦＰ教科書体W3"/>
              </a:rPr>
              <a:t>「</a:t>
            </a:r>
            <a:r>
              <a:rPr lang="ja-JP" altLang="en-US" dirty="0">
                <a:latin typeface="ＤＦＰ教科書体W3"/>
                <a:ea typeface="ＤＦＰ教科書体W3"/>
                <a:cs typeface="ＤＦＰ教科書体W3"/>
              </a:rPr>
              <a:t>産業人の使命は貧乏の克服である。（略</a:t>
            </a:r>
            <a:r>
              <a:rPr lang="ja-JP" altLang="en-US" dirty="0" smtClean="0">
                <a:latin typeface="ＤＦＰ教科書体W3"/>
                <a:ea typeface="ＤＦＰ教科書体W3"/>
                <a:cs typeface="ＤＦＰ教科書体W3"/>
              </a:rPr>
              <a:t>）水道</a:t>
            </a:r>
            <a:r>
              <a:rPr lang="ja-JP" altLang="en-US" dirty="0">
                <a:latin typeface="ＤＦＰ教科書体W3"/>
                <a:ea typeface="ＤＦＰ教科書体W3"/>
                <a:cs typeface="ＤＦＰ教科書体W3"/>
              </a:rPr>
              <a:t>の水の如く、物資を無尽蔵にたらしめ、無代に等しい価格で提供する事にある。それによって、人生に幸福を齎し、この世に極楽楽土を建設する事が出来るのである</a:t>
            </a:r>
            <a:r>
              <a:rPr lang="ja-JP" altLang="en-US" dirty="0" smtClean="0">
                <a:latin typeface="ＤＦＰ教科書体W3"/>
                <a:ea typeface="ＤＦＰ教科書体W3"/>
                <a:cs typeface="ＤＦＰ教科書体W3"/>
              </a:rPr>
              <a:t>。」</a:t>
            </a:r>
            <a:endParaRPr lang="en-US" altLang="ja-JP" dirty="0" smtClean="0">
              <a:latin typeface="ＤＦＰ教科書体W3"/>
              <a:ea typeface="ＤＦＰ教科書体W3"/>
              <a:cs typeface="ＤＦＰ教科書体W3"/>
            </a:endParaRPr>
          </a:p>
          <a:p>
            <a:endParaRPr lang="en-US" altLang="ja-JP" sz="2000" dirty="0">
              <a:latin typeface="ＤＦＰ教科書体W3"/>
              <a:ea typeface="ＤＦＰ教科書体W3"/>
              <a:cs typeface="ＤＦＰ教科書体W3"/>
            </a:endParaRPr>
          </a:p>
          <a:p>
            <a:pPr algn="r"/>
            <a:r>
              <a:rPr lang="ja-JP" altLang="en-US" sz="2000" dirty="0">
                <a:latin typeface="ＤＦＰ教科書体W3"/>
                <a:ea typeface="ＤＦＰ教科書体W3"/>
                <a:cs typeface="ＤＦＰ教科書体W3"/>
              </a:rPr>
              <a:t>松下</a:t>
            </a:r>
            <a:r>
              <a:rPr lang="ja-JP" altLang="en-US" sz="2000" dirty="0" smtClean="0">
                <a:latin typeface="ＤＦＰ教科書体W3"/>
                <a:ea typeface="ＤＦＰ教科書体W3"/>
                <a:cs typeface="ＤＦＰ教科書体W3"/>
              </a:rPr>
              <a:t>幸之助</a:t>
            </a:r>
            <a:r>
              <a:rPr lang="en-US" altLang="ja-JP" sz="2000" dirty="0">
                <a:latin typeface="ＤＦＰ教科書体W3"/>
                <a:ea typeface="ＤＦＰ教科書体W3"/>
                <a:cs typeface="ＤＦＰ教科書体W3"/>
              </a:rPr>
              <a:t> / 1932</a:t>
            </a:r>
            <a:r>
              <a:rPr lang="ja-JP" altLang="en-US" sz="2000" dirty="0">
                <a:latin typeface="ＤＦＰ教科書体W3"/>
                <a:ea typeface="ＤＦＰ教科書体W3"/>
                <a:cs typeface="ＤＦＰ教科書体W3"/>
              </a:rPr>
              <a:t>年</a:t>
            </a:r>
            <a:r>
              <a:rPr lang="en-US" altLang="ja-JP" sz="2000" dirty="0">
                <a:latin typeface="ＤＦＰ教科書体W3"/>
                <a:ea typeface="ＤＦＰ教科書体W3"/>
                <a:cs typeface="ＤＦＰ教科書体W3"/>
              </a:rPr>
              <a:t>5</a:t>
            </a:r>
            <a:r>
              <a:rPr lang="ja-JP" altLang="en-US" sz="2000" dirty="0">
                <a:latin typeface="ＤＦＰ教科書体W3"/>
                <a:ea typeface="ＤＦＰ教科書体W3"/>
                <a:cs typeface="ＤＦＰ教科書体W3"/>
              </a:rPr>
              <a:t>月</a:t>
            </a:r>
            <a:r>
              <a:rPr lang="en-US" altLang="ja-JP" sz="2000" dirty="0">
                <a:latin typeface="ＤＦＰ教科書体W3"/>
                <a:ea typeface="ＤＦＰ教科書体W3"/>
                <a:cs typeface="ＤＦＰ教科書体W3"/>
              </a:rPr>
              <a:t>5</a:t>
            </a:r>
            <a:r>
              <a:rPr lang="ja-JP" altLang="en-US" sz="2000" dirty="0">
                <a:latin typeface="ＤＦＰ教科書体W3"/>
                <a:ea typeface="ＤＦＰ教科書体W3"/>
                <a:cs typeface="ＤＦＰ教科書体W3"/>
              </a:rPr>
              <a:t>日</a:t>
            </a:r>
            <a:endParaRPr lang="en-US" altLang="ja-JP" sz="2000" dirty="0">
              <a:latin typeface="ＤＦＰ教科書体W3"/>
              <a:ea typeface="ＤＦＰ教科書体W3"/>
              <a:cs typeface="ＤＦＰ教科書体W3"/>
            </a:endParaRPr>
          </a:p>
        </p:txBody>
      </p:sp>
      <p:sp>
        <p:nvSpPr>
          <p:cNvPr id="3" name="テキスト ボックス 2"/>
          <p:cNvSpPr txBox="1"/>
          <p:nvPr/>
        </p:nvSpPr>
        <p:spPr>
          <a:xfrm>
            <a:off x="469900" y="1268968"/>
            <a:ext cx="7728799" cy="1015663"/>
          </a:xfrm>
          <a:prstGeom prst="rect">
            <a:avLst/>
          </a:prstGeom>
          <a:noFill/>
        </p:spPr>
        <p:txBody>
          <a:bodyPr wrap="none" rtlCol="0">
            <a:spAutoFit/>
          </a:bodyPr>
          <a:lstStyle/>
          <a:p>
            <a:r>
              <a:rPr kumimoji="1" lang="ja-JP" altLang="en-US" sz="6000" dirty="0" smtClean="0">
                <a:solidFill>
                  <a:srgbClr val="0000FF"/>
                </a:solidFill>
              </a:rPr>
              <a:t>「水道哲学」からの決別</a:t>
            </a:r>
            <a:endParaRPr kumimoji="1" lang="ja-JP" altLang="en-US" sz="6000" dirty="0">
              <a:solidFill>
                <a:srgbClr val="0000FF"/>
              </a:solidFill>
            </a:endParaRPr>
          </a:p>
        </p:txBody>
      </p:sp>
      <p:pic>
        <p:nvPicPr>
          <p:cNvPr id="4" name="図 3" descr="ph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4762" y="2946400"/>
            <a:ext cx="1878303" cy="2633134"/>
          </a:xfrm>
          <a:prstGeom prst="ellipse">
            <a:avLst/>
          </a:prstGeom>
          <a:ln>
            <a:noFill/>
          </a:ln>
          <a:effectLst>
            <a:softEdge rad="112500"/>
          </a:effectLst>
        </p:spPr>
      </p:pic>
      <p:sp>
        <p:nvSpPr>
          <p:cNvPr id="5" name="タイトル 4"/>
          <p:cNvSpPr>
            <a:spLocks noGrp="1"/>
          </p:cNvSpPr>
          <p:nvPr>
            <p:ph type="title"/>
          </p:nvPr>
        </p:nvSpPr>
        <p:spPr/>
        <p:txBody>
          <a:bodyPr/>
          <a:lstStyle/>
          <a:p>
            <a:r>
              <a:rPr lang="ja-JP" altLang="en-US" dirty="0" smtClean="0"/>
              <a:t>新規事業を成功させるための前提</a:t>
            </a:r>
            <a:endParaRPr kumimoji="1" lang="ja-JP" altLang="en-US" dirty="0"/>
          </a:p>
        </p:txBody>
      </p:sp>
    </p:spTree>
    <p:extLst>
      <p:ext uri="{BB962C8B-B14F-4D97-AF65-F5344CB8AC3E}">
        <p14:creationId xmlns:p14="http://schemas.microsoft.com/office/powerpoint/2010/main" val="318719876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9900" y="2362538"/>
            <a:ext cx="8102600" cy="1815882"/>
          </a:xfrm>
          <a:prstGeom prst="rect">
            <a:avLst/>
          </a:prstGeom>
        </p:spPr>
        <p:txBody>
          <a:bodyPr wrap="square">
            <a:spAutoFit/>
          </a:bodyPr>
          <a:lstStyle/>
          <a:p>
            <a:r>
              <a:rPr lang="ja-JP" altLang="en-US" sz="2800" dirty="0" smtClean="0"/>
              <a:t>「シーズ起点」</a:t>
            </a:r>
            <a:endParaRPr lang="en-US" altLang="ja-JP" sz="2800" dirty="0" smtClean="0"/>
          </a:p>
          <a:p>
            <a:r>
              <a:rPr lang="ja-JP" altLang="en-US" sz="2400" dirty="0" smtClean="0"/>
              <a:t>このような技術があるから、コレを使ってビジネスを創る</a:t>
            </a:r>
            <a:endParaRPr lang="en-US" altLang="ja-JP" sz="2400" dirty="0" smtClean="0"/>
          </a:p>
          <a:p>
            <a:pPr marL="800100" lvl="1" indent="-342900">
              <a:buFont typeface="Wingdings" charset="2"/>
              <a:buChar char="v"/>
            </a:pPr>
            <a:r>
              <a:rPr lang="ja-JP" altLang="en-US" sz="2000" dirty="0" smtClean="0"/>
              <a:t>こちらに都合の良い市場の創造</a:t>
            </a:r>
            <a:endParaRPr lang="en-US" altLang="ja-JP" sz="2000" dirty="0" smtClean="0"/>
          </a:p>
          <a:p>
            <a:pPr marL="800100" lvl="1" indent="-342900">
              <a:buFont typeface="Wingdings" charset="2"/>
              <a:buChar char="v"/>
            </a:pPr>
            <a:r>
              <a:rPr lang="ja-JP" altLang="en-US" sz="2000" dirty="0" smtClean="0"/>
              <a:t>こちらの思惑通りに行動してくれる顧客の創造</a:t>
            </a:r>
            <a:endParaRPr lang="en-US" altLang="ja-JP" sz="2000" dirty="0" smtClean="0"/>
          </a:p>
          <a:p>
            <a:pPr marL="800100" lvl="1" indent="-342900">
              <a:buFont typeface="Wingdings" charset="2"/>
              <a:buChar char="v"/>
            </a:pPr>
            <a:r>
              <a:rPr lang="ja-JP" altLang="en-US" sz="2000" dirty="0" smtClean="0"/>
              <a:t>経営者が納得してくれる事業戦略の創造</a:t>
            </a:r>
            <a:endParaRPr lang="en-US" altLang="ja-JP" sz="2000" dirty="0" smtClean="0"/>
          </a:p>
        </p:txBody>
      </p:sp>
      <p:sp>
        <p:nvSpPr>
          <p:cNvPr id="3" name="テキスト ボックス 2"/>
          <p:cNvSpPr txBox="1"/>
          <p:nvPr/>
        </p:nvSpPr>
        <p:spPr>
          <a:xfrm>
            <a:off x="469900" y="1268968"/>
            <a:ext cx="7797728" cy="769441"/>
          </a:xfrm>
          <a:prstGeom prst="rect">
            <a:avLst/>
          </a:prstGeom>
          <a:noFill/>
        </p:spPr>
        <p:txBody>
          <a:bodyPr wrap="none" rtlCol="0">
            <a:spAutoFit/>
          </a:bodyPr>
          <a:lstStyle/>
          <a:p>
            <a:r>
              <a:rPr kumimoji="1" lang="ja-JP" altLang="en-US" sz="4400" dirty="0" smtClean="0">
                <a:solidFill>
                  <a:srgbClr val="0000FF"/>
                </a:solidFill>
              </a:rPr>
              <a:t>「シーズ起点」から「ニーズ起点」</a:t>
            </a:r>
            <a:endParaRPr kumimoji="1" lang="ja-JP" altLang="en-US" sz="4400" dirty="0">
              <a:solidFill>
                <a:srgbClr val="0000FF"/>
              </a:solidFill>
            </a:endParaRPr>
          </a:p>
        </p:txBody>
      </p:sp>
      <p:sp>
        <p:nvSpPr>
          <p:cNvPr id="4" name="正方形/長方形 3"/>
          <p:cNvSpPr/>
          <p:nvPr/>
        </p:nvSpPr>
        <p:spPr>
          <a:xfrm>
            <a:off x="469900" y="4369138"/>
            <a:ext cx="8102600" cy="1815882"/>
          </a:xfrm>
          <a:prstGeom prst="rect">
            <a:avLst/>
          </a:prstGeom>
        </p:spPr>
        <p:txBody>
          <a:bodyPr wrap="square">
            <a:spAutoFit/>
          </a:bodyPr>
          <a:lstStyle/>
          <a:p>
            <a:r>
              <a:rPr lang="ja-JP" altLang="en-US" sz="2800" dirty="0" smtClean="0"/>
              <a:t>「ニーズ起点」</a:t>
            </a:r>
            <a:endParaRPr lang="en-US" altLang="ja-JP" sz="2800" dirty="0" smtClean="0"/>
          </a:p>
          <a:p>
            <a:r>
              <a:rPr lang="ja-JP" altLang="en-US" sz="2400" dirty="0" smtClean="0"/>
              <a:t>顧客の「こういうのがあったらいいなぁ」からビジネスを創る</a:t>
            </a:r>
            <a:endParaRPr lang="en-US" altLang="ja-JP" sz="2400" dirty="0" smtClean="0"/>
          </a:p>
          <a:p>
            <a:pPr marL="800100" lvl="1" indent="-342900">
              <a:buFont typeface="Wingdings" charset="2"/>
              <a:buChar char="v"/>
            </a:pPr>
            <a:r>
              <a:rPr lang="en-US" altLang="ja-JP" sz="2000" dirty="0" smtClean="0"/>
              <a:t>STP</a:t>
            </a:r>
            <a:r>
              <a:rPr lang="ja-JP" altLang="en-US" sz="2000" dirty="0" smtClean="0"/>
              <a:t>（</a:t>
            </a:r>
            <a:r>
              <a:rPr lang="en-US" altLang="ja-JP" sz="2000" dirty="0" smtClean="0"/>
              <a:t>Segment/Target/Position</a:t>
            </a:r>
            <a:r>
              <a:rPr lang="ja-JP" altLang="en-US" sz="2000" dirty="0" smtClean="0"/>
              <a:t>）を明確にする</a:t>
            </a:r>
            <a:endParaRPr lang="en-US" altLang="ja-JP" sz="2000" dirty="0" smtClean="0"/>
          </a:p>
          <a:p>
            <a:pPr marL="800100" lvl="1" indent="-342900">
              <a:buFont typeface="Wingdings" charset="2"/>
              <a:buChar char="v"/>
            </a:pPr>
            <a:r>
              <a:rPr lang="ja-JP" altLang="en-US" sz="2000" dirty="0" smtClean="0"/>
              <a:t>ペルソナを明確に描く</a:t>
            </a:r>
            <a:endParaRPr lang="en-US" altLang="ja-JP" sz="2000" dirty="0" smtClean="0"/>
          </a:p>
          <a:p>
            <a:pPr marL="800100" lvl="1" indent="-342900">
              <a:buFont typeface="Wingdings" charset="2"/>
              <a:buChar char="v"/>
            </a:pPr>
            <a:r>
              <a:rPr lang="ja-JP" altLang="en-US" sz="2000" dirty="0" smtClean="0"/>
              <a:t>ユーザーへのリーチも考えて描く</a:t>
            </a:r>
            <a:endParaRPr lang="en-US" altLang="ja-JP" sz="2000" dirty="0" smtClean="0"/>
          </a:p>
        </p:txBody>
      </p:sp>
      <p:sp>
        <p:nvSpPr>
          <p:cNvPr id="5" name="タイトル 4"/>
          <p:cNvSpPr>
            <a:spLocks noGrp="1"/>
          </p:cNvSpPr>
          <p:nvPr>
            <p:ph type="title"/>
          </p:nvPr>
        </p:nvSpPr>
        <p:spPr/>
        <p:txBody>
          <a:bodyPr/>
          <a:lstStyle/>
          <a:p>
            <a:r>
              <a:rPr lang="ja-JP" altLang="en-US" dirty="0" smtClean="0"/>
              <a:t>「シーズ起点」と「ニーズ起点」（１）</a:t>
            </a:r>
            <a:endParaRPr kumimoji="1" lang="ja-JP" altLang="en-US" dirty="0"/>
          </a:p>
        </p:txBody>
      </p:sp>
    </p:spTree>
    <p:extLst>
      <p:ext uri="{BB962C8B-B14F-4D97-AF65-F5344CB8AC3E}">
        <p14:creationId xmlns:p14="http://schemas.microsoft.com/office/powerpoint/2010/main" val="351891832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185333" y="5080000"/>
            <a:ext cx="3385080" cy="1430867"/>
          </a:xfrm>
          <a:prstGeom prst="rect">
            <a:avLst/>
          </a:prstGeom>
          <a:solidFill>
            <a:srgbClr val="FFFBD2"/>
          </a:solidFill>
          <a:ln>
            <a:solidFill>
              <a:srgbClr val="F79646"/>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タイトル 13"/>
          <p:cNvSpPr>
            <a:spLocks noGrp="1"/>
          </p:cNvSpPr>
          <p:nvPr>
            <p:ph type="title"/>
          </p:nvPr>
        </p:nvSpPr>
        <p:spPr/>
        <p:txBody>
          <a:bodyPr/>
          <a:lstStyle/>
          <a:p>
            <a:r>
              <a:rPr lang="ja-JP" altLang="en-US" dirty="0"/>
              <a:t>「シーズ起点」と「ニーズ起点」</a:t>
            </a:r>
            <a:r>
              <a:rPr lang="ja-JP" altLang="en-US" dirty="0" smtClean="0"/>
              <a:t>（２）</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25</a:t>
            </a:fld>
            <a:endParaRPr kumimoji="1" lang="ja-JP" altLang="en-US"/>
          </a:p>
        </p:txBody>
      </p:sp>
      <p:sp>
        <p:nvSpPr>
          <p:cNvPr id="3" name="正方形/長方形 2"/>
          <p:cNvSpPr/>
          <p:nvPr/>
        </p:nvSpPr>
        <p:spPr>
          <a:xfrm>
            <a:off x="2271051" y="922866"/>
            <a:ext cx="4598723" cy="77893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お客様は誰か？</a:t>
            </a:r>
            <a:endParaRPr kumimoji="1" lang="ja-JP" altLang="en-US" sz="2000" dirty="0">
              <a:solidFill>
                <a:srgbClr val="FFFFFF"/>
              </a:solidFill>
              <a:latin typeface="ＭＳ Ｐゴシック"/>
              <a:ea typeface="ＭＳ Ｐゴシック"/>
              <a:cs typeface="ＭＳ Ｐゴシック"/>
            </a:endParaRPr>
          </a:p>
        </p:txBody>
      </p:sp>
      <p:sp>
        <p:nvSpPr>
          <p:cNvPr id="4" name="正方形/長方形 3"/>
          <p:cNvSpPr/>
          <p:nvPr/>
        </p:nvSpPr>
        <p:spPr>
          <a:xfrm>
            <a:off x="2271051" y="2015067"/>
            <a:ext cx="4598723" cy="778934"/>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ＭＳ Ｐゴシック"/>
                <a:ea typeface="ＭＳ Ｐゴシック"/>
                <a:cs typeface="ＭＳ Ｐゴシック"/>
              </a:rPr>
              <a:t>お客様の</a:t>
            </a:r>
            <a:r>
              <a:rPr lang="ja-JP" altLang="en-US" sz="2000" dirty="0" smtClean="0">
                <a:solidFill>
                  <a:srgbClr val="FFFFFF"/>
                </a:solidFill>
                <a:latin typeface="HGP創英角ｺﾞｼｯｸUB"/>
                <a:ea typeface="HGP創英角ｺﾞｼｯｸUB"/>
                <a:cs typeface="HGP創英角ｺﾞｼｯｸUB"/>
              </a:rPr>
              <a:t>「あるべき姿」</a:t>
            </a:r>
            <a:r>
              <a:rPr lang="ja-JP" altLang="en-US" sz="2000" dirty="0" smtClean="0">
                <a:solidFill>
                  <a:srgbClr val="FFFFFF"/>
                </a:solidFill>
                <a:latin typeface="ＭＳ Ｐゴシック"/>
                <a:ea typeface="ＭＳ Ｐゴシック"/>
                <a:cs typeface="ＭＳ Ｐゴシック"/>
              </a:rPr>
              <a:t>は何か？</a:t>
            </a:r>
            <a:endParaRPr kumimoji="1" lang="ja-JP" altLang="en-US" sz="2000" dirty="0">
              <a:solidFill>
                <a:srgbClr val="FFFFFF"/>
              </a:solidFill>
              <a:latin typeface="ＭＳ Ｐゴシック"/>
              <a:ea typeface="ＭＳ Ｐゴシック"/>
              <a:cs typeface="ＭＳ Ｐゴシック"/>
            </a:endParaRPr>
          </a:p>
        </p:txBody>
      </p:sp>
      <p:sp>
        <p:nvSpPr>
          <p:cNvPr id="5" name="正方形/長方形 4"/>
          <p:cNvSpPr/>
          <p:nvPr/>
        </p:nvSpPr>
        <p:spPr>
          <a:xfrm>
            <a:off x="2271051" y="3073400"/>
            <a:ext cx="4598723" cy="778934"/>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ＭＳ Ｐゴシック"/>
                <a:ea typeface="ＭＳ Ｐゴシック"/>
                <a:cs typeface="ＭＳ Ｐゴシック"/>
              </a:rPr>
              <a:t>何をすべきか？</a:t>
            </a:r>
            <a:endParaRPr kumimoji="1" lang="ja-JP" altLang="en-US" sz="2000" dirty="0">
              <a:solidFill>
                <a:srgbClr val="FFFFFF"/>
              </a:solidFill>
              <a:latin typeface="ＭＳ Ｐゴシック"/>
              <a:ea typeface="ＭＳ Ｐゴシック"/>
              <a:cs typeface="ＭＳ Ｐゴシック"/>
            </a:endParaRPr>
          </a:p>
        </p:txBody>
      </p:sp>
      <p:sp>
        <p:nvSpPr>
          <p:cNvPr id="6" name="正方形/長方形 5"/>
          <p:cNvSpPr/>
          <p:nvPr/>
        </p:nvSpPr>
        <p:spPr>
          <a:xfrm>
            <a:off x="2271051" y="4123266"/>
            <a:ext cx="4598723" cy="778934"/>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どのようにすべきか？</a:t>
            </a:r>
            <a:endParaRPr kumimoji="1" lang="ja-JP" altLang="en-US" sz="2000" dirty="0">
              <a:solidFill>
                <a:srgbClr val="FFFFFF"/>
              </a:solidFill>
              <a:latin typeface="ＭＳ Ｐゴシック"/>
              <a:ea typeface="ＭＳ Ｐゴシック"/>
              <a:cs typeface="ＭＳ Ｐゴシック"/>
            </a:endParaRPr>
          </a:p>
        </p:txBody>
      </p:sp>
      <p:sp>
        <p:nvSpPr>
          <p:cNvPr id="7" name="正方形/長方形 6"/>
          <p:cNvSpPr/>
          <p:nvPr/>
        </p:nvSpPr>
        <p:spPr>
          <a:xfrm>
            <a:off x="2271052" y="5206999"/>
            <a:ext cx="2182416" cy="117686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自分達に</a:t>
            </a:r>
            <a:endParaRPr kumimoji="1" lang="en-US" altLang="ja-JP" sz="2000" dirty="0" smtClean="0">
              <a:solidFill>
                <a:srgbClr val="FFFFFF"/>
              </a:solidFill>
              <a:latin typeface="ＭＳ Ｐゴシック"/>
              <a:ea typeface="ＭＳ Ｐゴシック"/>
              <a:cs typeface="ＭＳ Ｐゴシック"/>
            </a:endParaRPr>
          </a:p>
          <a:p>
            <a:pPr algn="ctr"/>
            <a:r>
              <a:rPr kumimoji="1" lang="ja-JP" altLang="en-US" sz="2000" dirty="0" smtClean="0">
                <a:solidFill>
                  <a:srgbClr val="FFFFFF"/>
                </a:solidFill>
                <a:latin typeface="ＭＳ Ｐゴシック"/>
                <a:ea typeface="ＭＳ Ｐゴシック"/>
                <a:cs typeface="ＭＳ Ｐゴシック"/>
              </a:rPr>
              <a:t>できること</a:t>
            </a:r>
            <a:endParaRPr kumimoji="1" lang="ja-JP" altLang="en-US" sz="2000" dirty="0">
              <a:solidFill>
                <a:srgbClr val="FFFFFF"/>
              </a:solidFill>
              <a:latin typeface="ＭＳ Ｐゴシック"/>
              <a:ea typeface="ＭＳ Ｐゴシック"/>
              <a:cs typeface="ＭＳ Ｐゴシック"/>
            </a:endParaRPr>
          </a:p>
        </p:txBody>
      </p:sp>
      <p:sp>
        <p:nvSpPr>
          <p:cNvPr id="8" name="正方形/長方形 7"/>
          <p:cNvSpPr/>
          <p:nvPr/>
        </p:nvSpPr>
        <p:spPr>
          <a:xfrm>
            <a:off x="4687358" y="5206999"/>
            <a:ext cx="2182416" cy="117686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自分達に</a:t>
            </a:r>
            <a:endParaRPr kumimoji="1" lang="en-US" altLang="ja-JP" sz="2000" dirty="0" smtClean="0">
              <a:solidFill>
                <a:srgbClr val="FFFFFF"/>
              </a:solidFill>
              <a:latin typeface="ＭＳ Ｐゴシック"/>
              <a:ea typeface="ＭＳ Ｐゴシック"/>
              <a:cs typeface="ＭＳ Ｐゴシック"/>
            </a:endParaRPr>
          </a:p>
          <a:p>
            <a:pPr algn="ctr"/>
            <a:r>
              <a:rPr kumimoji="1" lang="ja-JP" altLang="en-US" sz="2000" dirty="0" smtClean="0">
                <a:solidFill>
                  <a:srgbClr val="FFFFFF"/>
                </a:solidFill>
                <a:latin typeface="ＭＳ Ｐゴシック"/>
                <a:ea typeface="ＭＳ Ｐゴシック"/>
                <a:cs typeface="ＭＳ Ｐゴシック"/>
              </a:rPr>
              <a:t>できないこと</a:t>
            </a:r>
            <a:endParaRPr kumimoji="1" lang="ja-JP" altLang="en-US" sz="2000" dirty="0">
              <a:solidFill>
                <a:srgbClr val="FFFFFF"/>
              </a:solidFill>
              <a:latin typeface="ＭＳ Ｐゴシック"/>
              <a:ea typeface="ＭＳ Ｐゴシック"/>
              <a:cs typeface="ＭＳ Ｐゴシック"/>
            </a:endParaRPr>
          </a:p>
        </p:txBody>
      </p:sp>
      <p:sp>
        <p:nvSpPr>
          <p:cNvPr id="10" name="上矢印 9"/>
          <p:cNvSpPr/>
          <p:nvPr/>
        </p:nvSpPr>
        <p:spPr>
          <a:xfrm>
            <a:off x="1185333" y="3073400"/>
            <a:ext cx="992585" cy="2777067"/>
          </a:xfrm>
          <a:prstGeom prst="upArrow">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2000" dirty="0" smtClean="0">
                <a:solidFill>
                  <a:srgbClr val="FFFFFF"/>
                </a:solidFill>
                <a:latin typeface="ＭＳ Ｐゴシック"/>
                <a:ea typeface="ＭＳ Ｐゴシック"/>
                <a:cs typeface="ＭＳ Ｐゴシック"/>
              </a:rPr>
              <a:t>シーズ起点</a:t>
            </a:r>
            <a:endParaRPr kumimoji="1" lang="ja-JP" altLang="en-US" sz="2000" dirty="0">
              <a:solidFill>
                <a:srgbClr val="FFFFFF"/>
              </a:solidFill>
              <a:latin typeface="ＭＳ Ｐゴシック"/>
              <a:ea typeface="ＭＳ Ｐゴシック"/>
              <a:cs typeface="ＭＳ Ｐゴシック"/>
            </a:endParaRPr>
          </a:p>
        </p:txBody>
      </p:sp>
      <p:sp>
        <p:nvSpPr>
          <p:cNvPr id="11" name="乗算記号 10"/>
          <p:cNvSpPr/>
          <p:nvPr/>
        </p:nvSpPr>
        <p:spPr>
          <a:xfrm>
            <a:off x="1185333" y="1879139"/>
            <a:ext cx="992585" cy="948267"/>
          </a:xfrm>
          <a:prstGeom prst="mathMultiply">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上矢印 11"/>
          <p:cNvSpPr/>
          <p:nvPr/>
        </p:nvSpPr>
        <p:spPr>
          <a:xfrm flipV="1">
            <a:off x="7010400" y="1312333"/>
            <a:ext cx="992585" cy="4538134"/>
          </a:xfrm>
          <a:prstGeom prst="up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7275958" y="2821210"/>
            <a:ext cx="492443" cy="1276551"/>
          </a:xfrm>
          <a:prstGeom prst="rect">
            <a:avLst/>
          </a:prstGeom>
          <a:noFill/>
        </p:spPr>
        <p:txBody>
          <a:bodyPr vert="eaVert" wrap="none" rtlCol="0">
            <a:spAutoFit/>
          </a:bodyPr>
          <a:lstStyle/>
          <a:p>
            <a:r>
              <a:rPr kumimoji="1" lang="ja-JP" altLang="en-US" sz="2000" dirty="0" smtClean="0">
                <a:solidFill>
                  <a:schemeClr val="bg1"/>
                </a:solidFill>
              </a:rPr>
              <a:t>ニーズ起点</a:t>
            </a:r>
            <a:endParaRPr kumimoji="1" lang="ja-JP" altLang="en-US" sz="2000" dirty="0">
              <a:solidFill>
                <a:schemeClr val="bg1"/>
              </a:solidFill>
            </a:endParaRPr>
          </a:p>
        </p:txBody>
      </p:sp>
    </p:spTree>
    <p:extLst>
      <p:ext uri="{BB962C8B-B14F-4D97-AF65-F5344CB8AC3E}">
        <p14:creationId xmlns:p14="http://schemas.microsoft.com/office/powerpoint/2010/main" val="2774461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69900" y="1116568"/>
            <a:ext cx="8299450" cy="1077218"/>
          </a:xfrm>
          <a:prstGeom prst="rect">
            <a:avLst/>
          </a:prstGeom>
          <a:noFill/>
        </p:spPr>
        <p:txBody>
          <a:bodyPr wrap="square" rtlCol="0">
            <a:spAutoFit/>
          </a:bodyPr>
          <a:lstStyle/>
          <a:p>
            <a:r>
              <a:rPr kumimoji="1" lang="ja-JP" altLang="en-US" sz="3200" dirty="0" smtClean="0">
                <a:solidFill>
                  <a:srgbClr val="0000FF"/>
                </a:solidFill>
              </a:rPr>
              <a:t>市場に対する既成概念を捨てることで</a:t>
            </a:r>
            <a:endParaRPr kumimoji="1" lang="en-US" altLang="ja-JP" sz="3200" dirty="0" smtClean="0">
              <a:solidFill>
                <a:srgbClr val="0000FF"/>
              </a:solidFill>
            </a:endParaRPr>
          </a:p>
          <a:p>
            <a:pPr algn="r"/>
            <a:r>
              <a:rPr lang="ja-JP" altLang="en-US" sz="3200" dirty="0" smtClean="0">
                <a:solidFill>
                  <a:srgbClr val="0000FF"/>
                </a:solidFill>
              </a:rPr>
              <a:t>新たな市場を創出する</a:t>
            </a:r>
            <a:endParaRPr kumimoji="1" lang="ja-JP" altLang="en-US" sz="3200" dirty="0">
              <a:solidFill>
                <a:srgbClr val="0000FF"/>
              </a:solidFill>
            </a:endParaRPr>
          </a:p>
        </p:txBody>
      </p:sp>
      <p:pic>
        <p:nvPicPr>
          <p:cNvPr id="4" name="図 3" descr="200908112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934" y="3705076"/>
            <a:ext cx="1752477" cy="986367"/>
          </a:xfrm>
          <a:prstGeom prst="rect">
            <a:avLst/>
          </a:prstGeom>
          <a:ln>
            <a:noFill/>
          </a:ln>
          <a:effectLst>
            <a:softEdge rad="112500"/>
          </a:effectLst>
        </p:spPr>
      </p:pic>
      <p:sp>
        <p:nvSpPr>
          <p:cNvPr id="2" name="正方形/長方形 1"/>
          <p:cNvSpPr/>
          <p:nvPr/>
        </p:nvSpPr>
        <p:spPr>
          <a:xfrm>
            <a:off x="2243666" y="2501778"/>
            <a:ext cx="6900334" cy="3293209"/>
          </a:xfrm>
          <a:prstGeom prst="rect">
            <a:avLst/>
          </a:prstGeom>
        </p:spPr>
        <p:txBody>
          <a:bodyPr wrap="square">
            <a:spAutoFit/>
          </a:bodyPr>
          <a:lstStyle/>
          <a:p>
            <a:pPr marL="342900" indent="-342900">
              <a:buFont typeface="Wingdings" charset="2"/>
              <a:buChar char="v"/>
            </a:pPr>
            <a:r>
              <a:rPr lang="en-US" altLang="ja-JP" sz="2400" dirty="0"/>
              <a:t>JINS PC</a:t>
            </a:r>
            <a:r>
              <a:rPr lang="ja-JP" altLang="en-US" sz="2400" dirty="0"/>
              <a:t>メガネ</a:t>
            </a:r>
            <a:endParaRPr lang="en-US" altLang="ja-JP" sz="2400" dirty="0"/>
          </a:p>
          <a:p>
            <a:r>
              <a:rPr lang="en-US" altLang="ja-JP" sz="2400" dirty="0"/>
              <a:t>	</a:t>
            </a:r>
            <a:r>
              <a:rPr lang="ja-JP" altLang="en-US" sz="2400" dirty="0"/>
              <a:t>「目の悪い人のもの」　</a:t>
            </a:r>
            <a:r>
              <a:rPr lang="en-US" altLang="ja-JP" sz="2400" dirty="0"/>
              <a:t>→</a:t>
            </a:r>
            <a:r>
              <a:rPr lang="ja-JP" altLang="en-US" sz="2400" dirty="0"/>
              <a:t>　「目の良い人のもの」</a:t>
            </a:r>
            <a:endParaRPr lang="en-US" altLang="ja-JP" sz="2400" dirty="0"/>
          </a:p>
          <a:p>
            <a:endParaRPr lang="en-US" altLang="ja-JP" sz="2400" dirty="0" smtClean="0"/>
          </a:p>
          <a:p>
            <a:pPr marL="342900" indent="-342900">
              <a:buFont typeface="Wingdings" charset="2"/>
              <a:buChar char="v"/>
            </a:pPr>
            <a:r>
              <a:rPr lang="ja-JP" altLang="en-US" sz="2400" dirty="0" smtClean="0"/>
              <a:t>ソニー　トランジスターラジオ</a:t>
            </a:r>
            <a:endParaRPr lang="en-US" altLang="ja-JP" sz="2400" dirty="0" smtClean="0"/>
          </a:p>
          <a:p>
            <a:r>
              <a:rPr lang="en-US" altLang="ja-JP" sz="2400" dirty="0" smtClean="0"/>
              <a:t>	</a:t>
            </a:r>
            <a:r>
              <a:rPr lang="ja-JP" altLang="en-US" sz="2400" dirty="0" smtClean="0"/>
              <a:t>「家で聞くもの」　</a:t>
            </a:r>
            <a:r>
              <a:rPr lang="en-US" altLang="ja-JP" sz="2400" dirty="0" smtClean="0"/>
              <a:t>→</a:t>
            </a:r>
            <a:r>
              <a:rPr lang="ja-JP" altLang="en-US" sz="2400" dirty="0" smtClean="0"/>
              <a:t>　「屋外で聞くもの」</a:t>
            </a:r>
            <a:endParaRPr lang="en-US" altLang="ja-JP" sz="2400" dirty="0" smtClean="0"/>
          </a:p>
          <a:p>
            <a:endParaRPr lang="en-US" altLang="ja-JP" sz="2000" dirty="0" smtClean="0"/>
          </a:p>
          <a:p>
            <a:endParaRPr lang="en-US" altLang="ja-JP" sz="2000" dirty="0" smtClean="0"/>
          </a:p>
          <a:p>
            <a:pPr marL="342900" indent="-342900">
              <a:buFont typeface="Wingdings" charset="2"/>
              <a:buChar char="v"/>
            </a:pPr>
            <a:r>
              <a:rPr lang="ja-JP" altLang="en-US" sz="2400" dirty="0" smtClean="0"/>
              <a:t>フィリップス　自動製麺機</a:t>
            </a:r>
            <a:endParaRPr lang="en-US" altLang="ja-JP" sz="2400" dirty="0" smtClean="0"/>
          </a:p>
          <a:p>
            <a:r>
              <a:rPr lang="en-US" altLang="ja-JP" sz="2400" dirty="0" smtClean="0"/>
              <a:t>	</a:t>
            </a:r>
            <a:r>
              <a:rPr lang="ja-JP" altLang="en-US" sz="2400" dirty="0" smtClean="0"/>
              <a:t>「麺は買うもの」　</a:t>
            </a:r>
            <a:r>
              <a:rPr lang="en-US" altLang="ja-JP" sz="2400" dirty="0" smtClean="0"/>
              <a:t>→</a:t>
            </a:r>
            <a:r>
              <a:rPr lang="ja-JP" altLang="en-US" sz="2400" dirty="0" smtClean="0"/>
              <a:t>　「麺はつくるもの」</a:t>
            </a:r>
            <a:endParaRPr lang="en-US" altLang="ja-JP" sz="2400" dirty="0"/>
          </a:p>
        </p:txBody>
      </p:sp>
      <p:pic>
        <p:nvPicPr>
          <p:cNvPr id="8" name="図 7" descr="jins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934" y="2468033"/>
            <a:ext cx="1752477" cy="1237043"/>
          </a:xfrm>
          <a:prstGeom prst="rect">
            <a:avLst/>
          </a:prstGeom>
          <a:ln>
            <a:noFill/>
          </a:ln>
          <a:effectLst>
            <a:softEdge rad="112500"/>
          </a:effectLst>
        </p:spPr>
      </p:pic>
      <p:pic>
        <p:nvPicPr>
          <p:cNvPr id="9" name="図 8" descr="hr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934" y="4844134"/>
            <a:ext cx="1752477" cy="1167149"/>
          </a:xfrm>
          <a:prstGeom prst="rect">
            <a:avLst/>
          </a:prstGeom>
          <a:ln>
            <a:noFill/>
          </a:ln>
          <a:effectLst>
            <a:softEdge rad="112500"/>
          </a:effectLst>
        </p:spPr>
      </p:pic>
      <p:sp>
        <p:nvSpPr>
          <p:cNvPr id="5" name="タイトル 4"/>
          <p:cNvSpPr>
            <a:spLocks noGrp="1"/>
          </p:cNvSpPr>
          <p:nvPr>
            <p:ph type="title"/>
          </p:nvPr>
        </p:nvSpPr>
        <p:spPr/>
        <p:txBody>
          <a:bodyPr/>
          <a:lstStyle/>
          <a:p>
            <a:r>
              <a:rPr kumimoji="1" lang="ja-JP" altLang="en-US" dirty="0" smtClean="0"/>
              <a:t>ビジネス・イノベーションによる新たな市場の創出</a:t>
            </a:r>
            <a:endParaRPr kumimoji="1" lang="ja-JP" altLang="en-US" dirty="0"/>
          </a:p>
        </p:txBody>
      </p:sp>
    </p:spTree>
    <p:extLst>
      <p:ext uri="{BB962C8B-B14F-4D97-AF65-F5344CB8AC3E}">
        <p14:creationId xmlns:p14="http://schemas.microsoft.com/office/powerpoint/2010/main" val="337436265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上矢印 2"/>
          <p:cNvSpPr/>
          <p:nvPr/>
        </p:nvSpPr>
        <p:spPr bwMode="auto">
          <a:xfrm flipV="1">
            <a:off x="3122612" y="1803400"/>
            <a:ext cx="2897188" cy="3657600"/>
          </a:xfrm>
          <a:prstGeom prst="upArrow">
            <a:avLst>
              <a:gd name="adj1" fmla="val 50000"/>
              <a:gd name="adj2" fmla="val 53726"/>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12" name="テキスト ボックス 11"/>
          <p:cNvSpPr txBox="1"/>
          <p:nvPr/>
        </p:nvSpPr>
        <p:spPr>
          <a:xfrm>
            <a:off x="3965119" y="2089090"/>
            <a:ext cx="1210588" cy="400110"/>
          </a:xfrm>
          <a:prstGeom prst="rect">
            <a:avLst/>
          </a:prstGeom>
          <a:noFill/>
        </p:spPr>
        <p:txBody>
          <a:bodyPr wrap="none" rtlCol="0">
            <a:spAutoFit/>
          </a:bodyPr>
          <a:lstStyle/>
          <a:p>
            <a:pPr algn="ctr"/>
            <a:r>
              <a:rPr kumimoji="1" lang="ja-JP" altLang="en-US" sz="2000" dirty="0" smtClean="0">
                <a:solidFill>
                  <a:schemeClr val="bg1"/>
                </a:solidFill>
                <a:latin typeface="ＤＦＰ太丸ゴシック体"/>
                <a:ea typeface="ＤＦＰ太丸ゴシック体"/>
                <a:cs typeface="ＤＦＰ太丸ゴシック体"/>
              </a:rPr>
              <a:t>ギャップ</a:t>
            </a:r>
            <a:endParaRPr kumimoji="1" lang="ja-JP" altLang="en-US" sz="2000" dirty="0">
              <a:solidFill>
                <a:schemeClr val="bg1"/>
              </a:solidFill>
              <a:latin typeface="ＤＦＰ太丸ゴシック体"/>
              <a:ea typeface="ＤＦＰ太丸ゴシック体"/>
              <a:cs typeface="ＤＦＰ太丸ゴシック体"/>
            </a:endParaRPr>
          </a:p>
        </p:txBody>
      </p:sp>
      <p:sp>
        <p:nvSpPr>
          <p:cNvPr id="2" name="タイトル 1"/>
          <p:cNvSpPr>
            <a:spLocks noGrp="1"/>
          </p:cNvSpPr>
          <p:nvPr>
            <p:ph type="title"/>
          </p:nvPr>
        </p:nvSpPr>
        <p:spPr/>
        <p:txBody>
          <a:bodyPr/>
          <a:lstStyle/>
          <a:p>
            <a:r>
              <a:rPr kumimoji="1" lang="ja-JP" altLang="en-US" dirty="0" smtClean="0"/>
              <a:t>事業変革への向き合い方</a:t>
            </a:r>
            <a:endParaRPr kumimoji="1" lang="ja-JP" altLang="en-US" dirty="0"/>
          </a:p>
        </p:txBody>
      </p:sp>
      <p:sp>
        <p:nvSpPr>
          <p:cNvPr id="16" name="角丸四角形 15"/>
          <p:cNvSpPr/>
          <p:nvPr/>
        </p:nvSpPr>
        <p:spPr bwMode="auto">
          <a:xfrm>
            <a:off x="1370013" y="5537200"/>
            <a:ext cx="6400800" cy="533400"/>
          </a:xfrm>
          <a:prstGeom prst="roundRect">
            <a:avLst/>
          </a:prstGeom>
          <a:solidFill>
            <a:schemeClr val="accent2"/>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Arial" charset="0"/>
                <a:ea typeface="HG丸ｺﾞｼｯｸM-PRO" pitchFamily="50" charset="-128"/>
              </a:rPr>
              <a:t>どうすれば既存事業を守れるのか</a:t>
            </a:r>
          </a:p>
        </p:txBody>
      </p:sp>
      <p:sp>
        <p:nvSpPr>
          <p:cNvPr id="17" name="角丸四角形 16"/>
          <p:cNvSpPr/>
          <p:nvPr/>
        </p:nvSpPr>
        <p:spPr bwMode="auto">
          <a:xfrm>
            <a:off x="1371600" y="1193800"/>
            <a:ext cx="6400800" cy="533400"/>
          </a:xfrm>
          <a:prstGeom prst="roundRect">
            <a:avLst>
              <a:gd name="adj" fmla="val 0"/>
            </a:avLst>
          </a:prstGeom>
          <a:solidFill>
            <a:srgbClr val="000090"/>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Arial" charset="0"/>
                <a:ea typeface="HG丸ｺﾞｼｯｸM-PRO" pitchFamily="50" charset="-128"/>
              </a:rPr>
              <a:t>もし既存事業がなければ何をすべきか</a:t>
            </a:r>
          </a:p>
        </p:txBody>
      </p:sp>
      <p:sp>
        <p:nvSpPr>
          <p:cNvPr id="8" name="ホームベース 7"/>
          <p:cNvSpPr/>
          <p:nvPr/>
        </p:nvSpPr>
        <p:spPr bwMode="auto">
          <a:xfrm>
            <a:off x="3521869" y="3479800"/>
            <a:ext cx="2116931" cy="381000"/>
          </a:xfrm>
          <a:prstGeom prst="homePlate">
            <a:avLst/>
          </a:prstGeom>
          <a:solidFill>
            <a:srgbClr val="558ED5"/>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マイルストーン</a:t>
            </a:r>
          </a:p>
        </p:txBody>
      </p:sp>
      <p:sp>
        <p:nvSpPr>
          <p:cNvPr id="34" name="ホームベース 33"/>
          <p:cNvSpPr/>
          <p:nvPr/>
        </p:nvSpPr>
        <p:spPr bwMode="auto">
          <a:xfrm>
            <a:off x="4570413" y="2794000"/>
            <a:ext cx="2116931" cy="381000"/>
          </a:xfrm>
          <a:prstGeom prst="homePlate">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マイルストーン</a:t>
            </a:r>
          </a:p>
        </p:txBody>
      </p:sp>
      <p:sp>
        <p:nvSpPr>
          <p:cNvPr id="35" name="ホームベース 34"/>
          <p:cNvSpPr/>
          <p:nvPr/>
        </p:nvSpPr>
        <p:spPr bwMode="auto">
          <a:xfrm>
            <a:off x="5638800" y="2108200"/>
            <a:ext cx="2116931" cy="381000"/>
          </a:xfrm>
          <a:prstGeom prst="homePlate">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マイルストーン</a:t>
            </a:r>
          </a:p>
        </p:txBody>
      </p:sp>
      <p:sp>
        <p:nvSpPr>
          <p:cNvPr id="36" name="ホームベース 35"/>
          <p:cNvSpPr/>
          <p:nvPr/>
        </p:nvSpPr>
        <p:spPr bwMode="auto">
          <a:xfrm>
            <a:off x="1379538" y="4851400"/>
            <a:ext cx="2116931" cy="381000"/>
          </a:xfrm>
          <a:prstGeom prst="homePlate">
            <a:avLst/>
          </a:prstGeom>
          <a:solidFill>
            <a:schemeClr val="accent5">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マイルストーン</a:t>
            </a:r>
          </a:p>
        </p:txBody>
      </p:sp>
      <p:sp>
        <p:nvSpPr>
          <p:cNvPr id="37" name="ホームベース 36"/>
          <p:cNvSpPr/>
          <p:nvPr/>
        </p:nvSpPr>
        <p:spPr bwMode="auto">
          <a:xfrm>
            <a:off x="2428082" y="4165600"/>
            <a:ext cx="2116931" cy="381000"/>
          </a:xfrm>
          <a:prstGeom prst="homePlate">
            <a:avLst/>
          </a:prstGeom>
          <a:solidFill>
            <a:schemeClr val="tx2">
              <a:lumMod val="40000"/>
              <a:lumOff val="60000"/>
            </a:schemeClr>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マイルストーン</a:t>
            </a:r>
          </a:p>
        </p:txBody>
      </p:sp>
      <p:sp>
        <p:nvSpPr>
          <p:cNvPr id="44" name="角丸四角形 43"/>
          <p:cNvSpPr/>
          <p:nvPr/>
        </p:nvSpPr>
        <p:spPr bwMode="auto">
          <a:xfrm>
            <a:off x="1370013" y="5537200"/>
            <a:ext cx="6400800" cy="533400"/>
          </a:xfrm>
          <a:prstGeom prst="roundRect">
            <a:avLst>
              <a:gd name="adj" fmla="val 0"/>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Arial" charset="0"/>
                <a:ea typeface="HG丸ｺﾞｼｯｸM-PRO" pitchFamily="50" charset="-128"/>
              </a:rPr>
              <a:t>どうすれば既存事業を守れるのか</a:t>
            </a:r>
          </a:p>
        </p:txBody>
      </p:sp>
      <p:sp>
        <p:nvSpPr>
          <p:cNvPr id="4" name="テキスト ボックス 3"/>
          <p:cNvSpPr txBox="1"/>
          <p:nvPr/>
        </p:nvSpPr>
        <p:spPr>
          <a:xfrm>
            <a:off x="6339959" y="3715603"/>
            <a:ext cx="1415772" cy="830997"/>
          </a:xfrm>
          <a:prstGeom prst="rect">
            <a:avLst/>
          </a:prstGeom>
          <a:noFill/>
        </p:spPr>
        <p:txBody>
          <a:bodyPr wrap="none" rtlCol="0">
            <a:spAutoFit/>
          </a:bodyPr>
          <a:lstStyle/>
          <a:p>
            <a:r>
              <a:rPr kumimoji="1" lang="ja-JP" altLang="en-US" sz="4800" dirty="0" smtClean="0">
                <a:solidFill>
                  <a:srgbClr val="3366FF"/>
                </a:solidFill>
              </a:rPr>
              <a:t>戦略</a:t>
            </a:r>
            <a:endParaRPr kumimoji="1" lang="ja-JP" altLang="en-US" sz="4800" dirty="0">
              <a:solidFill>
                <a:srgbClr val="3366FF"/>
              </a:solidFill>
            </a:endParaRPr>
          </a:p>
        </p:txBody>
      </p:sp>
    </p:spTree>
    <p:extLst>
      <p:ext uri="{BB962C8B-B14F-4D97-AF65-F5344CB8AC3E}">
        <p14:creationId xmlns:p14="http://schemas.microsoft.com/office/powerpoint/2010/main" val="310505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16"/>
                                        </p:tgtEl>
                                        <p:attrNameLst>
                                          <p:attrName>style.opacity</p:attrName>
                                        </p:attrNameLst>
                                      </p:cBhvr>
                                      <p:to>
                                        <p:strVal val="0.5"/>
                                      </p:to>
                                    </p:set>
                                    <p:animEffect filter="image" prLst="opacity: 0.5">
                                      <p:cBhvr rctx="IE">
                                        <p:cTn id="7" dur="indefinite"/>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0-#ppt_w/2"/>
                                          </p:val>
                                        </p:tav>
                                        <p:tav tm="100000">
                                          <p:val>
                                            <p:strVal val="#ppt_x"/>
                                          </p:val>
                                        </p:tav>
                                      </p:tavLst>
                                    </p:anim>
                                    <p:anim calcmode="lin" valueType="num">
                                      <p:cBhvr additive="base">
                                        <p:cTn id="24" dur="5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 presetClass="entr" presetSubtype="8"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additive="base">
                                        <p:cTn id="28" dur="500" fill="hold"/>
                                        <p:tgtEl>
                                          <p:spTgt spid="37"/>
                                        </p:tgtEl>
                                        <p:attrNameLst>
                                          <p:attrName>ppt_x</p:attrName>
                                        </p:attrNameLst>
                                      </p:cBhvr>
                                      <p:tavLst>
                                        <p:tav tm="0">
                                          <p:val>
                                            <p:strVal val="0-#ppt_w/2"/>
                                          </p:val>
                                        </p:tav>
                                        <p:tav tm="100000">
                                          <p:val>
                                            <p:strVal val="#ppt_x"/>
                                          </p:val>
                                        </p:tav>
                                      </p:tavLst>
                                    </p:anim>
                                    <p:anim calcmode="lin" valueType="num">
                                      <p:cBhvr additive="base">
                                        <p:cTn id="29" dur="500" fill="hold"/>
                                        <p:tgtEl>
                                          <p:spTgt spid="37"/>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0-#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2" presetClass="entr" presetSubtype="8"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500" fill="hold"/>
                                        <p:tgtEl>
                                          <p:spTgt spid="34"/>
                                        </p:tgtEl>
                                        <p:attrNameLst>
                                          <p:attrName>ppt_x</p:attrName>
                                        </p:attrNameLst>
                                      </p:cBhvr>
                                      <p:tavLst>
                                        <p:tav tm="0">
                                          <p:val>
                                            <p:strVal val="0-#ppt_w/2"/>
                                          </p:val>
                                        </p:tav>
                                        <p:tav tm="100000">
                                          <p:val>
                                            <p:strVal val="#ppt_x"/>
                                          </p:val>
                                        </p:tav>
                                      </p:tavLst>
                                    </p:anim>
                                    <p:anim calcmode="lin" valueType="num">
                                      <p:cBhvr additive="base">
                                        <p:cTn id="39" dur="500" fill="hold"/>
                                        <p:tgtEl>
                                          <p:spTgt spid="34"/>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8" grpId="0" animBg="1"/>
      <p:bldP spid="34" grpId="0" animBg="1"/>
      <p:bldP spid="35" grpId="0" animBg="1"/>
      <p:bldP spid="36" grpId="0" animBg="1"/>
      <p:bldP spid="37" grpId="0" animBg="1"/>
      <p:bldP spid="4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資金シフトの進める（１）</a:t>
            </a:r>
            <a:endParaRPr kumimoji="1" lang="ja-JP" altLang="en-US" dirty="0"/>
          </a:p>
        </p:txBody>
      </p:sp>
      <p:sp>
        <p:nvSpPr>
          <p:cNvPr id="4" name="正方形/長方形 3"/>
          <p:cNvSpPr/>
          <p:nvPr/>
        </p:nvSpPr>
        <p:spPr bwMode="auto">
          <a:xfrm>
            <a:off x="1752600" y="1295400"/>
            <a:ext cx="1676400" cy="4572000"/>
          </a:xfrm>
          <a:prstGeom prst="rect">
            <a:avLst/>
          </a:prstGeom>
          <a:solidFill>
            <a:srgbClr val="CCFFCC">
              <a:alpha val="52000"/>
            </a:srgb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 name="正方形/長方形 4"/>
          <p:cNvSpPr/>
          <p:nvPr/>
        </p:nvSpPr>
        <p:spPr bwMode="auto">
          <a:xfrm>
            <a:off x="3429000" y="1295400"/>
            <a:ext cx="1676400" cy="4572000"/>
          </a:xfrm>
          <a:prstGeom prst="rect">
            <a:avLst/>
          </a:prstGeom>
          <a:solidFill>
            <a:schemeClr val="tx2">
              <a:lumMod val="20000"/>
              <a:lumOff val="80000"/>
              <a:alpha val="58000"/>
            </a:scheme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 name="正方形/長方形 5"/>
          <p:cNvSpPr/>
          <p:nvPr/>
        </p:nvSpPr>
        <p:spPr bwMode="auto">
          <a:xfrm>
            <a:off x="5105400" y="1295400"/>
            <a:ext cx="1676400" cy="4572000"/>
          </a:xfrm>
          <a:prstGeom prst="rect">
            <a:avLst/>
          </a:prstGeom>
          <a:solidFill>
            <a:srgbClr val="800000">
              <a:alpha val="52000"/>
            </a:srgb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 name="正方形/長方形 6"/>
          <p:cNvSpPr/>
          <p:nvPr/>
        </p:nvSpPr>
        <p:spPr bwMode="auto">
          <a:xfrm>
            <a:off x="6781800" y="1295400"/>
            <a:ext cx="1676400" cy="4572000"/>
          </a:xfrm>
          <a:prstGeom prst="rect">
            <a:avLst/>
          </a:prstGeom>
          <a:solidFill>
            <a:schemeClr val="accent2">
              <a:lumMod val="40000"/>
              <a:lumOff val="60000"/>
              <a:alpha val="61000"/>
            </a:scheme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 name="フリーフォーム 9"/>
          <p:cNvSpPr/>
          <p:nvPr/>
        </p:nvSpPr>
        <p:spPr>
          <a:xfrm>
            <a:off x="1930400" y="2238082"/>
            <a:ext cx="6400800" cy="3457863"/>
          </a:xfrm>
          <a:custGeom>
            <a:avLst/>
            <a:gdLst>
              <a:gd name="connsiteX0" fmla="*/ 0 w 6400800"/>
              <a:gd name="connsiteY0" fmla="*/ 3536224 h 3570801"/>
              <a:gd name="connsiteX1" fmla="*/ 1758950 w 6400800"/>
              <a:gd name="connsiteY1" fmla="*/ 3212374 h 3570801"/>
              <a:gd name="connsiteX2" fmla="*/ 3028950 w 6400800"/>
              <a:gd name="connsiteY2" fmla="*/ 964474 h 3570801"/>
              <a:gd name="connsiteX3" fmla="*/ 3905250 w 6400800"/>
              <a:gd name="connsiteY3" fmla="*/ 221524 h 3570801"/>
              <a:gd name="connsiteX4" fmla="*/ 4775200 w 6400800"/>
              <a:gd name="connsiteY4" fmla="*/ 151674 h 3570801"/>
              <a:gd name="connsiteX5" fmla="*/ 6400800 w 6400800"/>
              <a:gd name="connsiteY5" fmla="*/ 2101124 h 3570801"/>
              <a:gd name="connsiteX0" fmla="*/ 0 w 6400800"/>
              <a:gd name="connsiteY0" fmla="*/ 3600535 h 3635112"/>
              <a:gd name="connsiteX1" fmla="*/ 1758950 w 6400800"/>
              <a:gd name="connsiteY1" fmla="*/ 3276685 h 3635112"/>
              <a:gd name="connsiteX2" fmla="*/ 3028950 w 6400800"/>
              <a:gd name="connsiteY2" fmla="*/ 1028785 h 3635112"/>
              <a:gd name="connsiteX3" fmla="*/ 3746500 w 6400800"/>
              <a:gd name="connsiteY3" fmla="*/ 139785 h 3635112"/>
              <a:gd name="connsiteX4" fmla="*/ 4775200 w 6400800"/>
              <a:gd name="connsiteY4" fmla="*/ 215985 h 3635112"/>
              <a:gd name="connsiteX5" fmla="*/ 6400800 w 6400800"/>
              <a:gd name="connsiteY5" fmla="*/ 2165435 h 3635112"/>
              <a:gd name="connsiteX0" fmla="*/ 0 w 6400800"/>
              <a:gd name="connsiteY0" fmla="*/ 3591675 h 3626252"/>
              <a:gd name="connsiteX1" fmla="*/ 1758950 w 6400800"/>
              <a:gd name="connsiteY1" fmla="*/ 3267825 h 3626252"/>
              <a:gd name="connsiteX2" fmla="*/ 3028950 w 6400800"/>
              <a:gd name="connsiteY2" fmla="*/ 1019925 h 3626252"/>
              <a:gd name="connsiteX3" fmla="*/ 3746500 w 6400800"/>
              <a:gd name="connsiteY3" fmla="*/ 130925 h 3626252"/>
              <a:gd name="connsiteX4" fmla="*/ 4775200 w 6400800"/>
              <a:gd name="connsiteY4" fmla="*/ 207125 h 3626252"/>
              <a:gd name="connsiteX5" fmla="*/ 6400800 w 6400800"/>
              <a:gd name="connsiteY5" fmla="*/ 2156575 h 3626252"/>
              <a:gd name="connsiteX0" fmla="*/ 0 w 6400800"/>
              <a:gd name="connsiteY0" fmla="*/ 3514171 h 3548748"/>
              <a:gd name="connsiteX1" fmla="*/ 1758950 w 6400800"/>
              <a:gd name="connsiteY1" fmla="*/ 3190321 h 3548748"/>
              <a:gd name="connsiteX2" fmla="*/ 3028950 w 6400800"/>
              <a:gd name="connsiteY2" fmla="*/ 942421 h 3548748"/>
              <a:gd name="connsiteX3" fmla="*/ 3746500 w 6400800"/>
              <a:gd name="connsiteY3" fmla="*/ 53421 h 3548748"/>
              <a:gd name="connsiteX4" fmla="*/ 4775200 w 6400800"/>
              <a:gd name="connsiteY4" fmla="*/ 129621 h 3548748"/>
              <a:gd name="connsiteX5" fmla="*/ 6400800 w 6400800"/>
              <a:gd name="connsiteY5" fmla="*/ 2079071 h 3548748"/>
              <a:gd name="connsiteX0" fmla="*/ 0 w 6400800"/>
              <a:gd name="connsiteY0" fmla="*/ 3542723 h 3577300"/>
              <a:gd name="connsiteX1" fmla="*/ 1758950 w 6400800"/>
              <a:gd name="connsiteY1" fmla="*/ 3218873 h 3577300"/>
              <a:gd name="connsiteX2" fmla="*/ 3028950 w 6400800"/>
              <a:gd name="connsiteY2" fmla="*/ 970973 h 3577300"/>
              <a:gd name="connsiteX3" fmla="*/ 3746500 w 6400800"/>
              <a:gd name="connsiteY3" fmla="*/ 81973 h 3577300"/>
              <a:gd name="connsiteX4" fmla="*/ 4572000 w 6400800"/>
              <a:gd name="connsiteY4" fmla="*/ 113723 h 3577300"/>
              <a:gd name="connsiteX5" fmla="*/ 6400800 w 6400800"/>
              <a:gd name="connsiteY5" fmla="*/ 2107623 h 3577300"/>
              <a:gd name="connsiteX0" fmla="*/ 0 w 6400800"/>
              <a:gd name="connsiteY0" fmla="*/ 3578958 h 3613535"/>
              <a:gd name="connsiteX1" fmla="*/ 1758950 w 6400800"/>
              <a:gd name="connsiteY1" fmla="*/ 3255108 h 3613535"/>
              <a:gd name="connsiteX2" fmla="*/ 3028950 w 6400800"/>
              <a:gd name="connsiteY2" fmla="*/ 1007208 h 3613535"/>
              <a:gd name="connsiteX3" fmla="*/ 3746500 w 6400800"/>
              <a:gd name="connsiteY3" fmla="*/ 118208 h 3613535"/>
              <a:gd name="connsiteX4" fmla="*/ 4584700 w 6400800"/>
              <a:gd name="connsiteY4" fmla="*/ 80108 h 3613535"/>
              <a:gd name="connsiteX5" fmla="*/ 6400800 w 6400800"/>
              <a:gd name="connsiteY5" fmla="*/ 2143858 h 3613535"/>
              <a:gd name="connsiteX0" fmla="*/ 0 w 6400800"/>
              <a:gd name="connsiteY0" fmla="*/ 3543075 h 3577652"/>
              <a:gd name="connsiteX1" fmla="*/ 1758950 w 6400800"/>
              <a:gd name="connsiteY1" fmla="*/ 3219225 h 3577652"/>
              <a:gd name="connsiteX2" fmla="*/ 3028950 w 6400800"/>
              <a:gd name="connsiteY2" fmla="*/ 971325 h 3577652"/>
              <a:gd name="connsiteX3" fmla="*/ 3746500 w 6400800"/>
              <a:gd name="connsiteY3" fmla="*/ 82325 h 3577652"/>
              <a:gd name="connsiteX4" fmla="*/ 4584700 w 6400800"/>
              <a:gd name="connsiteY4" fmla="*/ 44225 h 3577652"/>
              <a:gd name="connsiteX5" fmla="*/ 6400800 w 6400800"/>
              <a:gd name="connsiteY5" fmla="*/ 2107975 h 3577652"/>
              <a:gd name="connsiteX0" fmla="*/ 0 w 6400800"/>
              <a:gd name="connsiteY0" fmla="*/ 3516761 h 3551338"/>
              <a:gd name="connsiteX1" fmla="*/ 1758950 w 6400800"/>
              <a:gd name="connsiteY1" fmla="*/ 3192911 h 3551338"/>
              <a:gd name="connsiteX2" fmla="*/ 3028950 w 6400800"/>
              <a:gd name="connsiteY2" fmla="*/ 945011 h 3551338"/>
              <a:gd name="connsiteX3" fmla="*/ 3746500 w 6400800"/>
              <a:gd name="connsiteY3" fmla="*/ 56011 h 3551338"/>
              <a:gd name="connsiteX4" fmla="*/ 4584700 w 6400800"/>
              <a:gd name="connsiteY4" fmla="*/ 17911 h 3551338"/>
              <a:gd name="connsiteX5" fmla="*/ 6400800 w 6400800"/>
              <a:gd name="connsiteY5" fmla="*/ 2081661 h 3551338"/>
              <a:gd name="connsiteX0" fmla="*/ 0 w 6400800"/>
              <a:gd name="connsiteY0" fmla="*/ 3632817 h 3667394"/>
              <a:gd name="connsiteX1" fmla="*/ 1758950 w 6400800"/>
              <a:gd name="connsiteY1" fmla="*/ 3308967 h 3667394"/>
              <a:gd name="connsiteX2" fmla="*/ 3028950 w 6400800"/>
              <a:gd name="connsiteY2" fmla="*/ 1061067 h 3667394"/>
              <a:gd name="connsiteX3" fmla="*/ 3498850 w 6400800"/>
              <a:gd name="connsiteY3" fmla="*/ 254617 h 3667394"/>
              <a:gd name="connsiteX4" fmla="*/ 4584700 w 6400800"/>
              <a:gd name="connsiteY4" fmla="*/ 133967 h 3667394"/>
              <a:gd name="connsiteX5" fmla="*/ 6400800 w 6400800"/>
              <a:gd name="connsiteY5" fmla="*/ 2197717 h 3667394"/>
              <a:gd name="connsiteX0" fmla="*/ 0 w 6400800"/>
              <a:gd name="connsiteY0" fmla="*/ 3643101 h 3677678"/>
              <a:gd name="connsiteX1" fmla="*/ 1758950 w 6400800"/>
              <a:gd name="connsiteY1" fmla="*/ 3319251 h 3677678"/>
              <a:gd name="connsiteX2" fmla="*/ 3028950 w 6400800"/>
              <a:gd name="connsiteY2" fmla="*/ 1071351 h 3677678"/>
              <a:gd name="connsiteX3" fmla="*/ 3498850 w 6400800"/>
              <a:gd name="connsiteY3" fmla="*/ 264901 h 3677678"/>
              <a:gd name="connsiteX4" fmla="*/ 4584700 w 6400800"/>
              <a:gd name="connsiteY4" fmla="*/ 144251 h 3677678"/>
              <a:gd name="connsiteX5" fmla="*/ 6400800 w 6400800"/>
              <a:gd name="connsiteY5" fmla="*/ 2208001 h 3677678"/>
              <a:gd name="connsiteX0" fmla="*/ 0 w 6400800"/>
              <a:gd name="connsiteY0" fmla="*/ 3519351 h 3553928"/>
              <a:gd name="connsiteX1" fmla="*/ 1758950 w 6400800"/>
              <a:gd name="connsiteY1" fmla="*/ 3195501 h 3553928"/>
              <a:gd name="connsiteX2" fmla="*/ 3028950 w 6400800"/>
              <a:gd name="connsiteY2" fmla="*/ 947601 h 3553928"/>
              <a:gd name="connsiteX3" fmla="*/ 3498850 w 6400800"/>
              <a:gd name="connsiteY3" fmla="*/ 141151 h 3553928"/>
              <a:gd name="connsiteX4" fmla="*/ 4597400 w 6400800"/>
              <a:gd name="connsiteY4" fmla="*/ 198301 h 3553928"/>
              <a:gd name="connsiteX5" fmla="*/ 6400800 w 6400800"/>
              <a:gd name="connsiteY5" fmla="*/ 2084251 h 3553928"/>
              <a:gd name="connsiteX0" fmla="*/ 0 w 6400800"/>
              <a:gd name="connsiteY0" fmla="*/ 3570112 h 3604689"/>
              <a:gd name="connsiteX1" fmla="*/ 1758950 w 6400800"/>
              <a:gd name="connsiteY1" fmla="*/ 3246262 h 3604689"/>
              <a:gd name="connsiteX2" fmla="*/ 3028950 w 6400800"/>
              <a:gd name="connsiteY2" fmla="*/ 998362 h 3604689"/>
              <a:gd name="connsiteX3" fmla="*/ 3498850 w 6400800"/>
              <a:gd name="connsiteY3" fmla="*/ 191912 h 3604689"/>
              <a:gd name="connsiteX4" fmla="*/ 4616450 w 6400800"/>
              <a:gd name="connsiteY4" fmla="*/ 172862 h 3604689"/>
              <a:gd name="connsiteX5" fmla="*/ 6400800 w 6400800"/>
              <a:gd name="connsiteY5" fmla="*/ 2135012 h 3604689"/>
              <a:gd name="connsiteX0" fmla="*/ 0 w 6400800"/>
              <a:gd name="connsiteY0" fmla="*/ 3588296 h 3622873"/>
              <a:gd name="connsiteX1" fmla="*/ 1758950 w 6400800"/>
              <a:gd name="connsiteY1" fmla="*/ 3264446 h 3622873"/>
              <a:gd name="connsiteX2" fmla="*/ 3028950 w 6400800"/>
              <a:gd name="connsiteY2" fmla="*/ 1016546 h 3622873"/>
              <a:gd name="connsiteX3" fmla="*/ 3498850 w 6400800"/>
              <a:gd name="connsiteY3" fmla="*/ 210096 h 3622873"/>
              <a:gd name="connsiteX4" fmla="*/ 4705350 w 6400800"/>
              <a:gd name="connsiteY4" fmla="*/ 165646 h 3622873"/>
              <a:gd name="connsiteX5" fmla="*/ 6400800 w 6400800"/>
              <a:gd name="connsiteY5" fmla="*/ 2153196 h 3622873"/>
              <a:gd name="connsiteX0" fmla="*/ 0 w 6400800"/>
              <a:gd name="connsiteY0" fmla="*/ 3500483 h 3535060"/>
              <a:gd name="connsiteX1" fmla="*/ 1758950 w 6400800"/>
              <a:gd name="connsiteY1" fmla="*/ 3176633 h 3535060"/>
              <a:gd name="connsiteX2" fmla="*/ 3028950 w 6400800"/>
              <a:gd name="connsiteY2" fmla="*/ 928733 h 3535060"/>
              <a:gd name="connsiteX3" fmla="*/ 3498850 w 6400800"/>
              <a:gd name="connsiteY3" fmla="*/ 122283 h 3535060"/>
              <a:gd name="connsiteX4" fmla="*/ 4705350 w 6400800"/>
              <a:gd name="connsiteY4" fmla="*/ 77833 h 3535060"/>
              <a:gd name="connsiteX5" fmla="*/ 6400800 w 6400800"/>
              <a:gd name="connsiteY5" fmla="*/ 2065383 h 3535060"/>
              <a:gd name="connsiteX0" fmla="*/ 0 w 6400800"/>
              <a:gd name="connsiteY0" fmla="*/ 3500483 h 3535060"/>
              <a:gd name="connsiteX1" fmla="*/ 1758950 w 6400800"/>
              <a:gd name="connsiteY1" fmla="*/ 3176633 h 3535060"/>
              <a:gd name="connsiteX2" fmla="*/ 3028950 w 6400800"/>
              <a:gd name="connsiteY2" fmla="*/ 928733 h 3535060"/>
              <a:gd name="connsiteX3" fmla="*/ 3498850 w 6400800"/>
              <a:gd name="connsiteY3" fmla="*/ 122283 h 3535060"/>
              <a:gd name="connsiteX4" fmla="*/ 4705350 w 6400800"/>
              <a:gd name="connsiteY4" fmla="*/ 77833 h 3535060"/>
              <a:gd name="connsiteX5" fmla="*/ 6400800 w 6400800"/>
              <a:gd name="connsiteY5" fmla="*/ 2065383 h 3535060"/>
              <a:gd name="connsiteX0" fmla="*/ 0 w 6400800"/>
              <a:gd name="connsiteY0" fmla="*/ 3500483 h 3510187"/>
              <a:gd name="connsiteX1" fmla="*/ 1739900 w 6400800"/>
              <a:gd name="connsiteY1" fmla="*/ 2967083 h 3510187"/>
              <a:gd name="connsiteX2" fmla="*/ 3028950 w 6400800"/>
              <a:gd name="connsiteY2" fmla="*/ 928733 h 3510187"/>
              <a:gd name="connsiteX3" fmla="*/ 3498850 w 6400800"/>
              <a:gd name="connsiteY3" fmla="*/ 122283 h 3510187"/>
              <a:gd name="connsiteX4" fmla="*/ 4705350 w 6400800"/>
              <a:gd name="connsiteY4" fmla="*/ 77833 h 3510187"/>
              <a:gd name="connsiteX5" fmla="*/ 6400800 w 6400800"/>
              <a:gd name="connsiteY5" fmla="*/ 2065383 h 3510187"/>
              <a:gd name="connsiteX0" fmla="*/ 0 w 6400800"/>
              <a:gd name="connsiteY0" fmla="*/ 3500483 h 3512263"/>
              <a:gd name="connsiteX1" fmla="*/ 1739900 w 6400800"/>
              <a:gd name="connsiteY1" fmla="*/ 2967083 h 3512263"/>
              <a:gd name="connsiteX2" fmla="*/ 3028950 w 6400800"/>
              <a:gd name="connsiteY2" fmla="*/ 928733 h 3512263"/>
              <a:gd name="connsiteX3" fmla="*/ 3498850 w 6400800"/>
              <a:gd name="connsiteY3" fmla="*/ 122283 h 3512263"/>
              <a:gd name="connsiteX4" fmla="*/ 4705350 w 6400800"/>
              <a:gd name="connsiteY4" fmla="*/ 77833 h 3512263"/>
              <a:gd name="connsiteX5" fmla="*/ 6400800 w 6400800"/>
              <a:gd name="connsiteY5" fmla="*/ 2065383 h 3512263"/>
              <a:gd name="connsiteX0" fmla="*/ 0 w 6400800"/>
              <a:gd name="connsiteY0" fmla="*/ 3500483 h 3508208"/>
              <a:gd name="connsiteX1" fmla="*/ 1720850 w 6400800"/>
              <a:gd name="connsiteY1" fmla="*/ 2865483 h 3508208"/>
              <a:gd name="connsiteX2" fmla="*/ 3028950 w 6400800"/>
              <a:gd name="connsiteY2" fmla="*/ 928733 h 3508208"/>
              <a:gd name="connsiteX3" fmla="*/ 3498850 w 6400800"/>
              <a:gd name="connsiteY3" fmla="*/ 122283 h 3508208"/>
              <a:gd name="connsiteX4" fmla="*/ 4705350 w 6400800"/>
              <a:gd name="connsiteY4" fmla="*/ 77833 h 3508208"/>
              <a:gd name="connsiteX5" fmla="*/ 6400800 w 6400800"/>
              <a:gd name="connsiteY5" fmla="*/ 2065383 h 3508208"/>
              <a:gd name="connsiteX0" fmla="*/ 0 w 6400800"/>
              <a:gd name="connsiteY0" fmla="*/ 3588296 h 3596021"/>
              <a:gd name="connsiteX1" fmla="*/ 1720850 w 6400800"/>
              <a:gd name="connsiteY1" fmla="*/ 2953296 h 3596021"/>
              <a:gd name="connsiteX2" fmla="*/ 3028950 w 6400800"/>
              <a:gd name="connsiteY2" fmla="*/ 1016546 h 3596021"/>
              <a:gd name="connsiteX3" fmla="*/ 3536950 w 6400800"/>
              <a:gd name="connsiteY3" fmla="*/ 210096 h 3596021"/>
              <a:gd name="connsiteX4" fmla="*/ 4705350 w 6400800"/>
              <a:gd name="connsiteY4" fmla="*/ 165646 h 3596021"/>
              <a:gd name="connsiteX5" fmla="*/ 6400800 w 6400800"/>
              <a:gd name="connsiteY5" fmla="*/ 2153196 h 3596021"/>
              <a:gd name="connsiteX0" fmla="*/ 0 w 6400800"/>
              <a:gd name="connsiteY0" fmla="*/ 3606111 h 3613836"/>
              <a:gd name="connsiteX1" fmla="*/ 1720850 w 6400800"/>
              <a:gd name="connsiteY1" fmla="*/ 2971111 h 3613836"/>
              <a:gd name="connsiteX2" fmla="*/ 3028950 w 6400800"/>
              <a:gd name="connsiteY2" fmla="*/ 1034361 h 3613836"/>
              <a:gd name="connsiteX3" fmla="*/ 3536950 w 6400800"/>
              <a:gd name="connsiteY3" fmla="*/ 227911 h 3613836"/>
              <a:gd name="connsiteX4" fmla="*/ 4705350 w 6400800"/>
              <a:gd name="connsiteY4" fmla="*/ 183461 h 3613836"/>
              <a:gd name="connsiteX5" fmla="*/ 6400800 w 6400800"/>
              <a:gd name="connsiteY5" fmla="*/ 2171011 h 3613836"/>
              <a:gd name="connsiteX0" fmla="*/ 0 w 6400800"/>
              <a:gd name="connsiteY0" fmla="*/ 3564703 h 3572428"/>
              <a:gd name="connsiteX1" fmla="*/ 1720850 w 6400800"/>
              <a:gd name="connsiteY1" fmla="*/ 2929703 h 3572428"/>
              <a:gd name="connsiteX2" fmla="*/ 3028950 w 6400800"/>
              <a:gd name="connsiteY2" fmla="*/ 992953 h 3572428"/>
              <a:gd name="connsiteX3" fmla="*/ 3536950 w 6400800"/>
              <a:gd name="connsiteY3" fmla="*/ 294453 h 3572428"/>
              <a:gd name="connsiteX4" fmla="*/ 4705350 w 6400800"/>
              <a:gd name="connsiteY4" fmla="*/ 142053 h 3572428"/>
              <a:gd name="connsiteX5" fmla="*/ 6400800 w 6400800"/>
              <a:gd name="connsiteY5" fmla="*/ 2129603 h 3572428"/>
              <a:gd name="connsiteX0" fmla="*/ 0 w 6400800"/>
              <a:gd name="connsiteY0" fmla="*/ 3550622 h 3558347"/>
              <a:gd name="connsiteX1" fmla="*/ 1720850 w 6400800"/>
              <a:gd name="connsiteY1" fmla="*/ 2915622 h 3558347"/>
              <a:gd name="connsiteX2" fmla="*/ 3028950 w 6400800"/>
              <a:gd name="connsiteY2" fmla="*/ 978872 h 3558347"/>
              <a:gd name="connsiteX3" fmla="*/ 3543300 w 6400800"/>
              <a:gd name="connsiteY3" fmla="*/ 324822 h 3558347"/>
              <a:gd name="connsiteX4" fmla="*/ 4705350 w 6400800"/>
              <a:gd name="connsiteY4" fmla="*/ 127972 h 3558347"/>
              <a:gd name="connsiteX5" fmla="*/ 6400800 w 6400800"/>
              <a:gd name="connsiteY5" fmla="*/ 2115522 h 3558347"/>
              <a:gd name="connsiteX0" fmla="*/ 0 w 6400800"/>
              <a:gd name="connsiteY0" fmla="*/ 3437195 h 3444920"/>
              <a:gd name="connsiteX1" fmla="*/ 1720850 w 6400800"/>
              <a:gd name="connsiteY1" fmla="*/ 2802195 h 3444920"/>
              <a:gd name="connsiteX2" fmla="*/ 3028950 w 6400800"/>
              <a:gd name="connsiteY2" fmla="*/ 865445 h 3444920"/>
              <a:gd name="connsiteX3" fmla="*/ 3543300 w 6400800"/>
              <a:gd name="connsiteY3" fmla="*/ 211395 h 3444920"/>
              <a:gd name="connsiteX4" fmla="*/ 4692650 w 6400800"/>
              <a:gd name="connsiteY4" fmla="*/ 141545 h 3444920"/>
              <a:gd name="connsiteX5" fmla="*/ 6400800 w 6400800"/>
              <a:gd name="connsiteY5" fmla="*/ 2002095 h 3444920"/>
              <a:gd name="connsiteX0" fmla="*/ 0 w 6400800"/>
              <a:gd name="connsiteY0" fmla="*/ 3453306 h 3461031"/>
              <a:gd name="connsiteX1" fmla="*/ 1720850 w 6400800"/>
              <a:gd name="connsiteY1" fmla="*/ 2818306 h 3461031"/>
              <a:gd name="connsiteX2" fmla="*/ 3028950 w 6400800"/>
              <a:gd name="connsiteY2" fmla="*/ 881556 h 3461031"/>
              <a:gd name="connsiteX3" fmla="*/ 3543300 w 6400800"/>
              <a:gd name="connsiteY3" fmla="*/ 227506 h 3461031"/>
              <a:gd name="connsiteX4" fmla="*/ 4692650 w 6400800"/>
              <a:gd name="connsiteY4" fmla="*/ 157656 h 3461031"/>
              <a:gd name="connsiteX5" fmla="*/ 6400800 w 6400800"/>
              <a:gd name="connsiteY5" fmla="*/ 2018206 h 3461031"/>
              <a:gd name="connsiteX0" fmla="*/ 0 w 6400800"/>
              <a:gd name="connsiteY0" fmla="*/ 3434475 h 3441420"/>
              <a:gd name="connsiteX1" fmla="*/ 1720850 w 6400800"/>
              <a:gd name="connsiteY1" fmla="*/ 2799475 h 3441420"/>
              <a:gd name="connsiteX2" fmla="*/ 2978150 w 6400800"/>
              <a:gd name="connsiteY2" fmla="*/ 792875 h 3441420"/>
              <a:gd name="connsiteX3" fmla="*/ 3543300 w 6400800"/>
              <a:gd name="connsiteY3" fmla="*/ 208675 h 3441420"/>
              <a:gd name="connsiteX4" fmla="*/ 4692650 w 6400800"/>
              <a:gd name="connsiteY4" fmla="*/ 138825 h 3441420"/>
              <a:gd name="connsiteX5" fmla="*/ 6400800 w 6400800"/>
              <a:gd name="connsiteY5" fmla="*/ 1999375 h 3441420"/>
              <a:gd name="connsiteX0" fmla="*/ 0 w 6400800"/>
              <a:gd name="connsiteY0" fmla="*/ 3466423 h 3473368"/>
              <a:gd name="connsiteX1" fmla="*/ 1720850 w 6400800"/>
              <a:gd name="connsiteY1" fmla="*/ 2831423 h 3473368"/>
              <a:gd name="connsiteX2" fmla="*/ 2978150 w 6400800"/>
              <a:gd name="connsiteY2" fmla="*/ 824823 h 3473368"/>
              <a:gd name="connsiteX3" fmla="*/ 3536950 w 6400800"/>
              <a:gd name="connsiteY3" fmla="*/ 158073 h 3473368"/>
              <a:gd name="connsiteX4" fmla="*/ 4692650 w 6400800"/>
              <a:gd name="connsiteY4" fmla="*/ 170773 h 3473368"/>
              <a:gd name="connsiteX5" fmla="*/ 6400800 w 6400800"/>
              <a:gd name="connsiteY5" fmla="*/ 2031323 h 3473368"/>
              <a:gd name="connsiteX0" fmla="*/ 0 w 6400800"/>
              <a:gd name="connsiteY0" fmla="*/ 3484144 h 3491089"/>
              <a:gd name="connsiteX1" fmla="*/ 1720850 w 6400800"/>
              <a:gd name="connsiteY1" fmla="*/ 2849144 h 3491089"/>
              <a:gd name="connsiteX2" fmla="*/ 2978150 w 6400800"/>
              <a:gd name="connsiteY2" fmla="*/ 842544 h 3491089"/>
              <a:gd name="connsiteX3" fmla="*/ 3536950 w 6400800"/>
              <a:gd name="connsiteY3" fmla="*/ 175794 h 3491089"/>
              <a:gd name="connsiteX4" fmla="*/ 4692650 w 6400800"/>
              <a:gd name="connsiteY4" fmla="*/ 188494 h 3491089"/>
              <a:gd name="connsiteX5" fmla="*/ 6400800 w 6400800"/>
              <a:gd name="connsiteY5" fmla="*/ 2049044 h 3491089"/>
              <a:gd name="connsiteX0" fmla="*/ 0 w 6400800"/>
              <a:gd name="connsiteY0" fmla="*/ 3479706 h 3486651"/>
              <a:gd name="connsiteX1" fmla="*/ 1720850 w 6400800"/>
              <a:gd name="connsiteY1" fmla="*/ 2844706 h 3486651"/>
              <a:gd name="connsiteX2" fmla="*/ 2978150 w 6400800"/>
              <a:gd name="connsiteY2" fmla="*/ 838106 h 3486651"/>
              <a:gd name="connsiteX3" fmla="*/ 3536950 w 6400800"/>
              <a:gd name="connsiteY3" fmla="*/ 171356 h 3486651"/>
              <a:gd name="connsiteX4" fmla="*/ 4692650 w 6400800"/>
              <a:gd name="connsiteY4" fmla="*/ 165006 h 3486651"/>
              <a:gd name="connsiteX5" fmla="*/ 6400800 w 6400800"/>
              <a:gd name="connsiteY5" fmla="*/ 2044606 h 3486651"/>
              <a:gd name="connsiteX0" fmla="*/ 0 w 6400800"/>
              <a:gd name="connsiteY0" fmla="*/ 3427945 h 3434890"/>
              <a:gd name="connsiteX1" fmla="*/ 1720850 w 6400800"/>
              <a:gd name="connsiteY1" fmla="*/ 2792945 h 3434890"/>
              <a:gd name="connsiteX2" fmla="*/ 2978150 w 6400800"/>
              <a:gd name="connsiteY2" fmla="*/ 786345 h 3434890"/>
              <a:gd name="connsiteX3" fmla="*/ 3536950 w 6400800"/>
              <a:gd name="connsiteY3" fmla="*/ 119595 h 3434890"/>
              <a:gd name="connsiteX4" fmla="*/ 4692650 w 6400800"/>
              <a:gd name="connsiteY4" fmla="*/ 113245 h 3434890"/>
              <a:gd name="connsiteX5" fmla="*/ 6400800 w 6400800"/>
              <a:gd name="connsiteY5" fmla="*/ 1992845 h 3434890"/>
              <a:gd name="connsiteX0" fmla="*/ 0 w 6400800"/>
              <a:gd name="connsiteY0" fmla="*/ 3440506 h 3447451"/>
              <a:gd name="connsiteX1" fmla="*/ 1720850 w 6400800"/>
              <a:gd name="connsiteY1" fmla="*/ 2805506 h 3447451"/>
              <a:gd name="connsiteX2" fmla="*/ 2978150 w 6400800"/>
              <a:gd name="connsiteY2" fmla="*/ 798906 h 3447451"/>
              <a:gd name="connsiteX3" fmla="*/ 3536950 w 6400800"/>
              <a:gd name="connsiteY3" fmla="*/ 132156 h 3447451"/>
              <a:gd name="connsiteX4" fmla="*/ 4692650 w 6400800"/>
              <a:gd name="connsiteY4" fmla="*/ 125806 h 3447451"/>
              <a:gd name="connsiteX5" fmla="*/ 6400800 w 6400800"/>
              <a:gd name="connsiteY5" fmla="*/ 2005406 h 3447451"/>
              <a:gd name="connsiteX0" fmla="*/ 0 w 6400800"/>
              <a:gd name="connsiteY0" fmla="*/ 3474724 h 3481669"/>
              <a:gd name="connsiteX1" fmla="*/ 1720850 w 6400800"/>
              <a:gd name="connsiteY1" fmla="*/ 2839724 h 3481669"/>
              <a:gd name="connsiteX2" fmla="*/ 2978150 w 6400800"/>
              <a:gd name="connsiteY2" fmla="*/ 833124 h 3481669"/>
              <a:gd name="connsiteX3" fmla="*/ 3390900 w 6400800"/>
              <a:gd name="connsiteY3" fmla="*/ 204474 h 3481669"/>
              <a:gd name="connsiteX4" fmla="*/ 4692650 w 6400800"/>
              <a:gd name="connsiteY4" fmla="*/ 160024 h 3481669"/>
              <a:gd name="connsiteX5" fmla="*/ 6400800 w 6400800"/>
              <a:gd name="connsiteY5" fmla="*/ 2039624 h 3481669"/>
              <a:gd name="connsiteX0" fmla="*/ 0 w 6400800"/>
              <a:gd name="connsiteY0" fmla="*/ 3485451 h 3492396"/>
              <a:gd name="connsiteX1" fmla="*/ 1720850 w 6400800"/>
              <a:gd name="connsiteY1" fmla="*/ 2850451 h 3492396"/>
              <a:gd name="connsiteX2" fmla="*/ 2978150 w 6400800"/>
              <a:gd name="connsiteY2" fmla="*/ 843851 h 3492396"/>
              <a:gd name="connsiteX3" fmla="*/ 3390900 w 6400800"/>
              <a:gd name="connsiteY3" fmla="*/ 215201 h 3492396"/>
              <a:gd name="connsiteX4" fmla="*/ 4692650 w 6400800"/>
              <a:gd name="connsiteY4" fmla="*/ 170751 h 3492396"/>
              <a:gd name="connsiteX5" fmla="*/ 6400800 w 6400800"/>
              <a:gd name="connsiteY5" fmla="*/ 2050351 h 3492396"/>
              <a:gd name="connsiteX0" fmla="*/ 0 w 6400800"/>
              <a:gd name="connsiteY0" fmla="*/ 3485451 h 3492396"/>
              <a:gd name="connsiteX1" fmla="*/ 1720850 w 6400800"/>
              <a:gd name="connsiteY1" fmla="*/ 2850451 h 3492396"/>
              <a:gd name="connsiteX2" fmla="*/ 2978150 w 6400800"/>
              <a:gd name="connsiteY2" fmla="*/ 843851 h 3492396"/>
              <a:gd name="connsiteX3" fmla="*/ 3390900 w 6400800"/>
              <a:gd name="connsiteY3" fmla="*/ 215201 h 3492396"/>
              <a:gd name="connsiteX4" fmla="*/ 4692650 w 6400800"/>
              <a:gd name="connsiteY4" fmla="*/ 170751 h 3492396"/>
              <a:gd name="connsiteX5" fmla="*/ 6400800 w 6400800"/>
              <a:gd name="connsiteY5" fmla="*/ 2050351 h 3492396"/>
              <a:gd name="connsiteX0" fmla="*/ 0 w 6400800"/>
              <a:gd name="connsiteY0" fmla="*/ 3447607 h 3454552"/>
              <a:gd name="connsiteX1" fmla="*/ 1720850 w 6400800"/>
              <a:gd name="connsiteY1" fmla="*/ 2812607 h 3454552"/>
              <a:gd name="connsiteX2" fmla="*/ 2978150 w 6400800"/>
              <a:gd name="connsiteY2" fmla="*/ 806007 h 3454552"/>
              <a:gd name="connsiteX3" fmla="*/ 3390900 w 6400800"/>
              <a:gd name="connsiteY3" fmla="*/ 177357 h 3454552"/>
              <a:gd name="connsiteX4" fmla="*/ 4692650 w 6400800"/>
              <a:gd name="connsiteY4" fmla="*/ 132907 h 3454552"/>
              <a:gd name="connsiteX5" fmla="*/ 6400800 w 6400800"/>
              <a:gd name="connsiteY5" fmla="*/ 2012507 h 3454552"/>
              <a:gd name="connsiteX0" fmla="*/ 0 w 6400800"/>
              <a:gd name="connsiteY0" fmla="*/ 3425562 h 3432507"/>
              <a:gd name="connsiteX1" fmla="*/ 1720850 w 6400800"/>
              <a:gd name="connsiteY1" fmla="*/ 2790562 h 3432507"/>
              <a:gd name="connsiteX2" fmla="*/ 2978150 w 6400800"/>
              <a:gd name="connsiteY2" fmla="*/ 783962 h 3432507"/>
              <a:gd name="connsiteX3" fmla="*/ 3390900 w 6400800"/>
              <a:gd name="connsiteY3" fmla="*/ 155312 h 3432507"/>
              <a:gd name="connsiteX4" fmla="*/ 4641850 w 6400800"/>
              <a:gd name="connsiteY4" fmla="*/ 110862 h 3432507"/>
              <a:gd name="connsiteX5" fmla="*/ 6400800 w 6400800"/>
              <a:gd name="connsiteY5" fmla="*/ 1990462 h 3432507"/>
              <a:gd name="connsiteX0" fmla="*/ 0 w 6400800"/>
              <a:gd name="connsiteY0" fmla="*/ 3449625 h 3456570"/>
              <a:gd name="connsiteX1" fmla="*/ 1720850 w 6400800"/>
              <a:gd name="connsiteY1" fmla="*/ 2814625 h 3456570"/>
              <a:gd name="connsiteX2" fmla="*/ 2978150 w 6400800"/>
              <a:gd name="connsiteY2" fmla="*/ 808025 h 3456570"/>
              <a:gd name="connsiteX3" fmla="*/ 3390900 w 6400800"/>
              <a:gd name="connsiteY3" fmla="*/ 179375 h 3456570"/>
              <a:gd name="connsiteX4" fmla="*/ 4641850 w 6400800"/>
              <a:gd name="connsiteY4" fmla="*/ 134925 h 3456570"/>
              <a:gd name="connsiteX5" fmla="*/ 6400800 w 6400800"/>
              <a:gd name="connsiteY5" fmla="*/ 2014525 h 3456570"/>
              <a:gd name="connsiteX0" fmla="*/ 0 w 6400800"/>
              <a:gd name="connsiteY0" fmla="*/ 3471119 h 3478064"/>
              <a:gd name="connsiteX1" fmla="*/ 1720850 w 6400800"/>
              <a:gd name="connsiteY1" fmla="*/ 2836119 h 3478064"/>
              <a:gd name="connsiteX2" fmla="*/ 2978150 w 6400800"/>
              <a:gd name="connsiteY2" fmla="*/ 829519 h 3478064"/>
              <a:gd name="connsiteX3" fmla="*/ 3390900 w 6400800"/>
              <a:gd name="connsiteY3" fmla="*/ 200869 h 3478064"/>
              <a:gd name="connsiteX4" fmla="*/ 4641850 w 6400800"/>
              <a:gd name="connsiteY4" fmla="*/ 156419 h 3478064"/>
              <a:gd name="connsiteX5" fmla="*/ 6400800 w 6400800"/>
              <a:gd name="connsiteY5" fmla="*/ 2036019 h 3478064"/>
              <a:gd name="connsiteX0" fmla="*/ 0 w 6400800"/>
              <a:gd name="connsiteY0" fmla="*/ 3489723 h 3496668"/>
              <a:gd name="connsiteX1" fmla="*/ 1720850 w 6400800"/>
              <a:gd name="connsiteY1" fmla="*/ 2854723 h 3496668"/>
              <a:gd name="connsiteX2" fmla="*/ 2978150 w 6400800"/>
              <a:gd name="connsiteY2" fmla="*/ 848123 h 3496668"/>
              <a:gd name="connsiteX3" fmla="*/ 3390900 w 6400800"/>
              <a:gd name="connsiteY3" fmla="*/ 219473 h 3496668"/>
              <a:gd name="connsiteX4" fmla="*/ 4641850 w 6400800"/>
              <a:gd name="connsiteY4" fmla="*/ 175023 h 3496668"/>
              <a:gd name="connsiteX5" fmla="*/ 6400800 w 6400800"/>
              <a:gd name="connsiteY5" fmla="*/ 2054623 h 3496668"/>
              <a:gd name="connsiteX0" fmla="*/ 0 w 6400800"/>
              <a:gd name="connsiteY0" fmla="*/ 3425562 h 3432507"/>
              <a:gd name="connsiteX1" fmla="*/ 1720850 w 6400800"/>
              <a:gd name="connsiteY1" fmla="*/ 2790562 h 3432507"/>
              <a:gd name="connsiteX2" fmla="*/ 2978150 w 6400800"/>
              <a:gd name="connsiteY2" fmla="*/ 783962 h 3432507"/>
              <a:gd name="connsiteX3" fmla="*/ 3390900 w 6400800"/>
              <a:gd name="connsiteY3" fmla="*/ 155312 h 3432507"/>
              <a:gd name="connsiteX4" fmla="*/ 4641850 w 6400800"/>
              <a:gd name="connsiteY4" fmla="*/ 110862 h 3432507"/>
              <a:gd name="connsiteX5" fmla="*/ 6400800 w 6400800"/>
              <a:gd name="connsiteY5" fmla="*/ 1990462 h 3432507"/>
              <a:gd name="connsiteX0" fmla="*/ 0 w 6400800"/>
              <a:gd name="connsiteY0" fmla="*/ 3425562 h 3432507"/>
              <a:gd name="connsiteX1" fmla="*/ 1720850 w 6400800"/>
              <a:gd name="connsiteY1" fmla="*/ 2790562 h 3432507"/>
              <a:gd name="connsiteX2" fmla="*/ 2978150 w 6400800"/>
              <a:gd name="connsiteY2" fmla="*/ 783962 h 3432507"/>
              <a:gd name="connsiteX3" fmla="*/ 3390900 w 6400800"/>
              <a:gd name="connsiteY3" fmla="*/ 155312 h 3432507"/>
              <a:gd name="connsiteX4" fmla="*/ 4641850 w 6400800"/>
              <a:gd name="connsiteY4" fmla="*/ 110862 h 3432507"/>
              <a:gd name="connsiteX5" fmla="*/ 6400800 w 6400800"/>
              <a:gd name="connsiteY5" fmla="*/ 1990462 h 3432507"/>
              <a:gd name="connsiteX0" fmla="*/ 0 w 6400800"/>
              <a:gd name="connsiteY0" fmla="*/ 3462446 h 3469391"/>
              <a:gd name="connsiteX1" fmla="*/ 1720850 w 6400800"/>
              <a:gd name="connsiteY1" fmla="*/ 2827446 h 3469391"/>
              <a:gd name="connsiteX2" fmla="*/ 2978150 w 6400800"/>
              <a:gd name="connsiteY2" fmla="*/ 820846 h 3469391"/>
              <a:gd name="connsiteX3" fmla="*/ 3530600 w 6400800"/>
              <a:gd name="connsiteY3" fmla="*/ 198546 h 3469391"/>
              <a:gd name="connsiteX4" fmla="*/ 4641850 w 6400800"/>
              <a:gd name="connsiteY4" fmla="*/ 147746 h 3469391"/>
              <a:gd name="connsiteX5" fmla="*/ 6400800 w 6400800"/>
              <a:gd name="connsiteY5" fmla="*/ 2027346 h 3469391"/>
              <a:gd name="connsiteX0" fmla="*/ 0 w 6400800"/>
              <a:gd name="connsiteY0" fmla="*/ 3494053 h 3500998"/>
              <a:gd name="connsiteX1" fmla="*/ 1720850 w 6400800"/>
              <a:gd name="connsiteY1" fmla="*/ 2859053 h 3500998"/>
              <a:gd name="connsiteX2" fmla="*/ 2978150 w 6400800"/>
              <a:gd name="connsiteY2" fmla="*/ 852453 h 3500998"/>
              <a:gd name="connsiteX3" fmla="*/ 3530600 w 6400800"/>
              <a:gd name="connsiteY3" fmla="*/ 230153 h 3500998"/>
              <a:gd name="connsiteX4" fmla="*/ 4641850 w 6400800"/>
              <a:gd name="connsiteY4" fmla="*/ 179353 h 3500998"/>
              <a:gd name="connsiteX5" fmla="*/ 6400800 w 6400800"/>
              <a:gd name="connsiteY5" fmla="*/ 2058953 h 3500998"/>
              <a:gd name="connsiteX0" fmla="*/ 0 w 6400800"/>
              <a:gd name="connsiteY0" fmla="*/ 3508148 h 3515093"/>
              <a:gd name="connsiteX1" fmla="*/ 1720850 w 6400800"/>
              <a:gd name="connsiteY1" fmla="*/ 2873148 h 3515093"/>
              <a:gd name="connsiteX2" fmla="*/ 2978150 w 6400800"/>
              <a:gd name="connsiteY2" fmla="*/ 866548 h 3515093"/>
              <a:gd name="connsiteX3" fmla="*/ 3530600 w 6400800"/>
              <a:gd name="connsiteY3" fmla="*/ 244248 h 3515093"/>
              <a:gd name="connsiteX4" fmla="*/ 4641850 w 6400800"/>
              <a:gd name="connsiteY4" fmla="*/ 193448 h 3515093"/>
              <a:gd name="connsiteX5" fmla="*/ 6400800 w 6400800"/>
              <a:gd name="connsiteY5" fmla="*/ 2073048 h 3515093"/>
              <a:gd name="connsiteX0" fmla="*/ 0 w 6400800"/>
              <a:gd name="connsiteY0" fmla="*/ 3518757 h 3525702"/>
              <a:gd name="connsiteX1" fmla="*/ 1720850 w 6400800"/>
              <a:gd name="connsiteY1" fmla="*/ 2883757 h 3525702"/>
              <a:gd name="connsiteX2" fmla="*/ 2978150 w 6400800"/>
              <a:gd name="connsiteY2" fmla="*/ 877157 h 3525702"/>
              <a:gd name="connsiteX3" fmla="*/ 3530600 w 6400800"/>
              <a:gd name="connsiteY3" fmla="*/ 254857 h 3525702"/>
              <a:gd name="connsiteX4" fmla="*/ 4641850 w 6400800"/>
              <a:gd name="connsiteY4" fmla="*/ 204057 h 3525702"/>
              <a:gd name="connsiteX5" fmla="*/ 6400800 w 6400800"/>
              <a:gd name="connsiteY5" fmla="*/ 2083657 h 3525702"/>
              <a:gd name="connsiteX0" fmla="*/ 0 w 6400800"/>
              <a:gd name="connsiteY0" fmla="*/ 3552849 h 3559794"/>
              <a:gd name="connsiteX1" fmla="*/ 1720850 w 6400800"/>
              <a:gd name="connsiteY1" fmla="*/ 2917849 h 3559794"/>
              <a:gd name="connsiteX2" fmla="*/ 2978150 w 6400800"/>
              <a:gd name="connsiteY2" fmla="*/ 911249 h 3559794"/>
              <a:gd name="connsiteX3" fmla="*/ 3454400 w 6400800"/>
              <a:gd name="connsiteY3" fmla="*/ 225449 h 3559794"/>
              <a:gd name="connsiteX4" fmla="*/ 4641850 w 6400800"/>
              <a:gd name="connsiteY4" fmla="*/ 238149 h 3559794"/>
              <a:gd name="connsiteX5" fmla="*/ 6400800 w 6400800"/>
              <a:gd name="connsiteY5" fmla="*/ 2117749 h 3559794"/>
              <a:gd name="connsiteX0" fmla="*/ 0 w 6400800"/>
              <a:gd name="connsiteY0" fmla="*/ 3509721 h 3516666"/>
              <a:gd name="connsiteX1" fmla="*/ 1720850 w 6400800"/>
              <a:gd name="connsiteY1" fmla="*/ 2874721 h 3516666"/>
              <a:gd name="connsiteX2" fmla="*/ 2978150 w 6400800"/>
              <a:gd name="connsiteY2" fmla="*/ 868121 h 3516666"/>
              <a:gd name="connsiteX3" fmla="*/ 3454400 w 6400800"/>
              <a:gd name="connsiteY3" fmla="*/ 182321 h 3516666"/>
              <a:gd name="connsiteX4" fmla="*/ 4641850 w 6400800"/>
              <a:gd name="connsiteY4" fmla="*/ 195021 h 3516666"/>
              <a:gd name="connsiteX5" fmla="*/ 6400800 w 6400800"/>
              <a:gd name="connsiteY5" fmla="*/ 2074621 h 3516666"/>
              <a:gd name="connsiteX0" fmla="*/ 0 w 6400800"/>
              <a:gd name="connsiteY0" fmla="*/ 3482249 h 3489194"/>
              <a:gd name="connsiteX1" fmla="*/ 1720850 w 6400800"/>
              <a:gd name="connsiteY1" fmla="*/ 2847249 h 3489194"/>
              <a:gd name="connsiteX2" fmla="*/ 2978150 w 6400800"/>
              <a:gd name="connsiteY2" fmla="*/ 840649 h 3489194"/>
              <a:gd name="connsiteX3" fmla="*/ 3454400 w 6400800"/>
              <a:gd name="connsiteY3" fmla="*/ 154849 h 3489194"/>
              <a:gd name="connsiteX4" fmla="*/ 4641850 w 6400800"/>
              <a:gd name="connsiteY4" fmla="*/ 167549 h 3489194"/>
              <a:gd name="connsiteX5" fmla="*/ 6400800 w 6400800"/>
              <a:gd name="connsiteY5" fmla="*/ 2047149 h 3489194"/>
              <a:gd name="connsiteX0" fmla="*/ 0 w 6400800"/>
              <a:gd name="connsiteY0" fmla="*/ 3420375 h 3427320"/>
              <a:gd name="connsiteX1" fmla="*/ 1720850 w 6400800"/>
              <a:gd name="connsiteY1" fmla="*/ 2785375 h 3427320"/>
              <a:gd name="connsiteX2" fmla="*/ 2978150 w 6400800"/>
              <a:gd name="connsiteY2" fmla="*/ 778775 h 3427320"/>
              <a:gd name="connsiteX3" fmla="*/ 3454400 w 6400800"/>
              <a:gd name="connsiteY3" fmla="*/ 92975 h 3427320"/>
              <a:gd name="connsiteX4" fmla="*/ 4641850 w 6400800"/>
              <a:gd name="connsiteY4" fmla="*/ 105675 h 3427320"/>
              <a:gd name="connsiteX5" fmla="*/ 6400800 w 6400800"/>
              <a:gd name="connsiteY5" fmla="*/ 1985275 h 3427320"/>
              <a:gd name="connsiteX0" fmla="*/ 0 w 6400800"/>
              <a:gd name="connsiteY0" fmla="*/ 3420375 h 3427320"/>
              <a:gd name="connsiteX1" fmla="*/ 1720850 w 6400800"/>
              <a:gd name="connsiteY1" fmla="*/ 2785375 h 3427320"/>
              <a:gd name="connsiteX2" fmla="*/ 2978150 w 6400800"/>
              <a:gd name="connsiteY2" fmla="*/ 778775 h 3427320"/>
              <a:gd name="connsiteX3" fmla="*/ 3454400 w 6400800"/>
              <a:gd name="connsiteY3" fmla="*/ 92975 h 3427320"/>
              <a:gd name="connsiteX4" fmla="*/ 4641850 w 6400800"/>
              <a:gd name="connsiteY4" fmla="*/ 105675 h 3427320"/>
              <a:gd name="connsiteX5" fmla="*/ 6400800 w 6400800"/>
              <a:gd name="connsiteY5" fmla="*/ 1985275 h 3427320"/>
              <a:gd name="connsiteX0" fmla="*/ 0 w 6400800"/>
              <a:gd name="connsiteY0" fmla="*/ 3425834 h 3432848"/>
              <a:gd name="connsiteX1" fmla="*/ 1720850 w 6400800"/>
              <a:gd name="connsiteY1" fmla="*/ 2790834 h 3432848"/>
              <a:gd name="connsiteX2" fmla="*/ 2876550 w 6400800"/>
              <a:gd name="connsiteY2" fmla="*/ 765184 h 3432848"/>
              <a:gd name="connsiteX3" fmla="*/ 3454400 w 6400800"/>
              <a:gd name="connsiteY3" fmla="*/ 98434 h 3432848"/>
              <a:gd name="connsiteX4" fmla="*/ 4641850 w 6400800"/>
              <a:gd name="connsiteY4" fmla="*/ 111134 h 3432848"/>
              <a:gd name="connsiteX5" fmla="*/ 6400800 w 6400800"/>
              <a:gd name="connsiteY5" fmla="*/ 1990734 h 3432848"/>
              <a:gd name="connsiteX0" fmla="*/ 0 w 6400800"/>
              <a:gd name="connsiteY0" fmla="*/ 3425834 h 3432848"/>
              <a:gd name="connsiteX1" fmla="*/ 1720850 w 6400800"/>
              <a:gd name="connsiteY1" fmla="*/ 2790834 h 3432848"/>
              <a:gd name="connsiteX2" fmla="*/ 2876550 w 6400800"/>
              <a:gd name="connsiteY2" fmla="*/ 765184 h 3432848"/>
              <a:gd name="connsiteX3" fmla="*/ 3454400 w 6400800"/>
              <a:gd name="connsiteY3" fmla="*/ 98434 h 3432848"/>
              <a:gd name="connsiteX4" fmla="*/ 4641850 w 6400800"/>
              <a:gd name="connsiteY4" fmla="*/ 111134 h 3432848"/>
              <a:gd name="connsiteX5" fmla="*/ 6400800 w 6400800"/>
              <a:gd name="connsiteY5" fmla="*/ 1990734 h 3432848"/>
              <a:gd name="connsiteX0" fmla="*/ 0 w 6400800"/>
              <a:gd name="connsiteY0" fmla="*/ 3425834 h 3432848"/>
              <a:gd name="connsiteX1" fmla="*/ 1720850 w 6400800"/>
              <a:gd name="connsiteY1" fmla="*/ 2790834 h 3432848"/>
              <a:gd name="connsiteX2" fmla="*/ 2876550 w 6400800"/>
              <a:gd name="connsiteY2" fmla="*/ 765184 h 3432848"/>
              <a:gd name="connsiteX3" fmla="*/ 3454400 w 6400800"/>
              <a:gd name="connsiteY3" fmla="*/ 98434 h 3432848"/>
              <a:gd name="connsiteX4" fmla="*/ 4641850 w 6400800"/>
              <a:gd name="connsiteY4" fmla="*/ 111134 h 3432848"/>
              <a:gd name="connsiteX5" fmla="*/ 6400800 w 6400800"/>
              <a:gd name="connsiteY5" fmla="*/ 1990734 h 3432848"/>
              <a:gd name="connsiteX0" fmla="*/ 0 w 6400800"/>
              <a:gd name="connsiteY0" fmla="*/ 3426577 h 3433545"/>
              <a:gd name="connsiteX1" fmla="*/ 1720850 w 6400800"/>
              <a:gd name="connsiteY1" fmla="*/ 2791577 h 3433545"/>
              <a:gd name="connsiteX2" fmla="*/ 2895600 w 6400800"/>
              <a:gd name="connsiteY2" fmla="*/ 778627 h 3433545"/>
              <a:gd name="connsiteX3" fmla="*/ 3454400 w 6400800"/>
              <a:gd name="connsiteY3" fmla="*/ 99177 h 3433545"/>
              <a:gd name="connsiteX4" fmla="*/ 4641850 w 6400800"/>
              <a:gd name="connsiteY4" fmla="*/ 111877 h 3433545"/>
              <a:gd name="connsiteX5" fmla="*/ 6400800 w 6400800"/>
              <a:gd name="connsiteY5" fmla="*/ 1991477 h 3433545"/>
              <a:gd name="connsiteX0" fmla="*/ 0 w 6400800"/>
              <a:gd name="connsiteY0" fmla="*/ 3438128 h 3445096"/>
              <a:gd name="connsiteX1" fmla="*/ 1720850 w 6400800"/>
              <a:gd name="connsiteY1" fmla="*/ 2803128 h 3445096"/>
              <a:gd name="connsiteX2" fmla="*/ 2895600 w 6400800"/>
              <a:gd name="connsiteY2" fmla="*/ 790178 h 3445096"/>
              <a:gd name="connsiteX3" fmla="*/ 3454400 w 6400800"/>
              <a:gd name="connsiteY3" fmla="*/ 110728 h 3445096"/>
              <a:gd name="connsiteX4" fmla="*/ 4641850 w 6400800"/>
              <a:gd name="connsiteY4" fmla="*/ 123428 h 3445096"/>
              <a:gd name="connsiteX5" fmla="*/ 6400800 w 6400800"/>
              <a:gd name="connsiteY5" fmla="*/ 2003028 h 3445096"/>
              <a:gd name="connsiteX0" fmla="*/ 0 w 6400800"/>
              <a:gd name="connsiteY0" fmla="*/ 3447846 h 3454814"/>
              <a:gd name="connsiteX1" fmla="*/ 1720850 w 6400800"/>
              <a:gd name="connsiteY1" fmla="*/ 2812846 h 3454814"/>
              <a:gd name="connsiteX2" fmla="*/ 2895600 w 6400800"/>
              <a:gd name="connsiteY2" fmla="*/ 799896 h 3454814"/>
              <a:gd name="connsiteX3" fmla="*/ 3454400 w 6400800"/>
              <a:gd name="connsiteY3" fmla="*/ 120446 h 3454814"/>
              <a:gd name="connsiteX4" fmla="*/ 4641850 w 6400800"/>
              <a:gd name="connsiteY4" fmla="*/ 133146 h 3454814"/>
              <a:gd name="connsiteX5" fmla="*/ 6400800 w 6400800"/>
              <a:gd name="connsiteY5" fmla="*/ 2012746 h 3454814"/>
              <a:gd name="connsiteX0" fmla="*/ 0 w 6400800"/>
              <a:gd name="connsiteY0" fmla="*/ 3457863 h 3464831"/>
              <a:gd name="connsiteX1" fmla="*/ 1720850 w 6400800"/>
              <a:gd name="connsiteY1" fmla="*/ 2822863 h 3464831"/>
              <a:gd name="connsiteX2" fmla="*/ 2895600 w 6400800"/>
              <a:gd name="connsiteY2" fmla="*/ 809913 h 3464831"/>
              <a:gd name="connsiteX3" fmla="*/ 3454400 w 6400800"/>
              <a:gd name="connsiteY3" fmla="*/ 130463 h 3464831"/>
              <a:gd name="connsiteX4" fmla="*/ 4641850 w 6400800"/>
              <a:gd name="connsiteY4" fmla="*/ 143163 h 3464831"/>
              <a:gd name="connsiteX5" fmla="*/ 6400800 w 6400800"/>
              <a:gd name="connsiteY5" fmla="*/ 2022763 h 3464831"/>
              <a:gd name="connsiteX0" fmla="*/ 0 w 6400800"/>
              <a:gd name="connsiteY0" fmla="*/ 3457863 h 3457863"/>
              <a:gd name="connsiteX1" fmla="*/ 1720850 w 6400800"/>
              <a:gd name="connsiteY1" fmla="*/ 2822863 h 3457863"/>
              <a:gd name="connsiteX2" fmla="*/ 2895600 w 6400800"/>
              <a:gd name="connsiteY2" fmla="*/ 809913 h 3457863"/>
              <a:gd name="connsiteX3" fmla="*/ 3454400 w 6400800"/>
              <a:gd name="connsiteY3" fmla="*/ 130463 h 3457863"/>
              <a:gd name="connsiteX4" fmla="*/ 4641850 w 6400800"/>
              <a:gd name="connsiteY4" fmla="*/ 143163 h 3457863"/>
              <a:gd name="connsiteX5" fmla="*/ 6400800 w 6400800"/>
              <a:gd name="connsiteY5" fmla="*/ 2022763 h 345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800" h="3457863">
                <a:moveTo>
                  <a:pt x="0" y="3457863"/>
                </a:moveTo>
                <a:cubicBezTo>
                  <a:pt x="620712" y="3395950"/>
                  <a:pt x="1238250" y="3264188"/>
                  <a:pt x="1720850" y="2822863"/>
                </a:cubicBezTo>
                <a:cubicBezTo>
                  <a:pt x="2203450" y="2381538"/>
                  <a:pt x="2632075" y="1233246"/>
                  <a:pt x="2895600" y="809913"/>
                </a:cubicBezTo>
                <a:cubicBezTo>
                  <a:pt x="3159125" y="386580"/>
                  <a:pt x="3182408" y="273338"/>
                  <a:pt x="3454400" y="130463"/>
                </a:cubicBezTo>
                <a:cubicBezTo>
                  <a:pt x="3726392" y="-12412"/>
                  <a:pt x="4131733" y="-76970"/>
                  <a:pt x="4641850" y="143163"/>
                </a:cubicBezTo>
                <a:cubicBezTo>
                  <a:pt x="5151967" y="363296"/>
                  <a:pt x="6400800" y="2022763"/>
                  <a:pt x="6400800" y="2022763"/>
                </a:cubicBezTo>
              </a:path>
            </a:pathLst>
          </a:custGeom>
          <a:ln w="57150" cmpd="sng">
            <a:solidFill>
              <a:srgbClr val="0000FF"/>
            </a:solidFill>
          </a:ln>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 name="角丸四角形 10"/>
          <p:cNvSpPr/>
          <p:nvPr/>
        </p:nvSpPr>
        <p:spPr bwMode="auto">
          <a:xfrm>
            <a:off x="1905000" y="1524000"/>
            <a:ext cx="1371600" cy="3810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charset="0"/>
                <a:ea typeface="HG丸ｺﾞｼｯｸM-PRO" pitchFamily="50" charset="-128"/>
              </a:rPr>
              <a:t>導入</a:t>
            </a:r>
          </a:p>
        </p:txBody>
      </p:sp>
      <p:sp>
        <p:nvSpPr>
          <p:cNvPr id="12" name="角丸四角形 11"/>
          <p:cNvSpPr/>
          <p:nvPr/>
        </p:nvSpPr>
        <p:spPr bwMode="auto">
          <a:xfrm>
            <a:off x="3581400" y="1524000"/>
            <a:ext cx="1371600" cy="381000"/>
          </a:xfrm>
          <a:prstGeom prst="roundRect">
            <a:avLst>
              <a:gd name="adj" fmla="val 0"/>
            </a:avLst>
          </a:prstGeom>
          <a:solidFill>
            <a:schemeClr val="tx2">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charset="0"/>
                <a:ea typeface="HG丸ｺﾞｼｯｸM-PRO" pitchFamily="50" charset="-128"/>
              </a:rPr>
              <a:t>成長</a:t>
            </a:r>
          </a:p>
        </p:txBody>
      </p:sp>
      <p:sp>
        <p:nvSpPr>
          <p:cNvPr id="13" name="角丸四角形 12"/>
          <p:cNvSpPr/>
          <p:nvPr/>
        </p:nvSpPr>
        <p:spPr bwMode="auto">
          <a:xfrm>
            <a:off x="5257800" y="1524000"/>
            <a:ext cx="1371600" cy="381000"/>
          </a:xfrm>
          <a:prstGeom prst="roundRect">
            <a:avLst>
              <a:gd name="adj" fmla="val 0"/>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charset="0"/>
                <a:ea typeface="HG丸ｺﾞｼｯｸM-PRO" pitchFamily="50" charset="-128"/>
              </a:rPr>
              <a:t>成熟</a:t>
            </a:r>
          </a:p>
        </p:txBody>
      </p:sp>
      <p:sp>
        <p:nvSpPr>
          <p:cNvPr id="14" name="角丸四角形 13"/>
          <p:cNvSpPr/>
          <p:nvPr/>
        </p:nvSpPr>
        <p:spPr bwMode="auto">
          <a:xfrm>
            <a:off x="6934200" y="1524000"/>
            <a:ext cx="1371600" cy="381000"/>
          </a:xfrm>
          <a:prstGeom prst="roundRect">
            <a:avLst>
              <a:gd name="adj" fmla="val 0"/>
            </a:avLst>
          </a:prstGeom>
          <a:solidFill>
            <a:srgbClr val="FF0000"/>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charset="0"/>
                <a:ea typeface="HG丸ｺﾞｼｯｸM-PRO" pitchFamily="50" charset="-128"/>
              </a:rPr>
              <a:t>衰退</a:t>
            </a:r>
          </a:p>
        </p:txBody>
      </p:sp>
      <p:cxnSp>
        <p:nvCxnSpPr>
          <p:cNvPr id="16" name="直線コネクタ 15"/>
          <p:cNvCxnSpPr/>
          <p:nvPr/>
        </p:nvCxnSpPr>
        <p:spPr bwMode="auto">
          <a:xfrm>
            <a:off x="1752600" y="3810000"/>
            <a:ext cx="6705600" cy="0"/>
          </a:xfrm>
          <a:prstGeom prst="line">
            <a:avLst/>
          </a:prstGeom>
          <a:solidFill>
            <a:schemeClr val="bg1"/>
          </a:solidFill>
          <a:ln w="38100" cap="flat" cmpd="sng" algn="ctr">
            <a:solidFill>
              <a:schemeClr val="tx2">
                <a:lumMod val="60000"/>
                <a:lumOff val="4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円/楕円 16"/>
          <p:cNvSpPr/>
          <p:nvPr/>
        </p:nvSpPr>
        <p:spPr bwMode="auto">
          <a:xfrm>
            <a:off x="5257800" y="2362200"/>
            <a:ext cx="1371600" cy="1371600"/>
          </a:xfrm>
          <a:prstGeom prst="ellipse">
            <a:avLst/>
          </a:prstGeom>
          <a:gradFill flip="none" rotWithShape="1">
            <a:gsLst>
              <a:gs pos="23000">
                <a:srgbClr val="0000FF">
                  <a:alpha val="94000"/>
                </a:srgbClr>
              </a:gs>
              <a:gs pos="100000">
                <a:srgbClr val="66FFCC">
                  <a:alpha val="59000"/>
                </a:srgbClr>
              </a:gs>
            </a:gsLst>
            <a:path path="circle">
              <a:fillToRect l="50000" t="50000" r="50000" b="50000"/>
            </a:path>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baseline="0" dirty="0" smtClean="0">
                <a:ln>
                  <a:noFill/>
                </a:ln>
                <a:solidFill>
                  <a:srgbClr val="FFFFFF"/>
                </a:solidFill>
                <a:effectLst/>
                <a:latin typeface="Arial" charset="0"/>
                <a:ea typeface="HG丸ｺﾞｼｯｸM-PRO" pitchFamily="50" charset="-128"/>
              </a:rPr>
              <a:t>資金</a:t>
            </a:r>
          </a:p>
        </p:txBody>
      </p:sp>
      <p:grpSp>
        <p:nvGrpSpPr>
          <p:cNvPr id="3" name="図形グループ 2"/>
          <p:cNvGrpSpPr/>
          <p:nvPr/>
        </p:nvGrpSpPr>
        <p:grpSpPr>
          <a:xfrm>
            <a:off x="1905000" y="3642959"/>
            <a:ext cx="3684381" cy="1691041"/>
            <a:chOff x="1905000" y="3642959"/>
            <a:chExt cx="3684381" cy="1691041"/>
          </a:xfrm>
        </p:grpSpPr>
        <p:sp>
          <p:nvSpPr>
            <p:cNvPr id="18" name="円/楕円 17"/>
            <p:cNvSpPr/>
            <p:nvPr/>
          </p:nvSpPr>
          <p:spPr bwMode="auto">
            <a:xfrm>
              <a:off x="1905000" y="3962400"/>
              <a:ext cx="1371600" cy="1371600"/>
            </a:xfrm>
            <a:prstGeom prst="ellipse">
              <a:avLst/>
            </a:prstGeom>
            <a:gradFill flip="none" rotWithShape="1">
              <a:gsLst>
                <a:gs pos="23000">
                  <a:srgbClr val="0000FF">
                    <a:alpha val="94000"/>
                  </a:srgbClr>
                </a:gs>
                <a:gs pos="100000">
                  <a:srgbClr val="66FFCC">
                    <a:alpha val="59000"/>
                  </a:srgbClr>
                </a:gs>
              </a:gsLst>
              <a:path path="circle">
                <a:fillToRect l="50000" t="50000" r="50000" b="50000"/>
              </a:path>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baseline="0" dirty="0" smtClean="0">
                  <a:ln>
                    <a:noFill/>
                  </a:ln>
                  <a:solidFill>
                    <a:srgbClr val="FFFFFF"/>
                  </a:solidFill>
                  <a:effectLst/>
                  <a:latin typeface="Arial" charset="0"/>
                  <a:ea typeface="HG丸ｺﾞｼｯｸM-PRO" pitchFamily="50" charset="-128"/>
                </a:rPr>
                <a:t>資金</a:t>
              </a:r>
            </a:p>
          </p:txBody>
        </p:sp>
        <p:sp>
          <p:nvSpPr>
            <p:cNvPr id="20" name="左矢印 19"/>
            <p:cNvSpPr/>
            <p:nvPr/>
          </p:nvSpPr>
          <p:spPr bwMode="auto">
            <a:xfrm rot="19948207">
              <a:off x="2967178" y="3642959"/>
              <a:ext cx="2622203" cy="609600"/>
            </a:xfrm>
            <a:prstGeom prst="leftArrow">
              <a:avLst/>
            </a:prstGeom>
            <a:solidFill>
              <a:schemeClr val="bg1">
                <a:alpha val="68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cxnSp>
        <p:nvCxnSpPr>
          <p:cNvPr id="22" name="直線矢印コネクタ 21"/>
          <p:cNvCxnSpPr/>
          <p:nvPr/>
        </p:nvCxnSpPr>
        <p:spPr bwMode="auto">
          <a:xfrm flipV="1">
            <a:off x="1295400" y="1295400"/>
            <a:ext cx="0" cy="4572000"/>
          </a:xfrm>
          <a:prstGeom prst="straightConnector1">
            <a:avLst/>
          </a:prstGeom>
          <a:solidFill>
            <a:schemeClr val="bg1"/>
          </a:solidFill>
          <a:ln w="38100" cap="flat" cmpd="sng" algn="ctr">
            <a:solidFill>
              <a:srgbClr val="93CDDD"/>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ホームベース 18"/>
          <p:cNvSpPr/>
          <p:nvPr/>
        </p:nvSpPr>
        <p:spPr bwMode="auto">
          <a:xfrm>
            <a:off x="533400" y="3581400"/>
            <a:ext cx="1143000" cy="457200"/>
          </a:xfrm>
          <a:prstGeom prst="homePlate">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採算ライン</a:t>
            </a:r>
          </a:p>
        </p:txBody>
      </p:sp>
      <p:cxnSp>
        <p:nvCxnSpPr>
          <p:cNvPr id="27" name="直線矢印コネクタ 26"/>
          <p:cNvCxnSpPr/>
          <p:nvPr/>
        </p:nvCxnSpPr>
        <p:spPr bwMode="auto">
          <a:xfrm>
            <a:off x="1752600" y="6248400"/>
            <a:ext cx="6705600" cy="0"/>
          </a:xfrm>
          <a:prstGeom prst="straightConnector1">
            <a:avLst/>
          </a:prstGeom>
          <a:solidFill>
            <a:schemeClr val="bg1"/>
          </a:solidFill>
          <a:ln w="38100" cap="flat" cmpd="sng" algn="ctr">
            <a:solidFill>
              <a:schemeClr val="accent5">
                <a:lumMod val="60000"/>
                <a:lumOff val="4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2" name="図 31" descr="MC9004316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524000"/>
            <a:ext cx="762000" cy="762000"/>
          </a:xfrm>
          <a:prstGeom prst="rect">
            <a:avLst/>
          </a:prstGeom>
        </p:spPr>
      </p:pic>
      <p:pic>
        <p:nvPicPr>
          <p:cNvPr id="33" name="図 32" descr="MC90043158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5943600"/>
            <a:ext cx="673100" cy="673100"/>
          </a:xfrm>
          <a:prstGeom prst="rect">
            <a:avLst/>
          </a:prstGeom>
        </p:spPr>
      </p:pic>
      <p:sp>
        <p:nvSpPr>
          <p:cNvPr id="8" name="テキスト ボックス 7"/>
          <p:cNvSpPr txBox="1"/>
          <p:nvPr/>
        </p:nvSpPr>
        <p:spPr>
          <a:xfrm>
            <a:off x="1828800" y="2057400"/>
            <a:ext cx="3518912" cy="1323439"/>
          </a:xfrm>
          <a:prstGeom prst="rect">
            <a:avLst/>
          </a:prstGeom>
          <a:noFill/>
        </p:spPr>
        <p:txBody>
          <a:bodyPr wrap="none" rtlCol="0">
            <a:spAutoFit/>
          </a:bodyPr>
          <a:lstStyle/>
          <a:p>
            <a:r>
              <a:rPr kumimoji="1" lang="ja-JP" altLang="en-US" sz="2000" dirty="0" smtClean="0">
                <a:solidFill>
                  <a:srgbClr val="FF6600"/>
                </a:solidFill>
                <a:effectLst/>
              </a:rPr>
              <a:t>新規事業が成功する条件は、</a:t>
            </a:r>
            <a:endParaRPr kumimoji="1" lang="en-US" altLang="ja-JP" sz="2000" dirty="0" smtClean="0">
              <a:solidFill>
                <a:srgbClr val="FF6600"/>
              </a:solidFill>
              <a:effectLst/>
            </a:endParaRPr>
          </a:p>
          <a:p>
            <a:r>
              <a:rPr kumimoji="1" lang="ja-JP" altLang="en-US" sz="2000" dirty="0" smtClean="0">
                <a:solidFill>
                  <a:srgbClr val="FF6600"/>
                </a:solidFill>
                <a:effectLst/>
              </a:rPr>
              <a:t>成功するまで失敗を</a:t>
            </a:r>
            <a:endParaRPr kumimoji="1" lang="en-US" altLang="ja-JP" sz="2000" dirty="0" smtClean="0">
              <a:solidFill>
                <a:srgbClr val="FF6600"/>
              </a:solidFill>
              <a:effectLst/>
            </a:endParaRPr>
          </a:p>
          <a:p>
            <a:r>
              <a:rPr kumimoji="1" lang="ja-JP" altLang="en-US" sz="2000" dirty="0" smtClean="0">
                <a:solidFill>
                  <a:srgbClr val="FF6600"/>
                </a:solidFill>
                <a:effectLst/>
              </a:rPr>
              <a:t>繰り返すことができる</a:t>
            </a:r>
            <a:endParaRPr kumimoji="1" lang="en-US" altLang="ja-JP" sz="2000" dirty="0" smtClean="0">
              <a:solidFill>
                <a:srgbClr val="FF6600"/>
              </a:solidFill>
              <a:effectLst/>
            </a:endParaRPr>
          </a:p>
          <a:p>
            <a:r>
              <a:rPr kumimoji="1" lang="ja-JP" altLang="en-US" sz="2000" dirty="0" smtClean="0">
                <a:solidFill>
                  <a:srgbClr val="FF6600"/>
                </a:solidFill>
                <a:effectLst/>
              </a:rPr>
              <a:t>資金力があること。</a:t>
            </a:r>
            <a:endParaRPr kumimoji="1" lang="ja-JP" altLang="en-US" sz="2000" dirty="0">
              <a:solidFill>
                <a:srgbClr val="FF6600"/>
              </a:solidFill>
              <a:effectLst/>
            </a:endParaRPr>
          </a:p>
        </p:txBody>
      </p:sp>
    </p:spTree>
    <p:extLst>
      <p:ext uri="{BB962C8B-B14F-4D97-AF65-F5344CB8AC3E}">
        <p14:creationId xmlns:p14="http://schemas.microsoft.com/office/powerpoint/2010/main" val="293409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資金シフトの</a:t>
            </a:r>
            <a:r>
              <a:rPr kumimoji="1" lang="ja-JP" altLang="en-US" dirty="0" smtClean="0"/>
              <a:t>進める（２）</a:t>
            </a:r>
            <a:endParaRPr kumimoji="1" lang="ja-JP" altLang="en-US" dirty="0"/>
          </a:p>
        </p:txBody>
      </p:sp>
      <p:sp>
        <p:nvSpPr>
          <p:cNvPr id="10" name="フリーフォーム 9"/>
          <p:cNvSpPr/>
          <p:nvPr/>
        </p:nvSpPr>
        <p:spPr>
          <a:xfrm>
            <a:off x="2209800" y="3657600"/>
            <a:ext cx="3303030" cy="1784375"/>
          </a:xfrm>
          <a:custGeom>
            <a:avLst/>
            <a:gdLst>
              <a:gd name="connsiteX0" fmla="*/ 0 w 6400800"/>
              <a:gd name="connsiteY0" fmla="*/ 3536224 h 3570801"/>
              <a:gd name="connsiteX1" fmla="*/ 1758950 w 6400800"/>
              <a:gd name="connsiteY1" fmla="*/ 3212374 h 3570801"/>
              <a:gd name="connsiteX2" fmla="*/ 3028950 w 6400800"/>
              <a:gd name="connsiteY2" fmla="*/ 964474 h 3570801"/>
              <a:gd name="connsiteX3" fmla="*/ 3905250 w 6400800"/>
              <a:gd name="connsiteY3" fmla="*/ 221524 h 3570801"/>
              <a:gd name="connsiteX4" fmla="*/ 4775200 w 6400800"/>
              <a:gd name="connsiteY4" fmla="*/ 151674 h 3570801"/>
              <a:gd name="connsiteX5" fmla="*/ 6400800 w 6400800"/>
              <a:gd name="connsiteY5" fmla="*/ 2101124 h 3570801"/>
              <a:gd name="connsiteX0" fmla="*/ 0 w 6400800"/>
              <a:gd name="connsiteY0" fmla="*/ 3600535 h 3635112"/>
              <a:gd name="connsiteX1" fmla="*/ 1758950 w 6400800"/>
              <a:gd name="connsiteY1" fmla="*/ 3276685 h 3635112"/>
              <a:gd name="connsiteX2" fmla="*/ 3028950 w 6400800"/>
              <a:gd name="connsiteY2" fmla="*/ 1028785 h 3635112"/>
              <a:gd name="connsiteX3" fmla="*/ 3746500 w 6400800"/>
              <a:gd name="connsiteY3" fmla="*/ 139785 h 3635112"/>
              <a:gd name="connsiteX4" fmla="*/ 4775200 w 6400800"/>
              <a:gd name="connsiteY4" fmla="*/ 215985 h 3635112"/>
              <a:gd name="connsiteX5" fmla="*/ 6400800 w 6400800"/>
              <a:gd name="connsiteY5" fmla="*/ 2165435 h 3635112"/>
              <a:gd name="connsiteX0" fmla="*/ 0 w 6400800"/>
              <a:gd name="connsiteY0" fmla="*/ 3591675 h 3626252"/>
              <a:gd name="connsiteX1" fmla="*/ 1758950 w 6400800"/>
              <a:gd name="connsiteY1" fmla="*/ 3267825 h 3626252"/>
              <a:gd name="connsiteX2" fmla="*/ 3028950 w 6400800"/>
              <a:gd name="connsiteY2" fmla="*/ 1019925 h 3626252"/>
              <a:gd name="connsiteX3" fmla="*/ 3746500 w 6400800"/>
              <a:gd name="connsiteY3" fmla="*/ 130925 h 3626252"/>
              <a:gd name="connsiteX4" fmla="*/ 4775200 w 6400800"/>
              <a:gd name="connsiteY4" fmla="*/ 207125 h 3626252"/>
              <a:gd name="connsiteX5" fmla="*/ 6400800 w 6400800"/>
              <a:gd name="connsiteY5" fmla="*/ 2156575 h 3626252"/>
              <a:gd name="connsiteX0" fmla="*/ 0 w 6400800"/>
              <a:gd name="connsiteY0" fmla="*/ 3514171 h 3548748"/>
              <a:gd name="connsiteX1" fmla="*/ 1758950 w 6400800"/>
              <a:gd name="connsiteY1" fmla="*/ 3190321 h 3548748"/>
              <a:gd name="connsiteX2" fmla="*/ 3028950 w 6400800"/>
              <a:gd name="connsiteY2" fmla="*/ 942421 h 3548748"/>
              <a:gd name="connsiteX3" fmla="*/ 3746500 w 6400800"/>
              <a:gd name="connsiteY3" fmla="*/ 53421 h 3548748"/>
              <a:gd name="connsiteX4" fmla="*/ 4775200 w 6400800"/>
              <a:gd name="connsiteY4" fmla="*/ 129621 h 3548748"/>
              <a:gd name="connsiteX5" fmla="*/ 6400800 w 6400800"/>
              <a:gd name="connsiteY5" fmla="*/ 2079071 h 3548748"/>
              <a:gd name="connsiteX0" fmla="*/ 0 w 6400800"/>
              <a:gd name="connsiteY0" fmla="*/ 3542723 h 3577300"/>
              <a:gd name="connsiteX1" fmla="*/ 1758950 w 6400800"/>
              <a:gd name="connsiteY1" fmla="*/ 3218873 h 3577300"/>
              <a:gd name="connsiteX2" fmla="*/ 3028950 w 6400800"/>
              <a:gd name="connsiteY2" fmla="*/ 970973 h 3577300"/>
              <a:gd name="connsiteX3" fmla="*/ 3746500 w 6400800"/>
              <a:gd name="connsiteY3" fmla="*/ 81973 h 3577300"/>
              <a:gd name="connsiteX4" fmla="*/ 4572000 w 6400800"/>
              <a:gd name="connsiteY4" fmla="*/ 113723 h 3577300"/>
              <a:gd name="connsiteX5" fmla="*/ 6400800 w 6400800"/>
              <a:gd name="connsiteY5" fmla="*/ 2107623 h 3577300"/>
              <a:gd name="connsiteX0" fmla="*/ 0 w 6400800"/>
              <a:gd name="connsiteY0" fmla="*/ 3578958 h 3613535"/>
              <a:gd name="connsiteX1" fmla="*/ 1758950 w 6400800"/>
              <a:gd name="connsiteY1" fmla="*/ 3255108 h 3613535"/>
              <a:gd name="connsiteX2" fmla="*/ 3028950 w 6400800"/>
              <a:gd name="connsiteY2" fmla="*/ 1007208 h 3613535"/>
              <a:gd name="connsiteX3" fmla="*/ 3746500 w 6400800"/>
              <a:gd name="connsiteY3" fmla="*/ 118208 h 3613535"/>
              <a:gd name="connsiteX4" fmla="*/ 4584700 w 6400800"/>
              <a:gd name="connsiteY4" fmla="*/ 80108 h 3613535"/>
              <a:gd name="connsiteX5" fmla="*/ 6400800 w 6400800"/>
              <a:gd name="connsiteY5" fmla="*/ 2143858 h 3613535"/>
              <a:gd name="connsiteX0" fmla="*/ 0 w 6400800"/>
              <a:gd name="connsiteY0" fmla="*/ 3543075 h 3577652"/>
              <a:gd name="connsiteX1" fmla="*/ 1758950 w 6400800"/>
              <a:gd name="connsiteY1" fmla="*/ 3219225 h 3577652"/>
              <a:gd name="connsiteX2" fmla="*/ 3028950 w 6400800"/>
              <a:gd name="connsiteY2" fmla="*/ 971325 h 3577652"/>
              <a:gd name="connsiteX3" fmla="*/ 3746500 w 6400800"/>
              <a:gd name="connsiteY3" fmla="*/ 82325 h 3577652"/>
              <a:gd name="connsiteX4" fmla="*/ 4584700 w 6400800"/>
              <a:gd name="connsiteY4" fmla="*/ 44225 h 3577652"/>
              <a:gd name="connsiteX5" fmla="*/ 6400800 w 6400800"/>
              <a:gd name="connsiteY5" fmla="*/ 2107975 h 3577652"/>
              <a:gd name="connsiteX0" fmla="*/ 0 w 6400800"/>
              <a:gd name="connsiteY0" fmla="*/ 3516761 h 3551338"/>
              <a:gd name="connsiteX1" fmla="*/ 1758950 w 6400800"/>
              <a:gd name="connsiteY1" fmla="*/ 3192911 h 3551338"/>
              <a:gd name="connsiteX2" fmla="*/ 3028950 w 6400800"/>
              <a:gd name="connsiteY2" fmla="*/ 945011 h 3551338"/>
              <a:gd name="connsiteX3" fmla="*/ 3746500 w 6400800"/>
              <a:gd name="connsiteY3" fmla="*/ 56011 h 3551338"/>
              <a:gd name="connsiteX4" fmla="*/ 4584700 w 6400800"/>
              <a:gd name="connsiteY4" fmla="*/ 17911 h 3551338"/>
              <a:gd name="connsiteX5" fmla="*/ 6400800 w 6400800"/>
              <a:gd name="connsiteY5" fmla="*/ 2081661 h 3551338"/>
              <a:gd name="connsiteX0" fmla="*/ 0 w 6400800"/>
              <a:gd name="connsiteY0" fmla="*/ 3632817 h 3667394"/>
              <a:gd name="connsiteX1" fmla="*/ 1758950 w 6400800"/>
              <a:gd name="connsiteY1" fmla="*/ 3308967 h 3667394"/>
              <a:gd name="connsiteX2" fmla="*/ 3028950 w 6400800"/>
              <a:gd name="connsiteY2" fmla="*/ 1061067 h 3667394"/>
              <a:gd name="connsiteX3" fmla="*/ 3498850 w 6400800"/>
              <a:gd name="connsiteY3" fmla="*/ 254617 h 3667394"/>
              <a:gd name="connsiteX4" fmla="*/ 4584700 w 6400800"/>
              <a:gd name="connsiteY4" fmla="*/ 133967 h 3667394"/>
              <a:gd name="connsiteX5" fmla="*/ 6400800 w 6400800"/>
              <a:gd name="connsiteY5" fmla="*/ 2197717 h 3667394"/>
              <a:gd name="connsiteX0" fmla="*/ 0 w 6400800"/>
              <a:gd name="connsiteY0" fmla="*/ 3643101 h 3677678"/>
              <a:gd name="connsiteX1" fmla="*/ 1758950 w 6400800"/>
              <a:gd name="connsiteY1" fmla="*/ 3319251 h 3677678"/>
              <a:gd name="connsiteX2" fmla="*/ 3028950 w 6400800"/>
              <a:gd name="connsiteY2" fmla="*/ 1071351 h 3677678"/>
              <a:gd name="connsiteX3" fmla="*/ 3498850 w 6400800"/>
              <a:gd name="connsiteY3" fmla="*/ 264901 h 3677678"/>
              <a:gd name="connsiteX4" fmla="*/ 4584700 w 6400800"/>
              <a:gd name="connsiteY4" fmla="*/ 144251 h 3677678"/>
              <a:gd name="connsiteX5" fmla="*/ 6400800 w 6400800"/>
              <a:gd name="connsiteY5" fmla="*/ 2208001 h 3677678"/>
              <a:gd name="connsiteX0" fmla="*/ 0 w 6400800"/>
              <a:gd name="connsiteY0" fmla="*/ 3519351 h 3553928"/>
              <a:gd name="connsiteX1" fmla="*/ 1758950 w 6400800"/>
              <a:gd name="connsiteY1" fmla="*/ 3195501 h 3553928"/>
              <a:gd name="connsiteX2" fmla="*/ 3028950 w 6400800"/>
              <a:gd name="connsiteY2" fmla="*/ 947601 h 3553928"/>
              <a:gd name="connsiteX3" fmla="*/ 3498850 w 6400800"/>
              <a:gd name="connsiteY3" fmla="*/ 141151 h 3553928"/>
              <a:gd name="connsiteX4" fmla="*/ 4597400 w 6400800"/>
              <a:gd name="connsiteY4" fmla="*/ 198301 h 3553928"/>
              <a:gd name="connsiteX5" fmla="*/ 6400800 w 6400800"/>
              <a:gd name="connsiteY5" fmla="*/ 2084251 h 3553928"/>
              <a:gd name="connsiteX0" fmla="*/ 0 w 6400800"/>
              <a:gd name="connsiteY0" fmla="*/ 3570112 h 3604689"/>
              <a:gd name="connsiteX1" fmla="*/ 1758950 w 6400800"/>
              <a:gd name="connsiteY1" fmla="*/ 3246262 h 3604689"/>
              <a:gd name="connsiteX2" fmla="*/ 3028950 w 6400800"/>
              <a:gd name="connsiteY2" fmla="*/ 998362 h 3604689"/>
              <a:gd name="connsiteX3" fmla="*/ 3498850 w 6400800"/>
              <a:gd name="connsiteY3" fmla="*/ 191912 h 3604689"/>
              <a:gd name="connsiteX4" fmla="*/ 4616450 w 6400800"/>
              <a:gd name="connsiteY4" fmla="*/ 172862 h 3604689"/>
              <a:gd name="connsiteX5" fmla="*/ 6400800 w 6400800"/>
              <a:gd name="connsiteY5" fmla="*/ 2135012 h 3604689"/>
              <a:gd name="connsiteX0" fmla="*/ 0 w 6400800"/>
              <a:gd name="connsiteY0" fmla="*/ 3588296 h 3622873"/>
              <a:gd name="connsiteX1" fmla="*/ 1758950 w 6400800"/>
              <a:gd name="connsiteY1" fmla="*/ 3264446 h 3622873"/>
              <a:gd name="connsiteX2" fmla="*/ 3028950 w 6400800"/>
              <a:gd name="connsiteY2" fmla="*/ 1016546 h 3622873"/>
              <a:gd name="connsiteX3" fmla="*/ 3498850 w 6400800"/>
              <a:gd name="connsiteY3" fmla="*/ 210096 h 3622873"/>
              <a:gd name="connsiteX4" fmla="*/ 4705350 w 6400800"/>
              <a:gd name="connsiteY4" fmla="*/ 165646 h 3622873"/>
              <a:gd name="connsiteX5" fmla="*/ 6400800 w 6400800"/>
              <a:gd name="connsiteY5" fmla="*/ 2153196 h 3622873"/>
              <a:gd name="connsiteX0" fmla="*/ 0 w 6400800"/>
              <a:gd name="connsiteY0" fmla="*/ 3500483 h 3535060"/>
              <a:gd name="connsiteX1" fmla="*/ 1758950 w 6400800"/>
              <a:gd name="connsiteY1" fmla="*/ 3176633 h 3535060"/>
              <a:gd name="connsiteX2" fmla="*/ 3028950 w 6400800"/>
              <a:gd name="connsiteY2" fmla="*/ 928733 h 3535060"/>
              <a:gd name="connsiteX3" fmla="*/ 3498850 w 6400800"/>
              <a:gd name="connsiteY3" fmla="*/ 122283 h 3535060"/>
              <a:gd name="connsiteX4" fmla="*/ 4705350 w 6400800"/>
              <a:gd name="connsiteY4" fmla="*/ 77833 h 3535060"/>
              <a:gd name="connsiteX5" fmla="*/ 6400800 w 6400800"/>
              <a:gd name="connsiteY5" fmla="*/ 2065383 h 3535060"/>
              <a:gd name="connsiteX0" fmla="*/ 0 w 6400800"/>
              <a:gd name="connsiteY0" fmla="*/ 3500483 h 3535060"/>
              <a:gd name="connsiteX1" fmla="*/ 1758950 w 6400800"/>
              <a:gd name="connsiteY1" fmla="*/ 3176633 h 3535060"/>
              <a:gd name="connsiteX2" fmla="*/ 3028950 w 6400800"/>
              <a:gd name="connsiteY2" fmla="*/ 928733 h 3535060"/>
              <a:gd name="connsiteX3" fmla="*/ 3498850 w 6400800"/>
              <a:gd name="connsiteY3" fmla="*/ 122283 h 3535060"/>
              <a:gd name="connsiteX4" fmla="*/ 4705350 w 6400800"/>
              <a:gd name="connsiteY4" fmla="*/ 77833 h 3535060"/>
              <a:gd name="connsiteX5" fmla="*/ 6400800 w 6400800"/>
              <a:gd name="connsiteY5" fmla="*/ 2065383 h 3535060"/>
              <a:gd name="connsiteX0" fmla="*/ 0 w 6400800"/>
              <a:gd name="connsiteY0" fmla="*/ 3500483 h 3510187"/>
              <a:gd name="connsiteX1" fmla="*/ 1739900 w 6400800"/>
              <a:gd name="connsiteY1" fmla="*/ 2967083 h 3510187"/>
              <a:gd name="connsiteX2" fmla="*/ 3028950 w 6400800"/>
              <a:gd name="connsiteY2" fmla="*/ 928733 h 3510187"/>
              <a:gd name="connsiteX3" fmla="*/ 3498850 w 6400800"/>
              <a:gd name="connsiteY3" fmla="*/ 122283 h 3510187"/>
              <a:gd name="connsiteX4" fmla="*/ 4705350 w 6400800"/>
              <a:gd name="connsiteY4" fmla="*/ 77833 h 3510187"/>
              <a:gd name="connsiteX5" fmla="*/ 6400800 w 6400800"/>
              <a:gd name="connsiteY5" fmla="*/ 2065383 h 3510187"/>
              <a:gd name="connsiteX0" fmla="*/ 0 w 6400800"/>
              <a:gd name="connsiteY0" fmla="*/ 3500483 h 3512263"/>
              <a:gd name="connsiteX1" fmla="*/ 1739900 w 6400800"/>
              <a:gd name="connsiteY1" fmla="*/ 2967083 h 3512263"/>
              <a:gd name="connsiteX2" fmla="*/ 3028950 w 6400800"/>
              <a:gd name="connsiteY2" fmla="*/ 928733 h 3512263"/>
              <a:gd name="connsiteX3" fmla="*/ 3498850 w 6400800"/>
              <a:gd name="connsiteY3" fmla="*/ 122283 h 3512263"/>
              <a:gd name="connsiteX4" fmla="*/ 4705350 w 6400800"/>
              <a:gd name="connsiteY4" fmla="*/ 77833 h 3512263"/>
              <a:gd name="connsiteX5" fmla="*/ 6400800 w 6400800"/>
              <a:gd name="connsiteY5" fmla="*/ 2065383 h 3512263"/>
              <a:gd name="connsiteX0" fmla="*/ 0 w 6400800"/>
              <a:gd name="connsiteY0" fmla="*/ 3500483 h 3508208"/>
              <a:gd name="connsiteX1" fmla="*/ 1720850 w 6400800"/>
              <a:gd name="connsiteY1" fmla="*/ 2865483 h 3508208"/>
              <a:gd name="connsiteX2" fmla="*/ 3028950 w 6400800"/>
              <a:gd name="connsiteY2" fmla="*/ 928733 h 3508208"/>
              <a:gd name="connsiteX3" fmla="*/ 3498850 w 6400800"/>
              <a:gd name="connsiteY3" fmla="*/ 122283 h 3508208"/>
              <a:gd name="connsiteX4" fmla="*/ 4705350 w 6400800"/>
              <a:gd name="connsiteY4" fmla="*/ 77833 h 3508208"/>
              <a:gd name="connsiteX5" fmla="*/ 6400800 w 6400800"/>
              <a:gd name="connsiteY5" fmla="*/ 2065383 h 3508208"/>
              <a:gd name="connsiteX0" fmla="*/ 0 w 6400800"/>
              <a:gd name="connsiteY0" fmla="*/ 3588296 h 3596021"/>
              <a:gd name="connsiteX1" fmla="*/ 1720850 w 6400800"/>
              <a:gd name="connsiteY1" fmla="*/ 2953296 h 3596021"/>
              <a:gd name="connsiteX2" fmla="*/ 3028950 w 6400800"/>
              <a:gd name="connsiteY2" fmla="*/ 1016546 h 3596021"/>
              <a:gd name="connsiteX3" fmla="*/ 3536950 w 6400800"/>
              <a:gd name="connsiteY3" fmla="*/ 210096 h 3596021"/>
              <a:gd name="connsiteX4" fmla="*/ 4705350 w 6400800"/>
              <a:gd name="connsiteY4" fmla="*/ 165646 h 3596021"/>
              <a:gd name="connsiteX5" fmla="*/ 6400800 w 6400800"/>
              <a:gd name="connsiteY5" fmla="*/ 2153196 h 3596021"/>
              <a:gd name="connsiteX0" fmla="*/ 0 w 6400800"/>
              <a:gd name="connsiteY0" fmla="*/ 3606111 h 3613836"/>
              <a:gd name="connsiteX1" fmla="*/ 1720850 w 6400800"/>
              <a:gd name="connsiteY1" fmla="*/ 2971111 h 3613836"/>
              <a:gd name="connsiteX2" fmla="*/ 3028950 w 6400800"/>
              <a:gd name="connsiteY2" fmla="*/ 1034361 h 3613836"/>
              <a:gd name="connsiteX3" fmla="*/ 3536950 w 6400800"/>
              <a:gd name="connsiteY3" fmla="*/ 227911 h 3613836"/>
              <a:gd name="connsiteX4" fmla="*/ 4705350 w 6400800"/>
              <a:gd name="connsiteY4" fmla="*/ 183461 h 3613836"/>
              <a:gd name="connsiteX5" fmla="*/ 6400800 w 6400800"/>
              <a:gd name="connsiteY5" fmla="*/ 2171011 h 3613836"/>
              <a:gd name="connsiteX0" fmla="*/ 0 w 6400800"/>
              <a:gd name="connsiteY0" fmla="*/ 3564703 h 3572428"/>
              <a:gd name="connsiteX1" fmla="*/ 1720850 w 6400800"/>
              <a:gd name="connsiteY1" fmla="*/ 2929703 h 3572428"/>
              <a:gd name="connsiteX2" fmla="*/ 3028950 w 6400800"/>
              <a:gd name="connsiteY2" fmla="*/ 992953 h 3572428"/>
              <a:gd name="connsiteX3" fmla="*/ 3536950 w 6400800"/>
              <a:gd name="connsiteY3" fmla="*/ 294453 h 3572428"/>
              <a:gd name="connsiteX4" fmla="*/ 4705350 w 6400800"/>
              <a:gd name="connsiteY4" fmla="*/ 142053 h 3572428"/>
              <a:gd name="connsiteX5" fmla="*/ 6400800 w 6400800"/>
              <a:gd name="connsiteY5" fmla="*/ 2129603 h 3572428"/>
              <a:gd name="connsiteX0" fmla="*/ 0 w 6400800"/>
              <a:gd name="connsiteY0" fmla="*/ 3550622 h 3558347"/>
              <a:gd name="connsiteX1" fmla="*/ 1720850 w 6400800"/>
              <a:gd name="connsiteY1" fmla="*/ 2915622 h 3558347"/>
              <a:gd name="connsiteX2" fmla="*/ 3028950 w 6400800"/>
              <a:gd name="connsiteY2" fmla="*/ 978872 h 3558347"/>
              <a:gd name="connsiteX3" fmla="*/ 3543300 w 6400800"/>
              <a:gd name="connsiteY3" fmla="*/ 324822 h 3558347"/>
              <a:gd name="connsiteX4" fmla="*/ 4705350 w 6400800"/>
              <a:gd name="connsiteY4" fmla="*/ 127972 h 3558347"/>
              <a:gd name="connsiteX5" fmla="*/ 6400800 w 6400800"/>
              <a:gd name="connsiteY5" fmla="*/ 2115522 h 3558347"/>
              <a:gd name="connsiteX0" fmla="*/ 0 w 6400800"/>
              <a:gd name="connsiteY0" fmla="*/ 3437195 h 3444920"/>
              <a:gd name="connsiteX1" fmla="*/ 1720850 w 6400800"/>
              <a:gd name="connsiteY1" fmla="*/ 2802195 h 3444920"/>
              <a:gd name="connsiteX2" fmla="*/ 3028950 w 6400800"/>
              <a:gd name="connsiteY2" fmla="*/ 865445 h 3444920"/>
              <a:gd name="connsiteX3" fmla="*/ 3543300 w 6400800"/>
              <a:gd name="connsiteY3" fmla="*/ 211395 h 3444920"/>
              <a:gd name="connsiteX4" fmla="*/ 4692650 w 6400800"/>
              <a:gd name="connsiteY4" fmla="*/ 141545 h 3444920"/>
              <a:gd name="connsiteX5" fmla="*/ 6400800 w 6400800"/>
              <a:gd name="connsiteY5" fmla="*/ 2002095 h 3444920"/>
              <a:gd name="connsiteX0" fmla="*/ 0 w 6400800"/>
              <a:gd name="connsiteY0" fmla="*/ 3453306 h 3461031"/>
              <a:gd name="connsiteX1" fmla="*/ 1720850 w 6400800"/>
              <a:gd name="connsiteY1" fmla="*/ 2818306 h 3461031"/>
              <a:gd name="connsiteX2" fmla="*/ 3028950 w 6400800"/>
              <a:gd name="connsiteY2" fmla="*/ 881556 h 3461031"/>
              <a:gd name="connsiteX3" fmla="*/ 3543300 w 6400800"/>
              <a:gd name="connsiteY3" fmla="*/ 227506 h 3461031"/>
              <a:gd name="connsiteX4" fmla="*/ 4692650 w 6400800"/>
              <a:gd name="connsiteY4" fmla="*/ 157656 h 3461031"/>
              <a:gd name="connsiteX5" fmla="*/ 6400800 w 6400800"/>
              <a:gd name="connsiteY5" fmla="*/ 2018206 h 3461031"/>
              <a:gd name="connsiteX0" fmla="*/ 0 w 6400800"/>
              <a:gd name="connsiteY0" fmla="*/ 3434475 h 3441420"/>
              <a:gd name="connsiteX1" fmla="*/ 1720850 w 6400800"/>
              <a:gd name="connsiteY1" fmla="*/ 2799475 h 3441420"/>
              <a:gd name="connsiteX2" fmla="*/ 2978150 w 6400800"/>
              <a:gd name="connsiteY2" fmla="*/ 792875 h 3441420"/>
              <a:gd name="connsiteX3" fmla="*/ 3543300 w 6400800"/>
              <a:gd name="connsiteY3" fmla="*/ 208675 h 3441420"/>
              <a:gd name="connsiteX4" fmla="*/ 4692650 w 6400800"/>
              <a:gd name="connsiteY4" fmla="*/ 138825 h 3441420"/>
              <a:gd name="connsiteX5" fmla="*/ 6400800 w 6400800"/>
              <a:gd name="connsiteY5" fmla="*/ 1999375 h 3441420"/>
              <a:gd name="connsiteX0" fmla="*/ 0 w 6400800"/>
              <a:gd name="connsiteY0" fmla="*/ 3466423 h 3473368"/>
              <a:gd name="connsiteX1" fmla="*/ 1720850 w 6400800"/>
              <a:gd name="connsiteY1" fmla="*/ 2831423 h 3473368"/>
              <a:gd name="connsiteX2" fmla="*/ 2978150 w 6400800"/>
              <a:gd name="connsiteY2" fmla="*/ 824823 h 3473368"/>
              <a:gd name="connsiteX3" fmla="*/ 3536950 w 6400800"/>
              <a:gd name="connsiteY3" fmla="*/ 158073 h 3473368"/>
              <a:gd name="connsiteX4" fmla="*/ 4692650 w 6400800"/>
              <a:gd name="connsiteY4" fmla="*/ 170773 h 3473368"/>
              <a:gd name="connsiteX5" fmla="*/ 6400800 w 6400800"/>
              <a:gd name="connsiteY5" fmla="*/ 2031323 h 3473368"/>
              <a:gd name="connsiteX0" fmla="*/ 0 w 6400800"/>
              <a:gd name="connsiteY0" fmla="*/ 3484144 h 3491089"/>
              <a:gd name="connsiteX1" fmla="*/ 1720850 w 6400800"/>
              <a:gd name="connsiteY1" fmla="*/ 2849144 h 3491089"/>
              <a:gd name="connsiteX2" fmla="*/ 2978150 w 6400800"/>
              <a:gd name="connsiteY2" fmla="*/ 842544 h 3491089"/>
              <a:gd name="connsiteX3" fmla="*/ 3536950 w 6400800"/>
              <a:gd name="connsiteY3" fmla="*/ 175794 h 3491089"/>
              <a:gd name="connsiteX4" fmla="*/ 4692650 w 6400800"/>
              <a:gd name="connsiteY4" fmla="*/ 188494 h 3491089"/>
              <a:gd name="connsiteX5" fmla="*/ 6400800 w 6400800"/>
              <a:gd name="connsiteY5" fmla="*/ 2049044 h 3491089"/>
              <a:gd name="connsiteX0" fmla="*/ 0 w 6400800"/>
              <a:gd name="connsiteY0" fmla="*/ 3479706 h 3486651"/>
              <a:gd name="connsiteX1" fmla="*/ 1720850 w 6400800"/>
              <a:gd name="connsiteY1" fmla="*/ 2844706 h 3486651"/>
              <a:gd name="connsiteX2" fmla="*/ 2978150 w 6400800"/>
              <a:gd name="connsiteY2" fmla="*/ 838106 h 3486651"/>
              <a:gd name="connsiteX3" fmla="*/ 3536950 w 6400800"/>
              <a:gd name="connsiteY3" fmla="*/ 171356 h 3486651"/>
              <a:gd name="connsiteX4" fmla="*/ 4692650 w 6400800"/>
              <a:gd name="connsiteY4" fmla="*/ 165006 h 3486651"/>
              <a:gd name="connsiteX5" fmla="*/ 6400800 w 6400800"/>
              <a:gd name="connsiteY5" fmla="*/ 2044606 h 3486651"/>
              <a:gd name="connsiteX0" fmla="*/ 0 w 6400800"/>
              <a:gd name="connsiteY0" fmla="*/ 3427945 h 3434890"/>
              <a:gd name="connsiteX1" fmla="*/ 1720850 w 6400800"/>
              <a:gd name="connsiteY1" fmla="*/ 2792945 h 3434890"/>
              <a:gd name="connsiteX2" fmla="*/ 2978150 w 6400800"/>
              <a:gd name="connsiteY2" fmla="*/ 786345 h 3434890"/>
              <a:gd name="connsiteX3" fmla="*/ 3536950 w 6400800"/>
              <a:gd name="connsiteY3" fmla="*/ 119595 h 3434890"/>
              <a:gd name="connsiteX4" fmla="*/ 4692650 w 6400800"/>
              <a:gd name="connsiteY4" fmla="*/ 113245 h 3434890"/>
              <a:gd name="connsiteX5" fmla="*/ 6400800 w 6400800"/>
              <a:gd name="connsiteY5" fmla="*/ 1992845 h 3434890"/>
              <a:gd name="connsiteX0" fmla="*/ 0 w 6400800"/>
              <a:gd name="connsiteY0" fmla="*/ 3440506 h 3447451"/>
              <a:gd name="connsiteX1" fmla="*/ 1720850 w 6400800"/>
              <a:gd name="connsiteY1" fmla="*/ 2805506 h 3447451"/>
              <a:gd name="connsiteX2" fmla="*/ 2978150 w 6400800"/>
              <a:gd name="connsiteY2" fmla="*/ 798906 h 3447451"/>
              <a:gd name="connsiteX3" fmla="*/ 3536950 w 6400800"/>
              <a:gd name="connsiteY3" fmla="*/ 132156 h 3447451"/>
              <a:gd name="connsiteX4" fmla="*/ 4692650 w 6400800"/>
              <a:gd name="connsiteY4" fmla="*/ 125806 h 3447451"/>
              <a:gd name="connsiteX5" fmla="*/ 6400800 w 6400800"/>
              <a:gd name="connsiteY5" fmla="*/ 2005406 h 3447451"/>
              <a:gd name="connsiteX0" fmla="*/ 0 w 6400800"/>
              <a:gd name="connsiteY0" fmla="*/ 3474724 h 3481669"/>
              <a:gd name="connsiteX1" fmla="*/ 1720850 w 6400800"/>
              <a:gd name="connsiteY1" fmla="*/ 2839724 h 3481669"/>
              <a:gd name="connsiteX2" fmla="*/ 2978150 w 6400800"/>
              <a:gd name="connsiteY2" fmla="*/ 833124 h 3481669"/>
              <a:gd name="connsiteX3" fmla="*/ 3390900 w 6400800"/>
              <a:gd name="connsiteY3" fmla="*/ 204474 h 3481669"/>
              <a:gd name="connsiteX4" fmla="*/ 4692650 w 6400800"/>
              <a:gd name="connsiteY4" fmla="*/ 160024 h 3481669"/>
              <a:gd name="connsiteX5" fmla="*/ 6400800 w 6400800"/>
              <a:gd name="connsiteY5" fmla="*/ 2039624 h 3481669"/>
              <a:gd name="connsiteX0" fmla="*/ 0 w 6400800"/>
              <a:gd name="connsiteY0" fmla="*/ 3485451 h 3492396"/>
              <a:gd name="connsiteX1" fmla="*/ 1720850 w 6400800"/>
              <a:gd name="connsiteY1" fmla="*/ 2850451 h 3492396"/>
              <a:gd name="connsiteX2" fmla="*/ 2978150 w 6400800"/>
              <a:gd name="connsiteY2" fmla="*/ 843851 h 3492396"/>
              <a:gd name="connsiteX3" fmla="*/ 3390900 w 6400800"/>
              <a:gd name="connsiteY3" fmla="*/ 215201 h 3492396"/>
              <a:gd name="connsiteX4" fmla="*/ 4692650 w 6400800"/>
              <a:gd name="connsiteY4" fmla="*/ 170751 h 3492396"/>
              <a:gd name="connsiteX5" fmla="*/ 6400800 w 6400800"/>
              <a:gd name="connsiteY5" fmla="*/ 2050351 h 3492396"/>
              <a:gd name="connsiteX0" fmla="*/ 0 w 6400800"/>
              <a:gd name="connsiteY0" fmla="*/ 3485451 h 3492396"/>
              <a:gd name="connsiteX1" fmla="*/ 1720850 w 6400800"/>
              <a:gd name="connsiteY1" fmla="*/ 2850451 h 3492396"/>
              <a:gd name="connsiteX2" fmla="*/ 2978150 w 6400800"/>
              <a:gd name="connsiteY2" fmla="*/ 843851 h 3492396"/>
              <a:gd name="connsiteX3" fmla="*/ 3390900 w 6400800"/>
              <a:gd name="connsiteY3" fmla="*/ 215201 h 3492396"/>
              <a:gd name="connsiteX4" fmla="*/ 4692650 w 6400800"/>
              <a:gd name="connsiteY4" fmla="*/ 170751 h 3492396"/>
              <a:gd name="connsiteX5" fmla="*/ 6400800 w 6400800"/>
              <a:gd name="connsiteY5" fmla="*/ 2050351 h 3492396"/>
              <a:gd name="connsiteX0" fmla="*/ 0 w 6400800"/>
              <a:gd name="connsiteY0" fmla="*/ 3447607 h 3454552"/>
              <a:gd name="connsiteX1" fmla="*/ 1720850 w 6400800"/>
              <a:gd name="connsiteY1" fmla="*/ 2812607 h 3454552"/>
              <a:gd name="connsiteX2" fmla="*/ 2978150 w 6400800"/>
              <a:gd name="connsiteY2" fmla="*/ 806007 h 3454552"/>
              <a:gd name="connsiteX3" fmla="*/ 3390900 w 6400800"/>
              <a:gd name="connsiteY3" fmla="*/ 177357 h 3454552"/>
              <a:gd name="connsiteX4" fmla="*/ 4692650 w 6400800"/>
              <a:gd name="connsiteY4" fmla="*/ 132907 h 3454552"/>
              <a:gd name="connsiteX5" fmla="*/ 6400800 w 6400800"/>
              <a:gd name="connsiteY5" fmla="*/ 2012507 h 3454552"/>
              <a:gd name="connsiteX0" fmla="*/ 0 w 6400800"/>
              <a:gd name="connsiteY0" fmla="*/ 3425562 h 3432507"/>
              <a:gd name="connsiteX1" fmla="*/ 1720850 w 6400800"/>
              <a:gd name="connsiteY1" fmla="*/ 2790562 h 3432507"/>
              <a:gd name="connsiteX2" fmla="*/ 2978150 w 6400800"/>
              <a:gd name="connsiteY2" fmla="*/ 783962 h 3432507"/>
              <a:gd name="connsiteX3" fmla="*/ 3390900 w 6400800"/>
              <a:gd name="connsiteY3" fmla="*/ 155312 h 3432507"/>
              <a:gd name="connsiteX4" fmla="*/ 4641850 w 6400800"/>
              <a:gd name="connsiteY4" fmla="*/ 110862 h 3432507"/>
              <a:gd name="connsiteX5" fmla="*/ 6400800 w 6400800"/>
              <a:gd name="connsiteY5" fmla="*/ 1990462 h 3432507"/>
              <a:gd name="connsiteX0" fmla="*/ 0 w 6400800"/>
              <a:gd name="connsiteY0" fmla="*/ 3449625 h 3456570"/>
              <a:gd name="connsiteX1" fmla="*/ 1720850 w 6400800"/>
              <a:gd name="connsiteY1" fmla="*/ 2814625 h 3456570"/>
              <a:gd name="connsiteX2" fmla="*/ 2978150 w 6400800"/>
              <a:gd name="connsiteY2" fmla="*/ 808025 h 3456570"/>
              <a:gd name="connsiteX3" fmla="*/ 3390900 w 6400800"/>
              <a:gd name="connsiteY3" fmla="*/ 179375 h 3456570"/>
              <a:gd name="connsiteX4" fmla="*/ 4641850 w 6400800"/>
              <a:gd name="connsiteY4" fmla="*/ 134925 h 3456570"/>
              <a:gd name="connsiteX5" fmla="*/ 6400800 w 6400800"/>
              <a:gd name="connsiteY5" fmla="*/ 2014525 h 3456570"/>
              <a:gd name="connsiteX0" fmla="*/ 0 w 6400800"/>
              <a:gd name="connsiteY0" fmla="*/ 3471119 h 3478064"/>
              <a:gd name="connsiteX1" fmla="*/ 1720850 w 6400800"/>
              <a:gd name="connsiteY1" fmla="*/ 2836119 h 3478064"/>
              <a:gd name="connsiteX2" fmla="*/ 2978150 w 6400800"/>
              <a:gd name="connsiteY2" fmla="*/ 829519 h 3478064"/>
              <a:gd name="connsiteX3" fmla="*/ 3390900 w 6400800"/>
              <a:gd name="connsiteY3" fmla="*/ 200869 h 3478064"/>
              <a:gd name="connsiteX4" fmla="*/ 4641850 w 6400800"/>
              <a:gd name="connsiteY4" fmla="*/ 156419 h 3478064"/>
              <a:gd name="connsiteX5" fmla="*/ 6400800 w 6400800"/>
              <a:gd name="connsiteY5" fmla="*/ 2036019 h 3478064"/>
              <a:gd name="connsiteX0" fmla="*/ 0 w 6400800"/>
              <a:gd name="connsiteY0" fmla="*/ 3489723 h 3496668"/>
              <a:gd name="connsiteX1" fmla="*/ 1720850 w 6400800"/>
              <a:gd name="connsiteY1" fmla="*/ 2854723 h 3496668"/>
              <a:gd name="connsiteX2" fmla="*/ 2978150 w 6400800"/>
              <a:gd name="connsiteY2" fmla="*/ 848123 h 3496668"/>
              <a:gd name="connsiteX3" fmla="*/ 3390900 w 6400800"/>
              <a:gd name="connsiteY3" fmla="*/ 219473 h 3496668"/>
              <a:gd name="connsiteX4" fmla="*/ 4641850 w 6400800"/>
              <a:gd name="connsiteY4" fmla="*/ 175023 h 3496668"/>
              <a:gd name="connsiteX5" fmla="*/ 6400800 w 6400800"/>
              <a:gd name="connsiteY5" fmla="*/ 2054623 h 3496668"/>
              <a:gd name="connsiteX0" fmla="*/ 0 w 6400800"/>
              <a:gd name="connsiteY0" fmla="*/ 3425562 h 3432507"/>
              <a:gd name="connsiteX1" fmla="*/ 1720850 w 6400800"/>
              <a:gd name="connsiteY1" fmla="*/ 2790562 h 3432507"/>
              <a:gd name="connsiteX2" fmla="*/ 2978150 w 6400800"/>
              <a:gd name="connsiteY2" fmla="*/ 783962 h 3432507"/>
              <a:gd name="connsiteX3" fmla="*/ 3390900 w 6400800"/>
              <a:gd name="connsiteY3" fmla="*/ 155312 h 3432507"/>
              <a:gd name="connsiteX4" fmla="*/ 4641850 w 6400800"/>
              <a:gd name="connsiteY4" fmla="*/ 110862 h 3432507"/>
              <a:gd name="connsiteX5" fmla="*/ 6400800 w 6400800"/>
              <a:gd name="connsiteY5" fmla="*/ 1990462 h 3432507"/>
              <a:gd name="connsiteX0" fmla="*/ 0 w 6400800"/>
              <a:gd name="connsiteY0" fmla="*/ 3425562 h 3432507"/>
              <a:gd name="connsiteX1" fmla="*/ 1720850 w 6400800"/>
              <a:gd name="connsiteY1" fmla="*/ 2790562 h 3432507"/>
              <a:gd name="connsiteX2" fmla="*/ 2978150 w 6400800"/>
              <a:gd name="connsiteY2" fmla="*/ 783962 h 3432507"/>
              <a:gd name="connsiteX3" fmla="*/ 3390900 w 6400800"/>
              <a:gd name="connsiteY3" fmla="*/ 155312 h 3432507"/>
              <a:gd name="connsiteX4" fmla="*/ 4641850 w 6400800"/>
              <a:gd name="connsiteY4" fmla="*/ 110862 h 3432507"/>
              <a:gd name="connsiteX5" fmla="*/ 6400800 w 6400800"/>
              <a:gd name="connsiteY5" fmla="*/ 1990462 h 3432507"/>
              <a:gd name="connsiteX0" fmla="*/ 0 w 6400800"/>
              <a:gd name="connsiteY0" fmla="*/ 3462446 h 3469391"/>
              <a:gd name="connsiteX1" fmla="*/ 1720850 w 6400800"/>
              <a:gd name="connsiteY1" fmla="*/ 2827446 h 3469391"/>
              <a:gd name="connsiteX2" fmla="*/ 2978150 w 6400800"/>
              <a:gd name="connsiteY2" fmla="*/ 820846 h 3469391"/>
              <a:gd name="connsiteX3" fmla="*/ 3530600 w 6400800"/>
              <a:gd name="connsiteY3" fmla="*/ 198546 h 3469391"/>
              <a:gd name="connsiteX4" fmla="*/ 4641850 w 6400800"/>
              <a:gd name="connsiteY4" fmla="*/ 147746 h 3469391"/>
              <a:gd name="connsiteX5" fmla="*/ 6400800 w 6400800"/>
              <a:gd name="connsiteY5" fmla="*/ 2027346 h 3469391"/>
              <a:gd name="connsiteX0" fmla="*/ 0 w 6400800"/>
              <a:gd name="connsiteY0" fmla="*/ 3494053 h 3500998"/>
              <a:gd name="connsiteX1" fmla="*/ 1720850 w 6400800"/>
              <a:gd name="connsiteY1" fmla="*/ 2859053 h 3500998"/>
              <a:gd name="connsiteX2" fmla="*/ 2978150 w 6400800"/>
              <a:gd name="connsiteY2" fmla="*/ 852453 h 3500998"/>
              <a:gd name="connsiteX3" fmla="*/ 3530600 w 6400800"/>
              <a:gd name="connsiteY3" fmla="*/ 230153 h 3500998"/>
              <a:gd name="connsiteX4" fmla="*/ 4641850 w 6400800"/>
              <a:gd name="connsiteY4" fmla="*/ 179353 h 3500998"/>
              <a:gd name="connsiteX5" fmla="*/ 6400800 w 6400800"/>
              <a:gd name="connsiteY5" fmla="*/ 2058953 h 3500998"/>
              <a:gd name="connsiteX0" fmla="*/ 0 w 6400800"/>
              <a:gd name="connsiteY0" fmla="*/ 3508148 h 3515093"/>
              <a:gd name="connsiteX1" fmla="*/ 1720850 w 6400800"/>
              <a:gd name="connsiteY1" fmla="*/ 2873148 h 3515093"/>
              <a:gd name="connsiteX2" fmla="*/ 2978150 w 6400800"/>
              <a:gd name="connsiteY2" fmla="*/ 866548 h 3515093"/>
              <a:gd name="connsiteX3" fmla="*/ 3530600 w 6400800"/>
              <a:gd name="connsiteY3" fmla="*/ 244248 h 3515093"/>
              <a:gd name="connsiteX4" fmla="*/ 4641850 w 6400800"/>
              <a:gd name="connsiteY4" fmla="*/ 193448 h 3515093"/>
              <a:gd name="connsiteX5" fmla="*/ 6400800 w 6400800"/>
              <a:gd name="connsiteY5" fmla="*/ 2073048 h 3515093"/>
              <a:gd name="connsiteX0" fmla="*/ 0 w 6400800"/>
              <a:gd name="connsiteY0" fmla="*/ 3518757 h 3525702"/>
              <a:gd name="connsiteX1" fmla="*/ 1720850 w 6400800"/>
              <a:gd name="connsiteY1" fmla="*/ 2883757 h 3525702"/>
              <a:gd name="connsiteX2" fmla="*/ 2978150 w 6400800"/>
              <a:gd name="connsiteY2" fmla="*/ 877157 h 3525702"/>
              <a:gd name="connsiteX3" fmla="*/ 3530600 w 6400800"/>
              <a:gd name="connsiteY3" fmla="*/ 254857 h 3525702"/>
              <a:gd name="connsiteX4" fmla="*/ 4641850 w 6400800"/>
              <a:gd name="connsiteY4" fmla="*/ 204057 h 3525702"/>
              <a:gd name="connsiteX5" fmla="*/ 6400800 w 6400800"/>
              <a:gd name="connsiteY5" fmla="*/ 2083657 h 3525702"/>
              <a:gd name="connsiteX0" fmla="*/ 0 w 6400800"/>
              <a:gd name="connsiteY0" fmla="*/ 3552849 h 3559794"/>
              <a:gd name="connsiteX1" fmla="*/ 1720850 w 6400800"/>
              <a:gd name="connsiteY1" fmla="*/ 2917849 h 3559794"/>
              <a:gd name="connsiteX2" fmla="*/ 2978150 w 6400800"/>
              <a:gd name="connsiteY2" fmla="*/ 911249 h 3559794"/>
              <a:gd name="connsiteX3" fmla="*/ 3454400 w 6400800"/>
              <a:gd name="connsiteY3" fmla="*/ 225449 h 3559794"/>
              <a:gd name="connsiteX4" fmla="*/ 4641850 w 6400800"/>
              <a:gd name="connsiteY4" fmla="*/ 238149 h 3559794"/>
              <a:gd name="connsiteX5" fmla="*/ 6400800 w 6400800"/>
              <a:gd name="connsiteY5" fmla="*/ 2117749 h 3559794"/>
              <a:gd name="connsiteX0" fmla="*/ 0 w 6400800"/>
              <a:gd name="connsiteY0" fmla="*/ 3509721 h 3516666"/>
              <a:gd name="connsiteX1" fmla="*/ 1720850 w 6400800"/>
              <a:gd name="connsiteY1" fmla="*/ 2874721 h 3516666"/>
              <a:gd name="connsiteX2" fmla="*/ 2978150 w 6400800"/>
              <a:gd name="connsiteY2" fmla="*/ 868121 h 3516666"/>
              <a:gd name="connsiteX3" fmla="*/ 3454400 w 6400800"/>
              <a:gd name="connsiteY3" fmla="*/ 182321 h 3516666"/>
              <a:gd name="connsiteX4" fmla="*/ 4641850 w 6400800"/>
              <a:gd name="connsiteY4" fmla="*/ 195021 h 3516666"/>
              <a:gd name="connsiteX5" fmla="*/ 6400800 w 6400800"/>
              <a:gd name="connsiteY5" fmla="*/ 2074621 h 3516666"/>
              <a:gd name="connsiteX0" fmla="*/ 0 w 6400800"/>
              <a:gd name="connsiteY0" fmla="*/ 3482249 h 3489194"/>
              <a:gd name="connsiteX1" fmla="*/ 1720850 w 6400800"/>
              <a:gd name="connsiteY1" fmla="*/ 2847249 h 3489194"/>
              <a:gd name="connsiteX2" fmla="*/ 2978150 w 6400800"/>
              <a:gd name="connsiteY2" fmla="*/ 840649 h 3489194"/>
              <a:gd name="connsiteX3" fmla="*/ 3454400 w 6400800"/>
              <a:gd name="connsiteY3" fmla="*/ 154849 h 3489194"/>
              <a:gd name="connsiteX4" fmla="*/ 4641850 w 6400800"/>
              <a:gd name="connsiteY4" fmla="*/ 167549 h 3489194"/>
              <a:gd name="connsiteX5" fmla="*/ 6400800 w 6400800"/>
              <a:gd name="connsiteY5" fmla="*/ 2047149 h 3489194"/>
              <a:gd name="connsiteX0" fmla="*/ 0 w 6400800"/>
              <a:gd name="connsiteY0" fmla="*/ 3420375 h 3427320"/>
              <a:gd name="connsiteX1" fmla="*/ 1720850 w 6400800"/>
              <a:gd name="connsiteY1" fmla="*/ 2785375 h 3427320"/>
              <a:gd name="connsiteX2" fmla="*/ 2978150 w 6400800"/>
              <a:gd name="connsiteY2" fmla="*/ 778775 h 3427320"/>
              <a:gd name="connsiteX3" fmla="*/ 3454400 w 6400800"/>
              <a:gd name="connsiteY3" fmla="*/ 92975 h 3427320"/>
              <a:gd name="connsiteX4" fmla="*/ 4641850 w 6400800"/>
              <a:gd name="connsiteY4" fmla="*/ 105675 h 3427320"/>
              <a:gd name="connsiteX5" fmla="*/ 6400800 w 6400800"/>
              <a:gd name="connsiteY5" fmla="*/ 1985275 h 3427320"/>
              <a:gd name="connsiteX0" fmla="*/ 0 w 6400800"/>
              <a:gd name="connsiteY0" fmla="*/ 3420375 h 3427320"/>
              <a:gd name="connsiteX1" fmla="*/ 1720850 w 6400800"/>
              <a:gd name="connsiteY1" fmla="*/ 2785375 h 3427320"/>
              <a:gd name="connsiteX2" fmla="*/ 2978150 w 6400800"/>
              <a:gd name="connsiteY2" fmla="*/ 778775 h 3427320"/>
              <a:gd name="connsiteX3" fmla="*/ 3454400 w 6400800"/>
              <a:gd name="connsiteY3" fmla="*/ 92975 h 3427320"/>
              <a:gd name="connsiteX4" fmla="*/ 4641850 w 6400800"/>
              <a:gd name="connsiteY4" fmla="*/ 105675 h 3427320"/>
              <a:gd name="connsiteX5" fmla="*/ 6400800 w 6400800"/>
              <a:gd name="connsiteY5" fmla="*/ 1985275 h 3427320"/>
              <a:gd name="connsiteX0" fmla="*/ 0 w 6400800"/>
              <a:gd name="connsiteY0" fmla="*/ 3425834 h 3432848"/>
              <a:gd name="connsiteX1" fmla="*/ 1720850 w 6400800"/>
              <a:gd name="connsiteY1" fmla="*/ 2790834 h 3432848"/>
              <a:gd name="connsiteX2" fmla="*/ 2876550 w 6400800"/>
              <a:gd name="connsiteY2" fmla="*/ 765184 h 3432848"/>
              <a:gd name="connsiteX3" fmla="*/ 3454400 w 6400800"/>
              <a:gd name="connsiteY3" fmla="*/ 98434 h 3432848"/>
              <a:gd name="connsiteX4" fmla="*/ 4641850 w 6400800"/>
              <a:gd name="connsiteY4" fmla="*/ 111134 h 3432848"/>
              <a:gd name="connsiteX5" fmla="*/ 6400800 w 6400800"/>
              <a:gd name="connsiteY5" fmla="*/ 1990734 h 3432848"/>
              <a:gd name="connsiteX0" fmla="*/ 0 w 6400800"/>
              <a:gd name="connsiteY0" fmla="*/ 3425834 h 3432848"/>
              <a:gd name="connsiteX1" fmla="*/ 1720850 w 6400800"/>
              <a:gd name="connsiteY1" fmla="*/ 2790834 h 3432848"/>
              <a:gd name="connsiteX2" fmla="*/ 2876550 w 6400800"/>
              <a:gd name="connsiteY2" fmla="*/ 765184 h 3432848"/>
              <a:gd name="connsiteX3" fmla="*/ 3454400 w 6400800"/>
              <a:gd name="connsiteY3" fmla="*/ 98434 h 3432848"/>
              <a:gd name="connsiteX4" fmla="*/ 4641850 w 6400800"/>
              <a:gd name="connsiteY4" fmla="*/ 111134 h 3432848"/>
              <a:gd name="connsiteX5" fmla="*/ 6400800 w 6400800"/>
              <a:gd name="connsiteY5" fmla="*/ 1990734 h 3432848"/>
              <a:gd name="connsiteX0" fmla="*/ 0 w 6400800"/>
              <a:gd name="connsiteY0" fmla="*/ 3425834 h 3432848"/>
              <a:gd name="connsiteX1" fmla="*/ 1720850 w 6400800"/>
              <a:gd name="connsiteY1" fmla="*/ 2790834 h 3432848"/>
              <a:gd name="connsiteX2" fmla="*/ 2876550 w 6400800"/>
              <a:gd name="connsiteY2" fmla="*/ 765184 h 3432848"/>
              <a:gd name="connsiteX3" fmla="*/ 3454400 w 6400800"/>
              <a:gd name="connsiteY3" fmla="*/ 98434 h 3432848"/>
              <a:gd name="connsiteX4" fmla="*/ 4641850 w 6400800"/>
              <a:gd name="connsiteY4" fmla="*/ 111134 h 3432848"/>
              <a:gd name="connsiteX5" fmla="*/ 6400800 w 6400800"/>
              <a:gd name="connsiteY5" fmla="*/ 1990734 h 3432848"/>
              <a:gd name="connsiteX0" fmla="*/ 0 w 6400800"/>
              <a:gd name="connsiteY0" fmla="*/ 3426577 h 3433545"/>
              <a:gd name="connsiteX1" fmla="*/ 1720850 w 6400800"/>
              <a:gd name="connsiteY1" fmla="*/ 2791577 h 3433545"/>
              <a:gd name="connsiteX2" fmla="*/ 2895600 w 6400800"/>
              <a:gd name="connsiteY2" fmla="*/ 778627 h 3433545"/>
              <a:gd name="connsiteX3" fmla="*/ 3454400 w 6400800"/>
              <a:gd name="connsiteY3" fmla="*/ 99177 h 3433545"/>
              <a:gd name="connsiteX4" fmla="*/ 4641850 w 6400800"/>
              <a:gd name="connsiteY4" fmla="*/ 111877 h 3433545"/>
              <a:gd name="connsiteX5" fmla="*/ 6400800 w 6400800"/>
              <a:gd name="connsiteY5" fmla="*/ 1991477 h 3433545"/>
              <a:gd name="connsiteX0" fmla="*/ 0 w 6400800"/>
              <a:gd name="connsiteY0" fmla="*/ 3438128 h 3445096"/>
              <a:gd name="connsiteX1" fmla="*/ 1720850 w 6400800"/>
              <a:gd name="connsiteY1" fmla="*/ 2803128 h 3445096"/>
              <a:gd name="connsiteX2" fmla="*/ 2895600 w 6400800"/>
              <a:gd name="connsiteY2" fmla="*/ 790178 h 3445096"/>
              <a:gd name="connsiteX3" fmla="*/ 3454400 w 6400800"/>
              <a:gd name="connsiteY3" fmla="*/ 110728 h 3445096"/>
              <a:gd name="connsiteX4" fmla="*/ 4641850 w 6400800"/>
              <a:gd name="connsiteY4" fmla="*/ 123428 h 3445096"/>
              <a:gd name="connsiteX5" fmla="*/ 6400800 w 6400800"/>
              <a:gd name="connsiteY5" fmla="*/ 2003028 h 3445096"/>
              <a:gd name="connsiteX0" fmla="*/ 0 w 6400800"/>
              <a:gd name="connsiteY0" fmla="*/ 3447846 h 3454814"/>
              <a:gd name="connsiteX1" fmla="*/ 1720850 w 6400800"/>
              <a:gd name="connsiteY1" fmla="*/ 2812846 h 3454814"/>
              <a:gd name="connsiteX2" fmla="*/ 2895600 w 6400800"/>
              <a:gd name="connsiteY2" fmla="*/ 799896 h 3454814"/>
              <a:gd name="connsiteX3" fmla="*/ 3454400 w 6400800"/>
              <a:gd name="connsiteY3" fmla="*/ 120446 h 3454814"/>
              <a:gd name="connsiteX4" fmla="*/ 4641850 w 6400800"/>
              <a:gd name="connsiteY4" fmla="*/ 133146 h 3454814"/>
              <a:gd name="connsiteX5" fmla="*/ 6400800 w 6400800"/>
              <a:gd name="connsiteY5" fmla="*/ 2012746 h 3454814"/>
              <a:gd name="connsiteX0" fmla="*/ 0 w 6400800"/>
              <a:gd name="connsiteY0" fmla="*/ 3457863 h 3464831"/>
              <a:gd name="connsiteX1" fmla="*/ 1720850 w 6400800"/>
              <a:gd name="connsiteY1" fmla="*/ 2822863 h 3464831"/>
              <a:gd name="connsiteX2" fmla="*/ 2895600 w 6400800"/>
              <a:gd name="connsiteY2" fmla="*/ 809913 h 3464831"/>
              <a:gd name="connsiteX3" fmla="*/ 3454400 w 6400800"/>
              <a:gd name="connsiteY3" fmla="*/ 130463 h 3464831"/>
              <a:gd name="connsiteX4" fmla="*/ 4641850 w 6400800"/>
              <a:gd name="connsiteY4" fmla="*/ 143163 h 3464831"/>
              <a:gd name="connsiteX5" fmla="*/ 6400800 w 6400800"/>
              <a:gd name="connsiteY5" fmla="*/ 2022763 h 3464831"/>
              <a:gd name="connsiteX0" fmla="*/ 0 w 6400800"/>
              <a:gd name="connsiteY0" fmla="*/ 3457863 h 3457864"/>
              <a:gd name="connsiteX1" fmla="*/ 1720850 w 6400800"/>
              <a:gd name="connsiteY1" fmla="*/ 2822863 h 3457864"/>
              <a:gd name="connsiteX2" fmla="*/ 2895600 w 6400800"/>
              <a:gd name="connsiteY2" fmla="*/ 809913 h 3457864"/>
              <a:gd name="connsiteX3" fmla="*/ 3454400 w 6400800"/>
              <a:gd name="connsiteY3" fmla="*/ 130463 h 3457864"/>
              <a:gd name="connsiteX4" fmla="*/ 4641850 w 6400800"/>
              <a:gd name="connsiteY4" fmla="*/ 143163 h 3457864"/>
              <a:gd name="connsiteX5" fmla="*/ 6400800 w 6400800"/>
              <a:gd name="connsiteY5" fmla="*/ 2022763 h 3457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800" h="3457864">
                <a:moveTo>
                  <a:pt x="0" y="3457863"/>
                </a:moveTo>
                <a:cubicBezTo>
                  <a:pt x="627063" y="3379356"/>
                  <a:pt x="1238250" y="3264188"/>
                  <a:pt x="1720850" y="2822863"/>
                </a:cubicBezTo>
                <a:cubicBezTo>
                  <a:pt x="2203450" y="2381538"/>
                  <a:pt x="2632075" y="1233246"/>
                  <a:pt x="2895600" y="809913"/>
                </a:cubicBezTo>
                <a:cubicBezTo>
                  <a:pt x="3159125" y="386580"/>
                  <a:pt x="3182408" y="273338"/>
                  <a:pt x="3454400" y="130463"/>
                </a:cubicBezTo>
                <a:cubicBezTo>
                  <a:pt x="3726392" y="-12412"/>
                  <a:pt x="4131733" y="-76970"/>
                  <a:pt x="4641850" y="143163"/>
                </a:cubicBezTo>
                <a:cubicBezTo>
                  <a:pt x="5151967" y="363296"/>
                  <a:pt x="6400800" y="2022763"/>
                  <a:pt x="6400800" y="2022763"/>
                </a:cubicBezTo>
              </a:path>
            </a:pathLst>
          </a:custGeom>
          <a:ln w="57150" cmpd="sng">
            <a:solidFill>
              <a:srgbClr val="0000FF"/>
            </a:solidFill>
          </a:ln>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3366FF"/>
              </a:solidFill>
              <a:effectLst/>
              <a:latin typeface="Arial" charset="0"/>
              <a:ea typeface="HG丸ｺﾞｼｯｸM-PRO" pitchFamily="50" charset="-128"/>
            </a:endParaRPr>
          </a:p>
        </p:txBody>
      </p:sp>
      <p:sp>
        <p:nvSpPr>
          <p:cNvPr id="21" name="フリーフォーム 20"/>
          <p:cNvSpPr/>
          <p:nvPr/>
        </p:nvSpPr>
        <p:spPr>
          <a:xfrm>
            <a:off x="4038600" y="2971800"/>
            <a:ext cx="4267200" cy="2305242"/>
          </a:xfrm>
          <a:custGeom>
            <a:avLst/>
            <a:gdLst>
              <a:gd name="connsiteX0" fmla="*/ 0 w 6400800"/>
              <a:gd name="connsiteY0" fmla="*/ 3536224 h 3570801"/>
              <a:gd name="connsiteX1" fmla="*/ 1758950 w 6400800"/>
              <a:gd name="connsiteY1" fmla="*/ 3212374 h 3570801"/>
              <a:gd name="connsiteX2" fmla="*/ 3028950 w 6400800"/>
              <a:gd name="connsiteY2" fmla="*/ 964474 h 3570801"/>
              <a:gd name="connsiteX3" fmla="*/ 3905250 w 6400800"/>
              <a:gd name="connsiteY3" fmla="*/ 221524 h 3570801"/>
              <a:gd name="connsiteX4" fmla="*/ 4775200 w 6400800"/>
              <a:gd name="connsiteY4" fmla="*/ 151674 h 3570801"/>
              <a:gd name="connsiteX5" fmla="*/ 6400800 w 6400800"/>
              <a:gd name="connsiteY5" fmla="*/ 2101124 h 3570801"/>
              <a:gd name="connsiteX0" fmla="*/ 0 w 6400800"/>
              <a:gd name="connsiteY0" fmla="*/ 3600535 h 3635112"/>
              <a:gd name="connsiteX1" fmla="*/ 1758950 w 6400800"/>
              <a:gd name="connsiteY1" fmla="*/ 3276685 h 3635112"/>
              <a:gd name="connsiteX2" fmla="*/ 3028950 w 6400800"/>
              <a:gd name="connsiteY2" fmla="*/ 1028785 h 3635112"/>
              <a:gd name="connsiteX3" fmla="*/ 3746500 w 6400800"/>
              <a:gd name="connsiteY3" fmla="*/ 139785 h 3635112"/>
              <a:gd name="connsiteX4" fmla="*/ 4775200 w 6400800"/>
              <a:gd name="connsiteY4" fmla="*/ 215985 h 3635112"/>
              <a:gd name="connsiteX5" fmla="*/ 6400800 w 6400800"/>
              <a:gd name="connsiteY5" fmla="*/ 2165435 h 3635112"/>
              <a:gd name="connsiteX0" fmla="*/ 0 w 6400800"/>
              <a:gd name="connsiteY0" fmla="*/ 3591675 h 3626252"/>
              <a:gd name="connsiteX1" fmla="*/ 1758950 w 6400800"/>
              <a:gd name="connsiteY1" fmla="*/ 3267825 h 3626252"/>
              <a:gd name="connsiteX2" fmla="*/ 3028950 w 6400800"/>
              <a:gd name="connsiteY2" fmla="*/ 1019925 h 3626252"/>
              <a:gd name="connsiteX3" fmla="*/ 3746500 w 6400800"/>
              <a:gd name="connsiteY3" fmla="*/ 130925 h 3626252"/>
              <a:gd name="connsiteX4" fmla="*/ 4775200 w 6400800"/>
              <a:gd name="connsiteY4" fmla="*/ 207125 h 3626252"/>
              <a:gd name="connsiteX5" fmla="*/ 6400800 w 6400800"/>
              <a:gd name="connsiteY5" fmla="*/ 2156575 h 3626252"/>
              <a:gd name="connsiteX0" fmla="*/ 0 w 6400800"/>
              <a:gd name="connsiteY0" fmla="*/ 3514171 h 3548748"/>
              <a:gd name="connsiteX1" fmla="*/ 1758950 w 6400800"/>
              <a:gd name="connsiteY1" fmla="*/ 3190321 h 3548748"/>
              <a:gd name="connsiteX2" fmla="*/ 3028950 w 6400800"/>
              <a:gd name="connsiteY2" fmla="*/ 942421 h 3548748"/>
              <a:gd name="connsiteX3" fmla="*/ 3746500 w 6400800"/>
              <a:gd name="connsiteY3" fmla="*/ 53421 h 3548748"/>
              <a:gd name="connsiteX4" fmla="*/ 4775200 w 6400800"/>
              <a:gd name="connsiteY4" fmla="*/ 129621 h 3548748"/>
              <a:gd name="connsiteX5" fmla="*/ 6400800 w 6400800"/>
              <a:gd name="connsiteY5" fmla="*/ 2079071 h 3548748"/>
              <a:gd name="connsiteX0" fmla="*/ 0 w 6400800"/>
              <a:gd name="connsiteY0" fmla="*/ 3542723 h 3577300"/>
              <a:gd name="connsiteX1" fmla="*/ 1758950 w 6400800"/>
              <a:gd name="connsiteY1" fmla="*/ 3218873 h 3577300"/>
              <a:gd name="connsiteX2" fmla="*/ 3028950 w 6400800"/>
              <a:gd name="connsiteY2" fmla="*/ 970973 h 3577300"/>
              <a:gd name="connsiteX3" fmla="*/ 3746500 w 6400800"/>
              <a:gd name="connsiteY3" fmla="*/ 81973 h 3577300"/>
              <a:gd name="connsiteX4" fmla="*/ 4572000 w 6400800"/>
              <a:gd name="connsiteY4" fmla="*/ 113723 h 3577300"/>
              <a:gd name="connsiteX5" fmla="*/ 6400800 w 6400800"/>
              <a:gd name="connsiteY5" fmla="*/ 2107623 h 3577300"/>
              <a:gd name="connsiteX0" fmla="*/ 0 w 6400800"/>
              <a:gd name="connsiteY0" fmla="*/ 3578958 h 3613535"/>
              <a:gd name="connsiteX1" fmla="*/ 1758950 w 6400800"/>
              <a:gd name="connsiteY1" fmla="*/ 3255108 h 3613535"/>
              <a:gd name="connsiteX2" fmla="*/ 3028950 w 6400800"/>
              <a:gd name="connsiteY2" fmla="*/ 1007208 h 3613535"/>
              <a:gd name="connsiteX3" fmla="*/ 3746500 w 6400800"/>
              <a:gd name="connsiteY3" fmla="*/ 118208 h 3613535"/>
              <a:gd name="connsiteX4" fmla="*/ 4584700 w 6400800"/>
              <a:gd name="connsiteY4" fmla="*/ 80108 h 3613535"/>
              <a:gd name="connsiteX5" fmla="*/ 6400800 w 6400800"/>
              <a:gd name="connsiteY5" fmla="*/ 2143858 h 3613535"/>
              <a:gd name="connsiteX0" fmla="*/ 0 w 6400800"/>
              <a:gd name="connsiteY0" fmla="*/ 3543075 h 3577652"/>
              <a:gd name="connsiteX1" fmla="*/ 1758950 w 6400800"/>
              <a:gd name="connsiteY1" fmla="*/ 3219225 h 3577652"/>
              <a:gd name="connsiteX2" fmla="*/ 3028950 w 6400800"/>
              <a:gd name="connsiteY2" fmla="*/ 971325 h 3577652"/>
              <a:gd name="connsiteX3" fmla="*/ 3746500 w 6400800"/>
              <a:gd name="connsiteY3" fmla="*/ 82325 h 3577652"/>
              <a:gd name="connsiteX4" fmla="*/ 4584700 w 6400800"/>
              <a:gd name="connsiteY4" fmla="*/ 44225 h 3577652"/>
              <a:gd name="connsiteX5" fmla="*/ 6400800 w 6400800"/>
              <a:gd name="connsiteY5" fmla="*/ 2107975 h 3577652"/>
              <a:gd name="connsiteX0" fmla="*/ 0 w 6400800"/>
              <a:gd name="connsiteY0" fmla="*/ 3516761 h 3551338"/>
              <a:gd name="connsiteX1" fmla="*/ 1758950 w 6400800"/>
              <a:gd name="connsiteY1" fmla="*/ 3192911 h 3551338"/>
              <a:gd name="connsiteX2" fmla="*/ 3028950 w 6400800"/>
              <a:gd name="connsiteY2" fmla="*/ 945011 h 3551338"/>
              <a:gd name="connsiteX3" fmla="*/ 3746500 w 6400800"/>
              <a:gd name="connsiteY3" fmla="*/ 56011 h 3551338"/>
              <a:gd name="connsiteX4" fmla="*/ 4584700 w 6400800"/>
              <a:gd name="connsiteY4" fmla="*/ 17911 h 3551338"/>
              <a:gd name="connsiteX5" fmla="*/ 6400800 w 6400800"/>
              <a:gd name="connsiteY5" fmla="*/ 2081661 h 3551338"/>
              <a:gd name="connsiteX0" fmla="*/ 0 w 6400800"/>
              <a:gd name="connsiteY0" fmla="*/ 3632817 h 3667394"/>
              <a:gd name="connsiteX1" fmla="*/ 1758950 w 6400800"/>
              <a:gd name="connsiteY1" fmla="*/ 3308967 h 3667394"/>
              <a:gd name="connsiteX2" fmla="*/ 3028950 w 6400800"/>
              <a:gd name="connsiteY2" fmla="*/ 1061067 h 3667394"/>
              <a:gd name="connsiteX3" fmla="*/ 3498850 w 6400800"/>
              <a:gd name="connsiteY3" fmla="*/ 254617 h 3667394"/>
              <a:gd name="connsiteX4" fmla="*/ 4584700 w 6400800"/>
              <a:gd name="connsiteY4" fmla="*/ 133967 h 3667394"/>
              <a:gd name="connsiteX5" fmla="*/ 6400800 w 6400800"/>
              <a:gd name="connsiteY5" fmla="*/ 2197717 h 3667394"/>
              <a:gd name="connsiteX0" fmla="*/ 0 w 6400800"/>
              <a:gd name="connsiteY0" fmla="*/ 3643101 h 3677678"/>
              <a:gd name="connsiteX1" fmla="*/ 1758950 w 6400800"/>
              <a:gd name="connsiteY1" fmla="*/ 3319251 h 3677678"/>
              <a:gd name="connsiteX2" fmla="*/ 3028950 w 6400800"/>
              <a:gd name="connsiteY2" fmla="*/ 1071351 h 3677678"/>
              <a:gd name="connsiteX3" fmla="*/ 3498850 w 6400800"/>
              <a:gd name="connsiteY3" fmla="*/ 264901 h 3677678"/>
              <a:gd name="connsiteX4" fmla="*/ 4584700 w 6400800"/>
              <a:gd name="connsiteY4" fmla="*/ 144251 h 3677678"/>
              <a:gd name="connsiteX5" fmla="*/ 6400800 w 6400800"/>
              <a:gd name="connsiteY5" fmla="*/ 2208001 h 3677678"/>
              <a:gd name="connsiteX0" fmla="*/ 0 w 6400800"/>
              <a:gd name="connsiteY0" fmla="*/ 3519351 h 3553928"/>
              <a:gd name="connsiteX1" fmla="*/ 1758950 w 6400800"/>
              <a:gd name="connsiteY1" fmla="*/ 3195501 h 3553928"/>
              <a:gd name="connsiteX2" fmla="*/ 3028950 w 6400800"/>
              <a:gd name="connsiteY2" fmla="*/ 947601 h 3553928"/>
              <a:gd name="connsiteX3" fmla="*/ 3498850 w 6400800"/>
              <a:gd name="connsiteY3" fmla="*/ 141151 h 3553928"/>
              <a:gd name="connsiteX4" fmla="*/ 4597400 w 6400800"/>
              <a:gd name="connsiteY4" fmla="*/ 198301 h 3553928"/>
              <a:gd name="connsiteX5" fmla="*/ 6400800 w 6400800"/>
              <a:gd name="connsiteY5" fmla="*/ 2084251 h 3553928"/>
              <a:gd name="connsiteX0" fmla="*/ 0 w 6400800"/>
              <a:gd name="connsiteY0" fmla="*/ 3570112 h 3604689"/>
              <a:gd name="connsiteX1" fmla="*/ 1758950 w 6400800"/>
              <a:gd name="connsiteY1" fmla="*/ 3246262 h 3604689"/>
              <a:gd name="connsiteX2" fmla="*/ 3028950 w 6400800"/>
              <a:gd name="connsiteY2" fmla="*/ 998362 h 3604689"/>
              <a:gd name="connsiteX3" fmla="*/ 3498850 w 6400800"/>
              <a:gd name="connsiteY3" fmla="*/ 191912 h 3604689"/>
              <a:gd name="connsiteX4" fmla="*/ 4616450 w 6400800"/>
              <a:gd name="connsiteY4" fmla="*/ 172862 h 3604689"/>
              <a:gd name="connsiteX5" fmla="*/ 6400800 w 6400800"/>
              <a:gd name="connsiteY5" fmla="*/ 2135012 h 3604689"/>
              <a:gd name="connsiteX0" fmla="*/ 0 w 6400800"/>
              <a:gd name="connsiteY0" fmla="*/ 3588296 h 3622873"/>
              <a:gd name="connsiteX1" fmla="*/ 1758950 w 6400800"/>
              <a:gd name="connsiteY1" fmla="*/ 3264446 h 3622873"/>
              <a:gd name="connsiteX2" fmla="*/ 3028950 w 6400800"/>
              <a:gd name="connsiteY2" fmla="*/ 1016546 h 3622873"/>
              <a:gd name="connsiteX3" fmla="*/ 3498850 w 6400800"/>
              <a:gd name="connsiteY3" fmla="*/ 210096 h 3622873"/>
              <a:gd name="connsiteX4" fmla="*/ 4705350 w 6400800"/>
              <a:gd name="connsiteY4" fmla="*/ 165646 h 3622873"/>
              <a:gd name="connsiteX5" fmla="*/ 6400800 w 6400800"/>
              <a:gd name="connsiteY5" fmla="*/ 2153196 h 3622873"/>
              <a:gd name="connsiteX0" fmla="*/ 0 w 6400800"/>
              <a:gd name="connsiteY0" fmla="*/ 3500483 h 3535060"/>
              <a:gd name="connsiteX1" fmla="*/ 1758950 w 6400800"/>
              <a:gd name="connsiteY1" fmla="*/ 3176633 h 3535060"/>
              <a:gd name="connsiteX2" fmla="*/ 3028950 w 6400800"/>
              <a:gd name="connsiteY2" fmla="*/ 928733 h 3535060"/>
              <a:gd name="connsiteX3" fmla="*/ 3498850 w 6400800"/>
              <a:gd name="connsiteY3" fmla="*/ 122283 h 3535060"/>
              <a:gd name="connsiteX4" fmla="*/ 4705350 w 6400800"/>
              <a:gd name="connsiteY4" fmla="*/ 77833 h 3535060"/>
              <a:gd name="connsiteX5" fmla="*/ 6400800 w 6400800"/>
              <a:gd name="connsiteY5" fmla="*/ 2065383 h 3535060"/>
              <a:gd name="connsiteX0" fmla="*/ 0 w 6400800"/>
              <a:gd name="connsiteY0" fmla="*/ 3500483 h 3535060"/>
              <a:gd name="connsiteX1" fmla="*/ 1758950 w 6400800"/>
              <a:gd name="connsiteY1" fmla="*/ 3176633 h 3535060"/>
              <a:gd name="connsiteX2" fmla="*/ 3028950 w 6400800"/>
              <a:gd name="connsiteY2" fmla="*/ 928733 h 3535060"/>
              <a:gd name="connsiteX3" fmla="*/ 3498850 w 6400800"/>
              <a:gd name="connsiteY3" fmla="*/ 122283 h 3535060"/>
              <a:gd name="connsiteX4" fmla="*/ 4705350 w 6400800"/>
              <a:gd name="connsiteY4" fmla="*/ 77833 h 3535060"/>
              <a:gd name="connsiteX5" fmla="*/ 6400800 w 6400800"/>
              <a:gd name="connsiteY5" fmla="*/ 2065383 h 3535060"/>
              <a:gd name="connsiteX0" fmla="*/ 0 w 6400800"/>
              <a:gd name="connsiteY0" fmla="*/ 3500483 h 3510187"/>
              <a:gd name="connsiteX1" fmla="*/ 1739900 w 6400800"/>
              <a:gd name="connsiteY1" fmla="*/ 2967083 h 3510187"/>
              <a:gd name="connsiteX2" fmla="*/ 3028950 w 6400800"/>
              <a:gd name="connsiteY2" fmla="*/ 928733 h 3510187"/>
              <a:gd name="connsiteX3" fmla="*/ 3498850 w 6400800"/>
              <a:gd name="connsiteY3" fmla="*/ 122283 h 3510187"/>
              <a:gd name="connsiteX4" fmla="*/ 4705350 w 6400800"/>
              <a:gd name="connsiteY4" fmla="*/ 77833 h 3510187"/>
              <a:gd name="connsiteX5" fmla="*/ 6400800 w 6400800"/>
              <a:gd name="connsiteY5" fmla="*/ 2065383 h 3510187"/>
              <a:gd name="connsiteX0" fmla="*/ 0 w 6400800"/>
              <a:gd name="connsiteY0" fmla="*/ 3500483 h 3512263"/>
              <a:gd name="connsiteX1" fmla="*/ 1739900 w 6400800"/>
              <a:gd name="connsiteY1" fmla="*/ 2967083 h 3512263"/>
              <a:gd name="connsiteX2" fmla="*/ 3028950 w 6400800"/>
              <a:gd name="connsiteY2" fmla="*/ 928733 h 3512263"/>
              <a:gd name="connsiteX3" fmla="*/ 3498850 w 6400800"/>
              <a:gd name="connsiteY3" fmla="*/ 122283 h 3512263"/>
              <a:gd name="connsiteX4" fmla="*/ 4705350 w 6400800"/>
              <a:gd name="connsiteY4" fmla="*/ 77833 h 3512263"/>
              <a:gd name="connsiteX5" fmla="*/ 6400800 w 6400800"/>
              <a:gd name="connsiteY5" fmla="*/ 2065383 h 3512263"/>
              <a:gd name="connsiteX0" fmla="*/ 0 w 6400800"/>
              <a:gd name="connsiteY0" fmla="*/ 3500483 h 3508208"/>
              <a:gd name="connsiteX1" fmla="*/ 1720850 w 6400800"/>
              <a:gd name="connsiteY1" fmla="*/ 2865483 h 3508208"/>
              <a:gd name="connsiteX2" fmla="*/ 3028950 w 6400800"/>
              <a:gd name="connsiteY2" fmla="*/ 928733 h 3508208"/>
              <a:gd name="connsiteX3" fmla="*/ 3498850 w 6400800"/>
              <a:gd name="connsiteY3" fmla="*/ 122283 h 3508208"/>
              <a:gd name="connsiteX4" fmla="*/ 4705350 w 6400800"/>
              <a:gd name="connsiteY4" fmla="*/ 77833 h 3508208"/>
              <a:gd name="connsiteX5" fmla="*/ 6400800 w 6400800"/>
              <a:gd name="connsiteY5" fmla="*/ 2065383 h 3508208"/>
              <a:gd name="connsiteX0" fmla="*/ 0 w 6400800"/>
              <a:gd name="connsiteY0" fmla="*/ 3588296 h 3596021"/>
              <a:gd name="connsiteX1" fmla="*/ 1720850 w 6400800"/>
              <a:gd name="connsiteY1" fmla="*/ 2953296 h 3596021"/>
              <a:gd name="connsiteX2" fmla="*/ 3028950 w 6400800"/>
              <a:gd name="connsiteY2" fmla="*/ 1016546 h 3596021"/>
              <a:gd name="connsiteX3" fmla="*/ 3536950 w 6400800"/>
              <a:gd name="connsiteY3" fmla="*/ 210096 h 3596021"/>
              <a:gd name="connsiteX4" fmla="*/ 4705350 w 6400800"/>
              <a:gd name="connsiteY4" fmla="*/ 165646 h 3596021"/>
              <a:gd name="connsiteX5" fmla="*/ 6400800 w 6400800"/>
              <a:gd name="connsiteY5" fmla="*/ 2153196 h 3596021"/>
              <a:gd name="connsiteX0" fmla="*/ 0 w 6400800"/>
              <a:gd name="connsiteY0" fmla="*/ 3606111 h 3613836"/>
              <a:gd name="connsiteX1" fmla="*/ 1720850 w 6400800"/>
              <a:gd name="connsiteY1" fmla="*/ 2971111 h 3613836"/>
              <a:gd name="connsiteX2" fmla="*/ 3028950 w 6400800"/>
              <a:gd name="connsiteY2" fmla="*/ 1034361 h 3613836"/>
              <a:gd name="connsiteX3" fmla="*/ 3536950 w 6400800"/>
              <a:gd name="connsiteY3" fmla="*/ 227911 h 3613836"/>
              <a:gd name="connsiteX4" fmla="*/ 4705350 w 6400800"/>
              <a:gd name="connsiteY4" fmla="*/ 183461 h 3613836"/>
              <a:gd name="connsiteX5" fmla="*/ 6400800 w 6400800"/>
              <a:gd name="connsiteY5" fmla="*/ 2171011 h 3613836"/>
              <a:gd name="connsiteX0" fmla="*/ 0 w 6400800"/>
              <a:gd name="connsiteY0" fmla="*/ 3564703 h 3572428"/>
              <a:gd name="connsiteX1" fmla="*/ 1720850 w 6400800"/>
              <a:gd name="connsiteY1" fmla="*/ 2929703 h 3572428"/>
              <a:gd name="connsiteX2" fmla="*/ 3028950 w 6400800"/>
              <a:gd name="connsiteY2" fmla="*/ 992953 h 3572428"/>
              <a:gd name="connsiteX3" fmla="*/ 3536950 w 6400800"/>
              <a:gd name="connsiteY3" fmla="*/ 294453 h 3572428"/>
              <a:gd name="connsiteX4" fmla="*/ 4705350 w 6400800"/>
              <a:gd name="connsiteY4" fmla="*/ 142053 h 3572428"/>
              <a:gd name="connsiteX5" fmla="*/ 6400800 w 6400800"/>
              <a:gd name="connsiteY5" fmla="*/ 2129603 h 3572428"/>
              <a:gd name="connsiteX0" fmla="*/ 0 w 6400800"/>
              <a:gd name="connsiteY0" fmla="*/ 3550622 h 3558347"/>
              <a:gd name="connsiteX1" fmla="*/ 1720850 w 6400800"/>
              <a:gd name="connsiteY1" fmla="*/ 2915622 h 3558347"/>
              <a:gd name="connsiteX2" fmla="*/ 3028950 w 6400800"/>
              <a:gd name="connsiteY2" fmla="*/ 978872 h 3558347"/>
              <a:gd name="connsiteX3" fmla="*/ 3543300 w 6400800"/>
              <a:gd name="connsiteY3" fmla="*/ 324822 h 3558347"/>
              <a:gd name="connsiteX4" fmla="*/ 4705350 w 6400800"/>
              <a:gd name="connsiteY4" fmla="*/ 127972 h 3558347"/>
              <a:gd name="connsiteX5" fmla="*/ 6400800 w 6400800"/>
              <a:gd name="connsiteY5" fmla="*/ 2115522 h 3558347"/>
              <a:gd name="connsiteX0" fmla="*/ 0 w 6400800"/>
              <a:gd name="connsiteY0" fmla="*/ 3437195 h 3444920"/>
              <a:gd name="connsiteX1" fmla="*/ 1720850 w 6400800"/>
              <a:gd name="connsiteY1" fmla="*/ 2802195 h 3444920"/>
              <a:gd name="connsiteX2" fmla="*/ 3028950 w 6400800"/>
              <a:gd name="connsiteY2" fmla="*/ 865445 h 3444920"/>
              <a:gd name="connsiteX3" fmla="*/ 3543300 w 6400800"/>
              <a:gd name="connsiteY3" fmla="*/ 211395 h 3444920"/>
              <a:gd name="connsiteX4" fmla="*/ 4692650 w 6400800"/>
              <a:gd name="connsiteY4" fmla="*/ 141545 h 3444920"/>
              <a:gd name="connsiteX5" fmla="*/ 6400800 w 6400800"/>
              <a:gd name="connsiteY5" fmla="*/ 2002095 h 3444920"/>
              <a:gd name="connsiteX0" fmla="*/ 0 w 6400800"/>
              <a:gd name="connsiteY0" fmla="*/ 3453306 h 3461031"/>
              <a:gd name="connsiteX1" fmla="*/ 1720850 w 6400800"/>
              <a:gd name="connsiteY1" fmla="*/ 2818306 h 3461031"/>
              <a:gd name="connsiteX2" fmla="*/ 3028950 w 6400800"/>
              <a:gd name="connsiteY2" fmla="*/ 881556 h 3461031"/>
              <a:gd name="connsiteX3" fmla="*/ 3543300 w 6400800"/>
              <a:gd name="connsiteY3" fmla="*/ 227506 h 3461031"/>
              <a:gd name="connsiteX4" fmla="*/ 4692650 w 6400800"/>
              <a:gd name="connsiteY4" fmla="*/ 157656 h 3461031"/>
              <a:gd name="connsiteX5" fmla="*/ 6400800 w 6400800"/>
              <a:gd name="connsiteY5" fmla="*/ 2018206 h 3461031"/>
              <a:gd name="connsiteX0" fmla="*/ 0 w 6400800"/>
              <a:gd name="connsiteY0" fmla="*/ 3434475 h 3441420"/>
              <a:gd name="connsiteX1" fmla="*/ 1720850 w 6400800"/>
              <a:gd name="connsiteY1" fmla="*/ 2799475 h 3441420"/>
              <a:gd name="connsiteX2" fmla="*/ 2978150 w 6400800"/>
              <a:gd name="connsiteY2" fmla="*/ 792875 h 3441420"/>
              <a:gd name="connsiteX3" fmla="*/ 3543300 w 6400800"/>
              <a:gd name="connsiteY3" fmla="*/ 208675 h 3441420"/>
              <a:gd name="connsiteX4" fmla="*/ 4692650 w 6400800"/>
              <a:gd name="connsiteY4" fmla="*/ 138825 h 3441420"/>
              <a:gd name="connsiteX5" fmla="*/ 6400800 w 6400800"/>
              <a:gd name="connsiteY5" fmla="*/ 1999375 h 3441420"/>
              <a:gd name="connsiteX0" fmla="*/ 0 w 6400800"/>
              <a:gd name="connsiteY0" fmla="*/ 3466423 h 3473368"/>
              <a:gd name="connsiteX1" fmla="*/ 1720850 w 6400800"/>
              <a:gd name="connsiteY1" fmla="*/ 2831423 h 3473368"/>
              <a:gd name="connsiteX2" fmla="*/ 2978150 w 6400800"/>
              <a:gd name="connsiteY2" fmla="*/ 824823 h 3473368"/>
              <a:gd name="connsiteX3" fmla="*/ 3536950 w 6400800"/>
              <a:gd name="connsiteY3" fmla="*/ 158073 h 3473368"/>
              <a:gd name="connsiteX4" fmla="*/ 4692650 w 6400800"/>
              <a:gd name="connsiteY4" fmla="*/ 170773 h 3473368"/>
              <a:gd name="connsiteX5" fmla="*/ 6400800 w 6400800"/>
              <a:gd name="connsiteY5" fmla="*/ 2031323 h 3473368"/>
              <a:gd name="connsiteX0" fmla="*/ 0 w 6400800"/>
              <a:gd name="connsiteY0" fmla="*/ 3484144 h 3491089"/>
              <a:gd name="connsiteX1" fmla="*/ 1720850 w 6400800"/>
              <a:gd name="connsiteY1" fmla="*/ 2849144 h 3491089"/>
              <a:gd name="connsiteX2" fmla="*/ 2978150 w 6400800"/>
              <a:gd name="connsiteY2" fmla="*/ 842544 h 3491089"/>
              <a:gd name="connsiteX3" fmla="*/ 3536950 w 6400800"/>
              <a:gd name="connsiteY3" fmla="*/ 175794 h 3491089"/>
              <a:gd name="connsiteX4" fmla="*/ 4692650 w 6400800"/>
              <a:gd name="connsiteY4" fmla="*/ 188494 h 3491089"/>
              <a:gd name="connsiteX5" fmla="*/ 6400800 w 6400800"/>
              <a:gd name="connsiteY5" fmla="*/ 2049044 h 3491089"/>
              <a:gd name="connsiteX0" fmla="*/ 0 w 6400800"/>
              <a:gd name="connsiteY0" fmla="*/ 3479706 h 3486651"/>
              <a:gd name="connsiteX1" fmla="*/ 1720850 w 6400800"/>
              <a:gd name="connsiteY1" fmla="*/ 2844706 h 3486651"/>
              <a:gd name="connsiteX2" fmla="*/ 2978150 w 6400800"/>
              <a:gd name="connsiteY2" fmla="*/ 838106 h 3486651"/>
              <a:gd name="connsiteX3" fmla="*/ 3536950 w 6400800"/>
              <a:gd name="connsiteY3" fmla="*/ 171356 h 3486651"/>
              <a:gd name="connsiteX4" fmla="*/ 4692650 w 6400800"/>
              <a:gd name="connsiteY4" fmla="*/ 165006 h 3486651"/>
              <a:gd name="connsiteX5" fmla="*/ 6400800 w 6400800"/>
              <a:gd name="connsiteY5" fmla="*/ 2044606 h 3486651"/>
              <a:gd name="connsiteX0" fmla="*/ 0 w 6400800"/>
              <a:gd name="connsiteY0" fmla="*/ 3427945 h 3434890"/>
              <a:gd name="connsiteX1" fmla="*/ 1720850 w 6400800"/>
              <a:gd name="connsiteY1" fmla="*/ 2792945 h 3434890"/>
              <a:gd name="connsiteX2" fmla="*/ 2978150 w 6400800"/>
              <a:gd name="connsiteY2" fmla="*/ 786345 h 3434890"/>
              <a:gd name="connsiteX3" fmla="*/ 3536950 w 6400800"/>
              <a:gd name="connsiteY3" fmla="*/ 119595 h 3434890"/>
              <a:gd name="connsiteX4" fmla="*/ 4692650 w 6400800"/>
              <a:gd name="connsiteY4" fmla="*/ 113245 h 3434890"/>
              <a:gd name="connsiteX5" fmla="*/ 6400800 w 6400800"/>
              <a:gd name="connsiteY5" fmla="*/ 1992845 h 3434890"/>
              <a:gd name="connsiteX0" fmla="*/ 0 w 6400800"/>
              <a:gd name="connsiteY0" fmla="*/ 3440506 h 3447451"/>
              <a:gd name="connsiteX1" fmla="*/ 1720850 w 6400800"/>
              <a:gd name="connsiteY1" fmla="*/ 2805506 h 3447451"/>
              <a:gd name="connsiteX2" fmla="*/ 2978150 w 6400800"/>
              <a:gd name="connsiteY2" fmla="*/ 798906 h 3447451"/>
              <a:gd name="connsiteX3" fmla="*/ 3536950 w 6400800"/>
              <a:gd name="connsiteY3" fmla="*/ 132156 h 3447451"/>
              <a:gd name="connsiteX4" fmla="*/ 4692650 w 6400800"/>
              <a:gd name="connsiteY4" fmla="*/ 125806 h 3447451"/>
              <a:gd name="connsiteX5" fmla="*/ 6400800 w 6400800"/>
              <a:gd name="connsiteY5" fmla="*/ 2005406 h 3447451"/>
              <a:gd name="connsiteX0" fmla="*/ 0 w 6400800"/>
              <a:gd name="connsiteY0" fmla="*/ 3474724 h 3481669"/>
              <a:gd name="connsiteX1" fmla="*/ 1720850 w 6400800"/>
              <a:gd name="connsiteY1" fmla="*/ 2839724 h 3481669"/>
              <a:gd name="connsiteX2" fmla="*/ 2978150 w 6400800"/>
              <a:gd name="connsiteY2" fmla="*/ 833124 h 3481669"/>
              <a:gd name="connsiteX3" fmla="*/ 3390900 w 6400800"/>
              <a:gd name="connsiteY3" fmla="*/ 204474 h 3481669"/>
              <a:gd name="connsiteX4" fmla="*/ 4692650 w 6400800"/>
              <a:gd name="connsiteY4" fmla="*/ 160024 h 3481669"/>
              <a:gd name="connsiteX5" fmla="*/ 6400800 w 6400800"/>
              <a:gd name="connsiteY5" fmla="*/ 2039624 h 3481669"/>
              <a:gd name="connsiteX0" fmla="*/ 0 w 6400800"/>
              <a:gd name="connsiteY0" fmla="*/ 3485451 h 3492396"/>
              <a:gd name="connsiteX1" fmla="*/ 1720850 w 6400800"/>
              <a:gd name="connsiteY1" fmla="*/ 2850451 h 3492396"/>
              <a:gd name="connsiteX2" fmla="*/ 2978150 w 6400800"/>
              <a:gd name="connsiteY2" fmla="*/ 843851 h 3492396"/>
              <a:gd name="connsiteX3" fmla="*/ 3390900 w 6400800"/>
              <a:gd name="connsiteY3" fmla="*/ 215201 h 3492396"/>
              <a:gd name="connsiteX4" fmla="*/ 4692650 w 6400800"/>
              <a:gd name="connsiteY4" fmla="*/ 170751 h 3492396"/>
              <a:gd name="connsiteX5" fmla="*/ 6400800 w 6400800"/>
              <a:gd name="connsiteY5" fmla="*/ 2050351 h 3492396"/>
              <a:gd name="connsiteX0" fmla="*/ 0 w 6400800"/>
              <a:gd name="connsiteY0" fmla="*/ 3485451 h 3492396"/>
              <a:gd name="connsiteX1" fmla="*/ 1720850 w 6400800"/>
              <a:gd name="connsiteY1" fmla="*/ 2850451 h 3492396"/>
              <a:gd name="connsiteX2" fmla="*/ 2978150 w 6400800"/>
              <a:gd name="connsiteY2" fmla="*/ 843851 h 3492396"/>
              <a:gd name="connsiteX3" fmla="*/ 3390900 w 6400800"/>
              <a:gd name="connsiteY3" fmla="*/ 215201 h 3492396"/>
              <a:gd name="connsiteX4" fmla="*/ 4692650 w 6400800"/>
              <a:gd name="connsiteY4" fmla="*/ 170751 h 3492396"/>
              <a:gd name="connsiteX5" fmla="*/ 6400800 w 6400800"/>
              <a:gd name="connsiteY5" fmla="*/ 2050351 h 3492396"/>
              <a:gd name="connsiteX0" fmla="*/ 0 w 6400800"/>
              <a:gd name="connsiteY0" fmla="*/ 3447607 h 3454552"/>
              <a:gd name="connsiteX1" fmla="*/ 1720850 w 6400800"/>
              <a:gd name="connsiteY1" fmla="*/ 2812607 h 3454552"/>
              <a:gd name="connsiteX2" fmla="*/ 2978150 w 6400800"/>
              <a:gd name="connsiteY2" fmla="*/ 806007 h 3454552"/>
              <a:gd name="connsiteX3" fmla="*/ 3390900 w 6400800"/>
              <a:gd name="connsiteY3" fmla="*/ 177357 h 3454552"/>
              <a:gd name="connsiteX4" fmla="*/ 4692650 w 6400800"/>
              <a:gd name="connsiteY4" fmla="*/ 132907 h 3454552"/>
              <a:gd name="connsiteX5" fmla="*/ 6400800 w 6400800"/>
              <a:gd name="connsiteY5" fmla="*/ 2012507 h 3454552"/>
              <a:gd name="connsiteX0" fmla="*/ 0 w 6400800"/>
              <a:gd name="connsiteY0" fmla="*/ 3425562 h 3432507"/>
              <a:gd name="connsiteX1" fmla="*/ 1720850 w 6400800"/>
              <a:gd name="connsiteY1" fmla="*/ 2790562 h 3432507"/>
              <a:gd name="connsiteX2" fmla="*/ 2978150 w 6400800"/>
              <a:gd name="connsiteY2" fmla="*/ 783962 h 3432507"/>
              <a:gd name="connsiteX3" fmla="*/ 3390900 w 6400800"/>
              <a:gd name="connsiteY3" fmla="*/ 155312 h 3432507"/>
              <a:gd name="connsiteX4" fmla="*/ 4641850 w 6400800"/>
              <a:gd name="connsiteY4" fmla="*/ 110862 h 3432507"/>
              <a:gd name="connsiteX5" fmla="*/ 6400800 w 6400800"/>
              <a:gd name="connsiteY5" fmla="*/ 1990462 h 3432507"/>
              <a:gd name="connsiteX0" fmla="*/ 0 w 6400800"/>
              <a:gd name="connsiteY0" fmla="*/ 3449625 h 3456570"/>
              <a:gd name="connsiteX1" fmla="*/ 1720850 w 6400800"/>
              <a:gd name="connsiteY1" fmla="*/ 2814625 h 3456570"/>
              <a:gd name="connsiteX2" fmla="*/ 2978150 w 6400800"/>
              <a:gd name="connsiteY2" fmla="*/ 808025 h 3456570"/>
              <a:gd name="connsiteX3" fmla="*/ 3390900 w 6400800"/>
              <a:gd name="connsiteY3" fmla="*/ 179375 h 3456570"/>
              <a:gd name="connsiteX4" fmla="*/ 4641850 w 6400800"/>
              <a:gd name="connsiteY4" fmla="*/ 134925 h 3456570"/>
              <a:gd name="connsiteX5" fmla="*/ 6400800 w 6400800"/>
              <a:gd name="connsiteY5" fmla="*/ 2014525 h 3456570"/>
              <a:gd name="connsiteX0" fmla="*/ 0 w 6400800"/>
              <a:gd name="connsiteY0" fmla="*/ 3471119 h 3478064"/>
              <a:gd name="connsiteX1" fmla="*/ 1720850 w 6400800"/>
              <a:gd name="connsiteY1" fmla="*/ 2836119 h 3478064"/>
              <a:gd name="connsiteX2" fmla="*/ 2978150 w 6400800"/>
              <a:gd name="connsiteY2" fmla="*/ 829519 h 3478064"/>
              <a:gd name="connsiteX3" fmla="*/ 3390900 w 6400800"/>
              <a:gd name="connsiteY3" fmla="*/ 200869 h 3478064"/>
              <a:gd name="connsiteX4" fmla="*/ 4641850 w 6400800"/>
              <a:gd name="connsiteY4" fmla="*/ 156419 h 3478064"/>
              <a:gd name="connsiteX5" fmla="*/ 6400800 w 6400800"/>
              <a:gd name="connsiteY5" fmla="*/ 2036019 h 3478064"/>
              <a:gd name="connsiteX0" fmla="*/ 0 w 6400800"/>
              <a:gd name="connsiteY0" fmla="*/ 3489723 h 3496668"/>
              <a:gd name="connsiteX1" fmla="*/ 1720850 w 6400800"/>
              <a:gd name="connsiteY1" fmla="*/ 2854723 h 3496668"/>
              <a:gd name="connsiteX2" fmla="*/ 2978150 w 6400800"/>
              <a:gd name="connsiteY2" fmla="*/ 848123 h 3496668"/>
              <a:gd name="connsiteX3" fmla="*/ 3390900 w 6400800"/>
              <a:gd name="connsiteY3" fmla="*/ 219473 h 3496668"/>
              <a:gd name="connsiteX4" fmla="*/ 4641850 w 6400800"/>
              <a:gd name="connsiteY4" fmla="*/ 175023 h 3496668"/>
              <a:gd name="connsiteX5" fmla="*/ 6400800 w 6400800"/>
              <a:gd name="connsiteY5" fmla="*/ 2054623 h 3496668"/>
              <a:gd name="connsiteX0" fmla="*/ 0 w 6400800"/>
              <a:gd name="connsiteY0" fmla="*/ 3425562 h 3432507"/>
              <a:gd name="connsiteX1" fmla="*/ 1720850 w 6400800"/>
              <a:gd name="connsiteY1" fmla="*/ 2790562 h 3432507"/>
              <a:gd name="connsiteX2" fmla="*/ 2978150 w 6400800"/>
              <a:gd name="connsiteY2" fmla="*/ 783962 h 3432507"/>
              <a:gd name="connsiteX3" fmla="*/ 3390900 w 6400800"/>
              <a:gd name="connsiteY3" fmla="*/ 155312 h 3432507"/>
              <a:gd name="connsiteX4" fmla="*/ 4641850 w 6400800"/>
              <a:gd name="connsiteY4" fmla="*/ 110862 h 3432507"/>
              <a:gd name="connsiteX5" fmla="*/ 6400800 w 6400800"/>
              <a:gd name="connsiteY5" fmla="*/ 1990462 h 3432507"/>
              <a:gd name="connsiteX0" fmla="*/ 0 w 6400800"/>
              <a:gd name="connsiteY0" fmla="*/ 3425562 h 3432507"/>
              <a:gd name="connsiteX1" fmla="*/ 1720850 w 6400800"/>
              <a:gd name="connsiteY1" fmla="*/ 2790562 h 3432507"/>
              <a:gd name="connsiteX2" fmla="*/ 2978150 w 6400800"/>
              <a:gd name="connsiteY2" fmla="*/ 783962 h 3432507"/>
              <a:gd name="connsiteX3" fmla="*/ 3390900 w 6400800"/>
              <a:gd name="connsiteY3" fmla="*/ 155312 h 3432507"/>
              <a:gd name="connsiteX4" fmla="*/ 4641850 w 6400800"/>
              <a:gd name="connsiteY4" fmla="*/ 110862 h 3432507"/>
              <a:gd name="connsiteX5" fmla="*/ 6400800 w 6400800"/>
              <a:gd name="connsiteY5" fmla="*/ 1990462 h 3432507"/>
              <a:gd name="connsiteX0" fmla="*/ 0 w 6400800"/>
              <a:gd name="connsiteY0" fmla="*/ 3462446 h 3469391"/>
              <a:gd name="connsiteX1" fmla="*/ 1720850 w 6400800"/>
              <a:gd name="connsiteY1" fmla="*/ 2827446 h 3469391"/>
              <a:gd name="connsiteX2" fmla="*/ 2978150 w 6400800"/>
              <a:gd name="connsiteY2" fmla="*/ 820846 h 3469391"/>
              <a:gd name="connsiteX3" fmla="*/ 3530600 w 6400800"/>
              <a:gd name="connsiteY3" fmla="*/ 198546 h 3469391"/>
              <a:gd name="connsiteX4" fmla="*/ 4641850 w 6400800"/>
              <a:gd name="connsiteY4" fmla="*/ 147746 h 3469391"/>
              <a:gd name="connsiteX5" fmla="*/ 6400800 w 6400800"/>
              <a:gd name="connsiteY5" fmla="*/ 2027346 h 3469391"/>
              <a:gd name="connsiteX0" fmla="*/ 0 w 6400800"/>
              <a:gd name="connsiteY0" fmla="*/ 3494053 h 3500998"/>
              <a:gd name="connsiteX1" fmla="*/ 1720850 w 6400800"/>
              <a:gd name="connsiteY1" fmla="*/ 2859053 h 3500998"/>
              <a:gd name="connsiteX2" fmla="*/ 2978150 w 6400800"/>
              <a:gd name="connsiteY2" fmla="*/ 852453 h 3500998"/>
              <a:gd name="connsiteX3" fmla="*/ 3530600 w 6400800"/>
              <a:gd name="connsiteY3" fmla="*/ 230153 h 3500998"/>
              <a:gd name="connsiteX4" fmla="*/ 4641850 w 6400800"/>
              <a:gd name="connsiteY4" fmla="*/ 179353 h 3500998"/>
              <a:gd name="connsiteX5" fmla="*/ 6400800 w 6400800"/>
              <a:gd name="connsiteY5" fmla="*/ 2058953 h 3500998"/>
              <a:gd name="connsiteX0" fmla="*/ 0 w 6400800"/>
              <a:gd name="connsiteY0" fmla="*/ 3508148 h 3515093"/>
              <a:gd name="connsiteX1" fmla="*/ 1720850 w 6400800"/>
              <a:gd name="connsiteY1" fmla="*/ 2873148 h 3515093"/>
              <a:gd name="connsiteX2" fmla="*/ 2978150 w 6400800"/>
              <a:gd name="connsiteY2" fmla="*/ 866548 h 3515093"/>
              <a:gd name="connsiteX3" fmla="*/ 3530600 w 6400800"/>
              <a:gd name="connsiteY3" fmla="*/ 244248 h 3515093"/>
              <a:gd name="connsiteX4" fmla="*/ 4641850 w 6400800"/>
              <a:gd name="connsiteY4" fmla="*/ 193448 h 3515093"/>
              <a:gd name="connsiteX5" fmla="*/ 6400800 w 6400800"/>
              <a:gd name="connsiteY5" fmla="*/ 2073048 h 3515093"/>
              <a:gd name="connsiteX0" fmla="*/ 0 w 6400800"/>
              <a:gd name="connsiteY0" fmla="*/ 3518757 h 3525702"/>
              <a:gd name="connsiteX1" fmla="*/ 1720850 w 6400800"/>
              <a:gd name="connsiteY1" fmla="*/ 2883757 h 3525702"/>
              <a:gd name="connsiteX2" fmla="*/ 2978150 w 6400800"/>
              <a:gd name="connsiteY2" fmla="*/ 877157 h 3525702"/>
              <a:gd name="connsiteX3" fmla="*/ 3530600 w 6400800"/>
              <a:gd name="connsiteY3" fmla="*/ 254857 h 3525702"/>
              <a:gd name="connsiteX4" fmla="*/ 4641850 w 6400800"/>
              <a:gd name="connsiteY4" fmla="*/ 204057 h 3525702"/>
              <a:gd name="connsiteX5" fmla="*/ 6400800 w 6400800"/>
              <a:gd name="connsiteY5" fmla="*/ 2083657 h 3525702"/>
              <a:gd name="connsiteX0" fmla="*/ 0 w 6400800"/>
              <a:gd name="connsiteY0" fmla="*/ 3552849 h 3559794"/>
              <a:gd name="connsiteX1" fmla="*/ 1720850 w 6400800"/>
              <a:gd name="connsiteY1" fmla="*/ 2917849 h 3559794"/>
              <a:gd name="connsiteX2" fmla="*/ 2978150 w 6400800"/>
              <a:gd name="connsiteY2" fmla="*/ 911249 h 3559794"/>
              <a:gd name="connsiteX3" fmla="*/ 3454400 w 6400800"/>
              <a:gd name="connsiteY3" fmla="*/ 225449 h 3559794"/>
              <a:gd name="connsiteX4" fmla="*/ 4641850 w 6400800"/>
              <a:gd name="connsiteY4" fmla="*/ 238149 h 3559794"/>
              <a:gd name="connsiteX5" fmla="*/ 6400800 w 6400800"/>
              <a:gd name="connsiteY5" fmla="*/ 2117749 h 3559794"/>
              <a:gd name="connsiteX0" fmla="*/ 0 w 6400800"/>
              <a:gd name="connsiteY0" fmla="*/ 3509721 h 3516666"/>
              <a:gd name="connsiteX1" fmla="*/ 1720850 w 6400800"/>
              <a:gd name="connsiteY1" fmla="*/ 2874721 h 3516666"/>
              <a:gd name="connsiteX2" fmla="*/ 2978150 w 6400800"/>
              <a:gd name="connsiteY2" fmla="*/ 868121 h 3516666"/>
              <a:gd name="connsiteX3" fmla="*/ 3454400 w 6400800"/>
              <a:gd name="connsiteY3" fmla="*/ 182321 h 3516666"/>
              <a:gd name="connsiteX4" fmla="*/ 4641850 w 6400800"/>
              <a:gd name="connsiteY4" fmla="*/ 195021 h 3516666"/>
              <a:gd name="connsiteX5" fmla="*/ 6400800 w 6400800"/>
              <a:gd name="connsiteY5" fmla="*/ 2074621 h 3516666"/>
              <a:gd name="connsiteX0" fmla="*/ 0 w 6400800"/>
              <a:gd name="connsiteY0" fmla="*/ 3482249 h 3489194"/>
              <a:gd name="connsiteX1" fmla="*/ 1720850 w 6400800"/>
              <a:gd name="connsiteY1" fmla="*/ 2847249 h 3489194"/>
              <a:gd name="connsiteX2" fmla="*/ 2978150 w 6400800"/>
              <a:gd name="connsiteY2" fmla="*/ 840649 h 3489194"/>
              <a:gd name="connsiteX3" fmla="*/ 3454400 w 6400800"/>
              <a:gd name="connsiteY3" fmla="*/ 154849 h 3489194"/>
              <a:gd name="connsiteX4" fmla="*/ 4641850 w 6400800"/>
              <a:gd name="connsiteY4" fmla="*/ 167549 h 3489194"/>
              <a:gd name="connsiteX5" fmla="*/ 6400800 w 6400800"/>
              <a:gd name="connsiteY5" fmla="*/ 2047149 h 3489194"/>
              <a:gd name="connsiteX0" fmla="*/ 0 w 6400800"/>
              <a:gd name="connsiteY0" fmla="*/ 3420375 h 3427320"/>
              <a:gd name="connsiteX1" fmla="*/ 1720850 w 6400800"/>
              <a:gd name="connsiteY1" fmla="*/ 2785375 h 3427320"/>
              <a:gd name="connsiteX2" fmla="*/ 2978150 w 6400800"/>
              <a:gd name="connsiteY2" fmla="*/ 778775 h 3427320"/>
              <a:gd name="connsiteX3" fmla="*/ 3454400 w 6400800"/>
              <a:gd name="connsiteY3" fmla="*/ 92975 h 3427320"/>
              <a:gd name="connsiteX4" fmla="*/ 4641850 w 6400800"/>
              <a:gd name="connsiteY4" fmla="*/ 105675 h 3427320"/>
              <a:gd name="connsiteX5" fmla="*/ 6400800 w 6400800"/>
              <a:gd name="connsiteY5" fmla="*/ 1985275 h 3427320"/>
              <a:gd name="connsiteX0" fmla="*/ 0 w 6400800"/>
              <a:gd name="connsiteY0" fmla="*/ 3420375 h 3427320"/>
              <a:gd name="connsiteX1" fmla="*/ 1720850 w 6400800"/>
              <a:gd name="connsiteY1" fmla="*/ 2785375 h 3427320"/>
              <a:gd name="connsiteX2" fmla="*/ 2978150 w 6400800"/>
              <a:gd name="connsiteY2" fmla="*/ 778775 h 3427320"/>
              <a:gd name="connsiteX3" fmla="*/ 3454400 w 6400800"/>
              <a:gd name="connsiteY3" fmla="*/ 92975 h 3427320"/>
              <a:gd name="connsiteX4" fmla="*/ 4641850 w 6400800"/>
              <a:gd name="connsiteY4" fmla="*/ 105675 h 3427320"/>
              <a:gd name="connsiteX5" fmla="*/ 6400800 w 6400800"/>
              <a:gd name="connsiteY5" fmla="*/ 1985275 h 3427320"/>
              <a:gd name="connsiteX0" fmla="*/ 0 w 6400800"/>
              <a:gd name="connsiteY0" fmla="*/ 3425834 h 3432848"/>
              <a:gd name="connsiteX1" fmla="*/ 1720850 w 6400800"/>
              <a:gd name="connsiteY1" fmla="*/ 2790834 h 3432848"/>
              <a:gd name="connsiteX2" fmla="*/ 2876550 w 6400800"/>
              <a:gd name="connsiteY2" fmla="*/ 765184 h 3432848"/>
              <a:gd name="connsiteX3" fmla="*/ 3454400 w 6400800"/>
              <a:gd name="connsiteY3" fmla="*/ 98434 h 3432848"/>
              <a:gd name="connsiteX4" fmla="*/ 4641850 w 6400800"/>
              <a:gd name="connsiteY4" fmla="*/ 111134 h 3432848"/>
              <a:gd name="connsiteX5" fmla="*/ 6400800 w 6400800"/>
              <a:gd name="connsiteY5" fmla="*/ 1990734 h 3432848"/>
              <a:gd name="connsiteX0" fmla="*/ 0 w 6400800"/>
              <a:gd name="connsiteY0" fmla="*/ 3425834 h 3432848"/>
              <a:gd name="connsiteX1" fmla="*/ 1720850 w 6400800"/>
              <a:gd name="connsiteY1" fmla="*/ 2790834 h 3432848"/>
              <a:gd name="connsiteX2" fmla="*/ 2876550 w 6400800"/>
              <a:gd name="connsiteY2" fmla="*/ 765184 h 3432848"/>
              <a:gd name="connsiteX3" fmla="*/ 3454400 w 6400800"/>
              <a:gd name="connsiteY3" fmla="*/ 98434 h 3432848"/>
              <a:gd name="connsiteX4" fmla="*/ 4641850 w 6400800"/>
              <a:gd name="connsiteY4" fmla="*/ 111134 h 3432848"/>
              <a:gd name="connsiteX5" fmla="*/ 6400800 w 6400800"/>
              <a:gd name="connsiteY5" fmla="*/ 1990734 h 3432848"/>
              <a:gd name="connsiteX0" fmla="*/ 0 w 6400800"/>
              <a:gd name="connsiteY0" fmla="*/ 3425834 h 3432848"/>
              <a:gd name="connsiteX1" fmla="*/ 1720850 w 6400800"/>
              <a:gd name="connsiteY1" fmla="*/ 2790834 h 3432848"/>
              <a:gd name="connsiteX2" fmla="*/ 2876550 w 6400800"/>
              <a:gd name="connsiteY2" fmla="*/ 765184 h 3432848"/>
              <a:gd name="connsiteX3" fmla="*/ 3454400 w 6400800"/>
              <a:gd name="connsiteY3" fmla="*/ 98434 h 3432848"/>
              <a:gd name="connsiteX4" fmla="*/ 4641850 w 6400800"/>
              <a:gd name="connsiteY4" fmla="*/ 111134 h 3432848"/>
              <a:gd name="connsiteX5" fmla="*/ 6400800 w 6400800"/>
              <a:gd name="connsiteY5" fmla="*/ 1990734 h 3432848"/>
              <a:gd name="connsiteX0" fmla="*/ 0 w 6400800"/>
              <a:gd name="connsiteY0" fmla="*/ 3426577 h 3433545"/>
              <a:gd name="connsiteX1" fmla="*/ 1720850 w 6400800"/>
              <a:gd name="connsiteY1" fmla="*/ 2791577 h 3433545"/>
              <a:gd name="connsiteX2" fmla="*/ 2895600 w 6400800"/>
              <a:gd name="connsiteY2" fmla="*/ 778627 h 3433545"/>
              <a:gd name="connsiteX3" fmla="*/ 3454400 w 6400800"/>
              <a:gd name="connsiteY3" fmla="*/ 99177 h 3433545"/>
              <a:gd name="connsiteX4" fmla="*/ 4641850 w 6400800"/>
              <a:gd name="connsiteY4" fmla="*/ 111877 h 3433545"/>
              <a:gd name="connsiteX5" fmla="*/ 6400800 w 6400800"/>
              <a:gd name="connsiteY5" fmla="*/ 1991477 h 3433545"/>
              <a:gd name="connsiteX0" fmla="*/ 0 w 6400800"/>
              <a:gd name="connsiteY0" fmla="*/ 3438128 h 3445096"/>
              <a:gd name="connsiteX1" fmla="*/ 1720850 w 6400800"/>
              <a:gd name="connsiteY1" fmla="*/ 2803128 h 3445096"/>
              <a:gd name="connsiteX2" fmla="*/ 2895600 w 6400800"/>
              <a:gd name="connsiteY2" fmla="*/ 790178 h 3445096"/>
              <a:gd name="connsiteX3" fmla="*/ 3454400 w 6400800"/>
              <a:gd name="connsiteY3" fmla="*/ 110728 h 3445096"/>
              <a:gd name="connsiteX4" fmla="*/ 4641850 w 6400800"/>
              <a:gd name="connsiteY4" fmla="*/ 123428 h 3445096"/>
              <a:gd name="connsiteX5" fmla="*/ 6400800 w 6400800"/>
              <a:gd name="connsiteY5" fmla="*/ 2003028 h 3445096"/>
              <a:gd name="connsiteX0" fmla="*/ 0 w 6400800"/>
              <a:gd name="connsiteY0" fmla="*/ 3447846 h 3454814"/>
              <a:gd name="connsiteX1" fmla="*/ 1720850 w 6400800"/>
              <a:gd name="connsiteY1" fmla="*/ 2812846 h 3454814"/>
              <a:gd name="connsiteX2" fmla="*/ 2895600 w 6400800"/>
              <a:gd name="connsiteY2" fmla="*/ 799896 h 3454814"/>
              <a:gd name="connsiteX3" fmla="*/ 3454400 w 6400800"/>
              <a:gd name="connsiteY3" fmla="*/ 120446 h 3454814"/>
              <a:gd name="connsiteX4" fmla="*/ 4641850 w 6400800"/>
              <a:gd name="connsiteY4" fmla="*/ 133146 h 3454814"/>
              <a:gd name="connsiteX5" fmla="*/ 6400800 w 6400800"/>
              <a:gd name="connsiteY5" fmla="*/ 2012746 h 3454814"/>
              <a:gd name="connsiteX0" fmla="*/ 0 w 6400800"/>
              <a:gd name="connsiteY0" fmla="*/ 3457863 h 3464831"/>
              <a:gd name="connsiteX1" fmla="*/ 1720850 w 6400800"/>
              <a:gd name="connsiteY1" fmla="*/ 2822863 h 3464831"/>
              <a:gd name="connsiteX2" fmla="*/ 2895600 w 6400800"/>
              <a:gd name="connsiteY2" fmla="*/ 809913 h 3464831"/>
              <a:gd name="connsiteX3" fmla="*/ 3454400 w 6400800"/>
              <a:gd name="connsiteY3" fmla="*/ 130463 h 3464831"/>
              <a:gd name="connsiteX4" fmla="*/ 4641850 w 6400800"/>
              <a:gd name="connsiteY4" fmla="*/ 143163 h 3464831"/>
              <a:gd name="connsiteX5" fmla="*/ 6400800 w 6400800"/>
              <a:gd name="connsiteY5" fmla="*/ 2022763 h 3464831"/>
              <a:gd name="connsiteX0" fmla="*/ 0 w 6400800"/>
              <a:gd name="connsiteY0" fmla="*/ 3457863 h 3457863"/>
              <a:gd name="connsiteX1" fmla="*/ 1720850 w 6400800"/>
              <a:gd name="connsiteY1" fmla="*/ 2822863 h 3457863"/>
              <a:gd name="connsiteX2" fmla="*/ 2895600 w 6400800"/>
              <a:gd name="connsiteY2" fmla="*/ 809913 h 3457863"/>
              <a:gd name="connsiteX3" fmla="*/ 3454400 w 6400800"/>
              <a:gd name="connsiteY3" fmla="*/ 130463 h 3457863"/>
              <a:gd name="connsiteX4" fmla="*/ 4641850 w 6400800"/>
              <a:gd name="connsiteY4" fmla="*/ 143163 h 3457863"/>
              <a:gd name="connsiteX5" fmla="*/ 6400800 w 6400800"/>
              <a:gd name="connsiteY5" fmla="*/ 2022763 h 345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800" h="3457863">
                <a:moveTo>
                  <a:pt x="0" y="3457863"/>
                </a:moveTo>
                <a:cubicBezTo>
                  <a:pt x="627062" y="3376899"/>
                  <a:pt x="1238250" y="3264188"/>
                  <a:pt x="1720850" y="2822863"/>
                </a:cubicBezTo>
                <a:cubicBezTo>
                  <a:pt x="2203450" y="2381538"/>
                  <a:pt x="2632075" y="1233246"/>
                  <a:pt x="2895600" y="809913"/>
                </a:cubicBezTo>
                <a:cubicBezTo>
                  <a:pt x="3159125" y="386580"/>
                  <a:pt x="3182408" y="273338"/>
                  <a:pt x="3454400" y="130463"/>
                </a:cubicBezTo>
                <a:cubicBezTo>
                  <a:pt x="3726392" y="-12412"/>
                  <a:pt x="4131733" y="-76970"/>
                  <a:pt x="4641850" y="143163"/>
                </a:cubicBezTo>
                <a:cubicBezTo>
                  <a:pt x="5151967" y="363296"/>
                  <a:pt x="6400800" y="2022763"/>
                  <a:pt x="6400800" y="2022763"/>
                </a:cubicBezTo>
              </a:path>
            </a:pathLst>
          </a:custGeom>
          <a:ln w="57150" cmpd="sng">
            <a:solidFill>
              <a:srgbClr val="0000FF"/>
            </a:solidFill>
          </a:ln>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3366FF"/>
              </a:solidFill>
              <a:effectLst/>
              <a:latin typeface="Arial" charset="0"/>
              <a:ea typeface="HG丸ｺﾞｼｯｸM-PRO" pitchFamily="50" charset="-128"/>
            </a:endParaRPr>
          </a:p>
        </p:txBody>
      </p:sp>
      <p:cxnSp>
        <p:nvCxnSpPr>
          <p:cNvPr id="8" name="直線コネクタ 7"/>
          <p:cNvCxnSpPr/>
          <p:nvPr/>
        </p:nvCxnSpPr>
        <p:spPr bwMode="auto">
          <a:xfrm flipV="1">
            <a:off x="762000" y="4952998"/>
            <a:ext cx="7620000" cy="685802"/>
          </a:xfrm>
          <a:prstGeom prst="line">
            <a:avLst/>
          </a:prstGeom>
          <a:solidFill>
            <a:schemeClr val="bg1"/>
          </a:solidFill>
          <a:ln w="76200" cap="flat" cmpd="sng" algn="ctr">
            <a:solidFill>
              <a:srgbClr val="3366FF"/>
            </a:solidFill>
            <a:prstDash val="sysDash"/>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フリーフォーム 23"/>
          <p:cNvSpPr/>
          <p:nvPr/>
        </p:nvSpPr>
        <p:spPr>
          <a:xfrm>
            <a:off x="762000" y="4191000"/>
            <a:ext cx="2590800" cy="1399611"/>
          </a:xfrm>
          <a:custGeom>
            <a:avLst/>
            <a:gdLst>
              <a:gd name="connsiteX0" fmla="*/ 0 w 6400800"/>
              <a:gd name="connsiteY0" fmla="*/ 3536224 h 3570801"/>
              <a:gd name="connsiteX1" fmla="*/ 1758950 w 6400800"/>
              <a:gd name="connsiteY1" fmla="*/ 3212374 h 3570801"/>
              <a:gd name="connsiteX2" fmla="*/ 3028950 w 6400800"/>
              <a:gd name="connsiteY2" fmla="*/ 964474 h 3570801"/>
              <a:gd name="connsiteX3" fmla="*/ 3905250 w 6400800"/>
              <a:gd name="connsiteY3" fmla="*/ 221524 h 3570801"/>
              <a:gd name="connsiteX4" fmla="*/ 4775200 w 6400800"/>
              <a:gd name="connsiteY4" fmla="*/ 151674 h 3570801"/>
              <a:gd name="connsiteX5" fmla="*/ 6400800 w 6400800"/>
              <a:gd name="connsiteY5" fmla="*/ 2101124 h 3570801"/>
              <a:gd name="connsiteX0" fmla="*/ 0 w 6400800"/>
              <a:gd name="connsiteY0" fmla="*/ 3600535 h 3635112"/>
              <a:gd name="connsiteX1" fmla="*/ 1758950 w 6400800"/>
              <a:gd name="connsiteY1" fmla="*/ 3276685 h 3635112"/>
              <a:gd name="connsiteX2" fmla="*/ 3028950 w 6400800"/>
              <a:gd name="connsiteY2" fmla="*/ 1028785 h 3635112"/>
              <a:gd name="connsiteX3" fmla="*/ 3746500 w 6400800"/>
              <a:gd name="connsiteY3" fmla="*/ 139785 h 3635112"/>
              <a:gd name="connsiteX4" fmla="*/ 4775200 w 6400800"/>
              <a:gd name="connsiteY4" fmla="*/ 215985 h 3635112"/>
              <a:gd name="connsiteX5" fmla="*/ 6400800 w 6400800"/>
              <a:gd name="connsiteY5" fmla="*/ 2165435 h 3635112"/>
              <a:gd name="connsiteX0" fmla="*/ 0 w 6400800"/>
              <a:gd name="connsiteY0" fmla="*/ 3591675 h 3626252"/>
              <a:gd name="connsiteX1" fmla="*/ 1758950 w 6400800"/>
              <a:gd name="connsiteY1" fmla="*/ 3267825 h 3626252"/>
              <a:gd name="connsiteX2" fmla="*/ 3028950 w 6400800"/>
              <a:gd name="connsiteY2" fmla="*/ 1019925 h 3626252"/>
              <a:gd name="connsiteX3" fmla="*/ 3746500 w 6400800"/>
              <a:gd name="connsiteY3" fmla="*/ 130925 h 3626252"/>
              <a:gd name="connsiteX4" fmla="*/ 4775200 w 6400800"/>
              <a:gd name="connsiteY4" fmla="*/ 207125 h 3626252"/>
              <a:gd name="connsiteX5" fmla="*/ 6400800 w 6400800"/>
              <a:gd name="connsiteY5" fmla="*/ 2156575 h 3626252"/>
              <a:gd name="connsiteX0" fmla="*/ 0 w 6400800"/>
              <a:gd name="connsiteY0" fmla="*/ 3514171 h 3548748"/>
              <a:gd name="connsiteX1" fmla="*/ 1758950 w 6400800"/>
              <a:gd name="connsiteY1" fmla="*/ 3190321 h 3548748"/>
              <a:gd name="connsiteX2" fmla="*/ 3028950 w 6400800"/>
              <a:gd name="connsiteY2" fmla="*/ 942421 h 3548748"/>
              <a:gd name="connsiteX3" fmla="*/ 3746500 w 6400800"/>
              <a:gd name="connsiteY3" fmla="*/ 53421 h 3548748"/>
              <a:gd name="connsiteX4" fmla="*/ 4775200 w 6400800"/>
              <a:gd name="connsiteY4" fmla="*/ 129621 h 3548748"/>
              <a:gd name="connsiteX5" fmla="*/ 6400800 w 6400800"/>
              <a:gd name="connsiteY5" fmla="*/ 2079071 h 3548748"/>
              <a:gd name="connsiteX0" fmla="*/ 0 w 6400800"/>
              <a:gd name="connsiteY0" fmla="*/ 3542723 h 3577300"/>
              <a:gd name="connsiteX1" fmla="*/ 1758950 w 6400800"/>
              <a:gd name="connsiteY1" fmla="*/ 3218873 h 3577300"/>
              <a:gd name="connsiteX2" fmla="*/ 3028950 w 6400800"/>
              <a:gd name="connsiteY2" fmla="*/ 970973 h 3577300"/>
              <a:gd name="connsiteX3" fmla="*/ 3746500 w 6400800"/>
              <a:gd name="connsiteY3" fmla="*/ 81973 h 3577300"/>
              <a:gd name="connsiteX4" fmla="*/ 4572000 w 6400800"/>
              <a:gd name="connsiteY4" fmla="*/ 113723 h 3577300"/>
              <a:gd name="connsiteX5" fmla="*/ 6400800 w 6400800"/>
              <a:gd name="connsiteY5" fmla="*/ 2107623 h 3577300"/>
              <a:gd name="connsiteX0" fmla="*/ 0 w 6400800"/>
              <a:gd name="connsiteY0" fmla="*/ 3578958 h 3613535"/>
              <a:gd name="connsiteX1" fmla="*/ 1758950 w 6400800"/>
              <a:gd name="connsiteY1" fmla="*/ 3255108 h 3613535"/>
              <a:gd name="connsiteX2" fmla="*/ 3028950 w 6400800"/>
              <a:gd name="connsiteY2" fmla="*/ 1007208 h 3613535"/>
              <a:gd name="connsiteX3" fmla="*/ 3746500 w 6400800"/>
              <a:gd name="connsiteY3" fmla="*/ 118208 h 3613535"/>
              <a:gd name="connsiteX4" fmla="*/ 4584700 w 6400800"/>
              <a:gd name="connsiteY4" fmla="*/ 80108 h 3613535"/>
              <a:gd name="connsiteX5" fmla="*/ 6400800 w 6400800"/>
              <a:gd name="connsiteY5" fmla="*/ 2143858 h 3613535"/>
              <a:gd name="connsiteX0" fmla="*/ 0 w 6400800"/>
              <a:gd name="connsiteY0" fmla="*/ 3543075 h 3577652"/>
              <a:gd name="connsiteX1" fmla="*/ 1758950 w 6400800"/>
              <a:gd name="connsiteY1" fmla="*/ 3219225 h 3577652"/>
              <a:gd name="connsiteX2" fmla="*/ 3028950 w 6400800"/>
              <a:gd name="connsiteY2" fmla="*/ 971325 h 3577652"/>
              <a:gd name="connsiteX3" fmla="*/ 3746500 w 6400800"/>
              <a:gd name="connsiteY3" fmla="*/ 82325 h 3577652"/>
              <a:gd name="connsiteX4" fmla="*/ 4584700 w 6400800"/>
              <a:gd name="connsiteY4" fmla="*/ 44225 h 3577652"/>
              <a:gd name="connsiteX5" fmla="*/ 6400800 w 6400800"/>
              <a:gd name="connsiteY5" fmla="*/ 2107975 h 3577652"/>
              <a:gd name="connsiteX0" fmla="*/ 0 w 6400800"/>
              <a:gd name="connsiteY0" fmla="*/ 3516761 h 3551338"/>
              <a:gd name="connsiteX1" fmla="*/ 1758950 w 6400800"/>
              <a:gd name="connsiteY1" fmla="*/ 3192911 h 3551338"/>
              <a:gd name="connsiteX2" fmla="*/ 3028950 w 6400800"/>
              <a:gd name="connsiteY2" fmla="*/ 945011 h 3551338"/>
              <a:gd name="connsiteX3" fmla="*/ 3746500 w 6400800"/>
              <a:gd name="connsiteY3" fmla="*/ 56011 h 3551338"/>
              <a:gd name="connsiteX4" fmla="*/ 4584700 w 6400800"/>
              <a:gd name="connsiteY4" fmla="*/ 17911 h 3551338"/>
              <a:gd name="connsiteX5" fmla="*/ 6400800 w 6400800"/>
              <a:gd name="connsiteY5" fmla="*/ 2081661 h 3551338"/>
              <a:gd name="connsiteX0" fmla="*/ 0 w 6400800"/>
              <a:gd name="connsiteY0" fmla="*/ 3632817 h 3667394"/>
              <a:gd name="connsiteX1" fmla="*/ 1758950 w 6400800"/>
              <a:gd name="connsiteY1" fmla="*/ 3308967 h 3667394"/>
              <a:gd name="connsiteX2" fmla="*/ 3028950 w 6400800"/>
              <a:gd name="connsiteY2" fmla="*/ 1061067 h 3667394"/>
              <a:gd name="connsiteX3" fmla="*/ 3498850 w 6400800"/>
              <a:gd name="connsiteY3" fmla="*/ 254617 h 3667394"/>
              <a:gd name="connsiteX4" fmla="*/ 4584700 w 6400800"/>
              <a:gd name="connsiteY4" fmla="*/ 133967 h 3667394"/>
              <a:gd name="connsiteX5" fmla="*/ 6400800 w 6400800"/>
              <a:gd name="connsiteY5" fmla="*/ 2197717 h 3667394"/>
              <a:gd name="connsiteX0" fmla="*/ 0 w 6400800"/>
              <a:gd name="connsiteY0" fmla="*/ 3643101 h 3677678"/>
              <a:gd name="connsiteX1" fmla="*/ 1758950 w 6400800"/>
              <a:gd name="connsiteY1" fmla="*/ 3319251 h 3677678"/>
              <a:gd name="connsiteX2" fmla="*/ 3028950 w 6400800"/>
              <a:gd name="connsiteY2" fmla="*/ 1071351 h 3677678"/>
              <a:gd name="connsiteX3" fmla="*/ 3498850 w 6400800"/>
              <a:gd name="connsiteY3" fmla="*/ 264901 h 3677678"/>
              <a:gd name="connsiteX4" fmla="*/ 4584700 w 6400800"/>
              <a:gd name="connsiteY4" fmla="*/ 144251 h 3677678"/>
              <a:gd name="connsiteX5" fmla="*/ 6400800 w 6400800"/>
              <a:gd name="connsiteY5" fmla="*/ 2208001 h 3677678"/>
              <a:gd name="connsiteX0" fmla="*/ 0 w 6400800"/>
              <a:gd name="connsiteY0" fmla="*/ 3519351 h 3553928"/>
              <a:gd name="connsiteX1" fmla="*/ 1758950 w 6400800"/>
              <a:gd name="connsiteY1" fmla="*/ 3195501 h 3553928"/>
              <a:gd name="connsiteX2" fmla="*/ 3028950 w 6400800"/>
              <a:gd name="connsiteY2" fmla="*/ 947601 h 3553928"/>
              <a:gd name="connsiteX3" fmla="*/ 3498850 w 6400800"/>
              <a:gd name="connsiteY3" fmla="*/ 141151 h 3553928"/>
              <a:gd name="connsiteX4" fmla="*/ 4597400 w 6400800"/>
              <a:gd name="connsiteY4" fmla="*/ 198301 h 3553928"/>
              <a:gd name="connsiteX5" fmla="*/ 6400800 w 6400800"/>
              <a:gd name="connsiteY5" fmla="*/ 2084251 h 3553928"/>
              <a:gd name="connsiteX0" fmla="*/ 0 w 6400800"/>
              <a:gd name="connsiteY0" fmla="*/ 3570112 h 3604689"/>
              <a:gd name="connsiteX1" fmla="*/ 1758950 w 6400800"/>
              <a:gd name="connsiteY1" fmla="*/ 3246262 h 3604689"/>
              <a:gd name="connsiteX2" fmla="*/ 3028950 w 6400800"/>
              <a:gd name="connsiteY2" fmla="*/ 998362 h 3604689"/>
              <a:gd name="connsiteX3" fmla="*/ 3498850 w 6400800"/>
              <a:gd name="connsiteY3" fmla="*/ 191912 h 3604689"/>
              <a:gd name="connsiteX4" fmla="*/ 4616450 w 6400800"/>
              <a:gd name="connsiteY4" fmla="*/ 172862 h 3604689"/>
              <a:gd name="connsiteX5" fmla="*/ 6400800 w 6400800"/>
              <a:gd name="connsiteY5" fmla="*/ 2135012 h 3604689"/>
              <a:gd name="connsiteX0" fmla="*/ 0 w 6400800"/>
              <a:gd name="connsiteY0" fmla="*/ 3588296 h 3622873"/>
              <a:gd name="connsiteX1" fmla="*/ 1758950 w 6400800"/>
              <a:gd name="connsiteY1" fmla="*/ 3264446 h 3622873"/>
              <a:gd name="connsiteX2" fmla="*/ 3028950 w 6400800"/>
              <a:gd name="connsiteY2" fmla="*/ 1016546 h 3622873"/>
              <a:gd name="connsiteX3" fmla="*/ 3498850 w 6400800"/>
              <a:gd name="connsiteY3" fmla="*/ 210096 h 3622873"/>
              <a:gd name="connsiteX4" fmla="*/ 4705350 w 6400800"/>
              <a:gd name="connsiteY4" fmla="*/ 165646 h 3622873"/>
              <a:gd name="connsiteX5" fmla="*/ 6400800 w 6400800"/>
              <a:gd name="connsiteY5" fmla="*/ 2153196 h 3622873"/>
              <a:gd name="connsiteX0" fmla="*/ 0 w 6400800"/>
              <a:gd name="connsiteY0" fmla="*/ 3500483 h 3535060"/>
              <a:gd name="connsiteX1" fmla="*/ 1758950 w 6400800"/>
              <a:gd name="connsiteY1" fmla="*/ 3176633 h 3535060"/>
              <a:gd name="connsiteX2" fmla="*/ 3028950 w 6400800"/>
              <a:gd name="connsiteY2" fmla="*/ 928733 h 3535060"/>
              <a:gd name="connsiteX3" fmla="*/ 3498850 w 6400800"/>
              <a:gd name="connsiteY3" fmla="*/ 122283 h 3535060"/>
              <a:gd name="connsiteX4" fmla="*/ 4705350 w 6400800"/>
              <a:gd name="connsiteY4" fmla="*/ 77833 h 3535060"/>
              <a:gd name="connsiteX5" fmla="*/ 6400800 w 6400800"/>
              <a:gd name="connsiteY5" fmla="*/ 2065383 h 3535060"/>
              <a:gd name="connsiteX0" fmla="*/ 0 w 6400800"/>
              <a:gd name="connsiteY0" fmla="*/ 3500483 h 3535060"/>
              <a:gd name="connsiteX1" fmla="*/ 1758950 w 6400800"/>
              <a:gd name="connsiteY1" fmla="*/ 3176633 h 3535060"/>
              <a:gd name="connsiteX2" fmla="*/ 3028950 w 6400800"/>
              <a:gd name="connsiteY2" fmla="*/ 928733 h 3535060"/>
              <a:gd name="connsiteX3" fmla="*/ 3498850 w 6400800"/>
              <a:gd name="connsiteY3" fmla="*/ 122283 h 3535060"/>
              <a:gd name="connsiteX4" fmla="*/ 4705350 w 6400800"/>
              <a:gd name="connsiteY4" fmla="*/ 77833 h 3535060"/>
              <a:gd name="connsiteX5" fmla="*/ 6400800 w 6400800"/>
              <a:gd name="connsiteY5" fmla="*/ 2065383 h 3535060"/>
              <a:gd name="connsiteX0" fmla="*/ 0 w 6400800"/>
              <a:gd name="connsiteY0" fmla="*/ 3500483 h 3510187"/>
              <a:gd name="connsiteX1" fmla="*/ 1739900 w 6400800"/>
              <a:gd name="connsiteY1" fmla="*/ 2967083 h 3510187"/>
              <a:gd name="connsiteX2" fmla="*/ 3028950 w 6400800"/>
              <a:gd name="connsiteY2" fmla="*/ 928733 h 3510187"/>
              <a:gd name="connsiteX3" fmla="*/ 3498850 w 6400800"/>
              <a:gd name="connsiteY3" fmla="*/ 122283 h 3510187"/>
              <a:gd name="connsiteX4" fmla="*/ 4705350 w 6400800"/>
              <a:gd name="connsiteY4" fmla="*/ 77833 h 3510187"/>
              <a:gd name="connsiteX5" fmla="*/ 6400800 w 6400800"/>
              <a:gd name="connsiteY5" fmla="*/ 2065383 h 3510187"/>
              <a:gd name="connsiteX0" fmla="*/ 0 w 6400800"/>
              <a:gd name="connsiteY0" fmla="*/ 3500483 h 3512263"/>
              <a:gd name="connsiteX1" fmla="*/ 1739900 w 6400800"/>
              <a:gd name="connsiteY1" fmla="*/ 2967083 h 3512263"/>
              <a:gd name="connsiteX2" fmla="*/ 3028950 w 6400800"/>
              <a:gd name="connsiteY2" fmla="*/ 928733 h 3512263"/>
              <a:gd name="connsiteX3" fmla="*/ 3498850 w 6400800"/>
              <a:gd name="connsiteY3" fmla="*/ 122283 h 3512263"/>
              <a:gd name="connsiteX4" fmla="*/ 4705350 w 6400800"/>
              <a:gd name="connsiteY4" fmla="*/ 77833 h 3512263"/>
              <a:gd name="connsiteX5" fmla="*/ 6400800 w 6400800"/>
              <a:gd name="connsiteY5" fmla="*/ 2065383 h 3512263"/>
              <a:gd name="connsiteX0" fmla="*/ 0 w 6400800"/>
              <a:gd name="connsiteY0" fmla="*/ 3500483 h 3508208"/>
              <a:gd name="connsiteX1" fmla="*/ 1720850 w 6400800"/>
              <a:gd name="connsiteY1" fmla="*/ 2865483 h 3508208"/>
              <a:gd name="connsiteX2" fmla="*/ 3028950 w 6400800"/>
              <a:gd name="connsiteY2" fmla="*/ 928733 h 3508208"/>
              <a:gd name="connsiteX3" fmla="*/ 3498850 w 6400800"/>
              <a:gd name="connsiteY3" fmla="*/ 122283 h 3508208"/>
              <a:gd name="connsiteX4" fmla="*/ 4705350 w 6400800"/>
              <a:gd name="connsiteY4" fmla="*/ 77833 h 3508208"/>
              <a:gd name="connsiteX5" fmla="*/ 6400800 w 6400800"/>
              <a:gd name="connsiteY5" fmla="*/ 2065383 h 3508208"/>
              <a:gd name="connsiteX0" fmla="*/ 0 w 6400800"/>
              <a:gd name="connsiteY0" fmla="*/ 3588296 h 3596021"/>
              <a:gd name="connsiteX1" fmla="*/ 1720850 w 6400800"/>
              <a:gd name="connsiteY1" fmla="*/ 2953296 h 3596021"/>
              <a:gd name="connsiteX2" fmla="*/ 3028950 w 6400800"/>
              <a:gd name="connsiteY2" fmla="*/ 1016546 h 3596021"/>
              <a:gd name="connsiteX3" fmla="*/ 3536950 w 6400800"/>
              <a:gd name="connsiteY3" fmla="*/ 210096 h 3596021"/>
              <a:gd name="connsiteX4" fmla="*/ 4705350 w 6400800"/>
              <a:gd name="connsiteY4" fmla="*/ 165646 h 3596021"/>
              <a:gd name="connsiteX5" fmla="*/ 6400800 w 6400800"/>
              <a:gd name="connsiteY5" fmla="*/ 2153196 h 3596021"/>
              <a:gd name="connsiteX0" fmla="*/ 0 w 6400800"/>
              <a:gd name="connsiteY0" fmla="*/ 3606111 h 3613836"/>
              <a:gd name="connsiteX1" fmla="*/ 1720850 w 6400800"/>
              <a:gd name="connsiteY1" fmla="*/ 2971111 h 3613836"/>
              <a:gd name="connsiteX2" fmla="*/ 3028950 w 6400800"/>
              <a:gd name="connsiteY2" fmla="*/ 1034361 h 3613836"/>
              <a:gd name="connsiteX3" fmla="*/ 3536950 w 6400800"/>
              <a:gd name="connsiteY3" fmla="*/ 227911 h 3613836"/>
              <a:gd name="connsiteX4" fmla="*/ 4705350 w 6400800"/>
              <a:gd name="connsiteY4" fmla="*/ 183461 h 3613836"/>
              <a:gd name="connsiteX5" fmla="*/ 6400800 w 6400800"/>
              <a:gd name="connsiteY5" fmla="*/ 2171011 h 3613836"/>
              <a:gd name="connsiteX0" fmla="*/ 0 w 6400800"/>
              <a:gd name="connsiteY0" fmla="*/ 3564703 h 3572428"/>
              <a:gd name="connsiteX1" fmla="*/ 1720850 w 6400800"/>
              <a:gd name="connsiteY1" fmla="*/ 2929703 h 3572428"/>
              <a:gd name="connsiteX2" fmla="*/ 3028950 w 6400800"/>
              <a:gd name="connsiteY2" fmla="*/ 992953 h 3572428"/>
              <a:gd name="connsiteX3" fmla="*/ 3536950 w 6400800"/>
              <a:gd name="connsiteY3" fmla="*/ 294453 h 3572428"/>
              <a:gd name="connsiteX4" fmla="*/ 4705350 w 6400800"/>
              <a:gd name="connsiteY4" fmla="*/ 142053 h 3572428"/>
              <a:gd name="connsiteX5" fmla="*/ 6400800 w 6400800"/>
              <a:gd name="connsiteY5" fmla="*/ 2129603 h 3572428"/>
              <a:gd name="connsiteX0" fmla="*/ 0 w 6400800"/>
              <a:gd name="connsiteY0" fmla="*/ 3550622 h 3558347"/>
              <a:gd name="connsiteX1" fmla="*/ 1720850 w 6400800"/>
              <a:gd name="connsiteY1" fmla="*/ 2915622 h 3558347"/>
              <a:gd name="connsiteX2" fmla="*/ 3028950 w 6400800"/>
              <a:gd name="connsiteY2" fmla="*/ 978872 h 3558347"/>
              <a:gd name="connsiteX3" fmla="*/ 3543300 w 6400800"/>
              <a:gd name="connsiteY3" fmla="*/ 324822 h 3558347"/>
              <a:gd name="connsiteX4" fmla="*/ 4705350 w 6400800"/>
              <a:gd name="connsiteY4" fmla="*/ 127972 h 3558347"/>
              <a:gd name="connsiteX5" fmla="*/ 6400800 w 6400800"/>
              <a:gd name="connsiteY5" fmla="*/ 2115522 h 3558347"/>
              <a:gd name="connsiteX0" fmla="*/ 0 w 6400800"/>
              <a:gd name="connsiteY0" fmla="*/ 3437195 h 3444920"/>
              <a:gd name="connsiteX1" fmla="*/ 1720850 w 6400800"/>
              <a:gd name="connsiteY1" fmla="*/ 2802195 h 3444920"/>
              <a:gd name="connsiteX2" fmla="*/ 3028950 w 6400800"/>
              <a:gd name="connsiteY2" fmla="*/ 865445 h 3444920"/>
              <a:gd name="connsiteX3" fmla="*/ 3543300 w 6400800"/>
              <a:gd name="connsiteY3" fmla="*/ 211395 h 3444920"/>
              <a:gd name="connsiteX4" fmla="*/ 4692650 w 6400800"/>
              <a:gd name="connsiteY4" fmla="*/ 141545 h 3444920"/>
              <a:gd name="connsiteX5" fmla="*/ 6400800 w 6400800"/>
              <a:gd name="connsiteY5" fmla="*/ 2002095 h 3444920"/>
              <a:gd name="connsiteX0" fmla="*/ 0 w 6400800"/>
              <a:gd name="connsiteY0" fmla="*/ 3453306 h 3461031"/>
              <a:gd name="connsiteX1" fmla="*/ 1720850 w 6400800"/>
              <a:gd name="connsiteY1" fmla="*/ 2818306 h 3461031"/>
              <a:gd name="connsiteX2" fmla="*/ 3028950 w 6400800"/>
              <a:gd name="connsiteY2" fmla="*/ 881556 h 3461031"/>
              <a:gd name="connsiteX3" fmla="*/ 3543300 w 6400800"/>
              <a:gd name="connsiteY3" fmla="*/ 227506 h 3461031"/>
              <a:gd name="connsiteX4" fmla="*/ 4692650 w 6400800"/>
              <a:gd name="connsiteY4" fmla="*/ 157656 h 3461031"/>
              <a:gd name="connsiteX5" fmla="*/ 6400800 w 6400800"/>
              <a:gd name="connsiteY5" fmla="*/ 2018206 h 3461031"/>
              <a:gd name="connsiteX0" fmla="*/ 0 w 6400800"/>
              <a:gd name="connsiteY0" fmla="*/ 3434475 h 3441420"/>
              <a:gd name="connsiteX1" fmla="*/ 1720850 w 6400800"/>
              <a:gd name="connsiteY1" fmla="*/ 2799475 h 3441420"/>
              <a:gd name="connsiteX2" fmla="*/ 2978150 w 6400800"/>
              <a:gd name="connsiteY2" fmla="*/ 792875 h 3441420"/>
              <a:gd name="connsiteX3" fmla="*/ 3543300 w 6400800"/>
              <a:gd name="connsiteY3" fmla="*/ 208675 h 3441420"/>
              <a:gd name="connsiteX4" fmla="*/ 4692650 w 6400800"/>
              <a:gd name="connsiteY4" fmla="*/ 138825 h 3441420"/>
              <a:gd name="connsiteX5" fmla="*/ 6400800 w 6400800"/>
              <a:gd name="connsiteY5" fmla="*/ 1999375 h 3441420"/>
              <a:gd name="connsiteX0" fmla="*/ 0 w 6400800"/>
              <a:gd name="connsiteY0" fmla="*/ 3466423 h 3473368"/>
              <a:gd name="connsiteX1" fmla="*/ 1720850 w 6400800"/>
              <a:gd name="connsiteY1" fmla="*/ 2831423 h 3473368"/>
              <a:gd name="connsiteX2" fmla="*/ 2978150 w 6400800"/>
              <a:gd name="connsiteY2" fmla="*/ 824823 h 3473368"/>
              <a:gd name="connsiteX3" fmla="*/ 3536950 w 6400800"/>
              <a:gd name="connsiteY3" fmla="*/ 158073 h 3473368"/>
              <a:gd name="connsiteX4" fmla="*/ 4692650 w 6400800"/>
              <a:gd name="connsiteY4" fmla="*/ 170773 h 3473368"/>
              <a:gd name="connsiteX5" fmla="*/ 6400800 w 6400800"/>
              <a:gd name="connsiteY5" fmla="*/ 2031323 h 3473368"/>
              <a:gd name="connsiteX0" fmla="*/ 0 w 6400800"/>
              <a:gd name="connsiteY0" fmla="*/ 3484144 h 3491089"/>
              <a:gd name="connsiteX1" fmla="*/ 1720850 w 6400800"/>
              <a:gd name="connsiteY1" fmla="*/ 2849144 h 3491089"/>
              <a:gd name="connsiteX2" fmla="*/ 2978150 w 6400800"/>
              <a:gd name="connsiteY2" fmla="*/ 842544 h 3491089"/>
              <a:gd name="connsiteX3" fmla="*/ 3536950 w 6400800"/>
              <a:gd name="connsiteY3" fmla="*/ 175794 h 3491089"/>
              <a:gd name="connsiteX4" fmla="*/ 4692650 w 6400800"/>
              <a:gd name="connsiteY4" fmla="*/ 188494 h 3491089"/>
              <a:gd name="connsiteX5" fmla="*/ 6400800 w 6400800"/>
              <a:gd name="connsiteY5" fmla="*/ 2049044 h 3491089"/>
              <a:gd name="connsiteX0" fmla="*/ 0 w 6400800"/>
              <a:gd name="connsiteY0" fmla="*/ 3479706 h 3486651"/>
              <a:gd name="connsiteX1" fmla="*/ 1720850 w 6400800"/>
              <a:gd name="connsiteY1" fmla="*/ 2844706 h 3486651"/>
              <a:gd name="connsiteX2" fmla="*/ 2978150 w 6400800"/>
              <a:gd name="connsiteY2" fmla="*/ 838106 h 3486651"/>
              <a:gd name="connsiteX3" fmla="*/ 3536950 w 6400800"/>
              <a:gd name="connsiteY3" fmla="*/ 171356 h 3486651"/>
              <a:gd name="connsiteX4" fmla="*/ 4692650 w 6400800"/>
              <a:gd name="connsiteY4" fmla="*/ 165006 h 3486651"/>
              <a:gd name="connsiteX5" fmla="*/ 6400800 w 6400800"/>
              <a:gd name="connsiteY5" fmla="*/ 2044606 h 3486651"/>
              <a:gd name="connsiteX0" fmla="*/ 0 w 6400800"/>
              <a:gd name="connsiteY0" fmla="*/ 3427945 h 3434890"/>
              <a:gd name="connsiteX1" fmla="*/ 1720850 w 6400800"/>
              <a:gd name="connsiteY1" fmla="*/ 2792945 h 3434890"/>
              <a:gd name="connsiteX2" fmla="*/ 2978150 w 6400800"/>
              <a:gd name="connsiteY2" fmla="*/ 786345 h 3434890"/>
              <a:gd name="connsiteX3" fmla="*/ 3536950 w 6400800"/>
              <a:gd name="connsiteY3" fmla="*/ 119595 h 3434890"/>
              <a:gd name="connsiteX4" fmla="*/ 4692650 w 6400800"/>
              <a:gd name="connsiteY4" fmla="*/ 113245 h 3434890"/>
              <a:gd name="connsiteX5" fmla="*/ 6400800 w 6400800"/>
              <a:gd name="connsiteY5" fmla="*/ 1992845 h 3434890"/>
              <a:gd name="connsiteX0" fmla="*/ 0 w 6400800"/>
              <a:gd name="connsiteY0" fmla="*/ 3440506 h 3447451"/>
              <a:gd name="connsiteX1" fmla="*/ 1720850 w 6400800"/>
              <a:gd name="connsiteY1" fmla="*/ 2805506 h 3447451"/>
              <a:gd name="connsiteX2" fmla="*/ 2978150 w 6400800"/>
              <a:gd name="connsiteY2" fmla="*/ 798906 h 3447451"/>
              <a:gd name="connsiteX3" fmla="*/ 3536950 w 6400800"/>
              <a:gd name="connsiteY3" fmla="*/ 132156 h 3447451"/>
              <a:gd name="connsiteX4" fmla="*/ 4692650 w 6400800"/>
              <a:gd name="connsiteY4" fmla="*/ 125806 h 3447451"/>
              <a:gd name="connsiteX5" fmla="*/ 6400800 w 6400800"/>
              <a:gd name="connsiteY5" fmla="*/ 2005406 h 3447451"/>
              <a:gd name="connsiteX0" fmla="*/ 0 w 6400800"/>
              <a:gd name="connsiteY0" fmla="*/ 3474724 h 3481669"/>
              <a:gd name="connsiteX1" fmla="*/ 1720850 w 6400800"/>
              <a:gd name="connsiteY1" fmla="*/ 2839724 h 3481669"/>
              <a:gd name="connsiteX2" fmla="*/ 2978150 w 6400800"/>
              <a:gd name="connsiteY2" fmla="*/ 833124 h 3481669"/>
              <a:gd name="connsiteX3" fmla="*/ 3390900 w 6400800"/>
              <a:gd name="connsiteY3" fmla="*/ 204474 h 3481669"/>
              <a:gd name="connsiteX4" fmla="*/ 4692650 w 6400800"/>
              <a:gd name="connsiteY4" fmla="*/ 160024 h 3481669"/>
              <a:gd name="connsiteX5" fmla="*/ 6400800 w 6400800"/>
              <a:gd name="connsiteY5" fmla="*/ 2039624 h 3481669"/>
              <a:gd name="connsiteX0" fmla="*/ 0 w 6400800"/>
              <a:gd name="connsiteY0" fmla="*/ 3485451 h 3492396"/>
              <a:gd name="connsiteX1" fmla="*/ 1720850 w 6400800"/>
              <a:gd name="connsiteY1" fmla="*/ 2850451 h 3492396"/>
              <a:gd name="connsiteX2" fmla="*/ 2978150 w 6400800"/>
              <a:gd name="connsiteY2" fmla="*/ 843851 h 3492396"/>
              <a:gd name="connsiteX3" fmla="*/ 3390900 w 6400800"/>
              <a:gd name="connsiteY3" fmla="*/ 215201 h 3492396"/>
              <a:gd name="connsiteX4" fmla="*/ 4692650 w 6400800"/>
              <a:gd name="connsiteY4" fmla="*/ 170751 h 3492396"/>
              <a:gd name="connsiteX5" fmla="*/ 6400800 w 6400800"/>
              <a:gd name="connsiteY5" fmla="*/ 2050351 h 3492396"/>
              <a:gd name="connsiteX0" fmla="*/ 0 w 6400800"/>
              <a:gd name="connsiteY0" fmla="*/ 3485451 h 3492396"/>
              <a:gd name="connsiteX1" fmla="*/ 1720850 w 6400800"/>
              <a:gd name="connsiteY1" fmla="*/ 2850451 h 3492396"/>
              <a:gd name="connsiteX2" fmla="*/ 2978150 w 6400800"/>
              <a:gd name="connsiteY2" fmla="*/ 843851 h 3492396"/>
              <a:gd name="connsiteX3" fmla="*/ 3390900 w 6400800"/>
              <a:gd name="connsiteY3" fmla="*/ 215201 h 3492396"/>
              <a:gd name="connsiteX4" fmla="*/ 4692650 w 6400800"/>
              <a:gd name="connsiteY4" fmla="*/ 170751 h 3492396"/>
              <a:gd name="connsiteX5" fmla="*/ 6400800 w 6400800"/>
              <a:gd name="connsiteY5" fmla="*/ 2050351 h 3492396"/>
              <a:gd name="connsiteX0" fmla="*/ 0 w 6400800"/>
              <a:gd name="connsiteY0" fmla="*/ 3447607 h 3454552"/>
              <a:gd name="connsiteX1" fmla="*/ 1720850 w 6400800"/>
              <a:gd name="connsiteY1" fmla="*/ 2812607 h 3454552"/>
              <a:gd name="connsiteX2" fmla="*/ 2978150 w 6400800"/>
              <a:gd name="connsiteY2" fmla="*/ 806007 h 3454552"/>
              <a:gd name="connsiteX3" fmla="*/ 3390900 w 6400800"/>
              <a:gd name="connsiteY3" fmla="*/ 177357 h 3454552"/>
              <a:gd name="connsiteX4" fmla="*/ 4692650 w 6400800"/>
              <a:gd name="connsiteY4" fmla="*/ 132907 h 3454552"/>
              <a:gd name="connsiteX5" fmla="*/ 6400800 w 6400800"/>
              <a:gd name="connsiteY5" fmla="*/ 2012507 h 3454552"/>
              <a:gd name="connsiteX0" fmla="*/ 0 w 6400800"/>
              <a:gd name="connsiteY0" fmla="*/ 3425562 h 3432507"/>
              <a:gd name="connsiteX1" fmla="*/ 1720850 w 6400800"/>
              <a:gd name="connsiteY1" fmla="*/ 2790562 h 3432507"/>
              <a:gd name="connsiteX2" fmla="*/ 2978150 w 6400800"/>
              <a:gd name="connsiteY2" fmla="*/ 783962 h 3432507"/>
              <a:gd name="connsiteX3" fmla="*/ 3390900 w 6400800"/>
              <a:gd name="connsiteY3" fmla="*/ 155312 h 3432507"/>
              <a:gd name="connsiteX4" fmla="*/ 4641850 w 6400800"/>
              <a:gd name="connsiteY4" fmla="*/ 110862 h 3432507"/>
              <a:gd name="connsiteX5" fmla="*/ 6400800 w 6400800"/>
              <a:gd name="connsiteY5" fmla="*/ 1990462 h 3432507"/>
              <a:gd name="connsiteX0" fmla="*/ 0 w 6400800"/>
              <a:gd name="connsiteY0" fmla="*/ 3449625 h 3456570"/>
              <a:gd name="connsiteX1" fmla="*/ 1720850 w 6400800"/>
              <a:gd name="connsiteY1" fmla="*/ 2814625 h 3456570"/>
              <a:gd name="connsiteX2" fmla="*/ 2978150 w 6400800"/>
              <a:gd name="connsiteY2" fmla="*/ 808025 h 3456570"/>
              <a:gd name="connsiteX3" fmla="*/ 3390900 w 6400800"/>
              <a:gd name="connsiteY3" fmla="*/ 179375 h 3456570"/>
              <a:gd name="connsiteX4" fmla="*/ 4641850 w 6400800"/>
              <a:gd name="connsiteY4" fmla="*/ 134925 h 3456570"/>
              <a:gd name="connsiteX5" fmla="*/ 6400800 w 6400800"/>
              <a:gd name="connsiteY5" fmla="*/ 2014525 h 3456570"/>
              <a:gd name="connsiteX0" fmla="*/ 0 w 6400800"/>
              <a:gd name="connsiteY0" fmla="*/ 3471119 h 3478064"/>
              <a:gd name="connsiteX1" fmla="*/ 1720850 w 6400800"/>
              <a:gd name="connsiteY1" fmla="*/ 2836119 h 3478064"/>
              <a:gd name="connsiteX2" fmla="*/ 2978150 w 6400800"/>
              <a:gd name="connsiteY2" fmla="*/ 829519 h 3478064"/>
              <a:gd name="connsiteX3" fmla="*/ 3390900 w 6400800"/>
              <a:gd name="connsiteY3" fmla="*/ 200869 h 3478064"/>
              <a:gd name="connsiteX4" fmla="*/ 4641850 w 6400800"/>
              <a:gd name="connsiteY4" fmla="*/ 156419 h 3478064"/>
              <a:gd name="connsiteX5" fmla="*/ 6400800 w 6400800"/>
              <a:gd name="connsiteY5" fmla="*/ 2036019 h 3478064"/>
              <a:gd name="connsiteX0" fmla="*/ 0 w 6400800"/>
              <a:gd name="connsiteY0" fmla="*/ 3489723 h 3496668"/>
              <a:gd name="connsiteX1" fmla="*/ 1720850 w 6400800"/>
              <a:gd name="connsiteY1" fmla="*/ 2854723 h 3496668"/>
              <a:gd name="connsiteX2" fmla="*/ 2978150 w 6400800"/>
              <a:gd name="connsiteY2" fmla="*/ 848123 h 3496668"/>
              <a:gd name="connsiteX3" fmla="*/ 3390900 w 6400800"/>
              <a:gd name="connsiteY3" fmla="*/ 219473 h 3496668"/>
              <a:gd name="connsiteX4" fmla="*/ 4641850 w 6400800"/>
              <a:gd name="connsiteY4" fmla="*/ 175023 h 3496668"/>
              <a:gd name="connsiteX5" fmla="*/ 6400800 w 6400800"/>
              <a:gd name="connsiteY5" fmla="*/ 2054623 h 3496668"/>
              <a:gd name="connsiteX0" fmla="*/ 0 w 6400800"/>
              <a:gd name="connsiteY0" fmla="*/ 3425562 h 3432507"/>
              <a:gd name="connsiteX1" fmla="*/ 1720850 w 6400800"/>
              <a:gd name="connsiteY1" fmla="*/ 2790562 h 3432507"/>
              <a:gd name="connsiteX2" fmla="*/ 2978150 w 6400800"/>
              <a:gd name="connsiteY2" fmla="*/ 783962 h 3432507"/>
              <a:gd name="connsiteX3" fmla="*/ 3390900 w 6400800"/>
              <a:gd name="connsiteY3" fmla="*/ 155312 h 3432507"/>
              <a:gd name="connsiteX4" fmla="*/ 4641850 w 6400800"/>
              <a:gd name="connsiteY4" fmla="*/ 110862 h 3432507"/>
              <a:gd name="connsiteX5" fmla="*/ 6400800 w 6400800"/>
              <a:gd name="connsiteY5" fmla="*/ 1990462 h 3432507"/>
              <a:gd name="connsiteX0" fmla="*/ 0 w 6400800"/>
              <a:gd name="connsiteY0" fmla="*/ 3425562 h 3432507"/>
              <a:gd name="connsiteX1" fmla="*/ 1720850 w 6400800"/>
              <a:gd name="connsiteY1" fmla="*/ 2790562 h 3432507"/>
              <a:gd name="connsiteX2" fmla="*/ 2978150 w 6400800"/>
              <a:gd name="connsiteY2" fmla="*/ 783962 h 3432507"/>
              <a:gd name="connsiteX3" fmla="*/ 3390900 w 6400800"/>
              <a:gd name="connsiteY3" fmla="*/ 155312 h 3432507"/>
              <a:gd name="connsiteX4" fmla="*/ 4641850 w 6400800"/>
              <a:gd name="connsiteY4" fmla="*/ 110862 h 3432507"/>
              <a:gd name="connsiteX5" fmla="*/ 6400800 w 6400800"/>
              <a:gd name="connsiteY5" fmla="*/ 1990462 h 3432507"/>
              <a:gd name="connsiteX0" fmla="*/ 0 w 6400800"/>
              <a:gd name="connsiteY0" fmla="*/ 3462446 h 3469391"/>
              <a:gd name="connsiteX1" fmla="*/ 1720850 w 6400800"/>
              <a:gd name="connsiteY1" fmla="*/ 2827446 h 3469391"/>
              <a:gd name="connsiteX2" fmla="*/ 2978150 w 6400800"/>
              <a:gd name="connsiteY2" fmla="*/ 820846 h 3469391"/>
              <a:gd name="connsiteX3" fmla="*/ 3530600 w 6400800"/>
              <a:gd name="connsiteY3" fmla="*/ 198546 h 3469391"/>
              <a:gd name="connsiteX4" fmla="*/ 4641850 w 6400800"/>
              <a:gd name="connsiteY4" fmla="*/ 147746 h 3469391"/>
              <a:gd name="connsiteX5" fmla="*/ 6400800 w 6400800"/>
              <a:gd name="connsiteY5" fmla="*/ 2027346 h 3469391"/>
              <a:gd name="connsiteX0" fmla="*/ 0 w 6400800"/>
              <a:gd name="connsiteY0" fmla="*/ 3494053 h 3500998"/>
              <a:gd name="connsiteX1" fmla="*/ 1720850 w 6400800"/>
              <a:gd name="connsiteY1" fmla="*/ 2859053 h 3500998"/>
              <a:gd name="connsiteX2" fmla="*/ 2978150 w 6400800"/>
              <a:gd name="connsiteY2" fmla="*/ 852453 h 3500998"/>
              <a:gd name="connsiteX3" fmla="*/ 3530600 w 6400800"/>
              <a:gd name="connsiteY3" fmla="*/ 230153 h 3500998"/>
              <a:gd name="connsiteX4" fmla="*/ 4641850 w 6400800"/>
              <a:gd name="connsiteY4" fmla="*/ 179353 h 3500998"/>
              <a:gd name="connsiteX5" fmla="*/ 6400800 w 6400800"/>
              <a:gd name="connsiteY5" fmla="*/ 2058953 h 3500998"/>
              <a:gd name="connsiteX0" fmla="*/ 0 w 6400800"/>
              <a:gd name="connsiteY0" fmla="*/ 3508148 h 3515093"/>
              <a:gd name="connsiteX1" fmla="*/ 1720850 w 6400800"/>
              <a:gd name="connsiteY1" fmla="*/ 2873148 h 3515093"/>
              <a:gd name="connsiteX2" fmla="*/ 2978150 w 6400800"/>
              <a:gd name="connsiteY2" fmla="*/ 866548 h 3515093"/>
              <a:gd name="connsiteX3" fmla="*/ 3530600 w 6400800"/>
              <a:gd name="connsiteY3" fmla="*/ 244248 h 3515093"/>
              <a:gd name="connsiteX4" fmla="*/ 4641850 w 6400800"/>
              <a:gd name="connsiteY4" fmla="*/ 193448 h 3515093"/>
              <a:gd name="connsiteX5" fmla="*/ 6400800 w 6400800"/>
              <a:gd name="connsiteY5" fmla="*/ 2073048 h 3515093"/>
              <a:gd name="connsiteX0" fmla="*/ 0 w 6400800"/>
              <a:gd name="connsiteY0" fmla="*/ 3518757 h 3525702"/>
              <a:gd name="connsiteX1" fmla="*/ 1720850 w 6400800"/>
              <a:gd name="connsiteY1" fmla="*/ 2883757 h 3525702"/>
              <a:gd name="connsiteX2" fmla="*/ 2978150 w 6400800"/>
              <a:gd name="connsiteY2" fmla="*/ 877157 h 3525702"/>
              <a:gd name="connsiteX3" fmla="*/ 3530600 w 6400800"/>
              <a:gd name="connsiteY3" fmla="*/ 254857 h 3525702"/>
              <a:gd name="connsiteX4" fmla="*/ 4641850 w 6400800"/>
              <a:gd name="connsiteY4" fmla="*/ 204057 h 3525702"/>
              <a:gd name="connsiteX5" fmla="*/ 6400800 w 6400800"/>
              <a:gd name="connsiteY5" fmla="*/ 2083657 h 3525702"/>
              <a:gd name="connsiteX0" fmla="*/ 0 w 6400800"/>
              <a:gd name="connsiteY0" fmla="*/ 3552849 h 3559794"/>
              <a:gd name="connsiteX1" fmla="*/ 1720850 w 6400800"/>
              <a:gd name="connsiteY1" fmla="*/ 2917849 h 3559794"/>
              <a:gd name="connsiteX2" fmla="*/ 2978150 w 6400800"/>
              <a:gd name="connsiteY2" fmla="*/ 911249 h 3559794"/>
              <a:gd name="connsiteX3" fmla="*/ 3454400 w 6400800"/>
              <a:gd name="connsiteY3" fmla="*/ 225449 h 3559794"/>
              <a:gd name="connsiteX4" fmla="*/ 4641850 w 6400800"/>
              <a:gd name="connsiteY4" fmla="*/ 238149 h 3559794"/>
              <a:gd name="connsiteX5" fmla="*/ 6400800 w 6400800"/>
              <a:gd name="connsiteY5" fmla="*/ 2117749 h 3559794"/>
              <a:gd name="connsiteX0" fmla="*/ 0 w 6400800"/>
              <a:gd name="connsiteY0" fmla="*/ 3509721 h 3516666"/>
              <a:gd name="connsiteX1" fmla="*/ 1720850 w 6400800"/>
              <a:gd name="connsiteY1" fmla="*/ 2874721 h 3516666"/>
              <a:gd name="connsiteX2" fmla="*/ 2978150 w 6400800"/>
              <a:gd name="connsiteY2" fmla="*/ 868121 h 3516666"/>
              <a:gd name="connsiteX3" fmla="*/ 3454400 w 6400800"/>
              <a:gd name="connsiteY3" fmla="*/ 182321 h 3516666"/>
              <a:gd name="connsiteX4" fmla="*/ 4641850 w 6400800"/>
              <a:gd name="connsiteY4" fmla="*/ 195021 h 3516666"/>
              <a:gd name="connsiteX5" fmla="*/ 6400800 w 6400800"/>
              <a:gd name="connsiteY5" fmla="*/ 2074621 h 3516666"/>
              <a:gd name="connsiteX0" fmla="*/ 0 w 6400800"/>
              <a:gd name="connsiteY0" fmla="*/ 3482249 h 3489194"/>
              <a:gd name="connsiteX1" fmla="*/ 1720850 w 6400800"/>
              <a:gd name="connsiteY1" fmla="*/ 2847249 h 3489194"/>
              <a:gd name="connsiteX2" fmla="*/ 2978150 w 6400800"/>
              <a:gd name="connsiteY2" fmla="*/ 840649 h 3489194"/>
              <a:gd name="connsiteX3" fmla="*/ 3454400 w 6400800"/>
              <a:gd name="connsiteY3" fmla="*/ 154849 h 3489194"/>
              <a:gd name="connsiteX4" fmla="*/ 4641850 w 6400800"/>
              <a:gd name="connsiteY4" fmla="*/ 167549 h 3489194"/>
              <a:gd name="connsiteX5" fmla="*/ 6400800 w 6400800"/>
              <a:gd name="connsiteY5" fmla="*/ 2047149 h 3489194"/>
              <a:gd name="connsiteX0" fmla="*/ 0 w 6400800"/>
              <a:gd name="connsiteY0" fmla="*/ 3420375 h 3427320"/>
              <a:gd name="connsiteX1" fmla="*/ 1720850 w 6400800"/>
              <a:gd name="connsiteY1" fmla="*/ 2785375 h 3427320"/>
              <a:gd name="connsiteX2" fmla="*/ 2978150 w 6400800"/>
              <a:gd name="connsiteY2" fmla="*/ 778775 h 3427320"/>
              <a:gd name="connsiteX3" fmla="*/ 3454400 w 6400800"/>
              <a:gd name="connsiteY3" fmla="*/ 92975 h 3427320"/>
              <a:gd name="connsiteX4" fmla="*/ 4641850 w 6400800"/>
              <a:gd name="connsiteY4" fmla="*/ 105675 h 3427320"/>
              <a:gd name="connsiteX5" fmla="*/ 6400800 w 6400800"/>
              <a:gd name="connsiteY5" fmla="*/ 1985275 h 3427320"/>
              <a:gd name="connsiteX0" fmla="*/ 0 w 6400800"/>
              <a:gd name="connsiteY0" fmla="*/ 3420375 h 3427320"/>
              <a:gd name="connsiteX1" fmla="*/ 1720850 w 6400800"/>
              <a:gd name="connsiteY1" fmla="*/ 2785375 h 3427320"/>
              <a:gd name="connsiteX2" fmla="*/ 2978150 w 6400800"/>
              <a:gd name="connsiteY2" fmla="*/ 778775 h 3427320"/>
              <a:gd name="connsiteX3" fmla="*/ 3454400 w 6400800"/>
              <a:gd name="connsiteY3" fmla="*/ 92975 h 3427320"/>
              <a:gd name="connsiteX4" fmla="*/ 4641850 w 6400800"/>
              <a:gd name="connsiteY4" fmla="*/ 105675 h 3427320"/>
              <a:gd name="connsiteX5" fmla="*/ 6400800 w 6400800"/>
              <a:gd name="connsiteY5" fmla="*/ 1985275 h 3427320"/>
              <a:gd name="connsiteX0" fmla="*/ 0 w 6400800"/>
              <a:gd name="connsiteY0" fmla="*/ 3425834 h 3432848"/>
              <a:gd name="connsiteX1" fmla="*/ 1720850 w 6400800"/>
              <a:gd name="connsiteY1" fmla="*/ 2790834 h 3432848"/>
              <a:gd name="connsiteX2" fmla="*/ 2876550 w 6400800"/>
              <a:gd name="connsiteY2" fmla="*/ 765184 h 3432848"/>
              <a:gd name="connsiteX3" fmla="*/ 3454400 w 6400800"/>
              <a:gd name="connsiteY3" fmla="*/ 98434 h 3432848"/>
              <a:gd name="connsiteX4" fmla="*/ 4641850 w 6400800"/>
              <a:gd name="connsiteY4" fmla="*/ 111134 h 3432848"/>
              <a:gd name="connsiteX5" fmla="*/ 6400800 w 6400800"/>
              <a:gd name="connsiteY5" fmla="*/ 1990734 h 3432848"/>
              <a:gd name="connsiteX0" fmla="*/ 0 w 6400800"/>
              <a:gd name="connsiteY0" fmla="*/ 3425834 h 3432848"/>
              <a:gd name="connsiteX1" fmla="*/ 1720850 w 6400800"/>
              <a:gd name="connsiteY1" fmla="*/ 2790834 h 3432848"/>
              <a:gd name="connsiteX2" fmla="*/ 2876550 w 6400800"/>
              <a:gd name="connsiteY2" fmla="*/ 765184 h 3432848"/>
              <a:gd name="connsiteX3" fmla="*/ 3454400 w 6400800"/>
              <a:gd name="connsiteY3" fmla="*/ 98434 h 3432848"/>
              <a:gd name="connsiteX4" fmla="*/ 4641850 w 6400800"/>
              <a:gd name="connsiteY4" fmla="*/ 111134 h 3432848"/>
              <a:gd name="connsiteX5" fmla="*/ 6400800 w 6400800"/>
              <a:gd name="connsiteY5" fmla="*/ 1990734 h 3432848"/>
              <a:gd name="connsiteX0" fmla="*/ 0 w 6400800"/>
              <a:gd name="connsiteY0" fmla="*/ 3425834 h 3432848"/>
              <a:gd name="connsiteX1" fmla="*/ 1720850 w 6400800"/>
              <a:gd name="connsiteY1" fmla="*/ 2790834 h 3432848"/>
              <a:gd name="connsiteX2" fmla="*/ 2876550 w 6400800"/>
              <a:gd name="connsiteY2" fmla="*/ 765184 h 3432848"/>
              <a:gd name="connsiteX3" fmla="*/ 3454400 w 6400800"/>
              <a:gd name="connsiteY3" fmla="*/ 98434 h 3432848"/>
              <a:gd name="connsiteX4" fmla="*/ 4641850 w 6400800"/>
              <a:gd name="connsiteY4" fmla="*/ 111134 h 3432848"/>
              <a:gd name="connsiteX5" fmla="*/ 6400800 w 6400800"/>
              <a:gd name="connsiteY5" fmla="*/ 1990734 h 3432848"/>
              <a:gd name="connsiteX0" fmla="*/ 0 w 6400800"/>
              <a:gd name="connsiteY0" fmla="*/ 3426577 h 3433545"/>
              <a:gd name="connsiteX1" fmla="*/ 1720850 w 6400800"/>
              <a:gd name="connsiteY1" fmla="*/ 2791577 h 3433545"/>
              <a:gd name="connsiteX2" fmla="*/ 2895600 w 6400800"/>
              <a:gd name="connsiteY2" fmla="*/ 778627 h 3433545"/>
              <a:gd name="connsiteX3" fmla="*/ 3454400 w 6400800"/>
              <a:gd name="connsiteY3" fmla="*/ 99177 h 3433545"/>
              <a:gd name="connsiteX4" fmla="*/ 4641850 w 6400800"/>
              <a:gd name="connsiteY4" fmla="*/ 111877 h 3433545"/>
              <a:gd name="connsiteX5" fmla="*/ 6400800 w 6400800"/>
              <a:gd name="connsiteY5" fmla="*/ 1991477 h 3433545"/>
              <a:gd name="connsiteX0" fmla="*/ 0 w 6400800"/>
              <a:gd name="connsiteY0" fmla="*/ 3438128 h 3445096"/>
              <a:gd name="connsiteX1" fmla="*/ 1720850 w 6400800"/>
              <a:gd name="connsiteY1" fmla="*/ 2803128 h 3445096"/>
              <a:gd name="connsiteX2" fmla="*/ 2895600 w 6400800"/>
              <a:gd name="connsiteY2" fmla="*/ 790178 h 3445096"/>
              <a:gd name="connsiteX3" fmla="*/ 3454400 w 6400800"/>
              <a:gd name="connsiteY3" fmla="*/ 110728 h 3445096"/>
              <a:gd name="connsiteX4" fmla="*/ 4641850 w 6400800"/>
              <a:gd name="connsiteY4" fmla="*/ 123428 h 3445096"/>
              <a:gd name="connsiteX5" fmla="*/ 6400800 w 6400800"/>
              <a:gd name="connsiteY5" fmla="*/ 2003028 h 3445096"/>
              <a:gd name="connsiteX0" fmla="*/ 0 w 6400800"/>
              <a:gd name="connsiteY0" fmla="*/ 3447846 h 3454814"/>
              <a:gd name="connsiteX1" fmla="*/ 1720850 w 6400800"/>
              <a:gd name="connsiteY1" fmla="*/ 2812846 h 3454814"/>
              <a:gd name="connsiteX2" fmla="*/ 2895600 w 6400800"/>
              <a:gd name="connsiteY2" fmla="*/ 799896 h 3454814"/>
              <a:gd name="connsiteX3" fmla="*/ 3454400 w 6400800"/>
              <a:gd name="connsiteY3" fmla="*/ 120446 h 3454814"/>
              <a:gd name="connsiteX4" fmla="*/ 4641850 w 6400800"/>
              <a:gd name="connsiteY4" fmla="*/ 133146 h 3454814"/>
              <a:gd name="connsiteX5" fmla="*/ 6400800 w 6400800"/>
              <a:gd name="connsiteY5" fmla="*/ 2012746 h 3454814"/>
              <a:gd name="connsiteX0" fmla="*/ 0 w 6400800"/>
              <a:gd name="connsiteY0" fmla="*/ 3457863 h 3464831"/>
              <a:gd name="connsiteX1" fmla="*/ 1720850 w 6400800"/>
              <a:gd name="connsiteY1" fmla="*/ 2822863 h 3464831"/>
              <a:gd name="connsiteX2" fmla="*/ 2895600 w 6400800"/>
              <a:gd name="connsiteY2" fmla="*/ 809913 h 3464831"/>
              <a:gd name="connsiteX3" fmla="*/ 3454400 w 6400800"/>
              <a:gd name="connsiteY3" fmla="*/ 130463 h 3464831"/>
              <a:gd name="connsiteX4" fmla="*/ 4641850 w 6400800"/>
              <a:gd name="connsiteY4" fmla="*/ 143163 h 3464831"/>
              <a:gd name="connsiteX5" fmla="*/ 6400800 w 6400800"/>
              <a:gd name="connsiteY5" fmla="*/ 2022763 h 3464831"/>
              <a:gd name="connsiteX0" fmla="*/ 0 w 6400800"/>
              <a:gd name="connsiteY0" fmla="*/ 3457863 h 3457864"/>
              <a:gd name="connsiteX1" fmla="*/ 1720850 w 6400800"/>
              <a:gd name="connsiteY1" fmla="*/ 2822863 h 3457864"/>
              <a:gd name="connsiteX2" fmla="*/ 2895600 w 6400800"/>
              <a:gd name="connsiteY2" fmla="*/ 809913 h 3457864"/>
              <a:gd name="connsiteX3" fmla="*/ 3454400 w 6400800"/>
              <a:gd name="connsiteY3" fmla="*/ 130463 h 3457864"/>
              <a:gd name="connsiteX4" fmla="*/ 4641850 w 6400800"/>
              <a:gd name="connsiteY4" fmla="*/ 143163 h 3457864"/>
              <a:gd name="connsiteX5" fmla="*/ 6400800 w 6400800"/>
              <a:gd name="connsiteY5" fmla="*/ 2022763 h 3457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800" h="3457864">
                <a:moveTo>
                  <a:pt x="0" y="3457863"/>
                </a:moveTo>
                <a:cubicBezTo>
                  <a:pt x="658439" y="3384744"/>
                  <a:pt x="1238250" y="3264188"/>
                  <a:pt x="1720850" y="2822863"/>
                </a:cubicBezTo>
                <a:cubicBezTo>
                  <a:pt x="2203450" y="2381538"/>
                  <a:pt x="2632075" y="1233246"/>
                  <a:pt x="2895600" y="809913"/>
                </a:cubicBezTo>
                <a:cubicBezTo>
                  <a:pt x="3159125" y="386580"/>
                  <a:pt x="3182408" y="273338"/>
                  <a:pt x="3454400" y="130463"/>
                </a:cubicBezTo>
                <a:cubicBezTo>
                  <a:pt x="3726392" y="-12412"/>
                  <a:pt x="4131733" y="-76970"/>
                  <a:pt x="4641850" y="143163"/>
                </a:cubicBezTo>
                <a:cubicBezTo>
                  <a:pt x="5151967" y="363296"/>
                  <a:pt x="6400800" y="2022763"/>
                  <a:pt x="6400800" y="2022763"/>
                </a:cubicBezTo>
              </a:path>
            </a:pathLst>
          </a:custGeom>
          <a:ln w="57150" cmpd="sng">
            <a:solidFill>
              <a:srgbClr val="0000FF"/>
            </a:solidFill>
          </a:ln>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3366FF"/>
              </a:solidFill>
              <a:effectLst/>
              <a:latin typeface="Arial" charset="0"/>
              <a:ea typeface="HG丸ｺﾞｼｯｸM-PRO" pitchFamily="50" charset="-128"/>
            </a:endParaRPr>
          </a:p>
        </p:txBody>
      </p:sp>
      <p:cxnSp>
        <p:nvCxnSpPr>
          <p:cNvPr id="27" name="直線コネクタ 26"/>
          <p:cNvCxnSpPr/>
          <p:nvPr/>
        </p:nvCxnSpPr>
        <p:spPr bwMode="auto">
          <a:xfrm flipV="1">
            <a:off x="838200" y="2286000"/>
            <a:ext cx="7543800" cy="2209800"/>
          </a:xfrm>
          <a:prstGeom prst="line">
            <a:avLst/>
          </a:prstGeom>
          <a:solidFill>
            <a:schemeClr val="bg1"/>
          </a:solidFill>
          <a:ln w="76200" cap="flat" cmpd="sng" algn="ctr">
            <a:solidFill>
              <a:srgbClr val="008000"/>
            </a:solidFill>
            <a:prstDash val="sysDash"/>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線コネクタ 31"/>
          <p:cNvCxnSpPr/>
          <p:nvPr/>
        </p:nvCxnSpPr>
        <p:spPr bwMode="auto">
          <a:xfrm flipV="1">
            <a:off x="762000" y="5638800"/>
            <a:ext cx="7620000" cy="76200"/>
          </a:xfrm>
          <a:prstGeom prst="line">
            <a:avLst/>
          </a:prstGeom>
          <a:solidFill>
            <a:schemeClr val="bg1"/>
          </a:solidFill>
          <a:ln w="28575"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テキスト ボックス 32"/>
          <p:cNvSpPr txBox="1"/>
          <p:nvPr/>
        </p:nvSpPr>
        <p:spPr>
          <a:xfrm>
            <a:off x="5658635" y="1752600"/>
            <a:ext cx="2799565" cy="461665"/>
          </a:xfrm>
          <a:prstGeom prst="rect">
            <a:avLst/>
          </a:prstGeom>
          <a:noFill/>
        </p:spPr>
        <p:txBody>
          <a:bodyPr wrap="none" rtlCol="0">
            <a:spAutoFit/>
          </a:bodyPr>
          <a:lstStyle/>
          <a:p>
            <a:pPr algn="r"/>
            <a:r>
              <a:rPr kumimoji="1" lang="ja-JP" altLang="en-US" sz="2400" dirty="0" smtClean="0">
                <a:solidFill>
                  <a:srgbClr val="008000"/>
                </a:solidFill>
              </a:rPr>
              <a:t>継続的成長のライン</a:t>
            </a:r>
            <a:endParaRPr kumimoji="1" lang="ja-JP" altLang="en-US" sz="2400" dirty="0">
              <a:solidFill>
                <a:srgbClr val="008000"/>
              </a:solidFill>
            </a:endParaRPr>
          </a:p>
        </p:txBody>
      </p:sp>
      <p:sp>
        <p:nvSpPr>
          <p:cNvPr id="34" name="テキスト ボックス 33"/>
          <p:cNvSpPr txBox="1"/>
          <p:nvPr/>
        </p:nvSpPr>
        <p:spPr>
          <a:xfrm>
            <a:off x="5875501" y="5181600"/>
            <a:ext cx="2563322" cy="369332"/>
          </a:xfrm>
          <a:prstGeom prst="rect">
            <a:avLst/>
          </a:prstGeom>
          <a:noFill/>
        </p:spPr>
        <p:txBody>
          <a:bodyPr wrap="none" rtlCol="0">
            <a:spAutoFit/>
          </a:bodyPr>
          <a:lstStyle/>
          <a:p>
            <a:pPr algn="r"/>
            <a:r>
              <a:rPr kumimoji="1" lang="ja-JP" altLang="en-US" sz="1800" dirty="0" smtClean="0">
                <a:solidFill>
                  <a:srgbClr val="3366FF"/>
                </a:solidFill>
              </a:rPr>
              <a:t>初期投資のベースライン</a:t>
            </a:r>
            <a:endParaRPr kumimoji="1" lang="ja-JP" altLang="en-US" sz="1800" dirty="0">
              <a:solidFill>
                <a:srgbClr val="3366FF"/>
              </a:solidFill>
            </a:endParaRPr>
          </a:p>
        </p:txBody>
      </p:sp>
      <p:sp>
        <p:nvSpPr>
          <p:cNvPr id="35" name="テキスト ボックス 34"/>
          <p:cNvSpPr txBox="1"/>
          <p:nvPr/>
        </p:nvSpPr>
        <p:spPr>
          <a:xfrm>
            <a:off x="2057400" y="4572000"/>
            <a:ext cx="735297" cy="338554"/>
          </a:xfrm>
          <a:prstGeom prst="rect">
            <a:avLst/>
          </a:prstGeom>
          <a:noFill/>
        </p:spPr>
        <p:txBody>
          <a:bodyPr wrap="none" rtlCol="0">
            <a:spAutoFit/>
          </a:bodyPr>
          <a:lstStyle/>
          <a:p>
            <a:r>
              <a:rPr lang="ja-JP" altLang="en-US" sz="1600" dirty="0" smtClean="0">
                <a:solidFill>
                  <a:srgbClr val="3366FF"/>
                </a:solidFill>
              </a:rPr>
              <a:t>事業１</a:t>
            </a:r>
            <a:endParaRPr kumimoji="1" lang="ja-JP" altLang="en-US" sz="1600" dirty="0">
              <a:solidFill>
                <a:srgbClr val="3366FF"/>
              </a:solidFill>
            </a:endParaRPr>
          </a:p>
        </p:txBody>
      </p:sp>
      <p:sp>
        <p:nvSpPr>
          <p:cNvPr id="36" name="テキスト ボックス 35"/>
          <p:cNvSpPr txBox="1"/>
          <p:nvPr/>
        </p:nvSpPr>
        <p:spPr>
          <a:xfrm>
            <a:off x="3926776" y="4114800"/>
            <a:ext cx="872955" cy="400110"/>
          </a:xfrm>
          <a:prstGeom prst="rect">
            <a:avLst/>
          </a:prstGeom>
          <a:noFill/>
        </p:spPr>
        <p:txBody>
          <a:bodyPr wrap="none" rtlCol="0">
            <a:spAutoFit/>
          </a:bodyPr>
          <a:lstStyle/>
          <a:p>
            <a:pPr algn="ctr"/>
            <a:r>
              <a:rPr lang="ja-JP" altLang="en-US" sz="2000" dirty="0" smtClean="0">
                <a:solidFill>
                  <a:srgbClr val="3366FF"/>
                </a:solidFill>
              </a:rPr>
              <a:t>事業２</a:t>
            </a:r>
            <a:endParaRPr kumimoji="1" lang="ja-JP" altLang="en-US" sz="2000" dirty="0">
              <a:solidFill>
                <a:srgbClr val="3366FF"/>
              </a:solidFill>
            </a:endParaRPr>
          </a:p>
        </p:txBody>
      </p:sp>
      <p:sp>
        <p:nvSpPr>
          <p:cNvPr id="37" name="テキスト ボックス 36"/>
          <p:cNvSpPr txBox="1"/>
          <p:nvPr/>
        </p:nvSpPr>
        <p:spPr>
          <a:xfrm>
            <a:off x="6220147" y="3581400"/>
            <a:ext cx="1010613" cy="461665"/>
          </a:xfrm>
          <a:prstGeom prst="rect">
            <a:avLst/>
          </a:prstGeom>
          <a:noFill/>
        </p:spPr>
        <p:txBody>
          <a:bodyPr wrap="none" rtlCol="0">
            <a:spAutoFit/>
          </a:bodyPr>
          <a:lstStyle/>
          <a:p>
            <a:pPr algn="ctr"/>
            <a:r>
              <a:rPr lang="ja-JP" altLang="en-US" sz="2400" dirty="0" smtClean="0">
                <a:solidFill>
                  <a:srgbClr val="3366FF"/>
                </a:solidFill>
              </a:rPr>
              <a:t>事業３</a:t>
            </a:r>
            <a:endParaRPr kumimoji="1" lang="ja-JP" altLang="en-US" sz="2400" dirty="0">
              <a:solidFill>
                <a:srgbClr val="3366FF"/>
              </a:solidFill>
            </a:endParaRPr>
          </a:p>
        </p:txBody>
      </p:sp>
      <p:sp>
        <p:nvSpPr>
          <p:cNvPr id="3" name="テキスト ボックス 2"/>
          <p:cNvSpPr txBox="1"/>
          <p:nvPr/>
        </p:nvSpPr>
        <p:spPr>
          <a:xfrm>
            <a:off x="838200" y="1844133"/>
            <a:ext cx="3467616" cy="1077218"/>
          </a:xfrm>
          <a:prstGeom prst="rect">
            <a:avLst/>
          </a:prstGeom>
          <a:noFill/>
        </p:spPr>
        <p:txBody>
          <a:bodyPr wrap="none" rtlCol="0">
            <a:spAutoFit/>
          </a:bodyPr>
          <a:lstStyle/>
          <a:p>
            <a:r>
              <a:rPr kumimoji="1" lang="ja-JP" altLang="en-US" sz="3200" dirty="0" smtClean="0">
                <a:solidFill>
                  <a:srgbClr val="FF6600"/>
                </a:solidFill>
              </a:rPr>
              <a:t>「一時的競争優位」</a:t>
            </a:r>
            <a:endParaRPr kumimoji="1" lang="en-US" altLang="ja-JP" sz="3200" dirty="0" smtClean="0">
              <a:solidFill>
                <a:srgbClr val="FF6600"/>
              </a:solidFill>
            </a:endParaRPr>
          </a:p>
          <a:p>
            <a:r>
              <a:rPr kumimoji="1" lang="ja-JP" altLang="en-US" sz="3200" dirty="0" smtClean="0">
                <a:solidFill>
                  <a:srgbClr val="FF6600"/>
                </a:solidFill>
              </a:rPr>
              <a:t>の継続的確保</a:t>
            </a:r>
            <a:endParaRPr kumimoji="1" lang="ja-JP" altLang="en-US" sz="3200" dirty="0">
              <a:solidFill>
                <a:srgbClr val="FF6600"/>
              </a:solidFill>
            </a:endParaRPr>
          </a:p>
        </p:txBody>
      </p:sp>
    </p:spTree>
    <p:extLst>
      <p:ext uri="{BB962C8B-B14F-4D97-AF65-F5344CB8AC3E}">
        <p14:creationId xmlns:p14="http://schemas.microsoft.com/office/powerpoint/2010/main" val="320491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直角三角形 61"/>
          <p:cNvSpPr/>
          <p:nvPr/>
        </p:nvSpPr>
        <p:spPr>
          <a:xfrm>
            <a:off x="244062" y="3714213"/>
            <a:ext cx="2654500" cy="2695206"/>
          </a:xfrm>
          <a:prstGeom prst="rtTriangle">
            <a:avLst/>
          </a:prstGeom>
          <a:solidFill>
            <a:schemeClr val="accent6">
              <a:lumMod val="50000"/>
            </a:schemeClr>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4" name="タイトル 3"/>
          <p:cNvSpPr>
            <a:spLocks noGrp="1"/>
          </p:cNvSpPr>
          <p:nvPr>
            <p:ph type="title"/>
          </p:nvPr>
        </p:nvSpPr>
        <p:spPr/>
        <p:txBody>
          <a:bodyPr/>
          <a:lstStyle/>
          <a:p>
            <a:r>
              <a:rPr kumimoji="1" lang="ja-JP" altLang="en-US" sz="2400" dirty="0" smtClean="0">
                <a:solidFill>
                  <a:schemeClr val="tx1">
                    <a:lumMod val="50000"/>
                    <a:lumOff val="50000"/>
                  </a:schemeClr>
                </a:solidFill>
                <a:latin typeface="メイリオ"/>
                <a:ea typeface="メイリオ"/>
                <a:cs typeface="メイリオ"/>
              </a:rPr>
              <a:t>ビジネスの変革を牽引するビジネス・トレンド　</a:t>
            </a:r>
            <a:r>
              <a:rPr kumimoji="1" lang="en-US" altLang="ja-JP" sz="2400" dirty="0" smtClean="0">
                <a:solidFill>
                  <a:schemeClr val="tx1">
                    <a:lumMod val="50000"/>
                    <a:lumOff val="50000"/>
                  </a:schemeClr>
                </a:solidFill>
                <a:latin typeface="メイリオ"/>
                <a:ea typeface="メイリオ"/>
                <a:cs typeface="メイリオ"/>
              </a:rPr>
              <a:t>2015</a:t>
            </a:r>
            <a:endParaRPr kumimoji="1" lang="ja-JP" altLang="en-US" sz="2400" dirty="0">
              <a:solidFill>
                <a:schemeClr val="tx1">
                  <a:lumMod val="50000"/>
                  <a:lumOff val="50000"/>
                </a:schemeClr>
              </a:solidFill>
              <a:latin typeface="メイリオ"/>
              <a:ea typeface="メイリオ"/>
              <a:cs typeface="メイリオ"/>
            </a:endParaRPr>
          </a:p>
        </p:txBody>
      </p:sp>
      <p:sp>
        <p:nvSpPr>
          <p:cNvPr id="65" name="直角三角形 64"/>
          <p:cNvSpPr/>
          <p:nvPr/>
        </p:nvSpPr>
        <p:spPr>
          <a:xfrm rot="10800000">
            <a:off x="240370" y="3721599"/>
            <a:ext cx="1347555" cy="1351294"/>
          </a:xfrm>
          <a:prstGeom prst="rtTriangle">
            <a:avLst/>
          </a:prstGeom>
          <a:solidFill>
            <a:schemeClr val="bg2">
              <a:lumMod val="50000"/>
            </a:schemeClr>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66" name="直角三角形 65"/>
          <p:cNvSpPr/>
          <p:nvPr/>
        </p:nvSpPr>
        <p:spPr>
          <a:xfrm rot="10800000">
            <a:off x="1573157" y="5065508"/>
            <a:ext cx="1347555" cy="1351294"/>
          </a:xfrm>
          <a:prstGeom prst="rtTriangle">
            <a:avLst/>
          </a:prstGeom>
          <a:solidFill>
            <a:schemeClr val="bg2">
              <a:lumMod val="50000"/>
            </a:schemeClr>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70" name="正方形/長方形 69"/>
          <p:cNvSpPr/>
          <p:nvPr/>
        </p:nvSpPr>
        <p:spPr>
          <a:xfrm>
            <a:off x="1579670" y="3721598"/>
            <a:ext cx="1336480" cy="1358677"/>
          </a:xfrm>
          <a:prstGeom prst="rect">
            <a:avLst/>
          </a:prstGeom>
          <a:solidFill>
            <a:schemeClr val="accent3">
              <a:lumMod val="75000"/>
            </a:schemeClr>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58" name="正方形/長方形 57"/>
          <p:cNvSpPr/>
          <p:nvPr/>
        </p:nvSpPr>
        <p:spPr>
          <a:xfrm>
            <a:off x="244014" y="2399839"/>
            <a:ext cx="2654548" cy="1314375"/>
          </a:xfrm>
          <a:prstGeom prst="rect">
            <a:avLst/>
          </a:prstGeom>
          <a:solidFill>
            <a:schemeClr val="accent5">
              <a:lumMod val="75000"/>
            </a:schemeClr>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59" name="正方形/長方形 58"/>
          <p:cNvSpPr/>
          <p:nvPr/>
        </p:nvSpPr>
        <p:spPr>
          <a:xfrm>
            <a:off x="2917020" y="3721599"/>
            <a:ext cx="1314328" cy="2687820"/>
          </a:xfrm>
          <a:prstGeom prst="rect">
            <a:avLst/>
          </a:prstGeom>
          <a:solidFill>
            <a:schemeClr val="accent5">
              <a:lumMod val="75000"/>
            </a:schemeClr>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67" name="直角三角形 66"/>
          <p:cNvSpPr/>
          <p:nvPr/>
        </p:nvSpPr>
        <p:spPr>
          <a:xfrm rot="5400000">
            <a:off x="3587057" y="4380632"/>
            <a:ext cx="2661929" cy="1369754"/>
          </a:xfrm>
          <a:prstGeom prst="rtTriangle">
            <a:avLst/>
          </a:prstGeom>
          <a:solidFill>
            <a:schemeClr val="accent4">
              <a:lumMod val="75000"/>
            </a:schemeClr>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68" name="直角三角形 67"/>
          <p:cNvSpPr/>
          <p:nvPr/>
        </p:nvSpPr>
        <p:spPr>
          <a:xfrm rot="16200000">
            <a:off x="892893" y="386793"/>
            <a:ext cx="1347555" cy="2674851"/>
          </a:xfrm>
          <a:prstGeom prst="rtTriangle">
            <a:avLst/>
          </a:prstGeom>
          <a:solidFill>
            <a:schemeClr val="accent4">
              <a:lumMod val="75000"/>
            </a:schemeClr>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55" name="直角三角形 54"/>
          <p:cNvSpPr/>
          <p:nvPr/>
        </p:nvSpPr>
        <p:spPr>
          <a:xfrm rot="5400000">
            <a:off x="907662" y="381254"/>
            <a:ext cx="1347555" cy="2674851"/>
          </a:xfrm>
          <a:prstGeom prst="rtTriangle">
            <a:avLst/>
          </a:prstGeom>
          <a:solidFill>
            <a:srgbClr val="800000"/>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57" name="直角三角形 56"/>
          <p:cNvSpPr/>
          <p:nvPr/>
        </p:nvSpPr>
        <p:spPr>
          <a:xfrm rot="16200000">
            <a:off x="3579723" y="4389812"/>
            <a:ext cx="2661929" cy="1369756"/>
          </a:xfrm>
          <a:prstGeom prst="rtTriangle">
            <a:avLst/>
          </a:prstGeom>
          <a:solidFill>
            <a:srgbClr val="800000"/>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50" name="正方形/長方形 49"/>
          <p:cNvSpPr/>
          <p:nvPr/>
        </p:nvSpPr>
        <p:spPr>
          <a:xfrm>
            <a:off x="2215554" y="3049643"/>
            <a:ext cx="1336480" cy="1358677"/>
          </a:xfrm>
          <a:prstGeom prst="rect">
            <a:avLst/>
          </a:prstGeom>
          <a:solidFill>
            <a:srgbClr val="008000"/>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cxnSp>
        <p:nvCxnSpPr>
          <p:cNvPr id="75" name="直線矢印コネクタ 74"/>
          <p:cNvCxnSpPr/>
          <p:nvPr/>
        </p:nvCxnSpPr>
        <p:spPr>
          <a:xfrm flipH="1" flipV="1">
            <a:off x="472914" y="1044903"/>
            <a:ext cx="46" cy="4220038"/>
          </a:xfrm>
          <a:prstGeom prst="straightConnector1">
            <a:avLst/>
          </a:prstGeom>
          <a:ln w="762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78" name="直線矢印コネクタ 77"/>
          <p:cNvCxnSpPr/>
          <p:nvPr/>
        </p:nvCxnSpPr>
        <p:spPr>
          <a:xfrm>
            <a:off x="1375413" y="6200933"/>
            <a:ext cx="4234870" cy="1"/>
          </a:xfrm>
          <a:prstGeom prst="straightConnector1">
            <a:avLst/>
          </a:prstGeom>
          <a:ln w="762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83" name="テキスト ボックス 82"/>
          <p:cNvSpPr txBox="1"/>
          <p:nvPr/>
        </p:nvSpPr>
        <p:spPr>
          <a:xfrm>
            <a:off x="724010" y="1242637"/>
            <a:ext cx="651403" cy="369332"/>
          </a:xfrm>
          <a:prstGeom prst="rect">
            <a:avLst/>
          </a:prstGeom>
          <a:noFill/>
          <a:ln>
            <a:noFill/>
          </a:ln>
        </p:spPr>
        <p:txBody>
          <a:bodyPr wrap="none" rtlCol="0">
            <a:spAutoFit/>
          </a:bodyPr>
          <a:lstStyle/>
          <a:p>
            <a:r>
              <a:rPr lang="en-US" altLang="ja-JP" dirty="0" smtClean="0">
                <a:solidFill>
                  <a:srgbClr val="FFFFFF"/>
                </a:solidFill>
                <a:latin typeface="メイリオ"/>
                <a:ea typeface="メイリオ"/>
                <a:cs typeface="メイリオ"/>
              </a:rPr>
              <a:t>OSS</a:t>
            </a:r>
            <a:endParaRPr kumimoji="1" lang="ja-JP" altLang="en-US" dirty="0">
              <a:solidFill>
                <a:srgbClr val="FFFFFF"/>
              </a:solidFill>
              <a:latin typeface="メイリオ"/>
              <a:ea typeface="メイリオ"/>
              <a:cs typeface="メイリオ"/>
            </a:endParaRPr>
          </a:p>
        </p:txBody>
      </p:sp>
      <p:sp>
        <p:nvSpPr>
          <p:cNvPr id="84" name="テキスト ボックス 83"/>
          <p:cNvSpPr txBox="1"/>
          <p:nvPr/>
        </p:nvSpPr>
        <p:spPr>
          <a:xfrm>
            <a:off x="4480135" y="5687938"/>
            <a:ext cx="1107996" cy="369332"/>
          </a:xfrm>
          <a:prstGeom prst="rect">
            <a:avLst/>
          </a:prstGeom>
          <a:noFill/>
          <a:ln>
            <a:noFill/>
          </a:ln>
        </p:spPr>
        <p:txBody>
          <a:bodyPr wrap="none" rtlCol="0">
            <a:spAutoFit/>
          </a:bodyPr>
          <a:lstStyle/>
          <a:p>
            <a:r>
              <a:rPr kumimoji="1" lang="ja-JP" altLang="en-US" dirty="0" smtClean="0">
                <a:solidFill>
                  <a:srgbClr val="FFFFFF"/>
                </a:solidFill>
                <a:latin typeface="メイリオ"/>
                <a:ea typeface="メイリオ"/>
                <a:cs typeface="メイリオ"/>
              </a:rPr>
              <a:t>クラウド</a:t>
            </a:r>
            <a:endParaRPr kumimoji="1" lang="ja-JP" altLang="en-US" dirty="0">
              <a:solidFill>
                <a:srgbClr val="FFFFFF"/>
              </a:solidFill>
              <a:latin typeface="メイリオ"/>
              <a:ea typeface="メイリオ"/>
              <a:cs typeface="メイリオ"/>
            </a:endParaRPr>
          </a:p>
        </p:txBody>
      </p:sp>
      <p:sp>
        <p:nvSpPr>
          <p:cNvPr id="89" name="テキスト ボックス 88"/>
          <p:cNvSpPr txBox="1"/>
          <p:nvPr/>
        </p:nvSpPr>
        <p:spPr>
          <a:xfrm>
            <a:off x="590583" y="2864977"/>
            <a:ext cx="1569660" cy="369332"/>
          </a:xfrm>
          <a:prstGeom prst="rect">
            <a:avLst/>
          </a:prstGeom>
          <a:noFill/>
          <a:ln>
            <a:noFill/>
          </a:ln>
        </p:spPr>
        <p:txBody>
          <a:bodyPr wrap="none" rtlCol="0">
            <a:spAutoFit/>
          </a:bodyPr>
          <a:lstStyle/>
          <a:p>
            <a:r>
              <a:rPr kumimoji="1" lang="ja-JP" altLang="en-US" dirty="0" smtClean="0">
                <a:solidFill>
                  <a:srgbClr val="FFFFFF"/>
                </a:solidFill>
                <a:latin typeface="メイリオ"/>
                <a:ea typeface="メイリオ"/>
                <a:cs typeface="メイリオ"/>
              </a:rPr>
              <a:t>ビッグデータ</a:t>
            </a:r>
            <a:endParaRPr kumimoji="1" lang="ja-JP" altLang="en-US" dirty="0">
              <a:solidFill>
                <a:srgbClr val="FFFFFF"/>
              </a:solidFill>
              <a:latin typeface="メイリオ"/>
              <a:ea typeface="メイリオ"/>
              <a:cs typeface="メイリオ"/>
            </a:endParaRPr>
          </a:p>
        </p:txBody>
      </p:sp>
      <p:sp>
        <p:nvSpPr>
          <p:cNvPr id="90" name="テキスト ボックス 89"/>
          <p:cNvSpPr txBox="1"/>
          <p:nvPr/>
        </p:nvSpPr>
        <p:spPr>
          <a:xfrm>
            <a:off x="3286314" y="4895609"/>
            <a:ext cx="569387" cy="369332"/>
          </a:xfrm>
          <a:prstGeom prst="rect">
            <a:avLst/>
          </a:prstGeom>
          <a:noFill/>
          <a:ln>
            <a:noFill/>
          </a:ln>
        </p:spPr>
        <p:txBody>
          <a:bodyPr wrap="none" rtlCol="0">
            <a:spAutoFit/>
          </a:bodyPr>
          <a:lstStyle/>
          <a:p>
            <a:r>
              <a:rPr kumimoji="1" lang="en-US" altLang="ja-JP" dirty="0" err="1" smtClean="0">
                <a:solidFill>
                  <a:srgbClr val="FFFFFF"/>
                </a:solidFill>
                <a:latin typeface="メイリオ"/>
                <a:ea typeface="メイリオ"/>
                <a:cs typeface="メイリオ"/>
              </a:rPr>
              <a:t>IoT</a:t>
            </a:r>
            <a:endParaRPr kumimoji="1" lang="ja-JP" altLang="en-US" dirty="0">
              <a:solidFill>
                <a:srgbClr val="FFFFFF"/>
              </a:solidFill>
              <a:latin typeface="メイリオ"/>
              <a:ea typeface="メイリオ"/>
              <a:cs typeface="メイリオ"/>
            </a:endParaRPr>
          </a:p>
        </p:txBody>
      </p:sp>
      <p:sp>
        <p:nvSpPr>
          <p:cNvPr id="91" name="テキスト ボックス 90"/>
          <p:cNvSpPr txBox="1"/>
          <p:nvPr/>
        </p:nvSpPr>
        <p:spPr>
          <a:xfrm>
            <a:off x="1396961" y="1901044"/>
            <a:ext cx="1338828" cy="369332"/>
          </a:xfrm>
          <a:prstGeom prst="rect">
            <a:avLst/>
          </a:prstGeom>
          <a:noFill/>
          <a:ln>
            <a:noFill/>
          </a:ln>
        </p:spPr>
        <p:txBody>
          <a:bodyPr wrap="none" rtlCol="0">
            <a:spAutoFit/>
          </a:bodyPr>
          <a:lstStyle/>
          <a:p>
            <a:r>
              <a:rPr kumimoji="1" lang="ja-JP" altLang="en-US" dirty="0" smtClean="0">
                <a:solidFill>
                  <a:srgbClr val="FFFFFF"/>
                </a:solidFill>
                <a:latin typeface="メイリオ"/>
                <a:ea typeface="メイリオ"/>
                <a:cs typeface="メイリオ"/>
              </a:rPr>
              <a:t>ソーシャル</a:t>
            </a:r>
            <a:endParaRPr kumimoji="1" lang="ja-JP" altLang="en-US" dirty="0">
              <a:solidFill>
                <a:srgbClr val="FFFFFF"/>
              </a:solidFill>
              <a:latin typeface="メイリオ"/>
              <a:ea typeface="メイリオ"/>
              <a:cs typeface="メイリオ"/>
            </a:endParaRPr>
          </a:p>
        </p:txBody>
      </p:sp>
      <p:sp>
        <p:nvSpPr>
          <p:cNvPr id="94" name="テキスト ボックス 93"/>
          <p:cNvSpPr txBox="1"/>
          <p:nvPr/>
        </p:nvSpPr>
        <p:spPr>
          <a:xfrm>
            <a:off x="4240576" y="4042334"/>
            <a:ext cx="1107996" cy="461665"/>
          </a:xfrm>
          <a:prstGeom prst="rect">
            <a:avLst/>
          </a:prstGeom>
          <a:noFill/>
          <a:ln>
            <a:noFill/>
          </a:ln>
        </p:spPr>
        <p:txBody>
          <a:bodyPr wrap="none" rtlCol="0">
            <a:spAutoFit/>
          </a:bodyPr>
          <a:lstStyle/>
          <a:p>
            <a:r>
              <a:rPr lang="ja-JP" altLang="en-US" sz="1200" dirty="0">
                <a:solidFill>
                  <a:srgbClr val="FFFFFF"/>
                </a:solidFill>
                <a:latin typeface="メイリオ"/>
                <a:ea typeface="メイリオ"/>
                <a:cs typeface="メイリオ"/>
              </a:rPr>
              <a:t>ウエアラブル</a:t>
            </a:r>
          </a:p>
          <a:p>
            <a:pPr algn="ctr"/>
            <a:r>
              <a:rPr kumimoji="1" lang="ja-JP" altLang="en-US" sz="1200" dirty="0" smtClean="0">
                <a:solidFill>
                  <a:srgbClr val="FFFFFF"/>
                </a:solidFill>
                <a:latin typeface="メイリオ"/>
                <a:ea typeface="メイリオ"/>
                <a:cs typeface="メイリオ"/>
              </a:rPr>
              <a:t>モバイル</a:t>
            </a:r>
            <a:endParaRPr kumimoji="1" lang="en-US" altLang="ja-JP" sz="1200" dirty="0" smtClean="0">
              <a:solidFill>
                <a:srgbClr val="FFFFFF"/>
              </a:solidFill>
              <a:latin typeface="メイリオ"/>
              <a:ea typeface="メイリオ"/>
              <a:cs typeface="メイリオ"/>
            </a:endParaRPr>
          </a:p>
        </p:txBody>
      </p:sp>
      <p:sp>
        <p:nvSpPr>
          <p:cNvPr id="95" name="テキスト ボックス 94"/>
          <p:cNvSpPr txBox="1"/>
          <p:nvPr/>
        </p:nvSpPr>
        <p:spPr>
          <a:xfrm>
            <a:off x="280377" y="4408320"/>
            <a:ext cx="562586" cy="369332"/>
          </a:xfrm>
          <a:prstGeom prst="rect">
            <a:avLst/>
          </a:prstGeom>
          <a:noFill/>
          <a:ln>
            <a:noFill/>
          </a:ln>
        </p:spPr>
        <p:txBody>
          <a:bodyPr wrap="none" rtlCol="0">
            <a:spAutoFit/>
          </a:bodyPr>
          <a:lstStyle/>
          <a:p>
            <a:pPr algn="r"/>
            <a:r>
              <a:rPr lang="en-US" altLang="ja-JP" dirty="0" err="1" smtClean="0">
                <a:solidFill>
                  <a:srgbClr val="FFFFFF"/>
                </a:solidFill>
                <a:latin typeface="メイリオ"/>
                <a:ea typeface="メイリオ"/>
                <a:cs typeface="メイリオ"/>
              </a:rPr>
              <a:t>SDi</a:t>
            </a:r>
            <a:endParaRPr lang="en-US" altLang="ja-JP" dirty="0" smtClean="0">
              <a:solidFill>
                <a:srgbClr val="FFFFFF"/>
              </a:solidFill>
              <a:latin typeface="メイリオ"/>
              <a:ea typeface="メイリオ"/>
              <a:cs typeface="メイリオ"/>
            </a:endParaRPr>
          </a:p>
        </p:txBody>
      </p:sp>
      <p:sp>
        <p:nvSpPr>
          <p:cNvPr id="96" name="テキスト ボックス 95"/>
          <p:cNvSpPr txBox="1"/>
          <p:nvPr/>
        </p:nvSpPr>
        <p:spPr>
          <a:xfrm>
            <a:off x="724010" y="3811501"/>
            <a:ext cx="800219" cy="584776"/>
          </a:xfrm>
          <a:prstGeom prst="rect">
            <a:avLst/>
          </a:prstGeom>
          <a:noFill/>
          <a:ln>
            <a:noFill/>
          </a:ln>
        </p:spPr>
        <p:txBody>
          <a:bodyPr wrap="none" rtlCol="0">
            <a:spAutoFit/>
          </a:bodyPr>
          <a:lstStyle/>
          <a:p>
            <a:pPr algn="r"/>
            <a:r>
              <a:rPr kumimoji="1" lang="ja-JP" altLang="en-US" sz="1200" dirty="0" smtClean="0">
                <a:solidFill>
                  <a:srgbClr val="FFFFFF"/>
                </a:solidFill>
                <a:latin typeface="メイリオ"/>
                <a:ea typeface="メイリオ"/>
                <a:cs typeface="メイリオ"/>
              </a:rPr>
              <a:t>コンテナ</a:t>
            </a:r>
            <a:endParaRPr kumimoji="1" lang="en-US" altLang="ja-JP" sz="1200" dirty="0" smtClean="0">
              <a:solidFill>
                <a:srgbClr val="FFFFFF"/>
              </a:solidFill>
              <a:latin typeface="メイリオ"/>
              <a:ea typeface="メイリオ"/>
              <a:cs typeface="メイリオ"/>
            </a:endParaRPr>
          </a:p>
          <a:p>
            <a:pPr algn="r"/>
            <a:r>
              <a:rPr kumimoji="1" lang="ja-JP" altLang="en-US" sz="1200" dirty="0" smtClean="0">
                <a:solidFill>
                  <a:srgbClr val="FFFFFF"/>
                </a:solidFill>
                <a:latin typeface="メイリオ"/>
                <a:ea typeface="メイリオ"/>
                <a:cs typeface="メイリオ"/>
              </a:rPr>
              <a:t>仮想化</a:t>
            </a:r>
            <a:endParaRPr kumimoji="1" lang="en-US" altLang="ja-JP" sz="1200" dirty="0" smtClean="0">
              <a:solidFill>
                <a:srgbClr val="FFFFFF"/>
              </a:solidFill>
              <a:latin typeface="メイリオ"/>
              <a:ea typeface="メイリオ"/>
              <a:cs typeface="メイリオ"/>
            </a:endParaRPr>
          </a:p>
          <a:p>
            <a:pPr algn="r"/>
            <a:r>
              <a:rPr lang="en-US" altLang="ja-JP" sz="800" dirty="0" err="1" smtClean="0">
                <a:solidFill>
                  <a:srgbClr val="FFFFFF"/>
                </a:solidFill>
                <a:latin typeface="メイリオ"/>
                <a:ea typeface="メイリオ"/>
                <a:cs typeface="メイリオ"/>
              </a:rPr>
              <a:t>Docker</a:t>
            </a:r>
            <a:endParaRPr kumimoji="1" lang="ja-JP" altLang="en-US" sz="800" dirty="0">
              <a:solidFill>
                <a:srgbClr val="FFFFFF"/>
              </a:solidFill>
              <a:latin typeface="メイリオ"/>
              <a:ea typeface="メイリオ"/>
              <a:cs typeface="メイリオ"/>
            </a:endParaRPr>
          </a:p>
        </p:txBody>
      </p:sp>
      <p:sp>
        <p:nvSpPr>
          <p:cNvPr id="97" name="テキスト ボックス 96"/>
          <p:cNvSpPr txBox="1"/>
          <p:nvPr/>
        </p:nvSpPr>
        <p:spPr>
          <a:xfrm>
            <a:off x="1802377" y="5109813"/>
            <a:ext cx="1107808" cy="646331"/>
          </a:xfrm>
          <a:prstGeom prst="rect">
            <a:avLst/>
          </a:prstGeom>
          <a:noFill/>
          <a:ln>
            <a:noFill/>
          </a:ln>
        </p:spPr>
        <p:txBody>
          <a:bodyPr wrap="square" rtlCol="0">
            <a:spAutoFit/>
          </a:bodyPr>
          <a:lstStyle/>
          <a:p>
            <a:pPr algn="r"/>
            <a:r>
              <a:rPr kumimoji="1" lang="ja-JP" altLang="en-US" sz="1000" dirty="0" smtClean="0">
                <a:solidFill>
                  <a:srgbClr val="FFFFFF"/>
                </a:solidFill>
                <a:latin typeface="メイリオ"/>
                <a:ea typeface="メイリオ"/>
                <a:cs typeface="メイリオ"/>
              </a:rPr>
              <a:t>新ハードウェア</a:t>
            </a:r>
            <a:endParaRPr kumimoji="1" lang="en-US" altLang="ja-JP" sz="1000" dirty="0" smtClean="0">
              <a:solidFill>
                <a:srgbClr val="FFFFFF"/>
              </a:solidFill>
              <a:latin typeface="メイリオ"/>
              <a:ea typeface="メイリオ"/>
              <a:cs typeface="メイリオ"/>
            </a:endParaRPr>
          </a:p>
          <a:p>
            <a:pPr algn="r"/>
            <a:r>
              <a:rPr lang="ja-JP" altLang="en-US" sz="1000" dirty="0" smtClean="0">
                <a:solidFill>
                  <a:srgbClr val="FFFFFF"/>
                </a:solidFill>
                <a:latin typeface="メイリオ"/>
                <a:ea typeface="メイリオ"/>
                <a:cs typeface="メイリオ"/>
              </a:rPr>
              <a:t>テクノロジー</a:t>
            </a:r>
            <a:endParaRPr lang="en-US" altLang="ja-JP" sz="1000" dirty="0" smtClean="0">
              <a:solidFill>
                <a:srgbClr val="FFFFFF"/>
              </a:solidFill>
              <a:latin typeface="メイリオ"/>
              <a:ea typeface="メイリオ"/>
              <a:cs typeface="メイリオ"/>
            </a:endParaRPr>
          </a:p>
          <a:p>
            <a:pPr algn="r"/>
            <a:r>
              <a:rPr lang="ja-JP" altLang="en-US" sz="800" dirty="0" smtClean="0">
                <a:solidFill>
                  <a:srgbClr val="FFFFFF"/>
                </a:solidFill>
                <a:latin typeface="メイリオ"/>
                <a:ea typeface="メイリオ"/>
                <a:cs typeface="メイリオ"/>
              </a:rPr>
              <a:t>ベアメタル</a:t>
            </a:r>
            <a:endParaRPr lang="en-US" altLang="ja-JP" sz="800" dirty="0" smtClean="0">
              <a:solidFill>
                <a:srgbClr val="FFFFFF"/>
              </a:solidFill>
              <a:latin typeface="メイリオ"/>
              <a:ea typeface="メイリオ"/>
              <a:cs typeface="メイリオ"/>
            </a:endParaRPr>
          </a:p>
          <a:p>
            <a:pPr algn="r"/>
            <a:r>
              <a:rPr kumimoji="1" lang="en-US" altLang="ja-JP" sz="800" dirty="0" smtClean="0">
                <a:solidFill>
                  <a:srgbClr val="FFFFFF"/>
                </a:solidFill>
                <a:latin typeface="メイリオ"/>
                <a:ea typeface="メイリオ"/>
                <a:cs typeface="メイリオ"/>
              </a:rPr>
              <a:t>SSD </a:t>
            </a:r>
            <a:r>
              <a:rPr kumimoji="1" lang="ja-JP" altLang="en-US" sz="800" dirty="0" smtClean="0">
                <a:solidFill>
                  <a:srgbClr val="FFFFFF"/>
                </a:solidFill>
                <a:latin typeface="メイリオ"/>
                <a:ea typeface="メイリオ"/>
                <a:cs typeface="メイリオ"/>
              </a:rPr>
              <a:t>など</a:t>
            </a:r>
            <a:endParaRPr kumimoji="1" lang="en-US" altLang="ja-JP" sz="800" dirty="0" smtClean="0">
              <a:solidFill>
                <a:srgbClr val="FFFFFF"/>
              </a:solidFill>
              <a:latin typeface="メイリオ"/>
              <a:ea typeface="メイリオ"/>
              <a:cs typeface="メイリオ"/>
            </a:endParaRPr>
          </a:p>
        </p:txBody>
      </p:sp>
      <p:sp>
        <p:nvSpPr>
          <p:cNvPr id="98" name="テキスト ボックス 97"/>
          <p:cNvSpPr txBox="1"/>
          <p:nvPr/>
        </p:nvSpPr>
        <p:spPr>
          <a:xfrm>
            <a:off x="291403" y="4741721"/>
            <a:ext cx="1056700" cy="338554"/>
          </a:xfrm>
          <a:prstGeom prst="rect">
            <a:avLst/>
          </a:prstGeom>
          <a:noFill/>
          <a:ln>
            <a:noFill/>
          </a:ln>
        </p:spPr>
        <p:txBody>
          <a:bodyPr wrap="none" rtlCol="0">
            <a:spAutoFit/>
          </a:bodyPr>
          <a:lstStyle/>
          <a:p>
            <a:r>
              <a:rPr lang="en-US" altLang="ja-JP" sz="800" dirty="0" smtClean="0">
                <a:solidFill>
                  <a:srgbClr val="FFFFFF"/>
                </a:solidFill>
                <a:latin typeface="メイリオ"/>
                <a:ea typeface="メイリオ"/>
                <a:cs typeface="メイリオ"/>
              </a:rPr>
              <a:t>Software Defined </a:t>
            </a:r>
          </a:p>
          <a:p>
            <a:r>
              <a:rPr lang="en-US" altLang="ja-JP" sz="800" dirty="0" smtClean="0">
                <a:solidFill>
                  <a:srgbClr val="FFFFFF"/>
                </a:solidFill>
                <a:latin typeface="メイリオ"/>
                <a:ea typeface="メイリオ"/>
                <a:cs typeface="メイリオ"/>
              </a:rPr>
              <a:t>Infrastructure</a:t>
            </a:r>
          </a:p>
        </p:txBody>
      </p:sp>
      <p:sp>
        <p:nvSpPr>
          <p:cNvPr id="105" name="テキスト ボックス 104"/>
          <p:cNvSpPr txBox="1"/>
          <p:nvPr/>
        </p:nvSpPr>
        <p:spPr>
          <a:xfrm>
            <a:off x="1470335" y="5733391"/>
            <a:ext cx="800219" cy="584776"/>
          </a:xfrm>
          <a:prstGeom prst="rect">
            <a:avLst/>
          </a:prstGeom>
          <a:noFill/>
          <a:ln>
            <a:noFill/>
          </a:ln>
        </p:spPr>
        <p:txBody>
          <a:bodyPr wrap="none" rtlCol="0">
            <a:spAutoFit/>
          </a:bodyPr>
          <a:lstStyle/>
          <a:p>
            <a:r>
              <a:rPr lang="ja-JP" altLang="en-US" sz="800" dirty="0" smtClean="0">
                <a:solidFill>
                  <a:srgbClr val="FFFFFF"/>
                </a:solidFill>
                <a:latin typeface="メイリオ"/>
                <a:ea typeface="メイリオ"/>
                <a:cs typeface="メイリオ"/>
              </a:rPr>
              <a:t>ソフトウェア</a:t>
            </a:r>
            <a:endParaRPr lang="en-US" altLang="ja-JP" sz="800" dirty="0" smtClean="0">
              <a:solidFill>
                <a:srgbClr val="FFFFFF"/>
              </a:solidFill>
              <a:latin typeface="メイリオ"/>
              <a:ea typeface="メイリオ"/>
              <a:cs typeface="メイリオ"/>
            </a:endParaRPr>
          </a:p>
          <a:p>
            <a:r>
              <a:rPr lang="ja-JP" altLang="en-US" sz="800" dirty="0" smtClean="0">
                <a:solidFill>
                  <a:srgbClr val="FFFFFF"/>
                </a:solidFill>
                <a:latin typeface="メイリオ"/>
                <a:ea typeface="メイリオ"/>
                <a:cs typeface="メイリオ"/>
              </a:rPr>
              <a:t>によって</a:t>
            </a:r>
            <a:endParaRPr lang="en-US" altLang="ja-JP" sz="800" dirty="0" smtClean="0">
              <a:solidFill>
                <a:srgbClr val="FFFFFF"/>
              </a:solidFill>
              <a:latin typeface="メイリオ"/>
              <a:ea typeface="メイリオ"/>
              <a:cs typeface="メイリオ"/>
            </a:endParaRPr>
          </a:p>
          <a:p>
            <a:r>
              <a:rPr lang="ja-JP" altLang="en-US" sz="800" dirty="0" smtClean="0">
                <a:solidFill>
                  <a:srgbClr val="FFFFFF"/>
                </a:solidFill>
                <a:latin typeface="メイリオ"/>
                <a:ea typeface="メイリオ"/>
                <a:cs typeface="メイリオ"/>
              </a:rPr>
              <a:t>定義された</a:t>
            </a:r>
            <a:endParaRPr lang="en-US" altLang="ja-JP" sz="800" dirty="0" smtClean="0">
              <a:solidFill>
                <a:srgbClr val="FFFFFF"/>
              </a:solidFill>
              <a:latin typeface="メイリオ"/>
              <a:ea typeface="メイリオ"/>
              <a:cs typeface="メイリオ"/>
            </a:endParaRPr>
          </a:p>
          <a:p>
            <a:r>
              <a:rPr lang="ja-JP" altLang="en-US" sz="800" dirty="0" smtClean="0">
                <a:solidFill>
                  <a:srgbClr val="FFFFFF"/>
                </a:solidFill>
                <a:latin typeface="メイリオ"/>
                <a:ea typeface="メイリオ"/>
                <a:cs typeface="メイリオ"/>
              </a:rPr>
              <a:t>システム基盤</a:t>
            </a:r>
            <a:endParaRPr lang="en-US" altLang="ja-JP" sz="800" dirty="0" smtClean="0">
              <a:solidFill>
                <a:srgbClr val="FFFFFF"/>
              </a:solidFill>
              <a:latin typeface="メイリオ"/>
              <a:ea typeface="メイリオ"/>
              <a:cs typeface="メイリオ"/>
            </a:endParaRPr>
          </a:p>
        </p:txBody>
      </p:sp>
      <p:sp>
        <p:nvSpPr>
          <p:cNvPr id="49" name="正方形/長方形 48"/>
          <p:cNvSpPr/>
          <p:nvPr/>
        </p:nvSpPr>
        <p:spPr>
          <a:xfrm>
            <a:off x="2898562" y="2392457"/>
            <a:ext cx="1340171" cy="1336525"/>
          </a:xfrm>
          <a:prstGeom prst="rect">
            <a:avLst/>
          </a:prstGeom>
          <a:solidFill>
            <a:schemeClr val="accent5">
              <a:lumMod val="50000"/>
            </a:schemeClr>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60" name="正方形/長方形 59"/>
          <p:cNvSpPr/>
          <p:nvPr/>
        </p:nvSpPr>
        <p:spPr>
          <a:xfrm>
            <a:off x="2904096" y="1041161"/>
            <a:ext cx="1336480" cy="1358677"/>
          </a:xfrm>
          <a:prstGeom prst="rect">
            <a:avLst/>
          </a:prstGeom>
          <a:solidFill>
            <a:srgbClr val="3366FF"/>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61" name="正方形/長方形 60"/>
          <p:cNvSpPr/>
          <p:nvPr/>
        </p:nvSpPr>
        <p:spPr>
          <a:xfrm>
            <a:off x="4240576" y="2407223"/>
            <a:ext cx="1362323" cy="1321760"/>
          </a:xfrm>
          <a:prstGeom prst="rect">
            <a:avLst/>
          </a:prstGeom>
          <a:solidFill>
            <a:srgbClr val="3366FF"/>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63" name="直角三角形 62"/>
          <p:cNvSpPr/>
          <p:nvPr/>
        </p:nvSpPr>
        <p:spPr>
          <a:xfrm>
            <a:off x="4240576" y="1052285"/>
            <a:ext cx="1347555" cy="1351294"/>
          </a:xfrm>
          <a:prstGeom prst="rtTriangle">
            <a:avLst/>
          </a:prstGeom>
          <a:solidFill>
            <a:srgbClr val="0000FF"/>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92" name="テキスト ボックス 91"/>
          <p:cNvSpPr txBox="1"/>
          <p:nvPr/>
        </p:nvSpPr>
        <p:spPr>
          <a:xfrm>
            <a:off x="2998036" y="1483677"/>
            <a:ext cx="1107996" cy="369332"/>
          </a:xfrm>
          <a:prstGeom prst="rect">
            <a:avLst/>
          </a:prstGeom>
          <a:noFill/>
          <a:ln>
            <a:noFill/>
          </a:ln>
        </p:spPr>
        <p:txBody>
          <a:bodyPr wrap="none" rtlCol="0">
            <a:spAutoFit/>
          </a:bodyPr>
          <a:lstStyle/>
          <a:p>
            <a:r>
              <a:rPr kumimoji="1" lang="ja-JP" altLang="en-US" dirty="0" smtClean="0">
                <a:solidFill>
                  <a:srgbClr val="FFFFFF"/>
                </a:solidFill>
                <a:latin typeface="メイリオ"/>
                <a:ea typeface="メイリオ"/>
                <a:cs typeface="メイリオ"/>
              </a:rPr>
              <a:t>ロボット</a:t>
            </a:r>
            <a:endParaRPr kumimoji="1" lang="ja-JP" altLang="en-US" dirty="0">
              <a:solidFill>
                <a:srgbClr val="FFFFFF"/>
              </a:solidFill>
              <a:latin typeface="メイリオ"/>
              <a:ea typeface="メイリオ"/>
              <a:cs typeface="メイリオ"/>
            </a:endParaRPr>
          </a:p>
        </p:txBody>
      </p:sp>
      <p:sp>
        <p:nvSpPr>
          <p:cNvPr id="93" name="テキスト ボックス 92"/>
          <p:cNvSpPr txBox="1"/>
          <p:nvPr/>
        </p:nvSpPr>
        <p:spPr>
          <a:xfrm>
            <a:off x="4358661" y="2772644"/>
            <a:ext cx="1107996" cy="553998"/>
          </a:xfrm>
          <a:prstGeom prst="rect">
            <a:avLst/>
          </a:prstGeom>
          <a:noFill/>
          <a:ln>
            <a:noFill/>
          </a:ln>
        </p:spPr>
        <p:txBody>
          <a:bodyPr wrap="none" rtlCol="0">
            <a:spAutoFit/>
          </a:bodyPr>
          <a:lstStyle/>
          <a:p>
            <a:pPr algn="ctr"/>
            <a:r>
              <a:rPr kumimoji="1" lang="ja-JP" altLang="en-US" dirty="0" smtClean="0">
                <a:solidFill>
                  <a:srgbClr val="FFFFFF"/>
                </a:solidFill>
                <a:latin typeface="メイリオ"/>
                <a:ea typeface="メイリオ"/>
                <a:cs typeface="メイリオ"/>
              </a:rPr>
              <a:t>スマート</a:t>
            </a:r>
            <a:endParaRPr kumimoji="1" lang="en-US" altLang="ja-JP" dirty="0" smtClean="0">
              <a:solidFill>
                <a:srgbClr val="FFFFFF"/>
              </a:solidFill>
              <a:latin typeface="メイリオ"/>
              <a:ea typeface="メイリオ"/>
              <a:cs typeface="メイリオ"/>
            </a:endParaRPr>
          </a:p>
          <a:p>
            <a:pPr algn="ctr"/>
            <a:r>
              <a:rPr lang="ja-JP" altLang="en-US" sz="1200" dirty="0" smtClean="0">
                <a:solidFill>
                  <a:srgbClr val="FFFFFF"/>
                </a:solidFill>
                <a:latin typeface="メイリオ"/>
                <a:ea typeface="メイリオ"/>
                <a:cs typeface="メイリオ"/>
              </a:rPr>
              <a:t>アシスタント</a:t>
            </a:r>
            <a:endParaRPr kumimoji="1" lang="ja-JP" altLang="en-US" sz="1200" dirty="0">
              <a:solidFill>
                <a:srgbClr val="FFFFFF"/>
              </a:solidFill>
              <a:latin typeface="メイリオ"/>
              <a:ea typeface="メイリオ"/>
              <a:cs typeface="メイリオ"/>
            </a:endParaRPr>
          </a:p>
        </p:txBody>
      </p:sp>
      <p:sp>
        <p:nvSpPr>
          <p:cNvPr id="106" name="テキスト ボックス 105"/>
          <p:cNvSpPr txBox="1"/>
          <p:nvPr/>
        </p:nvSpPr>
        <p:spPr>
          <a:xfrm>
            <a:off x="229244" y="762340"/>
            <a:ext cx="954107" cy="276999"/>
          </a:xfrm>
          <a:prstGeom prst="rect">
            <a:avLst/>
          </a:prstGeom>
          <a:noFill/>
        </p:spPr>
        <p:txBody>
          <a:bodyPr wrap="none" rtlCol="0">
            <a:spAutoFit/>
          </a:bodyPr>
          <a:lstStyle/>
          <a:p>
            <a:r>
              <a:rPr kumimoji="1" lang="ja-JP" altLang="en-US" sz="1200" dirty="0" smtClean="0">
                <a:solidFill>
                  <a:srgbClr val="FF6600"/>
                </a:solidFill>
                <a:latin typeface="メイリオ"/>
                <a:ea typeface="メイリオ"/>
                <a:cs typeface="メイリオ"/>
              </a:rPr>
              <a:t>オープン化</a:t>
            </a:r>
            <a:endParaRPr kumimoji="1" lang="ja-JP" altLang="en-US" sz="1200" dirty="0">
              <a:solidFill>
                <a:srgbClr val="FF6600"/>
              </a:solidFill>
              <a:latin typeface="メイリオ"/>
              <a:ea typeface="メイリオ"/>
              <a:cs typeface="メイリオ"/>
            </a:endParaRPr>
          </a:p>
        </p:txBody>
      </p:sp>
      <p:sp>
        <p:nvSpPr>
          <p:cNvPr id="107" name="テキスト ボックス 106"/>
          <p:cNvSpPr txBox="1"/>
          <p:nvPr/>
        </p:nvSpPr>
        <p:spPr>
          <a:xfrm>
            <a:off x="4634024" y="761450"/>
            <a:ext cx="954107" cy="276999"/>
          </a:xfrm>
          <a:prstGeom prst="rect">
            <a:avLst/>
          </a:prstGeom>
          <a:noFill/>
        </p:spPr>
        <p:txBody>
          <a:bodyPr wrap="none" rtlCol="0">
            <a:spAutoFit/>
          </a:bodyPr>
          <a:lstStyle/>
          <a:p>
            <a:r>
              <a:rPr kumimoji="1" lang="ja-JP" altLang="en-US" sz="1200" dirty="0" smtClean="0">
                <a:solidFill>
                  <a:srgbClr val="FF6600"/>
                </a:solidFill>
                <a:latin typeface="メイリオ"/>
                <a:ea typeface="メイリオ"/>
                <a:cs typeface="メイリオ"/>
              </a:rPr>
              <a:t>スマート化</a:t>
            </a:r>
            <a:endParaRPr kumimoji="1" lang="ja-JP" altLang="en-US" sz="1200" dirty="0">
              <a:solidFill>
                <a:srgbClr val="FF6600"/>
              </a:solidFill>
              <a:latin typeface="メイリオ"/>
              <a:ea typeface="メイリオ"/>
              <a:cs typeface="メイリオ"/>
            </a:endParaRPr>
          </a:p>
        </p:txBody>
      </p:sp>
      <p:sp>
        <p:nvSpPr>
          <p:cNvPr id="108" name="テキスト ボックス 107"/>
          <p:cNvSpPr txBox="1"/>
          <p:nvPr/>
        </p:nvSpPr>
        <p:spPr>
          <a:xfrm>
            <a:off x="4648792" y="6416802"/>
            <a:ext cx="954107" cy="276999"/>
          </a:xfrm>
          <a:prstGeom prst="rect">
            <a:avLst/>
          </a:prstGeom>
          <a:noFill/>
        </p:spPr>
        <p:txBody>
          <a:bodyPr wrap="none" rtlCol="0">
            <a:spAutoFit/>
          </a:bodyPr>
          <a:lstStyle/>
          <a:p>
            <a:r>
              <a:rPr lang="ja-JP" altLang="en-US" sz="1200" dirty="0" smtClean="0">
                <a:solidFill>
                  <a:srgbClr val="FF6600"/>
                </a:solidFill>
                <a:latin typeface="メイリオ"/>
                <a:ea typeface="メイリオ"/>
                <a:cs typeface="メイリオ"/>
              </a:rPr>
              <a:t>サービス</a:t>
            </a:r>
            <a:r>
              <a:rPr kumimoji="1" lang="ja-JP" altLang="en-US" sz="1200" dirty="0" smtClean="0">
                <a:solidFill>
                  <a:srgbClr val="FF6600"/>
                </a:solidFill>
                <a:latin typeface="メイリオ"/>
                <a:ea typeface="メイリオ"/>
                <a:cs typeface="メイリオ"/>
              </a:rPr>
              <a:t>化</a:t>
            </a:r>
            <a:endParaRPr kumimoji="1" lang="ja-JP" altLang="en-US" sz="1200" dirty="0">
              <a:solidFill>
                <a:srgbClr val="FF6600"/>
              </a:solidFill>
              <a:latin typeface="メイリオ"/>
              <a:ea typeface="メイリオ"/>
              <a:cs typeface="メイリオ"/>
            </a:endParaRPr>
          </a:p>
        </p:txBody>
      </p:sp>
      <p:sp>
        <p:nvSpPr>
          <p:cNvPr id="109" name="テキスト ボックス 108"/>
          <p:cNvSpPr txBox="1"/>
          <p:nvPr/>
        </p:nvSpPr>
        <p:spPr>
          <a:xfrm>
            <a:off x="5985105" y="3426277"/>
            <a:ext cx="2820228" cy="3046988"/>
          </a:xfrm>
          <a:prstGeom prst="rect">
            <a:avLst/>
          </a:prstGeom>
          <a:noFill/>
        </p:spPr>
        <p:txBody>
          <a:bodyPr wrap="square" rtlCol="0">
            <a:spAutoFit/>
          </a:bodyPr>
          <a:lstStyle/>
          <a:p>
            <a:r>
              <a:rPr kumimoji="1" lang="ja-JP" altLang="en-US" sz="1600" dirty="0" smtClean="0">
                <a:solidFill>
                  <a:schemeClr val="tx1">
                    <a:lumMod val="50000"/>
                    <a:lumOff val="50000"/>
                  </a:schemeClr>
                </a:solidFill>
                <a:latin typeface="メイリオ"/>
                <a:ea typeface="メイリオ"/>
                <a:cs typeface="メイリオ"/>
              </a:rPr>
              <a:t>ビジネスを牽引する</a:t>
            </a:r>
            <a:r>
              <a:rPr kumimoji="1" lang="en-US" altLang="ja-JP" sz="1600" dirty="0" smtClean="0">
                <a:solidFill>
                  <a:schemeClr val="tx1">
                    <a:lumMod val="50000"/>
                    <a:lumOff val="50000"/>
                  </a:schemeClr>
                </a:solidFill>
                <a:latin typeface="メイリオ"/>
                <a:ea typeface="メイリオ"/>
                <a:cs typeface="メイリオ"/>
              </a:rPr>
              <a:t>3</a:t>
            </a:r>
            <a:r>
              <a:rPr kumimoji="1" lang="ja-JP" altLang="en-US" sz="1600" dirty="0" smtClean="0">
                <a:solidFill>
                  <a:schemeClr val="tx1">
                    <a:lumMod val="50000"/>
                    <a:lumOff val="50000"/>
                  </a:schemeClr>
                </a:solidFill>
                <a:latin typeface="メイリオ"/>
                <a:ea typeface="メイリオ"/>
                <a:cs typeface="メイリオ"/>
              </a:rPr>
              <a:t>つの</a:t>
            </a:r>
            <a:endParaRPr kumimoji="1" lang="en-US" altLang="ja-JP" sz="1600" dirty="0" smtClean="0">
              <a:solidFill>
                <a:schemeClr val="tx1">
                  <a:lumMod val="50000"/>
                  <a:lumOff val="50000"/>
                </a:schemeClr>
              </a:solidFill>
              <a:latin typeface="メイリオ"/>
              <a:ea typeface="メイリオ"/>
              <a:cs typeface="メイリオ"/>
            </a:endParaRPr>
          </a:p>
          <a:p>
            <a:r>
              <a:rPr kumimoji="1" lang="ja-JP" altLang="en-US" sz="1600" dirty="0" smtClean="0">
                <a:solidFill>
                  <a:schemeClr val="tx1">
                    <a:lumMod val="50000"/>
                    <a:lumOff val="50000"/>
                  </a:schemeClr>
                </a:solidFill>
                <a:latin typeface="メイリオ"/>
                <a:ea typeface="メイリオ"/>
                <a:cs typeface="メイリオ"/>
              </a:rPr>
              <a:t>　　ドライビング・フォース</a:t>
            </a:r>
            <a:endParaRPr kumimoji="1" lang="en-US" altLang="ja-JP" sz="1600" dirty="0" smtClean="0">
              <a:solidFill>
                <a:schemeClr val="tx1">
                  <a:lumMod val="50000"/>
                  <a:lumOff val="50000"/>
                </a:schemeClr>
              </a:solidFill>
              <a:latin typeface="メイリオ"/>
              <a:ea typeface="メイリオ"/>
              <a:cs typeface="メイリオ"/>
            </a:endParaRPr>
          </a:p>
          <a:p>
            <a:endParaRPr kumimoji="1" lang="en-US" altLang="ja-JP" sz="1600" dirty="0" smtClean="0">
              <a:solidFill>
                <a:schemeClr val="tx1">
                  <a:lumMod val="50000"/>
                  <a:lumOff val="50000"/>
                </a:schemeClr>
              </a:solidFill>
              <a:latin typeface="メイリオ"/>
              <a:ea typeface="メイリオ"/>
              <a:cs typeface="メイリオ"/>
            </a:endParaRPr>
          </a:p>
          <a:p>
            <a:r>
              <a:rPr kumimoji="1" lang="ja-JP" altLang="en-US" b="1" dirty="0" smtClean="0">
                <a:solidFill>
                  <a:schemeClr val="tx1">
                    <a:lumMod val="50000"/>
                    <a:lumOff val="50000"/>
                  </a:schemeClr>
                </a:solidFill>
                <a:latin typeface="メイリオ"/>
                <a:ea typeface="メイリオ"/>
                <a:cs typeface="メイリオ"/>
              </a:rPr>
              <a:t>オープン化</a:t>
            </a:r>
            <a:endParaRPr kumimoji="1" lang="en-US" altLang="ja-JP" b="1" dirty="0" smtClean="0">
              <a:solidFill>
                <a:schemeClr val="tx1">
                  <a:lumMod val="50000"/>
                  <a:lumOff val="50000"/>
                </a:schemeClr>
              </a:solidFill>
              <a:latin typeface="メイリオ"/>
              <a:ea typeface="メイリオ"/>
              <a:cs typeface="メイリオ"/>
            </a:endParaRPr>
          </a:p>
          <a:p>
            <a:r>
              <a:rPr kumimoji="1" lang="en-US" altLang="ja-JP" sz="1000" dirty="0" smtClean="0">
                <a:solidFill>
                  <a:schemeClr val="tx1">
                    <a:lumMod val="50000"/>
                    <a:lumOff val="50000"/>
                  </a:schemeClr>
                </a:solidFill>
                <a:latin typeface="メイリオ"/>
                <a:ea typeface="メイリオ"/>
                <a:cs typeface="メイリオ"/>
              </a:rPr>
              <a:t>OSS</a:t>
            </a:r>
            <a:r>
              <a:rPr kumimoji="1" lang="ja-JP" altLang="en-US" sz="1000" dirty="0" smtClean="0">
                <a:solidFill>
                  <a:schemeClr val="tx1">
                    <a:lumMod val="50000"/>
                    <a:lumOff val="50000"/>
                  </a:schemeClr>
                </a:solidFill>
                <a:latin typeface="メイリオ"/>
                <a:ea typeface="メイリオ"/>
                <a:cs typeface="メイリオ"/>
              </a:rPr>
              <a:t>（</a:t>
            </a:r>
            <a:r>
              <a:rPr kumimoji="1" lang="en-US" altLang="ja-JP" sz="1000" dirty="0" smtClean="0">
                <a:solidFill>
                  <a:schemeClr val="tx1">
                    <a:lumMod val="50000"/>
                    <a:lumOff val="50000"/>
                  </a:schemeClr>
                </a:solidFill>
                <a:latin typeface="メイリオ"/>
                <a:ea typeface="メイリオ"/>
                <a:cs typeface="メイリオ"/>
              </a:rPr>
              <a:t>Open Source Software</a:t>
            </a:r>
            <a:r>
              <a:rPr kumimoji="1" lang="ja-JP" altLang="en-US" sz="1000" dirty="0" smtClean="0">
                <a:solidFill>
                  <a:schemeClr val="tx1">
                    <a:lumMod val="50000"/>
                    <a:lumOff val="50000"/>
                  </a:schemeClr>
                </a:solidFill>
                <a:latin typeface="メイリオ"/>
                <a:ea typeface="メイリオ"/>
                <a:cs typeface="メイリオ"/>
              </a:rPr>
              <a:t>）に牽引され</a:t>
            </a:r>
            <a:r>
              <a:rPr lang="ja-JP" altLang="en-US" sz="1000" dirty="0" smtClean="0">
                <a:solidFill>
                  <a:schemeClr val="tx1">
                    <a:lumMod val="50000"/>
                    <a:lumOff val="50000"/>
                  </a:schemeClr>
                </a:solidFill>
                <a:latin typeface="メイリオ"/>
                <a:ea typeface="メイリオ"/>
                <a:cs typeface="メイリオ"/>
              </a:rPr>
              <a:t>、データ、ハードウェア、人のつながりなどがオープン化する。</a:t>
            </a:r>
            <a:endParaRPr lang="en-US" altLang="ja-JP" sz="1000" dirty="0" smtClean="0">
              <a:solidFill>
                <a:schemeClr val="tx1">
                  <a:lumMod val="50000"/>
                  <a:lumOff val="50000"/>
                </a:schemeClr>
              </a:solidFill>
              <a:latin typeface="メイリオ"/>
              <a:ea typeface="メイリオ"/>
              <a:cs typeface="メイリオ"/>
            </a:endParaRPr>
          </a:p>
          <a:p>
            <a:r>
              <a:rPr lang="ja-JP" altLang="en-US" b="1" dirty="0" smtClean="0">
                <a:solidFill>
                  <a:schemeClr val="tx1">
                    <a:lumMod val="50000"/>
                    <a:lumOff val="50000"/>
                  </a:schemeClr>
                </a:solidFill>
                <a:latin typeface="メイリオ"/>
                <a:ea typeface="メイリオ"/>
                <a:cs typeface="メイリオ"/>
              </a:rPr>
              <a:t>スマート化</a:t>
            </a:r>
            <a:endParaRPr lang="en-US" altLang="ja-JP" b="1" dirty="0" smtClean="0">
              <a:solidFill>
                <a:schemeClr val="tx1">
                  <a:lumMod val="50000"/>
                  <a:lumOff val="50000"/>
                </a:schemeClr>
              </a:solidFill>
              <a:latin typeface="メイリオ"/>
              <a:ea typeface="メイリオ"/>
              <a:cs typeface="メイリオ"/>
            </a:endParaRPr>
          </a:p>
          <a:p>
            <a:r>
              <a:rPr lang="ja-JP" altLang="en-US" sz="1000" dirty="0" smtClean="0">
                <a:solidFill>
                  <a:schemeClr val="tx1">
                    <a:lumMod val="50000"/>
                    <a:lumOff val="50000"/>
                  </a:schemeClr>
                </a:solidFill>
                <a:latin typeface="メイリオ"/>
                <a:ea typeface="メイリオ"/>
                <a:cs typeface="メイリオ"/>
              </a:rPr>
              <a:t>人工知能（</a:t>
            </a:r>
            <a:r>
              <a:rPr lang="en-US" altLang="ja-JP" sz="1000" dirty="0" smtClean="0">
                <a:solidFill>
                  <a:schemeClr val="tx1">
                    <a:lumMod val="50000"/>
                    <a:lumOff val="50000"/>
                  </a:schemeClr>
                </a:solidFill>
                <a:latin typeface="メイリオ"/>
                <a:ea typeface="メイリオ"/>
                <a:cs typeface="メイリオ"/>
              </a:rPr>
              <a:t>AI: Artificial Intelligence</a:t>
            </a:r>
            <a:r>
              <a:rPr lang="ja-JP" altLang="en-US" sz="1000" dirty="0" smtClean="0">
                <a:solidFill>
                  <a:schemeClr val="tx1">
                    <a:lumMod val="50000"/>
                    <a:lumOff val="50000"/>
                  </a:schemeClr>
                </a:solidFill>
                <a:latin typeface="メイリオ"/>
                <a:ea typeface="メイリオ"/>
                <a:cs typeface="メイリオ"/>
              </a:rPr>
              <a:t>）に牽引され、新しい人と機械との関係が模索される。</a:t>
            </a:r>
            <a:endParaRPr lang="en-US" altLang="ja-JP" sz="1000" dirty="0" smtClean="0">
              <a:solidFill>
                <a:schemeClr val="tx1">
                  <a:lumMod val="50000"/>
                  <a:lumOff val="50000"/>
                </a:schemeClr>
              </a:solidFill>
              <a:latin typeface="メイリオ"/>
              <a:ea typeface="メイリオ"/>
              <a:cs typeface="メイリオ"/>
            </a:endParaRPr>
          </a:p>
          <a:p>
            <a:r>
              <a:rPr kumimoji="1" lang="ja-JP" altLang="en-US" b="1" dirty="0" smtClean="0">
                <a:solidFill>
                  <a:schemeClr val="tx1">
                    <a:lumMod val="50000"/>
                    <a:lumOff val="50000"/>
                  </a:schemeClr>
                </a:solidFill>
                <a:latin typeface="メイリオ"/>
                <a:ea typeface="メイリオ"/>
                <a:cs typeface="メイリオ"/>
              </a:rPr>
              <a:t>サービス化</a:t>
            </a:r>
            <a:endParaRPr kumimoji="1" lang="en-US" altLang="ja-JP" b="1" dirty="0" smtClean="0">
              <a:solidFill>
                <a:schemeClr val="tx1">
                  <a:lumMod val="50000"/>
                  <a:lumOff val="50000"/>
                </a:schemeClr>
              </a:solidFill>
              <a:latin typeface="メイリオ"/>
              <a:ea typeface="メイリオ"/>
              <a:cs typeface="メイリオ"/>
            </a:endParaRPr>
          </a:p>
          <a:p>
            <a:r>
              <a:rPr lang="ja-JP" altLang="en-US" sz="1000" dirty="0" smtClean="0">
                <a:solidFill>
                  <a:schemeClr val="tx1">
                    <a:lumMod val="50000"/>
                    <a:lumOff val="50000"/>
                  </a:schemeClr>
                </a:solidFill>
                <a:latin typeface="メイリオ"/>
                <a:ea typeface="メイリオ"/>
                <a:cs typeface="メイリオ"/>
              </a:rPr>
              <a:t>クラウド・コンピューティングに牽引され、インフラ、プラットフォーム、アプリケーションの全てのレイヤーでサービス化が促進される。</a:t>
            </a:r>
            <a:endParaRPr kumimoji="1" lang="ja-JP" altLang="en-US" sz="1000" dirty="0">
              <a:solidFill>
                <a:schemeClr val="tx1">
                  <a:lumMod val="50000"/>
                  <a:lumOff val="50000"/>
                </a:schemeClr>
              </a:solidFill>
              <a:latin typeface="メイリオ"/>
              <a:ea typeface="メイリオ"/>
              <a:cs typeface="メイリオ"/>
            </a:endParaRPr>
          </a:p>
        </p:txBody>
      </p:sp>
      <p:sp>
        <p:nvSpPr>
          <p:cNvPr id="110" name="テキスト ボックス 109"/>
          <p:cNvSpPr txBox="1"/>
          <p:nvPr/>
        </p:nvSpPr>
        <p:spPr>
          <a:xfrm>
            <a:off x="5985105" y="1033779"/>
            <a:ext cx="2820228" cy="1938992"/>
          </a:xfrm>
          <a:prstGeom prst="rect">
            <a:avLst/>
          </a:prstGeom>
          <a:noFill/>
        </p:spPr>
        <p:txBody>
          <a:bodyPr wrap="square" rtlCol="0">
            <a:spAutoFit/>
          </a:bodyPr>
          <a:lstStyle/>
          <a:p>
            <a:pPr algn="ctr"/>
            <a:r>
              <a:rPr kumimoji="1" lang="en-US" altLang="ja-JP" sz="2000" b="1" dirty="0" smtClean="0">
                <a:solidFill>
                  <a:schemeClr val="tx1">
                    <a:lumMod val="50000"/>
                    <a:lumOff val="50000"/>
                  </a:schemeClr>
                </a:solidFill>
                <a:latin typeface="メイリオ"/>
                <a:ea typeface="メイリオ"/>
                <a:cs typeface="メイリオ"/>
              </a:rPr>
              <a:t>IT</a:t>
            </a:r>
            <a:r>
              <a:rPr kumimoji="1" lang="ja-JP" altLang="en-US" sz="2000" b="1" dirty="0" smtClean="0">
                <a:solidFill>
                  <a:schemeClr val="tx1">
                    <a:lumMod val="50000"/>
                    <a:lumOff val="50000"/>
                  </a:schemeClr>
                </a:solidFill>
                <a:latin typeface="メイリオ"/>
                <a:ea typeface="メイリオ"/>
                <a:cs typeface="メイリオ"/>
              </a:rPr>
              <a:t>ビジネス</a:t>
            </a:r>
            <a:r>
              <a:rPr kumimoji="1" lang="en-US" altLang="ja-JP" sz="2000" b="1" dirty="0" smtClean="0">
                <a:solidFill>
                  <a:schemeClr val="tx1">
                    <a:lumMod val="50000"/>
                    <a:lumOff val="50000"/>
                  </a:schemeClr>
                </a:solidFill>
                <a:latin typeface="メイリオ"/>
                <a:ea typeface="メイリオ"/>
                <a:cs typeface="メイリオ"/>
              </a:rPr>
              <a:t> </a:t>
            </a:r>
            <a:r>
              <a:rPr kumimoji="1" lang="ja-JP" altLang="en-US" sz="1200" b="1" dirty="0" smtClean="0">
                <a:solidFill>
                  <a:schemeClr val="tx1">
                    <a:lumMod val="50000"/>
                    <a:lumOff val="50000"/>
                  </a:schemeClr>
                </a:solidFill>
                <a:latin typeface="メイリオ"/>
                <a:ea typeface="メイリオ"/>
                <a:cs typeface="メイリオ"/>
              </a:rPr>
              <a:t>から</a:t>
            </a:r>
            <a:r>
              <a:rPr kumimoji="1" lang="en-US" altLang="ja-JP" sz="1200" b="1" dirty="0" smtClean="0">
                <a:solidFill>
                  <a:schemeClr val="tx1">
                    <a:lumMod val="50000"/>
                    <a:lumOff val="50000"/>
                  </a:schemeClr>
                </a:solidFill>
                <a:latin typeface="メイリオ"/>
                <a:ea typeface="メイリオ"/>
                <a:cs typeface="メイリオ"/>
              </a:rPr>
              <a:t> </a:t>
            </a:r>
          </a:p>
          <a:p>
            <a:pPr algn="ctr"/>
            <a:r>
              <a:rPr kumimoji="1" lang="ja-JP" altLang="en-US" sz="2000" b="1" dirty="0" smtClean="0">
                <a:solidFill>
                  <a:schemeClr val="tx1">
                    <a:lumMod val="50000"/>
                    <a:lumOff val="50000"/>
                  </a:schemeClr>
                </a:solidFill>
                <a:latin typeface="メイリオ"/>
                <a:ea typeface="メイリオ"/>
                <a:cs typeface="メイリオ"/>
              </a:rPr>
              <a:t>デジタル・ビジネス</a:t>
            </a:r>
            <a:r>
              <a:rPr kumimoji="1" lang="en-US" altLang="ja-JP" sz="2000" b="1" dirty="0" smtClean="0">
                <a:solidFill>
                  <a:schemeClr val="tx1">
                    <a:lumMod val="50000"/>
                    <a:lumOff val="50000"/>
                  </a:schemeClr>
                </a:solidFill>
                <a:latin typeface="メイリオ"/>
                <a:ea typeface="メイリオ"/>
                <a:cs typeface="メイリオ"/>
              </a:rPr>
              <a:t> </a:t>
            </a:r>
            <a:r>
              <a:rPr kumimoji="1" lang="ja-JP" altLang="en-US" sz="1200" b="1" dirty="0" smtClean="0">
                <a:solidFill>
                  <a:schemeClr val="tx1">
                    <a:lumMod val="50000"/>
                    <a:lumOff val="50000"/>
                  </a:schemeClr>
                </a:solidFill>
                <a:latin typeface="メイリオ"/>
                <a:ea typeface="メイリオ"/>
                <a:cs typeface="メイリオ"/>
              </a:rPr>
              <a:t>へ</a:t>
            </a:r>
            <a:endParaRPr kumimoji="1" lang="en-US" altLang="ja-JP" sz="1200" b="1" dirty="0" smtClean="0">
              <a:solidFill>
                <a:schemeClr val="tx1">
                  <a:lumMod val="50000"/>
                  <a:lumOff val="50000"/>
                </a:schemeClr>
              </a:solidFill>
              <a:latin typeface="メイリオ"/>
              <a:ea typeface="メイリオ"/>
              <a:cs typeface="メイリオ"/>
            </a:endParaRPr>
          </a:p>
          <a:p>
            <a:endParaRPr lang="en-US" altLang="ja-JP" sz="1000" dirty="0" smtClean="0">
              <a:solidFill>
                <a:schemeClr val="tx1">
                  <a:lumMod val="50000"/>
                  <a:lumOff val="50000"/>
                </a:schemeClr>
              </a:solidFill>
              <a:latin typeface="メイリオ"/>
              <a:ea typeface="メイリオ"/>
              <a:cs typeface="メイリオ"/>
            </a:endParaRPr>
          </a:p>
          <a:p>
            <a:r>
              <a:rPr lang="en-US" altLang="ja-JP" sz="1000" dirty="0" err="1" smtClean="0">
                <a:solidFill>
                  <a:schemeClr val="tx1">
                    <a:lumMod val="50000"/>
                    <a:lumOff val="50000"/>
                  </a:schemeClr>
                </a:solidFill>
                <a:latin typeface="メイリオ"/>
                <a:ea typeface="メイリオ"/>
                <a:cs typeface="メイリオ"/>
              </a:rPr>
              <a:t>IoT</a:t>
            </a:r>
            <a:r>
              <a:rPr lang="ja-JP" altLang="en-US" sz="1000" dirty="0" smtClean="0">
                <a:solidFill>
                  <a:schemeClr val="tx1">
                    <a:lumMod val="50000"/>
                    <a:lumOff val="50000"/>
                  </a:schemeClr>
                </a:solidFill>
                <a:latin typeface="メイリオ"/>
                <a:ea typeface="メイリオ"/>
                <a:cs typeface="メイリオ"/>
              </a:rPr>
              <a:t>の普及は現実社会のデジタル・データ化を加速する。また、ロボットや</a:t>
            </a:r>
            <a:r>
              <a:rPr lang="en-US" altLang="ja-JP" sz="1000" dirty="0" smtClean="0">
                <a:solidFill>
                  <a:schemeClr val="tx1">
                    <a:lumMod val="50000"/>
                    <a:lumOff val="50000"/>
                  </a:schemeClr>
                </a:solidFill>
                <a:latin typeface="メイリオ"/>
                <a:ea typeface="メイリオ"/>
                <a:cs typeface="メイリオ"/>
              </a:rPr>
              <a:t>3D</a:t>
            </a:r>
            <a:r>
              <a:rPr lang="ja-JP" altLang="en-US" sz="1000" dirty="0" smtClean="0">
                <a:solidFill>
                  <a:schemeClr val="tx1">
                    <a:lumMod val="50000"/>
                    <a:lumOff val="50000"/>
                  </a:schemeClr>
                </a:solidFill>
                <a:latin typeface="メイリオ"/>
                <a:ea typeface="メイリオ"/>
                <a:cs typeface="メイリオ"/>
              </a:rPr>
              <a:t>プリンティングの登場は、「情報」の受け渡しを越えた機械</a:t>
            </a:r>
            <a:r>
              <a:rPr lang="ja-JP" altLang="en-US" sz="1000" dirty="0">
                <a:solidFill>
                  <a:schemeClr val="tx1">
                    <a:lumMod val="50000"/>
                    <a:lumOff val="50000"/>
                  </a:schemeClr>
                </a:solidFill>
                <a:latin typeface="メイリオ"/>
                <a:ea typeface="メイリオ"/>
                <a:cs typeface="メイリオ"/>
              </a:rPr>
              <a:t>と人間と</a:t>
            </a:r>
            <a:r>
              <a:rPr lang="ja-JP" altLang="en-US" sz="1000" dirty="0" smtClean="0">
                <a:solidFill>
                  <a:schemeClr val="tx1">
                    <a:lumMod val="50000"/>
                    <a:lumOff val="50000"/>
                  </a:schemeClr>
                </a:solidFill>
                <a:latin typeface="メイリオ"/>
                <a:ea typeface="メイリオ"/>
                <a:cs typeface="メイリオ"/>
              </a:rPr>
              <a:t>の新しい係わりを生みだしている。</a:t>
            </a:r>
            <a:endParaRPr lang="en-US" altLang="ja-JP" sz="1000" dirty="0" smtClean="0">
              <a:solidFill>
                <a:schemeClr val="tx1">
                  <a:lumMod val="50000"/>
                  <a:lumOff val="50000"/>
                </a:schemeClr>
              </a:solidFill>
              <a:latin typeface="メイリオ"/>
              <a:ea typeface="メイリオ"/>
              <a:cs typeface="メイリオ"/>
            </a:endParaRPr>
          </a:p>
          <a:p>
            <a:r>
              <a:rPr kumimoji="1" lang="ja-JP" altLang="en-US" sz="1000" dirty="0" smtClean="0">
                <a:solidFill>
                  <a:schemeClr val="tx1">
                    <a:lumMod val="50000"/>
                    <a:lumOff val="50000"/>
                  </a:schemeClr>
                </a:solidFill>
                <a:latin typeface="メイリオ"/>
                <a:ea typeface="メイリオ"/>
                <a:cs typeface="メイリオ"/>
              </a:rPr>
              <a:t>日常生活や社会、経済に関わる活動は、これまでにも増して「デジタル」が広範に支える時代を迎えようとしている。</a:t>
            </a:r>
            <a:endParaRPr kumimoji="1" lang="en-US" altLang="ja-JP" sz="1000" dirty="0" smtClean="0">
              <a:solidFill>
                <a:schemeClr val="tx1">
                  <a:lumMod val="50000"/>
                  <a:lumOff val="50000"/>
                </a:schemeClr>
              </a:solidFill>
              <a:latin typeface="メイリオ"/>
              <a:ea typeface="メイリオ"/>
              <a:cs typeface="メイリオ"/>
            </a:endParaRPr>
          </a:p>
        </p:txBody>
      </p:sp>
      <p:sp>
        <p:nvSpPr>
          <p:cNvPr id="111" name="二等辺三角形 110"/>
          <p:cNvSpPr/>
          <p:nvPr/>
        </p:nvSpPr>
        <p:spPr>
          <a:xfrm rot="10800000">
            <a:off x="5985105" y="2982434"/>
            <a:ext cx="2820228" cy="481517"/>
          </a:xfrm>
          <a:prstGeom prst="triangle">
            <a:avLst/>
          </a:prstGeom>
          <a:solidFill>
            <a:schemeClr val="accent6">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直角三角形 52"/>
          <p:cNvSpPr/>
          <p:nvPr/>
        </p:nvSpPr>
        <p:spPr>
          <a:xfrm rot="10800000">
            <a:off x="4232318" y="1038449"/>
            <a:ext cx="1368835" cy="1368773"/>
          </a:xfrm>
          <a:prstGeom prst="rtTriangle">
            <a:avLst/>
          </a:prstGeom>
          <a:solidFill>
            <a:srgbClr val="800000"/>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cxnSp>
        <p:nvCxnSpPr>
          <p:cNvPr id="73" name="直線矢印コネクタ 72"/>
          <p:cNvCxnSpPr>
            <a:endCxn id="53" idx="2"/>
          </p:cNvCxnSpPr>
          <p:nvPr/>
        </p:nvCxnSpPr>
        <p:spPr>
          <a:xfrm flipV="1">
            <a:off x="1388439" y="1038449"/>
            <a:ext cx="4212714" cy="4226494"/>
          </a:xfrm>
          <a:prstGeom prst="straightConnector1">
            <a:avLst/>
          </a:prstGeom>
          <a:ln w="762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45" name="正方形/長方形 44"/>
          <p:cNvSpPr/>
          <p:nvPr/>
        </p:nvSpPr>
        <p:spPr>
          <a:xfrm>
            <a:off x="244061" y="5168885"/>
            <a:ext cx="1226274" cy="1224742"/>
          </a:xfrm>
          <a:prstGeom prst="rect">
            <a:avLst/>
          </a:prstGeom>
          <a:solidFill>
            <a:srgbClr val="FF6600"/>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71" name="テキスト ボックス 70"/>
          <p:cNvSpPr txBox="1"/>
          <p:nvPr/>
        </p:nvSpPr>
        <p:spPr>
          <a:xfrm>
            <a:off x="288965" y="5264941"/>
            <a:ext cx="1107996" cy="1046440"/>
          </a:xfrm>
          <a:prstGeom prst="rect">
            <a:avLst/>
          </a:prstGeom>
          <a:noFill/>
          <a:ln>
            <a:noFill/>
          </a:ln>
        </p:spPr>
        <p:txBody>
          <a:bodyPr wrap="none" rtlCol="0">
            <a:spAutoFit/>
          </a:bodyPr>
          <a:lstStyle/>
          <a:p>
            <a:r>
              <a:rPr kumimoji="1" lang="en-US" altLang="ja-JP" sz="2400" dirty="0" smtClean="0">
                <a:solidFill>
                  <a:schemeClr val="bg1"/>
                </a:solidFill>
                <a:latin typeface="メイリオ"/>
                <a:ea typeface="メイリオ"/>
                <a:cs typeface="メイリオ"/>
              </a:rPr>
              <a:t>IT</a:t>
            </a:r>
            <a:r>
              <a:rPr kumimoji="1" lang="ja-JP" altLang="en-US" sz="1200" dirty="0" smtClean="0">
                <a:solidFill>
                  <a:schemeClr val="bg1"/>
                </a:solidFill>
                <a:latin typeface="メイリオ"/>
                <a:ea typeface="メイリオ"/>
                <a:cs typeface="メイリオ"/>
              </a:rPr>
              <a:t>から</a:t>
            </a:r>
            <a:endParaRPr kumimoji="1" lang="en-US" altLang="ja-JP" sz="1200" dirty="0" smtClean="0">
              <a:solidFill>
                <a:schemeClr val="bg1"/>
              </a:solidFill>
              <a:latin typeface="メイリオ"/>
              <a:ea typeface="メイリオ"/>
              <a:cs typeface="メイリオ"/>
            </a:endParaRPr>
          </a:p>
          <a:p>
            <a:r>
              <a:rPr lang="en-US" altLang="ja-JP" sz="600" dirty="0" smtClean="0">
                <a:solidFill>
                  <a:schemeClr val="bg1"/>
                </a:solidFill>
                <a:latin typeface="メイリオ"/>
                <a:ea typeface="メイリオ"/>
                <a:cs typeface="メイリオ"/>
              </a:rPr>
              <a:t>Information Technology</a:t>
            </a:r>
            <a:endParaRPr kumimoji="1" lang="en-US" altLang="ja-JP" sz="600" dirty="0" smtClean="0">
              <a:solidFill>
                <a:schemeClr val="bg1"/>
              </a:solidFill>
              <a:latin typeface="メイリオ"/>
              <a:ea typeface="メイリオ"/>
              <a:cs typeface="メイリオ"/>
            </a:endParaRPr>
          </a:p>
          <a:p>
            <a:r>
              <a:rPr lang="en-US" altLang="ja-JP" sz="2400" dirty="0" smtClean="0">
                <a:solidFill>
                  <a:schemeClr val="bg1"/>
                </a:solidFill>
                <a:latin typeface="メイリオ"/>
                <a:ea typeface="メイリオ"/>
                <a:cs typeface="メイリオ"/>
              </a:rPr>
              <a:t>DT</a:t>
            </a:r>
            <a:r>
              <a:rPr lang="ja-JP" altLang="en-US" sz="1200" dirty="0" smtClean="0">
                <a:solidFill>
                  <a:schemeClr val="bg1"/>
                </a:solidFill>
                <a:latin typeface="メイリオ"/>
                <a:ea typeface="メイリオ"/>
                <a:cs typeface="メイリオ"/>
              </a:rPr>
              <a:t>へ</a:t>
            </a:r>
            <a:endParaRPr lang="en-US" altLang="ja-JP" sz="600" dirty="0" smtClean="0">
              <a:solidFill>
                <a:schemeClr val="bg1"/>
              </a:solidFill>
              <a:latin typeface="メイリオ"/>
              <a:ea typeface="メイリオ"/>
              <a:cs typeface="メイリオ"/>
            </a:endParaRPr>
          </a:p>
          <a:p>
            <a:r>
              <a:rPr kumimoji="1" lang="en-US" altLang="ja-JP" sz="600" dirty="0" smtClean="0">
                <a:solidFill>
                  <a:schemeClr val="bg1"/>
                </a:solidFill>
                <a:latin typeface="メイリオ"/>
                <a:ea typeface="メイリオ"/>
                <a:cs typeface="メイリオ"/>
              </a:rPr>
              <a:t>Digital Technology  </a:t>
            </a:r>
            <a:endParaRPr kumimoji="1" lang="ja-JP" altLang="en-US" sz="600" dirty="0">
              <a:solidFill>
                <a:schemeClr val="bg1"/>
              </a:solidFill>
              <a:latin typeface="メイリオ"/>
              <a:ea typeface="メイリオ"/>
              <a:cs typeface="メイリオ"/>
            </a:endParaRPr>
          </a:p>
        </p:txBody>
      </p:sp>
      <p:sp>
        <p:nvSpPr>
          <p:cNvPr id="86" name="テキスト ボックス 85"/>
          <p:cNvSpPr txBox="1"/>
          <p:nvPr/>
        </p:nvSpPr>
        <p:spPr>
          <a:xfrm>
            <a:off x="3179275" y="2853862"/>
            <a:ext cx="745517" cy="369332"/>
          </a:xfrm>
          <a:prstGeom prst="rect">
            <a:avLst/>
          </a:prstGeom>
          <a:noFill/>
          <a:ln>
            <a:noFill/>
          </a:ln>
        </p:spPr>
        <p:txBody>
          <a:bodyPr wrap="none" rtlCol="0">
            <a:spAutoFit/>
          </a:bodyPr>
          <a:lstStyle/>
          <a:p>
            <a:r>
              <a:rPr lang="en-US" altLang="ja-JP" dirty="0" err="1" smtClean="0">
                <a:solidFill>
                  <a:schemeClr val="bg1"/>
                </a:solidFill>
                <a:latin typeface="メイリオ"/>
                <a:ea typeface="メイリオ"/>
                <a:cs typeface="メイリオ"/>
              </a:rPr>
              <a:t>SaaS</a:t>
            </a:r>
            <a:endParaRPr kumimoji="1" lang="ja-JP" altLang="en-US" dirty="0">
              <a:solidFill>
                <a:schemeClr val="bg1"/>
              </a:solidFill>
              <a:latin typeface="メイリオ"/>
              <a:ea typeface="メイリオ"/>
              <a:cs typeface="メイリオ"/>
            </a:endParaRPr>
          </a:p>
        </p:txBody>
      </p:sp>
      <p:sp>
        <p:nvSpPr>
          <p:cNvPr id="87" name="テキスト ボックス 86"/>
          <p:cNvSpPr txBox="1"/>
          <p:nvPr/>
        </p:nvSpPr>
        <p:spPr>
          <a:xfrm>
            <a:off x="2325172" y="3811501"/>
            <a:ext cx="730977" cy="369332"/>
          </a:xfrm>
          <a:prstGeom prst="rect">
            <a:avLst/>
          </a:prstGeom>
          <a:noFill/>
          <a:ln>
            <a:noFill/>
          </a:ln>
        </p:spPr>
        <p:txBody>
          <a:bodyPr wrap="none" rtlCol="0">
            <a:spAutoFit/>
          </a:bodyPr>
          <a:lstStyle/>
          <a:p>
            <a:r>
              <a:rPr lang="en-US" altLang="ja-JP" dirty="0" err="1" smtClean="0">
                <a:solidFill>
                  <a:schemeClr val="bg1"/>
                </a:solidFill>
                <a:latin typeface="メイリオ"/>
                <a:ea typeface="メイリオ"/>
                <a:cs typeface="メイリオ"/>
              </a:rPr>
              <a:t>PaaS</a:t>
            </a:r>
            <a:endParaRPr kumimoji="1" lang="ja-JP" altLang="en-US" dirty="0">
              <a:solidFill>
                <a:schemeClr val="bg1"/>
              </a:solidFill>
              <a:latin typeface="メイリオ"/>
              <a:ea typeface="メイリオ"/>
              <a:cs typeface="メイリオ"/>
            </a:endParaRPr>
          </a:p>
        </p:txBody>
      </p:sp>
      <p:sp>
        <p:nvSpPr>
          <p:cNvPr id="88" name="テキスト ボックス 87"/>
          <p:cNvSpPr txBox="1"/>
          <p:nvPr/>
        </p:nvSpPr>
        <p:spPr>
          <a:xfrm>
            <a:off x="1700694" y="4440885"/>
            <a:ext cx="688147" cy="369332"/>
          </a:xfrm>
          <a:prstGeom prst="rect">
            <a:avLst/>
          </a:prstGeom>
          <a:noFill/>
          <a:ln>
            <a:noFill/>
          </a:ln>
        </p:spPr>
        <p:txBody>
          <a:bodyPr wrap="none" rtlCol="0">
            <a:spAutoFit/>
          </a:bodyPr>
          <a:lstStyle/>
          <a:p>
            <a:r>
              <a:rPr lang="en-US" altLang="ja-JP" dirty="0" err="1" smtClean="0">
                <a:solidFill>
                  <a:schemeClr val="bg1"/>
                </a:solidFill>
                <a:latin typeface="メイリオ"/>
                <a:ea typeface="メイリオ"/>
                <a:cs typeface="メイリオ"/>
              </a:rPr>
              <a:t>IaaS</a:t>
            </a:r>
            <a:endParaRPr kumimoji="1" lang="ja-JP" altLang="en-US" dirty="0">
              <a:solidFill>
                <a:schemeClr val="bg1"/>
              </a:solidFill>
              <a:latin typeface="メイリオ"/>
              <a:ea typeface="メイリオ"/>
              <a:cs typeface="メイリオ"/>
            </a:endParaRPr>
          </a:p>
        </p:txBody>
      </p:sp>
      <p:sp>
        <p:nvSpPr>
          <p:cNvPr id="82" name="テキスト ボックス 81"/>
          <p:cNvSpPr txBox="1"/>
          <p:nvPr/>
        </p:nvSpPr>
        <p:spPr>
          <a:xfrm>
            <a:off x="4571007" y="1039339"/>
            <a:ext cx="1107996" cy="923330"/>
          </a:xfrm>
          <a:prstGeom prst="rect">
            <a:avLst/>
          </a:prstGeom>
          <a:noFill/>
          <a:ln>
            <a:noFill/>
          </a:ln>
        </p:spPr>
        <p:txBody>
          <a:bodyPr wrap="none" rtlCol="0">
            <a:spAutoFit/>
          </a:bodyPr>
          <a:lstStyle/>
          <a:p>
            <a:r>
              <a:rPr lang="ja-JP" altLang="en-US" dirty="0" smtClean="0">
                <a:solidFill>
                  <a:srgbClr val="FFFFFF"/>
                </a:solidFill>
                <a:latin typeface="メイリオ"/>
                <a:ea typeface="メイリオ"/>
                <a:cs typeface="メイリオ"/>
              </a:rPr>
              <a:t>人工</a:t>
            </a:r>
            <a:endParaRPr lang="en-US" altLang="ja-JP" dirty="0" smtClean="0">
              <a:solidFill>
                <a:srgbClr val="FFFFFF"/>
              </a:solidFill>
              <a:latin typeface="メイリオ"/>
              <a:ea typeface="メイリオ"/>
              <a:cs typeface="メイリオ"/>
            </a:endParaRPr>
          </a:p>
          <a:p>
            <a:endParaRPr lang="en-US" altLang="ja-JP" dirty="0" smtClean="0">
              <a:solidFill>
                <a:srgbClr val="FFFFFF"/>
              </a:solidFill>
              <a:latin typeface="メイリオ"/>
              <a:ea typeface="メイリオ"/>
              <a:cs typeface="メイリオ"/>
            </a:endParaRPr>
          </a:p>
          <a:p>
            <a:r>
              <a:rPr lang="ja-JP" altLang="ja-JP" dirty="0">
                <a:solidFill>
                  <a:srgbClr val="FFFFFF"/>
                </a:solidFill>
                <a:latin typeface="メイリオ"/>
                <a:ea typeface="メイリオ"/>
                <a:cs typeface="メイリオ"/>
              </a:rPr>
              <a:t>　</a:t>
            </a:r>
            <a:r>
              <a:rPr lang="ja-JP" altLang="en-US" dirty="0" smtClean="0">
                <a:solidFill>
                  <a:srgbClr val="FFFFFF"/>
                </a:solidFill>
                <a:latin typeface="メイリオ"/>
                <a:ea typeface="メイリオ"/>
                <a:cs typeface="メイリオ"/>
              </a:rPr>
              <a:t>　知能</a:t>
            </a:r>
            <a:endParaRPr kumimoji="1" lang="ja-JP" altLang="en-US" dirty="0">
              <a:solidFill>
                <a:srgbClr val="FFFFFF"/>
              </a:solidFill>
              <a:latin typeface="メイリオ"/>
              <a:ea typeface="メイリオ"/>
              <a:cs typeface="メイリオ"/>
            </a:endParaRPr>
          </a:p>
        </p:txBody>
      </p:sp>
      <p:sp>
        <p:nvSpPr>
          <p:cNvPr id="85" name="テキスト ボックス 84"/>
          <p:cNvSpPr txBox="1"/>
          <p:nvPr/>
        </p:nvSpPr>
        <p:spPr>
          <a:xfrm>
            <a:off x="4225809" y="1842301"/>
            <a:ext cx="954107" cy="400110"/>
          </a:xfrm>
          <a:prstGeom prst="rect">
            <a:avLst/>
          </a:prstGeom>
          <a:noFill/>
          <a:ln>
            <a:noFill/>
          </a:ln>
        </p:spPr>
        <p:txBody>
          <a:bodyPr wrap="none" rtlCol="0">
            <a:spAutoFit/>
          </a:bodyPr>
          <a:lstStyle/>
          <a:p>
            <a:r>
              <a:rPr kumimoji="1" lang="ja-JP" altLang="en-US" sz="1000" dirty="0" smtClean="0">
                <a:solidFill>
                  <a:schemeClr val="bg1"/>
                </a:solidFill>
                <a:latin typeface="メイリオ"/>
                <a:ea typeface="メイリオ"/>
                <a:cs typeface="メイリオ"/>
              </a:rPr>
              <a:t>コンテクスト</a:t>
            </a:r>
            <a:endParaRPr kumimoji="1" lang="en-US" altLang="ja-JP" sz="1000" dirty="0" smtClean="0">
              <a:solidFill>
                <a:schemeClr val="bg1"/>
              </a:solidFill>
              <a:latin typeface="メイリオ"/>
              <a:ea typeface="メイリオ"/>
              <a:cs typeface="メイリオ"/>
            </a:endParaRPr>
          </a:p>
          <a:p>
            <a:r>
              <a:rPr lang="ja-JP" altLang="en-US" sz="1000" dirty="0" smtClean="0">
                <a:solidFill>
                  <a:schemeClr val="bg1"/>
                </a:solidFill>
                <a:latin typeface="メイリオ"/>
                <a:ea typeface="メイリオ"/>
                <a:cs typeface="メイリオ"/>
              </a:rPr>
              <a:t>テクノロジー</a:t>
            </a:r>
            <a:endParaRPr kumimoji="1" lang="ja-JP" altLang="en-US" sz="1000" dirty="0">
              <a:solidFill>
                <a:schemeClr val="bg1"/>
              </a:solidFill>
              <a:latin typeface="メイリオ"/>
              <a:ea typeface="メイリオ"/>
              <a:cs typeface="メイリオ"/>
            </a:endParaRPr>
          </a:p>
        </p:txBody>
      </p:sp>
    </p:spTree>
    <p:extLst>
      <p:ext uri="{BB962C8B-B14F-4D97-AF65-F5344CB8AC3E}">
        <p14:creationId xmlns:p14="http://schemas.microsoft.com/office/powerpoint/2010/main" val="56502083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latin typeface="Arial" pitchFamily="34" charset="0"/>
                <a:ea typeface="HGP創英角ｺﾞｼｯｸUB" pitchFamily="50" charset="-128"/>
                <a:cs typeface="Arial" pitchFamily="34" charset="0"/>
              </a:rPr>
              <a:t>人材の育成</a:t>
            </a:r>
            <a:endParaRPr lang="ja-JP" altLang="en-US" sz="2400" dirty="0">
              <a:solidFill>
                <a:schemeClr val="bg1"/>
              </a:solidFill>
              <a:latin typeface="Arial"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4771902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lang="ja-JP" altLang="en-US" dirty="0"/>
              <a:t>人材育成</a:t>
            </a:r>
            <a:r>
              <a:rPr lang="ja-JP" altLang="en-US" dirty="0" smtClean="0"/>
              <a:t>：エンジニア（</a:t>
            </a:r>
            <a:r>
              <a:rPr lang="en-US" altLang="ja-JP" dirty="0" smtClean="0"/>
              <a:t>1</a:t>
            </a:r>
            <a:r>
              <a:rPr lang="ja-JP" altLang="en-US" dirty="0" smtClean="0"/>
              <a:t>）</a:t>
            </a:r>
            <a:endParaRPr kumimoji="1" lang="ja-JP" altLang="en-US" dirty="0"/>
          </a:p>
        </p:txBody>
      </p:sp>
      <p:sp>
        <p:nvSpPr>
          <p:cNvPr id="5" name="正方形/長方形 4"/>
          <p:cNvSpPr/>
          <p:nvPr/>
        </p:nvSpPr>
        <p:spPr>
          <a:xfrm>
            <a:off x="4592934" y="892432"/>
            <a:ext cx="4221893" cy="50113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テクノロジーのコモディティ化</a:t>
            </a:r>
            <a:endParaRPr kumimoji="1" lang="ja-JP" altLang="en-US" sz="2000" dirty="0">
              <a:solidFill>
                <a:srgbClr val="FFFFFF"/>
              </a:solidFill>
              <a:latin typeface="ＭＳ Ｐゴシック"/>
              <a:ea typeface="ＭＳ Ｐゴシック"/>
              <a:cs typeface="ＭＳ Ｐゴシック"/>
            </a:endParaRPr>
          </a:p>
        </p:txBody>
      </p:sp>
      <p:sp>
        <p:nvSpPr>
          <p:cNvPr id="8" name="正方形/長方形 7"/>
          <p:cNvSpPr/>
          <p:nvPr/>
        </p:nvSpPr>
        <p:spPr>
          <a:xfrm>
            <a:off x="336151" y="892432"/>
            <a:ext cx="4221893" cy="501136"/>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ＭＳ Ｐゴシック"/>
                <a:ea typeface="ＭＳ Ｐゴシック"/>
                <a:cs typeface="ＭＳ Ｐゴシック"/>
              </a:rPr>
              <a:t>IT</a:t>
            </a:r>
            <a:r>
              <a:rPr lang="ja-JP" altLang="en-US" sz="2000" dirty="0" smtClean="0">
                <a:solidFill>
                  <a:srgbClr val="FFFFFF"/>
                </a:solidFill>
                <a:latin typeface="ＭＳ Ｐゴシック"/>
                <a:ea typeface="ＭＳ Ｐゴシック"/>
                <a:cs typeface="ＭＳ Ｐゴシック"/>
              </a:rPr>
              <a:t>利用</a:t>
            </a:r>
            <a:r>
              <a:rPr kumimoji="1" lang="ja-JP" altLang="en-US" sz="2000" dirty="0" smtClean="0">
                <a:solidFill>
                  <a:srgbClr val="FFFFFF"/>
                </a:solidFill>
                <a:latin typeface="ＭＳ Ｐゴシック"/>
                <a:ea typeface="ＭＳ Ｐゴシック"/>
                <a:cs typeface="ＭＳ Ｐゴシック"/>
              </a:rPr>
              <a:t>シーンの変化</a:t>
            </a:r>
            <a:endParaRPr kumimoji="1" lang="ja-JP" altLang="en-US" sz="2000" dirty="0">
              <a:solidFill>
                <a:srgbClr val="FFFFFF"/>
              </a:solidFill>
              <a:latin typeface="ＭＳ Ｐゴシック"/>
              <a:ea typeface="ＭＳ Ｐゴシック"/>
              <a:cs typeface="ＭＳ Ｐゴシック"/>
            </a:endParaRPr>
          </a:p>
        </p:txBody>
      </p:sp>
      <p:sp>
        <p:nvSpPr>
          <p:cNvPr id="9" name="正方形/長方形 8"/>
          <p:cNvSpPr/>
          <p:nvPr/>
        </p:nvSpPr>
        <p:spPr>
          <a:xfrm>
            <a:off x="336151" y="1513507"/>
            <a:ext cx="4221893" cy="793087"/>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charset="2"/>
              <a:buChar char="l"/>
            </a:pPr>
            <a:r>
              <a:rPr kumimoji="1" lang="en-US" altLang="ja-JP" sz="1400" dirty="0" smtClean="0">
                <a:solidFill>
                  <a:srgbClr val="FFFFFF"/>
                </a:solidFill>
                <a:latin typeface="ＭＳ Ｐゴシック"/>
                <a:ea typeface="ＭＳ Ｐゴシック"/>
                <a:cs typeface="ＭＳ Ｐゴシック"/>
              </a:rPr>
              <a:t>IT</a:t>
            </a:r>
            <a:r>
              <a:rPr kumimoji="1" lang="ja-JP" altLang="en-US" sz="1400" dirty="0" smtClean="0">
                <a:solidFill>
                  <a:srgbClr val="FFFFFF"/>
                </a:solidFill>
                <a:latin typeface="ＭＳ Ｐゴシック"/>
                <a:ea typeface="ＭＳ Ｐゴシック"/>
                <a:cs typeface="ＭＳ Ｐゴシック"/>
              </a:rPr>
              <a:t>を前提としたビジネスの拡大</a:t>
            </a:r>
            <a:endParaRPr kumimoji="1" lang="en-US" altLang="ja-JP" sz="1400" dirty="0" smtClean="0">
              <a:solidFill>
                <a:srgbClr val="FFFFFF"/>
              </a:solidFill>
              <a:latin typeface="ＭＳ Ｐゴシック"/>
              <a:ea typeface="ＭＳ Ｐゴシック"/>
              <a:cs typeface="ＭＳ Ｐゴシック"/>
            </a:endParaRPr>
          </a:p>
          <a:p>
            <a:pPr marL="285750" indent="-285750">
              <a:buFont typeface="Wingdings" charset="2"/>
              <a:buChar char="l"/>
            </a:pPr>
            <a:r>
              <a:rPr lang="ja-JP" altLang="en-US" sz="1400" dirty="0" smtClean="0">
                <a:solidFill>
                  <a:srgbClr val="FFFFFF"/>
                </a:solidFill>
                <a:latin typeface="ＭＳ Ｐゴシック"/>
                <a:ea typeface="ＭＳ Ｐゴシック"/>
                <a:cs typeface="ＭＳ Ｐゴシック"/>
              </a:rPr>
              <a:t>ビジネスの加速と不確実性の増大</a:t>
            </a:r>
            <a:endParaRPr lang="en-US" altLang="ja-JP" sz="1400" dirty="0" smtClean="0">
              <a:solidFill>
                <a:srgbClr val="FFFFFF"/>
              </a:solidFill>
              <a:latin typeface="ＭＳ Ｐゴシック"/>
              <a:ea typeface="ＭＳ Ｐゴシック"/>
              <a:cs typeface="ＭＳ Ｐゴシック"/>
            </a:endParaRPr>
          </a:p>
          <a:p>
            <a:pPr marL="285750" indent="-285750">
              <a:buFont typeface="Wingdings" charset="2"/>
              <a:buChar char="l"/>
            </a:pPr>
            <a:r>
              <a:rPr lang="ja-JP" altLang="en-US" sz="1400" dirty="0" smtClean="0">
                <a:solidFill>
                  <a:srgbClr val="FFFFFF"/>
                </a:solidFill>
                <a:latin typeface="ＭＳ Ｐゴシック"/>
                <a:ea typeface="ＭＳ Ｐゴシック"/>
                <a:cs typeface="ＭＳ Ｐゴシック"/>
              </a:rPr>
              <a:t>グローバル化やクラウド化による競争の多様化</a:t>
            </a:r>
            <a:endParaRPr lang="en-US" altLang="ja-JP" sz="1400" dirty="0" smtClean="0">
              <a:solidFill>
                <a:srgbClr val="FFFFFF"/>
              </a:solidFill>
              <a:latin typeface="ＭＳ Ｐゴシック"/>
              <a:ea typeface="ＭＳ Ｐゴシック"/>
              <a:cs typeface="ＭＳ Ｐゴシック"/>
            </a:endParaRPr>
          </a:p>
        </p:txBody>
      </p:sp>
      <p:sp>
        <p:nvSpPr>
          <p:cNvPr id="10" name="正方形/長方形 9"/>
          <p:cNvSpPr/>
          <p:nvPr/>
        </p:nvSpPr>
        <p:spPr>
          <a:xfrm>
            <a:off x="4592934" y="1513507"/>
            <a:ext cx="4221893" cy="793087"/>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charset="2"/>
              <a:buChar char="l"/>
            </a:pPr>
            <a:r>
              <a:rPr lang="ja-JP" altLang="en-US" sz="1400" dirty="0" smtClean="0">
                <a:solidFill>
                  <a:srgbClr val="FFFFFF"/>
                </a:solidFill>
                <a:latin typeface="ＭＳ Ｐゴシック"/>
                <a:ea typeface="ＭＳ Ｐゴシック"/>
                <a:cs typeface="ＭＳ Ｐゴシック"/>
              </a:rPr>
              <a:t>ハードウェア支配からソフトウェア支配への移行</a:t>
            </a:r>
            <a:endParaRPr lang="en-US" altLang="ja-JP" sz="1400" dirty="0" smtClean="0">
              <a:solidFill>
                <a:srgbClr val="FFFFFF"/>
              </a:solidFill>
              <a:latin typeface="ＭＳ Ｐゴシック"/>
              <a:ea typeface="ＭＳ Ｐゴシック"/>
              <a:cs typeface="ＭＳ Ｐゴシック"/>
            </a:endParaRPr>
          </a:p>
          <a:p>
            <a:pPr marL="285750" indent="-285750">
              <a:buFont typeface="Wingdings" charset="2"/>
              <a:buChar char="l"/>
            </a:pPr>
            <a:r>
              <a:rPr lang="en-US" altLang="ja-JP" sz="1400" dirty="0" smtClean="0">
                <a:solidFill>
                  <a:srgbClr val="FFFFFF"/>
                </a:solidFill>
                <a:latin typeface="ＭＳ Ｐゴシック"/>
                <a:ea typeface="ＭＳ Ｐゴシック"/>
                <a:cs typeface="ＭＳ Ｐゴシック"/>
              </a:rPr>
              <a:t>OSS</a:t>
            </a:r>
            <a:r>
              <a:rPr lang="ja-JP" altLang="en-US" sz="1400" dirty="0" smtClean="0">
                <a:solidFill>
                  <a:srgbClr val="FFFFFF"/>
                </a:solidFill>
                <a:latin typeface="ＭＳ Ｐゴシック"/>
                <a:ea typeface="ＭＳ Ｐゴシック"/>
                <a:cs typeface="ＭＳ Ｐゴシック"/>
              </a:rPr>
              <a:t>の普及</a:t>
            </a:r>
            <a:endParaRPr lang="en-US" altLang="ja-JP" sz="1400" dirty="0" smtClean="0">
              <a:solidFill>
                <a:srgbClr val="FFFFFF"/>
              </a:solidFill>
              <a:latin typeface="ＭＳ Ｐゴシック"/>
              <a:ea typeface="ＭＳ Ｐゴシック"/>
              <a:cs typeface="ＭＳ Ｐゴシック"/>
            </a:endParaRPr>
          </a:p>
          <a:p>
            <a:pPr marL="285750" indent="-285750">
              <a:buFont typeface="Wingdings" charset="2"/>
              <a:buChar char="l"/>
            </a:pPr>
            <a:r>
              <a:rPr lang="ja-JP" altLang="en-US" sz="1400" dirty="0" smtClean="0">
                <a:solidFill>
                  <a:srgbClr val="FFFFFF"/>
                </a:solidFill>
                <a:latin typeface="ＭＳ Ｐゴシック"/>
                <a:ea typeface="ＭＳ Ｐゴシック"/>
                <a:cs typeface="ＭＳ Ｐゴシック"/>
              </a:rPr>
              <a:t>学習コストの低下</a:t>
            </a:r>
            <a:endParaRPr lang="en-US" altLang="ja-JP" sz="1400" dirty="0" smtClean="0">
              <a:solidFill>
                <a:srgbClr val="FFFFFF"/>
              </a:solidFill>
              <a:latin typeface="ＭＳ Ｐゴシック"/>
              <a:ea typeface="ＭＳ Ｐゴシック"/>
              <a:cs typeface="ＭＳ Ｐゴシック"/>
            </a:endParaRPr>
          </a:p>
        </p:txBody>
      </p:sp>
      <p:grpSp>
        <p:nvGrpSpPr>
          <p:cNvPr id="17" name="図形グループ 16"/>
          <p:cNvGrpSpPr/>
          <p:nvPr/>
        </p:nvGrpSpPr>
        <p:grpSpPr>
          <a:xfrm>
            <a:off x="336151" y="2453992"/>
            <a:ext cx="4221893" cy="2351413"/>
            <a:chOff x="336151" y="2453992"/>
            <a:chExt cx="4221893" cy="2351413"/>
          </a:xfrm>
        </p:grpSpPr>
        <p:sp>
          <p:nvSpPr>
            <p:cNvPr id="11" name="正方形/長方形 10"/>
            <p:cNvSpPr/>
            <p:nvPr/>
          </p:nvSpPr>
          <p:spPr>
            <a:xfrm>
              <a:off x="2505221" y="2453992"/>
              <a:ext cx="2052823" cy="2351413"/>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spcBef>
                  <a:spcPts val="1200"/>
                </a:spcBef>
                <a:buFont typeface="Wingdings" charset="2"/>
                <a:buChar char="ü"/>
              </a:pPr>
              <a:r>
                <a:rPr lang="ja-JP" altLang="en-US" sz="1200" dirty="0" smtClean="0">
                  <a:solidFill>
                    <a:srgbClr val="FFFFFF"/>
                  </a:solidFill>
                  <a:latin typeface="ＭＳ Ｐゴシック"/>
                  <a:ea typeface="ＭＳ Ｐゴシック"/>
                  <a:cs typeface="ＭＳ Ｐゴシック"/>
                </a:rPr>
                <a:t>企画・設計・開発・保守・運用が分離・分業できない。</a:t>
              </a:r>
              <a:endParaRPr lang="en-US" altLang="ja-JP" sz="1200" dirty="0" smtClean="0">
                <a:solidFill>
                  <a:srgbClr val="FFFFFF"/>
                </a:solidFill>
                <a:latin typeface="ＭＳ Ｐゴシック"/>
                <a:ea typeface="ＭＳ Ｐゴシック"/>
                <a:cs typeface="ＭＳ Ｐゴシック"/>
              </a:endParaRPr>
            </a:p>
            <a:p>
              <a:pPr marL="171450" indent="-171450">
                <a:spcBef>
                  <a:spcPts val="1200"/>
                </a:spcBef>
                <a:buFont typeface="Wingdings" charset="2"/>
                <a:buChar char="ü"/>
              </a:pPr>
              <a:r>
                <a:rPr lang="ja-JP" altLang="en-US" sz="1200" dirty="0" smtClean="0">
                  <a:solidFill>
                    <a:srgbClr val="FFFFFF"/>
                  </a:solidFill>
                  <a:latin typeface="ＭＳ Ｐゴシック"/>
                  <a:cs typeface="ＭＳ Ｐゴシック"/>
                </a:rPr>
                <a:t>アーキテクチャ選定、インフラ</a:t>
              </a:r>
              <a:r>
                <a:rPr lang="ja-JP" altLang="en-US" sz="1200" dirty="0">
                  <a:solidFill>
                    <a:srgbClr val="FFFFFF"/>
                  </a:solidFill>
                  <a:latin typeface="ＭＳ Ｐゴシック"/>
                  <a:cs typeface="ＭＳ Ｐゴシック"/>
                </a:rPr>
                <a:t>構築、設計、開発、</a:t>
              </a:r>
              <a:r>
                <a:rPr lang="ja-JP" altLang="en-US" sz="1200" dirty="0" smtClean="0">
                  <a:solidFill>
                    <a:srgbClr val="FFFFFF"/>
                  </a:solidFill>
                  <a:latin typeface="ＭＳ Ｐゴシック"/>
                  <a:cs typeface="ＭＳ Ｐゴシック"/>
                </a:rPr>
                <a:t>運用を短サイクルで回しながら完成度を高め、変化に即応できなくてはならない。</a:t>
              </a:r>
              <a:endParaRPr lang="en-US" altLang="ja-JP" sz="1200" dirty="0" smtClean="0">
                <a:solidFill>
                  <a:srgbClr val="FFFFFF"/>
                </a:solidFill>
                <a:latin typeface="ＭＳ Ｐゴシック"/>
                <a:cs typeface="ＭＳ Ｐゴシック"/>
              </a:endParaRPr>
            </a:p>
            <a:p>
              <a:pPr marL="171450" indent="-171450">
                <a:spcBef>
                  <a:spcPts val="1200"/>
                </a:spcBef>
                <a:buFont typeface="Wingdings" charset="2"/>
                <a:buChar char="ü"/>
              </a:pPr>
              <a:r>
                <a:rPr lang="ja-JP" altLang="en-US" sz="1200" dirty="0" smtClean="0">
                  <a:solidFill>
                    <a:srgbClr val="FFFFFF"/>
                  </a:solidFill>
                  <a:latin typeface="ＭＳ Ｐゴシック"/>
                  <a:ea typeface="ＭＳ Ｐゴシック"/>
                  <a:cs typeface="ＭＳ Ｐゴシック"/>
                </a:rPr>
                <a:t>従来型</a:t>
              </a:r>
              <a:r>
                <a:rPr lang="en-US" altLang="ja-JP" sz="1200" dirty="0" smtClean="0">
                  <a:solidFill>
                    <a:srgbClr val="FFFFFF"/>
                  </a:solidFill>
                  <a:latin typeface="ＭＳ Ｐゴシック"/>
                  <a:ea typeface="ＭＳ Ｐゴシック"/>
                  <a:cs typeface="ＭＳ Ｐゴシック"/>
                </a:rPr>
                <a:t>PM</a:t>
              </a:r>
              <a:r>
                <a:rPr lang="ja-JP" altLang="en-US" sz="1200" dirty="0" smtClean="0">
                  <a:solidFill>
                    <a:srgbClr val="FFFFFF"/>
                  </a:solidFill>
                  <a:latin typeface="ＭＳ Ｐゴシック"/>
                  <a:ea typeface="ＭＳ Ｐゴシック"/>
                  <a:cs typeface="ＭＳ Ｐゴシック"/>
                </a:rPr>
                <a:t>は不要。</a:t>
              </a:r>
              <a:endParaRPr lang="en-US" altLang="ja-JP" sz="1200" dirty="0" smtClean="0">
                <a:solidFill>
                  <a:srgbClr val="FFFFFF"/>
                </a:solidFill>
                <a:latin typeface="ＭＳ Ｐゴシック"/>
                <a:ea typeface="ＭＳ Ｐゴシック"/>
                <a:cs typeface="ＭＳ Ｐゴシック"/>
              </a:endParaRPr>
            </a:p>
          </p:txBody>
        </p:sp>
        <p:sp>
          <p:nvSpPr>
            <p:cNvPr id="12" name="正方形/長方形 11"/>
            <p:cNvSpPr/>
            <p:nvPr/>
          </p:nvSpPr>
          <p:spPr>
            <a:xfrm>
              <a:off x="336151" y="2453992"/>
              <a:ext cx="2052823" cy="2351413"/>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spcBef>
                  <a:spcPts val="1200"/>
                </a:spcBef>
                <a:buFont typeface="Wingdings" charset="2"/>
                <a:buChar char="ü"/>
              </a:pPr>
              <a:r>
                <a:rPr lang="ja-JP" altLang="en-US" sz="1200" dirty="0" smtClean="0">
                  <a:solidFill>
                    <a:srgbClr val="FFFFFF"/>
                  </a:solidFill>
                  <a:latin typeface="ＭＳ Ｐゴシック"/>
                  <a:ea typeface="ＭＳ Ｐゴシック"/>
                  <a:cs typeface="ＭＳ Ｐゴシック"/>
                </a:rPr>
                <a:t>企画・設計・開発・保守・運用が分離・分業できる。</a:t>
              </a:r>
              <a:endParaRPr lang="en-US" altLang="ja-JP" sz="1200" dirty="0" smtClean="0">
                <a:solidFill>
                  <a:srgbClr val="FFFFFF"/>
                </a:solidFill>
                <a:latin typeface="ＭＳ Ｐゴシック"/>
                <a:ea typeface="ＭＳ Ｐゴシック"/>
                <a:cs typeface="ＭＳ Ｐゴシック"/>
              </a:endParaRPr>
            </a:p>
            <a:p>
              <a:pPr marL="171450" indent="-171450">
                <a:spcBef>
                  <a:spcPts val="1200"/>
                </a:spcBef>
                <a:buFont typeface="Wingdings" charset="2"/>
                <a:buChar char="ü"/>
              </a:pPr>
              <a:r>
                <a:rPr lang="ja-JP" altLang="en-US" sz="1200" dirty="0" smtClean="0">
                  <a:solidFill>
                    <a:srgbClr val="FFFFFF"/>
                  </a:solidFill>
                  <a:latin typeface="ＭＳ Ｐゴシック"/>
                  <a:ea typeface="ＭＳ Ｐゴシック"/>
                  <a:cs typeface="ＭＳ Ｐゴシック"/>
                </a:rPr>
                <a:t>生産性向上や効率化のための</a:t>
              </a:r>
              <a:r>
                <a:rPr lang="en-US" altLang="ja-JP" sz="1200" dirty="0" smtClean="0">
                  <a:solidFill>
                    <a:srgbClr val="FFFFFF"/>
                  </a:solidFill>
                  <a:latin typeface="ＭＳ Ｐゴシック"/>
                  <a:ea typeface="ＭＳ Ｐゴシック"/>
                  <a:cs typeface="ＭＳ Ｐゴシック"/>
                </a:rPr>
                <a:t>IT</a:t>
              </a:r>
              <a:r>
                <a:rPr lang="ja-JP" altLang="en-US" sz="1200" dirty="0" smtClean="0">
                  <a:solidFill>
                    <a:srgbClr val="FFFFFF"/>
                  </a:solidFill>
                  <a:latin typeface="ＭＳ Ｐゴシック"/>
                  <a:ea typeface="ＭＳ Ｐゴシック"/>
                  <a:cs typeface="ＭＳ Ｐゴシック"/>
                </a:rPr>
                <a:t>は既存システムが前提。計画が立てやすく投資対効果も計測しやすい。</a:t>
              </a:r>
              <a:endParaRPr lang="en-US" altLang="ja-JP" sz="1200" dirty="0" smtClean="0">
                <a:solidFill>
                  <a:srgbClr val="FFFFFF"/>
                </a:solidFill>
                <a:latin typeface="ＭＳ Ｐゴシック"/>
                <a:ea typeface="ＭＳ Ｐゴシック"/>
                <a:cs typeface="ＭＳ Ｐゴシック"/>
              </a:endParaRPr>
            </a:p>
            <a:p>
              <a:pPr marL="171450" indent="-171450">
                <a:spcBef>
                  <a:spcPts val="1200"/>
                </a:spcBef>
                <a:buFont typeface="Wingdings" charset="2"/>
                <a:buChar char="ü"/>
              </a:pPr>
              <a:r>
                <a:rPr lang="en-US" altLang="ja-JP" sz="1200" dirty="0" smtClean="0">
                  <a:solidFill>
                    <a:srgbClr val="FFFFFF"/>
                  </a:solidFill>
                  <a:latin typeface="ＭＳ Ｐゴシック"/>
                  <a:ea typeface="ＭＳ Ｐゴシック"/>
                  <a:cs typeface="ＭＳ Ｐゴシック"/>
                </a:rPr>
                <a:t>PM</a:t>
              </a:r>
              <a:r>
                <a:rPr lang="ja-JP" altLang="en-US" sz="1200" dirty="0" smtClean="0">
                  <a:solidFill>
                    <a:srgbClr val="FFFFFF"/>
                  </a:solidFill>
                  <a:latin typeface="ＭＳ Ｐゴシック"/>
                  <a:ea typeface="ＭＳ Ｐゴシック"/>
                  <a:cs typeface="ＭＳ Ｐゴシック"/>
                </a:rPr>
                <a:t>の存在が重要。</a:t>
              </a:r>
              <a:endParaRPr lang="en-US" altLang="ja-JP" sz="1200" dirty="0" smtClean="0">
                <a:solidFill>
                  <a:srgbClr val="FFFFFF"/>
                </a:solidFill>
                <a:latin typeface="ＭＳ Ｐゴシック"/>
                <a:ea typeface="ＭＳ Ｐゴシック"/>
                <a:cs typeface="ＭＳ Ｐゴシック"/>
              </a:endParaRPr>
            </a:p>
          </p:txBody>
        </p:sp>
        <p:sp>
          <p:nvSpPr>
            <p:cNvPr id="6" name="二等辺三角形 5"/>
            <p:cNvSpPr/>
            <p:nvPr/>
          </p:nvSpPr>
          <p:spPr>
            <a:xfrm rot="5400000">
              <a:off x="2188518" y="3398111"/>
              <a:ext cx="524476" cy="260864"/>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5" name="図形グループ 24"/>
          <p:cNvGrpSpPr/>
          <p:nvPr/>
        </p:nvGrpSpPr>
        <p:grpSpPr>
          <a:xfrm>
            <a:off x="4592934" y="2453992"/>
            <a:ext cx="4221893" cy="2351413"/>
            <a:chOff x="4592934" y="2453992"/>
            <a:chExt cx="4221893" cy="2351413"/>
          </a:xfrm>
        </p:grpSpPr>
        <p:sp>
          <p:nvSpPr>
            <p:cNvPr id="13" name="正方形/長方形 12"/>
            <p:cNvSpPr/>
            <p:nvPr/>
          </p:nvSpPr>
          <p:spPr>
            <a:xfrm>
              <a:off x="6762004" y="2453992"/>
              <a:ext cx="2052823" cy="2351413"/>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ü"/>
              </a:pPr>
              <a:r>
                <a:rPr lang="ja-JP" altLang="en-US" sz="1200" dirty="0" smtClean="0">
                  <a:solidFill>
                    <a:srgbClr val="FFFFFF"/>
                  </a:solidFill>
                  <a:latin typeface="ＭＳ Ｐゴシック"/>
                  <a:ea typeface="ＭＳ Ｐゴシック"/>
                  <a:cs typeface="ＭＳ Ｐゴシック"/>
                </a:rPr>
                <a:t>自分で探し、コミュニティに参加・貢献できる知識やスキルが重要。</a:t>
              </a:r>
              <a:endParaRPr lang="en-US" altLang="ja-JP" sz="1200" dirty="0" smtClean="0">
                <a:solidFill>
                  <a:srgbClr val="FFFFFF"/>
                </a:solidFill>
                <a:latin typeface="ＭＳ Ｐゴシック"/>
                <a:ea typeface="ＭＳ Ｐゴシック"/>
                <a:cs typeface="ＭＳ Ｐゴシック"/>
              </a:endParaRPr>
            </a:p>
          </p:txBody>
        </p:sp>
        <p:sp>
          <p:nvSpPr>
            <p:cNvPr id="14" name="正方形/長方形 13"/>
            <p:cNvSpPr/>
            <p:nvPr/>
          </p:nvSpPr>
          <p:spPr>
            <a:xfrm>
              <a:off x="4592934" y="2453992"/>
              <a:ext cx="2052823" cy="235141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ü"/>
              </a:pPr>
              <a:r>
                <a:rPr lang="ja-JP" altLang="en-US" sz="1200" dirty="0" smtClean="0">
                  <a:solidFill>
                    <a:srgbClr val="FFFFFF"/>
                  </a:solidFill>
                  <a:latin typeface="ＭＳ Ｐゴシック"/>
                  <a:ea typeface="ＭＳ Ｐゴシック"/>
                  <a:cs typeface="ＭＳ Ｐゴシック"/>
                </a:rPr>
                <a:t>ベンダーが提供するテクノロジーに対応する知識やスキルが重要。</a:t>
              </a:r>
              <a:endParaRPr lang="en-US" altLang="ja-JP" sz="1200" dirty="0" smtClean="0">
                <a:solidFill>
                  <a:srgbClr val="FFFFFF"/>
                </a:solidFill>
                <a:latin typeface="ＭＳ Ｐゴシック"/>
                <a:ea typeface="ＭＳ Ｐゴシック"/>
                <a:cs typeface="ＭＳ Ｐゴシック"/>
              </a:endParaRPr>
            </a:p>
          </p:txBody>
        </p:sp>
        <p:sp>
          <p:nvSpPr>
            <p:cNvPr id="18" name="二等辺三角形 17"/>
            <p:cNvSpPr/>
            <p:nvPr/>
          </p:nvSpPr>
          <p:spPr>
            <a:xfrm rot="5400000">
              <a:off x="6445303" y="3398111"/>
              <a:ext cx="524476" cy="260864"/>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9" name="図形グループ 28"/>
          <p:cNvGrpSpPr/>
          <p:nvPr/>
        </p:nvGrpSpPr>
        <p:grpSpPr>
          <a:xfrm>
            <a:off x="353596" y="5703332"/>
            <a:ext cx="8478676" cy="825160"/>
            <a:chOff x="353596" y="5703332"/>
            <a:chExt cx="8478676" cy="825160"/>
          </a:xfrm>
        </p:grpSpPr>
        <p:grpSp>
          <p:nvGrpSpPr>
            <p:cNvPr id="26" name="図形グループ 25"/>
            <p:cNvGrpSpPr/>
            <p:nvPr/>
          </p:nvGrpSpPr>
          <p:grpSpPr>
            <a:xfrm>
              <a:off x="353596" y="6027356"/>
              <a:ext cx="8478676" cy="501136"/>
              <a:chOff x="336151" y="4928977"/>
              <a:chExt cx="8478676" cy="501136"/>
            </a:xfrm>
          </p:grpSpPr>
          <p:sp>
            <p:nvSpPr>
              <p:cNvPr id="15" name="正方形/長方形 14"/>
              <p:cNvSpPr/>
              <p:nvPr/>
            </p:nvSpPr>
            <p:spPr>
              <a:xfrm>
                <a:off x="336151" y="4928977"/>
                <a:ext cx="8478676" cy="501136"/>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専門エンジニア　　　　　フルスタック・エンジニア</a:t>
                </a:r>
                <a:endParaRPr kumimoji="1" lang="ja-JP" altLang="en-US" sz="2400" dirty="0">
                  <a:solidFill>
                    <a:srgbClr val="FFFFFF"/>
                  </a:solidFill>
                  <a:latin typeface="ＭＳ Ｐゴシック"/>
                  <a:ea typeface="ＭＳ Ｐゴシック"/>
                  <a:cs typeface="ＭＳ Ｐゴシック"/>
                </a:endParaRPr>
              </a:p>
            </p:txBody>
          </p:sp>
          <p:sp>
            <p:nvSpPr>
              <p:cNvPr id="7" name="右矢印 6"/>
              <p:cNvSpPr/>
              <p:nvPr/>
            </p:nvSpPr>
            <p:spPr>
              <a:xfrm>
                <a:off x="3789404" y="5011355"/>
                <a:ext cx="562919" cy="370704"/>
              </a:xfrm>
              <a:prstGeom prst="rightArrow">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1" name="二等辺三角形 20"/>
            <p:cNvSpPr/>
            <p:nvPr/>
          </p:nvSpPr>
          <p:spPr>
            <a:xfrm rot="10800000">
              <a:off x="3991571" y="5703332"/>
              <a:ext cx="1175266" cy="289699"/>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8" name="図形グループ 27"/>
          <p:cNvGrpSpPr/>
          <p:nvPr/>
        </p:nvGrpSpPr>
        <p:grpSpPr>
          <a:xfrm>
            <a:off x="353596" y="4935842"/>
            <a:ext cx="8478676" cy="700218"/>
            <a:chOff x="353596" y="5842004"/>
            <a:chExt cx="8478676" cy="700218"/>
          </a:xfrm>
        </p:grpSpPr>
        <p:sp>
          <p:nvSpPr>
            <p:cNvPr id="16" name="正方形/長方形 15"/>
            <p:cNvSpPr/>
            <p:nvPr/>
          </p:nvSpPr>
          <p:spPr>
            <a:xfrm>
              <a:off x="353596" y="5842004"/>
              <a:ext cx="8478676" cy="70021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ＭＳ Ｐゴシック"/>
                <a:ea typeface="ＭＳ Ｐゴシック"/>
                <a:cs typeface="ＭＳ Ｐゴシック"/>
              </a:endParaRPr>
            </a:p>
          </p:txBody>
        </p:sp>
        <p:sp>
          <p:nvSpPr>
            <p:cNvPr id="22" name="正方形/長方形 21"/>
            <p:cNvSpPr/>
            <p:nvPr/>
          </p:nvSpPr>
          <p:spPr>
            <a:xfrm>
              <a:off x="545245"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ビジネスとテクノロジーの</a:t>
              </a:r>
              <a:endParaRPr kumimoji="1" lang="en-US" altLang="ja-JP" sz="1600" dirty="0" smtClean="0">
                <a:solidFill>
                  <a:srgbClr val="FFFFFF"/>
                </a:solidFill>
                <a:latin typeface="ＭＳ Ｐゴシック"/>
                <a:ea typeface="ＭＳ Ｐゴシック"/>
                <a:cs typeface="ＭＳ Ｐゴシック"/>
              </a:endParaRPr>
            </a:p>
            <a:p>
              <a:pPr algn="ctr"/>
              <a:r>
                <a:rPr kumimoji="1" lang="ja-JP" altLang="en-US" sz="1600" dirty="0" smtClean="0">
                  <a:solidFill>
                    <a:srgbClr val="FFFFFF"/>
                  </a:solidFill>
                  <a:latin typeface="ＭＳ Ｐゴシック"/>
                  <a:ea typeface="ＭＳ Ｐゴシック"/>
                  <a:cs typeface="ＭＳ Ｐゴシック"/>
                </a:rPr>
                <a:t>同期化</a:t>
              </a:r>
              <a:endParaRPr kumimoji="1" lang="ja-JP" altLang="en-US" sz="1600" dirty="0">
                <a:solidFill>
                  <a:srgbClr val="FFFFFF"/>
                </a:solidFill>
                <a:latin typeface="ＭＳ Ｐゴシック"/>
                <a:ea typeface="ＭＳ Ｐゴシック"/>
                <a:cs typeface="ＭＳ Ｐゴシック"/>
              </a:endParaRPr>
            </a:p>
          </p:txBody>
        </p:sp>
        <p:sp>
          <p:nvSpPr>
            <p:cNvPr id="23" name="正方形/長方形 22"/>
            <p:cNvSpPr/>
            <p:nvPr/>
          </p:nvSpPr>
          <p:spPr>
            <a:xfrm>
              <a:off x="3324394"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単一システムの</a:t>
              </a:r>
              <a:endParaRPr kumimoji="1" lang="en-US" altLang="ja-JP" sz="1600" dirty="0" smtClean="0">
                <a:solidFill>
                  <a:srgbClr val="FFFFFF"/>
                </a:solidFill>
                <a:latin typeface="ＭＳ Ｐゴシック"/>
                <a:ea typeface="ＭＳ Ｐゴシック"/>
                <a:cs typeface="ＭＳ Ｐゴシック"/>
              </a:endParaRPr>
            </a:p>
            <a:p>
              <a:pPr algn="ctr"/>
              <a:r>
                <a:rPr lang="ja-JP" altLang="en-US" sz="1600" dirty="0" smtClean="0">
                  <a:solidFill>
                    <a:srgbClr val="FFFFFF"/>
                  </a:solidFill>
                  <a:latin typeface="ＭＳ Ｐゴシック"/>
                  <a:ea typeface="ＭＳ Ｐゴシック"/>
                  <a:cs typeface="ＭＳ Ｐゴシック"/>
                </a:rPr>
                <a:t>小規模化</a:t>
              </a:r>
              <a:endParaRPr kumimoji="1" lang="ja-JP" altLang="en-US" sz="1600" dirty="0">
                <a:solidFill>
                  <a:srgbClr val="FFFFFF"/>
                </a:solidFill>
                <a:latin typeface="ＭＳ Ｐゴシック"/>
                <a:ea typeface="ＭＳ Ｐゴシック"/>
                <a:cs typeface="ＭＳ Ｐゴシック"/>
              </a:endParaRPr>
            </a:p>
          </p:txBody>
        </p:sp>
        <p:sp>
          <p:nvSpPr>
            <p:cNvPr id="24" name="正方形/長方形 23"/>
            <p:cNvSpPr/>
            <p:nvPr/>
          </p:nvSpPr>
          <p:spPr>
            <a:xfrm>
              <a:off x="6132124"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短納期・変更は前提</a:t>
              </a:r>
              <a:endParaRPr kumimoji="1" lang="ja-JP" altLang="en-US" sz="16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312695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p:tgtEl>
                                          <p:spTgt spid="28"/>
                                        </p:tgtEl>
                                        <p:attrNameLst>
                                          <p:attrName>ppt_y</p:attrName>
                                        </p:attrNameLst>
                                      </p:cBhvr>
                                      <p:tavLst>
                                        <p:tav tm="0">
                                          <p:val>
                                            <p:strVal val="#ppt_y-#ppt_h*1.125000"/>
                                          </p:val>
                                        </p:tav>
                                        <p:tav tm="100000">
                                          <p:val>
                                            <p:strVal val="#ppt_y"/>
                                          </p:val>
                                        </p:tav>
                                      </p:tavLst>
                                    </p:anim>
                                    <p:animEffect transition="in" filter="wipe(down)">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up)">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lang="ja-JP" altLang="en-US" dirty="0"/>
              <a:t>人材育成</a:t>
            </a:r>
            <a:r>
              <a:rPr lang="ja-JP" altLang="en-US" dirty="0" smtClean="0"/>
              <a:t>：エンジニア（</a:t>
            </a:r>
            <a:r>
              <a:rPr lang="en-US" altLang="ja-JP" dirty="0" smtClean="0"/>
              <a:t>2</a:t>
            </a:r>
            <a:r>
              <a:rPr lang="ja-JP" altLang="en-US" dirty="0" smtClean="0"/>
              <a:t>）</a:t>
            </a:r>
            <a:endParaRPr kumimoji="1" lang="ja-JP" altLang="en-US" dirty="0"/>
          </a:p>
        </p:txBody>
      </p:sp>
      <p:sp>
        <p:nvSpPr>
          <p:cNvPr id="16" name="正方形/長方形 15"/>
          <p:cNvSpPr/>
          <p:nvPr/>
        </p:nvSpPr>
        <p:spPr>
          <a:xfrm>
            <a:off x="336151" y="4359189"/>
            <a:ext cx="8478676" cy="504571"/>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日本の高賃金に見合う仕事ができるエンジニア</a:t>
            </a:r>
            <a:endParaRPr kumimoji="1" lang="ja-JP" altLang="en-US" sz="2400" dirty="0">
              <a:solidFill>
                <a:srgbClr val="FFFFFF"/>
              </a:solidFill>
              <a:latin typeface="ＭＳ Ｐゴシック"/>
              <a:ea typeface="ＭＳ Ｐゴシック"/>
              <a:cs typeface="ＭＳ Ｐゴシック"/>
            </a:endParaRPr>
          </a:p>
        </p:txBody>
      </p:sp>
      <p:sp>
        <p:nvSpPr>
          <p:cNvPr id="17" name="正方形/長方形 16"/>
          <p:cNvSpPr/>
          <p:nvPr/>
        </p:nvSpPr>
        <p:spPr>
          <a:xfrm>
            <a:off x="336151" y="892431"/>
            <a:ext cx="4221893" cy="3343191"/>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spcBef>
                <a:spcPts val="600"/>
              </a:spcBef>
            </a:pPr>
            <a:r>
              <a:rPr kumimoji="1" lang="ja-JP" altLang="en-US" sz="2000" u="sng" dirty="0" smtClean="0">
                <a:solidFill>
                  <a:srgbClr val="FFFFFF"/>
                </a:solidFill>
                <a:latin typeface="ＭＳ Ｐゴシック"/>
                <a:ea typeface="ＭＳ Ｐゴシック"/>
                <a:cs typeface="ＭＳ Ｐゴシック"/>
              </a:rPr>
              <a:t>オフショアとの差別化</a:t>
            </a:r>
            <a:endParaRPr kumimoji="1"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smtClean="0">
                <a:solidFill>
                  <a:srgbClr val="FFFFFF"/>
                </a:solidFill>
                <a:latin typeface="ＭＳ Ｐゴシック"/>
                <a:ea typeface="ＭＳ Ｐゴシック"/>
                <a:cs typeface="ＭＳ Ｐゴシック"/>
              </a:rPr>
              <a:t>業務の現場に近く、日本語やビジネス文化や常識が分かる。</a:t>
            </a:r>
            <a:endParaRPr kumimoji="1" lang="en-US" altLang="ja-JP" sz="1600" dirty="0" smtClean="0">
              <a:solidFill>
                <a:srgbClr val="FFFFFF"/>
              </a:solidFill>
              <a:latin typeface="ＭＳ Ｐゴシック"/>
              <a:ea typeface="ＭＳ Ｐゴシック"/>
              <a:cs typeface="ＭＳ Ｐゴシック"/>
            </a:endParaRPr>
          </a:p>
          <a:p>
            <a:pPr>
              <a:spcBef>
                <a:spcPts val="600"/>
              </a:spcBef>
            </a:pPr>
            <a:r>
              <a:rPr lang="ja-JP" altLang="en-US" sz="2000" u="sng" dirty="0" smtClean="0">
                <a:solidFill>
                  <a:srgbClr val="FFFFFF"/>
                </a:solidFill>
                <a:latin typeface="ＭＳ Ｐゴシック"/>
                <a:ea typeface="ＭＳ Ｐゴシック"/>
                <a:cs typeface="ＭＳ Ｐゴシック"/>
              </a:rPr>
              <a:t>クラウドとの差別化</a:t>
            </a:r>
            <a:endParaRPr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a:solidFill>
                  <a:srgbClr val="FFFFFF"/>
                </a:solidFill>
                <a:latin typeface="ＭＳ Ｐゴシック"/>
                <a:ea typeface="ＭＳ Ｐゴシック"/>
                <a:cs typeface="ＭＳ Ｐゴシック"/>
              </a:rPr>
              <a:t>クリエイティブ</a:t>
            </a:r>
            <a:r>
              <a:rPr lang="ja-JP" altLang="en-US" sz="1600" dirty="0" smtClean="0">
                <a:solidFill>
                  <a:srgbClr val="FFFFFF"/>
                </a:solidFill>
                <a:latin typeface="ＭＳ Ｐゴシック"/>
                <a:ea typeface="ＭＳ Ｐゴシック"/>
                <a:cs typeface="ＭＳ Ｐゴシック"/>
              </a:rPr>
              <a:t>で、</a:t>
            </a:r>
            <a:r>
              <a:rPr lang="ja-JP" altLang="en-US" sz="1600" dirty="0">
                <a:solidFill>
                  <a:srgbClr val="FFFFFF"/>
                </a:solidFill>
                <a:latin typeface="ＭＳ Ｐゴシック"/>
                <a:ea typeface="ＭＳ Ｐゴシック"/>
                <a:cs typeface="ＭＳ Ｐゴシック"/>
              </a:rPr>
              <a:t>企画やデザインなどのビジネスの最上流に関与できる</a:t>
            </a:r>
            <a:r>
              <a:rPr lang="ja-JP" altLang="en-US" sz="1600" dirty="0" smtClean="0">
                <a:solidFill>
                  <a:srgbClr val="FFFFFF"/>
                </a:solidFill>
                <a:latin typeface="ＭＳ Ｐゴシック"/>
                <a:ea typeface="ＭＳ Ｐゴシック"/>
                <a:cs typeface="ＭＳ Ｐゴシック"/>
              </a:rPr>
              <a:t>。</a:t>
            </a:r>
            <a:endParaRPr lang="en-US" altLang="ja-JP" sz="1600" dirty="0">
              <a:solidFill>
                <a:srgbClr val="FFFFFF"/>
              </a:solidFill>
              <a:latin typeface="ＭＳ Ｐゴシック"/>
              <a:ea typeface="ＭＳ Ｐゴシック"/>
              <a:cs typeface="ＭＳ Ｐゴシック"/>
            </a:endParaRPr>
          </a:p>
          <a:p>
            <a:pPr>
              <a:spcBef>
                <a:spcPts val="600"/>
              </a:spcBef>
            </a:pPr>
            <a:r>
              <a:rPr kumimoji="1" lang="ja-JP" altLang="en-US" sz="2000" u="sng" dirty="0" smtClean="0">
                <a:solidFill>
                  <a:srgbClr val="FFFFFF"/>
                </a:solidFill>
                <a:latin typeface="ＭＳ Ｐゴシック"/>
                <a:ea typeface="ＭＳ Ｐゴシック"/>
                <a:cs typeface="ＭＳ Ｐゴシック"/>
              </a:rPr>
              <a:t>人工知能との差別化</a:t>
            </a:r>
            <a:endParaRPr kumimoji="1"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a:solidFill>
                  <a:srgbClr val="FFFFFF"/>
                </a:solidFill>
                <a:latin typeface="ＭＳ Ｐゴシック"/>
                <a:ea typeface="ＭＳ Ｐゴシック"/>
                <a:cs typeface="ＭＳ Ｐゴシック"/>
              </a:rPr>
              <a:t>相手の事情への洞察、感情や感性への対応ができる。</a:t>
            </a:r>
          </a:p>
        </p:txBody>
      </p:sp>
      <p:grpSp>
        <p:nvGrpSpPr>
          <p:cNvPr id="3" name="図形グループ 2"/>
          <p:cNvGrpSpPr/>
          <p:nvPr/>
        </p:nvGrpSpPr>
        <p:grpSpPr>
          <a:xfrm>
            <a:off x="4482755" y="892431"/>
            <a:ext cx="4332072" cy="3343191"/>
            <a:chOff x="4482755" y="892431"/>
            <a:chExt cx="4332072" cy="3343191"/>
          </a:xfrm>
        </p:grpSpPr>
        <p:sp>
          <p:nvSpPr>
            <p:cNvPr id="24" name="正方形/長方形 23"/>
            <p:cNvSpPr/>
            <p:nvPr/>
          </p:nvSpPr>
          <p:spPr>
            <a:xfrm>
              <a:off x="4592934" y="892431"/>
              <a:ext cx="4221893" cy="3343191"/>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indent="-192087">
                <a:spcBef>
                  <a:spcPts val="600"/>
                </a:spcBef>
              </a:pPr>
              <a:r>
                <a:rPr lang="ja-JP" altLang="en-US" sz="2000" u="sng" dirty="0" smtClean="0">
                  <a:solidFill>
                    <a:srgbClr val="FFFFFF"/>
                  </a:solidFill>
                  <a:latin typeface="ＭＳ Ｐゴシック"/>
                  <a:ea typeface="ＭＳ Ｐゴシック"/>
                  <a:cs typeface="ＭＳ Ｐゴシック"/>
                </a:rPr>
                <a:t>原理原則の追求</a:t>
              </a:r>
              <a:endParaRPr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smtClean="0">
                  <a:solidFill>
                    <a:srgbClr val="FFFFFF"/>
                  </a:solidFill>
                  <a:latin typeface="ＭＳ Ｐゴシック"/>
                  <a:ea typeface="ＭＳ Ｐゴシック"/>
                  <a:cs typeface="ＭＳ Ｐゴシック"/>
                </a:rPr>
                <a:t>テクノロジーの原理原則を追求し、手段の変化に対応できる。</a:t>
              </a:r>
              <a:endParaRPr lang="en-US" altLang="ja-JP" sz="1600" dirty="0" smtClean="0">
                <a:solidFill>
                  <a:srgbClr val="FFFFFF"/>
                </a:solidFill>
                <a:latin typeface="ＭＳ Ｐゴシック"/>
                <a:ea typeface="ＭＳ Ｐゴシック"/>
                <a:cs typeface="ＭＳ Ｐゴシック"/>
              </a:endParaRPr>
            </a:p>
            <a:p>
              <a:pPr indent="-192087">
                <a:spcBef>
                  <a:spcPts val="600"/>
                </a:spcBef>
              </a:pPr>
              <a:r>
                <a:rPr lang="ja-JP" altLang="en-US" sz="2000" u="sng" dirty="0" smtClean="0">
                  <a:solidFill>
                    <a:srgbClr val="FFFFFF"/>
                  </a:solidFill>
                  <a:latin typeface="ＭＳ Ｐゴシック"/>
                  <a:ea typeface="ＭＳ Ｐゴシック"/>
                  <a:cs typeface="ＭＳ Ｐゴシック"/>
                </a:rPr>
                <a:t>トレンドの把握</a:t>
              </a:r>
              <a:endParaRPr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smtClean="0">
                  <a:solidFill>
                    <a:srgbClr val="FFFFFF"/>
                  </a:solidFill>
                  <a:latin typeface="ＭＳ Ｐゴシック"/>
                  <a:ea typeface="ＭＳ Ｐゴシック"/>
                  <a:cs typeface="ＭＳ Ｐゴシック"/>
                </a:rPr>
                <a:t>ビジネスやテクノロジーの動向に明るく、お客様をリードし、未来を約束できる。</a:t>
              </a:r>
              <a:endParaRPr lang="en-US" altLang="ja-JP" sz="1600" dirty="0" smtClean="0">
                <a:solidFill>
                  <a:srgbClr val="FFFFFF"/>
                </a:solidFill>
                <a:latin typeface="ＭＳ Ｐゴシック"/>
                <a:ea typeface="ＭＳ Ｐゴシック"/>
                <a:cs typeface="ＭＳ Ｐゴシック"/>
              </a:endParaRPr>
            </a:p>
            <a:p>
              <a:pPr indent="-192087">
                <a:spcBef>
                  <a:spcPts val="600"/>
                </a:spcBef>
              </a:pPr>
              <a:r>
                <a:rPr lang="ja-JP" altLang="en-US" sz="2000" u="sng" dirty="0" smtClean="0">
                  <a:solidFill>
                    <a:srgbClr val="FFFFFF"/>
                  </a:solidFill>
                  <a:latin typeface="ＭＳ Ｐゴシック"/>
                  <a:ea typeface="ＭＳ Ｐゴシック"/>
                  <a:cs typeface="ＭＳ Ｐゴシック"/>
                </a:rPr>
                <a:t>応対力・交渉力の獲得</a:t>
              </a:r>
              <a:endParaRPr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smtClean="0">
                  <a:solidFill>
                    <a:srgbClr val="FFFFFF"/>
                  </a:solidFill>
                  <a:latin typeface="ＭＳ Ｐゴシック"/>
                  <a:ea typeface="ＭＳ Ｐゴシック"/>
                  <a:cs typeface="ＭＳ Ｐゴシック"/>
                </a:rPr>
                <a:t>「テクノロジーの専門家として、お客様のビジネスの相談にのる」ことができる。</a:t>
              </a:r>
              <a:endParaRPr lang="en-US" altLang="ja-JP" sz="1600" dirty="0" smtClean="0">
                <a:solidFill>
                  <a:srgbClr val="FFFFFF"/>
                </a:solidFill>
                <a:latin typeface="ＭＳ Ｐゴシック"/>
                <a:ea typeface="ＭＳ Ｐゴシック"/>
                <a:cs typeface="ＭＳ Ｐゴシック"/>
              </a:endParaRPr>
            </a:p>
          </p:txBody>
        </p:sp>
        <p:sp>
          <p:nvSpPr>
            <p:cNvPr id="25" name="二等辺三角形 24"/>
            <p:cNvSpPr/>
            <p:nvPr/>
          </p:nvSpPr>
          <p:spPr>
            <a:xfrm rot="5400000">
              <a:off x="4114686" y="2275134"/>
              <a:ext cx="941856" cy="205717"/>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3" name="図形グループ 32"/>
          <p:cNvGrpSpPr/>
          <p:nvPr/>
        </p:nvGrpSpPr>
        <p:grpSpPr>
          <a:xfrm>
            <a:off x="353596" y="5703332"/>
            <a:ext cx="8478676" cy="825160"/>
            <a:chOff x="353596" y="5703332"/>
            <a:chExt cx="8478676" cy="825160"/>
          </a:xfrm>
        </p:grpSpPr>
        <p:grpSp>
          <p:nvGrpSpPr>
            <p:cNvPr id="34" name="図形グループ 33"/>
            <p:cNvGrpSpPr/>
            <p:nvPr/>
          </p:nvGrpSpPr>
          <p:grpSpPr>
            <a:xfrm>
              <a:off x="353596" y="6027356"/>
              <a:ext cx="8478676" cy="501136"/>
              <a:chOff x="336151" y="4928977"/>
              <a:chExt cx="8478676" cy="501136"/>
            </a:xfrm>
          </p:grpSpPr>
          <p:sp>
            <p:nvSpPr>
              <p:cNvPr id="36" name="正方形/長方形 35"/>
              <p:cNvSpPr/>
              <p:nvPr/>
            </p:nvSpPr>
            <p:spPr>
              <a:xfrm>
                <a:off x="336151" y="4928977"/>
                <a:ext cx="8478676" cy="501136"/>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専門エンジニア　　　　　フルスタック・エンジニア</a:t>
                </a:r>
                <a:endParaRPr kumimoji="1" lang="ja-JP" altLang="en-US" sz="2400" dirty="0">
                  <a:solidFill>
                    <a:srgbClr val="FFFFFF"/>
                  </a:solidFill>
                  <a:latin typeface="ＭＳ Ｐゴシック"/>
                  <a:ea typeface="ＭＳ Ｐゴシック"/>
                  <a:cs typeface="ＭＳ Ｐゴシック"/>
                </a:endParaRPr>
              </a:p>
            </p:txBody>
          </p:sp>
          <p:sp>
            <p:nvSpPr>
              <p:cNvPr id="37" name="右矢印 36"/>
              <p:cNvSpPr/>
              <p:nvPr/>
            </p:nvSpPr>
            <p:spPr>
              <a:xfrm>
                <a:off x="3789404" y="5011355"/>
                <a:ext cx="562919" cy="370704"/>
              </a:xfrm>
              <a:prstGeom prst="rightArrow">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5" name="二等辺三角形 34"/>
            <p:cNvSpPr/>
            <p:nvPr/>
          </p:nvSpPr>
          <p:spPr>
            <a:xfrm rot="10800000">
              <a:off x="3991571" y="5703332"/>
              <a:ext cx="1175266" cy="289699"/>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8" name="図形グループ 37"/>
          <p:cNvGrpSpPr/>
          <p:nvPr/>
        </p:nvGrpSpPr>
        <p:grpSpPr>
          <a:xfrm>
            <a:off x="353596" y="4935842"/>
            <a:ext cx="8478676" cy="700218"/>
            <a:chOff x="353596" y="5842004"/>
            <a:chExt cx="8478676" cy="700218"/>
          </a:xfrm>
        </p:grpSpPr>
        <p:sp>
          <p:nvSpPr>
            <p:cNvPr id="39" name="正方形/長方形 38"/>
            <p:cNvSpPr/>
            <p:nvPr/>
          </p:nvSpPr>
          <p:spPr>
            <a:xfrm>
              <a:off x="353596" y="5842004"/>
              <a:ext cx="8478676" cy="70021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ＭＳ Ｐゴシック"/>
                <a:ea typeface="ＭＳ Ｐゴシック"/>
                <a:cs typeface="ＭＳ Ｐゴシック"/>
              </a:endParaRPr>
            </a:p>
          </p:txBody>
        </p:sp>
        <p:sp>
          <p:nvSpPr>
            <p:cNvPr id="40" name="正方形/長方形 39"/>
            <p:cNvSpPr/>
            <p:nvPr/>
          </p:nvSpPr>
          <p:spPr>
            <a:xfrm>
              <a:off x="545245"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ビジネスとテクノロジーの</a:t>
              </a:r>
              <a:endParaRPr kumimoji="1" lang="en-US" altLang="ja-JP" sz="1600" dirty="0" smtClean="0">
                <a:solidFill>
                  <a:srgbClr val="FFFFFF"/>
                </a:solidFill>
                <a:latin typeface="ＭＳ Ｐゴシック"/>
                <a:ea typeface="ＭＳ Ｐゴシック"/>
                <a:cs typeface="ＭＳ Ｐゴシック"/>
              </a:endParaRPr>
            </a:p>
            <a:p>
              <a:pPr algn="ctr"/>
              <a:r>
                <a:rPr kumimoji="1" lang="ja-JP" altLang="en-US" sz="1600" dirty="0" smtClean="0">
                  <a:solidFill>
                    <a:srgbClr val="FFFFFF"/>
                  </a:solidFill>
                  <a:latin typeface="ＭＳ Ｐゴシック"/>
                  <a:ea typeface="ＭＳ Ｐゴシック"/>
                  <a:cs typeface="ＭＳ Ｐゴシック"/>
                </a:rPr>
                <a:t>同期化</a:t>
              </a:r>
              <a:endParaRPr kumimoji="1" lang="ja-JP" altLang="en-US" sz="1600" dirty="0">
                <a:solidFill>
                  <a:srgbClr val="FFFFFF"/>
                </a:solidFill>
                <a:latin typeface="ＭＳ Ｐゴシック"/>
                <a:ea typeface="ＭＳ Ｐゴシック"/>
                <a:cs typeface="ＭＳ Ｐゴシック"/>
              </a:endParaRPr>
            </a:p>
          </p:txBody>
        </p:sp>
        <p:sp>
          <p:nvSpPr>
            <p:cNvPr id="41" name="正方形/長方形 40"/>
            <p:cNvSpPr/>
            <p:nvPr/>
          </p:nvSpPr>
          <p:spPr>
            <a:xfrm>
              <a:off x="3324394"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単一システムの</a:t>
              </a:r>
              <a:endParaRPr kumimoji="1" lang="en-US" altLang="ja-JP" sz="1600" dirty="0" smtClean="0">
                <a:solidFill>
                  <a:srgbClr val="FFFFFF"/>
                </a:solidFill>
                <a:latin typeface="ＭＳ Ｐゴシック"/>
                <a:ea typeface="ＭＳ Ｐゴシック"/>
                <a:cs typeface="ＭＳ Ｐゴシック"/>
              </a:endParaRPr>
            </a:p>
            <a:p>
              <a:pPr algn="ctr"/>
              <a:r>
                <a:rPr lang="ja-JP" altLang="en-US" sz="1600" dirty="0" smtClean="0">
                  <a:solidFill>
                    <a:srgbClr val="FFFFFF"/>
                  </a:solidFill>
                  <a:latin typeface="ＭＳ Ｐゴシック"/>
                  <a:ea typeface="ＭＳ Ｐゴシック"/>
                  <a:cs typeface="ＭＳ Ｐゴシック"/>
                </a:rPr>
                <a:t>小規模化</a:t>
              </a:r>
              <a:endParaRPr kumimoji="1" lang="ja-JP" altLang="en-US" sz="1600" dirty="0">
                <a:solidFill>
                  <a:srgbClr val="FFFFFF"/>
                </a:solidFill>
                <a:latin typeface="ＭＳ Ｐゴシック"/>
                <a:ea typeface="ＭＳ Ｐゴシック"/>
                <a:cs typeface="ＭＳ Ｐゴシック"/>
              </a:endParaRPr>
            </a:p>
          </p:txBody>
        </p:sp>
        <p:sp>
          <p:nvSpPr>
            <p:cNvPr id="42" name="正方形/長方形 41"/>
            <p:cNvSpPr/>
            <p:nvPr/>
          </p:nvSpPr>
          <p:spPr>
            <a:xfrm>
              <a:off x="6132124"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短納期・変更は前提</a:t>
              </a:r>
              <a:endParaRPr kumimoji="1" lang="ja-JP" altLang="en-US" sz="16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394230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lang="ja-JP" altLang="en-US" dirty="0"/>
              <a:t>人材育成</a:t>
            </a:r>
            <a:r>
              <a:rPr lang="ja-JP" altLang="en-US" dirty="0" smtClean="0"/>
              <a:t>：エンジニア（</a:t>
            </a:r>
            <a:r>
              <a:rPr lang="en-US" altLang="ja-JP" dirty="0" smtClean="0"/>
              <a:t>3</a:t>
            </a:r>
            <a:r>
              <a:rPr lang="ja-JP" altLang="en-US" dirty="0" smtClean="0"/>
              <a:t>）</a:t>
            </a:r>
            <a:endParaRPr kumimoji="1" lang="ja-JP" altLang="en-US" dirty="0"/>
          </a:p>
        </p:txBody>
      </p:sp>
      <p:grpSp>
        <p:nvGrpSpPr>
          <p:cNvPr id="4" name="図形グループ 3"/>
          <p:cNvGrpSpPr/>
          <p:nvPr/>
        </p:nvGrpSpPr>
        <p:grpSpPr>
          <a:xfrm>
            <a:off x="336151" y="892432"/>
            <a:ext cx="4239339" cy="2828326"/>
            <a:chOff x="336151" y="892432"/>
            <a:chExt cx="4239339" cy="2828326"/>
          </a:xfrm>
        </p:grpSpPr>
        <p:sp>
          <p:nvSpPr>
            <p:cNvPr id="17" name="正方形/長方形 16"/>
            <p:cNvSpPr/>
            <p:nvPr/>
          </p:nvSpPr>
          <p:spPr>
            <a:xfrm>
              <a:off x="336151" y="892432"/>
              <a:ext cx="4221893" cy="2828326"/>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spcBef>
                  <a:spcPts val="600"/>
                </a:spcBef>
              </a:pPr>
              <a:r>
                <a:rPr lang="ja-JP" altLang="en-US" sz="2000" u="sng" dirty="0" smtClean="0">
                  <a:solidFill>
                    <a:srgbClr val="FFFFFF"/>
                  </a:solidFill>
                  <a:latin typeface="ＭＳ Ｐゴシック"/>
                  <a:cs typeface="ＭＳ Ｐゴシック"/>
                </a:rPr>
                <a:t>生き残れないエンジニア</a:t>
              </a:r>
              <a:endParaRPr lang="en-US" altLang="ja-JP" sz="2000" u="sng" dirty="0" smtClean="0">
                <a:solidFill>
                  <a:srgbClr val="FFFFFF"/>
                </a:solidFill>
                <a:latin typeface="ＭＳ Ｐゴシック"/>
                <a:cs typeface="ＭＳ Ｐゴシック"/>
              </a:endParaRPr>
            </a:p>
            <a:p>
              <a:pPr>
                <a:spcBef>
                  <a:spcPts val="600"/>
                </a:spcBef>
              </a:pPr>
              <a:endParaRPr lang="en-US" altLang="ja-JP" sz="1200" dirty="0" smtClean="0">
                <a:solidFill>
                  <a:srgbClr val="FFFFFF"/>
                </a:solidFill>
                <a:latin typeface="ＭＳ Ｐゴシック"/>
                <a:cs typeface="ＭＳ Ｐゴシック"/>
              </a:endParaRPr>
            </a:p>
            <a:p>
              <a:pPr marL="285750" indent="-285750">
                <a:spcBef>
                  <a:spcPts val="600"/>
                </a:spcBef>
                <a:buFont typeface="Wingdings" charset="2"/>
                <a:buChar char="ü"/>
              </a:pPr>
              <a:r>
                <a:rPr lang="ja-JP" altLang="en-US" sz="1200" dirty="0" smtClean="0">
                  <a:solidFill>
                    <a:srgbClr val="FFFFFF"/>
                  </a:solidFill>
                  <a:latin typeface="ＭＳ Ｐゴシック"/>
                  <a:cs typeface="ＭＳ Ｐゴシック"/>
                </a:rPr>
                <a:t>特定会社</a:t>
              </a:r>
              <a:r>
                <a:rPr lang="ja-JP" altLang="en-US" sz="1200" dirty="0">
                  <a:solidFill>
                    <a:srgbClr val="FFFFFF"/>
                  </a:solidFill>
                  <a:latin typeface="ＭＳ Ｐゴシック"/>
                  <a:cs typeface="ＭＳ Ｐゴシック"/>
                </a:rPr>
                <a:t>、</a:t>
              </a:r>
              <a:r>
                <a:rPr lang="ja-JP" altLang="en-US" sz="1200" dirty="0" smtClean="0">
                  <a:solidFill>
                    <a:srgbClr val="FFFFFF"/>
                  </a:solidFill>
                  <a:latin typeface="ＭＳ Ｐゴシック"/>
                  <a:cs typeface="ＭＳ Ｐゴシック"/>
                </a:rPr>
                <a:t>特定フレームワーク</a:t>
              </a:r>
              <a:r>
                <a:rPr lang="ja-JP" altLang="en-US" sz="1200" dirty="0">
                  <a:solidFill>
                    <a:srgbClr val="FFFFFF"/>
                  </a:solidFill>
                  <a:latin typeface="ＭＳ Ｐゴシック"/>
                  <a:cs typeface="ＭＳ Ｐゴシック"/>
                </a:rPr>
                <a:t>に最適化したエンジニア</a:t>
              </a:r>
            </a:p>
            <a:p>
              <a:pPr marL="285750" indent="-285750">
                <a:spcBef>
                  <a:spcPts val="600"/>
                </a:spcBef>
                <a:buFont typeface="Wingdings" charset="2"/>
                <a:buChar char="ü"/>
              </a:pPr>
              <a:r>
                <a:rPr lang="en-US" altLang="ja-JP" sz="1200" dirty="0">
                  <a:solidFill>
                    <a:srgbClr val="FFFFFF"/>
                  </a:solidFill>
                  <a:latin typeface="ＭＳ Ｐゴシック"/>
                  <a:cs typeface="ＭＳ Ｐゴシック"/>
                </a:rPr>
                <a:t>0</a:t>
              </a:r>
              <a:r>
                <a:rPr lang="ja-JP" altLang="en-US" sz="1200" dirty="0">
                  <a:solidFill>
                    <a:srgbClr val="FFFFFF"/>
                  </a:solidFill>
                  <a:latin typeface="ＭＳ Ｐゴシック"/>
                  <a:cs typeface="ＭＳ Ｐゴシック"/>
                </a:rPr>
                <a:t>からプログラムが書けないコピペ中心のエンジニア</a:t>
              </a:r>
            </a:p>
            <a:p>
              <a:pPr marL="285750" indent="-285750">
                <a:spcBef>
                  <a:spcPts val="600"/>
                </a:spcBef>
                <a:buFont typeface="Wingdings" charset="2"/>
                <a:buChar char="ü"/>
              </a:pPr>
              <a:r>
                <a:rPr lang="en-US" altLang="ja-JP" sz="1200" dirty="0" err="1">
                  <a:solidFill>
                    <a:srgbClr val="FFFFFF"/>
                  </a:solidFill>
                  <a:latin typeface="ＭＳ Ｐゴシック"/>
                  <a:cs typeface="ＭＳ Ｐゴシック"/>
                </a:rPr>
                <a:t>SIer</a:t>
              </a:r>
              <a:r>
                <a:rPr lang="ja-JP" altLang="en-US" sz="1200" dirty="0">
                  <a:solidFill>
                    <a:srgbClr val="FFFFFF"/>
                  </a:solidFill>
                  <a:latin typeface="ＭＳ Ｐゴシック"/>
                  <a:cs typeface="ＭＳ Ｐゴシック"/>
                </a:rPr>
                <a:t>、受託側で分業化された中で、設計にタッチせずに開発を続けているエンジニア</a:t>
              </a:r>
            </a:p>
            <a:p>
              <a:pPr marL="285750" indent="-285750">
                <a:spcBef>
                  <a:spcPts val="600"/>
                </a:spcBef>
                <a:buFont typeface="Wingdings" charset="2"/>
                <a:buChar char="ü"/>
              </a:pPr>
              <a:r>
                <a:rPr lang="ja-JP" altLang="en-US" sz="1200" dirty="0">
                  <a:solidFill>
                    <a:srgbClr val="FFFFFF"/>
                  </a:solidFill>
                  <a:latin typeface="ＭＳ Ｐゴシック"/>
                  <a:cs typeface="ＭＳ Ｐゴシック"/>
                </a:rPr>
                <a:t>家に帰ったらプログラミングは一切しない</a:t>
              </a:r>
              <a:r>
                <a:rPr lang="ja-JP" altLang="en-US" sz="1200" dirty="0" smtClean="0">
                  <a:solidFill>
                    <a:srgbClr val="FFFFFF"/>
                  </a:solidFill>
                  <a:latin typeface="ＭＳ Ｐゴシック"/>
                  <a:cs typeface="ＭＳ Ｐゴシック"/>
                </a:rPr>
                <a:t>、サラリーマンエンジニア</a:t>
              </a:r>
              <a:endParaRPr lang="ja-JP" altLang="en-US" sz="1200" dirty="0">
                <a:solidFill>
                  <a:srgbClr val="FFFFFF"/>
                </a:solidFill>
                <a:latin typeface="ＭＳ Ｐゴシック"/>
                <a:cs typeface="ＭＳ Ｐゴシック"/>
              </a:endParaRPr>
            </a:p>
            <a:p>
              <a:pPr marL="285750" indent="-285750">
                <a:spcBef>
                  <a:spcPts val="600"/>
                </a:spcBef>
                <a:buFont typeface="Wingdings" charset="2"/>
                <a:buChar char="ü"/>
              </a:pPr>
              <a:r>
                <a:rPr lang="en-US" altLang="ja-JP" sz="1200" dirty="0">
                  <a:solidFill>
                    <a:srgbClr val="FFFFFF"/>
                  </a:solidFill>
                  <a:latin typeface="ＭＳ Ｐゴシック"/>
                  <a:cs typeface="ＭＳ Ｐゴシック"/>
                </a:rPr>
                <a:t>1</a:t>
              </a:r>
              <a:r>
                <a:rPr lang="ja-JP" altLang="en-US" sz="1200" dirty="0">
                  <a:solidFill>
                    <a:srgbClr val="FFFFFF"/>
                  </a:solidFill>
                  <a:latin typeface="ＭＳ Ｐゴシック"/>
                  <a:cs typeface="ＭＳ Ｐゴシック"/>
                </a:rPr>
                <a:t>つの専門領域しか持っていない</a:t>
              </a:r>
              <a:r>
                <a:rPr lang="ja-JP" altLang="en-US" sz="1200" dirty="0" smtClean="0">
                  <a:solidFill>
                    <a:srgbClr val="FFFFFF"/>
                  </a:solidFill>
                  <a:latin typeface="ＭＳ Ｐゴシック"/>
                  <a:cs typeface="ＭＳ Ｐゴシック"/>
                </a:rPr>
                <a:t>エンジニア</a:t>
              </a:r>
              <a:endParaRPr lang="en-US" altLang="ja-JP" sz="1200" dirty="0" smtClean="0">
                <a:solidFill>
                  <a:srgbClr val="FFFFFF"/>
                </a:solidFill>
                <a:latin typeface="ＭＳ Ｐゴシック"/>
                <a:cs typeface="ＭＳ Ｐゴシック"/>
              </a:endParaRPr>
            </a:p>
            <a:p>
              <a:pPr marL="285750" indent="-285750">
                <a:spcBef>
                  <a:spcPts val="600"/>
                </a:spcBef>
                <a:buFont typeface="Wingdings" charset="2"/>
                <a:buChar char="ü"/>
              </a:pPr>
              <a:endParaRPr lang="en-US" altLang="ja-JP" sz="1200" dirty="0">
                <a:solidFill>
                  <a:srgbClr val="FFFFFF"/>
                </a:solidFill>
                <a:latin typeface="ＭＳ Ｐゴシック"/>
                <a:ea typeface="ＭＳ Ｐゴシック"/>
                <a:cs typeface="ＭＳ Ｐゴシック"/>
              </a:endParaRPr>
            </a:p>
            <a:p>
              <a:pPr>
                <a:spcBef>
                  <a:spcPts val="600"/>
                </a:spcBef>
              </a:pPr>
              <a:endParaRPr lang="ja-JP" altLang="en-US" sz="1200" dirty="0">
                <a:solidFill>
                  <a:srgbClr val="FFFFFF"/>
                </a:solidFill>
                <a:latin typeface="ＭＳ Ｐゴシック"/>
                <a:ea typeface="ＭＳ Ｐゴシック"/>
                <a:cs typeface="ＭＳ Ｐゴシック"/>
              </a:endParaRPr>
            </a:p>
          </p:txBody>
        </p:sp>
        <p:sp>
          <p:nvSpPr>
            <p:cNvPr id="3" name="正方形/長方形 2"/>
            <p:cNvSpPr/>
            <p:nvPr/>
          </p:nvSpPr>
          <p:spPr>
            <a:xfrm>
              <a:off x="353596" y="3307659"/>
              <a:ext cx="4221894" cy="400110"/>
            </a:xfrm>
            <a:prstGeom prst="rect">
              <a:avLst/>
            </a:prstGeom>
          </p:spPr>
          <p:txBody>
            <a:bodyPr wrap="square">
              <a:spAutoFit/>
            </a:bodyPr>
            <a:lstStyle/>
            <a:p>
              <a:pPr algn="r"/>
              <a:r>
                <a:rPr lang="en-US" altLang="ja-JP" sz="1200" dirty="0">
                  <a:solidFill>
                    <a:schemeClr val="bg1"/>
                  </a:solidFill>
                </a:rPr>
                <a:t>『2015</a:t>
              </a:r>
              <a:r>
                <a:rPr lang="ja-JP" altLang="en-US" sz="1200" dirty="0">
                  <a:solidFill>
                    <a:schemeClr val="bg1"/>
                  </a:solidFill>
                </a:rPr>
                <a:t>年、こんなエンジニアは生き残れない</a:t>
              </a:r>
              <a:r>
                <a:rPr lang="en-US" altLang="ja-JP" sz="1200" dirty="0" smtClean="0">
                  <a:solidFill>
                    <a:schemeClr val="bg1"/>
                  </a:solidFill>
                </a:rPr>
                <a:t>』</a:t>
              </a:r>
            </a:p>
            <a:p>
              <a:pPr algn="r"/>
              <a:r>
                <a:rPr lang="en-US" altLang="ja-JP" sz="800" dirty="0" smtClean="0">
                  <a:solidFill>
                    <a:schemeClr val="bg1"/>
                  </a:solidFill>
                </a:rPr>
                <a:t>http</a:t>
              </a:r>
              <a:r>
                <a:rPr lang="en-US" altLang="ja-JP" sz="800" dirty="0">
                  <a:solidFill>
                    <a:schemeClr val="bg1"/>
                  </a:solidFill>
                </a:rPr>
                <a:t>://</a:t>
              </a:r>
              <a:r>
                <a:rPr lang="en-US" altLang="ja-JP" sz="800" dirty="0" err="1">
                  <a:solidFill>
                    <a:schemeClr val="bg1"/>
                  </a:solidFill>
                </a:rPr>
                <a:t>business.nikkeibp.co.jp</a:t>
              </a:r>
              <a:r>
                <a:rPr lang="en-US" altLang="ja-JP" sz="800" dirty="0">
                  <a:solidFill>
                    <a:schemeClr val="bg1"/>
                  </a:solidFill>
                </a:rPr>
                <a:t>/article/report/20150107/275927/?P=1</a:t>
              </a:r>
              <a:endParaRPr lang="ja-JP" altLang="en-US" sz="800" dirty="0">
                <a:solidFill>
                  <a:schemeClr val="bg1"/>
                </a:solidFill>
              </a:endParaRPr>
            </a:p>
          </p:txBody>
        </p:sp>
      </p:grpSp>
      <p:sp>
        <p:nvSpPr>
          <p:cNvPr id="18" name="正方形/長方形 17"/>
          <p:cNvSpPr/>
          <p:nvPr/>
        </p:nvSpPr>
        <p:spPr>
          <a:xfrm>
            <a:off x="336151" y="4359189"/>
            <a:ext cx="8478676" cy="504571"/>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日本の高賃金に見合う仕事ができるエンジニア</a:t>
            </a:r>
            <a:endParaRPr kumimoji="1" lang="ja-JP" altLang="en-US" sz="2400" dirty="0">
              <a:solidFill>
                <a:srgbClr val="FFFFFF"/>
              </a:solidFill>
              <a:latin typeface="ＭＳ Ｐゴシック"/>
              <a:ea typeface="ＭＳ Ｐゴシック"/>
              <a:cs typeface="ＭＳ Ｐゴシック"/>
            </a:endParaRPr>
          </a:p>
        </p:txBody>
      </p:sp>
      <p:sp>
        <p:nvSpPr>
          <p:cNvPr id="33" name="正方形/長方形 32"/>
          <p:cNvSpPr/>
          <p:nvPr/>
        </p:nvSpPr>
        <p:spPr>
          <a:xfrm>
            <a:off x="336151" y="3792833"/>
            <a:ext cx="8478676" cy="504571"/>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solidFill>
                  <a:srgbClr val="FFFFFF"/>
                </a:solidFill>
                <a:latin typeface="ＭＳ Ｐゴシック"/>
                <a:ea typeface="ＭＳ Ｐゴシック"/>
                <a:cs typeface="ＭＳ Ｐゴシック"/>
              </a:rPr>
              <a:t>IT</a:t>
            </a:r>
            <a:r>
              <a:rPr kumimoji="1" lang="ja-JP" altLang="en-US" dirty="0" smtClean="0">
                <a:solidFill>
                  <a:srgbClr val="FFFFFF"/>
                </a:solidFill>
                <a:latin typeface="ＭＳ Ｐゴシック"/>
                <a:ea typeface="ＭＳ Ｐゴシック"/>
                <a:cs typeface="ＭＳ Ｐゴシック"/>
              </a:rPr>
              <a:t>イノベーションは破壊を促す。会社は守ってくれない。自律できる能力を手に入れろ。</a:t>
            </a:r>
            <a:endParaRPr kumimoji="1" lang="ja-JP" altLang="en-US" dirty="0">
              <a:solidFill>
                <a:srgbClr val="FFFFFF"/>
              </a:solidFill>
              <a:latin typeface="ＭＳ Ｐゴシック"/>
              <a:ea typeface="ＭＳ Ｐゴシック"/>
              <a:cs typeface="ＭＳ Ｐゴシック"/>
            </a:endParaRPr>
          </a:p>
        </p:txBody>
      </p:sp>
      <p:sp>
        <p:nvSpPr>
          <p:cNvPr id="34" name="正方形/長方形 33"/>
          <p:cNvSpPr/>
          <p:nvPr/>
        </p:nvSpPr>
        <p:spPr>
          <a:xfrm>
            <a:off x="336151" y="4359189"/>
            <a:ext cx="8478676" cy="504571"/>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日本の高賃金に見合う仕事ができるエンジニア</a:t>
            </a:r>
            <a:endParaRPr kumimoji="1" lang="ja-JP" altLang="en-US" sz="2400" dirty="0">
              <a:solidFill>
                <a:srgbClr val="FFFFFF"/>
              </a:solidFill>
              <a:latin typeface="ＭＳ Ｐゴシック"/>
              <a:ea typeface="ＭＳ Ｐゴシック"/>
              <a:cs typeface="ＭＳ Ｐゴシック"/>
            </a:endParaRPr>
          </a:p>
        </p:txBody>
      </p:sp>
      <p:grpSp>
        <p:nvGrpSpPr>
          <p:cNvPr id="35" name="図形グループ 34"/>
          <p:cNvGrpSpPr/>
          <p:nvPr/>
        </p:nvGrpSpPr>
        <p:grpSpPr>
          <a:xfrm>
            <a:off x="353596" y="5703332"/>
            <a:ext cx="8478676" cy="825160"/>
            <a:chOff x="353596" y="5703332"/>
            <a:chExt cx="8478676" cy="825160"/>
          </a:xfrm>
        </p:grpSpPr>
        <p:grpSp>
          <p:nvGrpSpPr>
            <p:cNvPr id="36" name="図形グループ 35"/>
            <p:cNvGrpSpPr/>
            <p:nvPr/>
          </p:nvGrpSpPr>
          <p:grpSpPr>
            <a:xfrm>
              <a:off x="353596" y="6027356"/>
              <a:ext cx="8478676" cy="501136"/>
              <a:chOff x="336151" y="4928977"/>
              <a:chExt cx="8478676" cy="501136"/>
            </a:xfrm>
          </p:grpSpPr>
          <p:sp>
            <p:nvSpPr>
              <p:cNvPr id="38" name="正方形/長方形 37"/>
              <p:cNvSpPr/>
              <p:nvPr/>
            </p:nvSpPr>
            <p:spPr>
              <a:xfrm>
                <a:off x="336151" y="4928977"/>
                <a:ext cx="8478676" cy="501136"/>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専門エンジニア　　　　　フルスタック・エンジニア</a:t>
                </a:r>
                <a:endParaRPr kumimoji="1" lang="ja-JP" altLang="en-US" sz="2400" dirty="0">
                  <a:solidFill>
                    <a:srgbClr val="FFFFFF"/>
                  </a:solidFill>
                  <a:latin typeface="ＭＳ Ｐゴシック"/>
                  <a:ea typeface="ＭＳ Ｐゴシック"/>
                  <a:cs typeface="ＭＳ Ｐゴシック"/>
                </a:endParaRPr>
              </a:p>
            </p:txBody>
          </p:sp>
          <p:sp>
            <p:nvSpPr>
              <p:cNvPr id="39" name="右矢印 38"/>
              <p:cNvSpPr/>
              <p:nvPr/>
            </p:nvSpPr>
            <p:spPr>
              <a:xfrm>
                <a:off x="3789404" y="5011355"/>
                <a:ext cx="562919" cy="370704"/>
              </a:xfrm>
              <a:prstGeom prst="rightArrow">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7" name="二等辺三角形 36"/>
            <p:cNvSpPr/>
            <p:nvPr/>
          </p:nvSpPr>
          <p:spPr>
            <a:xfrm rot="10800000">
              <a:off x="3991571" y="5703332"/>
              <a:ext cx="1175266" cy="289699"/>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0" name="図形グループ 39"/>
          <p:cNvGrpSpPr/>
          <p:nvPr/>
        </p:nvGrpSpPr>
        <p:grpSpPr>
          <a:xfrm>
            <a:off x="353596" y="4935842"/>
            <a:ext cx="8478676" cy="700218"/>
            <a:chOff x="353596" y="5842004"/>
            <a:chExt cx="8478676" cy="700218"/>
          </a:xfrm>
        </p:grpSpPr>
        <p:sp>
          <p:nvSpPr>
            <p:cNvPr id="41" name="正方形/長方形 40"/>
            <p:cNvSpPr/>
            <p:nvPr/>
          </p:nvSpPr>
          <p:spPr>
            <a:xfrm>
              <a:off x="353596" y="5842004"/>
              <a:ext cx="8478676" cy="70021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ＭＳ Ｐゴシック"/>
                <a:ea typeface="ＭＳ Ｐゴシック"/>
                <a:cs typeface="ＭＳ Ｐゴシック"/>
              </a:endParaRPr>
            </a:p>
          </p:txBody>
        </p:sp>
        <p:sp>
          <p:nvSpPr>
            <p:cNvPr id="42" name="正方形/長方形 41"/>
            <p:cNvSpPr/>
            <p:nvPr/>
          </p:nvSpPr>
          <p:spPr>
            <a:xfrm>
              <a:off x="545245"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ビジネスとテクノロジーの</a:t>
              </a:r>
              <a:endParaRPr kumimoji="1" lang="en-US" altLang="ja-JP" sz="1600" dirty="0" smtClean="0">
                <a:solidFill>
                  <a:srgbClr val="FFFFFF"/>
                </a:solidFill>
                <a:latin typeface="ＭＳ Ｐゴシック"/>
                <a:ea typeface="ＭＳ Ｐゴシック"/>
                <a:cs typeface="ＭＳ Ｐゴシック"/>
              </a:endParaRPr>
            </a:p>
            <a:p>
              <a:pPr algn="ctr"/>
              <a:r>
                <a:rPr kumimoji="1" lang="ja-JP" altLang="en-US" sz="1600" dirty="0" smtClean="0">
                  <a:solidFill>
                    <a:srgbClr val="FFFFFF"/>
                  </a:solidFill>
                  <a:latin typeface="ＭＳ Ｐゴシック"/>
                  <a:ea typeface="ＭＳ Ｐゴシック"/>
                  <a:cs typeface="ＭＳ Ｐゴシック"/>
                </a:rPr>
                <a:t>同期化</a:t>
              </a:r>
              <a:endParaRPr kumimoji="1" lang="ja-JP" altLang="en-US" sz="1600" dirty="0">
                <a:solidFill>
                  <a:srgbClr val="FFFFFF"/>
                </a:solidFill>
                <a:latin typeface="ＭＳ Ｐゴシック"/>
                <a:ea typeface="ＭＳ Ｐゴシック"/>
                <a:cs typeface="ＭＳ Ｐゴシック"/>
              </a:endParaRPr>
            </a:p>
          </p:txBody>
        </p:sp>
        <p:sp>
          <p:nvSpPr>
            <p:cNvPr id="43" name="正方形/長方形 42"/>
            <p:cNvSpPr/>
            <p:nvPr/>
          </p:nvSpPr>
          <p:spPr>
            <a:xfrm>
              <a:off x="3324394"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単一システムの</a:t>
              </a:r>
              <a:endParaRPr kumimoji="1" lang="en-US" altLang="ja-JP" sz="1600" dirty="0" smtClean="0">
                <a:solidFill>
                  <a:srgbClr val="FFFFFF"/>
                </a:solidFill>
                <a:latin typeface="ＭＳ Ｐゴシック"/>
                <a:ea typeface="ＭＳ Ｐゴシック"/>
                <a:cs typeface="ＭＳ Ｐゴシック"/>
              </a:endParaRPr>
            </a:p>
            <a:p>
              <a:pPr algn="ctr"/>
              <a:r>
                <a:rPr lang="ja-JP" altLang="en-US" sz="1600" dirty="0" smtClean="0">
                  <a:solidFill>
                    <a:srgbClr val="FFFFFF"/>
                  </a:solidFill>
                  <a:latin typeface="ＭＳ Ｐゴシック"/>
                  <a:ea typeface="ＭＳ Ｐゴシック"/>
                  <a:cs typeface="ＭＳ Ｐゴシック"/>
                </a:rPr>
                <a:t>小規模化</a:t>
              </a:r>
              <a:endParaRPr kumimoji="1" lang="ja-JP" altLang="en-US" sz="1600" dirty="0">
                <a:solidFill>
                  <a:srgbClr val="FFFFFF"/>
                </a:solidFill>
                <a:latin typeface="ＭＳ Ｐゴシック"/>
                <a:ea typeface="ＭＳ Ｐゴシック"/>
                <a:cs typeface="ＭＳ Ｐゴシック"/>
              </a:endParaRPr>
            </a:p>
          </p:txBody>
        </p:sp>
        <p:sp>
          <p:nvSpPr>
            <p:cNvPr id="44" name="正方形/長方形 43"/>
            <p:cNvSpPr/>
            <p:nvPr/>
          </p:nvSpPr>
          <p:spPr>
            <a:xfrm>
              <a:off x="6132124"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短納期・変更は前提</a:t>
              </a:r>
              <a:endParaRPr kumimoji="1" lang="ja-JP" altLang="en-US" sz="1600" dirty="0">
                <a:solidFill>
                  <a:srgbClr val="FFFFFF"/>
                </a:solidFill>
                <a:latin typeface="ＭＳ Ｐゴシック"/>
                <a:ea typeface="ＭＳ Ｐゴシック"/>
                <a:cs typeface="ＭＳ Ｐゴシック"/>
              </a:endParaRPr>
            </a:p>
          </p:txBody>
        </p:sp>
      </p:grpSp>
      <p:grpSp>
        <p:nvGrpSpPr>
          <p:cNvPr id="5" name="図形グループ 4"/>
          <p:cNvGrpSpPr/>
          <p:nvPr/>
        </p:nvGrpSpPr>
        <p:grpSpPr>
          <a:xfrm>
            <a:off x="4482755" y="892432"/>
            <a:ext cx="4332072" cy="2828326"/>
            <a:chOff x="4482755" y="892432"/>
            <a:chExt cx="4332072" cy="2828326"/>
          </a:xfrm>
        </p:grpSpPr>
        <p:sp>
          <p:nvSpPr>
            <p:cNvPr id="24" name="正方形/長方形 23"/>
            <p:cNvSpPr/>
            <p:nvPr/>
          </p:nvSpPr>
          <p:spPr>
            <a:xfrm>
              <a:off x="4592934" y="892432"/>
              <a:ext cx="4221893" cy="2828326"/>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indent="-192087">
                <a:spcBef>
                  <a:spcPts val="600"/>
                </a:spcBef>
              </a:pPr>
              <a:r>
                <a:rPr lang="ja-JP" altLang="en-US" sz="2000" u="sng" dirty="0" smtClean="0">
                  <a:solidFill>
                    <a:srgbClr val="FFFFFF"/>
                  </a:solidFill>
                  <a:latin typeface="ＭＳ Ｐゴシック"/>
                  <a:ea typeface="ＭＳ Ｐゴシック"/>
                  <a:cs typeface="ＭＳ Ｐゴシック"/>
                </a:rPr>
                <a:t>自己規定を外す</a:t>
              </a:r>
              <a:endParaRPr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smtClean="0">
                  <a:solidFill>
                    <a:srgbClr val="FFFFFF"/>
                  </a:solidFill>
                  <a:latin typeface="ＭＳ Ｐゴシック"/>
                  <a:ea typeface="ＭＳ Ｐゴシック"/>
                  <a:cs typeface="ＭＳ Ｐゴシック"/>
                </a:rPr>
                <a:t>「自分は</a:t>
              </a:r>
              <a:r>
                <a:rPr lang="en-US" altLang="ja-JP" sz="1600" dirty="0" smtClean="0">
                  <a:solidFill>
                    <a:srgbClr val="FFFFFF"/>
                  </a:solidFill>
                  <a:latin typeface="ＭＳ Ｐゴシック"/>
                  <a:ea typeface="ＭＳ Ｐゴシック"/>
                  <a:cs typeface="ＭＳ Ｐゴシック"/>
                </a:rPr>
                <a:t>××</a:t>
              </a:r>
              <a:r>
                <a:rPr lang="ja-JP" altLang="en-US" sz="1600" dirty="0" smtClean="0">
                  <a:solidFill>
                    <a:srgbClr val="FFFFFF"/>
                  </a:solidFill>
                  <a:latin typeface="ＭＳ Ｐゴシック"/>
                  <a:ea typeface="ＭＳ Ｐゴシック"/>
                  <a:cs typeface="ＭＳ Ｐゴシック"/>
                </a:rPr>
                <a:t>の専門家」、「専門を極める」から、いろいろな技術に取り組んでみる。</a:t>
              </a:r>
              <a:endParaRPr lang="en-US" altLang="ja-JP" sz="1600" dirty="0" smtClean="0">
                <a:solidFill>
                  <a:srgbClr val="FFFFFF"/>
                </a:solidFill>
                <a:latin typeface="ＭＳ Ｐゴシック"/>
                <a:ea typeface="ＭＳ Ｐゴシック"/>
                <a:cs typeface="ＭＳ Ｐゴシック"/>
              </a:endParaRPr>
            </a:p>
            <a:p>
              <a:pPr indent="-192087">
                <a:spcBef>
                  <a:spcPts val="600"/>
                </a:spcBef>
              </a:pPr>
              <a:r>
                <a:rPr lang="ja-JP" altLang="en-US" sz="2000" u="sng" dirty="0" smtClean="0">
                  <a:solidFill>
                    <a:srgbClr val="FFFFFF"/>
                  </a:solidFill>
                  <a:latin typeface="ＭＳ Ｐゴシック"/>
                  <a:ea typeface="ＭＳ Ｐゴシック"/>
                  <a:cs typeface="ＭＳ Ｐゴシック"/>
                </a:rPr>
                <a:t>コミュニティに参加し発信する</a:t>
              </a:r>
              <a:endParaRPr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smtClean="0">
                  <a:solidFill>
                    <a:srgbClr val="FFFFFF"/>
                  </a:solidFill>
                  <a:latin typeface="ＭＳ Ｐゴシック"/>
                  <a:ea typeface="ＭＳ Ｐゴシック"/>
                  <a:cs typeface="ＭＳ Ｐゴシック"/>
                </a:rPr>
                <a:t>自らがコミュニティのエコシステムの一部となって発信することで知識を手に入れる。</a:t>
              </a:r>
              <a:endParaRPr lang="en-US" altLang="ja-JP" sz="1600" dirty="0" smtClean="0">
                <a:solidFill>
                  <a:srgbClr val="FFFFFF"/>
                </a:solidFill>
                <a:latin typeface="ＭＳ Ｐゴシック"/>
                <a:ea typeface="ＭＳ Ｐゴシック"/>
                <a:cs typeface="ＭＳ Ｐゴシック"/>
              </a:endParaRPr>
            </a:p>
            <a:p>
              <a:pPr indent="-192087">
                <a:spcBef>
                  <a:spcPts val="600"/>
                </a:spcBef>
              </a:pPr>
              <a:r>
                <a:rPr lang="ja-JP" altLang="en-US" sz="2000" u="sng" dirty="0" smtClean="0">
                  <a:solidFill>
                    <a:srgbClr val="FFFFFF"/>
                  </a:solidFill>
                  <a:latin typeface="ＭＳ Ｐゴシック"/>
                  <a:ea typeface="ＭＳ Ｐゴシック"/>
                  <a:cs typeface="ＭＳ Ｐゴシック"/>
                </a:rPr>
                <a:t>好奇心を持ち学び続ける</a:t>
              </a:r>
              <a:endParaRPr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smtClean="0">
                  <a:solidFill>
                    <a:srgbClr val="FFFFFF"/>
                  </a:solidFill>
                  <a:latin typeface="ＭＳ Ｐゴシック"/>
                  <a:ea typeface="ＭＳ Ｐゴシック"/>
                  <a:cs typeface="ＭＳ Ｐゴシック"/>
                </a:rPr>
                <a:t>特定の知識やスキルにとらわれず、常に新しいスキルに挑戦し、革新を続ける。</a:t>
              </a:r>
              <a:endParaRPr lang="en-US" altLang="ja-JP" sz="1600" dirty="0" smtClean="0">
                <a:solidFill>
                  <a:srgbClr val="FFFFFF"/>
                </a:solidFill>
                <a:latin typeface="ＭＳ Ｐゴシック"/>
                <a:ea typeface="ＭＳ Ｐゴシック"/>
                <a:cs typeface="ＭＳ Ｐゴシック"/>
              </a:endParaRPr>
            </a:p>
          </p:txBody>
        </p:sp>
        <p:sp>
          <p:nvSpPr>
            <p:cNvPr id="25" name="二等辺三角形 24"/>
            <p:cNvSpPr/>
            <p:nvPr/>
          </p:nvSpPr>
          <p:spPr>
            <a:xfrm rot="5400000">
              <a:off x="4114686" y="2275134"/>
              <a:ext cx="941856" cy="205717"/>
            </a:xfrm>
            <a:prstGeom prst="triangl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362556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人材育成：営業</a:t>
            </a:r>
            <a:r>
              <a:rPr lang="ja-JP" altLang="en-US" dirty="0" smtClean="0"/>
              <a:t>（</a:t>
            </a:r>
            <a:r>
              <a:rPr lang="en-US" altLang="ja-JP" dirty="0" smtClean="0"/>
              <a:t>1</a:t>
            </a:r>
            <a:r>
              <a:rPr lang="ja-JP" altLang="en-US" dirty="0" smtClean="0"/>
              <a:t>）</a:t>
            </a:r>
            <a:r>
              <a:rPr lang="en-US" altLang="ja-JP" dirty="0" smtClean="0"/>
              <a:t> </a:t>
            </a:r>
            <a:r>
              <a:rPr lang="ja-JP" altLang="en-US" dirty="0" smtClean="0"/>
              <a:t>生き残れない</a:t>
            </a:r>
            <a:r>
              <a:rPr kumimoji="1" lang="ja-JP" altLang="en-US" dirty="0" smtClean="0"/>
              <a:t>営業</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34</a:t>
            </a:fld>
            <a:endParaRPr kumimoji="1" lang="ja-JP" altLang="en-US"/>
          </a:p>
        </p:txBody>
      </p:sp>
      <p:sp>
        <p:nvSpPr>
          <p:cNvPr id="4" name="正方形/長方形 3"/>
          <p:cNvSpPr/>
          <p:nvPr/>
        </p:nvSpPr>
        <p:spPr>
          <a:xfrm>
            <a:off x="457200" y="803921"/>
            <a:ext cx="8461312" cy="5747728"/>
          </a:xfrm>
          <a:prstGeom prst="rect">
            <a:avLst/>
          </a:prstGeom>
        </p:spPr>
        <p:txBody>
          <a:bodyPr wrap="square">
            <a:spAutoFit/>
          </a:bodyPr>
          <a:lstStyle/>
          <a:p>
            <a:pPr marL="342900" indent="-342900">
              <a:spcBef>
                <a:spcPts val="300"/>
              </a:spcBef>
              <a:buFont typeface="+mj-lt"/>
              <a:buAutoNum type="arabicPeriod"/>
            </a:pPr>
            <a:r>
              <a:rPr lang="ja-JP" altLang="en-US" sz="1600" dirty="0">
                <a:solidFill>
                  <a:schemeClr val="tx1">
                    <a:lumMod val="50000"/>
                    <a:lumOff val="50000"/>
                  </a:schemeClr>
                </a:solidFill>
              </a:rPr>
              <a:t>お客様とお客様の経営や業務について会話できない営業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自分がお客様の社長だったらと想像できない営業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お客様のビジネスに興味がない営業</a:t>
            </a:r>
          </a:p>
          <a:p>
            <a:pPr marL="342900" indent="-342900">
              <a:spcBef>
                <a:spcPts val="300"/>
              </a:spcBef>
              <a:buFont typeface="+mj-lt"/>
              <a:buAutoNum type="arabicPeriod"/>
            </a:pPr>
            <a:r>
              <a:rPr lang="ja-JP" altLang="en-US" sz="1600" dirty="0" smtClean="0">
                <a:solidFill>
                  <a:schemeClr val="tx1">
                    <a:lumMod val="50000"/>
                    <a:lumOff val="50000"/>
                  </a:schemeClr>
                </a:solidFill>
              </a:rPr>
              <a:t>ひとつ</a:t>
            </a:r>
            <a:r>
              <a:rPr lang="ja-JP" altLang="en-US" sz="1600" dirty="0">
                <a:solidFill>
                  <a:schemeClr val="tx1">
                    <a:lumMod val="50000"/>
                    <a:lumOff val="50000"/>
                  </a:schemeClr>
                </a:solidFill>
              </a:rPr>
              <a:t>の商材に固執し</a:t>
            </a:r>
            <a:r>
              <a:rPr lang="ja-JP" altLang="en-US" sz="1600" dirty="0" smtClean="0">
                <a:solidFill>
                  <a:schemeClr val="tx1">
                    <a:lumMod val="50000"/>
                    <a:lumOff val="50000"/>
                  </a:schemeClr>
                </a:solidFill>
              </a:rPr>
              <a:t>、それ以外の選択肢を説明しない営業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カタログ</a:t>
            </a:r>
            <a:r>
              <a:rPr lang="ja-JP" altLang="en-US" sz="1600" dirty="0">
                <a:solidFill>
                  <a:schemeClr val="tx1">
                    <a:lumMod val="50000"/>
                    <a:lumOff val="50000"/>
                  </a:schemeClr>
                </a:solidFill>
              </a:rPr>
              <a:t>通りの</a:t>
            </a:r>
            <a:r>
              <a:rPr lang="ja-JP" altLang="en-US" sz="1600" dirty="0" smtClean="0">
                <a:solidFill>
                  <a:schemeClr val="tx1">
                    <a:lumMod val="50000"/>
                    <a:lumOff val="50000"/>
                  </a:schemeClr>
                </a:solidFill>
              </a:rPr>
              <a:t>説明しか</a:t>
            </a:r>
            <a:r>
              <a:rPr lang="ja-JP" altLang="en-US" sz="1600" dirty="0">
                <a:solidFill>
                  <a:schemeClr val="tx1">
                    <a:lumMod val="50000"/>
                    <a:lumOff val="50000"/>
                  </a:schemeClr>
                </a:solidFill>
              </a:rPr>
              <a:t>できない</a:t>
            </a:r>
            <a:r>
              <a:rPr lang="ja-JP" altLang="en-US" sz="1600" dirty="0" smtClean="0">
                <a:solidFill>
                  <a:schemeClr val="tx1">
                    <a:lumMod val="50000"/>
                    <a:lumOff val="50000"/>
                  </a:schemeClr>
                </a:solidFill>
              </a:rPr>
              <a:t>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お客様の役に立つ話ができない営業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夢を語れない営業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テクノロジーを俯瞰し、自分達の商材をその中に位置付けて説明できない営業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自分</a:t>
            </a:r>
            <a:r>
              <a:rPr lang="ja-JP" altLang="en-US" sz="1600" dirty="0">
                <a:solidFill>
                  <a:schemeClr val="tx1">
                    <a:lumMod val="50000"/>
                    <a:lumOff val="50000"/>
                  </a:schemeClr>
                </a:solidFill>
              </a:rPr>
              <a:t>の</a:t>
            </a:r>
            <a:r>
              <a:rPr lang="ja-JP" altLang="en-US" sz="1600" dirty="0" smtClean="0">
                <a:solidFill>
                  <a:schemeClr val="tx1">
                    <a:lumMod val="50000"/>
                    <a:lumOff val="50000"/>
                  </a:schemeClr>
                </a:solidFill>
              </a:rPr>
              <a:t>知っていることが正解だ思って、押しつけがましい話をする営業</a:t>
            </a:r>
            <a:endParaRPr lang="ja-JP" altLang="en-US" sz="1600" dirty="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やたら難しい言葉を駆使し、お客様に分かる言葉で説明しない営業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自分</a:t>
            </a:r>
            <a:r>
              <a:rPr lang="ja-JP" altLang="en-US" sz="1600" dirty="0">
                <a:solidFill>
                  <a:schemeClr val="tx1">
                    <a:lumMod val="50000"/>
                    <a:lumOff val="50000"/>
                  </a:schemeClr>
                </a:solidFill>
              </a:rPr>
              <a:t>の話ばかりして、</a:t>
            </a:r>
            <a:r>
              <a:rPr lang="ja-JP" altLang="en-US" sz="1600" dirty="0" smtClean="0">
                <a:solidFill>
                  <a:schemeClr val="tx1">
                    <a:lumMod val="50000"/>
                    <a:lumOff val="50000"/>
                  </a:schemeClr>
                </a:solidFill>
              </a:rPr>
              <a:t>相手に話をさせない営業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相手の話を引き出そうとしない、あるいは引き出せない営業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商品</a:t>
            </a:r>
            <a:r>
              <a:rPr lang="ja-JP" altLang="en-US" sz="1600" dirty="0">
                <a:solidFill>
                  <a:schemeClr val="tx1">
                    <a:lumMod val="50000"/>
                    <a:lumOff val="50000"/>
                  </a:schemeClr>
                </a:solidFill>
              </a:rPr>
              <a:t>を購入させようとするが、お客様の目的を達成する気がない</a:t>
            </a:r>
            <a:r>
              <a:rPr lang="ja-JP" altLang="en-US" sz="1600" dirty="0" smtClean="0">
                <a:solidFill>
                  <a:schemeClr val="tx1">
                    <a:lumMod val="50000"/>
                    <a:lumOff val="50000"/>
                  </a:schemeClr>
                </a:solidFill>
              </a:rPr>
              <a:t>営業</a:t>
            </a:r>
            <a:endParaRPr lang="ja-JP" altLang="en-US"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お客様のために</a:t>
            </a:r>
            <a:r>
              <a:rPr lang="en-US" altLang="ja-JP" sz="1600" dirty="0" smtClean="0">
                <a:solidFill>
                  <a:schemeClr val="tx1">
                    <a:lumMod val="50000"/>
                    <a:lumOff val="50000"/>
                  </a:schemeClr>
                </a:solidFill>
              </a:rPr>
              <a:t>NO</a:t>
            </a:r>
            <a:r>
              <a:rPr lang="ja-JP" altLang="en-US" sz="1600" dirty="0">
                <a:solidFill>
                  <a:schemeClr val="tx1">
                    <a:lumMod val="50000"/>
                    <a:lumOff val="50000"/>
                  </a:schemeClr>
                </a:solidFill>
              </a:rPr>
              <a:t>を言えない営業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社内</a:t>
            </a:r>
            <a:r>
              <a:rPr lang="ja-JP" altLang="en-US" sz="1600" dirty="0">
                <a:solidFill>
                  <a:schemeClr val="tx1">
                    <a:lumMod val="50000"/>
                    <a:lumOff val="50000"/>
                  </a:schemeClr>
                </a:solidFill>
              </a:rPr>
              <a:t>や仕事関係者</a:t>
            </a:r>
            <a:r>
              <a:rPr lang="ja-JP" altLang="en-US" sz="1600" dirty="0" smtClean="0">
                <a:solidFill>
                  <a:schemeClr val="tx1">
                    <a:lumMod val="50000"/>
                    <a:lumOff val="50000"/>
                  </a:schemeClr>
                </a:solidFill>
              </a:rPr>
              <a:t>以外に付き合い</a:t>
            </a:r>
            <a:r>
              <a:rPr lang="ja-JP" altLang="en-US" sz="1600" dirty="0">
                <a:solidFill>
                  <a:schemeClr val="tx1">
                    <a:lumMod val="50000"/>
                    <a:lumOff val="50000"/>
                  </a:schemeClr>
                </a:solidFill>
              </a:rPr>
              <a:t>がない</a:t>
            </a:r>
            <a:r>
              <a:rPr lang="ja-JP" altLang="en-US" sz="1600" dirty="0" smtClean="0">
                <a:solidFill>
                  <a:schemeClr val="tx1">
                    <a:lumMod val="50000"/>
                    <a:lumOff val="50000"/>
                  </a:schemeClr>
                </a:solidFill>
              </a:rPr>
              <a:t>営業</a:t>
            </a:r>
            <a:endParaRPr lang="ja-JP" altLang="en-US"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相手</a:t>
            </a:r>
            <a:r>
              <a:rPr lang="ja-JP" altLang="en-US" sz="1600" dirty="0">
                <a:solidFill>
                  <a:schemeClr val="tx1">
                    <a:lumMod val="50000"/>
                    <a:lumOff val="50000"/>
                  </a:schemeClr>
                </a:solidFill>
              </a:rPr>
              <a:t>の立場や</a:t>
            </a:r>
            <a:r>
              <a:rPr lang="ja-JP" altLang="en-US" sz="1600" dirty="0" smtClean="0">
                <a:solidFill>
                  <a:schemeClr val="tx1">
                    <a:lumMod val="50000"/>
                    <a:lumOff val="50000"/>
                  </a:schemeClr>
                </a:solidFill>
              </a:rPr>
              <a:t>状況について想像できず気</a:t>
            </a:r>
            <a:r>
              <a:rPr lang="ja-JP" altLang="en-US" sz="1600" dirty="0">
                <a:solidFill>
                  <a:schemeClr val="tx1">
                    <a:lumMod val="50000"/>
                    <a:lumOff val="50000"/>
                  </a:schemeClr>
                </a:solidFill>
              </a:rPr>
              <a:t>が回らない</a:t>
            </a:r>
            <a:r>
              <a:rPr lang="ja-JP" altLang="en-US" sz="1600" dirty="0" smtClean="0">
                <a:solidFill>
                  <a:schemeClr val="tx1">
                    <a:lumMod val="50000"/>
                    <a:lumOff val="50000"/>
                  </a:schemeClr>
                </a:solidFill>
              </a:rPr>
              <a:t>営業</a:t>
            </a:r>
            <a:endParaRPr lang="ja-JP" altLang="en-US" sz="1600" dirty="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新しい技術やツールで自分のワークスタイルを進化させられない営業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スケジュール</a:t>
            </a:r>
            <a:r>
              <a:rPr lang="ja-JP" altLang="en-US" sz="1600" dirty="0">
                <a:solidFill>
                  <a:schemeClr val="tx1">
                    <a:lumMod val="50000"/>
                    <a:lumOff val="50000"/>
                  </a:schemeClr>
                </a:solidFill>
              </a:rPr>
              <a:t>調整や段取りが下手な</a:t>
            </a:r>
            <a:r>
              <a:rPr lang="ja-JP" altLang="en-US" sz="1600" dirty="0" smtClean="0">
                <a:solidFill>
                  <a:schemeClr val="tx1">
                    <a:lumMod val="50000"/>
                    <a:lumOff val="50000"/>
                  </a:schemeClr>
                </a:solidFill>
              </a:rPr>
              <a:t>営業</a:t>
            </a:r>
            <a:endParaRPr lang="ja-JP" altLang="en-US"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作成</a:t>
            </a:r>
            <a:r>
              <a:rPr lang="ja-JP" altLang="en-US" sz="1600" dirty="0">
                <a:solidFill>
                  <a:schemeClr val="tx1">
                    <a:lumMod val="50000"/>
                    <a:lumOff val="50000"/>
                  </a:schemeClr>
                </a:solidFill>
              </a:rPr>
              <a:t>資料が汚い</a:t>
            </a:r>
            <a:r>
              <a:rPr lang="ja-JP" altLang="en-US" sz="1600" dirty="0" smtClean="0">
                <a:solidFill>
                  <a:schemeClr val="tx1">
                    <a:lumMod val="50000"/>
                    <a:lumOff val="50000"/>
                  </a:schemeClr>
                </a:solidFill>
              </a:rPr>
              <a:t>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電車の中で漫画やゲームに没頭している</a:t>
            </a:r>
            <a:r>
              <a:rPr lang="ja-JP" altLang="en-US" sz="1600" dirty="0" smtClean="0">
                <a:solidFill>
                  <a:schemeClr val="tx1">
                    <a:lumMod val="50000"/>
                    <a:lumOff val="50000"/>
                  </a:schemeClr>
                </a:solidFill>
              </a:rPr>
              <a:t>営業</a:t>
            </a:r>
            <a:endParaRPr lang="en-US" altLang="ja-JP" sz="1600" dirty="0" smtClean="0">
              <a:solidFill>
                <a:schemeClr val="tx1">
                  <a:lumMod val="50000"/>
                  <a:lumOff val="50000"/>
                </a:schemeClr>
              </a:solidFill>
            </a:endParaRPr>
          </a:p>
        </p:txBody>
      </p:sp>
    </p:spTree>
    <p:extLst>
      <p:ext uri="{BB962C8B-B14F-4D97-AF65-F5344CB8AC3E}">
        <p14:creationId xmlns:p14="http://schemas.microsoft.com/office/powerpoint/2010/main" val="60595775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円/楕円 36"/>
          <p:cNvSpPr/>
          <p:nvPr/>
        </p:nvSpPr>
        <p:spPr bwMode="auto">
          <a:xfrm>
            <a:off x="3124200" y="990591"/>
            <a:ext cx="5410200" cy="5410200"/>
          </a:xfrm>
          <a:prstGeom prst="ellipse">
            <a:avLst/>
          </a:prstGeom>
          <a:solidFill>
            <a:srgbClr val="0080FF">
              <a:alpha val="70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36" name="円/楕円 35"/>
          <p:cNvSpPr/>
          <p:nvPr/>
        </p:nvSpPr>
        <p:spPr bwMode="auto">
          <a:xfrm>
            <a:off x="2438400" y="2285991"/>
            <a:ext cx="4114800" cy="4114800"/>
          </a:xfrm>
          <a:prstGeom prst="ellipse">
            <a:avLst/>
          </a:prstGeom>
          <a:solidFill>
            <a:srgbClr val="3333FF">
              <a:alpha val="70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メイリオ"/>
              <a:ea typeface="メイリオ"/>
              <a:cs typeface="メイリオ"/>
            </a:endParaRPr>
          </a:p>
        </p:txBody>
      </p:sp>
      <p:sp>
        <p:nvSpPr>
          <p:cNvPr id="5" name="タイトル 4"/>
          <p:cNvSpPr>
            <a:spLocks noGrp="1"/>
          </p:cNvSpPr>
          <p:nvPr>
            <p:ph type="title"/>
          </p:nvPr>
        </p:nvSpPr>
        <p:spPr/>
        <p:txBody>
          <a:bodyPr/>
          <a:lstStyle/>
          <a:p>
            <a:r>
              <a:rPr kumimoji="1" lang="ja-JP" altLang="en-US" dirty="0" smtClean="0"/>
              <a:t>人材育成：営業（</a:t>
            </a:r>
            <a:r>
              <a:rPr lang="en-US" altLang="ja-JP" dirty="0" smtClean="0"/>
              <a:t>2</a:t>
            </a:r>
            <a:r>
              <a:rPr kumimoji="1" lang="ja-JP" altLang="en-US" dirty="0" smtClean="0"/>
              <a:t>）</a:t>
            </a:r>
            <a:endParaRPr kumimoji="1" lang="ja-JP" altLang="en-US" dirty="0"/>
          </a:p>
        </p:txBody>
      </p:sp>
      <p:sp>
        <p:nvSpPr>
          <p:cNvPr id="2" name="円/楕円 1"/>
          <p:cNvSpPr/>
          <p:nvPr/>
        </p:nvSpPr>
        <p:spPr bwMode="auto">
          <a:xfrm>
            <a:off x="1981200" y="3809991"/>
            <a:ext cx="2590800" cy="2590800"/>
          </a:xfrm>
          <a:prstGeom prst="ellipse">
            <a:avLst/>
          </a:prstGeom>
          <a:solidFill>
            <a:srgbClr val="000090">
              <a:alpha val="70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3600" dirty="0" smtClean="0">
                <a:solidFill>
                  <a:schemeClr val="bg1"/>
                </a:solidFill>
                <a:latin typeface="メイリオ"/>
                <a:ea typeface="メイリオ"/>
                <a:cs typeface="メイリオ"/>
              </a:rPr>
              <a:t>営業</a:t>
            </a:r>
            <a:r>
              <a:rPr kumimoji="0" lang="en-US" altLang="ja-JP" sz="3600" dirty="0" smtClean="0">
                <a:solidFill>
                  <a:schemeClr val="bg1"/>
                </a:solidFill>
                <a:latin typeface="メイリオ"/>
                <a:ea typeface="メイリオ"/>
                <a:cs typeface="メイリオ"/>
              </a:rPr>
              <a:t>1.0</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メイリオ"/>
                <a:ea typeface="メイリオ"/>
                <a:cs typeface="メイリオ"/>
              </a:rPr>
              <a:t>プロダクト営業</a:t>
            </a:r>
          </a:p>
        </p:txBody>
      </p:sp>
      <p:sp>
        <p:nvSpPr>
          <p:cNvPr id="3" name="テキスト ボックス 2"/>
          <p:cNvSpPr txBox="1"/>
          <p:nvPr/>
        </p:nvSpPr>
        <p:spPr>
          <a:xfrm>
            <a:off x="3505200" y="2510126"/>
            <a:ext cx="2262158" cy="923330"/>
          </a:xfrm>
          <a:prstGeom prst="rect">
            <a:avLst/>
          </a:prstGeom>
          <a:noFill/>
        </p:spPr>
        <p:txBody>
          <a:bodyPr wrap="none" rtlCol="0">
            <a:spAutoFit/>
          </a:bodyPr>
          <a:lstStyle/>
          <a:p>
            <a:pPr algn="ctr"/>
            <a:r>
              <a:rPr kumimoji="1" lang="ja-JP" altLang="en-US" sz="3600" dirty="0" smtClean="0">
                <a:solidFill>
                  <a:srgbClr val="FFFFFF"/>
                </a:solidFill>
                <a:latin typeface="メイリオ"/>
                <a:ea typeface="メイリオ"/>
                <a:cs typeface="メイリオ"/>
              </a:rPr>
              <a:t>営業</a:t>
            </a:r>
            <a:r>
              <a:rPr kumimoji="1" lang="en-US" altLang="ja-JP" sz="3600" dirty="0" smtClean="0">
                <a:solidFill>
                  <a:srgbClr val="FFFFFF"/>
                </a:solidFill>
                <a:latin typeface="メイリオ"/>
                <a:ea typeface="メイリオ"/>
                <a:cs typeface="メイリオ"/>
              </a:rPr>
              <a:t>2.0</a:t>
            </a:r>
          </a:p>
          <a:p>
            <a:pPr algn="ctr"/>
            <a:r>
              <a:rPr lang="ja-JP" altLang="en-US" sz="1800" dirty="0" smtClean="0">
                <a:solidFill>
                  <a:srgbClr val="FFFFFF"/>
                </a:solidFill>
                <a:latin typeface="メイリオ"/>
                <a:ea typeface="メイリオ"/>
                <a:cs typeface="メイリオ"/>
              </a:rPr>
              <a:t>ソリューション営業</a:t>
            </a:r>
            <a:endParaRPr kumimoji="1" lang="ja-JP" altLang="en-US" sz="1800" dirty="0">
              <a:solidFill>
                <a:srgbClr val="FFFFFF"/>
              </a:solidFill>
              <a:latin typeface="メイリオ"/>
              <a:ea typeface="メイリオ"/>
              <a:cs typeface="メイリオ"/>
            </a:endParaRPr>
          </a:p>
        </p:txBody>
      </p:sp>
      <p:sp>
        <p:nvSpPr>
          <p:cNvPr id="7" name="テキスト ボックス 6"/>
          <p:cNvSpPr txBox="1"/>
          <p:nvPr/>
        </p:nvSpPr>
        <p:spPr>
          <a:xfrm>
            <a:off x="4736321" y="1066791"/>
            <a:ext cx="2262158" cy="923330"/>
          </a:xfrm>
          <a:prstGeom prst="rect">
            <a:avLst/>
          </a:prstGeom>
          <a:noFill/>
        </p:spPr>
        <p:txBody>
          <a:bodyPr wrap="none" rtlCol="0">
            <a:spAutoFit/>
          </a:bodyPr>
          <a:lstStyle/>
          <a:p>
            <a:pPr algn="ctr"/>
            <a:r>
              <a:rPr kumimoji="1" lang="ja-JP" altLang="en-US" sz="3600" dirty="0" smtClean="0">
                <a:solidFill>
                  <a:srgbClr val="FFFFFF"/>
                </a:solidFill>
                <a:latin typeface="メイリオ"/>
                <a:ea typeface="メイリオ"/>
                <a:cs typeface="メイリオ"/>
              </a:rPr>
              <a:t>営業</a:t>
            </a:r>
            <a:r>
              <a:rPr lang="en-US" altLang="ja-JP" sz="3600" dirty="0" smtClean="0">
                <a:solidFill>
                  <a:srgbClr val="FFFFFF"/>
                </a:solidFill>
                <a:latin typeface="メイリオ"/>
                <a:ea typeface="メイリオ"/>
                <a:cs typeface="メイリオ"/>
              </a:rPr>
              <a:t>3</a:t>
            </a:r>
            <a:r>
              <a:rPr kumimoji="1" lang="en-US" altLang="ja-JP" sz="3600" dirty="0" smtClean="0">
                <a:solidFill>
                  <a:srgbClr val="FFFFFF"/>
                </a:solidFill>
                <a:latin typeface="メイリオ"/>
                <a:ea typeface="メイリオ"/>
                <a:cs typeface="メイリオ"/>
              </a:rPr>
              <a:t>.0</a:t>
            </a:r>
          </a:p>
          <a:p>
            <a:pPr algn="ctr"/>
            <a:r>
              <a:rPr lang="ja-JP" altLang="en-US" sz="1800" dirty="0" smtClean="0">
                <a:solidFill>
                  <a:srgbClr val="FFFFFF"/>
                </a:solidFill>
                <a:latin typeface="メイリオ"/>
                <a:ea typeface="メイリオ"/>
                <a:cs typeface="メイリオ"/>
              </a:rPr>
              <a:t>イノベーション営業</a:t>
            </a:r>
            <a:endParaRPr kumimoji="1" lang="ja-JP" altLang="en-US" sz="1800" dirty="0">
              <a:solidFill>
                <a:srgbClr val="FFFFFF"/>
              </a:solidFill>
              <a:latin typeface="メイリオ"/>
              <a:ea typeface="メイリオ"/>
              <a:cs typeface="メイリオ"/>
            </a:endParaRPr>
          </a:p>
        </p:txBody>
      </p:sp>
      <p:grpSp>
        <p:nvGrpSpPr>
          <p:cNvPr id="10" name="図形グループ 9"/>
          <p:cNvGrpSpPr/>
          <p:nvPr/>
        </p:nvGrpSpPr>
        <p:grpSpPr>
          <a:xfrm>
            <a:off x="609600" y="990591"/>
            <a:ext cx="2992557" cy="5384800"/>
            <a:chOff x="609600" y="1219200"/>
            <a:chExt cx="2992557" cy="5384800"/>
          </a:xfrm>
        </p:grpSpPr>
        <p:sp>
          <p:nvSpPr>
            <p:cNvPr id="8" name="フリーフォーム 7"/>
            <p:cNvSpPr/>
            <p:nvPr/>
          </p:nvSpPr>
          <p:spPr>
            <a:xfrm>
              <a:off x="609600" y="1219200"/>
              <a:ext cx="1329266" cy="5384800"/>
            </a:xfrm>
            <a:custGeom>
              <a:avLst/>
              <a:gdLst>
                <a:gd name="connsiteX0" fmla="*/ 677333 w 1329266"/>
                <a:gd name="connsiteY0" fmla="*/ 0 h 5384800"/>
                <a:gd name="connsiteX1" fmla="*/ 0 w 1329266"/>
                <a:gd name="connsiteY1" fmla="*/ 660400 h 5384800"/>
                <a:gd name="connsiteX2" fmla="*/ 330200 w 1329266"/>
                <a:gd name="connsiteY2" fmla="*/ 660400 h 5384800"/>
                <a:gd name="connsiteX3" fmla="*/ 668866 w 1329266"/>
                <a:gd name="connsiteY3" fmla="*/ 5384800 h 5384800"/>
                <a:gd name="connsiteX4" fmla="*/ 1007533 w 1329266"/>
                <a:gd name="connsiteY4" fmla="*/ 668867 h 5384800"/>
                <a:gd name="connsiteX5" fmla="*/ 1329266 w 1329266"/>
                <a:gd name="connsiteY5" fmla="*/ 660400 h 5384800"/>
                <a:gd name="connsiteX6" fmla="*/ 677333 w 1329266"/>
                <a:gd name="connsiteY6" fmla="*/ 0 h 53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266" h="5384800">
                  <a:moveTo>
                    <a:pt x="677333" y="0"/>
                  </a:moveTo>
                  <a:lnTo>
                    <a:pt x="0" y="660400"/>
                  </a:lnTo>
                  <a:lnTo>
                    <a:pt x="330200" y="660400"/>
                  </a:lnTo>
                  <a:lnTo>
                    <a:pt x="668866" y="5384800"/>
                  </a:lnTo>
                  <a:lnTo>
                    <a:pt x="1007533" y="668867"/>
                  </a:lnTo>
                  <a:lnTo>
                    <a:pt x="1329266" y="660400"/>
                  </a:lnTo>
                  <a:lnTo>
                    <a:pt x="677333" y="0"/>
                  </a:lnTo>
                  <a:close/>
                </a:path>
              </a:pathLst>
            </a:custGeom>
            <a:gradFill>
              <a:gsLst>
                <a:gs pos="0">
                  <a:srgbClr val="000090"/>
                </a:gs>
                <a:gs pos="35000">
                  <a:srgbClr val="0000FF"/>
                </a:gs>
                <a:gs pos="100000">
                  <a:schemeClr val="accent5">
                    <a:lumMod val="60000"/>
                    <a:lumOff val="40000"/>
                  </a:schemeClr>
                </a:gs>
              </a:gsLst>
            </a:gradFill>
            <a:ln>
              <a:no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9" name="テキスト ボックス 8"/>
            <p:cNvSpPr txBox="1"/>
            <p:nvPr/>
          </p:nvSpPr>
          <p:spPr>
            <a:xfrm>
              <a:off x="1981200" y="1219200"/>
              <a:ext cx="1620957" cy="954107"/>
            </a:xfrm>
            <a:prstGeom prst="rect">
              <a:avLst/>
            </a:prstGeom>
            <a:noFill/>
          </p:spPr>
          <p:txBody>
            <a:bodyPr wrap="none" rtlCol="0">
              <a:spAutoFit/>
            </a:bodyPr>
            <a:lstStyle/>
            <a:p>
              <a:r>
                <a:rPr kumimoji="1" lang="ja-JP" altLang="en-US" sz="2800" dirty="0" smtClean="0">
                  <a:solidFill>
                    <a:srgbClr val="0000FF"/>
                  </a:solidFill>
                  <a:effectLst/>
                  <a:latin typeface="メイリオ"/>
                  <a:ea typeface="メイリオ"/>
                  <a:cs typeface="メイリオ"/>
                </a:rPr>
                <a:t>競争優位</a:t>
              </a:r>
              <a:endParaRPr kumimoji="1" lang="en-US" altLang="ja-JP" sz="2800" dirty="0" smtClean="0">
                <a:solidFill>
                  <a:srgbClr val="0000FF"/>
                </a:solidFill>
                <a:effectLst/>
                <a:latin typeface="メイリオ"/>
                <a:ea typeface="メイリオ"/>
                <a:cs typeface="メイリオ"/>
              </a:endParaRPr>
            </a:p>
            <a:p>
              <a:r>
                <a:rPr kumimoji="1" lang="ja-JP" altLang="en-US" sz="2800" dirty="0" smtClean="0">
                  <a:solidFill>
                    <a:srgbClr val="0000FF"/>
                  </a:solidFill>
                  <a:effectLst/>
                  <a:latin typeface="メイリオ"/>
                  <a:ea typeface="メイリオ"/>
                  <a:cs typeface="メイリオ"/>
                </a:rPr>
                <a:t>のシフト</a:t>
              </a:r>
              <a:endParaRPr kumimoji="1" lang="ja-JP" altLang="en-US" sz="2800" dirty="0">
                <a:solidFill>
                  <a:srgbClr val="0000FF"/>
                </a:solidFill>
                <a:effectLst/>
                <a:latin typeface="メイリオ"/>
                <a:ea typeface="メイリオ"/>
                <a:cs typeface="メイリオ"/>
              </a:endParaRPr>
            </a:p>
          </p:txBody>
        </p:sp>
      </p:grpSp>
      <p:sp>
        <p:nvSpPr>
          <p:cNvPr id="6" name="角丸四角形 5"/>
          <p:cNvSpPr/>
          <p:nvPr/>
        </p:nvSpPr>
        <p:spPr bwMode="auto">
          <a:xfrm>
            <a:off x="2819400" y="5791191"/>
            <a:ext cx="914400" cy="228600"/>
          </a:xfrm>
          <a:prstGeom prst="roundRect">
            <a:avLst>
              <a:gd name="adj" fmla="val 0"/>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0000FF"/>
                </a:solidFill>
                <a:effectLst/>
                <a:latin typeface="メイリオ"/>
                <a:ea typeface="メイリオ"/>
                <a:cs typeface="メイリオ"/>
              </a:rPr>
              <a:t>プロダクト</a:t>
            </a:r>
          </a:p>
        </p:txBody>
      </p:sp>
      <p:grpSp>
        <p:nvGrpSpPr>
          <p:cNvPr id="14" name="図形グループ 13"/>
          <p:cNvGrpSpPr/>
          <p:nvPr/>
        </p:nvGrpSpPr>
        <p:grpSpPr>
          <a:xfrm>
            <a:off x="4191000" y="3492491"/>
            <a:ext cx="2057400" cy="685800"/>
            <a:chOff x="4191000" y="3721100"/>
            <a:chExt cx="2057400" cy="685800"/>
          </a:xfrm>
        </p:grpSpPr>
        <p:sp>
          <p:nvSpPr>
            <p:cNvPr id="11" name="角丸四角形 10"/>
            <p:cNvSpPr/>
            <p:nvPr/>
          </p:nvSpPr>
          <p:spPr bwMode="auto">
            <a:xfrm>
              <a:off x="4191000" y="3721100"/>
              <a:ext cx="2057400" cy="685800"/>
            </a:xfrm>
            <a:prstGeom prst="roundRect">
              <a:avLst>
                <a:gd name="adj" fmla="val 0"/>
              </a:avLst>
            </a:prstGeom>
            <a:solidFill>
              <a:srgbClr val="FFCC66"/>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2" name="テキスト ボックス 11"/>
            <p:cNvSpPr txBox="1"/>
            <p:nvPr/>
          </p:nvSpPr>
          <p:spPr>
            <a:xfrm>
              <a:off x="4330700" y="3771900"/>
              <a:ext cx="1847230" cy="276999"/>
            </a:xfrm>
            <a:prstGeom prst="rect">
              <a:avLst/>
            </a:prstGeom>
            <a:noFill/>
          </p:spPr>
          <p:txBody>
            <a:bodyPr wrap="none" rtlCol="0">
              <a:spAutoFit/>
            </a:bodyPr>
            <a:lstStyle/>
            <a:p>
              <a:r>
                <a:rPr kumimoji="1" lang="ja-JP" altLang="en-US" sz="1200" dirty="0" smtClean="0">
                  <a:solidFill>
                    <a:srgbClr val="3366FF"/>
                  </a:solidFill>
                  <a:latin typeface="メイリオ"/>
                  <a:ea typeface="メイリオ"/>
                  <a:cs typeface="メイリオ"/>
                </a:rPr>
                <a:t>組合せ</a:t>
              </a:r>
              <a:r>
                <a:rPr kumimoji="1" lang="en-US" altLang="ja-JP" sz="1200" dirty="0" smtClean="0">
                  <a:solidFill>
                    <a:srgbClr val="3366FF"/>
                  </a:solidFill>
                  <a:latin typeface="メイリオ"/>
                  <a:ea typeface="メイリオ"/>
                  <a:cs typeface="メイリオ"/>
                </a:rPr>
                <a:t>=</a:t>
              </a:r>
              <a:r>
                <a:rPr kumimoji="1" lang="ja-JP" altLang="en-US" sz="1200" dirty="0" smtClean="0">
                  <a:solidFill>
                    <a:srgbClr val="3366FF"/>
                  </a:solidFill>
                  <a:latin typeface="メイリオ"/>
                  <a:ea typeface="メイリオ"/>
                  <a:cs typeface="メイリオ"/>
                </a:rPr>
                <a:t>ソリューション</a:t>
              </a:r>
              <a:endParaRPr kumimoji="1" lang="ja-JP" altLang="en-US" sz="1200" dirty="0">
                <a:solidFill>
                  <a:srgbClr val="3366FF"/>
                </a:solidFill>
                <a:latin typeface="メイリオ"/>
                <a:ea typeface="メイリオ"/>
                <a:cs typeface="メイリオ"/>
              </a:endParaRPr>
            </a:p>
          </p:txBody>
        </p:sp>
        <p:sp>
          <p:nvSpPr>
            <p:cNvPr id="15" name="角丸四角形 14"/>
            <p:cNvSpPr/>
            <p:nvPr/>
          </p:nvSpPr>
          <p:spPr bwMode="auto">
            <a:xfrm>
              <a:off x="4800600" y="4076700"/>
              <a:ext cx="914400" cy="228600"/>
            </a:xfrm>
            <a:prstGeom prst="roundRect">
              <a:avLst>
                <a:gd name="adj" fmla="val 0"/>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0000FF"/>
                  </a:solidFill>
                  <a:effectLst/>
                  <a:latin typeface="メイリオ"/>
                  <a:ea typeface="メイリオ"/>
                  <a:cs typeface="メイリオ"/>
                </a:rPr>
                <a:t>プロダクト</a:t>
              </a:r>
            </a:p>
          </p:txBody>
        </p:sp>
      </p:grpSp>
      <p:grpSp>
        <p:nvGrpSpPr>
          <p:cNvPr id="19" name="図形グループ 18"/>
          <p:cNvGrpSpPr/>
          <p:nvPr/>
        </p:nvGrpSpPr>
        <p:grpSpPr>
          <a:xfrm>
            <a:off x="5867400" y="1981191"/>
            <a:ext cx="2209800" cy="1057870"/>
            <a:chOff x="5867400" y="2209800"/>
            <a:chExt cx="2209800" cy="1057870"/>
          </a:xfrm>
        </p:grpSpPr>
        <p:sp>
          <p:nvSpPr>
            <p:cNvPr id="13" name="角丸四角形 12"/>
            <p:cNvSpPr/>
            <p:nvPr/>
          </p:nvSpPr>
          <p:spPr bwMode="auto">
            <a:xfrm>
              <a:off x="5867400" y="2209800"/>
              <a:ext cx="2209800" cy="1057870"/>
            </a:xfrm>
            <a:prstGeom prst="roundRect">
              <a:avLst>
                <a:gd name="adj" fmla="val 0"/>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6" name="角丸四角形 15"/>
            <p:cNvSpPr/>
            <p:nvPr/>
          </p:nvSpPr>
          <p:spPr bwMode="auto">
            <a:xfrm>
              <a:off x="5943600" y="2505670"/>
              <a:ext cx="2057400" cy="685800"/>
            </a:xfrm>
            <a:prstGeom prst="roundRect">
              <a:avLst>
                <a:gd name="adj" fmla="val 0"/>
              </a:avLst>
            </a:prstGeom>
            <a:solidFill>
              <a:srgbClr val="FFCC66"/>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a:latin typeface="メイリオ"/>
                <a:ea typeface="メイリオ"/>
                <a:cs typeface="メイリオ"/>
              </a:endParaRPr>
            </a:p>
          </p:txBody>
        </p:sp>
        <p:sp>
          <p:nvSpPr>
            <p:cNvPr id="17" name="テキスト ボックス 16"/>
            <p:cNvSpPr txBox="1"/>
            <p:nvPr/>
          </p:nvSpPr>
          <p:spPr>
            <a:xfrm>
              <a:off x="6029158" y="2556470"/>
              <a:ext cx="1901372" cy="276999"/>
            </a:xfrm>
            <a:prstGeom prst="rect">
              <a:avLst/>
            </a:prstGeom>
            <a:noFill/>
          </p:spPr>
          <p:txBody>
            <a:bodyPr wrap="square" rtlCol="0">
              <a:spAutoFit/>
            </a:bodyPr>
            <a:lstStyle/>
            <a:p>
              <a:r>
                <a:rPr kumimoji="1" lang="ja-JP" altLang="en-US" sz="1200" dirty="0" smtClean="0">
                  <a:solidFill>
                    <a:srgbClr val="3366FF"/>
                  </a:solidFill>
                  <a:latin typeface="メイリオ"/>
                  <a:ea typeface="メイリオ"/>
                  <a:cs typeface="メイリオ"/>
                </a:rPr>
                <a:t>組合せ</a:t>
              </a:r>
              <a:r>
                <a:rPr kumimoji="1" lang="en-US" altLang="ja-JP" sz="1200" dirty="0" smtClean="0">
                  <a:solidFill>
                    <a:srgbClr val="3366FF"/>
                  </a:solidFill>
                  <a:latin typeface="メイリオ"/>
                  <a:ea typeface="メイリオ"/>
                  <a:cs typeface="メイリオ"/>
                </a:rPr>
                <a:t>=</a:t>
              </a:r>
              <a:r>
                <a:rPr kumimoji="1" lang="ja-JP" altLang="en-US" sz="1200" dirty="0" smtClean="0">
                  <a:solidFill>
                    <a:srgbClr val="3366FF"/>
                  </a:solidFill>
                  <a:latin typeface="メイリオ"/>
                  <a:ea typeface="メイリオ"/>
                  <a:cs typeface="メイリオ"/>
                </a:rPr>
                <a:t>ソリューション</a:t>
              </a:r>
              <a:endParaRPr kumimoji="1" lang="ja-JP" altLang="en-US" sz="1200" dirty="0">
                <a:solidFill>
                  <a:srgbClr val="3366FF"/>
                </a:solidFill>
                <a:latin typeface="メイリオ"/>
                <a:ea typeface="メイリオ"/>
                <a:cs typeface="メイリオ"/>
              </a:endParaRPr>
            </a:p>
          </p:txBody>
        </p:sp>
        <p:sp>
          <p:nvSpPr>
            <p:cNvPr id="18" name="角丸四角形 17"/>
            <p:cNvSpPr/>
            <p:nvPr/>
          </p:nvSpPr>
          <p:spPr bwMode="auto">
            <a:xfrm>
              <a:off x="6553200" y="2861270"/>
              <a:ext cx="914400" cy="228600"/>
            </a:xfrm>
            <a:prstGeom prst="roundRect">
              <a:avLst>
                <a:gd name="adj" fmla="val 0"/>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000" dirty="0">
                  <a:solidFill>
                    <a:srgbClr val="0000FF"/>
                  </a:solidFill>
                  <a:latin typeface="メイリオ"/>
                  <a:ea typeface="メイリオ"/>
                  <a:cs typeface="メイリオ"/>
                </a:rPr>
                <a:t>プロダクト</a:t>
              </a:r>
            </a:p>
          </p:txBody>
        </p:sp>
        <p:sp>
          <p:nvSpPr>
            <p:cNvPr id="20" name="テキスト ボックス 19"/>
            <p:cNvSpPr txBox="1"/>
            <p:nvPr/>
          </p:nvSpPr>
          <p:spPr>
            <a:xfrm>
              <a:off x="6598369" y="2237601"/>
              <a:ext cx="902811" cy="307777"/>
            </a:xfrm>
            <a:prstGeom prst="rect">
              <a:avLst/>
            </a:prstGeom>
            <a:noFill/>
          </p:spPr>
          <p:txBody>
            <a:bodyPr wrap="none" rtlCol="0">
              <a:spAutoFit/>
            </a:bodyPr>
            <a:lstStyle/>
            <a:p>
              <a:r>
                <a:rPr lang="ja-JP" altLang="en-US" sz="1400" dirty="0" smtClean="0">
                  <a:solidFill>
                    <a:schemeClr val="bg1"/>
                  </a:solidFill>
                  <a:latin typeface="メイリオ"/>
                  <a:ea typeface="メイリオ"/>
                  <a:cs typeface="メイリオ"/>
                </a:rPr>
                <a:t>デザイン</a:t>
              </a:r>
              <a:endParaRPr kumimoji="1" lang="ja-JP" altLang="en-US" sz="1400" dirty="0">
                <a:solidFill>
                  <a:schemeClr val="bg1"/>
                </a:solidFill>
                <a:latin typeface="メイリオ"/>
                <a:ea typeface="メイリオ"/>
                <a:cs typeface="メイリオ"/>
              </a:endParaRPr>
            </a:p>
          </p:txBody>
        </p:sp>
      </p:grpSp>
    </p:spTree>
    <p:extLst>
      <p:ext uri="{BB962C8B-B14F-4D97-AF65-F5344CB8AC3E}">
        <p14:creationId xmlns:p14="http://schemas.microsoft.com/office/powerpoint/2010/main" val="2321330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人材育成：営業</a:t>
            </a:r>
            <a:r>
              <a:rPr lang="ja-JP" altLang="en-US" dirty="0" smtClean="0"/>
              <a:t>（</a:t>
            </a:r>
            <a:r>
              <a:rPr lang="en-US" altLang="ja-JP" dirty="0" smtClean="0"/>
              <a:t>3</a:t>
            </a:r>
            <a:r>
              <a:rPr lang="ja-JP" altLang="en-US" dirty="0" smtClean="0"/>
              <a:t>）</a:t>
            </a:r>
            <a:endParaRPr kumimoji="1" lang="ja-JP" altLang="en-US" dirty="0"/>
          </a:p>
        </p:txBody>
      </p:sp>
      <p:sp>
        <p:nvSpPr>
          <p:cNvPr id="8" name="角丸四角形 7"/>
          <p:cNvSpPr/>
          <p:nvPr/>
        </p:nvSpPr>
        <p:spPr>
          <a:xfrm>
            <a:off x="1143000" y="1558073"/>
            <a:ext cx="2533805" cy="359318"/>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smtClean="0">
                <a:solidFill>
                  <a:srgbClr val="FFFFFF"/>
                </a:solidFill>
              </a:rPr>
              <a:t>プロダクト営業</a:t>
            </a:r>
            <a:endParaRPr kumimoji="1" lang="ja-JP" altLang="en-US" sz="1600" dirty="0">
              <a:solidFill>
                <a:srgbClr val="FFFFFF"/>
              </a:solidFill>
            </a:endParaRPr>
          </a:p>
        </p:txBody>
      </p:sp>
      <p:sp>
        <p:nvSpPr>
          <p:cNvPr id="9" name="角丸四角形 8"/>
          <p:cNvSpPr/>
          <p:nvPr/>
        </p:nvSpPr>
        <p:spPr>
          <a:xfrm>
            <a:off x="6384074" y="1558073"/>
            <a:ext cx="2533805" cy="359318"/>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smtClean="0">
                <a:solidFill>
                  <a:srgbClr val="FFFFFF"/>
                </a:solidFill>
              </a:rPr>
              <a:t>イノベーション営業</a:t>
            </a:r>
            <a:endParaRPr kumimoji="1" lang="ja-JP" altLang="en-US" sz="1600" dirty="0">
              <a:solidFill>
                <a:srgbClr val="FFFFFF"/>
              </a:solidFill>
            </a:endParaRPr>
          </a:p>
        </p:txBody>
      </p:sp>
      <p:sp>
        <p:nvSpPr>
          <p:cNvPr id="10" name="角丸四角形 9"/>
          <p:cNvSpPr/>
          <p:nvPr/>
        </p:nvSpPr>
        <p:spPr>
          <a:xfrm>
            <a:off x="3754244" y="1558073"/>
            <a:ext cx="2533805" cy="359318"/>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smtClean="0">
                <a:solidFill>
                  <a:srgbClr val="FFFFFF"/>
                </a:solidFill>
              </a:rPr>
              <a:t>ソリューション営業</a:t>
            </a:r>
            <a:endParaRPr kumimoji="1" lang="ja-JP" altLang="en-US" sz="1600" dirty="0">
              <a:solidFill>
                <a:srgbClr val="FFFFFF"/>
              </a:solidFill>
            </a:endParaRPr>
          </a:p>
        </p:txBody>
      </p:sp>
      <p:sp>
        <p:nvSpPr>
          <p:cNvPr id="11" name="角丸四角形 10"/>
          <p:cNvSpPr/>
          <p:nvPr/>
        </p:nvSpPr>
        <p:spPr>
          <a:xfrm>
            <a:off x="1143000" y="1979344"/>
            <a:ext cx="2533805" cy="359318"/>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smtClean="0">
                <a:solidFill>
                  <a:srgbClr val="FFFFFF"/>
                </a:solidFill>
              </a:rPr>
              <a:t>自分たちの</a:t>
            </a:r>
            <a:r>
              <a:rPr kumimoji="1" lang="ja-JP" altLang="en-US" sz="1400" dirty="0" smtClean="0">
                <a:solidFill>
                  <a:srgbClr val="FFFFFF"/>
                </a:solidFill>
              </a:rPr>
              <a:t>製品やサービス</a:t>
            </a:r>
            <a:endParaRPr kumimoji="1" lang="ja-JP" altLang="en-US" sz="1400" dirty="0">
              <a:solidFill>
                <a:srgbClr val="FFFFFF"/>
              </a:solidFill>
            </a:endParaRPr>
          </a:p>
        </p:txBody>
      </p:sp>
      <p:sp>
        <p:nvSpPr>
          <p:cNvPr id="12" name="角丸四角形 11"/>
          <p:cNvSpPr/>
          <p:nvPr/>
        </p:nvSpPr>
        <p:spPr>
          <a:xfrm>
            <a:off x="6384074" y="1979344"/>
            <a:ext cx="2533805" cy="359318"/>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solidFill>
                  <a:srgbClr val="FFFFFF"/>
                </a:solidFill>
              </a:rPr>
              <a:t>お客様の変化</a:t>
            </a:r>
            <a:endParaRPr kumimoji="1" lang="ja-JP" altLang="en-US" sz="1400" dirty="0">
              <a:solidFill>
                <a:srgbClr val="FFFFFF"/>
              </a:solidFill>
            </a:endParaRPr>
          </a:p>
        </p:txBody>
      </p:sp>
      <p:sp>
        <p:nvSpPr>
          <p:cNvPr id="13" name="角丸四角形 12"/>
          <p:cNvSpPr/>
          <p:nvPr/>
        </p:nvSpPr>
        <p:spPr>
          <a:xfrm>
            <a:off x="3754244" y="1979344"/>
            <a:ext cx="2533805" cy="359318"/>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solidFill>
                  <a:srgbClr val="FFFFFF"/>
                </a:solidFill>
              </a:rPr>
              <a:t>顧客の課題やニーズ</a:t>
            </a:r>
            <a:endParaRPr kumimoji="1" lang="ja-JP" altLang="en-US" sz="1400" dirty="0">
              <a:solidFill>
                <a:srgbClr val="FFFFFF"/>
              </a:solidFill>
            </a:endParaRPr>
          </a:p>
        </p:txBody>
      </p:sp>
      <p:sp>
        <p:nvSpPr>
          <p:cNvPr id="14" name="角丸四角形 13"/>
          <p:cNvSpPr/>
          <p:nvPr/>
        </p:nvSpPr>
        <p:spPr>
          <a:xfrm>
            <a:off x="1143000" y="2400612"/>
            <a:ext cx="2533805" cy="685179"/>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200" dirty="0" smtClean="0">
                <a:solidFill>
                  <a:srgbClr val="FFFFFF"/>
                </a:solidFill>
              </a:rPr>
              <a:t>製品やサービスの性能や機能の優位性、あるいはコストパフォーマンスの高さ</a:t>
            </a:r>
            <a:endParaRPr kumimoji="1" lang="ja-JP" altLang="en-US" sz="1200" dirty="0">
              <a:solidFill>
                <a:srgbClr val="FFFFFF"/>
              </a:solidFill>
            </a:endParaRPr>
          </a:p>
        </p:txBody>
      </p:sp>
      <p:sp>
        <p:nvSpPr>
          <p:cNvPr id="15" name="角丸四角形 14"/>
          <p:cNvSpPr/>
          <p:nvPr/>
        </p:nvSpPr>
        <p:spPr>
          <a:xfrm>
            <a:off x="6384074" y="2400612"/>
            <a:ext cx="2533805" cy="685179"/>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200" dirty="0" smtClean="0">
                <a:solidFill>
                  <a:srgbClr val="FFFFFF"/>
                </a:solidFill>
              </a:rPr>
              <a:t>顧客に新しい気付きやビジョンを与えられること</a:t>
            </a:r>
            <a:endParaRPr kumimoji="1" lang="ja-JP" altLang="en-US" sz="1200" dirty="0">
              <a:solidFill>
                <a:srgbClr val="FFFFFF"/>
              </a:solidFill>
            </a:endParaRPr>
          </a:p>
        </p:txBody>
      </p:sp>
      <p:sp>
        <p:nvSpPr>
          <p:cNvPr id="16" name="角丸四角形 15"/>
          <p:cNvSpPr/>
          <p:nvPr/>
        </p:nvSpPr>
        <p:spPr>
          <a:xfrm>
            <a:off x="3754244" y="2400612"/>
            <a:ext cx="2533805" cy="685179"/>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200" dirty="0" smtClean="0">
                <a:solidFill>
                  <a:srgbClr val="FFFFFF"/>
                </a:solidFill>
              </a:rPr>
              <a:t>課題解決やニーズを満たすためのテクノロジーやプロセスの組合せの適応性や優位性</a:t>
            </a:r>
            <a:endParaRPr kumimoji="1" lang="ja-JP" altLang="en-US" sz="1200" dirty="0">
              <a:solidFill>
                <a:srgbClr val="FFFFFF"/>
              </a:solidFill>
            </a:endParaRPr>
          </a:p>
        </p:txBody>
      </p:sp>
      <p:sp>
        <p:nvSpPr>
          <p:cNvPr id="17" name="角丸四角形 16"/>
          <p:cNvSpPr/>
          <p:nvPr/>
        </p:nvSpPr>
        <p:spPr>
          <a:xfrm>
            <a:off x="1143000" y="3142788"/>
            <a:ext cx="2533805" cy="359318"/>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solidFill>
                  <a:srgbClr val="FFFFFF"/>
                </a:solidFill>
              </a:rPr>
              <a:t>購買担当や責任者</a:t>
            </a:r>
            <a:endParaRPr kumimoji="1" lang="ja-JP" altLang="en-US" sz="1400" dirty="0">
              <a:solidFill>
                <a:srgbClr val="FFFFFF"/>
              </a:solidFill>
            </a:endParaRPr>
          </a:p>
        </p:txBody>
      </p:sp>
      <p:sp>
        <p:nvSpPr>
          <p:cNvPr id="18" name="角丸四角形 17"/>
          <p:cNvSpPr/>
          <p:nvPr/>
        </p:nvSpPr>
        <p:spPr>
          <a:xfrm>
            <a:off x="6384074" y="3142788"/>
            <a:ext cx="2533805" cy="359318"/>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solidFill>
                  <a:srgbClr val="FFFFFF"/>
                </a:solidFill>
              </a:rPr>
              <a:t>変革推進者</a:t>
            </a:r>
            <a:endParaRPr kumimoji="1" lang="ja-JP" altLang="en-US" sz="1400" dirty="0">
              <a:solidFill>
                <a:srgbClr val="FFFFFF"/>
              </a:solidFill>
            </a:endParaRPr>
          </a:p>
        </p:txBody>
      </p:sp>
      <p:sp>
        <p:nvSpPr>
          <p:cNvPr id="19" name="角丸四角形 18"/>
          <p:cNvSpPr/>
          <p:nvPr/>
        </p:nvSpPr>
        <p:spPr>
          <a:xfrm>
            <a:off x="3754244" y="3142788"/>
            <a:ext cx="2533805" cy="359318"/>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solidFill>
                  <a:srgbClr val="FFFFFF"/>
                </a:solidFill>
              </a:rPr>
              <a:t>プロセス責任者</a:t>
            </a:r>
            <a:endParaRPr kumimoji="1" lang="ja-JP" altLang="en-US" sz="1400" dirty="0">
              <a:solidFill>
                <a:srgbClr val="FFFFFF"/>
              </a:solidFill>
            </a:endParaRPr>
          </a:p>
        </p:txBody>
      </p:sp>
      <p:sp>
        <p:nvSpPr>
          <p:cNvPr id="20" name="角丸四角形 19"/>
          <p:cNvSpPr/>
          <p:nvPr/>
        </p:nvSpPr>
        <p:spPr>
          <a:xfrm>
            <a:off x="1143000" y="3551665"/>
            <a:ext cx="2533805" cy="1439126"/>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rgbClr val="FFFFFF"/>
                </a:solidFill>
              </a:rPr>
              <a:t>購買担当者や責任者の発見</a:t>
            </a:r>
            <a:endParaRPr kumimoji="1" lang="en-US" altLang="ja-JP" sz="1200" dirty="0" smtClean="0">
              <a:solidFill>
                <a:srgbClr val="FFFFFF"/>
              </a:solidFill>
            </a:endParaRPr>
          </a:p>
          <a:p>
            <a:pPr algn="ctr"/>
            <a:r>
              <a:rPr lang="en-US" altLang="ja-JP" sz="1200" dirty="0" smtClean="0">
                <a:solidFill>
                  <a:srgbClr val="FFFFFF"/>
                </a:solidFill>
              </a:rPr>
              <a:t>↓</a:t>
            </a:r>
            <a:endParaRPr lang="en-US" altLang="ja-JP" sz="1200" dirty="0">
              <a:solidFill>
                <a:srgbClr val="FFFFFF"/>
              </a:solidFill>
            </a:endParaRPr>
          </a:p>
          <a:p>
            <a:pPr algn="ctr"/>
            <a:r>
              <a:rPr kumimoji="1" lang="ja-JP" altLang="en-US" sz="1200" dirty="0" smtClean="0">
                <a:solidFill>
                  <a:srgbClr val="FFFFFF"/>
                </a:solidFill>
              </a:rPr>
              <a:t>要求仕様の明確化</a:t>
            </a:r>
            <a:endParaRPr kumimoji="1" lang="en-US" altLang="ja-JP" sz="1200" dirty="0" smtClean="0">
              <a:solidFill>
                <a:srgbClr val="FFFFFF"/>
              </a:solidFill>
            </a:endParaRPr>
          </a:p>
          <a:p>
            <a:pPr algn="ctr"/>
            <a:r>
              <a:rPr lang="en-US" altLang="ja-JP" sz="1200" dirty="0" smtClean="0">
                <a:solidFill>
                  <a:srgbClr val="FFFFFF"/>
                </a:solidFill>
              </a:rPr>
              <a:t>↓</a:t>
            </a:r>
            <a:endParaRPr lang="en-US" altLang="ja-JP" sz="1200" dirty="0">
              <a:solidFill>
                <a:srgbClr val="FFFFFF"/>
              </a:solidFill>
            </a:endParaRPr>
          </a:p>
          <a:p>
            <a:pPr algn="ctr"/>
            <a:r>
              <a:rPr kumimoji="1" lang="ja-JP" altLang="en-US" sz="1200" dirty="0" smtClean="0">
                <a:solidFill>
                  <a:srgbClr val="FFFFFF"/>
                </a:solidFill>
              </a:rPr>
              <a:t>競合優位な条件の設定と交渉</a:t>
            </a:r>
            <a:endParaRPr kumimoji="1" lang="en-US" altLang="ja-JP" sz="1200" dirty="0" smtClean="0">
              <a:solidFill>
                <a:srgbClr val="FFFFFF"/>
              </a:solidFill>
            </a:endParaRPr>
          </a:p>
          <a:p>
            <a:pPr algn="ctr"/>
            <a:r>
              <a:rPr lang="en-US" altLang="ja-JP" sz="1200" dirty="0" smtClean="0">
                <a:solidFill>
                  <a:srgbClr val="FFFFFF"/>
                </a:solidFill>
              </a:rPr>
              <a:t>↓</a:t>
            </a:r>
          </a:p>
          <a:p>
            <a:pPr algn="ctr"/>
            <a:r>
              <a:rPr kumimoji="1" lang="ja-JP" altLang="en-US" sz="1200" dirty="0" smtClean="0">
                <a:solidFill>
                  <a:srgbClr val="FFFFFF"/>
                </a:solidFill>
              </a:rPr>
              <a:t>調達とデリバリー</a:t>
            </a:r>
            <a:endParaRPr kumimoji="1" lang="ja-JP" altLang="en-US" sz="1200" dirty="0">
              <a:solidFill>
                <a:srgbClr val="FFFFFF"/>
              </a:solidFill>
            </a:endParaRPr>
          </a:p>
        </p:txBody>
      </p:sp>
      <p:sp>
        <p:nvSpPr>
          <p:cNvPr id="21" name="角丸四角形 20"/>
          <p:cNvSpPr/>
          <p:nvPr/>
        </p:nvSpPr>
        <p:spPr>
          <a:xfrm>
            <a:off x="6384074" y="3551665"/>
            <a:ext cx="2533805" cy="1439126"/>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rgbClr val="FFFFFF"/>
                </a:solidFill>
              </a:rPr>
              <a:t>変革推進者の発見</a:t>
            </a:r>
            <a:endParaRPr kumimoji="1" lang="en-US" altLang="ja-JP" sz="1200" dirty="0" smtClean="0">
              <a:solidFill>
                <a:srgbClr val="FFFFFF"/>
              </a:solidFill>
            </a:endParaRPr>
          </a:p>
          <a:p>
            <a:pPr algn="ctr"/>
            <a:r>
              <a:rPr lang="en-US" altLang="ja-JP" sz="1200" dirty="0" smtClean="0">
                <a:solidFill>
                  <a:srgbClr val="FFFFFF"/>
                </a:solidFill>
              </a:rPr>
              <a:t>↓</a:t>
            </a:r>
            <a:endParaRPr lang="en-US" altLang="ja-JP" sz="1200" dirty="0">
              <a:solidFill>
                <a:srgbClr val="FFFFFF"/>
              </a:solidFill>
            </a:endParaRPr>
          </a:p>
          <a:p>
            <a:pPr algn="ctr"/>
            <a:r>
              <a:rPr kumimoji="1" lang="ja-JP" altLang="en-US" sz="1200" dirty="0" smtClean="0">
                <a:solidFill>
                  <a:srgbClr val="FFFFFF"/>
                </a:solidFill>
              </a:rPr>
              <a:t>徹底した顧客理解と深い考察</a:t>
            </a:r>
            <a:endParaRPr kumimoji="1" lang="en-US" altLang="ja-JP" sz="1200" dirty="0" smtClean="0">
              <a:solidFill>
                <a:srgbClr val="FFFFFF"/>
              </a:solidFill>
            </a:endParaRPr>
          </a:p>
          <a:p>
            <a:pPr algn="ctr"/>
            <a:r>
              <a:rPr lang="en-US" altLang="ja-JP" sz="1200" dirty="0" smtClean="0">
                <a:solidFill>
                  <a:srgbClr val="FFFFFF"/>
                </a:solidFill>
              </a:rPr>
              <a:t>↓</a:t>
            </a:r>
            <a:endParaRPr lang="en-US" altLang="ja-JP" sz="1200" dirty="0">
              <a:solidFill>
                <a:srgbClr val="FFFFFF"/>
              </a:solidFill>
            </a:endParaRPr>
          </a:p>
          <a:p>
            <a:pPr algn="ctr"/>
            <a:r>
              <a:rPr kumimoji="1" lang="ja-JP" altLang="en-US" sz="1200" dirty="0" smtClean="0">
                <a:solidFill>
                  <a:srgbClr val="FFFFFF"/>
                </a:solidFill>
              </a:rPr>
              <a:t>ビジョンと変革プロセスの提示</a:t>
            </a:r>
            <a:endParaRPr kumimoji="1" lang="en-US" altLang="ja-JP" sz="1200" dirty="0" smtClean="0">
              <a:solidFill>
                <a:srgbClr val="FFFFFF"/>
              </a:solidFill>
            </a:endParaRPr>
          </a:p>
          <a:p>
            <a:pPr algn="ctr"/>
            <a:r>
              <a:rPr lang="en-US" altLang="ja-JP" sz="1200" dirty="0" smtClean="0">
                <a:solidFill>
                  <a:srgbClr val="FFFFFF"/>
                </a:solidFill>
              </a:rPr>
              <a:t>↓</a:t>
            </a:r>
          </a:p>
          <a:p>
            <a:pPr algn="ctr"/>
            <a:r>
              <a:rPr kumimoji="1" lang="ja-JP" altLang="en-US" sz="1200" dirty="0" smtClean="0">
                <a:solidFill>
                  <a:srgbClr val="FFFFFF"/>
                </a:solidFill>
              </a:rPr>
              <a:t>プロジェクトへの貢献とプロデュース</a:t>
            </a:r>
            <a:endParaRPr kumimoji="1" lang="ja-JP" altLang="en-US" sz="1200" dirty="0">
              <a:solidFill>
                <a:srgbClr val="FFFFFF"/>
              </a:solidFill>
            </a:endParaRPr>
          </a:p>
        </p:txBody>
      </p:sp>
      <p:sp>
        <p:nvSpPr>
          <p:cNvPr id="22" name="角丸四角形 21"/>
          <p:cNvSpPr/>
          <p:nvPr/>
        </p:nvSpPr>
        <p:spPr>
          <a:xfrm>
            <a:off x="3754244" y="3551665"/>
            <a:ext cx="2533805" cy="1439126"/>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rgbClr val="FFFFFF"/>
                </a:solidFill>
              </a:rPr>
              <a:t>プロセス責任者の発見</a:t>
            </a:r>
            <a:endParaRPr kumimoji="1" lang="en-US" altLang="ja-JP" sz="1200" dirty="0" smtClean="0">
              <a:solidFill>
                <a:srgbClr val="FFFFFF"/>
              </a:solidFill>
            </a:endParaRPr>
          </a:p>
          <a:p>
            <a:pPr algn="ctr"/>
            <a:r>
              <a:rPr lang="en-US" altLang="ja-JP" sz="1200" dirty="0" smtClean="0">
                <a:solidFill>
                  <a:srgbClr val="FFFFFF"/>
                </a:solidFill>
              </a:rPr>
              <a:t>↓</a:t>
            </a:r>
            <a:endParaRPr lang="en-US" altLang="ja-JP" sz="1200" dirty="0">
              <a:solidFill>
                <a:srgbClr val="FFFFFF"/>
              </a:solidFill>
            </a:endParaRPr>
          </a:p>
          <a:p>
            <a:pPr algn="ctr"/>
            <a:r>
              <a:rPr kumimoji="1" lang="ja-JP" altLang="en-US" sz="1200" dirty="0" smtClean="0">
                <a:solidFill>
                  <a:srgbClr val="FFFFFF"/>
                </a:solidFill>
              </a:rPr>
              <a:t>ニーズや課題の収集と分析</a:t>
            </a:r>
            <a:endParaRPr kumimoji="1" lang="en-US" altLang="ja-JP" sz="1200" dirty="0" smtClean="0">
              <a:solidFill>
                <a:srgbClr val="FFFFFF"/>
              </a:solidFill>
            </a:endParaRPr>
          </a:p>
          <a:p>
            <a:pPr algn="ctr"/>
            <a:r>
              <a:rPr lang="en-US" altLang="ja-JP" sz="1200" dirty="0" smtClean="0">
                <a:solidFill>
                  <a:srgbClr val="FFFFFF"/>
                </a:solidFill>
              </a:rPr>
              <a:t>↓</a:t>
            </a:r>
            <a:endParaRPr lang="en-US" altLang="ja-JP" sz="1200" dirty="0">
              <a:solidFill>
                <a:srgbClr val="FFFFFF"/>
              </a:solidFill>
            </a:endParaRPr>
          </a:p>
          <a:p>
            <a:pPr algn="ctr"/>
            <a:r>
              <a:rPr kumimoji="1" lang="ja-JP" altLang="en-US" sz="1200" dirty="0" smtClean="0">
                <a:solidFill>
                  <a:srgbClr val="FFFFFF"/>
                </a:solidFill>
              </a:rPr>
              <a:t>最適な組合せの設計と提案</a:t>
            </a:r>
            <a:endParaRPr kumimoji="1" lang="en-US" altLang="ja-JP" sz="1200" dirty="0" smtClean="0">
              <a:solidFill>
                <a:srgbClr val="FFFFFF"/>
              </a:solidFill>
            </a:endParaRPr>
          </a:p>
          <a:p>
            <a:pPr algn="ctr"/>
            <a:r>
              <a:rPr lang="en-US" altLang="ja-JP" sz="1200" dirty="0" smtClean="0">
                <a:solidFill>
                  <a:srgbClr val="FFFFFF"/>
                </a:solidFill>
              </a:rPr>
              <a:t>↓</a:t>
            </a:r>
          </a:p>
          <a:p>
            <a:pPr algn="ctr"/>
            <a:r>
              <a:rPr kumimoji="1" lang="ja-JP" altLang="en-US" sz="1200" dirty="0" smtClean="0">
                <a:solidFill>
                  <a:srgbClr val="FFFFFF"/>
                </a:solidFill>
              </a:rPr>
              <a:t>プロジェクト管理とプロデュース</a:t>
            </a:r>
            <a:endParaRPr kumimoji="1" lang="en-US" altLang="ja-JP" sz="1200" dirty="0" smtClean="0">
              <a:solidFill>
                <a:srgbClr val="FFFFFF"/>
              </a:solidFill>
            </a:endParaRPr>
          </a:p>
        </p:txBody>
      </p:sp>
      <p:sp>
        <p:nvSpPr>
          <p:cNvPr id="23" name="角丸四角形 22"/>
          <p:cNvSpPr/>
          <p:nvPr/>
        </p:nvSpPr>
        <p:spPr>
          <a:xfrm>
            <a:off x="1143000" y="5075665"/>
            <a:ext cx="2533805" cy="1430454"/>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171450" indent="-171450">
              <a:buFont typeface="Wingdings" charset="2"/>
              <a:buChar char="v"/>
            </a:pPr>
            <a:r>
              <a:rPr lang="ja-JP" altLang="en-US" sz="1200" dirty="0" smtClean="0">
                <a:solidFill>
                  <a:srgbClr val="FFFFFF"/>
                </a:solidFill>
              </a:rPr>
              <a:t>自分たちの製品やサービスについての知識</a:t>
            </a:r>
            <a:endParaRPr lang="en-US" altLang="ja-JP" sz="1200" dirty="0" smtClean="0">
              <a:solidFill>
                <a:srgbClr val="FFFFFF"/>
              </a:solidFill>
            </a:endParaRPr>
          </a:p>
          <a:p>
            <a:pPr marL="171450" indent="-171450">
              <a:buFont typeface="Wingdings" charset="2"/>
              <a:buChar char="v"/>
            </a:pPr>
            <a:r>
              <a:rPr kumimoji="1" lang="ja-JP" altLang="en-US" sz="1200" dirty="0" smtClean="0">
                <a:solidFill>
                  <a:srgbClr val="FFFFFF"/>
                </a:solidFill>
              </a:rPr>
              <a:t>競合の製品やサービスについての知識と差別化についての見解</a:t>
            </a:r>
            <a:endParaRPr kumimoji="1" lang="en-US" altLang="ja-JP" sz="1200" dirty="0" smtClean="0">
              <a:solidFill>
                <a:srgbClr val="FFFFFF"/>
              </a:solidFill>
            </a:endParaRPr>
          </a:p>
          <a:p>
            <a:pPr marL="171450" indent="-171450">
              <a:buFont typeface="Wingdings" charset="2"/>
              <a:buChar char="v"/>
            </a:pPr>
            <a:r>
              <a:rPr lang="ja-JP" altLang="en-US" sz="1200" dirty="0" smtClean="0">
                <a:solidFill>
                  <a:srgbClr val="FFFFFF"/>
                </a:solidFill>
              </a:rPr>
              <a:t>調達や購買の知識や有利な条件を引き出すことができる交渉力</a:t>
            </a:r>
            <a:endParaRPr kumimoji="1" lang="en-US" altLang="ja-JP" sz="1200" dirty="0" smtClean="0">
              <a:solidFill>
                <a:srgbClr val="FFFFFF"/>
              </a:solidFill>
            </a:endParaRPr>
          </a:p>
        </p:txBody>
      </p:sp>
      <p:sp>
        <p:nvSpPr>
          <p:cNvPr id="24" name="角丸四角形 23"/>
          <p:cNvSpPr/>
          <p:nvPr/>
        </p:nvSpPr>
        <p:spPr>
          <a:xfrm>
            <a:off x="6384074" y="5075665"/>
            <a:ext cx="2533805" cy="1430454"/>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171450" indent="-171450">
              <a:buFont typeface="Wingdings" charset="2"/>
              <a:buChar char="v"/>
            </a:pPr>
            <a:r>
              <a:rPr kumimoji="1" lang="ja-JP" altLang="en-US" sz="1200" dirty="0" smtClean="0">
                <a:solidFill>
                  <a:srgbClr val="FFFFFF"/>
                </a:solidFill>
              </a:rPr>
              <a:t>経営やビジネスについての広範な知識</a:t>
            </a:r>
            <a:endParaRPr kumimoji="1" lang="en-US" altLang="ja-JP" sz="1200" dirty="0" smtClean="0">
              <a:solidFill>
                <a:srgbClr val="FFFFFF"/>
              </a:solidFill>
            </a:endParaRPr>
          </a:p>
          <a:p>
            <a:pPr marL="171450" indent="-171450">
              <a:buFont typeface="Wingdings" charset="2"/>
              <a:buChar char="v"/>
            </a:pPr>
            <a:r>
              <a:rPr lang="ja-JP" altLang="en-US" sz="1200" dirty="0" smtClean="0">
                <a:solidFill>
                  <a:srgbClr val="FFFFFF"/>
                </a:solidFill>
              </a:rPr>
              <a:t>経営の課題やビジョンについての分析力・考察力</a:t>
            </a:r>
            <a:endParaRPr lang="en-US" altLang="ja-JP" sz="1200" dirty="0" smtClean="0">
              <a:solidFill>
                <a:srgbClr val="FFFFFF"/>
              </a:solidFill>
            </a:endParaRPr>
          </a:p>
          <a:p>
            <a:pPr marL="171450" indent="-171450">
              <a:buFont typeface="Wingdings" charset="2"/>
              <a:buChar char="v"/>
            </a:pPr>
            <a:r>
              <a:rPr kumimoji="1" lang="ja-JP" altLang="en-US" sz="1200" dirty="0" smtClean="0">
                <a:solidFill>
                  <a:srgbClr val="FFFFFF"/>
                </a:solidFill>
              </a:rPr>
              <a:t>共感を引き出すコミュニケーション能力</a:t>
            </a:r>
            <a:endParaRPr kumimoji="1" lang="ja-JP" altLang="en-US" sz="1200" dirty="0">
              <a:solidFill>
                <a:srgbClr val="FFFFFF"/>
              </a:solidFill>
            </a:endParaRPr>
          </a:p>
        </p:txBody>
      </p:sp>
      <p:sp>
        <p:nvSpPr>
          <p:cNvPr id="25" name="角丸四角形 24"/>
          <p:cNvSpPr/>
          <p:nvPr/>
        </p:nvSpPr>
        <p:spPr>
          <a:xfrm>
            <a:off x="3754244" y="5075665"/>
            <a:ext cx="2533805" cy="1430454"/>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171450" indent="-171450">
              <a:buFont typeface="Wingdings" charset="2"/>
              <a:buChar char="v"/>
            </a:pPr>
            <a:r>
              <a:rPr kumimoji="1" lang="ja-JP" altLang="en-US" sz="1200" dirty="0" smtClean="0">
                <a:solidFill>
                  <a:srgbClr val="FFFFFF"/>
                </a:solidFill>
              </a:rPr>
              <a:t>テクノロジーやビジネス・プロセスについての知識</a:t>
            </a:r>
            <a:endParaRPr kumimoji="1" lang="en-US" altLang="ja-JP" sz="1200" dirty="0" smtClean="0">
              <a:solidFill>
                <a:srgbClr val="FFFFFF"/>
              </a:solidFill>
            </a:endParaRPr>
          </a:p>
          <a:p>
            <a:pPr marL="171450" indent="-171450">
              <a:buFont typeface="Wingdings" charset="2"/>
              <a:buChar char="v"/>
            </a:pPr>
            <a:r>
              <a:rPr lang="ja-JP" altLang="en-US" sz="1200" dirty="0" smtClean="0">
                <a:solidFill>
                  <a:srgbClr val="FFFFFF"/>
                </a:solidFill>
              </a:rPr>
              <a:t>意志決定プロセスの理解とプロセスを遂行・管理できる能力</a:t>
            </a:r>
          </a:p>
          <a:p>
            <a:pPr marL="171450" indent="-171450">
              <a:buFont typeface="Wingdings" charset="2"/>
              <a:buChar char="v"/>
            </a:pPr>
            <a:r>
              <a:rPr lang="ja-JP" altLang="en-US" sz="1200" dirty="0" smtClean="0">
                <a:solidFill>
                  <a:srgbClr val="FFFFFF"/>
                </a:solidFill>
              </a:rPr>
              <a:t>納得を引き出すドキュメンテーションやプレゼンのスキル</a:t>
            </a:r>
            <a:endParaRPr lang="en-US" altLang="ja-JP" sz="1200" dirty="0" smtClean="0">
              <a:solidFill>
                <a:srgbClr val="FFFFFF"/>
              </a:solidFill>
            </a:endParaRPr>
          </a:p>
        </p:txBody>
      </p:sp>
      <p:sp>
        <p:nvSpPr>
          <p:cNvPr id="26" name="角丸四角形 25"/>
          <p:cNvSpPr/>
          <p:nvPr/>
        </p:nvSpPr>
        <p:spPr>
          <a:xfrm>
            <a:off x="1143000" y="1143000"/>
            <a:ext cx="2533805" cy="359318"/>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rgbClr val="FFFFFF"/>
                </a:solidFill>
              </a:rPr>
              <a:t>営業</a:t>
            </a:r>
            <a:r>
              <a:rPr kumimoji="1" lang="en-US" altLang="ja-JP" sz="2000" dirty="0" smtClean="0">
                <a:solidFill>
                  <a:srgbClr val="FFFFFF"/>
                </a:solidFill>
              </a:rPr>
              <a:t> </a:t>
            </a:r>
            <a:r>
              <a:rPr lang="ja-JP" altLang="en-US" sz="2000" dirty="0" smtClean="0">
                <a:solidFill>
                  <a:srgbClr val="FFFFFF"/>
                </a:solidFill>
              </a:rPr>
              <a:t>１</a:t>
            </a:r>
            <a:r>
              <a:rPr lang="en-US" altLang="ja-JP" sz="2000" dirty="0" smtClean="0">
                <a:solidFill>
                  <a:srgbClr val="FFFFFF"/>
                </a:solidFill>
              </a:rPr>
              <a:t>.</a:t>
            </a:r>
            <a:r>
              <a:rPr lang="ja-JP" altLang="en-US" sz="2000" dirty="0" smtClean="0">
                <a:solidFill>
                  <a:srgbClr val="FFFFFF"/>
                </a:solidFill>
              </a:rPr>
              <a:t>０</a:t>
            </a:r>
            <a:endParaRPr kumimoji="1" lang="ja-JP" altLang="en-US" sz="2000" dirty="0">
              <a:solidFill>
                <a:srgbClr val="FFFFFF"/>
              </a:solidFill>
            </a:endParaRPr>
          </a:p>
        </p:txBody>
      </p:sp>
      <p:sp>
        <p:nvSpPr>
          <p:cNvPr id="27" name="角丸四角形 26"/>
          <p:cNvSpPr/>
          <p:nvPr/>
        </p:nvSpPr>
        <p:spPr>
          <a:xfrm>
            <a:off x="6384074" y="1143000"/>
            <a:ext cx="2533805" cy="359318"/>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rgbClr val="FFFFFF"/>
                </a:solidFill>
              </a:rPr>
              <a:t>営業</a:t>
            </a:r>
            <a:r>
              <a:rPr kumimoji="1" lang="en-US" altLang="ja-JP" sz="2000" dirty="0" smtClean="0">
                <a:solidFill>
                  <a:srgbClr val="FFFFFF"/>
                </a:solidFill>
              </a:rPr>
              <a:t> </a:t>
            </a:r>
            <a:r>
              <a:rPr kumimoji="1" lang="ja-JP" altLang="en-US" sz="2000" dirty="0" smtClean="0">
                <a:solidFill>
                  <a:srgbClr val="FFFFFF"/>
                </a:solidFill>
              </a:rPr>
              <a:t>３</a:t>
            </a:r>
            <a:r>
              <a:rPr kumimoji="1" lang="en-US" altLang="ja-JP" sz="2000" dirty="0" smtClean="0">
                <a:solidFill>
                  <a:srgbClr val="FFFFFF"/>
                </a:solidFill>
              </a:rPr>
              <a:t>.</a:t>
            </a:r>
            <a:r>
              <a:rPr kumimoji="1" lang="ja-JP" altLang="en-US" sz="2000" dirty="0" smtClean="0">
                <a:solidFill>
                  <a:srgbClr val="FFFFFF"/>
                </a:solidFill>
              </a:rPr>
              <a:t>０</a:t>
            </a:r>
            <a:endParaRPr kumimoji="1" lang="ja-JP" altLang="en-US" sz="2000" dirty="0">
              <a:solidFill>
                <a:srgbClr val="FFFFFF"/>
              </a:solidFill>
            </a:endParaRPr>
          </a:p>
        </p:txBody>
      </p:sp>
      <p:sp>
        <p:nvSpPr>
          <p:cNvPr id="28" name="角丸四角形 27"/>
          <p:cNvSpPr/>
          <p:nvPr/>
        </p:nvSpPr>
        <p:spPr>
          <a:xfrm>
            <a:off x="3754244" y="1143000"/>
            <a:ext cx="2533805" cy="359318"/>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rgbClr val="FFFFFF"/>
                </a:solidFill>
              </a:rPr>
              <a:t>営業</a:t>
            </a:r>
            <a:r>
              <a:rPr kumimoji="1" lang="en-US" altLang="ja-JP" sz="2000" dirty="0" smtClean="0">
                <a:solidFill>
                  <a:srgbClr val="FFFFFF"/>
                </a:solidFill>
              </a:rPr>
              <a:t> </a:t>
            </a:r>
            <a:r>
              <a:rPr kumimoji="1" lang="ja-JP" altLang="en-US" sz="2000" dirty="0" smtClean="0">
                <a:solidFill>
                  <a:srgbClr val="FFFFFF"/>
                </a:solidFill>
              </a:rPr>
              <a:t>２</a:t>
            </a:r>
            <a:r>
              <a:rPr kumimoji="1" lang="en-US" altLang="ja-JP" sz="2000" dirty="0" smtClean="0">
                <a:solidFill>
                  <a:srgbClr val="FFFFFF"/>
                </a:solidFill>
              </a:rPr>
              <a:t>.</a:t>
            </a:r>
            <a:r>
              <a:rPr kumimoji="1" lang="ja-JP" altLang="en-US" sz="2000" dirty="0" smtClean="0">
                <a:solidFill>
                  <a:srgbClr val="FFFFFF"/>
                </a:solidFill>
              </a:rPr>
              <a:t>０</a:t>
            </a:r>
            <a:endParaRPr kumimoji="1" lang="ja-JP" altLang="en-US" sz="2000" dirty="0">
              <a:solidFill>
                <a:srgbClr val="FFFFFF"/>
              </a:solidFill>
            </a:endParaRPr>
          </a:p>
        </p:txBody>
      </p:sp>
      <p:sp>
        <p:nvSpPr>
          <p:cNvPr id="29" name="ホームベース 28"/>
          <p:cNvSpPr/>
          <p:nvPr/>
        </p:nvSpPr>
        <p:spPr>
          <a:xfrm>
            <a:off x="269489" y="1143000"/>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900" dirty="0" smtClean="0">
                <a:solidFill>
                  <a:srgbClr val="FFFFFF"/>
                </a:solidFill>
              </a:rPr>
              <a:t>バージョン</a:t>
            </a:r>
            <a:endParaRPr kumimoji="1" lang="ja-JP" altLang="en-US" sz="900" dirty="0">
              <a:solidFill>
                <a:srgbClr val="FFFFFF"/>
              </a:solidFill>
            </a:endParaRPr>
          </a:p>
        </p:txBody>
      </p:sp>
      <p:sp>
        <p:nvSpPr>
          <p:cNvPr id="30" name="ホームベース 29"/>
          <p:cNvSpPr/>
          <p:nvPr/>
        </p:nvSpPr>
        <p:spPr>
          <a:xfrm>
            <a:off x="269489" y="1558073"/>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000" dirty="0" smtClean="0">
                <a:solidFill>
                  <a:srgbClr val="FFFFFF"/>
                </a:solidFill>
              </a:rPr>
              <a:t>スタイル</a:t>
            </a:r>
            <a:endParaRPr kumimoji="1" lang="ja-JP" altLang="en-US" sz="1000" dirty="0">
              <a:solidFill>
                <a:srgbClr val="FFFFFF"/>
              </a:solidFill>
            </a:endParaRPr>
          </a:p>
        </p:txBody>
      </p:sp>
      <p:sp>
        <p:nvSpPr>
          <p:cNvPr id="31" name="ホームベース 30"/>
          <p:cNvSpPr/>
          <p:nvPr/>
        </p:nvSpPr>
        <p:spPr>
          <a:xfrm>
            <a:off x="269489" y="1979344"/>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000" dirty="0" smtClean="0">
                <a:solidFill>
                  <a:srgbClr val="FFFFFF"/>
                </a:solidFill>
              </a:rPr>
              <a:t>活動起点</a:t>
            </a:r>
            <a:endParaRPr kumimoji="1" lang="ja-JP" altLang="en-US" sz="1000" dirty="0">
              <a:solidFill>
                <a:srgbClr val="FFFFFF"/>
              </a:solidFill>
            </a:endParaRPr>
          </a:p>
        </p:txBody>
      </p:sp>
      <p:sp>
        <p:nvSpPr>
          <p:cNvPr id="32" name="ホームベース 31"/>
          <p:cNvSpPr/>
          <p:nvPr/>
        </p:nvSpPr>
        <p:spPr>
          <a:xfrm>
            <a:off x="269489" y="4038600"/>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000" dirty="0" smtClean="0">
                <a:solidFill>
                  <a:srgbClr val="FFFFFF"/>
                </a:solidFill>
              </a:rPr>
              <a:t>営業活動</a:t>
            </a:r>
            <a:endParaRPr kumimoji="1" lang="en-US" altLang="ja-JP" sz="1000" dirty="0" smtClean="0">
              <a:solidFill>
                <a:srgbClr val="FFFFFF"/>
              </a:solidFill>
            </a:endParaRPr>
          </a:p>
          <a:p>
            <a:pPr algn="ctr"/>
            <a:r>
              <a:rPr lang="ja-JP" altLang="en-US" sz="1000" dirty="0" smtClean="0">
                <a:solidFill>
                  <a:srgbClr val="FFFFFF"/>
                </a:solidFill>
              </a:rPr>
              <a:t>プロセス</a:t>
            </a:r>
            <a:endParaRPr kumimoji="1" lang="ja-JP" altLang="en-US" sz="1000" dirty="0">
              <a:solidFill>
                <a:srgbClr val="FFFFFF"/>
              </a:solidFill>
            </a:endParaRPr>
          </a:p>
        </p:txBody>
      </p:sp>
      <p:sp>
        <p:nvSpPr>
          <p:cNvPr id="33" name="ホームベース 32"/>
          <p:cNvSpPr/>
          <p:nvPr/>
        </p:nvSpPr>
        <p:spPr>
          <a:xfrm>
            <a:off x="269489" y="3142788"/>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800" dirty="0" smtClean="0">
                <a:solidFill>
                  <a:srgbClr val="FFFFFF"/>
                </a:solidFill>
              </a:rPr>
              <a:t>カウンターパート</a:t>
            </a:r>
            <a:endParaRPr kumimoji="1" lang="ja-JP" altLang="en-US" sz="800" dirty="0">
              <a:solidFill>
                <a:srgbClr val="FFFFFF"/>
              </a:solidFill>
            </a:endParaRPr>
          </a:p>
        </p:txBody>
      </p:sp>
      <p:sp>
        <p:nvSpPr>
          <p:cNvPr id="34" name="ホームベース 33"/>
          <p:cNvSpPr/>
          <p:nvPr/>
        </p:nvSpPr>
        <p:spPr>
          <a:xfrm>
            <a:off x="269489" y="5584282"/>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900" dirty="0" smtClean="0">
                <a:solidFill>
                  <a:srgbClr val="FFFFFF"/>
                </a:solidFill>
              </a:rPr>
              <a:t>求められる</a:t>
            </a:r>
            <a:r>
              <a:rPr kumimoji="1" lang="ja-JP" altLang="en-US" sz="1000" dirty="0" smtClean="0">
                <a:solidFill>
                  <a:srgbClr val="FFFFFF"/>
                </a:solidFill>
              </a:rPr>
              <a:t>能力</a:t>
            </a:r>
            <a:endParaRPr kumimoji="1" lang="ja-JP" altLang="en-US" sz="1000" dirty="0">
              <a:solidFill>
                <a:srgbClr val="FFFFFF"/>
              </a:solidFill>
            </a:endParaRPr>
          </a:p>
        </p:txBody>
      </p:sp>
      <p:sp>
        <p:nvSpPr>
          <p:cNvPr id="35" name="ホームベース 34"/>
          <p:cNvSpPr/>
          <p:nvPr/>
        </p:nvSpPr>
        <p:spPr>
          <a:xfrm>
            <a:off x="269489" y="2590800"/>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000" dirty="0" smtClean="0">
                <a:solidFill>
                  <a:srgbClr val="FFFFFF"/>
                </a:solidFill>
              </a:rPr>
              <a:t>提供価値</a:t>
            </a:r>
            <a:endParaRPr kumimoji="1" lang="ja-JP" altLang="en-US" sz="1000" dirty="0">
              <a:solidFill>
                <a:srgbClr val="FFFFFF"/>
              </a:solidFill>
            </a:endParaRPr>
          </a:p>
        </p:txBody>
      </p:sp>
    </p:spTree>
    <p:extLst>
      <p:ext uri="{BB962C8B-B14F-4D97-AF65-F5344CB8AC3E}">
        <p14:creationId xmlns:p14="http://schemas.microsoft.com/office/powerpoint/2010/main" val="4268151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ppt_x</p:attrName>
                                        </p:attrNameLst>
                                      </p:cBhvr>
                                      <p:tavLst>
                                        <p:tav tm="0">
                                          <p:val>
                                            <p:strVal val="#ppt_x-#ppt_w*1.125000"/>
                                          </p:val>
                                        </p:tav>
                                        <p:tav tm="100000">
                                          <p:val>
                                            <p:strVal val="#ppt_x"/>
                                          </p:val>
                                        </p:tav>
                                      </p:tavLst>
                                    </p:anim>
                                    <p:animEffect transition="in" filter="wipe(right)">
                                      <p:cBhvr>
                                        <p:cTn id="12" dur="500"/>
                                        <p:tgtEl>
                                          <p:spTgt spid="12"/>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p:tgtEl>
                                          <p:spTgt spid="15"/>
                                        </p:tgtEl>
                                        <p:attrNameLst>
                                          <p:attrName>ppt_x</p:attrName>
                                        </p:attrNameLst>
                                      </p:cBhvr>
                                      <p:tavLst>
                                        <p:tav tm="0">
                                          <p:val>
                                            <p:strVal val="#ppt_x-#ppt_w*1.125000"/>
                                          </p:val>
                                        </p:tav>
                                        <p:tav tm="100000">
                                          <p:val>
                                            <p:strVal val="#ppt_x"/>
                                          </p:val>
                                        </p:tav>
                                      </p:tavLst>
                                    </p:anim>
                                    <p:animEffect transition="in" filter="wipe(right)">
                                      <p:cBhvr>
                                        <p:cTn id="16" dur="500"/>
                                        <p:tgtEl>
                                          <p:spTgt spid="15"/>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p:tgtEl>
                                          <p:spTgt spid="18"/>
                                        </p:tgtEl>
                                        <p:attrNameLst>
                                          <p:attrName>ppt_x</p:attrName>
                                        </p:attrNameLst>
                                      </p:cBhvr>
                                      <p:tavLst>
                                        <p:tav tm="0">
                                          <p:val>
                                            <p:strVal val="#ppt_x-#ppt_w*1.125000"/>
                                          </p:val>
                                        </p:tav>
                                        <p:tav tm="100000">
                                          <p:val>
                                            <p:strVal val="#ppt_x"/>
                                          </p:val>
                                        </p:tav>
                                      </p:tavLst>
                                    </p:anim>
                                    <p:animEffect transition="in" filter="wipe(right)">
                                      <p:cBhvr>
                                        <p:cTn id="20" dur="500"/>
                                        <p:tgtEl>
                                          <p:spTgt spid="1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ppt_x</p:attrName>
                                        </p:attrNameLst>
                                      </p:cBhvr>
                                      <p:tavLst>
                                        <p:tav tm="0">
                                          <p:val>
                                            <p:strVal val="#ppt_x-#ppt_w*1.125000"/>
                                          </p:val>
                                        </p:tav>
                                        <p:tav tm="100000">
                                          <p:val>
                                            <p:strVal val="#ppt_x"/>
                                          </p:val>
                                        </p:tav>
                                      </p:tavLst>
                                    </p:anim>
                                    <p:animEffect transition="in" filter="wipe(right)">
                                      <p:cBhvr>
                                        <p:cTn id="24" dur="500"/>
                                        <p:tgtEl>
                                          <p:spTgt spid="21"/>
                                        </p:tgtEl>
                                      </p:cBhvr>
                                    </p:animEffect>
                                  </p:childTnLst>
                                </p:cTn>
                              </p:par>
                              <p:par>
                                <p:cTn id="25" presetID="12" presetClass="entr" presetSubtype="8"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p:tgtEl>
                                          <p:spTgt spid="24"/>
                                        </p:tgtEl>
                                        <p:attrNameLst>
                                          <p:attrName>ppt_x</p:attrName>
                                        </p:attrNameLst>
                                      </p:cBhvr>
                                      <p:tavLst>
                                        <p:tav tm="0">
                                          <p:val>
                                            <p:strVal val="#ppt_x-#ppt_w*1.125000"/>
                                          </p:val>
                                        </p:tav>
                                        <p:tav tm="100000">
                                          <p:val>
                                            <p:strVal val="#ppt_x"/>
                                          </p:val>
                                        </p:tav>
                                      </p:tavLst>
                                    </p:anim>
                                    <p:animEffect transition="in" filter="wipe(right)">
                                      <p:cBhvr>
                                        <p:cTn id="28" dur="500"/>
                                        <p:tgtEl>
                                          <p:spTgt spid="24"/>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p:tgtEl>
                                          <p:spTgt spid="27"/>
                                        </p:tgtEl>
                                        <p:attrNameLst>
                                          <p:attrName>ppt_x</p:attrName>
                                        </p:attrNameLst>
                                      </p:cBhvr>
                                      <p:tavLst>
                                        <p:tav tm="0">
                                          <p:val>
                                            <p:strVal val="#ppt_x-#ppt_w*1.125000"/>
                                          </p:val>
                                        </p:tav>
                                        <p:tav tm="100000">
                                          <p:val>
                                            <p:strVal val="#ppt_x"/>
                                          </p:val>
                                        </p:tav>
                                      </p:tavLst>
                                    </p:anim>
                                    <p:animEffect transition="in" filter="wipe(right)">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5" grpId="0" animBg="1"/>
      <p:bldP spid="18" grpId="0" animBg="1"/>
      <p:bldP spid="21" grpId="0" animBg="1"/>
      <p:bldP spid="24" grpId="0" animBg="1"/>
      <p:bldP spid="2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経営方針と業績評価</a:t>
            </a:r>
            <a:endParaRPr kumimoji="1" lang="ja-JP" altLang="en-US" dirty="0"/>
          </a:p>
        </p:txBody>
      </p:sp>
      <p:sp>
        <p:nvSpPr>
          <p:cNvPr id="3" name="角丸四角形 2"/>
          <p:cNvSpPr/>
          <p:nvPr/>
        </p:nvSpPr>
        <p:spPr>
          <a:xfrm>
            <a:off x="228600" y="1346200"/>
            <a:ext cx="8686800" cy="990600"/>
          </a:xfrm>
          <a:prstGeom prst="roundRect">
            <a:avLst>
              <a:gd name="adj" fmla="val 0"/>
            </a:avLst>
          </a:prstGeom>
          <a:solidFill>
            <a:srgbClr val="0000FF"/>
          </a:solidFill>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3200" b="0" i="0" u="none" strike="noStrike" cap="none" normalizeH="0" baseline="0" dirty="0" smtClean="0">
                <a:ln>
                  <a:noFill/>
                </a:ln>
                <a:solidFill>
                  <a:srgbClr val="FFFFFF"/>
                </a:solidFill>
                <a:effectLst/>
                <a:latin typeface="Arial" charset="0"/>
                <a:ea typeface="HG丸ｺﾞｼｯｸM-PRO" pitchFamily="50" charset="-128"/>
              </a:rPr>
              <a:t>利益志向の収益基盤</a:t>
            </a:r>
            <a:endParaRPr kumimoji="0" lang="en-US" altLang="ja-JP" sz="32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rgbClr val="FFFFFF"/>
                </a:solidFill>
                <a:latin typeface="Arial" charset="0"/>
                <a:ea typeface="HG丸ｺﾞｼｯｸM-PRO" pitchFamily="50" charset="-128"/>
              </a:rPr>
              <a:t>例：「売上高</a:t>
            </a:r>
            <a:r>
              <a:rPr kumimoji="0" lang="en-US" altLang="ja-JP" sz="1400" dirty="0" smtClean="0">
                <a:solidFill>
                  <a:srgbClr val="FFFFFF"/>
                </a:solidFill>
                <a:latin typeface="Arial" charset="0"/>
                <a:ea typeface="HG丸ｺﾞｼｯｸM-PRO" pitchFamily="50" charset="-128"/>
              </a:rPr>
              <a:t>1000</a:t>
            </a:r>
            <a:r>
              <a:rPr kumimoji="0" lang="ja-JP" altLang="en-US" sz="1400" dirty="0" smtClean="0">
                <a:solidFill>
                  <a:srgbClr val="FFFFFF"/>
                </a:solidFill>
                <a:latin typeface="Arial" charset="0"/>
                <a:ea typeface="HG丸ｺﾞｼｯｸM-PRO" pitchFamily="50" charset="-128"/>
              </a:rPr>
              <a:t>億円・営業利益</a:t>
            </a:r>
            <a:r>
              <a:rPr kumimoji="0" lang="en-US" altLang="ja-JP" sz="1400" dirty="0" smtClean="0">
                <a:solidFill>
                  <a:srgbClr val="FFFFFF"/>
                </a:solidFill>
                <a:latin typeface="Arial" charset="0"/>
                <a:ea typeface="HG丸ｺﾞｼｯｸM-PRO" pitchFamily="50" charset="-128"/>
              </a:rPr>
              <a:t>50</a:t>
            </a:r>
            <a:r>
              <a:rPr kumimoji="0" lang="ja-JP" altLang="en-US" sz="1400" dirty="0" smtClean="0">
                <a:solidFill>
                  <a:srgbClr val="FFFFFF"/>
                </a:solidFill>
                <a:latin typeface="Arial" charset="0"/>
                <a:ea typeface="HG丸ｺﾞｼｯｸM-PRO" pitchFamily="50" charset="-128"/>
              </a:rPr>
              <a:t>億円の企業」から「売上高</a:t>
            </a:r>
            <a:r>
              <a:rPr kumimoji="0" lang="en-US" altLang="ja-JP" sz="1400" dirty="0" smtClean="0">
                <a:solidFill>
                  <a:srgbClr val="FFFFFF"/>
                </a:solidFill>
                <a:latin typeface="Arial" charset="0"/>
                <a:ea typeface="HG丸ｺﾞｼｯｸM-PRO" pitchFamily="50" charset="-128"/>
              </a:rPr>
              <a:t>100</a:t>
            </a:r>
            <a:r>
              <a:rPr kumimoji="0" lang="ja-JP" altLang="en-US" sz="1400" dirty="0" smtClean="0">
                <a:solidFill>
                  <a:srgbClr val="FFFFFF"/>
                </a:solidFill>
                <a:latin typeface="Arial" charset="0"/>
                <a:ea typeface="HG丸ｺﾞｼｯｸM-PRO" pitchFamily="50" charset="-128"/>
              </a:rPr>
              <a:t>億円・営業利益</a:t>
            </a:r>
            <a:r>
              <a:rPr kumimoji="0" lang="en-US" altLang="ja-JP" sz="1400" dirty="0" smtClean="0">
                <a:solidFill>
                  <a:srgbClr val="FFFFFF"/>
                </a:solidFill>
                <a:latin typeface="Arial" charset="0"/>
                <a:ea typeface="HG丸ｺﾞｼｯｸM-PRO" pitchFamily="50" charset="-128"/>
              </a:rPr>
              <a:t>50</a:t>
            </a:r>
            <a:r>
              <a:rPr kumimoji="0" lang="ja-JP" altLang="en-US" sz="1400" dirty="0" smtClean="0">
                <a:solidFill>
                  <a:srgbClr val="FFFFFF"/>
                </a:solidFill>
                <a:latin typeface="Arial" charset="0"/>
                <a:ea typeface="HG丸ｺﾞｼｯｸM-PRO" pitchFamily="50" charset="-128"/>
              </a:rPr>
              <a:t>億円の企業」へ</a:t>
            </a:r>
            <a:endParaRPr kumimoji="0" lang="ja-JP" altLang="en-US"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7" name="角丸四角形 6"/>
          <p:cNvSpPr/>
          <p:nvPr/>
        </p:nvSpPr>
        <p:spPr>
          <a:xfrm>
            <a:off x="233363" y="5537200"/>
            <a:ext cx="4343400" cy="609600"/>
          </a:xfrm>
          <a:prstGeom prst="roundRect">
            <a:avLst>
              <a:gd name="adj" fmla="val 0"/>
            </a:avLst>
          </a:prstGeom>
          <a:solidFill>
            <a:srgbClr val="008040"/>
          </a:solidFill>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800" b="0" i="0" u="none" strike="noStrike" cap="none" normalizeH="0" baseline="0" dirty="0" smtClean="0">
                <a:ln>
                  <a:noFill/>
                </a:ln>
                <a:solidFill>
                  <a:srgbClr val="FFFFFF"/>
                </a:solidFill>
                <a:effectLst/>
                <a:latin typeface="Arial" charset="0"/>
                <a:ea typeface="HG丸ｺﾞｼｯｸM-PRO" pitchFamily="50" charset="-128"/>
              </a:rPr>
              <a:t>エンジニア</a:t>
            </a:r>
          </a:p>
        </p:txBody>
      </p:sp>
      <p:sp>
        <p:nvSpPr>
          <p:cNvPr id="8" name="角丸四角形 7"/>
          <p:cNvSpPr/>
          <p:nvPr/>
        </p:nvSpPr>
        <p:spPr>
          <a:xfrm>
            <a:off x="4570413" y="5537200"/>
            <a:ext cx="4343400" cy="609600"/>
          </a:xfrm>
          <a:prstGeom prst="roundRect">
            <a:avLst>
              <a:gd name="adj" fmla="val 0"/>
            </a:avLst>
          </a:prstGeom>
          <a:solidFill>
            <a:srgbClr val="3366FF"/>
          </a:solidFill>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800" b="0" i="0" u="none" strike="noStrike" cap="none" normalizeH="0" baseline="0" dirty="0" smtClean="0">
                <a:ln>
                  <a:noFill/>
                </a:ln>
                <a:solidFill>
                  <a:srgbClr val="FFFFFF"/>
                </a:solidFill>
                <a:effectLst/>
                <a:latin typeface="Arial" charset="0"/>
                <a:ea typeface="HG丸ｺﾞｼｯｸM-PRO" pitchFamily="50" charset="-128"/>
              </a:rPr>
              <a:t>営　業</a:t>
            </a:r>
          </a:p>
        </p:txBody>
      </p:sp>
      <p:sp>
        <p:nvSpPr>
          <p:cNvPr id="9" name="上矢印 8"/>
          <p:cNvSpPr/>
          <p:nvPr/>
        </p:nvSpPr>
        <p:spPr>
          <a:xfrm>
            <a:off x="1752600" y="2286000"/>
            <a:ext cx="1295400" cy="3352800"/>
          </a:xfrm>
          <a:prstGeom prst="upArrow">
            <a:avLst/>
          </a:prstGeom>
          <a:solidFill>
            <a:schemeClr val="accent6">
              <a:lumMod val="60000"/>
              <a:lumOff val="40000"/>
            </a:schemeClr>
          </a:solidFill>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ja-JP" altLang="en-US" sz="3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0" name="上矢印 9"/>
          <p:cNvSpPr/>
          <p:nvPr/>
        </p:nvSpPr>
        <p:spPr>
          <a:xfrm>
            <a:off x="6096000" y="2286000"/>
            <a:ext cx="1295400" cy="3352800"/>
          </a:xfrm>
          <a:prstGeom prst="upArrow">
            <a:avLst/>
          </a:prstGeom>
          <a:solidFill>
            <a:schemeClr val="accent6">
              <a:lumMod val="60000"/>
              <a:lumOff val="40000"/>
            </a:schemeClr>
          </a:solidFill>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ja-JP" altLang="en-US" sz="3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4" name="角丸四角形 3"/>
          <p:cNvSpPr/>
          <p:nvPr/>
        </p:nvSpPr>
        <p:spPr>
          <a:xfrm>
            <a:off x="227013" y="3200400"/>
            <a:ext cx="8686800" cy="990600"/>
          </a:xfrm>
          <a:prstGeom prst="roundRect">
            <a:avLst>
              <a:gd name="adj" fmla="val 0"/>
            </a:avLst>
          </a:prstGeom>
          <a:solidFill>
            <a:srgbClr val="FF6600"/>
          </a:solidFill>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3600" b="0" i="0" u="none" strike="noStrike" cap="none" normalizeH="0" baseline="0" dirty="0" smtClean="0">
                <a:ln>
                  <a:noFill/>
                </a:ln>
                <a:solidFill>
                  <a:srgbClr val="FFFFFF"/>
                </a:solidFill>
                <a:effectLst/>
                <a:latin typeface="Arial" charset="0"/>
                <a:ea typeface="HG丸ｺﾞｼｯｸM-PRO" pitchFamily="50" charset="-128"/>
              </a:rPr>
              <a:t>徹底した顧客価値の追求</a:t>
            </a:r>
            <a:endParaRPr kumimoji="0" lang="en-US" altLang="ja-JP" sz="36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「工数の追求」から「成果の追求」へ</a:t>
            </a:r>
          </a:p>
        </p:txBody>
      </p:sp>
      <p:sp>
        <p:nvSpPr>
          <p:cNvPr id="5" name="角丸四角形 4"/>
          <p:cNvSpPr/>
          <p:nvPr/>
        </p:nvSpPr>
        <p:spPr>
          <a:xfrm>
            <a:off x="227013" y="4394200"/>
            <a:ext cx="4343400" cy="990600"/>
          </a:xfrm>
          <a:prstGeom prst="roundRect">
            <a:avLst>
              <a:gd name="adj" fmla="val 0"/>
            </a:avLst>
          </a:prstGeom>
          <a:solidFill>
            <a:srgbClr val="008040"/>
          </a:solidFill>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smtClean="0">
                <a:ln>
                  <a:noFill/>
                </a:ln>
                <a:solidFill>
                  <a:srgbClr val="FFFFFF"/>
                </a:solidFill>
                <a:effectLst/>
                <a:latin typeface="Arial" charset="0"/>
                <a:ea typeface="HG丸ｺﾞｼｯｸM-PRO" pitchFamily="50" charset="-128"/>
              </a:rPr>
              <a:t>高い技術力と生産性で</a:t>
            </a:r>
            <a:endParaRPr kumimoji="0" lang="en-US" altLang="ja-JP" sz="20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800" b="0" i="0" u="none" strike="noStrike" cap="none" normalizeH="0" baseline="0" dirty="0" smtClean="0">
                <a:ln>
                  <a:noFill/>
                </a:ln>
                <a:solidFill>
                  <a:srgbClr val="FFFFFF"/>
                </a:solidFill>
                <a:effectLst/>
                <a:latin typeface="Arial" charset="0"/>
                <a:ea typeface="HG丸ｺﾞｼｯｸM-PRO" pitchFamily="50" charset="-128"/>
              </a:rPr>
              <a:t>業績評価</a:t>
            </a:r>
          </a:p>
        </p:txBody>
      </p:sp>
      <p:sp>
        <p:nvSpPr>
          <p:cNvPr id="6" name="角丸四角形 5"/>
          <p:cNvSpPr/>
          <p:nvPr/>
        </p:nvSpPr>
        <p:spPr>
          <a:xfrm>
            <a:off x="4564063" y="4394200"/>
            <a:ext cx="4343400" cy="990600"/>
          </a:xfrm>
          <a:prstGeom prst="roundRect">
            <a:avLst>
              <a:gd name="adj" fmla="val 0"/>
            </a:avLst>
          </a:prstGeom>
          <a:solidFill>
            <a:srgbClr val="3366FF"/>
          </a:solidFill>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smtClean="0">
                <a:ln>
                  <a:noFill/>
                </a:ln>
                <a:solidFill>
                  <a:srgbClr val="FFFFFF"/>
                </a:solidFill>
                <a:effectLst/>
                <a:latin typeface="Arial" charset="0"/>
                <a:ea typeface="HG丸ｺﾞｼｯｸM-PRO" pitchFamily="50" charset="-128"/>
              </a:rPr>
              <a:t>経営・事業方針に一致した</a:t>
            </a:r>
            <a:endParaRPr kumimoji="0" lang="en-US" altLang="ja-JP" sz="20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800" b="0" i="0" u="none" strike="noStrike" cap="none" normalizeH="0" baseline="0" dirty="0" smtClean="0">
                <a:ln>
                  <a:noFill/>
                </a:ln>
                <a:solidFill>
                  <a:srgbClr val="FFFFFF"/>
                </a:solidFill>
                <a:effectLst/>
                <a:latin typeface="Arial" charset="0"/>
                <a:ea typeface="HG丸ｺﾞｼｯｸM-PRO" pitchFamily="50" charset="-128"/>
              </a:rPr>
              <a:t>業績評価</a:t>
            </a:r>
          </a:p>
        </p:txBody>
      </p:sp>
    </p:spTree>
    <p:extLst>
      <p:ext uri="{BB962C8B-B14F-4D97-AF65-F5344CB8AC3E}">
        <p14:creationId xmlns:p14="http://schemas.microsoft.com/office/powerpoint/2010/main" val="519393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4" grpId="0" animBg="1"/>
      <p:bldP spid="5"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5239050" y="5359400"/>
            <a:ext cx="3359151" cy="768350"/>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関連情報</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38</a:t>
            </a:fld>
            <a:endParaRPr kumimoji="1" lang="ja-JP" altLang="en-US"/>
          </a:p>
        </p:txBody>
      </p:sp>
      <p:sp>
        <p:nvSpPr>
          <p:cNvPr id="7" name="正方形/長方形 6"/>
          <p:cNvSpPr/>
          <p:nvPr/>
        </p:nvSpPr>
        <p:spPr>
          <a:xfrm>
            <a:off x="1377949" y="4398006"/>
            <a:ext cx="1525327" cy="215444"/>
          </a:xfrm>
          <a:prstGeom prst="rect">
            <a:avLst/>
          </a:prstGeom>
        </p:spPr>
        <p:txBody>
          <a:bodyPr wrap="none">
            <a:spAutoFit/>
          </a:bodyPr>
          <a:lstStyle/>
          <a:p>
            <a:r>
              <a:rPr lang="en-US" altLang="ja-JP" sz="800" dirty="0" smtClean="0">
                <a:solidFill>
                  <a:srgbClr val="595959"/>
                </a:solidFill>
              </a:rPr>
              <a:t>http://libra.netcommerce.co.jp/</a:t>
            </a:r>
            <a:endParaRPr lang="ja-JP" altLang="en-US" sz="800" dirty="0">
              <a:solidFill>
                <a:srgbClr val="595959"/>
              </a:solidFill>
            </a:endParaRPr>
          </a:p>
        </p:txBody>
      </p:sp>
      <p:pic>
        <p:nvPicPr>
          <p:cNvPr id="8" name="図 7" descr="LIBRA_logo-300x5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861" y="4453538"/>
            <a:ext cx="762089" cy="134636"/>
          </a:xfrm>
          <a:prstGeom prst="rect">
            <a:avLst/>
          </a:prstGeom>
        </p:spPr>
      </p:pic>
      <p:pic>
        <p:nvPicPr>
          <p:cNvPr id="9" name="図 8" descr="スクリーンショット 2014-11-13 16.16.2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861" y="1215434"/>
            <a:ext cx="2279120" cy="3099952"/>
          </a:xfrm>
          <a:prstGeom prst="rect">
            <a:avLst/>
          </a:prstGeom>
          <a:ln>
            <a:noFill/>
          </a:ln>
          <a:effectLst>
            <a:outerShdw blurRad="292100" dist="139700" dir="2700000" algn="tl" rotWithShape="0">
              <a:srgbClr val="333333">
                <a:alpha val="65000"/>
              </a:srgbClr>
            </a:outerShdw>
          </a:effectLst>
        </p:spPr>
      </p:pic>
      <p:sp>
        <p:nvSpPr>
          <p:cNvPr id="10" name="テキスト ボックス 2"/>
          <p:cNvSpPr txBox="1">
            <a:spLocks noChangeArrowheads="1"/>
          </p:cNvSpPr>
          <p:nvPr/>
        </p:nvSpPr>
        <p:spPr bwMode="auto">
          <a:xfrm>
            <a:off x="3248527" y="4407910"/>
            <a:ext cx="2351926" cy="215444"/>
          </a:xfrm>
          <a:prstGeom prst="rect">
            <a:avLst/>
          </a:prstGeom>
          <a:noFill/>
          <a:ln w="9525">
            <a:noFill/>
            <a:miter lim="800000"/>
            <a:headEnd/>
            <a:tailEnd/>
          </a:ln>
        </p:spPr>
        <p:txBody>
          <a:bodyPr wrap="none">
            <a:spAutoFit/>
          </a:bodyPr>
          <a:lstStyle/>
          <a:p>
            <a:pPr algn="l"/>
            <a:r>
              <a:rPr lang="en-US" altLang="ja-JP" sz="800" dirty="0" smtClean="0">
                <a:solidFill>
                  <a:srgbClr val="595959"/>
                </a:solidFill>
                <a:latin typeface="メイリオ"/>
                <a:ea typeface="メイリオ"/>
                <a:cs typeface="メイリオ"/>
              </a:rPr>
              <a:t>【</a:t>
            </a:r>
            <a:r>
              <a:rPr lang="ja-JP" altLang="en-US" sz="800" dirty="0" smtClean="0">
                <a:solidFill>
                  <a:srgbClr val="595959"/>
                </a:solidFill>
                <a:latin typeface="メイリオ"/>
                <a:ea typeface="メイリオ"/>
                <a:cs typeface="メイリオ"/>
              </a:rPr>
              <a:t>毎日更新</a:t>
            </a:r>
            <a:r>
              <a:rPr lang="en-US" altLang="ja-JP" sz="800" dirty="0" smtClean="0">
                <a:solidFill>
                  <a:srgbClr val="595959"/>
                </a:solidFill>
                <a:latin typeface="メイリオ"/>
                <a:ea typeface="メイリオ"/>
                <a:cs typeface="メイリオ"/>
              </a:rPr>
              <a:t>】</a:t>
            </a:r>
            <a:r>
              <a:rPr lang="en-US" altLang="ja-JP" sz="800" dirty="0" err="1" smtClean="0">
                <a:solidFill>
                  <a:srgbClr val="595959"/>
                </a:solidFill>
                <a:latin typeface="メイリオ"/>
                <a:ea typeface="メイリオ"/>
                <a:cs typeface="メイリオ"/>
              </a:rPr>
              <a:t>Itmedia</a:t>
            </a:r>
            <a:r>
              <a:rPr lang="en-US" altLang="ja-JP" sz="800" dirty="0" smtClean="0">
                <a:solidFill>
                  <a:srgbClr val="595959"/>
                </a:solidFill>
                <a:latin typeface="メイリオ"/>
                <a:ea typeface="メイリオ"/>
                <a:cs typeface="メイリオ"/>
              </a:rPr>
              <a:t> </a:t>
            </a:r>
            <a:r>
              <a:rPr lang="ja-JP" altLang="en-US" sz="800" dirty="0" smtClean="0">
                <a:solidFill>
                  <a:srgbClr val="595959"/>
                </a:solidFill>
                <a:latin typeface="メイリオ"/>
                <a:ea typeface="メイリオ"/>
                <a:cs typeface="メイリオ"/>
              </a:rPr>
              <a:t>オルタナティブ・ブログ</a:t>
            </a:r>
            <a:endParaRPr lang="ja-JP" altLang="en-US" sz="800" dirty="0">
              <a:solidFill>
                <a:srgbClr val="595959"/>
              </a:solidFill>
              <a:latin typeface="メイリオ"/>
              <a:ea typeface="メイリオ"/>
              <a:cs typeface="メイリオ"/>
            </a:endParaRPr>
          </a:p>
        </p:txBody>
      </p:sp>
      <p:sp>
        <p:nvSpPr>
          <p:cNvPr id="11" name="正方形/長方形 5">
            <a:hlinkClick r:id="rId4"/>
          </p:cNvPr>
          <p:cNvSpPr>
            <a:spLocks noChangeArrowheads="1"/>
          </p:cNvSpPr>
          <p:nvPr/>
        </p:nvSpPr>
        <p:spPr bwMode="auto">
          <a:xfrm>
            <a:off x="3861175" y="4569044"/>
            <a:ext cx="1908295" cy="215444"/>
          </a:xfrm>
          <a:prstGeom prst="rect">
            <a:avLst/>
          </a:prstGeom>
          <a:noFill/>
          <a:ln w="9525">
            <a:noFill/>
            <a:miter lim="800000"/>
            <a:headEnd/>
            <a:tailEnd/>
          </a:ln>
        </p:spPr>
        <p:txBody>
          <a:bodyPr wrap="none">
            <a:spAutoFit/>
          </a:bodyPr>
          <a:lstStyle/>
          <a:p>
            <a:r>
              <a:rPr lang="en-US" altLang="ja-JP" sz="800" dirty="0">
                <a:solidFill>
                  <a:srgbClr val="595959"/>
                </a:solidFill>
                <a:effectLst/>
              </a:rPr>
              <a:t>http://</a:t>
            </a:r>
            <a:r>
              <a:rPr lang="en-US" altLang="ja-JP" sz="800" dirty="0" err="1">
                <a:solidFill>
                  <a:srgbClr val="595959"/>
                </a:solidFill>
                <a:effectLst/>
              </a:rPr>
              <a:t>blogs.itmedia.co.jp</a:t>
            </a:r>
            <a:r>
              <a:rPr lang="en-US" altLang="ja-JP" sz="800" dirty="0">
                <a:solidFill>
                  <a:srgbClr val="595959"/>
                </a:solidFill>
                <a:effectLst/>
              </a:rPr>
              <a:t>/</a:t>
            </a:r>
            <a:r>
              <a:rPr lang="en-US" altLang="ja-JP" sz="800" dirty="0" err="1">
                <a:solidFill>
                  <a:srgbClr val="595959"/>
                </a:solidFill>
                <a:effectLst/>
              </a:rPr>
              <a:t>itsolutionjuku</a:t>
            </a:r>
            <a:r>
              <a:rPr lang="en-US" altLang="ja-JP" sz="800" dirty="0">
                <a:solidFill>
                  <a:srgbClr val="595959"/>
                </a:solidFill>
                <a:effectLst/>
              </a:rPr>
              <a:t>/</a:t>
            </a:r>
            <a:endParaRPr lang="ja-JP" altLang="en-US" sz="800" dirty="0">
              <a:solidFill>
                <a:srgbClr val="595959"/>
              </a:solidFill>
              <a:effectLst/>
            </a:endParaRPr>
          </a:p>
        </p:txBody>
      </p:sp>
      <p:pic>
        <p:nvPicPr>
          <p:cNvPr id="12" name="図 11" descr="スクリーンショット 2014-06-09 15.36.0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181" y="1215434"/>
            <a:ext cx="2684589" cy="2946400"/>
          </a:xfrm>
          <a:prstGeom prst="rect">
            <a:avLst/>
          </a:prstGeom>
          <a:ln>
            <a:noFill/>
          </a:ln>
          <a:effectLst>
            <a:outerShdw blurRad="292100" dist="139700" dir="2700000" algn="tl" rotWithShape="0">
              <a:srgbClr val="333333">
                <a:alpha val="65000"/>
              </a:srgbClr>
            </a:outerShdw>
          </a:effectLst>
        </p:spPr>
      </p:pic>
      <p:sp>
        <p:nvSpPr>
          <p:cNvPr id="13" name="正方形/長方形 5">
            <a:hlinkClick r:id="rId4"/>
          </p:cNvPr>
          <p:cNvSpPr>
            <a:spLocks noChangeArrowheads="1"/>
          </p:cNvSpPr>
          <p:nvPr/>
        </p:nvSpPr>
        <p:spPr bwMode="auto">
          <a:xfrm>
            <a:off x="3861175" y="4922170"/>
            <a:ext cx="1739278" cy="215444"/>
          </a:xfrm>
          <a:prstGeom prst="rect">
            <a:avLst/>
          </a:prstGeom>
          <a:noFill/>
          <a:ln w="9525">
            <a:noFill/>
            <a:miter lim="800000"/>
            <a:headEnd/>
            <a:tailEnd/>
          </a:ln>
        </p:spPr>
        <p:txBody>
          <a:bodyPr wrap="none">
            <a:spAutoFit/>
          </a:bodyPr>
          <a:lstStyle/>
          <a:p>
            <a:r>
              <a:rPr lang="en-US" altLang="ja-JP" sz="800" dirty="0">
                <a:solidFill>
                  <a:srgbClr val="595959"/>
                </a:solidFill>
                <a:effectLst/>
              </a:rPr>
              <a:t>http://</a:t>
            </a:r>
            <a:r>
              <a:rPr lang="en-US" altLang="ja-JP" sz="800" dirty="0" err="1">
                <a:solidFill>
                  <a:srgbClr val="595959"/>
                </a:solidFill>
                <a:effectLst/>
              </a:rPr>
              <a:t>www.netcommerce.co.jp</a:t>
            </a:r>
            <a:r>
              <a:rPr lang="en-US" altLang="ja-JP" sz="800" dirty="0">
                <a:solidFill>
                  <a:srgbClr val="595959"/>
                </a:solidFill>
                <a:effectLst/>
              </a:rPr>
              <a:t>/blog</a:t>
            </a:r>
            <a:endParaRPr lang="ja-JP" altLang="en-US" sz="800" dirty="0">
              <a:solidFill>
                <a:srgbClr val="595959"/>
              </a:solidFill>
              <a:effectLst/>
            </a:endParaRPr>
          </a:p>
        </p:txBody>
      </p:sp>
      <p:pic>
        <p:nvPicPr>
          <p:cNvPr id="14" name="図 13" descr="スクリーンショット 2014-06-09 15.41.2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10031" y="1407967"/>
            <a:ext cx="2170757" cy="2907419"/>
          </a:xfrm>
          <a:prstGeom prst="rect">
            <a:avLst/>
          </a:prstGeom>
          <a:ln>
            <a:noFill/>
          </a:ln>
          <a:effectLst>
            <a:outerShdw blurRad="292100" dist="139700" dir="2700000" algn="tl" rotWithShape="0">
              <a:srgbClr val="333333">
                <a:alpha val="65000"/>
              </a:srgbClr>
            </a:outerShdw>
          </a:effectLst>
        </p:spPr>
      </p:pic>
      <p:sp>
        <p:nvSpPr>
          <p:cNvPr id="15" name="テキスト ボックス 2"/>
          <p:cNvSpPr txBox="1">
            <a:spLocks noChangeArrowheads="1"/>
          </p:cNvSpPr>
          <p:nvPr/>
        </p:nvSpPr>
        <p:spPr bwMode="auto">
          <a:xfrm>
            <a:off x="3248527" y="4814448"/>
            <a:ext cx="1856548" cy="215444"/>
          </a:xfrm>
          <a:prstGeom prst="rect">
            <a:avLst/>
          </a:prstGeom>
          <a:noFill/>
          <a:ln w="9525">
            <a:noFill/>
            <a:miter lim="800000"/>
            <a:headEnd/>
            <a:tailEnd/>
          </a:ln>
        </p:spPr>
        <p:txBody>
          <a:bodyPr wrap="none">
            <a:spAutoFit/>
          </a:bodyPr>
          <a:lstStyle/>
          <a:p>
            <a:pPr algn="l"/>
            <a:r>
              <a:rPr lang="en-US" altLang="ja-JP" sz="800" dirty="0" smtClean="0">
                <a:solidFill>
                  <a:srgbClr val="595959"/>
                </a:solidFill>
                <a:latin typeface="メイリオ"/>
                <a:ea typeface="メイリオ"/>
                <a:cs typeface="メイリオ"/>
              </a:rPr>
              <a:t>【</a:t>
            </a:r>
            <a:r>
              <a:rPr lang="ja-JP" altLang="en-US" sz="800" dirty="0" smtClean="0">
                <a:solidFill>
                  <a:srgbClr val="595959"/>
                </a:solidFill>
                <a:latin typeface="メイリオ"/>
                <a:ea typeface="メイリオ"/>
                <a:cs typeface="メイリオ"/>
              </a:rPr>
              <a:t>毎週更新</a:t>
            </a:r>
            <a:r>
              <a:rPr lang="en-US" altLang="ja-JP" sz="800" dirty="0" smtClean="0">
                <a:solidFill>
                  <a:srgbClr val="595959"/>
                </a:solidFill>
                <a:latin typeface="メイリオ"/>
                <a:ea typeface="メイリオ"/>
                <a:cs typeface="メイリオ"/>
              </a:rPr>
              <a:t>】NetCommerce </a:t>
            </a:r>
            <a:r>
              <a:rPr lang="ja-JP" altLang="en-US" sz="800" dirty="0" smtClean="0">
                <a:solidFill>
                  <a:srgbClr val="595959"/>
                </a:solidFill>
                <a:latin typeface="メイリオ"/>
                <a:ea typeface="メイリオ"/>
                <a:cs typeface="メイリオ"/>
              </a:rPr>
              <a:t>ブログ</a:t>
            </a:r>
            <a:endParaRPr lang="ja-JP" altLang="en-US" sz="800" dirty="0">
              <a:solidFill>
                <a:srgbClr val="595959"/>
              </a:solidFill>
              <a:latin typeface="メイリオ"/>
              <a:ea typeface="メイリオ"/>
              <a:cs typeface="メイリオ"/>
            </a:endParaRPr>
          </a:p>
        </p:txBody>
      </p:sp>
      <p:sp>
        <p:nvSpPr>
          <p:cNvPr id="21" name="正方形/長方形 20"/>
          <p:cNvSpPr/>
          <p:nvPr/>
        </p:nvSpPr>
        <p:spPr>
          <a:xfrm>
            <a:off x="6153150" y="4411317"/>
            <a:ext cx="2552700" cy="430887"/>
          </a:xfrm>
          <a:prstGeom prst="rect">
            <a:avLst/>
          </a:prstGeom>
        </p:spPr>
        <p:txBody>
          <a:bodyPr wrap="square">
            <a:spAutoFit/>
          </a:bodyPr>
          <a:lstStyle/>
          <a:p>
            <a:r>
              <a:rPr lang="ja-JP" altLang="en-US" sz="1200" dirty="0">
                <a:solidFill>
                  <a:srgbClr val="595959"/>
                </a:solidFill>
                <a:latin typeface="メイリオ"/>
                <a:ea typeface="メイリオ"/>
                <a:cs typeface="メイリオ"/>
              </a:rPr>
              <a:t>システムインテグレーション崩壊</a:t>
            </a:r>
          </a:p>
          <a:p>
            <a:r>
              <a:rPr lang="ja-JP" altLang="en-US" sz="1000" dirty="0" smtClean="0">
                <a:solidFill>
                  <a:srgbClr val="595959"/>
                </a:solidFill>
                <a:latin typeface="メイリオ"/>
                <a:ea typeface="メイリオ"/>
                <a:cs typeface="メイリオ"/>
              </a:rPr>
              <a:t>これから</a:t>
            </a:r>
            <a:r>
              <a:rPr lang="en-US" altLang="ja-JP" sz="1000" dirty="0" err="1">
                <a:solidFill>
                  <a:srgbClr val="595959"/>
                </a:solidFill>
                <a:latin typeface="メイリオ"/>
                <a:ea typeface="メイリオ"/>
                <a:cs typeface="メイリオ"/>
              </a:rPr>
              <a:t>SIer</a:t>
            </a:r>
            <a:r>
              <a:rPr lang="ja-JP" altLang="en-US" sz="1000" dirty="0">
                <a:solidFill>
                  <a:srgbClr val="595959"/>
                </a:solidFill>
                <a:latin typeface="メイリオ"/>
                <a:ea typeface="メイリオ"/>
                <a:cs typeface="メイリオ"/>
              </a:rPr>
              <a:t>はどう生き残ればいいか？</a:t>
            </a:r>
          </a:p>
        </p:txBody>
      </p:sp>
      <p:sp>
        <p:nvSpPr>
          <p:cNvPr id="23" name="正方形/長方形 22"/>
          <p:cNvSpPr/>
          <p:nvPr/>
        </p:nvSpPr>
        <p:spPr>
          <a:xfrm>
            <a:off x="7274391" y="4846435"/>
            <a:ext cx="1200018" cy="215444"/>
          </a:xfrm>
          <a:prstGeom prst="rect">
            <a:avLst/>
          </a:prstGeom>
        </p:spPr>
        <p:txBody>
          <a:bodyPr wrap="none">
            <a:spAutoFit/>
          </a:bodyPr>
          <a:lstStyle/>
          <a:p>
            <a:r>
              <a:rPr lang="en-US" altLang="ja-JP" sz="800" dirty="0"/>
              <a:t>http://</a:t>
            </a:r>
            <a:r>
              <a:rPr lang="en-US" altLang="ja-JP" sz="800" dirty="0" err="1"/>
              <a:t>amzn.to</a:t>
            </a:r>
            <a:r>
              <a:rPr lang="en-US" altLang="ja-JP" sz="800" dirty="0"/>
              <a:t>/1vkHc18</a:t>
            </a:r>
            <a:endParaRPr lang="ja-JP" altLang="en-US" sz="800" dirty="0">
              <a:solidFill>
                <a:srgbClr val="595959"/>
              </a:solidFill>
            </a:endParaRPr>
          </a:p>
        </p:txBody>
      </p:sp>
      <p:pic>
        <p:nvPicPr>
          <p:cNvPr id="24" name="図 23" descr="IT_logo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5575" y="5538613"/>
            <a:ext cx="2984825" cy="315854"/>
          </a:xfrm>
          <a:prstGeom prst="rect">
            <a:avLst/>
          </a:prstGeom>
        </p:spPr>
      </p:pic>
      <p:sp>
        <p:nvSpPr>
          <p:cNvPr id="26" name="正方形/長方形 25"/>
          <p:cNvSpPr/>
          <p:nvPr/>
        </p:nvSpPr>
        <p:spPr>
          <a:xfrm>
            <a:off x="5239050" y="5854467"/>
            <a:ext cx="3359152" cy="184666"/>
          </a:xfrm>
          <a:prstGeom prst="rect">
            <a:avLst/>
          </a:prstGeom>
        </p:spPr>
        <p:txBody>
          <a:bodyPr wrap="square">
            <a:spAutoFit/>
          </a:bodyPr>
          <a:lstStyle/>
          <a:p>
            <a:pPr algn="ctr"/>
            <a:r>
              <a:rPr lang="ja-JP" altLang="en-US" sz="600" dirty="0">
                <a:solidFill>
                  <a:schemeClr val="bg1"/>
                </a:solidFill>
              </a:rPr>
              <a:t>今さら聞けない最新</a:t>
            </a:r>
            <a:r>
              <a:rPr lang="en-US" altLang="ja-JP" sz="600" dirty="0">
                <a:solidFill>
                  <a:schemeClr val="bg1"/>
                </a:solidFill>
              </a:rPr>
              <a:t>IT</a:t>
            </a:r>
            <a:r>
              <a:rPr lang="ja-JP" altLang="en-US" sz="600" dirty="0">
                <a:solidFill>
                  <a:schemeClr val="bg1"/>
                </a:solidFill>
              </a:rPr>
              <a:t>トレンドをわかりやすく解説。 ビジネスに活かす実践ノウハウを学びます。</a:t>
            </a:r>
          </a:p>
        </p:txBody>
      </p:sp>
      <p:sp>
        <p:nvSpPr>
          <p:cNvPr id="27" name="正方形/長方形 26"/>
          <p:cNvSpPr/>
          <p:nvPr/>
        </p:nvSpPr>
        <p:spPr>
          <a:xfrm>
            <a:off x="4570413" y="6147540"/>
            <a:ext cx="4027789" cy="215444"/>
          </a:xfrm>
          <a:prstGeom prst="rect">
            <a:avLst/>
          </a:prstGeom>
        </p:spPr>
        <p:txBody>
          <a:bodyPr wrap="square">
            <a:spAutoFit/>
          </a:bodyPr>
          <a:lstStyle/>
          <a:p>
            <a:pPr algn="r"/>
            <a:r>
              <a:rPr lang="en-US" altLang="ja-JP" sz="800" dirty="0">
                <a:solidFill>
                  <a:schemeClr val="tx1">
                    <a:lumMod val="50000"/>
                    <a:lumOff val="50000"/>
                  </a:schemeClr>
                </a:solidFill>
                <a:latin typeface="メイリオ"/>
                <a:ea typeface="メイリオ"/>
                <a:cs typeface="メイリオ"/>
              </a:rPr>
              <a:t>http://</a:t>
            </a:r>
            <a:r>
              <a:rPr lang="en-US" altLang="ja-JP" sz="800" dirty="0" err="1">
                <a:solidFill>
                  <a:schemeClr val="tx1">
                    <a:lumMod val="50000"/>
                    <a:lumOff val="50000"/>
                  </a:schemeClr>
                </a:solidFill>
                <a:latin typeface="メイリオ"/>
                <a:ea typeface="メイリオ"/>
                <a:cs typeface="メイリオ"/>
              </a:rPr>
              <a:t>www.netcommerce.co.jp</a:t>
            </a:r>
            <a:r>
              <a:rPr lang="en-US" altLang="ja-JP" sz="800" dirty="0">
                <a:solidFill>
                  <a:schemeClr val="tx1">
                    <a:lumMod val="50000"/>
                    <a:lumOff val="50000"/>
                  </a:schemeClr>
                </a:solidFill>
                <a:latin typeface="メイリオ"/>
                <a:ea typeface="メイリオ"/>
                <a:cs typeface="メイリオ"/>
              </a:rPr>
              <a:t>/</a:t>
            </a:r>
            <a:r>
              <a:rPr lang="en-US" altLang="ja-JP" sz="800" dirty="0" err="1">
                <a:solidFill>
                  <a:schemeClr val="tx1">
                    <a:lumMod val="50000"/>
                    <a:lumOff val="50000"/>
                  </a:schemeClr>
                </a:solidFill>
                <a:latin typeface="メイリオ"/>
                <a:ea typeface="メイリオ"/>
                <a:cs typeface="メイリオ"/>
              </a:rPr>
              <a:t>forit</a:t>
            </a:r>
            <a:r>
              <a:rPr lang="en-US" altLang="ja-JP" sz="800" dirty="0">
                <a:solidFill>
                  <a:schemeClr val="tx1">
                    <a:lumMod val="50000"/>
                    <a:lumOff val="50000"/>
                  </a:schemeClr>
                </a:solidFill>
                <a:latin typeface="メイリオ"/>
                <a:ea typeface="メイリオ"/>
                <a:cs typeface="メイリオ"/>
              </a:rPr>
              <a:t>/it-workshop</a:t>
            </a:r>
            <a:endParaRPr lang="ja-JP" altLang="en-US" sz="800" dirty="0">
              <a:solidFill>
                <a:schemeClr val="tx1">
                  <a:lumMod val="50000"/>
                  <a:lumOff val="50000"/>
                </a:schemeClr>
              </a:solidFill>
              <a:latin typeface="メイリオ"/>
              <a:ea typeface="メイリオ"/>
              <a:cs typeface="メイリオ"/>
            </a:endParaRPr>
          </a:p>
        </p:txBody>
      </p:sp>
      <p:pic>
        <p:nvPicPr>
          <p:cNvPr id="20" name="図 19" descr="TH160_9784774165226.jpg">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09875" y="1136228"/>
            <a:ext cx="2164534" cy="31791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580139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最新の</a:t>
            </a:r>
            <a:r>
              <a:rPr kumimoji="1" lang="en-US" altLang="ja-JP" dirty="0" smtClean="0"/>
              <a:t>IT</a:t>
            </a:r>
            <a:r>
              <a:rPr kumimoji="1" lang="ja-JP" altLang="en-US" dirty="0" smtClean="0"/>
              <a:t>トレンドを図解で俯瞰する</a:t>
            </a:r>
            <a:endParaRPr kumimoji="1" lang="ja-JP" altLang="en-US" dirty="0"/>
          </a:p>
        </p:txBody>
      </p:sp>
      <p:sp>
        <p:nvSpPr>
          <p:cNvPr id="3" name="スライド番号プレースホルダー 2"/>
          <p:cNvSpPr>
            <a:spLocks noGrp="1"/>
          </p:cNvSpPr>
          <p:nvPr>
            <p:ph type="sldNum" sz="quarter" idx="12"/>
          </p:nvPr>
        </p:nvSpPr>
        <p:spPr>
          <a:xfrm>
            <a:off x="6932246" y="6847097"/>
            <a:ext cx="2133600" cy="217800"/>
          </a:xfrm>
        </p:spPr>
        <p:txBody>
          <a:bodyPr/>
          <a:lstStyle/>
          <a:p>
            <a:fld id="{8FF8CC5D-A65D-5946-99B5-645367A967AD}" type="slidenum">
              <a:rPr kumimoji="1" lang="ja-JP" altLang="en-US" smtClean="0"/>
              <a:t>39</a:t>
            </a:fld>
            <a:endParaRPr kumimoji="1" lang="ja-JP" altLang="en-US"/>
          </a:p>
        </p:txBody>
      </p:sp>
      <p:pic>
        <p:nvPicPr>
          <p:cNvPr id="4" name="図 3" descr="Top1.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012313"/>
            <a:ext cx="2831070" cy="3494389"/>
          </a:xfrm>
          <a:prstGeom prst="rect">
            <a:avLst/>
          </a:prstGeom>
          <a:ln>
            <a:noFill/>
          </a:ln>
          <a:effectLst>
            <a:outerShdw blurRad="292100" dist="139700" dir="2700000" algn="tl" rotWithShape="0">
              <a:srgbClr val="333333">
                <a:alpha val="65000"/>
              </a:srgbClr>
            </a:outerShdw>
          </a:effectLst>
        </p:spPr>
      </p:pic>
      <p:pic>
        <p:nvPicPr>
          <p:cNvPr id="5" name="図 4" descr="Sample1_Clou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1158" y="1012313"/>
            <a:ext cx="2250714" cy="1645789"/>
          </a:xfrm>
          <a:prstGeom prst="rect">
            <a:avLst/>
          </a:prstGeom>
          <a:ln>
            <a:noFill/>
          </a:ln>
          <a:effectLst>
            <a:outerShdw blurRad="292100" dist="139700" dir="2700000" algn="tl" rotWithShape="0">
              <a:srgbClr val="333333">
                <a:alpha val="65000"/>
              </a:srgbClr>
            </a:outerShdw>
          </a:effectLst>
        </p:spPr>
      </p:pic>
      <p:pic>
        <p:nvPicPr>
          <p:cNvPr id="6" name="図 5" descr="Sample1_Fi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6400" y="1012315"/>
            <a:ext cx="2255907" cy="1645789"/>
          </a:xfrm>
          <a:prstGeom prst="rect">
            <a:avLst/>
          </a:prstGeom>
          <a:ln>
            <a:noFill/>
          </a:ln>
          <a:effectLst>
            <a:outerShdw blurRad="292100" dist="139700" dir="2700000" algn="tl" rotWithShape="0">
              <a:srgbClr val="333333">
                <a:alpha val="65000"/>
              </a:srgbClr>
            </a:outerShdw>
          </a:effectLst>
        </p:spPr>
      </p:pic>
      <p:pic>
        <p:nvPicPr>
          <p:cNvPr id="10" name="図 9" descr="Sample3_SmartMachim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1158" y="2857435"/>
            <a:ext cx="2254381" cy="1650594"/>
          </a:xfrm>
          <a:prstGeom prst="rect">
            <a:avLst/>
          </a:prstGeom>
          <a:ln>
            <a:noFill/>
          </a:ln>
          <a:effectLst>
            <a:outerShdw blurRad="292100" dist="139700" dir="2700000" algn="tl" rotWithShape="0">
              <a:srgbClr val="333333">
                <a:alpha val="65000"/>
              </a:srgbClr>
            </a:outerShdw>
          </a:effectLst>
        </p:spPr>
      </p:pic>
      <p:pic>
        <p:nvPicPr>
          <p:cNvPr id="7" name="図 6" descr="Sample2_Fig.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7770" y="2857437"/>
            <a:ext cx="2374538" cy="1645789"/>
          </a:xfrm>
          <a:prstGeom prst="rect">
            <a:avLst/>
          </a:prstGeom>
          <a:ln>
            <a:noFill/>
          </a:ln>
          <a:effectLst>
            <a:outerShdw blurRad="292100" dist="139700" dir="2700000" algn="tl" rotWithShape="0">
              <a:srgbClr val="333333">
                <a:alpha val="65000"/>
              </a:srgbClr>
            </a:outerShdw>
          </a:effectLst>
        </p:spPr>
      </p:pic>
      <p:pic>
        <p:nvPicPr>
          <p:cNvPr id="9" name="図 8" descr="Sample2_ITinfra.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1158" y="4696193"/>
            <a:ext cx="2252124" cy="1647149"/>
          </a:xfrm>
          <a:prstGeom prst="rect">
            <a:avLst/>
          </a:prstGeom>
          <a:ln>
            <a:noFill/>
          </a:ln>
          <a:effectLst>
            <a:outerShdw blurRad="292100" dist="139700" dir="2700000" algn="tl" rotWithShape="0">
              <a:srgbClr val="333333">
                <a:alpha val="65000"/>
              </a:srgbClr>
            </a:outerShdw>
          </a:effectLst>
        </p:spPr>
      </p:pic>
      <p:pic>
        <p:nvPicPr>
          <p:cNvPr id="11" name="図 10" descr="Sample3_Fig.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67770" y="4696195"/>
            <a:ext cx="2374538" cy="1647149"/>
          </a:xfrm>
          <a:prstGeom prst="rect">
            <a:avLst/>
          </a:prstGeom>
          <a:ln>
            <a:noFill/>
          </a:ln>
          <a:effectLst>
            <a:outerShdw blurRad="292100" dist="139700" dir="2700000" algn="tl" rotWithShape="0">
              <a:srgbClr val="333333">
                <a:alpha val="65000"/>
              </a:srgbClr>
            </a:outerShdw>
          </a:effectLst>
        </p:spPr>
      </p:pic>
      <p:sp>
        <p:nvSpPr>
          <p:cNvPr id="12" name="テキスト ボックス 11"/>
          <p:cNvSpPr txBox="1"/>
          <p:nvPr/>
        </p:nvSpPr>
        <p:spPr>
          <a:xfrm>
            <a:off x="384431" y="4696193"/>
            <a:ext cx="3329461" cy="1800493"/>
          </a:xfrm>
          <a:prstGeom prst="rect">
            <a:avLst/>
          </a:prstGeom>
          <a:noFill/>
        </p:spPr>
        <p:txBody>
          <a:bodyPr wrap="square" rtlCol="0">
            <a:spAutoFit/>
          </a:bodyPr>
          <a:lstStyle/>
          <a:p>
            <a:pPr marL="285750" indent="-285750">
              <a:buFont typeface="Wingdings" charset="2"/>
              <a:buChar char="l"/>
            </a:pPr>
            <a:r>
              <a:rPr kumimoji="1" lang="ja-JP" altLang="en-US" sz="1200" dirty="0" smtClean="0">
                <a:solidFill>
                  <a:srgbClr val="3366FF"/>
                </a:solidFill>
              </a:rPr>
              <a:t>ネットをながめても、</a:t>
            </a:r>
            <a:r>
              <a:rPr lang="ja-JP" altLang="en-US" sz="1200" dirty="0" smtClean="0">
                <a:solidFill>
                  <a:srgbClr val="3366FF"/>
                </a:solidFill>
              </a:rPr>
              <a:t>テクノロジーのトレンド、意味や価値は見えてきません。</a:t>
            </a:r>
            <a:endParaRPr lang="en-US" altLang="ja-JP" sz="1200" dirty="0" smtClean="0">
              <a:solidFill>
                <a:srgbClr val="3366FF"/>
              </a:solidFill>
            </a:endParaRPr>
          </a:p>
          <a:p>
            <a:pPr marL="285750" indent="-285750">
              <a:buFont typeface="Wingdings" charset="2"/>
              <a:buChar char="l"/>
            </a:pPr>
            <a:r>
              <a:rPr lang="ja-JP" altLang="en-US" sz="1200" dirty="0" smtClean="0">
                <a:solidFill>
                  <a:srgbClr val="3366FF"/>
                </a:solidFill>
              </a:rPr>
              <a:t>難しい技術用語を並べられていても、専門知識がなければ理解できません。</a:t>
            </a:r>
            <a:endParaRPr lang="en-US" altLang="ja-JP" sz="1200" dirty="0" smtClean="0">
              <a:solidFill>
                <a:srgbClr val="3366FF"/>
              </a:solidFill>
            </a:endParaRPr>
          </a:p>
          <a:p>
            <a:pPr marL="285750" indent="-285750">
              <a:buFont typeface="Wingdings" charset="2"/>
              <a:buChar char="l"/>
            </a:pPr>
            <a:r>
              <a:rPr lang="ja-JP" altLang="en-US" sz="1200" dirty="0" smtClean="0">
                <a:solidFill>
                  <a:srgbClr val="3366FF"/>
                </a:solidFill>
              </a:rPr>
              <a:t>製品説明をつなぎ合わせても、テクノロジーの背景や本質は、分かりません。</a:t>
            </a:r>
            <a:endParaRPr lang="en-US" altLang="ja-JP" sz="900" dirty="0" smtClean="0">
              <a:solidFill>
                <a:srgbClr val="3366FF"/>
              </a:solidFill>
            </a:endParaRPr>
          </a:p>
          <a:p>
            <a:endParaRPr lang="en-US" altLang="ja-JP" sz="900" dirty="0">
              <a:solidFill>
                <a:srgbClr val="3366FF"/>
              </a:solidFill>
            </a:endParaRPr>
          </a:p>
          <a:p>
            <a:r>
              <a:rPr lang="ja-JP" altLang="en-US" sz="900" dirty="0" smtClean="0">
                <a:solidFill>
                  <a:schemeClr val="tx1">
                    <a:lumMod val="50000"/>
                    <a:lumOff val="50000"/>
                  </a:schemeClr>
                </a:solidFill>
              </a:rPr>
              <a:t>本書は、約</a:t>
            </a:r>
            <a:r>
              <a:rPr lang="en-US" altLang="ja-JP" sz="900" dirty="0" smtClean="0">
                <a:solidFill>
                  <a:schemeClr val="tx1">
                    <a:lumMod val="50000"/>
                    <a:lumOff val="50000"/>
                  </a:schemeClr>
                </a:solidFill>
              </a:rPr>
              <a:t>100</a:t>
            </a:r>
            <a:r>
              <a:rPr lang="ja-JP" altLang="en-US" sz="900" dirty="0" smtClean="0">
                <a:solidFill>
                  <a:schemeClr val="tx1">
                    <a:lumMod val="50000"/>
                    <a:lumOff val="50000"/>
                  </a:schemeClr>
                </a:solidFill>
              </a:rPr>
              <a:t>枚の</a:t>
            </a:r>
            <a:r>
              <a:rPr lang="ja-JP" altLang="en-US" sz="900" dirty="0">
                <a:solidFill>
                  <a:schemeClr val="tx1">
                    <a:lumMod val="50000"/>
                    <a:lumOff val="50000"/>
                  </a:schemeClr>
                </a:solidFill>
              </a:rPr>
              <a:t>わかりやすい</a:t>
            </a:r>
            <a:r>
              <a:rPr lang="ja-JP" altLang="en-US" sz="900" dirty="0" smtClean="0">
                <a:solidFill>
                  <a:schemeClr val="tx1">
                    <a:lumMod val="50000"/>
                    <a:lumOff val="50000"/>
                  </a:schemeClr>
                </a:solidFill>
              </a:rPr>
              <a:t>図表と平易な解説で、そんなお悩みを解決します。さらに、本書に掲載されている全ての図表は、ロイヤリティ・フリーのパワーポイントでダウンロードできます。</a:t>
            </a:r>
            <a:endParaRPr kumimoji="1" lang="ja-JP" altLang="en-US" sz="900" dirty="0">
              <a:solidFill>
                <a:schemeClr val="tx1">
                  <a:lumMod val="50000"/>
                  <a:lumOff val="50000"/>
                </a:schemeClr>
              </a:solidFill>
            </a:endParaRPr>
          </a:p>
        </p:txBody>
      </p:sp>
      <p:sp>
        <p:nvSpPr>
          <p:cNvPr id="8" name="正方形/長方形 7"/>
          <p:cNvSpPr/>
          <p:nvPr/>
        </p:nvSpPr>
        <p:spPr>
          <a:xfrm>
            <a:off x="2085693" y="4524908"/>
            <a:ext cx="1205278" cy="215444"/>
          </a:xfrm>
          <a:prstGeom prst="rect">
            <a:avLst/>
          </a:prstGeom>
        </p:spPr>
        <p:txBody>
          <a:bodyPr wrap="none">
            <a:spAutoFit/>
          </a:bodyPr>
          <a:lstStyle/>
          <a:p>
            <a:pPr algn="r"/>
            <a:r>
              <a:rPr lang="en-US" altLang="ja-JP" sz="800" dirty="0"/>
              <a:t>http://</a:t>
            </a:r>
            <a:r>
              <a:rPr lang="en-US" altLang="ja-JP" sz="800" dirty="0" err="1"/>
              <a:t>amzn.to</a:t>
            </a:r>
            <a:r>
              <a:rPr lang="en-US" altLang="ja-JP" sz="800" dirty="0"/>
              <a:t>/1AQtPXz</a:t>
            </a:r>
            <a:endParaRPr lang="ja-JP" altLang="en-US" sz="800" dirty="0"/>
          </a:p>
        </p:txBody>
      </p:sp>
    </p:spTree>
    <p:extLst>
      <p:ext uri="{BB962C8B-B14F-4D97-AF65-F5344CB8AC3E}">
        <p14:creationId xmlns:p14="http://schemas.microsoft.com/office/powerpoint/2010/main" val="1214334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smtClean="0">
                <a:solidFill>
                  <a:schemeClr val="bg1"/>
                </a:solidFill>
                <a:latin typeface="Arial" pitchFamily="34" charset="0"/>
                <a:ea typeface="HGP創英角ｺﾞｼｯｸUB" pitchFamily="50" charset="-128"/>
                <a:cs typeface="Arial" pitchFamily="34" charset="0"/>
              </a:rPr>
              <a:t>SI</a:t>
            </a:r>
            <a:r>
              <a:rPr lang="ja-JP" altLang="en-US" sz="2400" dirty="0" smtClean="0">
                <a:solidFill>
                  <a:schemeClr val="bg1"/>
                </a:solidFill>
                <a:latin typeface="Arial" pitchFamily="34" charset="0"/>
                <a:ea typeface="HGP創英角ｺﾞｼｯｸUB" pitchFamily="50" charset="-128"/>
                <a:cs typeface="Arial" pitchFamily="34" charset="0"/>
              </a:rPr>
              <a:t>ビジネスの現状と課題</a:t>
            </a:r>
            <a:endParaRPr lang="ja-JP" altLang="en-US" sz="2400" dirty="0">
              <a:solidFill>
                <a:schemeClr val="bg1"/>
              </a:solidFill>
              <a:latin typeface="Arial"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89840151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latin typeface="Arial" pitchFamily="34" charset="0"/>
                <a:ea typeface="HGP創英角ｺﾞｼｯｸUB" pitchFamily="50" charset="-128"/>
                <a:cs typeface="Arial" pitchFamily="34" charset="0"/>
              </a:rPr>
              <a:t>補足資料</a:t>
            </a:r>
            <a:endParaRPr lang="ja-JP" altLang="en-US" sz="2400" dirty="0">
              <a:solidFill>
                <a:schemeClr val="bg1"/>
              </a:solidFill>
              <a:latin typeface="Arial"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24285595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chemeClr val="bg1">
                    <a:lumMod val="50000"/>
                  </a:schemeClr>
                </a:solidFill>
              </a:rPr>
              <a:t>生産</a:t>
            </a:r>
            <a:r>
              <a:rPr lang="ja-JP" altLang="en-US" dirty="0">
                <a:solidFill>
                  <a:schemeClr val="bg1">
                    <a:lumMod val="50000"/>
                  </a:schemeClr>
                </a:solidFill>
              </a:rPr>
              <a:t>年齢人口の</a:t>
            </a:r>
            <a:r>
              <a:rPr lang="ja-JP" altLang="en-US" dirty="0" smtClean="0">
                <a:solidFill>
                  <a:schemeClr val="bg1">
                    <a:lumMod val="50000"/>
                  </a:schemeClr>
                </a:solidFill>
              </a:rPr>
              <a:t>減少（１）</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41</a:t>
            </a:fld>
            <a:endParaRPr kumimoji="1" lang="ja-JP" altLang="en-US"/>
          </a:p>
        </p:txBody>
      </p:sp>
      <p:pic>
        <p:nvPicPr>
          <p:cNvPr id="4" name="図 3" descr="スクリーンショット 2014-09-18 18.04.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 y="823858"/>
            <a:ext cx="9144000" cy="5734707"/>
          </a:xfrm>
          <a:prstGeom prst="rect">
            <a:avLst/>
          </a:prstGeom>
        </p:spPr>
      </p:pic>
      <p:sp>
        <p:nvSpPr>
          <p:cNvPr id="5" name="正方形/長方形 4"/>
          <p:cNvSpPr/>
          <p:nvPr/>
        </p:nvSpPr>
        <p:spPr>
          <a:xfrm>
            <a:off x="8932333" y="6231467"/>
            <a:ext cx="211667" cy="32709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4105248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chemeClr val="bg1">
                    <a:lumMod val="50000"/>
                  </a:schemeClr>
                </a:solidFill>
              </a:rPr>
              <a:t>生産</a:t>
            </a:r>
            <a:r>
              <a:rPr lang="ja-JP" altLang="en-US" dirty="0">
                <a:solidFill>
                  <a:schemeClr val="bg1">
                    <a:lumMod val="50000"/>
                  </a:schemeClr>
                </a:solidFill>
              </a:rPr>
              <a:t>年齢人口の</a:t>
            </a:r>
            <a:r>
              <a:rPr lang="ja-JP" altLang="en-US" dirty="0" smtClean="0">
                <a:solidFill>
                  <a:schemeClr val="bg1">
                    <a:lumMod val="50000"/>
                  </a:schemeClr>
                </a:solidFill>
              </a:rPr>
              <a:t>減少（２）</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42</a:t>
            </a:fld>
            <a:endParaRPr kumimoji="1" lang="ja-JP" altLang="en-US"/>
          </a:p>
        </p:txBody>
      </p:sp>
      <p:pic>
        <p:nvPicPr>
          <p:cNvPr id="4" name="図 3" descr="スクリーンショット 2014-09-18 18.04.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9074"/>
            <a:ext cx="9144000" cy="5605628"/>
          </a:xfrm>
          <a:prstGeom prst="rect">
            <a:avLst/>
          </a:prstGeom>
        </p:spPr>
      </p:pic>
      <p:sp>
        <p:nvSpPr>
          <p:cNvPr id="5" name="正方形/長方形 4"/>
          <p:cNvSpPr/>
          <p:nvPr/>
        </p:nvSpPr>
        <p:spPr>
          <a:xfrm>
            <a:off x="8854179" y="6067918"/>
            <a:ext cx="288234" cy="456784"/>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37872627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「守りの</a:t>
            </a:r>
            <a:r>
              <a:rPr kumimoji="1" lang="en-US" altLang="ja-JP" dirty="0" smtClean="0"/>
              <a:t>IT</a:t>
            </a:r>
            <a:r>
              <a:rPr kumimoji="1" lang="ja-JP" altLang="en-US" dirty="0" smtClean="0"/>
              <a:t>」と「攻めの</a:t>
            </a:r>
            <a:r>
              <a:rPr kumimoji="1" lang="en-US" altLang="ja-JP" dirty="0" smtClean="0"/>
              <a:t>IT</a:t>
            </a:r>
            <a:r>
              <a:rPr kumimoji="1" lang="ja-JP" altLang="en-US" dirty="0" smtClean="0"/>
              <a:t>」</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43</a:t>
            </a:fld>
            <a:endParaRPr kumimoji="1" lang="ja-JP" altLang="en-US"/>
          </a:p>
        </p:txBody>
      </p:sp>
      <p:sp>
        <p:nvSpPr>
          <p:cNvPr id="5" name="角丸四角形 4"/>
          <p:cNvSpPr/>
          <p:nvPr/>
        </p:nvSpPr>
        <p:spPr bwMode="auto">
          <a:xfrm>
            <a:off x="1904999" y="940415"/>
            <a:ext cx="5334001" cy="777955"/>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rgbClr val="FFFFFF"/>
                </a:solidFill>
                <a:effectLst/>
                <a:latin typeface="メイリオ"/>
                <a:ea typeface="メイリオ"/>
                <a:cs typeface="メイリオ"/>
              </a:rPr>
              <a:t>「生産性向上やコスト削減」から</a:t>
            </a:r>
            <a:endParaRPr kumimoji="0" lang="en-US" altLang="ja-JP" b="0" i="0" u="none" strike="noStrike" cap="none" normalizeH="0" baseline="0" dirty="0" smtClean="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rgbClr val="FFFFFF"/>
                </a:solidFill>
                <a:effectLst/>
                <a:latin typeface="メイリオ"/>
                <a:ea typeface="メイリオ"/>
                <a:cs typeface="メイリオ"/>
              </a:rPr>
              <a:t>「差別化や競争優位」へ</a:t>
            </a:r>
          </a:p>
        </p:txBody>
      </p:sp>
      <p:sp>
        <p:nvSpPr>
          <p:cNvPr id="6" name="上矢印 5"/>
          <p:cNvSpPr/>
          <p:nvPr/>
        </p:nvSpPr>
        <p:spPr bwMode="auto">
          <a:xfrm>
            <a:off x="1903412" y="1642170"/>
            <a:ext cx="5335588" cy="762000"/>
          </a:xfrm>
          <a:prstGeom prst="upArrow">
            <a:avLst>
              <a:gd name="adj1" fmla="val 79515"/>
              <a:gd name="adj2" fmla="val 50000"/>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7" name="角丸四角形 6"/>
          <p:cNvSpPr/>
          <p:nvPr/>
        </p:nvSpPr>
        <p:spPr bwMode="auto">
          <a:xfrm>
            <a:off x="1905000" y="2480370"/>
            <a:ext cx="5334000" cy="3810000"/>
          </a:xfrm>
          <a:prstGeom prst="roundRect">
            <a:avLst>
              <a:gd name="adj" fmla="val 0"/>
            </a:avLst>
          </a:prstGeom>
          <a:solidFill>
            <a:schemeClr val="accent6">
              <a:lumMod val="40000"/>
              <a:lumOff val="60000"/>
            </a:schemeClr>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9" name="角丸四角形 8"/>
          <p:cNvSpPr/>
          <p:nvPr/>
        </p:nvSpPr>
        <p:spPr bwMode="auto">
          <a:xfrm>
            <a:off x="2286000" y="3242370"/>
            <a:ext cx="1066800" cy="4572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人事</a:t>
            </a:r>
            <a:r>
              <a:rPr kumimoji="0" lang="en-US" altLang="ja-JP" sz="1200" b="0" i="0" u="none" strike="noStrike" cap="none" normalizeH="0" baseline="0" dirty="0" smtClean="0">
                <a:ln>
                  <a:noFill/>
                </a:ln>
                <a:solidFill>
                  <a:srgbClr val="FFFFFF"/>
                </a:solidFill>
                <a:effectLst/>
                <a:latin typeface="メイリオ"/>
                <a:ea typeface="メイリオ"/>
                <a:cs typeface="メイリオ"/>
              </a:rPr>
              <a:t>･</a:t>
            </a:r>
            <a:r>
              <a:rPr kumimoji="0" lang="ja-JP" altLang="en-US" sz="1200" dirty="0" smtClean="0">
                <a:solidFill>
                  <a:srgbClr val="FFFFFF"/>
                </a:solidFill>
                <a:latin typeface="メイリオ"/>
                <a:ea typeface="メイリオ"/>
                <a:cs typeface="メイリオ"/>
              </a:rPr>
              <a:t>給与</a:t>
            </a:r>
            <a:endParaRPr kumimoji="0" lang="ja-JP" altLang="en-US" sz="1200" b="0" i="0" u="none" strike="noStrike" cap="none" normalizeH="0" baseline="0" dirty="0" smtClean="0">
              <a:ln>
                <a:noFill/>
              </a:ln>
              <a:solidFill>
                <a:srgbClr val="FFFFFF"/>
              </a:solidFill>
              <a:effectLst/>
              <a:latin typeface="メイリオ"/>
              <a:ea typeface="メイリオ"/>
              <a:cs typeface="メイリオ"/>
            </a:endParaRPr>
          </a:p>
        </p:txBody>
      </p:sp>
      <p:sp>
        <p:nvSpPr>
          <p:cNvPr id="10" name="角丸四角形 9"/>
          <p:cNvSpPr/>
          <p:nvPr/>
        </p:nvSpPr>
        <p:spPr bwMode="auto">
          <a:xfrm>
            <a:off x="2286000" y="2708970"/>
            <a:ext cx="1066800" cy="4572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dirty="0" smtClean="0">
                <a:solidFill>
                  <a:srgbClr val="FFFFFF"/>
                </a:solidFill>
                <a:latin typeface="メイリオ"/>
                <a:ea typeface="メイリオ"/>
                <a:cs typeface="メイリオ"/>
              </a:rPr>
              <a:t>財務会計</a:t>
            </a:r>
            <a:endParaRPr kumimoji="0" lang="en-US" altLang="ja-JP" sz="1200" dirty="0" smtClean="0">
              <a:solidFill>
                <a:srgbClr val="FFFFFF"/>
              </a:solidFill>
              <a:latin typeface="メイリオ"/>
              <a:ea typeface="メイリオ"/>
              <a:cs typeface="メイリオ"/>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経費経理</a:t>
            </a:r>
          </a:p>
        </p:txBody>
      </p:sp>
      <p:sp>
        <p:nvSpPr>
          <p:cNvPr id="11" name="角丸四角形 10"/>
          <p:cNvSpPr/>
          <p:nvPr/>
        </p:nvSpPr>
        <p:spPr bwMode="auto">
          <a:xfrm>
            <a:off x="5791200" y="3242370"/>
            <a:ext cx="1066800" cy="4572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グループ</a:t>
            </a:r>
            <a:endParaRPr kumimoji="0" lang="en-US" altLang="ja-JP" sz="1200" b="0" i="0" u="none" strike="noStrike" cap="none" normalizeH="0" baseline="0" dirty="0" smtClean="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ウェア</a:t>
            </a:r>
          </a:p>
        </p:txBody>
      </p:sp>
      <p:sp>
        <p:nvSpPr>
          <p:cNvPr id="12" name="角丸四角形 11"/>
          <p:cNvSpPr/>
          <p:nvPr/>
        </p:nvSpPr>
        <p:spPr bwMode="auto">
          <a:xfrm>
            <a:off x="5791200" y="2708970"/>
            <a:ext cx="1066800" cy="4572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電子メール</a:t>
            </a:r>
          </a:p>
        </p:txBody>
      </p:sp>
      <p:sp>
        <p:nvSpPr>
          <p:cNvPr id="13" name="角丸四角形 12"/>
          <p:cNvSpPr/>
          <p:nvPr/>
        </p:nvSpPr>
        <p:spPr bwMode="auto">
          <a:xfrm>
            <a:off x="2286000" y="5299770"/>
            <a:ext cx="1066800" cy="4572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メイリオ"/>
                <a:ea typeface="メイリオ"/>
                <a:cs typeface="メイリオ"/>
              </a:rPr>
              <a:t>ネットワーク</a:t>
            </a:r>
          </a:p>
        </p:txBody>
      </p:sp>
      <p:sp>
        <p:nvSpPr>
          <p:cNvPr id="14" name="角丸四角形 13"/>
          <p:cNvSpPr/>
          <p:nvPr/>
        </p:nvSpPr>
        <p:spPr bwMode="auto">
          <a:xfrm>
            <a:off x="2286000" y="4766370"/>
            <a:ext cx="1066800" cy="4572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サーバー</a:t>
            </a:r>
          </a:p>
        </p:txBody>
      </p:sp>
      <p:sp>
        <p:nvSpPr>
          <p:cNvPr id="15" name="角丸四角形 14"/>
          <p:cNvSpPr/>
          <p:nvPr/>
        </p:nvSpPr>
        <p:spPr bwMode="auto">
          <a:xfrm>
            <a:off x="5791200" y="5299770"/>
            <a:ext cx="1066800" cy="4572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メイリオ"/>
                <a:ea typeface="メイリオ"/>
                <a:cs typeface="メイリオ"/>
              </a:rPr>
              <a:t>モバイル</a:t>
            </a:r>
            <a:endParaRPr kumimoji="0" lang="en-US" altLang="ja-JP" sz="1000" b="0" i="0" u="none" strike="noStrike" cap="none" normalizeH="0" baseline="0" dirty="0" smtClean="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latin typeface="メイリオ"/>
                <a:ea typeface="メイリオ"/>
                <a:cs typeface="メイリオ"/>
              </a:rPr>
              <a:t>デバイス</a:t>
            </a:r>
            <a:endParaRPr kumimoji="0" lang="ja-JP" altLang="en-US" sz="1000" b="0" i="0" u="none" strike="noStrike" cap="none" normalizeH="0" baseline="0" dirty="0" smtClean="0">
              <a:ln>
                <a:noFill/>
              </a:ln>
              <a:solidFill>
                <a:srgbClr val="FFFFFF"/>
              </a:solidFill>
              <a:effectLst/>
              <a:latin typeface="メイリオ"/>
              <a:ea typeface="メイリオ"/>
              <a:cs typeface="メイリオ"/>
            </a:endParaRPr>
          </a:p>
        </p:txBody>
      </p:sp>
      <p:sp>
        <p:nvSpPr>
          <p:cNvPr id="16" name="角丸四角形 15"/>
          <p:cNvSpPr/>
          <p:nvPr/>
        </p:nvSpPr>
        <p:spPr bwMode="auto">
          <a:xfrm>
            <a:off x="5791200" y="4766370"/>
            <a:ext cx="1066800" cy="4572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メイリオ"/>
                <a:ea typeface="メイリオ"/>
                <a:cs typeface="メイリオ"/>
              </a:rPr>
              <a:t>デスクトップ</a:t>
            </a:r>
          </a:p>
        </p:txBody>
      </p:sp>
      <p:sp>
        <p:nvSpPr>
          <p:cNvPr id="17" name="テキスト ボックス 16"/>
          <p:cNvSpPr txBox="1"/>
          <p:nvPr/>
        </p:nvSpPr>
        <p:spPr>
          <a:xfrm>
            <a:off x="3960109" y="5833170"/>
            <a:ext cx="1220607" cy="400110"/>
          </a:xfrm>
          <a:prstGeom prst="rect">
            <a:avLst/>
          </a:prstGeom>
          <a:noFill/>
        </p:spPr>
        <p:txBody>
          <a:bodyPr wrap="none" rtlCol="0">
            <a:spAutoFit/>
          </a:bodyPr>
          <a:lstStyle/>
          <a:p>
            <a:pPr algn="ctr"/>
            <a:r>
              <a:rPr lang="ja-JP" altLang="en-US" sz="2000" dirty="0" smtClean="0">
                <a:solidFill>
                  <a:srgbClr val="408000"/>
                </a:solidFill>
                <a:latin typeface="メイリオ"/>
                <a:ea typeface="メイリオ"/>
                <a:cs typeface="メイリオ"/>
              </a:rPr>
              <a:t>守りの</a:t>
            </a:r>
            <a:r>
              <a:rPr lang="en-US" altLang="ja-JP" sz="2000" dirty="0" smtClean="0">
                <a:solidFill>
                  <a:srgbClr val="408000"/>
                </a:solidFill>
                <a:latin typeface="メイリオ"/>
                <a:ea typeface="メイリオ"/>
                <a:cs typeface="メイリオ"/>
              </a:rPr>
              <a:t>IT</a:t>
            </a:r>
            <a:endParaRPr kumimoji="1" lang="ja-JP" altLang="en-US" sz="2000" dirty="0">
              <a:solidFill>
                <a:srgbClr val="408000"/>
              </a:solidFill>
              <a:latin typeface="メイリオ"/>
              <a:ea typeface="メイリオ"/>
              <a:cs typeface="メイリオ"/>
            </a:endParaRPr>
          </a:p>
        </p:txBody>
      </p:sp>
      <p:sp>
        <p:nvSpPr>
          <p:cNvPr id="19" name="下矢印 18"/>
          <p:cNvSpPr/>
          <p:nvPr/>
        </p:nvSpPr>
        <p:spPr bwMode="auto">
          <a:xfrm>
            <a:off x="3581399" y="2099370"/>
            <a:ext cx="1981201" cy="3657600"/>
          </a:xfrm>
          <a:prstGeom prst="downArrow">
            <a:avLst>
              <a:gd name="adj1" fmla="val 66111"/>
              <a:gd name="adj2" fmla="val 39167"/>
            </a:avLst>
          </a:prstGeom>
          <a:solidFill>
            <a:schemeClr val="accent5">
              <a:lumMod val="20000"/>
              <a:lumOff val="80000"/>
            </a:schemeClr>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20" name="角丸四角形 19"/>
          <p:cNvSpPr/>
          <p:nvPr/>
        </p:nvSpPr>
        <p:spPr bwMode="auto">
          <a:xfrm>
            <a:off x="4037013" y="2632770"/>
            <a:ext cx="1066800" cy="4572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900" b="0" i="0" u="none" strike="noStrike" cap="none" normalizeH="0" baseline="0" dirty="0" smtClean="0">
                <a:ln>
                  <a:noFill/>
                </a:ln>
                <a:solidFill>
                  <a:srgbClr val="FFFFFF"/>
                </a:solidFill>
                <a:effectLst/>
                <a:latin typeface="メイリオ"/>
                <a:ea typeface="メイリオ"/>
                <a:cs typeface="メイリオ"/>
              </a:rPr>
              <a:t>マーケティング</a:t>
            </a:r>
            <a:endParaRPr kumimoji="0" lang="en-US" altLang="ja-JP" sz="900" b="0" i="0" u="none" strike="noStrike" cap="none" normalizeH="0" baseline="0" dirty="0" smtClean="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900" dirty="0" smtClean="0">
                <a:solidFill>
                  <a:srgbClr val="FFFFFF"/>
                </a:solidFill>
                <a:latin typeface="メイリオ"/>
                <a:ea typeface="メイリオ"/>
                <a:cs typeface="メイリオ"/>
              </a:rPr>
              <a:t>商品企画</a:t>
            </a:r>
            <a:endParaRPr kumimoji="0" lang="ja-JP" altLang="en-US" sz="900" b="0" i="0" u="none" strike="noStrike" cap="none" normalizeH="0" baseline="0" dirty="0" smtClean="0">
              <a:ln>
                <a:noFill/>
              </a:ln>
              <a:solidFill>
                <a:srgbClr val="FFFFFF"/>
              </a:solidFill>
              <a:effectLst/>
              <a:latin typeface="メイリオ"/>
              <a:ea typeface="メイリオ"/>
              <a:cs typeface="メイリオ"/>
            </a:endParaRPr>
          </a:p>
        </p:txBody>
      </p:sp>
      <p:sp>
        <p:nvSpPr>
          <p:cNvPr id="21" name="角丸四角形 20"/>
          <p:cNvSpPr/>
          <p:nvPr/>
        </p:nvSpPr>
        <p:spPr bwMode="auto">
          <a:xfrm>
            <a:off x="4037013" y="3242370"/>
            <a:ext cx="1066800" cy="4572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開発・設計</a:t>
            </a:r>
          </a:p>
        </p:txBody>
      </p:sp>
      <p:sp>
        <p:nvSpPr>
          <p:cNvPr id="22" name="角丸四角形 21"/>
          <p:cNvSpPr/>
          <p:nvPr/>
        </p:nvSpPr>
        <p:spPr bwMode="auto">
          <a:xfrm>
            <a:off x="4037013" y="4766370"/>
            <a:ext cx="1066800" cy="4572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サービス</a:t>
            </a:r>
          </a:p>
        </p:txBody>
      </p:sp>
      <p:sp>
        <p:nvSpPr>
          <p:cNvPr id="23" name="テキスト ボックス 22"/>
          <p:cNvSpPr txBox="1"/>
          <p:nvPr/>
        </p:nvSpPr>
        <p:spPr>
          <a:xfrm>
            <a:off x="4122552" y="2115890"/>
            <a:ext cx="915635" cy="523220"/>
          </a:xfrm>
          <a:prstGeom prst="rect">
            <a:avLst/>
          </a:prstGeom>
          <a:noFill/>
          <a:ln>
            <a:noFill/>
          </a:ln>
        </p:spPr>
        <p:txBody>
          <a:bodyPr wrap="none" rtlCol="0">
            <a:spAutoFit/>
          </a:bodyPr>
          <a:lstStyle/>
          <a:p>
            <a:pPr algn="ctr"/>
            <a:r>
              <a:rPr kumimoji="1" lang="ja-JP" altLang="en-US" sz="1400" dirty="0" smtClean="0">
                <a:solidFill>
                  <a:srgbClr val="000090"/>
                </a:solidFill>
                <a:effectLst/>
                <a:latin typeface="メイリオ"/>
                <a:ea typeface="メイリオ"/>
                <a:cs typeface="メイリオ"/>
              </a:rPr>
              <a:t>攻めの</a:t>
            </a:r>
            <a:r>
              <a:rPr kumimoji="1" lang="en-US" altLang="ja-JP" sz="1400" dirty="0" smtClean="0">
                <a:solidFill>
                  <a:srgbClr val="000090"/>
                </a:solidFill>
                <a:effectLst/>
                <a:latin typeface="メイリオ"/>
                <a:ea typeface="メイリオ"/>
                <a:cs typeface="メイリオ"/>
              </a:rPr>
              <a:t>IT</a:t>
            </a:r>
          </a:p>
          <a:p>
            <a:pPr algn="ctr"/>
            <a:r>
              <a:rPr lang="en-US" altLang="ja-JP" sz="1400" dirty="0" smtClean="0">
                <a:solidFill>
                  <a:srgbClr val="000090"/>
                </a:solidFill>
                <a:effectLst/>
                <a:latin typeface="メイリオ"/>
                <a:ea typeface="メイリオ"/>
                <a:cs typeface="メイリオ"/>
              </a:rPr>
              <a:t>PLM</a:t>
            </a:r>
            <a:endParaRPr kumimoji="1" lang="ja-JP" altLang="en-US" sz="1400" dirty="0">
              <a:solidFill>
                <a:srgbClr val="000090"/>
              </a:solidFill>
              <a:effectLst/>
              <a:latin typeface="メイリオ"/>
              <a:ea typeface="メイリオ"/>
              <a:cs typeface="メイリオ"/>
            </a:endParaRPr>
          </a:p>
        </p:txBody>
      </p:sp>
      <p:sp>
        <p:nvSpPr>
          <p:cNvPr id="25" name="右矢印 24"/>
          <p:cNvSpPr/>
          <p:nvPr/>
        </p:nvSpPr>
        <p:spPr bwMode="auto">
          <a:xfrm>
            <a:off x="1143000" y="3547170"/>
            <a:ext cx="6858000" cy="1371600"/>
          </a:xfrm>
          <a:prstGeom prst="rightArrow">
            <a:avLst>
              <a:gd name="adj1" fmla="val 69293"/>
              <a:gd name="adj2" fmla="val 50000"/>
            </a:avLst>
          </a:prstGeom>
          <a:solidFill>
            <a:schemeClr val="accent5">
              <a:lumMod val="40000"/>
              <a:lumOff val="60000"/>
            </a:schemeClr>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26" name="角丸四角形 25"/>
          <p:cNvSpPr/>
          <p:nvPr/>
        </p:nvSpPr>
        <p:spPr bwMode="auto">
          <a:xfrm>
            <a:off x="1600200" y="4004370"/>
            <a:ext cx="1066800" cy="4572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計画</a:t>
            </a:r>
          </a:p>
        </p:txBody>
      </p:sp>
      <p:sp>
        <p:nvSpPr>
          <p:cNvPr id="27" name="角丸四角形 26"/>
          <p:cNvSpPr/>
          <p:nvPr/>
        </p:nvSpPr>
        <p:spPr bwMode="auto">
          <a:xfrm>
            <a:off x="2819400" y="4004370"/>
            <a:ext cx="1066800" cy="4572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dirty="0" smtClean="0">
                <a:solidFill>
                  <a:srgbClr val="FFFFFF"/>
                </a:solidFill>
                <a:latin typeface="メイリオ"/>
                <a:ea typeface="メイリオ"/>
                <a:cs typeface="メイリオ"/>
              </a:rPr>
              <a:t>調達</a:t>
            </a:r>
            <a:endParaRPr kumimoji="0" lang="ja-JP" altLang="en-US" sz="1200" b="0" i="0" u="none" strike="noStrike" cap="none" normalizeH="0" baseline="0" dirty="0" smtClean="0">
              <a:ln>
                <a:noFill/>
              </a:ln>
              <a:solidFill>
                <a:srgbClr val="FFFFFF"/>
              </a:solidFill>
              <a:effectLst/>
              <a:latin typeface="メイリオ"/>
              <a:ea typeface="メイリオ"/>
              <a:cs typeface="メイリオ"/>
            </a:endParaRPr>
          </a:p>
        </p:txBody>
      </p:sp>
      <p:sp>
        <p:nvSpPr>
          <p:cNvPr id="28" name="角丸四角形 27"/>
          <p:cNvSpPr/>
          <p:nvPr/>
        </p:nvSpPr>
        <p:spPr bwMode="auto">
          <a:xfrm>
            <a:off x="5257800" y="4004370"/>
            <a:ext cx="1066800" cy="4572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物流</a:t>
            </a:r>
          </a:p>
        </p:txBody>
      </p:sp>
      <p:sp>
        <p:nvSpPr>
          <p:cNvPr id="29" name="角丸四角形 28"/>
          <p:cNvSpPr/>
          <p:nvPr/>
        </p:nvSpPr>
        <p:spPr bwMode="auto">
          <a:xfrm>
            <a:off x="6477000" y="4004370"/>
            <a:ext cx="1066800" cy="4572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販売</a:t>
            </a:r>
          </a:p>
        </p:txBody>
      </p:sp>
      <p:sp>
        <p:nvSpPr>
          <p:cNvPr id="30" name="テキスト ボックス 29"/>
          <p:cNvSpPr txBox="1"/>
          <p:nvPr/>
        </p:nvSpPr>
        <p:spPr>
          <a:xfrm>
            <a:off x="1117066" y="3727371"/>
            <a:ext cx="1492716" cy="307777"/>
          </a:xfrm>
          <a:prstGeom prst="rect">
            <a:avLst/>
          </a:prstGeom>
          <a:noFill/>
          <a:ln>
            <a:noFill/>
          </a:ln>
        </p:spPr>
        <p:txBody>
          <a:bodyPr wrap="none" rtlCol="0">
            <a:spAutoFit/>
          </a:bodyPr>
          <a:lstStyle/>
          <a:p>
            <a:pPr algn="ctr"/>
            <a:r>
              <a:rPr kumimoji="1" lang="ja-JP" altLang="en-US" sz="1400" dirty="0" smtClean="0">
                <a:solidFill>
                  <a:srgbClr val="000090"/>
                </a:solidFill>
                <a:latin typeface="メイリオ"/>
                <a:ea typeface="メイリオ"/>
                <a:cs typeface="メイリオ"/>
              </a:rPr>
              <a:t>攻めの</a:t>
            </a:r>
            <a:r>
              <a:rPr kumimoji="1" lang="en-US" altLang="ja-JP" sz="1400" dirty="0" smtClean="0">
                <a:solidFill>
                  <a:srgbClr val="000090"/>
                </a:solidFill>
                <a:latin typeface="メイリオ"/>
                <a:ea typeface="メイリオ"/>
                <a:cs typeface="メイリオ"/>
              </a:rPr>
              <a:t>IT</a:t>
            </a:r>
            <a:r>
              <a:rPr kumimoji="1" lang="ja-JP" altLang="en-US" sz="1400" dirty="0" smtClean="0">
                <a:solidFill>
                  <a:srgbClr val="000090"/>
                </a:solidFill>
                <a:latin typeface="メイリオ"/>
                <a:ea typeface="メイリオ"/>
                <a:cs typeface="メイリオ"/>
              </a:rPr>
              <a:t>・</a:t>
            </a:r>
            <a:r>
              <a:rPr lang="en-US" altLang="ja-JP" sz="1400" dirty="0" smtClean="0">
                <a:solidFill>
                  <a:srgbClr val="000090"/>
                </a:solidFill>
                <a:latin typeface="メイリオ"/>
                <a:ea typeface="メイリオ"/>
                <a:cs typeface="メイリオ"/>
              </a:rPr>
              <a:t>SCM</a:t>
            </a:r>
            <a:endParaRPr kumimoji="1" lang="ja-JP" altLang="en-US" sz="1400" dirty="0">
              <a:solidFill>
                <a:srgbClr val="000090"/>
              </a:solidFill>
              <a:latin typeface="メイリオ"/>
              <a:ea typeface="メイリオ"/>
              <a:cs typeface="メイリオ"/>
            </a:endParaRPr>
          </a:p>
        </p:txBody>
      </p:sp>
      <p:sp>
        <p:nvSpPr>
          <p:cNvPr id="31" name="テキスト ボックス 30"/>
          <p:cNvSpPr txBox="1"/>
          <p:nvPr/>
        </p:nvSpPr>
        <p:spPr>
          <a:xfrm>
            <a:off x="772877" y="1099560"/>
            <a:ext cx="1120820" cy="369332"/>
          </a:xfrm>
          <a:prstGeom prst="rect">
            <a:avLst/>
          </a:prstGeom>
          <a:noFill/>
        </p:spPr>
        <p:txBody>
          <a:bodyPr wrap="none" rtlCol="0">
            <a:spAutoFit/>
          </a:bodyPr>
          <a:lstStyle/>
          <a:p>
            <a:pPr algn="ctr"/>
            <a:r>
              <a:rPr lang="ja-JP" altLang="en-US" dirty="0" smtClean="0">
                <a:solidFill>
                  <a:srgbClr val="0000FF"/>
                </a:solidFill>
                <a:effectLst/>
                <a:latin typeface="メイリオ"/>
                <a:ea typeface="メイリオ"/>
                <a:cs typeface="メイリオ"/>
              </a:rPr>
              <a:t>攻めの</a:t>
            </a:r>
            <a:r>
              <a:rPr lang="en-US" altLang="ja-JP" dirty="0" smtClean="0">
                <a:solidFill>
                  <a:srgbClr val="0000FF"/>
                </a:solidFill>
                <a:effectLst/>
                <a:latin typeface="メイリオ"/>
                <a:ea typeface="メイリオ"/>
                <a:cs typeface="メイリオ"/>
              </a:rPr>
              <a:t>IT</a:t>
            </a:r>
            <a:endParaRPr lang="en-US" altLang="ja-JP" sz="1000" dirty="0" smtClean="0">
              <a:solidFill>
                <a:srgbClr val="0000FF"/>
              </a:solidFill>
              <a:effectLst/>
              <a:latin typeface="メイリオ"/>
              <a:ea typeface="メイリオ"/>
              <a:cs typeface="メイリオ"/>
            </a:endParaRPr>
          </a:p>
        </p:txBody>
      </p:sp>
      <p:sp>
        <p:nvSpPr>
          <p:cNvPr id="32" name="テキスト ボックス 31"/>
          <p:cNvSpPr txBox="1"/>
          <p:nvPr/>
        </p:nvSpPr>
        <p:spPr>
          <a:xfrm>
            <a:off x="7283884" y="5604570"/>
            <a:ext cx="1120820" cy="369332"/>
          </a:xfrm>
          <a:prstGeom prst="rect">
            <a:avLst/>
          </a:prstGeom>
          <a:noFill/>
        </p:spPr>
        <p:txBody>
          <a:bodyPr wrap="none" rtlCol="0">
            <a:spAutoFit/>
          </a:bodyPr>
          <a:lstStyle/>
          <a:p>
            <a:pPr algn="ctr"/>
            <a:r>
              <a:rPr lang="ja-JP" altLang="en-US" dirty="0" smtClean="0">
                <a:solidFill>
                  <a:srgbClr val="008000"/>
                </a:solidFill>
                <a:effectLst/>
                <a:latin typeface="メイリオ"/>
                <a:ea typeface="メイリオ"/>
                <a:cs typeface="メイリオ"/>
              </a:rPr>
              <a:t>守りの</a:t>
            </a:r>
            <a:r>
              <a:rPr lang="en-US" altLang="ja-JP" dirty="0" smtClean="0">
                <a:solidFill>
                  <a:srgbClr val="008000"/>
                </a:solidFill>
                <a:effectLst/>
                <a:latin typeface="メイリオ"/>
                <a:ea typeface="メイリオ"/>
                <a:cs typeface="メイリオ"/>
              </a:rPr>
              <a:t>IT</a:t>
            </a:r>
            <a:endParaRPr lang="en-US" altLang="ja-JP" sz="1000" dirty="0" smtClean="0">
              <a:solidFill>
                <a:srgbClr val="008000"/>
              </a:solidFill>
              <a:effectLst/>
              <a:latin typeface="メイリオ"/>
              <a:ea typeface="メイリオ"/>
              <a:cs typeface="メイリオ"/>
            </a:endParaRPr>
          </a:p>
        </p:txBody>
      </p:sp>
      <p:sp>
        <p:nvSpPr>
          <p:cNvPr id="33" name="角丸四角形 32"/>
          <p:cNvSpPr/>
          <p:nvPr/>
        </p:nvSpPr>
        <p:spPr bwMode="auto">
          <a:xfrm>
            <a:off x="4037013" y="4004370"/>
            <a:ext cx="1066800" cy="4572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生産・製造</a:t>
            </a:r>
          </a:p>
        </p:txBody>
      </p:sp>
    </p:spTree>
    <p:extLst>
      <p:ext uri="{BB962C8B-B14F-4D97-AF65-F5344CB8AC3E}">
        <p14:creationId xmlns:p14="http://schemas.microsoft.com/office/powerpoint/2010/main" val="7799664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 calcmode="lin" valueType="num">
                                      <p:cBhvr>
                                        <p:cTn id="10" dur="500" fill="hold"/>
                                        <p:tgtEl>
                                          <p:spTgt spid="33"/>
                                        </p:tgtEl>
                                        <p:attrNameLst>
                                          <p:attrName>ppt_w</p:attrName>
                                        </p:attrNameLst>
                                      </p:cBhvr>
                                      <p:tavLst>
                                        <p:tav tm="0">
                                          <p:val>
                                            <p:fltVal val="0"/>
                                          </p:val>
                                        </p:tav>
                                        <p:tav tm="100000">
                                          <p:val>
                                            <p:strVal val="#ppt_w"/>
                                          </p:val>
                                        </p:tav>
                                      </p:tavLst>
                                    </p:anim>
                                    <p:anim calcmode="lin" valueType="num">
                                      <p:cBhvr>
                                        <p:cTn id="11" dur="500" fill="hold"/>
                                        <p:tgtEl>
                                          <p:spTgt spid="33"/>
                                        </p:tgtEl>
                                        <p:attrNameLst>
                                          <p:attrName>ppt_h</p:attrName>
                                        </p:attrNameLst>
                                      </p:cBhvr>
                                      <p:tavLst>
                                        <p:tav tm="0">
                                          <p:val>
                                            <p:fltVal val="0"/>
                                          </p:val>
                                        </p:tav>
                                        <p:tav tm="100000">
                                          <p:val>
                                            <p:strVal val="#ppt_h"/>
                                          </p:val>
                                        </p:tav>
                                      </p:tavLst>
                                    </p:anim>
                                    <p:animEffect transition="in" filter="fade">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44</a:t>
            </a:fld>
            <a:endParaRPr kumimoji="1" lang="ja-JP" altLang="en-US"/>
          </a:p>
        </p:txBody>
      </p:sp>
      <p:pic>
        <p:nvPicPr>
          <p:cNvPr id="4" name="図 3" descr="単独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8687" y="5878036"/>
            <a:ext cx="617713" cy="677108"/>
          </a:xfrm>
          <a:prstGeom prst="rect">
            <a:avLst/>
          </a:prstGeom>
        </p:spPr>
      </p:pic>
      <p:sp>
        <p:nvSpPr>
          <p:cNvPr id="6" name="正方形/長方形 5"/>
          <p:cNvSpPr/>
          <p:nvPr/>
        </p:nvSpPr>
        <p:spPr>
          <a:xfrm>
            <a:off x="6127750" y="5878036"/>
            <a:ext cx="2938096" cy="677108"/>
          </a:xfrm>
          <a:prstGeom prst="rect">
            <a:avLst/>
          </a:prstGeom>
        </p:spPr>
        <p:txBody>
          <a:bodyPr wrap="square">
            <a:spAutoFit/>
          </a:bodyPr>
          <a:lstStyle/>
          <a:p>
            <a:pPr algn="r"/>
            <a:r>
              <a:rPr lang="ja-JP" altLang="en-US" sz="1400" dirty="0">
                <a:solidFill>
                  <a:srgbClr val="595959"/>
                </a:solidFill>
                <a:latin typeface="メイリオ"/>
                <a:ea typeface="メイリオ"/>
                <a:cs typeface="メイリオ"/>
              </a:rPr>
              <a:t>ネットコマース株式</a:t>
            </a:r>
            <a:r>
              <a:rPr lang="ja-JP" altLang="en-US" sz="1400" dirty="0" smtClean="0">
                <a:solidFill>
                  <a:srgbClr val="595959"/>
                </a:solidFill>
                <a:latin typeface="メイリオ"/>
                <a:ea typeface="メイリオ"/>
                <a:cs typeface="メイリオ"/>
              </a:rPr>
              <a:t>会社</a:t>
            </a:r>
            <a:endParaRPr lang="ja-JP" altLang="en-US" sz="1400" dirty="0">
              <a:solidFill>
                <a:srgbClr val="595959"/>
              </a:solidFill>
              <a:latin typeface="メイリオ"/>
              <a:ea typeface="メイリオ"/>
              <a:cs typeface="メイリオ"/>
            </a:endParaRPr>
          </a:p>
          <a:p>
            <a:pPr algn="r"/>
            <a:r>
              <a:rPr lang="en-US" altLang="ja-JP" sz="800" dirty="0" smtClean="0">
                <a:solidFill>
                  <a:srgbClr val="595959"/>
                </a:solidFill>
                <a:latin typeface="メイリオ"/>
                <a:ea typeface="メイリオ"/>
                <a:cs typeface="メイリオ"/>
              </a:rPr>
              <a:t>180</a:t>
            </a:r>
            <a:r>
              <a:rPr lang="en-US" altLang="ja-JP" sz="800" dirty="0">
                <a:solidFill>
                  <a:srgbClr val="595959"/>
                </a:solidFill>
                <a:latin typeface="メイリオ"/>
                <a:ea typeface="メイリオ"/>
                <a:cs typeface="メイリオ"/>
              </a:rPr>
              <a:t>-</a:t>
            </a:r>
            <a:r>
              <a:rPr lang="en-US" altLang="ja-JP" sz="800" dirty="0" smtClean="0">
                <a:solidFill>
                  <a:srgbClr val="595959"/>
                </a:solidFill>
                <a:latin typeface="メイリオ"/>
                <a:ea typeface="メイリオ"/>
                <a:cs typeface="メイリオ"/>
              </a:rPr>
              <a:t>0004</a:t>
            </a:r>
            <a:r>
              <a:rPr lang="ja-JP" altLang="en-US" sz="800" dirty="0" smtClean="0">
                <a:solidFill>
                  <a:srgbClr val="595959"/>
                </a:solidFill>
                <a:latin typeface="メイリオ"/>
                <a:ea typeface="メイリオ"/>
                <a:cs typeface="メイリオ"/>
              </a:rPr>
              <a:t>　東京都</a:t>
            </a:r>
            <a:r>
              <a:rPr lang="ja-JP" altLang="en-US" sz="800" dirty="0">
                <a:solidFill>
                  <a:srgbClr val="595959"/>
                </a:solidFill>
                <a:latin typeface="メイリオ"/>
                <a:ea typeface="メイリオ"/>
                <a:cs typeface="メイリオ"/>
              </a:rPr>
              <a:t>武蔵野市吉祥寺本町</a:t>
            </a:r>
            <a:r>
              <a:rPr lang="en-US" altLang="ja-JP" sz="800" dirty="0">
                <a:solidFill>
                  <a:srgbClr val="595959"/>
                </a:solidFill>
                <a:latin typeface="メイリオ"/>
                <a:ea typeface="メイリオ"/>
                <a:cs typeface="メイリオ"/>
              </a:rPr>
              <a:t>2-4-17</a:t>
            </a:r>
          </a:p>
          <a:p>
            <a:pPr algn="r"/>
            <a:r>
              <a:rPr lang="ja-JP" altLang="en-US" sz="800" dirty="0">
                <a:solidFill>
                  <a:srgbClr val="595959"/>
                </a:solidFill>
                <a:latin typeface="メイリオ"/>
                <a:ea typeface="メイリオ"/>
                <a:cs typeface="メイリオ"/>
              </a:rPr>
              <a:t>エスト・グランデール・カーロ </a:t>
            </a:r>
            <a:r>
              <a:rPr lang="en-US" altLang="ja-JP" sz="800" dirty="0" smtClean="0">
                <a:solidFill>
                  <a:srgbClr val="595959"/>
                </a:solidFill>
                <a:latin typeface="メイリオ"/>
                <a:ea typeface="メイリオ"/>
                <a:cs typeface="メイリオ"/>
              </a:rPr>
              <a:t>1201</a:t>
            </a:r>
          </a:p>
          <a:p>
            <a:pPr algn="r"/>
            <a:r>
              <a:rPr lang="en-US" altLang="ja-JP" sz="800" dirty="0" smtClean="0">
                <a:solidFill>
                  <a:srgbClr val="595959"/>
                </a:solidFill>
                <a:latin typeface="メイリオ"/>
                <a:ea typeface="メイリオ"/>
                <a:cs typeface="メイリオ"/>
                <a:hlinkClick r:id="rId3"/>
              </a:rPr>
              <a:t>http://</a:t>
            </a:r>
            <a:r>
              <a:rPr lang="en-US" altLang="ja-JP" sz="800" dirty="0" err="1" smtClean="0">
                <a:solidFill>
                  <a:srgbClr val="595959"/>
                </a:solidFill>
                <a:latin typeface="メイリオ"/>
                <a:ea typeface="メイリオ"/>
                <a:cs typeface="メイリオ"/>
                <a:hlinkClick r:id="rId3"/>
              </a:rPr>
              <a:t>www.netcommerce.co.jp</a:t>
            </a:r>
            <a:r>
              <a:rPr lang="en-US" altLang="ja-JP" sz="800" dirty="0" smtClean="0">
                <a:solidFill>
                  <a:srgbClr val="595959"/>
                </a:solidFill>
                <a:latin typeface="メイリオ"/>
                <a:ea typeface="メイリオ"/>
                <a:cs typeface="メイリオ"/>
                <a:hlinkClick r:id="rId3"/>
              </a:rPr>
              <a:t>/</a:t>
            </a:r>
            <a:endParaRPr lang="ja-JP" altLang="en-US" sz="800" dirty="0">
              <a:solidFill>
                <a:srgbClr val="595959"/>
              </a:solidFill>
              <a:latin typeface="メイリオ"/>
              <a:ea typeface="メイリオ"/>
              <a:cs typeface="メイリオ"/>
            </a:endParaRPr>
          </a:p>
        </p:txBody>
      </p:sp>
    </p:spTree>
    <p:extLst>
      <p:ext uri="{BB962C8B-B14F-4D97-AF65-F5344CB8AC3E}">
        <p14:creationId xmlns:p14="http://schemas.microsoft.com/office/powerpoint/2010/main" val="36741195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875077" y="2342118"/>
            <a:ext cx="3390672" cy="2031325"/>
          </a:xfrm>
          <a:prstGeom prst="rect">
            <a:avLst/>
          </a:prstGeom>
        </p:spPr>
        <p:txBody>
          <a:bodyPr wrap="none">
            <a:spAutoFit/>
          </a:bodyPr>
          <a:lstStyle/>
          <a:p>
            <a:pPr marL="742950" indent="-742950">
              <a:spcBef>
                <a:spcPts val="1800"/>
              </a:spcBef>
              <a:buFont typeface="+mj-lt"/>
              <a:buAutoNum type="arabicPeriod"/>
            </a:pPr>
            <a:r>
              <a:rPr lang="ja-JP" altLang="en-US" sz="3200" dirty="0" smtClean="0">
                <a:solidFill>
                  <a:srgbClr val="FF6600"/>
                </a:solidFill>
                <a:latin typeface="メイリオ"/>
                <a:ea typeface="メイリオ"/>
                <a:cs typeface="メイリオ"/>
              </a:rPr>
              <a:t>構造的不幸</a:t>
            </a:r>
            <a:endParaRPr lang="en-US" altLang="ja-JP" sz="3200" dirty="0" smtClean="0">
              <a:solidFill>
                <a:srgbClr val="FF6600"/>
              </a:solidFill>
              <a:latin typeface="メイリオ"/>
              <a:ea typeface="メイリオ"/>
              <a:cs typeface="メイリオ"/>
            </a:endParaRPr>
          </a:p>
          <a:p>
            <a:pPr marL="742950" indent="-742950">
              <a:spcBef>
                <a:spcPts val="1800"/>
              </a:spcBef>
              <a:buFont typeface="+mj-lt"/>
              <a:buAutoNum type="arabicPeriod"/>
            </a:pPr>
            <a:r>
              <a:rPr lang="ja-JP" altLang="en-US" sz="3200" dirty="0" smtClean="0">
                <a:solidFill>
                  <a:srgbClr val="FF6600"/>
                </a:solidFill>
                <a:latin typeface="メイリオ"/>
                <a:ea typeface="メイリオ"/>
                <a:cs typeface="メイリオ"/>
              </a:rPr>
              <a:t>工数の喪失</a:t>
            </a:r>
          </a:p>
          <a:p>
            <a:pPr marL="742950" indent="-742950">
              <a:spcBef>
                <a:spcPts val="1800"/>
              </a:spcBef>
              <a:buFont typeface="+mj-lt"/>
              <a:buAutoNum type="arabicPeriod"/>
            </a:pPr>
            <a:r>
              <a:rPr lang="ja-JP" altLang="en-US" sz="3200" dirty="0" smtClean="0">
                <a:solidFill>
                  <a:srgbClr val="FF6600"/>
                </a:solidFill>
                <a:latin typeface="メイリオ"/>
                <a:ea typeface="メイリオ"/>
                <a:cs typeface="メイリオ"/>
              </a:rPr>
              <a:t>労働力の喪失</a:t>
            </a:r>
            <a:endParaRPr lang="en-US" altLang="ja-JP" sz="3200" dirty="0" smtClean="0">
              <a:solidFill>
                <a:srgbClr val="FF6600"/>
              </a:solidFill>
              <a:latin typeface="メイリオ"/>
              <a:ea typeface="メイリオ"/>
              <a:cs typeface="メイリオ"/>
            </a:endParaRPr>
          </a:p>
        </p:txBody>
      </p:sp>
      <p:sp>
        <p:nvSpPr>
          <p:cNvPr id="3" name="タイトル 2"/>
          <p:cNvSpPr>
            <a:spLocks noGrp="1"/>
          </p:cNvSpPr>
          <p:nvPr>
            <p:ph type="title"/>
          </p:nvPr>
        </p:nvSpPr>
        <p:spPr/>
        <p:txBody>
          <a:bodyPr/>
          <a:lstStyle/>
          <a:p>
            <a:r>
              <a:rPr kumimoji="1" lang="ja-JP" altLang="en-US" dirty="0" smtClean="0"/>
              <a:t>従来型</a:t>
            </a:r>
            <a:r>
              <a:rPr kumimoji="1" lang="en-US" altLang="ja-JP" dirty="0" smtClean="0">
                <a:solidFill>
                  <a:schemeClr val="tx1"/>
                </a:solidFill>
                <a:latin typeface="Arial Black"/>
                <a:cs typeface="Arial Black"/>
              </a:rPr>
              <a:t>SI</a:t>
            </a:r>
            <a:r>
              <a:rPr kumimoji="1" lang="ja-JP" altLang="en-US" dirty="0" smtClean="0">
                <a:solidFill>
                  <a:schemeClr val="tx1"/>
                </a:solidFill>
                <a:latin typeface="HGP創英角ｺﾞｼｯｸUB"/>
                <a:ea typeface="HGP創英角ｺﾞｼｯｸUB"/>
                <a:cs typeface="HGP創英角ｺﾞｼｯｸUB"/>
              </a:rPr>
              <a:t>ビジネス</a:t>
            </a:r>
            <a:r>
              <a:rPr kumimoji="1" lang="ja-JP" altLang="en-US" dirty="0" smtClean="0"/>
              <a:t>が“</a:t>
            </a:r>
            <a:r>
              <a:rPr kumimoji="1" lang="ja-JP" altLang="en-US" dirty="0" smtClean="0">
                <a:solidFill>
                  <a:srgbClr val="FF0000"/>
                </a:solidFill>
                <a:latin typeface="HGP創英角ｺﾞｼｯｸUB"/>
                <a:ea typeface="HGP創英角ｺﾞｼｯｸUB"/>
                <a:cs typeface="HGP創英角ｺﾞｼｯｸUB"/>
              </a:rPr>
              <a:t>ヤバイ</a:t>
            </a:r>
            <a:r>
              <a:rPr kumimoji="1" lang="ja-JP" altLang="en-US" dirty="0" smtClean="0"/>
              <a:t>”理由</a:t>
            </a:r>
            <a:endParaRPr kumimoji="1" lang="ja-JP" altLang="en-US" dirty="0"/>
          </a:p>
        </p:txBody>
      </p:sp>
    </p:spTree>
    <p:extLst>
      <p:ext uri="{BB962C8B-B14F-4D97-AF65-F5344CB8AC3E}">
        <p14:creationId xmlns:p14="http://schemas.microsoft.com/office/powerpoint/2010/main" val="893813119"/>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p:tgtEl>
                                          <p:spTgt spid="2">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p:tgtEl>
                                          <p:spTgt spid="2">
                                            <p:txEl>
                                              <p:pRg st="2" end="2"/>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図形グループ 5"/>
          <p:cNvGrpSpPr/>
          <p:nvPr/>
        </p:nvGrpSpPr>
        <p:grpSpPr>
          <a:xfrm>
            <a:off x="2819400" y="1244600"/>
            <a:ext cx="6019800" cy="914400"/>
            <a:chOff x="2819400" y="1244600"/>
            <a:chExt cx="6019800" cy="914400"/>
          </a:xfrm>
        </p:grpSpPr>
        <p:sp>
          <p:nvSpPr>
            <p:cNvPr id="25" name="角丸四角形 24"/>
            <p:cNvSpPr/>
            <p:nvPr/>
          </p:nvSpPr>
          <p:spPr bwMode="auto">
            <a:xfrm>
              <a:off x="3335867" y="1244600"/>
              <a:ext cx="2438400" cy="914400"/>
            </a:xfrm>
            <a:prstGeom prst="roundRect">
              <a:avLst>
                <a:gd name="adj" fmla="val 0"/>
              </a:avLst>
            </a:prstGeom>
            <a:solidFill>
              <a:schemeClr val="accent4">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mn-ea"/>
                </a:rPr>
                <a:t>プロジェクト企画</a:t>
              </a:r>
              <a:endParaRPr kumimoji="0" lang="en-US" altLang="ja-JP" b="0" i="0" u="none" strike="noStrike" cap="none" normalizeH="0" baseline="0" dirty="0" smtClean="0">
                <a:ln>
                  <a:noFill/>
                </a:ln>
                <a:solidFill>
                  <a:schemeClr val="bg1"/>
                </a:solidFill>
                <a:effectLst/>
                <a:latin typeface="+mn-ea"/>
              </a:endParaRPr>
            </a:p>
          </p:txBody>
        </p:sp>
        <p:sp>
          <p:nvSpPr>
            <p:cNvPr id="8" name="右矢印 7"/>
            <p:cNvSpPr/>
            <p:nvPr/>
          </p:nvSpPr>
          <p:spPr bwMode="auto">
            <a:xfrm>
              <a:off x="2819400" y="1473200"/>
              <a:ext cx="457200" cy="457200"/>
            </a:xfrm>
            <a:prstGeom prst="right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 name="角丸四角形 26"/>
            <p:cNvSpPr/>
            <p:nvPr/>
          </p:nvSpPr>
          <p:spPr bwMode="auto">
            <a:xfrm>
              <a:off x="6400800" y="1244600"/>
              <a:ext cx="2438400" cy="9144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mn-ea"/>
                </a:rPr>
                <a:t>要件定義・仕様策定</a:t>
              </a:r>
            </a:p>
          </p:txBody>
        </p:sp>
        <p:sp>
          <p:nvSpPr>
            <p:cNvPr id="26" name="右矢印 25"/>
            <p:cNvSpPr/>
            <p:nvPr/>
          </p:nvSpPr>
          <p:spPr bwMode="auto">
            <a:xfrm>
              <a:off x="5867400" y="1473200"/>
              <a:ext cx="457200" cy="457200"/>
            </a:xfrm>
            <a:prstGeom prst="right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2" name="タイトル 1"/>
          <p:cNvSpPr>
            <a:spLocks noGrp="1"/>
          </p:cNvSpPr>
          <p:nvPr>
            <p:ph type="title"/>
          </p:nvPr>
        </p:nvSpPr>
        <p:spPr>
          <a:xfrm>
            <a:off x="418730" y="165100"/>
            <a:ext cx="8839200" cy="533400"/>
          </a:xfrm>
        </p:spPr>
        <p:txBody>
          <a:bodyPr/>
          <a:lstStyle/>
          <a:p>
            <a:r>
              <a:rPr lang="ja-JP" altLang="en-US" dirty="0" smtClean="0"/>
              <a:t>１．</a:t>
            </a:r>
            <a:r>
              <a:rPr kumimoji="1" lang="ja-JP" altLang="en-US" dirty="0" smtClean="0"/>
              <a:t>構造的不幸</a:t>
            </a:r>
            <a:r>
              <a:rPr kumimoji="1" lang="en-US" altLang="ja-JP" dirty="0" smtClean="0"/>
              <a:t>:</a:t>
            </a:r>
            <a:r>
              <a:rPr kumimoji="1" lang="ja-JP" altLang="en-US" dirty="0" smtClean="0"/>
              <a:t>ゴールの不一致と相互不信</a:t>
            </a:r>
            <a:endParaRPr kumimoji="1" lang="ja-JP" altLang="en-US" dirty="0"/>
          </a:p>
        </p:txBody>
      </p:sp>
      <p:sp>
        <p:nvSpPr>
          <p:cNvPr id="4" name="角丸四角形 3"/>
          <p:cNvSpPr/>
          <p:nvPr/>
        </p:nvSpPr>
        <p:spPr bwMode="auto">
          <a:xfrm>
            <a:off x="287867" y="1244600"/>
            <a:ext cx="2438400" cy="9144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mn-ea"/>
              </a:rPr>
              <a:t>ビジネス価値</a:t>
            </a:r>
            <a:r>
              <a:rPr kumimoji="0" lang="ja-JP" altLang="en-US" dirty="0" smtClean="0">
                <a:solidFill>
                  <a:schemeClr val="bg1"/>
                </a:solidFill>
                <a:latin typeface="+mn-ea"/>
              </a:rPr>
              <a:t>の</a:t>
            </a:r>
            <a:r>
              <a:rPr kumimoji="0" lang="ja-JP" altLang="en-US" b="0" i="0" u="none" strike="noStrike" cap="none" normalizeH="0" baseline="0" dirty="0" smtClean="0">
                <a:ln>
                  <a:noFill/>
                </a:ln>
                <a:solidFill>
                  <a:schemeClr val="bg1"/>
                </a:solidFill>
                <a:effectLst/>
                <a:latin typeface="+mn-ea"/>
              </a:rPr>
              <a:t>向上</a:t>
            </a:r>
            <a:endParaRPr kumimoji="0" lang="en-US" altLang="ja-JP" b="0" i="0" u="none" strike="noStrike" cap="none" normalizeH="0" baseline="0" dirty="0" smtClean="0">
              <a:ln>
                <a:noFill/>
              </a:ln>
              <a:solidFill>
                <a:schemeClr val="bg1"/>
              </a:solidFill>
              <a:effectLst/>
              <a:latin typeface="+mn-ea"/>
            </a:endParaRPr>
          </a:p>
          <a:p>
            <a:pPr marL="450850" lvl="1" indent="-171450">
              <a:spcBef>
                <a:spcPts val="0"/>
              </a:spcBef>
              <a:buFont typeface="Wingdings" charset="2"/>
              <a:buChar char="v"/>
            </a:pPr>
            <a:r>
              <a:rPr kumimoji="0" lang="ja-JP" altLang="en-US" sz="1200" dirty="0" smtClean="0">
                <a:solidFill>
                  <a:schemeClr val="bg1"/>
                </a:solidFill>
                <a:latin typeface="+mn-ea"/>
              </a:rPr>
              <a:t>売上・利益の増大</a:t>
            </a:r>
            <a:endParaRPr kumimoji="0" lang="en-US" altLang="ja-JP" sz="1200" dirty="0" smtClean="0">
              <a:solidFill>
                <a:schemeClr val="bg1"/>
              </a:solidFill>
              <a:latin typeface="+mn-ea"/>
            </a:endParaRPr>
          </a:p>
          <a:p>
            <a:pPr marL="450850" lvl="1" indent="-171450">
              <a:spcBef>
                <a:spcPts val="0"/>
              </a:spcBef>
              <a:buFont typeface="Wingdings" charset="2"/>
              <a:buChar char="v"/>
            </a:pPr>
            <a:r>
              <a:rPr kumimoji="0" lang="ja-JP" altLang="en-US" sz="1200" b="0" i="0" u="none" strike="noStrike" cap="none" normalizeH="0" baseline="0" dirty="0" smtClean="0">
                <a:ln>
                  <a:noFill/>
                </a:ln>
                <a:solidFill>
                  <a:schemeClr val="bg1"/>
                </a:solidFill>
                <a:effectLst/>
                <a:latin typeface="+mn-ea"/>
              </a:rPr>
              <a:t>新規事業への参入</a:t>
            </a:r>
            <a:endParaRPr kumimoji="0" lang="en-US" altLang="ja-JP" sz="1200" b="0" i="0" u="none" strike="noStrike" cap="none" normalizeH="0" baseline="0" dirty="0" smtClean="0">
              <a:ln>
                <a:noFill/>
              </a:ln>
              <a:solidFill>
                <a:schemeClr val="bg1"/>
              </a:solidFill>
              <a:effectLst/>
              <a:latin typeface="+mn-ea"/>
            </a:endParaRPr>
          </a:p>
          <a:p>
            <a:pPr marL="450850" lvl="1" indent="-171450">
              <a:spcBef>
                <a:spcPts val="0"/>
              </a:spcBef>
              <a:buFont typeface="Wingdings" charset="2"/>
              <a:buChar char="v"/>
            </a:pPr>
            <a:r>
              <a:rPr kumimoji="0" lang="ja-JP" altLang="en-US" sz="1200" dirty="0" smtClean="0">
                <a:solidFill>
                  <a:schemeClr val="bg1"/>
                </a:solidFill>
                <a:latin typeface="+mn-ea"/>
              </a:rPr>
              <a:t>利便性の向上　など</a:t>
            </a:r>
            <a:endParaRPr kumimoji="0" lang="ja-JP" altLang="en-US" sz="1200" b="0" i="0" u="none" strike="noStrike" cap="none" normalizeH="0" baseline="0" dirty="0" smtClean="0">
              <a:ln>
                <a:noFill/>
              </a:ln>
              <a:solidFill>
                <a:schemeClr val="bg1"/>
              </a:solidFill>
              <a:effectLst/>
              <a:latin typeface="+mn-ea"/>
            </a:endParaRPr>
          </a:p>
        </p:txBody>
      </p:sp>
      <p:sp>
        <p:nvSpPr>
          <p:cNvPr id="3" name="曲折矢印 2"/>
          <p:cNvSpPr/>
          <p:nvPr/>
        </p:nvSpPr>
        <p:spPr bwMode="auto">
          <a:xfrm flipV="1">
            <a:off x="1295400" y="2216150"/>
            <a:ext cx="1879600" cy="2717800"/>
          </a:xfrm>
          <a:prstGeom prst="bentArrow">
            <a:avLst>
              <a:gd name="adj1" fmla="val 16026"/>
              <a:gd name="adj2" fmla="val 16004"/>
              <a:gd name="adj3" fmla="val 17949"/>
              <a:gd name="adj4" fmla="val 43750"/>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31" name="角丸四角形 30"/>
          <p:cNvSpPr/>
          <p:nvPr/>
        </p:nvSpPr>
        <p:spPr bwMode="auto">
          <a:xfrm>
            <a:off x="3354917" y="5756276"/>
            <a:ext cx="2455333" cy="533400"/>
          </a:xfrm>
          <a:prstGeom prst="roundRect">
            <a:avLst>
              <a:gd name="adj" fmla="val 0"/>
            </a:avLst>
          </a:prstGeom>
          <a:solidFill>
            <a:schemeClr val="accent4">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納得するまで</a:t>
            </a:r>
            <a:endParaRPr kumimoji="0" lang="en-US" altLang="ja-JP" sz="1600"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改修要求</a:t>
            </a:r>
            <a:endParaRPr kumimoji="0" lang="en-US" altLang="ja-JP" sz="1600" dirty="0" smtClean="0">
              <a:solidFill>
                <a:schemeClr val="bg1"/>
              </a:solidFill>
            </a:endParaRPr>
          </a:p>
        </p:txBody>
      </p:sp>
      <p:sp>
        <p:nvSpPr>
          <p:cNvPr id="33" name="角丸四角形 32"/>
          <p:cNvSpPr/>
          <p:nvPr/>
        </p:nvSpPr>
        <p:spPr bwMode="auto">
          <a:xfrm>
            <a:off x="6398683" y="5756276"/>
            <a:ext cx="2438400" cy="5334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納得頂くまで</a:t>
            </a:r>
            <a:endParaRPr kumimoji="0" lang="en-US" altLang="ja-JP" sz="1600"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改修作業</a:t>
            </a:r>
            <a:endParaRPr kumimoji="0" lang="en-US" altLang="ja-JP" sz="1600" dirty="0" smtClean="0">
              <a:solidFill>
                <a:schemeClr val="bg1"/>
              </a:solidFill>
            </a:endParaRPr>
          </a:p>
        </p:txBody>
      </p:sp>
      <p:sp>
        <p:nvSpPr>
          <p:cNvPr id="9" name="テキスト ボックス 8"/>
          <p:cNvSpPr txBox="1"/>
          <p:nvPr/>
        </p:nvSpPr>
        <p:spPr>
          <a:xfrm>
            <a:off x="7026971" y="787400"/>
            <a:ext cx="1136574" cy="400110"/>
          </a:xfrm>
          <a:prstGeom prst="rect">
            <a:avLst/>
          </a:prstGeom>
          <a:noFill/>
        </p:spPr>
        <p:txBody>
          <a:bodyPr wrap="none" rtlCol="0">
            <a:spAutoFit/>
          </a:bodyPr>
          <a:lstStyle/>
          <a:p>
            <a:pPr algn="ctr"/>
            <a:r>
              <a:rPr kumimoji="1" lang="en-US" altLang="ja-JP" sz="2000" dirty="0" smtClean="0">
                <a:solidFill>
                  <a:srgbClr val="0000FF"/>
                </a:solidFill>
                <a:effectLst/>
              </a:rPr>
              <a:t>SI</a:t>
            </a:r>
            <a:r>
              <a:rPr lang="ja-JP" altLang="en-US" sz="2000" dirty="0" smtClean="0">
                <a:solidFill>
                  <a:srgbClr val="0000FF"/>
                </a:solidFill>
                <a:effectLst/>
              </a:rPr>
              <a:t>事業者</a:t>
            </a:r>
            <a:endParaRPr kumimoji="1" lang="ja-JP" altLang="en-US" sz="2000" dirty="0">
              <a:solidFill>
                <a:srgbClr val="0000FF"/>
              </a:solidFill>
              <a:effectLst/>
            </a:endParaRPr>
          </a:p>
        </p:txBody>
      </p:sp>
      <p:sp>
        <p:nvSpPr>
          <p:cNvPr id="28" name="テキスト ボックス 27"/>
          <p:cNvSpPr txBox="1"/>
          <p:nvPr/>
        </p:nvSpPr>
        <p:spPr>
          <a:xfrm>
            <a:off x="540556" y="787400"/>
            <a:ext cx="1813317" cy="400110"/>
          </a:xfrm>
          <a:prstGeom prst="rect">
            <a:avLst/>
          </a:prstGeom>
          <a:noFill/>
        </p:spPr>
        <p:txBody>
          <a:bodyPr wrap="none" rtlCol="0">
            <a:spAutoFit/>
          </a:bodyPr>
          <a:lstStyle/>
          <a:p>
            <a:pPr algn="ctr"/>
            <a:r>
              <a:rPr kumimoji="1" lang="ja-JP" altLang="en-US" sz="2000" dirty="0" smtClean="0">
                <a:solidFill>
                  <a:srgbClr val="008000"/>
                </a:solidFill>
                <a:effectLst/>
              </a:rPr>
              <a:t>エンドユーザー</a:t>
            </a:r>
            <a:endParaRPr kumimoji="1" lang="ja-JP" altLang="en-US" sz="2000" dirty="0">
              <a:solidFill>
                <a:srgbClr val="008000"/>
              </a:solidFill>
              <a:effectLst/>
            </a:endParaRPr>
          </a:p>
        </p:txBody>
      </p:sp>
      <p:sp>
        <p:nvSpPr>
          <p:cNvPr id="29" name="テキスト ボックス 28"/>
          <p:cNvSpPr txBox="1"/>
          <p:nvPr/>
        </p:nvSpPr>
        <p:spPr>
          <a:xfrm>
            <a:off x="3548281" y="787400"/>
            <a:ext cx="2150348" cy="400110"/>
          </a:xfrm>
          <a:prstGeom prst="rect">
            <a:avLst/>
          </a:prstGeom>
          <a:noFill/>
        </p:spPr>
        <p:txBody>
          <a:bodyPr wrap="none" rtlCol="0">
            <a:spAutoFit/>
          </a:bodyPr>
          <a:lstStyle/>
          <a:p>
            <a:pPr algn="ctr"/>
            <a:r>
              <a:rPr kumimoji="1" lang="ja-JP" altLang="en-US" sz="2000" dirty="0" smtClean="0">
                <a:solidFill>
                  <a:srgbClr val="660066"/>
                </a:solidFill>
                <a:effectLst/>
              </a:rPr>
              <a:t>情報システム部門</a:t>
            </a:r>
            <a:endParaRPr kumimoji="1" lang="ja-JP" altLang="en-US" sz="2000" dirty="0">
              <a:solidFill>
                <a:srgbClr val="660066"/>
              </a:solidFill>
              <a:effectLst/>
            </a:endParaRPr>
          </a:p>
        </p:txBody>
      </p:sp>
      <p:grpSp>
        <p:nvGrpSpPr>
          <p:cNvPr id="7" name="図形グループ 6"/>
          <p:cNvGrpSpPr/>
          <p:nvPr/>
        </p:nvGrpSpPr>
        <p:grpSpPr>
          <a:xfrm>
            <a:off x="3352800" y="2120900"/>
            <a:ext cx="5486400" cy="1828800"/>
            <a:chOff x="3352800" y="2120900"/>
            <a:chExt cx="5486400" cy="1828800"/>
          </a:xfrm>
        </p:grpSpPr>
        <p:sp>
          <p:nvSpPr>
            <p:cNvPr id="21" name="角丸四角形 20"/>
            <p:cNvSpPr/>
            <p:nvPr/>
          </p:nvSpPr>
          <p:spPr bwMode="auto">
            <a:xfrm>
              <a:off x="6400800" y="2540000"/>
              <a:ext cx="2438400" cy="14097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dirty="0" smtClean="0">
                  <a:solidFill>
                    <a:schemeClr val="bg1"/>
                  </a:solidFill>
                </a:rPr>
                <a:t>見積金額の提示</a:t>
              </a:r>
              <a:endParaRPr kumimoji="0" lang="en-US" altLang="ja-JP"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smtClean="0">
                <a:solidFill>
                  <a:schemeClr val="bg1"/>
                </a:solidFill>
              </a:endParaRPr>
            </a:p>
          </p:txBody>
        </p:sp>
        <p:sp>
          <p:nvSpPr>
            <p:cNvPr id="30" name="角丸四角形 29"/>
            <p:cNvSpPr/>
            <p:nvPr/>
          </p:nvSpPr>
          <p:spPr bwMode="auto">
            <a:xfrm>
              <a:off x="3352800" y="2540000"/>
              <a:ext cx="2438400" cy="1409700"/>
            </a:xfrm>
            <a:prstGeom prst="roundRect">
              <a:avLst>
                <a:gd name="adj" fmla="val 0"/>
              </a:avLst>
            </a:prstGeom>
            <a:solidFill>
              <a:schemeClr val="accent4">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dirty="0" smtClean="0">
                  <a:solidFill>
                    <a:schemeClr val="bg1"/>
                  </a:solidFill>
                </a:rPr>
                <a:t>見積金額の評価</a:t>
              </a:r>
              <a:endParaRPr kumimoji="0" lang="en-US" altLang="ja-JP"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smtClean="0">
                <a:solidFill>
                  <a:schemeClr val="bg1"/>
                </a:solidFill>
              </a:endParaRPr>
            </a:p>
          </p:txBody>
        </p:sp>
        <p:sp>
          <p:nvSpPr>
            <p:cNvPr id="34" name="角丸四角形 33"/>
            <p:cNvSpPr/>
            <p:nvPr/>
          </p:nvSpPr>
          <p:spPr bwMode="auto">
            <a:xfrm>
              <a:off x="4806950" y="3409950"/>
              <a:ext cx="2590800" cy="406400"/>
            </a:xfrm>
            <a:prstGeom prst="roundRect">
              <a:avLst>
                <a:gd name="adj" fmla="val 0"/>
              </a:avLst>
            </a:prstGeom>
            <a:solidFill>
              <a:srgbClr val="FF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工数積算</a:t>
              </a:r>
              <a:r>
                <a:rPr kumimoji="0" lang="en-US" altLang="ja-JP" sz="1600" dirty="0" smtClean="0">
                  <a:solidFill>
                    <a:schemeClr val="bg1"/>
                  </a:solidFill>
                </a:rPr>
                <a:t> × </a:t>
              </a:r>
              <a:r>
                <a:rPr kumimoji="0" lang="ja-JP" altLang="en-US" sz="1600" dirty="0" smtClean="0">
                  <a:solidFill>
                    <a:schemeClr val="bg1"/>
                  </a:solidFill>
                </a:rPr>
                <a:t>単金</a:t>
              </a:r>
              <a:endParaRPr kumimoji="0" lang="en-US" altLang="ja-JP" sz="1600" dirty="0" smtClean="0">
                <a:solidFill>
                  <a:schemeClr val="bg1"/>
                </a:solidFill>
              </a:endParaRPr>
            </a:p>
          </p:txBody>
        </p:sp>
        <p:sp>
          <p:nvSpPr>
            <p:cNvPr id="23" name="下矢印 22"/>
            <p:cNvSpPr/>
            <p:nvPr/>
          </p:nvSpPr>
          <p:spPr bwMode="auto">
            <a:xfrm>
              <a:off x="7239000" y="2120900"/>
              <a:ext cx="762000" cy="457200"/>
            </a:xfrm>
            <a:prstGeom prst="down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38" name="角丸四角形 37"/>
            <p:cNvSpPr/>
            <p:nvPr/>
          </p:nvSpPr>
          <p:spPr bwMode="auto">
            <a:xfrm>
              <a:off x="6553200" y="2865111"/>
              <a:ext cx="2133600" cy="406400"/>
            </a:xfrm>
            <a:prstGeom prst="roundRect">
              <a:avLst>
                <a:gd name="adj" fmla="val 0"/>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工数積算</a:t>
              </a:r>
              <a:r>
                <a:rPr kumimoji="0" lang="en-US" altLang="ja-JP" sz="1600" dirty="0" smtClean="0">
                  <a:solidFill>
                    <a:schemeClr val="bg1"/>
                  </a:solidFill>
                </a:rPr>
                <a:t> × </a:t>
              </a:r>
              <a:r>
                <a:rPr kumimoji="0" lang="ja-JP" altLang="en-US" sz="1600" dirty="0" smtClean="0">
                  <a:solidFill>
                    <a:schemeClr val="bg1"/>
                  </a:solidFill>
                </a:rPr>
                <a:t>リスク％</a:t>
              </a:r>
              <a:endParaRPr kumimoji="0" lang="en-US" altLang="ja-JP" sz="1600" dirty="0" smtClean="0">
                <a:solidFill>
                  <a:schemeClr val="bg1"/>
                </a:solidFill>
              </a:endParaRPr>
            </a:p>
          </p:txBody>
        </p:sp>
        <p:sp>
          <p:nvSpPr>
            <p:cNvPr id="39" name="角丸四角形 38"/>
            <p:cNvSpPr/>
            <p:nvPr/>
          </p:nvSpPr>
          <p:spPr bwMode="auto">
            <a:xfrm>
              <a:off x="3505200" y="2865111"/>
              <a:ext cx="2133600" cy="406400"/>
            </a:xfrm>
            <a:prstGeom prst="roundRect">
              <a:avLst>
                <a:gd name="adj" fmla="val 0"/>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客観的根拠を要求</a:t>
              </a:r>
              <a:endParaRPr kumimoji="0" lang="en-US" altLang="ja-JP" sz="1600" dirty="0" smtClean="0">
                <a:solidFill>
                  <a:schemeClr val="bg1"/>
                </a:solidFill>
              </a:endParaRPr>
            </a:p>
          </p:txBody>
        </p:sp>
        <p:sp>
          <p:nvSpPr>
            <p:cNvPr id="41" name="曲折矢印 40"/>
            <p:cNvSpPr/>
            <p:nvPr/>
          </p:nvSpPr>
          <p:spPr bwMode="auto">
            <a:xfrm flipV="1">
              <a:off x="4330700" y="3295650"/>
              <a:ext cx="476250" cy="476248"/>
            </a:xfrm>
            <a:prstGeom prst="bentArrow">
              <a:avLst>
                <a:gd name="adj1" fmla="val 34836"/>
                <a:gd name="adj2" fmla="val 34017"/>
                <a:gd name="adj3" fmla="val 25000"/>
                <a:gd name="adj4" fmla="val 43750"/>
              </a:avLst>
            </a:prstGeom>
            <a:solidFill>
              <a:srgbClr val="FFFBD2"/>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42" name="曲折矢印 41"/>
            <p:cNvSpPr/>
            <p:nvPr/>
          </p:nvSpPr>
          <p:spPr bwMode="auto">
            <a:xfrm flipH="1" flipV="1">
              <a:off x="7397750" y="3295650"/>
              <a:ext cx="476250" cy="476248"/>
            </a:xfrm>
            <a:prstGeom prst="bentArrow">
              <a:avLst>
                <a:gd name="adj1" fmla="val 34836"/>
                <a:gd name="adj2" fmla="val 34017"/>
                <a:gd name="adj3" fmla="val 25000"/>
                <a:gd name="adj4" fmla="val 43750"/>
              </a:avLst>
            </a:prstGeom>
            <a:solidFill>
              <a:srgbClr val="FFFBD2"/>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grpSp>
      <p:grpSp>
        <p:nvGrpSpPr>
          <p:cNvPr id="10" name="図形グループ 9"/>
          <p:cNvGrpSpPr/>
          <p:nvPr/>
        </p:nvGrpSpPr>
        <p:grpSpPr>
          <a:xfrm>
            <a:off x="6400800" y="3873500"/>
            <a:ext cx="2546350" cy="1752600"/>
            <a:chOff x="6400800" y="3873500"/>
            <a:chExt cx="2546350" cy="1752600"/>
          </a:xfrm>
        </p:grpSpPr>
        <p:sp>
          <p:nvSpPr>
            <p:cNvPr id="47" name="角丸四角形 46"/>
            <p:cNvSpPr/>
            <p:nvPr/>
          </p:nvSpPr>
          <p:spPr bwMode="auto">
            <a:xfrm>
              <a:off x="6508750" y="4826000"/>
              <a:ext cx="2438400" cy="800100"/>
            </a:xfrm>
            <a:prstGeom prst="roundRect">
              <a:avLst>
                <a:gd name="adj" fmla="val 0"/>
              </a:avLst>
            </a:prstGeom>
            <a:solidFill>
              <a:schemeClr val="tx2">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b" anchorCtr="0" compatLnSpc="1">
              <a:prstTxWarp prst="textNoShape">
                <a:avLst/>
              </a:prstTxWarp>
            </a:bodyPr>
            <a:lstStyle/>
            <a:p>
              <a:pPr algn="ctr" defTabSz="914400" fontAlgn="base">
                <a:spcAft>
                  <a:spcPct val="0"/>
                </a:spcAft>
              </a:pPr>
              <a:r>
                <a:rPr kumimoji="0" lang="ja-JP" altLang="en-US" sz="1200" dirty="0" smtClean="0">
                  <a:solidFill>
                    <a:schemeClr val="bg1"/>
                  </a:solidFill>
                </a:rPr>
                <a:t>低コスト開発の現場を支える</a:t>
              </a:r>
              <a:endParaRPr kumimoji="0" lang="en-US" altLang="ja-JP" sz="1200" dirty="0" smtClean="0">
                <a:solidFill>
                  <a:schemeClr val="bg1"/>
                </a:solidFill>
              </a:endParaRPr>
            </a:p>
            <a:p>
              <a:pPr algn="ctr" defTabSz="914400" fontAlgn="base">
                <a:spcAft>
                  <a:spcPct val="0"/>
                </a:spcAft>
              </a:pPr>
              <a:r>
                <a:rPr kumimoji="0" lang="ja-JP" altLang="en-US" dirty="0" smtClean="0">
                  <a:solidFill>
                    <a:schemeClr val="bg1"/>
                  </a:solidFill>
                </a:rPr>
                <a:t>多重下請け構造</a:t>
              </a:r>
              <a:endParaRPr kumimoji="0" lang="ja-JP" altLang="en-US" dirty="0">
                <a:solidFill>
                  <a:schemeClr val="bg1"/>
                </a:solidFill>
              </a:endParaRPr>
            </a:p>
          </p:txBody>
        </p:sp>
        <p:sp>
          <p:nvSpPr>
            <p:cNvPr id="12" name="角丸四角形 11"/>
            <p:cNvSpPr/>
            <p:nvPr/>
          </p:nvSpPr>
          <p:spPr bwMode="auto">
            <a:xfrm>
              <a:off x="6400800" y="4267200"/>
              <a:ext cx="2438400" cy="8001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400" fontAlgn="base">
                <a:spcAft>
                  <a:spcPct val="0"/>
                </a:spcAft>
              </a:pPr>
              <a:r>
                <a:rPr kumimoji="0" lang="ja-JP" altLang="en-US" dirty="0">
                  <a:solidFill>
                    <a:schemeClr val="bg1"/>
                  </a:solidFill>
                </a:rPr>
                <a:t>仕様通りの</a:t>
              </a:r>
              <a:r>
                <a:rPr kumimoji="0" lang="ja-JP" altLang="en-US" dirty="0" smtClean="0">
                  <a:solidFill>
                    <a:schemeClr val="bg1"/>
                  </a:solidFill>
                </a:rPr>
                <a:t>コード</a:t>
              </a:r>
              <a:endParaRPr kumimoji="0" lang="en-US" altLang="ja-JP" dirty="0" smtClean="0">
                <a:solidFill>
                  <a:schemeClr val="bg1"/>
                </a:solidFill>
              </a:endParaRPr>
            </a:p>
            <a:p>
              <a:pPr algn="ctr" defTabSz="914400" fontAlgn="base">
                <a:spcAft>
                  <a:spcPct val="0"/>
                </a:spcAft>
              </a:pPr>
              <a:r>
                <a:rPr kumimoji="0" lang="ja-JP" altLang="en-US" sz="1200" dirty="0" smtClean="0">
                  <a:solidFill>
                    <a:schemeClr val="bg1"/>
                  </a:solidFill>
                </a:rPr>
                <a:t>誰が、何に、どう使うかが</a:t>
              </a:r>
              <a:endParaRPr kumimoji="0" lang="en-US" altLang="ja-JP" sz="1200" dirty="0" smtClean="0">
                <a:solidFill>
                  <a:schemeClr val="bg1"/>
                </a:solidFill>
              </a:endParaRPr>
            </a:p>
            <a:p>
              <a:pPr algn="ctr" defTabSz="914400" fontAlgn="base">
                <a:spcAft>
                  <a:spcPct val="0"/>
                </a:spcAft>
              </a:pPr>
              <a:r>
                <a:rPr kumimoji="0" lang="ja-JP" altLang="en-US" sz="1200" dirty="0" smtClean="0">
                  <a:solidFill>
                    <a:schemeClr val="bg1"/>
                  </a:solidFill>
                </a:rPr>
                <a:t>見えないままに開発</a:t>
              </a:r>
              <a:endParaRPr kumimoji="0" lang="ja-JP" altLang="en-US" sz="1200" dirty="0">
                <a:solidFill>
                  <a:schemeClr val="bg1"/>
                </a:solidFill>
              </a:endParaRPr>
            </a:p>
          </p:txBody>
        </p:sp>
        <p:sp>
          <p:nvSpPr>
            <p:cNvPr id="44" name="下矢印 43"/>
            <p:cNvSpPr/>
            <p:nvPr/>
          </p:nvSpPr>
          <p:spPr bwMode="auto">
            <a:xfrm>
              <a:off x="7239000" y="3873500"/>
              <a:ext cx="762000" cy="457200"/>
            </a:xfrm>
            <a:prstGeom prst="down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grpSp>
      <p:sp>
        <p:nvSpPr>
          <p:cNvPr id="5" name="左矢印 4"/>
          <p:cNvSpPr/>
          <p:nvPr/>
        </p:nvSpPr>
        <p:spPr bwMode="auto">
          <a:xfrm>
            <a:off x="4451350" y="4349750"/>
            <a:ext cx="2057400" cy="609600"/>
          </a:xfrm>
          <a:prstGeom prst="left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0" name="角丸四角形 19"/>
          <p:cNvSpPr/>
          <p:nvPr/>
        </p:nvSpPr>
        <p:spPr bwMode="auto">
          <a:xfrm>
            <a:off x="3354917" y="5219698"/>
            <a:ext cx="2455333" cy="406402"/>
          </a:xfrm>
          <a:prstGeom prst="roundRect">
            <a:avLst>
              <a:gd name="adj" fmla="val 0"/>
            </a:avLst>
          </a:prstGeom>
          <a:solidFill>
            <a:srgbClr val="FF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瑕疵担保</a:t>
            </a:r>
            <a:endParaRPr kumimoji="0" lang="en-US" altLang="ja-JP" sz="1600" dirty="0" smtClean="0">
              <a:solidFill>
                <a:schemeClr val="bg1"/>
              </a:solidFill>
            </a:endParaRPr>
          </a:p>
        </p:txBody>
      </p:sp>
      <p:grpSp>
        <p:nvGrpSpPr>
          <p:cNvPr id="11" name="図形グループ 10"/>
          <p:cNvGrpSpPr/>
          <p:nvPr/>
        </p:nvGrpSpPr>
        <p:grpSpPr>
          <a:xfrm>
            <a:off x="3175000" y="4111624"/>
            <a:ext cx="1441450" cy="1031877"/>
            <a:chOff x="3175000" y="4111624"/>
            <a:chExt cx="1441450" cy="1031877"/>
          </a:xfrm>
        </p:grpSpPr>
        <p:sp>
          <p:nvSpPr>
            <p:cNvPr id="45" name="爆発 2 44"/>
            <p:cNvSpPr/>
            <p:nvPr/>
          </p:nvSpPr>
          <p:spPr bwMode="auto">
            <a:xfrm>
              <a:off x="3175000" y="4111624"/>
              <a:ext cx="1441450" cy="1031877"/>
            </a:xfrm>
            <a:prstGeom prst="irregularSeal2">
              <a:avLst/>
            </a:prstGeom>
            <a:solidFill>
              <a:srgbClr val="CC0000">
                <a:alpha val="63000"/>
              </a:srgbClr>
            </a:solidFill>
            <a:ln w="28575" cmpd="sng">
              <a:noFill/>
            </a:ln>
            <a:ex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fontAlgn="base">
                <a:spcBef>
                  <a:spcPct val="20000"/>
                </a:spcBef>
                <a:spcAft>
                  <a:spcPct val="0"/>
                </a:spcAft>
              </a:pPr>
              <a:endParaRPr kumimoji="0" lang="ja-JP" altLang="en-US" sz="1600" dirty="0">
                <a:solidFill>
                  <a:srgbClr val="484848"/>
                </a:solidFill>
                <a:latin typeface="Arial" charset="0"/>
                <a:ea typeface="HG丸ｺﾞｼｯｸM-PRO" pitchFamily="50" charset="-128"/>
              </a:endParaRPr>
            </a:p>
          </p:txBody>
        </p:sp>
        <p:sp>
          <p:nvSpPr>
            <p:cNvPr id="22" name="テキスト ボックス 21"/>
            <p:cNvSpPr txBox="1"/>
            <p:nvPr/>
          </p:nvSpPr>
          <p:spPr>
            <a:xfrm>
              <a:off x="3467100" y="4394201"/>
              <a:ext cx="723275" cy="523220"/>
            </a:xfrm>
            <a:prstGeom prst="rect">
              <a:avLst/>
            </a:prstGeom>
            <a:noFill/>
          </p:spPr>
          <p:txBody>
            <a:bodyPr wrap="none" rtlCol="0">
              <a:spAutoFit/>
            </a:bodyPr>
            <a:lstStyle/>
            <a:p>
              <a:pPr algn="ctr"/>
              <a:r>
                <a:rPr kumimoji="1" lang="ja-JP" altLang="en-US" sz="1400" dirty="0" smtClean="0">
                  <a:solidFill>
                    <a:schemeClr val="bg1"/>
                  </a:solidFill>
                </a:rPr>
                <a:t>ゴール</a:t>
              </a:r>
              <a:endParaRPr kumimoji="1" lang="en-US" altLang="ja-JP" sz="1400" dirty="0" smtClean="0">
                <a:solidFill>
                  <a:schemeClr val="bg1"/>
                </a:solidFill>
              </a:endParaRPr>
            </a:p>
            <a:p>
              <a:pPr algn="ctr"/>
              <a:r>
                <a:rPr kumimoji="1" lang="ja-JP" altLang="en-US" sz="1400" dirty="0" smtClean="0">
                  <a:solidFill>
                    <a:schemeClr val="bg1"/>
                  </a:solidFill>
                </a:rPr>
                <a:t>不一致</a:t>
              </a:r>
              <a:endParaRPr kumimoji="1" lang="ja-JP" altLang="en-US" sz="1400" dirty="0">
                <a:solidFill>
                  <a:schemeClr val="bg1"/>
                </a:solidFill>
              </a:endParaRPr>
            </a:p>
          </p:txBody>
        </p:sp>
      </p:grpSp>
      <p:grpSp>
        <p:nvGrpSpPr>
          <p:cNvPr id="13" name="図形グループ 12"/>
          <p:cNvGrpSpPr/>
          <p:nvPr/>
        </p:nvGrpSpPr>
        <p:grpSpPr>
          <a:xfrm>
            <a:off x="5439833" y="5518150"/>
            <a:ext cx="1441450" cy="1031877"/>
            <a:chOff x="5439833" y="5518150"/>
            <a:chExt cx="1441450" cy="1031877"/>
          </a:xfrm>
        </p:grpSpPr>
        <p:sp>
          <p:nvSpPr>
            <p:cNvPr id="46" name="爆発 2 45"/>
            <p:cNvSpPr/>
            <p:nvPr/>
          </p:nvSpPr>
          <p:spPr bwMode="auto">
            <a:xfrm>
              <a:off x="5439833" y="5518150"/>
              <a:ext cx="1441450" cy="1031877"/>
            </a:xfrm>
            <a:prstGeom prst="irregularSeal2">
              <a:avLst/>
            </a:prstGeom>
            <a:solidFill>
              <a:srgbClr val="CC0000">
                <a:alpha val="63000"/>
              </a:srgbClr>
            </a:solidFill>
            <a:ln w="28575" cmpd="sng">
              <a:noFill/>
            </a:ln>
            <a:ex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fontAlgn="base">
                <a:spcBef>
                  <a:spcPct val="20000"/>
                </a:spcBef>
                <a:spcAft>
                  <a:spcPct val="0"/>
                </a:spcAft>
              </a:pPr>
              <a:endParaRPr kumimoji="0" lang="ja-JP" altLang="en-US" sz="1600" dirty="0">
                <a:solidFill>
                  <a:srgbClr val="484848"/>
                </a:solidFill>
                <a:latin typeface="Arial" charset="0"/>
                <a:ea typeface="HG丸ｺﾞｼｯｸM-PRO" pitchFamily="50" charset="-128"/>
              </a:endParaRPr>
            </a:p>
          </p:txBody>
        </p:sp>
        <p:sp>
          <p:nvSpPr>
            <p:cNvPr id="48" name="テキスト ボックス 47"/>
            <p:cNvSpPr txBox="1"/>
            <p:nvPr/>
          </p:nvSpPr>
          <p:spPr>
            <a:xfrm>
              <a:off x="5799667" y="5804556"/>
              <a:ext cx="543739" cy="523220"/>
            </a:xfrm>
            <a:prstGeom prst="rect">
              <a:avLst/>
            </a:prstGeom>
            <a:noFill/>
          </p:spPr>
          <p:txBody>
            <a:bodyPr wrap="none" rtlCol="0">
              <a:spAutoFit/>
            </a:bodyPr>
            <a:lstStyle/>
            <a:p>
              <a:pPr algn="ctr"/>
              <a:r>
                <a:rPr kumimoji="1" lang="ja-JP" altLang="en-US" sz="1400" dirty="0" smtClean="0">
                  <a:solidFill>
                    <a:schemeClr val="bg1"/>
                  </a:solidFill>
                </a:rPr>
                <a:t>相互</a:t>
              </a:r>
              <a:endParaRPr kumimoji="1" lang="en-US" altLang="ja-JP" sz="1400" dirty="0" smtClean="0">
                <a:solidFill>
                  <a:schemeClr val="bg1"/>
                </a:solidFill>
              </a:endParaRPr>
            </a:p>
            <a:p>
              <a:pPr algn="ctr"/>
              <a:r>
                <a:rPr lang="ja-JP" altLang="en-US" sz="1400" dirty="0" smtClean="0">
                  <a:solidFill>
                    <a:schemeClr val="bg1"/>
                  </a:solidFill>
                </a:rPr>
                <a:t>不信</a:t>
              </a:r>
              <a:endParaRPr kumimoji="1" lang="ja-JP" altLang="en-US" sz="1400" dirty="0">
                <a:solidFill>
                  <a:schemeClr val="bg1"/>
                </a:solidFill>
              </a:endParaRPr>
            </a:p>
          </p:txBody>
        </p:sp>
      </p:grpSp>
      <p:grpSp>
        <p:nvGrpSpPr>
          <p:cNvPr id="14" name="図形グループ 13"/>
          <p:cNvGrpSpPr/>
          <p:nvPr/>
        </p:nvGrpSpPr>
        <p:grpSpPr>
          <a:xfrm>
            <a:off x="387165" y="5127448"/>
            <a:ext cx="2339102" cy="1200328"/>
            <a:chOff x="387165" y="5127448"/>
            <a:chExt cx="2339102" cy="1200328"/>
          </a:xfrm>
        </p:grpSpPr>
        <p:sp>
          <p:nvSpPr>
            <p:cNvPr id="49" name="テキスト ボックス 48"/>
            <p:cNvSpPr txBox="1"/>
            <p:nvPr/>
          </p:nvSpPr>
          <p:spPr>
            <a:xfrm>
              <a:off x="387165" y="5127448"/>
              <a:ext cx="2339102" cy="1200328"/>
            </a:xfrm>
            <a:prstGeom prst="rect">
              <a:avLst/>
            </a:prstGeom>
            <a:noFill/>
          </p:spPr>
          <p:txBody>
            <a:bodyPr wrap="none" rtlCol="0">
              <a:spAutoFit/>
            </a:bodyPr>
            <a:lstStyle/>
            <a:p>
              <a:pPr algn="ctr"/>
              <a:r>
                <a:rPr lang="ja-JP" altLang="en-US" sz="2400" dirty="0" smtClean="0">
                  <a:solidFill>
                    <a:srgbClr val="FF0000"/>
                  </a:solidFill>
                </a:rPr>
                <a:t>顧客の不満蓄積</a:t>
              </a:r>
              <a:endParaRPr lang="en-US" altLang="ja-JP" sz="2400" dirty="0" smtClean="0">
                <a:solidFill>
                  <a:srgbClr val="FF0000"/>
                </a:solidFill>
              </a:endParaRPr>
            </a:p>
            <a:p>
              <a:pPr algn="ctr"/>
              <a:endParaRPr lang="en-US" altLang="ja-JP" sz="2400" dirty="0">
                <a:solidFill>
                  <a:srgbClr val="FF0000"/>
                </a:solidFill>
              </a:endParaRPr>
            </a:p>
            <a:p>
              <a:pPr algn="ctr"/>
              <a:r>
                <a:rPr lang="ja-JP" altLang="en-US" sz="2400" dirty="0" smtClean="0">
                  <a:solidFill>
                    <a:srgbClr val="FF0000"/>
                  </a:solidFill>
                </a:rPr>
                <a:t>開発現場の疲弊</a:t>
              </a:r>
              <a:endParaRPr kumimoji="1" lang="ja-JP" altLang="en-US" sz="2400" dirty="0">
                <a:solidFill>
                  <a:srgbClr val="FF0000"/>
                </a:solidFill>
              </a:endParaRPr>
            </a:p>
          </p:txBody>
        </p:sp>
        <p:sp>
          <p:nvSpPr>
            <p:cNvPr id="50" name="乗算記号 49"/>
            <p:cNvSpPr/>
            <p:nvPr/>
          </p:nvSpPr>
          <p:spPr>
            <a:xfrm>
              <a:off x="1333500" y="5518150"/>
              <a:ext cx="438150" cy="431800"/>
            </a:xfrm>
            <a:prstGeom prst="mathMultiply">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6666"/>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41033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righ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animEffect transition="in" filter="fade">
                                      <p:cBhvr>
                                        <p:cTn id="42" dur="500"/>
                                        <p:tgtEl>
                                          <p:spTgt spid="31"/>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2"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p:tgtEl>
                                          <p:spTgt spid="14"/>
                                        </p:tgtEl>
                                        <p:attrNameLst>
                                          <p:attrName>ppt_x</p:attrName>
                                        </p:attrNameLst>
                                      </p:cBhvr>
                                      <p:tavLst>
                                        <p:tav tm="0">
                                          <p:val>
                                            <p:strVal val="#ppt_x+#ppt_w*1.125000"/>
                                          </p:val>
                                        </p:tav>
                                        <p:tav tm="100000">
                                          <p:val>
                                            <p:strVal val="#ppt_x"/>
                                          </p:val>
                                        </p:tav>
                                      </p:tavLst>
                                    </p:anim>
                                    <p:animEffect transition="in" filter="wipe(left)">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 grpId="0" animBg="1"/>
      <p:bldP spid="33" grpId="0" animBg="1"/>
      <p:bldP spid="5"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573588" y="1427815"/>
            <a:ext cx="3893391" cy="4616236"/>
          </a:xfrm>
          <a:prstGeom prst="rect">
            <a:avLst/>
          </a:prstGeom>
          <a:solidFill>
            <a:schemeClr val="accent6">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692145" y="1427815"/>
            <a:ext cx="3877336" cy="4616236"/>
          </a:xfrm>
          <a:prstGeom prst="rect">
            <a:avLst/>
          </a:prstGeom>
          <a:solidFill>
            <a:schemeClr val="accent5">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フリーフォーム 24"/>
          <p:cNvSpPr/>
          <p:nvPr/>
        </p:nvSpPr>
        <p:spPr>
          <a:xfrm>
            <a:off x="682062" y="1425039"/>
            <a:ext cx="7747525" cy="4595222"/>
          </a:xfrm>
          <a:custGeom>
            <a:avLst/>
            <a:gdLst>
              <a:gd name="connsiteX0" fmla="*/ 0 w 7774836"/>
              <a:gd name="connsiteY0" fmla="*/ 2902786 h 2902786"/>
              <a:gd name="connsiteX1" fmla="*/ 3897498 w 7774836"/>
              <a:gd name="connsiteY1" fmla="*/ 0 h 2902786"/>
              <a:gd name="connsiteX2" fmla="*/ 7774836 w 7774836"/>
              <a:gd name="connsiteY2" fmla="*/ 2896066 h 2902786"/>
              <a:gd name="connsiteX0" fmla="*/ 0 w 7747525"/>
              <a:gd name="connsiteY0" fmla="*/ 4595222 h 4595222"/>
              <a:gd name="connsiteX1" fmla="*/ 3897498 w 7747525"/>
              <a:gd name="connsiteY1" fmla="*/ 1692436 h 4595222"/>
              <a:gd name="connsiteX2" fmla="*/ 7747525 w 7747525"/>
              <a:gd name="connsiteY2" fmla="*/ 0 h 4595222"/>
              <a:gd name="connsiteX0" fmla="*/ 0 w 7747525"/>
              <a:gd name="connsiteY0" fmla="*/ 4595222 h 4595222"/>
              <a:gd name="connsiteX1" fmla="*/ 2968931 w 7747525"/>
              <a:gd name="connsiteY1" fmla="*/ 1883624 h 4595222"/>
              <a:gd name="connsiteX2" fmla="*/ 7747525 w 7747525"/>
              <a:gd name="connsiteY2" fmla="*/ 0 h 4595222"/>
            </a:gdLst>
            <a:ahLst/>
            <a:cxnLst>
              <a:cxn ang="0">
                <a:pos x="connsiteX0" y="connsiteY0"/>
              </a:cxn>
              <a:cxn ang="0">
                <a:pos x="connsiteX1" y="connsiteY1"/>
              </a:cxn>
              <a:cxn ang="0">
                <a:pos x="connsiteX2" y="connsiteY2"/>
              </a:cxn>
            </a:cxnLst>
            <a:rect l="l" t="t" r="r" b="b"/>
            <a:pathLst>
              <a:path w="7747525" h="4595222">
                <a:moveTo>
                  <a:pt x="0" y="4595222"/>
                </a:moveTo>
                <a:cubicBezTo>
                  <a:pt x="1300846" y="3144389"/>
                  <a:pt x="1677677" y="2649494"/>
                  <a:pt x="2968931" y="1883624"/>
                </a:cubicBezTo>
                <a:cubicBezTo>
                  <a:pt x="4260185" y="1117754"/>
                  <a:pt x="7747525" y="0"/>
                  <a:pt x="7747525" y="0"/>
                </a:cubicBezTo>
              </a:path>
            </a:pathLst>
          </a:custGeom>
          <a:noFill/>
          <a:ln w="381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ln>
                <a:solidFill>
                  <a:srgbClr val="008000"/>
                </a:solidFill>
              </a:ln>
            </a:endParaRPr>
          </a:p>
        </p:txBody>
      </p:sp>
      <p:sp>
        <p:nvSpPr>
          <p:cNvPr id="3" name="タイトル 2"/>
          <p:cNvSpPr>
            <a:spLocks noGrp="1"/>
          </p:cNvSpPr>
          <p:nvPr>
            <p:ph type="title"/>
          </p:nvPr>
        </p:nvSpPr>
        <p:spPr/>
        <p:txBody>
          <a:bodyPr/>
          <a:lstStyle/>
          <a:p>
            <a:r>
              <a:rPr kumimoji="1" lang="ja-JP" altLang="en-US" dirty="0" smtClean="0"/>
              <a:t>２．工数の喪失：</a:t>
            </a:r>
            <a:r>
              <a:rPr kumimoji="1" lang="en-US" altLang="ja-JP" dirty="0" smtClean="0"/>
              <a:t>IT</a:t>
            </a:r>
            <a:r>
              <a:rPr kumimoji="1" lang="ja-JP" altLang="en-US" dirty="0" smtClean="0"/>
              <a:t>に求められる価値のパラダイムシフト</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7</a:t>
            </a:fld>
            <a:endParaRPr kumimoji="1" lang="ja-JP" altLang="en-US"/>
          </a:p>
        </p:txBody>
      </p:sp>
      <p:sp>
        <p:nvSpPr>
          <p:cNvPr id="10" name="フリーフォーム 9"/>
          <p:cNvSpPr/>
          <p:nvPr/>
        </p:nvSpPr>
        <p:spPr>
          <a:xfrm>
            <a:off x="682062" y="3057606"/>
            <a:ext cx="7774836" cy="2962655"/>
          </a:xfrm>
          <a:custGeom>
            <a:avLst/>
            <a:gdLst>
              <a:gd name="connsiteX0" fmla="*/ 0 w 7774836"/>
              <a:gd name="connsiteY0" fmla="*/ 2902786 h 2902786"/>
              <a:gd name="connsiteX1" fmla="*/ 3897498 w 7774836"/>
              <a:gd name="connsiteY1" fmla="*/ 0 h 2902786"/>
              <a:gd name="connsiteX2" fmla="*/ 7774836 w 7774836"/>
              <a:gd name="connsiteY2" fmla="*/ 2896066 h 2902786"/>
            </a:gdLst>
            <a:ahLst/>
            <a:cxnLst>
              <a:cxn ang="0">
                <a:pos x="connsiteX0" y="connsiteY0"/>
              </a:cxn>
              <a:cxn ang="0">
                <a:pos x="connsiteX1" y="connsiteY1"/>
              </a:cxn>
              <a:cxn ang="0">
                <a:pos x="connsiteX2" y="connsiteY2"/>
              </a:cxn>
            </a:cxnLst>
            <a:rect l="l" t="t" r="r" b="b"/>
            <a:pathLst>
              <a:path w="7774836" h="2902786">
                <a:moveTo>
                  <a:pt x="0" y="2902786"/>
                </a:moveTo>
                <a:cubicBezTo>
                  <a:pt x="1300846" y="1451953"/>
                  <a:pt x="2601692" y="1120"/>
                  <a:pt x="3897498" y="0"/>
                </a:cubicBezTo>
                <a:cubicBezTo>
                  <a:pt x="5193304" y="-1120"/>
                  <a:pt x="7774836" y="2896066"/>
                  <a:pt x="7774836" y="2896066"/>
                </a:cubicBezTo>
              </a:path>
            </a:pathLst>
          </a:custGeom>
          <a:solidFill>
            <a:schemeClr val="accent3">
              <a:lumMod val="40000"/>
              <a:lumOff val="60000"/>
            </a:schemeClr>
          </a:solidFill>
          <a:ln w="381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ln>
                <a:solidFill>
                  <a:srgbClr val="008000"/>
                </a:solidFill>
              </a:ln>
            </a:endParaRPr>
          </a:p>
        </p:txBody>
      </p:sp>
      <p:sp>
        <p:nvSpPr>
          <p:cNvPr id="16" name="上矢印 15"/>
          <p:cNvSpPr/>
          <p:nvPr/>
        </p:nvSpPr>
        <p:spPr>
          <a:xfrm>
            <a:off x="6557173" y="4525859"/>
            <a:ext cx="1334173" cy="1044896"/>
          </a:xfrm>
          <a:prstGeom prst="up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上矢印 16"/>
          <p:cNvSpPr/>
          <p:nvPr/>
        </p:nvSpPr>
        <p:spPr>
          <a:xfrm flipV="1">
            <a:off x="6350233" y="3234324"/>
            <a:ext cx="1750925" cy="1291535"/>
          </a:xfrm>
          <a:prstGeom prst="upArrow">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テキスト ボックス 17"/>
          <p:cNvSpPr txBox="1"/>
          <p:nvPr/>
        </p:nvSpPr>
        <p:spPr>
          <a:xfrm>
            <a:off x="3968295" y="3133533"/>
            <a:ext cx="1210588" cy="523220"/>
          </a:xfrm>
          <a:prstGeom prst="rect">
            <a:avLst/>
          </a:prstGeom>
          <a:noFill/>
        </p:spPr>
        <p:txBody>
          <a:bodyPr wrap="none" rtlCol="0">
            <a:spAutoFit/>
          </a:bodyPr>
          <a:lstStyle/>
          <a:p>
            <a:pPr algn="ctr"/>
            <a:r>
              <a:rPr lang="ja-JP" altLang="en-US" sz="2000" dirty="0" smtClean="0">
                <a:solidFill>
                  <a:srgbClr val="008000"/>
                </a:solidFill>
                <a:latin typeface="メイリオ"/>
                <a:ea typeface="メイリオ"/>
                <a:cs typeface="メイリオ"/>
              </a:rPr>
              <a:t>工数需要</a:t>
            </a:r>
            <a:endParaRPr lang="en-US" altLang="ja-JP" sz="2000" dirty="0" smtClean="0">
              <a:solidFill>
                <a:srgbClr val="008000"/>
              </a:solidFill>
              <a:latin typeface="メイリオ"/>
              <a:ea typeface="メイリオ"/>
              <a:cs typeface="メイリオ"/>
            </a:endParaRPr>
          </a:p>
          <a:p>
            <a:pPr algn="ctr"/>
            <a:r>
              <a:rPr kumimoji="1" lang="en-US" altLang="ja-JP" sz="800" dirty="0" smtClean="0">
                <a:solidFill>
                  <a:srgbClr val="008000"/>
                </a:solidFill>
                <a:latin typeface="メイリオ"/>
                <a:ea typeface="メイリオ"/>
                <a:cs typeface="メイリオ"/>
              </a:rPr>
              <a:t>&lt;</a:t>
            </a:r>
            <a:r>
              <a:rPr kumimoji="1" lang="ja-JP" altLang="en-US" sz="800" dirty="0" smtClean="0">
                <a:solidFill>
                  <a:srgbClr val="008000"/>
                </a:solidFill>
                <a:latin typeface="メイリオ"/>
                <a:ea typeface="メイリオ"/>
                <a:cs typeface="メイリオ"/>
              </a:rPr>
              <a:t>人月積算</a:t>
            </a:r>
            <a:r>
              <a:rPr kumimoji="1" lang="en-US" altLang="ja-JP" sz="800" dirty="0" smtClean="0">
                <a:solidFill>
                  <a:srgbClr val="008000"/>
                </a:solidFill>
                <a:latin typeface="メイリオ"/>
                <a:ea typeface="メイリオ"/>
                <a:cs typeface="メイリオ"/>
              </a:rPr>
              <a:t>&gt;</a:t>
            </a:r>
            <a:endParaRPr kumimoji="1" lang="ja-JP" altLang="en-US" sz="800" dirty="0">
              <a:solidFill>
                <a:srgbClr val="008000"/>
              </a:solidFill>
              <a:latin typeface="メイリオ"/>
              <a:ea typeface="メイリオ"/>
              <a:cs typeface="メイリオ"/>
            </a:endParaRPr>
          </a:p>
        </p:txBody>
      </p:sp>
      <p:sp>
        <p:nvSpPr>
          <p:cNvPr id="19" name="テキスト ボックス 18"/>
          <p:cNvSpPr txBox="1"/>
          <p:nvPr/>
        </p:nvSpPr>
        <p:spPr>
          <a:xfrm>
            <a:off x="746724" y="4512855"/>
            <a:ext cx="1826141" cy="584776"/>
          </a:xfrm>
          <a:prstGeom prst="rect">
            <a:avLst/>
          </a:prstGeom>
          <a:noFill/>
        </p:spPr>
        <p:txBody>
          <a:bodyPr wrap="none" rtlCol="0">
            <a:spAutoFit/>
          </a:bodyPr>
          <a:lstStyle/>
          <a:p>
            <a:pPr algn="ctr"/>
            <a:r>
              <a:rPr kumimoji="1" lang="ja-JP" altLang="en-US" sz="1400" u="sng" dirty="0" smtClean="0">
                <a:solidFill>
                  <a:srgbClr val="CC0000"/>
                </a:solidFill>
                <a:latin typeface="メイリオ"/>
                <a:ea typeface="メイリオ"/>
                <a:cs typeface="メイリオ"/>
              </a:rPr>
              <a:t>工数削減の取り組み</a:t>
            </a:r>
          </a:p>
          <a:p>
            <a:pPr algn="ctr"/>
            <a:r>
              <a:rPr kumimoji="1" lang="ja-JP" altLang="en-US" sz="1000" dirty="0" smtClean="0">
                <a:solidFill>
                  <a:srgbClr val="CC0000"/>
                </a:solidFill>
                <a:latin typeface="メイリオ"/>
                <a:ea typeface="メイリオ"/>
                <a:cs typeface="メイリオ"/>
              </a:rPr>
              <a:t>作る工数の削減</a:t>
            </a:r>
            <a:endParaRPr kumimoji="1" lang="en-US" altLang="ja-JP" sz="1000" dirty="0" smtClean="0">
              <a:solidFill>
                <a:srgbClr val="CC0000"/>
              </a:solidFill>
              <a:latin typeface="メイリオ"/>
              <a:ea typeface="メイリオ"/>
              <a:cs typeface="メイリオ"/>
            </a:endParaRPr>
          </a:p>
          <a:p>
            <a:pPr algn="ctr"/>
            <a:r>
              <a:rPr lang="ja-JP" altLang="en-US" sz="800" dirty="0">
                <a:solidFill>
                  <a:srgbClr val="CC0000"/>
                </a:solidFill>
                <a:latin typeface="メイリオ"/>
                <a:ea typeface="メイリオ"/>
                <a:cs typeface="メイリオ"/>
              </a:rPr>
              <a:t>ミドルウェア、パッケージ、ツール</a:t>
            </a:r>
            <a:endParaRPr kumimoji="1" lang="en-US" altLang="ja-JP" sz="800" dirty="0" smtClean="0">
              <a:solidFill>
                <a:srgbClr val="CC0000"/>
              </a:solidFill>
              <a:latin typeface="メイリオ"/>
              <a:ea typeface="メイリオ"/>
              <a:cs typeface="メイリオ"/>
            </a:endParaRPr>
          </a:p>
        </p:txBody>
      </p:sp>
      <p:sp>
        <p:nvSpPr>
          <p:cNvPr id="20" name="テキスト ボックス 19"/>
          <p:cNvSpPr txBox="1"/>
          <p:nvPr/>
        </p:nvSpPr>
        <p:spPr>
          <a:xfrm>
            <a:off x="851781" y="5570755"/>
            <a:ext cx="1620957" cy="430887"/>
          </a:xfrm>
          <a:prstGeom prst="rect">
            <a:avLst/>
          </a:prstGeom>
          <a:noFill/>
        </p:spPr>
        <p:txBody>
          <a:bodyPr wrap="none" rtlCol="0">
            <a:spAutoFit/>
          </a:bodyPr>
          <a:lstStyle/>
          <a:p>
            <a:pPr algn="ctr"/>
            <a:r>
              <a:rPr lang="en-US" altLang="ja-JP" sz="1400" u="sng" dirty="0" smtClean="0">
                <a:solidFill>
                  <a:srgbClr val="0000FF"/>
                </a:solidFill>
                <a:latin typeface="メイリオ"/>
                <a:ea typeface="メイリオ"/>
                <a:cs typeface="メイリオ"/>
              </a:rPr>
              <a:t>IT</a:t>
            </a:r>
            <a:r>
              <a:rPr lang="ja-JP" altLang="en-US" sz="1400" u="sng" dirty="0" smtClean="0">
                <a:solidFill>
                  <a:srgbClr val="0000FF"/>
                </a:solidFill>
                <a:latin typeface="メイリオ"/>
                <a:ea typeface="メイリオ"/>
                <a:cs typeface="メイリオ"/>
              </a:rPr>
              <a:t>需要の拡大</a:t>
            </a:r>
            <a:endParaRPr lang="en-US" altLang="ja-JP" sz="1400" u="sng" dirty="0" smtClean="0">
              <a:solidFill>
                <a:srgbClr val="0000FF"/>
              </a:solidFill>
              <a:latin typeface="メイリオ"/>
              <a:ea typeface="メイリオ"/>
              <a:cs typeface="メイリオ"/>
            </a:endParaRPr>
          </a:p>
          <a:p>
            <a:pPr algn="ctr"/>
            <a:r>
              <a:rPr lang="ja-JP" altLang="en-US" sz="800" dirty="0" smtClean="0">
                <a:solidFill>
                  <a:srgbClr val="0000FF"/>
                </a:solidFill>
                <a:latin typeface="メイリオ"/>
                <a:ea typeface="メイリオ"/>
                <a:cs typeface="メイリオ"/>
              </a:rPr>
              <a:t>コスト：生産性・期間・利便性</a:t>
            </a:r>
            <a:endParaRPr lang="en-US" altLang="ja-JP" sz="800" dirty="0" smtClean="0">
              <a:solidFill>
                <a:srgbClr val="0000FF"/>
              </a:solidFill>
              <a:latin typeface="メイリオ"/>
              <a:ea typeface="メイリオ"/>
              <a:cs typeface="メイリオ"/>
            </a:endParaRPr>
          </a:p>
        </p:txBody>
      </p:sp>
      <p:sp>
        <p:nvSpPr>
          <p:cNvPr id="23" name="テキスト ボックス 22"/>
          <p:cNvSpPr txBox="1"/>
          <p:nvPr/>
        </p:nvSpPr>
        <p:spPr>
          <a:xfrm>
            <a:off x="6444927" y="5573730"/>
            <a:ext cx="1620957" cy="430887"/>
          </a:xfrm>
          <a:prstGeom prst="rect">
            <a:avLst/>
          </a:prstGeom>
          <a:noFill/>
        </p:spPr>
        <p:txBody>
          <a:bodyPr wrap="none" rtlCol="0">
            <a:spAutoFit/>
          </a:bodyPr>
          <a:lstStyle/>
          <a:p>
            <a:pPr algn="ctr"/>
            <a:r>
              <a:rPr lang="en-US" altLang="ja-JP" sz="1400" u="sng" dirty="0" smtClean="0">
                <a:solidFill>
                  <a:srgbClr val="0000FF"/>
                </a:solidFill>
                <a:latin typeface="メイリオ"/>
                <a:ea typeface="メイリオ"/>
                <a:cs typeface="メイリオ"/>
              </a:rPr>
              <a:t>IT</a:t>
            </a:r>
            <a:r>
              <a:rPr lang="ja-JP" altLang="en-US" sz="1400" u="sng" dirty="0" smtClean="0">
                <a:solidFill>
                  <a:srgbClr val="0000FF"/>
                </a:solidFill>
                <a:latin typeface="メイリオ"/>
                <a:ea typeface="メイリオ"/>
                <a:cs typeface="メイリオ"/>
              </a:rPr>
              <a:t>需要の拡大</a:t>
            </a:r>
          </a:p>
          <a:p>
            <a:pPr algn="ctr"/>
            <a:r>
              <a:rPr lang="ja-JP" altLang="en-US" sz="800" dirty="0" smtClean="0">
                <a:solidFill>
                  <a:srgbClr val="0000FF"/>
                </a:solidFill>
                <a:latin typeface="メイリオ"/>
                <a:ea typeface="メイリオ"/>
                <a:cs typeface="メイリオ"/>
              </a:rPr>
              <a:t>投資：スピード・変革・差別化</a:t>
            </a:r>
            <a:endParaRPr lang="en-US" altLang="ja-JP" sz="800" dirty="0" smtClean="0">
              <a:solidFill>
                <a:srgbClr val="0000FF"/>
              </a:solidFill>
              <a:latin typeface="メイリオ"/>
              <a:ea typeface="メイリオ"/>
              <a:cs typeface="メイリオ"/>
            </a:endParaRPr>
          </a:p>
        </p:txBody>
      </p:sp>
      <p:sp>
        <p:nvSpPr>
          <p:cNvPr id="24" name="テキスト ボックス 23"/>
          <p:cNvSpPr txBox="1"/>
          <p:nvPr/>
        </p:nvSpPr>
        <p:spPr>
          <a:xfrm>
            <a:off x="6322175" y="2662051"/>
            <a:ext cx="1800493" cy="584776"/>
          </a:xfrm>
          <a:prstGeom prst="rect">
            <a:avLst/>
          </a:prstGeom>
          <a:noFill/>
        </p:spPr>
        <p:txBody>
          <a:bodyPr wrap="none" rtlCol="0">
            <a:spAutoFit/>
          </a:bodyPr>
          <a:lstStyle/>
          <a:p>
            <a:pPr algn="ctr"/>
            <a:r>
              <a:rPr kumimoji="1" lang="ja-JP" altLang="en-US" sz="1400" u="sng" dirty="0" smtClean="0">
                <a:solidFill>
                  <a:srgbClr val="CC0000"/>
                </a:solidFill>
                <a:latin typeface="メイリオ"/>
                <a:ea typeface="メイリオ"/>
                <a:cs typeface="メイリオ"/>
              </a:rPr>
              <a:t>工数削減の取り組み</a:t>
            </a:r>
          </a:p>
          <a:p>
            <a:pPr algn="ctr"/>
            <a:r>
              <a:rPr kumimoji="1" lang="ja-JP" altLang="en-US" sz="1000" dirty="0" smtClean="0">
                <a:solidFill>
                  <a:srgbClr val="CC0000"/>
                </a:solidFill>
                <a:latin typeface="メイリオ"/>
                <a:ea typeface="メイリオ"/>
                <a:cs typeface="メイリオ"/>
              </a:rPr>
              <a:t>作らない手段の充実</a:t>
            </a:r>
            <a:endParaRPr kumimoji="1" lang="en-US" altLang="ja-JP" sz="1000" dirty="0" smtClean="0">
              <a:solidFill>
                <a:srgbClr val="CC0000"/>
              </a:solidFill>
              <a:latin typeface="メイリオ"/>
              <a:ea typeface="メイリオ"/>
              <a:cs typeface="メイリオ"/>
            </a:endParaRPr>
          </a:p>
          <a:p>
            <a:pPr algn="ctr"/>
            <a:r>
              <a:rPr lang="ja-JP" altLang="en-US" sz="800" dirty="0" smtClean="0">
                <a:solidFill>
                  <a:srgbClr val="CC0000"/>
                </a:solidFill>
                <a:latin typeface="メイリオ"/>
                <a:ea typeface="メイリオ"/>
                <a:cs typeface="メイリオ"/>
              </a:rPr>
              <a:t>自動化・自律化・サービス化</a:t>
            </a:r>
            <a:endParaRPr kumimoji="1" lang="ja-JP" altLang="en-US" sz="800" dirty="0" smtClean="0">
              <a:solidFill>
                <a:srgbClr val="CC0000"/>
              </a:solidFill>
              <a:latin typeface="メイリオ"/>
              <a:ea typeface="メイリオ"/>
              <a:cs typeface="メイリオ"/>
            </a:endParaRPr>
          </a:p>
        </p:txBody>
      </p:sp>
      <p:sp>
        <p:nvSpPr>
          <p:cNvPr id="26" name="テキスト ボックス 25"/>
          <p:cNvSpPr txBox="1"/>
          <p:nvPr/>
        </p:nvSpPr>
        <p:spPr>
          <a:xfrm>
            <a:off x="4899568" y="1476387"/>
            <a:ext cx="1785865" cy="523220"/>
          </a:xfrm>
          <a:prstGeom prst="rect">
            <a:avLst/>
          </a:prstGeom>
          <a:noFill/>
        </p:spPr>
        <p:txBody>
          <a:bodyPr wrap="none" rtlCol="0">
            <a:spAutoFit/>
          </a:bodyPr>
          <a:lstStyle/>
          <a:p>
            <a:pPr algn="ctr"/>
            <a:r>
              <a:rPr kumimoji="1" lang="ja-JP" altLang="en-US" sz="2000" dirty="0" smtClean="0">
                <a:solidFill>
                  <a:srgbClr val="0000FF"/>
                </a:solidFill>
                <a:latin typeface="メイリオ"/>
                <a:ea typeface="メイリオ"/>
                <a:cs typeface="メイリオ"/>
              </a:rPr>
              <a:t>価値実現需要</a:t>
            </a:r>
            <a:endParaRPr kumimoji="1" lang="en-US" altLang="ja-JP" sz="2000" dirty="0" smtClean="0">
              <a:solidFill>
                <a:srgbClr val="0000FF"/>
              </a:solidFill>
              <a:latin typeface="メイリオ"/>
              <a:ea typeface="メイリオ"/>
              <a:cs typeface="メイリオ"/>
            </a:endParaRPr>
          </a:p>
          <a:p>
            <a:pPr algn="ctr"/>
            <a:r>
              <a:rPr lang="en-US" altLang="ja-JP" sz="800" dirty="0" smtClean="0">
                <a:solidFill>
                  <a:srgbClr val="0000FF"/>
                </a:solidFill>
                <a:latin typeface="メイリオ"/>
                <a:ea typeface="メイリオ"/>
                <a:cs typeface="メイリオ"/>
              </a:rPr>
              <a:t>&lt;</a:t>
            </a:r>
            <a:r>
              <a:rPr lang="ja-JP" altLang="en-US" sz="800" dirty="0" smtClean="0">
                <a:solidFill>
                  <a:srgbClr val="0000FF"/>
                </a:solidFill>
                <a:latin typeface="メイリオ"/>
                <a:ea typeface="メイリオ"/>
                <a:cs typeface="メイリオ"/>
              </a:rPr>
              <a:t>成果報酬やサブスクリプション</a:t>
            </a:r>
            <a:r>
              <a:rPr lang="en-US" altLang="ja-JP" sz="800" dirty="0" smtClean="0">
                <a:solidFill>
                  <a:srgbClr val="0000FF"/>
                </a:solidFill>
                <a:latin typeface="メイリオ"/>
                <a:ea typeface="メイリオ"/>
                <a:cs typeface="メイリオ"/>
              </a:rPr>
              <a:t>&gt;</a:t>
            </a:r>
            <a:endParaRPr kumimoji="1" lang="ja-JP" altLang="en-US" sz="800" dirty="0">
              <a:solidFill>
                <a:srgbClr val="0000FF"/>
              </a:solidFill>
              <a:latin typeface="メイリオ"/>
              <a:ea typeface="メイリオ"/>
              <a:cs typeface="メイリオ"/>
            </a:endParaRPr>
          </a:p>
        </p:txBody>
      </p:sp>
      <p:sp>
        <p:nvSpPr>
          <p:cNvPr id="28" name="テキスト ボックス 27"/>
          <p:cNvSpPr txBox="1"/>
          <p:nvPr/>
        </p:nvSpPr>
        <p:spPr>
          <a:xfrm>
            <a:off x="1389184" y="1982422"/>
            <a:ext cx="2502007" cy="677108"/>
          </a:xfrm>
          <a:prstGeom prst="rect">
            <a:avLst/>
          </a:prstGeom>
          <a:noFill/>
        </p:spPr>
        <p:txBody>
          <a:bodyPr wrap="none" rtlCol="0">
            <a:spAutoFit/>
          </a:bodyPr>
          <a:lstStyle/>
          <a:p>
            <a:pPr algn="r"/>
            <a:r>
              <a:rPr kumimoji="1" lang="en-US" altLang="ja-JP" dirty="0" smtClean="0">
                <a:solidFill>
                  <a:srgbClr val="FF6666"/>
                </a:solidFill>
                <a:latin typeface="メイリオ"/>
                <a:ea typeface="メイリオ"/>
                <a:cs typeface="メイリオ"/>
              </a:rPr>
              <a:t>IT</a:t>
            </a:r>
            <a:r>
              <a:rPr kumimoji="1" lang="ja-JP" altLang="en-US" dirty="0" smtClean="0">
                <a:solidFill>
                  <a:srgbClr val="FF6666"/>
                </a:solidFill>
                <a:latin typeface="メイリオ"/>
                <a:ea typeface="メイリオ"/>
                <a:cs typeface="メイリオ"/>
              </a:rPr>
              <a:t>に求められる価値の</a:t>
            </a:r>
            <a:endParaRPr kumimoji="1" lang="en-US" altLang="ja-JP" dirty="0" smtClean="0">
              <a:solidFill>
                <a:srgbClr val="FF6666"/>
              </a:solidFill>
              <a:latin typeface="メイリオ"/>
              <a:ea typeface="メイリオ"/>
              <a:cs typeface="メイリオ"/>
            </a:endParaRPr>
          </a:p>
          <a:p>
            <a:pPr algn="r"/>
            <a:r>
              <a:rPr lang="ja-JP" altLang="en-US" sz="2000" b="1" dirty="0" smtClean="0">
                <a:solidFill>
                  <a:srgbClr val="FF6666"/>
                </a:solidFill>
                <a:latin typeface="メイリオ"/>
                <a:ea typeface="メイリオ"/>
                <a:cs typeface="メイリオ"/>
              </a:rPr>
              <a:t>パラダイム・シフト</a:t>
            </a:r>
            <a:endParaRPr kumimoji="1" lang="ja-JP" altLang="en-US" sz="2000" b="1" dirty="0">
              <a:solidFill>
                <a:srgbClr val="FF6666"/>
              </a:solidFill>
              <a:latin typeface="メイリオ"/>
              <a:ea typeface="メイリオ"/>
              <a:cs typeface="メイリオ"/>
            </a:endParaRPr>
          </a:p>
        </p:txBody>
      </p:sp>
      <p:sp>
        <p:nvSpPr>
          <p:cNvPr id="32" name="環状矢印 31"/>
          <p:cNvSpPr/>
          <p:nvPr/>
        </p:nvSpPr>
        <p:spPr>
          <a:xfrm rot="16005517">
            <a:off x="3651817" y="1970829"/>
            <a:ext cx="1578193" cy="823374"/>
          </a:xfrm>
          <a:custGeom>
            <a:avLst/>
            <a:gdLst>
              <a:gd name="connsiteX0" fmla="*/ 297623 w 1363603"/>
              <a:gd name="connsiteY0" fmla="*/ 232877 h 1427330"/>
              <a:gd name="connsiteX1" fmla="*/ 870360 w 1363603"/>
              <a:gd name="connsiteY1" fmla="*/ 117441 h 1427330"/>
              <a:gd name="connsiteX2" fmla="*/ 1256711 w 1363603"/>
              <a:gd name="connsiteY2" fmla="*/ 545839 h 1427330"/>
              <a:gd name="connsiteX3" fmla="*/ 1338587 w 1363603"/>
              <a:gd name="connsiteY3" fmla="*/ 545839 h 1427330"/>
              <a:gd name="connsiteX4" fmla="*/ 1193153 w 1363603"/>
              <a:gd name="connsiteY4" fmla="*/ 713665 h 1427330"/>
              <a:gd name="connsiteX5" fmla="*/ 997686 w 1363603"/>
              <a:gd name="connsiteY5" fmla="*/ 545839 h 1427330"/>
              <a:gd name="connsiteX6" fmla="*/ 1078287 w 1363603"/>
              <a:gd name="connsiteY6" fmla="*/ 545839 h 1427330"/>
              <a:gd name="connsiteX7" fmla="*/ 793747 w 1363603"/>
              <a:gd name="connsiteY7" fmla="*/ 271762 h 1427330"/>
              <a:gd name="connsiteX8" fmla="*/ 404172 w 1363603"/>
              <a:gd name="connsiteY8" fmla="*/ 366220 h 1427330"/>
              <a:gd name="connsiteX9" fmla="*/ 297623 w 1363603"/>
              <a:gd name="connsiteY9" fmla="*/ 232877 h 1427330"/>
              <a:gd name="connsiteX0" fmla="*/ 0 w 946887"/>
              <a:gd name="connsiteY0" fmla="*/ 253890 h 600290"/>
              <a:gd name="connsiteX1" fmla="*/ 478660 w 946887"/>
              <a:gd name="connsiteY1" fmla="*/ 4066 h 600290"/>
              <a:gd name="connsiteX2" fmla="*/ 865011 w 946887"/>
              <a:gd name="connsiteY2" fmla="*/ 432464 h 600290"/>
              <a:gd name="connsiteX3" fmla="*/ 946887 w 946887"/>
              <a:gd name="connsiteY3" fmla="*/ 432464 h 600290"/>
              <a:gd name="connsiteX4" fmla="*/ 801453 w 946887"/>
              <a:gd name="connsiteY4" fmla="*/ 600290 h 600290"/>
              <a:gd name="connsiteX5" fmla="*/ 605986 w 946887"/>
              <a:gd name="connsiteY5" fmla="*/ 432464 h 600290"/>
              <a:gd name="connsiteX6" fmla="*/ 686587 w 946887"/>
              <a:gd name="connsiteY6" fmla="*/ 432464 h 600290"/>
              <a:gd name="connsiteX7" fmla="*/ 402047 w 946887"/>
              <a:gd name="connsiteY7" fmla="*/ 158387 h 600290"/>
              <a:gd name="connsiteX8" fmla="*/ 12472 w 946887"/>
              <a:gd name="connsiteY8" fmla="*/ 252845 h 600290"/>
              <a:gd name="connsiteX9" fmla="*/ 0 w 946887"/>
              <a:gd name="connsiteY9" fmla="*/ 253890 h 600290"/>
              <a:gd name="connsiteX0" fmla="*/ 0 w 946887"/>
              <a:gd name="connsiteY0" fmla="*/ 236375 h 582775"/>
              <a:gd name="connsiteX1" fmla="*/ 477748 w 946887"/>
              <a:gd name="connsiteY1" fmla="*/ 4549 h 582775"/>
              <a:gd name="connsiteX2" fmla="*/ 865011 w 946887"/>
              <a:gd name="connsiteY2" fmla="*/ 414949 h 582775"/>
              <a:gd name="connsiteX3" fmla="*/ 946887 w 946887"/>
              <a:gd name="connsiteY3" fmla="*/ 414949 h 582775"/>
              <a:gd name="connsiteX4" fmla="*/ 801453 w 946887"/>
              <a:gd name="connsiteY4" fmla="*/ 582775 h 582775"/>
              <a:gd name="connsiteX5" fmla="*/ 605986 w 946887"/>
              <a:gd name="connsiteY5" fmla="*/ 414949 h 582775"/>
              <a:gd name="connsiteX6" fmla="*/ 686587 w 946887"/>
              <a:gd name="connsiteY6" fmla="*/ 414949 h 582775"/>
              <a:gd name="connsiteX7" fmla="*/ 402047 w 946887"/>
              <a:gd name="connsiteY7" fmla="*/ 140872 h 582775"/>
              <a:gd name="connsiteX8" fmla="*/ 12472 w 946887"/>
              <a:gd name="connsiteY8" fmla="*/ 235330 h 582775"/>
              <a:gd name="connsiteX9" fmla="*/ 0 w 946887"/>
              <a:gd name="connsiteY9" fmla="*/ 236375 h 582775"/>
              <a:gd name="connsiteX0" fmla="*/ 0 w 946887"/>
              <a:gd name="connsiteY0" fmla="*/ 205808 h 552208"/>
              <a:gd name="connsiteX1" fmla="*/ 480178 w 946887"/>
              <a:gd name="connsiteY1" fmla="*/ 5734 h 552208"/>
              <a:gd name="connsiteX2" fmla="*/ 865011 w 946887"/>
              <a:gd name="connsiteY2" fmla="*/ 384382 h 552208"/>
              <a:gd name="connsiteX3" fmla="*/ 946887 w 946887"/>
              <a:gd name="connsiteY3" fmla="*/ 384382 h 552208"/>
              <a:gd name="connsiteX4" fmla="*/ 801453 w 946887"/>
              <a:gd name="connsiteY4" fmla="*/ 552208 h 552208"/>
              <a:gd name="connsiteX5" fmla="*/ 605986 w 946887"/>
              <a:gd name="connsiteY5" fmla="*/ 384382 h 552208"/>
              <a:gd name="connsiteX6" fmla="*/ 686587 w 946887"/>
              <a:gd name="connsiteY6" fmla="*/ 384382 h 552208"/>
              <a:gd name="connsiteX7" fmla="*/ 402047 w 946887"/>
              <a:gd name="connsiteY7" fmla="*/ 110305 h 552208"/>
              <a:gd name="connsiteX8" fmla="*/ 12472 w 946887"/>
              <a:gd name="connsiteY8" fmla="*/ 204763 h 552208"/>
              <a:gd name="connsiteX9" fmla="*/ 0 w 946887"/>
              <a:gd name="connsiteY9" fmla="*/ 205808 h 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6887" h="552208">
                <a:moveTo>
                  <a:pt x="0" y="205808"/>
                </a:moveTo>
                <a:cubicBezTo>
                  <a:pt x="158838" y="64967"/>
                  <a:pt x="336010" y="-24028"/>
                  <a:pt x="480178" y="5734"/>
                </a:cubicBezTo>
                <a:cubicBezTo>
                  <a:pt x="624347" y="35496"/>
                  <a:pt x="811964" y="182732"/>
                  <a:pt x="865011" y="384382"/>
                </a:cubicBezTo>
                <a:lnTo>
                  <a:pt x="946887" y="384382"/>
                </a:lnTo>
                <a:lnTo>
                  <a:pt x="801453" y="552208"/>
                </a:lnTo>
                <a:lnTo>
                  <a:pt x="605986" y="384382"/>
                </a:lnTo>
                <a:lnTo>
                  <a:pt x="686587" y="384382"/>
                </a:lnTo>
                <a:cubicBezTo>
                  <a:pt x="637301" y="249879"/>
                  <a:pt x="531824" y="148281"/>
                  <a:pt x="402047" y="110305"/>
                </a:cubicBezTo>
                <a:cubicBezTo>
                  <a:pt x="265650" y="70392"/>
                  <a:pt x="119714" y="105776"/>
                  <a:pt x="12472" y="204763"/>
                </a:cubicBezTo>
                <a:cubicBezTo>
                  <a:pt x="-23044" y="160315"/>
                  <a:pt x="35516" y="250256"/>
                  <a:pt x="0" y="205808"/>
                </a:cubicBezTo>
                <a:close/>
              </a:path>
            </a:pathLst>
          </a:cu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テキスト ボックス 33"/>
          <p:cNvSpPr txBox="1"/>
          <p:nvPr/>
        </p:nvSpPr>
        <p:spPr>
          <a:xfrm>
            <a:off x="3608338" y="4840383"/>
            <a:ext cx="2237512" cy="276999"/>
          </a:xfrm>
          <a:prstGeom prst="rect">
            <a:avLst/>
          </a:prstGeom>
          <a:noFill/>
        </p:spPr>
        <p:txBody>
          <a:bodyPr wrap="none" rtlCol="0">
            <a:spAutoFit/>
          </a:bodyPr>
          <a:lstStyle/>
          <a:p>
            <a:pPr algn="ctr"/>
            <a:r>
              <a:rPr kumimoji="1" lang="ja-JP" altLang="en-US" sz="1200" dirty="0" smtClean="0">
                <a:solidFill>
                  <a:srgbClr val="FF0000"/>
                </a:solidFill>
                <a:latin typeface="メイリオ"/>
                <a:ea typeface="メイリオ"/>
                <a:cs typeface="メイリオ"/>
              </a:rPr>
              <a:t>工数削減</a:t>
            </a:r>
            <a:r>
              <a:rPr kumimoji="1" lang="ja-JP" altLang="en-US" sz="1200" dirty="0" smtClean="0">
                <a:solidFill>
                  <a:srgbClr val="800000"/>
                </a:solidFill>
                <a:latin typeface="メイリオ"/>
                <a:ea typeface="メイリオ"/>
                <a:cs typeface="メイリオ"/>
              </a:rPr>
              <a:t>と</a:t>
            </a:r>
            <a:r>
              <a:rPr lang="ja-JP" altLang="ja-JP" sz="1200" dirty="0">
                <a:solidFill>
                  <a:srgbClr val="800000"/>
                </a:solidFill>
                <a:latin typeface="メイリオ"/>
                <a:ea typeface="メイリオ"/>
                <a:cs typeface="メイリオ"/>
              </a:rPr>
              <a:t>　</a:t>
            </a:r>
            <a:r>
              <a:rPr lang="en-US" altLang="ja-JP" sz="1200" dirty="0">
                <a:solidFill>
                  <a:srgbClr val="800000"/>
                </a:solidFill>
                <a:latin typeface="メイリオ"/>
                <a:ea typeface="メイリオ"/>
                <a:cs typeface="メイリオ"/>
              </a:rPr>
              <a:t> </a:t>
            </a:r>
            <a:r>
              <a:rPr kumimoji="1" lang="ja-JP" altLang="en-US" sz="1200" dirty="0" smtClean="0">
                <a:solidFill>
                  <a:srgbClr val="0000FF"/>
                </a:solidFill>
                <a:latin typeface="メイリオ"/>
                <a:ea typeface="メイリオ"/>
                <a:cs typeface="メイリオ"/>
              </a:rPr>
              <a:t>需要拡大</a:t>
            </a:r>
            <a:r>
              <a:rPr kumimoji="1" lang="ja-JP" altLang="en-US" sz="1200" dirty="0" smtClean="0">
                <a:solidFill>
                  <a:srgbClr val="800000"/>
                </a:solidFill>
                <a:latin typeface="メイリオ"/>
                <a:ea typeface="メイリオ"/>
                <a:cs typeface="メイリオ"/>
              </a:rPr>
              <a:t>の均衡</a:t>
            </a:r>
            <a:endParaRPr lang="en-US" altLang="ja-JP" sz="1200" dirty="0">
              <a:solidFill>
                <a:srgbClr val="800000"/>
              </a:solidFill>
              <a:latin typeface="メイリオ"/>
              <a:ea typeface="メイリオ"/>
              <a:cs typeface="メイリオ"/>
            </a:endParaRPr>
          </a:p>
        </p:txBody>
      </p:sp>
      <p:sp>
        <p:nvSpPr>
          <p:cNvPr id="27" name="上矢印 26"/>
          <p:cNvSpPr/>
          <p:nvPr/>
        </p:nvSpPr>
        <p:spPr>
          <a:xfrm>
            <a:off x="1299201" y="5274741"/>
            <a:ext cx="716746" cy="296013"/>
          </a:xfrm>
          <a:prstGeom prst="up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上矢印 28"/>
          <p:cNvSpPr/>
          <p:nvPr/>
        </p:nvSpPr>
        <p:spPr>
          <a:xfrm flipV="1">
            <a:off x="1489903" y="5106757"/>
            <a:ext cx="337889" cy="167984"/>
          </a:xfrm>
          <a:prstGeom prst="upArrow">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上矢印 29"/>
          <p:cNvSpPr/>
          <p:nvPr/>
        </p:nvSpPr>
        <p:spPr>
          <a:xfrm>
            <a:off x="4098537" y="4978883"/>
            <a:ext cx="941887" cy="591716"/>
          </a:xfrm>
          <a:prstGeom prst="up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上矢印 30"/>
          <p:cNvSpPr/>
          <p:nvPr/>
        </p:nvSpPr>
        <p:spPr>
          <a:xfrm flipV="1">
            <a:off x="4098537" y="4348724"/>
            <a:ext cx="941887" cy="630159"/>
          </a:xfrm>
          <a:prstGeom prst="upArrow">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470209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リーフォーム 6"/>
          <p:cNvSpPr/>
          <p:nvPr/>
        </p:nvSpPr>
        <p:spPr>
          <a:xfrm>
            <a:off x="682062" y="2668486"/>
            <a:ext cx="7774836" cy="2962655"/>
          </a:xfrm>
          <a:custGeom>
            <a:avLst/>
            <a:gdLst>
              <a:gd name="connsiteX0" fmla="*/ 0 w 7774836"/>
              <a:gd name="connsiteY0" fmla="*/ 2902786 h 2902786"/>
              <a:gd name="connsiteX1" fmla="*/ 3897498 w 7774836"/>
              <a:gd name="connsiteY1" fmla="*/ 0 h 2902786"/>
              <a:gd name="connsiteX2" fmla="*/ 7774836 w 7774836"/>
              <a:gd name="connsiteY2" fmla="*/ 2896066 h 2902786"/>
            </a:gdLst>
            <a:ahLst/>
            <a:cxnLst>
              <a:cxn ang="0">
                <a:pos x="connsiteX0" y="connsiteY0"/>
              </a:cxn>
              <a:cxn ang="0">
                <a:pos x="connsiteX1" y="connsiteY1"/>
              </a:cxn>
              <a:cxn ang="0">
                <a:pos x="connsiteX2" y="connsiteY2"/>
              </a:cxn>
            </a:cxnLst>
            <a:rect l="l" t="t" r="r" b="b"/>
            <a:pathLst>
              <a:path w="7774836" h="2902786">
                <a:moveTo>
                  <a:pt x="0" y="2902786"/>
                </a:moveTo>
                <a:cubicBezTo>
                  <a:pt x="1300846" y="1451953"/>
                  <a:pt x="2601692" y="1120"/>
                  <a:pt x="3897498" y="0"/>
                </a:cubicBezTo>
                <a:cubicBezTo>
                  <a:pt x="5193304" y="-1120"/>
                  <a:pt x="7774836" y="2896066"/>
                  <a:pt x="7774836" y="2896066"/>
                </a:cubicBezTo>
              </a:path>
            </a:pathLst>
          </a:custGeom>
          <a:solidFill>
            <a:schemeClr val="accent3">
              <a:lumMod val="40000"/>
              <a:lumOff val="60000"/>
            </a:schemeClr>
          </a:solidFill>
          <a:ln w="38100" cmpd="sng">
            <a:solidFill>
              <a:schemeClr val="accent3">
                <a:lumMod val="60000"/>
                <a:lumOff val="40000"/>
              </a:schemeClr>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ln>
                <a:solidFill>
                  <a:srgbClr val="008000"/>
                </a:solidFill>
              </a:ln>
              <a:latin typeface="メイリオ"/>
              <a:ea typeface="メイリオ"/>
              <a:cs typeface="メイリオ"/>
            </a:endParaRPr>
          </a:p>
        </p:txBody>
      </p:sp>
      <p:sp>
        <p:nvSpPr>
          <p:cNvPr id="4" name="正方形/長方形 3"/>
          <p:cNvSpPr/>
          <p:nvPr/>
        </p:nvSpPr>
        <p:spPr>
          <a:xfrm>
            <a:off x="4158765" y="4463595"/>
            <a:ext cx="823295" cy="1167546"/>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メイリオ"/>
                <a:ea typeface="メイリオ"/>
                <a:cs typeface="メイリオ"/>
              </a:rPr>
              <a:t>プロフェッショナル</a:t>
            </a:r>
            <a:endParaRPr kumimoji="1" lang="en-US" altLang="ja-JP" sz="800" dirty="0" smtClean="0">
              <a:solidFill>
                <a:srgbClr val="FFFFFF"/>
              </a:solidFill>
              <a:latin typeface="メイリオ"/>
              <a:ea typeface="メイリオ"/>
              <a:cs typeface="メイリオ"/>
            </a:endParaRPr>
          </a:p>
          <a:p>
            <a:pPr algn="ctr"/>
            <a:r>
              <a:rPr lang="ja-JP" altLang="en-US" sz="800" dirty="0" smtClean="0">
                <a:solidFill>
                  <a:srgbClr val="FFFFFF"/>
                </a:solidFill>
                <a:latin typeface="メイリオ"/>
                <a:ea typeface="メイリオ"/>
                <a:cs typeface="メイリオ"/>
              </a:rPr>
              <a:t>サービス</a:t>
            </a:r>
            <a:endParaRPr kumimoji="1" lang="ja-JP" altLang="en-US" sz="800" dirty="0">
              <a:solidFill>
                <a:srgbClr val="FFFFFF"/>
              </a:solidFill>
              <a:latin typeface="メイリオ"/>
              <a:ea typeface="メイリオ"/>
              <a:cs typeface="メイリオ"/>
            </a:endParaRPr>
          </a:p>
        </p:txBody>
      </p:sp>
      <p:sp>
        <p:nvSpPr>
          <p:cNvPr id="5" name="正方形/長方形 4"/>
          <p:cNvSpPr/>
          <p:nvPr/>
        </p:nvSpPr>
        <p:spPr>
          <a:xfrm>
            <a:off x="2610813" y="5022398"/>
            <a:ext cx="823295" cy="614909"/>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メイリオ"/>
                <a:ea typeface="メイリオ"/>
                <a:cs typeface="メイリオ"/>
              </a:rPr>
              <a:t>プロフェッショナル</a:t>
            </a:r>
            <a:endParaRPr kumimoji="1" lang="en-US" altLang="ja-JP" sz="800" dirty="0" smtClean="0">
              <a:solidFill>
                <a:srgbClr val="FFFFFF"/>
              </a:solidFill>
              <a:latin typeface="メイリオ"/>
              <a:ea typeface="メイリオ"/>
              <a:cs typeface="メイリオ"/>
            </a:endParaRPr>
          </a:p>
          <a:p>
            <a:pPr algn="ctr"/>
            <a:r>
              <a:rPr lang="ja-JP" altLang="en-US" sz="800" dirty="0" smtClean="0">
                <a:solidFill>
                  <a:srgbClr val="FFFFFF"/>
                </a:solidFill>
                <a:latin typeface="メイリオ"/>
                <a:ea typeface="メイリオ"/>
                <a:cs typeface="メイリオ"/>
              </a:rPr>
              <a:t>サービス</a:t>
            </a:r>
            <a:endParaRPr kumimoji="1" lang="ja-JP" altLang="en-US" sz="800" dirty="0">
              <a:solidFill>
                <a:srgbClr val="FFFFFF"/>
              </a:solidFill>
              <a:latin typeface="メイリオ"/>
              <a:ea typeface="メイリオ"/>
              <a:cs typeface="メイリオ"/>
            </a:endParaRPr>
          </a:p>
        </p:txBody>
      </p:sp>
      <p:sp>
        <p:nvSpPr>
          <p:cNvPr id="6" name="正方形/長方形 5"/>
          <p:cNvSpPr/>
          <p:nvPr/>
        </p:nvSpPr>
        <p:spPr>
          <a:xfrm>
            <a:off x="1066119" y="4193438"/>
            <a:ext cx="823295" cy="145092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メイリオ"/>
                <a:ea typeface="メイリオ"/>
                <a:cs typeface="メイリオ"/>
              </a:rPr>
              <a:t>HW</a:t>
            </a:r>
            <a:r>
              <a:rPr kumimoji="1" lang="ja-JP" altLang="en-US" sz="1200" dirty="0" smtClean="0">
                <a:solidFill>
                  <a:srgbClr val="FFFFFF"/>
                </a:solidFill>
                <a:latin typeface="メイリオ"/>
                <a:ea typeface="メイリオ"/>
                <a:cs typeface="メイリオ"/>
              </a:rPr>
              <a:t>販売</a:t>
            </a:r>
          </a:p>
          <a:p>
            <a:pPr algn="ctr"/>
            <a:r>
              <a:rPr lang="ja-JP" altLang="en-US" sz="600" dirty="0" smtClean="0">
                <a:solidFill>
                  <a:srgbClr val="FFFFFF"/>
                </a:solidFill>
                <a:latin typeface="メイリオ"/>
                <a:ea typeface="メイリオ"/>
                <a:cs typeface="メイリオ"/>
              </a:rPr>
              <a:t>メインフレーム</a:t>
            </a:r>
            <a:endParaRPr lang="en-US" altLang="ja-JP" sz="600" dirty="0" smtClean="0">
              <a:solidFill>
                <a:srgbClr val="FFFFFF"/>
              </a:solidFill>
              <a:latin typeface="メイリオ"/>
              <a:ea typeface="メイリオ"/>
              <a:cs typeface="メイリオ"/>
            </a:endParaRPr>
          </a:p>
          <a:p>
            <a:pPr algn="ctr"/>
            <a:endParaRPr kumimoji="1" lang="en-US" altLang="ja-JP" sz="600" dirty="0">
              <a:solidFill>
                <a:srgbClr val="FFFFFF"/>
              </a:solidFill>
              <a:latin typeface="メイリオ"/>
              <a:ea typeface="メイリオ"/>
              <a:cs typeface="メイリオ"/>
            </a:endParaRPr>
          </a:p>
          <a:p>
            <a:pPr algn="ctr"/>
            <a:endParaRPr lang="en-US" altLang="ja-JP" sz="600" dirty="0" smtClean="0">
              <a:solidFill>
                <a:srgbClr val="FFFFFF"/>
              </a:solidFill>
              <a:latin typeface="メイリオ"/>
              <a:ea typeface="メイリオ"/>
              <a:cs typeface="メイリオ"/>
            </a:endParaRPr>
          </a:p>
          <a:p>
            <a:pPr algn="ctr"/>
            <a:endParaRPr kumimoji="1" lang="ja-JP" altLang="en-US" sz="600" dirty="0">
              <a:solidFill>
                <a:srgbClr val="FFFFFF"/>
              </a:solidFill>
              <a:latin typeface="メイリオ"/>
              <a:ea typeface="メイリオ"/>
              <a:cs typeface="メイリオ"/>
            </a:endParaRPr>
          </a:p>
        </p:txBody>
      </p:sp>
      <p:sp>
        <p:nvSpPr>
          <p:cNvPr id="2" name="タイトル 1"/>
          <p:cNvSpPr>
            <a:spLocks noGrp="1"/>
          </p:cNvSpPr>
          <p:nvPr>
            <p:ph type="title"/>
          </p:nvPr>
        </p:nvSpPr>
        <p:spPr/>
        <p:txBody>
          <a:bodyPr/>
          <a:lstStyle/>
          <a:p>
            <a:r>
              <a:rPr lang="ja-JP" altLang="en-US" dirty="0"/>
              <a:t>２．工数の喪失：</a:t>
            </a:r>
            <a:r>
              <a:rPr kumimoji="1" lang="ja-JP" altLang="en-US" dirty="0" smtClean="0"/>
              <a:t>人月積算の歴史</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8</a:t>
            </a:fld>
            <a:endParaRPr kumimoji="1" lang="ja-JP" altLang="en-US"/>
          </a:p>
        </p:txBody>
      </p:sp>
      <p:sp>
        <p:nvSpPr>
          <p:cNvPr id="9" name="正方形/長方形 8"/>
          <p:cNvSpPr/>
          <p:nvPr/>
        </p:nvSpPr>
        <p:spPr>
          <a:xfrm>
            <a:off x="5693918" y="4876664"/>
            <a:ext cx="823295" cy="754478"/>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メイリオ"/>
                <a:ea typeface="メイリオ"/>
                <a:cs typeface="メイリオ"/>
              </a:rPr>
              <a:t>プロフェッショナル</a:t>
            </a:r>
            <a:endParaRPr lang="en-US" altLang="ja-JP" sz="800" dirty="0" smtClean="0">
              <a:solidFill>
                <a:srgbClr val="FFFFFF"/>
              </a:solidFill>
              <a:latin typeface="メイリオ"/>
              <a:ea typeface="メイリオ"/>
              <a:cs typeface="メイリオ"/>
            </a:endParaRPr>
          </a:p>
          <a:p>
            <a:pPr algn="ctr"/>
            <a:r>
              <a:rPr kumimoji="1" lang="ja-JP" altLang="en-US" sz="800" dirty="0" smtClean="0">
                <a:solidFill>
                  <a:srgbClr val="FFFFFF"/>
                </a:solidFill>
                <a:latin typeface="メイリオ"/>
                <a:ea typeface="メイリオ"/>
                <a:cs typeface="メイリオ"/>
              </a:rPr>
              <a:t>サービス</a:t>
            </a:r>
            <a:endParaRPr kumimoji="1" lang="ja-JP" altLang="en-US" sz="800" dirty="0">
              <a:solidFill>
                <a:srgbClr val="FFFFFF"/>
              </a:solidFill>
              <a:latin typeface="メイリオ"/>
              <a:ea typeface="メイリオ"/>
              <a:cs typeface="メイリオ"/>
            </a:endParaRPr>
          </a:p>
        </p:txBody>
      </p:sp>
      <p:sp>
        <p:nvSpPr>
          <p:cNvPr id="10" name="正方形/長方形 9"/>
          <p:cNvSpPr/>
          <p:nvPr/>
        </p:nvSpPr>
        <p:spPr>
          <a:xfrm>
            <a:off x="2610813" y="4310589"/>
            <a:ext cx="823295" cy="711809"/>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受託開発</a:t>
            </a:r>
            <a:endParaRPr kumimoji="1" lang="ja-JP" altLang="en-US" sz="1200" dirty="0">
              <a:solidFill>
                <a:srgbClr val="FFFFFF"/>
              </a:solidFill>
              <a:latin typeface="メイリオ"/>
              <a:ea typeface="メイリオ"/>
              <a:cs typeface="メイリオ"/>
            </a:endParaRPr>
          </a:p>
        </p:txBody>
      </p:sp>
      <p:sp>
        <p:nvSpPr>
          <p:cNvPr id="11" name="正方形/長方形 10"/>
          <p:cNvSpPr/>
          <p:nvPr/>
        </p:nvSpPr>
        <p:spPr>
          <a:xfrm>
            <a:off x="2610813" y="2386244"/>
            <a:ext cx="823295" cy="192434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メイリオ"/>
                <a:ea typeface="メイリオ"/>
                <a:cs typeface="メイリオ"/>
              </a:rPr>
              <a:t>HW</a:t>
            </a:r>
            <a:r>
              <a:rPr lang="ja-JP" altLang="en-US" sz="1200" dirty="0" smtClean="0">
                <a:solidFill>
                  <a:srgbClr val="FFFFFF"/>
                </a:solidFill>
                <a:latin typeface="メイリオ"/>
                <a:ea typeface="メイリオ"/>
                <a:cs typeface="メイリオ"/>
              </a:rPr>
              <a:t>販売</a:t>
            </a:r>
            <a:endParaRPr lang="en-US" altLang="ja-JP" sz="1200" dirty="0" smtClean="0">
              <a:solidFill>
                <a:srgbClr val="FFFFFF"/>
              </a:solidFill>
              <a:latin typeface="メイリオ"/>
              <a:ea typeface="メイリオ"/>
              <a:cs typeface="メイリオ"/>
            </a:endParaRPr>
          </a:p>
          <a:p>
            <a:pPr algn="ctr"/>
            <a:r>
              <a:rPr kumimoji="1" lang="ja-JP" altLang="en-US" sz="600" dirty="0" smtClean="0">
                <a:solidFill>
                  <a:srgbClr val="FFFFFF"/>
                </a:solidFill>
                <a:latin typeface="メイリオ"/>
                <a:ea typeface="メイリオ"/>
                <a:cs typeface="メイリオ"/>
              </a:rPr>
              <a:t>メインフレーム</a:t>
            </a:r>
            <a:endParaRPr kumimoji="1" lang="ja-JP" altLang="en-US" sz="600" dirty="0">
              <a:solidFill>
                <a:srgbClr val="FFFFFF"/>
              </a:solidFill>
              <a:latin typeface="メイリオ"/>
              <a:ea typeface="メイリオ"/>
              <a:cs typeface="メイリオ"/>
            </a:endParaRPr>
          </a:p>
        </p:txBody>
      </p:sp>
      <p:sp>
        <p:nvSpPr>
          <p:cNvPr id="12" name="正方形/長方形 11"/>
          <p:cNvSpPr/>
          <p:nvPr/>
        </p:nvSpPr>
        <p:spPr>
          <a:xfrm>
            <a:off x="4158765" y="2768170"/>
            <a:ext cx="823295" cy="169542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受託開発</a:t>
            </a:r>
            <a:endParaRPr kumimoji="1" lang="ja-JP" altLang="en-US" sz="1200" dirty="0">
              <a:solidFill>
                <a:srgbClr val="FFFFFF"/>
              </a:solidFill>
              <a:latin typeface="メイリオ"/>
              <a:ea typeface="メイリオ"/>
              <a:cs typeface="メイリオ"/>
            </a:endParaRPr>
          </a:p>
        </p:txBody>
      </p:sp>
      <p:sp>
        <p:nvSpPr>
          <p:cNvPr id="13" name="正方形/長方形 12"/>
          <p:cNvSpPr/>
          <p:nvPr/>
        </p:nvSpPr>
        <p:spPr>
          <a:xfrm>
            <a:off x="4158765" y="895390"/>
            <a:ext cx="823295" cy="187277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smtClean="0">
                <a:solidFill>
                  <a:srgbClr val="FFFFFF"/>
                </a:solidFill>
                <a:latin typeface="メイリオ"/>
                <a:ea typeface="メイリオ"/>
                <a:cs typeface="メイリオ"/>
              </a:rPr>
              <a:t>HW</a:t>
            </a:r>
            <a:r>
              <a:rPr kumimoji="1" lang="ja-JP" altLang="en-US" sz="1200" dirty="0" smtClean="0">
                <a:solidFill>
                  <a:srgbClr val="FFFFFF"/>
                </a:solidFill>
                <a:latin typeface="メイリオ"/>
                <a:ea typeface="メイリオ"/>
                <a:cs typeface="メイリオ"/>
              </a:rPr>
              <a:t>販売</a:t>
            </a:r>
            <a:endParaRPr kumimoji="1" lang="en-US" altLang="ja-JP" sz="1200" dirty="0" smtClean="0">
              <a:solidFill>
                <a:srgbClr val="FFFFFF"/>
              </a:solidFill>
              <a:latin typeface="メイリオ"/>
              <a:ea typeface="メイリオ"/>
              <a:cs typeface="メイリオ"/>
            </a:endParaRPr>
          </a:p>
          <a:p>
            <a:pPr algn="ctr"/>
            <a:r>
              <a:rPr lang="en-US" altLang="ja-JP" sz="1200" dirty="0" smtClean="0">
                <a:solidFill>
                  <a:srgbClr val="FFFFFF"/>
                </a:solidFill>
                <a:latin typeface="メイリオ"/>
                <a:ea typeface="メイリオ"/>
                <a:cs typeface="メイリオ"/>
              </a:rPr>
              <a:t>UNIX</a:t>
            </a:r>
            <a:endParaRPr kumimoji="1" lang="ja-JP" altLang="en-US" sz="1200" dirty="0">
              <a:solidFill>
                <a:srgbClr val="FFFFFF"/>
              </a:solidFill>
              <a:latin typeface="メイリオ"/>
              <a:ea typeface="メイリオ"/>
              <a:cs typeface="メイリオ"/>
            </a:endParaRPr>
          </a:p>
        </p:txBody>
      </p:sp>
      <p:sp>
        <p:nvSpPr>
          <p:cNvPr id="14" name="正方形/長方形 13"/>
          <p:cNvSpPr/>
          <p:nvPr/>
        </p:nvSpPr>
        <p:spPr>
          <a:xfrm>
            <a:off x="7235398" y="5131105"/>
            <a:ext cx="823295" cy="500037"/>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メイリオ"/>
                <a:ea typeface="メイリオ"/>
                <a:cs typeface="メイリオ"/>
              </a:rPr>
              <a:t>プロフェッショナル</a:t>
            </a:r>
            <a:endParaRPr lang="en-US" altLang="ja-JP" sz="800" dirty="0" smtClean="0">
              <a:solidFill>
                <a:srgbClr val="FFFFFF"/>
              </a:solidFill>
              <a:latin typeface="メイリオ"/>
              <a:ea typeface="メイリオ"/>
              <a:cs typeface="メイリオ"/>
            </a:endParaRPr>
          </a:p>
          <a:p>
            <a:pPr algn="ctr"/>
            <a:r>
              <a:rPr kumimoji="1" lang="ja-JP" altLang="en-US" sz="800" dirty="0" smtClean="0">
                <a:solidFill>
                  <a:srgbClr val="FFFFFF"/>
                </a:solidFill>
                <a:latin typeface="メイリオ"/>
                <a:ea typeface="メイリオ"/>
                <a:cs typeface="メイリオ"/>
              </a:rPr>
              <a:t>サービス</a:t>
            </a:r>
            <a:endParaRPr kumimoji="1" lang="ja-JP" altLang="en-US" sz="800" dirty="0">
              <a:solidFill>
                <a:srgbClr val="FFFFFF"/>
              </a:solidFill>
              <a:latin typeface="メイリオ"/>
              <a:ea typeface="メイリオ"/>
              <a:cs typeface="メイリオ"/>
            </a:endParaRPr>
          </a:p>
        </p:txBody>
      </p:sp>
      <p:sp>
        <p:nvSpPr>
          <p:cNvPr id="15" name="正方形/長方形 14"/>
          <p:cNvSpPr/>
          <p:nvPr/>
        </p:nvSpPr>
        <p:spPr>
          <a:xfrm>
            <a:off x="5693918" y="3290406"/>
            <a:ext cx="823295" cy="1586257"/>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受託開発</a:t>
            </a:r>
            <a:endParaRPr kumimoji="1" lang="ja-JP" altLang="en-US" sz="1200" dirty="0">
              <a:solidFill>
                <a:srgbClr val="FFFFFF"/>
              </a:solidFill>
              <a:latin typeface="メイリオ"/>
              <a:ea typeface="メイリオ"/>
              <a:cs typeface="メイリオ"/>
            </a:endParaRPr>
          </a:p>
        </p:txBody>
      </p:sp>
      <p:sp>
        <p:nvSpPr>
          <p:cNvPr id="16" name="正方形/長方形 15"/>
          <p:cNvSpPr/>
          <p:nvPr/>
        </p:nvSpPr>
        <p:spPr>
          <a:xfrm>
            <a:off x="5693918" y="2380078"/>
            <a:ext cx="823295" cy="910328"/>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メイリオ"/>
                <a:ea typeface="メイリオ"/>
                <a:cs typeface="メイリオ"/>
              </a:rPr>
              <a:t>HW</a:t>
            </a:r>
            <a:r>
              <a:rPr lang="ja-JP" altLang="en-US" sz="1200" dirty="0" smtClean="0">
                <a:solidFill>
                  <a:srgbClr val="FFFFFF"/>
                </a:solidFill>
                <a:latin typeface="メイリオ"/>
                <a:ea typeface="メイリオ"/>
                <a:cs typeface="メイリオ"/>
              </a:rPr>
              <a:t>販売</a:t>
            </a:r>
            <a:endParaRPr lang="en-US" altLang="ja-JP" sz="1200" dirty="0" smtClean="0">
              <a:solidFill>
                <a:srgbClr val="FFFFFF"/>
              </a:solidFill>
              <a:latin typeface="メイリオ"/>
              <a:ea typeface="メイリオ"/>
              <a:cs typeface="メイリオ"/>
            </a:endParaRPr>
          </a:p>
          <a:p>
            <a:pPr algn="ctr"/>
            <a:r>
              <a:rPr kumimoji="1" lang="en-US" altLang="ja-JP" sz="1200" dirty="0" smtClean="0">
                <a:solidFill>
                  <a:srgbClr val="FFFFFF"/>
                </a:solidFill>
                <a:latin typeface="メイリオ"/>
                <a:ea typeface="メイリオ"/>
                <a:cs typeface="メイリオ"/>
              </a:rPr>
              <a:t>PC</a:t>
            </a:r>
            <a:endParaRPr kumimoji="1" lang="ja-JP" altLang="en-US" sz="1200" dirty="0">
              <a:solidFill>
                <a:srgbClr val="FFFFFF"/>
              </a:solidFill>
              <a:latin typeface="メイリオ"/>
              <a:ea typeface="メイリオ"/>
              <a:cs typeface="メイリオ"/>
            </a:endParaRPr>
          </a:p>
        </p:txBody>
      </p:sp>
      <p:sp>
        <p:nvSpPr>
          <p:cNvPr id="17" name="正方形/長方形 16"/>
          <p:cNvSpPr/>
          <p:nvPr/>
        </p:nvSpPr>
        <p:spPr>
          <a:xfrm>
            <a:off x="7235398" y="4409965"/>
            <a:ext cx="823295" cy="721139"/>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受託開発</a:t>
            </a:r>
            <a:endParaRPr kumimoji="1" lang="ja-JP" altLang="en-US" sz="1200" dirty="0">
              <a:solidFill>
                <a:srgbClr val="FFFFFF"/>
              </a:solidFill>
              <a:latin typeface="メイリオ"/>
              <a:ea typeface="メイリオ"/>
              <a:cs typeface="メイリオ"/>
            </a:endParaRPr>
          </a:p>
        </p:txBody>
      </p:sp>
      <p:sp>
        <p:nvSpPr>
          <p:cNvPr id="18" name="正方形/長方形 17"/>
          <p:cNvSpPr/>
          <p:nvPr/>
        </p:nvSpPr>
        <p:spPr>
          <a:xfrm>
            <a:off x="7235398" y="4173841"/>
            <a:ext cx="823295" cy="236125"/>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メイリオ"/>
                <a:ea typeface="メイリオ"/>
                <a:cs typeface="メイリオ"/>
              </a:rPr>
              <a:t>クラウド</a:t>
            </a:r>
            <a:endParaRPr kumimoji="1" lang="en-US" altLang="ja-JP" sz="800" dirty="0" smtClean="0">
              <a:solidFill>
                <a:srgbClr val="FFFFFF"/>
              </a:solidFill>
              <a:latin typeface="メイリオ"/>
              <a:ea typeface="メイリオ"/>
              <a:cs typeface="メイリオ"/>
            </a:endParaRPr>
          </a:p>
          <a:p>
            <a:pPr algn="ctr"/>
            <a:r>
              <a:rPr kumimoji="1" lang="ja-JP" altLang="en-US" sz="800" dirty="0" smtClean="0">
                <a:solidFill>
                  <a:srgbClr val="FFFFFF"/>
                </a:solidFill>
                <a:latin typeface="メイリオ"/>
                <a:ea typeface="メイリオ"/>
                <a:cs typeface="メイリオ"/>
              </a:rPr>
              <a:t>使用料</a:t>
            </a:r>
            <a:endParaRPr kumimoji="1" lang="ja-JP" altLang="en-US" sz="800" dirty="0">
              <a:solidFill>
                <a:srgbClr val="FFFFFF"/>
              </a:solidFill>
              <a:latin typeface="メイリオ"/>
              <a:ea typeface="メイリオ"/>
              <a:cs typeface="メイリオ"/>
            </a:endParaRPr>
          </a:p>
        </p:txBody>
      </p:sp>
      <p:sp>
        <p:nvSpPr>
          <p:cNvPr id="19" name="正方形/長方形 18"/>
          <p:cNvSpPr/>
          <p:nvPr/>
        </p:nvSpPr>
        <p:spPr>
          <a:xfrm>
            <a:off x="1123559" y="5074120"/>
            <a:ext cx="710801" cy="500036"/>
          </a:xfrm>
          <a:prstGeom prst="rect">
            <a:avLst/>
          </a:prstGeom>
          <a:solidFill>
            <a:srgbClr val="800000"/>
          </a:solidFill>
          <a:ln>
            <a:solidFill>
              <a:srgbClr val="FFFFFF"/>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メイリオ"/>
                <a:ea typeface="メイリオ"/>
                <a:cs typeface="メイリオ"/>
              </a:rPr>
              <a:t>プロフェッショナル</a:t>
            </a:r>
            <a:endParaRPr kumimoji="1" lang="en-US" altLang="ja-JP" sz="800" dirty="0" smtClean="0">
              <a:solidFill>
                <a:srgbClr val="FFFFFF"/>
              </a:solidFill>
              <a:latin typeface="メイリオ"/>
              <a:ea typeface="メイリオ"/>
              <a:cs typeface="メイリオ"/>
            </a:endParaRPr>
          </a:p>
          <a:p>
            <a:pPr algn="ctr"/>
            <a:r>
              <a:rPr lang="ja-JP" altLang="en-US" sz="800" dirty="0" smtClean="0">
                <a:solidFill>
                  <a:srgbClr val="FFFFFF"/>
                </a:solidFill>
                <a:latin typeface="メイリオ"/>
                <a:ea typeface="メイリオ"/>
                <a:cs typeface="メイリオ"/>
              </a:rPr>
              <a:t>サービス</a:t>
            </a:r>
            <a:endParaRPr kumimoji="1" lang="ja-JP" altLang="en-US" sz="800" dirty="0">
              <a:solidFill>
                <a:srgbClr val="FFFFFF"/>
              </a:solidFill>
              <a:latin typeface="メイリオ"/>
              <a:ea typeface="メイリオ"/>
              <a:cs typeface="メイリオ"/>
            </a:endParaRPr>
          </a:p>
        </p:txBody>
      </p:sp>
      <p:sp>
        <p:nvSpPr>
          <p:cNvPr id="20" name="テキスト ボックス 19"/>
          <p:cNvSpPr txBox="1"/>
          <p:nvPr/>
        </p:nvSpPr>
        <p:spPr>
          <a:xfrm>
            <a:off x="821092" y="5644358"/>
            <a:ext cx="1338828" cy="276999"/>
          </a:xfrm>
          <a:prstGeom prst="rect">
            <a:avLst/>
          </a:prstGeom>
          <a:noFill/>
        </p:spPr>
        <p:txBody>
          <a:bodyPr wrap="none" rtlCol="0">
            <a:spAutoFit/>
          </a:bodyPr>
          <a:lstStyle/>
          <a:p>
            <a:pPr algn="ctr"/>
            <a:r>
              <a:rPr lang="en-US" altLang="ja-JP" sz="1200" dirty="0" smtClean="0">
                <a:solidFill>
                  <a:srgbClr val="7F7F7F"/>
                </a:solidFill>
                <a:latin typeface="メイリオ"/>
                <a:ea typeface="メイリオ"/>
                <a:cs typeface="メイリオ"/>
              </a:rPr>
              <a:t>1960</a:t>
            </a:r>
            <a:r>
              <a:rPr lang="ja-JP" altLang="en-US" sz="1200" dirty="0" smtClean="0">
                <a:solidFill>
                  <a:srgbClr val="7F7F7F"/>
                </a:solidFill>
                <a:latin typeface="メイリオ"/>
                <a:ea typeface="メイリオ"/>
                <a:cs typeface="メイリオ"/>
              </a:rPr>
              <a:t>年代半ば</a:t>
            </a:r>
            <a:r>
              <a:rPr lang="en-US" altLang="ja-JP" sz="1200" dirty="0" smtClean="0">
                <a:solidFill>
                  <a:srgbClr val="7F7F7F"/>
                </a:solidFill>
                <a:latin typeface="メイリオ"/>
                <a:ea typeface="メイリオ"/>
                <a:cs typeface="メイリオ"/>
              </a:rPr>
              <a:t>〜</a:t>
            </a:r>
            <a:endParaRPr kumimoji="1" lang="ja-JP" altLang="en-US" sz="1200" dirty="0">
              <a:solidFill>
                <a:srgbClr val="7F7F7F"/>
              </a:solidFill>
              <a:latin typeface="メイリオ"/>
              <a:ea typeface="メイリオ"/>
              <a:cs typeface="メイリオ"/>
            </a:endParaRPr>
          </a:p>
        </p:txBody>
      </p:sp>
      <p:sp>
        <p:nvSpPr>
          <p:cNvPr id="21" name="テキスト ボックス 20"/>
          <p:cNvSpPr txBox="1"/>
          <p:nvPr/>
        </p:nvSpPr>
        <p:spPr>
          <a:xfrm>
            <a:off x="2587770" y="5644358"/>
            <a:ext cx="877163" cy="276999"/>
          </a:xfrm>
          <a:prstGeom prst="rect">
            <a:avLst/>
          </a:prstGeom>
          <a:noFill/>
        </p:spPr>
        <p:txBody>
          <a:bodyPr wrap="none" rtlCol="0">
            <a:spAutoFit/>
          </a:bodyPr>
          <a:lstStyle/>
          <a:p>
            <a:pPr algn="ctr"/>
            <a:r>
              <a:rPr lang="en-US" altLang="ja-JP" sz="1200" dirty="0" smtClean="0">
                <a:solidFill>
                  <a:srgbClr val="7F7F7F"/>
                </a:solidFill>
                <a:latin typeface="メイリオ"/>
                <a:ea typeface="メイリオ"/>
                <a:cs typeface="メイリオ"/>
              </a:rPr>
              <a:t>1980</a:t>
            </a:r>
            <a:r>
              <a:rPr lang="ja-JP" altLang="en-US" sz="1200" dirty="0" smtClean="0">
                <a:solidFill>
                  <a:srgbClr val="7F7F7F"/>
                </a:solidFill>
                <a:latin typeface="メイリオ"/>
                <a:ea typeface="メイリオ"/>
                <a:cs typeface="メイリオ"/>
              </a:rPr>
              <a:t>年</a:t>
            </a:r>
            <a:r>
              <a:rPr lang="en-US" altLang="ja-JP" sz="1200" dirty="0" smtClean="0">
                <a:solidFill>
                  <a:srgbClr val="7F7F7F"/>
                </a:solidFill>
                <a:latin typeface="メイリオ"/>
                <a:ea typeface="メイリオ"/>
                <a:cs typeface="メイリオ"/>
              </a:rPr>
              <a:t>〜</a:t>
            </a:r>
            <a:endParaRPr kumimoji="1" lang="ja-JP" altLang="en-US" sz="1200" dirty="0">
              <a:solidFill>
                <a:srgbClr val="7F7F7F"/>
              </a:solidFill>
              <a:latin typeface="メイリオ"/>
              <a:ea typeface="メイリオ"/>
              <a:cs typeface="メイリオ"/>
            </a:endParaRPr>
          </a:p>
        </p:txBody>
      </p:sp>
      <p:sp>
        <p:nvSpPr>
          <p:cNvPr id="22" name="テキスト ボックス 21"/>
          <p:cNvSpPr txBox="1"/>
          <p:nvPr/>
        </p:nvSpPr>
        <p:spPr>
          <a:xfrm>
            <a:off x="4131831" y="5644358"/>
            <a:ext cx="877163" cy="276999"/>
          </a:xfrm>
          <a:prstGeom prst="rect">
            <a:avLst/>
          </a:prstGeom>
          <a:noFill/>
        </p:spPr>
        <p:txBody>
          <a:bodyPr wrap="none" rtlCol="0">
            <a:spAutoFit/>
          </a:bodyPr>
          <a:lstStyle/>
          <a:p>
            <a:pPr algn="ctr"/>
            <a:r>
              <a:rPr lang="en-US" altLang="ja-JP" sz="1200" dirty="0" smtClean="0">
                <a:solidFill>
                  <a:srgbClr val="7F7F7F"/>
                </a:solidFill>
                <a:latin typeface="メイリオ"/>
                <a:ea typeface="メイリオ"/>
                <a:cs typeface="メイリオ"/>
              </a:rPr>
              <a:t>1990</a:t>
            </a:r>
            <a:r>
              <a:rPr lang="ja-JP" altLang="en-US" sz="1200" dirty="0" smtClean="0">
                <a:solidFill>
                  <a:srgbClr val="7F7F7F"/>
                </a:solidFill>
                <a:latin typeface="メイリオ"/>
                <a:ea typeface="メイリオ"/>
                <a:cs typeface="メイリオ"/>
              </a:rPr>
              <a:t>年</a:t>
            </a:r>
            <a:r>
              <a:rPr lang="en-US" altLang="ja-JP" sz="1200" dirty="0" smtClean="0">
                <a:solidFill>
                  <a:srgbClr val="7F7F7F"/>
                </a:solidFill>
                <a:latin typeface="メイリオ"/>
                <a:ea typeface="メイリオ"/>
                <a:cs typeface="メイリオ"/>
              </a:rPr>
              <a:t>〜</a:t>
            </a:r>
            <a:endParaRPr kumimoji="1" lang="ja-JP" altLang="en-US" sz="1200" dirty="0">
              <a:solidFill>
                <a:srgbClr val="7F7F7F"/>
              </a:solidFill>
              <a:latin typeface="メイリオ"/>
              <a:ea typeface="メイリオ"/>
              <a:cs typeface="メイリオ"/>
            </a:endParaRPr>
          </a:p>
        </p:txBody>
      </p:sp>
      <p:sp>
        <p:nvSpPr>
          <p:cNvPr id="23" name="テキスト ボックス 22"/>
          <p:cNvSpPr txBox="1"/>
          <p:nvPr/>
        </p:nvSpPr>
        <p:spPr>
          <a:xfrm>
            <a:off x="5681588" y="5644358"/>
            <a:ext cx="877163" cy="276999"/>
          </a:xfrm>
          <a:prstGeom prst="rect">
            <a:avLst/>
          </a:prstGeom>
          <a:noFill/>
        </p:spPr>
        <p:txBody>
          <a:bodyPr wrap="none" rtlCol="0">
            <a:spAutoFit/>
          </a:bodyPr>
          <a:lstStyle/>
          <a:p>
            <a:pPr algn="ctr"/>
            <a:r>
              <a:rPr lang="en-US" altLang="ja-JP" sz="1200" dirty="0" smtClean="0">
                <a:solidFill>
                  <a:srgbClr val="7F7F7F"/>
                </a:solidFill>
                <a:latin typeface="メイリオ"/>
                <a:ea typeface="メイリオ"/>
                <a:cs typeface="メイリオ"/>
              </a:rPr>
              <a:t>2000</a:t>
            </a:r>
            <a:r>
              <a:rPr lang="ja-JP" altLang="en-US" sz="1200" dirty="0" smtClean="0">
                <a:solidFill>
                  <a:srgbClr val="7F7F7F"/>
                </a:solidFill>
                <a:latin typeface="メイリオ"/>
                <a:ea typeface="メイリオ"/>
                <a:cs typeface="メイリオ"/>
              </a:rPr>
              <a:t>年</a:t>
            </a:r>
            <a:r>
              <a:rPr lang="en-US" altLang="ja-JP" sz="1200" dirty="0" smtClean="0">
                <a:solidFill>
                  <a:srgbClr val="7F7F7F"/>
                </a:solidFill>
                <a:latin typeface="メイリオ"/>
                <a:ea typeface="メイリオ"/>
                <a:cs typeface="メイリオ"/>
              </a:rPr>
              <a:t>〜</a:t>
            </a:r>
            <a:endParaRPr kumimoji="1" lang="ja-JP" altLang="en-US" sz="1200" dirty="0">
              <a:solidFill>
                <a:srgbClr val="7F7F7F"/>
              </a:solidFill>
              <a:latin typeface="メイリオ"/>
              <a:ea typeface="メイリオ"/>
              <a:cs typeface="メイリオ"/>
            </a:endParaRPr>
          </a:p>
        </p:txBody>
      </p:sp>
      <p:sp>
        <p:nvSpPr>
          <p:cNvPr id="24" name="テキスト ボックス 23"/>
          <p:cNvSpPr txBox="1"/>
          <p:nvPr/>
        </p:nvSpPr>
        <p:spPr>
          <a:xfrm>
            <a:off x="7235398" y="5631142"/>
            <a:ext cx="877163" cy="276999"/>
          </a:xfrm>
          <a:prstGeom prst="rect">
            <a:avLst/>
          </a:prstGeom>
          <a:noFill/>
        </p:spPr>
        <p:txBody>
          <a:bodyPr wrap="none" rtlCol="0">
            <a:spAutoFit/>
          </a:bodyPr>
          <a:lstStyle/>
          <a:p>
            <a:pPr algn="ctr"/>
            <a:r>
              <a:rPr lang="en-US" altLang="ja-JP" sz="1200" dirty="0" smtClean="0">
                <a:solidFill>
                  <a:srgbClr val="7F7F7F"/>
                </a:solidFill>
                <a:latin typeface="メイリオ"/>
                <a:ea typeface="メイリオ"/>
                <a:cs typeface="メイリオ"/>
              </a:rPr>
              <a:t>2010</a:t>
            </a:r>
            <a:r>
              <a:rPr lang="ja-JP" altLang="en-US" sz="1200" dirty="0" smtClean="0">
                <a:solidFill>
                  <a:srgbClr val="7F7F7F"/>
                </a:solidFill>
                <a:latin typeface="メイリオ"/>
                <a:ea typeface="メイリオ"/>
                <a:cs typeface="メイリオ"/>
              </a:rPr>
              <a:t>年</a:t>
            </a:r>
            <a:r>
              <a:rPr lang="en-US" altLang="ja-JP" sz="1200" dirty="0" smtClean="0">
                <a:solidFill>
                  <a:srgbClr val="7F7F7F"/>
                </a:solidFill>
                <a:latin typeface="メイリオ"/>
                <a:ea typeface="メイリオ"/>
                <a:cs typeface="メイリオ"/>
              </a:rPr>
              <a:t>〜</a:t>
            </a:r>
            <a:endParaRPr kumimoji="1" lang="ja-JP" altLang="en-US" sz="1200" dirty="0">
              <a:solidFill>
                <a:srgbClr val="7F7F7F"/>
              </a:solidFill>
              <a:latin typeface="メイリオ"/>
              <a:ea typeface="メイリオ"/>
              <a:cs typeface="メイリオ"/>
            </a:endParaRPr>
          </a:p>
        </p:txBody>
      </p:sp>
      <p:sp>
        <p:nvSpPr>
          <p:cNvPr id="25" name="正方形/長方形 24"/>
          <p:cNvSpPr/>
          <p:nvPr/>
        </p:nvSpPr>
        <p:spPr>
          <a:xfrm>
            <a:off x="436994" y="828836"/>
            <a:ext cx="3694837" cy="1308050"/>
          </a:xfrm>
          <a:prstGeom prst="rect">
            <a:avLst/>
          </a:prstGeom>
        </p:spPr>
        <p:txBody>
          <a:bodyPr wrap="square">
            <a:spAutoFit/>
          </a:bodyPr>
          <a:lstStyle/>
          <a:p>
            <a:r>
              <a:rPr lang="en-US" altLang="ja-JP" sz="1600" b="1" dirty="0" smtClean="0">
                <a:solidFill>
                  <a:srgbClr val="7F7F7F"/>
                </a:solidFill>
                <a:latin typeface="メイリオ"/>
                <a:ea typeface="メイリオ"/>
                <a:cs typeface="メイリオ"/>
              </a:rPr>
              <a:t>COBOL</a:t>
            </a:r>
            <a:r>
              <a:rPr lang="ja-JP" altLang="en-US" sz="1600" b="1" dirty="0" smtClean="0">
                <a:solidFill>
                  <a:srgbClr val="7F7F7F"/>
                </a:solidFill>
                <a:latin typeface="メイリオ"/>
                <a:ea typeface="メイリオ"/>
                <a:cs typeface="メイリオ"/>
              </a:rPr>
              <a:t>／ファンクションポイント法</a:t>
            </a:r>
            <a:endParaRPr lang="en-US" altLang="ja-JP" sz="1600" b="1" dirty="0" smtClean="0">
              <a:solidFill>
                <a:srgbClr val="7F7F7F"/>
              </a:solidFill>
              <a:latin typeface="メイリオ"/>
              <a:ea typeface="メイリオ"/>
              <a:cs typeface="メイリオ"/>
            </a:endParaRPr>
          </a:p>
          <a:p>
            <a:pPr marL="171450" indent="-171450">
              <a:buFont typeface="Wingdings" charset="2"/>
              <a:buChar char="ü"/>
            </a:pPr>
            <a:r>
              <a:rPr lang="ja-JP" altLang="en-US" sz="1050" dirty="0" smtClean="0">
                <a:solidFill>
                  <a:srgbClr val="7F7F7F"/>
                </a:solidFill>
                <a:latin typeface="メイリオ"/>
                <a:ea typeface="メイリオ"/>
                <a:cs typeface="メイリオ"/>
              </a:rPr>
              <a:t>ファンクションポイント法は、</a:t>
            </a:r>
            <a:r>
              <a:rPr lang="ja-JP" altLang="ja-JP" sz="1050" dirty="0">
                <a:solidFill>
                  <a:srgbClr val="7F7F7F"/>
                </a:solidFill>
                <a:latin typeface="メイリオ"/>
                <a:ea typeface="メイリオ"/>
                <a:cs typeface="メイリオ"/>
              </a:rPr>
              <a:t>ソフトウェアがもつ機能数や複雑さによって重みづけした点数を付け、そのソフトウェアにおける合計点数から開発工数を見積</a:t>
            </a:r>
            <a:r>
              <a:rPr lang="ja-JP" altLang="ja-JP" sz="1050" dirty="0" smtClean="0">
                <a:solidFill>
                  <a:srgbClr val="7F7F7F"/>
                </a:solidFill>
                <a:latin typeface="メイリオ"/>
                <a:ea typeface="メイリオ"/>
                <a:cs typeface="メイリオ"/>
              </a:rPr>
              <a:t>方法</a:t>
            </a:r>
            <a:r>
              <a:rPr lang="ja-JP" altLang="en-US" sz="1050" dirty="0" smtClean="0">
                <a:solidFill>
                  <a:srgbClr val="7F7F7F"/>
                </a:solidFill>
                <a:latin typeface="メイリオ"/>
                <a:ea typeface="メイリオ"/>
                <a:cs typeface="メイリオ"/>
              </a:rPr>
              <a:t>。</a:t>
            </a:r>
            <a:endParaRPr lang="en-US" altLang="ja-JP" sz="1050" dirty="0" smtClean="0">
              <a:solidFill>
                <a:srgbClr val="7F7F7F"/>
              </a:solidFill>
              <a:latin typeface="メイリオ"/>
              <a:ea typeface="メイリオ"/>
              <a:cs typeface="メイリオ"/>
            </a:endParaRPr>
          </a:p>
          <a:p>
            <a:pPr marL="171450" indent="-171450">
              <a:buFont typeface="Wingdings" charset="2"/>
              <a:buChar char="ü"/>
            </a:pPr>
            <a:r>
              <a:rPr lang="ja-JP" altLang="ja-JP" sz="1050" dirty="0" smtClean="0">
                <a:solidFill>
                  <a:srgbClr val="7F7F7F"/>
                </a:solidFill>
                <a:latin typeface="メイリオ"/>
                <a:ea typeface="メイリオ"/>
                <a:cs typeface="メイリオ"/>
              </a:rPr>
              <a:t>上</a:t>
            </a:r>
            <a:r>
              <a:rPr lang="ja-JP" altLang="ja-JP" sz="1050" dirty="0">
                <a:solidFill>
                  <a:srgbClr val="7F7F7F"/>
                </a:solidFill>
                <a:latin typeface="メイリオ"/>
                <a:ea typeface="メイリオ"/>
                <a:cs typeface="メイリオ"/>
              </a:rPr>
              <a:t>から順</a:t>
            </a:r>
            <a:r>
              <a:rPr lang="ja-JP" altLang="ja-JP" sz="1050" dirty="0" smtClean="0">
                <a:solidFill>
                  <a:srgbClr val="7F7F7F"/>
                </a:solidFill>
                <a:latin typeface="メイリオ"/>
                <a:ea typeface="メイリオ"/>
                <a:cs typeface="メイリオ"/>
              </a:rPr>
              <a:t>に</a:t>
            </a:r>
            <a:r>
              <a:rPr lang="ja-JP" altLang="en-US" sz="1050" dirty="0" smtClean="0">
                <a:solidFill>
                  <a:srgbClr val="7F7F7F"/>
                </a:solidFill>
                <a:latin typeface="メイリオ"/>
                <a:ea typeface="メイリオ"/>
                <a:cs typeface="メイリオ"/>
              </a:rPr>
              <a:t>順次</a:t>
            </a:r>
            <a:r>
              <a:rPr lang="ja-JP" altLang="ja-JP" sz="1050" dirty="0" smtClean="0">
                <a:solidFill>
                  <a:srgbClr val="7F7F7F"/>
                </a:solidFill>
                <a:latin typeface="メイリオ"/>
                <a:ea typeface="メイリオ"/>
                <a:cs typeface="メイリオ"/>
              </a:rPr>
              <a:t>コード</a:t>
            </a:r>
            <a:r>
              <a:rPr lang="ja-JP" altLang="ja-JP" sz="1050" dirty="0">
                <a:solidFill>
                  <a:srgbClr val="7F7F7F"/>
                </a:solidFill>
                <a:latin typeface="メイリオ"/>
                <a:ea typeface="メイリオ"/>
                <a:cs typeface="メイリオ"/>
              </a:rPr>
              <a:t>を入力する前提</a:t>
            </a:r>
            <a:r>
              <a:rPr lang="ja-JP" altLang="ja-JP" sz="1050" dirty="0" smtClean="0">
                <a:solidFill>
                  <a:srgbClr val="7F7F7F"/>
                </a:solidFill>
                <a:latin typeface="メイリオ"/>
                <a:ea typeface="メイリオ"/>
                <a:cs typeface="メイリオ"/>
              </a:rPr>
              <a:t>で</a:t>
            </a:r>
            <a:r>
              <a:rPr lang="ja-JP" altLang="en-US" sz="1050" dirty="0" smtClean="0">
                <a:solidFill>
                  <a:srgbClr val="7F7F7F"/>
                </a:solidFill>
                <a:latin typeface="メイリオ"/>
                <a:ea typeface="メイリオ"/>
                <a:cs typeface="メイリオ"/>
              </a:rPr>
              <a:t>工数を見積もると</a:t>
            </a:r>
            <a:r>
              <a:rPr lang="ja-JP" altLang="ja-JP" sz="1050" dirty="0" smtClean="0">
                <a:solidFill>
                  <a:srgbClr val="7F7F7F"/>
                </a:solidFill>
                <a:latin typeface="メイリオ"/>
                <a:ea typeface="メイリオ"/>
                <a:cs typeface="メイリオ"/>
              </a:rPr>
              <a:t>、</a:t>
            </a:r>
            <a:r>
              <a:rPr lang="ja-JP" altLang="en-US" sz="1050" dirty="0" smtClean="0">
                <a:solidFill>
                  <a:srgbClr val="7F7F7F"/>
                </a:solidFill>
                <a:latin typeface="メイリオ"/>
                <a:ea typeface="メイリオ"/>
                <a:cs typeface="メイリオ"/>
              </a:rPr>
              <a:t>単位時間当たりの</a:t>
            </a:r>
            <a:r>
              <a:rPr lang="ja-JP" altLang="ja-JP" sz="1050" dirty="0" smtClean="0">
                <a:solidFill>
                  <a:srgbClr val="7F7F7F"/>
                </a:solidFill>
                <a:latin typeface="メイリオ"/>
                <a:ea typeface="メイリオ"/>
                <a:cs typeface="メイリオ"/>
              </a:rPr>
              <a:t>エンジニア</a:t>
            </a:r>
            <a:r>
              <a:rPr lang="ja-JP" altLang="ja-JP" sz="1050" dirty="0">
                <a:solidFill>
                  <a:srgbClr val="7F7F7F"/>
                </a:solidFill>
                <a:latin typeface="メイリオ"/>
                <a:ea typeface="メイリオ"/>
                <a:cs typeface="メイリオ"/>
              </a:rPr>
              <a:t>がコードを書く量は</a:t>
            </a:r>
            <a:r>
              <a:rPr lang="ja-JP" altLang="ja-JP" sz="1050" dirty="0" smtClean="0">
                <a:solidFill>
                  <a:srgbClr val="7F7F7F"/>
                </a:solidFill>
                <a:latin typeface="メイリオ"/>
                <a:ea typeface="メイリオ"/>
                <a:cs typeface="メイリオ"/>
              </a:rPr>
              <a:t>、</a:t>
            </a:r>
            <a:r>
              <a:rPr lang="ja-JP" altLang="en-US" sz="1050" dirty="0" smtClean="0">
                <a:solidFill>
                  <a:srgbClr val="7F7F7F"/>
                </a:solidFill>
                <a:latin typeface="メイリオ"/>
                <a:ea typeface="メイリオ"/>
                <a:cs typeface="メイリオ"/>
              </a:rPr>
              <a:t>あまり差が出ない</a:t>
            </a:r>
            <a:r>
              <a:rPr lang="ja-JP" altLang="ja-JP" sz="1050" dirty="0" smtClean="0">
                <a:solidFill>
                  <a:srgbClr val="7F7F7F"/>
                </a:solidFill>
                <a:latin typeface="メイリオ"/>
                <a:ea typeface="メイリオ"/>
                <a:cs typeface="メイリオ"/>
              </a:rPr>
              <a:t>。</a:t>
            </a:r>
            <a:endParaRPr lang="en-US" altLang="ja-JP" sz="1050" dirty="0" smtClean="0">
              <a:solidFill>
                <a:srgbClr val="7F7F7F"/>
              </a:solidFill>
              <a:latin typeface="メイリオ"/>
              <a:ea typeface="メイリオ"/>
              <a:cs typeface="メイリオ"/>
            </a:endParaRPr>
          </a:p>
        </p:txBody>
      </p:sp>
      <p:sp>
        <p:nvSpPr>
          <p:cNvPr id="26" name="正方形/長方形 25"/>
          <p:cNvSpPr/>
          <p:nvPr/>
        </p:nvSpPr>
        <p:spPr>
          <a:xfrm>
            <a:off x="5092943" y="828836"/>
            <a:ext cx="3771840" cy="1308050"/>
          </a:xfrm>
          <a:prstGeom prst="rect">
            <a:avLst/>
          </a:prstGeom>
        </p:spPr>
        <p:txBody>
          <a:bodyPr wrap="square">
            <a:spAutoFit/>
          </a:bodyPr>
          <a:lstStyle/>
          <a:p>
            <a:r>
              <a:rPr lang="ja-JP" altLang="ja-JP" sz="1600" b="1" dirty="0">
                <a:solidFill>
                  <a:srgbClr val="7F7F7F"/>
                </a:solidFill>
                <a:latin typeface="メイリオ"/>
                <a:ea typeface="メイリオ"/>
                <a:cs typeface="メイリオ"/>
              </a:rPr>
              <a:t>オブジェクト</a:t>
            </a:r>
            <a:r>
              <a:rPr lang="ja-JP" altLang="ja-JP" sz="1600" b="1" dirty="0" smtClean="0">
                <a:solidFill>
                  <a:srgbClr val="7F7F7F"/>
                </a:solidFill>
                <a:latin typeface="メイリオ"/>
                <a:ea typeface="メイリオ"/>
                <a:cs typeface="メイリオ"/>
              </a:rPr>
              <a:t>指向や</a:t>
            </a:r>
            <a:r>
              <a:rPr lang="en-US" altLang="ja-JP" sz="1600" b="1" dirty="0" smtClean="0">
                <a:solidFill>
                  <a:srgbClr val="7F7F7F"/>
                </a:solidFill>
                <a:latin typeface="メイリオ"/>
                <a:ea typeface="メイリオ"/>
                <a:cs typeface="メイリオ"/>
              </a:rPr>
              <a:t>Web</a:t>
            </a:r>
          </a:p>
          <a:p>
            <a:pPr marL="171450" indent="-171450">
              <a:buFont typeface="Wingdings" charset="2"/>
              <a:buChar char="ü"/>
            </a:pPr>
            <a:r>
              <a:rPr lang="ja-JP" altLang="ja-JP" sz="1050" dirty="0" smtClean="0">
                <a:solidFill>
                  <a:srgbClr val="7F7F7F"/>
                </a:solidFill>
                <a:latin typeface="メイリオ"/>
                <a:ea typeface="メイリオ"/>
                <a:cs typeface="メイリオ"/>
              </a:rPr>
              <a:t>開発</a:t>
            </a:r>
            <a:r>
              <a:rPr lang="ja-JP" altLang="ja-JP" sz="1050" dirty="0">
                <a:solidFill>
                  <a:srgbClr val="7F7F7F"/>
                </a:solidFill>
                <a:latin typeface="メイリオ"/>
                <a:ea typeface="メイリオ"/>
                <a:cs typeface="メイリオ"/>
              </a:rPr>
              <a:t>生産性が</a:t>
            </a:r>
            <a:r>
              <a:rPr lang="ja-JP" altLang="ja-JP" sz="1050" dirty="0" smtClean="0">
                <a:solidFill>
                  <a:srgbClr val="7F7F7F"/>
                </a:solidFill>
                <a:latin typeface="メイリオ"/>
                <a:ea typeface="メイリオ"/>
                <a:cs typeface="メイリオ"/>
              </a:rPr>
              <a:t>飛躍的</a:t>
            </a:r>
            <a:r>
              <a:rPr lang="ja-JP" altLang="en-US" sz="1050" dirty="0" smtClean="0">
                <a:solidFill>
                  <a:srgbClr val="7F7F7F"/>
                </a:solidFill>
                <a:latin typeface="メイリオ"/>
                <a:ea typeface="メイリオ"/>
                <a:cs typeface="メイリオ"/>
              </a:rPr>
              <a:t>に向上。一方で、</a:t>
            </a:r>
            <a:r>
              <a:rPr lang="ja-JP" altLang="ja-JP" sz="1050" dirty="0" smtClean="0">
                <a:solidFill>
                  <a:srgbClr val="7F7F7F"/>
                </a:solidFill>
                <a:latin typeface="メイリオ"/>
                <a:ea typeface="メイリオ"/>
                <a:cs typeface="メイリオ"/>
              </a:rPr>
              <a:t>設計</a:t>
            </a:r>
            <a:r>
              <a:rPr lang="ja-JP" altLang="en-US" sz="1050" dirty="0" smtClean="0">
                <a:solidFill>
                  <a:srgbClr val="7F7F7F"/>
                </a:solidFill>
                <a:latin typeface="メイリオ"/>
                <a:ea typeface="メイリオ"/>
                <a:cs typeface="メイリオ"/>
              </a:rPr>
              <a:t>次第で</a:t>
            </a:r>
            <a:r>
              <a:rPr lang="ja-JP" altLang="ja-JP" sz="1050" dirty="0" smtClean="0">
                <a:solidFill>
                  <a:srgbClr val="7F7F7F"/>
                </a:solidFill>
                <a:latin typeface="メイリオ"/>
                <a:ea typeface="メイリオ"/>
                <a:cs typeface="メイリオ"/>
              </a:rPr>
              <a:t>工数</a:t>
            </a:r>
            <a:r>
              <a:rPr lang="ja-JP" altLang="ja-JP" sz="1050" dirty="0">
                <a:solidFill>
                  <a:srgbClr val="7F7F7F"/>
                </a:solidFill>
                <a:latin typeface="メイリオ"/>
                <a:ea typeface="メイリオ"/>
                <a:cs typeface="メイリオ"/>
              </a:rPr>
              <a:t>が</a:t>
            </a:r>
            <a:r>
              <a:rPr lang="ja-JP" altLang="ja-JP" sz="1050" dirty="0" smtClean="0">
                <a:solidFill>
                  <a:srgbClr val="7F7F7F"/>
                </a:solidFill>
                <a:latin typeface="メイリオ"/>
                <a:ea typeface="メイリオ"/>
                <a:cs typeface="メイリオ"/>
              </a:rPr>
              <a:t>大幅</a:t>
            </a:r>
            <a:r>
              <a:rPr lang="ja-JP" altLang="en-US" sz="1050" dirty="0" smtClean="0">
                <a:solidFill>
                  <a:srgbClr val="7F7F7F"/>
                </a:solidFill>
                <a:latin typeface="メイリオ"/>
                <a:ea typeface="メイリオ"/>
                <a:cs typeface="メイリオ"/>
              </a:rPr>
              <a:t>に変動。</a:t>
            </a:r>
            <a:endParaRPr lang="en-US" altLang="ja-JP" sz="1050" dirty="0" smtClean="0">
              <a:solidFill>
                <a:srgbClr val="7F7F7F"/>
              </a:solidFill>
              <a:latin typeface="メイリオ"/>
              <a:ea typeface="メイリオ"/>
              <a:cs typeface="メイリオ"/>
            </a:endParaRPr>
          </a:p>
          <a:p>
            <a:pPr marL="171450" indent="-171450">
              <a:buFont typeface="Wingdings" charset="2"/>
              <a:buChar char="ü"/>
            </a:pPr>
            <a:r>
              <a:rPr lang="ja-JP" altLang="ja-JP" sz="1050" dirty="0" smtClean="0">
                <a:solidFill>
                  <a:srgbClr val="7F7F7F"/>
                </a:solidFill>
                <a:latin typeface="メイリオ"/>
                <a:ea typeface="メイリオ"/>
                <a:cs typeface="メイリオ"/>
              </a:rPr>
              <a:t>その</a:t>
            </a:r>
            <a:r>
              <a:rPr lang="ja-JP" altLang="ja-JP" sz="1050" dirty="0">
                <a:solidFill>
                  <a:srgbClr val="7F7F7F"/>
                </a:solidFill>
                <a:latin typeface="メイリオ"/>
                <a:ea typeface="メイリオ"/>
                <a:cs typeface="メイリオ"/>
              </a:rPr>
              <a:t>ためファンクションポイント法だけでは見積もりができず、ファンクションポイント法に過去の経験と勘で、規模感を山積みして算出する方法で見積もりを作るように</a:t>
            </a:r>
            <a:r>
              <a:rPr lang="ja-JP" altLang="ja-JP" sz="1050" dirty="0" smtClean="0">
                <a:solidFill>
                  <a:srgbClr val="7F7F7F"/>
                </a:solidFill>
                <a:latin typeface="メイリオ"/>
                <a:ea typeface="メイリオ"/>
                <a:cs typeface="メイリオ"/>
              </a:rPr>
              <a:t>な</a:t>
            </a:r>
            <a:r>
              <a:rPr lang="ja-JP" altLang="en-US" sz="1050" dirty="0" smtClean="0">
                <a:solidFill>
                  <a:srgbClr val="7F7F7F"/>
                </a:solidFill>
                <a:latin typeface="メイリオ"/>
                <a:ea typeface="メイリオ"/>
                <a:cs typeface="メイリオ"/>
              </a:rPr>
              <a:t>り、見積もりの精度が低下。</a:t>
            </a:r>
            <a:endParaRPr lang="ja-JP" altLang="ja-JP" sz="1050" dirty="0">
              <a:solidFill>
                <a:srgbClr val="7F7F7F"/>
              </a:solidFill>
              <a:latin typeface="メイリオ"/>
              <a:ea typeface="メイリオ"/>
              <a:cs typeface="メイリオ"/>
            </a:endParaRPr>
          </a:p>
        </p:txBody>
      </p:sp>
      <p:sp>
        <p:nvSpPr>
          <p:cNvPr id="27" name="四角形吹き出し 26"/>
          <p:cNvSpPr/>
          <p:nvPr/>
        </p:nvSpPr>
        <p:spPr>
          <a:xfrm>
            <a:off x="3516555" y="2380079"/>
            <a:ext cx="1365776" cy="910328"/>
          </a:xfrm>
          <a:prstGeom prst="wedgeRectCallout">
            <a:avLst>
              <a:gd name="adj1" fmla="val 30968"/>
              <a:gd name="adj2" fmla="val 65374"/>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dirty="0" smtClean="0">
                <a:solidFill>
                  <a:srgbClr val="FFFFFF"/>
                </a:solidFill>
                <a:latin typeface="メイリオ"/>
                <a:ea typeface="メイリオ"/>
                <a:cs typeface="メイリオ"/>
              </a:rPr>
              <a:t>ダウンサイジングとオブジェクト指向の普及により積み上げ方式の見積算定が不可能になった。</a:t>
            </a:r>
            <a:endParaRPr kumimoji="1" lang="ja-JP" altLang="en-US" sz="1000" dirty="0">
              <a:solidFill>
                <a:srgbClr val="FFFFFF"/>
              </a:solidFill>
              <a:latin typeface="メイリオ"/>
              <a:ea typeface="メイリオ"/>
              <a:cs typeface="メイリオ"/>
            </a:endParaRPr>
          </a:p>
        </p:txBody>
      </p:sp>
      <p:sp>
        <p:nvSpPr>
          <p:cNvPr id="28" name="四角形吹き出し 27"/>
          <p:cNvSpPr/>
          <p:nvPr/>
        </p:nvSpPr>
        <p:spPr>
          <a:xfrm>
            <a:off x="6809735" y="2380078"/>
            <a:ext cx="1876347" cy="982789"/>
          </a:xfrm>
          <a:prstGeom prst="wedgeRectCallout">
            <a:avLst>
              <a:gd name="adj1" fmla="val 376"/>
              <a:gd name="adj2" fmla="val 85181"/>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dirty="0" smtClean="0">
                <a:solidFill>
                  <a:srgbClr val="FFFFFF"/>
                </a:solidFill>
                <a:latin typeface="メイリオ"/>
                <a:ea typeface="メイリオ"/>
                <a:cs typeface="メイリオ"/>
              </a:rPr>
              <a:t>実態にそぐわない人月積算方式が、そのまま続けられてきた結果、生産性が上がるほどに、工数需要が減少するジレンマに陥っている。</a:t>
            </a:r>
            <a:endParaRPr kumimoji="1" lang="ja-JP" altLang="en-US" sz="1000" dirty="0">
              <a:solidFill>
                <a:srgbClr val="FFFFFF"/>
              </a:solidFill>
              <a:latin typeface="メイリオ"/>
              <a:ea typeface="メイリオ"/>
              <a:cs typeface="メイリオ"/>
            </a:endParaRPr>
          </a:p>
        </p:txBody>
      </p:sp>
      <p:sp>
        <p:nvSpPr>
          <p:cNvPr id="29" name="正方形/長方形 28"/>
          <p:cNvSpPr/>
          <p:nvPr/>
        </p:nvSpPr>
        <p:spPr>
          <a:xfrm>
            <a:off x="682062" y="5921357"/>
            <a:ext cx="1512621" cy="62249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メイリオ"/>
                <a:ea typeface="メイリオ"/>
                <a:cs typeface="メイリオ"/>
              </a:rPr>
              <a:t>メーンフレームの黎明期</a:t>
            </a:r>
            <a:endParaRPr kumimoji="1" lang="en-US" altLang="ja-JP" sz="900" dirty="0" smtClean="0">
              <a:solidFill>
                <a:srgbClr val="FFFFFF"/>
              </a:solidFill>
              <a:latin typeface="メイリオ"/>
              <a:ea typeface="メイリオ"/>
              <a:cs typeface="メイリオ"/>
            </a:endParaRPr>
          </a:p>
          <a:p>
            <a:endParaRPr kumimoji="1" lang="en-US" altLang="ja-JP" sz="600" dirty="0" smtClean="0">
              <a:solidFill>
                <a:srgbClr val="FFFFFF"/>
              </a:solidFill>
              <a:latin typeface="メイリオ"/>
              <a:ea typeface="メイリオ"/>
              <a:cs typeface="メイリオ"/>
            </a:endParaRPr>
          </a:p>
          <a:p>
            <a:r>
              <a:rPr kumimoji="1" lang="ja-JP" altLang="en-US" sz="600" dirty="0" smtClean="0">
                <a:solidFill>
                  <a:srgbClr val="FFFFFF"/>
                </a:solidFill>
                <a:latin typeface="メイリオ"/>
                <a:ea typeface="メイリオ"/>
                <a:cs typeface="メイリオ"/>
              </a:rPr>
              <a:t>プロフェッショナルサービスはハードウェア代金に含まれ実質無償。アプリケーション開発は内製が基本。</a:t>
            </a:r>
            <a:endParaRPr kumimoji="1" lang="ja-JP" altLang="en-US" sz="600" dirty="0">
              <a:solidFill>
                <a:srgbClr val="FFFFFF"/>
              </a:solidFill>
              <a:latin typeface="メイリオ"/>
              <a:ea typeface="メイリオ"/>
              <a:cs typeface="メイリオ"/>
            </a:endParaRPr>
          </a:p>
        </p:txBody>
      </p:sp>
      <p:sp>
        <p:nvSpPr>
          <p:cNvPr id="30" name="正方形/長方形 29"/>
          <p:cNvSpPr/>
          <p:nvPr/>
        </p:nvSpPr>
        <p:spPr>
          <a:xfrm>
            <a:off x="3814102" y="5921357"/>
            <a:ext cx="1512621" cy="62249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smtClean="0">
                <a:solidFill>
                  <a:srgbClr val="FFFFFF"/>
                </a:solidFill>
                <a:latin typeface="メイリオ"/>
                <a:ea typeface="メイリオ"/>
                <a:cs typeface="メイリオ"/>
              </a:rPr>
              <a:t>受託</a:t>
            </a:r>
            <a:r>
              <a:rPr lang="en-US" altLang="ja-JP" sz="900" dirty="0" smtClean="0">
                <a:solidFill>
                  <a:srgbClr val="FFFFFF"/>
                </a:solidFill>
                <a:latin typeface="メイリオ"/>
                <a:ea typeface="メイリオ"/>
                <a:cs typeface="メイリオ"/>
              </a:rPr>
              <a:t>開発全盛期</a:t>
            </a:r>
          </a:p>
          <a:p>
            <a:r>
              <a:rPr lang="en-US" altLang="ja-JP" sz="600" dirty="0" smtClean="0">
                <a:solidFill>
                  <a:srgbClr val="FFFFFF"/>
                </a:solidFill>
                <a:latin typeface="メイリオ"/>
                <a:ea typeface="メイリオ"/>
                <a:cs typeface="メイリオ"/>
              </a:rPr>
              <a:t>メインフレームからダウンサイジング</a:t>
            </a:r>
            <a:r>
              <a:rPr lang="ja-JP" altLang="en-US" sz="600" dirty="0" smtClean="0">
                <a:solidFill>
                  <a:srgbClr val="FFFFFF"/>
                </a:solidFill>
                <a:latin typeface="メイリオ"/>
                <a:ea typeface="メイリオ"/>
                <a:cs typeface="メイリオ"/>
              </a:rPr>
              <a:t>がすすみ、</a:t>
            </a:r>
            <a:r>
              <a:rPr lang="en-US" altLang="ja-JP" sz="600" dirty="0" smtClean="0">
                <a:solidFill>
                  <a:srgbClr val="FFFFFF"/>
                </a:solidFill>
                <a:latin typeface="メイリオ"/>
                <a:ea typeface="メイリオ"/>
                <a:cs typeface="メイリオ"/>
              </a:rPr>
              <a:t>開発言語がオブジェクト指向となりプログラマーによる生産性が大きく異なるようになった。</a:t>
            </a:r>
            <a:endParaRPr kumimoji="1" lang="en-US" altLang="ja-JP" sz="1200" dirty="0" smtClean="0">
              <a:solidFill>
                <a:srgbClr val="FFFFFF"/>
              </a:solidFill>
              <a:latin typeface="メイリオ"/>
              <a:ea typeface="メイリオ"/>
              <a:cs typeface="メイリオ"/>
            </a:endParaRPr>
          </a:p>
        </p:txBody>
      </p:sp>
      <p:sp>
        <p:nvSpPr>
          <p:cNvPr id="31" name="正方形/長方形 30"/>
          <p:cNvSpPr/>
          <p:nvPr/>
        </p:nvSpPr>
        <p:spPr>
          <a:xfrm>
            <a:off x="2246782" y="5921357"/>
            <a:ext cx="1512621" cy="62249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メイリオ"/>
                <a:ea typeface="メイリオ"/>
                <a:cs typeface="メイリオ"/>
              </a:rPr>
              <a:t>メインフレームの普及期</a:t>
            </a:r>
            <a:endParaRPr kumimoji="1" lang="en-US" altLang="ja-JP" sz="900" dirty="0" smtClean="0">
              <a:solidFill>
                <a:srgbClr val="FFFFFF"/>
              </a:solidFill>
              <a:latin typeface="メイリオ"/>
              <a:ea typeface="メイリオ"/>
              <a:cs typeface="メイリオ"/>
            </a:endParaRPr>
          </a:p>
          <a:p>
            <a:r>
              <a:rPr kumimoji="1" lang="ja-JP" altLang="en-US" sz="600" dirty="0" smtClean="0">
                <a:solidFill>
                  <a:srgbClr val="FFFFFF"/>
                </a:solidFill>
                <a:latin typeface="メイリオ"/>
                <a:ea typeface="メイリオ"/>
                <a:cs typeface="メイリオ"/>
              </a:rPr>
              <a:t>メインフレーム価格低下とともにプロフェッショナルサービスが有償化。アプリケーション開発も需要の拡大と共に外注依存度が拡大。</a:t>
            </a:r>
            <a:endParaRPr kumimoji="1" lang="ja-JP" altLang="en-US" sz="600" dirty="0">
              <a:solidFill>
                <a:srgbClr val="FFFFFF"/>
              </a:solidFill>
              <a:latin typeface="メイリオ"/>
              <a:ea typeface="メイリオ"/>
              <a:cs typeface="メイリオ"/>
            </a:endParaRPr>
          </a:p>
        </p:txBody>
      </p:sp>
      <p:sp>
        <p:nvSpPr>
          <p:cNvPr id="32" name="正方形/長方形 31"/>
          <p:cNvSpPr/>
          <p:nvPr/>
        </p:nvSpPr>
        <p:spPr>
          <a:xfrm>
            <a:off x="5384804" y="5921357"/>
            <a:ext cx="1512621" cy="62249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メイリオ"/>
                <a:ea typeface="メイリオ"/>
                <a:cs typeface="メイリオ"/>
              </a:rPr>
              <a:t>オープン化の時代</a:t>
            </a:r>
            <a:endParaRPr kumimoji="1" lang="en-US" altLang="ja-JP" sz="900" dirty="0" smtClean="0">
              <a:solidFill>
                <a:srgbClr val="FFFFFF"/>
              </a:solidFill>
              <a:latin typeface="メイリオ"/>
              <a:ea typeface="メイリオ"/>
              <a:cs typeface="メイリオ"/>
            </a:endParaRPr>
          </a:p>
          <a:p>
            <a:endParaRPr lang="en-US" altLang="ja-JP" sz="600" dirty="0">
              <a:solidFill>
                <a:srgbClr val="FFFFFF"/>
              </a:solidFill>
              <a:latin typeface="メイリオ"/>
              <a:ea typeface="メイリオ"/>
              <a:cs typeface="メイリオ"/>
            </a:endParaRPr>
          </a:p>
          <a:p>
            <a:r>
              <a:rPr kumimoji="1" lang="ja-JP" altLang="en-US" sz="600" dirty="0" smtClean="0">
                <a:solidFill>
                  <a:srgbClr val="FFFFFF"/>
                </a:solidFill>
                <a:latin typeface="メイリオ"/>
                <a:ea typeface="メイリオ"/>
                <a:cs typeface="メイリオ"/>
              </a:rPr>
              <a:t>受託開発開発が主要な収益源。ハードウェアではほとんど売上利益稼げない時代となった。</a:t>
            </a:r>
            <a:endParaRPr kumimoji="1" lang="en-US" altLang="ja-JP" sz="600" dirty="0">
              <a:solidFill>
                <a:srgbClr val="FFFFFF"/>
              </a:solidFill>
              <a:latin typeface="メイリオ"/>
              <a:ea typeface="メイリオ"/>
              <a:cs typeface="メイリオ"/>
            </a:endParaRPr>
          </a:p>
        </p:txBody>
      </p:sp>
      <p:sp>
        <p:nvSpPr>
          <p:cNvPr id="33" name="正方形/長方形 32"/>
          <p:cNvSpPr/>
          <p:nvPr/>
        </p:nvSpPr>
        <p:spPr>
          <a:xfrm>
            <a:off x="6944277" y="5921357"/>
            <a:ext cx="1512621" cy="62249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900" dirty="0" smtClean="0">
                <a:solidFill>
                  <a:srgbClr val="FFFFFF"/>
                </a:solidFill>
                <a:latin typeface="メイリオ"/>
                <a:ea typeface="メイリオ"/>
                <a:cs typeface="メイリオ"/>
              </a:rPr>
              <a:t>クラウドの時代</a:t>
            </a:r>
          </a:p>
          <a:p>
            <a:endParaRPr lang="en-US" altLang="ja-JP" sz="600" dirty="0">
              <a:solidFill>
                <a:srgbClr val="FFFFFF"/>
              </a:solidFill>
              <a:latin typeface="メイリオ"/>
              <a:ea typeface="メイリオ"/>
              <a:cs typeface="メイリオ"/>
            </a:endParaRPr>
          </a:p>
          <a:p>
            <a:r>
              <a:rPr lang="en-US" altLang="ja-JP" sz="600" dirty="0" smtClean="0">
                <a:solidFill>
                  <a:srgbClr val="FFFFFF"/>
                </a:solidFill>
                <a:latin typeface="メイリオ"/>
                <a:ea typeface="メイリオ"/>
                <a:cs typeface="メイリオ"/>
              </a:rPr>
              <a:t>ハード販売は終焉し自宅開発規模もパースの進化や開発ツールの普及により縮小傾向にある。</a:t>
            </a:r>
            <a:endParaRPr kumimoji="1" lang="en-US" altLang="ja-JP" sz="600" dirty="0" smtClean="0">
              <a:solidFill>
                <a:srgbClr val="FFFFFF"/>
              </a:solidFill>
              <a:latin typeface="メイリオ"/>
              <a:ea typeface="メイリオ"/>
              <a:cs typeface="メイリオ"/>
            </a:endParaRPr>
          </a:p>
        </p:txBody>
      </p:sp>
    </p:spTree>
    <p:extLst>
      <p:ext uri="{BB962C8B-B14F-4D97-AF65-F5344CB8AC3E}">
        <p14:creationId xmlns:p14="http://schemas.microsoft.com/office/powerpoint/2010/main" val="1615519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２．工数の喪失：</a:t>
            </a:r>
            <a:r>
              <a:rPr lang="en-US" altLang="ja-JP" dirty="0"/>
              <a:t>IT</a:t>
            </a:r>
            <a:r>
              <a:rPr lang="ja-JP" altLang="en-US" dirty="0"/>
              <a:t>に求められる価値のパラダイムシフト</a:t>
            </a:r>
            <a:endParaRPr kumimoji="1" lang="ja-JP" altLang="en-US" dirty="0"/>
          </a:p>
        </p:txBody>
      </p:sp>
      <p:pic>
        <p:nvPicPr>
          <p:cNvPr id="16" name="図 15"/>
          <p:cNvPicPr>
            <a:picLocks noChangeAspect="1"/>
          </p:cNvPicPr>
          <p:nvPr/>
        </p:nvPicPr>
        <p:blipFill>
          <a:blip r:embed="rId2"/>
          <a:stretch>
            <a:fillRect/>
          </a:stretch>
        </p:blipFill>
        <p:spPr>
          <a:xfrm>
            <a:off x="799445" y="1263152"/>
            <a:ext cx="7511216" cy="4753933"/>
          </a:xfrm>
          <a:prstGeom prst="rect">
            <a:avLst/>
          </a:prstGeom>
          <a:ln>
            <a:noFill/>
          </a:ln>
          <a:effectLst>
            <a:outerShdw blurRad="292100" dist="139700" dir="2700000" algn="tl" rotWithShape="0">
              <a:srgbClr val="333333">
                <a:alpha val="65000"/>
              </a:srgbClr>
            </a:outerShdw>
          </a:effectLst>
        </p:spPr>
      </p:pic>
      <p:sp>
        <p:nvSpPr>
          <p:cNvPr id="4" name="正方形/長方形 3"/>
          <p:cNvSpPr/>
          <p:nvPr/>
        </p:nvSpPr>
        <p:spPr>
          <a:xfrm>
            <a:off x="4653188" y="2229850"/>
            <a:ext cx="3470503" cy="562311"/>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6" name="テキスト ボックス 5"/>
          <p:cNvSpPr txBox="1"/>
          <p:nvPr/>
        </p:nvSpPr>
        <p:spPr>
          <a:xfrm>
            <a:off x="4653188" y="2225695"/>
            <a:ext cx="2031325" cy="276999"/>
          </a:xfrm>
          <a:prstGeom prst="rect">
            <a:avLst/>
          </a:prstGeom>
          <a:noFill/>
        </p:spPr>
        <p:txBody>
          <a:bodyPr wrap="none" rtlCol="0">
            <a:spAutoFit/>
          </a:bodyPr>
          <a:lstStyle/>
          <a:p>
            <a:r>
              <a:rPr kumimoji="1" lang="ja-JP" altLang="en-US" sz="1200" dirty="0" smtClean="0">
                <a:solidFill>
                  <a:srgbClr val="FF6600"/>
                </a:solidFill>
                <a:latin typeface="メイリオ"/>
                <a:ea typeface="メイリオ"/>
                <a:cs typeface="メイリオ"/>
              </a:rPr>
              <a:t>特需による需要の嵩上げ？</a:t>
            </a:r>
            <a:endParaRPr kumimoji="1" lang="ja-JP" altLang="en-US" sz="1200" dirty="0">
              <a:solidFill>
                <a:srgbClr val="FF6600"/>
              </a:solidFill>
              <a:latin typeface="メイリオ"/>
              <a:ea typeface="メイリオ"/>
              <a:cs typeface="メイリオ"/>
            </a:endParaRPr>
          </a:p>
        </p:txBody>
      </p:sp>
    </p:spTree>
    <p:extLst>
      <p:ext uri="{BB962C8B-B14F-4D97-AF65-F5344CB8AC3E}">
        <p14:creationId xmlns:p14="http://schemas.microsoft.com/office/powerpoint/2010/main" val="320686708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10837</TotalTime>
  <Words>4139</Words>
  <Application>Microsoft Macintosh PowerPoint</Application>
  <PresentationFormat>画面に合わせる (4:3)</PresentationFormat>
  <Paragraphs>933</Paragraphs>
  <Slides>44</Slides>
  <Notes>7</Notes>
  <HiddenSlides>0</HiddenSlides>
  <MMClips>0</MMClips>
  <ScaleCrop>false</ScaleCrop>
  <HeadingPairs>
    <vt:vector size="4" baseType="variant">
      <vt:variant>
        <vt:lpstr>テーマ</vt:lpstr>
      </vt:variant>
      <vt:variant>
        <vt:i4>1</vt:i4>
      </vt:variant>
      <vt:variant>
        <vt:lpstr>スライド タイトル</vt:lpstr>
      </vt:variant>
      <vt:variant>
        <vt:i4>44</vt:i4>
      </vt:variant>
    </vt:vector>
  </HeadingPairs>
  <TitlesOfParts>
    <vt:vector size="45" baseType="lpstr">
      <vt:lpstr>NC標準テンプレート</vt:lpstr>
      <vt:lpstr>これからのビジネス戦略</vt:lpstr>
      <vt:lpstr>コレ一枚でわかる最新のITトレンド</vt:lpstr>
      <vt:lpstr>ビジネスの変革を牽引するビジネス・トレンド　2015</vt:lpstr>
      <vt:lpstr>PowerPoint プレゼンテーション</vt:lpstr>
      <vt:lpstr>従来型SIビジネスが“ヤバイ”理由</vt:lpstr>
      <vt:lpstr>１．構造的不幸:ゴールの不一致と相互不信</vt:lpstr>
      <vt:lpstr>２．工数の喪失：ITに求められる価値のパラダイムシフト</vt:lpstr>
      <vt:lpstr>２．工数の喪失：人月積算の歴史</vt:lpstr>
      <vt:lpstr>２．工数の喪失：ITに求められる価値のパラダイムシフト</vt:lpstr>
      <vt:lpstr>２．工数の喪失：ITに求められる価値のパラダイムシフト</vt:lpstr>
      <vt:lpstr>２．工数の喪失：ITに求められる価値のパラダイムシフト</vt:lpstr>
      <vt:lpstr>PowerPoint プレゼンテーション</vt:lpstr>
      <vt:lpstr>２．労働力の喪失：生産年齢人口の減少</vt:lpstr>
      <vt:lpstr>従来型ＳＩ事業の構造的限界</vt:lpstr>
      <vt:lpstr>2015年問題の本質</vt:lpstr>
      <vt:lpstr>さらなる現実：ユーザー企業とITベンダーの意識の乖離</vt:lpstr>
      <vt:lpstr>PowerPoint プレゼンテーション</vt:lpstr>
      <vt:lpstr>従来型SIビジネスの因数分解</vt:lpstr>
      <vt:lpstr>新しい収益モデルの可能性</vt:lpstr>
      <vt:lpstr>ポストSIビジネスの位置付け</vt:lpstr>
      <vt:lpstr>ポストSIビジネス・モデル</vt:lpstr>
      <vt:lpstr>PowerPoint プレゼンテーション</vt:lpstr>
      <vt:lpstr>新規事業を成功させるための前提</vt:lpstr>
      <vt:lpstr>「シーズ起点」と「ニーズ起点」（１）</vt:lpstr>
      <vt:lpstr>「シーズ起点」と「ニーズ起点」（２）</vt:lpstr>
      <vt:lpstr>ビジネス・イノベーションによる新たな市場の創出</vt:lpstr>
      <vt:lpstr>事業変革への向き合い方</vt:lpstr>
      <vt:lpstr>資金シフトの進める（１）</vt:lpstr>
      <vt:lpstr>資金シフトの進める（２）</vt:lpstr>
      <vt:lpstr>PowerPoint プレゼンテーション</vt:lpstr>
      <vt:lpstr>人材育成：エンジニア（1）</vt:lpstr>
      <vt:lpstr>人材育成：エンジニア（2）</vt:lpstr>
      <vt:lpstr>人材育成：エンジニア（3）</vt:lpstr>
      <vt:lpstr>人材育成：営業（1） 生き残れない営業</vt:lpstr>
      <vt:lpstr>人材育成：営業（2）</vt:lpstr>
      <vt:lpstr>人材育成：営業（3）</vt:lpstr>
      <vt:lpstr>経営方針と業績評価</vt:lpstr>
      <vt:lpstr>関連情報</vt:lpstr>
      <vt:lpstr>最新のITトレンドを図解で俯瞰する</vt:lpstr>
      <vt:lpstr>PowerPoint プレゼンテーション</vt:lpstr>
      <vt:lpstr>生産年齢人口の減少（１）</vt:lpstr>
      <vt:lpstr>生産年齢人口の減少（２）</vt:lpstr>
      <vt:lpstr>「守りのIT」と「攻めのIT」</vt:lpstr>
      <vt:lpstr>PowerPoint プレゼンテーション</vt:lpstr>
    </vt:vector>
  </TitlesOfParts>
  <Company>NetCommerce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斎藤 昌義</cp:lastModifiedBy>
  <cp:revision>312</cp:revision>
  <cp:lastPrinted>2015-04-03T06:45:54Z</cp:lastPrinted>
  <dcterms:created xsi:type="dcterms:W3CDTF">2014-04-30T01:58:06Z</dcterms:created>
  <dcterms:modified xsi:type="dcterms:W3CDTF">2015-07-22T02:02:02Z</dcterms:modified>
</cp:coreProperties>
</file>