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503" r:id="rId2"/>
    <p:sldId id="523" r:id="rId3"/>
    <p:sldId id="532" r:id="rId4"/>
    <p:sldId id="504" r:id="rId5"/>
    <p:sldId id="531" r:id="rId6"/>
    <p:sldId id="527" r:id="rId7"/>
    <p:sldId id="519" r:id="rId8"/>
    <p:sldId id="509" r:id="rId9"/>
    <p:sldId id="510" r:id="rId10"/>
    <p:sldId id="520" r:id="rId11"/>
    <p:sldId id="514" r:id="rId12"/>
    <p:sldId id="515" r:id="rId13"/>
    <p:sldId id="516" r:id="rId14"/>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66"/>
    <a:srgbClr val="FF66FF"/>
    <a:srgbClr val="FFFBD2"/>
    <a:srgbClr val="CC0000"/>
    <a:srgbClr val="33ACBD"/>
    <a:srgbClr val="E6D6A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8838" autoAdjust="0"/>
  </p:normalViewPr>
  <p:slideViewPr>
    <p:cSldViewPr snapToGrid="0" snapToObjects="1" showGuides="1">
      <p:cViewPr>
        <p:scale>
          <a:sx n="106" d="100"/>
          <a:sy n="106" d="100"/>
        </p:scale>
        <p:origin x="1800" y="-424"/>
      </p:cViewPr>
      <p:guideLst>
        <p:guide orient="horz"/>
        <p:guide pos="5759"/>
      </p:guideLst>
    </p:cSldViewPr>
  </p:slideViewPr>
  <p:notesTextViewPr>
    <p:cViewPr>
      <p:scale>
        <a:sx n="100" d="100"/>
        <a:sy n="100" d="100"/>
      </p:scale>
      <p:origin x="0" y="0"/>
    </p:cViewPr>
  </p:notesTextViewPr>
  <p:sorterViewPr>
    <p:cViewPr>
      <p:scale>
        <a:sx n="102" d="100"/>
        <a:sy n="102"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D4C644C-156B-6340-9050-F628BC6F59EE}" type="datetimeFigureOut">
              <a:rPr kumimoji="1" lang="ja-JP" altLang="en-US" smtClean="0"/>
              <a:t>2015/10/14</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267304-EC16-1948-B4EC-4AA6AD4FDF0F}" type="slidenum">
              <a:rPr kumimoji="1" lang="ja-JP" altLang="en-US" smtClean="0"/>
              <a:t>‹#›</a:t>
            </a:fld>
            <a:endParaRPr kumimoji="1" lang="ja-JP" altLang="en-US"/>
          </a:p>
        </p:txBody>
      </p:sp>
    </p:spTree>
    <p:extLst>
      <p:ext uri="{BB962C8B-B14F-4D97-AF65-F5344CB8AC3E}">
        <p14:creationId xmlns:p14="http://schemas.microsoft.com/office/powerpoint/2010/main" val="40415579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022579-AF1B-0D4E-847B-7B03C1E89BF0}" type="datetimeFigureOut">
              <a:rPr kumimoji="1" lang="ja-JP" altLang="en-US" smtClean="0"/>
              <a:t>2015/10/14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A5AFC-0313-244E-A5A2-5096E4321F46}" type="slidenum">
              <a:rPr kumimoji="1" lang="ja-JP" altLang="en-US" smtClean="0"/>
              <a:t>‹#›</a:t>
            </a:fld>
            <a:endParaRPr kumimoji="1" lang="ja-JP" altLang="en-US"/>
          </a:p>
        </p:txBody>
      </p:sp>
    </p:spTree>
    <p:extLst>
      <p:ext uri="{BB962C8B-B14F-4D97-AF65-F5344CB8AC3E}">
        <p14:creationId xmlns:p14="http://schemas.microsoft.com/office/powerpoint/2010/main" val="31312904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55000" lnSpcReduction="20000"/>
          </a:bodyPr>
          <a:lstStyle/>
          <a:p>
            <a:r>
              <a:rPr kumimoji="1" lang="ja-JP" altLang="en-US" dirty="0" smtClean="0"/>
              <a:t>インターネットや雑誌には毎日のように新しい技術や用語が紹介されます。これらの意味を知り、理解することは非常に大切ですが、一方でこういった断片的な単語だけを追いかけていても、全体像や大きな流れは見えてきません。これらは、そこに流れる大きな流れ（トレンド）から表面に浮き上がってきた断片に過ぎないのです。</a:t>
            </a:r>
            <a:endParaRPr kumimoji="1" lang="en-US" altLang="ja-JP" dirty="0" smtClean="0"/>
          </a:p>
          <a:p>
            <a:r>
              <a:rPr kumimoji="1" lang="ja-JP" altLang="en-US" dirty="0" smtClean="0"/>
              <a:t>こういった流行語（バズワード）に惑わされず、その単語が出てきた背景や歴史的な意味を理解できれば、トレンドの本質を見極めることができます。</a:t>
            </a:r>
            <a:endParaRPr kumimoji="1" lang="en-US" altLang="ja-JP" dirty="0" smtClean="0"/>
          </a:p>
          <a:p>
            <a:r>
              <a:rPr kumimoji="1" lang="ja-JP" altLang="en-US" dirty="0" smtClean="0"/>
              <a:t>そのためには、</a:t>
            </a:r>
            <a:r>
              <a:rPr kumimoji="1" lang="en-US" altLang="ja-JP" dirty="0" smtClean="0"/>
              <a:t>IT</a:t>
            </a:r>
            <a:r>
              <a:rPr kumimoji="1" lang="ja-JP" altLang="en-US" dirty="0" smtClean="0"/>
              <a:t>技術の歴史、</a:t>
            </a:r>
            <a:r>
              <a:rPr kumimoji="1" lang="en-US" altLang="ja-JP" dirty="0" smtClean="0"/>
              <a:t>IT</a:t>
            </a:r>
            <a:r>
              <a:rPr kumimoji="1" lang="ja-JP" altLang="en-US" dirty="0" smtClean="0"/>
              <a:t>ベンダーの戦略決定のメカニズムや市場原理、企業の行動原則などに注意する必要があります。</a:t>
            </a:r>
            <a:endParaRPr kumimoji="1" lang="en-US" altLang="ja-JP" dirty="0" smtClean="0"/>
          </a:p>
          <a:p>
            <a:endParaRPr kumimoji="1" lang="en-US" altLang="ja-JP" dirty="0" smtClean="0"/>
          </a:p>
          <a:p>
            <a:r>
              <a:rPr kumimoji="1" lang="ja-JP" altLang="en-US" dirty="0" smtClean="0"/>
              <a:t>■歴史</a:t>
            </a:r>
            <a:endParaRPr kumimoji="1" lang="en-US" altLang="ja-JP" dirty="0" smtClean="0"/>
          </a:p>
          <a:p>
            <a:r>
              <a:rPr kumimoji="1" lang="ja-JP" altLang="en-US" dirty="0" smtClean="0"/>
              <a:t>過去に例がない、全く新しい技術というものは、そうそう生まれる物ではありません。ほとんどの新技術は、それまでの技術を土台にして改良を加えたり、新しい組み合わせを考えることによって成り立っています。（技術の継続性）また、過去に提案された技術でも、関連技術（ネットワーク速度や</a:t>
            </a:r>
            <a:r>
              <a:rPr kumimoji="1" lang="en-US" altLang="ja-JP" dirty="0" smtClean="0"/>
              <a:t>CPU</a:t>
            </a:r>
            <a:r>
              <a:rPr kumimoji="1" lang="ja-JP" altLang="en-US" dirty="0" smtClean="0"/>
              <a:t>能力など）の制限から普及しなかった技術が、ネットワークの高速化や処理能力の向上によって実用的なものになることもあります。（タイミング）実際、クラウド以前にもネットワークコンピューティングなどのアイデアがありましたが、ネットワークの能力不足などの理由から普及しませんでした。現代のクラウドに繋がるアイデアだったということができるでしょう。</a:t>
            </a:r>
            <a:endParaRPr kumimoji="1" lang="en-US" altLang="ja-JP" dirty="0" smtClean="0"/>
          </a:p>
          <a:p>
            <a:r>
              <a:rPr kumimoji="1" lang="ja-JP" altLang="en-US" dirty="0" smtClean="0"/>
              <a:t>ということは、過去の歴史を知っていれば、新しい技術が出てきたとき、どういった技術の流れの中に位置づけられるかがわかり、慌てずに済むわけです。また、過去からの流れがどういった方向に向かっているかを理解できれば、ある程度未来を予測することも可能になります。</a:t>
            </a:r>
            <a:endParaRPr kumimoji="1" lang="en-US" altLang="ja-JP" dirty="0" smtClean="0"/>
          </a:p>
          <a:p>
            <a:endParaRPr kumimoji="1" lang="en-US" altLang="ja-JP" dirty="0" smtClean="0"/>
          </a:p>
          <a:p>
            <a:r>
              <a:rPr kumimoji="1" lang="ja-JP" altLang="en-US" dirty="0" smtClean="0"/>
              <a:t>■メカニズム</a:t>
            </a:r>
            <a:endParaRPr kumimoji="1" lang="en-US" altLang="ja-JP" dirty="0" smtClean="0"/>
          </a:p>
          <a:p>
            <a:r>
              <a:rPr kumimoji="1" lang="en-US" altLang="ja-JP" dirty="0" smtClean="0"/>
              <a:t>2</a:t>
            </a:r>
            <a:r>
              <a:rPr kumimoji="1" lang="ja-JP" altLang="en-US" dirty="0" smtClean="0"/>
              <a:t>番目は、トレンドの方向を決定するメカニズムについてです。今のところ、新しい技術を開発して市場に投入するのは主に</a:t>
            </a:r>
            <a:r>
              <a:rPr kumimoji="1" lang="en-US" altLang="ja-JP" dirty="0" smtClean="0"/>
              <a:t>IT</a:t>
            </a:r>
            <a:r>
              <a:rPr kumimoji="1" lang="ja-JP" altLang="en-US" dirty="0" smtClean="0"/>
              <a:t>ベンダーです。面白い技術を開発したから起業して製品を提供しよう、という形態ももちろんありますが、企業システム向けとなると、既存の大手ベンダーの新技術というものが支配的でしょう。</a:t>
            </a:r>
            <a:endParaRPr kumimoji="1" lang="en-US" altLang="ja-JP" dirty="0" smtClean="0"/>
          </a:p>
          <a:p>
            <a:r>
              <a:rPr kumimoji="1" lang="ja-JP" altLang="en-US" dirty="0" smtClean="0"/>
              <a:t>既存ベンダーが新技術を開発する場合、もちろん顧客ニーズは重要なファクターになるでしょうが、最終的には、そのベンダーに都合の良い（自社の利益になる）技術を開発するでしょう。いくら顧客が望んでも、ライバル製品との統合ツールなどを開発する筈が無いのです。</a:t>
            </a:r>
            <a:endParaRPr kumimoji="1" lang="en-US" altLang="ja-JP" dirty="0" smtClean="0"/>
          </a:p>
          <a:p>
            <a:r>
              <a:rPr kumimoji="1" lang="ja-JP" altLang="en-US" dirty="0" smtClean="0"/>
              <a:t>つまり、既存ベンダーが出してくる製品や新技術には、そのベンダーの戦略が反映されているのです。ということは、出てきた製品や技術を注意深く観察すれば、そのベンダーの戦略が伺えると言うことです。「顧客満足」などと言いますが、顧客はベンダーの戦略に反しない範囲でしか満足は得られないということになります。</a:t>
            </a:r>
            <a:endParaRPr kumimoji="1" lang="en-US" altLang="ja-JP" dirty="0" smtClean="0"/>
          </a:p>
          <a:p>
            <a:r>
              <a:rPr kumimoji="1" lang="ja-JP" altLang="en-US" dirty="0" smtClean="0"/>
              <a:t>そして、ベンダーの戦略に最も大きな影響を与えるのが、そのベンダーのビジネスモデルです。そのベンダーが何から収益を得ているか、それを考慮せずにベンダーの戦略は語れません。</a:t>
            </a:r>
            <a:endParaRPr kumimoji="1" lang="en-US" altLang="ja-JP" dirty="0" smtClean="0"/>
          </a:p>
          <a:p>
            <a:r>
              <a:rPr kumimoji="1" lang="ja-JP" altLang="en-US" dirty="0" smtClean="0"/>
              <a:t>もっとも、ベンダー主導という現在の状況は、オープンソースなどの台頭によって変わってきています。その辺については「オープン」の回で詳しくお話しします。</a:t>
            </a:r>
            <a:endParaRPr kumimoji="1" lang="en-US" altLang="ja-JP" dirty="0" smtClean="0"/>
          </a:p>
          <a:p>
            <a:endParaRPr kumimoji="1" lang="en-US" altLang="ja-JP" dirty="0" smtClean="0"/>
          </a:p>
          <a:p>
            <a:r>
              <a:rPr kumimoji="1" lang="ja-JP" altLang="en-US" dirty="0" smtClean="0"/>
              <a:t>■コストダウン</a:t>
            </a:r>
            <a:endParaRPr kumimoji="1" lang="en-US" altLang="ja-JP" dirty="0" smtClean="0"/>
          </a:p>
          <a:p>
            <a:r>
              <a:rPr kumimoji="1" lang="ja-JP" altLang="en-US" dirty="0" smtClean="0"/>
              <a:t>ベンダーにもユーザー企業にも共通する行動原理は、経済合理性でしょう。コスト削減というのは、何時の時代にも重視されます。それを実現できる技術の開発が歓迎されることになります。そこででてくるのがこれらのキーワードです。自動化・大規模化はコスト削減の常套手段であり、標準化もまた、開発コストの削減につながります。そして、先ほどちょっとお話ししたオープン化です。オープンで何故コスト削減になるのか、それはまたオープンの回でお話しします。</a:t>
            </a:r>
            <a:endParaRPr kumimoji="1" lang="en-US" altLang="ja-JP" dirty="0" smtClean="0"/>
          </a:p>
          <a:p>
            <a:endParaRPr kumimoji="1" lang="en-US" altLang="ja-JP" dirty="0" smtClean="0"/>
          </a:p>
          <a:p>
            <a:r>
              <a:rPr kumimoji="1" lang="ja-JP" altLang="en-US" dirty="0" smtClean="0"/>
              <a:t>この塾では、最新のキーワードの解説だけでなく、その裏にあるトレンドを解説することにより、トレンドの本質に迫り、未来を予測する能力を付けて頂くことも目的としています。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4</a:t>
            </a:fld>
            <a:endParaRPr lang="ja-JP" altLang="en-US"/>
          </a:p>
        </p:txBody>
      </p:sp>
    </p:spTree>
    <p:extLst>
      <p:ext uri="{BB962C8B-B14F-4D97-AF65-F5344CB8AC3E}">
        <p14:creationId xmlns:p14="http://schemas.microsoft.com/office/powerpoint/2010/main" val="146252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それでは、プライベートクラウドと言うのは何時、どのようにして生まれたのでしょうか？</a:t>
            </a:r>
            <a:endParaRPr kumimoji="1" lang="en-US" altLang="ja-JP" dirty="0" smtClean="0"/>
          </a:p>
          <a:p>
            <a:endParaRPr kumimoji="1" lang="en-US" altLang="ja-JP" dirty="0" smtClean="0"/>
          </a:p>
          <a:p>
            <a:r>
              <a:rPr kumimoji="1" lang="ja-JP" altLang="en-US" dirty="0" smtClean="0"/>
              <a:t>プライベートクラウドを最初に言い出したのは、</a:t>
            </a:r>
            <a:r>
              <a:rPr kumimoji="1" lang="en-US" altLang="ja-JP" dirty="0" smtClean="0"/>
              <a:t>IBM</a:t>
            </a:r>
            <a:r>
              <a:rPr kumimoji="1" lang="ja-JP" altLang="en-US" dirty="0" smtClean="0"/>
              <a:t>だと言われています。</a:t>
            </a:r>
            <a:r>
              <a:rPr kumimoji="1" lang="en-US" altLang="ja-JP" dirty="0" smtClean="0"/>
              <a:t>2008</a:t>
            </a:r>
            <a:r>
              <a:rPr kumimoji="1" lang="ja-JP" altLang="en-US" dirty="0" smtClean="0"/>
              <a:t>年のことでした。</a:t>
            </a:r>
            <a:endParaRPr kumimoji="1" lang="en-US" altLang="ja-JP" dirty="0" smtClean="0"/>
          </a:p>
          <a:p>
            <a:r>
              <a:rPr kumimoji="1" lang="ja-JP" altLang="en-US" dirty="0" smtClean="0"/>
              <a:t>当時、パブリッククラウドへの注目が集まりはじめていましたが、顧客企業には</a:t>
            </a:r>
            <a:endParaRPr kumimoji="1" lang="en-US" altLang="ja-JP" dirty="0" smtClean="0"/>
          </a:p>
          <a:p>
            <a:endParaRPr kumimoji="1" lang="en-US" altLang="ja-JP" dirty="0" smtClean="0"/>
          </a:p>
          <a:p>
            <a:r>
              <a:rPr kumimoji="1" lang="ja-JP" altLang="en-US" dirty="0" smtClean="0"/>
              <a:t>①重要なデータを外部の事業者に預けるのはセキュリティ上問題</a:t>
            </a:r>
            <a:endParaRPr kumimoji="1" lang="en-US" altLang="ja-JP" dirty="0" smtClean="0"/>
          </a:p>
          <a:p>
            <a:r>
              <a:rPr kumimoji="1" lang="ja-JP" altLang="en-US" dirty="0" smtClean="0"/>
              <a:t>②きちんとしたサービスレベルが担保されるのか</a:t>
            </a:r>
            <a:endParaRPr kumimoji="1" lang="en-US" altLang="ja-JP" dirty="0" smtClean="0"/>
          </a:p>
          <a:p>
            <a:endParaRPr kumimoji="1" lang="en-US" altLang="ja-JP" dirty="0" smtClean="0"/>
          </a:p>
          <a:p>
            <a:r>
              <a:rPr kumimoji="1" lang="ja-JP" altLang="en-US" dirty="0" smtClean="0"/>
              <a:t>などの懸念があったのです。</a:t>
            </a:r>
            <a:endParaRPr kumimoji="1" lang="en-US" altLang="ja-JP" dirty="0" smtClean="0"/>
          </a:p>
          <a:p>
            <a:r>
              <a:rPr kumimoji="1" lang="en-US" altLang="ja-JP" dirty="0" smtClean="0"/>
              <a:t>IBM</a:t>
            </a:r>
            <a:r>
              <a:rPr kumimoji="1" lang="ja-JP" altLang="en-US" dirty="0" smtClean="0"/>
              <a:t>は、それならば企業内にクラウドシステムを構築し、それを外部から利用するようにすれば良い、ということで、企業内クラウド＝プライベートクラウドを提唱したのです。</a:t>
            </a:r>
            <a:endParaRPr kumimoji="1" lang="en-US" altLang="ja-JP" dirty="0" smtClean="0"/>
          </a:p>
          <a:p>
            <a:endParaRPr kumimoji="1" lang="en-US" altLang="ja-JP" dirty="0" smtClean="0"/>
          </a:p>
          <a:p>
            <a:r>
              <a:rPr kumimoji="1" lang="ja-JP" altLang="en-US" dirty="0" smtClean="0"/>
              <a:t>しかし、それは本当に</a:t>
            </a:r>
            <a:r>
              <a:rPr kumimoji="1" lang="en-US" altLang="ja-JP" dirty="0" smtClean="0"/>
              <a:t>IBM</a:t>
            </a:r>
            <a:r>
              <a:rPr kumimoji="1" lang="ja-JP" altLang="en-US" dirty="0" smtClean="0"/>
              <a:t>の真意だったのか？というのが、ここで考えたいテーマです。ベンダーが新製品や新戦略を発表する場合、「本音」はまず発表文には出てきません。</a:t>
            </a:r>
            <a:endParaRPr kumimoji="1" lang="en-US" altLang="ja-JP" dirty="0" smtClean="0"/>
          </a:p>
          <a:p>
            <a:endParaRPr kumimoji="1" lang="en-US" altLang="ja-JP" dirty="0" smtClean="0"/>
          </a:p>
          <a:p>
            <a:r>
              <a:rPr kumimoji="1" lang="ja-JP" altLang="en-US" dirty="0" smtClean="0"/>
              <a:t>本音としては「他社を蹴落として自社だけが儲かれば良い」ということだとしても、そうは発表できません。「お客様の為に、このサービスを開発しました。」と言うしかありませんよね？つまり、発表の文面をそのまま信用せず、その裏にある「動機」や「狙い」を推測しなければならないのです。「リリースに書いていないこと」</a:t>
            </a:r>
            <a:r>
              <a:rPr kumimoji="1" lang="ja-JP" altLang="en-US" dirty="0" err="1" smtClean="0"/>
              <a:t>こそが</a:t>
            </a:r>
            <a:r>
              <a:rPr kumimoji="1" lang="ja-JP" altLang="en-US" dirty="0" smtClean="0"/>
              <a:t>重要なのです。</a:t>
            </a:r>
            <a:endParaRPr kumimoji="1" lang="en-US" altLang="ja-JP" dirty="0" smtClean="0"/>
          </a:p>
          <a:p>
            <a:endParaRPr kumimoji="1" lang="en-US" altLang="ja-JP" dirty="0" smtClean="0"/>
          </a:p>
          <a:p>
            <a:r>
              <a:rPr kumimoji="1" lang="ja-JP" altLang="en-US" dirty="0" smtClean="0"/>
              <a:t>この場合、</a:t>
            </a:r>
            <a:r>
              <a:rPr kumimoji="1" lang="en-US" altLang="ja-JP" dirty="0" smtClean="0"/>
              <a:t>IBM</a:t>
            </a:r>
            <a:r>
              <a:rPr kumimoji="1" lang="ja-JP" altLang="en-US" dirty="0" smtClean="0"/>
              <a:t>の立場としては、クラウドは嫌なわけです。</a:t>
            </a:r>
            <a:r>
              <a:rPr kumimoji="1" lang="en-US" altLang="ja-JP" dirty="0" smtClean="0"/>
              <a:t>IBM</a:t>
            </a:r>
            <a:r>
              <a:rPr kumimoji="1" lang="ja-JP" altLang="en-US" dirty="0" smtClean="0"/>
              <a:t>のビジネスは、ハードとサービスを顧客に販売することで成り立ってきたわけですから、クラウドなどというのは普及して貰っては困る、と考えるのではないでしょうか？</a:t>
            </a:r>
            <a:r>
              <a:rPr kumimoji="1" lang="en-US" altLang="ja-JP" dirty="0" smtClean="0"/>
              <a:t>IBM</a:t>
            </a:r>
            <a:r>
              <a:rPr kumimoji="1" lang="ja-JP" altLang="en-US" dirty="0" smtClean="0"/>
              <a:t>は、クラウドを恐れ、顧客を自社システムにつなぎ止めようとして、プライベートクラウドを提案したのではないでしょうか？そして、そうは言えないから、「お客様の不安を解消するため」という発表を行ったのでは無いか、と考えられるわけです。</a:t>
            </a:r>
            <a:endParaRPr kumimoji="1" lang="en-US" altLang="ja-JP" dirty="0" smtClean="0"/>
          </a:p>
          <a:p>
            <a:endParaRPr kumimoji="1" lang="en-US" altLang="ja-JP" dirty="0" smtClean="0"/>
          </a:p>
          <a:p>
            <a:r>
              <a:rPr kumimoji="1" lang="ja-JP" altLang="en-US" dirty="0" smtClean="0"/>
              <a:t>私も長らくマーケティングやってきましたが、こういう話は本当に多いんです。「本当はこうなんだけど、そうは言えないから、何か考えて。」というやつですね。しょうがないから何か考えます。それが発表文であり、中身のなさをごまかすために新しい名前を付けたりします。それがバズワードです。</a:t>
            </a:r>
            <a:endParaRPr kumimoji="1" lang="en-US" altLang="ja-JP" dirty="0" smtClean="0"/>
          </a:p>
          <a:p>
            <a:endParaRPr kumimoji="1" lang="en-US" altLang="ja-JP" dirty="0" smtClean="0"/>
          </a:p>
          <a:p>
            <a:r>
              <a:rPr kumimoji="1" lang="ja-JP" altLang="en-US" dirty="0" smtClean="0"/>
              <a:t>もちろん、全てがそうとは言いませんが、多いことは事実でしょう。（調べたことはありませんが）そういう事情があることを理解した上で、リリースを読む必要がある、ということです。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13</a:t>
            </a:fld>
            <a:endParaRPr lang="ja-JP" altLang="en-US"/>
          </a:p>
        </p:txBody>
      </p:sp>
    </p:spTree>
    <p:extLst>
      <p:ext uri="{BB962C8B-B14F-4D97-AF65-F5344CB8AC3E}">
        <p14:creationId xmlns:p14="http://schemas.microsoft.com/office/powerpoint/2010/main" val="1877110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pPr defTabSz="913112"/>
            <a:fld id="{7FACAF0C-EC15-4D0E-98AB-65E9F71F98EA}" type="slidenum">
              <a:rPr lang="ja-JP" altLang="en-US" smtClean="0"/>
              <a:pPr defTabSz="913112"/>
              <a:t>5</a:t>
            </a:fld>
            <a:endParaRPr lang="en-US" altLang="ja-JP" smtClean="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pPr eaLnBrk="1" hangingPunct="1"/>
            <a:r>
              <a:rPr lang="ja-JP" altLang="en-US" dirty="0" smtClean="0"/>
              <a:t>歴史が繰り返す、というは、例えばこういったことです。</a:t>
            </a:r>
            <a:endParaRPr lang="en-US" altLang="ja-JP" dirty="0" smtClean="0"/>
          </a:p>
          <a:p>
            <a:pPr eaLnBrk="1" hangingPunct="1"/>
            <a:r>
              <a:rPr lang="ja-JP" altLang="en-US" dirty="0" smtClean="0"/>
              <a:t>これは先週斎藤さんが使ったスライドですが、コンピュータの歴史の中で、汎用機を中心にしたシステムから、分散化を経てクラウドに至った流れが解説されています。</a:t>
            </a:r>
            <a:endParaRPr lang="en-US" altLang="ja-JP" dirty="0" smtClean="0"/>
          </a:p>
          <a:p>
            <a:pPr eaLnBrk="1" hangingPunct="1"/>
            <a:r>
              <a:rPr lang="ja-JP" altLang="en-US" dirty="0" smtClean="0"/>
              <a:t>この流れ、見方によっては、汎用機＝大きなコンピュータをみんなでつかう形態から、一時期小さいコンピュータを沢山使う時代になったものの、管理の煩雑さの面などから、またクラウド＝大きなコンピュータを中心にしたシステムに戻った、と見ることもできます。</a:t>
            </a:r>
            <a:endParaRPr lang="en-US" altLang="ja-JP" dirty="0" smtClean="0"/>
          </a:p>
          <a:p>
            <a:pPr eaLnBrk="1" hangingPunct="1"/>
            <a:r>
              <a:rPr lang="ja-JP" altLang="en-US" dirty="0" smtClean="0"/>
              <a:t>クラウドは、メインフレーム時代のコンピューティングモデルへの回帰、と見ることもできるのです。</a:t>
            </a:r>
            <a:endParaRPr lang="en-US" altLang="ja-JP" dirty="0" smtClean="0"/>
          </a:p>
        </p:txBody>
      </p:sp>
    </p:spTree>
    <p:extLst>
      <p:ext uri="{BB962C8B-B14F-4D97-AF65-F5344CB8AC3E}">
        <p14:creationId xmlns:p14="http://schemas.microsoft.com/office/powerpoint/2010/main" val="3855600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また、クラウドへ至る道筋の中にも、いろいろな試みがなされています。</a:t>
            </a:r>
            <a:endParaRPr kumimoji="1" lang="en-US" altLang="ja-JP" dirty="0" smtClean="0"/>
          </a:p>
          <a:p>
            <a:r>
              <a:rPr kumimoji="1" lang="ja-JP" altLang="en-US" dirty="0" smtClean="0"/>
              <a:t>クラウドが出現したのは</a:t>
            </a:r>
            <a:r>
              <a:rPr kumimoji="1" lang="en-US" altLang="ja-JP" dirty="0" smtClean="0"/>
              <a:t>2000</a:t>
            </a:r>
            <a:r>
              <a:rPr kumimoji="1" lang="ja-JP" altLang="en-US" dirty="0" smtClean="0"/>
              <a:t>年代と捉えられていますが、</a:t>
            </a:r>
            <a:r>
              <a:rPr kumimoji="1" lang="en-US" altLang="ja-JP" dirty="0" smtClean="0"/>
              <a:t>1990</a:t>
            </a:r>
            <a:r>
              <a:rPr kumimoji="1" lang="ja-JP" altLang="en-US" dirty="0" smtClean="0"/>
              <a:t>年代に</a:t>
            </a:r>
            <a:r>
              <a:rPr kumimoji="1" lang="en-US" altLang="ja-JP" dirty="0" smtClean="0"/>
              <a:t>Oracle</a:t>
            </a:r>
            <a:r>
              <a:rPr kumimoji="1" lang="ja-JP" altLang="en-US" dirty="0" smtClean="0"/>
              <a:t>が提唱したネットワークコンピュータというものがありました。</a:t>
            </a:r>
            <a:endParaRPr kumimoji="1" lang="en-US" altLang="ja-JP" dirty="0" smtClean="0"/>
          </a:p>
          <a:p>
            <a:r>
              <a:rPr kumimoji="1" lang="ja-JP" altLang="en-US" dirty="0" smtClean="0"/>
              <a:t>これは、ネットワーク上の大型サーバーをディスクレスのクライアントから利用するという、シンクライアントの走りでもあり、クラウドの概念を先取りしたものとも言えます。</a:t>
            </a:r>
            <a:endParaRPr kumimoji="1" lang="en-US" altLang="ja-JP" dirty="0" smtClean="0"/>
          </a:p>
          <a:p>
            <a:r>
              <a:rPr kumimoji="1" lang="ja-JP" altLang="en-US" dirty="0" smtClean="0"/>
              <a:t>結局、このシステムは成功しませんでした。デバイス技術やネットワーク速度などがまだ追いついていなかったためと考えられます。無線</a:t>
            </a:r>
            <a:r>
              <a:rPr kumimoji="1" lang="en-US" altLang="ja-JP" dirty="0" smtClean="0"/>
              <a:t>LAN</a:t>
            </a:r>
            <a:r>
              <a:rPr kumimoji="1" lang="ja-JP" altLang="en-US" dirty="0" smtClean="0"/>
              <a:t>の規格もできていない頃でした。</a:t>
            </a:r>
            <a:endParaRPr kumimoji="1" lang="en-US" altLang="ja-JP" dirty="0" smtClean="0"/>
          </a:p>
          <a:p>
            <a:endParaRPr kumimoji="1" lang="en-US" altLang="ja-JP" dirty="0" smtClean="0"/>
          </a:p>
          <a:p>
            <a:r>
              <a:rPr kumimoji="1" lang="ja-JP" altLang="en-US" dirty="0" smtClean="0"/>
              <a:t>余談ですが、クラウドコンピューティングが脚光を浴び始めた頃、</a:t>
            </a:r>
            <a:r>
              <a:rPr kumimoji="1" lang="en-US" altLang="ja-JP" dirty="0" smtClean="0"/>
              <a:t>Oracle</a:t>
            </a:r>
            <a:r>
              <a:rPr kumimoji="1" lang="ja-JP" altLang="en-US" dirty="0" smtClean="0"/>
              <a:t>のラリー・エリソンが「クラウドなど、古い技術の焼き直しに過ぎない」発言して物議を醸しましたが、エリソンにとってみれば、自分たちの方が先に同じ事を発想していた、ということが言いたかったのではないでしょうか。</a:t>
            </a:r>
            <a:endParaRPr kumimoji="1" lang="en-US" altLang="ja-JP"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ja-JP" altLang="en-US" sz="1200" dirty="0" smtClean="0"/>
              <a:t>http://www.itmedia.co.jp/enterprise/articles/0810/01/news031.html</a:t>
            </a:r>
            <a:endParaRPr kumimoji="1" lang="en-US" altLang="ja-JP" dirty="0" smtClean="0"/>
          </a:p>
          <a:p>
            <a:endParaRPr kumimoji="1" lang="en-US" altLang="ja-JP" dirty="0" smtClean="0"/>
          </a:p>
          <a:p>
            <a:r>
              <a:rPr kumimoji="1" lang="ja-JP" altLang="en-US" dirty="0" smtClean="0"/>
              <a:t>このほかにも同様の動きはあり、グリッドコンピューティングなどもそのひとつです。興味があれば、調べてみて下さい。</a:t>
            </a:r>
            <a:endParaRPr kumimoji="1" lang="ja-JP" altLang="en-US" dirty="0"/>
          </a:p>
        </p:txBody>
      </p:sp>
      <p:sp>
        <p:nvSpPr>
          <p:cNvPr id="4" name="スライド番号プレースホルダー 3"/>
          <p:cNvSpPr>
            <a:spLocks noGrp="1"/>
          </p:cNvSpPr>
          <p:nvPr>
            <p:ph type="sldNum" sz="quarter" idx="10"/>
          </p:nvPr>
        </p:nvSpPr>
        <p:spPr/>
        <p:txBody>
          <a:bodyPr/>
          <a:lstStyle/>
          <a:p>
            <a:fld id="{A26A5AFC-0313-244E-A5A2-5096E4321F46}" type="slidenum">
              <a:rPr kumimoji="1" lang="ja-JP" altLang="en-US" smtClean="0"/>
              <a:t>6</a:t>
            </a:fld>
            <a:endParaRPr kumimoji="1" lang="ja-JP" altLang="en-US"/>
          </a:p>
        </p:txBody>
      </p:sp>
    </p:spTree>
    <p:extLst>
      <p:ext uri="{BB962C8B-B14F-4D97-AF65-F5344CB8AC3E}">
        <p14:creationId xmlns:p14="http://schemas.microsoft.com/office/powerpoint/2010/main" val="22143503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3409" y="8683324"/>
            <a:ext cx="2973011" cy="459229"/>
          </a:xfrm>
          <a:prstGeom prst="rect">
            <a:avLst/>
          </a:prstGeom>
          <a:noFill/>
          <a:ln w="9525">
            <a:noFill/>
            <a:miter lim="800000"/>
            <a:headEnd/>
            <a:tailEnd/>
          </a:ln>
        </p:spPr>
        <p:txBody>
          <a:bodyPr lIns="91391" tIns="45695" rIns="91391" bIns="45695" anchor="b"/>
          <a:lstStyle/>
          <a:p>
            <a:pPr algn="r" defTabSz="913262"/>
            <a:fld id="{72305F44-69F4-4F2D-AE58-D9D8246B3C83}" type="slidenum">
              <a:rPr lang="ja-JP" altLang="en-US" sz="1200">
                <a:ea typeface="ＭＳ Ｐゴシック" charset="-128"/>
              </a:rPr>
              <a:pPr algn="r" defTabSz="913262"/>
              <a:t>7</a:t>
            </a:fld>
            <a:endParaRPr lang="en-US" altLang="ja-JP" sz="1200">
              <a:ea typeface="ＭＳ Ｐゴシック" charset="-128"/>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r>
              <a:rPr lang="ja-JP" altLang="en-US" dirty="0" smtClean="0"/>
              <a:t>次に、メカニズムについて考えてみましょう。</a:t>
            </a:r>
            <a:endParaRPr lang="en-US" altLang="ja-JP" dirty="0" smtClean="0"/>
          </a:p>
          <a:p>
            <a:endParaRPr lang="en-US" altLang="ja-JP" dirty="0" smtClean="0"/>
          </a:p>
          <a:p>
            <a:r>
              <a:rPr lang="en-US" altLang="ja-JP" dirty="0" smtClean="0"/>
              <a:t>IT</a:t>
            </a:r>
            <a:r>
              <a:rPr lang="ja-JP" altLang="en-US" dirty="0" smtClean="0"/>
              <a:t>ベンダーが何を収益基盤にしているのかを思い出してみれば、各社がとっている戦略が合理的な物だと言うことがわかるはずです。</a:t>
            </a:r>
          </a:p>
        </p:txBody>
      </p:sp>
    </p:spTree>
    <p:extLst>
      <p:ext uri="{BB962C8B-B14F-4D97-AF65-F5344CB8AC3E}">
        <p14:creationId xmlns:p14="http://schemas.microsoft.com/office/powerpoint/2010/main" val="2650659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lnSpcReduction="10000"/>
          </a:bodyPr>
          <a:lstStyle/>
          <a:p>
            <a:r>
              <a:rPr kumimoji="1" lang="ja-JP" altLang="en-US" dirty="0" smtClean="0"/>
              <a:t>広告収入をベースにした事業というと、新聞や雑誌、</a:t>
            </a:r>
            <a:r>
              <a:rPr kumimoji="1" lang="en-US" altLang="ja-JP" dirty="0" smtClean="0"/>
              <a:t>TV</a:t>
            </a:r>
            <a:r>
              <a:rPr kumimoji="1" lang="ja-JP" altLang="en-US" dirty="0" smtClean="0"/>
              <a:t>などのメディアがまず浮かびます。</a:t>
            </a:r>
            <a:r>
              <a:rPr kumimoji="1" lang="en-US" altLang="ja-JP" dirty="0" smtClean="0"/>
              <a:t>Google</a:t>
            </a:r>
            <a:r>
              <a:rPr kumimoji="1" lang="ja-JP" altLang="en-US" dirty="0" smtClean="0"/>
              <a:t>も、自社のサイトを利用しに来たユーザーに広告を表示し、クリックに応じた広告費を貰っています。</a:t>
            </a:r>
            <a:endParaRPr kumimoji="1" lang="en-US" altLang="ja-JP" dirty="0" smtClean="0"/>
          </a:p>
          <a:p>
            <a:r>
              <a:rPr kumimoji="1" lang="en-US" altLang="ja-JP" dirty="0" smtClean="0"/>
              <a:t>Google</a:t>
            </a:r>
            <a:r>
              <a:rPr kumimoji="1" lang="ja-JP" altLang="en-US" dirty="0" smtClean="0"/>
              <a:t>はまた、広告代理店でもあります。</a:t>
            </a:r>
            <a:r>
              <a:rPr kumimoji="1" lang="en-US" altLang="ja-JP" dirty="0" smtClean="0"/>
              <a:t>AdWords</a:t>
            </a:r>
            <a:r>
              <a:rPr kumimoji="1" lang="ja-JP" altLang="en-US" dirty="0" smtClean="0"/>
              <a:t>や</a:t>
            </a:r>
            <a:r>
              <a:rPr kumimoji="1" lang="en-US" altLang="ja-JP" dirty="0" smtClean="0"/>
              <a:t>AdSense</a:t>
            </a:r>
            <a:r>
              <a:rPr kumimoji="1" lang="ja-JP" altLang="en-US" dirty="0" smtClean="0"/>
              <a:t>を自社の</a:t>
            </a:r>
            <a:r>
              <a:rPr kumimoji="1" lang="en-US" altLang="ja-JP" dirty="0" smtClean="0"/>
              <a:t>Web</a:t>
            </a:r>
            <a:r>
              <a:rPr kumimoji="1" lang="ja-JP" altLang="en-US" dirty="0" smtClean="0"/>
              <a:t>サイトで販売しているからです。</a:t>
            </a:r>
            <a:endParaRPr kumimoji="1" lang="en-US" altLang="ja-JP" dirty="0" smtClean="0"/>
          </a:p>
          <a:p>
            <a:endParaRPr kumimoji="1" lang="en-US" altLang="ja-JP" dirty="0" smtClean="0"/>
          </a:p>
          <a:p>
            <a:r>
              <a:rPr kumimoji="1" lang="ja-JP" altLang="en-US" dirty="0" smtClean="0"/>
              <a:t>さて、</a:t>
            </a:r>
            <a:r>
              <a:rPr kumimoji="1" lang="en-US" altLang="ja-JP" dirty="0" smtClean="0"/>
              <a:t>Google</a:t>
            </a:r>
            <a:r>
              <a:rPr kumimoji="1" lang="ja-JP" altLang="en-US" dirty="0" smtClean="0"/>
              <a:t>がメディアであり、広告代理店であるとすれば、</a:t>
            </a:r>
            <a:r>
              <a:rPr kumimoji="1" lang="en-US" altLang="ja-JP" dirty="0" smtClean="0"/>
              <a:t>Google</a:t>
            </a:r>
            <a:r>
              <a:rPr kumimoji="1" lang="ja-JP" altLang="en-US" dirty="0" smtClean="0"/>
              <a:t>がとるべき戦略とはどういったものになるでしょうか？</a:t>
            </a:r>
            <a:endParaRPr kumimoji="1" lang="en-US" altLang="ja-JP" dirty="0" smtClean="0"/>
          </a:p>
          <a:p>
            <a:endParaRPr kumimoji="1" lang="en-US" altLang="ja-JP" dirty="0" smtClean="0"/>
          </a:p>
          <a:p>
            <a:r>
              <a:rPr kumimoji="1" lang="ja-JP" altLang="en-US" dirty="0" smtClean="0"/>
              <a:t>まず、メディアが売上を伸ばすためには、読者数を増やすことが必要です。読者が多ければ広告主にとって魅力となり、広告が集まるからです。</a:t>
            </a:r>
            <a:endParaRPr kumimoji="1" lang="en-US" altLang="ja-JP" dirty="0" smtClean="0"/>
          </a:p>
          <a:p>
            <a:r>
              <a:rPr kumimoji="1" lang="ja-JP" altLang="en-US" dirty="0" smtClean="0"/>
              <a:t>では、読者を増やすにはどうするか？コンテンツを充実させ、どんどんサイトへの訪問者を増やすのが良いのではないでしょうか</a:t>
            </a:r>
            <a:r>
              <a:rPr kumimoji="1" lang="en-US" altLang="ja-JP" dirty="0" smtClean="0"/>
              <a:t>?</a:t>
            </a:r>
          </a:p>
          <a:p>
            <a:endParaRPr kumimoji="1" lang="en-US" altLang="ja-JP" dirty="0" smtClean="0"/>
          </a:p>
          <a:p>
            <a:r>
              <a:rPr kumimoji="1" lang="ja-JP" altLang="en-US" dirty="0" smtClean="0"/>
              <a:t>広告代理店としての戦略はどうでしょう？ひとつは、広告が多くのユーザーの目に触れることでしょう。広告をモバイルデバイスにも出すことによって、広告の価値は飛躍的に向上します。また、広告主にとっては、広告の効果が高いこと、費用対効果がわかりやすいことなどが重要です。</a:t>
            </a:r>
            <a:r>
              <a:rPr kumimoji="1" lang="en-US" altLang="ja-JP" dirty="0" smtClean="0"/>
              <a:t>Google</a:t>
            </a:r>
            <a:r>
              <a:rPr kumimoji="1" lang="ja-JP" altLang="en-US" dirty="0" smtClean="0"/>
              <a:t>はオンライン広告のメリットを最大限に活かして費用対効果を上げています。</a:t>
            </a:r>
            <a:endParaRPr kumimoji="1" lang="en-US" altLang="ja-JP" dirty="0" smtClean="0"/>
          </a:p>
          <a:p>
            <a:endParaRPr kumimoji="1" lang="en-US" altLang="ja-JP" dirty="0" smtClean="0"/>
          </a:p>
          <a:p>
            <a:r>
              <a:rPr kumimoji="1" lang="ja-JP" altLang="en-US" dirty="0" smtClean="0"/>
              <a:t>広告から収益を得ていると言うことは、コンテンツは無料で提供しても良いわけです。有料のコンテンツと遜色ないコンテンツを無料で提供すれば、読者は確実に増えます。そこから広告収入を得れば良いのです。</a:t>
            </a:r>
            <a:r>
              <a:rPr kumimoji="1" lang="en-US" altLang="ja-JP" dirty="0" smtClean="0"/>
              <a:t>Google</a:t>
            </a:r>
            <a:r>
              <a:rPr kumimoji="1" lang="ja-JP" altLang="en-US" dirty="0" smtClean="0"/>
              <a:t>が様々なサービスを無償で提供しているのは、別に慈善事業ではないのです。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8</a:t>
            </a:fld>
            <a:endParaRPr lang="ja-JP" altLang="en-US"/>
          </a:p>
        </p:txBody>
      </p:sp>
    </p:spTree>
    <p:extLst>
      <p:ext uri="{BB962C8B-B14F-4D97-AF65-F5344CB8AC3E}">
        <p14:creationId xmlns:p14="http://schemas.microsoft.com/office/powerpoint/2010/main" val="1278015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Google</a:t>
            </a:r>
            <a:r>
              <a:rPr kumimoji="1" lang="ja-JP" altLang="en-US" dirty="0" smtClean="0"/>
              <a:t>は</a:t>
            </a:r>
            <a:r>
              <a:rPr kumimoji="1" lang="en-US" altLang="ja-JP" dirty="0" smtClean="0"/>
              <a:t>Android</a:t>
            </a:r>
            <a:r>
              <a:rPr kumimoji="1" lang="ja-JP" altLang="en-US" dirty="0" smtClean="0"/>
              <a:t>を自社で開発してハードウェアメーカーに無料で提供していますが、これも同じ戦略です。</a:t>
            </a:r>
            <a:endParaRPr kumimoji="1" lang="en-US" altLang="ja-JP" dirty="0" smtClean="0"/>
          </a:p>
          <a:p>
            <a:endParaRPr kumimoji="1" lang="en-US" altLang="ja-JP" dirty="0" smtClean="0"/>
          </a:p>
          <a:p>
            <a:r>
              <a:rPr kumimoji="1" lang="en-US" altLang="ja-JP" dirty="0" smtClean="0"/>
              <a:t>Android</a:t>
            </a:r>
            <a:r>
              <a:rPr kumimoji="1" lang="ja-JP" altLang="en-US" dirty="0" smtClean="0"/>
              <a:t>に組込まれているブラウザは</a:t>
            </a:r>
            <a:r>
              <a:rPr kumimoji="1" lang="en-US" altLang="ja-JP" dirty="0" smtClean="0"/>
              <a:t>Chrome</a:t>
            </a:r>
            <a:r>
              <a:rPr kumimoji="1" lang="ja-JP" altLang="en-US" dirty="0" smtClean="0"/>
              <a:t>ベースであり、デフォルトの検索エンジンはもちろん</a:t>
            </a:r>
            <a:r>
              <a:rPr kumimoji="1" lang="en-US" altLang="ja-JP" dirty="0" smtClean="0"/>
              <a:t>Google</a:t>
            </a:r>
            <a:r>
              <a:rPr kumimoji="1" lang="ja-JP" altLang="en-US" dirty="0" smtClean="0"/>
              <a:t>です。</a:t>
            </a:r>
            <a:r>
              <a:rPr kumimoji="1" lang="en-US" altLang="ja-JP" dirty="0" smtClean="0"/>
              <a:t>Android</a:t>
            </a:r>
            <a:r>
              <a:rPr kumimoji="1" lang="ja-JP" altLang="en-US" dirty="0" smtClean="0"/>
              <a:t>端末が世界に広まれば広まるほど、</a:t>
            </a:r>
            <a:r>
              <a:rPr kumimoji="1" lang="en-US" altLang="ja-JP" dirty="0" smtClean="0"/>
              <a:t>Google</a:t>
            </a:r>
            <a:r>
              <a:rPr kumimoji="1" lang="ja-JP" altLang="en-US" dirty="0" smtClean="0"/>
              <a:t>の顧客が増えるのです。</a:t>
            </a:r>
            <a:r>
              <a:rPr kumimoji="1" lang="en-US" altLang="ja-JP" dirty="0" smtClean="0"/>
              <a:t>Google</a:t>
            </a:r>
            <a:r>
              <a:rPr kumimoji="1" lang="ja-JP" altLang="en-US" dirty="0" smtClean="0"/>
              <a:t>は</a:t>
            </a:r>
            <a:r>
              <a:rPr kumimoji="1" lang="en-US" altLang="ja-JP" dirty="0" smtClean="0"/>
              <a:t>Android</a:t>
            </a:r>
            <a:r>
              <a:rPr kumimoji="1" lang="ja-JP" altLang="en-US" dirty="0" smtClean="0"/>
              <a:t>を無償で提供しても、それを補って余りある収益をモバイル広告から得ているのです。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176AC7E5-8118-4582-812F-16B79581149B}" type="slidenum">
              <a:rPr lang="ja-JP" altLang="en-US" smtClean="0"/>
              <a:pPr>
                <a:defRPr/>
              </a:pPr>
              <a:t>9</a:t>
            </a:fld>
            <a:endParaRPr lang="ja-JP" altLang="en-US"/>
          </a:p>
        </p:txBody>
      </p:sp>
    </p:spTree>
    <p:extLst>
      <p:ext uri="{BB962C8B-B14F-4D97-AF65-F5344CB8AC3E}">
        <p14:creationId xmlns:p14="http://schemas.microsoft.com/office/powerpoint/2010/main" val="2246828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noChangeArrowheads="1"/>
          </p:cNvSpPr>
          <p:nvPr/>
        </p:nvSpPr>
        <p:spPr bwMode="auto">
          <a:xfrm>
            <a:off x="3883409" y="8683324"/>
            <a:ext cx="2973011" cy="459229"/>
          </a:xfrm>
          <a:prstGeom prst="rect">
            <a:avLst/>
          </a:prstGeom>
          <a:noFill/>
          <a:ln w="9525">
            <a:noFill/>
            <a:miter lim="800000"/>
            <a:headEnd/>
            <a:tailEnd/>
          </a:ln>
        </p:spPr>
        <p:txBody>
          <a:bodyPr lIns="91391" tIns="45695" rIns="91391" bIns="45695" anchor="b"/>
          <a:lstStyle/>
          <a:p>
            <a:pPr algn="r" defTabSz="913262"/>
            <a:fld id="{72305F44-69F4-4F2D-AE58-D9D8246B3C83}" type="slidenum">
              <a:rPr lang="ja-JP" altLang="en-US" sz="1200">
                <a:ea typeface="ＭＳ Ｐゴシック" charset="-128"/>
              </a:rPr>
              <a:pPr algn="r" defTabSz="913262"/>
              <a:t>10</a:t>
            </a:fld>
            <a:endParaRPr lang="en-US" altLang="ja-JP" sz="1200">
              <a:ea typeface="ＭＳ Ｐゴシック" charset="-128"/>
            </a:endParaRPr>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r>
              <a:rPr lang="ja-JP" altLang="en-US" dirty="0" smtClean="0"/>
              <a:t>さて、ここでもう一つの例をお話しします。先週斎藤さんからお話しがあった、クラウドの配置モデルについてです。</a:t>
            </a:r>
          </a:p>
        </p:txBody>
      </p:sp>
    </p:spTree>
    <p:extLst>
      <p:ext uri="{BB962C8B-B14F-4D97-AF65-F5344CB8AC3E}">
        <p14:creationId xmlns:p14="http://schemas.microsoft.com/office/powerpoint/2010/main" val="1365240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pPr defTabSz="943727"/>
            <a:fld id="{0814F00D-3174-4CAA-B5C7-F5134A634A62}" type="slidenum">
              <a:rPr lang="ja-JP" altLang="en-US" smtClean="0"/>
              <a:pPr defTabSz="943727"/>
              <a:t>11</a:t>
            </a:fld>
            <a:endParaRPr lang="en-US" altLang="ja-JP" dirty="0" smtClean="0"/>
          </a:p>
        </p:txBody>
      </p:sp>
      <p:sp>
        <p:nvSpPr>
          <p:cNvPr id="22530" name="Rectangle 2"/>
          <p:cNvSpPr>
            <a:spLocks noGrp="1" noRot="1" noChangeAspect="1" noChangeArrowheads="1" noTextEdit="1"/>
          </p:cNvSpPr>
          <p:nvPr>
            <p:ph type="sldImg"/>
          </p:nvPr>
        </p:nvSpPr>
        <p:spPr>
          <a:xfrm>
            <a:off x="1144588" y="685800"/>
            <a:ext cx="4572000" cy="3429000"/>
          </a:xfrm>
          <a:ln/>
        </p:spPr>
      </p:sp>
      <p:sp>
        <p:nvSpPr>
          <p:cNvPr id="22531" name="Rectangle 3"/>
          <p:cNvSpPr>
            <a:spLocks noGrp="1" noChangeArrowheads="1"/>
          </p:cNvSpPr>
          <p:nvPr>
            <p:ph type="body" idx="1"/>
          </p:nvPr>
        </p:nvSpPr>
        <p:spPr>
          <a:xfrm>
            <a:off x="684379" y="4343111"/>
            <a:ext cx="5489244" cy="4115670"/>
          </a:xfrm>
          <a:noFill/>
          <a:ln/>
        </p:spPr>
        <p:txBody>
          <a:bodyPr/>
          <a:lstStyle/>
          <a:p>
            <a:r>
              <a:rPr lang="en-US" altLang="ja-JP" dirty="0" smtClean="0"/>
              <a:t>NIST</a:t>
            </a:r>
            <a:r>
              <a:rPr lang="ja-JP" altLang="en-US" dirty="0" smtClean="0"/>
              <a:t>の定義では、クラウドには、公開インターネット上に構築されたパブリッククラウド、クラウドの技術をベースにして顧客企業の社内にクラウドを構築するプライベートクラウド、それらを組み合わせて利用するハイブリッドクラウドがあります。</a:t>
            </a:r>
          </a:p>
        </p:txBody>
      </p:sp>
    </p:spTree>
    <p:extLst>
      <p:ext uri="{BB962C8B-B14F-4D97-AF65-F5344CB8AC3E}">
        <p14:creationId xmlns:p14="http://schemas.microsoft.com/office/powerpoint/2010/main" val="2948034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defTabSz="944935" eaLnBrk="0" hangingPunct="0">
              <a:defRPr sz="1400">
                <a:solidFill>
                  <a:srgbClr val="484848"/>
                </a:solidFill>
                <a:latin typeface="Arial" charset="0"/>
                <a:ea typeface="HG丸ｺﾞｼｯｸM-PRO" pitchFamily="50" charset="-128"/>
              </a:defRPr>
            </a:lvl1pPr>
            <a:lvl2pPr marL="733383" indent="-282070" defTabSz="944935" eaLnBrk="0" hangingPunct="0">
              <a:defRPr sz="1400">
                <a:solidFill>
                  <a:srgbClr val="484848"/>
                </a:solidFill>
                <a:latin typeface="Arial" charset="0"/>
                <a:ea typeface="HG丸ｺﾞｼｯｸM-PRO" pitchFamily="50" charset="-128"/>
              </a:defRPr>
            </a:lvl2pPr>
            <a:lvl3pPr marL="1128281" indent="-225656" defTabSz="944935" eaLnBrk="0" hangingPunct="0">
              <a:defRPr sz="1400">
                <a:solidFill>
                  <a:srgbClr val="484848"/>
                </a:solidFill>
                <a:latin typeface="Arial" charset="0"/>
                <a:ea typeface="HG丸ｺﾞｼｯｸM-PRO" pitchFamily="50" charset="-128"/>
              </a:defRPr>
            </a:lvl3pPr>
            <a:lvl4pPr marL="1579595" indent="-225656" defTabSz="944935" eaLnBrk="0" hangingPunct="0">
              <a:defRPr sz="1400">
                <a:solidFill>
                  <a:srgbClr val="484848"/>
                </a:solidFill>
                <a:latin typeface="Arial" charset="0"/>
                <a:ea typeface="HG丸ｺﾞｼｯｸM-PRO" pitchFamily="50" charset="-128"/>
              </a:defRPr>
            </a:lvl4pPr>
            <a:lvl5pPr marL="2030907" indent="-225656" defTabSz="944935" eaLnBrk="0" hangingPunct="0">
              <a:defRPr sz="1400">
                <a:solidFill>
                  <a:srgbClr val="484848"/>
                </a:solidFill>
                <a:latin typeface="Arial" charset="0"/>
                <a:ea typeface="HG丸ｺﾞｼｯｸM-PRO" pitchFamily="50" charset="-128"/>
              </a:defRPr>
            </a:lvl5pPr>
            <a:lvl6pPr marL="2482220" indent="-225656" defTabSz="944935" eaLnBrk="0" fontAlgn="base" hangingPunct="0">
              <a:spcBef>
                <a:spcPct val="20000"/>
              </a:spcBef>
              <a:spcAft>
                <a:spcPct val="0"/>
              </a:spcAft>
              <a:defRPr sz="1400">
                <a:solidFill>
                  <a:srgbClr val="484848"/>
                </a:solidFill>
                <a:latin typeface="Arial" charset="0"/>
                <a:ea typeface="HG丸ｺﾞｼｯｸM-PRO" pitchFamily="50" charset="-128"/>
              </a:defRPr>
            </a:lvl6pPr>
            <a:lvl7pPr marL="2933531" indent="-225656" defTabSz="944935" eaLnBrk="0" fontAlgn="base" hangingPunct="0">
              <a:spcBef>
                <a:spcPct val="20000"/>
              </a:spcBef>
              <a:spcAft>
                <a:spcPct val="0"/>
              </a:spcAft>
              <a:defRPr sz="1400">
                <a:solidFill>
                  <a:srgbClr val="484848"/>
                </a:solidFill>
                <a:latin typeface="Arial" charset="0"/>
                <a:ea typeface="HG丸ｺﾞｼｯｸM-PRO" pitchFamily="50" charset="-128"/>
              </a:defRPr>
            </a:lvl7pPr>
            <a:lvl8pPr marL="3384845" indent="-225656" defTabSz="944935" eaLnBrk="0" fontAlgn="base" hangingPunct="0">
              <a:spcBef>
                <a:spcPct val="20000"/>
              </a:spcBef>
              <a:spcAft>
                <a:spcPct val="0"/>
              </a:spcAft>
              <a:defRPr sz="1400">
                <a:solidFill>
                  <a:srgbClr val="484848"/>
                </a:solidFill>
                <a:latin typeface="Arial" charset="0"/>
                <a:ea typeface="HG丸ｺﾞｼｯｸM-PRO" pitchFamily="50" charset="-128"/>
              </a:defRPr>
            </a:lvl8pPr>
            <a:lvl9pPr marL="3836157" indent="-225656" defTabSz="944935" eaLnBrk="0" fontAlgn="base" hangingPunct="0">
              <a:spcBef>
                <a:spcPct val="20000"/>
              </a:spcBef>
              <a:spcAft>
                <a:spcPct val="0"/>
              </a:spcAft>
              <a:defRPr sz="1400">
                <a:solidFill>
                  <a:srgbClr val="484848"/>
                </a:solidFill>
                <a:latin typeface="Arial" charset="0"/>
                <a:ea typeface="HG丸ｺﾞｼｯｸM-PRO" pitchFamily="50" charset="-128"/>
              </a:defRPr>
            </a:lvl9pPr>
          </a:lstStyle>
          <a:p>
            <a:pPr eaLnBrk="1" hangingPunct="1"/>
            <a:fld id="{9B7374D8-E40D-48C9-91BB-3982210BAA48}" type="slidenum">
              <a:rPr lang="ja-JP" altLang="en-US" sz="1300">
                <a:solidFill>
                  <a:prstClr val="black"/>
                </a:solidFill>
                <a:ea typeface="ＭＳ Ｐゴシック" pitchFamily="50" charset="-128"/>
              </a:rPr>
              <a:pPr eaLnBrk="1" hangingPunct="1"/>
              <a:t>12</a:t>
            </a:fld>
            <a:endParaRPr lang="en-US" altLang="ja-JP" sz="1300" dirty="0">
              <a:solidFill>
                <a:prstClr val="black"/>
              </a:solidFill>
              <a:ea typeface="ＭＳ Ｐゴシック" pitchFamily="50" charset="-128"/>
            </a:endParaRPr>
          </a:p>
        </p:txBody>
      </p:sp>
      <p:sp>
        <p:nvSpPr>
          <p:cNvPr id="81923" name="Rectangle 2"/>
          <p:cNvSpPr>
            <a:spLocks noGrp="1" noRot="1" noChangeAspect="1" noChangeArrowheads="1" noTextEdit="1"/>
          </p:cNvSpPr>
          <p:nvPr>
            <p:ph type="sldImg"/>
          </p:nvPr>
        </p:nvSpPr>
        <p:spPr>
          <a:xfrm>
            <a:off x="1144588" y="685800"/>
            <a:ext cx="4573587" cy="3429000"/>
          </a:xfrm>
          <a:ln/>
        </p:spPr>
      </p:sp>
      <p:sp>
        <p:nvSpPr>
          <p:cNvPr id="81924" name="Rectangle 3"/>
          <p:cNvSpPr>
            <a:spLocks noGrp="1" noChangeArrowheads="1"/>
          </p:cNvSpPr>
          <p:nvPr>
            <p:ph type="body" idx="1"/>
          </p:nvPr>
        </p:nvSpPr>
        <p:spPr>
          <a:xfrm>
            <a:off x="915041" y="4343441"/>
            <a:ext cx="5027920" cy="4115603"/>
          </a:xfrm>
          <a:noFill/>
        </p:spPr>
        <p:txBody>
          <a:bodyPr/>
          <a:lstStyle/>
          <a:p>
            <a:pPr eaLnBrk="1" hangingPunct="1"/>
            <a:r>
              <a:rPr lang="ja-JP" altLang="en-US" dirty="0" smtClean="0"/>
              <a:t>ここで、そもそも「クラウド」というのは何だったのかを思い出してみましょう。</a:t>
            </a:r>
            <a:endParaRPr lang="en-US" altLang="ja-JP" dirty="0" smtClean="0"/>
          </a:p>
          <a:p>
            <a:pPr eaLnBrk="1" hangingPunct="1"/>
            <a:r>
              <a:rPr lang="ja-JP" altLang="en-US" dirty="0" smtClean="0"/>
              <a:t>クラウドという呼び名が最初に使われたのは、</a:t>
            </a:r>
            <a:r>
              <a:rPr lang="en-US" altLang="ja-JP" dirty="0" smtClean="0"/>
              <a:t>Google</a:t>
            </a:r>
            <a:r>
              <a:rPr lang="ja-JP" altLang="en-US" dirty="0" smtClean="0"/>
              <a:t>のエリック・シュミットが</a:t>
            </a:r>
            <a:r>
              <a:rPr lang="en-US" altLang="ja-JP" dirty="0" smtClean="0"/>
              <a:t>2006</a:t>
            </a:r>
            <a:r>
              <a:rPr lang="ja-JP" altLang="en-US" dirty="0" smtClean="0"/>
              <a:t>年に行ったスピーチの中であったと言われています。</a:t>
            </a:r>
            <a:endParaRPr lang="en-US" altLang="ja-JP" dirty="0" smtClean="0"/>
          </a:p>
          <a:p>
            <a:pPr eaLnBrk="1" hangingPunct="1"/>
            <a:endParaRPr lang="en-US" altLang="ja-JP" dirty="0" smtClean="0"/>
          </a:p>
          <a:p>
            <a:pPr eaLnBrk="1" hangingPunct="1"/>
            <a:r>
              <a:rPr lang="ja-JP" altLang="en-US" dirty="0" smtClean="0"/>
              <a:t>このときシュミットが言ったのは、「</a:t>
            </a:r>
            <a:r>
              <a:rPr lang="ja-JP" altLang="en-US" b="0" dirty="0" smtClean="0">
                <a:solidFill>
                  <a:srgbClr val="C00000"/>
                </a:solidFill>
              </a:rPr>
              <a:t>そういったものは、どこか “雲（クラウド）”の中にあればいい。」ということでした。つまり、この時点でシュミットが想定していたのは、「公開のインターネット上に構築されたサーバー群をブラウザーから利用する」ということであり、それは</a:t>
            </a:r>
            <a:r>
              <a:rPr lang="en-US" altLang="ja-JP" b="0" dirty="0" smtClean="0">
                <a:solidFill>
                  <a:srgbClr val="C00000"/>
                </a:solidFill>
              </a:rPr>
              <a:t>NIST</a:t>
            </a:r>
            <a:r>
              <a:rPr lang="ja-JP" altLang="en-US" b="0" dirty="0" smtClean="0">
                <a:solidFill>
                  <a:srgbClr val="C00000"/>
                </a:solidFill>
              </a:rPr>
              <a:t>の定義に照らすと、パブリッククラウドということになります。つまり、パブリッククラウドこそが最初のクラウドなのです。</a:t>
            </a:r>
            <a:endParaRPr lang="ja-JP" altLang="en-US" b="0" dirty="0" smtClean="0"/>
          </a:p>
        </p:txBody>
      </p:sp>
    </p:spTree>
    <p:extLst>
      <p:ext uri="{BB962C8B-B14F-4D97-AF65-F5344CB8AC3E}">
        <p14:creationId xmlns:p14="http://schemas.microsoft.com/office/powerpoint/2010/main" val="8584434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p:cNvSpPr/>
          <p:nvPr userDrawn="1"/>
        </p:nvSpPr>
        <p:spPr>
          <a:xfrm>
            <a:off x="0" y="0"/>
            <a:ext cx="9144000" cy="6858000"/>
          </a:xfrm>
          <a:prstGeom prst="rect">
            <a:avLst/>
          </a:prstGeom>
          <a:solidFill>
            <a:schemeClr val="bg1"/>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 name="正方形/長方形 8"/>
          <p:cNvSpPr/>
          <p:nvPr userDrawn="1"/>
        </p:nvSpPr>
        <p:spPr>
          <a:xfrm flipV="1">
            <a:off x="685800" y="2276971"/>
            <a:ext cx="7772400" cy="93308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p:nvPr>
        </p:nvSpPr>
        <p:spPr>
          <a:xfrm>
            <a:off x="685800" y="2276971"/>
            <a:ext cx="7772400" cy="933083"/>
          </a:xfrm>
        </p:spPr>
        <p:txBody>
          <a:bodyPr/>
          <a:lstStyle>
            <a:lvl1pPr algn="r">
              <a:defRPr sz="3600">
                <a:solidFill>
                  <a:schemeClr val="bg1"/>
                </a:solidFill>
              </a:defRPr>
            </a:lvl1pPr>
          </a:lstStyle>
          <a:p>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685800" y="3886200"/>
            <a:ext cx="7772400" cy="566005"/>
          </a:xfrm>
        </p:spPr>
        <p:txBody>
          <a:bodyPr>
            <a:normAutofit/>
          </a:bodyPr>
          <a:lstStyle>
            <a:lvl1pPr marL="0" indent="0" algn="r">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 name="正方形/長方形 9"/>
          <p:cNvSpPr/>
          <p:nvPr userDrawn="1"/>
        </p:nvSpPr>
        <p:spPr>
          <a:xfrm flipV="1">
            <a:off x="0" y="-1"/>
            <a:ext cx="244235" cy="237265"/>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3" name="正方形/長方形 12"/>
          <p:cNvSpPr/>
          <p:nvPr userDrawn="1"/>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 name="正方形/長方形 15"/>
          <p:cNvSpPr/>
          <p:nvPr userDrawn="1"/>
        </p:nvSpPr>
        <p:spPr>
          <a:xfrm flipV="1">
            <a:off x="244236" y="0"/>
            <a:ext cx="244235" cy="237265"/>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18" name="図 17"/>
          <p:cNvPicPr>
            <a:picLocks noChangeAspect="1"/>
          </p:cNvPicPr>
          <p:nvPr userDrawn="1"/>
        </p:nvPicPr>
        <p:blipFill>
          <a:blip r:embed="rId2"/>
          <a:stretch>
            <a:fillRect/>
          </a:stretch>
        </p:blipFill>
        <p:spPr>
          <a:xfrm>
            <a:off x="99885" y="6717943"/>
            <a:ext cx="639634" cy="95299"/>
          </a:xfrm>
          <a:prstGeom prst="rect">
            <a:avLst/>
          </a:prstGeom>
        </p:spPr>
      </p:pic>
      <p:pic>
        <p:nvPicPr>
          <p:cNvPr id="19" name="図 18"/>
          <p:cNvPicPr>
            <a:picLocks noChangeAspect="1"/>
          </p:cNvPicPr>
          <p:nvPr userDrawn="1"/>
        </p:nvPicPr>
        <p:blipFill>
          <a:blip r:embed="rId3"/>
          <a:stretch>
            <a:fillRect/>
          </a:stretch>
        </p:blipFill>
        <p:spPr>
          <a:xfrm>
            <a:off x="742723" y="6719347"/>
            <a:ext cx="401579" cy="103634"/>
          </a:xfrm>
          <a:prstGeom prst="rect">
            <a:avLst/>
          </a:prstGeom>
        </p:spPr>
      </p:pic>
      <p:sp>
        <p:nvSpPr>
          <p:cNvPr id="22" name="正方形/長方形 21"/>
          <p:cNvSpPr/>
          <p:nvPr userDrawn="1"/>
        </p:nvSpPr>
        <p:spPr>
          <a:xfrm flipH="1" flipV="1">
            <a:off x="9059333" y="-2"/>
            <a:ext cx="97309" cy="6858002"/>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21" name="正方形/長方形 20"/>
          <p:cNvSpPr/>
          <p:nvPr userDrawn="1"/>
        </p:nvSpPr>
        <p:spPr>
          <a:xfrm flipV="1">
            <a:off x="9059334" y="6662710"/>
            <a:ext cx="97896"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pic>
        <p:nvPicPr>
          <p:cNvPr id="8" name="図 7" descr="単独LOGO01.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70204" y="5560175"/>
            <a:ext cx="987996" cy="1082996"/>
          </a:xfrm>
          <a:prstGeom prst="rect">
            <a:avLst/>
          </a:prstGeom>
        </p:spPr>
      </p:pic>
    </p:spTree>
    <p:extLst>
      <p:ext uri="{BB962C8B-B14F-4D97-AF65-F5344CB8AC3E}">
        <p14:creationId xmlns:p14="http://schemas.microsoft.com/office/powerpoint/2010/main" val="423721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907437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0" y="6658020"/>
            <a:ext cx="1095570" cy="199979"/>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71797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386068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6" name="スライド番号プレースホルダー 5"/>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3672147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4007100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0" y="6658020"/>
            <a:ext cx="1095570" cy="199979"/>
          </a:xfrm>
          <a:prstGeom prst="rect">
            <a:avLst/>
          </a:prstGeom>
        </p:spPr>
        <p:txBody>
          <a:bodyPr/>
          <a:lstStyle/>
          <a:p>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815828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5" name="スライド番号プレースホルダー 4"/>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959072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1093683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122703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プレースホルダーまでドラッグするかアイコンをクリックして図を追加</a:t>
            </a:r>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7" name="スライド番号プレースホルダー 6"/>
          <p:cNvSpPr>
            <a:spLocks noGrp="1"/>
          </p:cNvSpPr>
          <p:nvPr>
            <p:ph type="sldNum" sz="quarter" idx="12"/>
          </p:nvPr>
        </p:nvSpPr>
        <p:spPr/>
        <p:txBody>
          <a:bodyPr/>
          <a:lstStyle/>
          <a:p>
            <a:fld id="{8FF8CC5D-A65D-5946-99B5-645367A967AD}" type="slidenum">
              <a:rPr kumimoji="1" lang="ja-JP" altLang="en-US" smtClean="0"/>
              <a:t>‹#›</a:t>
            </a:fld>
            <a:endParaRPr kumimoji="1" lang="ja-JP" altLang="en-US"/>
          </a:p>
        </p:txBody>
      </p:sp>
    </p:spTree>
    <p:extLst>
      <p:ext uri="{BB962C8B-B14F-4D97-AF65-F5344CB8AC3E}">
        <p14:creationId xmlns:p14="http://schemas.microsoft.com/office/powerpoint/2010/main" val="2567116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686800" cy="416221"/>
          </a:xfrm>
          <a:prstGeom prst="rect">
            <a:avLst/>
          </a:prstGeom>
        </p:spPr>
        <p:txBody>
          <a:bodyPr vert="horz" lIns="91440" tIns="45720" rIns="91440" bIns="45720" rtlCol="0" anchor="ctr">
            <a:no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976974"/>
            <a:ext cx="8229600" cy="5149190"/>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pic>
        <p:nvPicPr>
          <p:cNvPr id="12" name="図 11"/>
          <p:cNvPicPr>
            <a:picLocks noChangeAspect="1"/>
          </p:cNvPicPr>
          <p:nvPr/>
        </p:nvPicPr>
        <p:blipFill>
          <a:blip r:embed="rId13"/>
          <a:stretch>
            <a:fillRect/>
          </a:stretch>
        </p:blipFill>
        <p:spPr>
          <a:xfrm>
            <a:off x="7974619" y="6708204"/>
            <a:ext cx="639634" cy="95299"/>
          </a:xfrm>
          <a:prstGeom prst="rect">
            <a:avLst/>
          </a:prstGeom>
        </p:spPr>
      </p:pic>
      <p:sp>
        <p:nvSpPr>
          <p:cNvPr id="16" name="正方形/長方形 15"/>
          <p:cNvSpPr/>
          <p:nvPr/>
        </p:nvSpPr>
        <p:spPr>
          <a:xfrm flipV="1">
            <a:off x="0" y="6662718"/>
            <a:ext cx="9144000" cy="201893"/>
          </a:xfrm>
          <a:prstGeom prst="rect">
            <a:avLst/>
          </a:prstGeom>
          <a:solidFill>
            <a:srgbClr val="33ACBD"/>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9" name="正方形/長方形 18"/>
          <p:cNvSpPr/>
          <p:nvPr/>
        </p:nvSpPr>
        <p:spPr>
          <a:xfrm flipV="1">
            <a:off x="9065846" y="6662710"/>
            <a:ext cx="91383" cy="201897"/>
          </a:xfrm>
          <a:prstGeom prst="rect">
            <a:avLst/>
          </a:prstGeom>
          <a:solidFill>
            <a:srgbClr val="CC0000"/>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cxnSp>
        <p:nvCxnSpPr>
          <p:cNvPr id="5" name="直線コネクタ 4"/>
          <p:cNvCxnSpPr/>
          <p:nvPr/>
        </p:nvCxnSpPr>
        <p:spPr>
          <a:xfrm>
            <a:off x="457200" y="703900"/>
            <a:ext cx="8686800" cy="6498"/>
          </a:xfrm>
          <a:prstGeom prst="line">
            <a:avLst/>
          </a:prstGeom>
          <a:ln w="12700" cmpd="sng">
            <a:solidFill>
              <a:srgbClr val="33ACBD"/>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0" y="703900"/>
            <a:ext cx="457200" cy="0"/>
          </a:xfrm>
          <a:prstGeom prst="line">
            <a:avLst/>
          </a:prstGeom>
          <a:ln w="12700" cmpd="sng">
            <a:solidFill>
              <a:srgbClr val="CC0000"/>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p:cNvSpPr>
            <a:spLocks noGrp="1"/>
          </p:cNvSpPr>
          <p:nvPr>
            <p:ph type="sldNum" sz="quarter" idx="4"/>
          </p:nvPr>
        </p:nvSpPr>
        <p:spPr>
          <a:xfrm>
            <a:off x="6932246" y="6651702"/>
            <a:ext cx="2133600" cy="217800"/>
          </a:xfrm>
          <a:prstGeom prst="rect">
            <a:avLst/>
          </a:prstGeom>
        </p:spPr>
        <p:txBody>
          <a:bodyPr vert="horz" lIns="91440" tIns="45720" rIns="91440" bIns="45720" rtlCol="0" anchor="ctr"/>
          <a:lstStyle>
            <a:lvl1pPr algn="r">
              <a:defRPr sz="1000">
                <a:solidFill>
                  <a:schemeClr val="bg1"/>
                </a:solidFill>
                <a:latin typeface="American Typewriter"/>
                <a:cs typeface="American Typewriter"/>
              </a:defRPr>
            </a:lvl1pPr>
          </a:lstStyle>
          <a:p>
            <a:fld id="{8FF8CC5D-A65D-5946-99B5-645367A967AD}" type="slidenum">
              <a:rPr lang="ja-JP" altLang="en-US" smtClean="0"/>
              <a:pPr/>
              <a:t>‹#›</a:t>
            </a:fld>
            <a:endParaRPr lang="ja-JP" altLang="en-US" dirty="0"/>
          </a:p>
        </p:txBody>
      </p:sp>
    </p:spTree>
    <p:extLst>
      <p:ext uri="{BB962C8B-B14F-4D97-AF65-F5344CB8AC3E}">
        <p14:creationId xmlns:p14="http://schemas.microsoft.com/office/powerpoint/2010/main" val="2776234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kumimoji="1" sz="2800" kern="1200">
          <a:solidFill>
            <a:srgbClr val="7F7F7F"/>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wmf"/><Relationship Id="rId8" Type="http://schemas.openxmlformats.org/officeDocument/2006/relationships/image" Target="../media/image15.png"/><Relationship Id="rId9" Type="http://schemas.openxmlformats.org/officeDocument/2006/relationships/hyperlink" Target="http://www.google.com/press/podium/ses2006.html" TargetMode="External"/><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8FF8CC5D-A65D-5946-99B5-645367A967AD}" type="slidenum">
              <a:rPr kumimoji="1" lang="ja-JP" altLang="en-US" smtClean="0"/>
              <a:t>1</a:t>
            </a:fld>
            <a:endParaRPr kumimoji="1" lang="ja-JP" altLang="en-US" dirty="0"/>
          </a:p>
        </p:txBody>
      </p:sp>
      <p:sp>
        <p:nvSpPr>
          <p:cNvPr id="6" name="正方形/長方形 5"/>
          <p:cNvSpPr/>
          <p:nvPr/>
        </p:nvSpPr>
        <p:spPr>
          <a:xfrm>
            <a:off x="830355" y="2775338"/>
            <a:ext cx="7499634"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2800" dirty="0" smtClean="0">
                <a:solidFill>
                  <a:srgbClr val="FFFFFF"/>
                </a:solidFill>
                <a:effectLst/>
                <a:latin typeface="Arial"/>
                <a:ea typeface="HGP創英角ｺﾞｼｯｸUB" pitchFamily="50" charset="-128"/>
                <a:cs typeface="Arial"/>
              </a:rPr>
              <a:t>IT</a:t>
            </a:r>
            <a:r>
              <a:rPr lang="ja-JP" altLang="en-US" sz="2800" dirty="0">
                <a:solidFill>
                  <a:srgbClr val="FFFFFF"/>
                </a:solidFill>
                <a:latin typeface="Arial"/>
                <a:ea typeface="HGP創英角ｺﾞｼｯｸUB" pitchFamily="50" charset="-128"/>
                <a:cs typeface="Arial"/>
              </a:rPr>
              <a:t>企業</a:t>
            </a:r>
            <a:r>
              <a:rPr lang="ja-JP" altLang="en-US" sz="2800" dirty="0" smtClean="0">
                <a:solidFill>
                  <a:srgbClr val="FFFFFF"/>
                </a:solidFill>
                <a:latin typeface="Arial"/>
                <a:ea typeface="HGP創英角ｺﾞｼｯｸUB" pitchFamily="50" charset="-128"/>
                <a:cs typeface="Arial"/>
              </a:rPr>
              <a:t>のビジネスモデルと事業戦略</a:t>
            </a:r>
            <a:endParaRPr lang="en-US" altLang="ja-JP" sz="2800" dirty="0">
              <a:solidFill>
                <a:srgbClr val="FFFFFF"/>
              </a:solidFill>
              <a:effectLst/>
              <a:latin typeface="Arial"/>
              <a:ea typeface="HGP創英角ｺﾞｼｯｸUB" pitchFamily="50" charset="-128"/>
              <a:cs typeface="Arial"/>
            </a:endParaRPr>
          </a:p>
        </p:txBody>
      </p:sp>
      <p:sp>
        <p:nvSpPr>
          <p:cNvPr id="7" name="正方形/長方形 6"/>
          <p:cNvSpPr/>
          <p:nvPr/>
        </p:nvSpPr>
        <p:spPr>
          <a:xfrm>
            <a:off x="830354" y="2775338"/>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pic>
        <p:nvPicPr>
          <p:cNvPr id="8" name="図 7" descr="単独LOGO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1993" y="5556998"/>
            <a:ext cx="987996" cy="1082996"/>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5630" y="5545290"/>
            <a:ext cx="2398587" cy="1094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38775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8077200" y="6690381"/>
            <a:ext cx="981767" cy="167619"/>
          </a:xfrm>
          <a:prstGeom prst="rect">
            <a:avLst/>
          </a:prstGeom>
          <a:ln>
            <a:noFill/>
          </a:ln>
          <a:effectLst>
            <a:outerShdw blurRad="292100" dist="139700" dir="2700000" algn="tl" rotWithShape="0">
              <a:srgbClr val="333333">
                <a:alpha val="65000"/>
              </a:srgbClr>
            </a:outerShdw>
          </a:effectLst>
        </p:spPr>
      </p:pic>
      <p:sp>
        <p:nvSpPr>
          <p:cNvPr id="2" name="正方形/長方形 1"/>
          <p:cNvSpPr/>
          <p:nvPr/>
        </p:nvSpPr>
        <p:spPr>
          <a:xfrm>
            <a:off x="4655271" y="4376423"/>
            <a:ext cx="4403697"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r"/>
            <a:r>
              <a:rPr lang="ja-JP" altLang="en-US" sz="2400" dirty="0" smtClean="0">
                <a:solidFill>
                  <a:schemeClr val="bg1"/>
                </a:solidFill>
              </a:rPr>
              <a:t>プライベートクラウドは</a:t>
            </a:r>
            <a:endParaRPr lang="en-US" altLang="ja-JP" sz="2400" dirty="0" smtClean="0">
              <a:solidFill>
                <a:schemeClr val="bg1"/>
              </a:solidFill>
            </a:endParaRPr>
          </a:p>
          <a:p>
            <a:pPr algn="r"/>
            <a:r>
              <a:rPr lang="ja-JP" altLang="en-US" sz="2400" dirty="0" smtClean="0">
                <a:solidFill>
                  <a:schemeClr val="bg1"/>
                </a:solidFill>
              </a:rPr>
              <a:t>何故生まれたのか</a:t>
            </a:r>
            <a:r>
              <a:rPr lang="en-US" altLang="ja-JP" sz="2400" dirty="0" smtClean="0">
                <a:solidFill>
                  <a:schemeClr val="bg1"/>
                </a:solidFill>
              </a:rPr>
              <a:t>?</a:t>
            </a:r>
            <a:endParaRPr lang="ja-JP" altLang="en-US" sz="2400" dirty="0" smtClean="0">
              <a:solidFill>
                <a:schemeClr val="bg1"/>
              </a:solidFill>
              <a:effectLst/>
              <a:latin typeface="Arial"/>
              <a:ea typeface="HGP創英角ｺﾞｼｯｸUB" pitchFamily="50" charset="-128"/>
              <a:cs typeface="Arial"/>
            </a:endParaRPr>
          </a:p>
        </p:txBody>
      </p:sp>
      <p:sp>
        <p:nvSpPr>
          <p:cNvPr id="6" name="正方形/長方形 5"/>
          <p:cNvSpPr/>
          <p:nvPr/>
        </p:nvSpPr>
        <p:spPr>
          <a:xfrm>
            <a:off x="4572001" y="4376423"/>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Tree>
    <p:extLst>
      <p:ext uri="{BB962C8B-B14F-4D97-AF65-F5344CB8AC3E}">
        <p14:creationId xmlns:p14="http://schemas.microsoft.com/office/powerpoint/2010/main" val="338782846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図形グループ 7"/>
          <p:cNvGrpSpPr/>
          <p:nvPr/>
        </p:nvGrpSpPr>
        <p:grpSpPr>
          <a:xfrm>
            <a:off x="228601" y="2667000"/>
            <a:ext cx="8686797" cy="3124200"/>
            <a:chOff x="228601" y="2667000"/>
            <a:chExt cx="8686797" cy="3124200"/>
          </a:xfrm>
        </p:grpSpPr>
        <p:sp>
          <p:nvSpPr>
            <p:cNvPr id="170" name="角丸四角形 169"/>
            <p:cNvSpPr/>
            <p:nvPr/>
          </p:nvSpPr>
          <p:spPr bwMode="auto">
            <a:xfrm>
              <a:off x="228601" y="2667000"/>
              <a:ext cx="8686797" cy="3124199"/>
            </a:xfrm>
            <a:prstGeom prst="roundRect">
              <a:avLst>
                <a:gd name="adj" fmla="val 4287"/>
              </a:avLst>
            </a:prstGeom>
            <a:solidFill>
              <a:srgbClr val="FF6666"/>
            </a:solidFill>
            <a:ln>
              <a:noFill/>
              <a:headEnd type="none" w="med" len="med"/>
              <a:tailEnd type="none" w="med" len="med"/>
            </a:ln>
            <a:effectLst/>
            <a:extLst/>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chemeClr val="bg1"/>
                </a:solidFill>
                <a:effectLst/>
                <a:latin typeface="Arial" charset="0"/>
                <a:ea typeface="HG丸ｺﾞｼｯｸM-PRO" pitchFamily="50" charset="-128"/>
              </a:endParaRPr>
            </a:p>
          </p:txBody>
        </p:sp>
        <p:sp>
          <p:nvSpPr>
            <p:cNvPr id="171" name="テキスト ボックス 170"/>
            <p:cNvSpPr txBox="1"/>
            <p:nvPr/>
          </p:nvSpPr>
          <p:spPr>
            <a:xfrm>
              <a:off x="3456384" y="5421868"/>
              <a:ext cx="2183611" cy="369332"/>
            </a:xfrm>
            <a:prstGeom prst="rect">
              <a:avLst/>
            </a:prstGeom>
            <a:noFill/>
          </p:spPr>
          <p:txBody>
            <a:bodyPr wrap="none" rtlCol="0">
              <a:spAutoFit/>
            </a:bodyPr>
            <a:lstStyle/>
            <a:p>
              <a:pPr algn="ctr"/>
              <a:r>
                <a:rPr kumimoji="1" lang="ja-JP" altLang="en-US" sz="1800" b="1" dirty="0" smtClean="0">
                  <a:solidFill>
                    <a:schemeClr val="bg1"/>
                  </a:solidFill>
                </a:rPr>
                <a:t>ハイブリッド・クラウド</a:t>
              </a:r>
              <a:endParaRPr kumimoji="1" lang="ja-JP" altLang="en-US" sz="1800" b="1" dirty="0">
                <a:solidFill>
                  <a:schemeClr val="bg1"/>
                </a:solidFill>
              </a:endParaRPr>
            </a:p>
          </p:txBody>
        </p:sp>
      </p:grpSp>
      <p:grpSp>
        <p:nvGrpSpPr>
          <p:cNvPr id="2" name="図形グループ 1"/>
          <p:cNvGrpSpPr/>
          <p:nvPr/>
        </p:nvGrpSpPr>
        <p:grpSpPr>
          <a:xfrm>
            <a:off x="3276600" y="2743200"/>
            <a:ext cx="5486400" cy="2579132"/>
            <a:chOff x="3276600" y="2743200"/>
            <a:chExt cx="5486400" cy="2579132"/>
          </a:xfrm>
        </p:grpSpPr>
        <p:sp>
          <p:nvSpPr>
            <p:cNvPr id="13" name="角丸四角形 12"/>
            <p:cNvSpPr/>
            <p:nvPr/>
          </p:nvSpPr>
          <p:spPr bwMode="auto">
            <a:xfrm>
              <a:off x="3276600" y="2743200"/>
              <a:ext cx="5486400" cy="2579132"/>
            </a:xfrm>
            <a:prstGeom prst="roundRect">
              <a:avLst>
                <a:gd name="adj" fmla="val 4287"/>
              </a:avLst>
            </a:prstGeom>
            <a:solidFill>
              <a:schemeClr val="accent5"/>
            </a:solidFill>
            <a:ln>
              <a:noFill/>
              <a:headEnd type="none" w="med" len="med"/>
              <a:tailEnd type="none" w="med" len="med"/>
            </a:ln>
            <a:ex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153" name="テキスト ボックス 152"/>
            <p:cNvSpPr txBox="1"/>
            <p:nvPr/>
          </p:nvSpPr>
          <p:spPr>
            <a:xfrm>
              <a:off x="5993090" y="4394200"/>
              <a:ext cx="2236510" cy="338554"/>
            </a:xfrm>
            <a:prstGeom prst="rect">
              <a:avLst/>
            </a:prstGeom>
            <a:noFill/>
          </p:spPr>
          <p:txBody>
            <a:bodyPr wrap="none" rtlCol="0">
              <a:spAutoFit/>
            </a:bodyPr>
            <a:lstStyle/>
            <a:p>
              <a:pPr algn="ctr"/>
              <a:r>
                <a:rPr kumimoji="1" lang="ja-JP" altLang="en-US" sz="1600" dirty="0" smtClean="0">
                  <a:solidFill>
                    <a:srgbClr val="FFFFFF"/>
                  </a:solidFill>
                </a:rPr>
                <a:t>複数企業共用リソース</a:t>
              </a:r>
              <a:endParaRPr kumimoji="1" lang="ja-JP" altLang="en-US" sz="1600" dirty="0">
                <a:solidFill>
                  <a:srgbClr val="FFFFFF"/>
                </a:solidFill>
              </a:endParaRPr>
            </a:p>
          </p:txBody>
        </p:sp>
        <p:sp>
          <p:nvSpPr>
            <p:cNvPr id="159" name="テキスト ボックス 158"/>
            <p:cNvSpPr txBox="1"/>
            <p:nvPr/>
          </p:nvSpPr>
          <p:spPr>
            <a:xfrm>
              <a:off x="4799062" y="4876800"/>
              <a:ext cx="2492990" cy="369332"/>
            </a:xfrm>
            <a:prstGeom prst="rect">
              <a:avLst/>
            </a:prstGeom>
            <a:noFill/>
          </p:spPr>
          <p:txBody>
            <a:bodyPr wrap="none" rtlCol="0">
              <a:spAutoFit/>
            </a:bodyPr>
            <a:lstStyle/>
            <a:p>
              <a:pPr algn="ctr"/>
              <a:r>
                <a:rPr kumimoji="1" lang="ja-JP" altLang="en-US" sz="1800" dirty="0" smtClean="0">
                  <a:solidFill>
                    <a:srgbClr val="FFFFFF"/>
                  </a:solidFill>
                </a:rPr>
                <a:t>パブリック・クラウド</a:t>
              </a:r>
              <a:endParaRPr kumimoji="1" lang="ja-JP" altLang="en-US" sz="1800" dirty="0">
                <a:solidFill>
                  <a:srgbClr val="FFFFFF"/>
                </a:solidFill>
              </a:endParaRPr>
            </a:p>
          </p:txBody>
        </p:sp>
      </p:grpSp>
      <p:sp>
        <p:nvSpPr>
          <p:cNvPr id="21506" name="Rectangle 2"/>
          <p:cNvSpPr>
            <a:spLocks noGrp="1" noChangeArrowheads="1"/>
          </p:cNvSpPr>
          <p:nvPr>
            <p:ph type="title"/>
          </p:nvPr>
        </p:nvSpPr>
        <p:spPr>
          <a:xfrm>
            <a:off x="152400" y="152400"/>
            <a:ext cx="8991600" cy="533400"/>
          </a:xfrm>
        </p:spPr>
        <p:txBody>
          <a:bodyPr/>
          <a:lstStyle/>
          <a:p>
            <a:r>
              <a:rPr lang="ja-JP" altLang="en-US" sz="2800" dirty="0"/>
              <a:t>クラウドの定義／配置</a:t>
            </a:r>
            <a:r>
              <a:rPr lang="ja-JP" altLang="en-US" sz="2800" dirty="0" smtClean="0"/>
              <a:t>モデル </a:t>
            </a:r>
            <a:r>
              <a:rPr lang="en-US" altLang="ja-JP" sz="2800" dirty="0" smtClean="0"/>
              <a:t>(Deployment Model)</a:t>
            </a:r>
            <a:endParaRPr lang="ja-JP" altLang="en-US" sz="2800" dirty="0" smtClean="0">
              <a:ea typeface="ＭＳ Ｐゴシック" charset="-128"/>
            </a:endParaRPr>
          </a:p>
        </p:txBody>
      </p:sp>
      <p:grpSp>
        <p:nvGrpSpPr>
          <p:cNvPr id="5" name="図形グループ 4"/>
          <p:cNvGrpSpPr/>
          <p:nvPr/>
        </p:nvGrpSpPr>
        <p:grpSpPr>
          <a:xfrm>
            <a:off x="390688" y="2743200"/>
            <a:ext cx="2747636" cy="2579132"/>
            <a:chOff x="390688" y="2743200"/>
            <a:chExt cx="2747636" cy="2579132"/>
          </a:xfrm>
        </p:grpSpPr>
        <p:sp>
          <p:nvSpPr>
            <p:cNvPr id="156" name="角丸四角形 155"/>
            <p:cNvSpPr/>
            <p:nvPr/>
          </p:nvSpPr>
          <p:spPr bwMode="auto">
            <a:xfrm>
              <a:off x="390688" y="2743200"/>
              <a:ext cx="2723823" cy="2579132"/>
            </a:xfrm>
            <a:prstGeom prst="roundRect">
              <a:avLst>
                <a:gd name="adj" fmla="val 7058"/>
              </a:avLst>
            </a:prstGeom>
            <a:solidFill>
              <a:schemeClr val="accent1">
                <a:lumMod val="20000"/>
                <a:lumOff val="80000"/>
              </a:schemeClr>
            </a:solidFill>
            <a:ln>
              <a:noFill/>
              <a:headEnd type="none" w="med" len="med"/>
              <a:tailEnd type="none" w="med" len="med"/>
            </a:ln>
            <a:extLst/>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grpSp>
          <p:nvGrpSpPr>
            <p:cNvPr id="149" name="図形グループ 148"/>
            <p:cNvGrpSpPr/>
            <p:nvPr/>
          </p:nvGrpSpPr>
          <p:grpSpPr>
            <a:xfrm>
              <a:off x="914638" y="2925724"/>
              <a:ext cx="1723549" cy="1291345"/>
              <a:chOff x="1190625" y="4187825"/>
              <a:chExt cx="973137" cy="685800"/>
            </a:xfrm>
          </p:grpSpPr>
          <p:pic>
            <p:nvPicPr>
              <p:cNvPr id="150" name="Picture 82" descr="server"/>
              <p:cNvPicPr>
                <a:picLocks noChangeAspect="1" noChangeArrowheads="1"/>
              </p:cNvPicPr>
              <p:nvPr/>
            </p:nvPicPr>
            <p:blipFill>
              <a:blip r:embed="rId3"/>
              <a:srcRect/>
              <a:stretch>
                <a:fillRect/>
              </a:stretch>
            </p:blipFill>
            <p:spPr bwMode="auto">
              <a:xfrm>
                <a:off x="1190625" y="4187825"/>
                <a:ext cx="469900" cy="668337"/>
              </a:xfrm>
              <a:prstGeom prst="rect">
                <a:avLst/>
              </a:prstGeom>
              <a:noFill/>
              <a:ln w="9525">
                <a:noFill/>
                <a:miter lim="800000"/>
                <a:headEnd/>
                <a:tailEnd/>
              </a:ln>
            </p:spPr>
          </p:pic>
          <p:pic>
            <p:nvPicPr>
              <p:cNvPr id="151" name="Picture 82" descr="server"/>
              <p:cNvPicPr>
                <a:picLocks noChangeAspect="1" noChangeArrowheads="1"/>
              </p:cNvPicPr>
              <p:nvPr/>
            </p:nvPicPr>
            <p:blipFill>
              <a:blip r:embed="rId3"/>
              <a:srcRect/>
              <a:stretch>
                <a:fillRect/>
              </a:stretch>
            </p:blipFill>
            <p:spPr bwMode="auto">
              <a:xfrm>
                <a:off x="1460500" y="4191000"/>
                <a:ext cx="468312" cy="669925"/>
              </a:xfrm>
              <a:prstGeom prst="rect">
                <a:avLst/>
              </a:prstGeom>
              <a:noFill/>
              <a:ln w="9525">
                <a:noFill/>
                <a:miter lim="800000"/>
                <a:headEnd/>
                <a:tailEnd/>
              </a:ln>
            </p:spPr>
          </p:pic>
          <p:pic>
            <p:nvPicPr>
              <p:cNvPr id="152" name="Picture 82" descr="server"/>
              <p:cNvPicPr>
                <a:picLocks noChangeAspect="1" noChangeArrowheads="1"/>
              </p:cNvPicPr>
              <p:nvPr/>
            </p:nvPicPr>
            <p:blipFill>
              <a:blip r:embed="rId3"/>
              <a:srcRect/>
              <a:stretch>
                <a:fillRect/>
              </a:stretch>
            </p:blipFill>
            <p:spPr bwMode="auto">
              <a:xfrm>
                <a:off x="1693862" y="4203700"/>
                <a:ext cx="469900" cy="669925"/>
              </a:xfrm>
              <a:prstGeom prst="rect">
                <a:avLst/>
              </a:prstGeom>
              <a:noFill/>
              <a:ln w="9525">
                <a:noFill/>
                <a:miter lim="800000"/>
                <a:headEnd/>
                <a:tailEnd/>
              </a:ln>
            </p:spPr>
          </p:pic>
        </p:grpSp>
        <p:sp>
          <p:nvSpPr>
            <p:cNvPr id="158" name="テキスト ボックス 157"/>
            <p:cNvSpPr txBox="1"/>
            <p:nvPr/>
          </p:nvSpPr>
          <p:spPr>
            <a:xfrm>
              <a:off x="414501" y="4876800"/>
              <a:ext cx="2723823" cy="369332"/>
            </a:xfrm>
            <a:prstGeom prst="rect">
              <a:avLst/>
            </a:prstGeom>
            <a:noFill/>
          </p:spPr>
          <p:txBody>
            <a:bodyPr wrap="none" rtlCol="0">
              <a:spAutoFit/>
            </a:bodyPr>
            <a:lstStyle/>
            <a:p>
              <a:pPr algn="ctr"/>
              <a:r>
                <a:rPr kumimoji="1" lang="ja-JP" altLang="en-US" sz="1800" dirty="0" smtClean="0">
                  <a:solidFill>
                    <a:srgbClr val="000090"/>
                  </a:solidFill>
                </a:rPr>
                <a:t>プライベート・クラウド</a:t>
              </a:r>
              <a:endParaRPr kumimoji="1" lang="ja-JP" altLang="en-US" sz="1800" dirty="0">
                <a:solidFill>
                  <a:srgbClr val="000090"/>
                </a:solidFill>
              </a:endParaRPr>
            </a:p>
          </p:txBody>
        </p:sp>
        <p:sp>
          <p:nvSpPr>
            <p:cNvPr id="160" name="テキスト ボックス 159"/>
            <p:cNvSpPr txBox="1"/>
            <p:nvPr/>
          </p:nvSpPr>
          <p:spPr>
            <a:xfrm>
              <a:off x="628636" y="4394200"/>
              <a:ext cx="2236510" cy="338554"/>
            </a:xfrm>
            <a:prstGeom prst="rect">
              <a:avLst/>
            </a:prstGeom>
            <a:noFill/>
          </p:spPr>
          <p:txBody>
            <a:bodyPr wrap="none" rtlCol="0">
              <a:spAutoFit/>
            </a:bodyPr>
            <a:lstStyle/>
            <a:p>
              <a:pPr algn="ctr"/>
              <a:r>
                <a:rPr kumimoji="1" lang="ja-JP" altLang="en-US" sz="1600" dirty="0" smtClean="0">
                  <a:solidFill>
                    <a:srgbClr val="000090"/>
                  </a:solidFill>
                </a:rPr>
                <a:t>個別企業専用リソース</a:t>
              </a:r>
              <a:endParaRPr kumimoji="1" lang="ja-JP" altLang="en-US" sz="1600" dirty="0">
                <a:solidFill>
                  <a:srgbClr val="000090"/>
                </a:solidFill>
              </a:endParaRPr>
            </a:p>
          </p:txBody>
        </p:sp>
      </p:grpSp>
      <p:grpSp>
        <p:nvGrpSpPr>
          <p:cNvPr id="18" name="図形グループ 17"/>
          <p:cNvGrpSpPr/>
          <p:nvPr/>
        </p:nvGrpSpPr>
        <p:grpSpPr>
          <a:xfrm>
            <a:off x="228600" y="5867400"/>
            <a:ext cx="8686799" cy="685800"/>
            <a:chOff x="228600" y="5867400"/>
            <a:chExt cx="8686799" cy="685800"/>
          </a:xfrm>
        </p:grpSpPr>
        <p:sp>
          <p:nvSpPr>
            <p:cNvPr id="16" name="左右矢印 15"/>
            <p:cNvSpPr/>
            <p:nvPr/>
          </p:nvSpPr>
          <p:spPr bwMode="auto">
            <a:xfrm>
              <a:off x="228600" y="5867400"/>
              <a:ext cx="8686799" cy="685800"/>
            </a:xfrm>
            <a:prstGeom prst="leftRightArrow">
              <a:avLst>
                <a:gd name="adj1" fmla="val 70000"/>
                <a:gd name="adj2" fmla="val 50000"/>
              </a:avLst>
            </a:prstGeom>
            <a:gradFill flip="none" rotWithShape="1">
              <a:gsLst>
                <a:gs pos="0">
                  <a:srgbClr val="0000FF"/>
                </a:gs>
                <a:gs pos="100000">
                  <a:srgbClr val="008000"/>
                </a:gs>
              </a:gsLst>
              <a:lin ang="0" scaled="1"/>
              <a:tileRect/>
            </a:gra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chemeClr val="bg1"/>
                </a:solidFill>
                <a:effectLst/>
                <a:latin typeface="Arial" charset="0"/>
                <a:ea typeface="HG丸ｺﾞｼｯｸM-PRO" pitchFamily="50" charset="-128"/>
              </a:endParaRPr>
            </a:p>
          </p:txBody>
        </p:sp>
        <p:sp>
          <p:nvSpPr>
            <p:cNvPr id="17" name="テキスト ボックス 16"/>
            <p:cNvSpPr txBox="1"/>
            <p:nvPr/>
          </p:nvSpPr>
          <p:spPr>
            <a:xfrm>
              <a:off x="592402" y="6019800"/>
              <a:ext cx="1851789" cy="400110"/>
            </a:xfrm>
            <a:prstGeom prst="rect">
              <a:avLst/>
            </a:prstGeom>
            <a:noFill/>
          </p:spPr>
          <p:txBody>
            <a:bodyPr wrap="none" rtlCol="0">
              <a:spAutoFit/>
            </a:bodyPr>
            <a:lstStyle/>
            <a:p>
              <a:r>
                <a:rPr kumimoji="1" lang="ja-JP" altLang="en-US" sz="2000" dirty="0" smtClean="0">
                  <a:solidFill>
                    <a:schemeClr val="bg1"/>
                  </a:solidFill>
                </a:rPr>
                <a:t>個別</a:t>
              </a:r>
              <a:r>
                <a:rPr kumimoji="1" lang="en-US" altLang="ja-JP" sz="2000" dirty="0" smtClean="0">
                  <a:solidFill>
                    <a:schemeClr val="bg1"/>
                  </a:solidFill>
                </a:rPr>
                <a:t>･</a:t>
              </a:r>
              <a:r>
                <a:rPr kumimoji="1" lang="ja-JP" altLang="en-US" sz="2000" dirty="0" smtClean="0">
                  <a:solidFill>
                    <a:schemeClr val="bg1"/>
                  </a:solidFill>
                </a:rPr>
                <a:t>少数企業</a:t>
              </a:r>
              <a:endParaRPr kumimoji="1" lang="ja-JP" altLang="en-US" sz="2000" dirty="0">
                <a:solidFill>
                  <a:schemeClr val="bg1"/>
                </a:solidFill>
              </a:endParaRPr>
            </a:p>
          </p:txBody>
        </p:sp>
        <p:sp>
          <p:nvSpPr>
            <p:cNvPr id="172" name="テキスト ボックス 171"/>
            <p:cNvSpPr txBox="1"/>
            <p:nvPr/>
          </p:nvSpPr>
          <p:spPr>
            <a:xfrm>
              <a:off x="5583238" y="6019800"/>
              <a:ext cx="3005951" cy="400110"/>
            </a:xfrm>
            <a:prstGeom prst="rect">
              <a:avLst/>
            </a:prstGeom>
            <a:noFill/>
          </p:spPr>
          <p:txBody>
            <a:bodyPr wrap="none" rtlCol="0">
              <a:spAutoFit/>
            </a:bodyPr>
            <a:lstStyle/>
            <a:p>
              <a:pPr algn="r"/>
              <a:r>
                <a:rPr kumimoji="1" lang="ja-JP" altLang="en-US" sz="2000" dirty="0" smtClean="0">
                  <a:solidFill>
                    <a:schemeClr val="bg1"/>
                  </a:solidFill>
                </a:rPr>
                <a:t>不特定・複数企業／個人</a:t>
              </a:r>
              <a:endParaRPr kumimoji="1" lang="ja-JP" altLang="en-US" sz="2000" dirty="0">
                <a:solidFill>
                  <a:schemeClr val="bg1"/>
                </a:solidFill>
              </a:endParaRPr>
            </a:p>
          </p:txBody>
        </p:sp>
      </p:grpSp>
      <p:grpSp>
        <p:nvGrpSpPr>
          <p:cNvPr id="3" name="図形グループ 2"/>
          <p:cNvGrpSpPr/>
          <p:nvPr/>
        </p:nvGrpSpPr>
        <p:grpSpPr>
          <a:xfrm>
            <a:off x="5638799" y="949079"/>
            <a:ext cx="3276600" cy="1783961"/>
            <a:chOff x="5638799" y="949079"/>
            <a:chExt cx="3276600" cy="1783961"/>
          </a:xfrm>
        </p:grpSpPr>
        <p:sp>
          <p:nvSpPr>
            <p:cNvPr id="175" name="上下矢印 174"/>
            <p:cNvSpPr/>
            <p:nvPr/>
          </p:nvSpPr>
          <p:spPr bwMode="auto">
            <a:xfrm>
              <a:off x="6211402" y="1676400"/>
              <a:ext cx="363802" cy="1056640"/>
            </a:xfrm>
            <a:prstGeom prst="upDownArrow">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grpSp>
          <p:nvGrpSpPr>
            <p:cNvPr id="176" name="図形グループ 175"/>
            <p:cNvGrpSpPr/>
            <p:nvPr/>
          </p:nvGrpSpPr>
          <p:grpSpPr>
            <a:xfrm>
              <a:off x="5638800" y="949079"/>
              <a:ext cx="1566642" cy="727321"/>
              <a:chOff x="3843558" y="949079"/>
              <a:chExt cx="1566642" cy="727321"/>
            </a:xfrm>
          </p:grpSpPr>
          <p:sp>
            <p:nvSpPr>
              <p:cNvPr id="177" name="角丸四角形 176"/>
              <p:cNvSpPr/>
              <p:nvPr/>
            </p:nvSpPr>
            <p:spPr bwMode="auto">
              <a:xfrm>
                <a:off x="3843558" y="1382986"/>
                <a:ext cx="1500541" cy="293414"/>
              </a:xfrm>
              <a:prstGeom prst="roundRect">
                <a:avLst>
                  <a:gd name="adj" fmla="val 50000"/>
                </a:avLst>
              </a:prstGeom>
              <a:gradFill flip="none" rotWithShape="1">
                <a:gsLst>
                  <a:gs pos="0">
                    <a:srgbClr val="92D050"/>
                  </a:gs>
                  <a:gs pos="100000">
                    <a:srgbClr val="00B050"/>
                  </a:gs>
                </a:gsLst>
                <a:path path="shape">
                  <a:fillToRect l="50000" t="50000" r="50000" b="50000"/>
                </a:path>
                <a:tileRect/>
              </a:gradFill>
              <a:ln>
                <a:headEnd type="none" w="med" len="med"/>
                <a:tailEnd type="none" w="med" len="med"/>
              </a:ln>
            </p:spPr>
            <p:style>
              <a:lnRef idx="0">
                <a:schemeClr val="accent2"/>
              </a:lnRef>
              <a:fillRef idx="1003">
                <a:schemeClr val="lt1"/>
              </a:fillRef>
              <a:effectRef idx="3">
                <a:schemeClr val="accent2"/>
              </a:effectRef>
              <a:fontRef idx="minor">
                <a:schemeClr val="lt1"/>
              </a:fontRef>
            </p:style>
            <p:txBody>
              <a:bodyPr anchor="ctr"/>
              <a:lstStyle/>
              <a:p>
                <a:pPr algn="ctr">
                  <a:spcBef>
                    <a:spcPts val="0"/>
                  </a:spcBef>
                  <a:defRPr/>
                </a:pPr>
                <a:r>
                  <a:rPr kumimoji="0" lang="en-US" altLang="ja-JP" sz="1200" dirty="0">
                    <a:solidFill>
                      <a:srgbClr val="FFFFFF"/>
                    </a:solidFill>
                    <a:ea typeface="HGP創英角ｺﾞｼｯｸUB" pitchFamily="50" charset="-128"/>
                  </a:rPr>
                  <a:t>LAN</a:t>
                </a:r>
                <a:endParaRPr kumimoji="0" lang="ja-JP" altLang="en-US" sz="1200" dirty="0">
                  <a:solidFill>
                    <a:srgbClr val="FFFFFF"/>
                  </a:solidFill>
                  <a:ea typeface="HGP創英角ｺﾞｼｯｸUB" pitchFamily="50" charset="-128"/>
                </a:endParaRPr>
              </a:p>
            </p:txBody>
          </p:sp>
          <p:pic>
            <p:nvPicPr>
              <p:cNvPr id="178" name="Picture 7" descr="j0433941"/>
              <p:cNvPicPr>
                <a:picLocks noChangeAspect="1" noChangeArrowheads="1"/>
              </p:cNvPicPr>
              <p:nvPr/>
            </p:nvPicPr>
            <p:blipFill>
              <a:blip r:embed="rId4"/>
              <a:srcRect/>
              <a:stretch>
                <a:fillRect/>
              </a:stretch>
            </p:blipFill>
            <p:spPr bwMode="auto">
              <a:xfrm>
                <a:off x="3886200" y="949079"/>
                <a:ext cx="533400" cy="534988"/>
              </a:xfrm>
              <a:prstGeom prst="rect">
                <a:avLst/>
              </a:prstGeom>
              <a:noFill/>
              <a:ln w="9525">
                <a:noFill/>
                <a:miter lim="800000"/>
                <a:headEnd/>
                <a:tailEnd/>
              </a:ln>
            </p:spPr>
          </p:pic>
          <p:pic>
            <p:nvPicPr>
              <p:cNvPr id="179" name="Picture 7" descr="j0433941"/>
              <p:cNvPicPr>
                <a:picLocks noChangeAspect="1" noChangeArrowheads="1"/>
              </p:cNvPicPr>
              <p:nvPr/>
            </p:nvPicPr>
            <p:blipFill>
              <a:blip r:embed="rId4"/>
              <a:srcRect/>
              <a:stretch>
                <a:fillRect/>
              </a:stretch>
            </p:blipFill>
            <p:spPr bwMode="auto">
              <a:xfrm>
                <a:off x="4367213" y="950667"/>
                <a:ext cx="533400" cy="533400"/>
              </a:xfrm>
              <a:prstGeom prst="rect">
                <a:avLst/>
              </a:prstGeom>
              <a:noFill/>
              <a:ln w="9525">
                <a:noFill/>
                <a:miter lim="800000"/>
                <a:headEnd/>
                <a:tailEnd/>
              </a:ln>
            </p:spPr>
          </p:pic>
          <p:pic>
            <p:nvPicPr>
              <p:cNvPr id="180" name="Picture 7" descr="j0433941"/>
              <p:cNvPicPr>
                <a:picLocks noChangeAspect="1" noChangeArrowheads="1"/>
              </p:cNvPicPr>
              <p:nvPr/>
            </p:nvPicPr>
            <p:blipFill>
              <a:blip r:embed="rId4"/>
              <a:srcRect/>
              <a:stretch>
                <a:fillRect/>
              </a:stretch>
            </p:blipFill>
            <p:spPr bwMode="auto">
              <a:xfrm>
                <a:off x="4876800" y="950667"/>
                <a:ext cx="533400" cy="533400"/>
              </a:xfrm>
              <a:prstGeom prst="rect">
                <a:avLst/>
              </a:prstGeom>
              <a:noFill/>
              <a:ln w="9525">
                <a:noFill/>
                <a:miter lim="800000"/>
                <a:headEnd/>
                <a:tailEnd/>
              </a:ln>
            </p:spPr>
          </p:pic>
        </p:grpSp>
        <p:grpSp>
          <p:nvGrpSpPr>
            <p:cNvPr id="181" name="図形グループ 180"/>
            <p:cNvGrpSpPr/>
            <p:nvPr/>
          </p:nvGrpSpPr>
          <p:grpSpPr>
            <a:xfrm>
              <a:off x="7348757" y="959239"/>
              <a:ext cx="1566642" cy="727321"/>
              <a:chOff x="3843558" y="949079"/>
              <a:chExt cx="1566642" cy="727321"/>
            </a:xfrm>
          </p:grpSpPr>
          <p:sp>
            <p:nvSpPr>
              <p:cNvPr id="182" name="角丸四角形 181"/>
              <p:cNvSpPr/>
              <p:nvPr/>
            </p:nvSpPr>
            <p:spPr bwMode="auto">
              <a:xfrm>
                <a:off x="3843558" y="1382986"/>
                <a:ext cx="1500541" cy="293414"/>
              </a:xfrm>
              <a:prstGeom prst="roundRect">
                <a:avLst>
                  <a:gd name="adj" fmla="val 50000"/>
                </a:avLst>
              </a:prstGeom>
              <a:gradFill flip="none" rotWithShape="1">
                <a:gsLst>
                  <a:gs pos="0">
                    <a:srgbClr val="92D050"/>
                  </a:gs>
                  <a:gs pos="100000">
                    <a:srgbClr val="00B050"/>
                  </a:gs>
                </a:gsLst>
                <a:path path="shape">
                  <a:fillToRect l="50000" t="50000" r="50000" b="50000"/>
                </a:path>
                <a:tileRect/>
              </a:gradFill>
              <a:ln>
                <a:headEnd type="none" w="med" len="med"/>
                <a:tailEnd type="none" w="med" len="med"/>
              </a:ln>
            </p:spPr>
            <p:style>
              <a:lnRef idx="0">
                <a:schemeClr val="accent2"/>
              </a:lnRef>
              <a:fillRef idx="1003">
                <a:schemeClr val="lt1"/>
              </a:fillRef>
              <a:effectRef idx="3">
                <a:schemeClr val="accent2"/>
              </a:effectRef>
              <a:fontRef idx="minor">
                <a:schemeClr val="lt1"/>
              </a:fontRef>
            </p:style>
            <p:txBody>
              <a:bodyPr anchor="ctr"/>
              <a:lstStyle/>
              <a:p>
                <a:pPr algn="ctr">
                  <a:spcBef>
                    <a:spcPts val="0"/>
                  </a:spcBef>
                  <a:defRPr/>
                </a:pPr>
                <a:r>
                  <a:rPr kumimoji="0" lang="en-US" altLang="ja-JP" sz="1200" dirty="0">
                    <a:solidFill>
                      <a:srgbClr val="FFFFFF"/>
                    </a:solidFill>
                    <a:ea typeface="HGP創英角ｺﾞｼｯｸUB" pitchFamily="50" charset="-128"/>
                  </a:rPr>
                  <a:t>LAN</a:t>
                </a:r>
                <a:endParaRPr kumimoji="0" lang="ja-JP" altLang="en-US" sz="1200" dirty="0">
                  <a:solidFill>
                    <a:srgbClr val="FFFFFF"/>
                  </a:solidFill>
                  <a:ea typeface="HGP創英角ｺﾞｼｯｸUB" pitchFamily="50" charset="-128"/>
                </a:endParaRPr>
              </a:p>
            </p:txBody>
          </p:sp>
          <p:pic>
            <p:nvPicPr>
              <p:cNvPr id="183" name="Picture 7" descr="j0433941"/>
              <p:cNvPicPr>
                <a:picLocks noChangeAspect="1" noChangeArrowheads="1"/>
              </p:cNvPicPr>
              <p:nvPr/>
            </p:nvPicPr>
            <p:blipFill>
              <a:blip r:embed="rId4"/>
              <a:srcRect/>
              <a:stretch>
                <a:fillRect/>
              </a:stretch>
            </p:blipFill>
            <p:spPr bwMode="auto">
              <a:xfrm>
                <a:off x="3886200" y="949079"/>
                <a:ext cx="533400" cy="534988"/>
              </a:xfrm>
              <a:prstGeom prst="rect">
                <a:avLst/>
              </a:prstGeom>
              <a:noFill/>
              <a:ln w="9525">
                <a:noFill/>
                <a:miter lim="800000"/>
                <a:headEnd/>
                <a:tailEnd/>
              </a:ln>
            </p:spPr>
          </p:pic>
          <p:pic>
            <p:nvPicPr>
              <p:cNvPr id="184" name="Picture 7" descr="j0433941"/>
              <p:cNvPicPr>
                <a:picLocks noChangeAspect="1" noChangeArrowheads="1"/>
              </p:cNvPicPr>
              <p:nvPr/>
            </p:nvPicPr>
            <p:blipFill>
              <a:blip r:embed="rId4"/>
              <a:srcRect/>
              <a:stretch>
                <a:fillRect/>
              </a:stretch>
            </p:blipFill>
            <p:spPr bwMode="auto">
              <a:xfrm>
                <a:off x="4367213" y="950667"/>
                <a:ext cx="533400" cy="533400"/>
              </a:xfrm>
              <a:prstGeom prst="rect">
                <a:avLst/>
              </a:prstGeom>
              <a:noFill/>
              <a:ln w="9525">
                <a:noFill/>
                <a:miter lim="800000"/>
                <a:headEnd/>
                <a:tailEnd/>
              </a:ln>
            </p:spPr>
          </p:pic>
          <p:pic>
            <p:nvPicPr>
              <p:cNvPr id="185" name="Picture 7" descr="j0433941"/>
              <p:cNvPicPr>
                <a:picLocks noChangeAspect="1" noChangeArrowheads="1"/>
              </p:cNvPicPr>
              <p:nvPr/>
            </p:nvPicPr>
            <p:blipFill>
              <a:blip r:embed="rId4"/>
              <a:srcRect/>
              <a:stretch>
                <a:fillRect/>
              </a:stretch>
            </p:blipFill>
            <p:spPr bwMode="auto">
              <a:xfrm>
                <a:off x="4876800" y="950667"/>
                <a:ext cx="533400" cy="533400"/>
              </a:xfrm>
              <a:prstGeom prst="rect">
                <a:avLst/>
              </a:prstGeom>
              <a:noFill/>
              <a:ln w="9525">
                <a:noFill/>
                <a:miter lim="800000"/>
                <a:headEnd/>
                <a:tailEnd/>
              </a:ln>
            </p:spPr>
          </p:pic>
        </p:grpSp>
        <p:sp>
          <p:nvSpPr>
            <p:cNvPr id="186" name="上下矢印 185"/>
            <p:cNvSpPr/>
            <p:nvPr/>
          </p:nvSpPr>
          <p:spPr bwMode="auto">
            <a:xfrm>
              <a:off x="7909741" y="1676400"/>
              <a:ext cx="363802" cy="1056640"/>
            </a:xfrm>
            <a:prstGeom prst="upDownArrow">
              <a:avLst/>
            </a:prstGeom>
            <a:solidFill>
              <a:srgbClr val="008000"/>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157" name="角丸四角形 156"/>
            <p:cNvSpPr/>
            <p:nvPr/>
          </p:nvSpPr>
          <p:spPr bwMode="auto">
            <a:xfrm>
              <a:off x="5638799" y="1981200"/>
              <a:ext cx="3276599" cy="381000"/>
            </a:xfrm>
            <a:prstGeom prst="roundRect">
              <a:avLst>
                <a:gd name="adj" fmla="val 50000"/>
              </a:avLst>
            </a:prstGeom>
            <a:solidFill>
              <a:schemeClr val="accent1"/>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rgbClr val="FFFFFF"/>
                  </a:solidFill>
                  <a:effectLst/>
                  <a:latin typeface="Arial" charset="0"/>
                  <a:ea typeface="HG丸ｺﾞｼｯｸM-PRO" pitchFamily="50" charset="-128"/>
                </a:rPr>
                <a:t>インターネット</a:t>
              </a:r>
            </a:p>
          </p:txBody>
        </p:sp>
      </p:grpSp>
      <p:grpSp>
        <p:nvGrpSpPr>
          <p:cNvPr id="6" name="図形グループ 5"/>
          <p:cNvGrpSpPr/>
          <p:nvPr/>
        </p:nvGrpSpPr>
        <p:grpSpPr>
          <a:xfrm>
            <a:off x="3481388" y="2811046"/>
            <a:ext cx="4965469" cy="1921708"/>
            <a:chOff x="3481388" y="2811046"/>
            <a:chExt cx="4965469" cy="1921708"/>
          </a:xfrm>
        </p:grpSpPr>
        <p:sp>
          <p:nvSpPr>
            <p:cNvPr id="154" name="角丸四角形 153"/>
            <p:cNvSpPr/>
            <p:nvPr/>
          </p:nvSpPr>
          <p:spPr bwMode="auto">
            <a:xfrm>
              <a:off x="3481388" y="2811046"/>
              <a:ext cx="2189392" cy="1921708"/>
            </a:xfrm>
            <a:prstGeom prst="roundRect">
              <a:avLst>
                <a:gd name="adj" fmla="val 8229"/>
              </a:avLst>
            </a:prstGeom>
            <a:solidFill>
              <a:schemeClr val="accent5">
                <a:lumMod val="75000"/>
              </a:schemeClr>
            </a:solidFill>
            <a:ln w="38100" cap="flat" cmpd="sng" algn="ctr">
              <a:solidFill>
                <a:schemeClr val="bg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11" name="角丸四角形 10"/>
            <p:cNvSpPr/>
            <p:nvPr/>
          </p:nvSpPr>
          <p:spPr bwMode="auto">
            <a:xfrm>
              <a:off x="3657600" y="2955617"/>
              <a:ext cx="1777759" cy="1159184"/>
            </a:xfrm>
            <a:prstGeom prst="roundRect">
              <a:avLst>
                <a:gd name="adj" fmla="val 9039"/>
              </a:avLst>
            </a:prstGeom>
            <a:solidFill>
              <a:srgbClr val="CCFFCC"/>
            </a:solidFill>
            <a:ln w="19050" cap="flat" cmpd="sng" algn="ctr">
              <a:solidFill>
                <a:srgbClr val="008000"/>
              </a:solidFill>
              <a:prstDash val="sys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10" name="ホームベース 9"/>
            <p:cNvSpPr/>
            <p:nvPr/>
          </p:nvSpPr>
          <p:spPr bwMode="auto">
            <a:xfrm flipH="1">
              <a:off x="5181591" y="3348335"/>
              <a:ext cx="3265266" cy="461665"/>
            </a:xfrm>
            <a:prstGeom prst="homePlate">
              <a:avLst/>
            </a:prstGeom>
            <a:solidFill>
              <a:srgbClr val="CCFFCC"/>
            </a:solidFill>
            <a:ln w="38100" cap="flat" cmpd="sng" algn="ctr">
              <a:solidFill>
                <a:srgbClr val="008000"/>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12" name="テキスト ボックス 11"/>
            <p:cNvSpPr txBox="1"/>
            <p:nvPr/>
          </p:nvSpPr>
          <p:spPr>
            <a:xfrm>
              <a:off x="3756693" y="2999601"/>
              <a:ext cx="1633781" cy="276999"/>
            </a:xfrm>
            <a:prstGeom prst="rect">
              <a:avLst/>
            </a:prstGeom>
            <a:noFill/>
          </p:spPr>
          <p:txBody>
            <a:bodyPr wrap="none" rtlCol="0">
              <a:spAutoFit/>
            </a:bodyPr>
            <a:lstStyle/>
            <a:p>
              <a:pPr algn="ctr"/>
              <a:r>
                <a:rPr kumimoji="1" lang="ja-JP" altLang="en-US" sz="1200" dirty="0" smtClean="0"/>
                <a:t>特定企業占有リソース</a:t>
              </a:r>
              <a:endParaRPr kumimoji="1" lang="ja-JP" altLang="en-US" sz="1200" dirty="0"/>
            </a:p>
          </p:txBody>
        </p:sp>
        <p:sp>
          <p:nvSpPr>
            <p:cNvPr id="15" name="テキスト ボックス 14"/>
            <p:cNvSpPr txBox="1"/>
            <p:nvPr/>
          </p:nvSpPr>
          <p:spPr>
            <a:xfrm>
              <a:off x="3481388" y="4208607"/>
              <a:ext cx="2189392" cy="461665"/>
            </a:xfrm>
            <a:prstGeom prst="rect">
              <a:avLst/>
            </a:prstGeom>
            <a:noFill/>
          </p:spPr>
          <p:txBody>
            <a:bodyPr wrap="square" rtlCol="0">
              <a:spAutoFit/>
            </a:bodyPr>
            <a:lstStyle/>
            <a:p>
              <a:pPr algn="ctr"/>
              <a:r>
                <a:rPr kumimoji="1" lang="ja-JP" altLang="en-US" sz="1200" dirty="0" smtClean="0">
                  <a:solidFill>
                    <a:schemeClr val="bg1"/>
                  </a:solidFill>
                </a:rPr>
                <a:t>バーチャル</a:t>
              </a:r>
              <a:r>
                <a:rPr lang="ja-JP" altLang="en-US" sz="1200" dirty="0" smtClean="0">
                  <a:solidFill>
                    <a:schemeClr val="bg1"/>
                  </a:solidFill>
                </a:rPr>
                <a:t>・</a:t>
              </a:r>
              <a:r>
                <a:rPr kumimoji="1" lang="ja-JP" altLang="en-US" sz="1200" dirty="0" smtClean="0">
                  <a:solidFill>
                    <a:schemeClr val="bg1"/>
                  </a:solidFill>
                </a:rPr>
                <a:t>プライベート</a:t>
              </a:r>
              <a:endParaRPr kumimoji="1" lang="en-US" altLang="ja-JP" sz="1200" dirty="0" smtClean="0">
                <a:solidFill>
                  <a:schemeClr val="bg1"/>
                </a:solidFill>
              </a:endParaRPr>
            </a:p>
            <a:p>
              <a:pPr algn="ctr"/>
              <a:r>
                <a:rPr kumimoji="1" lang="ja-JP" altLang="en-US" sz="1200" dirty="0" smtClean="0">
                  <a:solidFill>
                    <a:schemeClr val="bg1"/>
                  </a:solidFill>
                </a:rPr>
                <a:t>クラウド</a:t>
              </a:r>
              <a:r>
                <a:rPr kumimoji="1" lang="ja-JP" altLang="en-US" sz="500" dirty="0" smtClean="0">
                  <a:solidFill>
                    <a:schemeClr val="bg1"/>
                  </a:solidFill>
                </a:rPr>
                <a:t>（</a:t>
              </a:r>
              <a:r>
                <a:rPr kumimoji="1" lang="en-US" altLang="ja-JP" sz="500" dirty="0" smtClean="0">
                  <a:solidFill>
                    <a:schemeClr val="bg1"/>
                  </a:solidFill>
                </a:rPr>
                <a:t>Virtual Private </a:t>
              </a:r>
              <a:r>
                <a:rPr kumimoji="1" lang="en-US" altLang="ja-JP" sz="500" dirty="0" err="1" smtClean="0">
                  <a:solidFill>
                    <a:schemeClr val="bg1"/>
                  </a:solidFill>
                </a:rPr>
                <a:t>Coloud</a:t>
              </a:r>
              <a:r>
                <a:rPr kumimoji="1" lang="en-US" altLang="ja-JP" sz="500" dirty="0" smtClean="0">
                  <a:solidFill>
                    <a:schemeClr val="bg1"/>
                  </a:solidFill>
                </a:rPr>
                <a:t> </a:t>
              </a:r>
              <a:r>
                <a:rPr kumimoji="1" lang="ja-JP" altLang="en-US" sz="500" dirty="0" smtClean="0">
                  <a:solidFill>
                    <a:schemeClr val="bg1"/>
                  </a:solidFill>
                </a:rPr>
                <a:t>）</a:t>
              </a:r>
              <a:endParaRPr kumimoji="1" lang="ja-JP" altLang="en-US" sz="500" dirty="0">
                <a:solidFill>
                  <a:schemeClr val="bg1"/>
                </a:solidFill>
              </a:endParaRPr>
            </a:p>
          </p:txBody>
        </p:sp>
        <p:sp>
          <p:nvSpPr>
            <p:cNvPr id="173" name="テキスト ボックス 172"/>
            <p:cNvSpPr txBox="1"/>
            <p:nvPr/>
          </p:nvSpPr>
          <p:spPr>
            <a:xfrm>
              <a:off x="5523249" y="3348335"/>
              <a:ext cx="939681" cy="461665"/>
            </a:xfrm>
            <a:prstGeom prst="rect">
              <a:avLst/>
            </a:prstGeom>
            <a:noFill/>
          </p:spPr>
          <p:txBody>
            <a:bodyPr wrap="none" rtlCol="0">
              <a:spAutoFit/>
            </a:bodyPr>
            <a:lstStyle/>
            <a:p>
              <a:pPr algn="ctr"/>
              <a:r>
                <a:rPr lang="ja-JP" altLang="en-US" sz="1200" dirty="0" smtClean="0">
                  <a:solidFill>
                    <a:srgbClr val="008000"/>
                  </a:solidFill>
                </a:rPr>
                <a:t>リソースを</a:t>
              </a:r>
              <a:endParaRPr lang="en-US" altLang="ja-JP" sz="1200" dirty="0" smtClean="0">
                <a:solidFill>
                  <a:srgbClr val="008000"/>
                </a:solidFill>
              </a:endParaRPr>
            </a:p>
            <a:p>
              <a:pPr algn="ctr"/>
              <a:r>
                <a:rPr kumimoji="1" lang="ja-JP" altLang="en-US" sz="1200" dirty="0" smtClean="0">
                  <a:solidFill>
                    <a:srgbClr val="008000"/>
                  </a:solidFill>
                </a:rPr>
                <a:t>固定割当て</a:t>
              </a:r>
              <a:endParaRPr kumimoji="1" lang="ja-JP" altLang="en-US" sz="1200" dirty="0">
                <a:solidFill>
                  <a:srgbClr val="008000"/>
                </a:solidFill>
              </a:endParaRPr>
            </a:p>
          </p:txBody>
        </p:sp>
      </p:grpSp>
      <p:grpSp>
        <p:nvGrpSpPr>
          <p:cNvPr id="9" name="図形グループ 8"/>
          <p:cNvGrpSpPr/>
          <p:nvPr/>
        </p:nvGrpSpPr>
        <p:grpSpPr>
          <a:xfrm>
            <a:off x="3934818" y="3248025"/>
            <a:ext cx="1274365" cy="866775"/>
            <a:chOff x="1190625" y="4187825"/>
            <a:chExt cx="973137" cy="685800"/>
          </a:xfrm>
        </p:grpSpPr>
        <p:pic>
          <p:nvPicPr>
            <p:cNvPr id="145" name="Picture 82" descr="server"/>
            <p:cNvPicPr>
              <a:picLocks noChangeAspect="1" noChangeArrowheads="1"/>
            </p:cNvPicPr>
            <p:nvPr/>
          </p:nvPicPr>
          <p:blipFill>
            <a:blip r:embed="rId3"/>
            <a:srcRect/>
            <a:stretch>
              <a:fillRect/>
            </a:stretch>
          </p:blipFill>
          <p:spPr bwMode="auto">
            <a:xfrm>
              <a:off x="1190625" y="4187825"/>
              <a:ext cx="469900" cy="668337"/>
            </a:xfrm>
            <a:prstGeom prst="rect">
              <a:avLst/>
            </a:prstGeom>
            <a:noFill/>
            <a:ln w="9525">
              <a:noFill/>
              <a:miter lim="800000"/>
              <a:headEnd/>
              <a:tailEnd/>
            </a:ln>
          </p:spPr>
        </p:pic>
        <p:pic>
          <p:nvPicPr>
            <p:cNvPr id="147" name="Picture 82" descr="server"/>
            <p:cNvPicPr>
              <a:picLocks noChangeAspect="1" noChangeArrowheads="1"/>
            </p:cNvPicPr>
            <p:nvPr/>
          </p:nvPicPr>
          <p:blipFill>
            <a:blip r:embed="rId3"/>
            <a:srcRect/>
            <a:stretch>
              <a:fillRect/>
            </a:stretch>
          </p:blipFill>
          <p:spPr bwMode="auto">
            <a:xfrm>
              <a:off x="1460500" y="4191000"/>
              <a:ext cx="468312" cy="669925"/>
            </a:xfrm>
            <a:prstGeom prst="rect">
              <a:avLst/>
            </a:prstGeom>
            <a:noFill/>
            <a:ln w="9525">
              <a:noFill/>
              <a:miter lim="800000"/>
              <a:headEnd/>
              <a:tailEnd/>
            </a:ln>
          </p:spPr>
        </p:pic>
        <p:pic>
          <p:nvPicPr>
            <p:cNvPr id="148" name="Picture 82" descr="server"/>
            <p:cNvPicPr>
              <a:picLocks noChangeAspect="1" noChangeArrowheads="1"/>
            </p:cNvPicPr>
            <p:nvPr/>
          </p:nvPicPr>
          <p:blipFill>
            <a:blip r:embed="rId3"/>
            <a:srcRect/>
            <a:stretch>
              <a:fillRect/>
            </a:stretch>
          </p:blipFill>
          <p:spPr bwMode="auto">
            <a:xfrm>
              <a:off x="1693862" y="4203700"/>
              <a:ext cx="469900" cy="669925"/>
            </a:xfrm>
            <a:prstGeom prst="rect">
              <a:avLst/>
            </a:prstGeom>
            <a:noFill/>
            <a:ln w="9525">
              <a:noFill/>
              <a:miter lim="800000"/>
              <a:headEnd/>
              <a:tailEnd/>
            </a:ln>
          </p:spPr>
        </p:pic>
      </p:grpSp>
      <p:grpSp>
        <p:nvGrpSpPr>
          <p:cNvPr id="161" name="図形グループ 160"/>
          <p:cNvGrpSpPr/>
          <p:nvPr/>
        </p:nvGrpSpPr>
        <p:grpSpPr>
          <a:xfrm>
            <a:off x="6604726" y="2971800"/>
            <a:ext cx="1723549" cy="1291345"/>
            <a:chOff x="1190625" y="4187825"/>
            <a:chExt cx="973137" cy="685800"/>
          </a:xfrm>
        </p:grpSpPr>
        <p:pic>
          <p:nvPicPr>
            <p:cNvPr id="162" name="Picture 82" descr="server"/>
            <p:cNvPicPr>
              <a:picLocks noChangeAspect="1" noChangeArrowheads="1"/>
            </p:cNvPicPr>
            <p:nvPr/>
          </p:nvPicPr>
          <p:blipFill>
            <a:blip r:embed="rId3"/>
            <a:srcRect/>
            <a:stretch>
              <a:fillRect/>
            </a:stretch>
          </p:blipFill>
          <p:spPr bwMode="auto">
            <a:xfrm>
              <a:off x="1190625" y="4187825"/>
              <a:ext cx="469900" cy="668337"/>
            </a:xfrm>
            <a:prstGeom prst="rect">
              <a:avLst/>
            </a:prstGeom>
            <a:noFill/>
            <a:ln w="9525">
              <a:noFill/>
              <a:miter lim="800000"/>
              <a:headEnd/>
              <a:tailEnd/>
            </a:ln>
          </p:spPr>
        </p:pic>
        <p:pic>
          <p:nvPicPr>
            <p:cNvPr id="163" name="Picture 82" descr="server"/>
            <p:cNvPicPr>
              <a:picLocks noChangeAspect="1" noChangeArrowheads="1"/>
            </p:cNvPicPr>
            <p:nvPr/>
          </p:nvPicPr>
          <p:blipFill>
            <a:blip r:embed="rId3"/>
            <a:srcRect/>
            <a:stretch>
              <a:fillRect/>
            </a:stretch>
          </p:blipFill>
          <p:spPr bwMode="auto">
            <a:xfrm>
              <a:off x="1460500" y="4191000"/>
              <a:ext cx="468312" cy="669925"/>
            </a:xfrm>
            <a:prstGeom prst="rect">
              <a:avLst/>
            </a:prstGeom>
            <a:noFill/>
            <a:ln w="9525">
              <a:noFill/>
              <a:miter lim="800000"/>
              <a:headEnd/>
              <a:tailEnd/>
            </a:ln>
          </p:spPr>
        </p:pic>
        <p:pic>
          <p:nvPicPr>
            <p:cNvPr id="164" name="Picture 82" descr="server"/>
            <p:cNvPicPr>
              <a:picLocks noChangeAspect="1" noChangeArrowheads="1"/>
            </p:cNvPicPr>
            <p:nvPr/>
          </p:nvPicPr>
          <p:blipFill>
            <a:blip r:embed="rId3"/>
            <a:srcRect/>
            <a:stretch>
              <a:fillRect/>
            </a:stretch>
          </p:blipFill>
          <p:spPr bwMode="auto">
            <a:xfrm>
              <a:off x="1693862" y="4203700"/>
              <a:ext cx="469900" cy="669925"/>
            </a:xfrm>
            <a:prstGeom prst="rect">
              <a:avLst/>
            </a:prstGeom>
            <a:noFill/>
            <a:ln w="9525">
              <a:noFill/>
              <a:miter lim="800000"/>
              <a:headEnd/>
              <a:tailEnd/>
            </a:ln>
          </p:spPr>
        </p:pic>
      </p:grpSp>
      <p:grpSp>
        <p:nvGrpSpPr>
          <p:cNvPr id="7" name="図形グループ 6"/>
          <p:cNvGrpSpPr/>
          <p:nvPr/>
        </p:nvGrpSpPr>
        <p:grpSpPr>
          <a:xfrm>
            <a:off x="3843558" y="949079"/>
            <a:ext cx="1566642" cy="1861967"/>
            <a:chOff x="3843558" y="949079"/>
            <a:chExt cx="1566642" cy="1861967"/>
          </a:xfrm>
        </p:grpSpPr>
        <p:grpSp>
          <p:nvGrpSpPr>
            <p:cNvPr id="20" name="図形グループ 19"/>
            <p:cNvGrpSpPr/>
            <p:nvPr/>
          </p:nvGrpSpPr>
          <p:grpSpPr>
            <a:xfrm>
              <a:off x="3843558" y="949079"/>
              <a:ext cx="1566642" cy="727321"/>
              <a:chOff x="3843558" y="949079"/>
              <a:chExt cx="1566642" cy="727321"/>
            </a:xfrm>
          </p:grpSpPr>
          <p:sp>
            <p:nvSpPr>
              <p:cNvPr id="133" name="角丸四角形 132"/>
              <p:cNvSpPr/>
              <p:nvPr/>
            </p:nvSpPr>
            <p:spPr bwMode="auto">
              <a:xfrm>
                <a:off x="3843558" y="1382986"/>
                <a:ext cx="1500541" cy="293414"/>
              </a:xfrm>
              <a:prstGeom prst="roundRect">
                <a:avLst>
                  <a:gd name="adj" fmla="val 50000"/>
                </a:avLst>
              </a:prstGeom>
              <a:gradFill flip="none" rotWithShape="1">
                <a:gsLst>
                  <a:gs pos="0">
                    <a:srgbClr val="92D050"/>
                  </a:gs>
                  <a:gs pos="100000">
                    <a:srgbClr val="00B050"/>
                  </a:gs>
                </a:gsLst>
                <a:path path="shape">
                  <a:fillToRect l="50000" t="50000" r="50000" b="50000"/>
                </a:path>
                <a:tileRect/>
              </a:gradFill>
              <a:ln>
                <a:headEnd type="none" w="med" len="med"/>
                <a:tailEnd type="none" w="med" len="med"/>
              </a:ln>
            </p:spPr>
            <p:style>
              <a:lnRef idx="0">
                <a:schemeClr val="accent2"/>
              </a:lnRef>
              <a:fillRef idx="1003">
                <a:schemeClr val="lt1"/>
              </a:fillRef>
              <a:effectRef idx="3">
                <a:schemeClr val="accent2"/>
              </a:effectRef>
              <a:fontRef idx="minor">
                <a:schemeClr val="lt1"/>
              </a:fontRef>
            </p:style>
            <p:txBody>
              <a:bodyPr anchor="ctr"/>
              <a:lstStyle/>
              <a:p>
                <a:pPr algn="ctr">
                  <a:spcBef>
                    <a:spcPts val="0"/>
                  </a:spcBef>
                  <a:defRPr/>
                </a:pPr>
                <a:r>
                  <a:rPr kumimoji="0" lang="en-US" altLang="ja-JP" sz="1200" dirty="0">
                    <a:solidFill>
                      <a:srgbClr val="FFFFFF"/>
                    </a:solidFill>
                    <a:ea typeface="HGP創英角ｺﾞｼｯｸUB" pitchFamily="50" charset="-128"/>
                  </a:rPr>
                  <a:t>LAN</a:t>
                </a:r>
                <a:endParaRPr kumimoji="0" lang="ja-JP" altLang="en-US" sz="1200" dirty="0">
                  <a:solidFill>
                    <a:srgbClr val="FFFFFF"/>
                  </a:solidFill>
                  <a:ea typeface="HGP創英角ｺﾞｼｯｸUB" pitchFamily="50" charset="-128"/>
                </a:endParaRPr>
              </a:p>
            </p:txBody>
          </p:sp>
          <p:pic>
            <p:nvPicPr>
              <p:cNvPr id="135" name="Picture 7" descr="j0433941"/>
              <p:cNvPicPr>
                <a:picLocks noChangeAspect="1" noChangeArrowheads="1"/>
              </p:cNvPicPr>
              <p:nvPr/>
            </p:nvPicPr>
            <p:blipFill>
              <a:blip r:embed="rId4"/>
              <a:srcRect/>
              <a:stretch>
                <a:fillRect/>
              </a:stretch>
            </p:blipFill>
            <p:spPr bwMode="auto">
              <a:xfrm>
                <a:off x="3886200" y="949079"/>
                <a:ext cx="533400" cy="534988"/>
              </a:xfrm>
              <a:prstGeom prst="rect">
                <a:avLst/>
              </a:prstGeom>
              <a:noFill/>
              <a:ln w="9525">
                <a:noFill/>
                <a:miter lim="800000"/>
                <a:headEnd/>
                <a:tailEnd/>
              </a:ln>
            </p:spPr>
          </p:pic>
          <p:pic>
            <p:nvPicPr>
              <p:cNvPr id="136" name="Picture 7" descr="j0433941"/>
              <p:cNvPicPr>
                <a:picLocks noChangeAspect="1" noChangeArrowheads="1"/>
              </p:cNvPicPr>
              <p:nvPr/>
            </p:nvPicPr>
            <p:blipFill>
              <a:blip r:embed="rId4"/>
              <a:srcRect/>
              <a:stretch>
                <a:fillRect/>
              </a:stretch>
            </p:blipFill>
            <p:spPr bwMode="auto">
              <a:xfrm>
                <a:off x="4367213" y="950667"/>
                <a:ext cx="533400" cy="533400"/>
              </a:xfrm>
              <a:prstGeom prst="rect">
                <a:avLst/>
              </a:prstGeom>
              <a:noFill/>
              <a:ln w="9525">
                <a:noFill/>
                <a:miter lim="800000"/>
                <a:headEnd/>
                <a:tailEnd/>
              </a:ln>
            </p:spPr>
          </p:pic>
          <p:pic>
            <p:nvPicPr>
              <p:cNvPr id="137" name="Picture 7" descr="j0433941"/>
              <p:cNvPicPr>
                <a:picLocks noChangeAspect="1" noChangeArrowheads="1"/>
              </p:cNvPicPr>
              <p:nvPr/>
            </p:nvPicPr>
            <p:blipFill>
              <a:blip r:embed="rId4"/>
              <a:srcRect/>
              <a:stretch>
                <a:fillRect/>
              </a:stretch>
            </p:blipFill>
            <p:spPr bwMode="auto">
              <a:xfrm>
                <a:off x="4876800" y="950667"/>
                <a:ext cx="533400" cy="533400"/>
              </a:xfrm>
              <a:prstGeom prst="rect">
                <a:avLst/>
              </a:prstGeom>
              <a:noFill/>
              <a:ln w="9525">
                <a:noFill/>
                <a:miter lim="800000"/>
                <a:headEnd/>
                <a:tailEnd/>
              </a:ln>
            </p:spPr>
          </p:pic>
        </p:grpSp>
        <p:sp>
          <p:nvSpPr>
            <p:cNvPr id="174" name="上下矢印 173"/>
            <p:cNvSpPr/>
            <p:nvPr/>
          </p:nvSpPr>
          <p:spPr bwMode="auto">
            <a:xfrm>
              <a:off x="4411928" y="1676400"/>
              <a:ext cx="387134" cy="1134646"/>
            </a:xfrm>
            <a:prstGeom prst="upDownArrow">
              <a:avLst/>
            </a:prstGeom>
            <a:solidFill>
              <a:schemeClr val="accent5">
                <a:lumMod val="50000"/>
              </a:schemeClr>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grpSp>
      <p:grpSp>
        <p:nvGrpSpPr>
          <p:cNvPr id="4" name="図形グループ 3"/>
          <p:cNvGrpSpPr/>
          <p:nvPr/>
        </p:nvGrpSpPr>
        <p:grpSpPr>
          <a:xfrm>
            <a:off x="228600" y="949079"/>
            <a:ext cx="5115499" cy="1794120"/>
            <a:chOff x="228600" y="949079"/>
            <a:chExt cx="5115499" cy="1794120"/>
          </a:xfrm>
        </p:grpSpPr>
        <p:sp>
          <p:nvSpPr>
            <p:cNvPr id="19" name="上下矢印 18"/>
            <p:cNvSpPr/>
            <p:nvPr/>
          </p:nvSpPr>
          <p:spPr bwMode="auto">
            <a:xfrm>
              <a:off x="1594512" y="1686560"/>
              <a:ext cx="363802" cy="1056639"/>
            </a:xfrm>
            <a:prstGeom prst="upDownArrow">
              <a:avLst/>
            </a:prstGeom>
            <a:solidFill>
              <a:schemeClr val="accent6">
                <a:lumMod val="60000"/>
                <a:lumOff val="40000"/>
              </a:schemeClr>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smtClean="0">
                <a:ln>
                  <a:noFill/>
                </a:ln>
                <a:solidFill>
                  <a:srgbClr val="484848"/>
                </a:solidFill>
                <a:effectLst/>
                <a:latin typeface="Arial" charset="0"/>
                <a:ea typeface="HG丸ｺﾞｼｯｸM-PRO" pitchFamily="50" charset="-128"/>
              </a:endParaRPr>
            </a:p>
          </p:txBody>
        </p:sp>
        <p:sp>
          <p:nvSpPr>
            <p:cNvPr id="14" name="角丸四角形 13"/>
            <p:cNvSpPr/>
            <p:nvPr/>
          </p:nvSpPr>
          <p:spPr bwMode="auto">
            <a:xfrm>
              <a:off x="228600" y="1981200"/>
              <a:ext cx="5115499" cy="381000"/>
            </a:xfrm>
            <a:prstGeom prst="roundRect">
              <a:avLst>
                <a:gd name="adj" fmla="val 50000"/>
              </a:avLst>
            </a:prstGeom>
            <a:solidFill>
              <a:schemeClr val="tx2"/>
            </a:solidFill>
            <a:ln>
              <a:headEnd type="none" w="med" len="med"/>
              <a:tailEnd type="none" w="med" len="me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baseline="0" dirty="0" smtClean="0">
                  <a:ln>
                    <a:noFill/>
                  </a:ln>
                  <a:solidFill>
                    <a:srgbClr val="FFFFFF"/>
                  </a:solidFill>
                  <a:effectLst/>
                  <a:latin typeface="Arial" charset="0"/>
                  <a:ea typeface="HG丸ｺﾞｼｯｸM-PRO" pitchFamily="50" charset="-128"/>
                </a:rPr>
                <a:t>専用回線・</a:t>
              </a:r>
              <a:r>
                <a:rPr kumimoji="0" lang="en-US" altLang="ja-JP" sz="1600" b="0" i="0" u="none" strike="noStrike" cap="none" normalizeH="0" baseline="0" dirty="0" smtClean="0">
                  <a:ln>
                    <a:noFill/>
                  </a:ln>
                  <a:solidFill>
                    <a:srgbClr val="FFFFFF"/>
                  </a:solidFill>
                  <a:effectLst/>
                  <a:latin typeface="Arial" charset="0"/>
                  <a:ea typeface="HG丸ｺﾞｼｯｸM-PRO" pitchFamily="50" charset="-128"/>
                </a:rPr>
                <a:t>VPN</a:t>
              </a:r>
              <a:endParaRPr kumimoji="0" lang="ja-JP" altLang="en-US" sz="1600" b="0" i="0" u="none" strike="noStrike" cap="none" normalizeH="0" baseline="0" dirty="0" smtClean="0">
                <a:ln>
                  <a:noFill/>
                </a:ln>
                <a:solidFill>
                  <a:srgbClr val="FFFFFF"/>
                </a:solidFill>
                <a:effectLst/>
                <a:latin typeface="Arial" charset="0"/>
                <a:ea typeface="HG丸ｺﾞｼｯｸM-PRO" pitchFamily="50" charset="-128"/>
              </a:endParaRPr>
            </a:p>
          </p:txBody>
        </p:sp>
        <p:grpSp>
          <p:nvGrpSpPr>
            <p:cNvPr id="187" name="図形グループ 186"/>
            <p:cNvGrpSpPr/>
            <p:nvPr/>
          </p:nvGrpSpPr>
          <p:grpSpPr>
            <a:xfrm>
              <a:off x="1022614" y="949079"/>
              <a:ext cx="1566642" cy="727321"/>
              <a:chOff x="3843558" y="949079"/>
              <a:chExt cx="1566642" cy="727321"/>
            </a:xfrm>
          </p:grpSpPr>
          <p:sp>
            <p:nvSpPr>
              <p:cNvPr id="188" name="角丸四角形 187"/>
              <p:cNvSpPr/>
              <p:nvPr/>
            </p:nvSpPr>
            <p:spPr bwMode="auto">
              <a:xfrm>
                <a:off x="3843558" y="1382986"/>
                <a:ext cx="1500541" cy="293414"/>
              </a:xfrm>
              <a:prstGeom prst="roundRect">
                <a:avLst>
                  <a:gd name="adj" fmla="val 50000"/>
                </a:avLst>
              </a:prstGeom>
              <a:gradFill flip="none" rotWithShape="1">
                <a:gsLst>
                  <a:gs pos="0">
                    <a:srgbClr val="92D050"/>
                  </a:gs>
                  <a:gs pos="100000">
                    <a:srgbClr val="00B050"/>
                  </a:gs>
                </a:gsLst>
                <a:path path="shape">
                  <a:fillToRect l="50000" t="50000" r="50000" b="50000"/>
                </a:path>
                <a:tileRect/>
              </a:gradFill>
              <a:ln>
                <a:headEnd type="none" w="med" len="med"/>
                <a:tailEnd type="none" w="med" len="med"/>
              </a:ln>
            </p:spPr>
            <p:style>
              <a:lnRef idx="0">
                <a:schemeClr val="accent2"/>
              </a:lnRef>
              <a:fillRef idx="1003">
                <a:schemeClr val="lt1"/>
              </a:fillRef>
              <a:effectRef idx="3">
                <a:schemeClr val="accent2"/>
              </a:effectRef>
              <a:fontRef idx="minor">
                <a:schemeClr val="lt1"/>
              </a:fontRef>
            </p:style>
            <p:txBody>
              <a:bodyPr anchor="ctr"/>
              <a:lstStyle/>
              <a:p>
                <a:pPr algn="ctr">
                  <a:spcBef>
                    <a:spcPts val="0"/>
                  </a:spcBef>
                  <a:defRPr/>
                </a:pPr>
                <a:r>
                  <a:rPr kumimoji="0" lang="en-US" altLang="ja-JP" sz="1200" dirty="0">
                    <a:solidFill>
                      <a:srgbClr val="FFFFFF"/>
                    </a:solidFill>
                    <a:ea typeface="HGP創英角ｺﾞｼｯｸUB" pitchFamily="50" charset="-128"/>
                  </a:rPr>
                  <a:t>LAN</a:t>
                </a:r>
                <a:endParaRPr kumimoji="0" lang="ja-JP" altLang="en-US" sz="1200" dirty="0">
                  <a:solidFill>
                    <a:srgbClr val="FFFFFF"/>
                  </a:solidFill>
                  <a:ea typeface="HGP創英角ｺﾞｼｯｸUB" pitchFamily="50" charset="-128"/>
                </a:endParaRPr>
              </a:p>
            </p:txBody>
          </p:sp>
          <p:pic>
            <p:nvPicPr>
              <p:cNvPr id="189" name="Picture 7" descr="j0433941"/>
              <p:cNvPicPr>
                <a:picLocks noChangeAspect="1" noChangeArrowheads="1"/>
              </p:cNvPicPr>
              <p:nvPr/>
            </p:nvPicPr>
            <p:blipFill>
              <a:blip r:embed="rId4"/>
              <a:srcRect/>
              <a:stretch>
                <a:fillRect/>
              </a:stretch>
            </p:blipFill>
            <p:spPr bwMode="auto">
              <a:xfrm>
                <a:off x="3886200" y="949079"/>
                <a:ext cx="533400" cy="534988"/>
              </a:xfrm>
              <a:prstGeom prst="rect">
                <a:avLst/>
              </a:prstGeom>
              <a:noFill/>
              <a:ln w="9525">
                <a:noFill/>
                <a:miter lim="800000"/>
                <a:headEnd/>
                <a:tailEnd/>
              </a:ln>
            </p:spPr>
          </p:pic>
          <p:pic>
            <p:nvPicPr>
              <p:cNvPr id="190" name="Picture 7" descr="j0433941"/>
              <p:cNvPicPr>
                <a:picLocks noChangeAspect="1" noChangeArrowheads="1"/>
              </p:cNvPicPr>
              <p:nvPr/>
            </p:nvPicPr>
            <p:blipFill>
              <a:blip r:embed="rId4"/>
              <a:srcRect/>
              <a:stretch>
                <a:fillRect/>
              </a:stretch>
            </p:blipFill>
            <p:spPr bwMode="auto">
              <a:xfrm>
                <a:off x="4367213" y="950667"/>
                <a:ext cx="533400" cy="533400"/>
              </a:xfrm>
              <a:prstGeom prst="rect">
                <a:avLst/>
              </a:prstGeom>
              <a:noFill/>
              <a:ln w="9525">
                <a:noFill/>
                <a:miter lim="800000"/>
                <a:headEnd/>
                <a:tailEnd/>
              </a:ln>
            </p:spPr>
          </p:pic>
          <p:pic>
            <p:nvPicPr>
              <p:cNvPr id="191" name="Picture 7" descr="j0433941"/>
              <p:cNvPicPr>
                <a:picLocks noChangeAspect="1" noChangeArrowheads="1"/>
              </p:cNvPicPr>
              <p:nvPr/>
            </p:nvPicPr>
            <p:blipFill>
              <a:blip r:embed="rId4"/>
              <a:srcRect/>
              <a:stretch>
                <a:fillRect/>
              </a:stretch>
            </p:blipFill>
            <p:spPr bwMode="auto">
              <a:xfrm>
                <a:off x="4876800" y="950667"/>
                <a:ext cx="533400" cy="533400"/>
              </a:xfrm>
              <a:prstGeom prst="rect">
                <a:avLst/>
              </a:prstGeom>
              <a:noFill/>
              <a:ln w="9525">
                <a:noFill/>
                <a:miter lim="800000"/>
                <a:headEnd/>
                <a:tailEnd/>
              </a:ln>
            </p:spPr>
          </p:pic>
        </p:grpSp>
      </p:grpSp>
    </p:spTree>
    <p:extLst>
      <p:ext uri="{BB962C8B-B14F-4D97-AF65-F5344CB8AC3E}">
        <p14:creationId xmlns:p14="http://schemas.microsoft.com/office/powerpoint/2010/main" val="1675697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eric-schmidt.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939800"/>
            <a:ext cx="4327408" cy="2336800"/>
          </a:xfrm>
          <a:prstGeom prst="rect">
            <a:avLst/>
          </a:prstGeom>
          <a:ln>
            <a:noFill/>
          </a:ln>
          <a:effectLst>
            <a:softEdge rad="112500"/>
          </a:effectLst>
        </p:spPr>
      </p:pic>
      <p:grpSp>
        <p:nvGrpSpPr>
          <p:cNvPr id="628738" name="Group 2"/>
          <p:cNvGrpSpPr>
            <a:grpSpLocks/>
          </p:cNvGrpSpPr>
          <p:nvPr/>
        </p:nvGrpSpPr>
        <p:grpSpPr bwMode="auto">
          <a:xfrm>
            <a:off x="685800" y="3403600"/>
            <a:ext cx="7488238" cy="3257550"/>
            <a:chOff x="432" y="2039"/>
            <a:chExt cx="4717" cy="2052"/>
          </a:xfrm>
        </p:grpSpPr>
        <p:sp>
          <p:nvSpPr>
            <p:cNvPr id="15379" name="Line 3"/>
            <p:cNvSpPr>
              <a:spLocks noChangeShapeType="1"/>
            </p:cNvSpPr>
            <p:nvPr/>
          </p:nvSpPr>
          <p:spPr bwMode="auto">
            <a:xfrm>
              <a:off x="432" y="3082"/>
              <a:ext cx="4717" cy="0"/>
            </a:xfrm>
            <a:prstGeom prst="line">
              <a:avLst/>
            </a:prstGeom>
            <a:noFill/>
            <a:ln w="38100">
              <a:solidFill>
                <a:schemeClr val="hlink"/>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80" name="AutoShape 4"/>
            <p:cNvSpPr>
              <a:spLocks noChangeArrowheads="1"/>
            </p:cNvSpPr>
            <p:nvPr/>
          </p:nvSpPr>
          <p:spPr bwMode="auto">
            <a:xfrm>
              <a:off x="886" y="2039"/>
              <a:ext cx="272" cy="455"/>
            </a:xfrm>
            <a:prstGeom prst="cube">
              <a:avLst>
                <a:gd name="adj" fmla="val 25000"/>
              </a:avLst>
            </a:prstGeom>
            <a:solidFill>
              <a:srgbClr val="9999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81" name="AutoShape 5"/>
            <p:cNvSpPr>
              <a:spLocks noChangeArrowheads="1"/>
            </p:cNvSpPr>
            <p:nvPr/>
          </p:nvSpPr>
          <p:spPr bwMode="auto">
            <a:xfrm>
              <a:off x="2518" y="2039"/>
              <a:ext cx="272" cy="454"/>
            </a:xfrm>
            <a:prstGeom prst="can">
              <a:avLst>
                <a:gd name="adj" fmla="val 41728"/>
              </a:avLst>
            </a:prstGeom>
            <a:solidFill>
              <a:srgbClr val="9999FF"/>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82" name="AutoShape 6"/>
            <p:cNvSpPr>
              <a:spLocks noChangeArrowheads="1"/>
            </p:cNvSpPr>
            <p:nvPr/>
          </p:nvSpPr>
          <p:spPr bwMode="auto">
            <a:xfrm>
              <a:off x="1204" y="2039"/>
              <a:ext cx="272" cy="455"/>
            </a:xfrm>
            <a:prstGeom prst="cube">
              <a:avLst>
                <a:gd name="adj" fmla="val 25000"/>
              </a:avLst>
            </a:prstGeom>
            <a:solidFill>
              <a:srgbClr val="9999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83" name="AutoShape 7"/>
            <p:cNvSpPr>
              <a:spLocks noChangeArrowheads="1"/>
            </p:cNvSpPr>
            <p:nvPr/>
          </p:nvSpPr>
          <p:spPr bwMode="auto">
            <a:xfrm>
              <a:off x="2201" y="2039"/>
              <a:ext cx="272" cy="454"/>
            </a:xfrm>
            <a:prstGeom prst="can">
              <a:avLst>
                <a:gd name="adj" fmla="val 41728"/>
              </a:avLst>
            </a:prstGeom>
            <a:solidFill>
              <a:srgbClr val="9999FF"/>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84" name="AutoShape 8"/>
            <p:cNvSpPr>
              <a:spLocks noChangeArrowheads="1"/>
            </p:cNvSpPr>
            <p:nvPr/>
          </p:nvSpPr>
          <p:spPr bwMode="auto">
            <a:xfrm>
              <a:off x="3153" y="2039"/>
              <a:ext cx="272" cy="454"/>
            </a:xfrm>
            <a:prstGeom prst="can">
              <a:avLst>
                <a:gd name="adj" fmla="val 41728"/>
              </a:avLst>
            </a:prstGeom>
            <a:solidFill>
              <a:srgbClr val="9999FF"/>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85" name="AutoShape 9"/>
            <p:cNvSpPr>
              <a:spLocks noChangeArrowheads="1"/>
            </p:cNvSpPr>
            <p:nvPr/>
          </p:nvSpPr>
          <p:spPr bwMode="auto">
            <a:xfrm>
              <a:off x="2836" y="2039"/>
              <a:ext cx="272" cy="454"/>
            </a:xfrm>
            <a:prstGeom prst="can">
              <a:avLst>
                <a:gd name="adj" fmla="val 41728"/>
              </a:avLst>
            </a:prstGeom>
            <a:solidFill>
              <a:srgbClr val="9999FF"/>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86" name="AutoShape 10"/>
            <p:cNvSpPr>
              <a:spLocks noChangeArrowheads="1"/>
            </p:cNvSpPr>
            <p:nvPr/>
          </p:nvSpPr>
          <p:spPr bwMode="auto">
            <a:xfrm>
              <a:off x="1521" y="2039"/>
              <a:ext cx="272" cy="455"/>
            </a:xfrm>
            <a:prstGeom prst="cube">
              <a:avLst>
                <a:gd name="adj" fmla="val 25000"/>
              </a:avLst>
            </a:prstGeom>
            <a:solidFill>
              <a:srgbClr val="9999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87" name="AutoShape 11"/>
            <p:cNvSpPr>
              <a:spLocks noChangeArrowheads="1"/>
            </p:cNvSpPr>
            <p:nvPr/>
          </p:nvSpPr>
          <p:spPr bwMode="auto">
            <a:xfrm>
              <a:off x="1839" y="2039"/>
              <a:ext cx="272" cy="455"/>
            </a:xfrm>
            <a:prstGeom prst="cube">
              <a:avLst>
                <a:gd name="adj" fmla="val 25000"/>
              </a:avLst>
            </a:prstGeom>
            <a:solidFill>
              <a:srgbClr val="9999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88" name="AutoShape 12"/>
            <p:cNvSpPr>
              <a:spLocks noChangeArrowheads="1"/>
            </p:cNvSpPr>
            <p:nvPr/>
          </p:nvSpPr>
          <p:spPr bwMode="auto">
            <a:xfrm>
              <a:off x="2246" y="2220"/>
              <a:ext cx="272" cy="455"/>
            </a:xfrm>
            <a:prstGeom prst="cube">
              <a:avLst>
                <a:gd name="adj" fmla="val 25000"/>
              </a:avLst>
            </a:prstGeom>
            <a:solidFill>
              <a:srgbClr val="9999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89" name="AutoShape 13"/>
            <p:cNvSpPr>
              <a:spLocks noChangeArrowheads="1"/>
            </p:cNvSpPr>
            <p:nvPr/>
          </p:nvSpPr>
          <p:spPr bwMode="auto">
            <a:xfrm>
              <a:off x="3878" y="2220"/>
              <a:ext cx="272" cy="454"/>
            </a:xfrm>
            <a:prstGeom prst="can">
              <a:avLst>
                <a:gd name="adj" fmla="val 41728"/>
              </a:avLst>
            </a:prstGeom>
            <a:solidFill>
              <a:srgbClr val="9999FF"/>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90" name="AutoShape 14"/>
            <p:cNvSpPr>
              <a:spLocks noChangeArrowheads="1"/>
            </p:cNvSpPr>
            <p:nvPr/>
          </p:nvSpPr>
          <p:spPr bwMode="auto">
            <a:xfrm>
              <a:off x="2564" y="2220"/>
              <a:ext cx="272" cy="455"/>
            </a:xfrm>
            <a:prstGeom prst="cube">
              <a:avLst>
                <a:gd name="adj" fmla="val 25000"/>
              </a:avLst>
            </a:prstGeom>
            <a:solidFill>
              <a:srgbClr val="9999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91" name="AutoShape 15"/>
            <p:cNvSpPr>
              <a:spLocks noChangeArrowheads="1"/>
            </p:cNvSpPr>
            <p:nvPr/>
          </p:nvSpPr>
          <p:spPr bwMode="auto">
            <a:xfrm>
              <a:off x="3561" y="2220"/>
              <a:ext cx="272" cy="454"/>
            </a:xfrm>
            <a:prstGeom prst="can">
              <a:avLst>
                <a:gd name="adj" fmla="val 41728"/>
              </a:avLst>
            </a:prstGeom>
            <a:solidFill>
              <a:srgbClr val="9999FF"/>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92" name="AutoShape 16"/>
            <p:cNvSpPr>
              <a:spLocks noChangeArrowheads="1"/>
            </p:cNvSpPr>
            <p:nvPr/>
          </p:nvSpPr>
          <p:spPr bwMode="auto">
            <a:xfrm>
              <a:off x="4513" y="2220"/>
              <a:ext cx="272" cy="454"/>
            </a:xfrm>
            <a:prstGeom prst="can">
              <a:avLst>
                <a:gd name="adj" fmla="val 41728"/>
              </a:avLst>
            </a:prstGeom>
            <a:solidFill>
              <a:srgbClr val="9999FF"/>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93" name="AutoShape 17"/>
            <p:cNvSpPr>
              <a:spLocks noChangeArrowheads="1"/>
            </p:cNvSpPr>
            <p:nvPr/>
          </p:nvSpPr>
          <p:spPr bwMode="auto">
            <a:xfrm>
              <a:off x="4196" y="2220"/>
              <a:ext cx="272" cy="454"/>
            </a:xfrm>
            <a:prstGeom prst="can">
              <a:avLst>
                <a:gd name="adj" fmla="val 41728"/>
              </a:avLst>
            </a:prstGeom>
            <a:solidFill>
              <a:srgbClr val="9999FF"/>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94" name="AutoShape 18"/>
            <p:cNvSpPr>
              <a:spLocks noChangeArrowheads="1"/>
            </p:cNvSpPr>
            <p:nvPr/>
          </p:nvSpPr>
          <p:spPr bwMode="auto">
            <a:xfrm>
              <a:off x="2881" y="2220"/>
              <a:ext cx="272" cy="455"/>
            </a:xfrm>
            <a:prstGeom prst="cube">
              <a:avLst>
                <a:gd name="adj" fmla="val 25000"/>
              </a:avLst>
            </a:prstGeom>
            <a:solidFill>
              <a:srgbClr val="9999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95" name="AutoShape 19"/>
            <p:cNvSpPr>
              <a:spLocks noChangeArrowheads="1"/>
            </p:cNvSpPr>
            <p:nvPr/>
          </p:nvSpPr>
          <p:spPr bwMode="auto">
            <a:xfrm>
              <a:off x="3199" y="2220"/>
              <a:ext cx="272" cy="455"/>
            </a:xfrm>
            <a:prstGeom prst="cube">
              <a:avLst>
                <a:gd name="adj" fmla="val 25000"/>
              </a:avLst>
            </a:prstGeom>
            <a:solidFill>
              <a:srgbClr val="9999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96" name="AutoShape 20"/>
            <p:cNvSpPr>
              <a:spLocks noChangeArrowheads="1"/>
            </p:cNvSpPr>
            <p:nvPr/>
          </p:nvSpPr>
          <p:spPr bwMode="auto">
            <a:xfrm>
              <a:off x="1658" y="2490"/>
              <a:ext cx="272" cy="455"/>
            </a:xfrm>
            <a:prstGeom prst="cube">
              <a:avLst>
                <a:gd name="adj" fmla="val 25000"/>
              </a:avLst>
            </a:prstGeom>
            <a:solidFill>
              <a:srgbClr val="9999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97" name="AutoShape 21"/>
            <p:cNvSpPr>
              <a:spLocks noChangeArrowheads="1"/>
            </p:cNvSpPr>
            <p:nvPr/>
          </p:nvSpPr>
          <p:spPr bwMode="auto">
            <a:xfrm>
              <a:off x="3290" y="2490"/>
              <a:ext cx="272" cy="454"/>
            </a:xfrm>
            <a:prstGeom prst="can">
              <a:avLst>
                <a:gd name="adj" fmla="val 41728"/>
              </a:avLst>
            </a:prstGeom>
            <a:solidFill>
              <a:srgbClr val="9999FF"/>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98" name="AutoShape 22"/>
            <p:cNvSpPr>
              <a:spLocks noChangeArrowheads="1"/>
            </p:cNvSpPr>
            <p:nvPr/>
          </p:nvSpPr>
          <p:spPr bwMode="auto">
            <a:xfrm>
              <a:off x="1976" y="2490"/>
              <a:ext cx="272" cy="455"/>
            </a:xfrm>
            <a:prstGeom prst="cube">
              <a:avLst>
                <a:gd name="adj" fmla="val 25000"/>
              </a:avLst>
            </a:prstGeom>
            <a:solidFill>
              <a:srgbClr val="9999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399" name="AutoShape 23"/>
            <p:cNvSpPr>
              <a:spLocks noChangeArrowheads="1"/>
            </p:cNvSpPr>
            <p:nvPr/>
          </p:nvSpPr>
          <p:spPr bwMode="auto">
            <a:xfrm>
              <a:off x="2973" y="2490"/>
              <a:ext cx="272" cy="454"/>
            </a:xfrm>
            <a:prstGeom prst="can">
              <a:avLst>
                <a:gd name="adj" fmla="val 41728"/>
              </a:avLst>
            </a:prstGeom>
            <a:solidFill>
              <a:srgbClr val="9999FF"/>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400" name="AutoShape 24"/>
            <p:cNvSpPr>
              <a:spLocks noChangeArrowheads="1"/>
            </p:cNvSpPr>
            <p:nvPr/>
          </p:nvSpPr>
          <p:spPr bwMode="auto">
            <a:xfrm>
              <a:off x="3925" y="2490"/>
              <a:ext cx="272" cy="454"/>
            </a:xfrm>
            <a:prstGeom prst="can">
              <a:avLst>
                <a:gd name="adj" fmla="val 41728"/>
              </a:avLst>
            </a:prstGeom>
            <a:solidFill>
              <a:srgbClr val="9999FF"/>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401" name="AutoShape 25"/>
            <p:cNvSpPr>
              <a:spLocks noChangeArrowheads="1"/>
            </p:cNvSpPr>
            <p:nvPr/>
          </p:nvSpPr>
          <p:spPr bwMode="auto">
            <a:xfrm>
              <a:off x="3608" y="2490"/>
              <a:ext cx="272" cy="454"/>
            </a:xfrm>
            <a:prstGeom prst="can">
              <a:avLst>
                <a:gd name="adj" fmla="val 41728"/>
              </a:avLst>
            </a:prstGeom>
            <a:solidFill>
              <a:srgbClr val="9999FF"/>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402" name="AutoShape 26"/>
            <p:cNvSpPr>
              <a:spLocks noChangeArrowheads="1"/>
            </p:cNvSpPr>
            <p:nvPr/>
          </p:nvSpPr>
          <p:spPr bwMode="auto">
            <a:xfrm>
              <a:off x="2293" y="2490"/>
              <a:ext cx="272" cy="455"/>
            </a:xfrm>
            <a:prstGeom prst="cube">
              <a:avLst>
                <a:gd name="adj" fmla="val 25000"/>
              </a:avLst>
            </a:prstGeom>
            <a:solidFill>
              <a:srgbClr val="9999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sp>
          <p:nvSpPr>
            <p:cNvPr id="15403" name="AutoShape 27"/>
            <p:cNvSpPr>
              <a:spLocks noChangeArrowheads="1"/>
            </p:cNvSpPr>
            <p:nvPr/>
          </p:nvSpPr>
          <p:spPr bwMode="auto">
            <a:xfrm>
              <a:off x="2611" y="2490"/>
              <a:ext cx="272" cy="455"/>
            </a:xfrm>
            <a:prstGeom prst="cube">
              <a:avLst>
                <a:gd name="adj" fmla="val 25000"/>
              </a:avLst>
            </a:prstGeom>
            <a:solidFill>
              <a:srgbClr val="9999FF"/>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solidFill>
                  <a:srgbClr val="484848"/>
                </a:solidFill>
                <a:latin typeface="Arial" pitchFamily="34" charset="0"/>
                <a:ea typeface="HGP創英角ｺﾞｼｯｸUB" pitchFamily="50" charset="-128"/>
                <a:cs typeface="Arial" pitchFamily="34" charset="0"/>
              </a:endParaRPr>
            </a:p>
          </p:txBody>
        </p:sp>
        <p:pic>
          <p:nvPicPr>
            <p:cNvPr id="15404" name="Cloud"/>
            <p:cNvPicPr>
              <a:picLocks noChangeAspect="1" noEditPoints="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5" y="2581"/>
              <a:ext cx="3946" cy="1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05" name="Picture 7" descr="j04339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66" y="3306"/>
              <a:ext cx="637" cy="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06" name="Picture 7" descr="j04339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46" y="3443"/>
              <a:ext cx="637" cy="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07" name="Picture 8" descr="j043394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0" y="3408"/>
              <a:ext cx="683" cy="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408" name="Text Box 32"/>
            <p:cNvSpPr txBox="1">
              <a:spLocks noChangeArrowheads="1"/>
            </p:cNvSpPr>
            <p:nvPr/>
          </p:nvSpPr>
          <p:spPr bwMode="auto">
            <a:xfrm>
              <a:off x="2069" y="2856"/>
              <a:ext cx="1383" cy="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rgbClr val="484848"/>
                  </a:solidFill>
                  <a:latin typeface="Arial" charset="0"/>
                  <a:ea typeface="HG丸ｺﾞｼｯｸM-PRO" pitchFamily="50" charset="-128"/>
                </a:defRPr>
              </a:lvl1pPr>
              <a:lvl2pPr marL="742950" indent="-285750" eaLnBrk="0" hangingPunct="0">
                <a:defRPr sz="1400">
                  <a:solidFill>
                    <a:srgbClr val="484848"/>
                  </a:solidFill>
                  <a:latin typeface="Arial" charset="0"/>
                  <a:ea typeface="HG丸ｺﾞｼｯｸM-PRO" pitchFamily="50" charset="-128"/>
                </a:defRPr>
              </a:lvl2pPr>
              <a:lvl3pPr marL="1143000" indent="-228600" eaLnBrk="0" hangingPunct="0">
                <a:defRPr sz="1400">
                  <a:solidFill>
                    <a:srgbClr val="484848"/>
                  </a:solidFill>
                  <a:latin typeface="Arial" charset="0"/>
                  <a:ea typeface="HG丸ｺﾞｼｯｸM-PRO" pitchFamily="50" charset="-128"/>
                </a:defRPr>
              </a:lvl3pPr>
              <a:lvl4pPr marL="1600200" indent="-228600" eaLnBrk="0" hangingPunct="0">
                <a:defRPr sz="1400">
                  <a:solidFill>
                    <a:srgbClr val="484848"/>
                  </a:solidFill>
                  <a:latin typeface="Arial" charset="0"/>
                  <a:ea typeface="HG丸ｺﾞｼｯｸM-PRO" pitchFamily="50" charset="-128"/>
                </a:defRPr>
              </a:lvl4pPr>
              <a:lvl5pPr marL="2057400" indent="-228600" eaLnBrk="0" hangingPunct="0">
                <a:defRPr sz="1400">
                  <a:solidFill>
                    <a:srgbClr val="484848"/>
                  </a:solidFill>
                  <a:latin typeface="Arial" charset="0"/>
                  <a:ea typeface="HG丸ｺﾞｼｯｸM-PRO" pitchFamily="50" charset="-128"/>
                </a:defRPr>
              </a:lvl5pPr>
              <a:lvl6pPr marL="2514600" indent="-228600" eaLnBrk="0" fontAlgn="base" hangingPunct="0">
                <a:spcBef>
                  <a:spcPct val="20000"/>
                </a:spcBef>
                <a:spcAft>
                  <a:spcPct val="0"/>
                </a:spcAft>
                <a:defRPr sz="1400">
                  <a:solidFill>
                    <a:srgbClr val="484848"/>
                  </a:solidFill>
                  <a:latin typeface="Arial" charset="0"/>
                  <a:ea typeface="HG丸ｺﾞｼｯｸM-PRO" pitchFamily="50" charset="-128"/>
                </a:defRPr>
              </a:lvl6pPr>
              <a:lvl7pPr marL="2971800" indent="-228600" eaLnBrk="0" fontAlgn="base" hangingPunct="0">
                <a:spcBef>
                  <a:spcPct val="20000"/>
                </a:spcBef>
                <a:spcAft>
                  <a:spcPct val="0"/>
                </a:spcAft>
                <a:defRPr sz="1400">
                  <a:solidFill>
                    <a:srgbClr val="484848"/>
                  </a:solidFill>
                  <a:latin typeface="Arial" charset="0"/>
                  <a:ea typeface="HG丸ｺﾞｼｯｸM-PRO" pitchFamily="50" charset="-128"/>
                </a:defRPr>
              </a:lvl7pPr>
              <a:lvl8pPr marL="3429000" indent="-228600" eaLnBrk="0" fontAlgn="base" hangingPunct="0">
                <a:spcBef>
                  <a:spcPct val="20000"/>
                </a:spcBef>
                <a:spcAft>
                  <a:spcPct val="0"/>
                </a:spcAft>
                <a:defRPr sz="1400">
                  <a:solidFill>
                    <a:srgbClr val="484848"/>
                  </a:solidFill>
                  <a:latin typeface="Arial" charset="0"/>
                  <a:ea typeface="HG丸ｺﾞｼｯｸM-PRO" pitchFamily="50" charset="-128"/>
                </a:defRPr>
              </a:lvl8pPr>
              <a:lvl9pPr marL="3886200" indent="-228600" eaLnBrk="0" fontAlgn="base" hangingPunct="0">
                <a:spcBef>
                  <a:spcPct val="20000"/>
                </a:spcBef>
                <a:spcAft>
                  <a:spcPct val="0"/>
                </a:spcAft>
                <a:defRPr sz="1400">
                  <a:solidFill>
                    <a:srgbClr val="484848"/>
                  </a:solidFill>
                  <a:latin typeface="Arial" charset="0"/>
                  <a:ea typeface="HG丸ｺﾞｼｯｸM-PRO" pitchFamily="50" charset="-128"/>
                </a:defRPr>
              </a:lvl9pPr>
            </a:lstStyle>
            <a:p>
              <a:pPr algn="ctr" eaLnBrk="1" hangingPunct="1"/>
              <a:r>
                <a:rPr lang="ja-JP" altLang="en-US" sz="3200" dirty="0">
                  <a:solidFill>
                    <a:srgbClr val="FFFFFF"/>
                  </a:solidFill>
                  <a:effectLst>
                    <a:glow rad="139700">
                      <a:srgbClr val="000000">
                        <a:satMod val="175000"/>
                        <a:alpha val="40000"/>
                      </a:srgbClr>
                    </a:glow>
                  </a:effectLst>
                  <a:latin typeface="Arial" pitchFamily="34" charset="0"/>
                  <a:ea typeface="HGP創英角ｺﾞｼｯｸUB" pitchFamily="50" charset="-128"/>
                  <a:cs typeface="Arial" pitchFamily="34" charset="0"/>
                </a:rPr>
                <a:t>ネットワーク</a:t>
              </a:r>
            </a:p>
            <a:p>
              <a:pPr algn="ctr" eaLnBrk="1" hangingPunct="1"/>
              <a:r>
                <a:rPr lang="ja-JP" altLang="en-US" sz="2400" dirty="0">
                  <a:solidFill>
                    <a:srgbClr val="FFFFFF"/>
                  </a:solidFill>
                  <a:effectLst>
                    <a:glow rad="139700">
                      <a:srgbClr val="000000">
                        <a:satMod val="175000"/>
                        <a:alpha val="40000"/>
                      </a:srgbClr>
                    </a:glow>
                  </a:effectLst>
                  <a:latin typeface="Arial" pitchFamily="34" charset="0"/>
                  <a:ea typeface="HGP創英角ｺﾞｼｯｸUB" pitchFamily="50" charset="-128"/>
                  <a:cs typeface="Arial" pitchFamily="34" charset="0"/>
                </a:rPr>
                <a:t>（インターネット）</a:t>
              </a:r>
            </a:p>
          </p:txBody>
        </p:sp>
        <p:sp>
          <p:nvSpPr>
            <p:cNvPr id="15409" name="Text Box 33"/>
            <p:cNvSpPr txBox="1">
              <a:spLocks noChangeArrowheads="1"/>
            </p:cNvSpPr>
            <p:nvPr/>
          </p:nvSpPr>
          <p:spPr bwMode="auto">
            <a:xfrm>
              <a:off x="1731" y="2251"/>
              <a:ext cx="1643"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rgbClr val="484848"/>
                  </a:solidFill>
                  <a:latin typeface="Arial" charset="0"/>
                  <a:ea typeface="HG丸ｺﾞｼｯｸM-PRO" pitchFamily="50" charset="-128"/>
                </a:defRPr>
              </a:lvl1pPr>
              <a:lvl2pPr marL="742950" indent="-285750" eaLnBrk="0" hangingPunct="0">
                <a:defRPr sz="1400">
                  <a:solidFill>
                    <a:srgbClr val="484848"/>
                  </a:solidFill>
                  <a:latin typeface="Arial" charset="0"/>
                  <a:ea typeface="HG丸ｺﾞｼｯｸM-PRO" pitchFamily="50" charset="-128"/>
                </a:defRPr>
              </a:lvl2pPr>
              <a:lvl3pPr marL="1143000" indent="-228600" eaLnBrk="0" hangingPunct="0">
                <a:defRPr sz="1400">
                  <a:solidFill>
                    <a:srgbClr val="484848"/>
                  </a:solidFill>
                  <a:latin typeface="Arial" charset="0"/>
                  <a:ea typeface="HG丸ｺﾞｼｯｸM-PRO" pitchFamily="50" charset="-128"/>
                </a:defRPr>
              </a:lvl3pPr>
              <a:lvl4pPr marL="1600200" indent="-228600" eaLnBrk="0" hangingPunct="0">
                <a:defRPr sz="1400">
                  <a:solidFill>
                    <a:srgbClr val="484848"/>
                  </a:solidFill>
                  <a:latin typeface="Arial" charset="0"/>
                  <a:ea typeface="HG丸ｺﾞｼｯｸM-PRO" pitchFamily="50" charset="-128"/>
                </a:defRPr>
              </a:lvl4pPr>
              <a:lvl5pPr marL="2057400" indent="-228600" eaLnBrk="0" hangingPunct="0">
                <a:defRPr sz="1400">
                  <a:solidFill>
                    <a:srgbClr val="484848"/>
                  </a:solidFill>
                  <a:latin typeface="Arial" charset="0"/>
                  <a:ea typeface="HG丸ｺﾞｼｯｸM-PRO" pitchFamily="50" charset="-128"/>
                </a:defRPr>
              </a:lvl5pPr>
              <a:lvl6pPr marL="2514600" indent="-228600" eaLnBrk="0" fontAlgn="base" hangingPunct="0">
                <a:spcBef>
                  <a:spcPct val="20000"/>
                </a:spcBef>
                <a:spcAft>
                  <a:spcPct val="0"/>
                </a:spcAft>
                <a:defRPr sz="1400">
                  <a:solidFill>
                    <a:srgbClr val="484848"/>
                  </a:solidFill>
                  <a:latin typeface="Arial" charset="0"/>
                  <a:ea typeface="HG丸ｺﾞｼｯｸM-PRO" pitchFamily="50" charset="-128"/>
                </a:defRPr>
              </a:lvl6pPr>
              <a:lvl7pPr marL="2971800" indent="-228600" eaLnBrk="0" fontAlgn="base" hangingPunct="0">
                <a:spcBef>
                  <a:spcPct val="20000"/>
                </a:spcBef>
                <a:spcAft>
                  <a:spcPct val="0"/>
                </a:spcAft>
                <a:defRPr sz="1400">
                  <a:solidFill>
                    <a:srgbClr val="484848"/>
                  </a:solidFill>
                  <a:latin typeface="Arial" charset="0"/>
                  <a:ea typeface="HG丸ｺﾞｼｯｸM-PRO" pitchFamily="50" charset="-128"/>
                </a:defRPr>
              </a:lvl7pPr>
              <a:lvl8pPr marL="3429000" indent="-228600" eaLnBrk="0" fontAlgn="base" hangingPunct="0">
                <a:spcBef>
                  <a:spcPct val="20000"/>
                </a:spcBef>
                <a:spcAft>
                  <a:spcPct val="0"/>
                </a:spcAft>
                <a:defRPr sz="1400">
                  <a:solidFill>
                    <a:srgbClr val="484848"/>
                  </a:solidFill>
                  <a:latin typeface="Arial" charset="0"/>
                  <a:ea typeface="HG丸ｺﾞｼｯｸM-PRO" pitchFamily="50" charset="-128"/>
                </a:defRPr>
              </a:lvl8pPr>
              <a:lvl9pPr marL="3886200" indent="-228600" eaLnBrk="0" fontAlgn="base" hangingPunct="0">
                <a:spcBef>
                  <a:spcPct val="20000"/>
                </a:spcBef>
                <a:spcAft>
                  <a:spcPct val="0"/>
                </a:spcAft>
                <a:defRPr sz="1400">
                  <a:solidFill>
                    <a:srgbClr val="484848"/>
                  </a:solidFill>
                  <a:latin typeface="Arial" charset="0"/>
                  <a:ea typeface="HG丸ｺﾞｼｯｸM-PRO" pitchFamily="50" charset="-128"/>
                </a:defRPr>
              </a:lvl9pPr>
            </a:lstStyle>
            <a:p>
              <a:pPr eaLnBrk="1" hangingPunct="1"/>
              <a:r>
                <a:rPr lang="ja-JP" altLang="en-US" dirty="0">
                  <a:solidFill>
                    <a:schemeClr val="bg1"/>
                  </a:solidFill>
                  <a:effectLst>
                    <a:glow rad="228600">
                      <a:schemeClr val="accent2">
                        <a:satMod val="175000"/>
                        <a:alpha val="40000"/>
                      </a:schemeClr>
                    </a:glow>
                  </a:effectLst>
                  <a:latin typeface="Arial" pitchFamily="34" charset="0"/>
                  <a:ea typeface="HGP創英角ｺﾞｼｯｸUB" pitchFamily="50" charset="-128"/>
                  <a:cs typeface="Arial" pitchFamily="34" charset="0"/>
                </a:rPr>
                <a:t>巨大</a:t>
              </a:r>
              <a:r>
                <a:rPr lang="ja-JP" altLang="en-US" dirty="0" smtClean="0">
                  <a:solidFill>
                    <a:schemeClr val="bg1"/>
                  </a:solidFill>
                  <a:effectLst>
                    <a:glow rad="228600">
                      <a:schemeClr val="accent2">
                        <a:satMod val="175000"/>
                        <a:alpha val="40000"/>
                      </a:schemeClr>
                    </a:glow>
                  </a:effectLst>
                  <a:latin typeface="Arial" pitchFamily="34" charset="0"/>
                  <a:ea typeface="HGP創英角ｺﾞｼｯｸUB" pitchFamily="50" charset="-128"/>
                  <a:cs typeface="Arial" pitchFamily="34" charset="0"/>
                </a:rPr>
                <a:t>なコンピューター</a:t>
              </a:r>
              <a:r>
                <a:rPr lang="ja-JP" altLang="en-US" dirty="0">
                  <a:solidFill>
                    <a:schemeClr val="bg1"/>
                  </a:solidFill>
                  <a:effectLst>
                    <a:glow rad="228600">
                      <a:schemeClr val="accent2">
                        <a:satMod val="175000"/>
                        <a:alpha val="40000"/>
                      </a:schemeClr>
                    </a:glow>
                  </a:effectLst>
                  <a:latin typeface="Arial" pitchFamily="34" charset="0"/>
                  <a:ea typeface="HGP創英角ｺﾞｼｯｸUB" pitchFamily="50" charset="-128"/>
                  <a:cs typeface="Arial" pitchFamily="34" charset="0"/>
                </a:rPr>
                <a:t>・システム群</a:t>
              </a:r>
            </a:p>
          </p:txBody>
        </p:sp>
        <p:sp>
          <p:nvSpPr>
            <p:cNvPr id="15410" name="AutoShape 34"/>
            <p:cNvSpPr>
              <a:spLocks noChangeArrowheads="1"/>
            </p:cNvSpPr>
            <p:nvPr/>
          </p:nvSpPr>
          <p:spPr bwMode="auto">
            <a:xfrm>
              <a:off x="432" y="2039"/>
              <a:ext cx="363" cy="771"/>
            </a:xfrm>
            <a:prstGeom prst="upArrow">
              <a:avLst>
                <a:gd name="adj1" fmla="val 68593"/>
                <a:gd name="adj2" fmla="val 55095"/>
              </a:avLst>
            </a:prstGeom>
            <a:solidFill>
              <a:schemeClr val="accent3"/>
            </a:solidFill>
            <a:ln>
              <a:headEnd/>
              <a:tailEn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eaVert" wrap="none" anchor="ctr"/>
            <a:lstStyle/>
            <a:p>
              <a:pPr algn="ctr"/>
              <a:r>
                <a:rPr lang="ja-JP" altLang="en-US" sz="1600">
                  <a:solidFill>
                    <a:srgbClr val="FFFFFF"/>
                  </a:solidFill>
                  <a:ea typeface="HGP創英角ｺﾞｼｯｸUB" pitchFamily="50" charset="-128"/>
                  <a:cs typeface="Arial" pitchFamily="34" charset="0"/>
                </a:rPr>
                <a:t>向こう側</a:t>
              </a:r>
            </a:p>
          </p:txBody>
        </p:sp>
        <p:sp>
          <p:nvSpPr>
            <p:cNvPr id="15411" name="AutoShape 35"/>
            <p:cNvSpPr>
              <a:spLocks noChangeArrowheads="1"/>
            </p:cNvSpPr>
            <p:nvPr/>
          </p:nvSpPr>
          <p:spPr bwMode="auto">
            <a:xfrm>
              <a:off x="432" y="3265"/>
              <a:ext cx="363" cy="772"/>
            </a:xfrm>
            <a:prstGeom prst="downArrow">
              <a:avLst>
                <a:gd name="adj1" fmla="val 68593"/>
                <a:gd name="adj2" fmla="val 51238"/>
              </a:avLst>
            </a:prstGeom>
            <a:solidFill>
              <a:schemeClr val="accent4"/>
            </a:solidFill>
            <a:ln>
              <a:headEnd/>
              <a:tailEn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vert="eaVert" wrap="none" anchor="ctr"/>
            <a:lstStyle/>
            <a:p>
              <a:pPr algn="ctr"/>
              <a:r>
                <a:rPr lang="ja-JP" altLang="en-US" sz="1600">
                  <a:solidFill>
                    <a:srgbClr val="FFFFFF"/>
                  </a:solidFill>
                  <a:ea typeface="HGP創英角ｺﾞｼｯｸUB" pitchFamily="50" charset="-128"/>
                  <a:cs typeface="Arial" pitchFamily="34" charset="0"/>
                </a:rPr>
                <a:t>こちら側</a:t>
              </a:r>
            </a:p>
          </p:txBody>
        </p:sp>
        <p:pic>
          <p:nvPicPr>
            <p:cNvPr id="15412" name="Picture 36" descr="MCj04242040000[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04" y="3312"/>
              <a:ext cx="277"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13" name="Picture 37" descr="MCj04326290000[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032" y="3360"/>
              <a:ext cx="432"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363" name="Rectangle 38"/>
          <p:cNvSpPr>
            <a:spLocks noGrp="1" noChangeArrowheads="1"/>
          </p:cNvSpPr>
          <p:nvPr>
            <p:ph type="title"/>
          </p:nvPr>
        </p:nvSpPr>
        <p:spPr/>
        <p:txBody>
          <a:bodyPr/>
          <a:lstStyle/>
          <a:p>
            <a:pPr eaLnBrk="1" hangingPunct="1"/>
            <a:r>
              <a:rPr lang="ja-JP" altLang="en-US" sz="2400" dirty="0" smtClean="0"/>
              <a:t>クラウド・コンピューティングの起源と</a:t>
            </a:r>
            <a:r>
              <a:rPr lang="en-US" altLang="ja-JP" sz="2400" dirty="0" smtClean="0"/>
              <a:t>Google</a:t>
            </a:r>
            <a:r>
              <a:rPr lang="ja-JP" altLang="en-US" sz="2400" dirty="0" smtClean="0"/>
              <a:t>の定義</a:t>
            </a:r>
          </a:p>
        </p:txBody>
      </p:sp>
      <p:sp>
        <p:nvSpPr>
          <p:cNvPr id="628775" name="AutoShape 39"/>
          <p:cNvSpPr>
            <a:spLocks noChangeArrowheads="1"/>
          </p:cNvSpPr>
          <p:nvPr/>
        </p:nvSpPr>
        <p:spPr bwMode="auto">
          <a:xfrm>
            <a:off x="5480050" y="5156078"/>
            <a:ext cx="3215563" cy="306467"/>
          </a:xfrm>
          <a:prstGeom prst="wedgeRoundRectCallout">
            <a:avLst>
              <a:gd name="adj1" fmla="val -37036"/>
              <a:gd name="adj2" fmla="val 104252"/>
              <a:gd name="adj3" fmla="val 16667"/>
            </a:avLst>
          </a:prstGeom>
          <a:solidFill>
            <a:schemeClr val="accent4"/>
          </a:solidFill>
          <a:ln>
            <a:headEnd/>
            <a:tailEn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wrap="square">
            <a:spAutoFit/>
          </a:bodyPr>
          <a:lstStyle/>
          <a:p>
            <a:pPr algn="ctr"/>
            <a:r>
              <a:rPr lang="ja-JP" altLang="en-US" sz="1200" dirty="0" smtClean="0">
                <a:solidFill>
                  <a:srgbClr val="FFFFFF"/>
                </a:solidFill>
                <a:ea typeface="HGP創英角ｺﾞｼｯｸUB" pitchFamily="50" charset="-128"/>
                <a:cs typeface="Arial" pitchFamily="34" charset="0"/>
              </a:rPr>
              <a:t>利用する側：自分</a:t>
            </a:r>
            <a:r>
              <a:rPr lang="ja-JP" altLang="en-US" sz="1200" dirty="0">
                <a:solidFill>
                  <a:srgbClr val="FFFFFF"/>
                </a:solidFill>
                <a:ea typeface="HGP創英角ｺﾞｼｯｸUB" pitchFamily="50" charset="-128"/>
                <a:cs typeface="Arial" pitchFamily="34" charset="0"/>
              </a:rPr>
              <a:t>専用</a:t>
            </a:r>
            <a:r>
              <a:rPr lang="ja-JP" altLang="en-US" sz="1200" dirty="0" smtClean="0">
                <a:solidFill>
                  <a:srgbClr val="FFFFFF"/>
                </a:solidFill>
                <a:ea typeface="HGP創英角ｺﾞｼｯｸUB" pitchFamily="50" charset="-128"/>
                <a:cs typeface="Arial" pitchFamily="34" charset="0"/>
              </a:rPr>
              <a:t>のシステム</a:t>
            </a:r>
            <a:endParaRPr lang="ja-JP" altLang="en-US" sz="1200" dirty="0">
              <a:solidFill>
                <a:srgbClr val="FFFFFF"/>
              </a:solidFill>
              <a:ea typeface="HGP創英角ｺﾞｼｯｸUB" pitchFamily="50" charset="-128"/>
              <a:cs typeface="Arial" pitchFamily="34" charset="0"/>
            </a:endParaRPr>
          </a:p>
        </p:txBody>
      </p:sp>
      <p:sp>
        <p:nvSpPr>
          <p:cNvPr id="628779" name="AutoShape 43"/>
          <p:cNvSpPr>
            <a:spLocks noChangeArrowheads="1"/>
          </p:cNvSpPr>
          <p:nvPr/>
        </p:nvSpPr>
        <p:spPr bwMode="auto">
          <a:xfrm>
            <a:off x="5480050" y="3352800"/>
            <a:ext cx="3206749" cy="306467"/>
          </a:xfrm>
          <a:prstGeom prst="wedgeRoundRectCallout">
            <a:avLst>
              <a:gd name="adj1" fmla="val -32680"/>
              <a:gd name="adj2" fmla="val 124108"/>
              <a:gd name="adj3" fmla="val 16667"/>
            </a:avLst>
          </a:prstGeom>
          <a:solidFill>
            <a:schemeClr val="accent3"/>
          </a:solidFill>
          <a:ln>
            <a:headEnd/>
            <a:tailEnd/>
          </a:ln>
          <a:effectLst/>
          <a:scene3d>
            <a:camera prst="orthographicFront">
              <a:rot lat="0" lon="0" rev="0"/>
            </a:camera>
            <a:lightRig rig="threePt" dir="t">
              <a:rot lat="0" lon="0" rev="1200000"/>
            </a:lightRig>
          </a:scene3d>
          <a:sp3d/>
          <a:extLst/>
        </p:spPr>
        <p:style>
          <a:lnRef idx="0">
            <a:schemeClr val="accent2"/>
          </a:lnRef>
          <a:fillRef idx="3">
            <a:schemeClr val="accent2"/>
          </a:fillRef>
          <a:effectRef idx="3">
            <a:schemeClr val="accent2"/>
          </a:effectRef>
          <a:fontRef idx="minor">
            <a:schemeClr val="lt1"/>
          </a:fontRef>
        </p:style>
        <p:txBody>
          <a:bodyPr wrap="square">
            <a:spAutoFit/>
          </a:bodyPr>
          <a:lstStyle/>
          <a:p>
            <a:pPr algn="ctr"/>
            <a:r>
              <a:rPr lang="ja-JP" altLang="en-US" sz="1200" dirty="0" smtClean="0">
                <a:solidFill>
                  <a:srgbClr val="FFFFFF"/>
                </a:solidFill>
                <a:ea typeface="HGP創英角ｺﾞｼｯｸUB" pitchFamily="50" charset="-128"/>
                <a:cs typeface="Arial" pitchFamily="34" charset="0"/>
              </a:rPr>
              <a:t>提供する側：世界中</a:t>
            </a:r>
            <a:r>
              <a:rPr lang="ja-JP" altLang="en-US" sz="1200" dirty="0">
                <a:solidFill>
                  <a:srgbClr val="FFFFFF"/>
                </a:solidFill>
                <a:ea typeface="HGP創英角ｺﾞｼｯｸUB" pitchFamily="50" charset="-128"/>
                <a:cs typeface="Arial" pitchFamily="34" charset="0"/>
              </a:rPr>
              <a:t>の複数拠点に分散</a:t>
            </a:r>
            <a:r>
              <a:rPr lang="ja-JP" altLang="en-US" sz="1200" dirty="0" smtClean="0">
                <a:solidFill>
                  <a:srgbClr val="FFFFFF"/>
                </a:solidFill>
                <a:ea typeface="HGP創英角ｺﾞｼｯｸUB" pitchFamily="50" charset="-128"/>
                <a:cs typeface="Arial" pitchFamily="34" charset="0"/>
              </a:rPr>
              <a:t>配置</a:t>
            </a:r>
            <a:endParaRPr lang="ja-JP" altLang="en-US" sz="1200" dirty="0">
              <a:solidFill>
                <a:srgbClr val="FFFFFF"/>
              </a:solidFill>
              <a:ea typeface="HGP創英角ｺﾞｼｯｸUB" pitchFamily="50" charset="-128"/>
              <a:cs typeface="Arial" pitchFamily="34" charset="0"/>
            </a:endParaRPr>
          </a:p>
        </p:txBody>
      </p:sp>
      <p:sp>
        <p:nvSpPr>
          <p:cNvPr id="15378" name="Text Box 42"/>
          <p:cNvSpPr txBox="1">
            <a:spLocks noChangeArrowheads="1"/>
          </p:cNvSpPr>
          <p:nvPr/>
        </p:nvSpPr>
        <p:spPr bwMode="auto">
          <a:xfrm>
            <a:off x="1988344" y="1057738"/>
            <a:ext cx="7079456" cy="2160591"/>
          </a:xfrm>
          <a:prstGeom prst="rect">
            <a:avLst/>
          </a:prstGeom>
          <a:solidFill>
            <a:schemeClr val="bg1">
              <a:alpha val="70000"/>
            </a:schemeClr>
          </a:solidFill>
          <a:ln>
            <a:noFill/>
          </a:ln>
          <a:effectLst/>
          <a:extLst/>
        </p:spPr>
        <p:txBody>
          <a:bodyPr wrap="square">
            <a:spAutoFit/>
          </a:bodyPr>
          <a:lstStyle>
            <a:lvl1pPr eaLnBrk="0" hangingPunct="0">
              <a:defRPr sz="1400">
                <a:solidFill>
                  <a:srgbClr val="484848"/>
                </a:solidFill>
                <a:latin typeface="Arial" charset="0"/>
                <a:ea typeface="HG丸ｺﾞｼｯｸM-PRO" pitchFamily="50" charset="-128"/>
              </a:defRPr>
            </a:lvl1pPr>
            <a:lvl2pPr marL="742950" indent="-285750" eaLnBrk="0" hangingPunct="0">
              <a:defRPr sz="1400">
                <a:solidFill>
                  <a:srgbClr val="484848"/>
                </a:solidFill>
                <a:latin typeface="Arial" charset="0"/>
                <a:ea typeface="HG丸ｺﾞｼｯｸM-PRO" pitchFamily="50" charset="-128"/>
              </a:defRPr>
            </a:lvl2pPr>
            <a:lvl3pPr marL="1143000" indent="-228600" eaLnBrk="0" hangingPunct="0">
              <a:defRPr sz="1400">
                <a:solidFill>
                  <a:srgbClr val="484848"/>
                </a:solidFill>
                <a:latin typeface="Arial" charset="0"/>
                <a:ea typeface="HG丸ｺﾞｼｯｸM-PRO" pitchFamily="50" charset="-128"/>
              </a:defRPr>
            </a:lvl3pPr>
            <a:lvl4pPr marL="1600200" indent="-228600" eaLnBrk="0" hangingPunct="0">
              <a:defRPr sz="1400">
                <a:solidFill>
                  <a:srgbClr val="484848"/>
                </a:solidFill>
                <a:latin typeface="Arial" charset="0"/>
                <a:ea typeface="HG丸ｺﾞｼｯｸM-PRO" pitchFamily="50" charset="-128"/>
              </a:defRPr>
            </a:lvl4pPr>
            <a:lvl5pPr marL="2057400" indent="-228600" eaLnBrk="0" hangingPunct="0">
              <a:defRPr sz="1400">
                <a:solidFill>
                  <a:srgbClr val="484848"/>
                </a:solidFill>
                <a:latin typeface="Arial" charset="0"/>
                <a:ea typeface="HG丸ｺﾞｼｯｸM-PRO" pitchFamily="50" charset="-128"/>
              </a:defRPr>
            </a:lvl5pPr>
            <a:lvl6pPr marL="2514600" indent="-228600" eaLnBrk="0" fontAlgn="base" hangingPunct="0">
              <a:spcBef>
                <a:spcPct val="20000"/>
              </a:spcBef>
              <a:spcAft>
                <a:spcPct val="0"/>
              </a:spcAft>
              <a:defRPr sz="1400">
                <a:solidFill>
                  <a:srgbClr val="484848"/>
                </a:solidFill>
                <a:latin typeface="Arial" charset="0"/>
                <a:ea typeface="HG丸ｺﾞｼｯｸM-PRO" pitchFamily="50" charset="-128"/>
              </a:defRPr>
            </a:lvl6pPr>
            <a:lvl7pPr marL="2971800" indent="-228600" eaLnBrk="0" fontAlgn="base" hangingPunct="0">
              <a:spcBef>
                <a:spcPct val="20000"/>
              </a:spcBef>
              <a:spcAft>
                <a:spcPct val="0"/>
              </a:spcAft>
              <a:defRPr sz="1400">
                <a:solidFill>
                  <a:srgbClr val="484848"/>
                </a:solidFill>
                <a:latin typeface="Arial" charset="0"/>
                <a:ea typeface="HG丸ｺﾞｼｯｸM-PRO" pitchFamily="50" charset="-128"/>
              </a:defRPr>
            </a:lvl7pPr>
            <a:lvl8pPr marL="3429000" indent="-228600" eaLnBrk="0" fontAlgn="base" hangingPunct="0">
              <a:spcBef>
                <a:spcPct val="20000"/>
              </a:spcBef>
              <a:spcAft>
                <a:spcPct val="0"/>
              </a:spcAft>
              <a:defRPr sz="1400">
                <a:solidFill>
                  <a:srgbClr val="484848"/>
                </a:solidFill>
                <a:latin typeface="Arial" charset="0"/>
                <a:ea typeface="HG丸ｺﾞｼｯｸM-PRO" pitchFamily="50" charset="-128"/>
              </a:defRPr>
            </a:lvl8pPr>
            <a:lvl9pPr marL="3886200" indent="-228600" eaLnBrk="0" fontAlgn="base" hangingPunct="0">
              <a:spcBef>
                <a:spcPct val="20000"/>
              </a:spcBef>
              <a:spcAft>
                <a:spcPct val="0"/>
              </a:spcAft>
              <a:defRPr sz="1400">
                <a:solidFill>
                  <a:srgbClr val="484848"/>
                </a:solidFill>
                <a:latin typeface="Arial" charset="0"/>
                <a:ea typeface="HG丸ｺﾞｼｯｸM-PRO" pitchFamily="50" charset="-128"/>
              </a:defRPr>
            </a:lvl9pPr>
          </a:lstStyle>
          <a:p>
            <a:pPr eaLnBrk="1" hangingPunct="1">
              <a:lnSpc>
                <a:spcPct val="120000"/>
              </a:lnSpc>
            </a:pPr>
            <a:r>
              <a:rPr lang="en-US" altLang="ja-JP" dirty="0"/>
              <a:t>Google CEO </a:t>
            </a:r>
            <a:r>
              <a:rPr lang="ja-JP" altLang="en-US" dirty="0"/>
              <a:t>エリック・シュミット　</a:t>
            </a:r>
            <a:r>
              <a:rPr lang="en-US" altLang="ja-JP" dirty="0"/>
              <a:t>6.Mar.2006, “Search Engine Strategies Conference @ San Jose, </a:t>
            </a:r>
            <a:r>
              <a:rPr lang="en-US" altLang="ja-JP" dirty="0" smtClean="0"/>
              <a:t>CA</a:t>
            </a:r>
            <a:endParaRPr lang="en-US" altLang="ja-JP" dirty="0"/>
          </a:p>
          <a:p>
            <a:pPr eaLnBrk="1" hangingPunct="1">
              <a:lnSpc>
                <a:spcPct val="120000"/>
              </a:lnSpc>
              <a:spcBef>
                <a:spcPts val="0"/>
              </a:spcBef>
            </a:pPr>
            <a:r>
              <a:rPr lang="ja-JP" altLang="en-US" dirty="0"/>
              <a:t>「新しいモデルが姿を見せ始めている。データもプログラムも、サーバー群の上に置いておこう、という考え方だ。私たちは</a:t>
            </a:r>
            <a:r>
              <a:rPr lang="en-US" altLang="ja-JP" dirty="0"/>
              <a:t>『</a:t>
            </a:r>
            <a:r>
              <a:rPr lang="ja-JP" altLang="en-US" dirty="0"/>
              <a:t>クラウド・コンピューティング</a:t>
            </a:r>
            <a:r>
              <a:rPr lang="en-US" altLang="ja-JP" dirty="0"/>
              <a:t>』</a:t>
            </a:r>
            <a:r>
              <a:rPr lang="ja-JP" altLang="en-US" dirty="0"/>
              <a:t>と呼んでいる。</a:t>
            </a:r>
            <a:r>
              <a:rPr lang="ja-JP" altLang="en-US" b="1" dirty="0">
                <a:solidFill>
                  <a:srgbClr val="C00000"/>
                </a:solidFill>
              </a:rPr>
              <a:t>そういったものは、どこか “雲（クラウド）”の中にあればいい。</a:t>
            </a:r>
            <a:r>
              <a:rPr lang="ja-JP" altLang="en-US" dirty="0"/>
              <a:t>必要なのはブラウザーとインターネットへのアクセス。パソコン、マック、携帯電話、ブラックベリー、とにかく手元にあるどんな端末からでも、クラウドは使える。・・・　データもデータ処理も、その他あれやこれやもみんなサーバーに、だ」</a:t>
            </a:r>
          </a:p>
        </p:txBody>
      </p:sp>
      <p:sp>
        <p:nvSpPr>
          <p:cNvPr id="2" name="正方形/長方形 1"/>
          <p:cNvSpPr/>
          <p:nvPr/>
        </p:nvSpPr>
        <p:spPr>
          <a:xfrm>
            <a:off x="6354749" y="6397467"/>
            <a:ext cx="2789251" cy="230832"/>
          </a:xfrm>
          <a:prstGeom prst="rect">
            <a:avLst/>
          </a:prstGeom>
        </p:spPr>
        <p:txBody>
          <a:bodyPr wrap="none">
            <a:spAutoFit/>
          </a:bodyPr>
          <a:lstStyle/>
          <a:p>
            <a:r>
              <a:rPr lang="en-US" altLang="ja-JP" sz="900" dirty="0">
                <a:solidFill>
                  <a:schemeClr val="tx1"/>
                </a:solidFill>
                <a:hlinkClick r:id="rId9"/>
              </a:rPr>
              <a:t>http://</a:t>
            </a:r>
            <a:r>
              <a:rPr lang="en-US" altLang="ja-JP" sz="900" dirty="0" err="1">
                <a:solidFill>
                  <a:schemeClr val="tx1"/>
                </a:solidFill>
                <a:hlinkClick r:id="rId9"/>
              </a:rPr>
              <a:t>www.google.com</a:t>
            </a:r>
            <a:r>
              <a:rPr lang="en-US" altLang="ja-JP" sz="900" dirty="0">
                <a:solidFill>
                  <a:schemeClr val="tx1"/>
                </a:solidFill>
                <a:hlinkClick r:id="rId9"/>
              </a:rPr>
              <a:t>/press/podium/ses2006.html</a:t>
            </a:r>
            <a:endParaRPr lang="ja-JP" altLang="en-US" sz="900" dirty="0">
              <a:solidFill>
                <a:schemeClr val="tx1"/>
              </a:solidFill>
            </a:endParaRPr>
          </a:p>
        </p:txBody>
      </p:sp>
    </p:spTree>
    <p:extLst>
      <p:ext uri="{BB962C8B-B14F-4D97-AF65-F5344CB8AC3E}">
        <p14:creationId xmlns:p14="http://schemas.microsoft.com/office/powerpoint/2010/main" val="442590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「プライベート」なクラウドの登場</a:t>
            </a:r>
            <a:endParaRPr kumimoji="1" lang="ja-JP" altLang="en-US"/>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57325" y="1052736"/>
            <a:ext cx="6229350" cy="4029075"/>
          </a:xfrm>
          <a:prstGeom prst="rect">
            <a:avLst/>
          </a:prstGeom>
          <a:noFill/>
          <a:ln>
            <a:noFill/>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正方形/長方形 2"/>
          <p:cNvSpPr/>
          <p:nvPr/>
        </p:nvSpPr>
        <p:spPr>
          <a:xfrm>
            <a:off x="4355976" y="6309320"/>
            <a:ext cx="4680520" cy="276999"/>
          </a:xfrm>
          <a:prstGeom prst="rect">
            <a:avLst/>
          </a:prstGeom>
        </p:spPr>
        <p:txBody>
          <a:bodyPr wrap="square">
            <a:spAutoFit/>
          </a:bodyPr>
          <a:lstStyle/>
          <a:p>
            <a:r>
              <a:rPr lang="en-US" altLang="ja-JP" sz="1200"/>
              <a:t>http://www.itmedia.co.jp/enterprise/articles/0811/07/news012.html</a:t>
            </a:r>
            <a:endParaRPr lang="ja-JP" altLang="en-US" sz="1200"/>
          </a:p>
        </p:txBody>
      </p:sp>
      <p:sp>
        <p:nvSpPr>
          <p:cNvPr id="4" name="角丸四角形 3"/>
          <p:cNvSpPr/>
          <p:nvPr/>
        </p:nvSpPr>
        <p:spPr bwMode="auto">
          <a:xfrm>
            <a:off x="1457325" y="5284113"/>
            <a:ext cx="6229350" cy="864096"/>
          </a:xfrm>
          <a:prstGeom prst="roundRect">
            <a:avLst>
              <a:gd name="adj" fmla="val 0"/>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smtClean="0">
                <a:ln>
                  <a:noFill/>
                </a:ln>
                <a:solidFill>
                  <a:schemeClr val="bg1"/>
                </a:solidFill>
                <a:effectLst/>
                <a:latin typeface="+mn-lt"/>
                <a:ea typeface="+mn-ea"/>
              </a:rPr>
              <a:t>パブリッククラウドが抱えるセキュリティへの</a:t>
            </a: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smtClean="0">
                <a:ln>
                  <a:noFill/>
                </a:ln>
                <a:solidFill>
                  <a:schemeClr val="bg1"/>
                </a:solidFill>
                <a:effectLst/>
                <a:latin typeface="+mn-lt"/>
                <a:ea typeface="+mn-ea"/>
              </a:rPr>
              <a:t>懸念に対する回答として</a:t>
            </a:r>
            <a:r>
              <a:rPr kumimoji="0" lang="en-US" altLang="ja-JP" sz="2000" b="0" i="0" u="none" strike="noStrike" cap="none" normalizeH="0" dirty="0" smtClean="0">
                <a:ln>
                  <a:noFill/>
                </a:ln>
                <a:solidFill>
                  <a:schemeClr val="bg1"/>
                </a:solidFill>
                <a:effectLst/>
                <a:latin typeface="+mn-lt"/>
                <a:ea typeface="+mn-ea"/>
              </a:rPr>
              <a:t>IBM</a:t>
            </a:r>
            <a:r>
              <a:rPr kumimoji="0" lang="ja-JP" altLang="en-US" sz="2000" b="0" i="0" u="none" strike="noStrike" cap="none" normalizeH="0" dirty="0" smtClean="0">
                <a:ln>
                  <a:noFill/>
                </a:ln>
                <a:solidFill>
                  <a:schemeClr val="bg1"/>
                </a:solidFill>
                <a:effectLst/>
                <a:latin typeface="+mn-lt"/>
                <a:ea typeface="+mn-ea"/>
              </a:rPr>
              <a:t>が提唱</a:t>
            </a:r>
          </a:p>
        </p:txBody>
      </p:sp>
    </p:spTree>
    <p:extLst>
      <p:ext uri="{BB962C8B-B14F-4D97-AF65-F5344CB8AC3E}">
        <p14:creationId xmlns:p14="http://schemas.microsoft.com/office/powerpoint/2010/main" val="863174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08650" y="-171500"/>
            <a:ext cx="9307797" cy="7137076"/>
          </a:xfrm>
          <a:prstGeom prst="rect">
            <a:avLst/>
          </a:prstGeom>
          <a:solidFill>
            <a:schemeClr val="tx1"/>
          </a:solidFill>
        </p:spPr>
        <p:txBody>
          <a:bodyPr wrap="square" rtlCol="0" anchor="ctr">
            <a:noAutofit/>
          </a:bodyPr>
          <a:lstStyle/>
          <a:p>
            <a:pPr algn="ctr"/>
            <a:endParaRPr kumimoji="1" lang="ja-JP" altLang="en-US" sz="1200" dirty="0">
              <a:solidFill>
                <a:schemeClr val="bg1"/>
              </a:solidFill>
            </a:endParaRPr>
          </a:p>
        </p:txBody>
      </p:sp>
      <p:sp>
        <p:nvSpPr>
          <p:cNvPr id="3" name="正方形/長方形 2"/>
          <p:cNvSpPr/>
          <p:nvPr/>
        </p:nvSpPr>
        <p:spPr>
          <a:xfrm>
            <a:off x="-88940" y="853108"/>
            <a:ext cx="9268376" cy="830997"/>
          </a:xfrm>
          <a:prstGeom prst="rect">
            <a:avLst/>
          </a:prstGeom>
        </p:spPr>
        <p:txBody>
          <a:bodyPr wrap="none">
            <a:spAutoFit/>
          </a:bodyPr>
          <a:lstStyle/>
          <a:p>
            <a:pPr algn="ctr"/>
            <a:r>
              <a:rPr lang="ja-JP" altLang="en-US" sz="4800" dirty="0">
                <a:solidFill>
                  <a:schemeClr val="bg1"/>
                </a:solidFill>
                <a:latin typeface="ＤＦＰ太丸ゴシック体"/>
                <a:ea typeface="ＤＦＰ太丸ゴシック体"/>
                <a:cs typeface="ＤＦＰ太丸ゴシック体"/>
              </a:rPr>
              <a:t>「お客様の</a:t>
            </a:r>
            <a:r>
              <a:rPr lang="en-US" altLang="ja-JP" sz="4800" dirty="0">
                <a:solidFill>
                  <a:schemeClr val="bg1"/>
                </a:solidFill>
                <a:latin typeface="ＤＦＰ太丸ゴシック体"/>
                <a:ea typeface="ＤＦＰ太丸ゴシック体"/>
                <a:cs typeface="ＤＦＰ太丸ゴシック体"/>
              </a:rPr>
              <a:t>3</a:t>
            </a:r>
            <a:r>
              <a:rPr lang="ja-JP" altLang="en-US" sz="4800" dirty="0">
                <a:solidFill>
                  <a:schemeClr val="bg1"/>
                </a:solidFill>
                <a:latin typeface="ＤＦＰ太丸ゴシック体"/>
                <a:ea typeface="ＤＦＰ太丸ゴシック体"/>
                <a:cs typeface="ＤＦＰ太丸ゴシック体"/>
              </a:rPr>
              <a:t>年後に責任を持つ</a:t>
            </a:r>
            <a:r>
              <a:rPr lang="ja-JP" altLang="en-US" sz="4800" dirty="0" smtClean="0">
                <a:solidFill>
                  <a:schemeClr val="bg1"/>
                </a:solidFill>
                <a:latin typeface="ＤＦＰ太丸ゴシック体"/>
                <a:ea typeface="ＤＦＰ太丸ゴシック体"/>
                <a:cs typeface="ＤＦＰ太丸ゴシック体"/>
              </a:rPr>
              <a:t>」</a:t>
            </a:r>
            <a:endParaRPr lang="ja-JP" altLang="en-US" sz="4800" dirty="0">
              <a:solidFill>
                <a:schemeClr val="bg1"/>
              </a:solidFill>
              <a:latin typeface="ＤＦＰ太丸ゴシック体"/>
              <a:ea typeface="ＤＦＰ太丸ゴシック体"/>
              <a:cs typeface="ＤＦＰ太丸ゴシック体"/>
            </a:endParaRPr>
          </a:p>
        </p:txBody>
      </p:sp>
      <p:sp>
        <p:nvSpPr>
          <p:cNvPr id="2" name="テキスト ボックス 1"/>
          <p:cNvSpPr txBox="1"/>
          <p:nvPr/>
        </p:nvSpPr>
        <p:spPr>
          <a:xfrm>
            <a:off x="-188259" y="1801906"/>
            <a:ext cx="9466730" cy="4508927"/>
          </a:xfrm>
          <a:prstGeom prst="rect">
            <a:avLst/>
          </a:prstGeom>
          <a:noFill/>
        </p:spPr>
        <p:txBody>
          <a:bodyPr wrap="square" rtlCol="0">
            <a:spAutoFit/>
          </a:bodyPr>
          <a:lstStyle/>
          <a:p>
            <a:pPr algn="ctr"/>
            <a:r>
              <a:rPr kumimoji="1" lang="en-US" altLang="ja-JP" sz="28700" dirty="0" smtClean="0">
                <a:solidFill>
                  <a:schemeClr val="accent6"/>
                </a:solidFill>
              </a:rPr>
              <a:t>2018</a:t>
            </a:r>
            <a:endParaRPr kumimoji="1" lang="ja-JP" altLang="en-US" sz="28700" dirty="0">
              <a:solidFill>
                <a:schemeClr val="accent6"/>
              </a:solidFill>
            </a:endParaRPr>
          </a:p>
        </p:txBody>
      </p:sp>
    </p:spTree>
    <p:extLst>
      <p:ext uri="{BB962C8B-B14F-4D97-AF65-F5344CB8AC3E}">
        <p14:creationId xmlns:p14="http://schemas.microsoft.com/office/powerpoint/2010/main" val="242234375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bwMode="auto">
          <a:xfrm>
            <a:off x="-108520" y="-99392"/>
            <a:ext cx="9361040" cy="7128792"/>
          </a:xfrm>
          <a:prstGeom prst="rect">
            <a:avLst/>
          </a:prstGeom>
          <a:solidFill>
            <a:schemeClr val="tx1"/>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2" name="タイトル 1"/>
          <p:cNvSpPr>
            <a:spLocks noGrp="1"/>
          </p:cNvSpPr>
          <p:nvPr>
            <p:ph type="title"/>
          </p:nvPr>
        </p:nvSpPr>
        <p:spPr>
          <a:xfrm>
            <a:off x="539440" y="476250"/>
            <a:ext cx="8229600" cy="533400"/>
          </a:xfrm>
        </p:spPr>
        <p:txBody>
          <a:bodyPr/>
          <a:lstStyle/>
          <a:p>
            <a:pPr algn="ctr"/>
            <a:r>
              <a:rPr kumimoji="1" lang="en-US" altLang="ja-JP" sz="4800" dirty="0" smtClean="0">
                <a:latin typeface="ＤＦＰ太丸ゴシック体"/>
                <a:ea typeface="ＤＦＰ太丸ゴシック体"/>
                <a:cs typeface="ＤＦＰ太丸ゴシック体"/>
              </a:rPr>
              <a:t>3</a:t>
            </a:r>
            <a:r>
              <a:rPr kumimoji="1" lang="ja-JP" altLang="en-US" sz="4800" dirty="0" smtClean="0">
                <a:latin typeface="ＤＦＰ太丸ゴシック体"/>
                <a:ea typeface="ＤＦＰ太丸ゴシック体"/>
                <a:cs typeface="ＤＦＰ太丸ゴシック体"/>
              </a:rPr>
              <a:t>年で何が変わるのか</a:t>
            </a:r>
            <a:r>
              <a:rPr kumimoji="1" lang="en-US" altLang="ja-JP" sz="4800" dirty="0" smtClean="0">
                <a:latin typeface="ＤＦＰ太丸ゴシック体"/>
                <a:ea typeface="ＤＦＰ太丸ゴシック体"/>
                <a:cs typeface="ＤＦＰ太丸ゴシック体"/>
              </a:rPr>
              <a:t>?</a:t>
            </a:r>
            <a:endParaRPr kumimoji="1" lang="ja-JP" altLang="en-US" sz="4800" dirty="0">
              <a:latin typeface="ＤＦＰ太丸ゴシック体"/>
              <a:ea typeface="ＤＦＰ太丸ゴシック体"/>
              <a:cs typeface="ＤＦＰ太丸ゴシック体"/>
            </a:endParaRPr>
          </a:p>
        </p:txBody>
      </p:sp>
      <p:sp>
        <p:nvSpPr>
          <p:cNvPr id="10" name="正方形/長方形 9"/>
          <p:cNvSpPr/>
          <p:nvPr/>
        </p:nvSpPr>
        <p:spPr bwMode="auto">
          <a:xfrm>
            <a:off x="1148179" y="2722289"/>
            <a:ext cx="895917" cy="1224384"/>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Arial Black" pitchFamily="34" charset="0"/>
                <a:ea typeface="+mn-ea"/>
              </a:rPr>
              <a:t>iPhone3G</a:t>
            </a:r>
            <a:endParaRPr kumimoji="0" lang="ja-JP" altLang="en-US" sz="1400" b="0" i="0" u="none" strike="noStrike" cap="none" normalizeH="0" dirty="0" smtClean="0">
              <a:ln>
                <a:noFill/>
              </a:ln>
              <a:solidFill>
                <a:schemeClr val="bg1"/>
              </a:solidFill>
              <a:effectLst/>
              <a:latin typeface="Arial Black" pitchFamily="34" charset="0"/>
              <a:ea typeface="+mn-ea"/>
            </a:endParaRPr>
          </a:p>
        </p:txBody>
      </p:sp>
      <p:sp>
        <p:nvSpPr>
          <p:cNvPr id="11" name="正方形/長方形 10"/>
          <p:cNvSpPr/>
          <p:nvPr/>
        </p:nvSpPr>
        <p:spPr bwMode="auto">
          <a:xfrm>
            <a:off x="3129501" y="2722289"/>
            <a:ext cx="895917" cy="1224384"/>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Arial Black" pitchFamily="34" charset="0"/>
                <a:ea typeface="+mn-ea"/>
              </a:rPr>
              <a:t>iPhone4</a:t>
            </a:r>
            <a:endParaRPr kumimoji="0" lang="ja-JP" altLang="en-US" sz="1400" b="0" i="0" u="none" strike="noStrike" cap="none" normalizeH="0" dirty="0" smtClean="0">
              <a:ln>
                <a:noFill/>
              </a:ln>
              <a:solidFill>
                <a:schemeClr val="bg1"/>
              </a:solidFill>
              <a:effectLst/>
              <a:latin typeface="Arial Black" pitchFamily="34" charset="0"/>
              <a:ea typeface="+mn-ea"/>
            </a:endParaRPr>
          </a:p>
        </p:txBody>
      </p:sp>
      <p:sp>
        <p:nvSpPr>
          <p:cNvPr id="12" name="正方形/長方形 11"/>
          <p:cNvSpPr/>
          <p:nvPr/>
        </p:nvSpPr>
        <p:spPr bwMode="auto">
          <a:xfrm>
            <a:off x="5110823" y="2722289"/>
            <a:ext cx="895917" cy="1224384"/>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Arial Black" pitchFamily="34" charset="0"/>
                <a:ea typeface="+mn-ea"/>
              </a:rPr>
              <a:t>iPhone5</a:t>
            </a:r>
            <a:endParaRPr kumimoji="0" lang="ja-JP" altLang="en-US" sz="1400" b="0" i="0" u="none" strike="noStrike" cap="none" normalizeH="0" dirty="0" smtClean="0">
              <a:ln>
                <a:noFill/>
              </a:ln>
              <a:solidFill>
                <a:schemeClr val="bg1"/>
              </a:solidFill>
              <a:effectLst/>
              <a:latin typeface="Arial Black" pitchFamily="34" charset="0"/>
              <a:ea typeface="+mn-ea"/>
            </a:endParaRPr>
          </a:p>
        </p:txBody>
      </p:sp>
      <p:sp>
        <p:nvSpPr>
          <p:cNvPr id="19" name="正方形/長方形 18"/>
          <p:cNvSpPr/>
          <p:nvPr/>
        </p:nvSpPr>
        <p:spPr bwMode="auto">
          <a:xfrm>
            <a:off x="4120162" y="2722289"/>
            <a:ext cx="895917" cy="1224384"/>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Arial Black" pitchFamily="34" charset="0"/>
                <a:ea typeface="+mn-ea"/>
              </a:rPr>
              <a:t>Phone4s</a:t>
            </a:r>
            <a:endParaRPr kumimoji="0" lang="ja-JP" altLang="en-US" sz="1400" b="0" i="0" u="none" strike="noStrike" cap="none" normalizeH="0" dirty="0" smtClean="0">
              <a:ln>
                <a:noFill/>
              </a:ln>
              <a:solidFill>
                <a:schemeClr val="bg1"/>
              </a:solidFill>
              <a:effectLst/>
              <a:latin typeface="Arial Black" pitchFamily="34" charset="0"/>
              <a:ea typeface="+mn-ea"/>
            </a:endParaRPr>
          </a:p>
        </p:txBody>
      </p:sp>
      <p:sp>
        <p:nvSpPr>
          <p:cNvPr id="20" name="正方形/長方形 19"/>
          <p:cNvSpPr/>
          <p:nvPr/>
        </p:nvSpPr>
        <p:spPr bwMode="auto">
          <a:xfrm>
            <a:off x="2138840" y="2722289"/>
            <a:ext cx="895917" cy="1224384"/>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Arial Black" pitchFamily="34" charset="0"/>
                <a:ea typeface="+mn-ea"/>
              </a:rPr>
              <a:t>iPhone3GS</a:t>
            </a:r>
            <a:endParaRPr kumimoji="0" lang="ja-JP" altLang="en-US" sz="1400" b="0" i="0" u="none" strike="noStrike" cap="none" normalizeH="0" dirty="0" smtClean="0">
              <a:ln>
                <a:noFill/>
              </a:ln>
              <a:solidFill>
                <a:schemeClr val="bg1"/>
              </a:solidFill>
              <a:effectLst/>
              <a:latin typeface="Arial Black" pitchFamily="34" charset="0"/>
              <a:ea typeface="+mn-ea"/>
            </a:endParaRPr>
          </a:p>
        </p:txBody>
      </p:sp>
      <p:sp>
        <p:nvSpPr>
          <p:cNvPr id="21" name="正方形/長方形 20"/>
          <p:cNvSpPr/>
          <p:nvPr/>
        </p:nvSpPr>
        <p:spPr bwMode="auto">
          <a:xfrm>
            <a:off x="1148180" y="1415520"/>
            <a:ext cx="895917" cy="1224384"/>
          </a:xfrm>
          <a:prstGeom prst="rect">
            <a:avLst/>
          </a:prstGeom>
          <a:solidFill>
            <a:srgbClr val="FF993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000" b="0" i="0" u="none" strike="noStrike" cap="none" normalizeH="0" dirty="0" smtClean="0">
                <a:ln>
                  <a:noFill/>
                </a:ln>
                <a:solidFill>
                  <a:schemeClr val="bg1"/>
                </a:solidFill>
                <a:effectLst/>
                <a:latin typeface="Arial Black" pitchFamily="34" charset="0"/>
                <a:ea typeface="+mn-ea"/>
              </a:rPr>
              <a:t>2008</a:t>
            </a:r>
            <a:endParaRPr kumimoji="0" lang="ja-JP" altLang="en-US" sz="2000" b="0" i="0" u="none" strike="noStrike" cap="none" normalizeH="0" dirty="0" smtClean="0">
              <a:ln>
                <a:noFill/>
              </a:ln>
              <a:solidFill>
                <a:schemeClr val="bg1"/>
              </a:solidFill>
              <a:effectLst/>
              <a:latin typeface="Arial Black" pitchFamily="34" charset="0"/>
              <a:ea typeface="+mn-ea"/>
            </a:endParaRPr>
          </a:p>
        </p:txBody>
      </p:sp>
      <p:sp>
        <p:nvSpPr>
          <p:cNvPr id="22" name="正方形/長方形 21"/>
          <p:cNvSpPr/>
          <p:nvPr/>
        </p:nvSpPr>
        <p:spPr bwMode="auto">
          <a:xfrm>
            <a:off x="3129504" y="1415520"/>
            <a:ext cx="895917" cy="1224384"/>
          </a:xfrm>
          <a:prstGeom prst="rect">
            <a:avLst/>
          </a:prstGeom>
          <a:solidFill>
            <a:srgbClr val="FF0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000" b="0" i="0" u="none" strike="noStrike" cap="none" normalizeH="0" smtClean="0">
                <a:ln>
                  <a:noFill/>
                </a:ln>
                <a:solidFill>
                  <a:schemeClr val="bg1"/>
                </a:solidFill>
                <a:effectLst/>
                <a:latin typeface="Arial Black" pitchFamily="34" charset="0"/>
                <a:ea typeface="+mn-ea"/>
              </a:rPr>
              <a:t>2010</a:t>
            </a:r>
            <a:endParaRPr kumimoji="0" lang="ja-JP" altLang="en-US" sz="2000" b="0" i="0" u="none" strike="noStrike" cap="none" normalizeH="0" smtClean="0">
              <a:ln>
                <a:noFill/>
              </a:ln>
              <a:solidFill>
                <a:schemeClr val="bg1"/>
              </a:solidFill>
              <a:effectLst/>
              <a:latin typeface="Arial Black" pitchFamily="34" charset="0"/>
              <a:ea typeface="+mn-ea"/>
            </a:endParaRPr>
          </a:p>
        </p:txBody>
      </p:sp>
      <p:sp>
        <p:nvSpPr>
          <p:cNvPr id="23" name="正方形/長方形 22"/>
          <p:cNvSpPr/>
          <p:nvPr/>
        </p:nvSpPr>
        <p:spPr bwMode="auto">
          <a:xfrm>
            <a:off x="5110828" y="1415520"/>
            <a:ext cx="895917" cy="1224384"/>
          </a:xfrm>
          <a:prstGeom prst="rect">
            <a:avLst/>
          </a:prstGeom>
          <a:solidFill>
            <a:srgbClr val="FF993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000" b="0" i="0" u="none" strike="noStrike" cap="none" normalizeH="0" dirty="0" smtClean="0">
                <a:ln>
                  <a:noFill/>
                </a:ln>
                <a:solidFill>
                  <a:schemeClr val="bg1"/>
                </a:solidFill>
                <a:effectLst/>
                <a:latin typeface="Arial Black" pitchFamily="34" charset="0"/>
                <a:ea typeface="+mn-ea"/>
              </a:rPr>
              <a:t>2012</a:t>
            </a:r>
            <a:endParaRPr kumimoji="0" lang="ja-JP" altLang="en-US" sz="2000" b="0" i="0" u="none" strike="noStrike" cap="none" normalizeH="0" dirty="0" smtClean="0">
              <a:ln>
                <a:noFill/>
              </a:ln>
              <a:solidFill>
                <a:schemeClr val="bg1"/>
              </a:solidFill>
              <a:effectLst/>
              <a:latin typeface="Arial Black" pitchFamily="34" charset="0"/>
              <a:ea typeface="+mn-ea"/>
            </a:endParaRPr>
          </a:p>
        </p:txBody>
      </p:sp>
      <p:sp>
        <p:nvSpPr>
          <p:cNvPr id="24" name="正方形/長方形 23"/>
          <p:cNvSpPr/>
          <p:nvPr/>
        </p:nvSpPr>
        <p:spPr bwMode="auto">
          <a:xfrm>
            <a:off x="4120166" y="1415520"/>
            <a:ext cx="895917" cy="1224384"/>
          </a:xfrm>
          <a:prstGeom prst="rect">
            <a:avLst/>
          </a:prstGeom>
          <a:solidFill>
            <a:srgbClr val="FF993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000" b="0" i="0" u="none" strike="noStrike" cap="none" normalizeH="0" dirty="0" smtClean="0">
                <a:ln>
                  <a:noFill/>
                </a:ln>
                <a:solidFill>
                  <a:schemeClr val="bg1"/>
                </a:solidFill>
                <a:effectLst/>
                <a:latin typeface="Arial Black" pitchFamily="34" charset="0"/>
                <a:ea typeface="+mn-ea"/>
              </a:rPr>
              <a:t>2011</a:t>
            </a:r>
            <a:endParaRPr kumimoji="0" lang="ja-JP" altLang="en-US" sz="2000" b="0" i="0" u="none" strike="noStrike" cap="none" normalizeH="0" dirty="0" smtClean="0">
              <a:ln>
                <a:noFill/>
              </a:ln>
              <a:solidFill>
                <a:schemeClr val="bg1"/>
              </a:solidFill>
              <a:effectLst/>
              <a:latin typeface="Arial Black" pitchFamily="34" charset="0"/>
              <a:ea typeface="+mn-ea"/>
            </a:endParaRPr>
          </a:p>
        </p:txBody>
      </p:sp>
      <p:sp>
        <p:nvSpPr>
          <p:cNvPr id="25" name="正方形/長方形 24"/>
          <p:cNvSpPr/>
          <p:nvPr/>
        </p:nvSpPr>
        <p:spPr bwMode="auto">
          <a:xfrm>
            <a:off x="2138842" y="1415520"/>
            <a:ext cx="895917" cy="1224384"/>
          </a:xfrm>
          <a:prstGeom prst="rect">
            <a:avLst/>
          </a:prstGeom>
          <a:solidFill>
            <a:srgbClr val="FF993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000" b="0" i="0" u="none" strike="noStrike" cap="none" normalizeH="0" dirty="0" smtClean="0">
                <a:ln>
                  <a:noFill/>
                </a:ln>
                <a:solidFill>
                  <a:schemeClr val="bg1"/>
                </a:solidFill>
                <a:effectLst/>
                <a:latin typeface="Arial Black" pitchFamily="34" charset="0"/>
                <a:ea typeface="+mn-ea"/>
              </a:rPr>
              <a:t>2009</a:t>
            </a:r>
            <a:endParaRPr kumimoji="0" lang="ja-JP" altLang="en-US" sz="2000" b="0" i="0" u="none" strike="noStrike" cap="none" normalizeH="0" dirty="0" smtClean="0">
              <a:ln>
                <a:noFill/>
              </a:ln>
              <a:solidFill>
                <a:schemeClr val="bg1"/>
              </a:solidFill>
              <a:effectLst/>
              <a:latin typeface="Arial Black" pitchFamily="34" charset="0"/>
              <a:ea typeface="+mn-ea"/>
            </a:endParaRPr>
          </a:p>
        </p:txBody>
      </p:sp>
      <p:sp>
        <p:nvSpPr>
          <p:cNvPr id="28" name="正方形/長方形 27"/>
          <p:cNvSpPr/>
          <p:nvPr/>
        </p:nvSpPr>
        <p:spPr bwMode="auto">
          <a:xfrm>
            <a:off x="3129501" y="4035989"/>
            <a:ext cx="895917" cy="1224384"/>
          </a:xfrm>
          <a:prstGeom prst="rect">
            <a:avLst/>
          </a:prstGeom>
          <a:solidFill>
            <a:srgbClr val="FF0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smtClean="0">
                <a:ln>
                  <a:noFill/>
                </a:ln>
                <a:solidFill>
                  <a:schemeClr val="bg1"/>
                </a:solidFill>
                <a:effectLst/>
                <a:latin typeface="Arial Black" pitchFamily="34" charset="0"/>
                <a:ea typeface="+mn-ea"/>
              </a:rPr>
              <a:t>iPad</a:t>
            </a:r>
          </a:p>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200" dirty="0">
                <a:solidFill>
                  <a:schemeClr val="bg1"/>
                </a:solidFill>
                <a:latin typeface="Arial Black" pitchFamily="34" charset="0"/>
                <a:ea typeface="+mn-ea"/>
              </a:rPr>
              <a:t>(2010.1)</a:t>
            </a:r>
            <a:endParaRPr kumimoji="0" lang="ja-JP" altLang="en-US" sz="1200" b="0" i="0" u="none" strike="noStrike" cap="none" normalizeH="0" dirty="0" smtClean="0">
              <a:ln>
                <a:noFill/>
              </a:ln>
              <a:solidFill>
                <a:schemeClr val="bg1"/>
              </a:solidFill>
              <a:effectLst/>
              <a:latin typeface="Arial Black" pitchFamily="34" charset="0"/>
              <a:ea typeface="+mn-ea"/>
            </a:endParaRPr>
          </a:p>
        </p:txBody>
      </p:sp>
      <p:sp>
        <p:nvSpPr>
          <p:cNvPr id="29" name="正方形/長方形 28"/>
          <p:cNvSpPr/>
          <p:nvPr/>
        </p:nvSpPr>
        <p:spPr bwMode="auto">
          <a:xfrm>
            <a:off x="5115981" y="4029058"/>
            <a:ext cx="895917" cy="1224384"/>
          </a:xfrm>
          <a:prstGeom prst="rect">
            <a:avLst/>
          </a:prstGeom>
          <a:solidFill>
            <a:schemeClr val="accent1">
              <a:lumMod val="5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dirty="0" smtClean="0">
                <a:ln>
                  <a:noFill/>
                </a:ln>
                <a:solidFill>
                  <a:schemeClr val="bg1"/>
                </a:solidFill>
                <a:effectLst/>
                <a:latin typeface="Arial Black" pitchFamily="34" charset="0"/>
                <a:ea typeface="+mn-ea"/>
              </a:rPr>
              <a:t>New </a:t>
            </a:r>
            <a:r>
              <a:rPr kumimoji="0" lang="en-US" altLang="ja-JP" sz="1200" b="0" i="0" u="none" strike="noStrike" cap="none" normalizeH="0" dirty="0" err="1" smtClean="0">
                <a:ln>
                  <a:noFill/>
                </a:ln>
                <a:solidFill>
                  <a:schemeClr val="bg1"/>
                </a:solidFill>
                <a:effectLst/>
                <a:latin typeface="Arial Black" pitchFamily="34" charset="0"/>
                <a:ea typeface="+mn-ea"/>
              </a:rPr>
              <a:t>iPad</a:t>
            </a:r>
            <a:endParaRPr kumimoji="0" lang="ja-JP" altLang="en-US" sz="1200" b="0" i="0" u="none" strike="noStrike" cap="none" normalizeH="0" dirty="0" smtClean="0">
              <a:ln>
                <a:noFill/>
              </a:ln>
              <a:solidFill>
                <a:schemeClr val="bg1"/>
              </a:solidFill>
              <a:effectLst/>
              <a:latin typeface="Arial Black" pitchFamily="34" charset="0"/>
              <a:ea typeface="+mn-ea"/>
            </a:endParaRPr>
          </a:p>
        </p:txBody>
      </p:sp>
      <p:sp>
        <p:nvSpPr>
          <p:cNvPr id="30" name="正方形/長方形 29"/>
          <p:cNvSpPr/>
          <p:nvPr/>
        </p:nvSpPr>
        <p:spPr bwMode="auto">
          <a:xfrm>
            <a:off x="4120162" y="4031428"/>
            <a:ext cx="895917" cy="1224384"/>
          </a:xfrm>
          <a:prstGeom prst="rect">
            <a:avLst/>
          </a:prstGeom>
          <a:solidFill>
            <a:schemeClr val="accent1">
              <a:lumMod val="5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dirty="0" smtClean="0">
                <a:ln>
                  <a:noFill/>
                </a:ln>
                <a:solidFill>
                  <a:schemeClr val="bg1"/>
                </a:solidFill>
                <a:effectLst/>
                <a:latin typeface="Arial Black" pitchFamily="34" charset="0"/>
                <a:ea typeface="+mn-ea"/>
              </a:rPr>
              <a:t>iPad2</a:t>
            </a:r>
            <a:endParaRPr kumimoji="0" lang="ja-JP" altLang="en-US" sz="1200" b="0" i="0" u="none" strike="noStrike" cap="none" normalizeH="0" dirty="0" smtClean="0">
              <a:ln>
                <a:noFill/>
              </a:ln>
              <a:solidFill>
                <a:schemeClr val="bg1"/>
              </a:solidFill>
              <a:effectLst/>
              <a:latin typeface="Arial Black" pitchFamily="34" charset="0"/>
              <a:ea typeface="+mn-ea"/>
            </a:endParaRPr>
          </a:p>
        </p:txBody>
      </p:sp>
      <p:sp>
        <p:nvSpPr>
          <p:cNvPr id="31" name="正方形/長方形 30"/>
          <p:cNvSpPr/>
          <p:nvPr/>
        </p:nvSpPr>
        <p:spPr bwMode="auto">
          <a:xfrm>
            <a:off x="157519" y="4031676"/>
            <a:ext cx="2877238" cy="1224384"/>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dirty="0" smtClean="0">
              <a:ln>
                <a:noFill/>
              </a:ln>
              <a:solidFill>
                <a:schemeClr val="bg1"/>
              </a:solidFill>
              <a:effectLst/>
              <a:latin typeface="Arial Black" pitchFamily="34" charset="0"/>
              <a:ea typeface="+mn-ea"/>
            </a:endParaRPr>
          </a:p>
        </p:txBody>
      </p:sp>
      <p:sp>
        <p:nvSpPr>
          <p:cNvPr id="32" name="正方形/長方形 31"/>
          <p:cNvSpPr/>
          <p:nvPr/>
        </p:nvSpPr>
        <p:spPr bwMode="auto">
          <a:xfrm>
            <a:off x="2138839" y="5349690"/>
            <a:ext cx="2877239" cy="1224384"/>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100" b="0" i="0" u="none" strike="noStrike" cap="none" normalizeH="0" dirty="0" smtClean="0">
                <a:ln>
                  <a:noFill/>
                </a:ln>
                <a:solidFill>
                  <a:schemeClr val="bg1"/>
                </a:solidFill>
                <a:effectLst/>
                <a:latin typeface="Arial Black" pitchFamily="34" charset="0"/>
                <a:ea typeface="+mn-ea"/>
              </a:rPr>
              <a:t>Windows7</a:t>
            </a:r>
            <a:endParaRPr kumimoji="0" lang="ja-JP" altLang="en-US" sz="1100" b="0" i="0" u="none" strike="noStrike" cap="none" normalizeH="0" dirty="0" smtClean="0">
              <a:ln>
                <a:noFill/>
              </a:ln>
              <a:solidFill>
                <a:schemeClr val="bg1"/>
              </a:solidFill>
              <a:effectLst/>
              <a:latin typeface="Arial Black" pitchFamily="34" charset="0"/>
              <a:ea typeface="+mn-ea"/>
            </a:endParaRPr>
          </a:p>
        </p:txBody>
      </p:sp>
      <p:sp>
        <p:nvSpPr>
          <p:cNvPr id="33" name="正方形/長方形 32"/>
          <p:cNvSpPr/>
          <p:nvPr/>
        </p:nvSpPr>
        <p:spPr bwMode="auto">
          <a:xfrm>
            <a:off x="5110820" y="5349690"/>
            <a:ext cx="2877242" cy="1224384"/>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100" b="0" i="0" u="none" strike="noStrike" cap="none" normalizeH="0" dirty="0" smtClean="0">
                <a:ln>
                  <a:noFill/>
                </a:ln>
                <a:solidFill>
                  <a:schemeClr val="bg1"/>
                </a:solidFill>
                <a:effectLst/>
                <a:latin typeface="Arial Black" pitchFamily="34" charset="0"/>
                <a:ea typeface="+mn-ea"/>
              </a:rPr>
              <a:t>Windows8</a:t>
            </a:r>
            <a:endParaRPr kumimoji="0" lang="ja-JP" altLang="en-US" sz="1100" b="0" i="0" u="none" strike="noStrike" cap="none" normalizeH="0" dirty="0" smtClean="0">
              <a:ln>
                <a:noFill/>
              </a:ln>
              <a:solidFill>
                <a:schemeClr val="bg1"/>
              </a:solidFill>
              <a:effectLst/>
              <a:latin typeface="Arial Black" pitchFamily="34" charset="0"/>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endParaRPr kumimoji="0" lang="ja-JP" altLang="en-US" sz="1100" b="0" i="0" u="none" strike="noStrike" cap="none" normalizeH="0" dirty="0" smtClean="0">
              <a:ln>
                <a:noFill/>
              </a:ln>
              <a:solidFill>
                <a:schemeClr val="bg1"/>
              </a:solidFill>
              <a:effectLst/>
              <a:latin typeface="Arial Black" pitchFamily="34" charset="0"/>
              <a:ea typeface="+mn-ea"/>
            </a:endParaRPr>
          </a:p>
        </p:txBody>
      </p:sp>
      <p:sp>
        <p:nvSpPr>
          <p:cNvPr id="35" name="正方形/長方形 34"/>
          <p:cNvSpPr/>
          <p:nvPr/>
        </p:nvSpPr>
        <p:spPr bwMode="auto">
          <a:xfrm>
            <a:off x="157518" y="5349690"/>
            <a:ext cx="1886578" cy="1224384"/>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100" b="0" i="0" u="none" strike="noStrike" cap="none" normalizeH="0" dirty="0" smtClean="0">
                <a:ln>
                  <a:noFill/>
                </a:ln>
                <a:solidFill>
                  <a:schemeClr val="bg1"/>
                </a:solidFill>
                <a:effectLst/>
                <a:latin typeface="Arial Black" pitchFamily="34" charset="0"/>
              </a:rPr>
              <a:t>Windows</a:t>
            </a:r>
            <a:r>
              <a:rPr kumimoji="0" lang="ja-JP" altLang="en-US" sz="1100" dirty="0">
                <a:solidFill>
                  <a:schemeClr val="bg1"/>
                </a:solidFill>
                <a:latin typeface="Arial Black" pitchFamily="34" charset="0"/>
              </a:rPr>
              <a:t> </a:t>
            </a:r>
            <a:r>
              <a:rPr kumimoji="0" lang="en-US" altLang="ja-JP" sz="1100" b="0" i="0" u="none" strike="noStrike" cap="none" normalizeH="0" dirty="0" smtClean="0">
                <a:ln>
                  <a:noFill/>
                </a:ln>
                <a:solidFill>
                  <a:schemeClr val="bg1"/>
                </a:solidFill>
                <a:effectLst/>
                <a:latin typeface="Arial Black" pitchFamily="34" charset="0"/>
              </a:rPr>
              <a:t>Vista</a:t>
            </a:r>
            <a:endParaRPr kumimoji="0" lang="ja-JP" altLang="en-US" sz="1100" b="0" i="0" u="none" strike="noStrike" cap="none" normalizeH="0" dirty="0" smtClean="0">
              <a:ln>
                <a:noFill/>
              </a:ln>
              <a:solidFill>
                <a:schemeClr val="bg1"/>
              </a:solidFill>
              <a:effectLst/>
              <a:latin typeface="Arial Black" pitchFamily="34" charset="0"/>
            </a:endParaRPr>
          </a:p>
        </p:txBody>
      </p:sp>
      <p:sp>
        <p:nvSpPr>
          <p:cNvPr id="34" name="正方形/長方形 33"/>
          <p:cNvSpPr/>
          <p:nvPr/>
        </p:nvSpPr>
        <p:spPr bwMode="auto">
          <a:xfrm>
            <a:off x="157518" y="2722289"/>
            <a:ext cx="895917" cy="1224384"/>
          </a:xfrm>
          <a:prstGeom prst="rect">
            <a:avLst/>
          </a:prstGeom>
          <a:solidFill>
            <a:srgbClr val="FF0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Arial Black" pitchFamily="34" charset="0"/>
                <a:ea typeface="+mn-ea"/>
              </a:rPr>
              <a:t>iPhone</a:t>
            </a:r>
            <a:endParaRPr kumimoji="0" lang="ja-JP" altLang="en-US" sz="1400" b="0" i="0" u="none" strike="noStrike" cap="none" normalizeH="0" dirty="0" smtClean="0">
              <a:ln>
                <a:noFill/>
              </a:ln>
              <a:solidFill>
                <a:schemeClr val="bg1"/>
              </a:solidFill>
              <a:effectLst/>
              <a:latin typeface="Arial Black" pitchFamily="34" charset="0"/>
              <a:ea typeface="+mn-ea"/>
            </a:endParaRPr>
          </a:p>
        </p:txBody>
      </p:sp>
      <p:sp>
        <p:nvSpPr>
          <p:cNvPr id="36" name="正方形/長方形 35"/>
          <p:cNvSpPr/>
          <p:nvPr/>
        </p:nvSpPr>
        <p:spPr bwMode="auto">
          <a:xfrm>
            <a:off x="157518" y="1415520"/>
            <a:ext cx="895917" cy="1224384"/>
          </a:xfrm>
          <a:prstGeom prst="rect">
            <a:avLst/>
          </a:prstGeom>
          <a:solidFill>
            <a:srgbClr val="FF0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000" b="0" i="0" u="none" strike="noStrike" cap="none" normalizeH="0" dirty="0" smtClean="0">
                <a:ln>
                  <a:noFill/>
                </a:ln>
                <a:solidFill>
                  <a:schemeClr val="bg1"/>
                </a:solidFill>
                <a:effectLst/>
                <a:latin typeface="Arial Black" pitchFamily="34" charset="0"/>
                <a:ea typeface="+mn-ea"/>
              </a:rPr>
              <a:t>2007</a:t>
            </a:r>
            <a:endParaRPr kumimoji="0" lang="ja-JP" altLang="en-US" sz="2000" b="0" i="0" u="none" strike="noStrike" cap="none" normalizeH="0" dirty="0" smtClean="0">
              <a:ln>
                <a:noFill/>
              </a:ln>
              <a:solidFill>
                <a:schemeClr val="bg1"/>
              </a:solidFill>
              <a:effectLst/>
              <a:latin typeface="Arial Black" pitchFamily="34" charset="0"/>
              <a:ea typeface="+mn-ea"/>
            </a:endParaRPr>
          </a:p>
        </p:txBody>
      </p:sp>
      <p:sp>
        <p:nvSpPr>
          <p:cNvPr id="37" name="正方形/長方形 36"/>
          <p:cNvSpPr/>
          <p:nvPr/>
        </p:nvSpPr>
        <p:spPr bwMode="auto">
          <a:xfrm>
            <a:off x="6101484" y="2722289"/>
            <a:ext cx="895917" cy="1224384"/>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Arial Black" pitchFamily="34" charset="0"/>
                <a:ea typeface="+mn-ea"/>
              </a:rPr>
              <a:t>iPhone5s</a:t>
            </a:r>
            <a:endParaRPr kumimoji="0" lang="ja-JP" altLang="en-US" sz="1400" b="0" i="0" u="none" strike="noStrike" cap="none" normalizeH="0" dirty="0" smtClean="0">
              <a:ln>
                <a:noFill/>
              </a:ln>
              <a:solidFill>
                <a:schemeClr val="bg1"/>
              </a:solidFill>
              <a:effectLst/>
              <a:latin typeface="Arial Black" pitchFamily="34" charset="0"/>
              <a:ea typeface="+mn-ea"/>
            </a:endParaRPr>
          </a:p>
        </p:txBody>
      </p:sp>
      <p:sp>
        <p:nvSpPr>
          <p:cNvPr id="38" name="正方形/長方形 37"/>
          <p:cNvSpPr/>
          <p:nvPr/>
        </p:nvSpPr>
        <p:spPr bwMode="auto">
          <a:xfrm>
            <a:off x="6101490" y="1415520"/>
            <a:ext cx="895917" cy="1224384"/>
          </a:xfrm>
          <a:prstGeom prst="rect">
            <a:avLst/>
          </a:prstGeom>
          <a:solidFill>
            <a:srgbClr val="FF0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000" b="0" i="0" u="none" strike="noStrike" cap="none" normalizeH="0" dirty="0" smtClean="0">
                <a:ln>
                  <a:noFill/>
                </a:ln>
                <a:solidFill>
                  <a:schemeClr val="bg1"/>
                </a:solidFill>
                <a:effectLst/>
                <a:latin typeface="Arial Black" pitchFamily="34" charset="0"/>
                <a:ea typeface="+mn-ea"/>
              </a:rPr>
              <a:t>2013</a:t>
            </a:r>
            <a:endParaRPr kumimoji="0" lang="ja-JP" altLang="en-US" sz="2000" b="0" i="0" u="none" strike="noStrike" cap="none" normalizeH="0" dirty="0" smtClean="0">
              <a:ln>
                <a:noFill/>
              </a:ln>
              <a:solidFill>
                <a:schemeClr val="bg1"/>
              </a:solidFill>
              <a:effectLst/>
              <a:latin typeface="Arial Black" pitchFamily="34" charset="0"/>
              <a:ea typeface="+mn-ea"/>
            </a:endParaRPr>
          </a:p>
        </p:txBody>
      </p:sp>
      <p:sp>
        <p:nvSpPr>
          <p:cNvPr id="39" name="正方形/長方形 38"/>
          <p:cNvSpPr/>
          <p:nvPr/>
        </p:nvSpPr>
        <p:spPr bwMode="auto">
          <a:xfrm>
            <a:off x="6106642" y="4029058"/>
            <a:ext cx="895917" cy="1224384"/>
          </a:xfrm>
          <a:prstGeom prst="rect">
            <a:avLst/>
          </a:prstGeom>
          <a:solidFill>
            <a:schemeClr val="accent1">
              <a:lumMod val="5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dirty="0" smtClean="0">
                <a:ln>
                  <a:noFill/>
                </a:ln>
                <a:solidFill>
                  <a:schemeClr val="bg1"/>
                </a:solidFill>
                <a:effectLst/>
                <a:latin typeface="Arial Black" pitchFamily="34" charset="0"/>
                <a:ea typeface="+mn-ea"/>
              </a:rPr>
              <a:t>iPad</a:t>
            </a:r>
            <a:r>
              <a:rPr kumimoji="0" lang="ja-JP" altLang="en-US" sz="1200" dirty="0">
                <a:solidFill>
                  <a:schemeClr val="bg1"/>
                </a:solidFill>
                <a:latin typeface="Arial Black" pitchFamily="34" charset="0"/>
              </a:rPr>
              <a:t> </a:t>
            </a:r>
            <a:r>
              <a:rPr kumimoji="0" lang="en-US" altLang="ja-JP" sz="1200" b="0" i="0" u="none" strike="noStrike" cap="none" normalizeH="0" dirty="0" smtClean="0">
                <a:ln>
                  <a:noFill/>
                </a:ln>
                <a:solidFill>
                  <a:schemeClr val="bg1"/>
                </a:solidFill>
                <a:effectLst/>
                <a:latin typeface="Arial Black" pitchFamily="34" charset="0"/>
                <a:ea typeface="+mn-ea"/>
              </a:rPr>
              <a:t>Air</a:t>
            </a:r>
            <a:endParaRPr kumimoji="0" lang="ja-JP" altLang="en-US" sz="1200" b="0" i="0" u="none" strike="noStrike" cap="none" normalizeH="0" dirty="0" smtClean="0">
              <a:ln>
                <a:noFill/>
              </a:ln>
              <a:solidFill>
                <a:schemeClr val="bg1"/>
              </a:solidFill>
              <a:effectLst/>
              <a:latin typeface="Arial Black" pitchFamily="34" charset="0"/>
              <a:ea typeface="+mn-ea"/>
            </a:endParaRPr>
          </a:p>
        </p:txBody>
      </p:sp>
      <p:sp>
        <p:nvSpPr>
          <p:cNvPr id="42" name="正方形/長方形 41"/>
          <p:cNvSpPr/>
          <p:nvPr/>
        </p:nvSpPr>
        <p:spPr bwMode="auto">
          <a:xfrm>
            <a:off x="7092145" y="2722289"/>
            <a:ext cx="895917" cy="1224384"/>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Arial Black" pitchFamily="34" charset="0"/>
                <a:ea typeface="+mn-ea"/>
              </a:rPr>
              <a:t>iPhone6</a:t>
            </a:r>
            <a:endParaRPr kumimoji="0" lang="ja-JP" altLang="en-US" sz="1400" b="0" i="0" u="none" strike="noStrike" cap="none" normalizeH="0" dirty="0" smtClean="0">
              <a:ln>
                <a:noFill/>
              </a:ln>
              <a:solidFill>
                <a:schemeClr val="bg1"/>
              </a:solidFill>
              <a:effectLst/>
              <a:latin typeface="Arial Black" pitchFamily="34" charset="0"/>
              <a:ea typeface="+mn-ea"/>
            </a:endParaRPr>
          </a:p>
        </p:txBody>
      </p:sp>
      <p:sp>
        <p:nvSpPr>
          <p:cNvPr id="43" name="正方形/長方形 42"/>
          <p:cNvSpPr/>
          <p:nvPr/>
        </p:nvSpPr>
        <p:spPr bwMode="auto">
          <a:xfrm>
            <a:off x="7092152" y="1415520"/>
            <a:ext cx="895917" cy="1224384"/>
          </a:xfrm>
          <a:prstGeom prst="rect">
            <a:avLst/>
          </a:prstGeom>
          <a:solidFill>
            <a:schemeClr val="accent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000" b="0" i="0" u="none" strike="noStrike" cap="none" normalizeH="0" dirty="0" smtClean="0">
                <a:ln>
                  <a:noFill/>
                </a:ln>
                <a:solidFill>
                  <a:schemeClr val="bg1"/>
                </a:solidFill>
                <a:effectLst/>
                <a:latin typeface="Arial Black" pitchFamily="34" charset="0"/>
                <a:ea typeface="+mn-ea"/>
              </a:rPr>
              <a:t>2014</a:t>
            </a:r>
            <a:endParaRPr kumimoji="0" lang="ja-JP" altLang="en-US" sz="2000" b="0" i="0" u="none" strike="noStrike" cap="none" normalizeH="0" dirty="0" smtClean="0">
              <a:ln>
                <a:noFill/>
              </a:ln>
              <a:solidFill>
                <a:schemeClr val="bg1"/>
              </a:solidFill>
              <a:effectLst/>
              <a:latin typeface="Arial Black" pitchFamily="34" charset="0"/>
              <a:ea typeface="+mn-ea"/>
            </a:endParaRPr>
          </a:p>
        </p:txBody>
      </p:sp>
      <p:sp>
        <p:nvSpPr>
          <p:cNvPr id="44" name="正方形/長方形 43"/>
          <p:cNvSpPr/>
          <p:nvPr/>
        </p:nvSpPr>
        <p:spPr bwMode="auto">
          <a:xfrm>
            <a:off x="8082809" y="2722289"/>
            <a:ext cx="895917" cy="1224384"/>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dirty="0" smtClean="0">
                <a:ln>
                  <a:noFill/>
                </a:ln>
                <a:solidFill>
                  <a:schemeClr val="bg1"/>
                </a:solidFill>
                <a:effectLst/>
                <a:latin typeface="Arial Black" pitchFamily="34" charset="0"/>
                <a:ea typeface="+mn-ea"/>
              </a:rPr>
              <a:t>iPhone6s</a:t>
            </a:r>
            <a:endParaRPr kumimoji="0" lang="ja-JP" altLang="en-US" sz="1400" b="0" i="0" u="none" strike="noStrike" cap="none" normalizeH="0" dirty="0" smtClean="0">
              <a:ln>
                <a:noFill/>
              </a:ln>
              <a:solidFill>
                <a:schemeClr val="bg1"/>
              </a:solidFill>
              <a:effectLst/>
              <a:latin typeface="Arial Black" pitchFamily="34" charset="0"/>
              <a:ea typeface="+mn-ea"/>
            </a:endParaRPr>
          </a:p>
        </p:txBody>
      </p:sp>
      <p:sp>
        <p:nvSpPr>
          <p:cNvPr id="45" name="正方形/長方形 44"/>
          <p:cNvSpPr/>
          <p:nvPr/>
        </p:nvSpPr>
        <p:spPr bwMode="auto">
          <a:xfrm>
            <a:off x="8082811" y="1415520"/>
            <a:ext cx="895917" cy="1224384"/>
          </a:xfrm>
          <a:prstGeom prst="rect">
            <a:avLst/>
          </a:prstGeom>
          <a:solidFill>
            <a:srgbClr val="FF0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2000" b="0" i="0" u="none" strike="noStrike" cap="none" normalizeH="0" dirty="0" smtClean="0">
                <a:ln>
                  <a:noFill/>
                </a:ln>
                <a:solidFill>
                  <a:schemeClr val="bg1"/>
                </a:solidFill>
                <a:effectLst/>
                <a:latin typeface="Arial Black" pitchFamily="34" charset="0"/>
                <a:ea typeface="+mn-ea"/>
              </a:rPr>
              <a:t>2015</a:t>
            </a:r>
            <a:endParaRPr kumimoji="0" lang="ja-JP" altLang="en-US" sz="2000" b="0" i="0" u="none" strike="noStrike" cap="none" normalizeH="0" dirty="0" smtClean="0">
              <a:ln>
                <a:noFill/>
              </a:ln>
              <a:solidFill>
                <a:schemeClr val="bg1"/>
              </a:solidFill>
              <a:effectLst/>
              <a:latin typeface="Arial Black" pitchFamily="34" charset="0"/>
              <a:ea typeface="+mn-ea"/>
            </a:endParaRPr>
          </a:p>
        </p:txBody>
      </p:sp>
      <p:sp>
        <p:nvSpPr>
          <p:cNvPr id="46" name="正方形/長方形 45"/>
          <p:cNvSpPr/>
          <p:nvPr/>
        </p:nvSpPr>
        <p:spPr bwMode="auto">
          <a:xfrm>
            <a:off x="7094727" y="4033695"/>
            <a:ext cx="895917" cy="1224384"/>
          </a:xfrm>
          <a:prstGeom prst="rect">
            <a:avLst/>
          </a:prstGeom>
          <a:solidFill>
            <a:schemeClr val="accent1">
              <a:lumMod val="50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dirty="0" smtClean="0">
                <a:ln>
                  <a:noFill/>
                </a:ln>
                <a:solidFill>
                  <a:schemeClr val="bg1"/>
                </a:solidFill>
                <a:effectLst/>
                <a:latin typeface="Arial Black" pitchFamily="34" charset="0"/>
                <a:ea typeface="+mn-ea"/>
              </a:rPr>
              <a:t>iPad</a:t>
            </a:r>
            <a:endParaRPr kumimoji="0" lang="ja-JP" altLang="en-US" sz="1200" b="0" i="0" u="none" strike="noStrike" cap="none" normalizeH="0" dirty="0" smtClean="0">
              <a:ln>
                <a:noFill/>
              </a:ln>
              <a:solidFill>
                <a:schemeClr val="bg1"/>
              </a:solidFill>
              <a:effectLst/>
              <a:latin typeface="Arial Black" pitchFamily="34" charset="0"/>
              <a:ea typeface="+mn-ea"/>
            </a:endParaRPr>
          </a:p>
        </p:txBody>
      </p:sp>
      <p:sp>
        <p:nvSpPr>
          <p:cNvPr id="47" name="正方形/長方形 46"/>
          <p:cNvSpPr/>
          <p:nvPr/>
        </p:nvSpPr>
        <p:spPr bwMode="auto">
          <a:xfrm>
            <a:off x="8082812" y="4037025"/>
            <a:ext cx="895917" cy="1224384"/>
          </a:xfrm>
          <a:prstGeom prst="rect">
            <a:avLst/>
          </a:prstGeom>
          <a:solidFill>
            <a:srgbClr val="FF0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200" b="0" i="0" u="none" strike="noStrike" cap="none" normalizeH="0" dirty="0" smtClean="0">
                <a:ln>
                  <a:noFill/>
                </a:ln>
                <a:solidFill>
                  <a:schemeClr val="bg1"/>
                </a:solidFill>
                <a:effectLst/>
                <a:latin typeface="Arial Black" pitchFamily="34" charset="0"/>
                <a:ea typeface="+mn-ea"/>
              </a:rPr>
              <a:t>iPad</a:t>
            </a:r>
            <a:r>
              <a:rPr kumimoji="0" lang="ja-JP" altLang="en-US" sz="1200" dirty="0">
                <a:solidFill>
                  <a:schemeClr val="bg1"/>
                </a:solidFill>
                <a:latin typeface="Arial Black" pitchFamily="34" charset="0"/>
              </a:rPr>
              <a:t> </a:t>
            </a:r>
            <a:r>
              <a:rPr kumimoji="0" lang="en-US" altLang="ja-JP" sz="1200" dirty="0" smtClean="0">
                <a:solidFill>
                  <a:schemeClr val="bg1"/>
                </a:solidFill>
                <a:latin typeface="Arial Black" pitchFamily="34" charset="0"/>
              </a:rPr>
              <a:t>Pro</a:t>
            </a:r>
            <a:endParaRPr kumimoji="0" lang="ja-JP" altLang="en-US" sz="1200" b="0" i="0" u="none" strike="noStrike" cap="none" normalizeH="0" dirty="0" smtClean="0">
              <a:ln>
                <a:noFill/>
              </a:ln>
              <a:solidFill>
                <a:schemeClr val="bg1"/>
              </a:solidFill>
              <a:effectLst/>
              <a:latin typeface="Arial Black" pitchFamily="34" charset="0"/>
              <a:ea typeface="+mn-ea"/>
            </a:endParaRPr>
          </a:p>
        </p:txBody>
      </p:sp>
      <p:sp>
        <p:nvSpPr>
          <p:cNvPr id="48" name="正方形/長方形 47"/>
          <p:cNvSpPr/>
          <p:nvPr/>
        </p:nvSpPr>
        <p:spPr bwMode="auto">
          <a:xfrm>
            <a:off x="8082809" y="5348775"/>
            <a:ext cx="895917" cy="1224384"/>
          </a:xfrm>
          <a:prstGeom prst="rect">
            <a:avLst/>
          </a:prstGeom>
          <a:solidFill>
            <a:srgbClr val="FF0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100" b="0" i="0" u="none" strike="noStrike" cap="none" normalizeH="0" dirty="0" smtClean="0">
                <a:ln>
                  <a:noFill/>
                </a:ln>
                <a:solidFill>
                  <a:schemeClr val="bg1"/>
                </a:solidFill>
                <a:effectLst/>
                <a:latin typeface="Arial Black" pitchFamily="34" charset="0"/>
                <a:ea typeface="+mn-ea"/>
              </a:rPr>
              <a:t>Windows10</a:t>
            </a:r>
            <a:endParaRPr kumimoji="0" lang="ja-JP" altLang="en-US" sz="1100" b="0" i="0" u="none" strike="noStrike" cap="none" normalizeH="0" dirty="0" smtClean="0">
              <a:ln>
                <a:noFill/>
              </a:ln>
              <a:solidFill>
                <a:schemeClr val="bg1"/>
              </a:solidFill>
              <a:effectLst/>
              <a:latin typeface="Arial Black" pitchFamily="34" charset="0"/>
              <a:ea typeface="+mn-ea"/>
            </a:endParaRPr>
          </a:p>
        </p:txBody>
      </p:sp>
      <p:sp>
        <p:nvSpPr>
          <p:cNvPr id="49" name="正方形/長方形 48"/>
          <p:cNvSpPr/>
          <p:nvPr/>
        </p:nvSpPr>
        <p:spPr bwMode="auto">
          <a:xfrm>
            <a:off x="6101484" y="6161890"/>
            <a:ext cx="895917" cy="411269"/>
          </a:xfrm>
          <a:prstGeom prst="rect">
            <a:avLst/>
          </a:prstGeom>
          <a:solidFill>
            <a:srgbClr val="FF0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200" b="0" i="0" u="none" strike="noStrike" cap="none" normalizeH="0" smtClean="0">
                <a:ln>
                  <a:noFill/>
                </a:ln>
                <a:solidFill>
                  <a:schemeClr val="bg1"/>
                </a:solidFill>
                <a:effectLst/>
                <a:latin typeface="Arial Black" pitchFamily="34" charset="0"/>
                <a:ea typeface="+mn-ea"/>
              </a:rPr>
              <a:t>バルマー引退</a:t>
            </a:r>
            <a:endParaRPr kumimoji="0" lang="ja-JP" altLang="en-US" sz="1200" b="0" i="0" u="none" strike="noStrike" cap="none" normalizeH="0" dirty="0" smtClean="0">
              <a:ln>
                <a:noFill/>
              </a:ln>
              <a:solidFill>
                <a:schemeClr val="bg1"/>
              </a:solidFill>
              <a:effectLst/>
              <a:latin typeface="Arial Black" pitchFamily="34" charset="0"/>
              <a:ea typeface="+mn-ea"/>
            </a:endParaRPr>
          </a:p>
        </p:txBody>
      </p:sp>
    </p:spTree>
    <p:extLst>
      <p:ext uri="{BB962C8B-B14F-4D97-AF65-F5344CB8AC3E}">
        <p14:creationId xmlns:p14="http://schemas.microsoft.com/office/powerpoint/2010/main" val="27023515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bwMode="auto">
          <a:xfrm>
            <a:off x="611560" y="1502759"/>
            <a:ext cx="7920880" cy="857238"/>
          </a:xfrm>
          <a:prstGeom prst="rect">
            <a:avLst/>
          </a:prstGeom>
          <a:solidFill>
            <a:schemeClr val="accent3">
              <a:lumMod val="50000"/>
            </a:schemeClr>
          </a:solidFill>
          <a:ln w="38100" cap="flat" cmpd="sng" algn="ctr">
            <a:noFill/>
            <a:prstDash val="solid"/>
            <a:round/>
            <a:headEnd type="none" w="med" len="med"/>
            <a:tailEnd type="none" w="med" len="med"/>
          </a:ln>
          <a:effectLst/>
        </p:spPr>
        <p:txBody>
          <a:bodyPr vert="horz" wrap="square" lIns="91440" tIns="45720" rIns="91440" bIns="45720" numCol="1" rtlCol="0" anchor="b"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3600" b="0" i="0" u="none" strike="noStrike" cap="none" normalizeH="0" dirty="0" smtClean="0">
                <a:ln>
                  <a:noFill/>
                </a:ln>
                <a:solidFill>
                  <a:schemeClr val="bg1"/>
                </a:solidFill>
                <a:effectLst/>
                <a:latin typeface="+mn-lt"/>
                <a:ea typeface="+mn-ea"/>
              </a:rPr>
              <a:t>トレンドの表層</a:t>
            </a:r>
          </a:p>
        </p:txBody>
      </p:sp>
      <p:sp>
        <p:nvSpPr>
          <p:cNvPr id="2" name="タイトル 1"/>
          <p:cNvSpPr>
            <a:spLocks noGrp="1"/>
          </p:cNvSpPr>
          <p:nvPr>
            <p:ph type="title"/>
          </p:nvPr>
        </p:nvSpPr>
        <p:spPr/>
        <p:txBody>
          <a:bodyPr/>
          <a:lstStyle/>
          <a:p>
            <a:r>
              <a:rPr kumimoji="1" lang="ja-JP" altLang="en-US" dirty="0" smtClean="0">
                <a:latin typeface="+mn-lt"/>
                <a:ea typeface="+mn-ea"/>
              </a:rPr>
              <a:t>トレンドのメカニズムを知り、未来を予測する</a:t>
            </a:r>
            <a:endParaRPr kumimoji="1" lang="ja-JP" altLang="en-US" dirty="0">
              <a:latin typeface="+mn-lt"/>
              <a:ea typeface="+mn-ea"/>
            </a:endParaRPr>
          </a:p>
        </p:txBody>
      </p:sp>
      <p:sp>
        <p:nvSpPr>
          <p:cNvPr id="6" name="正方形/長方形 5"/>
          <p:cNvSpPr/>
          <p:nvPr/>
        </p:nvSpPr>
        <p:spPr bwMode="auto">
          <a:xfrm>
            <a:off x="744500" y="1350359"/>
            <a:ext cx="1272654" cy="360040"/>
          </a:xfrm>
          <a:prstGeom prst="rect">
            <a:avLst/>
          </a:prstGeom>
          <a:solidFill>
            <a:srgbClr val="00B05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0" i="0" u="none" strike="noStrike" cap="none" normalizeH="0" dirty="0" smtClean="0">
                <a:ln>
                  <a:noFill/>
                </a:ln>
                <a:solidFill>
                  <a:schemeClr val="bg1"/>
                </a:solidFill>
                <a:effectLst/>
                <a:latin typeface="+mn-lt"/>
                <a:ea typeface="+mn-ea"/>
              </a:rPr>
              <a:t>クラウド</a:t>
            </a:r>
          </a:p>
        </p:txBody>
      </p:sp>
      <p:sp>
        <p:nvSpPr>
          <p:cNvPr id="7" name="正方形/長方形 6"/>
          <p:cNvSpPr/>
          <p:nvPr/>
        </p:nvSpPr>
        <p:spPr bwMode="auto">
          <a:xfrm>
            <a:off x="2194417" y="1350359"/>
            <a:ext cx="1272654" cy="360040"/>
          </a:xfrm>
          <a:prstGeom prst="rect">
            <a:avLst/>
          </a:prstGeom>
          <a:solidFill>
            <a:srgbClr val="00B05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600" dirty="0" err="1">
                <a:solidFill>
                  <a:schemeClr val="bg1"/>
                </a:solidFill>
              </a:rPr>
              <a:t>IoT</a:t>
            </a:r>
            <a:endParaRPr kumimoji="0" lang="ja-JP" altLang="en-US" sz="1600" b="0" i="0" u="none" strike="noStrike" cap="none" normalizeH="0" dirty="0" smtClean="0">
              <a:ln>
                <a:noFill/>
              </a:ln>
              <a:solidFill>
                <a:schemeClr val="bg1"/>
              </a:solidFill>
              <a:effectLst/>
            </a:endParaRPr>
          </a:p>
        </p:txBody>
      </p:sp>
      <p:sp>
        <p:nvSpPr>
          <p:cNvPr id="8" name="正方形/長方形 7"/>
          <p:cNvSpPr/>
          <p:nvPr/>
        </p:nvSpPr>
        <p:spPr bwMode="auto">
          <a:xfrm>
            <a:off x="3635896" y="1350359"/>
            <a:ext cx="1272654" cy="360040"/>
          </a:xfrm>
          <a:prstGeom prst="rect">
            <a:avLst/>
          </a:prstGeom>
          <a:solidFill>
            <a:srgbClr val="00B05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600" b="0" i="0" u="none" strike="noStrike" cap="none" normalizeH="0" dirty="0" smtClean="0">
                <a:ln>
                  <a:noFill/>
                </a:ln>
                <a:solidFill>
                  <a:schemeClr val="bg1"/>
                </a:solidFill>
                <a:effectLst/>
                <a:latin typeface="+mn-lt"/>
                <a:ea typeface="+mn-ea"/>
              </a:rPr>
              <a:t>HTML5</a:t>
            </a:r>
            <a:endParaRPr kumimoji="0" lang="ja-JP" altLang="en-US" sz="1600" b="0" i="0" u="none" strike="noStrike" cap="none" normalizeH="0" dirty="0" smtClean="0">
              <a:ln>
                <a:noFill/>
              </a:ln>
              <a:solidFill>
                <a:schemeClr val="bg1"/>
              </a:solidFill>
              <a:effectLst/>
              <a:latin typeface="+mn-lt"/>
              <a:ea typeface="+mn-ea"/>
            </a:endParaRPr>
          </a:p>
        </p:txBody>
      </p:sp>
      <p:sp>
        <p:nvSpPr>
          <p:cNvPr id="9" name="正方形/長方形 8"/>
          <p:cNvSpPr/>
          <p:nvPr/>
        </p:nvSpPr>
        <p:spPr bwMode="auto">
          <a:xfrm>
            <a:off x="5064980" y="1351885"/>
            <a:ext cx="1272654" cy="360040"/>
          </a:xfrm>
          <a:prstGeom prst="rect">
            <a:avLst/>
          </a:prstGeom>
          <a:solidFill>
            <a:srgbClr val="00B05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dirty="0">
                <a:solidFill>
                  <a:schemeClr val="bg1"/>
                </a:solidFill>
              </a:rPr>
              <a:t>ビッグデータ</a:t>
            </a:r>
            <a:endParaRPr kumimoji="0" lang="ja-JP" altLang="en-US" sz="1600" b="0" i="0" u="none" strike="noStrike" cap="none" normalizeH="0" dirty="0" smtClean="0">
              <a:ln>
                <a:noFill/>
              </a:ln>
              <a:solidFill>
                <a:schemeClr val="bg1"/>
              </a:solidFill>
              <a:effectLst/>
            </a:endParaRPr>
          </a:p>
        </p:txBody>
      </p:sp>
      <p:sp>
        <p:nvSpPr>
          <p:cNvPr id="10" name="正方形/長方形 9"/>
          <p:cNvSpPr/>
          <p:nvPr/>
        </p:nvSpPr>
        <p:spPr bwMode="auto">
          <a:xfrm>
            <a:off x="6505140" y="1351885"/>
            <a:ext cx="1272654" cy="360040"/>
          </a:xfrm>
          <a:prstGeom prst="rect">
            <a:avLst/>
          </a:prstGeom>
          <a:solidFill>
            <a:srgbClr val="00B05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dirty="0">
                <a:solidFill>
                  <a:schemeClr val="bg1"/>
                </a:solidFill>
              </a:rPr>
              <a:t>機械学習</a:t>
            </a:r>
            <a:endParaRPr kumimoji="0" lang="ja-JP" altLang="en-US" sz="1600" b="0" i="0" u="none" strike="noStrike" cap="none" normalizeH="0" dirty="0" smtClean="0">
              <a:ln>
                <a:noFill/>
              </a:ln>
              <a:solidFill>
                <a:schemeClr val="bg1"/>
              </a:solidFill>
              <a:effectLst/>
            </a:endParaRPr>
          </a:p>
        </p:txBody>
      </p:sp>
      <p:sp>
        <p:nvSpPr>
          <p:cNvPr id="11" name="円/楕円 10"/>
          <p:cNvSpPr/>
          <p:nvPr/>
        </p:nvSpPr>
        <p:spPr bwMode="auto">
          <a:xfrm>
            <a:off x="7884368" y="1459897"/>
            <a:ext cx="144016" cy="144016"/>
          </a:xfrm>
          <a:prstGeom prst="ellipse">
            <a:avLst/>
          </a:prstGeom>
          <a:solidFill>
            <a:srgbClr val="00B05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2" name="円/楕円 11"/>
          <p:cNvSpPr/>
          <p:nvPr/>
        </p:nvSpPr>
        <p:spPr bwMode="auto">
          <a:xfrm>
            <a:off x="8104910" y="1458371"/>
            <a:ext cx="144016" cy="144016"/>
          </a:xfrm>
          <a:prstGeom prst="ellipse">
            <a:avLst/>
          </a:prstGeom>
          <a:solidFill>
            <a:srgbClr val="00B05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solidFill>
                <a:srgbClr val="484848"/>
              </a:solidFill>
              <a:effectLst/>
              <a:latin typeface="+mn-lt"/>
              <a:ea typeface="+mn-ea"/>
            </a:endParaRPr>
          </a:p>
        </p:txBody>
      </p:sp>
      <p:sp>
        <p:nvSpPr>
          <p:cNvPr id="14" name="正方形/長方形 13"/>
          <p:cNvSpPr/>
          <p:nvPr/>
        </p:nvSpPr>
        <p:spPr bwMode="auto">
          <a:xfrm>
            <a:off x="632236" y="2428193"/>
            <a:ext cx="7920880" cy="857238"/>
          </a:xfrm>
          <a:prstGeom prst="rect">
            <a:avLst/>
          </a:prstGeom>
          <a:solidFill>
            <a:schemeClr val="accent5"/>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3600" b="0" i="0" u="none" strike="noStrike" cap="none" normalizeH="0" dirty="0" smtClean="0">
                <a:ln>
                  <a:noFill/>
                </a:ln>
                <a:solidFill>
                  <a:schemeClr val="bg1"/>
                </a:solidFill>
                <a:effectLst/>
                <a:latin typeface="+mn-lt"/>
                <a:ea typeface="+mn-ea"/>
              </a:rPr>
              <a:t>トレンドの深層</a:t>
            </a:r>
          </a:p>
        </p:txBody>
      </p:sp>
      <p:sp>
        <p:nvSpPr>
          <p:cNvPr id="15" name="正方形/長方形 14"/>
          <p:cNvSpPr/>
          <p:nvPr/>
        </p:nvSpPr>
        <p:spPr bwMode="auto">
          <a:xfrm>
            <a:off x="859488" y="3100941"/>
            <a:ext cx="2315332" cy="360040"/>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1" i="0" u="none" strike="noStrike" cap="none" normalizeH="0" dirty="0" smtClean="0">
                <a:ln>
                  <a:noFill/>
                </a:ln>
                <a:solidFill>
                  <a:schemeClr val="bg1"/>
                </a:solidFill>
                <a:effectLst/>
                <a:latin typeface="+mn-lt"/>
                <a:ea typeface="+mn-ea"/>
              </a:rPr>
              <a:t>歴史</a:t>
            </a:r>
          </a:p>
        </p:txBody>
      </p:sp>
      <p:sp>
        <p:nvSpPr>
          <p:cNvPr id="16" name="正方形/長方形 15"/>
          <p:cNvSpPr/>
          <p:nvPr/>
        </p:nvSpPr>
        <p:spPr bwMode="auto">
          <a:xfrm>
            <a:off x="3414334" y="3100941"/>
            <a:ext cx="2315332" cy="360040"/>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1" i="0" u="none" strike="noStrike" cap="none" normalizeH="0" dirty="0" smtClean="0">
                <a:ln>
                  <a:noFill/>
                </a:ln>
                <a:solidFill>
                  <a:schemeClr val="bg1"/>
                </a:solidFill>
                <a:effectLst/>
                <a:latin typeface="+mn-lt"/>
                <a:ea typeface="+mn-ea"/>
              </a:rPr>
              <a:t>メカニズム</a:t>
            </a:r>
          </a:p>
        </p:txBody>
      </p:sp>
      <p:sp>
        <p:nvSpPr>
          <p:cNvPr id="17" name="正方形/長方形 16"/>
          <p:cNvSpPr/>
          <p:nvPr/>
        </p:nvSpPr>
        <p:spPr bwMode="auto">
          <a:xfrm>
            <a:off x="5957983" y="3105411"/>
            <a:ext cx="2315332" cy="360040"/>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600" b="1" i="0" u="none" strike="noStrike" cap="none" normalizeH="0" dirty="0" smtClean="0">
                <a:ln>
                  <a:noFill/>
                </a:ln>
                <a:solidFill>
                  <a:schemeClr val="bg1"/>
                </a:solidFill>
                <a:effectLst/>
                <a:latin typeface="+mn-lt"/>
                <a:ea typeface="+mn-ea"/>
              </a:rPr>
              <a:t>コストダウン</a:t>
            </a:r>
          </a:p>
        </p:txBody>
      </p:sp>
      <p:sp>
        <p:nvSpPr>
          <p:cNvPr id="19" name="正方形/長方形 18"/>
          <p:cNvSpPr/>
          <p:nvPr/>
        </p:nvSpPr>
        <p:spPr bwMode="auto">
          <a:xfrm>
            <a:off x="859488" y="3871367"/>
            <a:ext cx="2315332" cy="1065360"/>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smtClean="0">
                <a:ln>
                  <a:noFill/>
                </a:ln>
                <a:solidFill>
                  <a:schemeClr val="bg1"/>
                </a:solidFill>
                <a:effectLst/>
                <a:latin typeface="+mn-lt"/>
                <a:ea typeface="+mn-ea"/>
              </a:rPr>
              <a:t>技術の継続性</a:t>
            </a:r>
            <a:endParaRPr kumimoji="0" lang="en-US" altLang="ja-JP" b="0" i="0" u="none" strike="noStrike" cap="none" normalizeH="0" dirty="0" smtClean="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900" dirty="0">
                <a:solidFill>
                  <a:schemeClr val="bg1"/>
                </a:solidFill>
                <a:latin typeface="+mn-lt"/>
                <a:ea typeface="+mn-ea"/>
              </a:rPr>
              <a:t>突然</a:t>
            </a:r>
            <a:r>
              <a:rPr kumimoji="0" lang="ja-JP" altLang="en-US" sz="900" dirty="0" smtClean="0">
                <a:solidFill>
                  <a:schemeClr val="bg1"/>
                </a:solidFill>
                <a:latin typeface="+mn-lt"/>
                <a:ea typeface="+mn-ea"/>
              </a:rPr>
              <a:t>全く新しい技術が開発されることはほとんど無く、多くは既存技術の改良という形で技術革新が行われる</a:t>
            </a:r>
            <a:endParaRPr kumimoji="0" lang="ja-JP" altLang="en-US" sz="900" b="0" i="0" u="none" strike="noStrike" cap="none" normalizeH="0" dirty="0" smtClean="0">
              <a:ln>
                <a:noFill/>
              </a:ln>
              <a:solidFill>
                <a:schemeClr val="bg1"/>
              </a:solidFill>
              <a:effectLst/>
              <a:latin typeface="+mn-lt"/>
              <a:ea typeface="+mn-ea"/>
            </a:endParaRPr>
          </a:p>
        </p:txBody>
      </p:sp>
      <p:sp>
        <p:nvSpPr>
          <p:cNvPr id="20" name="正方形/長方形 19"/>
          <p:cNvSpPr/>
          <p:nvPr/>
        </p:nvSpPr>
        <p:spPr bwMode="auto">
          <a:xfrm>
            <a:off x="859488" y="5061095"/>
            <a:ext cx="2315332" cy="1065360"/>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smtClean="0">
                <a:ln>
                  <a:noFill/>
                </a:ln>
                <a:solidFill>
                  <a:schemeClr val="bg1"/>
                </a:solidFill>
                <a:effectLst/>
                <a:latin typeface="+mn-lt"/>
                <a:ea typeface="+mn-ea"/>
              </a:rPr>
              <a:t>タイミング</a:t>
            </a:r>
            <a:endParaRPr kumimoji="0" lang="en-US" altLang="ja-JP" b="0" i="0" u="none" strike="noStrike" cap="none" normalizeH="0" dirty="0" smtClean="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00" b="0" i="0" u="none" strike="noStrike" cap="none" normalizeH="0" dirty="0" smtClean="0">
                <a:ln>
                  <a:noFill/>
                </a:ln>
                <a:solidFill>
                  <a:schemeClr val="bg1"/>
                </a:solidFill>
                <a:effectLst/>
                <a:latin typeface="+mn-lt"/>
                <a:ea typeface="+mn-ea"/>
              </a:rPr>
              <a:t>優れた技術でも、外部の環境が整わないために普及しないことがある</a:t>
            </a:r>
            <a:endParaRPr kumimoji="0" lang="ja-JP" altLang="en-US" sz="1200" b="0" i="0" u="none" strike="noStrike" cap="none" normalizeH="0" dirty="0" smtClean="0">
              <a:ln>
                <a:noFill/>
              </a:ln>
              <a:solidFill>
                <a:schemeClr val="bg1"/>
              </a:solidFill>
              <a:effectLst/>
              <a:latin typeface="+mn-lt"/>
              <a:ea typeface="+mn-ea"/>
            </a:endParaRPr>
          </a:p>
        </p:txBody>
      </p:sp>
      <p:sp>
        <p:nvSpPr>
          <p:cNvPr id="21" name="正方形/長方形 20"/>
          <p:cNvSpPr/>
          <p:nvPr/>
        </p:nvSpPr>
        <p:spPr bwMode="auto">
          <a:xfrm>
            <a:off x="3435010" y="3871367"/>
            <a:ext cx="2315332" cy="1065360"/>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smtClean="0">
                <a:ln>
                  <a:noFill/>
                </a:ln>
                <a:solidFill>
                  <a:schemeClr val="bg1"/>
                </a:solidFill>
                <a:effectLst/>
                <a:latin typeface="+mn-lt"/>
                <a:ea typeface="+mn-ea"/>
              </a:rPr>
              <a:t>ベンダーの思惑</a:t>
            </a:r>
            <a:endParaRPr kumimoji="0" lang="en-US" altLang="ja-JP" b="0" i="0" u="none" strike="noStrike" cap="none" normalizeH="0" dirty="0" smtClean="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sz="1050" dirty="0" smtClean="0">
                <a:solidFill>
                  <a:schemeClr val="bg1"/>
                </a:solidFill>
                <a:latin typeface="+mn-lt"/>
                <a:ea typeface="+mn-ea"/>
              </a:rPr>
              <a:t>IT</a:t>
            </a:r>
            <a:r>
              <a:rPr kumimoji="0" lang="ja-JP" altLang="en-US" sz="1050" dirty="0" smtClean="0">
                <a:solidFill>
                  <a:schemeClr val="bg1"/>
                </a:solidFill>
                <a:latin typeface="+mn-lt"/>
                <a:ea typeface="+mn-ea"/>
              </a:rPr>
              <a:t>ベンダーは自社の利益のために最善の戦略をとる</a:t>
            </a:r>
            <a:endParaRPr kumimoji="0" lang="ja-JP" altLang="en-US" sz="1400" b="0" i="0" u="none" strike="noStrike" cap="none" normalizeH="0" dirty="0" smtClean="0">
              <a:ln>
                <a:noFill/>
              </a:ln>
              <a:solidFill>
                <a:schemeClr val="bg1"/>
              </a:solidFill>
              <a:effectLst/>
              <a:latin typeface="+mn-lt"/>
              <a:ea typeface="+mn-ea"/>
            </a:endParaRPr>
          </a:p>
        </p:txBody>
      </p:sp>
      <p:sp>
        <p:nvSpPr>
          <p:cNvPr id="23" name="正方形/長方形 22"/>
          <p:cNvSpPr/>
          <p:nvPr/>
        </p:nvSpPr>
        <p:spPr bwMode="auto">
          <a:xfrm>
            <a:off x="3414334" y="5061095"/>
            <a:ext cx="2315332" cy="1065360"/>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smtClean="0">
                <a:ln>
                  <a:noFill/>
                </a:ln>
                <a:solidFill>
                  <a:schemeClr val="bg1"/>
                </a:solidFill>
                <a:effectLst/>
                <a:latin typeface="+mn-lt"/>
                <a:ea typeface="+mn-ea"/>
              </a:rPr>
              <a:t>顧客ニーズ</a:t>
            </a:r>
            <a:endParaRPr kumimoji="0" lang="en-US" altLang="ja-JP" b="0" i="0" u="none" strike="noStrike" cap="none" normalizeH="0" dirty="0" smtClean="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50" dirty="0">
                <a:solidFill>
                  <a:schemeClr val="bg1"/>
                </a:solidFill>
                <a:latin typeface="+mn-lt"/>
                <a:ea typeface="+mn-ea"/>
              </a:rPr>
              <a:t>顧客ニーズは</a:t>
            </a:r>
            <a:r>
              <a:rPr kumimoji="0" lang="ja-JP" altLang="en-US" sz="1050" dirty="0" smtClean="0">
                <a:solidFill>
                  <a:schemeClr val="bg1"/>
                </a:solidFill>
                <a:latin typeface="+mn-lt"/>
                <a:ea typeface="+mn-ea"/>
              </a:rPr>
              <a:t>、ベンダーの思惑と合致する限り尊重される</a:t>
            </a:r>
            <a:endParaRPr kumimoji="0" lang="ja-JP" altLang="en-US" sz="1400" b="0" i="0" u="none" strike="noStrike" cap="none" normalizeH="0" dirty="0" smtClean="0">
              <a:ln>
                <a:noFill/>
              </a:ln>
              <a:solidFill>
                <a:schemeClr val="bg1"/>
              </a:solidFill>
              <a:effectLst/>
              <a:latin typeface="+mn-lt"/>
              <a:ea typeface="+mn-ea"/>
            </a:endParaRPr>
          </a:p>
        </p:txBody>
      </p:sp>
      <p:sp>
        <p:nvSpPr>
          <p:cNvPr id="25" name="正方形/長方形 24"/>
          <p:cNvSpPr/>
          <p:nvPr/>
        </p:nvSpPr>
        <p:spPr bwMode="auto">
          <a:xfrm>
            <a:off x="5957983" y="3871367"/>
            <a:ext cx="2315332" cy="1065360"/>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smtClean="0">
                <a:ln>
                  <a:noFill/>
                </a:ln>
                <a:solidFill>
                  <a:schemeClr val="bg1"/>
                </a:solidFill>
                <a:effectLst/>
                <a:latin typeface="+mn-lt"/>
                <a:ea typeface="+mn-ea"/>
              </a:rPr>
              <a:t>標準化</a:t>
            </a:r>
            <a:r>
              <a:rPr kumimoji="0" lang="ja-JP" altLang="en-US" dirty="0" smtClean="0">
                <a:solidFill>
                  <a:schemeClr val="bg1"/>
                </a:solidFill>
                <a:latin typeface="+mn-lt"/>
                <a:ea typeface="+mn-ea"/>
              </a:rPr>
              <a:t>・</a:t>
            </a:r>
            <a:r>
              <a:rPr kumimoji="0" lang="ja-JP" altLang="en-US" b="0" i="0" u="none" strike="noStrike" cap="none" normalizeH="0" dirty="0" smtClean="0">
                <a:ln>
                  <a:noFill/>
                </a:ln>
                <a:solidFill>
                  <a:schemeClr val="bg1"/>
                </a:solidFill>
                <a:effectLst/>
                <a:latin typeface="+mn-lt"/>
                <a:ea typeface="+mn-ea"/>
              </a:rPr>
              <a:t>大規模化</a:t>
            </a:r>
            <a:endParaRPr kumimoji="0" lang="en-US" altLang="ja-JP" b="0" i="0" u="none" strike="noStrike" cap="none" normalizeH="0" dirty="0" smtClean="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50" dirty="0" smtClean="0">
                <a:solidFill>
                  <a:schemeClr val="bg1"/>
                </a:solidFill>
                <a:latin typeface="+mn-lt"/>
                <a:ea typeface="+mn-ea"/>
              </a:rPr>
              <a:t>コスト削減</a:t>
            </a:r>
            <a:endParaRPr kumimoji="0" lang="ja-JP" altLang="en-US" sz="1050" b="0" i="0" u="none" strike="noStrike" cap="none" normalizeH="0" dirty="0" smtClean="0">
              <a:ln>
                <a:noFill/>
              </a:ln>
              <a:solidFill>
                <a:schemeClr val="bg1"/>
              </a:solidFill>
              <a:effectLst/>
              <a:latin typeface="+mn-lt"/>
              <a:ea typeface="+mn-ea"/>
            </a:endParaRPr>
          </a:p>
        </p:txBody>
      </p:sp>
      <p:sp>
        <p:nvSpPr>
          <p:cNvPr id="26" name="正方形/長方形 25"/>
          <p:cNvSpPr/>
          <p:nvPr/>
        </p:nvSpPr>
        <p:spPr bwMode="auto">
          <a:xfrm>
            <a:off x="5957983" y="5061095"/>
            <a:ext cx="2315332" cy="1065360"/>
          </a:xfrm>
          <a:prstGeom prst="rect">
            <a:avLst/>
          </a:prstGeom>
          <a:solidFill>
            <a:srgbClr val="4168A7"/>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b="0" i="0" u="none" strike="noStrike" cap="none" normalizeH="0" dirty="0" smtClean="0">
                <a:ln>
                  <a:noFill/>
                </a:ln>
                <a:solidFill>
                  <a:schemeClr val="bg1"/>
                </a:solidFill>
                <a:effectLst/>
                <a:latin typeface="+mn-lt"/>
                <a:ea typeface="+mn-ea"/>
              </a:rPr>
              <a:t>オープン化</a:t>
            </a:r>
            <a:endParaRPr kumimoji="0" lang="en-US" altLang="ja-JP" b="0" i="0" u="none" strike="noStrike" cap="none" normalizeH="0" dirty="0" smtClean="0">
              <a:ln>
                <a:noFill/>
              </a:ln>
              <a:solidFill>
                <a:schemeClr val="bg1"/>
              </a:solidFill>
              <a:effectLst/>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1050" dirty="0" smtClean="0">
                <a:solidFill>
                  <a:schemeClr val="bg1"/>
                </a:solidFill>
                <a:latin typeface="+mn-lt"/>
                <a:ea typeface="+mn-ea"/>
              </a:rPr>
              <a:t>これまでのベンダー</a:t>
            </a:r>
            <a:r>
              <a:rPr kumimoji="0" lang="ja-JP" altLang="en-US" sz="1050" dirty="0">
                <a:solidFill>
                  <a:schemeClr val="bg1"/>
                </a:solidFill>
                <a:latin typeface="+mn-lt"/>
                <a:ea typeface="+mn-ea"/>
              </a:rPr>
              <a:t>中心主義に対抗</a:t>
            </a:r>
            <a:r>
              <a:rPr kumimoji="0" lang="ja-JP" altLang="en-US" sz="1050" dirty="0" smtClean="0">
                <a:solidFill>
                  <a:schemeClr val="bg1"/>
                </a:solidFill>
                <a:latin typeface="+mn-lt"/>
                <a:ea typeface="+mn-ea"/>
              </a:rPr>
              <a:t>する新たな動き</a:t>
            </a:r>
            <a:endParaRPr kumimoji="0" lang="ja-JP" altLang="en-US" sz="1400" b="0" i="0" u="none" strike="noStrike" cap="none" normalizeH="0" dirty="0" smtClean="0">
              <a:ln>
                <a:noFill/>
              </a:ln>
              <a:solidFill>
                <a:schemeClr val="bg1"/>
              </a:solidFill>
              <a:effectLst/>
              <a:latin typeface="+mn-lt"/>
              <a:ea typeface="+mn-ea"/>
            </a:endParaRPr>
          </a:p>
        </p:txBody>
      </p:sp>
    </p:spTree>
    <p:extLst>
      <p:ext uri="{BB962C8B-B14F-4D97-AF65-F5344CB8AC3E}">
        <p14:creationId xmlns:p14="http://schemas.microsoft.com/office/powerpoint/2010/main" val="314380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par>
                          <p:cTn id="36" fill="hold">
                            <p:stCondLst>
                              <p:cond delay="500"/>
                            </p:stCondLst>
                            <p:childTnLst>
                              <p:par>
                                <p:cTn id="37" presetID="53" presetClass="entr" presetSubtype="16"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p:cTn id="39" dur="500" fill="hold"/>
                                        <p:tgtEl>
                                          <p:spTgt spid="15"/>
                                        </p:tgtEl>
                                        <p:attrNameLst>
                                          <p:attrName>ppt_w</p:attrName>
                                        </p:attrNameLst>
                                      </p:cBhvr>
                                      <p:tavLst>
                                        <p:tav tm="0">
                                          <p:val>
                                            <p:fltVal val="0"/>
                                          </p:val>
                                        </p:tav>
                                        <p:tav tm="100000">
                                          <p:val>
                                            <p:strVal val="#ppt_w"/>
                                          </p:val>
                                        </p:tav>
                                      </p:tavLst>
                                    </p:anim>
                                    <p:anim calcmode="lin" valueType="num">
                                      <p:cBhvr>
                                        <p:cTn id="40" dur="500" fill="hold"/>
                                        <p:tgtEl>
                                          <p:spTgt spid="15"/>
                                        </p:tgtEl>
                                        <p:attrNameLst>
                                          <p:attrName>ppt_h</p:attrName>
                                        </p:attrNameLst>
                                      </p:cBhvr>
                                      <p:tavLst>
                                        <p:tav tm="0">
                                          <p:val>
                                            <p:fltVal val="0"/>
                                          </p:val>
                                        </p:tav>
                                        <p:tav tm="100000">
                                          <p:val>
                                            <p:strVal val="#ppt_h"/>
                                          </p:val>
                                        </p:tav>
                                      </p:tavLst>
                                    </p:anim>
                                    <p:animEffect transition="in" filter="fade">
                                      <p:cBhvr>
                                        <p:cTn id="41" dur="500"/>
                                        <p:tgtEl>
                                          <p:spTgt spid="15"/>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p:cTn id="44" dur="500" fill="hold"/>
                                        <p:tgtEl>
                                          <p:spTgt spid="16"/>
                                        </p:tgtEl>
                                        <p:attrNameLst>
                                          <p:attrName>ppt_w</p:attrName>
                                        </p:attrNameLst>
                                      </p:cBhvr>
                                      <p:tavLst>
                                        <p:tav tm="0">
                                          <p:val>
                                            <p:fltVal val="0"/>
                                          </p:val>
                                        </p:tav>
                                        <p:tav tm="100000">
                                          <p:val>
                                            <p:strVal val="#ppt_w"/>
                                          </p:val>
                                        </p:tav>
                                      </p:tavLst>
                                    </p:anim>
                                    <p:anim calcmode="lin" valueType="num">
                                      <p:cBhvr>
                                        <p:cTn id="45" dur="500" fill="hold"/>
                                        <p:tgtEl>
                                          <p:spTgt spid="16"/>
                                        </p:tgtEl>
                                        <p:attrNameLst>
                                          <p:attrName>ppt_h</p:attrName>
                                        </p:attrNameLst>
                                      </p:cBhvr>
                                      <p:tavLst>
                                        <p:tav tm="0">
                                          <p:val>
                                            <p:fltVal val="0"/>
                                          </p:val>
                                        </p:tav>
                                        <p:tav tm="100000">
                                          <p:val>
                                            <p:strVal val="#ppt_h"/>
                                          </p:val>
                                        </p:tav>
                                      </p:tavLst>
                                    </p:anim>
                                    <p:animEffect transition="in" filter="fade">
                                      <p:cBhvr>
                                        <p:cTn id="46" dur="500"/>
                                        <p:tgtEl>
                                          <p:spTgt spid="16"/>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p:cTn id="49" dur="500" fill="hold"/>
                                        <p:tgtEl>
                                          <p:spTgt spid="17"/>
                                        </p:tgtEl>
                                        <p:attrNameLst>
                                          <p:attrName>ppt_w</p:attrName>
                                        </p:attrNameLst>
                                      </p:cBhvr>
                                      <p:tavLst>
                                        <p:tav tm="0">
                                          <p:val>
                                            <p:fltVal val="0"/>
                                          </p:val>
                                        </p:tav>
                                        <p:tav tm="100000">
                                          <p:val>
                                            <p:strVal val="#ppt_w"/>
                                          </p:val>
                                        </p:tav>
                                      </p:tavLst>
                                    </p:anim>
                                    <p:anim calcmode="lin" valueType="num">
                                      <p:cBhvr>
                                        <p:cTn id="50" dur="500" fill="hold"/>
                                        <p:tgtEl>
                                          <p:spTgt spid="17"/>
                                        </p:tgtEl>
                                        <p:attrNameLst>
                                          <p:attrName>ppt_h</p:attrName>
                                        </p:attrNameLst>
                                      </p:cBhvr>
                                      <p:tavLst>
                                        <p:tav tm="0">
                                          <p:val>
                                            <p:fltVal val="0"/>
                                          </p:val>
                                        </p:tav>
                                        <p:tav tm="100000">
                                          <p:val>
                                            <p:strVal val="#ppt_h"/>
                                          </p:val>
                                        </p:tav>
                                      </p:tavLst>
                                    </p:anim>
                                    <p:animEffect transition="in" filter="fade">
                                      <p:cBhvr>
                                        <p:cTn id="51" dur="500"/>
                                        <p:tgtEl>
                                          <p:spTgt spid="17"/>
                                        </p:tgtEl>
                                      </p:cBhvr>
                                    </p:animEffect>
                                  </p:childTnLst>
                                </p:cTn>
                              </p:par>
                              <p:par>
                                <p:cTn id="52" presetID="53" presetClass="entr" presetSubtype="16" fill="hold" grpId="0" nodeType="withEffect">
                                  <p:stCondLst>
                                    <p:cond delay="0"/>
                                  </p:stCondLst>
                                  <p:childTnLst>
                                    <p:set>
                                      <p:cBhvr>
                                        <p:cTn id="53" dur="1" fill="hold">
                                          <p:stCondLst>
                                            <p:cond delay="0"/>
                                          </p:stCondLst>
                                        </p:cTn>
                                        <p:tgtEl>
                                          <p:spTgt spid="19"/>
                                        </p:tgtEl>
                                        <p:attrNameLst>
                                          <p:attrName>style.visibility</p:attrName>
                                        </p:attrNameLst>
                                      </p:cBhvr>
                                      <p:to>
                                        <p:strVal val="visible"/>
                                      </p:to>
                                    </p:set>
                                    <p:anim calcmode="lin" valueType="num">
                                      <p:cBhvr>
                                        <p:cTn id="54" dur="500" fill="hold"/>
                                        <p:tgtEl>
                                          <p:spTgt spid="19"/>
                                        </p:tgtEl>
                                        <p:attrNameLst>
                                          <p:attrName>ppt_w</p:attrName>
                                        </p:attrNameLst>
                                      </p:cBhvr>
                                      <p:tavLst>
                                        <p:tav tm="0">
                                          <p:val>
                                            <p:fltVal val="0"/>
                                          </p:val>
                                        </p:tav>
                                        <p:tav tm="100000">
                                          <p:val>
                                            <p:strVal val="#ppt_w"/>
                                          </p:val>
                                        </p:tav>
                                      </p:tavLst>
                                    </p:anim>
                                    <p:anim calcmode="lin" valueType="num">
                                      <p:cBhvr>
                                        <p:cTn id="55" dur="500" fill="hold"/>
                                        <p:tgtEl>
                                          <p:spTgt spid="19"/>
                                        </p:tgtEl>
                                        <p:attrNameLst>
                                          <p:attrName>ppt_h</p:attrName>
                                        </p:attrNameLst>
                                      </p:cBhvr>
                                      <p:tavLst>
                                        <p:tav tm="0">
                                          <p:val>
                                            <p:fltVal val="0"/>
                                          </p:val>
                                        </p:tav>
                                        <p:tav tm="100000">
                                          <p:val>
                                            <p:strVal val="#ppt_h"/>
                                          </p:val>
                                        </p:tav>
                                      </p:tavLst>
                                    </p:anim>
                                    <p:animEffect transition="in" filter="fade">
                                      <p:cBhvr>
                                        <p:cTn id="56" dur="500"/>
                                        <p:tgtEl>
                                          <p:spTgt spid="19"/>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20"/>
                                        </p:tgtEl>
                                        <p:attrNameLst>
                                          <p:attrName>style.visibility</p:attrName>
                                        </p:attrNameLst>
                                      </p:cBhvr>
                                      <p:to>
                                        <p:strVal val="visible"/>
                                      </p:to>
                                    </p:set>
                                    <p:anim calcmode="lin" valueType="num">
                                      <p:cBhvr>
                                        <p:cTn id="59" dur="500" fill="hold"/>
                                        <p:tgtEl>
                                          <p:spTgt spid="20"/>
                                        </p:tgtEl>
                                        <p:attrNameLst>
                                          <p:attrName>ppt_w</p:attrName>
                                        </p:attrNameLst>
                                      </p:cBhvr>
                                      <p:tavLst>
                                        <p:tav tm="0">
                                          <p:val>
                                            <p:fltVal val="0"/>
                                          </p:val>
                                        </p:tav>
                                        <p:tav tm="100000">
                                          <p:val>
                                            <p:strVal val="#ppt_w"/>
                                          </p:val>
                                        </p:tav>
                                      </p:tavLst>
                                    </p:anim>
                                    <p:anim calcmode="lin" valueType="num">
                                      <p:cBhvr>
                                        <p:cTn id="60" dur="500" fill="hold"/>
                                        <p:tgtEl>
                                          <p:spTgt spid="20"/>
                                        </p:tgtEl>
                                        <p:attrNameLst>
                                          <p:attrName>ppt_h</p:attrName>
                                        </p:attrNameLst>
                                      </p:cBhvr>
                                      <p:tavLst>
                                        <p:tav tm="0">
                                          <p:val>
                                            <p:fltVal val="0"/>
                                          </p:val>
                                        </p:tav>
                                        <p:tav tm="100000">
                                          <p:val>
                                            <p:strVal val="#ppt_h"/>
                                          </p:val>
                                        </p:tav>
                                      </p:tavLst>
                                    </p:anim>
                                    <p:animEffect transition="in" filter="fade">
                                      <p:cBhvr>
                                        <p:cTn id="61" dur="500"/>
                                        <p:tgtEl>
                                          <p:spTgt spid="20"/>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21"/>
                                        </p:tgtEl>
                                        <p:attrNameLst>
                                          <p:attrName>style.visibility</p:attrName>
                                        </p:attrNameLst>
                                      </p:cBhvr>
                                      <p:to>
                                        <p:strVal val="visible"/>
                                      </p:to>
                                    </p:set>
                                    <p:anim calcmode="lin" valueType="num">
                                      <p:cBhvr>
                                        <p:cTn id="64" dur="500" fill="hold"/>
                                        <p:tgtEl>
                                          <p:spTgt spid="21"/>
                                        </p:tgtEl>
                                        <p:attrNameLst>
                                          <p:attrName>ppt_w</p:attrName>
                                        </p:attrNameLst>
                                      </p:cBhvr>
                                      <p:tavLst>
                                        <p:tav tm="0">
                                          <p:val>
                                            <p:fltVal val="0"/>
                                          </p:val>
                                        </p:tav>
                                        <p:tav tm="100000">
                                          <p:val>
                                            <p:strVal val="#ppt_w"/>
                                          </p:val>
                                        </p:tav>
                                      </p:tavLst>
                                    </p:anim>
                                    <p:anim calcmode="lin" valueType="num">
                                      <p:cBhvr>
                                        <p:cTn id="65" dur="500" fill="hold"/>
                                        <p:tgtEl>
                                          <p:spTgt spid="21"/>
                                        </p:tgtEl>
                                        <p:attrNameLst>
                                          <p:attrName>ppt_h</p:attrName>
                                        </p:attrNameLst>
                                      </p:cBhvr>
                                      <p:tavLst>
                                        <p:tav tm="0">
                                          <p:val>
                                            <p:fltVal val="0"/>
                                          </p:val>
                                        </p:tav>
                                        <p:tav tm="100000">
                                          <p:val>
                                            <p:strVal val="#ppt_h"/>
                                          </p:val>
                                        </p:tav>
                                      </p:tavLst>
                                    </p:anim>
                                    <p:animEffect transition="in" filter="fade">
                                      <p:cBhvr>
                                        <p:cTn id="66" dur="500"/>
                                        <p:tgtEl>
                                          <p:spTgt spid="21"/>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23"/>
                                        </p:tgtEl>
                                        <p:attrNameLst>
                                          <p:attrName>style.visibility</p:attrName>
                                        </p:attrNameLst>
                                      </p:cBhvr>
                                      <p:to>
                                        <p:strVal val="visible"/>
                                      </p:to>
                                    </p:set>
                                    <p:anim calcmode="lin" valueType="num">
                                      <p:cBhvr>
                                        <p:cTn id="69" dur="500" fill="hold"/>
                                        <p:tgtEl>
                                          <p:spTgt spid="23"/>
                                        </p:tgtEl>
                                        <p:attrNameLst>
                                          <p:attrName>ppt_w</p:attrName>
                                        </p:attrNameLst>
                                      </p:cBhvr>
                                      <p:tavLst>
                                        <p:tav tm="0">
                                          <p:val>
                                            <p:fltVal val="0"/>
                                          </p:val>
                                        </p:tav>
                                        <p:tav tm="100000">
                                          <p:val>
                                            <p:strVal val="#ppt_w"/>
                                          </p:val>
                                        </p:tav>
                                      </p:tavLst>
                                    </p:anim>
                                    <p:anim calcmode="lin" valueType="num">
                                      <p:cBhvr>
                                        <p:cTn id="70" dur="500" fill="hold"/>
                                        <p:tgtEl>
                                          <p:spTgt spid="23"/>
                                        </p:tgtEl>
                                        <p:attrNameLst>
                                          <p:attrName>ppt_h</p:attrName>
                                        </p:attrNameLst>
                                      </p:cBhvr>
                                      <p:tavLst>
                                        <p:tav tm="0">
                                          <p:val>
                                            <p:fltVal val="0"/>
                                          </p:val>
                                        </p:tav>
                                        <p:tav tm="100000">
                                          <p:val>
                                            <p:strVal val="#ppt_h"/>
                                          </p:val>
                                        </p:tav>
                                      </p:tavLst>
                                    </p:anim>
                                    <p:animEffect transition="in" filter="fade">
                                      <p:cBhvr>
                                        <p:cTn id="71" dur="500"/>
                                        <p:tgtEl>
                                          <p:spTgt spid="23"/>
                                        </p:tgtEl>
                                      </p:cBhvr>
                                    </p:animEffect>
                                  </p:childTnLst>
                                </p:cTn>
                              </p:par>
                              <p:par>
                                <p:cTn id="72" presetID="53" presetClass="entr" presetSubtype="16" fill="hold" grpId="0" nodeType="withEffect">
                                  <p:stCondLst>
                                    <p:cond delay="0"/>
                                  </p:stCondLst>
                                  <p:childTnLst>
                                    <p:set>
                                      <p:cBhvr>
                                        <p:cTn id="73" dur="1" fill="hold">
                                          <p:stCondLst>
                                            <p:cond delay="0"/>
                                          </p:stCondLst>
                                        </p:cTn>
                                        <p:tgtEl>
                                          <p:spTgt spid="25"/>
                                        </p:tgtEl>
                                        <p:attrNameLst>
                                          <p:attrName>style.visibility</p:attrName>
                                        </p:attrNameLst>
                                      </p:cBhvr>
                                      <p:to>
                                        <p:strVal val="visible"/>
                                      </p:to>
                                    </p:set>
                                    <p:anim calcmode="lin" valueType="num">
                                      <p:cBhvr>
                                        <p:cTn id="74" dur="500" fill="hold"/>
                                        <p:tgtEl>
                                          <p:spTgt spid="25"/>
                                        </p:tgtEl>
                                        <p:attrNameLst>
                                          <p:attrName>ppt_w</p:attrName>
                                        </p:attrNameLst>
                                      </p:cBhvr>
                                      <p:tavLst>
                                        <p:tav tm="0">
                                          <p:val>
                                            <p:fltVal val="0"/>
                                          </p:val>
                                        </p:tav>
                                        <p:tav tm="100000">
                                          <p:val>
                                            <p:strVal val="#ppt_w"/>
                                          </p:val>
                                        </p:tav>
                                      </p:tavLst>
                                    </p:anim>
                                    <p:anim calcmode="lin" valueType="num">
                                      <p:cBhvr>
                                        <p:cTn id="75" dur="500" fill="hold"/>
                                        <p:tgtEl>
                                          <p:spTgt spid="25"/>
                                        </p:tgtEl>
                                        <p:attrNameLst>
                                          <p:attrName>ppt_h</p:attrName>
                                        </p:attrNameLst>
                                      </p:cBhvr>
                                      <p:tavLst>
                                        <p:tav tm="0">
                                          <p:val>
                                            <p:fltVal val="0"/>
                                          </p:val>
                                        </p:tav>
                                        <p:tav tm="100000">
                                          <p:val>
                                            <p:strVal val="#ppt_h"/>
                                          </p:val>
                                        </p:tav>
                                      </p:tavLst>
                                    </p:anim>
                                    <p:animEffect transition="in" filter="fade">
                                      <p:cBhvr>
                                        <p:cTn id="76" dur="500"/>
                                        <p:tgtEl>
                                          <p:spTgt spid="25"/>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26"/>
                                        </p:tgtEl>
                                        <p:attrNameLst>
                                          <p:attrName>style.visibility</p:attrName>
                                        </p:attrNameLst>
                                      </p:cBhvr>
                                      <p:to>
                                        <p:strVal val="visible"/>
                                      </p:to>
                                    </p:set>
                                    <p:anim calcmode="lin" valueType="num">
                                      <p:cBhvr>
                                        <p:cTn id="79" dur="500" fill="hold"/>
                                        <p:tgtEl>
                                          <p:spTgt spid="26"/>
                                        </p:tgtEl>
                                        <p:attrNameLst>
                                          <p:attrName>ppt_w</p:attrName>
                                        </p:attrNameLst>
                                      </p:cBhvr>
                                      <p:tavLst>
                                        <p:tav tm="0">
                                          <p:val>
                                            <p:fltVal val="0"/>
                                          </p:val>
                                        </p:tav>
                                        <p:tav tm="100000">
                                          <p:val>
                                            <p:strVal val="#ppt_w"/>
                                          </p:val>
                                        </p:tav>
                                      </p:tavLst>
                                    </p:anim>
                                    <p:anim calcmode="lin" valueType="num">
                                      <p:cBhvr>
                                        <p:cTn id="80" dur="500" fill="hold"/>
                                        <p:tgtEl>
                                          <p:spTgt spid="26"/>
                                        </p:tgtEl>
                                        <p:attrNameLst>
                                          <p:attrName>ppt_h</p:attrName>
                                        </p:attrNameLst>
                                      </p:cBhvr>
                                      <p:tavLst>
                                        <p:tav tm="0">
                                          <p:val>
                                            <p:fltVal val="0"/>
                                          </p:val>
                                        </p:tav>
                                        <p:tav tm="100000">
                                          <p:val>
                                            <p:strVal val="#ppt_h"/>
                                          </p:val>
                                        </p:tav>
                                      </p:tavLst>
                                    </p:anim>
                                    <p:animEffect transition="in" filter="fade">
                                      <p:cBhvr>
                                        <p:cTn id="8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6" grpId="0" animBg="1"/>
      <p:bldP spid="7" grpId="0" animBg="1"/>
      <p:bldP spid="8" grpId="0" animBg="1"/>
      <p:bldP spid="9" grpId="0" animBg="1"/>
      <p:bldP spid="10" grpId="0" animBg="1"/>
      <p:bldP spid="11" grpId="0" animBg="1"/>
      <p:bldP spid="12" grpId="0" animBg="1"/>
      <p:bldP spid="14" grpId="0" animBg="1"/>
      <p:bldP spid="15" grpId="0" animBg="1"/>
      <p:bldP spid="16" grpId="0" animBg="1"/>
      <p:bldP spid="17" grpId="0" animBg="1"/>
      <p:bldP spid="19" grpId="0" animBg="1"/>
      <p:bldP spid="20" grpId="0" animBg="1"/>
      <p:bldP spid="21" grpId="0" animBg="1"/>
      <p:bldP spid="23" grpId="0" animBg="1"/>
      <p:bldP spid="25" grpId="0" animBg="1"/>
      <p:bldP spid="2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8"/>
          <p:cNvSpPr>
            <a:spLocks noGrp="1" noChangeArrowheads="1"/>
          </p:cNvSpPr>
          <p:nvPr>
            <p:ph type="title"/>
          </p:nvPr>
        </p:nvSpPr>
        <p:spPr>
          <a:xfrm>
            <a:off x="250825" y="228600"/>
            <a:ext cx="8893175" cy="533400"/>
          </a:xfrm>
        </p:spPr>
        <p:txBody>
          <a:bodyPr/>
          <a:lstStyle/>
          <a:p>
            <a:pPr eaLnBrk="1" hangingPunct="1"/>
            <a:r>
              <a:rPr lang="ja-JP" altLang="en-US" sz="2800" dirty="0" smtClean="0">
                <a:solidFill>
                  <a:srgbClr val="7F7F7F"/>
                </a:solidFill>
                <a:ea typeface="ＭＳ Ｐゴシック" charset="-128"/>
              </a:rPr>
              <a:t>歴史的背景から考えるクラウドへの期待</a:t>
            </a:r>
            <a:endParaRPr lang="en-US" altLang="ja-JP" sz="2800" dirty="0" smtClean="0">
              <a:solidFill>
                <a:srgbClr val="7F7F7F"/>
              </a:solidFill>
              <a:ea typeface="ＭＳ Ｐゴシック" charset="-128"/>
            </a:endParaRPr>
          </a:p>
        </p:txBody>
      </p:sp>
      <p:sp>
        <p:nvSpPr>
          <p:cNvPr id="760841" name="AutoShape 9"/>
          <p:cNvSpPr>
            <a:spLocks noChangeArrowheads="1"/>
          </p:cNvSpPr>
          <p:nvPr/>
        </p:nvSpPr>
        <p:spPr bwMode="auto">
          <a:xfrm>
            <a:off x="279791" y="3016363"/>
            <a:ext cx="1219200" cy="609600"/>
          </a:xfrm>
          <a:prstGeom prst="roundRect">
            <a:avLst>
              <a:gd name="adj" fmla="val 0"/>
            </a:avLst>
          </a:prstGeom>
          <a:solidFill>
            <a:schemeClr val="tx1">
              <a:lumMod val="50000"/>
              <a:lumOff val="50000"/>
            </a:schemeClr>
          </a:solidFill>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r>
              <a:rPr lang="ja-JP" altLang="en-US" sz="1400" dirty="0">
                <a:solidFill>
                  <a:srgbClr val="FFFFFF"/>
                </a:solidFill>
                <a:ea typeface="HGP創英角ｺﾞｼｯｸUB" pitchFamily="50" charset="-128"/>
              </a:rPr>
              <a:t>業務別専用機</a:t>
            </a:r>
          </a:p>
        </p:txBody>
      </p:sp>
      <p:sp>
        <p:nvSpPr>
          <p:cNvPr id="760842" name="AutoShape 10"/>
          <p:cNvSpPr>
            <a:spLocks noChangeArrowheads="1"/>
          </p:cNvSpPr>
          <p:nvPr/>
        </p:nvSpPr>
        <p:spPr bwMode="auto">
          <a:xfrm>
            <a:off x="279791" y="4065644"/>
            <a:ext cx="1219200" cy="609600"/>
          </a:xfrm>
          <a:prstGeom prst="roundRect">
            <a:avLst>
              <a:gd name="adj" fmla="val 0"/>
            </a:avLst>
          </a:prstGeom>
          <a:solidFill>
            <a:schemeClr val="tx1">
              <a:lumMod val="50000"/>
              <a:lumOff val="50000"/>
            </a:schemeClr>
          </a:solidFill>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r>
              <a:rPr lang="ja-JP" altLang="en-US" sz="1400" dirty="0">
                <a:solidFill>
                  <a:srgbClr val="FFFFFF"/>
                </a:solidFill>
                <a:ea typeface="HGP創英角ｺﾞｼｯｸUB" pitchFamily="50" charset="-128"/>
              </a:rPr>
              <a:t>業務別専用機</a:t>
            </a:r>
          </a:p>
        </p:txBody>
      </p:sp>
      <p:sp>
        <p:nvSpPr>
          <p:cNvPr id="760843" name="AutoShape 11"/>
          <p:cNvSpPr>
            <a:spLocks noChangeArrowheads="1"/>
          </p:cNvSpPr>
          <p:nvPr/>
        </p:nvSpPr>
        <p:spPr bwMode="auto">
          <a:xfrm>
            <a:off x="279845" y="5202733"/>
            <a:ext cx="1219200" cy="609600"/>
          </a:xfrm>
          <a:prstGeom prst="roundRect">
            <a:avLst>
              <a:gd name="adj" fmla="val 0"/>
            </a:avLst>
          </a:prstGeom>
          <a:solidFill>
            <a:schemeClr val="tx1">
              <a:lumMod val="50000"/>
              <a:lumOff val="50000"/>
            </a:schemeClr>
          </a:solidFill>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r>
              <a:rPr lang="ja-JP" altLang="en-US" sz="1400" dirty="0">
                <a:solidFill>
                  <a:srgbClr val="FFFFFF"/>
                </a:solidFill>
                <a:ea typeface="HGP創英角ｺﾞｼｯｸUB" pitchFamily="50" charset="-128"/>
              </a:rPr>
              <a:t>業務別専用機</a:t>
            </a:r>
          </a:p>
        </p:txBody>
      </p:sp>
      <p:sp>
        <p:nvSpPr>
          <p:cNvPr id="760844" name="AutoShape 12"/>
          <p:cNvSpPr>
            <a:spLocks noChangeArrowheads="1"/>
          </p:cNvSpPr>
          <p:nvPr/>
        </p:nvSpPr>
        <p:spPr bwMode="auto">
          <a:xfrm>
            <a:off x="279791" y="1849715"/>
            <a:ext cx="1219200" cy="609600"/>
          </a:xfrm>
          <a:prstGeom prst="roundRect">
            <a:avLst>
              <a:gd name="adj" fmla="val 0"/>
            </a:avLst>
          </a:prstGeom>
          <a:solidFill>
            <a:schemeClr val="tx1">
              <a:lumMod val="50000"/>
              <a:lumOff val="50000"/>
            </a:schemeClr>
          </a:solidFill>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r>
              <a:rPr lang="ja-JP" altLang="en-US" sz="1400" dirty="0">
                <a:solidFill>
                  <a:srgbClr val="FFFFFF"/>
                </a:solidFill>
                <a:ea typeface="HGP創英角ｺﾞｼｯｸUB" pitchFamily="50" charset="-128"/>
              </a:rPr>
              <a:t>業務別専用機</a:t>
            </a:r>
          </a:p>
        </p:txBody>
      </p:sp>
      <p:grpSp>
        <p:nvGrpSpPr>
          <p:cNvPr id="8" name="図形グループ 7"/>
          <p:cNvGrpSpPr/>
          <p:nvPr/>
        </p:nvGrpSpPr>
        <p:grpSpPr>
          <a:xfrm>
            <a:off x="5057728" y="1849715"/>
            <a:ext cx="1906971" cy="3962619"/>
            <a:chOff x="5057728" y="1849715"/>
            <a:chExt cx="1906971" cy="3962619"/>
          </a:xfrm>
        </p:grpSpPr>
        <p:sp>
          <p:nvSpPr>
            <p:cNvPr id="87" name="右矢印 86"/>
            <p:cNvSpPr/>
            <p:nvPr/>
          </p:nvSpPr>
          <p:spPr bwMode="auto">
            <a:xfrm>
              <a:off x="5119970" y="3885656"/>
              <a:ext cx="457200" cy="471216"/>
            </a:xfrm>
            <a:prstGeom prst="rightArrow">
              <a:avLst/>
            </a:prstGeom>
            <a:solidFill>
              <a:schemeClr val="accent6">
                <a:lumMod val="60000"/>
                <a:lumOff val="40000"/>
              </a:schemeClr>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spcBef>
                  <a:spcPct val="20000"/>
                </a:spcBef>
              </a:pPr>
              <a:endParaRPr kumimoji="0" lang="ja-JP" altLang="en-US" sz="1200" smtClean="0">
                <a:solidFill>
                  <a:srgbClr val="484848"/>
                </a:solidFill>
                <a:ea typeface="HG丸ｺﾞｼｯｸM-PRO" pitchFamily="50" charset="-128"/>
              </a:endParaRPr>
            </a:p>
          </p:txBody>
        </p:sp>
        <p:cxnSp>
          <p:nvCxnSpPr>
            <p:cNvPr id="23595" name="AutoShape 41"/>
            <p:cNvCxnSpPr>
              <a:cxnSpLocks noChangeShapeType="1"/>
              <a:stCxn id="23602" idx="3"/>
              <a:endCxn id="23597" idx="1"/>
            </p:cNvCxnSpPr>
            <p:nvPr/>
          </p:nvCxnSpPr>
          <p:spPr bwMode="auto">
            <a:xfrm>
              <a:off x="5057728" y="5598842"/>
              <a:ext cx="535371" cy="1"/>
            </a:xfrm>
            <a:prstGeom prst="straightConnector1">
              <a:avLst/>
            </a:prstGeom>
            <a:ln>
              <a:solidFill>
                <a:schemeClr val="accent5">
                  <a:lumMod val="75000"/>
                </a:schemeClr>
              </a:solidFill>
              <a:headEnd/>
              <a:tailEnd type="triangle" w="med" len="me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sp>
          <p:nvSpPr>
            <p:cNvPr id="23596" name="AutoShape 42"/>
            <p:cNvSpPr>
              <a:spLocks noChangeArrowheads="1"/>
            </p:cNvSpPr>
            <p:nvPr/>
          </p:nvSpPr>
          <p:spPr bwMode="auto">
            <a:xfrm>
              <a:off x="5577170" y="2761706"/>
              <a:ext cx="1371600" cy="412750"/>
            </a:xfrm>
            <a:prstGeom prst="roundRect">
              <a:avLst>
                <a:gd name="adj" fmla="val 0"/>
              </a:avLst>
            </a:prstGeom>
            <a:solidFill>
              <a:schemeClr val="accent3">
                <a:lumMod val="50000"/>
              </a:schemeClr>
            </a:solidFill>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lnSpc>
                  <a:spcPct val="80000"/>
                </a:lnSpc>
              </a:pPr>
              <a:r>
                <a:rPr lang="en-US" altLang="ja-JP" sz="1400" dirty="0">
                  <a:solidFill>
                    <a:srgbClr val="FFFFFF"/>
                  </a:solidFill>
                  <a:ea typeface="HGP創英角ｺﾞｼｯｸUB" pitchFamily="50" charset="-128"/>
                </a:rPr>
                <a:t>UNIX</a:t>
              </a:r>
              <a:r>
                <a:rPr lang="ja-JP" altLang="en-US" sz="1400" dirty="0" smtClean="0">
                  <a:solidFill>
                    <a:srgbClr val="FFFFFF"/>
                  </a:solidFill>
                  <a:ea typeface="HGP創英角ｺﾞｼｯｸUB" pitchFamily="50" charset="-128"/>
                </a:rPr>
                <a:t>サーバー</a:t>
              </a:r>
              <a:endParaRPr lang="ja-JP" altLang="en-US" sz="1400" dirty="0">
                <a:solidFill>
                  <a:srgbClr val="FFFFFF"/>
                </a:solidFill>
                <a:ea typeface="HGP創英角ｺﾞｼｯｸUB" pitchFamily="50" charset="-128"/>
              </a:endParaRPr>
            </a:p>
          </p:txBody>
        </p:sp>
        <p:sp>
          <p:nvSpPr>
            <p:cNvPr id="23597" name="AutoShape 43"/>
            <p:cNvSpPr>
              <a:spLocks noChangeArrowheads="1"/>
            </p:cNvSpPr>
            <p:nvPr/>
          </p:nvSpPr>
          <p:spPr bwMode="auto">
            <a:xfrm>
              <a:off x="5593099" y="5385351"/>
              <a:ext cx="1371600" cy="426983"/>
            </a:xfrm>
            <a:prstGeom prst="roundRect">
              <a:avLst>
                <a:gd name="adj" fmla="val 0"/>
              </a:avLst>
            </a:prstGeom>
            <a:solidFill>
              <a:schemeClr val="accent2">
                <a:lumMod val="75000"/>
              </a:schemeClr>
            </a:solidFill>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r>
                <a:rPr lang="ja-JP" altLang="en-US" sz="1400" dirty="0">
                  <a:solidFill>
                    <a:srgbClr val="FFFFFF"/>
                  </a:solidFill>
                  <a:ea typeface="HGP創英角ｺﾞｼｯｸUB" pitchFamily="50" charset="-128"/>
                </a:rPr>
                <a:t>ＰＣ</a:t>
              </a:r>
            </a:p>
          </p:txBody>
        </p:sp>
        <p:sp>
          <p:nvSpPr>
            <p:cNvPr id="23598" name="AutoShape 44"/>
            <p:cNvSpPr>
              <a:spLocks noChangeArrowheads="1"/>
            </p:cNvSpPr>
            <p:nvPr/>
          </p:nvSpPr>
          <p:spPr bwMode="auto">
            <a:xfrm>
              <a:off x="5589870" y="3289413"/>
              <a:ext cx="1371600" cy="412750"/>
            </a:xfrm>
            <a:prstGeom prst="roundRect">
              <a:avLst>
                <a:gd name="adj" fmla="val 0"/>
              </a:avLst>
            </a:prstGeom>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r>
                <a:rPr lang="ja-JP" altLang="en-US" sz="1400" dirty="0" smtClean="0">
                  <a:solidFill>
                    <a:srgbClr val="FFFFFF"/>
                  </a:solidFill>
                  <a:ea typeface="HGP創英角ｺﾞｼｯｸUB" pitchFamily="50" charset="-128"/>
                </a:rPr>
                <a:t>ＰＣサーバー</a:t>
              </a:r>
              <a:endParaRPr lang="ja-JP" altLang="en-US" sz="1400" dirty="0">
                <a:solidFill>
                  <a:srgbClr val="FFFFFF"/>
                </a:solidFill>
                <a:ea typeface="HGP創英角ｺﾞｼｯｸUB" pitchFamily="50" charset="-128"/>
              </a:endParaRPr>
            </a:p>
          </p:txBody>
        </p:sp>
        <p:cxnSp>
          <p:nvCxnSpPr>
            <p:cNvPr id="75" name="AutoShape 57"/>
            <p:cNvCxnSpPr>
              <a:cxnSpLocks noChangeShapeType="1"/>
              <a:stCxn id="23607" idx="3"/>
              <a:endCxn id="23597" idx="1"/>
            </p:cNvCxnSpPr>
            <p:nvPr/>
          </p:nvCxnSpPr>
          <p:spPr bwMode="auto">
            <a:xfrm>
              <a:off x="5057728" y="4822938"/>
              <a:ext cx="535371" cy="775905"/>
            </a:xfrm>
            <a:prstGeom prst="bentConnector3">
              <a:avLst>
                <a:gd name="adj1" fmla="val 50000"/>
              </a:avLst>
            </a:prstGeom>
            <a:ln>
              <a:solidFill>
                <a:schemeClr val="accent5">
                  <a:lumMod val="75000"/>
                </a:schemeClr>
              </a:solidFill>
              <a:headEnd/>
              <a:tailEnd type="triangle" w="med" len="me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cxnSp>
          <p:nvCxnSpPr>
            <p:cNvPr id="109" name="AutoShape 31"/>
            <p:cNvCxnSpPr>
              <a:cxnSpLocks noChangeShapeType="1"/>
              <a:stCxn id="23601" idx="3"/>
              <a:endCxn id="23596" idx="1"/>
            </p:cNvCxnSpPr>
            <p:nvPr/>
          </p:nvCxnSpPr>
          <p:spPr bwMode="auto">
            <a:xfrm flipV="1">
              <a:off x="5057728" y="2968081"/>
              <a:ext cx="519442" cy="3832"/>
            </a:xfrm>
            <a:prstGeom prst="straightConnector1">
              <a:avLst/>
            </a:prstGeom>
            <a:ln>
              <a:solidFill>
                <a:schemeClr val="accent5">
                  <a:lumMod val="75000"/>
                </a:schemeClr>
              </a:solidFill>
              <a:headEnd/>
              <a:tailEnd type="triangle" w="med" len="me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cxnSp>
          <p:nvCxnSpPr>
            <p:cNvPr id="112" name="AutoShape 31"/>
            <p:cNvCxnSpPr>
              <a:cxnSpLocks noChangeShapeType="1"/>
              <a:stCxn id="23605" idx="3"/>
              <a:endCxn id="23598" idx="1"/>
            </p:cNvCxnSpPr>
            <p:nvPr/>
          </p:nvCxnSpPr>
          <p:spPr bwMode="auto">
            <a:xfrm>
              <a:off x="5057728" y="3495788"/>
              <a:ext cx="532142" cy="0"/>
            </a:xfrm>
            <a:prstGeom prst="straightConnector1">
              <a:avLst/>
            </a:prstGeom>
            <a:ln>
              <a:solidFill>
                <a:schemeClr val="accent5">
                  <a:lumMod val="75000"/>
                </a:schemeClr>
              </a:solidFill>
              <a:headEnd/>
              <a:tailEnd type="triangle" w="med" len="me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sp>
          <p:nvSpPr>
            <p:cNvPr id="204" name="AutoShape 28"/>
            <p:cNvSpPr>
              <a:spLocks noChangeArrowheads="1"/>
            </p:cNvSpPr>
            <p:nvPr/>
          </p:nvSpPr>
          <p:spPr bwMode="auto">
            <a:xfrm>
              <a:off x="5593099" y="3934156"/>
              <a:ext cx="1371600" cy="381000"/>
            </a:xfrm>
            <a:prstGeom prst="roundRect">
              <a:avLst>
                <a:gd name="adj" fmla="val 50000"/>
              </a:avLst>
            </a:prstGeom>
            <a:solidFill>
              <a:schemeClr val="accent6">
                <a:lumMod val="75000"/>
              </a:schemeClr>
            </a:solidFill>
            <a:ln>
              <a:noFill/>
              <a:headEnd type="none" w="med" len="med"/>
              <a:tailEnd type="none" w="med" len="me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000" dirty="0" smtClean="0">
                  <a:solidFill>
                    <a:schemeClr val="bg1"/>
                  </a:solidFill>
                  <a:latin typeface="HGP創英角ｺﾞｼｯｸUB" pitchFamily="50" charset="-128"/>
                  <a:ea typeface="HGP創英角ｺﾞｼｯｸUB" pitchFamily="50" charset="-128"/>
                </a:rPr>
                <a:t>Intel </a:t>
              </a:r>
            </a:p>
            <a:p>
              <a:pPr algn="ctr"/>
              <a:r>
                <a:rPr lang="ja-JP" altLang="en-US" sz="1000" dirty="0" smtClean="0">
                  <a:solidFill>
                    <a:schemeClr val="bg1"/>
                  </a:solidFill>
                  <a:latin typeface="HGP創英角ｺﾞｼｯｸUB" pitchFamily="50" charset="-128"/>
                  <a:ea typeface="HGP創英角ｺﾞｼｯｸUB" pitchFamily="50" charset="-128"/>
                </a:rPr>
                <a:t>アーキテクチャ</a:t>
              </a:r>
              <a:endParaRPr lang="ja-JP" altLang="en-US" sz="1000" dirty="0">
                <a:solidFill>
                  <a:schemeClr val="bg1"/>
                </a:solidFill>
                <a:latin typeface="HGP創英角ｺﾞｼｯｸUB" pitchFamily="50" charset="-128"/>
                <a:ea typeface="HGP創英角ｺﾞｼｯｸUB" pitchFamily="50" charset="-128"/>
              </a:endParaRPr>
            </a:p>
          </p:txBody>
        </p:sp>
        <p:sp>
          <p:nvSpPr>
            <p:cNvPr id="66" name="AutoShape 15"/>
            <p:cNvSpPr>
              <a:spLocks noChangeArrowheads="1"/>
            </p:cNvSpPr>
            <p:nvPr/>
          </p:nvSpPr>
          <p:spPr bwMode="auto">
            <a:xfrm>
              <a:off x="5589870" y="1849715"/>
              <a:ext cx="1371600" cy="609600"/>
            </a:xfrm>
            <a:prstGeom prst="roundRect">
              <a:avLst>
                <a:gd name="adj" fmla="val 0"/>
              </a:avLst>
            </a:prstGeom>
            <a:solidFill>
              <a:srgbClr val="0000FF"/>
            </a:solidFill>
            <a:ln>
              <a:noFill/>
              <a:headEnd/>
              <a:tailEnd/>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algn="ctr">
                <a:spcBef>
                  <a:spcPts val="0"/>
                </a:spcBef>
              </a:pPr>
              <a:r>
                <a:rPr lang="ja-JP" altLang="en-US" sz="1400" dirty="0">
                  <a:solidFill>
                    <a:srgbClr val="FFFFFF"/>
                  </a:solidFill>
                  <a:ea typeface="HGP創英角ｺﾞｼｯｸUB" pitchFamily="50" charset="-128"/>
                </a:rPr>
                <a:t>汎用機</a:t>
              </a:r>
            </a:p>
            <a:p>
              <a:pPr algn="ctr">
                <a:spcBef>
                  <a:spcPts val="0"/>
                </a:spcBef>
              </a:pPr>
              <a:r>
                <a:rPr lang="ja-JP" altLang="en-US" sz="1200" dirty="0">
                  <a:solidFill>
                    <a:srgbClr val="FFFFFF"/>
                  </a:solidFill>
                  <a:ea typeface="HGP創英角ｺﾞｼｯｸUB" pitchFamily="50" charset="-128"/>
                </a:rPr>
                <a:t>メインフレーム</a:t>
              </a:r>
            </a:p>
          </p:txBody>
        </p:sp>
        <p:cxnSp>
          <p:nvCxnSpPr>
            <p:cNvPr id="138" name="直線矢印コネクタ 137"/>
            <p:cNvCxnSpPr>
              <a:stCxn id="127" idx="3"/>
              <a:endCxn id="66" idx="1"/>
            </p:cNvCxnSpPr>
            <p:nvPr/>
          </p:nvCxnSpPr>
          <p:spPr bwMode="auto">
            <a:xfrm>
              <a:off x="5057728" y="2154515"/>
              <a:ext cx="532142" cy="0"/>
            </a:xfrm>
            <a:prstGeom prst="straightConnector1">
              <a:avLst/>
            </a:prstGeom>
            <a:noFill/>
            <a:ln w="38100">
              <a:solidFill>
                <a:srgbClr val="4F81BD"/>
              </a:solidFill>
              <a:miter lim="800000"/>
              <a:headEnd/>
              <a:tailEnd type="triangle" w="med" len="med"/>
            </a:ln>
            <a:extLst/>
          </p:spPr>
        </p:cxnSp>
      </p:grpSp>
      <p:grpSp>
        <p:nvGrpSpPr>
          <p:cNvPr id="2" name="図形グループ 1"/>
          <p:cNvGrpSpPr/>
          <p:nvPr/>
        </p:nvGrpSpPr>
        <p:grpSpPr>
          <a:xfrm>
            <a:off x="1498991" y="1320914"/>
            <a:ext cx="1708540" cy="4186619"/>
            <a:chOff x="1498991" y="1320914"/>
            <a:chExt cx="1708540" cy="4186619"/>
          </a:xfrm>
        </p:grpSpPr>
        <p:sp>
          <p:nvSpPr>
            <p:cNvPr id="64" name="AutoShape 15"/>
            <p:cNvSpPr>
              <a:spLocks noChangeArrowheads="1"/>
            </p:cNvSpPr>
            <p:nvPr/>
          </p:nvSpPr>
          <p:spPr bwMode="auto">
            <a:xfrm>
              <a:off x="2016961" y="2076563"/>
              <a:ext cx="1190570" cy="609600"/>
            </a:xfrm>
            <a:prstGeom prst="roundRect">
              <a:avLst>
                <a:gd name="adj" fmla="val 0"/>
              </a:avLst>
            </a:prstGeom>
            <a:solidFill>
              <a:srgbClr val="000090"/>
            </a:solidFill>
            <a:ln>
              <a:noFill/>
              <a:headEnd/>
              <a:tailEnd/>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algn="ctr">
                <a:spcBef>
                  <a:spcPts val="0"/>
                </a:spcBef>
              </a:pPr>
              <a:endParaRPr lang="en-US" altLang="ja-JP" sz="1200" dirty="0" smtClean="0">
                <a:solidFill>
                  <a:srgbClr val="FFFFFF"/>
                </a:solidFill>
                <a:ea typeface="HGP創英角ｺﾞｼｯｸUB" pitchFamily="50" charset="-128"/>
              </a:endParaRPr>
            </a:p>
            <a:p>
              <a:pPr algn="ctr">
                <a:spcBef>
                  <a:spcPts val="0"/>
                </a:spcBef>
              </a:pPr>
              <a:endParaRPr lang="en-US" altLang="ja-JP" sz="1200" dirty="0">
                <a:solidFill>
                  <a:srgbClr val="FFFFFF"/>
                </a:solidFill>
                <a:ea typeface="HGP創英角ｺﾞｼｯｸUB" pitchFamily="50" charset="-128"/>
              </a:endParaRPr>
            </a:p>
            <a:p>
              <a:pPr algn="ctr">
                <a:spcBef>
                  <a:spcPts val="0"/>
                </a:spcBef>
              </a:pPr>
              <a:r>
                <a:rPr lang="en-US" altLang="ja-JP" sz="1200" dirty="0" smtClean="0">
                  <a:solidFill>
                    <a:srgbClr val="FFFFFF"/>
                  </a:solidFill>
                  <a:ea typeface="HGP創英角ｺﾞｼｯｸUB" pitchFamily="50" charset="-128"/>
                </a:rPr>
                <a:t>IBM System/360</a:t>
              </a:r>
              <a:endParaRPr lang="ja-JP" altLang="en-US" sz="1200" dirty="0">
                <a:solidFill>
                  <a:srgbClr val="FFFFFF"/>
                </a:solidFill>
                <a:ea typeface="HGP創英角ｺﾞｼｯｸUB" pitchFamily="50" charset="-128"/>
              </a:endParaRPr>
            </a:p>
          </p:txBody>
        </p:sp>
        <p:sp>
          <p:nvSpPr>
            <p:cNvPr id="205" name="AutoShape 28"/>
            <p:cNvSpPr>
              <a:spLocks noChangeArrowheads="1"/>
            </p:cNvSpPr>
            <p:nvPr/>
          </p:nvSpPr>
          <p:spPr bwMode="auto">
            <a:xfrm>
              <a:off x="1964130" y="3934156"/>
              <a:ext cx="1190570" cy="381000"/>
            </a:xfrm>
            <a:prstGeom prst="roundRect">
              <a:avLst>
                <a:gd name="adj" fmla="val 50000"/>
              </a:avLst>
            </a:prstGeom>
            <a:solidFill>
              <a:schemeClr val="accent6">
                <a:lumMod val="75000"/>
              </a:schemeClr>
            </a:solidFill>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r>
                <a:rPr lang="en-US" altLang="ja-JP" sz="1000" dirty="0" smtClean="0">
                  <a:solidFill>
                    <a:srgbClr val="FFFFFF"/>
                  </a:solidFill>
                  <a:ea typeface="HGP創英角ｺﾞｼｯｸUB" pitchFamily="50" charset="-128"/>
                </a:rPr>
                <a:t>IBM System/360</a:t>
              </a:r>
            </a:p>
            <a:p>
              <a:pPr algn="ctr"/>
              <a:r>
                <a:rPr lang="ja-JP" altLang="en-US" sz="1000" dirty="0" smtClean="0">
                  <a:solidFill>
                    <a:srgbClr val="FFFFFF"/>
                  </a:solidFill>
                  <a:ea typeface="HGP創英角ｺﾞｼｯｸUB" pitchFamily="50" charset="-128"/>
                </a:rPr>
                <a:t>アーキテクチャ</a:t>
              </a:r>
              <a:endParaRPr lang="ja-JP" altLang="en-US" sz="1000" dirty="0">
                <a:solidFill>
                  <a:srgbClr val="FFFFFF"/>
                </a:solidFill>
                <a:ea typeface="HGP創英角ｺﾞｼｯｸUB" pitchFamily="50" charset="-128"/>
              </a:endParaRPr>
            </a:p>
          </p:txBody>
        </p:sp>
        <p:sp>
          <p:nvSpPr>
            <p:cNvPr id="23610" name="Text Box 20"/>
            <p:cNvSpPr txBox="1">
              <a:spLocks noChangeArrowheads="1"/>
            </p:cNvSpPr>
            <p:nvPr/>
          </p:nvSpPr>
          <p:spPr bwMode="auto">
            <a:xfrm>
              <a:off x="1878403" y="1320914"/>
              <a:ext cx="1200150" cy="396875"/>
            </a:xfrm>
            <a:prstGeom prst="rect">
              <a:avLst/>
            </a:prstGeom>
            <a:noFill/>
            <a:ln w="9525">
              <a:noFill/>
              <a:miter lim="800000"/>
              <a:headEnd/>
              <a:tailEnd/>
            </a:ln>
          </p:spPr>
          <p:txBody>
            <a:bodyPr wrap="none">
              <a:spAutoFit/>
            </a:bodyPr>
            <a:lstStyle/>
            <a:p>
              <a:r>
                <a:rPr lang="ja-JP" altLang="en-US" sz="2000" dirty="0">
                  <a:solidFill>
                    <a:srgbClr val="0000FF"/>
                  </a:solidFill>
                  <a:ea typeface="HGP創英角ｺﾞｼｯｸUB" pitchFamily="50" charset="-128"/>
                </a:rPr>
                <a:t>～１９６４</a:t>
              </a:r>
            </a:p>
          </p:txBody>
        </p:sp>
        <p:sp>
          <p:nvSpPr>
            <p:cNvPr id="23611" name="AutoShape 15"/>
            <p:cNvSpPr>
              <a:spLocks noChangeArrowheads="1"/>
            </p:cNvSpPr>
            <p:nvPr/>
          </p:nvSpPr>
          <p:spPr bwMode="auto">
            <a:xfrm>
              <a:off x="1964130" y="1849715"/>
              <a:ext cx="1190570" cy="609600"/>
            </a:xfrm>
            <a:prstGeom prst="roundRect">
              <a:avLst>
                <a:gd name="adj" fmla="val 0"/>
              </a:avLst>
            </a:prstGeom>
            <a:solidFill>
              <a:srgbClr val="0000FF"/>
            </a:solidFill>
            <a:ln>
              <a:noFill/>
              <a:headEnd/>
              <a:tailEnd/>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algn="ctr">
                <a:spcBef>
                  <a:spcPts val="0"/>
                </a:spcBef>
              </a:pPr>
              <a:r>
                <a:rPr lang="ja-JP" altLang="en-US" sz="1400" dirty="0">
                  <a:solidFill>
                    <a:srgbClr val="FFFFFF"/>
                  </a:solidFill>
                  <a:ea typeface="HGP創英角ｺﾞｼｯｸUB" pitchFamily="50" charset="-128"/>
                </a:rPr>
                <a:t>汎用機</a:t>
              </a:r>
            </a:p>
            <a:p>
              <a:pPr algn="ctr">
                <a:spcBef>
                  <a:spcPts val="0"/>
                </a:spcBef>
              </a:pPr>
              <a:r>
                <a:rPr lang="ja-JP" altLang="en-US" sz="1200" dirty="0">
                  <a:solidFill>
                    <a:srgbClr val="FFFFFF"/>
                  </a:solidFill>
                  <a:ea typeface="HGP創英角ｺﾞｼｯｸUB" pitchFamily="50" charset="-128"/>
                </a:rPr>
                <a:t>メインフレーム</a:t>
              </a:r>
            </a:p>
          </p:txBody>
        </p:sp>
        <p:cxnSp>
          <p:nvCxnSpPr>
            <p:cNvPr id="23612" name="AutoShape 16"/>
            <p:cNvCxnSpPr>
              <a:cxnSpLocks noChangeShapeType="1"/>
              <a:stCxn id="760844" idx="3"/>
              <a:endCxn id="23611" idx="1"/>
            </p:cNvCxnSpPr>
            <p:nvPr/>
          </p:nvCxnSpPr>
          <p:spPr bwMode="auto">
            <a:xfrm>
              <a:off x="1498991" y="2154515"/>
              <a:ext cx="465139" cy="12700"/>
            </a:xfrm>
            <a:prstGeom prst="bentConnector3">
              <a:avLst>
                <a:gd name="adj1" fmla="val 50000"/>
              </a:avLst>
            </a:prstGeom>
            <a:noFill/>
            <a:ln w="38100">
              <a:solidFill>
                <a:srgbClr val="4F81BD"/>
              </a:solidFill>
              <a:miter lim="800000"/>
              <a:headEnd/>
              <a:tailEnd type="triangle" w="med" len="med"/>
            </a:ln>
          </p:spPr>
        </p:cxnSp>
        <p:cxnSp>
          <p:nvCxnSpPr>
            <p:cNvPr id="23613" name="AutoShape 17"/>
            <p:cNvCxnSpPr>
              <a:cxnSpLocks noChangeShapeType="1"/>
              <a:stCxn id="760841" idx="3"/>
              <a:endCxn id="23611" idx="1"/>
            </p:cNvCxnSpPr>
            <p:nvPr/>
          </p:nvCxnSpPr>
          <p:spPr bwMode="auto">
            <a:xfrm flipV="1">
              <a:off x="1498991" y="2154515"/>
              <a:ext cx="465139" cy="1166648"/>
            </a:xfrm>
            <a:prstGeom prst="bentConnector3">
              <a:avLst>
                <a:gd name="adj1" fmla="val 50000"/>
              </a:avLst>
            </a:prstGeom>
            <a:noFill/>
            <a:ln w="38100">
              <a:solidFill>
                <a:srgbClr val="4F81BD"/>
              </a:solidFill>
              <a:miter lim="800000"/>
              <a:headEnd/>
              <a:tailEnd type="triangle" w="med" len="med"/>
            </a:ln>
          </p:spPr>
        </p:cxnSp>
        <p:cxnSp>
          <p:nvCxnSpPr>
            <p:cNvPr id="23614" name="AutoShape 18"/>
            <p:cNvCxnSpPr>
              <a:cxnSpLocks noChangeShapeType="1"/>
              <a:stCxn id="760842" idx="3"/>
              <a:endCxn id="23611" idx="1"/>
            </p:cNvCxnSpPr>
            <p:nvPr/>
          </p:nvCxnSpPr>
          <p:spPr bwMode="auto">
            <a:xfrm flipV="1">
              <a:off x="1498991" y="2154515"/>
              <a:ext cx="465139" cy="2215929"/>
            </a:xfrm>
            <a:prstGeom prst="bentConnector3">
              <a:avLst>
                <a:gd name="adj1" fmla="val 50000"/>
              </a:avLst>
            </a:prstGeom>
            <a:noFill/>
            <a:ln w="38100">
              <a:solidFill>
                <a:srgbClr val="4F81BD"/>
              </a:solidFill>
              <a:miter lim="800000"/>
              <a:headEnd/>
              <a:tailEnd type="triangle" w="med" len="med"/>
            </a:ln>
          </p:spPr>
        </p:cxnSp>
        <p:cxnSp>
          <p:nvCxnSpPr>
            <p:cNvPr id="23615" name="AutoShape 19"/>
            <p:cNvCxnSpPr>
              <a:cxnSpLocks noChangeShapeType="1"/>
              <a:stCxn id="760843" idx="3"/>
              <a:endCxn id="23611" idx="1"/>
            </p:cNvCxnSpPr>
            <p:nvPr/>
          </p:nvCxnSpPr>
          <p:spPr bwMode="auto">
            <a:xfrm flipV="1">
              <a:off x="1499045" y="2154515"/>
              <a:ext cx="465085" cy="3353018"/>
            </a:xfrm>
            <a:prstGeom prst="bentConnector3">
              <a:avLst>
                <a:gd name="adj1" fmla="val 50000"/>
              </a:avLst>
            </a:prstGeom>
            <a:noFill/>
            <a:ln w="38100">
              <a:solidFill>
                <a:srgbClr val="4F81BD"/>
              </a:solidFill>
              <a:miter lim="800000"/>
              <a:headEnd/>
              <a:tailEnd type="triangle" w="med" len="med"/>
            </a:ln>
          </p:spPr>
        </p:cxnSp>
      </p:grpSp>
      <p:grpSp>
        <p:nvGrpSpPr>
          <p:cNvPr id="3" name="図形グループ 2"/>
          <p:cNvGrpSpPr/>
          <p:nvPr/>
        </p:nvGrpSpPr>
        <p:grpSpPr>
          <a:xfrm>
            <a:off x="3154700" y="1320914"/>
            <a:ext cx="1904999" cy="4491419"/>
            <a:chOff x="3154700" y="1320914"/>
            <a:chExt cx="1904999" cy="4491419"/>
          </a:xfrm>
        </p:grpSpPr>
        <p:sp>
          <p:nvSpPr>
            <p:cNvPr id="23602" name="AutoShape 30"/>
            <p:cNvSpPr>
              <a:spLocks noChangeArrowheads="1"/>
            </p:cNvSpPr>
            <p:nvPr/>
          </p:nvSpPr>
          <p:spPr bwMode="auto">
            <a:xfrm>
              <a:off x="3686128" y="5385351"/>
              <a:ext cx="1371600" cy="426982"/>
            </a:xfrm>
            <a:prstGeom prst="roundRect">
              <a:avLst>
                <a:gd name="adj" fmla="val 0"/>
              </a:avLst>
            </a:prstGeom>
            <a:solidFill>
              <a:schemeClr val="accent2">
                <a:lumMod val="75000"/>
              </a:schemeClr>
            </a:solidFill>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r>
                <a:rPr lang="ja-JP" altLang="en-US" sz="1400" dirty="0" smtClean="0">
                  <a:solidFill>
                    <a:srgbClr val="FFFFFF"/>
                  </a:solidFill>
                  <a:ea typeface="HGP創英角ｺﾞｼｯｸUB" pitchFamily="50" charset="-128"/>
                </a:rPr>
                <a:t>ＰＣ</a:t>
              </a:r>
              <a:endParaRPr lang="ja-JP" altLang="en-US" sz="1400" dirty="0">
                <a:solidFill>
                  <a:srgbClr val="FFFFFF"/>
                </a:solidFill>
                <a:ea typeface="HGP創英角ｺﾞｼｯｸUB" pitchFamily="50" charset="-128"/>
              </a:endParaRPr>
            </a:p>
          </p:txBody>
        </p:sp>
        <p:sp>
          <p:nvSpPr>
            <p:cNvPr id="23608" name="Text Box 36"/>
            <p:cNvSpPr txBox="1">
              <a:spLocks noChangeArrowheads="1"/>
            </p:cNvSpPr>
            <p:nvPr/>
          </p:nvSpPr>
          <p:spPr bwMode="auto">
            <a:xfrm>
              <a:off x="3659578" y="1320914"/>
              <a:ext cx="1200150" cy="396875"/>
            </a:xfrm>
            <a:prstGeom prst="rect">
              <a:avLst/>
            </a:prstGeom>
            <a:noFill/>
            <a:ln w="9525">
              <a:noFill/>
              <a:miter lim="800000"/>
              <a:headEnd/>
              <a:tailEnd/>
            </a:ln>
          </p:spPr>
          <p:txBody>
            <a:bodyPr wrap="none">
              <a:spAutoFit/>
            </a:bodyPr>
            <a:lstStyle/>
            <a:p>
              <a:r>
                <a:rPr lang="ja-JP" altLang="en-US" sz="2000" dirty="0">
                  <a:solidFill>
                    <a:srgbClr val="0000FF"/>
                  </a:solidFill>
                  <a:ea typeface="HGP創英角ｺﾞｼｯｸUB" pitchFamily="50" charset="-128"/>
                </a:rPr>
                <a:t>１９８０～</a:t>
              </a:r>
            </a:p>
          </p:txBody>
        </p:sp>
        <p:sp>
          <p:nvSpPr>
            <p:cNvPr id="23635" name="上下矢印 23634"/>
            <p:cNvSpPr/>
            <p:nvPr/>
          </p:nvSpPr>
          <p:spPr bwMode="auto">
            <a:xfrm>
              <a:off x="4104243" y="2482963"/>
              <a:ext cx="533400" cy="2902387"/>
            </a:xfrm>
            <a:prstGeom prst="upDownArrow">
              <a:avLst>
                <a:gd name="adj1" fmla="val 50000"/>
                <a:gd name="adj2" fmla="val 30952"/>
              </a:avLst>
            </a:prstGeom>
            <a:solidFill>
              <a:srgbClr val="FFC000"/>
            </a:solidFill>
            <a:ln w="28575" cap="flat" cmpd="sng" algn="ctr">
              <a:no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square" lIns="91440" tIns="45720" rIns="91440" bIns="45720" numCol="1" rtlCol="0" anchor="ctr" anchorCtr="0" compatLnSpc="1">
              <a:prstTxWarp prst="textNoShape">
                <a:avLst/>
              </a:prstTxWarp>
            </a:bodyPr>
            <a:lstStyle/>
            <a:p>
              <a:pPr>
                <a:spcBef>
                  <a:spcPct val="20000"/>
                </a:spcBef>
              </a:pPr>
              <a:endParaRPr kumimoji="0" lang="ja-JP" altLang="en-US" sz="1200" smtClean="0">
                <a:solidFill>
                  <a:srgbClr val="484848"/>
                </a:solidFill>
                <a:ea typeface="HG丸ｺﾞｼｯｸM-PRO" pitchFamily="50" charset="-128"/>
              </a:endParaRPr>
            </a:p>
          </p:txBody>
        </p:sp>
        <p:sp>
          <p:nvSpPr>
            <p:cNvPr id="23601" name="AutoShape 29"/>
            <p:cNvSpPr>
              <a:spLocks noChangeArrowheads="1"/>
            </p:cNvSpPr>
            <p:nvPr/>
          </p:nvSpPr>
          <p:spPr bwMode="auto">
            <a:xfrm>
              <a:off x="3686128" y="2765538"/>
              <a:ext cx="1371600" cy="412750"/>
            </a:xfrm>
            <a:prstGeom prst="roundRect">
              <a:avLst>
                <a:gd name="adj" fmla="val 0"/>
              </a:avLst>
            </a:prstGeom>
            <a:solidFill>
              <a:schemeClr val="accent3">
                <a:lumMod val="75000"/>
              </a:schemeClr>
            </a:solidFill>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r>
                <a:rPr lang="ja-JP" altLang="en-US" sz="1400" dirty="0" smtClean="0">
                  <a:solidFill>
                    <a:srgbClr val="FFFFFF"/>
                  </a:solidFill>
                  <a:ea typeface="HGP創英角ｺﾞｼｯｸUB" pitchFamily="50" charset="-128"/>
                </a:rPr>
                <a:t>ミニコン</a:t>
              </a:r>
              <a:endParaRPr lang="ja-JP" altLang="en-US" sz="1400" dirty="0">
                <a:solidFill>
                  <a:srgbClr val="FFFFFF"/>
                </a:solidFill>
                <a:ea typeface="HGP創英角ｺﾞｼｯｸUB" pitchFamily="50" charset="-128"/>
              </a:endParaRPr>
            </a:p>
          </p:txBody>
        </p:sp>
        <p:sp>
          <p:nvSpPr>
            <p:cNvPr id="23605" name="AutoShape 33"/>
            <p:cNvSpPr>
              <a:spLocks noChangeArrowheads="1"/>
            </p:cNvSpPr>
            <p:nvPr/>
          </p:nvSpPr>
          <p:spPr bwMode="auto">
            <a:xfrm>
              <a:off x="3686128" y="3289413"/>
              <a:ext cx="1371600" cy="412750"/>
            </a:xfrm>
            <a:prstGeom prst="roundRect">
              <a:avLst>
                <a:gd name="adj" fmla="val 0"/>
              </a:avLst>
            </a:prstGeom>
            <a:solidFill>
              <a:schemeClr val="accent3">
                <a:lumMod val="75000"/>
              </a:schemeClr>
            </a:solidFill>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r>
                <a:rPr lang="ja-JP" altLang="en-US" sz="1400" dirty="0" smtClean="0">
                  <a:solidFill>
                    <a:srgbClr val="FFFFFF"/>
                  </a:solidFill>
                  <a:ea typeface="HGP創英角ｺﾞｼｯｸUB" pitchFamily="50" charset="-128"/>
                </a:rPr>
                <a:t>オフコン</a:t>
              </a:r>
              <a:endParaRPr lang="ja-JP" altLang="en-US" sz="1400" dirty="0">
                <a:solidFill>
                  <a:srgbClr val="FFFFFF"/>
                </a:solidFill>
                <a:ea typeface="HGP創英角ｺﾞｼｯｸUB" pitchFamily="50" charset="-128"/>
              </a:endParaRPr>
            </a:p>
          </p:txBody>
        </p:sp>
        <p:sp>
          <p:nvSpPr>
            <p:cNvPr id="23607" name="AutoShape 35"/>
            <p:cNvSpPr>
              <a:spLocks noChangeArrowheads="1"/>
            </p:cNvSpPr>
            <p:nvPr/>
          </p:nvSpPr>
          <p:spPr bwMode="auto">
            <a:xfrm>
              <a:off x="3686128" y="4616563"/>
              <a:ext cx="1371600" cy="412750"/>
            </a:xfrm>
            <a:prstGeom prst="roundRect">
              <a:avLst>
                <a:gd name="adj" fmla="val 0"/>
              </a:avLst>
            </a:prstGeom>
            <a:solidFill>
              <a:schemeClr val="accent3">
                <a:lumMod val="75000"/>
              </a:schemeClr>
            </a:solidFill>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spcBef>
                  <a:spcPts val="0"/>
                </a:spcBef>
              </a:pPr>
              <a:r>
                <a:rPr lang="ja-JP" altLang="en-US" sz="1200" dirty="0">
                  <a:solidFill>
                    <a:srgbClr val="FFFFFF"/>
                  </a:solidFill>
                  <a:ea typeface="HGP創英角ｺﾞｼｯｸUB" pitchFamily="50" charset="-128"/>
                </a:rPr>
                <a:t>エンジニアリング</a:t>
              </a:r>
            </a:p>
            <a:p>
              <a:pPr algn="ctr">
                <a:spcBef>
                  <a:spcPts val="0"/>
                </a:spcBef>
              </a:pPr>
              <a:r>
                <a:rPr lang="ja-JP" altLang="en-US" sz="1200" dirty="0">
                  <a:solidFill>
                    <a:srgbClr val="FFFFFF"/>
                  </a:solidFill>
                  <a:ea typeface="HGP創英角ｺﾞｼｯｸUB" pitchFamily="50" charset="-128"/>
                </a:rPr>
                <a:t>ワークステーション</a:t>
              </a:r>
            </a:p>
          </p:txBody>
        </p:sp>
        <p:cxnSp>
          <p:nvCxnSpPr>
            <p:cNvPr id="23630" name="直線矢印コネクタ 23629"/>
            <p:cNvCxnSpPr>
              <a:stCxn id="23611" idx="3"/>
              <a:endCxn id="127" idx="1"/>
            </p:cNvCxnSpPr>
            <p:nvPr/>
          </p:nvCxnSpPr>
          <p:spPr bwMode="auto">
            <a:xfrm>
              <a:off x="3154700" y="2154515"/>
              <a:ext cx="531428" cy="0"/>
            </a:xfrm>
            <a:prstGeom prst="straightConnector1">
              <a:avLst/>
            </a:prstGeom>
            <a:noFill/>
            <a:ln w="38100">
              <a:solidFill>
                <a:srgbClr val="4F81BD"/>
              </a:solidFill>
              <a:miter lim="800000"/>
              <a:headEnd/>
              <a:tailEnd type="triangle" w="med" len="med"/>
            </a:ln>
            <a:extLst/>
          </p:spPr>
        </p:cxnSp>
        <p:sp>
          <p:nvSpPr>
            <p:cNvPr id="127" name="AutoShape 15"/>
            <p:cNvSpPr>
              <a:spLocks noChangeArrowheads="1"/>
            </p:cNvSpPr>
            <p:nvPr/>
          </p:nvSpPr>
          <p:spPr bwMode="auto">
            <a:xfrm>
              <a:off x="3686128" y="1849715"/>
              <a:ext cx="1371600" cy="609600"/>
            </a:xfrm>
            <a:prstGeom prst="roundRect">
              <a:avLst>
                <a:gd name="adj" fmla="val 0"/>
              </a:avLst>
            </a:prstGeom>
            <a:solidFill>
              <a:srgbClr val="0000FF"/>
            </a:solidFill>
            <a:ln>
              <a:noFill/>
              <a:headEnd/>
              <a:tailEnd/>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algn="ctr">
                <a:spcBef>
                  <a:spcPts val="0"/>
                </a:spcBef>
              </a:pPr>
              <a:r>
                <a:rPr lang="ja-JP" altLang="en-US" sz="1400" dirty="0">
                  <a:solidFill>
                    <a:srgbClr val="FFFFFF"/>
                  </a:solidFill>
                  <a:ea typeface="HGP創英角ｺﾞｼｯｸUB" pitchFamily="50" charset="-128"/>
                </a:rPr>
                <a:t>汎用機</a:t>
              </a:r>
            </a:p>
            <a:p>
              <a:pPr algn="ctr">
                <a:spcBef>
                  <a:spcPts val="0"/>
                </a:spcBef>
              </a:pPr>
              <a:r>
                <a:rPr lang="ja-JP" altLang="en-US" sz="1200" dirty="0">
                  <a:solidFill>
                    <a:srgbClr val="FFFFFF"/>
                  </a:solidFill>
                  <a:ea typeface="HGP創英角ｺﾞｼｯｸUB" pitchFamily="50" charset="-128"/>
                </a:rPr>
                <a:t>メインフレーム</a:t>
              </a:r>
            </a:p>
          </p:txBody>
        </p:sp>
        <p:sp>
          <p:nvSpPr>
            <p:cNvPr id="23600" name="AutoShape 28"/>
            <p:cNvSpPr>
              <a:spLocks noChangeArrowheads="1"/>
            </p:cNvSpPr>
            <p:nvPr/>
          </p:nvSpPr>
          <p:spPr bwMode="auto">
            <a:xfrm>
              <a:off x="3688099" y="3934156"/>
              <a:ext cx="1371600" cy="381000"/>
            </a:xfrm>
            <a:prstGeom prst="roundRect">
              <a:avLst>
                <a:gd name="adj" fmla="val 50000"/>
              </a:avLst>
            </a:prstGeom>
            <a:solidFill>
              <a:schemeClr val="accent6">
                <a:lumMod val="75000"/>
              </a:schemeClr>
            </a:solidFill>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r>
                <a:rPr lang="ja-JP" altLang="en-US" sz="1000" dirty="0" smtClean="0">
                  <a:solidFill>
                    <a:srgbClr val="FFFFFF"/>
                  </a:solidFill>
                  <a:ea typeface="HGP創英角ｺﾞｼｯｸUB" pitchFamily="50" charset="-128"/>
                </a:rPr>
                <a:t>ダウンサイジング</a:t>
              </a:r>
              <a:endParaRPr lang="en-US" altLang="ja-JP" sz="1000" dirty="0" smtClean="0">
                <a:solidFill>
                  <a:srgbClr val="FFFFFF"/>
                </a:solidFill>
                <a:ea typeface="HGP創英角ｺﾞｼｯｸUB" pitchFamily="50" charset="-128"/>
              </a:endParaRPr>
            </a:p>
            <a:p>
              <a:pPr algn="ctr"/>
              <a:r>
                <a:rPr lang="ja-JP" altLang="en-US" sz="1000" dirty="0" smtClean="0">
                  <a:solidFill>
                    <a:srgbClr val="FFFFFF"/>
                  </a:solidFill>
                  <a:ea typeface="HGP創英角ｺﾞｼｯｸUB" pitchFamily="50" charset="-128"/>
                </a:rPr>
                <a:t>マルチベンダー</a:t>
              </a:r>
              <a:endParaRPr lang="ja-JP" altLang="en-US" sz="1000" dirty="0">
                <a:solidFill>
                  <a:srgbClr val="FFFFFF"/>
                </a:solidFill>
                <a:ea typeface="HGP創英角ｺﾞｼｯｸUB" pitchFamily="50" charset="-128"/>
              </a:endParaRPr>
            </a:p>
          </p:txBody>
        </p:sp>
        <p:sp>
          <p:nvSpPr>
            <p:cNvPr id="23636" name="右矢印 23635"/>
            <p:cNvSpPr/>
            <p:nvPr/>
          </p:nvSpPr>
          <p:spPr bwMode="auto">
            <a:xfrm>
              <a:off x="3202378" y="3883138"/>
              <a:ext cx="457200" cy="471216"/>
            </a:xfrm>
            <a:prstGeom prst="rightArrow">
              <a:avLst/>
            </a:prstGeom>
            <a:solidFill>
              <a:schemeClr val="accent6">
                <a:lumMod val="60000"/>
                <a:lumOff val="40000"/>
              </a:schemeClr>
            </a:solidFill>
            <a:ln>
              <a:noFill/>
              <a:headEnd type="none" w="med" len="med"/>
              <a:tailEnd type="none" w="med" len="med"/>
            </a:ln>
            <a:effectLst>
              <a:outerShdw blurRad="50800" dist="38100" dir="2700000" algn="tl" rotWithShape="0">
                <a:prstClr val="black">
                  <a:alpha val="40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p>
              <a:pPr>
                <a:spcBef>
                  <a:spcPct val="20000"/>
                </a:spcBef>
              </a:pPr>
              <a:endParaRPr kumimoji="0" lang="ja-JP" altLang="en-US" sz="1200" smtClean="0">
                <a:solidFill>
                  <a:srgbClr val="484848"/>
                </a:solidFill>
                <a:ea typeface="HG丸ｺﾞｼｯｸM-PRO" pitchFamily="50" charset="-128"/>
              </a:endParaRPr>
            </a:p>
          </p:txBody>
        </p:sp>
      </p:grpSp>
      <p:grpSp>
        <p:nvGrpSpPr>
          <p:cNvPr id="9" name="図形グループ 8"/>
          <p:cNvGrpSpPr/>
          <p:nvPr/>
        </p:nvGrpSpPr>
        <p:grpSpPr>
          <a:xfrm>
            <a:off x="6948770" y="1320914"/>
            <a:ext cx="1788619" cy="4491419"/>
            <a:chOff x="6948770" y="1320914"/>
            <a:chExt cx="1788619" cy="4491419"/>
          </a:xfrm>
        </p:grpSpPr>
        <p:sp>
          <p:nvSpPr>
            <p:cNvPr id="13" name="正方形/長方形 12"/>
            <p:cNvSpPr/>
            <p:nvPr/>
          </p:nvSpPr>
          <p:spPr>
            <a:xfrm>
              <a:off x="7410450" y="1717789"/>
              <a:ext cx="1326939" cy="2639083"/>
            </a:xfrm>
            <a:prstGeom prst="rect">
              <a:avLst/>
            </a:prstGeom>
            <a:solidFill>
              <a:srgbClr val="FFFBD2"/>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rgbClr val="FFFFFF"/>
                </a:solidFill>
                <a:latin typeface="ＭＳ Ｐゴシック"/>
                <a:ea typeface="ＭＳ Ｐゴシック"/>
                <a:cs typeface="ＭＳ Ｐゴシック"/>
              </a:endParaRPr>
            </a:p>
          </p:txBody>
        </p:sp>
        <p:sp>
          <p:nvSpPr>
            <p:cNvPr id="23581" name="Text Box 48"/>
            <p:cNvSpPr txBox="1">
              <a:spLocks noChangeArrowheads="1"/>
            </p:cNvSpPr>
            <p:nvPr/>
          </p:nvSpPr>
          <p:spPr bwMode="auto">
            <a:xfrm>
              <a:off x="7489943" y="1320914"/>
              <a:ext cx="1200150" cy="396875"/>
            </a:xfrm>
            <a:prstGeom prst="rect">
              <a:avLst/>
            </a:prstGeom>
            <a:noFill/>
            <a:ln w="9525">
              <a:noFill/>
              <a:miter lim="800000"/>
              <a:headEnd/>
              <a:tailEnd/>
            </a:ln>
          </p:spPr>
          <p:txBody>
            <a:bodyPr wrap="none">
              <a:spAutoFit/>
            </a:bodyPr>
            <a:lstStyle/>
            <a:p>
              <a:r>
                <a:rPr lang="ja-JP" altLang="en-US" sz="2000" dirty="0">
                  <a:solidFill>
                    <a:srgbClr val="0000FF"/>
                  </a:solidFill>
                  <a:ea typeface="HGP創英角ｺﾞｼｯｸUB" pitchFamily="50" charset="-128"/>
                </a:rPr>
                <a:t>２０１０～</a:t>
              </a:r>
            </a:p>
          </p:txBody>
        </p:sp>
        <p:sp>
          <p:nvSpPr>
            <p:cNvPr id="23582" name="AutoShape 49"/>
            <p:cNvSpPr>
              <a:spLocks noChangeArrowheads="1"/>
            </p:cNvSpPr>
            <p:nvPr/>
          </p:nvSpPr>
          <p:spPr bwMode="auto">
            <a:xfrm>
              <a:off x="7365789" y="5385350"/>
              <a:ext cx="1371600" cy="426983"/>
            </a:xfrm>
            <a:prstGeom prst="roundRect">
              <a:avLst>
                <a:gd name="adj" fmla="val 0"/>
              </a:avLst>
            </a:prstGeom>
            <a:solidFill>
              <a:srgbClr val="660066"/>
            </a:solidFill>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lnSpc>
                  <a:spcPct val="90000"/>
                </a:lnSpc>
              </a:pPr>
              <a:r>
                <a:rPr lang="en-US" altLang="ja-JP" sz="1200" dirty="0" smtClean="0">
                  <a:solidFill>
                    <a:srgbClr val="FFFFFF"/>
                  </a:solidFill>
                  <a:latin typeface="Arial"/>
                  <a:ea typeface="HGP創英角ｺﾞｼｯｸUB" pitchFamily="50" charset="-128"/>
                  <a:cs typeface="Arial"/>
                </a:rPr>
                <a:t>PC+</a:t>
              </a:r>
              <a:r>
                <a:rPr lang="ja-JP" altLang="en-US" sz="1200" dirty="0" smtClean="0">
                  <a:solidFill>
                    <a:srgbClr val="FFFFFF"/>
                  </a:solidFill>
                  <a:latin typeface="Arial"/>
                  <a:ea typeface="HGP創英角ｺﾞｼｯｸUB" pitchFamily="50" charset="-128"/>
                  <a:cs typeface="Arial"/>
                </a:rPr>
                <a:t>モバイル</a:t>
              </a:r>
              <a:r>
                <a:rPr lang="en-US" altLang="ja-JP" sz="1200" dirty="0" smtClean="0">
                  <a:solidFill>
                    <a:srgbClr val="FFFFFF"/>
                  </a:solidFill>
                  <a:latin typeface="Arial"/>
                  <a:ea typeface="HGP創英角ｺﾞｼｯｸUB" pitchFamily="50" charset="-128"/>
                  <a:cs typeface="Arial"/>
                </a:rPr>
                <a:t>+</a:t>
              </a:r>
              <a:r>
                <a:rPr lang="en-US" altLang="ja-JP" sz="1200" dirty="0" err="1" smtClean="0">
                  <a:solidFill>
                    <a:srgbClr val="FFFFFF"/>
                  </a:solidFill>
                  <a:latin typeface="Arial"/>
                  <a:ea typeface="HGP創英角ｺﾞｼｯｸUB" pitchFamily="50" charset="-128"/>
                  <a:cs typeface="Arial"/>
                </a:rPr>
                <a:t>IoT</a:t>
              </a:r>
              <a:endParaRPr lang="en-US" altLang="ja-JP" sz="800" dirty="0" smtClean="0">
                <a:solidFill>
                  <a:srgbClr val="FFFFFF"/>
                </a:solidFill>
                <a:latin typeface="Arial"/>
                <a:ea typeface="HGP創英角ｺﾞｼｯｸUB" pitchFamily="50" charset="-128"/>
                <a:cs typeface="Arial"/>
              </a:endParaRPr>
            </a:p>
          </p:txBody>
        </p:sp>
        <p:cxnSp>
          <p:nvCxnSpPr>
            <p:cNvPr id="23588" name="AutoShape 55"/>
            <p:cNvCxnSpPr>
              <a:cxnSpLocks noChangeShapeType="1"/>
              <a:stCxn id="23598" idx="3"/>
              <a:endCxn id="68" idx="1"/>
            </p:cNvCxnSpPr>
            <p:nvPr/>
          </p:nvCxnSpPr>
          <p:spPr bwMode="auto">
            <a:xfrm flipV="1">
              <a:off x="6961470" y="2968081"/>
              <a:ext cx="545552" cy="527707"/>
            </a:xfrm>
            <a:prstGeom prst="bentConnector3">
              <a:avLst>
                <a:gd name="adj1" fmla="val 50000"/>
              </a:avLst>
            </a:prstGeom>
            <a:ln>
              <a:solidFill>
                <a:schemeClr val="accent5">
                  <a:lumMod val="75000"/>
                </a:schemeClr>
              </a:solidFill>
              <a:headEnd/>
              <a:tailEnd type="triangle" w="med" len="me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cxnSp>
          <p:nvCxnSpPr>
            <p:cNvPr id="77" name="AutoShape 57"/>
            <p:cNvCxnSpPr>
              <a:cxnSpLocks noChangeShapeType="1"/>
              <a:stCxn id="23597" idx="3"/>
              <a:endCxn id="23582" idx="1"/>
            </p:cNvCxnSpPr>
            <p:nvPr/>
          </p:nvCxnSpPr>
          <p:spPr bwMode="auto">
            <a:xfrm flipV="1">
              <a:off x="6964699" y="5598842"/>
              <a:ext cx="401090" cy="1"/>
            </a:xfrm>
            <a:prstGeom prst="bentConnector3">
              <a:avLst>
                <a:gd name="adj1" fmla="val 50000"/>
              </a:avLst>
            </a:prstGeom>
            <a:ln>
              <a:noFill/>
              <a:headEnd/>
              <a:tailEnd type="triangle" w="med" len="me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cxnSp>
          <p:nvCxnSpPr>
            <p:cNvPr id="144" name="AutoShape 55"/>
            <p:cNvCxnSpPr>
              <a:cxnSpLocks noChangeShapeType="1"/>
              <a:stCxn id="23596" idx="3"/>
              <a:endCxn id="68" idx="1"/>
            </p:cNvCxnSpPr>
            <p:nvPr/>
          </p:nvCxnSpPr>
          <p:spPr bwMode="auto">
            <a:xfrm>
              <a:off x="6948770" y="2968081"/>
              <a:ext cx="558252" cy="12700"/>
            </a:xfrm>
            <a:prstGeom prst="bentConnector3">
              <a:avLst>
                <a:gd name="adj1" fmla="val 50000"/>
              </a:avLst>
            </a:prstGeom>
            <a:ln>
              <a:solidFill>
                <a:schemeClr val="accent5">
                  <a:lumMod val="75000"/>
                </a:schemeClr>
              </a:solidFill>
              <a:headEnd/>
              <a:tailEnd type="triangle" w="med" len="me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sp>
          <p:nvSpPr>
            <p:cNvPr id="147" name="AutoShape 15"/>
            <p:cNvSpPr>
              <a:spLocks noChangeArrowheads="1"/>
            </p:cNvSpPr>
            <p:nvPr/>
          </p:nvSpPr>
          <p:spPr bwMode="auto">
            <a:xfrm>
              <a:off x="7505700" y="1837891"/>
              <a:ext cx="1143000" cy="633248"/>
            </a:xfrm>
            <a:prstGeom prst="roundRect">
              <a:avLst>
                <a:gd name="adj" fmla="val 0"/>
              </a:avLst>
            </a:prstGeom>
            <a:solidFill>
              <a:srgbClr val="0000FF"/>
            </a:solidFill>
            <a:ln>
              <a:noFill/>
              <a:headEnd/>
              <a:tailEnd/>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wrap="none" anchor="ctr"/>
            <a:lstStyle/>
            <a:p>
              <a:pPr algn="ctr">
                <a:spcBef>
                  <a:spcPts val="0"/>
                </a:spcBef>
              </a:pPr>
              <a:r>
                <a:rPr lang="ja-JP" altLang="en-US" sz="1400" dirty="0">
                  <a:solidFill>
                    <a:srgbClr val="FFFFFF"/>
                  </a:solidFill>
                  <a:ea typeface="HGP創英角ｺﾞｼｯｸUB" pitchFamily="50" charset="-128"/>
                </a:rPr>
                <a:t>汎用機</a:t>
              </a:r>
            </a:p>
            <a:p>
              <a:pPr algn="ctr">
                <a:spcBef>
                  <a:spcPts val="0"/>
                </a:spcBef>
              </a:pPr>
              <a:r>
                <a:rPr lang="ja-JP" altLang="en-US" sz="1200" dirty="0">
                  <a:solidFill>
                    <a:srgbClr val="FFFFFF"/>
                  </a:solidFill>
                  <a:ea typeface="HGP創英角ｺﾞｼｯｸUB" pitchFamily="50" charset="-128"/>
                </a:rPr>
                <a:t>メインフレーム</a:t>
              </a:r>
            </a:p>
          </p:txBody>
        </p:sp>
        <p:cxnSp>
          <p:nvCxnSpPr>
            <p:cNvPr id="157" name="AutoShape 55"/>
            <p:cNvCxnSpPr>
              <a:cxnSpLocks noChangeShapeType="1"/>
              <a:stCxn id="23597" idx="3"/>
              <a:endCxn id="68" idx="1"/>
            </p:cNvCxnSpPr>
            <p:nvPr/>
          </p:nvCxnSpPr>
          <p:spPr bwMode="auto">
            <a:xfrm flipV="1">
              <a:off x="6964699" y="2968081"/>
              <a:ext cx="542323" cy="2630762"/>
            </a:xfrm>
            <a:prstGeom prst="bentConnector3">
              <a:avLst>
                <a:gd name="adj1" fmla="val 50000"/>
              </a:avLst>
            </a:prstGeom>
            <a:ln>
              <a:solidFill>
                <a:schemeClr val="accent5">
                  <a:lumMod val="75000"/>
                </a:schemeClr>
              </a:solidFill>
              <a:headEnd/>
              <a:tailEnd type="triangle" w="med" len="me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cxnSp>
        <p:sp>
          <p:nvSpPr>
            <p:cNvPr id="67" name="AutoShape 44"/>
            <p:cNvSpPr>
              <a:spLocks noChangeArrowheads="1"/>
            </p:cNvSpPr>
            <p:nvPr/>
          </p:nvSpPr>
          <p:spPr bwMode="auto">
            <a:xfrm>
              <a:off x="7506365" y="2538418"/>
              <a:ext cx="1143000" cy="270312"/>
            </a:xfrm>
            <a:prstGeom prst="roundRect">
              <a:avLst>
                <a:gd name="adj" fmla="val 0"/>
              </a:avLst>
            </a:prstGeom>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r>
                <a:rPr lang="ja-JP" altLang="en-US" sz="1200" dirty="0" smtClean="0">
                  <a:solidFill>
                    <a:srgbClr val="FFFFFF"/>
                  </a:solidFill>
                  <a:ea typeface="HGP創英角ｺﾞｼｯｸUB" pitchFamily="50" charset="-128"/>
                </a:rPr>
                <a:t>ＰＣサーバー</a:t>
              </a:r>
              <a:endParaRPr lang="ja-JP" altLang="en-US" sz="1200" dirty="0">
                <a:solidFill>
                  <a:srgbClr val="FFFFFF"/>
                </a:solidFill>
                <a:ea typeface="HGP創英角ｺﾞｼｯｸUB" pitchFamily="50" charset="-128"/>
              </a:endParaRPr>
            </a:p>
          </p:txBody>
        </p:sp>
        <p:sp>
          <p:nvSpPr>
            <p:cNvPr id="68" name="AutoShape 44"/>
            <p:cNvSpPr>
              <a:spLocks noChangeArrowheads="1"/>
            </p:cNvSpPr>
            <p:nvPr/>
          </p:nvSpPr>
          <p:spPr bwMode="auto">
            <a:xfrm>
              <a:off x="7507022" y="2832925"/>
              <a:ext cx="1143000" cy="270312"/>
            </a:xfrm>
            <a:prstGeom prst="roundRect">
              <a:avLst>
                <a:gd name="adj" fmla="val 0"/>
              </a:avLst>
            </a:prstGeom>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r>
                <a:rPr lang="ja-JP" altLang="en-US" sz="1200" dirty="0" smtClean="0">
                  <a:solidFill>
                    <a:srgbClr val="FFFFFF"/>
                  </a:solidFill>
                  <a:ea typeface="HGP創英角ｺﾞｼｯｸUB" pitchFamily="50" charset="-128"/>
                </a:rPr>
                <a:t>ＰＣサーバー</a:t>
              </a:r>
              <a:endParaRPr lang="ja-JP" altLang="en-US" sz="1200" dirty="0">
                <a:solidFill>
                  <a:srgbClr val="FFFFFF"/>
                </a:solidFill>
                <a:ea typeface="HGP創英角ｺﾞｼｯｸUB" pitchFamily="50" charset="-128"/>
              </a:endParaRPr>
            </a:p>
          </p:txBody>
        </p:sp>
        <p:sp>
          <p:nvSpPr>
            <p:cNvPr id="69" name="AutoShape 44"/>
            <p:cNvSpPr>
              <a:spLocks noChangeArrowheads="1"/>
            </p:cNvSpPr>
            <p:nvPr/>
          </p:nvSpPr>
          <p:spPr bwMode="auto">
            <a:xfrm>
              <a:off x="7506365" y="3137451"/>
              <a:ext cx="1143000" cy="270312"/>
            </a:xfrm>
            <a:prstGeom prst="roundRect">
              <a:avLst>
                <a:gd name="adj" fmla="val 0"/>
              </a:avLst>
            </a:prstGeom>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r>
                <a:rPr lang="ja-JP" altLang="en-US" sz="1200" dirty="0" smtClean="0">
                  <a:solidFill>
                    <a:srgbClr val="FFFFFF"/>
                  </a:solidFill>
                  <a:ea typeface="HGP創英角ｺﾞｼｯｸUB" pitchFamily="50" charset="-128"/>
                </a:rPr>
                <a:t>ＰＣサーバー</a:t>
              </a:r>
              <a:endParaRPr lang="ja-JP" altLang="en-US" sz="1200" dirty="0">
                <a:solidFill>
                  <a:srgbClr val="FFFFFF"/>
                </a:solidFill>
                <a:ea typeface="HGP創英角ｺﾞｼｯｸUB" pitchFamily="50" charset="-128"/>
              </a:endParaRPr>
            </a:p>
          </p:txBody>
        </p:sp>
        <p:cxnSp>
          <p:nvCxnSpPr>
            <p:cNvPr id="142" name="直線矢印コネクタ 141"/>
            <p:cNvCxnSpPr>
              <a:stCxn id="66" idx="3"/>
              <a:endCxn id="147" idx="1"/>
            </p:cNvCxnSpPr>
            <p:nvPr/>
          </p:nvCxnSpPr>
          <p:spPr bwMode="auto">
            <a:xfrm>
              <a:off x="6961470" y="2154515"/>
              <a:ext cx="544230" cy="0"/>
            </a:xfrm>
            <a:prstGeom prst="straightConnector1">
              <a:avLst/>
            </a:prstGeom>
            <a:noFill/>
            <a:ln w="38100">
              <a:solidFill>
                <a:srgbClr val="4F81BD"/>
              </a:solidFill>
              <a:miter lim="800000"/>
              <a:headEnd/>
              <a:tailEnd type="triangle" w="med" len="med"/>
            </a:ln>
            <a:extLst/>
          </p:spPr>
        </p:cxnSp>
        <p:sp>
          <p:nvSpPr>
            <p:cNvPr id="65" name="上下矢印 64"/>
            <p:cNvSpPr/>
            <p:nvPr/>
          </p:nvSpPr>
          <p:spPr bwMode="auto">
            <a:xfrm>
              <a:off x="7810500" y="3702163"/>
              <a:ext cx="533400" cy="1683187"/>
            </a:xfrm>
            <a:prstGeom prst="upDownArrow">
              <a:avLst>
                <a:gd name="adj1" fmla="val 50000"/>
                <a:gd name="adj2" fmla="val 30952"/>
              </a:avLst>
            </a:prstGeom>
            <a:solidFill>
              <a:srgbClr val="FFC000"/>
            </a:solidFill>
            <a:ln w="28575" cap="flat" cmpd="sng" algn="ctr">
              <a:noFill/>
              <a:prstDash val="solid"/>
              <a:round/>
              <a:headEnd type="none" w="med" len="med"/>
              <a:tailEnd type="none" w="med" len="med"/>
            </a:ln>
            <a:effectLst>
              <a:outerShdw blurRad="50800" dist="38100" dir="2700000" algn="tl" rotWithShape="0">
                <a:prstClr val="black">
                  <a:alpha val="40000"/>
                </a:prstClr>
              </a:outerShdw>
            </a:effectLst>
            <a:extLst/>
          </p:spPr>
          <p:txBody>
            <a:bodyPr vert="horz" wrap="square" lIns="91440" tIns="45720" rIns="91440" bIns="45720" numCol="1" rtlCol="0" anchor="ctr" anchorCtr="0" compatLnSpc="1">
              <a:prstTxWarp prst="textNoShape">
                <a:avLst/>
              </a:prstTxWarp>
            </a:bodyPr>
            <a:lstStyle/>
            <a:p>
              <a:pPr>
                <a:spcBef>
                  <a:spcPct val="20000"/>
                </a:spcBef>
              </a:pPr>
              <a:endParaRPr kumimoji="0" lang="ja-JP" altLang="en-US" sz="1200" smtClean="0">
                <a:solidFill>
                  <a:srgbClr val="484848"/>
                </a:solidFill>
                <a:ea typeface="HG丸ｺﾞｼｯｸM-PRO" pitchFamily="50" charset="-128"/>
              </a:endParaRPr>
            </a:p>
          </p:txBody>
        </p:sp>
        <p:sp>
          <p:nvSpPr>
            <p:cNvPr id="23586" name="Text Box 53"/>
            <p:cNvSpPr txBox="1">
              <a:spLocks noChangeArrowheads="1"/>
            </p:cNvSpPr>
            <p:nvPr/>
          </p:nvSpPr>
          <p:spPr bwMode="auto">
            <a:xfrm>
              <a:off x="7617428" y="3819422"/>
              <a:ext cx="919543" cy="492443"/>
            </a:xfrm>
            <a:prstGeom prst="rect">
              <a:avLst/>
            </a:prstGeom>
            <a:noFill/>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r>
                <a:rPr lang="ja-JP" altLang="en-US" dirty="0">
                  <a:solidFill>
                    <a:srgbClr val="FF6600"/>
                  </a:solidFill>
                  <a:effectLst/>
                  <a:ea typeface="HGP創英角ｺﾞｼｯｸUB" pitchFamily="50" charset="-128"/>
                </a:rPr>
                <a:t>クラウド</a:t>
              </a:r>
            </a:p>
            <a:p>
              <a:r>
                <a:rPr lang="ja-JP" altLang="en-US" sz="800" dirty="0">
                  <a:solidFill>
                    <a:srgbClr val="FF6600"/>
                  </a:solidFill>
                  <a:effectLst/>
                  <a:ea typeface="HGP創英角ｺﾞｼｯｸUB" pitchFamily="50" charset="-128"/>
                </a:rPr>
                <a:t>コンピューティング</a:t>
              </a:r>
            </a:p>
          </p:txBody>
        </p:sp>
        <p:sp>
          <p:nvSpPr>
            <p:cNvPr id="70" name="Text Box 53"/>
            <p:cNvSpPr txBox="1">
              <a:spLocks noChangeArrowheads="1"/>
            </p:cNvSpPr>
            <p:nvPr/>
          </p:nvSpPr>
          <p:spPr bwMode="auto">
            <a:xfrm>
              <a:off x="7548038" y="3450677"/>
              <a:ext cx="1101984" cy="276999"/>
            </a:xfrm>
            <a:prstGeom prst="rect">
              <a:avLst/>
            </a:prstGeom>
            <a:noFill/>
            <a:ln>
              <a:noFill/>
              <a:headEnd/>
              <a:tailEn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pPr algn="ctr"/>
              <a:r>
                <a:rPr lang="ja-JP" altLang="en-US" sz="1200" dirty="0" smtClean="0">
                  <a:solidFill>
                    <a:srgbClr val="0000FF"/>
                  </a:solidFill>
                  <a:effectLst/>
                  <a:ea typeface="HGP創英角ｺﾞｼｯｸUB" pitchFamily="50" charset="-128"/>
                </a:rPr>
                <a:t>データセンター</a:t>
              </a:r>
              <a:endParaRPr lang="ja-JP" altLang="en-US" sz="1200" dirty="0">
                <a:solidFill>
                  <a:srgbClr val="0000FF"/>
                </a:solidFill>
                <a:effectLst/>
                <a:ea typeface="HGP創英角ｺﾞｼｯｸUB" pitchFamily="50" charset="-128"/>
              </a:endParaRPr>
            </a:p>
          </p:txBody>
        </p:sp>
      </p:grpSp>
    </p:spTree>
    <p:extLst>
      <p:ext uri="{BB962C8B-B14F-4D97-AF65-F5344CB8AC3E}">
        <p14:creationId xmlns:p14="http://schemas.microsoft.com/office/powerpoint/2010/main" val="30545395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歴史は繰り返す</a:t>
            </a:r>
            <a:endParaRPr kumimoji="1" lang="ja-JP" altLang="en-US" dirty="0"/>
          </a:p>
        </p:txBody>
      </p:sp>
      <p:sp>
        <p:nvSpPr>
          <p:cNvPr id="3" name="スライド番号プレースホルダー 2"/>
          <p:cNvSpPr>
            <a:spLocks noGrp="1"/>
          </p:cNvSpPr>
          <p:nvPr>
            <p:ph type="sldNum" sz="quarter" idx="12"/>
          </p:nvPr>
        </p:nvSpPr>
        <p:spPr/>
        <p:txBody>
          <a:bodyPr/>
          <a:lstStyle/>
          <a:p>
            <a:fld id="{8FF8CC5D-A65D-5946-99B5-645367A967AD}" type="slidenum">
              <a:rPr kumimoji="1" lang="ja-JP" altLang="en-US" smtClean="0"/>
              <a:t>6</a:t>
            </a:fld>
            <a:endParaRPr kumimoji="1" lang="ja-JP" altLang="en-US"/>
          </a:p>
        </p:txBody>
      </p:sp>
      <p:pic>
        <p:nvPicPr>
          <p:cNvPr id="4" name="図 3"/>
          <p:cNvPicPr>
            <a:picLocks noChangeAspect="1"/>
          </p:cNvPicPr>
          <p:nvPr/>
        </p:nvPicPr>
        <p:blipFill>
          <a:blip r:embed="rId3"/>
          <a:stretch>
            <a:fillRect/>
          </a:stretch>
        </p:blipFill>
        <p:spPr>
          <a:xfrm>
            <a:off x="457200" y="911398"/>
            <a:ext cx="7048500" cy="3267075"/>
          </a:xfrm>
          <a:prstGeom prst="rect">
            <a:avLst/>
          </a:prstGeom>
        </p:spPr>
      </p:pic>
      <p:sp>
        <p:nvSpPr>
          <p:cNvPr id="5" name="正方形/長方形 4"/>
          <p:cNvSpPr/>
          <p:nvPr/>
        </p:nvSpPr>
        <p:spPr>
          <a:xfrm>
            <a:off x="5401894" y="6282725"/>
            <a:ext cx="3616430" cy="276999"/>
          </a:xfrm>
          <a:prstGeom prst="rect">
            <a:avLst/>
          </a:prstGeom>
        </p:spPr>
        <p:txBody>
          <a:bodyPr wrap="square">
            <a:spAutoFit/>
          </a:bodyPr>
          <a:lstStyle/>
          <a:p>
            <a:r>
              <a:rPr lang="ja-JP" altLang="en-US" sz="1200" dirty="0"/>
              <a:t>https://en.wikipedia.org/wiki/Network_Computer</a:t>
            </a:r>
          </a:p>
        </p:txBody>
      </p:sp>
      <p:sp>
        <p:nvSpPr>
          <p:cNvPr id="6" name="角丸四角形 5"/>
          <p:cNvSpPr/>
          <p:nvPr/>
        </p:nvSpPr>
        <p:spPr>
          <a:xfrm>
            <a:off x="457200" y="4586288"/>
            <a:ext cx="7087683" cy="1343025"/>
          </a:xfrm>
          <a:prstGeom prst="round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600" dirty="0" smtClean="0">
                <a:solidFill>
                  <a:srgbClr val="FFFFFF"/>
                </a:solidFill>
                <a:latin typeface="ＭＳ Ｐゴシック"/>
                <a:ea typeface="ＭＳ Ｐゴシック"/>
                <a:cs typeface="ＭＳ Ｐゴシック"/>
              </a:rPr>
              <a:t>1996</a:t>
            </a:r>
            <a:r>
              <a:rPr kumimoji="1" lang="ja-JP" altLang="en-US" sz="1600" dirty="0" smtClean="0">
                <a:solidFill>
                  <a:srgbClr val="FFFFFF"/>
                </a:solidFill>
                <a:latin typeface="ＭＳ Ｐゴシック"/>
                <a:ea typeface="ＭＳ Ｐゴシック"/>
                <a:cs typeface="ＭＳ Ｐゴシック"/>
              </a:rPr>
              <a:t>年に</a:t>
            </a:r>
            <a:r>
              <a:rPr kumimoji="1" lang="en-US" altLang="ja-JP" sz="1600" dirty="0" smtClean="0">
                <a:solidFill>
                  <a:srgbClr val="FFFFFF"/>
                </a:solidFill>
                <a:latin typeface="ＭＳ Ｐゴシック"/>
                <a:ea typeface="ＭＳ Ｐゴシック"/>
                <a:cs typeface="ＭＳ Ｐゴシック"/>
              </a:rPr>
              <a:t>Oracle</a:t>
            </a:r>
            <a:r>
              <a:rPr kumimoji="1" lang="ja-JP" altLang="en-US" sz="1600" dirty="0" smtClean="0">
                <a:solidFill>
                  <a:srgbClr val="FFFFFF"/>
                </a:solidFill>
                <a:latin typeface="ＭＳ Ｐゴシック"/>
                <a:ea typeface="ＭＳ Ｐゴシック"/>
                <a:cs typeface="ＭＳ Ｐゴシック"/>
              </a:rPr>
              <a:t>が発表した</a:t>
            </a:r>
            <a:r>
              <a:rPr kumimoji="1" lang="en-US" altLang="ja-JP" sz="1600" dirty="0" smtClean="0">
                <a:solidFill>
                  <a:srgbClr val="FFFFFF"/>
                </a:solidFill>
                <a:latin typeface="ＭＳ Ｐゴシック"/>
                <a:ea typeface="ＭＳ Ｐゴシック"/>
                <a:cs typeface="ＭＳ Ｐゴシック"/>
              </a:rPr>
              <a:t>Diskless PC</a:t>
            </a:r>
            <a:r>
              <a:rPr kumimoji="1" lang="ja-JP" altLang="en-US" sz="1600" dirty="0" err="1" smtClean="0">
                <a:solidFill>
                  <a:srgbClr val="FFFFFF"/>
                </a:solidFill>
                <a:latin typeface="ＭＳ Ｐゴシック"/>
                <a:ea typeface="ＭＳ Ｐゴシック"/>
                <a:cs typeface="ＭＳ Ｐゴシック"/>
              </a:rPr>
              <a:t>。</a:t>
            </a:r>
            <a:endParaRPr kumimoji="1" lang="en-US" altLang="ja-JP" sz="1600" dirty="0" smtClean="0">
              <a:solidFill>
                <a:srgbClr val="FFFFFF"/>
              </a:solidFill>
              <a:latin typeface="ＭＳ Ｐゴシック"/>
              <a:ea typeface="ＭＳ Ｐゴシック"/>
              <a:cs typeface="ＭＳ Ｐゴシック"/>
            </a:endParaRPr>
          </a:p>
          <a:p>
            <a:pPr algn="ctr"/>
            <a:r>
              <a:rPr kumimoji="1" lang="ja-JP" altLang="en-US" sz="1600" dirty="0" smtClean="0">
                <a:solidFill>
                  <a:srgbClr val="FFFFFF"/>
                </a:solidFill>
                <a:latin typeface="ＭＳ Ｐゴシック"/>
                <a:ea typeface="ＭＳ Ｐゴシック"/>
                <a:cs typeface="ＭＳ Ｐゴシック"/>
              </a:rPr>
              <a:t>低コストを売りに</a:t>
            </a:r>
            <a:r>
              <a:rPr lang="en-US" altLang="ja-JP" sz="1600" dirty="0">
                <a:solidFill>
                  <a:srgbClr val="FFFFFF"/>
                </a:solidFill>
                <a:latin typeface="ＭＳ Ｐゴシック"/>
                <a:ea typeface="ＭＳ Ｐゴシック"/>
                <a:cs typeface="ＭＳ Ｐゴシック"/>
              </a:rPr>
              <a:t>Sun</a:t>
            </a:r>
            <a:r>
              <a:rPr lang="ja-JP" altLang="en-US" sz="1600" dirty="0" err="1">
                <a:solidFill>
                  <a:srgbClr val="FFFFFF"/>
                </a:solidFill>
                <a:latin typeface="ＭＳ Ｐゴシック"/>
                <a:ea typeface="ＭＳ Ｐゴシック"/>
                <a:cs typeface="ＭＳ Ｐゴシック"/>
              </a:rPr>
              <a:t>、</a:t>
            </a:r>
            <a:r>
              <a:rPr lang="en-US" altLang="ja-JP" sz="1600" dirty="0">
                <a:solidFill>
                  <a:srgbClr val="FFFFFF"/>
                </a:solidFill>
                <a:latin typeface="ＭＳ Ｐゴシック"/>
                <a:ea typeface="ＭＳ Ｐゴシック"/>
                <a:cs typeface="ＭＳ Ｐゴシック"/>
              </a:rPr>
              <a:t>IBM</a:t>
            </a:r>
            <a:r>
              <a:rPr lang="ja-JP" altLang="en-US" sz="1600" dirty="0">
                <a:solidFill>
                  <a:srgbClr val="FFFFFF"/>
                </a:solidFill>
                <a:latin typeface="ＭＳ Ｐゴシック"/>
                <a:ea typeface="ＭＳ Ｐゴシック"/>
                <a:cs typeface="ＭＳ Ｐゴシック"/>
              </a:rPr>
              <a:t>がハードウェアの製造を担当</a:t>
            </a:r>
            <a:r>
              <a:rPr lang="ja-JP" altLang="en-US" sz="1600" dirty="0" smtClean="0">
                <a:solidFill>
                  <a:srgbClr val="FFFFFF"/>
                </a:solidFill>
                <a:latin typeface="ＭＳ Ｐゴシック"/>
                <a:ea typeface="ＭＳ Ｐゴシック"/>
                <a:cs typeface="ＭＳ Ｐゴシック"/>
              </a:rPr>
              <a:t>した</a:t>
            </a:r>
            <a:r>
              <a:rPr kumimoji="1" lang="ja-JP" altLang="en-US" sz="1600" dirty="0" smtClean="0">
                <a:solidFill>
                  <a:srgbClr val="FFFFFF"/>
                </a:solidFill>
                <a:latin typeface="ＭＳ Ｐゴシック"/>
                <a:ea typeface="ＭＳ Ｐゴシック"/>
                <a:cs typeface="ＭＳ Ｐゴシック"/>
              </a:rPr>
              <a:t>が、</a:t>
            </a:r>
            <a:r>
              <a:rPr kumimoji="1" lang="en-US" altLang="ja-JP" sz="1600" dirty="0" smtClean="0">
                <a:solidFill>
                  <a:srgbClr val="FFFFFF"/>
                </a:solidFill>
                <a:latin typeface="ＭＳ Ｐゴシック"/>
                <a:ea typeface="ＭＳ Ｐゴシック"/>
                <a:cs typeface="ＭＳ Ｐゴシック"/>
              </a:rPr>
              <a:t>Windows95</a:t>
            </a:r>
            <a:r>
              <a:rPr kumimoji="1" lang="ja-JP" altLang="en-US" sz="1600" dirty="0" smtClean="0">
                <a:solidFill>
                  <a:srgbClr val="FFFFFF"/>
                </a:solidFill>
                <a:latin typeface="ＭＳ Ｐゴシック"/>
                <a:ea typeface="ＭＳ Ｐゴシック"/>
                <a:cs typeface="ＭＳ Ｐゴシック"/>
              </a:rPr>
              <a:t>の普及と共に</a:t>
            </a:r>
            <a:r>
              <a:rPr kumimoji="1" lang="en-US" altLang="ja-JP" sz="1600" dirty="0" smtClean="0">
                <a:solidFill>
                  <a:srgbClr val="FFFFFF"/>
                </a:solidFill>
                <a:latin typeface="ＭＳ Ｐゴシック"/>
                <a:ea typeface="ＭＳ Ｐゴシック"/>
                <a:cs typeface="ＭＳ Ｐゴシック"/>
              </a:rPr>
              <a:t>PC</a:t>
            </a:r>
            <a:r>
              <a:rPr kumimoji="1" lang="ja-JP" altLang="en-US" sz="1600" dirty="0" smtClean="0">
                <a:solidFill>
                  <a:srgbClr val="FFFFFF"/>
                </a:solidFill>
                <a:latin typeface="ＭＳ Ｐゴシック"/>
                <a:ea typeface="ＭＳ Ｐゴシック"/>
                <a:cs typeface="ＭＳ Ｐゴシック"/>
              </a:rPr>
              <a:t>の価格が下がり、メリットを訴求できなかった。</a:t>
            </a:r>
            <a:endParaRPr kumimoji="1" lang="en-US" altLang="ja-JP" sz="1600" dirty="0" smtClean="0">
              <a:solidFill>
                <a:srgbClr val="FFFFFF"/>
              </a:solidFill>
              <a:latin typeface="ＭＳ Ｐゴシック"/>
              <a:ea typeface="ＭＳ Ｐゴシック"/>
              <a:cs typeface="ＭＳ Ｐゴシック"/>
            </a:endParaRPr>
          </a:p>
          <a:p>
            <a:pPr algn="ctr"/>
            <a:r>
              <a:rPr kumimoji="1" lang="ja-JP" altLang="en-US" sz="1600" dirty="0" smtClean="0">
                <a:solidFill>
                  <a:srgbClr val="FFFFFF"/>
                </a:solidFill>
                <a:latin typeface="ＭＳ Ｐゴシック"/>
                <a:ea typeface="ＭＳ Ｐゴシック"/>
                <a:cs typeface="ＭＳ Ｐゴシック"/>
              </a:rPr>
              <a:t>現在のシンクライアント、クラウドコンピューティングを先取りしたとも言える。</a:t>
            </a:r>
            <a:endParaRPr kumimoji="1" lang="ja-JP" altLang="en-US" sz="1600" dirty="0">
              <a:solidFill>
                <a:srgbClr val="FFFFFF"/>
              </a:solidFill>
              <a:latin typeface="ＭＳ Ｐゴシック"/>
              <a:ea typeface="ＭＳ Ｐゴシック"/>
              <a:cs typeface="ＭＳ Ｐゴシック"/>
            </a:endParaRPr>
          </a:p>
        </p:txBody>
      </p:sp>
    </p:spTree>
    <p:extLst>
      <p:ext uri="{BB962C8B-B14F-4D97-AF65-F5344CB8AC3E}">
        <p14:creationId xmlns:p14="http://schemas.microsoft.com/office/powerpoint/2010/main" val="7311401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655271" y="4376423"/>
            <a:ext cx="4403697" cy="1307324"/>
          </a:xfrm>
          <a:prstGeom prst="rect">
            <a:avLst/>
          </a:prstGeom>
          <a:solidFill>
            <a:srgbClr val="33ACBD"/>
          </a:solidFill>
          <a:ln>
            <a:noFill/>
          </a:ln>
        </p:spPr>
        <p:style>
          <a:lnRef idx="2">
            <a:schemeClr val="dk1"/>
          </a:lnRef>
          <a:fillRef idx="1">
            <a:schemeClr val="lt1"/>
          </a:fillRef>
          <a:effectRef idx="0">
            <a:schemeClr val="dk1"/>
          </a:effectRef>
          <a:fontRef idx="minor">
            <a:schemeClr val="dk1"/>
          </a:fontRef>
        </p:style>
        <p:txBody>
          <a:bodyPr rtlCol="0" anchor="ctr"/>
          <a:lstStyle/>
          <a:p>
            <a:pPr algn="r"/>
            <a:r>
              <a:rPr lang="en-US" altLang="ja-JP" sz="2400" dirty="0" smtClean="0">
                <a:solidFill>
                  <a:schemeClr val="bg1"/>
                </a:solidFill>
              </a:rPr>
              <a:t>Google</a:t>
            </a:r>
            <a:r>
              <a:rPr lang="ja-JP" altLang="en-US" sz="2400" dirty="0">
                <a:solidFill>
                  <a:schemeClr val="bg1"/>
                </a:solidFill>
              </a:rPr>
              <a:t>は何の会社なのか</a:t>
            </a:r>
            <a:r>
              <a:rPr lang="en-US" altLang="ja-JP" sz="2400" dirty="0" smtClean="0">
                <a:solidFill>
                  <a:schemeClr val="bg1"/>
                </a:solidFill>
              </a:rPr>
              <a:t>?</a:t>
            </a:r>
            <a:endParaRPr lang="ja-JP" altLang="en-US" sz="2400" dirty="0" smtClean="0">
              <a:solidFill>
                <a:schemeClr val="bg1"/>
              </a:solidFill>
              <a:effectLst/>
              <a:latin typeface="Arial"/>
              <a:ea typeface="HGP創英角ｺﾞｼｯｸUB" pitchFamily="50" charset="-128"/>
              <a:cs typeface="Arial"/>
            </a:endParaRPr>
          </a:p>
        </p:txBody>
      </p:sp>
      <p:sp>
        <p:nvSpPr>
          <p:cNvPr id="6" name="正方形/長方形 5"/>
          <p:cNvSpPr/>
          <p:nvPr/>
        </p:nvSpPr>
        <p:spPr>
          <a:xfrm>
            <a:off x="4572001" y="4376423"/>
            <a:ext cx="83270" cy="1307324"/>
          </a:xfrm>
          <a:prstGeom prst="rect">
            <a:avLst/>
          </a:prstGeom>
          <a:solidFill>
            <a:srgbClr val="CC0000"/>
          </a:solidFill>
          <a:ln>
            <a:noFill/>
          </a:ln>
        </p:spPr>
        <p:style>
          <a:lnRef idx="2">
            <a:schemeClr val="dk1"/>
          </a:lnRef>
          <a:fillRef idx="1">
            <a:schemeClr val="lt1"/>
          </a:fillRef>
          <a:effectRef idx="0">
            <a:schemeClr val="dk1"/>
          </a:effectRef>
          <a:fontRef idx="minor">
            <a:schemeClr val="dk1"/>
          </a:fontRef>
        </p:style>
        <p:txBody>
          <a:bodyPr rtlCol="0" anchor="ctr"/>
          <a:lstStyle/>
          <a:p>
            <a:pPr algn="r"/>
            <a:endParaRPr lang="en-US" altLang="ja-JP" sz="2400" dirty="0">
              <a:solidFill>
                <a:srgbClr val="FFFFFF"/>
              </a:solidFill>
              <a:effectLst/>
              <a:latin typeface="Arial"/>
              <a:ea typeface="HGP創英角ｺﾞｼｯｸUB" pitchFamily="50" charset="-128"/>
              <a:cs typeface="Arial"/>
            </a:endParaRPr>
          </a:p>
        </p:txBody>
      </p:sp>
    </p:spTree>
    <p:extLst>
      <p:ext uri="{BB962C8B-B14F-4D97-AF65-F5344CB8AC3E}">
        <p14:creationId xmlns:p14="http://schemas.microsoft.com/office/powerpoint/2010/main" val="93927447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Google</a:t>
            </a:r>
            <a:r>
              <a:rPr lang="ja-JP" altLang="en-US" smtClean="0"/>
              <a:t>は何の会社なのか？</a:t>
            </a:r>
            <a:endParaRPr lang="ja-JP" altLang="en-US"/>
          </a:p>
        </p:txBody>
      </p:sp>
      <p:sp>
        <p:nvSpPr>
          <p:cNvPr id="3" name="コンテンツ プレースホルダー 2"/>
          <p:cNvSpPr>
            <a:spLocks noGrp="1"/>
          </p:cNvSpPr>
          <p:nvPr>
            <p:ph idx="1"/>
          </p:nvPr>
        </p:nvSpPr>
        <p:spPr>
          <a:xfrm>
            <a:off x="307975" y="1188179"/>
            <a:ext cx="8586644" cy="1735891"/>
          </a:xfrm>
        </p:spPr>
        <p:txBody>
          <a:bodyPr>
            <a:normAutofit fontScale="85000" lnSpcReduction="10000"/>
          </a:bodyPr>
          <a:lstStyle/>
          <a:p>
            <a:r>
              <a:rPr lang="en-US" altLang="ja-JP" dirty="0" smtClean="0"/>
              <a:t>Google</a:t>
            </a:r>
            <a:r>
              <a:rPr lang="ja-JP" altLang="en-US" dirty="0" smtClean="0"/>
              <a:t>はメディアであり、自らが広告代理店でもある</a:t>
            </a:r>
            <a:endParaRPr lang="en-US" altLang="ja-JP" dirty="0" smtClean="0"/>
          </a:p>
          <a:p>
            <a:pPr lvl="1"/>
            <a:r>
              <a:rPr lang="en-US" altLang="ja-JP" dirty="0" smtClean="0"/>
              <a:t>2015</a:t>
            </a:r>
            <a:r>
              <a:rPr lang="ja-JP" altLang="en-US" dirty="0" smtClean="0"/>
              <a:t>年第</a:t>
            </a:r>
            <a:r>
              <a:rPr lang="en-US" altLang="ja-JP" dirty="0" smtClean="0"/>
              <a:t>2</a:t>
            </a:r>
            <a:r>
              <a:rPr lang="ja-JP" altLang="en-US" dirty="0" smtClean="0"/>
              <a:t>四半期の売上高</a:t>
            </a:r>
            <a:r>
              <a:rPr lang="en-US" altLang="ja-JP" dirty="0" smtClean="0"/>
              <a:t>177</a:t>
            </a:r>
            <a:r>
              <a:rPr lang="ja-JP" altLang="en-US" dirty="0" smtClean="0"/>
              <a:t>億ドルのうち、広告収入が</a:t>
            </a:r>
            <a:r>
              <a:rPr lang="en-US" altLang="ja-JP" dirty="0" smtClean="0"/>
              <a:t>90%</a:t>
            </a:r>
          </a:p>
          <a:p>
            <a:pPr lvl="1"/>
            <a:r>
              <a:rPr lang="en-US" altLang="ja-JP" dirty="0" smtClean="0"/>
              <a:t>2014</a:t>
            </a:r>
            <a:r>
              <a:rPr lang="ja-JP" altLang="en-US" dirty="0" smtClean="0"/>
              <a:t>年の売上高は</a:t>
            </a:r>
            <a:r>
              <a:rPr lang="en-US" altLang="ja-JP" dirty="0"/>
              <a:t>660</a:t>
            </a:r>
            <a:r>
              <a:rPr lang="ja-JP" altLang="en-US" dirty="0" smtClean="0"/>
              <a:t>億ドル、純利益は</a:t>
            </a:r>
            <a:r>
              <a:rPr lang="en-US" altLang="ja-JP" dirty="0" smtClean="0"/>
              <a:t>144</a:t>
            </a:r>
            <a:r>
              <a:rPr lang="ja-JP" altLang="en-US" dirty="0" smtClean="0"/>
              <a:t>億ドル</a:t>
            </a:r>
            <a:endParaRPr lang="en-US" altLang="ja-JP" dirty="0" smtClean="0"/>
          </a:p>
        </p:txBody>
      </p:sp>
      <p:sp>
        <p:nvSpPr>
          <p:cNvPr id="5" name="AutoShape 2" descr=" google"/>
          <p:cNvSpPr>
            <a:spLocks noChangeAspect="1" noChangeArrowheads="1"/>
          </p:cNvSpPr>
          <p:nvPr/>
        </p:nvSpPr>
        <p:spPr bwMode="auto">
          <a:xfrm>
            <a:off x="155575" y="-1836738"/>
            <a:ext cx="5162550" cy="38290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 name="AutoShape 2" descr=" googl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 name="AutoShape 4" descr=" googl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 name="AutoShape 6" descr=" google"/>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3" name="AutoShape 2" descr=" google 4q"/>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6" name="AutoShape 4" descr=" google 4q"/>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7" name="AutoShape 6" descr=" google 4q"/>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正方形/長方形 20"/>
          <p:cNvSpPr/>
          <p:nvPr/>
        </p:nvSpPr>
        <p:spPr bwMode="auto">
          <a:xfrm>
            <a:off x="762823" y="5183036"/>
            <a:ext cx="5883255" cy="1136738"/>
          </a:xfrm>
          <a:prstGeom prst="rect">
            <a:avLst/>
          </a:prstGeom>
          <a:solidFill>
            <a:schemeClr val="accent3"/>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dirty="0" smtClean="0">
                <a:ln>
                  <a:noFill/>
                </a:ln>
                <a:solidFill>
                  <a:schemeClr val="bg1"/>
                </a:solidFill>
                <a:effectLst/>
                <a:latin typeface="+mn-lt"/>
                <a:ea typeface="+mn-ea"/>
              </a:rPr>
              <a:t>魅力的なコンテンツを作って利用者を増やす </a:t>
            </a:r>
            <a:r>
              <a:rPr kumimoji="0" lang="en-US" altLang="ja-JP" sz="1400" b="0" i="0" u="none" strike="noStrike" cap="none" normalizeH="0" dirty="0" smtClean="0">
                <a:ln>
                  <a:noFill/>
                </a:ln>
                <a:solidFill>
                  <a:schemeClr val="bg1"/>
                </a:solidFill>
                <a:effectLst/>
                <a:latin typeface="+mn-lt"/>
                <a:ea typeface="+mn-ea"/>
              </a:rPr>
              <a:t>(</a:t>
            </a:r>
            <a:r>
              <a:rPr kumimoji="0" lang="ja-JP" altLang="en-US" sz="1400" b="0" i="0" u="none" strike="noStrike" cap="none" normalizeH="0" dirty="0" smtClean="0">
                <a:ln>
                  <a:noFill/>
                </a:ln>
                <a:solidFill>
                  <a:schemeClr val="bg1"/>
                </a:solidFill>
                <a:effectLst/>
                <a:latin typeface="+mn-lt"/>
                <a:ea typeface="+mn-ea"/>
              </a:rPr>
              <a:t>様々なサービスを提供</a:t>
            </a:r>
            <a:r>
              <a:rPr kumimoji="0" lang="en-US" altLang="ja-JP" sz="1400" b="0" i="0" u="none" strike="noStrike" cap="none" normalizeH="0" dirty="0" smtClean="0">
                <a:ln>
                  <a:noFill/>
                </a:ln>
                <a:solidFill>
                  <a:schemeClr val="bg1"/>
                </a:solidFill>
                <a:effectLst/>
                <a:latin typeface="+mn-lt"/>
                <a:ea typeface="+mn-ea"/>
              </a:rPr>
              <a:t>)</a:t>
            </a:r>
          </a:p>
          <a:p>
            <a:pPr marL="0" marR="0" indent="0" defTabSz="914400" rtl="0" eaLnBrk="1" fontAlgn="base" latinLnBrk="0" hangingPunct="1">
              <a:lnSpc>
                <a:spcPct val="100000"/>
              </a:lnSpc>
              <a:spcBef>
                <a:spcPct val="20000"/>
              </a:spcBef>
              <a:spcAft>
                <a:spcPct val="0"/>
              </a:spcAft>
              <a:buClrTx/>
              <a:buSzTx/>
              <a:buFontTx/>
              <a:buNone/>
              <a:tabLst/>
            </a:pPr>
            <a:r>
              <a:rPr kumimoji="0" lang="ja-JP" altLang="en-US" sz="1400" dirty="0" smtClean="0">
                <a:solidFill>
                  <a:schemeClr val="bg1"/>
                </a:solidFill>
                <a:latin typeface="+mn-lt"/>
                <a:ea typeface="+mn-ea"/>
              </a:rPr>
              <a:t>利用者へのリーチを増やす </a:t>
            </a:r>
            <a:r>
              <a:rPr kumimoji="0" lang="en-US" altLang="ja-JP" sz="1400" dirty="0" smtClean="0">
                <a:solidFill>
                  <a:schemeClr val="bg1"/>
                </a:solidFill>
                <a:latin typeface="+mn-lt"/>
                <a:ea typeface="+mn-ea"/>
              </a:rPr>
              <a:t>(</a:t>
            </a:r>
            <a:r>
              <a:rPr kumimoji="0" lang="ja-JP" altLang="en-US" sz="1400" dirty="0" smtClean="0">
                <a:solidFill>
                  <a:schemeClr val="bg1"/>
                </a:solidFill>
                <a:latin typeface="+mn-lt"/>
                <a:ea typeface="+mn-ea"/>
              </a:rPr>
              <a:t>モバイルデバイス</a:t>
            </a:r>
            <a:r>
              <a:rPr kumimoji="0" lang="en-US" altLang="ja-JP" sz="1400" dirty="0" smtClean="0">
                <a:solidFill>
                  <a:schemeClr val="bg1"/>
                </a:solidFill>
                <a:latin typeface="+mn-lt"/>
                <a:ea typeface="+mn-ea"/>
              </a:rPr>
              <a:t>)</a:t>
            </a:r>
          </a:p>
          <a:p>
            <a:pPr>
              <a:spcBef>
                <a:spcPct val="20000"/>
              </a:spcBef>
            </a:pPr>
            <a:r>
              <a:rPr kumimoji="0" lang="ja-JP" altLang="en-US" sz="1400" dirty="0">
                <a:solidFill>
                  <a:schemeClr val="bg1"/>
                </a:solidFill>
              </a:rPr>
              <a:t>プロファイリング、レコメンデーションなどで広告の精度を</a:t>
            </a:r>
            <a:r>
              <a:rPr kumimoji="0" lang="ja-JP" altLang="en-US" sz="1400" dirty="0" smtClean="0">
                <a:solidFill>
                  <a:schemeClr val="bg1"/>
                </a:solidFill>
              </a:rPr>
              <a:t>上げる</a:t>
            </a:r>
            <a:endParaRPr kumimoji="0" lang="en-US" altLang="ja-JP" sz="1400" dirty="0" smtClean="0">
              <a:solidFill>
                <a:schemeClr val="bg1"/>
              </a:solidFill>
              <a:latin typeface="+mn-lt"/>
              <a:ea typeface="+mn-ea"/>
            </a:endParaRPr>
          </a:p>
          <a:p>
            <a:pPr>
              <a:spcBef>
                <a:spcPct val="20000"/>
              </a:spcBef>
            </a:pPr>
            <a:r>
              <a:rPr kumimoji="0" lang="ja-JP" altLang="en-US" sz="1400" dirty="0" smtClean="0">
                <a:solidFill>
                  <a:schemeClr val="bg1"/>
                </a:solidFill>
                <a:latin typeface="+mn-lt"/>
                <a:ea typeface="+mn-ea"/>
              </a:rPr>
              <a:t>費用対効果がわかりやすい仕組み </a:t>
            </a:r>
            <a:r>
              <a:rPr kumimoji="0" lang="en-US" altLang="ja-JP" sz="1400" dirty="0" smtClean="0">
                <a:solidFill>
                  <a:schemeClr val="bg1"/>
                </a:solidFill>
                <a:latin typeface="+mn-lt"/>
                <a:ea typeface="+mn-ea"/>
              </a:rPr>
              <a:t>(</a:t>
            </a:r>
            <a:r>
              <a:rPr kumimoji="0" lang="ja-JP" altLang="en-US" sz="1400" dirty="0" smtClean="0">
                <a:solidFill>
                  <a:schemeClr val="bg1"/>
                </a:solidFill>
                <a:latin typeface="+mn-lt"/>
                <a:ea typeface="+mn-ea"/>
              </a:rPr>
              <a:t>入札制、クリック</a:t>
            </a:r>
            <a:r>
              <a:rPr kumimoji="0" lang="ja-JP" altLang="en-US" sz="1400" dirty="0">
                <a:solidFill>
                  <a:schemeClr val="bg1"/>
                </a:solidFill>
                <a:latin typeface="+mn-lt"/>
                <a:ea typeface="+mn-ea"/>
              </a:rPr>
              <a:t>単価</a:t>
            </a:r>
            <a:r>
              <a:rPr kumimoji="0" lang="en-US" altLang="ja-JP" sz="1400" dirty="0" smtClean="0">
                <a:solidFill>
                  <a:schemeClr val="bg1"/>
                </a:solidFill>
                <a:latin typeface="+mn-lt"/>
                <a:ea typeface="+mn-ea"/>
              </a:rPr>
              <a:t>)</a:t>
            </a:r>
            <a:endParaRPr kumimoji="0" lang="en-US" altLang="ja-JP" sz="1400" dirty="0">
              <a:solidFill>
                <a:schemeClr val="bg1"/>
              </a:solidFill>
            </a:endParaRPr>
          </a:p>
        </p:txBody>
      </p:sp>
      <p:grpSp>
        <p:nvGrpSpPr>
          <p:cNvPr id="24" name="グループ化 23"/>
          <p:cNvGrpSpPr/>
          <p:nvPr/>
        </p:nvGrpSpPr>
        <p:grpSpPr>
          <a:xfrm>
            <a:off x="762824" y="3990045"/>
            <a:ext cx="3730092" cy="1033585"/>
            <a:chOff x="4651254" y="3820185"/>
            <a:chExt cx="4095023" cy="1033585"/>
          </a:xfrm>
        </p:grpSpPr>
        <p:sp>
          <p:nvSpPr>
            <p:cNvPr id="20" name="正方形/長方形 19"/>
            <p:cNvSpPr/>
            <p:nvPr/>
          </p:nvSpPr>
          <p:spPr bwMode="auto">
            <a:xfrm>
              <a:off x="4651254" y="4295311"/>
              <a:ext cx="4095023" cy="558459"/>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smtClean="0">
                  <a:ln>
                    <a:noFill/>
                  </a:ln>
                  <a:solidFill>
                    <a:schemeClr val="bg1"/>
                  </a:solidFill>
                  <a:effectLst/>
                  <a:latin typeface="+mn-lt"/>
                  <a:ea typeface="+mn-ea"/>
                </a:rPr>
                <a:t>広告が集まり、収益があがる</a:t>
              </a:r>
            </a:p>
          </p:txBody>
        </p:sp>
        <p:sp>
          <p:nvSpPr>
            <p:cNvPr id="22" name="下矢印 21"/>
            <p:cNvSpPr/>
            <p:nvPr/>
          </p:nvSpPr>
          <p:spPr bwMode="auto">
            <a:xfrm>
              <a:off x="5426302" y="3820185"/>
              <a:ext cx="2557859" cy="576064"/>
            </a:xfrm>
            <a:prstGeom prst="downArrow">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mn-lt"/>
                <a:ea typeface="+mn-ea"/>
              </a:endParaRPr>
            </a:p>
          </p:txBody>
        </p:sp>
      </p:grpSp>
      <p:sp>
        <p:nvSpPr>
          <p:cNvPr id="23" name="正方形/長方形 22"/>
          <p:cNvSpPr/>
          <p:nvPr/>
        </p:nvSpPr>
        <p:spPr bwMode="auto">
          <a:xfrm>
            <a:off x="6718086" y="5183036"/>
            <a:ext cx="1664568" cy="1136738"/>
          </a:xfrm>
          <a:prstGeom prst="rect">
            <a:avLst/>
          </a:prstGeom>
          <a:solidFill>
            <a:srgbClr val="C00000"/>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dirty="0" smtClean="0">
                <a:solidFill>
                  <a:schemeClr val="bg1"/>
                </a:solidFill>
                <a:latin typeface="+mn-lt"/>
                <a:ea typeface="+mn-ea"/>
              </a:rPr>
              <a:t>コンテンツ</a:t>
            </a:r>
            <a:endParaRPr kumimoji="0" lang="en-US" altLang="ja-JP" dirty="0" smtClean="0">
              <a:solidFill>
                <a:schemeClr val="bg1"/>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en-US" altLang="ja-JP" dirty="0" smtClean="0">
                <a:solidFill>
                  <a:schemeClr val="bg1"/>
                </a:solidFill>
                <a:latin typeface="+mn-lt"/>
                <a:ea typeface="+mn-ea"/>
              </a:rPr>
              <a:t>(</a:t>
            </a:r>
            <a:r>
              <a:rPr kumimoji="0" lang="ja-JP" altLang="en-US" dirty="0" smtClean="0">
                <a:solidFill>
                  <a:schemeClr val="bg1"/>
                </a:solidFill>
                <a:latin typeface="+mn-lt"/>
                <a:ea typeface="+mn-ea"/>
              </a:rPr>
              <a:t>サービス</a:t>
            </a:r>
            <a:r>
              <a:rPr kumimoji="0" lang="en-US" altLang="ja-JP" dirty="0" smtClean="0">
                <a:solidFill>
                  <a:schemeClr val="bg1"/>
                </a:solidFill>
                <a:latin typeface="+mn-lt"/>
                <a:ea typeface="+mn-ea"/>
              </a:rPr>
              <a:t>)</a:t>
            </a:r>
            <a:r>
              <a:rPr kumimoji="0" lang="ja-JP" altLang="en-US" dirty="0" smtClean="0">
                <a:solidFill>
                  <a:schemeClr val="bg1"/>
                </a:solidFill>
                <a:latin typeface="+mn-lt"/>
                <a:ea typeface="+mn-ea"/>
              </a:rPr>
              <a:t>は</a:t>
            </a:r>
            <a:endParaRPr kumimoji="0" lang="en-US" altLang="ja-JP" dirty="0" smtClean="0">
              <a:solidFill>
                <a:schemeClr val="bg1"/>
              </a:solidFill>
              <a:latin typeface="+mn-lt"/>
              <a:ea typeface="+mn-ea"/>
            </a:endParaRPr>
          </a:p>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dirty="0" smtClean="0">
                <a:solidFill>
                  <a:schemeClr val="bg1"/>
                </a:solidFill>
                <a:latin typeface="+mn-lt"/>
                <a:ea typeface="+mn-ea"/>
              </a:rPr>
              <a:t>無料でも良い</a:t>
            </a:r>
            <a:endParaRPr kumimoji="0" lang="en-US" altLang="ja-JP" dirty="0" smtClean="0">
              <a:solidFill>
                <a:schemeClr val="bg1"/>
              </a:solidFill>
              <a:latin typeface="+mn-lt"/>
              <a:ea typeface="+mn-ea"/>
            </a:endParaRPr>
          </a:p>
        </p:txBody>
      </p:sp>
      <p:sp>
        <p:nvSpPr>
          <p:cNvPr id="18" name="正方形/長方形 17"/>
          <p:cNvSpPr/>
          <p:nvPr/>
        </p:nvSpPr>
        <p:spPr bwMode="auto">
          <a:xfrm>
            <a:off x="755576" y="2935398"/>
            <a:ext cx="3737339" cy="542470"/>
          </a:xfrm>
          <a:prstGeom prst="rect">
            <a:avLst/>
          </a:prstGeom>
          <a:solidFill>
            <a:schemeClr val="bg2">
              <a:lumMod val="2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smtClean="0">
                <a:ln>
                  <a:noFill/>
                </a:ln>
                <a:solidFill>
                  <a:schemeClr val="bg1"/>
                </a:solidFill>
                <a:effectLst/>
                <a:latin typeface="+mn-lt"/>
                <a:ea typeface="+mn-ea"/>
              </a:rPr>
              <a:t>メディアとしての戦略</a:t>
            </a:r>
          </a:p>
        </p:txBody>
      </p:sp>
      <p:grpSp>
        <p:nvGrpSpPr>
          <p:cNvPr id="26" name="グループ化 25"/>
          <p:cNvGrpSpPr/>
          <p:nvPr/>
        </p:nvGrpSpPr>
        <p:grpSpPr>
          <a:xfrm>
            <a:off x="4652563" y="3990045"/>
            <a:ext cx="3730092" cy="1033585"/>
            <a:chOff x="4651254" y="3820185"/>
            <a:chExt cx="4095023" cy="1033585"/>
          </a:xfrm>
        </p:grpSpPr>
        <p:sp>
          <p:nvSpPr>
            <p:cNvPr id="27" name="正方形/長方形 26"/>
            <p:cNvSpPr/>
            <p:nvPr/>
          </p:nvSpPr>
          <p:spPr bwMode="auto">
            <a:xfrm>
              <a:off x="4651254" y="4295311"/>
              <a:ext cx="4095023" cy="558459"/>
            </a:xfrm>
            <a:prstGeom prst="rect">
              <a:avLst/>
            </a:prstGeom>
            <a:solidFill>
              <a:srgbClr val="FF6666"/>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smtClean="0">
                  <a:ln>
                    <a:noFill/>
                  </a:ln>
                  <a:solidFill>
                    <a:schemeClr val="bg1"/>
                  </a:solidFill>
                  <a:effectLst/>
                  <a:latin typeface="+mn-lt"/>
                  <a:ea typeface="+mn-ea"/>
                </a:rPr>
                <a:t>広告が集まり、収益があがる</a:t>
              </a:r>
            </a:p>
          </p:txBody>
        </p:sp>
        <p:sp>
          <p:nvSpPr>
            <p:cNvPr id="28" name="下矢印 27"/>
            <p:cNvSpPr/>
            <p:nvPr/>
          </p:nvSpPr>
          <p:spPr bwMode="auto">
            <a:xfrm>
              <a:off x="5426302" y="3820185"/>
              <a:ext cx="2557859" cy="576064"/>
            </a:xfrm>
            <a:prstGeom prst="downArrow">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smtClean="0">
                <a:ln>
                  <a:noFill/>
                </a:ln>
                <a:effectLst/>
                <a:latin typeface="+mn-lt"/>
                <a:ea typeface="+mn-ea"/>
              </a:endParaRPr>
            </a:p>
          </p:txBody>
        </p:sp>
      </p:grpSp>
      <p:sp>
        <p:nvSpPr>
          <p:cNvPr id="29" name="正方形/長方形 28"/>
          <p:cNvSpPr/>
          <p:nvPr/>
        </p:nvSpPr>
        <p:spPr bwMode="auto">
          <a:xfrm>
            <a:off x="4645315" y="2935398"/>
            <a:ext cx="3737339" cy="542470"/>
          </a:xfrm>
          <a:prstGeom prst="rect">
            <a:avLst/>
          </a:prstGeom>
          <a:solidFill>
            <a:schemeClr val="bg2">
              <a:lumMod val="25000"/>
            </a:schemeClr>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smtClean="0">
                <a:ln>
                  <a:noFill/>
                </a:ln>
                <a:solidFill>
                  <a:schemeClr val="bg1"/>
                </a:solidFill>
                <a:effectLst/>
                <a:latin typeface="+mn-lt"/>
                <a:ea typeface="+mn-ea"/>
              </a:rPr>
              <a:t>広告代理店としての戦略</a:t>
            </a:r>
          </a:p>
        </p:txBody>
      </p:sp>
      <p:sp>
        <p:nvSpPr>
          <p:cNvPr id="19" name="正方形/長方形 18"/>
          <p:cNvSpPr/>
          <p:nvPr/>
        </p:nvSpPr>
        <p:spPr bwMode="auto">
          <a:xfrm>
            <a:off x="755576" y="3583470"/>
            <a:ext cx="3737339" cy="560100"/>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smtClean="0">
                <a:ln>
                  <a:noFill/>
                </a:ln>
                <a:solidFill>
                  <a:schemeClr val="bg1"/>
                </a:solidFill>
                <a:effectLst/>
                <a:latin typeface="+mn-lt"/>
                <a:ea typeface="+mn-ea"/>
              </a:rPr>
              <a:t>集客力を上げる</a:t>
            </a:r>
          </a:p>
        </p:txBody>
      </p:sp>
      <p:sp>
        <p:nvSpPr>
          <p:cNvPr id="25" name="正方形/長方形 24"/>
          <p:cNvSpPr/>
          <p:nvPr/>
        </p:nvSpPr>
        <p:spPr bwMode="auto">
          <a:xfrm>
            <a:off x="4645315" y="3583470"/>
            <a:ext cx="3737339" cy="560100"/>
          </a:xfrm>
          <a:prstGeom prst="rect">
            <a:avLst/>
          </a:prstGeom>
          <a:solidFill>
            <a:schemeClr val="accent4"/>
          </a:solidFill>
          <a:ln w="381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20000"/>
              </a:spcBef>
              <a:spcAft>
                <a:spcPct val="0"/>
              </a:spcAft>
              <a:buClrTx/>
              <a:buSzTx/>
              <a:buFontTx/>
              <a:buNone/>
              <a:tabLst/>
            </a:pPr>
            <a:r>
              <a:rPr kumimoji="0" lang="ja-JP" altLang="en-US" sz="2000" b="0" i="0" u="none" strike="noStrike" cap="none" normalizeH="0" dirty="0" smtClean="0">
                <a:ln>
                  <a:noFill/>
                </a:ln>
                <a:solidFill>
                  <a:schemeClr val="bg1"/>
                </a:solidFill>
                <a:effectLst/>
                <a:latin typeface="+mn-lt"/>
                <a:ea typeface="+mn-ea"/>
              </a:rPr>
              <a:t>広告の魅力を上げる</a:t>
            </a:r>
          </a:p>
        </p:txBody>
      </p:sp>
    </p:spTree>
    <p:extLst>
      <p:ext uri="{BB962C8B-B14F-4D97-AF65-F5344CB8AC3E}">
        <p14:creationId xmlns:p14="http://schemas.microsoft.com/office/powerpoint/2010/main" val="680889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p:cTn id="14" dur="500" fill="hold"/>
                                        <p:tgtEl>
                                          <p:spTgt spid="19"/>
                                        </p:tgtEl>
                                        <p:attrNameLst>
                                          <p:attrName>ppt_w</p:attrName>
                                        </p:attrNameLst>
                                      </p:cBhvr>
                                      <p:tavLst>
                                        <p:tav tm="0">
                                          <p:val>
                                            <p:fltVal val="0"/>
                                          </p:val>
                                        </p:tav>
                                        <p:tav tm="100000">
                                          <p:val>
                                            <p:strVal val="#ppt_w"/>
                                          </p:val>
                                        </p:tav>
                                      </p:tavLst>
                                    </p:anim>
                                    <p:anim calcmode="lin" valueType="num">
                                      <p:cBhvr>
                                        <p:cTn id="15" dur="500" fill="hold"/>
                                        <p:tgtEl>
                                          <p:spTgt spid="19"/>
                                        </p:tgtEl>
                                        <p:attrNameLst>
                                          <p:attrName>ppt_h</p:attrName>
                                        </p:attrNameLst>
                                      </p:cBhvr>
                                      <p:tavLst>
                                        <p:tav tm="0">
                                          <p:val>
                                            <p:fltVal val="0"/>
                                          </p:val>
                                        </p:tav>
                                        <p:tav tm="100000">
                                          <p:val>
                                            <p:strVal val="#ppt_h"/>
                                          </p:val>
                                        </p:tav>
                                      </p:tavLst>
                                    </p:anim>
                                    <p:animEffect transition="in" filter="fade">
                                      <p:cBhvr>
                                        <p:cTn id="16" dur="500"/>
                                        <p:tgtEl>
                                          <p:spTgt spid="19"/>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29"/>
                                        </p:tgtEl>
                                        <p:attrNameLst>
                                          <p:attrName>style.visibility</p:attrName>
                                        </p:attrNameLst>
                                      </p:cBhvr>
                                      <p:to>
                                        <p:strVal val="visible"/>
                                      </p:to>
                                    </p:set>
                                    <p:anim calcmode="lin" valueType="num">
                                      <p:cBhvr>
                                        <p:cTn id="26" dur="500" fill="hold"/>
                                        <p:tgtEl>
                                          <p:spTgt spid="29"/>
                                        </p:tgtEl>
                                        <p:attrNameLst>
                                          <p:attrName>ppt_w</p:attrName>
                                        </p:attrNameLst>
                                      </p:cBhvr>
                                      <p:tavLst>
                                        <p:tav tm="0">
                                          <p:val>
                                            <p:fltVal val="0"/>
                                          </p:val>
                                        </p:tav>
                                        <p:tav tm="100000">
                                          <p:val>
                                            <p:strVal val="#ppt_w"/>
                                          </p:val>
                                        </p:tav>
                                      </p:tavLst>
                                    </p:anim>
                                    <p:anim calcmode="lin" valueType="num">
                                      <p:cBhvr>
                                        <p:cTn id="27" dur="500" fill="hold"/>
                                        <p:tgtEl>
                                          <p:spTgt spid="29"/>
                                        </p:tgtEl>
                                        <p:attrNameLst>
                                          <p:attrName>ppt_h</p:attrName>
                                        </p:attrNameLst>
                                      </p:cBhvr>
                                      <p:tavLst>
                                        <p:tav tm="0">
                                          <p:val>
                                            <p:fltVal val="0"/>
                                          </p:val>
                                        </p:tav>
                                        <p:tav tm="100000">
                                          <p:val>
                                            <p:strVal val="#ppt_h"/>
                                          </p:val>
                                        </p:tav>
                                      </p:tavLst>
                                    </p:anim>
                                    <p:animEffect transition="in" filter="fade">
                                      <p:cBhvr>
                                        <p:cTn id="28" dur="500"/>
                                        <p:tgtEl>
                                          <p:spTgt spid="29"/>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 calcmode="lin" valueType="num">
                                      <p:cBhvr>
                                        <p:cTn id="33" dur="500" fill="hold"/>
                                        <p:tgtEl>
                                          <p:spTgt spid="25"/>
                                        </p:tgtEl>
                                        <p:attrNameLst>
                                          <p:attrName>ppt_w</p:attrName>
                                        </p:attrNameLst>
                                      </p:cBhvr>
                                      <p:tavLst>
                                        <p:tav tm="0">
                                          <p:val>
                                            <p:fltVal val="0"/>
                                          </p:val>
                                        </p:tav>
                                        <p:tav tm="100000">
                                          <p:val>
                                            <p:strVal val="#ppt_w"/>
                                          </p:val>
                                        </p:tav>
                                      </p:tavLst>
                                    </p:anim>
                                    <p:anim calcmode="lin" valueType="num">
                                      <p:cBhvr>
                                        <p:cTn id="34" dur="500" fill="hold"/>
                                        <p:tgtEl>
                                          <p:spTgt spid="25"/>
                                        </p:tgtEl>
                                        <p:attrNameLst>
                                          <p:attrName>ppt_h</p:attrName>
                                        </p:attrNameLst>
                                      </p:cBhvr>
                                      <p:tavLst>
                                        <p:tav tm="0">
                                          <p:val>
                                            <p:fltVal val="0"/>
                                          </p:val>
                                        </p:tav>
                                        <p:tav tm="100000">
                                          <p:val>
                                            <p:strVal val="#ppt_h"/>
                                          </p:val>
                                        </p:tav>
                                      </p:tavLst>
                                    </p:anim>
                                    <p:animEffect transition="in" filter="fade">
                                      <p:cBhvr>
                                        <p:cTn id="35" dur="500"/>
                                        <p:tgtEl>
                                          <p:spTgt spid="2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nodeType="click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wipe(up)">
                                      <p:cBhvr>
                                        <p:cTn id="40" dur="500"/>
                                        <p:tgtEl>
                                          <p:spTgt spid="26"/>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anim calcmode="lin" valueType="num">
                                      <p:cBhvr>
                                        <p:cTn id="45" dur="500" fill="hold"/>
                                        <p:tgtEl>
                                          <p:spTgt spid="21"/>
                                        </p:tgtEl>
                                        <p:attrNameLst>
                                          <p:attrName>ppt_w</p:attrName>
                                        </p:attrNameLst>
                                      </p:cBhvr>
                                      <p:tavLst>
                                        <p:tav tm="0">
                                          <p:val>
                                            <p:fltVal val="0"/>
                                          </p:val>
                                        </p:tav>
                                        <p:tav tm="100000">
                                          <p:val>
                                            <p:strVal val="#ppt_w"/>
                                          </p:val>
                                        </p:tav>
                                      </p:tavLst>
                                    </p:anim>
                                    <p:anim calcmode="lin" valueType="num">
                                      <p:cBhvr>
                                        <p:cTn id="46" dur="500" fill="hold"/>
                                        <p:tgtEl>
                                          <p:spTgt spid="21"/>
                                        </p:tgtEl>
                                        <p:attrNameLst>
                                          <p:attrName>ppt_h</p:attrName>
                                        </p:attrNameLst>
                                      </p:cBhvr>
                                      <p:tavLst>
                                        <p:tav tm="0">
                                          <p:val>
                                            <p:fltVal val="0"/>
                                          </p:val>
                                        </p:tav>
                                        <p:tav tm="100000">
                                          <p:val>
                                            <p:strVal val="#ppt_h"/>
                                          </p:val>
                                        </p:tav>
                                      </p:tavLst>
                                    </p:anim>
                                    <p:animEffect transition="in" filter="fade">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 calcmode="lin" valueType="num">
                                      <p:cBhvr>
                                        <p:cTn id="52" dur="500" fill="hold"/>
                                        <p:tgtEl>
                                          <p:spTgt spid="23"/>
                                        </p:tgtEl>
                                        <p:attrNameLst>
                                          <p:attrName>ppt_w</p:attrName>
                                        </p:attrNameLst>
                                      </p:cBhvr>
                                      <p:tavLst>
                                        <p:tav tm="0">
                                          <p:val>
                                            <p:fltVal val="0"/>
                                          </p:val>
                                        </p:tav>
                                        <p:tav tm="100000">
                                          <p:val>
                                            <p:strVal val="#ppt_w"/>
                                          </p:val>
                                        </p:tav>
                                      </p:tavLst>
                                    </p:anim>
                                    <p:anim calcmode="lin" valueType="num">
                                      <p:cBhvr>
                                        <p:cTn id="53" dur="500" fill="hold"/>
                                        <p:tgtEl>
                                          <p:spTgt spid="23"/>
                                        </p:tgtEl>
                                        <p:attrNameLst>
                                          <p:attrName>ppt_h</p:attrName>
                                        </p:attrNameLst>
                                      </p:cBhvr>
                                      <p:tavLst>
                                        <p:tav tm="0">
                                          <p:val>
                                            <p:fltVal val="0"/>
                                          </p:val>
                                        </p:tav>
                                        <p:tav tm="100000">
                                          <p:val>
                                            <p:strVal val="#ppt_h"/>
                                          </p:val>
                                        </p:tav>
                                      </p:tavLst>
                                    </p:anim>
                                    <p:animEffect transition="in" filter="fade">
                                      <p:cBhvr>
                                        <p:cTn id="5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18" grpId="0" animBg="1"/>
      <p:bldP spid="29" grpId="0" animBg="1"/>
      <p:bldP spid="19" grpId="0" animBg="1"/>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Google</a:t>
            </a:r>
            <a:r>
              <a:rPr kumimoji="1" lang="ja-JP" altLang="en-US" dirty="0" smtClean="0"/>
              <a:t>が</a:t>
            </a:r>
            <a:r>
              <a:rPr kumimoji="1" lang="en-US" altLang="ja-JP" dirty="0" smtClean="0"/>
              <a:t>Android</a:t>
            </a:r>
            <a:r>
              <a:rPr lang="ja-JP" altLang="en-US" dirty="0" smtClean="0"/>
              <a:t>を無料で配布</a:t>
            </a:r>
            <a:r>
              <a:rPr kumimoji="1" lang="ja-JP" altLang="en-US" dirty="0" smtClean="0"/>
              <a:t>する理由</a:t>
            </a:r>
            <a:endParaRPr kumimoji="1" lang="ja-JP" altLang="en-US" dirty="0"/>
          </a:p>
        </p:txBody>
      </p:sp>
      <p:pic>
        <p:nvPicPr>
          <p:cNvPr id="2050" name="Picture 2" descr="C:\Users\SHOJIO~1\AppData\Local\Temp\ScreenClip.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124744"/>
            <a:ext cx="6440487" cy="3457575"/>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bwMode="auto">
          <a:xfrm>
            <a:off x="3347864" y="3573016"/>
            <a:ext cx="5544616" cy="1440160"/>
          </a:xfrm>
          <a:prstGeom prst="rect">
            <a:avLst/>
          </a:prstGeom>
          <a:solidFill>
            <a:schemeClr val="accent6">
              <a:lumMod val="75000"/>
            </a:schemeClr>
          </a:solidFill>
          <a:ln w="38100" cap="flat" cmpd="sng" algn="ctr">
            <a:solidFill>
              <a:schemeClr val="accent6">
                <a:lumMod val="60000"/>
                <a:lumOff val="4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spcBef>
                <a:spcPct val="20000"/>
              </a:spcBef>
            </a:pPr>
            <a:r>
              <a:rPr lang="en-US" altLang="ja-JP" sz="1400" dirty="0">
                <a:solidFill>
                  <a:schemeClr val="bg1"/>
                </a:solidFill>
              </a:rPr>
              <a:t>Google</a:t>
            </a:r>
            <a:r>
              <a:rPr lang="ja-JP" altLang="en-US" sz="1400" dirty="0">
                <a:solidFill>
                  <a:schemeClr val="bg1"/>
                </a:solidFill>
              </a:rPr>
              <a:t>は</a:t>
            </a:r>
            <a:r>
              <a:rPr lang="en-US" altLang="ja-JP" sz="1400" dirty="0">
                <a:solidFill>
                  <a:schemeClr val="bg1"/>
                </a:solidFill>
              </a:rPr>
              <a:t>Android</a:t>
            </a:r>
            <a:r>
              <a:rPr lang="ja-JP" altLang="en-US" sz="1400" dirty="0">
                <a:solidFill>
                  <a:schemeClr val="bg1"/>
                </a:solidFill>
              </a:rPr>
              <a:t>を無償でハードメーカーに配布しているが、既に同</a:t>
            </a:r>
            <a:r>
              <a:rPr lang="en-US" altLang="ja-JP" sz="1400" dirty="0">
                <a:solidFill>
                  <a:schemeClr val="bg1"/>
                </a:solidFill>
              </a:rPr>
              <a:t>OS</a:t>
            </a:r>
            <a:r>
              <a:rPr lang="ja-JP" altLang="en-US" sz="1400" dirty="0">
                <a:solidFill>
                  <a:schemeClr val="bg1"/>
                </a:solidFill>
              </a:rPr>
              <a:t>から開発コストをカバーできるほどの売り上げを得ていると、同社のエ リック・シュミット</a:t>
            </a:r>
            <a:r>
              <a:rPr lang="en-US" altLang="ja-JP" sz="1400" dirty="0">
                <a:solidFill>
                  <a:schemeClr val="bg1"/>
                </a:solidFill>
              </a:rPr>
              <a:t>CEO</a:t>
            </a:r>
            <a:r>
              <a:rPr lang="ja-JP" altLang="en-US" sz="1400" dirty="0">
                <a:solidFill>
                  <a:schemeClr val="bg1"/>
                </a:solidFill>
              </a:rPr>
              <a:t>が明らかにした。</a:t>
            </a:r>
            <a:r>
              <a:rPr lang="en-US" altLang="ja-JP" sz="1400" dirty="0">
                <a:solidFill>
                  <a:schemeClr val="bg1"/>
                </a:solidFill>
              </a:rPr>
              <a:t>Android</a:t>
            </a:r>
            <a:r>
              <a:rPr lang="ja-JP" altLang="en-US" sz="1400" dirty="0">
                <a:solidFill>
                  <a:schemeClr val="bg1"/>
                </a:solidFill>
              </a:rPr>
              <a:t>によってモバイルインターネットの利用者が増え、それが</a:t>
            </a:r>
            <a:r>
              <a:rPr lang="en-US" altLang="ja-JP" sz="1400" dirty="0">
                <a:solidFill>
                  <a:schemeClr val="bg1"/>
                </a:solidFill>
              </a:rPr>
              <a:t>Google</a:t>
            </a:r>
            <a:r>
              <a:rPr lang="ja-JP" altLang="en-US" sz="1400" dirty="0" err="1">
                <a:solidFill>
                  <a:schemeClr val="bg1"/>
                </a:solidFill>
              </a:rPr>
              <a:t>の広告収入増に</a:t>
            </a:r>
            <a:r>
              <a:rPr lang="ja-JP" altLang="en-US" sz="1400" dirty="0">
                <a:solidFill>
                  <a:schemeClr val="bg1"/>
                </a:solidFill>
              </a:rPr>
              <a:t>つながったた めという</a:t>
            </a:r>
            <a:r>
              <a:rPr lang="ja-JP" altLang="en-US" sz="1400" dirty="0" smtClean="0">
                <a:solidFill>
                  <a:schemeClr val="bg1"/>
                </a:solidFill>
              </a:rPr>
              <a:t>。</a:t>
            </a:r>
            <a:endParaRPr lang="en-US" altLang="ja-JP" sz="1400" dirty="0" smtClean="0">
              <a:solidFill>
                <a:schemeClr val="bg1"/>
              </a:solidFill>
            </a:endParaRPr>
          </a:p>
          <a:p>
            <a:pPr>
              <a:spcBef>
                <a:spcPct val="20000"/>
              </a:spcBef>
            </a:pPr>
            <a:r>
              <a:rPr kumimoji="0" lang="en-US" altLang="ja-JP" sz="1000" dirty="0">
                <a:solidFill>
                  <a:schemeClr val="bg1"/>
                </a:solidFill>
                <a:latin typeface="+mn-lt"/>
                <a:ea typeface="+mn-ea"/>
              </a:rPr>
              <a:t>http://www.itmedia.co.jp/news/articles/1010/08/news076.html</a:t>
            </a:r>
            <a:endParaRPr kumimoji="0" lang="ja-JP" altLang="en-US" sz="1000" b="0" i="0" u="none" strike="noStrike" cap="none" normalizeH="0" dirty="0" smtClean="0">
              <a:ln>
                <a:noFill/>
              </a:ln>
              <a:solidFill>
                <a:schemeClr val="bg1"/>
              </a:solidFill>
              <a:effectLst/>
              <a:latin typeface="+mn-lt"/>
              <a:ea typeface="+mn-ea"/>
            </a:endParaRPr>
          </a:p>
        </p:txBody>
      </p:sp>
      <p:sp>
        <p:nvSpPr>
          <p:cNvPr id="5" name="正方形/長方形 4"/>
          <p:cNvSpPr/>
          <p:nvPr/>
        </p:nvSpPr>
        <p:spPr bwMode="auto">
          <a:xfrm>
            <a:off x="3347864" y="5085184"/>
            <a:ext cx="5544616" cy="1296144"/>
          </a:xfrm>
          <a:prstGeom prst="rect">
            <a:avLst/>
          </a:prstGeom>
          <a:solidFill>
            <a:schemeClr val="accent6">
              <a:lumMod val="75000"/>
            </a:schemeClr>
          </a:solidFill>
          <a:ln w="38100" cap="flat" cmpd="sng" algn="ctr">
            <a:solidFill>
              <a:schemeClr val="accent6">
                <a:lumMod val="60000"/>
                <a:lumOff val="4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spcBef>
                <a:spcPct val="20000"/>
              </a:spcBef>
            </a:pPr>
            <a:r>
              <a:rPr lang="ja-JP" altLang="en-US" sz="1400" dirty="0">
                <a:solidFill>
                  <a:schemeClr val="bg1"/>
                </a:solidFill>
              </a:rPr>
              <a:t>同氏は、世界中の</a:t>
            </a:r>
            <a:r>
              <a:rPr lang="en-US" altLang="ja-JP" sz="1400" dirty="0">
                <a:solidFill>
                  <a:schemeClr val="bg1"/>
                </a:solidFill>
              </a:rPr>
              <a:t>Android</a:t>
            </a:r>
            <a:r>
              <a:rPr lang="ja-JP" altLang="en-US" sz="1400" dirty="0">
                <a:solidFill>
                  <a:schemeClr val="bg1"/>
                </a:solidFill>
              </a:rPr>
              <a:t>ユーザーが</a:t>
            </a:r>
            <a:r>
              <a:rPr lang="en-US" altLang="ja-JP" sz="1400" dirty="0">
                <a:solidFill>
                  <a:schemeClr val="bg1"/>
                </a:solidFill>
              </a:rPr>
              <a:t>10</a:t>
            </a:r>
            <a:r>
              <a:rPr lang="ja-JP" altLang="en-US" sz="1400" dirty="0">
                <a:solidFill>
                  <a:schemeClr val="bg1"/>
                </a:solidFill>
              </a:rPr>
              <a:t>億人に達した時、仮に一人あたり年間</a:t>
            </a:r>
            <a:r>
              <a:rPr lang="en-US" altLang="ja-JP" sz="1400" dirty="0">
                <a:solidFill>
                  <a:schemeClr val="bg1"/>
                </a:solidFill>
              </a:rPr>
              <a:t>10</a:t>
            </a:r>
            <a:r>
              <a:rPr lang="ja-JP" altLang="en-US" sz="1400" dirty="0">
                <a:solidFill>
                  <a:schemeClr val="bg1"/>
                </a:solidFill>
              </a:rPr>
              <a:t>ドル（約</a:t>
            </a:r>
            <a:r>
              <a:rPr lang="en-US" altLang="ja-JP" sz="1400" dirty="0">
                <a:solidFill>
                  <a:schemeClr val="bg1"/>
                </a:solidFill>
              </a:rPr>
              <a:t>1000</a:t>
            </a:r>
            <a:r>
              <a:rPr lang="ja-JP" altLang="en-US" sz="1400" dirty="0">
                <a:solidFill>
                  <a:schemeClr val="bg1"/>
                </a:solidFill>
              </a:rPr>
              <a:t>円）の広告収益が見込めるとすると、</a:t>
            </a:r>
            <a:r>
              <a:rPr lang="en-US" altLang="ja-JP" sz="1400" dirty="0">
                <a:solidFill>
                  <a:schemeClr val="bg1"/>
                </a:solidFill>
              </a:rPr>
              <a:t>100</a:t>
            </a:r>
            <a:r>
              <a:rPr lang="ja-JP" altLang="en-US" sz="1400" dirty="0">
                <a:solidFill>
                  <a:schemeClr val="bg1"/>
                </a:solidFill>
              </a:rPr>
              <a:t>億ドル （約</a:t>
            </a:r>
            <a:r>
              <a:rPr lang="en-US" altLang="ja-JP" sz="1400" dirty="0">
                <a:solidFill>
                  <a:schemeClr val="bg1"/>
                </a:solidFill>
              </a:rPr>
              <a:t>1</a:t>
            </a:r>
            <a:r>
              <a:rPr lang="ja-JP" altLang="en-US" sz="1400" dirty="0">
                <a:solidFill>
                  <a:schemeClr val="bg1"/>
                </a:solidFill>
              </a:rPr>
              <a:t>兆円）の収益になるだろうとも語っている。これは年商約</a:t>
            </a:r>
            <a:r>
              <a:rPr lang="en-US" altLang="ja-JP" sz="1400" dirty="0">
                <a:solidFill>
                  <a:schemeClr val="bg1"/>
                </a:solidFill>
              </a:rPr>
              <a:t>210</a:t>
            </a:r>
            <a:r>
              <a:rPr lang="ja-JP" altLang="en-US" sz="1400" dirty="0">
                <a:solidFill>
                  <a:schemeClr val="bg1"/>
                </a:solidFill>
              </a:rPr>
              <a:t>億ドル（約</a:t>
            </a:r>
            <a:r>
              <a:rPr lang="en-US" altLang="ja-JP" sz="1400" dirty="0">
                <a:solidFill>
                  <a:schemeClr val="bg1"/>
                </a:solidFill>
              </a:rPr>
              <a:t>2</a:t>
            </a:r>
            <a:r>
              <a:rPr lang="ja-JP" altLang="en-US" sz="1400" dirty="0">
                <a:solidFill>
                  <a:schemeClr val="bg1"/>
                </a:solidFill>
              </a:rPr>
              <a:t>兆</a:t>
            </a:r>
            <a:r>
              <a:rPr lang="en-US" altLang="ja-JP" sz="1400" dirty="0">
                <a:solidFill>
                  <a:schemeClr val="bg1"/>
                </a:solidFill>
              </a:rPr>
              <a:t>1</a:t>
            </a:r>
            <a:r>
              <a:rPr lang="ja-JP" altLang="en-US" sz="1400" dirty="0">
                <a:solidFill>
                  <a:schemeClr val="bg1"/>
                </a:solidFill>
              </a:rPr>
              <a:t>千万円）のグーグルにとっても十分大きな収益源になるだろう。（</a:t>
            </a:r>
            <a:r>
              <a:rPr lang="en-US" altLang="ja-JP" sz="1400" dirty="0">
                <a:solidFill>
                  <a:schemeClr val="bg1"/>
                </a:solidFill>
              </a:rPr>
              <a:t>※</a:t>
            </a:r>
            <a:r>
              <a:rPr lang="ja-JP" altLang="en-US" sz="1400" dirty="0">
                <a:solidFill>
                  <a:schemeClr val="bg1"/>
                </a:solidFill>
              </a:rPr>
              <a:t>為 替</a:t>
            </a:r>
            <a:r>
              <a:rPr lang="en-US" altLang="ja-JP" sz="1400" dirty="0">
                <a:solidFill>
                  <a:schemeClr val="bg1"/>
                </a:solidFill>
              </a:rPr>
              <a:t>1</a:t>
            </a:r>
            <a:r>
              <a:rPr lang="ja-JP" altLang="en-US" sz="1400" dirty="0">
                <a:solidFill>
                  <a:schemeClr val="bg1"/>
                </a:solidFill>
              </a:rPr>
              <a:t>ドル</a:t>
            </a:r>
            <a:r>
              <a:rPr lang="en-US" altLang="ja-JP" sz="1400" dirty="0">
                <a:solidFill>
                  <a:schemeClr val="bg1"/>
                </a:solidFill>
              </a:rPr>
              <a:t>100</a:t>
            </a:r>
            <a:r>
              <a:rPr lang="ja-JP" altLang="en-US" sz="1400" dirty="0">
                <a:solidFill>
                  <a:schemeClr val="bg1"/>
                </a:solidFill>
              </a:rPr>
              <a:t>円計算の場合）</a:t>
            </a:r>
            <a:br>
              <a:rPr lang="ja-JP" altLang="en-US" sz="1400" dirty="0">
                <a:solidFill>
                  <a:schemeClr val="bg1"/>
                </a:solidFill>
              </a:rPr>
            </a:br>
            <a:r>
              <a:rPr lang="en-US" altLang="ja-JP" sz="1000" dirty="0">
                <a:solidFill>
                  <a:schemeClr val="bg1"/>
                </a:solidFill>
              </a:rPr>
              <a:t>http://octoba.net/archives/20101008-android-news.html</a:t>
            </a:r>
            <a:endParaRPr kumimoji="0" lang="ja-JP" altLang="en-US" sz="1000" b="0" i="0" u="none" strike="noStrike" cap="none" normalizeH="0" dirty="0" smtClean="0">
              <a:ln>
                <a:noFill/>
              </a:ln>
              <a:solidFill>
                <a:schemeClr val="bg1"/>
              </a:solidFill>
              <a:effectLst/>
            </a:endParaRPr>
          </a:p>
        </p:txBody>
      </p:sp>
    </p:spTree>
    <p:extLst>
      <p:ext uri="{BB962C8B-B14F-4D97-AF65-F5344CB8AC3E}">
        <p14:creationId xmlns:p14="http://schemas.microsoft.com/office/powerpoint/2010/main" val="84179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NC標準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ACBD"/>
        </a:solidFill>
        <a:ln>
          <a:noFill/>
        </a:ln>
      </a:spPr>
      <a:bodyPr rtlCol="0" anchor="ctr"/>
      <a:lstStyle>
        <a:defPPr>
          <a:defRPr sz="1200" dirty="0">
            <a:solidFill>
              <a:srgbClr val="FFFFFF"/>
            </a:solidFill>
            <a:latin typeface="ＭＳ Ｐゴシック"/>
            <a:ea typeface="ＭＳ Ｐゴシック"/>
            <a:cs typeface="ＭＳ Ｐゴシック"/>
          </a:defRPr>
        </a:defPPr>
      </a:lstStyle>
      <a:style>
        <a:lnRef idx="2">
          <a:schemeClr val="dk1"/>
        </a:lnRef>
        <a:fillRef idx="1">
          <a:schemeClr val="lt1"/>
        </a:fillRef>
        <a:effectRef idx="0">
          <a:schemeClr val="dk1"/>
        </a:effectRef>
        <a:fontRef idx="minor">
          <a:schemeClr val="dk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NC標準テンプレート.potx</Template>
  <TotalTime>2845</TotalTime>
  <Words>3139</Words>
  <Application>Microsoft Macintosh PowerPoint</Application>
  <PresentationFormat>画面に合わせる (4:3)</PresentationFormat>
  <Paragraphs>247</Paragraphs>
  <Slides>13</Slides>
  <Notes>10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13</vt:i4>
      </vt:variant>
    </vt:vector>
  </HeadingPairs>
  <TitlesOfParts>
    <vt:vector size="22" baseType="lpstr">
      <vt:lpstr>American Typewriter</vt:lpstr>
      <vt:lpstr>Arial Black</vt:lpstr>
      <vt:lpstr>Calibri</vt:lpstr>
      <vt:lpstr>ＤＦＰ太丸ゴシック体</vt:lpstr>
      <vt:lpstr>HGP創英角ｺﾞｼｯｸUB</vt:lpstr>
      <vt:lpstr>HG丸ｺﾞｼｯｸM-PRO</vt:lpstr>
      <vt:lpstr>ＭＳ Ｐゴシック</vt:lpstr>
      <vt:lpstr>Arial</vt:lpstr>
      <vt:lpstr>NC標準テンプレート</vt:lpstr>
      <vt:lpstr>PowerPoint プレゼンテーション</vt:lpstr>
      <vt:lpstr>PowerPoint プレゼンテーション</vt:lpstr>
      <vt:lpstr>3年で何が変わるのか?</vt:lpstr>
      <vt:lpstr>トレンドのメカニズムを知り、未来を予測する</vt:lpstr>
      <vt:lpstr>歴史的背景から考えるクラウドへの期待</vt:lpstr>
      <vt:lpstr>歴史は繰り返す</vt:lpstr>
      <vt:lpstr>PowerPoint プレゼンテーション</vt:lpstr>
      <vt:lpstr>Googleは何の会社なのか？</vt:lpstr>
      <vt:lpstr>GoogleがAndroidを無料で配布する理由</vt:lpstr>
      <vt:lpstr>PowerPoint プレゼンテーション</vt:lpstr>
      <vt:lpstr>クラウドの定義／配置モデル (Deployment Model)</vt:lpstr>
      <vt:lpstr>クラウド・コンピューティングの起源とGoogleの定義</vt:lpstr>
      <vt:lpstr>「プライベート」なクラウドの登場</vt:lpstr>
    </vt:vector>
  </TitlesOfParts>
  <Company>NetCommerce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斎藤 昌義</dc:creator>
  <cp:lastModifiedBy>大越章司</cp:lastModifiedBy>
  <cp:revision>180</cp:revision>
  <dcterms:created xsi:type="dcterms:W3CDTF">2014-04-30T01:58:06Z</dcterms:created>
  <dcterms:modified xsi:type="dcterms:W3CDTF">2015-10-14T04:12:40Z</dcterms:modified>
</cp:coreProperties>
</file>