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503" r:id="rId2"/>
    <p:sldId id="566" r:id="rId3"/>
    <p:sldId id="573" r:id="rId4"/>
    <p:sldId id="586" r:id="rId5"/>
    <p:sldId id="560" r:id="rId6"/>
    <p:sldId id="576" r:id="rId7"/>
    <p:sldId id="587" r:id="rId8"/>
    <p:sldId id="504" r:id="rId9"/>
    <p:sldId id="505" r:id="rId10"/>
    <p:sldId id="519" r:id="rId11"/>
    <p:sldId id="506" r:id="rId12"/>
    <p:sldId id="507" r:id="rId13"/>
    <p:sldId id="525" r:id="rId14"/>
    <p:sldId id="513" r:id="rId15"/>
    <p:sldId id="514" r:id="rId16"/>
    <p:sldId id="521" r:id="rId17"/>
    <p:sldId id="516" r:id="rId18"/>
    <p:sldId id="530" r:id="rId19"/>
    <p:sldId id="430" r:id="rId20"/>
    <p:sldId id="431" r:id="rId21"/>
    <p:sldId id="432" r:id="rId22"/>
    <p:sldId id="433" r:id="rId23"/>
    <p:sldId id="517" r:id="rId24"/>
    <p:sldId id="522" r:id="rId25"/>
    <p:sldId id="453" r:id="rId26"/>
    <p:sldId id="520" r:id="rId27"/>
    <p:sldId id="440" r:id="rId28"/>
    <p:sldId id="552" r:id="rId29"/>
    <p:sldId id="553" r:id="rId30"/>
    <p:sldId id="557" r:id="rId31"/>
    <p:sldId id="518" r:id="rId32"/>
    <p:sldId id="523" r:id="rId33"/>
    <p:sldId id="524" r:id="rId34"/>
    <p:sldId id="529" r:id="rId35"/>
    <p:sldId id="526" r:id="rId36"/>
    <p:sldId id="585" r:id="rId37"/>
    <p:sldId id="551" r:id="rId38"/>
    <p:sldId id="527" r:id="rId39"/>
    <p:sldId id="593" r:id="rId40"/>
    <p:sldId id="594" r:id="rId41"/>
    <p:sldId id="528" r:id="rId42"/>
    <p:sldId id="555" r:id="rId43"/>
    <p:sldId id="554" r:id="rId44"/>
    <p:sldId id="595" r:id="rId45"/>
    <p:sldId id="534" r:id="rId46"/>
    <p:sldId id="548" r:id="rId47"/>
    <p:sldId id="550" r:id="rId4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9DFFFF"/>
    <a:srgbClr val="FF66FF"/>
    <a:srgbClr val="FFFF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63"/>
    <p:restoredTop sz="88164" autoAdjust="0"/>
  </p:normalViewPr>
  <p:slideViewPr>
    <p:cSldViewPr snapToGrid="0" snapToObjects="1" showGuides="1">
      <p:cViewPr varScale="1">
        <p:scale>
          <a:sx n="106" d="100"/>
          <a:sy n="106" d="100"/>
        </p:scale>
        <p:origin x="1464" y="176"/>
      </p:cViewPr>
      <p:guideLst>
        <p:guide orient="horz"/>
        <p:guide pos="5759"/>
      </p:guideLst>
    </p:cSldViewPr>
  </p:slideViewPr>
  <p:notesTextViewPr>
    <p:cViewPr>
      <p:scale>
        <a:sx n="100" d="100"/>
        <a:sy n="100" d="100"/>
      </p:scale>
      <p:origin x="0" y="0"/>
    </p:cViewPr>
  </p:notesTextViewPr>
  <p:sorterViewPr>
    <p:cViewPr>
      <p:scale>
        <a:sx n="66" d="100"/>
        <a:sy n="66" d="100"/>
      </p:scale>
      <p:origin x="0" y="-27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BBFA4-7FF9-4933-99A8-593C8DCAB425}"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kumimoji="1" lang="ja-JP" altLang="en-US"/>
        </a:p>
      </dgm:t>
    </dgm:pt>
    <dgm:pt modelId="{1C3809E2-FC57-4B81-B82B-67D6B7CAB827}">
      <dgm:prSet phldrT="[テキスト]" custT="1"/>
      <dgm:spPr/>
      <dgm:t>
        <a:bodyPr/>
        <a:lstStyle/>
        <a:p>
          <a:r>
            <a:rPr kumimoji="1" lang="ja-JP" altLang="en-US" sz="3200" dirty="0" smtClean="0"/>
            <a:t>モバイルデバイス</a:t>
          </a:r>
          <a:endParaRPr kumimoji="1" lang="ja-JP" altLang="en-US" sz="3200" dirty="0"/>
        </a:p>
      </dgm:t>
    </dgm:pt>
    <dgm:pt modelId="{A449A993-D141-4C03-925C-04D8630F2D97}" type="parTrans" cxnId="{21CA61F3-CD66-4667-8760-94B42BE169BC}">
      <dgm:prSet/>
      <dgm:spPr/>
      <dgm:t>
        <a:bodyPr/>
        <a:lstStyle/>
        <a:p>
          <a:endParaRPr kumimoji="1" lang="ja-JP" altLang="en-US"/>
        </a:p>
      </dgm:t>
    </dgm:pt>
    <dgm:pt modelId="{AA8C0FB4-E920-4316-9B67-214727A820D2}" type="sibTrans" cxnId="{21CA61F3-CD66-4667-8760-94B42BE169BC}">
      <dgm:prSet/>
      <dgm:spPr/>
      <dgm:t>
        <a:bodyPr/>
        <a:lstStyle/>
        <a:p>
          <a:endParaRPr kumimoji="1" lang="ja-JP" altLang="en-US"/>
        </a:p>
      </dgm:t>
    </dgm:pt>
    <dgm:pt modelId="{CED7EE9C-9E35-4A21-92D6-36E35C66490D}">
      <dgm:prSet phldrT="[テキスト]" custT="1"/>
      <dgm:spPr/>
      <dgm:t>
        <a:bodyPr/>
        <a:lstStyle/>
        <a:p>
          <a:r>
            <a:rPr kumimoji="1" lang="ja-JP" altLang="en-US" sz="2000" dirty="0" smtClean="0"/>
            <a:t>携帯電話回線の普及・高速化</a:t>
          </a:r>
          <a:endParaRPr kumimoji="1" lang="ja-JP" altLang="en-US" sz="2000" dirty="0"/>
        </a:p>
      </dgm:t>
    </dgm:pt>
    <dgm:pt modelId="{F4E62C81-6ED0-428A-8D5A-8EE0D42D0127}" type="parTrans" cxnId="{472D198D-3FED-4646-8396-5270893FFC8E}">
      <dgm:prSet/>
      <dgm:spPr/>
      <dgm:t>
        <a:bodyPr/>
        <a:lstStyle/>
        <a:p>
          <a:endParaRPr kumimoji="1" lang="ja-JP" altLang="en-US"/>
        </a:p>
      </dgm:t>
    </dgm:pt>
    <dgm:pt modelId="{D57E778A-1FB5-4B6F-84FA-AFDFAE6869D6}" type="sibTrans" cxnId="{472D198D-3FED-4646-8396-5270893FFC8E}">
      <dgm:prSet/>
      <dgm:spPr/>
      <dgm:t>
        <a:bodyPr/>
        <a:lstStyle/>
        <a:p>
          <a:endParaRPr kumimoji="1" lang="ja-JP" altLang="en-US"/>
        </a:p>
      </dgm:t>
    </dgm:pt>
    <dgm:pt modelId="{2D8C9D9D-3F4F-41DF-A449-02AAA490B62A}">
      <dgm:prSet phldrT="[テキスト]" custT="1"/>
      <dgm:spPr/>
      <dgm:t>
        <a:bodyPr/>
        <a:lstStyle/>
        <a:p>
          <a:r>
            <a:rPr kumimoji="1" lang="en-US" altLang="ja-JP" sz="2000" dirty="0" smtClean="0"/>
            <a:t>UI/UX</a:t>
          </a:r>
          <a:r>
            <a:rPr kumimoji="1" lang="ja-JP" altLang="en-US" sz="2000" dirty="0" smtClean="0"/>
            <a:t>の向上による裾野の拡大</a:t>
          </a:r>
          <a:endParaRPr kumimoji="1" lang="ja-JP" altLang="en-US" sz="2000" dirty="0"/>
        </a:p>
      </dgm:t>
    </dgm:pt>
    <dgm:pt modelId="{4D9E3F7A-DC77-4DA1-A3C7-8FA5ACE59E3F}" type="parTrans" cxnId="{F97401A4-E89B-4077-98DE-BFBDB62EE553}">
      <dgm:prSet/>
      <dgm:spPr/>
      <dgm:t>
        <a:bodyPr/>
        <a:lstStyle/>
        <a:p>
          <a:endParaRPr kumimoji="1" lang="ja-JP" altLang="en-US"/>
        </a:p>
      </dgm:t>
    </dgm:pt>
    <dgm:pt modelId="{FD95C341-A6BE-4783-96BB-AEB4DD93D1DA}" type="sibTrans" cxnId="{F97401A4-E89B-4077-98DE-BFBDB62EE553}">
      <dgm:prSet/>
      <dgm:spPr/>
      <dgm:t>
        <a:bodyPr/>
        <a:lstStyle/>
        <a:p>
          <a:endParaRPr kumimoji="1" lang="ja-JP" altLang="en-US"/>
        </a:p>
      </dgm:t>
    </dgm:pt>
    <dgm:pt modelId="{BBD83FBE-0E2E-41C2-BF40-DDCFD028D0AD}">
      <dgm:prSet phldrT="[テキスト]" custT="1"/>
      <dgm:spPr/>
      <dgm:t>
        <a:bodyPr/>
        <a:lstStyle/>
        <a:p>
          <a:r>
            <a:rPr kumimoji="1" lang="ja-JP" altLang="en-US" sz="2000" dirty="0" smtClean="0"/>
            <a:t>クラウドの普及・デバイスの高速化</a:t>
          </a:r>
          <a:endParaRPr kumimoji="1" lang="ja-JP" altLang="en-US" sz="2000" dirty="0"/>
        </a:p>
      </dgm:t>
    </dgm:pt>
    <dgm:pt modelId="{3C8CF588-E3DD-44CC-918D-6F12FFD677BC}" type="parTrans" cxnId="{99C39585-6B3F-4347-85FC-A5C19BC97592}">
      <dgm:prSet/>
      <dgm:spPr/>
      <dgm:t>
        <a:bodyPr/>
        <a:lstStyle/>
        <a:p>
          <a:endParaRPr kumimoji="1" lang="ja-JP" altLang="en-US"/>
        </a:p>
      </dgm:t>
    </dgm:pt>
    <dgm:pt modelId="{B40F3C91-7DF9-4C56-A44B-F82034095CF9}" type="sibTrans" cxnId="{99C39585-6B3F-4347-85FC-A5C19BC97592}">
      <dgm:prSet/>
      <dgm:spPr/>
      <dgm:t>
        <a:bodyPr/>
        <a:lstStyle/>
        <a:p>
          <a:endParaRPr kumimoji="1" lang="ja-JP" altLang="en-US"/>
        </a:p>
      </dgm:t>
    </dgm:pt>
    <dgm:pt modelId="{CC89137B-D10C-4744-AEEE-D5A43D39F8ED}" type="pres">
      <dgm:prSet presAssocID="{CF1BBFA4-7FF9-4933-99A8-593C8DCAB425}" presName="cycle" presStyleCnt="0">
        <dgm:presLayoutVars>
          <dgm:chMax val="1"/>
          <dgm:dir/>
          <dgm:animLvl val="ctr"/>
          <dgm:resizeHandles val="exact"/>
        </dgm:presLayoutVars>
      </dgm:prSet>
      <dgm:spPr/>
      <dgm:t>
        <a:bodyPr/>
        <a:lstStyle/>
        <a:p>
          <a:endParaRPr kumimoji="1" lang="ja-JP" altLang="en-US"/>
        </a:p>
      </dgm:t>
    </dgm:pt>
    <dgm:pt modelId="{88FDF7B2-68AC-4BAD-A9D0-1CE958D19CA1}" type="pres">
      <dgm:prSet presAssocID="{1C3809E2-FC57-4B81-B82B-67D6B7CAB827}" presName="centerShape" presStyleLbl="node0" presStyleIdx="0" presStyleCnt="1"/>
      <dgm:spPr/>
      <dgm:t>
        <a:bodyPr/>
        <a:lstStyle/>
        <a:p>
          <a:endParaRPr kumimoji="1" lang="ja-JP" altLang="en-US"/>
        </a:p>
      </dgm:t>
    </dgm:pt>
    <dgm:pt modelId="{5E62FB72-4360-4A2E-842F-3D65B442BB49}" type="pres">
      <dgm:prSet presAssocID="{F4E62C81-6ED0-428A-8D5A-8EE0D42D0127}" presName="parTrans" presStyleLbl="bgSibTrans2D1" presStyleIdx="0" presStyleCnt="3"/>
      <dgm:spPr/>
      <dgm:t>
        <a:bodyPr/>
        <a:lstStyle/>
        <a:p>
          <a:endParaRPr kumimoji="1" lang="ja-JP" altLang="en-US"/>
        </a:p>
      </dgm:t>
    </dgm:pt>
    <dgm:pt modelId="{BC6508DE-335D-43E1-9B90-53D85E8123E0}" type="pres">
      <dgm:prSet presAssocID="{CED7EE9C-9E35-4A21-92D6-36E35C66490D}" presName="node" presStyleLbl="node1" presStyleIdx="0" presStyleCnt="3">
        <dgm:presLayoutVars>
          <dgm:bulletEnabled val="1"/>
        </dgm:presLayoutVars>
      </dgm:prSet>
      <dgm:spPr/>
      <dgm:t>
        <a:bodyPr/>
        <a:lstStyle/>
        <a:p>
          <a:endParaRPr kumimoji="1" lang="ja-JP" altLang="en-US"/>
        </a:p>
      </dgm:t>
    </dgm:pt>
    <dgm:pt modelId="{C15FC8B5-7D65-4590-9AA0-1068B28EBFC3}" type="pres">
      <dgm:prSet presAssocID="{4D9E3F7A-DC77-4DA1-A3C7-8FA5ACE59E3F}" presName="parTrans" presStyleLbl="bgSibTrans2D1" presStyleIdx="1" presStyleCnt="3"/>
      <dgm:spPr/>
      <dgm:t>
        <a:bodyPr/>
        <a:lstStyle/>
        <a:p>
          <a:endParaRPr kumimoji="1" lang="ja-JP" altLang="en-US"/>
        </a:p>
      </dgm:t>
    </dgm:pt>
    <dgm:pt modelId="{18FD7F67-164C-4913-A2F3-A24602249C33}" type="pres">
      <dgm:prSet presAssocID="{2D8C9D9D-3F4F-41DF-A449-02AAA490B62A}" presName="node" presStyleLbl="node1" presStyleIdx="1" presStyleCnt="3">
        <dgm:presLayoutVars>
          <dgm:bulletEnabled val="1"/>
        </dgm:presLayoutVars>
      </dgm:prSet>
      <dgm:spPr/>
      <dgm:t>
        <a:bodyPr/>
        <a:lstStyle/>
        <a:p>
          <a:endParaRPr kumimoji="1" lang="ja-JP" altLang="en-US"/>
        </a:p>
      </dgm:t>
    </dgm:pt>
    <dgm:pt modelId="{6CFCA367-2498-49BE-97FF-2154529EBDE2}" type="pres">
      <dgm:prSet presAssocID="{3C8CF588-E3DD-44CC-918D-6F12FFD677BC}" presName="parTrans" presStyleLbl="bgSibTrans2D1" presStyleIdx="2" presStyleCnt="3"/>
      <dgm:spPr/>
      <dgm:t>
        <a:bodyPr/>
        <a:lstStyle/>
        <a:p>
          <a:endParaRPr kumimoji="1" lang="ja-JP" altLang="en-US"/>
        </a:p>
      </dgm:t>
    </dgm:pt>
    <dgm:pt modelId="{465688B6-37B5-4201-B182-5C6A05D2364D}" type="pres">
      <dgm:prSet presAssocID="{BBD83FBE-0E2E-41C2-BF40-DDCFD028D0AD}" presName="node" presStyleLbl="node1" presStyleIdx="2" presStyleCnt="3">
        <dgm:presLayoutVars>
          <dgm:bulletEnabled val="1"/>
        </dgm:presLayoutVars>
      </dgm:prSet>
      <dgm:spPr/>
      <dgm:t>
        <a:bodyPr/>
        <a:lstStyle/>
        <a:p>
          <a:endParaRPr kumimoji="1" lang="ja-JP" altLang="en-US"/>
        </a:p>
      </dgm:t>
    </dgm:pt>
  </dgm:ptLst>
  <dgm:cxnLst>
    <dgm:cxn modelId="{6746D6C0-8E36-4AE7-AEAC-94EE98998DDB}" type="presOf" srcId="{CED7EE9C-9E35-4A21-92D6-36E35C66490D}" destId="{BC6508DE-335D-43E1-9B90-53D85E8123E0}" srcOrd="0" destOrd="0" presId="urn:microsoft.com/office/officeart/2005/8/layout/radial4"/>
    <dgm:cxn modelId="{31281E1D-9322-4F7C-B5AE-E097AB666F9C}" type="presOf" srcId="{2D8C9D9D-3F4F-41DF-A449-02AAA490B62A}" destId="{18FD7F67-164C-4913-A2F3-A24602249C33}" srcOrd="0" destOrd="0" presId="urn:microsoft.com/office/officeart/2005/8/layout/radial4"/>
    <dgm:cxn modelId="{B1B82FF9-20FD-4F93-AE8E-D6BC62ACA38F}" type="presOf" srcId="{CF1BBFA4-7FF9-4933-99A8-593C8DCAB425}" destId="{CC89137B-D10C-4744-AEEE-D5A43D39F8ED}" srcOrd="0" destOrd="0" presId="urn:microsoft.com/office/officeart/2005/8/layout/radial4"/>
    <dgm:cxn modelId="{F97401A4-E89B-4077-98DE-BFBDB62EE553}" srcId="{1C3809E2-FC57-4B81-B82B-67D6B7CAB827}" destId="{2D8C9D9D-3F4F-41DF-A449-02AAA490B62A}" srcOrd="1" destOrd="0" parTransId="{4D9E3F7A-DC77-4DA1-A3C7-8FA5ACE59E3F}" sibTransId="{FD95C341-A6BE-4783-96BB-AEB4DD93D1DA}"/>
    <dgm:cxn modelId="{9DF07EA8-71B7-40A9-9058-5FBAD1AA7CC0}" type="presOf" srcId="{4D9E3F7A-DC77-4DA1-A3C7-8FA5ACE59E3F}" destId="{C15FC8B5-7D65-4590-9AA0-1068B28EBFC3}" srcOrd="0" destOrd="0" presId="urn:microsoft.com/office/officeart/2005/8/layout/radial4"/>
    <dgm:cxn modelId="{472D198D-3FED-4646-8396-5270893FFC8E}" srcId="{1C3809E2-FC57-4B81-B82B-67D6B7CAB827}" destId="{CED7EE9C-9E35-4A21-92D6-36E35C66490D}" srcOrd="0" destOrd="0" parTransId="{F4E62C81-6ED0-428A-8D5A-8EE0D42D0127}" sibTransId="{D57E778A-1FB5-4B6F-84FA-AFDFAE6869D6}"/>
    <dgm:cxn modelId="{C77E852B-0072-49C3-B6F8-BD2E6F3A6F54}" type="presOf" srcId="{BBD83FBE-0E2E-41C2-BF40-DDCFD028D0AD}" destId="{465688B6-37B5-4201-B182-5C6A05D2364D}" srcOrd="0" destOrd="0" presId="urn:microsoft.com/office/officeart/2005/8/layout/radial4"/>
    <dgm:cxn modelId="{99C39585-6B3F-4347-85FC-A5C19BC97592}" srcId="{1C3809E2-FC57-4B81-B82B-67D6B7CAB827}" destId="{BBD83FBE-0E2E-41C2-BF40-DDCFD028D0AD}" srcOrd="2" destOrd="0" parTransId="{3C8CF588-E3DD-44CC-918D-6F12FFD677BC}" sibTransId="{B40F3C91-7DF9-4C56-A44B-F82034095CF9}"/>
    <dgm:cxn modelId="{21CA61F3-CD66-4667-8760-94B42BE169BC}" srcId="{CF1BBFA4-7FF9-4933-99A8-593C8DCAB425}" destId="{1C3809E2-FC57-4B81-B82B-67D6B7CAB827}" srcOrd="0" destOrd="0" parTransId="{A449A993-D141-4C03-925C-04D8630F2D97}" sibTransId="{AA8C0FB4-E920-4316-9B67-214727A820D2}"/>
    <dgm:cxn modelId="{D851B4CB-680B-43F9-A8E9-15C40D4A519C}" type="presOf" srcId="{F4E62C81-6ED0-428A-8D5A-8EE0D42D0127}" destId="{5E62FB72-4360-4A2E-842F-3D65B442BB49}" srcOrd="0" destOrd="0" presId="urn:microsoft.com/office/officeart/2005/8/layout/radial4"/>
    <dgm:cxn modelId="{077BB889-A451-48A0-BF1F-A6A19A59E79B}" type="presOf" srcId="{3C8CF588-E3DD-44CC-918D-6F12FFD677BC}" destId="{6CFCA367-2498-49BE-97FF-2154529EBDE2}" srcOrd="0" destOrd="0" presId="urn:microsoft.com/office/officeart/2005/8/layout/radial4"/>
    <dgm:cxn modelId="{48EF3529-AA6D-455D-8C9F-51A917CAB904}" type="presOf" srcId="{1C3809E2-FC57-4B81-B82B-67D6B7CAB827}" destId="{88FDF7B2-68AC-4BAD-A9D0-1CE958D19CA1}" srcOrd="0" destOrd="0" presId="urn:microsoft.com/office/officeart/2005/8/layout/radial4"/>
    <dgm:cxn modelId="{B79F520F-5D8C-4AF1-B5AC-E85366BA2749}" type="presParOf" srcId="{CC89137B-D10C-4744-AEEE-D5A43D39F8ED}" destId="{88FDF7B2-68AC-4BAD-A9D0-1CE958D19CA1}" srcOrd="0" destOrd="0" presId="urn:microsoft.com/office/officeart/2005/8/layout/radial4"/>
    <dgm:cxn modelId="{2B784376-0B51-4A64-B449-0D85CC7C0E3D}" type="presParOf" srcId="{CC89137B-D10C-4744-AEEE-D5A43D39F8ED}" destId="{5E62FB72-4360-4A2E-842F-3D65B442BB49}" srcOrd="1" destOrd="0" presId="urn:microsoft.com/office/officeart/2005/8/layout/radial4"/>
    <dgm:cxn modelId="{067CC0A8-759F-4C0B-9A1E-6F57052F8CAF}" type="presParOf" srcId="{CC89137B-D10C-4744-AEEE-D5A43D39F8ED}" destId="{BC6508DE-335D-43E1-9B90-53D85E8123E0}" srcOrd="2" destOrd="0" presId="urn:microsoft.com/office/officeart/2005/8/layout/radial4"/>
    <dgm:cxn modelId="{12387512-719E-4FA0-86FD-5C25C9B8ECEE}" type="presParOf" srcId="{CC89137B-D10C-4744-AEEE-D5A43D39F8ED}" destId="{C15FC8B5-7D65-4590-9AA0-1068B28EBFC3}" srcOrd="3" destOrd="0" presId="urn:microsoft.com/office/officeart/2005/8/layout/radial4"/>
    <dgm:cxn modelId="{8A1B87EE-F015-4666-88FF-4A6D5A5F2945}" type="presParOf" srcId="{CC89137B-D10C-4744-AEEE-D5A43D39F8ED}" destId="{18FD7F67-164C-4913-A2F3-A24602249C33}" srcOrd="4" destOrd="0" presId="urn:microsoft.com/office/officeart/2005/8/layout/radial4"/>
    <dgm:cxn modelId="{BBF31B68-CD37-41B6-87BD-96BF010EE8F3}" type="presParOf" srcId="{CC89137B-D10C-4744-AEEE-D5A43D39F8ED}" destId="{6CFCA367-2498-49BE-97FF-2154529EBDE2}" srcOrd="5" destOrd="0" presId="urn:microsoft.com/office/officeart/2005/8/layout/radial4"/>
    <dgm:cxn modelId="{AB1CBB70-18C8-44FC-A99D-15B07BB16A69}" type="presParOf" srcId="{CC89137B-D10C-4744-AEEE-D5A43D39F8ED}" destId="{465688B6-37B5-4201-B182-5C6A05D2364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DF7B2-68AC-4BAD-A9D0-1CE958D19CA1}">
      <dsp:nvSpPr>
        <dsp:cNvPr id="0" name=""/>
        <dsp:cNvSpPr/>
      </dsp:nvSpPr>
      <dsp:spPr>
        <a:xfrm>
          <a:off x="2924116" y="3095612"/>
          <a:ext cx="2421472" cy="2421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モバイルデバイス</a:t>
          </a:r>
          <a:endParaRPr kumimoji="1" lang="ja-JP" altLang="en-US" sz="3200" kern="1200" dirty="0"/>
        </a:p>
      </dsp:txBody>
      <dsp:txXfrm>
        <a:off x="3278732" y="3450228"/>
        <a:ext cx="1712240" cy="1712240"/>
      </dsp:txXfrm>
    </dsp:sp>
    <dsp:sp modelId="{5E62FB72-4360-4A2E-842F-3D65B442BB49}">
      <dsp:nvSpPr>
        <dsp:cNvPr id="0" name=""/>
        <dsp:cNvSpPr/>
      </dsp:nvSpPr>
      <dsp:spPr>
        <a:xfrm rot="12900000">
          <a:off x="1175211" y="2608649"/>
          <a:ext cx="2055743" cy="69011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6508DE-335D-43E1-9B90-53D85E8123E0}">
      <dsp:nvSpPr>
        <dsp:cNvPr id="0" name=""/>
        <dsp:cNvSpPr/>
      </dsp:nvSpPr>
      <dsp:spPr>
        <a:xfrm>
          <a:off x="210900" y="1443986"/>
          <a:ext cx="2300399" cy="1840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携帯電話回線の普及・高速化</a:t>
          </a:r>
          <a:endParaRPr kumimoji="1" lang="ja-JP" altLang="en-US" sz="2000" kern="1200" dirty="0"/>
        </a:p>
      </dsp:txBody>
      <dsp:txXfrm>
        <a:off x="264801" y="1497887"/>
        <a:ext cx="2192597" cy="1732517"/>
      </dsp:txXfrm>
    </dsp:sp>
    <dsp:sp modelId="{C15FC8B5-7D65-4590-9AA0-1068B28EBFC3}">
      <dsp:nvSpPr>
        <dsp:cNvPr id="0" name=""/>
        <dsp:cNvSpPr/>
      </dsp:nvSpPr>
      <dsp:spPr>
        <a:xfrm rot="16200000">
          <a:off x="3106980" y="1603034"/>
          <a:ext cx="2055743" cy="69011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FD7F67-164C-4913-A2F3-A24602249C33}">
      <dsp:nvSpPr>
        <dsp:cNvPr id="0" name=""/>
        <dsp:cNvSpPr/>
      </dsp:nvSpPr>
      <dsp:spPr>
        <a:xfrm>
          <a:off x="2984652" y="62"/>
          <a:ext cx="2300399" cy="18403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en-US" altLang="ja-JP" sz="2000" kern="1200" dirty="0" smtClean="0"/>
            <a:t>UI/UX</a:t>
          </a:r>
          <a:r>
            <a:rPr kumimoji="1" lang="ja-JP" altLang="en-US" sz="2000" kern="1200" dirty="0" smtClean="0"/>
            <a:t>の向上による裾野の拡大</a:t>
          </a:r>
          <a:endParaRPr kumimoji="1" lang="ja-JP" altLang="en-US" sz="2000" kern="1200" dirty="0"/>
        </a:p>
      </dsp:txBody>
      <dsp:txXfrm>
        <a:off x="3038553" y="53963"/>
        <a:ext cx="2192597" cy="1732517"/>
      </dsp:txXfrm>
    </dsp:sp>
    <dsp:sp modelId="{6CFCA367-2498-49BE-97FF-2154529EBDE2}">
      <dsp:nvSpPr>
        <dsp:cNvPr id="0" name=""/>
        <dsp:cNvSpPr/>
      </dsp:nvSpPr>
      <dsp:spPr>
        <a:xfrm rot="19500000">
          <a:off x="5038749" y="2608649"/>
          <a:ext cx="2055743" cy="69011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5688B6-37B5-4201-B182-5C6A05D2364D}">
      <dsp:nvSpPr>
        <dsp:cNvPr id="0" name=""/>
        <dsp:cNvSpPr/>
      </dsp:nvSpPr>
      <dsp:spPr>
        <a:xfrm>
          <a:off x="5758405" y="1443986"/>
          <a:ext cx="2300399" cy="184031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クラウドの普及・デバイスの高速化</a:t>
          </a:r>
          <a:endParaRPr kumimoji="1" lang="ja-JP" altLang="en-US" sz="2000" kern="1200" dirty="0"/>
        </a:p>
      </dsp:txBody>
      <dsp:txXfrm>
        <a:off x="5812306" y="1497887"/>
        <a:ext cx="2192597" cy="173251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2015/10/14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2015/10/14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パソコンの出荷台数の減少が止りません。</a:t>
            </a:r>
            <a:r>
              <a:rPr kumimoji="1" lang="en-US" altLang="ja-JP" dirty="0" smtClean="0"/>
              <a:t>3</a:t>
            </a:r>
            <a:r>
              <a:rPr kumimoji="1" lang="ja-JP" altLang="en-US" dirty="0" smtClean="0"/>
              <a:t>月の日経に、ほぼ半減という記事が載っていました。</a:t>
            </a:r>
            <a:endParaRPr kumimoji="1" lang="en-US" altLang="ja-JP" dirty="0" smtClean="0"/>
          </a:p>
          <a:p>
            <a:r>
              <a:rPr kumimoji="1" lang="ja-JP" altLang="en-US" dirty="0" smtClean="0"/>
              <a:t>買替え需要の反動という要因はあるにせよ、かなり急激な変化と言えるでしょう。</a:t>
            </a:r>
            <a:endParaRPr kumimoji="1" lang="en-US" altLang="ja-JP" dirty="0" smtClean="0"/>
          </a:p>
          <a:p>
            <a:endParaRPr kumimoji="1" lang="en-US" altLang="ja-JP" dirty="0" smtClean="0"/>
          </a:p>
          <a:p>
            <a:r>
              <a:rPr kumimoji="1" lang="ja-JP" altLang="en-US" dirty="0" smtClean="0"/>
              <a:t>この記事に限らず、皆さんも実感として、</a:t>
            </a:r>
            <a:r>
              <a:rPr kumimoji="1" lang="en-US" altLang="ja-JP" dirty="0" smtClean="0"/>
              <a:t>PC</a:t>
            </a:r>
            <a:r>
              <a:rPr kumimoji="1" lang="ja-JP" altLang="en-US" dirty="0" smtClean="0"/>
              <a:t>からスマホ</a:t>
            </a:r>
            <a:r>
              <a:rPr kumimoji="1" lang="en-US" altLang="ja-JP" dirty="0" smtClean="0"/>
              <a:t>/</a:t>
            </a:r>
            <a:r>
              <a:rPr kumimoji="1" lang="ja-JP" altLang="en-US" dirty="0" smtClean="0"/>
              <a:t>タブレットへの移行ということは実感として感じておられると思います。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4028753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モバイルが、パソコンと異なる大きな特徴のひとつに位置情報を使えることがあります。例えば、モバイルの代表格であるスマートフォンには、位置情報を取得する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Global Positioning Systems</a:t>
            </a:r>
            <a:r>
              <a:rPr kumimoji="1" lang="ja-JP" altLang="ja-JP" sz="1200" kern="1200" dirty="0" smtClean="0">
                <a:solidFill>
                  <a:schemeClr val="tx1"/>
                </a:solidFill>
                <a:effectLst/>
                <a:latin typeface="+mn-lt"/>
                <a:ea typeface="+mn-ea"/>
                <a:cs typeface="+mn-cs"/>
              </a:rPr>
              <a:t>）機能が組み込まれています。また、常に携帯し常にインターネットに繋がっています。据え付けタイプのパソコンでは、このようなサービスを利用することはできません。また、持ち運びができるノートパソコンも</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機能を搭載しているものはほとんどなく、簡単には使えません。</a:t>
            </a:r>
          </a:p>
          <a:p>
            <a:r>
              <a:rPr kumimoji="1" lang="ja-JP" altLang="ja-JP" sz="1200" kern="1200" dirty="0" smtClean="0">
                <a:solidFill>
                  <a:schemeClr val="tx1"/>
                </a:solidFill>
                <a:effectLst/>
                <a:latin typeface="+mn-lt"/>
                <a:ea typeface="+mn-ea"/>
                <a:cs typeface="+mn-cs"/>
              </a:rPr>
              <a:t>例えば、昔は、地図は書店で購入するものでしたが、今ではスマートフォンで地図を閲覧できるようになりました。また、</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とスマートフォンに内蔵されたコンパス機能を利用して、自分の現在位置やどちらを向いているかを知ることができます。</a:t>
            </a:r>
          </a:p>
          <a:p>
            <a:r>
              <a:rPr kumimoji="1" lang="ja-JP" altLang="ja-JP" sz="1200" kern="1200" dirty="0" smtClean="0">
                <a:solidFill>
                  <a:schemeClr val="tx1"/>
                </a:solidFill>
                <a:effectLst/>
                <a:latin typeface="+mn-lt"/>
                <a:ea typeface="+mn-ea"/>
                <a:cs typeface="+mn-cs"/>
              </a:rPr>
              <a:t>これら機能を利用して、待ち合わせの相手とお互いに自分の位置情報を知らせあって行き違いにならないようにすることもできるようになりました。また、周辺のお勧めのお店を探すことや、知らない土地でタクシー会社に自分の位置情報を知らせ、確実に向かえに来てくれるサービスも登場しています。</a:t>
            </a:r>
          </a:p>
          <a:p>
            <a:r>
              <a:rPr kumimoji="1" lang="ja-JP" altLang="ja-JP" sz="1200" kern="1200" dirty="0" smtClean="0">
                <a:solidFill>
                  <a:schemeClr val="tx1"/>
                </a:solidFill>
                <a:effectLst/>
                <a:latin typeface="+mn-lt"/>
                <a:ea typeface="+mn-ea"/>
                <a:cs typeface="+mn-cs"/>
              </a:rPr>
              <a:t>最近では、カーナビも、スマートフォンやタブレットで使えるようになりました。インターネットにつながっているので、移動先でお勧めレストランが紹介され割引クーポンを受け取ることもできます。また、その時々の催しの紹介、レストランや宿泊施設の予約、観光ツアーの予約などもできるようになりました。</a:t>
            </a:r>
          </a:p>
          <a:p>
            <a:r>
              <a:rPr kumimoji="1" lang="ja-JP" altLang="ja-JP" sz="1200" kern="1200" dirty="0" smtClean="0">
                <a:solidFill>
                  <a:schemeClr val="tx1"/>
                </a:solidFill>
                <a:effectLst/>
                <a:latin typeface="+mn-lt"/>
                <a:ea typeface="+mn-ea"/>
                <a:cs typeface="+mn-cs"/>
              </a:rPr>
              <a:t>また、代表的な地図サービスである</a:t>
            </a:r>
            <a:r>
              <a:rPr kumimoji="1" lang="en-US" altLang="ja-JP" sz="1200" kern="1200" dirty="0" smtClean="0">
                <a:solidFill>
                  <a:schemeClr val="tx1"/>
                </a:solidFill>
                <a:effectLst/>
                <a:latin typeface="+mn-lt"/>
                <a:ea typeface="+mn-ea"/>
                <a:cs typeface="+mn-cs"/>
              </a:rPr>
              <a:t>Google Maps</a:t>
            </a:r>
            <a:r>
              <a:rPr kumimoji="1" lang="ja-JP" altLang="ja-JP" sz="1200" kern="1200" dirty="0" smtClean="0">
                <a:solidFill>
                  <a:schemeClr val="tx1"/>
                </a:solidFill>
                <a:effectLst/>
                <a:latin typeface="+mn-lt"/>
                <a:ea typeface="+mn-ea"/>
                <a:cs typeface="+mn-cs"/>
              </a:rPr>
              <a:t>では、膨大な数のスマートフォン・ユーザーの位置情報と移動履歴を匿名で取得し、それを解析することで、道路の渋滞状況を地図上に表示してくれるサービスも提供しています。</a:t>
            </a:r>
          </a:p>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2544409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外出先で何かを見つけたり思いついたりすると、すぐに投稿し、いろいろな人に知らせることができるのも、モバイルの使い方です。このように、一般の人が情報を発信できる仕組みは、</a:t>
            </a:r>
            <a:r>
              <a:rPr kumimoji="1" lang="en-US" altLang="ja-JP" sz="1200" kern="1200" dirty="0" smtClean="0">
                <a:solidFill>
                  <a:schemeClr val="tx1"/>
                </a:solidFill>
                <a:effectLst/>
                <a:latin typeface="+mn-lt"/>
                <a:ea typeface="+mn-ea"/>
                <a:cs typeface="+mn-cs"/>
              </a:rPr>
              <a:t>UGM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User Generated Media</a:t>
            </a:r>
            <a:r>
              <a:rPr kumimoji="1" lang="ja-JP" altLang="ja-JP" sz="1200" kern="1200" dirty="0" smtClean="0">
                <a:solidFill>
                  <a:schemeClr val="tx1"/>
                </a:solidFill>
                <a:effectLst/>
                <a:latin typeface="+mn-lt"/>
                <a:ea typeface="+mn-ea"/>
                <a:cs typeface="+mn-cs"/>
              </a:rPr>
              <a:t>）と呼ばれています。</a:t>
            </a:r>
          </a:p>
          <a:p>
            <a:r>
              <a:rPr kumimoji="1" lang="ja-JP" altLang="ja-JP" sz="1200" kern="1200" dirty="0" smtClean="0">
                <a:solidFill>
                  <a:schemeClr val="tx1"/>
                </a:solidFill>
                <a:effectLst/>
                <a:latin typeface="+mn-lt"/>
                <a:ea typeface="+mn-ea"/>
                <a:cs typeface="+mn-cs"/>
              </a:rPr>
              <a:t>インターネットが普及しはじめた頃、企業などがホームページで情報を一方的に発信するのが一般的でした。しかし、ブログや口コミサイトなどが登場し、だれもが情報を投稿し公開できるようになったのです。さらに、発信した情報にコメントをつける仕組みが登場しました。このような、一方的な発信から双方にやり取りができる仕組みへの進化は、当時</a:t>
            </a:r>
            <a:r>
              <a:rPr kumimoji="1" lang="en-US" altLang="ja-JP" sz="1200" kern="1200" dirty="0" smtClean="0">
                <a:solidFill>
                  <a:schemeClr val="tx1"/>
                </a:solidFill>
                <a:effectLst/>
                <a:latin typeface="+mn-lt"/>
                <a:ea typeface="+mn-ea"/>
                <a:cs typeface="+mn-cs"/>
              </a:rPr>
              <a:t>Web2.0</a:t>
            </a:r>
            <a:r>
              <a:rPr kumimoji="1" lang="ja-JP" altLang="ja-JP" sz="1200" kern="1200" dirty="0" smtClean="0">
                <a:solidFill>
                  <a:schemeClr val="tx1"/>
                </a:solidFill>
                <a:effectLst/>
                <a:latin typeface="+mn-lt"/>
                <a:ea typeface="+mn-ea"/>
                <a:cs typeface="+mn-cs"/>
              </a:rPr>
              <a:t>と言われていました。</a:t>
            </a:r>
            <a:r>
              <a:rPr kumimoji="1" lang="en-US" altLang="ja-JP" sz="1200" kern="1200" dirty="0" smtClean="0">
                <a:solidFill>
                  <a:schemeClr val="tx1"/>
                </a:solidFill>
                <a:effectLst/>
                <a:latin typeface="+mn-lt"/>
                <a:ea typeface="+mn-ea"/>
                <a:cs typeface="+mn-cs"/>
              </a:rPr>
              <a:t>2001</a:t>
            </a:r>
            <a:r>
              <a:rPr kumimoji="1" lang="ja-JP" altLang="ja-JP" sz="1200" kern="1200" dirty="0" smtClean="0">
                <a:solidFill>
                  <a:schemeClr val="tx1"/>
                </a:solidFill>
                <a:effectLst/>
                <a:latin typeface="+mn-lt"/>
                <a:ea typeface="+mn-ea"/>
                <a:cs typeface="+mn-cs"/>
              </a:rPr>
              <a:t>年から運営され世界中のボランティアが運営している百科事典</a:t>
            </a:r>
            <a:r>
              <a:rPr kumimoji="1" lang="en-US" altLang="ja-JP" sz="1200" kern="1200" dirty="0" smtClean="0">
                <a:solidFill>
                  <a:schemeClr val="tx1"/>
                </a:solidFill>
                <a:effectLst/>
                <a:latin typeface="+mn-lt"/>
                <a:ea typeface="+mn-ea"/>
                <a:cs typeface="+mn-cs"/>
              </a:rPr>
              <a:t>Wikipedia</a:t>
            </a:r>
            <a:r>
              <a:rPr kumimoji="1" lang="ja-JP" altLang="ja-JP" sz="1200" kern="1200" dirty="0" smtClean="0">
                <a:solidFill>
                  <a:schemeClr val="tx1"/>
                </a:solidFill>
                <a:effectLst/>
                <a:latin typeface="+mn-lt"/>
                <a:ea typeface="+mn-ea"/>
                <a:cs typeface="+mn-cs"/>
              </a:rPr>
              <a:t>は、こんな</a:t>
            </a:r>
            <a:r>
              <a:rPr kumimoji="1" lang="en-US" altLang="ja-JP" sz="1200" kern="1200" dirty="0" smtClean="0">
                <a:solidFill>
                  <a:schemeClr val="tx1"/>
                </a:solidFill>
                <a:effectLst/>
                <a:latin typeface="+mn-lt"/>
                <a:ea typeface="+mn-ea"/>
                <a:cs typeface="+mn-cs"/>
              </a:rPr>
              <a:t>UGM</a:t>
            </a:r>
            <a:r>
              <a:rPr kumimoji="1" lang="ja-JP" altLang="ja-JP" sz="1200" kern="1200" dirty="0" smtClean="0">
                <a:solidFill>
                  <a:schemeClr val="tx1"/>
                </a:solidFill>
                <a:effectLst/>
                <a:latin typeface="+mn-lt"/>
                <a:ea typeface="+mn-ea"/>
                <a:cs typeface="+mn-cs"/>
              </a:rPr>
              <a:t>の先駆け的存在です。</a:t>
            </a:r>
          </a:p>
          <a:p>
            <a:r>
              <a:rPr kumimoji="1" lang="ja-JP" altLang="ja-JP" sz="1200" kern="1200" dirty="0" smtClean="0">
                <a:solidFill>
                  <a:schemeClr val="tx1"/>
                </a:solidFill>
                <a:effectLst/>
                <a:latin typeface="+mn-lt"/>
                <a:ea typeface="+mn-ea"/>
                <a:cs typeface="+mn-cs"/>
              </a:rPr>
              <a:t>さらに、</a:t>
            </a:r>
            <a:r>
              <a:rPr kumimoji="1" lang="en-US" altLang="ja-JP" sz="1200" kern="1200" dirty="0" smtClean="0">
                <a:solidFill>
                  <a:schemeClr val="tx1"/>
                </a:solidFill>
                <a:effectLst/>
                <a:latin typeface="+mn-lt"/>
                <a:ea typeface="+mn-ea"/>
                <a:cs typeface="+mn-cs"/>
              </a:rPr>
              <a:t>2004</a:t>
            </a:r>
            <a:r>
              <a:rPr kumimoji="1" lang="ja-JP" altLang="ja-JP" sz="1200" kern="1200" dirty="0" smtClean="0">
                <a:solidFill>
                  <a:schemeClr val="tx1"/>
                </a:solidFill>
                <a:effectLst/>
                <a:latin typeface="+mn-lt"/>
                <a:ea typeface="+mn-ea"/>
                <a:cs typeface="+mn-cs"/>
              </a:rPr>
              <a:t>年には</a:t>
            </a:r>
            <a:r>
              <a:rPr kumimoji="1" lang="en-US" altLang="ja-JP" sz="1200" kern="1200" dirty="0" err="1" smtClean="0">
                <a:solidFill>
                  <a:schemeClr val="tx1"/>
                </a:solidFill>
                <a:effectLst/>
                <a:latin typeface="+mn-lt"/>
                <a:ea typeface="+mn-ea"/>
                <a:cs typeface="+mn-cs"/>
              </a:rPr>
              <a:t>Mixi</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Facebook</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など、</a:t>
            </a:r>
            <a:r>
              <a:rPr kumimoji="1" lang="en-US" altLang="ja-JP" sz="1200" kern="1200" dirty="0" smtClean="0">
                <a:solidFill>
                  <a:schemeClr val="tx1"/>
                </a:solidFill>
                <a:effectLst/>
                <a:latin typeface="+mn-lt"/>
                <a:ea typeface="+mn-ea"/>
                <a:cs typeface="+mn-cs"/>
              </a:rPr>
              <a:t>SNS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Social Media Service</a:t>
            </a:r>
            <a:r>
              <a:rPr kumimoji="1" lang="ja-JP" altLang="ja-JP" sz="1200" kern="1200" dirty="0" smtClean="0">
                <a:solidFill>
                  <a:schemeClr val="tx1"/>
                </a:solidFill>
                <a:effectLst/>
                <a:latin typeface="+mn-lt"/>
                <a:ea typeface="+mn-ea"/>
                <a:cs typeface="+mn-cs"/>
              </a:rPr>
              <a:t>）といわれるサービスが誕生しています。</a:t>
            </a:r>
          </a:p>
          <a:p>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発売は、この</a:t>
            </a:r>
            <a:r>
              <a:rPr kumimoji="1" lang="en-US" altLang="ja-JP" sz="1200" kern="1200" dirty="0" smtClean="0">
                <a:solidFill>
                  <a:schemeClr val="tx1"/>
                </a:solidFill>
                <a:effectLst/>
                <a:latin typeface="+mn-lt"/>
                <a:ea typeface="+mn-ea"/>
                <a:cs typeface="+mn-cs"/>
              </a:rPr>
              <a:t>SNS</a:t>
            </a:r>
            <a:r>
              <a:rPr kumimoji="1" lang="ja-JP" altLang="ja-JP" sz="1200" kern="1200" dirty="0" smtClean="0">
                <a:solidFill>
                  <a:schemeClr val="tx1"/>
                </a:solidFill>
                <a:effectLst/>
                <a:latin typeface="+mn-lt"/>
                <a:ea typeface="+mn-ea"/>
                <a:cs typeface="+mn-cs"/>
              </a:rPr>
              <a:t>の普及を加速度的に拡大させました。直感的な操作、内蔵されたカメラで写真や動画を撮影し、その場で投稿でき、</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を使って位置情報を付け加えることもできます。</a:t>
            </a:r>
          </a:p>
          <a:p>
            <a:r>
              <a:rPr kumimoji="1" lang="ja-JP" altLang="ja-JP" sz="1200" kern="1200" dirty="0" smtClean="0">
                <a:solidFill>
                  <a:schemeClr val="tx1"/>
                </a:solidFill>
                <a:effectLst/>
                <a:latin typeface="+mn-lt"/>
                <a:ea typeface="+mn-ea"/>
                <a:cs typeface="+mn-cs"/>
              </a:rPr>
              <a:t>ライブ感あふれる情報を誰もが簡単に発信でき、また、友達に知らせることや共有することができるようになりました。</a:t>
            </a:r>
          </a:p>
          <a:p>
            <a:r>
              <a:rPr kumimoji="1" lang="ja-JP" altLang="ja-JP" sz="1200" kern="1200" dirty="0" smtClean="0">
                <a:solidFill>
                  <a:schemeClr val="tx1"/>
                </a:solidFill>
                <a:effectLst/>
                <a:latin typeface="+mn-lt"/>
                <a:ea typeface="+mn-ea"/>
                <a:cs typeface="+mn-cs"/>
              </a:rPr>
              <a:t>こうして投稿された膨大な情報は、ビッグデータとなります。こうなると、もはや「投稿された個別情報」ではありません。商品やサービスについての評判、人と人のつながり、地域の話題など、ビジネスに直結する情報の源泉です。このような情報をうまく活かして、広告や宣伝、マーケティング、ビジネス戦略などに結びつけてゆこうという取り組みが始まりつつあ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これについては、</a:t>
            </a:r>
            <a:r>
              <a:rPr kumimoji="1" lang="ja-JP" altLang="en-US" sz="1200" kern="1200" dirty="0" smtClean="0">
                <a:solidFill>
                  <a:schemeClr val="tx1"/>
                </a:solidFill>
                <a:effectLst/>
                <a:latin typeface="+mn-lt"/>
                <a:ea typeface="+mn-ea"/>
                <a:cs typeface="+mn-cs"/>
              </a:rPr>
              <a:t>塾の別の回で</a:t>
            </a:r>
            <a:r>
              <a:rPr kumimoji="1" lang="ja-JP" altLang="ja-JP" sz="1200" kern="1200" dirty="0" smtClean="0">
                <a:solidFill>
                  <a:schemeClr val="tx1"/>
                </a:solidFill>
                <a:effectLst/>
                <a:latin typeface="+mn-lt"/>
                <a:ea typeface="+mn-ea"/>
                <a:cs typeface="+mn-cs"/>
              </a:rPr>
              <a:t>詳しく紹介させて頂きます。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2830014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971049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クラウドとモバイル・デバイスは、それらが生まれた時から切っても切れない関係にありました。</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シュミット氏が「クラウド・コンピューティング」という言葉をはじめて使ったとき、「手元にあるあらゆる端末」からアクセスでき、それに必要なのは「ブラウザとインターネットへのアクセス」だと述べていましたが、これが、現在のモバイル・デバイスの基本的な設計思想に引き継がれています。</a:t>
            </a:r>
          </a:p>
          <a:p>
            <a:r>
              <a:rPr kumimoji="1" lang="ja-JP" altLang="ja-JP" sz="1200" kern="1200" dirty="0" smtClean="0">
                <a:solidFill>
                  <a:schemeClr val="tx1"/>
                </a:solidFill>
                <a:effectLst/>
                <a:latin typeface="+mn-lt"/>
                <a:ea typeface="+mn-ea"/>
                <a:cs typeface="+mn-cs"/>
              </a:rPr>
              <a:t>この言葉が意味するところは、デバイスの大きさや基本ソフトの種類 （</a:t>
            </a:r>
            <a:r>
              <a:rPr kumimoji="1" lang="en-US" altLang="ja-JP" sz="1200" kern="1200" dirty="0" smtClean="0">
                <a:solidFill>
                  <a:schemeClr val="tx1"/>
                </a:solidFill>
                <a:effectLst/>
                <a:latin typeface="+mn-lt"/>
                <a:ea typeface="+mn-ea"/>
                <a:cs typeface="+mn-cs"/>
              </a:rPr>
              <a:t>Windows</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Mac</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iOS</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など）に関係なく、</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ブラウザさえ搭載されていれば、等しくクラウド・サービスを受けられるということです。</a:t>
            </a:r>
          </a:p>
          <a:p>
            <a:r>
              <a:rPr kumimoji="1" lang="ja-JP" altLang="ja-JP" sz="1200" kern="1200" dirty="0" smtClean="0">
                <a:solidFill>
                  <a:schemeClr val="tx1"/>
                </a:solidFill>
                <a:effectLst/>
                <a:latin typeface="+mn-lt"/>
                <a:ea typeface="+mn-ea"/>
                <a:cs typeface="+mn-cs"/>
              </a:rPr>
              <a:t>クラウドを利用するクライアントとして重要なのはブラウザが使えることであって、ハードウェアや基本ソフトでは無いということなのです。つまり、モバイル・デバイスは、「クラウドの持つ機能や性能を、ブラウザを介して利用するためのデバイス」として誕生したのです。</a:t>
            </a:r>
          </a:p>
          <a:p>
            <a:r>
              <a:rPr kumimoji="1" lang="ja-JP" altLang="ja-JP" sz="1200" kern="1200" dirty="0" smtClean="0">
                <a:solidFill>
                  <a:schemeClr val="tx1"/>
                </a:solidFill>
                <a:effectLst/>
                <a:latin typeface="+mn-lt"/>
                <a:ea typeface="+mn-ea"/>
                <a:cs typeface="+mn-cs"/>
              </a:rPr>
              <a:t>このように、クラウドの誕生時点でクライアントはブラウザを使うことが想定されていましたが、クラウドがブラウザをクライアントとして選んだというよりも、ブラウザの技術革新がクラウド誕生のきっかけになったという見方もできます。この点については後述します。</a:t>
            </a:r>
          </a:p>
          <a:p>
            <a:r>
              <a:rPr kumimoji="1" lang="ja-JP" altLang="ja-JP" sz="1200" kern="1200" dirty="0" smtClean="0">
                <a:solidFill>
                  <a:schemeClr val="tx1"/>
                </a:solidFill>
                <a:effectLst/>
                <a:latin typeface="+mn-lt"/>
                <a:ea typeface="+mn-ea"/>
                <a:cs typeface="+mn-cs"/>
              </a:rPr>
              <a:t>そして、シュミット氏はアプリケーションを動かす環境</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プラットフォーム</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が大きく変わることを示唆していました。この言葉の意味をきちんと理解するためには、当時のクライアントがどのようなものであったの</a:t>
            </a:r>
            <a:r>
              <a:rPr kumimoji="1" lang="ja-JP" altLang="ja-JP" sz="1200" kern="1200" dirty="0" err="1" smtClean="0">
                <a:solidFill>
                  <a:schemeClr val="tx1"/>
                </a:solidFill>
                <a:effectLst/>
                <a:latin typeface="+mn-lt"/>
                <a:ea typeface="+mn-ea"/>
                <a:cs typeface="+mn-cs"/>
              </a:rPr>
              <a:t>か</a:t>
            </a:r>
            <a:r>
              <a:rPr kumimoji="1" lang="ja-JP" altLang="ja-JP" sz="1200" kern="1200" dirty="0" smtClean="0">
                <a:solidFill>
                  <a:schemeClr val="tx1"/>
                </a:solidFill>
                <a:effectLst/>
                <a:latin typeface="+mn-lt"/>
                <a:ea typeface="+mn-ea"/>
                <a:cs typeface="+mn-cs"/>
              </a:rPr>
              <a:t>、それがどのようにクラウドにシフトしていったのかを整理しておかなければなりません。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1370509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モバイル・デバイスの登場以前、</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パソコンが一般的でした。パソコン市場の</a:t>
            </a:r>
            <a:r>
              <a:rPr kumimoji="1" lang="en-US" altLang="ja-JP" sz="1200" kern="1200" dirty="0" smtClean="0">
                <a:solidFill>
                  <a:schemeClr val="tx1"/>
                </a:solidFill>
                <a:effectLst/>
                <a:latin typeface="+mn-lt"/>
                <a:ea typeface="+mn-ea"/>
                <a:cs typeface="+mn-cs"/>
              </a:rPr>
              <a:t>90%</a:t>
            </a:r>
            <a:r>
              <a:rPr kumimoji="1" lang="ja-JP" altLang="ja-JP" sz="1200" kern="1200" dirty="0" smtClean="0">
                <a:solidFill>
                  <a:schemeClr val="tx1"/>
                </a:solidFill>
                <a:effectLst/>
                <a:latin typeface="+mn-lt"/>
                <a:ea typeface="+mn-ea"/>
                <a:cs typeface="+mn-cs"/>
              </a:rPr>
              <a:t>以上が</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パソコンだった時期もあります。なぜ、それほどにシェアが高まったのでしょうか？ そして、なぜ今、モバイル・デバイスへの移行が始まったのでしょうか？ </a:t>
            </a:r>
          </a:p>
          <a:p>
            <a:r>
              <a:rPr kumimoji="1" lang="ja-JP" altLang="ja-JP" sz="1200" kern="1200" dirty="0" smtClean="0">
                <a:solidFill>
                  <a:schemeClr val="tx1"/>
                </a:solidFill>
                <a:effectLst/>
                <a:latin typeface="+mn-lt"/>
                <a:ea typeface="+mn-ea"/>
                <a:cs typeface="+mn-cs"/>
              </a:rPr>
              <a:t>初期のパソコンが登場した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年代には、様々な企業がパソコンを開発・販売していました。なかでも企業ユーザーに信頼されていたのが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製品でした。その後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機の参入により価格が下落、そのシェアを伸ばしたのです。互換機のシェアが高くなると、そのためのアプリケーション・ソフトが数多く開発されるようになり、さらに互換機のシェアがさらに伸びるという循環が生まれました。</a:t>
            </a:r>
          </a:p>
          <a:p>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製品および互換機には、</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のプロセッサーが使われていました。そして、</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は、これらのパソコンで動く</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を開発し、この組合せ（</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と呼ばれることがあります）が標準的なクライアントになったのです。このような、ハードウェアと基本ソフトの組合せを「プラットフォーム」と呼びます。</a:t>
            </a:r>
          </a:p>
          <a:p>
            <a:r>
              <a:rPr kumimoji="1" lang="ja-JP" altLang="ja-JP" sz="1200" kern="1200" dirty="0" smtClean="0">
                <a:solidFill>
                  <a:schemeClr val="tx1"/>
                </a:solidFill>
                <a:effectLst/>
                <a:latin typeface="+mn-lt"/>
                <a:ea typeface="+mn-ea"/>
                <a:cs typeface="+mn-cs"/>
              </a:rPr>
              <a:t>一方、ソフトウェアを開発する側にとっては、いくつもの異なるプラットフォームが混在している環境は、それぞれに別々のソフトを開発しなければならず、手間もコストも掛かります。そのため、最もシェアの大きい</a:t>
            </a:r>
            <a:r>
              <a:rPr kumimoji="1" lang="en-US" altLang="ja-JP" sz="1200" kern="1200" dirty="0" smtClean="0">
                <a:solidFill>
                  <a:schemeClr val="tx1"/>
                </a:solidFill>
                <a:effectLst/>
                <a:latin typeface="+mn-lt"/>
                <a:ea typeface="+mn-ea"/>
                <a:cs typeface="+mn-cs"/>
              </a:rPr>
              <a:t>Wintel</a:t>
            </a:r>
            <a:r>
              <a:rPr kumimoji="1" lang="ja-JP" altLang="ja-JP" sz="1200" kern="1200" dirty="0" err="1" smtClean="0">
                <a:solidFill>
                  <a:schemeClr val="tx1"/>
                </a:solidFill>
                <a:effectLst/>
                <a:latin typeface="+mn-lt"/>
                <a:ea typeface="+mn-ea"/>
                <a:cs typeface="+mn-cs"/>
              </a:rPr>
              <a:t>での</a:t>
            </a:r>
            <a:r>
              <a:rPr kumimoji="1" lang="ja-JP" altLang="ja-JP" sz="1200" kern="1200" dirty="0" smtClean="0">
                <a:solidFill>
                  <a:schemeClr val="tx1"/>
                </a:solidFill>
                <a:effectLst/>
                <a:latin typeface="+mn-lt"/>
                <a:ea typeface="+mn-ea"/>
                <a:cs typeface="+mn-cs"/>
              </a:rPr>
              <a:t>開発が増えて、さらにシェアを拡大していったのです。</a:t>
            </a:r>
          </a:p>
          <a:p>
            <a:r>
              <a:rPr kumimoji="1" lang="ja-JP" altLang="ja-JP" sz="1200" kern="1200" dirty="0" smtClean="0">
                <a:solidFill>
                  <a:schemeClr val="tx1"/>
                </a:solidFill>
                <a:effectLst/>
                <a:latin typeface="+mn-lt"/>
                <a:ea typeface="+mn-ea"/>
                <a:cs typeface="+mn-cs"/>
              </a:rPr>
              <a:t>しかし、この結果、ユーザーも開発ベンダーも</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から逃れられなくなりました。これを「ベンダーロックイン」と言います。ベンダーロックインは、ベンダーの裁量を許し、ユーザーの選択肢を狭め、高コスト化や技術の停滞をもたらす恐れがあります。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そのため、特定のプラットフォームに依存しないアプリケーションの実行環境が模索されてきました。</a:t>
            </a:r>
            <a:r>
              <a:rPr kumimoji="1" lang="en-US" altLang="ja-JP" sz="1200" kern="1200" dirty="0" smtClean="0">
                <a:solidFill>
                  <a:schemeClr val="tx1"/>
                </a:solidFill>
                <a:effectLst/>
                <a:latin typeface="+mn-lt"/>
                <a:ea typeface="+mn-ea"/>
                <a:cs typeface="+mn-cs"/>
              </a:rPr>
              <a:t>Java</a:t>
            </a:r>
            <a:r>
              <a:rPr kumimoji="1" lang="ja-JP" altLang="en-US" sz="1200" kern="1200" dirty="0" smtClean="0">
                <a:solidFill>
                  <a:schemeClr val="tx1"/>
                </a:solidFill>
                <a:effectLst/>
                <a:latin typeface="+mn-lt"/>
                <a:ea typeface="+mn-ea"/>
                <a:cs typeface="+mn-cs"/>
              </a:rPr>
              <a:t>などがよく知られていますが、互換性の制限やパフォーマンスの問題などでクライアント用にはあまり普及していません。それに代わり、ブラウザをベースにした抽象化層が注目されてきました。</a:t>
            </a:r>
            <a:r>
              <a:rPr kumimoji="1" lang="en-US" altLang="ja-JP" sz="1200" kern="1200" dirty="0" smtClean="0">
                <a:solidFill>
                  <a:schemeClr val="tx1"/>
                </a:solidFill>
                <a:effectLst/>
                <a:latin typeface="+mn-lt"/>
                <a:ea typeface="+mn-ea"/>
                <a:cs typeface="+mn-cs"/>
              </a:rPr>
              <a:t>Flash</a:t>
            </a:r>
            <a:r>
              <a:rPr kumimoji="1" lang="ja-JP" altLang="en-US"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Ajax</a:t>
            </a:r>
            <a:r>
              <a:rPr kumimoji="1" lang="ja-JP" altLang="en-US" sz="1200" kern="1200" dirty="0" smtClean="0">
                <a:solidFill>
                  <a:schemeClr val="tx1"/>
                </a:solidFill>
                <a:effectLst/>
                <a:latin typeface="+mn-lt"/>
                <a:ea typeface="+mn-ea"/>
                <a:cs typeface="+mn-cs"/>
              </a:rPr>
              <a:t>等の</a:t>
            </a:r>
            <a:r>
              <a:rPr kumimoji="1" lang="en-US" altLang="ja-JP" sz="1200" kern="1200" dirty="0" smtClean="0">
                <a:solidFill>
                  <a:schemeClr val="tx1"/>
                </a:solidFill>
                <a:effectLst/>
                <a:latin typeface="+mn-lt"/>
                <a:ea typeface="+mn-ea"/>
                <a:cs typeface="+mn-cs"/>
              </a:rPr>
              <a:t>RIA</a:t>
            </a:r>
            <a:r>
              <a:rPr kumimoji="1" lang="ja-JP" altLang="en-US"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3392500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改めて、クライアント・プラットフォームの歴史を振り返ってみましょう。</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クライアント・サーバー</a:t>
            </a:r>
          </a:p>
          <a:p>
            <a:r>
              <a:rPr kumimoji="1" lang="ja-JP" altLang="ja-JP" sz="1200" kern="1200" dirty="0" smtClean="0">
                <a:solidFill>
                  <a:schemeClr val="tx1"/>
                </a:solidFill>
                <a:effectLst/>
                <a:latin typeface="+mn-lt"/>
                <a:ea typeface="+mn-ea"/>
                <a:cs typeface="+mn-cs"/>
              </a:rPr>
              <a:t>メインフレームの時代、クライアントは、文字しか表示・入力できないものでした。パソコンの出現は、この操作をパソコンに肩代わりさせ、表現力と操作性を高め、大きな処理やデータ管理を強力なサーバーに任せ、連携・役割分担して使う「クライアント・サーバー」を誕生させ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Web</a:t>
            </a:r>
            <a:r>
              <a:rPr kumimoji="1" lang="ja-JP" altLang="ja-JP" sz="1200" b="1" kern="1200" dirty="0" smtClean="0">
                <a:solidFill>
                  <a:schemeClr val="tx1"/>
                </a:solidFill>
                <a:effectLst/>
                <a:latin typeface="+mn-lt"/>
                <a:ea typeface="+mn-ea"/>
                <a:cs typeface="+mn-cs"/>
              </a:rPr>
              <a:t>システム</a:t>
            </a:r>
          </a:p>
          <a:p>
            <a:r>
              <a:rPr kumimoji="1" lang="ja-JP" altLang="ja-JP" sz="1200" kern="1200" dirty="0" smtClean="0">
                <a:solidFill>
                  <a:schemeClr val="tx1"/>
                </a:solidFill>
                <a:effectLst/>
                <a:latin typeface="+mn-lt"/>
                <a:ea typeface="+mn-ea"/>
                <a:cs typeface="+mn-cs"/>
              </a:rPr>
              <a:t>「クライアント・サーバー」は、表現力と操作性を向上させた一方で、業務ごとにクライアント用のソフトウェアを開発・導入、トラブル対応、バージョンアップなどの運用管理負担は大幅に増やしました。</a:t>
            </a:r>
          </a:p>
          <a:p>
            <a:r>
              <a:rPr kumimoji="1" lang="ja-JP" altLang="ja-JP" sz="1200" kern="1200" dirty="0" smtClean="0">
                <a:solidFill>
                  <a:schemeClr val="tx1"/>
                </a:solidFill>
                <a:effectLst/>
                <a:latin typeface="+mn-lt"/>
                <a:ea typeface="+mn-ea"/>
                <a:cs typeface="+mn-cs"/>
              </a:rPr>
              <a:t>そこに登場したのが「</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システム」です。</a:t>
            </a:r>
            <a:r>
              <a:rPr kumimoji="1" lang="en-US" altLang="ja-JP" sz="1200" kern="1200" dirty="0" smtClean="0">
                <a:solidFill>
                  <a:schemeClr val="tx1"/>
                </a:solidFill>
                <a:effectLst/>
                <a:latin typeface="+mn-lt"/>
                <a:ea typeface="+mn-ea"/>
                <a:cs typeface="+mn-cs"/>
              </a:rPr>
              <a:t>1995</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Windows95</a:t>
            </a:r>
            <a:r>
              <a:rPr kumimoji="1" lang="ja-JP" altLang="ja-JP" sz="1200" kern="1200" dirty="0" smtClean="0">
                <a:solidFill>
                  <a:schemeClr val="tx1"/>
                </a:solidFill>
                <a:effectLst/>
                <a:latin typeface="+mn-lt"/>
                <a:ea typeface="+mn-ea"/>
                <a:cs typeface="+mn-cs"/>
              </a:rPr>
              <a:t>以降、パソコンに標準装備されたブラウザで業務システムを利用しようというものです。これにより、業務個別のプログラムを開発しなくても高い表現力や操作性を実現できると期待されたのですが、当時のブラウザでは機能が足りず、使い勝手が良くなかったことから、あまり広がりませんでした。ただ、ブラウザは様々なデバイスで動作するため、</a:t>
            </a:r>
            <a:r>
              <a:rPr kumimoji="1" lang="en-US" altLang="ja-JP" sz="1200" kern="1200" dirty="0" smtClean="0">
                <a:solidFill>
                  <a:schemeClr val="tx1"/>
                </a:solidFill>
                <a:effectLst/>
                <a:latin typeface="+mn-lt"/>
                <a:ea typeface="+mn-ea"/>
                <a:cs typeface="+mn-cs"/>
              </a:rPr>
              <a:t>Windows</a:t>
            </a:r>
            <a:r>
              <a:rPr kumimoji="1" lang="ja-JP" altLang="ja-JP" sz="1200" kern="1200" dirty="0" err="1" smtClean="0">
                <a:solidFill>
                  <a:schemeClr val="tx1"/>
                </a:solidFill>
                <a:effectLst/>
                <a:latin typeface="+mn-lt"/>
                <a:ea typeface="+mn-ea"/>
                <a:cs typeface="+mn-cs"/>
              </a:rPr>
              <a:t>への</a:t>
            </a:r>
            <a:r>
              <a:rPr kumimoji="1" lang="ja-JP" altLang="ja-JP" sz="1200" kern="1200" dirty="0" smtClean="0">
                <a:solidFill>
                  <a:schemeClr val="tx1"/>
                </a:solidFill>
                <a:effectLst/>
                <a:latin typeface="+mn-lt"/>
                <a:ea typeface="+mn-ea"/>
                <a:cs typeface="+mn-cs"/>
              </a:rPr>
              <a:t>ベンダーロックインを回避できる可能性もありました。この考え方は後のクラウドに繋がる重要な発想となったのです。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RIC</a:t>
            </a:r>
            <a:r>
              <a:rPr kumimoji="1" lang="ja-JP" altLang="ja-JP" sz="1200" b="1" kern="1200" dirty="0" smtClean="0">
                <a:solidFill>
                  <a:schemeClr val="tx1"/>
                </a:solidFill>
                <a:effectLst/>
                <a:latin typeface="+mn-lt"/>
                <a:ea typeface="+mn-ea"/>
                <a:cs typeface="+mn-cs"/>
              </a:rPr>
              <a:t>と</a:t>
            </a:r>
            <a:r>
              <a:rPr kumimoji="1" lang="en-US" altLang="ja-JP" sz="1200" b="1" kern="1200" dirty="0" smtClean="0">
                <a:solidFill>
                  <a:schemeClr val="tx1"/>
                </a:solidFill>
                <a:effectLst/>
                <a:latin typeface="+mn-lt"/>
                <a:ea typeface="+mn-ea"/>
                <a:cs typeface="+mn-cs"/>
              </a:rPr>
              <a:t>RIA</a:t>
            </a:r>
            <a:endParaRPr kumimoji="1" lang="ja-JP" altLang="ja-JP" sz="1200" b="1"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登場したのが、「プラグイン」の利用です。プラグインとは、標準のブラウザではできない機能を、ブラウザにプログラムを組み込むことで実現する仕組みです。例えば、アニメーションやビデオ、高機能な入力フォームを実現する</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はその代表です。</a:t>
            </a:r>
          </a:p>
          <a:p>
            <a:r>
              <a:rPr kumimoji="1" lang="ja-JP" altLang="ja-JP" sz="1200" kern="1200" dirty="0" smtClean="0">
                <a:solidFill>
                  <a:schemeClr val="tx1"/>
                </a:solidFill>
                <a:effectLst/>
                <a:latin typeface="+mn-lt"/>
                <a:ea typeface="+mn-ea"/>
                <a:cs typeface="+mn-cs"/>
              </a:rPr>
              <a:t>このようなブラウザは</a:t>
            </a:r>
            <a:r>
              <a:rPr kumimoji="1" lang="en-US" altLang="ja-JP" sz="1200" kern="1200" dirty="0" smtClean="0">
                <a:solidFill>
                  <a:schemeClr val="tx1"/>
                </a:solidFill>
                <a:effectLst/>
                <a:latin typeface="+mn-lt"/>
                <a:ea typeface="+mn-ea"/>
                <a:cs typeface="+mn-cs"/>
              </a:rPr>
              <a:t>RIC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Rich Internet Client</a:t>
            </a:r>
            <a:r>
              <a:rPr kumimoji="1" lang="ja-JP" altLang="ja-JP" sz="1200" kern="1200" dirty="0" smtClean="0">
                <a:solidFill>
                  <a:schemeClr val="tx1"/>
                </a:solidFill>
                <a:effectLst/>
                <a:latin typeface="+mn-lt"/>
                <a:ea typeface="+mn-ea"/>
                <a:cs typeface="+mn-cs"/>
              </a:rPr>
              <a:t>）、それを使ったアプリケーションは</a:t>
            </a:r>
            <a:r>
              <a:rPr kumimoji="1" lang="en-US" altLang="ja-JP" sz="1200" kern="1200" dirty="0" smtClean="0">
                <a:solidFill>
                  <a:schemeClr val="tx1"/>
                </a:solidFill>
                <a:effectLst/>
                <a:latin typeface="+mn-lt"/>
                <a:ea typeface="+mn-ea"/>
                <a:cs typeface="+mn-cs"/>
              </a:rPr>
              <a:t>RIA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Rich Internet Application</a:t>
            </a:r>
            <a:r>
              <a:rPr kumimoji="1" lang="ja-JP" altLang="ja-JP" sz="1200" kern="1200" dirty="0" smtClean="0">
                <a:solidFill>
                  <a:schemeClr val="tx1"/>
                </a:solidFill>
                <a:effectLst/>
                <a:latin typeface="+mn-lt"/>
                <a:ea typeface="+mn-ea"/>
                <a:cs typeface="+mn-cs"/>
              </a:rPr>
              <a:t>）と言われ、表現力と操作性も高まり、利用者も増えてゆきました。</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2403443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年代初頭、既にパソコンへの普及率が</a:t>
            </a:r>
            <a:r>
              <a:rPr kumimoji="1" lang="en-US" altLang="ja-JP" sz="1200" kern="1200" dirty="0" smtClean="0">
                <a:solidFill>
                  <a:schemeClr val="tx1"/>
                </a:solidFill>
                <a:effectLst/>
                <a:latin typeface="+mn-lt"/>
                <a:ea typeface="+mn-ea"/>
                <a:cs typeface="+mn-cs"/>
              </a:rPr>
              <a:t>97%</a:t>
            </a:r>
            <a:r>
              <a:rPr kumimoji="1" lang="ja-JP" altLang="ja-JP" sz="1200" kern="1200" dirty="0" smtClean="0">
                <a:solidFill>
                  <a:schemeClr val="tx1"/>
                </a:solidFill>
                <a:effectLst/>
                <a:latin typeface="+mn-lt"/>
                <a:ea typeface="+mn-ea"/>
                <a:cs typeface="+mn-cs"/>
              </a:rPr>
              <a:t>に達しており、事実上の「標準」の地位を確立していました。 そのため、ブラウザさえ使えればハードウェアや基本ソフトウェアの種類を問わない</a:t>
            </a:r>
            <a:r>
              <a:rPr kumimoji="1" lang="en-US" altLang="ja-JP" sz="1200" kern="1200" dirty="0" smtClean="0">
                <a:solidFill>
                  <a:schemeClr val="tx1"/>
                </a:solidFill>
                <a:effectLst/>
                <a:latin typeface="+mn-lt"/>
                <a:ea typeface="+mn-ea"/>
                <a:cs typeface="+mn-cs"/>
              </a:rPr>
              <a:t>Flash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に代わるクライアントとして期待されたのです。</a:t>
            </a:r>
          </a:p>
          <a:p>
            <a:r>
              <a:rPr kumimoji="1" lang="ja-JP" altLang="ja-JP" sz="1200" kern="1200" dirty="0" smtClean="0">
                <a:solidFill>
                  <a:schemeClr val="tx1"/>
                </a:solidFill>
                <a:effectLst/>
                <a:latin typeface="+mn-lt"/>
                <a:ea typeface="+mn-ea"/>
                <a:cs typeface="+mn-cs"/>
              </a:rPr>
              <a:t>しかし、</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は無料とは言え</a:t>
            </a:r>
            <a:r>
              <a:rPr kumimoji="1" lang="en-US" altLang="ja-JP" sz="1200" kern="1200" dirty="0" smtClean="0">
                <a:solidFill>
                  <a:schemeClr val="tx1"/>
                </a:solidFill>
                <a:effectLst/>
                <a:latin typeface="+mn-lt"/>
                <a:ea typeface="+mn-ea"/>
                <a:cs typeface="+mn-cs"/>
              </a:rPr>
              <a:t>Adobe</a:t>
            </a:r>
            <a:r>
              <a:rPr kumimoji="1" lang="ja-JP" altLang="ja-JP" sz="1200" kern="1200" dirty="0" smtClean="0">
                <a:solidFill>
                  <a:schemeClr val="tx1"/>
                </a:solidFill>
                <a:effectLst/>
                <a:latin typeface="+mn-lt"/>
                <a:ea typeface="+mn-ea"/>
                <a:cs typeface="+mn-cs"/>
              </a:rPr>
              <a:t>社の製品です。</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が標準となれば、新たなベンダーロックインが発生します。そこで、プラグインを使わずにブラウザの機能を強化する方法が模索されました。</a:t>
            </a:r>
          </a:p>
          <a:p>
            <a:r>
              <a:rPr kumimoji="1" lang="ja-JP" altLang="ja-JP" sz="1200" kern="1200" dirty="0" smtClean="0">
                <a:solidFill>
                  <a:schemeClr val="tx1"/>
                </a:solidFill>
                <a:effectLst/>
                <a:latin typeface="+mn-lt"/>
                <a:ea typeface="+mn-ea"/>
                <a:cs typeface="+mn-cs"/>
              </a:rPr>
              <a:t>そこに出現したのが「</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Asynchronous JavaScript + XML: </a:t>
            </a:r>
            <a:r>
              <a:rPr kumimoji="1" lang="ja-JP" altLang="ja-JP" sz="1200" kern="1200" dirty="0" smtClean="0">
                <a:solidFill>
                  <a:schemeClr val="tx1"/>
                </a:solidFill>
                <a:effectLst/>
                <a:latin typeface="+mn-lt"/>
                <a:ea typeface="+mn-ea"/>
                <a:cs typeface="+mn-cs"/>
              </a:rPr>
              <a:t>エイジャックス）」です。</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は、ブラウザの標準機能だけで、高い表現力や操作性を実現しました。</a:t>
            </a:r>
          </a:p>
          <a:p>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を採用した最初のサービスは、</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年に公開された</a:t>
            </a:r>
            <a:r>
              <a:rPr kumimoji="1" lang="en-US" altLang="ja-JP" sz="1200" kern="1200" dirty="0" smtClean="0">
                <a:solidFill>
                  <a:schemeClr val="tx1"/>
                </a:solidFill>
                <a:effectLst/>
                <a:latin typeface="+mn-lt"/>
                <a:ea typeface="+mn-ea"/>
                <a:cs typeface="+mn-cs"/>
              </a:rPr>
              <a:t> Google Maps </a:t>
            </a:r>
            <a:r>
              <a:rPr kumimoji="1" lang="ja-JP" altLang="ja-JP" sz="1200" kern="1200" dirty="0" smtClean="0">
                <a:solidFill>
                  <a:schemeClr val="tx1"/>
                </a:solidFill>
                <a:effectLst/>
                <a:latin typeface="+mn-lt"/>
                <a:ea typeface="+mn-ea"/>
                <a:cs typeface="+mn-cs"/>
              </a:rPr>
              <a:t>です。それまでの地図サイトは、移動や拡大縮小のたび地図画像を書き換えていたため、ぎこちない動きになっていました。しかし、</a:t>
            </a:r>
            <a:r>
              <a:rPr kumimoji="1" lang="en-US" altLang="ja-JP" sz="1200" kern="1200" dirty="0" smtClean="0">
                <a:solidFill>
                  <a:schemeClr val="tx1"/>
                </a:solidFill>
                <a:effectLst/>
                <a:latin typeface="+mn-lt"/>
                <a:ea typeface="+mn-ea"/>
                <a:cs typeface="+mn-cs"/>
              </a:rPr>
              <a:t>Google Maps</a:t>
            </a:r>
            <a:r>
              <a:rPr kumimoji="1" lang="ja-JP" altLang="ja-JP" sz="1200" kern="1200" dirty="0" smtClean="0">
                <a:solidFill>
                  <a:schemeClr val="tx1"/>
                </a:solidFill>
                <a:effectLst/>
                <a:latin typeface="+mn-lt"/>
                <a:ea typeface="+mn-ea"/>
                <a:cs typeface="+mn-cs"/>
              </a:rPr>
              <a:t>はマウスの操作だけで、なめらかな移動や拡大縮小ができたのです。</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のアプリケーションや</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を組み込んだブラウザであれば、こういったこともできましたが、当時ブラウザ単体でこれだけのことができるとは誰も想像していなかったため、大きな驚きを持って迎えられたのです。</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年に、この技術に対して</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という名前が付けられました。</a:t>
            </a:r>
          </a:p>
          <a:p>
            <a:r>
              <a:rPr kumimoji="1" lang="ja-JP" altLang="ja-JP" sz="1200" kern="1200" dirty="0" smtClean="0">
                <a:solidFill>
                  <a:schemeClr val="tx1"/>
                </a:solidFill>
                <a:effectLst/>
                <a:latin typeface="+mn-lt"/>
                <a:ea typeface="+mn-ea"/>
                <a:cs typeface="+mn-cs"/>
              </a:rPr>
              <a:t>これ以降、</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ブラウザは、情報の表示だけでは無く、</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アプリケーションに匹敵する高度な操作性を実現できるという認識が高まり、</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システムを再度見直すきっかけとなったのです。</a:t>
            </a:r>
          </a:p>
          <a:p>
            <a:r>
              <a:rPr kumimoji="1" lang="ja-JP" altLang="ja-JP" sz="1200" kern="1200" dirty="0" smtClean="0">
                <a:solidFill>
                  <a:schemeClr val="tx1"/>
                </a:solidFill>
                <a:effectLst/>
                <a:latin typeface="+mn-lt"/>
                <a:ea typeface="+mn-ea"/>
                <a:cs typeface="+mn-cs"/>
              </a:rPr>
              <a:t>このことは、情報システムのクライアントとして不動の地位を確立していた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パソコンの位置づけも大きく変えることを意味しました。プログラムやサービスを</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ベースで作ることができれば、クライアントは</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パソコンで無くても良いことになるからです。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1002338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さて、皆さんは</a:t>
            </a:r>
            <a:r>
              <a:rPr kumimoji="1" lang="en-US" altLang="ja-JP" dirty="0" smtClean="0"/>
              <a:t>Web2.0</a:t>
            </a:r>
            <a:r>
              <a:rPr kumimoji="1" lang="ja-JP" altLang="en-US" dirty="0" smtClean="0"/>
              <a:t>というのをご存じでしょうか？若い方はご存じないかもしれませんが、</a:t>
            </a:r>
            <a:r>
              <a:rPr kumimoji="1" lang="en-US" altLang="ja-JP" dirty="0" smtClean="0"/>
              <a:t>2005</a:t>
            </a:r>
            <a:r>
              <a:rPr kumimoji="1" lang="ja-JP" altLang="en-US" dirty="0" smtClean="0"/>
              <a:t>年頃に一大ブームを巻き起こしたＷｅｂの技術革新です。</a:t>
            </a:r>
            <a:endParaRPr kumimoji="1" lang="en-US" altLang="ja-JP" dirty="0" smtClean="0"/>
          </a:p>
          <a:p>
            <a:endParaRPr kumimoji="1" lang="en-US" altLang="ja-JP" dirty="0" smtClean="0"/>
          </a:p>
          <a:p>
            <a:r>
              <a:rPr kumimoji="1" lang="ja-JP" altLang="en-US" dirty="0" smtClean="0"/>
              <a:t>それまで一方通行的で動きに乏しかった</a:t>
            </a:r>
            <a:r>
              <a:rPr kumimoji="1" lang="en-US" altLang="ja-JP" dirty="0" smtClean="0"/>
              <a:t>Web</a:t>
            </a:r>
            <a:r>
              <a:rPr kumimoji="1" lang="ja-JP" altLang="en-US" dirty="0" smtClean="0"/>
              <a:t>サイトが、いきなり動的でインタラクティブなものになり、利便性が劇的に向上しました。</a:t>
            </a:r>
            <a:r>
              <a:rPr kumimoji="1" lang="en-US" altLang="ja-JP" dirty="0" smtClean="0"/>
              <a:t>Web</a:t>
            </a:r>
            <a:r>
              <a:rPr kumimoji="1" lang="ja-JP" altLang="en-US" dirty="0" smtClean="0"/>
              <a:t>がプラットフォーム化し、ユーザーが情報を発信する新しい使い方が可能になりました。これを可能にしたのが、</a:t>
            </a:r>
            <a:r>
              <a:rPr kumimoji="1" lang="en-US" altLang="ja-JP" dirty="0" smtClean="0"/>
              <a:t>Ajax</a:t>
            </a:r>
            <a:r>
              <a:rPr kumimoji="1" lang="ja-JP" altLang="en-US" dirty="0" err="1" smtClean="0"/>
              <a:t>だったのです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18</a:t>
            </a:fld>
            <a:endParaRPr lang="ja-JP" altLang="en-US"/>
          </a:p>
        </p:txBody>
      </p:sp>
    </p:spTree>
    <p:extLst>
      <p:ext uri="{BB962C8B-B14F-4D97-AF65-F5344CB8AC3E}">
        <p14:creationId xmlns:p14="http://schemas.microsoft.com/office/powerpoint/2010/main" val="574332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3409" y="8683323"/>
            <a:ext cx="2973011" cy="459229"/>
          </a:xfrm>
          <a:prstGeom prst="rect">
            <a:avLst/>
          </a:prstGeom>
          <a:noFill/>
          <a:ln w="9525">
            <a:noFill/>
            <a:miter lim="800000"/>
            <a:headEnd/>
            <a:tailEnd/>
          </a:ln>
        </p:spPr>
        <p:txBody>
          <a:bodyPr lIns="94454" tIns="47227" rIns="94454" bIns="47227" anchor="b"/>
          <a:lstStyle/>
          <a:p>
            <a:pPr algn="r" defTabSz="943869"/>
            <a:fld id="{2D48A9BA-2689-43A1-BD0A-A3B307D39728}" type="slidenum">
              <a:rPr kumimoji="0" lang="ja-JP" altLang="en-US" sz="1300">
                <a:ea typeface="ＭＳ Ｐゴシック" charset="-128"/>
              </a:rPr>
              <a:pPr algn="r" defTabSz="943869"/>
              <a:t>19</a:t>
            </a:fld>
            <a:endParaRPr kumimoji="0" lang="en-US" altLang="ja-JP" sz="1300">
              <a:ea typeface="ＭＳ Ｐゴシック" charset="-128"/>
            </a:endParaRPr>
          </a:p>
        </p:txBody>
      </p:sp>
      <p:sp>
        <p:nvSpPr>
          <p:cNvPr id="64514" name="スライド イメージ プレースホルダ 1"/>
          <p:cNvSpPr>
            <a:spLocks noGrp="1" noRot="1" noChangeAspect="1" noTextEdit="1"/>
          </p:cNvSpPr>
          <p:nvPr>
            <p:ph type="sldImg"/>
          </p:nvPr>
        </p:nvSpPr>
        <p:spPr>
          <a:xfrm>
            <a:off x="1146175" y="687388"/>
            <a:ext cx="4567238" cy="3425825"/>
          </a:xfrm>
          <a:ln/>
        </p:spPr>
      </p:sp>
      <p:sp>
        <p:nvSpPr>
          <p:cNvPr id="64515" name="ノート プレースホルダ 2"/>
          <p:cNvSpPr>
            <a:spLocks noGrp="1"/>
          </p:cNvSpPr>
          <p:nvPr>
            <p:ph type="body" idx="1"/>
          </p:nvPr>
        </p:nvSpPr>
        <p:spPr>
          <a:xfrm>
            <a:off x="685959" y="4343111"/>
            <a:ext cx="5486084" cy="4114220"/>
          </a:xfrm>
          <a:noFill/>
          <a:ln/>
        </p:spPr>
        <p:txBody>
          <a:bodyPr lIns="91420" tIns="45711" rIns="91420" bIns="45711"/>
          <a:lstStyle/>
          <a:p>
            <a:pPr eaLnBrk="1" hangingPunct="1">
              <a:spcBef>
                <a:spcPct val="0"/>
              </a:spcBef>
            </a:pPr>
            <a:r>
              <a:rPr lang="en-US" altLang="ja-JP" dirty="0" smtClean="0"/>
              <a:t>Web2.0</a:t>
            </a:r>
            <a:r>
              <a:rPr lang="ja-JP" altLang="en-US" dirty="0" smtClean="0"/>
              <a:t>の原動力となった技術のひとつが、</a:t>
            </a:r>
            <a:r>
              <a:rPr lang="en-US" altLang="ja-JP" dirty="0" smtClean="0"/>
              <a:t>Ajax</a:t>
            </a:r>
            <a:r>
              <a:rPr lang="ja-JP" altLang="en-US" dirty="0" smtClean="0"/>
              <a:t>です。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は、</a:t>
            </a:r>
            <a:r>
              <a:rPr lang="en-US" altLang="ja-JP" dirty="0" smtClean="0"/>
              <a:t>Asynchronous JavaScript + XML</a:t>
            </a:r>
            <a:r>
              <a:rPr lang="ja-JP" altLang="en-US" dirty="0" smtClean="0"/>
              <a:t>を縮めたものです。</a:t>
            </a:r>
            <a:r>
              <a:rPr lang="en-US" altLang="ja-JP" dirty="0" smtClean="0"/>
              <a:t>2004</a:t>
            </a:r>
            <a:r>
              <a:rPr lang="ja-JP" altLang="en-US" dirty="0" smtClean="0"/>
              <a:t>年に提供が開始された</a:t>
            </a:r>
            <a:r>
              <a:rPr lang="en-US" altLang="ja-JP" dirty="0" smtClean="0"/>
              <a:t>Google Maps</a:t>
            </a:r>
            <a:r>
              <a:rPr lang="ja-JP" altLang="en-US" dirty="0" smtClean="0"/>
              <a:t>で使われた機能に対して</a:t>
            </a:r>
            <a:r>
              <a:rPr lang="en-US" altLang="ja-JP" dirty="0" smtClean="0"/>
              <a:t>2005</a:t>
            </a:r>
            <a:r>
              <a:rPr lang="ja-JP" altLang="en-US" dirty="0" smtClean="0"/>
              <a:t>年、命名されました。</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JavaScript</a:t>
            </a:r>
            <a:r>
              <a:rPr lang="ja-JP" altLang="en-US" dirty="0" smtClean="0"/>
              <a:t>はサーバーからダウンロードされブラウザ上で実行されるスクリプト言語で、元々</a:t>
            </a:r>
            <a:r>
              <a:rPr lang="en-US" altLang="ja-JP" dirty="0" smtClean="0"/>
              <a:t>Web</a:t>
            </a:r>
            <a:r>
              <a:rPr lang="ja-JP" altLang="en-US" dirty="0" smtClean="0"/>
              <a:t>ブラウザに内蔵されていたものです。これを非同期に使うことによって、使い勝手を向上させます。</a:t>
            </a:r>
            <a:endParaRPr lang="en-US" altLang="ja-JP" dirty="0" smtClean="0"/>
          </a:p>
          <a:p>
            <a:pPr eaLnBrk="1" hangingPunct="1">
              <a:spcBef>
                <a:spcPct val="0"/>
              </a:spcBef>
            </a:pPr>
            <a:r>
              <a:rPr lang="en-US" altLang="ja-JP" dirty="0" smtClean="0"/>
              <a:t>XML</a:t>
            </a:r>
            <a:r>
              <a:rPr lang="ja-JP" altLang="en-US" dirty="0" smtClean="0"/>
              <a:t>は</a:t>
            </a:r>
            <a:r>
              <a:rPr lang="en-US" altLang="ja-JP" dirty="0" smtClean="0"/>
              <a:t>HTML</a:t>
            </a:r>
            <a:r>
              <a:rPr lang="ja-JP" altLang="en-US" dirty="0" smtClean="0"/>
              <a:t>と同様のマークアップ言語で、様々な機能を必要に応じて拡張できるという特徴を持っています。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技術的な詳細は省きますが、要するに、これらの技術の組合せによって、</a:t>
            </a:r>
            <a:r>
              <a:rPr lang="en-US" altLang="ja-JP" dirty="0" smtClean="0"/>
              <a:t>Flash</a:t>
            </a:r>
            <a:r>
              <a:rPr lang="ja-JP" altLang="en-US" dirty="0" smtClean="0"/>
              <a:t>などのプラグインを使わずにネイティブアプリケーション並の高度な</a:t>
            </a:r>
            <a:r>
              <a:rPr lang="en-US" altLang="ja-JP" dirty="0" smtClean="0"/>
              <a:t>UI</a:t>
            </a:r>
            <a:r>
              <a:rPr lang="ja-JP" altLang="en-US" dirty="0" smtClean="0"/>
              <a:t>を実現することができるのです。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ところで、よく間違われるのですが、プログラミング言語の</a:t>
            </a:r>
            <a:r>
              <a:rPr lang="en-US" altLang="ja-JP" dirty="0" smtClean="0"/>
              <a:t>Java</a:t>
            </a:r>
            <a:r>
              <a:rPr lang="ja-JP" altLang="en-US" dirty="0" smtClean="0"/>
              <a:t>と</a:t>
            </a:r>
            <a:r>
              <a:rPr lang="en-US" altLang="ja-JP" dirty="0" smtClean="0"/>
              <a:t>JavaScript</a:t>
            </a:r>
            <a:r>
              <a:rPr lang="ja-JP" altLang="en-US" dirty="0" smtClean="0"/>
              <a:t>は、全く違う物です。元々は</a:t>
            </a:r>
            <a:r>
              <a:rPr lang="en-US" altLang="ja-JP" dirty="0" err="1" smtClean="0"/>
              <a:t>NetScape</a:t>
            </a:r>
            <a:r>
              <a:rPr lang="ja-JP" altLang="en-US" dirty="0" smtClean="0"/>
              <a:t>のエンジニアが開発し、</a:t>
            </a:r>
            <a:r>
              <a:rPr lang="en-US" altLang="ja-JP" dirty="0" smtClean="0"/>
              <a:t>Java</a:t>
            </a:r>
            <a:r>
              <a:rPr lang="ja-JP" altLang="en-US" dirty="0" smtClean="0"/>
              <a:t>の知名度にあやかるために名前だけ似せたと言われています。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現在は国際規格となり、正式には</a:t>
            </a:r>
            <a:r>
              <a:rPr lang="en-US" altLang="ja-JP" dirty="0" smtClean="0"/>
              <a:t>ECMAScript</a:t>
            </a:r>
            <a:r>
              <a:rPr lang="ja-JP" altLang="en-US" dirty="0" smtClean="0"/>
              <a:t>と呼ばれます。</a:t>
            </a:r>
          </a:p>
        </p:txBody>
      </p:sp>
      <p:sp>
        <p:nvSpPr>
          <p:cNvPr id="64516" name="スライド番号プレースホルダ 3"/>
          <p:cNvSpPr txBox="1">
            <a:spLocks noGrp="1"/>
          </p:cNvSpPr>
          <p:nvPr/>
        </p:nvSpPr>
        <p:spPr bwMode="auto">
          <a:xfrm>
            <a:off x="3883409" y="8683323"/>
            <a:ext cx="2973011" cy="459229"/>
          </a:xfrm>
          <a:prstGeom prst="rect">
            <a:avLst/>
          </a:prstGeom>
          <a:noFill/>
          <a:ln w="9525">
            <a:noFill/>
            <a:miter lim="800000"/>
            <a:headEnd/>
            <a:tailEnd/>
          </a:ln>
        </p:spPr>
        <p:txBody>
          <a:bodyPr lIns="91420" tIns="45711" rIns="91420" bIns="45711" anchor="b"/>
          <a:lstStyle/>
          <a:p>
            <a:pPr algn="r" defTabSz="905059"/>
            <a:fld id="{9200E267-B13C-4FA2-B019-75E5F1AB75C4}" type="slidenum">
              <a:rPr lang="ja-JP" altLang="en-US" sz="1300">
                <a:ea typeface="ＭＳ Ｐゴシック" charset="-128"/>
              </a:rPr>
              <a:pPr algn="r" defTabSz="905059"/>
              <a:t>19</a:t>
            </a:fld>
            <a:endParaRPr lang="en-US" altLang="ja-JP" sz="1300">
              <a:ea typeface="ＭＳ Ｐゴシック" charset="-128"/>
            </a:endParaRPr>
          </a:p>
        </p:txBody>
      </p:sp>
    </p:spTree>
    <p:extLst>
      <p:ext uri="{BB962C8B-B14F-4D97-AF65-F5344CB8AC3E}">
        <p14:creationId xmlns:p14="http://schemas.microsoft.com/office/powerpoint/2010/main" val="3689707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説明だけではわかりにくいと思いますので、具体的な例をひとつ見ていただきましょう。</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Web2.0</a:t>
            </a:r>
            <a:r>
              <a:rPr lang="ja-JP" altLang="en-US" dirty="0" smtClean="0"/>
              <a:t>以前の地図サイトです。当時の地図サイトを覚えている方はおわかりでしょうが、通信速度が遅いこともあって、今と比べると非常に使いにくいものでした。例えば、今九段下あたりが中心に表示されていて、もう少し北東の方を見たい、と言う場合には、見たい方向の矢印を押すと・・</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いったん全画面を消して、その後ゆっくりと全画面を書き換える、ということになります。今では、こんな地図サイトはありませんよね？</a:t>
            </a:r>
          </a:p>
        </p:txBody>
      </p:sp>
      <p:sp>
        <p:nvSpPr>
          <p:cNvPr id="2867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D39BBE0-0E23-4D83-BB3A-D0CAA8FBA511}" type="slidenum">
              <a:rPr lang="ja-JP" altLang="en-US" smtClean="0"/>
              <a:pPr eaLnBrk="1" hangingPunct="1"/>
              <a:t>20</a:t>
            </a:fld>
            <a:endParaRPr lang="ja-JP" altLang="en-US" smtClean="0"/>
          </a:p>
        </p:txBody>
      </p:sp>
    </p:spTree>
    <p:extLst>
      <p:ext uri="{BB962C8B-B14F-4D97-AF65-F5344CB8AC3E}">
        <p14:creationId xmlns:p14="http://schemas.microsoft.com/office/powerpoint/2010/main" val="161248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PC</a:t>
            </a:r>
            <a:r>
              <a:rPr kumimoji="1" lang="ja-JP" altLang="en-US" dirty="0" smtClean="0"/>
              <a:t>とスマホ</a:t>
            </a:r>
            <a:r>
              <a:rPr kumimoji="1" lang="en-US" altLang="ja-JP" dirty="0" smtClean="0"/>
              <a:t>/</a:t>
            </a:r>
            <a:r>
              <a:rPr kumimoji="1" lang="ja-JP" altLang="en-US" dirty="0" smtClean="0"/>
              <a:t>タブレットの出荷台数の推移です。この種の調査はいろいろありますから、少しずつデータが違う場合も多いのですが、概ね「</a:t>
            </a:r>
            <a:r>
              <a:rPr kumimoji="1" lang="en-US" altLang="ja-JP" dirty="0" smtClean="0"/>
              <a:t>PC</a:t>
            </a:r>
            <a:r>
              <a:rPr kumimoji="1" lang="ja-JP" altLang="en-US" dirty="0" smtClean="0"/>
              <a:t>は横ばい、スマホ</a:t>
            </a:r>
            <a:r>
              <a:rPr kumimoji="1" lang="en-US" altLang="ja-JP" dirty="0" smtClean="0"/>
              <a:t>/</a:t>
            </a:r>
            <a:r>
              <a:rPr kumimoji="1" lang="ja-JP" altLang="en-US" dirty="0" smtClean="0"/>
              <a:t>タブレットが急増」という傾向は変わらないでしょう。</a:t>
            </a:r>
            <a:endParaRPr kumimoji="1" lang="en-US" altLang="ja-JP" dirty="0" smtClean="0"/>
          </a:p>
          <a:p>
            <a:r>
              <a:rPr kumimoji="1" lang="ja-JP" altLang="en-US" dirty="0" smtClean="0"/>
              <a:t>ここでは、</a:t>
            </a:r>
            <a:r>
              <a:rPr kumimoji="1" lang="en-US" altLang="ja-JP" dirty="0" smtClean="0"/>
              <a:t>PC</a:t>
            </a:r>
            <a:r>
              <a:rPr kumimoji="1" lang="ja-JP" altLang="en-US" dirty="0" smtClean="0"/>
              <a:t>の伸びは鈍化しますが、減ってはいません。</a:t>
            </a:r>
            <a:r>
              <a:rPr kumimoji="1" lang="en-US" altLang="ja-JP" dirty="0" smtClean="0"/>
              <a:t>PC</a:t>
            </a:r>
            <a:r>
              <a:rPr kumimoji="1" lang="ja-JP" altLang="en-US" dirty="0" smtClean="0"/>
              <a:t>が減ったわけでは無く、スマホ</a:t>
            </a:r>
            <a:r>
              <a:rPr kumimoji="1" lang="en-US" altLang="ja-JP" dirty="0" smtClean="0"/>
              <a:t>/</a:t>
            </a:r>
            <a:r>
              <a:rPr kumimoji="1" lang="ja-JP" altLang="en-US" dirty="0" smtClean="0"/>
              <a:t>タブレットの伸びが大きすぎるのです。</a:t>
            </a:r>
            <a:endParaRPr kumimoji="1" lang="en-US" altLang="ja-JP" dirty="0" smtClean="0"/>
          </a:p>
          <a:p>
            <a:endParaRPr kumimoji="1" lang="en-US" altLang="ja-JP" dirty="0" smtClean="0"/>
          </a:p>
          <a:p>
            <a:r>
              <a:rPr kumimoji="1" lang="ja-JP" altLang="en-US" dirty="0" smtClean="0"/>
              <a:t>スマホ</a:t>
            </a:r>
            <a:r>
              <a:rPr kumimoji="1" lang="en-US" altLang="ja-JP" dirty="0" smtClean="0"/>
              <a:t>/</a:t>
            </a:r>
            <a:r>
              <a:rPr kumimoji="1" lang="ja-JP" altLang="en-US" dirty="0" smtClean="0"/>
              <a:t>タブレット躍進の原因が何かというと、これは</a:t>
            </a:r>
            <a:r>
              <a:rPr kumimoji="1" lang="en-US" altLang="ja-JP" dirty="0" smtClean="0"/>
              <a:t>2007</a:t>
            </a:r>
            <a:r>
              <a:rPr kumimoji="1" lang="ja-JP" altLang="en-US" dirty="0" smtClean="0"/>
              <a:t>年の</a:t>
            </a:r>
            <a:r>
              <a:rPr kumimoji="1" lang="en-US" altLang="ja-JP" dirty="0" smtClean="0"/>
              <a:t>iPhone</a:t>
            </a:r>
            <a:r>
              <a:rPr kumimoji="1" lang="ja-JP" altLang="en-US" dirty="0" smtClean="0"/>
              <a:t>発売と言うことになるでしょう。</a:t>
            </a:r>
            <a:r>
              <a:rPr kumimoji="1" lang="en-US" altLang="ja-JP" dirty="0" smtClean="0"/>
              <a:t>2008</a:t>
            </a:r>
            <a:r>
              <a:rPr kumimoji="1" lang="ja-JP" altLang="en-US" dirty="0" smtClean="0"/>
              <a:t>年に発売された</a:t>
            </a:r>
            <a:r>
              <a:rPr kumimoji="1" lang="en-US" altLang="ja-JP" dirty="0" smtClean="0"/>
              <a:t>Android</a:t>
            </a:r>
            <a:r>
              <a:rPr kumimoji="1" lang="ja-JP" altLang="en-US" dirty="0" smtClean="0"/>
              <a:t>とシェアを分け合い、いまや年間</a:t>
            </a:r>
            <a:r>
              <a:rPr kumimoji="1" lang="en-US" altLang="ja-JP" dirty="0" smtClean="0"/>
              <a:t>10</a:t>
            </a:r>
            <a:r>
              <a:rPr kumimoji="1" lang="ja-JP" altLang="en-US" dirty="0" smtClean="0"/>
              <a:t>億台を超える出荷台数を誇ります。</a:t>
            </a:r>
            <a:endParaRPr kumimoji="1" lang="en-US" altLang="ja-JP" dirty="0" smtClean="0"/>
          </a:p>
          <a:p>
            <a:r>
              <a:rPr kumimoji="1" lang="ja-JP" altLang="en-US" dirty="0" smtClean="0"/>
              <a:t>タブレットは、</a:t>
            </a:r>
            <a:r>
              <a:rPr kumimoji="1" lang="en-US" altLang="ja-JP" dirty="0" smtClean="0"/>
              <a:t>2010</a:t>
            </a:r>
            <a:r>
              <a:rPr kumimoji="1" lang="ja-JP" altLang="en-US" dirty="0" smtClean="0"/>
              <a:t>年に</a:t>
            </a:r>
            <a:r>
              <a:rPr kumimoji="1" lang="en-US" altLang="ja-JP" dirty="0" smtClean="0"/>
              <a:t>Apple</a:t>
            </a:r>
            <a:r>
              <a:rPr kumimoji="1" lang="ja-JP" altLang="en-US" dirty="0" smtClean="0"/>
              <a:t>が発売した</a:t>
            </a:r>
            <a:r>
              <a:rPr kumimoji="1" lang="en-US" altLang="ja-JP" dirty="0" smtClean="0"/>
              <a:t>iPad</a:t>
            </a:r>
            <a:r>
              <a:rPr kumimoji="1" lang="ja-JP" altLang="en-US" dirty="0" smtClean="0"/>
              <a:t>が最初です。</a:t>
            </a:r>
            <a:endParaRPr kumimoji="1" lang="en-US" altLang="ja-JP" dirty="0" smtClean="0"/>
          </a:p>
          <a:p>
            <a:endParaRPr kumimoji="1" lang="en-US" altLang="ja-JP" dirty="0" smtClean="0"/>
          </a:p>
          <a:p>
            <a:r>
              <a:rPr kumimoji="1" lang="en-US" altLang="ja-JP" dirty="0" smtClean="0"/>
              <a:t>Android</a:t>
            </a:r>
            <a:r>
              <a:rPr kumimoji="1" lang="ja-JP" altLang="en-US" dirty="0" smtClean="0"/>
              <a:t>も</a:t>
            </a:r>
            <a:r>
              <a:rPr kumimoji="1" lang="en-US" altLang="ja-JP" dirty="0" smtClean="0"/>
              <a:t>iPhone</a:t>
            </a:r>
            <a:r>
              <a:rPr kumimoji="1" lang="ja-JP" altLang="en-US" dirty="0" smtClean="0"/>
              <a:t>の影響を受けたに違いないことを考えると、</a:t>
            </a:r>
            <a:r>
              <a:rPr kumimoji="1" lang="en-US" altLang="ja-JP" dirty="0" smtClean="0"/>
              <a:t>PC</a:t>
            </a:r>
            <a:r>
              <a:rPr kumimoji="1" lang="ja-JP" altLang="en-US" dirty="0" smtClean="0"/>
              <a:t>からモバイルへの移行は</a:t>
            </a:r>
            <a:r>
              <a:rPr kumimoji="1" lang="en-US" altLang="ja-JP" dirty="0" smtClean="0"/>
              <a:t>Apple</a:t>
            </a:r>
            <a:r>
              <a:rPr kumimoji="1" lang="ja-JP" altLang="en-US" dirty="0" smtClean="0"/>
              <a:t>によるものだったと言っても良いでしょう。</a:t>
            </a:r>
            <a:endParaRPr kumimoji="1" lang="en-US" altLang="ja-JP" dirty="0" smtClean="0"/>
          </a:p>
          <a:p>
            <a:endParaRPr kumimoji="1" lang="en-US" altLang="ja-JP" dirty="0" smtClean="0"/>
          </a:p>
          <a:p>
            <a:r>
              <a:rPr kumimoji="1" lang="ja-JP" altLang="en-US" dirty="0" smtClean="0"/>
              <a:t>唯一、日本では</a:t>
            </a:r>
            <a:r>
              <a:rPr kumimoji="1" lang="en-US" altLang="ja-JP" dirty="0" smtClean="0"/>
              <a:t>iPhone</a:t>
            </a:r>
            <a:r>
              <a:rPr kumimoji="1" lang="ja-JP" altLang="en-US" dirty="0" smtClean="0"/>
              <a:t>以前にスマホと呼べるデバイスが存在していましたが、国際化に失敗し、</a:t>
            </a:r>
            <a:r>
              <a:rPr kumimoji="1" lang="en-US" altLang="ja-JP" dirty="0" smtClean="0"/>
              <a:t>Apple</a:t>
            </a:r>
            <a:r>
              <a:rPr kumimoji="1" lang="ja-JP" altLang="en-US" dirty="0" smtClean="0"/>
              <a:t>の独走を許してしまいました。</a:t>
            </a:r>
            <a:endParaRPr kumimoji="1" lang="en-US" altLang="ja-JP" dirty="0" smtClean="0"/>
          </a:p>
          <a:p>
            <a:endParaRPr kumimoji="1" lang="en-US" altLang="ja-JP" dirty="0" smtClean="0"/>
          </a:p>
          <a:p>
            <a:r>
              <a:rPr kumimoji="1" lang="ja-JP" altLang="en-US" dirty="0" smtClean="0"/>
              <a:t>これは、デバイスの出荷台数という「現象」面からみた場合の見え方です。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967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そこへ表われたのが</a:t>
            </a:r>
            <a:r>
              <a:rPr lang="en-US" altLang="ja-JP" dirty="0" smtClean="0"/>
              <a:t>Google Maps</a:t>
            </a:r>
            <a:r>
              <a:rPr lang="ja-JP" altLang="en-US" dirty="0" smtClean="0"/>
              <a:t>でした。</a:t>
            </a:r>
            <a:r>
              <a:rPr lang="en-US" altLang="ja-JP" dirty="0" smtClean="0"/>
              <a:t>Google Maps</a:t>
            </a:r>
            <a:r>
              <a:rPr lang="ja-JP" altLang="en-US" dirty="0" smtClean="0"/>
              <a:t>では、見たい方向にマウスを持って行き、</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ドラッグすることによって、インタラクティブに地図を動かすことができます。これが、</a:t>
            </a:r>
            <a:r>
              <a:rPr lang="en-US" altLang="ja-JP" dirty="0" smtClean="0"/>
              <a:t>Ajax</a:t>
            </a:r>
            <a:r>
              <a:rPr lang="ja-JP" altLang="en-US" dirty="0" smtClean="0"/>
              <a:t>で可能になったのです。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もちろん、当時でも</a:t>
            </a:r>
            <a:r>
              <a:rPr lang="en-US" altLang="ja-JP" dirty="0" smtClean="0"/>
              <a:t>Flash</a:t>
            </a:r>
            <a:r>
              <a:rPr lang="ja-JP" altLang="en-US" dirty="0" smtClean="0"/>
              <a:t>を使ったり、</a:t>
            </a:r>
            <a:r>
              <a:rPr lang="en-US" altLang="ja-JP" dirty="0" smtClean="0"/>
              <a:t>PC</a:t>
            </a:r>
            <a:r>
              <a:rPr lang="ja-JP" altLang="en-US" dirty="0" smtClean="0"/>
              <a:t>用の地図アプリを使えばこういうことはできたのですが、プラグイン無しのブラウザ単体で実現したことが凄かったのです。当時の</a:t>
            </a:r>
            <a:r>
              <a:rPr lang="en-US" altLang="ja-JP" dirty="0" smtClean="0"/>
              <a:t>Web</a:t>
            </a:r>
            <a:r>
              <a:rPr lang="ja-JP" altLang="en-US" dirty="0" smtClean="0"/>
              <a:t>デザイナやエンジニアは、ブラウザだけでここまでできるのか、と驚愕したわけです。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仕組みとしては、最初の地図を表示したあと、</a:t>
            </a:r>
            <a:r>
              <a:rPr lang="en-US" altLang="ja-JP" dirty="0" smtClean="0"/>
              <a:t>XML</a:t>
            </a:r>
            <a:r>
              <a:rPr lang="ja-JP" altLang="en-US" dirty="0" smtClean="0"/>
              <a:t>と</a:t>
            </a:r>
            <a:r>
              <a:rPr lang="en-US" altLang="ja-JP" dirty="0" smtClean="0"/>
              <a:t>JavaScript</a:t>
            </a:r>
            <a:r>
              <a:rPr lang="ja-JP" altLang="en-US" dirty="0" smtClean="0"/>
              <a:t>の組合せで非同期通信を行い、バックグラウンドで周りの地図を読み込んでしまいます。地図を表示したユーザーは、高い確率でその周辺を見ようとするだろうというのが理由です。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ユーザーが読込の指示をしなくてもブラウザが勝手に先行して読みこむのが「非同期」通信で、これによって、周辺の地図を見たくなったときに待ち時間無しに表示できるのです。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そして、マウスのドラッグを検知した場合、</a:t>
            </a:r>
            <a:r>
              <a:rPr lang="en-US" altLang="ja-JP" dirty="0" smtClean="0"/>
              <a:t>DHTML</a:t>
            </a:r>
            <a:r>
              <a:rPr lang="ja-JP" altLang="en-US" dirty="0" smtClean="0"/>
              <a:t>を使って画面の一部分のみを書き換えて表示します。これで、待ち時間無しに直感的な操作が可能になるわけです。</a:t>
            </a:r>
            <a:endParaRPr lang="en-US" altLang="ja-JP" dirty="0" smtClean="0"/>
          </a:p>
          <a:p>
            <a:pPr eaLnBrk="1" hangingPunct="1">
              <a:spcBef>
                <a:spcPct val="0"/>
              </a:spcBef>
            </a:pPr>
            <a:endParaRPr lang="ja-JP" altLang="en-US" dirty="0" smtClean="0"/>
          </a:p>
        </p:txBody>
      </p:sp>
      <p:sp>
        <p:nvSpPr>
          <p:cNvPr id="2970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9FC7955-3FA5-41F7-AE7F-24FB1F034614}" type="slidenum">
              <a:rPr lang="ja-JP" altLang="en-US" smtClean="0"/>
              <a:pPr eaLnBrk="1" hangingPunct="1"/>
              <a:t>21</a:t>
            </a:fld>
            <a:endParaRPr lang="ja-JP" altLang="en-US" smtClean="0"/>
          </a:p>
        </p:txBody>
      </p:sp>
    </p:spTree>
    <p:extLst>
      <p:ext uri="{BB962C8B-B14F-4D97-AF65-F5344CB8AC3E}">
        <p14:creationId xmlns:p14="http://schemas.microsoft.com/office/powerpoint/2010/main" val="3784060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ブラウザ単体で高度な</a:t>
            </a:r>
            <a:r>
              <a:rPr lang="en-US" altLang="ja-JP" dirty="0" smtClean="0"/>
              <a:t>UI</a:t>
            </a:r>
            <a:r>
              <a:rPr lang="ja-JP" altLang="en-US" dirty="0" smtClean="0"/>
              <a:t>を実現した</a:t>
            </a:r>
            <a:r>
              <a:rPr lang="en-US" altLang="ja-JP" dirty="0" smtClean="0"/>
              <a:t>Ajax</a:t>
            </a:r>
            <a:r>
              <a:rPr lang="ja-JP" altLang="en-US" dirty="0" smtClean="0"/>
              <a:t>ですが、その最大の特徴は、新しい技術をなんら必要としなかった、というところにありました。</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を構成する技術である</a:t>
            </a:r>
            <a:r>
              <a:rPr lang="en-US" altLang="ja-JP" dirty="0" smtClean="0"/>
              <a:t>JavaScript</a:t>
            </a:r>
            <a:r>
              <a:rPr lang="ja-JP" altLang="en-US" dirty="0" err="1" smtClean="0"/>
              <a:t>、</a:t>
            </a:r>
            <a:r>
              <a:rPr lang="en-US" altLang="ja-JP" dirty="0" smtClean="0"/>
              <a:t>DHTML</a:t>
            </a:r>
            <a:r>
              <a:rPr lang="ja-JP" altLang="en-US" dirty="0" err="1" smtClean="0"/>
              <a:t>、</a:t>
            </a:r>
            <a:r>
              <a:rPr lang="en-US" altLang="ja-JP" dirty="0" smtClean="0"/>
              <a:t>XML</a:t>
            </a:r>
            <a:r>
              <a:rPr lang="ja-JP" altLang="en-US" dirty="0" smtClean="0"/>
              <a:t>は、</a:t>
            </a:r>
            <a:r>
              <a:rPr lang="en-US" altLang="ja-JP" dirty="0" smtClean="0"/>
              <a:t>1990</a:t>
            </a:r>
            <a:r>
              <a:rPr lang="ja-JP" altLang="en-US" dirty="0" smtClean="0"/>
              <a:t>年代にすでにブラウザに組込まれていたのです。しかし、これらの機能は有効に利用されずに放置されていました。</a:t>
            </a:r>
            <a:r>
              <a:rPr lang="en-US" altLang="ja-JP" dirty="0" smtClean="0"/>
              <a:t>JavaScript</a:t>
            </a:r>
            <a:r>
              <a:rPr lang="ja-JP" altLang="en-US" dirty="0" smtClean="0"/>
              <a:t>に至っては、セキュリティ上のリスクがあるため、機能をオフにしておくことが推奨されていたほどです。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ですから、</a:t>
            </a:r>
            <a:r>
              <a:rPr lang="en-US" altLang="ja-JP" dirty="0" smtClean="0"/>
              <a:t>Ajax</a:t>
            </a:r>
            <a:r>
              <a:rPr lang="ja-JP" altLang="en-US" dirty="0" smtClean="0"/>
              <a:t>は新規に開発されたものではなく、もともとあった機能を組み合わせて新しい使い方を「発見」したものである、ということができます。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つまり、サーバー側で</a:t>
            </a:r>
            <a:r>
              <a:rPr lang="en-US" altLang="ja-JP" dirty="0" smtClean="0"/>
              <a:t>Ajax</a:t>
            </a:r>
            <a:r>
              <a:rPr lang="ja-JP" altLang="en-US" dirty="0" smtClean="0"/>
              <a:t>を意識した開発を行う事によって、クライアント側に何ら手を加えること無く、この新しいユーザーエクスペリエンスを実現することができたのです。世界中の</a:t>
            </a:r>
            <a:r>
              <a:rPr lang="en-US" altLang="ja-JP" dirty="0" smtClean="0"/>
              <a:t>PC</a:t>
            </a:r>
            <a:r>
              <a:rPr lang="ja-JP" altLang="en-US" dirty="0" smtClean="0"/>
              <a:t>が</a:t>
            </a:r>
            <a:r>
              <a:rPr lang="en-US" altLang="ja-JP" dirty="0" smtClean="0"/>
              <a:t>Ajax</a:t>
            </a:r>
            <a:r>
              <a:rPr lang="ja-JP" altLang="en-US" dirty="0" smtClean="0"/>
              <a:t>レディな状態になっているということで、これは非常に大きなメリットです。</a:t>
            </a:r>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の発見は、</a:t>
            </a:r>
            <a:r>
              <a:rPr lang="en-US" altLang="ja-JP" dirty="0" smtClean="0"/>
              <a:t>Web</a:t>
            </a:r>
            <a:r>
              <a:rPr lang="ja-JP" altLang="en-US" dirty="0" smtClean="0"/>
              <a:t>の世界を一変させました。それまで静的で動きに乏しかった</a:t>
            </a:r>
            <a:r>
              <a:rPr lang="en-US" altLang="ja-JP" dirty="0" smtClean="0"/>
              <a:t>Web</a:t>
            </a:r>
            <a:r>
              <a:rPr lang="ja-JP" altLang="en-US" dirty="0" smtClean="0"/>
              <a:t>サイトが、どんどん書き換えられ、高度な</a:t>
            </a:r>
            <a:r>
              <a:rPr lang="en-US" altLang="ja-JP" dirty="0" smtClean="0"/>
              <a:t>UI</a:t>
            </a:r>
            <a:r>
              <a:rPr lang="ja-JP" altLang="en-US" dirty="0" smtClean="0"/>
              <a:t>を備えていったのです。それが</a:t>
            </a:r>
            <a:r>
              <a:rPr lang="en-US" altLang="ja-JP" dirty="0" smtClean="0"/>
              <a:t>Web2.0</a:t>
            </a:r>
            <a:r>
              <a:rPr lang="ja-JP" altLang="en-US" dirty="0" smtClean="0"/>
              <a:t>という大きな流れになったのでした。</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標準の</a:t>
            </a:r>
            <a:r>
              <a:rPr lang="en-US" altLang="ja-JP" dirty="0" smtClean="0"/>
              <a:t>Web </a:t>
            </a:r>
            <a:r>
              <a:rPr lang="ja-JP" altLang="en-US" dirty="0" smtClean="0"/>
              <a:t>ブラウザだけで独立アプリ並みの操作性を実現できるということは、クライアント側にファットクライアントやブラウザプラグインを用意しなくとも高度な対話型のシステムを構築可能だということです。それまで</a:t>
            </a:r>
            <a:r>
              <a:rPr lang="en-US" altLang="ja-JP" dirty="0" smtClean="0"/>
              <a:t>Flash</a:t>
            </a:r>
            <a:r>
              <a:rPr lang="ja-JP" altLang="en-US" dirty="0" smtClean="0"/>
              <a:t>の採用に躊躇していたベンダーも、安心して採用することができます。追加のコストもかかりません。良いことずくめです。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この後、</a:t>
            </a:r>
            <a:r>
              <a:rPr lang="en-US" altLang="ja-JP" dirty="0" smtClean="0"/>
              <a:t>Web</a:t>
            </a:r>
            <a:r>
              <a:rPr lang="ja-JP" altLang="en-US" dirty="0" smtClean="0"/>
              <a:t>システムや</a:t>
            </a:r>
            <a:r>
              <a:rPr lang="en-US" altLang="ja-JP" dirty="0" smtClean="0"/>
              <a:t>Web</a:t>
            </a:r>
            <a:r>
              <a:rPr lang="ja-JP" altLang="en-US" dirty="0" smtClean="0"/>
              <a:t>アプリ・サービスが</a:t>
            </a:r>
            <a:r>
              <a:rPr lang="en-US" altLang="ja-JP" dirty="0" smtClean="0"/>
              <a:t>Ajax</a:t>
            </a:r>
            <a:r>
              <a:rPr lang="ja-JP" altLang="en-US" dirty="0" smtClean="0"/>
              <a:t>ベースで開発されるようになり、それまでとは比べものにならない高度な</a:t>
            </a:r>
            <a:r>
              <a:rPr lang="en-US" altLang="ja-JP" dirty="0" smtClean="0"/>
              <a:t>UI</a:t>
            </a:r>
            <a:r>
              <a:rPr lang="ja-JP" altLang="en-US" dirty="0" smtClean="0"/>
              <a:t>を備えるようになりました。</a:t>
            </a:r>
            <a:endParaRPr lang="en-US" altLang="ja-JP" dirty="0" smtClean="0"/>
          </a:p>
          <a:p>
            <a:pPr eaLnBrk="1" hangingPunct="1">
              <a:spcBef>
                <a:spcPct val="0"/>
              </a:spcBef>
            </a:pPr>
            <a:r>
              <a:rPr lang="ja-JP" altLang="en-US" dirty="0" smtClean="0"/>
              <a:t>そしてこれがきっかけとなって、クライアントはもうブラウザだけで良い、インターネット上に巨大なサーバーを置いて、ブラウザからサービスを利用すれば良いではないか、という考えが生まれたと考えられます。クラウドの誕生で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Google Maps</a:t>
            </a:r>
            <a:r>
              <a:rPr lang="ja-JP" altLang="en-US" dirty="0" smtClean="0"/>
              <a:t>が発表されたのが</a:t>
            </a:r>
            <a:r>
              <a:rPr lang="en-US" altLang="ja-JP" dirty="0" smtClean="0"/>
              <a:t>2004</a:t>
            </a:r>
            <a:r>
              <a:rPr lang="ja-JP" altLang="en-US" dirty="0" smtClean="0"/>
              <a:t>年、</a:t>
            </a:r>
            <a:r>
              <a:rPr lang="en-US" altLang="ja-JP" dirty="0" smtClean="0"/>
              <a:t>Ajax</a:t>
            </a:r>
            <a:r>
              <a:rPr lang="ja-JP" altLang="en-US" dirty="0" smtClean="0"/>
              <a:t>が命名され、</a:t>
            </a:r>
            <a:r>
              <a:rPr lang="en-US" altLang="ja-JP" dirty="0" smtClean="0"/>
              <a:t>Web2.0</a:t>
            </a:r>
            <a:r>
              <a:rPr lang="ja-JP" altLang="en-US" dirty="0" smtClean="0"/>
              <a:t>がブレイクしたのが</a:t>
            </a:r>
            <a:r>
              <a:rPr lang="en-US" altLang="ja-JP" dirty="0" smtClean="0"/>
              <a:t>2005</a:t>
            </a:r>
            <a:r>
              <a:rPr lang="ja-JP" altLang="en-US" dirty="0" smtClean="0"/>
              <a:t>年でした。そして</a:t>
            </a:r>
            <a:r>
              <a:rPr lang="en-US" altLang="ja-JP" dirty="0" smtClean="0"/>
              <a:t>2006</a:t>
            </a:r>
            <a:r>
              <a:rPr lang="ja-JP" altLang="en-US" dirty="0" smtClean="0"/>
              <a:t>年、シュミットが初めて「クラウド」に言及したのです。この瞬間に、今のクラウドへのレールが敷かれたということができます。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を快適に利用するためには、ブラウザの速度が非常に重要になります。</a:t>
            </a:r>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DC9AFFD-E4D5-4137-9012-FEC50CB25E28}" type="slidenum">
              <a:rPr lang="ja-JP" altLang="en-US" smtClean="0"/>
              <a:pPr eaLnBrk="1" hangingPunct="1"/>
              <a:t>22</a:t>
            </a:fld>
            <a:endParaRPr lang="ja-JP" altLang="en-US" smtClean="0"/>
          </a:p>
        </p:txBody>
      </p:sp>
    </p:spTree>
    <p:extLst>
      <p:ext uri="{BB962C8B-B14F-4D97-AF65-F5344CB8AC3E}">
        <p14:creationId xmlns:p14="http://schemas.microsoft.com/office/powerpoint/2010/main" val="2539256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そんな中、</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使用時の快適さを大きく左右する</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の実行速度が注目されるようになりました。</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当時、ブラウザの主流は、</a:t>
            </a:r>
            <a:r>
              <a:rPr kumimoji="1" lang="en-US" altLang="ja-JP" sz="1200" kern="1200" dirty="0" err="1" smtClean="0">
                <a:solidFill>
                  <a:schemeClr val="tx1"/>
                </a:solidFill>
                <a:effectLst/>
                <a:latin typeface="+mn-lt"/>
                <a:ea typeface="+mn-ea"/>
                <a:cs typeface="+mn-cs"/>
              </a:rPr>
              <a:t>WindowsXP</a:t>
            </a:r>
            <a:r>
              <a:rPr kumimoji="1" lang="ja-JP" altLang="ja-JP" sz="1200" kern="1200" dirty="0" smtClean="0">
                <a:solidFill>
                  <a:schemeClr val="tx1"/>
                </a:solidFill>
                <a:effectLst/>
                <a:latin typeface="+mn-lt"/>
                <a:ea typeface="+mn-ea"/>
                <a:cs typeface="+mn-cs"/>
              </a:rPr>
              <a:t>で動く</a:t>
            </a:r>
            <a:r>
              <a:rPr kumimoji="1" lang="en-US" altLang="ja-JP" sz="1200" kern="1200" dirty="0" smtClean="0">
                <a:solidFill>
                  <a:schemeClr val="tx1"/>
                </a:solidFill>
                <a:effectLst/>
                <a:latin typeface="+mn-lt"/>
                <a:ea typeface="+mn-ea"/>
                <a:cs typeface="+mn-cs"/>
              </a:rPr>
              <a:t>Internet Explorer 6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）でしたが、</a:t>
            </a:r>
            <a:r>
              <a:rPr kumimoji="1" lang="en-US" altLang="ja-JP" sz="1200" kern="1200" dirty="0" smtClean="0">
                <a:solidFill>
                  <a:schemeClr val="tx1"/>
                </a:solidFill>
                <a:effectLst/>
                <a:latin typeface="+mn-lt"/>
                <a:ea typeface="+mn-ea"/>
                <a:cs typeface="+mn-cs"/>
              </a:rPr>
              <a:t>2001</a:t>
            </a:r>
            <a:r>
              <a:rPr kumimoji="1" lang="ja-JP" altLang="ja-JP" sz="1200" kern="1200" dirty="0" smtClean="0">
                <a:solidFill>
                  <a:schemeClr val="tx1"/>
                </a:solidFill>
                <a:effectLst/>
                <a:latin typeface="+mn-lt"/>
                <a:ea typeface="+mn-ea"/>
                <a:cs typeface="+mn-cs"/>
              </a:rPr>
              <a:t>年にリリースされた</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では、</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の動作は遅く、快適さを実現できなかったのです。このため</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以外のブラウザは、競って</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の高速化を進め、</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の速度向上、つまりは表現力と操作性を向上させ、自分達のブラウザで使えるサービスが快適に利用できるように進化させたのです。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2008</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ブラウザを発表しこれに参戦、</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の高速化競争がさらに加速しました。このような一連の取り組みにより、インターネット上のサービス、すなわちクラウド・サービスを快適に使える環境が、整いはじめたのです。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このような状況の中、</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年に発売された</a:t>
            </a:r>
            <a:r>
              <a:rPr kumimoji="1" lang="en-US" altLang="ja-JP" sz="1200" kern="1200" dirty="0" smtClean="0">
                <a:solidFill>
                  <a:schemeClr val="tx1"/>
                </a:solidFill>
                <a:effectLst/>
                <a:latin typeface="+mn-lt"/>
                <a:ea typeface="+mn-ea"/>
                <a:cs typeface="+mn-cs"/>
              </a:rPr>
              <a:t>iPhone</a:t>
            </a:r>
            <a:r>
              <a:rPr kumimoji="1" lang="ja-JP" altLang="ja-JP" sz="1200" kern="1200" dirty="0" err="1" smtClean="0">
                <a:solidFill>
                  <a:schemeClr val="tx1"/>
                </a:solidFill>
                <a:effectLst/>
                <a:latin typeface="+mn-lt"/>
                <a:ea typeface="+mn-ea"/>
                <a:cs typeface="+mn-cs"/>
              </a:rPr>
              <a:t>にも</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が完全に動くブラウザ</a:t>
            </a:r>
            <a:r>
              <a:rPr kumimoji="1" lang="en-US" altLang="ja-JP" sz="1200" kern="1200" dirty="0" smtClean="0">
                <a:solidFill>
                  <a:schemeClr val="tx1"/>
                </a:solidFill>
                <a:effectLst/>
                <a:latin typeface="+mn-lt"/>
                <a:ea typeface="+mn-ea"/>
                <a:cs typeface="+mn-cs"/>
              </a:rPr>
              <a:t>Safari</a:t>
            </a:r>
            <a:r>
              <a:rPr kumimoji="1" lang="ja-JP" altLang="ja-JP" sz="1200" kern="1200" dirty="0" smtClean="0">
                <a:solidFill>
                  <a:schemeClr val="tx1"/>
                </a:solidFill>
                <a:effectLst/>
                <a:latin typeface="+mn-lt"/>
                <a:ea typeface="+mn-ea"/>
                <a:cs typeface="+mn-cs"/>
              </a:rPr>
              <a:t>が、搭載されました。それ以前にも携帯デバイスで動くブラウザはありましたが、</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を動かすには機能が不完全だったのです。しかし、</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以降のモバイル・デバイスには、標準で</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対応のブラウザが組み込まれるようになったのです。</a:t>
            </a:r>
          </a:p>
          <a:p>
            <a:r>
              <a:rPr kumimoji="1" lang="ja-JP" altLang="ja-JP" sz="1200" kern="1200" dirty="0" smtClean="0">
                <a:solidFill>
                  <a:schemeClr val="tx1"/>
                </a:solidFill>
                <a:effectLst/>
                <a:latin typeface="+mn-lt"/>
                <a:ea typeface="+mn-ea"/>
                <a:cs typeface="+mn-cs"/>
              </a:rPr>
              <a:t>これにより、モバイル・デバイスは、自身の能力の限界を超え、クラウドの膨大な処理能力と記憶容量を快適に利用できるようになり、その存在価値を高めていったのです。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661852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ja-JP" dirty="0" smtClean="0"/>
              <a:t>Microsoft</a:t>
            </a:r>
            <a:r>
              <a:rPr lang="ja-JP" altLang="en-US" dirty="0" smtClean="0"/>
              <a:t>は各社に遅れながらも、</a:t>
            </a:r>
            <a:r>
              <a:rPr lang="en-US" altLang="ja-JP" dirty="0" smtClean="0"/>
              <a:t>2011</a:t>
            </a:r>
            <a:r>
              <a:rPr lang="ja-JP" altLang="en-US" dirty="0" smtClean="0"/>
              <a:t>年の</a:t>
            </a:r>
            <a:r>
              <a:rPr lang="en-US" altLang="ja-JP" dirty="0" smtClean="0"/>
              <a:t>IE9</a:t>
            </a:r>
            <a:r>
              <a:rPr lang="ja-JP" altLang="en-US" dirty="0" smtClean="0"/>
              <a:t>でなんとか体制を立て直しますが、この間に失ったシェアは今でも戻っていません。</a:t>
            </a:r>
            <a:endParaRPr lang="en-US" altLang="ja-JP" dirty="0" smtClean="0"/>
          </a:p>
          <a:p>
            <a:pPr marL="0" marR="0" indent="0" algn="l" defTabSz="914400" rtl="0" eaLnBrk="0" fontAlgn="base" latinLnBrk="0" hangingPunct="0">
              <a:lnSpc>
                <a:spcPct val="100000"/>
              </a:lnSpc>
              <a:spcBef>
                <a:spcPct val="0"/>
              </a:spcBef>
              <a:spcAft>
                <a:spcPct val="0"/>
              </a:spcAft>
              <a:buClrTx/>
              <a:buSzTx/>
              <a:buFontTx/>
              <a:buNone/>
              <a:tabLst/>
              <a:defRPr/>
            </a:pPr>
            <a:endParaRPr lang="en-US" altLang="ja-JP"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ja-JP" altLang="en-US" dirty="0" smtClean="0"/>
              <a:t>（</a:t>
            </a:r>
            <a:r>
              <a:rPr lang="en-US" altLang="ja-JP" dirty="0" smtClean="0"/>
              <a:t>IE6</a:t>
            </a:r>
            <a:r>
              <a:rPr lang="ja-JP" altLang="en-US" dirty="0" smtClean="0"/>
              <a:t>どれだけ遅かったんだよ、って話ですよね）</a:t>
            </a:r>
            <a:endParaRPr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24</a:t>
            </a:fld>
            <a:endParaRPr lang="ja-JP" altLang="en-US"/>
          </a:p>
        </p:txBody>
      </p:sp>
    </p:spTree>
    <p:extLst>
      <p:ext uri="{BB962C8B-B14F-4D97-AF65-F5344CB8AC3E}">
        <p14:creationId xmlns:p14="http://schemas.microsoft.com/office/powerpoint/2010/main" val="647305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357118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の出現は、これまでの常識を大きく変える出来事でしたが、</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を超える機能は実現できませんでした。それは、</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の動作を記述する言語</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HyperText</a:t>
            </a:r>
            <a:r>
              <a:rPr kumimoji="1" lang="en-US" altLang="ja-JP" sz="1200" kern="1200" dirty="0" smtClean="0">
                <a:solidFill>
                  <a:schemeClr val="tx1"/>
                </a:solidFill>
                <a:effectLst/>
                <a:latin typeface="+mn-lt"/>
                <a:ea typeface="+mn-ea"/>
                <a:cs typeface="+mn-cs"/>
              </a:rPr>
              <a:t> Markup Language</a:t>
            </a:r>
            <a:r>
              <a:rPr kumimoji="1" lang="ja-JP" altLang="ja-JP" sz="1200" kern="1200" dirty="0" smtClean="0">
                <a:solidFill>
                  <a:schemeClr val="tx1"/>
                </a:solidFill>
                <a:effectLst/>
                <a:latin typeface="+mn-lt"/>
                <a:ea typeface="+mn-ea"/>
                <a:cs typeface="+mn-cs"/>
              </a:rPr>
              <a:t>：ブラウザの表示方法や動作を記述する言語）に制約があったからです。それも仕方がないことで、</a:t>
            </a:r>
            <a:r>
              <a:rPr kumimoji="1" lang="en-US" altLang="ja-JP" sz="1200" kern="1200" dirty="0" smtClean="0">
                <a:solidFill>
                  <a:schemeClr val="tx1"/>
                </a:solidFill>
                <a:effectLst/>
                <a:latin typeface="+mn-lt"/>
                <a:ea typeface="+mn-ea"/>
                <a:cs typeface="+mn-cs"/>
              </a:rPr>
              <a:t>1999</a:t>
            </a:r>
            <a:r>
              <a:rPr kumimoji="1" lang="ja-JP" altLang="ja-JP" sz="1200" kern="1200" dirty="0" smtClean="0">
                <a:solidFill>
                  <a:schemeClr val="tx1"/>
                </a:solidFill>
                <a:effectLst/>
                <a:latin typeface="+mn-lt"/>
                <a:ea typeface="+mn-ea"/>
                <a:cs typeface="+mn-cs"/>
              </a:rPr>
              <a:t>年に制定された当時の</a:t>
            </a:r>
            <a:r>
              <a:rPr kumimoji="1" lang="en-US" altLang="ja-JP" sz="1200" kern="1200" dirty="0" smtClean="0">
                <a:solidFill>
                  <a:schemeClr val="tx1"/>
                </a:solidFill>
                <a:effectLst/>
                <a:latin typeface="+mn-lt"/>
                <a:ea typeface="+mn-ea"/>
                <a:cs typeface="+mn-cs"/>
              </a:rPr>
              <a:t>HTML 4.01</a:t>
            </a:r>
            <a:r>
              <a:rPr kumimoji="1" lang="ja-JP" altLang="ja-JP" sz="1200" kern="1200" dirty="0" smtClean="0">
                <a:solidFill>
                  <a:schemeClr val="tx1"/>
                </a:solidFill>
                <a:effectLst/>
                <a:latin typeface="+mn-lt"/>
                <a:ea typeface="+mn-ea"/>
                <a:cs typeface="+mn-cs"/>
              </a:rPr>
              <a:t>は、高速ネットワーク、動画再生、高度な対話機能など想像もつかない時代で、そのような使い方を想定しなかったからです。</a:t>
            </a:r>
          </a:p>
          <a:p>
            <a:endParaRPr kumimoji="1" lang="en-US" altLang="ja-JP" dirty="0" smtClean="0"/>
          </a:p>
          <a:p>
            <a:r>
              <a:rPr kumimoji="1" lang="en-US" altLang="ja-JP" dirty="0" smtClean="0"/>
              <a:t>Ajax</a:t>
            </a:r>
            <a:r>
              <a:rPr kumimoji="1" lang="ja-JP" altLang="en-US" dirty="0" smtClean="0"/>
              <a:t>をさらに使いやすくするため、</a:t>
            </a:r>
            <a:r>
              <a:rPr kumimoji="1" lang="en-US" altLang="ja-JP" dirty="0" smtClean="0"/>
              <a:t>HTML</a:t>
            </a:r>
            <a:r>
              <a:rPr kumimoji="1" lang="ja-JP" altLang="en-US" dirty="0" smtClean="0"/>
              <a:t>を強化しようという取り組みが行われてきました。この</a:t>
            </a:r>
            <a:r>
              <a:rPr kumimoji="1" lang="en-US" altLang="ja-JP" dirty="0" smtClean="0"/>
              <a:t>HTML</a:t>
            </a:r>
            <a:r>
              <a:rPr kumimoji="1" lang="ja-JP" altLang="en-US" dirty="0" smtClean="0"/>
              <a:t>の最新バージョンである</a:t>
            </a:r>
            <a:r>
              <a:rPr kumimoji="1" lang="en-US" altLang="ja-JP" dirty="0" smtClean="0"/>
              <a:t>HTML5</a:t>
            </a:r>
            <a:r>
              <a:rPr kumimoji="1" lang="ja-JP" altLang="en-US" dirty="0" smtClean="0"/>
              <a:t>は、今年（</a:t>
            </a:r>
            <a:r>
              <a:rPr kumimoji="1" lang="en-US" altLang="ja-JP" dirty="0" smtClean="0"/>
              <a:t>2014</a:t>
            </a:r>
            <a:r>
              <a:rPr kumimoji="1" lang="ja-JP" altLang="en-US" dirty="0" smtClean="0"/>
              <a:t>年）中に勧告（最終決定）される予定です。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375739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7500" lnSpcReduction="20000"/>
          </a:bodyPr>
          <a:lstStyle/>
          <a:p>
            <a:r>
              <a:rPr kumimoji="1" lang="ja-JP" altLang="en-US" dirty="0" smtClean="0"/>
              <a:t>そもそも</a:t>
            </a:r>
            <a:r>
              <a:rPr kumimoji="1" lang="en-US" altLang="ja-JP" dirty="0" smtClean="0"/>
              <a:t>Web</a:t>
            </a:r>
            <a:r>
              <a:rPr kumimoji="1" lang="ja-JP" altLang="en-US" dirty="0" smtClean="0"/>
              <a:t>ブラウザは、インターネット上の情報を探しやすくするために開発された物で、</a:t>
            </a:r>
            <a:r>
              <a:rPr kumimoji="1" lang="en-US" altLang="ja-JP" dirty="0" smtClean="0"/>
              <a:t>HTML</a:t>
            </a:r>
            <a:r>
              <a:rPr kumimoji="1" lang="ja-JP" altLang="en-US" dirty="0" smtClean="0"/>
              <a:t>は基本的には文字情報や静止画を取り扱うための言語でした。様々な拡張が行われましたが、基本的に静的なコンテンツを扱うという構造はあまり変わっていません。</a:t>
            </a:r>
            <a:r>
              <a:rPr kumimoji="1" lang="en-US" altLang="ja-JP" dirty="0" smtClean="0"/>
              <a:t>1999</a:t>
            </a:r>
            <a:r>
              <a:rPr kumimoji="1" lang="ja-JP" altLang="en-US" dirty="0" smtClean="0"/>
              <a:t>年当時は回線も遅く、動画やアニメーションなどを扱う必要もあまり無かったのです。</a:t>
            </a:r>
            <a:endParaRPr kumimoji="1" lang="en-US" altLang="ja-JP" dirty="0" smtClean="0"/>
          </a:p>
          <a:p>
            <a:endParaRPr kumimoji="1" lang="en-US" altLang="ja-JP" dirty="0" smtClean="0"/>
          </a:p>
          <a:p>
            <a:r>
              <a:rPr kumimoji="1" lang="en-US" altLang="ja-JP" dirty="0" smtClean="0"/>
              <a:t>HTML</a:t>
            </a:r>
            <a:r>
              <a:rPr kumimoji="1" lang="ja-JP" altLang="en-US" dirty="0" smtClean="0"/>
              <a:t>が進化しなかった分、</a:t>
            </a:r>
            <a:r>
              <a:rPr kumimoji="1" lang="en-US" altLang="ja-JP" dirty="0" smtClean="0"/>
              <a:t>Flash</a:t>
            </a:r>
            <a:r>
              <a:rPr kumimoji="1" lang="ja-JP" altLang="en-US" dirty="0" smtClean="0"/>
              <a:t>などのプラグインによって機能を拡張するアプローチがとられました。</a:t>
            </a:r>
            <a:endParaRPr kumimoji="1" lang="en-US" altLang="ja-JP" dirty="0" smtClean="0"/>
          </a:p>
          <a:p>
            <a:endParaRPr kumimoji="1" lang="en-US" altLang="ja-JP" dirty="0" smtClean="0"/>
          </a:p>
          <a:p>
            <a:r>
              <a:rPr kumimoji="1" lang="ja-JP" altLang="en-US" dirty="0" smtClean="0"/>
              <a:t>一方で</a:t>
            </a:r>
            <a:r>
              <a:rPr kumimoji="1" lang="en-US" altLang="ja-JP" dirty="0" smtClean="0"/>
              <a:t>Microsoft</a:t>
            </a:r>
            <a:r>
              <a:rPr kumimoji="1" lang="ja-JP" altLang="en-US" dirty="0" smtClean="0"/>
              <a:t>と</a:t>
            </a:r>
            <a:r>
              <a:rPr kumimoji="1" lang="en-US" altLang="ja-JP" dirty="0" err="1" smtClean="0"/>
              <a:t>NetScape</a:t>
            </a:r>
            <a:r>
              <a:rPr kumimoji="1" lang="ja-JP" altLang="en-US" dirty="0" smtClean="0"/>
              <a:t>は、ブラウザ戦争の過程で独自の機能拡張を繰り返し、ブラウザ間の互換性に悪い影響を与えました。</a:t>
            </a:r>
            <a:endParaRPr kumimoji="1" lang="en-US" altLang="ja-JP" dirty="0" smtClean="0"/>
          </a:p>
          <a:p>
            <a:endParaRPr kumimoji="1" lang="en-US" altLang="ja-JP" dirty="0" smtClean="0"/>
          </a:p>
          <a:p>
            <a:r>
              <a:rPr kumimoji="1" lang="ja-JP" altLang="en-US" dirty="0" smtClean="0"/>
              <a:t>様々な機能拡張に加えて、</a:t>
            </a:r>
            <a:r>
              <a:rPr kumimoji="1" lang="en-US" altLang="ja-JP" dirty="0" smtClean="0"/>
              <a:t>HTML</a:t>
            </a:r>
            <a:r>
              <a:rPr kumimoji="1" lang="ja-JP" altLang="en-US" dirty="0" smtClean="0"/>
              <a:t>を独自に拡張するというアプローチもとりましたが、これは本当はルール違反だったのです。</a:t>
            </a:r>
            <a:endParaRPr kumimoji="1" lang="en-US" altLang="ja-JP" dirty="0" smtClean="0"/>
          </a:p>
          <a:p>
            <a:r>
              <a:rPr kumimoji="1" lang="ja-JP" altLang="en-US" dirty="0" smtClean="0"/>
              <a:t>インターネットや</a:t>
            </a:r>
            <a:r>
              <a:rPr kumimoji="1" lang="en-US" altLang="ja-JP" dirty="0" smtClean="0"/>
              <a:t>HTML</a:t>
            </a:r>
            <a:r>
              <a:rPr kumimoji="1" lang="ja-JP" altLang="en-US" dirty="0" smtClean="0"/>
              <a:t>の仕様は、インターネットコミュニティの場で議論された後に</a:t>
            </a:r>
            <a:r>
              <a:rPr kumimoji="1" lang="en-US" altLang="ja-JP" dirty="0" smtClean="0"/>
              <a:t>W3C</a:t>
            </a:r>
            <a:r>
              <a:rPr kumimoji="1" lang="ja-JP" altLang="en-US" dirty="0" smtClean="0"/>
              <a:t>という公的な機関が勧告を行ってはじめて正式な規格になるというのが決まりであり、一企業が勝手に機能を追加してはいけないのです。両社はそれを行わず、インターネットコミュニティから批判を浴びました。</a:t>
            </a:r>
            <a:endParaRPr kumimoji="1" lang="en-US" altLang="ja-JP" dirty="0" smtClean="0"/>
          </a:p>
          <a:p>
            <a:endParaRPr kumimoji="1" lang="en-US" altLang="ja-JP" dirty="0" smtClean="0"/>
          </a:p>
          <a:p>
            <a:r>
              <a:rPr kumimoji="1" lang="ja-JP" altLang="en-US" dirty="0" smtClean="0"/>
              <a:t>（但し、このような行動にも理由はあります。標準化の作業は時間がかかり、スピーディな機能拡張ができないのです。この後お話ししますが、</a:t>
            </a:r>
            <a:r>
              <a:rPr kumimoji="1" lang="en-US" altLang="ja-JP" dirty="0" smtClean="0"/>
              <a:t>HTML5</a:t>
            </a:r>
            <a:r>
              <a:rPr kumimoji="1" lang="ja-JP" altLang="en-US" dirty="0" smtClean="0"/>
              <a:t>は標準化作業に手間取っています。また、</a:t>
            </a:r>
            <a:r>
              <a:rPr kumimoji="1" lang="en-US" altLang="ja-JP" dirty="0" err="1" smtClean="0"/>
              <a:t>NetScape</a:t>
            </a:r>
            <a:r>
              <a:rPr kumimoji="1" lang="ja-JP" altLang="en-US" dirty="0" smtClean="0"/>
              <a:t>も様々な機能拡張を行いましたが、それは</a:t>
            </a:r>
            <a:r>
              <a:rPr kumimoji="1" lang="en-US" altLang="ja-JP" dirty="0" smtClean="0"/>
              <a:t>HTML</a:t>
            </a:r>
            <a:r>
              <a:rPr kumimoji="1" lang="ja-JP" altLang="en-US" dirty="0" smtClean="0"/>
              <a:t>に関わる部分では無く、</a:t>
            </a:r>
            <a:r>
              <a:rPr kumimoji="1" lang="en-US" altLang="ja-JP" dirty="0" smtClean="0"/>
              <a:t>UI</a:t>
            </a:r>
            <a:r>
              <a:rPr kumimoji="1" lang="ja-JP" altLang="en-US" dirty="0" smtClean="0"/>
              <a:t>やスクリプトなどの部分でした。）</a:t>
            </a:r>
            <a:endParaRPr kumimoji="1" lang="en-US" altLang="ja-JP" dirty="0" smtClean="0"/>
          </a:p>
          <a:p>
            <a:endParaRPr kumimoji="1" lang="en-US" altLang="ja-JP" dirty="0" smtClean="0"/>
          </a:p>
          <a:p>
            <a:r>
              <a:rPr kumimoji="1" lang="ja-JP" altLang="en-US" dirty="0" smtClean="0"/>
              <a:t>当時は</a:t>
            </a:r>
            <a:r>
              <a:rPr kumimoji="1" lang="en-US" altLang="ja-JP" dirty="0" smtClean="0"/>
              <a:t>IE</a:t>
            </a:r>
            <a:r>
              <a:rPr kumimoji="1" lang="ja-JP" altLang="en-US" dirty="0" smtClean="0"/>
              <a:t>のシェアが高かった（というかほぼ独占状態）ため、結果として</a:t>
            </a:r>
            <a:r>
              <a:rPr kumimoji="1" lang="en-US" altLang="ja-JP" dirty="0" smtClean="0"/>
              <a:t>Microsoft</a:t>
            </a:r>
            <a:r>
              <a:rPr kumimoji="1" lang="ja-JP" altLang="en-US" dirty="0" smtClean="0"/>
              <a:t>の独自仕様が標準化してしまい、それに合わせて開発された</a:t>
            </a:r>
            <a:r>
              <a:rPr kumimoji="1" lang="en-US" altLang="ja-JP" dirty="0" smtClean="0"/>
              <a:t>Web</a:t>
            </a:r>
            <a:r>
              <a:rPr kumimoji="1" lang="ja-JP" altLang="en-US" dirty="0" smtClean="0"/>
              <a:t>サイトでは、</a:t>
            </a:r>
            <a:r>
              <a:rPr kumimoji="1" lang="en-US" altLang="ja-JP" dirty="0" smtClean="0"/>
              <a:t>IE</a:t>
            </a:r>
            <a:r>
              <a:rPr kumimoji="1" lang="ja-JP" altLang="en-US" dirty="0" smtClean="0"/>
              <a:t>以外のブラウザでは表示が乱れるなどの問題が起きました。</a:t>
            </a:r>
            <a:endParaRPr kumimoji="1" lang="en-US" altLang="ja-JP" dirty="0" smtClean="0"/>
          </a:p>
          <a:p>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この様な中、</a:t>
            </a:r>
            <a:r>
              <a:rPr lang="en-US" altLang="ja-JP" sz="1200" dirty="0" smtClean="0"/>
              <a:t>HTML</a:t>
            </a:r>
            <a:r>
              <a:rPr lang="ja-JP" altLang="en-US" sz="1200" dirty="0" smtClean="0"/>
              <a:t>が拡張されない状況を不満とした</a:t>
            </a:r>
            <a:r>
              <a:rPr lang="en-US" altLang="ja-JP" sz="1200" dirty="0" smtClean="0"/>
              <a:t>Apple</a:t>
            </a:r>
            <a:r>
              <a:rPr lang="ja-JP" altLang="en-US" sz="1200" dirty="0" err="1" smtClean="0"/>
              <a:t>、</a:t>
            </a:r>
            <a:r>
              <a:rPr lang="en-US" altLang="ja-JP" sz="1200" dirty="0" smtClean="0"/>
              <a:t>Mozilla</a:t>
            </a:r>
            <a:r>
              <a:rPr lang="ja-JP" altLang="en-US" sz="1200" dirty="0" err="1" smtClean="0"/>
              <a:t>、</a:t>
            </a:r>
            <a:r>
              <a:rPr lang="en-US" altLang="ja-JP" sz="1200" dirty="0" smtClean="0"/>
              <a:t>Opera</a:t>
            </a:r>
            <a:r>
              <a:rPr lang="ja-JP" altLang="en-US" sz="1200" dirty="0" smtClean="0"/>
              <a:t>が</a:t>
            </a:r>
            <a:r>
              <a:rPr lang="en-US" altLang="ja-JP" sz="1200" dirty="0" smtClean="0"/>
              <a:t>WHAT</a:t>
            </a:r>
            <a:r>
              <a:rPr lang="ja-JP" altLang="en-US" sz="1200" dirty="0" smtClean="0"/>
              <a:t> </a:t>
            </a:r>
            <a:r>
              <a:rPr lang="en-US" altLang="ja-JP" sz="1200" dirty="0" smtClean="0"/>
              <a:t>WG</a:t>
            </a:r>
            <a:r>
              <a:rPr lang="ja-JP" altLang="en-US" sz="1200" dirty="0" smtClean="0"/>
              <a:t>を立ち上げ、</a:t>
            </a:r>
            <a:r>
              <a:rPr lang="en-US" altLang="ja-JP" sz="1200" dirty="0" smtClean="0"/>
              <a:t>HTML</a:t>
            </a:r>
            <a:r>
              <a:rPr lang="ja-JP" altLang="en-US" sz="1200" dirty="0" smtClean="0"/>
              <a:t>を独自に拡張し始めたのです。</a:t>
            </a:r>
            <a:r>
              <a:rPr lang="en-US" altLang="ja-JP" sz="1200" dirty="0" smtClean="0"/>
              <a:t>2004</a:t>
            </a:r>
            <a:r>
              <a:rPr lang="ja-JP" altLang="en-US" sz="1200" dirty="0" smtClean="0"/>
              <a:t>年のことです。</a:t>
            </a:r>
            <a:r>
              <a:rPr lang="en-US" altLang="ja-JP" sz="1200" dirty="0" smtClean="0"/>
              <a:t>2004</a:t>
            </a:r>
            <a:r>
              <a:rPr lang="ja-JP" altLang="en-US" sz="1200" dirty="0" smtClean="0"/>
              <a:t>年と言えば、先ほどの</a:t>
            </a:r>
            <a:r>
              <a:rPr lang="en-US" altLang="ja-JP" sz="1200" dirty="0" smtClean="0"/>
              <a:t>Ajax</a:t>
            </a:r>
            <a:r>
              <a:rPr lang="ja-JP" altLang="en-US" sz="1200" dirty="0" smtClean="0"/>
              <a:t>が生まれた年です。</a:t>
            </a:r>
            <a:r>
              <a:rPr lang="en-US" altLang="ja-JP" sz="1200" dirty="0" smtClean="0"/>
              <a:t>2004-5</a:t>
            </a:r>
            <a:r>
              <a:rPr lang="ja-JP" altLang="en-US" sz="1200" dirty="0" smtClean="0"/>
              <a:t>年というのは非常に重要な転換期であったことがわかります。</a:t>
            </a:r>
            <a:endParaRPr lang="en-US" altLang="ja-JP" sz="1200" dirty="0" smtClean="0"/>
          </a:p>
          <a:p>
            <a:r>
              <a:rPr kumimoji="1" lang="ja-JP" altLang="en-US" dirty="0" smtClean="0"/>
              <a:t>この</a:t>
            </a:r>
            <a:r>
              <a:rPr kumimoji="1" lang="en-US" altLang="ja-JP" dirty="0" smtClean="0"/>
              <a:t>WHAT WG</a:t>
            </a:r>
            <a:r>
              <a:rPr kumimoji="1" lang="ja-JP" altLang="en-US" dirty="0" err="1" smtClean="0"/>
              <a:t>には</a:t>
            </a:r>
            <a:r>
              <a:rPr kumimoji="1" lang="ja-JP" altLang="en-US" dirty="0" smtClean="0"/>
              <a:t>その後</a:t>
            </a:r>
            <a:r>
              <a:rPr kumimoji="1" lang="en-US" altLang="ja-JP" dirty="0" smtClean="0"/>
              <a:t>Google</a:t>
            </a:r>
            <a:r>
              <a:rPr kumimoji="1" lang="ja-JP" altLang="en-US" dirty="0" smtClean="0"/>
              <a:t>なども参加して作業を加速させます。狙いは、</a:t>
            </a:r>
            <a:r>
              <a:rPr kumimoji="1" lang="en-US" altLang="ja-JP" dirty="0" smtClean="0"/>
              <a:t>HTML</a:t>
            </a:r>
            <a:r>
              <a:rPr kumimoji="1" lang="ja-JP" altLang="en-US" dirty="0" smtClean="0"/>
              <a:t>と</a:t>
            </a:r>
            <a:r>
              <a:rPr kumimoji="1" lang="en-US" altLang="ja-JP" dirty="0" smtClean="0"/>
              <a:t>JavaScript</a:t>
            </a:r>
            <a:r>
              <a:rPr kumimoji="1" lang="ja-JP" altLang="en-US" dirty="0" smtClean="0"/>
              <a:t>を拡張して</a:t>
            </a:r>
            <a:r>
              <a:rPr kumimoji="1" lang="en-US" altLang="ja-JP" dirty="0" smtClean="0"/>
              <a:t>Flash</a:t>
            </a:r>
            <a:r>
              <a:rPr kumimoji="1" lang="ja-JP" altLang="en-US" dirty="0" smtClean="0"/>
              <a:t>を凌ぐ機能を実装することでした。</a:t>
            </a:r>
            <a:endParaRPr kumimoji="1" lang="en-US" altLang="ja-JP" dirty="0" smtClean="0"/>
          </a:p>
          <a:p>
            <a:endParaRPr kumimoji="1" lang="en-US" altLang="ja-JP" dirty="0" smtClean="0"/>
          </a:p>
          <a:p>
            <a:r>
              <a:rPr kumimoji="1" lang="en-US" altLang="ja-JP" dirty="0" smtClean="0"/>
              <a:t>2007</a:t>
            </a:r>
            <a:r>
              <a:rPr kumimoji="1" lang="ja-JP" altLang="en-US" dirty="0" smtClean="0"/>
              <a:t>年、</a:t>
            </a:r>
            <a:r>
              <a:rPr kumimoji="1" lang="en-US" altLang="ja-JP" dirty="0" smtClean="0"/>
              <a:t>WHAT WG</a:t>
            </a:r>
            <a:r>
              <a:rPr kumimoji="1" lang="ja-JP" altLang="en-US" dirty="0" smtClean="0"/>
              <a:t>は、それまでの開発成果を</a:t>
            </a:r>
            <a:r>
              <a:rPr kumimoji="1" lang="en-US" altLang="ja-JP" dirty="0" smtClean="0"/>
              <a:t>W3C</a:t>
            </a:r>
            <a:r>
              <a:rPr kumimoji="1" lang="ja-JP" altLang="en-US" dirty="0" smtClean="0"/>
              <a:t>に譲渡してこれを</a:t>
            </a:r>
            <a:r>
              <a:rPr kumimoji="1" lang="en-US" altLang="ja-JP" dirty="0" smtClean="0"/>
              <a:t>HTML5</a:t>
            </a:r>
            <a:r>
              <a:rPr kumimoji="1" lang="ja-JP" altLang="en-US" dirty="0" smtClean="0"/>
              <a:t>として勧告するよう交渉します。これにより、止まっていた</a:t>
            </a:r>
            <a:r>
              <a:rPr kumimoji="1" lang="en-US" altLang="ja-JP" dirty="0" smtClean="0"/>
              <a:t>HTML</a:t>
            </a:r>
            <a:r>
              <a:rPr kumimoji="1" lang="ja-JP" altLang="en-US" dirty="0" smtClean="0"/>
              <a:t>の拡張が進み始めたのです。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27</a:t>
            </a:fld>
            <a:endParaRPr lang="ja-JP" altLang="en-US"/>
          </a:p>
        </p:txBody>
      </p:sp>
    </p:spTree>
    <p:extLst>
      <p:ext uri="{BB962C8B-B14F-4D97-AF65-F5344CB8AC3E}">
        <p14:creationId xmlns:p14="http://schemas.microsoft.com/office/powerpoint/2010/main" val="4050608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初頭、文字や写真のような動きのない情報を、インターネットを介して交換するための手段として登場したのがウェブです。しかし、現在では、動画再生やビデオ会議、ゲームなど動きのある対話型のアプリケーションが動作するプラットフォームとして利用されています。</a:t>
            </a:r>
          </a:p>
          <a:p>
            <a:r>
              <a:rPr kumimoji="1" lang="ja-JP" altLang="ja-JP" sz="1200" kern="1200" dirty="0" smtClean="0">
                <a:solidFill>
                  <a:schemeClr val="tx1"/>
                </a:solidFill>
                <a:effectLst/>
                <a:latin typeface="+mn-lt"/>
                <a:ea typeface="+mn-ea"/>
                <a:cs typeface="+mn-cs"/>
              </a:rPr>
              <a:t>この仕組みを実現しているのが、情報を送り出すウェブサーバーと、その情報を表示するブラウザ、そして、情報をやり取りする手順である通信プロトコルです。この組合せは、ひとつではありません。例えば、ブラウザだけでも、</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Internet Explorer</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Mozila</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FireFox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Safari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などがあります。ウェブサーバーや通信プロトコルにもいろいろなものがあります。このように異なるソフトウェアを使ってもお互いに情報のやり取りができ同様の表現にできるのは、情報の構造やブラウザへ表示方法を指定する</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（ハイパーテキストマークアップ言語）が標準化され、共通に利用できるからです。</a:t>
            </a:r>
          </a:p>
          <a:p>
            <a:r>
              <a:rPr kumimoji="1" lang="ja-JP" altLang="ja-JP" sz="1200" kern="1200" dirty="0" smtClean="0">
                <a:solidFill>
                  <a:schemeClr val="tx1"/>
                </a:solidFill>
                <a:effectLst/>
                <a:latin typeface="+mn-lt"/>
                <a:ea typeface="+mn-ea"/>
                <a:cs typeface="+mn-cs"/>
              </a:rPr>
              <a:t>しかし、この</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1997</a:t>
            </a:r>
            <a:r>
              <a:rPr kumimoji="1" lang="ja-JP" altLang="ja-JP" sz="1200" kern="1200" dirty="0" smtClean="0">
                <a:solidFill>
                  <a:schemeClr val="tx1"/>
                </a:solidFill>
                <a:effectLst/>
                <a:latin typeface="+mn-lt"/>
                <a:ea typeface="+mn-ea"/>
                <a:cs typeface="+mn-cs"/>
              </a:rPr>
              <a:t>年にバージョン</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HTML4</a:t>
            </a:r>
            <a:r>
              <a:rPr kumimoji="1" lang="ja-JP" altLang="ja-JP" sz="1200" kern="1200" dirty="0" smtClean="0">
                <a:solidFill>
                  <a:schemeClr val="tx1"/>
                </a:solidFill>
                <a:effectLst/>
                <a:latin typeface="+mn-lt"/>
                <a:ea typeface="+mn-ea"/>
                <a:cs typeface="+mn-cs"/>
              </a:rPr>
              <a:t>）が定められ、</a:t>
            </a:r>
            <a:r>
              <a:rPr kumimoji="1" lang="en-US" altLang="ja-JP" sz="1200" kern="1200" dirty="0" smtClean="0">
                <a:solidFill>
                  <a:schemeClr val="tx1"/>
                </a:solidFill>
                <a:effectLst/>
                <a:latin typeface="+mn-lt"/>
                <a:ea typeface="+mn-ea"/>
                <a:cs typeface="+mn-cs"/>
              </a:rPr>
              <a:t>1999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4.01</a:t>
            </a:r>
            <a:r>
              <a:rPr kumimoji="1" lang="ja-JP" altLang="ja-JP" sz="1200" kern="1200" dirty="0" smtClean="0">
                <a:solidFill>
                  <a:schemeClr val="tx1"/>
                </a:solidFill>
                <a:effectLst/>
                <a:latin typeface="+mn-lt"/>
                <a:ea typeface="+mn-ea"/>
                <a:cs typeface="+mn-cs"/>
              </a:rPr>
              <a:t>にマイナー・バージョンアップされて以降、大きな改訂もないままに今日まで使われてきました。その間、ネットワークの高速化やコンピュータの性能向上、</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やセンサーが組み込まれたスマートフォンの出現など、当時とは利用環境が、大きく変わってしまいました。</a:t>
            </a:r>
          </a:p>
          <a:p>
            <a:r>
              <a:rPr kumimoji="1" lang="ja-JP" altLang="ja-JP" sz="1200" kern="1200" dirty="0" smtClean="0">
                <a:solidFill>
                  <a:schemeClr val="tx1"/>
                </a:solidFill>
                <a:effectLst/>
                <a:latin typeface="+mn-lt"/>
                <a:ea typeface="+mn-ea"/>
                <a:cs typeface="+mn-cs"/>
              </a:rPr>
              <a:t>この状況に対応するために、</a:t>
            </a:r>
            <a:r>
              <a:rPr kumimoji="1" lang="en-US" altLang="ja-JP" sz="1200" kern="1200" dirty="0" smtClean="0">
                <a:solidFill>
                  <a:schemeClr val="tx1"/>
                </a:solidFill>
                <a:effectLst/>
                <a:latin typeface="+mn-lt"/>
                <a:ea typeface="+mn-ea"/>
                <a:cs typeface="+mn-cs"/>
              </a:rPr>
              <a:t>HTML4</a:t>
            </a:r>
            <a:r>
              <a:rPr kumimoji="1" lang="ja-JP" altLang="ja-JP" sz="1200" kern="1200" dirty="0" smtClean="0">
                <a:solidFill>
                  <a:schemeClr val="tx1"/>
                </a:solidFill>
                <a:effectLst/>
                <a:latin typeface="+mn-lt"/>
                <a:ea typeface="+mn-ea"/>
                <a:cs typeface="+mn-cs"/>
              </a:rPr>
              <a:t>はそのままに、動画や音声を再生するなどの</a:t>
            </a:r>
            <a:r>
              <a:rPr kumimoji="1" lang="en-US" altLang="ja-JP" sz="1200" kern="1200" dirty="0" smtClean="0">
                <a:solidFill>
                  <a:schemeClr val="tx1"/>
                </a:solidFill>
                <a:effectLst/>
                <a:latin typeface="+mn-lt"/>
                <a:ea typeface="+mn-ea"/>
                <a:cs typeface="+mn-cs"/>
              </a:rPr>
              <a:t>HTML4</a:t>
            </a:r>
            <a:r>
              <a:rPr kumimoji="1" lang="ja-JP" altLang="ja-JP" sz="1200" kern="1200" dirty="0" smtClean="0">
                <a:solidFill>
                  <a:schemeClr val="tx1"/>
                </a:solidFill>
                <a:effectLst/>
                <a:latin typeface="+mn-lt"/>
                <a:ea typeface="+mn-ea"/>
                <a:cs typeface="+mn-cs"/>
              </a:rPr>
              <a:t>には含まれない機能をプラグイン（</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など）といわれるソフトウェアを追加して補完してきたのです。しかし、このような対処ではもはや限界が見えてきました。そこで、時代にふさわしい改訂が求められるようになり、次代を担う</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を定める取り組みが生まれたのです。</a:t>
            </a:r>
          </a:p>
          <a:p>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年の歳月を経て新しいバージョンとして</a:t>
            </a:r>
            <a:r>
              <a:rPr kumimoji="1" lang="en-US" altLang="ja-JP" sz="1200" kern="1200" dirty="0" smtClean="0">
                <a:solidFill>
                  <a:schemeClr val="tx1"/>
                </a:solidFill>
                <a:effectLst/>
                <a:latin typeface="+mn-lt"/>
                <a:ea typeface="+mn-ea"/>
                <a:cs typeface="+mn-cs"/>
              </a:rPr>
              <a:t>W3C</a:t>
            </a:r>
            <a:r>
              <a:rPr kumimoji="1" lang="ja-JP" altLang="ja-JP" sz="1200" kern="1200" dirty="0" smtClean="0">
                <a:solidFill>
                  <a:schemeClr val="tx1"/>
                </a:solidFill>
                <a:effectLst/>
                <a:latin typeface="+mn-lt"/>
                <a:ea typeface="+mn-ea"/>
                <a:cs typeface="+mn-cs"/>
              </a:rPr>
              <a:t>より正式に勧告されました。今後は、この</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を基盤として新たな取り組みが進められることになります。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1176040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には、狭義と広義の意味があります。狭義には、ウェブの標準化団体「</a:t>
            </a:r>
            <a:r>
              <a:rPr kumimoji="1" lang="en-US" altLang="ja-JP" sz="1200" kern="1200" dirty="0" smtClean="0">
                <a:solidFill>
                  <a:schemeClr val="tx1"/>
                </a:solidFill>
                <a:effectLst/>
                <a:latin typeface="+mn-lt"/>
                <a:ea typeface="+mn-ea"/>
                <a:cs typeface="+mn-cs"/>
              </a:rPr>
              <a:t>W3C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World Wide Web </a:t>
            </a:r>
            <a:r>
              <a:rPr kumimoji="1" lang="en-US" altLang="ja-JP" sz="1200" b="1" kern="1200" dirty="0" smtClean="0">
                <a:solidFill>
                  <a:schemeClr val="tx1"/>
                </a:solidFill>
                <a:effectLst/>
                <a:latin typeface="+mn-lt"/>
                <a:ea typeface="+mn-ea"/>
                <a:cs typeface="+mn-cs"/>
              </a:rPr>
              <a:t>Consortium</a:t>
            </a:r>
            <a:r>
              <a:rPr kumimoji="1" lang="ja-JP" altLang="ja-JP" sz="1200" kern="1200" dirty="0" smtClean="0">
                <a:solidFill>
                  <a:schemeClr val="tx1"/>
                </a:solidFill>
                <a:effectLst/>
                <a:latin typeface="+mn-lt"/>
                <a:ea typeface="+mn-ea"/>
                <a:cs typeface="+mn-cs"/>
              </a:rPr>
              <a:t>）」が規格を策定した次世代のマークアップ言語そのものを指しています。ブラウザで表示する内容の構成やレイアウトの指定、動画や音声、</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次元グラフィックスの取り扱いなどを定めています。広義には、これに加えて、ネットワークに接続されていないときにもデータを加工・編集するためのオフラインストレージ、スマートフォンなどのハードウェアに内蔵され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やセンサーをブラウザで扱うためのデバイス連携、豊かな表現を実現する</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次元グラフィックスなど、ブラウザ上で高度で複雑なアプリケーションを動かすための機能の扱いまで含めています。つまり、次世代のアプリケーション・プラットフォームを実現するための方法や手順を標準化したものという意味で使われます。</a:t>
            </a:r>
          </a:p>
          <a:p>
            <a:r>
              <a:rPr kumimoji="1" lang="ja-JP" altLang="ja-JP" sz="1200" kern="1200" dirty="0" smtClean="0">
                <a:solidFill>
                  <a:schemeClr val="tx1"/>
                </a:solidFill>
                <a:effectLst/>
                <a:latin typeface="+mn-lt"/>
                <a:ea typeface="+mn-ea"/>
                <a:cs typeface="+mn-cs"/>
              </a:rPr>
              <a:t>広義の意味での</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には、</a:t>
            </a:r>
            <a:r>
              <a:rPr kumimoji="1" lang="ja-JP" altLang="en-US" sz="1200" kern="1200" dirty="0" smtClean="0">
                <a:solidFill>
                  <a:schemeClr val="tx1"/>
                </a:solidFill>
                <a:effectLst/>
                <a:latin typeface="+mn-lt"/>
                <a:ea typeface="+mn-ea"/>
                <a:cs typeface="+mn-cs"/>
              </a:rPr>
              <a:t>レイアウトを制御する</a:t>
            </a:r>
            <a:r>
              <a:rPr kumimoji="1" lang="en-US" altLang="ja-JP" sz="1200" kern="1200" dirty="0" smtClean="0">
                <a:solidFill>
                  <a:schemeClr val="tx1"/>
                </a:solidFill>
                <a:effectLst/>
                <a:latin typeface="+mn-lt"/>
                <a:ea typeface="+mn-ea"/>
                <a:cs typeface="+mn-cs"/>
              </a:rPr>
              <a:t>CSS3</a:t>
            </a:r>
            <a:r>
              <a:rPr kumimoji="1" lang="ja-JP" altLang="en-US"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JavaScript</a:t>
            </a:r>
            <a:r>
              <a:rPr kumimoji="1" lang="ja-JP" altLang="en-US" sz="1200" kern="1200" dirty="0" smtClean="0">
                <a:solidFill>
                  <a:schemeClr val="tx1"/>
                </a:solidFill>
                <a:effectLst/>
                <a:latin typeface="+mn-lt"/>
                <a:ea typeface="+mn-ea"/>
                <a:cs typeface="+mn-cs"/>
              </a:rPr>
              <a:t>の新バージョンである</a:t>
            </a:r>
            <a:r>
              <a:rPr kumimoji="1" lang="en-US" altLang="ja-JP" sz="1200" kern="1200" dirty="0" smtClean="0">
                <a:solidFill>
                  <a:schemeClr val="tx1"/>
                </a:solidFill>
                <a:effectLst/>
                <a:latin typeface="+mn-lt"/>
                <a:ea typeface="+mn-ea"/>
                <a:cs typeface="+mn-cs"/>
              </a:rPr>
              <a:t>ECMAscript6</a:t>
            </a:r>
            <a:r>
              <a:rPr kumimoji="1" lang="ja-JP" altLang="en-US" sz="1200" kern="1200" dirty="0" smtClean="0">
                <a:solidFill>
                  <a:schemeClr val="tx1"/>
                </a:solidFill>
                <a:effectLst/>
                <a:latin typeface="+mn-lt"/>
                <a:ea typeface="+mn-ea"/>
                <a:cs typeface="+mn-cs"/>
              </a:rPr>
              <a:t>も含まれ、</a:t>
            </a:r>
            <a:r>
              <a:rPr kumimoji="1" lang="en-US" altLang="ja-JP" sz="1200" kern="1200" dirty="0" smtClean="0">
                <a:solidFill>
                  <a:schemeClr val="tx1"/>
                </a:solidFill>
                <a:effectLst/>
                <a:latin typeface="+mn-lt"/>
                <a:ea typeface="+mn-ea"/>
                <a:cs typeface="+mn-cs"/>
              </a:rPr>
              <a:t>Ajax</a:t>
            </a:r>
            <a:r>
              <a:rPr kumimoji="1" lang="ja-JP" altLang="en-US" sz="1200" kern="1200" dirty="0" smtClean="0">
                <a:solidFill>
                  <a:schemeClr val="tx1"/>
                </a:solidFill>
                <a:effectLst/>
                <a:latin typeface="+mn-lt"/>
                <a:ea typeface="+mn-ea"/>
                <a:cs typeface="+mn-cs"/>
              </a:rPr>
              <a:t>の機能が大幅に拡充されており、</a:t>
            </a:r>
            <a:r>
              <a:rPr kumimoji="1" lang="ja-JP" altLang="ja-JP" sz="1200" kern="1200" dirty="0" smtClean="0">
                <a:solidFill>
                  <a:schemeClr val="tx1"/>
                </a:solidFill>
                <a:effectLst/>
                <a:latin typeface="+mn-lt"/>
                <a:ea typeface="+mn-ea"/>
                <a:cs typeface="+mn-cs"/>
              </a:rPr>
              <a:t>従来プラグインで実現していた機能の多くが含まれています。</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のゴールのひとつはここにありました。つまり、特定のメーカーが提供する技術に頼るのではなく、誰もが自由に利用できるオープンな標準として実現することです。</a:t>
            </a:r>
          </a:p>
          <a:p>
            <a:r>
              <a:rPr kumimoji="1" lang="ja-JP" altLang="ja-JP" sz="1200" kern="1200" dirty="0" smtClean="0">
                <a:solidFill>
                  <a:schemeClr val="tx1"/>
                </a:solidFill>
                <a:effectLst/>
                <a:latin typeface="+mn-lt"/>
                <a:ea typeface="+mn-ea"/>
                <a:cs typeface="+mn-cs"/>
              </a:rPr>
              <a:t>実際、</a:t>
            </a:r>
            <a:r>
              <a:rPr kumimoji="1" lang="en-US" altLang="ja-JP" sz="1200" kern="1200" dirty="0" smtClean="0">
                <a:solidFill>
                  <a:schemeClr val="tx1"/>
                </a:solidFill>
                <a:effectLst/>
                <a:latin typeface="+mn-lt"/>
                <a:ea typeface="+mn-ea"/>
                <a:cs typeface="+mn-cs"/>
              </a:rPr>
              <a:t>2010</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Adobe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（当時のウェブにおける動画や音声を利用するための事実上の標準となっていたプラグイン）をサポートしないという発表はオープンではないことの課題を露呈しました。その後、</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iPad</a:t>
            </a:r>
            <a:r>
              <a:rPr kumimoji="1" lang="ja-JP" altLang="ja-JP" sz="1200" kern="1200" dirty="0" smtClean="0">
                <a:solidFill>
                  <a:schemeClr val="tx1"/>
                </a:solidFill>
                <a:effectLst/>
                <a:latin typeface="+mn-lt"/>
                <a:ea typeface="+mn-ea"/>
                <a:cs typeface="+mn-cs"/>
              </a:rPr>
              <a:t>が広く使われるようになり、</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による動画や音声の配信が一気に普及したのです。</a:t>
            </a:r>
          </a:p>
          <a:p>
            <a:r>
              <a:rPr kumimoji="1" lang="ja-JP" altLang="ja-JP" sz="1200" kern="1200" dirty="0" smtClean="0">
                <a:solidFill>
                  <a:schemeClr val="tx1"/>
                </a:solidFill>
                <a:effectLst/>
                <a:latin typeface="+mn-lt"/>
                <a:ea typeface="+mn-ea"/>
                <a:cs typeface="+mn-cs"/>
              </a:rPr>
              <a:t>現在では、</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はウェブだけでなく、スマートフォン向けアプリケーションや企業向けシステムなどの開発にも利用されるようになり、マルチデバイス時代のアプリケーション技術として普及しつつあります。</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3976238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81497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13112"/>
            <a:fld id="{7FACAF0C-EC15-4D0E-98AB-65E9F71F98EA}" type="slidenum">
              <a:rPr lang="ja-JP" altLang="en-US" smtClean="0"/>
              <a:pPr defTabSz="913112"/>
              <a:t>4</a:t>
            </a:fld>
            <a:endParaRPr lang="en-US" altLang="ja-JP"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ja-JP" altLang="en-US" dirty="0" smtClean="0"/>
              <a:t>ここで、サーバーとクライアントの接続形態の変遷について考えてみたいと思います。</a:t>
            </a:r>
            <a:endParaRPr lang="en-US" altLang="ja-JP" dirty="0" smtClean="0"/>
          </a:p>
          <a:p>
            <a:pPr eaLnBrk="1" hangingPunct="1"/>
            <a:r>
              <a:rPr lang="ja-JP" altLang="en-US" dirty="0" smtClean="0"/>
              <a:t>メインフレームの時代には、クライアント（というか、端末）はコンピュータ本体からシリアル回線で接続されていました。データ転送速度も遅く、距離も長くは伸ばせませんでした。</a:t>
            </a:r>
            <a:endParaRPr lang="en-US" altLang="ja-JP" dirty="0" smtClean="0"/>
          </a:p>
          <a:p>
            <a:pPr eaLnBrk="1" hangingPunct="1"/>
            <a:r>
              <a:rPr lang="ja-JP" altLang="en-US" dirty="0" smtClean="0"/>
              <a:t>これが分散処理に移行した背景には、</a:t>
            </a:r>
            <a:r>
              <a:rPr lang="en-US" altLang="ja-JP" dirty="0" smtClean="0"/>
              <a:t>LAN (Local Area Network)</a:t>
            </a:r>
            <a:r>
              <a:rPr lang="ja-JP" altLang="en-US" dirty="0" smtClean="0"/>
              <a:t>の普及があったことも見逃せません。</a:t>
            </a:r>
            <a:endParaRPr lang="en-US" altLang="ja-JP" dirty="0" smtClean="0"/>
          </a:p>
          <a:p>
            <a:pPr eaLnBrk="1" hangingPunct="1"/>
            <a:r>
              <a:rPr lang="ja-JP" altLang="en-US" dirty="0" smtClean="0"/>
              <a:t>その後無線技術の進化で無線</a:t>
            </a:r>
            <a:r>
              <a:rPr lang="en-US" altLang="ja-JP" dirty="0" smtClean="0"/>
              <a:t>LAN</a:t>
            </a:r>
            <a:r>
              <a:rPr lang="ja-JP" altLang="en-US" dirty="0" err="1" smtClean="0"/>
              <a:t>が普</a:t>
            </a:r>
            <a:r>
              <a:rPr lang="ja-JP" altLang="en-US" dirty="0" smtClean="0"/>
              <a:t>及しますが、これも電波の到達範囲は狭く、オフィス内での利用に限られていました。</a:t>
            </a:r>
            <a:endParaRPr lang="en-US" altLang="ja-JP" dirty="0" smtClean="0"/>
          </a:p>
          <a:p>
            <a:pPr eaLnBrk="1" hangingPunct="1"/>
            <a:r>
              <a:rPr lang="ja-JP" altLang="en-US" dirty="0" smtClean="0"/>
              <a:t>それが、現在のようにどこでも接続できるようになったのは、携帯電話用ネットワークインフラの普及と、データ転送の高速化が大きく寄与しています。</a:t>
            </a:r>
            <a:endParaRPr lang="en-US" altLang="ja-JP" dirty="0" smtClean="0"/>
          </a:p>
        </p:txBody>
      </p:sp>
    </p:spTree>
    <p:extLst>
      <p:ext uri="{BB962C8B-B14F-4D97-AF65-F5344CB8AC3E}">
        <p14:creationId xmlns:p14="http://schemas.microsoft.com/office/powerpoint/2010/main" val="1618546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の高速化と並行して</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の仕様も時代に即したものにする取り組みが始まりました。</a:t>
            </a:r>
            <a:r>
              <a:rPr kumimoji="1" lang="en-US" altLang="ja-JP" sz="1200" kern="1200" dirty="0" smtClean="0">
                <a:solidFill>
                  <a:schemeClr val="tx1"/>
                </a:solidFill>
                <a:effectLst/>
                <a:latin typeface="+mn-lt"/>
                <a:ea typeface="+mn-ea"/>
                <a:cs typeface="+mn-cs"/>
              </a:rPr>
              <a:t>HTML 4.01</a:t>
            </a:r>
            <a:r>
              <a:rPr kumimoji="1" lang="ja-JP" altLang="ja-JP" sz="1200" kern="1200" dirty="0" smtClean="0">
                <a:solidFill>
                  <a:schemeClr val="tx1"/>
                </a:solidFill>
                <a:effectLst/>
                <a:latin typeface="+mn-lt"/>
                <a:ea typeface="+mn-ea"/>
                <a:cs typeface="+mn-cs"/>
              </a:rPr>
              <a:t>に替わる</a:t>
            </a:r>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です。これによって、</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でなければできなかった高い表現力や操作性を</a:t>
            </a:r>
            <a:r>
              <a:rPr kumimoji="1" lang="en-US" altLang="ja-JP" sz="1200" kern="1200" dirty="0" smtClean="0">
                <a:solidFill>
                  <a:schemeClr val="tx1"/>
                </a:solidFill>
                <a:effectLst/>
                <a:latin typeface="+mn-lt"/>
                <a:ea typeface="+mn-ea"/>
                <a:cs typeface="+mn-cs"/>
              </a:rPr>
              <a:t>Ajax</a:t>
            </a:r>
            <a:r>
              <a:rPr kumimoji="1" lang="ja-JP" altLang="ja-JP" sz="1200" kern="1200" dirty="0" err="1" smtClean="0">
                <a:solidFill>
                  <a:schemeClr val="tx1"/>
                </a:solidFill>
                <a:effectLst/>
                <a:latin typeface="+mn-lt"/>
                <a:ea typeface="+mn-ea"/>
                <a:cs typeface="+mn-cs"/>
              </a:rPr>
              <a:t>にも</a:t>
            </a:r>
            <a:r>
              <a:rPr kumimoji="1" lang="ja-JP" altLang="ja-JP" sz="1200" kern="1200" dirty="0" smtClean="0">
                <a:solidFill>
                  <a:schemeClr val="tx1"/>
                </a:solidFill>
                <a:effectLst/>
                <a:latin typeface="+mn-lt"/>
                <a:ea typeface="+mn-ea"/>
                <a:cs typeface="+mn-cs"/>
              </a:rPr>
              <a:t>持たせようというのです。</a:t>
            </a:r>
          </a:p>
          <a:p>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とは本来言語仕様のバージョンを示す言葉です。しかし、今では、ブラウザでアプリケーションを動作させる次世代の標準技術の総称としても使われるようになっています。</a:t>
            </a:r>
          </a:p>
          <a:p>
            <a:r>
              <a:rPr kumimoji="1" lang="ja-JP" altLang="ja-JP" sz="1200" kern="1200" dirty="0" smtClean="0">
                <a:solidFill>
                  <a:schemeClr val="tx1"/>
                </a:solidFill>
                <a:effectLst/>
                <a:latin typeface="+mn-lt"/>
                <a:ea typeface="+mn-ea"/>
                <a:cs typeface="+mn-cs"/>
              </a:rPr>
              <a:t>この動きを加速したことのひとつに、</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が発売当初から</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をサポートせず</a:t>
            </a:r>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を使用する方針を打ち出したことがあります。</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のシェアが拡大し、</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ではプラットフォームに依存しないプログラムが書けなくなりました。こうして、新しいクライアント・プラットフォームとして、</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が最有力となったのです。</a:t>
            </a:r>
          </a:p>
          <a:p>
            <a:r>
              <a:rPr kumimoji="1" lang="ja-JP" altLang="ja-JP" sz="1200" kern="1200" dirty="0" smtClean="0">
                <a:solidFill>
                  <a:schemeClr val="tx1"/>
                </a:solidFill>
                <a:effectLst/>
                <a:latin typeface="+mn-lt"/>
                <a:ea typeface="+mn-ea"/>
                <a:cs typeface="+mn-cs"/>
              </a:rPr>
              <a:t>ところが</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にも、大きな問題点が残っています。それは、</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の仕様が確定していないことで、ブラウザ間の互換性に支障をきたしているのです。また、</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などのデバイスに依存したプログラム（ネイティブアプリ）に比べると足りない機能があり、性能が充分に出ない場合もあり、ネイティブアプリも広く使われています。</a:t>
            </a:r>
          </a:p>
          <a:p>
            <a:r>
              <a:rPr kumimoji="1" lang="ja-JP" altLang="ja-JP" sz="1200" kern="1200" dirty="0" smtClean="0">
                <a:solidFill>
                  <a:schemeClr val="tx1"/>
                </a:solidFill>
                <a:effectLst/>
                <a:latin typeface="+mn-lt"/>
                <a:ea typeface="+mn-ea"/>
                <a:cs typeface="+mn-cs"/>
              </a:rPr>
              <a:t>ネイティブアプリのほうが、画面設計が簡単でパフォーマンスも出しやすいのですが、プラットフォーム毎に作る必要があり、マルチプラットフォームの理想からは後退してしまいます。このような状況は、いずれ解消される可能性はありますが、</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などはネイティブアプリを増やして自社プラットフォームへの囲い込みを行う姿勢を見せており、ベンダー毎の思惑が入り乱れている状況となっています。最近では</a:t>
            </a:r>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で記述したプログラムをネイティブアプリに変換するツールも提供され、過渡期ゆえの混乱も見受けられます。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31</a:t>
            </a:fld>
            <a:endParaRPr kumimoji="1" lang="ja-JP" altLang="en-US"/>
          </a:p>
        </p:txBody>
      </p:sp>
    </p:spTree>
    <p:extLst>
      <p:ext uri="{BB962C8B-B14F-4D97-AF65-F5344CB8AC3E}">
        <p14:creationId xmlns:p14="http://schemas.microsoft.com/office/powerpoint/2010/main" val="1898117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smtClean="0">
                <a:solidFill>
                  <a:schemeClr val="tx1"/>
                </a:solidFill>
                <a:effectLst/>
                <a:latin typeface="+mn-lt"/>
                <a:ea typeface="+mn-ea"/>
                <a:cs typeface="+mn-cs"/>
              </a:rPr>
              <a:t>これまで見てきたように、</a:t>
            </a:r>
            <a:r>
              <a:rPr kumimoji="1" lang="ja-JP" altLang="en-US" sz="1200" kern="1200" dirty="0" smtClean="0">
                <a:solidFill>
                  <a:schemeClr val="tx1"/>
                </a:solidFill>
                <a:effectLst/>
                <a:latin typeface="+mn-lt"/>
                <a:ea typeface="+mn-ea"/>
                <a:cs typeface="+mn-cs"/>
              </a:rPr>
              <a:t>いったん</a:t>
            </a:r>
            <a:r>
              <a:rPr kumimoji="1" lang="en-US" altLang="ja-JP" sz="1200" kern="1200" dirty="0" smtClean="0">
                <a:solidFill>
                  <a:schemeClr val="tx1"/>
                </a:solidFill>
                <a:effectLst/>
                <a:latin typeface="+mn-lt"/>
                <a:ea typeface="+mn-ea"/>
                <a:cs typeface="+mn-cs"/>
              </a:rPr>
              <a:t>HTML5</a:t>
            </a:r>
            <a:r>
              <a:rPr kumimoji="1" lang="ja-JP" altLang="en-US" sz="1200" kern="1200" dirty="0" smtClean="0">
                <a:solidFill>
                  <a:schemeClr val="tx1"/>
                </a:solidFill>
                <a:effectLst/>
                <a:latin typeface="+mn-lt"/>
                <a:ea typeface="+mn-ea"/>
                <a:cs typeface="+mn-cs"/>
              </a:rPr>
              <a:t>でまとまりかけた次世代のクライアントプラットフォームは、複雑な動きを見せはじめました。オープン技術に異常に固執する</a:t>
            </a:r>
            <a:r>
              <a:rPr kumimoji="1" lang="en-US" altLang="ja-JP" sz="1200" kern="1200" dirty="0" smtClean="0">
                <a:solidFill>
                  <a:schemeClr val="tx1"/>
                </a:solidFill>
                <a:effectLst/>
                <a:latin typeface="+mn-lt"/>
                <a:ea typeface="+mn-ea"/>
                <a:cs typeface="+mn-cs"/>
              </a:rPr>
              <a:t>Google</a:t>
            </a:r>
            <a:r>
              <a:rPr kumimoji="1" lang="ja-JP" altLang="en-US" sz="1200" kern="1200" dirty="0" smtClean="0">
                <a:solidFill>
                  <a:schemeClr val="tx1"/>
                </a:solidFill>
                <a:effectLst/>
                <a:latin typeface="+mn-lt"/>
                <a:ea typeface="+mn-ea"/>
                <a:cs typeface="+mn-cs"/>
              </a:rPr>
              <a:t>と違い、</a:t>
            </a:r>
            <a:r>
              <a:rPr kumimoji="1" lang="en-US" altLang="ja-JP" sz="1200" kern="1200" dirty="0" smtClean="0">
                <a:solidFill>
                  <a:schemeClr val="tx1"/>
                </a:solidFill>
                <a:effectLst/>
                <a:latin typeface="+mn-lt"/>
                <a:ea typeface="+mn-ea"/>
                <a:cs typeface="+mn-cs"/>
              </a:rPr>
              <a:t>Apple</a:t>
            </a:r>
            <a:r>
              <a:rPr kumimoji="1" lang="ja-JP" altLang="en-US"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Microsoft</a:t>
            </a:r>
            <a:r>
              <a:rPr kumimoji="1" lang="ja-JP" altLang="en-US" sz="1200" kern="1200" dirty="0" smtClean="0">
                <a:solidFill>
                  <a:schemeClr val="tx1"/>
                </a:solidFill>
                <a:effectLst/>
                <a:latin typeface="+mn-lt"/>
                <a:ea typeface="+mn-ea"/>
                <a:cs typeface="+mn-cs"/>
              </a:rPr>
              <a:t>も、本音は自社プラットフォームを標準にしたいのです。そのほうが、顧客の囲い込みができ、莫大な利益が得られるからです。</a:t>
            </a:r>
            <a:r>
              <a:rPr kumimoji="1" lang="en-US" altLang="ja-JP" sz="1200" kern="1200" dirty="0" smtClean="0">
                <a:solidFill>
                  <a:schemeClr val="tx1"/>
                </a:solidFill>
                <a:effectLst/>
                <a:latin typeface="+mn-lt"/>
                <a:ea typeface="+mn-ea"/>
                <a:cs typeface="+mn-cs"/>
              </a:rPr>
              <a:t>Wintel</a:t>
            </a:r>
            <a:r>
              <a:rPr kumimoji="1" lang="ja-JP" altLang="en-US" sz="1200" kern="1200" dirty="0" smtClean="0">
                <a:solidFill>
                  <a:schemeClr val="tx1"/>
                </a:solidFill>
                <a:effectLst/>
                <a:latin typeface="+mn-lt"/>
                <a:ea typeface="+mn-ea"/>
                <a:cs typeface="+mn-cs"/>
              </a:rPr>
              <a:t>が利益を独占していた時代を思い出して下さい。</a:t>
            </a:r>
            <a:endParaRPr kumimoji="1" lang="ja-JP"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社とも、</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とモバイル、ウェアラブル、テレビなどの家電を全てカバーできる新しいプラットフォームを提供しようという方向性は同じですが、この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社の具体的な戦略は微妙に異なっています。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まず、</a:t>
            </a:r>
            <a:r>
              <a:rPr kumimoji="1" lang="en-US" altLang="ja-JP" sz="1200" kern="1200" dirty="0" smtClean="0">
                <a:solidFill>
                  <a:schemeClr val="tx1"/>
                </a:solidFill>
                <a:effectLst/>
                <a:latin typeface="+mn-lt"/>
                <a:ea typeface="+mn-ea"/>
                <a:cs typeface="+mn-cs"/>
              </a:rPr>
              <a:t>Apple</a:t>
            </a:r>
            <a:r>
              <a:rPr kumimoji="1" lang="ja-JP" altLang="ja-JP" sz="1200" kern="1200" dirty="0" err="1" smtClean="0">
                <a:solidFill>
                  <a:schemeClr val="tx1"/>
                </a:solidFill>
                <a:effectLst/>
                <a:latin typeface="+mn-lt"/>
                <a:ea typeface="+mn-ea"/>
                <a:cs typeface="+mn-cs"/>
              </a:rPr>
              <a:t>には</a:t>
            </a:r>
            <a:r>
              <a:rPr kumimoji="1" lang="ja-JP" altLang="ja-JP" sz="1200" kern="1200" dirty="0" smtClean="0">
                <a:solidFill>
                  <a:schemeClr val="tx1"/>
                </a:solidFill>
                <a:effectLst/>
                <a:latin typeface="+mn-lt"/>
                <a:ea typeface="+mn-ea"/>
                <a:cs typeface="+mn-cs"/>
              </a:rPr>
              <a:t>現在、</a:t>
            </a:r>
            <a:r>
              <a:rPr kumimoji="1" lang="en-US" altLang="ja-JP" sz="1200" kern="1200" dirty="0" smtClean="0">
                <a:solidFill>
                  <a:schemeClr val="tx1"/>
                </a:solidFill>
                <a:effectLst/>
                <a:latin typeface="+mn-lt"/>
                <a:ea typeface="+mn-ea"/>
                <a:cs typeface="+mn-cs"/>
              </a:rPr>
              <a:t>Macintosh</a:t>
            </a:r>
            <a:r>
              <a:rPr kumimoji="1" lang="ja-JP" altLang="ja-JP" sz="1200" kern="1200" dirty="0" smtClean="0">
                <a:solidFill>
                  <a:schemeClr val="tx1"/>
                </a:solidFill>
                <a:effectLst/>
                <a:latin typeface="+mn-lt"/>
                <a:ea typeface="+mn-ea"/>
                <a:cs typeface="+mn-cs"/>
              </a:rPr>
              <a:t>用の</a:t>
            </a:r>
            <a:r>
              <a:rPr kumimoji="1" lang="en-US" altLang="ja-JP" sz="1200" kern="1200" dirty="0" err="1" smtClean="0">
                <a:solidFill>
                  <a:schemeClr val="tx1"/>
                </a:solidFill>
                <a:effectLst/>
                <a:latin typeface="+mn-lt"/>
                <a:ea typeface="+mn-ea"/>
                <a:cs typeface="+mn-cs"/>
              </a:rPr>
              <a:t>MacOS</a:t>
            </a:r>
            <a:r>
              <a:rPr kumimoji="1" lang="en-US" altLang="ja-JP" sz="1200" kern="1200" dirty="0" smtClean="0">
                <a:solidFill>
                  <a:schemeClr val="tx1"/>
                </a:solidFill>
                <a:effectLst/>
                <a:latin typeface="+mn-lt"/>
                <a:ea typeface="+mn-ea"/>
                <a:cs typeface="+mn-cs"/>
              </a:rPr>
              <a:t> X</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iPhone/iPad</a:t>
            </a:r>
            <a:r>
              <a:rPr kumimoji="1" lang="ja-JP" altLang="ja-JP" sz="1200" kern="1200" dirty="0" smtClean="0">
                <a:solidFill>
                  <a:schemeClr val="tx1"/>
                </a:solidFill>
                <a:effectLst/>
                <a:latin typeface="+mn-lt"/>
                <a:ea typeface="+mn-ea"/>
                <a:cs typeface="+mn-cs"/>
              </a:rPr>
              <a:t>用の</a:t>
            </a:r>
            <a:r>
              <a:rPr kumimoji="1" lang="en-US" altLang="ja-JP" sz="1200" kern="1200" dirty="0" smtClean="0">
                <a:solidFill>
                  <a:schemeClr val="tx1"/>
                </a:solidFill>
                <a:effectLst/>
                <a:latin typeface="+mn-lt"/>
                <a:ea typeface="+mn-ea"/>
                <a:cs typeface="+mn-cs"/>
              </a:rPr>
              <a:t>iOS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があります。今後ウェアラブルや家電向けには</a:t>
            </a:r>
            <a:r>
              <a:rPr kumimoji="1" lang="en-US" altLang="ja-JP" sz="1200" kern="1200" dirty="0" smtClean="0">
                <a:solidFill>
                  <a:schemeClr val="tx1"/>
                </a:solidFill>
                <a:effectLst/>
                <a:latin typeface="+mn-lt"/>
                <a:ea typeface="+mn-ea"/>
                <a:cs typeface="+mn-cs"/>
              </a:rPr>
              <a:t>iOS</a:t>
            </a:r>
            <a:r>
              <a:rPr kumimoji="1" lang="ja-JP" altLang="ja-JP" sz="1200" kern="1200" dirty="0" smtClean="0">
                <a:solidFill>
                  <a:schemeClr val="tx1"/>
                </a:solidFill>
                <a:effectLst/>
                <a:latin typeface="+mn-lt"/>
                <a:ea typeface="+mn-ea"/>
                <a:cs typeface="+mn-cs"/>
              </a:rPr>
              <a:t>が対応していくようですが、</a:t>
            </a:r>
            <a:r>
              <a:rPr kumimoji="1" lang="en-US" altLang="ja-JP" sz="1200" kern="1200" dirty="0" err="1" smtClean="0">
                <a:solidFill>
                  <a:schemeClr val="tx1"/>
                </a:solidFill>
                <a:effectLst/>
                <a:latin typeface="+mn-lt"/>
                <a:ea typeface="+mn-ea"/>
                <a:cs typeface="+mn-cs"/>
              </a:rPr>
              <a:t>MacOS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iOS</a:t>
            </a:r>
            <a:r>
              <a:rPr kumimoji="1" lang="ja-JP" altLang="ja-JP" sz="1200" kern="1200" dirty="0" err="1" smtClean="0">
                <a:solidFill>
                  <a:schemeClr val="tx1"/>
                </a:solidFill>
                <a:effectLst/>
                <a:latin typeface="+mn-lt"/>
                <a:ea typeface="+mn-ea"/>
                <a:cs typeface="+mn-cs"/>
              </a:rPr>
              <a:t>を統</a:t>
            </a:r>
            <a:r>
              <a:rPr kumimoji="1" lang="ja-JP" altLang="ja-JP" sz="1200" kern="1200" dirty="0" smtClean="0">
                <a:solidFill>
                  <a:schemeClr val="tx1"/>
                </a:solidFill>
                <a:effectLst/>
                <a:latin typeface="+mn-lt"/>
                <a:ea typeface="+mn-ea"/>
                <a:cs typeface="+mn-cs"/>
              </a:rPr>
              <a:t>合する計画はありません。つまり、ソフトウェアの提供者は</a:t>
            </a:r>
            <a:r>
              <a:rPr kumimoji="1" lang="en-US" altLang="ja-JP" sz="1200" kern="1200" dirty="0" err="1" smtClean="0">
                <a:solidFill>
                  <a:schemeClr val="tx1"/>
                </a:solidFill>
                <a:effectLst/>
                <a:latin typeface="+mn-lt"/>
                <a:ea typeface="+mn-ea"/>
                <a:cs typeface="+mn-cs"/>
              </a:rPr>
              <a:t>MacOS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iOS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用にソフトウェアを開発する必要があるのます。一方で</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は、先頃発表された「</a:t>
            </a:r>
            <a:r>
              <a:rPr kumimoji="1" lang="en-US" altLang="ja-JP" sz="1200" kern="1200" dirty="0" smtClean="0">
                <a:solidFill>
                  <a:schemeClr val="tx1"/>
                </a:solidFill>
                <a:effectLst/>
                <a:latin typeface="+mn-lt"/>
                <a:ea typeface="+mn-ea"/>
                <a:cs typeface="+mn-cs"/>
              </a:rPr>
              <a:t>Continuity</a:t>
            </a:r>
            <a:r>
              <a:rPr kumimoji="1" lang="ja-JP" altLang="ja-JP" sz="1200" kern="1200" dirty="0" smtClean="0">
                <a:solidFill>
                  <a:schemeClr val="tx1"/>
                </a:solidFill>
                <a:effectLst/>
                <a:latin typeface="+mn-lt"/>
                <a:ea typeface="+mn-ea"/>
                <a:cs typeface="+mn-cs"/>
              </a:rPr>
              <a:t>」という技術で、デバイスを跨いで情報を共有し、連携を強化していく戦略です。</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で見ていた動画の続きを</a:t>
            </a:r>
            <a:r>
              <a:rPr kumimoji="1" lang="en-US" altLang="ja-JP" sz="1200" kern="1200" dirty="0" smtClean="0">
                <a:solidFill>
                  <a:schemeClr val="tx1"/>
                </a:solidFill>
                <a:effectLst/>
                <a:latin typeface="+mn-lt"/>
                <a:ea typeface="+mn-ea"/>
                <a:cs typeface="+mn-cs"/>
              </a:rPr>
              <a:t>Macintosh</a:t>
            </a:r>
            <a:r>
              <a:rPr kumimoji="1" lang="ja-JP" altLang="ja-JP" sz="1200" kern="1200" dirty="0" smtClean="0">
                <a:solidFill>
                  <a:schemeClr val="tx1"/>
                </a:solidFill>
                <a:effectLst/>
                <a:latin typeface="+mn-lt"/>
                <a:ea typeface="+mn-ea"/>
                <a:cs typeface="+mn-cs"/>
              </a:rPr>
              <a:t>あるいは</a:t>
            </a:r>
            <a:r>
              <a:rPr kumimoji="1" lang="en-US" altLang="ja-JP" sz="1200" kern="1200" dirty="0" err="1" smtClean="0">
                <a:solidFill>
                  <a:schemeClr val="tx1"/>
                </a:solidFill>
                <a:effectLst/>
                <a:latin typeface="+mn-lt"/>
                <a:ea typeface="+mn-ea"/>
                <a:cs typeface="+mn-cs"/>
              </a:rPr>
              <a:t>AppleTV</a:t>
            </a:r>
            <a:r>
              <a:rPr kumimoji="1" lang="ja-JP" altLang="ja-JP" sz="1200" kern="1200" dirty="0" smtClean="0">
                <a:solidFill>
                  <a:schemeClr val="tx1"/>
                </a:solidFill>
                <a:effectLst/>
                <a:latin typeface="+mn-lt"/>
                <a:ea typeface="+mn-ea"/>
                <a:cs typeface="+mn-cs"/>
              </a:rPr>
              <a:t>で見る、といったことが可能になるのです。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もまた、デバイス毎に専用の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を用意する戦略ですが、</a:t>
            </a:r>
            <a:r>
              <a:rPr kumimoji="1" lang="ja-JP" altLang="en-US" sz="1200" kern="1200" dirty="0" smtClean="0">
                <a:solidFill>
                  <a:schemeClr val="tx1"/>
                </a:solidFill>
                <a:effectLst/>
                <a:latin typeface="+mn-lt"/>
                <a:ea typeface="+mn-ea"/>
                <a:cs typeface="+mn-cs"/>
              </a:rPr>
              <a:t>現在全ての</a:t>
            </a:r>
            <a:r>
              <a:rPr kumimoji="1" lang="en-US" altLang="ja-JP" sz="1200" kern="1200" dirty="0" smtClean="0">
                <a:solidFill>
                  <a:schemeClr val="tx1"/>
                </a:solidFill>
                <a:effectLst/>
                <a:latin typeface="+mn-lt"/>
                <a:ea typeface="+mn-ea"/>
                <a:cs typeface="+mn-cs"/>
              </a:rPr>
              <a:t>OS</a:t>
            </a:r>
            <a:r>
              <a:rPr kumimoji="1" lang="ja-JP" altLang="en-US" sz="1200" kern="1200" dirty="0" smtClean="0">
                <a:solidFill>
                  <a:schemeClr val="tx1"/>
                </a:solidFill>
                <a:effectLst/>
                <a:latin typeface="+mn-lt"/>
                <a:ea typeface="+mn-ea"/>
                <a:cs typeface="+mn-cs"/>
              </a:rPr>
              <a:t>でカーネルを共通化しようとしています。これにより、各</a:t>
            </a:r>
            <a:r>
              <a:rPr kumimoji="1" lang="en-US" altLang="ja-JP" sz="1200" kern="1200" dirty="0" smtClean="0">
                <a:solidFill>
                  <a:schemeClr val="tx1"/>
                </a:solidFill>
                <a:effectLst/>
                <a:latin typeface="+mn-lt"/>
                <a:ea typeface="+mn-ea"/>
                <a:cs typeface="+mn-cs"/>
              </a:rPr>
              <a:t>OS</a:t>
            </a:r>
            <a:r>
              <a:rPr kumimoji="1" lang="ja-JP" altLang="en-US" sz="1200" kern="1200" dirty="0" smtClean="0">
                <a:solidFill>
                  <a:schemeClr val="tx1"/>
                </a:solidFill>
                <a:effectLst/>
                <a:latin typeface="+mn-lt"/>
                <a:ea typeface="+mn-ea"/>
                <a:cs typeface="+mn-cs"/>
              </a:rPr>
              <a:t>間の互換性を高めることができます。その上で、一つのソースコードから</a:t>
            </a:r>
            <a:r>
              <a:rPr kumimoji="1" lang="ja-JP" altLang="ja-JP" sz="1200" kern="1200" dirty="0" smtClean="0">
                <a:solidFill>
                  <a:schemeClr val="tx1"/>
                </a:solidFill>
                <a:effectLst/>
                <a:latin typeface="+mn-lt"/>
                <a:ea typeface="+mn-ea"/>
                <a:cs typeface="+mn-cs"/>
              </a:rPr>
              <a:t>全ての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で動作する「ユニバーサル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アプリ」</a:t>
            </a:r>
            <a:r>
              <a:rPr kumimoji="1" lang="ja-JP" altLang="en-US" sz="1200" kern="1200" dirty="0" smtClean="0">
                <a:solidFill>
                  <a:schemeClr val="tx1"/>
                </a:solidFill>
                <a:effectLst/>
                <a:latin typeface="+mn-lt"/>
                <a:ea typeface="+mn-ea"/>
                <a:cs typeface="+mn-cs"/>
              </a:rPr>
              <a:t>の利用が</a:t>
            </a:r>
            <a:r>
              <a:rPr kumimoji="1" lang="ja-JP" altLang="ja-JP" sz="1200" kern="1200" dirty="0" smtClean="0">
                <a:solidFill>
                  <a:schemeClr val="tx1"/>
                </a:solidFill>
                <a:effectLst/>
                <a:latin typeface="+mn-lt"/>
                <a:ea typeface="+mn-ea"/>
                <a:cs typeface="+mn-cs"/>
              </a:rPr>
              <a:t>可能になります。一度開発すれば、様々なデバイスで動作させることができます。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ブラウザをクライアント環境として使い、様々な機能を</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サービスとして利用する戦略です。どんなデバイスでも、</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ブラウザさえあれば同じサービスを利用できるのです。</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しか動かない</a:t>
            </a:r>
            <a:r>
              <a:rPr kumimoji="1" lang="en-US" altLang="ja-JP" sz="1200" kern="1200" dirty="0"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は、この戦略を最もシンプルに実現した製品と言えるでしょう。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3</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戦略は、各々にメリット・デメリットがあります。</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のやり方では、</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毎に専用のアプリが必要になります。開発コストがかかりますが、その分、各々のデバイスの特徴を</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引き出すことができ、使い勝手の良いアプリケーションを開発できます。</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の方法では、アプリケーションを一回書けばすべてのデバイスで動かすことができますが、それでも</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のデバイスでしか使えません。</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のプラットフォームは、</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のデバイスでしか利用できないのです。これでは、ソフトウェア開発者は二の足を踏まざるをえません。</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3963293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しかし、</a:t>
            </a:r>
            <a:r>
              <a:rPr kumimoji="1" lang="en-US" altLang="ja-JP" sz="1200" kern="1200" dirty="0" smtClean="0">
                <a:solidFill>
                  <a:schemeClr val="tx1"/>
                </a:solidFill>
                <a:effectLst/>
                <a:latin typeface="+mn-lt"/>
                <a:ea typeface="+mn-ea"/>
                <a:cs typeface="+mn-cs"/>
              </a:rPr>
              <a:t>Apple</a:t>
            </a:r>
            <a:r>
              <a:rPr kumimoji="1" lang="ja-JP" altLang="en-US"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Microsoft</a:t>
            </a:r>
            <a:r>
              <a:rPr kumimoji="1" lang="ja-JP" altLang="en-US" sz="1200" kern="1200" dirty="0" smtClean="0">
                <a:solidFill>
                  <a:schemeClr val="tx1"/>
                </a:solidFill>
                <a:effectLst/>
                <a:latin typeface="+mn-lt"/>
                <a:ea typeface="+mn-ea"/>
                <a:cs typeface="+mn-cs"/>
              </a:rPr>
              <a:t>も、アプリとして</a:t>
            </a:r>
            <a:r>
              <a:rPr kumimoji="1" lang="en-US" altLang="ja-JP" sz="1200" kern="1200" dirty="0" smtClean="0">
                <a:solidFill>
                  <a:schemeClr val="tx1"/>
                </a:solidFill>
                <a:effectLst/>
                <a:latin typeface="+mn-lt"/>
                <a:ea typeface="+mn-ea"/>
                <a:cs typeface="+mn-cs"/>
              </a:rPr>
              <a:t>Web</a:t>
            </a:r>
            <a:r>
              <a:rPr kumimoji="1" lang="ja-JP" altLang="en-US" sz="1200" kern="1200" dirty="0" smtClean="0">
                <a:solidFill>
                  <a:schemeClr val="tx1"/>
                </a:solidFill>
                <a:effectLst/>
                <a:latin typeface="+mn-lt"/>
                <a:ea typeface="+mn-ea"/>
                <a:cs typeface="+mn-cs"/>
              </a:rPr>
              <a:t>ブラウザが用意されています。これを使えば、</a:t>
            </a:r>
            <a:r>
              <a:rPr kumimoji="1" lang="en-US" altLang="ja-JP" sz="1200" kern="1200" dirty="0" smtClean="0">
                <a:solidFill>
                  <a:schemeClr val="tx1"/>
                </a:solidFill>
                <a:effectLst/>
                <a:latin typeface="+mn-lt"/>
                <a:ea typeface="+mn-ea"/>
                <a:cs typeface="+mn-cs"/>
              </a:rPr>
              <a:t>Web</a:t>
            </a:r>
            <a:r>
              <a:rPr kumimoji="1" lang="ja-JP" altLang="en-US" sz="1200" kern="1200" smtClean="0">
                <a:solidFill>
                  <a:schemeClr val="tx1"/>
                </a:solidFill>
                <a:effectLst/>
                <a:latin typeface="+mn-lt"/>
                <a:ea typeface="+mn-ea"/>
                <a:cs typeface="+mn-cs"/>
              </a:rPr>
              <a:t>サービスは使うことができます。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が目指す</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をベースとした</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サービスなら、ブラウザさえあれば実行できますから、デバイスを選びません。</a:t>
            </a:r>
            <a:r>
              <a:rPr kumimoji="1" lang="en-US" altLang="ja-JP" sz="1200" kern="1200" dirty="0" smtClean="0">
                <a:solidFill>
                  <a:schemeClr val="tx1"/>
                </a:solidFill>
                <a:effectLst/>
                <a:latin typeface="+mn-lt"/>
                <a:ea typeface="+mn-ea"/>
                <a:cs typeface="+mn-cs"/>
              </a:rPr>
              <a:t>Mac</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iOS</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のデバイスでも動かすことができます。</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はまだ機能が充実しておらず、専用アプリに負ける部分もありますが、サービスによっては今でも充分に利用可能です。長期的に見た場合には、ベンダーを問わずに利用できる</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サービスにはメリットが大きいと考えられます。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ソフトウェアを開発する企業は、今、どのクライアントが次の市場を制覇するかを見極めようとしています。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3963293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666449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モバイル・デバイスが「持ち歩くデバイス」ならば、ウェアラブル・デバイスは「身につけるデバイス」です。</a:t>
            </a: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身につけることで、人とデバイスとの距離は限りなくゼロになります。これは、モバイル・デバイスではできなかったことです。ここにあらたな用途を生みだす可能性が生まれてきたのです。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3180208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1261357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身につけるデバイスの歴史は意外に古く、</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年代には「身につけるコンピュータ</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ウェアラブル・コンピュータ</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 の研究がスタートしていました。当時はウェアラブルといっても、巨大なパソコンを背負うような無理矢理なものでしたが、</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には腰にぶらさげられる程度にまで小型化されました。これを使ってマニュアルや設計図を保存し、作業現場で利用する使い方も模索されましたが、当時はそれ以上の発展は見られず、静かにブームは去ってしまっ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ウェアラブルがここ数年、再び脚光を浴びているようになったのは、その当時の問題点を解決するめどがたったからです。</a:t>
            </a:r>
          </a:p>
          <a:p>
            <a:pPr lvl="0"/>
            <a:endParaRPr kumimoji="1" lang="en-US"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・ハードウェア技術の進歩による</a:t>
            </a:r>
            <a:r>
              <a:rPr kumimoji="1" lang="ja-JP" altLang="ja-JP" sz="1200" kern="1200" dirty="0" smtClean="0">
                <a:solidFill>
                  <a:schemeClr val="tx1"/>
                </a:solidFill>
                <a:effectLst/>
                <a:latin typeface="+mn-lt"/>
                <a:ea typeface="+mn-ea"/>
                <a:cs typeface="+mn-cs"/>
              </a:rPr>
              <a:t>デバイスの小型化</a:t>
            </a:r>
            <a:r>
              <a:rPr kumimoji="1" lang="ja-JP" altLang="en-US" sz="1200" kern="1200" dirty="0" smtClean="0">
                <a:solidFill>
                  <a:schemeClr val="tx1"/>
                </a:solidFill>
                <a:effectLst/>
                <a:latin typeface="+mn-lt"/>
                <a:ea typeface="+mn-ea"/>
                <a:cs typeface="+mn-cs"/>
              </a:rPr>
              <a:t>・高機能化・省電力化</a:t>
            </a:r>
            <a:endParaRPr kumimoji="1" lang="ja-JP"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・様々な種類のセンサーが開発されたこと</a:t>
            </a:r>
            <a:endParaRPr kumimoji="1" lang="ja-JP"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・モバイル通信ネットワークが整備され、世界中どこでも使えるようになったこと</a:t>
            </a:r>
            <a:endParaRPr kumimoji="1" lang="ja-JP"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・入力方法の進化</a:t>
            </a:r>
            <a:endParaRPr kumimoji="1" lang="en-US"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・通信ブリッジとしてのスマホの普及</a:t>
            </a:r>
            <a:endParaRPr kumimoji="1" lang="en-US"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・バックエンドコンピューティングリソースとしてのクラウド</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技術革新によって小型軽量化が可能になり、バッテリーの持続時間も延びました。また、</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Feld Connection</a:t>
            </a:r>
            <a:r>
              <a:rPr kumimoji="1" lang="ja-JP" altLang="ja-JP" sz="1200" kern="1200" dirty="0" smtClean="0">
                <a:solidFill>
                  <a:schemeClr val="tx1"/>
                </a:solidFill>
                <a:effectLst/>
                <a:latin typeface="+mn-lt"/>
                <a:ea typeface="+mn-ea"/>
                <a:cs typeface="+mn-cs"/>
              </a:rPr>
              <a:t>）といった低消費電力の近接通信技術が使えるようになり、普段持ち歩くスマートフォンを介してインターネットに接続できるようになりました。さらには、クラウドと一体に使うことで、単体では実現できない膨大な処理能力と記憶容量を手に入れることができました。また、タッチパネルや音声入力、ジェスチャ操作なども実用化され、</a:t>
            </a:r>
            <a:r>
              <a:rPr kumimoji="1" lang="ja-JP" altLang="en-US" sz="1200" kern="1200" dirty="0" smtClean="0">
                <a:solidFill>
                  <a:schemeClr val="tx1"/>
                </a:solidFill>
                <a:effectLst/>
                <a:latin typeface="+mn-lt"/>
                <a:ea typeface="+mn-ea"/>
                <a:cs typeface="+mn-cs"/>
              </a:rPr>
              <a:t>小さな画面</a:t>
            </a:r>
            <a:r>
              <a:rPr kumimoji="1" lang="ja-JP" altLang="ja-JP" sz="1200" kern="1200" dirty="0" smtClean="0">
                <a:solidFill>
                  <a:schemeClr val="tx1"/>
                </a:solidFill>
                <a:effectLst/>
                <a:latin typeface="+mn-lt"/>
                <a:ea typeface="+mn-ea"/>
                <a:cs typeface="+mn-cs"/>
              </a:rPr>
              <a:t>であってもデータ入力や操作が確実にできるようになったことも普及に弾みをつけています。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37</a:t>
            </a:fld>
            <a:endParaRPr kumimoji="1" lang="ja-JP" altLang="en-US"/>
          </a:p>
        </p:txBody>
      </p:sp>
    </p:spTree>
    <p:extLst>
      <p:ext uri="{BB962C8B-B14F-4D97-AF65-F5344CB8AC3E}">
        <p14:creationId xmlns:p14="http://schemas.microsoft.com/office/powerpoint/2010/main" val="279097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身につけるデバイスと言っても、人はそれほど多くのものを身につけているわけではありません。一般的には、衣服、眼鏡、時計くらいで、ウェアラブル・デバイスもこれらを代替するものが大半です。変わったところでは、靴に取り付けランニングの距離やスピードを、ゴルフ・クラブに取り付けてスイングの状態を、テニス・ラケットのグリップ・エンドに取り付けてスイングや身体の動きを取得するといったアクティビティ・トラッカーも広い意味ではウェアラブル・デバイスと言えるかもしれません。これらデータは、スマートフォンのアプリや、その先につながるクラウド・サービスに送られ様々な機能を提供します。</a:t>
            </a:r>
          </a:p>
          <a:p>
            <a:r>
              <a:rPr kumimoji="1" lang="ja-JP" altLang="ja-JP" sz="1200" kern="1200" dirty="0" smtClean="0">
                <a:solidFill>
                  <a:schemeClr val="tx1"/>
                </a:solidFill>
                <a:effectLst/>
                <a:latin typeface="+mn-lt"/>
                <a:ea typeface="+mn-ea"/>
                <a:cs typeface="+mn-cs"/>
              </a:rPr>
              <a:t>ウェアラブルは、本格的な活用が始まったばかりです。現在はスマートフォンに着信した電話やメールを音や振動で通知したり、音声認識を使って簡単なメッセージを返信したりする機能が主流ですが、それに留まらない大きな可能性を秘めています。</a:t>
            </a:r>
          </a:p>
          <a:p>
            <a:r>
              <a:rPr kumimoji="1" lang="ja-JP" altLang="ja-JP" sz="1200" kern="1200" dirty="0" smtClean="0">
                <a:solidFill>
                  <a:schemeClr val="tx1"/>
                </a:solidFill>
                <a:effectLst/>
                <a:latin typeface="+mn-lt"/>
                <a:ea typeface="+mn-ea"/>
                <a:cs typeface="+mn-cs"/>
              </a:rPr>
              <a:t>特に、今後の新しい使い方として注目されているのが、生体情報の利用です。脈拍や血圧、発汗量などを収集して健康管理や予防医療に役立てる取り組みが始まっています。</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は、コンタクトレンズ型の血糖値センサーを開発し、コンタクトレンズ・メーカーと一緒になって、その実用化を進めています。</a:t>
            </a:r>
          </a:p>
          <a:p>
            <a:r>
              <a:rPr kumimoji="1" lang="ja-JP" altLang="ja-JP" sz="1200" kern="1200" dirty="0" smtClean="0">
                <a:solidFill>
                  <a:schemeClr val="tx1"/>
                </a:solidFill>
                <a:effectLst/>
                <a:latin typeface="+mn-lt"/>
                <a:ea typeface="+mn-ea"/>
                <a:cs typeface="+mn-cs"/>
              </a:rPr>
              <a:t>一方で、新しいデバイス故の問題点も指摘されています。カメラ機能を持った眼鏡型デバイスをかけた人が、プライバシーへの配慮からレストランへの入店を断られるといったことや、生体情報といったセンシティブな情報をどう取り扱うかも気になるところです。新しいデバイスであるが故のルールの整備やコンセンサスの醸成は、今後の課題と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38</a:t>
            </a:fld>
            <a:endParaRPr kumimoji="1" lang="ja-JP" altLang="en-US"/>
          </a:p>
        </p:txBody>
      </p:sp>
    </p:spTree>
    <p:extLst>
      <p:ext uri="{BB962C8B-B14F-4D97-AF65-F5344CB8AC3E}">
        <p14:creationId xmlns:p14="http://schemas.microsoft.com/office/powerpoint/2010/main" val="541773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http://www.itmedia.co.jp/news/articles/1510/09/news061.html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39</a:t>
            </a:fld>
            <a:endParaRPr kumimoji="1" lang="ja-JP" altLang="en-US"/>
          </a:p>
        </p:txBody>
      </p:sp>
    </p:spTree>
    <p:extLst>
      <p:ext uri="{BB962C8B-B14F-4D97-AF65-F5344CB8AC3E}">
        <p14:creationId xmlns:p14="http://schemas.microsoft.com/office/powerpoint/2010/main" val="3891511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Apple</a:t>
            </a:r>
            <a:r>
              <a:rPr kumimoji="1" lang="ja-JP" altLang="en-US" dirty="0" smtClean="0"/>
              <a:t>はこの分野でのプラットフォームを握ることを狙い、</a:t>
            </a:r>
            <a:r>
              <a:rPr kumimoji="1" lang="en-US" altLang="ja-JP" dirty="0" err="1" smtClean="0"/>
              <a:t>HelthKit</a:t>
            </a:r>
            <a:r>
              <a:rPr kumimoji="1" lang="ja-JP" altLang="en-US" dirty="0" smtClean="0"/>
              <a:t>を発表しました。これは、</a:t>
            </a:r>
            <a:r>
              <a:rPr kumimoji="1" lang="en-US" altLang="ja-JP" dirty="0" smtClean="0"/>
              <a:t>iOS/OSX</a:t>
            </a:r>
            <a:r>
              <a:rPr kumimoji="1" lang="ja-JP" altLang="en-US" dirty="0" smtClean="0"/>
              <a:t>デバイスで生体情報を取り扱うための共通プラットフォームです。様々な医療機器メーカーとの連携も視野に入れており、ウェアラブルデバイスを使った臨床試験などの実現を目指しています。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40</a:t>
            </a:fld>
            <a:endParaRPr kumimoji="1" lang="ja-JP" altLang="en-US"/>
          </a:p>
        </p:txBody>
      </p:sp>
    </p:spTree>
    <p:extLst>
      <p:ext uri="{BB962C8B-B14F-4D97-AF65-F5344CB8AC3E}">
        <p14:creationId xmlns:p14="http://schemas.microsoft.com/office/powerpoint/2010/main" val="294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では、視点をちょっと変えて、クライアントを「誰が使うのか」という、利用者視点で見た場合にはどうでしょうか？</a:t>
            </a:r>
            <a:endParaRPr kumimoji="1" lang="en-US" altLang="ja-JP" dirty="0" smtClean="0"/>
          </a:p>
          <a:p>
            <a:endParaRPr kumimoji="1" lang="en-US" altLang="ja-JP" dirty="0" smtClean="0"/>
          </a:p>
          <a:p>
            <a:r>
              <a:rPr kumimoji="1" lang="ja-JP" altLang="en-US" dirty="0" smtClean="0"/>
              <a:t>メインフレーム時代には、クライアントと概念は無く、ホストコンピュータに接続された端末からデータを入力したり、結果を文字列で表示していました。ユーザーと言うよりはオペレータと言った方が良いでしょう。コンピュータの近くまで行って仕事しなければなりませんし、使い勝手などというものはまったく考慮されていませんでした。</a:t>
            </a:r>
            <a:endParaRPr kumimoji="1" lang="en-US" altLang="ja-JP" dirty="0" smtClean="0"/>
          </a:p>
          <a:p>
            <a:endParaRPr kumimoji="1" lang="en-US" altLang="ja-JP" dirty="0" smtClean="0"/>
          </a:p>
          <a:p>
            <a:r>
              <a:rPr kumimoji="1" lang="en-US" altLang="ja-JP" dirty="0" smtClean="0"/>
              <a:t>PC</a:t>
            </a:r>
            <a:r>
              <a:rPr kumimoji="1" lang="ja-JP" altLang="en-US" dirty="0" err="1" smtClean="0"/>
              <a:t>が普</a:t>
            </a:r>
            <a:r>
              <a:rPr kumimoji="1" lang="ja-JP" altLang="en-US" dirty="0" smtClean="0"/>
              <a:t>及し、クライアント・サーバーが一般的になると、ユーザーインターフェースは向上しました。手元のパソコンでプログラムを動かすことにより、グラフィカルな</a:t>
            </a:r>
            <a:r>
              <a:rPr kumimoji="1" lang="en-US" altLang="ja-JP" dirty="0" smtClean="0"/>
              <a:t>UI</a:t>
            </a:r>
            <a:r>
              <a:rPr kumimoji="1" lang="ja-JP" altLang="en-US" dirty="0" smtClean="0"/>
              <a:t>を使うことができるようになったからです。</a:t>
            </a:r>
            <a:endParaRPr kumimoji="1" lang="en-US" altLang="ja-JP" dirty="0" smtClean="0"/>
          </a:p>
          <a:p>
            <a:r>
              <a:rPr kumimoji="1" lang="ja-JP" altLang="en-US" dirty="0" smtClean="0"/>
              <a:t>しかし、プログラムの設定や管理には専門家の手が必要で、ユーザーも「楽しく使う」というよりも「仕事だから使う」というイメージです。ビジネスマンが主なユーザーだったと言うことができるでしょう。</a:t>
            </a:r>
            <a:endParaRPr kumimoji="1" lang="en-US" altLang="ja-JP" dirty="0" smtClean="0"/>
          </a:p>
          <a:p>
            <a:r>
              <a:rPr kumimoji="1" lang="ja-JP" altLang="en-US" dirty="0" smtClean="0"/>
              <a:t>業務で使うものですから、多少使いづらくても、業務効率の向上につながるのであれば仕方ない、と許されていた部分があります。</a:t>
            </a:r>
            <a:endParaRPr kumimoji="1" lang="en-US" altLang="ja-JP" dirty="0" smtClean="0"/>
          </a:p>
          <a:p>
            <a:endParaRPr kumimoji="1" lang="en-US" altLang="ja-JP" dirty="0" smtClean="0"/>
          </a:p>
          <a:p>
            <a:r>
              <a:rPr kumimoji="1" lang="en-US" altLang="ja-JP" dirty="0" smtClean="0"/>
              <a:t>1995</a:t>
            </a:r>
            <a:r>
              <a:rPr kumimoji="1" lang="ja-JP" altLang="en-US" dirty="0" smtClean="0"/>
              <a:t>年、</a:t>
            </a:r>
            <a:r>
              <a:rPr kumimoji="1" lang="en-US" altLang="ja-JP" dirty="0" smtClean="0"/>
              <a:t>Windows95</a:t>
            </a:r>
            <a:r>
              <a:rPr kumimoji="1" lang="ja-JP" altLang="en-US" dirty="0" smtClean="0"/>
              <a:t>が発表され、一般のユーザーでも使いやすくなると言われましたが、ネットワークの設定などはやはりハードルが高く、誰もが使う、というところまでは普及しませんでした。ビジネスマンが言えでも使う、というパターンが多かったと思います。</a:t>
            </a:r>
            <a:endParaRPr kumimoji="1" lang="en-US" altLang="ja-JP" dirty="0" smtClean="0"/>
          </a:p>
          <a:p>
            <a:endParaRPr kumimoji="1" lang="en-US" altLang="ja-JP" dirty="0" smtClean="0"/>
          </a:p>
          <a:p>
            <a:r>
              <a:rPr kumimoji="1" lang="en-US" altLang="ja-JP" dirty="0" smtClean="0"/>
              <a:t>2007</a:t>
            </a:r>
            <a:r>
              <a:rPr kumimoji="1" lang="ja-JP" altLang="en-US" dirty="0" smtClean="0"/>
              <a:t>年、</a:t>
            </a:r>
            <a:r>
              <a:rPr kumimoji="1" lang="en-US" altLang="ja-JP" dirty="0" smtClean="0"/>
              <a:t>Apple</a:t>
            </a:r>
            <a:r>
              <a:rPr kumimoji="1" lang="ja-JP" altLang="en-US" dirty="0" smtClean="0"/>
              <a:t>は</a:t>
            </a:r>
            <a:r>
              <a:rPr kumimoji="1" lang="en-US" altLang="ja-JP" dirty="0" smtClean="0"/>
              <a:t>iPhone</a:t>
            </a:r>
            <a:r>
              <a:rPr kumimoji="1" lang="ja-JP" altLang="en-US" dirty="0" smtClean="0"/>
              <a:t>を発表します。考え抜かれたユーザーインターフェース、シームレスなユーザーエクスペリエンスを持った新しいデバイスは、それまで</a:t>
            </a:r>
            <a:r>
              <a:rPr kumimoji="1" lang="en-US" altLang="ja-JP" dirty="0" smtClean="0"/>
              <a:t>PC</a:t>
            </a:r>
            <a:r>
              <a:rPr kumimoji="1" lang="ja-JP" altLang="en-US" dirty="0" smtClean="0"/>
              <a:t>に縁の無かったユーザー層に強力にアピールしました。ユーザー数が一気に増えたのです。</a:t>
            </a:r>
            <a:endParaRPr kumimoji="1" lang="en-US" altLang="ja-JP" dirty="0" smtClean="0"/>
          </a:p>
          <a:p>
            <a:endParaRPr kumimoji="1" lang="en-US" altLang="ja-JP" dirty="0" smtClean="0"/>
          </a:p>
          <a:p>
            <a:r>
              <a:rPr kumimoji="1" lang="ja-JP" altLang="en-US" dirty="0" smtClean="0"/>
              <a:t>その前に、</a:t>
            </a:r>
            <a:r>
              <a:rPr kumimoji="1" lang="en-US" altLang="ja-JP" dirty="0" smtClean="0"/>
              <a:t>1999</a:t>
            </a:r>
            <a:r>
              <a:rPr kumimoji="1" lang="ja-JP" altLang="en-US" dirty="0" smtClean="0"/>
              <a:t>年、日本では</a:t>
            </a:r>
            <a:r>
              <a:rPr kumimoji="1" lang="en-US" altLang="ja-JP" dirty="0" err="1" smtClean="0"/>
              <a:t>i</a:t>
            </a:r>
            <a:r>
              <a:rPr kumimoji="1" lang="ja-JP" altLang="en-US" dirty="0" smtClean="0"/>
              <a:t>モードが始まり、ガラケーの時代が幕を開けました。ガラケーはスマホを先取りしたものと考えられますが、仕様の国際化に失敗し、世界的には普及しませんでした。</a:t>
            </a:r>
            <a:endParaRPr kumimoji="1" lang="en-US" altLang="ja-JP" dirty="0" smtClean="0"/>
          </a:p>
          <a:p>
            <a:endParaRPr kumimoji="1" lang="en-US" altLang="ja-JP" dirty="0" smtClean="0"/>
          </a:p>
          <a:p>
            <a:r>
              <a:rPr kumimoji="1" lang="ja-JP" altLang="en-US" dirty="0" smtClean="0"/>
              <a:t>このように、</a:t>
            </a:r>
            <a:r>
              <a:rPr kumimoji="1" lang="en-US" altLang="ja-JP" dirty="0" smtClean="0"/>
              <a:t>iPhone</a:t>
            </a:r>
            <a:r>
              <a:rPr kumimoji="1" lang="ja-JP" altLang="en-US" dirty="0" smtClean="0"/>
              <a:t>はそれまで</a:t>
            </a:r>
            <a:r>
              <a:rPr kumimoji="1" lang="en-US" altLang="ja-JP" dirty="0" smtClean="0"/>
              <a:t>PC</a:t>
            </a:r>
            <a:r>
              <a:rPr kumimoji="1" lang="ja-JP" altLang="en-US" dirty="0" smtClean="0"/>
              <a:t>と関係の無かった、まったく新しいユーザー層を開拓しました。ユーザーの裾野を広げた結果、古くからの</a:t>
            </a:r>
            <a:r>
              <a:rPr kumimoji="1" lang="en-US" altLang="ja-JP" dirty="0" smtClean="0"/>
              <a:t>PC</a:t>
            </a:r>
            <a:r>
              <a:rPr kumimoji="1" lang="ja-JP" altLang="en-US" dirty="0" smtClean="0"/>
              <a:t>ユーザーの意識をも改革し、</a:t>
            </a:r>
            <a:r>
              <a:rPr kumimoji="1" lang="en-US" altLang="ja-JP" dirty="0" smtClean="0"/>
              <a:t>UI/UX</a:t>
            </a:r>
            <a:r>
              <a:rPr kumimoji="1" lang="ja-JP" altLang="en-US" dirty="0" smtClean="0"/>
              <a:t>重視の思考を喚起したものと考えられます。</a:t>
            </a:r>
            <a:endParaRPr kumimoji="1" lang="en-US" altLang="ja-JP" dirty="0" smtClean="0"/>
          </a:p>
          <a:p>
            <a:r>
              <a:rPr kumimoji="1" lang="ja-JP" altLang="en-US" dirty="0" smtClean="0"/>
              <a:t>しかしここで大切なのは、ユーザーが</a:t>
            </a:r>
            <a:r>
              <a:rPr kumimoji="1" lang="en-US" altLang="ja-JP" dirty="0" smtClean="0"/>
              <a:t>UI/UX</a:t>
            </a:r>
            <a:r>
              <a:rPr kumimoji="1" lang="ja-JP" altLang="en-US" dirty="0" smtClean="0"/>
              <a:t>の向上を望んでいたわけでは無いと言うことです。</a:t>
            </a:r>
            <a:r>
              <a:rPr kumimoji="1" lang="en-US" altLang="ja-JP" dirty="0" smtClean="0"/>
              <a:t>iPhone</a:t>
            </a:r>
            <a:r>
              <a:rPr kumimoji="1" lang="ja-JP" altLang="en-US" dirty="0" smtClean="0"/>
              <a:t>を見て始めて、「これは凄い」と感じたわけです。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3463126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持ち歩くことで得られるデータと身体に密着させることで得られるデータは、同じものではありません。例えば、持ち歩くモバイルでは、位置や方向、動きや速度など、人の動きに関わるデータです。一方、身につけるウェアラブルは、体温や発汗量、心拍や脈拍、脳波や眼球の動きなど、身体の内部の状態をうかがい知るデータです。</a:t>
            </a:r>
            <a:r>
              <a:rPr kumimoji="1" lang="ja-JP" altLang="en-US" sz="1200" kern="1200" dirty="0" smtClean="0">
                <a:solidFill>
                  <a:schemeClr val="tx1"/>
                </a:solidFill>
                <a:effectLst/>
                <a:latin typeface="+mn-lt"/>
                <a:ea typeface="+mn-ea"/>
                <a:cs typeface="+mn-cs"/>
              </a:rPr>
              <a:t>こういったデータは、健康管理や医療などでの</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らデータは、計算能力や記憶容量の限られているデバイスで処理するのではなく、インターネットを介して、クラウドに送られます。ここには、他の多くのデバイスからもデータが集められています。この膨大なデータは、数多くのセンサーから生成されるもの、動画や写真、位置情報や生体情報など、多様な形式のデータです。それらが、途切れることなく急速な勢いで送り込まれてきます。このようなデータの塊が、「ビッグデータ」です。</a:t>
            </a:r>
          </a:p>
          <a:p>
            <a:r>
              <a:rPr kumimoji="1" lang="ja-JP" altLang="ja-JP" sz="1200" kern="1200" dirty="0" smtClean="0">
                <a:solidFill>
                  <a:schemeClr val="tx1"/>
                </a:solidFill>
                <a:effectLst/>
                <a:latin typeface="+mn-lt"/>
                <a:ea typeface="+mn-ea"/>
                <a:cs typeface="+mn-cs"/>
              </a:rPr>
              <a:t>ビッグデータは、単なるユーザーひとりひとりの個別データの保管場所ではありません。そこには、多くの利用者の類似性や関係性、規則性や法則性といった情報が含まれているのです。これらを統計解析や人工知能の技術を使い、分析・解析することで、そこに内在する洞察や知見、ノウハウを発見することができます。このような仕組みは、「アナリティクス」と呼ばれています。</a:t>
            </a:r>
          </a:p>
          <a:p>
            <a:r>
              <a:rPr kumimoji="1" lang="ja-JP" altLang="ja-JP" sz="1200" kern="1200" dirty="0" smtClean="0">
                <a:solidFill>
                  <a:schemeClr val="tx1"/>
                </a:solidFill>
                <a:effectLst/>
                <a:latin typeface="+mn-lt"/>
                <a:ea typeface="+mn-ea"/>
                <a:cs typeface="+mn-cs"/>
              </a:rPr>
              <a:t>「アナリティクス」によって得られた情報は、再びモバイルやウェアラブルにフィードバックされます。例えば、健康管理のアドバイス、運動量の目標設定、目的地に向かうための手段や時間、あるいは、ユーザーひとりひとりの身体特性に応じた健康食品の広告、その人の行動パターンや居住地からおすすめのレストランを紹介すると言ったことにも使われるでしょう。</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41</a:t>
            </a:fld>
            <a:endParaRPr kumimoji="1" lang="ja-JP" altLang="en-US"/>
          </a:p>
        </p:txBody>
      </p:sp>
    </p:spTree>
    <p:extLst>
      <p:ext uri="{BB962C8B-B14F-4D97-AF65-F5344CB8AC3E}">
        <p14:creationId xmlns:p14="http://schemas.microsoft.com/office/powerpoint/2010/main" val="30107282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785916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err="1" smtClean="0">
                <a:solidFill>
                  <a:schemeClr val="tx1"/>
                </a:solidFill>
                <a:effectLst/>
                <a:latin typeface="+mn-lt"/>
                <a:ea typeface="+mn-ea"/>
                <a:cs typeface="+mn-cs"/>
              </a:rPr>
              <a:t>Chromebook</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という新しいタイプのノート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が、注目されています。米</a:t>
            </a:r>
            <a:r>
              <a:rPr kumimoji="1" lang="en-US" altLang="ja-JP" sz="1200" kern="1200" dirty="0" smtClean="0">
                <a:solidFill>
                  <a:schemeClr val="tx1"/>
                </a:solidFill>
                <a:effectLst/>
                <a:latin typeface="+mn-lt"/>
                <a:ea typeface="+mn-ea"/>
                <a:cs typeface="+mn-cs"/>
              </a:rPr>
              <a:t>Gartner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2015</a:t>
            </a:r>
            <a:r>
              <a:rPr kumimoji="1" lang="ja-JP" altLang="ja-JP" sz="1200" kern="1200" dirty="0" smtClean="0">
                <a:solidFill>
                  <a:schemeClr val="tx1"/>
                </a:solidFill>
                <a:effectLst/>
                <a:latin typeface="+mn-lt"/>
                <a:ea typeface="+mn-ea"/>
                <a:cs typeface="+mn-cs"/>
              </a:rPr>
              <a:t>年、全世界の</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Chromebook</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の販売台数は、</a:t>
            </a:r>
            <a:r>
              <a:rPr kumimoji="1" lang="en-US" altLang="ja-JP" sz="1200" kern="1200" dirty="0" smtClean="0">
                <a:solidFill>
                  <a:schemeClr val="tx1"/>
                </a:solidFill>
                <a:effectLst/>
                <a:latin typeface="+mn-lt"/>
                <a:ea typeface="+mn-ea"/>
                <a:cs typeface="+mn-cs"/>
              </a:rPr>
              <a:t>730</a:t>
            </a:r>
            <a:r>
              <a:rPr kumimoji="1" lang="ja-JP" altLang="ja-JP" sz="1200" kern="1200" dirty="0" smtClean="0">
                <a:solidFill>
                  <a:schemeClr val="tx1"/>
                </a:solidFill>
                <a:effectLst/>
                <a:latin typeface="+mn-lt"/>
                <a:ea typeface="+mn-ea"/>
                <a:cs typeface="+mn-cs"/>
              </a:rPr>
              <a:t>万台に達し、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やタブレットが、二桁を超えて大幅な減少している中、</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年に比べ</a:t>
            </a:r>
            <a:r>
              <a:rPr kumimoji="1" lang="en-US" altLang="ja-JP" sz="1200" kern="1200" dirty="0" smtClean="0">
                <a:solidFill>
                  <a:schemeClr val="tx1"/>
                </a:solidFill>
                <a:effectLst/>
                <a:latin typeface="+mn-lt"/>
                <a:ea typeface="+mn-ea"/>
                <a:cs typeface="+mn-cs"/>
              </a:rPr>
              <a:t>27%</a:t>
            </a:r>
            <a:r>
              <a:rPr kumimoji="1" lang="ja-JP" altLang="ja-JP" sz="1200" kern="1200" dirty="0" smtClean="0">
                <a:solidFill>
                  <a:schemeClr val="tx1"/>
                </a:solidFill>
                <a:effectLst/>
                <a:latin typeface="+mn-lt"/>
                <a:ea typeface="+mn-ea"/>
                <a:cs typeface="+mn-cs"/>
              </a:rPr>
              <a:t>の成長になると予測しています。</a:t>
            </a:r>
          </a:p>
          <a:p>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が開発した</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ブラウザを動かすことに特化した基本ソフト</a:t>
            </a:r>
            <a:r>
              <a:rPr kumimoji="1" lang="en-US" altLang="ja-JP" sz="1200" kern="1200" dirty="0" smtClean="0">
                <a:solidFill>
                  <a:schemeClr val="tx1"/>
                </a:solidFill>
                <a:effectLst/>
                <a:latin typeface="+mn-lt"/>
                <a:ea typeface="+mn-ea"/>
                <a:cs typeface="+mn-cs"/>
              </a:rPr>
              <a:t>Chrome OS</a:t>
            </a:r>
            <a:r>
              <a:rPr kumimoji="1" lang="ja-JP" altLang="ja-JP" sz="1200" kern="1200" dirty="0" smtClean="0">
                <a:solidFill>
                  <a:schemeClr val="tx1"/>
                </a:solidFill>
                <a:effectLst/>
                <a:latin typeface="+mn-lt"/>
                <a:ea typeface="+mn-ea"/>
                <a:cs typeface="+mn-cs"/>
              </a:rPr>
              <a:t>を搭載したノート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のことです。</a:t>
            </a:r>
          </a:p>
          <a:p>
            <a:r>
              <a:rPr kumimoji="1" lang="ja-JP" altLang="ja-JP" sz="1200" kern="1200" dirty="0" smtClean="0">
                <a:solidFill>
                  <a:schemeClr val="tx1"/>
                </a:solidFill>
                <a:effectLst/>
                <a:latin typeface="+mn-lt"/>
                <a:ea typeface="+mn-ea"/>
                <a:cs typeface="+mn-cs"/>
              </a:rPr>
              <a:t>ブラウザしか動かないというシンプルな機能に特化することで、高速な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や大量のメモリが不要となりました。また、アプリを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にインストールせず、ブラウザを介して、クラウド・サービスとして利用するため、プログラムやデータを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保管する必要はなく、大容量のストレージもいりません。同時にデータ流出の危険も減り、バックアップも不要です。さらに、機能がシンプルなために、脆弱性が少なくウイルスに狙われる危険も減り安全性も高まります。また、ユーザーが使えるアプリケーションの選択やデータの範囲などの権限設定も管理者が、一括して管理画面から行うことができるなど、</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を個別に配布することに比べ、運用管理負担を大幅に削減することができます。</a:t>
            </a:r>
          </a:p>
          <a:p>
            <a:r>
              <a:rPr kumimoji="1" lang="ja-JP" altLang="ja-JP" sz="1200" kern="1200" dirty="0" smtClean="0">
                <a:solidFill>
                  <a:schemeClr val="tx1"/>
                </a:solidFill>
                <a:effectLst/>
                <a:latin typeface="+mn-lt"/>
                <a:ea typeface="+mn-ea"/>
                <a:cs typeface="+mn-cs"/>
              </a:rPr>
              <a:t>これまで「何でもできる」ことを追求し開発されてきた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などの汎用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には、快適に動かすためには高性能なハードウェアが必要でしたが、あえて機能を絞り込むことによって、軽量で安価なノート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を実現したのです。</a:t>
            </a:r>
          </a:p>
          <a:p>
            <a:r>
              <a:rPr kumimoji="1" lang="ja-JP" altLang="ja-JP" sz="1200" kern="1200" dirty="0" smtClean="0">
                <a:solidFill>
                  <a:schemeClr val="tx1"/>
                </a:solidFill>
                <a:effectLst/>
                <a:latin typeface="+mn-lt"/>
                <a:ea typeface="+mn-ea"/>
                <a:cs typeface="+mn-cs"/>
              </a:rPr>
              <a:t>かつて、メール、表計算や文書作成などは、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に導入されたアプリに頼っていましたが、今ではブラウザを介してクラウドで利用できるようになっています。その他の業務アプリケーションもクラウドで利用できるものが増えています。</a:t>
            </a:r>
          </a:p>
          <a:p>
            <a:r>
              <a:rPr kumimoji="1" lang="ja-JP" altLang="ja-JP" sz="1200" kern="1200" dirty="0" smtClean="0">
                <a:solidFill>
                  <a:schemeClr val="tx1"/>
                </a:solidFill>
                <a:effectLst/>
                <a:latin typeface="+mn-lt"/>
                <a:ea typeface="+mn-ea"/>
                <a:cs typeface="+mn-cs"/>
              </a:rPr>
              <a:t>多くの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ユーザーを抱える企業や教育機関は、セキュリティ上の心配が少なく、運用管理側の負担も少ない</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に注目しています。まだ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でなければできないことや使い勝手で、従来型のノート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が必要だとの声も少なくはありませんが、ネットワーク環境やクラウド・サービスの充実とともに、新たな選択肢としてその地位を確立してゆくことになるでしょう。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43</a:t>
            </a:fld>
            <a:endParaRPr kumimoji="1" lang="ja-JP" altLang="en-US"/>
          </a:p>
        </p:txBody>
      </p:sp>
    </p:spTree>
    <p:extLst>
      <p:ext uri="{BB962C8B-B14F-4D97-AF65-F5344CB8AC3E}">
        <p14:creationId xmlns:p14="http://schemas.microsoft.com/office/powerpoint/2010/main" val="8186337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705853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2015</a:t>
            </a:r>
            <a:r>
              <a:rPr kumimoji="1" lang="ja-JP" altLang="en-US" dirty="0" smtClean="0"/>
              <a:t>年、</a:t>
            </a:r>
            <a:r>
              <a:rPr kumimoji="1" lang="en-US" altLang="ja-JP" dirty="0" smtClean="0"/>
              <a:t>Microsoft</a:t>
            </a:r>
            <a:r>
              <a:rPr kumimoji="1" lang="ja-JP" altLang="en-US" dirty="0" smtClean="0"/>
              <a:t>は新ブラウザ「</a:t>
            </a:r>
            <a:r>
              <a:rPr kumimoji="1" lang="en-US" altLang="ja-JP" dirty="0" smtClean="0"/>
              <a:t>Edge</a:t>
            </a:r>
            <a:r>
              <a:rPr kumimoji="1" lang="ja-JP" altLang="en-US" dirty="0" smtClean="0"/>
              <a:t>」を発表しました。</a:t>
            </a:r>
            <a:r>
              <a:rPr kumimoji="1" lang="en-US" altLang="ja-JP" dirty="0" smtClean="0"/>
              <a:t>IE</a:t>
            </a:r>
            <a:r>
              <a:rPr kumimoji="1" lang="ja-JP" altLang="en-US" dirty="0" smtClean="0"/>
              <a:t>は</a:t>
            </a:r>
            <a:r>
              <a:rPr kumimoji="1" lang="en-US" altLang="ja-JP" dirty="0" smtClean="0"/>
              <a:t>Microsoft</a:t>
            </a:r>
            <a:r>
              <a:rPr kumimoji="1" lang="ja-JP" altLang="en-US" dirty="0" smtClean="0"/>
              <a:t>が独自に</a:t>
            </a:r>
            <a:r>
              <a:rPr kumimoji="1" lang="en-US" altLang="ja-JP" dirty="0" smtClean="0"/>
              <a:t>HTML</a:t>
            </a:r>
            <a:r>
              <a:rPr kumimoji="1" lang="ja-JP" altLang="en-US" dirty="0" smtClean="0"/>
              <a:t>を拡張したり、機能拡張のための</a:t>
            </a:r>
            <a:r>
              <a:rPr kumimoji="1" lang="en-US" altLang="ja-JP" dirty="0" smtClean="0"/>
              <a:t>ActiveX</a:t>
            </a:r>
            <a:r>
              <a:rPr kumimoji="1" lang="ja-JP" altLang="en-US" dirty="0" smtClean="0"/>
              <a:t>など、</a:t>
            </a:r>
            <a:r>
              <a:rPr kumimoji="1" lang="en-US" altLang="ja-JP" dirty="0" smtClean="0"/>
              <a:t>Web</a:t>
            </a:r>
            <a:r>
              <a:rPr kumimoji="1" lang="ja-JP" altLang="en-US" dirty="0" smtClean="0"/>
              <a:t>標準とは違う拡張が行われており、他のブラウザとの互換性がなくなるなど、ネットコミュニティからは批判されてきました。</a:t>
            </a:r>
            <a:endParaRPr kumimoji="1" lang="en-US" altLang="ja-JP" dirty="0" smtClean="0"/>
          </a:p>
          <a:p>
            <a:r>
              <a:rPr kumimoji="1" lang="en-US" altLang="ja-JP" dirty="0" smtClean="0"/>
              <a:t>Microsoft</a:t>
            </a:r>
            <a:r>
              <a:rPr kumimoji="1" lang="ja-JP" altLang="en-US" dirty="0" smtClean="0"/>
              <a:t>は、</a:t>
            </a:r>
            <a:r>
              <a:rPr kumimoji="1" lang="en-US" altLang="ja-JP" dirty="0" smtClean="0"/>
              <a:t>IE</a:t>
            </a:r>
            <a:r>
              <a:rPr kumimoji="1" lang="ja-JP" altLang="en-US" dirty="0" smtClean="0"/>
              <a:t>のレンダリングエンジンである</a:t>
            </a:r>
            <a:r>
              <a:rPr kumimoji="1" lang="en-US" altLang="ja-JP" dirty="0" smtClean="0"/>
              <a:t>Trident</a:t>
            </a:r>
            <a:r>
              <a:rPr kumimoji="1" lang="ja-JP" altLang="en-US" dirty="0" smtClean="0"/>
              <a:t>を作り直し、</a:t>
            </a:r>
            <a:r>
              <a:rPr kumimoji="1" lang="en-US" altLang="ja-JP" dirty="0" smtClean="0"/>
              <a:t>Ajax</a:t>
            </a:r>
            <a:r>
              <a:rPr kumimoji="1" lang="ja-JP" altLang="en-US" dirty="0" smtClean="0"/>
              <a:t>を高速化し、</a:t>
            </a:r>
            <a:r>
              <a:rPr kumimoji="1" lang="en-US" altLang="ja-JP" dirty="0" smtClean="0"/>
              <a:t>HTML5</a:t>
            </a:r>
            <a:r>
              <a:rPr kumimoji="1" lang="ja-JP" altLang="en-US" dirty="0" smtClean="0"/>
              <a:t>など</a:t>
            </a:r>
            <a:r>
              <a:rPr kumimoji="1" lang="en-US" altLang="ja-JP" dirty="0" smtClean="0"/>
              <a:t>Web</a:t>
            </a:r>
            <a:r>
              <a:rPr kumimoji="1" lang="ja-JP" altLang="en-US" dirty="0" smtClean="0"/>
              <a:t>標準を取り入れると共に、従来の独自拡張の</a:t>
            </a:r>
            <a:r>
              <a:rPr kumimoji="1" lang="en-US" altLang="ja-JP" dirty="0" smtClean="0"/>
              <a:t>HTML</a:t>
            </a:r>
            <a:r>
              <a:rPr kumimoji="1" lang="ja-JP" altLang="en-US" dirty="0" smtClean="0"/>
              <a:t>や</a:t>
            </a:r>
            <a:r>
              <a:rPr kumimoji="1" lang="en-US" altLang="ja-JP" dirty="0" smtClean="0"/>
              <a:t>ActiveX</a:t>
            </a:r>
            <a:r>
              <a:rPr kumimoji="1" lang="ja-JP" altLang="en-US" dirty="0" smtClean="0"/>
              <a:t>をサポートしない新ブラウザとして</a:t>
            </a:r>
            <a:r>
              <a:rPr kumimoji="1" lang="en-US" altLang="ja-JP" dirty="0" smtClean="0"/>
              <a:t>Edge</a:t>
            </a:r>
            <a:r>
              <a:rPr kumimoji="1" lang="ja-JP" altLang="en-US" dirty="0" err="1" smtClean="0"/>
              <a:t>を開</a:t>
            </a:r>
            <a:r>
              <a:rPr kumimoji="1" lang="ja-JP" altLang="en-US" dirty="0" smtClean="0"/>
              <a:t>発したのです。</a:t>
            </a:r>
            <a:endParaRPr kumimoji="1" lang="en-US" altLang="ja-JP" dirty="0" smtClean="0"/>
          </a:p>
          <a:p>
            <a:r>
              <a:rPr kumimoji="1" lang="ja-JP" altLang="en-US" dirty="0" smtClean="0"/>
              <a:t>これは、</a:t>
            </a:r>
            <a:r>
              <a:rPr kumimoji="1" lang="en-US" altLang="ja-JP" dirty="0" smtClean="0"/>
              <a:t>Microsoft</a:t>
            </a:r>
            <a:r>
              <a:rPr kumimoji="1" lang="ja-JP" altLang="en-US" dirty="0" err="1" smtClean="0"/>
              <a:t>の置</a:t>
            </a:r>
            <a:r>
              <a:rPr kumimoji="1" lang="ja-JP" altLang="en-US" dirty="0" smtClean="0"/>
              <a:t>かれた環境が激変したことと無関係では無いでしょう。</a:t>
            </a:r>
            <a:r>
              <a:rPr kumimoji="1" lang="en-US" altLang="ja-JP" dirty="0" smtClean="0"/>
              <a:t>Microsoft</a:t>
            </a:r>
            <a:r>
              <a:rPr kumimoji="1" lang="ja-JP" altLang="en-US" dirty="0" smtClean="0"/>
              <a:t>は一気に独自路線から標準重視路線に転換したのです。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46</a:t>
            </a:fld>
            <a:endParaRPr kumimoji="1" lang="ja-JP" altLang="en-US"/>
          </a:p>
        </p:txBody>
      </p:sp>
    </p:spTree>
    <p:extLst>
      <p:ext uri="{BB962C8B-B14F-4D97-AF65-F5344CB8AC3E}">
        <p14:creationId xmlns:p14="http://schemas.microsoft.com/office/powerpoint/2010/main" val="14117842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6083" name="ノート プレースホルダ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latin typeface="Calibri" charset="0"/>
                <a:ea typeface="ＭＳ Ｐゴシック" charset="0"/>
              </a:rPr>
              <a:t>ところで、主要なブラウザーには系統があるのをご存じでしょうか？ここで、ブラウザの心臓部ともいえるエンジンについて見ていきます。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ブラウザエンジンとは、</a:t>
            </a:r>
            <a:r>
              <a:rPr lang="en-US" altLang="ja-JP" dirty="0" smtClean="0">
                <a:latin typeface="Calibri" charset="0"/>
                <a:ea typeface="ＭＳ Ｐゴシック" charset="0"/>
              </a:rPr>
              <a:t>HTML</a:t>
            </a:r>
            <a:r>
              <a:rPr lang="ja-JP" altLang="en-US" dirty="0" smtClean="0">
                <a:latin typeface="Calibri" charset="0"/>
                <a:ea typeface="ＭＳ Ｐゴシック" charset="0"/>
              </a:rPr>
              <a:t>を読み込んで分法を解釈し、画面上にレイアウトするブラウザの心臓部です。実はブラウザによってこの部分が違うため、レイアウトが一部崩れたり、見た目が変わったりするのです。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現代の</a:t>
            </a:r>
            <a:r>
              <a:rPr lang="en-US" altLang="ja-JP" dirty="0" smtClean="0">
                <a:latin typeface="Calibri" charset="0"/>
                <a:ea typeface="ＭＳ Ｐゴシック" charset="0"/>
              </a:rPr>
              <a:t>Web</a:t>
            </a:r>
            <a:r>
              <a:rPr lang="ja-JP" altLang="en-US" dirty="0" smtClean="0">
                <a:latin typeface="Calibri" charset="0"/>
                <a:ea typeface="ＭＳ Ｐゴシック" charset="0"/>
              </a:rPr>
              <a:t>ブラウザの祖先と言えるのが</a:t>
            </a:r>
            <a:r>
              <a:rPr lang="en-US" altLang="ja-JP" dirty="0" smtClean="0">
                <a:latin typeface="Calibri" charset="0"/>
                <a:ea typeface="ＭＳ Ｐゴシック" charset="0"/>
              </a:rPr>
              <a:t>NCSA Mosaic</a:t>
            </a:r>
            <a:r>
              <a:rPr lang="ja-JP" altLang="en-US" dirty="0" smtClean="0">
                <a:latin typeface="Calibri" charset="0"/>
                <a:ea typeface="ＭＳ Ｐゴシック" charset="0"/>
              </a:rPr>
              <a:t>です。米国立スーパーコンピュータ応用研究所（</a:t>
            </a:r>
            <a:r>
              <a:rPr lang="en-US" altLang="ja-JP" dirty="0" smtClean="0">
                <a:latin typeface="Calibri" charset="0"/>
                <a:ea typeface="ＭＳ Ｐゴシック" charset="0"/>
              </a:rPr>
              <a:t>NCSA</a:t>
            </a:r>
            <a:r>
              <a:rPr lang="ja-JP" altLang="en-US" dirty="0" smtClean="0">
                <a:latin typeface="Calibri" charset="0"/>
                <a:ea typeface="ＭＳ Ｐゴシック" charset="0"/>
              </a:rPr>
              <a:t>）が</a:t>
            </a:r>
            <a:r>
              <a:rPr lang="en-US" altLang="ja-JP" dirty="0" smtClean="0">
                <a:latin typeface="Calibri" charset="0"/>
                <a:ea typeface="ＭＳ Ｐゴシック" charset="0"/>
              </a:rPr>
              <a:t>1993</a:t>
            </a:r>
            <a:r>
              <a:rPr lang="ja-JP" altLang="en-US" dirty="0" smtClean="0">
                <a:latin typeface="Calibri" charset="0"/>
                <a:ea typeface="ＭＳ Ｐゴシック" charset="0"/>
              </a:rPr>
              <a:t>年にリリースしました。</a:t>
            </a:r>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a:t>
            </a:r>
            <a:r>
              <a:rPr lang="en-US" altLang="ja-JP" dirty="0" smtClean="0">
                <a:latin typeface="Calibri" charset="0"/>
                <a:ea typeface="ＭＳ Ｐゴシック" charset="0"/>
              </a:rPr>
              <a:t>Mosaic</a:t>
            </a:r>
            <a:r>
              <a:rPr lang="ja-JP" altLang="en-US" dirty="0" smtClean="0">
                <a:latin typeface="Calibri" charset="0"/>
                <a:ea typeface="ＭＳ Ｐゴシック" charset="0"/>
              </a:rPr>
              <a:t>から派生したのが、</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と</a:t>
            </a:r>
            <a:r>
              <a:rPr lang="en-US" altLang="ja-JP" dirty="0" smtClean="0">
                <a:latin typeface="Calibri" charset="0"/>
                <a:ea typeface="ＭＳ Ｐゴシック" charset="0"/>
              </a:rPr>
              <a:t>Internet Explorer</a:t>
            </a:r>
            <a:r>
              <a:rPr lang="ja-JP" altLang="en-US" dirty="0" smtClean="0">
                <a:latin typeface="Calibri" charset="0"/>
                <a:ea typeface="ＭＳ Ｐゴシック" charset="0"/>
              </a:rPr>
              <a:t>です。いわば兄弟のようなものです。</a:t>
            </a:r>
            <a:r>
              <a:rPr lang="en-US" altLang="ja-JP" dirty="0" smtClean="0">
                <a:latin typeface="Calibri" charset="0"/>
                <a:ea typeface="ＭＳ Ｐゴシック" charset="0"/>
              </a:rPr>
              <a:t>IE</a:t>
            </a:r>
            <a:r>
              <a:rPr lang="ja-JP" altLang="en-US" dirty="0" smtClean="0">
                <a:latin typeface="Calibri" charset="0"/>
                <a:ea typeface="ＭＳ Ｐゴシック" charset="0"/>
              </a:rPr>
              <a:t>は</a:t>
            </a:r>
            <a:r>
              <a:rPr lang="en-US" altLang="ja-JP" dirty="0" smtClean="0">
                <a:latin typeface="Calibri" charset="0"/>
                <a:ea typeface="ＭＳ Ｐゴシック" charset="0"/>
              </a:rPr>
              <a:t>95</a:t>
            </a:r>
            <a:r>
              <a:rPr lang="ja-JP" altLang="en-US" dirty="0" smtClean="0">
                <a:latin typeface="Calibri" charset="0"/>
                <a:ea typeface="ＭＳ Ｐゴシック" charset="0"/>
              </a:rPr>
              <a:t>年にリリースされた</a:t>
            </a:r>
            <a:r>
              <a:rPr lang="en-US" altLang="ja-JP" dirty="0" smtClean="0">
                <a:latin typeface="Calibri" charset="0"/>
                <a:ea typeface="ＭＳ Ｐゴシック" charset="0"/>
              </a:rPr>
              <a:t>Windows95</a:t>
            </a:r>
            <a:r>
              <a:rPr lang="ja-JP" altLang="en-US" dirty="0" smtClean="0">
                <a:latin typeface="Calibri" charset="0"/>
                <a:ea typeface="ＭＳ Ｐゴシック" charset="0"/>
              </a:rPr>
              <a:t>にバンドルされ、インターネット時代を牽引しました。その後</a:t>
            </a:r>
            <a:r>
              <a:rPr lang="en-US" altLang="ja-JP" dirty="0" smtClean="0">
                <a:latin typeface="Calibri" charset="0"/>
                <a:ea typeface="ＭＳ Ｐゴシック" charset="0"/>
              </a:rPr>
              <a:t>IE</a:t>
            </a:r>
            <a:r>
              <a:rPr lang="ja-JP" altLang="en-US" dirty="0" smtClean="0">
                <a:latin typeface="Calibri" charset="0"/>
                <a:ea typeface="ＭＳ Ｐゴシック" charset="0"/>
              </a:rPr>
              <a:t>のエンジンは、</a:t>
            </a:r>
            <a:r>
              <a:rPr lang="en-US" altLang="ja-JP" dirty="0" smtClean="0">
                <a:latin typeface="Calibri" charset="0"/>
                <a:ea typeface="ＭＳ Ｐゴシック" charset="0"/>
              </a:rPr>
              <a:t>IE4</a:t>
            </a:r>
            <a:r>
              <a:rPr lang="ja-JP" altLang="en-US" dirty="0" smtClean="0">
                <a:latin typeface="Calibri" charset="0"/>
                <a:ea typeface="ＭＳ Ｐゴシック" charset="0"/>
              </a:rPr>
              <a:t>で自社開発の</a:t>
            </a:r>
            <a:r>
              <a:rPr lang="en-US" altLang="ja-JP" dirty="0" smtClean="0">
                <a:latin typeface="Calibri" charset="0"/>
                <a:ea typeface="ＭＳ Ｐゴシック" charset="0"/>
              </a:rPr>
              <a:t>Trident</a:t>
            </a:r>
            <a:r>
              <a:rPr lang="ja-JP" altLang="en-US" dirty="0" smtClean="0">
                <a:latin typeface="Calibri" charset="0"/>
                <a:ea typeface="ＭＳ Ｐゴシック" charset="0"/>
              </a:rPr>
              <a:t>に置き換わりました。</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の開発には、</a:t>
            </a:r>
            <a:r>
              <a:rPr lang="en-US" altLang="ja-JP" dirty="0" smtClean="0">
                <a:latin typeface="Calibri" charset="0"/>
                <a:ea typeface="ＭＳ Ｐゴシック" charset="0"/>
              </a:rPr>
              <a:t>Mosaic</a:t>
            </a:r>
            <a:r>
              <a:rPr lang="ja-JP" altLang="en-US" dirty="0" smtClean="0">
                <a:latin typeface="Calibri" charset="0"/>
                <a:ea typeface="ＭＳ Ｐゴシック" charset="0"/>
              </a:rPr>
              <a:t>の開発者が参画しており、</a:t>
            </a:r>
            <a:r>
              <a:rPr lang="en-US" altLang="ja-JP" dirty="0" smtClean="0">
                <a:latin typeface="Calibri" charset="0"/>
                <a:ea typeface="ＭＳ Ｐゴシック" charset="0"/>
              </a:rPr>
              <a:t>Mosaic</a:t>
            </a:r>
            <a:r>
              <a:rPr lang="ja-JP" altLang="en-US" dirty="0" smtClean="0">
                <a:latin typeface="Calibri" charset="0"/>
                <a:ea typeface="ＭＳ Ｐゴシック" charset="0"/>
              </a:rPr>
              <a:t>の直系と言えます。</a:t>
            </a:r>
            <a:r>
              <a:rPr lang="en-US" altLang="ja-JP" dirty="0" smtClean="0">
                <a:latin typeface="Calibri" charset="0"/>
                <a:ea typeface="ＭＳ Ｐゴシック" charset="0"/>
              </a:rPr>
              <a:t>1994</a:t>
            </a:r>
            <a:r>
              <a:rPr lang="ja-JP" altLang="en-US" dirty="0" smtClean="0">
                <a:latin typeface="Calibri" charset="0"/>
                <a:ea typeface="ＭＳ Ｐゴシック" charset="0"/>
              </a:rPr>
              <a:t>年に</a:t>
            </a:r>
            <a:r>
              <a:rPr lang="en-US" altLang="ja-JP" dirty="0" err="1" smtClean="0">
                <a:latin typeface="Calibri" charset="0"/>
                <a:ea typeface="ＭＳ Ｐゴシック" charset="0"/>
              </a:rPr>
              <a:t>NetScape</a:t>
            </a:r>
            <a:r>
              <a:rPr lang="en-US" altLang="ja-JP" dirty="0" smtClean="0">
                <a:latin typeface="Calibri" charset="0"/>
                <a:ea typeface="ＭＳ Ｐゴシック" charset="0"/>
              </a:rPr>
              <a:t> Navigator</a:t>
            </a:r>
            <a:r>
              <a:rPr lang="ja-JP" altLang="en-US" dirty="0" err="1" smtClean="0">
                <a:latin typeface="Calibri" charset="0"/>
                <a:ea typeface="ＭＳ Ｐゴシック" charset="0"/>
              </a:rPr>
              <a:t>がリ</a:t>
            </a:r>
            <a:r>
              <a:rPr lang="ja-JP" altLang="en-US" dirty="0" smtClean="0">
                <a:latin typeface="Calibri" charset="0"/>
                <a:ea typeface="ＭＳ Ｐゴシック" charset="0"/>
              </a:rPr>
              <a:t>リースされ、</a:t>
            </a:r>
            <a:r>
              <a:rPr lang="en-US" altLang="ja-JP" dirty="0" smtClean="0">
                <a:latin typeface="Calibri" charset="0"/>
                <a:ea typeface="ＭＳ Ｐゴシック" charset="0"/>
              </a:rPr>
              <a:t>Windwos95</a:t>
            </a:r>
            <a:r>
              <a:rPr lang="ja-JP" altLang="en-US" dirty="0" smtClean="0">
                <a:latin typeface="Calibri" charset="0"/>
                <a:ea typeface="ＭＳ Ｐゴシック" charset="0"/>
              </a:rPr>
              <a:t>がリリースされるまでは圧倒的なシェアを誇っていました。その後、</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と</a:t>
            </a:r>
            <a:r>
              <a:rPr lang="en-US" altLang="ja-JP" dirty="0" smtClean="0">
                <a:latin typeface="Calibri" charset="0"/>
                <a:ea typeface="ＭＳ Ｐゴシック" charset="0"/>
              </a:rPr>
              <a:t>IE</a:t>
            </a:r>
            <a:r>
              <a:rPr lang="ja-JP" altLang="en-US" dirty="0" smtClean="0">
                <a:latin typeface="Calibri" charset="0"/>
                <a:ea typeface="ＭＳ Ｐゴシック" charset="0"/>
              </a:rPr>
              <a:t>の熾烈な闘いが始まりましたが、</a:t>
            </a:r>
            <a:r>
              <a:rPr lang="en-US" altLang="ja-JP" dirty="0" smtClean="0">
                <a:latin typeface="Calibri" charset="0"/>
                <a:ea typeface="ＭＳ Ｐゴシック" charset="0"/>
              </a:rPr>
              <a:t>Windows95</a:t>
            </a:r>
            <a:r>
              <a:rPr lang="ja-JP" altLang="en-US" dirty="0" smtClean="0">
                <a:latin typeface="Calibri" charset="0"/>
                <a:ea typeface="ＭＳ Ｐゴシック" charset="0"/>
              </a:rPr>
              <a:t>の普及と共に有料の</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は旗色が悪くなり、</a:t>
            </a:r>
            <a:r>
              <a:rPr lang="en-US" altLang="ja-JP" dirty="0" smtClean="0">
                <a:latin typeface="Calibri" charset="0"/>
                <a:ea typeface="ＭＳ Ｐゴシック" charset="0"/>
              </a:rPr>
              <a:t>2000</a:t>
            </a:r>
            <a:r>
              <a:rPr lang="ja-JP" altLang="en-US" dirty="0" smtClean="0">
                <a:latin typeface="Calibri" charset="0"/>
                <a:ea typeface="ＭＳ Ｐゴシック" charset="0"/>
              </a:rPr>
              <a:t>年までには</a:t>
            </a:r>
            <a:r>
              <a:rPr lang="en-US" altLang="ja-JP" dirty="0" smtClean="0">
                <a:latin typeface="Calibri" charset="0"/>
                <a:ea typeface="ＭＳ Ｐゴシック" charset="0"/>
              </a:rPr>
              <a:t>Windows</a:t>
            </a:r>
            <a:r>
              <a:rPr lang="ja-JP" altLang="en-US" dirty="0" smtClean="0">
                <a:latin typeface="Calibri" charset="0"/>
                <a:ea typeface="ＭＳ Ｐゴシック" charset="0"/>
              </a:rPr>
              <a:t>の圧倒的なシェアと共に、ブラウザ戦争も</a:t>
            </a:r>
            <a:r>
              <a:rPr lang="en-US" altLang="ja-JP" dirty="0" smtClean="0">
                <a:latin typeface="Calibri" charset="0"/>
                <a:ea typeface="ＭＳ Ｐゴシック" charset="0"/>
              </a:rPr>
              <a:t>IE</a:t>
            </a:r>
            <a:r>
              <a:rPr lang="ja-JP" altLang="en-US" dirty="0" smtClean="0">
                <a:latin typeface="Calibri" charset="0"/>
                <a:ea typeface="ＭＳ Ｐゴシック" charset="0"/>
              </a:rPr>
              <a:t>の圧勝で幕を閉じます。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この間に行われた</a:t>
            </a:r>
            <a:r>
              <a:rPr lang="en-US" altLang="ja-JP" dirty="0" smtClean="0">
                <a:latin typeface="Calibri" charset="0"/>
                <a:ea typeface="ＭＳ Ｐゴシック" charset="0"/>
              </a:rPr>
              <a:t>IE</a:t>
            </a:r>
            <a:r>
              <a:rPr lang="ja-JP" altLang="en-US" dirty="0" smtClean="0">
                <a:latin typeface="Calibri" charset="0"/>
                <a:ea typeface="ＭＳ Ｐゴシック" charset="0"/>
              </a:rPr>
              <a:t>と</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の機能強化競争が、独自仕様の横行やブラウザ間の互換性を損なった原因とも言われています。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は</a:t>
            </a:r>
            <a:r>
              <a:rPr lang="en-US" altLang="ja-JP" dirty="0" smtClean="0">
                <a:latin typeface="Calibri" charset="0"/>
                <a:ea typeface="ＭＳ Ｐゴシック" charset="0"/>
              </a:rPr>
              <a:t>1998</a:t>
            </a:r>
            <a:r>
              <a:rPr lang="ja-JP" altLang="en-US" dirty="0" smtClean="0">
                <a:latin typeface="Calibri" charset="0"/>
                <a:ea typeface="ＭＳ Ｐゴシック" charset="0"/>
              </a:rPr>
              <a:t>年にコースを公開しましたがシェアの低下は止まらず、</a:t>
            </a:r>
            <a:r>
              <a:rPr lang="en-US" altLang="ja-JP" dirty="0" smtClean="0">
                <a:latin typeface="Calibri" charset="0"/>
                <a:ea typeface="ＭＳ Ｐゴシック" charset="0"/>
              </a:rPr>
              <a:t>2002</a:t>
            </a:r>
            <a:r>
              <a:rPr lang="ja-JP" altLang="en-US" dirty="0" smtClean="0">
                <a:latin typeface="Calibri" charset="0"/>
                <a:ea typeface="ＭＳ Ｐゴシック" charset="0"/>
              </a:rPr>
              <a:t>年に開発を停止しました。一方で公開されたソースコードをベースにして</a:t>
            </a:r>
            <a:r>
              <a:rPr lang="en-US" altLang="ja-JP" dirty="0" smtClean="0">
                <a:latin typeface="Calibri" charset="0"/>
                <a:ea typeface="ＭＳ Ｐゴシック" charset="0"/>
              </a:rPr>
              <a:t>Mozilla Firefox</a:t>
            </a:r>
            <a:r>
              <a:rPr lang="ja-JP" altLang="en-US" dirty="0" smtClean="0">
                <a:latin typeface="Calibri" charset="0"/>
                <a:ea typeface="ＭＳ Ｐゴシック" charset="0"/>
              </a:rPr>
              <a:t>の開発が行われており、現在に至っています。</a:t>
            </a:r>
            <a:r>
              <a:rPr lang="en-US" altLang="ja-JP" dirty="0" smtClean="0">
                <a:latin typeface="Calibri" charset="0"/>
                <a:ea typeface="ＭＳ Ｐゴシック" charset="0"/>
              </a:rPr>
              <a:t>Firefox</a:t>
            </a:r>
            <a:r>
              <a:rPr lang="ja-JP" altLang="en-US" dirty="0" smtClean="0">
                <a:latin typeface="Calibri" charset="0"/>
                <a:ea typeface="ＭＳ Ｐゴシック" charset="0"/>
              </a:rPr>
              <a:t>のエンジンは</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が開発した</a:t>
            </a:r>
            <a:r>
              <a:rPr lang="en-US" altLang="ja-JP" dirty="0" smtClean="0">
                <a:latin typeface="Calibri" charset="0"/>
                <a:ea typeface="ＭＳ Ｐゴシック" charset="0"/>
              </a:rPr>
              <a:t>Gecko</a:t>
            </a:r>
            <a:r>
              <a:rPr lang="ja-JP" altLang="en-US" dirty="0" smtClean="0">
                <a:latin typeface="Calibri" charset="0"/>
                <a:ea typeface="ＭＳ Ｐゴシック" charset="0"/>
              </a:rPr>
              <a:t>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このように、同じ祖先から出発した</a:t>
            </a:r>
            <a:r>
              <a:rPr lang="en-US" altLang="ja-JP" dirty="0" smtClean="0">
                <a:latin typeface="Calibri" charset="0"/>
                <a:ea typeface="ＭＳ Ｐゴシック" charset="0"/>
              </a:rPr>
              <a:t>2</a:t>
            </a:r>
            <a:r>
              <a:rPr lang="ja-JP" altLang="en-US" dirty="0" smtClean="0">
                <a:latin typeface="Calibri" charset="0"/>
                <a:ea typeface="ＭＳ Ｐゴシック" charset="0"/>
              </a:rPr>
              <a:t>大ブラウザは様々な経緯を経てまったく違うエンジンをベースとするものになっています。このほかにも様々なブラウザがありますが、独自のエンジンを持つもの、</a:t>
            </a:r>
            <a:r>
              <a:rPr lang="en-US" altLang="ja-JP" dirty="0" smtClean="0">
                <a:latin typeface="Calibri" charset="0"/>
                <a:ea typeface="ＭＳ Ｐゴシック" charset="0"/>
              </a:rPr>
              <a:t>IE</a:t>
            </a:r>
            <a:r>
              <a:rPr lang="ja-JP" altLang="en-US" dirty="0" smtClean="0">
                <a:latin typeface="Calibri" charset="0"/>
                <a:ea typeface="ＭＳ Ｐゴシック" charset="0"/>
              </a:rPr>
              <a:t>のエンジンを流用しているものなど様々です。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そこに、第</a:t>
            </a:r>
            <a:r>
              <a:rPr lang="en-US" altLang="ja-JP" dirty="0" smtClean="0">
                <a:latin typeface="Calibri" charset="0"/>
                <a:ea typeface="ＭＳ Ｐゴシック" charset="0"/>
              </a:rPr>
              <a:t>3</a:t>
            </a:r>
            <a:r>
              <a:rPr lang="ja-JP" altLang="en-US" dirty="0" smtClean="0">
                <a:latin typeface="Calibri" charset="0"/>
                <a:ea typeface="ＭＳ Ｐゴシック" charset="0"/>
              </a:rPr>
              <a:t>の勢力が登場します。オープンソースのブラウザエンジンおよび</a:t>
            </a:r>
            <a:r>
              <a:rPr lang="en-US" altLang="ja-JP" dirty="0" smtClean="0">
                <a:latin typeface="Calibri" charset="0"/>
                <a:ea typeface="ＭＳ Ｐゴシック" charset="0"/>
              </a:rPr>
              <a:t>JavaScript</a:t>
            </a:r>
            <a:r>
              <a:rPr lang="ja-JP" altLang="en-US" dirty="0" smtClean="0">
                <a:latin typeface="Calibri" charset="0"/>
                <a:ea typeface="ＭＳ Ｐゴシック" charset="0"/>
              </a:rPr>
              <a:t>エンジンである</a:t>
            </a:r>
            <a:r>
              <a:rPr lang="en-US" altLang="ja-JP" dirty="0" smtClean="0">
                <a:latin typeface="Calibri" charset="0"/>
                <a:ea typeface="ＭＳ Ｐゴシック" charset="0"/>
              </a:rPr>
              <a:t>KHTML</a:t>
            </a:r>
            <a:r>
              <a:rPr lang="ja-JP" altLang="en-US" dirty="0" smtClean="0">
                <a:latin typeface="Calibri" charset="0"/>
                <a:ea typeface="ＭＳ Ｐゴシック" charset="0"/>
              </a:rPr>
              <a:t>と</a:t>
            </a:r>
            <a:r>
              <a:rPr lang="en-US" altLang="ja-JP" dirty="0" smtClean="0">
                <a:latin typeface="Calibri" charset="0"/>
                <a:ea typeface="ＭＳ Ｐゴシック" charset="0"/>
              </a:rPr>
              <a:t>KJS</a:t>
            </a:r>
            <a:r>
              <a:rPr lang="ja-JP" altLang="en-US" dirty="0" smtClean="0">
                <a:latin typeface="Calibri" charset="0"/>
                <a:ea typeface="ＭＳ Ｐゴシック" charset="0"/>
              </a:rPr>
              <a:t>をベースに</a:t>
            </a:r>
            <a:r>
              <a:rPr lang="en-US" altLang="ja-JP" dirty="0" smtClean="0">
                <a:latin typeface="Calibri" charset="0"/>
                <a:ea typeface="ＭＳ Ｐゴシック" charset="0"/>
              </a:rPr>
              <a:t>Apple</a:t>
            </a:r>
            <a:r>
              <a:rPr lang="ja-JP" altLang="en-US" dirty="0" smtClean="0">
                <a:latin typeface="Calibri" charset="0"/>
                <a:ea typeface="ＭＳ Ｐゴシック" charset="0"/>
              </a:rPr>
              <a:t>が開発した</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です。ソースも公開されています。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en-US" altLang="ja-JP" dirty="0" err="1" smtClean="0">
                <a:latin typeface="Calibri" charset="0"/>
                <a:ea typeface="ＭＳ Ｐゴシック" charset="0"/>
              </a:rPr>
              <a:t>Webkit</a:t>
            </a:r>
            <a:r>
              <a:rPr lang="ja-JP" altLang="en-US" dirty="0" smtClean="0">
                <a:latin typeface="Calibri" charset="0"/>
                <a:ea typeface="ＭＳ Ｐゴシック" charset="0"/>
              </a:rPr>
              <a:t>は、</a:t>
            </a:r>
            <a:r>
              <a:rPr lang="en-US" altLang="ja-JP" dirty="0" smtClean="0">
                <a:latin typeface="Calibri" charset="0"/>
                <a:ea typeface="ＭＳ Ｐゴシック" charset="0"/>
              </a:rPr>
              <a:t>Macintosh</a:t>
            </a:r>
            <a:r>
              <a:rPr lang="ja-JP" altLang="en-US" dirty="0" smtClean="0">
                <a:latin typeface="Calibri" charset="0"/>
                <a:ea typeface="ＭＳ Ｐゴシック" charset="0"/>
              </a:rPr>
              <a:t>の標準ブラウザである</a:t>
            </a:r>
            <a:r>
              <a:rPr lang="en-US" altLang="ja-JP" dirty="0" smtClean="0">
                <a:latin typeface="Calibri" charset="0"/>
                <a:ea typeface="ＭＳ Ｐゴシック" charset="0"/>
              </a:rPr>
              <a:t>Safari</a:t>
            </a:r>
            <a:r>
              <a:rPr lang="ja-JP" altLang="en-US" dirty="0" smtClean="0">
                <a:latin typeface="Calibri" charset="0"/>
                <a:ea typeface="ＭＳ Ｐゴシック" charset="0"/>
              </a:rPr>
              <a:t>のエンジンとなっているほか、</a:t>
            </a:r>
            <a:r>
              <a:rPr lang="en-US" altLang="ja-JP" dirty="0" smtClean="0">
                <a:latin typeface="Calibri" charset="0"/>
                <a:ea typeface="ＭＳ Ｐゴシック" charset="0"/>
              </a:rPr>
              <a:t>iPhone/iPad</a:t>
            </a:r>
            <a:r>
              <a:rPr lang="ja-JP" altLang="en-US" dirty="0" smtClean="0">
                <a:latin typeface="Calibri" charset="0"/>
                <a:ea typeface="ＭＳ Ｐゴシック" charset="0"/>
              </a:rPr>
              <a:t>の</a:t>
            </a:r>
            <a:r>
              <a:rPr lang="en-US" altLang="ja-JP" dirty="0" smtClean="0">
                <a:latin typeface="Calibri" charset="0"/>
                <a:ea typeface="ＭＳ Ｐゴシック" charset="0"/>
              </a:rPr>
              <a:t>Safari </a:t>
            </a:r>
            <a:r>
              <a:rPr lang="ja-JP" altLang="en-US" dirty="0" err="1" smtClean="0">
                <a:latin typeface="Calibri" charset="0"/>
                <a:ea typeface="ＭＳ Ｐゴシック" charset="0"/>
              </a:rPr>
              <a:t>にも</a:t>
            </a:r>
            <a:r>
              <a:rPr lang="ja-JP" altLang="en-US" dirty="0" smtClean="0">
                <a:latin typeface="Calibri" charset="0"/>
                <a:ea typeface="ＭＳ Ｐゴシック" charset="0"/>
              </a:rPr>
              <a:t>使われています。</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の特徴は、オープンであることに加え、</a:t>
            </a:r>
            <a:r>
              <a:rPr lang="en-US" altLang="ja-JP" dirty="0" smtClean="0">
                <a:latin typeface="Calibri" charset="0"/>
                <a:ea typeface="ＭＳ Ｐゴシック" charset="0"/>
              </a:rPr>
              <a:t>JavaScript</a:t>
            </a:r>
            <a:r>
              <a:rPr lang="ja-JP" altLang="en-US" dirty="0" smtClean="0">
                <a:latin typeface="Calibri" charset="0"/>
                <a:ea typeface="ＭＳ Ｐゴシック" charset="0"/>
              </a:rPr>
              <a:t>の実行速度が速く、</a:t>
            </a:r>
            <a:r>
              <a:rPr lang="en-US" altLang="ja-JP" dirty="0" smtClean="0">
                <a:latin typeface="Calibri" charset="0"/>
                <a:ea typeface="ＭＳ Ｐゴシック" charset="0"/>
              </a:rPr>
              <a:t>Ajax</a:t>
            </a:r>
            <a:r>
              <a:rPr lang="ja-JP" altLang="en-US" dirty="0" smtClean="0">
                <a:latin typeface="Calibri" charset="0"/>
                <a:ea typeface="ＭＳ Ｐゴシック" charset="0"/>
              </a:rPr>
              <a:t>を高速に実行できること、</a:t>
            </a:r>
            <a:r>
              <a:rPr lang="en-US" altLang="ja-JP" dirty="0" smtClean="0">
                <a:latin typeface="Calibri" charset="0"/>
                <a:ea typeface="ＭＳ Ｐゴシック" charset="0"/>
              </a:rPr>
              <a:t>HTML5</a:t>
            </a:r>
            <a:r>
              <a:rPr lang="ja-JP" altLang="en-US" dirty="0" smtClean="0">
                <a:latin typeface="Calibri" charset="0"/>
                <a:ea typeface="ＭＳ Ｐゴシック" charset="0"/>
              </a:rPr>
              <a:t>にいち早く対応していること、モバイルにも対応していることなどです。（</a:t>
            </a:r>
            <a:r>
              <a:rPr lang="en-US" altLang="ja-JP" dirty="0" smtClean="0">
                <a:latin typeface="Calibri" charset="0"/>
                <a:ea typeface="ＭＳ Ｐゴシック" charset="0"/>
              </a:rPr>
              <a:t>Apple</a:t>
            </a:r>
            <a:r>
              <a:rPr lang="ja-JP" altLang="en-US" dirty="0" smtClean="0">
                <a:latin typeface="Calibri" charset="0"/>
                <a:ea typeface="ＭＳ Ｐゴシック" charset="0"/>
              </a:rPr>
              <a:t>は</a:t>
            </a:r>
            <a:r>
              <a:rPr lang="en-US" altLang="ja-JP" dirty="0" smtClean="0">
                <a:latin typeface="Calibri" charset="0"/>
                <a:ea typeface="ＭＳ Ｐゴシック" charset="0"/>
              </a:rPr>
              <a:t>WHAT WG</a:t>
            </a:r>
            <a:r>
              <a:rPr lang="ja-JP" altLang="en-US" dirty="0" smtClean="0">
                <a:latin typeface="Calibri" charset="0"/>
                <a:ea typeface="ＭＳ Ｐゴシック" charset="0"/>
              </a:rPr>
              <a:t>の初期メンバーです）</a:t>
            </a:r>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このため、様々な企業が</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をベースにして自社でバイス用のブラウザを開発しています。</a:t>
            </a:r>
            <a:r>
              <a:rPr lang="en-US" altLang="ja-JP" dirty="0" smtClean="0">
                <a:latin typeface="Calibri" charset="0"/>
                <a:ea typeface="ＭＳ Ｐゴシック" charset="0"/>
              </a:rPr>
              <a:t>Google</a:t>
            </a:r>
            <a:r>
              <a:rPr lang="ja-JP" altLang="en-US" dirty="0" smtClean="0">
                <a:latin typeface="Calibri" charset="0"/>
                <a:ea typeface="ＭＳ Ｐゴシック" charset="0"/>
              </a:rPr>
              <a:t>の</a:t>
            </a:r>
            <a:r>
              <a:rPr lang="en-US" altLang="ja-JP" dirty="0" smtClean="0">
                <a:latin typeface="Calibri" charset="0"/>
                <a:ea typeface="ＭＳ Ｐゴシック" charset="0"/>
              </a:rPr>
              <a:t>Chrome</a:t>
            </a:r>
            <a:r>
              <a:rPr lang="ja-JP" altLang="en-US" dirty="0" smtClean="0">
                <a:latin typeface="Calibri" charset="0"/>
                <a:ea typeface="ＭＳ Ｐゴシック" charset="0"/>
              </a:rPr>
              <a:t>も、</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ベースです。（</a:t>
            </a:r>
            <a:r>
              <a:rPr lang="en-US" altLang="ja-JP" dirty="0" smtClean="0">
                <a:latin typeface="Calibri" charset="0"/>
                <a:ea typeface="ＭＳ Ｐゴシック" charset="0"/>
              </a:rPr>
              <a:t>Google</a:t>
            </a:r>
            <a:r>
              <a:rPr lang="ja-JP" altLang="en-US" dirty="0" smtClean="0">
                <a:latin typeface="Calibri" charset="0"/>
                <a:ea typeface="ＭＳ Ｐゴシック" charset="0"/>
              </a:rPr>
              <a:t>は</a:t>
            </a:r>
            <a:r>
              <a:rPr lang="en-US" altLang="ja-JP" dirty="0" smtClean="0">
                <a:latin typeface="Calibri" charset="0"/>
                <a:ea typeface="ＭＳ Ｐゴシック" charset="0"/>
              </a:rPr>
              <a:t>2013</a:t>
            </a:r>
            <a:r>
              <a:rPr lang="ja-JP" altLang="en-US" dirty="0" smtClean="0">
                <a:latin typeface="Calibri" charset="0"/>
                <a:ea typeface="ＭＳ Ｐゴシック" charset="0"/>
              </a:rPr>
              <a:t>年、</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をフォークして新しいエンジンを開発すると表明しました）</a:t>
            </a:r>
            <a:r>
              <a:rPr lang="en-US" altLang="ja-JP" dirty="0" smtClean="0">
                <a:latin typeface="Calibri" charset="0"/>
                <a:ea typeface="ＭＳ Ｐゴシック" charset="0"/>
              </a:rPr>
              <a:t>Nokia</a:t>
            </a:r>
            <a:r>
              <a:rPr lang="ja-JP" altLang="en-US" dirty="0" smtClean="0">
                <a:latin typeface="Calibri" charset="0"/>
                <a:ea typeface="ＭＳ Ｐゴシック" charset="0"/>
              </a:rPr>
              <a:t>も</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の開発に参画していましたが、</a:t>
            </a:r>
            <a:r>
              <a:rPr lang="en-US" altLang="ja-JP" dirty="0" smtClean="0">
                <a:latin typeface="Calibri" charset="0"/>
                <a:ea typeface="ＭＳ Ｐゴシック" charset="0"/>
              </a:rPr>
              <a:t>Microsoft</a:t>
            </a:r>
            <a:r>
              <a:rPr lang="ja-JP" altLang="en-US" dirty="0" smtClean="0">
                <a:latin typeface="Calibri" charset="0"/>
                <a:ea typeface="ＭＳ Ｐゴシック" charset="0"/>
              </a:rPr>
              <a:t>との提携を機に</a:t>
            </a:r>
            <a:r>
              <a:rPr lang="en-US" altLang="ja-JP" dirty="0" smtClean="0">
                <a:latin typeface="Calibri" charset="0"/>
                <a:ea typeface="ＭＳ Ｐゴシック" charset="0"/>
              </a:rPr>
              <a:t>IE</a:t>
            </a:r>
            <a:r>
              <a:rPr lang="ja-JP" altLang="en-US" dirty="0" smtClean="0">
                <a:latin typeface="Calibri" charset="0"/>
                <a:ea typeface="ＭＳ Ｐゴシック" charset="0"/>
              </a:rPr>
              <a:t>のサポートに転換しました。</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をサポートすることのメリットは、簡単に高速な</a:t>
            </a:r>
            <a:r>
              <a:rPr lang="en-US" altLang="ja-JP" dirty="0" smtClean="0">
                <a:latin typeface="Calibri" charset="0"/>
                <a:ea typeface="ＭＳ Ｐゴシック" charset="0"/>
              </a:rPr>
              <a:t>Web</a:t>
            </a:r>
            <a:r>
              <a:rPr lang="ja-JP" altLang="en-US" dirty="0" smtClean="0">
                <a:latin typeface="Calibri" charset="0"/>
                <a:ea typeface="ＭＳ Ｐゴシック" charset="0"/>
              </a:rPr>
              <a:t>ブラウザを開発できることと、他との互換性が保たれることです。ごらんのように、現在、モバイルデバイス用のブラウザは、ほぼ</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ベースとなっており、コンテンツの互換性を考えると、これからも</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が主流になるのではないかと考えられます。</a:t>
            </a: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ところが</a:t>
            </a:r>
            <a:r>
              <a:rPr lang="en-US" altLang="ja-JP" dirty="0" smtClean="0">
                <a:latin typeface="Calibri" charset="0"/>
                <a:ea typeface="ＭＳ Ｐゴシック" charset="0"/>
              </a:rPr>
              <a:t>Google</a:t>
            </a:r>
            <a:r>
              <a:rPr lang="ja-JP" altLang="en-US" dirty="0" smtClean="0">
                <a:latin typeface="Calibri" charset="0"/>
                <a:ea typeface="ＭＳ Ｐゴシック" charset="0"/>
              </a:rPr>
              <a:t>は</a:t>
            </a:r>
            <a:r>
              <a:rPr lang="en-US" altLang="ja-JP" dirty="0" smtClean="0">
                <a:latin typeface="Calibri" charset="0"/>
                <a:ea typeface="ＭＳ Ｐゴシック" charset="0"/>
              </a:rPr>
              <a:t>2013</a:t>
            </a:r>
            <a:r>
              <a:rPr lang="ja-JP" altLang="en-US" dirty="0" smtClean="0">
                <a:latin typeface="Calibri" charset="0"/>
                <a:ea typeface="ＭＳ Ｐゴシック" charset="0"/>
              </a:rPr>
              <a:t>年、</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をフォークし、</a:t>
            </a:r>
            <a:r>
              <a:rPr lang="en-US" altLang="ja-JP" dirty="0" smtClean="0">
                <a:latin typeface="Calibri" charset="0"/>
                <a:ea typeface="ＭＳ Ｐゴシック" charset="0"/>
              </a:rPr>
              <a:t>Blink</a:t>
            </a:r>
            <a:r>
              <a:rPr lang="ja-JP" altLang="en-US" dirty="0" smtClean="0">
                <a:latin typeface="Calibri" charset="0"/>
                <a:ea typeface="ＭＳ Ｐゴシック" charset="0"/>
              </a:rPr>
              <a:t>という独自のエンジンに移行しました。（フォークというのは、ソースコードを分岐させて、別の開発プロジェクトを立ち上げることです）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技術的な制限事項が理由とされていますが、</a:t>
            </a:r>
            <a:r>
              <a:rPr lang="en-US" altLang="ja-JP" dirty="0" smtClean="0">
                <a:latin typeface="Calibri" charset="0"/>
                <a:ea typeface="ＭＳ Ｐゴシック" charset="0"/>
              </a:rPr>
              <a:t>HTML5</a:t>
            </a:r>
            <a:r>
              <a:rPr lang="ja-JP" altLang="en-US" dirty="0" err="1" smtClean="0">
                <a:latin typeface="Calibri" charset="0"/>
                <a:ea typeface="ＭＳ Ｐゴシック" charset="0"/>
              </a:rPr>
              <a:t>への</a:t>
            </a:r>
            <a:r>
              <a:rPr lang="ja-JP" altLang="en-US" dirty="0" smtClean="0">
                <a:latin typeface="Calibri" charset="0"/>
                <a:ea typeface="ＭＳ Ｐゴシック" charset="0"/>
              </a:rPr>
              <a:t>熱意を失ったかに見える</a:t>
            </a:r>
            <a:r>
              <a:rPr lang="en-US" altLang="ja-JP" dirty="0" smtClean="0">
                <a:latin typeface="Calibri" charset="0"/>
                <a:ea typeface="ＭＳ Ｐゴシック" charset="0"/>
              </a:rPr>
              <a:t>Apple</a:t>
            </a:r>
            <a:r>
              <a:rPr lang="ja-JP" altLang="en-US" dirty="0" smtClean="0">
                <a:latin typeface="Calibri" charset="0"/>
                <a:ea typeface="ＭＳ Ｐゴシック" charset="0"/>
              </a:rPr>
              <a:t>から離れて、</a:t>
            </a:r>
            <a:r>
              <a:rPr lang="en-US" altLang="ja-JP" dirty="0" smtClean="0">
                <a:latin typeface="Calibri" charset="0"/>
                <a:ea typeface="ＭＳ Ｐゴシック" charset="0"/>
              </a:rPr>
              <a:t>Google</a:t>
            </a:r>
            <a:r>
              <a:rPr lang="ja-JP" altLang="en-US" dirty="0" smtClean="0">
                <a:latin typeface="Calibri" charset="0"/>
                <a:ea typeface="ＭＳ Ｐゴシック" charset="0"/>
              </a:rPr>
              <a:t>が独自の道を選択したということかもしれません。</a:t>
            </a:r>
            <a:endParaRPr lang="en-US" altLang="ja-JP" dirty="0" smtClean="0">
              <a:latin typeface="Calibri" charset="0"/>
              <a:ea typeface="ＭＳ Ｐゴシック" charset="0"/>
            </a:endParaRPr>
          </a:p>
          <a:p>
            <a:r>
              <a:rPr lang="en-US" altLang="ja-JP" dirty="0" smtClean="0">
                <a:latin typeface="Calibri" charset="0"/>
                <a:ea typeface="ＭＳ Ｐゴシック" charset="0"/>
              </a:rPr>
              <a:t>Microsoft</a:t>
            </a:r>
            <a:r>
              <a:rPr lang="ja-JP" altLang="en-US" dirty="0" smtClean="0">
                <a:latin typeface="Calibri" charset="0"/>
                <a:ea typeface="ＭＳ Ｐゴシック" charset="0"/>
              </a:rPr>
              <a:t>はこれまでの独自</a:t>
            </a:r>
            <a:r>
              <a:rPr lang="en-US" altLang="ja-JP" dirty="0" smtClean="0">
                <a:latin typeface="Calibri" charset="0"/>
                <a:ea typeface="ＭＳ Ｐゴシック" charset="0"/>
              </a:rPr>
              <a:t>HTML</a:t>
            </a:r>
            <a:r>
              <a:rPr lang="ja-JP" altLang="en-US" dirty="0" smtClean="0">
                <a:latin typeface="Calibri" charset="0"/>
                <a:ea typeface="ＭＳ Ｐゴシック" charset="0"/>
              </a:rPr>
              <a:t>をサポートする</a:t>
            </a:r>
            <a:r>
              <a:rPr lang="en-US" altLang="ja-JP" dirty="0" smtClean="0">
                <a:latin typeface="Calibri" charset="0"/>
                <a:ea typeface="ＭＳ Ｐゴシック" charset="0"/>
              </a:rPr>
              <a:t>Trident</a:t>
            </a:r>
            <a:r>
              <a:rPr lang="ja-JP" altLang="en-US" dirty="0" smtClean="0">
                <a:latin typeface="Calibri" charset="0"/>
                <a:ea typeface="ＭＳ Ｐゴシック" charset="0"/>
              </a:rPr>
              <a:t>をフォークさせて</a:t>
            </a:r>
            <a:r>
              <a:rPr lang="en-US" altLang="ja-JP" dirty="0" smtClean="0">
                <a:latin typeface="Calibri" charset="0"/>
                <a:ea typeface="ＭＳ Ｐゴシック" charset="0"/>
              </a:rPr>
              <a:t>Edge</a:t>
            </a:r>
            <a:r>
              <a:rPr lang="ja-JP" altLang="en-US" dirty="0" smtClean="0">
                <a:latin typeface="Calibri" charset="0"/>
                <a:ea typeface="ＭＳ Ｐゴシック" charset="0"/>
              </a:rPr>
              <a:t>を開発しました。</a:t>
            </a:r>
            <a:r>
              <a:rPr lang="en-US" altLang="ja-JP" dirty="0" smtClean="0">
                <a:latin typeface="Calibri" charset="0"/>
                <a:ea typeface="ＭＳ Ｐゴシック" charset="0"/>
              </a:rPr>
              <a:t>HTML5</a:t>
            </a:r>
            <a:r>
              <a:rPr lang="ja-JP" altLang="en-US" dirty="0" smtClean="0">
                <a:latin typeface="Calibri" charset="0"/>
                <a:ea typeface="ＭＳ Ｐゴシック" charset="0"/>
              </a:rPr>
              <a:t>など</a:t>
            </a:r>
            <a:r>
              <a:rPr lang="en-US" altLang="ja-JP" dirty="0" smtClean="0">
                <a:latin typeface="Calibri" charset="0"/>
                <a:ea typeface="ＭＳ Ｐゴシック" charset="0"/>
              </a:rPr>
              <a:t>Web</a:t>
            </a:r>
            <a:r>
              <a:rPr lang="ja-JP" altLang="en-US" dirty="0" smtClean="0">
                <a:latin typeface="Calibri" charset="0"/>
                <a:ea typeface="ＭＳ Ｐゴシック" charset="0"/>
              </a:rPr>
              <a:t>標準への対応と高速化が狙いです。</a:t>
            </a:r>
            <a:r>
              <a:rPr lang="en-US" altLang="ja-JP" dirty="0" smtClean="0">
                <a:latin typeface="Calibri" charset="0"/>
                <a:ea typeface="ＭＳ Ｐゴシック" charset="0"/>
              </a:rPr>
              <a:t>Edge</a:t>
            </a:r>
            <a:r>
              <a:rPr lang="ja-JP" altLang="en-US" dirty="0" smtClean="0">
                <a:latin typeface="Calibri" charset="0"/>
                <a:ea typeface="ＭＳ Ｐゴシック" charset="0"/>
              </a:rPr>
              <a:t>は今後あらゆるデバイスで</a:t>
            </a:r>
            <a:r>
              <a:rPr lang="en-US" altLang="ja-JP" dirty="0" smtClean="0">
                <a:latin typeface="Calibri" charset="0"/>
                <a:ea typeface="ＭＳ Ｐゴシック" charset="0"/>
              </a:rPr>
              <a:t>Microsoft</a:t>
            </a:r>
            <a:r>
              <a:rPr lang="ja-JP" altLang="en-US" dirty="0" smtClean="0">
                <a:latin typeface="Calibri" charset="0"/>
                <a:ea typeface="ＭＳ Ｐゴシック" charset="0"/>
              </a:rPr>
              <a:t>の標準ブラウザとなっていくでしょう。</a:t>
            </a:r>
            <a:endParaRPr lang="en-US" altLang="ja-JP" dirty="0" smtClean="0">
              <a:latin typeface="Calibri" charset="0"/>
              <a:ea typeface="ＭＳ Ｐゴシック" charset="0"/>
            </a:endParaRPr>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13CA3838-2D66-8C48-8DC7-4A286FC9F25D}" type="slidenum">
              <a:rPr lang="ja-JP" altLang="en-US"/>
              <a:pPr eaLnBrk="1" hangingPunct="1"/>
              <a:t>47</a:t>
            </a:fld>
            <a:endParaRPr lang="ja-JP" altLang="en-US"/>
          </a:p>
        </p:txBody>
      </p:sp>
    </p:spTree>
    <p:extLst>
      <p:ext uri="{BB962C8B-B14F-4D97-AF65-F5344CB8AC3E}">
        <p14:creationId xmlns:p14="http://schemas.microsoft.com/office/powerpoint/2010/main" val="231133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6</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pPr eaLnBrk="1" hangingPunct="1"/>
            <a:r>
              <a:rPr lang="ja-JP" altLang="en-US" dirty="0" smtClean="0"/>
              <a:t>さて、ちょうどこの頃、ひとつの大きな動きが起ころうとしていました。クラウドです。</a:t>
            </a:r>
            <a:endParaRPr lang="en-US" altLang="ja-JP" dirty="0" smtClean="0"/>
          </a:p>
          <a:p>
            <a:pPr eaLnBrk="1" hangingPunct="1"/>
            <a:endParaRPr lang="en-US" altLang="ja-JP" dirty="0" smtClean="0"/>
          </a:p>
          <a:p>
            <a:pPr eaLnBrk="1" hangingPunct="1"/>
            <a:r>
              <a:rPr lang="ja-JP" altLang="en-US" dirty="0" smtClean="0"/>
              <a:t>エリック・シュミットがクラウドについてスピーチしたのは</a:t>
            </a:r>
            <a:r>
              <a:rPr lang="en-US" altLang="ja-JP" dirty="0" smtClean="0"/>
              <a:t>2006</a:t>
            </a:r>
            <a:r>
              <a:rPr lang="ja-JP" altLang="en-US" dirty="0" smtClean="0"/>
              <a:t>年です。シュミットはこのころ</a:t>
            </a:r>
            <a:r>
              <a:rPr lang="en-US" altLang="ja-JP" dirty="0" smtClean="0"/>
              <a:t>Apple</a:t>
            </a:r>
            <a:r>
              <a:rPr lang="ja-JP" altLang="en-US" dirty="0" smtClean="0"/>
              <a:t>の社外取締役をしており、</a:t>
            </a:r>
            <a:r>
              <a:rPr lang="en-US" altLang="ja-JP" dirty="0" smtClean="0"/>
              <a:t>iPhone</a:t>
            </a:r>
            <a:r>
              <a:rPr lang="ja-JP" altLang="en-US" dirty="0" smtClean="0"/>
              <a:t>の開発について詳細を知る立場にありました。また、</a:t>
            </a:r>
            <a:r>
              <a:rPr lang="en-US" altLang="ja-JP" dirty="0" smtClean="0"/>
              <a:t>Google</a:t>
            </a:r>
            <a:r>
              <a:rPr lang="ja-JP" altLang="en-US" dirty="0" smtClean="0"/>
              <a:t>が</a:t>
            </a:r>
            <a:r>
              <a:rPr lang="en-US" altLang="ja-JP" dirty="0" smtClean="0"/>
              <a:t>Android</a:t>
            </a:r>
            <a:r>
              <a:rPr lang="ja-JP" altLang="en-US" dirty="0" smtClean="0"/>
              <a:t>を買収したのは</a:t>
            </a:r>
            <a:r>
              <a:rPr lang="en-US" altLang="ja-JP" dirty="0" smtClean="0"/>
              <a:t>2005</a:t>
            </a:r>
            <a:r>
              <a:rPr lang="ja-JP" altLang="en-US" dirty="0" smtClean="0"/>
              <a:t>年です。</a:t>
            </a:r>
            <a:endParaRPr lang="en-US" altLang="ja-JP" dirty="0" smtClean="0"/>
          </a:p>
          <a:p>
            <a:pPr eaLnBrk="1" hangingPunct="1"/>
            <a:endParaRPr lang="en-US" altLang="ja-JP" dirty="0" smtClean="0"/>
          </a:p>
          <a:p>
            <a:pPr eaLnBrk="1" hangingPunct="1"/>
            <a:r>
              <a:rPr lang="ja-JP" altLang="en-US" dirty="0" smtClean="0"/>
              <a:t>シュミットの頭の中に、クラウド用のクライアントとして、</a:t>
            </a:r>
            <a:r>
              <a:rPr lang="en-US" altLang="ja-JP" dirty="0" smtClean="0"/>
              <a:t>iPhone</a:t>
            </a:r>
            <a:r>
              <a:rPr lang="ja-JP" altLang="en-US" dirty="0" smtClean="0"/>
              <a:t>や</a:t>
            </a:r>
            <a:r>
              <a:rPr lang="en-US" altLang="ja-JP" dirty="0" smtClean="0"/>
              <a:t>Android</a:t>
            </a:r>
            <a:r>
              <a:rPr lang="ja-JP" altLang="en-US" dirty="0" err="1" smtClean="0"/>
              <a:t>のような</a:t>
            </a:r>
            <a:r>
              <a:rPr lang="ja-JP" altLang="en-US" dirty="0" smtClean="0"/>
              <a:t>新世代のスマートフォンがあったことは間違いないでしょう。</a:t>
            </a:r>
          </a:p>
        </p:txBody>
      </p:sp>
    </p:spTree>
    <p:extLst>
      <p:ext uri="{BB962C8B-B14F-4D97-AF65-F5344CB8AC3E}">
        <p14:creationId xmlns:p14="http://schemas.microsoft.com/office/powerpoint/2010/main" val="399553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169901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これまでは、企業でも個人でも</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が大きなシェアを握っていましたが、ここ数年、その出荷台数は減少し、スマートフォンやタブレットなどのモバイル・デバイスが数を増やしています。さらに、時計やメガネの形をして身体に密着して使用するウェアラブル・デバイスも登場しています。</a:t>
            </a:r>
          </a:p>
          <a:p>
            <a:r>
              <a:rPr kumimoji="1" lang="ja-JP" altLang="ja-JP" sz="1200" kern="1200" dirty="0" smtClean="0">
                <a:solidFill>
                  <a:schemeClr val="tx1"/>
                </a:solidFill>
                <a:effectLst/>
                <a:latin typeface="+mn-lt"/>
                <a:ea typeface="+mn-ea"/>
                <a:cs typeface="+mn-cs"/>
              </a:rPr>
              <a:t>昔も電子手帳や</a:t>
            </a:r>
            <a:r>
              <a:rPr kumimoji="1" lang="en-US" altLang="ja-JP" sz="1200" kern="1200" dirty="0" smtClean="0">
                <a:solidFill>
                  <a:schemeClr val="tx1"/>
                </a:solidFill>
                <a:effectLst/>
                <a:latin typeface="+mn-lt"/>
                <a:ea typeface="+mn-ea"/>
                <a:cs typeface="+mn-cs"/>
              </a:rPr>
              <a:t>PDA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Personal Digital Assistants</a:t>
            </a:r>
            <a:r>
              <a:rPr kumimoji="1" lang="ja-JP" altLang="ja-JP" sz="1200" kern="1200" dirty="0" smtClean="0">
                <a:solidFill>
                  <a:schemeClr val="tx1"/>
                </a:solidFill>
                <a:effectLst/>
                <a:latin typeface="+mn-lt"/>
                <a:ea typeface="+mn-ea"/>
                <a:cs typeface="+mn-cs"/>
              </a:rPr>
              <a:t>）などの携帯型デバイスはありましたが、能力も低くネットワーク接続も限定的でした。これに対して、現代のモバイルやウェアラブルは、センサーや</a:t>
            </a:r>
            <a:r>
              <a:rPr kumimoji="1" lang="en-US" altLang="ja-JP" sz="1200" kern="1200" dirty="0" smtClean="0">
                <a:solidFill>
                  <a:schemeClr val="tx1"/>
                </a:solidFill>
                <a:effectLst/>
                <a:latin typeface="+mn-lt"/>
                <a:ea typeface="+mn-ea"/>
                <a:cs typeface="+mn-cs"/>
              </a:rPr>
              <a:t>GPS</a:t>
            </a:r>
            <a:r>
              <a:rPr kumimoji="1" lang="ja-JP" altLang="ja-JP" sz="1200" kern="1200" dirty="0" err="1"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強力なプロセッサーを内蔵し、インターネットを介してクラウドと一体となって様々な機能を実現しています。</a:t>
            </a:r>
          </a:p>
          <a:p>
            <a:r>
              <a:rPr kumimoji="1" lang="ja-JP" altLang="ja-JP" sz="1200" kern="1200" dirty="0" smtClean="0">
                <a:solidFill>
                  <a:schemeClr val="tx1"/>
                </a:solidFill>
                <a:effectLst/>
                <a:latin typeface="+mn-lt"/>
                <a:ea typeface="+mn-ea"/>
                <a:cs typeface="+mn-cs"/>
              </a:rPr>
              <a:t>モバイルが広く普及するきっかけは、</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年の初代</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の登場です。それ以降、両者は相互に影響を与えあいながら進化してきました。</a:t>
            </a:r>
          </a:p>
          <a:p>
            <a:r>
              <a:rPr kumimoji="1" lang="ja-JP" altLang="ja-JP" sz="1200" kern="1200" dirty="0" smtClean="0">
                <a:solidFill>
                  <a:schemeClr val="tx1"/>
                </a:solidFill>
                <a:effectLst/>
                <a:latin typeface="+mn-lt"/>
                <a:ea typeface="+mn-ea"/>
                <a:cs typeface="+mn-cs"/>
              </a:rPr>
              <a:t>パーソナルコンピュータ（パソコン）が登場した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以降、コンピュータは、複数ユーザーで共用するサーバーとユーザーが直接操作するクライアントに役割を分けて使われてきました。この関係は、クラウド時代の今でも基本的には変わりません。ただ、以前は業務毎に個別に用意されたサーバーとクライアントのプログラムが連携して業務機能を実現していましたが、クラウド時代になると、標準的なブラウザやブラウザ機能を組み込んだプログラムがこの役割を担うようになります。その結果、クライアントのプログラムは使わずにブラウザで、あるいは、通信はブラウザ通信をそのまま使うことでプログラム開発の負担を減らし生産性を上げられるようになりました。さらに、小型・高性能で高速に通信できるハードウェアが普及し、クラウドと一体となって、コンピュータと私たちの関係を大きく変えようとしてい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2886069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パソコンとモバイルの違いは、次の３点です。</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常時接続</a:t>
            </a:r>
          </a:p>
          <a:p>
            <a:pPr lvl="0"/>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User </a:t>
            </a:r>
            <a:r>
              <a:rPr kumimoji="1" lang="en-US" altLang="ja-JP" sz="1200" kern="1200" dirty="0" err="1" smtClean="0">
                <a:solidFill>
                  <a:schemeClr val="tx1"/>
                </a:solidFill>
                <a:effectLst/>
                <a:latin typeface="+mn-lt"/>
                <a:ea typeface="+mn-ea"/>
                <a:cs typeface="+mn-cs"/>
              </a:rPr>
              <a:t>eXperience</a:t>
            </a:r>
            <a:r>
              <a:rPr kumimoji="1" lang="ja-JP" altLang="ja-JP" sz="1200" kern="1200" dirty="0" smtClean="0">
                <a:solidFill>
                  <a:schemeClr val="tx1"/>
                </a:solidFill>
                <a:effectLst/>
                <a:latin typeface="+mn-lt"/>
                <a:ea typeface="+mn-ea"/>
                <a:cs typeface="+mn-cs"/>
              </a:rPr>
              <a:t>：ユーザー体験）重視</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クラウド前提</a:t>
            </a:r>
          </a:p>
          <a:p>
            <a:r>
              <a:rPr kumimoji="1" lang="ja-JP" altLang="ja-JP" sz="1200" kern="1200" dirty="0" smtClean="0">
                <a:solidFill>
                  <a:schemeClr val="tx1"/>
                </a:solidFill>
                <a:effectLst/>
                <a:latin typeface="+mn-lt"/>
                <a:ea typeface="+mn-ea"/>
                <a:cs typeface="+mn-cs"/>
              </a:rPr>
              <a:t>モバイルは、携帯電話をベースにしています。そのため、通信機能を標準で装備し、常に電源が入っています。省電力のために使わないときは画面を消していますが、その時でも常にネットワークに繋がっており、電話が着信すれば、すぐにポケットから出して即座に起動させ、応答することができます。また、インターネットに繋ぐ操作をしなくても、「常時接続」されているので、どこにいても即座に、メールへの返信、検索、ゲームなどができます。</a:t>
            </a:r>
          </a:p>
          <a:p>
            <a:r>
              <a:rPr kumimoji="1" lang="ja-JP" altLang="ja-JP" sz="1200" kern="1200" dirty="0" smtClean="0">
                <a:solidFill>
                  <a:schemeClr val="tx1"/>
                </a:solidFill>
                <a:effectLst/>
                <a:latin typeface="+mn-lt"/>
                <a:ea typeface="+mn-ea"/>
                <a:cs typeface="+mn-cs"/>
              </a:rPr>
              <a:t>また、狭い画面でキーボードもありませんので、徹底して簡素で効率のよい使い勝手を実現しようとしています。マニュアルを見なくても使える、なめらかで気持ちの良い操作感覚、もっと使ってみたいという心地よさ、そんな「ユーザー体験（</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）」を徹底して追求しています。</a:t>
            </a:r>
          </a:p>
          <a:p>
            <a:r>
              <a:rPr kumimoji="1" lang="ja-JP" altLang="ja-JP" sz="1200" kern="1200" dirty="0" smtClean="0">
                <a:solidFill>
                  <a:schemeClr val="tx1"/>
                </a:solidFill>
                <a:effectLst/>
                <a:latin typeface="+mn-lt"/>
                <a:ea typeface="+mn-ea"/>
                <a:cs typeface="+mn-cs"/>
              </a:rPr>
              <a:t>さらに、モバイルは、単独ではなく「クラウド」と一体となって様々な機能を実現しています。つまり、モバイルの小さなデバイスの能力を遥かに超える機能やサービスを実現しているのです。</a:t>
            </a:r>
          </a:p>
          <a:p>
            <a:r>
              <a:rPr kumimoji="1" lang="ja-JP" altLang="ja-JP" sz="1200" kern="1200" dirty="0" smtClean="0">
                <a:solidFill>
                  <a:schemeClr val="tx1"/>
                </a:solidFill>
                <a:effectLst/>
                <a:latin typeface="+mn-lt"/>
                <a:ea typeface="+mn-ea"/>
                <a:cs typeface="+mn-cs"/>
              </a:rPr>
              <a:t>複雑な操作や大きな画面を必要とする業務ではパソコンの使い勝手が勝りますが、検索したり、閲覧したり、メールを送るなどの比較的簡単な操作ならモバイルでも十分です。むしろ、そういった使い方のほうが多いくらいです。しかも、どこにでも持ち運べることや、常時接続や</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による使い勝手の良さは、コンピュータは「難しいもの」というこれまでの常識を大きく塗り替え、ユーザーの裾野を拡げているのです。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118953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の出現は、これまでの人間とコンピュータの関係を一変させました。クラウドと共に発展してきたモバイル・デバイスは、従来では考えられなかったほどの膨大な処理能力と記憶容量を背景に、誰もが簡単に使える高度な操作性や表現力も兼ね備えています。これに、ウェアラブル・デバイスが加わること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利用の裾野は大きく広がり、新たな用途や新しいビジネスの可能性が生まれつつあります。</a:t>
            </a:r>
          </a:p>
          <a:p>
            <a:r>
              <a:rPr kumimoji="1" lang="ja-JP" altLang="ja-JP" sz="1200" kern="1200" dirty="0" smtClean="0">
                <a:solidFill>
                  <a:schemeClr val="tx1"/>
                </a:solidFill>
                <a:effectLst/>
                <a:latin typeface="+mn-lt"/>
                <a:ea typeface="+mn-ea"/>
                <a:cs typeface="+mn-cs"/>
              </a:rPr>
              <a:t>モバイル・デバイスが進化するにつれ、パソコンでしかできないことはどんどん減り、モバイルでもできることが増えています。今では、位置情報の活用や</a:t>
            </a:r>
            <a:r>
              <a:rPr kumimoji="1" lang="en-US" altLang="ja-JP" sz="1200" kern="1200" dirty="0" smtClean="0">
                <a:solidFill>
                  <a:schemeClr val="tx1"/>
                </a:solidFill>
                <a:effectLst/>
                <a:latin typeface="+mn-lt"/>
                <a:ea typeface="+mn-ea"/>
                <a:cs typeface="+mn-cs"/>
              </a:rPr>
              <a:t>UGM</a:t>
            </a:r>
            <a:r>
              <a:rPr kumimoji="1" lang="ja-JP" altLang="ja-JP" sz="1200" kern="1200" dirty="0" smtClean="0">
                <a:solidFill>
                  <a:schemeClr val="tx1"/>
                </a:solidFill>
                <a:effectLst/>
                <a:latin typeface="+mn-lt"/>
                <a:ea typeface="+mn-ea"/>
                <a:cs typeface="+mn-cs"/>
              </a:rPr>
              <a:t>の発信、センサーとしての活用など、パソコンではできないことが、逆にどんどん増えています。</a:t>
            </a:r>
          </a:p>
          <a:p>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パソコンへのベンダーロックインから逃れたクライアント・プラットフォームは、やがては</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収束していくでしょう。そうなると、これからのクラウド・サービスは、パソコンベースでは無く、新たなクライアント・プラットフォーム＝モバイルを前提に構築されていきます。これがモバイルシフトの動きです。</a:t>
            </a:r>
          </a:p>
          <a:p>
            <a:r>
              <a:rPr kumimoji="1" lang="ja-JP" altLang="ja-JP" sz="1200" kern="1200" dirty="0" smtClean="0">
                <a:solidFill>
                  <a:schemeClr val="tx1"/>
                </a:solidFill>
                <a:effectLst/>
                <a:latin typeface="+mn-lt"/>
                <a:ea typeface="+mn-ea"/>
                <a:cs typeface="+mn-cs"/>
              </a:rPr>
              <a:t>その結果、新規のサービスを設計する場合には、まずモバイルでの活用を最初に考えるべきであるという認識が広がっています。モバイルの方が、ユーザー数が多いことに加え、最初からモバイル・デバイスの小さな画面に収まるように画面や操作方法を設計しておけば、大画面のデバイスにも容易に対応できるからです。これがモバイルファースト（モバイルを最初に）です。</a:t>
            </a:r>
          </a:p>
          <a:p>
            <a:r>
              <a:rPr kumimoji="1" lang="ja-JP" altLang="ja-JP" sz="1200" kern="1200" dirty="0" smtClean="0">
                <a:solidFill>
                  <a:schemeClr val="tx1"/>
                </a:solidFill>
                <a:effectLst/>
                <a:latin typeface="+mn-lt"/>
                <a:ea typeface="+mn-ea"/>
                <a:cs typeface="+mn-cs"/>
              </a:rPr>
              <a:t>企業情報システムにも、この波は押し寄せています。これまでと同様に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主体のシステムでは、ユーザーが納得してくれないかも知れません。時代は、そんな選択を迫っているのです。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393043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6.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8.wmf"/></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5" Type="http://schemas.openxmlformats.org/officeDocument/2006/relationships/image" Target="../media/image41.png"/><Relationship Id="rId6" Type="http://schemas.openxmlformats.org/officeDocument/2006/relationships/image" Target="../media/image42.jpg"/><Relationship Id="rId7" Type="http://schemas.openxmlformats.org/officeDocument/2006/relationships/image" Target="../media/image43.jp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image" Target="../media/image5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5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wmf"/><Relationship Id="rId8"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latin typeface="Arial"/>
                <a:ea typeface="HGP創英角ｺﾞｼｯｸUB" pitchFamily="50" charset="-128"/>
                <a:cs typeface="Arial"/>
              </a:rPr>
              <a:t>クラウドクライアントとモバイルデバイス</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993" y="5556998"/>
            <a:ext cx="987996" cy="108299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630" y="5545290"/>
            <a:ext cx="2398587" cy="10947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603877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80128" y="1029097"/>
            <a:ext cx="3917437" cy="2513806"/>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smtClean="0">
              <a:solidFill>
                <a:schemeClr val="bg1"/>
              </a:solidFill>
              <a:latin typeface="Arial Black"/>
              <a:cs typeface="Arial Black"/>
            </a:endParaRPr>
          </a:p>
          <a:p>
            <a:pPr algn="ctr">
              <a:defRPr/>
            </a:pPr>
            <a:endParaRPr lang="en-US" altLang="ja-JP" sz="3200" dirty="0">
              <a:solidFill>
                <a:schemeClr val="bg1"/>
              </a:solidFill>
              <a:latin typeface="Arial Black"/>
              <a:cs typeface="Arial Black"/>
            </a:endParaRPr>
          </a:p>
          <a:p>
            <a:pPr algn="ctr">
              <a:defRPr/>
            </a:pPr>
            <a:r>
              <a:rPr lang="en-US" altLang="ja-JP" sz="3200" dirty="0" smtClean="0">
                <a:solidFill>
                  <a:schemeClr val="bg1"/>
                </a:solidFill>
                <a:latin typeface="Arial Black"/>
                <a:cs typeface="Arial Black"/>
              </a:rPr>
              <a:t>PC</a:t>
            </a:r>
            <a:endParaRPr lang="en-US" altLang="ja-JP" sz="3200" dirty="0">
              <a:solidFill>
                <a:schemeClr val="bg1"/>
              </a:solidFill>
              <a:latin typeface="Arial Black"/>
              <a:cs typeface="Arial Black"/>
            </a:endParaRPr>
          </a:p>
        </p:txBody>
      </p:sp>
      <p:sp>
        <p:nvSpPr>
          <p:cNvPr id="9" name="角丸四角形 8"/>
          <p:cNvSpPr/>
          <p:nvPr/>
        </p:nvSpPr>
        <p:spPr>
          <a:xfrm>
            <a:off x="4608035" y="1029097"/>
            <a:ext cx="3924404" cy="2513806"/>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a:solidFill>
                <a:schemeClr val="bg1"/>
              </a:solidFill>
              <a:latin typeface="Arial Black"/>
              <a:cs typeface="Arial Black"/>
            </a:endParaRPr>
          </a:p>
          <a:p>
            <a:pPr algn="ctr">
              <a:defRPr/>
            </a:pPr>
            <a:endParaRPr lang="en-US" altLang="ja-JP" sz="3200" dirty="0" smtClean="0">
              <a:solidFill>
                <a:schemeClr val="bg1"/>
              </a:solidFill>
              <a:latin typeface="Arial Black"/>
              <a:cs typeface="Arial Black"/>
            </a:endParaRPr>
          </a:p>
          <a:p>
            <a:pPr algn="ctr">
              <a:defRPr/>
            </a:pPr>
            <a:r>
              <a:rPr lang="ja-JP" altLang="en-US" sz="3200" dirty="0" smtClean="0">
                <a:solidFill>
                  <a:schemeClr val="bg1"/>
                </a:solidFill>
                <a:latin typeface="Arial Black"/>
                <a:cs typeface="Arial Black"/>
              </a:rPr>
              <a:t>モバイル</a:t>
            </a:r>
            <a:endParaRPr lang="en-US" altLang="ja-JP" sz="3200" dirty="0" smtClean="0">
              <a:solidFill>
                <a:schemeClr val="bg1"/>
              </a:solidFill>
              <a:latin typeface="Arial Black"/>
              <a:cs typeface="Arial Black"/>
            </a:endParaRPr>
          </a:p>
          <a:p>
            <a:pPr algn="ctr">
              <a:defRPr/>
            </a:pPr>
            <a:r>
              <a:rPr lang="en-US" altLang="ja-JP" sz="2000" dirty="0" smtClean="0">
                <a:solidFill>
                  <a:schemeClr val="bg1"/>
                </a:solidFill>
                <a:latin typeface="Arial Black"/>
                <a:cs typeface="Arial Black"/>
              </a:rPr>
              <a:t>+</a:t>
            </a:r>
            <a:r>
              <a:rPr lang="ja-JP" altLang="en-US" sz="2000" dirty="0" smtClean="0">
                <a:solidFill>
                  <a:schemeClr val="bg1"/>
                </a:solidFill>
                <a:latin typeface="Arial Black"/>
                <a:cs typeface="Arial Black"/>
              </a:rPr>
              <a:t>ウェアラブル</a:t>
            </a:r>
            <a:endParaRPr lang="en-US" altLang="ja-JP" sz="2000" dirty="0">
              <a:solidFill>
                <a:schemeClr val="bg1"/>
              </a:solidFill>
              <a:latin typeface="Arial Black"/>
              <a:cs typeface="Arial Black"/>
            </a:endParaRPr>
          </a:p>
        </p:txBody>
      </p:sp>
      <p:sp>
        <p:nvSpPr>
          <p:cNvPr id="10" name="角丸四角形 9"/>
          <p:cNvSpPr/>
          <p:nvPr/>
        </p:nvSpPr>
        <p:spPr>
          <a:xfrm>
            <a:off x="657670" y="1110233"/>
            <a:ext cx="1391365" cy="1080120"/>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モバイル</a:t>
            </a:r>
            <a:endParaRPr lang="en-US" altLang="ja-JP" sz="2000" dirty="0">
              <a:solidFill>
                <a:schemeClr val="bg1"/>
              </a:solidFill>
              <a:latin typeface="Arial Black"/>
              <a:cs typeface="Arial Black"/>
            </a:endParaRPr>
          </a:p>
        </p:txBody>
      </p:sp>
      <p:sp>
        <p:nvSpPr>
          <p:cNvPr id="13" name="角丸四角形 12"/>
          <p:cNvSpPr/>
          <p:nvPr/>
        </p:nvSpPr>
        <p:spPr>
          <a:xfrm>
            <a:off x="5953767" y="4701505"/>
            <a:ext cx="2578672"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どこでも</a:t>
            </a:r>
            <a:endParaRPr lang="en-US" altLang="ja-JP" sz="2000" dirty="0">
              <a:solidFill>
                <a:schemeClr val="bg1"/>
              </a:solidFill>
              <a:latin typeface="Arial Black"/>
              <a:cs typeface="Arial Black"/>
            </a:endParaRPr>
          </a:p>
        </p:txBody>
      </p:sp>
      <p:sp>
        <p:nvSpPr>
          <p:cNvPr id="14" name="角丸四角形 13"/>
          <p:cNvSpPr/>
          <p:nvPr/>
        </p:nvSpPr>
        <p:spPr>
          <a:xfrm>
            <a:off x="3251943"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いつでも</a:t>
            </a:r>
            <a:endParaRPr lang="en-US" altLang="ja-JP" sz="2000" dirty="0">
              <a:solidFill>
                <a:schemeClr val="bg1"/>
              </a:solidFill>
              <a:latin typeface="Arial Black"/>
              <a:cs typeface="Arial Black"/>
            </a:endParaRPr>
          </a:p>
        </p:txBody>
      </p:sp>
      <p:sp>
        <p:nvSpPr>
          <p:cNvPr id="15" name="角丸四角形 14"/>
          <p:cNvSpPr/>
          <p:nvPr/>
        </p:nvSpPr>
        <p:spPr>
          <a:xfrm>
            <a:off x="572244"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位置情報・センサー</a:t>
            </a:r>
            <a:endParaRPr lang="en-US" altLang="ja-JP" sz="2000" dirty="0">
              <a:solidFill>
                <a:schemeClr val="bg1"/>
              </a:solidFill>
              <a:latin typeface="Arial Black"/>
              <a:cs typeface="Arial Black"/>
            </a:endParaRPr>
          </a:p>
        </p:txBody>
      </p:sp>
      <p:sp>
        <p:nvSpPr>
          <p:cNvPr id="20" name="角丸四角形 19"/>
          <p:cNvSpPr/>
          <p:nvPr/>
        </p:nvSpPr>
        <p:spPr>
          <a:xfrm>
            <a:off x="7052963" y="1110233"/>
            <a:ext cx="1391365" cy="1080120"/>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latin typeface="Arial Black"/>
                <a:cs typeface="Arial Black"/>
              </a:rPr>
              <a:t>PC</a:t>
            </a:r>
            <a:endParaRPr lang="en-US" altLang="ja-JP" sz="2000" dirty="0">
              <a:solidFill>
                <a:schemeClr val="bg1"/>
              </a:solidFill>
              <a:latin typeface="Arial Black"/>
              <a:cs typeface="Arial Black"/>
            </a:endParaRPr>
          </a:p>
        </p:txBody>
      </p:sp>
      <p:sp>
        <p:nvSpPr>
          <p:cNvPr id="21" name="右矢印 20"/>
          <p:cNvSpPr/>
          <p:nvPr/>
        </p:nvSpPr>
        <p:spPr bwMode="auto">
          <a:xfrm>
            <a:off x="4437467" y="19263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Arial Black"/>
              <a:ea typeface="+mn-ea"/>
              <a:cs typeface="Arial Black"/>
            </a:endParaRPr>
          </a:p>
        </p:txBody>
      </p:sp>
      <p:grpSp>
        <p:nvGrpSpPr>
          <p:cNvPr id="4" name="図形グループ 3"/>
          <p:cNvGrpSpPr/>
          <p:nvPr/>
        </p:nvGrpSpPr>
        <p:grpSpPr>
          <a:xfrm>
            <a:off x="580129" y="5205561"/>
            <a:ext cx="7952310" cy="1008112"/>
            <a:chOff x="580129" y="5205561"/>
            <a:chExt cx="7952310" cy="1008112"/>
          </a:xfrm>
        </p:grpSpPr>
        <p:sp>
          <p:nvSpPr>
            <p:cNvPr id="17" name="角丸四角形 16"/>
            <p:cNvSpPr/>
            <p:nvPr/>
          </p:nvSpPr>
          <p:spPr>
            <a:xfrm>
              <a:off x="580129" y="5205561"/>
              <a:ext cx="3917436" cy="1008112"/>
            </a:xfrm>
            <a:prstGeom prst="roundRect">
              <a:avLst>
                <a:gd name="adj" fmla="val 0"/>
              </a:avLst>
            </a:prstGeom>
            <a:solidFill>
              <a:schemeClr val="tx2">
                <a:lumMod val="60000"/>
                <a:lumOff val="40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latin typeface="Arial Black"/>
                  <a:cs typeface="Arial Black"/>
                </a:rPr>
                <a:t>モバイル・デバイスの利用</a:t>
              </a:r>
              <a:endParaRPr lang="en-US" altLang="ja-JP" sz="2400" dirty="0" smtClean="0">
                <a:solidFill>
                  <a:schemeClr val="bg1"/>
                </a:solidFill>
                <a:latin typeface="Arial Black"/>
                <a:cs typeface="Arial Black"/>
              </a:endParaRPr>
            </a:p>
            <a:p>
              <a:pPr algn="ctr">
                <a:defRPr/>
              </a:pPr>
              <a:r>
                <a:rPr lang="ja-JP" altLang="en-US" sz="2400" dirty="0" smtClean="0">
                  <a:solidFill>
                    <a:schemeClr val="bg1"/>
                  </a:solidFill>
                  <a:latin typeface="Arial Black"/>
                  <a:cs typeface="Arial Black"/>
                </a:rPr>
                <a:t>を前提とした設計</a:t>
              </a:r>
              <a:endParaRPr lang="en-US" altLang="ja-JP" sz="2400" dirty="0">
                <a:solidFill>
                  <a:schemeClr val="bg1"/>
                </a:solidFill>
                <a:latin typeface="Arial Black"/>
                <a:cs typeface="Arial Black"/>
              </a:endParaRPr>
            </a:p>
          </p:txBody>
        </p:sp>
        <p:sp>
          <p:nvSpPr>
            <p:cNvPr id="18" name="角丸四角形 17"/>
            <p:cNvSpPr/>
            <p:nvPr/>
          </p:nvSpPr>
          <p:spPr>
            <a:xfrm>
              <a:off x="4608034" y="5205561"/>
              <a:ext cx="3924405" cy="1008112"/>
            </a:xfrm>
            <a:prstGeom prst="roundRect">
              <a:avLst>
                <a:gd name="adj" fmla="val 0"/>
              </a:avLst>
            </a:prstGeom>
            <a:solidFill>
              <a:schemeClr val="accent6">
                <a:lumMod val="75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bg1"/>
                  </a:solidFill>
                  <a:latin typeface="Arial Black"/>
                  <a:cs typeface="Arial Black"/>
                </a:rPr>
                <a:t>モバイルファースト</a:t>
              </a:r>
              <a:endParaRPr lang="en-US" altLang="ja-JP" sz="2800" dirty="0" smtClean="0">
                <a:solidFill>
                  <a:schemeClr val="bg1"/>
                </a:solidFill>
                <a:latin typeface="Arial Black"/>
                <a:cs typeface="Arial Black"/>
              </a:endParaRPr>
            </a:p>
            <a:p>
              <a:pPr algn="ctr">
                <a:defRPr/>
              </a:pPr>
              <a:r>
                <a:rPr lang="ja-JP" altLang="en-US" sz="2800" dirty="0">
                  <a:solidFill>
                    <a:schemeClr val="bg1"/>
                  </a:solidFill>
                  <a:latin typeface="Arial Black"/>
                  <a:cs typeface="Arial Black"/>
                </a:rPr>
                <a:t>モバイルシフト</a:t>
              </a:r>
              <a:endParaRPr lang="en-US" altLang="ja-JP" sz="2800" dirty="0">
                <a:solidFill>
                  <a:schemeClr val="bg1"/>
                </a:solidFill>
                <a:latin typeface="Arial Black"/>
                <a:cs typeface="Arial Black"/>
              </a:endParaRPr>
            </a:p>
          </p:txBody>
        </p:sp>
        <p:sp>
          <p:nvSpPr>
            <p:cNvPr id="23" name="右矢印 22"/>
            <p:cNvSpPr/>
            <p:nvPr/>
          </p:nvSpPr>
          <p:spPr bwMode="auto">
            <a:xfrm>
              <a:off x="4410003" y="52537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Arial Black"/>
                <a:ea typeface="+mn-ea"/>
                <a:cs typeface="Arial Black"/>
              </a:endParaRPr>
            </a:p>
          </p:txBody>
        </p:sp>
      </p:grpSp>
      <p:grpSp>
        <p:nvGrpSpPr>
          <p:cNvPr id="6" name="グループ化 5"/>
          <p:cNvGrpSpPr/>
          <p:nvPr/>
        </p:nvGrpSpPr>
        <p:grpSpPr>
          <a:xfrm>
            <a:off x="573160" y="3621385"/>
            <a:ext cx="3924404" cy="1008112"/>
            <a:chOff x="573160" y="3621385"/>
            <a:chExt cx="3924404" cy="1008112"/>
          </a:xfrm>
        </p:grpSpPr>
        <p:sp>
          <p:nvSpPr>
            <p:cNvPr id="7" name="角丸四角形 6"/>
            <p:cNvSpPr/>
            <p:nvPr/>
          </p:nvSpPr>
          <p:spPr>
            <a:xfrm>
              <a:off x="573160" y="3621385"/>
              <a:ext cx="3924404" cy="1008112"/>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chemeClr val="bg1"/>
                  </a:solidFill>
                  <a:latin typeface="Arial Black"/>
                  <a:cs typeface="Arial Black"/>
                </a:rPr>
                <a:t>PC</a:t>
              </a:r>
              <a:r>
                <a:rPr lang="ja-JP" altLang="en-US" dirty="0" smtClean="0">
                  <a:solidFill>
                    <a:schemeClr val="bg1"/>
                  </a:solidFill>
                  <a:latin typeface="Arial Black"/>
                  <a:cs typeface="Arial Black"/>
                </a:rPr>
                <a:t>でなければできないこと</a:t>
              </a:r>
              <a:endParaRPr lang="en-US" altLang="ja-JP" dirty="0">
                <a:solidFill>
                  <a:schemeClr val="bg1"/>
                </a:solidFill>
                <a:latin typeface="Arial Black"/>
                <a:cs typeface="Arial Black"/>
              </a:endParaRPr>
            </a:p>
            <a:p>
              <a:pPr algn="ctr">
                <a:defRPr/>
              </a:pPr>
              <a:r>
                <a:rPr lang="ja-JP" altLang="en-US" sz="4000" dirty="0" smtClean="0">
                  <a:solidFill>
                    <a:schemeClr val="bg1"/>
                  </a:solidFill>
                  <a:latin typeface="Arial Black"/>
                  <a:cs typeface="Arial Black"/>
                </a:rPr>
                <a:t>縮小</a:t>
              </a:r>
              <a:endParaRPr lang="en-US" altLang="ja-JP" sz="4000" dirty="0">
                <a:solidFill>
                  <a:schemeClr val="bg1"/>
                </a:solidFill>
                <a:latin typeface="Arial Black"/>
                <a:cs typeface="Arial Black"/>
              </a:endParaRPr>
            </a:p>
          </p:txBody>
        </p:sp>
        <p:sp>
          <p:nvSpPr>
            <p:cNvPr id="2" name="右矢印 1"/>
            <p:cNvSpPr/>
            <p:nvPr/>
          </p:nvSpPr>
          <p:spPr>
            <a:xfrm rot="2673971">
              <a:off x="662097"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rot="18926029" flipV="1">
              <a:off x="662096"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rot="18926029" flipH="1">
              <a:off x="4195880"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右矢印 25"/>
            <p:cNvSpPr/>
            <p:nvPr/>
          </p:nvSpPr>
          <p:spPr>
            <a:xfrm rot="2673971" flipH="1" flipV="1">
              <a:off x="4195879"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 name="グループ化 7"/>
          <p:cNvGrpSpPr/>
          <p:nvPr/>
        </p:nvGrpSpPr>
        <p:grpSpPr>
          <a:xfrm>
            <a:off x="4608034" y="3621385"/>
            <a:ext cx="3924404" cy="1008112"/>
            <a:chOff x="4608034" y="3621385"/>
            <a:chExt cx="3924404" cy="1008112"/>
          </a:xfrm>
        </p:grpSpPr>
        <p:sp>
          <p:nvSpPr>
            <p:cNvPr id="12" name="角丸四角形 11"/>
            <p:cNvSpPr/>
            <p:nvPr/>
          </p:nvSpPr>
          <p:spPr>
            <a:xfrm>
              <a:off x="4608034" y="3621385"/>
              <a:ext cx="3924404" cy="1008112"/>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bg1"/>
                  </a:solidFill>
                  <a:latin typeface="Arial Black"/>
                  <a:cs typeface="Arial Black"/>
                </a:rPr>
                <a:t>モバイルでなければできないこと</a:t>
              </a:r>
              <a:endParaRPr lang="en-US" altLang="ja-JP" dirty="0" smtClean="0">
                <a:solidFill>
                  <a:schemeClr val="bg1"/>
                </a:solidFill>
                <a:latin typeface="Arial Black"/>
                <a:cs typeface="Arial Black"/>
              </a:endParaRPr>
            </a:p>
            <a:p>
              <a:pPr algn="ctr">
                <a:defRPr/>
              </a:pPr>
              <a:r>
                <a:rPr lang="ja-JP" altLang="en-US" sz="4000" dirty="0" smtClean="0">
                  <a:solidFill>
                    <a:schemeClr val="bg1"/>
                  </a:solidFill>
                  <a:latin typeface="Arial Black"/>
                  <a:cs typeface="Arial Black"/>
                </a:rPr>
                <a:t>増加</a:t>
              </a:r>
              <a:endParaRPr lang="en-US" altLang="ja-JP" sz="4000" dirty="0">
                <a:solidFill>
                  <a:schemeClr val="bg1"/>
                </a:solidFill>
                <a:latin typeface="Arial Black"/>
                <a:cs typeface="Arial Black"/>
              </a:endParaRPr>
            </a:p>
          </p:txBody>
        </p:sp>
        <p:sp>
          <p:nvSpPr>
            <p:cNvPr id="27" name="右矢印 26"/>
            <p:cNvSpPr/>
            <p:nvPr/>
          </p:nvSpPr>
          <p:spPr>
            <a:xfrm rot="2673971" flipH="1" flipV="1">
              <a:off x="4697892"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右矢印 27"/>
            <p:cNvSpPr/>
            <p:nvPr/>
          </p:nvSpPr>
          <p:spPr>
            <a:xfrm rot="18926029" flipH="1">
              <a:off x="4697891"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右矢印 28"/>
            <p:cNvSpPr/>
            <p:nvPr/>
          </p:nvSpPr>
          <p:spPr>
            <a:xfrm rot="18926029" flipV="1">
              <a:off x="8231675"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右矢印 29"/>
            <p:cNvSpPr/>
            <p:nvPr/>
          </p:nvSpPr>
          <p:spPr>
            <a:xfrm rot="2673971">
              <a:off x="8231674"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 name="タイトル 2"/>
          <p:cNvSpPr>
            <a:spLocks noGrp="1"/>
          </p:cNvSpPr>
          <p:nvPr>
            <p:ph type="title"/>
          </p:nvPr>
        </p:nvSpPr>
        <p:spPr/>
        <p:txBody>
          <a:bodyPr/>
          <a:lstStyle/>
          <a:p>
            <a:r>
              <a:rPr kumimoji="1" lang="ja-JP" altLang="en-US" dirty="0" smtClean="0"/>
              <a:t>モバイルファースト・モバイルシフトの波</a:t>
            </a:r>
            <a:endParaRPr kumimoji="1" lang="ja-JP" altLang="en-US" dirty="0"/>
          </a:p>
        </p:txBody>
      </p:sp>
    </p:spTree>
    <p:extLst>
      <p:ext uri="{BB962C8B-B14F-4D97-AF65-F5344CB8AC3E}">
        <p14:creationId xmlns:p14="http://schemas.microsoft.com/office/powerpoint/2010/main" val="40114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9" descr="C:\Users\Shoji Okoshi\AppData\Local\Microsoft\Windows\Temporary Internet Files\Content.IE5\LL9Y74CK\MC9004343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651" y="4000500"/>
            <a:ext cx="7186168" cy="218510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グループ化 13"/>
          <p:cNvGrpSpPr/>
          <p:nvPr/>
        </p:nvGrpSpPr>
        <p:grpSpPr>
          <a:xfrm>
            <a:off x="4053319" y="846180"/>
            <a:ext cx="4145500" cy="2805166"/>
            <a:chOff x="4053319" y="846180"/>
            <a:chExt cx="4145500" cy="2805166"/>
          </a:xfrm>
        </p:grpSpPr>
        <p:pic>
          <p:nvPicPr>
            <p:cNvPr id="6" name="図 5"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701" y="846180"/>
              <a:ext cx="2055118" cy="2055118"/>
            </a:xfrm>
            <a:prstGeom prst="rect">
              <a:avLst/>
            </a:prstGeom>
          </p:spPr>
        </p:pic>
        <p:sp>
          <p:nvSpPr>
            <p:cNvPr id="8" name="左右矢印 7"/>
            <p:cNvSpPr/>
            <p:nvPr/>
          </p:nvSpPr>
          <p:spPr>
            <a:xfrm rot="8281530">
              <a:off x="4053319" y="2989232"/>
              <a:ext cx="2475381"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5888242" y="1092269"/>
              <a:ext cx="938077" cy="369332"/>
            </a:xfrm>
            <a:prstGeom prst="rect">
              <a:avLst/>
            </a:prstGeom>
            <a:noFill/>
          </p:spPr>
          <p:txBody>
            <a:bodyPr wrap="none" rtlCol="0">
              <a:spAutoFit/>
            </a:bodyPr>
            <a:lstStyle/>
            <a:p>
              <a:r>
                <a:rPr kumimoji="1" lang="ja-JP" altLang="en-US" dirty="0" smtClean="0"/>
                <a:t>クラウド</a:t>
              </a:r>
              <a:endParaRPr kumimoji="1" lang="ja-JP" altLang="en-US" dirty="0"/>
            </a:p>
          </p:txBody>
        </p:sp>
        <p:sp>
          <p:nvSpPr>
            <p:cNvPr id="12" name="テキスト ボックス 11"/>
            <p:cNvSpPr txBox="1"/>
            <p:nvPr/>
          </p:nvSpPr>
          <p:spPr>
            <a:xfrm>
              <a:off x="5439859" y="3282014"/>
              <a:ext cx="1265090" cy="369332"/>
            </a:xfrm>
            <a:prstGeom prst="rect">
              <a:avLst/>
            </a:prstGeom>
            <a:noFill/>
          </p:spPr>
          <p:txBody>
            <a:bodyPr wrap="none" rtlCol="0">
              <a:spAutoFit/>
            </a:bodyPr>
            <a:lstStyle/>
            <a:p>
              <a:r>
                <a:rPr kumimoji="1" lang="ja-JP" altLang="en-US" dirty="0" smtClean="0"/>
                <a:t>地図データ</a:t>
              </a:r>
              <a:endParaRPr kumimoji="1" lang="ja-JP" altLang="en-US" dirty="0"/>
            </a:p>
          </p:txBody>
        </p:sp>
      </p:grpSp>
      <p:grpSp>
        <p:nvGrpSpPr>
          <p:cNvPr id="3" name="グループ化 2"/>
          <p:cNvGrpSpPr/>
          <p:nvPr/>
        </p:nvGrpSpPr>
        <p:grpSpPr>
          <a:xfrm>
            <a:off x="1012651" y="1092269"/>
            <a:ext cx="3212087" cy="3238555"/>
            <a:chOff x="1012651" y="1092269"/>
            <a:chExt cx="3212087" cy="3238555"/>
          </a:xfrm>
        </p:grpSpPr>
        <p:pic>
          <p:nvPicPr>
            <p:cNvPr id="5" name="Picture 108" descr="C:\Users\Shoji Okoshi\AppData\Local\Microsoft\Windows\Temporary Internet Files\Content.IE5\C4GRY3M6\MC9004348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739" y="1437679"/>
              <a:ext cx="1233987" cy="123398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左右矢印 6"/>
            <p:cNvSpPr/>
            <p:nvPr/>
          </p:nvSpPr>
          <p:spPr>
            <a:xfrm rot="3144600">
              <a:off x="1893838" y="2950750"/>
              <a:ext cx="2323189"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12651" y="1092269"/>
              <a:ext cx="3212087" cy="369332"/>
            </a:xfrm>
            <a:prstGeom prst="rect">
              <a:avLst/>
            </a:prstGeom>
            <a:noFill/>
          </p:spPr>
          <p:txBody>
            <a:bodyPr wrap="none" rtlCol="0">
              <a:spAutoFit/>
            </a:bodyPr>
            <a:lstStyle/>
            <a:p>
              <a:r>
                <a:rPr kumimoji="1" lang="en-US" altLang="ja-JP" dirty="0" smtClean="0"/>
                <a:t>GPS</a:t>
              </a:r>
              <a:r>
                <a:rPr kumimoji="1" lang="ja-JP" altLang="en-US" dirty="0" smtClean="0"/>
                <a:t>（</a:t>
              </a:r>
              <a:r>
                <a:rPr kumimoji="1" lang="en-US" altLang="ja-JP" dirty="0" smtClean="0"/>
                <a:t>Global Positioning System</a:t>
              </a:r>
              <a:r>
                <a:rPr kumimoji="1" lang="ja-JP" altLang="en-US" dirty="0" smtClean="0"/>
                <a:t>）</a:t>
              </a:r>
              <a:endParaRPr kumimoji="1" lang="ja-JP" altLang="en-US" dirty="0"/>
            </a:p>
          </p:txBody>
        </p:sp>
        <p:sp>
          <p:nvSpPr>
            <p:cNvPr id="13" name="テキスト ボックス 12"/>
            <p:cNvSpPr txBox="1"/>
            <p:nvPr/>
          </p:nvSpPr>
          <p:spPr>
            <a:xfrm>
              <a:off x="3049538" y="2601816"/>
              <a:ext cx="1107996" cy="369332"/>
            </a:xfrm>
            <a:prstGeom prst="rect">
              <a:avLst/>
            </a:prstGeom>
            <a:noFill/>
          </p:spPr>
          <p:txBody>
            <a:bodyPr wrap="none" rtlCol="0">
              <a:spAutoFit/>
            </a:bodyPr>
            <a:lstStyle/>
            <a:p>
              <a:r>
                <a:rPr kumimoji="1" lang="ja-JP" altLang="en-US" dirty="0" smtClean="0"/>
                <a:t>位置情報</a:t>
              </a:r>
              <a:endParaRPr kumimoji="1" lang="ja-JP" altLang="en-US" dirty="0"/>
            </a:p>
          </p:txBody>
        </p:sp>
      </p:grpSp>
      <p:sp>
        <p:nvSpPr>
          <p:cNvPr id="2" name="タイトル 1"/>
          <p:cNvSpPr>
            <a:spLocks noGrp="1"/>
          </p:cNvSpPr>
          <p:nvPr>
            <p:ph type="title"/>
          </p:nvPr>
        </p:nvSpPr>
        <p:spPr/>
        <p:txBody>
          <a:bodyPr/>
          <a:lstStyle/>
          <a:p>
            <a:r>
              <a:rPr lang="ja-JP" altLang="en-US" dirty="0"/>
              <a:t>モバイルデバイスが変えた</a:t>
            </a:r>
            <a:r>
              <a:rPr lang="en-US" altLang="ja-JP" dirty="0"/>
              <a:t>IT</a:t>
            </a:r>
            <a:r>
              <a:rPr lang="ja-JP" altLang="en-US" dirty="0"/>
              <a:t>利用シーン</a:t>
            </a:r>
            <a:endParaRPr kumimoji="1" lang="ja-JP" altLang="en-US" dirty="0"/>
          </a:p>
        </p:txBody>
      </p:sp>
      <p:sp>
        <p:nvSpPr>
          <p:cNvPr id="9" name="Freeform 84"/>
          <p:cNvSpPr>
            <a:spLocks/>
          </p:cNvSpPr>
          <p:nvPr/>
        </p:nvSpPr>
        <p:spPr bwMode="auto">
          <a:xfrm>
            <a:off x="4005134" y="3233733"/>
            <a:ext cx="2138567" cy="2951871"/>
          </a:xfrm>
          <a:custGeom>
            <a:avLst/>
            <a:gdLst>
              <a:gd name="T0" fmla="*/ 442 w 1320"/>
              <a:gd name="T1" fmla="*/ 1166 h 1822"/>
              <a:gd name="T2" fmla="*/ 446 w 1320"/>
              <a:gd name="T3" fmla="*/ 1288 h 1822"/>
              <a:gd name="T4" fmla="*/ 440 w 1320"/>
              <a:gd name="T5" fmla="*/ 1332 h 1822"/>
              <a:gd name="T6" fmla="*/ 442 w 1320"/>
              <a:gd name="T7" fmla="*/ 1630 h 1822"/>
              <a:gd name="T8" fmla="*/ 446 w 1320"/>
              <a:gd name="T9" fmla="*/ 1652 h 1822"/>
              <a:gd name="T10" fmla="*/ 456 w 1320"/>
              <a:gd name="T11" fmla="*/ 1656 h 1822"/>
              <a:gd name="T12" fmla="*/ 458 w 1320"/>
              <a:gd name="T13" fmla="*/ 1822 h 1822"/>
              <a:gd name="T14" fmla="*/ 1318 w 1320"/>
              <a:gd name="T15" fmla="*/ 1816 h 1822"/>
              <a:gd name="T16" fmla="*/ 1308 w 1320"/>
              <a:gd name="T17" fmla="*/ 1676 h 1822"/>
              <a:gd name="T18" fmla="*/ 1282 w 1320"/>
              <a:gd name="T19" fmla="*/ 1644 h 1822"/>
              <a:gd name="T20" fmla="*/ 1168 w 1320"/>
              <a:gd name="T21" fmla="*/ 1608 h 1822"/>
              <a:gd name="T22" fmla="*/ 1084 w 1320"/>
              <a:gd name="T23" fmla="*/ 1638 h 1822"/>
              <a:gd name="T24" fmla="*/ 1096 w 1320"/>
              <a:gd name="T25" fmla="*/ 1606 h 1822"/>
              <a:gd name="T26" fmla="*/ 1112 w 1320"/>
              <a:gd name="T27" fmla="*/ 1536 h 1822"/>
              <a:gd name="T28" fmla="*/ 1132 w 1320"/>
              <a:gd name="T29" fmla="*/ 1334 h 1822"/>
              <a:gd name="T30" fmla="*/ 1144 w 1320"/>
              <a:gd name="T31" fmla="*/ 1112 h 1822"/>
              <a:gd name="T32" fmla="*/ 1130 w 1320"/>
              <a:gd name="T33" fmla="*/ 878 h 1822"/>
              <a:gd name="T34" fmla="*/ 1106 w 1320"/>
              <a:gd name="T35" fmla="*/ 734 h 1822"/>
              <a:gd name="T36" fmla="*/ 1046 w 1320"/>
              <a:gd name="T37" fmla="*/ 560 h 1822"/>
              <a:gd name="T38" fmla="*/ 830 w 1320"/>
              <a:gd name="T39" fmla="*/ 436 h 1822"/>
              <a:gd name="T40" fmla="*/ 758 w 1320"/>
              <a:gd name="T41" fmla="*/ 380 h 1822"/>
              <a:gd name="T42" fmla="*/ 758 w 1320"/>
              <a:gd name="T43" fmla="*/ 368 h 1822"/>
              <a:gd name="T44" fmla="*/ 744 w 1320"/>
              <a:gd name="T45" fmla="*/ 314 h 1822"/>
              <a:gd name="T46" fmla="*/ 748 w 1320"/>
              <a:gd name="T47" fmla="*/ 242 h 1822"/>
              <a:gd name="T48" fmla="*/ 740 w 1320"/>
              <a:gd name="T49" fmla="*/ 92 h 1822"/>
              <a:gd name="T50" fmla="*/ 660 w 1320"/>
              <a:gd name="T51" fmla="*/ 16 h 1822"/>
              <a:gd name="T52" fmla="*/ 590 w 1320"/>
              <a:gd name="T53" fmla="*/ 0 h 1822"/>
              <a:gd name="T54" fmla="*/ 504 w 1320"/>
              <a:gd name="T55" fmla="*/ 22 h 1822"/>
              <a:gd name="T56" fmla="*/ 436 w 1320"/>
              <a:gd name="T57" fmla="*/ 62 h 1822"/>
              <a:gd name="T58" fmla="*/ 396 w 1320"/>
              <a:gd name="T59" fmla="*/ 96 h 1822"/>
              <a:gd name="T60" fmla="*/ 394 w 1320"/>
              <a:gd name="T61" fmla="*/ 130 h 1822"/>
              <a:gd name="T62" fmla="*/ 420 w 1320"/>
              <a:gd name="T63" fmla="*/ 228 h 1822"/>
              <a:gd name="T64" fmla="*/ 442 w 1320"/>
              <a:gd name="T65" fmla="*/ 256 h 1822"/>
              <a:gd name="T66" fmla="*/ 434 w 1320"/>
              <a:gd name="T67" fmla="*/ 310 h 1822"/>
              <a:gd name="T68" fmla="*/ 446 w 1320"/>
              <a:gd name="T69" fmla="*/ 336 h 1822"/>
              <a:gd name="T70" fmla="*/ 470 w 1320"/>
              <a:gd name="T71" fmla="*/ 348 h 1822"/>
              <a:gd name="T72" fmla="*/ 492 w 1320"/>
              <a:gd name="T73" fmla="*/ 408 h 1822"/>
              <a:gd name="T74" fmla="*/ 562 w 1320"/>
              <a:gd name="T75" fmla="*/ 436 h 1822"/>
              <a:gd name="T76" fmla="*/ 582 w 1320"/>
              <a:gd name="T77" fmla="*/ 470 h 1822"/>
              <a:gd name="T78" fmla="*/ 464 w 1320"/>
              <a:gd name="T79" fmla="*/ 604 h 1822"/>
              <a:gd name="T80" fmla="*/ 396 w 1320"/>
              <a:gd name="T81" fmla="*/ 806 h 1822"/>
              <a:gd name="T82" fmla="*/ 372 w 1320"/>
              <a:gd name="T83" fmla="*/ 810 h 1822"/>
              <a:gd name="T84" fmla="*/ 260 w 1320"/>
              <a:gd name="T85" fmla="*/ 732 h 1822"/>
              <a:gd name="T86" fmla="*/ 198 w 1320"/>
              <a:gd name="T87" fmla="*/ 668 h 1822"/>
              <a:gd name="T88" fmla="*/ 132 w 1320"/>
              <a:gd name="T89" fmla="*/ 668 h 1822"/>
              <a:gd name="T90" fmla="*/ 84 w 1320"/>
              <a:gd name="T91" fmla="*/ 662 h 1822"/>
              <a:gd name="T92" fmla="*/ 10 w 1320"/>
              <a:gd name="T93" fmla="*/ 590 h 1822"/>
              <a:gd name="T94" fmla="*/ 42 w 1320"/>
              <a:gd name="T95" fmla="*/ 648 h 1822"/>
              <a:gd name="T96" fmla="*/ 36 w 1320"/>
              <a:gd name="T97" fmla="*/ 662 h 1822"/>
              <a:gd name="T98" fmla="*/ 50 w 1320"/>
              <a:gd name="T99" fmla="*/ 698 h 1822"/>
              <a:gd name="T100" fmla="*/ 64 w 1320"/>
              <a:gd name="T101" fmla="*/ 730 h 1822"/>
              <a:gd name="T102" fmla="*/ 88 w 1320"/>
              <a:gd name="T103" fmla="*/ 760 h 1822"/>
              <a:gd name="T104" fmla="*/ 102 w 1320"/>
              <a:gd name="T105" fmla="*/ 790 h 1822"/>
              <a:gd name="T106" fmla="*/ 124 w 1320"/>
              <a:gd name="T107" fmla="*/ 820 h 1822"/>
              <a:gd name="T108" fmla="*/ 158 w 1320"/>
              <a:gd name="T109" fmla="*/ 844 h 1822"/>
              <a:gd name="T110" fmla="*/ 436 w 1320"/>
              <a:gd name="T111" fmla="*/ 1016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0" h="1822">
                <a:moveTo>
                  <a:pt x="436" y="1016"/>
                </a:moveTo>
                <a:lnTo>
                  <a:pt x="436" y="1016"/>
                </a:lnTo>
                <a:lnTo>
                  <a:pt x="442" y="1020"/>
                </a:lnTo>
                <a:lnTo>
                  <a:pt x="444" y="1026"/>
                </a:lnTo>
                <a:lnTo>
                  <a:pt x="442" y="1166"/>
                </a:lnTo>
                <a:lnTo>
                  <a:pt x="442" y="1166"/>
                </a:lnTo>
                <a:lnTo>
                  <a:pt x="442" y="1182"/>
                </a:lnTo>
                <a:lnTo>
                  <a:pt x="444" y="1224"/>
                </a:lnTo>
                <a:lnTo>
                  <a:pt x="444" y="1224"/>
                </a:lnTo>
                <a:lnTo>
                  <a:pt x="444" y="1240"/>
                </a:lnTo>
                <a:lnTo>
                  <a:pt x="446" y="1288"/>
                </a:lnTo>
                <a:lnTo>
                  <a:pt x="446" y="1288"/>
                </a:lnTo>
                <a:lnTo>
                  <a:pt x="446" y="1296"/>
                </a:lnTo>
                <a:lnTo>
                  <a:pt x="444" y="1304"/>
                </a:lnTo>
                <a:lnTo>
                  <a:pt x="438" y="1318"/>
                </a:lnTo>
                <a:lnTo>
                  <a:pt x="438" y="1318"/>
                </a:lnTo>
                <a:lnTo>
                  <a:pt x="438" y="1326"/>
                </a:lnTo>
                <a:lnTo>
                  <a:pt x="440" y="1332"/>
                </a:lnTo>
                <a:lnTo>
                  <a:pt x="440" y="1334"/>
                </a:lnTo>
                <a:lnTo>
                  <a:pt x="440" y="1334"/>
                </a:lnTo>
                <a:lnTo>
                  <a:pt x="442" y="1342"/>
                </a:lnTo>
                <a:lnTo>
                  <a:pt x="444" y="1350"/>
                </a:lnTo>
                <a:lnTo>
                  <a:pt x="442" y="1630"/>
                </a:lnTo>
                <a:lnTo>
                  <a:pt x="442" y="1630"/>
                </a:lnTo>
                <a:lnTo>
                  <a:pt x="442" y="1646"/>
                </a:lnTo>
                <a:lnTo>
                  <a:pt x="442" y="1646"/>
                </a:lnTo>
                <a:lnTo>
                  <a:pt x="442" y="1646"/>
                </a:lnTo>
                <a:lnTo>
                  <a:pt x="442" y="1648"/>
                </a:lnTo>
                <a:lnTo>
                  <a:pt x="444" y="1650"/>
                </a:lnTo>
                <a:lnTo>
                  <a:pt x="446" y="1652"/>
                </a:lnTo>
                <a:lnTo>
                  <a:pt x="450" y="1652"/>
                </a:lnTo>
                <a:lnTo>
                  <a:pt x="450" y="1652"/>
                </a:lnTo>
                <a:lnTo>
                  <a:pt x="450" y="1652"/>
                </a:lnTo>
                <a:lnTo>
                  <a:pt x="452" y="1652"/>
                </a:lnTo>
                <a:lnTo>
                  <a:pt x="454" y="1654"/>
                </a:lnTo>
                <a:lnTo>
                  <a:pt x="456" y="1656"/>
                </a:lnTo>
                <a:lnTo>
                  <a:pt x="456" y="1658"/>
                </a:lnTo>
                <a:lnTo>
                  <a:pt x="454" y="1814"/>
                </a:lnTo>
                <a:lnTo>
                  <a:pt x="454" y="1814"/>
                </a:lnTo>
                <a:lnTo>
                  <a:pt x="454" y="1816"/>
                </a:lnTo>
                <a:lnTo>
                  <a:pt x="456" y="1820"/>
                </a:lnTo>
                <a:lnTo>
                  <a:pt x="458" y="1822"/>
                </a:lnTo>
                <a:lnTo>
                  <a:pt x="460" y="1822"/>
                </a:lnTo>
                <a:lnTo>
                  <a:pt x="1312" y="1822"/>
                </a:lnTo>
                <a:lnTo>
                  <a:pt x="1312" y="1822"/>
                </a:lnTo>
                <a:lnTo>
                  <a:pt x="1314" y="1822"/>
                </a:lnTo>
                <a:lnTo>
                  <a:pt x="1318" y="1820"/>
                </a:lnTo>
                <a:lnTo>
                  <a:pt x="1318" y="1816"/>
                </a:lnTo>
                <a:lnTo>
                  <a:pt x="1320" y="1814"/>
                </a:lnTo>
                <a:lnTo>
                  <a:pt x="1320" y="1814"/>
                </a:lnTo>
                <a:lnTo>
                  <a:pt x="1318" y="1766"/>
                </a:lnTo>
                <a:lnTo>
                  <a:pt x="1314" y="1702"/>
                </a:lnTo>
                <a:lnTo>
                  <a:pt x="1314" y="1702"/>
                </a:lnTo>
                <a:lnTo>
                  <a:pt x="1308" y="1676"/>
                </a:lnTo>
                <a:lnTo>
                  <a:pt x="1302" y="1660"/>
                </a:lnTo>
                <a:lnTo>
                  <a:pt x="1298" y="1654"/>
                </a:lnTo>
                <a:lnTo>
                  <a:pt x="1296" y="1652"/>
                </a:lnTo>
                <a:lnTo>
                  <a:pt x="1296" y="1652"/>
                </a:lnTo>
                <a:lnTo>
                  <a:pt x="1282" y="1644"/>
                </a:lnTo>
                <a:lnTo>
                  <a:pt x="1282" y="1644"/>
                </a:lnTo>
                <a:lnTo>
                  <a:pt x="1204" y="1608"/>
                </a:lnTo>
                <a:lnTo>
                  <a:pt x="1204" y="1608"/>
                </a:lnTo>
                <a:lnTo>
                  <a:pt x="1198" y="1606"/>
                </a:lnTo>
                <a:lnTo>
                  <a:pt x="1192" y="1604"/>
                </a:lnTo>
                <a:lnTo>
                  <a:pt x="1180" y="1606"/>
                </a:lnTo>
                <a:lnTo>
                  <a:pt x="1168" y="1608"/>
                </a:lnTo>
                <a:lnTo>
                  <a:pt x="1168" y="1608"/>
                </a:lnTo>
                <a:lnTo>
                  <a:pt x="1154" y="1614"/>
                </a:lnTo>
                <a:lnTo>
                  <a:pt x="1088" y="1638"/>
                </a:lnTo>
                <a:lnTo>
                  <a:pt x="1088" y="1638"/>
                </a:lnTo>
                <a:lnTo>
                  <a:pt x="1086" y="1638"/>
                </a:lnTo>
                <a:lnTo>
                  <a:pt x="1084" y="1638"/>
                </a:lnTo>
                <a:lnTo>
                  <a:pt x="1082" y="1636"/>
                </a:lnTo>
                <a:lnTo>
                  <a:pt x="1084" y="1632"/>
                </a:lnTo>
                <a:lnTo>
                  <a:pt x="1088" y="1616"/>
                </a:lnTo>
                <a:lnTo>
                  <a:pt x="1088" y="1616"/>
                </a:lnTo>
                <a:lnTo>
                  <a:pt x="1090" y="1610"/>
                </a:lnTo>
                <a:lnTo>
                  <a:pt x="1096" y="1606"/>
                </a:lnTo>
                <a:lnTo>
                  <a:pt x="1096" y="1606"/>
                </a:lnTo>
                <a:lnTo>
                  <a:pt x="1100" y="1602"/>
                </a:lnTo>
                <a:lnTo>
                  <a:pt x="1104" y="1596"/>
                </a:lnTo>
                <a:lnTo>
                  <a:pt x="1110" y="1552"/>
                </a:lnTo>
                <a:lnTo>
                  <a:pt x="1110" y="1552"/>
                </a:lnTo>
                <a:lnTo>
                  <a:pt x="1112" y="1536"/>
                </a:lnTo>
                <a:lnTo>
                  <a:pt x="1122" y="1496"/>
                </a:lnTo>
                <a:lnTo>
                  <a:pt x="1122" y="1496"/>
                </a:lnTo>
                <a:lnTo>
                  <a:pt x="1124" y="1480"/>
                </a:lnTo>
                <a:lnTo>
                  <a:pt x="1132" y="1350"/>
                </a:lnTo>
                <a:lnTo>
                  <a:pt x="1132" y="1350"/>
                </a:lnTo>
                <a:lnTo>
                  <a:pt x="1132" y="1334"/>
                </a:lnTo>
                <a:lnTo>
                  <a:pt x="1146" y="1232"/>
                </a:lnTo>
                <a:lnTo>
                  <a:pt x="1146" y="1232"/>
                </a:lnTo>
                <a:lnTo>
                  <a:pt x="1148" y="1216"/>
                </a:lnTo>
                <a:lnTo>
                  <a:pt x="1146" y="1128"/>
                </a:lnTo>
                <a:lnTo>
                  <a:pt x="1146" y="1128"/>
                </a:lnTo>
                <a:lnTo>
                  <a:pt x="1144" y="1112"/>
                </a:lnTo>
                <a:lnTo>
                  <a:pt x="1140" y="990"/>
                </a:lnTo>
                <a:lnTo>
                  <a:pt x="1140" y="990"/>
                </a:lnTo>
                <a:lnTo>
                  <a:pt x="1140" y="974"/>
                </a:lnTo>
                <a:lnTo>
                  <a:pt x="1132" y="894"/>
                </a:lnTo>
                <a:lnTo>
                  <a:pt x="1132" y="894"/>
                </a:lnTo>
                <a:lnTo>
                  <a:pt x="1130" y="878"/>
                </a:lnTo>
                <a:lnTo>
                  <a:pt x="1110" y="782"/>
                </a:lnTo>
                <a:lnTo>
                  <a:pt x="1110" y="782"/>
                </a:lnTo>
                <a:lnTo>
                  <a:pt x="1108" y="766"/>
                </a:lnTo>
                <a:lnTo>
                  <a:pt x="1108" y="750"/>
                </a:lnTo>
                <a:lnTo>
                  <a:pt x="1108" y="750"/>
                </a:lnTo>
                <a:lnTo>
                  <a:pt x="1106" y="734"/>
                </a:lnTo>
                <a:lnTo>
                  <a:pt x="1106" y="734"/>
                </a:lnTo>
                <a:lnTo>
                  <a:pt x="1082" y="664"/>
                </a:lnTo>
                <a:lnTo>
                  <a:pt x="1054" y="576"/>
                </a:lnTo>
                <a:lnTo>
                  <a:pt x="1054" y="576"/>
                </a:lnTo>
                <a:lnTo>
                  <a:pt x="1052" y="568"/>
                </a:lnTo>
                <a:lnTo>
                  <a:pt x="1046" y="560"/>
                </a:lnTo>
                <a:lnTo>
                  <a:pt x="1030" y="542"/>
                </a:lnTo>
                <a:lnTo>
                  <a:pt x="1010" y="526"/>
                </a:lnTo>
                <a:lnTo>
                  <a:pt x="1010" y="526"/>
                </a:lnTo>
                <a:lnTo>
                  <a:pt x="996" y="516"/>
                </a:lnTo>
                <a:lnTo>
                  <a:pt x="830" y="436"/>
                </a:lnTo>
                <a:lnTo>
                  <a:pt x="830" y="436"/>
                </a:lnTo>
                <a:lnTo>
                  <a:pt x="824" y="432"/>
                </a:lnTo>
                <a:lnTo>
                  <a:pt x="818" y="426"/>
                </a:lnTo>
                <a:lnTo>
                  <a:pt x="776" y="384"/>
                </a:lnTo>
                <a:lnTo>
                  <a:pt x="776" y="384"/>
                </a:lnTo>
                <a:lnTo>
                  <a:pt x="770" y="382"/>
                </a:lnTo>
                <a:lnTo>
                  <a:pt x="758" y="380"/>
                </a:lnTo>
                <a:lnTo>
                  <a:pt x="750" y="376"/>
                </a:lnTo>
                <a:lnTo>
                  <a:pt x="750" y="376"/>
                </a:lnTo>
                <a:lnTo>
                  <a:pt x="752" y="374"/>
                </a:lnTo>
                <a:lnTo>
                  <a:pt x="752" y="374"/>
                </a:lnTo>
                <a:lnTo>
                  <a:pt x="756" y="370"/>
                </a:lnTo>
                <a:lnTo>
                  <a:pt x="758" y="368"/>
                </a:lnTo>
                <a:lnTo>
                  <a:pt x="758" y="366"/>
                </a:lnTo>
                <a:lnTo>
                  <a:pt x="758" y="354"/>
                </a:lnTo>
                <a:lnTo>
                  <a:pt x="758" y="354"/>
                </a:lnTo>
                <a:lnTo>
                  <a:pt x="750" y="340"/>
                </a:lnTo>
                <a:lnTo>
                  <a:pt x="744" y="314"/>
                </a:lnTo>
                <a:lnTo>
                  <a:pt x="744" y="314"/>
                </a:lnTo>
                <a:lnTo>
                  <a:pt x="740" y="298"/>
                </a:lnTo>
                <a:lnTo>
                  <a:pt x="738" y="282"/>
                </a:lnTo>
                <a:lnTo>
                  <a:pt x="738" y="282"/>
                </a:lnTo>
                <a:lnTo>
                  <a:pt x="738" y="276"/>
                </a:lnTo>
                <a:lnTo>
                  <a:pt x="740" y="268"/>
                </a:lnTo>
                <a:lnTo>
                  <a:pt x="748" y="242"/>
                </a:lnTo>
                <a:lnTo>
                  <a:pt x="748" y="242"/>
                </a:lnTo>
                <a:lnTo>
                  <a:pt x="750" y="226"/>
                </a:lnTo>
                <a:lnTo>
                  <a:pt x="752" y="122"/>
                </a:lnTo>
                <a:lnTo>
                  <a:pt x="752" y="122"/>
                </a:lnTo>
                <a:lnTo>
                  <a:pt x="748" y="108"/>
                </a:lnTo>
                <a:lnTo>
                  <a:pt x="740" y="92"/>
                </a:lnTo>
                <a:lnTo>
                  <a:pt x="740" y="92"/>
                </a:lnTo>
                <a:lnTo>
                  <a:pt x="732" y="80"/>
                </a:lnTo>
                <a:lnTo>
                  <a:pt x="674" y="20"/>
                </a:lnTo>
                <a:lnTo>
                  <a:pt x="674" y="20"/>
                </a:lnTo>
                <a:lnTo>
                  <a:pt x="668" y="18"/>
                </a:lnTo>
                <a:lnTo>
                  <a:pt x="660" y="16"/>
                </a:lnTo>
                <a:lnTo>
                  <a:pt x="638" y="14"/>
                </a:lnTo>
                <a:lnTo>
                  <a:pt x="638" y="14"/>
                </a:lnTo>
                <a:lnTo>
                  <a:pt x="624" y="10"/>
                </a:lnTo>
                <a:lnTo>
                  <a:pt x="598" y="0"/>
                </a:lnTo>
                <a:lnTo>
                  <a:pt x="598" y="0"/>
                </a:lnTo>
                <a:lnTo>
                  <a:pt x="590" y="0"/>
                </a:lnTo>
                <a:lnTo>
                  <a:pt x="582" y="0"/>
                </a:lnTo>
                <a:lnTo>
                  <a:pt x="552" y="10"/>
                </a:lnTo>
                <a:lnTo>
                  <a:pt x="552" y="10"/>
                </a:lnTo>
                <a:lnTo>
                  <a:pt x="538" y="16"/>
                </a:lnTo>
                <a:lnTo>
                  <a:pt x="504" y="22"/>
                </a:lnTo>
                <a:lnTo>
                  <a:pt x="504" y="22"/>
                </a:lnTo>
                <a:lnTo>
                  <a:pt x="498" y="26"/>
                </a:lnTo>
                <a:lnTo>
                  <a:pt x="492" y="30"/>
                </a:lnTo>
                <a:lnTo>
                  <a:pt x="448" y="56"/>
                </a:lnTo>
                <a:lnTo>
                  <a:pt x="448" y="56"/>
                </a:lnTo>
                <a:lnTo>
                  <a:pt x="444" y="60"/>
                </a:lnTo>
                <a:lnTo>
                  <a:pt x="436" y="62"/>
                </a:lnTo>
                <a:lnTo>
                  <a:pt x="424" y="64"/>
                </a:lnTo>
                <a:lnTo>
                  <a:pt x="406" y="86"/>
                </a:lnTo>
                <a:lnTo>
                  <a:pt x="406" y="86"/>
                </a:lnTo>
                <a:lnTo>
                  <a:pt x="400" y="90"/>
                </a:lnTo>
                <a:lnTo>
                  <a:pt x="396" y="96"/>
                </a:lnTo>
                <a:lnTo>
                  <a:pt x="396" y="96"/>
                </a:lnTo>
                <a:lnTo>
                  <a:pt x="396" y="96"/>
                </a:lnTo>
                <a:lnTo>
                  <a:pt x="394" y="102"/>
                </a:lnTo>
                <a:lnTo>
                  <a:pt x="392" y="108"/>
                </a:lnTo>
                <a:lnTo>
                  <a:pt x="390" y="118"/>
                </a:lnTo>
                <a:lnTo>
                  <a:pt x="392" y="124"/>
                </a:lnTo>
                <a:lnTo>
                  <a:pt x="394" y="130"/>
                </a:lnTo>
                <a:lnTo>
                  <a:pt x="416" y="136"/>
                </a:lnTo>
                <a:lnTo>
                  <a:pt x="416" y="136"/>
                </a:lnTo>
                <a:lnTo>
                  <a:pt x="418" y="142"/>
                </a:lnTo>
                <a:lnTo>
                  <a:pt x="420" y="150"/>
                </a:lnTo>
                <a:lnTo>
                  <a:pt x="420" y="228"/>
                </a:lnTo>
                <a:lnTo>
                  <a:pt x="420" y="228"/>
                </a:lnTo>
                <a:lnTo>
                  <a:pt x="422" y="234"/>
                </a:lnTo>
                <a:lnTo>
                  <a:pt x="426" y="240"/>
                </a:lnTo>
                <a:lnTo>
                  <a:pt x="432" y="244"/>
                </a:lnTo>
                <a:lnTo>
                  <a:pt x="432" y="244"/>
                </a:lnTo>
                <a:lnTo>
                  <a:pt x="438" y="250"/>
                </a:lnTo>
                <a:lnTo>
                  <a:pt x="442" y="256"/>
                </a:lnTo>
                <a:lnTo>
                  <a:pt x="442" y="258"/>
                </a:lnTo>
                <a:lnTo>
                  <a:pt x="442" y="258"/>
                </a:lnTo>
                <a:lnTo>
                  <a:pt x="444" y="264"/>
                </a:lnTo>
                <a:lnTo>
                  <a:pt x="444" y="272"/>
                </a:lnTo>
                <a:lnTo>
                  <a:pt x="434" y="310"/>
                </a:lnTo>
                <a:lnTo>
                  <a:pt x="434" y="310"/>
                </a:lnTo>
                <a:lnTo>
                  <a:pt x="432" y="318"/>
                </a:lnTo>
                <a:lnTo>
                  <a:pt x="434" y="324"/>
                </a:lnTo>
                <a:lnTo>
                  <a:pt x="436" y="328"/>
                </a:lnTo>
                <a:lnTo>
                  <a:pt x="436" y="328"/>
                </a:lnTo>
                <a:lnTo>
                  <a:pt x="440" y="334"/>
                </a:lnTo>
                <a:lnTo>
                  <a:pt x="446" y="336"/>
                </a:lnTo>
                <a:lnTo>
                  <a:pt x="454" y="336"/>
                </a:lnTo>
                <a:lnTo>
                  <a:pt x="454" y="336"/>
                </a:lnTo>
                <a:lnTo>
                  <a:pt x="458" y="338"/>
                </a:lnTo>
                <a:lnTo>
                  <a:pt x="464" y="342"/>
                </a:lnTo>
                <a:lnTo>
                  <a:pt x="470" y="348"/>
                </a:lnTo>
                <a:lnTo>
                  <a:pt x="470" y="348"/>
                </a:lnTo>
                <a:lnTo>
                  <a:pt x="476" y="376"/>
                </a:lnTo>
                <a:lnTo>
                  <a:pt x="476" y="376"/>
                </a:lnTo>
                <a:lnTo>
                  <a:pt x="482" y="386"/>
                </a:lnTo>
                <a:lnTo>
                  <a:pt x="488" y="398"/>
                </a:lnTo>
                <a:lnTo>
                  <a:pt x="492" y="408"/>
                </a:lnTo>
                <a:lnTo>
                  <a:pt x="492" y="408"/>
                </a:lnTo>
                <a:lnTo>
                  <a:pt x="500" y="422"/>
                </a:lnTo>
                <a:lnTo>
                  <a:pt x="506" y="432"/>
                </a:lnTo>
                <a:lnTo>
                  <a:pt x="506" y="432"/>
                </a:lnTo>
                <a:lnTo>
                  <a:pt x="512" y="436"/>
                </a:lnTo>
                <a:lnTo>
                  <a:pt x="518" y="438"/>
                </a:lnTo>
                <a:lnTo>
                  <a:pt x="562" y="436"/>
                </a:lnTo>
                <a:lnTo>
                  <a:pt x="562" y="436"/>
                </a:lnTo>
                <a:lnTo>
                  <a:pt x="568" y="438"/>
                </a:lnTo>
                <a:lnTo>
                  <a:pt x="572" y="442"/>
                </a:lnTo>
                <a:lnTo>
                  <a:pt x="578" y="456"/>
                </a:lnTo>
                <a:lnTo>
                  <a:pt x="578" y="456"/>
                </a:lnTo>
                <a:lnTo>
                  <a:pt x="582" y="470"/>
                </a:lnTo>
                <a:lnTo>
                  <a:pt x="582" y="472"/>
                </a:lnTo>
                <a:lnTo>
                  <a:pt x="580" y="472"/>
                </a:lnTo>
                <a:lnTo>
                  <a:pt x="482" y="548"/>
                </a:lnTo>
                <a:lnTo>
                  <a:pt x="482" y="548"/>
                </a:lnTo>
                <a:lnTo>
                  <a:pt x="476" y="562"/>
                </a:lnTo>
                <a:lnTo>
                  <a:pt x="464" y="604"/>
                </a:lnTo>
                <a:lnTo>
                  <a:pt x="464" y="604"/>
                </a:lnTo>
                <a:lnTo>
                  <a:pt x="460" y="618"/>
                </a:lnTo>
                <a:lnTo>
                  <a:pt x="404" y="774"/>
                </a:lnTo>
                <a:lnTo>
                  <a:pt x="404" y="774"/>
                </a:lnTo>
                <a:lnTo>
                  <a:pt x="400" y="790"/>
                </a:lnTo>
                <a:lnTo>
                  <a:pt x="396" y="806"/>
                </a:lnTo>
                <a:lnTo>
                  <a:pt x="396" y="806"/>
                </a:lnTo>
                <a:lnTo>
                  <a:pt x="392" y="812"/>
                </a:lnTo>
                <a:lnTo>
                  <a:pt x="386" y="814"/>
                </a:lnTo>
                <a:lnTo>
                  <a:pt x="386" y="814"/>
                </a:lnTo>
                <a:lnTo>
                  <a:pt x="380" y="812"/>
                </a:lnTo>
                <a:lnTo>
                  <a:pt x="372" y="810"/>
                </a:lnTo>
                <a:lnTo>
                  <a:pt x="346" y="796"/>
                </a:lnTo>
                <a:lnTo>
                  <a:pt x="346" y="796"/>
                </a:lnTo>
                <a:lnTo>
                  <a:pt x="334" y="788"/>
                </a:lnTo>
                <a:lnTo>
                  <a:pt x="268" y="740"/>
                </a:lnTo>
                <a:lnTo>
                  <a:pt x="268" y="740"/>
                </a:lnTo>
                <a:lnTo>
                  <a:pt x="260" y="732"/>
                </a:lnTo>
                <a:lnTo>
                  <a:pt x="260" y="732"/>
                </a:lnTo>
                <a:lnTo>
                  <a:pt x="252" y="722"/>
                </a:lnTo>
                <a:lnTo>
                  <a:pt x="212" y="674"/>
                </a:lnTo>
                <a:lnTo>
                  <a:pt x="212" y="674"/>
                </a:lnTo>
                <a:lnTo>
                  <a:pt x="206" y="670"/>
                </a:lnTo>
                <a:lnTo>
                  <a:pt x="198" y="668"/>
                </a:lnTo>
                <a:lnTo>
                  <a:pt x="166" y="660"/>
                </a:lnTo>
                <a:lnTo>
                  <a:pt x="166" y="660"/>
                </a:lnTo>
                <a:lnTo>
                  <a:pt x="158" y="660"/>
                </a:lnTo>
                <a:lnTo>
                  <a:pt x="150" y="662"/>
                </a:lnTo>
                <a:lnTo>
                  <a:pt x="132" y="668"/>
                </a:lnTo>
                <a:lnTo>
                  <a:pt x="132" y="668"/>
                </a:lnTo>
                <a:lnTo>
                  <a:pt x="124" y="668"/>
                </a:lnTo>
                <a:lnTo>
                  <a:pt x="116" y="670"/>
                </a:lnTo>
                <a:lnTo>
                  <a:pt x="98" y="668"/>
                </a:lnTo>
                <a:lnTo>
                  <a:pt x="98" y="668"/>
                </a:lnTo>
                <a:lnTo>
                  <a:pt x="90" y="666"/>
                </a:lnTo>
                <a:lnTo>
                  <a:pt x="84" y="662"/>
                </a:lnTo>
                <a:lnTo>
                  <a:pt x="20" y="590"/>
                </a:lnTo>
                <a:lnTo>
                  <a:pt x="20" y="590"/>
                </a:lnTo>
                <a:lnTo>
                  <a:pt x="18" y="588"/>
                </a:lnTo>
                <a:lnTo>
                  <a:pt x="14" y="588"/>
                </a:lnTo>
                <a:lnTo>
                  <a:pt x="12" y="588"/>
                </a:lnTo>
                <a:lnTo>
                  <a:pt x="10" y="590"/>
                </a:lnTo>
                <a:lnTo>
                  <a:pt x="0" y="592"/>
                </a:lnTo>
                <a:lnTo>
                  <a:pt x="0" y="592"/>
                </a:lnTo>
                <a:lnTo>
                  <a:pt x="2" y="600"/>
                </a:lnTo>
                <a:lnTo>
                  <a:pt x="6" y="606"/>
                </a:lnTo>
                <a:lnTo>
                  <a:pt x="42" y="648"/>
                </a:lnTo>
                <a:lnTo>
                  <a:pt x="42" y="648"/>
                </a:lnTo>
                <a:lnTo>
                  <a:pt x="42" y="650"/>
                </a:lnTo>
                <a:lnTo>
                  <a:pt x="44" y="654"/>
                </a:lnTo>
                <a:lnTo>
                  <a:pt x="42" y="656"/>
                </a:lnTo>
                <a:lnTo>
                  <a:pt x="40" y="658"/>
                </a:lnTo>
                <a:lnTo>
                  <a:pt x="40" y="658"/>
                </a:lnTo>
                <a:lnTo>
                  <a:pt x="36" y="662"/>
                </a:lnTo>
                <a:lnTo>
                  <a:pt x="34" y="670"/>
                </a:lnTo>
                <a:lnTo>
                  <a:pt x="34" y="672"/>
                </a:lnTo>
                <a:lnTo>
                  <a:pt x="34" y="672"/>
                </a:lnTo>
                <a:lnTo>
                  <a:pt x="34" y="680"/>
                </a:lnTo>
                <a:lnTo>
                  <a:pt x="38" y="686"/>
                </a:lnTo>
                <a:lnTo>
                  <a:pt x="50" y="698"/>
                </a:lnTo>
                <a:lnTo>
                  <a:pt x="50" y="698"/>
                </a:lnTo>
                <a:lnTo>
                  <a:pt x="54" y="704"/>
                </a:lnTo>
                <a:lnTo>
                  <a:pt x="56" y="712"/>
                </a:lnTo>
                <a:lnTo>
                  <a:pt x="50" y="722"/>
                </a:lnTo>
                <a:lnTo>
                  <a:pt x="50" y="722"/>
                </a:lnTo>
                <a:lnTo>
                  <a:pt x="64" y="730"/>
                </a:lnTo>
                <a:lnTo>
                  <a:pt x="80" y="742"/>
                </a:lnTo>
                <a:lnTo>
                  <a:pt x="80" y="742"/>
                </a:lnTo>
                <a:lnTo>
                  <a:pt x="84" y="748"/>
                </a:lnTo>
                <a:lnTo>
                  <a:pt x="88" y="754"/>
                </a:lnTo>
                <a:lnTo>
                  <a:pt x="88" y="760"/>
                </a:lnTo>
                <a:lnTo>
                  <a:pt x="88" y="760"/>
                </a:lnTo>
                <a:lnTo>
                  <a:pt x="90" y="768"/>
                </a:lnTo>
                <a:lnTo>
                  <a:pt x="94" y="774"/>
                </a:lnTo>
                <a:lnTo>
                  <a:pt x="94" y="776"/>
                </a:lnTo>
                <a:lnTo>
                  <a:pt x="94" y="776"/>
                </a:lnTo>
                <a:lnTo>
                  <a:pt x="98" y="782"/>
                </a:lnTo>
                <a:lnTo>
                  <a:pt x="102" y="790"/>
                </a:lnTo>
                <a:lnTo>
                  <a:pt x="104" y="798"/>
                </a:lnTo>
                <a:lnTo>
                  <a:pt x="104" y="798"/>
                </a:lnTo>
                <a:lnTo>
                  <a:pt x="106" y="804"/>
                </a:lnTo>
                <a:lnTo>
                  <a:pt x="112" y="810"/>
                </a:lnTo>
                <a:lnTo>
                  <a:pt x="112" y="810"/>
                </a:lnTo>
                <a:lnTo>
                  <a:pt x="124" y="820"/>
                </a:lnTo>
                <a:lnTo>
                  <a:pt x="126" y="822"/>
                </a:lnTo>
                <a:lnTo>
                  <a:pt x="126" y="822"/>
                </a:lnTo>
                <a:lnTo>
                  <a:pt x="138" y="830"/>
                </a:lnTo>
                <a:lnTo>
                  <a:pt x="154" y="840"/>
                </a:lnTo>
                <a:lnTo>
                  <a:pt x="154" y="840"/>
                </a:lnTo>
                <a:lnTo>
                  <a:pt x="158" y="844"/>
                </a:lnTo>
                <a:lnTo>
                  <a:pt x="160" y="850"/>
                </a:lnTo>
                <a:lnTo>
                  <a:pt x="152" y="902"/>
                </a:lnTo>
                <a:lnTo>
                  <a:pt x="152" y="902"/>
                </a:lnTo>
                <a:lnTo>
                  <a:pt x="154" y="908"/>
                </a:lnTo>
                <a:lnTo>
                  <a:pt x="158" y="912"/>
                </a:lnTo>
                <a:lnTo>
                  <a:pt x="436" y="10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4141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1568450" y="1250950"/>
            <a:ext cx="6007100" cy="269240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ユーザーからの簡便な情報発信と共有</a:t>
            </a:r>
            <a:endParaRPr kumimoji="1" lang="ja-JP" altLang="en-US" dirty="0"/>
          </a:p>
        </p:txBody>
      </p:sp>
      <p:sp>
        <p:nvSpPr>
          <p:cNvPr id="3" name="スライド番号プレースホルダー 2"/>
          <p:cNvSpPr>
            <a:spLocks noGrp="1"/>
          </p:cNvSpPr>
          <p:nvPr>
            <p:ph type="sldNum" sz="quarter" idx="4294967295"/>
          </p:nvPr>
        </p:nvSpPr>
        <p:spPr>
          <a:xfrm>
            <a:off x="6932246" y="6651702"/>
            <a:ext cx="2133600" cy="217800"/>
          </a:xfrm>
          <a:prstGeom prst="rect">
            <a:avLst/>
          </a:prstGeom>
        </p:spPr>
        <p:txBody>
          <a:bodyPr/>
          <a:lstStyle/>
          <a:p>
            <a:fld id="{8FF8CC5D-A65D-5946-99B5-645367A967AD}" type="slidenum">
              <a:rPr kumimoji="1" lang="ja-JP" altLang="en-US" smtClean="0"/>
              <a:t>12</a:t>
            </a:fld>
            <a:endParaRPr kumimoji="1" lang="ja-JP" altLang="en-US"/>
          </a:p>
        </p:txBody>
      </p:sp>
      <p:pic>
        <p:nvPicPr>
          <p:cNvPr id="4" name="図 3" descr="SocialMediaIconcollage-1024x69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028" y="3041062"/>
            <a:ext cx="3092924" cy="2093160"/>
          </a:xfrm>
          <a:prstGeom prst="ellipse">
            <a:avLst/>
          </a:prstGeom>
          <a:ln>
            <a:noFill/>
          </a:ln>
          <a:effectLst>
            <a:softEdge rad="112500"/>
          </a:effectLst>
        </p:spPr>
      </p:pic>
      <p:grpSp>
        <p:nvGrpSpPr>
          <p:cNvPr id="5" name="グループ化 4"/>
          <p:cNvGrpSpPr/>
          <p:nvPr/>
        </p:nvGrpSpPr>
        <p:grpSpPr>
          <a:xfrm>
            <a:off x="3023951" y="939800"/>
            <a:ext cx="3092924" cy="1809750"/>
            <a:chOff x="3023951" y="939800"/>
            <a:chExt cx="3092924" cy="1809750"/>
          </a:xfrm>
        </p:grpSpPr>
        <p:sp>
          <p:nvSpPr>
            <p:cNvPr id="17" name="フローチャート: 磁気ディスク 16"/>
            <p:cNvSpPr/>
            <p:nvPr/>
          </p:nvSpPr>
          <p:spPr>
            <a:xfrm>
              <a:off x="3023951" y="939800"/>
              <a:ext cx="3092924" cy="1809750"/>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EFEFE"/>
                </a:clrFrom>
                <a:clrTo>
                  <a:srgbClr val="FEFEFE">
                    <a:alpha val="0"/>
                  </a:srgbClr>
                </a:clrTo>
              </a:clrChange>
            </a:blip>
            <a:stretch>
              <a:fillRect/>
            </a:stretch>
          </p:blipFill>
          <p:spPr>
            <a:xfrm>
              <a:off x="4977280" y="2128630"/>
              <a:ext cx="625872" cy="513874"/>
            </a:xfrm>
            <a:prstGeom prst="rect">
              <a:avLst/>
            </a:prstGeom>
          </p:spPr>
        </p:pic>
        <p:pic>
          <p:nvPicPr>
            <p:cNvPr id="13" name="図 12"/>
            <p:cNvPicPr>
              <a:picLocks noChangeAspect="1"/>
            </p:cNvPicPr>
            <p:nvPr/>
          </p:nvPicPr>
          <p:blipFill>
            <a:blip r:embed="rId5">
              <a:clrChange>
                <a:clrFrom>
                  <a:srgbClr val="FEFEFE"/>
                </a:clrFrom>
                <a:clrTo>
                  <a:srgbClr val="FEFEFE">
                    <a:alpha val="0"/>
                  </a:srgbClr>
                </a:clrTo>
              </a:clrChange>
            </a:blip>
            <a:stretch>
              <a:fillRect/>
            </a:stretch>
          </p:blipFill>
          <p:spPr>
            <a:xfrm>
              <a:off x="5056338" y="1510007"/>
              <a:ext cx="546814" cy="527050"/>
            </a:xfrm>
            <a:prstGeom prst="rect">
              <a:avLst/>
            </a:prstGeom>
          </p:spPr>
        </p:pic>
        <p:pic>
          <p:nvPicPr>
            <p:cNvPr id="14" name="図 13"/>
            <p:cNvPicPr>
              <a:picLocks noChangeAspect="1"/>
            </p:cNvPicPr>
            <p:nvPr/>
          </p:nvPicPr>
          <p:blipFill>
            <a:blip r:embed="rId6">
              <a:clrChange>
                <a:clrFrom>
                  <a:srgbClr val="FEFEFE"/>
                </a:clrFrom>
                <a:clrTo>
                  <a:srgbClr val="FEFEFE">
                    <a:alpha val="0"/>
                  </a:srgbClr>
                </a:clrTo>
              </a:clrChange>
            </a:blip>
            <a:stretch>
              <a:fillRect/>
            </a:stretch>
          </p:blipFill>
          <p:spPr>
            <a:xfrm>
              <a:off x="3462387" y="1510007"/>
              <a:ext cx="671988" cy="487521"/>
            </a:xfrm>
            <a:prstGeom prst="rect">
              <a:avLst/>
            </a:prstGeom>
          </p:spPr>
        </p:pic>
        <p:pic>
          <p:nvPicPr>
            <p:cNvPr id="15" name="図 14"/>
            <p:cNvPicPr>
              <a:picLocks noChangeAspect="1"/>
            </p:cNvPicPr>
            <p:nvPr/>
          </p:nvPicPr>
          <p:blipFill>
            <a:blip r:embed="rId7">
              <a:clrChange>
                <a:clrFrom>
                  <a:srgbClr val="FEFEFE"/>
                </a:clrFrom>
                <a:clrTo>
                  <a:srgbClr val="FEFEFE">
                    <a:alpha val="0"/>
                  </a:srgbClr>
                </a:clrTo>
              </a:clrChange>
            </a:blip>
            <a:stretch>
              <a:fillRect/>
            </a:stretch>
          </p:blipFill>
          <p:spPr>
            <a:xfrm>
              <a:off x="3548032" y="2115454"/>
              <a:ext cx="586343" cy="527050"/>
            </a:xfrm>
            <a:prstGeom prst="rect">
              <a:avLst/>
            </a:prstGeom>
          </p:spPr>
        </p:pic>
        <p:pic>
          <p:nvPicPr>
            <p:cNvPr id="16" name="図 15"/>
            <p:cNvPicPr>
              <a:picLocks noChangeAspect="1"/>
            </p:cNvPicPr>
            <p:nvPr/>
          </p:nvPicPr>
          <p:blipFill>
            <a:blip r:embed="rId8">
              <a:clrChange>
                <a:clrFrom>
                  <a:srgbClr val="FEFEFE"/>
                </a:clrFrom>
                <a:clrTo>
                  <a:srgbClr val="FEFEFE">
                    <a:alpha val="0"/>
                  </a:srgbClr>
                </a:clrTo>
              </a:clrChange>
            </a:blip>
            <a:stretch>
              <a:fillRect/>
            </a:stretch>
          </p:blipFill>
          <p:spPr>
            <a:xfrm>
              <a:off x="4312015" y="1832653"/>
              <a:ext cx="516795" cy="546326"/>
            </a:xfrm>
            <a:prstGeom prst="rect">
              <a:avLst/>
            </a:prstGeom>
          </p:spPr>
        </p:pic>
        <p:sp>
          <p:nvSpPr>
            <p:cNvPr id="18" name="テキスト ボックス 17"/>
            <p:cNvSpPr txBox="1"/>
            <p:nvPr/>
          </p:nvSpPr>
          <p:spPr>
            <a:xfrm>
              <a:off x="3817142" y="1054100"/>
              <a:ext cx="1506542" cy="369332"/>
            </a:xfrm>
            <a:prstGeom prst="rect">
              <a:avLst/>
            </a:prstGeom>
            <a:noFill/>
          </p:spPr>
          <p:txBody>
            <a:bodyPr wrap="none" rtlCol="0">
              <a:spAutoFit/>
            </a:bodyPr>
            <a:lstStyle/>
            <a:p>
              <a:r>
                <a:rPr kumimoji="1" lang="ja-JP" altLang="en-US" dirty="0" smtClean="0">
                  <a:latin typeface="HGP創英角ｺﾞｼｯｸUB"/>
                  <a:ea typeface="HGP創英角ｺﾞｼｯｸUB"/>
                  <a:cs typeface="HGP創英角ｺﾞｼｯｸUB"/>
                </a:rPr>
                <a:t>ビッグ・データ</a:t>
              </a:r>
              <a:endParaRPr kumimoji="1" lang="ja-JP" altLang="en-US" dirty="0">
                <a:latin typeface="HGP創英角ｺﾞｼｯｸUB"/>
                <a:ea typeface="HGP創英角ｺﾞｼｯｸUB"/>
                <a:cs typeface="HGP創英角ｺﾞｼｯｸUB"/>
              </a:endParaRPr>
            </a:p>
          </p:txBody>
        </p:sp>
      </p:grpSp>
      <p:pic>
        <p:nvPicPr>
          <p:cNvPr id="19" name="図 18" descr="arrow-58-512.png"/>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322022">
            <a:off x="2583755" y="2363777"/>
            <a:ext cx="1310410" cy="1310410"/>
          </a:xfrm>
          <a:prstGeom prst="rect">
            <a:avLst/>
          </a:prstGeom>
          <a:effectLst>
            <a:outerShdw blurRad="50800" dist="38100" dir="2700000" algn="tl" rotWithShape="0">
              <a:prstClr val="black">
                <a:alpha val="40000"/>
              </a:prstClr>
            </a:outerShdw>
          </a:effectLst>
        </p:spPr>
      </p:pic>
      <p:pic>
        <p:nvPicPr>
          <p:cNvPr id="20" name="図 19" descr="arrow-58-512.png"/>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4277978" flipH="1">
            <a:off x="5231821" y="2363777"/>
            <a:ext cx="1310410" cy="1310410"/>
          </a:xfrm>
          <a:prstGeom prst="rect">
            <a:avLst/>
          </a:prstGeom>
          <a:effectLst>
            <a:outerShdw blurRad="50800" dist="38100" dir="2700000" algn="tl" rotWithShape="0">
              <a:prstClr val="black">
                <a:alpha val="40000"/>
              </a:prstClr>
            </a:outerShdw>
          </a:effectLst>
        </p:spPr>
      </p:pic>
      <p:pic>
        <p:nvPicPr>
          <p:cNvPr id="21" name="図 20"/>
          <p:cNvPicPr>
            <a:picLocks noChangeAspect="1"/>
          </p:cNvPicPr>
          <p:nvPr/>
        </p:nvPicPr>
        <p:blipFill>
          <a:blip r:embed="rId10">
            <a:clrChange>
              <a:clrFrom>
                <a:srgbClr val="FFFFFF"/>
              </a:clrFrom>
              <a:clrTo>
                <a:srgbClr val="FFFFFF">
                  <a:alpha val="0"/>
                </a:srgbClr>
              </a:clrTo>
            </a:clrChange>
          </a:blip>
          <a:stretch>
            <a:fillRect/>
          </a:stretch>
        </p:blipFill>
        <p:spPr>
          <a:xfrm>
            <a:off x="5477555" y="5341407"/>
            <a:ext cx="341289" cy="550466"/>
          </a:xfrm>
          <a:prstGeom prst="rect">
            <a:avLst/>
          </a:prstGeom>
        </p:spPr>
      </p:pic>
      <p:grpSp>
        <p:nvGrpSpPr>
          <p:cNvPr id="31" name="図形グループ 30"/>
          <p:cNvGrpSpPr/>
          <p:nvPr/>
        </p:nvGrpSpPr>
        <p:grpSpPr>
          <a:xfrm>
            <a:off x="2604090" y="5107964"/>
            <a:ext cx="530176" cy="1101571"/>
            <a:chOff x="1946324" y="4125162"/>
            <a:chExt cx="969964" cy="2007872"/>
          </a:xfrm>
        </p:grpSpPr>
        <p:sp>
          <p:nvSpPr>
            <p:cNvPr id="22" name="円/楕円 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5" name="フローチャート: 論理積ゲート 24"/>
          <p:cNvSpPr/>
          <p:nvPr/>
        </p:nvSpPr>
        <p:spPr>
          <a:xfrm>
            <a:off x="3066039" y="5752530"/>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6003123" y="5106785"/>
            <a:ext cx="530176" cy="1101571"/>
            <a:chOff x="1946324" y="4125162"/>
            <a:chExt cx="969964" cy="2007872"/>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論理積ゲート 3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フローチャート: 論理積ゲート 34"/>
          <p:cNvSpPr/>
          <p:nvPr/>
        </p:nvSpPr>
        <p:spPr>
          <a:xfrm flipH="1">
            <a:off x="5717928" y="5751351"/>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0" name="図 39"/>
          <p:cNvPicPr>
            <a:picLocks noChangeAspect="1"/>
          </p:cNvPicPr>
          <p:nvPr/>
        </p:nvPicPr>
        <p:blipFill>
          <a:blip r:embed="rId11">
            <a:clrChange>
              <a:clrFrom>
                <a:srgbClr val="FFFFFF"/>
              </a:clrFrom>
              <a:clrTo>
                <a:srgbClr val="FFFFFF">
                  <a:alpha val="0"/>
                </a:srgbClr>
              </a:clrTo>
            </a:clrChange>
          </a:blip>
          <a:stretch>
            <a:fillRect/>
          </a:stretch>
        </p:blipFill>
        <p:spPr>
          <a:xfrm>
            <a:off x="4229577" y="5204963"/>
            <a:ext cx="681672" cy="722281"/>
          </a:xfrm>
          <a:prstGeom prst="rect">
            <a:avLst/>
          </a:prstGeom>
        </p:spPr>
      </p:pic>
      <p:grpSp>
        <p:nvGrpSpPr>
          <p:cNvPr id="41" name="図形グループ 40"/>
          <p:cNvGrpSpPr/>
          <p:nvPr/>
        </p:nvGrpSpPr>
        <p:grpSpPr>
          <a:xfrm>
            <a:off x="4341655" y="5433908"/>
            <a:ext cx="457516" cy="941963"/>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 name="図形グループ 43"/>
          <p:cNvGrpSpPr/>
          <p:nvPr/>
        </p:nvGrpSpPr>
        <p:grpSpPr>
          <a:xfrm>
            <a:off x="6717711" y="4032651"/>
            <a:ext cx="530176" cy="110157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フローチャート: 論理積ゲート 46"/>
          <p:cNvSpPr/>
          <p:nvPr/>
        </p:nvSpPr>
        <p:spPr>
          <a:xfrm>
            <a:off x="2426066"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 name="図 51"/>
          <p:cNvPicPr>
            <a:picLocks noChangeAspect="1"/>
          </p:cNvPicPr>
          <p:nvPr/>
        </p:nvPicPr>
        <p:blipFill>
          <a:blip r:embed="rId10">
            <a:clrChange>
              <a:clrFrom>
                <a:srgbClr val="FFFFFF"/>
              </a:clrFrom>
              <a:clrTo>
                <a:srgbClr val="FFFFFF">
                  <a:alpha val="0"/>
                </a:srgbClr>
              </a:clrTo>
            </a:clrChange>
          </a:blip>
          <a:stretch>
            <a:fillRect/>
          </a:stretch>
        </p:blipFill>
        <p:spPr>
          <a:xfrm>
            <a:off x="2574610" y="4188721"/>
            <a:ext cx="341289" cy="550466"/>
          </a:xfrm>
          <a:prstGeom prst="rect">
            <a:avLst/>
          </a:prstGeom>
        </p:spPr>
      </p:pic>
      <p:grpSp>
        <p:nvGrpSpPr>
          <p:cNvPr id="53" name="図形グループ 52"/>
          <p:cNvGrpSpPr/>
          <p:nvPr/>
        </p:nvGrpSpPr>
        <p:grpSpPr>
          <a:xfrm>
            <a:off x="1958335" y="4027942"/>
            <a:ext cx="530176" cy="1101571"/>
            <a:chOff x="1946324" y="4125162"/>
            <a:chExt cx="969964" cy="2007872"/>
          </a:xfrm>
        </p:grpSpPr>
        <p:sp>
          <p:nvSpPr>
            <p:cNvPr id="54" name="円/楕円 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フローチャート: 論理積ゲート 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6" name="フローチャート: 論理積ゲート 55"/>
          <p:cNvSpPr/>
          <p:nvPr/>
        </p:nvSpPr>
        <p:spPr>
          <a:xfrm flipH="1">
            <a:off x="6420102"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テキスト ボックス 57"/>
          <p:cNvSpPr txBox="1"/>
          <p:nvPr/>
        </p:nvSpPr>
        <p:spPr>
          <a:xfrm>
            <a:off x="1727352" y="1423432"/>
            <a:ext cx="1188547" cy="461665"/>
          </a:xfrm>
          <a:prstGeom prst="rect">
            <a:avLst/>
          </a:prstGeom>
          <a:noFill/>
        </p:spPr>
        <p:txBody>
          <a:bodyPr wrap="none" rtlCol="0">
            <a:spAutoFit/>
          </a:bodyPr>
          <a:lstStyle/>
          <a:p>
            <a:pPr algn="ctr"/>
            <a:r>
              <a:rPr kumimoji="1" lang="ja-JP" altLang="en-US" sz="2400" dirty="0" smtClean="0">
                <a:solidFill>
                  <a:srgbClr val="3366FF"/>
                </a:solidFill>
                <a:latin typeface="HGP創英角ｺﾞｼｯｸUB"/>
                <a:ea typeface="HGP創英角ｺﾞｼｯｸUB"/>
                <a:cs typeface="HGP創英角ｺﾞｼｯｸUB"/>
              </a:rPr>
              <a:t>クラウド</a:t>
            </a:r>
            <a:endParaRPr kumimoji="1" lang="ja-JP" altLang="en-US" sz="2400" dirty="0">
              <a:solidFill>
                <a:srgbClr val="3366FF"/>
              </a:solidFill>
              <a:latin typeface="HGP創英角ｺﾞｼｯｸUB"/>
              <a:ea typeface="HGP創英角ｺﾞｼｯｸUB"/>
              <a:cs typeface="HGP創英角ｺﾞｼｯｸUB"/>
            </a:endParaRPr>
          </a:p>
        </p:txBody>
      </p:sp>
      <p:sp>
        <p:nvSpPr>
          <p:cNvPr id="59" name="テキスト ボックス 58"/>
          <p:cNvSpPr txBox="1"/>
          <p:nvPr/>
        </p:nvSpPr>
        <p:spPr>
          <a:xfrm>
            <a:off x="1710375" y="3033271"/>
            <a:ext cx="1222510" cy="646331"/>
          </a:xfrm>
          <a:prstGeom prst="rect">
            <a:avLst/>
          </a:prstGeom>
          <a:noFill/>
        </p:spPr>
        <p:txBody>
          <a:bodyPr wrap="none" rtlCol="0">
            <a:spAutoFit/>
          </a:bodyPr>
          <a:lstStyle/>
          <a:p>
            <a:pPr algn="ctr"/>
            <a:r>
              <a:rPr kumimoji="1" lang="en-US" altLang="ja-JP" sz="2800" dirty="0" smtClean="0">
                <a:solidFill>
                  <a:srgbClr val="3366FF"/>
                </a:solidFill>
                <a:latin typeface="Arial Black"/>
                <a:ea typeface="HGP創英角ｺﾞｼｯｸUB"/>
                <a:cs typeface="Arial Black"/>
              </a:rPr>
              <a:t>UGM</a:t>
            </a:r>
          </a:p>
          <a:p>
            <a:pPr algn="ctr"/>
            <a:r>
              <a:rPr lang="en-US" altLang="ja-JP" sz="800" dirty="0">
                <a:solidFill>
                  <a:srgbClr val="3366FF"/>
                </a:solidFill>
                <a:latin typeface="Arial"/>
                <a:ea typeface="HGP創英角ｺﾞｼｯｸUB"/>
                <a:cs typeface="Arial"/>
              </a:rPr>
              <a:t>U</a:t>
            </a:r>
            <a:r>
              <a:rPr lang="en-US" altLang="ja-JP" sz="800" dirty="0" smtClean="0">
                <a:solidFill>
                  <a:srgbClr val="3366FF"/>
                </a:solidFill>
                <a:latin typeface="Arial"/>
                <a:ea typeface="HGP創英角ｺﾞｼｯｸUB"/>
                <a:cs typeface="Arial"/>
              </a:rPr>
              <a:t>ser Generated Media </a:t>
            </a:r>
            <a:endParaRPr kumimoji="1" lang="ja-JP" altLang="en-US" sz="800" dirty="0">
              <a:solidFill>
                <a:srgbClr val="3366FF"/>
              </a:solidFill>
              <a:latin typeface="Arial"/>
              <a:ea typeface="HGP創英角ｺﾞｼｯｸUB"/>
              <a:cs typeface="Arial"/>
            </a:endParaRPr>
          </a:p>
        </p:txBody>
      </p:sp>
      <p:sp>
        <p:nvSpPr>
          <p:cNvPr id="60" name="テキスト ボックス 59"/>
          <p:cNvSpPr txBox="1"/>
          <p:nvPr/>
        </p:nvSpPr>
        <p:spPr>
          <a:xfrm>
            <a:off x="6169380" y="3033271"/>
            <a:ext cx="1249060" cy="646331"/>
          </a:xfrm>
          <a:prstGeom prst="rect">
            <a:avLst/>
          </a:prstGeom>
          <a:noFill/>
        </p:spPr>
        <p:txBody>
          <a:bodyPr wrap="none" rtlCol="0">
            <a:spAutoFit/>
          </a:bodyPr>
          <a:lstStyle/>
          <a:p>
            <a:pPr algn="ctr"/>
            <a:r>
              <a:rPr kumimoji="1" lang="en-US" altLang="ja-JP" sz="2800" dirty="0" smtClean="0">
                <a:solidFill>
                  <a:srgbClr val="3366FF"/>
                </a:solidFill>
                <a:latin typeface="Arial Black"/>
                <a:ea typeface="HGP創英角ｺﾞｼｯｸUB"/>
                <a:cs typeface="Arial Black"/>
              </a:rPr>
              <a:t>SNS</a:t>
            </a:r>
          </a:p>
          <a:p>
            <a:pPr algn="ctr"/>
            <a:r>
              <a:rPr lang="en-US" altLang="ja-JP" sz="800" dirty="0" smtClean="0">
                <a:solidFill>
                  <a:srgbClr val="3366FF"/>
                </a:solidFill>
                <a:latin typeface="Arial"/>
                <a:ea typeface="HGP創英角ｺﾞｼｯｸUB"/>
                <a:cs typeface="Arial"/>
              </a:rPr>
              <a:t>Social Network Service </a:t>
            </a:r>
            <a:endParaRPr kumimoji="1" lang="ja-JP" altLang="en-US" sz="800" dirty="0">
              <a:solidFill>
                <a:srgbClr val="3366FF"/>
              </a:solidFill>
              <a:latin typeface="Arial"/>
              <a:ea typeface="HGP創英角ｺﾞｼｯｸUB"/>
              <a:cs typeface="Arial"/>
            </a:endParaRPr>
          </a:p>
        </p:txBody>
      </p:sp>
      <p:pic>
        <p:nvPicPr>
          <p:cNvPr id="61" name="図 60"/>
          <p:cNvPicPr>
            <a:picLocks noChangeAspect="1"/>
          </p:cNvPicPr>
          <p:nvPr/>
        </p:nvPicPr>
        <p:blipFill>
          <a:blip r:embed="rId12">
            <a:clrChange>
              <a:clrFrom>
                <a:srgbClr val="FFFFFF"/>
              </a:clrFrom>
              <a:clrTo>
                <a:srgbClr val="FFFFFF">
                  <a:alpha val="0"/>
                </a:srgbClr>
              </a:clrTo>
            </a:clrChange>
          </a:blip>
          <a:stretch>
            <a:fillRect/>
          </a:stretch>
        </p:blipFill>
        <p:spPr>
          <a:xfrm>
            <a:off x="3208261" y="5222720"/>
            <a:ext cx="679541" cy="593816"/>
          </a:xfrm>
          <a:prstGeom prst="rect">
            <a:avLst/>
          </a:prstGeom>
        </p:spPr>
      </p:pic>
      <p:pic>
        <p:nvPicPr>
          <p:cNvPr id="62" name="図 61"/>
          <p:cNvPicPr>
            <a:picLocks noChangeAspect="1"/>
          </p:cNvPicPr>
          <p:nvPr/>
        </p:nvPicPr>
        <p:blipFill>
          <a:blip r:embed="rId12">
            <a:clrChange>
              <a:clrFrom>
                <a:srgbClr val="FFFFFF"/>
              </a:clrFrom>
              <a:clrTo>
                <a:srgbClr val="FFFFFF">
                  <a:alpha val="0"/>
                </a:srgbClr>
              </a:clrTo>
            </a:clrChange>
          </a:blip>
          <a:stretch>
            <a:fillRect/>
          </a:stretch>
        </p:blipFill>
        <p:spPr>
          <a:xfrm>
            <a:off x="6003123" y="4146428"/>
            <a:ext cx="679541" cy="593816"/>
          </a:xfrm>
          <a:prstGeom prst="rect">
            <a:avLst/>
          </a:prstGeom>
        </p:spPr>
      </p:pic>
    </p:spTree>
    <p:extLst>
      <p:ext uri="{BB962C8B-B14F-4D97-AF65-F5344CB8AC3E}">
        <p14:creationId xmlns:p14="http://schemas.microsoft.com/office/powerpoint/2010/main" val="72281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クライアント・プラットフォーム</a:t>
            </a:r>
          </a:p>
          <a:p>
            <a:pPr algn="r"/>
            <a:r>
              <a:rPr lang="en-US" altLang="ja-JP" sz="2400" dirty="0" smtClean="0">
                <a:solidFill>
                  <a:srgbClr val="FFFFFF"/>
                </a:solidFill>
                <a:effectLst/>
                <a:latin typeface="Arial"/>
                <a:ea typeface="HGP創英角ｺﾞｼｯｸUB" pitchFamily="50" charset="-128"/>
                <a:cs typeface="Arial"/>
              </a:rPr>
              <a:t>〜</a:t>
            </a:r>
            <a:r>
              <a:rPr lang="ja-JP" altLang="en-US" sz="2400" dirty="0" smtClean="0">
                <a:solidFill>
                  <a:srgbClr val="FFFFFF"/>
                </a:solidFill>
                <a:effectLst/>
                <a:latin typeface="Arial"/>
                <a:ea typeface="HGP創英角ｺﾞｼｯｸUB" pitchFamily="50" charset="-128"/>
                <a:cs typeface="Arial"/>
              </a:rPr>
              <a:t>ベンダーの事情</a:t>
            </a:r>
            <a:r>
              <a:rPr lang="en-US" altLang="ja-JP" sz="2400" dirty="0" smtClean="0">
                <a:solidFill>
                  <a:srgbClr val="FFFFFF"/>
                </a:solidFill>
                <a:effectLst/>
                <a:latin typeface="Arial"/>
                <a:ea typeface="HGP創英角ｺﾞｼｯｸUB" pitchFamily="50" charset="-128"/>
                <a:cs typeface="Arial"/>
              </a:rPr>
              <a:t>〜</a:t>
            </a:r>
            <a:endParaRPr lang="ja-JP" altLang="en-US"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2411353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クラウド</a:t>
            </a:r>
            <a:r>
              <a:rPr kumimoji="1" lang="ja-JP" altLang="en-US" dirty="0" smtClean="0"/>
              <a:t>への移行＝新しいクライアントへの移行</a:t>
            </a:r>
            <a:endParaRPr kumimoji="1" lang="ja-JP" altLang="en-US" dirty="0"/>
          </a:p>
        </p:txBody>
      </p:sp>
      <p:grpSp>
        <p:nvGrpSpPr>
          <p:cNvPr id="4" name="グループ化 3"/>
          <p:cNvGrpSpPr/>
          <p:nvPr/>
        </p:nvGrpSpPr>
        <p:grpSpPr>
          <a:xfrm>
            <a:off x="904876" y="955675"/>
            <a:ext cx="3633787" cy="5302250"/>
            <a:chOff x="904876" y="955675"/>
            <a:chExt cx="3633787" cy="5302250"/>
          </a:xfrm>
        </p:grpSpPr>
        <p:sp>
          <p:nvSpPr>
            <p:cNvPr id="34" name="正方形/長方形 33"/>
            <p:cNvSpPr/>
            <p:nvPr/>
          </p:nvSpPr>
          <p:spPr>
            <a:xfrm>
              <a:off x="904876" y="955675"/>
              <a:ext cx="3633787"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 name="図形グループ 22"/>
            <p:cNvGrpSpPr/>
            <p:nvPr/>
          </p:nvGrpSpPr>
          <p:grpSpPr>
            <a:xfrm>
              <a:off x="1574629" y="4847634"/>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3">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997260" y="4801304"/>
              <a:ext cx="685680" cy="766399"/>
              <a:chOff x="2381979" y="4922695"/>
              <a:chExt cx="685680" cy="766399"/>
            </a:xfrm>
          </p:grpSpPr>
          <p:pic>
            <p:nvPicPr>
              <p:cNvPr id="24" name="図 23"/>
              <p:cNvPicPr>
                <a:picLocks noChangeAspect="1"/>
              </p:cNvPicPr>
              <p:nvPr/>
            </p:nvPicPr>
            <p:blipFill>
              <a:blip r:embed="rId3">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40" name="図 39"/>
            <p:cNvPicPr>
              <a:picLocks noChangeAspect="1"/>
            </p:cNvPicPr>
            <p:nvPr/>
          </p:nvPicPr>
          <p:blipFill>
            <a:blip r:embed="rId5">
              <a:clrChange>
                <a:clrFrom>
                  <a:srgbClr val="FEFEFE"/>
                </a:clrFrom>
                <a:clrTo>
                  <a:srgbClr val="FEFEFE">
                    <a:alpha val="0"/>
                  </a:srgbClr>
                </a:clrTo>
              </a:clrChange>
            </a:blip>
            <a:stretch>
              <a:fillRect/>
            </a:stretch>
          </p:blipFill>
          <p:spPr>
            <a:xfrm>
              <a:off x="2236144" y="1751174"/>
              <a:ext cx="1021406" cy="895433"/>
            </a:xfrm>
            <a:prstGeom prst="rect">
              <a:avLst/>
            </a:prstGeom>
          </p:spPr>
        </p:pic>
        <p:cxnSp>
          <p:nvCxnSpPr>
            <p:cNvPr id="49" name="直線矢印コネクタ 48"/>
            <p:cNvCxnSpPr>
              <a:endCxn id="15" idx="2"/>
            </p:cNvCxnSpPr>
            <p:nvPr/>
          </p:nvCxnSpPr>
          <p:spPr>
            <a:xfrm flipH="1">
              <a:off x="1916529" y="2646607"/>
              <a:ext cx="722678" cy="220102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40" idx="2"/>
              <a:endCxn id="24" idx="0"/>
            </p:cNvCxnSpPr>
            <p:nvPr/>
          </p:nvCxnSpPr>
          <p:spPr>
            <a:xfrm>
              <a:off x="2746847" y="2646607"/>
              <a:ext cx="593253" cy="215469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1279076" y="3978275"/>
              <a:ext cx="2943674" cy="4205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Windows</a:t>
              </a: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279076" y="3013075"/>
              <a:ext cx="2943674" cy="469900"/>
            </a:xfrm>
            <a:prstGeom prst="roundRect">
              <a:avLst>
                <a:gd name="adj" fmla="val 45045"/>
              </a:avLst>
            </a:prstGeom>
            <a:solidFill>
              <a:schemeClr val="accent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自社ネットワーク</a:t>
              </a:r>
              <a:endParaRPr kumimoji="1" lang="ja-JP" altLang="en-US" sz="1200" dirty="0">
                <a:solidFill>
                  <a:srgbClr val="FFFFFF"/>
                </a:solidFill>
                <a:latin typeface="ＭＳ Ｐゴシック"/>
                <a:ea typeface="ＭＳ Ｐゴシック"/>
                <a:cs typeface="ＭＳ Ｐゴシック"/>
              </a:endParaRPr>
            </a:p>
          </p:txBody>
        </p:sp>
        <p:sp>
          <p:nvSpPr>
            <p:cNvPr id="76" name="テキスト ボックス 75"/>
            <p:cNvSpPr txBox="1"/>
            <p:nvPr/>
          </p:nvSpPr>
          <p:spPr>
            <a:xfrm>
              <a:off x="2274882" y="2232824"/>
              <a:ext cx="888785" cy="307777"/>
            </a:xfrm>
            <a:prstGeom prst="rect">
              <a:avLst/>
            </a:prstGeom>
            <a:noFill/>
          </p:spPr>
          <p:txBody>
            <a:bodyPr wrap="none" rtlCol="0">
              <a:spAutoFit/>
            </a:bodyPr>
            <a:lstStyle/>
            <a:p>
              <a:r>
                <a:rPr kumimoji="1" lang="ja-JP" altLang="en-US" sz="1400" dirty="0" smtClean="0">
                  <a:solidFill>
                    <a:schemeClr val="bg1"/>
                  </a:solidFill>
                </a:rPr>
                <a:t>サーバー</a:t>
              </a:r>
              <a:endParaRPr kumimoji="1" lang="ja-JP" altLang="en-US" sz="1400" dirty="0">
                <a:solidFill>
                  <a:schemeClr val="bg1"/>
                </a:solidFill>
              </a:endParaRPr>
            </a:p>
          </p:txBody>
        </p:sp>
        <p:sp>
          <p:nvSpPr>
            <p:cNvPr id="77" name="テキスト ボックス 76"/>
            <p:cNvSpPr txBox="1"/>
            <p:nvPr/>
          </p:nvSpPr>
          <p:spPr>
            <a:xfrm>
              <a:off x="1502373" y="1028082"/>
              <a:ext cx="2444900" cy="400110"/>
            </a:xfrm>
            <a:prstGeom prst="rect">
              <a:avLst/>
            </a:prstGeom>
            <a:noFill/>
          </p:spPr>
          <p:txBody>
            <a:bodyPr wrap="none" rtlCol="0">
              <a:spAutoFit/>
            </a:bodyPr>
            <a:lstStyle/>
            <a:p>
              <a:pPr algn="ctr"/>
              <a:r>
                <a:rPr kumimoji="1" lang="ja-JP" altLang="en-US" sz="2000" dirty="0" smtClean="0">
                  <a:solidFill>
                    <a:srgbClr val="800000"/>
                  </a:solidFill>
                  <a:latin typeface="HGP創英角ｺﾞｼｯｸUB"/>
                  <a:ea typeface="HGP創英角ｺﾞｼｯｸUB"/>
                  <a:cs typeface="HGP創英角ｺﾞｼｯｸUB"/>
                </a:rPr>
                <a:t>クライアント・サーバー</a:t>
              </a:r>
              <a:endParaRPr kumimoji="1" lang="ja-JP" altLang="en-US" sz="2000" dirty="0">
                <a:solidFill>
                  <a:srgbClr val="800000"/>
                </a:solidFill>
                <a:latin typeface="HGP創英角ｺﾞｼｯｸUB"/>
                <a:ea typeface="HGP創英角ｺﾞｼｯｸUB"/>
                <a:cs typeface="HGP創英角ｺﾞｼｯｸUB"/>
              </a:endParaRPr>
            </a:p>
          </p:txBody>
        </p:sp>
      </p:grpSp>
      <p:grpSp>
        <p:nvGrpSpPr>
          <p:cNvPr id="5" name="グループ化 4"/>
          <p:cNvGrpSpPr/>
          <p:nvPr/>
        </p:nvGrpSpPr>
        <p:grpSpPr>
          <a:xfrm>
            <a:off x="4561716" y="955675"/>
            <a:ext cx="3633787" cy="5302250"/>
            <a:chOff x="4561716" y="955675"/>
            <a:chExt cx="3633787" cy="5302250"/>
          </a:xfrm>
        </p:grpSpPr>
        <p:sp>
          <p:nvSpPr>
            <p:cNvPr id="54" name="正方形/長方形 53"/>
            <p:cNvSpPr/>
            <p:nvPr/>
          </p:nvSpPr>
          <p:spPr>
            <a:xfrm>
              <a:off x="4561716" y="955675"/>
              <a:ext cx="3633787"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FFFFF"/>
                </a:clrFrom>
                <a:clrTo>
                  <a:srgbClr val="FFFFFF">
                    <a:alpha val="0"/>
                  </a:srgbClr>
                </a:clrTo>
              </a:clrChange>
            </a:blip>
            <a:stretch>
              <a:fillRect/>
            </a:stretch>
          </p:blipFill>
          <p:spPr>
            <a:xfrm>
              <a:off x="6022999" y="4819676"/>
              <a:ext cx="679541" cy="593816"/>
            </a:xfrm>
            <a:prstGeom prst="rect">
              <a:avLst/>
            </a:prstGeom>
          </p:spPr>
        </p:pic>
        <p:pic>
          <p:nvPicPr>
            <p:cNvPr id="13" name="図 12"/>
            <p:cNvPicPr>
              <a:picLocks noChangeAspect="1"/>
            </p:cNvPicPr>
            <p:nvPr/>
          </p:nvPicPr>
          <p:blipFill>
            <a:blip r:embed="rId6">
              <a:clrChange>
                <a:clrFrom>
                  <a:srgbClr val="FFFFFF"/>
                </a:clrFrom>
                <a:clrTo>
                  <a:srgbClr val="FFFFFF">
                    <a:alpha val="0"/>
                  </a:srgbClr>
                </a:clrTo>
              </a:clrChange>
            </a:blip>
            <a:stretch>
              <a:fillRect/>
            </a:stretch>
          </p:blipFill>
          <p:spPr>
            <a:xfrm>
              <a:off x="5242783" y="4863026"/>
              <a:ext cx="341289" cy="550466"/>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149410" y="4839992"/>
              <a:ext cx="681672" cy="722281"/>
            </a:xfrm>
            <a:prstGeom prst="rect">
              <a:avLst/>
            </a:prstGeom>
          </p:spPr>
        </p:pic>
        <p:pic>
          <p:nvPicPr>
            <p:cNvPr id="39" name="図 3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128" y="1289692"/>
              <a:ext cx="2055118" cy="2055118"/>
            </a:xfrm>
            <a:prstGeom prst="rect">
              <a:avLst/>
            </a:prstGeom>
          </p:spPr>
        </p:pic>
        <p:cxnSp>
          <p:nvCxnSpPr>
            <p:cNvPr id="57" name="直線矢印コネクタ 56"/>
            <p:cNvCxnSpPr>
              <a:endCxn id="14" idx="0"/>
            </p:cNvCxnSpPr>
            <p:nvPr/>
          </p:nvCxnSpPr>
          <p:spPr>
            <a:xfrm>
              <a:off x="6534150" y="2809875"/>
              <a:ext cx="956096" cy="2030117"/>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endCxn id="12" idx="0"/>
            </p:cNvCxnSpPr>
            <p:nvPr/>
          </p:nvCxnSpPr>
          <p:spPr>
            <a:xfrm>
              <a:off x="6362770" y="2809875"/>
              <a:ext cx="0" cy="200980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endCxn id="13" idx="0"/>
            </p:cNvCxnSpPr>
            <p:nvPr/>
          </p:nvCxnSpPr>
          <p:spPr>
            <a:xfrm flipH="1">
              <a:off x="5413428" y="2809875"/>
              <a:ext cx="758772" cy="205315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4950049" y="3978275"/>
              <a:ext cx="2943673" cy="4205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Web</a:t>
              </a: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3013075"/>
              <a:ext cx="2943674" cy="469900"/>
            </a:xfrm>
            <a:prstGeom prst="roundRect">
              <a:avLst>
                <a:gd name="adj" fmla="val 50000"/>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インターネット</a:t>
              </a: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5809790" y="2328418"/>
              <a:ext cx="774571" cy="307777"/>
            </a:xfrm>
            <a:prstGeom prst="rect">
              <a:avLst/>
            </a:prstGeom>
            <a:noFill/>
          </p:spPr>
          <p:txBody>
            <a:bodyPr wrap="none" rtlCol="0">
              <a:spAutoFit/>
            </a:bodyPr>
            <a:lstStyle/>
            <a:p>
              <a:r>
                <a:rPr kumimoji="1" lang="ja-JP" altLang="en-US" sz="1400" dirty="0" smtClean="0">
                  <a:solidFill>
                    <a:schemeClr val="bg1"/>
                  </a:solidFill>
                </a:rPr>
                <a:t>クラウド</a:t>
              </a:r>
              <a:endParaRPr kumimoji="1" lang="ja-JP" altLang="en-US" sz="1400" dirty="0">
                <a:solidFill>
                  <a:schemeClr val="bg1"/>
                </a:solidFill>
              </a:endParaRPr>
            </a:p>
          </p:txBody>
        </p:sp>
        <p:sp>
          <p:nvSpPr>
            <p:cNvPr id="78" name="テキスト ボックス 77"/>
            <p:cNvSpPr txBox="1"/>
            <p:nvPr/>
          </p:nvSpPr>
          <p:spPr>
            <a:xfrm>
              <a:off x="5914651" y="1036989"/>
              <a:ext cx="1005403" cy="400110"/>
            </a:xfrm>
            <a:prstGeom prst="rect">
              <a:avLst/>
            </a:prstGeom>
            <a:noFill/>
          </p:spPr>
          <p:txBody>
            <a:bodyPr wrap="none" rtlCol="0">
              <a:spAutoFit/>
            </a:bodyPr>
            <a:lstStyle/>
            <a:p>
              <a:pPr algn="ctr"/>
              <a:r>
                <a:rPr kumimoji="1" lang="ja-JP" altLang="en-US" sz="2000" dirty="0" smtClean="0">
                  <a:solidFill>
                    <a:srgbClr val="0000FF"/>
                  </a:solidFill>
                  <a:latin typeface="HGP創英角ｺﾞｼｯｸUB"/>
                  <a:ea typeface="HGP創英角ｺﾞｼｯｸUB"/>
                  <a:cs typeface="HGP創英角ｺﾞｼｯｸUB"/>
                </a:rPr>
                <a:t>クラウド</a:t>
              </a:r>
              <a:endParaRPr kumimoji="1" lang="ja-JP" altLang="en-US" sz="2000" dirty="0">
                <a:solidFill>
                  <a:srgbClr val="0000FF"/>
                </a:solidFill>
                <a:latin typeface="HGP創英角ｺﾞｼｯｸUB"/>
                <a:ea typeface="HGP創英角ｺﾞｼｯｸUB"/>
                <a:cs typeface="HGP創英角ｺﾞｼｯｸUB"/>
              </a:endParaRPr>
            </a:p>
          </p:txBody>
        </p:sp>
      </p:grpSp>
      <p:grpSp>
        <p:nvGrpSpPr>
          <p:cNvPr id="41" name="図形グループ 23"/>
          <p:cNvGrpSpPr/>
          <p:nvPr/>
        </p:nvGrpSpPr>
        <p:grpSpPr>
          <a:xfrm>
            <a:off x="5113166" y="5540375"/>
            <a:ext cx="190500" cy="461296"/>
            <a:chOff x="5110844" y="4960817"/>
            <a:chExt cx="190500" cy="385884"/>
          </a:xfrm>
        </p:grpSpPr>
        <p:sp>
          <p:nvSpPr>
            <p:cNvPr id="43" name="正方形/長方形 42"/>
            <p:cNvSpPr/>
            <p:nvPr/>
          </p:nvSpPr>
          <p:spPr>
            <a:xfrm>
              <a:off x="5156200" y="4960817"/>
              <a:ext cx="107950" cy="385884"/>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角丸四角形 43"/>
            <p:cNvSpPr/>
            <p:nvPr/>
          </p:nvSpPr>
          <p:spPr>
            <a:xfrm>
              <a:off x="5110844" y="5076201"/>
              <a:ext cx="190500" cy="158750"/>
            </a:xfrm>
            <a:prstGeom prst="roundRect">
              <a:avLst/>
            </a:prstGeom>
            <a:solidFill>
              <a:srgbClr val="9DFFFF"/>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27"/>
          <p:cNvGrpSpPr/>
          <p:nvPr/>
        </p:nvGrpSpPr>
        <p:grpSpPr>
          <a:xfrm>
            <a:off x="5469447" y="5601932"/>
            <a:ext cx="441102" cy="177800"/>
            <a:chOff x="4715098" y="3962400"/>
            <a:chExt cx="441102" cy="177800"/>
          </a:xfrm>
        </p:grpSpPr>
        <p:sp>
          <p:nvSpPr>
            <p:cNvPr id="46" name="角丸四角形 45"/>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角丸四角形 46"/>
            <p:cNvSpPr/>
            <p:nvPr/>
          </p:nvSpPr>
          <p:spPr>
            <a:xfrm>
              <a:off x="4735624" y="4019550"/>
              <a:ext cx="168051" cy="120650"/>
            </a:xfrm>
            <a:prstGeom prst="roundRect">
              <a:avLst/>
            </a:prstGeom>
            <a:solidFill>
              <a:srgbClr val="9DFFFF"/>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角丸四角形 47"/>
            <p:cNvSpPr/>
            <p:nvPr/>
          </p:nvSpPr>
          <p:spPr>
            <a:xfrm>
              <a:off x="4950049" y="4019550"/>
              <a:ext cx="168051" cy="120650"/>
            </a:xfrm>
            <a:prstGeom prst="roundRect">
              <a:avLst/>
            </a:prstGeom>
            <a:solidFill>
              <a:srgbClr val="9DFFFF"/>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406611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1+#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1+#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p:cNvGrpSpPr/>
          <p:nvPr/>
        </p:nvGrpSpPr>
        <p:grpSpPr>
          <a:xfrm>
            <a:off x="1071550" y="1845739"/>
            <a:ext cx="6832722" cy="714376"/>
            <a:chOff x="1071550" y="1845739"/>
            <a:chExt cx="6832722" cy="714376"/>
          </a:xfrm>
        </p:grpSpPr>
        <p:sp>
          <p:nvSpPr>
            <p:cNvPr id="4" name="正方形/長方形 3"/>
            <p:cNvSpPr>
              <a:spLocks noChangeArrowheads="1"/>
            </p:cNvSpPr>
            <p:nvPr/>
          </p:nvSpPr>
          <p:spPr bwMode="auto">
            <a:xfrm>
              <a:off x="1071550" y="2202927"/>
              <a:ext cx="4991733"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5" name="正方形/長方形 10"/>
            <p:cNvSpPr>
              <a:spLocks noChangeArrowheads="1"/>
            </p:cNvSpPr>
            <p:nvPr/>
          </p:nvSpPr>
          <p:spPr bwMode="auto">
            <a:xfrm>
              <a:off x="6063295" y="2212975"/>
              <a:ext cx="1840977" cy="347140"/>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Mac</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1071550" y="1845739"/>
              <a:ext cx="2920493"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7" name="正方形/長方形 6"/>
            <p:cNvSpPr>
              <a:spLocks noChangeArrowheads="1"/>
            </p:cNvSpPr>
            <p:nvPr/>
          </p:nvSpPr>
          <p:spPr bwMode="auto">
            <a:xfrm>
              <a:off x="3992043" y="1845739"/>
              <a:ext cx="2071240"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Linux</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6063284" y="1850203"/>
              <a:ext cx="1840988"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smtClean="0">
                  <a:solidFill>
                    <a:schemeClr val="bg1"/>
                  </a:solidFill>
                  <a:latin typeface="+mn-lt"/>
                  <a:ea typeface="+mn-ea"/>
                </a:rPr>
                <a:t>MacOS</a:t>
              </a:r>
              <a:endParaRPr kumimoji="0" lang="ja-JP" altLang="en-US" sz="1400" dirty="0">
                <a:solidFill>
                  <a:schemeClr val="bg1"/>
                </a:solidFill>
                <a:latin typeface="+mn-lt"/>
                <a:ea typeface="+mn-ea"/>
              </a:endParaRPr>
            </a:p>
          </p:txBody>
        </p:sp>
      </p:grpSp>
      <p:sp>
        <p:nvSpPr>
          <p:cNvPr id="9" name="下矢印吹き出し 8"/>
          <p:cNvSpPr/>
          <p:nvPr/>
        </p:nvSpPr>
        <p:spPr bwMode="auto">
          <a:xfrm>
            <a:off x="4026337"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4383524"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2143111"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下矢印吹き出し 11"/>
          <p:cNvSpPr/>
          <p:nvPr/>
        </p:nvSpPr>
        <p:spPr bwMode="auto">
          <a:xfrm>
            <a:off x="2500297"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 name="下矢印吹き出し 12"/>
          <p:cNvSpPr/>
          <p:nvPr/>
        </p:nvSpPr>
        <p:spPr bwMode="auto">
          <a:xfrm>
            <a:off x="2857484"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6148873" y="141711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6506060" y="141711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1071539"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1428726"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785913"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下矢印吹き出し 18"/>
          <p:cNvSpPr/>
          <p:nvPr/>
        </p:nvSpPr>
        <p:spPr bwMode="auto">
          <a:xfrm>
            <a:off x="6915042" y="140259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下矢印吹き出し 19"/>
          <p:cNvSpPr/>
          <p:nvPr/>
        </p:nvSpPr>
        <p:spPr bwMode="auto">
          <a:xfrm>
            <a:off x="7272229" y="140259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1" name="下矢印吹き出し 20"/>
          <p:cNvSpPr/>
          <p:nvPr/>
        </p:nvSpPr>
        <p:spPr bwMode="auto">
          <a:xfrm>
            <a:off x="4770076"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2" name="下矢印吹き出し 21"/>
          <p:cNvSpPr/>
          <p:nvPr/>
        </p:nvSpPr>
        <p:spPr bwMode="auto">
          <a:xfrm>
            <a:off x="5127263"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3" name="AutoShape 3"/>
          <p:cNvSpPr>
            <a:spLocks noChangeArrowheads="1"/>
          </p:cNvSpPr>
          <p:nvPr/>
        </p:nvSpPr>
        <p:spPr bwMode="auto">
          <a:xfrm>
            <a:off x="1084061" y="2644127"/>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smtClean="0">
                <a:solidFill>
                  <a:srgbClr val="FFFFFF"/>
                </a:solidFill>
                <a:latin typeface="+mn-ea"/>
                <a:ea typeface="+mn-ea"/>
                <a:cs typeface="Arial" charset="0"/>
              </a:rPr>
              <a:t>クライアント毎に専用のプログラム </a:t>
            </a:r>
            <a:r>
              <a:rPr kumimoji="0" lang="en-US" altLang="ja-JP" sz="1200" dirty="0" smtClean="0">
                <a:solidFill>
                  <a:srgbClr val="FFFFFF"/>
                </a:solidFill>
                <a:latin typeface="+mn-ea"/>
                <a:ea typeface="+mn-ea"/>
                <a:cs typeface="Arial" charset="0"/>
              </a:rPr>
              <a:t>(</a:t>
            </a:r>
            <a:r>
              <a:rPr kumimoji="0" lang="ja-JP" altLang="en-US" sz="1200" dirty="0">
                <a:solidFill>
                  <a:srgbClr val="FFFFFF"/>
                </a:solidFill>
                <a:latin typeface="+mn-ea"/>
                <a:ea typeface="+mn-ea"/>
                <a:cs typeface="Arial" charset="0"/>
              </a:rPr>
              <a:t>ネイティブアプリ</a:t>
            </a:r>
            <a:r>
              <a:rPr kumimoji="0" lang="en-US" altLang="ja-JP" sz="1200" dirty="0" smtClean="0">
                <a:solidFill>
                  <a:srgbClr val="FFFFFF"/>
                </a:solidFill>
                <a:latin typeface="+mn-ea"/>
                <a:ea typeface="+mn-ea"/>
                <a:cs typeface="Arial" charset="0"/>
              </a:rPr>
              <a:t>) </a:t>
            </a:r>
            <a:r>
              <a:rPr kumimoji="0" lang="ja-JP" altLang="en-US" sz="1200" dirty="0" smtClean="0">
                <a:solidFill>
                  <a:srgbClr val="FFFFFF"/>
                </a:solidFill>
                <a:latin typeface="+mn-ea"/>
                <a:ea typeface="+mn-ea"/>
                <a:cs typeface="Arial" charset="0"/>
              </a:rPr>
              <a:t>を用意する必要があり、開発効率が良くない</a:t>
            </a:r>
            <a:endParaRPr kumimoji="0" lang="ja-JP" altLang="en-US" sz="1200" dirty="0">
              <a:solidFill>
                <a:srgbClr val="FFFFFF"/>
              </a:solidFill>
              <a:latin typeface="+mn-ea"/>
              <a:ea typeface="+mn-ea"/>
              <a:cs typeface="Arial" charset="0"/>
            </a:endParaRPr>
          </a:p>
        </p:txBody>
      </p:sp>
      <p:sp>
        <p:nvSpPr>
          <p:cNvPr id="2" name="タイトル 1"/>
          <p:cNvSpPr>
            <a:spLocks noGrp="1"/>
          </p:cNvSpPr>
          <p:nvPr>
            <p:ph type="title"/>
          </p:nvPr>
        </p:nvSpPr>
        <p:spPr/>
        <p:txBody>
          <a:bodyPr/>
          <a:lstStyle/>
          <a:p>
            <a:r>
              <a:rPr lang="ja-JP" altLang="ja-JP" dirty="0"/>
              <a:t>クライアント・</a:t>
            </a:r>
            <a:r>
              <a:rPr lang="ja-JP" altLang="ja-JP" dirty="0" smtClean="0"/>
              <a:t>プラットフォーム</a:t>
            </a:r>
            <a:endParaRPr kumimoji="1" lang="ja-JP" altLang="en-US" dirty="0"/>
          </a:p>
        </p:txBody>
      </p:sp>
      <p:grpSp>
        <p:nvGrpSpPr>
          <p:cNvPr id="68" name="グループ化 67"/>
          <p:cNvGrpSpPr/>
          <p:nvPr/>
        </p:nvGrpSpPr>
        <p:grpSpPr>
          <a:xfrm>
            <a:off x="1085880" y="4342871"/>
            <a:ext cx="6841132" cy="1071564"/>
            <a:chOff x="1085880" y="4342871"/>
            <a:chExt cx="6841132" cy="1071564"/>
          </a:xfrm>
        </p:grpSpPr>
        <p:sp>
          <p:nvSpPr>
            <p:cNvPr id="45" name="正方形/長方形 2"/>
            <p:cNvSpPr>
              <a:spLocks noChangeArrowheads="1"/>
            </p:cNvSpPr>
            <p:nvPr/>
          </p:nvSpPr>
          <p:spPr bwMode="auto">
            <a:xfrm>
              <a:off x="1085880" y="5057247"/>
              <a:ext cx="6200690"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46" name="正方形/長方形 10"/>
            <p:cNvSpPr>
              <a:spLocks noChangeArrowheads="1"/>
            </p:cNvSpPr>
            <p:nvPr/>
          </p:nvSpPr>
          <p:spPr bwMode="auto">
            <a:xfrm>
              <a:off x="7286581" y="5057247"/>
              <a:ext cx="640431" cy="357188"/>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Mac</a:t>
              </a:r>
              <a:endParaRPr kumimoji="0" lang="ja-JP" altLang="en-US" sz="1100" dirty="0">
                <a:solidFill>
                  <a:schemeClr val="bg1"/>
                </a:solidFill>
                <a:latin typeface="+mn-lt"/>
                <a:ea typeface="+mn-ea"/>
              </a:endParaRPr>
            </a:p>
          </p:txBody>
        </p:sp>
        <p:sp>
          <p:nvSpPr>
            <p:cNvPr id="47" name="正方形/長方形 2"/>
            <p:cNvSpPr>
              <a:spLocks noChangeArrowheads="1"/>
            </p:cNvSpPr>
            <p:nvPr/>
          </p:nvSpPr>
          <p:spPr bwMode="auto">
            <a:xfrm>
              <a:off x="1085880" y="4700059"/>
              <a:ext cx="5720270"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48" name="正方形/長方形 6"/>
            <p:cNvSpPr>
              <a:spLocks noChangeArrowheads="1"/>
            </p:cNvSpPr>
            <p:nvPr/>
          </p:nvSpPr>
          <p:spPr bwMode="auto">
            <a:xfrm>
              <a:off x="6806150" y="4700059"/>
              <a:ext cx="506656"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Linux</a:t>
              </a:r>
              <a:endParaRPr kumimoji="0" lang="ja-JP" altLang="en-US" sz="1100" dirty="0">
                <a:solidFill>
                  <a:schemeClr val="bg1"/>
                </a:solidFill>
                <a:latin typeface="+mn-lt"/>
                <a:ea typeface="+mn-ea"/>
              </a:endParaRPr>
            </a:p>
          </p:txBody>
        </p:sp>
        <p:sp>
          <p:nvSpPr>
            <p:cNvPr id="49" name="正方形/長方形 10"/>
            <p:cNvSpPr>
              <a:spLocks noChangeArrowheads="1"/>
            </p:cNvSpPr>
            <p:nvPr/>
          </p:nvSpPr>
          <p:spPr bwMode="auto">
            <a:xfrm>
              <a:off x="7286570" y="4700059"/>
              <a:ext cx="640431"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smtClean="0">
                  <a:solidFill>
                    <a:schemeClr val="bg1"/>
                  </a:solidFill>
                  <a:latin typeface="+mn-lt"/>
                  <a:ea typeface="+mn-ea"/>
                </a:rPr>
                <a:t>MacOS</a:t>
              </a:r>
              <a:endParaRPr kumimoji="0" lang="ja-JP" altLang="en-US" sz="1100" dirty="0">
                <a:solidFill>
                  <a:schemeClr val="bg1"/>
                </a:solidFill>
                <a:latin typeface="+mn-lt"/>
                <a:ea typeface="+mn-ea"/>
              </a:endParaRPr>
            </a:p>
          </p:txBody>
        </p:sp>
        <p:sp>
          <p:nvSpPr>
            <p:cNvPr id="66" name="正方形/長方形 2"/>
            <p:cNvSpPr>
              <a:spLocks noChangeArrowheads="1"/>
            </p:cNvSpPr>
            <p:nvPr/>
          </p:nvSpPr>
          <p:spPr bwMode="auto">
            <a:xfrm>
              <a:off x="1085880" y="4342871"/>
              <a:ext cx="6818392" cy="357188"/>
            </a:xfrm>
            <a:prstGeom prst="rect">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latin typeface="+mn-lt"/>
                  <a:ea typeface="+mn-ea"/>
                </a:rPr>
                <a:t>プラットフォームを抽象化する層</a:t>
              </a:r>
              <a:endParaRPr kumimoji="0" lang="ja-JP" altLang="en-US" sz="1400" dirty="0">
                <a:solidFill>
                  <a:schemeClr val="bg1"/>
                </a:solidFill>
                <a:latin typeface="+mn-lt"/>
                <a:ea typeface="+mn-ea"/>
              </a:endParaRPr>
            </a:p>
          </p:txBody>
        </p:sp>
      </p:grpSp>
      <p:sp>
        <p:nvSpPr>
          <p:cNvPr id="50" name="下矢印吹き出し 49"/>
          <p:cNvSpPr/>
          <p:nvPr/>
        </p:nvSpPr>
        <p:spPr bwMode="auto">
          <a:xfrm>
            <a:off x="2176554"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1" name="下矢印吹き出し 50"/>
          <p:cNvSpPr/>
          <p:nvPr/>
        </p:nvSpPr>
        <p:spPr bwMode="auto">
          <a:xfrm>
            <a:off x="2533740"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890927"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1104982"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462169"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5" name="下矢印吹き出し 54"/>
          <p:cNvSpPr/>
          <p:nvPr/>
        </p:nvSpPr>
        <p:spPr bwMode="auto">
          <a:xfrm>
            <a:off x="1819356"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6" name="下矢印吹き出し 55"/>
          <p:cNvSpPr/>
          <p:nvPr/>
        </p:nvSpPr>
        <p:spPr bwMode="auto">
          <a:xfrm>
            <a:off x="3243671"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7" name="下矢印吹き出し 56"/>
          <p:cNvSpPr/>
          <p:nvPr/>
        </p:nvSpPr>
        <p:spPr bwMode="auto">
          <a:xfrm>
            <a:off x="3600858"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3943765"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300952"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4653696"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5010883"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2" name="下矢印吹き出し 61"/>
          <p:cNvSpPr/>
          <p:nvPr/>
        </p:nvSpPr>
        <p:spPr bwMode="auto">
          <a:xfrm>
            <a:off x="5386818"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3" name="下矢印吹き出し 62"/>
          <p:cNvSpPr/>
          <p:nvPr/>
        </p:nvSpPr>
        <p:spPr bwMode="auto">
          <a:xfrm>
            <a:off x="5739562"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4" name="下矢印吹き出し 63"/>
          <p:cNvSpPr/>
          <p:nvPr/>
        </p:nvSpPr>
        <p:spPr bwMode="auto">
          <a:xfrm>
            <a:off x="6096749"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7" name="AutoShape 3"/>
          <p:cNvSpPr>
            <a:spLocks noChangeArrowheads="1"/>
          </p:cNvSpPr>
          <p:nvPr/>
        </p:nvSpPr>
        <p:spPr bwMode="auto">
          <a:xfrm>
            <a:off x="1104993" y="5502773"/>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smtClean="0">
                <a:solidFill>
                  <a:srgbClr val="FFFFFF"/>
                </a:solidFill>
                <a:latin typeface="+mn-ea"/>
                <a:cs typeface="Arial" charset="0"/>
              </a:rPr>
              <a:t>ひとつのプログラムコードで全てのプラットフォームに対応、コストを最少化して売上を最大化できる</a:t>
            </a:r>
            <a:endParaRPr kumimoji="0" lang="ja-JP" altLang="en-US" sz="1200" dirty="0">
              <a:solidFill>
                <a:srgbClr val="FFFFFF"/>
              </a:solidFill>
              <a:latin typeface="+mn-ea"/>
              <a:ea typeface="+mn-ea"/>
              <a:cs typeface="Arial" charset="0"/>
            </a:endParaRPr>
          </a:p>
        </p:txBody>
      </p:sp>
    </p:spTree>
    <p:extLst>
      <p:ext uri="{BB962C8B-B14F-4D97-AF65-F5344CB8AC3E}">
        <p14:creationId xmlns:p14="http://schemas.microsoft.com/office/powerpoint/2010/main" val="2454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up)">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500" fill="hold"/>
                                        <p:tgtEl>
                                          <p:spTgt spid="50"/>
                                        </p:tgtEl>
                                        <p:attrNameLst>
                                          <p:attrName>ppt_x</p:attrName>
                                        </p:attrNameLst>
                                      </p:cBhvr>
                                      <p:tavLst>
                                        <p:tav tm="0">
                                          <p:val>
                                            <p:strVal val="#ppt_x"/>
                                          </p:val>
                                        </p:tav>
                                        <p:tav tm="100000">
                                          <p:val>
                                            <p:strVal val="#ppt_x"/>
                                          </p:val>
                                        </p:tav>
                                      </p:tavLst>
                                    </p:anim>
                                    <p:anim calcmode="lin" valueType="num">
                                      <p:cBhvr additive="base">
                                        <p:cTn id="85" dur="500" fill="hold"/>
                                        <p:tgtEl>
                                          <p:spTgt spid="50"/>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 calcmode="lin" valueType="num">
                                      <p:cBhvr additive="base">
                                        <p:cTn id="88" dur="500" fill="hold"/>
                                        <p:tgtEl>
                                          <p:spTgt spid="51"/>
                                        </p:tgtEl>
                                        <p:attrNameLst>
                                          <p:attrName>ppt_x</p:attrName>
                                        </p:attrNameLst>
                                      </p:cBhvr>
                                      <p:tavLst>
                                        <p:tav tm="0">
                                          <p:val>
                                            <p:strVal val="#ppt_x"/>
                                          </p:val>
                                        </p:tav>
                                        <p:tav tm="100000">
                                          <p:val>
                                            <p:strVal val="#ppt_x"/>
                                          </p:val>
                                        </p:tav>
                                      </p:tavLst>
                                    </p:anim>
                                    <p:anim calcmode="lin" valueType="num">
                                      <p:cBhvr additive="base">
                                        <p:cTn id="89" dur="500" fill="hold"/>
                                        <p:tgtEl>
                                          <p:spTgt spid="51"/>
                                        </p:tgtEl>
                                        <p:attrNameLst>
                                          <p:attrName>ppt_y</p:attrName>
                                        </p:attrNameLst>
                                      </p:cBhvr>
                                      <p:tavLst>
                                        <p:tav tm="0">
                                          <p:val>
                                            <p:strVal val="0-#ppt_h/2"/>
                                          </p:val>
                                        </p:tav>
                                        <p:tav tm="100000">
                                          <p:val>
                                            <p:strVal val="#ppt_y"/>
                                          </p:val>
                                        </p:tav>
                                      </p:tavLst>
                                    </p:anim>
                                  </p:childTnLst>
                                </p:cTn>
                              </p:par>
                              <p:par>
                                <p:cTn id="90" presetID="2" presetClass="entr" presetSubtype="1"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500" fill="hold"/>
                                        <p:tgtEl>
                                          <p:spTgt spid="52"/>
                                        </p:tgtEl>
                                        <p:attrNameLst>
                                          <p:attrName>ppt_x</p:attrName>
                                        </p:attrNameLst>
                                      </p:cBhvr>
                                      <p:tavLst>
                                        <p:tav tm="0">
                                          <p:val>
                                            <p:strVal val="#ppt_x"/>
                                          </p:val>
                                        </p:tav>
                                        <p:tav tm="100000">
                                          <p:val>
                                            <p:strVal val="#ppt_x"/>
                                          </p:val>
                                        </p:tav>
                                      </p:tavLst>
                                    </p:anim>
                                    <p:anim calcmode="lin" valueType="num">
                                      <p:cBhvr additive="base">
                                        <p:cTn id="93" dur="500" fill="hold"/>
                                        <p:tgtEl>
                                          <p:spTgt spid="52"/>
                                        </p:tgtEl>
                                        <p:attrNameLst>
                                          <p:attrName>ppt_y</p:attrName>
                                        </p:attrNameLst>
                                      </p:cBhvr>
                                      <p:tavLst>
                                        <p:tav tm="0">
                                          <p:val>
                                            <p:strVal val="0-#ppt_h/2"/>
                                          </p:val>
                                        </p:tav>
                                        <p:tav tm="100000">
                                          <p:val>
                                            <p:strVal val="#ppt_y"/>
                                          </p:val>
                                        </p:tav>
                                      </p:tavLst>
                                    </p:anim>
                                  </p:childTnLst>
                                </p:cTn>
                              </p:par>
                              <p:par>
                                <p:cTn id="94" presetID="2" presetClass="entr" presetSubtype="1" fill="hold" grpId="0" nodeType="withEffect">
                                  <p:stCondLst>
                                    <p:cond delay="0"/>
                                  </p:stCondLst>
                                  <p:childTnLst>
                                    <p:set>
                                      <p:cBhvr>
                                        <p:cTn id="95" dur="1" fill="hold">
                                          <p:stCondLst>
                                            <p:cond delay="0"/>
                                          </p:stCondLst>
                                        </p:cTn>
                                        <p:tgtEl>
                                          <p:spTgt spid="53"/>
                                        </p:tgtEl>
                                        <p:attrNameLst>
                                          <p:attrName>style.visibility</p:attrName>
                                        </p:attrNameLst>
                                      </p:cBhvr>
                                      <p:to>
                                        <p:strVal val="visible"/>
                                      </p:to>
                                    </p:set>
                                    <p:anim calcmode="lin" valueType="num">
                                      <p:cBhvr additive="base">
                                        <p:cTn id="96" dur="500" fill="hold"/>
                                        <p:tgtEl>
                                          <p:spTgt spid="53"/>
                                        </p:tgtEl>
                                        <p:attrNameLst>
                                          <p:attrName>ppt_x</p:attrName>
                                        </p:attrNameLst>
                                      </p:cBhvr>
                                      <p:tavLst>
                                        <p:tav tm="0">
                                          <p:val>
                                            <p:strVal val="#ppt_x"/>
                                          </p:val>
                                        </p:tav>
                                        <p:tav tm="100000">
                                          <p:val>
                                            <p:strVal val="#ppt_x"/>
                                          </p:val>
                                        </p:tav>
                                      </p:tavLst>
                                    </p:anim>
                                    <p:anim calcmode="lin" valueType="num">
                                      <p:cBhvr additive="base">
                                        <p:cTn id="97" dur="500" fill="hold"/>
                                        <p:tgtEl>
                                          <p:spTgt spid="53"/>
                                        </p:tgtEl>
                                        <p:attrNameLst>
                                          <p:attrName>ppt_y</p:attrName>
                                        </p:attrNameLst>
                                      </p:cBhvr>
                                      <p:tavLst>
                                        <p:tav tm="0">
                                          <p:val>
                                            <p:strVal val="0-#ppt_h/2"/>
                                          </p:val>
                                        </p:tav>
                                        <p:tav tm="100000">
                                          <p:val>
                                            <p:strVal val="#ppt_y"/>
                                          </p:val>
                                        </p:tav>
                                      </p:tavLst>
                                    </p:anim>
                                  </p:childTnLst>
                                </p:cTn>
                              </p:par>
                              <p:par>
                                <p:cTn id="98" presetID="2" presetClass="entr" presetSubtype="1"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additive="base">
                                        <p:cTn id="100" dur="500" fill="hold"/>
                                        <p:tgtEl>
                                          <p:spTgt spid="54"/>
                                        </p:tgtEl>
                                        <p:attrNameLst>
                                          <p:attrName>ppt_x</p:attrName>
                                        </p:attrNameLst>
                                      </p:cBhvr>
                                      <p:tavLst>
                                        <p:tav tm="0">
                                          <p:val>
                                            <p:strVal val="#ppt_x"/>
                                          </p:val>
                                        </p:tav>
                                        <p:tav tm="100000">
                                          <p:val>
                                            <p:strVal val="#ppt_x"/>
                                          </p:val>
                                        </p:tav>
                                      </p:tavLst>
                                    </p:anim>
                                    <p:anim calcmode="lin" valueType="num">
                                      <p:cBhvr additive="base">
                                        <p:cTn id="101" dur="500" fill="hold"/>
                                        <p:tgtEl>
                                          <p:spTgt spid="54"/>
                                        </p:tgtEl>
                                        <p:attrNameLst>
                                          <p:attrName>ppt_y</p:attrName>
                                        </p:attrNameLst>
                                      </p:cBhvr>
                                      <p:tavLst>
                                        <p:tav tm="0">
                                          <p:val>
                                            <p:strVal val="0-#ppt_h/2"/>
                                          </p:val>
                                        </p:tav>
                                        <p:tav tm="100000">
                                          <p:val>
                                            <p:strVal val="#ppt_y"/>
                                          </p:val>
                                        </p:tav>
                                      </p:tavLst>
                                    </p:anim>
                                  </p:childTnLst>
                                </p:cTn>
                              </p:par>
                              <p:par>
                                <p:cTn id="102" presetID="2" presetClass="entr" presetSubtype="1"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anim calcmode="lin" valueType="num">
                                      <p:cBhvr additive="base">
                                        <p:cTn id="104" dur="500" fill="hold"/>
                                        <p:tgtEl>
                                          <p:spTgt spid="55"/>
                                        </p:tgtEl>
                                        <p:attrNameLst>
                                          <p:attrName>ppt_x</p:attrName>
                                        </p:attrNameLst>
                                      </p:cBhvr>
                                      <p:tavLst>
                                        <p:tav tm="0">
                                          <p:val>
                                            <p:strVal val="#ppt_x"/>
                                          </p:val>
                                        </p:tav>
                                        <p:tav tm="100000">
                                          <p:val>
                                            <p:strVal val="#ppt_x"/>
                                          </p:val>
                                        </p:tav>
                                      </p:tavLst>
                                    </p:anim>
                                    <p:anim calcmode="lin" valueType="num">
                                      <p:cBhvr additive="base">
                                        <p:cTn id="105" dur="500" fill="hold"/>
                                        <p:tgtEl>
                                          <p:spTgt spid="55"/>
                                        </p:tgtEl>
                                        <p:attrNameLst>
                                          <p:attrName>ppt_y</p:attrName>
                                        </p:attrNameLst>
                                      </p:cBhvr>
                                      <p:tavLst>
                                        <p:tav tm="0">
                                          <p:val>
                                            <p:strVal val="0-#ppt_h/2"/>
                                          </p:val>
                                        </p:tav>
                                        <p:tav tm="100000">
                                          <p:val>
                                            <p:strVal val="#ppt_y"/>
                                          </p:val>
                                        </p:tav>
                                      </p:tavLst>
                                    </p:anim>
                                  </p:childTnLst>
                                </p:cTn>
                              </p:par>
                              <p:par>
                                <p:cTn id="106" presetID="2" presetClass="entr" presetSubtype="1"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additive="base">
                                        <p:cTn id="108" dur="500" fill="hold"/>
                                        <p:tgtEl>
                                          <p:spTgt spid="56"/>
                                        </p:tgtEl>
                                        <p:attrNameLst>
                                          <p:attrName>ppt_x</p:attrName>
                                        </p:attrNameLst>
                                      </p:cBhvr>
                                      <p:tavLst>
                                        <p:tav tm="0">
                                          <p:val>
                                            <p:strVal val="#ppt_x"/>
                                          </p:val>
                                        </p:tav>
                                        <p:tav tm="100000">
                                          <p:val>
                                            <p:strVal val="#ppt_x"/>
                                          </p:val>
                                        </p:tav>
                                      </p:tavLst>
                                    </p:anim>
                                    <p:anim calcmode="lin" valueType="num">
                                      <p:cBhvr additive="base">
                                        <p:cTn id="109" dur="500" fill="hold"/>
                                        <p:tgtEl>
                                          <p:spTgt spid="56"/>
                                        </p:tgtEl>
                                        <p:attrNameLst>
                                          <p:attrName>ppt_y</p:attrName>
                                        </p:attrNameLst>
                                      </p:cBhvr>
                                      <p:tavLst>
                                        <p:tav tm="0">
                                          <p:val>
                                            <p:strVal val="0-#ppt_h/2"/>
                                          </p:val>
                                        </p:tav>
                                        <p:tav tm="100000">
                                          <p:val>
                                            <p:strVal val="#ppt_y"/>
                                          </p:val>
                                        </p:tav>
                                      </p:tavLst>
                                    </p:anim>
                                  </p:childTnLst>
                                </p:cTn>
                              </p:par>
                              <p:par>
                                <p:cTn id="110" presetID="2" presetClass="entr" presetSubtype="1" fill="hold" grpId="0" nodeType="withEffect">
                                  <p:stCondLst>
                                    <p:cond delay="0"/>
                                  </p:stCondLst>
                                  <p:childTnLst>
                                    <p:set>
                                      <p:cBhvr>
                                        <p:cTn id="111" dur="1" fill="hold">
                                          <p:stCondLst>
                                            <p:cond delay="0"/>
                                          </p:stCondLst>
                                        </p:cTn>
                                        <p:tgtEl>
                                          <p:spTgt spid="57"/>
                                        </p:tgtEl>
                                        <p:attrNameLst>
                                          <p:attrName>style.visibility</p:attrName>
                                        </p:attrNameLst>
                                      </p:cBhvr>
                                      <p:to>
                                        <p:strVal val="visible"/>
                                      </p:to>
                                    </p:set>
                                    <p:anim calcmode="lin" valueType="num">
                                      <p:cBhvr additive="base">
                                        <p:cTn id="112" dur="500" fill="hold"/>
                                        <p:tgtEl>
                                          <p:spTgt spid="57"/>
                                        </p:tgtEl>
                                        <p:attrNameLst>
                                          <p:attrName>ppt_x</p:attrName>
                                        </p:attrNameLst>
                                      </p:cBhvr>
                                      <p:tavLst>
                                        <p:tav tm="0">
                                          <p:val>
                                            <p:strVal val="#ppt_x"/>
                                          </p:val>
                                        </p:tav>
                                        <p:tav tm="100000">
                                          <p:val>
                                            <p:strVal val="#ppt_x"/>
                                          </p:val>
                                        </p:tav>
                                      </p:tavLst>
                                    </p:anim>
                                    <p:anim calcmode="lin" valueType="num">
                                      <p:cBhvr additive="base">
                                        <p:cTn id="113" dur="500" fill="hold"/>
                                        <p:tgtEl>
                                          <p:spTgt spid="57"/>
                                        </p:tgtEl>
                                        <p:attrNameLst>
                                          <p:attrName>ppt_y</p:attrName>
                                        </p:attrNameLst>
                                      </p:cBhvr>
                                      <p:tavLst>
                                        <p:tav tm="0">
                                          <p:val>
                                            <p:strVal val="0-#ppt_h/2"/>
                                          </p:val>
                                        </p:tav>
                                        <p:tav tm="100000">
                                          <p:val>
                                            <p:strVal val="#ppt_y"/>
                                          </p:val>
                                        </p:tav>
                                      </p:tavLst>
                                    </p:anim>
                                  </p:childTnLst>
                                </p:cTn>
                              </p:par>
                              <p:par>
                                <p:cTn id="114" presetID="2" presetClass="entr" presetSubtype="1" fill="hold" grpId="0" nodeType="withEffect">
                                  <p:stCondLst>
                                    <p:cond delay="0"/>
                                  </p:stCondLst>
                                  <p:childTnLst>
                                    <p:set>
                                      <p:cBhvr>
                                        <p:cTn id="115" dur="1" fill="hold">
                                          <p:stCondLst>
                                            <p:cond delay="0"/>
                                          </p:stCondLst>
                                        </p:cTn>
                                        <p:tgtEl>
                                          <p:spTgt spid="58"/>
                                        </p:tgtEl>
                                        <p:attrNameLst>
                                          <p:attrName>style.visibility</p:attrName>
                                        </p:attrNameLst>
                                      </p:cBhvr>
                                      <p:to>
                                        <p:strVal val="visible"/>
                                      </p:to>
                                    </p:set>
                                    <p:anim calcmode="lin" valueType="num">
                                      <p:cBhvr additive="base">
                                        <p:cTn id="116" dur="500" fill="hold"/>
                                        <p:tgtEl>
                                          <p:spTgt spid="58"/>
                                        </p:tgtEl>
                                        <p:attrNameLst>
                                          <p:attrName>ppt_x</p:attrName>
                                        </p:attrNameLst>
                                      </p:cBhvr>
                                      <p:tavLst>
                                        <p:tav tm="0">
                                          <p:val>
                                            <p:strVal val="#ppt_x"/>
                                          </p:val>
                                        </p:tav>
                                        <p:tav tm="100000">
                                          <p:val>
                                            <p:strVal val="#ppt_x"/>
                                          </p:val>
                                        </p:tav>
                                      </p:tavLst>
                                    </p:anim>
                                    <p:anim calcmode="lin" valueType="num">
                                      <p:cBhvr additive="base">
                                        <p:cTn id="117" dur="500" fill="hold"/>
                                        <p:tgtEl>
                                          <p:spTgt spid="58"/>
                                        </p:tgtEl>
                                        <p:attrNameLst>
                                          <p:attrName>ppt_y</p:attrName>
                                        </p:attrNameLst>
                                      </p:cBhvr>
                                      <p:tavLst>
                                        <p:tav tm="0">
                                          <p:val>
                                            <p:strVal val="0-#ppt_h/2"/>
                                          </p:val>
                                        </p:tav>
                                        <p:tav tm="100000">
                                          <p:val>
                                            <p:strVal val="#ppt_y"/>
                                          </p:val>
                                        </p:tav>
                                      </p:tavLst>
                                    </p:anim>
                                  </p:childTnLst>
                                </p:cTn>
                              </p:par>
                              <p:par>
                                <p:cTn id="118" presetID="2" presetClass="entr" presetSubtype="1" fill="hold" grpId="0" nodeType="withEffect">
                                  <p:stCondLst>
                                    <p:cond delay="0"/>
                                  </p:stCondLst>
                                  <p:childTnLst>
                                    <p:set>
                                      <p:cBhvr>
                                        <p:cTn id="119" dur="1" fill="hold">
                                          <p:stCondLst>
                                            <p:cond delay="0"/>
                                          </p:stCondLst>
                                        </p:cTn>
                                        <p:tgtEl>
                                          <p:spTgt spid="59"/>
                                        </p:tgtEl>
                                        <p:attrNameLst>
                                          <p:attrName>style.visibility</p:attrName>
                                        </p:attrNameLst>
                                      </p:cBhvr>
                                      <p:to>
                                        <p:strVal val="visible"/>
                                      </p:to>
                                    </p:set>
                                    <p:anim calcmode="lin" valueType="num">
                                      <p:cBhvr additive="base">
                                        <p:cTn id="120" dur="500" fill="hold"/>
                                        <p:tgtEl>
                                          <p:spTgt spid="59"/>
                                        </p:tgtEl>
                                        <p:attrNameLst>
                                          <p:attrName>ppt_x</p:attrName>
                                        </p:attrNameLst>
                                      </p:cBhvr>
                                      <p:tavLst>
                                        <p:tav tm="0">
                                          <p:val>
                                            <p:strVal val="#ppt_x"/>
                                          </p:val>
                                        </p:tav>
                                        <p:tav tm="100000">
                                          <p:val>
                                            <p:strVal val="#ppt_x"/>
                                          </p:val>
                                        </p:tav>
                                      </p:tavLst>
                                    </p:anim>
                                    <p:anim calcmode="lin" valueType="num">
                                      <p:cBhvr additive="base">
                                        <p:cTn id="121" dur="500" fill="hold"/>
                                        <p:tgtEl>
                                          <p:spTgt spid="59"/>
                                        </p:tgtEl>
                                        <p:attrNameLst>
                                          <p:attrName>ppt_y</p:attrName>
                                        </p:attrNameLst>
                                      </p:cBhvr>
                                      <p:tavLst>
                                        <p:tav tm="0">
                                          <p:val>
                                            <p:strVal val="0-#ppt_h/2"/>
                                          </p:val>
                                        </p:tav>
                                        <p:tav tm="100000">
                                          <p:val>
                                            <p:strVal val="#ppt_y"/>
                                          </p:val>
                                        </p:tav>
                                      </p:tavLst>
                                    </p:anim>
                                  </p:childTnLst>
                                </p:cTn>
                              </p:par>
                              <p:par>
                                <p:cTn id="122" presetID="2" presetClass="entr" presetSubtype="1"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 calcmode="lin" valueType="num">
                                      <p:cBhvr additive="base">
                                        <p:cTn id="124" dur="500" fill="hold"/>
                                        <p:tgtEl>
                                          <p:spTgt spid="60"/>
                                        </p:tgtEl>
                                        <p:attrNameLst>
                                          <p:attrName>ppt_x</p:attrName>
                                        </p:attrNameLst>
                                      </p:cBhvr>
                                      <p:tavLst>
                                        <p:tav tm="0">
                                          <p:val>
                                            <p:strVal val="#ppt_x"/>
                                          </p:val>
                                        </p:tav>
                                        <p:tav tm="100000">
                                          <p:val>
                                            <p:strVal val="#ppt_x"/>
                                          </p:val>
                                        </p:tav>
                                      </p:tavLst>
                                    </p:anim>
                                    <p:anim calcmode="lin" valueType="num">
                                      <p:cBhvr additive="base">
                                        <p:cTn id="125" dur="500" fill="hold"/>
                                        <p:tgtEl>
                                          <p:spTgt spid="60"/>
                                        </p:tgtEl>
                                        <p:attrNameLst>
                                          <p:attrName>ppt_y</p:attrName>
                                        </p:attrNameLst>
                                      </p:cBhvr>
                                      <p:tavLst>
                                        <p:tav tm="0">
                                          <p:val>
                                            <p:strVal val="0-#ppt_h/2"/>
                                          </p:val>
                                        </p:tav>
                                        <p:tav tm="100000">
                                          <p:val>
                                            <p:strVal val="#ppt_y"/>
                                          </p:val>
                                        </p:tav>
                                      </p:tavLst>
                                    </p:anim>
                                  </p:childTnLst>
                                </p:cTn>
                              </p:par>
                              <p:par>
                                <p:cTn id="126" presetID="2" presetClass="entr" presetSubtype="1" fill="hold" grpId="0" nodeType="withEffect">
                                  <p:stCondLst>
                                    <p:cond delay="0"/>
                                  </p:stCondLst>
                                  <p:childTnLst>
                                    <p:set>
                                      <p:cBhvr>
                                        <p:cTn id="127" dur="1" fill="hold">
                                          <p:stCondLst>
                                            <p:cond delay="0"/>
                                          </p:stCondLst>
                                        </p:cTn>
                                        <p:tgtEl>
                                          <p:spTgt spid="61"/>
                                        </p:tgtEl>
                                        <p:attrNameLst>
                                          <p:attrName>style.visibility</p:attrName>
                                        </p:attrNameLst>
                                      </p:cBhvr>
                                      <p:to>
                                        <p:strVal val="visible"/>
                                      </p:to>
                                    </p:set>
                                    <p:anim calcmode="lin" valueType="num">
                                      <p:cBhvr additive="base">
                                        <p:cTn id="128" dur="500" fill="hold"/>
                                        <p:tgtEl>
                                          <p:spTgt spid="61"/>
                                        </p:tgtEl>
                                        <p:attrNameLst>
                                          <p:attrName>ppt_x</p:attrName>
                                        </p:attrNameLst>
                                      </p:cBhvr>
                                      <p:tavLst>
                                        <p:tav tm="0">
                                          <p:val>
                                            <p:strVal val="#ppt_x"/>
                                          </p:val>
                                        </p:tav>
                                        <p:tav tm="100000">
                                          <p:val>
                                            <p:strVal val="#ppt_x"/>
                                          </p:val>
                                        </p:tav>
                                      </p:tavLst>
                                    </p:anim>
                                    <p:anim calcmode="lin" valueType="num">
                                      <p:cBhvr additive="base">
                                        <p:cTn id="129" dur="500" fill="hold"/>
                                        <p:tgtEl>
                                          <p:spTgt spid="61"/>
                                        </p:tgtEl>
                                        <p:attrNameLst>
                                          <p:attrName>ppt_y</p:attrName>
                                        </p:attrNameLst>
                                      </p:cBhvr>
                                      <p:tavLst>
                                        <p:tav tm="0">
                                          <p:val>
                                            <p:strVal val="0-#ppt_h/2"/>
                                          </p:val>
                                        </p:tav>
                                        <p:tav tm="100000">
                                          <p:val>
                                            <p:strVal val="#ppt_y"/>
                                          </p:val>
                                        </p:tav>
                                      </p:tavLst>
                                    </p:anim>
                                  </p:childTnLst>
                                </p:cTn>
                              </p:par>
                              <p:par>
                                <p:cTn id="130" presetID="2" presetClass="entr" presetSubtype="1" fill="hold" grpId="0" nodeType="with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additive="base">
                                        <p:cTn id="132" dur="500" fill="hold"/>
                                        <p:tgtEl>
                                          <p:spTgt spid="62"/>
                                        </p:tgtEl>
                                        <p:attrNameLst>
                                          <p:attrName>ppt_x</p:attrName>
                                        </p:attrNameLst>
                                      </p:cBhvr>
                                      <p:tavLst>
                                        <p:tav tm="0">
                                          <p:val>
                                            <p:strVal val="#ppt_x"/>
                                          </p:val>
                                        </p:tav>
                                        <p:tav tm="100000">
                                          <p:val>
                                            <p:strVal val="#ppt_x"/>
                                          </p:val>
                                        </p:tav>
                                      </p:tavLst>
                                    </p:anim>
                                    <p:anim calcmode="lin" valueType="num">
                                      <p:cBhvr additive="base">
                                        <p:cTn id="133" dur="500" fill="hold"/>
                                        <p:tgtEl>
                                          <p:spTgt spid="62"/>
                                        </p:tgtEl>
                                        <p:attrNameLst>
                                          <p:attrName>ppt_y</p:attrName>
                                        </p:attrNameLst>
                                      </p:cBhvr>
                                      <p:tavLst>
                                        <p:tav tm="0">
                                          <p:val>
                                            <p:strVal val="0-#ppt_h/2"/>
                                          </p:val>
                                        </p:tav>
                                        <p:tav tm="100000">
                                          <p:val>
                                            <p:strVal val="#ppt_y"/>
                                          </p:val>
                                        </p:tav>
                                      </p:tavLst>
                                    </p:anim>
                                  </p:childTnLst>
                                </p:cTn>
                              </p:par>
                              <p:par>
                                <p:cTn id="134" presetID="2" presetClass="entr" presetSubtype="1" fill="hold" grpId="0" nodeType="withEffect">
                                  <p:stCondLst>
                                    <p:cond delay="0"/>
                                  </p:stCondLst>
                                  <p:childTnLst>
                                    <p:set>
                                      <p:cBhvr>
                                        <p:cTn id="135" dur="1" fill="hold">
                                          <p:stCondLst>
                                            <p:cond delay="0"/>
                                          </p:stCondLst>
                                        </p:cTn>
                                        <p:tgtEl>
                                          <p:spTgt spid="63"/>
                                        </p:tgtEl>
                                        <p:attrNameLst>
                                          <p:attrName>style.visibility</p:attrName>
                                        </p:attrNameLst>
                                      </p:cBhvr>
                                      <p:to>
                                        <p:strVal val="visible"/>
                                      </p:to>
                                    </p:set>
                                    <p:anim calcmode="lin" valueType="num">
                                      <p:cBhvr additive="base">
                                        <p:cTn id="136" dur="500" fill="hold"/>
                                        <p:tgtEl>
                                          <p:spTgt spid="63"/>
                                        </p:tgtEl>
                                        <p:attrNameLst>
                                          <p:attrName>ppt_x</p:attrName>
                                        </p:attrNameLst>
                                      </p:cBhvr>
                                      <p:tavLst>
                                        <p:tav tm="0">
                                          <p:val>
                                            <p:strVal val="#ppt_x"/>
                                          </p:val>
                                        </p:tav>
                                        <p:tav tm="100000">
                                          <p:val>
                                            <p:strVal val="#ppt_x"/>
                                          </p:val>
                                        </p:tav>
                                      </p:tavLst>
                                    </p:anim>
                                    <p:anim calcmode="lin" valueType="num">
                                      <p:cBhvr additive="base">
                                        <p:cTn id="137" dur="500" fill="hold"/>
                                        <p:tgtEl>
                                          <p:spTgt spid="63"/>
                                        </p:tgtEl>
                                        <p:attrNameLst>
                                          <p:attrName>ppt_y</p:attrName>
                                        </p:attrNameLst>
                                      </p:cBhvr>
                                      <p:tavLst>
                                        <p:tav tm="0">
                                          <p:val>
                                            <p:strVal val="0-#ppt_h/2"/>
                                          </p:val>
                                        </p:tav>
                                        <p:tav tm="100000">
                                          <p:val>
                                            <p:strVal val="#ppt_y"/>
                                          </p:val>
                                        </p:tav>
                                      </p:tavLst>
                                    </p:anim>
                                  </p:childTnLst>
                                </p:cTn>
                              </p:par>
                              <p:par>
                                <p:cTn id="138" presetID="2" presetClass="entr" presetSubtype="1" fill="hold" grpId="0" nodeType="withEffect">
                                  <p:stCondLst>
                                    <p:cond delay="0"/>
                                  </p:stCondLst>
                                  <p:childTnLst>
                                    <p:set>
                                      <p:cBhvr>
                                        <p:cTn id="139" dur="1" fill="hold">
                                          <p:stCondLst>
                                            <p:cond delay="0"/>
                                          </p:stCondLst>
                                        </p:cTn>
                                        <p:tgtEl>
                                          <p:spTgt spid="64"/>
                                        </p:tgtEl>
                                        <p:attrNameLst>
                                          <p:attrName>style.visibility</p:attrName>
                                        </p:attrNameLst>
                                      </p:cBhvr>
                                      <p:to>
                                        <p:strVal val="visible"/>
                                      </p:to>
                                    </p:set>
                                    <p:anim calcmode="lin" valueType="num">
                                      <p:cBhvr additive="base">
                                        <p:cTn id="140" dur="500" fill="hold"/>
                                        <p:tgtEl>
                                          <p:spTgt spid="64"/>
                                        </p:tgtEl>
                                        <p:attrNameLst>
                                          <p:attrName>ppt_x</p:attrName>
                                        </p:attrNameLst>
                                      </p:cBhvr>
                                      <p:tavLst>
                                        <p:tav tm="0">
                                          <p:val>
                                            <p:strVal val="#ppt_x"/>
                                          </p:val>
                                        </p:tav>
                                        <p:tav tm="100000">
                                          <p:val>
                                            <p:strVal val="#ppt_x"/>
                                          </p:val>
                                        </p:tav>
                                      </p:tavLst>
                                    </p:anim>
                                    <p:anim calcmode="lin" valueType="num">
                                      <p:cBhvr additive="base">
                                        <p:cTn id="141"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grpId="0" nodeType="click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3"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22999" y="977282"/>
            <a:ext cx="2762250"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3189288" y="977282"/>
            <a:ext cx="2762250" cy="5302250"/>
          </a:xfrm>
          <a:prstGeom prst="rect">
            <a:avLst/>
          </a:prstGeom>
          <a:solidFill>
            <a:srgbClr val="EBF1DE"/>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380974" y="977282"/>
            <a:ext cx="2762250"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タイトル 2"/>
          <p:cNvSpPr>
            <a:spLocks noGrp="1"/>
          </p:cNvSpPr>
          <p:nvPr>
            <p:ph type="title"/>
          </p:nvPr>
        </p:nvSpPr>
        <p:spPr/>
        <p:txBody>
          <a:bodyPr/>
          <a:lstStyle/>
          <a:p>
            <a:r>
              <a:rPr kumimoji="1" lang="ja-JP" altLang="en-US" dirty="0" smtClean="0"/>
              <a:t>サーバーとクライアントの関係の変遷</a:t>
            </a:r>
            <a:endParaRPr kumimoji="1" lang="ja-JP" altLang="en-US" dirty="0"/>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6972702" y="4295851"/>
            <a:ext cx="679541" cy="593816"/>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6306786" y="4305375"/>
            <a:ext cx="341289" cy="550466"/>
          </a:xfrm>
          <a:prstGeom prst="rect">
            <a:avLst/>
          </a:prstGeom>
        </p:spPr>
      </p:pic>
      <p:pic>
        <p:nvPicPr>
          <p:cNvPr id="14" name="図 13"/>
          <p:cNvPicPr>
            <a:picLocks noChangeAspect="1"/>
          </p:cNvPicPr>
          <p:nvPr/>
        </p:nvPicPr>
        <p:blipFill>
          <a:blip r:embed="rId5">
            <a:clrChange>
              <a:clrFrom>
                <a:srgbClr val="FFFFFF"/>
              </a:clrFrom>
              <a:clrTo>
                <a:srgbClr val="FFFFFF">
                  <a:alpha val="0"/>
                </a:srgbClr>
              </a:clrTo>
            </a:clrChange>
          </a:blip>
          <a:stretch>
            <a:fillRect/>
          </a:stretch>
        </p:blipFill>
        <p:spPr>
          <a:xfrm>
            <a:off x="7863175" y="4293260"/>
            <a:ext cx="681672" cy="722281"/>
          </a:xfrm>
          <a:prstGeom prst="rect">
            <a:avLst/>
          </a:prstGeom>
        </p:spPr>
      </p:pic>
      <p:grpSp>
        <p:nvGrpSpPr>
          <p:cNvPr id="23" name="図形グループ 22"/>
          <p:cNvGrpSpPr/>
          <p:nvPr/>
        </p:nvGrpSpPr>
        <p:grpSpPr>
          <a:xfrm>
            <a:off x="850354" y="4345455"/>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018985" y="4281768"/>
            <a:ext cx="685680" cy="766399"/>
            <a:chOff x="2381979" y="4922695"/>
            <a:chExt cx="685680" cy="766399"/>
          </a:xfrm>
        </p:grpSpPr>
        <p:pic>
          <p:nvPicPr>
            <p:cNvPr id="24" name="図 23"/>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正方形/長方形 34"/>
          <p:cNvSpPr/>
          <p:nvPr/>
        </p:nvSpPr>
        <p:spPr>
          <a:xfrm>
            <a:off x="555176" y="3352800"/>
            <a:ext cx="2461764" cy="709475"/>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smtClean="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endParaRPr kumimoji="1" lang="en-US" altLang="ja-JP" sz="1400" dirty="0" smtClean="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Windows</a:t>
            </a:r>
          </a:p>
          <a:p>
            <a:pPr algn="ctr"/>
            <a:endParaRPr lang="en-US" altLang="ja-JP" sz="1400" dirty="0">
              <a:solidFill>
                <a:srgbClr val="FFFFFF"/>
              </a:solidFill>
              <a:latin typeface="ＭＳ Ｐゴシック"/>
              <a:ea typeface="ＭＳ Ｐゴシック"/>
              <a:cs typeface="ＭＳ Ｐゴシック"/>
            </a:endParaRPr>
          </a:p>
          <a:p>
            <a:pPr algn="ctr"/>
            <a:endParaRPr kumimoji="1" lang="ja-JP" altLang="en-US" sz="14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489010" y="1036989"/>
            <a:ext cx="2444900" cy="400110"/>
          </a:xfrm>
          <a:prstGeom prst="rect">
            <a:avLst/>
          </a:prstGeom>
          <a:noFill/>
        </p:spPr>
        <p:txBody>
          <a:bodyPr wrap="none" rtlCol="0">
            <a:spAutoFit/>
          </a:bodyPr>
          <a:lstStyle/>
          <a:p>
            <a:pPr algn="ctr"/>
            <a:r>
              <a:rPr kumimoji="1" lang="ja-JP" altLang="en-US" sz="2000" dirty="0" smtClean="0">
                <a:solidFill>
                  <a:srgbClr val="800000"/>
                </a:solidFill>
                <a:latin typeface="Arial Black"/>
                <a:ea typeface="HGP創英角ｺﾞｼｯｸUB"/>
                <a:cs typeface="Arial Black"/>
              </a:rPr>
              <a:t>クライアント・サーバー</a:t>
            </a:r>
            <a:endParaRPr kumimoji="1" lang="ja-JP" altLang="en-US" sz="2000" dirty="0">
              <a:solidFill>
                <a:srgbClr val="800000"/>
              </a:solidFill>
              <a:latin typeface="Arial Black"/>
              <a:ea typeface="HGP創英角ｺﾞｼｯｸUB"/>
              <a:cs typeface="Arial Black"/>
            </a:endParaRPr>
          </a:p>
        </p:txBody>
      </p:sp>
      <p:sp>
        <p:nvSpPr>
          <p:cNvPr id="42" name="テキスト ボックス 41"/>
          <p:cNvSpPr txBox="1"/>
          <p:nvPr/>
        </p:nvSpPr>
        <p:spPr>
          <a:xfrm>
            <a:off x="3739009" y="1036989"/>
            <a:ext cx="1662810" cy="400110"/>
          </a:xfrm>
          <a:prstGeom prst="rect">
            <a:avLst/>
          </a:prstGeom>
          <a:noFill/>
        </p:spPr>
        <p:txBody>
          <a:bodyPr wrap="none" rtlCol="0">
            <a:spAutoFit/>
          </a:bodyPr>
          <a:lstStyle/>
          <a:p>
            <a:pPr algn="ctr"/>
            <a:r>
              <a:rPr kumimoji="1" lang="en-US" altLang="ja-JP" sz="2000" dirty="0" smtClean="0">
                <a:solidFill>
                  <a:srgbClr val="008000"/>
                </a:solidFill>
                <a:latin typeface="Arial Black"/>
                <a:ea typeface="HGP創英角ｺﾞｼｯｸUB"/>
                <a:cs typeface="Arial Black"/>
              </a:rPr>
              <a:t>Web</a:t>
            </a:r>
            <a:r>
              <a:rPr kumimoji="1" lang="ja-JP" altLang="en-US" sz="2000" dirty="0" smtClean="0">
                <a:solidFill>
                  <a:srgbClr val="008000"/>
                </a:solidFill>
                <a:latin typeface="Arial Black"/>
                <a:ea typeface="HGP創英角ｺﾞｼｯｸUB"/>
                <a:cs typeface="Arial Black"/>
              </a:rPr>
              <a:t>システム</a:t>
            </a:r>
            <a:endParaRPr kumimoji="1" lang="ja-JP" altLang="en-US" sz="2000" dirty="0">
              <a:solidFill>
                <a:srgbClr val="008000"/>
              </a:solidFill>
              <a:latin typeface="Arial Black"/>
              <a:ea typeface="HGP創英角ｺﾞｼｯｸUB"/>
              <a:cs typeface="Arial Black"/>
            </a:endParaRPr>
          </a:p>
        </p:txBody>
      </p:sp>
      <p:sp>
        <p:nvSpPr>
          <p:cNvPr id="43" name="テキスト ボックス 42"/>
          <p:cNvSpPr txBox="1"/>
          <p:nvPr/>
        </p:nvSpPr>
        <p:spPr>
          <a:xfrm>
            <a:off x="6764252" y="1036989"/>
            <a:ext cx="1253543" cy="400110"/>
          </a:xfrm>
          <a:prstGeom prst="rect">
            <a:avLst/>
          </a:prstGeom>
          <a:noFill/>
        </p:spPr>
        <p:txBody>
          <a:bodyPr wrap="none" rtlCol="0">
            <a:spAutoFit/>
          </a:bodyPr>
          <a:lstStyle/>
          <a:p>
            <a:pPr algn="ctr"/>
            <a:r>
              <a:rPr kumimoji="1" lang="en-US" altLang="ja-JP" sz="2000" dirty="0" smtClean="0">
                <a:solidFill>
                  <a:srgbClr val="0000FF"/>
                </a:solidFill>
                <a:latin typeface="Arial Black"/>
                <a:ea typeface="HGP創英角ｺﾞｼｯｸUB"/>
                <a:cs typeface="Arial Black"/>
              </a:rPr>
              <a:t>RIC/RIA</a:t>
            </a:r>
            <a:endParaRPr kumimoji="1" lang="ja-JP" altLang="en-US" sz="2000" dirty="0">
              <a:solidFill>
                <a:srgbClr val="0000FF"/>
              </a:solidFill>
              <a:latin typeface="Arial Black"/>
              <a:ea typeface="HGP創英角ｺﾞｼｯｸUB"/>
              <a:cs typeface="Arial Black"/>
            </a:endParaRPr>
          </a:p>
        </p:txBody>
      </p:sp>
      <p:sp>
        <p:nvSpPr>
          <p:cNvPr id="45" name="正方形/長方形 44"/>
          <p:cNvSpPr/>
          <p:nvPr/>
        </p:nvSpPr>
        <p:spPr>
          <a:xfrm>
            <a:off x="3348026" y="3352800"/>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ブラウザー</a:t>
            </a:r>
            <a:endParaRPr kumimoji="1" lang="ja-JP" altLang="en-US" sz="1400" dirty="0">
              <a:solidFill>
                <a:srgbClr val="FFFFFF"/>
              </a:solidFill>
              <a:latin typeface="ＭＳ Ｐゴシック"/>
              <a:ea typeface="ＭＳ Ｐゴシック"/>
              <a:cs typeface="ＭＳ Ｐゴシック"/>
            </a:endParaRPr>
          </a:p>
        </p:txBody>
      </p:sp>
      <p:sp>
        <p:nvSpPr>
          <p:cNvPr id="46" name="正方形/長方形 45"/>
          <p:cNvSpPr/>
          <p:nvPr/>
        </p:nvSpPr>
        <p:spPr>
          <a:xfrm>
            <a:off x="6172200" y="3352800"/>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ブラウザー</a:t>
            </a:r>
            <a:r>
              <a:rPr lang="en-US" altLang="ja-JP" sz="1400" dirty="0" smtClean="0">
                <a:solidFill>
                  <a:srgbClr val="FFFFFF"/>
                </a:solidFill>
                <a:latin typeface="ＭＳ Ｐゴシック"/>
                <a:ea typeface="ＭＳ Ｐゴシック"/>
                <a:cs typeface="ＭＳ Ｐゴシック"/>
              </a:rPr>
              <a:t> + </a:t>
            </a:r>
            <a:r>
              <a:rPr lang="ja-JP" altLang="en-US" sz="1400" dirty="0" smtClean="0">
                <a:solidFill>
                  <a:srgbClr val="FFFFFF"/>
                </a:solidFill>
                <a:latin typeface="ＭＳ Ｐゴシック"/>
                <a:ea typeface="ＭＳ Ｐゴシック"/>
                <a:cs typeface="ＭＳ Ｐゴシック"/>
              </a:rPr>
              <a:t>プラグイン</a:t>
            </a:r>
            <a:endParaRPr kumimoji="1" lang="ja-JP" altLang="en-US" sz="1400" dirty="0">
              <a:solidFill>
                <a:srgbClr val="FFFFFF"/>
              </a:solidFill>
              <a:latin typeface="ＭＳ Ｐゴシック"/>
              <a:ea typeface="ＭＳ Ｐゴシック"/>
              <a:cs typeface="ＭＳ Ｐゴシック"/>
            </a:endParaRPr>
          </a:p>
        </p:txBody>
      </p:sp>
      <p:sp>
        <p:nvSpPr>
          <p:cNvPr id="51" name="正方形/長方形 50"/>
          <p:cNvSpPr/>
          <p:nvPr/>
        </p:nvSpPr>
        <p:spPr>
          <a:xfrm>
            <a:off x="6172201" y="1606550"/>
            <a:ext cx="2461764" cy="14026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52" name="正方形/長方形 51"/>
          <p:cNvSpPr/>
          <p:nvPr/>
        </p:nvSpPr>
        <p:spPr>
          <a:xfrm>
            <a:off x="6261579" y="2552284"/>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Web</a:t>
            </a:r>
            <a:r>
              <a:rPr kumimoji="1" lang="ja-JP" altLang="en-US" sz="1600" dirty="0" smtClean="0"/>
              <a:t>サーバー</a:t>
            </a:r>
            <a:endParaRPr kumimoji="1" lang="ja-JP" altLang="en-US" sz="1600" dirty="0"/>
          </a:p>
        </p:txBody>
      </p:sp>
      <p:sp>
        <p:nvSpPr>
          <p:cNvPr id="55" name="正方形/長方形 54"/>
          <p:cNvSpPr/>
          <p:nvPr/>
        </p:nvSpPr>
        <p:spPr>
          <a:xfrm>
            <a:off x="3348026" y="1603520"/>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56" name="正方形/長方形 55"/>
          <p:cNvSpPr/>
          <p:nvPr/>
        </p:nvSpPr>
        <p:spPr>
          <a:xfrm>
            <a:off x="3443754" y="2549254"/>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Web</a:t>
            </a:r>
            <a:r>
              <a:rPr kumimoji="1" lang="ja-JP" altLang="en-US" sz="1600" dirty="0" smtClean="0"/>
              <a:t>サーバー</a:t>
            </a:r>
            <a:endParaRPr kumimoji="1" lang="ja-JP" altLang="en-US" sz="1600" dirty="0"/>
          </a:p>
        </p:txBody>
      </p:sp>
      <p:sp>
        <p:nvSpPr>
          <p:cNvPr id="58" name="正方形/長方形 57"/>
          <p:cNvSpPr/>
          <p:nvPr/>
        </p:nvSpPr>
        <p:spPr>
          <a:xfrm>
            <a:off x="555176" y="1602832"/>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60" name="正方形/長方形 59"/>
          <p:cNvSpPr/>
          <p:nvPr/>
        </p:nvSpPr>
        <p:spPr>
          <a:xfrm>
            <a:off x="658574"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2" name="正方形/長方形 61"/>
          <p:cNvSpPr/>
          <p:nvPr/>
        </p:nvSpPr>
        <p:spPr>
          <a:xfrm>
            <a:off x="1450643"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3" name="正方形/長方形 62"/>
          <p:cNvSpPr/>
          <p:nvPr/>
        </p:nvSpPr>
        <p:spPr>
          <a:xfrm>
            <a:off x="2263060"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4" name="正方形/長方形 63"/>
          <p:cNvSpPr/>
          <p:nvPr/>
        </p:nvSpPr>
        <p:spPr>
          <a:xfrm>
            <a:off x="658574"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5" name="正方形/長方形 64"/>
          <p:cNvSpPr/>
          <p:nvPr/>
        </p:nvSpPr>
        <p:spPr>
          <a:xfrm>
            <a:off x="1450643"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7" name="正方形/長方形 66"/>
          <p:cNvSpPr/>
          <p:nvPr/>
        </p:nvSpPr>
        <p:spPr>
          <a:xfrm>
            <a:off x="2263060"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8" name="正方形/長方形 67"/>
          <p:cNvSpPr/>
          <p:nvPr/>
        </p:nvSpPr>
        <p:spPr>
          <a:xfrm>
            <a:off x="3441239"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9" name="正方形/長方形 68"/>
          <p:cNvSpPr/>
          <p:nvPr/>
        </p:nvSpPr>
        <p:spPr>
          <a:xfrm>
            <a:off x="4233308"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0" name="正方形/長方形 69"/>
          <p:cNvSpPr/>
          <p:nvPr/>
        </p:nvSpPr>
        <p:spPr>
          <a:xfrm>
            <a:off x="5045725"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1" name="正方形/長方形 70"/>
          <p:cNvSpPr/>
          <p:nvPr/>
        </p:nvSpPr>
        <p:spPr>
          <a:xfrm>
            <a:off x="6259064"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2" name="正方形/長方形 71"/>
          <p:cNvSpPr/>
          <p:nvPr/>
        </p:nvSpPr>
        <p:spPr>
          <a:xfrm>
            <a:off x="7051133"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3" name="正方形/長方形 72"/>
          <p:cNvSpPr/>
          <p:nvPr/>
        </p:nvSpPr>
        <p:spPr>
          <a:xfrm>
            <a:off x="7863550"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cxnSp>
        <p:nvCxnSpPr>
          <p:cNvPr id="49" name="直線矢印コネクタ 48"/>
          <p:cNvCxnSpPr>
            <a:stCxn id="64" idx="2"/>
            <a:endCxn id="60" idx="0"/>
          </p:cNvCxnSpPr>
          <p:nvPr/>
        </p:nvCxnSpPr>
        <p:spPr>
          <a:xfrm>
            <a:off x="995257"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65" idx="2"/>
            <a:endCxn id="62" idx="0"/>
          </p:cNvCxnSpPr>
          <p:nvPr/>
        </p:nvCxnSpPr>
        <p:spPr>
          <a:xfrm>
            <a:off x="1787326"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56" idx="2"/>
            <a:endCxn id="45" idx="0"/>
          </p:cNvCxnSpPr>
          <p:nvPr/>
        </p:nvCxnSpPr>
        <p:spPr>
          <a:xfrm flipH="1">
            <a:off x="4578908" y="2818202"/>
            <a:ext cx="2514" cy="53459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67" idx="2"/>
            <a:endCxn id="63" idx="0"/>
          </p:cNvCxnSpPr>
          <p:nvPr/>
        </p:nvCxnSpPr>
        <p:spPr>
          <a:xfrm>
            <a:off x="2599743"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80" name="図形グループ 79"/>
          <p:cNvGrpSpPr/>
          <p:nvPr/>
        </p:nvGrpSpPr>
        <p:grpSpPr>
          <a:xfrm>
            <a:off x="3648966" y="4345455"/>
            <a:ext cx="960184" cy="932098"/>
            <a:chOff x="1084515" y="4732057"/>
            <a:chExt cx="960184" cy="932098"/>
          </a:xfrm>
        </p:grpSpPr>
        <p:grpSp>
          <p:nvGrpSpPr>
            <p:cNvPr id="81" name="図形グループ 80"/>
            <p:cNvGrpSpPr/>
            <p:nvPr/>
          </p:nvGrpSpPr>
          <p:grpSpPr>
            <a:xfrm>
              <a:off x="1084515" y="4879904"/>
              <a:ext cx="681672" cy="784251"/>
              <a:chOff x="2405315" y="4754508"/>
              <a:chExt cx="681672" cy="784251"/>
            </a:xfrm>
          </p:grpSpPr>
          <p:pic>
            <p:nvPicPr>
              <p:cNvPr id="86" name="図 85"/>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87" name="正方形/長方形 86"/>
              <p:cNvSpPr/>
              <p:nvPr/>
            </p:nvSpPr>
            <p:spPr>
              <a:xfrm>
                <a:off x="2405315" y="4754508"/>
                <a:ext cx="681672" cy="566792"/>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82" name="図 81"/>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83" name="台形 82"/>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角丸四角形 83"/>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角丸四角形 84"/>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4817597" y="4281768"/>
            <a:ext cx="685680" cy="766399"/>
            <a:chOff x="2381979" y="4922695"/>
            <a:chExt cx="685680" cy="766399"/>
          </a:xfrm>
        </p:grpSpPr>
        <p:pic>
          <p:nvPicPr>
            <p:cNvPr id="89" name="図 88"/>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90" name="角丸四角形 89"/>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61" name="直線矢印コネクタ 60"/>
          <p:cNvCxnSpPr>
            <a:stCxn id="52" idx="2"/>
            <a:endCxn id="46" idx="0"/>
          </p:cNvCxnSpPr>
          <p:nvPr/>
        </p:nvCxnSpPr>
        <p:spPr>
          <a:xfrm>
            <a:off x="7399247" y="2821232"/>
            <a:ext cx="3835" cy="53156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1" name="正方形/長方形 90"/>
          <p:cNvSpPr/>
          <p:nvPr/>
        </p:nvSpPr>
        <p:spPr>
          <a:xfrm>
            <a:off x="555177" y="5387259"/>
            <a:ext cx="2461764" cy="7200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管理コスト</a:t>
            </a:r>
            <a:r>
              <a:rPr lang="ja-JP" altLang="en-US" sz="1200" dirty="0" smtClean="0"/>
              <a:t>の増大</a:t>
            </a:r>
            <a:endParaRPr lang="en-US" altLang="ja-JP" sz="1200" dirty="0" smtClean="0"/>
          </a:p>
          <a:p>
            <a:pPr algn="ctr"/>
            <a:r>
              <a:rPr kumimoji="1" lang="ja-JP" altLang="en-US" sz="1200" dirty="0"/>
              <a:t>ベンダーロックイン</a:t>
            </a:r>
            <a:endParaRPr kumimoji="1" lang="en-US" altLang="ja-JP" sz="1200" dirty="0" smtClean="0"/>
          </a:p>
        </p:txBody>
      </p:sp>
      <p:sp>
        <p:nvSpPr>
          <p:cNvPr id="92" name="正方形/長方形 91"/>
          <p:cNvSpPr/>
          <p:nvPr/>
        </p:nvSpPr>
        <p:spPr>
          <a:xfrm>
            <a:off x="3343806" y="5387259"/>
            <a:ext cx="2465984" cy="7200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ブラウザの機能不足</a:t>
            </a:r>
            <a:endParaRPr kumimoji="1" lang="en-US" altLang="ja-JP" sz="1200" dirty="0" smtClean="0"/>
          </a:p>
          <a:p>
            <a:pPr algn="ctr"/>
            <a:r>
              <a:rPr lang="ja-JP" altLang="en-US" sz="1200" dirty="0"/>
              <a:t>マルチプラットフォーム対応</a:t>
            </a:r>
            <a:endParaRPr kumimoji="1" lang="en-US" altLang="ja-JP" sz="1200" dirty="0" smtClean="0"/>
          </a:p>
        </p:txBody>
      </p:sp>
      <p:sp>
        <p:nvSpPr>
          <p:cNvPr id="93" name="正方形/長方形 92"/>
          <p:cNvSpPr/>
          <p:nvPr/>
        </p:nvSpPr>
        <p:spPr>
          <a:xfrm>
            <a:off x="6168365" y="5387259"/>
            <a:ext cx="2465600" cy="7200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プラグインによる</a:t>
            </a:r>
            <a:endParaRPr lang="en-US" altLang="ja-JP" sz="1200" dirty="0" smtClean="0"/>
          </a:p>
          <a:p>
            <a:pPr algn="ctr"/>
            <a:r>
              <a:rPr lang="ja-JP" altLang="en-US" sz="1200" dirty="0" smtClean="0"/>
              <a:t>ブラウザの機能強化</a:t>
            </a:r>
            <a:endParaRPr lang="en-US" altLang="ja-JP" sz="1200" dirty="0" smtClean="0"/>
          </a:p>
          <a:p>
            <a:pPr algn="ctr"/>
            <a:r>
              <a:rPr kumimoji="1" lang="ja-JP" altLang="en-US" sz="1200" dirty="0"/>
              <a:t>マルチプラットフォーム対応</a:t>
            </a:r>
            <a:endParaRPr kumimoji="1" lang="en-US" altLang="ja-JP" sz="1200" dirty="0" smtClean="0"/>
          </a:p>
        </p:txBody>
      </p:sp>
    </p:spTree>
    <p:extLst>
      <p:ext uri="{BB962C8B-B14F-4D97-AF65-F5344CB8AC3E}">
        <p14:creationId xmlns:p14="http://schemas.microsoft.com/office/powerpoint/2010/main" val="2363730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xmlns="">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xmlns="">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端末</a:t>
            </a:r>
            <a:endParaRPr lang="ja-JP" altLang="en-US" sz="1400" dirty="0">
              <a:solidFill>
                <a:schemeClr val="bg1"/>
              </a:solidFill>
              <a:latin typeface="Century Gothic" pitchFamily="34" charset="0"/>
              <a:ea typeface="HG丸ｺﾞｼｯｸM-PRO" pitchFamily="50" charset="-128"/>
            </a:endParaRP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bg1"/>
                </a:solidFill>
              </a:rPr>
              <a:t>RIC/RIA</a:t>
            </a:r>
            <a:r>
              <a:rPr lang="ja-JP" altLang="en-US" sz="1200" dirty="0" smtClean="0">
                <a:solidFill>
                  <a:schemeClr val="bg1"/>
                </a:solidFill>
              </a:rPr>
              <a:t>とクラウド</a:t>
            </a:r>
            <a:endParaRPr lang="ja-JP" altLang="en-US" sz="1200" dirty="0">
              <a:solidFill>
                <a:schemeClr val="bg1"/>
              </a:solidFill>
            </a:endParaRP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クライアント</a:t>
            </a:r>
            <a:endParaRPr lang="ja-JP" altLang="en-US" sz="1400" dirty="0">
              <a:solidFill>
                <a:schemeClr val="bg1"/>
              </a:solidFill>
              <a:latin typeface="Century Gothic" pitchFamily="34" charset="0"/>
              <a:ea typeface="HG丸ｺﾞｼｯｸM-PRO" pitchFamily="50" charset="-128"/>
            </a:endParaRP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ブラウザ</a:t>
            </a:r>
            <a:endParaRPr lang="ja-JP" altLang="en-US" sz="1400" dirty="0">
              <a:solidFill>
                <a:schemeClr val="bg1"/>
              </a:solidFill>
              <a:latin typeface="Century Gothic" pitchFamily="34" charset="0"/>
              <a:ea typeface="HG丸ｺﾞｼｯｸM-PRO" pitchFamily="50" charset="-128"/>
            </a:endParaRP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smtClean="0">
                <a:solidFill>
                  <a:schemeClr val="bg1"/>
                </a:solidFill>
                <a:latin typeface="Century Gothic" pitchFamily="34" charset="0"/>
                <a:ea typeface="HG丸ｺﾞｼｯｸM-PRO" pitchFamily="50" charset="-128"/>
              </a:rPr>
              <a:t>などの</a:t>
            </a:r>
            <a:endParaRPr lang="en-US" altLang="ja-JP" sz="1400" dirty="0" smtClean="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bg1"/>
                </a:solidFill>
              </a:rPr>
              <a:t>Web</a:t>
            </a:r>
            <a:r>
              <a:rPr lang="ja-JP" altLang="en-US" sz="1200" smtClean="0">
                <a:solidFill>
                  <a:schemeClr val="bg1"/>
                </a:solidFill>
              </a:rPr>
              <a:t>システム</a:t>
            </a:r>
            <a:endParaRPr lang="ja-JP" altLang="en-US" sz="1200" dirty="0">
              <a:solidFill>
                <a:schemeClr val="bg1"/>
              </a:solidFill>
            </a:endParaRPr>
          </a:p>
        </p:txBody>
      </p:sp>
      <p:sp>
        <p:nvSpPr>
          <p:cNvPr id="34" name="タイトル 33"/>
          <p:cNvSpPr>
            <a:spLocks noGrp="1"/>
          </p:cNvSpPr>
          <p:nvPr>
            <p:ph type="title"/>
          </p:nvPr>
        </p:nvSpPr>
        <p:spPr/>
        <p:txBody>
          <a:bodyPr/>
          <a:lstStyle/>
          <a:p>
            <a:r>
              <a:rPr kumimoji="1" lang="en-US" altLang="ja-JP" dirty="0" smtClean="0"/>
              <a:t>Ajax</a:t>
            </a:r>
            <a:r>
              <a:rPr kumimoji="1" lang="ja-JP" altLang="en-US" dirty="0" smtClean="0"/>
              <a:t>の登場</a:t>
            </a:r>
            <a:endParaRPr kumimoji="1" lang="ja-JP" altLang="en-US" dirty="0"/>
          </a:p>
        </p:txBody>
      </p:sp>
      <p:grpSp>
        <p:nvGrpSpPr>
          <p:cNvPr id="4" name="グループ化 3"/>
          <p:cNvGrpSpPr/>
          <p:nvPr/>
        </p:nvGrpSpPr>
        <p:grpSpPr>
          <a:xfrm>
            <a:off x="5826637" y="3058651"/>
            <a:ext cx="2344777" cy="1668222"/>
            <a:chOff x="5826637" y="3058651"/>
            <a:chExt cx="2344777" cy="1668222"/>
          </a:xfrm>
        </p:grpSpPr>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smtClean="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 name="テキスト ボックス 2"/>
            <p:cNvSpPr txBox="1"/>
            <p:nvPr/>
          </p:nvSpPr>
          <p:spPr>
            <a:xfrm>
              <a:off x="6869455" y="4357541"/>
              <a:ext cx="1301959" cy="369332"/>
            </a:xfrm>
            <a:prstGeom prst="rect">
              <a:avLst/>
            </a:prstGeom>
            <a:noFill/>
          </p:spPr>
          <p:txBody>
            <a:bodyPr wrap="none" rtlCol="0">
              <a:spAutoFit/>
            </a:bodyPr>
            <a:lstStyle/>
            <a:p>
              <a:r>
                <a:rPr kumimoji="1" lang="en-US" altLang="ja-JP" dirty="0" smtClean="0"/>
                <a:t>2004-5</a:t>
              </a:r>
              <a:r>
                <a:rPr kumimoji="1" lang="ja-JP" altLang="en-US" dirty="0" smtClean="0"/>
                <a:t>年頃</a:t>
              </a:r>
              <a:endParaRPr kumimoji="1" lang="ja-JP" altLang="en-US" dirty="0"/>
            </a:p>
          </p:txBody>
        </p:sp>
      </p:grpSp>
    </p:spTree>
    <p:extLst>
      <p:ext uri="{BB962C8B-B14F-4D97-AF65-F5344CB8AC3E}">
        <p14:creationId xmlns:p14="http://schemas.microsoft.com/office/powerpoint/2010/main" val="10636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latin typeface="+mn-lt"/>
                <a:ea typeface="+mn-ea"/>
              </a:rPr>
              <a:t>Web2.0 (2005</a:t>
            </a:r>
            <a:r>
              <a:rPr lang="ja-JP" altLang="en-US" smtClean="0">
                <a:latin typeface="+mn-lt"/>
                <a:ea typeface="+mn-ea"/>
              </a:rPr>
              <a:t>年頃</a:t>
            </a:r>
            <a:r>
              <a:rPr lang="en-US" altLang="ja-JP" smtClean="0">
                <a:latin typeface="+mn-lt"/>
                <a:ea typeface="+mn-ea"/>
              </a:rPr>
              <a:t>)</a:t>
            </a:r>
            <a:endParaRPr lang="ja-JP" altLang="en-US">
              <a:latin typeface="+mn-lt"/>
              <a:ea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988840"/>
            <a:ext cx="57150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235" y="4858595"/>
            <a:ext cx="2662237"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963" y="4025821"/>
            <a:ext cx="1545092" cy="2262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497" y="1340278"/>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1383" y="3302868"/>
            <a:ext cx="1493239" cy="1638300"/>
          </a:xfrm>
          <a:prstGeom prst="rect">
            <a:avLst/>
          </a:prstGeom>
          <a:solidFill>
            <a:srgbClr val="CC3300"/>
          </a:solidFill>
          <a:ln>
            <a:noFill/>
          </a:ln>
          <a:effectLs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1340769"/>
            <a:ext cx="1970789" cy="590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963" y="1340769"/>
            <a:ext cx="3248481"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角丸四角形 2"/>
          <p:cNvSpPr/>
          <p:nvPr/>
        </p:nvSpPr>
        <p:spPr bwMode="auto">
          <a:xfrm>
            <a:off x="467544" y="318419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dirty="0" smtClean="0">
                <a:ln>
                  <a:noFill/>
                </a:ln>
                <a:solidFill>
                  <a:schemeClr val="bg1"/>
                </a:solidFill>
                <a:effectLst/>
                <a:latin typeface="+mn-lt"/>
                <a:ea typeface="+mn-ea"/>
              </a:rPr>
              <a:t>Web</a:t>
            </a:r>
            <a:r>
              <a:rPr kumimoji="0" lang="ja-JP" altLang="en-US" sz="2400" i="0" u="none" strike="noStrike" cap="none" normalizeH="0" dirty="0" smtClean="0">
                <a:ln>
                  <a:noFill/>
                </a:ln>
                <a:solidFill>
                  <a:schemeClr val="bg1"/>
                </a:solidFill>
                <a:effectLst/>
                <a:latin typeface="+mn-lt"/>
                <a:ea typeface="+mn-ea"/>
              </a:rPr>
              <a:t>の操作性</a:t>
            </a:r>
            <a:r>
              <a:rPr kumimoji="0" lang="en-US" altLang="ja-JP" sz="2400" i="0" u="none" strike="noStrike" cap="none" normalizeH="0" dirty="0" smtClean="0">
                <a:ln>
                  <a:noFill/>
                </a:ln>
                <a:solidFill>
                  <a:schemeClr val="bg1"/>
                </a:solidFill>
                <a:effectLst/>
                <a:latin typeface="+mn-lt"/>
                <a:ea typeface="+mn-ea"/>
              </a:rPr>
              <a:t>/</a:t>
            </a:r>
            <a:r>
              <a:rPr kumimoji="0" lang="ja-JP" altLang="en-US" sz="2400" i="0" u="none" strike="noStrike" cap="none" normalizeH="0" dirty="0" smtClean="0">
                <a:ln>
                  <a:noFill/>
                </a:ln>
                <a:solidFill>
                  <a:schemeClr val="bg1"/>
                </a:solidFill>
                <a:effectLst/>
                <a:latin typeface="+mn-lt"/>
                <a:ea typeface="+mn-ea"/>
              </a:rPr>
              <a:t>ユーザーエクスペリエンスを劇的に改善</a:t>
            </a:r>
          </a:p>
        </p:txBody>
      </p:sp>
      <p:sp>
        <p:nvSpPr>
          <p:cNvPr id="11" name="角丸四角形 10"/>
          <p:cNvSpPr/>
          <p:nvPr/>
        </p:nvSpPr>
        <p:spPr bwMode="auto">
          <a:xfrm>
            <a:off x="467544" y="390427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rPr>
              <a:t>ブラウザ</a:t>
            </a:r>
            <a:r>
              <a:rPr kumimoji="0" lang="ja-JP" altLang="en-US" sz="2400" i="0" u="none" strike="noStrike" cap="none" normalizeH="0" dirty="0" smtClean="0">
                <a:ln>
                  <a:noFill/>
                </a:ln>
                <a:solidFill>
                  <a:schemeClr val="bg1"/>
                </a:solidFill>
                <a:effectLst/>
                <a:latin typeface="+mn-lt"/>
                <a:ea typeface="+mn-ea"/>
              </a:rPr>
              <a:t>をプラットフォーム化できる可能性を示した</a:t>
            </a:r>
          </a:p>
        </p:txBody>
      </p:sp>
      <p:sp>
        <p:nvSpPr>
          <p:cNvPr id="12" name="角丸四角形 11"/>
          <p:cNvSpPr/>
          <p:nvPr/>
        </p:nvSpPr>
        <p:spPr bwMode="auto">
          <a:xfrm>
            <a:off x="467544" y="246411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smtClean="0">
                <a:ln>
                  <a:noFill/>
                </a:ln>
                <a:solidFill>
                  <a:schemeClr val="bg1"/>
                </a:solidFill>
                <a:effectLst/>
                <a:latin typeface="+mn-lt"/>
                <a:ea typeface="+mn-ea"/>
              </a:rPr>
              <a:t>Web2.0 = </a:t>
            </a:r>
            <a:r>
              <a:rPr kumimoji="0" lang="ja-JP" altLang="en-US" sz="2400" i="0" u="none" strike="noStrike" cap="none" normalizeH="0" smtClean="0">
                <a:ln>
                  <a:noFill/>
                </a:ln>
                <a:solidFill>
                  <a:schemeClr val="bg1"/>
                </a:solidFill>
                <a:effectLst/>
                <a:latin typeface="+mn-lt"/>
                <a:ea typeface="+mn-ea"/>
              </a:rPr>
              <a:t>「</a:t>
            </a:r>
            <a:r>
              <a:rPr kumimoji="0" lang="en-US" altLang="ja-JP" sz="2400" i="0" u="none" strike="noStrike" cap="none" normalizeH="0" smtClean="0">
                <a:ln>
                  <a:noFill/>
                </a:ln>
                <a:solidFill>
                  <a:schemeClr val="bg1"/>
                </a:solidFill>
                <a:effectLst/>
                <a:latin typeface="+mn-lt"/>
                <a:ea typeface="+mn-ea"/>
              </a:rPr>
              <a:t>Web</a:t>
            </a:r>
            <a:r>
              <a:rPr kumimoji="0" lang="ja-JP" altLang="en-US" sz="2400" i="0" u="none" strike="noStrike" cap="none" normalizeH="0" smtClean="0">
                <a:ln>
                  <a:noFill/>
                </a:ln>
                <a:solidFill>
                  <a:schemeClr val="bg1"/>
                </a:solidFill>
                <a:effectLst/>
                <a:latin typeface="+mn-lt"/>
                <a:ea typeface="+mn-ea"/>
              </a:rPr>
              <a:t>新時代」</a:t>
            </a:r>
          </a:p>
        </p:txBody>
      </p:sp>
    </p:spTree>
    <p:extLst>
      <p:ext uri="{BB962C8B-B14F-4D97-AF65-F5344CB8AC3E}">
        <p14:creationId xmlns:p14="http://schemas.microsoft.com/office/powerpoint/2010/main" val="389905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500" fill="hold"/>
                                        <p:tgtEl>
                                          <p:spTgt spid="1027"/>
                                        </p:tgtEl>
                                        <p:attrNameLst>
                                          <p:attrName>ppt_w</p:attrName>
                                        </p:attrNameLst>
                                      </p:cBhvr>
                                      <p:tavLst>
                                        <p:tav tm="0">
                                          <p:val>
                                            <p:fltVal val="0"/>
                                          </p:val>
                                        </p:tav>
                                        <p:tav tm="100000">
                                          <p:val>
                                            <p:strVal val="#ppt_w"/>
                                          </p:val>
                                        </p:tav>
                                      </p:tavLst>
                                    </p:anim>
                                    <p:anim calcmode="lin" valueType="num">
                                      <p:cBhvr>
                                        <p:cTn id="14" dur="500" fill="hold"/>
                                        <p:tgtEl>
                                          <p:spTgt spid="1027"/>
                                        </p:tgtEl>
                                        <p:attrNameLst>
                                          <p:attrName>ppt_h</p:attrName>
                                        </p:attrNameLst>
                                      </p:cBhvr>
                                      <p:tavLst>
                                        <p:tav tm="0">
                                          <p:val>
                                            <p:fltVal val="0"/>
                                          </p:val>
                                        </p:tav>
                                        <p:tav tm="100000">
                                          <p:val>
                                            <p:strVal val="#ppt_h"/>
                                          </p:val>
                                        </p:tav>
                                      </p:tavLst>
                                    </p:anim>
                                    <p:animEffect transition="in" filter="fade">
                                      <p:cBhvr>
                                        <p:cTn id="15" dur="500"/>
                                        <p:tgtEl>
                                          <p:spTgt spid="10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p:cTn id="25" dur="500" fill="hold"/>
                                        <p:tgtEl>
                                          <p:spTgt spid="1030"/>
                                        </p:tgtEl>
                                        <p:attrNameLst>
                                          <p:attrName>ppt_w</p:attrName>
                                        </p:attrNameLst>
                                      </p:cBhvr>
                                      <p:tavLst>
                                        <p:tav tm="0">
                                          <p:val>
                                            <p:fltVal val="0"/>
                                          </p:val>
                                        </p:tav>
                                        <p:tav tm="100000">
                                          <p:val>
                                            <p:strVal val="#ppt_w"/>
                                          </p:val>
                                        </p:tav>
                                      </p:tavLst>
                                    </p:anim>
                                    <p:anim calcmode="lin" valueType="num">
                                      <p:cBhvr>
                                        <p:cTn id="26" dur="500" fill="hold"/>
                                        <p:tgtEl>
                                          <p:spTgt spid="1030"/>
                                        </p:tgtEl>
                                        <p:attrNameLst>
                                          <p:attrName>ppt_h</p:attrName>
                                        </p:attrNameLst>
                                      </p:cBhvr>
                                      <p:tavLst>
                                        <p:tav tm="0">
                                          <p:val>
                                            <p:fltVal val="0"/>
                                          </p:val>
                                        </p:tav>
                                        <p:tav tm="100000">
                                          <p:val>
                                            <p:strVal val="#ppt_h"/>
                                          </p:val>
                                        </p:tav>
                                      </p:tavLst>
                                    </p:anim>
                                    <p:animEffect transition="in" filter="fade">
                                      <p:cBhvr>
                                        <p:cTn id="27" dur="500"/>
                                        <p:tgtEl>
                                          <p:spTgt spid="103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p:cTn id="31" dur="500" fill="hold"/>
                                        <p:tgtEl>
                                          <p:spTgt spid="1032"/>
                                        </p:tgtEl>
                                        <p:attrNameLst>
                                          <p:attrName>ppt_w</p:attrName>
                                        </p:attrNameLst>
                                      </p:cBhvr>
                                      <p:tavLst>
                                        <p:tav tm="0">
                                          <p:val>
                                            <p:fltVal val="0"/>
                                          </p:val>
                                        </p:tav>
                                        <p:tav tm="100000">
                                          <p:val>
                                            <p:strVal val="#ppt_w"/>
                                          </p:val>
                                        </p:tav>
                                      </p:tavLst>
                                    </p:anim>
                                    <p:anim calcmode="lin" valueType="num">
                                      <p:cBhvr>
                                        <p:cTn id="32" dur="500" fill="hold"/>
                                        <p:tgtEl>
                                          <p:spTgt spid="1032"/>
                                        </p:tgtEl>
                                        <p:attrNameLst>
                                          <p:attrName>ppt_h</p:attrName>
                                        </p:attrNameLst>
                                      </p:cBhvr>
                                      <p:tavLst>
                                        <p:tav tm="0">
                                          <p:val>
                                            <p:fltVal val="0"/>
                                          </p:val>
                                        </p:tav>
                                        <p:tav tm="100000">
                                          <p:val>
                                            <p:strVal val="#ppt_h"/>
                                          </p:val>
                                        </p:tav>
                                      </p:tavLst>
                                    </p:anim>
                                    <p:animEffect transition="in" filter="fade">
                                      <p:cBhvr>
                                        <p:cTn id="33" dur="500"/>
                                        <p:tgtEl>
                                          <p:spTgt spid="103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p:cTn id="37" dur="500" fill="hold"/>
                                        <p:tgtEl>
                                          <p:spTgt spid="1031"/>
                                        </p:tgtEl>
                                        <p:attrNameLst>
                                          <p:attrName>ppt_w</p:attrName>
                                        </p:attrNameLst>
                                      </p:cBhvr>
                                      <p:tavLst>
                                        <p:tav tm="0">
                                          <p:val>
                                            <p:fltVal val="0"/>
                                          </p:val>
                                        </p:tav>
                                        <p:tav tm="100000">
                                          <p:val>
                                            <p:strVal val="#ppt_w"/>
                                          </p:val>
                                        </p:tav>
                                      </p:tavLst>
                                    </p:anim>
                                    <p:anim calcmode="lin" valueType="num">
                                      <p:cBhvr>
                                        <p:cTn id="38" dur="500" fill="hold"/>
                                        <p:tgtEl>
                                          <p:spTgt spid="1031"/>
                                        </p:tgtEl>
                                        <p:attrNameLst>
                                          <p:attrName>ppt_h</p:attrName>
                                        </p:attrNameLst>
                                      </p:cBhvr>
                                      <p:tavLst>
                                        <p:tav tm="0">
                                          <p:val>
                                            <p:fltVal val="0"/>
                                          </p:val>
                                        </p:tav>
                                        <p:tav tm="100000">
                                          <p:val>
                                            <p:strVal val="#ppt_h"/>
                                          </p:val>
                                        </p:tav>
                                      </p:tavLst>
                                    </p:anim>
                                    <p:animEffect transition="in" filter="fade">
                                      <p:cBhvr>
                                        <p:cTn id="39" dur="500"/>
                                        <p:tgtEl>
                                          <p:spTgt spid="103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029"/>
                                        </p:tgtEl>
                                        <p:attrNameLst>
                                          <p:attrName>style.visibility</p:attrName>
                                        </p:attrNameLst>
                                      </p:cBhvr>
                                      <p:to>
                                        <p:strVal val="visible"/>
                                      </p:to>
                                    </p:set>
                                    <p:anim calcmode="lin" valueType="num">
                                      <p:cBhvr>
                                        <p:cTn id="43" dur="500" fill="hold"/>
                                        <p:tgtEl>
                                          <p:spTgt spid="1029"/>
                                        </p:tgtEl>
                                        <p:attrNameLst>
                                          <p:attrName>ppt_w</p:attrName>
                                        </p:attrNameLst>
                                      </p:cBhvr>
                                      <p:tavLst>
                                        <p:tav tm="0">
                                          <p:val>
                                            <p:fltVal val="0"/>
                                          </p:val>
                                        </p:tav>
                                        <p:tav tm="100000">
                                          <p:val>
                                            <p:strVal val="#ppt_w"/>
                                          </p:val>
                                        </p:tav>
                                      </p:tavLst>
                                    </p:anim>
                                    <p:anim calcmode="lin" valueType="num">
                                      <p:cBhvr>
                                        <p:cTn id="44" dur="500" fill="hold"/>
                                        <p:tgtEl>
                                          <p:spTgt spid="1029"/>
                                        </p:tgtEl>
                                        <p:attrNameLst>
                                          <p:attrName>ppt_h</p:attrName>
                                        </p:attrNameLst>
                                      </p:cBhvr>
                                      <p:tavLst>
                                        <p:tav tm="0">
                                          <p:val>
                                            <p:fltVal val="0"/>
                                          </p:val>
                                        </p:tav>
                                        <p:tav tm="100000">
                                          <p:val>
                                            <p:strVal val="#ppt_h"/>
                                          </p:val>
                                        </p:tav>
                                      </p:tavLst>
                                    </p:anim>
                                    <p:animEffect transition="in" filter="fade">
                                      <p:cBhvr>
                                        <p:cTn id="45" dur="500"/>
                                        <p:tgtEl>
                                          <p:spTgt spid="102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pPr eaLnBrk="1" hangingPunct="1"/>
            <a:r>
              <a:rPr lang="en-US" altLang="ja-JP" sz="2800" dirty="0" smtClean="0">
                <a:latin typeface="+mn-lt"/>
                <a:ea typeface="+mn-ea"/>
              </a:rPr>
              <a:t>Ajax</a:t>
            </a:r>
            <a:r>
              <a:rPr lang="ja-JP" altLang="en-US" sz="2800" dirty="0" smtClean="0">
                <a:latin typeface="+mn-lt"/>
                <a:ea typeface="+mn-ea"/>
              </a:rPr>
              <a:t> </a:t>
            </a:r>
            <a:r>
              <a:rPr lang="en-US" altLang="ja-JP" sz="2800" dirty="0" smtClean="0">
                <a:latin typeface="+mn-lt"/>
                <a:ea typeface="+mn-ea"/>
              </a:rPr>
              <a:t>(</a:t>
            </a:r>
            <a:r>
              <a:rPr lang="ja-JP" altLang="en-US" sz="2800" dirty="0" smtClean="0">
                <a:latin typeface="+mn-lt"/>
                <a:ea typeface="+mn-ea"/>
              </a:rPr>
              <a:t>エイジャックス</a:t>
            </a:r>
            <a:r>
              <a:rPr lang="en-US" altLang="ja-JP" sz="2800" dirty="0" smtClean="0">
                <a:latin typeface="+mn-lt"/>
                <a:ea typeface="+mn-ea"/>
              </a:rPr>
              <a:t>)</a:t>
            </a:r>
            <a:r>
              <a:rPr lang="ja-JP" altLang="en-US" sz="2800" dirty="0" smtClean="0">
                <a:latin typeface="+mn-lt"/>
                <a:ea typeface="+mn-ea"/>
              </a:rPr>
              <a:t> とは</a:t>
            </a:r>
          </a:p>
        </p:txBody>
      </p:sp>
      <p:grpSp>
        <p:nvGrpSpPr>
          <p:cNvPr id="747549" name="Group 29"/>
          <p:cNvGrpSpPr>
            <a:grpSpLocks/>
          </p:cNvGrpSpPr>
          <p:nvPr/>
        </p:nvGrpSpPr>
        <p:grpSpPr bwMode="auto">
          <a:xfrm>
            <a:off x="685800" y="1751013"/>
            <a:ext cx="7754938" cy="2651126"/>
            <a:chOff x="432" y="1103"/>
            <a:chExt cx="4885" cy="1670"/>
          </a:xfrm>
        </p:grpSpPr>
        <p:cxnSp>
          <p:nvCxnSpPr>
            <p:cNvPr id="5" name="直線コネクタ 4"/>
            <p:cNvCxnSpPr/>
            <p:nvPr/>
          </p:nvCxnSpPr>
          <p:spPr>
            <a:xfrm>
              <a:off x="432" y="1104"/>
              <a:ext cx="12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 name="直線コネクタ 5"/>
            <p:cNvCxnSpPr/>
            <p:nvPr/>
          </p:nvCxnSpPr>
          <p:spPr>
            <a:xfrm rot="5400000" flipH="1" flipV="1">
              <a:off x="1039" y="1217"/>
              <a:ext cx="225"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445" y="1357"/>
              <a:ext cx="1440" cy="31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ja-JP" altLang="en-US" sz="1800" smtClean="0">
                  <a:solidFill>
                    <a:schemeClr val="bg1"/>
                  </a:solidFill>
                  <a:latin typeface="+mn-lt"/>
                </a:rPr>
                <a:t>非同期の</a:t>
              </a:r>
            </a:p>
          </p:txBody>
        </p:sp>
        <p:cxnSp>
          <p:nvCxnSpPr>
            <p:cNvPr id="14" name="直線コネクタ 13"/>
            <p:cNvCxnSpPr/>
            <p:nvPr/>
          </p:nvCxnSpPr>
          <p:spPr>
            <a:xfrm>
              <a:off x="1805" y="1103"/>
              <a:ext cx="92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flipH="1" flipV="1">
              <a:off x="1821" y="1779"/>
              <a:ext cx="13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445" y="1738"/>
              <a:ext cx="2569" cy="103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smtClean="0">
                  <a:solidFill>
                    <a:schemeClr val="bg1"/>
                  </a:solidFill>
                  <a:latin typeface="+mn-lt"/>
                </a:rPr>
                <a:t>JavaScript</a:t>
              </a:r>
            </a:p>
            <a:p>
              <a:pPr algn="ctr">
                <a:defRPr/>
              </a:pPr>
              <a:r>
                <a:rPr lang="ja-JP" altLang="en-US" sz="1800" dirty="0" smtClean="0">
                  <a:solidFill>
                    <a:schemeClr val="bg1"/>
                  </a:solidFill>
                  <a:latin typeface="+mn-lt"/>
                </a:rPr>
                <a:t>サーバーからダウンロードされ</a:t>
              </a:r>
            </a:p>
            <a:p>
              <a:pPr algn="ctr">
                <a:defRPr/>
              </a:pPr>
              <a:r>
                <a:rPr lang="ja-JP" altLang="en-US" sz="1800" dirty="0" smtClean="0">
                  <a:solidFill>
                    <a:schemeClr val="bg1"/>
                  </a:solidFill>
                  <a:latin typeface="+mn-lt"/>
                </a:rPr>
                <a:t>ブラウザ上で実行される</a:t>
              </a:r>
            </a:p>
            <a:p>
              <a:pPr algn="ctr">
                <a:defRPr/>
              </a:pPr>
              <a:r>
                <a:rPr lang="ja-JP" altLang="en-US" sz="1800" dirty="0" smtClean="0">
                  <a:solidFill>
                    <a:schemeClr val="bg1"/>
                  </a:solidFill>
                  <a:latin typeface="+mn-lt"/>
                </a:rPr>
                <a:t>スクリプト言語</a:t>
              </a:r>
            </a:p>
          </p:txBody>
        </p:sp>
        <p:cxnSp>
          <p:nvCxnSpPr>
            <p:cNvPr id="21" name="直線コネクタ 20"/>
            <p:cNvCxnSpPr/>
            <p:nvPr/>
          </p:nvCxnSpPr>
          <p:spPr>
            <a:xfrm>
              <a:off x="2964" y="1104"/>
              <a:ext cx="4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flipH="1" flipV="1">
              <a:off x="2936" y="1416"/>
              <a:ext cx="624"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3089" y="1739"/>
              <a:ext cx="2228" cy="102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000" dirty="0" err="1" smtClean="0">
                  <a:solidFill>
                    <a:schemeClr val="bg1"/>
                  </a:solidFill>
                  <a:latin typeface="+mn-lt"/>
                </a:rPr>
                <a:t>eXtensible</a:t>
              </a:r>
              <a:r>
                <a:rPr lang="ja-JP" altLang="en-US" sz="2000" dirty="0" smtClean="0">
                  <a:solidFill>
                    <a:schemeClr val="bg1"/>
                  </a:solidFill>
                  <a:latin typeface="+mn-lt"/>
                </a:rPr>
                <a:t> </a:t>
              </a:r>
              <a:r>
                <a:rPr lang="en-US" altLang="ja-JP" sz="2000" dirty="0" smtClean="0">
                  <a:solidFill>
                    <a:schemeClr val="bg1"/>
                  </a:solidFill>
                  <a:latin typeface="+mn-lt"/>
                </a:rPr>
                <a:t>Markup</a:t>
              </a:r>
              <a:r>
                <a:rPr lang="ja-JP" altLang="en-US" sz="2000" dirty="0" smtClean="0">
                  <a:solidFill>
                    <a:schemeClr val="bg1"/>
                  </a:solidFill>
                  <a:latin typeface="+mn-lt"/>
                </a:rPr>
                <a:t> </a:t>
              </a:r>
              <a:r>
                <a:rPr lang="en-US" altLang="ja-JP" sz="2000" dirty="0" smtClean="0">
                  <a:solidFill>
                    <a:schemeClr val="bg1"/>
                  </a:solidFill>
                  <a:latin typeface="+mn-lt"/>
                </a:rPr>
                <a:t>Language</a:t>
              </a:r>
            </a:p>
            <a:p>
              <a:pPr algn="ctr">
                <a:defRPr/>
              </a:pPr>
              <a:r>
                <a:rPr lang="ja-JP" altLang="en-US" sz="1800" dirty="0" smtClean="0">
                  <a:solidFill>
                    <a:schemeClr val="bg1"/>
                  </a:solidFill>
                  <a:latin typeface="+mn-lt"/>
                </a:rPr>
                <a:t>ユーザー独自の拡張が可能なマークアップ言語</a:t>
              </a:r>
            </a:p>
          </p:txBody>
        </p:sp>
      </p:grpSp>
      <p:sp>
        <p:nvSpPr>
          <p:cNvPr id="63491" name="Rectangle 25"/>
          <p:cNvSpPr>
            <a:spLocks noChangeArrowheads="1"/>
          </p:cNvSpPr>
          <p:nvPr/>
        </p:nvSpPr>
        <p:spPr bwMode="auto">
          <a:xfrm>
            <a:off x="611560" y="1196975"/>
            <a:ext cx="6728060" cy="523220"/>
          </a:xfrm>
          <a:prstGeom prst="rect">
            <a:avLst/>
          </a:prstGeom>
          <a:noFill/>
          <a:ln w="9525">
            <a:noFill/>
            <a:miter lim="800000"/>
            <a:headEnd/>
            <a:tailEnd/>
          </a:ln>
        </p:spPr>
        <p:txBody>
          <a:bodyPr wrap="none">
            <a:spAutoFit/>
          </a:bodyPr>
          <a:lstStyle/>
          <a:p>
            <a:r>
              <a:rPr lang="en-US" altLang="ja-JP" sz="2800" dirty="0">
                <a:solidFill>
                  <a:schemeClr val="accent1"/>
                </a:solidFill>
                <a:latin typeface="+mn-lt"/>
                <a:ea typeface="+mn-ea"/>
              </a:rPr>
              <a:t>Asynchronous  JavaScript  + XML</a:t>
            </a:r>
            <a:r>
              <a:rPr lang="ja-JP" altLang="en-US" sz="2800" dirty="0">
                <a:solidFill>
                  <a:schemeClr val="accent1"/>
                </a:solidFill>
                <a:latin typeface="+mn-lt"/>
                <a:ea typeface="+mn-ea"/>
              </a:rPr>
              <a:t> </a:t>
            </a:r>
            <a:r>
              <a:rPr lang="en-US" altLang="ja-JP" sz="2800" dirty="0">
                <a:solidFill>
                  <a:schemeClr val="accent1"/>
                </a:solidFill>
                <a:latin typeface="+mn-lt"/>
                <a:ea typeface="+mn-ea"/>
              </a:rPr>
              <a:t>= Ajax</a:t>
            </a:r>
            <a:endParaRPr lang="ja-JP" altLang="en-US" sz="2800" dirty="0">
              <a:solidFill>
                <a:schemeClr val="accent1"/>
              </a:solidFill>
              <a:latin typeface="+mn-lt"/>
              <a:ea typeface="+mn-ea"/>
            </a:endParaRPr>
          </a:p>
        </p:txBody>
      </p:sp>
      <p:sp>
        <p:nvSpPr>
          <p:cNvPr id="6" name="角丸四角形 5"/>
          <p:cNvSpPr/>
          <p:nvPr/>
        </p:nvSpPr>
        <p:spPr>
          <a:xfrm>
            <a:off x="727647" y="4509120"/>
            <a:ext cx="7703923" cy="1643063"/>
          </a:xfrm>
          <a:prstGeom prst="roundRect">
            <a:avLst>
              <a:gd name="adj" fmla="val 0"/>
            </a:avLst>
          </a:prstGeom>
          <a:solidFill>
            <a:schemeClr val="accent3"/>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smtClean="0">
                <a:solidFill>
                  <a:schemeClr val="bg1"/>
                </a:solidFill>
                <a:latin typeface="+mn-lt"/>
                <a:cs typeface="Arial" pitchFamily="34" charset="0"/>
              </a:rPr>
              <a:t>Flash</a:t>
            </a:r>
            <a:r>
              <a:rPr lang="ja-JP" altLang="en-US" sz="2400" dirty="0" smtClean="0">
                <a:solidFill>
                  <a:schemeClr val="bg1"/>
                </a:solidFill>
                <a:latin typeface="+mn-lt"/>
                <a:cs typeface="Arial" pitchFamily="34" charset="0"/>
              </a:rPr>
              <a:t>などのプラグインを使わず、</a:t>
            </a:r>
            <a:endParaRPr lang="en-US" altLang="ja-JP" sz="2400" dirty="0" smtClean="0">
              <a:solidFill>
                <a:schemeClr val="bg1"/>
              </a:solidFill>
              <a:latin typeface="+mn-lt"/>
              <a:cs typeface="Arial" pitchFamily="34" charset="0"/>
            </a:endParaRPr>
          </a:p>
          <a:p>
            <a:pPr algn="ctr">
              <a:defRPr/>
            </a:pPr>
            <a:r>
              <a:rPr lang="en-US" altLang="ja-JP" sz="2400" dirty="0" smtClean="0">
                <a:solidFill>
                  <a:schemeClr val="bg1"/>
                </a:solidFill>
                <a:latin typeface="+mn-lt"/>
                <a:cs typeface="Arial" pitchFamily="34" charset="0"/>
              </a:rPr>
              <a:t>Web</a:t>
            </a:r>
            <a:r>
              <a:rPr lang="ja-JP" altLang="en-US" sz="2400" dirty="0" smtClean="0">
                <a:solidFill>
                  <a:schemeClr val="bg1"/>
                </a:solidFill>
                <a:latin typeface="+mn-lt"/>
                <a:cs typeface="Arial" pitchFamily="34" charset="0"/>
              </a:rPr>
              <a:t> ブラウザ単独で、</a:t>
            </a:r>
            <a:r>
              <a:rPr lang="en-US" altLang="ja-JP" sz="2400" dirty="0" smtClean="0">
                <a:solidFill>
                  <a:schemeClr val="bg1"/>
                </a:solidFill>
                <a:latin typeface="+mn-lt"/>
                <a:cs typeface="Arial" pitchFamily="34" charset="0"/>
              </a:rPr>
              <a:t>PC</a:t>
            </a:r>
            <a:r>
              <a:rPr lang="ja-JP" altLang="en-US" sz="2400" dirty="0" smtClean="0">
                <a:solidFill>
                  <a:schemeClr val="bg1"/>
                </a:solidFill>
                <a:latin typeface="+mn-lt"/>
                <a:cs typeface="Arial" pitchFamily="34" charset="0"/>
              </a:rPr>
              <a:t>にインストールされた</a:t>
            </a:r>
          </a:p>
          <a:p>
            <a:pPr algn="ctr">
              <a:defRPr/>
            </a:pPr>
            <a:r>
              <a:rPr lang="ja-JP" altLang="en-US" sz="2400" dirty="0" smtClean="0">
                <a:solidFill>
                  <a:schemeClr val="bg1"/>
                </a:solidFill>
                <a:latin typeface="+mn-lt"/>
                <a:cs typeface="Arial" pitchFamily="34" charset="0"/>
              </a:rPr>
              <a:t>アプリケーション並みの操作性を実現</a:t>
            </a:r>
          </a:p>
        </p:txBody>
      </p:sp>
      <p:sp>
        <p:nvSpPr>
          <p:cNvPr id="3" name="テキスト ボックス 2"/>
          <p:cNvSpPr txBox="1"/>
          <p:nvPr/>
        </p:nvSpPr>
        <p:spPr>
          <a:xfrm>
            <a:off x="5940152" y="6237312"/>
            <a:ext cx="2624436" cy="276999"/>
          </a:xfrm>
          <a:prstGeom prst="rect">
            <a:avLst/>
          </a:prstGeom>
          <a:noFill/>
        </p:spPr>
        <p:txBody>
          <a:bodyPr wrap="none" rtlCol="0">
            <a:spAutoFit/>
          </a:bodyPr>
          <a:lstStyle/>
          <a:p>
            <a:r>
              <a:rPr kumimoji="1" lang="ja-JP" altLang="en-US" sz="1200">
                <a:latin typeface="+mn-lt"/>
                <a:ea typeface="+mn-ea"/>
              </a:rPr>
              <a:t>＊</a:t>
            </a:r>
            <a:r>
              <a:rPr kumimoji="1" lang="en-US" altLang="ja-JP" sz="1200">
                <a:latin typeface="+mn-lt"/>
                <a:ea typeface="+mn-ea"/>
              </a:rPr>
              <a:t>Java</a:t>
            </a:r>
            <a:r>
              <a:rPr kumimoji="1" lang="ja-JP" altLang="en-US" sz="1200">
                <a:latin typeface="+mn-lt"/>
                <a:ea typeface="+mn-ea"/>
              </a:rPr>
              <a:t>と</a:t>
            </a:r>
            <a:r>
              <a:rPr kumimoji="1" lang="en-US" altLang="ja-JP" sz="1200">
                <a:latin typeface="+mn-lt"/>
                <a:ea typeface="+mn-ea"/>
              </a:rPr>
              <a:t>JavaScript</a:t>
            </a:r>
            <a:r>
              <a:rPr kumimoji="1" lang="ja-JP" altLang="en-US" sz="1200">
                <a:latin typeface="+mn-lt"/>
                <a:ea typeface="+mn-ea"/>
              </a:rPr>
              <a:t>は違うものです</a:t>
            </a:r>
            <a:endParaRPr kumimoji="1" lang="en-US" altLang="ja-JP" sz="1200">
              <a:latin typeface="+mn-lt"/>
              <a:ea typeface="+mn-ea"/>
            </a:endParaRPr>
          </a:p>
        </p:txBody>
      </p:sp>
    </p:spTree>
    <p:extLst>
      <p:ext uri="{BB962C8B-B14F-4D97-AF65-F5344CB8AC3E}">
        <p14:creationId xmlns:p14="http://schemas.microsoft.com/office/powerpoint/2010/main" val="78340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47549"/>
                                        </p:tgtEl>
                                        <p:attrNameLst>
                                          <p:attrName>style.visibility</p:attrName>
                                        </p:attrNameLst>
                                      </p:cBhvr>
                                      <p:to>
                                        <p:strVal val="visible"/>
                                      </p:to>
                                    </p:set>
                                    <p:animEffect transition="in" filter="wipe(up)">
                                      <p:cBhvr>
                                        <p:cTn id="7" dur="500"/>
                                        <p:tgtEl>
                                          <p:spTgt spid="7475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パソコン出荷が半減</a:t>
            </a:r>
            <a:endParaRPr kumimoji="1" lang="ja-JP" altLang="en-US" dirty="0"/>
          </a:p>
        </p:txBody>
      </p:sp>
      <p:pic>
        <p:nvPicPr>
          <p:cNvPr id="4" name="図 3"/>
          <p:cNvPicPr>
            <a:picLocks noChangeAspect="1"/>
          </p:cNvPicPr>
          <p:nvPr/>
        </p:nvPicPr>
        <p:blipFill>
          <a:blip r:embed="rId3"/>
          <a:stretch>
            <a:fillRect/>
          </a:stretch>
        </p:blipFill>
        <p:spPr>
          <a:xfrm>
            <a:off x="1314450" y="1507608"/>
            <a:ext cx="6515100" cy="3162300"/>
          </a:xfrm>
          <a:prstGeom prst="rect">
            <a:avLst/>
          </a:prstGeom>
        </p:spPr>
      </p:pic>
      <p:sp>
        <p:nvSpPr>
          <p:cNvPr id="6" name="正方形/長方形 5"/>
          <p:cNvSpPr/>
          <p:nvPr/>
        </p:nvSpPr>
        <p:spPr>
          <a:xfrm>
            <a:off x="4493846" y="6251222"/>
            <a:ext cx="4572000" cy="276999"/>
          </a:xfrm>
          <a:prstGeom prst="rect">
            <a:avLst/>
          </a:prstGeom>
        </p:spPr>
        <p:txBody>
          <a:bodyPr>
            <a:spAutoFit/>
          </a:bodyPr>
          <a:lstStyle/>
          <a:p>
            <a:r>
              <a:rPr lang="ja-JP" altLang="en-US" sz="1200" dirty="0"/>
              <a:t>http://www.nikkei.com/article/DGXLASFL23HLG_T20C15A3000000/</a:t>
            </a:r>
          </a:p>
        </p:txBody>
      </p:sp>
    </p:spTree>
    <p:extLst>
      <p:ext uri="{BB962C8B-B14F-4D97-AF65-F5344CB8AC3E}">
        <p14:creationId xmlns:p14="http://schemas.microsoft.com/office/powerpoint/2010/main" val="3542119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smtClean="0">
                <a:latin typeface="Arial" charset="0"/>
              </a:rPr>
              <a:t>昔の地図サイト</a:t>
            </a:r>
          </a:p>
        </p:txBody>
      </p:sp>
      <p:pic>
        <p:nvPicPr>
          <p:cNvPr id="44035" name="Picture 3"/>
          <p:cNvPicPr>
            <a:picLocks noChangeAspect="1" noChangeArrowheads="1"/>
          </p:cNvPicPr>
          <p:nvPr/>
        </p:nvPicPr>
        <p:blipFill>
          <a:blip r:embed="rId3"/>
          <a:srcRect/>
          <a:stretch>
            <a:fillRect/>
          </a:stretch>
        </p:blipFill>
        <p:spPr bwMode="auto">
          <a:xfrm>
            <a:off x="457200" y="1074820"/>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正方形/長方形 4"/>
          <p:cNvSpPr/>
          <p:nvPr/>
        </p:nvSpPr>
        <p:spPr bwMode="auto">
          <a:xfrm>
            <a:off x="467544" y="1412776"/>
            <a:ext cx="1440160" cy="576064"/>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正方形/長方形 5"/>
          <p:cNvSpPr/>
          <p:nvPr/>
        </p:nvSpPr>
        <p:spPr bwMode="auto">
          <a:xfrm>
            <a:off x="467544" y="2348880"/>
            <a:ext cx="2592288" cy="1224136"/>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四方向矢印 9"/>
          <p:cNvSpPr/>
          <p:nvPr/>
        </p:nvSpPr>
        <p:spPr bwMode="auto">
          <a:xfrm>
            <a:off x="8117177" y="5539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3" name="図形グループ 2"/>
          <p:cNvGrpSpPr/>
          <p:nvPr/>
        </p:nvGrpSpPr>
        <p:grpSpPr>
          <a:xfrm>
            <a:off x="457200" y="1074820"/>
            <a:ext cx="8343900" cy="5114925"/>
            <a:chOff x="-913192" y="690859"/>
            <a:chExt cx="8343900" cy="5114925"/>
          </a:xfrm>
        </p:grpSpPr>
        <p:pic>
          <p:nvPicPr>
            <p:cNvPr id="44036" name="Picture 4"/>
            <p:cNvPicPr>
              <a:picLocks noChangeAspect="1" noChangeArrowheads="1"/>
            </p:cNvPicPr>
            <p:nvPr/>
          </p:nvPicPr>
          <p:blipFill>
            <a:blip r:embed="rId4"/>
            <a:srcRect/>
            <a:stretch>
              <a:fillRect/>
            </a:stretch>
          </p:blipFill>
          <p:spPr bwMode="auto">
            <a:xfrm>
              <a:off x="-913192" y="690859"/>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1" name="四方向矢印 10"/>
            <p:cNvSpPr/>
            <p:nvPr/>
          </p:nvSpPr>
          <p:spPr bwMode="auto">
            <a:xfrm>
              <a:off x="6745577" y="5158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 name="正方形/長方形 1"/>
          <p:cNvSpPr/>
          <p:nvPr/>
        </p:nvSpPr>
        <p:spPr>
          <a:xfrm>
            <a:off x="467544" y="1412776"/>
            <a:ext cx="1594113" cy="57606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4016" y="2312069"/>
            <a:ext cx="2602632" cy="94553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13586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0"/>
            <a:ext cx="7458075" cy="592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071563"/>
            <a:ext cx="8353425"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989138"/>
            <a:ext cx="3643312"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8" name="正方形/長方形 7"/>
          <p:cNvSpPr>
            <a:spLocks noChangeArrowheads="1"/>
          </p:cNvSpPr>
          <p:nvPr/>
        </p:nvSpPr>
        <p:spPr bwMode="auto">
          <a:xfrm>
            <a:off x="0" y="1"/>
            <a:ext cx="9144000" cy="838200"/>
          </a:xfrm>
          <a:prstGeom prst="rect">
            <a:avLst/>
          </a:prstGeom>
          <a:solidFill>
            <a:schemeClr val="bg1"/>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199" name="正方形/長方形 8"/>
          <p:cNvSpPr>
            <a:spLocks noChangeArrowheads="1"/>
          </p:cNvSpPr>
          <p:nvPr/>
        </p:nvSpPr>
        <p:spPr bwMode="auto">
          <a:xfrm>
            <a:off x="8643938" y="1071563"/>
            <a:ext cx="500062" cy="5500687"/>
          </a:xfrm>
          <a:prstGeom prst="rect">
            <a:avLst/>
          </a:prstGeom>
          <a:solidFill>
            <a:schemeClr val="bg1"/>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200" name="正方形/長方形 10"/>
          <p:cNvSpPr>
            <a:spLocks noChangeArrowheads="1"/>
          </p:cNvSpPr>
          <p:nvPr/>
        </p:nvSpPr>
        <p:spPr bwMode="auto">
          <a:xfrm>
            <a:off x="0" y="5929313"/>
            <a:ext cx="9144000" cy="714375"/>
          </a:xfrm>
          <a:prstGeom prst="rect">
            <a:avLst/>
          </a:prstGeom>
          <a:solidFill>
            <a:schemeClr val="bg1"/>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12" name="Rectangle 16"/>
          <p:cNvSpPr>
            <a:spLocks noChangeArrowheads="1"/>
          </p:cNvSpPr>
          <p:nvPr/>
        </p:nvSpPr>
        <p:spPr bwMode="auto">
          <a:xfrm>
            <a:off x="0" y="-1"/>
            <a:ext cx="9144000" cy="1071563"/>
          </a:xfrm>
          <a:prstGeom prst="rect">
            <a:avLst/>
          </a:prstGeom>
          <a:solidFill>
            <a:srgbClr val="FFFFFF"/>
          </a:solidFill>
          <a:ln>
            <a:noFill/>
          </a:ln>
          <a:extLst/>
        </p:spPr>
        <p:txBody>
          <a:bodyPr wrap="none" anchor="ctr"/>
          <a:lstStyle/>
          <a:p>
            <a:endParaRPr lang="ja-JP" altLang="en-US">
              <a:solidFill>
                <a:schemeClr val="bg1"/>
              </a:solidFill>
            </a:endParaRPr>
          </a:p>
        </p:txBody>
      </p:sp>
      <p:sp>
        <p:nvSpPr>
          <p:cNvPr id="8194" name="タイトル 1"/>
          <p:cNvSpPr>
            <a:spLocks noGrp="1"/>
          </p:cNvSpPr>
          <p:nvPr>
            <p:ph type="title"/>
          </p:nvPr>
        </p:nvSpPr>
        <p:spPr/>
        <p:txBody>
          <a:bodyPr/>
          <a:lstStyle/>
          <a:p>
            <a:r>
              <a:rPr lang="en-US" altLang="ja-JP" dirty="0" smtClean="0"/>
              <a:t>Ajax</a:t>
            </a:r>
            <a:r>
              <a:rPr lang="ja-JP" altLang="en-US" dirty="0" smtClean="0"/>
              <a:t> を使った地図サイト</a:t>
            </a:r>
          </a:p>
        </p:txBody>
      </p:sp>
      <p:sp>
        <p:nvSpPr>
          <p:cNvPr id="2" name="正方形/長方形 1"/>
          <p:cNvSpPr/>
          <p:nvPr/>
        </p:nvSpPr>
        <p:spPr>
          <a:xfrm>
            <a:off x="357188" y="1071562"/>
            <a:ext cx="8353425" cy="5110670"/>
          </a:xfrm>
          <a:prstGeom prst="rect">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809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5E-6 4.91329E-6 L -0.10938 0.09942 " pathEditMode="relative" rAng="0" ptsTypes="AA">
                                      <p:cBhvr>
                                        <p:cTn id="6" dur="2000" fill="hold"/>
                                        <p:tgtEl>
                                          <p:spTgt spid="45060"/>
                                        </p:tgtEl>
                                        <p:attrNameLst>
                                          <p:attrName>ppt_x</p:attrName>
                                          <p:attrName>ppt_y</p:attrName>
                                        </p:attrNameLst>
                                      </p:cBhvr>
                                      <p:rCtr x="-5469" y="49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3"/>
          <p:cNvSpPr>
            <a:spLocks noGrp="1"/>
          </p:cNvSpPr>
          <p:nvPr>
            <p:ph type="title"/>
          </p:nvPr>
        </p:nvSpPr>
        <p:spPr/>
        <p:txBody>
          <a:bodyPr/>
          <a:lstStyle/>
          <a:p>
            <a:r>
              <a:rPr lang="en-US" altLang="ja-JP" smtClean="0">
                <a:latin typeface="Arial" charset="0"/>
              </a:rPr>
              <a:t>Ajax</a:t>
            </a:r>
            <a:r>
              <a:rPr lang="ja-JP" altLang="en-US" smtClean="0">
                <a:latin typeface="Arial" charset="0"/>
              </a:rPr>
              <a:t> の意義</a:t>
            </a:r>
          </a:p>
        </p:txBody>
      </p:sp>
      <p:pic>
        <p:nvPicPr>
          <p:cNvPr id="11267" name="Picture 4" descr="j02525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5" y="3929063"/>
            <a:ext cx="1671638" cy="176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角丸四角形 5"/>
          <p:cNvSpPr/>
          <p:nvPr/>
        </p:nvSpPr>
        <p:spPr>
          <a:xfrm>
            <a:off x="285750" y="1285875"/>
            <a:ext cx="3214688" cy="1643063"/>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latin typeface="+mj-lt"/>
                <a:ea typeface="+mj-ea"/>
              </a:rPr>
              <a:t>標準の</a:t>
            </a:r>
            <a:r>
              <a:rPr lang="en-US" altLang="ja-JP" sz="2400" dirty="0" smtClean="0">
                <a:solidFill>
                  <a:schemeClr val="bg1"/>
                </a:solidFill>
                <a:latin typeface="+mj-lt"/>
                <a:ea typeface="+mj-ea"/>
              </a:rPr>
              <a:t>Web</a:t>
            </a:r>
            <a:r>
              <a:rPr lang="ja-JP" altLang="en-US" sz="2400" dirty="0" smtClean="0">
                <a:solidFill>
                  <a:schemeClr val="bg1"/>
                </a:solidFill>
                <a:latin typeface="+mj-lt"/>
                <a:ea typeface="+mj-ea"/>
              </a:rPr>
              <a:t> ブラウザで独立</a:t>
            </a:r>
            <a:r>
              <a:rPr lang="ja-JP" altLang="en-US" sz="2400" dirty="0">
                <a:solidFill>
                  <a:schemeClr val="bg1"/>
                </a:solidFill>
                <a:latin typeface="+mj-lt"/>
                <a:ea typeface="+mj-ea"/>
              </a:rPr>
              <a:t>アプリ並み</a:t>
            </a:r>
            <a:r>
              <a:rPr lang="ja-JP" altLang="en-US" sz="2400" dirty="0" smtClean="0">
                <a:solidFill>
                  <a:schemeClr val="bg1"/>
                </a:solidFill>
                <a:latin typeface="+mj-lt"/>
                <a:ea typeface="+mj-ea"/>
              </a:rPr>
              <a:t>の操作性</a:t>
            </a:r>
            <a:r>
              <a:rPr lang="ja-JP" altLang="en-US" sz="2400" dirty="0">
                <a:solidFill>
                  <a:schemeClr val="bg1"/>
                </a:solidFill>
                <a:latin typeface="+mj-lt"/>
                <a:ea typeface="+mj-ea"/>
              </a:rPr>
              <a:t>を実現できる</a:t>
            </a:r>
          </a:p>
        </p:txBody>
      </p:sp>
      <p:grpSp>
        <p:nvGrpSpPr>
          <p:cNvPr id="2" name="グループ化 14"/>
          <p:cNvGrpSpPr>
            <a:grpSpLocks/>
          </p:cNvGrpSpPr>
          <p:nvPr/>
        </p:nvGrpSpPr>
        <p:grpSpPr bwMode="auto">
          <a:xfrm>
            <a:off x="3500439" y="1285875"/>
            <a:ext cx="5357812" cy="1643063"/>
            <a:chOff x="3500431" y="1285860"/>
            <a:chExt cx="5357849" cy="1643074"/>
          </a:xfrm>
        </p:grpSpPr>
        <p:sp>
          <p:nvSpPr>
            <p:cNvPr id="7" name="角丸四角形 6"/>
            <p:cNvSpPr/>
            <p:nvPr/>
          </p:nvSpPr>
          <p:spPr>
            <a:xfrm>
              <a:off x="4000496" y="1285860"/>
              <a:ext cx="4857784" cy="1643074"/>
            </a:xfrm>
            <a:prstGeom prst="roundRect">
              <a:avLst>
                <a:gd name="adj" fmla="val 0"/>
              </a:avLst>
            </a:prstGeom>
            <a:solidFill>
              <a:schemeClr val="accent6">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mj-lt"/>
                  <a:ea typeface="+mj-ea"/>
                </a:rPr>
                <a:t>クライアントアプリやプラグイン無しで高度な対話型のシステムを構築可能</a:t>
              </a:r>
            </a:p>
            <a:p>
              <a:pPr algn="ctr">
                <a:defRPr/>
              </a:pPr>
              <a:r>
                <a:rPr lang="en-US" altLang="ja-JP" sz="2000" dirty="0" smtClean="0">
                  <a:solidFill>
                    <a:schemeClr val="bg1"/>
                  </a:solidFill>
                  <a:latin typeface="+mj-lt"/>
                  <a:ea typeface="+mj-ea"/>
                </a:rPr>
                <a:t>(</a:t>
              </a:r>
              <a:r>
                <a:rPr lang="ja-JP" altLang="en-US" sz="2000" dirty="0" smtClean="0">
                  <a:solidFill>
                    <a:schemeClr val="bg1"/>
                  </a:solidFill>
                  <a:latin typeface="+mj-lt"/>
                  <a:ea typeface="+mj-ea"/>
                </a:rPr>
                <a:t>＝特定の企業の技術に頼らない</a:t>
              </a:r>
              <a:r>
                <a:rPr lang="en-US" altLang="ja-JP" sz="2000" dirty="0" smtClean="0">
                  <a:solidFill>
                    <a:schemeClr val="bg1"/>
                  </a:solidFill>
                  <a:latin typeface="+mj-lt"/>
                  <a:ea typeface="+mj-ea"/>
                </a:rPr>
                <a:t>)</a:t>
              </a:r>
              <a:endParaRPr lang="ja-JP" altLang="en-US" sz="2000" dirty="0">
                <a:solidFill>
                  <a:schemeClr val="bg1"/>
                </a:solidFill>
                <a:latin typeface="+mj-lt"/>
                <a:ea typeface="+mj-ea"/>
              </a:endParaRPr>
            </a:p>
          </p:txBody>
        </p:sp>
        <p:sp>
          <p:nvSpPr>
            <p:cNvPr id="8" name="右矢印 7"/>
            <p:cNvSpPr/>
            <p:nvPr/>
          </p:nvSpPr>
          <p:spPr bwMode="auto">
            <a:xfrm>
              <a:off x="3500431" y="1643050"/>
              <a:ext cx="500065" cy="928693"/>
            </a:xfrm>
            <a:prstGeom prst="rightArrow">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grpSp>
        <p:nvGrpSpPr>
          <p:cNvPr id="3" name="グループ化 14"/>
          <p:cNvGrpSpPr>
            <a:grpSpLocks/>
          </p:cNvGrpSpPr>
          <p:nvPr/>
        </p:nvGrpSpPr>
        <p:grpSpPr bwMode="auto">
          <a:xfrm>
            <a:off x="4000500" y="2928938"/>
            <a:ext cx="4857750" cy="2071687"/>
            <a:chOff x="4000500" y="2928938"/>
            <a:chExt cx="4857750" cy="2071687"/>
          </a:xfrm>
        </p:grpSpPr>
        <p:sp>
          <p:nvSpPr>
            <p:cNvPr id="11" name="角丸四角形 10"/>
            <p:cNvSpPr/>
            <p:nvPr/>
          </p:nvSpPr>
          <p:spPr bwMode="auto">
            <a:xfrm>
              <a:off x="4000500" y="4429125"/>
              <a:ext cx="4857750" cy="571500"/>
            </a:xfrm>
            <a:prstGeom prst="roundRect">
              <a:avLst>
                <a:gd name="adj" fmla="val 0"/>
              </a:avLst>
            </a:prstGeom>
            <a:solidFill>
              <a:srgbClr val="00B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mj-lt"/>
                  <a:ea typeface="+mj-ea"/>
                </a:rPr>
                <a:t>クラウド </a:t>
              </a:r>
              <a:r>
                <a:rPr lang="ja-JP" altLang="en-US" sz="2000" dirty="0" smtClean="0">
                  <a:solidFill>
                    <a:schemeClr val="bg1"/>
                  </a:solidFill>
                  <a:latin typeface="+mj-lt"/>
                  <a:ea typeface="+mj-ea"/>
                </a:rPr>
                <a:t>コンピューティングへのシフト</a:t>
              </a:r>
              <a:endParaRPr lang="ja-JP" altLang="en-US" sz="2000" dirty="0">
                <a:solidFill>
                  <a:schemeClr val="bg1"/>
                </a:solidFill>
                <a:latin typeface="+mj-lt"/>
                <a:ea typeface="+mj-ea"/>
              </a:endParaRPr>
            </a:p>
          </p:txBody>
        </p:sp>
        <p:sp>
          <p:nvSpPr>
            <p:cNvPr id="9" name="右矢印 8"/>
            <p:cNvSpPr/>
            <p:nvPr/>
          </p:nvSpPr>
          <p:spPr bwMode="auto">
            <a:xfrm rot="5400000">
              <a:off x="5679280" y="2607470"/>
              <a:ext cx="1500189" cy="2143125"/>
            </a:xfrm>
            <a:prstGeom prst="rightArrow">
              <a:avLst>
                <a:gd name="adj1" fmla="val 50000"/>
                <a:gd name="adj2" fmla="val 23286"/>
              </a:avLst>
            </a:prstGeom>
            <a:solidFill>
              <a:srgbClr val="00B050"/>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sp>
        <p:nvSpPr>
          <p:cNvPr id="10" name="角丸四角形 9"/>
          <p:cNvSpPr/>
          <p:nvPr/>
        </p:nvSpPr>
        <p:spPr bwMode="auto">
          <a:xfrm>
            <a:off x="4000500" y="3214686"/>
            <a:ext cx="4857750" cy="785818"/>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システム</a:t>
            </a: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アプリ</a:t>
            </a: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サービスの</a:t>
            </a:r>
            <a:r>
              <a:rPr lang="en-US" altLang="ja-JP" sz="2000" dirty="0" smtClean="0">
                <a:solidFill>
                  <a:schemeClr val="bg1"/>
                </a:solidFill>
                <a:latin typeface="+mj-lt"/>
                <a:ea typeface="+mj-ea"/>
              </a:rPr>
              <a:t>UI</a:t>
            </a:r>
            <a:r>
              <a:rPr lang="ja-JP" altLang="en-US" sz="2000" dirty="0" smtClean="0">
                <a:solidFill>
                  <a:schemeClr val="bg1"/>
                </a:solidFill>
                <a:latin typeface="+mj-lt"/>
                <a:ea typeface="+mj-ea"/>
              </a:rPr>
              <a:t>を劇的に改善</a:t>
            </a:r>
            <a:endParaRPr lang="ja-JP" altLang="en-US" sz="2000" dirty="0">
              <a:solidFill>
                <a:schemeClr val="bg1"/>
              </a:solidFill>
              <a:latin typeface="+mj-lt"/>
              <a:ea typeface="+mj-ea"/>
            </a:endParaRPr>
          </a:p>
        </p:txBody>
      </p:sp>
      <p:grpSp>
        <p:nvGrpSpPr>
          <p:cNvPr id="4" name="グループ化 16"/>
          <p:cNvGrpSpPr>
            <a:grpSpLocks/>
          </p:cNvGrpSpPr>
          <p:nvPr/>
        </p:nvGrpSpPr>
        <p:grpSpPr bwMode="auto">
          <a:xfrm>
            <a:off x="4000500" y="5000622"/>
            <a:ext cx="4857750" cy="1143001"/>
            <a:chOff x="4000496" y="5000633"/>
            <a:chExt cx="4857756" cy="1142992"/>
          </a:xfrm>
        </p:grpSpPr>
        <p:sp>
          <p:nvSpPr>
            <p:cNvPr id="13" name="正方形/長方形 12"/>
            <p:cNvSpPr/>
            <p:nvPr/>
          </p:nvSpPr>
          <p:spPr bwMode="auto">
            <a:xfrm>
              <a:off x="4000496" y="5395919"/>
              <a:ext cx="4857756" cy="747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latin typeface="+mj-lt"/>
                  <a:ea typeface="+mj-ea"/>
                </a:rPr>
                <a:t>クラウドのクライアントとしての</a:t>
              </a:r>
              <a:endParaRPr lang="en-US" altLang="ja-JP" dirty="0">
                <a:solidFill>
                  <a:schemeClr val="bg1"/>
                </a:solidFill>
                <a:latin typeface="+mj-lt"/>
                <a:ea typeface="+mj-ea"/>
              </a:endParaRPr>
            </a:p>
            <a:p>
              <a:pPr algn="ctr">
                <a:defRPr/>
              </a:pPr>
              <a:r>
                <a:rPr lang="en-US" altLang="ja-JP" dirty="0">
                  <a:solidFill>
                    <a:schemeClr val="bg1"/>
                  </a:solidFill>
                  <a:latin typeface="+mj-lt"/>
                  <a:ea typeface="+mj-ea"/>
                </a:rPr>
                <a:t>Web</a:t>
              </a:r>
              <a:r>
                <a:rPr lang="ja-JP" altLang="en-US" dirty="0">
                  <a:solidFill>
                    <a:schemeClr val="bg1"/>
                  </a:solidFill>
                  <a:latin typeface="+mj-lt"/>
                  <a:ea typeface="+mj-ea"/>
                </a:rPr>
                <a:t> ブラウザーの重要性が増大</a:t>
              </a:r>
            </a:p>
          </p:txBody>
        </p:sp>
        <p:sp>
          <p:nvSpPr>
            <p:cNvPr id="12297" name="下矢印 9"/>
            <p:cNvSpPr>
              <a:spLocks noChangeArrowheads="1"/>
            </p:cNvSpPr>
            <p:nvPr/>
          </p:nvSpPr>
          <p:spPr bwMode="auto">
            <a:xfrm>
              <a:off x="5286380" y="5000633"/>
              <a:ext cx="2286016" cy="395286"/>
            </a:xfrm>
            <a:prstGeom prst="downArrow">
              <a:avLst>
                <a:gd name="adj1" fmla="val 50000"/>
                <a:gd name="adj2" fmla="val 50000"/>
              </a:avLst>
            </a:prstGeom>
            <a:solidFill>
              <a:schemeClr val="accent3"/>
            </a:solidFill>
            <a:ln w="38100" algn="ctr">
              <a:noFill/>
              <a:round/>
              <a:headEnd/>
              <a:tailEnd/>
            </a:ln>
          </p:spPr>
          <p:txBody>
            <a:bodyPr anchor="ctr"/>
            <a:lstStyle/>
            <a:p>
              <a:pPr>
                <a:spcBef>
                  <a:spcPct val="20000"/>
                </a:spcBef>
                <a:defRPr/>
              </a:pPr>
              <a:endParaRPr kumimoji="0" lang="ja-JP" altLang="en-US" sz="1100">
                <a:solidFill>
                  <a:srgbClr val="484848"/>
                </a:solidFill>
                <a:latin typeface="+mj-lt"/>
                <a:ea typeface="+mj-ea"/>
              </a:endParaRPr>
            </a:p>
          </p:txBody>
        </p:sp>
      </p:grpSp>
    </p:spTree>
    <p:extLst>
      <p:ext uri="{BB962C8B-B14F-4D97-AF65-F5344CB8AC3E}">
        <p14:creationId xmlns:p14="http://schemas.microsoft.com/office/powerpoint/2010/main" val="549140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auto">
          <a:xfrm>
            <a:off x="532793" y="4310329"/>
            <a:ext cx="8075240" cy="773191"/>
          </a:xfrm>
          <a:prstGeom prst="rect">
            <a:avLst/>
          </a:prstGeom>
          <a:solidFill>
            <a:schemeClr val="accent4"/>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JavaScript</a:t>
            </a:r>
            <a:r>
              <a:rPr kumimoji="0" lang="ja-JP" altLang="en-US" sz="3200" dirty="0">
                <a:solidFill>
                  <a:schemeClr val="bg1"/>
                </a:solidFill>
                <a:latin typeface="+mn-lt"/>
                <a:ea typeface="+mn-ea"/>
              </a:rPr>
              <a:t>実行速度</a:t>
            </a:r>
            <a:r>
              <a:rPr kumimoji="0" lang="ja-JP" altLang="en-US" sz="3200" dirty="0" smtClean="0">
                <a:solidFill>
                  <a:schemeClr val="bg1"/>
                </a:solidFill>
                <a:latin typeface="+mn-lt"/>
                <a:ea typeface="+mn-ea"/>
              </a:rPr>
              <a:t>の向上</a:t>
            </a:r>
            <a:endParaRPr kumimoji="0" lang="ja-JP" altLang="en-US" sz="3200" b="0" i="0" u="none" strike="noStrike" cap="none" normalizeH="0" dirty="0" smtClean="0">
              <a:ln>
                <a:noFill/>
              </a:ln>
              <a:solidFill>
                <a:schemeClr val="bg1"/>
              </a:solidFill>
              <a:effectLst/>
              <a:latin typeface="+mn-lt"/>
              <a:ea typeface="+mn-ea"/>
            </a:endParaRPr>
          </a:p>
        </p:txBody>
      </p:sp>
      <p:sp>
        <p:nvSpPr>
          <p:cNvPr id="14" name="正方形/長方形 13"/>
          <p:cNvSpPr/>
          <p:nvPr/>
        </p:nvSpPr>
        <p:spPr bwMode="auto">
          <a:xfrm>
            <a:off x="532793" y="157141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Mozilla Firefox</a:t>
            </a:r>
            <a:endParaRPr kumimoji="0" lang="ja-JP" altLang="en-US" sz="3200" b="0" i="0" u="none" strike="noStrike" cap="none" normalizeH="0" dirty="0" smtClean="0">
              <a:ln>
                <a:noFill/>
              </a:ln>
              <a:solidFill>
                <a:srgbClr val="3366FF"/>
              </a:solidFill>
              <a:effectLst/>
              <a:latin typeface="+mn-lt"/>
              <a:ea typeface="+mn-ea"/>
            </a:endParaRPr>
          </a:p>
        </p:txBody>
      </p:sp>
      <p:sp>
        <p:nvSpPr>
          <p:cNvPr id="15" name="正方形/長方形 14"/>
          <p:cNvSpPr/>
          <p:nvPr/>
        </p:nvSpPr>
        <p:spPr bwMode="auto">
          <a:xfrm>
            <a:off x="532793" y="2234186"/>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Apple Safari</a:t>
            </a:r>
            <a:endParaRPr kumimoji="0" lang="ja-JP" altLang="en-US" sz="3200" b="0" i="0" u="none" strike="noStrike" cap="none" normalizeH="0" dirty="0" smtClean="0">
              <a:ln>
                <a:noFill/>
              </a:ln>
              <a:solidFill>
                <a:srgbClr val="3366FF"/>
              </a:solidFill>
              <a:effectLst/>
              <a:latin typeface="+mn-lt"/>
              <a:ea typeface="+mn-ea"/>
            </a:endParaRPr>
          </a:p>
        </p:txBody>
      </p:sp>
      <p:sp>
        <p:nvSpPr>
          <p:cNvPr id="16" name="正方形/長方形 15"/>
          <p:cNvSpPr/>
          <p:nvPr/>
        </p:nvSpPr>
        <p:spPr bwMode="auto">
          <a:xfrm>
            <a:off x="532793" y="2896955"/>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Google Chrome</a:t>
            </a:r>
            <a:endParaRPr kumimoji="0" lang="ja-JP" altLang="en-US" sz="3200" b="0" i="0" u="none" strike="noStrike" cap="none" normalizeH="0" dirty="0" smtClean="0">
              <a:ln>
                <a:noFill/>
              </a:ln>
              <a:solidFill>
                <a:srgbClr val="3366FF"/>
              </a:solidFill>
              <a:effectLst/>
              <a:latin typeface="+mn-lt"/>
              <a:ea typeface="+mn-ea"/>
            </a:endParaRPr>
          </a:p>
        </p:txBody>
      </p:sp>
      <p:sp>
        <p:nvSpPr>
          <p:cNvPr id="17" name="正方形/長方形 16"/>
          <p:cNvSpPr/>
          <p:nvPr/>
        </p:nvSpPr>
        <p:spPr bwMode="auto">
          <a:xfrm>
            <a:off x="532793" y="3559724"/>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Opera Software OPERA</a:t>
            </a:r>
            <a:endParaRPr kumimoji="0" lang="ja-JP" altLang="en-US" sz="3200" b="0" i="0" u="none" strike="noStrike" cap="none" normalizeH="0" dirty="0" smtClean="0">
              <a:ln>
                <a:noFill/>
              </a:ln>
              <a:solidFill>
                <a:srgbClr val="3366FF"/>
              </a:solidFill>
              <a:effectLst/>
              <a:latin typeface="+mn-lt"/>
              <a:ea typeface="+mn-ea"/>
            </a:endParaRPr>
          </a:p>
        </p:txBody>
      </p:sp>
      <p:sp>
        <p:nvSpPr>
          <p:cNvPr id="18" name="正方形/長方形 17"/>
          <p:cNvSpPr/>
          <p:nvPr/>
        </p:nvSpPr>
        <p:spPr bwMode="auto">
          <a:xfrm>
            <a:off x="532793" y="90864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r>
              <a:rPr lang="en-US" altLang="ja-JP" sz="3200" dirty="0" smtClean="0">
                <a:solidFill>
                  <a:srgbClr val="3366FF"/>
                </a:solidFill>
              </a:rPr>
              <a:t>  Microsoft Internet Explorer</a:t>
            </a:r>
            <a:endParaRPr lang="en-US" altLang="ja-JP" sz="3200" dirty="0">
              <a:solidFill>
                <a:srgbClr val="3366FF"/>
              </a:solidFill>
            </a:endParaRPr>
          </a:p>
        </p:txBody>
      </p:sp>
      <p:grpSp>
        <p:nvGrpSpPr>
          <p:cNvPr id="4" name="グループ化 3"/>
          <p:cNvGrpSpPr/>
          <p:nvPr/>
        </p:nvGrpSpPr>
        <p:grpSpPr>
          <a:xfrm>
            <a:off x="532793" y="5042497"/>
            <a:ext cx="8075240" cy="1358900"/>
            <a:chOff x="532793" y="5042497"/>
            <a:chExt cx="8075240" cy="1358900"/>
          </a:xfrm>
        </p:grpSpPr>
        <p:sp>
          <p:nvSpPr>
            <p:cNvPr id="12" name="正方形/長方形 11"/>
            <p:cNvSpPr/>
            <p:nvPr/>
          </p:nvSpPr>
          <p:spPr bwMode="auto">
            <a:xfrm>
              <a:off x="532793" y="5628206"/>
              <a:ext cx="8075240" cy="773191"/>
            </a:xfrm>
            <a:prstGeom prst="rect">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smtClean="0">
                  <a:solidFill>
                    <a:schemeClr val="bg1"/>
                  </a:solidFill>
                  <a:latin typeface="+mn-lt"/>
                  <a:ea typeface="+mn-ea"/>
                </a:rPr>
                <a:t>Ajax</a:t>
              </a:r>
              <a:r>
                <a:rPr kumimoji="0" lang="ja-JP" altLang="en-US" sz="3200" dirty="0" smtClean="0">
                  <a:solidFill>
                    <a:schemeClr val="bg1"/>
                  </a:solidFill>
                  <a:latin typeface="+mn-lt"/>
                  <a:ea typeface="+mn-ea"/>
                </a:rPr>
                <a:t>の操作性と</a:t>
              </a:r>
              <a:r>
                <a:rPr kumimoji="0" lang="ja-JP" altLang="en-US" sz="3200" b="0" i="0" u="none" strike="noStrike" cap="none" normalizeH="0" dirty="0" smtClean="0">
                  <a:ln>
                    <a:noFill/>
                  </a:ln>
                  <a:solidFill>
                    <a:schemeClr val="bg1"/>
                  </a:solidFill>
                  <a:effectLst/>
                  <a:latin typeface="+mn-lt"/>
                  <a:ea typeface="+mn-ea"/>
                </a:rPr>
                <a:t>快適さを向上</a:t>
              </a:r>
            </a:p>
          </p:txBody>
        </p:sp>
        <p:sp>
          <p:nvSpPr>
            <p:cNvPr id="13" name="下矢印 12"/>
            <p:cNvSpPr/>
            <p:nvPr/>
          </p:nvSpPr>
          <p:spPr bwMode="auto">
            <a:xfrm>
              <a:off x="3341105" y="5042497"/>
              <a:ext cx="2448272" cy="641350"/>
            </a:xfrm>
            <a:prstGeom prst="downArrow">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grpSp>
      <p:pic>
        <p:nvPicPr>
          <p:cNvPr id="2" name="図 1" descr="firefox-256.jpg"/>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588812" y="1613070"/>
            <a:ext cx="480820" cy="480820"/>
          </a:xfrm>
          <a:prstGeom prst="rect">
            <a:avLst/>
          </a:prstGeom>
        </p:spPr>
      </p:pic>
      <p:pic>
        <p:nvPicPr>
          <p:cNvPr id="3" name="図 2" descr="download-internet-explore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812" y="993163"/>
            <a:ext cx="480820" cy="423484"/>
          </a:xfrm>
          <a:prstGeom prst="rect">
            <a:avLst/>
          </a:prstGeom>
        </p:spPr>
      </p:pic>
      <p:pic>
        <p:nvPicPr>
          <p:cNvPr id="19" name="図 18" descr="safari-logo-lg.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8812" y="2265445"/>
            <a:ext cx="491145" cy="542014"/>
          </a:xfrm>
          <a:prstGeom prst="rect">
            <a:avLst/>
          </a:prstGeom>
        </p:spPr>
      </p:pic>
      <p:pic>
        <p:nvPicPr>
          <p:cNvPr id="20" name="図 19" descr="url.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9302" y="3606867"/>
            <a:ext cx="476780" cy="476780"/>
          </a:xfrm>
          <a:prstGeom prst="rect">
            <a:avLst/>
          </a:prstGeom>
        </p:spPr>
      </p:pic>
      <p:pic>
        <p:nvPicPr>
          <p:cNvPr id="21" name="図 20" descr="chrome-logo-2011-04-27.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2455" y="2928706"/>
            <a:ext cx="1028700" cy="514350"/>
          </a:xfrm>
          <a:prstGeom prst="rect">
            <a:avLst/>
          </a:prstGeom>
        </p:spPr>
      </p:pic>
      <p:sp>
        <p:nvSpPr>
          <p:cNvPr id="22" name="タイトル 21"/>
          <p:cNvSpPr>
            <a:spLocks noGrp="1"/>
          </p:cNvSpPr>
          <p:nvPr>
            <p:ph type="title"/>
          </p:nvPr>
        </p:nvSpPr>
        <p:spPr/>
        <p:txBody>
          <a:bodyPr/>
          <a:lstStyle/>
          <a:p>
            <a:r>
              <a:rPr kumimoji="1" lang="ja-JP" altLang="en-US" dirty="0" smtClean="0"/>
              <a:t>ブラウザーの進化と</a:t>
            </a:r>
            <a:r>
              <a:rPr kumimoji="1" lang="en-US" altLang="ja-JP" dirty="0" smtClean="0"/>
              <a:t>Ajax</a:t>
            </a:r>
            <a:endParaRPr kumimoji="1" lang="ja-JP" altLang="en-US" dirty="0"/>
          </a:p>
        </p:txBody>
      </p:sp>
    </p:spTree>
    <p:extLst>
      <p:ext uri="{BB962C8B-B14F-4D97-AF65-F5344CB8AC3E}">
        <p14:creationId xmlns:p14="http://schemas.microsoft.com/office/powerpoint/2010/main" val="9282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IE9</a:t>
            </a:r>
            <a:r>
              <a:rPr lang="ja-JP" altLang="en-US" dirty="0"/>
              <a:t>の</a:t>
            </a:r>
            <a:r>
              <a:rPr lang="en-US" altLang="ja-JP" dirty="0"/>
              <a:t>JavaScript</a:t>
            </a:r>
            <a:r>
              <a:rPr lang="ja-JP" altLang="en-US" dirty="0"/>
              <a:t>は</a:t>
            </a:r>
            <a:r>
              <a:rPr lang="en-US" altLang="ja-JP" dirty="0"/>
              <a:t>IE6</a:t>
            </a:r>
            <a:r>
              <a:rPr lang="ja-JP" altLang="en-US" dirty="0"/>
              <a:t>と比較して</a:t>
            </a:r>
            <a:r>
              <a:rPr lang="en-US" altLang="ja-JP" dirty="0"/>
              <a:t>70</a:t>
            </a:r>
            <a:r>
              <a:rPr lang="ja-JP" altLang="en-US" dirty="0"/>
              <a:t>倍速い</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80728"/>
            <a:ext cx="5782592" cy="51325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正方形/長方形 2"/>
          <p:cNvSpPr/>
          <p:nvPr/>
        </p:nvSpPr>
        <p:spPr>
          <a:xfrm>
            <a:off x="5292080" y="6263734"/>
            <a:ext cx="3790888" cy="261610"/>
          </a:xfrm>
          <a:prstGeom prst="rect">
            <a:avLst/>
          </a:prstGeom>
        </p:spPr>
        <p:txBody>
          <a:bodyPr wrap="square">
            <a:spAutoFit/>
          </a:bodyPr>
          <a:lstStyle/>
          <a:p>
            <a:pPr algn="r"/>
            <a:r>
              <a:rPr lang="en-US" altLang="ja-JP" sz="1100" dirty="0"/>
              <a:t>http://news.mynavi.jp/articles/2010/09/21/ie9/001.html</a:t>
            </a:r>
            <a:endParaRPr lang="ja-JP" altLang="en-US" sz="1100" dirty="0"/>
          </a:p>
        </p:txBody>
      </p:sp>
    </p:spTree>
    <p:extLst>
      <p:ext uri="{BB962C8B-B14F-4D97-AF65-F5344CB8AC3E}">
        <p14:creationId xmlns:p14="http://schemas.microsoft.com/office/powerpoint/2010/main" val="1866151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latin typeface="Arial"/>
                <a:ea typeface="HGP創英角ｺﾞｼｯｸUB" pitchFamily="50" charset="-128"/>
                <a:cs typeface="Arial"/>
              </a:rPr>
              <a:t>Flash</a:t>
            </a:r>
            <a:r>
              <a:rPr lang="ja-JP" altLang="en-US" sz="2400" dirty="0" smtClean="0">
                <a:solidFill>
                  <a:srgbClr val="FFFFFF"/>
                </a:solidFill>
                <a:latin typeface="Arial"/>
                <a:ea typeface="HGP創英角ｺﾞｼｯｸUB" pitchFamily="50" charset="-128"/>
                <a:cs typeface="Arial"/>
              </a:rPr>
              <a:t>と</a:t>
            </a:r>
            <a:r>
              <a:rPr lang="en-US" altLang="ja-JP" sz="2400" dirty="0" smtClean="0">
                <a:solidFill>
                  <a:srgbClr val="FFFFFF"/>
                </a:solidFill>
                <a:latin typeface="Arial"/>
                <a:ea typeface="HGP創英角ｺﾞｼｯｸUB" pitchFamily="50" charset="-128"/>
                <a:cs typeface="Arial"/>
              </a:rPr>
              <a:t>HTML5</a:t>
            </a:r>
            <a:endParaRPr lang="ja-JP" altLang="en-US"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878031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xmlns="">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xmlns="">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端末</a:t>
            </a:r>
            <a:endParaRPr lang="ja-JP" altLang="en-US" sz="1400" dirty="0">
              <a:solidFill>
                <a:schemeClr val="bg1"/>
              </a:solidFill>
              <a:latin typeface="Century Gothic" pitchFamily="34" charset="0"/>
              <a:ea typeface="HG丸ｺﾞｼｯｸM-PRO" pitchFamily="50" charset="-128"/>
            </a:endParaRP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bg1"/>
                </a:solidFill>
              </a:rPr>
              <a:t>RIC/RIA</a:t>
            </a:r>
            <a:r>
              <a:rPr lang="ja-JP" altLang="en-US" sz="1200" dirty="0" smtClean="0">
                <a:solidFill>
                  <a:schemeClr val="bg1"/>
                </a:solidFill>
              </a:rPr>
              <a:t>とクラウド</a:t>
            </a:r>
            <a:endParaRPr lang="ja-JP" altLang="en-US" sz="1200" dirty="0">
              <a:solidFill>
                <a:schemeClr val="bg1"/>
              </a:solidFill>
            </a:endParaRP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クライアント</a:t>
            </a:r>
            <a:endParaRPr lang="ja-JP" altLang="en-US" sz="1400" dirty="0">
              <a:solidFill>
                <a:schemeClr val="bg1"/>
              </a:solidFill>
              <a:latin typeface="Century Gothic" pitchFamily="34" charset="0"/>
              <a:ea typeface="HG丸ｺﾞｼｯｸM-PRO" pitchFamily="50" charset="-128"/>
            </a:endParaRP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ブラウザ</a:t>
            </a:r>
            <a:endParaRPr lang="ja-JP" altLang="en-US" sz="1400" dirty="0">
              <a:solidFill>
                <a:schemeClr val="bg1"/>
              </a:solidFill>
              <a:latin typeface="Century Gothic" pitchFamily="34" charset="0"/>
              <a:ea typeface="HG丸ｺﾞｼｯｸM-PRO" pitchFamily="50" charset="-128"/>
            </a:endParaRP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smtClean="0">
                <a:solidFill>
                  <a:schemeClr val="bg1"/>
                </a:solidFill>
                <a:latin typeface="Century Gothic" pitchFamily="34" charset="0"/>
                <a:ea typeface="HG丸ｺﾞｼｯｸM-PRO" pitchFamily="50" charset="-128"/>
              </a:rPr>
              <a:t>などの</a:t>
            </a:r>
            <a:endParaRPr lang="en-US" altLang="ja-JP" sz="1400" dirty="0" smtClean="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smtClean="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bg1"/>
                </a:solidFill>
              </a:rPr>
              <a:t>Web</a:t>
            </a:r>
            <a:r>
              <a:rPr lang="ja-JP" altLang="en-US" sz="1200" smtClean="0">
                <a:solidFill>
                  <a:schemeClr val="bg1"/>
                </a:solidFill>
              </a:rPr>
              <a:t>システム</a:t>
            </a:r>
            <a:endParaRPr lang="ja-JP" altLang="en-US" sz="1200" dirty="0">
              <a:solidFill>
                <a:schemeClr val="bg1"/>
              </a:solidFill>
            </a:endParaRPr>
          </a:p>
        </p:txBody>
      </p:sp>
      <p:grpSp>
        <p:nvGrpSpPr>
          <p:cNvPr id="3" name="グループ化 2"/>
          <p:cNvGrpSpPr/>
          <p:nvPr/>
        </p:nvGrpSpPr>
        <p:grpSpPr>
          <a:xfrm>
            <a:off x="7715177" y="1129764"/>
            <a:ext cx="1085923" cy="2014528"/>
            <a:chOff x="7715177" y="1129764"/>
            <a:chExt cx="1085923" cy="2014528"/>
          </a:xfrm>
        </p:grpSpPr>
        <p:sp>
          <p:nvSpPr>
            <p:cNvPr id="32" name="AutoShape 16"/>
            <p:cNvSpPr>
              <a:spLocks noChangeArrowheads="1"/>
            </p:cNvSpPr>
            <p:nvPr/>
          </p:nvSpPr>
          <p:spPr bwMode="auto">
            <a:xfrm rot="17674926">
              <a:off x="7568855" y="2437493"/>
              <a:ext cx="930999" cy="482600"/>
            </a:xfrm>
            <a:prstGeom prst="rightArrow">
              <a:avLst>
                <a:gd name="adj1" fmla="val 59324"/>
                <a:gd name="adj2" fmla="val 45182"/>
              </a:avLst>
            </a:prstGeom>
            <a:solidFill>
              <a:srgbClr val="FF6600"/>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pic>
          <p:nvPicPr>
            <p:cNvPr id="2" name="図 1" descr="201104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177" y="1129764"/>
              <a:ext cx="1085923" cy="1085923"/>
            </a:xfrm>
            <a:prstGeom prst="rect">
              <a:avLst/>
            </a:prstGeom>
            <a:ln>
              <a:noFill/>
            </a:ln>
            <a:effectLst>
              <a:outerShdw blurRad="292100" dist="139700" dir="2700000" algn="tl" rotWithShape="0">
                <a:srgbClr val="333333">
                  <a:alpha val="65000"/>
                </a:srgbClr>
              </a:outerShdw>
            </a:effectLst>
          </p:spPr>
        </p:pic>
      </p:grpSp>
      <p:sp>
        <p:nvSpPr>
          <p:cNvPr id="34" name="タイトル 33"/>
          <p:cNvSpPr>
            <a:spLocks noGrp="1"/>
          </p:cNvSpPr>
          <p:nvPr>
            <p:ph type="title"/>
          </p:nvPr>
        </p:nvSpPr>
        <p:spPr/>
        <p:txBody>
          <a:bodyPr/>
          <a:lstStyle/>
          <a:p>
            <a:r>
              <a:rPr kumimoji="1" lang="en-US" altLang="ja-JP" dirty="0" smtClean="0"/>
              <a:t>Ajax</a:t>
            </a:r>
            <a:r>
              <a:rPr lang="ja-JP" altLang="en-US" dirty="0"/>
              <a:t>から</a:t>
            </a:r>
            <a:r>
              <a:rPr lang="en-US" altLang="ja-JP" dirty="0"/>
              <a:t>HTML5</a:t>
            </a:r>
            <a:r>
              <a:rPr lang="ja-JP" altLang="en-US" dirty="0"/>
              <a:t>へ</a:t>
            </a:r>
            <a:endParaRPr kumimoji="1" lang="ja-JP" altLang="en-US" dirty="0"/>
          </a:p>
        </p:txBody>
      </p:sp>
    </p:spTree>
    <p:extLst>
      <p:ext uri="{BB962C8B-B14F-4D97-AF65-F5344CB8AC3E}">
        <p14:creationId xmlns:p14="http://schemas.microsoft.com/office/powerpoint/2010/main" val="31458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a:t>
            </a:r>
            <a:r>
              <a:rPr kumimoji="1" lang="ja-JP" altLang="en-US" dirty="0" smtClean="0"/>
              <a:t>の歴史と現状</a:t>
            </a:r>
            <a:endParaRPr kumimoji="1" lang="ja-JP" altLang="en-US" dirty="0"/>
          </a:p>
        </p:txBody>
      </p:sp>
      <p:sp>
        <p:nvSpPr>
          <p:cNvPr id="4" name="正方形/長方形 3"/>
          <p:cNvSpPr/>
          <p:nvPr/>
        </p:nvSpPr>
        <p:spPr bwMode="auto">
          <a:xfrm>
            <a:off x="467987" y="1124744"/>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1.0 (1993</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6" name="正方形/長方形 5"/>
          <p:cNvSpPr/>
          <p:nvPr/>
        </p:nvSpPr>
        <p:spPr bwMode="auto">
          <a:xfrm>
            <a:off x="467987" y="1634817"/>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2.0 (1995</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7" name="正方形/長方形 6"/>
          <p:cNvSpPr/>
          <p:nvPr/>
        </p:nvSpPr>
        <p:spPr bwMode="auto">
          <a:xfrm>
            <a:off x="467544" y="2141240"/>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3.2 (1997</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467987" y="2636912"/>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4.0 (1997</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467544" y="3140968"/>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4.01 (1999</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467544" y="5949280"/>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5 (2014</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11" name="正方形/長方形 10"/>
          <p:cNvSpPr/>
          <p:nvPr/>
        </p:nvSpPr>
        <p:spPr bwMode="auto">
          <a:xfrm>
            <a:off x="2492595" y="1124744"/>
            <a:ext cx="6184304" cy="94212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HTML </a:t>
            </a:r>
            <a:r>
              <a:rPr kumimoji="0" lang="ja-JP" altLang="en-US" sz="2000" b="0" i="0" u="none" strike="noStrike" cap="none" normalizeH="0" dirty="0" smtClean="0">
                <a:ln>
                  <a:noFill/>
                </a:ln>
                <a:solidFill>
                  <a:schemeClr val="bg1"/>
                </a:solidFill>
                <a:effectLst/>
                <a:latin typeface="+mn-lt"/>
                <a:ea typeface="+mn-ea"/>
              </a:rPr>
              <a:t>は元々インターネット上の情報をレイアウトして見つけやすいようにするために考案されたもので、静的なコンテンツを前提にしている。</a:t>
            </a:r>
          </a:p>
        </p:txBody>
      </p:sp>
      <p:sp>
        <p:nvSpPr>
          <p:cNvPr id="12" name="正方形/長方形 11"/>
          <p:cNvSpPr/>
          <p:nvPr/>
        </p:nvSpPr>
        <p:spPr bwMode="auto">
          <a:xfrm>
            <a:off x="2492595" y="2141240"/>
            <a:ext cx="6184304" cy="92772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HTML </a:t>
            </a:r>
            <a:r>
              <a:rPr kumimoji="0" lang="ja-JP" altLang="en-US" sz="2000" b="0" i="0" u="none" strike="noStrike" cap="none" normalizeH="0" dirty="0" smtClean="0">
                <a:ln>
                  <a:noFill/>
                </a:ln>
                <a:solidFill>
                  <a:schemeClr val="bg1"/>
                </a:solidFill>
                <a:effectLst/>
                <a:latin typeface="+mn-lt"/>
                <a:ea typeface="+mn-ea"/>
              </a:rPr>
              <a:t>は</a:t>
            </a:r>
            <a:r>
              <a:rPr kumimoji="0" lang="en-US" altLang="ja-JP" sz="2000" b="0" i="0" u="none" strike="noStrike" cap="none" normalizeH="0" dirty="0" smtClean="0">
                <a:ln>
                  <a:noFill/>
                </a:ln>
                <a:solidFill>
                  <a:schemeClr val="bg1"/>
                </a:solidFill>
                <a:effectLst/>
                <a:latin typeface="+mn-lt"/>
                <a:ea typeface="+mn-ea"/>
              </a:rPr>
              <a:t>1999</a:t>
            </a:r>
            <a:r>
              <a:rPr kumimoji="0" lang="ja-JP" altLang="en-US" sz="2000" b="0" i="0" u="none" strike="noStrike" cap="none" normalizeH="0" dirty="0" smtClean="0">
                <a:ln>
                  <a:noFill/>
                </a:ln>
                <a:solidFill>
                  <a:schemeClr val="bg1"/>
                </a:solidFill>
                <a:effectLst/>
                <a:latin typeface="+mn-lt"/>
                <a:ea typeface="+mn-ea"/>
              </a:rPr>
              <a:t>年の</a:t>
            </a:r>
            <a:r>
              <a:rPr kumimoji="0" lang="en-US" altLang="ja-JP" sz="2000" b="0" i="0" u="none" strike="noStrike" cap="none" normalizeH="0" dirty="0" smtClean="0">
                <a:ln>
                  <a:noFill/>
                </a:ln>
                <a:solidFill>
                  <a:schemeClr val="bg1"/>
                </a:solidFill>
                <a:effectLst/>
                <a:latin typeface="+mn-lt"/>
                <a:ea typeface="+mn-ea"/>
              </a:rPr>
              <a:t>4.01</a:t>
            </a:r>
            <a:r>
              <a:rPr kumimoji="0" lang="ja-JP" altLang="en-US" sz="2000" b="0" i="0" u="none" strike="noStrike" cap="none" normalizeH="0" dirty="0" smtClean="0">
                <a:ln>
                  <a:noFill/>
                </a:ln>
                <a:solidFill>
                  <a:schemeClr val="bg1"/>
                </a:solidFill>
                <a:effectLst/>
                <a:latin typeface="+mn-lt"/>
                <a:ea typeface="+mn-ea"/>
              </a:rPr>
              <a:t>以降アップデートされておらず、マルチメディアや</a:t>
            </a:r>
            <a:r>
              <a:rPr kumimoji="0" lang="en-US" altLang="ja-JP" sz="2000" b="0" i="0" u="none" strike="noStrike" cap="none" normalizeH="0" dirty="0" smtClean="0">
                <a:ln>
                  <a:noFill/>
                </a:ln>
                <a:solidFill>
                  <a:schemeClr val="bg1"/>
                </a:solidFill>
                <a:effectLst/>
                <a:latin typeface="+mn-lt"/>
                <a:ea typeface="+mn-ea"/>
              </a:rPr>
              <a:t>Web</a:t>
            </a:r>
            <a:r>
              <a:rPr kumimoji="0" lang="ja-JP" altLang="en-US" sz="2000" dirty="0">
                <a:solidFill>
                  <a:schemeClr val="bg1"/>
                </a:solidFill>
                <a:latin typeface="+mn-lt"/>
                <a:ea typeface="+mn-ea"/>
              </a:rPr>
              <a:t>アプリケーションへ</a:t>
            </a:r>
            <a:r>
              <a:rPr kumimoji="0" lang="ja-JP" altLang="en-US" sz="2000" dirty="0" smtClean="0">
                <a:solidFill>
                  <a:schemeClr val="bg1"/>
                </a:solidFill>
                <a:latin typeface="+mn-lt"/>
                <a:ea typeface="+mn-ea"/>
              </a:rPr>
              <a:t>の対応が難しい状態が続いてきた。</a:t>
            </a:r>
            <a:endParaRPr kumimoji="0" lang="ja-JP" altLang="en-US" sz="2000" b="0" i="0" u="none" strike="noStrike" cap="none" normalizeH="0" dirty="0" smtClean="0">
              <a:ln>
                <a:noFill/>
              </a:ln>
              <a:solidFill>
                <a:schemeClr val="bg1"/>
              </a:solidFill>
              <a:effectLst/>
              <a:latin typeface="+mn-lt"/>
              <a:ea typeface="+mn-ea"/>
            </a:endParaRPr>
          </a:p>
        </p:txBody>
      </p:sp>
      <p:sp>
        <p:nvSpPr>
          <p:cNvPr id="13" name="正方形/長方形 12"/>
          <p:cNvSpPr/>
          <p:nvPr/>
        </p:nvSpPr>
        <p:spPr bwMode="auto">
          <a:xfrm>
            <a:off x="2492595" y="3135731"/>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このためプラグインを使ってブラウザの機能を拡張する方法</a:t>
            </a:r>
            <a:r>
              <a:rPr kumimoji="0" lang="ja-JP" altLang="en-US" sz="2000" dirty="0" smtClean="0">
                <a:solidFill>
                  <a:schemeClr val="bg1"/>
                </a:solidFill>
                <a:latin typeface="+mn-lt"/>
                <a:ea typeface="+mn-ea"/>
              </a:rPr>
              <a:t>がとられ、</a:t>
            </a:r>
            <a:r>
              <a:rPr kumimoji="0" lang="en-US" altLang="ja-JP" sz="2000" dirty="0" smtClean="0">
                <a:solidFill>
                  <a:schemeClr val="bg1"/>
                </a:solidFill>
                <a:latin typeface="+mn-lt"/>
                <a:ea typeface="+mn-ea"/>
              </a:rPr>
              <a:t>Flash</a:t>
            </a:r>
            <a:r>
              <a:rPr kumimoji="0" lang="ja-JP" altLang="en-US" sz="2000" dirty="0" smtClean="0">
                <a:solidFill>
                  <a:schemeClr val="bg1"/>
                </a:solidFill>
                <a:latin typeface="+mn-lt"/>
                <a:ea typeface="+mn-ea"/>
              </a:rPr>
              <a:t>などが普及した</a:t>
            </a:r>
            <a:r>
              <a:rPr kumimoji="0" lang="ja-JP" altLang="en-US" sz="2000" b="0" i="0" u="none" strike="noStrike" cap="none" normalizeH="0" dirty="0" smtClean="0">
                <a:ln>
                  <a:noFill/>
                </a:ln>
                <a:solidFill>
                  <a:schemeClr val="bg1"/>
                </a:solidFill>
                <a:effectLst/>
                <a:latin typeface="+mn-lt"/>
                <a:ea typeface="+mn-ea"/>
              </a:rPr>
              <a:t>。</a:t>
            </a:r>
          </a:p>
        </p:txBody>
      </p:sp>
      <p:sp>
        <p:nvSpPr>
          <p:cNvPr id="14" name="正方形/長方形 13"/>
          <p:cNvSpPr/>
          <p:nvPr/>
        </p:nvSpPr>
        <p:spPr bwMode="auto">
          <a:xfrm>
            <a:off x="2492595" y="3998776"/>
            <a:ext cx="6184304" cy="101649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Microsoft</a:t>
            </a:r>
            <a:r>
              <a:rPr kumimoji="0" lang="ja-JP" altLang="en-US" sz="2000" b="0" i="0" u="none" strike="noStrike" cap="none" normalizeH="0" dirty="0" smtClean="0">
                <a:ln>
                  <a:noFill/>
                </a:ln>
                <a:solidFill>
                  <a:schemeClr val="bg1"/>
                </a:solidFill>
                <a:effectLst/>
                <a:latin typeface="+mn-lt"/>
                <a:ea typeface="+mn-ea"/>
              </a:rPr>
              <a:t>は</a:t>
            </a:r>
            <a:r>
              <a:rPr kumimoji="0" lang="en-US" altLang="ja-JP" sz="2000" b="0" i="0" u="none" strike="noStrike" cap="none" normalizeH="0" dirty="0" smtClean="0">
                <a:ln>
                  <a:noFill/>
                </a:ln>
                <a:solidFill>
                  <a:schemeClr val="bg1"/>
                </a:solidFill>
                <a:effectLst/>
                <a:latin typeface="+mn-lt"/>
                <a:ea typeface="+mn-ea"/>
              </a:rPr>
              <a:t>IE5/6</a:t>
            </a:r>
            <a:r>
              <a:rPr kumimoji="0" lang="ja-JP" altLang="en-US" sz="2000" dirty="0" smtClean="0">
                <a:solidFill>
                  <a:schemeClr val="bg1"/>
                </a:solidFill>
                <a:latin typeface="+mn-lt"/>
                <a:ea typeface="+mn-ea"/>
              </a:rPr>
              <a:t>で</a:t>
            </a:r>
            <a:r>
              <a:rPr kumimoji="0" lang="en-US" altLang="ja-JP" sz="2000" dirty="0" smtClean="0">
                <a:solidFill>
                  <a:schemeClr val="bg1"/>
                </a:solidFill>
                <a:latin typeface="+mn-lt"/>
                <a:ea typeface="+mn-ea"/>
              </a:rPr>
              <a:t>HTML</a:t>
            </a:r>
            <a:r>
              <a:rPr kumimoji="0" lang="ja-JP" altLang="en-US" sz="2000" dirty="0" smtClean="0">
                <a:solidFill>
                  <a:schemeClr val="bg1"/>
                </a:solidFill>
                <a:latin typeface="+mn-lt"/>
                <a:ea typeface="+mn-ea"/>
              </a:rPr>
              <a:t>に独自の拡張を行い、</a:t>
            </a:r>
            <a:r>
              <a:rPr kumimoji="0" lang="ja-JP" altLang="en-US" sz="2000" dirty="0">
                <a:solidFill>
                  <a:schemeClr val="bg1"/>
                </a:solidFill>
                <a:latin typeface="+mn-lt"/>
                <a:ea typeface="+mn-ea"/>
              </a:rPr>
              <a:t>ブラウザの機能</a:t>
            </a:r>
            <a:r>
              <a:rPr kumimoji="0" lang="ja-JP" altLang="en-US" sz="2000" dirty="0" smtClean="0">
                <a:solidFill>
                  <a:schemeClr val="bg1"/>
                </a:solidFill>
                <a:latin typeface="+mn-lt"/>
                <a:ea typeface="+mn-ea"/>
              </a:rPr>
              <a:t>を拡張したが、インターネットコミュニティからは反発を受けた。</a:t>
            </a:r>
            <a:endParaRPr kumimoji="0" lang="ja-JP" altLang="en-US" sz="2000" b="0" i="0" u="none" strike="noStrike" cap="none" normalizeH="0" dirty="0" smtClean="0">
              <a:ln>
                <a:noFill/>
              </a:ln>
              <a:solidFill>
                <a:schemeClr val="bg1"/>
              </a:solidFill>
              <a:effectLst/>
              <a:latin typeface="+mn-lt"/>
              <a:ea typeface="+mn-ea"/>
            </a:endParaRPr>
          </a:p>
        </p:txBody>
      </p:sp>
      <p:cxnSp>
        <p:nvCxnSpPr>
          <p:cNvPr id="16" name="直線矢印コネクタ 15"/>
          <p:cNvCxnSpPr/>
          <p:nvPr/>
        </p:nvCxnSpPr>
        <p:spPr bwMode="auto">
          <a:xfrm>
            <a:off x="1439652" y="3645024"/>
            <a:ext cx="0" cy="2232248"/>
          </a:xfrm>
          <a:prstGeom prst="straightConnector1">
            <a:avLst/>
          </a:prstGeom>
          <a:solidFill>
            <a:schemeClr val="bg1"/>
          </a:solidFill>
          <a:ln w="38100" cap="flat" cmpd="sng" algn="ctr">
            <a:solidFill>
              <a:schemeClr val="accent3"/>
            </a:solidFill>
            <a:prstDash val="sysDash"/>
            <a:round/>
            <a:headEnd type="none" w="med" len="med"/>
            <a:tailEnd type="arrow"/>
          </a:ln>
          <a:effectLst/>
        </p:spPr>
      </p:cxnSp>
      <p:sp>
        <p:nvSpPr>
          <p:cNvPr id="17" name="正方形/長方形 16"/>
          <p:cNvSpPr/>
          <p:nvPr/>
        </p:nvSpPr>
        <p:spPr bwMode="auto">
          <a:xfrm>
            <a:off x="2492595" y="5949280"/>
            <a:ext cx="6184304"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15</a:t>
            </a:r>
            <a:r>
              <a:rPr kumimoji="0" lang="ja-JP" altLang="en-US" sz="2000" b="0" i="0" u="none" strike="noStrike" cap="none" normalizeH="0" dirty="0" smtClean="0">
                <a:ln>
                  <a:noFill/>
                </a:ln>
                <a:solidFill>
                  <a:schemeClr val="bg1"/>
                </a:solidFill>
                <a:effectLst/>
                <a:latin typeface="+mn-lt"/>
                <a:ea typeface="+mn-ea"/>
              </a:rPr>
              <a:t>年ぶりの新バージョン</a:t>
            </a:r>
          </a:p>
        </p:txBody>
      </p:sp>
      <p:sp>
        <p:nvSpPr>
          <p:cNvPr id="19" name="正方形/長方形 18"/>
          <p:cNvSpPr/>
          <p:nvPr/>
        </p:nvSpPr>
        <p:spPr bwMode="auto">
          <a:xfrm>
            <a:off x="2492595" y="5085184"/>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a:solidFill>
                  <a:schemeClr val="bg1"/>
                </a:solidFill>
                <a:latin typeface="+mn-lt"/>
                <a:ea typeface="+mn-ea"/>
              </a:rPr>
              <a:t>民間</a:t>
            </a:r>
            <a:r>
              <a:rPr kumimoji="0" lang="ja-JP" altLang="en-US" sz="2000" dirty="0" smtClean="0">
                <a:solidFill>
                  <a:schemeClr val="bg1"/>
                </a:solidFill>
                <a:latin typeface="+mn-lt"/>
                <a:ea typeface="+mn-ea"/>
              </a:rPr>
              <a:t>ベンダーが共同で</a:t>
            </a:r>
            <a:r>
              <a:rPr kumimoji="0" lang="en-US" altLang="ja-JP" sz="2000" dirty="0" smtClean="0">
                <a:solidFill>
                  <a:schemeClr val="bg1"/>
                </a:solidFill>
                <a:latin typeface="+mn-lt"/>
                <a:ea typeface="+mn-ea"/>
              </a:rPr>
              <a:t>HTML</a:t>
            </a:r>
            <a:r>
              <a:rPr kumimoji="0" lang="ja-JP" altLang="en-US" sz="2000" dirty="0" smtClean="0">
                <a:solidFill>
                  <a:schemeClr val="bg1"/>
                </a:solidFill>
                <a:latin typeface="+mn-lt"/>
                <a:ea typeface="+mn-ea"/>
              </a:rPr>
              <a:t>の拡張を行い、</a:t>
            </a:r>
            <a:r>
              <a:rPr kumimoji="0" lang="en-US" altLang="ja-JP" sz="2000" dirty="0">
                <a:solidFill>
                  <a:schemeClr val="bg1"/>
                </a:solidFill>
              </a:rPr>
              <a:t> W3C</a:t>
            </a:r>
            <a:r>
              <a:rPr kumimoji="0" lang="ja-JP" altLang="en-US" sz="2000" dirty="0">
                <a:solidFill>
                  <a:schemeClr val="bg1"/>
                </a:solidFill>
              </a:rPr>
              <a:t>に</a:t>
            </a:r>
            <a:r>
              <a:rPr kumimoji="0" lang="en-US" altLang="ja-JP" sz="2000" dirty="0" smtClean="0">
                <a:solidFill>
                  <a:schemeClr val="bg1"/>
                </a:solidFill>
                <a:latin typeface="+mn-lt"/>
                <a:ea typeface="+mn-ea"/>
              </a:rPr>
              <a:t>HTML5</a:t>
            </a:r>
            <a:r>
              <a:rPr kumimoji="0" lang="ja-JP" altLang="en-US" sz="2000" dirty="0" smtClean="0">
                <a:solidFill>
                  <a:schemeClr val="bg1"/>
                </a:solidFill>
                <a:latin typeface="+mn-lt"/>
                <a:ea typeface="+mn-ea"/>
              </a:rPr>
              <a:t>として採用</a:t>
            </a:r>
            <a:r>
              <a:rPr kumimoji="0" lang="ja-JP" altLang="en-US" sz="2000" dirty="0">
                <a:solidFill>
                  <a:schemeClr val="bg1"/>
                </a:solidFill>
                <a:latin typeface="+mn-lt"/>
                <a:ea typeface="+mn-ea"/>
              </a:rPr>
              <a:t>するよう</a:t>
            </a:r>
            <a:r>
              <a:rPr kumimoji="0" lang="ja-JP" altLang="en-US" sz="2000" dirty="0" smtClean="0">
                <a:solidFill>
                  <a:schemeClr val="bg1"/>
                </a:solidFill>
                <a:latin typeface="+mn-lt"/>
                <a:ea typeface="+mn-ea"/>
              </a:rPr>
              <a:t>働きかけた。</a:t>
            </a:r>
            <a:r>
              <a:rPr kumimoji="0" lang="en-US" altLang="ja-JP" sz="2000" dirty="0" smtClean="0">
                <a:solidFill>
                  <a:schemeClr val="bg1"/>
                </a:solidFill>
                <a:latin typeface="+mn-lt"/>
                <a:ea typeface="+mn-ea"/>
              </a:rPr>
              <a:t>(WHATWG)</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0994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3000"/>
                                        <p:tgtEl>
                                          <p:spTgt spid="16"/>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HTML5</a:t>
            </a:r>
            <a:r>
              <a:rPr kumimoji="1" lang="ja-JP" altLang="en-US" dirty="0" smtClean="0"/>
              <a:t>（１）</a:t>
            </a:r>
            <a:endParaRPr kumimoji="1" lang="ja-JP" altLang="en-US" dirty="0"/>
          </a:p>
        </p:txBody>
      </p:sp>
      <p:pic>
        <p:nvPicPr>
          <p:cNvPr id="5" name="図 4" descr="Illustration+of+a+stormy+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472" y="1008358"/>
            <a:ext cx="5233691" cy="5233691"/>
          </a:xfrm>
          <a:prstGeom prst="rect">
            <a:avLst/>
          </a:prstGeom>
        </p:spPr>
      </p:pic>
      <p:sp>
        <p:nvSpPr>
          <p:cNvPr id="6" name="正方形/長方形 5"/>
          <p:cNvSpPr/>
          <p:nvPr/>
        </p:nvSpPr>
        <p:spPr>
          <a:xfrm>
            <a:off x="648494" y="2800350"/>
            <a:ext cx="2484437" cy="6096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ウェブサーバー</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p:cNvSpPr/>
          <p:nvPr/>
        </p:nvSpPr>
        <p:spPr>
          <a:xfrm>
            <a:off x="648494" y="5092700"/>
            <a:ext cx="2484437" cy="6096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ブラウザー</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6010276" y="2800350"/>
            <a:ext cx="2484437" cy="609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ウェブサーバー</a:t>
            </a:r>
            <a:endParaRPr kumimoji="1" lang="ja-JP" altLang="en-US" sz="2000" dirty="0">
              <a:solidFill>
                <a:srgbClr val="FFFFFF"/>
              </a:solidFill>
              <a:latin typeface="ＭＳ Ｐゴシック"/>
              <a:ea typeface="ＭＳ Ｐゴシック"/>
              <a:cs typeface="ＭＳ Ｐゴシック"/>
            </a:endParaRPr>
          </a:p>
        </p:txBody>
      </p:sp>
      <p:sp>
        <p:nvSpPr>
          <p:cNvPr id="10" name="正方形/長方形 9"/>
          <p:cNvSpPr/>
          <p:nvPr/>
        </p:nvSpPr>
        <p:spPr>
          <a:xfrm>
            <a:off x="6010276" y="5092700"/>
            <a:ext cx="2484437" cy="6096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ブラウザー</a:t>
            </a:r>
            <a:endParaRPr kumimoji="1" lang="ja-JP" altLang="en-US" sz="2000" dirty="0">
              <a:solidFill>
                <a:srgbClr val="FFFFFF"/>
              </a:solidFill>
              <a:latin typeface="ＭＳ Ｐゴシック"/>
              <a:ea typeface="ＭＳ Ｐゴシック"/>
              <a:cs typeface="ＭＳ Ｐゴシック"/>
            </a:endParaRPr>
          </a:p>
        </p:txBody>
      </p:sp>
      <p:sp>
        <p:nvSpPr>
          <p:cNvPr id="12" name="上下矢印 11"/>
          <p:cNvSpPr/>
          <p:nvPr/>
        </p:nvSpPr>
        <p:spPr>
          <a:xfrm>
            <a:off x="1458913" y="3308350"/>
            <a:ext cx="863600" cy="1911350"/>
          </a:xfrm>
          <a:prstGeom prst="up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ＭＳ Ｐゴシック"/>
                <a:ea typeface="ＭＳ Ｐゴシック"/>
                <a:cs typeface="ＭＳ Ｐゴシック"/>
              </a:rPr>
              <a:t>通信プロトコル</a:t>
            </a:r>
            <a:endParaRPr kumimoji="1" lang="ja-JP" altLang="en-US" sz="1200" dirty="0">
              <a:solidFill>
                <a:srgbClr val="FFFFFF"/>
              </a:solidFill>
              <a:latin typeface="ＭＳ Ｐゴシック"/>
              <a:ea typeface="ＭＳ Ｐゴシック"/>
              <a:cs typeface="ＭＳ Ｐゴシック"/>
            </a:endParaRPr>
          </a:p>
        </p:txBody>
      </p:sp>
      <p:sp>
        <p:nvSpPr>
          <p:cNvPr id="13" name="上下矢印 12"/>
          <p:cNvSpPr/>
          <p:nvPr/>
        </p:nvSpPr>
        <p:spPr>
          <a:xfrm>
            <a:off x="6829059" y="3308350"/>
            <a:ext cx="863600" cy="1911350"/>
          </a:xfrm>
          <a:prstGeom prst="up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ＭＳ Ｐゴシック"/>
                <a:ea typeface="ＭＳ Ｐゴシック"/>
                <a:cs typeface="ＭＳ Ｐゴシック"/>
              </a:rPr>
              <a:t>通信プロトコル</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322513" y="3898900"/>
            <a:ext cx="1563687" cy="7874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chemeClr val="bg1"/>
                </a:solidFill>
                <a:latin typeface="ＭＳ Ｐゴシック"/>
                <a:ea typeface="ＭＳ Ｐゴシック"/>
                <a:cs typeface="ＭＳ Ｐゴシック"/>
              </a:rPr>
              <a:t>HTML4</a:t>
            </a:r>
          </a:p>
          <a:p>
            <a:pPr algn="ctr"/>
            <a:r>
              <a:rPr lang="ja-JP" altLang="ja-JP" sz="1000" dirty="0" smtClean="0">
                <a:solidFill>
                  <a:schemeClr val="bg1"/>
                </a:solidFill>
              </a:rPr>
              <a:t>文字</a:t>
            </a:r>
            <a:r>
              <a:rPr lang="ja-JP" altLang="ja-JP" sz="1000" dirty="0">
                <a:solidFill>
                  <a:schemeClr val="bg1"/>
                </a:solidFill>
              </a:rPr>
              <a:t>や写真のよう</a:t>
            </a:r>
            <a:r>
              <a:rPr lang="ja-JP" altLang="ja-JP" sz="1000" dirty="0" smtClean="0">
                <a:solidFill>
                  <a:schemeClr val="bg1"/>
                </a:solidFill>
              </a:rPr>
              <a:t>な</a:t>
            </a:r>
            <a:endParaRPr lang="en-US" altLang="ja-JP" sz="1000" dirty="0" smtClean="0">
              <a:solidFill>
                <a:schemeClr val="bg1"/>
              </a:solidFill>
            </a:endParaRPr>
          </a:p>
          <a:p>
            <a:pPr algn="ctr"/>
            <a:r>
              <a:rPr lang="ja-JP" altLang="ja-JP" sz="1000" dirty="0" smtClean="0">
                <a:solidFill>
                  <a:schemeClr val="bg1"/>
                </a:solidFill>
              </a:rPr>
              <a:t>動き</a:t>
            </a:r>
            <a:r>
              <a:rPr lang="ja-JP" altLang="ja-JP" sz="1000" dirty="0">
                <a:solidFill>
                  <a:schemeClr val="bg1"/>
                </a:solidFill>
              </a:rPr>
              <a:t>のない</a:t>
            </a:r>
            <a:r>
              <a:rPr lang="ja-JP" altLang="ja-JP" sz="1000" dirty="0" smtClean="0">
                <a:solidFill>
                  <a:schemeClr val="bg1"/>
                </a:solidFill>
              </a:rPr>
              <a:t>情報</a:t>
            </a:r>
            <a:r>
              <a:rPr lang="ja-JP" altLang="en-US" sz="1000" dirty="0" smtClean="0">
                <a:solidFill>
                  <a:schemeClr val="bg1"/>
                </a:solidFill>
                <a:latin typeface="ＭＳ Ｐゴシック"/>
                <a:ea typeface="ＭＳ Ｐゴシック"/>
                <a:cs typeface="ＭＳ Ｐゴシック"/>
              </a:rPr>
              <a:t>を対象</a:t>
            </a:r>
            <a:endParaRPr lang="en-US" altLang="ja-JP" sz="1000" dirty="0" smtClean="0">
              <a:solidFill>
                <a:schemeClr val="bg1"/>
              </a:solidFill>
              <a:latin typeface="ＭＳ Ｐゴシック"/>
              <a:ea typeface="ＭＳ Ｐゴシック"/>
              <a:cs typeface="ＭＳ Ｐゴシック"/>
            </a:endParaRPr>
          </a:p>
        </p:txBody>
      </p:sp>
      <p:sp>
        <p:nvSpPr>
          <p:cNvPr id="15" name="正方形/長方形 14"/>
          <p:cNvSpPr/>
          <p:nvPr/>
        </p:nvSpPr>
        <p:spPr>
          <a:xfrm>
            <a:off x="5343526" y="3898900"/>
            <a:ext cx="1563687" cy="787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chemeClr val="bg1"/>
                </a:solidFill>
                <a:latin typeface="ＭＳ Ｐゴシック"/>
                <a:ea typeface="ＭＳ Ｐゴシック"/>
                <a:cs typeface="ＭＳ Ｐゴシック"/>
              </a:rPr>
              <a:t>HTML5</a:t>
            </a:r>
          </a:p>
          <a:p>
            <a:pPr algn="ctr"/>
            <a:r>
              <a:rPr lang="ja-JP" altLang="en-US" sz="1000" dirty="0" smtClean="0">
                <a:solidFill>
                  <a:schemeClr val="bg1"/>
                </a:solidFill>
              </a:rPr>
              <a:t>動画や音声など</a:t>
            </a:r>
            <a:endParaRPr lang="en-US" altLang="ja-JP" sz="1000" dirty="0" smtClean="0">
              <a:solidFill>
                <a:schemeClr val="bg1"/>
              </a:solidFill>
            </a:endParaRPr>
          </a:p>
          <a:p>
            <a:pPr algn="ctr"/>
            <a:r>
              <a:rPr lang="ja-JP" altLang="en-US" sz="1000" dirty="0" smtClean="0">
                <a:solidFill>
                  <a:schemeClr val="bg1"/>
                </a:solidFill>
              </a:rPr>
              <a:t>次代に即した</a:t>
            </a:r>
            <a:r>
              <a:rPr lang="ja-JP" altLang="ja-JP" sz="1000" dirty="0" smtClean="0">
                <a:solidFill>
                  <a:schemeClr val="bg1"/>
                </a:solidFill>
              </a:rPr>
              <a:t>情報</a:t>
            </a:r>
            <a:r>
              <a:rPr lang="ja-JP" altLang="en-US" sz="1000" dirty="0" smtClean="0">
                <a:solidFill>
                  <a:schemeClr val="bg1"/>
                </a:solidFill>
                <a:latin typeface="ＭＳ Ｐゴシック"/>
                <a:ea typeface="ＭＳ Ｐゴシック"/>
                <a:cs typeface="ＭＳ Ｐゴシック"/>
              </a:rPr>
              <a:t>を対象</a:t>
            </a:r>
            <a:endParaRPr lang="en-US" altLang="ja-JP" sz="1000" dirty="0" smtClean="0">
              <a:solidFill>
                <a:schemeClr val="bg1"/>
              </a:solidFill>
              <a:latin typeface="ＭＳ Ｐゴシック"/>
              <a:ea typeface="ＭＳ Ｐゴシック"/>
              <a:cs typeface="ＭＳ Ｐゴシック"/>
            </a:endParaRPr>
          </a:p>
        </p:txBody>
      </p:sp>
      <p:sp>
        <p:nvSpPr>
          <p:cNvPr id="16" name="右矢印 15"/>
          <p:cNvSpPr/>
          <p:nvPr/>
        </p:nvSpPr>
        <p:spPr>
          <a:xfrm>
            <a:off x="3968750" y="3898900"/>
            <a:ext cx="1374776" cy="7874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現状に即した</a:t>
            </a:r>
          </a:p>
          <a:p>
            <a:pPr algn="ctr"/>
            <a:r>
              <a:rPr kumimoji="1" lang="ja-JP" altLang="en-US" sz="1000" dirty="0" smtClean="0">
                <a:solidFill>
                  <a:srgbClr val="FFFFFF"/>
                </a:solidFill>
                <a:latin typeface="ＭＳ Ｐゴシック"/>
                <a:ea typeface="ＭＳ Ｐゴシック"/>
                <a:cs typeface="ＭＳ Ｐゴシック"/>
              </a:rPr>
              <a:t>大幅な改訂</a:t>
            </a:r>
            <a:endParaRPr kumimoji="1" lang="en-US" altLang="ja-JP" sz="1000" dirty="0" smtClean="0">
              <a:solidFill>
                <a:srgbClr val="FFFFFF"/>
              </a:solidFill>
              <a:latin typeface="ＭＳ Ｐゴシック"/>
              <a:ea typeface="ＭＳ Ｐゴシック"/>
              <a:cs typeface="ＭＳ Ｐゴシック"/>
            </a:endParaRPr>
          </a:p>
        </p:txBody>
      </p:sp>
      <p:sp>
        <p:nvSpPr>
          <p:cNvPr id="17" name="加算記号 16"/>
          <p:cNvSpPr/>
          <p:nvPr/>
        </p:nvSpPr>
        <p:spPr>
          <a:xfrm>
            <a:off x="3155950" y="4730750"/>
            <a:ext cx="533400" cy="577850"/>
          </a:xfrm>
          <a:prstGeom prst="mathPlus">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p:cNvSpPr txBox="1"/>
          <p:nvPr/>
        </p:nvSpPr>
        <p:spPr>
          <a:xfrm>
            <a:off x="3536950" y="2507218"/>
            <a:ext cx="2159365" cy="1015663"/>
          </a:xfrm>
          <a:prstGeom prst="rect">
            <a:avLst/>
          </a:prstGeom>
          <a:noFill/>
        </p:spPr>
        <p:txBody>
          <a:bodyPr wrap="none" rtlCol="0">
            <a:spAutoFit/>
          </a:bodyPr>
          <a:lstStyle/>
          <a:p>
            <a:pPr algn="ctr"/>
            <a:r>
              <a:rPr lang="ja-JP" altLang="en-US" sz="6000" dirty="0" smtClean="0">
                <a:solidFill>
                  <a:srgbClr val="404040"/>
                </a:solidFill>
              </a:rPr>
              <a:t>ウェブ</a:t>
            </a:r>
            <a:endParaRPr kumimoji="1" lang="ja-JP" altLang="en-US" sz="6000" dirty="0">
              <a:solidFill>
                <a:srgbClr val="404040"/>
              </a:solidFill>
            </a:endParaRPr>
          </a:p>
        </p:txBody>
      </p:sp>
      <p:sp>
        <p:nvSpPr>
          <p:cNvPr id="22" name="正方形/長方形 21"/>
          <p:cNvSpPr/>
          <p:nvPr/>
        </p:nvSpPr>
        <p:spPr>
          <a:xfrm>
            <a:off x="3689350" y="4794250"/>
            <a:ext cx="1439861" cy="4445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chemeClr val="bg1"/>
                </a:solidFill>
                <a:latin typeface="HGP創英角ｺﾞｼｯｸUB"/>
                <a:ea typeface="HGP創英角ｺﾞｼｯｸUB"/>
                <a:cs typeface="HGP創英角ｺﾞｼｯｸUB"/>
              </a:rPr>
              <a:t>プラグイン・ソフトウェア</a:t>
            </a:r>
            <a:endParaRPr lang="en-US" altLang="ja-JP" sz="1000" dirty="0" smtClean="0">
              <a:solidFill>
                <a:schemeClr val="bg1"/>
              </a:solidFill>
              <a:latin typeface="HGP創英角ｺﾞｼｯｸUB"/>
              <a:ea typeface="HGP創英角ｺﾞｼｯｸUB"/>
              <a:cs typeface="HGP創英角ｺﾞｼｯｸUB"/>
            </a:endParaRPr>
          </a:p>
          <a:p>
            <a:pPr algn="ctr"/>
            <a:r>
              <a:rPr lang="en-US" altLang="ja-JP" sz="1000" dirty="0" smtClean="0">
                <a:solidFill>
                  <a:schemeClr val="bg1"/>
                </a:solidFill>
                <a:latin typeface="ＭＳ Ｐゴシック"/>
                <a:ea typeface="ＭＳ Ｐゴシック"/>
                <a:cs typeface="ＭＳ Ｐゴシック"/>
              </a:rPr>
              <a:t>Flash</a:t>
            </a:r>
            <a:r>
              <a:rPr lang="ja-JP" altLang="en-US" sz="1000" dirty="0" smtClean="0">
                <a:solidFill>
                  <a:schemeClr val="bg1"/>
                </a:solidFill>
                <a:latin typeface="ＭＳ Ｐゴシック"/>
                <a:ea typeface="ＭＳ Ｐゴシック"/>
                <a:cs typeface="ＭＳ Ｐゴシック"/>
              </a:rPr>
              <a:t>、</a:t>
            </a:r>
            <a:r>
              <a:rPr lang="en-US" altLang="ja-JP" sz="1000" dirty="0" smtClean="0">
                <a:solidFill>
                  <a:schemeClr val="bg1"/>
                </a:solidFill>
                <a:latin typeface="ＭＳ Ｐゴシック"/>
                <a:ea typeface="ＭＳ Ｐゴシック"/>
                <a:cs typeface="ＭＳ Ｐゴシック"/>
              </a:rPr>
              <a:t>Silverlight</a:t>
            </a:r>
            <a:r>
              <a:rPr lang="ja-JP" altLang="en-US" sz="1000" dirty="0" smtClean="0">
                <a:solidFill>
                  <a:schemeClr val="bg1"/>
                </a:solidFill>
                <a:latin typeface="ＭＳ Ｐゴシック"/>
                <a:ea typeface="ＭＳ Ｐゴシック"/>
                <a:cs typeface="ＭＳ Ｐゴシック"/>
              </a:rPr>
              <a:t>など</a:t>
            </a:r>
            <a:endParaRPr lang="en-US" altLang="ja-JP" sz="1000" dirty="0" smtClean="0">
              <a:solidFill>
                <a:schemeClr val="bg1"/>
              </a:solidFill>
              <a:latin typeface="ＭＳ Ｐゴシック"/>
              <a:ea typeface="ＭＳ Ｐゴシック"/>
              <a:cs typeface="ＭＳ Ｐゴシック"/>
            </a:endParaRPr>
          </a:p>
        </p:txBody>
      </p:sp>
      <p:sp>
        <p:nvSpPr>
          <p:cNvPr id="25" name="テキスト ボックス 24"/>
          <p:cNvSpPr txBox="1"/>
          <p:nvPr/>
        </p:nvSpPr>
        <p:spPr>
          <a:xfrm>
            <a:off x="3689350" y="5255062"/>
            <a:ext cx="1439861" cy="338554"/>
          </a:xfrm>
          <a:prstGeom prst="rect">
            <a:avLst/>
          </a:prstGeom>
          <a:noFill/>
        </p:spPr>
        <p:txBody>
          <a:bodyPr wrap="square" rtlCol="0">
            <a:spAutoFit/>
          </a:bodyPr>
          <a:lstStyle/>
          <a:p>
            <a:pPr algn="ctr"/>
            <a:r>
              <a:rPr kumimoji="1" lang="ja-JP" altLang="en-US" sz="1600" dirty="0" smtClean="0">
                <a:solidFill>
                  <a:srgbClr val="FF0000"/>
                </a:solidFill>
                <a:latin typeface="HGP創英角ｺﾞｼｯｸUB"/>
                <a:ea typeface="HGP創英角ｺﾞｼｯｸUB"/>
                <a:cs typeface="HGP創英角ｺﾞｼｯｸUB"/>
              </a:rPr>
              <a:t>もはや限界！</a:t>
            </a:r>
            <a:endParaRPr kumimoji="1" lang="ja-JP" altLang="en-US" sz="1600" dirty="0">
              <a:solidFill>
                <a:srgbClr val="FF0000"/>
              </a:solidFill>
              <a:latin typeface="HGP創英角ｺﾞｼｯｸUB"/>
              <a:ea typeface="HGP創英角ｺﾞｼｯｸUB"/>
              <a:cs typeface="HGP創英角ｺﾞｼｯｸUB"/>
            </a:endParaRPr>
          </a:p>
        </p:txBody>
      </p:sp>
      <p:sp>
        <p:nvSpPr>
          <p:cNvPr id="26" name="テキスト ボックス 25"/>
          <p:cNvSpPr txBox="1"/>
          <p:nvPr/>
        </p:nvSpPr>
        <p:spPr>
          <a:xfrm>
            <a:off x="2322513" y="3529568"/>
            <a:ext cx="1114307" cy="369332"/>
          </a:xfrm>
          <a:prstGeom prst="rect">
            <a:avLst/>
          </a:prstGeom>
          <a:noFill/>
        </p:spPr>
        <p:txBody>
          <a:bodyPr wrap="none" rtlCol="0">
            <a:spAutoFit/>
          </a:bodyPr>
          <a:lstStyle/>
          <a:p>
            <a:r>
              <a:rPr lang="en-US" altLang="ja-JP" dirty="0" smtClean="0">
                <a:solidFill>
                  <a:schemeClr val="tx1">
                    <a:lumMod val="75000"/>
                    <a:lumOff val="25000"/>
                  </a:schemeClr>
                </a:solidFill>
              </a:rPr>
              <a:t>1997</a:t>
            </a:r>
            <a:r>
              <a:rPr lang="ja-JP" altLang="en-US" dirty="0" smtClean="0">
                <a:solidFill>
                  <a:schemeClr val="tx1">
                    <a:lumMod val="75000"/>
                    <a:lumOff val="25000"/>
                  </a:schemeClr>
                </a:solidFill>
              </a:rPr>
              <a:t>年</a:t>
            </a:r>
            <a:r>
              <a:rPr lang="en-US" altLang="ja-JP" dirty="0" smtClean="0">
                <a:solidFill>
                  <a:schemeClr val="tx1">
                    <a:lumMod val="75000"/>
                    <a:lumOff val="25000"/>
                  </a:schemeClr>
                </a:solidFill>
              </a:rPr>
              <a:t>〜</a:t>
            </a:r>
            <a:endParaRPr kumimoji="1" lang="ja-JP" altLang="en-US" dirty="0">
              <a:solidFill>
                <a:schemeClr val="tx1">
                  <a:lumMod val="75000"/>
                  <a:lumOff val="25000"/>
                </a:schemeClr>
              </a:solidFill>
            </a:endParaRPr>
          </a:p>
        </p:txBody>
      </p:sp>
      <p:sp>
        <p:nvSpPr>
          <p:cNvPr id="27" name="テキスト ボックス 26"/>
          <p:cNvSpPr txBox="1"/>
          <p:nvPr/>
        </p:nvSpPr>
        <p:spPr>
          <a:xfrm>
            <a:off x="6010276" y="3515499"/>
            <a:ext cx="883475" cy="369332"/>
          </a:xfrm>
          <a:prstGeom prst="rect">
            <a:avLst/>
          </a:prstGeom>
          <a:noFill/>
        </p:spPr>
        <p:txBody>
          <a:bodyPr wrap="none" rtlCol="0">
            <a:spAutoFit/>
          </a:bodyPr>
          <a:lstStyle/>
          <a:p>
            <a:r>
              <a:rPr lang="en-US" altLang="ja-JP" dirty="0" smtClean="0">
                <a:solidFill>
                  <a:srgbClr val="0000FF"/>
                </a:solidFill>
              </a:rPr>
              <a:t>2014〜</a:t>
            </a:r>
            <a:endParaRPr kumimoji="1" lang="ja-JP" altLang="en-US" dirty="0">
              <a:solidFill>
                <a:srgbClr val="0000FF"/>
              </a:solidFill>
            </a:endParaRPr>
          </a:p>
        </p:txBody>
      </p:sp>
    </p:spTree>
    <p:extLst>
      <p:ext uri="{BB962C8B-B14F-4D97-AF65-F5344CB8AC3E}">
        <p14:creationId xmlns:p14="http://schemas.microsoft.com/office/powerpoint/2010/main" val="161487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1600200" y="1470025"/>
            <a:ext cx="5975349" cy="3994150"/>
          </a:xfrm>
          <a:prstGeom prst="roundRect">
            <a:avLst>
              <a:gd name="adj" fmla="val 7605"/>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HTML5</a:t>
            </a:r>
            <a:r>
              <a:rPr kumimoji="1" lang="ja-JP" altLang="en-US" dirty="0" smtClean="0"/>
              <a:t>（</a:t>
            </a:r>
            <a:r>
              <a:rPr lang="ja-JP" altLang="en-US" dirty="0" smtClean="0"/>
              <a:t>２</a:t>
            </a:r>
            <a:r>
              <a:rPr kumimoji="1" lang="ja-JP" altLang="en-US" dirty="0" smtClean="0"/>
              <a:t>）</a:t>
            </a:r>
            <a:endParaRPr kumimoji="1" lang="ja-JP" altLang="en-US" dirty="0"/>
          </a:p>
        </p:txBody>
      </p:sp>
      <p:sp>
        <p:nvSpPr>
          <p:cNvPr id="4" name="角丸四角形 3"/>
          <p:cNvSpPr/>
          <p:nvPr/>
        </p:nvSpPr>
        <p:spPr>
          <a:xfrm>
            <a:off x="3081338" y="2593192"/>
            <a:ext cx="2978150" cy="1756558"/>
          </a:xfrm>
          <a:prstGeom prst="roundRect">
            <a:avLst>
              <a:gd name="adj" fmla="val 30117"/>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smtClean="0">
                <a:solidFill>
                  <a:srgbClr val="FFFFFF"/>
                </a:solidFill>
                <a:latin typeface="ＭＳ Ｐゴシック"/>
                <a:ea typeface="ＭＳ Ｐゴシック"/>
                <a:cs typeface="ＭＳ Ｐゴシック"/>
              </a:rPr>
              <a:t>狭義の</a:t>
            </a:r>
            <a:r>
              <a:rPr lang="en-US" altLang="ja-JP" sz="3200" dirty="0" smtClean="0">
                <a:solidFill>
                  <a:srgbClr val="FFFFFF"/>
                </a:solidFill>
                <a:latin typeface="ＭＳ Ｐゴシック"/>
                <a:ea typeface="ＭＳ Ｐゴシック"/>
                <a:cs typeface="ＭＳ Ｐゴシック"/>
              </a:rPr>
              <a:t>HTML5</a:t>
            </a:r>
          </a:p>
          <a:p>
            <a:pPr algn="ctr"/>
            <a:endParaRPr lang="en-US" altLang="ja-JP" sz="1200" dirty="0" smtClean="0">
              <a:solidFill>
                <a:srgbClr val="FFFFFF"/>
              </a:solidFill>
              <a:latin typeface="ＭＳ Ｐゴシック"/>
              <a:cs typeface="ＭＳ Ｐゴシック"/>
            </a:endParaRPr>
          </a:p>
          <a:p>
            <a:pPr algn="ctr"/>
            <a:r>
              <a:rPr lang="ja-JP" altLang="en-US" sz="1200" dirty="0" smtClean="0">
                <a:solidFill>
                  <a:srgbClr val="FFFFFF"/>
                </a:solidFill>
                <a:latin typeface="ＭＳ Ｐゴシック"/>
                <a:cs typeface="ＭＳ Ｐゴシック"/>
              </a:rPr>
              <a:t>ウェブ</a:t>
            </a:r>
            <a:r>
              <a:rPr lang="ja-JP" altLang="en-US" sz="1200" dirty="0">
                <a:solidFill>
                  <a:srgbClr val="FFFFFF"/>
                </a:solidFill>
                <a:latin typeface="ＭＳ Ｐゴシック"/>
                <a:cs typeface="ＭＳ Ｐゴシック"/>
              </a:rPr>
              <a:t>の標準化団体</a:t>
            </a:r>
            <a:r>
              <a:rPr lang="en-US" altLang="ja-JP" sz="1200" dirty="0" smtClean="0">
                <a:solidFill>
                  <a:srgbClr val="FFFFFF"/>
                </a:solidFill>
                <a:latin typeface="ＭＳ Ｐゴシック"/>
                <a:cs typeface="ＭＳ Ｐゴシック"/>
              </a:rPr>
              <a:t>W3C</a:t>
            </a:r>
          </a:p>
          <a:p>
            <a:pPr algn="ctr"/>
            <a:r>
              <a:rPr lang="ja-JP" altLang="en-US" sz="1200" dirty="0" smtClean="0">
                <a:solidFill>
                  <a:srgbClr val="FFFFFF"/>
                </a:solidFill>
                <a:latin typeface="ＭＳ Ｐゴシック"/>
                <a:cs typeface="ＭＳ Ｐゴシック"/>
              </a:rPr>
              <a:t>が</a:t>
            </a:r>
            <a:r>
              <a:rPr lang="ja-JP" altLang="en-US" sz="1200" dirty="0">
                <a:solidFill>
                  <a:srgbClr val="FFFFFF"/>
                </a:solidFill>
                <a:latin typeface="ＭＳ Ｐゴシック"/>
                <a:cs typeface="ＭＳ Ｐゴシック"/>
              </a:rPr>
              <a:t>規格を策定</a:t>
            </a:r>
            <a:r>
              <a:rPr lang="ja-JP" altLang="en-US" sz="1200" dirty="0" smtClean="0">
                <a:solidFill>
                  <a:srgbClr val="FFFFFF"/>
                </a:solidFill>
                <a:latin typeface="ＭＳ Ｐゴシック"/>
                <a:cs typeface="ＭＳ Ｐゴシック"/>
              </a:rPr>
              <a:t>した</a:t>
            </a:r>
            <a:endParaRPr lang="en-US" altLang="ja-JP" sz="1200" dirty="0" smtClean="0">
              <a:solidFill>
                <a:srgbClr val="FFFFFF"/>
              </a:solidFill>
              <a:latin typeface="ＭＳ Ｐゴシック"/>
              <a:cs typeface="ＭＳ Ｐゴシック"/>
            </a:endParaRPr>
          </a:p>
          <a:p>
            <a:pPr algn="ctr"/>
            <a:r>
              <a:rPr lang="ja-JP" altLang="en-US" sz="1200" dirty="0" smtClean="0">
                <a:solidFill>
                  <a:srgbClr val="FFFFFF"/>
                </a:solidFill>
                <a:latin typeface="ＭＳ Ｐゴシック"/>
                <a:cs typeface="ＭＳ Ｐゴシック"/>
              </a:rPr>
              <a:t>次</a:t>
            </a:r>
            <a:r>
              <a:rPr lang="ja-JP" altLang="en-US" sz="1200" dirty="0">
                <a:solidFill>
                  <a:srgbClr val="FFFFFF"/>
                </a:solidFill>
                <a:latin typeface="ＭＳ Ｐゴシック"/>
                <a:cs typeface="ＭＳ Ｐゴシック"/>
              </a:rPr>
              <a:t>世代のマークアップ</a:t>
            </a:r>
            <a:r>
              <a:rPr lang="ja-JP" altLang="en-US" sz="1200" dirty="0" smtClean="0">
                <a:solidFill>
                  <a:srgbClr val="FFFFFF"/>
                </a:solidFill>
                <a:latin typeface="ＭＳ Ｐゴシック"/>
                <a:cs typeface="ＭＳ Ｐゴシック"/>
              </a:rPr>
              <a:t>言語</a:t>
            </a:r>
            <a:endParaRPr lang="en-US" altLang="ja-JP" sz="1200" dirty="0" smtClean="0">
              <a:solidFill>
                <a:srgbClr val="FFFFFF"/>
              </a:solidFill>
              <a:latin typeface="ＭＳ Ｐゴシック"/>
              <a:ea typeface="ＭＳ Ｐゴシック"/>
              <a:cs typeface="ＭＳ Ｐゴシック"/>
            </a:endParaRPr>
          </a:p>
        </p:txBody>
      </p:sp>
      <p:sp>
        <p:nvSpPr>
          <p:cNvPr id="24" name="角丸四角形 23"/>
          <p:cNvSpPr/>
          <p:nvPr/>
        </p:nvSpPr>
        <p:spPr>
          <a:xfrm>
            <a:off x="1762126" y="1589892"/>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通信</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プロトコル</a:t>
            </a:r>
            <a:endParaRPr kumimoji="1" lang="ja-JP" altLang="en-US" sz="1600" dirty="0">
              <a:solidFill>
                <a:srgbClr val="FFFFFF"/>
              </a:solidFill>
              <a:latin typeface="ＭＳ Ｐゴシック"/>
              <a:ea typeface="ＭＳ Ｐゴシック"/>
              <a:cs typeface="ＭＳ Ｐゴシック"/>
            </a:endParaRPr>
          </a:p>
        </p:txBody>
      </p:sp>
      <p:sp>
        <p:nvSpPr>
          <p:cNvPr id="28" name="角丸四角形 27"/>
          <p:cNvSpPr/>
          <p:nvPr/>
        </p:nvSpPr>
        <p:spPr>
          <a:xfrm>
            <a:off x="6097588" y="1589892"/>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デバイス</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連携</a:t>
            </a:r>
            <a:endParaRPr kumimoji="1" lang="ja-JP" altLang="en-US" sz="1600" dirty="0">
              <a:solidFill>
                <a:srgbClr val="FFFFFF"/>
              </a:solidFill>
              <a:latin typeface="ＭＳ Ｐゴシック"/>
              <a:ea typeface="ＭＳ Ｐゴシック"/>
              <a:cs typeface="ＭＳ Ｐゴシック"/>
            </a:endParaRPr>
          </a:p>
        </p:txBody>
      </p:sp>
      <p:sp>
        <p:nvSpPr>
          <p:cNvPr id="29" name="角丸四角形 28"/>
          <p:cNvSpPr/>
          <p:nvPr/>
        </p:nvSpPr>
        <p:spPr>
          <a:xfrm>
            <a:off x="1762126" y="4094967"/>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ＭＳ Ｐゴシック"/>
                <a:ea typeface="ＭＳ Ｐゴシック"/>
                <a:cs typeface="ＭＳ Ｐゴシック"/>
              </a:rPr>
              <a:t>CSS3</a:t>
            </a:r>
            <a:endParaRPr kumimoji="1" lang="ja-JP" altLang="en-US" sz="1600" dirty="0">
              <a:solidFill>
                <a:srgbClr val="FFFFFF"/>
              </a:solidFill>
              <a:latin typeface="ＭＳ Ｐゴシック"/>
              <a:ea typeface="ＭＳ Ｐゴシック"/>
              <a:cs typeface="ＭＳ Ｐゴシック"/>
            </a:endParaRPr>
          </a:p>
        </p:txBody>
      </p:sp>
      <p:sp>
        <p:nvSpPr>
          <p:cNvPr id="30" name="角丸四角形 29"/>
          <p:cNvSpPr/>
          <p:nvPr/>
        </p:nvSpPr>
        <p:spPr>
          <a:xfrm>
            <a:off x="6097588" y="4094967"/>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ＭＳ Ｐゴシック"/>
                <a:ea typeface="ＭＳ Ｐゴシック"/>
                <a:cs typeface="ＭＳ Ｐゴシック"/>
              </a:rPr>
              <a:t>ECMAscript6</a:t>
            </a:r>
          </a:p>
          <a:p>
            <a:pPr algn="ctr"/>
            <a:r>
              <a:rPr lang="en-US" altLang="ja-JP" sz="1400" dirty="0" smtClean="0">
                <a:solidFill>
                  <a:srgbClr val="FFFFFF"/>
                </a:solidFill>
                <a:latin typeface="ＭＳ Ｐゴシック"/>
                <a:ea typeface="ＭＳ Ｐゴシック"/>
                <a:cs typeface="ＭＳ Ｐゴシック"/>
              </a:rPr>
              <a:t>(JavaScript)</a:t>
            </a:r>
            <a:endParaRPr kumimoji="1" lang="ja-JP" altLang="en-US" sz="14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3157205" y="1716772"/>
            <a:ext cx="2826415" cy="769441"/>
          </a:xfrm>
          <a:prstGeom prst="rect">
            <a:avLst/>
          </a:prstGeom>
          <a:noFill/>
        </p:spPr>
        <p:txBody>
          <a:bodyPr wrap="none" rtlCol="0">
            <a:spAutoFit/>
          </a:bodyPr>
          <a:lstStyle/>
          <a:p>
            <a:pPr algn="ctr"/>
            <a:r>
              <a:rPr lang="ja-JP" altLang="en-US" sz="3200" dirty="0" smtClean="0">
                <a:solidFill>
                  <a:schemeClr val="bg1"/>
                </a:solidFill>
              </a:rPr>
              <a:t>広義の</a:t>
            </a:r>
            <a:r>
              <a:rPr lang="en-US" altLang="ja-JP" sz="3200" dirty="0" smtClean="0">
                <a:solidFill>
                  <a:schemeClr val="bg1"/>
                </a:solidFill>
              </a:rPr>
              <a:t>HTML5</a:t>
            </a:r>
          </a:p>
          <a:p>
            <a:pPr algn="ctr"/>
            <a:r>
              <a:rPr lang="ja-JP" altLang="ja-JP" sz="1200" dirty="0">
                <a:solidFill>
                  <a:schemeClr val="bg1"/>
                </a:solidFill>
              </a:rPr>
              <a:t>次</a:t>
            </a:r>
            <a:r>
              <a:rPr lang="ja-JP" altLang="ja-JP" sz="1200" dirty="0" smtClean="0">
                <a:solidFill>
                  <a:schemeClr val="bg1"/>
                </a:solidFill>
              </a:rPr>
              <a:t>世代アプリケーション</a:t>
            </a:r>
            <a:r>
              <a:rPr lang="ja-JP" altLang="ja-JP" sz="1200" dirty="0">
                <a:solidFill>
                  <a:schemeClr val="bg1"/>
                </a:solidFill>
              </a:rPr>
              <a:t>・プラットフォーム </a:t>
            </a:r>
            <a:endParaRPr kumimoji="1" lang="ja-JP" altLang="en-US" sz="1200" dirty="0">
              <a:solidFill>
                <a:schemeClr val="bg1"/>
              </a:solidFill>
            </a:endParaRPr>
          </a:p>
        </p:txBody>
      </p:sp>
    </p:spTree>
    <p:extLst>
      <p:ext uri="{BB962C8B-B14F-4D97-AF65-F5344CB8AC3E}">
        <p14:creationId xmlns:p14="http://schemas.microsoft.com/office/powerpoint/2010/main" val="987303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デバイスは</a:t>
            </a:r>
            <a:r>
              <a:rPr kumimoji="1" lang="en-US" altLang="ja-JP" dirty="0" smtClean="0"/>
              <a:t>PC</a:t>
            </a:r>
            <a:r>
              <a:rPr kumimoji="1" lang="ja-JP" altLang="en-US" dirty="0" smtClean="0"/>
              <a:t>からモバイルデバイスへ</a:t>
            </a:r>
            <a:endParaRPr kumimoji="1" lang="ja-JP" altLang="en-US" dirty="0"/>
          </a:p>
        </p:txBody>
      </p:sp>
      <p:pic>
        <p:nvPicPr>
          <p:cNvPr id="4" name="図 3"/>
          <p:cNvPicPr>
            <a:picLocks noChangeAspect="1"/>
          </p:cNvPicPr>
          <p:nvPr/>
        </p:nvPicPr>
        <p:blipFill>
          <a:blip r:embed="rId3"/>
          <a:stretch>
            <a:fillRect/>
          </a:stretch>
        </p:blipFill>
        <p:spPr>
          <a:xfrm>
            <a:off x="1545974" y="826287"/>
            <a:ext cx="6363232" cy="4772424"/>
          </a:xfrm>
          <a:prstGeom prst="rect">
            <a:avLst/>
          </a:prstGeom>
        </p:spPr>
      </p:pic>
      <p:sp>
        <p:nvSpPr>
          <p:cNvPr id="5" name="正方形/長方形 4"/>
          <p:cNvSpPr/>
          <p:nvPr/>
        </p:nvSpPr>
        <p:spPr>
          <a:xfrm>
            <a:off x="5599105" y="6437274"/>
            <a:ext cx="3544895" cy="276999"/>
          </a:xfrm>
          <a:prstGeom prst="rect">
            <a:avLst/>
          </a:prstGeom>
        </p:spPr>
        <p:txBody>
          <a:bodyPr wrap="square">
            <a:spAutoFit/>
          </a:bodyPr>
          <a:lstStyle/>
          <a:p>
            <a:r>
              <a:rPr lang="ja-JP" altLang="en-US" sz="1200" dirty="0"/>
              <a:t>http://appmarketinglabo.net/metaps-ecseminar/</a:t>
            </a:r>
          </a:p>
        </p:txBody>
      </p:sp>
      <p:sp>
        <p:nvSpPr>
          <p:cNvPr id="9" name="角丸四角形吹き出し 8"/>
          <p:cNvSpPr/>
          <p:nvPr/>
        </p:nvSpPr>
        <p:spPr>
          <a:xfrm>
            <a:off x="1545974" y="5779858"/>
            <a:ext cx="2060590" cy="586918"/>
          </a:xfrm>
          <a:prstGeom prst="wedgeRoundRectCallout">
            <a:avLst>
              <a:gd name="adj1" fmla="val 108699"/>
              <a:gd name="adj2" fmla="val -149690"/>
              <a:gd name="adj3" fmla="val 16667"/>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2007</a:t>
            </a:r>
            <a:r>
              <a:rPr kumimoji="1" lang="ja-JP" altLang="en-US" dirty="0" smtClean="0">
                <a:solidFill>
                  <a:srgbClr val="FFFFFF"/>
                </a:solidFill>
                <a:latin typeface="ＭＳ Ｐゴシック"/>
                <a:ea typeface="ＭＳ Ｐゴシック"/>
                <a:cs typeface="ＭＳ Ｐゴシック"/>
              </a:rPr>
              <a:t>年</a:t>
            </a:r>
            <a:endParaRPr kumimoji="1" lang="en-US" altLang="ja-JP" dirty="0" smtClean="0">
              <a:solidFill>
                <a:srgbClr val="FFFFFF"/>
              </a:solidFill>
              <a:latin typeface="ＭＳ Ｐゴシック"/>
              <a:ea typeface="ＭＳ Ｐゴシック"/>
              <a:cs typeface="ＭＳ Ｐゴシック"/>
            </a:endParaRPr>
          </a:p>
          <a:p>
            <a:pPr algn="ctr"/>
            <a:r>
              <a:rPr kumimoji="1" lang="en-US" altLang="ja-JP" dirty="0" smtClean="0">
                <a:solidFill>
                  <a:srgbClr val="FFFFFF"/>
                </a:solidFill>
                <a:latin typeface="ＭＳ Ｐゴシック"/>
                <a:ea typeface="ＭＳ Ｐゴシック"/>
                <a:cs typeface="ＭＳ Ｐゴシック"/>
              </a:rPr>
              <a:t>iPhone</a:t>
            </a:r>
            <a:r>
              <a:rPr kumimoji="1" lang="ja-JP" altLang="en-US" dirty="0" smtClean="0">
                <a:solidFill>
                  <a:srgbClr val="FFFFFF"/>
                </a:solidFill>
                <a:latin typeface="ＭＳ Ｐゴシック"/>
                <a:ea typeface="ＭＳ Ｐゴシック"/>
                <a:cs typeface="ＭＳ Ｐゴシック"/>
              </a:rPr>
              <a:t>発売</a:t>
            </a:r>
            <a:endParaRPr kumimoji="1" lang="ja-JP" altLang="en-US" dirty="0">
              <a:solidFill>
                <a:srgbClr val="FFFFFF"/>
              </a:solidFill>
              <a:latin typeface="ＭＳ Ｐゴシック"/>
              <a:ea typeface="ＭＳ Ｐゴシック"/>
              <a:cs typeface="ＭＳ Ｐゴシック"/>
            </a:endParaRPr>
          </a:p>
        </p:txBody>
      </p:sp>
      <p:sp>
        <p:nvSpPr>
          <p:cNvPr id="10" name="角丸四角形吹き出し 9"/>
          <p:cNvSpPr/>
          <p:nvPr/>
        </p:nvSpPr>
        <p:spPr>
          <a:xfrm>
            <a:off x="3697295" y="5779858"/>
            <a:ext cx="2060590" cy="586918"/>
          </a:xfrm>
          <a:prstGeom prst="wedgeRoundRectCallout">
            <a:avLst>
              <a:gd name="adj1" fmla="val 19741"/>
              <a:gd name="adj2" fmla="val -149690"/>
              <a:gd name="adj3" fmla="val 16667"/>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2008</a:t>
            </a:r>
            <a:r>
              <a:rPr kumimoji="1" lang="ja-JP" altLang="en-US" dirty="0" smtClean="0">
                <a:solidFill>
                  <a:srgbClr val="FFFFFF"/>
                </a:solidFill>
                <a:latin typeface="ＭＳ Ｐゴシック"/>
                <a:ea typeface="ＭＳ Ｐゴシック"/>
                <a:cs typeface="ＭＳ Ｐゴシック"/>
              </a:rPr>
              <a:t>年</a:t>
            </a:r>
            <a:endParaRPr kumimoji="1" lang="en-US" altLang="ja-JP" dirty="0" smtClean="0">
              <a:solidFill>
                <a:srgbClr val="FFFFFF"/>
              </a:solidFill>
              <a:latin typeface="ＭＳ Ｐゴシック"/>
              <a:ea typeface="ＭＳ Ｐゴシック"/>
              <a:cs typeface="ＭＳ Ｐゴシック"/>
            </a:endParaRPr>
          </a:p>
          <a:p>
            <a:pPr algn="ctr"/>
            <a:r>
              <a:rPr kumimoji="1" lang="en-US" altLang="ja-JP" dirty="0" smtClean="0">
                <a:solidFill>
                  <a:srgbClr val="FFFFFF"/>
                </a:solidFill>
                <a:latin typeface="ＭＳ Ｐゴシック"/>
                <a:ea typeface="ＭＳ Ｐゴシック"/>
                <a:cs typeface="ＭＳ Ｐゴシック"/>
              </a:rPr>
              <a:t>Android</a:t>
            </a:r>
            <a:r>
              <a:rPr kumimoji="1" lang="ja-JP" altLang="en-US" dirty="0" smtClean="0">
                <a:solidFill>
                  <a:srgbClr val="FFFFFF"/>
                </a:solidFill>
                <a:latin typeface="ＭＳ Ｐゴシック"/>
                <a:ea typeface="ＭＳ Ｐゴシック"/>
                <a:cs typeface="ＭＳ Ｐゴシック"/>
              </a:rPr>
              <a:t>発売</a:t>
            </a:r>
            <a:endParaRPr kumimoji="1" lang="ja-JP" altLang="en-US" dirty="0">
              <a:solidFill>
                <a:srgbClr val="FFFFFF"/>
              </a:solidFill>
              <a:latin typeface="ＭＳ Ｐゴシック"/>
              <a:ea typeface="ＭＳ Ｐゴシック"/>
              <a:cs typeface="ＭＳ Ｐゴシック"/>
            </a:endParaRPr>
          </a:p>
        </p:txBody>
      </p:sp>
      <p:sp>
        <p:nvSpPr>
          <p:cNvPr id="11" name="角丸四角形吹き出し 10"/>
          <p:cNvSpPr/>
          <p:nvPr/>
        </p:nvSpPr>
        <p:spPr>
          <a:xfrm>
            <a:off x="5848616" y="5779290"/>
            <a:ext cx="2060590" cy="586918"/>
          </a:xfrm>
          <a:prstGeom prst="wedgeRoundRectCallout">
            <a:avLst>
              <a:gd name="adj1" fmla="val -53530"/>
              <a:gd name="adj2" fmla="val -148241"/>
              <a:gd name="adj3" fmla="val 16667"/>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2010</a:t>
            </a:r>
            <a:r>
              <a:rPr kumimoji="1" lang="ja-JP" altLang="en-US" dirty="0" smtClean="0">
                <a:solidFill>
                  <a:srgbClr val="FFFFFF"/>
                </a:solidFill>
                <a:latin typeface="ＭＳ Ｐゴシック"/>
                <a:ea typeface="ＭＳ Ｐゴシック"/>
                <a:cs typeface="ＭＳ Ｐゴシック"/>
              </a:rPr>
              <a:t>年</a:t>
            </a:r>
            <a:endParaRPr kumimoji="1" lang="en-US" altLang="ja-JP" dirty="0" smtClean="0">
              <a:solidFill>
                <a:srgbClr val="FFFFFF"/>
              </a:solidFill>
              <a:latin typeface="ＭＳ Ｐゴシック"/>
              <a:ea typeface="ＭＳ Ｐゴシック"/>
              <a:cs typeface="ＭＳ Ｐゴシック"/>
            </a:endParaRPr>
          </a:p>
          <a:p>
            <a:pPr algn="ctr"/>
            <a:r>
              <a:rPr kumimoji="1" lang="en-US" altLang="ja-JP" dirty="0" smtClean="0">
                <a:solidFill>
                  <a:srgbClr val="FFFFFF"/>
                </a:solidFill>
                <a:latin typeface="ＭＳ Ｐゴシック"/>
                <a:ea typeface="ＭＳ Ｐゴシック"/>
                <a:cs typeface="ＭＳ Ｐゴシック"/>
              </a:rPr>
              <a:t>iPad</a:t>
            </a:r>
            <a:r>
              <a:rPr kumimoji="1" lang="ja-JP" altLang="en-US" dirty="0" smtClean="0">
                <a:solidFill>
                  <a:srgbClr val="FFFFFF"/>
                </a:solidFill>
                <a:latin typeface="ＭＳ Ｐゴシック"/>
                <a:ea typeface="ＭＳ Ｐゴシック"/>
                <a:cs typeface="ＭＳ Ｐゴシック"/>
              </a:rPr>
              <a:t>発売</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67833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latin typeface="Arial"/>
                <a:ea typeface="HGP創英角ｺﾞｼｯｸUB" pitchFamily="50" charset="-128"/>
                <a:cs typeface="Arial"/>
              </a:rPr>
              <a:t>これからのクライアント</a:t>
            </a:r>
            <a:endParaRPr lang="ja-JP" altLang="en-US"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2809649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966192201"/>
              </p:ext>
            </p:extLst>
          </p:nvPr>
        </p:nvGraphicFramePr>
        <p:xfrm>
          <a:off x="403555" y="1458394"/>
          <a:ext cx="8388849" cy="4176812"/>
        </p:xfrm>
        <a:graphic>
          <a:graphicData uri="http://schemas.openxmlformats.org/drawingml/2006/table">
            <a:tbl>
              <a:tblPr firstRow="1" bandRow="1">
                <a:tableStyleId>{7DF18680-E054-41AD-8BC1-D1AEF772440D}</a:tableStyleId>
              </a:tblPr>
              <a:tblGrid>
                <a:gridCol w="4480417">
                  <a:extLst>
                    <a:ext uri="{9D8B030D-6E8A-4147-A177-3AD203B41FA5}">
                      <a16:colId xmlns="" xmlns:a16="http://schemas.microsoft.com/office/drawing/2014/main" val="20000"/>
                    </a:ext>
                  </a:extLst>
                </a:gridCol>
                <a:gridCol w="2043953">
                  <a:extLst>
                    <a:ext uri="{9D8B030D-6E8A-4147-A177-3AD203B41FA5}">
                      <a16:colId xmlns="" xmlns:a16="http://schemas.microsoft.com/office/drawing/2014/main" val="20001"/>
                    </a:ext>
                  </a:extLst>
                </a:gridCol>
                <a:gridCol w="1864479">
                  <a:extLst>
                    <a:ext uri="{9D8B030D-6E8A-4147-A177-3AD203B41FA5}">
                      <a16:colId xmlns="" xmlns:a16="http://schemas.microsoft.com/office/drawing/2014/main" val="20002"/>
                    </a:ext>
                  </a:extLst>
                </a:gridCol>
              </a:tblGrid>
              <a:tr h="413279">
                <a:tc>
                  <a:txBody>
                    <a:bodyPr/>
                    <a:lstStyle/>
                    <a:p>
                      <a:endParaRPr kumimoji="1" lang="ja-JP" altLang="en-US" sz="2800" dirty="0"/>
                    </a:p>
                  </a:txBody>
                  <a:tcPr/>
                </a:tc>
                <a:tc>
                  <a:txBody>
                    <a:bodyPr/>
                    <a:lstStyle/>
                    <a:p>
                      <a:pPr algn="ctr"/>
                      <a:r>
                        <a:rPr kumimoji="1" lang="en-US" altLang="ja-JP" sz="2800" dirty="0" smtClean="0"/>
                        <a:t>HTML5</a:t>
                      </a:r>
                      <a:endParaRPr kumimoji="1" lang="ja-JP" altLang="en-US" sz="2800" dirty="0"/>
                    </a:p>
                  </a:txBody>
                  <a:tcPr/>
                </a:tc>
                <a:tc>
                  <a:txBody>
                    <a:bodyPr/>
                    <a:lstStyle/>
                    <a:p>
                      <a:pPr algn="ctr"/>
                      <a:r>
                        <a:rPr kumimoji="1" lang="ja-JP" altLang="en-US" sz="2800" dirty="0" smtClean="0"/>
                        <a:t>ネイティブ</a:t>
                      </a:r>
                      <a:endParaRPr kumimoji="1" lang="ja-JP" altLang="en-US" sz="2800" dirty="0"/>
                    </a:p>
                  </a:txBody>
                  <a:tcPr/>
                </a:tc>
                <a:extLst>
                  <a:ext uri="{0D108BD9-81ED-4DB2-BD59-A6C34878D82A}">
                    <a16:rowId xmlns="" xmlns:a16="http://schemas.microsoft.com/office/drawing/2014/main" val="10000"/>
                  </a:ext>
                </a:extLst>
              </a:tr>
              <a:tr h="413279">
                <a:tc>
                  <a:txBody>
                    <a:bodyPr/>
                    <a:lstStyle/>
                    <a:p>
                      <a:r>
                        <a:rPr kumimoji="1" lang="ja-JP" altLang="en-US" sz="2800" dirty="0" smtClean="0"/>
                        <a:t>開発コスト</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extLst>
                  <a:ext uri="{0D108BD9-81ED-4DB2-BD59-A6C34878D82A}">
                    <a16:rowId xmlns="" xmlns:a16="http://schemas.microsoft.com/office/drawing/2014/main" val="10001"/>
                  </a:ext>
                </a:extLst>
              </a:tr>
              <a:tr h="549692">
                <a:tc>
                  <a:txBody>
                    <a:bodyPr/>
                    <a:lstStyle/>
                    <a:p>
                      <a:r>
                        <a:rPr kumimoji="1" lang="ja-JP" altLang="en-US" sz="2800" dirty="0" smtClean="0"/>
                        <a:t>マルチプラットフォーム対応</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extLst>
                  <a:ext uri="{0D108BD9-81ED-4DB2-BD59-A6C34878D82A}">
                    <a16:rowId xmlns="" xmlns:a16="http://schemas.microsoft.com/office/drawing/2014/main" val="10002"/>
                  </a:ext>
                </a:extLst>
              </a:tr>
              <a:tr h="413279">
                <a:tc>
                  <a:txBody>
                    <a:bodyPr/>
                    <a:lstStyle/>
                    <a:p>
                      <a:r>
                        <a:rPr kumimoji="1" lang="en-US" altLang="ja-JP" sz="2800" dirty="0" smtClean="0"/>
                        <a:t>UX/UI</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extLst>
                  <a:ext uri="{0D108BD9-81ED-4DB2-BD59-A6C34878D82A}">
                    <a16:rowId xmlns="" xmlns:a16="http://schemas.microsoft.com/office/drawing/2014/main" val="10003"/>
                  </a:ext>
                </a:extLst>
              </a:tr>
              <a:tr h="413279">
                <a:tc>
                  <a:txBody>
                    <a:bodyPr/>
                    <a:lstStyle/>
                    <a:p>
                      <a:r>
                        <a:rPr kumimoji="1" lang="ja-JP" altLang="en-US" sz="2800" dirty="0" smtClean="0"/>
                        <a:t>機能・速度</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extLst>
                  <a:ext uri="{0D108BD9-81ED-4DB2-BD59-A6C34878D82A}">
                    <a16:rowId xmlns="" xmlns:a16="http://schemas.microsoft.com/office/drawing/2014/main" val="10004"/>
                  </a:ext>
                </a:extLst>
              </a:tr>
              <a:tr h="413279">
                <a:tc>
                  <a:txBody>
                    <a:bodyPr/>
                    <a:lstStyle/>
                    <a:p>
                      <a:r>
                        <a:rPr kumimoji="1" lang="ja-JP" altLang="en-US" sz="2800" dirty="0" smtClean="0"/>
                        <a:t>アプリ配信の容易さ</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extLst>
                  <a:ext uri="{0D108BD9-81ED-4DB2-BD59-A6C34878D82A}">
                    <a16:rowId xmlns="" xmlns:a16="http://schemas.microsoft.com/office/drawing/2014/main" val="10005"/>
                  </a:ext>
                </a:extLst>
              </a:tr>
              <a:tr h="413279">
                <a:tc>
                  <a:txBody>
                    <a:bodyPr/>
                    <a:lstStyle/>
                    <a:p>
                      <a:r>
                        <a:rPr kumimoji="1" lang="ja-JP" altLang="en-US" sz="2800" dirty="0" smtClean="0"/>
                        <a:t>収益化</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extLst>
                  <a:ext uri="{0D108BD9-81ED-4DB2-BD59-A6C34878D82A}">
                    <a16:rowId xmlns="" xmlns:a16="http://schemas.microsoft.com/office/drawing/2014/main" val="10006"/>
                  </a:ext>
                </a:extLst>
              </a:tr>
              <a:tr h="413279">
                <a:tc>
                  <a:txBody>
                    <a:bodyPr/>
                    <a:lstStyle/>
                    <a:p>
                      <a:r>
                        <a:rPr kumimoji="1" lang="ja-JP" altLang="en-US" sz="2800" dirty="0" smtClean="0"/>
                        <a:t>ユーザーの囲い込み</a:t>
                      </a:r>
                      <a:endParaRPr kumimoji="1" lang="ja-JP" altLang="en-US" sz="2800" dirty="0"/>
                    </a:p>
                  </a:txBody>
                  <a:tcPr/>
                </a:tc>
                <a:tc>
                  <a:txBody>
                    <a:bodyPr/>
                    <a:lstStyle/>
                    <a:p>
                      <a:pPr algn="ctr"/>
                      <a:r>
                        <a:rPr kumimoji="1" lang="en-US" altLang="ja-JP"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bl>
          </a:graphicData>
        </a:graphic>
      </p:graphicFrame>
      <p:sp>
        <p:nvSpPr>
          <p:cNvPr id="4" name="タイトル 3"/>
          <p:cNvSpPr>
            <a:spLocks noGrp="1"/>
          </p:cNvSpPr>
          <p:nvPr>
            <p:ph type="title"/>
          </p:nvPr>
        </p:nvSpPr>
        <p:spPr/>
        <p:txBody>
          <a:bodyPr/>
          <a:lstStyle/>
          <a:p>
            <a:r>
              <a:rPr lang="en-US" altLang="ja-JP" dirty="0"/>
              <a:t>Web</a:t>
            </a:r>
            <a:r>
              <a:rPr lang="ja-JP" altLang="ja-JP" dirty="0"/>
              <a:t>アプリと</a:t>
            </a:r>
            <a:r>
              <a:rPr lang="ja-JP" altLang="ja-JP" dirty="0" smtClean="0"/>
              <a:t>ネイティブアプリ</a:t>
            </a:r>
            <a:endParaRPr kumimoji="1" lang="ja-JP" altLang="en-US" dirty="0"/>
          </a:p>
        </p:txBody>
      </p:sp>
    </p:spTree>
    <p:extLst>
      <p:ext uri="{BB962C8B-B14F-4D97-AF65-F5344CB8AC3E}">
        <p14:creationId xmlns:p14="http://schemas.microsoft.com/office/powerpoint/2010/main" val="618602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065" y="3401393"/>
            <a:ext cx="4638675" cy="981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7" name="正方形/長方形 10"/>
          <p:cNvSpPr>
            <a:spLocks noChangeArrowheads="1"/>
          </p:cNvSpPr>
          <p:nvPr/>
        </p:nvSpPr>
        <p:spPr bwMode="auto">
          <a:xfrm>
            <a:off x="3735059" y="3829908"/>
            <a:ext cx="1601098" cy="711644"/>
          </a:xfrm>
          <a:prstGeom prst="rect">
            <a:avLst/>
          </a:prstGeom>
          <a:solidFill>
            <a:schemeClr val="accent4">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Windows Phone</a:t>
            </a:r>
          </a:p>
          <a:p>
            <a:pPr algn="ctr">
              <a:spcBef>
                <a:spcPct val="20000"/>
              </a:spcBef>
              <a:defRPr/>
            </a:pPr>
            <a:endParaRPr kumimoji="0" lang="ja-JP" altLang="en-US" sz="1400" dirty="0">
              <a:solidFill>
                <a:schemeClr val="bg1"/>
              </a:solidFill>
              <a:latin typeface="+mn-lt"/>
              <a:ea typeface="+mn-ea"/>
            </a:endParaRPr>
          </a:p>
        </p:txBody>
      </p:sp>
      <p:sp>
        <p:nvSpPr>
          <p:cNvPr id="68" name="正方形/長方形 10"/>
          <p:cNvSpPr>
            <a:spLocks noChangeArrowheads="1"/>
          </p:cNvSpPr>
          <p:nvPr/>
        </p:nvSpPr>
        <p:spPr bwMode="auto">
          <a:xfrm>
            <a:off x="5336156" y="3829818"/>
            <a:ext cx="1112464" cy="722946"/>
          </a:xfrm>
          <a:prstGeom prst="rect">
            <a:avLst/>
          </a:prstGeom>
          <a:solidFill>
            <a:schemeClr val="tx1"/>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Xbox OS</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77" name="正方形/長方形 10"/>
          <p:cNvSpPr>
            <a:spLocks noChangeArrowheads="1"/>
          </p:cNvSpPr>
          <p:nvPr/>
        </p:nvSpPr>
        <p:spPr bwMode="auto">
          <a:xfrm>
            <a:off x="6448621" y="3829818"/>
            <a:ext cx="851657" cy="722946"/>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t>
            </a:r>
          </a:p>
          <a:p>
            <a:pPr algn="ctr">
              <a:spcBef>
                <a:spcPct val="20000"/>
              </a:spcBef>
              <a:defRPr/>
            </a:pPr>
            <a:endParaRPr kumimoji="0" lang="ja-JP" altLang="en-US" sz="1400" dirty="0">
              <a:solidFill>
                <a:schemeClr val="bg1"/>
              </a:solidFill>
              <a:latin typeface="+mn-lt"/>
              <a:ea typeface="+mn-ea"/>
            </a:endParaRPr>
          </a:p>
        </p:txBody>
      </p:sp>
      <p:sp>
        <p:nvSpPr>
          <p:cNvPr id="47" name="正方形/長方形 46"/>
          <p:cNvSpPr>
            <a:spLocks noChangeArrowheads="1"/>
          </p:cNvSpPr>
          <p:nvPr/>
        </p:nvSpPr>
        <p:spPr bwMode="auto">
          <a:xfrm>
            <a:off x="467556" y="3829907"/>
            <a:ext cx="2132297" cy="71722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a:t>
            </a:r>
          </a:p>
          <a:p>
            <a:pPr algn="ctr">
              <a:spcBef>
                <a:spcPct val="20000"/>
              </a:spcBef>
              <a:defRPr/>
            </a:pPr>
            <a:endParaRPr kumimoji="0" lang="ja-JP" altLang="en-US" sz="1400" dirty="0">
              <a:solidFill>
                <a:schemeClr val="bg1"/>
              </a:solidFill>
              <a:latin typeface="+mn-lt"/>
              <a:ea typeface="+mn-ea"/>
            </a:endParaRPr>
          </a:p>
        </p:txBody>
      </p:sp>
      <p:sp>
        <p:nvSpPr>
          <p:cNvPr id="48" name="正方形/長方形 10"/>
          <p:cNvSpPr>
            <a:spLocks noChangeArrowheads="1"/>
          </p:cNvSpPr>
          <p:nvPr/>
        </p:nvSpPr>
        <p:spPr bwMode="auto">
          <a:xfrm>
            <a:off x="2599853" y="3829907"/>
            <a:ext cx="1135220" cy="71722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WindowsRT</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66" name="正方形/長方形 10"/>
          <p:cNvSpPr>
            <a:spLocks noChangeArrowheads="1"/>
          </p:cNvSpPr>
          <p:nvPr/>
        </p:nvSpPr>
        <p:spPr bwMode="auto">
          <a:xfrm>
            <a:off x="550379" y="4228803"/>
            <a:ext cx="6657986" cy="220586"/>
          </a:xfrm>
          <a:prstGeom prst="rect">
            <a:avLst/>
          </a:prstGeom>
          <a:solidFill>
            <a:srgbClr val="C00000"/>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 Kernel</a:t>
            </a:r>
            <a:endParaRPr kumimoji="0" lang="ja-JP" altLang="en-US" sz="1400" dirty="0">
              <a:solidFill>
                <a:schemeClr val="bg1"/>
              </a:solidFill>
              <a:latin typeface="+mn-lt"/>
              <a:ea typeface="+mn-ea"/>
            </a:endParaRPr>
          </a:p>
        </p:txBody>
      </p:sp>
      <p:sp>
        <p:nvSpPr>
          <p:cNvPr id="88" name="正方形/長方形 10"/>
          <p:cNvSpPr>
            <a:spLocks noChangeArrowheads="1"/>
          </p:cNvSpPr>
          <p:nvPr/>
        </p:nvSpPr>
        <p:spPr bwMode="auto">
          <a:xfrm>
            <a:off x="468049" y="3837437"/>
            <a:ext cx="6832219" cy="716375"/>
          </a:xfrm>
          <a:prstGeom prst="rect">
            <a:avLst/>
          </a:prstGeom>
          <a:solidFill>
            <a:schemeClr val="tx2">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Windows10</a:t>
            </a:r>
            <a:endParaRPr kumimoji="0" lang="ja-JP" altLang="en-US" sz="1400" dirty="0">
              <a:solidFill>
                <a:schemeClr val="bg1"/>
              </a:solidFill>
              <a:latin typeface="+mn-lt"/>
              <a:ea typeface="+mn-ea"/>
            </a:endParaRPr>
          </a:p>
        </p:txBody>
      </p:sp>
      <p:pic>
        <p:nvPicPr>
          <p:cNvPr id="8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337" y="5265874"/>
            <a:ext cx="3619500" cy="1266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0622" y="1060430"/>
            <a:ext cx="2857500"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正方形/長方形 3"/>
          <p:cNvSpPr>
            <a:spLocks noChangeArrowheads="1"/>
          </p:cNvSpPr>
          <p:nvPr/>
        </p:nvSpPr>
        <p:spPr bwMode="auto">
          <a:xfrm>
            <a:off x="467556" y="1960623"/>
            <a:ext cx="2920492" cy="35718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 OS</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3388048" y="1960623"/>
            <a:ext cx="2071263" cy="35718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iOS</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467555" y="231781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Macintosh</a:t>
            </a:r>
            <a:endParaRPr kumimoji="0" lang="ja-JP" altLang="en-US" sz="1400" dirty="0">
              <a:solidFill>
                <a:schemeClr val="bg1"/>
              </a:solidFill>
              <a:latin typeface="+mn-lt"/>
              <a:ea typeface="+mn-ea"/>
            </a:endParaRPr>
          </a:p>
        </p:txBody>
      </p:sp>
      <p:sp>
        <p:nvSpPr>
          <p:cNvPr id="7" name="正方形/長方形 6"/>
          <p:cNvSpPr>
            <a:spLocks noChangeArrowheads="1"/>
          </p:cNvSpPr>
          <p:nvPr/>
        </p:nvSpPr>
        <p:spPr bwMode="auto">
          <a:xfrm>
            <a:off x="3388048" y="231781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iPhone/iPad</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5459289" y="231222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AppleTV</a:t>
            </a:r>
            <a:endParaRPr kumimoji="0" lang="ja-JP" altLang="en-US" sz="1400" dirty="0">
              <a:solidFill>
                <a:schemeClr val="bg1"/>
              </a:solidFill>
              <a:latin typeface="+mn-lt"/>
              <a:ea typeface="+mn-ea"/>
            </a:endParaRPr>
          </a:p>
        </p:txBody>
      </p:sp>
      <p:sp>
        <p:nvSpPr>
          <p:cNvPr id="46" name="正方形/長方形 10"/>
          <p:cNvSpPr>
            <a:spLocks noChangeArrowheads="1"/>
          </p:cNvSpPr>
          <p:nvPr/>
        </p:nvSpPr>
        <p:spPr bwMode="auto">
          <a:xfrm>
            <a:off x="5459312" y="1960623"/>
            <a:ext cx="1840966" cy="351604"/>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200" dirty="0" err="1" smtClean="0">
                <a:solidFill>
                  <a:schemeClr val="bg1"/>
                </a:solidFill>
              </a:rPr>
              <a:t>AppleTV</a:t>
            </a:r>
            <a:r>
              <a:rPr kumimoji="0" lang="en-US" altLang="ja-JP" sz="1200" dirty="0" smtClean="0">
                <a:solidFill>
                  <a:schemeClr val="bg1"/>
                </a:solidFill>
              </a:rPr>
              <a:t> Software (iOS)</a:t>
            </a:r>
            <a:endParaRPr kumimoji="0" lang="ja-JP" altLang="en-US" sz="1200" dirty="0">
              <a:solidFill>
                <a:schemeClr val="bg1"/>
              </a:solidFill>
            </a:endParaRPr>
          </a:p>
        </p:txBody>
      </p:sp>
      <p:sp>
        <p:nvSpPr>
          <p:cNvPr id="51" name="正方形/長方形 10"/>
          <p:cNvSpPr>
            <a:spLocks noChangeArrowheads="1"/>
          </p:cNvSpPr>
          <p:nvPr/>
        </p:nvSpPr>
        <p:spPr bwMode="auto">
          <a:xfrm>
            <a:off x="3735036" y="4541551"/>
            <a:ext cx="1601117" cy="362772"/>
          </a:xfrm>
          <a:prstGeom prst="rect">
            <a:avLst/>
          </a:prstGeom>
          <a:solidFill>
            <a:schemeClr val="accent1">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Smart Phone</a:t>
            </a:r>
            <a:endParaRPr kumimoji="0" lang="ja-JP" altLang="en-US" sz="1400" dirty="0">
              <a:solidFill>
                <a:schemeClr val="bg1"/>
              </a:solidFill>
              <a:latin typeface="+mn-lt"/>
              <a:ea typeface="+mn-ea"/>
            </a:endParaRPr>
          </a:p>
        </p:txBody>
      </p:sp>
      <p:sp>
        <p:nvSpPr>
          <p:cNvPr id="69" name="正方形/長方形 68"/>
          <p:cNvSpPr>
            <a:spLocks noChangeArrowheads="1"/>
          </p:cNvSpPr>
          <p:nvPr/>
        </p:nvSpPr>
        <p:spPr bwMode="auto">
          <a:xfrm>
            <a:off x="5336156" y="4552764"/>
            <a:ext cx="1112451" cy="357188"/>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a:t>
            </a:r>
            <a:endParaRPr kumimoji="0" lang="ja-JP" altLang="en-US" sz="1400" dirty="0">
              <a:solidFill>
                <a:schemeClr val="bg1"/>
              </a:solidFill>
              <a:latin typeface="+mn-lt"/>
              <a:ea typeface="+mn-ea"/>
            </a:endParaRPr>
          </a:p>
        </p:txBody>
      </p:sp>
      <p:sp>
        <p:nvSpPr>
          <p:cNvPr id="78" name="正方形/長方形 77"/>
          <p:cNvSpPr>
            <a:spLocks noChangeArrowheads="1"/>
          </p:cNvSpPr>
          <p:nvPr/>
        </p:nvSpPr>
        <p:spPr bwMode="auto">
          <a:xfrm>
            <a:off x="6448621" y="4552764"/>
            <a:ext cx="851647" cy="357188"/>
          </a:xfrm>
          <a:prstGeom prst="rect">
            <a:avLst/>
          </a:prstGeom>
          <a:solidFill>
            <a:schemeClr val="bg1">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TV</a:t>
            </a:r>
            <a:endParaRPr kumimoji="0" lang="ja-JP" altLang="en-US" sz="1400" dirty="0">
              <a:solidFill>
                <a:schemeClr val="bg1"/>
              </a:solidFill>
              <a:latin typeface="+mn-lt"/>
              <a:ea typeface="+mn-ea"/>
            </a:endParaRPr>
          </a:p>
        </p:txBody>
      </p:sp>
      <p:sp>
        <p:nvSpPr>
          <p:cNvPr id="9" name="下矢印吹き出し 8"/>
          <p:cNvSpPr/>
          <p:nvPr/>
        </p:nvSpPr>
        <p:spPr bwMode="auto">
          <a:xfrm>
            <a:off x="3422342"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3779529"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1539116" y="1526864"/>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5544878"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5902065"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467544"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824731"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181918"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9" name="正方形/長方形 2"/>
          <p:cNvSpPr>
            <a:spLocks noChangeArrowheads="1"/>
          </p:cNvSpPr>
          <p:nvPr/>
        </p:nvSpPr>
        <p:spPr bwMode="auto">
          <a:xfrm>
            <a:off x="467556" y="4547135"/>
            <a:ext cx="2132298"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a:solidFill>
                  <a:schemeClr val="bg1"/>
                </a:solidFill>
              </a:rPr>
              <a:t>PC</a:t>
            </a:r>
            <a:endParaRPr kumimoji="0" lang="ja-JP" altLang="en-US" sz="1400" dirty="0">
              <a:solidFill>
                <a:schemeClr val="bg1"/>
              </a:solidFill>
              <a:latin typeface="+mn-lt"/>
              <a:ea typeface="+mn-ea"/>
            </a:endParaRPr>
          </a:p>
        </p:txBody>
      </p:sp>
      <p:sp>
        <p:nvSpPr>
          <p:cNvPr id="50" name="正方形/長方形 49"/>
          <p:cNvSpPr>
            <a:spLocks noChangeArrowheads="1"/>
          </p:cNvSpPr>
          <p:nvPr/>
        </p:nvSpPr>
        <p:spPr bwMode="auto">
          <a:xfrm>
            <a:off x="2599852" y="4547135"/>
            <a:ext cx="1135207"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ARM Tablet</a:t>
            </a:r>
            <a:endParaRPr kumimoji="0" lang="ja-JP" altLang="en-US" sz="1400" dirty="0">
              <a:solidFill>
                <a:schemeClr val="bg1"/>
              </a:solidFill>
              <a:latin typeface="+mn-lt"/>
              <a:ea typeface="+mn-ea"/>
            </a:endParaRPr>
          </a:p>
        </p:txBody>
      </p:sp>
      <p:sp>
        <p:nvSpPr>
          <p:cNvPr id="57" name="下矢印吹き出し 56"/>
          <p:cNvSpPr/>
          <p:nvPr/>
        </p:nvSpPr>
        <p:spPr bwMode="auto">
          <a:xfrm>
            <a:off x="3820625"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4177812"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0" name="下矢印吹き出し 69"/>
          <p:cNvSpPr/>
          <p:nvPr/>
        </p:nvSpPr>
        <p:spPr bwMode="auto">
          <a:xfrm>
            <a:off x="5370450" y="3409762"/>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1" name="下矢印吹き出し 70"/>
          <p:cNvSpPr/>
          <p:nvPr/>
        </p:nvSpPr>
        <p:spPr bwMode="auto">
          <a:xfrm>
            <a:off x="5727637" y="3409762"/>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下矢印吹き出し 78"/>
          <p:cNvSpPr/>
          <p:nvPr/>
        </p:nvSpPr>
        <p:spPr bwMode="auto">
          <a:xfrm>
            <a:off x="6482914" y="3409762"/>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634146"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2991333"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539116" y="3404133"/>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67544"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824731"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1181918"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89" name="正方形/長方形 88"/>
          <p:cNvSpPr>
            <a:spLocks noChangeArrowheads="1"/>
          </p:cNvSpPr>
          <p:nvPr/>
        </p:nvSpPr>
        <p:spPr bwMode="auto">
          <a:xfrm>
            <a:off x="467556" y="5720693"/>
            <a:ext cx="6832722" cy="357188"/>
          </a:xfrm>
          <a:prstGeom prst="rect">
            <a:avLst/>
          </a:prstGeom>
          <a:solidFill>
            <a:schemeClr val="accent6">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a:t>
            </a:r>
            <a:endParaRPr kumimoji="0" lang="ja-JP" altLang="en-US" sz="1400" dirty="0">
              <a:solidFill>
                <a:schemeClr val="bg1"/>
              </a:solidFill>
              <a:latin typeface="+mn-lt"/>
              <a:ea typeface="+mn-ea"/>
            </a:endParaRPr>
          </a:p>
        </p:txBody>
      </p:sp>
      <p:sp>
        <p:nvSpPr>
          <p:cNvPr id="91" name="正方形/長方形 2"/>
          <p:cNvSpPr>
            <a:spLocks noChangeArrowheads="1"/>
          </p:cNvSpPr>
          <p:nvPr/>
        </p:nvSpPr>
        <p:spPr bwMode="auto">
          <a:xfrm>
            <a:off x="467555" y="607788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Windows/Mac/Linux</a:t>
            </a:r>
            <a:endParaRPr kumimoji="0" lang="ja-JP" altLang="en-US" sz="1400" dirty="0">
              <a:solidFill>
                <a:schemeClr val="bg1"/>
              </a:solidFill>
              <a:latin typeface="+mn-lt"/>
              <a:ea typeface="+mn-ea"/>
            </a:endParaRPr>
          </a:p>
        </p:txBody>
      </p:sp>
      <p:sp>
        <p:nvSpPr>
          <p:cNvPr id="92" name="正方形/長方形 91"/>
          <p:cNvSpPr>
            <a:spLocks noChangeArrowheads="1"/>
          </p:cNvSpPr>
          <p:nvPr/>
        </p:nvSpPr>
        <p:spPr bwMode="auto">
          <a:xfrm>
            <a:off x="3388048" y="607788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Android</a:t>
            </a:r>
            <a:endParaRPr kumimoji="0" lang="ja-JP" altLang="en-US" sz="1400" dirty="0">
              <a:solidFill>
                <a:schemeClr val="bg1"/>
              </a:solidFill>
              <a:latin typeface="+mn-lt"/>
              <a:ea typeface="+mn-ea"/>
            </a:endParaRPr>
          </a:p>
        </p:txBody>
      </p:sp>
      <p:sp>
        <p:nvSpPr>
          <p:cNvPr id="93" name="正方形/長方形 10"/>
          <p:cNvSpPr>
            <a:spLocks noChangeArrowheads="1"/>
          </p:cNvSpPr>
          <p:nvPr/>
        </p:nvSpPr>
        <p:spPr bwMode="auto">
          <a:xfrm>
            <a:off x="5459289" y="607229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Chromebook</a:t>
            </a:r>
            <a:endParaRPr kumimoji="0" lang="ja-JP" altLang="en-US" sz="1400" dirty="0">
              <a:solidFill>
                <a:schemeClr val="bg1"/>
              </a:solidFill>
              <a:latin typeface="+mn-lt"/>
              <a:ea typeface="+mn-ea"/>
            </a:endParaRPr>
          </a:p>
        </p:txBody>
      </p:sp>
      <p:sp>
        <p:nvSpPr>
          <p:cNvPr id="96" name="下矢印吹き出し 95"/>
          <p:cNvSpPr/>
          <p:nvPr/>
        </p:nvSpPr>
        <p:spPr bwMode="auto">
          <a:xfrm>
            <a:off x="1539116"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7" name="下矢印吹き出し 96"/>
          <p:cNvSpPr/>
          <p:nvPr/>
        </p:nvSpPr>
        <p:spPr bwMode="auto">
          <a:xfrm>
            <a:off x="1896302"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8" name="下矢印吹き出し 97"/>
          <p:cNvSpPr/>
          <p:nvPr/>
        </p:nvSpPr>
        <p:spPr bwMode="auto">
          <a:xfrm>
            <a:off x="2253489"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1" name="下矢印吹き出し 100"/>
          <p:cNvSpPr/>
          <p:nvPr/>
        </p:nvSpPr>
        <p:spPr bwMode="auto">
          <a:xfrm>
            <a:off x="467544"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2" name="下矢印吹き出し 101"/>
          <p:cNvSpPr/>
          <p:nvPr/>
        </p:nvSpPr>
        <p:spPr bwMode="auto">
          <a:xfrm>
            <a:off x="824731"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3" name="下矢印吹き出し 102"/>
          <p:cNvSpPr/>
          <p:nvPr/>
        </p:nvSpPr>
        <p:spPr bwMode="auto">
          <a:xfrm>
            <a:off x="1181918"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 name="テキスト ボックス 1"/>
          <p:cNvSpPr txBox="1"/>
          <p:nvPr/>
        </p:nvSpPr>
        <p:spPr>
          <a:xfrm>
            <a:off x="731064" y="1661479"/>
            <a:ext cx="809837" cy="230832"/>
          </a:xfrm>
          <a:prstGeom prst="rect">
            <a:avLst/>
          </a:prstGeom>
          <a:solidFill>
            <a:srgbClr val="FFFFFF">
              <a:alpha val="50196"/>
            </a:srgbClr>
          </a:solidFill>
        </p:spPr>
        <p:txBody>
          <a:bodyPr wrap="none" rtlCol="0">
            <a:spAutoFit/>
          </a:bodyPr>
          <a:lstStyle/>
          <a:p>
            <a:pPr algn="ctr"/>
            <a:r>
              <a:rPr kumimoji="1" lang="en-US" altLang="ja-JP" sz="900" dirty="0" err="1" smtClean="0"/>
              <a:t>MacOS</a:t>
            </a:r>
            <a:r>
              <a:rPr kumimoji="1" lang="ja-JP" altLang="en-US" sz="900" dirty="0" smtClean="0"/>
              <a:t>アプリ</a:t>
            </a:r>
            <a:endParaRPr kumimoji="1" lang="ja-JP" altLang="en-US" sz="900" dirty="0"/>
          </a:p>
        </p:txBody>
      </p:sp>
      <p:sp>
        <p:nvSpPr>
          <p:cNvPr id="90" name="テキスト ボックス 89"/>
          <p:cNvSpPr txBox="1"/>
          <p:nvPr/>
        </p:nvSpPr>
        <p:spPr>
          <a:xfrm>
            <a:off x="3426074" y="1661479"/>
            <a:ext cx="635110" cy="230832"/>
          </a:xfrm>
          <a:prstGeom prst="rect">
            <a:avLst/>
          </a:prstGeom>
          <a:solidFill>
            <a:srgbClr val="FFFFFF">
              <a:alpha val="50196"/>
            </a:srgbClr>
          </a:solidFill>
        </p:spPr>
        <p:txBody>
          <a:bodyPr wrap="none" rtlCol="0">
            <a:spAutoFit/>
          </a:bodyPr>
          <a:lstStyle/>
          <a:p>
            <a:pPr algn="ctr"/>
            <a:r>
              <a:rPr kumimoji="1" lang="en-US" altLang="ja-JP" sz="900" dirty="0" smtClean="0"/>
              <a:t>iOS</a:t>
            </a:r>
            <a:r>
              <a:rPr kumimoji="1" lang="ja-JP" altLang="en-US" sz="900" dirty="0" smtClean="0"/>
              <a:t>アプリ</a:t>
            </a:r>
            <a:endParaRPr kumimoji="1" lang="ja-JP" altLang="en-US" sz="900" dirty="0"/>
          </a:p>
        </p:txBody>
      </p:sp>
      <p:sp>
        <p:nvSpPr>
          <p:cNvPr id="108" name="テキスト ボックス 107"/>
          <p:cNvSpPr txBox="1"/>
          <p:nvPr/>
        </p:nvSpPr>
        <p:spPr>
          <a:xfrm>
            <a:off x="5570590" y="1661479"/>
            <a:ext cx="599844" cy="230832"/>
          </a:xfrm>
          <a:prstGeom prst="rect">
            <a:avLst/>
          </a:prstGeom>
          <a:solidFill>
            <a:srgbClr val="FFFFFF">
              <a:alpha val="50196"/>
            </a:srgbClr>
          </a:solidFill>
        </p:spPr>
        <p:txBody>
          <a:bodyPr wrap="none" rtlCol="0">
            <a:spAutoFit/>
          </a:bodyPr>
          <a:lstStyle/>
          <a:p>
            <a:pPr algn="ctr"/>
            <a:r>
              <a:rPr kumimoji="1" lang="en-US" altLang="ja-JP" sz="900" dirty="0" smtClean="0"/>
              <a:t>TV</a:t>
            </a:r>
            <a:r>
              <a:rPr kumimoji="1" lang="ja-JP" altLang="en-US" sz="900" dirty="0" smtClean="0"/>
              <a:t>アプリ</a:t>
            </a:r>
            <a:endParaRPr kumimoji="1" lang="ja-JP" altLang="en-US" sz="900" dirty="0"/>
          </a:p>
        </p:txBody>
      </p:sp>
      <p:sp>
        <p:nvSpPr>
          <p:cNvPr id="109" name="テキスト ボックス 108"/>
          <p:cNvSpPr txBox="1"/>
          <p:nvPr/>
        </p:nvSpPr>
        <p:spPr>
          <a:xfrm>
            <a:off x="677362" y="3544377"/>
            <a:ext cx="917239" cy="230832"/>
          </a:xfrm>
          <a:prstGeom prst="rect">
            <a:avLst/>
          </a:prstGeom>
          <a:solidFill>
            <a:srgbClr val="FFFFFF">
              <a:alpha val="50196"/>
            </a:srgbClr>
          </a:solidFill>
        </p:spPr>
        <p:txBody>
          <a:bodyPr wrap="none" rtlCol="0">
            <a:spAutoFit/>
          </a:bodyPr>
          <a:lstStyle/>
          <a:p>
            <a:pPr algn="ctr"/>
            <a:r>
              <a:rPr lang="en-US" altLang="ja-JP" sz="900" dirty="0"/>
              <a:t>Windows</a:t>
            </a:r>
            <a:r>
              <a:rPr kumimoji="1" lang="ja-JP" altLang="en-US" sz="900" dirty="0" smtClean="0"/>
              <a:t>アプリ</a:t>
            </a:r>
            <a:endParaRPr kumimoji="1" lang="ja-JP" altLang="en-US" sz="900" dirty="0"/>
          </a:p>
        </p:txBody>
      </p:sp>
      <p:sp>
        <p:nvSpPr>
          <p:cNvPr id="110" name="テキスト ボックス 109"/>
          <p:cNvSpPr txBox="1"/>
          <p:nvPr/>
        </p:nvSpPr>
        <p:spPr>
          <a:xfrm>
            <a:off x="2653381" y="3538748"/>
            <a:ext cx="596638" cy="230832"/>
          </a:xfrm>
          <a:prstGeom prst="rect">
            <a:avLst/>
          </a:prstGeom>
          <a:solidFill>
            <a:srgbClr val="FFFFFF">
              <a:alpha val="50196"/>
            </a:srgbClr>
          </a:solidFill>
        </p:spPr>
        <p:txBody>
          <a:bodyPr wrap="none" rtlCol="0">
            <a:spAutoFit/>
          </a:bodyPr>
          <a:lstStyle/>
          <a:p>
            <a:pPr algn="ctr"/>
            <a:r>
              <a:rPr lang="en-US" altLang="ja-JP" sz="900" dirty="0" smtClean="0"/>
              <a:t>RT</a:t>
            </a:r>
            <a:r>
              <a:rPr kumimoji="1" lang="ja-JP" altLang="en-US" sz="900" dirty="0" smtClean="0"/>
              <a:t>アプリ</a:t>
            </a:r>
            <a:endParaRPr kumimoji="1" lang="ja-JP" altLang="en-US" sz="900" dirty="0"/>
          </a:p>
        </p:txBody>
      </p:sp>
      <p:sp>
        <p:nvSpPr>
          <p:cNvPr id="111" name="テキスト ボックス 110"/>
          <p:cNvSpPr txBox="1"/>
          <p:nvPr/>
        </p:nvSpPr>
        <p:spPr>
          <a:xfrm>
            <a:off x="3828609" y="3538748"/>
            <a:ext cx="639920" cy="230832"/>
          </a:xfrm>
          <a:prstGeom prst="rect">
            <a:avLst/>
          </a:prstGeom>
          <a:solidFill>
            <a:srgbClr val="FFFFFF">
              <a:alpha val="50196"/>
            </a:srgbClr>
          </a:solidFill>
        </p:spPr>
        <p:txBody>
          <a:bodyPr wrap="none" rtlCol="0">
            <a:spAutoFit/>
          </a:bodyPr>
          <a:lstStyle/>
          <a:p>
            <a:pPr algn="ctr"/>
            <a:r>
              <a:rPr kumimoji="1" lang="en-US" altLang="ja-JP" sz="900" dirty="0" smtClean="0"/>
              <a:t>WP</a:t>
            </a:r>
            <a:r>
              <a:rPr kumimoji="1" lang="ja-JP" altLang="en-US" sz="900" dirty="0" smtClean="0"/>
              <a:t>アプリ</a:t>
            </a:r>
            <a:endParaRPr kumimoji="1" lang="ja-JP" altLang="en-US" sz="900" dirty="0"/>
          </a:p>
        </p:txBody>
      </p:sp>
      <p:sp>
        <p:nvSpPr>
          <p:cNvPr id="113" name="テキスト ボックス 112"/>
          <p:cNvSpPr txBox="1"/>
          <p:nvPr/>
        </p:nvSpPr>
        <p:spPr>
          <a:xfrm>
            <a:off x="878378" y="5417847"/>
            <a:ext cx="1265090" cy="230832"/>
          </a:xfrm>
          <a:prstGeom prst="rect">
            <a:avLst/>
          </a:prstGeom>
          <a:solidFill>
            <a:srgbClr val="FFFFFF">
              <a:alpha val="50196"/>
            </a:srgbClr>
          </a:solidFill>
        </p:spPr>
        <p:txBody>
          <a:bodyPr wrap="none" rtlCol="0">
            <a:spAutoFit/>
          </a:bodyPr>
          <a:lstStyle/>
          <a:p>
            <a:pPr algn="ctr"/>
            <a:r>
              <a:rPr lang="en-US" altLang="ja-JP" sz="900" dirty="0" smtClean="0"/>
              <a:t>Web</a:t>
            </a:r>
            <a:r>
              <a:rPr lang="ja-JP" altLang="en-US" sz="900" dirty="0" smtClean="0"/>
              <a:t>サービス </a:t>
            </a:r>
            <a:r>
              <a:rPr lang="en-US" altLang="ja-JP" sz="900" dirty="0" smtClean="0"/>
              <a:t>(HTML5)</a:t>
            </a:r>
            <a:endParaRPr kumimoji="1" lang="ja-JP" altLang="en-US" sz="900" dirty="0"/>
          </a:p>
        </p:txBody>
      </p:sp>
      <p:grpSp>
        <p:nvGrpSpPr>
          <p:cNvPr id="33" name="グループ化 32"/>
          <p:cNvGrpSpPr/>
          <p:nvPr/>
        </p:nvGrpSpPr>
        <p:grpSpPr>
          <a:xfrm>
            <a:off x="467544" y="3106390"/>
            <a:ext cx="6832724" cy="803626"/>
            <a:chOff x="467544" y="3106390"/>
            <a:chExt cx="6832724" cy="803626"/>
          </a:xfrm>
        </p:grpSpPr>
        <p:sp>
          <p:nvSpPr>
            <p:cNvPr id="114" name="下矢印吹き出し 113"/>
            <p:cNvSpPr/>
            <p:nvPr/>
          </p:nvSpPr>
          <p:spPr bwMode="auto">
            <a:xfrm>
              <a:off x="1900765" y="340976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5" name="下矢印吹き出し 114"/>
            <p:cNvSpPr/>
            <p:nvPr/>
          </p:nvSpPr>
          <p:spPr bwMode="auto">
            <a:xfrm>
              <a:off x="3350126"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6" name="下矢印吹き出し 115"/>
            <p:cNvSpPr/>
            <p:nvPr/>
          </p:nvSpPr>
          <p:spPr bwMode="auto">
            <a:xfrm>
              <a:off x="4534155" y="340413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7" name="下矢印吹き出し 116"/>
            <p:cNvSpPr/>
            <p:nvPr/>
          </p:nvSpPr>
          <p:spPr bwMode="auto">
            <a:xfrm>
              <a:off x="6083462" y="3404131"/>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8" name="下矢印吹き出し 117"/>
            <p:cNvSpPr/>
            <p:nvPr/>
          </p:nvSpPr>
          <p:spPr bwMode="auto">
            <a:xfrm>
              <a:off x="6863872"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119" name="直線コネクタ 118"/>
            <p:cNvCxnSpPr/>
            <p:nvPr/>
          </p:nvCxnSpPr>
          <p:spPr>
            <a:xfrm flipH="1" flipV="1">
              <a:off x="2043639" y="328020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503572"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4673909"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flipV="1">
              <a:off x="6226335" y="332697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flipV="1">
              <a:off x="7006745" y="325492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正方形/長方形 10"/>
            <p:cNvSpPr>
              <a:spLocks noChangeArrowheads="1"/>
            </p:cNvSpPr>
            <p:nvPr/>
          </p:nvSpPr>
          <p:spPr bwMode="auto">
            <a:xfrm>
              <a:off x="467544" y="3106390"/>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ja-JP" altLang="en-US" sz="1400" dirty="0" smtClean="0">
                  <a:solidFill>
                    <a:schemeClr val="bg1"/>
                  </a:solidFill>
                  <a:latin typeface="+mn-lt"/>
                  <a:ea typeface="+mn-ea"/>
                </a:rPr>
                <a:t>ユニバーサル</a:t>
              </a:r>
              <a:r>
                <a:rPr kumimoji="0" lang="en-US" altLang="ja-JP" sz="1400" dirty="0" smtClean="0">
                  <a:solidFill>
                    <a:schemeClr val="bg1"/>
                  </a:solidFill>
                  <a:latin typeface="+mn-lt"/>
                  <a:ea typeface="+mn-ea"/>
                </a:rPr>
                <a:t>Windows</a:t>
              </a:r>
              <a:r>
                <a:rPr kumimoji="0" lang="ja-JP" altLang="en-US" sz="1400" dirty="0" smtClean="0">
                  <a:solidFill>
                    <a:schemeClr val="bg1"/>
                  </a:solidFill>
                  <a:latin typeface="+mn-lt"/>
                  <a:ea typeface="+mn-ea"/>
                </a:rPr>
                <a:t>アプリ</a:t>
              </a:r>
              <a:endParaRPr kumimoji="0" lang="ja-JP" altLang="en-US" sz="1400" dirty="0">
                <a:solidFill>
                  <a:schemeClr val="bg1"/>
                </a:solidFill>
                <a:latin typeface="+mn-lt"/>
                <a:ea typeface="+mn-ea"/>
              </a:endParaRPr>
            </a:p>
          </p:txBody>
        </p:sp>
      </p:grpSp>
      <p:sp>
        <p:nvSpPr>
          <p:cNvPr id="30" name="タイトル 29"/>
          <p:cNvSpPr>
            <a:spLocks noGrp="1"/>
          </p:cNvSpPr>
          <p:nvPr>
            <p:ph type="title"/>
          </p:nvPr>
        </p:nvSpPr>
        <p:spPr/>
        <p:txBody>
          <a:bodyPr/>
          <a:lstStyle/>
          <a:p>
            <a:r>
              <a:rPr lang="ja-JP" altLang="en-US" dirty="0"/>
              <a:t>各社が目指すクライアントプラットフォーム</a:t>
            </a:r>
            <a:endParaRPr kumimoji="1" lang="ja-JP" altLang="en-US" dirty="0"/>
          </a:p>
        </p:txBody>
      </p:sp>
      <p:grpSp>
        <p:nvGrpSpPr>
          <p:cNvPr id="32" name="グループ化 31"/>
          <p:cNvGrpSpPr/>
          <p:nvPr/>
        </p:nvGrpSpPr>
        <p:grpSpPr>
          <a:xfrm>
            <a:off x="467544" y="1154846"/>
            <a:ext cx="6832724" cy="378846"/>
            <a:chOff x="467544" y="1154846"/>
            <a:chExt cx="6832724" cy="378846"/>
          </a:xfrm>
        </p:grpSpPr>
        <p:sp>
          <p:nvSpPr>
            <p:cNvPr id="45" name="正方形/長方形 10"/>
            <p:cNvSpPr>
              <a:spLocks noChangeArrowheads="1"/>
            </p:cNvSpPr>
            <p:nvPr/>
          </p:nvSpPr>
          <p:spPr bwMode="auto">
            <a:xfrm>
              <a:off x="467544" y="1154846"/>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en-US" altLang="ja-JP" sz="1400" dirty="0">
                  <a:solidFill>
                    <a:schemeClr val="bg1"/>
                  </a:solidFill>
                </a:rPr>
                <a:t>Continuity</a:t>
              </a:r>
              <a:endParaRPr kumimoji="0" lang="ja-JP" altLang="en-US" sz="1400" dirty="0">
                <a:solidFill>
                  <a:schemeClr val="bg1"/>
                </a:solidFill>
                <a:latin typeface="+mn-lt"/>
                <a:ea typeface="+mn-ea"/>
              </a:endParaRPr>
            </a:p>
          </p:txBody>
        </p:sp>
        <p:cxnSp>
          <p:nvCxnSpPr>
            <p:cNvPr id="3" name="直線コネクタ 2"/>
            <p:cNvCxnSpPr>
              <a:stCxn id="16" idx="0"/>
            </p:cNvCxnSpPr>
            <p:nvPr/>
          </p:nvCxnSpPr>
          <p:spPr>
            <a:xfrm flipH="1" flipV="1">
              <a:off x="610418"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967605" y="1375431"/>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1324791"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3564548"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5687752"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H="1" flipV="1">
              <a:off x="1682073" y="138226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H="1" flipV="1">
              <a:off x="3923011"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flipV="1">
              <a:off x="6045547" y="1371243"/>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正方形/長方形 11"/>
          <p:cNvSpPr/>
          <p:nvPr/>
        </p:nvSpPr>
        <p:spPr>
          <a:xfrm>
            <a:off x="7406105" y="1154846"/>
            <a:ext cx="1588169" cy="1505784"/>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プラットフォーム毎の</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ネイティブアプリ</a:t>
            </a:r>
            <a:endParaRPr kumimoji="1" lang="en-US" altLang="ja-JP" sz="1200" dirty="0" smtClean="0">
              <a:solidFill>
                <a:srgbClr val="FFFFFF"/>
              </a:solidFill>
              <a:latin typeface="ＭＳ Ｐゴシック"/>
              <a:ea typeface="ＭＳ Ｐゴシック"/>
              <a:cs typeface="ＭＳ Ｐゴシック"/>
            </a:endParaRPr>
          </a:p>
          <a:p>
            <a:pPr algn="ctr"/>
            <a:endParaRPr lang="en-US" altLang="ja-JP" sz="1200" dirty="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データと</a:t>
            </a:r>
            <a:r>
              <a:rPr kumimoji="1" lang="en-US" altLang="ja-JP" sz="1200" dirty="0" smtClean="0">
                <a:solidFill>
                  <a:srgbClr val="FFFFFF"/>
                </a:solidFill>
                <a:latin typeface="ＭＳ Ｐゴシック"/>
                <a:ea typeface="ＭＳ Ｐゴシック"/>
                <a:cs typeface="ＭＳ Ｐゴシック"/>
              </a:rPr>
              <a:t>UX</a:t>
            </a:r>
            <a:r>
              <a:rPr kumimoji="1" lang="ja-JP" altLang="en-US" sz="1200" dirty="0" smtClean="0">
                <a:solidFill>
                  <a:srgbClr val="FFFFFF"/>
                </a:solidFill>
                <a:latin typeface="ＭＳ Ｐゴシック"/>
                <a:ea typeface="ＭＳ Ｐゴシック"/>
                <a:cs typeface="ＭＳ Ｐゴシック"/>
              </a:rPr>
              <a:t>を共有</a:t>
            </a: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7413971" y="3106390"/>
            <a:ext cx="1588169" cy="180356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Windows</a:t>
            </a:r>
            <a:r>
              <a:rPr kumimoji="1" lang="ja-JP" altLang="en-US" sz="1200" dirty="0" smtClean="0">
                <a:solidFill>
                  <a:srgbClr val="FFFFFF"/>
                </a:solidFill>
                <a:latin typeface="ＭＳ Ｐゴシック"/>
                <a:ea typeface="ＭＳ Ｐゴシック"/>
                <a:cs typeface="ＭＳ Ｐゴシック"/>
              </a:rPr>
              <a:t>プラットフォーム共通の</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ネイティブアプリ</a:t>
            </a:r>
            <a:endParaRPr kumimoji="1" lang="en-US" altLang="ja-JP" sz="1200" dirty="0" smtClean="0">
              <a:solidFill>
                <a:srgbClr val="FFFFFF"/>
              </a:solidFill>
              <a:latin typeface="ＭＳ Ｐゴシック"/>
              <a:ea typeface="ＭＳ Ｐゴシック"/>
              <a:cs typeface="ＭＳ Ｐゴシック"/>
            </a:endParaRPr>
          </a:p>
        </p:txBody>
      </p:sp>
      <p:sp>
        <p:nvSpPr>
          <p:cNvPr id="95" name="正方形/長方形 94"/>
          <p:cNvSpPr/>
          <p:nvPr/>
        </p:nvSpPr>
        <p:spPr>
          <a:xfrm>
            <a:off x="7413971" y="5288646"/>
            <a:ext cx="1588169" cy="1146423"/>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Web (HTML5) </a:t>
            </a: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0249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 calcmode="lin" valueType="num">
                                      <p:cBhvr additive="base">
                                        <p:cTn id="75" dur="500" fill="hold"/>
                                        <p:tgtEl>
                                          <p:spTgt spid="90"/>
                                        </p:tgtEl>
                                        <p:attrNameLst>
                                          <p:attrName>ppt_x</p:attrName>
                                        </p:attrNameLst>
                                      </p:cBhvr>
                                      <p:tavLst>
                                        <p:tav tm="0">
                                          <p:val>
                                            <p:strVal val="#ppt_x"/>
                                          </p:val>
                                        </p:tav>
                                        <p:tav tm="100000">
                                          <p:val>
                                            <p:strVal val="#ppt_x"/>
                                          </p:val>
                                        </p:tav>
                                      </p:tavLst>
                                    </p:anim>
                                    <p:anim calcmode="lin" valueType="num">
                                      <p:cBhvr additive="base">
                                        <p:cTn id="76" dur="500" fill="hold"/>
                                        <p:tgtEl>
                                          <p:spTgt spid="90"/>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 calcmode="lin" valueType="num">
                                      <p:cBhvr additive="base">
                                        <p:cTn id="79" dur="500" fill="hold"/>
                                        <p:tgtEl>
                                          <p:spTgt spid="108"/>
                                        </p:tgtEl>
                                        <p:attrNameLst>
                                          <p:attrName>ppt_x</p:attrName>
                                        </p:attrNameLst>
                                      </p:cBhvr>
                                      <p:tavLst>
                                        <p:tav tm="0">
                                          <p:val>
                                            <p:strVal val="#ppt_x"/>
                                          </p:val>
                                        </p:tav>
                                        <p:tav tm="100000">
                                          <p:val>
                                            <p:strVal val="#ppt_x"/>
                                          </p:val>
                                        </p:tav>
                                      </p:tavLst>
                                    </p:anim>
                                    <p:anim calcmode="lin" valueType="num">
                                      <p:cBhvr additive="base">
                                        <p:cTn id="80" dur="500" fill="hold"/>
                                        <p:tgtEl>
                                          <p:spTgt spid="108"/>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up)">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p:cTn id="95" dur="500" fill="hold"/>
                                        <p:tgtEl>
                                          <p:spTgt spid="67"/>
                                        </p:tgtEl>
                                        <p:attrNameLst>
                                          <p:attrName>ppt_w</p:attrName>
                                        </p:attrNameLst>
                                      </p:cBhvr>
                                      <p:tavLst>
                                        <p:tav tm="0">
                                          <p:val>
                                            <p:fltVal val="0"/>
                                          </p:val>
                                        </p:tav>
                                        <p:tav tm="100000">
                                          <p:val>
                                            <p:strVal val="#ppt_w"/>
                                          </p:val>
                                        </p:tav>
                                      </p:tavLst>
                                    </p:anim>
                                    <p:anim calcmode="lin" valueType="num">
                                      <p:cBhvr>
                                        <p:cTn id="96" dur="500" fill="hold"/>
                                        <p:tgtEl>
                                          <p:spTgt spid="67"/>
                                        </p:tgtEl>
                                        <p:attrNameLst>
                                          <p:attrName>ppt_h</p:attrName>
                                        </p:attrNameLst>
                                      </p:cBhvr>
                                      <p:tavLst>
                                        <p:tav tm="0">
                                          <p:val>
                                            <p:fltVal val="0"/>
                                          </p:val>
                                        </p:tav>
                                        <p:tav tm="100000">
                                          <p:val>
                                            <p:strVal val="#ppt_h"/>
                                          </p:val>
                                        </p:tav>
                                      </p:tavLst>
                                    </p:anim>
                                    <p:animEffect transition="in" filter="fade">
                                      <p:cBhvr>
                                        <p:cTn id="97" dur="500"/>
                                        <p:tgtEl>
                                          <p:spTgt spid="6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 calcmode="lin" valueType="num">
                                      <p:cBhvr>
                                        <p:cTn id="100" dur="500" fill="hold"/>
                                        <p:tgtEl>
                                          <p:spTgt spid="68"/>
                                        </p:tgtEl>
                                        <p:attrNameLst>
                                          <p:attrName>ppt_w</p:attrName>
                                        </p:attrNameLst>
                                      </p:cBhvr>
                                      <p:tavLst>
                                        <p:tav tm="0">
                                          <p:val>
                                            <p:fltVal val="0"/>
                                          </p:val>
                                        </p:tav>
                                        <p:tav tm="100000">
                                          <p:val>
                                            <p:strVal val="#ppt_w"/>
                                          </p:val>
                                        </p:tav>
                                      </p:tavLst>
                                    </p:anim>
                                    <p:anim calcmode="lin" valueType="num">
                                      <p:cBhvr>
                                        <p:cTn id="101" dur="500" fill="hold"/>
                                        <p:tgtEl>
                                          <p:spTgt spid="68"/>
                                        </p:tgtEl>
                                        <p:attrNameLst>
                                          <p:attrName>ppt_h</p:attrName>
                                        </p:attrNameLst>
                                      </p:cBhvr>
                                      <p:tavLst>
                                        <p:tav tm="0">
                                          <p:val>
                                            <p:fltVal val="0"/>
                                          </p:val>
                                        </p:tav>
                                        <p:tav tm="100000">
                                          <p:val>
                                            <p:strVal val="#ppt_h"/>
                                          </p:val>
                                        </p:tav>
                                      </p:tavLst>
                                    </p:anim>
                                    <p:animEffect transition="in" filter="fade">
                                      <p:cBhvr>
                                        <p:cTn id="102" dur="500"/>
                                        <p:tgtEl>
                                          <p:spTgt spid="6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500" fill="hold"/>
                                        <p:tgtEl>
                                          <p:spTgt spid="69"/>
                                        </p:tgtEl>
                                        <p:attrNameLst>
                                          <p:attrName>ppt_w</p:attrName>
                                        </p:attrNameLst>
                                      </p:cBhvr>
                                      <p:tavLst>
                                        <p:tav tm="0">
                                          <p:val>
                                            <p:fltVal val="0"/>
                                          </p:val>
                                        </p:tav>
                                        <p:tav tm="100000">
                                          <p:val>
                                            <p:strVal val="#ppt_w"/>
                                          </p:val>
                                        </p:tav>
                                      </p:tavLst>
                                    </p:anim>
                                    <p:anim calcmode="lin" valueType="num">
                                      <p:cBhvr>
                                        <p:cTn id="106" dur="500" fill="hold"/>
                                        <p:tgtEl>
                                          <p:spTgt spid="69"/>
                                        </p:tgtEl>
                                        <p:attrNameLst>
                                          <p:attrName>ppt_h</p:attrName>
                                        </p:attrNameLst>
                                      </p:cBhvr>
                                      <p:tavLst>
                                        <p:tav tm="0">
                                          <p:val>
                                            <p:fltVal val="0"/>
                                          </p:val>
                                        </p:tav>
                                        <p:tav tm="100000">
                                          <p:val>
                                            <p:strVal val="#ppt_h"/>
                                          </p:val>
                                        </p:tav>
                                      </p:tavLst>
                                    </p:anim>
                                    <p:animEffect transition="in" filter="fade">
                                      <p:cBhvr>
                                        <p:cTn id="107" dur="500"/>
                                        <p:tgtEl>
                                          <p:spTgt spid="69"/>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77"/>
                                        </p:tgtEl>
                                        <p:attrNameLst>
                                          <p:attrName>style.visibility</p:attrName>
                                        </p:attrNameLst>
                                      </p:cBhvr>
                                      <p:to>
                                        <p:strVal val="visible"/>
                                      </p:to>
                                    </p:set>
                                    <p:anim calcmode="lin" valueType="num">
                                      <p:cBhvr>
                                        <p:cTn id="110" dur="500" fill="hold"/>
                                        <p:tgtEl>
                                          <p:spTgt spid="77"/>
                                        </p:tgtEl>
                                        <p:attrNameLst>
                                          <p:attrName>ppt_w</p:attrName>
                                        </p:attrNameLst>
                                      </p:cBhvr>
                                      <p:tavLst>
                                        <p:tav tm="0">
                                          <p:val>
                                            <p:fltVal val="0"/>
                                          </p:val>
                                        </p:tav>
                                        <p:tav tm="100000">
                                          <p:val>
                                            <p:strVal val="#ppt_w"/>
                                          </p:val>
                                        </p:tav>
                                      </p:tavLst>
                                    </p:anim>
                                    <p:anim calcmode="lin" valueType="num">
                                      <p:cBhvr>
                                        <p:cTn id="111" dur="500" fill="hold"/>
                                        <p:tgtEl>
                                          <p:spTgt spid="77"/>
                                        </p:tgtEl>
                                        <p:attrNameLst>
                                          <p:attrName>ppt_h</p:attrName>
                                        </p:attrNameLst>
                                      </p:cBhvr>
                                      <p:tavLst>
                                        <p:tav tm="0">
                                          <p:val>
                                            <p:fltVal val="0"/>
                                          </p:val>
                                        </p:tav>
                                        <p:tav tm="100000">
                                          <p:val>
                                            <p:strVal val="#ppt_h"/>
                                          </p:val>
                                        </p:tav>
                                      </p:tavLst>
                                    </p:anim>
                                    <p:animEffect transition="in" filter="fade">
                                      <p:cBhvr>
                                        <p:cTn id="112" dur="500"/>
                                        <p:tgtEl>
                                          <p:spTgt spid="77"/>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 calcmode="lin" valueType="num">
                                      <p:cBhvr>
                                        <p:cTn id="115" dur="500" fill="hold"/>
                                        <p:tgtEl>
                                          <p:spTgt spid="78"/>
                                        </p:tgtEl>
                                        <p:attrNameLst>
                                          <p:attrName>ppt_w</p:attrName>
                                        </p:attrNameLst>
                                      </p:cBhvr>
                                      <p:tavLst>
                                        <p:tav tm="0">
                                          <p:val>
                                            <p:fltVal val="0"/>
                                          </p:val>
                                        </p:tav>
                                        <p:tav tm="100000">
                                          <p:val>
                                            <p:strVal val="#ppt_w"/>
                                          </p:val>
                                        </p:tav>
                                      </p:tavLst>
                                    </p:anim>
                                    <p:anim calcmode="lin" valueType="num">
                                      <p:cBhvr>
                                        <p:cTn id="116" dur="500" fill="hold"/>
                                        <p:tgtEl>
                                          <p:spTgt spid="78"/>
                                        </p:tgtEl>
                                        <p:attrNameLst>
                                          <p:attrName>ppt_h</p:attrName>
                                        </p:attrNameLst>
                                      </p:cBhvr>
                                      <p:tavLst>
                                        <p:tav tm="0">
                                          <p:val>
                                            <p:fltVal val="0"/>
                                          </p:val>
                                        </p:tav>
                                        <p:tav tm="100000">
                                          <p:val>
                                            <p:strVal val="#ppt_h"/>
                                          </p:val>
                                        </p:tav>
                                      </p:tavLst>
                                    </p:anim>
                                    <p:animEffect transition="in" filter="fade">
                                      <p:cBhvr>
                                        <p:cTn id="117" dur="500"/>
                                        <p:tgtEl>
                                          <p:spTgt spid="7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 calcmode="lin" valueType="num">
                                      <p:cBhvr>
                                        <p:cTn id="120" dur="500" fill="hold"/>
                                        <p:tgtEl>
                                          <p:spTgt spid="47"/>
                                        </p:tgtEl>
                                        <p:attrNameLst>
                                          <p:attrName>ppt_w</p:attrName>
                                        </p:attrNameLst>
                                      </p:cBhvr>
                                      <p:tavLst>
                                        <p:tav tm="0">
                                          <p:val>
                                            <p:fltVal val="0"/>
                                          </p:val>
                                        </p:tav>
                                        <p:tav tm="100000">
                                          <p:val>
                                            <p:strVal val="#ppt_w"/>
                                          </p:val>
                                        </p:tav>
                                      </p:tavLst>
                                    </p:anim>
                                    <p:anim calcmode="lin" valueType="num">
                                      <p:cBhvr>
                                        <p:cTn id="121" dur="500" fill="hold"/>
                                        <p:tgtEl>
                                          <p:spTgt spid="47"/>
                                        </p:tgtEl>
                                        <p:attrNameLst>
                                          <p:attrName>ppt_h</p:attrName>
                                        </p:attrNameLst>
                                      </p:cBhvr>
                                      <p:tavLst>
                                        <p:tav tm="0">
                                          <p:val>
                                            <p:fltVal val="0"/>
                                          </p:val>
                                        </p:tav>
                                        <p:tav tm="100000">
                                          <p:val>
                                            <p:strVal val="#ppt_h"/>
                                          </p:val>
                                        </p:tav>
                                      </p:tavLst>
                                    </p:anim>
                                    <p:animEffect transition="in" filter="fade">
                                      <p:cBhvr>
                                        <p:cTn id="122" dur="500"/>
                                        <p:tgtEl>
                                          <p:spTgt spid="4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p:cTn id="125" dur="500" fill="hold"/>
                                        <p:tgtEl>
                                          <p:spTgt spid="48"/>
                                        </p:tgtEl>
                                        <p:attrNameLst>
                                          <p:attrName>ppt_w</p:attrName>
                                        </p:attrNameLst>
                                      </p:cBhvr>
                                      <p:tavLst>
                                        <p:tav tm="0">
                                          <p:val>
                                            <p:fltVal val="0"/>
                                          </p:val>
                                        </p:tav>
                                        <p:tav tm="100000">
                                          <p:val>
                                            <p:strVal val="#ppt_w"/>
                                          </p:val>
                                        </p:tav>
                                      </p:tavLst>
                                    </p:anim>
                                    <p:anim calcmode="lin" valueType="num">
                                      <p:cBhvr>
                                        <p:cTn id="126" dur="500" fill="hold"/>
                                        <p:tgtEl>
                                          <p:spTgt spid="48"/>
                                        </p:tgtEl>
                                        <p:attrNameLst>
                                          <p:attrName>ppt_h</p:attrName>
                                        </p:attrNameLst>
                                      </p:cBhvr>
                                      <p:tavLst>
                                        <p:tav tm="0">
                                          <p:val>
                                            <p:fltVal val="0"/>
                                          </p:val>
                                        </p:tav>
                                        <p:tav tm="100000">
                                          <p:val>
                                            <p:strVal val="#ppt_h"/>
                                          </p:val>
                                        </p:tav>
                                      </p:tavLst>
                                    </p:anim>
                                    <p:animEffect transition="in" filter="fade">
                                      <p:cBhvr>
                                        <p:cTn id="127" dur="500"/>
                                        <p:tgtEl>
                                          <p:spTgt spid="48"/>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49"/>
                                        </p:tgtEl>
                                        <p:attrNameLst>
                                          <p:attrName>style.visibility</p:attrName>
                                        </p:attrNameLst>
                                      </p:cBhvr>
                                      <p:to>
                                        <p:strVal val="visible"/>
                                      </p:to>
                                    </p:set>
                                    <p:anim calcmode="lin" valueType="num">
                                      <p:cBhvr>
                                        <p:cTn id="130" dur="500" fill="hold"/>
                                        <p:tgtEl>
                                          <p:spTgt spid="49"/>
                                        </p:tgtEl>
                                        <p:attrNameLst>
                                          <p:attrName>ppt_w</p:attrName>
                                        </p:attrNameLst>
                                      </p:cBhvr>
                                      <p:tavLst>
                                        <p:tav tm="0">
                                          <p:val>
                                            <p:fltVal val="0"/>
                                          </p:val>
                                        </p:tav>
                                        <p:tav tm="100000">
                                          <p:val>
                                            <p:strVal val="#ppt_w"/>
                                          </p:val>
                                        </p:tav>
                                      </p:tavLst>
                                    </p:anim>
                                    <p:anim calcmode="lin" valueType="num">
                                      <p:cBhvr>
                                        <p:cTn id="131" dur="500" fill="hold"/>
                                        <p:tgtEl>
                                          <p:spTgt spid="49"/>
                                        </p:tgtEl>
                                        <p:attrNameLst>
                                          <p:attrName>ppt_h</p:attrName>
                                        </p:attrNameLst>
                                      </p:cBhvr>
                                      <p:tavLst>
                                        <p:tav tm="0">
                                          <p:val>
                                            <p:fltVal val="0"/>
                                          </p:val>
                                        </p:tav>
                                        <p:tav tm="100000">
                                          <p:val>
                                            <p:strVal val="#ppt_h"/>
                                          </p:val>
                                        </p:tav>
                                      </p:tavLst>
                                    </p:anim>
                                    <p:animEffect transition="in" filter="fade">
                                      <p:cBhvr>
                                        <p:cTn id="132" dur="500"/>
                                        <p:tgtEl>
                                          <p:spTgt spid="4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 calcmode="lin" valueType="num">
                                      <p:cBhvr>
                                        <p:cTn id="135" dur="500" fill="hold"/>
                                        <p:tgtEl>
                                          <p:spTgt spid="50"/>
                                        </p:tgtEl>
                                        <p:attrNameLst>
                                          <p:attrName>ppt_w</p:attrName>
                                        </p:attrNameLst>
                                      </p:cBhvr>
                                      <p:tavLst>
                                        <p:tav tm="0">
                                          <p:val>
                                            <p:fltVal val="0"/>
                                          </p:val>
                                        </p:tav>
                                        <p:tav tm="100000">
                                          <p:val>
                                            <p:strVal val="#ppt_w"/>
                                          </p:val>
                                        </p:tav>
                                      </p:tavLst>
                                    </p:anim>
                                    <p:anim calcmode="lin" valueType="num">
                                      <p:cBhvr>
                                        <p:cTn id="136" dur="500" fill="hold"/>
                                        <p:tgtEl>
                                          <p:spTgt spid="50"/>
                                        </p:tgtEl>
                                        <p:attrNameLst>
                                          <p:attrName>ppt_h</p:attrName>
                                        </p:attrNameLst>
                                      </p:cBhvr>
                                      <p:tavLst>
                                        <p:tav tm="0">
                                          <p:val>
                                            <p:fltVal val="0"/>
                                          </p:val>
                                        </p:tav>
                                        <p:tav tm="100000">
                                          <p:val>
                                            <p:strVal val="#ppt_h"/>
                                          </p:val>
                                        </p:tav>
                                      </p:tavLst>
                                    </p:anim>
                                    <p:animEffect transition="in" filter="fade">
                                      <p:cBhvr>
                                        <p:cTn id="137" dur="500"/>
                                        <p:tgtEl>
                                          <p:spTgt spid="50"/>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1" fill="hold" grpId="0" nodeType="clickEffect">
                                  <p:stCondLst>
                                    <p:cond delay="0"/>
                                  </p:stCondLst>
                                  <p:childTnLst>
                                    <p:set>
                                      <p:cBhvr>
                                        <p:cTn id="141" dur="1" fill="hold">
                                          <p:stCondLst>
                                            <p:cond delay="0"/>
                                          </p:stCondLst>
                                        </p:cTn>
                                        <p:tgtEl>
                                          <p:spTgt spid="54"/>
                                        </p:tgtEl>
                                        <p:attrNameLst>
                                          <p:attrName>style.visibility</p:attrName>
                                        </p:attrNameLst>
                                      </p:cBhvr>
                                      <p:to>
                                        <p:strVal val="visible"/>
                                      </p:to>
                                    </p:set>
                                    <p:anim calcmode="lin" valueType="num">
                                      <p:cBhvr additive="base">
                                        <p:cTn id="142" dur="500" fill="hold"/>
                                        <p:tgtEl>
                                          <p:spTgt spid="54"/>
                                        </p:tgtEl>
                                        <p:attrNameLst>
                                          <p:attrName>ppt_x</p:attrName>
                                        </p:attrNameLst>
                                      </p:cBhvr>
                                      <p:tavLst>
                                        <p:tav tm="0">
                                          <p:val>
                                            <p:strVal val="#ppt_x"/>
                                          </p:val>
                                        </p:tav>
                                        <p:tav tm="100000">
                                          <p:val>
                                            <p:strVal val="#ppt_x"/>
                                          </p:val>
                                        </p:tav>
                                      </p:tavLst>
                                    </p:anim>
                                    <p:anim calcmode="lin" valueType="num">
                                      <p:cBhvr additive="base">
                                        <p:cTn id="143" dur="500" fill="hold"/>
                                        <p:tgtEl>
                                          <p:spTgt spid="54"/>
                                        </p:tgtEl>
                                        <p:attrNameLst>
                                          <p:attrName>ppt_y</p:attrName>
                                        </p:attrNameLst>
                                      </p:cBhvr>
                                      <p:tavLst>
                                        <p:tav tm="0">
                                          <p:val>
                                            <p:strVal val="0-#ppt_h/2"/>
                                          </p:val>
                                        </p:tav>
                                        <p:tav tm="100000">
                                          <p:val>
                                            <p:strVal val="#ppt_y"/>
                                          </p:val>
                                        </p:tav>
                                      </p:tavLst>
                                    </p:anim>
                                  </p:childTnLst>
                                </p:cTn>
                              </p:par>
                              <p:par>
                                <p:cTn id="144" presetID="2" presetClass="entr" presetSubtype="1" fill="hold" grpId="0" nodeType="withEffect">
                                  <p:stCondLst>
                                    <p:cond delay="0"/>
                                  </p:stCondLst>
                                  <p:childTnLst>
                                    <p:set>
                                      <p:cBhvr>
                                        <p:cTn id="145" dur="1" fill="hold">
                                          <p:stCondLst>
                                            <p:cond delay="0"/>
                                          </p:stCondLst>
                                        </p:cTn>
                                        <p:tgtEl>
                                          <p:spTgt spid="59"/>
                                        </p:tgtEl>
                                        <p:attrNameLst>
                                          <p:attrName>style.visibility</p:attrName>
                                        </p:attrNameLst>
                                      </p:cBhvr>
                                      <p:to>
                                        <p:strVal val="visible"/>
                                      </p:to>
                                    </p:set>
                                    <p:anim calcmode="lin" valueType="num">
                                      <p:cBhvr additive="base">
                                        <p:cTn id="146" dur="500" fill="hold"/>
                                        <p:tgtEl>
                                          <p:spTgt spid="59"/>
                                        </p:tgtEl>
                                        <p:attrNameLst>
                                          <p:attrName>ppt_x</p:attrName>
                                        </p:attrNameLst>
                                      </p:cBhvr>
                                      <p:tavLst>
                                        <p:tav tm="0">
                                          <p:val>
                                            <p:strVal val="#ppt_x"/>
                                          </p:val>
                                        </p:tav>
                                        <p:tav tm="100000">
                                          <p:val>
                                            <p:strVal val="#ppt_x"/>
                                          </p:val>
                                        </p:tav>
                                      </p:tavLst>
                                    </p:anim>
                                    <p:anim calcmode="lin" valueType="num">
                                      <p:cBhvr additive="base">
                                        <p:cTn id="147" dur="500" fill="hold"/>
                                        <p:tgtEl>
                                          <p:spTgt spid="59"/>
                                        </p:tgtEl>
                                        <p:attrNameLst>
                                          <p:attrName>ppt_y</p:attrName>
                                        </p:attrNameLst>
                                      </p:cBhvr>
                                      <p:tavLst>
                                        <p:tav tm="0">
                                          <p:val>
                                            <p:strVal val="0-#ppt_h/2"/>
                                          </p:val>
                                        </p:tav>
                                        <p:tav tm="100000">
                                          <p:val>
                                            <p:strVal val="#ppt_y"/>
                                          </p:val>
                                        </p:tav>
                                      </p:tavLst>
                                    </p:anim>
                                  </p:childTnLst>
                                </p:cTn>
                              </p:par>
                              <p:par>
                                <p:cTn id="148" presetID="2" presetClass="entr" presetSubtype="1" fill="hold" grpId="0" nodeType="withEffect">
                                  <p:stCondLst>
                                    <p:cond delay="0"/>
                                  </p:stCondLst>
                                  <p:childTnLst>
                                    <p:set>
                                      <p:cBhvr>
                                        <p:cTn id="149" dur="1" fill="hold">
                                          <p:stCondLst>
                                            <p:cond delay="0"/>
                                          </p:stCondLst>
                                        </p:cTn>
                                        <p:tgtEl>
                                          <p:spTgt spid="60"/>
                                        </p:tgtEl>
                                        <p:attrNameLst>
                                          <p:attrName>style.visibility</p:attrName>
                                        </p:attrNameLst>
                                      </p:cBhvr>
                                      <p:to>
                                        <p:strVal val="visible"/>
                                      </p:to>
                                    </p:set>
                                    <p:anim calcmode="lin" valueType="num">
                                      <p:cBhvr additive="base">
                                        <p:cTn id="150" dur="500" fill="hold"/>
                                        <p:tgtEl>
                                          <p:spTgt spid="60"/>
                                        </p:tgtEl>
                                        <p:attrNameLst>
                                          <p:attrName>ppt_x</p:attrName>
                                        </p:attrNameLst>
                                      </p:cBhvr>
                                      <p:tavLst>
                                        <p:tav tm="0">
                                          <p:val>
                                            <p:strVal val="#ppt_x"/>
                                          </p:val>
                                        </p:tav>
                                        <p:tav tm="100000">
                                          <p:val>
                                            <p:strVal val="#ppt_x"/>
                                          </p:val>
                                        </p:tav>
                                      </p:tavLst>
                                    </p:anim>
                                    <p:anim calcmode="lin" valueType="num">
                                      <p:cBhvr additive="base">
                                        <p:cTn id="151" dur="500" fill="hold"/>
                                        <p:tgtEl>
                                          <p:spTgt spid="60"/>
                                        </p:tgtEl>
                                        <p:attrNameLst>
                                          <p:attrName>ppt_y</p:attrName>
                                        </p:attrNameLst>
                                      </p:cBhvr>
                                      <p:tavLst>
                                        <p:tav tm="0">
                                          <p:val>
                                            <p:strVal val="0-#ppt_h/2"/>
                                          </p:val>
                                        </p:tav>
                                        <p:tav tm="100000">
                                          <p:val>
                                            <p:strVal val="#ppt_y"/>
                                          </p:val>
                                        </p:tav>
                                      </p:tavLst>
                                    </p:anim>
                                  </p:childTnLst>
                                </p:cTn>
                              </p:par>
                              <p:par>
                                <p:cTn id="152" presetID="2" presetClass="entr" presetSubtype="1" fill="hold" grpId="0" nodeType="withEffect">
                                  <p:stCondLst>
                                    <p:cond delay="0"/>
                                  </p:stCondLst>
                                  <p:childTnLst>
                                    <p:set>
                                      <p:cBhvr>
                                        <p:cTn id="153" dur="1" fill="hold">
                                          <p:stCondLst>
                                            <p:cond delay="0"/>
                                          </p:stCondLst>
                                        </p:cTn>
                                        <p:tgtEl>
                                          <p:spTgt spid="61"/>
                                        </p:tgtEl>
                                        <p:attrNameLst>
                                          <p:attrName>style.visibility</p:attrName>
                                        </p:attrNameLst>
                                      </p:cBhvr>
                                      <p:to>
                                        <p:strVal val="visible"/>
                                      </p:to>
                                    </p:set>
                                    <p:anim calcmode="lin" valueType="num">
                                      <p:cBhvr additive="base">
                                        <p:cTn id="154" dur="500" fill="hold"/>
                                        <p:tgtEl>
                                          <p:spTgt spid="61"/>
                                        </p:tgtEl>
                                        <p:attrNameLst>
                                          <p:attrName>ppt_x</p:attrName>
                                        </p:attrNameLst>
                                      </p:cBhvr>
                                      <p:tavLst>
                                        <p:tav tm="0">
                                          <p:val>
                                            <p:strVal val="#ppt_x"/>
                                          </p:val>
                                        </p:tav>
                                        <p:tav tm="100000">
                                          <p:val>
                                            <p:strVal val="#ppt_x"/>
                                          </p:val>
                                        </p:tav>
                                      </p:tavLst>
                                    </p:anim>
                                    <p:anim calcmode="lin" valueType="num">
                                      <p:cBhvr additive="base">
                                        <p:cTn id="155" dur="500" fill="hold"/>
                                        <p:tgtEl>
                                          <p:spTgt spid="61"/>
                                        </p:tgtEl>
                                        <p:attrNameLst>
                                          <p:attrName>ppt_y</p:attrName>
                                        </p:attrNameLst>
                                      </p:cBhvr>
                                      <p:tavLst>
                                        <p:tav tm="0">
                                          <p:val>
                                            <p:strVal val="0-#ppt_h/2"/>
                                          </p:val>
                                        </p:tav>
                                        <p:tav tm="100000">
                                          <p:val>
                                            <p:strVal val="#ppt_y"/>
                                          </p:val>
                                        </p:tav>
                                      </p:tavLst>
                                    </p:anim>
                                  </p:childTnLst>
                                </p:cTn>
                              </p:par>
                              <p:par>
                                <p:cTn id="156" presetID="2" presetClass="entr" presetSubtype="1" fill="hold" grpId="0" nodeType="withEffect">
                                  <p:stCondLst>
                                    <p:cond delay="0"/>
                                  </p:stCondLst>
                                  <p:childTnLst>
                                    <p:set>
                                      <p:cBhvr>
                                        <p:cTn id="157" dur="1" fill="hold">
                                          <p:stCondLst>
                                            <p:cond delay="0"/>
                                          </p:stCondLst>
                                        </p:cTn>
                                        <p:tgtEl>
                                          <p:spTgt spid="109"/>
                                        </p:tgtEl>
                                        <p:attrNameLst>
                                          <p:attrName>style.visibility</p:attrName>
                                        </p:attrNameLst>
                                      </p:cBhvr>
                                      <p:to>
                                        <p:strVal val="visible"/>
                                      </p:to>
                                    </p:set>
                                    <p:anim calcmode="lin" valueType="num">
                                      <p:cBhvr additive="base">
                                        <p:cTn id="158" dur="500" fill="hold"/>
                                        <p:tgtEl>
                                          <p:spTgt spid="109"/>
                                        </p:tgtEl>
                                        <p:attrNameLst>
                                          <p:attrName>ppt_x</p:attrName>
                                        </p:attrNameLst>
                                      </p:cBhvr>
                                      <p:tavLst>
                                        <p:tav tm="0">
                                          <p:val>
                                            <p:strVal val="#ppt_x"/>
                                          </p:val>
                                        </p:tav>
                                        <p:tav tm="100000">
                                          <p:val>
                                            <p:strVal val="#ppt_x"/>
                                          </p:val>
                                        </p:tav>
                                      </p:tavLst>
                                    </p:anim>
                                    <p:anim calcmode="lin" valueType="num">
                                      <p:cBhvr additive="base">
                                        <p:cTn id="159" dur="500" fill="hold"/>
                                        <p:tgtEl>
                                          <p:spTgt spid="109"/>
                                        </p:tgtEl>
                                        <p:attrNameLst>
                                          <p:attrName>ppt_y</p:attrName>
                                        </p:attrNameLst>
                                      </p:cBhvr>
                                      <p:tavLst>
                                        <p:tav tm="0">
                                          <p:val>
                                            <p:strVal val="0-#ppt_h/2"/>
                                          </p:val>
                                        </p:tav>
                                        <p:tav tm="100000">
                                          <p:val>
                                            <p:strVal val="#ppt_y"/>
                                          </p:val>
                                        </p:tav>
                                      </p:tavLst>
                                    </p:anim>
                                  </p:childTnLst>
                                </p:cTn>
                              </p:par>
                              <p:par>
                                <p:cTn id="160" presetID="2" presetClass="entr" presetSubtype="1" fill="hold" grpId="0" nodeType="withEffect">
                                  <p:stCondLst>
                                    <p:cond delay="0"/>
                                  </p:stCondLst>
                                  <p:childTnLst>
                                    <p:set>
                                      <p:cBhvr>
                                        <p:cTn id="161" dur="1" fill="hold">
                                          <p:stCondLst>
                                            <p:cond delay="0"/>
                                          </p:stCondLst>
                                        </p:cTn>
                                        <p:tgtEl>
                                          <p:spTgt spid="52"/>
                                        </p:tgtEl>
                                        <p:attrNameLst>
                                          <p:attrName>style.visibility</p:attrName>
                                        </p:attrNameLst>
                                      </p:cBhvr>
                                      <p:to>
                                        <p:strVal val="visible"/>
                                      </p:to>
                                    </p:set>
                                    <p:anim calcmode="lin" valueType="num">
                                      <p:cBhvr additive="base">
                                        <p:cTn id="162" dur="500" fill="hold"/>
                                        <p:tgtEl>
                                          <p:spTgt spid="52"/>
                                        </p:tgtEl>
                                        <p:attrNameLst>
                                          <p:attrName>ppt_x</p:attrName>
                                        </p:attrNameLst>
                                      </p:cBhvr>
                                      <p:tavLst>
                                        <p:tav tm="0">
                                          <p:val>
                                            <p:strVal val="#ppt_x"/>
                                          </p:val>
                                        </p:tav>
                                        <p:tav tm="100000">
                                          <p:val>
                                            <p:strVal val="#ppt_x"/>
                                          </p:val>
                                        </p:tav>
                                      </p:tavLst>
                                    </p:anim>
                                    <p:anim calcmode="lin" valueType="num">
                                      <p:cBhvr additive="base">
                                        <p:cTn id="163" dur="500" fill="hold"/>
                                        <p:tgtEl>
                                          <p:spTgt spid="52"/>
                                        </p:tgtEl>
                                        <p:attrNameLst>
                                          <p:attrName>ppt_y</p:attrName>
                                        </p:attrNameLst>
                                      </p:cBhvr>
                                      <p:tavLst>
                                        <p:tav tm="0">
                                          <p:val>
                                            <p:strVal val="0-#ppt_h/2"/>
                                          </p:val>
                                        </p:tav>
                                        <p:tav tm="100000">
                                          <p:val>
                                            <p:strVal val="#ppt_y"/>
                                          </p:val>
                                        </p:tav>
                                      </p:tavLst>
                                    </p:anim>
                                  </p:childTnLst>
                                </p:cTn>
                              </p:par>
                              <p:par>
                                <p:cTn id="164" presetID="2" presetClass="entr" presetSubtype="1" fill="hold" grpId="0" nodeType="withEffect">
                                  <p:stCondLst>
                                    <p:cond delay="0"/>
                                  </p:stCondLst>
                                  <p:childTnLst>
                                    <p:set>
                                      <p:cBhvr>
                                        <p:cTn id="165" dur="1" fill="hold">
                                          <p:stCondLst>
                                            <p:cond delay="0"/>
                                          </p:stCondLst>
                                        </p:cTn>
                                        <p:tgtEl>
                                          <p:spTgt spid="53"/>
                                        </p:tgtEl>
                                        <p:attrNameLst>
                                          <p:attrName>style.visibility</p:attrName>
                                        </p:attrNameLst>
                                      </p:cBhvr>
                                      <p:to>
                                        <p:strVal val="visible"/>
                                      </p:to>
                                    </p:set>
                                    <p:anim calcmode="lin" valueType="num">
                                      <p:cBhvr additive="base">
                                        <p:cTn id="166" dur="500" fill="hold"/>
                                        <p:tgtEl>
                                          <p:spTgt spid="53"/>
                                        </p:tgtEl>
                                        <p:attrNameLst>
                                          <p:attrName>ppt_x</p:attrName>
                                        </p:attrNameLst>
                                      </p:cBhvr>
                                      <p:tavLst>
                                        <p:tav tm="0">
                                          <p:val>
                                            <p:strVal val="#ppt_x"/>
                                          </p:val>
                                        </p:tav>
                                        <p:tav tm="100000">
                                          <p:val>
                                            <p:strVal val="#ppt_x"/>
                                          </p:val>
                                        </p:tav>
                                      </p:tavLst>
                                    </p:anim>
                                    <p:anim calcmode="lin" valueType="num">
                                      <p:cBhvr additive="base">
                                        <p:cTn id="167" dur="500" fill="hold"/>
                                        <p:tgtEl>
                                          <p:spTgt spid="53"/>
                                        </p:tgtEl>
                                        <p:attrNameLst>
                                          <p:attrName>ppt_y</p:attrName>
                                        </p:attrNameLst>
                                      </p:cBhvr>
                                      <p:tavLst>
                                        <p:tav tm="0">
                                          <p:val>
                                            <p:strVal val="0-#ppt_h/2"/>
                                          </p:val>
                                        </p:tav>
                                        <p:tav tm="100000">
                                          <p:val>
                                            <p:strVal val="#ppt_y"/>
                                          </p:val>
                                        </p:tav>
                                      </p:tavLst>
                                    </p:anim>
                                  </p:childTnLst>
                                </p:cTn>
                              </p:par>
                              <p:par>
                                <p:cTn id="168" presetID="2" presetClass="entr" presetSubtype="1" fill="hold" grpId="0" nodeType="withEffect">
                                  <p:stCondLst>
                                    <p:cond delay="0"/>
                                  </p:stCondLst>
                                  <p:childTnLst>
                                    <p:set>
                                      <p:cBhvr>
                                        <p:cTn id="169" dur="1" fill="hold">
                                          <p:stCondLst>
                                            <p:cond delay="0"/>
                                          </p:stCondLst>
                                        </p:cTn>
                                        <p:tgtEl>
                                          <p:spTgt spid="110"/>
                                        </p:tgtEl>
                                        <p:attrNameLst>
                                          <p:attrName>style.visibility</p:attrName>
                                        </p:attrNameLst>
                                      </p:cBhvr>
                                      <p:to>
                                        <p:strVal val="visible"/>
                                      </p:to>
                                    </p:set>
                                    <p:anim calcmode="lin" valueType="num">
                                      <p:cBhvr additive="base">
                                        <p:cTn id="170" dur="500" fill="hold"/>
                                        <p:tgtEl>
                                          <p:spTgt spid="110"/>
                                        </p:tgtEl>
                                        <p:attrNameLst>
                                          <p:attrName>ppt_x</p:attrName>
                                        </p:attrNameLst>
                                      </p:cBhvr>
                                      <p:tavLst>
                                        <p:tav tm="0">
                                          <p:val>
                                            <p:strVal val="#ppt_x"/>
                                          </p:val>
                                        </p:tav>
                                        <p:tav tm="100000">
                                          <p:val>
                                            <p:strVal val="#ppt_x"/>
                                          </p:val>
                                        </p:tav>
                                      </p:tavLst>
                                    </p:anim>
                                    <p:anim calcmode="lin" valueType="num">
                                      <p:cBhvr additive="base">
                                        <p:cTn id="171" dur="500" fill="hold"/>
                                        <p:tgtEl>
                                          <p:spTgt spid="110"/>
                                        </p:tgtEl>
                                        <p:attrNameLst>
                                          <p:attrName>ppt_y</p:attrName>
                                        </p:attrNameLst>
                                      </p:cBhvr>
                                      <p:tavLst>
                                        <p:tav tm="0">
                                          <p:val>
                                            <p:strVal val="0-#ppt_h/2"/>
                                          </p:val>
                                        </p:tav>
                                        <p:tav tm="100000">
                                          <p:val>
                                            <p:strVal val="#ppt_y"/>
                                          </p:val>
                                        </p:tav>
                                      </p:tavLst>
                                    </p:anim>
                                  </p:childTnLst>
                                </p:cTn>
                              </p:par>
                              <p:par>
                                <p:cTn id="172" presetID="2" presetClass="entr" presetSubtype="1" fill="hold" grpId="0" nodeType="withEffect">
                                  <p:stCondLst>
                                    <p:cond delay="0"/>
                                  </p:stCondLst>
                                  <p:childTnLst>
                                    <p:set>
                                      <p:cBhvr>
                                        <p:cTn id="173" dur="1" fill="hold">
                                          <p:stCondLst>
                                            <p:cond delay="0"/>
                                          </p:stCondLst>
                                        </p:cTn>
                                        <p:tgtEl>
                                          <p:spTgt spid="57"/>
                                        </p:tgtEl>
                                        <p:attrNameLst>
                                          <p:attrName>style.visibility</p:attrName>
                                        </p:attrNameLst>
                                      </p:cBhvr>
                                      <p:to>
                                        <p:strVal val="visible"/>
                                      </p:to>
                                    </p:set>
                                    <p:anim calcmode="lin" valueType="num">
                                      <p:cBhvr additive="base">
                                        <p:cTn id="174" dur="500" fill="hold"/>
                                        <p:tgtEl>
                                          <p:spTgt spid="57"/>
                                        </p:tgtEl>
                                        <p:attrNameLst>
                                          <p:attrName>ppt_x</p:attrName>
                                        </p:attrNameLst>
                                      </p:cBhvr>
                                      <p:tavLst>
                                        <p:tav tm="0">
                                          <p:val>
                                            <p:strVal val="#ppt_x"/>
                                          </p:val>
                                        </p:tav>
                                        <p:tav tm="100000">
                                          <p:val>
                                            <p:strVal val="#ppt_x"/>
                                          </p:val>
                                        </p:tav>
                                      </p:tavLst>
                                    </p:anim>
                                    <p:anim calcmode="lin" valueType="num">
                                      <p:cBhvr additive="base">
                                        <p:cTn id="175" dur="500" fill="hold"/>
                                        <p:tgtEl>
                                          <p:spTgt spid="57"/>
                                        </p:tgtEl>
                                        <p:attrNameLst>
                                          <p:attrName>ppt_y</p:attrName>
                                        </p:attrNameLst>
                                      </p:cBhvr>
                                      <p:tavLst>
                                        <p:tav tm="0">
                                          <p:val>
                                            <p:strVal val="0-#ppt_h/2"/>
                                          </p:val>
                                        </p:tav>
                                        <p:tav tm="100000">
                                          <p:val>
                                            <p:strVal val="#ppt_y"/>
                                          </p:val>
                                        </p:tav>
                                      </p:tavLst>
                                    </p:anim>
                                  </p:childTnLst>
                                </p:cTn>
                              </p:par>
                              <p:par>
                                <p:cTn id="176" presetID="2" presetClass="entr" presetSubtype="1" fill="hold" grpId="0" nodeType="with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additive="base">
                                        <p:cTn id="178" dur="500" fill="hold"/>
                                        <p:tgtEl>
                                          <p:spTgt spid="58"/>
                                        </p:tgtEl>
                                        <p:attrNameLst>
                                          <p:attrName>ppt_x</p:attrName>
                                        </p:attrNameLst>
                                      </p:cBhvr>
                                      <p:tavLst>
                                        <p:tav tm="0">
                                          <p:val>
                                            <p:strVal val="#ppt_x"/>
                                          </p:val>
                                        </p:tav>
                                        <p:tav tm="100000">
                                          <p:val>
                                            <p:strVal val="#ppt_x"/>
                                          </p:val>
                                        </p:tav>
                                      </p:tavLst>
                                    </p:anim>
                                    <p:anim calcmode="lin" valueType="num">
                                      <p:cBhvr additive="base">
                                        <p:cTn id="179" dur="500" fill="hold"/>
                                        <p:tgtEl>
                                          <p:spTgt spid="58"/>
                                        </p:tgtEl>
                                        <p:attrNameLst>
                                          <p:attrName>ppt_y</p:attrName>
                                        </p:attrNameLst>
                                      </p:cBhvr>
                                      <p:tavLst>
                                        <p:tav tm="0">
                                          <p:val>
                                            <p:strVal val="0-#ppt_h/2"/>
                                          </p:val>
                                        </p:tav>
                                        <p:tav tm="100000">
                                          <p:val>
                                            <p:strVal val="#ppt_y"/>
                                          </p:val>
                                        </p:tav>
                                      </p:tavLst>
                                    </p:anim>
                                  </p:childTnLst>
                                </p:cTn>
                              </p:par>
                              <p:par>
                                <p:cTn id="180" presetID="2" presetClass="entr" presetSubtype="1" fill="hold" grpId="0" nodeType="withEffect">
                                  <p:stCondLst>
                                    <p:cond delay="0"/>
                                  </p:stCondLst>
                                  <p:childTnLst>
                                    <p:set>
                                      <p:cBhvr>
                                        <p:cTn id="181" dur="1" fill="hold">
                                          <p:stCondLst>
                                            <p:cond delay="0"/>
                                          </p:stCondLst>
                                        </p:cTn>
                                        <p:tgtEl>
                                          <p:spTgt spid="111"/>
                                        </p:tgtEl>
                                        <p:attrNameLst>
                                          <p:attrName>style.visibility</p:attrName>
                                        </p:attrNameLst>
                                      </p:cBhvr>
                                      <p:to>
                                        <p:strVal val="visible"/>
                                      </p:to>
                                    </p:set>
                                    <p:anim calcmode="lin" valueType="num">
                                      <p:cBhvr additive="base">
                                        <p:cTn id="182" dur="500" fill="hold"/>
                                        <p:tgtEl>
                                          <p:spTgt spid="111"/>
                                        </p:tgtEl>
                                        <p:attrNameLst>
                                          <p:attrName>ppt_x</p:attrName>
                                        </p:attrNameLst>
                                      </p:cBhvr>
                                      <p:tavLst>
                                        <p:tav tm="0">
                                          <p:val>
                                            <p:strVal val="#ppt_x"/>
                                          </p:val>
                                        </p:tav>
                                        <p:tav tm="100000">
                                          <p:val>
                                            <p:strVal val="#ppt_x"/>
                                          </p:val>
                                        </p:tav>
                                      </p:tavLst>
                                    </p:anim>
                                    <p:anim calcmode="lin" valueType="num">
                                      <p:cBhvr additive="base">
                                        <p:cTn id="183" dur="500" fill="hold"/>
                                        <p:tgtEl>
                                          <p:spTgt spid="111"/>
                                        </p:tgtEl>
                                        <p:attrNameLst>
                                          <p:attrName>ppt_y</p:attrName>
                                        </p:attrNameLst>
                                      </p:cBhvr>
                                      <p:tavLst>
                                        <p:tav tm="0">
                                          <p:val>
                                            <p:strVal val="0-#ppt_h/2"/>
                                          </p:val>
                                        </p:tav>
                                        <p:tav tm="100000">
                                          <p:val>
                                            <p:strVal val="#ppt_y"/>
                                          </p:val>
                                        </p:tav>
                                      </p:tavLst>
                                    </p:anim>
                                  </p:childTnLst>
                                </p:cTn>
                              </p:par>
                              <p:par>
                                <p:cTn id="184" presetID="2" presetClass="entr" presetSubtype="1" fill="hold" grpId="0" nodeType="withEffect">
                                  <p:stCondLst>
                                    <p:cond delay="0"/>
                                  </p:stCondLst>
                                  <p:childTnLst>
                                    <p:set>
                                      <p:cBhvr>
                                        <p:cTn id="185" dur="1" fill="hold">
                                          <p:stCondLst>
                                            <p:cond delay="0"/>
                                          </p:stCondLst>
                                        </p:cTn>
                                        <p:tgtEl>
                                          <p:spTgt spid="70"/>
                                        </p:tgtEl>
                                        <p:attrNameLst>
                                          <p:attrName>style.visibility</p:attrName>
                                        </p:attrNameLst>
                                      </p:cBhvr>
                                      <p:to>
                                        <p:strVal val="visible"/>
                                      </p:to>
                                    </p:set>
                                    <p:anim calcmode="lin" valueType="num">
                                      <p:cBhvr additive="base">
                                        <p:cTn id="186" dur="500" fill="hold"/>
                                        <p:tgtEl>
                                          <p:spTgt spid="70"/>
                                        </p:tgtEl>
                                        <p:attrNameLst>
                                          <p:attrName>ppt_x</p:attrName>
                                        </p:attrNameLst>
                                      </p:cBhvr>
                                      <p:tavLst>
                                        <p:tav tm="0">
                                          <p:val>
                                            <p:strVal val="#ppt_x"/>
                                          </p:val>
                                        </p:tav>
                                        <p:tav tm="100000">
                                          <p:val>
                                            <p:strVal val="#ppt_x"/>
                                          </p:val>
                                        </p:tav>
                                      </p:tavLst>
                                    </p:anim>
                                    <p:anim calcmode="lin" valueType="num">
                                      <p:cBhvr additive="base">
                                        <p:cTn id="187" dur="500" fill="hold"/>
                                        <p:tgtEl>
                                          <p:spTgt spid="70"/>
                                        </p:tgtEl>
                                        <p:attrNameLst>
                                          <p:attrName>ppt_y</p:attrName>
                                        </p:attrNameLst>
                                      </p:cBhvr>
                                      <p:tavLst>
                                        <p:tav tm="0">
                                          <p:val>
                                            <p:strVal val="0-#ppt_h/2"/>
                                          </p:val>
                                        </p:tav>
                                        <p:tav tm="100000">
                                          <p:val>
                                            <p:strVal val="#ppt_y"/>
                                          </p:val>
                                        </p:tav>
                                      </p:tavLst>
                                    </p:anim>
                                  </p:childTnLst>
                                </p:cTn>
                              </p:par>
                              <p:par>
                                <p:cTn id="188" presetID="2" presetClass="entr" presetSubtype="1" fill="hold" grpId="0" nodeType="withEffect">
                                  <p:stCondLst>
                                    <p:cond delay="0"/>
                                  </p:stCondLst>
                                  <p:childTnLst>
                                    <p:set>
                                      <p:cBhvr>
                                        <p:cTn id="189" dur="1" fill="hold">
                                          <p:stCondLst>
                                            <p:cond delay="0"/>
                                          </p:stCondLst>
                                        </p:cTn>
                                        <p:tgtEl>
                                          <p:spTgt spid="71"/>
                                        </p:tgtEl>
                                        <p:attrNameLst>
                                          <p:attrName>style.visibility</p:attrName>
                                        </p:attrNameLst>
                                      </p:cBhvr>
                                      <p:to>
                                        <p:strVal val="visible"/>
                                      </p:to>
                                    </p:set>
                                    <p:anim calcmode="lin" valueType="num">
                                      <p:cBhvr additive="base">
                                        <p:cTn id="190" dur="500" fill="hold"/>
                                        <p:tgtEl>
                                          <p:spTgt spid="71"/>
                                        </p:tgtEl>
                                        <p:attrNameLst>
                                          <p:attrName>ppt_x</p:attrName>
                                        </p:attrNameLst>
                                      </p:cBhvr>
                                      <p:tavLst>
                                        <p:tav tm="0">
                                          <p:val>
                                            <p:strVal val="#ppt_x"/>
                                          </p:val>
                                        </p:tav>
                                        <p:tav tm="100000">
                                          <p:val>
                                            <p:strVal val="#ppt_x"/>
                                          </p:val>
                                        </p:tav>
                                      </p:tavLst>
                                    </p:anim>
                                    <p:anim calcmode="lin" valueType="num">
                                      <p:cBhvr additive="base">
                                        <p:cTn id="191" dur="500" fill="hold"/>
                                        <p:tgtEl>
                                          <p:spTgt spid="71"/>
                                        </p:tgtEl>
                                        <p:attrNameLst>
                                          <p:attrName>ppt_y</p:attrName>
                                        </p:attrNameLst>
                                      </p:cBhvr>
                                      <p:tavLst>
                                        <p:tav tm="0">
                                          <p:val>
                                            <p:strVal val="0-#ppt_h/2"/>
                                          </p:val>
                                        </p:tav>
                                        <p:tav tm="100000">
                                          <p:val>
                                            <p:strVal val="#ppt_y"/>
                                          </p:val>
                                        </p:tav>
                                      </p:tavLst>
                                    </p:anim>
                                  </p:childTnLst>
                                </p:cTn>
                              </p:par>
                              <p:par>
                                <p:cTn id="192" presetID="2" presetClass="entr" presetSubtype="1" fill="hold" grpId="0" nodeType="withEffect">
                                  <p:stCondLst>
                                    <p:cond delay="0"/>
                                  </p:stCondLst>
                                  <p:childTnLst>
                                    <p:set>
                                      <p:cBhvr>
                                        <p:cTn id="193" dur="1" fill="hold">
                                          <p:stCondLst>
                                            <p:cond delay="0"/>
                                          </p:stCondLst>
                                        </p:cTn>
                                        <p:tgtEl>
                                          <p:spTgt spid="79"/>
                                        </p:tgtEl>
                                        <p:attrNameLst>
                                          <p:attrName>style.visibility</p:attrName>
                                        </p:attrNameLst>
                                      </p:cBhvr>
                                      <p:to>
                                        <p:strVal val="visible"/>
                                      </p:to>
                                    </p:set>
                                    <p:anim calcmode="lin" valueType="num">
                                      <p:cBhvr additive="base">
                                        <p:cTn id="194" dur="500" fill="hold"/>
                                        <p:tgtEl>
                                          <p:spTgt spid="79"/>
                                        </p:tgtEl>
                                        <p:attrNameLst>
                                          <p:attrName>ppt_x</p:attrName>
                                        </p:attrNameLst>
                                      </p:cBhvr>
                                      <p:tavLst>
                                        <p:tav tm="0">
                                          <p:val>
                                            <p:strVal val="#ppt_x"/>
                                          </p:val>
                                        </p:tav>
                                        <p:tav tm="100000">
                                          <p:val>
                                            <p:strVal val="#ppt_x"/>
                                          </p:val>
                                        </p:tav>
                                      </p:tavLst>
                                    </p:anim>
                                    <p:anim calcmode="lin" valueType="num">
                                      <p:cBhvr additive="base">
                                        <p:cTn id="195" dur="5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8" fill="hold" grpId="0" nodeType="clickEffect">
                                  <p:stCondLst>
                                    <p:cond delay="0"/>
                                  </p:stCondLst>
                                  <p:childTnLst>
                                    <p:set>
                                      <p:cBhvr>
                                        <p:cTn id="199" dur="1" fill="hold">
                                          <p:stCondLst>
                                            <p:cond delay="0"/>
                                          </p:stCondLst>
                                        </p:cTn>
                                        <p:tgtEl>
                                          <p:spTgt spid="66"/>
                                        </p:tgtEl>
                                        <p:attrNameLst>
                                          <p:attrName>style.visibility</p:attrName>
                                        </p:attrNameLst>
                                      </p:cBhvr>
                                      <p:to>
                                        <p:strVal val="visible"/>
                                      </p:to>
                                    </p:set>
                                    <p:anim calcmode="lin" valueType="num">
                                      <p:cBhvr additive="base">
                                        <p:cTn id="200" dur="500" fill="hold"/>
                                        <p:tgtEl>
                                          <p:spTgt spid="66"/>
                                        </p:tgtEl>
                                        <p:attrNameLst>
                                          <p:attrName>ppt_x</p:attrName>
                                        </p:attrNameLst>
                                      </p:cBhvr>
                                      <p:tavLst>
                                        <p:tav tm="0">
                                          <p:val>
                                            <p:strVal val="0-#ppt_w/2"/>
                                          </p:val>
                                        </p:tav>
                                        <p:tav tm="100000">
                                          <p:val>
                                            <p:strVal val="#ppt_x"/>
                                          </p:val>
                                        </p:tav>
                                      </p:tavLst>
                                    </p:anim>
                                    <p:anim calcmode="lin" valueType="num">
                                      <p:cBhvr additive="base">
                                        <p:cTn id="201"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2" presetClass="entr" presetSubtype="1" fill="hold" nodeType="clickEffect">
                                  <p:stCondLst>
                                    <p:cond delay="0"/>
                                  </p:stCondLst>
                                  <p:childTnLst>
                                    <p:set>
                                      <p:cBhvr>
                                        <p:cTn id="205" dur="1" fill="hold">
                                          <p:stCondLst>
                                            <p:cond delay="0"/>
                                          </p:stCondLst>
                                        </p:cTn>
                                        <p:tgtEl>
                                          <p:spTgt spid="33"/>
                                        </p:tgtEl>
                                        <p:attrNameLst>
                                          <p:attrName>style.visibility</p:attrName>
                                        </p:attrNameLst>
                                      </p:cBhvr>
                                      <p:to>
                                        <p:strVal val="visible"/>
                                      </p:to>
                                    </p:set>
                                    <p:animEffect transition="in" filter="wipe(up)">
                                      <p:cBhvr>
                                        <p:cTn id="206" dur="500"/>
                                        <p:tgtEl>
                                          <p:spTgt spid="33"/>
                                        </p:tgtEl>
                                      </p:cBhvr>
                                    </p:animEffect>
                                  </p:childTnLst>
                                </p:cTn>
                              </p:par>
                            </p:childTnLst>
                          </p:cTn>
                        </p:par>
                      </p:childTnLst>
                    </p:cTn>
                  </p:par>
                  <p:par>
                    <p:cTn id="207" fill="hold">
                      <p:stCondLst>
                        <p:cond delay="indefinite"/>
                      </p:stCondLst>
                      <p:childTnLst>
                        <p:par>
                          <p:cTn id="208" fill="hold">
                            <p:stCondLst>
                              <p:cond delay="0"/>
                            </p:stCondLst>
                            <p:childTnLst>
                              <p:par>
                                <p:cTn id="209" presetID="2" presetClass="entr" presetSubtype="8" fill="hold" grpId="0" nodeType="clickEffect">
                                  <p:stCondLst>
                                    <p:cond delay="0"/>
                                  </p:stCondLst>
                                  <p:childTnLst>
                                    <p:set>
                                      <p:cBhvr>
                                        <p:cTn id="210" dur="1" fill="hold">
                                          <p:stCondLst>
                                            <p:cond delay="0"/>
                                          </p:stCondLst>
                                        </p:cTn>
                                        <p:tgtEl>
                                          <p:spTgt spid="88"/>
                                        </p:tgtEl>
                                        <p:attrNameLst>
                                          <p:attrName>style.visibility</p:attrName>
                                        </p:attrNameLst>
                                      </p:cBhvr>
                                      <p:to>
                                        <p:strVal val="visible"/>
                                      </p:to>
                                    </p:set>
                                    <p:anim calcmode="lin" valueType="num">
                                      <p:cBhvr additive="base">
                                        <p:cTn id="211" dur="500" fill="hold"/>
                                        <p:tgtEl>
                                          <p:spTgt spid="88"/>
                                        </p:tgtEl>
                                        <p:attrNameLst>
                                          <p:attrName>ppt_x</p:attrName>
                                        </p:attrNameLst>
                                      </p:cBhvr>
                                      <p:tavLst>
                                        <p:tav tm="0">
                                          <p:val>
                                            <p:strVal val="0-#ppt_w/2"/>
                                          </p:val>
                                        </p:tav>
                                        <p:tav tm="100000">
                                          <p:val>
                                            <p:strVal val="#ppt_x"/>
                                          </p:val>
                                        </p:tav>
                                      </p:tavLst>
                                    </p:anim>
                                    <p:anim calcmode="lin" valueType="num">
                                      <p:cBhvr additive="base">
                                        <p:cTn id="212"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53" presetClass="entr" presetSubtype="16" fill="hold" grpId="0" nodeType="clickEffect">
                                  <p:stCondLst>
                                    <p:cond delay="0"/>
                                  </p:stCondLst>
                                  <p:childTnLst>
                                    <p:set>
                                      <p:cBhvr>
                                        <p:cTn id="216" dur="1" fill="hold">
                                          <p:stCondLst>
                                            <p:cond delay="0"/>
                                          </p:stCondLst>
                                        </p:cTn>
                                        <p:tgtEl>
                                          <p:spTgt spid="89"/>
                                        </p:tgtEl>
                                        <p:attrNameLst>
                                          <p:attrName>style.visibility</p:attrName>
                                        </p:attrNameLst>
                                      </p:cBhvr>
                                      <p:to>
                                        <p:strVal val="visible"/>
                                      </p:to>
                                    </p:set>
                                    <p:anim calcmode="lin" valueType="num">
                                      <p:cBhvr>
                                        <p:cTn id="217" dur="500" fill="hold"/>
                                        <p:tgtEl>
                                          <p:spTgt spid="89"/>
                                        </p:tgtEl>
                                        <p:attrNameLst>
                                          <p:attrName>ppt_w</p:attrName>
                                        </p:attrNameLst>
                                      </p:cBhvr>
                                      <p:tavLst>
                                        <p:tav tm="0">
                                          <p:val>
                                            <p:fltVal val="0"/>
                                          </p:val>
                                        </p:tav>
                                        <p:tav tm="100000">
                                          <p:val>
                                            <p:strVal val="#ppt_w"/>
                                          </p:val>
                                        </p:tav>
                                      </p:tavLst>
                                    </p:anim>
                                    <p:anim calcmode="lin" valueType="num">
                                      <p:cBhvr>
                                        <p:cTn id="218" dur="500" fill="hold"/>
                                        <p:tgtEl>
                                          <p:spTgt spid="89"/>
                                        </p:tgtEl>
                                        <p:attrNameLst>
                                          <p:attrName>ppt_h</p:attrName>
                                        </p:attrNameLst>
                                      </p:cBhvr>
                                      <p:tavLst>
                                        <p:tav tm="0">
                                          <p:val>
                                            <p:fltVal val="0"/>
                                          </p:val>
                                        </p:tav>
                                        <p:tav tm="100000">
                                          <p:val>
                                            <p:strVal val="#ppt_h"/>
                                          </p:val>
                                        </p:tav>
                                      </p:tavLst>
                                    </p:anim>
                                    <p:animEffect transition="in" filter="fade">
                                      <p:cBhvr>
                                        <p:cTn id="219" dur="500"/>
                                        <p:tgtEl>
                                          <p:spTgt spid="89"/>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91"/>
                                        </p:tgtEl>
                                        <p:attrNameLst>
                                          <p:attrName>style.visibility</p:attrName>
                                        </p:attrNameLst>
                                      </p:cBhvr>
                                      <p:to>
                                        <p:strVal val="visible"/>
                                      </p:to>
                                    </p:set>
                                    <p:anim calcmode="lin" valueType="num">
                                      <p:cBhvr>
                                        <p:cTn id="222" dur="500" fill="hold"/>
                                        <p:tgtEl>
                                          <p:spTgt spid="91"/>
                                        </p:tgtEl>
                                        <p:attrNameLst>
                                          <p:attrName>ppt_w</p:attrName>
                                        </p:attrNameLst>
                                      </p:cBhvr>
                                      <p:tavLst>
                                        <p:tav tm="0">
                                          <p:val>
                                            <p:fltVal val="0"/>
                                          </p:val>
                                        </p:tav>
                                        <p:tav tm="100000">
                                          <p:val>
                                            <p:strVal val="#ppt_w"/>
                                          </p:val>
                                        </p:tav>
                                      </p:tavLst>
                                    </p:anim>
                                    <p:anim calcmode="lin" valueType="num">
                                      <p:cBhvr>
                                        <p:cTn id="223" dur="500" fill="hold"/>
                                        <p:tgtEl>
                                          <p:spTgt spid="91"/>
                                        </p:tgtEl>
                                        <p:attrNameLst>
                                          <p:attrName>ppt_h</p:attrName>
                                        </p:attrNameLst>
                                      </p:cBhvr>
                                      <p:tavLst>
                                        <p:tav tm="0">
                                          <p:val>
                                            <p:fltVal val="0"/>
                                          </p:val>
                                        </p:tav>
                                        <p:tav tm="100000">
                                          <p:val>
                                            <p:strVal val="#ppt_h"/>
                                          </p:val>
                                        </p:tav>
                                      </p:tavLst>
                                    </p:anim>
                                    <p:animEffect transition="in" filter="fade">
                                      <p:cBhvr>
                                        <p:cTn id="224" dur="500"/>
                                        <p:tgtEl>
                                          <p:spTgt spid="91"/>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92"/>
                                        </p:tgtEl>
                                        <p:attrNameLst>
                                          <p:attrName>style.visibility</p:attrName>
                                        </p:attrNameLst>
                                      </p:cBhvr>
                                      <p:to>
                                        <p:strVal val="visible"/>
                                      </p:to>
                                    </p:set>
                                    <p:anim calcmode="lin" valueType="num">
                                      <p:cBhvr>
                                        <p:cTn id="227" dur="500" fill="hold"/>
                                        <p:tgtEl>
                                          <p:spTgt spid="92"/>
                                        </p:tgtEl>
                                        <p:attrNameLst>
                                          <p:attrName>ppt_w</p:attrName>
                                        </p:attrNameLst>
                                      </p:cBhvr>
                                      <p:tavLst>
                                        <p:tav tm="0">
                                          <p:val>
                                            <p:fltVal val="0"/>
                                          </p:val>
                                        </p:tav>
                                        <p:tav tm="100000">
                                          <p:val>
                                            <p:strVal val="#ppt_w"/>
                                          </p:val>
                                        </p:tav>
                                      </p:tavLst>
                                    </p:anim>
                                    <p:anim calcmode="lin" valueType="num">
                                      <p:cBhvr>
                                        <p:cTn id="228" dur="500" fill="hold"/>
                                        <p:tgtEl>
                                          <p:spTgt spid="92"/>
                                        </p:tgtEl>
                                        <p:attrNameLst>
                                          <p:attrName>ppt_h</p:attrName>
                                        </p:attrNameLst>
                                      </p:cBhvr>
                                      <p:tavLst>
                                        <p:tav tm="0">
                                          <p:val>
                                            <p:fltVal val="0"/>
                                          </p:val>
                                        </p:tav>
                                        <p:tav tm="100000">
                                          <p:val>
                                            <p:strVal val="#ppt_h"/>
                                          </p:val>
                                        </p:tav>
                                      </p:tavLst>
                                    </p:anim>
                                    <p:animEffect transition="in" filter="fade">
                                      <p:cBhvr>
                                        <p:cTn id="229" dur="500"/>
                                        <p:tgtEl>
                                          <p:spTgt spid="92"/>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93"/>
                                        </p:tgtEl>
                                        <p:attrNameLst>
                                          <p:attrName>style.visibility</p:attrName>
                                        </p:attrNameLst>
                                      </p:cBhvr>
                                      <p:to>
                                        <p:strVal val="visible"/>
                                      </p:to>
                                    </p:set>
                                    <p:anim calcmode="lin" valueType="num">
                                      <p:cBhvr>
                                        <p:cTn id="232" dur="500" fill="hold"/>
                                        <p:tgtEl>
                                          <p:spTgt spid="93"/>
                                        </p:tgtEl>
                                        <p:attrNameLst>
                                          <p:attrName>ppt_w</p:attrName>
                                        </p:attrNameLst>
                                      </p:cBhvr>
                                      <p:tavLst>
                                        <p:tav tm="0">
                                          <p:val>
                                            <p:fltVal val="0"/>
                                          </p:val>
                                        </p:tav>
                                        <p:tav tm="100000">
                                          <p:val>
                                            <p:strVal val="#ppt_w"/>
                                          </p:val>
                                        </p:tav>
                                      </p:tavLst>
                                    </p:anim>
                                    <p:anim calcmode="lin" valueType="num">
                                      <p:cBhvr>
                                        <p:cTn id="233" dur="500" fill="hold"/>
                                        <p:tgtEl>
                                          <p:spTgt spid="93"/>
                                        </p:tgtEl>
                                        <p:attrNameLst>
                                          <p:attrName>ppt_h</p:attrName>
                                        </p:attrNameLst>
                                      </p:cBhvr>
                                      <p:tavLst>
                                        <p:tav tm="0">
                                          <p:val>
                                            <p:fltVal val="0"/>
                                          </p:val>
                                        </p:tav>
                                        <p:tav tm="100000">
                                          <p:val>
                                            <p:strVal val="#ppt_h"/>
                                          </p:val>
                                        </p:tav>
                                      </p:tavLst>
                                    </p:anim>
                                    <p:animEffect transition="in" filter="fade">
                                      <p:cBhvr>
                                        <p:cTn id="234" dur="500"/>
                                        <p:tgtEl>
                                          <p:spTgt spid="93"/>
                                        </p:tgtEl>
                                      </p:cBhvr>
                                    </p:animEffect>
                                  </p:childTnLst>
                                </p:cTn>
                              </p:par>
                            </p:childTnLst>
                          </p:cTn>
                        </p:par>
                      </p:childTnLst>
                    </p:cTn>
                  </p:par>
                  <p:par>
                    <p:cTn id="235" fill="hold">
                      <p:stCondLst>
                        <p:cond delay="indefinite"/>
                      </p:stCondLst>
                      <p:childTnLst>
                        <p:par>
                          <p:cTn id="236" fill="hold">
                            <p:stCondLst>
                              <p:cond delay="0"/>
                            </p:stCondLst>
                            <p:childTnLst>
                              <p:par>
                                <p:cTn id="237" presetID="2" presetClass="entr" presetSubtype="1" fill="hold" grpId="0" nodeType="clickEffect">
                                  <p:stCondLst>
                                    <p:cond delay="0"/>
                                  </p:stCondLst>
                                  <p:childTnLst>
                                    <p:set>
                                      <p:cBhvr>
                                        <p:cTn id="238" dur="1" fill="hold">
                                          <p:stCondLst>
                                            <p:cond delay="0"/>
                                          </p:stCondLst>
                                        </p:cTn>
                                        <p:tgtEl>
                                          <p:spTgt spid="96"/>
                                        </p:tgtEl>
                                        <p:attrNameLst>
                                          <p:attrName>style.visibility</p:attrName>
                                        </p:attrNameLst>
                                      </p:cBhvr>
                                      <p:to>
                                        <p:strVal val="visible"/>
                                      </p:to>
                                    </p:set>
                                    <p:anim calcmode="lin" valueType="num">
                                      <p:cBhvr additive="base">
                                        <p:cTn id="239" dur="500" fill="hold"/>
                                        <p:tgtEl>
                                          <p:spTgt spid="96"/>
                                        </p:tgtEl>
                                        <p:attrNameLst>
                                          <p:attrName>ppt_x</p:attrName>
                                        </p:attrNameLst>
                                      </p:cBhvr>
                                      <p:tavLst>
                                        <p:tav tm="0">
                                          <p:val>
                                            <p:strVal val="#ppt_x"/>
                                          </p:val>
                                        </p:tav>
                                        <p:tav tm="100000">
                                          <p:val>
                                            <p:strVal val="#ppt_x"/>
                                          </p:val>
                                        </p:tav>
                                      </p:tavLst>
                                    </p:anim>
                                    <p:anim calcmode="lin" valueType="num">
                                      <p:cBhvr additive="base">
                                        <p:cTn id="240" dur="500" fill="hold"/>
                                        <p:tgtEl>
                                          <p:spTgt spid="96"/>
                                        </p:tgtEl>
                                        <p:attrNameLst>
                                          <p:attrName>ppt_y</p:attrName>
                                        </p:attrNameLst>
                                      </p:cBhvr>
                                      <p:tavLst>
                                        <p:tav tm="0">
                                          <p:val>
                                            <p:strVal val="0-#ppt_h/2"/>
                                          </p:val>
                                        </p:tav>
                                        <p:tav tm="100000">
                                          <p:val>
                                            <p:strVal val="#ppt_y"/>
                                          </p:val>
                                        </p:tav>
                                      </p:tavLst>
                                    </p:anim>
                                  </p:childTnLst>
                                </p:cTn>
                              </p:par>
                              <p:par>
                                <p:cTn id="241" presetID="2" presetClass="entr" presetSubtype="1" fill="hold" grpId="0" nodeType="withEffect">
                                  <p:stCondLst>
                                    <p:cond delay="0"/>
                                  </p:stCondLst>
                                  <p:childTnLst>
                                    <p:set>
                                      <p:cBhvr>
                                        <p:cTn id="242" dur="1" fill="hold">
                                          <p:stCondLst>
                                            <p:cond delay="0"/>
                                          </p:stCondLst>
                                        </p:cTn>
                                        <p:tgtEl>
                                          <p:spTgt spid="97"/>
                                        </p:tgtEl>
                                        <p:attrNameLst>
                                          <p:attrName>style.visibility</p:attrName>
                                        </p:attrNameLst>
                                      </p:cBhvr>
                                      <p:to>
                                        <p:strVal val="visible"/>
                                      </p:to>
                                    </p:set>
                                    <p:anim calcmode="lin" valueType="num">
                                      <p:cBhvr additive="base">
                                        <p:cTn id="243" dur="500" fill="hold"/>
                                        <p:tgtEl>
                                          <p:spTgt spid="97"/>
                                        </p:tgtEl>
                                        <p:attrNameLst>
                                          <p:attrName>ppt_x</p:attrName>
                                        </p:attrNameLst>
                                      </p:cBhvr>
                                      <p:tavLst>
                                        <p:tav tm="0">
                                          <p:val>
                                            <p:strVal val="#ppt_x"/>
                                          </p:val>
                                        </p:tav>
                                        <p:tav tm="100000">
                                          <p:val>
                                            <p:strVal val="#ppt_x"/>
                                          </p:val>
                                        </p:tav>
                                      </p:tavLst>
                                    </p:anim>
                                    <p:anim calcmode="lin" valueType="num">
                                      <p:cBhvr additive="base">
                                        <p:cTn id="244" dur="500" fill="hold"/>
                                        <p:tgtEl>
                                          <p:spTgt spid="97"/>
                                        </p:tgtEl>
                                        <p:attrNameLst>
                                          <p:attrName>ppt_y</p:attrName>
                                        </p:attrNameLst>
                                      </p:cBhvr>
                                      <p:tavLst>
                                        <p:tav tm="0">
                                          <p:val>
                                            <p:strVal val="0-#ppt_h/2"/>
                                          </p:val>
                                        </p:tav>
                                        <p:tav tm="100000">
                                          <p:val>
                                            <p:strVal val="#ppt_y"/>
                                          </p:val>
                                        </p:tav>
                                      </p:tavLst>
                                    </p:anim>
                                  </p:childTnLst>
                                </p:cTn>
                              </p:par>
                              <p:par>
                                <p:cTn id="245" presetID="2" presetClass="entr" presetSubtype="1" fill="hold" grpId="0" nodeType="withEffect">
                                  <p:stCondLst>
                                    <p:cond delay="0"/>
                                  </p:stCondLst>
                                  <p:childTnLst>
                                    <p:set>
                                      <p:cBhvr>
                                        <p:cTn id="246" dur="1" fill="hold">
                                          <p:stCondLst>
                                            <p:cond delay="0"/>
                                          </p:stCondLst>
                                        </p:cTn>
                                        <p:tgtEl>
                                          <p:spTgt spid="98"/>
                                        </p:tgtEl>
                                        <p:attrNameLst>
                                          <p:attrName>style.visibility</p:attrName>
                                        </p:attrNameLst>
                                      </p:cBhvr>
                                      <p:to>
                                        <p:strVal val="visible"/>
                                      </p:to>
                                    </p:set>
                                    <p:anim calcmode="lin" valueType="num">
                                      <p:cBhvr additive="base">
                                        <p:cTn id="247" dur="500" fill="hold"/>
                                        <p:tgtEl>
                                          <p:spTgt spid="98"/>
                                        </p:tgtEl>
                                        <p:attrNameLst>
                                          <p:attrName>ppt_x</p:attrName>
                                        </p:attrNameLst>
                                      </p:cBhvr>
                                      <p:tavLst>
                                        <p:tav tm="0">
                                          <p:val>
                                            <p:strVal val="#ppt_x"/>
                                          </p:val>
                                        </p:tav>
                                        <p:tav tm="100000">
                                          <p:val>
                                            <p:strVal val="#ppt_x"/>
                                          </p:val>
                                        </p:tav>
                                      </p:tavLst>
                                    </p:anim>
                                    <p:anim calcmode="lin" valueType="num">
                                      <p:cBhvr additive="base">
                                        <p:cTn id="248" dur="500" fill="hold"/>
                                        <p:tgtEl>
                                          <p:spTgt spid="98"/>
                                        </p:tgtEl>
                                        <p:attrNameLst>
                                          <p:attrName>ppt_y</p:attrName>
                                        </p:attrNameLst>
                                      </p:cBhvr>
                                      <p:tavLst>
                                        <p:tav tm="0">
                                          <p:val>
                                            <p:strVal val="0-#ppt_h/2"/>
                                          </p:val>
                                        </p:tav>
                                        <p:tav tm="100000">
                                          <p:val>
                                            <p:strVal val="#ppt_y"/>
                                          </p:val>
                                        </p:tav>
                                      </p:tavLst>
                                    </p:anim>
                                  </p:childTnLst>
                                </p:cTn>
                              </p:par>
                              <p:par>
                                <p:cTn id="249" presetID="2" presetClass="entr" presetSubtype="1" fill="hold" grpId="0" nodeType="withEffect">
                                  <p:stCondLst>
                                    <p:cond delay="0"/>
                                  </p:stCondLst>
                                  <p:childTnLst>
                                    <p:set>
                                      <p:cBhvr>
                                        <p:cTn id="250" dur="1" fill="hold">
                                          <p:stCondLst>
                                            <p:cond delay="0"/>
                                          </p:stCondLst>
                                        </p:cTn>
                                        <p:tgtEl>
                                          <p:spTgt spid="101"/>
                                        </p:tgtEl>
                                        <p:attrNameLst>
                                          <p:attrName>style.visibility</p:attrName>
                                        </p:attrNameLst>
                                      </p:cBhvr>
                                      <p:to>
                                        <p:strVal val="visible"/>
                                      </p:to>
                                    </p:set>
                                    <p:anim calcmode="lin" valueType="num">
                                      <p:cBhvr additive="base">
                                        <p:cTn id="251" dur="500" fill="hold"/>
                                        <p:tgtEl>
                                          <p:spTgt spid="101"/>
                                        </p:tgtEl>
                                        <p:attrNameLst>
                                          <p:attrName>ppt_x</p:attrName>
                                        </p:attrNameLst>
                                      </p:cBhvr>
                                      <p:tavLst>
                                        <p:tav tm="0">
                                          <p:val>
                                            <p:strVal val="#ppt_x"/>
                                          </p:val>
                                        </p:tav>
                                        <p:tav tm="100000">
                                          <p:val>
                                            <p:strVal val="#ppt_x"/>
                                          </p:val>
                                        </p:tav>
                                      </p:tavLst>
                                    </p:anim>
                                    <p:anim calcmode="lin" valueType="num">
                                      <p:cBhvr additive="base">
                                        <p:cTn id="252" dur="500" fill="hold"/>
                                        <p:tgtEl>
                                          <p:spTgt spid="101"/>
                                        </p:tgtEl>
                                        <p:attrNameLst>
                                          <p:attrName>ppt_y</p:attrName>
                                        </p:attrNameLst>
                                      </p:cBhvr>
                                      <p:tavLst>
                                        <p:tav tm="0">
                                          <p:val>
                                            <p:strVal val="0-#ppt_h/2"/>
                                          </p:val>
                                        </p:tav>
                                        <p:tav tm="100000">
                                          <p:val>
                                            <p:strVal val="#ppt_y"/>
                                          </p:val>
                                        </p:tav>
                                      </p:tavLst>
                                    </p:anim>
                                  </p:childTnLst>
                                </p:cTn>
                              </p:par>
                              <p:par>
                                <p:cTn id="253" presetID="2" presetClass="entr" presetSubtype="1" fill="hold" grpId="0" nodeType="withEffect">
                                  <p:stCondLst>
                                    <p:cond delay="0"/>
                                  </p:stCondLst>
                                  <p:childTnLst>
                                    <p:set>
                                      <p:cBhvr>
                                        <p:cTn id="254" dur="1" fill="hold">
                                          <p:stCondLst>
                                            <p:cond delay="0"/>
                                          </p:stCondLst>
                                        </p:cTn>
                                        <p:tgtEl>
                                          <p:spTgt spid="102"/>
                                        </p:tgtEl>
                                        <p:attrNameLst>
                                          <p:attrName>style.visibility</p:attrName>
                                        </p:attrNameLst>
                                      </p:cBhvr>
                                      <p:to>
                                        <p:strVal val="visible"/>
                                      </p:to>
                                    </p:set>
                                    <p:anim calcmode="lin" valueType="num">
                                      <p:cBhvr additive="base">
                                        <p:cTn id="255" dur="500" fill="hold"/>
                                        <p:tgtEl>
                                          <p:spTgt spid="102"/>
                                        </p:tgtEl>
                                        <p:attrNameLst>
                                          <p:attrName>ppt_x</p:attrName>
                                        </p:attrNameLst>
                                      </p:cBhvr>
                                      <p:tavLst>
                                        <p:tav tm="0">
                                          <p:val>
                                            <p:strVal val="#ppt_x"/>
                                          </p:val>
                                        </p:tav>
                                        <p:tav tm="100000">
                                          <p:val>
                                            <p:strVal val="#ppt_x"/>
                                          </p:val>
                                        </p:tav>
                                      </p:tavLst>
                                    </p:anim>
                                    <p:anim calcmode="lin" valueType="num">
                                      <p:cBhvr additive="base">
                                        <p:cTn id="256" dur="500" fill="hold"/>
                                        <p:tgtEl>
                                          <p:spTgt spid="102"/>
                                        </p:tgtEl>
                                        <p:attrNameLst>
                                          <p:attrName>ppt_y</p:attrName>
                                        </p:attrNameLst>
                                      </p:cBhvr>
                                      <p:tavLst>
                                        <p:tav tm="0">
                                          <p:val>
                                            <p:strVal val="0-#ppt_h/2"/>
                                          </p:val>
                                        </p:tav>
                                        <p:tav tm="100000">
                                          <p:val>
                                            <p:strVal val="#ppt_y"/>
                                          </p:val>
                                        </p:tav>
                                      </p:tavLst>
                                    </p:anim>
                                  </p:childTnLst>
                                </p:cTn>
                              </p:par>
                              <p:par>
                                <p:cTn id="257" presetID="2" presetClass="entr" presetSubtype="1" fill="hold" grpId="0" nodeType="withEffect">
                                  <p:stCondLst>
                                    <p:cond delay="0"/>
                                  </p:stCondLst>
                                  <p:childTnLst>
                                    <p:set>
                                      <p:cBhvr>
                                        <p:cTn id="258" dur="1" fill="hold">
                                          <p:stCondLst>
                                            <p:cond delay="0"/>
                                          </p:stCondLst>
                                        </p:cTn>
                                        <p:tgtEl>
                                          <p:spTgt spid="103"/>
                                        </p:tgtEl>
                                        <p:attrNameLst>
                                          <p:attrName>style.visibility</p:attrName>
                                        </p:attrNameLst>
                                      </p:cBhvr>
                                      <p:to>
                                        <p:strVal val="visible"/>
                                      </p:to>
                                    </p:set>
                                    <p:anim calcmode="lin" valueType="num">
                                      <p:cBhvr additive="base">
                                        <p:cTn id="259" dur="500" fill="hold"/>
                                        <p:tgtEl>
                                          <p:spTgt spid="103"/>
                                        </p:tgtEl>
                                        <p:attrNameLst>
                                          <p:attrName>ppt_x</p:attrName>
                                        </p:attrNameLst>
                                      </p:cBhvr>
                                      <p:tavLst>
                                        <p:tav tm="0">
                                          <p:val>
                                            <p:strVal val="#ppt_x"/>
                                          </p:val>
                                        </p:tav>
                                        <p:tav tm="100000">
                                          <p:val>
                                            <p:strVal val="#ppt_x"/>
                                          </p:val>
                                        </p:tav>
                                      </p:tavLst>
                                    </p:anim>
                                    <p:anim calcmode="lin" valueType="num">
                                      <p:cBhvr additive="base">
                                        <p:cTn id="260" dur="500" fill="hold"/>
                                        <p:tgtEl>
                                          <p:spTgt spid="103"/>
                                        </p:tgtEl>
                                        <p:attrNameLst>
                                          <p:attrName>ppt_y</p:attrName>
                                        </p:attrNameLst>
                                      </p:cBhvr>
                                      <p:tavLst>
                                        <p:tav tm="0">
                                          <p:val>
                                            <p:strVal val="0-#ppt_h/2"/>
                                          </p:val>
                                        </p:tav>
                                        <p:tav tm="100000">
                                          <p:val>
                                            <p:strVal val="#ppt_y"/>
                                          </p:val>
                                        </p:tav>
                                      </p:tavLst>
                                    </p:anim>
                                  </p:childTnLst>
                                </p:cTn>
                              </p:par>
                              <p:par>
                                <p:cTn id="261" presetID="2" presetClass="entr" presetSubtype="1" fill="hold" grpId="0" nodeType="withEffect">
                                  <p:stCondLst>
                                    <p:cond delay="0"/>
                                  </p:stCondLst>
                                  <p:childTnLst>
                                    <p:set>
                                      <p:cBhvr>
                                        <p:cTn id="262" dur="1" fill="hold">
                                          <p:stCondLst>
                                            <p:cond delay="0"/>
                                          </p:stCondLst>
                                        </p:cTn>
                                        <p:tgtEl>
                                          <p:spTgt spid="113"/>
                                        </p:tgtEl>
                                        <p:attrNameLst>
                                          <p:attrName>style.visibility</p:attrName>
                                        </p:attrNameLst>
                                      </p:cBhvr>
                                      <p:to>
                                        <p:strVal val="visible"/>
                                      </p:to>
                                    </p:set>
                                    <p:anim calcmode="lin" valueType="num">
                                      <p:cBhvr additive="base">
                                        <p:cTn id="263" dur="500" fill="hold"/>
                                        <p:tgtEl>
                                          <p:spTgt spid="113"/>
                                        </p:tgtEl>
                                        <p:attrNameLst>
                                          <p:attrName>ppt_x</p:attrName>
                                        </p:attrNameLst>
                                      </p:cBhvr>
                                      <p:tavLst>
                                        <p:tav tm="0">
                                          <p:val>
                                            <p:strVal val="#ppt_x"/>
                                          </p:val>
                                        </p:tav>
                                        <p:tav tm="100000">
                                          <p:val>
                                            <p:strVal val="#ppt_x"/>
                                          </p:val>
                                        </p:tav>
                                      </p:tavLst>
                                    </p:anim>
                                    <p:anim calcmode="lin" valueType="num">
                                      <p:cBhvr additive="base">
                                        <p:cTn id="264" dur="500" fill="hold"/>
                                        <p:tgtEl>
                                          <p:spTgt spid="113"/>
                                        </p:tgtEl>
                                        <p:attrNameLst>
                                          <p:attrName>ppt_y</p:attrName>
                                        </p:attrNameLst>
                                      </p:cBhvr>
                                      <p:tavLst>
                                        <p:tav tm="0">
                                          <p:val>
                                            <p:strVal val="0-#ppt_h/2"/>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53" presetClass="entr" presetSubtype="16" fill="hold" grpId="0" nodeType="clickEffect">
                                  <p:stCondLst>
                                    <p:cond delay="0"/>
                                  </p:stCondLst>
                                  <p:childTnLst>
                                    <p:set>
                                      <p:cBhvr>
                                        <p:cTn id="268" dur="1" fill="hold">
                                          <p:stCondLst>
                                            <p:cond delay="0"/>
                                          </p:stCondLst>
                                        </p:cTn>
                                        <p:tgtEl>
                                          <p:spTgt spid="12"/>
                                        </p:tgtEl>
                                        <p:attrNameLst>
                                          <p:attrName>style.visibility</p:attrName>
                                        </p:attrNameLst>
                                      </p:cBhvr>
                                      <p:to>
                                        <p:strVal val="visible"/>
                                      </p:to>
                                    </p:set>
                                    <p:anim calcmode="lin" valueType="num">
                                      <p:cBhvr>
                                        <p:cTn id="269" dur="500" fill="hold"/>
                                        <p:tgtEl>
                                          <p:spTgt spid="12"/>
                                        </p:tgtEl>
                                        <p:attrNameLst>
                                          <p:attrName>ppt_w</p:attrName>
                                        </p:attrNameLst>
                                      </p:cBhvr>
                                      <p:tavLst>
                                        <p:tav tm="0">
                                          <p:val>
                                            <p:fltVal val="0"/>
                                          </p:val>
                                        </p:tav>
                                        <p:tav tm="100000">
                                          <p:val>
                                            <p:strVal val="#ppt_w"/>
                                          </p:val>
                                        </p:tav>
                                      </p:tavLst>
                                    </p:anim>
                                    <p:anim calcmode="lin" valueType="num">
                                      <p:cBhvr>
                                        <p:cTn id="270" dur="500" fill="hold"/>
                                        <p:tgtEl>
                                          <p:spTgt spid="12"/>
                                        </p:tgtEl>
                                        <p:attrNameLst>
                                          <p:attrName>ppt_h</p:attrName>
                                        </p:attrNameLst>
                                      </p:cBhvr>
                                      <p:tavLst>
                                        <p:tav tm="0">
                                          <p:val>
                                            <p:fltVal val="0"/>
                                          </p:val>
                                        </p:tav>
                                        <p:tav tm="100000">
                                          <p:val>
                                            <p:strVal val="#ppt_h"/>
                                          </p:val>
                                        </p:tav>
                                      </p:tavLst>
                                    </p:anim>
                                    <p:animEffect transition="in" filter="fade">
                                      <p:cBhvr>
                                        <p:cTn id="271" dur="500"/>
                                        <p:tgtEl>
                                          <p:spTgt spid="12"/>
                                        </p:tgtEl>
                                      </p:cBhvr>
                                    </p:animEffect>
                                  </p:childTnLst>
                                </p:cTn>
                              </p:par>
                              <p:par>
                                <p:cTn id="272" presetID="53" presetClass="entr" presetSubtype="16" fill="hold" grpId="0" nodeType="withEffect">
                                  <p:stCondLst>
                                    <p:cond delay="0"/>
                                  </p:stCondLst>
                                  <p:childTnLst>
                                    <p:set>
                                      <p:cBhvr>
                                        <p:cTn id="273" dur="1" fill="hold">
                                          <p:stCondLst>
                                            <p:cond delay="0"/>
                                          </p:stCondLst>
                                        </p:cTn>
                                        <p:tgtEl>
                                          <p:spTgt spid="94"/>
                                        </p:tgtEl>
                                        <p:attrNameLst>
                                          <p:attrName>style.visibility</p:attrName>
                                        </p:attrNameLst>
                                      </p:cBhvr>
                                      <p:to>
                                        <p:strVal val="visible"/>
                                      </p:to>
                                    </p:set>
                                    <p:anim calcmode="lin" valueType="num">
                                      <p:cBhvr>
                                        <p:cTn id="274" dur="500" fill="hold"/>
                                        <p:tgtEl>
                                          <p:spTgt spid="94"/>
                                        </p:tgtEl>
                                        <p:attrNameLst>
                                          <p:attrName>ppt_w</p:attrName>
                                        </p:attrNameLst>
                                      </p:cBhvr>
                                      <p:tavLst>
                                        <p:tav tm="0">
                                          <p:val>
                                            <p:fltVal val="0"/>
                                          </p:val>
                                        </p:tav>
                                        <p:tav tm="100000">
                                          <p:val>
                                            <p:strVal val="#ppt_w"/>
                                          </p:val>
                                        </p:tav>
                                      </p:tavLst>
                                    </p:anim>
                                    <p:anim calcmode="lin" valueType="num">
                                      <p:cBhvr>
                                        <p:cTn id="275" dur="500" fill="hold"/>
                                        <p:tgtEl>
                                          <p:spTgt spid="94"/>
                                        </p:tgtEl>
                                        <p:attrNameLst>
                                          <p:attrName>ppt_h</p:attrName>
                                        </p:attrNameLst>
                                      </p:cBhvr>
                                      <p:tavLst>
                                        <p:tav tm="0">
                                          <p:val>
                                            <p:fltVal val="0"/>
                                          </p:val>
                                        </p:tav>
                                        <p:tav tm="100000">
                                          <p:val>
                                            <p:strVal val="#ppt_h"/>
                                          </p:val>
                                        </p:tav>
                                      </p:tavLst>
                                    </p:anim>
                                    <p:animEffect transition="in" filter="fade">
                                      <p:cBhvr>
                                        <p:cTn id="276" dur="500"/>
                                        <p:tgtEl>
                                          <p:spTgt spid="94"/>
                                        </p:tgtEl>
                                      </p:cBhvr>
                                    </p:animEffect>
                                  </p:childTnLst>
                                </p:cTn>
                              </p:par>
                              <p:par>
                                <p:cTn id="277" presetID="53" presetClass="entr" presetSubtype="16" fill="hold" grpId="0" nodeType="withEffect">
                                  <p:stCondLst>
                                    <p:cond delay="0"/>
                                  </p:stCondLst>
                                  <p:childTnLst>
                                    <p:set>
                                      <p:cBhvr>
                                        <p:cTn id="278" dur="1" fill="hold">
                                          <p:stCondLst>
                                            <p:cond delay="0"/>
                                          </p:stCondLst>
                                        </p:cTn>
                                        <p:tgtEl>
                                          <p:spTgt spid="95"/>
                                        </p:tgtEl>
                                        <p:attrNameLst>
                                          <p:attrName>style.visibility</p:attrName>
                                        </p:attrNameLst>
                                      </p:cBhvr>
                                      <p:to>
                                        <p:strVal val="visible"/>
                                      </p:to>
                                    </p:set>
                                    <p:anim calcmode="lin" valueType="num">
                                      <p:cBhvr>
                                        <p:cTn id="279" dur="500" fill="hold"/>
                                        <p:tgtEl>
                                          <p:spTgt spid="95"/>
                                        </p:tgtEl>
                                        <p:attrNameLst>
                                          <p:attrName>ppt_w</p:attrName>
                                        </p:attrNameLst>
                                      </p:cBhvr>
                                      <p:tavLst>
                                        <p:tav tm="0">
                                          <p:val>
                                            <p:fltVal val="0"/>
                                          </p:val>
                                        </p:tav>
                                        <p:tav tm="100000">
                                          <p:val>
                                            <p:strVal val="#ppt_w"/>
                                          </p:val>
                                        </p:tav>
                                      </p:tavLst>
                                    </p:anim>
                                    <p:anim calcmode="lin" valueType="num">
                                      <p:cBhvr>
                                        <p:cTn id="280" dur="500" fill="hold"/>
                                        <p:tgtEl>
                                          <p:spTgt spid="95"/>
                                        </p:tgtEl>
                                        <p:attrNameLst>
                                          <p:attrName>ppt_h</p:attrName>
                                        </p:attrNameLst>
                                      </p:cBhvr>
                                      <p:tavLst>
                                        <p:tav tm="0">
                                          <p:val>
                                            <p:fltVal val="0"/>
                                          </p:val>
                                        </p:tav>
                                        <p:tav tm="100000">
                                          <p:val>
                                            <p:strVal val="#ppt_h"/>
                                          </p:val>
                                        </p:tav>
                                      </p:tavLst>
                                    </p:anim>
                                    <p:animEffect transition="in" filter="fade">
                                      <p:cBhvr>
                                        <p:cTn id="28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7" grpId="0" animBg="1"/>
      <p:bldP spid="47" grpId="0" animBg="1"/>
      <p:bldP spid="48" grpId="0" animBg="1"/>
      <p:bldP spid="66" grpId="0" animBg="1"/>
      <p:bldP spid="88" grpId="0" animBg="1"/>
      <p:bldP spid="4" grpId="0" animBg="1"/>
      <p:bldP spid="5" grpId="0" animBg="1"/>
      <p:bldP spid="6" grpId="0" animBg="1"/>
      <p:bldP spid="7" grpId="0" animBg="1"/>
      <p:bldP spid="8" grpId="0" animBg="1"/>
      <p:bldP spid="46" grpId="0" animBg="1"/>
      <p:bldP spid="51" grpId="0" animBg="1"/>
      <p:bldP spid="69" grpId="0" animBg="1"/>
      <p:bldP spid="78" grpId="0" animBg="1"/>
      <p:bldP spid="9" grpId="0" animBg="1"/>
      <p:bldP spid="10" grpId="0" animBg="1"/>
      <p:bldP spid="11" grpId="0" animBg="1"/>
      <p:bldP spid="14" grpId="0" animBg="1"/>
      <p:bldP spid="15" grpId="0" animBg="1"/>
      <p:bldP spid="16" grpId="0" animBg="1"/>
      <p:bldP spid="17" grpId="0" animBg="1"/>
      <p:bldP spid="18" grpId="0" animBg="1"/>
      <p:bldP spid="49" grpId="0" animBg="1"/>
      <p:bldP spid="50" grpId="0" animBg="1"/>
      <p:bldP spid="57" grpId="0" animBg="1"/>
      <p:bldP spid="58" grpId="0" animBg="1"/>
      <p:bldP spid="70" grpId="0" animBg="1"/>
      <p:bldP spid="71" grpId="0" animBg="1"/>
      <p:bldP spid="79" grpId="0" animBg="1"/>
      <p:bldP spid="52" grpId="0" animBg="1"/>
      <p:bldP spid="53" grpId="0" animBg="1"/>
      <p:bldP spid="54" grpId="0" animBg="1"/>
      <p:bldP spid="59" grpId="0" animBg="1"/>
      <p:bldP spid="60" grpId="0" animBg="1"/>
      <p:bldP spid="61" grpId="0" animBg="1"/>
      <p:bldP spid="89" grpId="0" animBg="1"/>
      <p:bldP spid="91" grpId="0" animBg="1"/>
      <p:bldP spid="92" grpId="0" animBg="1"/>
      <p:bldP spid="93" grpId="0" animBg="1"/>
      <p:bldP spid="96" grpId="0" animBg="1"/>
      <p:bldP spid="97" grpId="0" animBg="1"/>
      <p:bldP spid="98" grpId="0" animBg="1"/>
      <p:bldP spid="101" grpId="0" animBg="1"/>
      <p:bldP spid="102" grpId="0" animBg="1"/>
      <p:bldP spid="103" grpId="0" animBg="1"/>
      <p:bldP spid="2" grpId="0" animBg="1"/>
      <p:bldP spid="90" grpId="0" animBg="1"/>
      <p:bldP spid="108" grpId="0" animBg="1"/>
      <p:bldP spid="109" grpId="0" animBg="1"/>
      <p:bldP spid="110" grpId="0" animBg="1"/>
      <p:bldP spid="111" grpId="0" animBg="1"/>
      <p:bldP spid="113" grpId="0" animBg="1"/>
      <p:bldP spid="12" grpId="0" animBg="1"/>
      <p:bldP spid="94" grpId="0" animBg="1"/>
      <p:bldP spid="9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10"/>
          <p:cNvSpPr>
            <a:spLocks noChangeArrowheads="1"/>
          </p:cNvSpPr>
          <p:nvPr/>
        </p:nvSpPr>
        <p:spPr bwMode="auto">
          <a:xfrm>
            <a:off x="3735059" y="3829908"/>
            <a:ext cx="1601098" cy="711644"/>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Windows Phone</a:t>
            </a:r>
          </a:p>
          <a:p>
            <a:pPr algn="ctr">
              <a:spcBef>
                <a:spcPct val="20000"/>
              </a:spcBef>
              <a:defRPr/>
            </a:pPr>
            <a:endParaRPr kumimoji="0" lang="ja-JP" altLang="en-US" sz="1400" dirty="0">
              <a:solidFill>
                <a:schemeClr val="bg1"/>
              </a:solidFill>
              <a:latin typeface="+mn-lt"/>
              <a:ea typeface="+mn-ea"/>
            </a:endParaRPr>
          </a:p>
        </p:txBody>
      </p:sp>
      <p:sp>
        <p:nvSpPr>
          <p:cNvPr id="68" name="正方形/長方形 10"/>
          <p:cNvSpPr>
            <a:spLocks noChangeArrowheads="1"/>
          </p:cNvSpPr>
          <p:nvPr/>
        </p:nvSpPr>
        <p:spPr bwMode="auto">
          <a:xfrm>
            <a:off x="5336156" y="3829818"/>
            <a:ext cx="1112464" cy="72294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Xbox OS</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77" name="正方形/長方形 10"/>
          <p:cNvSpPr>
            <a:spLocks noChangeArrowheads="1"/>
          </p:cNvSpPr>
          <p:nvPr/>
        </p:nvSpPr>
        <p:spPr bwMode="auto">
          <a:xfrm>
            <a:off x="6448621" y="3829818"/>
            <a:ext cx="851657" cy="72294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t>
            </a:r>
          </a:p>
          <a:p>
            <a:pPr algn="ctr">
              <a:spcBef>
                <a:spcPct val="20000"/>
              </a:spcBef>
              <a:defRPr/>
            </a:pPr>
            <a:endParaRPr kumimoji="0" lang="ja-JP" altLang="en-US" sz="1400" dirty="0">
              <a:solidFill>
                <a:schemeClr val="bg1"/>
              </a:solidFill>
              <a:latin typeface="+mn-lt"/>
              <a:ea typeface="+mn-ea"/>
            </a:endParaRPr>
          </a:p>
        </p:txBody>
      </p:sp>
      <p:sp>
        <p:nvSpPr>
          <p:cNvPr id="47" name="正方形/長方形 46"/>
          <p:cNvSpPr>
            <a:spLocks noChangeArrowheads="1"/>
          </p:cNvSpPr>
          <p:nvPr/>
        </p:nvSpPr>
        <p:spPr bwMode="auto">
          <a:xfrm>
            <a:off x="467556" y="3829907"/>
            <a:ext cx="2132297" cy="71722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a:t>
            </a:r>
          </a:p>
          <a:p>
            <a:pPr algn="ctr">
              <a:spcBef>
                <a:spcPct val="20000"/>
              </a:spcBef>
              <a:defRPr/>
            </a:pPr>
            <a:endParaRPr kumimoji="0" lang="ja-JP" altLang="en-US" sz="1400" dirty="0">
              <a:solidFill>
                <a:schemeClr val="bg1"/>
              </a:solidFill>
              <a:latin typeface="+mn-lt"/>
              <a:ea typeface="+mn-ea"/>
            </a:endParaRPr>
          </a:p>
        </p:txBody>
      </p:sp>
      <p:sp>
        <p:nvSpPr>
          <p:cNvPr id="48" name="正方形/長方形 10"/>
          <p:cNvSpPr>
            <a:spLocks noChangeArrowheads="1"/>
          </p:cNvSpPr>
          <p:nvPr/>
        </p:nvSpPr>
        <p:spPr bwMode="auto">
          <a:xfrm>
            <a:off x="2599853" y="3829907"/>
            <a:ext cx="1135220" cy="71722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WindowsRT</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66" name="正方形/長方形 10"/>
          <p:cNvSpPr>
            <a:spLocks noChangeArrowheads="1"/>
          </p:cNvSpPr>
          <p:nvPr/>
        </p:nvSpPr>
        <p:spPr bwMode="auto">
          <a:xfrm>
            <a:off x="550379" y="4228803"/>
            <a:ext cx="6657986" cy="22058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 Kernel</a:t>
            </a:r>
            <a:endParaRPr kumimoji="0" lang="ja-JP" altLang="en-US" sz="1400" dirty="0">
              <a:solidFill>
                <a:schemeClr val="bg1"/>
              </a:solidFill>
              <a:latin typeface="+mn-lt"/>
              <a:ea typeface="+mn-ea"/>
            </a:endParaRPr>
          </a:p>
        </p:txBody>
      </p:sp>
      <p:sp>
        <p:nvSpPr>
          <p:cNvPr id="134" name="正方形/長方形 10"/>
          <p:cNvSpPr>
            <a:spLocks noChangeArrowheads="1"/>
          </p:cNvSpPr>
          <p:nvPr/>
        </p:nvSpPr>
        <p:spPr bwMode="auto">
          <a:xfrm>
            <a:off x="468049" y="3837437"/>
            <a:ext cx="6832219" cy="716375"/>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Windows10</a:t>
            </a:r>
            <a:endParaRPr kumimoji="0" lang="ja-JP" altLang="en-US" sz="1400" dirty="0">
              <a:solidFill>
                <a:schemeClr val="bg1"/>
              </a:solidFill>
              <a:latin typeface="+mn-lt"/>
              <a:ea typeface="+mn-ea"/>
            </a:endParaRPr>
          </a:p>
        </p:txBody>
      </p:sp>
      <p:cxnSp>
        <p:nvCxnSpPr>
          <p:cNvPr id="86" name="直線コネクタ 85"/>
          <p:cNvCxnSpPr/>
          <p:nvPr/>
        </p:nvCxnSpPr>
        <p:spPr>
          <a:xfrm flipH="1" flipV="1">
            <a:off x="1682073" y="138226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flipV="1">
            <a:off x="3923011"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H="1" flipV="1">
            <a:off x="6045547" y="1371243"/>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a:spLocks noChangeArrowheads="1"/>
          </p:cNvSpPr>
          <p:nvPr/>
        </p:nvSpPr>
        <p:spPr bwMode="auto">
          <a:xfrm>
            <a:off x="467556" y="1960623"/>
            <a:ext cx="2920492"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 OS</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3388048" y="1960623"/>
            <a:ext cx="2071263"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iOS</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467555" y="2317811"/>
            <a:ext cx="2920493"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Macintosh</a:t>
            </a:r>
            <a:endParaRPr kumimoji="0" lang="ja-JP" altLang="en-US" sz="1400" dirty="0">
              <a:solidFill>
                <a:schemeClr val="bg1"/>
              </a:solidFill>
              <a:latin typeface="+mn-lt"/>
              <a:ea typeface="+mn-ea"/>
            </a:endParaRPr>
          </a:p>
        </p:txBody>
      </p:sp>
      <p:sp>
        <p:nvSpPr>
          <p:cNvPr id="7" name="正方形/長方形 6"/>
          <p:cNvSpPr>
            <a:spLocks noChangeArrowheads="1"/>
          </p:cNvSpPr>
          <p:nvPr/>
        </p:nvSpPr>
        <p:spPr bwMode="auto">
          <a:xfrm>
            <a:off x="3388048" y="2317811"/>
            <a:ext cx="2071240"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iPhone/iPad</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5459289" y="2312227"/>
            <a:ext cx="1840988" cy="362772"/>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AppleTV</a:t>
            </a:r>
            <a:endParaRPr kumimoji="0" lang="ja-JP" altLang="en-US" sz="1400" dirty="0">
              <a:solidFill>
                <a:schemeClr val="bg1"/>
              </a:solidFill>
              <a:latin typeface="+mn-lt"/>
              <a:ea typeface="+mn-ea"/>
            </a:endParaRPr>
          </a:p>
        </p:txBody>
      </p:sp>
      <p:sp>
        <p:nvSpPr>
          <p:cNvPr id="46" name="正方形/長方形 10"/>
          <p:cNvSpPr>
            <a:spLocks noChangeArrowheads="1"/>
          </p:cNvSpPr>
          <p:nvPr/>
        </p:nvSpPr>
        <p:spPr bwMode="auto">
          <a:xfrm>
            <a:off x="5459312" y="1960623"/>
            <a:ext cx="1840966" cy="351604"/>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200" dirty="0" err="1" smtClean="0">
                <a:solidFill>
                  <a:schemeClr val="bg1"/>
                </a:solidFill>
              </a:rPr>
              <a:t>AppleTV</a:t>
            </a:r>
            <a:r>
              <a:rPr kumimoji="0" lang="en-US" altLang="ja-JP" sz="1200" dirty="0" smtClean="0">
                <a:solidFill>
                  <a:schemeClr val="bg1"/>
                </a:solidFill>
              </a:rPr>
              <a:t> Software (iOS)</a:t>
            </a:r>
            <a:endParaRPr kumimoji="0" lang="ja-JP" altLang="en-US" sz="1200" dirty="0">
              <a:solidFill>
                <a:schemeClr val="bg1"/>
              </a:solidFill>
            </a:endParaRPr>
          </a:p>
        </p:txBody>
      </p:sp>
      <p:sp>
        <p:nvSpPr>
          <p:cNvPr id="51" name="正方形/長方形 10"/>
          <p:cNvSpPr>
            <a:spLocks noChangeArrowheads="1"/>
          </p:cNvSpPr>
          <p:nvPr/>
        </p:nvSpPr>
        <p:spPr bwMode="auto">
          <a:xfrm>
            <a:off x="3735036" y="4541551"/>
            <a:ext cx="1601117" cy="362772"/>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Smart Phone</a:t>
            </a:r>
            <a:endParaRPr kumimoji="0" lang="ja-JP" altLang="en-US" sz="1400" dirty="0">
              <a:solidFill>
                <a:schemeClr val="bg1"/>
              </a:solidFill>
              <a:latin typeface="+mn-lt"/>
              <a:ea typeface="+mn-ea"/>
            </a:endParaRPr>
          </a:p>
        </p:txBody>
      </p:sp>
      <p:sp>
        <p:nvSpPr>
          <p:cNvPr id="69" name="正方形/長方形 68"/>
          <p:cNvSpPr>
            <a:spLocks noChangeArrowheads="1"/>
          </p:cNvSpPr>
          <p:nvPr/>
        </p:nvSpPr>
        <p:spPr bwMode="auto">
          <a:xfrm>
            <a:off x="5336156" y="4552764"/>
            <a:ext cx="1112451"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a:t>
            </a:r>
            <a:endParaRPr kumimoji="0" lang="ja-JP" altLang="en-US" sz="1400" dirty="0">
              <a:solidFill>
                <a:schemeClr val="bg1"/>
              </a:solidFill>
              <a:latin typeface="+mn-lt"/>
              <a:ea typeface="+mn-ea"/>
            </a:endParaRPr>
          </a:p>
        </p:txBody>
      </p:sp>
      <p:sp>
        <p:nvSpPr>
          <p:cNvPr id="78" name="正方形/長方形 77"/>
          <p:cNvSpPr>
            <a:spLocks noChangeArrowheads="1"/>
          </p:cNvSpPr>
          <p:nvPr/>
        </p:nvSpPr>
        <p:spPr bwMode="auto">
          <a:xfrm>
            <a:off x="6448621" y="4552764"/>
            <a:ext cx="851647"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TV</a:t>
            </a:r>
            <a:endParaRPr kumimoji="0" lang="ja-JP" altLang="en-US" sz="1400" dirty="0">
              <a:solidFill>
                <a:schemeClr val="bg1"/>
              </a:solidFill>
              <a:latin typeface="+mn-lt"/>
              <a:ea typeface="+mn-ea"/>
            </a:endParaRPr>
          </a:p>
        </p:txBody>
      </p:sp>
      <p:sp>
        <p:nvSpPr>
          <p:cNvPr id="9" name="下矢印吹き出し 8"/>
          <p:cNvSpPr/>
          <p:nvPr/>
        </p:nvSpPr>
        <p:spPr bwMode="auto">
          <a:xfrm>
            <a:off x="3422342"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3779529"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1539116"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5544878"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5902065"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467544"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824731"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181918"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5" name="正方形/長方形 10"/>
          <p:cNvSpPr>
            <a:spLocks noChangeArrowheads="1"/>
          </p:cNvSpPr>
          <p:nvPr/>
        </p:nvSpPr>
        <p:spPr bwMode="auto">
          <a:xfrm>
            <a:off x="467544" y="1154846"/>
            <a:ext cx="6832724" cy="22058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Continuity</a:t>
            </a:r>
            <a:endParaRPr kumimoji="0" lang="ja-JP" altLang="en-US" sz="1400" dirty="0">
              <a:solidFill>
                <a:schemeClr val="bg1"/>
              </a:solidFill>
              <a:latin typeface="+mn-lt"/>
              <a:ea typeface="+mn-ea"/>
            </a:endParaRPr>
          </a:p>
        </p:txBody>
      </p:sp>
      <p:sp>
        <p:nvSpPr>
          <p:cNvPr id="49" name="正方形/長方形 2"/>
          <p:cNvSpPr>
            <a:spLocks noChangeArrowheads="1"/>
          </p:cNvSpPr>
          <p:nvPr/>
        </p:nvSpPr>
        <p:spPr bwMode="auto">
          <a:xfrm>
            <a:off x="467556" y="4547135"/>
            <a:ext cx="2132298"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PC</a:t>
            </a:r>
            <a:endParaRPr kumimoji="0" lang="ja-JP" altLang="en-US" sz="1400" dirty="0">
              <a:solidFill>
                <a:schemeClr val="bg1"/>
              </a:solidFill>
              <a:latin typeface="+mn-lt"/>
              <a:ea typeface="+mn-ea"/>
            </a:endParaRPr>
          </a:p>
        </p:txBody>
      </p:sp>
      <p:sp>
        <p:nvSpPr>
          <p:cNvPr id="50" name="正方形/長方形 49"/>
          <p:cNvSpPr>
            <a:spLocks noChangeArrowheads="1"/>
          </p:cNvSpPr>
          <p:nvPr/>
        </p:nvSpPr>
        <p:spPr bwMode="auto">
          <a:xfrm>
            <a:off x="2599852" y="4547135"/>
            <a:ext cx="1135207"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ARM Tablet</a:t>
            </a:r>
            <a:endParaRPr kumimoji="0" lang="ja-JP" altLang="en-US" sz="1400" dirty="0">
              <a:solidFill>
                <a:schemeClr val="bg1"/>
              </a:solidFill>
              <a:latin typeface="+mn-lt"/>
              <a:ea typeface="+mn-ea"/>
            </a:endParaRPr>
          </a:p>
        </p:txBody>
      </p:sp>
      <p:sp>
        <p:nvSpPr>
          <p:cNvPr id="57" name="下矢印吹き出し 56"/>
          <p:cNvSpPr/>
          <p:nvPr/>
        </p:nvSpPr>
        <p:spPr bwMode="auto">
          <a:xfrm>
            <a:off x="3820625"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4177812"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0" name="下矢印吹き出し 69"/>
          <p:cNvSpPr/>
          <p:nvPr/>
        </p:nvSpPr>
        <p:spPr bwMode="auto">
          <a:xfrm>
            <a:off x="5370450"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1" name="下矢印吹き出し 70"/>
          <p:cNvSpPr/>
          <p:nvPr/>
        </p:nvSpPr>
        <p:spPr bwMode="auto">
          <a:xfrm>
            <a:off x="5727637"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下矢印吹き出し 78"/>
          <p:cNvSpPr/>
          <p:nvPr/>
        </p:nvSpPr>
        <p:spPr bwMode="auto">
          <a:xfrm>
            <a:off x="6482914"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634146"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2991333"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539116"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67544"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824731"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1181918"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3" name="直線コネクタ 2"/>
          <p:cNvCxnSpPr>
            <a:stCxn id="16" idx="0"/>
          </p:cNvCxnSpPr>
          <p:nvPr/>
        </p:nvCxnSpPr>
        <p:spPr>
          <a:xfrm flipH="1" flipV="1">
            <a:off x="610418"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967605" y="1375431"/>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1324791"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3564548"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5687752"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正方形/長方形 88"/>
          <p:cNvSpPr>
            <a:spLocks noChangeArrowheads="1"/>
          </p:cNvSpPr>
          <p:nvPr/>
        </p:nvSpPr>
        <p:spPr bwMode="auto">
          <a:xfrm>
            <a:off x="467556" y="5720693"/>
            <a:ext cx="6832722"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a:t>
            </a:r>
            <a:endParaRPr kumimoji="0" lang="ja-JP" altLang="en-US" sz="1400" dirty="0">
              <a:solidFill>
                <a:schemeClr val="bg1"/>
              </a:solidFill>
              <a:latin typeface="+mn-lt"/>
              <a:ea typeface="+mn-ea"/>
            </a:endParaRPr>
          </a:p>
        </p:txBody>
      </p:sp>
      <p:sp>
        <p:nvSpPr>
          <p:cNvPr id="91" name="正方形/長方形 2"/>
          <p:cNvSpPr>
            <a:spLocks noChangeArrowheads="1"/>
          </p:cNvSpPr>
          <p:nvPr/>
        </p:nvSpPr>
        <p:spPr bwMode="auto">
          <a:xfrm>
            <a:off x="467555" y="6077881"/>
            <a:ext cx="2920493"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Windows/Mac/Linux</a:t>
            </a:r>
            <a:endParaRPr kumimoji="0" lang="ja-JP" altLang="en-US" sz="1400" dirty="0">
              <a:solidFill>
                <a:schemeClr val="bg1"/>
              </a:solidFill>
              <a:latin typeface="+mn-lt"/>
              <a:ea typeface="+mn-ea"/>
            </a:endParaRPr>
          </a:p>
        </p:txBody>
      </p:sp>
      <p:sp>
        <p:nvSpPr>
          <p:cNvPr id="92" name="正方形/長方形 91"/>
          <p:cNvSpPr>
            <a:spLocks noChangeArrowheads="1"/>
          </p:cNvSpPr>
          <p:nvPr/>
        </p:nvSpPr>
        <p:spPr bwMode="auto">
          <a:xfrm>
            <a:off x="3388048" y="6077881"/>
            <a:ext cx="2071240"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Android</a:t>
            </a:r>
            <a:endParaRPr kumimoji="0" lang="ja-JP" altLang="en-US" sz="1400" dirty="0">
              <a:solidFill>
                <a:schemeClr val="bg1"/>
              </a:solidFill>
              <a:latin typeface="+mn-lt"/>
              <a:ea typeface="+mn-ea"/>
            </a:endParaRPr>
          </a:p>
        </p:txBody>
      </p:sp>
      <p:sp>
        <p:nvSpPr>
          <p:cNvPr id="93" name="正方形/長方形 10"/>
          <p:cNvSpPr>
            <a:spLocks noChangeArrowheads="1"/>
          </p:cNvSpPr>
          <p:nvPr/>
        </p:nvSpPr>
        <p:spPr bwMode="auto">
          <a:xfrm>
            <a:off x="5459289" y="6072297"/>
            <a:ext cx="1840988" cy="362772"/>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Chromebook</a:t>
            </a:r>
            <a:endParaRPr kumimoji="0" lang="ja-JP" altLang="en-US" sz="1400" dirty="0">
              <a:solidFill>
                <a:schemeClr val="bg1"/>
              </a:solidFill>
              <a:latin typeface="+mn-lt"/>
              <a:ea typeface="+mn-ea"/>
            </a:endParaRPr>
          </a:p>
        </p:txBody>
      </p:sp>
      <p:sp>
        <p:nvSpPr>
          <p:cNvPr id="96" name="下矢印吹き出し 95"/>
          <p:cNvSpPr/>
          <p:nvPr/>
        </p:nvSpPr>
        <p:spPr bwMode="auto">
          <a:xfrm>
            <a:off x="1539116"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7" name="下矢印吹き出し 96"/>
          <p:cNvSpPr/>
          <p:nvPr/>
        </p:nvSpPr>
        <p:spPr bwMode="auto">
          <a:xfrm>
            <a:off x="1896302"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8" name="下矢印吹き出し 97"/>
          <p:cNvSpPr/>
          <p:nvPr/>
        </p:nvSpPr>
        <p:spPr bwMode="auto">
          <a:xfrm>
            <a:off x="2253489"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1" name="下矢印吹き出し 100"/>
          <p:cNvSpPr/>
          <p:nvPr/>
        </p:nvSpPr>
        <p:spPr bwMode="auto">
          <a:xfrm>
            <a:off x="467544"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2" name="下矢印吹き出し 101"/>
          <p:cNvSpPr/>
          <p:nvPr/>
        </p:nvSpPr>
        <p:spPr bwMode="auto">
          <a:xfrm>
            <a:off x="824731"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3" name="下矢印吹き出し 102"/>
          <p:cNvSpPr/>
          <p:nvPr/>
        </p:nvSpPr>
        <p:spPr bwMode="auto">
          <a:xfrm>
            <a:off x="1181918"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3" name="テキスト ボックス 112"/>
          <p:cNvSpPr txBox="1"/>
          <p:nvPr/>
        </p:nvSpPr>
        <p:spPr>
          <a:xfrm>
            <a:off x="878378" y="5417847"/>
            <a:ext cx="1265090" cy="230832"/>
          </a:xfrm>
          <a:prstGeom prst="rect">
            <a:avLst/>
          </a:prstGeom>
          <a:solidFill>
            <a:srgbClr val="FFFFFF">
              <a:alpha val="50196"/>
            </a:srgbClr>
          </a:solidFill>
        </p:spPr>
        <p:txBody>
          <a:bodyPr wrap="none" rtlCol="0">
            <a:spAutoFit/>
          </a:bodyPr>
          <a:lstStyle/>
          <a:p>
            <a:pPr algn="ctr"/>
            <a:r>
              <a:rPr lang="en-US" altLang="ja-JP" sz="900" dirty="0" smtClean="0"/>
              <a:t>Web</a:t>
            </a:r>
            <a:r>
              <a:rPr lang="ja-JP" altLang="en-US" sz="900" dirty="0" smtClean="0"/>
              <a:t>サービス </a:t>
            </a:r>
            <a:r>
              <a:rPr lang="en-US" altLang="ja-JP" sz="900" dirty="0" smtClean="0"/>
              <a:t>(HTML5)</a:t>
            </a:r>
            <a:endParaRPr kumimoji="1" lang="ja-JP" altLang="en-US" sz="900" dirty="0"/>
          </a:p>
        </p:txBody>
      </p:sp>
      <p:sp>
        <p:nvSpPr>
          <p:cNvPr id="114" name="下矢印吹き出し 113"/>
          <p:cNvSpPr/>
          <p:nvPr/>
        </p:nvSpPr>
        <p:spPr bwMode="auto">
          <a:xfrm>
            <a:off x="1900765"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5" name="下矢印吹き出し 114"/>
          <p:cNvSpPr/>
          <p:nvPr/>
        </p:nvSpPr>
        <p:spPr bwMode="auto">
          <a:xfrm>
            <a:off x="3350126" y="340995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6" name="下矢印吹き出し 115"/>
          <p:cNvSpPr/>
          <p:nvPr/>
        </p:nvSpPr>
        <p:spPr bwMode="auto">
          <a:xfrm>
            <a:off x="4534155" y="340413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7" name="下矢印吹き出し 116"/>
          <p:cNvSpPr/>
          <p:nvPr/>
        </p:nvSpPr>
        <p:spPr bwMode="auto">
          <a:xfrm>
            <a:off x="6083462" y="3404131"/>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8" name="下矢印吹き出し 117"/>
          <p:cNvSpPr/>
          <p:nvPr/>
        </p:nvSpPr>
        <p:spPr bwMode="auto">
          <a:xfrm>
            <a:off x="6863872" y="340995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119" name="直線コネクタ 118"/>
          <p:cNvCxnSpPr/>
          <p:nvPr/>
        </p:nvCxnSpPr>
        <p:spPr>
          <a:xfrm flipH="1" flipV="1">
            <a:off x="2043639" y="328020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503572"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4673909"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flipV="1">
            <a:off x="6226335" y="332697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flipV="1">
            <a:off x="7006745" y="325492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正方形/長方形 10"/>
          <p:cNvSpPr>
            <a:spLocks noChangeArrowheads="1"/>
          </p:cNvSpPr>
          <p:nvPr/>
        </p:nvSpPr>
        <p:spPr bwMode="auto">
          <a:xfrm>
            <a:off x="467544" y="3106390"/>
            <a:ext cx="6832724" cy="22058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ja-JP" altLang="en-US" sz="1400" dirty="0" smtClean="0">
                <a:solidFill>
                  <a:schemeClr val="bg1"/>
                </a:solidFill>
                <a:latin typeface="+mn-lt"/>
                <a:ea typeface="+mn-ea"/>
              </a:rPr>
              <a:t>ユニバーサル</a:t>
            </a:r>
            <a:r>
              <a:rPr kumimoji="0" lang="en-US" altLang="ja-JP" sz="1400" dirty="0" smtClean="0">
                <a:solidFill>
                  <a:schemeClr val="bg1"/>
                </a:solidFill>
                <a:latin typeface="+mn-lt"/>
                <a:ea typeface="+mn-ea"/>
              </a:rPr>
              <a:t>Windows</a:t>
            </a:r>
            <a:r>
              <a:rPr kumimoji="0" lang="ja-JP" altLang="en-US" sz="1400" dirty="0" smtClean="0">
                <a:solidFill>
                  <a:schemeClr val="bg1"/>
                </a:solidFill>
                <a:latin typeface="+mn-lt"/>
                <a:ea typeface="+mn-ea"/>
              </a:rPr>
              <a:t>アプリ</a:t>
            </a:r>
            <a:endParaRPr kumimoji="0" lang="ja-JP" altLang="en-US" sz="1400" dirty="0">
              <a:solidFill>
                <a:schemeClr val="bg1"/>
              </a:solidFill>
              <a:latin typeface="+mn-lt"/>
              <a:ea typeface="+mn-ea"/>
            </a:endParaRPr>
          </a:p>
        </p:txBody>
      </p:sp>
      <p:grpSp>
        <p:nvGrpSpPr>
          <p:cNvPr id="12" name="グループ化 11"/>
          <p:cNvGrpSpPr/>
          <p:nvPr/>
        </p:nvGrpSpPr>
        <p:grpSpPr>
          <a:xfrm>
            <a:off x="1672335" y="965880"/>
            <a:ext cx="6510356" cy="4521427"/>
            <a:chOff x="1672335" y="965880"/>
            <a:chExt cx="6510356" cy="4521427"/>
          </a:xfrm>
        </p:grpSpPr>
        <p:cxnSp>
          <p:nvCxnSpPr>
            <p:cNvPr id="80" name="直線コネクタ 79"/>
            <p:cNvCxnSpPr/>
            <p:nvPr/>
          </p:nvCxnSpPr>
          <p:spPr>
            <a:xfrm>
              <a:off x="2758775" y="5487307"/>
              <a:ext cx="541362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8182691" y="983395"/>
              <a:ext cx="0" cy="4503912"/>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V="1">
              <a:off x="5867198" y="2962894"/>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4325432" y="2954656"/>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3134207" y="2954656"/>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1682626" y="2949697"/>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6050378" y="973347"/>
              <a:ext cx="0" cy="543469"/>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3933087" y="973347"/>
              <a:ext cx="0" cy="543470"/>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V="1">
              <a:off x="1682626" y="973347"/>
              <a:ext cx="0" cy="558608"/>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1682626" y="965880"/>
              <a:ext cx="650006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1672335" y="2942562"/>
              <a:ext cx="650006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タイトル 29"/>
          <p:cNvSpPr>
            <a:spLocks noGrp="1"/>
          </p:cNvSpPr>
          <p:nvPr>
            <p:ph type="title"/>
          </p:nvPr>
        </p:nvSpPr>
        <p:spPr/>
        <p:txBody>
          <a:bodyPr/>
          <a:lstStyle/>
          <a:p>
            <a:r>
              <a:rPr kumimoji="1" lang="ja-JP" altLang="en-US" dirty="0" smtClean="0"/>
              <a:t>各社が目指すクライアントプラットフォーム</a:t>
            </a:r>
            <a:endParaRPr kumimoji="1" lang="ja-JP" altLang="en-US" dirty="0"/>
          </a:p>
        </p:txBody>
      </p:sp>
      <p:sp>
        <p:nvSpPr>
          <p:cNvPr id="125" name="下矢印吹き出し 124"/>
          <p:cNvSpPr/>
          <p:nvPr/>
        </p:nvSpPr>
        <p:spPr bwMode="auto">
          <a:xfrm>
            <a:off x="3780665" y="1531955"/>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6" name="下矢印吹き出し 125"/>
          <p:cNvSpPr/>
          <p:nvPr/>
        </p:nvSpPr>
        <p:spPr bwMode="auto">
          <a:xfrm>
            <a:off x="1540252" y="1531955"/>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7" name="下矢印吹き出し 126"/>
          <p:cNvSpPr/>
          <p:nvPr/>
        </p:nvSpPr>
        <p:spPr bwMode="auto">
          <a:xfrm>
            <a:off x="5907503" y="1531955"/>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0" name="下矢印吹き出し 129"/>
          <p:cNvSpPr/>
          <p:nvPr/>
        </p:nvSpPr>
        <p:spPr bwMode="auto">
          <a:xfrm>
            <a:off x="4178948" y="3409224"/>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1" name="下矢印吹き出し 130"/>
          <p:cNvSpPr/>
          <p:nvPr/>
        </p:nvSpPr>
        <p:spPr bwMode="auto">
          <a:xfrm>
            <a:off x="5728773" y="3414853"/>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2" name="下矢印吹き出し 131"/>
          <p:cNvSpPr/>
          <p:nvPr/>
        </p:nvSpPr>
        <p:spPr bwMode="auto">
          <a:xfrm>
            <a:off x="2992469" y="3409224"/>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3" name="下矢印吹き出し 132"/>
          <p:cNvSpPr/>
          <p:nvPr/>
        </p:nvSpPr>
        <p:spPr bwMode="auto">
          <a:xfrm>
            <a:off x="1540252" y="3409224"/>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0" name="正方形/長方形 99"/>
          <p:cNvSpPr/>
          <p:nvPr/>
        </p:nvSpPr>
        <p:spPr>
          <a:xfrm>
            <a:off x="7376999" y="5074333"/>
            <a:ext cx="1736218" cy="7143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Web</a:t>
            </a:r>
            <a:r>
              <a:rPr kumimoji="1" lang="ja-JP" altLang="en-US" sz="1100" dirty="0" smtClean="0"/>
              <a:t>サービスなら、</a:t>
            </a:r>
            <a:r>
              <a:rPr kumimoji="1" lang="en-US" altLang="ja-JP" sz="1100" dirty="0" smtClean="0"/>
              <a:t>Web</a:t>
            </a:r>
            <a:r>
              <a:rPr kumimoji="1" lang="ja-JP" altLang="en-US" sz="1100" dirty="0" smtClean="0"/>
              <a:t>ブラウザさえあればあらゆるデバイスに対応可能</a:t>
            </a:r>
            <a:endParaRPr kumimoji="1" lang="ja-JP" altLang="en-US" sz="1100" dirty="0"/>
          </a:p>
        </p:txBody>
      </p:sp>
      <p:sp>
        <p:nvSpPr>
          <p:cNvPr id="2" name="テキスト ボックス 1"/>
          <p:cNvSpPr txBox="1"/>
          <p:nvPr/>
        </p:nvSpPr>
        <p:spPr>
          <a:xfrm>
            <a:off x="731064" y="1661479"/>
            <a:ext cx="809837" cy="230832"/>
          </a:xfrm>
          <a:prstGeom prst="rect">
            <a:avLst/>
          </a:prstGeom>
          <a:solidFill>
            <a:schemeClr val="bg1">
              <a:lumMod val="85000"/>
              <a:alpha val="50000"/>
            </a:schemeClr>
          </a:solidFill>
        </p:spPr>
        <p:txBody>
          <a:bodyPr wrap="none" rtlCol="0">
            <a:spAutoFit/>
          </a:bodyPr>
          <a:lstStyle/>
          <a:p>
            <a:pPr algn="ctr"/>
            <a:r>
              <a:rPr kumimoji="1" lang="en-US" altLang="ja-JP" sz="900" dirty="0" err="1" smtClean="0"/>
              <a:t>MacOS</a:t>
            </a:r>
            <a:r>
              <a:rPr kumimoji="1" lang="ja-JP" altLang="en-US" sz="900" dirty="0" smtClean="0"/>
              <a:t>アプリ</a:t>
            </a:r>
            <a:endParaRPr kumimoji="1" lang="ja-JP" altLang="en-US" sz="900" dirty="0"/>
          </a:p>
        </p:txBody>
      </p:sp>
      <p:sp>
        <p:nvSpPr>
          <p:cNvPr id="90" name="テキスト ボックス 89"/>
          <p:cNvSpPr txBox="1"/>
          <p:nvPr/>
        </p:nvSpPr>
        <p:spPr>
          <a:xfrm>
            <a:off x="3426074" y="1661479"/>
            <a:ext cx="635110" cy="230832"/>
          </a:xfrm>
          <a:prstGeom prst="rect">
            <a:avLst/>
          </a:prstGeom>
          <a:solidFill>
            <a:schemeClr val="bg1">
              <a:lumMod val="85000"/>
              <a:alpha val="50000"/>
            </a:schemeClr>
          </a:solidFill>
        </p:spPr>
        <p:txBody>
          <a:bodyPr wrap="none" rtlCol="0">
            <a:spAutoFit/>
          </a:bodyPr>
          <a:lstStyle/>
          <a:p>
            <a:pPr algn="ctr"/>
            <a:r>
              <a:rPr kumimoji="1" lang="en-US" altLang="ja-JP" sz="900" dirty="0" smtClean="0"/>
              <a:t>iOS</a:t>
            </a:r>
            <a:r>
              <a:rPr kumimoji="1" lang="ja-JP" altLang="en-US" sz="900" dirty="0" smtClean="0"/>
              <a:t>アプリ</a:t>
            </a:r>
            <a:endParaRPr kumimoji="1" lang="ja-JP" altLang="en-US" sz="900" dirty="0"/>
          </a:p>
        </p:txBody>
      </p:sp>
      <p:sp>
        <p:nvSpPr>
          <p:cNvPr id="108" name="テキスト ボックス 107"/>
          <p:cNvSpPr txBox="1"/>
          <p:nvPr/>
        </p:nvSpPr>
        <p:spPr>
          <a:xfrm>
            <a:off x="5570590" y="1661479"/>
            <a:ext cx="599844" cy="230832"/>
          </a:xfrm>
          <a:prstGeom prst="rect">
            <a:avLst/>
          </a:prstGeom>
          <a:solidFill>
            <a:schemeClr val="bg1">
              <a:lumMod val="85000"/>
              <a:alpha val="50000"/>
            </a:schemeClr>
          </a:solidFill>
        </p:spPr>
        <p:txBody>
          <a:bodyPr wrap="none" rtlCol="0">
            <a:spAutoFit/>
          </a:bodyPr>
          <a:lstStyle/>
          <a:p>
            <a:pPr algn="ctr"/>
            <a:r>
              <a:rPr kumimoji="1" lang="en-US" altLang="ja-JP" sz="900" dirty="0" smtClean="0"/>
              <a:t>TV</a:t>
            </a:r>
            <a:r>
              <a:rPr kumimoji="1" lang="ja-JP" altLang="en-US" sz="900" dirty="0" smtClean="0"/>
              <a:t>アプリ</a:t>
            </a:r>
            <a:endParaRPr kumimoji="1" lang="ja-JP" altLang="en-US" sz="900" dirty="0"/>
          </a:p>
        </p:txBody>
      </p:sp>
      <p:sp>
        <p:nvSpPr>
          <p:cNvPr id="109" name="テキスト ボックス 108"/>
          <p:cNvSpPr txBox="1"/>
          <p:nvPr/>
        </p:nvSpPr>
        <p:spPr>
          <a:xfrm>
            <a:off x="677362" y="3544377"/>
            <a:ext cx="917239" cy="230832"/>
          </a:xfrm>
          <a:prstGeom prst="rect">
            <a:avLst/>
          </a:prstGeom>
          <a:solidFill>
            <a:schemeClr val="bg1">
              <a:lumMod val="85000"/>
              <a:alpha val="50000"/>
            </a:schemeClr>
          </a:solidFill>
        </p:spPr>
        <p:txBody>
          <a:bodyPr wrap="none" rtlCol="0">
            <a:spAutoFit/>
          </a:bodyPr>
          <a:lstStyle/>
          <a:p>
            <a:pPr algn="ctr"/>
            <a:r>
              <a:rPr lang="en-US" altLang="ja-JP" sz="900" dirty="0"/>
              <a:t>Windows</a:t>
            </a:r>
            <a:r>
              <a:rPr kumimoji="1" lang="ja-JP" altLang="en-US" sz="900" dirty="0" smtClean="0"/>
              <a:t>アプリ</a:t>
            </a:r>
            <a:endParaRPr kumimoji="1" lang="ja-JP" altLang="en-US" sz="900" dirty="0"/>
          </a:p>
        </p:txBody>
      </p:sp>
      <p:sp>
        <p:nvSpPr>
          <p:cNvPr id="110" name="テキスト ボックス 109"/>
          <p:cNvSpPr txBox="1"/>
          <p:nvPr/>
        </p:nvSpPr>
        <p:spPr>
          <a:xfrm>
            <a:off x="2653381" y="3538748"/>
            <a:ext cx="596638" cy="230832"/>
          </a:xfrm>
          <a:prstGeom prst="rect">
            <a:avLst/>
          </a:prstGeom>
          <a:solidFill>
            <a:schemeClr val="bg1">
              <a:lumMod val="85000"/>
              <a:alpha val="50000"/>
            </a:schemeClr>
          </a:solidFill>
        </p:spPr>
        <p:txBody>
          <a:bodyPr wrap="none" rtlCol="0">
            <a:spAutoFit/>
          </a:bodyPr>
          <a:lstStyle/>
          <a:p>
            <a:pPr algn="ctr"/>
            <a:r>
              <a:rPr lang="en-US" altLang="ja-JP" sz="900" dirty="0" smtClean="0"/>
              <a:t>RT</a:t>
            </a:r>
            <a:r>
              <a:rPr kumimoji="1" lang="ja-JP" altLang="en-US" sz="900" dirty="0" smtClean="0"/>
              <a:t>アプリ</a:t>
            </a:r>
            <a:endParaRPr kumimoji="1" lang="ja-JP" altLang="en-US" sz="900" dirty="0"/>
          </a:p>
        </p:txBody>
      </p:sp>
      <p:sp>
        <p:nvSpPr>
          <p:cNvPr id="111" name="テキスト ボックス 110"/>
          <p:cNvSpPr txBox="1"/>
          <p:nvPr/>
        </p:nvSpPr>
        <p:spPr>
          <a:xfrm>
            <a:off x="3828609" y="3538748"/>
            <a:ext cx="639920" cy="230832"/>
          </a:xfrm>
          <a:prstGeom prst="rect">
            <a:avLst/>
          </a:prstGeom>
          <a:solidFill>
            <a:schemeClr val="bg1">
              <a:lumMod val="85000"/>
              <a:alpha val="50000"/>
            </a:schemeClr>
          </a:solidFill>
        </p:spPr>
        <p:txBody>
          <a:bodyPr wrap="none" rtlCol="0">
            <a:spAutoFit/>
          </a:bodyPr>
          <a:lstStyle/>
          <a:p>
            <a:pPr algn="ctr"/>
            <a:r>
              <a:rPr kumimoji="1" lang="en-US" altLang="ja-JP" sz="900" dirty="0" smtClean="0"/>
              <a:t>WP</a:t>
            </a:r>
            <a:r>
              <a:rPr kumimoji="1" lang="ja-JP" altLang="en-US" sz="900" dirty="0" smtClean="0"/>
              <a:t>アプリ</a:t>
            </a:r>
            <a:endParaRPr kumimoji="1" lang="ja-JP" altLang="en-US" sz="900" dirty="0"/>
          </a:p>
        </p:txBody>
      </p:sp>
    </p:spTree>
    <p:extLst>
      <p:ext uri="{BB962C8B-B14F-4D97-AF65-F5344CB8AC3E}">
        <p14:creationId xmlns:p14="http://schemas.microsoft.com/office/powerpoint/2010/main" val="37510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500" fill="hold"/>
                                        <p:tgtEl>
                                          <p:spTgt spid="126"/>
                                        </p:tgtEl>
                                        <p:attrNameLst>
                                          <p:attrName>ppt_x</p:attrName>
                                        </p:attrNameLst>
                                      </p:cBhvr>
                                      <p:tavLst>
                                        <p:tav tm="0">
                                          <p:val>
                                            <p:strVal val="#ppt_x"/>
                                          </p:val>
                                        </p:tav>
                                        <p:tav tm="100000">
                                          <p:val>
                                            <p:strVal val="#ppt_x"/>
                                          </p:val>
                                        </p:tav>
                                      </p:tavLst>
                                    </p:anim>
                                    <p:anim calcmode="lin" valueType="num">
                                      <p:cBhvr additive="base">
                                        <p:cTn id="13" dur="500" fill="hold"/>
                                        <p:tgtEl>
                                          <p:spTgt spid="12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33"/>
                                        </p:tgtEl>
                                        <p:attrNameLst>
                                          <p:attrName>style.visibility</p:attrName>
                                        </p:attrNameLst>
                                      </p:cBhvr>
                                      <p:to>
                                        <p:strVal val="visible"/>
                                      </p:to>
                                    </p:set>
                                    <p:anim calcmode="lin" valueType="num">
                                      <p:cBhvr additive="base">
                                        <p:cTn id="16" dur="500" fill="hold"/>
                                        <p:tgtEl>
                                          <p:spTgt spid="133"/>
                                        </p:tgtEl>
                                        <p:attrNameLst>
                                          <p:attrName>ppt_x</p:attrName>
                                        </p:attrNameLst>
                                      </p:cBhvr>
                                      <p:tavLst>
                                        <p:tav tm="0">
                                          <p:val>
                                            <p:strVal val="#ppt_x"/>
                                          </p:val>
                                        </p:tav>
                                        <p:tav tm="100000">
                                          <p:val>
                                            <p:strVal val="#ppt_x"/>
                                          </p:val>
                                        </p:tav>
                                      </p:tavLst>
                                    </p:anim>
                                    <p:anim calcmode="lin" valueType="num">
                                      <p:cBhvr additive="base">
                                        <p:cTn id="17" dur="500" fill="hold"/>
                                        <p:tgtEl>
                                          <p:spTgt spid="13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32"/>
                                        </p:tgtEl>
                                        <p:attrNameLst>
                                          <p:attrName>style.visibility</p:attrName>
                                        </p:attrNameLst>
                                      </p:cBhvr>
                                      <p:to>
                                        <p:strVal val="visible"/>
                                      </p:to>
                                    </p:set>
                                    <p:anim calcmode="lin" valueType="num">
                                      <p:cBhvr additive="base">
                                        <p:cTn id="20" dur="500" fill="hold"/>
                                        <p:tgtEl>
                                          <p:spTgt spid="132"/>
                                        </p:tgtEl>
                                        <p:attrNameLst>
                                          <p:attrName>ppt_x</p:attrName>
                                        </p:attrNameLst>
                                      </p:cBhvr>
                                      <p:tavLst>
                                        <p:tav tm="0">
                                          <p:val>
                                            <p:strVal val="#ppt_x"/>
                                          </p:val>
                                        </p:tav>
                                        <p:tav tm="100000">
                                          <p:val>
                                            <p:strVal val="#ppt_x"/>
                                          </p:val>
                                        </p:tav>
                                      </p:tavLst>
                                    </p:anim>
                                    <p:anim calcmode="lin" valueType="num">
                                      <p:cBhvr additive="base">
                                        <p:cTn id="21" dur="500" fill="hold"/>
                                        <p:tgtEl>
                                          <p:spTgt spid="132"/>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30"/>
                                        </p:tgtEl>
                                        <p:attrNameLst>
                                          <p:attrName>style.visibility</p:attrName>
                                        </p:attrNameLst>
                                      </p:cBhvr>
                                      <p:to>
                                        <p:strVal val="visible"/>
                                      </p:to>
                                    </p:set>
                                    <p:anim calcmode="lin" valueType="num">
                                      <p:cBhvr additive="base">
                                        <p:cTn id="24" dur="500" fill="hold"/>
                                        <p:tgtEl>
                                          <p:spTgt spid="130"/>
                                        </p:tgtEl>
                                        <p:attrNameLst>
                                          <p:attrName>ppt_x</p:attrName>
                                        </p:attrNameLst>
                                      </p:cBhvr>
                                      <p:tavLst>
                                        <p:tav tm="0">
                                          <p:val>
                                            <p:strVal val="#ppt_x"/>
                                          </p:val>
                                        </p:tav>
                                        <p:tav tm="100000">
                                          <p:val>
                                            <p:strVal val="#ppt_x"/>
                                          </p:val>
                                        </p:tav>
                                      </p:tavLst>
                                    </p:anim>
                                    <p:anim calcmode="lin" valueType="num">
                                      <p:cBhvr additive="base">
                                        <p:cTn id="25" dur="500" fill="hold"/>
                                        <p:tgtEl>
                                          <p:spTgt spid="130"/>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500" fill="hold"/>
                                        <p:tgtEl>
                                          <p:spTgt spid="131"/>
                                        </p:tgtEl>
                                        <p:attrNameLst>
                                          <p:attrName>ppt_x</p:attrName>
                                        </p:attrNameLst>
                                      </p:cBhvr>
                                      <p:tavLst>
                                        <p:tav tm="0">
                                          <p:val>
                                            <p:strVal val="#ppt_x"/>
                                          </p:val>
                                        </p:tav>
                                        <p:tav tm="100000">
                                          <p:val>
                                            <p:strVal val="#ppt_x"/>
                                          </p:val>
                                        </p:tav>
                                      </p:tavLst>
                                    </p:anim>
                                    <p:anim calcmode="lin" valueType="num">
                                      <p:cBhvr additive="base">
                                        <p:cTn id="29" dur="500" fill="hold"/>
                                        <p:tgtEl>
                                          <p:spTgt spid="131"/>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127"/>
                                        </p:tgtEl>
                                        <p:attrNameLst>
                                          <p:attrName>style.visibility</p:attrName>
                                        </p:attrNameLst>
                                      </p:cBhvr>
                                      <p:to>
                                        <p:strVal val="visible"/>
                                      </p:to>
                                    </p:set>
                                    <p:anim calcmode="lin" valueType="num">
                                      <p:cBhvr additive="base">
                                        <p:cTn id="32" dur="500" fill="hold"/>
                                        <p:tgtEl>
                                          <p:spTgt spid="127"/>
                                        </p:tgtEl>
                                        <p:attrNameLst>
                                          <p:attrName>ppt_x</p:attrName>
                                        </p:attrNameLst>
                                      </p:cBhvr>
                                      <p:tavLst>
                                        <p:tav tm="0">
                                          <p:val>
                                            <p:strVal val="#ppt_x"/>
                                          </p:val>
                                        </p:tav>
                                        <p:tav tm="100000">
                                          <p:val>
                                            <p:strVal val="#ppt_x"/>
                                          </p:val>
                                        </p:tav>
                                      </p:tavLst>
                                    </p:anim>
                                    <p:anim calcmode="lin" valueType="num">
                                      <p:cBhvr additive="base">
                                        <p:cTn id="33" dur="500" fill="hold"/>
                                        <p:tgtEl>
                                          <p:spTgt spid="12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 calcmode="lin" valueType="num">
                                      <p:cBhvr additive="base">
                                        <p:cTn id="36" dur="500" fill="hold"/>
                                        <p:tgtEl>
                                          <p:spTgt spid="125"/>
                                        </p:tgtEl>
                                        <p:attrNameLst>
                                          <p:attrName>ppt_x</p:attrName>
                                        </p:attrNameLst>
                                      </p:cBhvr>
                                      <p:tavLst>
                                        <p:tav tm="0">
                                          <p:val>
                                            <p:strVal val="#ppt_x"/>
                                          </p:val>
                                        </p:tav>
                                        <p:tav tm="100000">
                                          <p:val>
                                            <p:strVal val="#ppt_x"/>
                                          </p:val>
                                        </p:tav>
                                      </p:tavLst>
                                    </p:anim>
                                    <p:anim calcmode="lin" valueType="num">
                                      <p:cBhvr additive="base">
                                        <p:cTn id="37" dur="500" fill="hold"/>
                                        <p:tgtEl>
                                          <p:spTgt spid="125"/>
                                        </p:tgtEl>
                                        <p:attrNameLst>
                                          <p:attrName>ppt_y</p:attrName>
                                        </p:attrNameLst>
                                      </p:cBhvr>
                                      <p:tavLst>
                                        <p:tav tm="0">
                                          <p:val>
                                            <p:strVal val="0-#ppt_h/2"/>
                                          </p:val>
                                        </p:tav>
                                        <p:tav tm="100000">
                                          <p:val>
                                            <p:strVal val="#ppt_y"/>
                                          </p:val>
                                        </p:tav>
                                      </p:tavLst>
                                    </p:anim>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p:cTn id="41" dur="500" fill="hold"/>
                                        <p:tgtEl>
                                          <p:spTgt spid="100"/>
                                        </p:tgtEl>
                                        <p:attrNameLst>
                                          <p:attrName>ppt_w</p:attrName>
                                        </p:attrNameLst>
                                      </p:cBhvr>
                                      <p:tavLst>
                                        <p:tav tm="0">
                                          <p:val>
                                            <p:fltVal val="0"/>
                                          </p:val>
                                        </p:tav>
                                        <p:tav tm="100000">
                                          <p:val>
                                            <p:strVal val="#ppt_w"/>
                                          </p:val>
                                        </p:tav>
                                      </p:tavLst>
                                    </p:anim>
                                    <p:anim calcmode="lin" valueType="num">
                                      <p:cBhvr>
                                        <p:cTn id="42" dur="500" fill="hold"/>
                                        <p:tgtEl>
                                          <p:spTgt spid="100"/>
                                        </p:tgtEl>
                                        <p:attrNameLst>
                                          <p:attrName>ppt_h</p:attrName>
                                        </p:attrNameLst>
                                      </p:cBhvr>
                                      <p:tavLst>
                                        <p:tav tm="0">
                                          <p:val>
                                            <p:fltVal val="0"/>
                                          </p:val>
                                        </p:tav>
                                        <p:tav tm="100000">
                                          <p:val>
                                            <p:strVal val="#ppt_h"/>
                                          </p:val>
                                        </p:tav>
                                      </p:tavLst>
                                    </p:anim>
                                    <p:animEffect transition="in" filter="fade">
                                      <p:cBhvr>
                                        <p:cTn id="4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7" grpId="0" animBg="1"/>
      <p:bldP spid="130" grpId="0" animBg="1"/>
      <p:bldP spid="131" grpId="0" animBg="1"/>
      <p:bldP spid="132" grpId="0" animBg="1"/>
      <p:bldP spid="133" grpId="0" animBg="1"/>
      <p:bldP spid="10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ウェアラブルから</a:t>
            </a:r>
            <a:r>
              <a:rPr lang="en-US" altLang="ja-JP" sz="2400" dirty="0" err="1" smtClean="0">
                <a:solidFill>
                  <a:srgbClr val="FFFFFF"/>
                </a:solidFill>
                <a:effectLst/>
                <a:latin typeface="Arial"/>
                <a:ea typeface="HGP創英角ｺﾞｼｯｸUB" pitchFamily="50" charset="-128"/>
                <a:cs typeface="Arial"/>
              </a:rPr>
              <a:t>IoT</a:t>
            </a:r>
            <a:r>
              <a:rPr lang="ja-JP" altLang="en-US" sz="2400" dirty="0" smtClean="0">
                <a:solidFill>
                  <a:srgbClr val="FFFFFF"/>
                </a:solidFill>
                <a:effectLst/>
                <a:latin typeface="Arial"/>
                <a:ea typeface="HGP創英角ｺﾞｼｯｸUB" pitchFamily="50" charset="-128"/>
                <a:cs typeface="Arial"/>
              </a:rPr>
              <a:t>へ</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542339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直角三角形 46"/>
          <p:cNvSpPr/>
          <p:nvPr/>
        </p:nvSpPr>
        <p:spPr>
          <a:xfrm flipH="1" flipV="1">
            <a:off x="5034002" y="1460959"/>
            <a:ext cx="2401847" cy="4207208"/>
          </a:xfrm>
          <a:prstGeom prst="rtTriangl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ウェアラブル・デバイスの登場</a:t>
            </a:r>
            <a:endParaRPr kumimoji="1" lang="ja-JP" altLang="en-US" dirty="0"/>
          </a:p>
        </p:txBody>
      </p:sp>
      <p:sp>
        <p:nvSpPr>
          <p:cNvPr id="24" name="円/楕円 23"/>
          <p:cNvSpPr/>
          <p:nvPr/>
        </p:nvSpPr>
        <p:spPr>
          <a:xfrm>
            <a:off x="1645486" y="1277456"/>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586908" y="2256785"/>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a:off x="2396412" y="2294609"/>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図形グループ 27"/>
          <p:cNvGrpSpPr/>
          <p:nvPr/>
        </p:nvGrpSpPr>
        <p:grpSpPr>
          <a:xfrm>
            <a:off x="2678154" y="2294609"/>
            <a:ext cx="190500" cy="405090"/>
            <a:chOff x="5118100" y="4941610"/>
            <a:chExt cx="190500" cy="405090"/>
          </a:xfrm>
        </p:grpSpPr>
        <p:sp>
          <p:nvSpPr>
            <p:cNvPr id="29" name="正方形/長方形 2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2" name="図 31"/>
          <p:cNvPicPr>
            <a:picLocks noChangeAspect="1"/>
          </p:cNvPicPr>
          <p:nvPr/>
        </p:nvPicPr>
        <p:blipFill>
          <a:blip r:embed="rId3">
            <a:clrChange>
              <a:clrFrom>
                <a:srgbClr val="FFFFFF"/>
              </a:clrFrom>
              <a:clrTo>
                <a:srgbClr val="FFFFFF">
                  <a:alpha val="0"/>
                </a:srgbClr>
              </a:clrTo>
            </a:clrChange>
          </a:blip>
          <a:stretch>
            <a:fillRect/>
          </a:stretch>
        </p:blipFill>
        <p:spPr>
          <a:xfrm>
            <a:off x="4195794" y="3583100"/>
            <a:ext cx="679541" cy="593816"/>
          </a:xfrm>
          <a:prstGeom prst="rect">
            <a:avLst/>
          </a:prstGeom>
        </p:spPr>
      </p:pic>
      <p:pic>
        <p:nvPicPr>
          <p:cNvPr id="33" name="図 32"/>
          <p:cNvPicPr>
            <a:picLocks noChangeAspect="1"/>
          </p:cNvPicPr>
          <p:nvPr/>
        </p:nvPicPr>
        <p:blipFill>
          <a:blip r:embed="rId4">
            <a:clrChange>
              <a:clrFrom>
                <a:srgbClr val="FFFFFF"/>
              </a:clrFrom>
              <a:clrTo>
                <a:srgbClr val="FFFFFF">
                  <a:alpha val="0"/>
                </a:srgbClr>
              </a:clrTo>
            </a:clrChange>
          </a:blip>
          <a:stretch>
            <a:fillRect/>
          </a:stretch>
        </p:blipFill>
        <p:spPr>
          <a:xfrm>
            <a:off x="3788723" y="3583100"/>
            <a:ext cx="368166" cy="593816"/>
          </a:xfrm>
          <a:prstGeom prst="rect">
            <a:avLst/>
          </a:prstGeom>
        </p:spPr>
      </p:pic>
      <p:pic>
        <p:nvPicPr>
          <p:cNvPr id="34" name="図 33"/>
          <p:cNvPicPr>
            <a:picLocks noChangeAspect="1"/>
          </p:cNvPicPr>
          <p:nvPr/>
        </p:nvPicPr>
        <p:blipFill>
          <a:blip r:embed="rId5">
            <a:clrChange>
              <a:clrFrom>
                <a:srgbClr val="FFFFFF"/>
              </a:clrFrom>
              <a:clrTo>
                <a:srgbClr val="FFFFFF">
                  <a:alpha val="0"/>
                </a:srgbClr>
              </a:clrTo>
            </a:clrChange>
          </a:blip>
          <a:stretch>
            <a:fillRect/>
          </a:stretch>
        </p:blipFill>
        <p:spPr>
          <a:xfrm>
            <a:off x="5140407" y="5185880"/>
            <a:ext cx="681672" cy="722281"/>
          </a:xfrm>
          <a:prstGeom prst="rect">
            <a:avLst/>
          </a:prstGeom>
        </p:spPr>
      </p:pic>
      <p:grpSp>
        <p:nvGrpSpPr>
          <p:cNvPr id="35" name="図形グループ 34"/>
          <p:cNvGrpSpPr/>
          <p:nvPr/>
        </p:nvGrpSpPr>
        <p:grpSpPr>
          <a:xfrm>
            <a:off x="2275152" y="1601149"/>
            <a:ext cx="441102" cy="177800"/>
            <a:chOff x="4715098" y="3962400"/>
            <a:chExt cx="441102" cy="177800"/>
          </a:xfrm>
        </p:grpSpPr>
        <p:sp>
          <p:nvSpPr>
            <p:cNvPr id="36" name="角丸四角形 35"/>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 name="左右矢印 38"/>
          <p:cNvSpPr/>
          <p:nvPr/>
        </p:nvSpPr>
        <p:spPr>
          <a:xfrm>
            <a:off x="2824204" y="3640878"/>
            <a:ext cx="870744"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左右矢印 39"/>
          <p:cNvSpPr/>
          <p:nvPr/>
        </p:nvSpPr>
        <p:spPr>
          <a:xfrm>
            <a:off x="2868655" y="5307027"/>
            <a:ext cx="2165349"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1384300" y="2839556"/>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1384300" y="4475177"/>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角丸四角形 2"/>
          <p:cNvSpPr/>
          <p:nvPr/>
        </p:nvSpPr>
        <p:spPr>
          <a:xfrm>
            <a:off x="1384300" y="1220306"/>
            <a:ext cx="6437351" cy="1549400"/>
          </a:xfrm>
          <a:prstGeom prst="roundRect">
            <a:avLst/>
          </a:prstGeom>
          <a:noFill/>
          <a:ln>
            <a:solidFill>
              <a:srgbClr val="FF6600"/>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3161550" y="2076679"/>
            <a:ext cx="1782572" cy="369332"/>
          </a:xfrm>
          <a:prstGeom prst="rect">
            <a:avLst/>
          </a:prstGeom>
          <a:noFill/>
        </p:spPr>
        <p:txBody>
          <a:bodyPr wrap="none" rtlCol="0">
            <a:spAutoFit/>
          </a:bodyPr>
          <a:lstStyle/>
          <a:p>
            <a:r>
              <a:rPr lang="en-US" altLang="ja-JP" dirty="0" smtClean="0">
                <a:solidFill>
                  <a:srgbClr val="0000FF"/>
                </a:solidFill>
                <a:latin typeface="Arial Black"/>
                <a:ea typeface="HGP創英角ｺﾞｼｯｸUB"/>
                <a:cs typeface="Arial Black"/>
              </a:rPr>
              <a:t>0 </a:t>
            </a:r>
            <a:r>
              <a:rPr lang="ja-JP" altLang="en-US" dirty="0" smtClean="0">
                <a:solidFill>
                  <a:srgbClr val="0000FF"/>
                </a:solidFill>
                <a:latin typeface="Arial Black"/>
                <a:ea typeface="HGP創英角ｺﾞｼｯｸUB"/>
                <a:cs typeface="Arial Black"/>
              </a:rPr>
              <a:t>（</a:t>
            </a:r>
            <a:r>
              <a:rPr lang="ja-JP" altLang="en-US" dirty="0" smtClean="0">
                <a:solidFill>
                  <a:srgbClr val="0000FF"/>
                </a:solidFill>
                <a:latin typeface="HGP創英角ｺﾞｼｯｸUB"/>
                <a:ea typeface="HGP創英角ｺﾞｼｯｸUB"/>
                <a:cs typeface="HGP創英角ｺﾞｼｯｸUB"/>
              </a:rPr>
              <a:t>ゼロ）</a:t>
            </a:r>
            <a:r>
              <a:rPr lang="en-US" altLang="ja-JP" dirty="0" smtClean="0">
                <a:solidFill>
                  <a:srgbClr val="0000FF"/>
                </a:solidFill>
                <a:latin typeface="HGP創英角ｺﾞｼｯｸUB"/>
                <a:ea typeface="HGP創英角ｺﾞｼｯｸUB"/>
                <a:cs typeface="HGP創英角ｺﾞｼｯｸUB"/>
              </a:rPr>
              <a:t> </a:t>
            </a:r>
            <a:r>
              <a:rPr lang="ja-JP" altLang="en-US" dirty="0" smtClean="0">
                <a:solidFill>
                  <a:srgbClr val="0000FF"/>
                </a:solidFill>
                <a:latin typeface="HGP創英角ｺﾞｼｯｸUB"/>
                <a:ea typeface="HGP創英角ｺﾞｼｯｸUB"/>
                <a:cs typeface="HGP創英角ｺﾞｼｯｸUB"/>
              </a:rPr>
              <a:t>フィート</a:t>
            </a:r>
            <a:endParaRPr kumimoji="1" lang="ja-JP" altLang="en-US" dirty="0">
              <a:solidFill>
                <a:srgbClr val="0000FF"/>
              </a:solidFill>
              <a:latin typeface="HGP創英角ｺﾞｼｯｸUB"/>
              <a:ea typeface="HGP創英角ｺﾞｼｯｸUB"/>
              <a:cs typeface="HGP創英角ｺﾞｼｯｸUB"/>
            </a:endParaRPr>
          </a:p>
        </p:txBody>
      </p:sp>
      <p:sp>
        <p:nvSpPr>
          <p:cNvPr id="45" name="テキスト ボックス 44"/>
          <p:cNvSpPr txBox="1"/>
          <p:nvPr/>
        </p:nvSpPr>
        <p:spPr>
          <a:xfrm>
            <a:off x="5034004" y="358310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1</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kumimoji="1" lang="en-US" altLang="ja-JP" dirty="0" smtClean="0">
                <a:latin typeface="HGP創英角ｺﾞｼｯｸUB"/>
                <a:ea typeface="HGP創英角ｺﾞｼｯｸUB"/>
                <a:cs typeface="HGP創英角ｺﾞｼｯｸUB"/>
              </a:rPr>
              <a:t>30cm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6" name="テキスト ボックス 45"/>
          <p:cNvSpPr txBox="1"/>
          <p:nvPr/>
        </p:nvSpPr>
        <p:spPr>
          <a:xfrm>
            <a:off x="6042588" y="523643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2</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lang="en-US" altLang="ja-JP" dirty="0">
                <a:latin typeface="HGP創英角ｺﾞｼｯｸUB"/>
                <a:ea typeface="HGP創英角ｺﾞｼｯｸUB"/>
                <a:cs typeface="HGP創英角ｺﾞｼｯｸUB"/>
              </a:rPr>
              <a:t>6</a:t>
            </a:r>
            <a:r>
              <a:rPr kumimoji="1" lang="en-US" altLang="ja-JP" dirty="0" smtClean="0">
                <a:latin typeface="HGP創英角ｺﾞｼｯｸUB"/>
                <a:ea typeface="HGP創英角ｺﾞｼｯｸUB"/>
                <a:cs typeface="HGP創英角ｺﾞｼｯｸUB"/>
              </a:rPr>
              <a:t>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8" name="テキスト ボックス 47"/>
          <p:cNvSpPr txBox="1"/>
          <p:nvPr/>
        </p:nvSpPr>
        <p:spPr>
          <a:xfrm>
            <a:off x="5263459" y="1555945"/>
            <a:ext cx="2172390" cy="738664"/>
          </a:xfrm>
          <a:prstGeom prst="rect">
            <a:avLst/>
          </a:prstGeom>
          <a:noFill/>
        </p:spPr>
        <p:txBody>
          <a:bodyPr wrap="none" rtlCol="0">
            <a:spAutoFit/>
          </a:bodyPr>
          <a:lstStyle/>
          <a:p>
            <a:pPr algn="r"/>
            <a:r>
              <a:rPr kumimoji="1" lang="ja-JP" altLang="en-US" sz="1400" dirty="0" smtClean="0">
                <a:solidFill>
                  <a:schemeClr val="bg1"/>
                </a:solidFill>
              </a:rPr>
              <a:t>ラスト・ワン（１）・フィートを</a:t>
            </a:r>
            <a:endParaRPr kumimoji="1" lang="en-US" altLang="ja-JP" sz="1400" dirty="0" smtClean="0">
              <a:solidFill>
                <a:schemeClr val="bg1"/>
              </a:solidFill>
            </a:endParaRPr>
          </a:p>
          <a:p>
            <a:pPr algn="r"/>
            <a:r>
              <a:rPr kumimoji="1" lang="ja-JP" altLang="en-US" sz="1400" dirty="0" smtClean="0">
                <a:solidFill>
                  <a:schemeClr val="bg1"/>
                </a:solidFill>
              </a:rPr>
              <a:t>乗り越えることで</a:t>
            </a:r>
            <a:r>
              <a:rPr lang="ja-JP" altLang="en-US" sz="1400" dirty="0" smtClean="0">
                <a:solidFill>
                  <a:schemeClr val="bg1"/>
                </a:solidFill>
              </a:rPr>
              <a:t>生まれる</a:t>
            </a:r>
            <a:endParaRPr lang="en-US" altLang="ja-JP" sz="1400" dirty="0" smtClean="0">
              <a:solidFill>
                <a:schemeClr val="bg1"/>
              </a:solidFill>
            </a:endParaRPr>
          </a:p>
          <a:p>
            <a:pPr algn="r"/>
            <a:r>
              <a:rPr lang="ja-JP" altLang="en-US" sz="1400" dirty="0" smtClean="0">
                <a:solidFill>
                  <a:schemeClr val="bg1"/>
                </a:solidFill>
              </a:rPr>
              <a:t>新しい可能性</a:t>
            </a:r>
            <a:endParaRPr kumimoji="1" lang="en-US" altLang="ja-JP" sz="1400" dirty="0" smtClean="0">
              <a:solidFill>
                <a:schemeClr val="bg1"/>
              </a:solidFill>
            </a:endParaRPr>
          </a:p>
        </p:txBody>
      </p:sp>
      <p:sp>
        <p:nvSpPr>
          <p:cNvPr id="49" name="テキスト ボックス 48"/>
          <p:cNvSpPr txBox="1"/>
          <p:nvPr/>
        </p:nvSpPr>
        <p:spPr>
          <a:xfrm>
            <a:off x="3161549" y="1460959"/>
            <a:ext cx="1415772" cy="369332"/>
          </a:xfrm>
          <a:prstGeom prst="rect">
            <a:avLst/>
          </a:prstGeom>
          <a:noFill/>
        </p:spPr>
        <p:txBody>
          <a:bodyPr wrap="none" rtlCol="0">
            <a:spAutoFit/>
          </a:bodyPr>
          <a:lstStyle/>
          <a:p>
            <a:r>
              <a:rPr kumimoji="1" lang="ja-JP" altLang="en-US" dirty="0" smtClean="0">
                <a:solidFill>
                  <a:srgbClr val="0000FF"/>
                </a:solidFill>
                <a:latin typeface="HGP創英角ｺﾞｼｯｸUB"/>
                <a:ea typeface="HGP創英角ｺﾞｼｯｸUB"/>
                <a:cs typeface="HGP創英角ｺﾞｼｯｸUB"/>
              </a:rPr>
              <a:t>ウエアラブル</a:t>
            </a:r>
            <a:endParaRPr kumimoji="1" lang="ja-JP" altLang="en-US" dirty="0">
              <a:solidFill>
                <a:srgbClr val="0000FF"/>
              </a:solidFill>
              <a:latin typeface="HGP創英角ｺﾞｼｯｸUB"/>
              <a:ea typeface="HGP創英角ｺﾞｼｯｸUB"/>
              <a:cs typeface="HGP創英角ｺﾞｼｯｸUB"/>
            </a:endParaRPr>
          </a:p>
        </p:txBody>
      </p:sp>
      <p:sp>
        <p:nvSpPr>
          <p:cNvPr id="50" name="テキスト ボックス 49"/>
          <p:cNvSpPr txBox="1"/>
          <p:nvPr/>
        </p:nvSpPr>
        <p:spPr>
          <a:xfrm>
            <a:off x="3161550" y="3054809"/>
            <a:ext cx="1005403"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モバイル</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sp>
        <p:nvSpPr>
          <p:cNvPr id="51" name="テキスト ボックス 50"/>
          <p:cNvSpPr txBox="1"/>
          <p:nvPr/>
        </p:nvSpPr>
        <p:spPr>
          <a:xfrm>
            <a:off x="3161550" y="4718509"/>
            <a:ext cx="1326004"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デスクトップ</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spTree>
    <p:extLst>
      <p:ext uri="{BB962C8B-B14F-4D97-AF65-F5344CB8AC3E}">
        <p14:creationId xmlns:p14="http://schemas.microsoft.com/office/powerpoint/2010/main" val="712234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211371" y="3336492"/>
            <a:ext cx="2134640" cy="1528967"/>
          </a:xfrm>
          <a:prstGeom prst="roundRect">
            <a:avLst>
              <a:gd name="adj" fmla="val 4706"/>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b" anchorCtr="1"/>
          <a:lstStyle/>
          <a:p>
            <a:pPr algn="ctr"/>
            <a:r>
              <a:rPr kumimoji="1" lang="ja-JP" altLang="en-US" sz="2800" dirty="0" smtClean="0">
                <a:solidFill>
                  <a:srgbClr val="FFFFFF"/>
                </a:solidFill>
                <a:latin typeface="ＭＳ Ｐゴシック"/>
                <a:ea typeface="ＭＳ Ｐゴシック"/>
                <a:cs typeface="ＭＳ Ｐゴシック"/>
              </a:rPr>
              <a:t>→ </a:t>
            </a:r>
            <a:r>
              <a:rPr kumimoji="1" lang="en-US" altLang="ja-JP" sz="2800" dirty="0" err="1" smtClean="0">
                <a:solidFill>
                  <a:srgbClr val="FFFFFF"/>
                </a:solidFill>
                <a:latin typeface="ＭＳ Ｐゴシック"/>
                <a:ea typeface="ＭＳ Ｐゴシック"/>
                <a:cs typeface="ＭＳ Ｐゴシック"/>
              </a:rPr>
              <a:t>IoT</a:t>
            </a:r>
            <a:endParaRPr kumimoji="1" lang="ja-JP" altLang="en-US" sz="28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同時進行する</a:t>
            </a:r>
            <a:r>
              <a:rPr kumimoji="1" lang="en-US" altLang="ja-JP" dirty="0" err="1" smtClean="0"/>
              <a:t>IoT</a:t>
            </a:r>
            <a:r>
              <a:rPr kumimoji="1" lang="ja-JP" altLang="en-US" dirty="0" err="1" smtClean="0"/>
              <a:t>への</a:t>
            </a:r>
            <a:r>
              <a:rPr kumimoji="1" lang="ja-JP" altLang="en-US" dirty="0" smtClean="0"/>
              <a:t>動き</a:t>
            </a:r>
            <a:endParaRPr kumimoji="1" lang="ja-JP" altLang="en-US" dirty="0"/>
          </a:p>
        </p:txBody>
      </p:sp>
      <p:grpSp>
        <p:nvGrpSpPr>
          <p:cNvPr id="4" name="グループ化 3"/>
          <p:cNvGrpSpPr/>
          <p:nvPr/>
        </p:nvGrpSpPr>
        <p:grpSpPr>
          <a:xfrm>
            <a:off x="1384300" y="1220306"/>
            <a:ext cx="6437351" cy="4804271"/>
            <a:chOff x="1384300" y="1220306"/>
            <a:chExt cx="6437351" cy="4804271"/>
          </a:xfrm>
        </p:grpSpPr>
        <p:sp>
          <p:nvSpPr>
            <p:cNvPr id="47" name="直角三角形 46"/>
            <p:cNvSpPr/>
            <p:nvPr/>
          </p:nvSpPr>
          <p:spPr>
            <a:xfrm flipH="1" flipV="1">
              <a:off x="5034002" y="1460959"/>
              <a:ext cx="2401847" cy="4207208"/>
            </a:xfrm>
            <a:prstGeom prst="rtTriangl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p:cNvSpPr/>
            <p:nvPr/>
          </p:nvSpPr>
          <p:spPr>
            <a:xfrm>
              <a:off x="1645486" y="1277456"/>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586908" y="2256785"/>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a:off x="2396412" y="2294609"/>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図形グループ 27"/>
            <p:cNvGrpSpPr/>
            <p:nvPr/>
          </p:nvGrpSpPr>
          <p:grpSpPr>
            <a:xfrm>
              <a:off x="2678154" y="2294609"/>
              <a:ext cx="190500" cy="405090"/>
              <a:chOff x="5118100" y="4941610"/>
              <a:chExt cx="190500" cy="405090"/>
            </a:xfrm>
          </p:grpSpPr>
          <p:sp>
            <p:nvSpPr>
              <p:cNvPr id="29" name="正方形/長方形 2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2" name="図 31"/>
            <p:cNvPicPr>
              <a:picLocks noChangeAspect="1"/>
            </p:cNvPicPr>
            <p:nvPr/>
          </p:nvPicPr>
          <p:blipFill>
            <a:blip r:embed="rId3">
              <a:clrChange>
                <a:clrFrom>
                  <a:srgbClr val="FFFFFF"/>
                </a:clrFrom>
                <a:clrTo>
                  <a:srgbClr val="FFFFFF">
                    <a:alpha val="0"/>
                  </a:srgbClr>
                </a:clrTo>
              </a:clrChange>
            </a:blip>
            <a:stretch>
              <a:fillRect/>
            </a:stretch>
          </p:blipFill>
          <p:spPr>
            <a:xfrm>
              <a:off x="4195794" y="3583100"/>
              <a:ext cx="679541" cy="593816"/>
            </a:xfrm>
            <a:prstGeom prst="rect">
              <a:avLst/>
            </a:prstGeom>
          </p:spPr>
        </p:pic>
        <p:pic>
          <p:nvPicPr>
            <p:cNvPr id="33" name="図 32"/>
            <p:cNvPicPr>
              <a:picLocks noChangeAspect="1"/>
            </p:cNvPicPr>
            <p:nvPr/>
          </p:nvPicPr>
          <p:blipFill>
            <a:blip r:embed="rId4">
              <a:clrChange>
                <a:clrFrom>
                  <a:srgbClr val="FFFFFF"/>
                </a:clrFrom>
                <a:clrTo>
                  <a:srgbClr val="FFFFFF">
                    <a:alpha val="0"/>
                  </a:srgbClr>
                </a:clrTo>
              </a:clrChange>
            </a:blip>
            <a:stretch>
              <a:fillRect/>
            </a:stretch>
          </p:blipFill>
          <p:spPr>
            <a:xfrm>
              <a:off x="3788723" y="3583100"/>
              <a:ext cx="368166" cy="593816"/>
            </a:xfrm>
            <a:prstGeom prst="rect">
              <a:avLst/>
            </a:prstGeom>
          </p:spPr>
        </p:pic>
        <p:pic>
          <p:nvPicPr>
            <p:cNvPr id="34" name="図 33"/>
            <p:cNvPicPr>
              <a:picLocks noChangeAspect="1"/>
            </p:cNvPicPr>
            <p:nvPr/>
          </p:nvPicPr>
          <p:blipFill>
            <a:blip r:embed="rId5">
              <a:clrChange>
                <a:clrFrom>
                  <a:srgbClr val="FFFFFF"/>
                </a:clrFrom>
                <a:clrTo>
                  <a:srgbClr val="FFFFFF">
                    <a:alpha val="0"/>
                  </a:srgbClr>
                </a:clrTo>
              </a:clrChange>
            </a:blip>
            <a:stretch>
              <a:fillRect/>
            </a:stretch>
          </p:blipFill>
          <p:spPr>
            <a:xfrm>
              <a:off x="5140407" y="5185880"/>
              <a:ext cx="681672" cy="722281"/>
            </a:xfrm>
            <a:prstGeom prst="rect">
              <a:avLst/>
            </a:prstGeom>
          </p:spPr>
        </p:pic>
        <p:grpSp>
          <p:nvGrpSpPr>
            <p:cNvPr id="35" name="図形グループ 34"/>
            <p:cNvGrpSpPr/>
            <p:nvPr/>
          </p:nvGrpSpPr>
          <p:grpSpPr>
            <a:xfrm>
              <a:off x="2275152" y="1601149"/>
              <a:ext cx="441102" cy="177800"/>
              <a:chOff x="4715098" y="3962400"/>
              <a:chExt cx="441102" cy="177800"/>
            </a:xfrm>
          </p:grpSpPr>
          <p:sp>
            <p:nvSpPr>
              <p:cNvPr id="36" name="角丸四角形 35"/>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 name="左右矢印 38"/>
            <p:cNvSpPr/>
            <p:nvPr/>
          </p:nvSpPr>
          <p:spPr>
            <a:xfrm>
              <a:off x="2824204" y="3640878"/>
              <a:ext cx="870744"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左右矢印 39"/>
            <p:cNvSpPr/>
            <p:nvPr/>
          </p:nvSpPr>
          <p:spPr>
            <a:xfrm>
              <a:off x="2868655" y="5307027"/>
              <a:ext cx="2165349"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1384300" y="2839556"/>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1384300" y="4475177"/>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角丸四角形 2"/>
            <p:cNvSpPr/>
            <p:nvPr/>
          </p:nvSpPr>
          <p:spPr>
            <a:xfrm>
              <a:off x="1384300" y="1220306"/>
              <a:ext cx="6437351" cy="1549400"/>
            </a:xfrm>
            <a:prstGeom prst="roundRect">
              <a:avLst/>
            </a:prstGeom>
            <a:noFill/>
            <a:ln>
              <a:solidFill>
                <a:srgbClr val="FF6600"/>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3161550" y="2076679"/>
              <a:ext cx="1782572" cy="369332"/>
            </a:xfrm>
            <a:prstGeom prst="rect">
              <a:avLst/>
            </a:prstGeom>
            <a:noFill/>
          </p:spPr>
          <p:txBody>
            <a:bodyPr wrap="none" rtlCol="0">
              <a:spAutoFit/>
            </a:bodyPr>
            <a:lstStyle/>
            <a:p>
              <a:r>
                <a:rPr lang="en-US" altLang="ja-JP" dirty="0" smtClean="0">
                  <a:solidFill>
                    <a:srgbClr val="0000FF"/>
                  </a:solidFill>
                  <a:latin typeface="Arial Black"/>
                  <a:ea typeface="HGP創英角ｺﾞｼｯｸUB"/>
                  <a:cs typeface="Arial Black"/>
                </a:rPr>
                <a:t>0 </a:t>
              </a:r>
              <a:r>
                <a:rPr lang="ja-JP" altLang="en-US" dirty="0" smtClean="0">
                  <a:solidFill>
                    <a:srgbClr val="0000FF"/>
                  </a:solidFill>
                  <a:latin typeface="Arial Black"/>
                  <a:ea typeface="HGP創英角ｺﾞｼｯｸUB"/>
                  <a:cs typeface="Arial Black"/>
                </a:rPr>
                <a:t>（</a:t>
              </a:r>
              <a:r>
                <a:rPr lang="ja-JP" altLang="en-US" dirty="0" smtClean="0">
                  <a:solidFill>
                    <a:srgbClr val="0000FF"/>
                  </a:solidFill>
                  <a:latin typeface="HGP創英角ｺﾞｼｯｸUB"/>
                  <a:ea typeface="HGP創英角ｺﾞｼｯｸUB"/>
                  <a:cs typeface="HGP創英角ｺﾞｼｯｸUB"/>
                </a:rPr>
                <a:t>ゼロ）</a:t>
              </a:r>
              <a:r>
                <a:rPr lang="en-US" altLang="ja-JP" dirty="0" smtClean="0">
                  <a:solidFill>
                    <a:srgbClr val="0000FF"/>
                  </a:solidFill>
                  <a:latin typeface="HGP創英角ｺﾞｼｯｸUB"/>
                  <a:ea typeface="HGP創英角ｺﾞｼｯｸUB"/>
                  <a:cs typeface="HGP創英角ｺﾞｼｯｸUB"/>
                </a:rPr>
                <a:t> </a:t>
              </a:r>
              <a:r>
                <a:rPr lang="ja-JP" altLang="en-US" dirty="0" smtClean="0">
                  <a:solidFill>
                    <a:srgbClr val="0000FF"/>
                  </a:solidFill>
                  <a:latin typeface="HGP創英角ｺﾞｼｯｸUB"/>
                  <a:ea typeface="HGP創英角ｺﾞｼｯｸUB"/>
                  <a:cs typeface="HGP創英角ｺﾞｼｯｸUB"/>
                </a:rPr>
                <a:t>フィート</a:t>
              </a:r>
              <a:endParaRPr kumimoji="1" lang="ja-JP" altLang="en-US" dirty="0">
                <a:solidFill>
                  <a:srgbClr val="0000FF"/>
                </a:solidFill>
                <a:latin typeface="HGP創英角ｺﾞｼｯｸUB"/>
                <a:ea typeface="HGP創英角ｺﾞｼｯｸUB"/>
                <a:cs typeface="HGP創英角ｺﾞｼｯｸUB"/>
              </a:endParaRPr>
            </a:p>
          </p:txBody>
        </p:sp>
        <p:sp>
          <p:nvSpPr>
            <p:cNvPr id="45" name="テキスト ボックス 44"/>
            <p:cNvSpPr txBox="1"/>
            <p:nvPr/>
          </p:nvSpPr>
          <p:spPr>
            <a:xfrm>
              <a:off x="5034004" y="358310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1</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kumimoji="1" lang="en-US" altLang="ja-JP" dirty="0" smtClean="0">
                  <a:latin typeface="HGP創英角ｺﾞｼｯｸUB"/>
                  <a:ea typeface="HGP創英角ｺﾞｼｯｸUB"/>
                  <a:cs typeface="HGP創英角ｺﾞｼｯｸUB"/>
                </a:rPr>
                <a:t>30cm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6" name="テキスト ボックス 45"/>
            <p:cNvSpPr txBox="1"/>
            <p:nvPr/>
          </p:nvSpPr>
          <p:spPr>
            <a:xfrm>
              <a:off x="6042588" y="523643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2</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lang="en-US" altLang="ja-JP" dirty="0">
                  <a:latin typeface="HGP創英角ｺﾞｼｯｸUB"/>
                  <a:ea typeface="HGP創英角ｺﾞｼｯｸUB"/>
                  <a:cs typeface="HGP創英角ｺﾞｼｯｸUB"/>
                </a:rPr>
                <a:t>6</a:t>
              </a:r>
              <a:r>
                <a:rPr kumimoji="1" lang="en-US" altLang="ja-JP" dirty="0" smtClean="0">
                  <a:latin typeface="HGP創英角ｺﾞｼｯｸUB"/>
                  <a:ea typeface="HGP創英角ｺﾞｼｯｸUB"/>
                  <a:cs typeface="HGP創英角ｺﾞｼｯｸUB"/>
                </a:rPr>
                <a:t>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8" name="テキスト ボックス 47"/>
            <p:cNvSpPr txBox="1"/>
            <p:nvPr/>
          </p:nvSpPr>
          <p:spPr>
            <a:xfrm>
              <a:off x="5263459" y="1555945"/>
              <a:ext cx="2172390" cy="738664"/>
            </a:xfrm>
            <a:prstGeom prst="rect">
              <a:avLst/>
            </a:prstGeom>
            <a:noFill/>
          </p:spPr>
          <p:txBody>
            <a:bodyPr wrap="none" rtlCol="0">
              <a:spAutoFit/>
            </a:bodyPr>
            <a:lstStyle/>
            <a:p>
              <a:pPr algn="r"/>
              <a:r>
                <a:rPr kumimoji="1" lang="ja-JP" altLang="en-US" sz="1400" dirty="0" smtClean="0">
                  <a:solidFill>
                    <a:schemeClr val="bg1"/>
                  </a:solidFill>
                </a:rPr>
                <a:t>ラスト・ワン（１）・フィートを</a:t>
              </a:r>
              <a:endParaRPr kumimoji="1" lang="en-US" altLang="ja-JP" sz="1400" dirty="0" smtClean="0">
                <a:solidFill>
                  <a:schemeClr val="bg1"/>
                </a:solidFill>
              </a:endParaRPr>
            </a:p>
            <a:p>
              <a:pPr algn="r"/>
              <a:r>
                <a:rPr kumimoji="1" lang="ja-JP" altLang="en-US" sz="1400" dirty="0" smtClean="0">
                  <a:solidFill>
                    <a:schemeClr val="bg1"/>
                  </a:solidFill>
                </a:rPr>
                <a:t>乗り越えることで</a:t>
              </a:r>
              <a:r>
                <a:rPr lang="ja-JP" altLang="en-US" sz="1400" dirty="0" smtClean="0">
                  <a:solidFill>
                    <a:schemeClr val="bg1"/>
                  </a:solidFill>
                </a:rPr>
                <a:t>生まれる</a:t>
              </a:r>
              <a:endParaRPr lang="en-US" altLang="ja-JP" sz="1400" dirty="0" smtClean="0">
                <a:solidFill>
                  <a:schemeClr val="bg1"/>
                </a:solidFill>
              </a:endParaRPr>
            </a:p>
            <a:p>
              <a:pPr algn="r"/>
              <a:r>
                <a:rPr lang="ja-JP" altLang="en-US" sz="1400" dirty="0" smtClean="0">
                  <a:solidFill>
                    <a:schemeClr val="bg1"/>
                  </a:solidFill>
                </a:rPr>
                <a:t>新しい可能性</a:t>
              </a:r>
              <a:endParaRPr kumimoji="1" lang="en-US" altLang="ja-JP" sz="1400" dirty="0" smtClean="0">
                <a:solidFill>
                  <a:schemeClr val="bg1"/>
                </a:solidFill>
              </a:endParaRPr>
            </a:p>
          </p:txBody>
        </p:sp>
        <p:sp>
          <p:nvSpPr>
            <p:cNvPr id="49" name="テキスト ボックス 48"/>
            <p:cNvSpPr txBox="1"/>
            <p:nvPr/>
          </p:nvSpPr>
          <p:spPr>
            <a:xfrm>
              <a:off x="3161549" y="1460959"/>
              <a:ext cx="1415772" cy="369332"/>
            </a:xfrm>
            <a:prstGeom prst="rect">
              <a:avLst/>
            </a:prstGeom>
            <a:noFill/>
          </p:spPr>
          <p:txBody>
            <a:bodyPr wrap="none" rtlCol="0">
              <a:spAutoFit/>
            </a:bodyPr>
            <a:lstStyle/>
            <a:p>
              <a:r>
                <a:rPr kumimoji="1" lang="ja-JP" altLang="en-US" dirty="0" smtClean="0">
                  <a:solidFill>
                    <a:srgbClr val="0000FF"/>
                  </a:solidFill>
                  <a:latin typeface="HGP創英角ｺﾞｼｯｸUB"/>
                  <a:ea typeface="HGP創英角ｺﾞｼｯｸUB"/>
                  <a:cs typeface="HGP創英角ｺﾞｼｯｸUB"/>
                </a:rPr>
                <a:t>ウエアラブル</a:t>
              </a:r>
              <a:endParaRPr kumimoji="1" lang="ja-JP" altLang="en-US" dirty="0">
                <a:solidFill>
                  <a:srgbClr val="0000FF"/>
                </a:solidFill>
                <a:latin typeface="HGP創英角ｺﾞｼｯｸUB"/>
                <a:ea typeface="HGP創英角ｺﾞｼｯｸUB"/>
                <a:cs typeface="HGP創英角ｺﾞｼｯｸUB"/>
              </a:endParaRPr>
            </a:p>
          </p:txBody>
        </p:sp>
        <p:sp>
          <p:nvSpPr>
            <p:cNvPr id="50" name="テキスト ボックス 49"/>
            <p:cNvSpPr txBox="1"/>
            <p:nvPr/>
          </p:nvSpPr>
          <p:spPr>
            <a:xfrm>
              <a:off x="3161550" y="3054809"/>
              <a:ext cx="1005403"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モバイル</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sp>
          <p:nvSpPr>
            <p:cNvPr id="51" name="テキスト ボックス 50"/>
            <p:cNvSpPr txBox="1"/>
            <p:nvPr/>
          </p:nvSpPr>
          <p:spPr>
            <a:xfrm>
              <a:off x="3161550" y="4718509"/>
              <a:ext cx="1326004"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デスクトップ</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grpSp>
      <p:sp>
        <p:nvSpPr>
          <p:cNvPr id="5" name="曲折矢印 4"/>
          <p:cNvSpPr/>
          <p:nvPr/>
        </p:nvSpPr>
        <p:spPr>
          <a:xfrm rot="16200000" flipH="1">
            <a:off x="1516302" y="1447292"/>
            <a:ext cx="429557" cy="1385530"/>
          </a:xfrm>
          <a:prstGeom prst="bentArrow">
            <a:avLst>
              <a:gd name="adj1" fmla="val 48763"/>
              <a:gd name="adj2" fmla="val 50000"/>
              <a:gd name="adj3" fmla="val 27970"/>
              <a:gd name="adj4" fmla="val 45730"/>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角丸四角形 5"/>
          <p:cNvSpPr/>
          <p:nvPr/>
        </p:nvSpPr>
        <p:spPr>
          <a:xfrm>
            <a:off x="211371" y="2452422"/>
            <a:ext cx="2134640" cy="432708"/>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さらなる小型化</a:t>
            </a:r>
            <a:endParaRPr kumimoji="1" lang="ja-JP" altLang="en-US" sz="1200" dirty="0">
              <a:solidFill>
                <a:srgbClr val="FFFFFF"/>
              </a:solidFill>
              <a:latin typeface="ＭＳ Ｐゴシック"/>
              <a:ea typeface="ＭＳ Ｐゴシック"/>
              <a:cs typeface="ＭＳ Ｐゴシック"/>
            </a:endParaRPr>
          </a:p>
        </p:txBody>
      </p:sp>
      <p:grpSp>
        <p:nvGrpSpPr>
          <p:cNvPr id="10" name="グループ化 9"/>
          <p:cNvGrpSpPr/>
          <p:nvPr/>
        </p:nvGrpSpPr>
        <p:grpSpPr>
          <a:xfrm>
            <a:off x="337151" y="2982717"/>
            <a:ext cx="1865908" cy="1246714"/>
            <a:chOff x="337151" y="2982717"/>
            <a:chExt cx="1865908" cy="1246714"/>
          </a:xfrm>
        </p:grpSpPr>
        <p:sp>
          <p:nvSpPr>
            <p:cNvPr id="8" name="下矢印 7"/>
            <p:cNvSpPr/>
            <p:nvPr/>
          </p:nvSpPr>
          <p:spPr>
            <a:xfrm>
              <a:off x="1038315" y="2982717"/>
              <a:ext cx="463580" cy="215565"/>
            </a:xfrm>
            <a:prstGeom prst="downArrow">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角丸四角形 42"/>
            <p:cNvSpPr/>
            <p:nvPr/>
          </p:nvSpPr>
          <p:spPr>
            <a:xfrm>
              <a:off x="337151" y="3470907"/>
              <a:ext cx="1865908" cy="344055"/>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体内へ</a:t>
              </a:r>
              <a:endParaRPr kumimoji="1" lang="ja-JP" altLang="en-US" sz="1200" dirty="0">
                <a:solidFill>
                  <a:srgbClr val="FFFFFF"/>
                </a:solidFill>
                <a:latin typeface="ＭＳ Ｐゴシック"/>
                <a:ea typeface="ＭＳ Ｐゴシック"/>
                <a:cs typeface="ＭＳ Ｐゴシック"/>
              </a:endParaRPr>
            </a:p>
          </p:txBody>
        </p:sp>
        <p:sp>
          <p:nvSpPr>
            <p:cNvPr id="52" name="角丸四角形 51"/>
            <p:cNvSpPr/>
            <p:nvPr/>
          </p:nvSpPr>
          <p:spPr>
            <a:xfrm>
              <a:off x="337151" y="3885376"/>
              <a:ext cx="1865908" cy="344055"/>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モノに内蔵</a:t>
              </a: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63414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7.40741E-7 L 0.12934 0.00255 " pathEditMode="relative" rAng="0" ptsTypes="AA">
                                      <p:cBhvr>
                                        <p:cTn id="6" dur="2000" fill="hold"/>
                                        <p:tgtEl>
                                          <p:spTgt spid="4"/>
                                        </p:tgtEl>
                                        <p:attrNameLst>
                                          <p:attrName>ppt_x</p:attrName>
                                          <p:attrName>ppt_y</p:attrName>
                                        </p:attrNameLst>
                                      </p:cBhvr>
                                      <p:rCtr x="6458" y="116"/>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ウェアラブルデバイスの進化</a:t>
            </a:r>
            <a:endParaRPr kumimoji="1" lang="ja-JP" altLang="en-US" dirty="0"/>
          </a:p>
        </p:txBody>
      </p:sp>
      <p:sp>
        <p:nvSpPr>
          <p:cNvPr id="2" name="スライド番号プレースホルダー 1"/>
          <p:cNvSpPr>
            <a:spLocks noGrp="1"/>
          </p:cNvSpPr>
          <p:nvPr>
            <p:ph type="sldNum" sz="quarter" idx="4294967295"/>
          </p:nvPr>
        </p:nvSpPr>
        <p:spPr>
          <a:xfrm>
            <a:off x="6932246" y="6651702"/>
            <a:ext cx="2133600" cy="217800"/>
          </a:xfrm>
          <a:prstGeom prst="rect">
            <a:avLst/>
          </a:prstGeom>
        </p:spPr>
        <p:txBody>
          <a:bodyPr/>
          <a:lstStyle/>
          <a:p>
            <a:fld id="{8FF8CC5D-A65D-5946-99B5-645367A967AD}" type="slidenum">
              <a:rPr kumimoji="1" lang="ja-JP" altLang="en-US" smtClean="0"/>
              <a:t>37</a:t>
            </a:fld>
            <a:endParaRPr kumimoji="1" lang="ja-JP" altLang="en-US"/>
          </a:p>
        </p:txBody>
      </p:sp>
      <p:grpSp>
        <p:nvGrpSpPr>
          <p:cNvPr id="4" name="図形グループ 3"/>
          <p:cNvGrpSpPr/>
          <p:nvPr/>
        </p:nvGrpSpPr>
        <p:grpSpPr>
          <a:xfrm>
            <a:off x="554805" y="1064475"/>
            <a:ext cx="8166900" cy="2975078"/>
            <a:chOff x="554805" y="1064475"/>
            <a:chExt cx="8166900" cy="2975078"/>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330" y="1555685"/>
              <a:ext cx="2619375"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647" y="2220278"/>
              <a:ext cx="2514600" cy="1819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05" y="1064475"/>
              <a:ext cx="1924050" cy="2381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右矢印 5"/>
            <p:cNvSpPr/>
            <p:nvPr/>
          </p:nvSpPr>
          <p:spPr>
            <a:xfrm>
              <a:off x="4690334" y="1709737"/>
              <a:ext cx="946673" cy="1416172"/>
            </a:xfrm>
            <a:prstGeom prst="right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6" name="角丸四角形 14"/>
          <p:cNvSpPr>
            <a:spLocks noChangeArrowheads="1"/>
          </p:cNvSpPr>
          <p:nvPr/>
        </p:nvSpPr>
        <p:spPr bwMode="auto">
          <a:xfrm>
            <a:off x="6057571" y="4471674"/>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モバイル通信ネットワークの進化</a:t>
            </a:r>
            <a:endParaRPr lang="en-US" altLang="ja-JP" sz="1400" dirty="0">
              <a:solidFill>
                <a:schemeClr val="bg1"/>
              </a:solidFill>
            </a:endParaRPr>
          </a:p>
        </p:txBody>
      </p:sp>
      <p:sp>
        <p:nvSpPr>
          <p:cNvPr id="17" name="角丸四角形 14"/>
          <p:cNvSpPr>
            <a:spLocks noChangeArrowheads="1"/>
          </p:cNvSpPr>
          <p:nvPr/>
        </p:nvSpPr>
        <p:spPr bwMode="auto">
          <a:xfrm>
            <a:off x="554804" y="4471674"/>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en-US" altLang="ja-JP" sz="1400" dirty="0" smtClean="0">
                <a:solidFill>
                  <a:schemeClr val="bg1"/>
                </a:solidFill>
              </a:rPr>
              <a:t>HW</a:t>
            </a:r>
            <a:r>
              <a:rPr lang="ja-JP" altLang="en-US" sz="1400" dirty="0" smtClean="0">
                <a:solidFill>
                  <a:schemeClr val="bg1"/>
                </a:solidFill>
              </a:rPr>
              <a:t>技術</a:t>
            </a:r>
            <a:r>
              <a:rPr lang="ja-JP" altLang="en-US" sz="1400" dirty="0">
                <a:solidFill>
                  <a:schemeClr val="bg1"/>
                </a:solidFill>
              </a:rPr>
              <a:t>の</a:t>
            </a:r>
            <a:r>
              <a:rPr lang="ja-JP" altLang="en-US" sz="1400" dirty="0" smtClean="0">
                <a:solidFill>
                  <a:schemeClr val="bg1"/>
                </a:solidFill>
              </a:rPr>
              <a:t>進化</a:t>
            </a:r>
            <a:endParaRPr lang="en-US" altLang="ja-JP" sz="1400" dirty="0" smtClean="0">
              <a:solidFill>
                <a:schemeClr val="bg1"/>
              </a:solidFill>
            </a:endParaRPr>
          </a:p>
          <a:p>
            <a:pPr algn="ctr"/>
            <a:r>
              <a:rPr lang="ja-JP" altLang="en-US" sz="1400" dirty="0" smtClean="0">
                <a:solidFill>
                  <a:schemeClr val="bg1"/>
                </a:solidFill>
              </a:rPr>
              <a:t>（</a:t>
            </a:r>
            <a:r>
              <a:rPr lang="ja-JP" altLang="en-US" sz="1400" dirty="0">
                <a:solidFill>
                  <a:schemeClr val="bg1"/>
                </a:solidFill>
              </a:rPr>
              <a:t>小型化・高機能化・省電力化）</a:t>
            </a:r>
            <a:endParaRPr lang="en-US" altLang="ja-JP" sz="1400" dirty="0">
              <a:solidFill>
                <a:schemeClr val="bg1"/>
              </a:solidFill>
            </a:endParaRPr>
          </a:p>
        </p:txBody>
      </p:sp>
      <p:sp>
        <p:nvSpPr>
          <p:cNvPr id="18" name="角丸四角形 14"/>
          <p:cNvSpPr>
            <a:spLocks noChangeArrowheads="1"/>
          </p:cNvSpPr>
          <p:nvPr/>
        </p:nvSpPr>
        <p:spPr bwMode="auto">
          <a:xfrm>
            <a:off x="3306188" y="4471674"/>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センサー技術の進化</a:t>
            </a:r>
            <a:endParaRPr lang="en-US" altLang="ja-JP" sz="1400" dirty="0">
              <a:solidFill>
                <a:schemeClr val="bg1"/>
              </a:solidFill>
            </a:endParaRPr>
          </a:p>
        </p:txBody>
      </p:sp>
      <p:sp>
        <p:nvSpPr>
          <p:cNvPr id="19" name="角丸四角形 14"/>
          <p:cNvSpPr>
            <a:spLocks noChangeArrowheads="1"/>
          </p:cNvSpPr>
          <p:nvPr/>
        </p:nvSpPr>
        <p:spPr bwMode="auto">
          <a:xfrm>
            <a:off x="6057570" y="5497237"/>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クラウドの</a:t>
            </a:r>
            <a:r>
              <a:rPr lang="ja-JP" altLang="en-US" sz="1400" dirty="0" smtClean="0">
                <a:solidFill>
                  <a:schemeClr val="bg1"/>
                </a:solidFill>
              </a:rPr>
              <a:t>進化</a:t>
            </a:r>
            <a:endParaRPr lang="en-US" altLang="ja-JP" sz="1400" dirty="0" smtClean="0">
              <a:solidFill>
                <a:schemeClr val="bg1"/>
              </a:solidFill>
            </a:endParaRPr>
          </a:p>
          <a:p>
            <a:pPr algn="ctr"/>
            <a:r>
              <a:rPr lang="ja-JP" altLang="en-US" sz="1400" dirty="0" smtClean="0">
                <a:solidFill>
                  <a:schemeClr val="bg1"/>
                </a:solidFill>
              </a:rPr>
              <a:t>（</a:t>
            </a:r>
            <a:r>
              <a:rPr lang="ja-JP" altLang="en-US" sz="1400" dirty="0">
                <a:solidFill>
                  <a:schemeClr val="bg1"/>
                </a:solidFill>
              </a:rPr>
              <a:t>バックエンド処理）</a:t>
            </a:r>
            <a:endParaRPr lang="en-US" altLang="ja-JP" sz="1400" dirty="0">
              <a:solidFill>
                <a:schemeClr val="bg1"/>
              </a:solidFill>
            </a:endParaRPr>
          </a:p>
        </p:txBody>
      </p:sp>
      <p:sp>
        <p:nvSpPr>
          <p:cNvPr id="20" name="角丸四角形 14"/>
          <p:cNvSpPr>
            <a:spLocks noChangeArrowheads="1"/>
          </p:cNvSpPr>
          <p:nvPr/>
        </p:nvSpPr>
        <p:spPr bwMode="auto">
          <a:xfrm>
            <a:off x="554803" y="5497237"/>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入力方法の</a:t>
            </a:r>
            <a:r>
              <a:rPr lang="ja-JP" altLang="en-US" sz="1400" dirty="0" smtClean="0">
                <a:solidFill>
                  <a:schemeClr val="bg1"/>
                </a:solidFill>
              </a:rPr>
              <a:t>進化</a:t>
            </a:r>
            <a:endParaRPr lang="en-US" altLang="ja-JP" sz="1400" dirty="0" smtClean="0">
              <a:solidFill>
                <a:schemeClr val="bg1"/>
              </a:solidFill>
            </a:endParaRPr>
          </a:p>
          <a:p>
            <a:pPr algn="ctr"/>
            <a:r>
              <a:rPr lang="ja-JP" altLang="en-US" sz="1400" dirty="0" smtClean="0">
                <a:solidFill>
                  <a:schemeClr val="bg1"/>
                </a:solidFill>
              </a:rPr>
              <a:t>（</a:t>
            </a:r>
            <a:r>
              <a:rPr lang="ja-JP" altLang="en-US" sz="1400" dirty="0">
                <a:solidFill>
                  <a:schemeClr val="bg1"/>
                </a:solidFill>
              </a:rPr>
              <a:t>音声認識、タッチスクリーン）</a:t>
            </a:r>
            <a:endParaRPr lang="en-US" altLang="ja-JP" sz="1400" dirty="0">
              <a:solidFill>
                <a:schemeClr val="bg1"/>
              </a:solidFill>
            </a:endParaRPr>
          </a:p>
        </p:txBody>
      </p:sp>
      <p:sp>
        <p:nvSpPr>
          <p:cNvPr id="21" name="角丸四角形 14"/>
          <p:cNvSpPr>
            <a:spLocks noChangeArrowheads="1"/>
          </p:cNvSpPr>
          <p:nvPr/>
        </p:nvSpPr>
        <p:spPr bwMode="auto">
          <a:xfrm>
            <a:off x="3306187" y="5497237"/>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lang="ja-JP" altLang="en-US" sz="1400" dirty="0">
                <a:solidFill>
                  <a:schemeClr val="bg1"/>
                </a:solidFill>
              </a:rPr>
              <a:t>スマートフォンの</a:t>
            </a:r>
            <a:r>
              <a:rPr lang="ja-JP" altLang="en-US" sz="1400" dirty="0" smtClean="0">
                <a:solidFill>
                  <a:schemeClr val="bg1"/>
                </a:solidFill>
              </a:rPr>
              <a:t>普及</a:t>
            </a:r>
            <a:endParaRPr lang="en-US" altLang="ja-JP" sz="1400" dirty="0" smtClean="0">
              <a:solidFill>
                <a:schemeClr val="bg1"/>
              </a:solidFill>
            </a:endParaRPr>
          </a:p>
          <a:p>
            <a:pPr algn="ctr">
              <a:spcBef>
                <a:spcPct val="20000"/>
              </a:spcBef>
              <a:defRPr/>
            </a:pPr>
            <a:r>
              <a:rPr lang="ja-JP" altLang="en-US" sz="1400" dirty="0" smtClean="0">
                <a:solidFill>
                  <a:schemeClr val="bg1"/>
                </a:solidFill>
              </a:rPr>
              <a:t>（</a:t>
            </a:r>
            <a:r>
              <a:rPr lang="ja-JP" altLang="en-US" sz="1400" dirty="0">
                <a:solidFill>
                  <a:schemeClr val="bg1"/>
                </a:solidFill>
              </a:rPr>
              <a:t>通信中継デバイスとして）</a:t>
            </a:r>
            <a:endParaRPr kumimoji="0" lang="en-US" altLang="ja-JP" sz="1400" dirty="0">
              <a:solidFill>
                <a:schemeClr val="bg1"/>
              </a:solidFill>
            </a:endParaRPr>
          </a:p>
        </p:txBody>
      </p:sp>
    </p:spTree>
    <p:extLst>
      <p:ext uri="{BB962C8B-B14F-4D97-AF65-F5344CB8AC3E}">
        <p14:creationId xmlns:p14="http://schemas.microsoft.com/office/powerpoint/2010/main" val="286091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1"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1"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1"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1"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7" grpId="1" animBg="1"/>
      <p:bldP spid="18" grpId="1" animBg="1"/>
      <p:bldP spid="19" grpId="1" animBg="1"/>
      <p:bldP spid="20" grpId="1" animBg="1"/>
      <p:bldP spid="2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36580" y="3503524"/>
            <a:ext cx="2120900" cy="1325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6262037" y="1978107"/>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眼鏡</a:t>
            </a:r>
            <a:endParaRPr kumimoji="1" lang="ja-JP" altLang="en-US" sz="1600" dirty="0">
              <a:solidFill>
                <a:srgbClr val="FFFFFF"/>
              </a:solidFill>
              <a:latin typeface="ＭＳ Ｐゴシック"/>
              <a:ea typeface="ＭＳ Ｐゴシック"/>
              <a:cs typeface="ＭＳ Ｐゴシック"/>
            </a:endParaRPr>
          </a:p>
        </p:txBody>
      </p:sp>
      <p:sp>
        <p:nvSpPr>
          <p:cNvPr id="13" name="角丸四角形 12"/>
          <p:cNvSpPr/>
          <p:nvPr/>
        </p:nvSpPr>
        <p:spPr>
          <a:xfrm>
            <a:off x="6262033" y="3387396"/>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腕時計</a:t>
            </a:r>
            <a:endParaRPr kumimoji="1" lang="ja-JP" altLang="en-US" sz="1600" dirty="0">
              <a:solidFill>
                <a:srgbClr val="FFFFFF"/>
              </a:solidFill>
              <a:latin typeface="ＭＳ Ｐゴシック"/>
              <a:ea typeface="ＭＳ Ｐゴシック"/>
              <a:cs typeface="ＭＳ Ｐゴシック"/>
            </a:endParaRPr>
          </a:p>
        </p:txBody>
      </p:sp>
      <p:sp>
        <p:nvSpPr>
          <p:cNvPr id="14" name="角丸四角形 13"/>
          <p:cNvSpPr/>
          <p:nvPr/>
        </p:nvSpPr>
        <p:spPr>
          <a:xfrm>
            <a:off x="6262033" y="3865387"/>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指輪</a:t>
            </a:r>
            <a:endParaRPr kumimoji="1" lang="ja-JP" altLang="en-US" sz="1600" dirty="0">
              <a:solidFill>
                <a:srgbClr val="FFFFFF"/>
              </a:solidFill>
              <a:latin typeface="ＭＳ Ｐゴシック"/>
              <a:ea typeface="ＭＳ Ｐゴシック"/>
              <a:cs typeface="ＭＳ Ｐゴシック"/>
            </a:endParaRPr>
          </a:p>
        </p:txBody>
      </p:sp>
      <p:sp>
        <p:nvSpPr>
          <p:cNvPr id="15" name="角丸四角形 14"/>
          <p:cNvSpPr/>
          <p:nvPr/>
        </p:nvSpPr>
        <p:spPr>
          <a:xfrm>
            <a:off x="6262038" y="435849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ベルト</a:t>
            </a:r>
            <a:endParaRPr kumimoji="1" lang="ja-JP" altLang="en-US" sz="1600" dirty="0">
              <a:solidFill>
                <a:srgbClr val="FFFFFF"/>
              </a:solidFill>
              <a:latin typeface="ＭＳ Ｐゴシック"/>
              <a:ea typeface="ＭＳ Ｐゴシック"/>
              <a:cs typeface="ＭＳ Ｐゴシック"/>
            </a:endParaRPr>
          </a:p>
        </p:txBody>
      </p:sp>
      <p:sp>
        <p:nvSpPr>
          <p:cNvPr id="16" name="角丸四角形 15"/>
          <p:cNvSpPr/>
          <p:nvPr/>
        </p:nvSpPr>
        <p:spPr>
          <a:xfrm>
            <a:off x="6262033" y="4833283"/>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靴</a:t>
            </a:r>
            <a:endParaRPr kumimoji="1" lang="ja-JP" altLang="en-US" sz="1600" dirty="0">
              <a:solidFill>
                <a:srgbClr val="FFFFFF"/>
              </a:solidFill>
              <a:latin typeface="ＭＳ Ｐゴシック"/>
              <a:ea typeface="ＭＳ Ｐゴシック"/>
              <a:cs typeface="ＭＳ Ｐゴシック"/>
            </a:endParaRPr>
          </a:p>
        </p:txBody>
      </p:sp>
      <p:sp>
        <p:nvSpPr>
          <p:cNvPr id="17" name="角丸四角形 16"/>
          <p:cNvSpPr/>
          <p:nvPr/>
        </p:nvSpPr>
        <p:spPr>
          <a:xfrm>
            <a:off x="6262038" y="1498067"/>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帽子</a:t>
            </a:r>
            <a:endParaRPr kumimoji="1" lang="ja-JP" altLang="en-US" sz="1600" dirty="0">
              <a:solidFill>
                <a:srgbClr val="FFFFFF"/>
              </a:solidFill>
              <a:latin typeface="ＭＳ Ｐゴシック"/>
              <a:ea typeface="ＭＳ Ｐゴシック"/>
              <a:cs typeface="ＭＳ Ｐゴシック"/>
            </a:endParaRPr>
          </a:p>
        </p:txBody>
      </p:sp>
      <p:sp>
        <p:nvSpPr>
          <p:cNvPr id="18" name="角丸四角形 17"/>
          <p:cNvSpPr/>
          <p:nvPr/>
        </p:nvSpPr>
        <p:spPr>
          <a:xfrm>
            <a:off x="6262035" y="2921072"/>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衣服</a:t>
            </a:r>
            <a:endParaRPr kumimoji="1" lang="ja-JP" altLang="en-US" sz="1600" dirty="0">
              <a:solidFill>
                <a:srgbClr val="FFFFFF"/>
              </a:solidFill>
              <a:latin typeface="ＭＳ Ｐゴシック"/>
              <a:ea typeface="ＭＳ Ｐゴシック"/>
              <a:cs typeface="ＭＳ Ｐゴシック"/>
            </a:endParaRPr>
          </a:p>
        </p:txBody>
      </p:sp>
      <p:sp>
        <p:nvSpPr>
          <p:cNvPr id="19" name="角丸四角形 18"/>
          <p:cNvSpPr/>
          <p:nvPr/>
        </p:nvSpPr>
        <p:spPr>
          <a:xfrm>
            <a:off x="6262038" y="2453444"/>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コンタクトレンズ</a:t>
            </a:r>
            <a:endParaRPr kumimoji="1" lang="ja-JP" altLang="en-US" sz="1600" dirty="0">
              <a:solidFill>
                <a:srgbClr val="FFFFFF"/>
              </a:solidFill>
              <a:latin typeface="ＭＳ Ｐゴシック"/>
              <a:ea typeface="ＭＳ Ｐゴシック"/>
              <a:cs typeface="ＭＳ Ｐゴシック"/>
            </a:endParaRPr>
          </a:p>
        </p:txBody>
      </p:sp>
      <p:grpSp>
        <p:nvGrpSpPr>
          <p:cNvPr id="6" name="グループ化 5"/>
          <p:cNvGrpSpPr/>
          <p:nvPr/>
        </p:nvGrpSpPr>
        <p:grpSpPr>
          <a:xfrm>
            <a:off x="3165642" y="951827"/>
            <a:ext cx="2919663" cy="3465100"/>
            <a:chOff x="3165642" y="951827"/>
            <a:chExt cx="2919663" cy="3465100"/>
          </a:xfrm>
        </p:grpSpPr>
        <p:sp>
          <p:nvSpPr>
            <p:cNvPr id="4" name="角丸四角形 3"/>
            <p:cNvSpPr/>
            <p:nvPr/>
          </p:nvSpPr>
          <p:spPr>
            <a:xfrm>
              <a:off x="3165642" y="951827"/>
              <a:ext cx="2919663" cy="3465100"/>
            </a:xfrm>
            <a:prstGeom prst="roundRect">
              <a:avLst>
                <a:gd name="adj" fmla="val 4030"/>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t" anchorCtr="1"/>
            <a:lstStyle/>
            <a:p>
              <a:pPr algn="ctr"/>
              <a:r>
                <a:rPr kumimoji="1" lang="ja-JP" altLang="en-US" sz="2000" dirty="0" smtClean="0">
                  <a:solidFill>
                    <a:srgbClr val="FFFFFF"/>
                  </a:solidFill>
                  <a:latin typeface="ＭＳ Ｐゴシック"/>
                  <a:ea typeface="ＭＳ Ｐゴシック"/>
                  <a:cs typeface="ＭＳ Ｐゴシック"/>
                </a:rPr>
                <a:t>パーソナルアシスタンス</a:t>
              </a:r>
              <a:endParaRPr kumimoji="1" lang="ja-JP" altLang="en-US" sz="2000" dirty="0">
                <a:solidFill>
                  <a:srgbClr val="FFFFFF"/>
                </a:solidFill>
                <a:latin typeface="ＭＳ Ｐゴシック"/>
                <a:ea typeface="ＭＳ Ｐゴシック"/>
                <a:cs typeface="ＭＳ Ｐゴシック"/>
              </a:endParaRPr>
            </a:p>
          </p:txBody>
        </p:sp>
        <p:sp>
          <p:nvSpPr>
            <p:cNvPr id="20" name="右矢印 19"/>
            <p:cNvSpPr/>
            <p:nvPr/>
          </p:nvSpPr>
          <p:spPr>
            <a:xfrm>
              <a:off x="3425318" y="1384978"/>
              <a:ext cx="2333296" cy="1342181"/>
            </a:xfrm>
            <a:prstGeom prst="rightArrow">
              <a:avLst>
                <a:gd name="adj1" fmla="val 66210"/>
                <a:gd name="adj2" fmla="val 31396"/>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cs typeface="ＭＳ Ｐゴシック"/>
                </a:rPr>
                <a:t>操作</a:t>
              </a:r>
              <a:r>
                <a:rPr kumimoji="1"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　</a:t>
              </a:r>
              <a:endParaRPr lang="en-US" altLang="ja-JP" sz="1200" dirty="0" smtClean="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・音声入力、</a:t>
              </a:r>
              <a:r>
                <a:rPr kumimoji="1" lang="ja-JP" altLang="en-US" sz="1200" dirty="0" smtClean="0">
                  <a:solidFill>
                    <a:srgbClr val="FFFFFF"/>
                  </a:solidFill>
                  <a:latin typeface="ＭＳ Ｐゴシック"/>
                  <a:ea typeface="ＭＳ Ｐゴシック"/>
                  <a:cs typeface="ＭＳ Ｐゴシック"/>
                </a:rPr>
                <a:t>ジェスチャ</a:t>
              </a:r>
              <a:endParaRPr lang="en-US" altLang="ja-JP" sz="1200" dirty="0">
                <a:solidFill>
                  <a:srgbClr val="FFFFFF"/>
                </a:solidFill>
                <a:latin typeface="ＭＳ Ｐゴシック"/>
                <a:ea typeface="ＭＳ Ｐゴシック"/>
                <a:cs typeface="ＭＳ Ｐゴシック"/>
              </a:endParaRPr>
            </a:p>
            <a:p>
              <a:r>
                <a:rPr kumimoji="1" lang="en-US" altLang="ja-JP" sz="1200" dirty="0" smtClean="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情報</a:t>
              </a:r>
              <a:r>
                <a:rPr kumimoji="1" lang="en-US" altLang="ja-JP" sz="1200" dirty="0" smtClean="0">
                  <a:solidFill>
                    <a:srgbClr val="FFFFFF"/>
                  </a:solidFill>
                  <a:latin typeface="ＭＳ Ｐゴシック"/>
                  <a:ea typeface="ＭＳ Ｐゴシック"/>
                  <a:cs typeface="ＭＳ Ｐゴシック"/>
                </a:rPr>
                <a:t>】</a:t>
              </a:r>
            </a:p>
            <a:p>
              <a:r>
                <a:rPr lang="ja-JP" altLang="en-US" sz="1200" dirty="0" smtClean="0">
                  <a:solidFill>
                    <a:srgbClr val="FFFFFF"/>
                  </a:solidFill>
                  <a:latin typeface="ＭＳ Ｐゴシック"/>
                  <a:ea typeface="ＭＳ Ｐゴシック"/>
                  <a:cs typeface="ＭＳ Ｐゴシック"/>
                </a:rPr>
                <a:t>・通知、情報フィードバック</a:t>
              </a:r>
              <a:endParaRPr kumimoji="1" lang="en-US" altLang="ja-JP" sz="1200" dirty="0" smtClean="0">
                <a:solidFill>
                  <a:srgbClr val="FFFFFF"/>
                </a:solidFill>
                <a:latin typeface="ＭＳ Ｐゴシック"/>
                <a:ea typeface="ＭＳ Ｐゴシック"/>
                <a:cs typeface="ＭＳ Ｐゴシック"/>
              </a:endParaRPr>
            </a:p>
          </p:txBody>
        </p:sp>
        <p:sp>
          <p:nvSpPr>
            <p:cNvPr id="21" name="左矢印 20"/>
            <p:cNvSpPr/>
            <p:nvPr/>
          </p:nvSpPr>
          <p:spPr>
            <a:xfrm>
              <a:off x="3425318" y="2568150"/>
              <a:ext cx="2333296" cy="1759674"/>
            </a:xfrm>
            <a:prstGeom prst="leftArrow">
              <a:avLst>
                <a:gd name="adj1" fmla="val 76316"/>
                <a:gd name="adj2" fmla="val 2505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情報提供</a:t>
              </a:r>
              <a:r>
                <a:rPr kumimoji="1" lang="en-US" altLang="ja-JP" sz="1200" dirty="0" smtClean="0">
                  <a:solidFill>
                    <a:srgbClr val="FFFFFF"/>
                  </a:solidFill>
                  <a:latin typeface="ＭＳ Ｐゴシック"/>
                  <a:ea typeface="ＭＳ Ｐゴシック"/>
                  <a:cs typeface="ＭＳ Ｐゴシック"/>
                </a:rPr>
                <a:t>】</a:t>
              </a:r>
            </a:p>
            <a:p>
              <a:r>
                <a:rPr kumimoji="1" lang="ja-JP" altLang="en-US" sz="1200" dirty="0" smtClean="0">
                  <a:solidFill>
                    <a:srgbClr val="FFFFFF"/>
                  </a:solidFill>
                  <a:latin typeface="ＭＳ Ｐゴシック"/>
                  <a:ea typeface="ＭＳ Ｐゴシック"/>
                  <a:cs typeface="ＭＳ Ｐゴシック"/>
                </a:rPr>
                <a:t>着信、メール、メッセージ</a:t>
              </a:r>
              <a:endParaRPr kumimoji="1" lang="en-US" altLang="ja-JP" sz="1200" dirty="0" smtClean="0">
                <a:solidFill>
                  <a:srgbClr val="FFFFFF"/>
                </a:solidFill>
                <a:latin typeface="ＭＳ Ｐゴシック"/>
                <a:ea typeface="ＭＳ Ｐゴシック"/>
                <a:cs typeface="ＭＳ Ｐゴシック"/>
              </a:endParaRPr>
            </a:p>
            <a:p>
              <a:r>
                <a:rPr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音声</a:t>
              </a:r>
              <a:r>
                <a:rPr lang="ja-JP" altLang="en-US" sz="1200" dirty="0">
                  <a:solidFill>
                    <a:srgbClr val="FFFFFF"/>
                  </a:solidFill>
                  <a:latin typeface="ＭＳ Ｐゴシック"/>
                  <a:ea typeface="ＭＳ Ｐゴシック"/>
                  <a:cs typeface="ＭＳ Ｐゴシック"/>
                </a:rPr>
                <a:t>インターフェース</a:t>
              </a:r>
              <a:r>
                <a:rPr lang="en-US" altLang="ja-JP" sz="1200" dirty="0" smtClean="0">
                  <a:solidFill>
                    <a:srgbClr val="FFFFFF"/>
                  </a:solidFill>
                  <a:latin typeface="ＭＳ Ｐゴシック"/>
                  <a:ea typeface="ＭＳ Ｐゴシック"/>
                  <a:cs typeface="ＭＳ Ｐゴシック"/>
                </a:rPr>
                <a:t>】</a:t>
              </a:r>
              <a:endParaRPr kumimoji="1" lang="en-US" altLang="ja-JP" sz="1200" dirty="0" smtClean="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cs typeface="ＭＳ Ｐゴシック"/>
                </a:rPr>
                <a:t>通話・音楽再生</a:t>
              </a:r>
              <a:endParaRPr lang="en-US" altLang="ja-JP" sz="1200" dirty="0" smtClean="0">
                <a:solidFill>
                  <a:srgbClr val="FFFFFF"/>
                </a:solidFill>
                <a:latin typeface="ＭＳ Ｐゴシック"/>
                <a:cs typeface="ＭＳ Ｐゴシック"/>
              </a:endParaRPr>
            </a:p>
            <a:p>
              <a:r>
                <a:rPr lang="en-US" altLang="ja-JP" sz="1200" dirty="0" smtClean="0">
                  <a:solidFill>
                    <a:srgbClr val="FFFFFF"/>
                  </a:solidFill>
                  <a:latin typeface="ＭＳ Ｐゴシック"/>
                  <a:cs typeface="ＭＳ Ｐゴシック"/>
                </a:rPr>
                <a:t>【</a:t>
              </a:r>
              <a:r>
                <a:rPr lang="ja-JP" altLang="en-US" sz="1200" dirty="0" smtClean="0">
                  <a:solidFill>
                    <a:srgbClr val="FFFFFF"/>
                  </a:solidFill>
                  <a:latin typeface="ＭＳ Ｐゴシック"/>
                  <a:cs typeface="ＭＳ Ｐゴシック"/>
                </a:rPr>
                <a:t>情報表示</a:t>
              </a:r>
              <a:r>
                <a:rPr lang="en-US" altLang="ja-JP" sz="1200" dirty="0" smtClean="0">
                  <a:solidFill>
                    <a:srgbClr val="FFFFFF"/>
                  </a:solidFill>
                  <a:latin typeface="ＭＳ Ｐゴシック"/>
                  <a:cs typeface="ＭＳ Ｐゴシック"/>
                </a:rPr>
                <a:t>】</a:t>
              </a:r>
            </a:p>
            <a:p>
              <a:r>
                <a:rPr lang="ja-JP" altLang="en-US" sz="1200" dirty="0" smtClean="0">
                  <a:solidFill>
                    <a:srgbClr val="FFFFFF"/>
                  </a:solidFill>
                  <a:latin typeface="ＭＳ Ｐゴシック"/>
                  <a:cs typeface="ＭＳ Ｐゴシック"/>
                </a:rPr>
                <a:t>ナビ、チケット</a:t>
              </a:r>
              <a:endParaRPr lang="en-US" altLang="ja-JP" sz="1200" dirty="0" smtClean="0">
                <a:solidFill>
                  <a:srgbClr val="FFFFFF"/>
                </a:solidFill>
                <a:latin typeface="ＭＳ Ｐゴシック"/>
                <a:cs typeface="ＭＳ Ｐゴシック"/>
              </a:endParaRPr>
            </a:p>
          </p:txBody>
        </p:sp>
      </p:grpSp>
      <p:grpSp>
        <p:nvGrpSpPr>
          <p:cNvPr id="2" name="図形グループ 1"/>
          <p:cNvGrpSpPr/>
          <p:nvPr/>
        </p:nvGrpSpPr>
        <p:grpSpPr>
          <a:xfrm>
            <a:off x="1253344" y="1785523"/>
            <a:ext cx="710585" cy="1470946"/>
            <a:chOff x="1305189" y="2570455"/>
            <a:chExt cx="969964" cy="2007872"/>
          </a:xfrm>
        </p:grpSpPr>
        <p:sp>
          <p:nvSpPr>
            <p:cNvPr id="22" name="円/楕円 2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3" name="角丸四角形 32"/>
          <p:cNvSpPr/>
          <p:nvPr/>
        </p:nvSpPr>
        <p:spPr>
          <a:xfrm>
            <a:off x="6262038" y="5315883"/>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a:t>
            </a:r>
            <a:endParaRPr kumimoji="1" lang="en-US" altLang="ja-JP" sz="1600" dirty="0" smtClean="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948078" y="3564366"/>
            <a:ext cx="1697901" cy="1200328"/>
          </a:xfrm>
          <a:prstGeom prst="rect">
            <a:avLst/>
          </a:prstGeom>
          <a:noFill/>
        </p:spPr>
        <p:txBody>
          <a:bodyPr wrap="none" rtlCol="0">
            <a:spAutoFit/>
          </a:bodyPr>
          <a:lstStyle/>
          <a:p>
            <a:pPr marL="285750" indent="-285750">
              <a:buFont typeface="Wingdings" charset="2"/>
              <a:buChar char="v"/>
            </a:pPr>
            <a:r>
              <a:rPr kumimoji="1" lang="ja-JP" altLang="en-US" sz="2400" dirty="0" smtClean="0">
                <a:solidFill>
                  <a:srgbClr val="0000FF"/>
                </a:solidFill>
              </a:rPr>
              <a:t>身体密着</a:t>
            </a:r>
            <a:endParaRPr kumimoji="1" lang="en-US" altLang="ja-JP" sz="2400" dirty="0" smtClean="0">
              <a:solidFill>
                <a:srgbClr val="0000FF"/>
              </a:solidFill>
            </a:endParaRPr>
          </a:p>
          <a:p>
            <a:pPr marL="285750" indent="-285750">
              <a:buFont typeface="Wingdings" charset="2"/>
              <a:buChar char="v"/>
            </a:pPr>
            <a:r>
              <a:rPr lang="ja-JP" altLang="en-US" sz="2400" dirty="0" smtClean="0">
                <a:solidFill>
                  <a:srgbClr val="0000FF"/>
                </a:solidFill>
              </a:rPr>
              <a:t>常時携帯</a:t>
            </a:r>
            <a:endParaRPr lang="en-US" altLang="ja-JP" sz="2400" dirty="0" smtClean="0">
              <a:solidFill>
                <a:srgbClr val="0000FF"/>
              </a:solidFill>
            </a:endParaRPr>
          </a:p>
          <a:p>
            <a:pPr marL="285750" indent="-285750">
              <a:buFont typeface="Wingdings" charset="2"/>
              <a:buChar char="v"/>
            </a:pPr>
            <a:r>
              <a:rPr kumimoji="1" lang="ja-JP" altLang="en-US" sz="2400" dirty="0" smtClean="0">
                <a:solidFill>
                  <a:srgbClr val="0000FF"/>
                </a:solidFill>
              </a:rPr>
              <a:t>常時接続</a:t>
            </a:r>
            <a:endParaRPr kumimoji="1" lang="ja-JP" altLang="en-US" sz="2400" dirty="0">
              <a:solidFill>
                <a:srgbClr val="0000FF"/>
              </a:solidFill>
            </a:endParaRPr>
          </a:p>
        </p:txBody>
      </p:sp>
      <p:sp>
        <p:nvSpPr>
          <p:cNvPr id="35" name="タイトル 34"/>
          <p:cNvSpPr>
            <a:spLocks noGrp="1"/>
          </p:cNvSpPr>
          <p:nvPr>
            <p:ph type="title"/>
          </p:nvPr>
        </p:nvSpPr>
        <p:spPr/>
        <p:txBody>
          <a:bodyPr/>
          <a:lstStyle/>
          <a:p>
            <a:r>
              <a:rPr kumimoji="1" lang="ja-JP" altLang="en-US" dirty="0" smtClean="0"/>
              <a:t>ウェアラブル・デバイスの種類と使われ方</a:t>
            </a:r>
            <a:endParaRPr kumimoji="1" lang="ja-JP" altLang="en-US" dirty="0"/>
          </a:p>
        </p:txBody>
      </p:sp>
      <p:grpSp>
        <p:nvGrpSpPr>
          <p:cNvPr id="7" name="グループ化 6"/>
          <p:cNvGrpSpPr/>
          <p:nvPr/>
        </p:nvGrpSpPr>
        <p:grpSpPr>
          <a:xfrm>
            <a:off x="834189" y="4481095"/>
            <a:ext cx="5251116" cy="1892968"/>
            <a:chOff x="834189" y="4481095"/>
            <a:chExt cx="5251116" cy="1892968"/>
          </a:xfrm>
        </p:grpSpPr>
        <p:sp>
          <p:nvSpPr>
            <p:cNvPr id="25" name="角丸四角形 24"/>
            <p:cNvSpPr/>
            <p:nvPr/>
          </p:nvSpPr>
          <p:spPr>
            <a:xfrm>
              <a:off x="3165642" y="4481095"/>
              <a:ext cx="2919663" cy="1892968"/>
            </a:xfrm>
            <a:prstGeom prst="roundRect">
              <a:avLst>
                <a:gd name="adj" fmla="val 7876"/>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b" anchorCtr="1"/>
            <a:lstStyle/>
            <a:p>
              <a:pPr algn="ctr"/>
              <a:r>
                <a:rPr kumimoji="1" lang="ja-JP" altLang="en-US" sz="2000" dirty="0" smtClean="0">
                  <a:solidFill>
                    <a:srgbClr val="FFFFFF"/>
                  </a:solidFill>
                  <a:latin typeface="ＭＳ Ｐゴシック"/>
                  <a:ea typeface="ＭＳ Ｐゴシック"/>
                  <a:cs typeface="ＭＳ Ｐゴシック"/>
                </a:rPr>
                <a:t>医療・健康</a:t>
              </a:r>
              <a:endParaRPr kumimoji="1" lang="ja-JP" altLang="en-US" sz="2000" dirty="0">
                <a:solidFill>
                  <a:srgbClr val="FFFFFF"/>
                </a:solidFill>
                <a:latin typeface="ＭＳ Ｐゴシック"/>
                <a:ea typeface="ＭＳ Ｐゴシック"/>
                <a:cs typeface="ＭＳ Ｐゴシック"/>
              </a:endParaRPr>
            </a:p>
          </p:txBody>
        </p:sp>
        <p:sp>
          <p:nvSpPr>
            <p:cNvPr id="24" name="左矢印 23"/>
            <p:cNvSpPr/>
            <p:nvPr/>
          </p:nvSpPr>
          <p:spPr>
            <a:xfrm>
              <a:off x="3425318" y="4572751"/>
              <a:ext cx="2333296" cy="1346786"/>
            </a:xfrm>
            <a:prstGeom prst="leftArrow">
              <a:avLst>
                <a:gd name="adj1" fmla="val 70708"/>
                <a:gd name="adj2" fmla="val 3283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smtClean="0">
                  <a:solidFill>
                    <a:srgbClr val="FFFFFF"/>
                  </a:solidFill>
                  <a:latin typeface="ＭＳ Ｐゴシック"/>
                  <a:cs typeface="ＭＳ Ｐゴシック"/>
                </a:rPr>
                <a:t>【</a:t>
              </a:r>
              <a:r>
                <a:rPr lang="ja-JP" altLang="en-US" sz="1200" dirty="0" smtClean="0">
                  <a:solidFill>
                    <a:srgbClr val="FFFFFF"/>
                  </a:solidFill>
                  <a:latin typeface="ＭＳ Ｐゴシック"/>
                  <a:cs typeface="ＭＳ Ｐゴシック"/>
                </a:rPr>
                <a:t>生体情報</a:t>
              </a:r>
              <a:r>
                <a:rPr lang="en-US" altLang="ja-JP" sz="1200" dirty="0" smtClean="0">
                  <a:solidFill>
                    <a:srgbClr val="FFFFFF"/>
                  </a:solidFill>
                  <a:latin typeface="ＭＳ Ｐゴシック"/>
                  <a:cs typeface="ＭＳ Ｐゴシック"/>
                </a:rPr>
                <a:t>】</a:t>
              </a:r>
              <a:endParaRPr lang="ja-JP" altLang="en-US" sz="1200" dirty="0">
                <a:solidFill>
                  <a:srgbClr val="FFFFFF"/>
                </a:solidFill>
                <a:latin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血圧・心拍・体温・脳波・呼吸・睡眠状態・血糖値・会話量・活動量・紫外線量</a:t>
              </a:r>
              <a:endParaRPr lang="en-US" altLang="ja-JP" sz="1200" dirty="0" smtClean="0">
                <a:solidFill>
                  <a:srgbClr val="FFFFFF"/>
                </a:solidFill>
                <a:latin typeface="ＭＳ Ｐゴシック"/>
                <a:ea typeface="ＭＳ Ｐゴシック"/>
                <a:cs typeface="ＭＳ Ｐゴシック"/>
              </a:endParaRPr>
            </a:p>
          </p:txBody>
        </p:sp>
        <p:pic>
          <p:nvPicPr>
            <p:cNvPr id="26" name="図 25"/>
            <p:cNvPicPr>
              <a:picLocks noChangeAspect="1"/>
            </p:cNvPicPr>
            <p:nvPr/>
          </p:nvPicPr>
          <p:blipFill>
            <a:blip r:embed="rId3">
              <a:clrChange>
                <a:clrFrom>
                  <a:srgbClr val="FFFFFF"/>
                </a:clrFrom>
                <a:clrTo>
                  <a:srgbClr val="FFFFFF">
                    <a:alpha val="0"/>
                  </a:srgbClr>
                </a:clrTo>
              </a:clrChange>
            </a:blip>
            <a:stretch>
              <a:fillRect/>
            </a:stretch>
          </p:blipFill>
          <p:spPr>
            <a:xfrm>
              <a:off x="2485755" y="5229990"/>
              <a:ext cx="368166" cy="593816"/>
            </a:xfrm>
            <a:prstGeom prst="rect">
              <a:avLst/>
            </a:prstGeom>
          </p:spPr>
        </p:pic>
        <p:sp>
          <p:nvSpPr>
            <p:cNvPr id="5" name="雲 4"/>
            <p:cNvSpPr/>
            <p:nvPr/>
          </p:nvSpPr>
          <p:spPr>
            <a:xfrm>
              <a:off x="834189" y="5181600"/>
              <a:ext cx="1374274" cy="786063"/>
            </a:xfrm>
            <a:prstGeom prst="cloud">
              <a:avLst/>
            </a:prstGeom>
            <a:solidFill>
              <a:schemeClr val="bg1">
                <a:lumMod val="9500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27" name="図 26"/>
          <p:cNvPicPr>
            <a:picLocks noChangeAspect="1"/>
          </p:cNvPicPr>
          <p:nvPr/>
        </p:nvPicPr>
        <p:blipFill>
          <a:blip r:embed="rId3">
            <a:clrChange>
              <a:clrFrom>
                <a:srgbClr val="FFFFFF"/>
              </a:clrFrom>
              <a:clrTo>
                <a:srgbClr val="FFFFFF">
                  <a:alpha val="0"/>
                </a:srgbClr>
              </a:clrTo>
            </a:clrChange>
          </a:blip>
          <a:stretch>
            <a:fillRect/>
          </a:stretch>
        </p:blipFill>
        <p:spPr>
          <a:xfrm>
            <a:off x="2483555" y="2509143"/>
            <a:ext cx="368166" cy="593816"/>
          </a:xfrm>
          <a:prstGeom prst="rect">
            <a:avLst/>
          </a:prstGeom>
        </p:spPr>
      </p:pic>
    </p:spTree>
    <p:extLst>
      <p:ext uri="{BB962C8B-B14F-4D97-AF65-F5344CB8AC3E}">
        <p14:creationId xmlns:p14="http://schemas.microsoft.com/office/powerpoint/2010/main" val="65195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医療・健康分野での活用</a:t>
            </a:r>
            <a:endParaRPr kumimoji="1" lang="ja-JP" altLang="en-US" dirty="0"/>
          </a:p>
        </p:txBody>
      </p:sp>
      <p:pic>
        <p:nvPicPr>
          <p:cNvPr id="4" name="図 3"/>
          <p:cNvPicPr>
            <a:picLocks noChangeAspect="1"/>
          </p:cNvPicPr>
          <p:nvPr/>
        </p:nvPicPr>
        <p:blipFill>
          <a:blip r:embed="rId3"/>
          <a:stretch>
            <a:fillRect/>
          </a:stretch>
        </p:blipFill>
        <p:spPr>
          <a:xfrm>
            <a:off x="457201" y="793944"/>
            <a:ext cx="4660231" cy="5602750"/>
          </a:xfrm>
          <a:prstGeom prst="rect">
            <a:avLst/>
          </a:prstGeom>
        </p:spPr>
      </p:pic>
      <p:sp>
        <p:nvSpPr>
          <p:cNvPr id="5" name="正方形/長方形 4"/>
          <p:cNvSpPr/>
          <p:nvPr/>
        </p:nvSpPr>
        <p:spPr>
          <a:xfrm>
            <a:off x="5406189" y="1427747"/>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現場作業員の健康管理</a:t>
            </a:r>
            <a:endParaRPr kumimoji="1" lang="ja-JP" altLang="en-US" sz="2000" dirty="0">
              <a:solidFill>
                <a:srgbClr val="FFFFFF"/>
              </a:solidFill>
              <a:latin typeface="ＭＳ Ｐゴシック"/>
              <a:ea typeface="ＭＳ Ｐゴシック"/>
              <a:cs typeface="ＭＳ Ｐゴシック"/>
            </a:endParaRPr>
          </a:p>
        </p:txBody>
      </p:sp>
      <p:sp>
        <p:nvSpPr>
          <p:cNvPr id="6" name="正方形/長方形 5"/>
          <p:cNvSpPr/>
          <p:nvPr/>
        </p:nvSpPr>
        <p:spPr>
          <a:xfrm>
            <a:off x="5406189" y="2425031"/>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タクシーの安全運転支援</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p:cNvSpPr/>
          <p:nvPr/>
        </p:nvSpPr>
        <p:spPr>
          <a:xfrm>
            <a:off x="5406189" y="3422315"/>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高齢者の見守り</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5406189" y="4419599"/>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ストレス管理</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5406189" y="5416883"/>
            <a:ext cx="3203074" cy="91974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ビッグデータ解析</a:t>
            </a:r>
            <a:endParaRPr kumimoji="1" lang="ja-JP" altLang="en-US" sz="20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87705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41" name="AutoShape 9"/>
          <p:cNvSpPr>
            <a:spLocks noChangeArrowheads="1"/>
          </p:cNvSpPr>
          <p:nvPr/>
        </p:nvSpPr>
        <p:spPr bwMode="auto">
          <a:xfrm>
            <a:off x="292491" y="2569210"/>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2" name="AutoShape 10"/>
          <p:cNvSpPr>
            <a:spLocks noChangeArrowheads="1"/>
          </p:cNvSpPr>
          <p:nvPr/>
        </p:nvSpPr>
        <p:spPr bwMode="auto">
          <a:xfrm>
            <a:off x="292491" y="3618491"/>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3" name="AutoShape 11"/>
          <p:cNvSpPr>
            <a:spLocks noChangeArrowheads="1"/>
          </p:cNvSpPr>
          <p:nvPr/>
        </p:nvSpPr>
        <p:spPr bwMode="auto">
          <a:xfrm>
            <a:off x="292545" y="4755580"/>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4" name="AutoShape 12"/>
          <p:cNvSpPr>
            <a:spLocks noChangeArrowheads="1"/>
          </p:cNvSpPr>
          <p:nvPr/>
        </p:nvSpPr>
        <p:spPr bwMode="auto">
          <a:xfrm>
            <a:off x="292491" y="1402562"/>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grpSp>
        <p:nvGrpSpPr>
          <p:cNvPr id="8" name="図形グループ 7"/>
          <p:cNvGrpSpPr/>
          <p:nvPr/>
        </p:nvGrpSpPr>
        <p:grpSpPr>
          <a:xfrm>
            <a:off x="5070428" y="1402562"/>
            <a:ext cx="1906971" cy="3962619"/>
            <a:chOff x="5057728" y="1849715"/>
            <a:chExt cx="1906971" cy="3962619"/>
          </a:xfrm>
        </p:grpSpPr>
        <p:sp>
          <p:nvSpPr>
            <p:cNvPr id="87" name="右矢印 86"/>
            <p:cNvSpPr/>
            <p:nvPr/>
          </p:nvSpPr>
          <p:spPr bwMode="auto">
            <a:xfrm>
              <a:off x="5119970" y="3885656"/>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cxnSp>
          <p:nvCxnSpPr>
            <p:cNvPr id="23595" name="AutoShape 41"/>
            <p:cNvCxnSpPr>
              <a:cxnSpLocks noChangeShapeType="1"/>
              <a:stCxn id="23602" idx="3"/>
              <a:endCxn id="23597" idx="1"/>
            </p:cNvCxnSpPr>
            <p:nvPr/>
          </p:nvCxnSpPr>
          <p:spPr bwMode="auto">
            <a:xfrm>
              <a:off x="5057728" y="5598842"/>
              <a:ext cx="535371" cy="1"/>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3596" name="AutoShape 42"/>
            <p:cNvSpPr>
              <a:spLocks noChangeArrowheads="1"/>
            </p:cNvSpPr>
            <p:nvPr/>
          </p:nvSpPr>
          <p:spPr bwMode="auto">
            <a:xfrm>
              <a:off x="5577170" y="2761706"/>
              <a:ext cx="1371600" cy="412750"/>
            </a:xfrm>
            <a:prstGeom prst="roundRect">
              <a:avLst>
                <a:gd name="adj" fmla="val 0"/>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80000"/>
                </a:lnSpc>
              </a:pPr>
              <a:r>
                <a:rPr lang="en-US" altLang="ja-JP" sz="1400" dirty="0">
                  <a:solidFill>
                    <a:srgbClr val="FFFFFF"/>
                  </a:solidFill>
                  <a:ea typeface="HGP創英角ｺﾞｼｯｸUB" pitchFamily="50" charset="-128"/>
                </a:rPr>
                <a:t>UNIX</a:t>
              </a:r>
              <a:r>
                <a:rPr lang="ja-JP" altLang="en-US" sz="1400" dirty="0" smtClean="0">
                  <a:solidFill>
                    <a:srgbClr val="FFFFFF"/>
                  </a:solidFill>
                  <a:ea typeface="HGP創英角ｺﾞｼｯｸUB" pitchFamily="50" charset="-128"/>
                </a:rPr>
                <a:t>サーバー</a:t>
              </a:r>
              <a:endParaRPr lang="ja-JP" altLang="en-US" sz="1400" dirty="0">
                <a:solidFill>
                  <a:srgbClr val="FFFFFF"/>
                </a:solidFill>
                <a:ea typeface="HGP創英角ｺﾞｼｯｸUB" pitchFamily="50" charset="-128"/>
              </a:endParaRPr>
            </a:p>
          </p:txBody>
        </p:sp>
        <p:sp>
          <p:nvSpPr>
            <p:cNvPr id="23597" name="AutoShape 43"/>
            <p:cNvSpPr>
              <a:spLocks noChangeArrowheads="1"/>
            </p:cNvSpPr>
            <p:nvPr/>
          </p:nvSpPr>
          <p:spPr bwMode="auto">
            <a:xfrm>
              <a:off x="5593099" y="5385351"/>
              <a:ext cx="1371600" cy="426983"/>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598" name="AutoShape 44"/>
            <p:cNvSpPr>
              <a:spLocks noChangeArrowheads="1"/>
            </p:cNvSpPr>
            <p:nvPr/>
          </p:nvSpPr>
          <p:spPr bwMode="auto">
            <a:xfrm>
              <a:off x="5589870" y="3289413"/>
              <a:ext cx="1371600" cy="412750"/>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ＰＣサーバー</a:t>
              </a:r>
              <a:endParaRPr lang="ja-JP" altLang="en-US" sz="1400" dirty="0">
                <a:solidFill>
                  <a:srgbClr val="FFFFFF"/>
                </a:solidFill>
                <a:ea typeface="HGP創英角ｺﾞｼｯｸUB" pitchFamily="50" charset="-128"/>
              </a:endParaRPr>
            </a:p>
          </p:txBody>
        </p:sp>
        <p:cxnSp>
          <p:nvCxnSpPr>
            <p:cNvPr id="75" name="AutoShape 57"/>
            <p:cNvCxnSpPr>
              <a:cxnSpLocks noChangeShapeType="1"/>
              <a:stCxn id="23607" idx="3"/>
              <a:endCxn id="23597" idx="1"/>
            </p:cNvCxnSpPr>
            <p:nvPr/>
          </p:nvCxnSpPr>
          <p:spPr bwMode="auto">
            <a:xfrm>
              <a:off x="5057728" y="4822938"/>
              <a:ext cx="535371" cy="775905"/>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AutoShape 31"/>
            <p:cNvCxnSpPr>
              <a:cxnSpLocks noChangeShapeType="1"/>
              <a:stCxn id="23601" idx="3"/>
              <a:endCxn id="23596" idx="1"/>
            </p:cNvCxnSpPr>
            <p:nvPr/>
          </p:nvCxnSpPr>
          <p:spPr bwMode="auto">
            <a:xfrm flipV="1">
              <a:off x="5057728" y="2968081"/>
              <a:ext cx="519442" cy="3832"/>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2" name="AutoShape 31"/>
            <p:cNvCxnSpPr>
              <a:cxnSpLocks noChangeShapeType="1"/>
              <a:stCxn id="23605" idx="3"/>
              <a:endCxn id="23598" idx="1"/>
            </p:cNvCxnSpPr>
            <p:nvPr/>
          </p:nvCxnSpPr>
          <p:spPr bwMode="auto">
            <a:xfrm>
              <a:off x="5057728" y="3495788"/>
              <a:ext cx="532142" cy="0"/>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4" name="AutoShape 28"/>
            <p:cNvSpPr>
              <a:spLocks noChangeArrowheads="1"/>
            </p:cNvSpPr>
            <p:nvPr/>
          </p:nvSpPr>
          <p:spPr bwMode="auto">
            <a:xfrm>
              <a:off x="5593099" y="3934156"/>
              <a:ext cx="1371600"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000" dirty="0" smtClean="0">
                  <a:solidFill>
                    <a:schemeClr val="bg1"/>
                  </a:solidFill>
                  <a:latin typeface="HGP創英角ｺﾞｼｯｸUB" pitchFamily="50" charset="-128"/>
                  <a:ea typeface="HGP創英角ｺﾞｼｯｸUB" pitchFamily="50" charset="-128"/>
                </a:rPr>
                <a:t>Intel </a:t>
              </a:r>
            </a:p>
            <a:p>
              <a:pPr algn="ctr"/>
              <a:r>
                <a:rPr lang="ja-JP" altLang="en-US" sz="1000" dirty="0" smtClean="0">
                  <a:solidFill>
                    <a:schemeClr val="bg1"/>
                  </a:solidFill>
                  <a:latin typeface="HGP創英角ｺﾞｼｯｸUB" pitchFamily="50" charset="-128"/>
                  <a:ea typeface="HGP創英角ｺﾞｼｯｸUB" pitchFamily="50" charset="-128"/>
                </a:rPr>
                <a:t>アーキテクチャ</a:t>
              </a:r>
              <a:endParaRPr lang="ja-JP" altLang="en-US" sz="1000" dirty="0">
                <a:solidFill>
                  <a:schemeClr val="bg1"/>
                </a:solidFill>
                <a:latin typeface="HGP創英角ｺﾞｼｯｸUB" pitchFamily="50" charset="-128"/>
                <a:ea typeface="HGP創英角ｺﾞｼｯｸUB" pitchFamily="50" charset="-128"/>
              </a:endParaRPr>
            </a:p>
          </p:txBody>
        </p:sp>
        <p:sp>
          <p:nvSpPr>
            <p:cNvPr id="66" name="AutoShape 15"/>
            <p:cNvSpPr>
              <a:spLocks noChangeArrowheads="1"/>
            </p:cNvSpPr>
            <p:nvPr/>
          </p:nvSpPr>
          <p:spPr bwMode="auto">
            <a:xfrm>
              <a:off x="5589870"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38" name="直線矢印コネクタ 137"/>
            <p:cNvCxnSpPr>
              <a:stCxn id="127" idx="3"/>
              <a:endCxn id="66" idx="1"/>
            </p:cNvCxnSpPr>
            <p:nvPr/>
          </p:nvCxnSpPr>
          <p:spPr bwMode="auto">
            <a:xfrm>
              <a:off x="5057728" y="2154515"/>
              <a:ext cx="532142" cy="0"/>
            </a:xfrm>
            <a:prstGeom prst="straightConnector1">
              <a:avLst/>
            </a:prstGeom>
            <a:noFill/>
            <a:ln w="38100">
              <a:solidFill>
                <a:srgbClr val="4F81BD"/>
              </a:solidFill>
              <a:miter lim="800000"/>
              <a:headEnd/>
              <a:tailEnd type="triangle" w="med" len="med"/>
            </a:ln>
            <a:extLst/>
          </p:spPr>
        </p:cxnSp>
      </p:grpSp>
      <p:grpSp>
        <p:nvGrpSpPr>
          <p:cNvPr id="2" name="図形グループ 1"/>
          <p:cNvGrpSpPr/>
          <p:nvPr/>
        </p:nvGrpSpPr>
        <p:grpSpPr>
          <a:xfrm>
            <a:off x="1511691" y="873761"/>
            <a:ext cx="1708540" cy="4186619"/>
            <a:chOff x="1498991" y="1320914"/>
            <a:chExt cx="1708540" cy="4186619"/>
          </a:xfrm>
        </p:grpSpPr>
        <p:sp>
          <p:nvSpPr>
            <p:cNvPr id="64" name="AutoShape 15"/>
            <p:cNvSpPr>
              <a:spLocks noChangeArrowheads="1"/>
            </p:cNvSpPr>
            <p:nvPr/>
          </p:nvSpPr>
          <p:spPr bwMode="auto">
            <a:xfrm>
              <a:off x="2016961" y="2076563"/>
              <a:ext cx="1190570" cy="609600"/>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endParaRPr lang="en-US" altLang="ja-JP" sz="1200" dirty="0" smtClean="0">
                <a:solidFill>
                  <a:srgbClr val="FFFFFF"/>
                </a:solidFill>
                <a:ea typeface="HGP創英角ｺﾞｼｯｸUB" pitchFamily="50" charset="-128"/>
              </a:endParaRPr>
            </a:p>
            <a:p>
              <a:pPr algn="ctr">
                <a:spcBef>
                  <a:spcPts val="0"/>
                </a:spcBef>
              </a:pPr>
              <a:endParaRPr lang="en-US" altLang="ja-JP" sz="1200" dirty="0">
                <a:solidFill>
                  <a:srgbClr val="FFFFFF"/>
                </a:solidFill>
                <a:ea typeface="HGP創英角ｺﾞｼｯｸUB" pitchFamily="50" charset="-128"/>
              </a:endParaRPr>
            </a:p>
            <a:p>
              <a:pPr algn="ctr">
                <a:spcBef>
                  <a:spcPts val="0"/>
                </a:spcBef>
              </a:pPr>
              <a:r>
                <a:rPr lang="en-US" altLang="ja-JP" sz="1200" dirty="0" smtClean="0">
                  <a:solidFill>
                    <a:srgbClr val="FFFFFF"/>
                  </a:solidFill>
                  <a:ea typeface="HGP創英角ｺﾞｼｯｸUB" pitchFamily="50" charset="-128"/>
                </a:rPr>
                <a:t>IBM System/360</a:t>
              </a:r>
              <a:endParaRPr lang="ja-JP" altLang="en-US" sz="1200" dirty="0">
                <a:solidFill>
                  <a:srgbClr val="FFFFFF"/>
                </a:solidFill>
                <a:ea typeface="HGP創英角ｺﾞｼｯｸUB" pitchFamily="50" charset="-128"/>
              </a:endParaRPr>
            </a:p>
          </p:txBody>
        </p:sp>
        <p:sp>
          <p:nvSpPr>
            <p:cNvPr id="205" name="AutoShape 28"/>
            <p:cNvSpPr>
              <a:spLocks noChangeArrowheads="1"/>
            </p:cNvSpPr>
            <p:nvPr/>
          </p:nvSpPr>
          <p:spPr bwMode="auto">
            <a:xfrm>
              <a:off x="1964130" y="3934156"/>
              <a:ext cx="119057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dirty="0" smtClean="0">
                  <a:solidFill>
                    <a:srgbClr val="FFFFFF"/>
                  </a:solidFill>
                  <a:ea typeface="HGP創英角ｺﾞｼｯｸUB" pitchFamily="50" charset="-128"/>
                </a:rPr>
                <a:t>IBM System/360</a:t>
              </a:r>
            </a:p>
            <a:p>
              <a:pPr algn="ctr"/>
              <a:r>
                <a:rPr lang="ja-JP" altLang="en-US" sz="1000" dirty="0" smtClean="0">
                  <a:solidFill>
                    <a:srgbClr val="FFFFFF"/>
                  </a:solidFill>
                  <a:ea typeface="HGP創英角ｺﾞｼｯｸUB" pitchFamily="50" charset="-128"/>
                </a:rPr>
                <a:t>アーキテクチャ</a:t>
              </a:r>
              <a:endParaRPr lang="ja-JP" altLang="en-US" sz="1000" dirty="0">
                <a:solidFill>
                  <a:srgbClr val="FFFFFF"/>
                </a:solidFill>
                <a:ea typeface="HGP創英角ｺﾞｼｯｸUB" pitchFamily="50" charset="-128"/>
              </a:endParaRPr>
            </a:p>
          </p:txBody>
        </p:sp>
        <p:sp>
          <p:nvSpPr>
            <p:cNvPr id="23610" name="Text Box 20"/>
            <p:cNvSpPr txBox="1">
              <a:spLocks noChangeArrowheads="1"/>
            </p:cNvSpPr>
            <p:nvPr/>
          </p:nvSpPr>
          <p:spPr bwMode="auto">
            <a:xfrm>
              <a:off x="187840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～１９６４</a:t>
              </a:r>
            </a:p>
          </p:txBody>
        </p:sp>
        <p:sp>
          <p:nvSpPr>
            <p:cNvPr id="23611" name="AutoShape 15"/>
            <p:cNvSpPr>
              <a:spLocks noChangeArrowheads="1"/>
            </p:cNvSpPr>
            <p:nvPr/>
          </p:nvSpPr>
          <p:spPr bwMode="auto">
            <a:xfrm>
              <a:off x="1964130" y="1849715"/>
              <a:ext cx="119057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23612" name="AutoShape 16"/>
            <p:cNvCxnSpPr>
              <a:cxnSpLocks noChangeShapeType="1"/>
              <a:stCxn id="760844" idx="3"/>
              <a:endCxn id="23611" idx="1"/>
            </p:cNvCxnSpPr>
            <p:nvPr/>
          </p:nvCxnSpPr>
          <p:spPr bwMode="auto">
            <a:xfrm>
              <a:off x="1498991" y="2154515"/>
              <a:ext cx="465139" cy="12700"/>
            </a:xfrm>
            <a:prstGeom prst="bentConnector3">
              <a:avLst>
                <a:gd name="adj1" fmla="val 50000"/>
              </a:avLst>
            </a:prstGeom>
            <a:noFill/>
            <a:ln w="38100">
              <a:solidFill>
                <a:srgbClr val="4F81BD"/>
              </a:solidFill>
              <a:miter lim="800000"/>
              <a:headEnd/>
              <a:tailEnd type="triangle" w="med" len="med"/>
            </a:ln>
          </p:spPr>
        </p:cxnSp>
        <p:cxnSp>
          <p:nvCxnSpPr>
            <p:cNvPr id="23613" name="AutoShape 17"/>
            <p:cNvCxnSpPr>
              <a:cxnSpLocks noChangeShapeType="1"/>
              <a:stCxn id="760841" idx="3"/>
              <a:endCxn id="23611" idx="1"/>
            </p:cNvCxnSpPr>
            <p:nvPr/>
          </p:nvCxnSpPr>
          <p:spPr bwMode="auto">
            <a:xfrm flipV="1">
              <a:off x="1498991" y="2154515"/>
              <a:ext cx="465139" cy="1166648"/>
            </a:xfrm>
            <a:prstGeom prst="bentConnector3">
              <a:avLst>
                <a:gd name="adj1" fmla="val 50000"/>
              </a:avLst>
            </a:prstGeom>
            <a:noFill/>
            <a:ln w="38100">
              <a:solidFill>
                <a:srgbClr val="4F81BD"/>
              </a:solidFill>
              <a:miter lim="800000"/>
              <a:headEnd/>
              <a:tailEnd type="triangle" w="med" len="med"/>
            </a:ln>
          </p:spPr>
        </p:cxnSp>
        <p:cxnSp>
          <p:nvCxnSpPr>
            <p:cNvPr id="23614" name="AutoShape 18"/>
            <p:cNvCxnSpPr>
              <a:cxnSpLocks noChangeShapeType="1"/>
              <a:stCxn id="760842" idx="3"/>
              <a:endCxn id="23611" idx="1"/>
            </p:cNvCxnSpPr>
            <p:nvPr/>
          </p:nvCxnSpPr>
          <p:spPr bwMode="auto">
            <a:xfrm flipV="1">
              <a:off x="1498991" y="2154515"/>
              <a:ext cx="465139" cy="2215929"/>
            </a:xfrm>
            <a:prstGeom prst="bentConnector3">
              <a:avLst>
                <a:gd name="adj1" fmla="val 50000"/>
              </a:avLst>
            </a:prstGeom>
            <a:noFill/>
            <a:ln w="38100">
              <a:solidFill>
                <a:srgbClr val="4F81BD"/>
              </a:solidFill>
              <a:miter lim="800000"/>
              <a:headEnd/>
              <a:tailEnd type="triangle" w="med" len="med"/>
            </a:ln>
          </p:spPr>
        </p:cxnSp>
        <p:cxnSp>
          <p:nvCxnSpPr>
            <p:cNvPr id="23615" name="AutoShape 19"/>
            <p:cNvCxnSpPr>
              <a:cxnSpLocks noChangeShapeType="1"/>
              <a:stCxn id="760843" idx="3"/>
              <a:endCxn id="23611" idx="1"/>
            </p:cNvCxnSpPr>
            <p:nvPr/>
          </p:nvCxnSpPr>
          <p:spPr bwMode="auto">
            <a:xfrm flipV="1">
              <a:off x="1499045" y="2154515"/>
              <a:ext cx="465085" cy="3353018"/>
            </a:xfrm>
            <a:prstGeom prst="bentConnector3">
              <a:avLst>
                <a:gd name="adj1" fmla="val 50000"/>
              </a:avLst>
            </a:prstGeom>
            <a:noFill/>
            <a:ln w="38100">
              <a:solidFill>
                <a:srgbClr val="4F81BD"/>
              </a:solidFill>
              <a:miter lim="800000"/>
              <a:headEnd/>
              <a:tailEnd type="triangle" w="med" len="med"/>
            </a:ln>
          </p:spPr>
        </p:cxnSp>
      </p:grpSp>
      <p:grpSp>
        <p:nvGrpSpPr>
          <p:cNvPr id="3" name="図形グループ 2"/>
          <p:cNvGrpSpPr/>
          <p:nvPr/>
        </p:nvGrpSpPr>
        <p:grpSpPr>
          <a:xfrm>
            <a:off x="3167400" y="873761"/>
            <a:ext cx="1904999" cy="4491419"/>
            <a:chOff x="3154700" y="1320914"/>
            <a:chExt cx="1904999" cy="4491419"/>
          </a:xfrm>
        </p:grpSpPr>
        <p:sp>
          <p:nvSpPr>
            <p:cNvPr id="23602" name="AutoShape 30"/>
            <p:cNvSpPr>
              <a:spLocks noChangeArrowheads="1"/>
            </p:cNvSpPr>
            <p:nvPr/>
          </p:nvSpPr>
          <p:spPr bwMode="auto">
            <a:xfrm>
              <a:off x="3686128" y="5385351"/>
              <a:ext cx="1371600" cy="426982"/>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a:t>
              </a:r>
              <a:endParaRPr lang="ja-JP" altLang="en-US" sz="1400" dirty="0">
                <a:solidFill>
                  <a:srgbClr val="FFFFFF"/>
                </a:solidFill>
                <a:ea typeface="HGP創英角ｺﾞｼｯｸUB" pitchFamily="50" charset="-128"/>
              </a:endParaRPr>
            </a:p>
          </p:txBody>
        </p:sp>
        <p:sp>
          <p:nvSpPr>
            <p:cNvPr id="23608" name="Text Box 36"/>
            <p:cNvSpPr txBox="1">
              <a:spLocks noChangeArrowheads="1"/>
            </p:cNvSpPr>
            <p:nvPr/>
          </p:nvSpPr>
          <p:spPr bwMode="auto">
            <a:xfrm>
              <a:off x="3659578"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１９８０～</a:t>
              </a:r>
            </a:p>
          </p:txBody>
        </p:sp>
        <p:sp>
          <p:nvSpPr>
            <p:cNvPr id="23635" name="上下矢印 23634"/>
            <p:cNvSpPr/>
            <p:nvPr/>
          </p:nvSpPr>
          <p:spPr bwMode="auto">
            <a:xfrm>
              <a:off x="4104243" y="2482963"/>
              <a:ext cx="533400" cy="29023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601" name="AutoShape 29"/>
            <p:cNvSpPr>
              <a:spLocks noChangeArrowheads="1"/>
            </p:cNvSpPr>
            <p:nvPr/>
          </p:nvSpPr>
          <p:spPr bwMode="auto">
            <a:xfrm>
              <a:off x="3686128" y="2765538"/>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ミニコン</a:t>
              </a:r>
              <a:endParaRPr lang="ja-JP" altLang="en-US" sz="1400" dirty="0">
                <a:solidFill>
                  <a:srgbClr val="FFFFFF"/>
                </a:solidFill>
                <a:ea typeface="HGP創英角ｺﾞｼｯｸUB" pitchFamily="50" charset="-128"/>
              </a:endParaRPr>
            </a:p>
          </p:txBody>
        </p:sp>
        <p:sp>
          <p:nvSpPr>
            <p:cNvPr id="23605" name="AutoShape 33"/>
            <p:cNvSpPr>
              <a:spLocks noChangeArrowheads="1"/>
            </p:cNvSpPr>
            <p:nvPr/>
          </p:nvSpPr>
          <p:spPr bwMode="auto">
            <a:xfrm>
              <a:off x="3686128" y="328941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オフコン</a:t>
              </a:r>
              <a:endParaRPr lang="ja-JP" altLang="en-US" sz="1400" dirty="0">
                <a:solidFill>
                  <a:srgbClr val="FFFFFF"/>
                </a:solidFill>
                <a:ea typeface="HGP創英角ｺﾞｼｯｸUB" pitchFamily="50" charset="-128"/>
              </a:endParaRPr>
            </a:p>
          </p:txBody>
        </p:sp>
        <p:sp>
          <p:nvSpPr>
            <p:cNvPr id="23607" name="AutoShape 35"/>
            <p:cNvSpPr>
              <a:spLocks noChangeArrowheads="1"/>
            </p:cNvSpPr>
            <p:nvPr/>
          </p:nvSpPr>
          <p:spPr bwMode="auto">
            <a:xfrm>
              <a:off x="3686128" y="461656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pPr>
              <a:r>
                <a:rPr lang="ja-JP" altLang="en-US" sz="1200" dirty="0">
                  <a:solidFill>
                    <a:srgbClr val="FFFFFF"/>
                  </a:solidFill>
                  <a:ea typeface="HGP創英角ｺﾞｼｯｸUB" pitchFamily="50" charset="-128"/>
                </a:rPr>
                <a:t>エンジニアリング</a:t>
              </a:r>
            </a:p>
            <a:p>
              <a:pPr algn="ctr">
                <a:spcBef>
                  <a:spcPts val="0"/>
                </a:spcBef>
              </a:pPr>
              <a:r>
                <a:rPr lang="ja-JP" altLang="en-US" sz="1200" dirty="0">
                  <a:solidFill>
                    <a:srgbClr val="FFFFFF"/>
                  </a:solidFill>
                  <a:ea typeface="HGP創英角ｺﾞｼｯｸUB" pitchFamily="50" charset="-128"/>
                </a:rPr>
                <a:t>ワークステーション</a:t>
              </a:r>
            </a:p>
          </p:txBody>
        </p:sp>
        <p:cxnSp>
          <p:nvCxnSpPr>
            <p:cNvPr id="23630" name="直線矢印コネクタ 23629"/>
            <p:cNvCxnSpPr>
              <a:stCxn id="23611" idx="3"/>
              <a:endCxn id="127" idx="1"/>
            </p:cNvCxnSpPr>
            <p:nvPr/>
          </p:nvCxnSpPr>
          <p:spPr bwMode="auto">
            <a:xfrm>
              <a:off x="3154700" y="2154515"/>
              <a:ext cx="531428" cy="0"/>
            </a:xfrm>
            <a:prstGeom prst="straightConnector1">
              <a:avLst/>
            </a:prstGeom>
            <a:noFill/>
            <a:ln w="38100">
              <a:solidFill>
                <a:srgbClr val="4F81BD"/>
              </a:solidFill>
              <a:miter lim="800000"/>
              <a:headEnd/>
              <a:tailEnd type="triangle" w="med" len="med"/>
            </a:ln>
            <a:extLst/>
          </p:spPr>
        </p:cxnSp>
        <p:sp>
          <p:nvSpPr>
            <p:cNvPr id="127" name="AutoShape 15"/>
            <p:cNvSpPr>
              <a:spLocks noChangeArrowheads="1"/>
            </p:cNvSpPr>
            <p:nvPr/>
          </p:nvSpPr>
          <p:spPr bwMode="auto">
            <a:xfrm>
              <a:off x="3686128"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sp>
          <p:nvSpPr>
            <p:cNvPr id="23600" name="AutoShape 28"/>
            <p:cNvSpPr>
              <a:spLocks noChangeArrowheads="1"/>
            </p:cNvSpPr>
            <p:nvPr/>
          </p:nvSpPr>
          <p:spPr bwMode="auto">
            <a:xfrm>
              <a:off x="3688099" y="3934156"/>
              <a:ext cx="137160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000" dirty="0" smtClean="0">
                  <a:solidFill>
                    <a:srgbClr val="FFFFFF"/>
                  </a:solidFill>
                  <a:ea typeface="HGP創英角ｺﾞｼｯｸUB" pitchFamily="50" charset="-128"/>
                </a:rPr>
                <a:t>ダウンサイジング</a:t>
              </a:r>
              <a:endParaRPr lang="en-US" altLang="ja-JP" sz="1000" dirty="0" smtClean="0">
                <a:solidFill>
                  <a:srgbClr val="FFFFFF"/>
                </a:solidFill>
                <a:ea typeface="HGP創英角ｺﾞｼｯｸUB" pitchFamily="50" charset="-128"/>
              </a:endParaRPr>
            </a:p>
            <a:p>
              <a:pPr algn="ctr"/>
              <a:r>
                <a:rPr lang="ja-JP" altLang="en-US" sz="1000" dirty="0" smtClean="0">
                  <a:solidFill>
                    <a:srgbClr val="FFFFFF"/>
                  </a:solidFill>
                  <a:ea typeface="HGP創英角ｺﾞｼｯｸUB" pitchFamily="50" charset="-128"/>
                </a:rPr>
                <a:t>マルチベンダー</a:t>
              </a:r>
              <a:endParaRPr lang="ja-JP" altLang="en-US" sz="1000" dirty="0">
                <a:solidFill>
                  <a:srgbClr val="FFFFFF"/>
                </a:solidFill>
                <a:ea typeface="HGP創英角ｺﾞｼｯｸUB" pitchFamily="50" charset="-128"/>
              </a:endParaRPr>
            </a:p>
          </p:txBody>
        </p:sp>
        <p:sp>
          <p:nvSpPr>
            <p:cNvPr id="23636" name="右矢印 23635"/>
            <p:cNvSpPr/>
            <p:nvPr/>
          </p:nvSpPr>
          <p:spPr bwMode="auto">
            <a:xfrm>
              <a:off x="3202378" y="3883138"/>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grpSp>
      <p:grpSp>
        <p:nvGrpSpPr>
          <p:cNvPr id="9" name="図形グループ 8"/>
          <p:cNvGrpSpPr/>
          <p:nvPr/>
        </p:nvGrpSpPr>
        <p:grpSpPr>
          <a:xfrm>
            <a:off x="6961470" y="873761"/>
            <a:ext cx="1788619" cy="4491419"/>
            <a:chOff x="6948770" y="1320914"/>
            <a:chExt cx="1788619" cy="4491419"/>
          </a:xfrm>
        </p:grpSpPr>
        <p:sp>
          <p:nvSpPr>
            <p:cNvPr id="13" name="正方形/長方形 12"/>
            <p:cNvSpPr/>
            <p:nvPr/>
          </p:nvSpPr>
          <p:spPr>
            <a:xfrm>
              <a:off x="7410450" y="1717789"/>
              <a:ext cx="1326939" cy="263908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81" name="Text Box 48"/>
            <p:cNvSpPr txBox="1">
              <a:spLocks noChangeArrowheads="1"/>
            </p:cNvSpPr>
            <p:nvPr/>
          </p:nvSpPr>
          <p:spPr bwMode="auto">
            <a:xfrm>
              <a:off x="748994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２０１０～</a:t>
              </a:r>
            </a:p>
          </p:txBody>
        </p:sp>
        <p:sp>
          <p:nvSpPr>
            <p:cNvPr id="23582" name="AutoShape 49"/>
            <p:cNvSpPr>
              <a:spLocks noChangeArrowheads="1"/>
            </p:cNvSpPr>
            <p:nvPr/>
          </p:nvSpPr>
          <p:spPr bwMode="auto">
            <a:xfrm>
              <a:off x="7365789" y="5385350"/>
              <a:ext cx="1371600" cy="426983"/>
            </a:xfrm>
            <a:prstGeom prst="roundRect">
              <a:avLst>
                <a:gd name="adj" fmla="val 0"/>
              </a:avLst>
            </a:prstGeom>
            <a:solidFill>
              <a:srgbClr val="660066"/>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pPr>
              <a:r>
                <a:rPr lang="en-US" altLang="ja-JP" sz="1200" dirty="0" smtClean="0">
                  <a:solidFill>
                    <a:srgbClr val="FFFFFF"/>
                  </a:solidFill>
                  <a:latin typeface="Arial"/>
                  <a:ea typeface="HGP創英角ｺﾞｼｯｸUB" pitchFamily="50" charset="-128"/>
                  <a:cs typeface="Arial"/>
                </a:rPr>
                <a:t>PC+</a:t>
              </a:r>
              <a:r>
                <a:rPr lang="ja-JP" altLang="en-US" sz="1200" dirty="0" smtClean="0">
                  <a:solidFill>
                    <a:srgbClr val="FFFFFF"/>
                  </a:solidFill>
                  <a:latin typeface="Arial"/>
                  <a:ea typeface="HGP創英角ｺﾞｼｯｸUB" pitchFamily="50" charset="-128"/>
                  <a:cs typeface="Arial"/>
                </a:rPr>
                <a:t>モバイル</a:t>
              </a:r>
              <a:r>
                <a:rPr lang="en-US" altLang="ja-JP" sz="1200" dirty="0" smtClean="0">
                  <a:solidFill>
                    <a:srgbClr val="FFFFFF"/>
                  </a:solidFill>
                  <a:latin typeface="Arial"/>
                  <a:ea typeface="HGP創英角ｺﾞｼｯｸUB" pitchFamily="50" charset="-128"/>
                  <a:cs typeface="Arial"/>
                </a:rPr>
                <a:t>+</a:t>
              </a:r>
              <a:r>
                <a:rPr lang="en-US" altLang="ja-JP" sz="1200" dirty="0" err="1" smtClean="0">
                  <a:solidFill>
                    <a:srgbClr val="FFFFFF"/>
                  </a:solidFill>
                  <a:latin typeface="Arial"/>
                  <a:ea typeface="HGP創英角ｺﾞｼｯｸUB" pitchFamily="50" charset="-128"/>
                  <a:cs typeface="Arial"/>
                </a:rPr>
                <a:t>IoT</a:t>
              </a:r>
              <a:endParaRPr lang="en-US" altLang="ja-JP" sz="800" dirty="0" smtClean="0">
                <a:solidFill>
                  <a:srgbClr val="FFFFFF"/>
                </a:solidFill>
                <a:latin typeface="Arial"/>
                <a:ea typeface="HGP創英角ｺﾞｼｯｸUB" pitchFamily="50" charset="-128"/>
                <a:cs typeface="Arial"/>
              </a:endParaRPr>
            </a:p>
          </p:txBody>
        </p:sp>
        <p:cxnSp>
          <p:nvCxnSpPr>
            <p:cNvPr id="23588" name="AutoShape 55"/>
            <p:cNvCxnSpPr>
              <a:cxnSpLocks noChangeShapeType="1"/>
              <a:stCxn id="23598" idx="3"/>
              <a:endCxn id="68" idx="1"/>
            </p:cNvCxnSpPr>
            <p:nvPr/>
          </p:nvCxnSpPr>
          <p:spPr bwMode="auto">
            <a:xfrm flipV="1">
              <a:off x="6961470" y="2968081"/>
              <a:ext cx="545552" cy="527707"/>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7" name="AutoShape 57"/>
            <p:cNvCxnSpPr>
              <a:cxnSpLocks noChangeShapeType="1"/>
              <a:stCxn id="23597" idx="3"/>
              <a:endCxn id="23582" idx="1"/>
            </p:cNvCxnSpPr>
            <p:nvPr/>
          </p:nvCxnSpPr>
          <p:spPr bwMode="auto">
            <a:xfrm flipV="1">
              <a:off x="6964699" y="5598842"/>
              <a:ext cx="401090" cy="1"/>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4" name="AutoShape 55"/>
            <p:cNvCxnSpPr>
              <a:cxnSpLocks noChangeShapeType="1"/>
              <a:stCxn id="23596" idx="3"/>
              <a:endCxn id="68" idx="1"/>
            </p:cNvCxnSpPr>
            <p:nvPr/>
          </p:nvCxnSpPr>
          <p:spPr bwMode="auto">
            <a:xfrm>
              <a:off x="6948770" y="2968081"/>
              <a:ext cx="558252" cy="12700"/>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7" name="AutoShape 15"/>
            <p:cNvSpPr>
              <a:spLocks noChangeArrowheads="1"/>
            </p:cNvSpPr>
            <p:nvPr/>
          </p:nvSpPr>
          <p:spPr bwMode="auto">
            <a:xfrm>
              <a:off x="7505700" y="1837891"/>
              <a:ext cx="1143000" cy="633248"/>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57" name="AutoShape 55"/>
            <p:cNvCxnSpPr>
              <a:cxnSpLocks noChangeShapeType="1"/>
              <a:stCxn id="23597" idx="3"/>
              <a:endCxn id="68" idx="1"/>
            </p:cNvCxnSpPr>
            <p:nvPr/>
          </p:nvCxnSpPr>
          <p:spPr bwMode="auto">
            <a:xfrm flipV="1">
              <a:off x="6964699" y="2968081"/>
              <a:ext cx="542323" cy="2630762"/>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7" name="AutoShape 44"/>
            <p:cNvSpPr>
              <a:spLocks noChangeArrowheads="1"/>
            </p:cNvSpPr>
            <p:nvPr/>
          </p:nvSpPr>
          <p:spPr bwMode="auto">
            <a:xfrm>
              <a:off x="7506365" y="2538418"/>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8" name="AutoShape 44"/>
            <p:cNvSpPr>
              <a:spLocks noChangeArrowheads="1"/>
            </p:cNvSpPr>
            <p:nvPr/>
          </p:nvSpPr>
          <p:spPr bwMode="auto">
            <a:xfrm>
              <a:off x="7507022" y="2832925"/>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9" name="AutoShape 44"/>
            <p:cNvSpPr>
              <a:spLocks noChangeArrowheads="1"/>
            </p:cNvSpPr>
            <p:nvPr/>
          </p:nvSpPr>
          <p:spPr bwMode="auto">
            <a:xfrm>
              <a:off x="7506365" y="3137451"/>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cxnSp>
          <p:nvCxnSpPr>
            <p:cNvPr id="142" name="直線矢印コネクタ 141"/>
            <p:cNvCxnSpPr>
              <a:stCxn id="66" idx="3"/>
              <a:endCxn id="147" idx="1"/>
            </p:cNvCxnSpPr>
            <p:nvPr/>
          </p:nvCxnSpPr>
          <p:spPr bwMode="auto">
            <a:xfrm>
              <a:off x="6961470" y="2154515"/>
              <a:ext cx="544230" cy="0"/>
            </a:xfrm>
            <a:prstGeom prst="straightConnector1">
              <a:avLst/>
            </a:prstGeom>
            <a:noFill/>
            <a:ln w="38100">
              <a:solidFill>
                <a:srgbClr val="4F81BD"/>
              </a:solidFill>
              <a:miter lim="800000"/>
              <a:headEnd/>
              <a:tailEnd type="triangle" w="med" len="med"/>
            </a:ln>
            <a:extLst/>
          </p:spPr>
        </p:cxnSp>
        <p:sp>
          <p:nvSpPr>
            <p:cNvPr id="65" name="上下矢印 64"/>
            <p:cNvSpPr/>
            <p:nvPr/>
          </p:nvSpPr>
          <p:spPr bwMode="auto">
            <a:xfrm>
              <a:off x="7810500" y="3702163"/>
              <a:ext cx="533400" cy="16831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586" name="Text Box 53"/>
            <p:cNvSpPr txBox="1">
              <a:spLocks noChangeArrowheads="1"/>
            </p:cNvSpPr>
            <p:nvPr/>
          </p:nvSpPr>
          <p:spPr bwMode="auto">
            <a:xfrm>
              <a:off x="7617428" y="3819422"/>
              <a:ext cx="919543" cy="492443"/>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dirty="0">
                  <a:solidFill>
                    <a:srgbClr val="FF6600"/>
                  </a:solidFill>
                  <a:effectLst/>
                  <a:ea typeface="HGP創英角ｺﾞｼｯｸUB" pitchFamily="50" charset="-128"/>
                </a:rPr>
                <a:t>クラウド</a:t>
              </a:r>
            </a:p>
            <a:p>
              <a:r>
                <a:rPr lang="ja-JP" altLang="en-US" sz="800" dirty="0">
                  <a:solidFill>
                    <a:srgbClr val="FF6600"/>
                  </a:solidFill>
                  <a:effectLst/>
                  <a:ea typeface="HGP創英角ｺﾞｼｯｸUB" pitchFamily="50" charset="-128"/>
                </a:rPr>
                <a:t>コンピューティング</a:t>
              </a:r>
            </a:p>
          </p:txBody>
        </p:sp>
        <p:sp>
          <p:nvSpPr>
            <p:cNvPr id="70" name="Text Box 53"/>
            <p:cNvSpPr txBox="1">
              <a:spLocks noChangeArrowheads="1"/>
            </p:cNvSpPr>
            <p:nvPr/>
          </p:nvSpPr>
          <p:spPr bwMode="auto">
            <a:xfrm>
              <a:off x="7548038" y="3450677"/>
              <a:ext cx="1101984" cy="276999"/>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ja-JP" altLang="en-US" sz="1200" dirty="0" smtClean="0">
                  <a:solidFill>
                    <a:srgbClr val="0000FF"/>
                  </a:solidFill>
                  <a:effectLst/>
                  <a:ea typeface="HGP創英角ｺﾞｼｯｸUB" pitchFamily="50" charset="-128"/>
                </a:rPr>
                <a:t>データセンター</a:t>
              </a:r>
              <a:endParaRPr lang="ja-JP" altLang="en-US" sz="1200" dirty="0">
                <a:solidFill>
                  <a:srgbClr val="0000FF"/>
                </a:solidFill>
                <a:effectLst/>
                <a:ea typeface="HGP創英角ｺﾞｼｯｸUB" pitchFamily="50" charset="-128"/>
              </a:endParaRPr>
            </a:p>
          </p:txBody>
        </p:sp>
      </p:grpSp>
      <p:sp>
        <p:nvSpPr>
          <p:cNvPr id="4" name="タイトル 3"/>
          <p:cNvSpPr>
            <a:spLocks noGrp="1"/>
          </p:cNvSpPr>
          <p:nvPr>
            <p:ph type="title"/>
          </p:nvPr>
        </p:nvSpPr>
        <p:spPr/>
        <p:txBody>
          <a:bodyPr/>
          <a:lstStyle/>
          <a:p>
            <a:r>
              <a:rPr kumimoji="1" lang="ja-JP" altLang="en-US" dirty="0" smtClean="0"/>
              <a:t>接続形態から見たクライアント</a:t>
            </a:r>
            <a:endParaRPr kumimoji="1" lang="ja-JP" altLang="en-US" dirty="0"/>
          </a:p>
        </p:txBody>
      </p:sp>
      <p:grpSp>
        <p:nvGrpSpPr>
          <p:cNvPr id="10" name="図形グループ 9"/>
          <p:cNvGrpSpPr/>
          <p:nvPr/>
        </p:nvGrpSpPr>
        <p:grpSpPr>
          <a:xfrm>
            <a:off x="294510" y="5713450"/>
            <a:ext cx="8618585" cy="735010"/>
            <a:chOff x="294510" y="5713450"/>
            <a:chExt cx="8618585" cy="735010"/>
          </a:xfrm>
        </p:grpSpPr>
        <p:sp>
          <p:nvSpPr>
            <p:cNvPr id="5" name="ホームベース 4"/>
            <p:cNvSpPr/>
            <p:nvPr/>
          </p:nvSpPr>
          <p:spPr>
            <a:xfrm>
              <a:off x="2029661" y="5721218"/>
              <a:ext cx="1671138" cy="727242"/>
            </a:xfrm>
            <a:prstGeom prst="homePlate">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直接接続</a:t>
              </a:r>
              <a:endParaRPr kumimoji="1" lang="ja-JP" altLang="en-US" dirty="0">
                <a:solidFill>
                  <a:srgbClr val="FFFFFF"/>
                </a:solidFill>
                <a:latin typeface="ＭＳ Ｐゴシック"/>
                <a:ea typeface="ＭＳ Ｐゴシック"/>
                <a:cs typeface="ＭＳ Ｐゴシック"/>
              </a:endParaRPr>
            </a:p>
          </p:txBody>
        </p:sp>
        <p:sp>
          <p:nvSpPr>
            <p:cNvPr id="6" name="山形 5"/>
            <p:cNvSpPr/>
            <p:nvPr/>
          </p:nvSpPr>
          <p:spPr>
            <a:xfrm>
              <a:off x="3477482" y="5721218"/>
              <a:ext cx="1958468" cy="727242"/>
            </a:xfrm>
            <a:prstGeom prst="chevron">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LAN</a:t>
              </a:r>
              <a:endParaRPr kumimoji="1" lang="ja-JP" altLang="en-US" dirty="0">
                <a:solidFill>
                  <a:srgbClr val="FFFFFF"/>
                </a:solidFill>
                <a:latin typeface="ＭＳ Ｐゴシック"/>
                <a:ea typeface="ＭＳ Ｐゴシック"/>
                <a:cs typeface="ＭＳ Ｐゴシック"/>
              </a:endParaRPr>
            </a:p>
          </p:txBody>
        </p:sp>
        <p:sp>
          <p:nvSpPr>
            <p:cNvPr id="59" name="山形 58"/>
            <p:cNvSpPr/>
            <p:nvPr/>
          </p:nvSpPr>
          <p:spPr>
            <a:xfrm>
              <a:off x="5219476" y="5721218"/>
              <a:ext cx="1958468" cy="727242"/>
            </a:xfrm>
            <a:prstGeom prst="chevron">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無線</a:t>
              </a:r>
              <a:r>
                <a:rPr kumimoji="1" lang="en-US" altLang="ja-JP" dirty="0" smtClean="0">
                  <a:solidFill>
                    <a:srgbClr val="FFFFFF"/>
                  </a:solidFill>
                  <a:latin typeface="ＭＳ Ｐゴシック"/>
                  <a:ea typeface="ＭＳ Ｐゴシック"/>
                  <a:cs typeface="ＭＳ Ｐゴシック"/>
                </a:rPr>
                <a:t>LAN</a:t>
              </a:r>
              <a:endParaRPr kumimoji="1" lang="ja-JP" altLang="en-US" dirty="0">
                <a:solidFill>
                  <a:srgbClr val="FFFFFF"/>
                </a:solidFill>
                <a:latin typeface="ＭＳ Ｐゴシック"/>
                <a:ea typeface="ＭＳ Ｐゴシック"/>
                <a:cs typeface="ＭＳ Ｐゴシック"/>
              </a:endParaRPr>
            </a:p>
          </p:txBody>
        </p:sp>
        <p:sp>
          <p:nvSpPr>
            <p:cNvPr id="60" name="山形 59"/>
            <p:cNvSpPr/>
            <p:nvPr/>
          </p:nvSpPr>
          <p:spPr>
            <a:xfrm>
              <a:off x="6954627" y="5713450"/>
              <a:ext cx="1958468" cy="727242"/>
            </a:xfrm>
            <a:prstGeom prst="chevron">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携帯電話</a:t>
              </a:r>
              <a:endParaRPr kumimoji="1" lang="en-US" altLang="ja-JP" dirty="0" smtClean="0">
                <a:solidFill>
                  <a:srgbClr val="FFFFFF"/>
                </a:solidFill>
                <a:latin typeface="ＭＳ Ｐゴシック"/>
                <a:ea typeface="ＭＳ Ｐゴシック"/>
                <a:cs typeface="ＭＳ Ｐゴシック"/>
              </a:endParaRPr>
            </a:p>
            <a:p>
              <a:pPr algn="ctr"/>
              <a:r>
                <a:rPr kumimoji="1" lang="ja-JP" altLang="en-US" dirty="0" smtClean="0">
                  <a:solidFill>
                    <a:srgbClr val="FFFFFF"/>
                  </a:solidFill>
                  <a:latin typeface="ＭＳ Ｐゴシック"/>
                  <a:ea typeface="ＭＳ Ｐゴシック"/>
                  <a:cs typeface="ＭＳ Ｐゴシック"/>
                </a:rPr>
                <a:t>回線</a:t>
              </a:r>
              <a:endParaRPr kumimoji="1" lang="ja-JP" altLang="en-US" dirty="0">
                <a:solidFill>
                  <a:srgbClr val="FFFFFF"/>
                </a:solidFill>
                <a:latin typeface="ＭＳ Ｐゴシック"/>
                <a:ea typeface="ＭＳ Ｐゴシック"/>
                <a:cs typeface="ＭＳ Ｐゴシック"/>
              </a:endParaRPr>
            </a:p>
          </p:txBody>
        </p:sp>
        <p:sp>
          <p:nvSpPr>
            <p:cNvPr id="7" name="正方形/長方形 6"/>
            <p:cNvSpPr/>
            <p:nvPr/>
          </p:nvSpPr>
          <p:spPr>
            <a:xfrm>
              <a:off x="294510" y="5721218"/>
              <a:ext cx="1491511" cy="72724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接続形態</a:t>
              </a:r>
              <a:endParaRPr kumimoji="1" lang="ja-JP" altLang="en-US"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912343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Apple</a:t>
            </a:r>
            <a:r>
              <a:rPr kumimoji="1" lang="ja-JP" altLang="en-US" dirty="0" smtClean="0"/>
              <a:t>の</a:t>
            </a:r>
            <a:r>
              <a:rPr kumimoji="1" lang="en-US" altLang="ja-JP" dirty="0" err="1" smtClean="0"/>
              <a:t>HealthKit</a:t>
            </a:r>
            <a:endParaRPr kumimoji="1" lang="ja-JP" altLang="en-US" dirty="0"/>
          </a:p>
        </p:txBody>
      </p:sp>
      <p:pic>
        <p:nvPicPr>
          <p:cNvPr id="4" name="図 3"/>
          <p:cNvPicPr>
            <a:picLocks noChangeAspect="1"/>
          </p:cNvPicPr>
          <p:nvPr/>
        </p:nvPicPr>
        <p:blipFill>
          <a:blip r:embed="rId3"/>
          <a:stretch>
            <a:fillRect/>
          </a:stretch>
        </p:blipFill>
        <p:spPr>
          <a:xfrm>
            <a:off x="414337" y="1514475"/>
            <a:ext cx="8315325" cy="3829050"/>
          </a:xfrm>
          <a:prstGeom prst="rect">
            <a:avLst/>
          </a:prstGeom>
        </p:spPr>
      </p:pic>
    </p:spTree>
    <p:extLst>
      <p:ext uri="{BB962C8B-B14F-4D97-AF65-F5344CB8AC3E}">
        <p14:creationId xmlns:p14="http://schemas.microsoft.com/office/powerpoint/2010/main" val="2775050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61307" y="3015763"/>
            <a:ext cx="7160293" cy="1677255"/>
          </a:xfrm>
          <a:prstGeom prst="roundRect">
            <a:avLst>
              <a:gd name="adj" fmla="val 0"/>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1957006" y="3190472"/>
            <a:ext cx="341289" cy="550466"/>
          </a:xfrm>
          <a:prstGeom prst="rect">
            <a:avLst/>
          </a:prstGeom>
        </p:spPr>
      </p:pic>
      <p:sp>
        <p:nvSpPr>
          <p:cNvPr id="8" name="角丸四角形 7"/>
          <p:cNvSpPr/>
          <p:nvPr/>
        </p:nvSpPr>
        <p:spPr>
          <a:xfrm>
            <a:off x="4663330"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加速度センサ</a:t>
            </a:r>
            <a:endParaRPr kumimoji="1" lang="ja-JP" altLang="en-US" sz="1200" dirty="0">
              <a:solidFill>
                <a:srgbClr val="FFFFFF"/>
              </a:solidFill>
              <a:latin typeface="ＭＳ Ｐゴシック"/>
              <a:ea typeface="ＭＳ Ｐゴシック"/>
              <a:cs typeface="ＭＳ Ｐゴシック"/>
            </a:endParaRPr>
          </a:p>
        </p:txBody>
      </p:sp>
      <p:sp>
        <p:nvSpPr>
          <p:cNvPr id="9" name="角丸四角形 8"/>
          <p:cNvSpPr/>
          <p:nvPr/>
        </p:nvSpPr>
        <p:spPr>
          <a:xfrm>
            <a:off x="6138767"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温度センサ</a:t>
            </a:r>
            <a:endParaRPr kumimoji="1" lang="ja-JP" altLang="en-US" sz="1200" dirty="0">
              <a:solidFill>
                <a:srgbClr val="FFFFFF"/>
              </a:solidFill>
              <a:latin typeface="ＭＳ Ｐゴシック"/>
              <a:ea typeface="ＭＳ Ｐゴシック"/>
              <a:cs typeface="ＭＳ Ｐゴシック"/>
            </a:endParaRPr>
          </a:p>
        </p:txBody>
      </p:sp>
      <p:sp>
        <p:nvSpPr>
          <p:cNvPr id="10" name="角丸四角形 9"/>
          <p:cNvSpPr/>
          <p:nvPr/>
        </p:nvSpPr>
        <p:spPr>
          <a:xfrm>
            <a:off x="6138767"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ＭＳ Ｐゴシック"/>
                <a:ea typeface="ＭＳ Ｐゴシック"/>
                <a:cs typeface="ＭＳ Ｐゴシック"/>
              </a:rPr>
              <a:t>GPS</a:t>
            </a:r>
            <a:endParaRPr kumimoji="1" lang="ja-JP" altLang="en-US" sz="1200" dirty="0">
              <a:solidFill>
                <a:srgbClr val="FFFFFF"/>
              </a:solidFill>
              <a:latin typeface="ＭＳ Ｐゴシック"/>
              <a:ea typeface="ＭＳ Ｐゴシック"/>
              <a:cs typeface="ＭＳ Ｐゴシック"/>
            </a:endParaRPr>
          </a:p>
        </p:txBody>
      </p:sp>
      <p:sp>
        <p:nvSpPr>
          <p:cNvPr id="11" name="角丸四角形 10"/>
          <p:cNvSpPr/>
          <p:nvPr/>
        </p:nvSpPr>
        <p:spPr>
          <a:xfrm>
            <a:off x="4663330"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ジャイロセンサ</a:t>
            </a: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4663330"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照度センサ</a:t>
            </a:r>
            <a:endParaRPr kumimoji="1" lang="ja-JP" altLang="en-US" sz="1200" dirty="0">
              <a:solidFill>
                <a:srgbClr val="FFFFFF"/>
              </a:solidFill>
              <a:latin typeface="ＭＳ Ｐゴシック"/>
              <a:ea typeface="ＭＳ Ｐゴシック"/>
              <a:cs typeface="ＭＳ Ｐゴシック"/>
            </a:endParaRPr>
          </a:p>
        </p:txBody>
      </p:sp>
      <p:sp>
        <p:nvSpPr>
          <p:cNvPr id="13" name="角丸四角形 12"/>
          <p:cNvSpPr/>
          <p:nvPr/>
        </p:nvSpPr>
        <p:spPr>
          <a:xfrm>
            <a:off x="6138767"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地磁気センサ</a:t>
            </a:r>
            <a:endParaRPr kumimoji="1" lang="ja-JP" altLang="en-US" sz="1200" dirty="0">
              <a:solidFill>
                <a:srgbClr val="FFFFFF"/>
              </a:solidFill>
              <a:latin typeface="ＭＳ Ｐゴシック"/>
              <a:ea typeface="ＭＳ Ｐゴシック"/>
              <a:cs typeface="ＭＳ Ｐゴシック"/>
            </a:endParaRPr>
          </a:p>
        </p:txBody>
      </p:sp>
      <p:sp>
        <p:nvSpPr>
          <p:cNvPr id="14" name="角丸四角形 13"/>
          <p:cNvSpPr/>
          <p:nvPr/>
        </p:nvSpPr>
        <p:spPr>
          <a:xfrm>
            <a:off x="3187972"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圧力センサ</a:t>
            </a:r>
            <a:endParaRPr kumimoji="1" lang="ja-JP" altLang="en-US" sz="1200" dirty="0">
              <a:solidFill>
                <a:srgbClr val="FFFFFF"/>
              </a:solidFill>
              <a:latin typeface="ＭＳ Ｐゴシック"/>
              <a:ea typeface="ＭＳ Ｐゴシック"/>
              <a:cs typeface="ＭＳ Ｐゴシック"/>
            </a:endParaRPr>
          </a:p>
        </p:txBody>
      </p:sp>
      <p:sp>
        <p:nvSpPr>
          <p:cNvPr id="15" name="角丸四角形 14"/>
          <p:cNvSpPr/>
          <p:nvPr/>
        </p:nvSpPr>
        <p:spPr>
          <a:xfrm>
            <a:off x="3187971"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近接センサ</a:t>
            </a:r>
            <a:endParaRPr kumimoji="1" lang="ja-JP" altLang="en-US" sz="1200" dirty="0">
              <a:solidFill>
                <a:srgbClr val="FFFFFF"/>
              </a:solidFill>
              <a:latin typeface="ＭＳ Ｐゴシック"/>
              <a:ea typeface="ＭＳ Ｐゴシック"/>
              <a:cs typeface="ＭＳ Ｐゴシック"/>
            </a:endParaRPr>
          </a:p>
        </p:txBody>
      </p:sp>
      <p:sp>
        <p:nvSpPr>
          <p:cNvPr id="16" name="角丸四角形 15"/>
          <p:cNvSpPr/>
          <p:nvPr/>
        </p:nvSpPr>
        <p:spPr>
          <a:xfrm>
            <a:off x="3187972"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カメラ</a:t>
            </a:r>
            <a:endParaRPr kumimoji="1" lang="ja-JP" altLang="en-US" sz="1200" dirty="0">
              <a:solidFill>
                <a:srgbClr val="FFFFFF"/>
              </a:solidFill>
              <a:latin typeface="ＭＳ Ｐゴシック"/>
              <a:ea typeface="ＭＳ Ｐゴシック"/>
              <a:cs typeface="ＭＳ Ｐゴシック"/>
            </a:endParaRPr>
          </a:p>
        </p:txBody>
      </p:sp>
      <p:sp>
        <p:nvSpPr>
          <p:cNvPr id="18" name="U ターン矢印 17"/>
          <p:cNvSpPr/>
          <p:nvPr/>
        </p:nvSpPr>
        <p:spPr>
          <a:xfrm rot="5400000">
            <a:off x="6898425" y="2330665"/>
            <a:ext cx="2681402"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1" name="図 20"/>
          <p:cNvPicPr>
            <a:picLocks noChangeAspect="1"/>
          </p:cNvPicPr>
          <p:nvPr/>
        </p:nvPicPr>
        <p:blipFill>
          <a:blip r:embed="rId4">
            <a:clrChange>
              <a:clrFrom>
                <a:srgbClr val="FFFFFF"/>
              </a:clrFrom>
              <a:clrTo>
                <a:srgbClr val="FFFFFF">
                  <a:alpha val="0"/>
                </a:srgbClr>
              </a:clrTo>
            </a:clrChange>
          </a:blip>
          <a:stretch>
            <a:fillRect/>
          </a:stretch>
        </p:blipFill>
        <p:spPr>
          <a:xfrm>
            <a:off x="1032123" y="3147122"/>
            <a:ext cx="679541" cy="593816"/>
          </a:xfrm>
          <a:prstGeom prst="rect">
            <a:avLst/>
          </a:prstGeom>
        </p:spPr>
      </p:pic>
      <p:sp>
        <p:nvSpPr>
          <p:cNvPr id="22" name="角丸四角形 21"/>
          <p:cNvSpPr/>
          <p:nvPr/>
        </p:nvSpPr>
        <p:spPr>
          <a:xfrm>
            <a:off x="561307" y="4774713"/>
            <a:ext cx="7160293" cy="1677255"/>
          </a:xfrm>
          <a:prstGeom prst="roundRect">
            <a:avLst>
              <a:gd name="adj" fmla="val 0"/>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角丸四角形 22"/>
          <p:cNvSpPr/>
          <p:nvPr/>
        </p:nvSpPr>
        <p:spPr>
          <a:xfrm>
            <a:off x="4663331"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脳波センサ</a:t>
            </a:r>
            <a:endParaRPr kumimoji="1" lang="ja-JP" altLang="en-US" sz="1200" dirty="0">
              <a:solidFill>
                <a:srgbClr val="FFFFFF"/>
              </a:solidFill>
              <a:latin typeface="ＭＳ Ｐゴシック"/>
              <a:ea typeface="ＭＳ Ｐゴシック"/>
              <a:cs typeface="ＭＳ Ｐゴシック"/>
            </a:endParaRPr>
          </a:p>
        </p:txBody>
      </p:sp>
      <p:sp>
        <p:nvSpPr>
          <p:cNvPr id="24" name="角丸四角形 23"/>
          <p:cNvSpPr/>
          <p:nvPr/>
        </p:nvSpPr>
        <p:spPr>
          <a:xfrm>
            <a:off x="6138768" y="54017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加速度センサ</a:t>
            </a:r>
            <a:endParaRPr kumimoji="1" lang="ja-JP" altLang="en-US" sz="1200" dirty="0">
              <a:solidFill>
                <a:srgbClr val="FFFFFF"/>
              </a:solidFill>
              <a:latin typeface="ＭＳ Ｐゴシック"/>
              <a:ea typeface="ＭＳ Ｐゴシック"/>
              <a:cs typeface="ＭＳ Ｐゴシック"/>
            </a:endParaRPr>
          </a:p>
        </p:txBody>
      </p:sp>
      <p:sp>
        <p:nvSpPr>
          <p:cNvPr id="25" name="角丸四角形 24"/>
          <p:cNvSpPr/>
          <p:nvPr/>
        </p:nvSpPr>
        <p:spPr>
          <a:xfrm>
            <a:off x="6138768" y="58779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カメラ</a:t>
            </a:r>
            <a:endParaRPr lang="ja-JP" altLang="en-US" sz="1200" dirty="0">
              <a:solidFill>
                <a:srgbClr val="FFFFFF"/>
              </a:solidFill>
              <a:latin typeface="ＭＳ Ｐゴシック"/>
              <a:cs typeface="ＭＳ Ｐゴシック"/>
            </a:endParaRPr>
          </a:p>
        </p:txBody>
      </p:sp>
      <p:sp>
        <p:nvSpPr>
          <p:cNvPr id="26" name="角丸四角形 25"/>
          <p:cNvSpPr/>
          <p:nvPr/>
        </p:nvSpPr>
        <p:spPr>
          <a:xfrm>
            <a:off x="4663331"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眼球運動センサ</a:t>
            </a:r>
            <a:endParaRPr kumimoji="1" lang="ja-JP" altLang="en-US" sz="1200" dirty="0">
              <a:solidFill>
                <a:srgbClr val="FFFFFF"/>
              </a:solidFill>
              <a:latin typeface="ＭＳ Ｐゴシック"/>
              <a:ea typeface="ＭＳ Ｐゴシック"/>
              <a:cs typeface="ＭＳ Ｐゴシック"/>
            </a:endParaRPr>
          </a:p>
        </p:txBody>
      </p:sp>
      <p:sp>
        <p:nvSpPr>
          <p:cNvPr id="27" name="角丸四角形 26"/>
          <p:cNvSpPr/>
          <p:nvPr/>
        </p:nvSpPr>
        <p:spPr>
          <a:xfrm>
            <a:off x="4663331" y="58779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血圧センサ</a:t>
            </a:r>
            <a:endParaRPr kumimoji="1" lang="ja-JP" altLang="en-US" sz="1200" dirty="0">
              <a:solidFill>
                <a:srgbClr val="FFFFFF"/>
              </a:solidFill>
              <a:latin typeface="ＭＳ Ｐゴシック"/>
              <a:ea typeface="ＭＳ Ｐゴシック"/>
              <a:cs typeface="ＭＳ Ｐゴシック"/>
            </a:endParaRPr>
          </a:p>
        </p:txBody>
      </p:sp>
      <p:sp>
        <p:nvSpPr>
          <p:cNvPr id="28" name="角丸四角形 27"/>
          <p:cNvSpPr/>
          <p:nvPr/>
        </p:nvSpPr>
        <p:spPr>
          <a:xfrm>
            <a:off x="6138768"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血糖値センサ</a:t>
            </a:r>
            <a:endParaRPr kumimoji="1" lang="ja-JP" altLang="en-US" sz="1200" dirty="0">
              <a:solidFill>
                <a:srgbClr val="FFFFFF"/>
              </a:solidFill>
              <a:latin typeface="ＭＳ Ｐゴシック"/>
              <a:ea typeface="ＭＳ Ｐゴシック"/>
              <a:cs typeface="ＭＳ Ｐゴシック"/>
            </a:endParaRPr>
          </a:p>
        </p:txBody>
      </p:sp>
      <p:sp>
        <p:nvSpPr>
          <p:cNvPr id="29" name="角丸四角形 28"/>
          <p:cNvSpPr/>
          <p:nvPr/>
        </p:nvSpPr>
        <p:spPr>
          <a:xfrm>
            <a:off x="3187973"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心拍センサ</a:t>
            </a: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3187972"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発汗</a:t>
            </a:r>
            <a:r>
              <a:rPr kumimoji="1" lang="ja-JP" altLang="en-US" sz="1200" dirty="0" smtClean="0">
                <a:solidFill>
                  <a:srgbClr val="FFFFFF"/>
                </a:solidFill>
                <a:latin typeface="ＭＳ Ｐゴシック"/>
                <a:ea typeface="ＭＳ Ｐゴシック"/>
                <a:cs typeface="ＭＳ Ｐゴシック"/>
              </a:rPr>
              <a:t>センサ</a:t>
            </a: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3187973" y="58779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体温センサ</a:t>
            </a:r>
            <a:endParaRPr kumimoji="1" lang="ja-JP" altLang="en-US" sz="1200" dirty="0">
              <a:solidFill>
                <a:srgbClr val="FFFFFF"/>
              </a:solidFill>
              <a:latin typeface="ＭＳ Ｐゴシック"/>
              <a:ea typeface="ＭＳ Ｐゴシック"/>
              <a:cs typeface="ＭＳ Ｐゴシック"/>
            </a:endParaRPr>
          </a:p>
        </p:txBody>
      </p:sp>
      <p:grpSp>
        <p:nvGrpSpPr>
          <p:cNvPr id="35" name="図形グループ 34"/>
          <p:cNvGrpSpPr/>
          <p:nvPr/>
        </p:nvGrpSpPr>
        <p:grpSpPr>
          <a:xfrm>
            <a:off x="2042988" y="4981314"/>
            <a:ext cx="190500" cy="405090"/>
            <a:chOff x="5118100" y="4941610"/>
            <a:chExt cx="190500" cy="405090"/>
          </a:xfrm>
        </p:grpSpPr>
        <p:sp>
          <p:nvSpPr>
            <p:cNvPr id="36" name="正方形/長方形 35"/>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1144535" y="5111131"/>
            <a:ext cx="441102" cy="177800"/>
            <a:chOff x="4715098" y="3962400"/>
            <a:chExt cx="441102" cy="177800"/>
          </a:xfrm>
        </p:grpSpPr>
        <p:sp>
          <p:nvSpPr>
            <p:cNvPr id="40" name="角丸四角形 39"/>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テキスト ボックス 1"/>
          <p:cNvSpPr txBox="1"/>
          <p:nvPr/>
        </p:nvSpPr>
        <p:spPr>
          <a:xfrm>
            <a:off x="949713" y="3740937"/>
            <a:ext cx="1269097" cy="830997"/>
          </a:xfrm>
          <a:prstGeom prst="rect">
            <a:avLst/>
          </a:prstGeom>
          <a:noFill/>
        </p:spPr>
        <p:txBody>
          <a:bodyPr wrap="none" rtlCol="0">
            <a:spAutoFit/>
          </a:bodyPr>
          <a:lstStyle/>
          <a:p>
            <a:r>
              <a:rPr kumimoji="1" lang="ja-JP" altLang="en-US" sz="2400" dirty="0" smtClean="0">
                <a:latin typeface="HGP創英角ｺﾞｼｯｸUB"/>
                <a:ea typeface="HGP創英角ｺﾞｼｯｸUB"/>
                <a:cs typeface="HGP創英角ｺﾞｼｯｸUB"/>
              </a:rPr>
              <a:t>モバイル</a:t>
            </a:r>
            <a:endParaRPr kumimoji="1"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3" name="テキスト ボックス 42"/>
          <p:cNvSpPr txBox="1"/>
          <p:nvPr/>
        </p:nvSpPr>
        <p:spPr>
          <a:xfrm>
            <a:off x="949713" y="5403679"/>
            <a:ext cx="1770437" cy="830997"/>
          </a:xfrm>
          <a:prstGeom prst="rect">
            <a:avLst/>
          </a:prstGeom>
          <a:noFill/>
        </p:spPr>
        <p:txBody>
          <a:bodyPr wrap="none" rtlCol="0">
            <a:spAutoFit/>
          </a:bodyPr>
          <a:lstStyle/>
          <a:p>
            <a:r>
              <a:rPr lang="ja-JP" altLang="en-US" sz="2400" dirty="0" smtClean="0">
                <a:latin typeface="HGP創英角ｺﾞｼｯｸUB"/>
                <a:ea typeface="HGP創英角ｺﾞｼｯｸUB"/>
                <a:cs typeface="HGP創英角ｺﾞｼｯｸUB"/>
              </a:rPr>
              <a:t>ウェアラブル</a:t>
            </a:r>
            <a:endParaRPr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4" name="角丸四角形 43"/>
          <p:cNvSpPr/>
          <p:nvPr/>
        </p:nvSpPr>
        <p:spPr>
          <a:xfrm>
            <a:off x="561307" y="2293525"/>
            <a:ext cx="7160293" cy="59636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HGP創英角ｺﾞｼｯｸUB"/>
                <a:ea typeface="HGP創英角ｺﾞｼｯｸUB"/>
                <a:cs typeface="HGP創英角ｺﾞｼｯｸUB"/>
              </a:rPr>
              <a:t>インターネット</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45" name="角丸四角形 44"/>
          <p:cNvSpPr/>
          <p:nvPr/>
        </p:nvSpPr>
        <p:spPr>
          <a:xfrm>
            <a:off x="561307" y="921654"/>
            <a:ext cx="7160293" cy="1244064"/>
          </a:xfrm>
          <a:prstGeom prst="roundRect">
            <a:avLst>
              <a:gd name="adj" fmla="val 0"/>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 name="グループ化 19"/>
          <p:cNvGrpSpPr/>
          <p:nvPr/>
        </p:nvGrpSpPr>
        <p:grpSpPr>
          <a:xfrm>
            <a:off x="2370251" y="989754"/>
            <a:ext cx="1956725" cy="1106341"/>
            <a:chOff x="2209610" y="989754"/>
            <a:chExt cx="1956725" cy="1106341"/>
          </a:xfrm>
        </p:grpSpPr>
        <p:sp>
          <p:nvSpPr>
            <p:cNvPr id="46" name="フローチャート: 磁気ディスク 45"/>
            <p:cNvSpPr/>
            <p:nvPr/>
          </p:nvSpPr>
          <p:spPr>
            <a:xfrm>
              <a:off x="2209610" y="998838"/>
              <a:ext cx="1956725" cy="1097257"/>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 name="図 46"/>
            <p:cNvPicPr>
              <a:picLocks noChangeAspect="1"/>
            </p:cNvPicPr>
            <p:nvPr/>
          </p:nvPicPr>
          <p:blipFill>
            <a:blip r:embed="rId5">
              <a:clrChange>
                <a:clrFrom>
                  <a:srgbClr val="FEFEFE"/>
                </a:clrFrom>
                <a:clrTo>
                  <a:srgbClr val="FEFEFE">
                    <a:alpha val="0"/>
                  </a:srgbClr>
                </a:clrTo>
              </a:clrChange>
            </a:blip>
            <a:stretch>
              <a:fillRect/>
            </a:stretch>
          </p:blipFill>
          <p:spPr>
            <a:xfrm>
              <a:off x="3503847" y="1319600"/>
              <a:ext cx="428498" cy="351820"/>
            </a:xfrm>
            <a:prstGeom prst="rect">
              <a:avLst/>
            </a:prstGeom>
          </p:spPr>
        </p:pic>
        <p:pic>
          <p:nvPicPr>
            <p:cNvPr id="48" name="図 47"/>
            <p:cNvPicPr>
              <a:picLocks noChangeAspect="1"/>
            </p:cNvPicPr>
            <p:nvPr/>
          </p:nvPicPr>
          <p:blipFill>
            <a:blip r:embed="rId6">
              <a:clrChange>
                <a:clrFrom>
                  <a:srgbClr val="FEFEFE"/>
                </a:clrFrom>
                <a:clrTo>
                  <a:srgbClr val="FEFEFE">
                    <a:alpha val="0"/>
                  </a:srgbClr>
                </a:clrTo>
              </a:clrChange>
            </a:blip>
            <a:stretch>
              <a:fillRect/>
            </a:stretch>
          </p:blipFill>
          <p:spPr>
            <a:xfrm>
              <a:off x="3557973" y="1654306"/>
              <a:ext cx="374372" cy="360841"/>
            </a:xfrm>
            <a:prstGeom prst="rect">
              <a:avLst/>
            </a:prstGeom>
          </p:spPr>
        </p:pic>
        <p:pic>
          <p:nvPicPr>
            <p:cNvPr id="49" name="図 48"/>
            <p:cNvPicPr>
              <a:picLocks noChangeAspect="1"/>
            </p:cNvPicPr>
            <p:nvPr/>
          </p:nvPicPr>
          <p:blipFill>
            <a:blip r:embed="rId7">
              <a:clrChange>
                <a:clrFrom>
                  <a:srgbClr val="FEFEFE"/>
                </a:clrFrom>
                <a:clrTo>
                  <a:srgbClr val="FEFEFE">
                    <a:alpha val="0"/>
                  </a:srgbClr>
                </a:clrTo>
              </a:clrChange>
            </a:blip>
            <a:stretch>
              <a:fillRect/>
            </a:stretch>
          </p:blipFill>
          <p:spPr>
            <a:xfrm>
              <a:off x="2353516" y="1359086"/>
              <a:ext cx="460071" cy="333777"/>
            </a:xfrm>
            <a:prstGeom prst="rect">
              <a:avLst/>
            </a:prstGeom>
          </p:spPr>
        </p:pic>
        <p:pic>
          <p:nvPicPr>
            <p:cNvPr id="50" name="図 49"/>
            <p:cNvPicPr>
              <a:picLocks noChangeAspect="1"/>
            </p:cNvPicPr>
            <p:nvPr/>
          </p:nvPicPr>
          <p:blipFill>
            <a:blip r:embed="rId8">
              <a:clrChange>
                <a:clrFrom>
                  <a:srgbClr val="FEFEFE"/>
                </a:clrFrom>
                <a:clrTo>
                  <a:srgbClr val="FEFEFE">
                    <a:alpha val="0"/>
                  </a:srgbClr>
                </a:clrTo>
              </a:clrChange>
            </a:blip>
            <a:stretch>
              <a:fillRect/>
            </a:stretch>
          </p:blipFill>
          <p:spPr>
            <a:xfrm>
              <a:off x="2448427" y="1683526"/>
              <a:ext cx="401435" cy="360841"/>
            </a:xfrm>
            <a:prstGeom prst="rect">
              <a:avLst/>
            </a:prstGeom>
          </p:spPr>
        </p:pic>
        <p:pic>
          <p:nvPicPr>
            <p:cNvPr id="51" name="図 50"/>
            <p:cNvPicPr>
              <a:picLocks noChangeAspect="1"/>
            </p:cNvPicPr>
            <p:nvPr/>
          </p:nvPicPr>
          <p:blipFill>
            <a:blip r:embed="rId9">
              <a:clrChange>
                <a:clrFrom>
                  <a:srgbClr val="FEFEFE"/>
                </a:clrFrom>
                <a:clrTo>
                  <a:srgbClr val="FEFEFE">
                    <a:alpha val="0"/>
                  </a:srgbClr>
                </a:clrTo>
              </a:clrChange>
            </a:blip>
            <a:stretch>
              <a:fillRect/>
            </a:stretch>
          </p:blipFill>
          <p:spPr>
            <a:xfrm>
              <a:off x="2989758" y="1498698"/>
              <a:ext cx="353820" cy="374038"/>
            </a:xfrm>
            <a:prstGeom prst="rect">
              <a:avLst/>
            </a:prstGeom>
          </p:spPr>
        </p:pic>
        <p:sp>
          <p:nvSpPr>
            <p:cNvPr id="52" name="テキスト ボックス 51"/>
            <p:cNvSpPr txBox="1"/>
            <p:nvPr/>
          </p:nvSpPr>
          <p:spPr>
            <a:xfrm>
              <a:off x="2448427" y="989754"/>
              <a:ext cx="1506542" cy="369332"/>
            </a:xfrm>
            <a:prstGeom prst="rect">
              <a:avLst/>
            </a:prstGeom>
            <a:noFill/>
          </p:spPr>
          <p:txBody>
            <a:bodyPr wrap="none" rtlCol="0">
              <a:spAutoFit/>
            </a:bodyPr>
            <a:lstStyle/>
            <a:p>
              <a:pPr algn="ctr"/>
              <a:r>
                <a:rPr kumimoji="1" lang="ja-JP" altLang="en-US" dirty="0" smtClean="0">
                  <a:latin typeface="HGP創英角ｺﾞｼｯｸUB"/>
                  <a:ea typeface="HGP創英角ｺﾞｼｯｸUB"/>
                  <a:cs typeface="HGP創英角ｺﾞｼｯｸUB"/>
                </a:rPr>
                <a:t>ビッグ・データ</a:t>
              </a:r>
              <a:endParaRPr kumimoji="1" lang="ja-JP" altLang="en-US" dirty="0">
                <a:latin typeface="HGP創英角ｺﾞｼｯｸUB"/>
                <a:ea typeface="HGP創英角ｺﾞｼｯｸUB"/>
                <a:cs typeface="HGP創英角ｺﾞｼｯｸUB"/>
              </a:endParaRPr>
            </a:p>
          </p:txBody>
        </p:sp>
      </p:grpSp>
      <p:sp>
        <p:nvSpPr>
          <p:cNvPr id="53" name="角丸四角形 52"/>
          <p:cNvSpPr/>
          <p:nvPr/>
        </p:nvSpPr>
        <p:spPr>
          <a:xfrm>
            <a:off x="4903902" y="1093855"/>
            <a:ext cx="2581943" cy="887839"/>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アナリティクス</a:t>
            </a:r>
            <a:endParaRPr kumimoji="1" lang="en-US" altLang="ja-JP" sz="2400" dirty="0" smtClean="0">
              <a:solidFill>
                <a:srgbClr val="FFFFFF"/>
              </a:solidFill>
              <a:latin typeface="ＭＳ Ｐゴシック"/>
              <a:ea typeface="ＭＳ Ｐゴシック"/>
              <a:cs typeface="ＭＳ Ｐゴシック"/>
            </a:endParaRPr>
          </a:p>
          <a:p>
            <a:pPr algn="ctr"/>
            <a:r>
              <a:rPr kumimoji="1" lang="ja-JP" altLang="en-US" sz="1000" dirty="0" smtClean="0">
                <a:solidFill>
                  <a:srgbClr val="FFFFFF"/>
                </a:solidFill>
                <a:latin typeface="ＭＳ Ｐゴシック"/>
                <a:ea typeface="ＭＳ Ｐゴシック"/>
                <a:cs typeface="ＭＳ Ｐゴシック"/>
              </a:rPr>
              <a:t>洞察、知見、ノウハウの発見・抽出</a:t>
            </a:r>
            <a:endParaRPr kumimoji="1" lang="ja-JP" altLang="en-US" sz="1000" dirty="0">
              <a:solidFill>
                <a:srgbClr val="FFFFFF"/>
              </a:solidFill>
              <a:latin typeface="ＭＳ Ｐゴシック"/>
              <a:ea typeface="ＭＳ Ｐゴシック"/>
              <a:cs typeface="ＭＳ Ｐゴシック"/>
            </a:endParaRPr>
          </a:p>
        </p:txBody>
      </p:sp>
      <p:sp>
        <p:nvSpPr>
          <p:cNvPr id="3" name="右矢印 2"/>
          <p:cNvSpPr/>
          <p:nvPr/>
        </p:nvSpPr>
        <p:spPr>
          <a:xfrm>
            <a:off x="4448432" y="1286395"/>
            <a:ext cx="434931" cy="502758"/>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U ターン矢印 53"/>
          <p:cNvSpPr/>
          <p:nvPr/>
        </p:nvSpPr>
        <p:spPr>
          <a:xfrm rot="5400000">
            <a:off x="6043383" y="3185707"/>
            <a:ext cx="4391486"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上矢印 4"/>
          <p:cNvSpPr/>
          <p:nvPr/>
        </p:nvSpPr>
        <p:spPr>
          <a:xfrm>
            <a:off x="2533078" y="441937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上矢印 54"/>
          <p:cNvSpPr/>
          <p:nvPr/>
        </p:nvSpPr>
        <p:spPr>
          <a:xfrm>
            <a:off x="2533078" y="271122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上矢印 55"/>
          <p:cNvSpPr/>
          <p:nvPr/>
        </p:nvSpPr>
        <p:spPr>
          <a:xfrm>
            <a:off x="2533078" y="2007608"/>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タイトル 6"/>
          <p:cNvSpPr>
            <a:spLocks noGrp="1"/>
          </p:cNvSpPr>
          <p:nvPr>
            <p:ph type="title"/>
          </p:nvPr>
        </p:nvSpPr>
        <p:spPr/>
        <p:txBody>
          <a:bodyPr/>
          <a:lstStyle/>
          <a:p>
            <a:r>
              <a:rPr kumimoji="1" lang="ja-JP" altLang="en-US" dirty="0" smtClean="0"/>
              <a:t>モバイル・ウェアラブル</a:t>
            </a:r>
            <a:r>
              <a:rPr lang="ja-JP" altLang="en-US" dirty="0" smtClean="0"/>
              <a:t>とクラウドとの関係</a:t>
            </a:r>
            <a:endParaRPr kumimoji="1" lang="ja-JP" altLang="en-US" dirty="0"/>
          </a:p>
        </p:txBody>
      </p:sp>
      <p:sp>
        <p:nvSpPr>
          <p:cNvPr id="17" name="テキスト ボックス 16"/>
          <p:cNvSpPr txBox="1"/>
          <p:nvPr/>
        </p:nvSpPr>
        <p:spPr>
          <a:xfrm>
            <a:off x="949713" y="1280485"/>
            <a:ext cx="1172116" cy="461665"/>
          </a:xfrm>
          <a:prstGeom prst="rect">
            <a:avLst/>
          </a:prstGeom>
          <a:noFill/>
        </p:spPr>
        <p:txBody>
          <a:bodyPr wrap="none" rtlCol="0">
            <a:spAutoFit/>
          </a:bodyPr>
          <a:lstStyle/>
          <a:p>
            <a:r>
              <a:rPr kumimoji="1" lang="ja-JP" altLang="en-US" sz="2400" dirty="0" smtClean="0">
                <a:latin typeface="HGP創英角ｺﾞｼｯｸUB"/>
                <a:ea typeface="HGP創英角ｺﾞｼｯｸUB"/>
                <a:cs typeface="HGP創英角ｺﾞｼｯｸUB"/>
              </a:rPr>
              <a:t>クラウド</a:t>
            </a:r>
            <a:endParaRPr kumimoji="1" lang="ja-JP" altLang="en-US" sz="2400" dirty="0">
              <a:latin typeface="HGP創英角ｺﾞｼｯｸUB"/>
              <a:ea typeface="HGP創英角ｺﾞｼｯｸUB"/>
              <a:cs typeface="HGP創英角ｺﾞｼｯｸUB"/>
            </a:endParaRPr>
          </a:p>
        </p:txBody>
      </p:sp>
      <p:sp>
        <p:nvSpPr>
          <p:cNvPr id="19" name="右矢印吹き出し 18"/>
          <p:cNvSpPr/>
          <p:nvPr/>
        </p:nvSpPr>
        <p:spPr>
          <a:xfrm>
            <a:off x="894843" y="4497407"/>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ＭＳ Ｐゴシック"/>
                <a:ea typeface="ＭＳ Ｐゴシック"/>
                <a:cs typeface="ＭＳ Ｐゴシック"/>
              </a:rPr>
              <a:t>近接通信</a:t>
            </a:r>
            <a:endParaRPr lang="en-US" altLang="ja-JP" sz="1200" dirty="0" smtClean="0">
              <a:solidFill>
                <a:schemeClr val="bg1"/>
              </a:solidFill>
              <a:latin typeface="ＭＳ Ｐゴシック"/>
              <a:ea typeface="ＭＳ Ｐゴシック"/>
              <a:cs typeface="ＭＳ Ｐゴシック"/>
            </a:endParaRPr>
          </a:p>
          <a:p>
            <a:pPr algn="ctr"/>
            <a:r>
              <a:rPr kumimoji="1" lang="en-US" altLang="ja-JP" sz="800" dirty="0" smtClean="0">
                <a:solidFill>
                  <a:schemeClr val="bg1"/>
                </a:solidFill>
                <a:latin typeface="ＭＳ Ｐゴシック"/>
                <a:ea typeface="ＭＳ Ｐゴシック"/>
                <a:cs typeface="ＭＳ Ｐゴシック"/>
              </a:rPr>
              <a:t>Bluetooth</a:t>
            </a:r>
            <a:r>
              <a:rPr kumimoji="1" lang="ja-JP" altLang="en-US" sz="800" dirty="0" smtClean="0">
                <a:solidFill>
                  <a:schemeClr val="bg1"/>
                </a:solidFill>
                <a:latin typeface="ＭＳ Ｐゴシック"/>
                <a:ea typeface="ＭＳ Ｐゴシック"/>
                <a:cs typeface="ＭＳ Ｐゴシック"/>
              </a:rPr>
              <a:t>や</a:t>
            </a:r>
            <a:r>
              <a:rPr kumimoji="1" lang="en-US" altLang="ja-JP" sz="800" dirty="0" smtClean="0">
                <a:solidFill>
                  <a:schemeClr val="bg1"/>
                </a:solidFill>
                <a:latin typeface="ＭＳ Ｐゴシック"/>
                <a:ea typeface="ＭＳ Ｐゴシック"/>
                <a:cs typeface="ＭＳ Ｐゴシック"/>
              </a:rPr>
              <a:t>NFC</a:t>
            </a:r>
            <a:r>
              <a:rPr kumimoji="1" lang="ja-JP" altLang="en-US" sz="800" dirty="0" smtClean="0">
                <a:solidFill>
                  <a:schemeClr val="bg1"/>
                </a:solidFill>
                <a:latin typeface="ＭＳ Ｐゴシック"/>
                <a:ea typeface="ＭＳ Ｐゴシック"/>
                <a:cs typeface="ＭＳ Ｐゴシック"/>
              </a:rPr>
              <a:t>など</a:t>
            </a:r>
            <a:endParaRPr kumimoji="1" lang="ja-JP" altLang="en-US" sz="800" dirty="0">
              <a:solidFill>
                <a:schemeClr val="bg1"/>
              </a:solidFill>
              <a:latin typeface="ＭＳ Ｐゴシック"/>
              <a:ea typeface="ＭＳ Ｐゴシック"/>
              <a:cs typeface="ＭＳ Ｐゴシック"/>
            </a:endParaRPr>
          </a:p>
        </p:txBody>
      </p:sp>
      <p:sp>
        <p:nvSpPr>
          <p:cNvPr id="57" name="右矢印吹き出し 56"/>
          <p:cNvSpPr/>
          <p:nvPr/>
        </p:nvSpPr>
        <p:spPr>
          <a:xfrm>
            <a:off x="889000" y="2755901"/>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ＭＳ Ｐゴシック"/>
                <a:ea typeface="ＭＳ Ｐゴシック"/>
                <a:cs typeface="ＭＳ Ｐゴシック"/>
              </a:rPr>
              <a:t>モバイル通信</a:t>
            </a:r>
            <a:endParaRPr lang="en-US" altLang="ja-JP" sz="1200" dirty="0" smtClean="0">
              <a:solidFill>
                <a:schemeClr val="bg1"/>
              </a:solidFill>
              <a:latin typeface="ＭＳ Ｐゴシック"/>
              <a:ea typeface="ＭＳ Ｐゴシック"/>
              <a:cs typeface="ＭＳ Ｐゴシック"/>
            </a:endParaRPr>
          </a:p>
          <a:p>
            <a:pPr algn="ctr"/>
            <a:r>
              <a:rPr lang="ja-JP" altLang="en-US" sz="800" dirty="0" smtClean="0">
                <a:solidFill>
                  <a:schemeClr val="bg1"/>
                </a:solidFill>
                <a:latin typeface="ＭＳ Ｐゴシック"/>
                <a:ea typeface="ＭＳ Ｐゴシック"/>
                <a:cs typeface="ＭＳ Ｐゴシック"/>
              </a:rPr>
              <a:t>携帯電話網</a:t>
            </a:r>
            <a:r>
              <a:rPr kumimoji="1" lang="ja-JP" altLang="en-US" sz="800" dirty="0" smtClean="0">
                <a:solidFill>
                  <a:schemeClr val="bg1"/>
                </a:solidFill>
                <a:latin typeface="ＭＳ Ｐゴシック"/>
                <a:ea typeface="ＭＳ Ｐゴシック"/>
                <a:cs typeface="ＭＳ Ｐゴシック"/>
              </a:rPr>
              <a:t>や</a:t>
            </a:r>
            <a:r>
              <a:rPr lang="en-US" altLang="ja-JP" sz="800" dirty="0" err="1" smtClean="0">
                <a:solidFill>
                  <a:schemeClr val="bg1"/>
                </a:solidFill>
                <a:latin typeface="ＭＳ Ｐゴシック"/>
                <a:ea typeface="ＭＳ Ｐゴシック"/>
                <a:cs typeface="ＭＳ Ｐゴシック"/>
              </a:rPr>
              <a:t>WiFi</a:t>
            </a:r>
            <a:r>
              <a:rPr kumimoji="1" lang="ja-JP" altLang="en-US" sz="800" dirty="0" smtClean="0">
                <a:solidFill>
                  <a:schemeClr val="bg1"/>
                </a:solidFill>
                <a:latin typeface="ＭＳ Ｐゴシック"/>
                <a:ea typeface="ＭＳ Ｐゴシック"/>
                <a:cs typeface="ＭＳ Ｐゴシック"/>
              </a:rPr>
              <a:t>など</a:t>
            </a:r>
            <a:endParaRPr kumimoji="1" lang="ja-JP" altLang="en-US" sz="800" dirty="0">
              <a:solidFill>
                <a:schemeClr val="bg1"/>
              </a:solidFill>
              <a:latin typeface="ＭＳ Ｐゴシック"/>
              <a:ea typeface="ＭＳ Ｐゴシック"/>
              <a:cs typeface="ＭＳ Ｐゴシック"/>
            </a:endParaRPr>
          </a:p>
        </p:txBody>
      </p:sp>
      <p:sp>
        <p:nvSpPr>
          <p:cNvPr id="32" name="下矢印 31"/>
          <p:cNvSpPr/>
          <p:nvPr/>
        </p:nvSpPr>
        <p:spPr>
          <a:xfrm>
            <a:off x="1055387" y="6279925"/>
            <a:ext cx="1327149" cy="676929"/>
          </a:xfrm>
          <a:prstGeom prst="downArrow">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err="1" smtClean="0">
                <a:solidFill>
                  <a:srgbClr val="FFFFFF"/>
                </a:solidFill>
                <a:latin typeface="+mj-lt"/>
                <a:ea typeface="ＭＳ Ｐゴシック"/>
                <a:cs typeface="ＭＳ Ｐゴシック"/>
              </a:rPr>
              <a:t>IoT</a:t>
            </a:r>
            <a:endParaRPr kumimoji="1" lang="ja-JP" altLang="en-US" sz="2800" dirty="0">
              <a:solidFill>
                <a:srgbClr val="FFFFFF"/>
              </a:solidFill>
              <a:latin typeface="+mj-lt"/>
              <a:ea typeface="ＭＳ Ｐゴシック"/>
              <a:cs typeface="ＭＳ Ｐゴシック"/>
            </a:endParaRPr>
          </a:p>
        </p:txBody>
      </p:sp>
    </p:spTree>
    <p:extLst>
      <p:ext uri="{BB962C8B-B14F-4D97-AF65-F5344CB8AC3E}">
        <p14:creationId xmlns:p14="http://schemas.microsoft.com/office/powerpoint/2010/main" val="156998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err="1" smtClean="0">
                <a:solidFill>
                  <a:srgbClr val="FFFFFF"/>
                </a:solidFill>
                <a:latin typeface="Arial"/>
                <a:ea typeface="HGP創英角ｺﾞｼｯｸUB" pitchFamily="50" charset="-128"/>
                <a:cs typeface="Arial"/>
              </a:rPr>
              <a:t>ChromeBook</a:t>
            </a:r>
            <a:endParaRPr lang="en-US" altLang="ja-JP" sz="2400" dirty="0" smtClean="0">
              <a:solidFill>
                <a:srgbClr val="FFFFFF"/>
              </a:solidFill>
              <a:latin typeface="Arial"/>
              <a:ea typeface="HGP創英角ｺﾞｼｯｸUB" pitchFamily="50" charset="-128"/>
              <a:cs typeface="Arial"/>
            </a:endParaRPr>
          </a:p>
          <a:p>
            <a:pPr algn="r"/>
            <a:r>
              <a:rPr lang="en-US" altLang="ja-JP" sz="2400" dirty="0" smtClean="0">
                <a:solidFill>
                  <a:srgbClr val="FFFFFF"/>
                </a:solidFill>
                <a:latin typeface="Arial"/>
                <a:ea typeface="HGP創英角ｺﾞｼｯｸUB" pitchFamily="50" charset="-128"/>
                <a:cs typeface="Arial"/>
              </a:rPr>
              <a:t>iPad Pro</a:t>
            </a:r>
          </a:p>
          <a:p>
            <a:pPr algn="r"/>
            <a:r>
              <a:rPr lang="en-US" altLang="ja-JP" sz="2400" dirty="0" smtClean="0">
                <a:solidFill>
                  <a:srgbClr val="FFFFFF"/>
                </a:solidFill>
                <a:latin typeface="Arial"/>
                <a:ea typeface="HGP創英角ｺﾞｼｯｸUB" pitchFamily="50" charset="-128"/>
                <a:cs typeface="Arial"/>
              </a:rPr>
              <a:t>Surface</a:t>
            </a:r>
            <a:endParaRPr lang="ja-JP" altLang="en-US"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81441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smtClean="0"/>
              <a:t>Chromebook</a:t>
            </a:r>
            <a:endParaRPr kumimoji="1" lang="ja-JP" altLang="en-US" dirty="0"/>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solidFill>
                  <a:srgbClr val="FFFFFF"/>
                </a:solidFill>
                <a:latin typeface="ＭＳ Ｐゴシック"/>
                <a:ea typeface="ＭＳ Ｐゴシック"/>
                <a:cs typeface="ＭＳ Ｐゴシック"/>
              </a:rPr>
              <a:t>　　　インターネット</a:t>
            </a:r>
            <a:endParaRPr kumimoji="1" lang="ja-JP" altLang="en-US" dirty="0">
              <a:solidFill>
                <a:srgbClr val="FFFFFF"/>
              </a:solidFill>
              <a:latin typeface="ＭＳ Ｐゴシック"/>
              <a:ea typeface="ＭＳ Ｐゴシック"/>
              <a:cs typeface="ＭＳ Ｐゴシック"/>
            </a:endParaRP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smtClean="0">
                <a:solidFill>
                  <a:srgbClr val="FFFFFF"/>
                </a:solidFill>
              </a:rPr>
              <a:t>クラウドサービス</a:t>
            </a:r>
            <a:endParaRPr kumimoji="1" lang="ja-JP" altLang="en-US" sz="2400" dirty="0">
              <a:solidFill>
                <a:srgbClr val="FFFFFF"/>
              </a:solidFill>
            </a:endParaRP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smtClean="0"/>
              <a:t>Google Apps for work</a:t>
            </a:r>
            <a:r>
              <a:rPr kumimoji="1" lang="ja-JP" altLang="en-US" sz="1200" dirty="0" smtClean="0"/>
              <a:t>など</a:t>
            </a:r>
            <a:endParaRPr kumimoji="1" lang="ja-JP" altLang="en-US" sz="1200" dirty="0"/>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smtClean="0">
                <a:solidFill>
                  <a:srgbClr val="0000FF"/>
                </a:solidFill>
              </a:rPr>
              <a:t>Chromebook</a:t>
            </a:r>
            <a:r>
              <a:rPr lang="en-US" altLang="ja-JP" sz="1400" dirty="0">
                <a:solidFill>
                  <a:srgbClr val="0000FF"/>
                </a:solidFill>
              </a:rPr>
              <a:t> </a:t>
            </a:r>
            <a:r>
              <a:rPr kumimoji="1" lang="en-US" altLang="ja-JP" sz="1400" dirty="0" smtClean="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32213203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mages.apple.com/macbook/overview/images/macbook_overview_og.jpg?201509301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004" y="946516"/>
            <a:ext cx="3304936" cy="330493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smtClean="0"/>
              <a:t>モバイルの</a:t>
            </a:r>
            <a:r>
              <a:rPr kumimoji="1" lang="en-US" altLang="ja-JP" dirty="0" smtClean="0"/>
              <a:t>PC</a:t>
            </a:r>
            <a:r>
              <a:rPr kumimoji="1" lang="ja-JP" altLang="en-US" dirty="0" smtClean="0"/>
              <a:t>化 </a:t>
            </a:r>
            <a:r>
              <a:rPr kumimoji="1" lang="en-US" altLang="ja-JP" dirty="0" smtClean="0"/>
              <a:t>vs. PC</a:t>
            </a:r>
            <a:r>
              <a:rPr kumimoji="1" lang="ja-JP" altLang="en-US" dirty="0" smtClean="0"/>
              <a:t>のモバイル化</a:t>
            </a:r>
            <a:endParaRPr kumimoji="1" lang="ja-JP" altLang="en-US" dirty="0"/>
          </a:p>
        </p:txBody>
      </p:sp>
      <p:pic>
        <p:nvPicPr>
          <p:cNvPr id="4098" name="Picture 2" descr="Surface Book／Surface Pro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721" y="4337170"/>
            <a:ext cx="5619750"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395945" y="6308831"/>
            <a:ext cx="3399457" cy="276999"/>
          </a:xfrm>
          <a:prstGeom prst="rect">
            <a:avLst/>
          </a:prstGeom>
          <a:noFill/>
        </p:spPr>
        <p:txBody>
          <a:bodyPr wrap="none" rtlCol="0">
            <a:spAutoFit/>
          </a:bodyPr>
          <a:lstStyle/>
          <a:p>
            <a:pPr algn="ctr"/>
            <a:r>
              <a:rPr kumimoji="1" lang="en-US" altLang="ja-JP" sz="1200" dirty="0" smtClean="0"/>
              <a:t>Surface Book </a:t>
            </a:r>
            <a:r>
              <a:rPr kumimoji="1" lang="ja-JP" altLang="en-US" sz="1200" dirty="0" smtClean="0"/>
              <a:t>と </a:t>
            </a:r>
            <a:r>
              <a:rPr kumimoji="1" lang="en-US" altLang="ja-JP" sz="1200" dirty="0" smtClean="0"/>
              <a:t>Surface Pro 4</a:t>
            </a:r>
            <a:r>
              <a:rPr lang="ja-JP" altLang="en-US" sz="1200" dirty="0"/>
              <a:t> </a:t>
            </a:r>
            <a:r>
              <a:rPr lang="en-US" altLang="ja-JP" sz="1200" dirty="0" smtClean="0"/>
              <a:t>(</a:t>
            </a:r>
            <a:r>
              <a:rPr lang="ja-JP" altLang="en-US" sz="1200" dirty="0" smtClean="0"/>
              <a:t>どちらも</a:t>
            </a:r>
            <a:r>
              <a:rPr lang="en-US" altLang="ja-JP" sz="1200" dirty="0" smtClean="0"/>
              <a:t>Windows10)</a:t>
            </a:r>
            <a:endParaRPr kumimoji="1" lang="ja-JP" altLang="en-US" sz="1200" dirty="0" smtClean="0"/>
          </a:p>
        </p:txBody>
      </p:sp>
      <p:pic>
        <p:nvPicPr>
          <p:cNvPr id="5" name="図 4"/>
          <p:cNvPicPr>
            <a:picLocks noChangeAspect="1"/>
          </p:cNvPicPr>
          <p:nvPr/>
        </p:nvPicPr>
        <p:blipFill>
          <a:blip r:embed="rId4"/>
          <a:stretch>
            <a:fillRect/>
          </a:stretch>
        </p:blipFill>
        <p:spPr>
          <a:xfrm>
            <a:off x="639011" y="1829111"/>
            <a:ext cx="3227138" cy="1736828"/>
          </a:xfrm>
          <a:prstGeom prst="rect">
            <a:avLst/>
          </a:prstGeom>
        </p:spPr>
      </p:pic>
      <p:sp>
        <p:nvSpPr>
          <p:cNvPr id="6" name="テキスト ボックス 5"/>
          <p:cNvSpPr txBox="1"/>
          <p:nvPr/>
        </p:nvSpPr>
        <p:spPr>
          <a:xfrm>
            <a:off x="2560204" y="3813055"/>
            <a:ext cx="2778902" cy="276999"/>
          </a:xfrm>
          <a:prstGeom prst="rect">
            <a:avLst/>
          </a:prstGeom>
          <a:noFill/>
        </p:spPr>
        <p:txBody>
          <a:bodyPr wrap="none" rtlCol="0">
            <a:spAutoFit/>
          </a:bodyPr>
          <a:lstStyle/>
          <a:p>
            <a:r>
              <a:rPr kumimoji="1" lang="en-US" altLang="ja-JP" sz="1200" dirty="0" smtClean="0"/>
              <a:t>iOS</a:t>
            </a:r>
            <a:r>
              <a:rPr kumimoji="1" lang="ja-JP" altLang="en-US" sz="1200" dirty="0" smtClean="0"/>
              <a:t>ベースの</a:t>
            </a:r>
            <a:r>
              <a:rPr kumimoji="1" lang="en-US" altLang="ja-JP" sz="1200" dirty="0" smtClean="0"/>
              <a:t>iPad Pro</a:t>
            </a:r>
            <a:r>
              <a:rPr lang="ja-JP" altLang="en-US" sz="1200" dirty="0"/>
              <a:t> </a:t>
            </a:r>
            <a:r>
              <a:rPr kumimoji="1" lang="en-US" altLang="ja-JP" sz="1200" dirty="0" err="1" smtClean="0"/>
              <a:t>MacOS</a:t>
            </a:r>
            <a:r>
              <a:rPr kumimoji="1" lang="ja-JP" altLang="en-US" sz="1200" dirty="0" smtClean="0"/>
              <a:t>の</a:t>
            </a:r>
            <a:r>
              <a:rPr kumimoji="1" lang="en-US" altLang="ja-JP" sz="1200" dirty="0" err="1" smtClean="0"/>
              <a:t>Macbook</a:t>
            </a:r>
            <a:endParaRPr kumimoji="1" lang="ja-JP" altLang="en-US" sz="1200" dirty="0" smtClean="0"/>
          </a:p>
        </p:txBody>
      </p:sp>
    </p:spTree>
    <p:extLst>
      <p:ext uri="{BB962C8B-B14F-4D97-AF65-F5344CB8AC3E}">
        <p14:creationId xmlns:p14="http://schemas.microsoft.com/office/powerpoint/2010/main" val="29029106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補足資料：</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ブラウザの歴史</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184725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Microsoft</a:t>
            </a:r>
            <a:r>
              <a:rPr lang="ja-JP" altLang="en-US" dirty="0"/>
              <a:t> </a:t>
            </a:r>
            <a:r>
              <a:rPr lang="en-US" altLang="ja-JP" dirty="0" smtClean="0"/>
              <a:t>Edge</a:t>
            </a:r>
            <a:endParaRPr kumimoji="1" lang="ja-JP" altLang="en-US" dirty="0"/>
          </a:p>
        </p:txBody>
      </p:sp>
      <p:sp>
        <p:nvSpPr>
          <p:cNvPr id="4" name="正方形/長方形 3"/>
          <p:cNvSpPr/>
          <p:nvPr/>
        </p:nvSpPr>
        <p:spPr>
          <a:xfrm>
            <a:off x="1402975" y="3377894"/>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Internet Explorer</a:t>
            </a:r>
            <a:endParaRPr kumimoji="1" lang="ja-JP" altLang="en-US" sz="2000" dirty="0">
              <a:solidFill>
                <a:srgbClr val="FFFFFF"/>
              </a:solidFill>
              <a:latin typeface="ＭＳ Ｐゴシック"/>
              <a:ea typeface="ＭＳ Ｐゴシック"/>
              <a:cs typeface="ＭＳ Ｐゴシック"/>
            </a:endParaRPr>
          </a:p>
        </p:txBody>
      </p:sp>
      <p:sp>
        <p:nvSpPr>
          <p:cNvPr id="6" name="正方形/長方形 5"/>
          <p:cNvSpPr/>
          <p:nvPr/>
        </p:nvSpPr>
        <p:spPr>
          <a:xfrm>
            <a:off x="4648760" y="3377894"/>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Microsoft Edge</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p:cNvSpPr/>
          <p:nvPr/>
        </p:nvSpPr>
        <p:spPr>
          <a:xfrm>
            <a:off x="1402975" y="3983909"/>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MSHTML (HTML4+)</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4648760" y="3983909"/>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HTML5</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1402975" y="4625784"/>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ActiveX/</a:t>
            </a:r>
            <a:r>
              <a:rPr kumimoji="1" lang="en-US" altLang="ja-JP" sz="2000" dirty="0" err="1" smtClean="0">
                <a:solidFill>
                  <a:srgbClr val="FFFFFF"/>
                </a:solidFill>
                <a:latin typeface="ＭＳ Ｐゴシック"/>
                <a:ea typeface="ＭＳ Ｐゴシック"/>
                <a:cs typeface="ＭＳ Ｐゴシック"/>
              </a:rPr>
              <a:t>VBscript</a:t>
            </a:r>
            <a:endParaRPr kumimoji="1" lang="ja-JP" altLang="en-US" sz="2000" dirty="0">
              <a:solidFill>
                <a:srgbClr val="FFFFFF"/>
              </a:solidFill>
              <a:latin typeface="ＭＳ Ｐゴシック"/>
              <a:ea typeface="ＭＳ Ｐゴシック"/>
              <a:cs typeface="ＭＳ Ｐゴシック"/>
            </a:endParaRPr>
          </a:p>
        </p:txBody>
      </p:sp>
      <p:sp>
        <p:nvSpPr>
          <p:cNvPr id="10" name="正方形/長方形 9"/>
          <p:cNvSpPr/>
          <p:nvPr/>
        </p:nvSpPr>
        <p:spPr>
          <a:xfrm>
            <a:off x="4648758" y="5271243"/>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高速化</a:t>
            </a:r>
            <a:endParaRPr kumimoji="1" lang="ja-JP" altLang="en-US" sz="2000" dirty="0">
              <a:solidFill>
                <a:srgbClr val="FFFFFF"/>
              </a:solidFill>
              <a:latin typeface="ＭＳ Ｐゴシック"/>
              <a:ea typeface="ＭＳ Ｐゴシック"/>
              <a:cs typeface="ＭＳ Ｐゴシック"/>
            </a:endParaRPr>
          </a:p>
        </p:txBody>
      </p:sp>
      <p:sp>
        <p:nvSpPr>
          <p:cNvPr id="13" name="正方形/長方形 12"/>
          <p:cNvSpPr/>
          <p:nvPr/>
        </p:nvSpPr>
        <p:spPr>
          <a:xfrm>
            <a:off x="1402976" y="5911213"/>
            <a:ext cx="6330540" cy="494852"/>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独自仕様から</a:t>
            </a:r>
            <a:r>
              <a:rPr kumimoji="1" lang="en-US" altLang="ja-JP" sz="2000" dirty="0" smtClean="0">
                <a:solidFill>
                  <a:srgbClr val="FFFFFF"/>
                </a:solidFill>
                <a:latin typeface="ＭＳ Ｐゴシック"/>
                <a:ea typeface="ＭＳ Ｐゴシック"/>
                <a:cs typeface="ＭＳ Ｐゴシック"/>
              </a:rPr>
              <a:t>Web</a:t>
            </a:r>
            <a:r>
              <a:rPr kumimoji="1" lang="ja-JP" altLang="en-US" sz="2000" dirty="0" smtClean="0">
                <a:solidFill>
                  <a:srgbClr val="FFFFFF"/>
                </a:solidFill>
                <a:latin typeface="ＭＳ Ｐゴシック"/>
                <a:ea typeface="ＭＳ Ｐゴシック"/>
                <a:cs typeface="ＭＳ Ｐゴシック"/>
              </a:rPr>
              <a:t>標準へ</a:t>
            </a:r>
            <a:endParaRPr kumimoji="1" lang="ja-JP" altLang="en-US" sz="2000" dirty="0">
              <a:solidFill>
                <a:srgbClr val="FFFFFF"/>
              </a:solidFill>
              <a:latin typeface="ＭＳ Ｐゴシック"/>
              <a:ea typeface="ＭＳ Ｐゴシック"/>
              <a:cs typeface="ＭＳ Ｐゴシック"/>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976" y="1001694"/>
            <a:ext cx="6330541" cy="22190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2055556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タイトル 1"/>
          <p:cNvSpPr>
            <a:spLocks noGrp="1"/>
          </p:cNvSpPr>
          <p:nvPr>
            <p:ph type="title"/>
          </p:nvPr>
        </p:nvSpPr>
        <p:spPr/>
        <p:txBody>
          <a:bodyPr/>
          <a:lstStyle/>
          <a:p>
            <a:r>
              <a:rPr lang="ja-JP" altLang="en-US" dirty="0" smtClean="0">
                <a:latin typeface="Arial" charset="0"/>
                <a:ea typeface="ＭＳ Ｐゴシック" charset="0"/>
              </a:rPr>
              <a:t>ブラウザの系譜</a:t>
            </a:r>
            <a:endParaRPr lang="ja-JP" altLang="en-US" dirty="0">
              <a:latin typeface="Arial" charset="0"/>
              <a:ea typeface="ＭＳ Ｐゴシック" charset="0"/>
            </a:endParaRPr>
          </a:p>
        </p:txBody>
      </p:sp>
      <p:cxnSp>
        <p:nvCxnSpPr>
          <p:cNvPr id="18441" name="直線矢印コネクタ 4"/>
          <p:cNvCxnSpPr>
            <a:cxnSpLocks noChangeShapeType="1"/>
          </p:cNvCxnSpPr>
          <p:nvPr/>
        </p:nvCxnSpPr>
        <p:spPr bwMode="auto">
          <a:xfrm>
            <a:off x="357188" y="6286500"/>
            <a:ext cx="8643937" cy="1588"/>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xmlns="">
                <a:noFill/>
              </a14:hiddenFill>
            </a:ext>
          </a:extLst>
        </p:spPr>
      </p:cxnSp>
      <p:cxnSp>
        <p:nvCxnSpPr>
          <p:cNvPr id="18442" name="直線矢印コネクタ 5"/>
          <p:cNvCxnSpPr>
            <a:cxnSpLocks noChangeShapeType="1"/>
          </p:cNvCxnSpPr>
          <p:nvPr/>
        </p:nvCxnSpPr>
        <p:spPr bwMode="auto">
          <a:xfrm flipV="1">
            <a:off x="357188" y="1268760"/>
            <a:ext cx="0" cy="5017740"/>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xmlns="">
                <a:noFill/>
              </a14:hiddenFill>
            </a:ext>
          </a:extLst>
        </p:spPr>
      </p:cxnSp>
      <p:sp>
        <p:nvSpPr>
          <p:cNvPr id="18443" name="テキスト ボックス 26"/>
          <p:cNvSpPr txBox="1">
            <a:spLocks noChangeArrowheads="1"/>
          </p:cNvSpPr>
          <p:nvPr/>
        </p:nvSpPr>
        <p:spPr bwMode="auto">
          <a:xfrm>
            <a:off x="357188" y="6286500"/>
            <a:ext cx="8445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1990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18444" name="テキスト ボックス 27"/>
          <p:cNvSpPr txBox="1">
            <a:spLocks noChangeArrowheads="1"/>
          </p:cNvSpPr>
          <p:nvPr/>
        </p:nvSpPr>
        <p:spPr bwMode="auto">
          <a:xfrm>
            <a:off x="4572000" y="6286500"/>
            <a:ext cx="8445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2000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2" name="正方形/長方形 1"/>
          <p:cNvSpPr/>
          <p:nvPr/>
        </p:nvSpPr>
        <p:spPr bwMode="auto">
          <a:xfrm>
            <a:off x="538411" y="56927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Mosaic</a:t>
            </a:r>
            <a:endParaRPr kumimoji="0" lang="ja-JP" altLang="en-US" sz="1400" b="0" i="0" u="none" strike="noStrike" cap="none" normalizeH="0" dirty="0" smtClean="0">
              <a:ln>
                <a:noFill/>
              </a:ln>
              <a:solidFill>
                <a:schemeClr val="bg1"/>
              </a:solidFill>
              <a:effectLst/>
              <a:latin typeface="+mn-lt"/>
              <a:ea typeface="+mn-ea"/>
            </a:endParaRPr>
          </a:p>
        </p:txBody>
      </p:sp>
      <p:sp>
        <p:nvSpPr>
          <p:cNvPr id="35" name="正方形/長方形 34"/>
          <p:cNvSpPr/>
          <p:nvPr/>
        </p:nvSpPr>
        <p:spPr bwMode="auto">
          <a:xfrm>
            <a:off x="4057302" y="5406564"/>
            <a:ext cx="1403400" cy="536937"/>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KHTML/KJS</a:t>
            </a:r>
            <a:endParaRPr kumimoji="0" lang="ja-JP" altLang="en-US" sz="1400" b="0" i="0" u="none" strike="noStrike" cap="none" normalizeH="0" dirty="0" smtClean="0">
              <a:ln>
                <a:noFill/>
              </a:ln>
              <a:solidFill>
                <a:schemeClr val="bg1"/>
              </a:solidFill>
              <a:effectLst/>
              <a:latin typeface="+mn-lt"/>
              <a:ea typeface="+mn-ea"/>
            </a:endParaRPr>
          </a:p>
        </p:txBody>
      </p:sp>
      <p:grpSp>
        <p:nvGrpSpPr>
          <p:cNvPr id="16" name="グループ化 15"/>
          <p:cNvGrpSpPr/>
          <p:nvPr/>
        </p:nvGrpSpPr>
        <p:grpSpPr>
          <a:xfrm>
            <a:off x="830866" y="2474923"/>
            <a:ext cx="1474698" cy="1087966"/>
            <a:chOff x="830866" y="2474923"/>
            <a:chExt cx="1474698" cy="1087966"/>
          </a:xfrm>
        </p:grpSpPr>
        <p:sp>
          <p:nvSpPr>
            <p:cNvPr id="42" name="右矢印 37"/>
            <p:cNvSpPr>
              <a:spLocks noChangeArrowheads="1"/>
            </p:cNvSpPr>
            <p:nvPr/>
          </p:nvSpPr>
          <p:spPr bwMode="auto">
            <a:xfrm rot="3355761">
              <a:off x="1664214" y="2921539"/>
              <a:ext cx="630238" cy="65246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38" name="正方形/長方形 37"/>
            <p:cNvSpPr/>
            <p:nvPr/>
          </p:nvSpPr>
          <p:spPr bwMode="auto">
            <a:xfrm>
              <a:off x="830866" y="2474923"/>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Gecko</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5" name="グループ化 14"/>
          <p:cNvGrpSpPr/>
          <p:nvPr/>
        </p:nvGrpSpPr>
        <p:grpSpPr>
          <a:xfrm>
            <a:off x="1212479" y="2053511"/>
            <a:ext cx="4330101" cy="980841"/>
            <a:chOff x="1212479" y="2053511"/>
            <a:chExt cx="4330101" cy="980841"/>
          </a:xfrm>
        </p:grpSpPr>
        <p:sp>
          <p:nvSpPr>
            <p:cNvPr id="14356" name="右矢印 37"/>
            <p:cNvSpPr>
              <a:spLocks noChangeArrowheads="1"/>
            </p:cNvSpPr>
            <p:nvPr/>
          </p:nvSpPr>
          <p:spPr bwMode="auto">
            <a:xfrm rot="19132620">
              <a:off x="1212479" y="2383477"/>
              <a:ext cx="433010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5" name="正方形/長方形 44"/>
            <p:cNvSpPr/>
            <p:nvPr/>
          </p:nvSpPr>
          <p:spPr bwMode="auto">
            <a:xfrm>
              <a:off x="3275756" y="2053511"/>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Firefox</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9" name="グループ化 18"/>
          <p:cNvGrpSpPr/>
          <p:nvPr/>
        </p:nvGrpSpPr>
        <p:grpSpPr>
          <a:xfrm>
            <a:off x="6400124" y="1149883"/>
            <a:ext cx="2265893" cy="4195977"/>
            <a:chOff x="6400124" y="1149883"/>
            <a:chExt cx="2265893" cy="4195977"/>
          </a:xfrm>
        </p:grpSpPr>
        <p:sp>
          <p:nvSpPr>
            <p:cNvPr id="14373" name="右矢印 37"/>
            <p:cNvSpPr>
              <a:spLocks noChangeArrowheads="1"/>
            </p:cNvSpPr>
            <p:nvPr/>
          </p:nvSpPr>
          <p:spPr bwMode="auto">
            <a:xfrm rot="17297413">
              <a:off x="5327691" y="2684916"/>
              <a:ext cx="4195977" cy="112591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9" name="正方形/長方形 48"/>
            <p:cNvSpPr/>
            <p:nvPr/>
          </p:nvSpPr>
          <p:spPr bwMode="auto">
            <a:xfrm>
              <a:off x="7262617" y="14566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err="1" smtClean="0">
                  <a:solidFill>
                    <a:schemeClr val="bg1"/>
                  </a:solidFill>
                  <a:latin typeface="+mn-lt"/>
                  <a:ea typeface="+mn-ea"/>
                </a:rPr>
                <a:t>Tizen</a:t>
              </a:r>
              <a:endParaRPr kumimoji="0" lang="ja-JP" altLang="en-US" sz="1400" b="0" i="0" u="none" strike="noStrike" cap="none" normalizeH="0" dirty="0" smtClean="0">
                <a:ln>
                  <a:noFill/>
                </a:ln>
                <a:solidFill>
                  <a:schemeClr val="bg1"/>
                </a:solidFill>
                <a:effectLst/>
                <a:latin typeface="+mn-lt"/>
                <a:ea typeface="+mn-ea"/>
              </a:endParaRPr>
            </a:p>
          </p:txBody>
        </p:sp>
        <p:sp>
          <p:nvSpPr>
            <p:cNvPr id="50" name="正方形/長方形 49"/>
            <p:cNvSpPr/>
            <p:nvPr/>
          </p:nvSpPr>
          <p:spPr bwMode="auto">
            <a:xfrm>
              <a:off x="6908039" y="2491040"/>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Blackberry</a:t>
              </a:r>
              <a:endParaRPr kumimoji="0" lang="ja-JP" altLang="en-US" sz="1400" b="0" i="0" u="none" strike="noStrike" cap="none" normalizeH="0" dirty="0" smtClean="0">
                <a:ln>
                  <a:noFill/>
                </a:ln>
                <a:solidFill>
                  <a:schemeClr val="bg1"/>
                </a:solidFill>
                <a:effectLst/>
                <a:latin typeface="+mn-lt"/>
                <a:ea typeface="+mn-ea"/>
              </a:endParaRPr>
            </a:p>
          </p:txBody>
        </p:sp>
        <p:sp>
          <p:nvSpPr>
            <p:cNvPr id="51" name="正方形/長方形 50"/>
            <p:cNvSpPr/>
            <p:nvPr/>
          </p:nvSpPr>
          <p:spPr bwMode="auto">
            <a:xfrm>
              <a:off x="6719669" y="3008236"/>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Palm</a:t>
              </a:r>
              <a:endParaRPr kumimoji="0" lang="ja-JP" altLang="en-US" sz="1400" b="0" i="0" u="none" strike="noStrike" cap="none" normalizeH="0" dirty="0" smtClean="0">
                <a:ln>
                  <a:noFill/>
                </a:ln>
                <a:solidFill>
                  <a:schemeClr val="bg1"/>
                </a:solidFill>
                <a:effectLst/>
                <a:latin typeface="+mn-lt"/>
                <a:ea typeface="+mn-ea"/>
              </a:endParaRPr>
            </a:p>
          </p:txBody>
        </p:sp>
        <p:sp>
          <p:nvSpPr>
            <p:cNvPr id="52" name="正方形/長方形 51"/>
            <p:cNvSpPr/>
            <p:nvPr/>
          </p:nvSpPr>
          <p:spPr bwMode="auto">
            <a:xfrm>
              <a:off x="7097277" y="1973844"/>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Adobe AIR</a:t>
              </a:r>
              <a:endParaRPr kumimoji="0" lang="ja-JP" altLang="en-US" sz="1400" b="0" i="0" u="none" strike="noStrike" cap="none" normalizeH="0" dirty="0" smtClean="0">
                <a:ln>
                  <a:noFill/>
                </a:ln>
                <a:solidFill>
                  <a:schemeClr val="bg1"/>
                </a:solidFill>
                <a:effectLst/>
                <a:latin typeface="+mn-lt"/>
                <a:ea typeface="+mn-ea"/>
              </a:endParaRPr>
            </a:p>
          </p:txBody>
        </p:sp>
        <p:sp>
          <p:nvSpPr>
            <p:cNvPr id="53" name="正方形/長方形 52"/>
            <p:cNvSpPr/>
            <p:nvPr/>
          </p:nvSpPr>
          <p:spPr bwMode="auto">
            <a:xfrm>
              <a:off x="6400124" y="404262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Chrome</a:t>
              </a:r>
              <a:endParaRPr kumimoji="0" lang="ja-JP" altLang="en-US" sz="1400" b="0" i="0" u="none" strike="noStrike" cap="none" normalizeH="0" dirty="0" smtClean="0">
                <a:ln>
                  <a:noFill/>
                </a:ln>
                <a:solidFill>
                  <a:schemeClr val="bg1"/>
                </a:solidFill>
                <a:effectLst/>
                <a:latin typeface="+mn-lt"/>
                <a:ea typeface="+mn-ea"/>
              </a:endParaRPr>
            </a:p>
          </p:txBody>
        </p:sp>
        <p:sp>
          <p:nvSpPr>
            <p:cNvPr id="54" name="正方形/長方形 53"/>
            <p:cNvSpPr/>
            <p:nvPr/>
          </p:nvSpPr>
          <p:spPr bwMode="auto">
            <a:xfrm>
              <a:off x="6575653" y="3525432"/>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Android</a:t>
              </a:r>
              <a:endParaRPr kumimoji="0" lang="ja-JP" altLang="en-US" sz="1400" b="0" i="0" u="none" strike="noStrike" cap="none" normalizeH="0" dirty="0" smtClean="0">
                <a:ln>
                  <a:noFill/>
                </a:ln>
                <a:solidFill>
                  <a:schemeClr val="bg1"/>
                </a:solidFill>
                <a:effectLst/>
                <a:latin typeface="+mn-lt"/>
                <a:ea typeface="+mn-ea"/>
              </a:endParaRPr>
            </a:p>
          </p:txBody>
        </p:sp>
      </p:grpSp>
      <p:sp>
        <p:nvSpPr>
          <p:cNvPr id="55" name="正方形/長方形 54"/>
          <p:cNvSpPr/>
          <p:nvPr/>
        </p:nvSpPr>
        <p:spPr bwMode="auto">
          <a:xfrm>
            <a:off x="6228669" y="4559824"/>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Safari</a:t>
            </a:r>
            <a:endParaRPr kumimoji="0" lang="ja-JP" altLang="en-US" sz="1400" b="0" i="0" u="none" strike="noStrike" cap="none" normalizeH="0" dirty="0" smtClean="0">
              <a:ln>
                <a:noFill/>
              </a:ln>
              <a:solidFill>
                <a:schemeClr val="bg1"/>
              </a:solidFill>
              <a:effectLst/>
              <a:latin typeface="+mn-lt"/>
              <a:ea typeface="+mn-ea"/>
            </a:endParaRPr>
          </a:p>
        </p:txBody>
      </p:sp>
      <p:grpSp>
        <p:nvGrpSpPr>
          <p:cNvPr id="18" name="グループ化 17"/>
          <p:cNvGrpSpPr/>
          <p:nvPr/>
        </p:nvGrpSpPr>
        <p:grpSpPr>
          <a:xfrm>
            <a:off x="5460703" y="5348803"/>
            <a:ext cx="1967913" cy="652462"/>
            <a:chOff x="5460703" y="5348803"/>
            <a:chExt cx="1967913" cy="652462"/>
          </a:xfrm>
        </p:grpSpPr>
        <p:sp>
          <p:nvSpPr>
            <p:cNvPr id="37" name="正方形/長方形 36"/>
            <p:cNvSpPr/>
            <p:nvPr/>
          </p:nvSpPr>
          <p:spPr bwMode="auto">
            <a:xfrm>
              <a:off x="6025216" y="5406565"/>
              <a:ext cx="1403400" cy="536937"/>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Webkit</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(Apple)</a:t>
              </a:r>
              <a:endParaRPr kumimoji="0" lang="ja-JP" altLang="en-US" sz="1400" b="0" i="0" u="none" strike="noStrike" cap="none" normalizeH="0" dirty="0" smtClean="0">
                <a:ln>
                  <a:noFill/>
                </a:ln>
                <a:solidFill>
                  <a:schemeClr val="bg1"/>
                </a:solidFill>
                <a:effectLst/>
                <a:latin typeface="+mn-lt"/>
                <a:ea typeface="+mn-ea"/>
              </a:endParaRPr>
            </a:p>
          </p:txBody>
        </p:sp>
        <p:sp>
          <p:nvSpPr>
            <p:cNvPr id="56" name="右矢印 37"/>
            <p:cNvSpPr>
              <a:spLocks noChangeArrowheads="1"/>
            </p:cNvSpPr>
            <p:nvPr/>
          </p:nvSpPr>
          <p:spPr bwMode="auto">
            <a:xfrm>
              <a:off x="5460703" y="5348803"/>
              <a:ext cx="564514"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sp>
        <p:nvSpPr>
          <p:cNvPr id="58" name="右矢印 37"/>
          <p:cNvSpPr>
            <a:spLocks noChangeArrowheads="1"/>
          </p:cNvSpPr>
          <p:nvPr/>
        </p:nvSpPr>
        <p:spPr bwMode="auto">
          <a:xfrm rot="19154128">
            <a:off x="2829528" y="2607555"/>
            <a:ext cx="395628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lgn="ctr">
              <a:spcBef>
                <a:spcPct val="20000"/>
              </a:spcBef>
              <a:defRPr/>
            </a:pPr>
            <a:endParaRPr kumimoji="0" lang="ja-JP" altLang="en-US" sz="1400" dirty="0">
              <a:solidFill>
                <a:srgbClr val="484848"/>
              </a:solidFill>
              <a:latin typeface="Century Gothic" pitchFamily="34" charset="0"/>
              <a:ea typeface="HG丸ｺﾞｼｯｸM-PRO" pitchFamily="50" charset="-128"/>
              <a:cs typeface="+mn-cs"/>
            </a:endParaRPr>
          </a:p>
        </p:txBody>
      </p:sp>
      <p:grpSp>
        <p:nvGrpSpPr>
          <p:cNvPr id="13" name="グループ化 12"/>
          <p:cNvGrpSpPr/>
          <p:nvPr/>
        </p:nvGrpSpPr>
        <p:grpSpPr>
          <a:xfrm>
            <a:off x="1856570" y="4311848"/>
            <a:ext cx="1854755" cy="1203002"/>
            <a:chOff x="1856570" y="4311848"/>
            <a:chExt cx="1854755" cy="1203002"/>
          </a:xfrm>
        </p:grpSpPr>
        <p:sp>
          <p:nvSpPr>
            <p:cNvPr id="14352" name="右矢印 37"/>
            <p:cNvSpPr>
              <a:spLocks noChangeArrowheads="1"/>
            </p:cNvSpPr>
            <p:nvPr/>
          </p:nvSpPr>
          <p:spPr bwMode="auto">
            <a:xfrm rot="18954766">
              <a:off x="1856570" y="4862387"/>
              <a:ext cx="1077913" cy="652463"/>
            </a:xfrm>
            <a:prstGeom prst="rightArrow">
              <a:avLst>
                <a:gd name="adj1" fmla="val 50000"/>
                <a:gd name="adj2" fmla="val 49998"/>
              </a:avLst>
            </a:prstGeom>
            <a:pattFill prst="wdDnDiag">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3" name="正方形/長方形 42"/>
            <p:cNvSpPr/>
            <p:nvPr/>
          </p:nvSpPr>
          <p:spPr bwMode="auto">
            <a:xfrm>
              <a:off x="2307925"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Internet Explorer</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2" name="グループ化 11"/>
          <p:cNvGrpSpPr/>
          <p:nvPr/>
        </p:nvGrpSpPr>
        <p:grpSpPr>
          <a:xfrm>
            <a:off x="803337" y="4311848"/>
            <a:ext cx="1430929" cy="1245785"/>
            <a:chOff x="803337" y="4311848"/>
            <a:chExt cx="1430929" cy="1245785"/>
          </a:xfrm>
        </p:grpSpPr>
        <p:sp>
          <p:nvSpPr>
            <p:cNvPr id="57" name="右矢印 37"/>
            <p:cNvSpPr>
              <a:spLocks noChangeArrowheads="1"/>
            </p:cNvSpPr>
            <p:nvPr/>
          </p:nvSpPr>
          <p:spPr bwMode="auto">
            <a:xfrm rot="18100816">
              <a:off x="724380" y="4826212"/>
              <a:ext cx="810378" cy="652463"/>
            </a:xfrm>
            <a:prstGeom prst="rightArrow">
              <a:avLst>
                <a:gd name="adj1" fmla="val 50000"/>
                <a:gd name="adj2" fmla="val 49998"/>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4" name="正方形/長方形 43"/>
            <p:cNvSpPr/>
            <p:nvPr/>
          </p:nvSpPr>
          <p:spPr bwMode="auto">
            <a:xfrm>
              <a:off x="830866"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NetScape</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7" name="グループ化 16"/>
          <p:cNvGrpSpPr/>
          <p:nvPr/>
        </p:nvGrpSpPr>
        <p:grpSpPr>
          <a:xfrm>
            <a:off x="4057303" y="3550836"/>
            <a:ext cx="1403400" cy="1182424"/>
            <a:chOff x="4057303" y="3550836"/>
            <a:chExt cx="1403400" cy="1182424"/>
          </a:xfrm>
        </p:grpSpPr>
        <p:sp>
          <p:nvSpPr>
            <p:cNvPr id="40" name="正方形/長方形 39"/>
            <p:cNvSpPr/>
            <p:nvPr/>
          </p:nvSpPr>
          <p:spPr bwMode="auto">
            <a:xfrm>
              <a:off x="4057303" y="43118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Trident</a:t>
              </a:r>
              <a:endParaRPr kumimoji="0" lang="ja-JP" altLang="en-US" sz="1400" b="0" i="0" u="none" strike="noStrike" cap="none" normalizeH="0" dirty="0" smtClean="0">
                <a:ln>
                  <a:noFill/>
                </a:ln>
                <a:solidFill>
                  <a:schemeClr val="bg1"/>
                </a:solidFill>
                <a:effectLst/>
                <a:latin typeface="+mn-lt"/>
                <a:ea typeface="+mn-ea"/>
              </a:endParaRPr>
            </a:p>
          </p:txBody>
        </p:sp>
        <p:sp>
          <p:nvSpPr>
            <p:cNvPr id="59" name="右矢印 37"/>
            <p:cNvSpPr>
              <a:spLocks noChangeArrowheads="1"/>
            </p:cNvSpPr>
            <p:nvPr/>
          </p:nvSpPr>
          <p:spPr bwMode="auto">
            <a:xfrm rot="14073902">
              <a:off x="4256881" y="3539723"/>
              <a:ext cx="630237" cy="652463"/>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grpSp>
        <p:nvGrpSpPr>
          <p:cNvPr id="4" name="グループ化 3"/>
          <p:cNvGrpSpPr/>
          <p:nvPr/>
        </p:nvGrpSpPr>
        <p:grpSpPr>
          <a:xfrm>
            <a:off x="7470036" y="5348803"/>
            <a:ext cx="1477171" cy="652462"/>
            <a:chOff x="7470036" y="5348803"/>
            <a:chExt cx="1477171" cy="652462"/>
          </a:xfrm>
        </p:grpSpPr>
        <p:sp>
          <p:nvSpPr>
            <p:cNvPr id="60" name="右矢印 37"/>
            <p:cNvSpPr>
              <a:spLocks noChangeArrowheads="1"/>
            </p:cNvSpPr>
            <p:nvPr/>
          </p:nvSpPr>
          <p:spPr bwMode="auto">
            <a:xfrm>
              <a:off x="7470036" y="5348803"/>
              <a:ext cx="213803"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61" name="正方形/長方形 60"/>
            <p:cNvSpPr/>
            <p:nvPr/>
          </p:nvSpPr>
          <p:spPr bwMode="auto">
            <a:xfrm>
              <a:off x="7714128" y="5406566"/>
              <a:ext cx="1233079" cy="536936"/>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Blink</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mn-lt"/>
                  <a:ea typeface="+mn-ea"/>
                </a:rPr>
                <a:t>(Google)</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1" name="グループ化 10"/>
          <p:cNvGrpSpPr/>
          <p:nvPr/>
        </p:nvGrpSpPr>
        <p:grpSpPr>
          <a:xfrm>
            <a:off x="7803524" y="3736138"/>
            <a:ext cx="527144" cy="1670428"/>
            <a:chOff x="7803524" y="3736138"/>
            <a:chExt cx="527144" cy="1670428"/>
          </a:xfrm>
        </p:grpSpPr>
        <p:cxnSp>
          <p:nvCxnSpPr>
            <p:cNvPr id="5" name="カギ線コネクタ 4"/>
            <p:cNvCxnSpPr>
              <a:stCxn id="54" idx="3"/>
              <a:endCxn id="61" idx="0"/>
            </p:cNvCxnSpPr>
            <p:nvPr/>
          </p:nvCxnSpPr>
          <p:spPr bwMode="auto">
            <a:xfrm>
              <a:off x="7979053" y="3736138"/>
              <a:ext cx="351615" cy="1670428"/>
            </a:xfrm>
            <a:prstGeom prst="bentConnector2">
              <a:avLst/>
            </a:prstGeom>
            <a:solidFill>
              <a:schemeClr val="bg1"/>
            </a:solidFill>
            <a:ln w="38100" cap="flat" cmpd="sng" algn="ctr">
              <a:solidFill>
                <a:srgbClr val="FF3300"/>
              </a:solidFill>
              <a:prstDash val="solid"/>
              <a:round/>
              <a:headEnd type="none" w="med" len="med"/>
              <a:tailEnd type="arrow"/>
            </a:ln>
            <a:effectLst/>
          </p:spPr>
        </p:cxnSp>
        <p:cxnSp>
          <p:nvCxnSpPr>
            <p:cNvPr id="10" name="カギ線コネクタ 9"/>
            <p:cNvCxnSpPr>
              <a:stCxn id="53" idx="3"/>
              <a:endCxn id="61" idx="0"/>
            </p:cNvCxnSpPr>
            <p:nvPr/>
          </p:nvCxnSpPr>
          <p:spPr bwMode="auto">
            <a:xfrm>
              <a:off x="7803524" y="4253334"/>
              <a:ext cx="527144" cy="1153232"/>
            </a:xfrm>
            <a:prstGeom prst="bentConnector2">
              <a:avLst/>
            </a:prstGeom>
            <a:solidFill>
              <a:schemeClr val="bg1"/>
            </a:solidFill>
            <a:ln w="38100" cap="flat" cmpd="sng" algn="ctr">
              <a:solidFill>
                <a:srgbClr val="FF3300"/>
              </a:solidFill>
              <a:prstDash val="solid"/>
              <a:round/>
              <a:headEnd type="none" w="med" len="med"/>
              <a:tailEnd type="arrow"/>
            </a:ln>
            <a:effectLst/>
          </p:spPr>
        </p:cxnSp>
      </p:grpSp>
      <p:grpSp>
        <p:nvGrpSpPr>
          <p:cNvPr id="22" name="グループ化 21"/>
          <p:cNvGrpSpPr/>
          <p:nvPr/>
        </p:nvGrpSpPr>
        <p:grpSpPr>
          <a:xfrm>
            <a:off x="5020558" y="804236"/>
            <a:ext cx="1403400" cy="1380314"/>
            <a:chOff x="5020558" y="804236"/>
            <a:chExt cx="1403400" cy="1380314"/>
          </a:xfrm>
        </p:grpSpPr>
        <p:sp>
          <p:nvSpPr>
            <p:cNvPr id="46" name="正方形/長方形 45"/>
            <p:cNvSpPr/>
            <p:nvPr/>
          </p:nvSpPr>
          <p:spPr bwMode="auto">
            <a:xfrm>
              <a:off x="5020558" y="804236"/>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Edge</a:t>
              </a:r>
              <a:endParaRPr kumimoji="0" lang="ja-JP" altLang="en-US" sz="1400" b="0" i="0" u="none" strike="noStrike" cap="none" normalizeH="0" dirty="0" smtClean="0">
                <a:ln>
                  <a:noFill/>
                </a:ln>
                <a:solidFill>
                  <a:schemeClr val="bg1"/>
                </a:solidFill>
                <a:effectLst/>
                <a:latin typeface="+mn-lt"/>
                <a:ea typeface="+mn-ea"/>
              </a:endParaRPr>
            </a:p>
          </p:txBody>
        </p:sp>
        <p:cxnSp>
          <p:nvCxnSpPr>
            <p:cNvPr id="21" name="直線矢印コネクタ 20"/>
            <p:cNvCxnSpPr>
              <a:endCxn id="46" idx="2"/>
            </p:cNvCxnSpPr>
            <p:nvPr/>
          </p:nvCxnSpPr>
          <p:spPr>
            <a:xfrm flipV="1">
              <a:off x="5722258" y="1225648"/>
              <a:ext cx="0" cy="95890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5820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 name="グループ化 317"/>
          <p:cNvGrpSpPr/>
          <p:nvPr/>
        </p:nvGrpSpPr>
        <p:grpSpPr>
          <a:xfrm>
            <a:off x="5939513" y="3824307"/>
            <a:ext cx="2638701" cy="1077861"/>
            <a:chOff x="3484064" y="2559155"/>
            <a:chExt cx="2638701" cy="1077861"/>
          </a:xfrm>
        </p:grpSpPr>
        <p:grpSp>
          <p:nvGrpSpPr>
            <p:cNvPr id="138" name="グループ化 137"/>
            <p:cNvGrpSpPr/>
            <p:nvPr/>
          </p:nvGrpSpPr>
          <p:grpSpPr>
            <a:xfrm>
              <a:off x="5050505" y="2559155"/>
              <a:ext cx="615060" cy="605073"/>
              <a:chOff x="5812471" y="3662824"/>
              <a:chExt cx="615060" cy="605073"/>
            </a:xfrm>
          </p:grpSpPr>
          <p:grpSp>
            <p:nvGrpSpPr>
              <p:cNvPr id="139" name="グループ化 138"/>
              <p:cNvGrpSpPr/>
              <p:nvPr/>
            </p:nvGrpSpPr>
            <p:grpSpPr>
              <a:xfrm>
                <a:off x="5969958" y="3662824"/>
                <a:ext cx="305173" cy="452673"/>
                <a:chOff x="3883937" y="1385180"/>
                <a:chExt cx="543208" cy="805759"/>
              </a:xfrm>
            </p:grpSpPr>
            <p:sp>
              <p:nvSpPr>
                <p:cNvPr id="146" name="弦 145"/>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スマイル 146"/>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0" name="グループ化 139"/>
              <p:cNvGrpSpPr/>
              <p:nvPr/>
            </p:nvGrpSpPr>
            <p:grpSpPr>
              <a:xfrm>
                <a:off x="6122358" y="3815224"/>
                <a:ext cx="305173" cy="452673"/>
                <a:chOff x="3883937" y="1385180"/>
                <a:chExt cx="543208" cy="805759"/>
              </a:xfrm>
            </p:grpSpPr>
            <p:sp>
              <p:nvSpPr>
                <p:cNvPr id="144" name="弦 143"/>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スマイル 144"/>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グループ化 140"/>
              <p:cNvGrpSpPr/>
              <p:nvPr/>
            </p:nvGrpSpPr>
            <p:grpSpPr>
              <a:xfrm>
                <a:off x="5812471" y="3815224"/>
                <a:ext cx="305173" cy="452673"/>
                <a:chOff x="3883937" y="1385180"/>
                <a:chExt cx="543208" cy="805759"/>
              </a:xfrm>
            </p:grpSpPr>
            <p:sp>
              <p:nvSpPr>
                <p:cNvPr id="142" name="弦 141"/>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スマイル 142"/>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48" name="グループ化 147"/>
            <p:cNvGrpSpPr/>
            <p:nvPr/>
          </p:nvGrpSpPr>
          <p:grpSpPr>
            <a:xfrm>
              <a:off x="5086485" y="2874829"/>
              <a:ext cx="615060" cy="605073"/>
              <a:chOff x="5812471" y="3662824"/>
              <a:chExt cx="615060" cy="605073"/>
            </a:xfrm>
          </p:grpSpPr>
          <p:grpSp>
            <p:nvGrpSpPr>
              <p:cNvPr id="149" name="グループ化 148"/>
              <p:cNvGrpSpPr/>
              <p:nvPr/>
            </p:nvGrpSpPr>
            <p:grpSpPr>
              <a:xfrm>
                <a:off x="5969958" y="3662824"/>
                <a:ext cx="305173" cy="452673"/>
                <a:chOff x="3883937" y="1385180"/>
                <a:chExt cx="543208" cy="805759"/>
              </a:xfrm>
            </p:grpSpPr>
            <p:sp>
              <p:nvSpPr>
                <p:cNvPr id="156" name="弦 155"/>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スマイル 156"/>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0" name="グループ化 149"/>
              <p:cNvGrpSpPr/>
              <p:nvPr/>
            </p:nvGrpSpPr>
            <p:grpSpPr>
              <a:xfrm>
                <a:off x="6122358" y="3815224"/>
                <a:ext cx="305173" cy="452673"/>
                <a:chOff x="3883937" y="1385180"/>
                <a:chExt cx="543208" cy="805759"/>
              </a:xfrm>
            </p:grpSpPr>
            <p:sp>
              <p:nvSpPr>
                <p:cNvPr id="154" name="弦 153"/>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スマイル 154"/>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1" name="グループ化 150"/>
              <p:cNvGrpSpPr/>
              <p:nvPr/>
            </p:nvGrpSpPr>
            <p:grpSpPr>
              <a:xfrm>
                <a:off x="5812471" y="3815224"/>
                <a:ext cx="305173" cy="452673"/>
                <a:chOff x="3883937" y="1385180"/>
                <a:chExt cx="543208" cy="805759"/>
              </a:xfrm>
            </p:grpSpPr>
            <p:sp>
              <p:nvSpPr>
                <p:cNvPr id="152" name="弦 151"/>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スマイル 152"/>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58" name="グループ化 157"/>
            <p:cNvGrpSpPr/>
            <p:nvPr/>
          </p:nvGrpSpPr>
          <p:grpSpPr>
            <a:xfrm>
              <a:off x="5355305" y="2863955"/>
              <a:ext cx="615060" cy="605073"/>
              <a:chOff x="5812471" y="3662824"/>
              <a:chExt cx="615060" cy="605073"/>
            </a:xfrm>
          </p:grpSpPr>
          <p:grpSp>
            <p:nvGrpSpPr>
              <p:cNvPr id="159" name="グループ化 158"/>
              <p:cNvGrpSpPr/>
              <p:nvPr/>
            </p:nvGrpSpPr>
            <p:grpSpPr>
              <a:xfrm>
                <a:off x="5969958" y="3662824"/>
                <a:ext cx="305173" cy="452673"/>
                <a:chOff x="3883937" y="1385180"/>
                <a:chExt cx="543208" cy="805759"/>
              </a:xfrm>
            </p:grpSpPr>
            <p:sp>
              <p:nvSpPr>
                <p:cNvPr id="166" name="弦 165"/>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7" name="スマイル 166"/>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0" name="グループ化 159"/>
              <p:cNvGrpSpPr/>
              <p:nvPr/>
            </p:nvGrpSpPr>
            <p:grpSpPr>
              <a:xfrm>
                <a:off x="6122358" y="3815224"/>
                <a:ext cx="305173" cy="452673"/>
                <a:chOff x="3883937" y="1385180"/>
                <a:chExt cx="543208" cy="805759"/>
              </a:xfrm>
            </p:grpSpPr>
            <p:sp>
              <p:nvSpPr>
                <p:cNvPr id="164" name="弦 163"/>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スマイル 164"/>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1" name="グループ化 160"/>
              <p:cNvGrpSpPr/>
              <p:nvPr/>
            </p:nvGrpSpPr>
            <p:grpSpPr>
              <a:xfrm>
                <a:off x="5812471" y="3815224"/>
                <a:ext cx="305173" cy="452673"/>
                <a:chOff x="3883937" y="1385180"/>
                <a:chExt cx="543208" cy="805759"/>
              </a:xfrm>
            </p:grpSpPr>
            <p:sp>
              <p:nvSpPr>
                <p:cNvPr id="162" name="弦 161"/>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3" name="スマイル 162"/>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68" name="グループ化 167"/>
            <p:cNvGrpSpPr/>
            <p:nvPr/>
          </p:nvGrpSpPr>
          <p:grpSpPr>
            <a:xfrm>
              <a:off x="5507705" y="3016355"/>
              <a:ext cx="615060" cy="605073"/>
              <a:chOff x="5812471" y="3662824"/>
              <a:chExt cx="615060" cy="605073"/>
            </a:xfrm>
          </p:grpSpPr>
          <p:grpSp>
            <p:nvGrpSpPr>
              <p:cNvPr id="169" name="グループ化 168"/>
              <p:cNvGrpSpPr/>
              <p:nvPr/>
            </p:nvGrpSpPr>
            <p:grpSpPr>
              <a:xfrm>
                <a:off x="5969958" y="3662824"/>
                <a:ext cx="305173" cy="452673"/>
                <a:chOff x="3883937" y="1385180"/>
                <a:chExt cx="543208" cy="805759"/>
              </a:xfrm>
            </p:grpSpPr>
            <p:sp>
              <p:nvSpPr>
                <p:cNvPr id="176" name="弦 175"/>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スマイル 176"/>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0" name="グループ化 169"/>
              <p:cNvGrpSpPr/>
              <p:nvPr/>
            </p:nvGrpSpPr>
            <p:grpSpPr>
              <a:xfrm>
                <a:off x="6122358" y="3815224"/>
                <a:ext cx="305173" cy="452673"/>
                <a:chOff x="3883937" y="1385180"/>
                <a:chExt cx="543208" cy="805759"/>
              </a:xfrm>
            </p:grpSpPr>
            <p:sp>
              <p:nvSpPr>
                <p:cNvPr id="174" name="弦 173"/>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スマイル 174"/>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1" name="グループ化 170"/>
              <p:cNvGrpSpPr/>
              <p:nvPr/>
            </p:nvGrpSpPr>
            <p:grpSpPr>
              <a:xfrm>
                <a:off x="5812471" y="3815224"/>
                <a:ext cx="305173" cy="452673"/>
                <a:chOff x="3883937" y="1385180"/>
                <a:chExt cx="543208" cy="805759"/>
              </a:xfrm>
            </p:grpSpPr>
            <p:sp>
              <p:nvSpPr>
                <p:cNvPr id="172" name="弦 171"/>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スマイル 172"/>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34" name="グループ化 33"/>
            <p:cNvGrpSpPr/>
            <p:nvPr/>
          </p:nvGrpSpPr>
          <p:grpSpPr>
            <a:xfrm>
              <a:off x="4493055" y="2559155"/>
              <a:ext cx="615060" cy="605073"/>
              <a:chOff x="5812471" y="3662824"/>
              <a:chExt cx="615060" cy="605073"/>
            </a:xfrm>
          </p:grpSpPr>
          <p:grpSp>
            <p:nvGrpSpPr>
              <p:cNvPr id="25" name="グループ化 24"/>
              <p:cNvGrpSpPr/>
              <p:nvPr/>
            </p:nvGrpSpPr>
            <p:grpSpPr>
              <a:xfrm>
                <a:off x="5969958" y="3662824"/>
                <a:ext cx="305173" cy="452673"/>
                <a:chOff x="3883937" y="1385180"/>
                <a:chExt cx="543208" cy="805759"/>
              </a:xfrm>
            </p:grpSpPr>
            <p:sp>
              <p:nvSpPr>
                <p:cNvPr id="26" name="弦 25"/>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スマイル 26"/>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 name="グループ化 27"/>
              <p:cNvGrpSpPr/>
              <p:nvPr/>
            </p:nvGrpSpPr>
            <p:grpSpPr>
              <a:xfrm>
                <a:off x="6122358" y="3815224"/>
                <a:ext cx="305173" cy="452673"/>
                <a:chOff x="3883937" y="1385180"/>
                <a:chExt cx="543208" cy="805759"/>
              </a:xfrm>
            </p:grpSpPr>
            <p:sp>
              <p:nvSpPr>
                <p:cNvPr id="29" name="弦 28"/>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スマイル 29"/>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1" name="グループ化 30"/>
              <p:cNvGrpSpPr/>
              <p:nvPr/>
            </p:nvGrpSpPr>
            <p:grpSpPr>
              <a:xfrm>
                <a:off x="5812471" y="3815224"/>
                <a:ext cx="305173" cy="452673"/>
                <a:chOff x="3883937" y="1385180"/>
                <a:chExt cx="543208" cy="805759"/>
              </a:xfrm>
            </p:grpSpPr>
            <p:sp>
              <p:nvSpPr>
                <p:cNvPr id="32" name="弦 31"/>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スマイル 32"/>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68" name="グループ化 67"/>
            <p:cNvGrpSpPr/>
            <p:nvPr/>
          </p:nvGrpSpPr>
          <p:grpSpPr>
            <a:xfrm>
              <a:off x="4645455" y="2711555"/>
              <a:ext cx="615060" cy="605073"/>
              <a:chOff x="5812471" y="3662824"/>
              <a:chExt cx="615060" cy="605073"/>
            </a:xfrm>
          </p:grpSpPr>
          <p:grpSp>
            <p:nvGrpSpPr>
              <p:cNvPr id="69" name="グループ化 68"/>
              <p:cNvGrpSpPr/>
              <p:nvPr/>
            </p:nvGrpSpPr>
            <p:grpSpPr>
              <a:xfrm>
                <a:off x="5969958" y="3662824"/>
                <a:ext cx="305173" cy="452673"/>
                <a:chOff x="3883937" y="1385180"/>
                <a:chExt cx="543208" cy="805759"/>
              </a:xfrm>
            </p:grpSpPr>
            <p:sp>
              <p:nvSpPr>
                <p:cNvPr id="76" name="弦 75"/>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スマイル 76"/>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0" name="グループ化 69"/>
              <p:cNvGrpSpPr/>
              <p:nvPr/>
            </p:nvGrpSpPr>
            <p:grpSpPr>
              <a:xfrm>
                <a:off x="6122358" y="3815224"/>
                <a:ext cx="305173" cy="452673"/>
                <a:chOff x="3883937" y="1385180"/>
                <a:chExt cx="543208" cy="805759"/>
              </a:xfrm>
            </p:grpSpPr>
            <p:sp>
              <p:nvSpPr>
                <p:cNvPr id="74" name="弦 73"/>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スマイル 74"/>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1" name="グループ化 70"/>
              <p:cNvGrpSpPr/>
              <p:nvPr/>
            </p:nvGrpSpPr>
            <p:grpSpPr>
              <a:xfrm>
                <a:off x="5812471" y="3815224"/>
                <a:ext cx="305173" cy="452673"/>
                <a:chOff x="3883937" y="1385180"/>
                <a:chExt cx="543208" cy="805759"/>
              </a:xfrm>
            </p:grpSpPr>
            <p:sp>
              <p:nvSpPr>
                <p:cNvPr id="72" name="弦 71"/>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スマイル 72"/>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78" name="グループ化 77"/>
            <p:cNvGrpSpPr/>
            <p:nvPr/>
          </p:nvGrpSpPr>
          <p:grpSpPr>
            <a:xfrm>
              <a:off x="4797855" y="2863955"/>
              <a:ext cx="615060" cy="605073"/>
              <a:chOff x="5812471" y="3662824"/>
              <a:chExt cx="615060" cy="605073"/>
            </a:xfrm>
          </p:grpSpPr>
          <p:grpSp>
            <p:nvGrpSpPr>
              <p:cNvPr id="79" name="グループ化 78"/>
              <p:cNvGrpSpPr/>
              <p:nvPr/>
            </p:nvGrpSpPr>
            <p:grpSpPr>
              <a:xfrm>
                <a:off x="5969958" y="3662824"/>
                <a:ext cx="305173" cy="452673"/>
                <a:chOff x="3883937" y="1385180"/>
                <a:chExt cx="543208" cy="805759"/>
              </a:xfrm>
            </p:grpSpPr>
            <p:sp>
              <p:nvSpPr>
                <p:cNvPr id="86" name="弦 85"/>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スマイル 86"/>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グループ化 79"/>
              <p:cNvGrpSpPr/>
              <p:nvPr/>
            </p:nvGrpSpPr>
            <p:grpSpPr>
              <a:xfrm>
                <a:off x="6122358" y="3815224"/>
                <a:ext cx="305173" cy="452673"/>
                <a:chOff x="3883937" y="1385180"/>
                <a:chExt cx="543208" cy="805759"/>
              </a:xfrm>
            </p:grpSpPr>
            <p:sp>
              <p:nvSpPr>
                <p:cNvPr id="84" name="弦 83"/>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スマイル 84"/>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1" name="グループ化 80"/>
              <p:cNvGrpSpPr/>
              <p:nvPr/>
            </p:nvGrpSpPr>
            <p:grpSpPr>
              <a:xfrm>
                <a:off x="5812471" y="3815224"/>
                <a:ext cx="305173" cy="452673"/>
                <a:chOff x="3883937" y="1385180"/>
                <a:chExt cx="543208" cy="805759"/>
              </a:xfrm>
            </p:grpSpPr>
            <p:sp>
              <p:nvSpPr>
                <p:cNvPr id="82" name="弦 81"/>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スマイル 82"/>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88" name="グループ化 87"/>
            <p:cNvGrpSpPr/>
            <p:nvPr/>
          </p:nvGrpSpPr>
          <p:grpSpPr>
            <a:xfrm>
              <a:off x="4950255" y="3016355"/>
              <a:ext cx="615060" cy="605073"/>
              <a:chOff x="5812471" y="3662824"/>
              <a:chExt cx="615060" cy="605073"/>
            </a:xfrm>
          </p:grpSpPr>
          <p:grpSp>
            <p:nvGrpSpPr>
              <p:cNvPr id="89" name="グループ化 88"/>
              <p:cNvGrpSpPr/>
              <p:nvPr/>
            </p:nvGrpSpPr>
            <p:grpSpPr>
              <a:xfrm>
                <a:off x="5969958" y="3662824"/>
                <a:ext cx="305173" cy="452673"/>
                <a:chOff x="3883937" y="1385180"/>
                <a:chExt cx="543208" cy="805759"/>
              </a:xfrm>
            </p:grpSpPr>
            <p:sp>
              <p:nvSpPr>
                <p:cNvPr id="96" name="弦 95"/>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スマイル 96"/>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0" name="グループ化 89"/>
              <p:cNvGrpSpPr/>
              <p:nvPr/>
            </p:nvGrpSpPr>
            <p:grpSpPr>
              <a:xfrm>
                <a:off x="6122358" y="3815224"/>
                <a:ext cx="305173" cy="452673"/>
                <a:chOff x="3883937" y="1385180"/>
                <a:chExt cx="543208" cy="805759"/>
              </a:xfrm>
            </p:grpSpPr>
            <p:sp>
              <p:nvSpPr>
                <p:cNvPr id="94" name="弦 93"/>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スマイル 94"/>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1" name="グループ化 90"/>
              <p:cNvGrpSpPr/>
              <p:nvPr/>
            </p:nvGrpSpPr>
            <p:grpSpPr>
              <a:xfrm>
                <a:off x="5812471" y="3815224"/>
                <a:ext cx="305173" cy="452673"/>
                <a:chOff x="3883937" y="1385180"/>
                <a:chExt cx="543208" cy="805759"/>
              </a:xfrm>
            </p:grpSpPr>
            <p:sp>
              <p:nvSpPr>
                <p:cNvPr id="92" name="弦 91"/>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スマイル 92"/>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48" name="グループ化 247"/>
            <p:cNvGrpSpPr/>
            <p:nvPr/>
          </p:nvGrpSpPr>
          <p:grpSpPr>
            <a:xfrm>
              <a:off x="3945759" y="2574743"/>
              <a:ext cx="615060" cy="605073"/>
              <a:chOff x="5812471" y="3662824"/>
              <a:chExt cx="615060" cy="605073"/>
            </a:xfrm>
          </p:grpSpPr>
          <p:grpSp>
            <p:nvGrpSpPr>
              <p:cNvPr id="249" name="グループ化 248"/>
              <p:cNvGrpSpPr/>
              <p:nvPr/>
            </p:nvGrpSpPr>
            <p:grpSpPr>
              <a:xfrm>
                <a:off x="5969958" y="3662824"/>
                <a:ext cx="305173" cy="452673"/>
                <a:chOff x="3883937" y="1385180"/>
                <a:chExt cx="543208" cy="805759"/>
              </a:xfrm>
            </p:grpSpPr>
            <p:sp>
              <p:nvSpPr>
                <p:cNvPr id="256" name="弦 255"/>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スマイル 256"/>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0" name="グループ化 249"/>
              <p:cNvGrpSpPr/>
              <p:nvPr/>
            </p:nvGrpSpPr>
            <p:grpSpPr>
              <a:xfrm>
                <a:off x="6122358" y="3815224"/>
                <a:ext cx="305173" cy="452673"/>
                <a:chOff x="3883937" y="1385180"/>
                <a:chExt cx="543208" cy="805759"/>
              </a:xfrm>
            </p:grpSpPr>
            <p:sp>
              <p:nvSpPr>
                <p:cNvPr id="254" name="弦 253"/>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5" name="スマイル 254"/>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1" name="グループ化 250"/>
              <p:cNvGrpSpPr/>
              <p:nvPr/>
            </p:nvGrpSpPr>
            <p:grpSpPr>
              <a:xfrm>
                <a:off x="5812471" y="3815224"/>
                <a:ext cx="305173" cy="452673"/>
                <a:chOff x="3883937" y="1385180"/>
                <a:chExt cx="543208" cy="805759"/>
              </a:xfrm>
            </p:grpSpPr>
            <p:sp>
              <p:nvSpPr>
                <p:cNvPr id="252" name="弦 251"/>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3" name="スマイル 252"/>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58" name="グループ化 257"/>
            <p:cNvGrpSpPr/>
            <p:nvPr/>
          </p:nvGrpSpPr>
          <p:grpSpPr>
            <a:xfrm>
              <a:off x="4098159" y="2727143"/>
              <a:ext cx="615060" cy="605073"/>
              <a:chOff x="5812471" y="3662824"/>
              <a:chExt cx="615060" cy="605073"/>
            </a:xfrm>
          </p:grpSpPr>
          <p:grpSp>
            <p:nvGrpSpPr>
              <p:cNvPr id="259" name="グループ化 258"/>
              <p:cNvGrpSpPr/>
              <p:nvPr/>
            </p:nvGrpSpPr>
            <p:grpSpPr>
              <a:xfrm>
                <a:off x="5969958" y="3662824"/>
                <a:ext cx="305173" cy="452673"/>
                <a:chOff x="3883937" y="1385180"/>
                <a:chExt cx="543208" cy="805759"/>
              </a:xfrm>
            </p:grpSpPr>
            <p:sp>
              <p:nvSpPr>
                <p:cNvPr id="266" name="弦 265"/>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スマイル 266"/>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0" name="グループ化 259"/>
              <p:cNvGrpSpPr/>
              <p:nvPr/>
            </p:nvGrpSpPr>
            <p:grpSpPr>
              <a:xfrm>
                <a:off x="6122358" y="3815224"/>
                <a:ext cx="305173" cy="452673"/>
                <a:chOff x="3883937" y="1385180"/>
                <a:chExt cx="543208" cy="805759"/>
              </a:xfrm>
            </p:grpSpPr>
            <p:sp>
              <p:nvSpPr>
                <p:cNvPr id="264" name="弦 263"/>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5" name="スマイル 264"/>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1" name="グループ化 260"/>
              <p:cNvGrpSpPr/>
              <p:nvPr/>
            </p:nvGrpSpPr>
            <p:grpSpPr>
              <a:xfrm>
                <a:off x="5812471" y="3815224"/>
                <a:ext cx="305173" cy="452673"/>
                <a:chOff x="3883937" y="1385180"/>
                <a:chExt cx="543208" cy="805759"/>
              </a:xfrm>
            </p:grpSpPr>
            <p:sp>
              <p:nvSpPr>
                <p:cNvPr id="262" name="弦 261"/>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3" name="スマイル 262"/>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68" name="グループ化 267"/>
            <p:cNvGrpSpPr/>
            <p:nvPr/>
          </p:nvGrpSpPr>
          <p:grpSpPr>
            <a:xfrm>
              <a:off x="4250559" y="2879543"/>
              <a:ext cx="615060" cy="605073"/>
              <a:chOff x="5812471" y="3662824"/>
              <a:chExt cx="615060" cy="605073"/>
            </a:xfrm>
          </p:grpSpPr>
          <p:grpSp>
            <p:nvGrpSpPr>
              <p:cNvPr id="269" name="グループ化 268"/>
              <p:cNvGrpSpPr/>
              <p:nvPr/>
            </p:nvGrpSpPr>
            <p:grpSpPr>
              <a:xfrm>
                <a:off x="5969958" y="3662824"/>
                <a:ext cx="305173" cy="452673"/>
                <a:chOff x="3883937" y="1385180"/>
                <a:chExt cx="543208" cy="805759"/>
              </a:xfrm>
            </p:grpSpPr>
            <p:sp>
              <p:nvSpPr>
                <p:cNvPr id="276" name="弦 275"/>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スマイル 276"/>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0" name="グループ化 269"/>
              <p:cNvGrpSpPr/>
              <p:nvPr/>
            </p:nvGrpSpPr>
            <p:grpSpPr>
              <a:xfrm>
                <a:off x="6122358" y="3815224"/>
                <a:ext cx="305173" cy="452673"/>
                <a:chOff x="3883937" y="1385180"/>
                <a:chExt cx="543208" cy="805759"/>
              </a:xfrm>
            </p:grpSpPr>
            <p:sp>
              <p:nvSpPr>
                <p:cNvPr id="274" name="弦 273"/>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5" name="スマイル 274"/>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1" name="グループ化 270"/>
              <p:cNvGrpSpPr/>
              <p:nvPr/>
            </p:nvGrpSpPr>
            <p:grpSpPr>
              <a:xfrm>
                <a:off x="5812471" y="3815224"/>
                <a:ext cx="305173" cy="452673"/>
                <a:chOff x="3883937" y="1385180"/>
                <a:chExt cx="543208" cy="805759"/>
              </a:xfrm>
            </p:grpSpPr>
            <p:sp>
              <p:nvSpPr>
                <p:cNvPr id="272" name="弦 271"/>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スマイル 272"/>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78" name="グループ化 277"/>
            <p:cNvGrpSpPr/>
            <p:nvPr/>
          </p:nvGrpSpPr>
          <p:grpSpPr>
            <a:xfrm>
              <a:off x="4402959" y="3031943"/>
              <a:ext cx="615060" cy="605073"/>
              <a:chOff x="5812471" y="3662824"/>
              <a:chExt cx="615060" cy="605073"/>
            </a:xfrm>
          </p:grpSpPr>
          <p:grpSp>
            <p:nvGrpSpPr>
              <p:cNvPr id="279" name="グループ化 278"/>
              <p:cNvGrpSpPr/>
              <p:nvPr/>
            </p:nvGrpSpPr>
            <p:grpSpPr>
              <a:xfrm>
                <a:off x="5969958" y="3662824"/>
                <a:ext cx="305173" cy="452673"/>
                <a:chOff x="3883937" y="1385180"/>
                <a:chExt cx="543208" cy="805759"/>
              </a:xfrm>
            </p:grpSpPr>
            <p:sp>
              <p:nvSpPr>
                <p:cNvPr id="286" name="弦 285"/>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スマイル 286"/>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0" name="グループ化 279"/>
              <p:cNvGrpSpPr/>
              <p:nvPr/>
            </p:nvGrpSpPr>
            <p:grpSpPr>
              <a:xfrm>
                <a:off x="6122358" y="3815224"/>
                <a:ext cx="305173" cy="452673"/>
                <a:chOff x="3883937" y="1385180"/>
                <a:chExt cx="543208" cy="805759"/>
              </a:xfrm>
            </p:grpSpPr>
            <p:sp>
              <p:nvSpPr>
                <p:cNvPr id="284" name="弦 283"/>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スマイル 284"/>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1" name="グループ化 280"/>
              <p:cNvGrpSpPr/>
              <p:nvPr/>
            </p:nvGrpSpPr>
            <p:grpSpPr>
              <a:xfrm>
                <a:off x="5812471" y="3815224"/>
                <a:ext cx="305173" cy="452673"/>
                <a:chOff x="3883937" y="1385180"/>
                <a:chExt cx="543208" cy="805759"/>
              </a:xfrm>
            </p:grpSpPr>
            <p:sp>
              <p:nvSpPr>
                <p:cNvPr id="282" name="弦 281"/>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3" name="スマイル 282"/>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88" name="グループ化 287"/>
            <p:cNvGrpSpPr/>
            <p:nvPr/>
          </p:nvGrpSpPr>
          <p:grpSpPr>
            <a:xfrm>
              <a:off x="3643336" y="2877092"/>
              <a:ext cx="615060" cy="605073"/>
              <a:chOff x="5812471" y="3662824"/>
              <a:chExt cx="615060" cy="605073"/>
            </a:xfrm>
          </p:grpSpPr>
          <p:grpSp>
            <p:nvGrpSpPr>
              <p:cNvPr id="289" name="グループ化 288"/>
              <p:cNvGrpSpPr/>
              <p:nvPr/>
            </p:nvGrpSpPr>
            <p:grpSpPr>
              <a:xfrm>
                <a:off x="5969958" y="3662824"/>
                <a:ext cx="305173" cy="452673"/>
                <a:chOff x="3883937" y="1385180"/>
                <a:chExt cx="543208" cy="805759"/>
              </a:xfrm>
            </p:grpSpPr>
            <p:sp>
              <p:nvSpPr>
                <p:cNvPr id="296" name="弦 295"/>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7" name="スマイル 296"/>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0" name="グループ化 289"/>
              <p:cNvGrpSpPr/>
              <p:nvPr/>
            </p:nvGrpSpPr>
            <p:grpSpPr>
              <a:xfrm>
                <a:off x="6122358" y="3815224"/>
                <a:ext cx="305173" cy="452673"/>
                <a:chOff x="3883937" y="1385180"/>
                <a:chExt cx="543208" cy="805759"/>
              </a:xfrm>
            </p:grpSpPr>
            <p:sp>
              <p:nvSpPr>
                <p:cNvPr id="294" name="弦 293"/>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5" name="スマイル 294"/>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1" name="グループ化 290"/>
              <p:cNvGrpSpPr/>
              <p:nvPr/>
            </p:nvGrpSpPr>
            <p:grpSpPr>
              <a:xfrm>
                <a:off x="5812471" y="3815224"/>
                <a:ext cx="305173" cy="452673"/>
                <a:chOff x="3883937" y="1385180"/>
                <a:chExt cx="543208" cy="805759"/>
              </a:xfrm>
            </p:grpSpPr>
            <p:sp>
              <p:nvSpPr>
                <p:cNvPr id="292" name="弦 291"/>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3" name="スマイル 292"/>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98" name="グループ化 297"/>
            <p:cNvGrpSpPr/>
            <p:nvPr/>
          </p:nvGrpSpPr>
          <p:grpSpPr>
            <a:xfrm>
              <a:off x="3797140" y="3031943"/>
              <a:ext cx="615060" cy="605073"/>
              <a:chOff x="5812471" y="3662824"/>
              <a:chExt cx="615060" cy="605073"/>
            </a:xfrm>
          </p:grpSpPr>
          <p:grpSp>
            <p:nvGrpSpPr>
              <p:cNvPr id="299" name="グループ化 298"/>
              <p:cNvGrpSpPr/>
              <p:nvPr/>
            </p:nvGrpSpPr>
            <p:grpSpPr>
              <a:xfrm>
                <a:off x="5969958" y="3662824"/>
                <a:ext cx="305173" cy="452673"/>
                <a:chOff x="3883937" y="1385180"/>
                <a:chExt cx="543208" cy="805759"/>
              </a:xfrm>
            </p:grpSpPr>
            <p:sp>
              <p:nvSpPr>
                <p:cNvPr id="306" name="弦 305"/>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7" name="スマイル 306"/>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0" name="グループ化 299"/>
              <p:cNvGrpSpPr/>
              <p:nvPr/>
            </p:nvGrpSpPr>
            <p:grpSpPr>
              <a:xfrm>
                <a:off x="6122358" y="3815224"/>
                <a:ext cx="305173" cy="452673"/>
                <a:chOff x="3883937" y="1385180"/>
                <a:chExt cx="543208" cy="805759"/>
              </a:xfrm>
            </p:grpSpPr>
            <p:sp>
              <p:nvSpPr>
                <p:cNvPr id="304" name="弦 303"/>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5" name="スマイル 304"/>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1" name="グループ化 300"/>
              <p:cNvGrpSpPr/>
              <p:nvPr/>
            </p:nvGrpSpPr>
            <p:grpSpPr>
              <a:xfrm>
                <a:off x="5812471" y="3815224"/>
                <a:ext cx="305173" cy="452673"/>
                <a:chOff x="3883937" y="1385180"/>
                <a:chExt cx="543208" cy="805759"/>
              </a:xfrm>
            </p:grpSpPr>
            <p:sp>
              <p:nvSpPr>
                <p:cNvPr id="302" name="弦 301"/>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3" name="スマイル 302"/>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308" name="グループ化 307"/>
            <p:cNvGrpSpPr/>
            <p:nvPr/>
          </p:nvGrpSpPr>
          <p:grpSpPr>
            <a:xfrm>
              <a:off x="3484064" y="3027229"/>
              <a:ext cx="615060" cy="605073"/>
              <a:chOff x="5812471" y="3662824"/>
              <a:chExt cx="615060" cy="605073"/>
            </a:xfrm>
          </p:grpSpPr>
          <p:grpSp>
            <p:nvGrpSpPr>
              <p:cNvPr id="309" name="グループ化 308"/>
              <p:cNvGrpSpPr/>
              <p:nvPr/>
            </p:nvGrpSpPr>
            <p:grpSpPr>
              <a:xfrm>
                <a:off x="5969958" y="3662824"/>
                <a:ext cx="305173" cy="452673"/>
                <a:chOff x="3883937" y="1385180"/>
                <a:chExt cx="543208" cy="805759"/>
              </a:xfrm>
            </p:grpSpPr>
            <p:sp>
              <p:nvSpPr>
                <p:cNvPr id="316" name="弦 315"/>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7" name="スマイル 316"/>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10" name="グループ化 309"/>
              <p:cNvGrpSpPr/>
              <p:nvPr/>
            </p:nvGrpSpPr>
            <p:grpSpPr>
              <a:xfrm>
                <a:off x="6122358" y="3815224"/>
                <a:ext cx="305173" cy="452673"/>
                <a:chOff x="3883937" y="1385180"/>
                <a:chExt cx="543208" cy="805759"/>
              </a:xfrm>
            </p:grpSpPr>
            <p:sp>
              <p:nvSpPr>
                <p:cNvPr id="314" name="弦 313"/>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5" name="スマイル 314"/>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11" name="グループ化 310"/>
              <p:cNvGrpSpPr/>
              <p:nvPr/>
            </p:nvGrpSpPr>
            <p:grpSpPr>
              <a:xfrm>
                <a:off x="5812471" y="3815224"/>
                <a:ext cx="305173" cy="452673"/>
                <a:chOff x="3883937" y="1385180"/>
                <a:chExt cx="543208" cy="805759"/>
              </a:xfrm>
            </p:grpSpPr>
            <p:sp>
              <p:nvSpPr>
                <p:cNvPr id="312" name="弦 311"/>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3" name="スマイル 312"/>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sp>
        <p:nvSpPr>
          <p:cNvPr id="2" name="タイトル 1"/>
          <p:cNvSpPr>
            <a:spLocks noGrp="1"/>
          </p:cNvSpPr>
          <p:nvPr>
            <p:ph type="title"/>
          </p:nvPr>
        </p:nvSpPr>
        <p:spPr/>
        <p:txBody>
          <a:bodyPr/>
          <a:lstStyle/>
          <a:p>
            <a:r>
              <a:rPr kumimoji="1" lang="ja-JP" altLang="en-US" dirty="0" smtClean="0"/>
              <a:t>利用ユーザーから見たクライアント</a:t>
            </a:r>
            <a:endParaRPr kumimoji="1" lang="ja-JP" altLang="en-US" dirty="0"/>
          </a:p>
        </p:txBody>
      </p:sp>
      <p:grpSp>
        <p:nvGrpSpPr>
          <p:cNvPr id="37" name="グループ化 36"/>
          <p:cNvGrpSpPr/>
          <p:nvPr/>
        </p:nvGrpSpPr>
        <p:grpSpPr>
          <a:xfrm>
            <a:off x="1628400" y="4102129"/>
            <a:ext cx="615060" cy="605073"/>
            <a:chOff x="3159806" y="1464015"/>
            <a:chExt cx="615060" cy="605073"/>
          </a:xfrm>
        </p:grpSpPr>
        <p:grpSp>
          <p:nvGrpSpPr>
            <p:cNvPr id="38" name="グループ化 37"/>
            <p:cNvGrpSpPr/>
            <p:nvPr/>
          </p:nvGrpSpPr>
          <p:grpSpPr>
            <a:xfrm>
              <a:off x="3317293" y="1464015"/>
              <a:ext cx="305173" cy="452673"/>
              <a:chOff x="3883937" y="1385180"/>
              <a:chExt cx="543208" cy="805759"/>
            </a:xfrm>
          </p:grpSpPr>
          <p:sp>
            <p:nvSpPr>
              <p:cNvPr id="45" name="弦 44"/>
              <p:cNvSpPr/>
              <p:nvPr/>
            </p:nvSpPr>
            <p:spPr>
              <a:xfrm rot="6799721">
                <a:off x="3883937" y="1647731"/>
                <a:ext cx="543208" cy="543208"/>
              </a:xfrm>
              <a:prstGeom prst="chor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スマイル 45"/>
              <p:cNvSpPr/>
              <p:nvPr/>
            </p:nvSpPr>
            <p:spPr>
              <a:xfrm>
                <a:off x="3981589" y="1385180"/>
                <a:ext cx="366010" cy="366010"/>
              </a:xfrm>
              <a:prstGeom prst="smileyFac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グループ化 38"/>
            <p:cNvGrpSpPr/>
            <p:nvPr/>
          </p:nvGrpSpPr>
          <p:grpSpPr>
            <a:xfrm>
              <a:off x="3469693" y="1616415"/>
              <a:ext cx="305173" cy="452673"/>
              <a:chOff x="3883937" y="1385180"/>
              <a:chExt cx="543208" cy="805759"/>
            </a:xfrm>
          </p:grpSpPr>
          <p:sp>
            <p:nvSpPr>
              <p:cNvPr id="43" name="弦 42"/>
              <p:cNvSpPr/>
              <p:nvPr/>
            </p:nvSpPr>
            <p:spPr>
              <a:xfrm rot="6799721">
                <a:off x="3883937" y="1647731"/>
                <a:ext cx="543208" cy="543208"/>
              </a:xfrm>
              <a:prstGeom prst="chor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スマイル 43"/>
              <p:cNvSpPr/>
              <p:nvPr/>
            </p:nvSpPr>
            <p:spPr>
              <a:xfrm>
                <a:off x="3981589" y="1385180"/>
                <a:ext cx="366010" cy="366010"/>
              </a:xfrm>
              <a:prstGeom prst="smileyFac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 name="グループ化 39"/>
            <p:cNvGrpSpPr/>
            <p:nvPr/>
          </p:nvGrpSpPr>
          <p:grpSpPr>
            <a:xfrm>
              <a:off x="3159806" y="1616415"/>
              <a:ext cx="305173" cy="452673"/>
              <a:chOff x="3883937" y="1385180"/>
              <a:chExt cx="543208" cy="805759"/>
            </a:xfrm>
          </p:grpSpPr>
          <p:sp>
            <p:nvSpPr>
              <p:cNvPr id="41" name="弦 40"/>
              <p:cNvSpPr/>
              <p:nvPr/>
            </p:nvSpPr>
            <p:spPr>
              <a:xfrm rot="6799721">
                <a:off x="3883937" y="1647731"/>
                <a:ext cx="543208" cy="543208"/>
              </a:xfrm>
              <a:prstGeom prst="chor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スマイル 41"/>
              <p:cNvSpPr/>
              <p:nvPr/>
            </p:nvSpPr>
            <p:spPr>
              <a:xfrm>
                <a:off x="3981589" y="1385180"/>
                <a:ext cx="366010" cy="366010"/>
              </a:xfrm>
              <a:prstGeom prst="smileyFac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47" name="グループ化 46"/>
          <p:cNvGrpSpPr/>
          <p:nvPr/>
        </p:nvGrpSpPr>
        <p:grpSpPr>
          <a:xfrm>
            <a:off x="3747785" y="4099678"/>
            <a:ext cx="615060" cy="605073"/>
            <a:chOff x="3159806" y="1464015"/>
            <a:chExt cx="615060" cy="605073"/>
          </a:xfrm>
        </p:grpSpPr>
        <p:grpSp>
          <p:nvGrpSpPr>
            <p:cNvPr id="48" name="グループ化 47"/>
            <p:cNvGrpSpPr/>
            <p:nvPr/>
          </p:nvGrpSpPr>
          <p:grpSpPr>
            <a:xfrm>
              <a:off x="3317293" y="1464015"/>
              <a:ext cx="305173" cy="452673"/>
              <a:chOff x="3883937" y="1385180"/>
              <a:chExt cx="543208" cy="805759"/>
            </a:xfrm>
          </p:grpSpPr>
          <p:sp>
            <p:nvSpPr>
              <p:cNvPr id="55" name="弦 54"/>
              <p:cNvSpPr/>
              <p:nvPr/>
            </p:nvSpPr>
            <p:spPr>
              <a:xfrm rot="6799721">
                <a:off x="3883937" y="1647731"/>
                <a:ext cx="543208" cy="543208"/>
              </a:xfrm>
              <a:prstGeom prst="chor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スマイル 55"/>
              <p:cNvSpPr/>
              <p:nvPr/>
            </p:nvSpPr>
            <p:spPr>
              <a:xfrm>
                <a:off x="3981589" y="1385180"/>
                <a:ext cx="366010" cy="366010"/>
              </a:xfrm>
              <a:prstGeom prst="smileyFac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 name="グループ化 48"/>
            <p:cNvGrpSpPr/>
            <p:nvPr/>
          </p:nvGrpSpPr>
          <p:grpSpPr>
            <a:xfrm>
              <a:off x="3469693" y="1616415"/>
              <a:ext cx="305173" cy="452673"/>
              <a:chOff x="3883937" y="1385180"/>
              <a:chExt cx="543208" cy="805759"/>
            </a:xfrm>
          </p:grpSpPr>
          <p:sp>
            <p:nvSpPr>
              <p:cNvPr id="53" name="弦 52"/>
              <p:cNvSpPr/>
              <p:nvPr/>
            </p:nvSpPr>
            <p:spPr>
              <a:xfrm rot="6799721">
                <a:off x="3883937" y="1647731"/>
                <a:ext cx="543208" cy="543208"/>
              </a:xfrm>
              <a:prstGeom prst="chor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スマイル 53"/>
              <p:cNvSpPr/>
              <p:nvPr/>
            </p:nvSpPr>
            <p:spPr>
              <a:xfrm>
                <a:off x="3981589" y="1385180"/>
                <a:ext cx="366010" cy="366010"/>
              </a:xfrm>
              <a:prstGeom prst="smileyFac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 name="グループ化 49"/>
            <p:cNvGrpSpPr/>
            <p:nvPr/>
          </p:nvGrpSpPr>
          <p:grpSpPr>
            <a:xfrm>
              <a:off x="3159806" y="1616415"/>
              <a:ext cx="305173" cy="452673"/>
              <a:chOff x="3883937" y="1385180"/>
              <a:chExt cx="543208" cy="805759"/>
            </a:xfrm>
          </p:grpSpPr>
          <p:sp>
            <p:nvSpPr>
              <p:cNvPr id="51" name="弦 50"/>
              <p:cNvSpPr/>
              <p:nvPr/>
            </p:nvSpPr>
            <p:spPr>
              <a:xfrm rot="6799721">
                <a:off x="3883937" y="1647731"/>
                <a:ext cx="543208" cy="543208"/>
              </a:xfrm>
              <a:prstGeom prst="chor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スマイル 51"/>
              <p:cNvSpPr/>
              <p:nvPr/>
            </p:nvSpPr>
            <p:spPr>
              <a:xfrm>
                <a:off x="3981589" y="1385180"/>
                <a:ext cx="366010" cy="366010"/>
              </a:xfrm>
              <a:prstGeom prst="smileyFac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319" name="グループ化 318"/>
          <p:cNvGrpSpPr/>
          <p:nvPr/>
        </p:nvGrpSpPr>
        <p:grpSpPr>
          <a:xfrm>
            <a:off x="4554166" y="4005215"/>
            <a:ext cx="767460" cy="757473"/>
            <a:chOff x="4554166" y="4005215"/>
            <a:chExt cx="767460" cy="757473"/>
          </a:xfrm>
        </p:grpSpPr>
        <p:grpSp>
          <p:nvGrpSpPr>
            <p:cNvPr id="35" name="グループ化 34"/>
            <p:cNvGrpSpPr/>
            <p:nvPr/>
          </p:nvGrpSpPr>
          <p:grpSpPr>
            <a:xfrm>
              <a:off x="4554166" y="4005215"/>
              <a:ext cx="615060" cy="605073"/>
              <a:chOff x="4372970" y="2541836"/>
              <a:chExt cx="615060" cy="605073"/>
            </a:xfrm>
          </p:grpSpPr>
          <p:grpSp>
            <p:nvGrpSpPr>
              <p:cNvPr id="15" name="グループ化 14"/>
              <p:cNvGrpSpPr/>
              <p:nvPr/>
            </p:nvGrpSpPr>
            <p:grpSpPr>
              <a:xfrm>
                <a:off x="4530457" y="2541836"/>
                <a:ext cx="305173" cy="452673"/>
                <a:chOff x="3883937" y="1385180"/>
                <a:chExt cx="543208" cy="805759"/>
              </a:xfrm>
            </p:grpSpPr>
            <p:sp>
              <p:nvSpPr>
                <p:cNvPr id="16" name="弦 15"/>
                <p:cNvSpPr/>
                <p:nvPr/>
              </p:nvSpPr>
              <p:spPr>
                <a:xfrm rot="6799721">
                  <a:off x="3883937" y="1647731"/>
                  <a:ext cx="543208" cy="543208"/>
                </a:xfrm>
                <a:prstGeom prst="chor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スマイル 16"/>
                <p:cNvSpPr/>
                <p:nvPr/>
              </p:nvSpPr>
              <p:spPr>
                <a:xfrm>
                  <a:off x="3981589" y="1385180"/>
                  <a:ext cx="366010" cy="366010"/>
                </a:xfrm>
                <a:prstGeom prst="smileyFac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 name="グループ化 17"/>
              <p:cNvGrpSpPr/>
              <p:nvPr/>
            </p:nvGrpSpPr>
            <p:grpSpPr>
              <a:xfrm>
                <a:off x="4682857" y="2694236"/>
                <a:ext cx="305173" cy="452673"/>
                <a:chOff x="3883937" y="1385180"/>
                <a:chExt cx="543208" cy="805759"/>
              </a:xfrm>
            </p:grpSpPr>
            <p:sp>
              <p:nvSpPr>
                <p:cNvPr id="19" name="弦 18"/>
                <p:cNvSpPr/>
                <p:nvPr/>
              </p:nvSpPr>
              <p:spPr>
                <a:xfrm rot="6799721">
                  <a:off x="3883937" y="1647731"/>
                  <a:ext cx="543208" cy="543208"/>
                </a:xfrm>
                <a:prstGeom prst="chor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スマイル 19"/>
                <p:cNvSpPr/>
                <p:nvPr/>
              </p:nvSpPr>
              <p:spPr>
                <a:xfrm>
                  <a:off x="3981589" y="1385180"/>
                  <a:ext cx="366010" cy="366010"/>
                </a:xfrm>
                <a:prstGeom prst="smileyFac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 name="グループ化 20"/>
              <p:cNvGrpSpPr/>
              <p:nvPr/>
            </p:nvGrpSpPr>
            <p:grpSpPr>
              <a:xfrm>
                <a:off x="4372970" y="2694236"/>
                <a:ext cx="305173" cy="452673"/>
                <a:chOff x="3883937" y="1385180"/>
                <a:chExt cx="543208" cy="805759"/>
              </a:xfrm>
            </p:grpSpPr>
            <p:sp>
              <p:nvSpPr>
                <p:cNvPr id="22" name="弦 21"/>
                <p:cNvSpPr/>
                <p:nvPr/>
              </p:nvSpPr>
              <p:spPr>
                <a:xfrm rot="6799721">
                  <a:off x="3883937" y="1647731"/>
                  <a:ext cx="543208" cy="543208"/>
                </a:xfrm>
                <a:prstGeom prst="chor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スマイル 22"/>
                <p:cNvSpPr/>
                <p:nvPr/>
              </p:nvSpPr>
              <p:spPr>
                <a:xfrm>
                  <a:off x="3981589" y="1385180"/>
                  <a:ext cx="366010" cy="366010"/>
                </a:xfrm>
                <a:prstGeom prst="smileyFac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98" name="グループ化 97"/>
            <p:cNvGrpSpPr/>
            <p:nvPr/>
          </p:nvGrpSpPr>
          <p:grpSpPr>
            <a:xfrm>
              <a:off x="4706566" y="4157615"/>
              <a:ext cx="615060" cy="605073"/>
              <a:chOff x="4372970" y="2541836"/>
              <a:chExt cx="615060" cy="605073"/>
            </a:xfrm>
          </p:grpSpPr>
          <p:grpSp>
            <p:nvGrpSpPr>
              <p:cNvPr id="99" name="グループ化 98"/>
              <p:cNvGrpSpPr/>
              <p:nvPr/>
            </p:nvGrpSpPr>
            <p:grpSpPr>
              <a:xfrm>
                <a:off x="4530457" y="2541836"/>
                <a:ext cx="305173" cy="452673"/>
                <a:chOff x="3883937" y="1385180"/>
                <a:chExt cx="543208" cy="805759"/>
              </a:xfrm>
            </p:grpSpPr>
            <p:sp>
              <p:nvSpPr>
                <p:cNvPr id="106" name="弦 105"/>
                <p:cNvSpPr/>
                <p:nvPr/>
              </p:nvSpPr>
              <p:spPr>
                <a:xfrm rot="6799721">
                  <a:off x="3883937" y="1647731"/>
                  <a:ext cx="543208" cy="543208"/>
                </a:xfrm>
                <a:prstGeom prst="chor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スマイル 106"/>
                <p:cNvSpPr/>
                <p:nvPr/>
              </p:nvSpPr>
              <p:spPr>
                <a:xfrm>
                  <a:off x="3981589" y="1385180"/>
                  <a:ext cx="366010" cy="366010"/>
                </a:xfrm>
                <a:prstGeom prst="smileyFac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0" name="グループ化 99"/>
              <p:cNvGrpSpPr/>
              <p:nvPr/>
            </p:nvGrpSpPr>
            <p:grpSpPr>
              <a:xfrm>
                <a:off x="4682857" y="2694236"/>
                <a:ext cx="305173" cy="452673"/>
                <a:chOff x="3883937" y="1385180"/>
                <a:chExt cx="543208" cy="805759"/>
              </a:xfrm>
            </p:grpSpPr>
            <p:sp>
              <p:nvSpPr>
                <p:cNvPr id="104" name="弦 103"/>
                <p:cNvSpPr/>
                <p:nvPr/>
              </p:nvSpPr>
              <p:spPr>
                <a:xfrm rot="6799721">
                  <a:off x="3883937" y="1647731"/>
                  <a:ext cx="543208" cy="543208"/>
                </a:xfrm>
                <a:prstGeom prst="chor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スマイル 104"/>
                <p:cNvSpPr/>
                <p:nvPr/>
              </p:nvSpPr>
              <p:spPr>
                <a:xfrm>
                  <a:off x="3981589" y="1385180"/>
                  <a:ext cx="366010" cy="366010"/>
                </a:xfrm>
                <a:prstGeom prst="smileyFac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グループ化 100"/>
              <p:cNvGrpSpPr/>
              <p:nvPr/>
            </p:nvGrpSpPr>
            <p:grpSpPr>
              <a:xfrm>
                <a:off x="4372970" y="2694236"/>
                <a:ext cx="305173" cy="452673"/>
                <a:chOff x="3883937" y="1385180"/>
                <a:chExt cx="543208" cy="805759"/>
              </a:xfrm>
            </p:grpSpPr>
            <p:sp>
              <p:nvSpPr>
                <p:cNvPr id="102" name="弦 101"/>
                <p:cNvSpPr/>
                <p:nvPr/>
              </p:nvSpPr>
              <p:spPr>
                <a:xfrm rot="6799721">
                  <a:off x="3883937" y="1647731"/>
                  <a:ext cx="543208" cy="543208"/>
                </a:xfrm>
                <a:prstGeom prst="chor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スマイル 102"/>
                <p:cNvSpPr/>
                <p:nvPr/>
              </p:nvSpPr>
              <p:spPr>
                <a:xfrm>
                  <a:off x="3981589" y="1385180"/>
                  <a:ext cx="366010" cy="366010"/>
                </a:xfrm>
                <a:prstGeom prst="smileyFac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grpSp>
        <p:nvGrpSpPr>
          <p:cNvPr id="188" name="グループ化 187"/>
          <p:cNvGrpSpPr/>
          <p:nvPr/>
        </p:nvGrpSpPr>
        <p:grpSpPr>
          <a:xfrm>
            <a:off x="6406937" y="4089692"/>
            <a:ext cx="615060" cy="605073"/>
            <a:chOff x="3159806" y="1464015"/>
            <a:chExt cx="615060" cy="605073"/>
          </a:xfrm>
        </p:grpSpPr>
        <p:grpSp>
          <p:nvGrpSpPr>
            <p:cNvPr id="189" name="グループ化 188"/>
            <p:cNvGrpSpPr/>
            <p:nvPr/>
          </p:nvGrpSpPr>
          <p:grpSpPr>
            <a:xfrm>
              <a:off x="3317293" y="1464015"/>
              <a:ext cx="305173" cy="452673"/>
              <a:chOff x="3883937" y="1385180"/>
              <a:chExt cx="543208" cy="805759"/>
            </a:xfrm>
          </p:grpSpPr>
          <p:sp>
            <p:nvSpPr>
              <p:cNvPr id="196" name="弦 195"/>
              <p:cNvSpPr/>
              <p:nvPr/>
            </p:nvSpPr>
            <p:spPr>
              <a:xfrm rot="6799721">
                <a:off x="3883937" y="1647731"/>
                <a:ext cx="543208" cy="543208"/>
              </a:xfrm>
              <a:prstGeom prst="chor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スマイル 196"/>
              <p:cNvSpPr/>
              <p:nvPr/>
            </p:nvSpPr>
            <p:spPr>
              <a:xfrm>
                <a:off x="3981589" y="1385180"/>
                <a:ext cx="366010" cy="366010"/>
              </a:xfrm>
              <a:prstGeom prst="smileyFac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0" name="グループ化 189"/>
            <p:cNvGrpSpPr/>
            <p:nvPr/>
          </p:nvGrpSpPr>
          <p:grpSpPr>
            <a:xfrm>
              <a:off x="3469693" y="1616415"/>
              <a:ext cx="305173" cy="452673"/>
              <a:chOff x="3883937" y="1385180"/>
              <a:chExt cx="543208" cy="805759"/>
            </a:xfrm>
          </p:grpSpPr>
          <p:sp>
            <p:nvSpPr>
              <p:cNvPr id="194" name="弦 193"/>
              <p:cNvSpPr/>
              <p:nvPr/>
            </p:nvSpPr>
            <p:spPr>
              <a:xfrm rot="6799721">
                <a:off x="3883937" y="1647731"/>
                <a:ext cx="543208" cy="543208"/>
              </a:xfrm>
              <a:prstGeom prst="chor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スマイル 194"/>
              <p:cNvSpPr/>
              <p:nvPr/>
            </p:nvSpPr>
            <p:spPr>
              <a:xfrm>
                <a:off x="3981589" y="1385180"/>
                <a:ext cx="366010" cy="366010"/>
              </a:xfrm>
              <a:prstGeom prst="smileyFac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1" name="グループ化 190"/>
            <p:cNvGrpSpPr/>
            <p:nvPr/>
          </p:nvGrpSpPr>
          <p:grpSpPr>
            <a:xfrm>
              <a:off x="3159806" y="1616415"/>
              <a:ext cx="305173" cy="452673"/>
              <a:chOff x="3883937" y="1385180"/>
              <a:chExt cx="543208" cy="805759"/>
            </a:xfrm>
          </p:grpSpPr>
          <p:sp>
            <p:nvSpPr>
              <p:cNvPr id="192" name="弦 191"/>
              <p:cNvSpPr/>
              <p:nvPr/>
            </p:nvSpPr>
            <p:spPr>
              <a:xfrm rot="6799721">
                <a:off x="3883937" y="1647731"/>
                <a:ext cx="543208" cy="543208"/>
              </a:xfrm>
              <a:prstGeom prst="chor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3" name="スマイル 192"/>
              <p:cNvSpPr/>
              <p:nvPr/>
            </p:nvSpPr>
            <p:spPr>
              <a:xfrm>
                <a:off x="3981589" y="1385180"/>
                <a:ext cx="366010" cy="366010"/>
              </a:xfrm>
              <a:prstGeom prst="smileyFac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08" name="グループ化 107"/>
          <p:cNvGrpSpPr/>
          <p:nvPr/>
        </p:nvGrpSpPr>
        <p:grpSpPr>
          <a:xfrm>
            <a:off x="7213318" y="3995229"/>
            <a:ext cx="767460" cy="757473"/>
            <a:chOff x="7213318" y="3995229"/>
            <a:chExt cx="767460" cy="757473"/>
          </a:xfrm>
        </p:grpSpPr>
        <p:grpSp>
          <p:nvGrpSpPr>
            <p:cNvPr id="178" name="グループ化 177"/>
            <p:cNvGrpSpPr/>
            <p:nvPr/>
          </p:nvGrpSpPr>
          <p:grpSpPr>
            <a:xfrm>
              <a:off x="7213318" y="3995229"/>
              <a:ext cx="615060" cy="605073"/>
              <a:chOff x="4372970" y="2541836"/>
              <a:chExt cx="615060" cy="605073"/>
            </a:xfrm>
          </p:grpSpPr>
          <p:grpSp>
            <p:nvGrpSpPr>
              <p:cNvPr id="179" name="グループ化 178"/>
              <p:cNvGrpSpPr/>
              <p:nvPr/>
            </p:nvGrpSpPr>
            <p:grpSpPr>
              <a:xfrm>
                <a:off x="4530457" y="2541836"/>
                <a:ext cx="305173" cy="452673"/>
                <a:chOff x="3883937" y="1385180"/>
                <a:chExt cx="543208" cy="805759"/>
              </a:xfrm>
            </p:grpSpPr>
            <p:sp>
              <p:nvSpPr>
                <p:cNvPr id="186" name="弦 185"/>
                <p:cNvSpPr/>
                <p:nvPr/>
              </p:nvSpPr>
              <p:spPr>
                <a:xfrm rot="6799721">
                  <a:off x="3883937" y="1647731"/>
                  <a:ext cx="543208" cy="543208"/>
                </a:xfrm>
                <a:prstGeom prst="chor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スマイル 186"/>
                <p:cNvSpPr/>
                <p:nvPr/>
              </p:nvSpPr>
              <p:spPr>
                <a:xfrm>
                  <a:off x="3981589" y="1385180"/>
                  <a:ext cx="366010" cy="366010"/>
                </a:xfrm>
                <a:prstGeom prst="smileyFac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0" name="グループ化 179"/>
              <p:cNvGrpSpPr/>
              <p:nvPr/>
            </p:nvGrpSpPr>
            <p:grpSpPr>
              <a:xfrm>
                <a:off x="4682857" y="2694236"/>
                <a:ext cx="305173" cy="452673"/>
                <a:chOff x="3883937" y="1385180"/>
                <a:chExt cx="543208" cy="805759"/>
              </a:xfrm>
            </p:grpSpPr>
            <p:sp>
              <p:nvSpPr>
                <p:cNvPr id="184" name="弦 183"/>
                <p:cNvSpPr/>
                <p:nvPr/>
              </p:nvSpPr>
              <p:spPr>
                <a:xfrm rot="6799721">
                  <a:off x="3883937" y="1647731"/>
                  <a:ext cx="543208" cy="543208"/>
                </a:xfrm>
                <a:prstGeom prst="chor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スマイル 184"/>
                <p:cNvSpPr/>
                <p:nvPr/>
              </p:nvSpPr>
              <p:spPr>
                <a:xfrm>
                  <a:off x="3981589" y="1385180"/>
                  <a:ext cx="366010" cy="366010"/>
                </a:xfrm>
                <a:prstGeom prst="smileyFac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1" name="グループ化 180"/>
              <p:cNvGrpSpPr/>
              <p:nvPr/>
            </p:nvGrpSpPr>
            <p:grpSpPr>
              <a:xfrm>
                <a:off x="4372970" y="2694236"/>
                <a:ext cx="305173" cy="452673"/>
                <a:chOff x="3883937" y="1385180"/>
                <a:chExt cx="543208" cy="805759"/>
              </a:xfrm>
            </p:grpSpPr>
            <p:sp>
              <p:nvSpPr>
                <p:cNvPr id="182" name="弦 181"/>
                <p:cNvSpPr/>
                <p:nvPr/>
              </p:nvSpPr>
              <p:spPr>
                <a:xfrm rot="6799721">
                  <a:off x="3883937" y="1647731"/>
                  <a:ext cx="543208" cy="543208"/>
                </a:xfrm>
                <a:prstGeom prst="chor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スマイル 182"/>
                <p:cNvSpPr/>
                <p:nvPr/>
              </p:nvSpPr>
              <p:spPr>
                <a:xfrm>
                  <a:off x="3981589" y="1385180"/>
                  <a:ext cx="366010" cy="366010"/>
                </a:xfrm>
                <a:prstGeom prst="smileyFac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98" name="グループ化 197"/>
            <p:cNvGrpSpPr/>
            <p:nvPr/>
          </p:nvGrpSpPr>
          <p:grpSpPr>
            <a:xfrm>
              <a:off x="7365718" y="4147629"/>
              <a:ext cx="615060" cy="605073"/>
              <a:chOff x="4372970" y="2541836"/>
              <a:chExt cx="615060" cy="605073"/>
            </a:xfrm>
          </p:grpSpPr>
          <p:grpSp>
            <p:nvGrpSpPr>
              <p:cNvPr id="199" name="グループ化 198"/>
              <p:cNvGrpSpPr/>
              <p:nvPr/>
            </p:nvGrpSpPr>
            <p:grpSpPr>
              <a:xfrm>
                <a:off x="4530457" y="2541836"/>
                <a:ext cx="305173" cy="452673"/>
                <a:chOff x="3883937" y="1385180"/>
                <a:chExt cx="543208" cy="805759"/>
              </a:xfrm>
            </p:grpSpPr>
            <p:sp>
              <p:nvSpPr>
                <p:cNvPr id="206" name="弦 205"/>
                <p:cNvSpPr/>
                <p:nvPr/>
              </p:nvSpPr>
              <p:spPr>
                <a:xfrm rot="6799721">
                  <a:off x="3883937" y="1647731"/>
                  <a:ext cx="543208" cy="543208"/>
                </a:xfrm>
                <a:prstGeom prst="chor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スマイル 206"/>
                <p:cNvSpPr/>
                <p:nvPr/>
              </p:nvSpPr>
              <p:spPr>
                <a:xfrm>
                  <a:off x="3981589" y="1385180"/>
                  <a:ext cx="366010" cy="366010"/>
                </a:xfrm>
                <a:prstGeom prst="smileyFac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0" name="グループ化 199"/>
              <p:cNvGrpSpPr/>
              <p:nvPr/>
            </p:nvGrpSpPr>
            <p:grpSpPr>
              <a:xfrm>
                <a:off x="4682857" y="2694236"/>
                <a:ext cx="305173" cy="452673"/>
                <a:chOff x="3883937" y="1385180"/>
                <a:chExt cx="543208" cy="805759"/>
              </a:xfrm>
            </p:grpSpPr>
            <p:sp>
              <p:nvSpPr>
                <p:cNvPr id="204" name="弦 203"/>
                <p:cNvSpPr/>
                <p:nvPr/>
              </p:nvSpPr>
              <p:spPr>
                <a:xfrm rot="6799721">
                  <a:off x="3883937" y="1647731"/>
                  <a:ext cx="543208" cy="543208"/>
                </a:xfrm>
                <a:prstGeom prst="chor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スマイル 204"/>
                <p:cNvSpPr/>
                <p:nvPr/>
              </p:nvSpPr>
              <p:spPr>
                <a:xfrm>
                  <a:off x="3981589" y="1385180"/>
                  <a:ext cx="366010" cy="366010"/>
                </a:xfrm>
                <a:prstGeom prst="smileyFac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1" name="グループ化 200"/>
              <p:cNvGrpSpPr/>
              <p:nvPr/>
            </p:nvGrpSpPr>
            <p:grpSpPr>
              <a:xfrm>
                <a:off x="4372970" y="2694236"/>
                <a:ext cx="305173" cy="452673"/>
                <a:chOff x="3883937" y="1385180"/>
                <a:chExt cx="543208" cy="805759"/>
              </a:xfrm>
            </p:grpSpPr>
            <p:sp>
              <p:nvSpPr>
                <p:cNvPr id="202" name="弦 201"/>
                <p:cNvSpPr/>
                <p:nvPr/>
              </p:nvSpPr>
              <p:spPr>
                <a:xfrm rot="6799721">
                  <a:off x="3883937" y="1647731"/>
                  <a:ext cx="543208" cy="543208"/>
                </a:xfrm>
                <a:prstGeom prst="chor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スマイル 202"/>
                <p:cNvSpPr/>
                <p:nvPr/>
              </p:nvSpPr>
              <p:spPr>
                <a:xfrm>
                  <a:off x="3981589" y="1385180"/>
                  <a:ext cx="366010" cy="366010"/>
                </a:xfrm>
                <a:prstGeom prst="smileyFac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grpSp>
        <p:nvGrpSpPr>
          <p:cNvPr id="3" name="図形グループ 2"/>
          <p:cNvGrpSpPr/>
          <p:nvPr/>
        </p:nvGrpSpPr>
        <p:grpSpPr>
          <a:xfrm>
            <a:off x="651848" y="1318819"/>
            <a:ext cx="7893080" cy="2242056"/>
            <a:chOff x="651848" y="1318819"/>
            <a:chExt cx="7893080" cy="2242056"/>
          </a:xfrm>
        </p:grpSpPr>
        <p:sp>
          <p:nvSpPr>
            <p:cNvPr id="4" name="正方形/長方形 3"/>
            <p:cNvSpPr/>
            <p:nvPr/>
          </p:nvSpPr>
          <p:spPr>
            <a:xfrm>
              <a:off x="651849" y="1321806"/>
              <a:ext cx="2568163" cy="787651"/>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メインフレーム</a:t>
              </a:r>
              <a:endParaRPr kumimoji="1" lang="ja-JP" altLang="en-US" dirty="0">
                <a:solidFill>
                  <a:srgbClr val="FFFFFF"/>
                </a:solidFill>
                <a:latin typeface="ＭＳ Ｐゴシック"/>
                <a:ea typeface="ＭＳ Ｐゴシック"/>
                <a:cs typeface="ＭＳ Ｐゴシック"/>
              </a:endParaRPr>
            </a:p>
          </p:txBody>
        </p:sp>
        <p:sp>
          <p:nvSpPr>
            <p:cNvPr id="14" name="正方形/長方形 13"/>
            <p:cNvSpPr/>
            <p:nvPr/>
          </p:nvSpPr>
          <p:spPr>
            <a:xfrm>
              <a:off x="3314307" y="1318820"/>
              <a:ext cx="2568163" cy="787651"/>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PC</a:t>
              </a:r>
            </a:p>
            <a:p>
              <a:pPr algn="ctr"/>
              <a:r>
                <a:rPr kumimoji="1" lang="ja-JP" altLang="en-US" dirty="0" smtClean="0">
                  <a:solidFill>
                    <a:srgbClr val="FFFFFF"/>
                  </a:solidFill>
                  <a:latin typeface="ＭＳ Ｐゴシック"/>
                  <a:ea typeface="ＭＳ Ｐゴシック"/>
                  <a:cs typeface="ＭＳ Ｐゴシック"/>
                </a:rPr>
                <a:t>（クライアントサーバー）</a:t>
              </a:r>
              <a:endParaRPr kumimoji="1" lang="ja-JP" altLang="en-US" dirty="0">
                <a:solidFill>
                  <a:srgbClr val="FFFFFF"/>
                </a:solidFill>
                <a:latin typeface="ＭＳ Ｐゴシック"/>
                <a:ea typeface="ＭＳ Ｐゴシック"/>
                <a:cs typeface="ＭＳ Ｐゴシック"/>
              </a:endParaRPr>
            </a:p>
          </p:txBody>
        </p:sp>
        <p:sp>
          <p:nvSpPr>
            <p:cNvPr id="24" name="正方形/長方形 23"/>
            <p:cNvSpPr/>
            <p:nvPr/>
          </p:nvSpPr>
          <p:spPr>
            <a:xfrm>
              <a:off x="5976765" y="1318819"/>
              <a:ext cx="2568163" cy="787651"/>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スマホ</a:t>
              </a:r>
              <a:endParaRPr kumimoji="1" lang="en-US" altLang="ja-JP" dirty="0" smtClean="0">
                <a:solidFill>
                  <a:srgbClr val="FFFFFF"/>
                </a:solidFill>
                <a:latin typeface="ＭＳ Ｐゴシック"/>
                <a:ea typeface="ＭＳ Ｐゴシック"/>
                <a:cs typeface="ＭＳ Ｐゴシック"/>
              </a:endParaRPr>
            </a:p>
            <a:p>
              <a:pPr algn="ctr"/>
              <a:r>
                <a:rPr kumimoji="1" lang="ja-JP" altLang="en-US" dirty="0" smtClean="0">
                  <a:solidFill>
                    <a:srgbClr val="FFFFFF"/>
                  </a:solidFill>
                  <a:latin typeface="ＭＳ Ｐゴシック"/>
                  <a:ea typeface="ＭＳ Ｐゴシック"/>
                  <a:cs typeface="ＭＳ Ｐゴシック"/>
                </a:rPr>
                <a:t>タブレット</a:t>
              </a:r>
              <a:endParaRPr kumimoji="1" lang="ja-JP" altLang="en-US" dirty="0">
                <a:solidFill>
                  <a:srgbClr val="FFFFFF"/>
                </a:solidFill>
                <a:latin typeface="ＭＳ Ｐゴシック"/>
                <a:ea typeface="ＭＳ Ｐゴシック"/>
                <a:cs typeface="ＭＳ Ｐゴシック"/>
              </a:endParaRPr>
            </a:p>
          </p:txBody>
        </p:sp>
        <p:sp>
          <p:nvSpPr>
            <p:cNvPr id="320" name="正方形/長方形 319"/>
            <p:cNvSpPr/>
            <p:nvPr/>
          </p:nvSpPr>
          <p:spPr>
            <a:xfrm>
              <a:off x="651849" y="2172974"/>
              <a:ext cx="2568163"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データ入出力</a:t>
              </a:r>
              <a:endParaRPr kumimoji="1" lang="ja-JP" altLang="en-US" dirty="0">
                <a:solidFill>
                  <a:srgbClr val="FFFFFF"/>
                </a:solidFill>
                <a:latin typeface="ＭＳ Ｐゴシック"/>
                <a:ea typeface="ＭＳ Ｐゴシック"/>
                <a:cs typeface="ＭＳ Ｐゴシック"/>
              </a:endParaRPr>
            </a:p>
          </p:txBody>
        </p:sp>
        <p:sp>
          <p:nvSpPr>
            <p:cNvPr id="321" name="正方形/長方形 320"/>
            <p:cNvSpPr/>
            <p:nvPr/>
          </p:nvSpPr>
          <p:spPr>
            <a:xfrm>
              <a:off x="3314307" y="2169988"/>
              <a:ext cx="2568163"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業務・メール・ブラウザ</a:t>
              </a:r>
              <a:endParaRPr kumimoji="1" lang="ja-JP" altLang="en-US" dirty="0">
                <a:solidFill>
                  <a:srgbClr val="FFFFFF"/>
                </a:solidFill>
                <a:latin typeface="ＭＳ Ｐゴシック"/>
                <a:ea typeface="ＭＳ Ｐゴシック"/>
                <a:cs typeface="ＭＳ Ｐゴシック"/>
              </a:endParaRPr>
            </a:p>
          </p:txBody>
        </p:sp>
        <p:sp>
          <p:nvSpPr>
            <p:cNvPr id="322" name="正方形/長方形 321"/>
            <p:cNvSpPr/>
            <p:nvPr/>
          </p:nvSpPr>
          <p:spPr>
            <a:xfrm>
              <a:off x="5976765" y="2169987"/>
              <a:ext cx="2568163"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メール・</a:t>
              </a:r>
              <a:r>
                <a:rPr kumimoji="1" lang="en-US" altLang="ja-JP" dirty="0" smtClean="0">
                  <a:solidFill>
                    <a:srgbClr val="FFFFFF"/>
                  </a:solidFill>
                  <a:latin typeface="ＭＳ Ｐゴシック"/>
                  <a:ea typeface="ＭＳ Ｐゴシック"/>
                  <a:cs typeface="ＭＳ Ｐゴシック"/>
                </a:rPr>
                <a:t>SNS</a:t>
              </a:r>
              <a:r>
                <a:rPr kumimoji="1" lang="ja-JP" altLang="en-US" dirty="0" smtClean="0">
                  <a:solidFill>
                    <a:srgbClr val="FFFFFF"/>
                  </a:solidFill>
                  <a:latin typeface="ＭＳ Ｐゴシック"/>
                  <a:ea typeface="ＭＳ Ｐゴシック"/>
                  <a:cs typeface="ＭＳ Ｐゴシック"/>
                </a:rPr>
                <a:t>・ゲーム</a:t>
              </a:r>
              <a:endParaRPr kumimoji="1" lang="ja-JP" altLang="en-US" dirty="0">
                <a:solidFill>
                  <a:srgbClr val="FFFFFF"/>
                </a:solidFill>
                <a:latin typeface="ＭＳ Ｐゴシック"/>
                <a:ea typeface="ＭＳ Ｐゴシック"/>
                <a:cs typeface="ＭＳ Ｐゴシック"/>
              </a:endParaRPr>
            </a:p>
          </p:txBody>
        </p:sp>
        <p:sp>
          <p:nvSpPr>
            <p:cNvPr id="327" name="正方形/長方形 326"/>
            <p:cNvSpPr/>
            <p:nvPr/>
          </p:nvSpPr>
          <p:spPr>
            <a:xfrm>
              <a:off x="651848" y="2656179"/>
              <a:ext cx="2568163"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キーボード</a:t>
              </a:r>
              <a:endParaRPr kumimoji="1" lang="ja-JP" altLang="en-US" dirty="0">
                <a:solidFill>
                  <a:srgbClr val="FFFFFF"/>
                </a:solidFill>
                <a:latin typeface="ＭＳ Ｐゴシック"/>
                <a:ea typeface="ＭＳ Ｐゴシック"/>
                <a:cs typeface="ＭＳ Ｐゴシック"/>
              </a:endParaRPr>
            </a:p>
          </p:txBody>
        </p:sp>
        <p:sp>
          <p:nvSpPr>
            <p:cNvPr id="328" name="正方形/長方形 327"/>
            <p:cNvSpPr/>
            <p:nvPr/>
          </p:nvSpPr>
          <p:spPr>
            <a:xfrm>
              <a:off x="3314306" y="2653193"/>
              <a:ext cx="2568163"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GUI</a:t>
              </a:r>
              <a:r>
                <a:rPr kumimoji="1" lang="ja-JP" altLang="en-US" dirty="0" smtClean="0">
                  <a:solidFill>
                    <a:srgbClr val="FFFFFF"/>
                  </a:solidFill>
                  <a:latin typeface="ＭＳ Ｐゴシック"/>
                  <a:ea typeface="ＭＳ Ｐゴシック"/>
                  <a:cs typeface="ＭＳ Ｐゴシック"/>
                </a:rPr>
                <a:t>・マウス・</a:t>
              </a:r>
              <a:r>
                <a:rPr kumimoji="1" lang="en-US" altLang="ja-JP" dirty="0" smtClean="0">
                  <a:solidFill>
                    <a:srgbClr val="FFFFFF"/>
                  </a:solidFill>
                  <a:latin typeface="ＭＳ Ｐゴシック"/>
                  <a:ea typeface="ＭＳ Ｐゴシック"/>
                  <a:cs typeface="ＭＳ Ｐゴシック"/>
                </a:rPr>
                <a:t>KB</a:t>
              </a:r>
              <a:endParaRPr kumimoji="1" lang="ja-JP" altLang="en-US" dirty="0">
                <a:solidFill>
                  <a:srgbClr val="FFFFFF"/>
                </a:solidFill>
                <a:latin typeface="ＭＳ Ｐゴシック"/>
                <a:ea typeface="ＭＳ Ｐゴシック"/>
                <a:cs typeface="ＭＳ Ｐゴシック"/>
              </a:endParaRPr>
            </a:p>
          </p:txBody>
        </p:sp>
        <p:sp>
          <p:nvSpPr>
            <p:cNvPr id="329" name="正方形/長方形 328"/>
            <p:cNvSpPr/>
            <p:nvPr/>
          </p:nvSpPr>
          <p:spPr>
            <a:xfrm>
              <a:off x="5976764" y="2653192"/>
              <a:ext cx="2568163"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GUI</a:t>
              </a:r>
              <a:r>
                <a:rPr kumimoji="1" lang="ja-JP" altLang="en-US" dirty="0" smtClean="0">
                  <a:solidFill>
                    <a:srgbClr val="FFFFFF"/>
                  </a:solidFill>
                  <a:latin typeface="ＭＳ Ｐゴシック"/>
                  <a:ea typeface="ＭＳ Ｐゴシック"/>
                  <a:cs typeface="ＭＳ Ｐゴシック"/>
                </a:rPr>
                <a:t>・タッチ</a:t>
              </a:r>
              <a:endParaRPr kumimoji="1" lang="ja-JP" altLang="en-US" dirty="0">
                <a:solidFill>
                  <a:srgbClr val="FFFFFF"/>
                </a:solidFill>
                <a:latin typeface="ＭＳ Ｐゴシック"/>
                <a:ea typeface="ＭＳ Ｐゴシック"/>
                <a:cs typeface="ＭＳ Ｐゴシック"/>
              </a:endParaRPr>
            </a:p>
          </p:txBody>
        </p:sp>
        <p:sp>
          <p:nvSpPr>
            <p:cNvPr id="330" name="正方形/長方形 329"/>
            <p:cNvSpPr/>
            <p:nvPr/>
          </p:nvSpPr>
          <p:spPr>
            <a:xfrm>
              <a:off x="651849" y="3141259"/>
              <a:ext cx="2568163"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文字による入出力</a:t>
              </a:r>
              <a:endParaRPr kumimoji="1" lang="ja-JP" altLang="en-US" dirty="0">
                <a:solidFill>
                  <a:srgbClr val="FFFFFF"/>
                </a:solidFill>
                <a:latin typeface="ＭＳ Ｐゴシック"/>
                <a:ea typeface="ＭＳ Ｐゴシック"/>
                <a:cs typeface="ＭＳ Ｐゴシック"/>
              </a:endParaRPr>
            </a:p>
          </p:txBody>
        </p:sp>
        <p:sp>
          <p:nvSpPr>
            <p:cNvPr id="331" name="正方形/長方形 330"/>
            <p:cNvSpPr/>
            <p:nvPr/>
          </p:nvSpPr>
          <p:spPr>
            <a:xfrm>
              <a:off x="3314307" y="3138273"/>
              <a:ext cx="2568163"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UI</a:t>
              </a:r>
              <a:r>
                <a:rPr kumimoji="1" lang="ja-JP" altLang="en-US" dirty="0" smtClean="0">
                  <a:solidFill>
                    <a:srgbClr val="FFFFFF"/>
                  </a:solidFill>
                  <a:latin typeface="ＭＳ Ｐゴシック"/>
                  <a:ea typeface="ＭＳ Ｐゴシック"/>
                  <a:cs typeface="ＭＳ Ｐゴシック"/>
                </a:rPr>
                <a:t>の進化</a:t>
              </a:r>
              <a:endParaRPr kumimoji="1" lang="ja-JP" altLang="en-US" dirty="0">
                <a:solidFill>
                  <a:srgbClr val="FFFFFF"/>
                </a:solidFill>
                <a:latin typeface="ＭＳ Ｐゴシック"/>
                <a:ea typeface="ＭＳ Ｐゴシック"/>
                <a:cs typeface="ＭＳ Ｐゴシック"/>
              </a:endParaRPr>
            </a:p>
          </p:txBody>
        </p:sp>
        <p:sp>
          <p:nvSpPr>
            <p:cNvPr id="332" name="正方形/長方形 331"/>
            <p:cNvSpPr/>
            <p:nvPr/>
          </p:nvSpPr>
          <p:spPr>
            <a:xfrm>
              <a:off x="5976765" y="3138272"/>
              <a:ext cx="2568163"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洗練された</a:t>
              </a:r>
              <a:r>
                <a:rPr kumimoji="1" lang="en-US" altLang="ja-JP" smtClean="0">
                  <a:solidFill>
                    <a:srgbClr val="FFFFFF"/>
                  </a:solidFill>
                  <a:latin typeface="ＭＳ Ｐゴシック"/>
                  <a:ea typeface="ＭＳ Ｐゴシック"/>
                  <a:cs typeface="ＭＳ Ｐゴシック"/>
                </a:rPr>
                <a:t>UX</a:t>
              </a:r>
              <a:endParaRPr kumimoji="1" lang="ja-JP" altLang="en-US" dirty="0">
                <a:solidFill>
                  <a:srgbClr val="FFFFFF"/>
                </a:solidFill>
                <a:latin typeface="ＭＳ Ｐゴシック"/>
                <a:ea typeface="ＭＳ Ｐゴシック"/>
                <a:cs typeface="ＭＳ Ｐゴシック"/>
              </a:endParaRPr>
            </a:p>
          </p:txBody>
        </p:sp>
      </p:grpSp>
      <p:grpSp>
        <p:nvGrpSpPr>
          <p:cNvPr id="5" name="図形グループ 4"/>
          <p:cNvGrpSpPr/>
          <p:nvPr/>
        </p:nvGrpSpPr>
        <p:grpSpPr>
          <a:xfrm>
            <a:off x="651847" y="5024324"/>
            <a:ext cx="7893081" cy="1407073"/>
            <a:chOff x="651847" y="5024324"/>
            <a:chExt cx="7893081" cy="1407073"/>
          </a:xfrm>
        </p:grpSpPr>
        <p:sp>
          <p:nvSpPr>
            <p:cNvPr id="323" name="正方形/長方形 322"/>
            <p:cNvSpPr/>
            <p:nvPr/>
          </p:nvSpPr>
          <p:spPr>
            <a:xfrm>
              <a:off x="651849" y="5027311"/>
              <a:ext cx="2568163" cy="419616"/>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ＭＳ Ｐゴシック"/>
                  <a:ea typeface="ＭＳ Ｐゴシック"/>
                  <a:cs typeface="ＭＳ Ｐゴシック"/>
                </a:rPr>
                <a:t>使いにくい・仕方なく</a:t>
              </a:r>
            </a:p>
          </p:txBody>
        </p:sp>
        <p:sp>
          <p:nvSpPr>
            <p:cNvPr id="324" name="正方形/長方形 323"/>
            <p:cNvSpPr/>
            <p:nvPr/>
          </p:nvSpPr>
          <p:spPr>
            <a:xfrm>
              <a:off x="3314307" y="5024325"/>
              <a:ext cx="2568163" cy="419616"/>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業務のため</a:t>
              </a:r>
              <a:endParaRPr kumimoji="1" lang="ja-JP" altLang="en-US" dirty="0">
                <a:solidFill>
                  <a:srgbClr val="FFFFFF"/>
                </a:solidFill>
                <a:latin typeface="ＭＳ Ｐゴシック"/>
                <a:ea typeface="ＭＳ Ｐゴシック"/>
                <a:cs typeface="ＭＳ Ｐゴシック"/>
              </a:endParaRPr>
            </a:p>
          </p:txBody>
        </p:sp>
        <p:sp>
          <p:nvSpPr>
            <p:cNvPr id="325" name="正方形/長方形 324"/>
            <p:cNvSpPr/>
            <p:nvPr/>
          </p:nvSpPr>
          <p:spPr>
            <a:xfrm>
              <a:off x="5976765" y="5024324"/>
              <a:ext cx="2568163" cy="419616"/>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使いやすい・楽しい</a:t>
              </a:r>
              <a:endParaRPr kumimoji="1" lang="ja-JP" altLang="en-US" dirty="0">
                <a:solidFill>
                  <a:srgbClr val="FFFFFF"/>
                </a:solidFill>
                <a:latin typeface="ＭＳ Ｐゴシック"/>
                <a:ea typeface="ＭＳ Ｐゴシック"/>
                <a:cs typeface="ＭＳ Ｐゴシック"/>
              </a:endParaRPr>
            </a:p>
          </p:txBody>
        </p:sp>
        <p:sp>
          <p:nvSpPr>
            <p:cNvPr id="326" name="正方形/長方形 325"/>
            <p:cNvSpPr/>
            <p:nvPr/>
          </p:nvSpPr>
          <p:spPr>
            <a:xfrm>
              <a:off x="5976764" y="5999851"/>
              <a:ext cx="2568163" cy="419616"/>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裾野の拡大</a:t>
              </a:r>
              <a:endParaRPr kumimoji="1" lang="ja-JP" altLang="en-US" dirty="0">
                <a:solidFill>
                  <a:srgbClr val="FFFFFF"/>
                </a:solidFill>
                <a:latin typeface="ＭＳ Ｐゴシック"/>
                <a:ea typeface="ＭＳ Ｐゴシック"/>
                <a:cs typeface="ＭＳ Ｐゴシック"/>
              </a:endParaRPr>
            </a:p>
          </p:txBody>
        </p:sp>
        <p:sp>
          <p:nvSpPr>
            <p:cNvPr id="243" name="正方形/長方形 242"/>
            <p:cNvSpPr/>
            <p:nvPr/>
          </p:nvSpPr>
          <p:spPr>
            <a:xfrm>
              <a:off x="651848" y="5516624"/>
              <a:ext cx="2568163" cy="419616"/>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ＭＳ Ｐゴシック"/>
                  <a:ea typeface="ＭＳ Ｐゴシック"/>
                  <a:cs typeface="ＭＳ Ｐゴシック"/>
                </a:rPr>
                <a:t>プロにお任せ</a:t>
              </a:r>
              <a:endParaRPr lang="ja-JP" altLang="en-US" dirty="0">
                <a:solidFill>
                  <a:srgbClr val="FFFFFF"/>
                </a:solidFill>
                <a:latin typeface="ＭＳ Ｐゴシック"/>
                <a:ea typeface="ＭＳ Ｐゴシック"/>
                <a:cs typeface="ＭＳ Ｐゴシック"/>
              </a:endParaRPr>
            </a:p>
          </p:txBody>
        </p:sp>
        <p:sp>
          <p:nvSpPr>
            <p:cNvPr id="244" name="正方形/長方形 243"/>
            <p:cNvSpPr/>
            <p:nvPr/>
          </p:nvSpPr>
          <p:spPr>
            <a:xfrm>
              <a:off x="3314306" y="5513638"/>
              <a:ext cx="2568163" cy="419616"/>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設定が複雑</a:t>
              </a:r>
              <a:endParaRPr kumimoji="1" lang="ja-JP" altLang="en-US" dirty="0">
                <a:solidFill>
                  <a:srgbClr val="FFFFFF"/>
                </a:solidFill>
                <a:latin typeface="ＭＳ Ｐゴシック"/>
                <a:ea typeface="ＭＳ Ｐゴシック"/>
                <a:cs typeface="ＭＳ Ｐゴシック"/>
              </a:endParaRPr>
            </a:p>
          </p:txBody>
        </p:sp>
        <p:sp>
          <p:nvSpPr>
            <p:cNvPr id="245" name="正方形/長方形 244"/>
            <p:cNvSpPr/>
            <p:nvPr/>
          </p:nvSpPr>
          <p:spPr>
            <a:xfrm>
              <a:off x="5976764" y="5513637"/>
              <a:ext cx="2568163" cy="419616"/>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設定は自動</a:t>
              </a:r>
              <a:endParaRPr kumimoji="1" lang="ja-JP" altLang="en-US" dirty="0">
                <a:solidFill>
                  <a:srgbClr val="FFFFFF"/>
                </a:solidFill>
                <a:latin typeface="ＭＳ Ｐゴシック"/>
                <a:ea typeface="ＭＳ Ｐゴシック"/>
                <a:cs typeface="ＭＳ Ｐゴシック"/>
              </a:endParaRPr>
            </a:p>
          </p:txBody>
        </p:sp>
        <p:sp>
          <p:nvSpPr>
            <p:cNvPr id="246" name="正方形/長方形 245"/>
            <p:cNvSpPr/>
            <p:nvPr/>
          </p:nvSpPr>
          <p:spPr>
            <a:xfrm>
              <a:off x="651847" y="6011781"/>
              <a:ext cx="5230622" cy="419616"/>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必要が無いと使わない</a:t>
              </a:r>
              <a:r>
                <a:rPr kumimoji="1" lang="en-US" altLang="ja-JP" dirty="0" smtClean="0">
                  <a:solidFill>
                    <a:srgbClr val="FFFFFF"/>
                  </a:solidFill>
                  <a:latin typeface="ＭＳ Ｐゴシック"/>
                  <a:ea typeface="ＭＳ Ｐゴシック"/>
                  <a:cs typeface="ＭＳ Ｐゴシック"/>
                </a:rPr>
                <a:t>/</a:t>
              </a:r>
              <a:r>
                <a:rPr kumimoji="1" lang="ja-JP" altLang="en-US" dirty="0" smtClean="0">
                  <a:solidFill>
                    <a:srgbClr val="FFFFFF"/>
                  </a:solidFill>
                  <a:latin typeface="ＭＳ Ｐゴシック"/>
                  <a:ea typeface="ＭＳ Ｐゴシック"/>
                  <a:cs typeface="ＭＳ Ｐゴシック"/>
                </a:rPr>
                <a:t>裾野が広がらない</a:t>
              </a:r>
              <a:endParaRPr kumimoji="1" lang="ja-JP" altLang="en-US"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2650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18"/>
                                        </p:tgtEl>
                                        <p:attrNameLst>
                                          <p:attrName>style.visibility</p:attrName>
                                        </p:attrNameLst>
                                      </p:cBhvr>
                                      <p:to>
                                        <p:strVal val="visible"/>
                                      </p:to>
                                    </p:set>
                                    <p:anim calcmode="lin" valueType="num">
                                      <p:cBhvr>
                                        <p:cTn id="14" dur="500" fill="hold"/>
                                        <p:tgtEl>
                                          <p:spTgt spid="318"/>
                                        </p:tgtEl>
                                        <p:attrNameLst>
                                          <p:attrName>ppt_w</p:attrName>
                                        </p:attrNameLst>
                                      </p:cBhvr>
                                      <p:tavLst>
                                        <p:tav tm="0">
                                          <p:val>
                                            <p:fltVal val="0"/>
                                          </p:val>
                                        </p:tav>
                                        <p:tav tm="100000">
                                          <p:val>
                                            <p:strVal val="#ppt_w"/>
                                          </p:val>
                                        </p:tav>
                                      </p:tavLst>
                                    </p:anim>
                                    <p:anim calcmode="lin" valueType="num">
                                      <p:cBhvr>
                                        <p:cTn id="15" dur="500" fill="hold"/>
                                        <p:tgtEl>
                                          <p:spTgt spid="318"/>
                                        </p:tgtEl>
                                        <p:attrNameLst>
                                          <p:attrName>ppt_h</p:attrName>
                                        </p:attrNameLst>
                                      </p:cBhvr>
                                      <p:tavLst>
                                        <p:tav tm="0">
                                          <p:val>
                                            <p:fltVal val="0"/>
                                          </p:val>
                                        </p:tav>
                                        <p:tav tm="100000">
                                          <p:val>
                                            <p:strVal val="#ppt_h"/>
                                          </p:val>
                                        </p:tav>
                                      </p:tavLst>
                                    </p:anim>
                                    <p:animEffect transition="in" filter="fade">
                                      <p:cBhvr>
                                        <p:cTn id="16" dur="500"/>
                                        <p:tgtEl>
                                          <p:spTgt spid="318"/>
                                        </p:tgtEl>
                                      </p:cBhvr>
                                    </p:animEffect>
                                  </p:childTnLst>
                                </p:cTn>
                              </p:par>
                              <p:par>
                                <p:cTn id="17" presetID="53" presetClass="entr" presetSubtype="16"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par>
                                <p:cTn id="22" presetID="53" presetClass="entr" presetSubtype="16"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par>
                                <p:cTn id="27" presetID="53" presetClass="entr" presetSubtype="16" fill="hold" nodeType="withEffect">
                                  <p:stCondLst>
                                    <p:cond delay="0"/>
                                  </p:stCondLst>
                                  <p:childTnLst>
                                    <p:set>
                                      <p:cBhvr>
                                        <p:cTn id="28" dur="1" fill="hold">
                                          <p:stCondLst>
                                            <p:cond delay="0"/>
                                          </p:stCondLst>
                                        </p:cTn>
                                        <p:tgtEl>
                                          <p:spTgt spid="319"/>
                                        </p:tgtEl>
                                        <p:attrNameLst>
                                          <p:attrName>style.visibility</p:attrName>
                                        </p:attrNameLst>
                                      </p:cBhvr>
                                      <p:to>
                                        <p:strVal val="visible"/>
                                      </p:to>
                                    </p:set>
                                    <p:anim calcmode="lin" valueType="num">
                                      <p:cBhvr>
                                        <p:cTn id="29" dur="500" fill="hold"/>
                                        <p:tgtEl>
                                          <p:spTgt spid="319"/>
                                        </p:tgtEl>
                                        <p:attrNameLst>
                                          <p:attrName>ppt_w</p:attrName>
                                        </p:attrNameLst>
                                      </p:cBhvr>
                                      <p:tavLst>
                                        <p:tav tm="0">
                                          <p:val>
                                            <p:fltVal val="0"/>
                                          </p:val>
                                        </p:tav>
                                        <p:tav tm="100000">
                                          <p:val>
                                            <p:strVal val="#ppt_w"/>
                                          </p:val>
                                        </p:tav>
                                      </p:tavLst>
                                    </p:anim>
                                    <p:anim calcmode="lin" valueType="num">
                                      <p:cBhvr>
                                        <p:cTn id="30" dur="500" fill="hold"/>
                                        <p:tgtEl>
                                          <p:spTgt spid="319"/>
                                        </p:tgtEl>
                                        <p:attrNameLst>
                                          <p:attrName>ppt_h</p:attrName>
                                        </p:attrNameLst>
                                      </p:cBhvr>
                                      <p:tavLst>
                                        <p:tav tm="0">
                                          <p:val>
                                            <p:fltVal val="0"/>
                                          </p:val>
                                        </p:tav>
                                        <p:tav tm="100000">
                                          <p:val>
                                            <p:strVal val="#ppt_h"/>
                                          </p:val>
                                        </p:tav>
                                      </p:tavLst>
                                    </p:anim>
                                    <p:animEffect transition="in" filter="fade">
                                      <p:cBhvr>
                                        <p:cTn id="31" dur="500"/>
                                        <p:tgtEl>
                                          <p:spTgt spid="319"/>
                                        </p:tgtEl>
                                      </p:cBhvr>
                                    </p:animEffect>
                                  </p:childTnLst>
                                </p:cTn>
                              </p:par>
                              <p:par>
                                <p:cTn id="32" presetID="53" presetClass="entr" presetSubtype="16" fill="hold" nodeType="withEffect">
                                  <p:stCondLst>
                                    <p:cond delay="0"/>
                                  </p:stCondLst>
                                  <p:childTnLst>
                                    <p:set>
                                      <p:cBhvr>
                                        <p:cTn id="33" dur="1" fill="hold">
                                          <p:stCondLst>
                                            <p:cond delay="0"/>
                                          </p:stCondLst>
                                        </p:cTn>
                                        <p:tgtEl>
                                          <p:spTgt spid="188"/>
                                        </p:tgtEl>
                                        <p:attrNameLst>
                                          <p:attrName>style.visibility</p:attrName>
                                        </p:attrNameLst>
                                      </p:cBhvr>
                                      <p:to>
                                        <p:strVal val="visible"/>
                                      </p:to>
                                    </p:set>
                                    <p:anim calcmode="lin" valueType="num">
                                      <p:cBhvr>
                                        <p:cTn id="34" dur="500" fill="hold"/>
                                        <p:tgtEl>
                                          <p:spTgt spid="188"/>
                                        </p:tgtEl>
                                        <p:attrNameLst>
                                          <p:attrName>ppt_w</p:attrName>
                                        </p:attrNameLst>
                                      </p:cBhvr>
                                      <p:tavLst>
                                        <p:tav tm="0">
                                          <p:val>
                                            <p:fltVal val="0"/>
                                          </p:val>
                                        </p:tav>
                                        <p:tav tm="100000">
                                          <p:val>
                                            <p:strVal val="#ppt_w"/>
                                          </p:val>
                                        </p:tav>
                                      </p:tavLst>
                                    </p:anim>
                                    <p:anim calcmode="lin" valueType="num">
                                      <p:cBhvr>
                                        <p:cTn id="35" dur="500" fill="hold"/>
                                        <p:tgtEl>
                                          <p:spTgt spid="188"/>
                                        </p:tgtEl>
                                        <p:attrNameLst>
                                          <p:attrName>ppt_h</p:attrName>
                                        </p:attrNameLst>
                                      </p:cBhvr>
                                      <p:tavLst>
                                        <p:tav tm="0">
                                          <p:val>
                                            <p:fltVal val="0"/>
                                          </p:val>
                                        </p:tav>
                                        <p:tav tm="100000">
                                          <p:val>
                                            <p:strVal val="#ppt_h"/>
                                          </p:val>
                                        </p:tav>
                                      </p:tavLst>
                                    </p:anim>
                                    <p:animEffect transition="in" filter="fade">
                                      <p:cBhvr>
                                        <p:cTn id="36" dur="500"/>
                                        <p:tgtEl>
                                          <p:spTgt spid="188"/>
                                        </p:tgtEl>
                                      </p:cBhvr>
                                    </p:animEffect>
                                  </p:childTnLst>
                                </p:cTn>
                              </p:par>
                              <p:par>
                                <p:cTn id="37" presetID="53" presetClass="entr" presetSubtype="16"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p:cTn id="39" dur="500" fill="hold"/>
                                        <p:tgtEl>
                                          <p:spTgt spid="108"/>
                                        </p:tgtEl>
                                        <p:attrNameLst>
                                          <p:attrName>ppt_w</p:attrName>
                                        </p:attrNameLst>
                                      </p:cBhvr>
                                      <p:tavLst>
                                        <p:tav tm="0">
                                          <p:val>
                                            <p:fltVal val="0"/>
                                          </p:val>
                                        </p:tav>
                                        <p:tav tm="100000">
                                          <p:val>
                                            <p:strVal val="#ppt_w"/>
                                          </p:val>
                                        </p:tav>
                                      </p:tavLst>
                                    </p:anim>
                                    <p:anim calcmode="lin" valueType="num">
                                      <p:cBhvr>
                                        <p:cTn id="40" dur="500" fill="hold"/>
                                        <p:tgtEl>
                                          <p:spTgt spid="108"/>
                                        </p:tgtEl>
                                        <p:attrNameLst>
                                          <p:attrName>ppt_h</p:attrName>
                                        </p:attrNameLst>
                                      </p:cBhvr>
                                      <p:tavLst>
                                        <p:tav tm="0">
                                          <p:val>
                                            <p:fltVal val="0"/>
                                          </p:val>
                                        </p:tav>
                                        <p:tav tm="100000">
                                          <p:val>
                                            <p:strVal val="#ppt_h"/>
                                          </p:val>
                                        </p:tav>
                                      </p:tavLst>
                                    </p:anim>
                                    <p:animEffect transition="in" filter="fade">
                                      <p:cBhvr>
                                        <p:cTn id="41" dur="500"/>
                                        <p:tgtEl>
                                          <p:spTgt spid="10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eric-schmi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39800"/>
            <a:ext cx="4327408" cy="2336800"/>
          </a:xfrm>
          <a:prstGeom prst="rect">
            <a:avLst/>
          </a:prstGeom>
          <a:ln>
            <a:noFill/>
          </a:ln>
          <a:effectLst>
            <a:softEdge rad="112500"/>
          </a:effectLst>
        </p:spPr>
      </p:pic>
      <p:grpSp>
        <p:nvGrpSpPr>
          <p:cNvPr id="628738" name="Group 2"/>
          <p:cNvGrpSpPr>
            <a:grpSpLocks/>
          </p:cNvGrpSpPr>
          <p:nvPr/>
        </p:nvGrpSpPr>
        <p:grpSpPr bwMode="auto">
          <a:xfrm>
            <a:off x="685800" y="3403600"/>
            <a:ext cx="7488238" cy="3257550"/>
            <a:chOff x="432" y="2039"/>
            <a:chExt cx="4717" cy="2052"/>
          </a:xfrm>
        </p:grpSpPr>
        <p:sp>
          <p:nvSpPr>
            <p:cNvPr id="15379" name="Line 3"/>
            <p:cNvSpPr>
              <a:spLocks noChangeShapeType="1"/>
            </p:cNvSpPr>
            <p:nvPr/>
          </p:nvSpPr>
          <p:spPr bwMode="auto">
            <a:xfrm>
              <a:off x="432" y="3082"/>
              <a:ext cx="4717" cy="0"/>
            </a:xfrm>
            <a:prstGeom prst="line">
              <a:avLst/>
            </a:prstGeom>
            <a:noFill/>
            <a:ln w="38100">
              <a:solidFill>
                <a:schemeClr val="bg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0" name="AutoShape 4"/>
            <p:cNvSpPr>
              <a:spLocks noChangeArrowheads="1"/>
            </p:cNvSpPr>
            <p:nvPr/>
          </p:nvSpPr>
          <p:spPr bwMode="auto">
            <a:xfrm>
              <a:off x="886"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1" name="AutoShape 5"/>
            <p:cNvSpPr>
              <a:spLocks noChangeArrowheads="1"/>
            </p:cNvSpPr>
            <p:nvPr/>
          </p:nvSpPr>
          <p:spPr bwMode="auto">
            <a:xfrm>
              <a:off x="2518"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2" name="AutoShape 6"/>
            <p:cNvSpPr>
              <a:spLocks noChangeArrowheads="1"/>
            </p:cNvSpPr>
            <p:nvPr/>
          </p:nvSpPr>
          <p:spPr bwMode="auto">
            <a:xfrm>
              <a:off x="1204"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3" name="AutoShape 7"/>
            <p:cNvSpPr>
              <a:spLocks noChangeArrowheads="1"/>
            </p:cNvSpPr>
            <p:nvPr/>
          </p:nvSpPr>
          <p:spPr bwMode="auto">
            <a:xfrm>
              <a:off x="2201"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4" name="AutoShape 8"/>
            <p:cNvSpPr>
              <a:spLocks noChangeArrowheads="1"/>
            </p:cNvSpPr>
            <p:nvPr/>
          </p:nvSpPr>
          <p:spPr bwMode="auto">
            <a:xfrm>
              <a:off x="3153"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5" name="AutoShape 9"/>
            <p:cNvSpPr>
              <a:spLocks noChangeArrowheads="1"/>
            </p:cNvSpPr>
            <p:nvPr/>
          </p:nvSpPr>
          <p:spPr bwMode="auto">
            <a:xfrm>
              <a:off x="2836"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6" name="AutoShape 10"/>
            <p:cNvSpPr>
              <a:spLocks noChangeArrowheads="1"/>
            </p:cNvSpPr>
            <p:nvPr/>
          </p:nvSpPr>
          <p:spPr bwMode="auto">
            <a:xfrm>
              <a:off x="1521"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7" name="AutoShape 11"/>
            <p:cNvSpPr>
              <a:spLocks noChangeArrowheads="1"/>
            </p:cNvSpPr>
            <p:nvPr/>
          </p:nvSpPr>
          <p:spPr bwMode="auto">
            <a:xfrm>
              <a:off x="1839"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8" name="AutoShape 12"/>
            <p:cNvSpPr>
              <a:spLocks noChangeArrowheads="1"/>
            </p:cNvSpPr>
            <p:nvPr/>
          </p:nvSpPr>
          <p:spPr bwMode="auto">
            <a:xfrm>
              <a:off x="2246"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9" name="AutoShape 13"/>
            <p:cNvSpPr>
              <a:spLocks noChangeArrowheads="1"/>
            </p:cNvSpPr>
            <p:nvPr/>
          </p:nvSpPr>
          <p:spPr bwMode="auto">
            <a:xfrm>
              <a:off x="3878"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0" name="AutoShape 14"/>
            <p:cNvSpPr>
              <a:spLocks noChangeArrowheads="1"/>
            </p:cNvSpPr>
            <p:nvPr/>
          </p:nvSpPr>
          <p:spPr bwMode="auto">
            <a:xfrm>
              <a:off x="2564"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1" name="AutoShape 15"/>
            <p:cNvSpPr>
              <a:spLocks noChangeArrowheads="1"/>
            </p:cNvSpPr>
            <p:nvPr/>
          </p:nvSpPr>
          <p:spPr bwMode="auto">
            <a:xfrm>
              <a:off x="3561"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2" name="AutoShape 16"/>
            <p:cNvSpPr>
              <a:spLocks noChangeArrowheads="1"/>
            </p:cNvSpPr>
            <p:nvPr/>
          </p:nvSpPr>
          <p:spPr bwMode="auto">
            <a:xfrm>
              <a:off x="4513"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3" name="AutoShape 17"/>
            <p:cNvSpPr>
              <a:spLocks noChangeArrowheads="1"/>
            </p:cNvSpPr>
            <p:nvPr/>
          </p:nvSpPr>
          <p:spPr bwMode="auto">
            <a:xfrm>
              <a:off x="4196"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4" name="AutoShape 18"/>
            <p:cNvSpPr>
              <a:spLocks noChangeArrowheads="1"/>
            </p:cNvSpPr>
            <p:nvPr/>
          </p:nvSpPr>
          <p:spPr bwMode="auto">
            <a:xfrm>
              <a:off x="2881"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5" name="AutoShape 19"/>
            <p:cNvSpPr>
              <a:spLocks noChangeArrowheads="1"/>
            </p:cNvSpPr>
            <p:nvPr/>
          </p:nvSpPr>
          <p:spPr bwMode="auto">
            <a:xfrm>
              <a:off x="3199"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6" name="AutoShape 20"/>
            <p:cNvSpPr>
              <a:spLocks noChangeArrowheads="1"/>
            </p:cNvSpPr>
            <p:nvPr/>
          </p:nvSpPr>
          <p:spPr bwMode="auto">
            <a:xfrm>
              <a:off x="1658"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7" name="AutoShape 21"/>
            <p:cNvSpPr>
              <a:spLocks noChangeArrowheads="1"/>
            </p:cNvSpPr>
            <p:nvPr/>
          </p:nvSpPr>
          <p:spPr bwMode="auto">
            <a:xfrm>
              <a:off x="3290"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8" name="AutoShape 22"/>
            <p:cNvSpPr>
              <a:spLocks noChangeArrowheads="1"/>
            </p:cNvSpPr>
            <p:nvPr/>
          </p:nvSpPr>
          <p:spPr bwMode="auto">
            <a:xfrm>
              <a:off x="1976"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9" name="AutoShape 23"/>
            <p:cNvSpPr>
              <a:spLocks noChangeArrowheads="1"/>
            </p:cNvSpPr>
            <p:nvPr/>
          </p:nvSpPr>
          <p:spPr bwMode="auto">
            <a:xfrm>
              <a:off x="2973"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0" name="AutoShape 24"/>
            <p:cNvSpPr>
              <a:spLocks noChangeArrowheads="1"/>
            </p:cNvSpPr>
            <p:nvPr/>
          </p:nvSpPr>
          <p:spPr bwMode="auto">
            <a:xfrm>
              <a:off x="3925"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1" name="AutoShape 25"/>
            <p:cNvSpPr>
              <a:spLocks noChangeArrowheads="1"/>
            </p:cNvSpPr>
            <p:nvPr/>
          </p:nvSpPr>
          <p:spPr bwMode="auto">
            <a:xfrm>
              <a:off x="3608"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2" name="AutoShape 26"/>
            <p:cNvSpPr>
              <a:spLocks noChangeArrowheads="1"/>
            </p:cNvSpPr>
            <p:nvPr/>
          </p:nvSpPr>
          <p:spPr bwMode="auto">
            <a:xfrm>
              <a:off x="2293"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3" name="AutoShape 27"/>
            <p:cNvSpPr>
              <a:spLocks noChangeArrowheads="1"/>
            </p:cNvSpPr>
            <p:nvPr/>
          </p:nvSpPr>
          <p:spPr bwMode="auto">
            <a:xfrm>
              <a:off x="2611"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pic>
          <p:nvPicPr>
            <p:cNvPr id="15404" name="Cloud"/>
            <p:cNvPicPr>
              <a:picLocks noChangeAspect="1" noEditPoints="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 y="2581"/>
              <a:ext cx="3946" cy="1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05"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 y="3306"/>
              <a:ext cx="637" cy="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06"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 y="3443"/>
              <a:ext cx="637" cy="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07" name="Picture 8" descr="j04339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3408"/>
              <a:ext cx="683" cy="6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408" name="Text Box 32"/>
            <p:cNvSpPr txBox="1">
              <a:spLocks noChangeArrowheads="1"/>
            </p:cNvSpPr>
            <p:nvPr/>
          </p:nvSpPr>
          <p:spPr bwMode="auto">
            <a:xfrm>
              <a:off x="2069" y="2856"/>
              <a:ext cx="1383" cy="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algn="ctr" eaLnBrk="1" hangingPunct="1"/>
              <a:r>
                <a:rPr lang="ja-JP" altLang="en-US" sz="32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ネットワーク</a:t>
              </a:r>
            </a:p>
            <a:p>
              <a:pPr algn="ctr" eaLnBrk="1" hangingPunct="1"/>
              <a:r>
                <a:rPr lang="ja-JP" altLang="en-US" sz="24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（インターネット）</a:t>
              </a:r>
            </a:p>
          </p:txBody>
        </p:sp>
        <p:sp>
          <p:nvSpPr>
            <p:cNvPr id="15409" name="Text Box 33"/>
            <p:cNvSpPr txBox="1">
              <a:spLocks noChangeArrowheads="1"/>
            </p:cNvSpPr>
            <p:nvPr/>
          </p:nvSpPr>
          <p:spPr bwMode="auto">
            <a:xfrm>
              <a:off x="1731" y="2251"/>
              <a:ext cx="1643" cy="1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巨大</a:t>
              </a:r>
              <a:r>
                <a:rPr lang="ja-JP" altLang="en-US" dirty="0" smtClean="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なコンピューター</a:t>
              </a:r>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・システム群</a:t>
              </a:r>
            </a:p>
          </p:txBody>
        </p:sp>
        <p:sp>
          <p:nvSpPr>
            <p:cNvPr id="15410" name="AutoShape 34"/>
            <p:cNvSpPr>
              <a:spLocks noChangeArrowheads="1"/>
            </p:cNvSpPr>
            <p:nvPr/>
          </p:nvSpPr>
          <p:spPr bwMode="auto">
            <a:xfrm>
              <a:off x="432" y="2039"/>
              <a:ext cx="363" cy="771"/>
            </a:xfrm>
            <a:prstGeom prst="upArrow">
              <a:avLst>
                <a:gd name="adj1" fmla="val 68593"/>
                <a:gd name="adj2" fmla="val 55095"/>
              </a:avLst>
            </a:prstGeom>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向こう側</a:t>
              </a:r>
            </a:p>
          </p:txBody>
        </p:sp>
        <p:sp>
          <p:nvSpPr>
            <p:cNvPr id="15411" name="AutoShape 35"/>
            <p:cNvSpPr>
              <a:spLocks noChangeArrowheads="1"/>
            </p:cNvSpPr>
            <p:nvPr/>
          </p:nvSpPr>
          <p:spPr bwMode="auto">
            <a:xfrm>
              <a:off x="432" y="3265"/>
              <a:ext cx="363" cy="772"/>
            </a:xfrm>
            <a:prstGeom prst="downArrow">
              <a:avLst>
                <a:gd name="adj1" fmla="val 68593"/>
                <a:gd name="adj2" fmla="val 51238"/>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こちら側</a:t>
              </a:r>
            </a:p>
          </p:txBody>
        </p:sp>
        <p:pic>
          <p:nvPicPr>
            <p:cNvPr id="15412" name="Picture 36" descr="MCj042420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3312"/>
              <a:ext cx="277" cy="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13" name="Picture 37" descr="MCj0432629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2" y="3360"/>
              <a:ext cx="432"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363" name="Rectangle 38"/>
          <p:cNvSpPr>
            <a:spLocks noGrp="1" noChangeArrowheads="1"/>
          </p:cNvSpPr>
          <p:nvPr>
            <p:ph type="title"/>
          </p:nvPr>
        </p:nvSpPr>
        <p:spPr/>
        <p:txBody>
          <a:bodyPr/>
          <a:lstStyle/>
          <a:p>
            <a:pPr eaLnBrk="1" hangingPunct="1"/>
            <a:r>
              <a:rPr lang="ja-JP" altLang="en-US" sz="2800" dirty="0" smtClean="0"/>
              <a:t>クラウド・コンピューティングの起源と</a:t>
            </a:r>
            <a:r>
              <a:rPr lang="en-US" altLang="ja-JP" sz="2800" dirty="0" smtClean="0"/>
              <a:t>Google</a:t>
            </a:r>
            <a:r>
              <a:rPr lang="ja-JP" altLang="en-US" sz="2800" dirty="0" smtClean="0"/>
              <a:t>の定義</a:t>
            </a:r>
          </a:p>
        </p:txBody>
      </p:sp>
      <p:sp>
        <p:nvSpPr>
          <p:cNvPr id="628775" name="AutoShape 39"/>
          <p:cNvSpPr>
            <a:spLocks noChangeArrowheads="1"/>
          </p:cNvSpPr>
          <p:nvPr/>
        </p:nvSpPr>
        <p:spPr bwMode="auto">
          <a:xfrm>
            <a:off x="5480050" y="5156078"/>
            <a:ext cx="3215563" cy="306467"/>
          </a:xfrm>
          <a:prstGeom prst="wedgeRoundRectCallout">
            <a:avLst>
              <a:gd name="adj1" fmla="val -37036"/>
              <a:gd name="adj2" fmla="val 104252"/>
              <a:gd name="adj3" fmla="val 16667"/>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利用する側：自分</a:t>
            </a:r>
            <a:r>
              <a:rPr lang="ja-JP" altLang="en-US" sz="1200" dirty="0">
                <a:solidFill>
                  <a:srgbClr val="FFFFFF"/>
                </a:solidFill>
                <a:ea typeface="HGP創英角ｺﾞｼｯｸUB" pitchFamily="50" charset="-128"/>
                <a:cs typeface="Arial" pitchFamily="34" charset="0"/>
              </a:rPr>
              <a:t>専用</a:t>
            </a:r>
            <a:r>
              <a:rPr lang="ja-JP" altLang="en-US" sz="1200" dirty="0" smtClean="0">
                <a:solidFill>
                  <a:srgbClr val="FFFFFF"/>
                </a:solidFill>
                <a:ea typeface="HGP創英角ｺﾞｼｯｸUB" pitchFamily="50" charset="-128"/>
                <a:cs typeface="Arial" pitchFamily="34" charset="0"/>
              </a:rPr>
              <a:t>のシステム</a:t>
            </a:r>
            <a:endParaRPr lang="ja-JP" altLang="en-US" sz="1200" dirty="0">
              <a:solidFill>
                <a:srgbClr val="FFFFFF"/>
              </a:solidFill>
              <a:ea typeface="HGP創英角ｺﾞｼｯｸUB" pitchFamily="50" charset="-128"/>
              <a:cs typeface="Arial" pitchFamily="34" charset="0"/>
            </a:endParaRPr>
          </a:p>
        </p:txBody>
      </p:sp>
      <p:sp>
        <p:nvSpPr>
          <p:cNvPr id="628779" name="AutoShape 43"/>
          <p:cNvSpPr>
            <a:spLocks noChangeArrowheads="1"/>
          </p:cNvSpPr>
          <p:nvPr/>
        </p:nvSpPr>
        <p:spPr bwMode="auto">
          <a:xfrm>
            <a:off x="5480050" y="3352800"/>
            <a:ext cx="3206749" cy="306467"/>
          </a:xfrm>
          <a:prstGeom prst="wedgeRoundRectCallout">
            <a:avLst>
              <a:gd name="adj1" fmla="val -32680"/>
              <a:gd name="adj2" fmla="val 124108"/>
              <a:gd name="adj3"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提供する側：世界中</a:t>
            </a:r>
            <a:r>
              <a:rPr lang="ja-JP" altLang="en-US" sz="1200" dirty="0">
                <a:solidFill>
                  <a:srgbClr val="FFFFFF"/>
                </a:solidFill>
                <a:ea typeface="HGP創英角ｺﾞｼｯｸUB" pitchFamily="50" charset="-128"/>
                <a:cs typeface="Arial" pitchFamily="34" charset="0"/>
              </a:rPr>
              <a:t>の複数拠点に分散</a:t>
            </a:r>
            <a:r>
              <a:rPr lang="ja-JP" altLang="en-US" sz="1200" dirty="0" smtClean="0">
                <a:solidFill>
                  <a:srgbClr val="FFFFFF"/>
                </a:solidFill>
                <a:ea typeface="HGP創英角ｺﾞｼｯｸUB" pitchFamily="50" charset="-128"/>
                <a:cs typeface="Arial" pitchFamily="34" charset="0"/>
              </a:rPr>
              <a:t>配置</a:t>
            </a:r>
            <a:endParaRPr lang="ja-JP" altLang="en-US" sz="1200" dirty="0">
              <a:solidFill>
                <a:srgbClr val="FFFFFF"/>
              </a:solidFill>
              <a:ea typeface="HGP創英角ｺﾞｼｯｸUB" pitchFamily="50" charset="-128"/>
              <a:cs typeface="Arial" pitchFamily="34" charset="0"/>
            </a:endParaRPr>
          </a:p>
        </p:txBody>
      </p:sp>
      <p:sp>
        <p:nvSpPr>
          <p:cNvPr id="47" name="スライド番号プレースホルダー 2"/>
          <p:cNvSpPr txBox="1">
            <a:spLocks/>
          </p:cNvSpPr>
          <p:nvPr/>
        </p:nvSpPr>
        <p:spPr bwMode="auto">
          <a:xfrm>
            <a:off x="0" y="6400800"/>
            <a:ext cx="1905000" cy="457200"/>
          </a:xfrm>
          <a:prstGeom prst="rect">
            <a:avLst/>
          </a:prstGeom>
          <a:noFill/>
          <a:ln w="9525">
            <a:noFill/>
            <a:miter lim="800000"/>
            <a:headEnd/>
            <a:tailEnd/>
          </a:ln>
        </p:spPr>
        <p:txBody>
          <a:bodyPr/>
          <a:lstStyle/>
          <a:p>
            <a:fld id="{3F26FB40-5F71-4876-A9E8-317E2CF79CAD}" type="slidenum">
              <a:rPr lang="ja-JP" altLang="en-US"/>
              <a:pPr/>
              <a:t>6</a:t>
            </a:fld>
            <a:endParaRPr lang="en-US" altLang="ja-JP" dirty="0"/>
          </a:p>
        </p:txBody>
      </p:sp>
      <p:sp>
        <p:nvSpPr>
          <p:cNvPr id="15378" name="Text Box 42"/>
          <p:cNvSpPr txBox="1">
            <a:spLocks noChangeArrowheads="1"/>
          </p:cNvSpPr>
          <p:nvPr/>
        </p:nvSpPr>
        <p:spPr bwMode="auto">
          <a:xfrm>
            <a:off x="1988344" y="1057738"/>
            <a:ext cx="7079456" cy="1532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lnSpc>
                <a:spcPct val="120000"/>
              </a:lnSpc>
            </a:pPr>
            <a:r>
              <a:rPr lang="en-US" altLang="ja-JP" b="1" dirty="0">
                <a:effectLst>
                  <a:glow rad="101600">
                    <a:schemeClr val="bg1">
                      <a:alpha val="75000"/>
                    </a:schemeClr>
                  </a:glow>
                </a:effectLst>
                <a:latin typeface="Arial"/>
                <a:ea typeface="ＤＦＰ太丸ゴシック体"/>
                <a:cs typeface="Arial"/>
              </a:rPr>
              <a:t>Google CEO </a:t>
            </a:r>
            <a:r>
              <a:rPr lang="ja-JP" altLang="en-US" b="1" dirty="0">
                <a:effectLst>
                  <a:glow rad="101600">
                    <a:schemeClr val="bg1">
                      <a:alpha val="75000"/>
                    </a:schemeClr>
                  </a:glow>
                </a:effectLst>
                <a:latin typeface="+mj-ea"/>
                <a:ea typeface="+mj-ea"/>
                <a:cs typeface="Arial"/>
              </a:rPr>
              <a:t>エリック・シュミット</a:t>
            </a:r>
            <a:r>
              <a:rPr lang="ja-JP" altLang="en-US" sz="800" dirty="0">
                <a:effectLst>
                  <a:glow rad="101600">
                    <a:schemeClr val="bg1">
                      <a:alpha val="75000"/>
                    </a:schemeClr>
                  </a:glow>
                </a:effectLst>
                <a:latin typeface="+mj-ea"/>
                <a:ea typeface="+mj-ea"/>
                <a:cs typeface="Arial"/>
              </a:rPr>
              <a:t>　</a:t>
            </a:r>
            <a:r>
              <a:rPr lang="en-US" altLang="ja-JP" sz="800" dirty="0" smtClean="0">
                <a:effectLst>
                  <a:glow rad="101600">
                    <a:schemeClr val="bg1">
                      <a:alpha val="75000"/>
                    </a:schemeClr>
                  </a:glow>
                </a:effectLst>
                <a:latin typeface="+mj-ea"/>
                <a:ea typeface="+mj-ea"/>
                <a:cs typeface="Arial"/>
              </a:rPr>
              <a:t>6.Mar.2006, “Search Engine Strategies Conference @ San </a:t>
            </a:r>
            <a:r>
              <a:rPr lang="en-US" altLang="ja-JP" sz="800" dirty="0">
                <a:effectLst>
                  <a:glow rad="101600">
                    <a:schemeClr val="bg1">
                      <a:alpha val="75000"/>
                    </a:schemeClr>
                  </a:glow>
                </a:effectLst>
                <a:latin typeface="+mj-ea"/>
                <a:ea typeface="+mj-ea"/>
                <a:cs typeface="Arial"/>
              </a:rPr>
              <a:t>Jose, </a:t>
            </a:r>
            <a:r>
              <a:rPr lang="en-US" altLang="ja-JP" sz="800" dirty="0" smtClean="0">
                <a:effectLst>
                  <a:glow rad="101600">
                    <a:schemeClr val="bg1">
                      <a:alpha val="75000"/>
                    </a:schemeClr>
                  </a:glow>
                </a:effectLst>
                <a:latin typeface="+mj-ea"/>
                <a:ea typeface="+mj-ea"/>
                <a:cs typeface="Arial"/>
              </a:rPr>
              <a:t>CA</a:t>
            </a:r>
          </a:p>
          <a:p>
            <a:pPr eaLnBrk="1" hangingPunct="1">
              <a:lnSpc>
                <a:spcPct val="120000"/>
              </a:lnSpc>
            </a:pPr>
            <a:r>
              <a:rPr lang="en-US" altLang="ja-JP" sz="800" dirty="0" smtClean="0">
                <a:effectLst>
                  <a:glow rad="101600">
                    <a:schemeClr val="bg1">
                      <a:alpha val="75000"/>
                    </a:schemeClr>
                  </a:glow>
                </a:effectLst>
                <a:latin typeface="Arial"/>
                <a:ea typeface="ＤＦＰ太丸ゴシック体"/>
                <a:cs typeface="Arial"/>
              </a:rPr>
              <a:t> </a:t>
            </a:r>
          </a:p>
          <a:p>
            <a:pPr eaLnBrk="1" hangingPunct="1">
              <a:lnSpc>
                <a:spcPct val="120000"/>
              </a:lnSpc>
              <a:spcBef>
                <a:spcPts val="0"/>
              </a:spcBef>
            </a:pPr>
            <a:r>
              <a:rPr lang="ja-JP" altLang="en-US" dirty="0" smtClean="0">
                <a:effectLst>
                  <a:glow rad="101600">
                    <a:schemeClr val="bg1">
                      <a:alpha val="75000"/>
                    </a:schemeClr>
                  </a:glow>
                </a:effectLst>
                <a:latin typeface="+mj-ea"/>
                <a:ea typeface="+mj-ea"/>
                <a:cs typeface="Arial"/>
              </a:rPr>
              <a:t>データ</a:t>
            </a:r>
            <a:r>
              <a:rPr lang="ja-JP" altLang="en-US" dirty="0">
                <a:effectLst>
                  <a:glow rad="101600">
                    <a:schemeClr val="bg1">
                      <a:alpha val="75000"/>
                    </a:schemeClr>
                  </a:glow>
                </a:effectLst>
                <a:latin typeface="+mj-ea"/>
                <a:ea typeface="+mj-ea"/>
                <a:cs typeface="Arial"/>
              </a:rPr>
              <a:t>もプログラムも、サーバー群の上に置いて</a:t>
            </a:r>
            <a:r>
              <a:rPr lang="ja-JP" altLang="en-US" dirty="0" smtClean="0">
                <a:effectLst>
                  <a:glow rad="101600">
                    <a:schemeClr val="bg1">
                      <a:alpha val="75000"/>
                    </a:schemeClr>
                  </a:glow>
                </a:effectLst>
                <a:latin typeface="+mj-ea"/>
                <a:ea typeface="+mj-ea"/>
                <a:cs typeface="Arial"/>
              </a:rPr>
              <a:t>おこう・・・そう</a:t>
            </a:r>
            <a:r>
              <a:rPr lang="ja-JP" altLang="en-US" dirty="0">
                <a:effectLst>
                  <a:glow rad="101600">
                    <a:schemeClr val="bg1">
                      <a:alpha val="75000"/>
                    </a:schemeClr>
                  </a:glow>
                </a:effectLst>
                <a:latin typeface="+mj-ea"/>
                <a:ea typeface="+mj-ea"/>
                <a:cs typeface="Arial"/>
              </a:rPr>
              <a:t>いったものは、どこ</a:t>
            </a:r>
            <a:r>
              <a:rPr lang="ja-JP" altLang="en-US" dirty="0" smtClean="0">
                <a:effectLst>
                  <a:glow rad="101600">
                    <a:schemeClr val="bg1">
                      <a:alpha val="75000"/>
                    </a:schemeClr>
                  </a:glow>
                </a:effectLst>
                <a:latin typeface="+mj-ea"/>
                <a:ea typeface="+mj-ea"/>
                <a:cs typeface="Arial"/>
              </a:rPr>
              <a:t>か “</a:t>
            </a:r>
            <a:r>
              <a:rPr lang="ja-JP" altLang="en-US" b="1" dirty="0">
                <a:solidFill>
                  <a:srgbClr val="FF6600"/>
                </a:solidFill>
                <a:effectLst>
                  <a:glow rad="101600">
                    <a:schemeClr val="bg1">
                      <a:alpha val="75000"/>
                    </a:schemeClr>
                  </a:glow>
                </a:effectLst>
                <a:latin typeface="+mj-ea"/>
                <a:ea typeface="+mj-ea"/>
                <a:cs typeface="Arial"/>
              </a:rPr>
              <a:t>雲（クラウド）</a:t>
            </a:r>
            <a:r>
              <a:rPr lang="ja-JP" altLang="en-US" dirty="0">
                <a:effectLst>
                  <a:glow rad="101600">
                    <a:schemeClr val="bg1">
                      <a:alpha val="75000"/>
                    </a:schemeClr>
                  </a:glow>
                </a:effectLst>
                <a:latin typeface="+mj-ea"/>
                <a:ea typeface="+mj-ea"/>
                <a:cs typeface="Arial"/>
              </a:rPr>
              <a:t>”の中にあればいい。必要なのは</a:t>
            </a:r>
            <a:r>
              <a:rPr lang="ja-JP" altLang="en-US" dirty="0">
                <a:solidFill>
                  <a:srgbClr val="FF6600"/>
                </a:solidFill>
                <a:effectLst>
                  <a:glow rad="101600">
                    <a:schemeClr val="bg1">
                      <a:alpha val="75000"/>
                    </a:schemeClr>
                  </a:glow>
                </a:effectLst>
                <a:latin typeface="+mj-ea"/>
                <a:ea typeface="+mj-ea"/>
                <a:cs typeface="Arial"/>
              </a:rPr>
              <a:t>ブラウザーとインターネットへのアクセス</a:t>
            </a:r>
            <a:r>
              <a:rPr lang="ja-JP" altLang="en-US" dirty="0">
                <a:effectLst>
                  <a:glow rad="101600">
                    <a:schemeClr val="bg1">
                      <a:alpha val="75000"/>
                    </a:schemeClr>
                  </a:glow>
                </a:effectLst>
                <a:latin typeface="+mj-ea"/>
                <a:ea typeface="+mj-ea"/>
                <a:cs typeface="Arial"/>
              </a:rPr>
              <a:t>。パソコン、マック、携帯電話、ブラックベリー、とにかく手元にある</a:t>
            </a:r>
            <a:r>
              <a:rPr lang="ja-JP" altLang="en-US" dirty="0">
                <a:solidFill>
                  <a:srgbClr val="FF6600"/>
                </a:solidFill>
                <a:effectLst>
                  <a:glow rad="101600">
                    <a:schemeClr val="bg1">
                      <a:alpha val="75000"/>
                    </a:schemeClr>
                  </a:glow>
                </a:effectLst>
                <a:latin typeface="+mj-ea"/>
                <a:ea typeface="+mj-ea"/>
                <a:cs typeface="Arial"/>
              </a:rPr>
              <a:t>どんな端末から</a:t>
            </a:r>
            <a:r>
              <a:rPr lang="ja-JP" altLang="en-US" dirty="0" smtClean="0">
                <a:solidFill>
                  <a:srgbClr val="FF6600"/>
                </a:solidFill>
                <a:effectLst>
                  <a:glow rad="101600">
                    <a:schemeClr val="bg1">
                      <a:alpha val="75000"/>
                    </a:schemeClr>
                  </a:glow>
                </a:effectLst>
                <a:latin typeface="+mj-ea"/>
                <a:ea typeface="+mj-ea"/>
                <a:cs typeface="Arial"/>
              </a:rPr>
              <a:t>でも</a:t>
            </a:r>
            <a:r>
              <a:rPr lang="ja-JP" altLang="en-US" dirty="0" smtClean="0">
                <a:effectLst>
                  <a:glow rad="101600">
                    <a:schemeClr val="bg1">
                      <a:alpha val="75000"/>
                    </a:schemeClr>
                  </a:glow>
                </a:effectLst>
                <a:latin typeface="+mj-ea"/>
                <a:ea typeface="+mj-ea"/>
                <a:cs typeface="Arial"/>
              </a:rPr>
              <a:t>使える・・・データ</a:t>
            </a:r>
            <a:r>
              <a:rPr lang="ja-JP" altLang="en-US" dirty="0">
                <a:effectLst>
                  <a:glow rad="101600">
                    <a:schemeClr val="bg1">
                      <a:alpha val="75000"/>
                    </a:schemeClr>
                  </a:glow>
                </a:effectLst>
                <a:latin typeface="+mj-ea"/>
                <a:ea typeface="+mj-ea"/>
                <a:cs typeface="Arial"/>
              </a:rPr>
              <a:t>もデータ処理も、その他あれやこれやもみんな</a:t>
            </a:r>
            <a:r>
              <a:rPr lang="ja-JP" altLang="en-US" dirty="0" smtClean="0">
                <a:effectLst>
                  <a:glow rad="101600">
                    <a:schemeClr val="bg1">
                      <a:alpha val="75000"/>
                    </a:schemeClr>
                  </a:glow>
                </a:effectLst>
                <a:latin typeface="+mj-ea"/>
                <a:ea typeface="+mj-ea"/>
                <a:cs typeface="Arial"/>
              </a:rPr>
              <a:t>サーバーに、だ。</a:t>
            </a:r>
            <a:endParaRPr lang="ja-JP" altLang="en-US" sz="1200" dirty="0">
              <a:effectLst>
                <a:glow rad="101600">
                  <a:schemeClr val="bg1">
                    <a:alpha val="75000"/>
                  </a:schemeClr>
                </a:glow>
              </a:effectLst>
              <a:latin typeface="+mj-ea"/>
              <a:ea typeface="+mj-ea"/>
              <a:cs typeface="Arial"/>
            </a:endParaRPr>
          </a:p>
        </p:txBody>
      </p:sp>
      <p:sp>
        <p:nvSpPr>
          <p:cNvPr id="2" name="正方形/長方形 1"/>
          <p:cNvSpPr/>
          <p:nvPr/>
        </p:nvSpPr>
        <p:spPr>
          <a:xfrm>
            <a:off x="6354749" y="6397467"/>
            <a:ext cx="2789251" cy="230832"/>
          </a:xfrm>
          <a:prstGeom prst="rect">
            <a:avLst/>
          </a:prstGeom>
        </p:spPr>
        <p:txBody>
          <a:bodyPr wrap="none">
            <a:spAutoFit/>
          </a:bodyPr>
          <a:lstStyle/>
          <a:p>
            <a:r>
              <a:rPr lang="en-US" altLang="ja-JP" sz="900" dirty="0">
                <a:solidFill>
                  <a:schemeClr val="accent6">
                    <a:lumMod val="60000"/>
                    <a:lumOff val="40000"/>
                  </a:schemeClr>
                </a:solidFill>
              </a:rPr>
              <a:t>http://</a:t>
            </a:r>
            <a:r>
              <a:rPr lang="en-US" altLang="ja-JP" sz="900" dirty="0" err="1">
                <a:solidFill>
                  <a:schemeClr val="accent6">
                    <a:lumMod val="60000"/>
                    <a:lumOff val="40000"/>
                  </a:schemeClr>
                </a:solidFill>
              </a:rPr>
              <a:t>www.google.com</a:t>
            </a:r>
            <a:r>
              <a:rPr lang="en-US" altLang="ja-JP" sz="900" dirty="0">
                <a:solidFill>
                  <a:schemeClr val="accent6">
                    <a:lumMod val="60000"/>
                    <a:lumOff val="40000"/>
                  </a:schemeClr>
                </a:solidFill>
              </a:rPr>
              <a:t>/press/podium/ses2006.html</a:t>
            </a:r>
            <a:endParaRPr lang="ja-JP" altLang="en-US" sz="900" dirty="0">
              <a:solidFill>
                <a:schemeClr val="accent6">
                  <a:lumMod val="60000"/>
                  <a:lumOff val="40000"/>
                </a:schemeClr>
              </a:solidFill>
            </a:endParaRPr>
          </a:p>
        </p:txBody>
      </p:sp>
    </p:spTree>
    <p:extLst>
      <p:ext uri="{BB962C8B-B14F-4D97-AF65-F5344CB8AC3E}">
        <p14:creationId xmlns:p14="http://schemas.microsoft.com/office/powerpoint/2010/main" val="3565722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クライアントをモバイルに変えた</a:t>
            </a:r>
            <a:r>
              <a:rPr kumimoji="1" lang="en-US" altLang="ja-JP" dirty="0" smtClean="0"/>
              <a:t>3</a:t>
            </a:r>
            <a:r>
              <a:rPr kumimoji="1" lang="ja-JP" altLang="en-US" dirty="0" smtClean="0"/>
              <a:t>つの要因</a:t>
            </a:r>
            <a:endParaRPr kumimoji="1" lang="ja-JP" altLang="en-US" dirty="0"/>
          </a:p>
        </p:txBody>
      </p:sp>
      <p:graphicFrame>
        <p:nvGraphicFramePr>
          <p:cNvPr id="4" name="図表 3"/>
          <p:cNvGraphicFramePr/>
          <p:nvPr>
            <p:extLst>
              <p:ext uri="{D42A27DB-BD31-4B8C-83A1-F6EECF244321}">
                <p14:modId xmlns:p14="http://schemas.microsoft.com/office/powerpoint/2010/main" val="780337529"/>
              </p:ext>
            </p:extLst>
          </p:nvPr>
        </p:nvGraphicFramePr>
        <p:xfrm>
          <a:off x="505326" y="931778"/>
          <a:ext cx="8269705" cy="5517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429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3581398" y="3924457"/>
            <a:ext cx="2020097" cy="2007872"/>
            <a:chOff x="3581398" y="3924457"/>
            <a:chExt cx="2020097" cy="2007872"/>
          </a:xfrm>
        </p:grpSpPr>
        <p:sp>
          <p:nvSpPr>
            <p:cNvPr id="4" name="円/楕円 3"/>
            <p:cNvSpPr/>
            <p:nvPr/>
          </p:nvSpPr>
          <p:spPr>
            <a:xfrm>
              <a:off x="4085432" y="3924457"/>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p:cNvSpPr/>
            <p:nvPr/>
          </p:nvSpPr>
          <p:spPr>
            <a:xfrm rot="10800000">
              <a:off x="3581398" y="4941607"/>
              <a:ext cx="765137" cy="405090"/>
            </a:xfrm>
            <a:prstGeom prst="flowChartDelay">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フローチャート: 論理積ゲート 6"/>
            <p:cNvSpPr/>
            <p:nvPr/>
          </p:nvSpPr>
          <p:spPr>
            <a:xfrm>
              <a:off x="4836358" y="4941610"/>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ローチャート: 論理積ゲート 4"/>
            <p:cNvSpPr/>
            <p:nvPr/>
          </p:nvSpPr>
          <p:spPr>
            <a:xfrm rot="16200000">
              <a:off x="4026854" y="4903786"/>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グループ化 1"/>
          <p:cNvGrpSpPr/>
          <p:nvPr/>
        </p:nvGrpSpPr>
        <p:grpSpPr>
          <a:xfrm>
            <a:off x="904876" y="1079500"/>
            <a:ext cx="3633787" cy="5302250"/>
            <a:chOff x="904876" y="1079500"/>
            <a:chExt cx="3633787" cy="5302250"/>
          </a:xfrm>
        </p:grpSpPr>
        <p:sp>
          <p:nvSpPr>
            <p:cNvPr id="34" name="正方形/長方形 33"/>
            <p:cNvSpPr/>
            <p:nvPr/>
          </p:nvSpPr>
          <p:spPr>
            <a:xfrm>
              <a:off x="904876" y="1079500"/>
              <a:ext cx="3633787" cy="5302250"/>
            </a:xfrm>
            <a:prstGeom prst="rect">
              <a:avLst/>
            </a:prstGeom>
            <a:noFill/>
            <a:ln w="19050" cmpd="sng">
              <a:solidFill>
                <a:schemeClr val="bg2">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 name="図形グループ 22"/>
            <p:cNvGrpSpPr/>
            <p:nvPr/>
          </p:nvGrpSpPr>
          <p:grpSpPr>
            <a:xfrm>
              <a:off x="1317401" y="4971459"/>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3">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24" name="図 23"/>
            <p:cNvPicPr>
              <a:picLocks noChangeAspect="1"/>
            </p:cNvPicPr>
            <p:nvPr/>
          </p:nvPicPr>
          <p:blipFill>
            <a:blip r:embed="rId3">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9" name="図 28"/>
            <p:cNvPicPr>
              <a:picLocks noChangeAspect="1"/>
            </p:cNvPicPr>
            <p:nvPr/>
          </p:nvPicPr>
          <p:blipFill>
            <a:blip r:embed="rId3">
              <a:clrChange>
                <a:clrFrom>
                  <a:srgbClr val="FFFFFF"/>
                </a:clrFrom>
                <a:clrTo>
                  <a:srgbClr val="FFFFFF">
                    <a:alpha val="0"/>
                  </a:srgbClr>
                </a:clrTo>
              </a:clrChange>
            </a:blip>
            <a:stretch>
              <a:fillRect/>
            </a:stretch>
          </p:blipFill>
          <p:spPr>
            <a:xfrm>
              <a:off x="3175000" y="4952409"/>
              <a:ext cx="469900" cy="371257"/>
            </a:xfrm>
            <a:prstGeom prst="rect">
              <a:avLst/>
            </a:prstGeom>
          </p:spPr>
        </p:pic>
        <p:pic>
          <p:nvPicPr>
            <p:cNvPr id="40" name="図 39"/>
            <p:cNvPicPr>
              <a:picLocks noChangeAspect="1"/>
            </p:cNvPicPr>
            <p:nvPr/>
          </p:nvPicPr>
          <p:blipFill>
            <a:blip r:embed="rId5">
              <a:clrChange>
                <a:clrFrom>
                  <a:srgbClr val="FEFEFE"/>
                </a:clrFrom>
                <a:clrTo>
                  <a:srgbClr val="FEFEFE">
                    <a:alpha val="0"/>
                  </a:srgbClr>
                </a:clrTo>
              </a:clrChange>
            </a:blip>
            <a:stretch>
              <a:fillRect/>
            </a:stretch>
          </p:blipFill>
          <p:spPr>
            <a:xfrm>
              <a:off x="2236144" y="1874999"/>
              <a:ext cx="1021406" cy="895433"/>
            </a:xfrm>
            <a:prstGeom prst="rect">
              <a:avLst/>
            </a:prstGeom>
          </p:spPr>
        </p:pic>
        <p:sp>
          <p:nvSpPr>
            <p:cNvPr id="44" name="テキスト ボックス 43"/>
            <p:cNvSpPr txBox="1"/>
            <p:nvPr/>
          </p:nvSpPr>
          <p:spPr>
            <a:xfrm>
              <a:off x="3193428" y="5293248"/>
              <a:ext cx="404014" cy="246221"/>
            </a:xfrm>
            <a:prstGeom prst="rect">
              <a:avLst/>
            </a:prstGeom>
            <a:noFill/>
          </p:spPr>
          <p:txBody>
            <a:bodyPr wrap="none" rtlCol="0">
              <a:spAutoFit/>
            </a:bodyPr>
            <a:lstStyle/>
            <a:p>
              <a:pPr algn="ctr"/>
              <a:r>
                <a:rPr kumimoji="1" lang="en-US" altLang="ja-JP" sz="1000" dirty="0" smtClean="0">
                  <a:solidFill>
                    <a:srgbClr val="800000"/>
                  </a:solidFill>
                </a:rPr>
                <a:t>PDA</a:t>
              </a:r>
              <a:endParaRPr kumimoji="1" lang="ja-JP" altLang="en-US" sz="1000" dirty="0">
                <a:solidFill>
                  <a:srgbClr val="800000"/>
                </a:solidFill>
              </a:endParaRPr>
            </a:p>
          </p:txBody>
        </p:sp>
        <p:cxnSp>
          <p:nvCxnSpPr>
            <p:cNvPr id="49" name="直線矢印コネクタ 48"/>
            <p:cNvCxnSpPr>
              <a:endCxn id="21" idx="0"/>
            </p:cNvCxnSpPr>
            <p:nvPr/>
          </p:nvCxnSpPr>
          <p:spPr>
            <a:xfrm flipH="1">
              <a:off x="2138329" y="2770432"/>
              <a:ext cx="243650" cy="220102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40" idx="2"/>
              <a:endCxn id="24" idx="0"/>
            </p:cNvCxnSpPr>
            <p:nvPr/>
          </p:nvCxnSpPr>
          <p:spPr>
            <a:xfrm flipH="1">
              <a:off x="2724819" y="2770432"/>
              <a:ext cx="22028" cy="2152263"/>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1279076" y="4102100"/>
              <a:ext cx="1821497" cy="42055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PC</a:t>
              </a:r>
              <a:r>
                <a:rPr kumimoji="1" lang="ja-JP" altLang="en-US" sz="1200" dirty="0" smtClean="0">
                  <a:solidFill>
                    <a:srgbClr val="FFFFFF"/>
                  </a:solidFill>
                  <a:latin typeface="ＭＳ Ｐゴシック"/>
                  <a:ea typeface="ＭＳ Ｐゴシック"/>
                  <a:cs typeface="ＭＳ Ｐゴシック"/>
                </a:rPr>
                <a:t>アプリケーション</a:t>
              </a: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279076" y="3136900"/>
              <a:ext cx="2943674" cy="469900"/>
            </a:xfrm>
            <a:prstGeom prst="roundRect">
              <a:avLst/>
            </a:prstGeom>
            <a:solidFill>
              <a:schemeClr val="accent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自社ネットワーク</a:t>
              </a:r>
              <a:endParaRPr kumimoji="1" lang="ja-JP" altLang="en-US" sz="1200" dirty="0">
                <a:solidFill>
                  <a:srgbClr val="FFFFFF"/>
                </a:solidFill>
                <a:latin typeface="ＭＳ Ｐゴシック"/>
                <a:ea typeface="ＭＳ Ｐゴシック"/>
                <a:cs typeface="ＭＳ Ｐゴシック"/>
              </a:endParaRPr>
            </a:p>
          </p:txBody>
        </p:sp>
        <p:sp>
          <p:nvSpPr>
            <p:cNvPr id="76" name="テキスト ボックス 75"/>
            <p:cNvSpPr txBox="1"/>
            <p:nvPr/>
          </p:nvSpPr>
          <p:spPr>
            <a:xfrm>
              <a:off x="2274882" y="2356649"/>
              <a:ext cx="888785" cy="307777"/>
            </a:xfrm>
            <a:prstGeom prst="rect">
              <a:avLst/>
            </a:prstGeom>
            <a:noFill/>
          </p:spPr>
          <p:txBody>
            <a:bodyPr wrap="none" rtlCol="0">
              <a:spAutoFit/>
            </a:bodyPr>
            <a:lstStyle/>
            <a:p>
              <a:r>
                <a:rPr kumimoji="1" lang="ja-JP" altLang="en-US" sz="1400" dirty="0" smtClean="0">
                  <a:solidFill>
                    <a:schemeClr val="bg1"/>
                  </a:solidFill>
                </a:rPr>
                <a:t>サーバー</a:t>
              </a:r>
              <a:endParaRPr kumimoji="1" lang="ja-JP" altLang="en-US" sz="1400" dirty="0">
                <a:solidFill>
                  <a:schemeClr val="bg1"/>
                </a:solidFill>
              </a:endParaRPr>
            </a:p>
          </p:txBody>
        </p:sp>
        <p:sp>
          <p:nvSpPr>
            <p:cNvPr id="77" name="テキスト ボックス 76"/>
            <p:cNvSpPr txBox="1"/>
            <p:nvPr/>
          </p:nvSpPr>
          <p:spPr>
            <a:xfrm>
              <a:off x="1734805" y="1151907"/>
              <a:ext cx="1980029" cy="523220"/>
            </a:xfrm>
            <a:prstGeom prst="rect">
              <a:avLst/>
            </a:prstGeom>
            <a:noFill/>
          </p:spPr>
          <p:txBody>
            <a:bodyPr wrap="none" rtlCol="0">
              <a:spAutoFit/>
            </a:bodyPr>
            <a:lstStyle/>
            <a:p>
              <a:pPr algn="ctr"/>
              <a:r>
                <a:rPr kumimoji="1" lang="en-US" altLang="ja-JP" sz="2800" dirty="0" smtClean="0">
                  <a:solidFill>
                    <a:srgbClr val="800000"/>
                  </a:solidFill>
                  <a:latin typeface="+mj-ea"/>
                  <a:ea typeface="+mj-ea"/>
                  <a:cs typeface="ＤＦＰ太丸ゴシック体"/>
                </a:rPr>
                <a:t>2007</a:t>
              </a:r>
              <a:r>
                <a:rPr kumimoji="1" lang="ja-JP" altLang="en-US" sz="2800" dirty="0" smtClean="0">
                  <a:solidFill>
                    <a:srgbClr val="800000"/>
                  </a:solidFill>
                  <a:latin typeface="+mj-ea"/>
                  <a:ea typeface="+mj-ea"/>
                  <a:cs typeface="ＤＦＰ太丸ゴシック体"/>
                </a:rPr>
                <a:t>年以前</a:t>
              </a:r>
              <a:endParaRPr kumimoji="1" lang="ja-JP" altLang="en-US" sz="2800" dirty="0">
                <a:solidFill>
                  <a:srgbClr val="800000"/>
                </a:solidFill>
                <a:latin typeface="+mj-ea"/>
                <a:ea typeface="+mj-ea"/>
                <a:cs typeface="ＤＦＰ太丸ゴシック体"/>
              </a:endParaRPr>
            </a:p>
          </p:txBody>
        </p:sp>
      </p:grpSp>
      <p:grpSp>
        <p:nvGrpSpPr>
          <p:cNvPr id="16" name="グループ化 15"/>
          <p:cNvGrpSpPr/>
          <p:nvPr/>
        </p:nvGrpSpPr>
        <p:grpSpPr>
          <a:xfrm>
            <a:off x="4602163" y="1079500"/>
            <a:ext cx="3633787" cy="5302250"/>
            <a:chOff x="4602163" y="1079500"/>
            <a:chExt cx="3633787" cy="5302250"/>
          </a:xfrm>
        </p:grpSpPr>
        <p:sp>
          <p:nvSpPr>
            <p:cNvPr id="33" name="正方形/長方形 32"/>
            <p:cNvSpPr/>
            <p:nvPr/>
          </p:nvSpPr>
          <p:spPr>
            <a:xfrm>
              <a:off x="4602163" y="1079500"/>
              <a:ext cx="3633787" cy="5302250"/>
            </a:xfrm>
            <a:prstGeom prst="rect">
              <a:avLst/>
            </a:prstGeom>
            <a:noFill/>
            <a:ln w="19050" cmpd="sng">
              <a:solidFill>
                <a:srgbClr val="33ACB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5118100" y="4941610"/>
              <a:ext cx="190500" cy="405090"/>
              <a:chOff x="5118100" y="4941610"/>
              <a:chExt cx="190500" cy="405090"/>
            </a:xfrm>
          </p:grpSpPr>
          <p:sp>
            <p:nvSpPr>
              <p:cNvPr id="9" name="正方形/長方形 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角丸四角形 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2" name="図 11"/>
            <p:cNvPicPr>
              <a:picLocks noChangeAspect="1"/>
            </p:cNvPicPr>
            <p:nvPr/>
          </p:nvPicPr>
          <p:blipFill>
            <a:blip r:embed="rId4">
              <a:clrChange>
                <a:clrFrom>
                  <a:srgbClr val="FFFFFF"/>
                </a:clrFrom>
                <a:clrTo>
                  <a:srgbClr val="FFFFFF">
                    <a:alpha val="0"/>
                  </a:srgbClr>
                </a:clrTo>
              </a:clrChange>
            </a:blip>
            <a:stretch>
              <a:fillRect/>
            </a:stretch>
          </p:blipFill>
          <p:spPr>
            <a:xfrm>
              <a:off x="6038839" y="4839209"/>
              <a:ext cx="679541" cy="593816"/>
            </a:xfrm>
            <a:prstGeom prst="rect">
              <a:avLst/>
            </a:prstGeom>
          </p:spPr>
        </p:pic>
        <p:pic>
          <p:nvPicPr>
            <p:cNvPr id="13" name="図 12"/>
            <p:cNvPicPr>
              <a:picLocks noChangeAspect="1"/>
            </p:cNvPicPr>
            <p:nvPr/>
          </p:nvPicPr>
          <p:blipFill>
            <a:blip r:embed="rId6">
              <a:clrChange>
                <a:clrFrom>
                  <a:srgbClr val="FFFFFF"/>
                </a:clrFrom>
                <a:clrTo>
                  <a:srgbClr val="FFFFFF">
                    <a:alpha val="0"/>
                  </a:srgbClr>
                </a:clrTo>
              </a:clrChange>
            </a:blip>
            <a:stretch>
              <a:fillRect/>
            </a:stretch>
          </p:blipFill>
          <p:spPr>
            <a:xfrm>
              <a:off x="5557850" y="4882559"/>
              <a:ext cx="341289" cy="550466"/>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212051" y="4859525"/>
              <a:ext cx="681672" cy="722281"/>
            </a:xfrm>
            <a:prstGeom prst="rect">
              <a:avLst/>
            </a:prstGeom>
          </p:spPr>
        </p:pic>
        <p:grpSp>
          <p:nvGrpSpPr>
            <p:cNvPr id="43" name="図形グループ 42"/>
            <p:cNvGrpSpPr/>
            <p:nvPr/>
          </p:nvGrpSpPr>
          <p:grpSpPr>
            <a:xfrm>
              <a:off x="4715098" y="4248150"/>
              <a:ext cx="441102" cy="177800"/>
              <a:chOff x="4715098" y="3962400"/>
              <a:chExt cx="441102" cy="177800"/>
            </a:xfrm>
          </p:grpSpPr>
          <p:sp>
            <p:nvSpPr>
              <p:cNvPr id="32" name="角丸四角形 31"/>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9" name="図 3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128" y="1413517"/>
              <a:ext cx="2055118" cy="2055118"/>
            </a:xfrm>
            <a:prstGeom prst="rect">
              <a:avLst/>
            </a:prstGeom>
          </p:spPr>
        </p:pic>
        <p:sp>
          <p:nvSpPr>
            <p:cNvPr id="41" name="角丸四角形 40"/>
            <p:cNvSpPr/>
            <p:nvPr/>
          </p:nvSpPr>
          <p:spPr>
            <a:xfrm>
              <a:off x="4654550" y="4102099"/>
              <a:ext cx="780578" cy="2126139"/>
            </a:xfrm>
            <a:prstGeom prst="roundRect">
              <a:avLst>
                <a:gd name="adj" fmla="val 10159"/>
              </a:avLst>
            </a:prstGeom>
            <a:noFill/>
            <a:ln>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5489800" y="4655059"/>
              <a:ext cx="1311050" cy="1573180"/>
            </a:xfrm>
            <a:prstGeom prst="roundRect">
              <a:avLst>
                <a:gd name="adj" fmla="val 7341"/>
              </a:avLst>
            </a:prstGeom>
            <a:noFill/>
            <a:ln>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テキスト ボックス 44"/>
            <p:cNvSpPr txBox="1"/>
            <p:nvPr/>
          </p:nvSpPr>
          <p:spPr>
            <a:xfrm>
              <a:off x="5809790" y="5977096"/>
              <a:ext cx="662060" cy="246221"/>
            </a:xfrm>
            <a:prstGeom prst="rect">
              <a:avLst/>
            </a:prstGeom>
            <a:noFill/>
          </p:spPr>
          <p:txBody>
            <a:bodyPr wrap="none" rtlCol="0">
              <a:spAutoFit/>
            </a:bodyPr>
            <a:lstStyle/>
            <a:p>
              <a:pPr algn="ctr"/>
              <a:r>
                <a:rPr kumimoji="1" lang="ja-JP" altLang="en-US" sz="1000" dirty="0" smtClean="0">
                  <a:solidFill>
                    <a:srgbClr val="FF6600"/>
                  </a:solidFill>
                </a:rPr>
                <a:t>モバイル</a:t>
              </a:r>
              <a:endParaRPr kumimoji="1" lang="ja-JP" altLang="en-US" sz="1000" dirty="0">
                <a:solidFill>
                  <a:srgbClr val="FF6600"/>
                </a:solidFill>
              </a:endParaRPr>
            </a:p>
          </p:txBody>
        </p:sp>
        <p:sp>
          <p:nvSpPr>
            <p:cNvPr id="46" name="テキスト ボックス 45"/>
            <p:cNvSpPr txBox="1"/>
            <p:nvPr/>
          </p:nvSpPr>
          <p:spPr>
            <a:xfrm>
              <a:off x="4613721" y="5977096"/>
              <a:ext cx="880469" cy="246221"/>
            </a:xfrm>
            <a:prstGeom prst="rect">
              <a:avLst/>
            </a:prstGeom>
            <a:noFill/>
          </p:spPr>
          <p:txBody>
            <a:bodyPr wrap="none" rtlCol="0">
              <a:spAutoFit/>
            </a:bodyPr>
            <a:lstStyle/>
            <a:p>
              <a:pPr algn="ctr"/>
              <a:r>
                <a:rPr kumimoji="1" lang="ja-JP" altLang="en-US" sz="1000" dirty="0" smtClean="0">
                  <a:solidFill>
                    <a:srgbClr val="FF6600"/>
                  </a:solidFill>
                </a:rPr>
                <a:t>ウエアラブル</a:t>
              </a:r>
              <a:endParaRPr kumimoji="1" lang="ja-JP" altLang="en-US" sz="1000" dirty="0">
                <a:solidFill>
                  <a:srgbClr val="FF6600"/>
                </a:solidFill>
              </a:endParaRPr>
            </a:p>
          </p:txBody>
        </p:sp>
        <p:cxnSp>
          <p:nvCxnSpPr>
            <p:cNvPr id="57" name="直線矢印コネクタ 56"/>
            <p:cNvCxnSpPr>
              <a:endCxn id="14" idx="0"/>
            </p:cNvCxnSpPr>
            <p:nvPr/>
          </p:nvCxnSpPr>
          <p:spPr>
            <a:xfrm>
              <a:off x="6851650" y="2876550"/>
              <a:ext cx="701237" cy="1982975"/>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endCxn id="12" idx="0"/>
            </p:cNvCxnSpPr>
            <p:nvPr/>
          </p:nvCxnSpPr>
          <p:spPr>
            <a:xfrm>
              <a:off x="6378610" y="2876550"/>
              <a:ext cx="0" cy="1962659"/>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endCxn id="13" idx="0"/>
            </p:cNvCxnSpPr>
            <p:nvPr/>
          </p:nvCxnSpPr>
          <p:spPr>
            <a:xfrm flipH="1">
              <a:off x="5728495" y="2876550"/>
              <a:ext cx="380205" cy="2006009"/>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p:nvPr/>
          </p:nvCxnSpPr>
          <p:spPr>
            <a:xfrm flipH="1">
              <a:off x="5210200" y="2876550"/>
              <a:ext cx="688939" cy="2065057"/>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p:nvPr/>
          </p:nvCxnSpPr>
          <p:spPr>
            <a:xfrm flipH="1">
              <a:off x="5090659" y="2876550"/>
              <a:ext cx="637836" cy="1371600"/>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5538799" y="4102100"/>
              <a:ext cx="2354923" cy="4205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Web</a:t>
              </a: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3136900"/>
              <a:ext cx="2943674" cy="46990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インターネット</a:t>
              </a: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5809790" y="2510538"/>
              <a:ext cx="774571" cy="307777"/>
            </a:xfrm>
            <a:prstGeom prst="rect">
              <a:avLst/>
            </a:prstGeom>
            <a:noFill/>
          </p:spPr>
          <p:txBody>
            <a:bodyPr wrap="none" rtlCol="0">
              <a:spAutoFit/>
            </a:bodyPr>
            <a:lstStyle/>
            <a:p>
              <a:r>
                <a:rPr kumimoji="1" lang="ja-JP" altLang="en-US" sz="1400" dirty="0" smtClean="0">
                  <a:solidFill>
                    <a:schemeClr val="bg1"/>
                  </a:solidFill>
                </a:rPr>
                <a:t>クラウド</a:t>
              </a:r>
              <a:endParaRPr kumimoji="1" lang="ja-JP" altLang="en-US" sz="1400" dirty="0">
                <a:solidFill>
                  <a:schemeClr val="bg1"/>
                </a:solidFill>
              </a:endParaRPr>
            </a:p>
          </p:txBody>
        </p:sp>
        <p:sp>
          <p:nvSpPr>
            <p:cNvPr id="78" name="テキスト ボックス 77"/>
            <p:cNvSpPr txBox="1"/>
            <p:nvPr/>
          </p:nvSpPr>
          <p:spPr>
            <a:xfrm>
              <a:off x="5427338" y="1160814"/>
              <a:ext cx="1980029" cy="523220"/>
            </a:xfrm>
            <a:prstGeom prst="rect">
              <a:avLst/>
            </a:prstGeom>
            <a:noFill/>
          </p:spPr>
          <p:txBody>
            <a:bodyPr wrap="none" rtlCol="0">
              <a:spAutoFit/>
            </a:bodyPr>
            <a:lstStyle/>
            <a:p>
              <a:pPr algn="ctr"/>
              <a:r>
                <a:rPr kumimoji="1" lang="en-US" altLang="ja-JP" sz="2800" dirty="0" smtClean="0">
                  <a:solidFill>
                    <a:srgbClr val="0000FF"/>
                  </a:solidFill>
                  <a:latin typeface="+mj-ea"/>
                  <a:ea typeface="+mj-ea"/>
                  <a:cs typeface="ＤＦＰ太丸ゴシック体"/>
                </a:rPr>
                <a:t>2007</a:t>
              </a:r>
              <a:r>
                <a:rPr kumimoji="1" lang="ja-JP" altLang="en-US" sz="2800" dirty="0" smtClean="0">
                  <a:solidFill>
                    <a:srgbClr val="0000FF"/>
                  </a:solidFill>
                  <a:latin typeface="+mj-ea"/>
                  <a:ea typeface="+mj-ea"/>
                  <a:cs typeface="ＤＦＰ太丸ゴシック体"/>
                </a:rPr>
                <a:t>年以降</a:t>
              </a:r>
              <a:endParaRPr kumimoji="1" lang="ja-JP" altLang="en-US" sz="2800" dirty="0">
                <a:solidFill>
                  <a:srgbClr val="0000FF"/>
                </a:solidFill>
                <a:latin typeface="+mj-ea"/>
                <a:ea typeface="+mj-ea"/>
                <a:cs typeface="ＤＦＰ太丸ゴシック体"/>
              </a:endParaRPr>
            </a:p>
          </p:txBody>
        </p:sp>
      </p:grpSp>
      <p:sp>
        <p:nvSpPr>
          <p:cNvPr id="3" name="タイトル 2"/>
          <p:cNvSpPr>
            <a:spLocks noGrp="1"/>
          </p:cNvSpPr>
          <p:nvPr>
            <p:ph type="title"/>
          </p:nvPr>
        </p:nvSpPr>
        <p:spPr/>
        <p:txBody>
          <a:bodyPr/>
          <a:lstStyle/>
          <a:p>
            <a:r>
              <a:rPr kumimoji="1" lang="ja-JP" altLang="en-US" dirty="0" smtClean="0"/>
              <a:t>コレ一枚でわかるモバイルとウェアラブル</a:t>
            </a:r>
            <a:endParaRPr kumimoji="1" lang="ja-JP" altLang="en-US" dirty="0"/>
          </a:p>
        </p:txBody>
      </p:sp>
    </p:spTree>
    <p:extLst>
      <p:ext uri="{BB962C8B-B14F-4D97-AF65-F5344CB8AC3E}">
        <p14:creationId xmlns:p14="http://schemas.microsoft.com/office/powerpoint/2010/main" val="282213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4909866" y="1495615"/>
            <a:ext cx="679541" cy="593816"/>
          </a:xfrm>
          <a:prstGeom prst="rect">
            <a:avLst/>
          </a:prstGeom>
        </p:spPr>
      </p:pic>
      <p:pic>
        <p:nvPicPr>
          <p:cNvPr id="6" name="図 5"/>
          <p:cNvPicPr>
            <a:picLocks noChangeAspect="1"/>
          </p:cNvPicPr>
          <p:nvPr/>
        </p:nvPicPr>
        <p:blipFill>
          <a:blip r:embed="rId4">
            <a:clrChange>
              <a:clrFrom>
                <a:srgbClr val="FFFFFF"/>
              </a:clrFrom>
              <a:clrTo>
                <a:srgbClr val="FFFFFF">
                  <a:alpha val="0"/>
                </a:srgbClr>
              </a:clrTo>
            </a:clrChange>
          </a:blip>
          <a:stretch>
            <a:fillRect/>
          </a:stretch>
        </p:blipFill>
        <p:spPr>
          <a:xfrm>
            <a:off x="5857452" y="1531536"/>
            <a:ext cx="341289" cy="550466"/>
          </a:xfrm>
          <a:prstGeom prst="rect">
            <a:avLst/>
          </a:prstGeom>
        </p:spPr>
      </p:pic>
      <p:sp>
        <p:nvSpPr>
          <p:cNvPr id="10" name="正方形/長方形 9"/>
          <p:cNvSpPr/>
          <p:nvPr/>
        </p:nvSpPr>
        <p:spPr>
          <a:xfrm>
            <a:off x="1320390" y="2341353"/>
            <a:ext cx="3155812" cy="38686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パソコン</a:t>
            </a:r>
            <a:endParaRPr kumimoji="1" lang="ja-JP" altLang="en-US" sz="1600" dirty="0">
              <a:solidFill>
                <a:srgbClr val="FFFFFF"/>
              </a:solidFill>
              <a:latin typeface="ＭＳ Ｐゴシック"/>
              <a:ea typeface="ＭＳ Ｐゴシック"/>
              <a:cs typeface="ＭＳ Ｐゴシック"/>
            </a:endParaRPr>
          </a:p>
        </p:txBody>
      </p:sp>
      <p:sp>
        <p:nvSpPr>
          <p:cNvPr id="11" name="正方形/長方形 10"/>
          <p:cNvSpPr/>
          <p:nvPr/>
        </p:nvSpPr>
        <p:spPr>
          <a:xfrm>
            <a:off x="1320390" y="3507800"/>
            <a:ext cx="3155812" cy="386861"/>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使うときに電源を入れる</a:t>
            </a:r>
            <a:endParaRPr kumimoji="1" lang="ja-JP" altLang="en-US" sz="1600" dirty="0">
              <a:solidFill>
                <a:srgbClr val="FFFFFF"/>
              </a:solidFill>
              <a:latin typeface="ＭＳ Ｐゴシック"/>
              <a:ea typeface="ＭＳ Ｐゴシック"/>
              <a:cs typeface="ＭＳ Ｐゴシック"/>
            </a:endParaRPr>
          </a:p>
        </p:txBody>
      </p:sp>
      <p:sp>
        <p:nvSpPr>
          <p:cNvPr id="12" name="正方形/長方形 11"/>
          <p:cNvSpPr/>
          <p:nvPr/>
        </p:nvSpPr>
        <p:spPr>
          <a:xfrm>
            <a:off x="4636276" y="2341352"/>
            <a:ext cx="3155812" cy="386861"/>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モバイル・ウェアラブル</a:t>
            </a:r>
            <a:endParaRPr kumimoji="1" lang="ja-JP" altLang="en-US" sz="1600" dirty="0">
              <a:solidFill>
                <a:srgbClr val="FFFFFF"/>
              </a:solidFill>
              <a:latin typeface="ＭＳ Ｐゴシック"/>
              <a:ea typeface="ＭＳ Ｐゴシック"/>
              <a:cs typeface="ＭＳ Ｐゴシック"/>
            </a:endParaRPr>
          </a:p>
        </p:txBody>
      </p:sp>
      <p:sp>
        <p:nvSpPr>
          <p:cNvPr id="13" name="正方形/長方形 12"/>
          <p:cNvSpPr/>
          <p:nvPr/>
        </p:nvSpPr>
        <p:spPr>
          <a:xfrm>
            <a:off x="4636276" y="3507799"/>
            <a:ext cx="3155812" cy="386861"/>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ＭＳ Ｐゴシック"/>
                <a:ea typeface="ＭＳ Ｐゴシック"/>
                <a:cs typeface="ＭＳ Ｐゴシック"/>
              </a:rPr>
              <a:t>常に電源</a:t>
            </a:r>
            <a:r>
              <a:rPr lang="ja-JP" altLang="en-US" sz="1600" dirty="0" smtClean="0">
                <a:solidFill>
                  <a:srgbClr val="FFFFFF"/>
                </a:solidFill>
                <a:latin typeface="ＭＳ Ｐゴシック"/>
                <a:ea typeface="ＭＳ Ｐゴシック"/>
                <a:cs typeface="ＭＳ Ｐゴシック"/>
              </a:rPr>
              <a:t>が入っている</a:t>
            </a:r>
            <a:endParaRPr kumimoji="1" lang="ja-JP" altLang="en-US" sz="1600" dirty="0">
              <a:solidFill>
                <a:srgbClr val="FFFFFF"/>
              </a:solidFill>
              <a:latin typeface="ＭＳ Ｐゴシック"/>
              <a:ea typeface="ＭＳ Ｐゴシック"/>
              <a:cs typeface="ＭＳ Ｐゴシック"/>
            </a:endParaRPr>
          </a:p>
        </p:txBody>
      </p:sp>
      <p:sp>
        <p:nvSpPr>
          <p:cNvPr id="14" name="正方形/長方形 13"/>
          <p:cNvSpPr/>
          <p:nvPr/>
        </p:nvSpPr>
        <p:spPr>
          <a:xfrm>
            <a:off x="1328749" y="2935474"/>
            <a:ext cx="1501706" cy="386861"/>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移動できない</a:t>
            </a:r>
            <a:endParaRPr kumimoji="1" lang="ja-JP" altLang="en-US" sz="1600" dirty="0">
              <a:solidFill>
                <a:srgbClr val="FFFFFF"/>
              </a:solidFill>
              <a:latin typeface="ＭＳ Ｐゴシック"/>
              <a:ea typeface="ＭＳ Ｐゴシック"/>
              <a:cs typeface="ＭＳ Ｐゴシック"/>
            </a:endParaRPr>
          </a:p>
        </p:txBody>
      </p:sp>
      <p:sp>
        <p:nvSpPr>
          <p:cNvPr id="15" name="正方形/長方形 14"/>
          <p:cNvSpPr/>
          <p:nvPr/>
        </p:nvSpPr>
        <p:spPr>
          <a:xfrm>
            <a:off x="2982854" y="2935474"/>
            <a:ext cx="4808947" cy="386861"/>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移動できる</a:t>
            </a:r>
            <a:endParaRPr kumimoji="1" lang="ja-JP" altLang="en-US" sz="1600" dirty="0">
              <a:solidFill>
                <a:srgbClr val="FFFFFF"/>
              </a:solidFill>
              <a:latin typeface="ＭＳ Ｐゴシック"/>
              <a:ea typeface="ＭＳ Ｐゴシック"/>
              <a:cs typeface="ＭＳ Ｐゴシック"/>
            </a:endParaRPr>
          </a:p>
        </p:txBody>
      </p:sp>
      <p:sp>
        <p:nvSpPr>
          <p:cNvPr id="16" name="正方形/長方形 15"/>
          <p:cNvSpPr/>
          <p:nvPr/>
        </p:nvSpPr>
        <p:spPr>
          <a:xfrm>
            <a:off x="1320390" y="4076366"/>
            <a:ext cx="3155812" cy="386861"/>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使うときにネットワークに繋ぐ</a:t>
            </a:r>
            <a:endParaRPr kumimoji="1" lang="ja-JP" altLang="en-US" sz="1600" dirty="0">
              <a:solidFill>
                <a:srgbClr val="FFFFFF"/>
              </a:solidFill>
              <a:latin typeface="ＭＳ Ｐゴシック"/>
              <a:ea typeface="ＭＳ Ｐゴシック"/>
              <a:cs typeface="ＭＳ Ｐゴシック"/>
            </a:endParaRPr>
          </a:p>
        </p:txBody>
      </p:sp>
      <p:sp>
        <p:nvSpPr>
          <p:cNvPr id="17" name="正方形/長方形 16"/>
          <p:cNvSpPr/>
          <p:nvPr/>
        </p:nvSpPr>
        <p:spPr>
          <a:xfrm>
            <a:off x="4636276" y="4076365"/>
            <a:ext cx="3155812" cy="386861"/>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常にネットワークに繋がっている</a:t>
            </a:r>
            <a:endParaRPr kumimoji="1" lang="ja-JP" altLang="en-US" sz="1600" dirty="0">
              <a:solidFill>
                <a:srgbClr val="FFFFFF"/>
              </a:solidFill>
              <a:latin typeface="ＭＳ Ｐゴシック"/>
              <a:ea typeface="ＭＳ Ｐゴシック"/>
              <a:cs typeface="ＭＳ Ｐゴシック"/>
            </a:endParaRPr>
          </a:p>
        </p:txBody>
      </p:sp>
      <p:sp>
        <p:nvSpPr>
          <p:cNvPr id="18" name="正方形/長方形 17"/>
          <p:cNvSpPr/>
          <p:nvPr/>
        </p:nvSpPr>
        <p:spPr>
          <a:xfrm>
            <a:off x="1320390" y="4615627"/>
            <a:ext cx="3155812" cy="682515"/>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主なユーザーはビジネスユーザー</a:t>
            </a:r>
            <a:endParaRPr kumimoji="1" lang="en-US" altLang="ja-JP" sz="1600" dirty="0" smtClean="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a:t>
            </a:r>
            <a:r>
              <a:rPr kumimoji="1" lang="ja-JP" altLang="en-US" sz="1400" dirty="0" smtClean="0">
                <a:solidFill>
                  <a:srgbClr val="FFFFFF"/>
                </a:solidFill>
                <a:latin typeface="ＭＳ Ｐゴシック"/>
                <a:ea typeface="ＭＳ Ｐゴシック"/>
                <a:cs typeface="ＭＳ Ｐゴシック"/>
              </a:rPr>
              <a:t>使うためにある程度の知識が必要</a:t>
            </a:r>
            <a:r>
              <a:rPr kumimoji="1" lang="en-US" altLang="ja-JP" sz="1400" dirty="0" smtClean="0">
                <a:solidFill>
                  <a:srgbClr val="FFFFFF"/>
                </a:solidFill>
                <a:latin typeface="ＭＳ Ｐゴシック"/>
                <a:ea typeface="ＭＳ Ｐゴシック"/>
                <a:cs typeface="ＭＳ Ｐゴシック"/>
              </a:rPr>
              <a:t>)</a:t>
            </a:r>
            <a:endParaRPr kumimoji="1" lang="ja-JP" altLang="en-US" sz="1400" dirty="0">
              <a:solidFill>
                <a:srgbClr val="FFFFFF"/>
              </a:solidFill>
              <a:latin typeface="ＭＳ Ｐゴシック"/>
              <a:ea typeface="ＭＳ Ｐゴシック"/>
              <a:cs typeface="ＭＳ Ｐゴシック"/>
            </a:endParaRPr>
          </a:p>
        </p:txBody>
      </p:sp>
      <p:sp>
        <p:nvSpPr>
          <p:cNvPr id="19" name="正方形/長方形 18"/>
          <p:cNvSpPr/>
          <p:nvPr/>
        </p:nvSpPr>
        <p:spPr>
          <a:xfrm>
            <a:off x="4636276" y="4615626"/>
            <a:ext cx="3155812" cy="682515"/>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一般ユーザーも利用</a:t>
            </a:r>
            <a:endParaRPr lang="en-US" altLang="ja-JP" sz="1600" dirty="0" smtClean="0">
              <a:solidFill>
                <a:srgbClr val="FFFFFF"/>
              </a:solidFill>
              <a:latin typeface="ＭＳ Ｐゴシック"/>
              <a:ea typeface="ＭＳ Ｐゴシック"/>
              <a:cs typeface="ＭＳ Ｐゴシック"/>
            </a:endParaRPr>
          </a:p>
          <a:p>
            <a:pPr algn="ctr"/>
            <a:r>
              <a:rPr lang="en-US" altLang="ja-JP" sz="1400" dirty="0" smtClean="0">
                <a:solidFill>
                  <a:srgbClr val="FFFFFF"/>
                </a:solidFill>
                <a:latin typeface="ＭＳ Ｐゴシック"/>
                <a:ea typeface="ＭＳ Ｐゴシック"/>
                <a:cs typeface="ＭＳ Ｐゴシック"/>
              </a:rPr>
              <a:t>(</a:t>
            </a:r>
            <a:r>
              <a:rPr lang="ja-JP" altLang="en-US" sz="1400" dirty="0" smtClean="0">
                <a:solidFill>
                  <a:srgbClr val="FFFFFF"/>
                </a:solidFill>
                <a:latin typeface="ＭＳ Ｐゴシック"/>
                <a:ea typeface="ＭＳ Ｐゴシック"/>
                <a:cs typeface="ＭＳ Ｐゴシック"/>
              </a:rPr>
              <a:t>直感的に操作できる必要あり</a:t>
            </a:r>
            <a:r>
              <a:rPr lang="en-US" altLang="ja-JP" sz="1400" dirty="0" smtClean="0">
                <a:solidFill>
                  <a:srgbClr val="FFFFFF"/>
                </a:solidFill>
                <a:latin typeface="ＭＳ Ｐゴシック"/>
                <a:ea typeface="ＭＳ Ｐゴシック"/>
                <a:cs typeface="ＭＳ Ｐゴシック"/>
              </a:rPr>
              <a:t>)</a:t>
            </a:r>
            <a:endParaRPr kumimoji="1" lang="ja-JP" altLang="en-US" sz="1400" dirty="0">
              <a:solidFill>
                <a:srgbClr val="FFFFFF"/>
              </a:solidFill>
              <a:latin typeface="ＭＳ Ｐゴシック"/>
              <a:ea typeface="ＭＳ Ｐゴシック"/>
              <a:cs typeface="ＭＳ Ｐゴシック"/>
            </a:endParaRPr>
          </a:p>
        </p:txBody>
      </p:sp>
      <p:sp>
        <p:nvSpPr>
          <p:cNvPr id="20" name="正方形/長方形 19"/>
          <p:cNvSpPr/>
          <p:nvPr/>
        </p:nvSpPr>
        <p:spPr>
          <a:xfrm>
            <a:off x="1320390" y="5450542"/>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クラウドは必須では無い</a:t>
            </a:r>
            <a:endParaRPr kumimoji="1" lang="ja-JP" altLang="en-US" sz="1600" dirty="0">
              <a:solidFill>
                <a:srgbClr val="FFFFFF"/>
              </a:solidFill>
              <a:latin typeface="ＭＳ Ｐゴシック"/>
              <a:ea typeface="ＭＳ Ｐゴシック"/>
              <a:cs typeface="ＭＳ Ｐゴシック"/>
            </a:endParaRPr>
          </a:p>
        </p:txBody>
      </p:sp>
      <p:sp>
        <p:nvSpPr>
          <p:cNvPr id="21" name="正方形/長方形 20"/>
          <p:cNvSpPr/>
          <p:nvPr/>
        </p:nvSpPr>
        <p:spPr>
          <a:xfrm>
            <a:off x="4636276" y="5450541"/>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クラウドとの連携が前提</a:t>
            </a:r>
            <a:endParaRPr kumimoji="1" lang="ja-JP" altLang="en-US" sz="1600" dirty="0">
              <a:solidFill>
                <a:srgbClr val="FFFFFF"/>
              </a:solidFill>
              <a:latin typeface="ＭＳ Ｐゴシック"/>
              <a:ea typeface="ＭＳ Ｐゴシック"/>
              <a:cs typeface="ＭＳ Ｐゴシック"/>
            </a:endParaRPr>
          </a:p>
        </p:txBody>
      </p:sp>
      <p:grpSp>
        <p:nvGrpSpPr>
          <p:cNvPr id="28" name="図形グループ 27"/>
          <p:cNvGrpSpPr/>
          <p:nvPr/>
        </p:nvGrpSpPr>
        <p:grpSpPr>
          <a:xfrm>
            <a:off x="7151398" y="1757571"/>
            <a:ext cx="441102" cy="177800"/>
            <a:chOff x="4715098" y="3962400"/>
            <a:chExt cx="441102" cy="177800"/>
          </a:xfrm>
        </p:grpSpPr>
        <p:sp>
          <p:nvSpPr>
            <p:cNvPr id="29" name="角丸四角形 28"/>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2" name="図形グループ 31"/>
          <p:cNvGrpSpPr/>
          <p:nvPr/>
        </p:nvGrpSpPr>
        <p:grpSpPr>
          <a:xfrm>
            <a:off x="1740769" y="1348672"/>
            <a:ext cx="960184" cy="932098"/>
            <a:chOff x="1084515" y="4732057"/>
            <a:chExt cx="960184" cy="932098"/>
          </a:xfrm>
        </p:grpSpPr>
        <p:grpSp>
          <p:nvGrpSpPr>
            <p:cNvPr id="33" name="図形グループ 32"/>
            <p:cNvGrpSpPr/>
            <p:nvPr/>
          </p:nvGrpSpPr>
          <p:grpSpPr>
            <a:xfrm>
              <a:off x="1084515" y="4879904"/>
              <a:ext cx="681672" cy="784251"/>
              <a:chOff x="2405315" y="4754508"/>
              <a:chExt cx="681672" cy="784251"/>
            </a:xfrm>
          </p:grpSpPr>
          <p:pic>
            <p:nvPicPr>
              <p:cNvPr id="38" name="図 37"/>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39" name="正方形/長方形 38"/>
              <p:cNvSpPr/>
              <p:nvPr/>
            </p:nvSpPr>
            <p:spPr>
              <a:xfrm>
                <a:off x="2405315" y="4754508"/>
                <a:ext cx="681672" cy="566792"/>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35" name="台形 34"/>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角丸四角形 35"/>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3214254" y="1349613"/>
            <a:ext cx="685680" cy="766399"/>
            <a:chOff x="2381979" y="4922695"/>
            <a:chExt cx="685680" cy="766399"/>
          </a:xfrm>
        </p:grpSpPr>
        <p:pic>
          <p:nvPicPr>
            <p:cNvPr id="40" name="図 39"/>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41" name="角丸四角形 40"/>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 name="タイトル 2"/>
          <p:cNvSpPr>
            <a:spLocks noGrp="1"/>
          </p:cNvSpPr>
          <p:nvPr>
            <p:ph type="title"/>
          </p:nvPr>
        </p:nvSpPr>
        <p:spPr/>
        <p:txBody>
          <a:bodyPr/>
          <a:lstStyle/>
          <a:p>
            <a:r>
              <a:rPr lang="ja-JP" altLang="ja-JP" dirty="0"/>
              <a:t>パソコンとモバイルデバイスの</a:t>
            </a:r>
            <a:r>
              <a:rPr lang="ja-JP" altLang="ja-JP" dirty="0" smtClean="0"/>
              <a:t>違い</a:t>
            </a:r>
            <a:endParaRPr kumimoji="1" lang="ja-JP" altLang="en-US" dirty="0"/>
          </a:p>
        </p:txBody>
      </p:sp>
      <p:grpSp>
        <p:nvGrpSpPr>
          <p:cNvPr id="42" name="図形グループ 23"/>
          <p:cNvGrpSpPr/>
          <p:nvPr/>
        </p:nvGrpSpPr>
        <p:grpSpPr>
          <a:xfrm>
            <a:off x="6585530" y="1573208"/>
            <a:ext cx="190500" cy="461296"/>
            <a:chOff x="5114925" y="4960817"/>
            <a:chExt cx="190500" cy="385884"/>
          </a:xfrm>
        </p:grpSpPr>
        <p:sp>
          <p:nvSpPr>
            <p:cNvPr id="43" name="正方形/長方形 42"/>
            <p:cNvSpPr/>
            <p:nvPr/>
          </p:nvSpPr>
          <p:spPr>
            <a:xfrm>
              <a:off x="5156200" y="4960817"/>
              <a:ext cx="107950" cy="385884"/>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角丸四角形 43"/>
            <p:cNvSpPr/>
            <p:nvPr/>
          </p:nvSpPr>
          <p:spPr>
            <a:xfrm>
              <a:off x="5114925" y="5076201"/>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4659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1+#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200" dirty="0" smtClean="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4047</TotalTime>
  <Words>11586</Words>
  <Application>Microsoft Macintosh PowerPoint</Application>
  <PresentationFormat>画面に合わせる (4:3)</PresentationFormat>
  <Paragraphs>936</Paragraphs>
  <Slides>47</Slides>
  <Notes>45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47</vt:i4>
      </vt:variant>
    </vt:vector>
  </HeadingPairs>
  <TitlesOfParts>
    <vt:vector size="57" baseType="lpstr">
      <vt:lpstr>Arial</vt:lpstr>
      <vt:lpstr>Arial Black</vt:lpstr>
      <vt:lpstr>Calibri</vt:lpstr>
      <vt:lpstr>Century Gothic</vt:lpstr>
      <vt:lpstr>ＤＦＰ太丸ゴシック体</vt:lpstr>
      <vt:lpstr>HGP創英角ｺﾞｼｯｸUB</vt:lpstr>
      <vt:lpstr>HG丸ｺﾞｼｯｸM-PRO</vt:lpstr>
      <vt:lpstr>ＭＳ Ｐゴシック</vt:lpstr>
      <vt:lpstr>Wingdings</vt:lpstr>
      <vt:lpstr>NC標準テンプレート</vt:lpstr>
      <vt:lpstr>PowerPoint プレゼンテーション</vt:lpstr>
      <vt:lpstr>パソコン出荷が半減</vt:lpstr>
      <vt:lpstr>デバイスはPCからモバイルデバイスへ</vt:lpstr>
      <vt:lpstr>接続形態から見たクライアント</vt:lpstr>
      <vt:lpstr>利用ユーザーから見たクライアント</vt:lpstr>
      <vt:lpstr>クラウド・コンピューティングの起源とGoogleの定義</vt:lpstr>
      <vt:lpstr>クライアントをモバイルに変えた3つの要因</vt:lpstr>
      <vt:lpstr>コレ一枚でわかるモバイルとウェアラブル</vt:lpstr>
      <vt:lpstr>パソコンとモバイルデバイスの違い</vt:lpstr>
      <vt:lpstr>モバイルファースト・モバイルシフトの波</vt:lpstr>
      <vt:lpstr>モバイルデバイスが変えたIT利用シーン</vt:lpstr>
      <vt:lpstr>ユーザーからの簡便な情報発信と共有</vt:lpstr>
      <vt:lpstr>PowerPoint プレゼンテーション</vt:lpstr>
      <vt:lpstr>クラウドへの移行＝新しいクライアントへの移行</vt:lpstr>
      <vt:lpstr>クライアント・プラットフォーム</vt:lpstr>
      <vt:lpstr>サーバーとクライアントの関係の変遷</vt:lpstr>
      <vt:lpstr>Ajaxの登場</vt:lpstr>
      <vt:lpstr>Web2.0 (2005年頃)</vt:lpstr>
      <vt:lpstr>Ajax (エイジャックス) とは</vt:lpstr>
      <vt:lpstr>昔の地図サイト</vt:lpstr>
      <vt:lpstr>Ajax を使った地図サイト</vt:lpstr>
      <vt:lpstr>Ajax の意義</vt:lpstr>
      <vt:lpstr>ブラウザーの進化とAjax</vt:lpstr>
      <vt:lpstr>IE9のJavaScriptはIE6と比較して70倍速い</vt:lpstr>
      <vt:lpstr>PowerPoint プレゼンテーション</vt:lpstr>
      <vt:lpstr>AjaxからHTML5へ</vt:lpstr>
      <vt:lpstr>HTMLの歴史と現状</vt:lpstr>
      <vt:lpstr>HTML5（１）</vt:lpstr>
      <vt:lpstr>HTML5（２）</vt:lpstr>
      <vt:lpstr>PowerPoint プレゼンテーション</vt:lpstr>
      <vt:lpstr>Webアプリとネイティブアプリ</vt:lpstr>
      <vt:lpstr>各社が目指すクライアントプラットフォーム</vt:lpstr>
      <vt:lpstr>各社が目指すクライアントプラットフォーム</vt:lpstr>
      <vt:lpstr>PowerPoint プレゼンテーション</vt:lpstr>
      <vt:lpstr>ウェアラブル・デバイスの登場</vt:lpstr>
      <vt:lpstr>同時進行するIoTへの動き</vt:lpstr>
      <vt:lpstr>ウェアラブルデバイスの進化</vt:lpstr>
      <vt:lpstr>ウェアラブル・デバイスの種類と使われ方</vt:lpstr>
      <vt:lpstr>医療・健康分野での活用</vt:lpstr>
      <vt:lpstr>AppleのHealthKit</vt:lpstr>
      <vt:lpstr>モバイル・ウェアラブルとクラウドとの関係</vt:lpstr>
      <vt:lpstr>PowerPoint プレゼンテーション</vt:lpstr>
      <vt:lpstr>Chromebook</vt:lpstr>
      <vt:lpstr>モバイルのPC化 vs. PCのモバイル化</vt:lpstr>
      <vt:lpstr>PowerPoint プレゼンテーション</vt:lpstr>
      <vt:lpstr>Microsoft Edge</vt:lpstr>
      <vt:lpstr>ブラウザの系譜</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347</cp:revision>
  <dcterms:created xsi:type="dcterms:W3CDTF">2014-04-30T01:58:06Z</dcterms:created>
  <dcterms:modified xsi:type="dcterms:W3CDTF">2015-10-14T07:46:30Z</dcterms:modified>
</cp:coreProperties>
</file>