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717" r:id="rId2"/>
    <p:sldId id="741" r:id="rId3"/>
    <p:sldId id="739" r:id="rId4"/>
    <p:sldId id="740" r:id="rId5"/>
    <p:sldId id="730" r:id="rId6"/>
    <p:sldId id="731" r:id="rId7"/>
    <p:sldId id="732" r:id="rId8"/>
    <p:sldId id="733" r:id="rId9"/>
    <p:sldId id="734" r:id="rId10"/>
    <p:sldId id="735" r:id="rId11"/>
    <p:sldId id="736" r:id="rId12"/>
    <p:sldId id="737"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6AF"/>
    <a:srgbClr val="FF6666"/>
    <a:srgbClr val="66FFCC"/>
    <a:srgbClr val="66FF66"/>
    <a:srgbClr val="FF66FF"/>
    <a:srgbClr val="FFFBD2"/>
    <a:srgbClr val="CC0000"/>
    <a:srgbClr val="33AC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p:restoredTop sz="94154" autoAdjust="0"/>
  </p:normalViewPr>
  <p:slideViewPr>
    <p:cSldViewPr snapToGrid="0" snapToObjects="1" showGuides="1">
      <p:cViewPr varScale="1">
        <p:scale>
          <a:sx n="92" d="100"/>
          <a:sy n="92" d="100"/>
        </p:scale>
        <p:origin x="1552" y="176"/>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2015/11/10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2015/11/10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 Id="rId3"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5" Type="http://schemas.openxmlformats.org/officeDocument/2006/relationships/image" Target="../media/image10.jpg"/><Relationship Id="rId6" Type="http://schemas.openxmlformats.org/officeDocument/2006/relationships/image" Target="../media/image14.jp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メイリオ"/>
                <a:ea typeface="メイリオ"/>
                <a:cs typeface="メイリオ"/>
              </a:rPr>
              <a:t>ストレージの最新動向</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20</a:t>
            </a:r>
            <a:r>
              <a:rPr kumimoji="1" lang="ja-JP" altLang="en-US" dirty="0" smtClean="0"/>
              <a:t>期</a:t>
            </a:r>
            <a:endParaRPr kumimoji="1" lang="en-US" altLang="ja-JP" dirty="0" smtClean="0"/>
          </a:p>
          <a:p>
            <a:endParaRPr kumimoji="1" lang="en-US" altLang="ja-JP" dirty="0" smtClean="0"/>
          </a:p>
          <a:p>
            <a:r>
              <a:rPr kumimoji="1" lang="en-US" altLang="ja-JP" dirty="0" smtClean="0"/>
              <a:t>2015</a:t>
            </a:r>
            <a:r>
              <a:rPr kumimoji="1" lang="ja-JP" altLang="en-US" dirty="0" smtClean="0"/>
              <a:t>年</a:t>
            </a:r>
            <a:r>
              <a:rPr lang="en-US" altLang="ja-JP" dirty="0" smtClean="0"/>
              <a:t>11</a:t>
            </a:r>
            <a:r>
              <a:rPr kumimoji="1" lang="ja-JP" altLang="en-US" dirty="0" smtClean="0"/>
              <a:t>月</a:t>
            </a:r>
            <a:r>
              <a:rPr lang="en-US" altLang="ja-JP" dirty="0" smtClean="0"/>
              <a:t>10</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gd name="adj" fmla="val 0"/>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0"/>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038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stCxn id="3" idx="4"/>
            <a:endCxn id="26" idx="3"/>
          </p:cNvCxnSpPr>
          <p:nvPr/>
        </p:nvCxnSpPr>
        <p:spPr bwMode="auto">
          <a:xfrm flipH="1" flipV="1">
            <a:off x="4572000" y="2672916"/>
            <a:ext cx="1" cy="3276364"/>
          </a:xfrm>
          <a:prstGeom prst="curvedConnector3">
            <a:avLst>
              <a:gd name="adj1" fmla="val -22860000000"/>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stCxn id="293" idx="2"/>
            <a:endCxn id="26" idx="1"/>
          </p:cNvCxnSpPr>
          <p:nvPr/>
        </p:nvCxnSpPr>
        <p:spPr bwMode="auto">
          <a:xfrm rot="10800000">
            <a:off x="1547665" y="2672916"/>
            <a:ext cx="1" cy="3276364"/>
          </a:xfrm>
          <a:prstGeom prst="curvedConnector3">
            <a:avLst>
              <a:gd name="adj1" fmla="val 22860100000"/>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a:solidFill>
            <a:srgbClr val="FF6666"/>
          </a:solidFill>
        </p:grpSpPr>
        <p:sp>
          <p:nvSpPr>
            <p:cNvPr id="313" name="角丸四角形 312"/>
            <p:cNvSpPr/>
            <p:nvPr/>
          </p:nvSpPr>
          <p:spPr bwMode="auto">
            <a:xfrm>
              <a:off x="5076055" y="1268760"/>
              <a:ext cx="3528392" cy="2808312"/>
            </a:xfrm>
            <a:prstGeom prst="roundRect">
              <a:avLst>
                <a:gd name="adj" fmla="val 0"/>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 SAP HANA, IBM </a:t>
              </a:r>
              <a:r>
                <a:rPr kumimoji="1" lang="en-US" altLang="ja-JP" sz="1800" dirty="0" err="1" smtClean="0">
                  <a:solidFill>
                    <a:srgbClr val="FFFFFF"/>
                  </a:solidFill>
                  <a:effectLst/>
                </a:rPr>
                <a:t>solidDB</a:t>
              </a:r>
              <a:endParaRPr kumimoji="1" lang="ja-JP" altLang="en-US" sz="1800" dirty="0" smtClean="0">
                <a:solidFill>
                  <a:srgbClr val="FFFFFF"/>
                </a:solidFill>
                <a:effectLst/>
              </a:endParaRPr>
            </a:p>
            <a:p>
              <a:pPr algn="ctr"/>
              <a:r>
                <a:rPr kumimoji="1" lang="en-US" altLang="ja-JP" sz="1800" dirty="0" smtClean="0">
                  <a:solidFill>
                    <a:srgbClr val="FFFFFF"/>
                  </a:solidFill>
                  <a:effectLst/>
                </a:rPr>
                <a:t>Oracle </a:t>
              </a:r>
              <a:r>
                <a:rPr kumimoji="1" lang="en-US" altLang="ja-JP" sz="1800" dirty="0" err="1" smtClean="0">
                  <a:solidFill>
                    <a:srgbClr val="FFFFFF"/>
                  </a:solidFill>
                  <a:effectLst/>
                </a:rPr>
                <a:t>TimeTen</a:t>
              </a:r>
              <a:r>
                <a:rPr kumimoji="1" lang="en-US" altLang="ja-JP" sz="1800" dirty="0" smtClean="0">
                  <a:solidFill>
                    <a:srgbClr val="FFFFFF"/>
                  </a:solidFill>
                  <a:effectLst/>
                </a:rPr>
                <a:t>, </a:t>
              </a:r>
              <a:r>
                <a:rPr kumimoji="1" lang="en-US" altLang="ja-JP" sz="1800" dirty="0" err="1" smtClean="0">
                  <a:solidFill>
                    <a:srgbClr val="FFFFFF"/>
                  </a:solidFill>
                  <a:effectLst/>
                </a:rPr>
                <a:t>Altibase</a:t>
              </a:r>
              <a:endParaRPr kumimoji="1" lang="en-US" altLang="ja-JP" sz="1800" dirty="0" smtClean="0">
                <a:solidFill>
                  <a:srgbClr val="FFFFFF"/>
                </a:solidFill>
                <a:effectLst/>
              </a:endParaRPr>
            </a:p>
            <a:p>
              <a:pPr algn="ctr"/>
              <a:r>
                <a:rPr kumimoji="1" lang="ja-JP" altLang="en-US" sz="1800" dirty="0" smtClean="0">
                  <a:solidFill>
                    <a:srgbClr val="FFFFFF"/>
                  </a:solidFill>
                  <a:effectLst/>
                </a:rPr>
                <a:t>・・・</a:t>
              </a:r>
              <a:r>
                <a:rPr kumimoji="1" lang="en-US" altLang="ja-JP" sz="1800" dirty="0" smtClean="0">
                  <a:solidFill>
                    <a:srgbClr val="FFFFFF"/>
                  </a:solidFill>
                  <a:effectLst/>
                </a:rPr>
                <a:t> </a:t>
              </a:r>
              <a:endParaRPr kumimoji="1" lang="ja-JP" altLang="en-US" sz="1800" dirty="0" smtClean="0">
                <a:solidFill>
                  <a:srgbClr val="FFFFFF"/>
                </a:solidFill>
                <a:effectLst/>
              </a:endParaRPr>
            </a:p>
          </p:txBody>
        </p:sp>
        <p:sp>
          <p:nvSpPr>
            <p:cNvPr id="307" name="テキスト ボックス 306"/>
            <p:cNvSpPr txBox="1"/>
            <p:nvPr/>
          </p:nvSpPr>
          <p:spPr>
            <a:xfrm>
              <a:off x="5076056" y="1628800"/>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DRAM</a:t>
              </a:r>
              <a:r>
                <a:rPr kumimoji="1" lang="ja-JP" altLang="en-US" sz="1800" dirty="0" smtClean="0">
                  <a:solidFill>
                    <a:srgbClr val="FFFFFF"/>
                  </a:solidFill>
                  <a:effectLst/>
                </a:rPr>
                <a:t>などの揮発性メモリーの</a:t>
              </a:r>
            </a:p>
            <a:p>
              <a:pPr algn="ctr"/>
              <a:r>
                <a:rPr kumimoji="1" lang="ja-JP" altLang="en-US" sz="1800" dirty="0" smtClean="0">
                  <a:solidFill>
                    <a:srgbClr val="FFFFFF"/>
                  </a:solidFill>
                  <a:effectLst/>
                </a:rPr>
                <a:t>一次記憶</a:t>
              </a:r>
              <a:r>
                <a:rPr lang="ja-JP" altLang="ja-JP" sz="1800" dirty="0" smtClean="0">
                  <a:solidFill>
                    <a:srgbClr val="FFFFFF"/>
                  </a:solidFill>
                  <a:effectLst/>
                </a:rPr>
                <a:t>（</a:t>
              </a:r>
              <a:r>
                <a:rPr lang="ja-JP" altLang="en-US" sz="1800" dirty="0" smtClean="0">
                  <a:solidFill>
                    <a:srgbClr val="FFFFFF"/>
                  </a:solidFill>
                  <a:effectLst/>
                </a:rPr>
                <a:t>主記憶装置）に</a:t>
              </a:r>
              <a:endParaRPr lang="en-US" altLang="ja-JP" sz="1800" dirty="0" smtClean="0">
                <a:solidFill>
                  <a:srgbClr val="FFFFFF"/>
                </a:solidFill>
                <a:effectLst/>
              </a:endParaRPr>
            </a:p>
            <a:p>
              <a:pPr algn="ctr"/>
              <a:r>
                <a:rPr lang="ja-JP" altLang="en-US" sz="1800" dirty="0" smtClean="0">
                  <a:solidFill>
                    <a:srgbClr val="FFFFFF"/>
                  </a:solidFill>
                  <a:effectLst/>
                </a:rPr>
                <a:t>データを保持・処理</a:t>
              </a:r>
              <a:endParaRPr kumimoji="1" lang="ja-JP" altLang="en-US" sz="1800" dirty="0">
                <a:solidFill>
                  <a:srgbClr val="FFFFFF"/>
                </a:solidFill>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7794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gd name="adj" fmla="val 0"/>
            </a:avLst>
          </a:prstGeom>
          <a:solidFill>
            <a:srgbClr val="FF6666"/>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81794" y="5312241"/>
            <a:ext cx="2119753" cy="276999"/>
            <a:chOff x="6581794" y="5312241"/>
            <a:chExt cx="2119753" cy="276999"/>
          </a:xfrm>
        </p:grpSpPr>
        <p:pic>
          <p:nvPicPr>
            <p:cNvPr id="16" name="図 15"/>
            <p:cNvPicPr>
              <a:picLocks noChangeAspect="1"/>
            </p:cNvPicPr>
            <p:nvPr/>
          </p:nvPicPr>
          <p:blipFill>
            <a:blip r:embed="rId2"/>
            <a:stretch>
              <a:fillRect/>
            </a:stretch>
          </p:blipFill>
          <p:spPr>
            <a:xfrm>
              <a:off x="6581794" y="5380499"/>
              <a:ext cx="913032" cy="188532"/>
            </a:xfrm>
            <a:prstGeom prst="rect">
              <a:avLst/>
            </a:prstGeom>
          </p:spPr>
        </p:pic>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3"/>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3"/>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rPr>
              <a:t>分析・レポーティング処理</a:t>
            </a:r>
            <a:endParaRPr kumimoji="1" lang="en-US" altLang="ja-JP" sz="1200" dirty="0" smtClean="0">
              <a:solidFill>
                <a:schemeClr val="bg1"/>
              </a:solidFill>
              <a:effectLst/>
            </a:endParaRPr>
          </a:p>
          <a:p>
            <a:pPr algn="ctr"/>
            <a:r>
              <a:rPr lang="en-US" altLang="ja-JP" sz="2000" dirty="0" smtClean="0">
                <a:solidFill>
                  <a:schemeClr val="bg1"/>
                </a:solidFill>
                <a:effectLst/>
              </a:rPr>
              <a:t>OLAP</a:t>
            </a:r>
          </a:p>
          <a:p>
            <a:pPr algn="ctr"/>
            <a:r>
              <a:rPr lang="en-US" altLang="ja-JP" sz="800" dirty="0" smtClean="0">
                <a:solidFill>
                  <a:schemeClr val="bg1"/>
                </a:solidFill>
                <a:effectLst/>
              </a:rPr>
              <a:t>(Online Analytic Processing)</a:t>
            </a:r>
          </a:p>
          <a:p>
            <a:pPr algn="ctr"/>
            <a:r>
              <a:rPr lang="ja-JP" altLang="en-US" sz="1000" dirty="0" smtClean="0">
                <a:solidFill>
                  <a:schemeClr val="bg1"/>
                </a:solidFill>
                <a:effectLst/>
              </a:rPr>
              <a:t>大量にデータを検索</a:t>
            </a:r>
            <a:r>
              <a:rPr kumimoji="1" lang="ja-JP" altLang="en-US" sz="1000" dirty="0" smtClean="0">
                <a:solidFill>
                  <a:schemeClr val="bg1"/>
                </a:solidFill>
                <a:effectLst/>
              </a:rPr>
              <a:t>・集計</a:t>
            </a:r>
            <a:endParaRPr kumimoji="1" lang="ja-JP" altLang="en-US" sz="1000" dirty="0">
              <a:solidFill>
                <a:schemeClr val="bg1"/>
              </a:solidFill>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950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3148173" y="938103"/>
            <a:ext cx="2138424" cy="12942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5581713" y="951497"/>
            <a:ext cx="2807497" cy="129420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57178" y="947379"/>
            <a:ext cx="2138424" cy="12942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柱 48"/>
          <p:cNvSpPr/>
          <p:nvPr/>
        </p:nvSpPr>
        <p:spPr>
          <a:xfrm>
            <a:off x="754788" y="4321936"/>
            <a:ext cx="7634421" cy="1153105"/>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Data Lake</a:t>
            </a:r>
            <a:endParaRPr kumimoji="1" lang="ja-JP" altLang="en-US" sz="24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非構造化データ／オブジェクトストア</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データ量の爆発的増大</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5" name="正方形/長方形 4"/>
          <p:cNvSpPr/>
          <p:nvPr/>
        </p:nvSpPr>
        <p:spPr>
          <a:xfrm>
            <a:off x="1656973" y="154478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345994" y="148076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22656" y="141674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柱 7"/>
          <p:cNvSpPr/>
          <p:nvPr/>
        </p:nvSpPr>
        <p:spPr>
          <a:xfrm>
            <a:off x="2118294" y="2387540"/>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円柱 23"/>
          <p:cNvSpPr/>
          <p:nvPr/>
        </p:nvSpPr>
        <p:spPr>
          <a:xfrm>
            <a:off x="1570476" y="2387541"/>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 name="円柱 25"/>
          <p:cNvSpPr/>
          <p:nvPr/>
        </p:nvSpPr>
        <p:spPr>
          <a:xfrm>
            <a:off x="1022658" y="2390539"/>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0" name="直線矢印コネクタ 29"/>
          <p:cNvCxnSpPr>
            <a:endCxn id="26" idx="1"/>
          </p:cNvCxnSpPr>
          <p:nvPr/>
        </p:nvCxnSpPr>
        <p:spPr>
          <a:xfrm>
            <a:off x="1290387" y="2007043"/>
            <a:ext cx="1" cy="383496"/>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6" idx="2"/>
            <a:endCxn id="24" idx="1"/>
          </p:cNvCxnSpPr>
          <p:nvPr/>
        </p:nvCxnSpPr>
        <p:spPr>
          <a:xfrm flipH="1">
            <a:off x="1838206" y="2071063"/>
            <a:ext cx="6178" cy="316478"/>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2386023" y="2135083"/>
            <a:ext cx="2058" cy="26897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1022657" y="3309494"/>
            <a:ext cx="1631095" cy="7661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ETL</a:t>
            </a:r>
          </a:p>
          <a:p>
            <a:pPr algn="ctr"/>
            <a:r>
              <a:rPr kumimoji="1" lang="ja-JP" altLang="en-US" sz="1200" dirty="0" smtClean="0">
                <a:solidFill>
                  <a:srgbClr val="FFFFFF"/>
                </a:solidFill>
                <a:latin typeface="Meiryo" charset="-128"/>
                <a:ea typeface="Meiryo" charset="-128"/>
                <a:cs typeface="Meiryo" charset="-128"/>
              </a:rPr>
              <a:t>解析に必要なデータ</a:t>
            </a:r>
          </a:p>
          <a:p>
            <a:pPr algn="ctr"/>
            <a:r>
              <a:rPr kumimoji="1" lang="ja-JP" altLang="en-US" sz="1200" dirty="0" smtClean="0">
                <a:solidFill>
                  <a:srgbClr val="FFFFFF"/>
                </a:solidFill>
                <a:latin typeface="Meiryo" charset="-128"/>
                <a:ea typeface="Meiryo" charset="-128"/>
                <a:cs typeface="Meiryo" charset="-128"/>
              </a:rPr>
              <a:t>を選別・抽出</a:t>
            </a:r>
            <a:endParaRPr kumimoji="1" lang="ja-JP" altLang="en-US" sz="1200" dirty="0">
              <a:solidFill>
                <a:srgbClr val="FFFFFF"/>
              </a:solidFill>
              <a:latin typeface="Meiryo" charset="-128"/>
              <a:ea typeface="Meiryo" charset="-128"/>
              <a:cs typeface="Meiryo" charset="-128"/>
            </a:endParaRPr>
          </a:p>
        </p:txBody>
      </p:sp>
      <p:sp>
        <p:nvSpPr>
          <p:cNvPr id="38" name="円柱 37"/>
          <p:cNvSpPr/>
          <p:nvPr/>
        </p:nvSpPr>
        <p:spPr>
          <a:xfrm>
            <a:off x="1022658" y="4652116"/>
            <a:ext cx="1631094" cy="675105"/>
          </a:xfrm>
          <a:prstGeom prst="can">
            <a:avLst/>
          </a:prstGeom>
          <a:solidFill>
            <a:srgbClr val="33ACBD"/>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DWH</a:t>
            </a:r>
          </a:p>
          <a:p>
            <a:pPr algn="ctr"/>
            <a:r>
              <a:rPr kumimoji="1" lang="en-US" altLang="ja-JP" sz="1000" dirty="0" smtClean="0">
                <a:solidFill>
                  <a:srgbClr val="FFFFFF"/>
                </a:solidFill>
                <a:latin typeface="Meiryo" charset="-128"/>
                <a:ea typeface="Meiryo" charset="-128"/>
                <a:cs typeface="Meiryo" charset="-128"/>
              </a:rPr>
              <a:t>Data</a:t>
            </a:r>
            <a:r>
              <a:rPr lang="en-US" altLang="ja-JP" sz="1000" dirty="0">
                <a:solidFill>
                  <a:srgbClr val="FFFFFF"/>
                </a:solidFill>
                <a:latin typeface="Meiryo" charset="-128"/>
                <a:ea typeface="Meiryo" charset="-128"/>
                <a:cs typeface="Meiryo" charset="-128"/>
              </a:rPr>
              <a:t> </a:t>
            </a:r>
            <a:r>
              <a:rPr kumimoji="1" lang="en-US" altLang="ja-JP" sz="1000" dirty="0" err="1" smtClean="0">
                <a:solidFill>
                  <a:srgbClr val="FFFFFF"/>
                </a:solidFill>
                <a:latin typeface="Meiryo" charset="-128"/>
                <a:ea typeface="Meiryo" charset="-128"/>
                <a:cs typeface="Meiryo" charset="-128"/>
              </a:rPr>
              <a:t>Warehous</a:t>
            </a:r>
            <a:endParaRPr kumimoji="1" lang="ja-JP" altLang="en-US" sz="1000" dirty="0">
              <a:solidFill>
                <a:srgbClr val="FFFFFF"/>
              </a:solidFill>
              <a:latin typeface="Meiryo" charset="-128"/>
              <a:ea typeface="Meiryo" charset="-128"/>
              <a:cs typeface="Meiryo" charset="-128"/>
            </a:endParaRPr>
          </a:p>
        </p:txBody>
      </p:sp>
      <p:cxnSp>
        <p:nvCxnSpPr>
          <p:cNvPr id="39" name="直線矢印コネクタ 38"/>
          <p:cNvCxnSpPr>
            <a:stCxn id="37" idx="2"/>
            <a:endCxn id="38" idx="1"/>
          </p:cNvCxnSpPr>
          <p:nvPr/>
        </p:nvCxnSpPr>
        <p:spPr>
          <a:xfrm>
            <a:off x="1838205" y="4075613"/>
            <a:ext cx="0" cy="57650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24" idx="3"/>
            <a:endCxn id="37" idx="0"/>
          </p:cNvCxnSpPr>
          <p:nvPr/>
        </p:nvCxnSpPr>
        <p:spPr>
          <a:xfrm flipH="1">
            <a:off x="1838205" y="2923000"/>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pic>
        <p:nvPicPr>
          <p:cNvPr id="51" name="図 50"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5383" y="1461982"/>
            <a:ext cx="792088" cy="543647"/>
          </a:xfrm>
          <a:prstGeom prst="rect">
            <a:avLst/>
          </a:prstGeom>
        </p:spPr>
      </p:pic>
      <p:grpSp>
        <p:nvGrpSpPr>
          <p:cNvPr id="56" name="図形グループ 55"/>
          <p:cNvGrpSpPr/>
          <p:nvPr/>
        </p:nvGrpSpPr>
        <p:grpSpPr>
          <a:xfrm>
            <a:off x="6784522" y="1433679"/>
            <a:ext cx="499492" cy="545661"/>
            <a:chOff x="6372200" y="5494210"/>
            <a:chExt cx="499492" cy="545661"/>
          </a:xfrm>
        </p:grpSpPr>
        <p:sp>
          <p:nvSpPr>
            <p:cNvPr id="57" name="角丸四角形 56"/>
            <p:cNvSpPr/>
            <p:nvPr/>
          </p:nvSpPr>
          <p:spPr>
            <a:xfrm>
              <a:off x="6372200" y="549421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459736" y="5554842"/>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角丸四角形 58"/>
            <p:cNvSpPr/>
            <p:nvPr/>
          </p:nvSpPr>
          <p:spPr>
            <a:xfrm>
              <a:off x="6516216" y="5622525"/>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7416551" y="1416745"/>
            <a:ext cx="661093" cy="584299"/>
            <a:chOff x="7511307" y="5626752"/>
            <a:chExt cx="499492" cy="445407"/>
          </a:xfrm>
        </p:grpSpPr>
        <p:sp>
          <p:nvSpPr>
            <p:cNvPr id="61" name="台形 60"/>
            <p:cNvSpPr/>
            <p:nvPr/>
          </p:nvSpPr>
          <p:spPr>
            <a:xfrm>
              <a:off x="7651007" y="5973287"/>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角丸四角形 61"/>
            <p:cNvSpPr/>
            <p:nvPr/>
          </p:nvSpPr>
          <p:spPr>
            <a:xfrm>
              <a:off x="7511307" y="5626752"/>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角丸四角形 62"/>
            <p:cNvSpPr/>
            <p:nvPr/>
          </p:nvSpPr>
          <p:spPr>
            <a:xfrm>
              <a:off x="7562107" y="5672301"/>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6" name="正方形/長方形 65"/>
          <p:cNvSpPr/>
          <p:nvPr/>
        </p:nvSpPr>
        <p:spPr>
          <a:xfrm>
            <a:off x="4032505" y="154478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3721526" y="148076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p:cNvSpPr/>
          <p:nvPr/>
        </p:nvSpPr>
        <p:spPr>
          <a:xfrm>
            <a:off x="3398188" y="141674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柱 68"/>
          <p:cNvSpPr/>
          <p:nvPr/>
        </p:nvSpPr>
        <p:spPr>
          <a:xfrm>
            <a:off x="4493826" y="2387540"/>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0" name="円柱 69"/>
          <p:cNvSpPr/>
          <p:nvPr/>
        </p:nvSpPr>
        <p:spPr>
          <a:xfrm>
            <a:off x="3946008" y="2387541"/>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円柱 70"/>
          <p:cNvSpPr/>
          <p:nvPr/>
        </p:nvSpPr>
        <p:spPr>
          <a:xfrm>
            <a:off x="3398190" y="2390539"/>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72" name="直線矢印コネクタ 71"/>
          <p:cNvCxnSpPr>
            <a:endCxn id="71" idx="1"/>
          </p:cNvCxnSpPr>
          <p:nvPr/>
        </p:nvCxnSpPr>
        <p:spPr>
          <a:xfrm>
            <a:off x="3665919" y="2007043"/>
            <a:ext cx="1" cy="383496"/>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67" idx="2"/>
            <a:endCxn id="70" idx="1"/>
          </p:cNvCxnSpPr>
          <p:nvPr/>
        </p:nvCxnSpPr>
        <p:spPr>
          <a:xfrm flipH="1">
            <a:off x="4213738" y="2071063"/>
            <a:ext cx="6178" cy="31647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p:nvPr/>
        </p:nvCxnSpPr>
        <p:spPr>
          <a:xfrm>
            <a:off x="4761555" y="2135083"/>
            <a:ext cx="2058" cy="2689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0" idx="3"/>
          </p:cNvCxnSpPr>
          <p:nvPr/>
        </p:nvCxnSpPr>
        <p:spPr>
          <a:xfrm flipH="1">
            <a:off x="4213737" y="2923000"/>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a:off x="6295670" y="2154193"/>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8" name="正方形/長方形 97"/>
          <p:cNvSpPr/>
          <p:nvPr/>
        </p:nvSpPr>
        <p:spPr>
          <a:xfrm>
            <a:off x="754788" y="5741332"/>
            <a:ext cx="7634421" cy="820936"/>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アナリティクス</a:t>
            </a:r>
            <a:endParaRPr kumimoji="1" lang="ja-JP" altLang="en-US" sz="2400" dirty="0">
              <a:solidFill>
                <a:srgbClr val="FFFFFF"/>
              </a:solidFill>
              <a:latin typeface="Meiryo" charset="-128"/>
              <a:ea typeface="Meiryo" charset="-128"/>
              <a:cs typeface="Meiryo" charset="-128"/>
            </a:endParaRPr>
          </a:p>
        </p:txBody>
      </p:sp>
      <p:sp>
        <p:nvSpPr>
          <p:cNvPr id="99" name="正方形/長方形 98"/>
          <p:cNvSpPr/>
          <p:nvPr/>
        </p:nvSpPr>
        <p:spPr>
          <a:xfrm>
            <a:off x="1022656" y="5860641"/>
            <a:ext cx="1631095" cy="630775"/>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BI</a:t>
            </a:r>
          </a:p>
          <a:p>
            <a:pPr algn="ctr"/>
            <a:r>
              <a:rPr lang="en-US" altLang="ja-JP" sz="1000" dirty="0" smtClean="0">
                <a:solidFill>
                  <a:srgbClr val="FFFFFF"/>
                </a:solidFill>
                <a:latin typeface="Meiryo" charset="-128"/>
                <a:ea typeface="Meiryo" charset="-128"/>
                <a:cs typeface="Meiryo" charset="-128"/>
              </a:rPr>
              <a:t>Business Intelligence</a:t>
            </a:r>
            <a:endParaRPr kumimoji="1" lang="ja-JP" altLang="en-US" sz="1000" dirty="0">
              <a:solidFill>
                <a:srgbClr val="FFFFFF"/>
              </a:solidFill>
              <a:latin typeface="Meiryo" charset="-128"/>
              <a:ea typeface="Meiryo" charset="-128"/>
              <a:cs typeface="Meiryo" charset="-128"/>
            </a:endParaRPr>
          </a:p>
        </p:txBody>
      </p:sp>
      <p:cxnSp>
        <p:nvCxnSpPr>
          <p:cNvPr id="108" name="直線矢印コネクタ 107"/>
          <p:cNvCxnSpPr/>
          <p:nvPr/>
        </p:nvCxnSpPr>
        <p:spPr>
          <a:xfrm>
            <a:off x="7034268" y="2152911"/>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a:off x="7746558" y="2151645"/>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flipH="1">
            <a:off x="2387411" y="2920001"/>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p:nvPr/>
        </p:nvCxnSpPr>
        <p:spPr>
          <a:xfrm flipH="1">
            <a:off x="1287213" y="2903032"/>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a:off x="1838205" y="5382641"/>
            <a:ext cx="0" cy="47800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9" idx="3"/>
            <a:endCxn id="98" idx="0"/>
          </p:cNvCxnSpPr>
          <p:nvPr/>
        </p:nvCxnSpPr>
        <p:spPr>
          <a:xfrm>
            <a:off x="4571999" y="5475041"/>
            <a:ext cx="0" cy="266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p:nvPr/>
        </p:nvCxnSpPr>
        <p:spPr>
          <a:xfrm flipH="1">
            <a:off x="4761555" y="2920452"/>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H="1">
            <a:off x="3652409" y="2927167"/>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3148173" y="3289526"/>
            <a:ext cx="5241037" cy="76611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全てのデータを収集</a:t>
            </a:r>
            <a:endParaRPr kumimoji="1" lang="ja-JP" altLang="en-US" sz="1200" dirty="0">
              <a:solidFill>
                <a:srgbClr val="FFFFFF"/>
              </a:solidFill>
              <a:latin typeface="Meiryo" charset="-128"/>
              <a:ea typeface="Meiryo" charset="-128"/>
              <a:cs typeface="Meiryo" charset="-128"/>
            </a:endParaRPr>
          </a:p>
        </p:txBody>
      </p:sp>
      <p:sp>
        <p:nvSpPr>
          <p:cNvPr id="25" name="テキスト ボックス 24"/>
          <p:cNvSpPr txBox="1"/>
          <p:nvPr/>
        </p:nvSpPr>
        <p:spPr>
          <a:xfrm>
            <a:off x="759092" y="1071733"/>
            <a:ext cx="2136509" cy="316341"/>
          </a:xfrm>
          <a:prstGeom prst="rect">
            <a:avLst/>
          </a:prstGeom>
          <a:noFill/>
        </p:spPr>
        <p:txBody>
          <a:bodyPr wrap="squar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業務アプリケーション</a:t>
            </a:r>
            <a:endParaRPr kumimoji="1" lang="ja-JP" altLang="en-US" sz="1400" dirty="0">
              <a:solidFill>
                <a:schemeClr val="accent3">
                  <a:lumMod val="50000"/>
                </a:schemeClr>
              </a:solidFill>
              <a:latin typeface="Meiryo" charset="-128"/>
              <a:ea typeface="Meiryo" charset="-128"/>
              <a:cs typeface="Meiryo" charset="-128"/>
            </a:endParaRPr>
          </a:p>
        </p:txBody>
      </p:sp>
      <p:sp>
        <p:nvSpPr>
          <p:cNvPr id="79" name="テキスト ボックス 78"/>
          <p:cNvSpPr txBox="1"/>
          <p:nvPr/>
        </p:nvSpPr>
        <p:spPr>
          <a:xfrm>
            <a:off x="3150088" y="1071733"/>
            <a:ext cx="2136509" cy="316341"/>
          </a:xfrm>
          <a:prstGeom prst="rect">
            <a:avLst/>
          </a:prstGeom>
          <a:noFill/>
        </p:spPr>
        <p:txBody>
          <a:bodyPr wrap="square" rtlCol="0">
            <a:spAutoFit/>
          </a:bodyPr>
          <a:lstStyle/>
          <a:p>
            <a:pPr algn="ctr"/>
            <a:r>
              <a:rPr kumimoji="1" lang="en-US" altLang="ja-JP" sz="1400" smtClean="0">
                <a:solidFill>
                  <a:schemeClr val="accent6">
                    <a:lumMod val="50000"/>
                  </a:schemeClr>
                </a:solidFill>
                <a:latin typeface="Meiryo" charset="-128"/>
                <a:ea typeface="Meiryo" charset="-128"/>
                <a:cs typeface="Meiryo" charset="-128"/>
              </a:rPr>
              <a:t>Web</a:t>
            </a:r>
            <a:r>
              <a:rPr kumimoji="1" lang="ja-JP" altLang="en-US" sz="1400" dirty="0" smtClean="0">
                <a:solidFill>
                  <a:schemeClr val="accent6">
                    <a:lumMod val="50000"/>
                  </a:schemeClr>
                </a:solidFill>
                <a:latin typeface="Meiryo" charset="-128"/>
                <a:ea typeface="Meiryo" charset="-128"/>
                <a:cs typeface="Meiryo" charset="-128"/>
              </a:rPr>
              <a:t>アプリケーション</a:t>
            </a:r>
            <a:endParaRPr kumimoji="1" lang="ja-JP" altLang="en-US" sz="1400" dirty="0">
              <a:solidFill>
                <a:schemeClr val="accent6">
                  <a:lumMod val="50000"/>
                </a:schemeClr>
              </a:solidFill>
              <a:latin typeface="Meiryo" charset="-128"/>
              <a:ea typeface="Meiryo" charset="-128"/>
              <a:cs typeface="Meiryo" charset="-128"/>
            </a:endParaRPr>
          </a:p>
        </p:txBody>
      </p:sp>
      <p:sp>
        <p:nvSpPr>
          <p:cNvPr id="80" name="テキスト ボックス 79"/>
          <p:cNvSpPr txBox="1"/>
          <p:nvPr/>
        </p:nvSpPr>
        <p:spPr>
          <a:xfrm>
            <a:off x="5581714" y="1072037"/>
            <a:ext cx="2807495" cy="307777"/>
          </a:xfrm>
          <a:prstGeom prst="rect">
            <a:avLst/>
          </a:prstGeom>
          <a:noFill/>
        </p:spPr>
        <p:txBody>
          <a:bodyPr wrap="square" rtlCol="0">
            <a:spAutoFit/>
          </a:bodyPr>
          <a:lstStyle/>
          <a:p>
            <a:pPr algn="ctr"/>
            <a:r>
              <a:rPr kumimoji="1" lang="en-US" altLang="ja-JP" sz="1400" smtClean="0">
                <a:solidFill>
                  <a:srgbClr val="7030A0"/>
                </a:solidFill>
                <a:latin typeface="Meiryo" charset="-128"/>
                <a:ea typeface="Meiryo" charset="-128"/>
                <a:cs typeface="Meiryo" charset="-128"/>
              </a:rPr>
              <a:t>IoT</a:t>
            </a:r>
            <a:r>
              <a:rPr kumimoji="1" lang="ja-JP" altLang="en-US" sz="1400" dirty="0" smtClean="0">
                <a:solidFill>
                  <a:srgbClr val="7030A0"/>
                </a:solidFill>
                <a:latin typeface="Meiryo" charset="-128"/>
                <a:ea typeface="Meiryo" charset="-128"/>
                <a:cs typeface="Meiryo" charset="-128"/>
              </a:rPr>
              <a:t>アプリケーション</a:t>
            </a:r>
            <a:endParaRPr kumimoji="1" lang="ja-JP" altLang="en-US" sz="1400" dirty="0">
              <a:solidFill>
                <a:srgbClr val="7030A0"/>
              </a:solidFill>
              <a:latin typeface="Meiryo" charset="-128"/>
              <a:ea typeface="Meiryo" charset="-128"/>
              <a:cs typeface="Meiryo" charset="-128"/>
            </a:endParaRPr>
          </a:p>
        </p:txBody>
      </p:sp>
      <p:sp>
        <p:nvSpPr>
          <p:cNvPr id="83" name="正方形/長方形 82"/>
          <p:cNvSpPr/>
          <p:nvPr/>
        </p:nvSpPr>
        <p:spPr>
          <a:xfrm>
            <a:off x="6446549" y="5876774"/>
            <a:ext cx="1631095" cy="630775"/>
          </a:xfrm>
          <a:prstGeom prst="rect">
            <a:avLst/>
          </a:prstGeom>
          <a:solidFill>
            <a:srgbClr val="FF6666"/>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AI</a:t>
            </a:r>
          </a:p>
          <a:p>
            <a:pPr algn="ctr"/>
            <a:r>
              <a:rPr lang="en-US" altLang="ja-JP" sz="1000" dirty="0" smtClean="0">
                <a:solidFill>
                  <a:srgbClr val="FFFFFF"/>
                </a:solidFill>
                <a:latin typeface="Meiryo" charset="-128"/>
                <a:ea typeface="Meiryo" charset="-128"/>
                <a:cs typeface="Meiryo" charset="-128"/>
              </a:rPr>
              <a:t>Artificial Intelligence</a:t>
            </a:r>
            <a:endParaRPr kumimoji="1" lang="ja-JP" altLang="en-US" sz="1000" dirty="0">
              <a:solidFill>
                <a:srgbClr val="FFFFFF"/>
              </a:solidFill>
              <a:latin typeface="Meiryo" charset="-128"/>
              <a:ea typeface="Meiryo" charset="-128"/>
              <a:cs typeface="Meiryo" charset="-128"/>
            </a:endParaRPr>
          </a:p>
        </p:txBody>
      </p:sp>
      <p:sp>
        <p:nvSpPr>
          <p:cNvPr id="29" name="四角形吹き出し 28"/>
          <p:cNvSpPr/>
          <p:nvPr/>
        </p:nvSpPr>
        <p:spPr>
          <a:xfrm>
            <a:off x="6446549" y="5096864"/>
            <a:ext cx="2309524" cy="511322"/>
          </a:xfrm>
          <a:prstGeom prst="wedgeRectCallout">
            <a:avLst>
              <a:gd name="adj1" fmla="val -4003"/>
              <a:gd name="adj2" fmla="val 108307"/>
            </a:avLst>
          </a:prstGeom>
          <a:solidFill>
            <a:schemeClr val="accent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Data Lake(Big Data)</a:t>
            </a:r>
            <a:r>
              <a:rPr lang="ja-JP" altLang="en-US" sz="1200" dirty="0" smtClean="0">
                <a:solidFill>
                  <a:srgbClr val="FFFFFF"/>
                </a:solidFill>
                <a:latin typeface="Meiryo" charset="-128"/>
                <a:ea typeface="Meiryo" charset="-128"/>
                <a:cs typeface="Meiryo" charset="-128"/>
              </a:rPr>
              <a:t>を解析し</a:t>
            </a:r>
          </a:p>
          <a:p>
            <a:pPr algn="ctr"/>
            <a:r>
              <a:rPr kumimoji="1" lang="ja-JP" altLang="en-US" sz="1200" dirty="0" smtClean="0">
                <a:solidFill>
                  <a:srgbClr val="FFFFFF"/>
                </a:solidFill>
                <a:latin typeface="Meiryo" charset="-128"/>
                <a:ea typeface="Meiryo" charset="-128"/>
                <a:cs typeface="Meiryo" charset="-128"/>
              </a:rPr>
              <a:t>規則や構造、関係性を探索</a:t>
            </a:r>
          </a:p>
        </p:txBody>
      </p:sp>
    </p:spTree>
    <p:extLst>
      <p:ext uri="{BB962C8B-B14F-4D97-AF65-F5344CB8AC3E}">
        <p14:creationId xmlns:p14="http://schemas.microsoft.com/office/powerpoint/2010/main" val="1999386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ストレージの市場動向（１）</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pic>
        <p:nvPicPr>
          <p:cNvPr id="9" name="図 8"/>
          <p:cNvPicPr>
            <a:picLocks noChangeAspect="1"/>
          </p:cNvPicPr>
          <p:nvPr/>
        </p:nvPicPr>
        <p:blipFill>
          <a:blip r:embed="rId2"/>
          <a:stretch>
            <a:fillRect/>
          </a:stretch>
        </p:blipFill>
        <p:spPr>
          <a:xfrm>
            <a:off x="227221" y="1538357"/>
            <a:ext cx="4171674" cy="2792468"/>
          </a:xfrm>
          <a:prstGeom prst="rect">
            <a:avLst/>
          </a:prstGeom>
        </p:spPr>
      </p:pic>
      <p:pic>
        <p:nvPicPr>
          <p:cNvPr id="10" name="図 9"/>
          <p:cNvPicPr>
            <a:picLocks noChangeAspect="1"/>
          </p:cNvPicPr>
          <p:nvPr/>
        </p:nvPicPr>
        <p:blipFill>
          <a:blip r:embed="rId3"/>
          <a:stretch>
            <a:fillRect/>
          </a:stretch>
        </p:blipFill>
        <p:spPr>
          <a:xfrm>
            <a:off x="4571999" y="1538357"/>
            <a:ext cx="4493020" cy="3007139"/>
          </a:xfrm>
          <a:prstGeom prst="rect">
            <a:avLst/>
          </a:prstGeom>
        </p:spPr>
      </p:pic>
      <p:sp>
        <p:nvSpPr>
          <p:cNvPr id="12" name="テキスト ボックス 11"/>
          <p:cNvSpPr txBox="1"/>
          <p:nvPr/>
        </p:nvSpPr>
        <p:spPr>
          <a:xfrm>
            <a:off x="857681" y="5120613"/>
            <a:ext cx="7428637" cy="400110"/>
          </a:xfrm>
          <a:prstGeom prst="rect">
            <a:avLst/>
          </a:prstGeom>
          <a:noFill/>
        </p:spPr>
        <p:txBody>
          <a:bodyPr wrap="none" rtlCol="0">
            <a:spAutoFit/>
          </a:bodyPr>
          <a:lstStyle/>
          <a:p>
            <a:pPr algn="ctr"/>
            <a:r>
              <a:rPr kumimoji="1" lang="en-US" altLang="ja-JP" sz="2000" dirty="0" smtClean="0">
                <a:latin typeface="Meiryo" charset="-128"/>
                <a:ea typeface="Meiryo" charset="-128"/>
                <a:cs typeface="Meiryo" charset="-128"/>
              </a:rPr>
              <a:t>HDD</a:t>
            </a:r>
            <a:r>
              <a:rPr kumimoji="1" lang="ja-JP" altLang="en-US" sz="2000" dirty="0" smtClean="0">
                <a:latin typeface="Meiryo" charset="-128"/>
                <a:ea typeface="Meiryo" charset="-128"/>
                <a:cs typeface="Meiryo" charset="-128"/>
              </a:rPr>
              <a:t>の出荷台数は減少傾向、一方で容量は今後とも拡大する。</a:t>
            </a:r>
            <a:endParaRPr kumimoji="1" lang="ja-JP" altLang="en-US" sz="2000" dirty="0">
              <a:latin typeface="Meiryo" charset="-128"/>
              <a:ea typeface="Meiryo" charset="-128"/>
              <a:cs typeface="Meiryo" charset="-128"/>
            </a:endParaRPr>
          </a:p>
        </p:txBody>
      </p:sp>
    </p:spTree>
    <p:extLst>
      <p:ext uri="{BB962C8B-B14F-4D97-AF65-F5344CB8AC3E}">
        <p14:creationId xmlns:p14="http://schemas.microsoft.com/office/powerpoint/2010/main" val="9742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ストレージの市場動向</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pic>
        <p:nvPicPr>
          <p:cNvPr id="4" name="図 3"/>
          <p:cNvPicPr>
            <a:picLocks noChangeAspect="1"/>
          </p:cNvPicPr>
          <p:nvPr/>
        </p:nvPicPr>
        <p:blipFill>
          <a:blip r:embed="rId2"/>
          <a:stretch>
            <a:fillRect/>
          </a:stretch>
        </p:blipFill>
        <p:spPr>
          <a:xfrm>
            <a:off x="1163502" y="1272869"/>
            <a:ext cx="6816995" cy="5049071"/>
          </a:xfrm>
          <a:prstGeom prst="rect">
            <a:avLst/>
          </a:prstGeom>
        </p:spPr>
      </p:pic>
    </p:spTree>
    <p:extLst>
      <p:ext uri="{BB962C8B-B14F-4D97-AF65-F5344CB8AC3E}">
        <p14:creationId xmlns:p14="http://schemas.microsoft.com/office/powerpoint/2010/main" val="158215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ストレージ性能の推移</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0000FF">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sp>
        <p:nvSpPr>
          <p:cNvPr id="16" name="テキスト ボックス 15"/>
          <p:cNvSpPr txBox="1"/>
          <p:nvPr/>
        </p:nvSpPr>
        <p:spPr>
          <a:xfrm>
            <a:off x="395536" y="6309320"/>
            <a:ext cx="526913" cy="276999"/>
          </a:xfrm>
          <a:prstGeom prst="rect">
            <a:avLst/>
          </a:prstGeom>
          <a:noFill/>
        </p:spPr>
        <p:txBody>
          <a:bodyPr wrap="none" rtlCol="0">
            <a:spAutoFit/>
          </a:bodyPr>
          <a:lstStyle/>
          <a:p>
            <a:r>
              <a:rPr kumimoji="1" lang="en-US" altLang="ja-JP" sz="1200" dirty="0" smtClean="0">
                <a:solidFill>
                  <a:schemeClr val="tx1">
                    <a:lumMod val="50000"/>
                    <a:lumOff val="50000"/>
                  </a:schemeClr>
                </a:solidFill>
                <a:latin typeface="Avenir Book"/>
                <a:cs typeface="Avenir Book"/>
              </a:rPr>
              <a:t>1980</a:t>
            </a:r>
            <a:endParaRPr kumimoji="1" lang="ja-JP" altLang="en-US" sz="12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28" name="円/楕円 27"/>
          <p:cNvSpPr/>
          <p:nvPr/>
        </p:nvSpPr>
        <p:spPr bwMode="auto">
          <a:xfrm>
            <a:off x="4283968" y="5733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円/楕円 28"/>
          <p:cNvSpPr/>
          <p:nvPr/>
        </p:nvSpPr>
        <p:spPr bwMode="auto">
          <a:xfrm>
            <a:off x="4860032" y="5491832"/>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円/楕円 29"/>
          <p:cNvSpPr/>
          <p:nvPr/>
        </p:nvSpPr>
        <p:spPr bwMode="auto">
          <a:xfrm>
            <a:off x="5433318" y="5225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円/楕円 30"/>
          <p:cNvSpPr/>
          <p:nvPr/>
        </p:nvSpPr>
        <p:spPr bwMode="auto">
          <a:xfrm>
            <a:off x="6017518" y="4729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円/楕円 31"/>
          <p:cNvSpPr/>
          <p:nvPr/>
        </p:nvSpPr>
        <p:spPr bwMode="auto">
          <a:xfrm>
            <a:off x="6589018" y="4209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テキスト ボックス 32"/>
          <p:cNvSpPr txBox="1"/>
          <p:nvPr/>
        </p:nvSpPr>
        <p:spPr>
          <a:xfrm>
            <a:off x="412750" y="5670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412750" y="51562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412750" y="46609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412750" y="4146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412750" y="3663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412750" y="31496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412750" y="2654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412750" y="2139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412750" y="1638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368300" y="112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43" name="円/楕円 42"/>
          <p:cNvSpPr/>
          <p:nvPr/>
        </p:nvSpPr>
        <p:spPr bwMode="auto">
          <a:xfrm>
            <a:off x="7744718" y="3205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円/楕円 43"/>
          <p:cNvSpPr/>
          <p:nvPr/>
        </p:nvSpPr>
        <p:spPr bwMode="auto">
          <a:xfrm>
            <a:off x="8309868" y="22090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8309868" y="1199356"/>
            <a:ext cx="144016" cy="144016"/>
          </a:xfrm>
          <a:prstGeom prst="ellipse">
            <a:avLst/>
          </a:prstGeom>
          <a:solidFill>
            <a:srgbClr val="FFA89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円/楕円 45"/>
          <p:cNvSpPr/>
          <p:nvPr/>
        </p:nvSpPr>
        <p:spPr bwMode="auto">
          <a:xfrm>
            <a:off x="620018" y="62349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円/楕円 46"/>
          <p:cNvSpPr/>
          <p:nvPr/>
        </p:nvSpPr>
        <p:spPr bwMode="auto">
          <a:xfrm>
            <a:off x="3706118" y="58793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円/楕円 47"/>
          <p:cNvSpPr/>
          <p:nvPr/>
        </p:nvSpPr>
        <p:spPr bwMode="auto">
          <a:xfrm>
            <a:off x="3128268" y="5987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0" name="直線矢印コネクタ 49"/>
          <p:cNvCxnSpPr>
            <a:stCxn id="46" idx="6"/>
            <a:endCxn id="48" idx="2"/>
          </p:cNvCxnSpPr>
          <p:nvPr/>
        </p:nvCxnSpPr>
        <p:spPr bwMode="auto">
          <a:xfrm flipV="1">
            <a:off x="764034" y="6059264"/>
            <a:ext cx="2364234" cy="247650"/>
          </a:xfrm>
          <a:prstGeom prst="straightConnector1">
            <a:avLst/>
          </a:prstGeom>
          <a:solidFill>
            <a:schemeClr val="bg1"/>
          </a:solidFill>
          <a:ln w="9525" cap="flat" cmpd="sng" algn="ctr">
            <a:solidFill>
              <a:schemeClr val="bg1">
                <a:lumMod val="50000"/>
              </a:schemeClr>
            </a:solidFill>
            <a:prstDash val="sysDash"/>
            <a:round/>
            <a:headEnd type="none" w="med" len="med"/>
            <a:tailEnd type="none"/>
          </a:ln>
          <a:effectLst/>
        </p:spPr>
      </p:cxnSp>
      <p:cxnSp>
        <p:nvCxnSpPr>
          <p:cNvPr id="51" name="直線矢印コネクタ 50"/>
          <p:cNvCxnSpPr>
            <a:stCxn id="48" idx="6"/>
            <a:endCxn id="47" idx="2"/>
          </p:cNvCxnSpPr>
          <p:nvPr/>
        </p:nvCxnSpPr>
        <p:spPr bwMode="auto">
          <a:xfrm flipV="1">
            <a:off x="3272284" y="5951314"/>
            <a:ext cx="433834" cy="1079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6" name="直線矢印コネクタ 55"/>
          <p:cNvCxnSpPr>
            <a:stCxn id="47" idx="6"/>
            <a:endCxn id="28" idx="2"/>
          </p:cNvCxnSpPr>
          <p:nvPr/>
        </p:nvCxnSpPr>
        <p:spPr bwMode="auto">
          <a:xfrm flipV="1">
            <a:off x="3850134" y="5805264"/>
            <a:ext cx="433834" cy="1460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9" name="直線矢印コネクタ 58"/>
          <p:cNvCxnSpPr>
            <a:stCxn id="28" idx="6"/>
            <a:endCxn id="29" idx="3"/>
          </p:cNvCxnSpPr>
          <p:nvPr/>
        </p:nvCxnSpPr>
        <p:spPr bwMode="auto">
          <a:xfrm flipV="1">
            <a:off x="4427984" y="5614757"/>
            <a:ext cx="453139" cy="190507"/>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2" name="直線矢印コネクタ 61"/>
          <p:cNvCxnSpPr>
            <a:stCxn id="29" idx="6"/>
            <a:endCxn id="30" idx="3"/>
          </p:cNvCxnSpPr>
          <p:nvPr/>
        </p:nvCxnSpPr>
        <p:spPr bwMode="auto">
          <a:xfrm flipV="1">
            <a:off x="5004048" y="5348181"/>
            <a:ext cx="450361" cy="215659"/>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5" name="直線矢印コネクタ 64"/>
          <p:cNvCxnSpPr>
            <a:stCxn id="30" idx="7"/>
            <a:endCxn id="31" idx="3"/>
          </p:cNvCxnSpPr>
          <p:nvPr/>
        </p:nvCxnSpPr>
        <p:spPr bwMode="auto">
          <a:xfrm flipV="1">
            <a:off x="5556243" y="4852881"/>
            <a:ext cx="482366" cy="393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9" name="直線矢印コネクタ 68"/>
          <p:cNvCxnSpPr>
            <a:stCxn id="31" idx="7"/>
            <a:endCxn id="32" idx="3"/>
          </p:cNvCxnSpPr>
          <p:nvPr/>
        </p:nvCxnSpPr>
        <p:spPr bwMode="auto">
          <a:xfrm flipV="1">
            <a:off x="6140443" y="4332181"/>
            <a:ext cx="469666" cy="4188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3" name="直線矢印コネクタ 72"/>
          <p:cNvCxnSpPr>
            <a:stCxn id="32" idx="7"/>
            <a:endCxn id="43" idx="3"/>
          </p:cNvCxnSpPr>
          <p:nvPr/>
        </p:nvCxnSpPr>
        <p:spPr bwMode="auto">
          <a:xfrm flipV="1">
            <a:off x="6711943" y="3328881"/>
            <a:ext cx="1053866" cy="901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6" name="直線矢印コネクタ 75"/>
          <p:cNvCxnSpPr>
            <a:stCxn id="43" idx="7"/>
            <a:endCxn id="44" idx="3"/>
          </p:cNvCxnSpPr>
          <p:nvPr/>
        </p:nvCxnSpPr>
        <p:spPr bwMode="auto">
          <a:xfrm flipV="1">
            <a:off x="7867643" y="2331931"/>
            <a:ext cx="463316" cy="89511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9" name="直線矢印コネクタ 78"/>
          <p:cNvCxnSpPr>
            <a:stCxn id="43" idx="7"/>
            <a:endCxn id="45" idx="3"/>
          </p:cNvCxnSpPr>
          <p:nvPr/>
        </p:nvCxnSpPr>
        <p:spPr bwMode="auto">
          <a:xfrm flipV="1">
            <a:off x="7867643" y="1322281"/>
            <a:ext cx="463316" cy="1904766"/>
          </a:xfrm>
          <a:prstGeom prst="straightConnector1">
            <a:avLst/>
          </a:prstGeom>
          <a:solidFill>
            <a:schemeClr val="bg1"/>
          </a:solidFill>
          <a:ln w="9525" cap="flat" cmpd="sng" algn="ctr">
            <a:solidFill>
              <a:srgbClr val="800000"/>
            </a:solidFill>
            <a:prstDash val="sysDash"/>
            <a:round/>
            <a:headEnd type="none" w="med" len="med"/>
            <a:tailEnd type="none"/>
          </a:ln>
          <a:effectLst/>
        </p:spPr>
      </p:cxnSp>
      <p:sp>
        <p:nvSpPr>
          <p:cNvPr id="83" name="テキスト ボックス 82"/>
          <p:cNvSpPr txBox="1"/>
          <p:nvPr/>
        </p:nvSpPr>
        <p:spPr>
          <a:xfrm>
            <a:off x="355600" y="6089650"/>
            <a:ext cx="402674" cy="215444"/>
          </a:xfrm>
          <a:prstGeom prst="rect">
            <a:avLst/>
          </a:prstGeom>
          <a:noFill/>
        </p:spPr>
        <p:txBody>
          <a:bodyPr wrap="none" rtlCol="0">
            <a:spAutoFit/>
          </a:bodyPr>
          <a:lstStyle/>
          <a:p>
            <a:r>
              <a:rPr kumimoji="1" lang="en-US" altLang="ja-JP" sz="800" dirty="0" smtClean="0">
                <a:solidFill>
                  <a:srgbClr val="FF9933"/>
                </a:solidFill>
                <a:latin typeface="Avenir Book"/>
                <a:cs typeface="Avenir Book"/>
              </a:rPr>
              <a:t>5MB</a:t>
            </a:r>
            <a:endParaRPr kumimoji="1" lang="ja-JP" altLang="en-US" sz="800" dirty="0">
              <a:solidFill>
                <a:srgbClr val="FF9933"/>
              </a:solidFill>
              <a:latin typeface="Avenir Book"/>
              <a:cs typeface="Avenir Book"/>
            </a:endParaRPr>
          </a:p>
        </p:txBody>
      </p:sp>
      <p:sp>
        <p:nvSpPr>
          <p:cNvPr id="84" name="上矢印 83"/>
          <p:cNvSpPr/>
          <p:nvPr/>
        </p:nvSpPr>
        <p:spPr bwMode="auto">
          <a:xfrm>
            <a:off x="2616200" y="1263650"/>
            <a:ext cx="609600" cy="4737100"/>
          </a:xfrm>
          <a:prstGeom prst="upArrow">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ea typeface="HG丸ｺﾞｼｯｸM-PRO" pitchFamily="50" charset="-128"/>
              </a:rPr>
              <a:t>容量</a:t>
            </a:r>
            <a:r>
              <a:rPr kumimoji="0" lang="ja-JP" altLang="ja-JP" sz="1200" dirty="0">
                <a:solidFill>
                  <a:schemeClr val="bg1"/>
                </a:solidFill>
                <a:ea typeface="HG丸ｺﾞｼｯｸM-PRO" pitchFamily="50" charset="-128"/>
              </a:rPr>
              <a:t>　</a:t>
            </a:r>
            <a:r>
              <a:rPr kumimoji="0" lang="ja-JP" altLang="en-US" sz="1200" dirty="0" smtClean="0">
                <a:solidFill>
                  <a:schemeClr val="bg1"/>
                </a:solidFill>
                <a:ea typeface="HG丸ｺﾞｼｯｸM-PRO" pitchFamily="50" charset="-128"/>
              </a:rPr>
              <a:t>　倍</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85" name="上矢印 84"/>
          <p:cNvSpPr/>
          <p:nvPr/>
        </p:nvSpPr>
        <p:spPr bwMode="auto">
          <a:xfrm>
            <a:off x="1936750" y="4121150"/>
            <a:ext cx="609600" cy="1866900"/>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速度</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600" b="0" i="0" u="none" strike="noStrike" cap="none" normalizeH="0" baseline="0" dirty="0" smtClean="0">
                <a:ln>
                  <a:noFill/>
                </a:ln>
                <a:solidFill>
                  <a:srgbClr val="FFFFFF"/>
                </a:solidFill>
                <a:effectLst/>
                <a:ea typeface="HG丸ｺﾞｼｯｸM-PRO" pitchFamily="50" charset="-128"/>
              </a:rPr>
              <a:t>４</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200" dirty="0" smtClean="0">
                <a:solidFill>
                  <a:srgbClr val="FFFFFF"/>
                </a:solidFill>
                <a:ea typeface="HG丸ｺﾞｼｯｸM-PRO" pitchFamily="50" charset="-128"/>
              </a:rPr>
              <a:t>倍</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86" name="テキスト ボックス 85"/>
          <p:cNvSpPr txBox="1"/>
          <p:nvPr/>
        </p:nvSpPr>
        <p:spPr>
          <a:xfrm>
            <a:off x="2717800" y="3594100"/>
            <a:ext cx="412893" cy="338554"/>
          </a:xfrm>
          <a:prstGeom prst="rect">
            <a:avLst/>
          </a:prstGeom>
          <a:noFill/>
        </p:spPr>
        <p:txBody>
          <a:bodyPr wrap="none" rtlCol="0">
            <a:spAutoFit/>
          </a:bodyPr>
          <a:lstStyle/>
          <a:p>
            <a:r>
              <a:rPr kumimoji="1" lang="en-US" altLang="ja-JP" sz="1600" dirty="0" smtClean="0">
                <a:solidFill>
                  <a:srgbClr val="FFFFFF"/>
                </a:solidFill>
              </a:rPr>
              <a:t>20</a:t>
            </a:r>
            <a:endParaRPr kumimoji="1" lang="ja-JP" altLang="en-US" sz="1600" dirty="0">
              <a:solidFill>
                <a:srgbClr val="FFFFFF"/>
              </a:solidFill>
            </a:endParaRPr>
          </a:p>
        </p:txBody>
      </p:sp>
      <p:sp>
        <p:nvSpPr>
          <p:cNvPr id="88" name="上矢印 87"/>
          <p:cNvSpPr/>
          <p:nvPr/>
        </p:nvSpPr>
        <p:spPr bwMode="auto">
          <a:xfrm>
            <a:off x="1231900" y="5461000"/>
            <a:ext cx="609600" cy="533400"/>
          </a:xfrm>
          <a:prstGeom prst="upArrow">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rgbClr val="FFFFFF"/>
              </a:solidFill>
              <a:effectLst/>
              <a:ea typeface="HG丸ｺﾞｼｯｸM-PRO" pitchFamily="50" charset="-128"/>
            </a:endParaRPr>
          </a:p>
        </p:txBody>
      </p:sp>
      <p:sp>
        <p:nvSpPr>
          <p:cNvPr id="90" name="テキスト ボックス 89"/>
          <p:cNvSpPr txBox="1"/>
          <p:nvPr/>
        </p:nvSpPr>
        <p:spPr>
          <a:xfrm>
            <a:off x="1143000" y="5118100"/>
            <a:ext cx="800219" cy="400110"/>
          </a:xfrm>
          <a:prstGeom prst="rect">
            <a:avLst/>
          </a:prstGeom>
          <a:noFill/>
        </p:spPr>
        <p:txBody>
          <a:bodyPr wrap="none" rtlCol="0">
            <a:spAutoFit/>
          </a:bodyPr>
          <a:lstStyle/>
          <a:p>
            <a:pPr algn="ctr"/>
            <a:r>
              <a:rPr kumimoji="1" lang="ja-JP" altLang="en-US" sz="800" dirty="0" smtClean="0">
                <a:solidFill>
                  <a:srgbClr val="800000"/>
                </a:solidFill>
                <a:latin typeface="HG丸ｺﾞｼｯｸM-PRO"/>
                <a:ea typeface="HG丸ｺﾞｼｯｸM-PRO"/>
                <a:cs typeface="HG丸ｺﾞｼｯｸM-PRO"/>
              </a:rPr>
              <a:t>アクセス性能</a:t>
            </a:r>
            <a:endParaRPr kumimoji="1" lang="en-US" altLang="ja-JP" sz="800" dirty="0" smtClean="0">
              <a:solidFill>
                <a:srgbClr val="800000"/>
              </a:solidFill>
              <a:latin typeface="HG丸ｺﾞｼｯｸM-PRO"/>
              <a:ea typeface="HG丸ｺﾞｼｯｸM-PRO"/>
              <a:cs typeface="HG丸ｺﾞｼｯｸM-PRO"/>
            </a:endParaRPr>
          </a:p>
          <a:p>
            <a:pPr algn="ctr"/>
            <a:r>
              <a:rPr lang="en-US" altLang="ja-JP" sz="1200" dirty="0" smtClean="0">
                <a:solidFill>
                  <a:srgbClr val="800000"/>
                </a:solidFill>
                <a:latin typeface="HG丸ｺﾞｼｯｸM-PRO"/>
                <a:ea typeface="HG丸ｺﾞｼｯｸM-PRO"/>
                <a:cs typeface="HG丸ｺﾞｼｯｸM-PRO"/>
              </a:rPr>
              <a:t>1.2</a:t>
            </a:r>
            <a:r>
              <a:rPr lang="ja-JP" altLang="en-US" sz="1200" dirty="0" smtClean="0">
                <a:solidFill>
                  <a:srgbClr val="800000"/>
                </a:solidFill>
                <a:latin typeface="HG丸ｺﾞｼｯｸM-PRO"/>
                <a:ea typeface="HG丸ｺﾞｼｯｸM-PRO"/>
                <a:cs typeface="HG丸ｺﾞｼｯｸM-PRO"/>
              </a:rPr>
              <a:t>倍</a:t>
            </a:r>
            <a:endParaRPr kumimoji="1" lang="ja-JP" altLang="en-US" sz="1200" dirty="0">
              <a:solidFill>
                <a:srgbClr val="800000"/>
              </a:solidFill>
              <a:latin typeface="HG丸ｺﾞｼｯｸM-PRO"/>
              <a:ea typeface="HG丸ｺﾞｼｯｸM-PRO"/>
              <a:cs typeface="HG丸ｺﾞｼｯｸM-PRO"/>
            </a:endParaRPr>
          </a:p>
        </p:txBody>
      </p:sp>
      <p:sp>
        <p:nvSpPr>
          <p:cNvPr id="92" name="テキスト ボックス 91"/>
          <p:cNvSpPr txBox="1"/>
          <p:nvPr/>
        </p:nvSpPr>
        <p:spPr>
          <a:xfrm>
            <a:off x="2066878" y="5695950"/>
            <a:ext cx="355837" cy="276999"/>
          </a:xfrm>
          <a:prstGeom prst="rect">
            <a:avLst/>
          </a:prstGeom>
          <a:noFill/>
        </p:spPr>
        <p:txBody>
          <a:bodyPr wrap="none" rtlCol="0">
            <a:spAutoFit/>
          </a:bodyPr>
          <a:lstStyle/>
          <a:p>
            <a:pPr algn="ctr"/>
            <a:r>
              <a:rPr kumimoji="1" lang="en-US" altLang="ja-JP" sz="600" dirty="0" smtClean="0">
                <a:solidFill>
                  <a:schemeClr val="bg1"/>
                </a:solidFill>
              </a:rPr>
              <a:t>3600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3" name="テキスト ボックス 92"/>
          <p:cNvSpPr txBox="1"/>
          <p:nvPr/>
        </p:nvSpPr>
        <p:spPr>
          <a:xfrm>
            <a:off x="2045482" y="4216400"/>
            <a:ext cx="398629" cy="276999"/>
          </a:xfrm>
          <a:prstGeom prst="rect">
            <a:avLst/>
          </a:prstGeom>
          <a:noFill/>
        </p:spPr>
        <p:txBody>
          <a:bodyPr wrap="none" rtlCol="0">
            <a:spAutoFit/>
          </a:bodyPr>
          <a:lstStyle/>
          <a:p>
            <a:pPr algn="ctr"/>
            <a:r>
              <a:rPr kumimoji="1" lang="en-US" altLang="ja-JP" sz="600" dirty="0" smtClean="0">
                <a:solidFill>
                  <a:schemeClr val="bg1"/>
                </a:solidFill>
              </a:rPr>
              <a:t>15000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Tree>
    <p:extLst>
      <p:ext uri="{BB962C8B-B14F-4D97-AF65-F5344CB8AC3E}">
        <p14:creationId xmlns:p14="http://schemas.microsoft.com/office/powerpoint/2010/main" val="1128495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smtClean="0"/>
              <a:t>とストレージのパフォーマンス</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33CC00">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33" name="テキスト ボックス 32"/>
          <p:cNvSpPr txBox="1"/>
          <p:nvPr/>
        </p:nvSpPr>
        <p:spPr>
          <a:xfrm>
            <a:off x="342900" y="5670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342900" y="51562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20</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342900" y="46609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30</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342900" y="4146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40</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342900" y="366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50</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342900" y="31496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60</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342900" y="2654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70</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342900" y="2139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80</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342900" y="1638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90</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298450" y="1123950"/>
            <a:ext cx="441351"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100</a:t>
            </a:r>
            <a:endParaRPr kumimoji="1" lang="ja-JP" altLang="en-US" sz="1200" dirty="0">
              <a:solidFill>
                <a:srgbClr val="7F7F7F"/>
              </a:solidFill>
              <a:latin typeface="Avenir Book"/>
              <a:cs typeface="Avenir Book"/>
            </a:endParaRPr>
          </a:p>
        </p:txBody>
      </p:sp>
      <p:sp>
        <p:nvSpPr>
          <p:cNvPr id="46" name="円/楕円 45"/>
          <p:cNvSpPr/>
          <p:nvPr/>
        </p:nvSpPr>
        <p:spPr bwMode="auto">
          <a:xfrm>
            <a:off x="3128268" y="6171406"/>
            <a:ext cx="144016" cy="144016"/>
          </a:xfrm>
          <a:prstGeom prst="ellipse">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
        <p:nvSpPr>
          <p:cNvPr id="66" name="円/楕円 65"/>
          <p:cNvSpPr/>
          <p:nvPr/>
        </p:nvSpPr>
        <p:spPr bwMode="auto">
          <a:xfrm>
            <a:off x="8309868" y="1250156"/>
            <a:ext cx="144016" cy="144016"/>
          </a:xfrm>
          <a:prstGeom prst="ellipse">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円/楕円 67"/>
          <p:cNvSpPr/>
          <p:nvPr/>
        </p:nvSpPr>
        <p:spPr bwMode="auto">
          <a:xfrm>
            <a:off x="8322568" y="6139656"/>
            <a:ext cx="144016" cy="144016"/>
          </a:xfrm>
          <a:prstGeom prst="ellipse">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9" name="直線矢印コネクタ 18"/>
          <p:cNvCxnSpPr>
            <a:stCxn id="46" idx="7"/>
            <a:endCxn id="66" idx="3"/>
          </p:cNvCxnSpPr>
          <p:nvPr/>
        </p:nvCxnSpPr>
        <p:spPr bwMode="auto">
          <a:xfrm flipV="1">
            <a:off x="3251193" y="1373081"/>
            <a:ext cx="5079766" cy="4819416"/>
          </a:xfrm>
          <a:prstGeom prst="straightConnector1">
            <a:avLst/>
          </a:prstGeom>
          <a:solidFill>
            <a:schemeClr val="bg1"/>
          </a:solidFill>
          <a:ln w="38100" cap="flat" cmpd="sng" algn="ctr">
            <a:solidFill>
              <a:srgbClr val="0000FF"/>
            </a:solidFill>
            <a:prstDash val="solid"/>
            <a:round/>
            <a:headEnd type="none" w="med" len="med"/>
            <a:tailEnd type="arrow"/>
          </a:ln>
          <a:effectLst>
            <a:outerShdw blurRad="50800" dist="38100" dir="2700000" algn="tl" rotWithShape="0">
              <a:prstClr val="black">
                <a:alpha val="40000"/>
              </a:prstClr>
            </a:outerShdw>
          </a:effectLst>
        </p:spPr>
      </p:cxnSp>
      <p:cxnSp>
        <p:nvCxnSpPr>
          <p:cNvPr id="71" name="直線矢印コネクタ 70"/>
          <p:cNvCxnSpPr>
            <a:stCxn id="46" idx="6"/>
            <a:endCxn id="68" idx="2"/>
          </p:cNvCxnSpPr>
          <p:nvPr/>
        </p:nvCxnSpPr>
        <p:spPr bwMode="auto">
          <a:xfrm flipV="1">
            <a:off x="3272284" y="6211664"/>
            <a:ext cx="5050284" cy="31750"/>
          </a:xfrm>
          <a:prstGeom prst="straightConnector1">
            <a:avLst/>
          </a:prstGeom>
          <a:solidFill>
            <a:schemeClr val="bg1"/>
          </a:solidFill>
          <a:ln w="38100" cap="flat" cmpd="sng" algn="ctr">
            <a:solidFill>
              <a:srgbClr val="800000"/>
            </a:solidFill>
            <a:prstDash val="solid"/>
            <a:round/>
            <a:headEnd type="none" w="med" len="med"/>
            <a:tailEnd type="arrow"/>
          </a:ln>
          <a:effectLst>
            <a:outerShdw blurRad="50800" dist="38100" dir="2700000" algn="tl" rotWithShape="0">
              <a:prstClr val="black">
                <a:alpha val="40000"/>
              </a:prstClr>
            </a:outerShdw>
          </a:effectLst>
        </p:spPr>
      </p:cxnSp>
      <p:pic>
        <p:nvPicPr>
          <p:cNvPr id="74" name="図 73"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0825" y="5176774"/>
            <a:ext cx="1295400" cy="1109726"/>
          </a:xfrm>
          <a:prstGeom prst="rect">
            <a:avLst/>
          </a:prstGeom>
        </p:spPr>
      </p:pic>
      <p:grpSp>
        <p:nvGrpSpPr>
          <p:cNvPr id="75" name="図形グループ 74"/>
          <p:cNvGrpSpPr/>
          <p:nvPr/>
        </p:nvGrpSpPr>
        <p:grpSpPr>
          <a:xfrm>
            <a:off x="6737350" y="1684274"/>
            <a:ext cx="1219200" cy="913223"/>
            <a:chOff x="4876800" y="1447800"/>
            <a:chExt cx="1219200" cy="913223"/>
          </a:xfrm>
        </p:grpSpPr>
        <p:sp>
          <p:nvSpPr>
            <p:cNvPr id="77" name="正方形/長方形 76"/>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8" name="図 77" descr="imgres.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sp>
        <p:nvSpPr>
          <p:cNvPr id="53" name="テキスト ボックス 52"/>
          <p:cNvSpPr txBox="1"/>
          <p:nvPr/>
        </p:nvSpPr>
        <p:spPr>
          <a:xfrm>
            <a:off x="5041900" y="1778000"/>
            <a:ext cx="1954381" cy="369332"/>
          </a:xfrm>
          <a:prstGeom prst="rect">
            <a:avLst/>
          </a:prstGeom>
          <a:noFill/>
        </p:spPr>
        <p:txBody>
          <a:bodyPr wrap="none" rtlCol="0">
            <a:spAutoFit/>
          </a:bodyPr>
          <a:lstStyle/>
          <a:p>
            <a:r>
              <a:rPr kumimoji="1" lang="en-US" altLang="ja-JP" dirty="0" smtClean="0">
                <a:solidFill>
                  <a:srgbClr val="0000FF"/>
                </a:solidFill>
                <a:latin typeface="メイリオ"/>
                <a:ea typeface="メイリオ"/>
                <a:cs typeface="メイリオ"/>
              </a:rPr>
              <a:t>CPU</a:t>
            </a:r>
            <a:r>
              <a:rPr kumimoji="1" lang="ja-JP" altLang="en-US" dirty="0" smtClean="0">
                <a:solidFill>
                  <a:srgbClr val="0000FF"/>
                </a:solidFill>
                <a:latin typeface="メイリオ"/>
                <a:ea typeface="メイリオ"/>
                <a:cs typeface="メイリオ"/>
              </a:rPr>
              <a:t>性能</a:t>
            </a:r>
            <a:r>
              <a:rPr kumimoji="1" lang="en-US" altLang="ja-JP" dirty="0" smtClean="0">
                <a:solidFill>
                  <a:srgbClr val="0000FF"/>
                </a:solidFill>
                <a:latin typeface="メイリオ"/>
                <a:ea typeface="メイリオ"/>
                <a:cs typeface="メイリオ"/>
              </a:rPr>
              <a:t>×100</a:t>
            </a:r>
            <a:r>
              <a:rPr kumimoji="1" lang="ja-JP" altLang="en-US" dirty="0" smtClean="0">
                <a:solidFill>
                  <a:srgbClr val="0000FF"/>
                </a:solidFill>
                <a:latin typeface="メイリオ"/>
                <a:ea typeface="メイリオ"/>
                <a:cs typeface="メイリオ"/>
              </a:rPr>
              <a:t>倍</a:t>
            </a:r>
            <a:endParaRPr kumimoji="1" lang="ja-JP" altLang="en-US" dirty="0">
              <a:solidFill>
                <a:srgbClr val="0000FF"/>
              </a:solidFill>
              <a:latin typeface="メイリオ"/>
              <a:ea typeface="メイリオ"/>
              <a:cs typeface="メイリオ"/>
            </a:endParaRPr>
          </a:p>
        </p:txBody>
      </p:sp>
      <p:sp>
        <p:nvSpPr>
          <p:cNvPr id="80" name="テキスト ボックス 79"/>
          <p:cNvSpPr txBox="1"/>
          <p:nvPr/>
        </p:nvSpPr>
        <p:spPr>
          <a:xfrm>
            <a:off x="4413250" y="5302250"/>
            <a:ext cx="2584174" cy="369332"/>
          </a:xfrm>
          <a:prstGeom prst="rect">
            <a:avLst/>
          </a:prstGeom>
          <a:noFill/>
        </p:spPr>
        <p:txBody>
          <a:bodyPr wrap="none" rtlCol="0">
            <a:spAutoFit/>
          </a:bodyPr>
          <a:lstStyle/>
          <a:p>
            <a:r>
              <a:rPr kumimoji="1" lang="ja-JP" altLang="en-US" dirty="0" smtClean="0">
                <a:solidFill>
                  <a:srgbClr val="800000"/>
                </a:solidFill>
                <a:latin typeface="メイリオ"/>
                <a:ea typeface="メイリオ"/>
                <a:cs typeface="メイリオ"/>
              </a:rPr>
              <a:t>ストレージ性能</a:t>
            </a:r>
            <a:r>
              <a:rPr kumimoji="1" lang="en-US" altLang="ja-JP" dirty="0" smtClean="0">
                <a:solidFill>
                  <a:srgbClr val="800000"/>
                </a:solidFill>
                <a:latin typeface="メイリオ"/>
                <a:ea typeface="メイリオ"/>
                <a:cs typeface="メイリオ"/>
              </a:rPr>
              <a:t>×1.2</a:t>
            </a:r>
            <a:r>
              <a:rPr kumimoji="1" lang="ja-JP" altLang="en-US" dirty="0" smtClean="0">
                <a:solidFill>
                  <a:srgbClr val="800000"/>
                </a:solidFill>
                <a:latin typeface="メイリオ"/>
                <a:ea typeface="メイリオ"/>
                <a:cs typeface="メイリオ"/>
              </a:rPr>
              <a:t>倍</a:t>
            </a:r>
            <a:endParaRPr kumimoji="1" lang="ja-JP" altLang="en-US" dirty="0">
              <a:solidFill>
                <a:srgbClr val="800000"/>
              </a:solidFill>
              <a:latin typeface="メイリオ"/>
              <a:ea typeface="メイリオ"/>
              <a:cs typeface="メイリオ"/>
            </a:endParaRPr>
          </a:p>
        </p:txBody>
      </p:sp>
      <p:sp>
        <p:nvSpPr>
          <p:cNvPr id="54" name="上下矢印 53"/>
          <p:cNvSpPr/>
          <p:nvPr/>
        </p:nvSpPr>
        <p:spPr bwMode="auto">
          <a:xfrm>
            <a:off x="1727200" y="1282700"/>
            <a:ext cx="1384300" cy="4864100"/>
          </a:xfrm>
          <a:prstGeom prst="upDownArrow">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パフォーマンス・ギャップ</a:t>
            </a:r>
          </a:p>
        </p:txBody>
      </p:sp>
      <p:pic>
        <p:nvPicPr>
          <p:cNvPr id="87" name="図 86" descr="03.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6913" y="3315381"/>
            <a:ext cx="1404974" cy="1078819"/>
          </a:xfrm>
          <a:prstGeom prst="rect">
            <a:avLst/>
          </a:prstGeom>
          <a:ln>
            <a:noFill/>
          </a:ln>
          <a:effectLst>
            <a:outerShdw blurRad="292100" dist="139700" dir="2700000" algn="tl" rotWithShape="0">
              <a:srgbClr val="333333">
                <a:alpha val="65000"/>
              </a:srgbClr>
            </a:outerShdw>
          </a:effectLst>
        </p:spPr>
      </p:pic>
      <p:sp>
        <p:nvSpPr>
          <p:cNvPr id="89" name="テキスト ボックス 88"/>
          <p:cNvSpPr txBox="1"/>
          <p:nvPr/>
        </p:nvSpPr>
        <p:spPr>
          <a:xfrm>
            <a:off x="2889250" y="2800350"/>
            <a:ext cx="2723823" cy="507831"/>
          </a:xfrm>
          <a:prstGeom prst="rect">
            <a:avLst/>
          </a:prstGeom>
          <a:noFill/>
        </p:spPr>
        <p:txBody>
          <a:bodyPr wrap="none" rtlCol="0">
            <a:spAutoFit/>
          </a:bodyPr>
          <a:lstStyle/>
          <a:p>
            <a:r>
              <a:rPr kumimoji="1" lang="ja-JP" altLang="en-US" sz="900" dirty="0" smtClean="0">
                <a:solidFill>
                  <a:srgbClr val="FF6600"/>
                </a:solidFill>
                <a:latin typeface="メイリオ"/>
                <a:ea typeface="メイリオ"/>
                <a:cs typeface="メイリオ"/>
              </a:rPr>
              <a:t>両者のギャップを埋める手段として注目される</a:t>
            </a:r>
            <a:endParaRPr kumimoji="1" lang="en-US" altLang="ja-JP" sz="900" dirty="0" smtClean="0">
              <a:solidFill>
                <a:srgbClr val="FF6600"/>
              </a:solidFill>
              <a:latin typeface="メイリオ"/>
              <a:ea typeface="メイリオ"/>
              <a:cs typeface="メイリオ"/>
            </a:endParaRPr>
          </a:p>
          <a:p>
            <a:r>
              <a:rPr kumimoji="1" lang="ja-JP" altLang="en-US" dirty="0" smtClean="0">
                <a:solidFill>
                  <a:srgbClr val="FF6600"/>
                </a:solidFill>
                <a:latin typeface="メイリオ"/>
                <a:ea typeface="メイリオ"/>
                <a:cs typeface="メイリオ"/>
              </a:rPr>
              <a:t>フラッシュ・ストレージ</a:t>
            </a:r>
            <a:endParaRPr kumimoji="1" lang="ja-JP" altLang="en-US"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1830113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曲折矢印 10"/>
          <p:cNvSpPr/>
          <p:nvPr/>
        </p:nvSpPr>
        <p:spPr bwMode="auto">
          <a:xfrm flipV="1">
            <a:off x="869950" y="3016250"/>
            <a:ext cx="1708150" cy="2895600"/>
          </a:xfrm>
          <a:prstGeom prst="bentArrow">
            <a:avLst/>
          </a:prstGeom>
          <a:solidFill>
            <a:srgbClr val="FF9933"/>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lang="ja-JP" altLang="en-US" dirty="0" smtClean="0"/>
              <a:t>／今後の展開</a:t>
            </a:r>
            <a:r>
              <a:rPr kumimoji="1" lang="ja-JP" altLang="en-US" dirty="0" smtClean="0"/>
              <a:t>とその分類</a:t>
            </a:r>
            <a:endParaRPr kumimoji="1" lang="ja-JP" altLang="en-US"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00" y="1308100"/>
            <a:ext cx="1905000" cy="1631950"/>
          </a:xfrm>
          <a:prstGeom prst="rect">
            <a:avLst/>
          </a:prstGeom>
        </p:spPr>
      </p:pic>
      <p:pic>
        <p:nvPicPr>
          <p:cNvPr id="31" name="図 30" descr="080105_sandisc_ss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500" y="2482850"/>
            <a:ext cx="1657954" cy="1392198"/>
          </a:xfrm>
          <a:prstGeom prst="rect">
            <a:avLst/>
          </a:prstGeom>
        </p:spPr>
      </p:pic>
      <p:sp>
        <p:nvSpPr>
          <p:cNvPr id="34" name="右矢印 33"/>
          <p:cNvSpPr/>
          <p:nvPr/>
        </p:nvSpPr>
        <p:spPr bwMode="auto">
          <a:xfrm rot="1644300">
            <a:off x="1889820" y="2659832"/>
            <a:ext cx="1131529" cy="381000"/>
          </a:xfrm>
          <a:prstGeom prs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テキスト ボックス 39"/>
          <p:cNvSpPr txBox="1"/>
          <p:nvPr/>
        </p:nvSpPr>
        <p:spPr>
          <a:xfrm>
            <a:off x="298450" y="3060700"/>
            <a:ext cx="2557110" cy="923330"/>
          </a:xfrm>
          <a:prstGeom prst="rect">
            <a:avLst/>
          </a:prstGeom>
          <a:noFill/>
        </p:spPr>
        <p:txBody>
          <a:bodyPr wrap="none" rtlCol="0">
            <a:spAutoFit/>
          </a:bodyPr>
          <a:lstStyle/>
          <a:p>
            <a:pPr marL="285750" indent="-285750">
              <a:buFont typeface="Wingdings" charset="2"/>
              <a:buChar char="ü"/>
            </a:pPr>
            <a:r>
              <a:rPr kumimoji="1" lang="ja-JP" altLang="en-US" dirty="0" smtClean="0">
                <a:solidFill>
                  <a:srgbClr val="0000FF"/>
                </a:solidFill>
              </a:rPr>
              <a:t>大容量化の限界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高速化の限界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低消費電力化の限界</a:t>
            </a:r>
            <a:endParaRPr kumimoji="1" lang="ja-JP" altLang="en-US" dirty="0">
              <a:solidFill>
                <a:srgbClr val="0000FF"/>
              </a:solidFill>
            </a:endParaRPr>
          </a:p>
        </p:txBody>
      </p:sp>
      <p:sp>
        <p:nvSpPr>
          <p:cNvPr id="37" name="角丸四角形 36"/>
          <p:cNvSpPr/>
          <p:nvPr/>
        </p:nvSpPr>
        <p:spPr bwMode="auto">
          <a:xfrm>
            <a:off x="5181600" y="1295400"/>
            <a:ext cx="3733800" cy="517525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テキスト ボックス 22"/>
          <p:cNvSpPr txBox="1"/>
          <p:nvPr/>
        </p:nvSpPr>
        <p:spPr>
          <a:xfrm>
            <a:off x="6465703" y="21844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470650" y="37973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40500" y="498475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483350" y="2711450"/>
            <a:ext cx="2254250" cy="707886"/>
          </a:xfrm>
          <a:prstGeom prst="rect">
            <a:avLst/>
          </a:prstGeom>
          <a:noFill/>
        </p:spPr>
        <p:txBody>
          <a:bodyPr wrap="square" rtlCol="0">
            <a:spAutoFit/>
          </a:bodyPr>
          <a:lstStyle/>
          <a:p>
            <a:r>
              <a:rPr lang="ja-JP" altLang="en-US" sz="800" dirty="0"/>
              <a:t>サーバー内の</a:t>
            </a:r>
            <a:r>
              <a:rPr lang="en-US" altLang="ja-JP" sz="800" dirty="0" err="1"/>
              <a:t>PCIe</a:t>
            </a:r>
            <a:r>
              <a:rPr lang="ja-JP" altLang="en-US" sz="800" dirty="0"/>
              <a:t>（</a:t>
            </a:r>
            <a:r>
              <a:rPr lang="en-US" altLang="ja-JP" sz="800" dirty="0"/>
              <a:t>PCI Express</a:t>
            </a:r>
            <a:r>
              <a:rPr lang="ja-JP" altLang="en-US" sz="800" dirty="0"/>
              <a:t>）ポートに直接接続する、ボード型のフラッシュストレージ製品。「ホストフラッシュ」と呼ばれることも。サーバー内の</a:t>
            </a:r>
            <a:r>
              <a:rPr lang="en-US" altLang="ja-JP" sz="800" dirty="0" err="1"/>
              <a:t>PCIe</a:t>
            </a:r>
            <a:r>
              <a:rPr lang="ja-JP" altLang="en-US" sz="800" dirty="0"/>
              <a:t>ポートに直接接続するので、他のサーバーとの共用はできない。</a:t>
            </a:r>
            <a:endParaRPr kumimoji="1" lang="ja-JP" altLang="en-US" sz="800" dirty="0"/>
          </a:p>
        </p:txBody>
      </p:sp>
      <p:sp>
        <p:nvSpPr>
          <p:cNvPr id="27" name="テキスト ボックス 26"/>
          <p:cNvSpPr txBox="1"/>
          <p:nvPr/>
        </p:nvSpPr>
        <p:spPr>
          <a:xfrm>
            <a:off x="6521450" y="4210050"/>
            <a:ext cx="2165350" cy="461665"/>
          </a:xfrm>
          <a:prstGeom prst="rect">
            <a:avLst/>
          </a:prstGeom>
          <a:noFill/>
        </p:spPr>
        <p:txBody>
          <a:bodyPr wrap="square" rtlCol="0">
            <a:spAutoFit/>
          </a:bodyPr>
          <a:lstStyle/>
          <a:p>
            <a:r>
              <a:rPr lang="ja-JP" altLang="en-US" sz="800" dirty="0"/>
              <a:t>ストレージアレイ内の記憶装置が、すべてフラッシュメモリで構成されたフラッシュストレージ製品。</a:t>
            </a:r>
            <a:endParaRPr kumimoji="1" lang="ja-JP" altLang="en-US" sz="800" dirty="0"/>
          </a:p>
        </p:txBody>
      </p:sp>
      <p:sp>
        <p:nvSpPr>
          <p:cNvPr id="28" name="テキスト ボックス 27"/>
          <p:cNvSpPr txBox="1"/>
          <p:nvPr/>
        </p:nvSpPr>
        <p:spPr>
          <a:xfrm>
            <a:off x="6502400" y="5410200"/>
            <a:ext cx="2254250" cy="584776"/>
          </a:xfrm>
          <a:prstGeom prst="rect">
            <a:avLst/>
          </a:prstGeom>
          <a:noFill/>
        </p:spPr>
        <p:txBody>
          <a:bodyPr wrap="square" rtlCol="0">
            <a:spAutoFit/>
          </a:bodyPr>
          <a:lstStyle/>
          <a:p>
            <a:r>
              <a:rPr lang="ja-JP" altLang="en-US" sz="800" dirty="0"/>
              <a:t>ストレージアレイ内の記憶装置が、フラッシュメモリと</a:t>
            </a:r>
            <a:r>
              <a:rPr lang="en-US" altLang="ja-JP" sz="800" dirty="0"/>
              <a:t>HDD</a:t>
            </a:r>
            <a:r>
              <a:rPr lang="ja-JP" altLang="en-US" sz="800" dirty="0"/>
              <a:t>の混在状態で構成されたフラッシュストレージ製品。</a:t>
            </a:r>
            <a:r>
              <a:rPr lang="en-US" altLang="ja-JP" sz="800" dirty="0"/>
              <a:t>HDD</a:t>
            </a:r>
            <a:r>
              <a:rPr lang="ja-JP" altLang="en-US" sz="800" dirty="0"/>
              <a:t>と混在することでオールフラッシュアレイよりもデータ容量を増やせる。</a:t>
            </a:r>
            <a:endParaRPr kumimoji="1" lang="ja-JP" altLang="en-US" sz="800" dirty="0"/>
          </a:p>
        </p:txBody>
      </p:sp>
      <p:pic>
        <p:nvPicPr>
          <p:cNvPr id="7" name="図 6" descr="0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2100" y="3695700"/>
            <a:ext cx="1060450" cy="1060450"/>
          </a:xfrm>
          <a:prstGeom prst="rect">
            <a:avLst/>
          </a:prstGeom>
        </p:spPr>
      </p:pic>
      <p:pic>
        <p:nvPicPr>
          <p:cNvPr id="9" name="図 8" descr="03.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500" y="2297226"/>
            <a:ext cx="1060450" cy="814274"/>
          </a:xfrm>
          <a:prstGeom prst="rect">
            <a:avLst/>
          </a:prstGeom>
        </p:spPr>
      </p:pic>
      <p:pic>
        <p:nvPicPr>
          <p:cNvPr id="10" name="図 9" descr="06.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9550" y="4927600"/>
            <a:ext cx="1212850" cy="1212850"/>
          </a:xfrm>
          <a:prstGeom prst="rect">
            <a:avLst/>
          </a:prstGeom>
        </p:spPr>
      </p:pic>
      <p:sp>
        <p:nvSpPr>
          <p:cNvPr id="32" name="右矢印 31"/>
          <p:cNvSpPr/>
          <p:nvPr/>
        </p:nvSpPr>
        <p:spPr bwMode="auto">
          <a:xfrm>
            <a:off x="2070100" y="1568450"/>
            <a:ext cx="3060054" cy="732498"/>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5700285" y="1466850"/>
            <a:ext cx="2800767" cy="461665"/>
          </a:xfrm>
          <a:prstGeom prst="rect">
            <a:avLst/>
          </a:prstGeom>
          <a:noFill/>
        </p:spPr>
        <p:txBody>
          <a:bodyPr wrap="none" rtlCol="0">
            <a:spAutoFit/>
          </a:bodyPr>
          <a:lstStyle/>
          <a:p>
            <a:pPr algn="ctr"/>
            <a:r>
              <a:rPr kumimoji="1" lang="ja-JP" altLang="en-US" sz="2400" dirty="0" smtClean="0">
                <a:solidFill>
                  <a:srgbClr val="0000FF"/>
                </a:solidFill>
                <a:latin typeface="Arial"/>
                <a:ea typeface="HGP創英角ｺﾞｼｯｸUB"/>
                <a:cs typeface="Arial"/>
              </a:rPr>
              <a:t>フラッシュ・ストレージ</a:t>
            </a:r>
            <a:endParaRPr kumimoji="1" lang="ja-JP" altLang="en-US" sz="2400" dirty="0">
              <a:solidFill>
                <a:srgbClr val="0000FF"/>
              </a:solidFill>
              <a:latin typeface="Arial"/>
              <a:ea typeface="HGP創英角ｺﾞｼｯｸUB"/>
              <a:cs typeface="Arial"/>
            </a:endParaRPr>
          </a:p>
        </p:txBody>
      </p:sp>
      <p:pic>
        <p:nvPicPr>
          <p:cNvPr id="41" name="図 40"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9063" y="4838700"/>
            <a:ext cx="1927237" cy="1651000"/>
          </a:xfrm>
          <a:prstGeom prst="rect">
            <a:avLst/>
          </a:prstGeom>
        </p:spPr>
      </p:pic>
      <p:sp>
        <p:nvSpPr>
          <p:cNvPr id="42" name="テキスト ボックス 41"/>
          <p:cNvSpPr txBox="1"/>
          <p:nvPr/>
        </p:nvSpPr>
        <p:spPr>
          <a:xfrm>
            <a:off x="558800" y="5886450"/>
            <a:ext cx="2198038"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800000"/>
                </a:solidFill>
              </a:rPr>
              <a:t>長期・大容量保存</a:t>
            </a:r>
            <a:endParaRPr kumimoji="1" lang="ja-JP" altLang="en-US" dirty="0">
              <a:solidFill>
                <a:srgbClr val="800000"/>
              </a:solidFill>
            </a:endParaRPr>
          </a:p>
        </p:txBody>
      </p:sp>
      <p:sp>
        <p:nvSpPr>
          <p:cNvPr id="43" name="テキスト ボックス 42"/>
          <p:cNvSpPr txBox="1"/>
          <p:nvPr/>
        </p:nvSpPr>
        <p:spPr>
          <a:xfrm>
            <a:off x="2933700" y="1371600"/>
            <a:ext cx="1633781"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0000FF"/>
                </a:solidFill>
              </a:rPr>
              <a:t>高速</a:t>
            </a:r>
            <a:r>
              <a:rPr kumimoji="1" lang="en-US" altLang="ja-JP" dirty="0" smtClean="0">
                <a:solidFill>
                  <a:srgbClr val="0000FF"/>
                </a:solidFill>
              </a:rPr>
              <a:t>IO</a:t>
            </a:r>
            <a:r>
              <a:rPr kumimoji="1" lang="ja-JP" altLang="en-US" dirty="0" smtClean="0">
                <a:solidFill>
                  <a:srgbClr val="0000FF"/>
                </a:solidFill>
              </a:rPr>
              <a:t>性能</a:t>
            </a:r>
            <a:endParaRPr kumimoji="1" lang="ja-JP" altLang="en-US" dirty="0">
              <a:solidFill>
                <a:srgbClr val="0000FF"/>
              </a:solidFill>
            </a:endParaRPr>
          </a:p>
        </p:txBody>
      </p:sp>
      <p:sp>
        <p:nvSpPr>
          <p:cNvPr id="44" name="テキスト ボックス 43"/>
          <p:cNvSpPr txBox="1"/>
          <p:nvPr/>
        </p:nvSpPr>
        <p:spPr>
          <a:xfrm>
            <a:off x="2914650" y="3905250"/>
            <a:ext cx="1864613" cy="369332"/>
          </a:xfrm>
          <a:prstGeom prst="rect">
            <a:avLst/>
          </a:prstGeom>
          <a:noFill/>
        </p:spPr>
        <p:txBody>
          <a:bodyPr wrap="none" rtlCol="0">
            <a:spAutoFit/>
          </a:bodyPr>
          <a:lstStyle/>
          <a:p>
            <a:pPr marL="285750" indent="-285750">
              <a:buFont typeface="Wingdings" charset="2"/>
              <a:buChar char="Ø"/>
            </a:pPr>
            <a:r>
              <a:rPr kumimoji="1" lang="en-US" altLang="ja-JP" dirty="0" smtClean="0">
                <a:solidFill>
                  <a:srgbClr val="0000FF"/>
                </a:solidFill>
              </a:rPr>
              <a:t>HDD</a:t>
            </a:r>
            <a:r>
              <a:rPr kumimoji="1" lang="ja-JP" altLang="en-US" dirty="0" smtClean="0">
                <a:solidFill>
                  <a:srgbClr val="0000FF"/>
                </a:solidFill>
              </a:rPr>
              <a:t>互換・</a:t>
            </a:r>
            <a:r>
              <a:rPr kumimoji="1" lang="en-US" altLang="ja-JP" dirty="0" smtClean="0">
                <a:solidFill>
                  <a:srgbClr val="0000FF"/>
                </a:solidFill>
              </a:rPr>
              <a:t>PC</a:t>
            </a:r>
            <a:endParaRPr kumimoji="1" lang="ja-JP" altLang="en-US" dirty="0">
              <a:solidFill>
                <a:srgbClr val="0000FF"/>
              </a:solidFill>
            </a:endParaRPr>
          </a:p>
        </p:txBody>
      </p:sp>
    </p:spTree>
    <p:extLst>
      <p:ext uri="{BB962C8B-B14F-4D97-AF65-F5344CB8AC3E}">
        <p14:creationId xmlns:p14="http://schemas.microsoft.com/office/powerpoint/2010/main" val="3974428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gd name="adj" fmla="val 0"/>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26369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gd name="adj" fmla="val 0"/>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25804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6761</TotalTime>
  <Words>816</Words>
  <Application>Microsoft Macintosh PowerPoint</Application>
  <PresentationFormat>画面に合わせる (4:3)</PresentationFormat>
  <Paragraphs>209</Paragraphs>
  <Slides>12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12</vt:i4>
      </vt:variant>
    </vt:vector>
  </HeadingPairs>
  <TitlesOfParts>
    <vt:vector size="24" baseType="lpstr">
      <vt:lpstr>American Typewriter</vt:lpstr>
      <vt:lpstr>Avenir Book</vt:lpstr>
      <vt:lpstr>Calibri</vt:lpstr>
      <vt:lpstr>HGP創英角ｺﾞｼｯｸUB</vt:lpstr>
      <vt:lpstr>HG丸ｺﾞｼｯｸM-PRO</vt:lpstr>
      <vt:lpstr>Meiryo</vt:lpstr>
      <vt:lpstr>ＭＳ Ｐゴシック</vt:lpstr>
      <vt:lpstr>ヒラギノ角ゴ StdN W8</vt:lpstr>
      <vt:lpstr>メイリオ</vt:lpstr>
      <vt:lpstr>Arial</vt:lpstr>
      <vt:lpstr>Wingdings</vt:lpstr>
      <vt:lpstr>NC標準テンプレート</vt:lpstr>
      <vt:lpstr>ストレージの最新動向</vt:lpstr>
      <vt:lpstr>データ量の爆発的増大</vt:lpstr>
      <vt:lpstr>ストレージの市場動向（１）</vt:lpstr>
      <vt:lpstr>ストレージの市場動向（２）</vt:lpstr>
      <vt:lpstr>ストレージ性能の推移</vt:lpstr>
      <vt:lpstr>CPUとストレージのパフォーマンス</vt:lpstr>
      <vt:lpstr>フラッシュ･ストレージ／今後の展開とその分類</vt:lpstr>
      <vt:lpstr>フラッシュ･ストレージ／性能比較と用途</vt:lpstr>
      <vt:lpstr>フラッシュ･ストレージ／提供される価値</vt:lpstr>
      <vt:lpstr>フラッシュ･ストレージ／ 普及の背景</vt:lpstr>
      <vt:lpstr>インメモリー・データベース</vt:lpstr>
      <vt:lpstr>デュアル･フォーマット・データベース</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284</cp:revision>
  <dcterms:created xsi:type="dcterms:W3CDTF">2014-04-30T01:58:06Z</dcterms:created>
  <dcterms:modified xsi:type="dcterms:W3CDTF">2015-11-10T11:14:55Z</dcterms:modified>
</cp:coreProperties>
</file>