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717" r:id="rId2"/>
    <p:sldId id="718" r:id="rId3"/>
    <p:sldId id="719" r:id="rId4"/>
    <p:sldId id="720" r:id="rId5"/>
    <p:sldId id="721" r:id="rId6"/>
    <p:sldId id="722" r:id="rId7"/>
    <p:sldId id="723" r:id="rId8"/>
    <p:sldId id="724" r:id="rId9"/>
    <p:sldId id="725" r:id="rId1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66FF66"/>
    <a:srgbClr val="FF6666"/>
    <a:srgbClr val="FF66FF"/>
    <a:srgbClr val="FFFBD2"/>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84159" autoAdjust="0"/>
  </p:normalViewPr>
  <p:slideViewPr>
    <p:cSldViewPr snapToGrid="0" snapToObjects="1" showGuides="1">
      <p:cViewPr>
        <p:scale>
          <a:sx n="150" d="100"/>
          <a:sy n="150" d="100"/>
        </p:scale>
        <p:origin x="-1728" y="-1736"/>
      </p:cViewPr>
      <p:guideLst>
        <p:guide orient="horz"/>
        <p:guide pos="2880"/>
      </p:guideLst>
    </p:cSldViewPr>
  </p:slideViewPr>
  <p:notesTextViewPr>
    <p:cViewPr>
      <p:scale>
        <a:sx n="100" d="100"/>
        <a:sy n="100" d="100"/>
      </p:scale>
      <p:origin x="0" y="0"/>
    </p:cViewPr>
  </p:notesTextViewPr>
  <p:sorterViewPr>
    <p:cViewPr>
      <p:scale>
        <a:sx n="102" d="100"/>
        <a:sy n="102"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2015/11/19</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2015/11/19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2</a:t>
            </a:fld>
            <a:endParaRPr kumimoji="1" lang="ja-JP" altLang="en-US"/>
          </a:p>
        </p:txBody>
      </p:sp>
    </p:spTree>
    <p:extLst>
      <p:ext uri="{BB962C8B-B14F-4D97-AF65-F5344CB8AC3E}">
        <p14:creationId xmlns:p14="http://schemas.microsoft.com/office/powerpoint/2010/main" val="1901440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バグは品質管理の問題と取られていましたが、製造業のセンスから見ると品質問題では無くてプロセス問題と言う事になります。</a:t>
            </a:r>
            <a:endParaRPr kumimoji="1" lang="en-US" altLang="ja-JP" dirty="0" smtClean="0"/>
          </a:p>
          <a:p>
            <a:r>
              <a:rPr kumimoji="1" lang="ja-JP" altLang="en-US" dirty="0" smtClean="0"/>
              <a:t>ＩＴプロジェクトの管理は人に頼って良いのでしょうか？知識があれば実際のプロジェクト管理は上手く行くのでしょうか？実践できる力、環境の変化に対応できる力が優先されるべきではありませんか？</a:t>
            </a:r>
            <a:endParaRPr kumimoji="1" lang="ja-JP" altLang="en-US" dirty="0"/>
          </a:p>
        </p:txBody>
      </p:sp>
      <p:sp>
        <p:nvSpPr>
          <p:cNvPr id="4" name="スライド番号プレースホルダー 3"/>
          <p:cNvSpPr>
            <a:spLocks noGrp="1"/>
          </p:cNvSpPr>
          <p:nvPr>
            <p:ph type="sldNum" sz="quarter" idx="10"/>
          </p:nvPr>
        </p:nvSpPr>
        <p:spPr/>
        <p:txBody>
          <a:bodyPr/>
          <a:lstStyle/>
          <a:p>
            <a:fld id="{FD450BCB-AC5B-4FDB-93C4-EED27A10A6E0}" type="slidenum">
              <a:rPr kumimoji="1" lang="ja-JP" altLang="en-US" smtClean="0"/>
              <a:t>4</a:t>
            </a:fld>
            <a:endParaRPr kumimoji="1" lang="ja-JP" altLang="en-US"/>
          </a:p>
        </p:txBody>
      </p:sp>
    </p:spTree>
    <p:extLst>
      <p:ext uri="{BB962C8B-B14F-4D97-AF65-F5344CB8AC3E}">
        <p14:creationId xmlns:p14="http://schemas.microsoft.com/office/powerpoint/2010/main" val="1917281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【図解】コレ１枚でわかるアジャイル開発</a:t>
            </a:r>
          </a:p>
          <a:p>
            <a:r>
              <a:rPr kumimoji="1" lang="ja-JP" altLang="ja-JP" sz="1200" kern="1200" dirty="0" smtClean="0">
                <a:solidFill>
                  <a:schemeClr val="tx1"/>
                </a:solidFill>
                <a:effectLst/>
                <a:latin typeface="+mn-lt"/>
                <a:ea typeface="+mn-ea"/>
                <a:cs typeface="+mn-cs"/>
              </a:rPr>
              <a:t>ユーザーの要求は時間とともに変化します。ビジネス・スピードが加速するなか、この要求が変化するスピードもまた速まっています。いま、情報システムの開発には、このような変化への即応性がこれまでになく求められているのです。</a:t>
            </a:r>
          </a:p>
          <a:p>
            <a:r>
              <a:rPr kumimoji="1" lang="ja-JP" altLang="ja-JP" sz="1200" kern="1200" dirty="0" smtClean="0">
                <a:solidFill>
                  <a:schemeClr val="tx1"/>
                </a:solidFill>
                <a:effectLst/>
                <a:latin typeface="+mn-lt"/>
                <a:ea typeface="+mn-ea"/>
                <a:cs typeface="+mn-cs"/>
              </a:rPr>
              <a:t>しかし、従来は、作るべきシステムの要件を「すべて」決めてしまってから開発をスタートする「ウォーターフォール」手法が主流でしたが、このようなやり方では対応できない事態も増えてきたのです。そこで、注目されているのがアジャイル開発です。</a:t>
            </a:r>
          </a:p>
          <a:p>
            <a:r>
              <a:rPr kumimoji="1" lang="ja-JP" altLang="ja-JP" sz="1200" kern="1200" dirty="0" smtClean="0">
                <a:solidFill>
                  <a:schemeClr val="tx1"/>
                </a:solidFill>
                <a:effectLst/>
                <a:latin typeface="+mn-lt"/>
                <a:ea typeface="+mn-ea"/>
                <a:cs typeface="+mn-cs"/>
              </a:rPr>
              <a:t>アジャイル開発の本質は、「全部作らない」ことです。これが、ウォーターフォール開発と本質的に異なる点です。アジャイル開発は、「業務上必要性が高い機能や業務プロセスを選別し、優先順位を決めて、そこにリソースを傾注することで、本当に使うシステムのみを作り上げよう」という考え方です。結果として、短期間、高品質での開発が実現するのです。</a:t>
            </a:r>
          </a:p>
          <a:p>
            <a:r>
              <a:rPr kumimoji="1" lang="ja-JP" altLang="ja-JP" sz="1200" kern="1200" dirty="0" smtClean="0">
                <a:solidFill>
                  <a:schemeClr val="tx1"/>
                </a:solidFill>
                <a:effectLst/>
                <a:latin typeface="+mn-lt"/>
                <a:ea typeface="+mn-ea"/>
                <a:cs typeface="+mn-cs"/>
              </a:rPr>
              <a:t>一方、ウォーターフォール開発は、「全部作る」を前提とします。そのため、ユーザーの要求がすべて決まらなければ開発に着手できません。そのため、将来使うかもしれない機能とともに、推測を交えて仕様を固めてゆきます。また、いったん作り始めると、途中で変更することは難しく、すべてを作り上げることが優先されます。変更や品質保証は全部コードを書き終えた最後の最後に対応しなければなりません。</a:t>
            </a:r>
          </a:p>
          <a:p>
            <a:r>
              <a:rPr kumimoji="1" lang="ja-JP" altLang="ja-JP" sz="1200" kern="1200" dirty="0" smtClean="0">
                <a:solidFill>
                  <a:schemeClr val="tx1"/>
                </a:solidFill>
                <a:effectLst/>
                <a:latin typeface="+mn-lt"/>
                <a:ea typeface="+mn-ea"/>
                <a:cs typeface="+mn-cs"/>
              </a:rPr>
              <a:t>アジャイル開発の手法を使っても、「全部作る」のであれば、ウォーターフォールと本質的には何も変わりません。アジャイル開発は「全部作らない」かわりに、短期間・高品質・変更への柔軟性を担保しようというもので、「全部作る」こととトレードオフの関係にあのです。</a:t>
            </a:r>
          </a:p>
          <a:p>
            <a:r>
              <a:rPr kumimoji="1" lang="ja-JP" altLang="ja-JP" sz="1200" kern="1200" dirty="0" smtClean="0">
                <a:solidFill>
                  <a:schemeClr val="tx1"/>
                </a:solidFill>
                <a:effectLst/>
                <a:latin typeface="+mn-lt"/>
                <a:ea typeface="+mn-ea"/>
                <a:cs typeface="+mn-cs"/>
              </a:rPr>
              <a:t>アジャイル開発では、「ビジネス価値の高い＝業務を遂行上必須」のプロセスを実現する機能に絞り込んで開発対象を決めてゆきます。「必要かどうかわからない」、「あったほうがいいかもしれない」は、作りません。そして、おおよその工数と期間の見通しを立てて開発を始めます。</a:t>
            </a:r>
          </a:p>
          <a:p>
            <a:r>
              <a:rPr kumimoji="1" lang="ja-JP" altLang="ja-JP" sz="1200" kern="1200" dirty="0" smtClean="0">
                <a:solidFill>
                  <a:schemeClr val="tx1"/>
                </a:solidFill>
                <a:effectLst/>
                <a:latin typeface="+mn-lt"/>
                <a:ea typeface="+mn-ea"/>
                <a:cs typeface="+mn-cs"/>
              </a:rPr>
              <a:t>ビジネス価値で優先順位を決められた機能を順次完成させてゆくため、途中で優先順位が変われば入れ替えることができるので、変更要求に柔軟に対応できるのです。</a:t>
            </a:r>
          </a:p>
          <a:p>
            <a:r>
              <a:rPr kumimoji="1" lang="ja-JP" altLang="ja-JP" sz="1200" kern="1200" dirty="0" smtClean="0">
                <a:solidFill>
                  <a:schemeClr val="tx1"/>
                </a:solidFill>
                <a:effectLst/>
                <a:latin typeface="+mn-lt"/>
                <a:ea typeface="+mn-ea"/>
                <a:cs typeface="+mn-cs"/>
              </a:rPr>
              <a:t>重要なところから完成させるので、重要なところほど早い段階から検証されバグは徹底して潰されます。また、後期になるほど重要度が低くなるので、問題が生じても全体への影響は少なく品質は高まります。</a:t>
            </a:r>
          </a:p>
          <a:p>
            <a:r>
              <a:rPr kumimoji="1" lang="ja-JP" altLang="ja-JP" sz="1200" kern="1200" dirty="0" smtClean="0">
                <a:solidFill>
                  <a:schemeClr val="tx1"/>
                </a:solidFill>
                <a:effectLst/>
                <a:latin typeface="+mn-lt"/>
                <a:ea typeface="+mn-ea"/>
                <a:cs typeface="+mn-cs"/>
              </a:rPr>
              <a:t>アジャイル開発の狙いを整理すれば、次の３つになるでしょう。</a:t>
            </a:r>
          </a:p>
          <a:p>
            <a:pPr lvl="0"/>
            <a:r>
              <a:rPr kumimoji="1" lang="ja-JP" altLang="ja-JP" sz="1200" kern="1200" dirty="0" smtClean="0">
                <a:solidFill>
                  <a:schemeClr val="tx1"/>
                </a:solidFill>
                <a:effectLst/>
                <a:latin typeface="+mn-lt"/>
                <a:ea typeface="+mn-ea"/>
                <a:cs typeface="+mn-cs"/>
              </a:rPr>
              <a:t>予測できない未来を推測で決めさせず、本当に使うシステムだけを作ることでムダな開発投資をさせない。</a:t>
            </a:r>
          </a:p>
          <a:p>
            <a:pPr lvl="0"/>
            <a:r>
              <a:rPr kumimoji="1" lang="ja-JP" altLang="ja-JP" sz="1200" kern="1200" dirty="0" smtClean="0">
                <a:solidFill>
                  <a:schemeClr val="tx1"/>
                </a:solidFill>
                <a:effectLst/>
                <a:latin typeface="+mn-lt"/>
                <a:ea typeface="+mn-ea"/>
                <a:cs typeface="+mn-cs"/>
              </a:rPr>
              <a:t>変更要求に柔軟に対応し、納得して使えるシステムを実現する。</a:t>
            </a:r>
          </a:p>
          <a:p>
            <a:pPr lvl="0"/>
            <a:r>
              <a:rPr kumimoji="1" lang="ja-JP" altLang="ja-JP" sz="1200" kern="1200" dirty="0" smtClean="0">
                <a:solidFill>
                  <a:schemeClr val="tx1"/>
                </a:solidFill>
                <a:effectLst/>
                <a:latin typeface="+mn-lt"/>
                <a:ea typeface="+mn-ea"/>
                <a:cs typeface="+mn-cs"/>
              </a:rPr>
              <a:t>納得できる予算と期間の中で最善の機能と品質を実現する。</a:t>
            </a:r>
          </a:p>
          <a:p>
            <a:r>
              <a:rPr kumimoji="1" lang="ja-JP" altLang="ja-JP" sz="1200" kern="1200" dirty="0" smtClean="0">
                <a:solidFill>
                  <a:schemeClr val="tx1"/>
                </a:solidFill>
                <a:effectLst/>
                <a:latin typeface="+mn-lt"/>
                <a:ea typeface="+mn-ea"/>
                <a:cs typeface="+mn-cs"/>
              </a:rPr>
              <a:t>そもそもアジャイル開発が生まれるきっかけは、</a:t>
            </a:r>
            <a:r>
              <a:rPr kumimoji="1" lang="en-US" altLang="ja-JP" sz="1200" kern="1200" dirty="0" smtClean="0">
                <a:solidFill>
                  <a:schemeClr val="tx1"/>
                </a:solidFill>
                <a:effectLst/>
                <a:latin typeface="+mn-lt"/>
                <a:ea typeface="+mn-ea"/>
                <a:cs typeface="+mn-cs"/>
              </a:rPr>
              <a:t>1986</a:t>
            </a:r>
            <a:r>
              <a:rPr kumimoji="1" lang="ja-JP" altLang="ja-JP" sz="1200" kern="1200" dirty="0" smtClean="0">
                <a:solidFill>
                  <a:schemeClr val="tx1"/>
                </a:solidFill>
                <a:effectLst/>
                <a:latin typeface="+mn-lt"/>
                <a:ea typeface="+mn-ea"/>
                <a:cs typeface="+mn-cs"/>
              </a:rPr>
              <a:t>年に日本の経営学者である野中郁次郎氏と竹内弘高氏が、日本の製造業の高い生産性と効率を研究した論文をハーバード・ビジネスレビュー誌に掲載したことにあります。それを読んだジェフ・サザーランド（</a:t>
            </a:r>
            <a:r>
              <a:rPr kumimoji="1" lang="en-US" altLang="ja-JP" sz="1200" kern="1200" dirty="0" smtClean="0">
                <a:solidFill>
                  <a:schemeClr val="tx1"/>
                </a:solidFill>
                <a:effectLst/>
                <a:latin typeface="+mn-lt"/>
                <a:ea typeface="+mn-ea"/>
                <a:cs typeface="+mn-cs"/>
              </a:rPr>
              <a:t>Jeff Sutherland</a:t>
            </a:r>
            <a:r>
              <a:rPr kumimoji="1" lang="ja-JP" altLang="ja-JP" sz="1200" kern="1200" dirty="0" smtClean="0">
                <a:solidFill>
                  <a:schemeClr val="tx1"/>
                </a:solidFill>
                <a:effectLst/>
                <a:latin typeface="+mn-lt"/>
                <a:ea typeface="+mn-ea"/>
                <a:cs typeface="+mn-cs"/>
              </a:rPr>
              <a:t>）氏らが、システム開発への適用を考え、</a:t>
            </a:r>
            <a:r>
              <a:rPr kumimoji="1" lang="en-US" altLang="ja-JP" sz="1200" kern="1200" dirty="0" smtClean="0">
                <a:solidFill>
                  <a:schemeClr val="tx1"/>
                </a:solidFill>
                <a:effectLst/>
                <a:latin typeface="+mn-lt"/>
                <a:ea typeface="+mn-ea"/>
                <a:cs typeface="+mn-cs"/>
              </a:rPr>
              <a:t>1990</a:t>
            </a:r>
            <a:r>
              <a:rPr kumimoji="1" lang="ja-JP" altLang="ja-JP" sz="1200" kern="1200" dirty="0" smtClean="0">
                <a:solidFill>
                  <a:schemeClr val="tx1"/>
                </a:solidFill>
                <a:effectLst/>
                <a:latin typeface="+mn-lt"/>
                <a:ea typeface="+mn-ea"/>
                <a:cs typeface="+mn-cs"/>
              </a:rPr>
              <a:t>年代半ばにアジャイル開発の方法論としてまとめました。ですから、アジャイル開発には、伝統的な日本の「ものづくり」にある、「不断の改善により、品質と生産性の向上を両立させる」という精神が、埋め込まれているといっても良いでしょう。</a:t>
            </a:r>
          </a:p>
          <a:p>
            <a:r>
              <a:rPr kumimoji="1" lang="en-US" altLang="ja-JP" sz="1200" kern="1200" dirty="0" smtClean="0">
                <a:solidFill>
                  <a:schemeClr val="tx1"/>
                </a:solidFill>
                <a:effectLst/>
                <a:latin typeface="+mn-lt"/>
                <a:ea typeface="+mn-ea"/>
                <a:cs typeface="+mn-cs"/>
              </a:rPr>
              <a:t> </a:t>
            </a:r>
            <a:endParaRPr kumimoji="1" lang="ja-JP" altLang="ja-JP" sz="1200" kern="1200" smtClean="0">
              <a:solidFill>
                <a:schemeClr val="tx1"/>
              </a:solidFill>
              <a:effectLst/>
              <a:latin typeface="+mn-lt"/>
              <a:ea typeface="+mn-ea"/>
              <a:cs typeface="+mn-cs"/>
            </a:endParaRPr>
          </a:p>
          <a:p>
            <a:endParaRPr kumimoji="1" lang="ja-JP" altLang="en-US"/>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5</a:t>
            </a:fld>
            <a:endParaRPr kumimoji="1" lang="ja-JP" altLang="en-US"/>
          </a:p>
        </p:txBody>
      </p:sp>
    </p:spTree>
    <p:extLst>
      <p:ext uri="{BB962C8B-B14F-4D97-AF65-F5344CB8AC3E}">
        <p14:creationId xmlns:p14="http://schemas.microsoft.com/office/powerpoint/2010/main" val="30681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pPr defTabSz="880216"/>
            <a:fld id="{FBC5899A-EF30-4F3F-9CB5-D11D0986BF5C}" type="slidenum">
              <a:rPr lang="ja-JP" altLang="en-US" sz="1100">
                <a:latin typeface="Times New Roman" pitchFamily="18" charset="0"/>
              </a:rPr>
              <a:pPr defTabSz="880216"/>
              <a:t>6</a:t>
            </a:fld>
            <a:endParaRPr lang="en-US" altLang="ja-JP" sz="1100" dirty="0">
              <a:latin typeface="Times New Roman" pitchFamily="18" charset="0"/>
            </a:endParaRPr>
          </a:p>
        </p:txBody>
      </p:sp>
      <p:sp>
        <p:nvSpPr>
          <p:cNvPr id="76802" name="スライド イメージ プレースホルダ 1"/>
          <p:cNvSpPr>
            <a:spLocks noGrp="1" noRot="1" noChangeAspect="1" noTextEdit="1"/>
          </p:cNvSpPr>
          <p:nvPr>
            <p:ph type="sldImg"/>
          </p:nvPr>
        </p:nvSpPr>
        <p:spPr>
          <a:ln/>
        </p:spPr>
      </p:sp>
      <p:sp>
        <p:nvSpPr>
          <p:cNvPr id="76803" name="ノート プレースホルダ 2"/>
          <p:cNvSpPr>
            <a:spLocks noGrp="1"/>
          </p:cNvSpPr>
          <p:nvPr>
            <p:ph type="body" idx="1"/>
          </p:nvPr>
        </p:nvSpPr>
        <p:spPr>
          <a:noFill/>
          <a:ln/>
        </p:spPr>
        <p:txBody>
          <a:bodyPr lIns="87436" tIns="43718" rIns="87436" bIns="43718"/>
          <a:lstStyle/>
          <a:p>
            <a:endParaRPr lang="ja-JP" altLang="en-US" dirty="0" smtClean="0"/>
          </a:p>
        </p:txBody>
      </p:sp>
      <p:sp>
        <p:nvSpPr>
          <p:cNvPr id="76804" name="スライド番号プレースホルダ 3"/>
          <p:cNvSpPr txBox="1">
            <a:spLocks noGrp="1"/>
          </p:cNvSpPr>
          <p:nvPr/>
        </p:nvSpPr>
        <p:spPr bwMode="auto">
          <a:xfrm>
            <a:off x="3883409" y="8684773"/>
            <a:ext cx="2973011" cy="457779"/>
          </a:xfrm>
          <a:prstGeom prst="rect">
            <a:avLst/>
          </a:prstGeom>
          <a:noFill/>
          <a:ln w="9525">
            <a:noFill/>
            <a:miter lim="800000"/>
            <a:headEnd/>
            <a:tailEnd/>
          </a:ln>
        </p:spPr>
        <p:txBody>
          <a:bodyPr lIns="87436" tIns="43718" rIns="87436" bIns="43718" anchor="b"/>
          <a:lstStyle/>
          <a:p>
            <a:pPr algn="r" defTabSz="875710"/>
            <a:fld id="{55CA22B7-2558-4155-9740-A07BC084F0D6}" type="slidenum">
              <a:rPr lang="ja-JP" altLang="en-US">
                <a:solidFill>
                  <a:schemeClr val="tx1"/>
                </a:solidFill>
                <a:ea typeface="ＭＳ Ｐゴシック" charset="-128"/>
              </a:rPr>
              <a:pPr algn="r" defTabSz="875710"/>
              <a:t>6</a:t>
            </a:fld>
            <a:endParaRPr lang="en-US" altLang="ja-JP" dirty="0">
              <a:solidFill>
                <a:schemeClr val="tx1"/>
              </a:solidFill>
              <a:ea typeface="ＭＳ Ｐゴシック" charset="-128"/>
            </a:endParaRPr>
          </a:p>
        </p:txBody>
      </p:sp>
    </p:spTree>
    <p:extLst>
      <p:ext uri="{BB962C8B-B14F-4D97-AF65-F5344CB8AC3E}">
        <p14:creationId xmlns:p14="http://schemas.microsoft.com/office/powerpoint/2010/main" val="286207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pPr defTabSz="880216"/>
            <a:fld id="{FBC5899A-EF30-4F3F-9CB5-D11D0986BF5C}" type="slidenum">
              <a:rPr lang="ja-JP" altLang="en-US" sz="1100">
                <a:latin typeface="Times New Roman" pitchFamily="18" charset="0"/>
              </a:rPr>
              <a:pPr defTabSz="880216"/>
              <a:t>7</a:t>
            </a:fld>
            <a:endParaRPr lang="en-US" altLang="ja-JP" sz="1100" dirty="0">
              <a:latin typeface="Times New Roman" pitchFamily="18" charset="0"/>
            </a:endParaRPr>
          </a:p>
        </p:txBody>
      </p:sp>
      <p:sp>
        <p:nvSpPr>
          <p:cNvPr id="76802" name="スライド イメージ プレースホルダ 1"/>
          <p:cNvSpPr>
            <a:spLocks noGrp="1" noRot="1" noChangeAspect="1" noTextEdit="1"/>
          </p:cNvSpPr>
          <p:nvPr>
            <p:ph type="sldImg"/>
          </p:nvPr>
        </p:nvSpPr>
        <p:spPr>
          <a:ln/>
        </p:spPr>
      </p:sp>
      <p:sp>
        <p:nvSpPr>
          <p:cNvPr id="76803" name="ノート プレースホルダ 2"/>
          <p:cNvSpPr>
            <a:spLocks noGrp="1"/>
          </p:cNvSpPr>
          <p:nvPr>
            <p:ph type="body" idx="1"/>
          </p:nvPr>
        </p:nvSpPr>
        <p:spPr>
          <a:noFill/>
          <a:ln/>
        </p:spPr>
        <p:txBody>
          <a:bodyPr lIns="87436" tIns="43718" rIns="87436" bIns="43718"/>
          <a:lstStyle/>
          <a:p>
            <a:endParaRPr lang="ja-JP" altLang="en-US" dirty="0" smtClean="0"/>
          </a:p>
        </p:txBody>
      </p:sp>
      <p:sp>
        <p:nvSpPr>
          <p:cNvPr id="76804" name="スライド番号プレースホルダ 3"/>
          <p:cNvSpPr txBox="1">
            <a:spLocks noGrp="1"/>
          </p:cNvSpPr>
          <p:nvPr/>
        </p:nvSpPr>
        <p:spPr bwMode="auto">
          <a:xfrm>
            <a:off x="3883409" y="8684773"/>
            <a:ext cx="2973011" cy="457779"/>
          </a:xfrm>
          <a:prstGeom prst="rect">
            <a:avLst/>
          </a:prstGeom>
          <a:noFill/>
          <a:ln w="9525">
            <a:noFill/>
            <a:miter lim="800000"/>
            <a:headEnd/>
            <a:tailEnd/>
          </a:ln>
        </p:spPr>
        <p:txBody>
          <a:bodyPr lIns="87436" tIns="43718" rIns="87436" bIns="43718" anchor="b"/>
          <a:lstStyle/>
          <a:p>
            <a:pPr algn="r" defTabSz="875710"/>
            <a:fld id="{55CA22B7-2558-4155-9740-A07BC084F0D6}" type="slidenum">
              <a:rPr lang="ja-JP" altLang="en-US">
                <a:solidFill>
                  <a:schemeClr val="tx1"/>
                </a:solidFill>
                <a:ea typeface="ＭＳ Ｐゴシック" charset="-128"/>
              </a:rPr>
              <a:pPr algn="r" defTabSz="875710"/>
              <a:t>7</a:t>
            </a:fld>
            <a:endParaRPr lang="en-US" altLang="ja-JP" dirty="0">
              <a:solidFill>
                <a:schemeClr val="tx1"/>
              </a:solidFill>
              <a:ea typeface="ＭＳ Ｐゴシック" charset="-128"/>
            </a:endParaRPr>
          </a:p>
        </p:txBody>
      </p:sp>
    </p:spTree>
    <p:extLst>
      <p:ext uri="{BB962C8B-B14F-4D97-AF65-F5344CB8AC3E}">
        <p14:creationId xmlns:p14="http://schemas.microsoft.com/office/powerpoint/2010/main" val="1628584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【図解】コレ</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枚でわかる</a:t>
            </a:r>
            <a:r>
              <a:rPr kumimoji="1" lang="en-US" altLang="ja-JP" sz="1200" kern="1200" dirty="0" err="1" smtClean="0">
                <a:solidFill>
                  <a:schemeClr val="tx1"/>
                </a:solidFill>
                <a:effectLst/>
                <a:latin typeface="+mn-lt"/>
                <a:ea typeface="+mn-ea"/>
                <a:cs typeface="+mn-cs"/>
              </a:rPr>
              <a:t>DevOps</a:t>
            </a:r>
            <a:endParaRPr kumimoji="1" lang="en-US" altLang="ja-JP" sz="1200" kern="1200" dirty="0" smtClean="0">
              <a:solidFill>
                <a:schemeClr val="tx1"/>
              </a:solidFill>
              <a:effectLst/>
              <a:latin typeface="+mn-lt"/>
              <a:ea typeface="+mn-ea"/>
              <a:cs typeface="+mn-cs"/>
            </a:endParaRPr>
          </a:p>
          <a:p>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業務システムは、当初の仕様通り完成させて完結するものではありません。使っているうちに不具合が見つかることもあるでしょう、あるいは、業務手順の変更や新たなニーズに対応するために修正や機能追加が必要になることもあります。</a:t>
            </a:r>
          </a:p>
          <a:p>
            <a:r>
              <a:rPr kumimoji="1" lang="ja-JP" altLang="ja-JP" sz="1200" kern="1200" dirty="0" smtClean="0">
                <a:solidFill>
                  <a:schemeClr val="tx1"/>
                </a:solidFill>
                <a:effectLst/>
                <a:latin typeface="+mn-lt"/>
                <a:ea typeface="+mn-ea"/>
                <a:cs typeface="+mn-cs"/>
              </a:rPr>
              <a:t>不具合が見つかり対応すること、あるいは、業務手順を見直しシステム・ロジックを変更することは、ビジネスを健全に機能させ、さらに売上を伸ばし、お客様の満足度を高めるためには、即応できてしかるべきです。</a:t>
            </a:r>
          </a:p>
          <a:p>
            <a:r>
              <a:rPr kumimoji="1" lang="ja-JP" altLang="ja-JP" sz="1200" kern="1200" dirty="0" smtClean="0">
                <a:solidFill>
                  <a:schemeClr val="tx1"/>
                </a:solidFill>
                <a:effectLst/>
                <a:latin typeface="+mn-lt"/>
                <a:ea typeface="+mn-ea"/>
                <a:cs typeface="+mn-cs"/>
              </a:rPr>
              <a:t>しかし、開発チームは、他にもバックログを抱え、その要望にすぐに応えることはできません。また、仮にプログラムの開発や修正ができても、不慮の操作によるシステム障害を避けるため、開発チームには本番システムを操作する権限を与えられていないのが一般的です。</a:t>
            </a:r>
          </a:p>
          <a:p>
            <a:r>
              <a:rPr kumimoji="1" lang="ja-JP" altLang="ja-JP" sz="1200" kern="1200" dirty="0" smtClean="0">
                <a:solidFill>
                  <a:schemeClr val="tx1"/>
                </a:solidFill>
                <a:effectLst/>
                <a:latin typeface="+mn-lt"/>
                <a:ea typeface="+mn-ea"/>
                <a:cs typeface="+mn-cs"/>
              </a:rPr>
              <a:t>システムを操作する権限を持つのは、安定的にシステムを稼働させる役割を担う運用チームです。開発チームが変更を本番システムに反映するためには、運用チームに依頼しならないのです。しかし、運用チームは、多くの業務システムを少人数で対応していることが多く、全ての要望に直ちに応えることができません。また、安定稼働のために、頻繁にシステムを変更することを嫌います。</a:t>
            </a:r>
          </a:p>
          <a:p>
            <a:r>
              <a:rPr kumimoji="1" lang="ja-JP" altLang="ja-JP" sz="1200" kern="1200" dirty="0" smtClean="0">
                <a:solidFill>
                  <a:schemeClr val="tx1"/>
                </a:solidFill>
                <a:effectLst/>
                <a:latin typeface="+mn-lt"/>
                <a:ea typeface="+mn-ea"/>
                <a:cs typeface="+mn-cs"/>
              </a:rPr>
              <a:t>このような両者の対立が、ビジネスの柔軟性とスピードを阻害することになります。</a:t>
            </a:r>
          </a:p>
          <a:p>
            <a:r>
              <a:rPr kumimoji="1" lang="ja-JP" altLang="ja-JP" sz="1200" kern="1200" dirty="0" smtClean="0">
                <a:solidFill>
                  <a:schemeClr val="tx1"/>
                </a:solidFill>
                <a:effectLst/>
                <a:latin typeface="+mn-lt"/>
                <a:ea typeface="+mn-ea"/>
                <a:cs typeface="+mn-cs"/>
              </a:rPr>
              <a:t>そこで重要になるのが、開発</a:t>
            </a:r>
            <a:r>
              <a:rPr kumimoji="1" lang="en-US" altLang="ja-JP" sz="1200" kern="1200" dirty="0" smtClean="0">
                <a:solidFill>
                  <a:schemeClr val="tx1"/>
                </a:solidFill>
                <a:effectLst/>
                <a:latin typeface="+mn-lt"/>
                <a:ea typeface="+mn-ea"/>
                <a:cs typeface="+mn-cs"/>
              </a:rPr>
              <a:t>(Development)</a:t>
            </a:r>
            <a:r>
              <a:rPr kumimoji="1" lang="ja-JP" altLang="ja-JP" sz="1200" kern="1200" dirty="0" smtClean="0">
                <a:solidFill>
                  <a:schemeClr val="tx1"/>
                </a:solidFill>
                <a:effectLst/>
                <a:latin typeface="+mn-lt"/>
                <a:ea typeface="+mn-ea"/>
                <a:cs typeface="+mn-cs"/>
              </a:rPr>
              <a:t>と運用</a:t>
            </a:r>
            <a:r>
              <a:rPr kumimoji="1" lang="en-US" altLang="ja-JP" sz="1200" kern="1200" dirty="0" smtClean="0">
                <a:solidFill>
                  <a:schemeClr val="tx1"/>
                </a:solidFill>
                <a:effectLst/>
                <a:latin typeface="+mn-lt"/>
                <a:ea typeface="+mn-ea"/>
                <a:cs typeface="+mn-cs"/>
              </a:rPr>
              <a:t>(Operation)</a:t>
            </a:r>
            <a:r>
              <a:rPr kumimoji="1" lang="ja-JP" altLang="ja-JP" sz="1200" kern="1200" dirty="0" smtClean="0">
                <a:solidFill>
                  <a:schemeClr val="tx1"/>
                </a:solidFill>
                <a:effectLst/>
                <a:latin typeface="+mn-lt"/>
                <a:ea typeface="+mn-ea"/>
                <a:cs typeface="+mn-cs"/>
              </a:rPr>
              <a:t>の連携を強化し、一体となって運営するための取り組みです。これを「</a:t>
            </a:r>
            <a:r>
              <a:rPr kumimoji="1" lang="en-US" altLang="ja-JP" sz="1200" kern="1200" dirty="0" err="1" smtClean="0">
                <a:solidFill>
                  <a:schemeClr val="tx1"/>
                </a:solidFill>
                <a:effectLst/>
                <a:latin typeface="+mn-lt"/>
                <a:ea typeface="+mn-ea"/>
                <a:cs typeface="+mn-cs"/>
              </a:rPr>
              <a:t>DevOps</a:t>
            </a:r>
            <a:r>
              <a:rPr kumimoji="1" lang="ja-JP" altLang="ja-JP" sz="1200" kern="1200" dirty="0" smtClean="0">
                <a:solidFill>
                  <a:schemeClr val="tx1"/>
                </a:solidFill>
                <a:effectLst/>
                <a:latin typeface="+mn-lt"/>
                <a:ea typeface="+mn-ea"/>
                <a:cs typeface="+mn-cs"/>
              </a:rPr>
              <a:t>」と呼んでいます。</a:t>
            </a:r>
          </a:p>
          <a:p>
            <a:r>
              <a:rPr kumimoji="1" lang="ja-JP" altLang="ja-JP" sz="1200" kern="1200" dirty="0" smtClean="0">
                <a:solidFill>
                  <a:schemeClr val="tx1"/>
                </a:solidFill>
                <a:effectLst/>
                <a:latin typeface="+mn-lt"/>
                <a:ea typeface="+mn-ea"/>
                <a:cs typeface="+mn-cs"/>
              </a:rPr>
              <a:t>以前紹介したアジャイル開発は、ビジネス・ニーズの変化に即応し業務システムを開発あるいは、修正するための取り組みです。しかし、運用チームが開発あるいは修正されたシステムを本番システムに直ちに反映できなければ、ビジネス上の効果をいち早く享受することはできません。この事態に対処するためには、開発したシステムを直ちに本番システムに反映するための開発チームと運用チームの役割の見直し、あるいは、開発者自身の判断で本番システムに移行しても障害を起こすことなく安定運用が担保できる仕組み作りが必要になります。</a:t>
            </a:r>
          </a:p>
          <a:p>
            <a:r>
              <a:rPr kumimoji="1" lang="ja-JP" altLang="ja-JP" sz="1200" kern="1200" dirty="0" smtClean="0">
                <a:solidFill>
                  <a:schemeClr val="tx1"/>
                </a:solidFill>
                <a:effectLst/>
                <a:latin typeface="+mn-lt"/>
                <a:ea typeface="+mn-ea"/>
                <a:cs typeface="+mn-cs"/>
              </a:rPr>
              <a:t>「</a:t>
            </a:r>
            <a:r>
              <a:rPr kumimoji="1" lang="en-US" altLang="ja-JP" sz="1200" kern="1200" dirty="0" err="1" smtClean="0">
                <a:solidFill>
                  <a:schemeClr val="tx1"/>
                </a:solidFill>
                <a:effectLst/>
                <a:latin typeface="+mn-lt"/>
                <a:ea typeface="+mn-ea"/>
                <a:cs typeface="+mn-cs"/>
              </a:rPr>
              <a:t>DevOps</a:t>
            </a:r>
            <a:r>
              <a:rPr kumimoji="1" lang="ja-JP" altLang="ja-JP" sz="1200" kern="1200" dirty="0" smtClean="0">
                <a:solidFill>
                  <a:schemeClr val="tx1"/>
                </a:solidFill>
                <a:effectLst/>
                <a:latin typeface="+mn-lt"/>
                <a:ea typeface="+mn-ea"/>
                <a:cs typeface="+mn-cs"/>
              </a:rPr>
              <a:t>」は、このような一連の取り組みにより、ビジネス・ニーズに即応して開発したシステムの本番への移行を不断に繰り返してゆく「継続的デリバリー（</a:t>
            </a:r>
            <a:r>
              <a:rPr kumimoji="1" lang="en-US" altLang="ja-JP" sz="1200" kern="1200" dirty="0" smtClean="0">
                <a:solidFill>
                  <a:schemeClr val="tx1"/>
                </a:solidFill>
                <a:effectLst/>
                <a:latin typeface="+mn-lt"/>
                <a:ea typeface="+mn-ea"/>
                <a:cs typeface="+mn-cs"/>
              </a:rPr>
              <a:t>Continuous Delivery</a:t>
            </a:r>
            <a:r>
              <a:rPr kumimoji="1" lang="ja-JP" altLang="ja-JP" sz="1200" kern="1200" dirty="0" smtClean="0">
                <a:solidFill>
                  <a:schemeClr val="tx1"/>
                </a:solidFill>
                <a:effectLst/>
                <a:latin typeface="+mn-lt"/>
                <a:ea typeface="+mn-ea"/>
                <a:cs typeface="+mn-cs"/>
              </a:rPr>
              <a:t>）」の実現を目指しているのです。</a:t>
            </a:r>
          </a:p>
          <a:p>
            <a:r>
              <a:rPr kumimoji="1" lang="ja-JP" altLang="ja-JP" sz="1200" kern="1200" dirty="0" smtClean="0">
                <a:solidFill>
                  <a:schemeClr val="tx1"/>
                </a:solidFill>
                <a:effectLst/>
                <a:latin typeface="+mn-lt"/>
                <a:ea typeface="+mn-ea"/>
                <a:cs typeface="+mn-cs"/>
              </a:rPr>
              <a:t>継続的デリバリーとは、ビジネス・ニーズにいち早く対応し、変化にも即応できるアジャイル開発の「反復型の開発（</a:t>
            </a:r>
            <a:r>
              <a:rPr kumimoji="1" lang="en-US" altLang="ja-JP" sz="1200" kern="1200" dirty="0" smtClean="0">
                <a:solidFill>
                  <a:schemeClr val="tx1"/>
                </a:solidFill>
                <a:effectLst/>
                <a:latin typeface="+mn-lt"/>
                <a:ea typeface="+mn-ea"/>
                <a:cs typeface="+mn-cs"/>
              </a:rPr>
              <a:t>Iterative Development</a:t>
            </a:r>
            <a:r>
              <a:rPr kumimoji="1" lang="ja-JP" altLang="ja-JP" sz="1200" kern="1200" dirty="0" smtClean="0">
                <a:solidFill>
                  <a:schemeClr val="tx1"/>
                </a:solidFill>
                <a:effectLst/>
                <a:latin typeface="+mn-lt"/>
                <a:ea typeface="+mn-ea"/>
                <a:cs typeface="+mn-cs"/>
              </a:rPr>
              <a:t>）」や「継続的インテグレーション（</a:t>
            </a:r>
            <a:r>
              <a:rPr kumimoji="1" lang="en-US" altLang="ja-JP" sz="1200" kern="1200" dirty="0" smtClean="0">
                <a:solidFill>
                  <a:schemeClr val="tx1"/>
                </a:solidFill>
                <a:effectLst/>
                <a:latin typeface="+mn-lt"/>
                <a:ea typeface="+mn-ea"/>
                <a:cs typeface="+mn-cs"/>
              </a:rPr>
              <a:t>Continuous Integration</a:t>
            </a:r>
            <a:r>
              <a:rPr kumimoji="1" lang="ja-JP" altLang="ja-JP" sz="1200" kern="1200" dirty="0" smtClean="0">
                <a:solidFill>
                  <a:schemeClr val="tx1"/>
                </a:solidFill>
                <a:effectLst/>
                <a:latin typeface="+mn-lt"/>
                <a:ea typeface="+mn-ea"/>
                <a:cs typeface="+mn-cs"/>
              </a:rPr>
              <a:t>）」と、本番システムへの移行を開発・テスト後、直ちに行えるようにする「継続的デプロイ（</a:t>
            </a:r>
            <a:r>
              <a:rPr kumimoji="1" lang="en-US" altLang="ja-JP" sz="1200" kern="1200" dirty="0" smtClean="0">
                <a:solidFill>
                  <a:schemeClr val="tx1"/>
                </a:solidFill>
                <a:effectLst/>
                <a:latin typeface="+mn-lt"/>
                <a:ea typeface="+mn-ea"/>
                <a:cs typeface="+mn-cs"/>
              </a:rPr>
              <a:t>Continuous Deployment</a:t>
            </a:r>
            <a:r>
              <a:rPr kumimoji="1" lang="ja-JP" altLang="ja-JP" sz="1200" kern="1200" dirty="0" smtClean="0">
                <a:solidFill>
                  <a:schemeClr val="tx1"/>
                </a:solidFill>
                <a:effectLst/>
                <a:latin typeface="+mn-lt"/>
                <a:ea typeface="+mn-ea"/>
                <a:cs typeface="+mn-cs"/>
              </a:rPr>
              <a:t>）」の組合せと言えるでしょう。このような仕組みを実現することで、ビジネス・ニーズに即応できるシステムが実現できるのです。</a:t>
            </a:r>
          </a:p>
          <a:p>
            <a:r>
              <a:rPr kumimoji="1" lang="en-US" altLang="ja-JP" sz="1200" kern="1200" dirty="0" smtClean="0">
                <a:solidFill>
                  <a:schemeClr val="tx1"/>
                </a:solidFill>
                <a:effectLst/>
                <a:latin typeface="+mn-lt"/>
                <a:ea typeface="+mn-ea"/>
                <a:cs typeface="+mn-cs"/>
              </a:rPr>
              <a:t>IT</a:t>
            </a:r>
            <a:r>
              <a:rPr kumimoji="1" lang="ja-JP" altLang="ja-JP" sz="1200" kern="1200" dirty="0" smtClean="0">
                <a:solidFill>
                  <a:schemeClr val="tx1"/>
                </a:solidFill>
                <a:effectLst/>
                <a:latin typeface="+mn-lt"/>
                <a:ea typeface="+mn-ea"/>
                <a:cs typeface="+mn-cs"/>
              </a:rPr>
              <a:t>がもはやビジネスの前提となりつつある中、</a:t>
            </a:r>
            <a:r>
              <a:rPr kumimoji="1" lang="en-US" altLang="ja-JP" sz="1200" kern="1200" dirty="0" smtClean="0">
                <a:solidFill>
                  <a:schemeClr val="tx1"/>
                </a:solidFill>
                <a:effectLst/>
                <a:latin typeface="+mn-lt"/>
                <a:ea typeface="+mn-ea"/>
                <a:cs typeface="+mn-cs"/>
              </a:rPr>
              <a:t>IT</a:t>
            </a:r>
            <a:r>
              <a:rPr kumimoji="1" lang="ja-JP" altLang="ja-JP" sz="1200" kern="1200" dirty="0" smtClean="0">
                <a:solidFill>
                  <a:schemeClr val="tx1"/>
                </a:solidFill>
                <a:effectLst/>
                <a:latin typeface="+mn-lt"/>
                <a:ea typeface="+mn-ea"/>
                <a:cs typeface="+mn-cs"/>
              </a:rPr>
              <a:t>の即応力はこれまでにも増して重要視されるようになりました。その意味からも</a:t>
            </a:r>
            <a:r>
              <a:rPr kumimoji="1" lang="en-US" altLang="ja-JP" sz="1200" kern="1200" dirty="0" err="1" smtClean="0">
                <a:solidFill>
                  <a:schemeClr val="tx1"/>
                </a:solidFill>
                <a:effectLst/>
                <a:latin typeface="+mn-lt"/>
                <a:ea typeface="+mn-ea"/>
                <a:cs typeface="+mn-cs"/>
              </a:rPr>
              <a:t>DevOps</a:t>
            </a:r>
            <a:r>
              <a:rPr kumimoji="1" lang="ja-JP" altLang="ja-JP" sz="1200" kern="1200" dirty="0" smtClean="0">
                <a:solidFill>
                  <a:schemeClr val="tx1"/>
                </a:solidFill>
                <a:effectLst/>
                <a:latin typeface="+mn-lt"/>
                <a:ea typeface="+mn-ea"/>
                <a:cs typeface="+mn-cs"/>
              </a:rPr>
              <a:t>への取り組みは、その必要性を高めてゆくことになるでしょう。</a:t>
            </a:r>
          </a:p>
          <a:p>
            <a:r>
              <a:rPr kumimoji="1" lang="en-US" altLang="ja-JP" sz="1200" kern="1200" dirty="0" smtClean="0">
                <a:solidFill>
                  <a:schemeClr val="tx1"/>
                </a:solidFill>
                <a:effectLst/>
                <a:latin typeface="+mn-lt"/>
                <a:ea typeface="+mn-ea"/>
                <a:cs typeface="+mn-cs"/>
              </a:rPr>
              <a:t> </a:t>
            </a:r>
            <a:endParaRPr kumimoji="1" lang="ja-JP" altLang="ja-JP" sz="12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8</a:t>
            </a:fld>
            <a:endParaRPr kumimoji="1" lang="ja-JP" altLang="en-US"/>
          </a:p>
        </p:txBody>
      </p:sp>
    </p:spTree>
    <p:extLst>
      <p:ext uri="{BB962C8B-B14F-4D97-AF65-F5344CB8AC3E}">
        <p14:creationId xmlns:p14="http://schemas.microsoft.com/office/powerpoint/2010/main" val="1795072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4" name="図 13" descr="it_juku_ogp.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554911" y="5347888"/>
            <a:ext cx="2504423" cy="1314822"/>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7" name="図 16"/>
          <p:cNvPicPr>
            <a:picLocks noChangeAspect="1"/>
          </p:cNvPicPr>
          <p:nvPr/>
        </p:nvPicPr>
        <p:blipFill>
          <a:blip r:embed="rId13"/>
          <a:stretch>
            <a:fillRect/>
          </a:stretch>
        </p:blipFill>
        <p:spPr>
          <a:xfrm>
            <a:off x="99885" y="6717943"/>
            <a:ext cx="639634" cy="95299"/>
          </a:xfrm>
          <a:prstGeom prst="rect">
            <a:avLst/>
          </a:prstGeom>
        </p:spPr>
      </p:pic>
      <p:pic>
        <p:nvPicPr>
          <p:cNvPr id="18" name="図 17"/>
          <p:cNvPicPr>
            <a:picLocks noChangeAspect="1"/>
          </p:cNvPicPr>
          <p:nvPr/>
        </p:nvPicPr>
        <p:blipFill>
          <a:blip r:embed="rId14"/>
          <a:stretch>
            <a:fillRect/>
          </a:stretch>
        </p:blipFill>
        <p:spPr>
          <a:xfrm>
            <a:off x="742723" y="6719347"/>
            <a:ext cx="401579" cy="103634"/>
          </a:xfrm>
          <a:prstGeom prst="rect">
            <a:avLst/>
          </a:prstGeom>
        </p:spPr>
      </p:pic>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3200" dirty="0" smtClean="0">
                <a:latin typeface="メイリオ"/>
                <a:ea typeface="メイリオ"/>
                <a:cs typeface="メイリオ"/>
              </a:rPr>
              <a:t>アジャイル開発と</a:t>
            </a:r>
            <a:r>
              <a:rPr kumimoji="1" lang="en-US" altLang="ja-JP" sz="3200" dirty="0" err="1" smtClean="0">
                <a:latin typeface="メイリオ"/>
                <a:ea typeface="メイリオ"/>
                <a:cs typeface="メイリオ"/>
              </a:rPr>
              <a:t>DevOps</a:t>
            </a:r>
            <a:r>
              <a:rPr kumimoji="1" lang="ja-JP" altLang="en-US" sz="3200" dirty="0" smtClean="0">
                <a:latin typeface="メイリオ"/>
                <a:ea typeface="メイリオ"/>
                <a:cs typeface="メイリオ"/>
              </a:rPr>
              <a:t>の基礎知識</a:t>
            </a:r>
            <a:endParaRPr kumimoji="1" lang="ja-JP" altLang="en-US" sz="3200" dirty="0">
              <a:latin typeface="メイリオ"/>
              <a:ea typeface="メイリオ"/>
              <a:cs typeface="メイリオ"/>
            </a:endParaRPr>
          </a:p>
        </p:txBody>
      </p:sp>
      <p:sp>
        <p:nvSpPr>
          <p:cNvPr id="4" name="サブタイトル 3"/>
          <p:cNvSpPr>
            <a:spLocks noGrp="1"/>
          </p:cNvSpPr>
          <p:nvPr>
            <p:ph type="subTitle" idx="1"/>
          </p:nvPr>
        </p:nvSpPr>
        <p:spPr>
          <a:xfrm>
            <a:off x="685800" y="3391244"/>
            <a:ext cx="7772400" cy="1264162"/>
          </a:xfrm>
        </p:spPr>
        <p:txBody>
          <a:bodyPr>
            <a:normAutofit lnSpcReduction="10000"/>
          </a:bodyPr>
          <a:lstStyle/>
          <a:p>
            <a:r>
              <a:rPr kumimoji="1" lang="en-US" altLang="ja-JP" dirty="0" smtClean="0"/>
              <a:t>IT</a:t>
            </a:r>
            <a:r>
              <a:rPr kumimoji="1" lang="ja-JP" altLang="en-US" dirty="0" smtClean="0"/>
              <a:t>ソリューション塾・</a:t>
            </a:r>
            <a:r>
              <a:rPr kumimoji="1" lang="ja-JP" altLang="en-US" dirty="0" smtClean="0"/>
              <a:t>第</a:t>
            </a:r>
            <a:r>
              <a:rPr kumimoji="1" lang="en-US" altLang="ja-JP" dirty="0" smtClean="0"/>
              <a:t>20</a:t>
            </a:r>
            <a:r>
              <a:rPr kumimoji="1" lang="ja-JP" altLang="en-US" dirty="0" smtClean="0"/>
              <a:t>期</a:t>
            </a:r>
            <a:endParaRPr kumimoji="1" lang="en-US" altLang="ja-JP" dirty="0" smtClean="0"/>
          </a:p>
          <a:p>
            <a:endParaRPr kumimoji="1" lang="en-US" altLang="ja-JP" dirty="0" smtClean="0"/>
          </a:p>
          <a:p>
            <a:r>
              <a:rPr kumimoji="1" lang="en-US" altLang="ja-JP" dirty="0" smtClean="0"/>
              <a:t>2015</a:t>
            </a:r>
            <a:r>
              <a:rPr kumimoji="1" lang="ja-JP" altLang="en-US" dirty="0" smtClean="0"/>
              <a:t>年</a:t>
            </a:r>
            <a:r>
              <a:rPr kumimoji="1" lang="en-US" altLang="ja-JP" dirty="0" smtClean="0"/>
              <a:t>11</a:t>
            </a:r>
            <a:r>
              <a:rPr kumimoji="1" lang="ja-JP" altLang="en-US" dirty="0" smtClean="0"/>
              <a:t>月</a:t>
            </a:r>
            <a:r>
              <a:rPr lang="en-US" altLang="ja-JP" dirty="0" smtClean="0"/>
              <a:t>19</a:t>
            </a:r>
            <a:r>
              <a:rPr lang="ja-JP" altLang="en-US" dirty="0" smtClean="0"/>
              <a:t>日</a:t>
            </a:r>
            <a:endParaRPr kumimoji="1" lang="ja-JP" altLang="en-US" dirty="0"/>
          </a:p>
        </p:txBody>
      </p:sp>
    </p:spTree>
    <p:extLst>
      <p:ext uri="{BB962C8B-B14F-4D97-AF65-F5344CB8AC3E}">
        <p14:creationId xmlns:p14="http://schemas.microsoft.com/office/powerpoint/2010/main" val="2241795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193800" y="4679950"/>
            <a:ext cx="7188200" cy="1409700"/>
          </a:xfrm>
          <a:prstGeom prst="roundRect">
            <a:avLst>
              <a:gd name="adj" fmla="val 0"/>
            </a:avLst>
          </a:prstGeom>
          <a:solidFill>
            <a:schemeClr val="accent6">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lvl="0"/>
            <a:r>
              <a:rPr lang="ja-JP" altLang="en-US" sz="2000" dirty="0">
                <a:solidFill>
                  <a:srgbClr val="FF0000"/>
                </a:solidFill>
              </a:rPr>
              <a:t>全ての</a:t>
            </a:r>
            <a:r>
              <a:rPr lang="ja-JP" altLang="en-US" sz="2000" dirty="0" smtClean="0">
                <a:solidFill>
                  <a:srgbClr val="FF0000"/>
                </a:solidFill>
              </a:rPr>
              <a:t>要件をあらかじめ決めなくてはならない</a:t>
            </a:r>
            <a:endParaRPr lang="en-US" altLang="ja-JP" sz="2000" dirty="0" smtClean="0">
              <a:solidFill>
                <a:srgbClr val="FF0000"/>
              </a:solidFill>
            </a:endParaRPr>
          </a:p>
          <a:p>
            <a:pPr lvl="0"/>
            <a:r>
              <a:rPr lang="ja-JP" altLang="en-US" sz="3600" dirty="0" smtClean="0">
                <a:solidFill>
                  <a:srgbClr val="FF0000"/>
                </a:solidFill>
              </a:rPr>
              <a:t>「ウォーターフォール開発」</a:t>
            </a:r>
            <a:endParaRPr lang="en-US" altLang="ja-JP" sz="3600" dirty="0" smtClean="0">
              <a:solidFill>
                <a:srgbClr val="FF0000"/>
              </a:solidFill>
            </a:endParaRPr>
          </a:p>
          <a:p>
            <a:pPr lvl="0"/>
            <a:r>
              <a:rPr lang="ja-JP" altLang="en-US" sz="2000" dirty="0" smtClean="0">
                <a:solidFill>
                  <a:srgbClr val="FF0000"/>
                </a:solidFill>
              </a:rPr>
              <a:t>では、この</a:t>
            </a:r>
            <a:r>
              <a:rPr lang="ja-JP" altLang="en-US" sz="2000" dirty="0">
                <a:solidFill>
                  <a:srgbClr val="FF0000"/>
                </a:solidFill>
              </a:rPr>
              <a:t>変化への対応が難しくなってきた！</a:t>
            </a:r>
          </a:p>
        </p:txBody>
      </p:sp>
      <p:sp>
        <p:nvSpPr>
          <p:cNvPr id="2" name="タイトル 1"/>
          <p:cNvSpPr>
            <a:spLocks noGrp="1"/>
          </p:cNvSpPr>
          <p:nvPr>
            <p:ph type="title"/>
          </p:nvPr>
        </p:nvSpPr>
        <p:spPr/>
        <p:txBody>
          <a:bodyPr/>
          <a:lstStyle/>
          <a:p>
            <a:r>
              <a:rPr lang="ja-JP" altLang="en-US" dirty="0">
                <a:ea typeface="ＭＳ Ｐゴシック" pitchFamily="50" charset="-128"/>
              </a:rPr>
              <a:t>早期の仕様確定がムダを減らすというのは</a:t>
            </a:r>
            <a:r>
              <a:rPr lang="ja-JP" altLang="en-US" dirty="0" smtClean="0">
                <a:ea typeface="ＭＳ Ｐゴシック" pitchFamily="50" charset="-128"/>
              </a:rPr>
              <a:t>迷信</a:t>
            </a:r>
            <a:endParaRPr kumimoji="1" lang="ja-JP" altLang="en-US" dirty="0"/>
          </a:p>
        </p:txBody>
      </p:sp>
      <p:cxnSp>
        <p:nvCxnSpPr>
          <p:cNvPr id="4" name="直線矢印コネクタ 3"/>
          <p:cNvCxnSpPr/>
          <p:nvPr/>
        </p:nvCxnSpPr>
        <p:spPr bwMode="auto">
          <a:xfrm flipV="1">
            <a:off x="838200" y="1143000"/>
            <a:ext cx="0" cy="5105400"/>
          </a:xfrm>
          <a:prstGeom prst="straightConnector1">
            <a:avLst/>
          </a:prstGeom>
          <a:solidFill>
            <a:schemeClr val="bg1"/>
          </a:solidFill>
          <a:ln w="38100" cap="flat" cmpd="sng" algn="ctr">
            <a:solidFill>
              <a:srgbClr val="9C9CDF"/>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7" name="直線矢印コネクタ 6"/>
          <p:cNvCxnSpPr/>
          <p:nvPr/>
        </p:nvCxnSpPr>
        <p:spPr bwMode="auto">
          <a:xfrm>
            <a:off x="838200" y="6248400"/>
            <a:ext cx="7543800" cy="0"/>
          </a:xfrm>
          <a:prstGeom prst="straightConnector1">
            <a:avLst/>
          </a:prstGeom>
          <a:solidFill>
            <a:schemeClr val="bg1"/>
          </a:solidFill>
          <a:ln w="38100" cap="flat" cmpd="sng" algn="ctr">
            <a:solidFill>
              <a:srgbClr val="9C9CDF"/>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7274004" y="6254750"/>
            <a:ext cx="1107996" cy="369332"/>
          </a:xfrm>
          <a:prstGeom prst="rect">
            <a:avLst/>
          </a:prstGeom>
          <a:noFill/>
        </p:spPr>
        <p:txBody>
          <a:bodyPr wrap="none" rtlCol="0">
            <a:spAutoFit/>
          </a:bodyPr>
          <a:lstStyle/>
          <a:p>
            <a:r>
              <a:rPr kumimoji="1" lang="ja-JP" altLang="en-US" sz="1800" dirty="0" smtClean="0">
                <a:solidFill>
                  <a:srgbClr val="0000FF"/>
                </a:solidFill>
                <a:effectLst/>
              </a:rPr>
              <a:t>経過時間</a:t>
            </a:r>
            <a:endParaRPr kumimoji="1" lang="ja-JP" altLang="en-US" sz="1800" dirty="0">
              <a:solidFill>
                <a:srgbClr val="0000FF"/>
              </a:solidFill>
              <a:effectLst/>
            </a:endParaRPr>
          </a:p>
        </p:txBody>
      </p:sp>
      <p:sp>
        <p:nvSpPr>
          <p:cNvPr id="13" name="テキスト ボックス 12"/>
          <p:cNvSpPr txBox="1"/>
          <p:nvPr/>
        </p:nvSpPr>
        <p:spPr>
          <a:xfrm>
            <a:off x="381000" y="1143000"/>
            <a:ext cx="461665" cy="1477328"/>
          </a:xfrm>
          <a:prstGeom prst="rect">
            <a:avLst/>
          </a:prstGeom>
          <a:noFill/>
        </p:spPr>
        <p:txBody>
          <a:bodyPr vert="eaVert" wrap="none" rtlCol="0">
            <a:spAutoFit/>
          </a:bodyPr>
          <a:lstStyle/>
          <a:p>
            <a:r>
              <a:rPr kumimoji="1" lang="ja-JP" altLang="en-US" sz="1800" dirty="0" smtClean="0">
                <a:solidFill>
                  <a:srgbClr val="0000FF"/>
                </a:solidFill>
                <a:effectLst/>
              </a:rPr>
              <a:t>要求の信憑性</a:t>
            </a:r>
            <a:endParaRPr kumimoji="1" lang="ja-JP" altLang="en-US" sz="1800" dirty="0">
              <a:solidFill>
                <a:srgbClr val="0000FF"/>
              </a:solidFill>
              <a:effectLst/>
            </a:endParaRPr>
          </a:p>
        </p:txBody>
      </p:sp>
      <p:grpSp>
        <p:nvGrpSpPr>
          <p:cNvPr id="3" name="図形グループ 2"/>
          <p:cNvGrpSpPr/>
          <p:nvPr/>
        </p:nvGrpSpPr>
        <p:grpSpPr>
          <a:xfrm>
            <a:off x="990600" y="1143000"/>
            <a:ext cx="7391400" cy="4051300"/>
            <a:chOff x="990600" y="1143000"/>
            <a:chExt cx="7391400" cy="4051300"/>
          </a:xfrm>
        </p:grpSpPr>
        <p:sp>
          <p:nvSpPr>
            <p:cNvPr id="26" name="角丸四角形 25"/>
            <p:cNvSpPr/>
            <p:nvPr/>
          </p:nvSpPr>
          <p:spPr>
            <a:xfrm>
              <a:off x="1193800" y="1143000"/>
              <a:ext cx="7188200" cy="1409700"/>
            </a:xfrm>
            <a:prstGeom prst="roundRect">
              <a:avLst>
                <a:gd name="adj" fmla="val 0"/>
              </a:avLst>
            </a:prstGeom>
            <a:solidFill>
              <a:srgbClr val="CCFFCC"/>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lvl="0" algn="r"/>
              <a:r>
                <a:rPr lang="ja-JP" altLang="en-US" sz="2000" dirty="0" smtClean="0">
                  <a:solidFill>
                    <a:srgbClr val="0000FF"/>
                  </a:solidFill>
                </a:rPr>
                <a:t>変化への即応と高い品質を両立する</a:t>
              </a:r>
              <a:endParaRPr lang="en-US" altLang="ja-JP" sz="2000" dirty="0" smtClean="0">
                <a:solidFill>
                  <a:srgbClr val="0000FF"/>
                </a:solidFill>
              </a:endParaRPr>
            </a:p>
            <a:p>
              <a:pPr lvl="0" algn="r"/>
              <a:r>
                <a:rPr lang="ja-JP" altLang="en-US" sz="3600" dirty="0" smtClean="0">
                  <a:solidFill>
                    <a:srgbClr val="0000FF"/>
                  </a:solidFill>
                </a:rPr>
                <a:t>「アジャイル開発」</a:t>
              </a:r>
              <a:endParaRPr lang="en-US" altLang="ja-JP" sz="3600" dirty="0" smtClean="0">
                <a:solidFill>
                  <a:srgbClr val="0000FF"/>
                </a:solidFill>
              </a:endParaRPr>
            </a:p>
            <a:p>
              <a:pPr lvl="0" algn="r"/>
              <a:r>
                <a:rPr lang="ja-JP" altLang="en-US" sz="2000" dirty="0" smtClean="0">
                  <a:solidFill>
                    <a:srgbClr val="0000FF"/>
                  </a:solidFill>
                </a:rPr>
                <a:t>への期待と関心が高まっている！</a:t>
              </a:r>
              <a:endParaRPr lang="ja-JP" altLang="en-US" sz="2000" dirty="0">
                <a:solidFill>
                  <a:srgbClr val="0000FF"/>
                </a:solidFill>
              </a:endParaRPr>
            </a:p>
          </p:txBody>
        </p:sp>
        <p:cxnSp>
          <p:nvCxnSpPr>
            <p:cNvPr id="14" name="直線矢印コネクタ 13"/>
            <p:cNvCxnSpPr/>
            <p:nvPr/>
          </p:nvCxnSpPr>
          <p:spPr bwMode="auto">
            <a:xfrm>
              <a:off x="990600" y="1524000"/>
              <a:ext cx="7391400" cy="1828800"/>
            </a:xfrm>
            <a:prstGeom prst="straightConnector1">
              <a:avLst/>
            </a:prstGeom>
            <a:solidFill>
              <a:schemeClr val="bg1"/>
            </a:solidFill>
            <a:ln w="76200" cap="flat" cmpd="sng" algn="ctr">
              <a:solidFill>
                <a:srgbClr val="3366FF"/>
              </a:solidFill>
              <a:prstDash val="solid"/>
              <a:round/>
              <a:headEnd type="none" w="med" len="med"/>
              <a:tailEnd type="triangle"/>
            </a:ln>
            <a:effectLst>
              <a:outerShdw dist="35921" dir="2700000" algn="ctr" rotWithShape="0">
                <a:schemeClr val="bg1">
                  <a:lumMod val="50000"/>
                </a:schemeClr>
              </a:outerShdw>
            </a:effectLst>
            <a:extLst/>
          </p:spPr>
        </p:cxnSp>
        <p:sp>
          <p:nvSpPr>
            <p:cNvPr id="25" name="テキスト ボックス 24"/>
            <p:cNvSpPr txBox="1"/>
            <p:nvPr/>
          </p:nvSpPr>
          <p:spPr>
            <a:xfrm>
              <a:off x="5475028" y="3397696"/>
              <a:ext cx="1728759" cy="1200328"/>
            </a:xfrm>
            <a:prstGeom prst="rect">
              <a:avLst/>
            </a:prstGeom>
            <a:noFill/>
          </p:spPr>
          <p:txBody>
            <a:bodyPr wrap="none" rtlCol="0">
              <a:spAutoFit/>
            </a:bodyPr>
            <a:lstStyle/>
            <a:p>
              <a:pPr algn="r"/>
              <a:r>
                <a:rPr lang="ja-JP" altLang="en-US" sz="2400" dirty="0" smtClean="0">
                  <a:solidFill>
                    <a:srgbClr val="FF0000"/>
                  </a:solidFill>
                  <a:effectLst/>
                </a:rPr>
                <a:t>要求変化の</a:t>
              </a:r>
              <a:endParaRPr lang="en-US" altLang="ja-JP" sz="2400" dirty="0" smtClean="0">
                <a:solidFill>
                  <a:srgbClr val="FF0000"/>
                </a:solidFill>
                <a:effectLst/>
              </a:endParaRPr>
            </a:p>
            <a:p>
              <a:pPr algn="r"/>
              <a:r>
                <a:rPr lang="ja-JP" altLang="en-US" sz="2400" dirty="0" smtClean="0">
                  <a:solidFill>
                    <a:srgbClr val="FF0000"/>
                  </a:solidFill>
                  <a:effectLst/>
                </a:rPr>
                <a:t>スピードが</a:t>
              </a:r>
              <a:endParaRPr lang="en-US" altLang="ja-JP" sz="2400" dirty="0" smtClean="0">
                <a:solidFill>
                  <a:srgbClr val="FF0000"/>
                </a:solidFill>
                <a:effectLst/>
              </a:endParaRPr>
            </a:p>
            <a:p>
              <a:pPr algn="r"/>
              <a:r>
                <a:rPr lang="ja-JP" altLang="en-US" sz="2400" dirty="0" smtClean="0">
                  <a:solidFill>
                    <a:srgbClr val="FF0000"/>
                  </a:solidFill>
                  <a:effectLst/>
                </a:rPr>
                <a:t>加速</a:t>
              </a:r>
              <a:endParaRPr kumimoji="1" lang="ja-JP" altLang="en-US" sz="2400" dirty="0">
                <a:solidFill>
                  <a:srgbClr val="FF0000"/>
                </a:solidFill>
                <a:effectLst/>
              </a:endParaRPr>
            </a:p>
          </p:txBody>
        </p:sp>
        <p:sp>
          <p:nvSpPr>
            <p:cNvPr id="10" name="下矢印 9"/>
            <p:cNvSpPr/>
            <p:nvPr/>
          </p:nvSpPr>
          <p:spPr>
            <a:xfrm>
              <a:off x="6940550" y="3352800"/>
              <a:ext cx="1270000" cy="1841500"/>
            </a:xfrm>
            <a:prstGeom prst="downArrow">
              <a:avLst>
                <a:gd name="adj1" fmla="val 50000"/>
                <a:gd name="adj2" fmla="val 46500"/>
              </a:avLst>
            </a:prstGeom>
            <a:solidFill>
              <a:srgbClr val="FF0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cxnSp>
        <p:nvCxnSpPr>
          <p:cNvPr id="19" name="直線矢印コネクタ 18"/>
          <p:cNvCxnSpPr/>
          <p:nvPr/>
        </p:nvCxnSpPr>
        <p:spPr bwMode="auto">
          <a:xfrm>
            <a:off x="990600" y="1524000"/>
            <a:ext cx="7391400" cy="4406900"/>
          </a:xfrm>
          <a:prstGeom prst="straightConnector1">
            <a:avLst/>
          </a:prstGeom>
          <a:solidFill>
            <a:schemeClr val="bg1"/>
          </a:solidFill>
          <a:ln w="76200" cap="flat" cmpd="sng" algn="ctr">
            <a:solidFill>
              <a:srgbClr val="FF0000"/>
            </a:solidFill>
            <a:prstDash val="solid"/>
            <a:round/>
            <a:headEnd type="none" w="med" len="med"/>
            <a:tailEnd type="triangle"/>
          </a:ln>
          <a:effectLst>
            <a:outerShdw dist="35921" dir="2700000" algn="ctr" rotWithShape="0">
              <a:schemeClr val="bg1">
                <a:lumMod val="50000"/>
              </a:schemeClr>
            </a:outerShdw>
          </a:effectLst>
          <a:extLst/>
        </p:spPr>
      </p:cxnSp>
    </p:spTree>
    <p:extLst>
      <p:ext uri="{BB962C8B-B14F-4D97-AF65-F5344CB8AC3E}">
        <p14:creationId xmlns:p14="http://schemas.microsoft.com/office/powerpoint/2010/main" val="575731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ea typeface="ＭＳ Ｐゴシック" pitchFamily="50" charset="-128"/>
              </a:rPr>
              <a:t>早期の仕様確定がムダを減らすというのは</a:t>
            </a:r>
            <a:r>
              <a:rPr lang="ja-JP" altLang="en-US" dirty="0" smtClean="0">
                <a:ea typeface="ＭＳ Ｐゴシック" pitchFamily="50" charset="-128"/>
              </a:rPr>
              <a:t>迷信</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3</a:t>
            </a:fld>
            <a:endParaRPr kumimoji="1" lang="ja-JP" altLang="en-US"/>
          </a:p>
        </p:txBody>
      </p:sp>
      <p:pic>
        <p:nvPicPr>
          <p:cNvPr id="4" name="図 3" descr="standis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508" y="2161251"/>
            <a:ext cx="8273459" cy="3067843"/>
          </a:xfrm>
          <a:prstGeom prst="rect">
            <a:avLst/>
          </a:prstGeom>
        </p:spPr>
      </p:pic>
      <p:sp>
        <p:nvSpPr>
          <p:cNvPr id="5" name="Text Box 4"/>
          <p:cNvSpPr txBox="1">
            <a:spLocks noChangeArrowheads="1"/>
          </p:cNvSpPr>
          <p:nvPr/>
        </p:nvSpPr>
        <p:spPr bwMode="auto">
          <a:xfrm>
            <a:off x="3549082" y="5963107"/>
            <a:ext cx="4992097"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accent1"/>
                </a:solidFill>
                <a:latin typeface="Arial" pitchFamily="34" charset="0"/>
                <a:cs typeface="Arial" pitchFamily="34" charset="0"/>
              </a:defRPr>
            </a:lvl1pPr>
            <a:lvl2pPr marL="742950" indent="-285750" eaLnBrk="0" hangingPunct="0">
              <a:defRPr>
                <a:solidFill>
                  <a:schemeClr val="accent1"/>
                </a:solidFill>
                <a:latin typeface="Arial" pitchFamily="34" charset="0"/>
                <a:cs typeface="Arial" pitchFamily="34" charset="0"/>
              </a:defRPr>
            </a:lvl2pPr>
            <a:lvl3pPr marL="1143000" indent="-228600" eaLnBrk="0" hangingPunct="0">
              <a:defRPr>
                <a:solidFill>
                  <a:schemeClr val="accent1"/>
                </a:solidFill>
                <a:latin typeface="Arial" pitchFamily="34" charset="0"/>
                <a:cs typeface="Arial" pitchFamily="34" charset="0"/>
              </a:defRPr>
            </a:lvl3pPr>
            <a:lvl4pPr marL="1600200" indent="-228600" eaLnBrk="0" hangingPunct="0">
              <a:defRPr>
                <a:solidFill>
                  <a:schemeClr val="accent1"/>
                </a:solidFill>
                <a:latin typeface="Arial" pitchFamily="34" charset="0"/>
                <a:cs typeface="Arial" pitchFamily="34" charset="0"/>
              </a:defRPr>
            </a:lvl4pPr>
            <a:lvl5pPr marL="2057400" indent="-228600" eaLnBrk="0" hangingPunct="0">
              <a:defRPr>
                <a:solidFill>
                  <a:schemeClr val="accent1"/>
                </a:solidFill>
                <a:latin typeface="Arial" pitchFamily="34" charset="0"/>
                <a:cs typeface="Arial" pitchFamily="34" charset="0"/>
              </a:defRPr>
            </a:lvl5pPr>
            <a:lvl6pPr marL="2514600" indent="-228600" algn="ctr" eaLnBrk="0" fontAlgn="base" hangingPunct="0">
              <a:lnSpc>
                <a:spcPct val="80000"/>
              </a:lnSpc>
              <a:spcBef>
                <a:spcPct val="0"/>
              </a:spcBef>
              <a:spcAft>
                <a:spcPct val="0"/>
              </a:spcAft>
              <a:buClr>
                <a:schemeClr val="accent2"/>
              </a:buClr>
              <a:buFont typeface="Wingdings" pitchFamily="2" charset="2"/>
              <a:defRPr>
                <a:solidFill>
                  <a:schemeClr val="accent1"/>
                </a:solidFill>
                <a:latin typeface="Arial" pitchFamily="34" charset="0"/>
                <a:cs typeface="Arial" pitchFamily="34" charset="0"/>
              </a:defRPr>
            </a:lvl6pPr>
            <a:lvl7pPr marL="2971800" indent="-228600" algn="ctr" eaLnBrk="0" fontAlgn="base" hangingPunct="0">
              <a:lnSpc>
                <a:spcPct val="80000"/>
              </a:lnSpc>
              <a:spcBef>
                <a:spcPct val="0"/>
              </a:spcBef>
              <a:spcAft>
                <a:spcPct val="0"/>
              </a:spcAft>
              <a:buClr>
                <a:schemeClr val="accent2"/>
              </a:buClr>
              <a:buFont typeface="Wingdings" pitchFamily="2" charset="2"/>
              <a:defRPr>
                <a:solidFill>
                  <a:schemeClr val="accent1"/>
                </a:solidFill>
                <a:latin typeface="Arial" pitchFamily="34" charset="0"/>
                <a:cs typeface="Arial" pitchFamily="34" charset="0"/>
              </a:defRPr>
            </a:lvl7pPr>
            <a:lvl8pPr marL="3429000" indent="-228600" algn="ctr" eaLnBrk="0" fontAlgn="base" hangingPunct="0">
              <a:lnSpc>
                <a:spcPct val="80000"/>
              </a:lnSpc>
              <a:spcBef>
                <a:spcPct val="0"/>
              </a:spcBef>
              <a:spcAft>
                <a:spcPct val="0"/>
              </a:spcAft>
              <a:buClr>
                <a:schemeClr val="accent2"/>
              </a:buClr>
              <a:buFont typeface="Wingdings" pitchFamily="2" charset="2"/>
              <a:defRPr>
                <a:solidFill>
                  <a:schemeClr val="accent1"/>
                </a:solidFill>
                <a:latin typeface="Arial" pitchFamily="34" charset="0"/>
                <a:cs typeface="Arial" pitchFamily="34" charset="0"/>
              </a:defRPr>
            </a:lvl8pPr>
            <a:lvl9pPr marL="3886200" indent="-228600" algn="ctr" eaLnBrk="0" fontAlgn="base" hangingPunct="0">
              <a:lnSpc>
                <a:spcPct val="80000"/>
              </a:lnSpc>
              <a:spcBef>
                <a:spcPct val="0"/>
              </a:spcBef>
              <a:spcAft>
                <a:spcPct val="0"/>
              </a:spcAft>
              <a:buClr>
                <a:schemeClr val="accent2"/>
              </a:buClr>
              <a:buFont typeface="Wingdings" pitchFamily="2" charset="2"/>
              <a:defRPr>
                <a:solidFill>
                  <a:schemeClr val="accent1"/>
                </a:solidFill>
                <a:latin typeface="Arial" pitchFamily="34" charset="0"/>
                <a:cs typeface="Arial" pitchFamily="34" charset="0"/>
              </a:defRPr>
            </a:lvl9pPr>
          </a:lstStyle>
          <a:p>
            <a:pPr eaLnBrk="1" hangingPunct="1"/>
            <a:r>
              <a:rPr lang="en-US" altLang="ja-JP" sz="1200" dirty="0">
                <a:solidFill>
                  <a:prstClr val="black"/>
                </a:solidFill>
              </a:rPr>
              <a:t>Standish Group Study Reported at XP2002 by Jim Johnson, Chairman</a:t>
            </a:r>
          </a:p>
        </p:txBody>
      </p:sp>
      <p:sp>
        <p:nvSpPr>
          <p:cNvPr id="6" name="Rectangle 30"/>
          <p:cNvSpPr>
            <a:spLocks noChangeArrowheads="1"/>
          </p:cNvSpPr>
          <p:nvPr/>
        </p:nvSpPr>
        <p:spPr bwMode="auto">
          <a:xfrm>
            <a:off x="2838759" y="1598230"/>
            <a:ext cx="5702420" cy="430887"/>
          </a:xfrm>
          <a:prstGeom prst="rect">
            <a:avLst/>
          </a:prstGeom>
          <a:noFill/>
          <a:ln w="9525">
            <a:noFill/>
            <a:miter lim="800000"/>
            <a:headEnd/>
            <a:tailEnd/>
          </a:ln>
        </p:spPr>
        <p:txBody>
          <a:bodyPr wrap="square" lIns="0" tIns="0" rIns="0" bIns="0">
            <a:spAutoFit/>
          </a:bodyPr>
          <a:lstStyle/>
          <a:p>
            <a:pPr algn="r" eaLnBrk="0" hangingPunct="0">
              <a:defRPr/>
            </a:pPr>
            <a:r>
              <a:rPr lang="ja-JP" altLang="en-US" sz="2000" dirty="0" smtClean="0">
                <a:solidFill>
                  <a:srgbClr val="FF6600"/>
                </a:solidFill>
                <a:latin typeface="メイリオ"/>
                <a:ea typeface="メイリオ"/>
                <a:cs typeface="メイリオ"/>
              </a:rPr>
              <a:t>ほとんど／決して使われていない：</a:t>
            </a:r>
            <a:r>
              <a:rPr lang="en-US" altLang="ja-JP" sz="2000" dirty="0" smtClean="0">
                <a:solidFill>
                  <a:srgbClr val="FF6600"/>
                </a:solidFill>
                <a:latin typeface="メイリオ"/>
                <a:ea typeface="メイリオ"/>
                <a:cs typeface="メイリオ"/>
              </a:rPr>
              <a:t> </a:t>
            </a:r>
            <a:r>
              <a:rPr lang="en-US" altLang="ja-JP" sz="2800" b="1" dirty="0">
                <a:solidFill>
                  <a:srgbClr val="FF0000"/>
                </a:solidFill>
                <a:latin typeface="メイリオ"/>
                <a:ea typeface="メイリオ"/>
                <a:cs typeface="メイリオ"/>
              </a:rPr>
              <a:t>64</a:t>
            </a:r>
            <a:r>
              <a:rPr lang="en-US" altLang="ja-JP" sz="2000" dirty="0" smtClean="0">
                <a:solidFill>
                  <a:srgbClr val="FF0000"/>
                </a:solidFill>
                <a:latin typeface="メイリオ"/>
                <a:ea typeface="メイリオ"/>
                <a:cs typeface="メイリオ"/>
              </a:rPr>
              <a:t>%</a:t>
            </a:r>
          </a:p>
        </p:txBody>
      </p:sp>
      <p:sp>
        <p:nvSpPr>
          <p:cNvPr id="7" name="Rectangle 33"/>
          <p:cNvSpPr>
            <a:spLocks noChangeArrowheads="1"/>
          </p:cNvSpPr>
          <p:nvPr/>
        </p:nvSpPr>
        <p:spPr bwMode="auto">
          <a:xfrm>
            <a:off x="457200" y="5229094"/>
            <a:ext cx="4547999" cy="430887"/>
          </a:xfrm>
          <a:prstGeom prst="rect">
            <a:avLst/>
          </a:prstGeom>
          <a:noFill/>
          <a:ln w="9525">
            <a:noFill/>
            <a:miter lim="800000"/>
            <a:headEnd/>
            <a:tailEnd/>
          </a:ln>
        </p:spPr>
        <p:txBody>
          <a:bodyPr wrap="square" lIns="0" tIns="0" rIns="0" bIns="0">
            <a:spAutoFit/>
          </a:bodyPr>
          <a:lstStyle/>
          <a:p>
            <a:pPr eaLnBrk="0" hangingPunct="0">
              <a:defRPr/>
            </a:pPr>
            <a:r>
              <a:rPr lang="ja-JP" altLang="en-US" sz="2000" dirty="0" smtClean="0">
                <a:solidFill>
                  <a:srgbClr val="0000FF"/>
                </a:solidFill>
                <a:latin typeface="メイリオ"/>
                <a:ea typeface="メイリオ"/>
                <a:cs typeface="メイリオ"/>
              </a:rPr>
              <a:t>常に／しばしば使われている：</a:t>
            </a:r>
            <a:r>
              <a:rPr lang="en-US" altLang="ja-JP" sz="2000" dirty="0" smtClean="0">
                <a:solidFill>
                  <a:srgbClr val="0000FF"/>
                </a:solidFill>
                <a:latin typeface="メイリオ"/>
                <a:ea typeface="メイリオ"/>
                <a:cs typeface="メイリオ"/>
              </a:rPr>
              <a:t> </a:t>
            </a:r>
            <a:r>
              <a:rPr lang="en-US" altLang="ja-JP" sz="2800" b="1" dirty="0" smtClean="0">
                <a:solidFill>
                  <a:srgbClr val="000090"/>
                </a:solidFill>
                <a:latin typeface="メイリオ"/>
                <a:ea typeface="メイリオ"/>
                <a:cs typeface="メイリオ"/>
              </a:rPr>
              <a:t>20</a:t>
            </a:r>
            <a:r>
              <a:rPr lang="en-US" altLang="ja-JP" sz="2000" dirty="0">
                <a:solidFill>
                  <a:srgbClr val="0000FF"/>
                </a:solidFill>
                <a:latin typeface="メイリオ"/>
                <a:ea typeface="メイリオ"/>
                <a:cs typeface="メイリオ"/>
              </a:rPr>
              <a:t>%</a:t>
            </a:r>
          </a:p>
        </p:txBody>
      </p:sp>
    </p:spTree>
    <p:extLst>
      <p:ext uri="{BB962C8B-B14F-4D97-AF65-F5344CB8AC3E}">
        <p14:creationId xmlns:p14="http://schemas.microsoft.com/office/powerpoint/2010/main" val="802601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661589" y="1131636"/>
            <a:ext cx="7811298" cy="2442380"/>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 name="テキスト ボックス 2"/>
          <p:cNvSpPr txBox="1"/>
          <p:nvPr/>
        </p:nvSpPr>
        <p:spPr>
          <a:xfrm>
            <a:off x="676685" y="1254052"/>
            <a:ext cx="7992888" cy="400110"/>
          </a:xfrm>
          <a:prstGeom prst="rect">
            <a:avLst/>
          </a:prstGeom>
          <a:noFill/>
        </p:spPr>
        <p:txBody>
          <a:bodyPr wrap="square" rtlCol="0">
            <a:spAutoFit/>
          </a:bodyPr>
          <a:lstStyle/>
          <a:p>
            <a:pPr marL="342900" indent="-342900">
              <a:buFont typeface="Wingdings" charset="2"/>
              <a:buChar char="v"/>
            </a:pPr>
            <a:r>
              <a:rPr lang="ja-JP" altLang="en-US" sz="2000" dirty="0" smtClean="0">
                <a:solidFill>
                  <a:srgbClr val="FF0000"/>
                </a:solidFill>
                <a:latin typeface="メイリオ"/>
                <a:ea typeface="メイリオ"/>
                <a:cs typeface="メイリオ"/>
              </a:rPr>
              <a:t>ＱＡの体制、手法を強化すれば品質が上がるのか？</a:t>
            </a:r>
            <a:endParaRPr kumimoji="1" lang="ja-JP" altLang="en-US" sz="2000" dirty="0">
              <a:solidFill>
                <a:srgbClr val="FF0000"/>
              </a:solidFill>
              <a:latin typeface="メイリオ"/>
              <a:ea typeface="メイリオ"/>
              <a:cs typeface="メイリオ"/>
            </a:endParaRPr>
          </a:p>
        </p:txBody>
      </p:sp>
      <p:sp>
        <p:nvSpPr>
          <p:cNvPr id="4" name="テキスト ボックス 3"/>
          <p:cNvSpPr txBox="1"/>
          <p:nvPr/>
        </p:nvSpPr>
        <p:spPr>
          <a:xfrm>
            <a:off x="1036725" y="1599060"/>
            <a:ext cx="7056784" cy="307777"/>
          </a:xfrm>
          <a:prstGeom prst="rect">
            <a:avLst/>
          </a:prstGeom>
          <a:noFill/>
        </p:spPr>
        <p:txBody>
          <a:bodyPr wrap="square" rtlCol="0">
            <a:spAutoFit/>
          </a:bodyPr>
          <a:lstStyle/>
          <a:p>
            <a:pPr marL="285750" indent="-285750">
              <a:buFont typeface="Wingdings" charset="2"/>
              <a:buChar char="ü"/>
            </a:pPr>
            <a:r>
              <a:rPr kumimoji="1" lang="en-US" altLang="ja-JP" sz="1400" dirty="0" smtClean="0">
                <a:solidFill>
                  <a:srgbClr val="FF0000"/>
                </a:solidFill>
                <a:latin typeface="メイリオ"/>
                <a:ea typeface="メイリオ"/>
                <a:cs typeface="メイリオ"/>
              </a:rPr>
              <a:t>1000</a:t>
            </a:r>
            <a:r>
              <a:rPr kumimoji="1" lang="ja-JP" altLang="en-US" sz="1400" dirty="0" smtClean="0">
                <a:solidFill>
                  <a:srgbClr val="FF0000"/>
                </a:solidFill>
                <a:latin typeface="メイリオ"/>
                <a:ea typeface="メイリオ"/>
                <a:cs typeface="メイリオ"/>
              </a:rPr>
              <a:t>行当たりのバグの発生率を管理する意味？</a:t>
            </a:r>
            <a:r>
              <a:rPr lang="ja-JP" altLang="en-US" sz="1400" dirty="0">
                <a:solidFill>
                  <a:srgbClr val="FF0000"/>
                </a:solidFill>
                <a:latin typeface="メイリオ"/>
                <a:ea typeface="メイリオ"/>
                <a:cs typeface="メイリオ"/>
              </a:rPr>
              <a:t>　</a:t>
            </a:r>
            <a:r>
              <a:rPr lang="ja-JP" altLang="en-US" sz="1400" dirty="0" smtClean="0">
                <a:solidFill>
                  <a:srgbClr val="FF0000"/>
                </a:solidFill>
                <a:latin typeface="メイリオ"/>
                <a:ea typeface="メイリオ"/>
                <a:cs typeface="メイリオ"/>
              </a:rPr>
              <a:t>（統計的品質管理）</a:t>
            </a:r>
            <a:endParaRPr kumimoji="1" lang="ja-JP" altLang="en-US" sz="1400" dirty="0">
              <a:solidFill>
                <a:srgbClr val="FF0000"/>
              </a:solidFill>
              <a:latin typeface="メイリオ"/>
              <a:ea typeface="メイリオ"/>
              <a:cs typeface="メイリオ"/>
            </a:endParaRPr>
          </a:p>
        </p:txBody>
      </p:sp>
      <p:sp>
        <p:nvSpPr>
          <p:cNvPr id="5" name="テキスト ボックス 4"/>
          <p:cNvSpPr txBox="1"/>
          <p:nvPr/>
        </p:nvSpPr>
        <p:spPr>
          <a:xfrm>
            <a:off x="1036725" y="1822252"/>
            <a:ext cx="6912768" cy="307777"/>
          </a:xfrm>
          <a:prstGeom prst="rect">
            <a:avLst/>
          </a:prstGeom>
          <a:noFill/>
        </p:spPr>
        <p:txBody>
          <a:bodyPr wrap="square" rtlCol="0">
            <a:spAutoFit/>
          </a:bodyPr>
          <a:lstStyle/>
          <a:p>
            <a:pPr marL="285750" indent="-285750">
              <a:buFont typeface="Wingdings" charset="2"/>
              <a:buChar char="ü"/>
            </a:pPr>
            <a:r>
              <a:rPr kumimoji="1" lang="ja-JP" altLang="en-US" sz="1400" dirty="0" smtClean="0">
                <a:solidFill>
                  <a:srgbClr val="FF0000"/>
                </a:solidFill>
                <a:latin typeface="メイリオ"/>
                <a:ea typeface="メイリオ"/>
                <a:cs typeface="メイリオ"/>
              </a:rPr>
              <a:t>そもそもバグとは品質の問題？</a:t>
            </a:r>
            <a:r>
              <a:rPr lang="ja-JP" altLang="en-US" sz="1400" dirty="0">
                <a:solidFill>
                  <a:srgbClr val="FF0000"/>
                </a:solidFill>
                <a:latin typeface="メイリオ"/>
                <a:ea typeface="メイリオ"/>
                <a:cs typeface="メイリオ"/>
              </a:rPr>
              <a:t>　</a:t>
            </a:r>
            <a:r>
              <a:rPr lang="ja-JP" altLang="en-US" sz="1400" dirty="0" smtClean="0">
                <a:solidFill>
                  <a:srgbClr val="FF0000"/>
                </a:solidFill>
                <a:latin typeface="メイリオ"/>
                <a:ea typeface="メイリオ"/>
                <a:cs typeface="メイリオ"/>
              </a:rPr>
              <a:t>（不良作業）</a:t>
            </a:r>
            <a:endParaRPr kumimoji="1" lang="ja-JP" altLang="en-US" sz="1400" dirty="0">
              <a:solidFill>
                <a:srgbClr val="FF0000"/>
              </a:solidFill>
              <a:latin typeface="メイリオ"/>
              <a:ea typeface="メイリオ"/>
              <a:cs typeface="メイリオ"/>
            </a:endParaRPr>
          </a:p>
        </p:txBody>
      </p:sp>
      <p:sp>
        <p:nvSpPr>
          <p:cNvPr id="6" name="テキスト ボックス 5"/>
          <p:cNvSpPr txBox="1"/>
          <p:nvPr/>
        </p:nvSpPr>
        <p:spPr>
          <a:xfrm>
            <a:off x="676685" y="2133501"/>
            <a:ext cx="7662688" cy="400110"/>
          </a:xfrm>
          <a:prstGeom prst="rect">
            <a:avLst/>
          </a:prstGeom>
          <a:noFill/>
        </p:spPr>
        <p:txBody>
          <a:bodyPr wrap="square" rtlCol="0">
            <a:spAutoFit/>
          </a:bodyPr>
          <a:lstStyle/>
          <a:p>
            <a:pPr marL="342900" indent="-342900">
              <a:buFont typeface="Wingdings" charset="2"/>
              <a:buChar char="v"/>
            </a:pPr>
            <a:r>
              <a:rPr lang="ja-JP" altLang="en-US" sz="2000" dirty="0">
                <a:solidFill>
                  <a:srgbClr val="FF0000"/>
                </a:solidFill>
                <a:latin typeface="メイリオ"/>
                <a:ea typeface="メイリオ"/>
                <a:cs typeface="メイリオ"/>
              </a:rPr>
              <a:t>優秀</a:t>
            </a:r>
            <a:r>
              <a:rPr lang="ja-JP" altLang="en-US" sz="2000" dirty="0" smtClean="0">
                <a:solidFill>
                  <a:srgbClr val="FF0000"/>
                </a:solidFill>
                <a:latin typeface="メイリオ"/>
                <a:ea typeface="メイリオ"/>
                <a:cs typeface="メイリオ"/>
              </a:rPr>
              <a:t>なプロジェクト管理者を配置すれば上手く行くのか？</a:t>
            </a:r>
            <a:endParaRPr kumimoji="1" lang="ja-JP" altLang="en-US" sz="2000" dirty="0">
              <a:solidFill>
                <a:srgbClr val="FF0000"/>
              </a:solidFill>
              <a:latin typeface="メイリオ"/>
              <a:ea typeface="メイリオ"/>
              <a:cs typeface="メイリオ"/>
            </a:endParaRPr>
          </a:p>
        </p:txBody>
      </p:sp>
      <p:sp>
        <p:nvSpPr>
          <p:cNvPr id="7" name="テキスト ボックス 6"/>
          <p:cNvSpPr txBox="1"/>
          <p:nvPr/>
        </p:nvSpPr>
        <p:spPr>
          <a:xfrm>
            <a:off x="676685" y="2567561"/>
            <a:ext cx="7992888" cy="400110"/>
          </a:xfrm>
          <a:prstGeom prst="rect">
            <a:avLst/>
          </a:prstGeom>
          <a:noFill/>
        </p:spPr>
        <p:txBody>
          <a:bodyPr wrap="square" rtlCol="0">
            <a:spAutoFit/>
          </a:bodyPr>
          <a:lstStyle/>
          <a:p>
            <a:pPr marL="342900" indent="-342900">
              <a:buFont typeface="Wingdings" charset="2"/>
              <a:buChar char="v"/>
            </a:pPr>
            <a:r>
              <a:rPr lang="ja-JP" altLang="en-US" sz="2000" dirty="0" smtClean="0">
                <a:solidFill>
                  <a:srgbClr val="FF0000"/>
                </a:solidFill>
                <a:latin typeface="メイリオ"/>
                <a:ea typeface="メイリオ"/>
                <a:cs typeface="メイリオ"/>
              </a:rPr>
              <a:t>コンテンジェンシーを見込めば、リスクが軽減するのか？</a:t>
            </a:r>
            <a:endParaRPr kumimoji="1" lang="ja-JP" altLang="en-US" sz="2000" dirty="0">
              <a:solidFill>
                <a:srgbClr val="FF0000"/>
              </a:solidFill>
              <a:latin typeface="メイリオ"/>
              <a:ea typeface="メイリオ"/>
              <a:cs typeface="メイリオ"/>
            </a:endParaRPr>
          </a:p>
        </p:txBody>
      </p:sp>
      <p:sp>
        <p:nvSpPr>
          <p:cNvPr id="9" name="タイトル 8"/>
          <p:cNvSpPr>
            <a:spLocks noGrp="1"/>
          </p:cNvSpPr>
          <p:nvPr>
            <p:ph type="title"/>
          </p:nvPr>
        </p:nvSpPr>
        <p:spPr/>
        <p:txBody>
          <a:bodyPr/>
          <a:lstStyle/>
          <a:p>
            <a:r>
              <a:rPr kumimoji="1" lang="ja-JP" altLang="en-US" dirty="0" smtClean="0"/>
              <a:t>アジャイル開発とは</a:t>
            </a:r>
            <a:endParaRPr kumimoji="1" lang="ja-JP" altLang="en-US" dirty="0"/>
          </a:p>
        </p:txBody>
      </p:sp>
      <p:sp>
        <p:nvSpPr>
          <p:cNvPr id="10" name="テキスト ボックス 9"/>
          <p:cNvSpPr txBox="1"/>
          <p:nvPr/>
        </p:nvSpPr>
        <p:spPr>
          <a:xfrm>
            <a:off x="676685" y="3031370"/>
            <a:ext cx="8022728" cy="400110"/>
          </a:xfrm>
          <a:prstGeom prst="rect">
            <a:avLst/>
          </a:prstGeom>
          <a:noFill/>
        </p:spPr>
        <p:txBody>
          <a:bodyPr wrap="square" rtlCol="0">
            <a:spAutoFit/>
          </a:bodyPr>
          <a:lstStyle/>
          <a:p>
            <a:pPr marL="342900" indent="-342900">
              <a:buFont typeface="Wingdings" charset="2"/>
              <a:buChar char="v"/>
            </a:pPr>
            <a:r>
              <a:rPr lang="en-US" altLang="ja-JP" sz="2000" dirty="0" err="1" smtClean="0">
                <a:solidFill>
                  <a:srgbClr val="FF0000"/>
                </a:solidFill>
                <a:latin typeface="メイリオ"/>
                <a:ea typeface="メイリオ"/>
                <a:cs typeface="メイリオ"/>
              </a:rPr>
              <a:t>PMBoK</a:t>
            </a:r>
            <a:r>
              <a:rPr lang="ja-JP" altLang="en-US" sz="2000" dirty="0" smtClean="0">
                <a:solidFill>
                  <a:srgbClr val="FF0000"/>
                </a:solidFill>
                <a:latin typeface="メイリオ"/>
                <a:ea typeface="メイリオ"/>
                <a:cs typeface="メイリオ"/>
              </a:rPr>
              <a:t>に沿ってプロジェクトを推進すれば上手く行くのか？</a:t>
            </a:r>
            <a:endParaRPr kumimoji="1" lang="ja-JP" altLang="en-US" sz="2000" dirty="0">
              <a:solidFill>
                <a:srgbClr val="FF0000"/>
              </a:solidFill>
              <a:latin typeface="メイリオ"/>
              <a:ea typeface="メイリオ"/>
              <a:cs typeface="メイリオ"/>
            </a:endParaRPr>
          </a:p>
        </p:txBody>
      </p:sp>
      <p:sp>
        <p:nvSpPr>
          <p:cNvPr id="12" name="正方形/長方形 11"/>
          <p:cNvSpPr/>
          <p:nvPr/>
        </p:nvSpPr>
        <p:spPr>
          <a:xfrm>
            <a:off x="676685" y="3720559"/>
            <a:ext cx="2553439" cy="1131636"/>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rgbClr val="FFFFFF"/>
                </a:solidFill>
                <a:latin typeface="メイリオ"/>
                <a:ea typeface="メイリオ"/>
                <a:cs typeface="メイリオ"/>
              </a:rPr>
              <a:t>品質は結果ではなく</a:t>
            </a:r>
            <a:endParaRPr kumimoji="1" lang="en-US" altLang="ja-JP" sz="1400" dirty="0" smtClean="0">
              <a:solidFill>
                <a:srgbClr val="FFFFFF"/>
              </a:solidFill>
              <a:latin typeface="メイリオ"/>
              <a:ea typeface="メイリオ"/>
              <a:cs typeface="メイリオ"/>
            </a:endParaRPr>
          </a:p>
          <a:p>
            <a:pPr algn="ctr"/>
            <a:r>
              <a:rPr lang="ja-JP" altLang="en-US" sz="1400" dirty="0" smtClean="0">
                <a:solidFill>
                  <a:srgbClr val="FFFFFF"/>
                </a:solidFill>
                <a:latin typeface="メイリオ"/>
                <a:ea typeface="メイリオ"/>
                <a:cs typeface="メイリオ"/>
              </a:rPr>
              <a:t>過程（プロセス）</a:t>
            </a:r>
            <a:endParaRPr kumimoji="1" lang="ja-JP" altLang="en-US" sz="1400" dirty="0">
              <a:solidFill>
                <a:srgbClr val="FFFFFF"/>
              </a:solidFill>
              <a:latin typeface="メイリオ"/>
              <a:ea typeface="メイリオ"/>
              <a:cs typeface="メイリオ"/>
            </a:endParaRPr>
          </a:p>
        </p:txBody>
      </p:sp>
      <p:sp>
        <p:nvSpPr>
          <p:cNvPr id="13" name="正方形/長方形 12"/>
          <p:cNvSpPr/>
          <p:nvPr/>
        </p:nvSpPr>
        <p:spPr>
          <a:xfrm>
            <a:off x="3299698" y="3720559"/>
            <a:ext cx="2553439" cy="1131636"/>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rgbClr val="FFFFFF"/>
                </a:solidFill>
                <a:latin typeface="メイリオ"/>
                <a:ea typeface="メイリオ"/>
                <a:cs typeface="メイリオ"/>
              </a:rPr>
              <a:t>管理者の役割は</a:t>
            </a:r>
            <a:endParaRPr kumimoji="1" lang="en-US" altLang="ja-JP" sz="1400" dirty="0" smtClean="0">
              <a:solidFill>
                <a:srgbClr val="FFFFFF"/>
              </a:solidFill>
              <a:latin typeface="メイリオ"/>
              <a:ea typeface="メイリオ"/>
              <a:cs typeface="メイリオ"/>
            </a:endParaRPr>
          </a:p>
          <a:p>
            <a:pPr algn="ctr"/>
            <a:r>
              <a:rPr lang="ja-JP" altLang="en-US" sz="1400" dirty="0" smtClean="0">
                <a:solidFill>
                  <a:srgbClr val="FFFFFF"/>
                </a:solidFill>
                <a:latin typeface="メイリオ"/>
                <a:ea typeface="メイリオ"/>
                <a:cs typeface="メイリオ"/>
              </a:rPr>
              <a:t>開発者の障害を</a:t>
            </a:r>
            <a:endParaRPr lang="en-US" altLang="ja-JP" sz="1400" dirty="0" smtClean="0">
              <a:solidFill>
                <a:srgbClr val="FFFFFF"/>
              </a:solidFill>
              <a:latin typeface="メイリオ"/>
              <a:ea typeface="メイリオ"/>
              <a:cs typeface="メイリオ"/>
            </a:endParaRPr>
          </a:p>
          <a:p>
            <a:pPr algn="ctr"/>
            <a:r>
              <a:rPr lang="ja-JP" altLang="en-US" sz="1400" dirty="0" smtClean="0">
                <a:solidFill>
                  <a:srgbClr val="FFFFFF"/>
                </a:solidFill>
                <a:latin typeface="メイリオ"/>
                <a:ea typeface="メイリオ"/>
                <a:cs typeface="メイリオ"/>
              </a:rPr>
              <a:t>取り除くこと</a:t>
            </a:r>
            <a:endParaRPr kumimoji="1" lang="ja-JP" altLang="en-US" sz="1400" dirty="0">
              <a:solidFill>
                <a:srgbClr val="FFFFFF"/>
              </a:solidFill>
              <a:latin typeface="メイリオ"/>
              <a:ea typeface="メイリオ"/>
              <a:cs typeface="メイリオ"/>
            </a:endParaRPr>
          </a:p>
        </p:txBody>
      </p:sp>
      <p:sp>
        <p:nvSpPr>
          <p:cNvPr id="14" name="正方形/長方形 13"/>
          <p:cNvSpPr/>
          <p:nvPr/>
        </p:nvSpPr>
        <p:spPr>
          <a:xfrm>
            <a:off x="5934544" y="3720559"/>
            <a:ext cx="2553439" cy="1131636"/>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rgbClr val="FFFFFF"/>
                </a:solidFill>
                <a:latin typeface="メイリオ"/>
                <a:ea typeface="メイリオ"/>
                <a:cs typeface="メイリオ"/>
              </a:rPr>
              <a:t>納期と品質はトレードオフ</a:t>
            </a:r>
            <a:endParaRPr kumimoji="1" lang="en-US" altLang="ja-JP" sz="1400" dirty="0" smtClean="0">
              <a:solidFill>
                <a:srgbClr val="FFFFFF"/>
              </a:solidFill>
              <a:latin typeface="メイリオ"/>
              <a:ea typeface="メイリオ"/>
              <a:cs typeface="メイリオ"/>
            </a:endParaRPr>
          </a:p>
          <a:p>
            <a:pPr algn="ctr"/>
            <a:r>
              <a:rPr lang="ja-JP" altLang="en-US" sz="1400" dirty="0" smtClean="0">
                <a:solidFill>
                  <a:srgbClr val="FFFFFF"/>
                </a:solidFill>
                <a:latin typeface="メイリオ"/>
                <a:ea typeface="メイリオ"/>
                <a:cs typeface="メイリオ"/>
              </a:rPr>
              <a:t>だから品質を優先し</a:t>
            </a:r>
            <a:endParaRPr lang="en-US" altLang="ja-JP" sz="1400" dirty="0" smtClean="0">
              <a:solidFill>
                <a:srgbClr val="FFFFFF"/>
              </a:solidFill>
              <a:latin typeface="メイリオ"/>
              <a:ea typeface="メイリオ"/>
              <a:cs typeface="メイリオ"/>
            </a:endParaRPr>
          </a:p>
          <a:p>
            <a:pPr algn="ctr"/>
            <a:r>
              <a:rPr kumimoji="1" lang="ja-JP" altLang="en-US" sz="1400" dirty="0" smtClean="0">
                <a:solidFill>
                  <a:srgbClr val="FFFFFF"/>
                </a:solidFill>
                <a:latin typeface="メイリオ"/>
                <a:ea typeface="メイリオ"/>
                <a:cs typeface="メイリオ"/>
              </a:rPr>
              <a:t>納期優先で開発機能数</a:t>
            </a:r>
            <a:endParaRPr kumimoji="1" lang="en-US" altLang="ja-JP" sz="1400" dirty="0" smtClean="0">
              <a:solidFill>
                <a:srgbClr val="FFFFFF"/>
              </a:solidFill>
              <a:latin typeface="メイリオ"/>
              <a:ea typeface="メイリオ"/>
              <a:cs typeface="メイリオ"/>
            </a:endParaRPr>
          </a:p>
          <a:p>
            <a:pPr algn="ctr"/>
            <a:r>
              <a:rPr kumimoji="1" lang="ja-JP" altLang="en-US" sz="1400" dirty="0" smtClean="0">
                <a:solidFill>
                  <a:srgbClr val="FFFFFF"/>
                </a:solidFill>
                <a:latin typeface="メイリオ"/>
                <a:ea typeface="メイリオ"/>
                <a:cs typeface="メイリオ"/>
              </a:rPr>
              <a:t>を絞り込む</a:t>
            </a:r>
            <a:endParaRPr kumimoji="1" lang="ja-JP" altLang="en-US" sz="1400" dirty="0">
              <a:solidFill>
                <a:srgbClr val="FFFFFF"/>
              </a:solidFill>
              <a:latin typeface="メイリオ"/>
              <a:ea typeface="メイリオ"/>
              <a:cs typeface="メイリオ"/>
            </a:endParaRPr>
          </a:p>
        </p:txBody>
      </p:sp>
      <p:sp>
        <p:nvSpPr>
          <p:cNvPr id="16" name="正方形/長方形 15"/>
          <p:cNvSpPr/>
          <p:nvPr/>
        </p:nvSpPr>
        <p:spPr>
          <a:xfrm>
            <a:off x="661589" y="4974314"/>
            <a:ext cx="7811298" cy="529183"/>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rgbClr val="FFFFFF"/>
                </a:solidFill>
                <a:latin typeface="メイリオ"/>
                <a:ea typeface="メイリオ"/>
                <a:cs typeface="メイリオ"/>
              </a:rPr>
              <a:t>全部作らない代わりに使う機能だけを</a:t>
            </a:r>
            <a:r>
              <a:rPr lang="ja-JP" altLang="en-US" sz="1400" dirty="0" smtClean="0">
                <a:solidFill>
                  <a:srgbClr val="FFFFFF"/>
                </a:solidFill>
                <a:latin typeface="メイリオ"/>
                <a:ea typeface="メイリオ"/>
                <a:cs typeface="メイリオ"/>
              </a:rPr>
              <a:t>バグフリー・予算内で・納期通り作る開発の考え方</a:t>
            </a:r>
            <a:endParaRPr lang="en-US" altLang="ja-JP" sz="1400" dirty="0" smtClean="0">
              <a:solidFill>
                <a:srgbClr val="FFFFFF"/>
              </a:solidFill>
              <a:latin typeface="メイリオ"/>
              <a:ea typeface="メイリオ"/>
              <a:cs typeface="メイリオ"/>
            </a:endParaRPr>
          </a:p>
        </p:txBody>
      </p:sp>
      <p:sp>
        <p:nvSpPr>
          <p:cNvPr id="17" name="正方形/長方形 16"/>
          <p:cNvSpPr/>
          <p:nvPr/>
        </p:nvSpPr>
        <p:spPr>
          <a:xfrm>
            <a:off x="661589" y="5641898"/>
            <a:ext cx="7811298" cy="635019"/>
          </a:xfrm>
          <a:prstGeom prst="rect">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smtClean="0">
                <a:solidFill>
                  <a:srgbClr val="FFFFFF"/>
                </a:solidFill>
                <a:latin typeface="メイリオ"/>
                <a:ea typeface="メイリオ"/>
                <a:cs typeface="メイリオ"/>
              </a:rPr>
              <a:t>アジャイル開発</a:t>
            </a:r>
            <a:endParaRPr lang="en-US" altLang="ja-JP" sz="2800" dirty="0" smtClean="0">
              <a:solidFill>
                <a:srgbClr val="FFFFFF"/>
              </a:solidFill>
              <a:latin typeface="メイリオ"/>
              <a:ea typeface="メイリオ"/>
              <a:cs typeface="メイリオ"/>
            </a:endParaRPr>
          </a:p>
        </p:txBody>
      </p:sp>
    </p:spTree>
    <p:extLst>
      <p:ext uri="{BB962C8B-B14F-4D97-AF65-F5344CB8AC3E}">
        <p14:creationId xmlns:p14="http://schemas.microsoft.com/office/powerpoint/2010/main" val="975917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正方形/長方形 105"/>
          <p:cNvSpPr/>
          <p:nvPr/>
        </p:nvSpPr>
        <p:spPr>
          <a:xfrm>
            <a:off x="4651375" y="984250"/>
            <a:ext cx="4083050" cy="544215"/>
          </a:xfrm>
          <a:prstGeom prst="rect">
            <a:avLst/>
          </a:prstGeom>
          <a:solidFill>
            <a:srgbClr val="33ACBD"/>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smtClean="0">
                <a:solidFill>
                  <a:schemeClr val="bg1"/>
                </a:solidFill>
              </a:rPr>
              <a:t>アジャイル開発</a:t>
            </a:r>
            <a:endParaRPr lang="en-US" altLang="ja-JP" sz="2400" dirty="0">
              <a:solidFill>
                <a:schemeClr val="bg1"/>
              </a:solidFill>
            </a:endParaRPr>
          </a:p>
        </p:txBody>
      </p:sp>
      <p:sp>
        <p:nvSpPr>
          <p:cNvPr id="34" name="正方形/長方形 33"/>
          <p:cNvSpPr/>
          <p:nvPr/>
        </p:nvSpPr>
        <p:spPr>
          <a:xfrm>
            <a:off x="400050" y="984250"/>
            <a:ext cx="4083050" cy="544215"/>
          </a:xfrm>
          <a:prstGeom prst="rect">
            <a:avLst/>
          </a:prstGeom>
          <a:solidFill>
            <a:srgbClr val="948A54"/>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smtClean="0">
                <a:solidFill>
                  <a:schemeClr val="bg1"/>
                </a:solidFill>
              </a:rPr>
              <a:t>ウォーターフォール</a:t>
            </a:r>
            <a:r>
              <a:rPr lang="ja-JP" altLang="en-US" sz="2400" dirty="0">
                <a:solidFill>
                  <a:schemeClr val="bg1"/>
                </a:solidFill>
              </a:rPr>
              <a:t>開発</a:t>
            </a:r>
            <a:endParaRPr lang="en-US" altLang="ja-JP" sz="2400" dirty="0">
              <a:solidFill>
                <a:schemeClr val="bg1"/>
              </a:solidFill>
            </a:endParaRPr>
          </a:p>
        </p:txBody>
      </p:sp>
      <p:sp>
        <p:nvSpPr>
          <p:cNvPr id="104" name="角丸四角形 103"/>
          <p:cNvSpPr/>
          <p:nvPr/>
        </p:nvSpPr>
        <p:spPr bwMode="auto">
          <a:xfrm>
            <a:off x="400050" y="1657350"/>
            <a:ext cx="4083050" cy="4521200"/>
          </a:xfrm>
          <a:prstGeom prst="roundRect">
            <a:avLst>
              <a:gd name="adj" fmla="val 0"/>
            </a:avLst>
          </a:prstGeom>
          <a:solidFill>
            <a:srgbClr val="FFFBD2"/>
          </a:solidFill>
          <a:ln w="9525" cap="flat" cmpd="sng" algn="ctr">
            <a:noFill/>
            <a:prstDash val="sysDash"/>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60" name="角丸四角形 59"/>
          <p:cNvSpPr/>
          <p:nvPr/>
        </p:nvSpPr>
        <p:spPr bwMode="auto">
          <a:xfrm>
            <a:off x="5865535" y="2806700"/>
            <a:ext cx="838200" cy="1066800"/>
          </a:xfrm>
          <a:prstGeom prst="roundRect">
            <a:avLst>
              <a:gd name="adj" fmla="val 0"/>
            </a:avLst>
          </a:prstGeom>
          <a:solidFill>
            <a:srgbClr val="FFFBD2"/>
          </a:solidFill>
          <a:ln w="9525" cap="flat" cmpd="sng" algn="ctr">
            <a:noFill/>
            <a:prstDash val="sysDash"/>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61" name="角丸四角形 60"/>
          <p:cNvSpPr/>
          <p:nvPr/>
        </p:nvSpPr>
        <p:spPr bwMode="auto">
          <a:xfrm>
            <a:off x="5090835" y="1657350"/>
            <a:ext cx="838200" cy="1066800"/>
          </a:xfrm>
          <a:prstGeom prst="roundRect">
            <a:avLst>
              <a:gd name="adj" fmla="val 0"/>
            </a:avLst>
          </a:prstGeom>
          <a:solidFill>
            <a:srgbClr val="FFFBD2"/>
          </a:solidFill>
          <a:ln w="9525" cap="flat" cmpd="sng" algn="ctr">
            <a:noFill/>
            <a:prstDash val="sysDash"/>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59" name="角丸四角形 58"/>
          <p:cNvSpPr/>
          <p:nvPr/>
        </p:nvSpPr>
        <p:spPr bwMode="auto">
          <a:xfrm>
            <a:off x="7414935" y="5111750"/>
            <a:ext cx="838200" cy="1066800"/>
          </a:xfrm>
          <a:prstGeom prst="roundRect">
            <a:avLst>
              <a:gd name="adj" fmla="val 0"/>
            </a:avLst>
          </a:prstGeom>
          <a:solidFill>
            <a:srgbClr val="FFFBD2"/>
          </a:solidFill>
          <a:ln w="9525" cap="flat" cmpd="sng" algn="ctr">
            <a:noFill/>
            <a:prstDash val="sysDash"/>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86" name="角丸四角形 85"/>
          <p:cNvSpPr/>
          <p:nvPr/>
        </p:nvSpPr>
        <p:spPr bwMode="auto">
          <a:xfrm>
            <a:off x="6640235" y="3962400"/>
            <a:ext cx="838200" cy="1066800"/>
          </a:xfrm>
          <a:prstGeom prst="roundRect">
            <a:avLst>
              <a:gd name="adj" fmla="val 0"/>
            </a:avLst>
          </a:prstGeom>
          <a:solidFill>
            <a:srgbClr val="FFFBD2"/>
          </a:solidFill>
          <a:ln w="9525" cap="flat" cmpd="sng" algn="ctr">
            <a:noFill/>
            <a:prstDash val="sysDash"/>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57" name="角丸四角形吹き出し 56"/>
          <p:cNvSpPr/>
          <p:nvPr/>
        </p:nvSpPr>
        <p:spPr bwMode="auto">
          <a:xfrm>
            <a:off x="495300" y="5105400"/>
            <a:ext cx="2061885" cy="990600"/>
          </a:xfrm>
          <a:prstGeom prst="wedgeRoundRectCallout">
            <a:avLst>
              <a:gd name="adj1" fmla="val 20278"/>
              <a:gd name="adj2" fmla="val -75717"/>
              <a:gd name="adj3" fmla="val 16667"/>
            </a:avLst>
          </a:prstGeom>
          <a:solidFill>
            <a:schemeClr val="bg2">
              <a:lumMod val="50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lgn="ctr">
              <a:spcBef>
                <a:spcPct val="20000"/>
              </a:spcBef>
            </a:pPr>
            <a:r>
              <a:rPr lang="ja-JP" altLang="en-US" sz="1200" dirty="0">
                <a:solidFill>
                  <a:srgbClr val="FFFFFF"/>
                </a:solidFill>
                <a:effectLst/>
              </a:rPr>
              <a:t>最初に要件</a:t>
            </a:r>
            <a:r>
              <a:rPr lang="ja-JP" altLang="en-US" sz="1200" dirty="0" smtClean="0">
                <a:solidFill>
                  <a:srgbClr val="FFFFFF"/>
                </a:solidFill>
                <a:effectLst/>
              </a:rPr>
              <a:t>をあらかじめ</a:t>
            </a:r>
            <a:endParaRPr lang="en-US" altLang="ja-JP" sz="1200" dirty="0" smtClean="0">
              <a:solidFill>
                <a:srgbClr val="FFFFFF"/>
              </a:solidFill>
              <a:effectLst/>
            </a:endParaRPr>
          </a:p>
          <a:p>
            <a:pPr algn="ctr">
              <a:spcBef>
                <a:spcPct val="20000"/>
              </a:spcBef>
            </a:pPr>
            <a:r>
              <a:rPr lang="ja-JP" altLang="en-US" sz="1200" dirty="0" smtClean="0">
                <a:solidFill>
                  <a:srgbClr val="FFFFFF"/>
                </a:solidFill>
                <a:effectLst/>
              </a:rPr>
              <a:t>全て</a:t>
            </a:r>
            <a:r>
              <a:rPr lang="ja-JP" altLang="en-US" sz="1200" dirty="0">
                <a:solidFill>
                  <a:srgbClr val="FFFFFF"/>
                </a:solidFill>
                <a:effectLst/>
              </a:rPr>
              <a:t>決めてから</a:t>
            </a:r>
            <a:r>
              <a:rPr lang="ja-JP" altLang="en-US" sz="1200" dirty="0" smtClean="0">
                <a:solidFill>
                  <a:srgbClr val="FFFFFF"/>
                </a:solidFill>
                <a:effectLst/>
              </a:rPr>
              <a:t>開発</a:t>
            </a:r>
            <a:endParaRPr kumimoji="0" lang="ja-JP" altLang="en-US" sz="1200" b="0" i="0" u="none" strike="noStrike" cap="none" normalizeH="0" baseline="0" dirty="0" smtClean="0">
              <a:ln>
                <a:noFill/>
              </a:ln>
              <a:solidFill>
                <a:srgbClr val="FFFFFF"/>
              </a:solidFill>
              <a:effectLst/>
              <a:latin typeface="Arial" charset="0"/>
              <a:ea typeface="HG丸ｺﾞｼｯｸM-PRO" pitchFamily="50" charset="-128"/>
            </a:endParaRPr>
          </a:p>
        </p:txBody>
      </p:sp>
      <p:sp>
        <p:nvSpPr>
          <p:cNvPr id="2" name="角丸四角形 1"/>
          <p:cNvSpPr/>
          <p:nvPr/>
        </p:nvSpPr>
        <p:spPr bwMode="auto">
          <a:xfrm>
            <a:off x="495300" y="1752600"/>
            <a:ext cx="914400" cy="914400"/>
          </a:xfrm>
          <a:prstGeom prst="roundRect">
            <a:avLst>
              <a:gd name="adj" fmla="val 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dirty="0" smtClean="0">
                <a:ln>
                  <a:noFill/>
                </a:ln>
                <a:solidFill>
                  <a:schemeClr val="bg1"/>
                </a:solidFill>
                <a:effectLst/>
                <a:latin typeface="Arial" charset="0"/>
                <a:ea typeface="HG丸ｺﾞｼｯｸM-PRO" pitchFamily="50" charset="-128"/>
              </a:rPr>
              <a:t>要件</a:t>
            </a:r>
          </a:p>
        </p:txBody>
      </p:sp>
      <p:sp>
        <p:nvSpPr>
          <p:cNvPr id="3" name="角丸四角形 2"/>
          <p:cNvSpPr/>
          <p:nvPr/>
        </p:nvSpPr>
        <p:spPr bwMode="auto">
          <a:xfrm>
            <a:off x="1327150" y="2895600"/>
            <a:ext cx="914400" cy="914400"/>
          </a:xfrm>
          <a:prstGeom prst="roundRect">
            <a:avLst>
              <a:gd name="adj" fmla="val 0"/>
            </a:avLst>
          </a:prstGeom>
          <a:solidFill>
            <a:schemeClr val="accent5">
              <a:lumMod val="75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chemeClr val="bg1"/>
                </a:solidFill>
              </a:rPr>
              <a:t>設計</a:t>
            </a:r>
            <a:endParaRPr kumimoji="0" lang="en-US" altLang="ja-JP" sz="1000" b="0" i="0" u="none" strike="noStrike" cap="none" normalizeH="0" baseline="0" dirty="0" smtClean="0">
              <a:ln>
                <a:noFill/>
              </a:ln>
              <a:solidFill>
                <a:schemeClr val="bg1"/>
              </a:solidFill>
              <a:effectLst/>
            </a:endParaRPr>
          </a:p>
        </p:txBody>
      </p:sp>
      <p:sp>
        <p:nvSpPr>
          <p:cNvPr id="4" name="角丸四角形 3"/>
          <p:cNvSpPr/>
          <p:nvPr/>
        </p:nvSpPr>
        <p:spPr bwMode="auto">
          <a:xfrm>
            <a:off x="2159000" y="4038600"/>
            <a:ext cx="914400" cy="914400"/>
          </a:xfrm>
          <a:prstGeom prst="roundRect">
            <a:avLst>
              <a:gd name="adj" fmla="val 0"/>
            </a:avLst>
          </a:prstGeom>
          <a:ln>
            <a:noFill/>
            <a:headEnd type="none" w="med" len="med"/>
            <a:tailEnd type="none" w="med" len="med"/>
          </a:ln>
          <a:effectLst>
            <a:outerShdw blurRad="50800" dist="38100" dir="2700000" algn="tl" rotWithShape="0">
              <a:prstClr val="black">
                <a:alpha val="40000"/>
              </a:prstClr>
            </a:outerShdw>
          </a:effectLs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smtClean="0">
                <a:ln>
                  <a:noFill/>
                </a:ln>
                <a:solidFill>
                  <a:schemeClr val="bg1"/>
                </a:solidFill>
                <a:effectLst/>
              </a:rPr>
              <a:t>コーディング</a:t>
            </a:r>
            <a:endParaRPr kumimoji="0" lang="en-US" altLang="ja-JP" sz="800" b="0" i="0" u="none" strike="noStrike" cap="none" normalizeH="0" baseline="0" dirty="0" smtClean="0">
              <a:ln>
                <a:noFill/>
              </a:ln>
              <a:solidFill>
                <a:schemeClr val="bg1"/>
              </a:solidFill>
              <a:effectLst/>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dirty="0" smtClean="0">
                <a:solidFill>
                  <a:schemeClr val="bg1"/>
                </a:solidFill>
              </a:rPr>
              <a:t>単体テスト</a:t>
            </a:r>
            <a:endParaRPr kumimoji="0" lang="ja-JP" altLang="en-US" sz="1000" b="0" i="0" u="none" strike="noStrike" cap="none" normalizeH="0" baseline="0" dirty="0" smtClean="0">
              <a:ln>
                <a:noFill/>
              </a:ln>
              <a:solidFill>
                <a:schemeClr val="bg1"/>
              </a:solidFill>
              <a:effectLst/>
            </a:endParaRPr>
          </a:p>
        </p:txBody>
      </p:sp>
      <p:sp>
        <p:nvSpPr>
          <p:cNvPr id="5" name="角丸四角形 4"/>
          <p:cNvSpPr/>
          <p:nvPr/>
        </p:nvSpPr>
        <p:spPr bwMode="auto">
          <a:xfrm>
            <a:off x="2990850" y="5181600"/>
            <a:ext cx="914400" cy="914400"/>
          </a:xfrm>
          <a:prstGeom prst="roundRect">
            <a:avLst>
              <a:gd name="adj" fmla="val 0"/>
            </a:avLst>
          </a:prstGeom>
          <a:solidFill>
            <a:srgbClr val="0000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baseline="0" dirty="0" smtClean="0">
                <a:ln>
                  <a:noFill/>
                </a:ln>
                <a:solidFill>
                  <a:schemeClr val="bg1"/>
                </a:solidFill>
                <a:effectLst/>
                <a:latin typeface="Arial" charset="0"/>
                <a:ea typeface="HG丸ｺﾞｼｯｸM-PRO" pitchFamily="50" charset="-128"/>
              </a:rPr>
              <a:t>結合テスト</a:t>
            </a:r>
          </a:p>
        </p:txBody>
      </p:sp>
      <p:cxnSp>
        <p:nvCxnSpPr>
          <p:cNvPr id="23" name="カギ線コネクタ 22"/>
          <p:cNvCxnSpPr>
            <a:stCxn id="2" idx="3"/>
            <a:endCxn id="3" idx="0"/>
          </p:cNvCxnSpPr>
          <p:nvPr/>
        </p:nvCxnSpPr>
        <p:spPr bwMode="auto">
          <a:xfrm>
            <a:off x="1409700" y="2209800"/>
            <a:ext cx="374650" cy="685800"/>
          </a:xfrm>
          <a:prstGeom prst="bentConnector2">
            <a:avLst/>
          </a:prstGeom>
          <a:solidFill>
            <a:schemeClr val="bg1"/>
          </a:solidFill>
          <a:ln w="38100" cap="flat" cmpd="sng" algn="ctr">
            <a:solidFill>
              <a:srgbClr val="FF6600"/>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4" name="カギ線コネクタ 23"/>
          <p:cNvCxnSpPr>
            <a:stCxn id="3" idx="3"/>
            <a:endCxn id="4" idx="0"/>
          </p:cNvCxnSpPr>
          <p:nvPr/>
        </p:nvCxnSpPr>
        <p:spPr bwMode="auto">
          <a:xfrm>
            <a:off x="2241550" y="3352800"/>
            <a:ext cx="374650" cy="685800"/>
          </a:xfrm>
          <a:prstGeom prst="bentConnector2">
            <a:avLst/>
          </a:prstGeom>
          <a:solidFill>
            <a:schemeClr val="bg1"/>
          </a:solidFill>
          <a:ln w="38100" cap="flat" cmpd="sng" algn="ctr">
            <a:solidFill>
              <a:srgbClr val="FF6600"/>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25" name="カギ線コネクタ 24"/>
          <p:cNvCxnSpPr>
            <a:stCxn id="4" idx="3"/>
            <a:endCxn id="5" idx="0"/>
          </p:cNvCxnSpPr>
          <p:nvPr/>
        </p:nvCxnSpPr>
        <p:spPr bwMode="auto">
          <a:xfrm>
            <a:off x="3073400" y="4495800"/>
            <a:ext cx="374650" cy="685800"/>
          </a:xfrm>
          <a:prstGeom prst="bentConnector2">
            <a:avLst/>
          </a:prstGeom>
          <a:solidFill>
            <a:schemeClr val="bg1"/>
          </a:solidFill>
          <a:ln w="38100" cap="flat" cmpd="sng" algn="ctr">
            <a:solidFill>
              <a:srgbClr val="FF6600"/>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0" name="カギ線コネクタ 29"/>
          <p:cNvCxnSpPr>
            <a:stCxn id="3" idx="1"/>
            <a:endCxn id="2" idx="2"/>
          </p:cNvCxnSpPr>
          <p:nvPr/>
        </p:nvCxnSpPr>
        <p:spPr bwMode="auto">
          <a:xfrm rot="10800000">
            <a:off x="952500" y="2667000"/>
            <a:ext cx="374650" cy="685800"/>
          </a:xfrm>
          <a:prstGeom prst="bentConnector2">
            <a:avLst/>
          </a:prstGeom>
          <a:solidFill>
            <a:schemeClr val="bg1"/>
          </a:solidFill>
          <a:ln w="38100" cap="flat" cmpd="sng" algn="ctr">
            <a:solidFill>
              <a:srgbClr val="FF6600"/>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1" name="カギ線コネクタ 30"/>
          <p:cNvCxnSpPr>
            <a:stCxn id="5" idx="1"/>
            <a:endCxn id="4" idx="2"/>
          </p:cNvCxnSpPr>
          <p:nvPr/>
        </p:nvCxnSpPr>
        <p:spPr bwMode="auto">
          <a:xfrm rot="10800000">
            <a:off x="2616200" y="4953000"/>
            <a:ext cx="374650" cy="685800"/>
          </a:xfrm>
          <a:prstGeom prst="bentConnector2">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2" name="カギ線コネクタ 31"/>
          <p:cNvCxnSpPr>
            <a:stCxn id="4" idx="1"/>
            <a:endCxn id="3" idx="2"/>
          </p:cNvCxnSpPr>
          <p:nvPr/>
        </p:nvCxnSpPr>
        <p:spPr bwMode="auto">
          <a:xfrm rot="10800000">
            <a:off x="1784350" y="3810000"/>
            <a:ext cx="374650" cy="685800"/>
          </a:xfrm>
          <a:prstGeom prst="bentConnector2">
            <a:avLst/>
          </a:prstGeom>
          <a:solidFill>
            <a:schemeClr val="bg1"/>
          </a:solidFill>
          <a:ln w="38100" cap="flat" cmpd="sng" algn="ctr">
            <a:solidFill>
              <a:srgbClr val="FF9900"/>
            </a:solidFill>
            <a:prstDash val="solid"/>
            <a:round/>
            <a:headEnd type="none" w="med" len="med"/>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7" name="右矢印 46"/>
          <p:cNvSpPr/>
          <p:nvPr/>
        </p:nvSpPr>
        <p:spPr bwMode="auto">
          <a:xfrm>
            <a:off x="4002365" y="5715000"/>
            <a:ext cx="381000" cy="381000"/>
          </a:xfrm>
          <a:prstGeom prst="rightArrow">
            <a:avLst/>
          </a:prstGeom>
          <a:solidFill>
            <a:srgbClr val="3366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91" name="タイトル 90"/>
          <p:cNvSpPr>
            <a:spLocks noGrp="1"/>
          </p:cNvSpPr>
          <p:nvPr>
            <p:ph type="title"/>
          </p:nvPr>
        </p:nvSpPr>
        <p:spPr/>
        <p:txBody>
          <a:bodyPr/>
          <a:lstStyle/>
          <a:p>
            <a:r>
              <a:rPr lang="en-US" altLang="en-US" dirty="0" smtClean="0"/>
              <a:t>ウォーターフォール</a:t>
            </a:r>
            <a:r>
              <a:rPr lang="ja-JP" altLang="en-US" dirty="0" smtClean="0"/>
              <a:t>開発とアジャイル開発（１）</a:t>
            </a:r>
            <a:endParaRPr kumimoji="1" lang="ja-JP" altLang="en-US" dirty="0"/>
          </a:p>
        </p:txBody>
      </p:sp>
      <p:sp>
        <p:nvSpPr>
          <p:cNvPr id="92" name="テキスト ボックス 91"/>
          <p:cNvSpPr txBox="1"/>
          <p:nvPr/>
        </p:nvSpPr>
        <p:spPr>
          <a:xfrm>
            <a:off x="4002365" y="5505906"/>
            <a:ext cx="595035" cy="215444"/>
          </a:xfrm>
          <a:prstGeom prst="rect">
            <a:avLst/>
          </a:prstGeom>
          <a:noFill/>
        </p:spPr>
        <p:txBody>
          <a:bodyPr wrap="none" rtlCol="0">
            <a:spAutoFit/>
          </a:bodyPr>
          <a:lstStyle/>
          <a:p>
            <a:r>
              <a:rPr kumimoji="1" lang="ja-JP" altLang="en-US" sz="800" dirty="0" smtClean="0">
                <a:solidFill>
                  <a:srgbClr val="0000FF"/>
                </a:solidFill>
                <a:effectLst/>
              </a:rPr>
              <a:t>リリース</a:t>
            </a:r>
            <a:endParaRPr kumimoji="1" lang="ja-JP" altLang="en-US" sz="800" dirty="0">
              <a:solidFill>
                <a:srgbClr val="0000FF"/>
              </a:solidFill>
              <a:effectLst/>
            </a:endParaRPr>
          </a:p>
        </p:txBody>
      </p:sp>
      <p:sp>
        <p:nvSpPr>
          <p:cNvPr id="6" name="角丸四角形 5"/>
          <p:cNvSpPr/>
          <p:nvPr/>
        </p:nvSpPr>
        <p:spPr bwMode="auto">
          <a:xfrm>
            <a:off x="5168900" y="1752600"/>
            <a:ext cx="228600" cy="228600"/>
          </a:xfrm>
          <a:prstGeom prst="roundRect">
            <a:avLst>
              <a:gd name="adj" fmla="val 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0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7" name="角丸四角形 6"/>
          <p:cNvSpPr/>
          <p:nvPr/>
        </p:nvSpPr>
        <p:spPr bwMode="auto">
          <a:xfrm>
            <a:off x="5321300" y="1981200"/>
            <a:ext cx="228600" cy="228600"/>
          </a:xfrm>
          <a:prstGeom prst="roundRect">
            <a:avLst>
              <a:gd name="adj" fmla="val 0"/>
            </a:avLst>
          </a:prstGeom>
          <a:solidFill>
            <a:schemeClr val="accent5">
              <a:lumMod val="75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000" b="0" i="0" u="none" strike="noStrike" cap="none" normalizeH="0" baseline="0" dirty="0" smtClean="0">
              <a:ln>
                <a:noFill/>
              </a:ln>
              <a:solidFill>
                <a:schemeClr val="bg1"/>
              </a:solidFill>
              <a:effectLst/>
            </a:endParaRPr>
          </a:p>
        </p:txBody>
      </p:sp>
      <p:sp>
        <p:nvSpPr>
          <p:cNvPr id="8" name="角丸四角形 7"/>
          <p:cNvSpPr/>
          <p:nvPr/>
        </p:nvSpPr>
        <p:spPr bwMode="auto">
          <a:xfrm>
            <a:off x="5473700" y="2209800"/>
            <a:ext cx="228600" cy="228600"/>
          </a:xfrm>
          <a:prstGeom prst="roundRect">
            <a:avLst>
              <a:gd name="adj" fmla="val 0"/>
            </a:avLst>
          </a:prstGeom>
          <a:ln>
            <a:noFill/>
            <a:headEnd type="none" w="med" len="med"/>
            <a:tailEnd type="none" w="med" len="med"/>
          </a:ln>
          <a:effectLst>
            <a:outerShdw blurRad="50800" dist="38100" dir="2700000" algn="tl" rotWithShape="0">
              <a:prstClr val="black">
                <a:alpha val="40000"/>
              </a:prstClr>
            </a:outerShdw>
          </a:effectLs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endParaRPr>
          </a:p>
        </p:txBody>
      </p:sp>
      <p:sp>
        <p:nvSpPr>
          <p:cNvPr id="9" name="角丸四角形 8"/>
          <p:cNvSpPr/>
          <p:nvPr/>
        </p:nvSpPr>
        <p:spPr bwMode="auto">
          <a:xfrm>
            <a:off x="5626100" y="2438400"/>
            <a:ext cx="228600" cy="228600"/>
          </a:xfrm>
          <a:prstGeom prst="roundRect">
            <a:avLst>
              <a:gd name="adj" fmla="val 0"/>
            </a:avLst>
          </a:prstGeom>
          <a:solidFill>
            <a:srgbClr val="0000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48" name="右矢印 47"/>
          <p:cNvSpPr/>
          <p:nvPr/>
        </p:nvSpPr>
        <p:spPr bwMode="auto">
          <a:xfrm>
            <a:off x="6007100" y="2362200"/>
            <a:ext cx="381000" cy="381000"/>
          </a:xfrm>
          <a:prstGeom prst="rightArrow">
            <a:avLst/>
          </a:prstGeom>
          <a:solidFill>
            <a:srgbClr val="3366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49" name="右矢印 48"/>
          <p:cNvSpPr/>
          <p:nvPr/>
        </p:nvSpPr>
        <p:spPr bwMode="auto">
          <a:xfrm>
            <a:off x="6858000" y="3505200"/>
            <a:ext cx="381000" cy="381000"/>
          </a:xfrm>
          <a:prstGeom prst="rightArrow">
            <a:avLst/>
          </a:prstGeom>
          <a:solidFill>
            <a:srgbClr val="3366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50" name="右矢印 49"/>
          <p:cNvSpPr/>
          <p:nvPr/>
        </p:nvSpPr>
        <p:spPr bwMode="auto">
          <a:xfrm>
            <a:off x="7556500" y="4648200"/>
            <a:ext cx="381000" cy="381000"/>
          </a:xfrm>
          <a:prstGeom prst="rightArrow">
            <a:avLst/>
          </a:prstGeom>
          <a:solidFill>
            <a:srgbClr val="3366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51" name="右矢印 50"/>
          <p:cNvSpPr/>
          <p:nvPr/>
        </p:nvSpPr>
        <p:spPr bwMode="auto">
          <a:xfrm>
            <a:off x="8353425" y="5778044"/>
            <a:ext cx="381000" cy="381000"/>
          </a:xfrm>
          <a:prstGeom prst="rightArrow">
            <a:avLst/>
          </a:prstGeom>
          <a:solidFill>
            <a:srgbClr val="3366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58" name="角丸四角形吹き出し 57"/>
          <p:cNvSpPr/>
          <p:nvPr/>
        </p:nvSpPr>
        <p:spPr bwMode="auto">
          <a:xfrm>
            <a:off x="5092700" y="5181600"/>
            <a:ext cx="2061885" cy="990600"/>
          </a:xfrm>
          <a:prstGeom prst="wedgeRoundRectCallout">
            <a:avLst>
              <a:gd name="adj1" fmla="val -18134"/>
              <a:gd name="adj2" fmla="val -86828"/>
              <a:gd name="adj3" fmla="val 16667"/>
            </a:avLst>
          </a:prstGeom>
          <a:solidFill>
            <a:srgbClr val="33ACBD"/>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a:spcBef>
                <a:spcPct val="20000"/>
              </a:spcBef>
            </a:pPr>
            <a:r>
              <a:rPr lang="ja-JP" altLang="en-US" sz="1200" dirty="0" smtClean="0">
                <a:solidFill>
                  <a:schemeClr val="bg1"/>
                </a:solidFill>
                <a:effectLst/>
              </a:rPr>
              <a:t>ビジネス上の重要度で要件の優先順位を決め、これに従って必要機能を順次開発</a:t>
            </a:r>
            <a:endParaRPr kumimoji="0" lang="ja-JP" altLang="en-US" sz="12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87" name="テキスト ボックス 86"/>
          <p:cNvSpPr txBox="1"/>
          <p:nvPr/>
        </p:nvSpPr>
        <p:spPr>
          <a:xfrm>
            <a:off x="5930900" y="1676400"/>
            <a:ext cx="1634432" cy="276999"/>
          </a:xfrm>
          <a:prstGeom prst="rect">
            <a:avLst/>
          </a:prstGeom>
          <a:noFill/>
        </p:spPr>
        <p:txBody>
          <a:bodyPr wrap="none" rtlCol="0">
            <a:spAutoFit/>
          </a:bodyPr>
          <a:lstStyle/>
          <a:p>
            <a:r>
              <a:rPr kumimoji="1" lang="ja-JP" altLang="en-US" sz="1200" dirty="0" smtClean="0">
                <a:solidFill>
                  <a:srgbClr val="0000FF"/>
                </a:solidFill>
                <a:effectLst/>
              </a:rPr>
              <a:t>反復</a:t>
            </a:r>
            <a:r>
              <a:rPr lang="ja-JP" altLang="en-US" sz="1200" dirty="0" smtClean="0">
                <a:solidFill>
                  <a:srgbClr val="0000FF"/>
                </a:solidFill>
                <a:effectLst/>
              </a:rPr>
              <a:t>（イテレーション）</a:t>
            </a:r>
            <a:r>
              <a:rPr lang="en-US" altLang="ja-JP" sz="1200" dirty="0" smtClean="0">
                <a:solidFill>
                  <a:srgbClr val="0000FF"/>
                </a:solidFill>
                <a:effectLst/>
              </a:rPr>
              <a:t>1</a:t>
            </a:r>
            <a:endParaRPr kumimoji="1" lang="ja-JP" altLang="en-US" sz="1200" dirty="0">
              <a:solidFill>
                <a:srgbClr val="0000FF"/>
              </a:solidFill>
              <a:effectLst/>
            </a:endParaRPr>
          </a:p>
        </p:txBody>
      </p:sp>
      <p:sp>
        <p:nvSpPr>
          <p:cNvPr id="88" name="テキスト ボックス 87"/>
          <p:cNvSpPr txBox="1"/>
          <p:nvPr/>
        </p:nvSpPr>
        <p:spPr>
          <a:xfrm>
            <a:off x="6705600" y="2819400"/>
            <a:ext cx="607859" cy="276999"/>
          </a:xfrm>
          <a:prstGeom prst="rect">
            <a:avLst/>
          </a:prstGeom>
          <a:noFill/>
        </p:spPr>
        <p:txBody>
          <a:bodyPr wrap="none" rtlCol="0">
            <a:spAutoFit/>
          </a:bodyPr>
          <a:lstStyle/>
          <a:p>
            <a:r>
              <a:rPr kumimoji="1" lang="ja-JP" altLang="en-US" sz="1200" dirty="0" smtClean="0">
                <a:solidFill>
                  <a:srgbClr val="0000FF"/>
                </a:solidFill>
                <a:effectLst/>
              </a:rPr>
              <a:t>反復</a:t>
            </a:r>
            <a:r>
              <a:rPr kumimoji="1" lang="en-US" altLang="ja-JP" sz="1200" dirty="0" smtClean="0">
                <a:solidFill>
                  <a:srgbClr val="0000FF"/>
                </a:solidFill>
                <a:effectLst/>
              </a:rPr>
              <a:t> </a:t>
            </a:r>
            <a:r>
              <a:rPr lang="en-US" altLang="ja-JP" sz="1200" dirty="0" smtClean="0">
                <a:solidFill>
                  <a:srgbClr val="0000FF"/>
                </a:solidFill>
                <a:effectLst/>
              </a:rPr>
              <a:t>2</a:t>
            </a:r>
            <a:endParaRPr kumimoji="1" lang="ja-JP" altLang="en-US" sz="1200" dirty="0">
              <a:solidFill>
                <a:srgbClr val="0000FF"/>
              </a:solidFill>
              <a:effectLst/>
            </a:endParaRPr>
          </a:p>
        </p:txBody>
      </p:sp>
      <p:sp>
        <p:nvSpPr>
          <p:cNvPr id="89" name="テキスト ボックス 88"/>
          <p:cNvSpPr txBox="1"/>
          <p:nvPr/>
        </p:nvSpPr>
        <p:spPr>
          <a:xfrm>
            <a:off x="7480300" y="3962400"/>
            <a:ext cx="607859" cy="276999"/>
          </a:xfrm>
          <a:prstGeom prst="rect">
            <a:avLst/>
          </a:prstGeom>
          <a:noFill/>
        </p:spPr>
        <p:txBody>
          <a:bodyPr wrap="none" rtlCol="0">
            <a:spAutoFit/>
          </a:bodyPr>
          <a:lstStyle/>
          <a:p>
            <a:r>
              <a:rPr kumimoji="1" lang="ja-JP" altLang="en-US" sz="1200" dirty="0" smtClean="0">
                <a:solidFill>
                  <a:srgbClr val="0000FF"/>
                </a:solidFill>
                <a:effectLst/>
              </a:rPr>
              <a:t>反復</a:t>
            </a:r>
            <a:r>
              <a:rPr kumimoji="1" lang="en-US" altLang="ja-JP" sz="1200" dirty="0" smtClean="0">
                <a:solidFill>
                  <a:srgbClr val="0000FF"/>
                </a:solidFill>
                <a:effectLst/>
              </a:rPr>
              <a:t> </a:t>
            </a:r>
            <a:r>
              <a:rPr lang="en-US" altLang="ja-JP" sz="1200" dirty="0" smtClean="0">
                <a:solidFill>
                  <a:srgbClr val="0000FF"/>
                </a:solidFill>
                <a:effectLst/>
              </a:rPr>
              <a:t>3</a:t>
            </a:r>
            <a:endParaRPr kumimoji="1" lang="ja-JP" altLang="en-US" sz="1200" dirty="0">
              <a:solidFill>
                <a:srgbClr val="0000FF"/>
              </a:solidFill>
              <a:effectLst/>
            </a:endParaRPr>
          </a:p>
        </p:txBody>
      </p:sp>
      <p:sp>
        <p:nvSpPr>
          <p:cNvPr id="90" name="テキスト ボックス 89"/>
          <p:cNvSpPr txBox="1"/>
          <p:nvPr/>
        </p:nvSpPr>
        <p:spPr>
          <a:xfrm>
            <a:off x="8255000" y="5105400"/>
            <a:ext cx="607859" cy="276999"/>
          </a:xfrm>
          <a:prstGeom prst="rect">
            <a:avLst/>
          </a:prstGeom>
          <a:noFill/>
        </p:spPr>
        <p:txBody>
          <a:bodyPr wrap="none" rtlCol="0">
            <a:spAutoFit/>
          </a:bodyPr>
          <a:lstStyle/>
          <a:p>
            <a:r>
              <a:rPr kumimoji="1" lang="ja-JP" altLang="en-US" sz="1200" dirty="0" smtClean="0">
                <a:solidFill>
                  <a:srgbClr val="0000FF"/>
                </a:solidFill>
                <a:effectLst/>
              </a:rPr>
              <a:t>反復</a:t>
            </a:r>
            <a:r>
              <a:rPr kumimoji="1" lang="en-US" altLang="ja-JP" sz="1200" dirty="0" smtClean="0">
                <a:solidFill>
                  <a:srgbClr val="0000FF"/>
                </a:solidFill>
                <a:effectLst/>
              </a:rPr>
              <a:t> </a:t>
            </a:r>
            <a:r>
              <a:rPr lang="en-US" altLang="ja-JP" sz="1200" dirty="0" smtClean="0">
                <a:solidFill>
                  <a:srgbClr val="0000FF"/>
                </a:solidFill>
                <a:effectLst/>
              </a:rPr>
              <a:t>4</a:t>
            </a:r>
            <a:endParaRPr kumimoji="1" lang="ja-JP" altLang="en-US" sz="1200" dirty="0">
              <a:solidFill>
                <a:srgbClr val="0000FF"/>
              </a:solidFill>
              <a:effectLst/>
            </a:endParaRPr>
          </a:p>
        </p:txBody>
      </p:sp>
      <p:sp>
        <p:nvSpPr>
          <p:cNvPr id="93" name="テキスト ボックス 92"/>
          <p:cNvSpPr txBox="1"/>
          <p:nvPr/>
        </p:nvSpPr>
        <p:spPr>
          <a:xfrm>
            <a:off x="6007100" y="2133600"/>
            <a:ext cx="595035" cy="215444"/>
          </a:xfrm>
          <a:prstGeom prst="rect">
            <a:avLst/>
          </a:prstGeom>
          <a:noFill/>
        </p:spPr>
        <p:txBody>
          <a:bodyPr wrap="none" rtlCol="0">
            <a:spAutoFit/>
          </a:bodyPr>
          <a:lstStyle/>
          <a:p>
            <a:r>
              <a:rPr kumimoji="1" lang="ja-JP" altLang="en-US" sz="800" dirty="0" smtClean="0">
                <a:solidFill>
                  <a:srgbClr val="0000FF"/>
                </a:solidFill>
                <a:effectLst/>
              </a:rPr>
              <a:t>リリース</a:t>
            </a:r>
            <a:endParaRPr kumimoji="1" lang="ja-JP" altLang="en-US" sz="800" dirty="0">
              <a:solidFill>
                <a:srgbClr val="0000FF"/>
              </a:solidFill>
              <a:effectLst/>
            </a:endParaRPr>
          </a:p>
        </p:txBody>
      </p:sp>
      <p:sp>
        <p:nvSpPr>
          <p:cNvPr id="94" name="テキスト ボックス 93"/>
          <p:cNvSpPr txBox="1"/>
          <p:nvPr/>
        </p:nvSpPr>
        <p:spPr>
          <a:xfrm>
            <a:off x="6858000" y="3276600"/>
            <a:ext cx="595035" cy="215444"/>
          </a:xfrm>
          <a:prstGeom prst="rect">
            <a:avLst/>
          </a:prstGeom>
          <a:noFill/>
        </p:spPr>
        <p:txBody>
          <a:bodyPr wrap="none" rtlCol="0">
            <a:spAutoFit/>
          </a:bodyPr>
          <a:lstStyle/>
          <a:p>
            <a:r>
              <a:rPr kumimoji="1" lang="ja-JP" altLang="en-US" sz="800" dirty="0" smtClean="0">
                <a:solidFill>
                  <a:srgbClr val="0000FF"/>
                </a:solidFill>
                <a:effectLst/>
              </a:rPr>
              <a:t>リリース</a:t>
            </a:r>
            <a:endParaRPr kumimoji="1" lang="ja-JP" altLang="en-US" sz="800" dirty="0">
              <a:solidFill>
                <a:srgbClr val="0000FF"/>
              </a:solidFill>
              <a:effectLst/>
            </a:endParaRPr>
          </a:p>
        </p:txBody>
      </p:sp>
      <p:sp>
        <p:nvSpPr>
          <p:cNvPr id="95" name="テキスト ボックス 94"/>
          <p:cNvSpPr txBox="1"/>
          <p:nvPr/>
        </p:nvSpPr>
        <p:spPr>
          <a:xfrm>
            <a:off x="7556500" y="4419600"/>
            <a:ext cx="595035" cy="215444"/>
          </a:xfrm>
          <a:prstGeom prst="rect">
            <a:avLst/>
          </a:prstGeom>
          <a:noFill/>
        </p:spPr>
        <p:txBody>
          <a:bodyPr wrap="none" rtlCol="0">
            <a:spAutoFit/>
          </a:bodyPr>
          <a:lstStyle/>
          <a:p>
            <a:r>
              <a:rPr kumimoji="1" lang="ja-JP" altLang="en-US" sz="800" dirty="0" smtClean="0">
                <a:solidFill>
                  <a:srgbClr val="0000FF"/>
                </a:solidFill>
                <a:effectLst/>
              </a:rPr>
              <a:t>リリース</a:t>
            </a:r>
            <a:endParaRPr kumimoji="1" lang="ja-JP" altLang="en-US" sz="800" dirty="0">
              <a:solidFill>
                <a:srgbClr val="0000FF"/>
              </a:solidFill>
              <a:effectLst/>
            </a:endParaRPr>
          </a:p>
        </p:txBody>
      </p:sp>
      <p:sp>
        <p:nvSpPr>
          <p:cNvPr id="96" name="テキスト ボックス 95"/>
          <p:cNvSpPr txBox="1"/>
          <p:nvPr/>
        </p:nvSpPr>
        <p:spPr>
          <a:xfrm>
            <a:off x="8331200" y="5562600"/>
            <a:ext cx="595035" cy="215444"/>
          </a:xfrm>
          <a:prstGeom prst="rect">
            <a:avLst/>
          </a:prstGeom>
          <a:noFill/>
        </p:spPr>
        <p:txBody>
          <a:bodyPr wrap="none" rtlCol="0">
            <a:spAutoFit/>
          </a:bodyPr>
          <a:lstStyle/>
          <a:p>
            <a:r>
              <a:rPr kumimoji="1" lang="ja-JP" altLang="en-US" sz="800" dirty="0" smtClean="0">
                <a:solidFill>
                  <a:srgbClr val="0000FF"/>
                </a:solidFill>
                <a:effectLst/>
              </a:rPr>
              <a:t>リリース</a:t>
            </a:r>
            <a:endParaRPr kumimoji="1" lang="ja-JP" altLang="en-US" sz="800" dirty="0">
              <a:solidFill>
                <a:srgbClr val="0000FF"/>
              </a:solidFill>
              <a:effectLst/>
            </a:endParaRPr>
          </a:p>
        </p:txBody>
      </p:sp>
      <p:sp>
        <p:nvSpPr>
          <p:cNvPr id="77" name="角丸四角形 76"/>
          <p:cNvSpPr/>
          <p:nvPr/>
        </p:nvSpPr>
        <p:spPr bwMode="auto">
          <a:xfrm>
            <a:off x="5943600" y="2895600"/>
            <a:ext cx="228600" cy="228600"/>
          </a:xfrm>
          <a:prstGeom prst="roundRect">
            <a:avLst>
              <a:gd name="adj" fmla="val 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0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78" name="角丸四角形 77"/>
          <p:cNvSpPr/>
          <p:nvPr/>
        </p:nvSpPr>
        <p:spPr bwMode="auto">
          <a:xfrm>
            <a:off x="6096000" y="3124200"/>
            <a:ext cx="228600" cy="228600"/>
          </a:xfrm>
          <a:prstGeom prst="roundRect">
            <a:avLst>
              <a:gd name="adj" fmla="val 0"/>
            </a:avLst>
          </a:prstGeom>
          <a:solidFill>
            <a:schemeClr val="accent5">
              <a:lumMod val="75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000" b="0" i="0" u="none" strike="noStrike" cap="none" normalizeH="0" baseline="0" dirty="0" smtClean="0">
              <a:ln>
                <a:noFill/>
              </a:ln>
              <a:solidFill>
                <a:schemeClr val="bg1"/>
              </a:solidFill>
              <a:effectLst/>
            </a:endParaRPr>
          </a:p>
        </p:txBody>
      </p:sp>
      <p:sp>
        <p:nvSpPr>
          <p:cNvPr id="79" name="角丸四角形 78"/>
          <p:cNvSpPr/>
          <p:nvPr/>
        </p:nvSpPr>
        <p:spPr bwMode="auto">
          <a:xfrm>
            <a:off x="6248400" y="3352800"/>
            <a:ext cx="228600" cy="228600"/>
          </a:xfrm>
          <a:prstGeom prst="roundRect">
            <a:avLst>
              <a:gd name="adj" fmla="val 0"/>
            </a:avLst>
          </a:prstGeom>
          <a:ln>
            <a:noFill/>
            <a:headEnd type="none" w="med" len="med"/>
            <a:tailEnd type="none" w="med" len="med"/>
          </a:ln>
          <a:effectLst>
            <a:outerShdw blurRad="50800" dist="38100" dir="2700000" algn="tl" rotWithShape="0">
              <a:prstClr val="black">
                <a:alpha val="40000"/>
              </a:prstClr>
            </a:outerShdw>
          </a:effectLs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endParaRPr>
          </a:p>
        </p:txBody>
      </p:sp>
      <p:sp>
        <p:nvSpPr>
          <p:cNvPr id="80" name="角丸四角形 79"/>
          <p:cNvSpPr/>
          <p:nvPr/>
        </p:nvSpPr>
        <p:spPr bwMode="auto">
          <a:xfrm>
            <a:off x="6400800" y="3581400"/>
            <a:ext cx="228600" cy="228600"/>
          </a:xfrm>
          <a:prstGeom prst="roundRect">
            <a:avLst>
              <a:gd name="adj" fmla="val 0"/>
            </a:avLst>
          </a:prstGeom>
          <a:solidFill>
            <a:srgbClr val="0000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81" name="角丸四角形 80"/>
          <p:cNvSpPr/>
          <p:nvPr/>
        </p:nvSpPr>
        <p:spPr bwMode="auto">
          <a:xfrm>
            <a:off x="6697385" y="4010799"/>
            <a:ext cx="228600" cy="228600"/>
          </a:xfrm>
          <a:prstGeom prst="roundRect">
            <a:avLst>
              <a:gd name="adj" fmla="val 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0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82" name="角丸四角形 81"/>
          <p:cNvSpPr/>
          <p:nvPr/>
        </p:nvSpPr>
        <p:spPr bwMode="auto">
          <a:xfrm>
            <a:off x="6849785" y="4239399"/>
            <a:ext cx="228600" cy="228600"/>
          </a:xfrm>
          <a:prstGeom prst="roundRect">
            <a:avLst>
              <a:gd name="adj" fmla="val 0"/>
            </a:avLst>
          </a:prstGeom>
          <a:solidFill>
            <a:schemeClr val="accent5">
              <a:lumMod val="75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000" b="0" i="0" u="none" strike="noStrike" cap="none" normalizeH="0" baseline="0" dirty="0" smtClean="0">
              <a:ln>
                <a:noFill/>
              </a:ln>
              <a:solidFill>
                <a:schemeClr val="bg1"/>
              </a:solidFill>
              <a:effectLst/>
            </a:endParaRPr>
          </a:p>
        </p:txBody>
      </p:sp>
      <p:sp>
        <p:nvSpPr>
          <p:cNvPr id="98" name="角丸四角形 97"/>
          <p:cNvSpPr/>
          <p:nvPr/>
        </p:nvSpPr>
        <p:spPr bwMode="auto">
          <a:xfrm>
            <a:off x="7002185" y="4467999"/>
            <a:ext cx="228600" cy="228600"/>
          </a:xfrm>
          <a:prstGeom prst="roundRect">
            <a:avLst>
              <a:gd name="adj" fmla="val 0"/>
            </a:avLst>
          </a:prstGeom>
          <a:ln>
            <a:noFill/>
            <a:headEnd type="none" w="med" len="med"/>
            <a:tailEnd type="none" w="med" len="med"/>
          </a:ln>
          <a:effectLst>
            <a:outerShdw blurRad="50800" dist="38100" dir="2700000" algn="tl" rotWithShape="0">
              <a:prstClr val="black">
                <a:alpha val="40000"/>
              </a:prstClr>
            </a:outerShdw>
          </a:effectLs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endParaRPr>
          </a:p>
        </p:txBody>
      </p:sp>
      <p:sp>
        <p:nvSpPr>
          <p:cNvPr id="99" name="角丸四角形 98"/>
          <p:cNvSpPr/>
          <p:nvPr/>
        </p:nvSpPr>
        <p:spPr bwMode="auto">
          <a:xfrm>
            <a:off x="7154585" y="4696599"/>
            <a:ext cx="228600" cy="228600"/>
          </a:xfrm>
          <a:prstGeom prst="roundRect">
            <a:avLst>
              <a:gd name="adj" fmla="val 0"/>
            </a:avLst>
          </a:prstGeom>
          <a:solidFill>
            <a:srgbClr val="0000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100" name="角丸四角形 99"/>
          <p:cNvSpPr/>
          <p:nvPr/>
        </p:nvSpPr>
        <p:spPr bwMode="auto">
          <a:xfrm>
            <a:off x="7493000" y="5181600"/>
            <a:ext cx="228600" cy="228600"/>
          </a:xfrm>
          <a:prstGeom prst="roundRect">
            <a:avLst>
              <a:gd name="adj" fmla="val 0"/>
            </a:avLst>
          </a:prstGeom>
          <a:solidFill>
            <a:srgbClr val="FF6666"/>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000" b="0" i="0" u="none" strike="noStrike" cap="none" normalizeH="0" baseline="0" dirty="0" smtClean="0">
              <a:ln>
                <a:noFill/>
              </a:ln>
              <a:solidFill>
                <a:schemeClr val="bg1"/>
              </a:solidFill>
              <a:effectLst/>
              <a:latin typeface="Arial" charset="0"/>
              <a:ea typeface="HG丸ｺﾞｼｯｸM-PRO" pitchFamily="50" charset="-128"/>
            </a:endParaRPr>
          </a:p>
        </p:txBody>
      </p:sp>
      <p:sp>
        <p:nvSpPr>
          <p:cNvPr id="101" name="角丸四角形 100"/>
          <p:cNvSpPr/>
          <p:nvPr/>
        </p:nvSpPr>
        <p:spPr bwMode="auto">
          <a:xfrm>
            <a:off x="7645400" y="5410200"/>
            <a:ext cx="228600" cy="228600"/>
          </a:xfrm>
          <a:prstGeom prst="roundRect">
            <a:avLst>
              <a:gd name="adj" fmla="val 0"/>
            </a:avLst>
          </a:prstGeom>
          <a:solidFill>
            <a:schemeClr val="accent5">
              <a:lumMod val="75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000" b="0" i="0" u="none" strike="noStrike" cap="none" normalizeH="0" baseline="0" dirty="0" smtClean="0">
              <a:ln>
                <a:noFill/>
              </a:ln>
              <a:solidFill>
                <a:schemeClr val="bg1"/>
              </a:solidFill>
              <a:effectLst/>
            </a:endParaRPr>
          </a:p>
        </p:txBody>
      </p:sp>
      <p:sp>
        <p:nvSpPr>
          <p:cNvPr id="102" name="角丸四角形 101"/>
          <p:cNvSpPr/>
          <p:nvPr/>
        </p:nvSpPr>
        <p:spPr bwMode="auto">
          <a:xfrm>
            <a:off x="7797800" y="5638800"/>
            <a:ext cx="228600" cy="228600"/>
          </a:xfrm>
          <a:prstGeom prst="roundRect">
            <a:avLst>
              <a:gd name="adj" fmla="val 0"/>
            </a:avLst>
          </a:prstGeom>
          <a:ln>
            <a:noFill/>
            <a:headEnd type="none" w="med" len="med"/>
            <a:tailEnd type="none" w="med" len="med"/>
          </a:ln>
          <a:effectLst>
            <a:outerShdw blurRad="50800" dist="38100" dir="2700000" algn="tl" rotWithShape="0">
              <a:prstClr val="black">
                <a:alpha val="40000"/>
              </a:prstClr>
            </a:outerShdw>
          </a:effectLst>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endParaRPr>
          </a:p>
        </p:txBody>
      </p:sp>
      <p:sp>
        <p:nvSpPr>
          <p:cNvPr id="103" name="角丸四角形 102"/>
          <p:cNvSpPr/>
          <p:nvPr/>
        </p:nvSpPr>
        <p:spPr bwMode="auto">
          <a:xfrm>
            <a:off x="7950200" y="5867400"/>
            <a:ext cx="228600" cy="228600"/>
          </a:xfrm>
          <a:prstGeom prst="roundRect">
            <a:avLst>
              <a:gd name="adj" fmla="val 0"/>
            </a:avLst>
          </a:prstGeom>
          <a:solidFill>
            <a:srgbClr val="0000FF"/>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800" b="0" i="0" u="none" strike="noStrike" cap="none" normalizeH="0" baseline="0" dirty="0" smtClean="0">
              <a:ln>
                <a:noFill/>
              </a:ln>
              <a:solidFill>
                <a:schemeClr val="bg1"/>
              </a:solidFill>
              <a:effectLst/>
              <a:latin typeface="Arial" charset="0"/>
              <a:ea typeface="HG丸ｺﾞｼｯｸM-PRO" pitchFamily="50" charset="-128"/>
            </a:endParaRPr>
          </a:p>
        </p:txBody>
      </p:sp>
    </p:spTree>
    <p:extLst>
      <p:ext uri="{BB962C8B-B14F-4D97-AF65-F5344CB8AC3E}">
        <p14:creationId xmlns:p14="http://schemas.microsoft.com/office/powerpoint/2010/main" val="75003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タイトル 1"/>
          <p:cNvSpPr>
            <a:spLocks noGrp="1"/>
          </p:cNvSpPr>
          <p:nvPr>
            <p:ph type="title" idx="4294967295"/>
          </p:nvPr>
        </p:nvSpPr>
        <p:spPr>
          <a:xfrm>
            <a:off x="457200" y="323850"/>
            <a:ext cx="8686800" cy="361950"/>
          </a:xfrm>
        </p:spPr>
        <p:txBody>
          <a:bodyPr/>
          <a:lstStyle/>
          <a:p>
            <a:r>
              <a:rPr lang="en-US" altLang="en-US" dirty="0"/>
              <a:t>ウォーターフォール</a:t>
            </a:r>
            <a:r>
              <a:rPr lang="ja-JP" altLang="en-US" dirty="0"/>
              <a:t>開発とアジャイル開発</a:t>
            </a:r>
            <a:r>
              <a:rPr lang="ja-JP" altLang="en-US" dirty="0" smtClean="0"/>
              <a:t>（２）</a:t>
            </a:r>
            <a:endParaRPr lang="ja-JP" altLang="en-US" dirty="0" smtClean="0">
              <a:ea typeface="ＭＳ Ｐゴシック" charset="-128"/>
            </a:endParaRPr>
          </a:p>
        </p:txBody>
      </p:sp>
      <p:sp>
        <p:nvSpPr>
          <p:cNvPr id="23" name="AutoShape 5"/>
          <p:cNvSpPr>
            <a:spLocks noChangeArrowheads="1"/>
          </p:cNvSpPr>
          <p:nvPr/>
        </p:nvSpPr>
        <p:spPr bwMode="auto">
          <a:xfrm>
            <a:off x="1365250" y="2286000"/>
            <a:ext cx="647700" cy="574675"/>
          </a:xfrm>
          <a:prstGeom prst="flowChartDisplay">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24" name="AutoShape 6"/>
          <p:cNvSpPr>
            <a:spLocks noChangeArrowheads="1"/>
          </p:cNvSpPr>
          <p:nvPr/>
        </p:nvSpPr>
        <p:spPr bwMode="auto">
          <a:xfrm>
            <a:off x="4316413" y="2286000"/>
            <a:ext cx="865187" cy="574675"/>
          </a:xfrm>
          <a:prstGeom prst="flowChartProcess">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25" name="AutoShape 7"/>
          <p:cNvSpPr>
            <a:spLocks noChangeArrowheads="1"/>
          </p:cNvSpPr>
          <p:nvPr/>
        </p:nvSpPr>
        <p:spPr bwMode="auto">
          <a:xfrm>
            <a:off x="5468938" y="2286000"/>
            <a:ext cx="865187" cy="574675"/>
          </a:xfrm>
          <a:prstGeom prst="flowChartProcess">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26" name="AutoShape 8"/>
          <p:cNvSpPr>
            <a:spLocks noChangeArrowheads="1"/>
          </p:cNvSpPr>
          <p:nvPr/>
        </p:nvSpPr>
        <p:spPr bwMode="auto">
          <a:xfrm>
            <a:off x="6621463" y="2286000"/>
            <a:ext cx="865187" cy="574675"/>
          </a:xfrm>
          <a:prstGeom prst="flowChartProcess">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27" name="AutoShape 9"/>
          <p:cNvSpPr>
            <a:spLocks noChangeArrowheads="1"/>
          </p:cNvSpPr>
          <p:nvPr/>
        </p:nvSpPr>
        <p:spPr bwMode="auto">
          <a:xfrm>
            <a:off x="7773988" y="2286000"/>
            <a:ext cx="863600" cy="574675"/>
          </a:xfrm>
          <a:prstGeom prst="flowChartDocument">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28" name="AutoShape 10"/>
          <p:cNvSpPr>
            <a:spLocks noChangeArrowheads="1"/>
          </p:cNvSpPr>
          <p:nvPr/>
        </p:nvSpPr>
        <p:spPr bwMode="auto">
          <a:xfrm>
            <a:off x="500063" y="2357437"/>
            <a:ext cx="647700" cy="358775"/>
          </a:xfrm>
          <a:prstGeom prst="flowChartManualInput">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pPr algn="ctr"/>
            <a:r>
              <a:rPr lang="en-US" altLang="ja-JP" sz="1600" dirty="0" smtClean="0">
                <a:solidFill>
                  <a:srgbClr val="0000FF"/>
                </a:solidFill>
                <a:latin typeface="ＭＳ Ｐゴシック"/>
                <a:ea typeface="ＭＳ Ｐゴシック"/>
                <a:cs typeface="ＭＳ Ｐゴシック"/>
              </a:rPr>
              <a:t>◎</a:t>
            </a:r>
            <a:endParaRPr lang="en-US" altLang="ja-JP" sz="1600" dirty="0">
              <a:solidFill>
                <a:srgbClr val="0000FF"/>
              </a:solidFill>
              <a:latin typeface="ＭＳ Ｐゴシック"/>
              <a:ea typeface="ＭＳ Ｐゴシック"/>
              <a:cs typeface="ＭＳ Ｐゴシック"/>
            </a:endParaRPr>
          </a:p>
        </p:txBody>
      </p:sp>
      <p:sp>
        <p:nvSpPr>
          <p:cNvPr id="29" name="AutoShape 11"/>
          <p:cNvSpPr>
            <a:spLocks noChangeArrowheads="1"/>
          </p:cNvSpPr>
          <p:nvPr/>
        </p:nvSpPr>
        <p:spPr bwMode="auto">
          <a:xfrm>
            <a:off x="500063" y="2860675"/>
            <a:ext cx="647700" cy="358775"/>
          </a:xfrm>
          <a:prstGeom prst="flowChartManualInput">
            <a:avLst/>
          </a:prstGeom>
          <a:solidFill>
            <a:srgbClr val="CCFFCC"/>
          </a:solidFill>
          <a:ln w="12700">
            <a:noFill/>
            <a:miter lim="800000"/>
            <a:headEnd/>
            <a:tailEnd/>
          </a:ln>
          <a:effectLst>
            <a:outerShdw blurRad="50800" dist="38100" dir="2700000" algn="tl" rotWithShape="0">
              <a:prstClr val="black">
                <a:alpha val="40000"/>
              </a:prstClr>
            </a:outerShdw>
          </a:effectLst>
        </p:spPr>
        <p:txBody>
          <a:bodyPr wrap="none" anchor="ctr"/>
          <a:lstStyle/>
          <a:p>
            <a:pPr algn="ctr"/>
            <a:r>
              <a:rPr lang="en-US" altLang="ja-JP" sz="1600" dirty="0" smtClean="0">
                <a:solidFill>
                  <a:srgbClr val="0000FF"/>
                </a:solidFill>
                <a:latin typeface="ＭＳ Ｐゴシック"/>
                <a:ea typeface="ＭＳ Ｐゴシック"/>
                <a:cs typeface="ＭＳ Ｐゴシック"/>
              </a:rPr>
              <a:t>〇</a:t>
            </a:r>
            <a:endParaRPr lang="en-US" altLang="ja-JP" sz="1600" dirty="0">
              <a:solidFill>
                <a:srgbClr val="0000FF"/>
              </a:solidFill>
              <a:latin typeface="ＭＳ Ｐゴシック"/>
              <a:ea typeface="ＭＳ Ｐゴシック"/>
              <a:cs typeface="ＭＳ Ｐゴシック"/>
            </a:endParaRPr>
          </a:p>
        </p:txBody>
      </p:sp>
      <p:sp>
        <p:nvSpPr>
          <p:cNvPr id="30" name="AutoShape 12"/>
          <p:cNvSpPr>
            <a:spLocks noChangeArrowheads="1"/>
          </p:cNvSpPr>
          <p:nvPr/>
        </p:nvSpPr>
        <p:spPr bwMode="auto">
          <a:xfrm>
            <a:off x="500063" y="3294062"/>
            <a:ext cx="647700" cy="358775"/>
          </a:xfrm>
          <a:prstGeom prst="flowChartManualInput">
            <a:avLst/>
          </a:prstGeom>
          <a:solidFill>
            <a:srgbClr val="FFCC99"/>
          </a:solidFill>
          <a:ln w="12700">
            <a:noFill/>
            <a:miter lim="800000"/>
            <a:headEnd/>
            <a:tailEnd/>
          </a:ln>
          <a:effectLst>
            <a:outerShdw blurRad="50800" dist="38100" dir="2700000" algn="tl" rotWithShape="0">
              <a:prstClr val="black">
                <a:alpha val="40000"/>
              </a:prstClr>
            </a:outerShdw>
          </a:effectLst>
        </p:spPr>
        <p:txBody>
          <a:bodyPr wrap="none" anchor="ctr"/>
          <a:lstStyle/>
          <a:p>
            <a:pPr algn="ctr"/>
            <a:r>
              <a:rPr lang="en-US" altLang="ja-JP" sz="1600" dirty="0" smtClean="0">
                <a:solidFill>
                  <a:srgbClr val="0000FF"/>
                </a:solidFill>
                <a:latin typeface="ＭＳ Ｐゴシック"/>
                <a:ea typeface="ＭＳ Ｐゴシック"/>
                <a:cs typeface="ＭＳ Ｐゴシック"/>
              </a:rPr>
              <a:t>△</a:t>
            </a:r>
            <a:endParaRPr lang="en-US" altLang="ja-JP" sz="1600" dirty="0">
              <a:solidFill>
                <a:srgbClr val="0000FF"/>
              </a:solidFill>
              <a:latin typeface="ＭＳ Ｐゴシック"/>
              <a:ea typeface="ＭＳ Ｐゴシック"/>
              <a:cs typeface="ＭＳ Ｐゴシック"/>
            </a:endParaRPr>
          </a:p>
        </p:txBody>
      </p:sp>
      <p:sp>
        <p:nvSpPr>
          <p:cNvPr id="31" name="AutoShape 13"/>
          <p:cNvSpPr>
            <a:spLocks noChangeArrowheads="1"/>
          </p:cNvSpPr>
          <p:nvPr/>
        </p:nvSpPr>
        <p:spPr bwMode="auto">
          <a:xfrm>
            <a:off x="500063" y="3797300"/>
            <a:ext cx="647700" cy="358775"/>
          </a:xfrm>
          <a:prstGeom prst="flowChartManualInput">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pPr algn="ctr"/>
            <a:r>
              <a:rPr lang="ja-JP" altLang="en-US" sz="1600" dirty="0" smtClean="0">
                <a:solidFill>
                  <a:srgbClr val="0000FF"/>
                </a:solidFill>
                <a:latin typeface="ＭＳ Ｐゴシック"/>
                <a:ea typeface="ＭＳ Ｐゴシック"/>
                <a:cs typeface="ＭＳ Ｐゴシック"/>
              </a:rPr>
              <a:t>Ｘ</a:t>
            </a:r>
            <a:endParaRPr lang="en-US" altLang="ja-JP" sz="1600" dirty="0">
              <a:solidFill>
                <a:srgbClr val="0000FF"/>
              </a:solidFill>
              <a:latin typeface="ＭＳ Ｐゴシック"/>
              <a:ea typeface="ＭＳ Ｐゴシック"/>
              <a:cs typeface="ＭＳ Ｐゴシック"/>
            </a:endParaRPr>
          </a:p>
        </p:txBody>
      </p:sp>
      <p:sp>
        <p:nvSpPr>
          <p:cNvPr id="32" name="AutoShape 14"/>
          <p:cNvSpPr>
            <a:spLocks noChangeArrowheads="1"/>
          </p:cNvSpPr>
          <p:nvPr/>
        </p:nvSpPr>
        <p:spPr bwMode="auto">
          <a:xfrm>
            <a:off x="3236913" y="4660900"/>
            <a:ext cx="865187" cy="574675"/>
          </a:xfrm>
          <a:prstGeom prst="flowChartProcess">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33" name="AutoShape 15"/>
          <p:cNvSpPr>
            <a:spLocks noChangeArrowheads="1"/>
          </p:cNvSpPr>
          <p:nvPr/>
        </p:nvSpPr>
        <p:spPr bwMode="auto">
          <a:xfrm>
            <a:off x="4316413" y="4660900"/>
            <a:ext cx="865187" cy="574675"/>
          </a:xfrm>
          <a:prstGeom prst="flowChartProcess">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34" name="AutoShape 16"/>
          <p:cNvSpPr>
            <a:spLocks noChangeArrowheads="1"/>
          </p:cNvSpPr>
          <p:nvPr/>
        </p:nvSpPr>
        <p:spPr bwMode="auto">
          <a:xfrm>
            <a:off x="7773988" y="3076575"/>
            <a:ext cx="1008062" cy="574675"/>
          </a:xfrm>
          <a:prstGeom prst="flowChartMultidocument">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35" name="AutoShape 17"/>
          <p:cNvSpPr>
            <a:spLocks noChangeArrowheads="1"/>
          </p:cNvSpPr>
          <p:nvPr/>
        </p:nvSpPr>
        <p:spPr bwMode="auto">
          <a:xfrm>
            <a:off x="1365250" y="3005137"/>
            <a:ext cx="647700" cy="574675"/>
          </a:xfrm>
          <a:prstGeom prst="flowChartDisplay">
            <a:avLst/>
          </a:prstGeom>
          <a:solidFill>
            <a:srgbClr val="FFCC99"/>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36" name="AutoShape 18"/>
          <p:cNvSpPr>
            <a:spLocks noChangeArrowheads="1"/>
          </p:cNvSpPr>
          <p:nvPr/>
        </p:nvSpPr>
        <p:spPr bwMode="auto">
          <a:xfrm>
            <a:off x="1365250" y="5310187"/>
            <a:ext cx="647700" cy="574675"/>
          </a:xfrm>
          <a:prstGeom prst="flowChartDisplay">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37" name="AutoShape 19"/>
          <p:cNvSpPr>
            <a:spLocks noChangeArrowheads="1"/>
          </p:cNvSpPr>
          <p:nvPr/>
        </p:nvSpPr>
        <p:spPr bwMode="auto">
          <a:xfrm>
            <a:off x="3236913" y="3797300"/>
            <a:ext cx="865187" cy="574675"/>
          </a:xfrm>
          <a:prstGeom prst="flowChartProcess">
            <a:avLst/>
          </a:prstGeom>
          <a:solidFill>
            <a:srgbClr val="FFCC99"/>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38" name="AutoShape 20"/>
          <p:cNvSpPr>
            <a:spLocks noChangeArrowheads="1"/>
          </p:cNvSpPr>
          <p:nvPr/>
        </p:nvSpPr>
        <p:spPr bwMode="auto">
          <a:xfrm>
            <a:off x="4316413" y="3797300"/>
            <a:ext cx="863600" cy="574675"/>
          </a:xfrm>
          <a:prstGeom prst="flowChartDocument">
            <a:avLst/>
          </a:prstGeom>
          <a:solidFill>
            <a:srgbClr val="FFCC99"/>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cxnSp>
        <p:nvCxnSpPr>
          <p:cNvPr id="39" name="AutoShape 21"/>
          <p:cNvCxnSpPr>
            <a:cxnSpLocks noChangeShapeType="1"/>
            <a:stCxn id="37" idx="3"/>
            <a:endCxn id="38" idx="1"/>
          </p:cNvCxnSpPr>
          <p:nvPr/>
        </p:nvCxnSpPr>
        <p:spPr bwMode="auto">
          <a:xfrm>
            <a:off x="4102100" y="4084637"/>
            <a:ext cx="214313" cy="0"/>
          </a:xfrm>
          <a:prstGeom prst="straightConnector1">
            <a:avLst/>
          </a:prstGeom>
          <a:noFill/>
          <a:ln w="19050">
            <a:solidFill>
              <a:srgbClr val="FF6600"/>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40" name="AutoShape 22"/>
          <p:cNvCxnSpPr>
            <a:cxnSpLocks noChangeShapeType="1"/>
            <a:stCxn id="32" idx="3"/>
            <a:endCxn id="33" idx="1"/>
          </p:cNvCxnSpPr>
          <p:nvPr/>
        </p:nvCxnSpPr>
        <p:spPr bwMode="auto">
          <a:xfrm>
            <a:off x="4102100" y="4948237"/>
            <a:ext cx="214313" cy="0"/>
          </a:xfrm>
          <a:prstGeom prst="straightConnector1">
            <a:avLst/>
          </a:prstGeom>
          <a:noFill/>
          <a:ln w="19050">
            <a:solidFill>
              <a:schemeClr val="accent2">
                <a:lumMod val="75000"/>
              </a:schemeClr>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41" name="AutoShape 23"/>
          <p:cNvCxnSpPr>
            <a:cxnSpLocks noChangeShapeType="1"/>
            <a:stCxn id="60" idx="2"/>
            <a:endCxn id="37" idx="1"/>
          </p:cNvCxnSpPr>
          <p:nvPr/>
        </p:nvCxnSpPr>
        <p:spPr bwMode="auto">
          <a:xfrm rot="16200000" flipH="1">
            <a:off x="2301875" y="3149600"/>
            <a:ext cx="1222375" cy="647700"/>
          </a:xfrm>
          <a:prstGeom prst="bentConnector2">
            <a:avLst/>
          </a:prstGeom>
          <a:noFill/>
          <a:ln w="19050">
            <a:solidFill>
              <a:srgbClr val="FF6600"/>
            </a:solidFill>
            <a:miter lim="800000"/>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42" name="AutoShape 24"/>
          <p:cNvCxnSpPr>
            <a:cxnSpLocks noChangeShapeType="1"/>
            <a:stCxn id="43" idx="2"/>
            <a:endCxn id="32" idx="1"/>
          </p:cNvCxnSpPr>
          <p:nvPr/>
        </p:nvCxnSpPr>
        <p:spPr bwMode="auto">
          <a:xfrm rot="16200000" flipH="1">
            <a:off x="2625725" y="4337050"/>
            <a:ext cx="574675" cy="647700"/>
          </a:xfrm>
          <a:prstGeom prst="bentConnector2">
            <a:avLst/>
          </a:prstGeom>
          <a:noFill/>
          <a:ln w="19050">
            <a:solidFill>
              <a:schemeClr val="accent2">
                <a:lumMod val="75000"/>
              </a:schemeClr>
            </a:solidFill>
            <a:miter lim="800000"/>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sp>
        <p:nvSpPr>
          <p:cNvPr id="43" name="AutoShape 25"/>
          <p:cNvSpPr>
            <a:spLocks noChangeArrowheads="1"/>
          </p:cNvSpPr>
          <p:nvPr/>
        </p:nvSpPr>
        <p:spPr bwMode="auto">
          <a:xfrm>
            <a:off x="2157413" y="3797300"/>
            <a:ext cx="863600" cy="576262"/>
          </a:xfrm>
          <a:prstGeom prst="flowChartDecision">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cxnSp>
        <p:nvCxnSpPr>
          <p:cNvPr id="44" name="AutoShape 26"/>
          <p:cNvCxnSpPr>
            <a:cxnSpLocks noChangeShapeType="1"/>
            <a:stCxn id="37" idx="0"/>
            <a:endCxn id="35" idx="3"/>
          </p:cNvCxnSpPr>
          <p:nvPr/>
        </p:nvCxnSpPr>
        <p:spPr bwMode="auto">
          <a:xfrm rot="5400000" flipH="1">
            <a:off x="2589212" y="2716213"/>
            <a:ext cx="504825" cy="1657350"/>
          </a:xfrm>
          <a:prstGeom prst="bentConnector2">
            <a:avLst/>
          </a:prstGeom>
          <a:noFill/>
          <a:ln w="19050">
            <a:solidFill>
              <a:srgbClr val="FF6600"/>
            </a:solidFill>
            <a:miter lim="800000"/>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45" name="AutoShape 27"/>
          <p:cNvCxnSpPr>
            <a:cxnSpLocks noChangeShapeType="1"/>
            <a:stCxn id="32" idx="2"/>
            <a:endCxn id="36" idx="3"/>
          </p:cNvCxnSpPr>
          <p:nvPr/>
        </p:nvCxnSpPr>
        <p:spPr bwMode="auto">
          <a:xfrm rot="5400000">
            <a:off x="2660650" y="4587875"/>
            <a:ext cx="361950" cy="1657350"/>
          </a:xfrm>
          <a:prstGeom prst="bentConnector2">
            <a:avLst/>
          </a:prstGeom>
          <a:noFill/>
          <a:ln w="19050">
            <a:solidFill>
              <a:schemeClr val="accent2">
                <a:lumMod val="75000"/>
              </a:schemeClr>
            </a:solidFill>
            <a:miter lim="800000"/>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58" name="AutoShape 28"/>
          <p:cNvCxnSpPr>
            <a:cxnSpLocks noChangeShapeType="1"/>
            <a:stCxn id="23" idx="3"/>
            <a:endCxn id="24" idx="1"/>
          </p:cNvCxnSpPr>
          <p:nvPr/>
        </p:nvCxnSpPr>
        <p:spPr bwMode="auto">
          <a:xfrm>
            <a:off x="2012950" y="2573337"/>
            <a:ext cx="2303463" cy="0"/>
          </a:xfrm>
          <a:prstGeom prst="straightConnector1">
            <a:avLst/>
          </a:prstGeom>
          <a:noFill/>
          <a:ln w="19050">
            <a:solidFill>
              <a:srgbClr val="0000FF"/>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sp>
        <p:nvSpPr>
          <p:cNvPr id="59" name="AutoShape 29"/>
          <p:cNvSpPr>
            <a:spLocks noChangeArrowheads="1"/>
          </p:cNvSpPr>
          <p:nvPr/>
        </p:nvSpPr>
        <p:spPr bwMode="auto">
          <a:xfrm>
            <a:off x="3236913" y="2286000"/>
            <a:ext cx="865187" cy="574675"/>
          </a:xfrm>
          <a:prstGeom prst="flowChartProcess">
            <a:avLst/>
          </a:prstGeom>
          <a:solidFill>
            <a:srgbClr val="CCFFCC"/>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sp>
        <p:nvSpPr>
          <p:cNvPr id="60" name="AutoShape 30"/>
          <p:cNvSpPr>
            <a:spLocks noChangeArrowheads="1"/>
          </p:cNvSpPr>
          <p:nvPr/>
        </p:nvSpPr>
        <p:spPr bwMode="auto">
          <a:xfrm>
            <a:off x="2157413" y="2286000"/>
            <a:ext cx="863600" cy="576262"/>
          </a:xfrm>
          <a:prstGeom prst="flowChartDecision">
            <a:avLst/>
          </a:prstGeom>
          <a:solidFill>
            <a:srgbClr val="FFCC99"/>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cxnSp>
        <p:nvCxnSpPr>
          <p:cNvPr id="61" name="AutoShape 31"/>
          <p:cNvCxnSpPr>
            <a:cxnSpLocks noChangeShapeType="1"/>
            <a:stCxn id="24" idx="3"/>
            <a:endCxn id="25" idx="1"/>
          </p:cNvCxnSpPr>
          <p:nvPr/>
        </p:nvCxnSpPr>
        <p:spPr bwMode="auto">
          <a:xfrm>
            <a:off x="5181600" y="2573337"/>
            <a:ext cx="287338" cy="0"/>
          </a:xfrm>
          <a:prstGeom prst="straightConnector1">
            <a:avLst/>
          </a:prstGeom>
          <a:noFill/>
          <a:ln w="9525">
            <a:solidFill>
              <a:schemeClr val="tx1"/>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62" name="AutoShape 32"/>
          <p:cNvCxnSpPr>
            <a:cxnSpLocks noChangeShapeType="1"/>
            <a:stCxn id="25" idx="3"/>
            <a:endCxn id="26" idx="1"/>
          </p:cNvCxnSpPr>
          <p:nvPr/>
        </p:nvCxnSpPr>
        <p:spPr bwMode="auto">
          <a:xfrm>
            <a:off x="6334125" y="2573337"/>
            <a:ext cx="287338" cy="0"/>
          </a:xfrm>
          <a:prstGeom prst="straightConnector1">
            <a:avLst/>
          </a:prstGeom>
          <a:noFill/>
          <a:ln w="19050">
            <a:solidFill>
              <a:srgbClr val="0000FF"/>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63" name="AutoShape 33"/>
          <p:cNvCxnSpPr>
            <a:cxnSpLocks noChangeShapeType="1"/>
            <a:stCxn id="26" idx="3"/>
            <a:endCxn id="27" idx="1"/>
          </p:cNvCxnSpPr>
          <p:nvPr/>
        </p:nvCxnSpPr>
        <p:spPr bwMode="auto">
          <a:xfrm>
            <a:off x="7486650" y="2573337"/>
            <a:ext cx="287338" cy="0"/>
          </a:xfrm>
          <a:prstGeom prst="straightConnector1">
            <a:avLst/>
          </a:prstGeom>
          <a:noFill/>
          <a:ln w="19050">
            <a:solidFill>
              <a:srgbClr val="0000FF"/>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sp>
        <p:nvSpPr>
          <p:cNvPr id="64" name="AutoShape 34"/>
          <p:cNvSpPr>
            <a:spLocks noChangeArrowheads="1"/>
          </p:cNvSpPr>
          <p:nvPr/>
        </p:nvSpPr>
        <p:spPr bwMode="auto">
          <a:xfrm>
            <a:off x="6621463" y="3076575"/>
            <a:ext cx="865187" cy="574675"/>
          </a:xfrm>
          <a:prstGeom prst="flowChartProcess">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00"/>
              </a:solidFill>
              <a:latin typeface="メイリオ"/>
              <a:ea typeface="メイリオ"/>
              <a:cs typeface="メイリオ"/>
            </a:endParaRPr>
          </a:p>
        </p:txBody>
      </p:sp>
      <p:cxnSp>
        <p:nvCxnSpPr>
          <p:cNvPr id="65" name="AutoShape 35"/>
          <p:cNvCxnSpPr>
            <a:cxnSpLocks noChangeShapeType="1"/>
          </p:cNvCxnSpPr>
          <p:nvPr/>
        </p:nvCxnSpPr>
        <p:spPr bwMode="auto">
          <a:xfrm>
            <a:off x="7485063" y="3365500"/>
            <a:ext cx="287337" cy="0"/>
          </a:xfrm>
          <a:prstGeom prst="straightConnector1">
            <a:avLst/>
          </a:prstGeom>
          <a:noFill/>
          <a:ln w="19050">
            <a:solidFill>
              <a:schemeClr val="accent2">
                <a:lumMod val="75000"/>
              </a:schemeClr>
            </a:solidFill>
            <a:round/>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66" name="AutoShape 36"/>
          <p:cNvCxnSpPr>
            <a:cxnSpLocks noChangeShapeType="1"/>
            <a:stCxn id="25" idx="3"/>
            <a:endCxn id="64" idx="1"/>
          </p:cNvCxnSpPr>
          <p:nvPr/>
        </p:nvCxnSpPr>
        <p:spPr bwMode="auto">
          <a:xfrm>
            <a:off x="6334125" y="2573337"/>
            <a:ext cx="287338" cy="790575"/>
          </a:xfrm>
          <a:prstGeom prst="bentConnector3">
            <a:avLst>
              <a:gd name="adj1" fmla="val 49722"/>
            </a:avLst>
          </a:prstGeom>
          <a:noFill/>
          <a:ln w="19050">
            <a:solidFill>
              <a:schemeClr val="accent2">
                <a:lumMod val="75000"/>
              </a:schemeClr>
            </a:solidFill>
            <a:miter lim="800000"/>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cxnSp>
        <p:nvCxnSpPr>
          <p:cNvPr id="67" name="AutoShape 37"/>
          <p:cNvCxnSpPr>
            <a:cxnSpLocks noChangeShapeType="1"/>
            <a:stCxn id="33" idx="3"/>
            <a:endCxn id="25" idx="1"/>
          </p:cNvCxnSpPr>
          <p:nvPr/>
        </p:nvCxnSpPr>
        <p:spPr bwMode="auto">
          <a:xfrm flipV="1">
            <a:off x="5181600" y="2573337"/>
            <a:ext cx="287338" cy="2374900"/>
          </a:xfrm>
          <a:prstGeom prst="bentConnector3">
            <a:avLst>
              <a:gd name="adj1" fmla="val 49722"/>
            </a:avLst>
          </a:prstGeom>
          <a:noFill/>
          <a:ln w="19050">
            <a:solidFill>
              <a:schemeClr val="accent2">
                <a:lumMod val="75000"/>
              </a:schemeClr>
            </a:solidFill>
            <a:miter lim="800000"/>
            <a:headEnd/>
            <a:tailEnd type="triangle" w="med" len="med"/>
          </a:ln>
          <a:effectLst>
            <a:outerShdw blurRad="50800" dist="38100" dir="2700000" algn="tl" rotWithShape="0">
              <a:prstClr val="black">
                <a:alpha val="40000"/>
              </a:prstClr>
            </a:outerShdw>
          </a:effectLst>
          <a:extLst>
            <a:ext uri="{909E8E84-426E-40dd-AFC4-6F175D3DCCD1}">
              <a14:hiddenFill xmlns="" xmlns:a14="http://schemas.microsoft.com/office/drawing/2010/main">
                <a:noFill/>
              </a14:hiddenFill>
            </a:ext>
          </a:extLst>
        </p:spPr>
      </p:cxnSp>
      <p:sp>
        <p:nvSpPr>
          <p:cNvPr id="68" name="Rectangle 41"/>
          <p:cNvSpPr>
            <a:spLocks noChangeArrowheads="1"/>
          </p:cNvSpPr>
          <p:nvPr/>
        </p:nvSpPr>
        <p:spPr bwMode="auto">
          <a:xfrm>
            <a:off x="5698001" y="4818682"/>
            <a:ext cx="504825" cy="215900"/>
          </a:xfrm>
          <a:prstGeom prst="rect">
            <a:avLst/>
          </a:prstGeom>
          <a:solidFill>
            <a:srgbClr val="CCFFFF"/>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FF"/>
              </a:solidFill>
              <a:latin typeface="メイリオ"/>
              <a:ea typeface="メイリオ"/>
              <a:cs typeface="メイリオ"/>
            </a:endParaRPr>
          </a:p>
        </p:txBody>
      </p:sp>
      <p:sp>
        <p:nvSpPr>
          <p:cNvPr id="69" name="Rectangle 42"/>
          <p:cNvSpPr>
            <a:spLocks noChangeArrowheads="1"/>
          </p:cNvSpPr>
          <p:nvPr/>
        </p:nvSpPr>
        <p:spPr bwMode="auto">
          <a:xfrm>
            <a:off x="5698001" y="5179044"/>
            <a:ext cx="504825" cy="215900"/>
          </a:xfrm>
          <a:prstGeom prst="rect">
            <a:avLst/>
          </a:prstGeom>
          <a:solidFill>
            <a:srgbClr val="CCFFCC"/>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FF"/>
              </a:solidFill>
              <a:latin typeface="メイリオ"/>
              <a:ea typeface="メイリオ"/>
              <a:cs typeface="メイリオ"/>
            </a:endParaRPr>
          </a:p>
        </p:txBody>
      </p:sp>
      <p:sp>
        <p:nvSpPr>
          <p:cNvPr id="70" name="Rectangle 43"/>
          <p:cNvSpPr>
            <a:spLocks noChangeArrowheads="1"/>
          </p:cNvSpPr>
          <p:nvPr/>
        </p:nvSpPr>
        <p:spPr bwMode="auto">
          <a:xfrm>
            <a:off x="5698001" y="5537819"/>
            <a:ext cx="504825" cy="215900"/>
          </a:xfrm>
          <a:prstGeom prst="rect">
            <a:avLst/>
          </a:prstGeom>
          <a:solidFill>
            <a:srgbClr val="FFCC99"/>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FF"/>
              </a:solidFill>
              <a:latin typeface="メイリオ"/>
              <a:ea typeface="メイリオ"/>
              <a:cs typeface="メイリオ"/>
            </a:endParaRPr>
          </a:p>
        </p:txBody>
      </p:sp>
      <p:sp>
        <p:nvSpPr>
          <p:cNvPr id="71" name="Rectangle 44"/>
          <p:cNvSpPr>
            <a:spLocks noChangeArrowheads="1"/>
          </p:cNvSpPr>
          <p:nvPr/>
        </p:nvSpPr>
        <p:spPr bwMode="auto">
          <a:xfrm>
            <a:off x="5698001" y="5898182"/>
            <a:ext cx="504825" cy="215900"/>
          </a:xfrm>
          <a:prstGeom prst="rect">
            <a:avLst/>
          </a:prstGeom>
          <a:solidFill>
            <a:schemeClr val="accent2">
              <a:lumMod val="60000"/>
              <a:lumOff val="40000"/>
            </a:schemeClr>
          </a:solidFill>
          <a:ln w="12700">
            <a:noFill/>
            <a:miter lim="800000"/>
            <a:headEnd/>
            <a:tailEnd/>
          </a:ln>
          <a:effectLst>
            <a:outerShdw blurRad="50800" dist="38100" dir="2700000" algn="tl" rotWithShape="0">
              <a:prstClr val="black">
                <a:alpha val="40000"/>
              </a:prstClr>
            </a:outerShdw>
          </a:effectLst>
        </p:spPr>
        <p:txBody>
          <a:bodyPr wrap="none" anchor="ctr"/>
          <a:lstStyle/>
          <a:p>
            <a:endParaRPr lang="ja-JP" altLang="en-US">
              <a:solidFill>
                <a:srgbClr val="0000FF"/>
              </a:solidFill>
              <a:latin typeface="メイリオ"/>
              <a:ea typeface="メイリオ"/>
              <a:cs typeface="メイリオ"/>
            </a:endParaRPr>
          </a:p>
        </p:txBody>
      </p:sp>
      <p:sp>
        <p:nvSpPr>
          <p:cNvPr id="72" name="Text Box 45"/>
          <p:cNvSpPr txBox="1">
            <a:spLocks noChangeArrowheads="1"/>
          </p:cNvSpPr>
          <p:nvPr/>
        </p:nvSpPr>
        <p:spPr bwMode="auto">
          <a:xfrm>
            <a:off x="6235390" y="4753798"/>
            <a:ext cx="2631374"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400" dirty="0">
                <a:solidFill>
                  <a:srgbClr val="0000FF"/>
                </a:solidFill>
                <a:latin typeface="メイリオ"/>
                <a:ea typeface="メイリオ"/>
                <a:cs typeface="メイリオ"/>
              </a:rPr>
              <a:t>反復　</a:t>
            </a:r>
            <a:r>
              <a:rPr lang="ja-JP" altLang="en-US" sz="1400" dirty="0" smtClean="0">
                <a:solidFill>
                  <a:srgbClr val="0000FF"/>
                </a:solidFill>
                <a:latin typeface="メイリオ"/>
                <a:ea typeface="メイリオ"/>
                <a:cs typeface="メイリオ"/>
              </a:rPr>
              <a:t>１　ビジネス価値　</a:t>
            </a:r>
            <a:r>
              <a:rPr lang="en-US" altLang="ja-JP" sz="1400" dirty="0" smtClean="0">
                <a:solidFill>
                  <a:srgbClr val="0000FF"/>
                </a:solidFill>
                <a:latin typeface="+mj-ea"/>
                <a:ea typeface="+mj-ea"/>
                <a:cs typeface="メイリオ"/>
              </a:rPr>
              <a:t>◎</a:t>
            </a:r>
            <a:endParaRPr lang="ja-JP" altLang="en-US" sz="1400" dirty="0">
              <a:solidFill>
                <a:srgbClr val="0000FF"/>
              </a:solidFill>
              <a:latin typeface="+mj-ea"/>
              <a:ea typeface="+mj-ea"/>
              <a:cs typeface="メイリオ"/>
            </a:endParaRPr>
          </a:p>
        </p:txBody>
      </p:sp>
      <p:sp>
        <p:nvSpPr>
          <p:cNvPr id="73" name="Text Box 46"/>
          <p:cNvSpPr txBox="1">
            <a:spLocks noChangeArrowheads="1"/>
          </p:cNvSpPr>
          <p:nvPr/>
        </p:nvSpPr>
        <p:spPr bwMode="auto">
          <a:xfrm>
            <a:off x="6233803" y="5114160"/>
            <a:ext cx="2631374"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400" dirty="0">
                <a:solidFill>
                  <a:srgbClr val="0000FF"/>
                </a:solidFill>
                <a:latin typeface="メイリオ"/>
                <a:ea typeface="メイリオ"/>
                <a:cs typeface="メイリオ"/>
              </a:rPr>
              <a:t>反復　</a:t>
            </a:r>
            <a:r>
              <a:rPr lang="ja-JP" altLang="en-US" sz="1400" dirty="0" smtClean="0">
                <a:solidFill>
                  <a:srgbClr val="0000FF"/>
                </a:solidFill>
                <a:latin typeface="メイリオ"/>
                <a:ea typeface="メイリオ"/>
                <a:cs typeface="メイリオ"/>
              </a:rPr>
              <a:t>２　</a:t>
            </a:r>
            <a:r>
              <a:rPr lang="ja-JP" altLang="en-US" sz="1400" dirty="0">
                <a:solidFill>
                  <a:srgbClr val="0000FF"/>
                </a:solidFill>
                <a:latin typeface="メイリオ"/>
                <a:ea typeface="メイリオ"/>
                <a:cs typeface="メイリオ"/>
              </a:rPr>
              <a:t>ビジネス</a:t>
            </a:r>
            <a:r>
              <a:rPr lang="ja-JP" altLang="en-US" sz="1400" dirty="0" smtClean="0">
                <a:solidFill>
                  <a:srgbClr val="0000FF"/>
                </a:solidFill>
                <a:latin typeface="メイリオ"/>
                <a:ea typeface="メイリオ"/>
                <a:cs typeface="メイリオ"/>
              </a:rPr>
              <a:t>価値　</a:t>
            </a:r>
            <a:r>
              <a:rPr lang="en-US" altLang="ja-JP" sz="1400" dirty="0" smtClean="0">
                <a:solidFill>
                  <a:srgbClr val="0000FF"/>
                </a:solidFill>
                <a:latin typeface="+mn-ea"/>
                <a:ea typeface="+mn-ea"/>
                <a:cs typeface="メイリオ"/>
              </a:rPr>
              <a:t>〇</a:t>
            </a:r>
            <a:endParaRPr lang="ja-JP" altLang="en-US" sz="1400" dirty="0">
              <a:solidFill>
                <a:srgbClr val="0000FF"/>
              </a:solidFill>
              <a:latin typeface="+mn-ea"/>
              <a:ea typeface="+mn-ea"/>
              <a:cs typeface="メイリオ"/>
            </a:endParaRPr>
          </a:p>
        </p:txBody>
      </p:sp>
      <p:sp>
        <p:nvSpPr>
          <p:cNvPr id="74" name="Text Box 47"/>
          <p:cNvSpPr txBox="1">
            <a:spLocks noChangeArrowheads="1"/>
          </p:cNvSpPr>
          <p:nvPr/>
        </p:nvSpPr>
        <p:spPr bwMode="auto">
          <a:xfrm>
            <a:off x="6233803" y="5474523"/>
            <a:ext cx="2631374"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400" dirty="0">
                <a:solidFill>
                  <a:srgbClr val="0000FF"/>
                </a:solidFill>
                <a:latin typeface="メイリオ"/>
                <a:ea typeface="メイリオ"/>
                <a:cs typeface="メイリオ"/>
              </a:rPr>
              <a:t>反復　</a:t>
            </a:r>
            <a:r>
              <a:rPr lang="ja-JP" altLang="en-US" sz="1400" dirty="0" smtClean="0">
                <a:solidFill>
                  <a:srgbClr val="0000FF"/>
                </a:solidFill>
                <a:latin typeface="メイリオ"/>
                <a:ea typeface="メイリオ"/>
                <a:cs typeface="メイリオ"/>
              </a:rPr>
              <a:t>３　</a:t>
            </a:r>
            <a:r>
              <a:rPr lang="ja-JP" altLang="en-US" sz="1400" dirty="0">
                <a:solidFill>
                  <a:srgbClr val="0000FF"/>
                </a:solidFill>
                <a:latin typeface="メイリオ"/>
                <a:ea typeface="メイリオ"/>
                <a:cs typeface="メイリオ"/>
              </a:rPr>
              <a:t>ビジネス</a:t>
            </a:r>
            <a:r>
              <a:rPr lang="ja-JP" altLang="en-US" sz="1400" dirty="0" smtClean="0">
                <a:solidFill>
                  <a:srgbClr val="0000FF"/>
                </a:solidFill>
                <a:latin typeface="メイリオ"/>
                <a:ea typeface="メイリオ"/>
                <a:cs typeface="メイリオ"/>
              </a:rPr>
              <a:t>価値　</a:t>
            </a:r>
            <a:r>
              <a:rPr lang="en-US" altLang="ja-JP" sz="1400" dirty="0" smtClean="0">
                <a:solidFill>
                  <a:srgbClr val="0000FF"/>
                </a:solidFill>
                <a:latin typeface="メイリオ"/>
                <a:ea typeface="メイリオ"/>
                <a:cs typeface="メイリオ"/>
              </a:rPr>
              <a:t>△</a:t>
            </a:r>
            <a:endParaRPr lang="ja-JP" altLang="en-US" sz="1400" dirty="0">
              <a:solidFill>
                <a:srgbClr val="0000FF"/>
              </a:solidFill>
              <a:latin typeface="メイリオ"/>
              <a:ea typeface="メイリオ"/>
              <a:cs typeface="メイリオ"/>
            </a:endParaRPr>
          </a:p>
        </p:txBody>
      </p:sp>
      <p:sp>
        <p:nvSpPr>
          <p:cNvPr id="75" name="Text Box 48"/>
          <p:cNvSpPr txBox="1">
            <a:spLocks noChangeArrowheads="1"/>
          </p:cNvSpPr>
          <p:nvPr/>
        </p:nvSpPr>
        <p:spPr bwMode="auto">
          <a:xfrm>
            <a:off x="6233803" y="5834885"/>
            <a:ext cx="2631374"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spcBef>
                <a:spcPct val="50000"/>
              </a:spcBef>
            </a:pPr>
            <a:r>
              <a:rPr lang="ja-JP" altLang="en-US" sz="1400" dirty="0">
                <a:solidFill>
                  <a:srgbClr val="0000FF"/>
                </a:solidFill>
                <a:latin typeface="メイリオ"/>
                <a:ea typeface="メイリオ"/>
                <a:cs typeface="メイリオ"/>
              </a:rPr>
              <a:t>反復　</a:t>
            </a:r>
            <a:r>
              <a:rPr lang="ja-JP" altLang="en-US" sz="1400" dirty="0" smtClean="0">
                <a:solidFill>
                  <a:srgbClr val="0000FF"/>
                </a:solidFill>
                <a:latin typeface="メイリオ"/>
                <a:ea typeface="メイリオ"/>
                <a:cs typeface="メイリオ"/>
              </a:rPr>
              <a:t>４　</a:t>
            </a:r>
            <a:r>
              <a:rPr lang="ja-JP" altLang="en-US" sz="1400" dirty="0">
                <a:solidFill>
                  <a:srgbClr val="0000FF"/>
                </a:solidFill>
                <a:latin typeface="メイリオ"/>
                <a:ea typeface="メイリオ"/>
                <a:cs typeface="メイリオ"/>
              </a:rPr>
              <a:t>ビジネス</a:t>
            </a:r>
            <a:r>
              <a:rPr lang="ja-JP" altLang="en-US" sz="1400" dirty="0" smtClean="0">
                <a:solidFill>
                  <a:srgbClr val="0000FF"/>
                </a:solidFill>
                <a:latin typeface="メイリオ"/>
                <a:ea typeface="メイリオ"/>
                <a:cs typeface="メイリオ"/>
              </a:rPr>
              <a:t>価値　Ｘ</a:t>
            </a:r>
            <a:endParaRPr lang="ja-JP" altLang="en-US" sz="1400" dirty="0">
              <a:solidFill>
                <a:srgbClr val="0000FF"/>
              </a:solidFill>
              <a:latin typeface="メイリオ"/>
              <a:ea typeface="メイリオ"/>
              <a:cs typeface="メイリオ"/>
            </a:endParaRPr>
          </a:p>
        </p:txBody>
      </p:sp>
      <p:sp>
        <p:nvSpPr>
          <p:cNvPr id="2" name="正方形/長方形 1"/>
          <p:cNvSpPr/>
          <p:nvPr/>
        </p:nvSpPr>
        <p:spPr>
          <a:xfrm>
            <a:off x="457200" y="1071296"/>
            <a:ext cx="8229600" cy="646331"/>
          </a:xfrm>
          <a:prstGeom prst="rect">
            <a:avLst/>
          </a:prstGeom>
        </p:spPr>
        <p:txBody>
          <a:bodyPr wrap="square">
            <a:spAutoFit/>
          </a:bodyPr>
          <a:lstStyle/>
          <a:p>
            <a:r>
              <a:rPr lang="ja-JP" altLang="en-US" dirty="0" smtClean="0">
                <a:solidFill>
                  <a:srgbClr val="0000FF"/>
                </a:solidFill>
                <a:latin typeface="メイリオ"/>
                <a:ea typeface="メイリオ"/>
                <a:cs typeface="メイリオ"/>
              </a:rPr>
              <a:t>「</a:t>
            </a:r>
            <a:r>
              <a:rPr lang="en-US" altLang="ja-JP" dirty="0" smtClean="0">
                <a:solidFill>
                  <a:srgbClr val="0000FF"/>
                </a:solidFill>
                <a:latin typeface="メイリオ"/>
                <a:ea typeface="メイリオ"/>
                <a:cs typeface="メイリオ"/>
              </a:rPr>
              <a:t>MVP</a:t>
            </a:r>
            <a:r>
              <a:rPr lang="ja-JP" altLang="en-US" dirty="0">
                <a:solidFill>
                  <a:srgbClr val="0000FF"/>
                </a:solidFill>
                <a:latin typeface="メイリオ"/>
                <a:ea typeface="メイリオ"/>
                <a:cs typeface="メイリオ"/>
              </a:rPr>
              <a:t>（</a:t>
            </a:r>
            <a:r>
              <a:rPr lang="en-US" altLang="ja-JP" dirty="0">
                <a:solidFill>
                  <a:srgbClr val="0000FF"/>
                </a:solidFill>
                <a:latin typeface="メイリオ"/>
                <a:ea typeface="メイリオ"/>
                <a:cs typeface="メイリオ"/>
              </a:rPr>
              <a:t>Minimum Viable Product</a:t>
            </a:r>
            <a:r>
              <a:rPr lang="ja-JP" altLang="en-US" dirty="0">
                <a:solidFill>
                  <a:srgbClr val="0000FF"/>
                </a:solidFill>
                <a:latin typeface="メイリオ"/>
                <a:ea typeface="メイリオ"/>
                <a:cs typeface="メイリオ"/>
              </a:rPr>
              <a:t>：仮説を検証することができる最低限のプロダクト</a:t>
            </a:r>
            <a:r>
              <a:rPr lang="ja-JP" altLang="en-US" dirty="0" smtClean="0">
                <a:solidFill>
                  <a:srgbClr val="0000FF"/>
                </a:solidFill>
                <a:latin typeface="メイリオ"/>
                <a:ea typeface="メイリオ"/>
                <a:cs typeface="メイリオ"/>
              </a:rPr>
              <a:t>）」かつ、ビジネス価値の高い機能・プロセスを優先して開発する。</a:t>
            </a:r>
            <a:endParaRPr lang="ja-JP" altLang="en-US" dirty="0">
              <a:solidFill>
                <a:srgbClr val="0000FF"/>
              </a:solidFill>
              <a:latin typeface="メイリオ"/>
              <a:ea typeface="メイリオ"/>
              <a:cs typeface="メイリオ"/>
            </a:endParaRPr>
          </a:p>
        </p:txBody>
      </p:sp>
    </p:spTree>
    <p:extLst>
      <p:ext uri="{BB962C8B-B14F-4D97-AF65-F5344CB8AC3E}">
        <p14:creationId xmlns:p14="http://schemas.microsoft.com/office/powerpoint/2010/main" val="262718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1000" fill="hold"/>
                                        <p:tgtEl>
                                          <p:spTgt spid="28"/>
                                        </p:tgtEl>
                                        <p:attrNameLst>
                                          <p:attrName>ppt_x</p:attrName>
                                        </p:attrNameLst>
                                      </p:cBhvr>
                                      <p:tavLst>
                                        <p:tav tm="0">
                                          <p:val>
                                            <p:strVal val="#ppt_x"/>
                                          </p:val>
                                        </p:tav>
                                        <p:tav tm="100000">
                                          <p:val>
                                            <p:strVal val="#ppt_x"/>
                                          </p:val>
                                        </p:tav>
                                      </p:tavLst>
                                    </p:anim>
                                    <p:anim calcmode="lin" valueType="num">
                                      <p:cBhvr additive="base">
                                        <p:cTn id="8" dur="1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wipe(up)">
                                      <p:cBhvr>
                                        <p:cTn id="13" dur="1000"/>
                                        <p:tgtEl>
                                          <p:spTgt spid="23"/>
                                        </p:tgtEl>
                                      </p:cBhvr>
                                    </p:animEffect>
                                  </p:childTnLst>
                                </p:cTn>
                              </p:par>
                              <p:par>
                                <p:cTn id="14" presetID="22" presetClass="entr" presetSubtype="1" fill="hold" nodeType="with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wipe(up)">
                                      <p:cBhvr>
                                        <p:cTn id="16" dur="1000"/>
                                        <p:tgtEl>
                                          <p:spTgt spid="58"/>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up)">
                                      <p:cBhvr>
                                        <p:cTn id="19" dur="1000"/>
                                        <p:tgtEl>
                                          <p:spTgt spid="24"/>
                                        </p:tgtEl>
                                      </p:cBhvr>
                                    </p:animEffect>
                                  </p:childTnLst>
                                </p:cTn>
                              </p:par>
                              <p:par>
                                <p:cTn id="20" presetID="22" presetClass="entr" presetSubtype="1" fill="hold" nodeType="with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up)">
                                      <p:cBhvr>
                                        <p:cTn id="22" dur="1000"/>
                                        <p:tgtEl>
                                          <p:spTgt spid="61"/>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wipe(up)">
                                      <p:cBhvr>
                                        <p:cTn id="25" dur="1000"/>
                                        <p:tgtEl>
                                          <p:spTgt spid="25"/>
                                        </p:tgtEl>
                                      </p:cBhvr>
                                    </p:animEffect>
                                  </p:childTnLst>
                                </p:cTn>
                              </p:par>
                              <p:par>
                                <p:cTn id="26" presetID="22" presetClass="entr" presetSubtype="1" fill="hold" nodeType="with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wipe(up)">
                                      <p:cBhvr>
                                        <p:cTn id="28" dur="1000"/>
                                        <p:tgtEl>
                                          <p:spTgt spid="62"/>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up)">
                                      <p:cBhvr>
                                        <p:cTn id="31" dur="1000"/>
                                        <p:tgtEl>
                                          <p:spTgt spid="26"/>
                                        </p:tgtEl>
                                      </p:cBhvr>
                                    </p:animEffect>
                                  </p:childTnLst>
                                </p:cTn>
                              </p:par>
                              <p:par>
                                <p:cTn id="32" presetID="22" presetClass="entr" presetSubtype="1" fill="hold" nodeType="withEffect">
                                  <p:stCondLst>
                                    <p:cond delay="0"/>
                                  </p:stCondLst>
                                  <p:childTnLst>
                                    <p:set>
                                      <p:cBhvr>
                                        <p:cTn id="33" dur="1" fill="hold">
                                          <p:stCondLst>
                                            <p:cond delay="0"/>
                                          </p:stCondLst>
                                        </p:cTn>
                                        <p:tgtEl>
                                          <p:spTgt spid="63"/>
                                        </p:tgtEl>
                                        <p:attrNameLst>
                                          <p:attrName>style.visibility</p:attrName>
                                        </p:attrNameLst>
                                      </p:cBhvr>
                                      <p:to>
                                        <p:strVal val="visible"/>
                                      </p:to>
                                    </p:set>
                                    <p:animEffect transition="in" filter="wipe(up)">
                                      <p:cBhvr>
                                        <p:cTn id="34" dur="1000"/>
                                        <p:tgtEl>
                                          <p:spTgt spid="63"/>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up)">
                                      <p:cBhvr>
                                        <p:cTn id="37" dur="10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wipe(down)">
                                      <p:cBhvr>
                                        <p:cTn id="42" dur="1000"/>
                                        <p:tgtEl>
                                          <p:spTgt spid="29"/>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59"/>
                                        </p:tgtEl>
                                        <p:attrNameLst>
                                          <p:attrName>style.visibility</p:attrName>
                                        </p:attrNameLst>
                                      </p:cBhvr>
                                      <p:to>
                                        <p:strVal val="visible"/>
                                      </p:to>
                                    </p:set>
                                    <p:animEffect transition="in" filter="wipe(down)">
                                      <p:cBhvr>
                                        <p:cTn id="45" dur="1000"/>
                                        <p:tgtEl>
                                          <p:spTgt spid="59"/>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box(in)">
                                      <p:cBhvr>
                                        <p:cTn id="50" dur="1000"/>
                                        <p:tgtEl>
                                          <p:spTgt spid="30"/>
                                        </p:tgtEl>
                                      </p:cBhvr>
                                    </p:animEffect>
                                  </p:childTnLst>
                                </p:cTn>
                              </p:par>
                              <p:par>
                                <p:cTn id="51" presetID="4" presetClass="entr" presetSubtype="16"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box(in)">
                                      <p:cBhvr>
                                        <p:cTn id="53" dur="1000"/>
                                        <p:tgtEl>
                                          <p:spTgt spid="35"/>
                                        </p:tgtEl>
                                      </p:cBhvr>
                                    </p:animEffect>
                                  </p:childTnLst>
                                </p:cTn>
                              </p:par>
                              <p:par>
                                <p:cTn id="54" presetID="4" presetClass="entr" presetSubtype="16" fill="hold" grpId="0" nodeType="withEffect">
                                  <p:stCondLst>
                                    <p:cond delay="0"/>
                                  </p:stCondLst>
                                  <p:childTnLst>
                                    <p:set>
                                      <p:cBhvr>
                                        <p:cTn id="55" dur="1" fill="hold">
                                          <p:stCondLst>
                                            <p:cond delay="0"/>
                                          </p:stCondLst>
                                        </p:cTn>
                                        <p:tgtEl>
                                          <p:spTgt spid="60"/>
                                        </p:tgtEl>
                                        <p:attrNameLst>
                                          <p:attrName>style.visibility</p:attrName>
                                        </p:attrNameLst>
                                      </p:cBhvr>
                                      <p:to>
                                        <p:strVal val="visible"/>
                                      </p:to>
                                    </p:set>
                                    <p:animEffect transition="in" filter="box(in)">
                                      <p:cBhvr>
                                        <p:cTn id="56" dur="1000"/>
                                        <p:tgtEl>
                                          <p:spTgt spid="60"/>
                                        </p:tgtEl>
                                      </p:cBhvr>
                                    </p:animEffect>
                                  </p:childTnLst>
                                </p:cTn>
                              </p:par>
                              <p:par>
                                <p:cTn id="57" presetID="4" presetClass="entr" presetSubtype="16"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box(in)">
                                      <p:cBhvr>
                                        <p:cTn id="59" dur="1000"/>
                                        <p:tgtEl>
                                          <p:spTgt spid="37"/>
                                        </p:tgtEl>
                                      </p:cBhvr>
                                    </p:animEffect>
                                  </p:childTnLst>
                                </p:cTn>
                              </p:par>
                              <p:par>
                                <p:cTn id="60" presetID="4"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box(in)">
                                      <p:cBhvr>
                                        <p:cTn id="62" dur="1000"/>
                                        <p:tgtEl>
                                          <p:spTgt spid="38"/>
                                        </p:tgtEl>
                                      </p:cBhvr>
                                    </p:animEffect>
                                  </p:childTnLst>
                                </p:cTn>
                              </p:par>
                              <p:par>
                                <p:cTn id="63" presetID="4" presetClass="entr" presetSubtype="16"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box(in)">
                                      <p:cBhvr>
                                        <p:cTn id="65" dur="1000"/>
                                        <p:tgtEl>
                                          <p:spTgt spid="39"/>
                                        </p:tgtEl>
                                      </p:cBhvr>
                                    </p:animEffect>
                                  </p:childTnLst>
                                </p:cTn>
                              </p:par>
                              <p:par>
                                <p:cTn id="66" presetID="4" presetClass="entr" presetSubtype="16" fill="hold"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box(in)">
                                      <p:cBhvr>
                                        <p:cTn id="68" dur="1000"/>
                                        <p:tgtEl>
                                          <p:spTgt spid="41"/>
                                        </p:tgtEl>
                                      </p:cBhvr>
                                    </p:animEffect>
                                  </p:childTnLst>
                                </p:cTn>
                              </p:par>
                              <p:par>
                                <p:cTn id="69" presetID="4" presetClass="entr" presetSubtype="16"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box(in)">
                                      <p:cBhvr>
                                        <p:cTn id="71" dur="1000"/>
                                        <p:tgtEl>
                                          <p:spTgt spid="44"/>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31"/>
                                        </p:tgtEl>
                                        <p:attrNameLst>
                                          <p:attrName>style.visibility</p:attrName>
                                        </p:attrNameLst>
                                      </p:cBhvr>
                                      <p:to>
                                        <p:strVal val="visible"/>
                                      </p:to>
                                    </p:set>
                                    <p:animEffect transition="in" filter="blinds(horizontal)">
                                      <p:cBhvr>
                                        <p:cTn id="76" dur="1000"/>
                                        <p:tgtEl>
                                          <p:spTgt spid="31"/>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blinds(horizontal)">
                                      <p:cBhvr>
                                        <p:cTn id="79" dur="1000"/>
                                        <p:tgtEl>
                                          <p:spTgt spid="43"/>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blinds(horizontal)">
                                      <p:cBhvr>
                                        <p:cTn id="82" dur="1000"/>
                                        <p:tgtEl>
                                          <p:spTgt spid="32"/>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blinds(horizontal)">
                                      <p:cBhvr>
                                        <p:cTn id="85" dur="1000"/>
                                        <p:tgtEl>
                                          <p:spTgt spid="33"/>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36"/>
                                        </p:tgtEl>
                                        <p:attrNameLst>
                                          <p:attrName>style.visibility</p:attrName>
                                        </p:attrNameLst>
                                      </p:cBhvr>
                                      <p:to>
                                        <p:strVal val="visible"/>
                                      </p:to>
                                    </p:set>
                                    <p:animEffect transition="in" filter="blinds(horizontal)">
                                      <p:cBhvr>
                                        <p:cTn id="88" dur="1000"/>
                                        <p:tgtEl>
                                          <p:spTgt spid="36"/>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blinds(horizontal)">
                                      <p:cBhvr>
                                        <p:cTn id="91" dur="1000"/>
                                        <p:tgtEl>
                                          <p:spTgt spid="64"/>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blinds(horizontal)">
                                      <p:cBhvr>
                                        <p:cTn id="94" dur="1000"/>
                                        <p:tgtEl>
                                          <p:spTgt spid="34"/>
                                        </p:tgtEl>
                                      </p:cBhvr>
                                    </p:animEffect>
                                  </p:childTnLst>
                                </p:cTn>
                              </p:par>
                              <p:par>
                                <p:cTn id="95" presetID="3" presetClass="entr" presetSubtype="10" fill="hold" nodeType="withEffect">
                                  <p:stCondLst>
                                    <p:cond delay="0"/>
                                  </p:stCondLst>
                                  <p:childTnLst>
                                    <p:set>
                                      <p:cBhvr>
                                        <p:cTn id="96" dur="1" fill="hold">
                                          <p:stCondLst>
                                            <p:cond delay="0"/>
                                          </p:stCondLst>
                                        </p:cTn>
                                        <p:tgtEl>
                                          <p:spTgt spid="65"/>
                                        </p:tgtEl>
                                        <p:attrNameLst>
                                          <p:attrName>style.visibility</p:attrName>
                                        </p:attrNameLst>
                                      </p:cBhvr>
                                      <p:to>
                                        <p:strVal val="visible"/>
                                      </p:to>
                                    </p:set>
                                    <p:animEffect transition="in" filter="blinds(horizontal)">
                                      <p:cBhvr>
                                        <p:cTn id="97" dur="1000"/>
                                        <p:tgtEl>
                                          <p:spTgt spid="65"/>
                                        </p:tgtEl>
                                      </p:cBhvr>
                                    </p:animEffect>
                                  </p:childTnLst>
                                </p:cTn>
                              </p:par>
                              <p:par>
                                <p:cTn id="98" presetID="3" presetClass="entr" presetSubtype="10" fill="hold" nodeType="withEffect">
                                  <p:stCondLst>
                                    <p:cond delay="0"/>
                                  </p:stCondLst>
                                  <p:childTnLst>
                                    <p:set>
                                      <p:cBhvr>
                                        <p:cTn id="99" dur="1" fill="hold">
                                          <p:stCondLst>
                                            <p:cond delay="0"/>
                                          </p:stCondLst>
                                        </p:cTn>
                                        <p:tgtEl>
                                          <p:spTgt spid="66"/>
                                        </p:tgtEl>
                                        <p:attrNameLst>
                                          <p:attrName>style.visibility</p:attrName>
                                        </p:attrNameLst>
                                      </p:cBhvr>
                                      <p:to>
                                        <p:strVal val="visible"/>
                                      </p:to>
                                    </p:set>
                                    <p:animEffect transition="in" filter="blinds(horizontal)">
                                      <p:cBhvr>
                                        <p:cTn id="100" dur="1000"/>
                                        <p:tgtEl>
                                          <p:spTgt spid="66"/>
                                        </p:tgtEl>
                                      </p:cBhvr>
                                    </p:animEffect>
                                  </p:childTnLst>
                                </p:cTn>
                              </p:par>
                              <p:par>
                                <p:cTn id="101" presetID="3" presetClass="entr" presetSubtype="10" fill="hold" nodeType="withEffect">
                                  <p:stCondLst>
                                    <p:cond delay="0"/>
                                  </p:stCondLst>
                                  <p:childTnLst>
                                    <p:set>
                                      <p:cBhvr>
                                        <p:cTn id="102" dur="1" fill="hold">
                                          <p:stCondLst>
                                            <p:cond delay="0"/>
                                          </p:stCondLst>
                                        </p:cTn>
                                        <p:tgtEl>
                                          <p:spTgt spid="67"/>
                                        </p:tgtEl>
                                        <p:attrNameLst>
                                          <p:attrName>style.visibility</p:attrName>
                                        </p:attrNameLst>
                                      </p:cBhvr>
                                      <p:to>
                                        <p:strVal val="visible"/>
                                      </p:to>
                                    </p:set>
                                    <p:animEffect transition="in" filter="blinds(horizontal)">
                                      <p:cBhvr>
                                        <p:cTn id="103" dur="1000"/>
                                        <p:tgtEl>
                                          <p:spTgt spid="67"/>
                                        </p:tgtEl>
                                      </p:cBhvr>
                                    </p:animEffect>
                                  </p:childTnLst>
                                </p:cTn>
                              </p:par>
                              <p:par>
                                <p:cTn id="104" presetID="3" presetClass="entr" presetSubtype="10" fill="hold" nodeType="withEffect">
                                  <p:stCondLst>
                                    <p:cond delay="0"/>
                                  </p:stCondLst>
                                  <p:childTnLst>
                                    <p:set>
                                      <p:cBhvr>
                                        <p:cTn id="105" dur="1" fill="hold">
                                          <p:stCondLst>
                                            <p:cond delay="0"/>
                                          </p:stCondLst>
                                        </p:cTn>
                                        <p:tgtEl>
                                          <p:spTgt spid="40"/>
                                        </p:tgtEl>
                                        <p:attrNameLst>
                                          <p:attrName>style.visibility</p:attrName>
                                        </p:attrNameLst>
                                      </p:cBhvr>
                                      <p:to>
                                        <p:strVal val="visible"/>
                                      </p:to>
                                    </p:set>
                                    <p:animEffect transition="in" filter="blinds(horizontal)">
                                      <p:cBhvr>
                                        <p:cTn id="106" dur="1000"/>
                                        <p:tgtEl>
                                          <p:spTgt spid="40"/>
                                        </p:tgtEl>
                                      </p:cBhvr>
                                    </p:animEffect>
                                  </p:childTnLst>
                                </p:cTn>
                              </p:par>
                              <p:par>
                                <p:cTn id="107" presetID="3" presetClass="entr" presetSubtype="10" fill="hold" nodeType="withEffect">
                                  <p:stCondLst>
                                    <p:cond delay="0"/>
                                  </p:stCondLst>
                                  <p:childTnLst>
                                    <p:set>
                                      <p:cBhvr>
                                        <p:cTn id="108" dur="1" fill="hold">
                                          <p:stCondLst>
                                            <p:cond delay="0"/>
                                          </p:stCondLst>
                                        </p:cTn>
                                        <p:tgtEl>
                                          <p:spTgt spid="42"/>
                                        </p:tgtEl>
                                        <p:attrNameLst>
                                          <p:attrName>style.visibility</p:attrName>
                                        </p:attrNameLst>
                                      </p:cBhvr>
                                      <p:to>
                                        <p:strVal val="visible"/>
                                      </p:to>
                                    </p:set>
                                    <p:animEffect transition="in" filter="blinds(horizontal)">
                                      <p:cBhvr>
                                        <p:cTn id="109" dur="1000"/>
                                        <p:tgtEl>
                                          <p:spTgt spid="42"/>
                                        </p:tgtEl>
                                      </p:cBhvr>
                                    </p:animEffect>
                                  </p:childTnLst>
                                </p:cTn>
                              </p:par>
                              <p:par>
                                <p:cTn id="110" presetID="3" presetClass="entr" presetSubtype="10" fill="hold" nodeType="withEffect">
                                  <p:stCondLst>
                                    <p:cond delay="0"/>
                                  </p:stCondLst>
                                  <p:childTnLst>
                                    <p:set>
                                      <p:cBhvr>
                                        <p:cTn id="111" dur="1" fill="hold">
                                          <p:stCondLst>
                                            <p:cond delay="0"/>
                                          </p:stCondLst>
                                        </p:cTn>
                                        <p:tgtEl>
                                          <p:spTgt spid="45"/>
                                        </p:tgtEl>
                                        <p:attrNameLst>
                                          <p:attrName>style.visibility</p:attrName>
                                        </p:attrNameLst>
                                      </p:cBhvr>
                                      <p:to>
                                        <p:strVal val="visible"/>
                                      </p:to>
                                    </p:set>
                                    <p:animEffect transition="in" filter="blinds(horizontal)">
                                      <p:cBhvr>
                                        <p:cTn id="112"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43" grpId="0" animBg="1"/>
      <p:bldP spid="59" grpId="0" animBg="1"/>
      <p:bldP spid="60" grpId="0" animBg="1"/>
      <p:bldP spid="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444500" y="863601"/>
            <a:ext cx="3606800" cy="5624286"/>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6" name="正方形/長方形 75"/>
          <p:cNvSpPr/>
          <p:nvPr/>
        </p:nvSpPr>
        <p:spPr>
          <a:xfrm>
            <a:off x="5078827" y="863601"/>
            <a:ext cx="3606800" cy="5624286"/>
          </a:xfrm>
          <a:prstGeom prst="rect">
            <a:avLst/>
          </a:prstGeom>
          <a:solidFill>
            <a:schemeClr val="accent3">
              <a:lumMod val="20000"/>
              <a:lumOff val="8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5" name="正方形/長方形 34"/>
          <p:cNvSpPr/>
          <p:nvPr/>
        </p:nvSpPr>
        <p:spPr>
          <a:xfrm>
            <a:off x="1001404" y="4276608"/>
            <a:ext cx="625080" cy="1808230"/>
          </a:xfrm>
          <a:prstGeom prst="rect">
            <a:avLst/>
          </a:prstGeom>
          <a:solidFill>
            <a:schemeClr val="accent5">
              <a:lumMod val="40000"/>
              <a:lumOff val="6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12" name="正方形/長方形 11"/>
          <p:cNvSpPr/>
          <p:nvPr/>
        </p:nvSpPr>
        <p:spPr>
          <a:xfrm>
            <a:off x="1541763" y="4276608"/>
            <a:ext cx="625080" cy="1808230"/>
          </a:xfrm>
          <a:prstGeom prst="rect">
            <a:avLst/>
          </a:prstGeom>
          <a:solidFill>
            <a:schemeClr val="accent5">
              <a:lumMod val="60000"/>
              <a:lumOff val="4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6" name="正方形/長方形 35"/>
          <p:cNvSpPr/>
          <p:nvPr/>
        </p:nvSpPr>
        <p:spPr>
          <a:xfrm>
            <a:off x="2102640" y="4276608"/>
            <a:ext cx="625080" cy="1808230"/>
          </a:xfrm>
          <a:prstGeom prst="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7" name="正方形/長方形 36"/>
          <p:cNvSpPr/>
          <p:nvPr/>
        </p:nvSpPr>
        <p:spPr>
          <a:xfrm>
            <a:off x="2727720" y="4276608"/>
            <a:ext cx="625080" cy="1808230"/>
          </a:xfrm>
          <a:prstGeom prst="rect">
            <a:avLst/>
          </a:prstGeom>
          <a:solidFill>
            <a:schemeClr val="accent5">
              <a:lumMod val="5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7" name="二等辺三角形 26"/>
          <p:cNvSpPr/>
          <p:nvPr/>
        </p:nvSpPr>
        <p:spPr bwMode="auto">
          <a:xfrm flipV="1">
            <a:off x="5966845" y="1656647"/>
            <a:ext cx="2209800" cy="1600200"/>
          </a:xfrm>
          <a:prstGeom prst="triangle">
            <a:avLst/>
          </a:prstGeom>
          <a:solidFill>
            <a:schemeClr val="accent3">
              <a:lumMod val="50000"/>
            </a:schemeClr>
          </a:solidFill>
          <a:ln>
            <a:noFill/>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rgbClr val="484848"/>
              </a:solidFill>
              <a:effectLst/>
              <a:latin typeface="メイリオ"/>
              <a:ea typeface="メイリオ"/>
              <a:cs typeface="メイリオ"/>
            </a:endParaRPr>
          </a:p>
        </p:txBody>
      </p:sp>
      <p:sp>
        <p:nvSpPr>
          <p:cNvPr id="26" name="二等辺三角形 25"/>
          <p:cNvSpPr/>
          <p:nvPr/>
        </p:nvSpPr>
        <p:spPr bwMode="auto">
          <a:xfrm flipV="1">
            <a:off x="5902585" y="1562100"/>
            <a:ext cx="2209800" cy="1600200"/>
          </a:xfrm>
          <a:prstGeom prst="triangle">
            <a:avLst/>
          </a:prstGeom>
          <a:solidFill>
            <a:schemeClr val="accent3">
              <a:lumMod val="50000"/>
            </a:schemeClr>
          </a:solidFill>
          <a:ln>
            <a:noFill/>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rgbClr val="484848"/>
              </a:solidFill>
              <a:effectLst/>
              <a:latin typeface="メイリオ"/>
              <a:ea typeface="メイリオ"/>
              <a:cs typeface="メイリオ"/>
            </a:endParaRPr>
          </a:p>
        </p:txBody>
      </p:sp>
      <p:sp>
        <p:nvSpPr>
          <p:cNvPr id="75779" name="タイトル 1"/>
          <p:cNvSpPr>
            <a:spLocks noGrp="1"/>
          </p:cNvSpPr>
          <p:nvPr>
            <p:ph type="title" idx="4294967295"/>
          </p:nvPr>
        </p:nvSpPr>
        <p:spPr>
          <a:xfrm>
            <a:off x="444500" y="323850"/>
            <a:ext cx="8893175" cy="361950"/>
          </a:xfrm>
        </p:spPr>
        <p:txBody>
          <a:bodyPr/>
          <a:lstStyle/>
          <a:p>
            <a:r>
              <a:rPr lang="en-US" altLang="en-US" dirty="0"/>
              <a:t>ウォーターフォール</a:t>
            </a:r>
            <a:r>
              <a:rPr lang="ja-JP" altLang="en-US" dirty="0"/>
              <a:t>開発とアジャイル開発</a:t>
            </a:r>
            <a:r>
              <a:rPr lang="ja-JP" altLang="en-US" dirty="0" smtClean="0"/>
              <a:t>（３）</a:t>
            </a:r>
            <a:endParaRPr lang="ja-JP" altLang="en-US" dirty="0" smtClean="0">
              <a:ea typeface="ＭＳ Ｐゴシック" charset="-128"/>
            </a:endParaRPr>
          </a:p>
        </p:txBody>
      </p:sp>
      <p:sp>
        <p:nvSpPr>
          <p:cNvPr id="7" name="二等辺三角形 6"/>
          <p:cNvSpPr/>
          <p:nvPr/>
        </p:nvSpPr>
        <p:spPr bwMode="auto">
          <a:xfrm>
            <a:off x="1143000" y="1524000"/>
            <a:ext cx="2209800" cy="1600200"/>
          </a:xfrm>
          <a:prstGeom prst="triangle">
            <a:avLst/>
          </a:prstGeom>
          <a:solidFill>
            <a:srgbClr val="33ACBD"/>
          </a:solidFill>
          <a:ln>
            <a:noFill/>
            <a:headEnd type="none" w="med" len="med"/>
            <a:tailEnd type="none" w="med" len="med"/>
          </a:ln>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FFFF"/>
                </a:solidFill>
                <a:effectLst/>
                <a:latin typeface="メイリオ"/>
                <a:ea typeface="メイリオ"/>
                <a:cs typeface="メイリオ"/>
              </a:rPr>
              <a:t>プラン</a:t>
            </a:r>
            <a:endParaRPr kumimoji="0" lang="en-US" altLang="ja-JP" sz="1400" b="0" i="0" u="none" strike="noStrike" cap="none" normalizeH="0" baseline="0" dirty="0" smtClean="0">
              <a:ln>
                <a:noFill/>
              </a:ln>
              <a:solidFill>
                <a:srgbClr val="FFFFFF"/>
              </a:solidFill>
              <a:effectLst/>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smtClean="0">
                <a:ln>
                  <a:noFill/>
                </a:ln>
                <a:solidFill>
                  <a:srgbClr val="FFFFFF"/>
                </a:solidFill>
                <a:effectLst/>
                <a:latin typeface="メイリオ"/>
                <a:ea typeface="メイリオ"/>
                <a:cs typeface="メイリオ"/>
              </a:rPr>
              <a:t>ドリブン型</a:t>
            </a:r>
            <a:endParaRPr kumimoji="0" lang="en-US" altLang="ja-JP" sz="1400" b="0" i="0" u="none" strike="noStrike" cap="none" normalizeH="0" baseline="0" dirty="0" smtClean="0">
              <a:ln>
                <a:noFill/>
              </a:ln>
              <a:solidFill>
                <a:srgbClr val="FFFFFF"/>
              </a:solidFill>
              <a:effectLst/>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smtClean="0">
              <a:ln>
                <a:noFill/>
              </a:ln>
              <a:solidFill>
                <a:srgbClr val="FFFFFF"/>
              </a:solidFill>
              <a:effectLst/>
              <a:latin typeface="メイリオ"/>
              <a:ea typeface="メイリオ"/>
              <a:cs typeface="メイリオ"/>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smtClean="0">
              <a:ln>
                <a:noFill/>
              </a:ln>
              <a:solidFill>
                <a:srgbClr val="FFFFFF"/>
              </a:solidFill>
              <a:effectLst/>
              <a:latin typeface="メイリオ"/>
              <a:ea typeface="メイリオ"/>
              <a:cs typeface="メイリオ"/>
            </a:endParaRPr>
          </a:p>
        </p:txBody>
      </p:sp>
      <p:sp>
        <p:nvSpPr>
          <p:cNvPr id="46" name="二等辺三角形 45"/>
          <p:cNvSpPr/>
          <p:nvPr/>
        </p:nvSpPr>
        <p:spPr bwMode="auto">
          <a:xfrm flipV="1">
            <a:off x="5791200" y="1524000"/>
            <a:ext cx="2209800" cy="1600200"/>
          </a:xfrm>
          <a:prstGeom prst="triangle">
            <a:avLst/>
          </a:prstGeom>
          <a:solidFill>
            <a:srgbClr val="008000"/>
          </a:solidFill>
          <a:ln>
            <a:noFill/>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dirty="0" smtClean="0">
              <a:ln>
                <a:noFill/>
              </a:ln>
              <a:solidFill>
                <a:srgbClr val="484848"/>
              </a:solidFill>
              <a:effectLst/>
              <a:latin typeface="メイリオ"/>
              <a:ea typeface="メイリオ"/>
              <a:cs typeface="メイリオ"/>
            </a:endParaRPr>
          </a:p>
        </p:txBody>
      </p:sp>
      <p:cxnSp>
        <p:nvCxnSpPr>
          <p:cNvPr id="51" name="直線矢印コネクタ 50"/>
          <p:cNvCxnSpPr>
            <a:stCxn id="7" idx="0"/>
            <a:endCxn id="46" idx="2"/>
          </p:cNvCxnSpPr>
          <p:nvPr/>
        </p:nvCxnSpPr>
        <p:spPr bwMode="auto">
          <a:xfrm>
            <a:off x="2247900" y="1524000"/>
            <a:ext cx="3543300" cy="0"/>
          </a:xfrm>
          <a:prstGeom prst="straightConnector1">
            <a:avLst/>
          </a:prstGeom>
          <a:solidFill>
            <a:schemeClr val="bg1"/>
          </a:solidFill>
          <a:ln w="38100" cap="flat" cmpd="sng" algn="ctr">
            <a:solidFill>
              <a:srgbClr val="3366FF"/>
            </a:solidFill>
            <a:prstDash val="solid"/>
            <a:round/>
            <a:headEnd type="triangle"/>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0" name="テキスト ボックス 19"/>
          <p:cNvSpPr txBox="1"/>
          <p:nvPr/>
        </p:nvSpPr>
        <p:spPr>
          <a:xfrm>
            <a:off x="6096000" y="1838980"/>
            <a:ext cx="1600200" cy="523220"/>
          </a:xfrm>
          <a:prstGeom prst="rect">
            <a:avLst/>
          </a:prstGeom>
          <a:noFill/>
        </p:spPr>
        <p:txBody>
          <a:bodyPr wrap="square" rtlCol="0">
            <a:spAutoFit/>
          </a:bodyPr>
          <a:lstStyle/>
          <a:p>
            <a:pPr algn="ctr"/>
            <a:r>
              <a:rPr kumimoji="1" lang="ja-JP" altLang="en-US" sz="1400" dirty="0" smtClean="0">
                <a:solidFill>
                  <a:srgbClr val="FFFFFF"/>
                </a:solidFill>
                <a:effectLst/>
                <a:latin typeface="メイリオ"/>
                <a:ea typeface="メイリオ"/>
                <a:cs typeface="メイリオ"/>
              </a:rPr>
              <a:t>バリュー</a:t>
            </a:r>
            <a:endParaRPr kumimoji="1" lang="en-US" altLang="ja-JP" sz="1400" dirty="0" smtClean="0">
              <a:solidFill>
                <a:srgbClr val="FFFFFF"/>
              </a:solidFill>
              <a:effectLst/>
              <a:latin typeface="メイリオ"/>
              <a:ea typeface="メイリオ"/>
              <a:cs typeface="メイリオ"/>
            </a:endParaRPr>
          </a:p>
          <a:p>
            <a:pPr algn="ctr"/>
            <a:r>
              <a:rPr lang="ja-JP" altLang="en-US" sz="1400" dirty="0" smtClean="0">
                <a:solidFill>
                  <a:srgbClr val="FFFFFF"/>
                </a:solidFill>
                <a:effectLst/>
                <a:latin typeface="メイリオ"/>
                <a:ea typeface="メイリオ"/>
                <a:cs typeface="メイリオ"/>
              </a:rPr>
              <a:t>ドリブン型</a:t>
            </a:r>
            <a:endParaRPr kumimoji="1" lang="ja-JP" altLang="en-US" sz="1400" dirty="0">
              <a:solidFill>
                <a:srgbClr val="FFFFFF"/>
              </a:solidFill>
              <a:effectLst/>
              <a:latin typeface="メイリオ"/>
              <a:ea typeface="メイリオ"/>
              <a:cs typeface="メイリオ"/>
            </a:endParaRPr>
          </a:p>
        </p:txBody>
      </p:sp>
      <p:sp>
        <p:nvSpPr>
          <p:cNvPr id="21" name="テキスト ボックス 20"/>
          <p:cNvSpPr txBox="1"/>
          <p:nvPr/>
        </p:nvSpPr>
        <p:spPr>
          <a:xfrm>
            <a:off x="710704" y="3200400"/>
            <a:ext cx="902811" cy="307777"/>
          </a:xfrm>
          <a:prstGeom prst="rect">
            <a:avLst/>
          </a:prstGeom>
          <a:noFill/>
        </p:spPr>
        <p:txBody>
          <a:bodyPr wrap="none" rtlCol="0">
            <a:spAutoFit/>
          </a:bodyPr>
          <a:lstStyle/>
          <a:p>
            <a:pPr algn="ctr"/>
            <a:r>
              <a:rPr kumimoji="1" lang="ja-JP" altLang="en-US" sz="1400" dirty="0" smtClean="0">
                <a:solidFill>
                  <a:srgbClr val="FF0000"/>
                </a:solidFill>
                <a:effectLst/>
                <a:latin typeface="メイリオ"/>
                <a:ea typeface="メイリオ"/>
                <a:cs typeface="メイリオ"/>
              </a:rPr>
              <a:t>リソース</a:t>
            </a:r>
            <a:endParaRPr kumimoji="1" lang="ja-JP" altLang="en-US" sz="1400" dirty="0">
              <a:solidFill>
                <a:srgbClr val="FF0000"/>
              </a:solidFill>
              <a:effectLst/>
              <a:latin typeface="メイリオ"/>
              <a:ea typeface="メイリオ"/>
              <a:cs typeface="メイリオ"/>
            </a:endParaRPr>
          </a:p>
        </p:txBody>
      </p:sp>
      <p:sp>
        <p:nvSpPr>
          <p:cNvPr id="52" name="テキスト ボックス 51"/>
          <p:cNvSpPr txBox="1"/>
          <p:nvPr/>
        </p:nvSpPr>
        <p:spPr>
          <a:xfrm>
            <a:off x="6229132" y="3578602"/>
            <a:ext cx="1467068" cy="400110"/>
          </a:xfrm>
          <a:prstGeom prst="rect">
            <a:avLst/>
          </a:prstGeom>
          <a:noFill/>
        </p:spPr>
        <p:txBody>
          <a:bodyPr wrap="none" rtlCol="0">
            <a:spAutoFit/>
          </a:bodyPr>
          <a:lstStyle/>
          <a:p>
            <a:pPr algn="ctr"/>
            <a:r>
              <a:rPr kumimoji="1" lang="ja-JP" altLang="en-US" sz="2000" dirty="0" smtClean="0">
                <a:solidFill>
                  <a:srgbClr val="008000"/>
                </a:solidFill>
                <a:effectLst/>
                <a:latin typeface="メイリオ"/>
                <a:ea typeface="メイリオ"/>
                <a:cs typeface="メイリオ"/>
              </a:rPr>
              <a:t>アジャイル</a:t>
            </a:r>
            <a:endParaRPr kumimoji="1" lang="ja-JP" altLang="en-US" sz="2000" dirty="0">
              <a:solidFill>
                <a:srgbClr val="008000"/>
              </a:solidFill>
              <a:effectLst/>
              <a:latin typeface="メイリオ"/>
              <a:ea typeface="メイリオ"/>
              <a:cs typeface="メイリオ"/>
            </a:endParaRPr>
          </a:p>
        </p:txBody>
      </p:sp>
      <p:sp>
        <p:nvSpPr>
          <p:cNvPr id="53" name="テキスト ボックス 52"/>
          <p:cNvSpPr txBox="1"/>
          <p:nvPr/>
        </p:nvSpPr>
        <p:spPr>
          <a:xfrm>
            <a:off x="3023840" y="3200400"/>
            <a:ext cx="543739" cy="307777"/>
          </a:xfrm>
          <a:prstGeom prst="rect">
            <a:avLst/>
          </a:prstGeom>
          <a:noFill/>
        </p:spPr>
        <p:txBody>
          <a:bodyPr wrap="none" rtlCol="0">
            <a:spAutoFit/>
          </a:bodyPr>
          <a:lstStyle/>
          <a:p>
            <a:pPr algn="ctr"/>
            <a:r>
              <a:rPr kumimoji="1" lang="ja-JP" altLang="en-US" sz="1400" dirty="0" smtClean="0">
                <a:solidFill>
                  <a:srgbClr val="FF0000"/>
                </a:solidFill>
                <a:effectLst/>
                <a:latin typeface="メイリオ"/>
                <a:ea typeface="メイリオ"/>
                <a:cs typeface="メイリオ"/>
              </a:rPr>
              <a:t>納期</a:t>
            </a:r>
            <a:endParaRPr kumimoji="1" lang="ja-JP" altLang="en-US" sz="1400" dirty="0">
              <a:solidFill>
                <a:srgbClr val="FF0000"/>
              </a:solidFill>
              <a:effectLst/>
              <a:latin typeface="メイリオ"/>
              <a:ea typeface="メイリオ"/>
              <a:cs typeface="メイリオ"/>
            </a:endParaRPr>
          </a:p>
        </p:txBody>
      </p:sp>
      <p:sp>
        <p:nvSpPr>
          <p:cNvPr id="54" name="テキスト ボックス 53"/>
          <p:cNvSpPr txBox="1"/>
          <p:nvPr/>
        </p:nvSpPr>
        <p:spPr>
          <a:xfrm>
            <a:off x="5433616" y="1170801"/>
            <a:ext cx="902811" cy="307777"/>
          </a:xfrm>
          <a:prstGeom prst="rect">
            <a:avLst/>
          </a:prstGeom>
          <a:noFill/>
        </p:spPr>
        <p:txBody>
          <a:bodyPr wrap="none" rtlCol="0">
            <a:spAutoFit/>
          </a:bodyPr>
          <a:lstStyle/>
          <a:p>
            <a:pPr algn="ctr"/>
            <a:r>
              <a:rPr kumimoji="1" lang="ja-JP" altLang="en-US" sz="1400" dirty="0" smtClean="0">
                <a:solidFill>
                  <a:srgbClr val="FF0000"/>
                </a:solidFill>
                <a:effectLst/>
                <a:latin typeface="メイリオ"/>
                <a:ea typeface="メイリオ"/>
                <a:cs typeface="メイリオ"/>
              </a:rPr>
              <a:t>リソース</a:t>
            </a:r>
            <a:endParaRPr kumimoji="1" lang="ja-JP" altLang="en-US" sz="1400" dirty="0">
              <a:solidFill>
                <a:srgbClr val="FF0000"/>
              </a:solidFill>
              <a:effectLst/>
              <a:latin typeface="メイリオ"/>
              <a:ea typeface="メイリオ"/>
              <a:cs typeface="メイリオ"/>
            </a:endParaRPr>
          </a:p>
        </p:txBody>
      </p:sp>
      <p:sp>
        <p:nvSpPr>
          <p:cNvPr id="55" name="テキスト ボックス 54"/>
          <p:cNvSpPr txBox="1"/>
          <p:nvPr/>
        </p:nvSpPr>
        <p:spPr>
          <a:xfrm>
            <a:off x="7746752" y="1170801"/>
            <a:ext cx="543739" cy="307777"/>
          </a:xfrm>
          <a:prstGeom prst="rect">
            <a:avLst/>
          </a:prstGeom>
          <a:noFill/>
        </p:spPr>
        <p:txBody>
          <a:bodyPr wrap="none" rtlCol="0">
            <a:spAutoFit/>
          </a:bodyPr>
          <a:lstStyle/>
          <a:p>
            <a:pPr algn="ctr"/>
            <a:r>
              <a:rPr kumimoji="1" lang="ja-JP" altLang="en-US" sz="1400" dirty="0" smtClean="0">
                <a:solidFill>
                  <a:srgbClr val="FF0000"/>
                </a:solidFill>
                <a:effectLst/>
                <a:latin typeface="メイリオ"/>
                <a:ea typeface="メイリオ"/>
                <a:cs typeface="メイリオ"/>
              </a:rPr>
              <a:t>納期</a:t>
            </a:r>
            <a:endParaRPr kumimoji="1" lang="ja-JP" altLang="en-US" sz="1400" dirty="0">
              <a:solidFill>
                <a:srgbClr val="FF0000"/>
              </a:solidFill>
              <a:effectLst/>
              <a:latin typeface="メイリオ"/>
              <a:ea typeface="メイリオ"/>
              <a:cs typeface="メイリオ"/>
            </a:endParaRPr>
          </a:p>
        </p:txBody>
      </p:sp>
      <p:sp>
        <p:nvSpPr>
          <p:cNvPr id="56" name="テキスト ボックス 55"/>
          <p:cNvSpPr txBox="1"/>
          <p:nvPr/>
        </p:nvSpPr>
        <p:spPr>
          <a:xfrm>
            <a:off x="6537226" y="3200400"/>
            <a:ext cx="1005403" cy="338554"/>
          </a:xfrm>
          <a:prstGeom prst="rect">
            <a:avLst/>
          </a:prstGeom>
          <a:noFill/>
        </p:spPr>
        <p:txBody>
          <a:bodyPr wrap="none" rtlCol="0">
            <a:spAutoFit/>
          </a:bodyPr>
          <a:lstStyle/>
          <a:p>
            <a:r>
              <a:rPr kumimoji="1" lang="ja-JP" altLang="en-US" sz="1600" b="1" dirty="0" smtClean="0">
                <a:solidFill>
                  <a:srgbClr val="FF6600"/>
                </a:solidFill>
                <a:effectLst/>
                <a:latin typeface="メイリオ"/>
                <a:ea typeface="メイリオ"/>
                <a:cs typeface="メイリオ"/>
              </a:rPr>
              <a:t>実現仕様</a:t>
            </a:r>
            <a:endParaRPr kumimoji="1" lang="ja-JP" altLang="en-US" sz="1600" b="1" dirty="0">
              <a:solidFill>
                <a:srgbClr val="FF6600"/>
              </a:solidFill>
              <a:effectLst/>
              <a:latin typeface="メイリオ"/>
              <a:ea typeface="メイリオ"/>
              <a:cs typeface="メイリオ"/>
            </a:endParaRPr>
          </a:p>
        </p:txBody>
      </p:sp>
      <p:sp>
        <p:nvSpPr>
          <p:cNvPr id="57" name="テキスト ボックス 56"/>
          <p:cNvSpPr txBox="1"/>
          <p:nvPr/>
        </p:nvSpPr>
        <p:spPr>
          <a:xfrm>
            <a:off x="1001404" y="3592701"/>
            <a:ext cx="2492990" cy="400110"/>
          </a:xfrm>
          <a:prstGeom prst="rect">
            <a:avLst/>
          </a:prstGeom>
          <a:noFill/>
        </p:spPr>
        <p:txBody>
          <a:bodyPr wrap="none" rtlCol="0">
            <a:spAutoFit/>
          </a:bodyPr>
          <a:lstStyle/>
          <a:p>
            <a:pPr algn="ctr"/>
            <a:r>
              <a:rPr kumimoji="1" lang="ja-JP" altLang="en-US" sz="2000" dirty="0" smtClean="0">
                <a:solidFill>
                  <a:srgbClr val="0000FF"/>
                </a:solidFill>
                <a:effectLst/>
                <a:latin typeface="メイリオ"/>
                <a:ea typeface="メイリオ"/>
                <a:cs typeface="メイリオ"/>
              </a:rPr>
              <a:t>ウオーターフォール</a:t>
            </a:r>
            <a:endParaRPr kumimoji="1" lang="ja-JP" altLang="en-US" sz="2000" dirty="0">
              <a:solidFill>
                <a:srgbClr val="0000FF"/>
              </a:solidFill>
              <a:effectLst/>
              <a:latin typeface="メイリオ"/>
              <a:ea typeface="メイリオ"/>
              <a:cs typeface="メイリオ"/>
            </a:endParaRPr>
          </a:p>
        </p:txBody>
      </p:sp>
      <p:sp>
        <p:nvSpPr>
          <p:cNvPr id="23" name="テキスト ボックス 22"/>
          <p:cNvSpPr txBox="1"/>
          <p:nvPr/>
        </p:nvSpPr>
        <p:spPr>
          <a:xfrm>
            <a:off x="1745198" y="1143000"/>
            <a:ext cx="1005403" cy="338554"/>
          </a:xfrm>
          <a:prstGeom prst="rect">
            <a:avLst/>
          </a:prstGeom>
          <a:noFill/>
        </p:spPr>
        <p:txBody>
          <a:bodyPr wrap="none" rtlCol="0">
            <a:spAutoFit/>
          </a:bodyPr>
          <a:lstStyle/>
          <a:p>
            <a:r>
              <a:rPr kumimoji="1" lang="ja-JP" altLang="en-US" sz="1600" b="1" dirty="0" smtClean="0">
                <a:solidFill>
                  <a:srgbClr val="0000FF"/>
                </a:solidFill>
                <a:effectLst/>
                <a:latin typeface="メイリオ"/>
                <a:ea typeface="メイリオ"/>
                <a:cs typeface="メイリオ"/>
              </a:rPr>
              <a:t>要求仕様</a:t>
            </a:r>
            <a:endParaRPr kumimoji="1" lang="ja-JP" altLang="en-US" sz="1600" b="1" dirty="0">
              <a:solidFill>
                <a:srgbClr val="0000FF"/>
              </a:solidFill>
              <a:effectLst/>
              <a:latin typeface="メイリオ"/>
              <a:ea typeface="メイリオ"/>
              <a:cs typeface="メイリオ"/>
            </a:endParaRPr>
          </a:p>
        </p:txBody>
      </p:sp>
      <p:cxnSp>
        <p:nvCxnSpPr>
          <p:cNvPr id="3" name="直線矢印コネクタ 2"/>
          <p:cNvCxnSpPr/>
          <p:nvPr/>
        </p:nvCxnSpPr>
        <p:spPr>
          <a:xfrm flipV="1">
            <a:off x="1001404" y="4276608"/>
            <a:ext cx="0" cy="180823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9" name="直線矢印コネクタ 28"/>
          <p:cNvCxnSpPr/>
          <p:nvPr/>
        </p:nvCxnSpPr>
        <p:spPr>
          <a:xfrm>
            <a:off x="1001404" y="6084838"/>
            <a:ext cx="2351396" cy="0"/>
          </a:xfrm>
          <a:prstGeom prst="straightConnector1">
            <a:avLst/>
          </a:prstGeom>
          <a:ln>
            <a:solidFill>
              <a:schemeClr val="accent6">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1059875" y="4298135"/>
            <a:ext cx="492443" cy="276999"/>
          </a:xfrm>
          <a:prstGeom prst="rect">
            <a:avLst/>
          </a:prstGeom>
          <a:noFill/>
        </p:spPr>
        <p:txBody>
          <a:bodyPr wrap="none" rtlCol="0">
            <a:spAutoFit/>
          </a:bodyPr>
          <a:lstStyle/>
          <a:p>
            <a:pPr algn="ctr"/>
            <a:r>
              <a:rPr kumimoji="1" lang="ja-JP" altLang="en-US" sz="1200" dirty="0" smtClean="0">
                <a:solidFill>
                  <a:schemeClr val="accent5">
                    <a:lumMod val="50000"/>
                  </a:schemeClr>
                </a:solidFill>
                <a:latin typeface="メイリオ"/>
                <a:ea typeface="メイリオ"/>
                <a:cs typeface="メイリオ"/>
              </a:rPr>
              <a:t>要件</a:t>
            </a:r>
            <a:endParaRPr kumimoji="1" lang="ja-JP" altLang="en-US" sz="1200" dirty="0">
              <a:solidFill>
                <a:schemeClr val="accent5">
                  <a:lumMod val="50000"/>
                </a:schemeClr>
              </a:solidFill>
              <a:latin typeface="メイリオ"/>
              <a:ea typeface="メイリオ"/>
              <a:cs typeface="メイリオ"/>
            </a:endParaRPr>
          </a:p>
        </p:txBody>
      </p:sp>
      <p:sp>
        <p:nvSpPr>
          <p:cNvPr id="39" name="テキスト ボックス 38"/>
          <p:cNvSpPr txBox="1"/>
          <p:nvPr/>
        </p:nvSpPr>
        <p:spPr>
          <a:xfrm>
            <a:off x="1566076" y="4298135"/>
            <a:ext cx="492443" cy="276999"/>
          </a:xfrm>
          <a:prstGeom prst="rect">
            <a:avLst/>
          </a:prstGeom>
          <a:noFill/>
        </p:spPr>
        <p:txBody>
          <a:bodyPr wrap="none" rtlCol="0">
            <a:spAutoFit/>
          </a:bodyPr>
          <a:lstStyle/>
          <a:p>
            <a:pPr algn="ctr"/>
            <a:r>
              <a:rPr kumimoji="1" lang="ja-JP" altLang="en-US" sz="1200" dirty="0" smtClean="0">
                <a:solidFill>
                  <a:srgbClr val="215968"/>
                </a:solidFill>
                <a:latin typeface="メイリオ"/>
                <a:ea typeface="メイリオ"/>
                <a:cs typeface="メイリオ"/>
              </a:rPr>
              <a:t>設計</a:t>
            </a:r>
            <a:endParaRPr kumimoji="1" lang="ja-JP" altLang="en-US" sz="1200" dirty="0">
              <a:solidFill>
                <a:srgbClr val="215968"/>
              </a:solidFill>
              <a:latin typeface="メイリオ"/>
              <a:ea typeface="メイリオ"/>
              <a:cs typeface="メイリオ"/>
            </a:endParaRPr>
          </a:p>
        </p:txBody>
      </p:sp>
      <p:sp>
        <p:nvSpPr>
          <p:cNvPr id="40" name="テキスト ボックス 39"/>
          <p:cNvSpPr txBox="1"/>
          <p:nvPr/>
        </p:nvSpPr>
        <p:spPr>
          <a:xfrm>
            <a:off x="2098135" y="4283961"/>
            <a:ext cx="646331" cy="276999"/>
          </a:xfrm>
          <a:prstGeom prst="rect">
            <a:avLst/>
          </a:prstGeom>
          <a:noFill/>
        </p:spPr>
        <p:txBody>
          <a:bodyPr wrap="none" rtlCol="0">
            <a:spAutoFit/>
          </a:bodyPr>
          <a:lstStyle/>
          <a:p>
            <a:pPr algn="ctr"/>
            <a:r>
              <a:rPr kumimoji="1" lang="ja-JP" altLang="en-US" sz="600" dirty="0" smtClean="0">
                <a:solidFill>
                  <a:schemeClr val="bg1"/>
                </a:solidFill>
                <a:latin typeface="メイリオ"/>
                <a:ea typeface="メイリオ"/>
                <a:cs typeface="メイリオ"/>
              </a:rPr>
              <a:t>コーディング</a:t>
            </a:r>
            <a:endParaRPr kumimoji="1" lang="en-US" altLang="ja-JP" sz="600" dirty="0" smtClean="0">
              <a:solidFill>
                <a:schemeClr val="bg1"/>
              </a:solidFill>
              <a:latin typeface="メイリオ"/>
              <a:ea typeface="メイリオ"/>
              <a:cs typeface="メイリオ"/>
            </a:endParaRPr>
          </a:p>
          <a:p>
            <a:pPr algn="ctr"/>
            <a:r>
              <a:rPr lang="ja-JP" altLang="en-US" sz="600" dirty="0" smtClean="0">
                <a:solidFill>
                  <a:schemeClr val="bg1"/>
                </a:solidFill>
                <a:latin typeface="メイリオ"/>
                <a:ea typeface="メイリオ"/>
                <a:cs typeface="メイリオ"/>
              </a:rPr>
              <a:t>単体テスト</a:t>
            </a:r>
            <a:endParaRPr kumimoji="1" lang="ja-JP" altLang="en-US" sz="600" dirty="0">
              <a:solidFill>
                <a:schemeClr val="bg1"/>
              </a:solidFill>
              <a:latin typeface="メイリオ"/>
              <a:ea typeface="メイリオ"/>
              <a:cs typeface="メイリオ"/>
            </a:endParaRPr>
          </a:p>
        </p:txBody>
      </p:sp>
      <p:sp>
        <p:nvSpPr>
          <p:cNvPr id="41" name="テキスト ボックス 40"/>
          <p:cNvSpPr txBox="1"/>
          <p:nvPr/>
        </p:nvSpPr>
        <p:spPr>
          <a:xfrm>
            <a:off x="2696551" y="4302465"/>
            <a:ext cx="697627" cy="215444"/>
          </a:xfrm>
          <a:prstGeom prst="rect">
            <a:avLst/>
          </a:prstGeom>
          <a:noFill/>
        </p:spPr>
        <p:txBody>
          <a:bodyPr wrap="none" rtlCol="0">
            <a:spAutoFit/>
          </a:bodyPr>
          <a:lstStyle/>
          <a:p>
            <a:pPr algn="ctr"/>
            <a:r>
              <a:rPr kumimoji="1" lang="ja-JP" altLang="en-US" sz="800" dirty="0" smtClean="0">
                <a:solidFill>
                  <a:schemeClr val="bg1"/>
                </a:solidFill>
                <a:latin typeface="メイリオ"/>
                <a:ea typeface="メイリオ"/>
                <a:cs typeface="メイリオ"/>
              </a:rPr>
              <a:t>結合テスト</a:t>
            </a:r>
            <a:endParaRPr kumimoji="1" lang="ja-JP" altLang="en-US" sz="800" dirty="0">
              <a:solidFill>
                <a:schemeClr val="bg1"/>
              </a:solidFill>
              <a:latin typeface="メイリオ"/>
              <a:ea typeface="メイリオ"/>
              <a:cs typeface="メイリオ"/>
            </a:endParaRPr>
          </a:p>
        </p:txBody>
      </p:sp>
      <p:sp>
        <p:nvSpPr>
          <p:cNvPr id="19" name="フリーフォーム 18"/>
          <p:cNvSpPr/>
          <p:nvPr/>
        </p:nvSpPr>
        <p:spPr>
          <a:xfrm>
            <a:off x="1001405" y="4575134"/>
            <a:ext cx="2351396" cy="1509704"/>
          </a:xfrm>
          <a:custGeom>
            <a:avLst/>
            <a:gdLst>
              <a:gd name="connsiteX0" fmla="*/ 0 w 2489823"/>
              <a:gd name="connsiteY0" fmla="*/ 1679071 h 1679071"/>
              <a:gd name="connsiteX1" fmla="*/ 308538 w 2489823"/>
              <a:gd name="connsiteY1" fmla="*/ 1341821 h 1679071"/>
              <a:gd name="connsiteX2" fmla="*/ 825158 w 2489823"/>
              <a:gd name="connsiteY2" fmla="*/ 1169609 h 1679071"/>
              <a:gd name="connsiteX3" fmla="*/ 1284376 w 2489823"/>
              <a:gd name="connsiteY3" fmla="*/ 272669 h 1679071"/>
              <a:gd name="connsiteX4" fmla="*/ 2489823 w 2489823"/>
              <a:gd name="connsiteY4" fmla="*/ 0 h 1679071"/>
              <a:gd name="connsiteX0" fmla="*/ 0 w 2489823"/>
              <a:gd name="connsiteY0" fmla="*/ 1679071 h 1679071"/>
              <a:gd name="connsiteX1" fmla="*/ 308538 w 2489823"/>
              <a:gd name="connsiteY1" fmla="*/ 1341821 h 1679071"/>
              <a:gd name="connsiteX2" fmla="*/ 794768 w 2489823"/>
              <a:gd name="connsiteY2" fmla="*/ 1046584 h 1679071"/>
              <a:gd name="connsiteX3" fmla="*/ 1284376 w 2489823"/>
              <a:gd name="connsiteY3" fmla="*/ 272669 h 1679071"/>
              <a:gd name="connsiteX4" fmla="*/ 2489823 w 2489823"/>
              <a:gd name="connsiteY4" fmla="*/ 0 h 1679071"/>
              <a:gd name="connsiteX0" fmla="*/ 0 w 2489823"/>
              <a:gd name="connsiteY0" fmla="*/ 1679071 h 1679071"/>
              <a:gd name="connsiteX1" fmla="*/ 308538 w 2489823"/>
              <a:gd name="connsiteY1" fmla="*/ 1341821 h 1679071"/>
              <a:gd name="connsiteX2" fmla="*/ 794768 w 2489823"/>
              <a:gd name="connsiteY2" fmla="*/ 1046584 h 1679071"/>
              <a:gd name="connsiteX3" fmla="*/ 1215996 w 2489823"/>
              <a:gd name="connsiteY3" fmla="*/ 303425 h 1679071"/>
              <a:gd name="connsiteX4" fmla="*/ 2489823 w 2489823"/>
              <a:gd name="connsiteY4" fmla="*/ 0 h 16790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9823" h="1679071">
                <a:moveTo>
                  <a:pt x="0" y="1679071"/>
                </a:moveTo>
                <a:cubicBezTo>
                  <a:pt x="85506" y="1552901"/>
                  <a:pt x="176077" y="1447235"/>
                  <a:pt x="308538" y="1341821"/>
                </a:cubicBezTo>
                <a:cubicBezTo>
                  <a:pt x="440999" y="1236407"/>
                  <a:pt x="643525" y="1219650"/>
                  <a:pt x="794768" y="1046584"/>
                </a:cubicBezTo>
                <a:cubicBezTo>
                  <a:pt x="946011" y="873518"/>
                  <a:pt x="933487" y="477856"/>
                  <a:pt x="1215996" y="303425"/>
                </a:cubicBezTo>
                <a:cubicBezTo>
                  <a:pt x="1498505" y="128994"/>
                  <a:pt x="2489823" y="0"/>
                  <a:pt x="2489823" y="0"/>
                </a:cubicBezTo>
              </a:path>
            </a:pathLst>
          </a:custGeom>
          <a:ln>
            <a:solidFill>
              <a:schemeClr val="accent6">
                <a:lumMod val="20000"/>
                <a:lumOff val="8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58" name="テキスト ボックス 57"/>
          <p:cNvSpPr txBox="1"/>
          <p:nvPr/>
        </p:nvSpPr>
        <p:spPr>
          <a:xfrm>
            <a:off x="693628" y="4276608"/>
            <a:ext cx="307777" cy="400110"/>
          </a:xfrm>
          <a:prstGeom prst="rect">
            <a:avLst/>
          </a:prstGeom>
          <a:noFill/>
        </p:spPr>
        <p:txBody>
          <a:bodyPr vert="eaVert" wrap="none" rtlCol="0">
            <a:spAutoFit/>
          </a:bodyPr>
          <a:lstStyle/>
          <a:p>
            <a:pPr algn="ctr"/>
            <a:r>
              <a:rPr kumimoji="1" lang="ja-JP" altLang="en-US" sz="800" dirty="0" smtClean="0">
                <a:solidFill>
                  <a:srgbClr val="FF0000"/>
                </a:solidFill>
                <a:effectLst/>
                <a:latin typeface="メイリオ"/>
                <a:ea typeface="メイリオ"/>
                <a:cs typeface="メイリオ"/>
              </a:rPr>
              <a:t>リスク</a:t>
            </a:r>
            <a:endParaRPr kumimoji="1" lang="ja-JP" altLang="en-US" sz="800" dirty="0">
              <a:solidFill>
                <a:srgbClr val="FF0000"/>
              </a:solidFill>
              <a:effectLst/>
              <a:latin typeface="メイリオ"/>
              <a:ea typeface="メイリオ"/>
              <a:cs typeface="メイリオ"/>
            </a:endParaRPr>
          </a:p>
        </p:txBody>
      </p:sp>
      <p:sp>
        <p:nvSpPr>
          <p:cNvPr id="59" name="テキスト ボックス 58"/>
          <p:cNvSpPr txBox="1"/>
          <p:nvPr/>
        </p:nvSpPr>
        <p:spPr>
          <a:xfrm>
            <a:off x="3004328" y="6121252"/>
            <a:ext cx="389850" cy="215444"/>
          </a:xfrm>
          <a:prstGeom prst="rect">
            <a:avLst/>
          </a:prstGeom>
          <a:noFill/>
        </p:spPr>
        <p:txBody>
          <a:bodyPr wrap="none" rtlCol="0">
            <a:spAutoFit/>
          </a:bodyPr>
          <a:lstStyle/>
          <a:p>
            <a:pPr algn="ctr"/>
            <a:r>
              <a:rPr kumimoji="1" lang="ja-JP" altLang="en-US" sz="800" dirty="0" smtClean="0">
                <a:solidFill>
                  <a:srgbClr val="000090"/>
                </a:solidFill>
                <a:effectLst/>
                <a:latin typeface="メイリオ"/>
                <a:ea typeface="メイリオ"/>
                <a:cs typeface="メイリオ"/>
              </a:rPr>
              <a:t>時間</a:t>
            </a:r>
            <a:endParaRPr kumimoji="1" lang="ja-JP" altLang="en-US" sz="800" dirty="0">
              <a:solidFill>
                <a:srgbClr val="000090"/>
              </a:solidFill>
              <a:effectLst/>
              <a:latin typeface="メイリオ"/>
              <a:ea typeface="メイリオ"/>
              <a:cs typeface="メイリオ"/>
            </a:endParaRPr>
          </a:p>
        </p:txBody>
      </p:sp>
      <p:sp>
        <p:nvSpPr>
          <p:cNvPr id="60" name="正方形/長方形 59"/>
          <p:cNvSpPr/>
          <p:nvPr/>
        </p:nvSpPr>
        <p:spPr>
          <a:xfrm>
            <a:off x="5780991" y="4276608"/>
            <a:ext cx="625080" cy="1808230"/>
          </a:xfrm>
          <a:prstGeom prst="rect">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61" name="正方形/長方形 60"/>
          <p:cNvSpPr/>
          <p:nvPr/>
        </p:nvSpPr>
        <p:spPr>
          <a:xfrm>
            <a:off x="6321350" y="4276608"/>
            <a:ext cx="625080" cy="1808230"/>
          </a:xfrm>
          <a:prstGeom prst="rect">
            <a:avLst/>
          </a:prstGeom>
          <a:solidFill>
            <a:srgbClr val="66CC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62" name="正方形/長方形 61"/>
          <p:cNvSpPr/>
          <p:nvPr/>
        </p:nvSpPr>
        <p:spPr>
          <a:xfrm>
            <a:off x="6882227" y="4276608"/>
            <a:ext cx="625080" cy="1808230"/>
          </a:xfrm>
          <a:prstGeom prst="rect">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63" name="正方形/長方形 62"/>
          <p:cNvSpPr/>
          <p:nvPr/>
        </p:nvSpPr>
        <p:spPr>
          <a:xfrm>
            <a:off x="7507307" y="4276608"/>
            <a:ext cx="625080" cy="1808230"/>
          </a:xfrm>
          <a:prstGeom prst="rect">
            <a:avLst/>
          </a:prstGeom>
          <a:solidFill>
            <a:schemeClr val="accent3">
              <a:lumMod val="60000"/>
              <a:lumOff val="4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cxnSp>
        <p:nvCxnSpPr>
          <p:cNvPr id="64" name="直線矢印コネクタ 63"/>
          <p:cNvCxnSpPr/>
          <p:nvPr/>
        </p:nvCxnSpPr>
        <p:spPr>
          <a:xfrm flipV="1">
            <a:off x="5780991" y="4276608"/>
            <a:ext cx="0" cy="180823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65" name="直線矢印コネクタ 64"/>
          <p:cNvCxnSpPr/>
          <p:nvPr/>
        </p:nvCxnSpPr>
        <p:spPr>
          <a:xfrm>
            <a:off x="5780991" y="6084838"/>
            <a:ext cx="2351396" cy="0"/>
          </a:xfrm>
          <a:prstGeom prst="straightConnector1">
            <a:avLst/>
          </a:prstGeom>
          <a:ln>
            <a:solidFill>
              <a:srgbClr val="FAC090"/>
            </a:solidFill>
            <a:tailEnd type="arrow"/>
          </a:ln>
        </p:spPr>
        <p:style>
          <a:lnRef idx="2">
            <a:schemeClr val="accent1"/>
          </a:lnRef>
          <a:fillRef idx="0">
            <a:schemeClr val="accent1"/>
          </a:fillRef>
          <a:effectRef idx="1">
            <a:schemeClr val="accent1"/>
          </a:effectRef>
          <a:fontRef idx="minor">
            <a:schemeClr val="tx1"/>
          </a:fontRef>
        </p:style>
      </p:cxnSp>
      <p:sp>
        <p:nvSpPr>
          <p:cNvPr id="66" name="テキスト ボックス 65"/>
          <p:cNvSpPr txBox="1"/>
          <p:nvPr/>
        </p:nvSpPr>
        <p:spPr>
          <a:xfrm>
            <a:off x="5791673" y="4298135"/>
            <a:ext cx="588022" cy="276999"/>
          </a:xfrm>
          <a:prstGeom prst="rect">
            <a:avLst/>
          </a:prstGeom>
          <a:noFill/>
        </p:spPr>
        <p:txBody>
          <a:bodyPr wrap="none" rtlCol="0">
            <a:spAutoFit/>
          </a:bodyPr>
          <a:lstStyle/>
          <a:p>
            <a:pPr algn="ctr"/>
            <a:r>
              <a:rPr kumimoji="1" lang="ja-JP" altLang="en-US" sz="1200" dirty="0" smtClean="0">
                <a:solidFill>
                  <a:schemeClr val="bg1"/>
                </a:solidFill>
                <a:latin typeface="メイリオ"/>
                <a:ea typeface="メイリオ"/>
                <a:cs typeface="メイリオ"/>
              </a:rPr>
              <a:t>反復</a:t>
            </a:r>
            <a:r>
              <a:rPr kumimoji="1" lang="en-US" altLang="ja-JP" sz="1200" dirty="0" smtClean="0">
                <a:solidFill>
                  <a:schemeClr val="bg1"/>
                </a:solidFill>
                <a:latin typeface="メイリオ"/>
                <a:ea typeface="メイリオ"/>
                <a:cs typeface="メイリオ"/>
              </a:rPr>
              <a:t>1</a:t>
            </a:r>
            <a:endParaRPr kumimoji="1" lang="ja-JP" altLang="en-US" sz="1200" dirty="0">
              <a:solidFill>
                <a:schemeClr val="bg1"/>
              </a:solidFill>
              <a:latin typeface="メイリオ"/>
              <a:ea typeface="メイリオ"/>
              <a:cs typeface="メイリオ"/>
            </a:endParaRPr>
          </a:p>
        </p:txBody>
      </p:sp>
      <p:sp>
        <p:nvSpPr>
          <p:cNvPr id="70" name="フリーフォーム 69"/>
          <p:cNvSpPr/>
          <p:nvPr/>
        </p:nvSpPr>
        <p:spPr>
          <a:xfrm>
            <a:off x="5788168" y="4642636"/>
            <a:ext cx="2329870" cy="1442202"/>
          </a:xfrm>
          <a:custGeom>
            <a:avLst/>
            <a:gdLst>
              <a:gd name="connsiteX0" fmla="*/ 0 w 2489823"/>
              <a:gd name="connsiteY0" fmla="*/ 1679071 h 1679071"/>
              <a:gd name="connsiteX1" fmla="*/ 308538 w 2489823"/>
              <a:gd name="connsiteY1" fmla="*/ 1341821 h 1679071"/>
              <a:gd name="connsiteX2" fmla="*/ 825158 w 2489823"/>
              <a:gd name="connsiteY2" fmla="*/ 1169609 h 1679071"/>
              <a:gd name="connsiteX3" fmla="*/ 1284376 w 2489823"/>
              <a:gd name="connsiteY3" fmla="*/ 272669 h 1679071"/>
              <a:gd name="connsiteX4" fmla="*/ 2489823 w 2489823"/>
              <a:gd name="connsiteY4" fmla="*/ 0 h 1679071"/>
              <a:gd name="connsiteX0" fmla="*/ 0 w 2489823"/>
              <a:gd name="connsiteY0" fmla="*/ 1679071 h 1679071"/>
              <a:gd name="connsiteX1" fmla="*/ 308538 w 2489823"/>
              <a:gd name="connsiteY1" fmla="*/ 1341821 h 1679071"/>
              <a:gd name="connsiteX2" fmla="*/ 794768 w 2489823"/>
              <a:gd name="connsiteY2" fmla="*/ 1046584 h 1679071"/>
              <a:gd name="connsiteX3" fmla="*/ 1284376 w 2489823"/>
              <a:gd name="connsiteY3" fmla="*/ 272669 h 1679071"/>
              <a:gd name="connsiteX4" fmla="*/ 2489823 w 2489823"/>
              <a:gd name="connsiteY4" fmla="*/ 0 h 1679071"/>
              <a:gd name="connsiteX0" fmla="*/ 0 w 2489823"/>
              <a:gd name="connsiteY0" fmla="*/ 1679071 h 1679071"/>
              <a:gd name="connsiteX1" fmla="*/ 308538 w 2489823"/>
              <a:gd name="connsiteY1" fmla="*/ 1341821 h 1679071"/>
              <a:gd name="connsiteX2" fmla="*/ 794768 w 2489823"/>
              <a:gd name="connsiteY2" fmla="*/ 1046584 h 1679071"/>
              <a:gd name="connsiteX3" fmla="*/ 1215996 w 2489823"/>
              <a:gd name="connsiteY3" fmla="*/ 303425 h 1679071"/>
              <a:gd name="connsiteX4" fmla="*/ 2489823 w 2489823"/>
              <a:gd name="connsiteY4" fmla="*/ 0 h 1679071"/>
              <a:gd name="connsiteX0" fmla="*/ 0 w 2482225"/>
              <a:gd name="connsiteY0" fmla="*/ 1679071 h 1679071"/>
              <a:gd name="connsiteX1" fmla="*/ 300940 w 2482225"/>
              <a:gd name="connsiteY1" fmla="*/ 1341821 h 1679071"/>
              <a:gd name="connsiteX2" fmla="*/ 787170 w 2482225"/>
              <a:gd name="connsiteY2" fmla="*/ 1046584 h 1679071"/>
              <a:gd name="connsiteX3" fmla="*/ 1208398 w 2482225"/>
              <a:gd name="connsiteY3" fmla="*/ 303425 h 1679071"/>
              <a:gd name="connsiteX4" fmla="*/ 2482225 w 2482225"/>
              <a:gd name="connsiteY4" fmla="*/ 0 h 1679071"/>
              <a:gd name="connsiteX0" fmla="*/ 0 w 2482225"/>
              <a:gd name="connsiteY0" fmla="*/ 1685086 h 1685086"/>
              <a:gd name="connsiteX1" fmla="*/ 490883 w 2482225"/>
              <a:gd name="connsiteY1" fmla="*/ 7111 h 1685086"/>
              <a:gd name="connsiteX2" fmla="*/ 787170 w 2482225"/>
              <a:gd name="connsiteY2" fmla="*/ 1052599 h 1685086"/>
              <a:gd name="connsiteX3" fmla="*/ 1208398 w 2482225"/>
              <a:gd name="connsiteY3" fmla="*/ 309440 h 1685086"/>
              <a:gd name="connsiteX4" fmla="*/ 2482225 w 2482225"/>
              <a:gd name="connsiteY4" fmla="*/ 6015 h 1685086"/>
              <a:gd name="connsiteX0" fmla="*/ 0 w 2482225"/>
              <a:gd name="connsiteY0" fmla="*/ 1770681 h 1770681"/>
              <a:gd name="connsiteX1" fmla="*/ 490883 w 2482225"/>
              <a:gd name="connsiteY1" fmla="*/ 92706 h 1770681"/>
              <a:gd name="connsiteX2" fmla="*/ 1174654 w 2482225"/>
              <a:gd name="connsiteY2" fmla="*/ 236396 h 1770681"/>
              <a:gd name="connsiteX3" fmla="*/ 1208398 w 2482225"/>
              <a:gd name="connsiteY3" fmla="*/ 395035 h 1770681"/>
              <a:gd name="connsiteX4" fmla="*/ 2482225 w 2482225"/>
              <a:gd name="connsiteY4" fmla="*/ 91610 h 1770681"/>
              <a:gd name="connsiteX0" fmla="*/ 0 w 2482225"/>
              <a:gd name="connsiteY0" fmla="*/ 1679071 h 1679071"/>
              <a:gd name="connsiteX1" fmla="*/ 483285 w 2482225"/>
              <a:gd name="connsiteY1" fmla="*/ 160706 h 1679071"/>
              <a:gd name="connsiteX2" fmla="*/ 1174654 w 2482225"/>
              <a:gd name="connsiteY2" fmla="*/ 144786 h 1679071"/>
              <a:gd name="connsiteX3" fmla="*/ 1208398 w 2482225"/>
              <a:gd name="connsiteY3" fmla="*/ 303425 h 1679071"/>
              <a:gd name="connsiteX4" fmla="*/ 2482225 w 2482225"/>
              <a:gd name="connsiteY4" fmla="*/ 0 h 1679071"/>
              <a:gd name="connsiteX0" fmla="*/ 0 w 2482225"/>
              <a:gd name="connsiteY0" fmla="*/ 1679071 h 1679071"/>
              <a:gd name="connsiteX1" fmla="*/ 483285 w 2482225"/>
              <a:gd name="connsiteY1" fmla="*/ 160706 h 1679071"/>
              <a:gd name="connsiteX2" fmla="*/ 1174654 w 2482225"/>
              <a:gd name="connsiteY2" fmla="*/ 144786 h 1679071"/>
              <a:gd name="connsiteX3" fmla="*/ 1459122 w 2482225"/>
              <a:gd name="connsiteY3" fmla="*/ 455055 h 1679071"/>
              <a:gd name="connsiteX4" fmla="*/ 2482225 w 2482225"/>
              <a:gd name="connsiteY4" fmla="*/ 0 h 1679071"/>
              <a:gd name="connsiteX0" fmla="*/ 0 w 2482225"/>
              <a:gd name="connsiteY0" fmla="*/ 1679071 h 1679071"/>
              <a:gd name="connsiteX1" fmla="*/ 483285 w 2482225"/>
              <a:gd name="connsiteY1" fmla="*/ 160706 h 1679071"/>
              <a:gd name="connsiteX2" fmla="*/ 1129068 w 2482225"/>
              <a:gd name="connsiteY2" fmla="*/ 456026 h 1679071"/>
              <a:gd name="connsiteX3" fmla="*/ 1459122 w 2482225"/>
              <a:gd name="connsiteY3" fmla="*/ 455055 h 1679071"/>
              <a:gd name="connsiteX4" fmla="*/ 2482225 w 2482225"/>
              <a:gd name="connsiteY4" fmla="*/ 0 h 1679071"/>
              <a:gd name="connsiteX0" fmla="*/ 0 w 2444237"/>
              <a:gd name="connsiteY0" fmla="*/ 1571040 h 1571040"/>
              <a:gd name="connsiteX1" fmla="*/ 483285 w 2444237"/>
              <a:gd name="connsiteY1" fmla="*/ 52675 h 1571040"/>
              <a:gd name="connsiteX2" fmla="*/ 1129068 w 2444237"/>
              <a:gd name="connsiteY2" fmla="*/ 347995 h 1571040"/>
              <a:gd name="connsiteX3" fmla="*/ 1459122 w 2444237"/>
              <a:gd name="connsiteY3" fmla="*/ 347024 h 1571040"/>
              <a:gd name="connsiteX4" fmla="*/ 2444237 w 2444237"/>
              <a:gd name="connsiteY4" fmla="*/ 1504031 h 1571040"/>
              <a:gd name="connsiteX0" fmla="*/ 0 w 2444237"/>
              <a:gd name="connsiteY0" fmla="*/ 1574378 h 1574378"/>
              <a:gd name="connsiteX1" fmla="*/ 483285 w 2444237"/>
              <a:gd name="connsiteY1" fmla="*/ 56013 h 1574378"/>
              <a:gd name="connsiteX2" fmla="*/ 1129068 w 2444237"/>
              <a:gd name="connsiteY2" fmla="*/ 351333 h 1574378"/>
              <a:gd name="connsiteX3" fmla="*/ 1383145 w 2444237"/>
              <a:gd name="connsiteY3" fmla="*/ 581797 h 1574378"/>
              <a:gd name="connsiteX4" fmla="*/ 2444237 w 2444237"/>
              <a:gd name="connsiteY4" fmla="*/ 1507369 h 1574378"/>
              <a:gd name="connsiteX0" fmla="*/ 0 w 2444237"/>
              <a:gd name="connsiteY0" fmla="*/ 1605508 h 1605508"/>
              <a:gd name="connsiteX1" fmla="*/ 483285 w 2444237"/>
              <a:gd name="connsiteY1" fmla="*/ 87143 h 1605508"/>
              <a:gd name="connsiteX2" fmla="*/ 1091080 w 2444237"/>
              <a:gd name="connsiteY2" fmla="*/ 230833 h 1605508"/>
              <a:gd name="connsiteX3" fmla="*/ 1383145 w 2444237"/>
              <a:gd name="connsiteY3" fmla="*/ 612927 h 1605508"/>
              <a:gd name="connsiteX4" fmla="*/ 2444237 w 2444237"/>
              <a:gd name="connsiteY4" fmla="*/ 1538499 h 1605508"/>
              <a:gd name="connsiteX0" fmla="*/ 0 w 2444237"/>
              <a:gd name="connsiteY0" fmla="*/ 1603997 h 1603997"/>
              <a:gd name="connsiteX1" fmla="*/ 483285 w 2444237"/>
              <a:gd name="connsiteY1" fmla="*/ 85632 h 1603997"/>
              <a:gd name="connsiteX2" fmla="*/ 1091080 w 2444237"/>
              <a:gd name="connsiteY2" fmla="*/ 229322 h 1603997"/>
              <a:gd name="connsiteX3" fmla="*/ 1451524 w 2444237"/>
              <a:gd name="connsiteY3" fmla="*/ 555552 h 1603997"/>
              <a:gd name="connsiteX4" fmla="*/ 2444237 w 2444237"/>
              <a:gd name="connsiteY4" fmla="*/ 1536988 h 1603997"/>
              <a:gd name="connsiteX0" fmla="*/ 0 w 2467030"/>
              <a:gd name="connsiteY0" fmla="*/ 1603997 h 1603997"/>
              <a:gd name="connsiteX1" fmla="*/ 483285 w 2467030"/>
              <a:gd name="connsiteY1" fmla="*/ 85632 h 1603997"/>
              <a:gd name="connsiteX2" fmla="*/ 1091080 w 2467030"/>
              <a:gd name="connsiteY2" fmla="*/ 229322 h 1603997"/>
              <a:gd name="connsiteX3" fmla="*/ 1451524 w 2467030"/>
              <a:gd name="connsiteY3" fmla="*/ 555552 h 1603997"/>
              <a:gd name="connsiteX4" fmla="*/ 2467030 w 2467030"/>
              <a:gd name="connsiteY4" fmla="*/ 1457183 h 1603997"/>
              <a:gd name="connsiteX0" fmla="*/ 0 w 2467030"/>
              <a:gd name="connsiteY0" fmla="*/ 1603997 h 1603997"/>
              <a:gd name="connsiteX1" fmla="*/ 483285 w 2467030"/>
              <a:gd name="connsiteY1" fmla="*/ 85632 h 1603997"/>
              <a:gd name="connsiteX2" fmla="*/ 1091080 w 2467030"/>
              <a:gd name="connsiteY2" fmla="*/ 229322 h 1603997"/>
              <a:gd name="connsiteX3" fmla="*/ 1451524 w 2467030"/>
              <a:gd name="connsiteY3" fmla="*/ 555552 h 1603997"/>
              <a:gd name="connsiteX4" fmla="*/ 2467030 w 2467030"/>
              <a:gd name="connsiteY4" fmla="*/ 1457183 h 1603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7030" h="1603997">
                <a:moveTo>
                  <a:pt x="0" y="1603997"/>
                </a:moveTo>
                <a:cubicBezTo>
                  <a:pt x="85506" y="1477827"/>
                  <a:pt x="301438" y="314744"/>
                  <a:pt x="483285" y="85632"/>
                </a:cubicBezTo>
                <a:cubicBezTo>
                  <a:pt x="665132" y="-143480"/>
                  <a:pt x="960099" y="151002"/>
                  <a:pt x="1091080" y="229322"/>
                </a:cubicBezTo>
                <a:cubicBezTo>
                  <a:pt x="1222061" y="307642"/>
                  <a:pt x="1222199" y="350909"/>
                  <a:pt x="1451524" y="555552"/>
                </a:cubicBezTo>
                <a:lnTo>
                  <a:pt x="2467030" y="1457183"/>
                </a:lnTo>
              </a:path>
            </a:pathLst>
          </a:custGeom>
          <a:ln>
            <a:solidFill>
              <a:schemeClr val="accent6">
                <a:lumMod val="20000"/>
                <a:lumOff val="8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71" name="テキスト ボックス 70"/>
          <p:cNvSpPr txBox="1"/>
          <p:nvPr/>
        </p:nvSpPr>
        <p:spPr>
          <a:xfrm>
            <a:off x="5473215" y="4276608"/>
            <a:ext cx="307777" cy="400110"/>
          </a:xfrm>
          <a:prstGeom prst="rect">
            <a:avLst/>
          </a:prstGeom>
          <a:noFill/>
        </p:spPr>
        <p:txBody>
          <a:bodyPr vert="eaVert" wrap="none" rtlCol="0">
            <a:spAutoFit/>
          </a:bodyPr>
          <a:lstStyle/>
          <a:p>
            <a:pPr algn="ctr"/>
            <a:r>
              <a:rPr kumimoji="1" lang="ja-JP" altLang="en-US" sz="800" dirty="0" smtClean="0">
                <a:solidFill>
                  <a:srgbClr val="FF0000"/>
                </a:solidFill>
                <a:effectLst/>
                <a:latin typeface="メイリオ"/>
                <a:ea typeface="メイリオ"/>
                <a:cs typeface="メイリオ"/>
              </a:rPr>
              <a:t>リスク</a:t>
            </a:r>
            <a:endParaRPr kumimoji="1" lang="ja-JP" altLang="en-US" sz="800" dirty="0">
              <a:solidFill>
                <a:srgbClr val="FF0000"/>
              </a:solidFill>
              <a:effectLst/>
              <a:latin typeface="メイリオ"/>
              <a:ea typeface="メイリオ"/>
              <a:cs typeface="メイリオ"/>
            </a:endParaRPr>
          </a:p>
        </p:txBody>
      </p:sp>
      <p:sp>
        <p:nvSpPr>
          <p:cNvPr id="72" name="テキスト ボックス 71"/>
          <p:cNvSpPr txBox="1"/>
          <p:nvPr/>
        </p:nvSpPr>
        <p:spPr>
          <a:xfrm>
            <a:off x="7783915" y="6121252"/>
            <a:ext cx="389850" cy="215444"/>
          </a:xfrm>
          <a:prstGeom prst="rect">
            <a:avLst/>
          </a:prstGeom>
          <a:noFill/>
        </p:spPr>
        <p:txBody>
          <a:bodyPr wrap="none" rtlCol="0">
            <a:spAutoFit/>
          </a:bodyPr>
          <a:lstStyle/>
          <a:p>
            <a:pPr algn="ctr"/>
            <a:r>
              <a:rPr kumimoji="1" lang="ja-JP" altLang="en-US" sz="800" dirty="0" smtClean="0">
                <a:solidFill>
                  <a:srgbClr val="000090"/>
                </a:solidFill>
                <a:effectLst/>
                <a:latin typeface="メイリオ"/>
                <a:ea typeface="メイリオ"/>
                <a:cs typeface="メイリオ"/>
              </a:rPr>
              <a:t>時間</a:t>
            </a:r>
            <a:endParaRPr kumimoji="1" lang="ja-JP" altLang="en-US" sz="800" dirty="0">
              <a:solidFill>
                <a:srgbClr val="000090"/>
              </a:solidFill>
              <a:effectLst/>
              <a:latin typeface="メイリオ"/>
              <a:ea typeface="メイリオ"/>
              <a:cs typeface="メイリオ"/>
            </a:endParaRPr>
          </a:p>
        </p:txBody>
      </p:sp>
      <p:sp>
        <p:nvSpPr>
          <p:cNvPr id="73" name="テキスト ボックス 72"/>
          <p:cNvSpPr txBox="1"/>
          <p:nvPr/>
        </p:nvSpPr>
        <p:spPr>
          <a:xfrm>
            <a:off x="6294205" y="4298135"/>
            <a:ext cx="588022" cy="276999"/>
          </a:xfrm>
          <a:prstGeom prst="rect">
            <a:avLst/>
          </a:prstGeom>
          <a:noFill/>
        </p:spPr>
        <p:txBody>
          <a:bodyPr wrap="none" rtlCol="0">
            <a:spAutoFit/>
          </a:bodyPr>
          <a:lstStyle/>
          <a:p>
            <a:pPr algn="ctr"/>
            <a:r>
              <a:rPr kumimoji="1" lang="ja-JP" altLang="en-US" sz="1200" dirty="0" smtClean="0">
                <a:solidFill>
                  <a:schemeClr val="bg1"/>
                </a:solidFill>
                <a:latin typeface="メイリオ"/>
                <a:ea typeface="メイリオ"/>
                <a:cs typeface="メイリオ"/>
              </a:rPr>
              <a:t>反復</a:t>
            </a:r>
            <a:r>
              <a:rPr kumimoji="1" lang="en-US" altLang="ja-JP" sz="1200" dirty="0" smtClean="0">
                <a:solidFill>
                  <a:schemeClr val="bg1"/>
                </a:solidFill>
                <a:latin typeface="メイリオ"/>
                <a:ea typeface="メイリオ"/>
                <a:cs typeface="メイリオ"/>
              </a:rPr>
              <a:t>2</a:t>
            </a:r>
            <a:endParaRPr kumimoji="1" lang="ja-JP" altLang="en-US" sz="1200" dirty="0">
              <a:solidFill>
                <a:schemeClr val="bg1"/>
              </a:solidFill>
              <a:latin typeface="メイリオ"/>
              <a:ea typeface="メイリオ"/>
              <a:cs typeface="メイリオ"/>
            </a:endParaRPr>
          </a:p>
        </p:txBody>
      </p:sp>
      <p:sp>
        <p:nvSpPr>
          <p:cNvPr id="74" name="テキスト ボックス 73"/>
          <p:cNvSpPr txBox="1"/>
          <p:nvPr/>
        </p:nvSpPr>
        <p:spPr>
          <a:xfrm>
            <a:off x="6896100" y="4298135"/>
            <a:ext cx="588022" cy="276999"/>
          </a:xfrm>
          <a:prstGeom prst="rect">
            <a:avLst/>
          </a:prstGeom>
          <a:noFill/>
        </p:spPr>
        <p:txBody>
          <a:bodyPr wrap="none" rtlCol="0">
            <a:spAutoFit/>
          </a:bodyPr>
          <a:lstStyle/>
          <a:p>
            <a:pPr algn="ctr"/>
            <a:r>
              <a:rPr kumimoji="1" lang="ja-JP" altLang="en-US" sz="1200" dirty="0" smtClean="0">
                <a:solidFill>
                  <a:schemeClr val="bg1"/>
                </a:solidFill>
                <a:latin typeface="メイリオ"/>
                <a:ea typeface="メイリオ"/>
                <a:cs typeface="メイリオ"/>
              </a:rPr>
              <a:t>反復</a:t>
            </a:r>
            <a:r>
              <a:rPr kumimoji="1" lang="en-US" altLang="ja-JP" sz="1200" dirty="0" smtClean="0">
                <a:solidFill>
                  <a:schemeClr val="bg1"/>
                </a:solidFill>
                <a:latin typeface="メイリオ"/>
                <a:ea typeface="メイリオ"/>
                <a:cs typeface="メイリオ"/>
              </a:rPr>
              <a:t>3</a:t>
            </a:r>
            <a:endParaRPr kumimoji="1" lang="ja-JP" altLang="en-US" sz="1200" dirty="0">
              <a:solidFill>
                <a:schemeClr val="bg1"/>
              </a:solidFill>
              <a:latin typeface="メイリオ"/>
              <a:ea typeface="メイリオ"/>
              <a:cs typeface="メイリオ"/>
            </a:endParaRPr>
          </a:p>
        </p:txBody>
      </p:sp>
      <p:sp>
        <p:nvSpPr>
          <p:cNvPr id="75" name="テキスト ボックス 74"/>
          <p:cNvSpPr txBox="1"/>
          <p:nvPr/>
        </p:nvSpPr>
        <p:spPr>
          <a:xfrm>
            <a:off x="7542629" y="4302465"/>
            <a:ext cx="588022" cy="276999"/>
          </a:xfrm>
          <a:prstGeom prst="rect">
            <a:avLst/>
          </a:prstGeom>
          <a:noFill/>
        </p:spPr>
        <p:txBody>
          <a:bodyPr wrap="none" rtlCol="0">
            <a:spAutoFit/>
          </a:bodyPr>
          <a:lstStyle/>
          <a:p>
            <a:pPr algn="ctr"/>
            <a:r>
              <a:rPr kumimoji="1" lang="ja-JP" altLang="en-US" sz="1200" dirty="0" smtClean="0">
                <a:solidFill>
                  <a:schemeClr val="bg1"/>
                </a:solidFill>
                <a:latin typeface="メイリオ"/>
                <a:ea typeface="メイリオ"/>
                <a:cs typeface="メイリオ"/>
              </a:rPr>
              <a:t>反復</a:t>
            </a:r>
            <a:r>
              <a:rPr kumimoji="1" lang="en-US" altLang="ja-JP" sz="1200" dirty="0" smtClean="0">
                <a:solidFill>
                  <a:schemeClr val="bg1"/>
                </a:solidFill>
                <a:latin typeface="メイリオ"/>
                <a:ea typeface="メイリオ"/>
                <a:cs typeface="メイリオ"/>
              </a:rPr>
              <a:t>4</a:t>
            </a:r>
            <a:endParaRPr kumimoji="1" lang="ja-JP" altLang="en-US" sz="1200" dirty="0">
              <a:solidFill>
                <a:schemeClr val="bg1"/>
              </a:solidFill>
              <a:latin typeface="メイリオ"/>
              <a:ea typeface="メイリオ"/>
              <a:cs typeface="メイリオ"/>
            </a:endParaRPr>
          </a:p>
        </p:txBody>
      </p:sp>
      <p:sp>
        <p:nvSpPr>
          <p:cNvPr id="30" name="フローチャート: 準備 29"/>
          <p:cNvSpPr/>
          <p:nvPr/>
        </p:nvSpPr>
        <p:spPr>
          <a:xfrm>
            <a:off x="3567579" y="1287338"/>
            <a:ext cx="1978946" cy="473324"/>
          </a:xfrm>
          <a:prstGeom prst="flowChartPreparation">
            <a:avLst/>
          </a:prstGeom>
          <a:solidFill>
            <a:srgbClr val="3366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solidFill>
                  <a:srgbClr val="FFFFFF"/>
                </a:solidFill>
                <a:latin typeface="メイリオ"/>
                <a:ea typeface="メイリオ"/>
                <a:cs typeface="メイリオ"/>
              </a:rPr>
              <a:t>前提条件</a:t>
            </a:r>
            <a:endParaRPr kumimoji="1" lang="ja-JP" altLang="en-US" sz="1600" dirty="0">
              <a:solidFill>
                <a:srgbClr val="FFFFFF"/>
              </a:solidFill>
              <a:latin typeface="メイリオ"/>
              <a:ea typeface="メイリオ"/>
              <a:cs typeface="メイリオ"/>
            </a:endParaRPr>
          </a:p>
        </p:txBody>
      </p:sp>
      <p:sp>
        <p:nvSpPr>
          <p:cNvPr id="2" name="ホームベース 1"/>
          <p:cNvSpPr/>
          <p:nvPr/>
        </p:nvSpPr>
        <p:spPr>
          <a:xfrm>
            <a:off x="4143598" y="4276608"/>
            <a:ext cx="1506022" cy="1844644"/>
          </a:xfrm>
          <a:prstGeom prst="homePlate">
            <a:avLst>
              <a:gd name="adj" fmla="val 26779"/>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solidFill>
                  <a:srgbClr val="FFFFFF"/>
                </a:solidFill>
                <a:latin typeface="メイリオ"/>
                <a:ea typeface="メイリオ"/>
                <a:cs typeface="メイリオ"/>
              </a:rPr>
              <a:t>原理的に</a:t>
            </a:r>
            <a:endParaRPr kumimoji="1" lang="en-US" altLang="ja-JP" sz="1200" dirty="0" smtClean="0">
              <a:solidFill>
                <a:srgbClr val="FFFFFF"/>
              </a:solidFill>
              <a:latin typeface="メイリオ"/>
              <a:ea typeface="メイリオ"/>
              <a:cs typeface="メイリオ"/>
            </a:endParaRPr>
          </a:p>
          <a:p>
            <a:r>
              <a:rPr lang="ja-JP" altLang="en-US" sz="1200" dirty="0" smtClean="0">
                <a:solidFill>
                  <a:srgbClr val="FFFFFF"/>
                </a:solidFill>
                <a:latin typeface="メイリオ"/>
                <a:ea typeface="メイリオ"/>
                <a:cs typeface="メイリオ"/>
              </a:rPr>
              <a:t>不良が起きない</a:t>
            </a:r>
            <a:endParaRPr lang="en-US" altLang="ja-JP" sz="1200" dirty="0" smtClean="0">
              <a:solidFill>
                <a:srgbClr val="FFFFFF"/>
              </a:solidFill>
              <a:latin typeface="メイリオ"/>
              <a:ea typeface="メイリオ"/>
              <a:cs typeface="メイリオ"/>
            </a:endParaRPr>
          </a:p>
          <a:p>
            <a:r>
              <a:rPr kumimoji="1" lang="ja-JP" altLang="en-US" sz="1200" dirty="0" smtClean="0">
                <a:solidFill>
                  <a:srgbClr val="FFFFFF"/>
                </a:solidFill>
                <a:latin typeface="メイリオ"/>
                <a:ea typeface="メイリオ"/>
                <a:cs typeface="メイリオ"/>
              </a:rPr>
              <a:t>納期が守られる</a:t>
            </a:r>
            <a:endParaRPr kumimoji="1" lang="ja-JP" altLang="en-US" sz="1200" dirty="0">
              <a:solidFill>
                <a:srgbClr val="FFFFFF"/>
              </a:solidFill>
              <a:latin typeface="メイリオ"/>
              <a:ea typeface="メイリオ"/>
              <a:cs typeface="メイリオ"/>
            </a:endParaRPr>
          </a:p>
        </p:txBody>
      </p:sp>
      <p:sp>
        <p:nvSpPr>
          <p:cNvPr id="5" name="四角形吹き出し 4"/>
          <p:cNvSpPr/>
          <p:nvPr/>
        </p:nvSpPr>
        <p:spPr>
          <a:xfrm>
            <a:off x="3394178" y="2548216"/>
            <a:ext cx="936981" cy="407063"/>
          </a:xfrm>
          <a:prstGeom prst="wedgeRectCallout">
            <a:avLst>
              <a:gd name="adj1" fmla="val -52111"/>
              <a:gd name="adj2" fmla="val 78972"/>
            </a:avLst>
          </a:prstGeom>
          <a:solidFill>
            <a:srgbClr val="33ACBD"/>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メイリオ"/>
                <a:ea typeface="メイリオ"/>
                <a:cs typeface="メイリオ"/>
              </a:rPr>
              <a:t>コストと納期を守ること</a:t>
            </a:r>
            <a:endParaRPr kumimoji="1" lang="ja-JP" altLang="en-US" sz="800" dirty="0">
              <a:solidFill>
                <a:srgbClr val="FFFFFF"/>
              </a:solidFill>
              <a:latin typeface="メイリオ"/>
              <a:ea typeface="メイリオ"/>
              <a:cs typeface="メイリオ"/>
            </a:endParaRPr>
          </a:p>
        </p:txBody>
      </p:sp>
      <p:sp>
        <p:nvSpPr>
          <p:cNvPr id="67" name="四角形吹き出し 66"/>
          <p:cNvSpPr/>
          <p:nvPr/>
        </p:nvSpPr>
        <p:spPr>
          <a:xfrm>
            <a:off x="5442714" y="2548216"/>
            <a:ext cx="936981" cy="407063"/>
          </a:xfrm>
          <a:prstGeom prst="wedgeRectCallout">
            <a:avLst>
              <a:gd name="adj1" fmla="val 86031"/>
              <a:gd name="adj2" fmla="val 98972"/>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solidFill>
                  <a:srgbClr val="FFFFFF"/>
                </a:solidFill>
                <a:latin typeface="メイリオ"/>
                <a:ea typeface="メイリオ"/>
                <a:cs typeface="メイリオ"/>
              </a:rPr>
              <a:t>機能と品質を実現すること</a:t>
            </a:r>
            <a:endParaRPr kumimoji="1" lang="ja-JP" altLang="en-US" sz="800" dirty="0">
              <a:solidFill>
                <a:srgbClr val="FFFFFF"/>
              </a:solidFill>
              <a:latin typeface="メイリオ"/>
              <a:ea typeface="メイリオ"/>
              <a:cs typeface="メイリオ"/>
            </a:endParaRPr>
          </a:p>
        </p:txBody>
      </p:sp>
      <p:sp>
        <p:nvSpPr>
          <p:cNvPr id="68" name="フローチャート: 準備 67"/>
          <p:cNvSpPr/>
          <p:nvPr/>
        </p:nvSpPr>
        <p:spPr>
          <a:xfrm>
            <a:off x="3528921" y="3203100"/>
            <a:ext cx="2959461" cy="335854"/>
          </a:xfrm>
          <a:prstGeom prst="flowChartPreparation">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solidFill>
                  <a:srgbClr val="FFFFFF"/>
                </a:solidFill>
                <a:latin typeface="メイリオ"/>
                <a:ea typeface="メイリオ"/>
                <a:cs typeface="メイリオ"/>
              </a:rPr>
              <a:t>ゴールは何か？</a:t>
            </a:r>
            <a:endParaRPr kumimoji="1" lang="ja-JP" altLang="en-US" sz="1200" dirty="0">
              <a:solidFill>
                <a:srgbClr val="FFFFFF"/>
              </a:solidFill>
              <a:latin typeface="メイリオ"/>
              <a:ea typeface="メイリオ"/>
              <a:cs typeface="メイリオ"/>
            </a:endParaRPr>
          </a:p>
        </p:txBody>
      </p:sp>
    </p:spTree>
    <p:extLst>
      <p:ext uri="{BB962C8B-B14F-4D97-AF65-F5344CB8AC3E}">
        <p14:creationId xmlns:p14="http://schemas.microsoft.com/office/powerpoint/2010/main" val="2075516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p:cNvSpPr/>
          <p:nvPr/>
        </p:nvSpPr>
        <p:spPr>
          <a:xfrm>
            <a:off x="4229156" y="2474949"/>
            <a:ext cx="4664771" cy="928101"/>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3" name="正方形/長方形 72"/>
          <p:cNvSpPr/>
          <p:nvPr/>
        </p:nvSpPr>
        <p:spPr>
          <a:xfrm>
            <a:off x="307118" y="887401"/>
            <a:ext cx="4664772" cy="1668959"/>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5" name="タイトル 44"/>
          <p:cNvSpPr>
            <a:spLocks noGrp="1"/>
          </p:cNvSpPr>
          <p:nvPr>
            <p:ph type="title"/>
          </p:nvPr>
        </p:nvSpPr>
        <p:spPr/>
        <p:txBody>
          <a:bodyPr/>
          <a:lstStyle/>
          <a:p>
            <a:r>
              <a:rPr kumimoji="1" lang="en-US" altLang="ja-JP" dirty="0" err="1" smtClean="0"/>
              <a:t>DevOps</a:t>
            </a:r>
            <a:endParaRPr kumimoji="1" lang="ja-JP" altLang="en-US" dirty="0"/>
          </a:p>
        </p:txBody>
      </p:sp>
      <p:sp>
        <p:nvSpPr>
          <p:cNvPr id="48" name="山形 47"/>
          <p:cNvSpPr/>
          <p:nvPr/>
        </p:nvSpPr>
        <p:spPr>
          <a:xfrm>
            <a:off x="1352977" y="998108"/>
            <a:ext cx="1218709" cy="421000"/>
          </a:xfrm>
          <a:prstGeom prst="chevron">
            <a:avLst/>
          </a:prstGeom>
          <a:solidFill>
            <a:schemeClr val="accent5">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bg1"/>
                </a:solidFill>
                <a:latin typeface="メイリオ"/>
                <a:ea typeface="メイリオ"/>
                <a:cs typeface="メイリオ"/>
              </a:rPr>
              <a:t>要求</a:t>
            </a:r>
            <a:endParaRPr kumimoji="1" lang="ja-JP" altLang="en-US" dirty="0">
              <a:solidFill>
                <a:schemeClr val="bg1"/>
              </a:solidFill>
              <a:latin typeface="メイリオ"/>
              <a:ea typeface="メイリオ"/>
              <a:cs typeface="メイリオ"/>
            </a:endParaRPr>
          </a:p>
        </p:txBody>
      </p:sp>
      <p:sp>
        <p:nvSpPr>
          <p:cNvPr id="49" name="山形 48"/>
          <p:cNvSpPr/>
          <p:nvPr/>
        </p:nvSpPr>
        <p:spPr>
          <a:xfrm>
            <a:off x="2535702" y="1003427"/>
            <a:ext cx="1218709" cy="421000"/>
          </a:xfrm>
          <a:prstGeom prst="chevron">
            <a:avLst/>
          </a:prstGeom>
          <a:solidFill>
            <a:schemeClr val="accent3">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設計</a:t>
            </a:r>
            <a:endParaRPr kumimoji="1" lang="ja-JP" altLang="en-US" dirty="0">
              <a:solidFill>
                <a:schemeClr val="bg1"/>
              </a:solidFill>
              <a:latin typeface="メイリオ"/>
              <a:ea typeface="メイリオ"/>
              <a:cs typeface="メイリオ"/>
            </a:endParaRPr>
          </a:p>
        </p:txBody>
      </p:sp>
      <p:sp>
        <p:nvSpPr>
          <p:cNvPr id="50" name="山形 49"/>
          <p:cNvSpPr/>
          <p:nvPr/>
        </p:nvSpPr>
        <p:spPr>
          <a:xfrm>
            <a:off x="3687830" y="998108"/>
            <a:ext cx="1218709" cy="421000"/>
          </a:xfrm>
          <a:prstGeom prst="chevron">
            <a:avLst/>
          </a:prstGeom>
          <a:solidFill>
            <a:schemeClr val="accent3">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開発</a:t>
            </a:r>
            <a:endParaRPr kumimoji="1" lang="ja-JP" altLang="en-US" dirty="0">
              <a:solidFill>
                <a:schemeClr val="bg1"/>
              </a:solidFill>
              <a:latin typeface="メイリオ"/>
              <a:ea typeface="メイリオ"/>
              <a:cs typeface="メイリオ"/>
            </a:endParaRPr>
          </a:p>
        </p:txBody>
      </p:sp>
      <p:sp>
        <p:nvSpPr>
          <p:cNvPr id="55" name="山形 54"/>
          <p:cNvSpPr/>
          <p:nvPr/>
        </p:nvSpPr>
        <p:spPr>
          <a:xfrm>
            <a:off x="1352977" y="1498341"/>
            <a:ext cx="1218709" cy="421000"/>
          </a:xfrm>
          <a:prstGeom prst="chevron">
            <a:avLst/>
          </a:prstGeom>
          <a:solidFill>
            <a:schemeClr val="accent5">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bg1"/>
                </a:solidFill>
                <a:latin typeface="メイリオ"/>
                <a:ea typeface="メイリオ"/>
                <a:cs typeface="メイリオ"/>
              </a:rPr>
              <a:t>要求</a:t>
            </a:r>
            <a:endParaRPr kumimoji="1" lang="ja-JP" altLang="en-US" dirty="0">
              <a:solidFill>
                <a:schemeClr val="bg1"/>
              </a:solidFill>
              <a:latin typeface="メイリオ"/>
              <a:ea typeface="メイリオ"/>
              <a:cs typeface="メイリオ"/>
            </a:endParaRPr>
          </a:p>
        </p:txBody>
      </p:sp>
      <p:sp>
        <p:nvSpPr>
          <p:cNvPr id="56" name="山形 55"/>
          <p:cNvSpPr/>
          <p:nvPr/>
        </p:nvSpPr>
        <p:spPr>
          <a:xfrm>
            <a:off x="2535702" y="1503660"/>
            <a:ext cx="1218709" cy="421000"/>
          </a:xfrm>
          <a:prstGeom prst="chevron">
            <a:avLst/>
          </a:prstGeom>
          <a:solidFill>
            <a:schemeClr val="accent3">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設計</a:t>
            </a:r>
            <a:endParaRPr kumimoji="1" lang="ja-JP" altLang="en-US" dirty="0">
              <a:solidFill>
                <a:schemeClr val="bg1"/>
              </a:solidFill>
              <a:latin typeface="メイリオ"/>
              <a:ea typeface="メイリオ"/>
              <a:cs typeface="メイリオ"/>
            </a:endParaRPr>
          </a:p>
        </p:txBody>
      </p:sp>
      <p:sp>
        <p:nvSpPr>
          <p:cNvPr id="57" name="山形 56"/>
          <p:cNvSpPr/>
          <p:nvPr/>
        </p:nvSpPr>
        <p:spPr>
          <a:xfrm>
            <a:off x="3687830" y="1498341"/>
            <a:ext cx="1218709" cy="421000"/>
          </a:xfrm>
          <a:prstGeom prst="chevron">
            <a:avLst/>
          </a:prstGeom>
          <a:solidFill>
            <a:schemeClr val="accent3">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開発</a:t>
            </a:r>
            <a:endParaRPr kumimoji="1" lang="ja-JP" altLang="en-US" dirty="0">
              <a:solidFill>
                <a:schemeClr val="bg1"/>
              </a:solidFill>
              <a:latin typeface="メイリオ"/>
              <a:ea typeface="メイリオ"/>
              <a:cs typeface="メイリオ"/>
            </a:endParaRPr>
          </a:p>
        </p:txBody>
      </p:sp>
      <p:sp>
        <p:nvSpPr>
          <p:cNvPr id="67" name="山形 66"/>
          <p:cNvSpPr/>
          <p:nvPr/>
        </p:nvSpPr>
        <p:spPr>
          <a:xfrm>
            <a:off x="1352977" y="1986214"/>
            <a:ext cx="1218709" cy="421000"/>
          </a:xfrm>
          <a:prstGeom prst="chevron">
            <a:avLst/>
          </a:prstGeom>
          <a:solidFill>
            <a:schemeClr val="accent5">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bg1"/>
                </a:solidFill>
                <a:latin typeface="メイリオ"/>
                <a:ea typeface="メイリオ"/>
                <a:cs typeface="メイリオ"/>
              </a:rPr>
              <a:t>要求</a:t>
            </a:r>
            <a:endParaRPr kumimoji="1" lang="ja-JP" altLang="en-US" dirty="0">
              <a:solidFill>
                <a:schemeClr val="bg1"/>
              </a:solidFill>
              <a:latin typeface="メイリオ"/>
              <a:ea typeface="メイリオ"/>
              <a:cs typeface="メイリオ"/>
            </a:endParaRPr>
          </a:p>
        </p:txBody>
      </p:sp>
      <p:sp>
        <p:nvSpPr>
          <p:cNvPr id="68" name="山形 67"/>
          <p:cNvSpPr/>
          <p:nvPr/>
        </p:nvSpPr>
        <p:spPr>
          <a:xfrm>
            <a:off x="2535702" y="1991533"/>
            <a:ext cx="1218709" cy="421000"/>
          </a:xfrm>
          <a:prstGeom prst="chevron">
            <a:avLst/>
          </a:prstGeom>
          <a:solidFill>
            <a:schemeClr val="accent3">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設計</a:t>
            </a:r>
            <a:endParaRPr kumimoji="1" lang="ja-JP" altLang="en-US" dirty="0">
              <a:solidFill>
                <a:schemeClr val="bg1"/>
              </a:solidFill>
              <a:latin typeface="メイリオ"/>
              <a:ea typeface="メイリオ"/>
              <a:cs typeface="メイリオ"/>
            </a:endParaRPr>
          </a:p>
        </p:txBody>
      </p:sp>
      <p:sp>
        <p:nvSpPr>
          <p:cNvPr id="69" name="山形 68"/>
          <p:cNvSpPr/>
          <p:nvPr/>
        </p:nvSpPr>
        <p:spPr>
          <a:xfrm>
            <a:off x="3687830" y="1986214"/>
            <a:ext cx="1218709" cy="421000"/>
          </a:xfrm>
          <a:prstGeom prst="chevron">
            <a:avLst/>
          </a:prstGeom>
          <a:solidFill>
            <a:schemeClr val="accent3">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開発</a:t>
            </a:r>
            <a:endParaRPr kumimoji="1" lang="ja-JP" altLang="en-US" dirty="0">
              <a:solidFill>
                <a:schemeClr val="bg1"/>
              </a:solidFill>
              <a:latin typeface="メイリオ"/>
              <a:ea typeface="メイリオ"/>
              <a:cs typeface="メイリオ"/>
            </a:endParaRPr>
          </a:p>
        </p:txBody>
      </p:sp>
      <p:sp>
        <p:nvSpPr>
          <p:cNvPr id="74" name="テキスト ボックス 73"/>
          <p:cNvSpPr txBox="1"/>
          <p:nvPr/>
        </p:nvSpPr>
        <p:spPr>
          <a:xfrm>
            <a:off x="464737" y="1011272"/>
            <a:ext cx="789699" cy="369332"/>
          </a:xfrm>
          <a:prstGeom prst="rect">
            <a:avLst/>
          </a:prstGeom>
          <a:noFill/>
        </p:spPr>
        <p:txBody>
          <a:bodyPr wrap="none" rtlCol="0">
            <a:spAutoFit/>
          </a:bodyPr>
          <a:lstStyle/>
          <a:p>
            <a:r>
              <a:rPr kumimoji="1" lang="ja-JP" altLang="en-US" dirty="0" smtClean="0">
                <a:solidFill>
                  <a:srgbClr val="3366FF"/>
                </a:solidFill>
                <a:latin typeface="メイリオ"/>
                <a:ea typeface="メイリオ"/>
                <a:cs typeface="メイリオ"/>
              </a:rPr>
              <a:t>反復</a:t>
            </a:r>
            <a:r>
              <a:rPr kumimoji="1" lang="en-US" altLang="ja-JP" dirty="0" smtClean="0">
                <a:solidFill>
                  <a:srgbClr val="3366FF"/>
                </a:solidFill>
                <a:latin typeface="メイリオ"/>
                <a:ea typeface="メイリオ"/>
                <a:cs typeface="メイリオ"/>
              </a:rPr>
              <a:t>1</a:t>
            </a:r>
            <a:endParaRPr kumimoji="1" lang="ja-JP" altLang="en-US" dirty="0">
              <a:solidFill>
                <a:srgbClr val="3366FF"/>
              </a:solidFill>
              <a:latin typeface="メイリオ"/>
              <a:ea typeface="メイリオ"/>
              <a:cs typeface="メイリオ"/>
            </a:endParaRPr>
          </a:p>
        </p:txBody>
      </p:sp>
      <p:sp>
        <p:nvSpPr>
          <p:cNvPr id="75" name="テキスト ボックス 74"/>
          <p:cNvSpPr txBox="1"/>
          <p:nvPr/>
        </p:nvSpPr>
        <p:spPr>
          <a:xfrm>
            <a:off x="464737" y="1503660"/>
            <a:ext cx="789699" cy="369332"/>
          </a:xfrm>
          <a:prstGeom prst="rect">
            <a:avLst/>
          </a:prstGeom>
          <a:noFill/>
        </p:spPr>
        <p:txBody>
          <a:bodyPr wrap="none" rtlCol="0">
            <a:spAutoFit/>
          </a:bodyPr>
          <a:lstStyle/>
          <a:p>
            <a:r>
              <a:rPr kumimoji="1" lang="ja-JP" altLang="en-US" dirty="0" smtClean="0">
                <a:solidFill>
                  <a:srgbClr val="3366FF"/>
                </a:solidFill>
                <a:latin typeface="メイリオ"/>
                <a:ea typeface="メイリオ"/>
                <a:cs typeface="メイリオ"/>
              </a:rPr>
              <a:t>反復</a:t>
            </a:r>
            <a:r>
              <a:rPr kumimoji="1" lang="en-US" altLang="ja-JP" dirty="0" smtClean="0">
                <a:solidFill>
                  <a:srgbClr val="3366FF"/>
                </a:solidFill>
                <a:latin typeface="メイリオ"/>
                <a:ea typeface="メイリオ"/>
                <a:cs typeface="メイリオ"/>
              </a:rPr>
              <a:t>2</a:t>
            </a:r>
            <a:endParaRPr kumimoji="1" lang="ja-JP" altLang="en-US" dirty="0">
              <a:solidFill>
                <a:srgbClr val="3366FF"/>
              </a:solidFill>
              <a:latin typeface="メイリオ"/>
              <a:ea typeface="メイリオ"/>
              <a:cs typeface="メイリオ"/>
            </a:endParaRPr>
          </a:p>
        </p:txBody>
      </p:sp>
      <p:sp>
        <p:nvSpPr>
          <p:cNvPr id="76" name="テキスト ボックス 75"/>
          <p:cNvSpPr txBox="1"/>
          <p:nvPr/>
        </p:nvSpPr>
        <p:spPr>
          <a:xfrm>
            <a:off x="464737" y="2008636"/>
            <a:ext cx="789699" cy="369332"/>
          </a:xfrm>
          <a:prstGeom prst="rect">
            <a:avLst/>
          </a:prstGeom>
          <a:noFill/>
        </p:spPr>
        <p:txBody>
          <a:bodyPr wrap="none" rtlCol="0">
            <a:spAutoFit/>
          </a:bodyPr>
          <a:lstStyle/>
          <a:p>
            <a:r>
              <a:rPr kumimoji="1" lang="ja-JP" altLang="en-US" dirty="0" smtClean="0">
                <a:solidFill>
                  <a:srgbClr val="3366FF"/>
                </a:solidFill>
                <a:latin typeface="メイリオ"/>
                <a:ea typeface="メイリオ"/>
                <a:cs typeface="メイリオ"/>
              </a:rPr>
              <a:t>反復</a:t>
            </a:r>
            <a:r>
              <a:rPr kumimoji="1" lang="en-US" altLang="ja-JP" dirty="0" smtClean="0">
                <a:solidFill>
                  <a:srgbClr val="3366FF"/>
                </a:solidFill>
                <a:latin typeface="メイリオ"/>
                <a:ea typeface="メイリオ"/>
                <a:cs typeface="メイリオ"/>
              </a:rPr>
              <a:t>3</a:t>
            </a:r>
            <a:endParaRPr kumimoji="1" lang="ja-JP" altLang="en-US" dirty="0">
              <a:solidFill>
                <a:srgbClr val="3366FF"/>
              </a:solidFill>
              <a:latin typeface="メイリオ"/>
              <a:ea typeface="メイリオ"/>
              <a:cs typeface="メイリオ"/>
            </a:endParaRPr>
          </a:p>
        </p:txBody>
      </p:sp>
      <p:sp>
        <p:nvSpPr>
          <p:cNvPr id="77" name="曲折矢印 76"/>
          <p:cNvSpPr/>
          <p:nvPr/>
        </p:nvSpPr>
        <p:spPr>
          <a:xfrm rot="10800000" flipH="1">
            <a:off x="4151737" y="2474949"/>
            <a:ext cx="613443" cy="654422"/>
          </a:xfrm>
          <a:prstGeom prst="bentArrow">
            <a:avLst>
              <a:gd name="adj1" fmla="val 42171"/>
              <a:gd name="adj2" fmla="val 35606"/>
              <a:gd name="adj3" fmla="val 25000"/>
              <a:gd name="adj4" fmla="val 43750"/>
            </a:avLst>
          </a:prstGeom>
          <a:solidFill>
            <a:schemeClr val="accent3">
              <a:lumMod val="5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78" name="テキスト ボックス 77"/>
          <p:cNvSpPr txBox="1"/>
          <p:nvPr/>
        </p:nvSpPr>
        <p:spPr>
          <a:xfrm>
            <a:off x="5087914" y="1424427"/>
            <a:ext cx="3806013" cy="584776"/>
          </a:xfrm>
          <a:prstGeom prst="rect">
            <a:avLst/>
          </a:prstGeom>
          <a:noFill/>
        </p:spPr>
        <p:txBody>
          <a:bodyPr wrap="square" rtlCol="0">
            <a:spAutoFit/>
          </a:bodyPr>
          <a:lstStyle/>
          <a:p>
            <a:r>
              <a:rPr kumimoji="1" lang="ja-JP" altLang="en-US" sz="1600" dirty="0" smtClean="0">
                <a:solidFill>
                  <a:srgbClr val="FF0000"/>
                </a:solidFill>
                <a:latin typeface="メイリオ"/>
                <a:ea typeface="メイリオ"/>
                <a:cs typeface="メイリオ"/>
              </a:rPr>
              <a:t>開発と運用の同期化ができなければ、</a:t>
            </a:r>
            <a:endParaRPr kumimoji="1" lang="en-US" altLang="ja-JP" sz="1600" dirty="0" smtClean="0">
              <a:solidFill>
                <a:srgbClr val="FF0000"/>
              </a:solidFill>
              <a:latin typeface="メイリオ"/>
              <a:ea typeface="メイリオ"/>
              <a:cs typeface="メイリオ"/>
            </a:endParaRPr>
          </a:p>
          <a:p>
            <a:r>
              <a:rPr lang="ja-JP" altLang="en-US" sz="1600" dirty="0" smtClean="0">
                <a:solidFill>
                  <a:srgbClr val="FF0000"/>
                </a:solidFill>
                <a:latin typeface="メイリオ"/>
                <a:ea typeface="メイリオ"/>
                <a:cs typeface="メイリオ"/>
              </a:rPr>
              <a:t>ビジネス・スピードに追従できない</a:t>
            </a:r>
            <a:endParaRPr kumimoji="1" lang="ja-JP" altLang="en-US" sz="1600" dirty="0">
              <a:solidFill>
                <a:srgbClr val="FF0000"/>
              </a:solidFill>
              <a:latin typeface="メイリオ"/>
              <a:ea typeface="メイリオ"/>
              <a:cs typeface="メイリオ"/>
            </a:endParaRPr>
          </a:p>
        </p:txBody>
      </p:sp>
      <p:sp>
        <p:nvSpPr>
          <p:cNvPr id="81" name="山形 80"/>
          <p:cNvSpPr/>
          <p:nvPr/>
        </p:nvSpPr>
        <p:spPr>
          <a:xfrm>
            <a:off x="4765255" y="2617008"/>
            <a:ext cx="1358762" cy="648072"/>
          </a:xfrm>
          <a:prstGeom prst="chevron">
            <a:avLst/>
          </a:prstGeom>
          <a:solidFill>
            <a:schemeClr val="accent2">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移行</a:t>
            </a:r>
            <a:endParaRPr kumimoji="1" lang="ja-JP" altLang="en-US" dirty="0">
              <a:solidFill>
                <a:schemeClr val="bg1"/>
              </a:solidFill>
              <a:latin typeface="メイリオ"/>
              <a:ea typeface="メイリオ"/>
              <a:cs typeface="メイリオ"/>
            </a:endParaRPr>
          </a:p>
        </p:txBody>
      </p:sp>
      <p:sp>
        <p:nvSpPr>
          <p:cNvPr id="82" name="山形 81"/>
          <p:cNvSpPr/>
          <p:nvPr/>
        </p:nvSpPr>
        <p:spPr>
          <a:xfrm>
            <a:off x="5917383" y="2622327"/>
            <a:ext cx="1358762" cy="648072"/>
          </a:xfrm>
          <a:prstGeom prst="chevron">
            <a:avLst/>
          </a:prstGeom>
          <a:solidFill>
            <a:schemeClr val="accent2">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稼働</a:t>
            </a:r>
            <a:endParaRPr kumimoji="1" lang="ja-JP" altLang="en-US" dirty="0">
              <a:solidFill>
                <a:schemeClr val="bg1"/>
              </a:solidFill>
              <a:latin typeface="メイリオ"/>
              <a:ea typeface="メイリオ"/>
              <a:cs typeface="メイリオ"/>
            </a:endParaRPr>
          </a:p>
        </p:txBody>
      </p:sp>
      <p:sp>
        <p:nvSpPr>
          <p:cNvPr id="83" name="山形 82"/>
          <p:cNvSpPr/>
          <p:nvPr/>
        </p:nvSpPr>
        <p:spPr>
          <a:xfrm>
            <a:off x="7069511" y="2622327"/>
            <a:ext cx="1358762" cy="648072"/>
          </a:xfrm>
          <a:prstGeom prst="chevron">
            <a:avLst/>
          </a:prstGeom>
          <a:solidFill>
            <a:schemeClr val="accent2">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運用</a:t>
            </a:r>
            <a:endParaRPr kumimoji="1" lang="ja-JP" altLang="en-US" dirty="0">
              <a:solidFill>
                <a:schemeClr val="bg1"/>
              </a:solidFill>
              <a:latin typeface="メイリオ"/>
              <a:ea typeface="メイリオ"/>
              <a:cs typeface="メイリオ"/>
            </a:endParaRPr>
          </a:p>
        </p:txBody>
      </p:sp>
      <p:grpSp>
        <p:nvGrpSpPr>
          <p:cNvPr id="88" name="図形グループ 87"/>
          <p:cNvGrpSpPr/>
          <p:nvPr/>
        </p:nvGrpSpPr>
        <p:grpSpPr>
          <a:xfrm>
            <a:off x="307117" y="2656233"/>
            <a:ext cx="8586811" cy="3897487"/>
            <a:chOff x="307117" y="2656233"/>
            <a:chExt cx="8586811" cy="3897487"/>
          </a:xfrm>
        </p:grpSpPr>
        <p:grpSp>
          <p:nvGrpSpPr>
            <p:cNvPr id="86" name="図形グループ 85"/>
            <p:cNvGrpSpPr/>
            <p:nvPr/>
          </p:nvGrpSpPr>
          <p:grpSpPr>
            <a:xfrm>
              <a:off x="307117" y="2656233"/>
              <a:ext cx="8586811" cy="3897487"/>
              <a:chOff x="307117" y="2656233"/>
              <a:chExt cx="8586811" cy="3897487"/>
            </a:xfrm>
          </p:grpSpPr>
          <p:sp>
            <p:nvSpPr>
              <p:cNvPr id="79" name="正方形/長方形 78"/>
              <p:cNvSpPr/>
              <p:nvPr/>
            </p:nvSpPr>
            <p:spPr>
              <a:xfrm>
                <a:off x="307117" y="3696135"/>
                <a:ext cx="8586811" cy="2857585"/>
              </a:xfrm>
              <a:prstGeom prst="rect">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nvGrpSpPr>
              <p:cNvPr id="3" name="グループ化 11"/>
              <p:cNvGrpSpPr/>
              <p:nvPr/>
            </p:nvGrpSpPr>
            <p:grpSpPr>
              <a:xfrm>
                <a:off x="487780" y="4280107"/>
                <a:ext cx="8271188" cy="653391"/>
                <a:chOff x="333260" y="2576669"/>
                <a:chExt cx="8271188" cy="653391"/>
              </a:xfrm>
            </p:grpSpPr>
            <p:sp>
              <p:nvSpPr>
                <p:cNvPr id="4" name="ホームベース 3"/>
                <p:cNvSpPr/>
                <p:nvPr/>
              </p:nvSpPr>
              <p:spPr>
                <a:xfrm>
                  <a:off x="333260" y="2576669"/>
                  <a:ext cx="1072707" cy="648072"/>
                </a:xfrm>
                <a:prstGeom prst="homePlate">
                  <a:avLst/>
                </a:prstGeom>
                <a:solidFill>
                  <a:schemeClr val="accent5">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bg1"/>
                      </a:solidFill>
                      <a:latin typeface="メイリオ"/>
                      <a:ea typeface="メイリオ"/>
                      <a:cs typeface="メイリオ"/>
                    </a:rPr>
                    <a:t>企画</a:t>
                  </a:r>
                  <a:endParaRPr kumimoji="1" lang="ja-JP" altLang="en-US" dirty="0">
                    <a:solidFill>
                      <a:schemeClr val="bg1"/>
                    </a:solidFill>
                    <a:latin typeface="メイリオ"/>
                    <a:ea typeface="メイリオ"/>
                    <a:cs typeface="メイリオ"/>
                  </a:endParaRPr>
                </a:p>
              </p:txBody>
            </p:sp>
            <p:sp>
              <p:nvSpPr>
                <p:cNvPr id="5" name="山形 4"/>
                <p:cNvSpPr/>
                <p:nvPr/>
              </p:nvSpPr>
              <p:spPr>
                <a:xfrm>
                  <a:off x="1198457" y="2576669"/>
                  <a:ext cx="1358762" cy="648072"/>
                </a:xfrm>
                <a:prstGeom prst="chevron">
                  <a:avLst/>
                </a:prstGeom>
                <a:solidFill>
                  <a:schemeClr val="accent5">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solidFill>
                        <a:schemeClr val="bg1"/>
                      </a:solidFill>
                      <a:latin typeface="メイリオ"/>
                      <a:ea typeface="メイリオ"/>
                      <a:cs typeface="メイリオ"/>
                    </a:rPr>
                    <a:t>要求</a:t>
                  </a:r>
                  <a:endParaRPr kumimoji="1" lang="ja-JP" altLang="en-US" dirty="0">
                    <a:solidFill>
                      <a:schemeClr val="bg1"/>
                    </a:solidFill>
                    <a:latin typeface="メイリオ"/>
                    <a:ea typeface="メイリオ"/>
                    <a:cs typeface="メイリオ"/>
                  </a:endParaRPr>
                </a:p>
              </p:txBody>
            </p:sp>
            <p:sp>
              <p:nvSpPr>
                <p:cNvPr id="6" name="山形 5"/>
                <p:cNvSpPr/>
                <p:nvPr/>
              </p:nvSpPr>
              <p:spPr>
                <a:xfrm>
                  <a:off x="2306479" y="2581988"/>
                  <a:ext cx="1358762" cy="648072"/>
                </a:xfrm>
                <a:prstGeom prst="chevron">
                  <a:avLst/>
                </a:prstGeom>
                <a:solidFill>
                  <a:schemeClr val="accent3">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設計</a:t>
                  </a:r>
                  <a:endParaRPr kumimoji="1" lang="ja-JP" altLang="en-US" dirty="0">
                    <a:solidFill>
                      <a:schemeClr val="bg1"/>
                    </a:solidFill>
                    <a:latin typeface="メイリオ"/>
                    <a:ea typeface="メイリオ"/>
                    <a:cs typeface="メイリオ"/>
                  </a:endParaRPr>
                </a:p>
              </p:txBody>
            </p:sp>
            <p:sp>
              <p:nvSpPr>
                <p:cNvPr id="7" name="山形 6"/>
                <p:cNvSpPr/>
                <p:nvPr/>
              </p:nvSpPr>
              <p:spPr>
                <a:xfrm>
                  <a:off x="3458607" y="2576669"/>
                  <a:ext cx="1358762" cy="648072"/>
                </a:xfrm>
                <a:prstGeom prst="chevron">
                  <a:avLst/>
                </a:prstGeom>
                <a:solidFill>
                  <a:schemeClr val="accent3">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開発</a:t>
                  </a:r>
                  <a:endParaRPr kumimoji="1" lang="ja-JP" altLang="en-US" dirty="0">
                    <a:solidFill>
                      <a:schemeClr val="bg1"/>
                    </a:solidFill>
                    <a:latin typeface="メイリオ"/>
                    <a:ea typeface="メイリオ"/>
                    <a:cs typeface="メイリオ"/>
                  </a:endParaRPr>
                </a:p>
              </p:txBody>
            </p:sp>
            <p:sp>
              <p:nvSpPr>
                <p:cNvPr id="8" name="山形 7"/>
                <p:cNvSpPr/>
                <p:nvPr/>
              </p:nvSpPr>
              <p:spPr>
                <a:xfrm>
                  <a:off x="4610735" y="2576669"/>
                  <a:ext cx="1358762" cy="648072"/>
                </a:xfrm>
                <a:prstGeom prst="chevron">
                  <a:avLst/>
                </a:prstGeom>
                <a:solidFill>
                  <a:schemeClr val="accent2">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移行</a:t>
                  </a:r>
                  <a:endParaRPr kumimoji="1" lang="ja-JP" altLang="en-US" dirty="0">
                    <a:solidFill>
                      <a:schemeClr val="bg1"/>
                    </a:solidFill>
                    <a:latin typeface="メイリオ"/>
                    <a:ea typeface="メイリオ"/>
                    <a:cs typeface="メイリオ"/>
                  </a:endParaRPr>
                </a:p>
              </p:txBody>
            </p:sp>
            <p:sp>
              <p:nvSpPr>
                <p:cNvPr id="9" name="山形 8"/>
                <p:cNvSpPr/>
                <p:nvPr/>
              </p:nvSpPr>
              <p:spPr>
                <a:xfrm>
                  <a:off x="5762863" y="2581988"/>
                  <a:ext cx="1358762" cy="648072"/>
                </a:xfrm>
                <a:prstGeom prst="chevron">
                  <a:avLst/>
                </a:prstGeom>
                <a:solidFill>
                  <a:schemeClr val="accent2">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稼働</a:t>
                  </a:r>
                  <a:endParaRPr kumimoji="1" lang="ja-JP" altLang="en-US" dirty="0">
                    <a:solidFill>
                      <a:schemeClr val="bg1"/>
                    </a:solidFill>
                    <a:latin typeface="メイリオ"/>
                    <a:ea typeface="メイリオ"/>
                    <a:cs typeface="メイリオ"/>
                  </a:endParaRPr>
                </a:p>
              </p:txBody>
            </p:sp>
            <p:sp>
              <p:nvSpPr>
                <p:cNvPr id="10" name="山形 9"/>
                <p:cNvSpPr/>
                <p:nvPr/>
              </p:nvSpPr>
              <p:spPr>
                <a:xfrm>
                  <a:off x="6914991" y="2581988"/>
                  <a:ext cx="1358762" cy="648072"/>
                </a:xfrm>
                <a:prstGeom prst="chevron">
                  <a:avLst/>
                </a:prstGeom>
                <a:solidFill>
                  <a:schemeClr val="accent2">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solidFill>
                        <a:schemeClr val="bg1"/>
                      </a:solidFill>
                      <a:latin typeface="メイリオ"/>
                      <a:ea typeface="メイリオ"/>
                      <a:cs typeface="メイリオ"/>
                    </a:rPr>
                    <a:t>運用</a:t>
                  </a:r>
                  <a:endParaRPr kumimoji="1" lang="ja-JP" altLang="en-US" dirty="0">
                    <a:solidFill>
                      <a:schemeClr val="bg1"/>
                    </a:solidFill>
                    <a:latin typeface="メイリオ"/>
                    <a:ea typeface="メイリオ"/>
                    <a:cs typeface="メイリオ"/>
                  </a:endParaRPr>
                </a:p>
              </p:txBody>
            </p:sp>
            <p:sp>
              <p:nvSpPr>
                <p:cNvPr id="11" name="角丸四角形 10"/>
                <p:cNvSpPr/>
                <p:nvPr/>
              </p:nvSpPr>
              <p:spPr>
                <a:xfrm>
                  <a:off x="8244408" y="2581988"/>
                  <a:ext cx="360040" cy="648072"/>
                </a:xfrm>
                <a:prstGeom prst="roundRect">
                  <a:avLst>
                    <a:gd name="adj" fmla="val 0"/>
                  </a:avLst>
                </a:prstGeom>
                <a:solidFill>
                  <a:schemeClr val="accent6">
                    <a:lumMod val="5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200" b="1" dirty="0" smtClean="0">
                      <a:solidFill>
                        <a:schemeClr val="bg1"/>
                      </a:solidFill>
                      <a:latin typeface="メイリオ"/>
                      <a:ea typeface="メイリオ"/>
                      <a:cs typeface="メイリオ"/>
                    </a:rPr>
                    <a:t>EOL</a:t>
                  </a:r>
                </a:p>
              </p:txBody>
            </p:sp>
          </p:grpSp>
          <p:sp>
            <p:nvSpPr>
              <p:cNvPr id="12" name="テキスト ボックス 11"/>
              <p:cNvSpPr txBox="1"/>
              <p:nvPr/>
            </p:nvSpPr>
            <p:spPr>
              <a:xfrm>
                <a:off x="457200" y="5641206"/>
                <a:ext cx="7905723" cy="830997"/>
              </a:xfrm>
              <a:prstGeom prst="rect">
                <a:avLst/>
              </a:prstGeom>
              <a:noFill/>
            </p:spPr>
            <p:txBody>
              <a:bodyPr wrap="square" rtlCol="0">
                <a:spAutoFit/>
              </a:bodyPr>
              <a:lstStyle/>
              <a:p>
                <a:pPr marL="285750" indent="-285750">
                  <a:buFont typeface="Wingdings" charset="2"/>
                  <a:buChar char="Ø"/>
                </a:pPr>
                <a:r>
                  <a:rPr lang="ja-JP" altLang="en-US" sz="1600" dirty="0">
                    <a:solidFill>
                      <a:srgbClr val="FF6600"/>
                    </a:solidFill>
                    <a:latin typeface="メイリオ"/>
                    <a:ea typeface="メイリオ"/>
                    <a:cs typeface="メイリオ"/>
                  </a:rPr>
                  <a:t>企画</a:t>
                </a:r>
                <a:r>
                  <a:rPr lang="ja-JP" altLang="en-US" sz="1600" dirty="0" smtClean="0">
                    <a:solidFill>
                      <a:srgbClr val="FF6600"/>
                    </a:solidFill>
                    <a:latin typeface="メイリオ"/>
                    <a:ea typeface="メイリオ"/>
                    <a:cs typeface="メイリオ"/>
                  </a:rPr>
                  <a:t>から</a:t>
                </a:r>
                <a:r>
                  <a:rPr lang="en-US" altLang="ja-JP" sz="1600" dirty="0" smtClean="0">
                    <a:solidFill>
                      <a:srgbClr val="FF6600"/>
                    </a:solidFill>
                    <a:latin typeface="メイリオ"/>
                    <a:ea typeface="メイリオ"/>
                    <a:cs typeface="メイリオ"/>
                  </a:rPr>
                  <a:t>EOL</a:t>
                </a:r>
                <a:r>
                  <a:rPr lang="ja-JP" altLang="en-US" sz="1600" dirty="0" smtClean="0">
                    <a:solidFill>
                      <a:srgbClr val="FF6600"/>
                    </a:solidFill>
                    <a:latin typeface="メイリオ"/>
                    <a:ea typeface="メイリオ"/>
                    <a:cs typeface="メイリオ"/>
                  </a:rPr>
                  <a:t>迄、一貫したプロセスの見える化と管理</a:t>
                </a:r>
                <a:endParaRPr lang="en-US" altLang="ja-JP" sz="1600" dirty="0" smtClean="0">
                  <a:solidFill>
                    <a:srgbClr val="FF6600"/>
                  </a:solidFill>
                  <a:latin typeface="メイリオ"/>
                  <a:ea typeface="メイリオ"/>
                  <a:cs typeface="メイリオ"/>
                </a:endParaRPr>
              </a:p>
              <a:p>
                <a:pPr marL="285750" indent="-285750">
                  <a:buFont typeface="Wingdings" charset="2"/>
                  <a:buChar char="Ø"/>
                </a:pPr>
                <a:r>
                  <a:rPr kumimoji="1" lang="en-US" altLang="ja-JP" sz="1600" dirty="0" smtClean="0">
                    <a:solidFill>
                      <a:srgbClr val="FF6600"/>
                    </a:solidFill>
                    <a:latin typeface="メイリオ"/>
                    <a:ea typeface="メイリオ"/>
                    <a:cs typeface="メイリオ"/>
                  </a:rPr>
                  <a:t>IT</a:t>
                </a:r>
                <a:r>
                  <a:rPr kumimoji="1" lang="ja-JP" altLang="en-US" sz="1600" dirty="0" smtClean="0">
                    <a:solidFill>
                      <a:srgbClr val="FF6600"/>
                    </a:solidFill>
                    <a:latin typeface="メイリオ"/>
                    <a:ea typeface="メイリオ"/>
                    <a:cs typeface="メイリオ"/>
                  </a:rPr>
                  <a:t>サービスを提供する関連</a:t>
                </a:r>
                <a:r>
                  <a:rPr kumimoji="1" lang="ja-JP" altLang="en-US" sz="1600" dirty="0">
                    <a:solidFill>
                      <a:srgbClr val="FF6600"/>
                    </a:solidFill>
                    <a:latin typeface="メイリオ"/>
                    <a:ea typeface="メイリオ"/>
                    <a:cs typeface="メイリオ"/>
                  </a:rPr>
                  <a:t>情報</a:t>
                </a:r>
                <a:r>
                  <a:rPr kumimoji="1" lang="ja-JP" altLang="en-US" sz="1600" dirty="0" smtClean="0">
                    <a:solidFill>
                      <a:srgbClr val="FF6600"/>
                    </a:solidFill>
                    <a:latin typeface="メイリオ"/>
                    <a:ea typeface="メイリオ"/>
                    <a:cs typeface="メイリオ"/>
                  </a:rPr>
                  <a:t>の一元化</a:t>
                </a:r>
                <a:r>
                  <a:rPr lang="ja-JP" altLang="en-US" sz="1600" dirty="0" smtClean="0">
                    <a:solidFill>
                      <a:srgbClr val="FF6600"/>
                    </a:solidFill>
                    <a:latin typeface="メイリオ"/>
                    <a:ea typeface="メイリオ"/>
                    <a:cs typeface="メイリオ"/>
                  </a:rPr>
                  <a:t>（共有化）</a:t>
                </a:r>
                <a:endParaRPr lang="en-US" altLang="ja-JP" sz="1600" dirty="0" smtClean="0">
                  <a:solidFill>
                    <a:srgbClr val="FF6600"/>
                  </a:solidFill>
                  <a:latin typeface="メイリオ"/>
                  <a:ea typeface="メイリオ"/>
                  <a:cs typeface="メイリオ"/>
                </a:endParaRPr>
              </a:p>
              <a:p>
                <a:pPr marL="285750" indent="-285750">
                  <a:buFont typeface="Wingdings" charset="2"/>
                  <a:buChar char="Ø"/>
                </a:pPr>
                <a:r>
                  <a:rPr lang="en-US" altLang="ja-JP" sz="1600" dirty="0" smtClean="0">
                    <a:solidFill>
                      <a:srgbClr val="FF6600"/>
                    </a:solidFill>
                    <a:latin typeface="メイリオ"/>
                    <a:ea typeface="メイリオ"/>
                    <a:cs typeface="メイリオ"/>
                  </a:rPr>
                  <a:t>Build</a:t>
                </a:r>
                <a:r>
                  <a:rPr lang="en-US" altLang="ja-JP" sz="1600" dirty="0">
                    <a:solidFill>
                      <a:srgbClr val="FF6600"/>
                    </a:solidFill>
                    <a:latin typeface="メイリオ"/>
                    <a:ea typeface="メイリオ"/>
                    <a:cs typeface="メイリオ"/>
                  </a:rPr>
                  <a:t>, Test, Deploy</a:t>
                </a:r>
                <a:r>
                  <a:rPr lang="ja-JP" altLang="en-US" sz="1600" dirty="0">
                    <a:solidFill>
                      <a:srgbClr val="FF6600"/>
                    </a:solidFill>
                    <a:latin typeface="メイリオ"/>
                    <a:ea typeface="メイリオ"/>
                    <a:cs typeface="メイリオ"/>
                  </a:rPr>
                  <a:t>の手順化＆自働化の</a:t>
                </a:r>
                <a:r>
                  <a:rPr lang="ja-JP" altLang="en-US" sz="1600" dirty="0" smtClean="0">
                    <a:solidFill>
                      <a:srgbClr val="FF6600"/>
                    </a:solidFill>
                    <a:latin typeface="メイリオ"/>
                    <a:ea typeface="メイリオ"/>
                    <a:cs typeface="メイリオ"/>
                  </a:rPr>
                  <a:t>検討</a:t>
                </a:r>
                <a:endParaRPr kumimoji="1" lang="ja-JP" altLang="en-US" sz="1600" dirty="0">
                  <a:solidFill>
                    <a:srgbClr val="FF6600"/>
                  </a:solidFill>
                  <a:latin typeface="メイリオ"/>
                  <a:ea typeface="メイリオ"/>
                  <a:cs typeface="メイリオ"/>
                </a:endParaRPr>
              </a:p>
            </p:txBody>
          </p:sp>
          <p:sp>
            <p:nvSpPr>
              <p:cNvPr id="14" name="正方形/長方形 13"/>
              <p:cNvSpPr/>
              <p:nvPr/>
            </p:nvSpPr>
            <p:spPr>
              <a:xfrm>
                <a:off x="457200" y="4977743"/>
                <a:ext cx="8436728" cy="646331"/>
              </a:xfrm>
              <a:prstGeom prst="rect">
                <a:avLst/>
              </a:prstGeom>
            </p:spPr>
            <p:txBody>
              <a:bodyPr wrap="square">
                <a:spAutoFit/>
              </a:bodyPr>
              <a:lstStyle/>
              <a:p>
                <a:pPr lvl="0"/>
                <a:r>
                  <a:rPr lang="en-US" altLang="ja-JP" b="1" dirty="0">
                    <a:solidFill>
                      <a:srgbClr val="0000FF"/>
                    </a:solidFill>
                    <a:latin typeface="メイリオ"/>
                    <a:ea typeface="メイリオ"/>
                    <a:cs typeface="メイリオ"/>
                  </a:rPr>
                  <a:t>ALM</a:t>
                </a:r>
                <a:r>
                  <a:rPr lang="ja-JP" altLang="en-US" dirty="0">
                    <a:solidFill>
                      <a:srgbClr val="0000FF"/>
                    </a:solidFill>
                    <a:latin typeface="メイリオ"/>
                    <a:ea typeface="メイリオ"/>
                    <a:cs typeface="メイリオ"/>
                  </a:rPr>
                  <a:t>　</a:t>
                </a:r>
                <a:r>
                  <a:rPr lang="en-US" altLang="ja-JP" dirty="0">
                    <a:solidFill>
                      <a:srgbClr val="0000FF"/>
                    </a:solidFill>
                    <a:latin typeface="メイリオ"/>
                    <a:ea typeface="メイリオ"/>
                    <a:cs typeface="メイリオ"/>
                  </a:rPr>
                  <a:t>(Application Lifecycle Management)</a:t>
                </a:r>
              </a:p>
              <a:p>
                <a:pPr lvl="0"/>
                <a:r>
                  <a:rPr lang="en-US" altLang="ja-JP" b="1" dirty="0">
                    <a:solidFill>
                      <a:srgbClr val="0000FF"/>
                    </a:solidFill>
                    <a:latin typeface="メイリオ"/>
                    <a:ea typeface="メイリオ"/>
                    <a:cs typeface="メイリオ"/>
                  </a:rPr>
                  <a:t>SDPM</a:t>
                </a:r>
                <a:r>
                  <a:rPr lang="ja-JP" altLang="en-US" dirty="0">
                    <a:solidFill>
                      <a:srgbClr val="0000FF"/>
                    </a:solidFill>
                    <a:latin typeface="メイリオ"/>
                    <a:ea typeface="メイリオ"/>
                    <a:cs typeface="メイリオ"/>
                  </a:rPr>
                  <a:t>：</a:t>
                </a:r>
                <a:r>
                  <a:rPr lang="en-US" altLang="ja-JP" dirty="0">
                    <a:solidFill>
                      <a:srgbClr val="0000FF"/>
                    </a:solidFill>
                    <a:latin typeface="メイリオ"/>
                    <a:ea typeface="メイリオ"/>
                    <a:cs typeface="メイリオ"/>
                  </a:rPr>
                  <a:t>Services Delivery Process Management</a:t>
                </a:r>
                <a:r>
                  <a:rPr lang="ja-JP" altLang="en-US" dirty="0">
                    <a:solidFill>
                      <a:srgbClr val="0000FF"/>
                    </a:solidFill>
                    <a:latin typeface="メイリオ"/>
                    <a:ea typeface="メイリオ"/>
                    <a:cs typeface="メイリオ"/>
                  </a:rPr>
                  <a:t>＝</a:t>
                </a:r>
                <a:r>
                  <a:rPr lang="en-US" altLang="ja-JP" dirty="0">
                    <a:solidFill>
                      <a:srgbClr val="0000FF"/>
                    </a:solidFill>
                    <a:latin typeface="メイリオ"/>
                    <a:ea typeface="メイリオ"/>
                    <a:cs typeface="メイリオ"/>
                  </a:rPr>
                  <a:t> </a:t>
                </a:r>
                <a:r>
                  <a:rPr lang="en-US" altLang="ja-JP" b="1" u="sng" dirty="0">
                    <a:solidFill>
                      <a:srgbClr val="FF6600"/>
                    </a:solidFill>
                    <a:latin typeface="メイリオ"/>
                    <a:ea typeface="メイリオ"/>
                    <a:cs typeface="メイリオ"/>
                  </a:rPr>
                  <a:t>Continuous </a:t>
                </a:r>
                <a:r>
                  <a:rPr lang="en-US" altLang="ja-JP" b="1" u="sng" dirty="0" smtClean="0">
                    <a:solidFill>
                      <a:srgbClr val="FF6600"/>
                    </a:solidFill>
                    <a:latin typeface="メイリオ"/>
                    <a:ea typeface="メイリオ"/>
                    <a:cs typeface="メイリオ"/>
                  </a:rPr>
                  <a:t>Delivery</a:t>
                </a:r>
                <a:endParaRPr lang="ja-JP" altLang="en-US" b="1" u="sng" dirty="0">
                  <a:solidFill>
                    <a:srgbClr val="FF6600"/>
                  </a:solidFill>
                  <a:latin typeface="メイリオ"/>
                  <a:ea typeface="メイリオ"/>
                  <a:cs typeface="メイリオ"/>
                </a:endParaRPr>
              </a:p>
            </p:txBody>
          </p:sp>
          <p:sp>
            <p:nvSpPr>
              <p:cNvPr id="23" name="曲折矢印 22"/>
              <p:cNvSpPr/>
              <p:nvPr/>
            </p:nvSpPr>
            <p:spPr>
              <a:xfrm rot="10800000">
                <a:off x="6267775" y="5683454"/>
                <a:ext cx="1276034" cy="693233"/>
              </a:xfrm>
              <a:prstGeom prst="bentArrow">
                <a:avLst>
                  <a:gd name="adj1" fmla="val 42171"/>
                  <a:gd name="adj2" fmla="val 35606"/>
                  <a:gd name="adj3" fmla="val 25000"/>
                  <a:gd name="adj4" fmla="val 43750"/>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84" name="テキスト ボックス 83"/>
              <p:cNvSpPr txBox="1"/>
              <p:nvPr/>
            </p:nvSpPr>
            <p:spPr>
              <a:xfrm>
                <a:off x="1633342" y="3717928"/>
                <a:ext cx="5952922" cy="461665"/>
              </a:xfrm>
              <a:prstGeom prst="rect">
                <a:avLst/>
              </a:prstGeom>
              <a:noFill/>
            </p:spPr>
            <p:txBody>
              <a:bodyPr wrap="none" rtlCol="0">
                <a:spAutoFit/>
              </a:bodyPr>
              <a:lstStyle/>
              <a:p>
                <a:pPr algn="ctr"/>
                <a:r>
                  <a:rPr kumimoji="1" lang="en-US" altLang="ja-JP" sz="2400" b="1" dirty="0" err="1" smtClean="0">
                    <a:solidFill>
                      <a:srgbClr val="0000FF"/>
                    </a:solidFill>
                    <a:latin typeface="メイリオ"/>
                    <a:ea typeface="メイリオ"/>
                    <a:cs typeface="メイリオ"/>
                  </a:rPr>
                  <a:t>DevOps</a:t>
                </a:r>
                <a:r>
                  <a:rPr kumimoji="1" lang="ja-JP" altLang="en-US" sz="2400" dirty="0" smtClean="0">
                    <a:solidFill>
                      <a:srgbClr val="0000FF"/>
                    </a:solidFill>
                    <a:latin typeface="メイリオ"/>
                    <a:ea typeface="メイリオ"/>
                    <a:cs typeface="メイリオ"/>
                  </a:rPr>
                  <a:t>（</a:t>
                </a:r>
                <a:r>
                  <a:rPr kumimoji="1" lang="en-US" altLang="ja-JP" sz="2400" dirty="0" smtClean="0">
                    <a:solidFill>
                      <a:srgbClr val="0000FF"/>
                    </a:solidFill>
                    <a:latin typeface="メイリオ"/>
                    <a:ea typeface="メイリオ"/>
                    <a:cs typeface="メイリオ"/>
                  </a:rPr>
                  <a:t>Development + Operation</a:t>
                </a:r>
                <a:r>
                  <a:rPr kumimoji="1" lang="ja-JP" altLang="en-US" sz="2400" dirty="0" smtClean="0">
                    <a:solidFill>
                      <a:srgbClr val="0000FF"/>
                    </a:solidFill>
                    <a:latin typeface="メイリオ"/>
                    <a:ea typeface="メイリオ"/>
                    <a:cs typeface="メイリオ"/>
                  </a:rPr>
                  <a:t>）</a:t>
                </a:r>
                <a:endParaRPr kumimoji="1" lang="ja-JP" altLang="en-US" sz="2400" dirty="0">
                  <a:solidFill>
                    <a:srgbClr val="0000FF"/>
                  </a:solidFill>
                  <a:latin typeface="メイリオ"/>
                  <a:ea typeface="メイリオ"/>
                  <a:cs typeface="メイリオ"/>
                </a:endParaRPr>
              </a:p>
            </p:txBody>
          </p:sp>
          <p:sp>
            <p:nvSpPr>
              <p:cNvPr id="85" name="下矢印 84"/>
              <p:cNvSpPr/>
              <p:nvPr/>
            </p:nvSpPr>
            <p:spPr>
              <a:xfrm>
                <a:off x="2264779" y="2656233"/>
                <a:ext cx="1489632" cy="952528"/>
              </a:xfrm>
              <a:prstGeom prst="downArrow">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sp>
          <p:nvSpPr>
            <p:cNvPr id="87" name="テキスト ボックス 86"/>
            <p:cNvSpPr txBox="1"/>
            <p:nvPr/>
          </p:nvSpPr>
          <p:spPr>
            <a:xfrm>
              <a:off x="7650972" y="5901407"/>
              <a:ext cx="1107996" cy="369332"/>
            </a:xfrm>
            <a:prstGeom prst="rect">
              <a:avLst/>
            </a:prstGeom>
            <a:noFill/>
          </p:spPr>
          <p:txBody>
            <a:bodyPr wrap="none" rtlCol="0">
              <a:spAutoFit/>
            </a:bodyPr>
            <a:lstStyle/>
            <a:p>
              <a:r>
                <a:rPr lang="ja-JP" altLang="en-US" b="1" dirty="0" smtClean="0">
                  <a:solidFill>
                    <a:srgbClr val="FF6600"/>
                  </a:solidFill>
                  <a:latin typeface="メイリオ"/>
                  <a:ea typeface="メイリオ"/>
                  <a:cs typeface="メイリオ"/>
                </a:rPr>
                <a:t>一個流し</a:t>
              </a:r>
              <a:endParaRPr kumimoji="1" lang="ja-JP" altLang="en-US" b="1" dirty="0">
                <a:solidFill>
                  <a:srgbClr val="FF6600"/>
                </a:solidFill>
                <a:latin typeface="メイリオ"/>
                <a:ea typeface="メイリオ"/>
                <a:cs typeface="メイリオ"/>
              </a:endParaRPr>
            </a:p>
          </p:txBody>
        </p:sp>
      </p:grpSp>
    </p:spTree>
    <p:extLst>
      <p:ext uri="{BB962C8B-B14F-4D97-AF65-F5344CB8AC3E}">
        <p14:creationId xmlns:p14="http://schemas.microsoft.com/office/powerpoint/2010/main" val="193778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up)">
                                      <p:cBhvr>
                                        <p:cTn id="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フリーフォーム 38"/>
          <p:cNvSpPr/>
          <p:nvPr/>
        </p:nvSpPr>
        <p:spPr>
          <a:xfrm>
            <a:off x="2610642" y="1178258"/>
            <a:ext cx="3975106" cy="2349198"/>
          </a:xfrm>
          <a:custGeom>
            <a:avLst/>
            <a:gdLst>
              <a:gd name="connsiteX0" fmla="*/ 0 w 3996632"/>
              <a:gd name="connsiteY0" fmla="*/ 0 h 2073724"/>
              <a:gd name="connsiteX1" fmla="*/ 3982281 w 3996632"/>
              <a:gd name="connsiteY1" fmla="*/ 7175 h 2073724"/>
              <a:gd name="connsiteX2" fmla="*/ 3996632 w 3996632"/>
              <a:gd name="connsiteY2" fmla="*/ 983046 h 2073724"/>
              <a:gd name="connsiteX3" fmla="*/ 21526 w 3996632"/>
              <a:gd name="connsiteY3" fmla="*/ 2073724 h 2073724"/>
              <a:gd name="connsiteX4" fmla="*/ 0 w 3996632"/>
              <a:gd name="connsiteY4" fmla="*/ 0 h 2073724"/>
              <a:gd name="connsiteX0" fmla="*/ 0 w 3989457"/>
              <a:gd name="connsiteY0" fmla="*/ 0 h 2073724"/>
              <a:gd name="connsiteX1" fmla="*/ 3982281 w 3989457"/>
              <a:gd name="connsiteY1" fmla="*/ 7175 h 2073724"/>
              <a:gd name="connsiteX2" fmla="*/ 3989457 w 3989457"/>
              <a:gd name="connsiteY2" fmla="*/ 1090353 h 2073724"/>
              <a:gd name="connsiteX3" fmla="*/ 21526 w 3989457"/>
              <a:gd name="connsiteY3" fmla="*/ 2073724 h 2073724"/>
              <a:gd name="connsiteX4" fmla="*/ 0 w 3989457"/>
              <a:gd name="connsiteY4" fmla="*/ 0 h 2073724"/>
              <a:gd name="connsiteX0" fmla="*/ 0 w 3975106"/>
              <a:gd name="connsiteY0" fmla="*/ 5449 h 2066549"/>
              <a:gd name="connsiteX1" fmla="*/ 3967930 w 3975106"/>
              <a:gd name="connsiteY1" fmla="*/ 0 h 2066549"/>
              <a:gd name="connsiteX2" fmla="*/ 3975106 w 3975106"/>
              <a:gd name="connsiteY2" fmla="*/ 1083178 h 2066549"/>
              <a:gd name="connsiteX3" fmla="*/ 7175 w 3975106"/>
              <a:gd name="connsiteY3" fmla="*/ 2066549 h 2066549"/>
              <a:gd name="connsiteX4" fmla="*/ 0 w 3975106"/>
              <a:gd name="connsiteY4" fmla="*/ 5449 h 2066549"/>
              <a:gd name="connsiteX0" fmla="*/ 0 w 3975106"/>
              <a:gd name="connsiteY0" fmla="*/ 5449 h 2066549"/>
              <a:gd name="connsiteX1" fmla="*/ 3967930 w 3975106"/>
              <a:gd name="connsiteY1" fmla="*/ 0 h 2066549"/>
              <a:gd name="connsiteX2" fmla="*/ 3975106 w 3975106"/>
              <a:gd name="connsiteY2" fmla="*/ 1083178 h 2066549"/>
              <a:gd name="connsiteX3" fmla="*/ 7175 w 3975106"/>
              <a:gd name="connsiteY3" fmla="*/ 2066549 h 2066549"/>
              <a:gd name="connsiteX4" fmla="*/ 0 w 3975106"/>
              <a:gd name="connsiteY4" fmla="*/ 5449 h 2066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75106" h="2066549">
                <a:moveTo>
                  <a:pt x="0" y="5449"/>
                </a:moveTo>
                <a:lnTo>
                  <a:pt x="3967930" y="0"/>
                </a:lnTo>
                <a:lnTo>
                  <a:pt x="3975106" y="1083178"/>
                </a:lnTo>
                <a:lnTo>
                  <a:pt x="7175" y="2066549"/>
                </a:lnTo>
                <a:cubicBezTo>
                  <a:pt x="4783" y="1379516"/>
                  <a:pt x="2392" y="692482"/>
                  <a:pt x="0" y="5449"/>
                </a:cubicBezTo>
                <a:close/>
              </a:path>
            </a:pathLst>
          </a:custGeom>
          <a:gradFill flip="none" rotWithShape="1">
            <a:gsLst>
              <a:gs pos="24000">
                <a:schemeClr val="accent6">
                  <a:lumMod val="75000"/>
                </a:schemeClr>
              </a:gs>
              <a:gs pos="100000">
                <a:schemeClr val="accent3">
                  <a:lumMod val="75000"/>
                </a:schemeClr>
              </a:gs>
            </a:gsLst>
            <a:path path="circle">
              <a:fillToRect l="100000" t="100000"/>
            </a:path>
            <a:tileRect r="-100000" b="-100000"/>
          </a:gra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8" name="正方形/長方形 37"/>
          <p:cNvSpPr/>
          <p:nvPr/>
        </p:nvSpPr>
        <p:spPr>
          <a:xfrm>
            <a:off x="464375" y="1170102"/>
            <a:ext cx="2148528" cy="2357354"/>
          </a:xfrm>
          <a:prstGeom prst="rect">
            <a:avLst/>
          </a:prstGeom>
          <a:solidFill>
            <a:srgbClr val="FFFBD2"/>
          </a:solidFill>
          <a:ln>
            <a:solidFill>
              <a:srgbClr val="008000"/>
            </a:solidFill>
            <a:prstDash val="sys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36" name="正方形/長方形 35"/>
          <p:cNvSpPr/>
          <p:nvPr/>
        </p:nvSpPr>
        <p:spPr>
          <a:xfrm>
            <a:off x="6569649" y="1170102"/>
            <a:ext cx="2148528" cy="1256294"/>
          </a:xfrm>
          <a:prstGeom prst="rect">
            <a:avLst/>
          </a:prstGeom>
          <a:solidFill>
            <a:schemeClr val="accent6">
              <a:lumMod val="20000"/>
              <a:lumOff val="80000"/>
            </a:schemeClr>
          </a:solidFill>
          <a:ln>
            <a:solidFill>
              <a:schemeClr val="accent6">
                <a:lumMod val="50000"/>
              </a:schemeClr>
            </a:solidFill>
            <a:prstDash val="sys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45" name="タイトル 44"/>
          <p:cNvSpPr>
            <a:spLocks noGrp="1"/>
          </p:cNvSpPr>
          <p:nvPr>
            <p:ph type="title"/>
          </p:nvPr>
        </p:nvSpPr>
        <p:spPr/>
        <p:txBody>
          <a:bodyPr/>
          <a:lstStyle/>
          <a:p>
            <a:r>
              <a:rPr kumimoji="1" lang="en-US" altLang="ja-JP" dirty="0" err="1" smtClean="0"/>
              <a:t>DevOps</a:t>
            </a:r>
            <a:r>
              <a:rPr kumimoji="1" lang="ja-JP" altLang="en-US" dirty="0" smtClean="0"/>
              <a:t>と</a:t>
            </a:r>
            <a:r>
              <a:rPr lang="ja-JP" altLang="en-US" dirty="0" smtClean="0"/>
              <a:t>コンテナ管理ソフトウエア</a:t>
            </a:r>
            <a:endParaRPr kumimoji="1" lang="ja-JP" altLang="en-US" dirty="0"/>
          </a:p>
        </p:txBody>
      </p:sp>
      <p:sp>
        <p:nvSpPr>
          <p:cNvPr id="2" name="スライド番号プレースホルダー 1"/>
          <p:cNvSpPr>
            <a:spLocks noGrp="1"/>
          </p:cNvSpPr>
          <p:nvPr>
            <p:ph type="sldNum" sz="quarter" idx="12"/>
          </p:nvPr>
        </p:nvSpPr>
        <p:spPr>
          <a:xfrm>
            <a:off x="6932246" y="6608646"/>
            <a:ext cx="2133600" cy="217800"/>
          </a:xfrm>
        </p:spPr>
        <p:txBody>
          <a:bodyPr/>
          <a:lstStyle/>
          <a:p>
            <a:fld id="{8FF8CC5D-A65D-5946-99B5-645367A967AD}" type="slidenum">
              <a:rPr kumimoji="1" lang="ja-JP" altLang="en-US" smtClean="0"/>
              <a:t>9</a:t>
            </a:fld>
            <a:endParaRPr kumimoji="1" lang="ja-JP" altLang="en-US"/>
          </a:p>
        </p:txBody>
      </p:sp>
      <p:sp>
        <p:nvSpPr>
          <p:cNvPr id="24" name="正方形/長方形 23"/>
          <p:cNvSpPr/>
          <p:nvPr/>
        </p:nvSpPr>
        <p:spPr>
          <a:xfrm>
            <a:off x="557618" y="1508193"/>
            <a:ext cx="1953584" cy="413415"/>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rgbClr val="FFFFFF"/>
                </a:solidFill>
                <a:latin typeface="メイリオ"/>
                <a:ea typeface="メイリオ"/>
                <a:cs typeface="メイリオ"/>
              </a:rPr>
              <a:t>アプリケーション</a:t>
            </a:r>
            <a:endParaRPr kumimoji="1" lang="ja-JP" altLang="en-US" sz="1400" dirty="0">
              <a:solidFill>
                <a:srgbClr val="FFFFFF"/>
              </a:solidFill>
              <a:latin typeface="メイリオ"/>
              <a:ea typeface="メイリオ"/>
              <a:cs typeface="メイリオ"/>
            </a:endParaRPr>
          </a:p>
        </p:txBody>
      </p:sp>
      <p:sp>
        <p:nvSpPr>
          <p:cNvPr id="25" name="正方形/長方形 24"/>
          <p:cNvSpPr/>
          <p:nvPr/>
        </p:nvSpPr>
        <p:spPr>
          <a:xfrm>
            <a:off x="557618" y="1947816"/>
            <a:ext cx="1953584" cy="413415"/>
          </a:xfrm>
          <a:prstGeom prst="rect">
            <a:avLst/>
          </a:prstGeom>
          <a:solidFill>
            <a:srgbClr val="0000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開発・実行環境</a:t>
            </a:r>
            <a:endParaRPr kumimoji="1" lang="en-US" altLang="ja-JP" sz="1200" dirty="0" smtClean="0">
              <a:solidFill>
                <a:srgbClr val="FFFFFF"/>
              </a:solidFill>
              <a:latin typeface="メイリオ"/>
              <a:ea typeface="メイリオ"/>
              <a:cs typeface="メイリオ"/>
            </a:endParaRPr>
          </a:p>
          <a:p>
            <a:pPr algn="ctr"/>
            <a:r>
              <a:rPr kumimoji="1" lang="ja-JP" altLang="en-US" sz="1200" dirty="0" smtClean="0">
                <a:solidFill>
                  <a:srgbClr val="FFFFFF"/>
                </a:solidFill>
                <a:latin typeface="メイリオ"/>
                <a:ea typeface="メイリオ"/>
                <a:cs typeface="メイリオ"/>
              </a:rPr>
              <a:t>ミドルウェア</a:t>
            </a:r>
            <a:endParaRPr kumimoji="1" lang="en-US" altLang="ja-JP" sz="1200" dirty="0" smtClean="0">
              <a:solidFill>
                <a:srgbClr val="FFFFFF"/>
              </a:solidFill>
              <a:latin typeface="メイリオ"/>
              <a:ea typeface="メイリオ"/>
              <a:cs typeface="メイリオ"/>
            </a:endParaRPr>
          </a:p>
        </p:txBody>
      </p:sp>
      <p:sp>
        <p:nvSpPr>
          <p:cNvPr id="26" name="正方形/長方形 25"/>
          <p:cNvSpPr/>
          <p:nvPr/>
        </p:nvSpPr>
        <p:spPr>
          <a:xfrm>
            <a:off x="557618" y="2489463"/>
            <a:ext cx="1953584" cy="700438"/>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オペレーティング</a:t>
            </a:r>
            <a:endParaRPr kumimoji="1" lang="en-US" altLang="ja-JP" sz="1200" dirty="0" smtClean="0">
              <a:solidFill>
                <a:srgbClr val="FFFFFF"/>
              </a:solidFill>
              <a:latin typeface="メイリオ"/>
              <a:ea typeface="メイリオ"/>
              <a:cs typeface="メイリオ"/>
            </a:endParaRPr>
          </a:p>
          <a:p>
            <a:pPr algn="ctr"/>
            <a:r>
              <a:rPr kumimoji="1" lang="ja-JP" altLang="en-US" sz="1200" dirty="0" smtClean="0">
                <a:solidFill>
                  <a:srgbClr val="FFFFFF"/>
                </a:solidFill>
                <a:latin typeface="メイリオ"/>
                <a:ea typeface="メイリオ"/>
                <a:cs typeface="メイリオ"/>
              </a:rPr>
              <a:t>システム</a:t>
            </a:r>
            <a:endParaRPr kumimoji="1" lang="ja-JP" altLang="en-US" sz="1200" dirty="0">
              <a:solidFill>
                <a:srgbClr val="FFFFFF"/>
              </a:solidFill>
              <a:latin typeface="メイリオ"/>
              <a:ea typeface="メイリオ"/>
              <a:cs typeface="メイリオ"/>
            </a:endParaRPr>
          </a:p>
        </p:txBody>
      </p:sp>
      <p:sp>
        <p:nvSpPr>
          <p:cNvPr id="27" name="正方形/長方形 26"/>
          <p:cNvSpPr/>
          <p:nvPr/>
        </p:nvSpPr>
        <p:spPr>
          <a:xfrm>
            <a:off x="557618" y="3867152"/>
            <a:ext cx="1953584" cy="487935"/>
          </a:xfrm>
          <a:prstGeom prst="rect">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solidFill>
                  <a:srgbClr val="FFFFFF"/>
                </a:solidFill>
                <a:latin typeface="メイリオ"/>
                <a:ea typeface="メイリオ"/>
                <a:cs typeface="メイリオ"/>
              </a:rPr>
              <a:t>サーバー</a:t>
            </a:r>
            <a:endParaRPr lang="en-US" altLang="ja-JP" sz="1400" dirty="0" smtClean="0">
              <a:solidFill>
                <a:srgbClr val="FFFFFF"/>
              </a:solidFill>
              <a:latin typeface="メイリオ"/>
              <a:ea typeface="メイリオ"/>
              <a:cs typeface="メイリオ"/>
            </a:endParaRPr>
          </a:p>
          <a:p>
            <a:pPr algn="ctr"/>
            <a:r>
              <a:rPr lang="ja-JP" altLang="en-US" sz="1000" dirty="0" smtClean="0">
                <a:solidFill>
                  <a:srgbClr val="FFFFFF"/>
                </a:solidFill>
                <a:latin typeface="メイリオ"/>
                <a:ea typeface="メイリオ"/>
                <a:cs typeface="メイリオ"/>
              </a:rPr>
              <a:t>（</a:t>
            </a:r>
            <a:r>
              <a:rPr kumimoji="1" lang="ja-JP" altLang="en-US" sz="1000" dirty="0" smtClean="0">
                <a:solidFill>
                  <a:srgbClr val="FFFFFF"/>
                </a:solidFill>
                <a:latin typeface="メイリオ"/>
                <a:ea typeface="メイリオ"/>
                <a:cs typeface="メイリオ"/>
              </a:rPr>
              <a:t>ハードウェア）</a:t>
            </a:r>
            <a:endParaRPr kumimoji="1" lang="ja-JP" altLang="en-US" sz="1000" dirty="0">
              <a:solidFill>
                <a:srgbClr val="FFFFFF"/>
              </a:solidFill>
              <a:latin typeface="メイリオ"/>
              <a:ea typeface="メイリオ"/>
              <a:cs typeface="メイリオ"/>
            </a:endParaRPr>
          </a:p>
        </p:txBody>
      </p:sp>
      <p:sp>
        <p:nvSpPr>
          <p:cNvPr id="28" name="正方形/長方形 27"/>
          <p:cNvSpPr/>
          <p:nvPr/>
        </p:nvSpPr>
        <p:spPr>
          <a:xfrm>
            <a:off x="557618" y="3584864"/>
            <a:ext cx="1953584" cy="230282"/>
          </a:xfrm>
          <a:prstGeom prst="rect">
            <a:avLst/>
          </a:prstGeom>
          <a:solidFill>
            <a:schemeClr val="accent3">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仮想化システム</a:t>
            </a:r>
            <a:endParaRPr kumimoji="1" lang="ja-JP" altLang="en-US" sz="1200" dirty="0">
              <a:solidFill>
                <a:srgbClr val="FFFFFF"/>
              </a:solidFill>
              <a:latin typeface="メイリオ"/>
              <a:ea typeface="メイリオ"/>
              <a:cs typeface="メイリオ"/>
            </a:endParaRPr>
          </a:p>
        </p:txBody>
      </p:sp>
      <p:sp>
        <p:nvSpPr>
          <p:cNvPr id="29" name="正方形/長方形 28"/>
          <p:cNvSpPr/>
          <p:nvPr/>
        </p:nvSpPr>
        <p:spPr>
          <a:xfrm>
            <a:off x="6673986" y="1508192"/>
            <a:ext cx="1953584" cy="413415"/>
          </a:xfrm>
          <a:prstGeom prst="rect">
            <a:avLst/>
          </a:prstGeom>
          <a:solidFill>
            <a:srgbClr val="00009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solidFill>
                  <a:srgbClr val="FFFFFF"/>
                </a:solidFill>
                <a:latin typeface="メイリオ"/>
                <a:ea typeface="メイリオ"/>
                <a:cs typeface="メイリオ"/>
              </a:rPr>
              <a:t>アプリケーション</a:t>
            </a:r>
            <a:endParaRPr kumimoji="1" lang="ja-JP" altLang="en-US" sz="1400" dirty="0">
              <a:solidFill>
                <a:srgbClr val="FFFFFF"/>
              </a:solidFill>
              <a:latin typeface="メイリオ"/>
              <a:ea typeface="メイリオ"/>
              <a:cs typeface="メイリオ"/>
            </a:endParaRPr>
          </a:p>
        </p:txBody>
      </p:sp>
      <p:sp>
        <p:nvSpPr>
          <p:cNvPr id="30" name="正方形/長方形 29"/>
          <p:cNvSpPr/>
          <p:nvPr/>
        </p:nvSpPr>
        <p:spPr>
          <a:xfrm>
            <a:off x="6673986" y="1947815"/>
            <a:ext cx="1953584" cy="413415"/>
          </a:xfrm>
          <a:prstGeom prst="rect">
            <a:avLst/>
          </a:prstGeom>
          <a:solidFill>
            <a:srgbClr val="0000F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開発・実行環境</a:t>
            </a:r>
            <a:endParaRPr kumimoji="1" lang="en-US" altLang="ja-JP" sz="1200" dirty="0" smtClean="0">
              <a:solidFill>
                <a:srgbClr val="FFFFFF"/>
              </a:solidFill>
              <a:latin typeface="メイリオ"/>
              <a:ea typeface="メイリオ"/>
              <a:cs typeface="メイリオ"/>
            </a:endParaRPr>
          </a:p>
          <a:p>
            <a:pPr algn="ctr"/>
            <a:r>
              <a:rPr kumimoji="1" lang="ja-JP" altLang="en-US" sz="1200" dirty="0" smtClean="0">
                <a:solidFill>
                  <a:srgbClr val="FFFFFF"/>
                </a:solidFill>
                <a:latin typeface="メイリオ"/>
                <a:ea typeface="メイリオ"/>
                <a:cs typeface="メイリオ"/>
              </a:rPr>
              <a:t>ミドルウェア</a:t>
            </a:r>
            <a:endParaRPr kumimoji="1" lang="en-US" altLang="ja-JP" sz="1200" dirty="0" smtClean="0">
              <a:solidFill>
                <a:srgbClr val="FFFFFF"/>
              </a:solidFill>
              <a:latin typeface="メイリオ"/>
              <a:ea typeface="メイリオ"/>
              <a:cs typeface="メイリオ"/>
            </a:endParaRPr>
          </a:p>
        </p:txBody>
      </p:sp>
      <p:sp>
        <p:nvSpPr>
          <p:cNvPr id="31" name="正方形/長方形 30"/>
          <p:cNvSpPr/>
          <p:nvPr/>
        </p:nvSpPr>
        <p:spPr>
          <a:xfrm>
            <a:off x="6673986" y="2776484"/>
            <a:ext cx="1953584" cy="413415"/>
          </a:xfrm>
          <a:prstGeom prst="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オペレーティング</a:t>
            </a:r>
            <a:endParaRPr kumimoji="1" lang="en-US" altLang="ja-JP" sz="1200" dirty="0" smtClean="0">
              <a:solidFill>
                <a:srgbClr val="FFFFFF"/>
              </a:solidFill>
              <a:latin typeface="メイリオ"/>
              <a:ea typeface="メイリオ"/>
              <a:cs typeface="メイリオ"/>
            </a:endParaRPr>
          </a:p>
          <a:p>
            <a:pPr algn="ctr"/>
            <a:r>
              <a:rPr kumimoji="1" lang="ja-JP" altLang="en-US" sz="1200" dirty="0" smtClean="0">
                <a:solidFill>
                  <a:srgbClr val="FFFFFF"/>
                </a:solidFill>
                <a:latin typeface="メイリオ"/>
                <a:ea typeface="メイリオ"/>
                <a:cs typeface="メイリオ"/>
              </a:rPr>
              <a:t>システム</a:t>
            </a:r>
            <a:endParaRPr kumimoji="1" lang="ja-JP" altLang="en-US" sz="1200" dirty="0">
              <a:solidFill>
                <a:srgbClr val="FFFFFF"/>
              </a:solidFill>
              <a:latin typeface="メイリオ"/>
              <a:ea typeface="メイリオ"/>
              <a:cs typeface="メイリオ"/>
            </a:endParaRPr>
          </a:p>
        </p:txBody>
      </p:sp>
      <p:sp>
        <p:nvSpPr>
          <p:cNvPr id="32" name="正方形/長方形 31"/>
          <p:cNvSpPr/>
          <p:nvPr/>
        </p:nvSpPr>
        <p:spPr>
          <a:xfrm>
            <a:off x="6673986" y="3242393"/>
            <a:ext cx="1953584" cy="1112693"/>
          </a:xfrm>
          <a:prstGeom prst="rect">
            <a:avLst/>
          </a:prstGeom>
          <a:solidFill>
            <a:srgbClr val="0080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smtClean="0">
                <a:solidFill>
                  <a:srgbClr val="FFFFFF"/>
                </a:solidFill>
                <a:latin typeface="メイリオ"/>
                <a:ea typeface="メイリオ"/>
                <a:cs typeface="メイリオ"/>
              </a:rPr>
              <a:t>サーバー</a:t>
            </a:r>
            <a:endParaRPr lang="en-US" altLang="ja-JP" sz="1400" dirty="0" smtClean="0">
              <a:solidFill>
                <a:srgbClr val="FFFFFF"/>
              </a:solidFill>
              <a:latin typeface="メイリオ"/>
              <a:ea typeface="メイリオ"/>
              <a:cs typeface="メイリオ"/>
            </a:endParaRPr>
          </a:p>
          <a:p>
            <a:pPr algn="ctr"/>
            <a:r>
              <a:rPr lang="ja-JP" altLang="en-US" sz="1000" dirty="0" smtClean="0">
                <a:solidFill>
                  <a:srgbClr val="FFFFFF"/>
                </a:solidFill>
                <a:latin typeface="メイリオ"/>
                <a:ea typeface="メイリオ"/>
                <a:cs typeface="メイリオ"/>
              </a:rPr>
              <a:t>（</a:t>
            </a:r>
            <a:r>
              <a:rPr kumimoji="1" lang="ja-JP" altLang="en-US" sz="1000" dirty="0" smtClean="0">
                <a:solidFill>
                  <a:srgbClr val="FFFFFF"/>
                </a:solidFill>
                <a:latin typeface="メイリオ"/>
                <a:ea typeface="メイリオ"/>
                <a:cs typeface="メイリオ"/>
              </a:rPr>
              <a:t>ハードウェア）</a:t>
            </a:r>
            <a:endParaRPr kumimoji="1" lang="ja-JP" altLang="en-US" sz="1000" dirty="0">
              <a:solidFill>
                <a:srgbClr val="FFFFFF"/>
              </a:solidFill>
              <a:latin typeface="メイリオ"/>
              <a:ea typeface="メイリオ"/>
              <a:cs typeface="メイリオ"/>
            </a:endParaRPr>
          </a:p>
        </p:txBody>
      </p:sp>
      <p:sp>
        <p:nvSpPr>
          <p:cNvPr id="33" name="正方形/長方形 32"/>
          <p:cNvSpPr/>
          <p:nvPr/>
        </p:nvSpPr>
        <p:spPr>
          <a:xfrm>
            <a:off x="6673986" y="2489461"/>
            <a:ext cx="1953584" cy="243967"/>
          </a:xfrm>
          <a:prstGeom prst="rect">
            <a:avLst/>
          </a:prstGeom>
          <a:solidFill>
            <a:srgbClr val="FF6600"/>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コンテナ管理</a:t>
            </a:r>
            <a:endParaRPr kumimoji="1" lang="ja-JP" altLang="en-US" sz="1200" dirty="0">
              <a:solidFill>
                <a:srgbClr val="FFFFFF"/>
              </a:solidFill>
              <a:latin typeface="メイリオ"/>
              <a:ea typeface="メイリオ"/>
              <a:cs typeface="メイリオ"/>
            </a:endParaRPr>
          </a:p>
        </p:txBody>
      </p:sp>
      <p:sp>
        <p:nvSpPr>
          <p:cNvPr id="34" name="テキスト ボックス 33"/>
          <p:cNvSpPr txBox="1"/>
          <p:nvPr/>
        </p:nvSpPr>
        <p:spPr>
          <a:xfrm>
            <a:off x="2701681" y="1407300"/>
            <a:ext cx="3839513" cy="738664"/>
          </a:xfrm>
          <a:prstGeom prst="rect">
            <a:avLst/>
          </a:prstGeom>
          <a:noFill/>
        </p:spPr>
        <p:txBody>
          <a:bodyPr wrap="none" rtlCol="0">
            <a:spAutoFit/>
          </a:bodyPr>
          <a:lstStyle/>
          <a:p>
            <a:pPr marL="171450" indent="-171450">
              <a:buFont typeface="Wingdings" charset="2"/>
              <a:buChar char="v"/>
            </a:pPr>
            <a:r>
              <a:rPr kumimoji="1" lang="ja-JP" altLang="en-US" sz="1400" dirty="0" smtClean="0">
                <a:solidFill>
                  <a:schemeClr val="bg1"/>
                </a:solidFill>
                <a:latin typeface="メイリオ"/>
                <a:ea typeface="メイリオ"/>
                <a:cs typeface="メイリオ"/>
              </a:rPr>
              <a:t>そのまま本番で動かしたい（動作を保証）。</a:t>
            </a:r>
            <a:endParaRPr kumimoji="1" lang="en-US" altLang="ja-JP" sz="1400" dirty="0" smtClean="0">
              <a:solidFill>
                <a:schemeClr val="bg1"/>
              </a:solidFill>
              <a:latin typeface="メイリオ"/>
              <a:ea typeface="メイリオ"/>
              <a:cs typeface="メイリオ"/>
            </a:endParaRPr>
          </a:p>
          <a:p>
            <a:pPr marL="171450" indent="-171450">
              <a:buFont typeface="Wingdings" charset="2"/>
              <a:buChar char="v"/>
            </a:pPr>
            <a:r>
              <a:rPr kumimoji="1" lang="ja-JP" altLang="en-US" sz="1400" dirty="0" smtClean="0">
                <a:solidFill>
                  <a:schemeClr val="bg1"/>
                </a:solidFill>
                <a:latin typeface="メイリオ"/>
                <a:ea typeface="メイリオ"/>
                <a:cs typeface="メイリオ"/>
              </a:rPr>
              <a:t>仮想マシンでは、サイズが大きすぎる。</a:t>
            </a:r>
            <a:endParaRPr kumimoji="1" lang="en-US" altLang="ja-JP" sz="1400" dirty="0" smtClean="0">
              <a:solidFill>
                <a:schemeClr val="bg1"/>
              </a:solidFill>
              <a:latin typeface="メイリオ"/>
              <a:ea typeface="メイリオ"/>
              <a:cs typeface="メイリオ"/>
            </a:endParaRPr>
          </a:p>
          <a:p>
            <a:pPr marL="171450" indent="-171450">
              <a:buFont typeface="Wingdings" charset="2"/>
              <a:buChar char="v"/>
            </a:pPr>
            <a:r>
              <a:rPr kumimoji="1" lang="ja-JP" altLang="en-US" sz="1400" dirty="0" smtClean="0">
                <a:solidFill>
                  <a:schemeClr val="bg1"/>
                </a:solidFill>
                <a:latin typeface="メイリオ"/>
                <a:ea typeface="メイリオ"/>
                <a:cs typeface="メイリオ"/>
              </a:rPr>
              <a:t>開発から本番以降への時間を短くしたい。</a:t>
            </a:r>
            <a:endParaRPr kumimoji="1" lang="ja-JP" altLang="en-US" sz="1400" dirty="0">
              <a:solidFill>
                <a:schemeClr val="bg1"/>
              </a:solidFill>
              <a:latin typeface="メイリオ"/>
              <a:ea typeface="メイリオ"/>
              <a:cs typeface="メイリオ"/>
            </a:endParaRPr>
          </a:p>
        </p:txBody>
      </p:sp>
      <p:sp>
        <p:nvSpPr>
          <p:cNvPr id="37" name="正方形/長方形 36"/>
          <p:cNvSpPr/>
          <p:nvPr/>
        </p:nvSpPr>
        <p:spPr>
          <a:xfrm>
            <a:off x="557618" y="3242395"/>
            <a:ext cx="1953584" cy="230282"/>
          </a:xfrm>
          <a:prstGeom prst="rect">
            <a:avLst/>
          </a:prstGeom>
          <a:solidFill>
            <a:schemeClr val="accent3">
              <a:lumMod val="50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rgbClr val="FFFFFF"/>
                </a:solidFill>
                <a:latin typeface="メイリオ"/>
                <a:ea typeface="メイリオ"/>
                <a:cs typeface="メイリオ"/>
              </a:rPr>
              <a:t>仮想マシン</a:t>
            </a:r>
            <a:endParaRPr kumimoji="1" lang="ja-JP" altLang="en-US" sz="1200" dirty="0">
              <a:solidFill>
                <a:srgbClr val="FFFFFF"/>
              </a:solidFill>
              <a:latin typeface="メイリオ"/>
              <a:ea typeface="メイリオ"/>
              <a:cs typeface="メイリオ"/>
            </a:endParaRPr>
          </a:p>
        </p:txBody>
      </p:sp>
      <p:pic>
        <p:nvPicPr>
          <p:cNvPr id="4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30093" y="2489461"/>
            <a:ext cx="993781" cy="7692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1" name="テキスト ボックス 40"/>
          <p:cNvSpPr txBox="1"/>
          <p:nvPr/>
        </p:nvSpPr>
        <p:spPr>
          <a:xfrm>
            <a:off x="4210508" y="3168815"/>
            <a:ext cx="2330686" cy="646331"/>
          </a:xfrm>
          <a:prstGeom prst="rect">
            <a:avLst/>
          </a:prstGeom>
          <a:noFill/>
        </p:spPr>
        <p:txBody>
          <a:bodyPr wrap="none" rtlCol="0">
            <a:spAutoFit/>
          </a:bodyPr>
          <a:lstStyle/>
          <a:p>
            <a:r>
              <a:rPr kumimoji="1" lang="en-US" altLang="ja-JP" dirty="0" err="1" smtClean="0">
                <a:solidFill>
                  <a:srgbClr val="FF6600"/>
                </a:solidFill>
                <a:latin typeface="メイリオ"/>
                <a:ea typeface="メイリオ"/>
                <a:cs typeface="メイリオ"/>
              </a:rPr>
              <a:t>Build,Ship</a:t>
            </a:r>
            <a:r>
              <a:rPr kumimoji="1" lang="en-US" altLang="ja-JP" dirty="0" smtClean="0">
                <a:solidFill>
                  <a:srgbClr val="FF6600"/>
                </a:solidFill>
                <a:latin typeface="メイリオ"/>
                <a:ea typeface="メイリオ"/>
                <a:cs typeface="メイリオ"/>
              </a:rPr>
              <a:t> and Run</a:t>
            </a:r>
          </a:p>
          <a:p>
            <a:r>
              <a:rPr lang="en-US" altLang="ja-JP" dirty="0" smtClean="0">
                <a:solidFill>
                  <a:srgbClr val="FF6600"/>
                </a:solidFill>
                <a:latin typeface="メイリオ"/>
                <a:ea typeface="メイリオ"/>
                <a:cs typeface="メイリオ"/>
              </a:rPr>
              <a:t>Any </a:t>
            </a:r>
            <a:r>
              <a:rPr lang="en-US" altLang="ja-JP" dirty="0" err="1" smtClean="0">
                <a:solidFill>
                  <a:srgbClr val="FF6600"/>
                </a:solidFill>
                <a:latin typeface="メイリオ"/>
                <a:ea typeface="メイリオ"/>
                <a:cs typeface="メイリオ"/>
              </a:rPr>
              <a:t>App,Anywhaer</a:t>
            </a:r>
            <a:endParaRPr kumimoji="1" lang="ja-JP" altLang="en-US" dirty="0">
              <a:solidFill>
                <a:srgbClr val="FF6600"/>
              </a:solidFill>
              <a:latin typeface="メイリオ"/>
              <a:ea typeface="メイリオ"/>
              <a:cs typeface="メイリオ"/>
            </a:endParaRPr>
          </a:p>
        </p:txBody>
      </p:sp>
      <p:sp>
        <p:nvSpPr>
          <p:cNvPr id="42" name="テキスト ボックス 41"/>
          <p:cNvSpPr txBox="1"/>
          <p:nvPr/>
        </p:nvSpPr>
        <p:spPr>
          <a:xfrm>
            <a:off x="2641603" y="3867152"/>
            <a:ext cx="3951320" cy="461665"/>
          </a:xfrm>
          <a:prstGeom prst="rect">
            <a:avLst/>
          </a:prstGeom>
          <a:noFill/>
        </p:spPr>
        <p:txBody>
          <a:bodyPr wrap="square" rtlCol="0">
            <a:spAutoFit/>
          </a:bodyPr>
          <a:lstStyle/>
          <a:p>
            <a:r>
              <a:rPr kumimoji="1" lang="ja-JP" altLang="en-US" sz="1200" dirty="0" smtClean="0">
                <a:solidFill>
                  <a:srgbClr val="800000"/>
                </a:solidFill>
                <a:latin typeface="メイリオ"/>
                <a:ea typeface="メイリオ"/>
                <a:cs typeface="メイリオ"/>
              </a:rPr>
              <a:t>ミドルウェアとアプリケーションを塊で作りその下に基盤を設けることで、何処でも動く状態を確保する。</a:t>
            </a:r>
            <a:endParaRPr kumimoji="1" lang="ja-JP" altLang="en-US" sz="1200" dirty="0">
              <a:solidFill>
                <a:srgbClr val="800000"/>
              </a:solidFill>
              <a:latin typeface="メイリオ"/>
              <a:ea typeface="メイリオ"/>
              <a:cs typeface="メイリオ"/>
            </a:endParaRPr>
          </a:p>
        </p:txBody>
      </p:sp>
      <p:sp>
        <p:nvSpPr>
          <p:cNvPr id="43" name="テキスト ボックス 42"/>
          <p:cNvSpPr txBox="1"/>
          <p:nvPr/>
        </p:nvSpPr>
        <p:spPr>
          <a:xfrm>
            <a:off x="6579738" y="1209624"/>
            <a:ext cx="2138439" cy="276999"/>
          </a:xfrm>
          <a:prstGeom prst="rect">
            <a:avLst/>
          </a:prstGeom>
          <a:noFill/>
        </p:spPr>
        <p:txBody>
          <a:bodyPr wrap="square" rtlCol="0">
            <a:spAutoFit/>
          </a:bodyPr>
          <a:lstStyle/>
          <a:p>
            <a:pPr algn="ctr"/>
            <a:r>
              <a:rPr kumimoji="1" lang="ja-JP" altLang="en-US" sz="1200" dirty="0" smtClean="0">
                <a:solidFill>
                  <a:srgbClr val="800000"/>
                </a:solidFill>
                <a:latin typeface="メイリオ"/>
                <a:ea typeface="メイリオ"/>
                <a:cs typeface="メイリオ"/>
              </a:rPr>
              <a:t>コンテナ</a:t>
            </a:r>
            <a:endParaRPr kumimoji="1" lang="ja-JP" altLang="en-US" sz="1200" dirty="0">
              <a:solidFill>
                <a:srgbClr val="800000"/>
              </a:solidFill>
              <a:latin typeface="メイリオ"/>
              <a:ea typeface="メイリオ"/>
              <a:cs typeface="メイリオ"/>
            </a:endParaRPr>
          </a:p>
        </p:txBody>
      </p:sp>
      <p:sp>
        <p:nvSpPr>
          <p:cNvPr id="44" name="テキスト ボックス 43"/>
          <p:cNvSpPr txBox="1"/>
          <p:nvPr/>
        </p:nvSpPr>
        <p:spPr>
          <a:xfrm>
            <a:off x="474464" y="1209624"/>
            <a:ext cx="2138439" cy="276999"/>
          </a:xfrm>
          <a:prstGeom prst="rect">
            <a:avLst/>
          </a:prstGeom>
          <a:noFill/>
        </p:spPr>
        <p:txBody>
          <a:bodyPr wrap="square" rtlCol="0">
            <a:spAutoFit/>
          </a:bodyPr>
          <a:lstStyle/>
          <a:p>
            <a:pPr algn="ctr"/>
            <a:r>
              <a:rPr kumimoji="1" lang="ja-JP" altLang="en-US" sz="1200" dirty="0" smtClean="0">
                <a:solidFill>
                  <a:srgbClr val="008000"/>
                </a:solidFill>
                <a:latin typeface="メイリオ"/>
                <a:ea typeface="メイリオ"/>
                <a:cs typeface="メイリオ"/>
              </a:rPr>
              <a:t>仮想化環境</a:t>
            </a:r>
            <a:endParaRPr kumimoji="1" lang="ja-JP" altLang="en-US" sz="1200" dirty="0">
              <a:solidFill>
                <a:srgbClr val="008000"/>
              </a:solidFill>
              <a:latin typeface="メイリオ"/>
              <a:ea typeface="メイリオ"/>
              <a:cs typeface="メイリオ"/>
            </a:endParaRPr>
          </a:p>
        </p:txBody>
      </p:sp>
      <p:pic>
        <p:nvPicPr>
          <p:cNvPr id="13" name="図 12" descr="スクリーンショット 2015-07-17 10.17.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619" y="4664945"/>
            <a:ext cx="2588258" cy="1561983"/>
          </a:xfrm>
          <a:prstGeom prst="rect">
            <a:avLst/>
          </a:prstGeom>
          <a:ln>
            <a:noFill/>
          </a:ln>
          <a:effectLst>
            <a:outerShdw blurRad="292100" dist="139700" dir="2700000" algn="tl" rotWithShape="0">
              <a:srgbClr val="333333">
                <a:alpha val="65000"/>
              </a:srgbClr>
            </a:outerShdw>
          </a:effectLst>
        </p:spPr>
      </p:pic>
      <p:sp>
        <p:nvSpPr>
          <p:cNvPr id="15" name="テキスト ボックス 14"/>
          <p:cNvSpPr txBox="1"/>
          <p:nvPr/>
        </p:nvSpPr>
        <p:spPr>
          <a:xfrm>
            <a:off x="3402299" y="5409522"/>
            <a:ext cx="5519460" cy="830997"/>
          </a:xfrm>
          <a:prstGeom prst="rect">
            <a:avLst/>
          </a:prstGeom>
          <a:noFill/>
        </p:spPr>
        <p:txBody>
          <a:bodyPr wrap="none" rtlCol="0">
            <a:spAutoFit/>
          </a:bodyPr>
          <a:lstStyle/>
          <a:p>
            <a:r>
              <a:rPr lang="en-US" altLang="en-US" sz="1600" dirty="0" smtClean="0">
                <a:solidFill>
                  <a:srgbClr val="800000"/>
                </a:solidFill>
                <a:latin typeface="メイリオ"/>
                <a:ea typeface="メイリオ"/>
                <a:cs typeface="メイリオ"/>
              </a:rPr>
              <a:t>同一のプラットフォームでなくても動作保証される</a:t>
            </a:r>
          </a:p>
          <a:p>
            <a:r>
              <a:rPr kumimoji="1" lang="ja-JP" altLang="en-US" sz="1600" dirty="0" smtClean="0">
                <a:solidFill>
                  <a:srgbClr val="800000"/>
                </a:solidFill>
                <a:latin typeface="メイリオ"/>
                <a:ea typeface="メイリオ"/>
                <a:cs typeface="メイリオ"/>
              </a:rPr>
              <a:t>第三者が作ったコンテナ（アプリケーションと実行環境）</a:t>
            </a:r>
            <a:endParaRPr kumimoji="1" lang="en-US" altLang="ja-JP" sz="1600" dirty="0" smtClean="0">
              <a:solidFill>
                <a:srgbClr val="800000"/>
              </a:solidFill>
              <a:latin typeface="メイリオ"/>
              <a:ea typeface="メイリオ"/>
              <a:cs typeface="メイリオ"/>
            </a:endParaRPr>
          </a:p>
          <a:p>
            <a:r>
              <a:rPr lang="ja-JP" altLang="en-US" sz="1600" dirty="0" smtClean="0">
                <a:solidFill>
                  <a:srgbClr val="800000"/>
                </a:solidFill>
                <a:latin typeface="メイリオ"/>
                <a:ea typeface="メイリオ"/>
                <a:cs typeface="メイリオ"/>
              </a:rPr>
              <a:t>を共有することで、開発のスピードアップを実現する。</a:t>
            </a:r>
            <a:endParaRPr kumimoji="1" lang="ja-JP" altLang="en-US" sz="1600" dirty="0">
              <a:solidFill>
                <a:srgbClr val="800000"/>
              </a:solidFill>
              <a:latin typeface="メイリオ"/>
              <a:ea typeface="メイリオ"/>
              <a:cs typeface="メイリオ"/>
            </a:endParaRPr>
          </a:p>
        </p:txBody>
      </p:sp>
      <p:pic>
        <p:nvPicPr>
          <p:cNvPr id="16" name="図 15" descr="docker-1024x347.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2299" y="4632476"/>
            <a:ext cx="2293066" cy="777045"/>
          </a:xfrm>
          <a:prstGeom prst="rect">
            <a:avLst/>
          </a:prstGeom>
        </p:spPr>
      </p:pic>
      <p:sp>
        <p:nvSpPr>
          <p:cNvPr id="17" name="テキスト ボックス 16"/>
          <p:cNvSpPr txBox="1"/>
          <p:nvPr/>
        </p:nvSpPr>
        <p:spPr>
          <a:xfrm>
            <a:off x="5562669" y="4747735"/>
            <a:ext cx="889514" cy="523220"/>
          </a:xfrm>
          <a:prstGeom prst="rect">
            <a:avLst/>
          </a:prstGeom>
          <a:noFill/>
        </p:spPr>
        <p:txBody>
          <a:bodyPr wrap="none" rtlCol="0">
            <a:spAutoFit/>
          </a:bodyPr>
          <a:lstStyle/>
          <a:p>
            <a:r>
              <a:rPr kumimoji="1" lang="en-US" altLang="ja-JP" sz="2800" dirty="0" smtClean="0">
                <a:solidFill>
                  <a:schemeClr val="accent3">
                    <a:lumMod val="50000"/>
                  </a:schemeClr>
                </a:solidFill>
                <a:latin typeface="Avenir Black"/>
                <a:cs typeface="Avenir Black"/>
              </a:rPr>
              <a:t>Hub</a:t>
            </a:r>
            <a:endParaRPr kumimoji="1" lang="ja-JP" altLang="en-US" sz="2800" dirty="0">
              <a:solidFill>
                <a:schemeClr val="accent3">
                  <a:lumMod val="50000"/>
                </a:schemeClr>
              </a:solidFill>
              <a:latin typeface="Avenir Black"/>
              <a:cs typeface="Avenir Black"/>
            </a:endParaRPr>
          </a:p>
        </p:txBody>
      </p:sp>
    </p:spTree>
    <p:extLst>
      <p:ext uri="{BB962C8B-B14F-4D97-AF65-F5344CB8AC3E}">
        <p14:creationId xmlns:p14="http://schemas.microsoft.com/office/powerpoint/2010/main" val="1938411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5570</TotalTime>
  <Words>2114</Words>
  <Application>Microsoft Macintosh PowerPoint</Application>
  <PresentationFormat>画面に合わせる (4:3)</PresentationFormat>
  <Paragraphs>204</Paragraphs>
  <Slides>9</Slides>
  <Notes>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American Typewriter</vt:lpstr>
      <vt:lpstr>Avenir Black</vt:lpstr>
      <vt:lpstr>Calibri</vt:lpstr>
      <vt:lpstr>HG丸ｺﾞｼｯｸM-PRO</vt:lpstr>
      <vt:lpstr>ＭＳ Ｐゴシック</vt:lpstr>
      <vt:lpstr>Times New Roman</vt:lpstr>
      <vt:lpstr>Wingdings</vt:lpstr>
      <vt:lpstr>メイリオ</vt:lpstr>
      <vt:lpstr>Arial</vt:lpstr>
      <vt:lpstr>NC標準テンプレート</vt:lpstr>
      <vt:lpstr>アジャイル開発とDevOpsの基礎知識</vt:lpstr>
      <vt:lpstr>早期の仕様確定がムダを減らすというのは迷信</vt:lpstr>
      <vt:lpstr>早期の仕様確定がムダを減らすというのは迷信</vt:lpstr>
      <vt:lpstr>アジャイル開発とは</vt:lpstr>
      <vt:lpstr>ウォーターフォール開発とアジャイル開発（１）</vt:lpstr>
      <vt:lpstr>ウォーターフォール開発とアジャイル開発（２）</vt:lpstr>
      <vt:lpstr>ウォーターフォール開発とアジャイル開発（３）</vt:lpstr>
      <vt:lpstr>DevOps</vt:lpstr>
      <vt:lpstr>DevOpsとコンテナ管理ソフトウエア</vt:lpstr>
    </vt:vector>
  </TitlesOfParts>
  <Company>NetCommerce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斎藤昌義</cp:lastModifiedBy>
  <cp:revision>268</cp:revision>
  <dcterms:created xsi:type="dcterms:W3CDTF">2014-04-30T01:58:06Z</dcterms:created>
  <dcterms:modified xsi:type="dcterms:W3CDTF">2015-11-19T05:20:52Z</dcterms:modified>
</cp:coreProperties>
</file>