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503" r:id="rId2"/>
    <p:sldId id="532" r:id="rId3"/>
    <p:sldId id="533" r:id="rId4"/>
    <p:sldId id="547" r:id="rId5"/>
    <p:sldId id="548" r:id="rId6"/>
    <p:sldId id="534" r:id="rId7"/>
    <p:sldId id="535" r:id="rId8"/>
    <p:sldId id="536" r:id="rId9"/>
    <p:sldId id="549" r:id="rId10"/>
    <p:sldId id="537" r:id="rId11"/>
    <p:sldId id="538" r:id="rId12"/>
    <p:sldId id="539" r:id="rId13"/>
    <p:sldId id="541" r:id="rId14"/>
    <p:sldId id="510" r:id="rId15"/>
    <p:sldId id="542" r:id="rId16"/>
    <p:sldId id="522" r:id="rId17"/>
    <p:sldId id="544" r:id="rId18"/>
    <p:sldId id="527" r:id="rId19"/>
    <p:sldId id="526" r:id="rId20"/>
    <p:sldId id="530" r:id="rId21"/>
    <p:sldId id="543" r:id="rId22"/>
    <p:sldId id="545" r:id="rId23"/>
    <p:sldId id="546" r:id="rId24"/>
    <p:sldId id="504" r:id="rId25"/>
    <p:sldId id="505" r:id="rId26"/>
    <p:sldId id="524" r:id="rId27"/>
    <p:sldId id="518" r:id="rId28"/>
    <p:sldId id="531" r:id="rId2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9028" autoAdjust="0"/>
  </p:normalViewPr>
  <p:slideViewPr>
    <p:cSldViewPr snapToGrid="0" snapToObjects="1" showGuides="1">
      <p:cViewPr varScale="1">
        <p:scale>
          <a:sx n="54" d="100"/>
          <a:sy n="54" d="100"/>
        </p:scale>
        <p:origin x="540" y="44"/>
      </p:cViewPr>
      <p:guideLst>
        <p:guide orient="horz"/>
        <p:guide pos="5759"/>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2015/11/19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2015/11/19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74479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こうしてみると、</a:t>
            </a:r>
            <a:r>
              <a:rPr kumimoji="1" lang="en-US" altLang="ja-JP" dirty="0" smtClean="0"/>
              <a:t>SOA</a:t>
            </a:r>
            <a:r>
              <a:rPr kumimoji="1" lang="ja-JP" altLang="en-US" dirty="0" smtClean="0"/>
              <a:t>の本質は「情報システムをビジネスプロセスに分解して個々にサービスとして実装し、お互いを緩く連結してシステムを構築すること」と言えます。</a:t>
            </a:r>
            <a:endParaRPr kumimoji="1" lang="en-US" altLang="ja-JP" dirty="0" smtClean="0"/>
          </a:p>
          <a:p>
            <a:endParaRPr kumimoji="1" lang="en-US" altLang="ja-JP" dirty="0" smtClean="0"/>
          </a:p>
          <a:p>
            <a:r>
              <a:rPr kumimoji="1" lang="ja-JP" altLang="en-US" dirty="0" smtClean="0"/>
              <a:t>これにより、システムの柔軟性を高め、管理が容易になり、開発速度を向上させることができます。アジャイル開発なども、</a:t>
            </a:r>
            <a:r>
              <a:rPr kumimoji="1" lang="en-US" altLang="ja-JP" dirty="0" smtClean="0"/>
              <a:t>SOA</a:t>
            </a:r>
            <a:r>
              <a:rPr kumimoji="1" lang="ja-JP" altLang="en-US" dirty="0" smtClean="0"/>
              <a:t>の考え方が大きく影響しています。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1182524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9286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ここ数年、</a:t>
            </a:r>
            <a:r>
              <a:rPr lang="en-US" altLang="ja-JP" dirty="0" smtClean="0"/>
              <a:t>IaaS/PaaS/SaaS</a:t>
            </a:r>
            <a:r>
              <a:rPr lang="ja-JP" altLang="en-US" dirty="0" smtClean="0"/>
              <a:t>という従来の枠組みを超えて、クラウド上で様々なサービスが提供されています。</a:t>
            </a:r>
            <a:endParaRPr lang="en-US" altLang="ja-JP" dirty="0" smtClean="0"/>
          </a:p>
          <a:p>
            <a:r>
              <a:rPr lang="ja-JP" altLang="en-US" dirty="0" smtClean="0"/>
              <a:t>いまや企業は、これらの</a:t>
            </a:r>
            <a:r>
              <a:rPr lang="en-US" altLang="ja-JP" dirty="0" smtClean="0"/>
              <a:t>Web</a:t>
            </a:r>
            <a:r>
              <a:rPr lang="ja-JP" altLang="en-US" dirty="0" smtClean="0"/>
              <a:t>サービスを組み合わせるだけで、自分ではプログラムを書かなくても相当高度な処理を行えるようになっています。</a:t>
            </a:r>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A8759DA-CD6B-4D89-A09F-27FB1DE1A676}" type="slidenum">
              <a:rPr lang="ja-JP" altLang="en-US" smtClean="0"/>
              <a:pPr eaLnBrk="1" hangingPunct="1"/>
              <a:t>13</a:t>
            </a:fld>
            <a:endParaRPr lang="ja-JP" altLang="en-US" smtClean="0"/>
          </a:p>
        </p:txBody>
      </p:sp>
    </p:spTree>
    <p:extLst>
      <p:ext uri="{BB962C8B-B14F-4D97-AF65-F5344CB8AC3E}">
        <p14:creationId xmlns:p14="http://schemas.microsoft.com/office/powerpoint/2010/main" val="401854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288544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クラウドサービスを組み合わせてシステムをつくるのが、マッシュアップです。</a:t>
            </a:r>
            <a:endParaRPr kumimoji="1" lang="en-US" altLang="ja-JP" dirty="0" smtClean="0"/>
          </a:p>
          <a:p>
            <a:r>
              <a:rPr kumimoji="1" lang="ja-JP" altLang="en-US" dirty="0" smtClean="0"/>
              <a:t>このとき大事なのが、</a:t>
            </a:r>
            <a:r>
              <a:rPr kumimoji="1" lang="en-US" altLang="ja-JP" dirty="0" smtClean="0"/>
              <a:t>Web</a:t>
            </a:r>
            <a:r>
              <a:rPr kumimoji="1" lang="ja-JP" altLang="en-US" dirty="0" smtClean="0"/>
              <a:t>サービスが提供する</a:t>
            </a:r>
            <a:r>
              <a:rPr kumimoji="1" lang="en-US" altLang="ja-JP" dirty="0" smtClean="0"/>
              <a:t>API</a:t>
            </a:r>
            <a:r>
              <a:rPr kumimoji="1" lang="ja-JP" altLang="en-US" dirty="0" smtClean="0"/>
              <a:t>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API</a:t>
            </a:r>
            <a:r>
              <a:rPr kumimoji="1" lang="ja-JP" altLang="en-US" dirty="0" smtClean="0"/>
              <a:t>はもともとプログラミングの用語で、</a:t>
            </a:r>
            <a:r>
              <a:rPr kumimoji="0" lang="ja-JP" altLang="en-US" sz="1200" b="0" i="0" u="none" strike="noStrike" cap="none" normalizeH="0" dirty="0" smtClean="0">
                <a:ln>
                  <a:noFill/>
                </a:ln>
                <a:solidFill>
                  <a:schemeClr val="bg1"/>
                </a:solidFill>
                <a:effectLst/>
                <a:latin typeface="+mn-lt"/>
                <a:ea typeface="+mn-ea"/>
              </a:rPr>
              <a:t>外部からプログラムの機能やデータにアクセスするための手順やデータ形式のことです。</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cap="none" normalizeH="0" dirty="0" smtClean="0">
                <a:ln>
                  <a:noFill/>
                </a:ln>
                <a:solidFill>
                  <a:schemeClr val="bg1"/>
                </a:solidFill>
                <a:effectLst/>
                <a:latin typeface="+mn-lt"/>
                <a:ea typeface="+mn-ea"/>
              </a:rPr>
              <a:t>Windows</a:t>
            </a:r>
            <a:r>
              <a:rPr kumimoji="0" lang="ja-JP" altLang="en-US" sz="1200" b="0" i="0" u="none" strike="noStrike" cap="none" normalizeH="0" dirty="0" smtClean="0">
                <a:ln>
                  <a:noFill/>
                </a:ln>
                <a:solidFill>
                  <a:schemeClr val="bg1"/>
                </a:solidFill>
                <a:effectLst/>
                <a:latin typeface="+mn-lt"/>
                <a:ea typeface="+mn-ea"/>
              </a:rPr>
              <a:t>用のアプリケーションを開発する際には、</a:t>
            </a:r>
            <a:r>
              <a:rPr kumimoji="0" lang="en-US" altLang="ja-JP" sz="1200" b="0" i="0" u="none" strike="noStrike" cap="none" normalizeH="0" dirty="0" smtClean="0">
                <a:ln>
                  <a:noFill/>
                </a:ln>
                <a:solidFill>
                  <a:schemeClr val="bg1"/>
                </a:solidFill>
                <a:effectLst/>
                <a:latin typeface="+mn-lt"/>
                <a:ea typeface="+mn-ea"/>
              </a:rPr>
              <a:t>Windows API</a:t>
            </a:r>
            <a:r>
              <a:rPr kumimoji="0" lang="ja-JP" altLang="en-US" sz="1200" b="0" i="0" u="none" strike="noStrike" cap="none" normalizeH="0" dirty="0" smtClean="0">
                <a:ln>
                  <a:noFill/>
                </a:ln>
                <a:solidFill>
                  <a:schemeClr val="bg1"/>
                </a:solidFill>
                <a:effectLst/>
                <a:latin typeface="+mn-lt"/>
                <a:ea typeface="+mn-ea"/>
              </a:rPr>
              <a:t>に従ってプログラムを作らなければなりません。</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dirty="0" smtClean="0">
                <a:ln>
                  <a:noFill/>
                </a:ln>
                <a:solidFill>
                  <a:schemeClr val="bg1"/>
                </a:solidFill>
                <a:effectLst/>
                <a:latin typeface="+mn-lt"/>
                <a:ea typeface="+mn-ea"/>
              </a:rPr>
              <a:t>逆に、</a:t>
            </a:r>
            <a:r>
              <a:rPr kumimoji="0" lang="en-US" altLang="ja-JP" sz="1200" b="0" i="0" u="none" strike="noStrike" cap="none" normalizeH="0" dirty="0" smtClean="0">
                <a:ln>
                  <a:noFill/>
                </a:ln>
                <a:solidFill>
                  <a:schemeClr val="bg1"/>
                </a:solidFill>
                <a:effectLst/>
                <a:latin typeface="+mn-lt"/>
                <a:ea typeface="+mn-ea"/>
              </a:rPr>
              <a:t>API</a:t>
            </a:r>
            <a:r>
              <a:rPr kumimoji="0" lang="ja-JP" altLang="en-US" sz="1200" b="0" i="0" u="none" strike="noStrike" cap="none" normalizeH="0" dirty="0" smtClean="0">
                <a:ln>
                  <a:noFill/>
                </a:ln>
                <a:solidFill>
                  <a:schemeClr val="bg1"/>
                </a:solidFill>
                <a:effectLst/>
                <a:latin typeface="+mn-lt"/>
                <a:ea typeface="+mn-ea"/>
              </a:rPr>
              <a:t>を使うことによって、自分で全てを作らなくても、</a:t>
            </a:r>
            <a:r>
              <a:rPr kumimoji="0" lang="en-US" altLang="ja-JP" sz="1200" b="0" i="0" u="none" strike="noStrike" cap="none" normalizeH="0" dirty="0" smtClean="0">
                <a:ln>
                  <a:noFill/>
                </a:ln>
                <a:solidFill>
                  <a:schemeClr val="bg1"/>
                </a:solidFill>
                <a:effectLst/>
                <a:latin typeface="+mn-lt"/>
                <a:ea typeface="+mn-ea"/>
              </a:rPr>
              <a:t>Windows</a:t>
            </a:r>
            <a:r>
              <a:rPr kumimoji="0" lang="ja-JP" altLang="en-US" sz="1200" b="0" i="0" u="none" strike="noStrike" cap="none" normalizeH="0" dirty="0" smtClean="0">
                <a:ln>
                  <a:noFill/>
                </a:ln>
                <a:solidFill>
                  <a:schemeClr val="bg1"/>
                </a:solidFill>
                <a:effectLst/>
                <a:latin typeface="+mn-lt"/>
                <a:ea typeface="+mn-ea"/>
              </a:rPr>
              <a:t>があらかじめ備えている機能を利用することができます。</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cap="none" normalizeH="0" dirty="0" smtClean="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cap="none" normalizeH="0" dirty="0" smtClean="0">
                <a:ln>
                  <a:noFill/>
                </a:ln>
                <a:solidFill>
                  <a:schemeClr val="bg1"/>
                </a:solidFill>
                <a:effectLst/>
                <a:latin typeface="+mn-lt"/>
                <a:ea typeface="+mn-ea"/>
              </a:rPr>
              <a:t>Web</a:t>
            </a:r>
            <a:r>
              <a:rPr kumimoji="0" lang="ja-JP" altLang="en-US" sz="1200" b="0" i="0" u="none" strike="noStrike" cap="none" normalizeH="0" dirty="0" smtClean="0">
                <a:ln>
                  <a:noFill/>
                </a:ln>
                <a:solidFill>
                  <a:schemeClr val="bg1"/>
                </a:solidFill>
                <a:effectLst/>
                <a:latin typeface="+mn-lt"/>
                <a:ea typeface="+mn-ea"/>
              </a:rPr>
              <a:t>サービスを組み合わせるときにも、</a:t>
            </a:r>
            <a:r>
              <a:rPr kumimoji="0" lang="en-US" altLang="ja-JP" sz="1200" b="0" i="0" u="none" strike="noStrike" cap="none" normalizeH="0" dirty="0" smtClean="0">
                <a:ln>
                  <a:noFill/>
                </a:ln>
                <a:solidFill>
                  <a:schemeClr val="bg1"/>
                </a:solidFill>
                <a:effectLst/>
                <a:latin typeface="+mn-lt"/>
                <a:ea typeface="+mn-ea"/>
              </a:rPr>
              <a:t>API</a:t>
            </a:r>
            <a:r>
              <a:rPr kumimoji="0" lang="ja-JP" altLang="en-US" sz="1200" b="0" i="0" u="none" strike="noStrike" cap="none" normalizeH="0" dirty="0" smtClean="0">
                <a:ln>
                  <a:noFill/>
                </a:ln>
                <a:solidFill>
                  <a:schemeClr val="bg1"/>
                </a:solidFill>
                <a:effectLst/>
                <a:latin typeface="+mn-lt"/>
                <a:ea typeface="+mn-ea"/>
              </a:rPr>
              <a:t>が公開されていることが必要です。これを使うことで、その</a:t>
            </a:r>
            <a:r>
              <a:rPr kumimoji="0" lang="en-US" altLang="ja-JP" sz="1200" b="0" i="0" u="none" strike="noStrike" cap="none" normalizeH="0" dirty="0" smtClean="0">
                <a:ln>
                  <a:noFill/>
                </a:ln>
                <a:solidFill>
                  <a:schemeClr val="bg1"/>
                </a:solidFill>
                <a:effectLst/>
                <a:latin typeface="+mn-lt"/>
                <a:ea typeface="+mn-ea"/>
              </a:rPr>
              <a:t>Web</a:t>
            </a:r>
            <a:r>
              <a:rPr kumimoji="0" lang="ja-JP" altLang="en-US" sz="1200" b="0" i="0" u="none" strike="noStrike" cap="none" normalizeH="0" dirty="0" smtClean="0">
                <a:ln>
                  <a:noFill/>
                </a:ln>
                <a:solidFill>
                  <a:schemeClr val="bg1"/>
                </a:solidFill>
                <a:effectLst/>
                <a:latin typeface="+mn-lt"/>
                <a:ea typeface="+mn-ea"/>
              </a:rPr>
              <a:t>サービスが備えている機能や、持っているデータを使うことができるのです。</a:t>
            </a:r>
            <a:r>
              <a:rPr kumimoji="0" lang="en-US" altLang="ja-JP" sz="1200" b="0" i="0" u="none" strike="noStrike" cap="none" normalizeH="0" dirty="0" smtClean="0">
                <a:ln>
                  <a:noFill/>
                </a:ln>
                <a:solidFill>
                  <a:schemeClr val="bg1"/>
                </a:solidFill>
                <a:effectLst/>
                <a:latin typeface="+mn-lt"/>
                <a:ea typeface="+mn-ea"/>
              </a:rPr>
              <a:t>Web</a:t>
            </a:r>
            <a:r>
              <a:rPr kumimoji="0" lang="ja-JP" altLang="en-US" sz="1200" b="0" i="0" u="none" strike="noStrike" cap="none" normalizeH="0" dirty="0" smtClean="0">
                <a:ln>
                  <a:noFill/>
                </a:ln>
                <a:solidFill>
                  <a:schemeClr val="bg1"/>
                </a:solidFill>
                <a:effectLst/>
                <a:latin typeface="+mn-lt"/>
                <a:ea typeface="+mn-ea"/>
              </a:rPr>
              <a:t>サービスの</a:t>
            </a:r>
            <a:r>
              <a:rPr kumimoji="0" lang="en-US" altLang="ja-JP" sz="1200" b="0" i="0" u="none" strike="noStrike" cap="none" normalizeH="0" dirty="0" smtClean="0">
                <a:ln>
                  <a:noFill/>
                </a:ln>
                <a:solidFill>
                  <a:schemeClr val="bg1"/>
                </a:solidFill>
                <a:effectLst/>
                <a:latin typeface="+mn-lt"/>
                <a:ea typeface="+mn-ea"/>
              </a:rPr>
              <a:t>API</a:t>
            </a:r>
            <a:r>
              <a:rPr kumimoji="0" lang="ja-JP" altLang="en-US" sz="1200" b="0" i="0" u="none" strike="noStrike" cap="none" normalizeH="0" dirty="0" smtClean="0">
                <a:ln>
                  <a:noFill/>
                </a:ln>
                <a:solidFill>
                  <a:schemeClr val="bg1"/>
                </a:solidFill>
                <a:effectLst/>
                <a:latin typeface="+mn-lt"/>
                <a:ea typeface="+mn-ea"/>
              </a:rPr>
              <a:t>を</a:t>
            </a:r>
            <a:r>
              <a:rPr kumimoji="0" lang="en-US" altLang="ja-JP" sz="1200" b="0" i="0" u="none" strike="noStrike" cap="none" normalizeH="0" dirty="0" err="1" smtClean="0">
                <a:ln>
                  <a:noFill/>
                </a:ln>
                <a:solidFill>
                  <a:schemeClr val="bg1"/>
                </a:solidFill>
                <a:effectLst/>
                <a:latin typeface="+mn-lt"/>
                <a:ea typeface="+mn-ea"/>
              </a:rPr>
              <a:t>WebAPI</a:t>
            </a:r>
            <a:r>
              <a:rPr kumimoji="0" lang="ja-JP" altLang="en-US" sz="1200" b="0" i="0" u="none" strike="noStrike" cap="none" normalizeH="0" dirty="0" smtClean="0">
                <a:ln>
                  <a:noFill/>
                </a:ln>
                <a:solidFill>
                  <a:schemeClr val="bg1"/>
                </a:solidFill>
                <a:effectLst/>
                <a:latin typeface="+mn-lt"/>
                <a:ea typeface="+mn-ea"/>
              </a:rPr>
              <a:t>と言うこともあります。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3245049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簡単なマッシュアップの例です。自社のサイトに</a:t>
            </a:r>
            <a:r>
              <a:rPr kumimoji="1" lang="en-US" altLang="ja-JP" dirty="0" smtClean="0"/>
              <a:t>Google Maps</a:t>
            </a:r>
            <a:r>
              <a:rPr kumimoji="1" lang="ja-JP" altLang="en-US" dirty="0" smtClean="0"/>
              <a:t>の画面を貼っています。</a:t>
            </a:r>
            <a:endParaRPr kumimoji="1" lang="en-US" altLang="ja-JP" dirty="0" smtClean="0"/>
          </a:p>
          <a:p>
            <a:r>
              <a:rPr kumimoji="1" lang="en-US" altLang="ja-JP" dirty="0" smtClean="0"/>
              <a:t>Google Maps</a:t>
            </a:r>
            <a:r>
              <a:rPr kumimoji="1" lang="ja-JP" altLang="en-US" dirty="0" smtClean="0"/>
              <a:t>の</a:t>
            </a:r>
            <a:r>
              <a:rPr kumimoji="1" lang="en-US" altLang="ja-JP" dirty="0" smtClean="0"/>
              <a:t>API</a:t>
            </a:r>
            <a:r>
              <a:rPr kumimoji="1" lang="ja-JP" altLang="en-US" dirty="0" smtClean="0"/>
              <a:t>を使うことにより、自分で地図を作らなくても、</a:t>
            </a:r>
            <a:r>
              <a:rPr kumimoji="1" lang="en-US" altLang="ja-JP" dirty="0" smtClean="0"/>
              <a:t>Google Maps</a:t>
            </a:r>
            <a:r>
              <a:rPr kumimoji="1" lang="ja-JP" altLang="en-US" dirty="0" smtClean="0"/>
              <a:t>の機能を利用することができるわけです。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27770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669039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http://www.itmedia.co.jp/enterprise/articles/1505/11/news069.html</a:t>
            </a:r>
          </a:p>
          <a:p>
            <a:r>
              <a:rPr kumimoji="1" lang="en-US" altLang="ja-JP" dirty="0" smtClean="0"/>
              <a:t>http://it.impressbm.co.jp/articles/-/11713</a:t>
            </a:r>
          </a:p>
          <a:p>
            <a:endParaRPr kumimoji="1" lang="en-US" altLang="ja-JP" dirty="0" smtClean="0"/>
          </a:p>
          <a:p>
            <a:r>
              <a:rPr kumimoji="1" lang="en-US" altLang="ja-JP" dirty="0" smtClean="0"/>
              <a:t>IBM</a:t>
            </a:r>
            <a:r>
              <a:rPr kumimoji="1" lang="ja-JP" altLang="en-US" dirty="0" smtClean="0"/>
              <a:t>は</a:t>
            </a:r>
            <a:r>
              <a:rPr kumimoji="1" lang="en-US" altLang="ja-JP" dirty="0" err="1" smtClean="0"/>
              <a:t>BlueMIX</a:t>
            </a:r>
            <a:r>
              <a:rPr kumimoji="1" lang="ja-JP" altLang="en-US" dirty="0" smtClean="0"/>
              <a:t>という</a:t>
            </a:r>
            <a:r>
              <a:rPr kumimoji="1" lang="en-US" altLang="ja-JP" dirty="0" smtClean="0"/>
              <a:t>PaaS</a:t>
            </a:r>
            <a:r>
              <a:rPr kumimoji="1" lang="ja-JP" altLang="en-US" dirty="0" smtClean="0"/>
              <a:t>を推進しています。</a:t>
            </a:r>
            <a:endParaRPr kumimoji="1" lang="en-US" altLang="ja-JP" dirty="0" smtClean="0"/>
          </a:p>
          <a:p>
            <a:r>
              <a:rPr kumimoji="1" lang="en-US" altLang="ja-JP" dirty="0" smtClean="0"/>
              <a:t>IaaS</a:t>
            </a:r>
            <a:r>
              <a:rPr kumimoji="1" lang="ja-JP" altLang="en-US" dirty="0" smtClean="0"/>
              <a:t>はもはや</a:t>
            </a:r>
            <a:r>
              <a:rPr kumimoji="1" lang="en-US" altLang="ja-JP" dirty="0" smtClean="0"/>
              <a:t>Amazon</a:t>
            </a:r>
            <a:r>
              <a:rPr kumimoji="1" lang="ja-JP" altLang="en-US" dirty="0" smtClean="0"/>
              <a:t>の独壇場で、追いつくことは難しくなっているため、</a:t>
            </a:r>
            <a:r>
              <a:rPr kumimoji="1" lang="en-US" altLang="ja-JP" dirty="0" smtClean="0"/>
              <a:t>IBM</a:t>
            </a:r>
            <a:r>
              <a:rPr kumimoji="1" lang="ja-JP" altLang="en-US" dirty="0" smtClean="0"/>
              <a:t>としては</a:t>
            </a:r>
            <a:r>
              <a:rPr kumimoji="1" lang="en-US" altLang="ja-JP" dirty="0" smtClean="0"/>
              <a:t>PaaS</a:t>
            </a:r>
            <a:r>
              <a:rPr kumimoji="1" lang="ja-JP" altLang="en-US" dirty="0" smtClean="0"/>
              <a:t>の分野での勝負を賭けると言うことでしょう。</a:t>
            </a:r>
            <a:r>
              <a:rPr kumimoji="1" lang="en-US" altLang="ja-JP" dirty="0" smtClean="0"/>
              <a:t>IBM</a:t>
            </a:r>
            <a:r>
              <a:rPr kumimoji="1" lang="ja-JP" altLang="en-US" dirty="0" smtClean="0"/>
              <a:t>は最近、</a:t>
            </a:r>
            <a:r>
              <a:rPr kumimoji="1" lang="en-US" altLang="ja-JP" dirty="0" smtClean="0"/>
              <a:t>PaaS</a:t>
            </a:r>
            <a:r>
              <a:rPr kumimoji="1" lang="ja-JP" altLang="en-US" dirty="0" smtClean="0"/>
              <a:t>を有効活用するために</a:t>
            </a:r>
            <a:r>
              <a:rPr kumimoji="1" lang="en-US" altLang="ja-JP" dirty="0" smtClean="0"/>
              <a:t>API</a:t>
            </a:r>
            <a:r>
              <a:rPr kumimoji="1" lang="ja-JP" altLang="en-US" dirty="0" smtClean="0"/>
              <a:t>の整備が必要と言うことで、</a:t>
            </a:r>
            <a:r>
              <a:rPr kumimoji="1" lang="en-US" altLang="ja-JP" dirty="0" smtClean="0"/>
              <a:t>API</a:t>
            </a:r>
            <a:r>
              <a:rPr kumimoji="1" lang="ja-JP" altLang="en-US" dirty="0" smtClean="0"/>
              <a:t>エコノミーという言葉を作ってプロモーションしています。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1965299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t>http://itpro.nikkeibp.co.jp/atclact/active/15/062400069/062400003/?act08</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1043999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https://aws.amazon.com/jp/api-gateway/</a:t>
            </a:r>
          </a:p>
          <a:p>
            <a:endParaRPr kumimoji="1" lang="en-US" altLang="ja-JP" dirty="0" smtClean="0"/>
          </a:p>
          <a:p>
            <a:r>
              <a:rPr kumimoji="1" lang="ja-JP" altLang="en-US" dirty="0" smtClean="0"/>
              <a:t>もちろん</a:t>
            </a:r>
            <a:r>
              <a:rPr kumimoji="1" lang="en-US" altLang="ja-JP" dirty="0" smtClean="0"/>
              <a:t>Amazon</a:t>
            </a:r>
            <a:r>
              <a:rPr kumimoji="1" lang="ja-JP" altLang="en-US" dirty="0" smtClean="0"/>
              <a:t>も、</a:t>
            </a:r>
            <a:r>
              <a:rPr kumimoji="1" lang="en-US" altLang="ja-JP" dirty="0" smtClean="0"/>
              <a:t>API</a:t>
            </a:r>
            <a:r>
              <a:rPr kumimoji="1" lang="ja-JP" altLang="en-US" dirty="0" smtClean="0"/>
              <a:t>に注目しています。</a:t>
            </a:r>
            <a:r>
              <a:rPr kumimoji="1" lang="en-US" altLang="ja-JP" dirty="0" smtClean="0"/>
              <a:t>IBM</a:t>
            </a:r>
            <a:r>
              <a:rPr kumimoji="1" lang="ja-JP" altLang="en-US" dirty="0" smtClean="0"/>
              <a:t>とよく似たサービスの提供を始めました。</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361690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2000</a:t>
            </a:r>
            <a:r>
              <a:rPr kumimoji="1" lang="ja-JP" altLang="en-US" dirty="0" smtClean="0"/>
              <a:t>年前後に、ビジネスプロセスの考え方をベースにしたシステム構築に</a:t>
            </a:r>
            <a:r>
              <a:rPr kumimoji="1" lang="ja-JP" altLang="en-US" dirty="0"/>
              <a:t>おける新しい考え方が出てきます。それが</a:t>
            </a:r>
            <a:r>
              <a:rPr kumimoji="1" lang="en-US" altLang="ja-JP" dirty="0"/>
              <a:t>SOA</a:t>
            </a:r>
            <a:r>
              <a:rPr kumimoji="1" lang="ja-JP" altLang="en-US" dirty="0"/>
              <a:t>です。</a:t>
            </a:r>
            <a:endParaRPr kumimoji="1" lang="en-US" altLang="ja-JP" dirty="0"/>
          </a:p>
          <a:p>
            <a:endParaRPr kumimoji="1" lang="en-US" altLang="ja-JP" dirty="0"/>
          </a:p>
          <a:p>
            <a:r>
              <a:rPr kumimoji="1" lang="en-US" altLang="ja-JP" dirty="0" smtClean="0"/>
              <a:t>SOA</a:t>
            </a:r>
            <a:r>
              <a:rPr kumimoji="1" lang="ja-JP" altLang="en-US" dirty="0" smtClean="0"/>
              <a:t>は</a:t>
            </a:r>
            <a:r>
              <a:rPr kumimoji="1" lang="en-US" altLang="ja-JP" dirty="0" smtClean="0"/>
              <a:t>ERP</a:t>
            </a:r>
            <a:r>
              <a:rPr kumimoji="1" lang="ja-JP" altLang="en-US" dirty="0" smtClean="0"/>
              <a:t>とは直接関係はありません。大規模なシステムを如何に効率よく、柔軟性を持たせたまま構築するべきか、と言うシステム構築の方法論です。</a:t>
            </a:r>
            <a:endParaRPr kumimoji="1" lang="en-US" altLang="ja-JP" dirty="0" smtClean="0"/>
          </a:p>
          <a:p>
            <a:r>
              <a:rPr kumimoji="1" lang="ja-JP" altLang="en-US" dirty="0" smtClean="0"/>
              <a:t>ソフトウェア開発において、一部を部品化して再利用するという取り組みは長く行われてきました。</a:t>
            </a:r>
            <a:r>
              <a:rPr kumimoji="1" lang="en-US" altLang="ja-JP" dirty="0" smtClean="0"/>
              <a:t>SOA</a:t>
            </a:r>
            <a:r>
              <a:rPr kumimoji="1" lang="ja-JP" altLang="en-US" dirty="0" smtClean="0"/>
              <a:t>は、その部品化の粒度をビジネスプロセスに求めたのです。業務の最小単位をサービスとして実装することにより、開発効率の向上を目指したのです。</a:t>
            </a:r>
            <a:endParaRPr kumimoji="1" lang="en-US" altLang="ja-JP" dirty="0" smtClean="0"/>
          </a:p>
          <a:p>
            <a:endParaRPr kumimoji="1" lang="en-US" altLang="ja-JP" dirty="0"/>
          </a:p>
          <a:p>
            <a:r>
              <a:rPr kumimoji="1" lang="en-US" altLang="ja-JP" dirty="0"/>
              <a:t>SOA</a:t>
            </a:r>
            <a:r>
              <a:rPr kumimoji="1" lang="ja-JP" altLang="en-US" dirty="0"/>
              <a:t>は発表当初非常に期待されましたが、数年後には姿を消してしまいました。「</a:t>
            </a:r>
            <a:r>
              <a:rPr kumimoji="1" lang="en-US" altLang="ja-JP" dirty="0"/>
              <a:t>SOA</a:t>
            </a:r>
            <a:r>
              <a:rPr kumimoji="1" lang="ja-JP" altLang="en-US" dirty="0"/>
              <a:t>は使い物にならない」という烙印を押されてしまったのです</a:t>
            </a:r>
            <a:r>
              <a:rPr kumimoji="1" lang="ja-JP" altLang="en-US" dirty="0" smtClean="0"/>
              <a:t>。</a:t>
            </a:r>
            <a:endParaRPr kumimoji="1" lang="en-US" altLang="ja-JP" dirty="0" smtClean="0"/>
          </a:p>
          <a:p>
            <a:r>
              <a:rPr kumimoji="1" lang="ja-JP" altLang="en-US" dirty="0" smtClean="0"/>
              <a:t>しかし、クラウド時代になって、</a:t>
            </a:r>
            <a:r>
              <a:rPr kumimoji="1" lang="en-US" altLang="ja-JP" dirty="0" smtClean="0"/>
              <a:t>SOA</a:t>
            </a:r>
            <a:r>
              <a:rPr kumimoji="1" lang="ja-JP" altLang="en-US" dirty="0" smtClean="0"/>
              <a:t>のメリットが再認識されるようになってきました。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3</a:t>
            </a:fld>
            <a:endParaRPr lang="ja-JP" altLang="en-US"/>
          </a:p>
        </p:txBody>
      </p:sp>
    </p:spTree>
    <p:extLst>
      <p:ext uri="{BB962C8B-B14F-4D97-AF65-F5344CB8AC3E}">
        <p14:creationId xmlns:p14="http://schemas.microsoft.com/office/powerpoint/2010/main" val="1593622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201512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Salesforce</a:t>
            </a:r>
            <a:r>
              <a:rPr kumimoji="1" lang="ja-JP" altLang="en-US" dirty="0" smtClean="0"/>
              <a:t>のサービス開始は</a:t>
            </a:r>
            <a:r>
              <a:rPr kumimoji="1" lang="en-US" altLang="ja-JP" dirty="0" smtClean="0"/>
              <a:t>1999</a:t>
            </a:r>
            <a:r>
              <a:rPr kumimoji="1" lang="ja-JP" altLang="en-US" dirty="0" smtClean="0"/>
              <a:t>年</a:t>
            </a:r>
            <a:endParaRPr kumimoji="1" lang="en-US" altLang="ja-JP" dirty="0" smtClean="0"/>
          </a:p>
          <a:p>
            <a:r>
              <a:rPr kumimoji="1" lang="en-US" altLang="ja-JP" dirty="0" smtClean="0"/>
              <a:t>AWS</a:t>
            </a:r>
            <a:r>
              <a:rPr kumimoji="1" lang="ja-JP" altLang="en-US" dirty="0" smtClean="0"/>
              <a:t>の公開は</a:t>
            </a:r>
            <a:r>
              <a:rPr kumimoji="1" lang="en-US" altLang="ja-JP" dirty="0" smtClean="0"/>
              <a:t>2006</a:t>
            </a:r>
            <a:r>
              <a:rPr kumimoji="1" lang="ja-JP" altLang="en-US" dirty="0" smtClean="0"/>
              <a:t>年</a:t>
            </a:r>
            <a:r>
              <a:rPr kumimoji="1" lang="en-US" altLang="ja-JP" dirty="0" smtClean="0"/>
              <a:t>7</a:t>
            </a:r>
            <a:r>
              <a:rPr kumimoji="1" lang="ja-JP" altLang="en-US" dirty="0" smtClean="0"/>
              <a:t>月</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4229876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Amazon=</a:t>
            </a:r>
            <a:r>
              <a:rPr kumimoji="1" lang="ja-JP" altLang="en-US" dirty="0" smtClean="0"/>
              <a:t>手軽に利用できるが、細かいチューニングは難しい</a:t>
            </a:r>
            <a:endParaRPr kumimoji="1" lang="en-US" altLang="ja-JP" dirty="0" smtClean="0"/>
          </a:p>
          <a:p>
            <a:r>
              <a:rPr kumimoji="1" lang="en-US" altLang="ja-JP" dirty="0" smtClean="0"/>
              <a:t>IBM=</a:t>
            </a:r>
            <a:r>
              <a:rPr kumimoji="1" lang="ja-JP" altLang="en-US" dirty="0" smtClean="0"/>
              <a:t>サードパーティが</a:t>
            </a:r>
            <a:r>
              <a:rPr kumimoji="1" lang="en-US" altLang="ja-JP" dirty="0" smtClean="0"/>
              <a:t>Watson</a:t>
            </a:r>
            <a:r>
              <a:rPr kumimoji="1" lang="ja-JP" altLang="en-US" dirty="0" smtClean="0"/>
              <a:t>をサービスとして利用できるよう環境が整っている</a:t>
            </a:r>
            <a:endParaRPr kumimoji="1" lang="en-US" altLang="ja-JP" dirty="0" smtClean="0"/>
          </a:p>
          <a:p>
            <a:r>
              <a:rPr kumimoji="1" lang="en-US" altLang="ja-JP" dirty="0" smtClean="0"/>
              <a:t>Google=API</a:t>
            </a:r>
            <a:r>
              <a:rPr kumimoji="1" lang="ja-JP" altLang="en-US" dirty="0" smtClean="0"/>
              <a:t>としての提供なので、利用者側もある程度作り込みが必要</a:t>
            </a:r>
            <a:endParaRPr kumimoji="1" lang="en-US" altLang="ja-JP" dirty="0" smtClean="0"/>
          </a:p>
          <a:p>
            <a:r>
              <a:rPr kumimoji="1" lang="en-US" altLang="ja-JP" dirty="0" smtClean="0"/>
              <a:t>Microsoft=R</a:t>
            </a:r>
            <a:r>
              <a:rPr kumimoji="1" lang="ja-JP" altLang="en-US" dirty="0" smtClean="0"/>
              <a:t>や</a:t>
            </a:r>
            <a:r>
              <a:rPr kumimoji="1" lang="en-US" altLang="ja-JP" dirty="0" smtClean="0"/>
              <a:t>Hadoop</a:t>
            </a:r>
            <a:r>
              <a:rPr kumimoji="1" lang="ja-JP" altLang="en-US" dirty="0" smtClean="0"/>
              <a:t>との連携、</a:t>
            </a:r>
            <a:r>
              <a:rPr kumimoji="1" lang="en-US" altLang="ja-JP" dirty="0" smtClean="0"/>
              <a:t>UI</a:t>
            </a:r>
            <a:r>
              <a:rPr kumimoji="1" lang="ja-JP" altLang="en-US" dirty="0" smtClean="0"/>
              <a:t>の作り込みなど、使いやすい印象</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294838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t>これはガートナーが年</a:t>
            </a:r>
            <a:r>
              <a:rPr kumimoji="1" lang="en-US" altLang="ja-JP" dirty="0"/>
              <a:t>1</a:t>
            </a:r>
            <a:r>
              <a:rPr kumimoji="1" lang="ja-JP" altLang="en-US" dirty="0"/>
              <a:t>回発表しているハイプサイクルというチャートです。縦軸が関心の高さ、横軸が時間軸です。</a:t>
            </a:r>
            <a:endParaRPr kumimoji="1" lang="en-US" altLang="ja-JP" dirty="0"/>
          </a:p>
          <a:p>
            <a:endParaRPr kumimoji="1" lang="en-US" altLang="ja-JP" dirty="0"/>
          </a:p>
          <a:p>
            <a:r>
              <a:rPr kumimoji="1" lang="en-US" altLang="ja-JP" dirty="0"/>
              <a:t>IT</a:t>
            </a:r>
            <a:r>
              <a:rPr kumimoji="1" lang="ja-JP" altLang="en-US" dirty="0"/>
              <a:t>業界において、新しく発表された技術は、発表当初は熱狂的に迎え入れられ、関心が高まります。（黎明期）</a:t>
            </a:r>
            <a:endParaRPr kumimoji="1" lang="en-US" altLang="ja-JP" dirty="0"/>
          </a:p>
          <a:p>
            <a:r>
              <a:rPr kumimoji="1" lang="ja-JP" altLang="en-US" dirty="0"/>
              <a:t>ところが関心がピークに達する頃（流行期）、期待が高まりすぎ、一方で技術開発は急速には進みません。この結果、市場は新技術に幻滅し、注目度が急落します。（幻滅期）</a:t>
            </a:r>
            <a:endParaRPr kumimoji="1" lang="en-US" altLang="ja-JP" dirty="0"/>
          </a:p>
          <a:p>
            <a:r>
              <a:rPr kumimoji="1" lang="ja-JP" altLang="en-US" dirty="0"/>
              <a:t>多くの技術がここで脱落しますが、本当に有用な技術・技術開発が追いついてきた技術は生き残り、徐々に関心を取り戻します。これが回復期です。</a:t>
            </a:r>
            <a:endParaRPr kumimoji="1" lang="en-US" altLang="ja-JP" dirty="0"/>
          </a:p>
          <a:p>
            <a:r>
              <a:rPr kumimoji="1" lang="ja-JP" altLang="en-US" dirty="0"/>
              <a:t>その後、技術が安定し、成長の過程に達します。これが安定期です。</a:t>
            </a:r>
            <a:endParaRPr kumimoji="1" lang="en-US" altLang="ja-JP" dirty="0"/>
          </a:p>
          <a:p>
            <a:endParaRPr kumimoji="1" lang="en-US" altLang="ja-JP" dirty="0"/>
          </a:p>
          <a:p>
            <a:r>
              <a:rPr kumimoji="1" lang="ja-JP" altLang="en-US" dirty="0"/>
              <a:t>古いものが見つからなかったので、</a:t>
            </a:r>
            <a:r>
              <a:rPr kumimoji="1" lang="en-US" altLang="ja-JP" dirty="0"/>
              <a:t>2005</a:t>
            </a:r>
            <a:r>
              <a:rPr kumimoji="1" lang="ja-JP" altLang="en-US" dirty="0"/>
              <a:t>年のものを持ってきました。</a:t>
            </a:r>
            <a:r>
              <a:rPr kumimoji="1" lang="en-US" altLang="ja-JP" dirty="0"/>
              <a:t>SOA</a:t>
            </a:r>
            <a:r>
              <a:rPr kumimoji="1" lang="ja-JP" altLang="en-US" dirty="0"/>
              <a:t>も当初は熱狂的に迎え入れられましたが、</a:t>
            </a:r>
            <a:r>
              <a:rPr kumimoji="1" lang="en-US" altLang="ja-JP" dirty="0"/>
              <a:t>2005</a:t>
            </a:r>
            <a:r>
              <a:rPr kumimoji="1" lang="ja-JP" altLang="en-US" dirty="0"/>
              <a:t>年には既に幻滅期に入ってしまっています。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4</a:t>
            </a:fld>
            <a:endParaRPr lang="ja-JP" altLang="en-US"/>
          </a:p>
        </p:txBody>
      </p:sp>
    </p:spTree>
    <p:extLst>
      <p:ext uri="{BB962C8B-B14F-4D97-AF65-F5344CB8AC3E}">
        <p14:creationId xmlns:p14="http://schemas.microsoft.com/office/powerpoint/2010/main" val="170497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しかしそのまま無くなることは無く、</a:t>
            </a:r>
            <a:r>
              <a:rPr lang="en-US" altLang="ja-JP" dirty="0" smtClean="0"/>
              <a:t>2009</a:t>
            </a:r>
            <a:r>
              <a:rPr lang="ja-JP" altLang="en-US" dirty="0" smtClean="0"/>
              <a:t>年以降、安定期に入りました。この後数年間ハイプサイクルに</a:t>
            </a:r>
            <a:r>
              <a:rPr lang="en-US" altLang="ja-JP" dirty="0" smtClean="0"/>
              <a:t>SOA</a:t>
            </a:r>
            <a:r>
              <a:rPr lang="ja-JP" altLang="en-US" dirty="0" smtClean="0"/>
              <a:t>は出てきませんでしたが、昨年復活しました。</a:t>
            </a:r>
            <a:endParaRPr lang="en-US" altLang="ja-JP" dirty="0" smtClean="0"/>
          </a:p>
          <a:p>
            <a:endParaRPr lang="en-US" altLang="ja-JP" dirty="0" smtClean="0"/>
          </a:p>
          <a:p>
            <a:r>
              <a:rPr lang="ja-JP" altLang="en-US" dirty="0" smtClean="0"/>
              <a:t>余談ですが、皆さんが何か新製品を売るとき、ピーク期のものは避けた方が無難だと言うことがわかるでしょう。ここにある製品を売ってしまうと、その後ほぼ確実に幻滅期に入り、お客様からお叱りを受けることになりかねません。安定期に入った製品こそが、安心して販売できる製品ということができます。</a:t>
            </a:r>
            <a:endParaRPr lang="en-US" altLang="ja-JP" dirty="0" smtClean="0"/>
          </a:p>
          <a:p>
            <a:endParaRPr lang="ja-JP" altLang="en-US" dirty="0" smtClean="0"/>
          </a:p>
        </p:txBody>
      </p:sp>
      <p:sp>
        <p:nvSpPr>
          <p:cNvPr id="460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794F6A-3D9B-47A0-B90F-0B261CA0625D}" type="slidenum">
              <a:rPr lang="ja-JP" altLang="en-US" smtClean="0"/>
              <a:pPr/>
              <a:t>5</a:t>
            </a:fld>
            <a:endParaRPr lang="ja-JP" altLang="en-US" smtClean="0"/>
          </a:p>
        </p:txBody>
      </p:sp>
    </p:spTree>
    <p:extLst>
      <p:ext uri="{BB962C8B-B14F-4D97-AF65-F5344CB8AC3E}">
        <p14:creationId xmlns:p14="http://schemas.microsoft.com/office/powerpoint/2010/main" val="210467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SOA</a:t>
            </a:r>
            <a:r>
              <a:rPr lang="ja-JP" altLang="en-US" dirty="0" smtClean="0"/>
              <a:t>について</a:t>
            </a:r>
            <a:r>
              <a:rPr lang="en-US" altLang="ja-JP" dirty="0" smtClean="0"/>
              <a:t>Wikipedia</a:t>
            </a:r>
            <a:r>
              <a:rPr lang="ja-JP" altLang="en-US" dirty="0" smtClean="0"/>
              <a:t>を見てみると、このような説明になります。よくわかりませんね。</a:t>
            </a:r>
            <a:endParaRPr lang="en-US" altLang="ja-JP" dirty="0" smtClean="0"/>
          </a:p>
          <a:p>
            <a:endParaRPr lang="en-US" altLang="ja-JP" dirty="0" smtClean="0"/>
          </a:p>
          <a:p>
            <a:r>
              <a:rPr lang="en-US" altLang="ja-JP" dirty="0" smtClean="0"/>
              <a:t>Wikipedia</a:t>
            </a:r>
            <a:r>
              <a:rPr lang="ja-JP" altLang="en-US" dirty="0" smtClean="0"/>
              <a:t>で言っている「業務上の一処理に相当する単位」とは、ビジネスプロセスのことです。つまり、</a:t>
            </a:r>
            <a:r>
              <a:rPr lang="en-US" altLang="ja-JP" dirty="0" smtClean="0"/>
              <a:t>SOA</a:t>
            </a:r>
            <a:r>
              <a:rPr lang="ja-JP" altLang="en-US" dirty="0" smtClean="0"/>
              <a:t>は、</a:t>
            </a:r>
            <a:r>
              <a:rPr lang="ja-JP" altLang="en-US" sz="1200" dirty="0">
                <a:solidFill>
                  <a:schemeClr val="bg1"/>
                </a:solidFill>
                <a:latin typeface="+mn-lt"/>
                <a:ea typeface="+mn-ea"/>
              </a:rPr>
              <a:t>ビジネスプロセスに沿って業務システムを構築することであるといえます。</a:t>
            </a:r>
            <a:endParaRPr lang="en-US" altLang="ja-JP" sz="1200" dirty="0">
              <a:solidFill>
                <a:schemeClr val="bg1"/>
              </a:solidFill>
              <a:latin typeface="+mn-lt"/>
              <a:ea typeface="+mn-ea"/>
            </a:endParaRPr>
          </a:p>
          <a:p>
            <a:r>
              <a:rPr lang="ja-JP" altLang="en-US" sz="1200" dirty="0">
                <a:solidFill>
                  <a:schemeClr val="bg1"/>
                </a:solidFill>
                <a:latin typeface="+mn-lt"/>
                <a:ea typeface="+mn-ea"/>
              </a:rPr>
              <a:t>ここで大事なのは、</a:t>
            </a:r>
            <a:r>
              <a:rPr lang="en-US" altLang="ja-JP" sz="1200" dirty="0">
                <a:solidFill>
                  <a:schemeClr val="bg1"/>
                </a:solidFill>
              </a:rPr>
              <a:t>SOA</a:t>
            </a:r>
            <a:r>
              <a:rPr lang="ja-JP" altLang="en-US" sz="1200" dirty="0">
                <a:solidFill>
                  <a:schemeClr val="bg1"/>
                </a:solidFill>
              </a:rPr>
              <a:t>という製品は存在しないということです</a:t>
            </a:r>
            <a:r>
              <a:rPr lang="ja-JP" altLang="en-US" sz="1200" dirty="0" smtClean="0">
                <a:solidFill>
                  <a:schemeClr val="bg1"/>
                </a:solidFill>
              </a:rPr>
              <a:t>。</a:t>
            </a:r>
            <a:r>
              <a:rPr lang="en-US" altLang="ja-JP" sz="1200" dirty="0" smtClean="0">
                <a:solidFill>
                  <a:schemeClr val="bg1"/>
                </a:solidFill>
              </a:rPr>
              <a:t>SOA</a:t>
            </a:r>
            <a:r>
              <a:rPr lang="ja-JP" altLang="en-US" sz="1200" dirty="0" smtClean="0">
                <a:solidFill>
                  <a:schemeClr val="bg1"/>
                </a:solidFill>
              </a:rPr>
              <a:t>という考え方に基づいて、</a:t>
            </a:r>
            <a:r>
              <a:rPr lang="ja-JP" altLang="en-US" sz="1200" dirty="0" smtClean="0">
                <a:solidFill>
                  <a:schemeClr val="bg1"/>
                </a:solidFill>
                <a:latin typeface="+mn-lt"/>
                <a:ea typeface="+mn-ea"/>
              </a:rPr>
              <a:t>大規模なシステムを個々のプロセスに対応するサービスの集まりとして構築するということで、システム構築の方法論であり、考え方なのです。</a:t>
            </a:r>
            <a:endParaRPr lang="en-US" altLang="ja-JP" sz="1200" dirty="0" smtClean="0">
              <a:solidFill>
                <a:schemeClr val="bg1"/>
              </a:solidFill>
              <a:latin typeface="+mn-lt"/>
              <a:ea typeface="+mn-ea"/>
            </a:endParaRPr>
          </a:p>
          <a:p>
            <a:endParaRPr lang="en-US" altLang="ja-JP" sz="1200" dirty="0" smtClean="0">
              <a:solidFill>
                <a:schemeClr val="bg1"/>
              </a:solidFill>
              <a:latin typeface="+mn-lt"/>
              <a:ea typeface="+mn-ea"/>
            </a:endParaRPr>
          </a:p>
          <a:p>
            <a:r>
              <a:rPr lang="en-US" altLang="ja-JP" sz="1200" dirty="0" smtClean="0">
                <a:solidFill>
                  <a:schemeClr val="bg1"/>
                </a:solidFill>
                <a:latin typeface="+mn-lt"/>
                <a:ea typeface="+mn-ea"/>
              </a:rPr>
              <a:t>SOA</a:t>
            </a:r>
            <a:r>
              <a:rPr lang="ja-JP" altLang="en-US" sz="1200" dirty="0" smtClean="0">
                <a:solidFill>
                  <a:schemeClr val="bg1"/>
                </a:solidFill>
                <a:latin typeface="+mn-lt"/>
                <a:ea typeface="+mn-ea"/>
              </a:rPr>
              <a:t>がこの時点で見直されてきた最大の要因は、クラウドとの親和性が非常に高い、ということです。ビジネスプロセスを</a:t>
            </a:r>
            <a:r>
              <a:rPr lang="en-US" altLang="ja-JP" sz="1200" dirty="0" smtClean="0">
                <a:solidFill>
                  <a:schemeClr val="bg1"/>
                </a:solidFill>
                <a:latin typeface="+mn-lt"/>
                <a:ea typeface="+mn-ea"/>
              </a:rPr>
              <a:t>Web</a:t>
            </a:r>
            <a:r>
              <a:rPr lang="ja-JP" altLang="en-US" sz="1200" dirty="0" smtClean="0">
                <a:solidFill>
                  <a:schemeClr val="bg1"/>
                </a:solidFill>
                <a:latin typeface="+mn-lt"/>
                <a:ea typeface="+mn-ea"/>
              </a:rPr>
              <a:t>サービスとして実装することにより、簡単にクラウド上に展開できるからです。</a:t>
            </a:r>
            <a:endParaRPr lang="en-US" altLang="ja-JP" sz="1200" dirty="0" smtClean="0">
              <a:solidFill>
                <a:schemeClr val="bg1"/>
              </a:solidFill>
              <a:latin typeface="+mn-lt"/>
              <a:ea typeface="+mn-ea"/>
            </a:endParaRPr>
          </a:p>
          <a:p>
            <a:endParaRPr lang="en-US" altLang="ja-JP" sz="1200" dirty="0" smtClean="0">
              <a:solidFill>
                <a:schemeClr val="bg1"/>
              </a:solidFill>
              <a:latin typeface="+mn-lt"/>
              <a:ea typeface="+mn-ea"/>
            </a:endParaRPr>
          </a:p>
          <a:p>
            <a:r>
              <a:rPr lang="ja-JP" altLang="en-US" sz="1200" dirty="0" smtClean="0">
                <a:solidFill>
                  <a:schemeClr val="bg1"/>
                </a:solidFill>
                <a:latin typeface="+mn-lt"/>
                <a:ea typeface="+mn-ea"/>
              </a:rPr>
              <a:t>ですから、</a:t>
            </a:r>
            <a:r>
              <a:rPr lang="en-US" altLang="ja-JP" sz="1200" dirty="0" smtClean="0">
                <a:solidFill>
                  <a:schemeClr val="bg1"/>
                </a:solidFill>
                <a:latin typeface="+mn-lt"/>
                <a:ea typeface="+mn-ea"/>
              </a:rPr>
              <a:t>Web</a:t>
            </a:r>
            <a:r>
              <a:rPr lang="ja-JP" altLang="en-US" sz="1200" dirty="0" smtClean="0">
                <a:solidFill>
                  <a:schemeClr val="bg1"/>
                </a:solidFill>
                <a:latin typeface="+mn-lt"/>
                <a:ea typeface="+mn-ea"/>
              </a:rPr>
              <a:t>サービス＝</a:t>
            </a:r>
            <a:r>
              <a:rPr lang="en-US" altLang="ja-JP" sz="1200" dirty="0" smtClean="0">
                <a:solidFill>
                  <a:schemeClr val="bg1"/>
                </a:solidFill>
                <a:latin typeface="+mn-lt"/>
                <a:ea typeface="+mn-ea"/>
              </a:rPr>
              <a:t>SOA</a:t>
            </a:r>
            <a:r>
              <a:rPr lang="ja-JP" altLang="en-US" sz="1200" dirty="0" smtClean="0">
                <a:solidFill>
                  <a:schemeClr val="bg1"/>
                </a:solidFill>
                <a:latin typeface="+mn-lt"/>
                <a:ea typeface="+mn-ea"/>
              </a:rPr>
              <a:t>ということではありません。ただ、実装方法として</a:t>
            </a:r>
            <a:r>
              <a:rPr lang="en-US" altLang="ja-JP" sz="1200" dirty="0" smtClean="0">
                <a:solidFill>
                  <a:schemeClr val="bg1"/>
                </a:solidFill>
                <a:latin typeface="+mn-lt"/>
                <a:ea typeface="+mn-ea"/>
              </a:rPr>
              <a:t>Web</a:t>
            </a:r>
            <a:r>
              <a:rPr lang="ja-JP" altLang="en-US" sz="1200" dirty="0" smtClean="0">
                <a:solidFill>
                  <a:schemeClr val="bg1"/>
                </a:solidFill>
                <a:latin typeface="+mn-lt"/>
                <a:ea typeface="+mn-ea"/>
              </a:rPr>
              <a:t>サービスが使われることが多く、そのほうが活用しやすい、ということです。</a:t>
            </a:r>
            <a:endParaRPr lang="en-US" altLang="ja-JP" sz="1200" dirty="0" smtClean="0">
              <a:solidFill>
                <a:schemeClr val="bg1"/>
              </a:solidFill>
              <a:latin typeface="+mn-lt"/>
              <a:ea typeface="+mn-ea"/>
            </a:endParaRPr>
          </a:p>
          <a:p>
            <a:r>
              <a:rPr lang="en-US" altLang="ja-JP" sz="1200" dirty="0" smtClean="0">
                <a:solidFill>
                  <a:schemeClr val="bg1"/>
                </a:solidFill>
                <a:latin typeface="+mn-lt"/>
                <a:ea typeface="+mn-ea"/>
              </a:rPr>
              <a:t>Web</a:t>
            </a:r>
            <a:r>
              <a:rPr lang="ja-JP" altLang="en-US" sz="1200" dirty="0">
                <a:solidFill>
                  <a:schemeClr val="bg1"/>
                </a:solidFill>
                <a:latin typeface="+mn-lt"/>
                <a:ea typeface="+mn-ea"/>
              </a:rPr>
              <a:t>アプリケーションサーバーや</a:t>
            </a:r>
            <a:r>
              <a:rPr lang="en-US" altLang="ja-JP" sz="1200" dirty="0">
                <a:solidFill>
                  <a:schemeClr val="bg1"/>
                </a:solidFill>
                <a:latin typeface="+mn-lt"/>
                <a:ea typeface="+mn-ea"/>
              </a:rPr>
              <a:t>SOAP</a:t>
            </a:r>
            <a:r>
              <a:rPr lang="ja-JP" altLang="en-US" sz="1200" dirty="0">
                <a:solidFill>
                  <a:schemeClr val="bg1"/>
                </a:solidFill>
                <a:latin typeface="+mn-lt"/>
                <a:ea typeface="+mn-ea"/>
              </a:rPr>
              <a:t>など</a:t>
            </a:r>
            <a:r>
              <a:rPr lang="ja-JP" altLang="en-US" sz="1200" dirty="0" smtClean="0">
                <a:solidFill>
                  <a:schemeClr val="bg1"/>
                </a:solidFill>
                <a:latin typeface="+mn-lt"/>
                <a:ea typeface="+mn-ea"/>
              </a:rPr>
              <a:t>は、</a:t>
            </a:r>
            <a:r>
              <a:rPr lang="en-US" altLang="ja-JP" sz="1200" dirty="0" smtClean="0">
                <a:solidFill>
                  <a:schemeClr val="bg1"/>
                </a:solidFill>
                <a:latin typeface="+mn-lt"/>
                <a:ea typeface="+mn-ea"/>
              </a:rPr>
              <a:t>SOA</a:t>
            </a:r>
            <a:r>
              <a:rPr lang="ja-JP" altLang="en-US" sz="1200" dirty="0">
                <a:solidFill>
                  <a:schemeClr val="bg1"/>
                </a:solidFill>
                <a:latin typeface="+mn-lt"/>
                <a:ea typeface="+mn-ea"/>
              </a:rPr>
              <a:t>に</a:t>
            </a:r>
            <a:r>
              <a:rPr lang="ja-JP" altLang="en-US" sz="1200" dirty="0" smtClean="0">
                <a:solidFill>
                  <a:schemeClr val="bg1"/>
                </a:solidFill>
                <a:latin typeface="+mn-lt"/>
                <a:ea typeface="+mn-ea"/>
              </a:rPr>
              <a:t>よるシステム構築のための技術的</a:t>
            </a:r>
            <a:r>
              <a:rPr lang="ja-JP" altLang="en-US" sz="1200" dirty="0">
                <a:solidFill>
                  <a:schemeClr val="bg1"/>
                </a:solidFill>
                <a:latin typeface="+mn-lt"/>
                <a:ea typeface="+mn-ea"/>
              </a:rPr>
              <a:t>要素に</a:t>
            </a:r>
            <a:r>
              <a:rPr lang="ja-JP" altLang="en-US" sz="1200" dirty="0" smtClean="0">
                <a:solidFill>
                  <a:schemeClr val="bg1"/>
                </a:solidFill>
                <a:latin typeface="+mn-lt"/>
                <a:ea typeface="+mn-ea"/>
              </a:rPr>
              <a:t>過ぎないといえます。</a:t>
            </a:r>
            <a:endParaRPr lang="en-US" altLang="ja-JP" sz="1200" dirty="0">
              <a:solidFill>
                <a:schemeClr val="bg1"/>
              </a:solidFill>
              <a:latin typeface="+mn-lt"/>
              <a:ea typeface="+mn-ea"/>
            </a:endParaRPr>
          </a:p>
          <a:p>
            <a:endParaRPr lang="en-US" altLang="ja-JP" dirty="0" smtClean="0"/>
          </a:p>
          <a:p>
            <a:endParaRPr lang="ja-JP" altLang="en-US" dirty="0" smtClean="0"/>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F91253-CFB9-4825-B96F-1F21694551A4}" type="slidenum">
              <a:rPr lang="ja-JP" altLang="en-US" smtClean="0"/>
              <a:pPr/>
              <a:t>6</a:t>
            </a:fld>
            <a:endParaRPr lang="ja-JP" altLang="en-US" smtClean="0"/>
          </a:p>
        </p:txBody>
      </p:sp>
    </p:spTree>
    <p:extLst>
      <p:ext uri="{BB962C8B-B14F-4D97-AF65-F5344CB8AC3E}">
        <p14:creationId xmlns:p14="http://schemas.microsoft.com/office/powerpoint/2010/main" val="209517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SOA</a:t>
            </a:r>
            <a:r>
              <a:rPr lang="ja-JP" altLang="en-US" dirty="0" smtClean="0"/>
              <a:t>による実装とは、ビジネスプロセスに対応させたモジュール構成とすることです。具体的な例を挙げて説明しましょう。</a:t>
            </a:r>
            <a:endParaRPr lang="en-US" altLang="ja-JP" dirty="0" smtClean="0"/>
          </a:p>
          <a:p>
            <a:endParaRPr lang="en-US" altLang="ja-JP" dirty="0" smtClean="0"/>
          </a:p>
          <a:p>
            <a:r>
              <a:rPr kumimoji="1" lang="ja-JP" altLang="en-US" dirty="0" smtClean="0"/>
              <a:t>もう一度、先ほどの販売管理のプロセスを使いましょう。とある企業における販売管理の業務プロセスです。</a:t>
            </a:r>
            <a:endParaRPr kumimoji="1" lang="en-US" altLang="ja-JP" dirty="0" smtClean="0"/>
          </a:p>
          <a:p>
            <a:r>
              <a:rPr kumimoji="1" lang="ja-JP" altLang="en-US" dirty="0" smtClean="0"/>
              <a:t>受注して、請求処理をして、入金を確認したら商品を出荷する、という流れです。</a:t>
            </a:r>
            <a:endParaRPr kumimoji="1" lang="en-US" altLang="ja-JP" dirty="0" smtClean="0"/>
          </a:p>
          <a:p>
            <a:endParaRPr lang="en-US" altLang="ja-JP" dirty="0" smtClean="0"/>
          </a:p>
          <a:p>
            <a:r>
              <a:rPr lang="ja-JP" altLang="en-US" dirty="0" smtClean="0"/>
              <a:t>一般的なシステム開発では、先ほどもお話ししたように、現在行っているプロセスを元にして要求仕様を作成します。</a:t>
            </a:r>
            <a:endParaRPr lang="en-US" altLang="ja-JP" dirty="0" smtClean="0"/>
          </a:p>
          <a:p>
            <a:r>
              <a:rPr lang="ja-JP" altLang="en-US" dirty="0" smtClean="0"/>
              <a:t>プログラマは、要求仕様を元に実装計画を作ります。ここでは、請求・入金は会計的処理なので一つのモジュールにしよう、という決定が下されたとします。</a:t>
            </a:r>
            <a:endParaRPr lang="en-US" altLang="ja-JP" dirty="0" smtClean="0"/>
          </a:p>
          <a:p>
            <a:r>
              <a:rPr lang="ja-JP" altLang="en-US" dirty="0" smtClean="0"/>
              <a:t>こうして、受注処理モジュール、請求・入金確認モジュール、出荷管理モジュールの</a:t>
            </a:r>
            <a:r>
              <a:rPr lang="en-US" altLang="ja-JP" dirty="0" smtClean="0"/>
              <a:t>3</a:t>
            </a:r>
            <a:r>
              <a:rPr lang="ja-JP" altLang="en-US" dirty="0" err="1" smtClean="0"/>
              <a:t>つで</a:t>
            </a:r>
            <a:r>
              <a:rPr lang="ja-JP" altLang="en-US" dirty="0" smtClean="0"/>
              <a:t>システムを構築します。</a:t>
            </a:r>
            <a:endParaRPr lang="en-US" altLang="ja-JP" dirty="0" smtClean="0"/>
          </a:p>
          <a:p>
            <a:endParaRPr lang="en-US" altLang="ja-JP" dirty="0" smtClean="0"/>
          </a:p>
          <a:p>
            <a:r>
              <a:rPr lang="ja-JP" altLang="en-US" dirty="0" smtClean="0"/>
              <a:t>ところが、競合状況が厳しくなり、顧客からの要望により、請求後、入金を確認できる前に出荷するというプロセスに変更する必要が出てきました。</a:t>
            </a:r>
            <a:endParaRPr lang="en-US" altLang="ja-JP" dirty="0" smtClean="0"/>
          </a:p>
          <a:p>
            <a:r>
              <a:rPr lang="ja-JP" altLang="en-US" dirty="0" smtClean="0"/>
              <a:t>この際、システム側でうまく対応できるかどうかは運次第です。要求仕様にはそんなことは書いてありませんから、モジュールの構造上そんなことはできないかも知れません。あるいは、そんな事態にも対応できるよう、設計されているかもしれません。</a:t>
            </a:r>
            <a:endParaRPr lang="en-US" altLang="ja-JP" dirty="0" smtClean="0"/>
          </a:p>
          <a:p>
            <a:r>
              <a:rPr lang="ja-JP" altLang="en-US" dirty="0" smtClean="0"/>
              <a:t>対応できなければ、改修に多額の費用と時間をかけるか、プロセスの変更を断念するかという選択になります。どちらの場合でも、ビジネスに良い影響がある訳はありません。</a:t>
            </a:r>
            <a:endParaRPr lang="en-US" altLang="ja-JP" dirty="0" smtClean="0"/>
          </a:p>
          <a:p>
            <a:endParaRPr lang="en-US" altLang="ja-JP" dirty="0" smtClean="0"/>
          </a:p>
          <a:p>
            <a:r>
              <a:rPr lang="en-US" altLang="ja-JP" dirty="0" smtClean="0"/>
              <a:t>SOA</a:t>
            </a:r>
            <a:r>
              <a:rPr lang="ja-JP" altLang="en-US" dirty="0" smtClean="0"/>
              <a:t>の考え方は、ビジネスプロセスをサービスとして捉え、プロセス単位でモジュール化することです。モジュール間のインターフェースさえきちんとしていれば、先ほどのようなプロセスの組み替え要求にも柔軟かつ迅速に対応できるわけです。</a:t>
            </a:r>
            <a:endParaRPr lang="en-US" altLang="ja-JP" dirty="0" smtClean="0"/>
          </a:p>
          <a:p>
            <a:endParaRPr lang="en-US" altLang="ja-JP" dirty="0" smtClean="0"/>
          </a:p>
          <a:p>
            <a:r>
              <a:rPr lang="ja-JP" altLang="en-US" dirty="0" smtClean="0"/>
              <a:t>言い換えれば、従来型は書類の流れに沿って作られたシステムであり、</a:t>
            </a:r>
            <a:r>
              <a:rPr lang="en-US" altLang="ja-JP" dirty="0" smtClean="0"/>
              <a:t>SOA</a:t>
            </a:r>
            <a:r>
              <a:rPr lang="ja-JP" altLang="en-US" dirty="0" smtClean="0"/>
              <a:t>による実装は、情報の流れに注目した手法であると言うことができるでしょう。</a:t>
            </a:r>
            <a:endParaRPr lang="en-US" altLang="ja-JP" dirty="0" smtClean="0"/>
          </a:p>
          <a:p>
            <a:endParaRPr lang="en-US" altLang="ja-JP" dirty="0" smtClean="0"/>
          </a:p>
          <a:p>
            <a:r>
              <a:rPr lang="ja-JP" altLang="en-US" dirty="0" smtClean="0"/>
              <a:t>もちろんこれは相当に単純化したモデルであり、元になるビジネスプロセスがしっかり見直され、粒度も適切である必要があります。</a:t>
            </a:r>
            <a:endParaRPr lang="en-US" altLang="ja-JP" dirty="0" smtClean="0"/>
          </a:p>
        </p:txBody>
      </p:sp>
      <p:sp>
        <p:nvSpPr>
          <p:cNvPr id="471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37101C-F450-42D3-8A60-19E27BA25349}" type="slidenum">
              <a:rPr lang="ja-JP" altLang="en-US" smtClean="0"/>
              <a:pPr/>
              <a:t>7</a:t>
            </a:fld>
            <a:endParaRPr lang="ja-JP" altLang="en-US" smtClean="0"/>
          </a:p>
        </p:txBody>
      </p:sp>
    </p:spTree>
    <p:extLst>
      <p:ext uri="{BB962C8B-B14F-4D97-AF65-F5344CB8AC3E}">
        <p14:creationId xmlns:p14="http://schemas.microsoft.com/office/powerpoint/2010/main" val="413811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a:t>
            </a:r>
            <a:r>
              <a:rPr kumimoji="1" lang="ja-JP" altLang="en-US" dirty="0" smtClean="0"/>
              <a:t>スライド</a:t>
            </a:r>
            <a:r>
              <a:rPr kumimoji="1" lang="ja-JP" altLang="en-US" dirty="0"/>
              <a:t>で説明したように、プロセス単位でサービスを実装し、後の組み替えにも対応するという方法は、小規模なシステムであれば有効ですが、大きなシステムになるとコードの見通しも悪くなり、効率的ではなくなります。</a:t>
            </a:r>
            <a:endParaRPr kumimoji="1" lang="en-US" altLang="ja-JP" dirty="0"/>
          </a:p>
          <a:p>
            <a:endParaRPr kumimoji="1" lang="en-US" altLang="ja-JP" dirty="0"/>
          </a:p>
          <a:p>
            <a:r>
              <a:rPr kumimoji="1" lang="ja-JP" altLang="en-US" dirty="0"/>
              <a:t>そのため、モジュール間の汎用的な接続方法を提供するために</a:t>
            </a:r>
            <a:r>
              <a:rPr kumimoji="1" lang="en-US" altLang="ja-JP" dirty="0"/>
              <a:t>ESB (Enterprise Service Bus) </a:t>
            </a:r>
            <a:r>
              <a:rPr kumimoji="1" lang="ja-JP" altLang="en-US" dirty="0"/>
              <a:t>が考え出されました。サービスモジュール向けの標準的な</a:t>
            </a:r>
            <a:r>
              <a:rPr kumimoji="1" lang="en-US" altLang="ja-JP" dirty="0"/>
              <a:t>API</a:t>
            </a:r>
            <a:r>
              <a:rPr kumimoji="1" lang="ja-JP" altLang="en-US" dirty="0"/>
              <a:t>や、開発支援ツール、データの流れを制御するツールなどが含まれています。様々なサービスやシステムを接続することができます。</a:t>
            </a:r>
            <a:endParaRPr kumimoji="1" lang="en-US" altLang="ja-JP" dirty="0"/>
          </a:p>
          <a:p>
            <a:endParaRPr kumimoji="1" lang="en-US" altLang="ja-JP" dirty="0"/>
          </a:p>
          <a:p>
            <a:r>
              <a:rPr kumimoji="1" lang="en-US" altLang="ja-JP" dirty="0"/>
              <a:t>SOA</a:t>
            </a:r>
            <a:r>
              <a:rPr kumimoji="1" lang="ja-JP" altLang="en-US" dirty="0"/>
              <a:t>という製品はありませんが、</a:t>
            </a:r>
            <a:r>
              <a:rPr kumimoji="1" lang="en-US" altLang="ja-JP" dirty="0"/>
              <a:t>ESB</a:t>
            </a:r>
            <a:r>
              <a:rPr kumimoji="1" lang="ja-JP" altLang="en-US" dirty="0"/>
              <a:t>という製品はあります。このため、</a:t>
            </a:r>
            <a:r>
              <a:rPr kumimoji="1" lang="en-US" altLang="ja-JP" dirty="0"/>
              <a:t>ESB</a:t>
            </a:r>
            <a:r>
              <a:rPr kumimoji="1" lang="ja-JP" altLang="en-US" dirty="0"/>
              <a:t>のことを</a:t>
            </a:r>
            <a:r>
              <a:rPr kumimoji="1" lang="en-US" altLang="ja-JP" dirty="0"/>
              <a:t>SOA</a:t>
            </a:r>
            <a:r>
              <a:rPr kumimoji="1" lang="ja-JP" altLang="en-US" dirty="0"/>
              <a:t>だと思っている人もいますが、これもまた正しくないと言えます。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8</a:t>
            </a:fld>
            <a:endParaRPr lang="ja-JP" altLang="en-US"/>
          </a:p>
        </p:txBody>
      </p:sp>
    </p:spTree>
    <p:extLst>
      <p:ext uri="{BB962C8B-B14F-4D97-AF65-F5344CB8AC3E}">
        <p14:creationId xmlns:p14="http://schemas.microsoft.com/office/powerpoint/2010/main" val="84464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前にお話しした</a:t>
            </a:r>
            <a:r>
              <a:rPr kumimoji="1" lang="en-US" altLang="ja-JP"/>
              <a:t>EAI</a:t>
            </a:r>
            <a:r>
              <a:rPr kumimoji="1" lang="ja-JP" altLang="en-US"/>
              <a:t>との共通性に気づかれたでしょうか？</a:t>
            </a:r>
            <a:r>
              <a:rPr kumimoji="1" lang="en-US" altLang="ja-JP"/>
              <a:t>EAI</a:t>
            </a:r>
            <a:r>
              <a:rPr kumimoji="1" lang="ja-JP" altLang="en-US"/>
              <a:t>はシステムを、</a:t>
            </a:r>
            <a:r>
              <a:rPr kumimoji="1" lang="en-US" altLang="ja-JP"/>
              <a:t>ESB</a:t>
            </a:r>
            <a:r>
              <a:rPr kumimoji="1" lang="ja-JP" altLang="en-US"/>
              <a:t>はサービスを結合するためのデータ交換用基盤と見ることができます。</a:t>
            </a:r>
            <a:endParaRPr kumimoji="1" lang="en-US" altLang="ja-JP"/>
          </a:p>
          <a:p>
            <a:endParaRPr kumimoji="1" lang="en-US" altLang="ja-JP"/>
          </a:p>
          <a:p>
            <a:r>
              <a:rPr kumimoji="1" lang="ja-JP" altLang="en-US"/>
              <a:t>実際、</a:t>
            </a:r>
            <a:r>
              <a:rPr kumimoji="1" lang="en-US" altLang="ja-JP"/>
              <a:t>EAI</a:t>
            </a:r>
            <a:r>
              <a:rPr kumimoji="1" lang="ja-JP" altLang="en-US"/>
              <a:t>ツールは</a:t>
            </a:r>
            <a:r>
              <a:rPr kumimoji="1" lang="en-US" altLang="ja-JP"/>
              <a:t>ESB</a:t>
            </a:r>
            <a:r>
              <a:rPr kumimoji="1" lang="ja-JP" altLang="en-US"/>
              <a:t>的な機能をどんどん実装してきており、両者間の違いは無くなりつつあると言えます。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9</a:t>
            </a:fld>
            <a:endParaRPr lang="ja-JP" altLang="en-US"/>
          </a:p>
        </p:txBody>
      </p:sp>
    </p:spTree>
    <p:extLst>
      <p:ext uri="{BB962C8B-B14F-4D97-AF65-F5344CB8AC3E}">
        <p14:creationId xmlns:p14="http://schemas.microsoft.com/office/powerpoint/2010/main" val="485198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55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こういった形で、ビジネスプロセスを</a:t>
            </a:r>
            <a:r>
              <a:rPr lang="en-US" altLang="ja-JP" dirty="0" smtClean="0"/>
              <a:t>Web</a:t>
            </a:r>
            <a:r>
              <a:rPr lang="ja-JP" altLang="en-US" dirty="0" smtClean="0"/>
              <a:t>サービスとして実装しておくと、クラウドとの相性が非常によくなります。</a:t>
            </a:r>
            <a:endParaRPr lang="en-US" altLang="ja-JP" dirty="0" smtClean="0"/>
          </a:p>
          <a:p>
            <a:endParaRPr lang="en-US" altLang="ja-JP" dirty="0" smtClean="0"/>
          </a:p>
          <a:p>
            <a:r>
              <a:rPr lang="ja-JP" altLang="en-US" dirty="0" smtClean="0"/>
              <a:t>たとえば最初はオンプレミスで全てを稼働させている場合、これは</a:t>
            </a:r>
            <a:r>
              <a:rPr lang="en-US" altLang="ja-JP" dirty="0" smtClean="0"/>
              <a:t>Web</a:t>
            </a:r>
            <a:r>
              <a:rPr lang="ja-JP" altLang="en-US" dirty="0" smtClean="0"/>
              <a:t>技術の上で稼働させていますから、プライベートクラウド上で動かしていることになります。</a:t>
            </a:r>
            <a:endParaRPr lang="en-US" altLang="ja-JP" dirty="0" smtClean="0"/>
          </a:p>
          <a:p>
            <a:r>
              <a:rPr lang="ja-JP" altLang="en-US" dirty="0" smtClean="0"/>
              <a:t>決算期や繁忙期でシステムリソースが足りなくなってきた場合、必要に応じてサービスをパブリッククラウド上で実行させることにより、社内にハードウェアを追加しなくとも、需要の急増に応えることができます。必要に応じてハイブリッドクラウドに移行できるわけです。</a:t>
            </a:r>
            <a:endParaRPr lang="en-US" altLang="ja-JP" dirty="0" smtClean="0"/>
          </a:p>
          <a:p>
            <a:endParaRPr lang="en-US" altLang="ja-JP" dirty="0" smtClean="0"/>
          </a:p>
          <a:p>
            <a:r>
              <a:rPr lang="ja-JP" altLang="en-US" dirty="0" smtClean="0"/>
              <a:t>このとき、外部に出したくないものは出さない、という選択ももちろん可能です。</a:t>
            </a:r>
          </a:p>
        </p:txBody>
      </p:sp>
      <p:sp>
        <p:nvSpPr>
          <p:cNvPr id="655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6D7574-0515-4E9E-A3AE-A5C29E257D8D}" type="slidenum">
              <a:rPr lang="ja-JP" altLang="en-US" smtClean="0"/>
              <a:pPr/>
              <a:t>10</a:t>
            </a:fld>
            <a:endParaRPr lang="ja-JP" altLang="en-US" smtClean="0"/>
          </a:p>
        </p:txBody>
      </p:sp>
    </p:spTree>
    <p:extLst>
      <p:ext uri="{BB962C8B-B14F-4D97-AF65-F5344CB8AC3E}">
        <p14:creationId xmlns:p14="http://schemas.microsoft.com/office/powerpoint/2010/main" val="1303535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smtClean="0">
                <a:solidFill>
                  <a:srgbClr val="FFFFFF"/>
                </a:solidFill>
                <a:effectLst/>
                <a:latin typeface="Arial Black" panose="020B0A04020102020204" pitchFamily="34" charset="0"/>
                <a:ea typeface="HGP創英角ｺﾞｼｯｸUB" pitchFamily="50" charset="-128"/>
                <a:cs typeface="Arial"/>
              </a:rPr>
              <a:t>SOA/PaaS/API</a:t>
            </a:r>
            <a:r>
              <a:rPr lang="ja-JP" altLang="en-US" sz="2800" dirty="0" smtClean="0">
                <a:solidFill>
                  <a:srgbClr val="FFFFFF"/>
                </a:solidFill>
                <a:effectLst/>
                <a:latin typeface="Arial Black" panose="020B0A04020102020204" pitchFamily="34" charset="0"/>
                <a:ea typeface="HGP創英角ｺﾞｼｯｸUB" pitchFamily="50" charset="-128"/>
                <a:cs typeface="Arial"/>
              </a:rPr>
              <a:t>エコノミー</a:t>
            </a:r>
            <a:endParaRPr lang="en-US" altLang="ja-JP" sz="2800" dirty="0">
              <a:solidFill>
                <a:srgbClr val="FFFFFF"/>
              </a:solidFill>
              <a:effectLst/>
              <a:latin typeface="Arial Black" panose="020B0A04020102020204" pitchFamily="34" charset="0"/>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smtClean="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smtClean="0">
              <a:latin typeface="Century Gothic" panose="020B0502020202020204" pitchFamily="34" charset="0"/>
              <a:ea typeface="HG丸ｺﾞｼｯｸM-PRO" panose="020F0600000000000000" pitchFamily="50" charset="-128"/>
            </a:endParaRPr>
          </a:p>
          <a:p>
            <a:pPr algn="r"/>
            <a:r>
              <a:rPr lang="ja-JP" altLang="en-US" sz="1200" dirty="0" smtClean="0">
                <a:latin typeface="Century Gothic" panose="020B0502020202020204" pitchFamily="34" charset="0"/>
                <a:ea typeface="HG丸ｺﾞｼｯｸM-PRO" panose="020F0600000000000000" pitchFamily="50" charset="-128"/>
              </a:rPr>
              <a:t>大越　章司</a:t>
            </a:r>
            <a:endParaRPr lang="en-US" altLang="ja-JP" sz="1200" dirty="0" smtClean="0">
              <a:latin typeface="Century Gothic" panose="020B0502020202020204" pitchFamily="34" charset="0"/>
              <a:ea typeface="HG丸ｺﾞｼｯｸM-PRO" panose="020F0600000000000000" pitchFamily="50" charset="-128"/>
            </a:endParaRPr>
          </a:p>
          <a:p>
            <a:pPr algn="r"/>
            <a:r>
              <a:rPr lang="en-US" altLang="ja-JP" sz="1200" dirty="0" smtClean="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bwMode="auto">
          <a:xfrm flipV="1">
            <a:off x="4857750" y="2286000"/>
            <a:ext cx="2143125" cy="928688"/>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cxnSp>
        <p:nvCxnSpPr>
          <p:cNvPr id="28" name="直線コネクタ 27"/>
          <p:cNvCxnSpPr/>
          <p:nvPr/>
        </p:nvCxnSpPr>
        <p:spPr bwMode="auto">
          <a:xfrm rot="16200000" flipH="1">
            <a:off x="4250532" y="3821906"/>
            <a:ext cx="2000250" cy="785813"/>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cxnSp>
        <p:nvCxnSpPr>
          <p:cNvPr id="31" name="直線コネクタ 30"/>
          <p:cNvCxnSpPr/>
          <p:nvPr/>
        </p:nvCxnSpPr>
        <p:spPr bwMode="auto">
          <a:xfrm rot="10800000">
            <a:off x="2000250" y="3143250"/>
            <a:ext cx="2857500" cy="71438"/>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sp>
        <p:nvSpPr>
          <p:cNvPr id="25" name="角丸四角形 21"/>
          <p:cNvSpPr>
            <a:spLocks noChangeArrowheads="1"/>
          </p:cNvSpPr>
          <p:nvPr/>
        </p:nvSpPr>
        <p:spPr bwMode="auto">
          <a:xfrm>
            <a:off x="357158" y="1142985"/>
            <a:ext cx="2214578" cy="4214842"/>
          </a:xfrm>
          <a:prstGeom prst="roundRect">
            <a:avLst>
              <a:gd name="adj" fmla="val 0"/>
            </a:avLst>
          </a:prstGeom>
          <a:solidFill>
            <a:schemeClr val="accent1"/>
          </a:solidFill>
          <a:ln w="38100" algn="ctr">
            <a:noFill/>
            <a:round/>
            <a:headEnd/>
            <a:tailEnd/>
          </a:ln>
        </p:spPr>
        <p:txBody>
          <a:bodyPr anchor="ctr"/>
          <a:lstStyle/>
          <a:p>
            <a:pPr>
              <a:spcBef>
                <a:spcPct val="20000"/>
              </a:spcBef>
              <a:defRPr/>
            </a:pPr>
            <a:endParaRPr kumimoji="0" lang="ja-JP" altLang="en-US" sz="1600" dirty="0">
              <a:solidFill>
                <a:srgbClr val="484848"/>
              </a:solidFill>
              <a:latin typeface="+mn-lt"/>
              <a:ea typeface="+mn-ea"/>
            </a:endParaRPr>
          </a:p>
        </p:txBody>
      </p:sp>
      <p:sp>
        <p:nvSpPr>
          <p:cNvPr id="28680" name="タイトル 1"/>
          <p:cNvSpPr>
            <a:spLocks noGrp="1"/>
          </p:cNvSpPr>
          <p:nvPr>
            <p:ph type="title"/>
          </p:nvPr>
        </p:nvSpPr>
        <p:spPr/>
        <p:txBody>
          <a:bodyPr/>
          <a:lstStyle/>
          <a:p>
            <a:r>
              <a:rPr lang="ja-JP" altLang="en-US" sz="2800" dirty="0" smtClean="0"/>
              <a:t>モジュールを</a:t>
            </a:r>
            <a:r>
              <a:rPr lang="en-US" altLang="ja-JP" sz="2800" dirty="0" smtClean="0"/>
              <a:t>Web</a:t>
            </a:r>
            <a:r>
              <a:rPr lang="ja-JP" altLang="en-US" sz="2800" dirty="0" smtClean="0"/>
              <a:t>サービス化することのメリット</a:t>
            </a:r>
          </a:p>
        </p:txBody>
      </p:sp>
      <p:pic>
        <p:nvPicPr>
          <p:cNvPr id="28681" name="Picture 7" descr="j0433941"/>
          <p:cNvPicPr>
            <a:picLocks noChangeAspect="1" noChangeArrowheads="1"/>
          </p:cNvPicPr>
          <p:nvPr/>
        </p:nvPicPr>
        <p:blipFill>
          <a:blip r:embed="rId3" cstate="print"/>
          <a:srcRect/>
          <a:stretch>
            <a:fillRect/>
          </a:stretch>
        </p:blipFill>
        <p:spPr bwMode="auto">
          <a:xfrm>
            <a:off x="642938" y="1357313"/>
            <a:ext cx="1214437" cy="1214437"/>
          </a:xfrm>
          <a:prstGeom prst="rect">
            <a:avLst/>
          </a:prstGeom>
          <a:noFill/>
          <a:ln w="9525">
            <a:noFill/>
            <a:miter lim="800000"/>
            <a:headEnd/>
            <a:tailEnd/>
          </a:ln>
        </p:spPr>
      </p:pic>
      <p:pic>
        <p:nvPicPr>
          <p:cNvPr id="28682"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71500" y="3357563"/>
            <a:ext cx="1143000" cy="1143000"/>
          </a:xfrm>
          <a:prstGeom prst="rect">
            <a:avLst/>
          </a:prstGeom>
          <a:noFill/>
          <a:ln w="9525">
            <a:noFill/>
            <a:miter lim="800000"/>
            <a:headEnd/>
            <a:tailEnd/>
          </a:ln>
        </p:spPr>
      </p:pic>
      <p:pic>
        <p:nvPicPr>
          <p:cNvPr id="28683"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1071563" y="3429000"/>
            <a:ext cx="1143000" cy="1143000"/>
          </a:xfrm>
          <a:prstGeom prst="rect">
            <a:avLst/>
          </a:prstGeom>
          <a:noFill/>
          <a:ln w="9525">
            <a:noFill/>
            <a:miter lim="800000"/>
            <a:headEnd/>
            <a:tailEnd/>
          </a:ln>
        </p:spPr>
      </p:pic>
      <p:sp>
        <p:nvSpPr>
          <p:cNvPr id="11" name="雲 10"/>
          <p:cNvSpPr/>
          <p:nvPr/>
        </p:nvSpPr>
        <p:spPr bwMode="auto">
          <a:xfrm>
            <a:off x="2857488" y="2571744"/>
            <a:ext cx="3714776" cy="1285884"/>
          </a:xfrm>
          <a:prstGeom prst="cloud">
            <a:avLst/>
          </a:prstGeom>
          <a:solidFill>
            <a:schemeClr val="bg1">
              <a:lumMod val="85000"/>
            </a:schemeClr>
          </a:solidFill>
          <a:ln w="38100" cap="flat" cmpd="sng" algn="ctr">
            <a:noFill/>
            <a:prstDash val="solid"/>
            <a:round/>
            <a:headEnd type="none" w="med" len="med"/>
            <a:tailEnd type="none" w="med" len="med"/>
          </a:ln>
          <a:effectLst/>
          <a:scene3d>
            <a:camera prst="orthographicFront"/>
            <a:lightRig rig="threePt" dir="t"/>
          </a:scene3d>
          <a:sp3d prstMaterial="dkEdge"/>
        </p:spPr>
        <p:txBody>
          <a:bodyPr anchor="ctr"/>
          <a:lstStyle/>
          <a:p>
            <a:pPr>
              <a:spcBef>
                <a:spcPct val="20000"/>
              </a:spcBef>
              <a:defRPr/>
            </a:pPr>
            <a:endParaRPr kumimoji="0" lang="ja-JP" altLang="en-US" sz="1400">
              <a:solidFill>
                <a:srgbClr val="484848"/>
              </a:solidFill>
              <a:latin typeface="+mn-lt"/>
              <a:ea typeface="+mn-ea"/>
            </a:endParaRPr>
          </a:p>
        </p:txBody>
      </p:sp>
      <p:pic>
        <p:nvPicPr>
          <p:cNvPr id="28687"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143500" y="4786313"/>
            <a:ext cx="1143000" cy="1143000"/>
          </a:xfrm>
          <a:prstGeom prst="rect">
            <a:avLst/>
          </a:prstGeom>
          <a:noFill/>
          <a:ln w="9525">
            <a:noFill/>
            <a:miter lim="800000"/>
            <a:headEnd/>
            <a:tailEnd/>
          </a:ln>
        </p:spPr>
      </p:pic>
      <p:pic>
        <p:nvPicPr>
          <p:cNvPr id="28688"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643563" y="4857750"/>
            <a:ext cx="1143000" cy="1143000"/>
          </a:xfrm>
          <a:prstGeom prst="rect">
            <a:avLst/>
          </a:prstGeom>
          <a:noFill/>
          <a:ln w="9525">
            <a:noFill/>
            <a:miter lim="800000"/>
            <a:headEnd/>
            <a:tailEnd/>
          </a:ln>
        </p:spPr>
      </p:pic>
      <p:pic>
        <p:nvPicPr>
          <p:cNvPr id="28689"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6643688" y="1428750"/>
            <a:ext cx="1143000" cy="1143000"/>
          </a:xfrm>
          <a:prstGeom prst="rect">
            <a:avLst/>
          </a:prstGeom>
          <a:noFill/>
          <a:ln w="9525">
            <a:noFill/>
            <a:miter lim="800000"/>
            <a:headEnd/>
            <a:tailEnd/>
          </a:ln>
        </p:spPr>
      </p:pic>
      <p:pic>
        <p:nvPicPr>
          <p:cNvPr id="28690"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7143750" y="1500188"/>
            <a:ext cx="1143000" cy="1143000"/>
          </a:xfrm>
          <a:prstGeom prst="rect">
            <a:avLst/>
          </a:prstGeom>
          <a:noFill/>
          <a:ln w="9525">
            <a:noFill/>
            <a:miter lim="800000"/>
            <a:headEnd/>
            <a:tailEnd/>
          </a:ln>
        </p:spPr>
      </p:pic>
      <p:sp>
        <p:nvSpPr>
          <p:cNvPr id="16" name="正方形/長方形 15"/>
          <p:cNvSpPr/>
          <p:nvPr/>
        </p:nvSpPr>
        <p:spPr bwMode="auto">
          <a:xfrm>
            <a:off x="857224" y="2643182"/>
            <a:ext cx="500066" cy="428628"/>
          </a:xfrm>
          <a:prstGeom prst="rect">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正方形/長方形 16"/>
          <p:cNvSpPr/>
          <p:nvPr/>
        </p:nvSpPr>
        <p:spPr bwMode="auto">
          <a:xfrm>
            <a:off x="857224" y="4643446"/>
            <a:ext cx="500066" cy="428628"/>
          </a:xfrm>
          <a:prstGeom prst="rect">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正方形/長方形 17"/>
          <p:cNvSpPr/>
          <p:nvPr/>
        </p:nvSpPr>
        <p:spPr bwMode="auto">
          <a:xfrm>
            <a:off x="857224" y="2643182"/>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正方形/長方形 18"/>
          <p:cNvSpPr/>
          <p:nvPr/>
        </p:nvSpPr>
        <p:spPr bwMode="auto">
          <a:xfrm>
            <a:off x="857224" y="3143248"/>
            <a:ext cx="500066" cy="428628"/>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正方形/長方形 19"/>
          <p:cNvSpPr/>
          <p:nvPr/>
        </p:nvSpPr>
        <p:spPr bwMode="auto">
          <a:xfrm>
            <a:off x="857224" y="4643446"/>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正方形/長方形 21"/>
          <p:cNvSpPr/>
          <p:nvPr/>
        </p:nvSpPr>
        <p:spPr bwMode="auto">
          <a:xfrm>
            <a:off x="1428728" y="3143248"/>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正方形/長方形 22"/>
          <p:cNvSpPr/>
          <p:nvPr/>
        </p:nvSpPr>
        <p:spPr bwMode="auto">
          <a:xfrm>
            <a:off x="1428728" y="2643182"/>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正方形/長方形 23"/>
          <p:cNvSpPr/>
          <p:nvPr/>
        </p:nvSpPr>
        <p:spPr bwMode="auto">
          <a:xfrm>
            <a:off x="1428728" y="4643446"/>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89711" y="5459400"/>
            <a:ext cx="2749471"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プライベートクラウド</a:t>
            </a:r>
            <a:endParaRPr kumimoji="1" lang="ja-JP" altLang="en-US" sz="2000">
              <a:solidFill>
                <a:srgbClr val="4168A7"/>
              </a:solidFill>
              <a:latin typeface="+mn-lt"/>
              <a:ea typeface="+mn-ea"/>
            </a:endParaRPr>
          </a:p>
        </p:txBody>
      </p:sp>
      <p:sp>
        <p:nvSpPr>
          <p:cNvPr id="26" name="テキスト ボックス 25"/>
          <p:cNvSpPr txBox="1"/>
          <p:nvPr/>
        </p:nvSpPr>
        <p:spPr>
          <a:xfrm>
            <a:off x="6585386" y="4009134"/>
            <a:ext cx="2492991"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パブリッククラウド</a:t>
            </a:r>
            <a:endParaRPr kumimoji="1" lang="ja-JP" altLang="en-US" sz="2000">
              <a:solidFill>
                <a:srgbClr val="4168A7"/>
              </a:solidFill>
              <a:latin typeface="+mn-lt"/>
              <a:ea typeface="+mn-ea"/>
            </a:endParaRPr>
          </a:p>
        </p:txBody>
      </p:sp>
      <p:sp>
        <p:nvSpPr>
          <p:cNvPr id="29" name="テキスト ボックス 28"/>
          <p:cNvSpPr txBox="1"/>
          <p:nvPr/>
        </p:nvSpPr>
        <p:spPr>
          <a:xfrm>
            <a:off x="2522234" y="4050489"/>
            <a:ext cx="2749472"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ハイブリッドクラウド</a:t>
            </a:r>
            <a:endParaRPr kumimoji="1" lang="ja-JP" altLang="en-US" sz="2000">
              <a:solidFill>
                <a:srgbClr val="4168A7"/>
              </a:solidFill>
              <a:latin typeface="+mn-lt"/>
              <a:ea typeface="+mn-ea"/>
            </a:endParaRPr>
          </a:p>
        </p:txBody>
      </p:sp>
      <p:sp>
        <p:nvSpPr>
          <p:cNvPr id="3" name="正方形/長方形 2"/>
          <p:cNvSpPr/>
          <p:nvPr/>
        </p:nvSpPr>
        <p:spPr bwMode="auto">
          <a:xfrm>
            <a:off x="2857488" y="1142985"/>
            <a:ext cx="3429012" cy="485815"/>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smtClean="0">
                <a:solidFill>
                  <a:schemeClr val="bg1"/>
                </a:solidFill>
                <a:latin typeface="+mn-lt"/>
                <a:ea typeface="+mn-ea"/>
              </a:rPr>
              <a:t>SOA</a:t>
            </a:r>
            <a:r>
              <a:rPr kumimoji="0" lang="ja-JP" altLang="en-US" dirty="0" smtClean="0">
                <a:solidFill>
                  <a:schemeClr val="bg1"/>
                </a:solidFill>
                <a:latin typeface="+mn-lt"/>
                <a:ea typeface="+mn-ea"/>
              </a:rPr>
              <a:t>はクラウドと相性が良い</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68466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2.48439E-6 L 0.67083 -0.0007 " pathEditMode="relative" rAng="0" ptsTypes="AA">
                                      <p:cBhvr>
                                        <p:cTn id="6" dur="2000" fill="hold"/>
                                        <p:tgtEl>
                                          <p:spTgt spid="23"/>
                                        </p:tgtEl>
                                        <p:attrNameLst>
                                          <p:attrName>ppt_x</p:attrName>
                                          <p:attrName>ppt_y</p:attrName>
                                        </p:attrNameLst>
                                      </p:cBhvr>
                                      <p:rCtr x="335"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3.05556E-6 2.48439E-6 L 0.67031 -0.0007 " pathEditMode="relative" rAng="0" ptsTypes="AA">
                                      <p:cBhvr>
                                        <p:cTn id="9" dur="2000" fill="hold"/>
                                        <p:tgtEl>
                                          <p:spTgt spid="18"/>
                                        </p:tgtEl>
                                        <p:attrNameLst>
                                          <p:attrName>ppt_x</p:attrName>
                                          <p:attrName>ppt_y</p:attrName>
                                        </p:attrNameLst>
                                      </p:cBhvr>
                                      <p:rCtr x="335" y="0"/>
                                    </p:animMotion>
                                  </p:childTnLst>
                                </p:cTn>
                              </p:par>
                            </p:childTnLst>
                          </p:cTn>
                        </p:par>
                        <p:par>
                          <p:cTn id="10" fill="hold">
                            <p:stCondLst>
                              <p:cond delay="4000"/>
                            </p:stCondLst>
                            <p:childTnLst>
                              <p:par>
                                <p:cTn id="11" presetID="63" presetClass="path" presetSubtype="0" accel="50000" decel="50000" fill="hold" nodeType="afterEffect">
                                  <p:stCondLst>
                                    <p:cond delay="0"/>
                                  </p:stCondLst>
                                  <p:childTnLst>
                                    <p:animMotion origin="layout" path="M 3.05556E-6 -3.58085E-6 L 0.67083 -3.58085E-6 " pathEditMode="relative" rAng="0" ptsTypes="AA">
                                      <p:cBhvr>
                                        <p:cTn id="12" dur="2000" fill="hold"/>
                                        <p:tgtEl>
                                          <p:spTgt spid="22"/>
                                        </p:tgtEl>
                                        <p:attrNameLst>
                                          <p:attrName>ppt_x</p:attrName>
                                          <p:attrName>ppt_y</p:attrName>
                                        </p:attrNameLst>
                                      </p:cBhvr>
                                      <p:rCtr x="335" y="0"/>
                                    </p:animMotion>
                                  </p:childTnLst>
                                </p:cTn>
                              </p:par>
                            </p:childTnLst>
                          </p:cTn>
                        </p:par>
                        <p:par>
                          <p:cTn id="13" fill="hold">
                            <p:stCondLst>
                              <p:cond delay="6000"/>
                            </p:stCondLst>
                            <p:childTnLst>
                              <p:par>
                                <p:cTn id="14" presetID="63" presetClass="path" presetSubtype="0" accel="50000" decel="50000" fill="hold" nodeType="afterEffect">
                                  <p:stCondLst>
                                    <p:cond delay="0"/>
                                  </p:stCondLst>
                                  <p:childTnLst>
                                    <p:animMotion origin="layout" path="M 3.05556E-6 -3.58085E-6 L 0.67031 -3.58085E-6 " pathEditMode="relative" rAng="0" ptsTypes="AA">
                                      <p:cBhvr>
                                        <p:cTn id="15" dur="2000" fill="hold"/>
                                        <p:tgtEl>
                                          <p:spTgt spid="19"/>
                                        </p:tgtEl>
                                        <p:attrNameLst>
                                          <p:attrName>ppt_x</p:attrName>
                                          <p:attrName>ppt_y</p:attrName>
                                        </p:attrNameLst>
                                      </p:cBhvr>
                                      <p:rCtr x="335" y="0"/>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3.05556E-6 -1.77654E-6 L 0.5842 0.19061 " pathEditMode="relative" rAng="0" ptsTypes="AA">
                                      <p:cBhvr>
                                        <p:cTn id="18" dur="2000" fill="hold"/>
                                        <p:tgtEl>
                                          <p:spTgt spid="24"/>
                                        </p:tgtEl>
                                        <p:attrNameLst>
                                          <p:attrName>ppt_x</p:attrName>
                                          <p:attrName>ppt_y</p:attrName>
                                        </p:attrNameLst>
                                      </p:cBhvr>
                                      <p:rCtr x="292" y="95"/>
                                    </p:animMotion>
                                  </p:childTnLst>
                                </p:cTn>
                              </p:par>
                            </p:childTnLst>
                          </p:cTn>
                        </p:par>
                        <p:par>
                          <p:cTn id="19" fill="hold">
                            <p:stCondLst>
                              <p:cond delay="10000"/>
                            </p:stCondLst>
                            <p:childTnLst>
                              <p:par>
                                <p:cTn id="20" presetID="0" presetClass="path" presetSubtype="0" accel="50000" decel="50000" fill="hold" nodeType="afterEffect">
                                  <p:stCondLst>
                                    <p:cond delay="0"/>
                                  </p:stCondLst>
                                  <p:childTnLst>
                                    <p:animMotion origin="layout" path="M 3.05556E-6 -1.77654E-6 L 0.58368 0.19061 " pathEditMode="relative" rAng="0" ptsTypes="AA">
                                      <p:cBhvr>
                                        <p:cTn id="21" dur="2000" fill="hold"/>
                                        <p:tgtEl>
                                          <p:spTgt spid="20"/>
                                        </p:tgtEl>
                                        <p:attrNameLst>
                                          <p:attrName>ppt_x</p:attrName>
                                          <p:attrName>ppt_y</p:attrName>
                                        </p:attrNameLst>
                                      </p:cBhvr>
                                      <p:rCtr x="292" y="95"/>
                                    </p:animMotion>
                                  </p:childTnLst>
                                </p:cTn>
                              </p:par>
                            </p:childTnLst>
                          </p:cTn>
                        </p:par>
                        <p:par>
                          <p:cTn id="22" fill="hold">
                            <p:stCondLst>
                              <p:cond delay="120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bwMode="auto">
          <a:xfrm>
            <a:off x="560070" y="1485900"/>
            <a:ext cx="8069580" cy="3291840"/>
          </a:xfrm>
          <a:prstGeom prst="downArrow">
            <a:avLst>
              <a:gd name="adj1" fmla="val 50000"/>
              <a:gd name="adj2" fmla="val 15625"/>
            </a:avLst>
          </a:prstGeom>
          <a:solidFill>
            <a:schemeClr val="accent6"/>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endParaRPr kumimoji="1" lang="ja-JP" altLang="en-US" sz="2000" dirty="0">
              <a:solidFill>
                <a:schemeClr val="bg1"/>
              </a:solidFill>
              <a:latin typeface="+mn-lt"/>
              <a:ea typeface="+mn-ea"/>
            </a:endParaRPr>
          </a:p>
        </p:txBody>
      </p:sp>
      <p:sp>
        <p:nvSpPr>
          <p:cNvPr id="2" name="タイトル 1"/>
          <p:cNvSpPr>
            <a:spLocks noGrp="1"/>
          </p:cNvSpPr>
          <p:nvPr>
            <p:ph type="title"/>
          </p:nvPr>
        </p:nvSpPr>
        <p:spPr/>
        <p:txBody>
          <a:bodyPr/>
          <a:lstStyle/>
          <a:p>
            <a:r>
              <a:rPr kumimoji="1" lang="en-US" altLang="ja-JP" dirty="0" smtClean="0"/>
              <a:t>SOA</a:t>
            </a:r>
            <a:r>
              <a:rPr kumimoji="1" lang="ja-JP" altLang="en-US" dirty="0" smtClean="0"/>
              <a:t>の狙いと成果</a:t>
            </a:r>
            <a:endParaRPr kumimoji="1" lang="ja-JP" altLang="en-US" dirty="0"/>
          </a:p>
        </p:txBody>
      </p:sp>
      <p:sp>
        <p:nvSpPr>
          <p:cNvPr id="3" name="角丸四角形 2"/>
          <p:cNvSpPr/>
          <p:nvPr/>
        </p:nvSpPr>
        <p:spPr bwMode="auto">
          <a:xfrm>
            <a:off x="560070" y="1177290"/>
            <a:ext cx="8069580" cy="617220"/>
          </a:xfrm>
          <a:prstGeom prst="roundRect">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smtClean="0">
                <a:solidFill>
                  <a:schemeClr val="bg1"/>
                </a:solidFill>
                <a:latin typeface="+mn-lt"/>
                <a:ea typeface="+mn-ea"/>
              </a:rPr>
              <a:t>業務プロセスを見直し、サービス単位に分割</a:t>
            </a:r>
            <a:endParaRPr kumimoji="1" lang="ja-JP" altLang="en-US" sz="2000" dirty="0">
              <a:solidFill>
                <a:schemeClr val="bg1"/>
              </a:solidFill>
              <a:latin typeface="+mn-lt"/>
              <a:ea typeface="+mn-ea"/>
            </a:endParaRPr>
          </a:p>
        </p:txBody>
      </p:sp>
      <p:sp>
        <p:nvSpPr>
          <p:cNvPr id="4" name="角丸四角形 3"/>
          <p:cNvSpPr/>
          <p:nvPr/>
        </p:nvSpPr>
        <p:spPr bwMode="auto">
          <a:xfrm>
            <a:off x="560070" y="1946910"/>
            <a:ext cx="8069580" cy="617220"/>
          </a:xfrm>
          <a:prstGeom prst="roundRect">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smtClean="0">
                <a:solidFill>
                  <a:schemeClr val="bg1"/>
                </a:solidFill>
                <a:latin typeface="+mn-lt"/>
                <a:ea typeface="+mn-ea"/>
              </a:rPr>
              <a:t>サービス間のデータ交換ルールを決め、メカニズムを構築</a:t>
            </a:r>
            <a:endParaRPr kumimoji="1" lang="ja-JP" altLang="en-US" sz="2000" dirty="0">
              <a:solidFill>
                <a:schemeClr val="bg1"/>
              </a:solidFill>
              <a:latin typeface="+mn-lt"/>
              <a:ea typeface="+mn-ea"/>
            </a:endParaRPr>
          </a:p>
        </p:txBody>
      </p:sp>
      <p:sp>
        <p:nvSpPr>
          <p:cNvPr id="5" name="角丸四角形 4"/>
          <p:cNvSpPr/>
          <p:nvPr/>
        </p:nvSpPr>
        <p:spPr bwMode="auto">
          <a:xfrm>
            <a:off x="560070" y="2716530"/>
            <a:ext cx="8069580" cy="617220"/>
          </a:xfrm>
          <a:prstGeom prst="roundRect">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smtClean="0">
                <a:solidFill>
                  <a:schemeClr val="bg1"/>
                </a:solidFill>
                <a:latin typeface="+mn-lt"/>
                <a:ea typeface="+mn-ea"/>
              </a:rPr>
              <a:t>サービス単位でプログラムを開発し、相互に接続</a:t>
            </a:r>
            <a:endParaRPr kumimoji="1" lang="ja-JP" altLang="en-US" sz="2000" dirty="0">
              <a:solidFill>
                <a:schemeClr val="bg1"/>
              </a:solidFill>
              <a:latin typeface="+mn-lt"/>
              <a:ea typeface="+mn-ea"/>
            </a:endParaRPr>
          </a:p>
        </p:txBody>
      </p:sp>
      <p:sp>
        <p:nvSpPr>
          <p:cNvPr id="6" name="角丸四角形 5"/>
          <p:cNvSpPr/>
          <p:nvPr/>
        </p:nvSpPr>
        <p:spPr bwMode="auto">
          <a:xfrm>
            <a:off x="560070" y="3486150"/>
            <a:ext cx="8069580" cy="617220"/>
          </a:xfrm>
          <a:prstGeom prst="roundRect">
            <a:avLst/>
          </a:prstGeom>
          <a:solidFill>
            <a:schemeClr val="accent2"/>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smtClean="0">
                <a:solidFill>
                  <a:schemeClr val="bg1"/>
                </a:solidFill>
                <a:latin typeface="+mn-lt"/>
                <a:ea typeface="+mn-ea"/>
              </a:rPr>
              <a:t>情報システムを分割し、疎結合させる</a:t>
            </a:r>
            <a:endParaRPr kumimoji="1" lang="ja-JP" altLang="en-US" sz="2000" dirty="0">
              <a:solidFill>
                <a:schemeClr val="bg1"/>
              </a:solidFill>
              <a:latin typeface="+mn-lt"/>
              <a:ea typeface="+mn-ea"/>
            </a:endParaRPr>
          </a:p>
        </p:txBody>
      </p:sp>
      <p:sp>
        <p:nvSpPr>
          <p:cNvPr id="7" name="角丸四角形 6"/>
          <p:cNvSpPr/>
          <p:nvPr/>
        </p:nvSpPr>
        <p:spPr bwMode="auto">
          <a:xfrm>
            <a:off x="560070" y="4907280"/>
            <a:ext cx="2617470" cy="1356360"/>
          </a:xfrm>
          <a:prstGeom prst="roundRect">
            <a:avLst>
              <a:gd name="adj" fmla="val 12454"/>
            </a:avLst>
          </a:prstGeom>
          <a:solidFill>
            <a:schemeClr val="tx2"/>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400" dirty="0" smtClean="0">
                <a:solidFill>
                  <a:schemeClr val="bg1"/>
                </a:solidFill>
                <a:latin typeface="+mn-lt"/>
                <a:ea typeface="+mn-ea"/>
              </a:rPr>
              <a:t>柔軟性の向上</a:t>
            </a:r>
            <a:endParaRPr kumimoji="1" lang="ja-JP" altLang="en-US" sz="2400" dirty="0">
              <a:solidFill>
                <a:schemeClr val="bg1"/>
              </a:solidFill>
              <a:latin typeface="+mn-lt"/>
              <a:ea typeface="+mn-ea"/>
            </a:endParaRPr>
          </a:p>
        </p:txBody>
      </p:sp>
      <p:sp>
        <p:nvSpPr>
          <p:cNvPr id="9" name="角丸四角形 8"/>
          <p:cNvSpPr/>
          <p:nvPr/>
        </p:nvSpPr>
        <p:spPr bwMode="auto">
          <a:xfrm>
            <a:off x="3286125" y="4907280"/>
            <a:ext cx="2617470" cy="1356360"/>
          </a:xfrm>
          <a:prstGeom prst="roundRect">
            <a:avLst>
              <a:gd name="adj" fmla="val 12454"/>
            </a:avLst>
          </a:prstGeom>
          <a:solidFill>
            <a:schemeClr val="tx2"/>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400" dirty="0" smtClean="0">
                <a:solidFill>
                  <a:schemeClr val="bg1"/>
                </a:solidFill>
                <a:latin typeface="+mn-lt"/>
                <a:ea typeface="+mn-ea"/>
              </a:rPr>
              <a:t>管理の容易さ</a:t>
            </a:r>
            <a:endParaRPr kumimoji="1" lang="ja-JP" altLang="en-US" sz="2400" dirty="0">
              <a:solidFill>
                <a:schemeClr val="bg1"/>
              </a:solidFill>
              <a:latin typeface="+mn-lt"/>
              <a:ea typeface="+mn-ea"/>
            </a:endParaRPr>
          </a:p>
        </p:txBody>
      </p:sp>
      <p:sp>
        <p:nvSpPr>
          <p:cNvPr id="10" name="角丸四角形 9"/>
          <p:cNvSpPr/>
          <p:nvPr/>
        </p:nvSpPr>
        <p:spPr bwMode="auto">
          <a:xfrm>
            <a:off x="6012180" y="4907280"/>
            <a:ext cx="2617470" cy="1356360"/>
          </a:xfrm>
          <a:prstGeom prst="roundRect">
            <a:avLst>
              <a:gd name="adj" fmla="val 12454"/>
            </a:avLst>
          </a:prstGeom>
          <a:solidFill>
            <a:schemeClr val="tx2"/>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400" dirty="0" smtClean="0">
                <a:solidFill>
                  <a:schemeClr val="bg1"/>
                </a:solidFill>
                <a:latin typeface="+mn-lt"/>
                <a:ea typeface="+mn-ea"/>
              </a:rPr>
              <a:t>迅速な開発</a:t>
            </a:r>
            <a:endParaRPr kumimoji="1" lang="ja-JP" altLang="en-US" sz="2400" dirty="0">
              <a:solidFill>
                <a:schemeClr val="bg1"/>
              </a:solidFill>
              <a:latin typeface="+mn-lt"/>
              <a:ea typeface="+mn-ea"/>
            </a:endParaRPr>
          </a:p>
        </p:txBody>
      </p:sp>
    </p:spTree>
    <p:extLst>
      <p:ext uri="{BB962C8B-B14F-4D97-AF65-F5344CB8AC3E}">
        <p14:creationId xmlns:p14="http://schemas.microsoft.com/office/powerpoint/2010/main" val="327918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5" grpId="0" animBg="1"/>
      <p:bldP spid="6" grpId="0" animBg="1"/>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SOA</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と</a:t>
            </a: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クラウド</a:t>
            </a:r>
            <a:r>
              <a:rPr lang="en-US" altLang="ja-JP" sz="2400" dirty="0" smtClean="0">
                <a:solidFill>
                  <a:schemeClr val="bg1"/>
                </a:solidFill>
                <a:latin typeface="Arial Black" panose="020B0A04020102020204" pitchFamily="34" charset="0"/>
                <a:ea typeface="HGP創英角ｺﾞｼｯｸUB" pitchFamily="50" charset="-128"/>
                <a:cs typeface="Arial" pitchFamily="34" charset="0"/>
              </a:rPr>
              <a:t>/PaaS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914387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リーフォーム 22"/>
          <p:cNvSpPr/>
          <p:nvPr/>
        </p:nvSpPr>
        <p:spPr bwMode="auto">
          <a:xfrm>
            <a:off x="5617497" y="1712656"/>
            <a:ext cx="2216426" cy="1789044"/>
          </a:xfrm>
          <a:custGeom>
            <a:avLst/>
            <a:gdLst>
              <a:gd name="connsiteX0" fmla="*/ 626165 w 2216426"/>
              <a:gd name="connsiteY0" fmla="*/ 0 h 1789044"/>
              <a:gd name="connsiteX1" fmla="*/ 2047461 w 2216426"/>
              <a:gd name="connsiteY1" fmla="*/ 0 h 1789044"/>
              <a:gd name="connsiteX2" fmla="*/ 2216426 w 2216426"/>
              <a:gd name="connsiteY2" fmla="*/ 1779105 h 1789044"/>
              <a:gd name="connsiteX3" fmla="*/ 0 w 2216426"/>
              <a:gd name="connsiteY3" fmla="*/ 1789044 h 1789044"/>
              <a:gd name="connsiteX4" fmla="*/ 626165 w 2216426"/>
              <a:gd name="connsiteY4" fmla="*/ 0 h 1789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426" h="1789044">
                <a:moveTo>
                  <a:pt x="626165" y="0"/>
                </a:moveTo>
                <a:lnTo>
                  <a:pt x="2047461" y="0"/>
                </a:lnTo>
                <a:lnTo>
                  <a:pt x="2216426" y="1779105"/>
                </a:lnTo>
                <a:lnTo>
                  <a:pt x="0" y="1789044"/>
                </a:lnTo>
                <a:lnTo>
                  <a:pt x="626165"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err="1">
                <a:solidFill>
                  <a:schemeClr val="bg1"/>
                </a:solidFill>
                <a:latin typeface="+mn-lt"/>
                <a:ea typeface="+mn-ea"/>
              </a:rPr>
              <a:t>IaaS</a:t>
            </a:r>
            <a:endParaRPr kumimoji="0" lang="ja-JP" altLang="en-US" sz="1400" dirty="0">
              <a:solidFill>
                <a:schemeClr val="bg1"/>
              </a:solidFill>
              <a:latin typeface="+mn-lt"/>
              <a:ea typeface="+mn-ea"/>
            </a:endParaRPr>
          </a:p>
        </p:txBody>
      </p:sp>
      <p:sp>
        <p:nvSpPr>
          <p:cNvPr id="29701" name="タイトル 1"/>
          <p:cNvSpPr>
            <a:spLocks noGrp="1"/>
          </p:cNvSpPr>
          <p:nvPr>
            <p:ph type="title"/>
          </p:nvPr>
        </p:nvSpPr>
        <p:spPr/>
        <p:txBody>
          <a:bodyPr/>
          <a:lstStyle/>
          <a:p>
            <a:r>
              <a:rPr lang="en-US" altLang="ja-JP" dirty="0" smtClean="0"/>
              <a:t>Web</a:t>
            </a:r>
            <a:r>
              <a:rPr lang="ja-JP" altLang="en-US" dirty="0" smtClean="0"/>
              <a:t>サービスを組み合わせてシステムを構築</a:t>
            </a:r>
          </a:p>
        </p:txBody>
      </p:sp>
      <p:grpSp>
        <p:nvGrpSpPr>
          <p:cNvPr id="2" name="グループ化 43"/>
          <p:cNvGrpSpPr>
            <a:grpSpLocks/>
          </p:cNvGrpSpPr>
          <p:nvPr/>
        </p:nvGrpSpPr>
        <p:grpSpPr bwMode="auto">
          <a:xfrm>
            <a:off x="3071813" y="1119188"/>
            <a:ext cx="2943225" cy="2382837"/>
            <a:chOff x="3071810" y="1119426"/>
            <a:chExt cx="2943252" cy="2382274"/>
          </a:xfrm>
        </p:grpSpPr>
        <p:sp>
          <p:nvSpPr>
            <p:cNvPr id="17" name="フリーフォーム 16"/>
            <p:cNvSpPr/>
            <p:nvPr/>
          </p:nvSpPr>
          <p:spPr bwMode="auto">
            <a:xfrm>
              <a:off x="3073080" y="1702717"/>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25" name="フリーフォーム 24"/>
            <p:cNvSpPr/>
            <p:nvPr/>
          </p:nvSpPr>
          <p:spPr bwMode="auto">
            <a:xfrm>
              <a:off x="3073080" y="1416965"/>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34" name="フリーフォーム 33"/>
            <p:cNvSpPr/>
            <p:nvPr/>
          </p:nvSpPr>
          <p:spPr bwMode="auto">
            <a:xfrm>
              <a:off x="3071810" y="1119426"/>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err="1">
                  <a:solidFill>
                    <a:schemeClr val="bg1"/>
                  </a:solidFill>
                  <a:latin typeface="+mn-lt"/>
                  <a:ea typeface="+mn-ea"/>
                </a:rPr>
                <a:t>SalesForce</a:t>
              </a:r>
              <a:endParaRPr kumimoji="0" lang="ja-JP" altLang="en-US" sz="1400" dirty="0">
                <a:solidFill>
                  <a:schemeClr val="bg1"/>
                </a:solidFill>
                <a:latin typeface="+mn-lt"/>
                <a:ea typeface="+mn-ea"/>
              </a:endParaRPr>
            </a:p>
          </p:txBody>
        </p:sp>
      </p:grpSp>
      <p:grpSp>
        <p:nvGrpSpPr>
          <p:cNvPr id="3" name="グループ化 42"/>
          <p:cNvGrpSpPr>
            <a:grpSpLocks/>
          </p:cNvGrpSpPr>
          <p:nvPr/>
        </p:nvGrpSpPr>
        <p:grpSpPr bwMode="auto">
          <a:xfrm>
            <a:off x="4659313" y="3357563"/>
            <a:ext cx="3413125" cy="2857500"/>
            <a:chOff x="4659991" y="3357563"/>
            <a:chExt cx="3412471" cy="2857519"/>
          </a:xfrm>
        </p:grpSpPr>
        <p:sp>
          <p:nvSpPr>
            <p:cNvPr id="24" name="フリーフォーム 23"/>
            <p:cNvSpPr/>
            <p:nvPr/>
          </p:nvSpPr>
          <p:spPr bwMode="auto">
            <a:xfrm>
              <a:off x="4663340" y="3988717"/>
              <a:ext cx="3409122" cy="2226365"/>
            </a:xfrm>
            <a:custGeom>
              <a:avLst/>
              <a:gdLst>
                <a:gd name="connsiteX0" fmla="*/ 765313 w 3409122"/>
                <a:gd name="connsiteY0" fmla="*/ 0 h 2226365"/>
                <a:gd name="connsiteX1" fmla="*/ 3210340 w 3409122"/>
                <a:gd name="connsiteY1" fmla="*/ 9939 h 2226365"/>
                <a:gd name="connsiteX2" fmla="*/ 3409122 w 3409122"/>
                <a:gd name="connsiteY2" fmla="*/ 2226365 h 2226365"/>
                <a:gd name="connsiteX3" fmla="*/ 0 w 3409122"/>
                <a:gd name="connsiteY3" fmla="*/ 2216426 h 2226365"/>
                <a:gd name="connsiteX4" fmla="*/ 765313 w 3409122"/>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2" h="2226365">
                  <a:moveTo>
                    <a:pt x="765313" y="0"/>
                  </a:moveTo>
                  <a:lnTo>
                    <a:pt x="3210340" y="9939"/>
                  </a:lnTo>
                  <a:lnTo>
                    <a:pt x="3409122" y="2226365"/>
                  </a:lnTo>
                  <a:lnTo>
                    <a:pt x="0" y="2216426"/>
                  </a:lnTo>
                  <a:lnTo>
                    <a:pt x="765313"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33" name="フリーフォーム 32"/>
            <p:cNvSpPr/>
            <p:nvPr/>
          </p:nvSpPr>
          <p:spPr bwMode="auto">
            <a:xfrm>
              <a:off x="4663340" y="3702965"/>
              <a:ext cx="3409122" cy="2226365"/>
            </a:xfrm>
            <a:custGeom>
              <a:avLst/>
              <a:gdLst>
                <a:gd name="connsiteX0" fmla="*/ 765313 w 3409122"/>
                <a:gd name="connsiteY0" fmla="*/ 0 h 2226365"/>
                <a:gd name="connsiteX1" fmla="*/ 3210340 w 3409122"/>
                <a:gd name="connsiteY1" fmla="*/ 9939 h 2226365"/>
                <a:gd name="connsiteX2" fmla="*/ 3409122 w 3409122"/>
                <a:gd name="connsiteY2" fmla="*/ 2226365 h 2226365"/>
                <a:gd name="connsiteX3" fmla="*/ 0 w 3409122"/>
                <a:gd name="connsiteY3" fmla="*/ 2216426 h 2226365"/>
                <a:gd name="connsiteX4" fmla="*/ 765313 w 3409122"/>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2" h="2226365">
                  <a:moveTo>
                    <a:pt x="765313" y="0"/>
                  </a:moveTo>
                  <a:lnTo>
                    <a:pt x="3210340" y="9939"/>
                  </a:lnTo>
                  <a:lnTo>
                    <a:pt x="3409122" y="2226365"/>
                  </a:lnTo>
                  <a:lnTo>
                    <a:pt x="0" y="2216426"/>
                  </a:lnTo>
                  <a:lnTo>
                    <a:pt x="765313"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51" name="フリーフォーム 50"/>
            <p:cNvSpPr/>
            <p:nvPr/>
          </p:nvSpPr>
          <p:spPr bwMode="auto">
            <a:xfrm>
              <a:off x="5188226" y="3420182"/>
              <a:ext cx="1064029" cy="714895"/>
            </a:xfrm>
            <a:custGeom>
              <a:avLst/>
              <a:gdLst>
                <a:gd name="connsiteX0" fmla="*/ 254924 w 1064029"/>
                <a:gd name="connsiteY0" fmla="*/ 0 h 714895"/>
                <a:gd name="connsiteX1" fmla="*/ 1064029 w 1064029"/>
                <a:gd name="connsiteY1" fmla="*/ 0 h 714895"/>
                <a:gd name="connsiteX2" fmla="*/ 919942 w 1064029"/>
                <a:gd name="connsiteY2" fmla="*/ 709353 h 714895"/>
                <a:gd name="connsiteX3" fmla="*/ 0 w 1064029"/>
                <a:gd name="connsiteY3" fmla="*/ 714895 h 714895"/>
                <a:gd name="connsiteX4" fmla="*/ 254924 w 1064029"/>
                <a:gd name="connsiteY4" fmla="*/ 0 h 71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029" h="714895">
                  <a:moveTo>
                    <a:pt x="254924" y="0"/>
                  </a:moveTo>
                  <a:lnTo>
                    <a:pt x="1064029" y="0"/>
                  </a:lnTo>
                  <a:lnTo>
                    <a:pt x="919942" y="709353"/>
                  </a:lnTo>
                  <a:lnTo>
                    <a:pt x="0" y="714895"/>
                  </a:lnTo>
                  <a:lnTo>
                    <a:pt x="254924"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2" name="フリーフォーム 51"/>
            <p:cNvSpPr/>
            <p:nvPr/>
          </p:nvSpPr>
          <p:spPr bwMode="auto">
            <a:xfrm>
              <a:off x="6160113" y="3417092"/>
              <a:ext cx="910186" cy="716350"/>
            </a:xfrm>
            <a:custGeom>
              <a:avLst/>
              <a:gdLst>
                <a:gd name="connsiteX0" fmla="*/ 134842 w 910186"/>
                <a:gd name="connsiteY0" fmla="*/ 0 h 716350"/>
                <a:gd name="connsiteX1" fmla="*/ 910186 w 910186"/>
                <a:gd name="connsiteY1" fmla="*/ 4214 h 716350"/>
                <a:gd name="connsiteX2" fmla="*/ 868048 w 910186"/>
                <a:gd name="connsiteY2" fmla="*/ 712136 h 716350"/>
                <a:gd name="connsiteX3" fmla="*/ 0 w 910186"/>
                <a:gd name="connsiteY3" fmla="*/ 716350 h 716350"/>
                <a:gd name="connsiteX4" fmla="*/ 134842 w 910186"/>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186" h="716350">
                  <a:moveTo>
                    <a:pt x="134842" y="0"/>
                  </a:moveTo>
                  <a:lnTo>
                    <a:pt x="910186" y="4214"/>
                  </a:lnTo>
                  <a:lnTo>
                    <a:pt x="868048" y="712136"/>
                  </a:lnTo>
                  <a:lnTo>
                    <a:pt x="0" y="716350"/>
                  </a:lnTo>
                  <a:lnTo>
                    <a:pt x="134842"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3" name="フリーフォーム 52"/>
            <p:cNvSpPr/>
            <p:nvPr/>
          </p:nvSpPr>
          <p:spPr bwMode="auto">
            <a:xfrm>
              <a:off x="7087154" y="3417092"/>
              <a:ext cx="846979" cy="720564"/>
            </a:xfrm>
            <a:custGeom>
              <a:avLst/>
              <a:gdLst>
                <a:gd name="connsiteX0" fmla="*/ 29497 w 846979"/>
                <a:gd name="connsiteY0" fmla="*/ 0 h 720564"/>
                <a:gd name="connsiteX1" fmla="*/ 783772 w 846979"/>
                <a:gd name="connsiteY1" fmla="*/ 4214 h 720564"/>
                <a:gd name="connsiteX2" fmla="*/ 846979 w 846979"/>
                <a:gd name="connsiteY2" fmla="*/ 720564 h 720564"/>
                <a:gd name="connsiteX3" fmla="*/ 0 w 846979"/>
                <a:gd name="connsiteY3" fmla="*/ 716350 h 720564"/>
                <a:gd name="connsiteX4" fmla="*/ 29497 w 846979"/>
                <a:gd name="connsiteY4" fmla="*/ 0 h 720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979" h="720564">
                  <a:moveTo>
                    <a:pt x="29497" y="0"/>
                  </a:moveTo>
                  <a:lnTo>
                    <a:pt x="783772" y="4214"/>
                  </a:lnTo>
                  <a:lnTo>
                    <a:pt x="846979" y="720564"/>
                  </a:lnTo>
                  <a:lnTo>
                    <a:pt x="0" y="716350"/>
                  </a:lnTo>
                  <a:lnTo>
                    <a:pt x="29497"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4" name="フリーフォーム 53"/>
            <p:cNvSpPr/>
            <p:nvPr/>
          </p:nvSpPr>
          <p:spPr bwMode="auto">
            <a:xfrm>
              <a:off x="4912821" y="4205077"/>
              <a:ext cx="1188298" cy="716350"/>
            </a:xfrm>
            <a:custGeom>
              <a:avLst/>
              <a:gdLst>
                <a:gd name="connsiteX0" fmla="*/ 248615 w 1188298"/>
                <a:gd name="connsiteY0" fmla="*/ 0 h 716350"/>
                <a:gd name="connsiteX1" fmla="*/ 1188298 w 1188298"/>
                <a:gd name="connsiteY1" fmla="*/ 4214 h 716350"/>
                <a:gd name="connsiteX2" fmla="*/ 1040814 w 1188298"/>
                <a:gd name="connsiteY2" fmla="*/ 716350 h 716350"/>
                <a:gd name="connsiteX3" fmla="*/ 0 w 1188298"/>
                <a:gd name="connsiteY3" fmla="*/ 712137 h 716350"/>
                <a:gd name="connsiteX4" fmla="*/ 248615 w 1188298"/>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98" h="716350">
                  <a:moveTo>
                    <a:pt x="248615" y="0"/>
                  </a:moveTo>
                  <a:lnTo>
                    <a:pt x="1188298" y="4214"/>
                  </a:lnTo>
                  <a:lnTo>
                    <a:pt x="1040814" y="716350"/>
                  </a:lnTo>
                  <a:lnTo>
                    <a:pt x="0" y="712137"/>
                  </a:lnTo>
                  <a:lnTo>
                    <a:pt x="248615"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Talk</a:t>
              </a:r>
              <a:endParaRPr kumimoji="0" lang="ja-JP" altLang="en-US" sz="1400" dirty="0">
                <a:solidFill>
                  <a:schemeClr val="bg1"/>
                </a:solidFill>
                <a:latin typeface="+mn-lt"/>
                <a:ea typeface="+mn-ea"/>
              </a:endParaRPr>
            </a:p>
          </p:txBody>
        </p:sp>
        <p:sp>
          <p:nvSpPr>
            <p:cNvPr id="55" name="フリーフォーム 54"/>
            <p:cNvSpPr/>
            <p:nvPr/>
          </p:nvSpPr>
          <p:spPr bwMode="auto">
            <a:xfrm>
              <a:off x="6012629" y="4205077"/>
              <a:ext cx="1019745" cy="716350"/>
            </a:xfrm>
            <a:custGeom>
              <a:avLst/>
              <a:gdLst>
                <a:gd name="connsiteX0" fmla="*/ 134842 w 1019745"/>
                <a:gd name="connsiteY0" fmla="*/ 0 h 716350"/>
                <a:gd name="connsiteX1" fmla="*/ 1019745 w 1019745"/>
                <a:gd name="connsiteY1" fmla="*/ 4214 h 716350"/>
                <a:gd name="connsiteX2" fmla="*/ 977607 w 1019745"/>
                <a:gd name="connsiteY2" fmla="*/ 716350 h 716350"/>
                <a:gd name="connsiteX3" fmla="*/ 0 w 1019745"/>
                <a:gd name="connsiteY3" fmla="*/ 712137 h 716350"/>
                <a:gd name="connsiteX4" fmla="*/ 134842 w 1019745"/>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745" h="716350">
                  <a:moveTo>
                    <a:pt x="134842" y="0"/>
                  </a:moveTo>
                  <a:lnTo>
                    <a:pt x="1019745" y="4214"/>
                  </a:lnTo>
                  <a:lnTo>
                    <a:pt x="977607" y="716350"/>
                  </a:lnTo>
                  <a:lnTo>
                    <a:pt x="0" y="712137"/>
                  </a:lnTo>
                  <a:lnTo>
                    <a:pt x="134842"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6" name="フリーフォーム 55"/>
            <p:cNvSpPr/>
            <p:nvPr/>
          </p:nvSpPr>
          <p:spPr bwMode="auto">
            <a:xfrm>
              <a:off x="7049230" y="4205077"/>
              <a:ext cx="956538" cy="716350"/>
            </a:xfrm>
            <a:custGeom>
              <a:avLst/>
              <a:gdLst>
                <a:gd name="connsiteX0" fmla="*/ 33710 w 956538"/>
                <a:gd name="connsiteY0" fmla="*/ 0 h 716350"/>
                <a:gd name="connsiteX1" fmla="*/ 889117 w 956538"/>
                <a:gd name="connsiteY1" fmla="*/ 0 h 716350"/>
                <a:gd name="connsiteX2" fmla="*/ 956538 w 956538"/>
                <a:gd name="connsiteY2" fmla="*/ 716350 h 716350"/>
                <a:gd name="connsiteX3" fmla="*/ 0 w 956538"/>
                <a:gd name="connsiteY3" fmla="*/ 716350 h 716350"/>
                <a:gd name="connsiteX4" fmla="*/ 33710 w 956538"/>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538" h="716350">
                  <a:moveTo>
                    <a:pt x="33710" y="0"/>
                  </a:moveTo>
                  <a:lnTo>
                    <a:pt x="889117" y="0"/>
                  </a:lnTo>
                  <a:lnTo>
                    <a:pt x="956538" y="716350"/>
                  </a:lnTo>
                  <a:lnTo>
                    <a:pt x="0" y="716350"/>
                  </a:lnTo>
                  <a:lnTo>
                    <a:pt x="33710"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7" name="フリーフォーム 56"/>
            <p:cNvSpPr/>
            <p:nvPr/>
          </p:nvSpPr>
          <p:spPr bwMode="auto">
            <a:xfrm>
              <a:off x="4659991" y="4993062"/>
              <a:ext cx="1281003" cy="644716"/>
            </a:xfrm>
            <a:custGeom>
              <a:avLst/>
              <a:gdLst>
                <a:gd name="connsiteX0" fmla="*/ 223333 w 1281003"/>
                <a:gd name="connsiteY0" fmla="*/ 0 h 644716"/>
                <a:gd name="connsiteX1" fmla="*/ 1281003 w 1281003"/>
                <a:gd name="connsiteY1" fmla="*/ 0 h 644716"/>
                <a:gd name="connsiteX2" fmla="*/ 1150374 w 1281003"/>
                <a:gd name="connsiteY2" fmla="*/ 640502 h 644716"/>
                <a:gd name="connsiteX3" fmla="*/ 0 w 1281003"/>
                <a:gd name="connsiteY3" fmla="*/ 644716 h 644716"/>
                <a:gd name="connsiteX4" fmla="*/ 223333 w 1281003"/>
                <a:gd name="connsiteY4" fmla="*/ 0 h 64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003" h="644716">
                  <a:moveTo>
                    <a:pt x="223333" y="0"/>
                  </a:moveTo>
                  <a:lnTo>
                    <a:pt x="1281003" y="0"/>
                  </a:lnTo>
                  <a:lnTo>
                    <a:pt x="1150374" y="640502"/>
                  </a:lnTo>
                  <a:lnTo>
                    <a:pt x="0" y="644716"/>
                  </a:lnTo>
                  <a:lnTo>
                    <a:pt x="223333"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Gmail</a:t>
              </a:r>
              <a:endParaRPr kumimoji="0" lang="ja-JP" altLang="en-US" sz="1400" dirty="0">
                <a:solidFill>
                  <a:schemeClr val="bg1"/>
                </a:solidFill>
                <a:latin typeface="+mn-lt"/>
                <a:ea typeface="+mn-ea"/>
              </a:endParaRPr>
            </a:p>
          </p:txBody>
        </p:sp>
        <p:sp>
          <p:nvSpPr>
            <p:cNvPr id="58" name="フリーフォーム 57"/>
            <p:cNvSpPr/>
            <p:nvPr/>
          </p:nvSpPr>
          <p:spPr bwMode="auto">
            <a:xfrm>
              <a:off x="5877786" y="4988849"/>
              <a:ext cx="1108236" cy="644715"/>
            </a:xfrm>
            <a:custGeom>
              <a:avLst/>
              <a:gdLst>
                <a:gd name="connsiteX0" fmla="*/ 122201 w 1108236"/>
                <a:gd name="connsiteY0" fmla="*/ 4213 h 644715"/>
                <a:gd name="connsiteX1" fmla="*/ 1108236 w 1108236"/>
                <a:gd name="connsiteY1" fmla="*/ 0 h 644715"/>
                <a:gd name="connsiteX2" fmla="*/ 1074526 w 1108236"/>
                <a:gd name="connsiteY2" fmla="*/ 640501 h 644715"/>
                <a:gd name="connsiteX3" fmla="*/ 0 w 1108236"/>
                <a:gd name="connsiteY3" fmla="*/ 644715 h 644715"/>
                <a:gd name="connsiteX4" fmla="*/ 122201 w 1108236"/>
                <a:gd name="connsiteY4" fmla="*/ 4213 h 644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236" h="644715">
                  <a:moveTo>
                    <a:pt x="122201" y="4213"/>
                  </a:moveTo>
                  <a:lnTo>
                    <a:pt x="1108236" y="0"/>
                  </a:lnTo>
                  <a:lnTo>
                    <a:pt x="1074526" y="640501"/>
                  </a:lnTo>
                  <a:lnTo>
                    <a:pt x="0" y="644715"/>
                  </a:lnTo>
                  <a:lnTo>
                    <a:pt x="122201" y="4213"/>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Calendar</a:t>
              </a:r>
              <a:endParaRPr kumimoji="0" lang="ja-JP" altLang="en-US" sz="1400" dirty="0">
                <a:solidFill>
                  <a:schemeClr val="bg1"/>
                </a:solidFill>
                <a:latin typeface="+mn-lt"/>
                <a:ea typeface="+mn-ea"/>
              </a:endParaRPr>
            </a:p>
          </p:txBody>
        </p:sp>
        <p:sp>
          <p:nvSpPr>
            <p:cNvPr id="59" name="フリーフォーム 58"/>
            <p:cNvSpPr/>
            <p:nvPr/>
          </p:nvSpPr>
          <p:spPr bwMode="auto">
            <a:xfrm>
              <a:off x="7023947" y="4988849"/>
              <a:ext cx="1045028" cy="648929"/>
            </a:xfrm>
            <a:custGeom>
              <a:avLst/>
              <a:gdLst>
                <a:gd name="connsiteX0" fmla="*/ 25283 w 1045028"/>
                <a:gd name="connsiteY0" fmla="*/ 0 h 648929"/>
                <a:gd name="connsiteX1" fmla="*/ 986035 w 1045028"/>
                <a:gd name="connsiteY1" fmla="*/ 4213 h 648929"/>
                <a:gd name="connsiteX2" fmla="*/ 1045028 w 1045028"/>
                <a:gd name="connsiteY2" fmla="*/ 644715 h 648929"/>
                <a:gd name="connsiteX3" fmla="*/ 0 w 1045028"/>
                <a:gd name="connsiteY3" fmla="*/ 648929 h 648929"/>
                <a:gd name="connsiteX4" fmla="*/ 25283 w 1045028"/>
                <a:gd name="connsiteY4" fmla="*/ 0 h 648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8" h="648929">
                  <a:moveTo>
                    <a:pt x="25283" y="0"/>
                  </a:moveTo>
                  <a:lnTo>
                    <a:pt x="986035" y="4213"/>
                  </a:lnTo>
                  <a:lnTo>
                    <a:pt x="1045028" y="644715"/>
                  </a:lnTo>
                  <a:lnTo>
                    <a:pt x="0" y="648929"/>
                  </a:lnTo>
                  <a:lnTo>
                    <a:pt x="25283"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Doc</a:t>
              </a:r>
              <a:endParaRPr kumimoji="0" lang="ja-JP" altLang="en-US" sz="1400" dirty="0">
                <a:solidFill>
                  <a:schemeClr val="bg1"/>
                </a:solidFill>
                <a:latin typeface="+mn-lt"/>
                <a:ea typeface="+mn-ea"/>
              </a:endParaRPr>
            </a:p>
          </p:txBody>
        </p:sp>
        <p:sp>
          <p:nvSpPr>
            <p:cNvPr id="26" name="テキスト ボックス 25"/>
            <p:cNvSpPr txBox="1"/>
            <p:nvPr/>
          </p:nvSpPr>
          <p:spPr>
            <a:xfrm>
              <a:off x="5572628" y="3357563"/>
              <a:ext cx="1960187" cy="830268"/>
            </a:xfrm>
            <a:prstGeom prst="rect">
              <a:avLst/>
            </a:prstGeom>
            <a:noFill/>
          </p:spPr>
          <p:txBody>
            <a:bodyPr wrap="none">
              <a:spAutoFit/>
            </a:bodyPr>
            <a:lstStyle/>
            <a:p>
              <a:pPr>
                <a:defRPr/>
              </a:pPr>
              <a:r>
                <a:rPr lang="en-US" altLang="ja-JP" sz="4800" dirty="0">
                  <a:solidFill>
                    <a:schemeClr val="bg1"/>
                  </a:solidFill>
                  <a:effectLst>
                    <a:outerShdw blurRad="38100" dist="38100" dir="2700000" algn="tl">
                      <a:srgbClr val="000000">
                        <a:alpha val="43137"/>
                      </a:srgbClr>
                    </a:outerShdw>
                  </a:effectLst>
                  <a:latin typeface="+mn-lt"/>
                  <a:ea typeface="+mn-ea"/>
                </a:rPr>
                <a:t>Google</a:t>
              </a:r>
              <a:endParaRPr lang="ja-JP" altLang="en-US" sz="4800" dirty="0">
                <a:solidFill>
                  <a:schemeClr val="bg1"/>
                </a:solidFill>
                <a:effectLst>
                  <a:outerShdw blurRad="38100" dist="38100" dir="2700000" algn="tl">
                    <a:srgbClr val="000000">
                      <a:alpha val="43137"/>
                    </a:srgbClr>
                  </a:outerShdw>
                </a:effectLst>
                <a:latin typeface="+mn-lt"/>
                <a:ea typeface="+mn-ea"/>
              </a:endParaRPr>
            </a:p>
          </p:txBody>
        </p:sp>
      </p:grpSp>
      <p:grpSp>
        <p:nvGrpSpPr>
          <p:cNvPr id="4" name="グループ化 41"/>
          <p:cNvGrpSpPr>
            <a:grpSpLocks/>
          </p:cNvGrpSpPr>
          <p:nvPr/>
        </p:nvGrpSpPr>
        <p:grpSpPr bwMode="auto">
          <a:xfrm>
            <a:off x="806450" y="3703638"/>
            <a:ext cx="4338638" cy="2511425"/>
            <a:chOff x="805688" y="3702965"/>
            <a:chExt cx="4339243" cy="2512117"/>
          </a:xfrm>
        </p:grpSpPr>
        <p:sp>
          <p:nvSpPr>
            <p:cNvPr id="18" name="フリーフォーム 17"/>
            <p:cNvSpPr/>
            <p:nvPr/>
          </p:nvSpPr>
          <p:spPr bwMode="auto">
            <a:xfrm>
              <a:off x="806958" y="3988717"/>
              <a:ext cx="4333461" cy="2226365"/>
            </a:xfrm>
            <a:custGeom>
              <a:avLst/>
              <a:gdLst>
                <a:gd name="connsiteX0" fmla="*/ 1858617 w 4333461"/>
                <a:gd name="connsiteY0" fmla="*/ 0 h 2226365"/>
                <a:gd name="connsiteX1" fmla="*/ 4333461 w 4333461"/>
                <a:gd name="connsiteY1" fmla="*/ 9939 h 2226365"/>
                <a:gd name="connsiteX2" fmla="*/ 3498574 w 4333461"/>
                <a:gd name="connsiteY2" fmla="*/ 2226365 h 2226365"/>
                <a:gd name="connsiteX3" fmla="*/ 0 w 4333461"/>
                <a:gd name="connsiteY3" fmla="*/ 2216426 h 2226365"/>
                <a:gd name="connsiteX4" fmla="*/ 1858617 w 4333461"/>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461" h="2226365">
                  <a:moveTo>
                    <a:pt x="1858617" y="0"/>
                  </a:moveTo>
                  <a:lnTo>
                    <a:pt x="4333461" y="9939"/>
                  </a:lnTo>
                  <a:lnTo>
                    <a:pt x="3498574" y="2226365"/>
                  </a:lnTo>
                  <a:lnTo>
                    <a:pt x="0" y="2216426"/>
                  </a:lnTo>
                  <a:lnTo>
                    <a:pt x="1858617"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48" name="フリーフォーム 47"/>
            <p:cNvSpPr/>
            <p:nvPr/>
          </p:nvSpPr>
          <p:spPr bwMode="auto">
            <a:xfrm>
              <a:off x="805688" y="3702965"/>
              <a:ext cx="2709949" cy="2222269"/>
            </a:xfrm>
            <a:custGeom>
              <a:avLst/>
              <a:gdLst>
                <a:gd name="connsiteX0" fmla="*/ 1856509 w 2709949"/>
                <a:gd name="connsiteY0" fmla="*/ 0 h 2222269"/>
                <a:gd name="connsiteX1" fmla="*/ 2709949 w 2709949"/>
                <a:gd name="connsiteY1" fmla="*/ 5542 h 2222269"/>
                <a:gd name="connsiteX2" fmla="*/ 1219200 w 2709949"/>
                <a:gd name="connsiteY2" fmla="*/ 2222269 h 2222269"/>
                <a:gd name="connsiteX3" fmla="*/ 0 w 2709949"/>
                <a:gd name="connsiteY3" fmla="*/ 2216727 h 2222269"/>
                <a:gd name="connsiteX4" fmla="*/ 1856509 w 2709949"/>
                <a:gd name="connsiteY4" fmla="*/ 0 h 22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949" h="2222269">
                  <a:moveTo>
                    <a:pt x="1856509" y="0"/>
                  </a:moveTo>
                  <a:lnTo>
                    <a:pt x="2709949" y="5542"/>
                  </a:lnTo>
                  <a:lnTo>
                    <a:pt x="1219200" y="2222269"/>
                  </a:lnTo>
                  <a:lnTo>
                    <a:pt x="0" y="2216727"/>
                  </a:lnTo>
                  <a:lnTo>
                    <a:pt x="1856509"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EC2</a:t>
              </a:r>
              <a:endParaRPr kumimoji="0" lang="ja-JP" altLang="en-US" sz="1400" dirty="0">
                <a:solidFill>
                  <a:schemeClr val="bg1"/>
                </a:solidFill>
                <a:latin typeface="+mn-lt"/>
                <a:ea typeface="+mn-ea"/>
              </a:endParaRPr>
            </a:p>
          </p:txBody>
        </p:sp>
        <p:sp>
          <p:nvSpPr>
            <p:cNvPr id="49" name="フリーフォーム 48"/>
            <p:cNvSpPr/>
            <p:nvPr/>
          </p:nvSpPr>
          <p:spPr bwMode="auto">
            <a:xfrm>
              <a:off x="2102473" y="3702965"/>
              <a:ext cx="2227811" cy="2216727"/>
            </a:xfrm>
            <a:custGeom>
              <a:avLst/>
              <a:gdLst>
                <a:gd name="connsiteX0" fmla="*/ 2227811 w 2227811"/>
                <a:gd name="connsiteY0" fmla="*/ 0 h 2216727"/>
                <a:gd name="connsiteX1" fmla="*/ 1069571 w 2227811"/>
                <a:gd name="connsiteY1" fmla="*/ 2216727 h 2216727"/>
                <a:gd name="connsiteX2" fmla="*/ 0 w 2227811"/>
                <a:gd name="connsiteY2" fmla="*/ 2216727 h 2216727"/>
                <a:gd name="connsiteX3" fmla="*/ 1457498 w 2227811"/>
                <a:gd name="connsiteY3" fmla="*/ 5542 h 2216727"/>
                <a:gd name="connsiteX4" fmla="*/ 2227811 w 2227811"/>
                <a:gd name="connsiteY4" fmla="*/ 0 h 2216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811" h="2216727">
                  <a:moveTo>
                    <a:pt x="2227811" y="0"/>
                  </a:moveTo>
                  <a:lnTo>
                    <a:pt x="1069571" y="2216727"/>
                  </a:lnTo>
                  <a:lnTo>
                    <a:pt x="0" y="2216727"/>
                  </a:lnTo>
                  <a:lnTo>
                    <a:pt x="1457498" y="5542"/>
                  </a:lnTo>
                  <a:lnTo>
                    <a:pt x="2227811"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smtClean="0">
                  <a:solidFill>
                    <a:schemeClr val="bg1"/>
                  </a:solidFill>
                  <a:latin typeface="+mn-lt"/>
                  <a:ea typeface="+mn-ea"/>
                </a:rPr>
                <a:t>Aurora</a:t>
              </a:r>
              <a:endParaRPr kumimoji="0" lang="ja-JP" altLang="en-US" sz="1400" dirty="0">
                <a:solidFill>
                  <a:schemeClr val="bg1"/>
                </a:solidFill>
                <a:latin typeface="+mn-lt"/>
                <a:ea typeface="+mn-ea"/>
              </a:endParaRPr>
            </a:p>
          </p:txBody>
        </p:sp>
        <p:sp>
          <p:nvSpPr>
            <p:cNvPr id="50" name="フリーフォーム 49"/>
            <p:cNvSpPr/>
            <p:nvPr/>
          </p:nvSpPr>
          <p:spPr bwMode="auto">
            <a:xfrm>
              <a:off x="3238546" y="3702965"/>
              <a:ext cx="1906385" cy="2216727"/>
            </a:xfrm>
            <a:custGeom>
              <a:avLst/>
              <a:gdLst>
                <a:gd name="connsiteX0" fmla="*/ 1906385 w 1906385"/>
                <a:gd name="connsiteY0" fmla="*/ 0 h 2216727"/>
                <a:gd name="connsiteX1" fmla="*/ 1064029 w 1906385"/>
                <a:gd name="connsiteY1" fmla="*/ 2216727 h 2216727"/>
                <a:gd name="connsiteX2" fmla="*/ 0 w 1906385"/>
                <a:gd name="connsiteY2" fmla="*/ 2216727 h 2216727"/>
                <a:gd name="connsiteX3" fmla="*/ 1141614 w 1906385"/>
                <a:gd name="connsiteY3" fmla="*/ 0 h 2216727"/>
                <a:gd name="connsiteX4" fmla="*/ 1906385 w 1906385"/>
                <a:gd name="connsiteY4" fmla="*/ 0 h 2216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385" h="2216727">
                  <a:moveTo>
                    <a:pt x="1906385" y="0"/>
                  </a:moveTo>
                  <a:lnTo>
                    <a:pt x="1064029" y="2216727"/>
                  </a:lnTo>
                  <a:lnTo>
                    <a:pt x="0" y="2216727"/>
                  </a:lnTo>
                  <a:lnTo>
                    <a:pt x="1141614" y="0"/>
                  </a:lnTo>
                  <a:lnTo>
                    <a:pt x="1906385"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smtClean="0">
                  <a:solidFill>
                    <a:schemeClr val="bg1"/>
                  </a:solidFill>
                  <a:latin typeface="+mn-lt"/>
                  <a:ea typeface="+mn-ea"/>
                </a:rPr>
                <a:t>Lambda</a:t>
              </a:r>
              <a:endParaRPr kumimoji="0" lang="ja-JP" altLang="en-US" sz="1400" dirty="0">
                <a:solidFill>
                  <a:schemeClr val="bg1"/>
                </a:solidFill>
                <a:latin typeface="+mn-lt"/>
                <a:ea typeface="+mn-ea"/>
              </a:endParaRPr>
            </a:p>
          </p:txBody>
        </p:sp>
        <p:sp>
          <p:nvSpPr>
            <p:cNvPr id="27" name="テキスト ボックス 26"/>
            <p:cNvSpPr txBox="1"/>
            <p:nvPr/>
          </p:nvSpPr>
          <p:spPr>
            <a:xfrm>
              <a:off x="2428339" y="3714080"/>
              <a:ext cx="2206933" cy="830492"/>
            </a:xfrm>
            <a:prstGeom prst="rect">
              <a:avLst/>
            </a:prstGeom>
            <a:noFill/>
          </p:spPr>
          <p:txBody>
            <a:bodyPr wrap="none">
              <a:spAutoFit/>
            </a:bodyPr>
            <a:lstStyle/>
            <a:p>
              <a:pPr>
                <a:defRPr/>
              </a:pPr>
              <a:r>
                <a:rPr lang="en-US" altLang="ja-JP" sz="4800" dirty="0">
                  <a:solidFill>
                    <a:schemeClr val="bg1"/>
                  </a:solidFill>
                  <a:effectLst>
                    <a:outerShdw blurRad="38100" dist="38100" dir="2700000" algn="tl">
                      <a:srgbClr val="000000">
                        <a:alpha val="43137"/>
                      </a:srgbClr>
                    </a:outerShdw>
                  </a:effectLst>
                  <a:latin typeface="+mn-lt"/>
                  <a:ea typeface="+mn-ea"/>
                </a:rPr>
                <a:t>Amazon</a:t>
              </a:r>
              <a:endParaRPr lang="ja-JP" altLang="en-US" sz="4800" dirty="0">
                <a:solidFill>
                  <a:schemeClr val="bg1"/>
                </a:solidFill>
                <a:effectLst>
                  <a:outerShdw blurRad="38100" dist="38100" dir="2700000" algn="tl">
                    <a:srgbClr val="000000">
                      <a:alpha val="43137"/>
                    </a:srgbClr>
                  </a:outerShdw>
                </a:effectLst>
                <a:latin typeface="+mn-lt"/>
                <a:ea typeface="+mn-ea"/>
              </a:endParaRPr>
            </a:p>
          </p:txBody>
        </p:sp>
      </p:grpSp>
      <p:sp>
        <p:nvSpPr>
          <p:cNvPr id="18494" name="直方体 27"/>
          <p:cNvSpPr>
            <a:spLocks noChangeArrowheads="1"/>
          </p:cNvSpPr>
          <p:nvPr/>
        </p:nvSpPr>
        <p:spPr bwMode="auto">
          <a:xfrm>
            <a:off x="1500188" y="5072063"/>
            <a:ext cx="714375" cy="428625"/>
          </a:xfrm>
          <a:prstGeom prst="cube">
            <a:avLst>
              <a:gd name="adj" fmla="val 25000"/>
            </a:avLst>
          </a:prstGeom>
          <a:solidFill>
            <a:srgbClr val="FFFF00"/>
          </a:solidFill>
          <a:ln w="19050" algn="ctr">
            <a:solidFill>
              <a:srgbClr val="FFC000"/>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1" name="直方体 28"/>
          <p:cNvSpPr>
            <a:spLocks noChangeArrowheads="1"/>
          </p:cNvSpPr>
          <p:nvPr/>
        </p:nvSpPr>
        <p:spPr bwMode="auto">
          <a:xfrm>
            <a:off x="1357313" y="5214938"/>
            <a:ext cx="714375" cy="428625"/>
          </a:xfrm>
          <a:prstGeom prst="cube">
            <a:avLst>
              <a:gd name="adj" fmla="val 25000"/>
            </a:avLst>
          </a:prstGeom>
          <a:solidFill>
            <a:schemeClr val="accent5">
              <a:lumMod val="75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2" name="直方体 29"/>
          <p:cNvSpPr>
            <a:spLocks noChangeArrowheads="1"/>
          </p:cNvSpPr>
          <p:nvPr/>
        </p:nvSpPr>
        <p:spPr bwMode="auto">
          <a:xfrm>
            <a:off x="5929313" y="2857500"/>
            <a:ext cx="714375" cy="428625"/>
          </a:xfrm>
          <a:prstGeom prst="cube">
            <a:avLst>
              <a:gd name="adj" fmla="val 25000"/>
            </a:avLst>
          </a:prstGeom>
          <a:solidFill>
            <a:schemeClr val="accent5">
              <a:lumMod val="75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3" name="直方体 31"/>
          <p:cNvSpPr>
            <a:spLocks noChangeArrowheads="1"/>
          </p:cNvSpPr>
          <p:nvPr/>
        </p:nvSpPr>
        <p:spPr bwMode="auto">
          <a:xfrm>
            <a:off x="6572250" y="2857500"/>
            <a:ext cx="714375" cy="428625"/>
          </a:xfrm>
          <a:prstGeom prst="cube">
            <a:avLst>
              <a:gd name="adj" fmla="val 25000"/>
            </a:avLst>
          </a:prstGeom>
          <a:solidFill>
            <a:schemeClr val="accent5">
              <a:lumMod val="50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pic>
        <p:nvPicPr>
          <p:cNvPr id="2970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214438"/>
            <a:ext cx="121443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1"/>
          <p:cNvGrpSpPr>
            <a:grpSpLocks/>
          </p:cNvGrpSpPr>
          <p:nvPr/>
        </p:nvGrpSpPr>
        <p:grpSpPr bwMode="auto">
          <a:xfrm>
            <a:off x="1785938" y="1928813"/>
            <a:ext cx="4286250" cy="3357562"/>
            <a:chOff x="1785938" y="1928813"/>
            <a:chExt cx="4286250" cy="3357562"/>
          </a:xfrm>
        </p:grpSpPr>
        <p:cxnSp>
          <p:nvCxnSpPr>
            <p:cNvPr id="29729" name="直線コネクタ 39"/>
            <p:cNvCxnSpPr>
              <a:cxnSpLocks noChangeShapeType="1"/>
            </p:cNvCxnSpPr>
            <p:nvPr/>
          </p:nvCxnSpPr>
          <p:spPr bwMode="auto">
            <a:xfrm>
              <a:off x="2786063" y="3071813"/>
              <a:ext cx="3286125"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0" name="直線コネクタ 43"/>
            <p:cNvCxnSpPr>
              <a:cxnSpLocks noChangeShapeType="1"/>
            </p:cNvCxnSpPr>
            <p:nvPr/>
          </p:nvCxnSpPr>
          <p:spPr bwMode="auto">
            <a:xfrm rot="5400000" flipH="1" flipV="1">
              <a:off x="4643438" y="3857625"/>
              <a:ext cx="2214562" cy="642938"/>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1" name="直線コネクタ 46"/>
            <p:cNvCxnSpPr>
              <a:cxnSpLocks noChangeShapeType="1"/>
            </p:cNvCxnSpPr>
            <p:nvPr/>
          </p:nvCxnSpPr>
          <p:spPr bwMode="auto">
            <a:xfrm rot="5400000" flipH="1" flipV="1">
              <a:off x="2678907" y="2035969"/>
              <a:ext cx="1143000" cy="928687"/>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2" name="直線コネクタ 60"/>
            <p:cNvCxnSpPr>
              <a:cxnSpLocks noChangeShapeType="1"/>
            </p:cNvCxnSpPr>
            <p:nvPr/>
          </p:nvCxnSpPr>
          <p:spPr bwMode="auto">
            <a:xfrm>
              <a:off x="1785938" y="1928813"/>
              <a:ext cx="1928812"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3" name="直線コネクタ 63"/>
            <p:cNvCxnSpPr>
              <a:cxnSpLocks noChangeShapeType="1"/>
            </p:cNvCxnSpPr>
            <p:nvPr/>
          </p:nvCxnSpPr>
          <p:spPr bwMode="auto">
            <a:xfrm>
              <a:off x="2143125" y="5286375"/>
              <a:ext cx="3286125"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grpSp>
      <p:sp>
        <p:nvSpPr>
          <p:cNvPr id="35" name="直方体 31"/>
          <p:cNvSpPr>
            <a:spLocks noChangeArrowheads="1"/>
          </p:cNvSpPr>
          <p:nvPr/>
        </p:nvSpPr>
        <p:spPr bwMode="auto">
          <a:xfrm>
            <a:off x="1000125" y="2500313"/>
            <a:ext cx="714375" cy="428625"/>
          </a:xfrm>
          <a:prstGeom prst="cube">
            <a:avLst>
              <a:gd name="adj" fmla="val 25000"/>
            </a:avLst>
          </a:prstGeom>
          <a:solidFill>
            <a:schemeClr val="accent5">
              <a:lumMod val="50000"/>
            </a:schemeClr>
          </a:solidFill>
          <a:ln w="19050" algn="ctr">
            <a:noFill/>
            <a:round/>
            <a:headEnd/>
            <a:tailEnd/>
          </a:ln>
        </p:spPr>
        <p:txBody>
          <a:bodyPr anchor="ctr"/>
          <a:lstStyle/>
          <a:p>
            <a:pPr algn="ctr">
              <a:spcBef>
                <a:spcPct val="20000"/>
              </a:spcBef>
              <a:defRPr/>
            </a:pPr>
            <a:r>
              <a:rPr kumimoji="0" lang="ja-JP" altLang="en-US" sz="800">
                <a:solidFill>
                  <a:schemeClr val="bg1"/>
                </a:solidFill>
                <a:latin typeface="+mn-lt"/>
                <a:ea typeface="+mn-ea"/>
              </a:rPr>
              <a:t>サービス</a:t>
            </a:r>
            <a:endParaRPr kumimoji="0" lang="ja-JP" altLang="en-US" sz="800" dirty="0">
              <a:solidFill>
                <a:schemeClr val="bg1"/>
              </a:solidFill>
              <a:latin typeface="+mn-lt"/>
              <a:ea typeface="+mn-ea"/>
            </a:endParaRPr>
          </a:p>
        </p:txBody>
      </p:sp>
      <p:pic>
        <p:nvPicPr>
          <p:cNvPr id="29712" name="Picture 6" descr="C:\Users\shoji\AppData\Local\Microsoft\Windows\Temporary Internet Files\Content.IE5\1QVYB00S\MCj0434845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42887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テキスト ボックス 37"/>
          <p:cNvSpPr txBox="1">
            <a:spLocks noChangeArrowheads="1"/>
          </p:cNvSpPr>
          <p:nvPr/>
        </p:nvSpPr>
        <p:spPr bwMode="auto">
          <a:xfrm>
            <a:off x="357188" y="3143250"/>
            <a:ext cx="866775" cy="230188"/>
          </a:xfrm>
          <a:prstGeom prst="rect">
            <a:avLst/>
          </a:prstGeom>
          <a:noFill/>
          <a:ln w="9525">
            <a:noFill/>
            <a:miter lim="800000"/>
            <a:headEnd/>
            <a:tailEnd/>
          </a:ln>
        </p:spPr>
        <p:txBody>
          <a:bodyPr wrap="none">
            <a:spAutoFit/>
          </a:bodyPr>
          <a:lstStyle/>
          <a:p>
            <a:pPr>
              <a:defRPr/>
            </a:pPr>
            <a:r>
              <a:rPr lang="ja-JP" altLang="en-US" sz="900">
                <a:latin typeface="+mn-lt"/>
                <a:ea typeface="+mn-ea"/>
              </a:rPr>
              <a:t>自社サーバー</a:t>
            </a:r>
          </a:p>
        </p:txBody>
      </p:sp>
      <p:grpSp>
        <p:nvGrpSpPr>
          <p:cNvPr id="6" name="グループ化 42"/>
          <p:cNvGrpSpPr>
            <a:grpSpLocks/>
          </p:cNvGrpSpPr>
          <p:nvPr/>
        </p:nvGrpSpPr>
        <p:grpSpPr bwMode="auto">
          <a:xfrm>
            <a:off x="1785938" y="1785938"/>
            <a:ext cx="5357812" cy="1214437"/>
            <a:chOff x="1785938" y="1785926"/>
            <a:chExt cx="5357830" cy="1214446"/>
          </a:xfrm>
        </p:grpSpPr>
        <p:cxnSp>
          <p:nvCxnSpPr>
            <p:cNvPr id="29727" name="直線コネクタ 37"/>
            <p:cNvCxnSpPr>
              <a:cxnSpLocks noChangeShapeType="1"/>
            </p:cNvCxnSpPr>
            <p:nvPr/>
          </p:nvCxnSpPr>
          <p:spPr bwMode="auto">
            <a:xfrm flipV="1">
              <a:off x="1785938" y="1785926"/>
              <a:ext cx="5357830" cy="12"/>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29728" name="直線コネクタ 43"/>
            <p:cNvCxnSpPr>
              <a:cxnSpLocks noChangeShapeType="1"/>
            </p:cNvCxnSpPr>
            <p:nvPr/>
          </p:nvCxnSpPr>
          <p:spPr bwMode="auto">
            <a:xfrm rot="5400000" flipH="1" flipV="1">
              <a:off x="6465105" y="2321713"/>
              <a:ext cx="1214446" cy="142872"/>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grpSp>
      <p:sp>
        <p:nvSpPr>
          <p:cNvPr id="37" name="雲 36"/>
          <p:cNvSpPr/>
          <p:nvPr/>
        </p:nvSpPr>
        <p:spPr bwMode="auto">
          <a:xfrm>
            <a:off x="2071670" y="1428736"/>
            <a:ext cx="1428760" cy="785818"/>
          </a:xfrm>
          <a:prstGeom prst="cloud">
            <a:avLst/>
          </a:prstGeom>
          <a:solidFill>
            <a:schemeClr val="bg1">
              <a:lumMod val="85000"/>
              <a:alpha val="70000"/>
            </a:schemeClr>
          </a:solidFill>
          <a:ln w="38100" cap="flat" cmpd="sng" algn="ctr">
            <a:noFill/>
            <a:prstDash val="solid"/>
            <a:round/>
            <a:headEnd type="none" w="med" len="med"/>
            <a:tailEnd type="none" w="med" len="med"/>
          </a:ln>
          <a:effectLst/>
          <a:scene3d>
            <a:camera prst="orthographicFront"/>
            <a:lightRig rig="threePt" dir="t"/>
          </a:scene3d>
          <a:sp3d prstMaterial="dkEdge">
            <a:bevelT/>
          </a:sp3d>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AutoShape 85"/>
          <p:cNvSpPr>
            <a:spLocks noChangeArrowheads="1"/>
          </p:cNvSpPr>
          <p:nvPr/>
        </p:nvSpPr>
        <p:spPr bwMode="auto">
          <a:xfrm>
            <a:off x="285720" y="3500438"/>
            <a:ext cx="2209800" cy="457200"/>
          </a:xfrm>
          <a:prstGeom prst="roundRect">
            <a:avLst>
              <a:gd name="adj" fmla="val 50000"/>
            </a:avLst>
          </a:prstGeom>
          <a:solidFill>
            <a:schemeClr val="accent5">
              <a:alpha val="70000"/>
            </a:schemeClr>
          </a:solidFill>
          <a:ln w="12700" algn="ctr">
            <a:noFill/>
            <a:round/>
            <a:headEnd/>
            <a:tailEnd/>
          </a:ln>
          <a:effectLst/>
          <a:scene3d>
            <a:camera prst="orthographicFront"/>
            <a:lightRig rig="threePt" dir="t"/>
          </a:scene3d>
          <a:sp3d>
            <a:bevelT/>
          </a:sp3d>
        </p:spPr>
        <p:txBody>
          <a:bodyPr wrap="none" anchor="ctr"/>
          <a:lstStyle/>
          <a:p>
            <a:pPr algn="ctr">
              <a:defRPr/>
            </a:pPr>
            <a:r>
              <a:rPr lang="ja-JP" altLang="en-US" sz="1200" dirty="0">
                <a:solidFill>
                  <a:schemeClr val="accent1">
                    <a:lumMod val="50000"/>
                  </a:schemeClr>
                </a:solidFill>
                <a:latin typeface="+mn-lt"/>
                <a:ea typeface="+mn-ea"/>
              </a:rPr>
              <a:t>サービスの部品化により</a:t>
            </a:r>
          </a:p>
          <a:p>
            <a:pPr algn="ctr">
              <a:defRPr/>
            </a:pPr>
            <a:r>
              <a:rPr lang="ja-JP" altLang="en-US" sz="1200" dirty="0">
                <a:solidFill>
                  <a:schemeClr val="accent1">
                    <a:lumMod val="50000"/>
                  </a:schemeClr>
                </a:solidFill>
                <a:latin typeface="+mn-lt"/>
                <a:ea typeface="+mn-ea"/>
              </a:rPr>
              <a:t>クラウドの活用範囲が拡大</a:t>
            </a:r>
          </a:p>
        </p:txBody>
      </p:sp>
      <p:sp>
        <p:nvSpPr>
          <p:cNvPr id="61" name="AutoShape 86"/>
          <p:cNvSpPr>
            <a:spLocks noChangeArrowheads="1"/>
          </p:cNvSpPr>
          <p:nvPr/>
        </p:nvSpPr>
        <p:spPr bwMode="auto">
          <a:xfrm>
            <a:off x="285720" y="4262438"/>
            <a:ext cx="2209800" cy="457200"/>
          </a:xfrm>
          <a:prstGeom prst="roundRect">
            <a:avLst>
              <a:gd name="adj" fmla="val 50000"/>
            </a:avLst>
          </a:prstGeom>
          <a:solidFill>
            <a:schemeClr val="accent5">
              <a:alpha val="70000"/>
            </a:schemeClr>
          </a:solidFill>
          <a:ln w="12700" algn="ctr">
            <a:noFill/>
            <a:round/>
            <a:headEnd/>
            <a:tailEnd/>
          </a:ln>
          <a:effectLst/>
          <a:scene3d>
            <a:camera prst="orthographicFront"/>
            <a:lightRig rig="threePt" dir="t"/>
          </a:scene3d>
          <a:sp3d>
            <a:bevelT/>
          </a:sp3d>
        </p:spPr>
        <p:txBody>
          <a:bodyPr wrap="none" anchor="ctr"/>
          <a:lstStyle/>
          <a:p>
            <a:pPr algn="ctr">
              <a:defRPr/>
            </a:pPr>
            <a:r>
              <a:rPr lang="ja-JP" altLang="en-US" sz="1200" dirty="0" smtClean="0">
                <a:solidFill>
                  <a:schemeClr val="accent1">
                    <a:lumMod val="50000"/>
                  </a:schemeClr>
                </a:solidFill>
                <a:latin typeface="+mn-lt"/>
                <a:ea typeface="+mn-ea"/>
              </a:rPr>
              <a:t>クラウド上のサービスを</a:t>
            </a:r>
            <a:endParaRPr lang="en-US" altLang="ja-JP" sz="1200" dirty="0" smtClean="0">
              <a:solidFill>
                <a:schemeClr val="accent1">
                  <a:lumMod val="50000"/>
                </a:schemeClr>
              </a:solidFill>
              <a:latin typeface="+mn-lt"/>
              <a:ea typeface="+mn-ea"/>
            </a:endParaRPr>
          </a:p>
          <a:p>
            <a:pPr algn="ctr">
              <a:defRPr/>
            </a:pPr>
            <a:r>
              <a:rPr lang="ja-JP" altLang="en-US" sz="1200" dirty="0" smtClean="0">
                <a:solidFill>
                  <a:schemeClr val="accent1">
                    <a:lumMod val="50000"/>
                  </a:schemeClr>
                </a:solidFill>
                <a:latin typeface="+mn-lt"/>
                <a:ea typeface="+mn-ea"/>
              </a:rPr>
              <a:t>組み合わせてシステムを構築</a:t>
            </a:r>
            <a:endParaRPr lang="ja-JP" altLang="en-US" sz="1200" dirty="0">
              <a:solidFill>
                <a:schemeClr val="accent1">
                  <a:lumMod val="50000"/>
                </a:schemeClr>
              </a:solidFill>
              <a:latin typeface="+mn-lt"/>
              <a:ea typeface="+mn-ea"/>
            </a:endParaRPr>
          </a:p>
        </p:txBody>
      </p:sp>
      <p:sp>
        <p:nvSpPr>
          <p:cNvPr id="62" name="AutoShape 87"/>
          <p:cNvSpPr>
            <a:spLocks noChangeArrowheads="1"/>
          </p:cNvSpPr>
          <p:nvPr/>
        </p:nvSpPr>
        <p:spPr bwMode="auto">
          <a:xfrm>
            <a:off x="1123920" y="3957638"/>
            <a:ext cx="533400" cy="381000"/>
          </a:xfrm>
          <a:prstGeom prst="downArrow">
            <a:avLst>
              <a:gd name="adj1" fmla="val 50000"/>
              <a:gd name="adj2" fmla="val 41667"/>
            </a:avLst>
          </a:prstGeom>
          <a:solidFill>
            <a:schemeClr val="accent1"/>
          </a:solidFill>
          <a:ln w="28575" algn="ctr">
            <a:noFill/>
            <a:miter lim="800000"/>
            <a:headEnd/>
            <a:tailEnd/>
          </a:ln>
          <a:effectLst/>
          <a:scene3d>
            <a:camera prst="orthographicFront"/>
            <a:lightRig rig="threePt" dir="t"/>
          </a:scene3d>
          <a:sp3d>
            <a:bevelT/>
          </a:sp3d>
        </p:spPr>
        <p:txBody>
          <a:bodyPr wrap="none" anchor="ctr"/>
          <a:lstStyle/>
          <a:p>
            <a:pPr>
              <a:defRPr/>
            </a:pPr>
            <a:endParaRPr lang="ja-JP" altLang="en-US">
              <a:latin typeface="+mn-lt"/>
              <a:ea typeface="+mn-ea"/>
            </a:endParaRPr>
          </a:p>
        </p:txBody>
      </p:sp>
    </p:spTree>
    <p:extLst>
      <p:ext uri="{BB962C8B-B14F-4D97-AF65-F5344CB8AC3E}">
        <p14:creationId xmlns:p14="http://schemas.microsoft.com/office/powerpoint/2010/main" val="301209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8494"/>
                                        </p:tgtEl>
                                        <p:attrNameLst>
                                          <p:attrName>style.visibility</p:attrName>
                                        </p:attrNameLst>
                                      </p:cBhvr>
                                      <p:to>
                                        <p:strVal val="visible"/>
                                      </p:to>
                                    </p:set>
                                    <p:anim calcmode="lin" valueType="num">
                                      <p:cBhvr additive="base">
                                        <p:cTn id="35" dur="500" fill="hold"/>
                                        <p:tgtEl>
                                          <p:spTgt spid="18494"/>
                                        </p:tgtEl>
                                        <p:attrNameLst>
                                          <p:attrName>ppt_x</p:attrName>
                                        </p:attrNameLst>
                                      </p:cBhvr>
                                      <p:tavLst>
                                        <p:tav tm="0">
                                          <p:val>
                                            <p:strVal val="#ppt_x"/>
                                          </p:val>
                                        </p:tav>
                                        <p:tav tm="100000">
                                          <p:val>
                                            <p:strVal val="#ppt_x"/>
                                          </p:val>
                                        </p:tav>
                                      </p:tavLst>
                                    </p:anim>
                                    <p:anim calcmode="lin" valueType="num">
                                      <p:cBhvr additive="base">
                                        <p:cTn id="36" dur="500" fill="hold"/>
                                        <p:tgtEl>
                                          <p:spTgt spid="1849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7711"/>
                                        </p:tgtEl>
                                        <p:attrNameLst>
                                          <p:attrName>style.visibility</p:attrName>
                                        </p:attrNameLst>
                                      </p:cBhvr>
                                      <p:to>
                                        <p:strVal val="visible"/>
                                      </p:to>
                                    </p:set>
                                    <p:anim calcmode="lin" valueType="num">
                                      <p:cBhvr additive="base">
                                        <p:cTn id="39" dur="500" fill="hold"/>
                                        <p:tgtEl>
                                          <p:spTgt spid="27711"/>
                                        </p:tgtEl>
                                        <p:attrNameLst>
                                          <p:attrName>ppt_x</p:attrName>
                                        </p:attrNameLst>
                                      </p:cBhvr>
                                      <p:tavLst>
                                        <p:tav tm="0">
                                          <p:val>
                                            <p:strVal val="#ppt_x"/>
                                          </p:val>
                                        </p:tav>
                                        <p:tav tm="100000">
                                          <p:val>
                                            <p:strVal val="#ppt_x"/>
                                          </p:val>
                                        </p:tav>
                                      </p:tavLst>
                                    </p:anim>
                                    <p:anim calcmode="lin" valueType="num">
                                      <p:cBhvr additive="base">
                                        <p:cTn id="40" dur="500" fill="hold"/>
                                        <p:tgtEl>
                                          <p:spTgt spid="277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7712"/>
                                        </p:tgtEl>
                                        <p:attrNameLst>
                                          <p:attrName>style.visibility</p:attrName>
                                        </p:attrNameLst>
                                      </p:cBhvr>
                                      <p:to>
                                        <p:strVal val="visible"/>
                                      </p:to>
                                    </p:set>
                                    <p:anim calcmode="lin" valueType="num">
                                      <p:cBhvr additive="base">
                                        <p:cTn id="43" dur="500" fill="hold"/>
                                        <p:tgtEl>
                                          <p:spTgt spid="27712"/>
                                        </p:tgtEl>
                                        <p:attrNameLst>
                                          <p:attrName>ppt_x</p:attrName>
                                        </p:attrNameLst>
                                      </p:cBhvr>
                                      <p:tavLst>
                                        <p:tav tm="0">
                                          <p:val>
                                            <p:strVal val="#ppt_x"/>
                                          </p:val>
                                        </p:tav>
                                        <p:tav tm="100000">
                                          <p:val>
                                            <p:strVal val="#ppt_x"/>
                                          </p:val>
                                        </p:tav>
                                      </p:tavLst>
                                    </p:anim>
                                    <p:anim calcmode="lin" valueType="num">
                                      <p:cBhvr additive="base">
                                        <p:cTn id="44" dur="500" fill="hold"/>
                                        <p:tgtEl>
                                          <p:spTgt spid="2771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7713"/>
                                        </p:tgtEl>
                                        <p:attrNameLst>
                                          <p:attrName>style.visibility</p:attrName>
                                        </p:attrNameLst>
                                      </p:cBhvr>
                                      <p:to>
                                        <p:strVal val="visible"/>
                                      </p:to>
                                    </p:set>
                                    <p:anim calcmode="lin" valueType="num">
                                      <p:cBhvr additive="base">
                                        <p:cTn id="47" dur="500" fill="hold"/>
                                        <p:tgtEl>
                                          <p:spTgt spid="27713"/>
                                        </p:tgtEl>
                                        <p:attrNameLst>
                                          <p:attrName>ppt_x</p:attrName>
                                        </p:attrNameLst>
                                      </p:cBhvr>
                                      <p:tavLst>
                                        <p:tav tm="0">
                                          <p:val>
                                            <p:strVal val="#ppt_x"/>
                                          </p:val>
                                        </p:tav>
                                        <p:tav tm="100000">
                                          <p:val>
                                            <p:strVal val="#ppt_x"/>
                                          </p:val>
                                        </p:tav>
                                      </p:tavLst>
                                    </p:anim>
                                    <p:anim calcmode="lin" valueType="num">
                                      <p:cBhvr additive="base">
                                        <p:cTn id="48" dur="500" fill="hold"/>
                                        <p:tgtEl>
                                          <p:spTgt spid="27713"/>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up)">
                                      <p:cBhvr>
                                        <p:cTn id="64" dur="500"/>
                                        <p:tgtEl>
                                          <p:spTgt spid="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nodeType="click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up)">
                                      <p:cBhvr>
                                        <p:cTn id="69" dur="500"/>
                                        <p:tgtEl>
                                          <p:spTgt spid="60"/>
                                        </p:tgtEl>
                                      </p:cBhvr>
                                    </p:animEffect>
                                  </p:childTnLst>
                                </p:cTn>
                              </p:par>
                              <p:par>
                                <p:cTn id="70" presetID="22" presetClass="entr" presetSubtype="1"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up)">
                                      <p:cBhvr>
                                        <p:cTn id="72" dur="500"/>
                                        <p:tgtEl>
                                          <p:spTgt spid="61"/>
                                        </p:tgtEl>
                                      </p:cBhvr>
                                    </p:animEffect>
                                  </p:childTnLst>
                                </p:cTn>
                              </p:par>
                              <p:par>
                                <p:cTn id="73" presetID="22" presetClass="entr" presetSubtype="1"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up)">
                                      <p:cBhvr>
                                        <p:cTn id="7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4" grpId="0" animBg="1"/>
      <p:bldP spid="27711" grpId="0" animBg="1"/>
      <p:bldP spid="27712" grpId="0" animBg="1"/>
      <p:bldP spid="27713"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XaaS</a:t>
            </a:r>
            <a:r>
              <a:rPr lang="en-US" altLang="ja-JP" dirty="0" smtClean="0"/>
              <a:t> = Web</a:t>
            </a:r>
            <a:r>
              <a:rPr lang="ja-JP" altLang="en-US" dirty="0" smtClean="0"/>
              <a:t>サービスの多様化</a:t>
            </a:r>
            <a:endParaRPr kumimoji="1" lang="ja-JP" altLang="en-US" dirty="0"/>
          </a:p>
        </p:txBody>
      </p:sp>
      <p:sp>
        <p:nvSpPr>
          <p:cNvPr id="3" name="正方形/長方形 2"/>
          <p:cNvSpPr/>
          <p:nvPr/>
        </p:nvSpPr>
        <p:spPr bwMode="auto">
          <a:xfrm>
            <a:off x="323527" y="1268760"/>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latin typeface="+mn-lt"/>
                <a:ea typeface="+mn-ea"/>
              </a:rPr>
              <a:t>アプリケーション</a:t>
            </a:r>
            <a:endParaRPr kumimoji="0" lang="en-US" altLang="ja-JP" sz="1400" dirty="0" smtClean="0">
              <a:latin typeface="+mn-lt"/>
              <a:ea typeface="+mn-ea"/>
            </a:endParaRPr>
          </a:p>
        </p:txBody>
      </p:sp>
      <p:sp>
        <p:nvSpPr>
          <p:cNvPr id="4" name="正方形/長方形 3"/>
          <p:cNvSpPr/>
          <p:nvPr/>
        </p:nvSpPr>
        <p:spPr bwMode="auto">
          <a:xfrm>
            <a:off x="323527" y="2264462"/>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latin typeface="+mn-lt"/>
                <a:ea typeface="+mn-ea"/>
              </a:rPr>
              <a:t>ミドルウェア</a:t>
            </a:r>
            <a:endParaRPr kumimoji="0" lang="en-US" altLang="ja-JP" sz="1400" dirty="0" smtClean="0">
              <a:latin typeface="+mn-lt"/>
              <a:ea typeface="+mn-ea"/>
            </a:endParaRPr>
          </a:p>
        </p:txBody>
      </p:sp>
      <p:sp>
        <p:nvSpPr>
          <p:cNvPr id="5" name="正方形/長方形 4"/>
          <p:cNvSpPr/>
          <p:nvPr/>
        </p:nvSpPr>
        <p:spPr bwMode="auto">
          <a:xfrm>
            <a:off x="323527" y="3280958"/>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dirty="0" smtClean="0">
                <a:latin typeface="+mn-lt"/>
                <a:ea typeface="+mn-ea"/>
              </a:rPr>
              <a:t>OS</a:t>
            </a:r>
          </a:p>
        </p:txBody>
      </p:sp>
      <p:sp>
        <p:nvSpPr>
          <p:cNvPr id="6" name="正方形/長方形 5"/>
          <p:cNvSpPr/>
          <p:nvPr/>
        </p:nvSpPr>
        <p:spPr bwMode="auto">
          <a:xfrm>
            <a:off x="323527" y="4293096"/>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latin typeface="+mn-lt"/>
                <a:ea typeface="+mn-ea"/>
              </a:rPr>
              <a:t>ハードウェア</a:t>
            </a:r>
            <a:endParaRPr kumimoji="0" lang="en-US" altLang="ja-JP" sz="1400" dirty="0" smtClean="0">
              <a:latin typeface="+mn-lt"/>
              <a:ea typeface="+mn-ea"/>
            </a:endParaRPr>
          </a:p>
        </p:txBody>
      </p:sp>
      <p:sp>
        <p:nvSpPr>
          <p:cNvPr id="7" name="正方形/長方形 6"/>
          <p:cNvSpPr/>
          <p:nvPr/>
        </p:nvSpPr>
        <p:spPr bwMode="auto">
          <a:xfrm rot="16200000">
            <a:off x="752614" y="2888939"/>
            <a:ext cx="3672409" cy="720079"/>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smtClean="0">
                <a:solidFill>
                  <a:schemeClr val="bg1"/>
                </a:solidFill>
                <a:latin typeface="+mn-lt"/>
                <a:ea typeface="+mn-ea"/>
              </a:rPr>
              <a:t>SaaS</a:t>
            </a:r>
            <a:endParaRPr kumimoji="0" lang="en-US" altLang="ja-JP" sz="4400" dirty="0" smtClean="0">
              <a:solidFill>
                <a:schemeClr val="bg1"/>
              </a:solidFill>
              <a:latin typeface="+mn-lt"/>
              <a:ea typeface="+mn-ea"/>
            </a:endParaRPr>
          </a:p>
        </p:txBody>
      </p:sp>
      <p:sp>
        <p:nvSpPr>
          <p:cNvPr id="9" name="正方形/長方形 8"/>
          <p:cNvSpPr/>
          <p:nvPr/>
        </p:nvSpPr>
        <p:spPr bwMode="auto">
          <a:xfrm rot="16200000">
            <a:off x="5436098" y="3861048"/>
            <a:ext cx="1728192"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I</a:t>
            </a:r>
            <a:r>
              <a:rPr kumimoji="0" lang="en-US" altLang="ja-JP" sz="4400" dirty="0" err="1" smtClean="0">
                <a:solidFill>
                  <a:schemeClr val="bg1"/>
                </a:solidFill>
                <a:latin typeface="+mn-lt"/>
                <a:ea typeface="+mn-ea"/>
              </a:rPr>
              <a:t>aaS</a:t>
            </a:r>
            <a:endParaRPr kumimoji="0" lang="en-US" altLang="ja-JP" sz="4400" dirty="0" smtClean="0">
              <a:solidFill>
                <a:schemeClr val="bg1"/>
              </a:solidFill>
              <a:latin typeface="+mn-lt"/>
              <a:ea typeface="+mn-ea"/>
            </a:endParaRPr>
          </a:p>
        </p:txBody>
      </p:sp>
      <p:sp>
        <p:nvSpPr>
          <p:cNvPr id="10" name="正方形/長方形 9"/>
          <p:cNvSpPr/>
          <p:nvPr/>
        </p:nvSpPr>
        <p:spPr bwMode="auto">
          <a:xfrm rot="16200000">
            <a:off x="2159733" y="3392996"/>
            <a:ext cx="2664296"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smtClean="0">
                <a:solidFill>
                  <a:schemeClr val="bg1"/>
                </a:solidFill>
                <a:latin typeface="+mn-lt"/>
                <a:ea typeface="+mn-ea"/>
              </a:rPr>
              <a:t>Force.com</a:t>
            </a:r>
          </a:p>
        </p:txBody>
      </p:sp>
      <p:sp>
        <p:nvSpPr>
          <p:cNvPr id="11" name="正方形/長方形 10"/>
          <p:cNvSpPr/>
          <p:nvPr/>
        </p:nvSpPr>
        <p:spPr bwMode="auto">
          <a:xfrm>
            <a:off x="306832" y="5301208"/>
            <a:ext cx="8649187" cy="936104"/>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chemeClr val="bg1"/>
                </a:solidFill>
                <a:latin typeface="+mn-lt"/>
                <a:ea typeface="+mn-ea"/>
              </a:rPr>
              <a:t>様々な</a:t>
            </a:r>
            <a:r>
              <a:rPr kumimoji="0" lang="en-US" altLang="ja-JP" sz="2400" dirty="0" err="1" smtClean="0">
                <a:solidFill>
                  <a:schemeClr val="bg1"/>
                </a:solidFill>
                <a:latin typeface="+mn-lt"/>
                <a:ea typeface="+mn-ea"/>
              </a:rPr>
              <a:t>XaaS</a:t>
            </a:r>
            <a:r>
              <a:rPr kumimoji="0" lang="ja-JP" altLang="en-US" sz="2400" dirty="0" smtClean="0">
                <a:solidFill>
                  <a:schemeClr val="bg1"/>
                </a:solidFill>
                <a:latin typeface="+mn-lt"/>
                <a:ea typeface="+mn-ea"/>
              </a:rPr>
              <a:t>が考案され、従来の分類に収まらなくなった</a:t>
            </a:r>
            <a:endParaRPr kumimoji="0" lang="en-US" altLang="ja-JP" sz="2400" dirty="0" smtClean="0">
              <a:solidFill>
                <a:schemeClr val="bg1"/>
              </a:solidFill>
              <a:latin typeface="+mn-lt"/>
              <a:ea typeface="+mn-ea"/>
            </a:endParaRPr>
          </a:p>
        </p:txBody>
      </p:sp>
      <p:sp>
        <p:nvSpPr>
          <p:cNvPr id="21" name="正方形/長方形 20"/>
          <p:cNvSpPr/>
          <p:nvPr/>
        </p:nvSpPr>
        <p:spPr bwMode="auto">
          <a:xfrm rot="16200000">
            <a:off x="2807803" y="3104964"/>
            <a:ext cx="3240360"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000" dirty="0" err="1" smtClean="0">
                <a:solidFill>
                  <a:schemeClr val="bg1"/>
                </a:solidFill>
                <a:latin typeface="+mn-lt"/>
                <a:ea typeface="+mn-ea"/>
              </a:rPr>
              <a:t>BaaS</a:t>
            </a:r>
            <a:endParaRPr kumimoji="0" lang="en-US" altLang="ja-JP" sz="4000" dirty="0" smtClean="0">
              <a:solidFill>
                <a:schemeClr val="bg1"/>
              </a:solidFill>
              <a:latin typeface="+mn-lt"/>
              <a:ea typeface="+mn-ea"/>
            </a:endParaRPr>
          </a:p>
        </p:txBody>
      </p:sp>
      <p:sp>
        <p:nvSpPr>
          <p:cNvPr id="22" name="正方形/長方形 21"/>
          <p:cNvSpPr/>
          <p:nvPr/>
        </p:nvSpPr>
        <p:spPr bwMode="auto">
          <a:xfrm rot="16200000">
            <a:off x="4319972" y="3681028"/>
            <a:ext cx="2088231"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ts val="0"/>
              </a:spcBef>
              <a:spcAft>
                <a:spcPct val="0"/>
              </a:spcAft>
              <a:buClrTx/>
              <a:buSzTx/>
              <a:buFontTx/>
              <a:buNone/>
              <a:tabLst/>
            </a:pPr>
            <a:r>
              <a:rPr kumimoji="0" lang="en-US" altLang="ja-JP" sz="2000" dirty="0" smtClean="0">
                <a:solidFill>
                  <a:schemeClr val="bg1"/>
                </a:solidFill>
                <a:latin typeface="+mn-lt"/>
                <a:ea typeface="+mn-ea"/>
              </a:rPr>
              <a:t>Amazon RDS</a:t>
            </a:r>
          </a:p>
          <a:p>
            <a:pPr marL="0" marR="0" indent="0" algn="ctr" defTabSz="914400" rtl="0" eaLnBrk="1" fontAlgn="base" latinLnBrk="0" hangingPunct="1">
              <a:lnSpc>
                <a:spcPts val="1600"/>
              </a:lnSpc>
              <a:spcBef>
                <a:spcPts val="0"/>
              </a:spcBef>
              <a:spcAft>
                <a:spcPct val="0"/>
              </a:spcAft>
              <a:buClrTx/>
              <a:buSzTx/>
              <a:buFontTx/>
              <a:buNone/>
              <a:tabLst/>
            </a:pPr>
            <a:r>
              <a:rPr kumimoji="0" lang="en-US" altLang="ja-JP" sz="2000" dirty="0" smtClean="0">
                <a:solidFill>
                  <a:schemeClr val="bg1"/>
                </a:solidFill>
                <a:latin typeface="+mn-lt"/>
                <a:ea typeface="+mn-ea"/>
              </a:rPr>
              <a:t>Database.com</a:t>
            </a:r>
          </a:p>
        </p:txBody>
      </p:sp>
      <p:sp>
        <p:nvSpPr>
          <p:cNvPr id="14" name="正方形/長方形 13"/>
          <p:cNvSpPr/>
          <p:nvPr/>
        </p:nvSpPr>
        <p:spPr bwMode="auto">
          <a:xfrm rot="16200000">
            <a:off x="6876257" y="4365103"/>
            <a:ext cx="720079"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仮想マシン</a:t>
            </a:r>
            <a:endParaRPr kumimoji="0" lang="en-US" altLang="ja-JP" sz="1400" dirty="0" smtClean="0">
              <a:solidFill>
                <a:schemeClr val="bg1"/>
              </a:solidFill>
              <a:latin typeface="+mn-lt"/>
              <a:ea typeface="+mn-ea"/>
            </a:endParaRPr>
          </a:p>
        </p:txBody>
      </p:sp>
      <p:sp>
        <p:nvSpPr>
          <p:cNvPr id="15" name="正方形/長方形 14"/>
          <p:cNvSpPr/>
          <p:nvPr/>
        </p:nvSpPr>
        <p:spPr bwMode="auto">
          <a:xfrm rot="16200000">
            <a:off x="7813026" y="4365101"/>
            <a:ext cx="720080"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ベアメタル</a:t>
            </a:r>
            <a:endParaRPr kumimoji="0" lang="en-US" altLang="ja-JP" sz="1400" dirty="0" smtClean="0">
              <a:solidFill>
                <a:schemeClr val="bg1"/>
              </a:solidFill>
              <a:latin typeface="+mn-lt"/>
              <a:ea typeface="+mn-ea"/>
            </a:endParaRPr>
          </a:p>
        </p:txBody>
      </p:sp>
      <p:sp>
        <p:nvSpPr>
          <p:cNvPr id="16" name="正方形/長方形 15"/>
          <p:cNvSpPr/>
          <p:nvPr/>
        </p:nvSpPr>
        <p:spPr bwMode="auto">
          <a:xfrm>
            <a:off x="6175169" y="2264463"/>
            <a:ext cx="2780848" cy="86409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800" dirty="0" smtClean="0">
                <a:solidFill>
                  <a:schemeClr val="bg1"/>
                </a:solidFill>
                <a:latin typeface="+mn-lt"/>
                <a:ea typeface="+mn-ea"/>
              </a:rPr>
              <a:t>PaaS</a:t>
            </a:r>
          </a:p>
        </p:txBody>
      </p:sp>
    </p:spTree>
    <p:extLst>
      <p:ext uri="{BB962C8B-B14F-4D97-AF65-F5344CB8AC3E}">
        <p14:creationId xmlns:p14="http://schemas.microsoft.com/office/powerpoint/2010/main" val="277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outHorizontal)">
                                      <p:cBhvr>
                                        <p:cTn id="18" dur="500"/>
                                        <p:tgtEl>
                                          <p:spTgt spid="2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out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21" grpId="0" animBg="1"/>
      <p:bldP spid="22"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マッシュアップ開発の部品としての</a:t>
            </a:r>
            <a:r>
              <a:rPr kumimoji="1" lang="en-US" altLang="ja-JP" dirty="0" smtClean="0"/>
              <a:t>Web</a:t>
            </a:r>
            <a:r>
              <a:rPr kumimoji="1" lang="ja-JP" altLang="en-US" dirty="0" smtClean="0"/>
              <a:t>サービス</a:t>
            </a:r>
            <a:endParaRPr kumimoji="1" lang="ja-JP" altLang="en-US" dirty="0"/>
          </a:p>
        </p:txBody>
      </p:sp>
      <p:sp>
        <p:nvSpPr>
          <p:cNvPr id="3" name="正方形/長方形 2"/>
          <p:cNvSpPr/>
          <p:nvPr/>
        </p:nvSpPr>
        <p:spPr bwMode="auto">
          <a:xfrm>
            <a:off x="196082" y="1052736"/>
            <a:ext cx="2719733" cy="1728192"/>
          </a:xfrm>
          <a:prstGeom prst="rect">
            <a:avLst/>
          </a:prstGeom>
          <a:solidFill>
            <a:schemeClr val="accent6">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effectLst/>
                <a:latin typeface="+mn-lt"/>
                <a:ea typeface="+mn-ea"/>
              </a:rPr>
              <a:t>　クラウドサービス</a:t>
            </a:r>
          </a:p>
        </p:txBody>
      </p:sp>
      <p:sp>
        <p:nvSpPr>
          <p:cNvPr id="6" name="正方形/長方形 5"/>
          <p:cNvSpPr/>
          <p:nvPr/>
        </p:nvSpPr>
        <p:spPr bwMode="auto">
          <a:xfrm>
            <a:off x="2267744" y="1055310"/>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API</a:t>
            </a:r>
            <a:endParaRPr kumimoji="0" lang="ja-JP" altLang="en-US" sz="1400" b="0" i="0" u="none" strike="noStrike" cap="none" normalizeH="0" dirty="0" smtClean="0">
              <a:ln>
                <a:noFill/>
              </a:ln>
              <a:solidFill>
                <a:schemeClr val="bg1"/>
              </a:solidFill>
              <a:effectLst/>
              <a:latin typeface="+mn-lt"/>
              <a:ea typeface="+mn-ea"/>
            </a:endParaRPr>
          </a:p>
        </p:txBody>
      </p:sp>
      <p:sp>
        <p:nvSpPr>
          <p:cNvPr id="4" name="正方形/長方形 3"/>
          <p:cNvSpPr/>
          <p:nvPr/>
        </p:nvSpPr>
        <p:spPr bwMode="auto">
          <a:xfrm>
            <a:off x="196082" y="2884803"/>
            <a:ext cx="2719733" cy="1728192"/>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smtClean="0">
                <a:latin typeface="+mn-lt"/>
                <a:ea typeface="+mn-ea"/>
              </a:rPr>
              <a:t>　クラウドサービス</a:t>
            </a:r>
            <a:endParaRPr kumimoji="0" lang="ja-JP" altLang="en-US" sz="1400" dirty="0">
              <a:latin typeface="+mn-lt"/>
              <a:ea typeface="+mn-ea"/>
            </a:endParaRPr>
          </a:p>
        </p:txBody>
      </p:sp>
      <p:sp>
        <p:nvSpPr>
          <p:cNvPr id="7" name="正方形/長方形 6"/>
          <p:cNvSpPr/>
          <p:nvPr/>
        </p:nvSpPr>
        <p:spPr bwMode="auto">
          <a:xfrm>
            <a:off x="2267744" y="2884803"/>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API</a:t>
            </a:r>
            <a:endParaRPr kumimoji="0" lang="ja-JP" altLang="en-US" sz="1400" b="0" i="0" u="none" strike="noStrike" cap="none" normalizeH="0" dirty="0" smtClean="0">
              <a:ln>
                <a:noFill/>
              </a:ln>
              <a:solidFill>
                <a:schemeClr val="bg1"/>
              </a:solidFill>
              <a:effectLst/>
              <a:latin typeface="+mn-lt"/>
              <a:ea typeface="+mn-ea"/>
            </a:endParaRPr>
          </a:p>
        </p:txBody>
      </p:sp>
      <p:sp>
        <p:nvSpPr>
          <p:cNvPr id="5" name="正方形/長方形 4"/>
          <p:cNvSpPr/>
          <p:nvPr/>
        </p:nvSpPr>
        <p:spPr bwMode="auto">
          <a:xfrm>
            <a:off x="179511" y="4733336"/>
            <a:ext cx="2719733" cy="1728192"/>
          </a:xfrm>
          <a:prstGeom prst="rect">
            <a:avLst/>
          </a:prstGeom>
          <a:solidFill>
            <a:schemeClr val="accent4">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smtClean="0">
                <a:latin typeface="+mn-lt"/>
                <a:ea typeface="+mn-ea"/>
              </a:rPr>
              <a:t>　クラウドサービス</a:t>
            </a:r>
            <a:endParaRPr kumimoji="0" lang="ja-JP" altLang="en-US" sz="1400" dirty="0">
              <a:latin typeface="+mn-lt"/>
              <a:ea typeface="+mn-ea"/>
            </a:endParaRPr>
          </a:p>
        </p:txBody>
      </p:sp>
      <p:sp>
        <p:nvSpPr>
          <p:cNvPr id="8" name="正方形/長方形 7"/>
          <p:cNvSpPr/>
          <p:nvPr/>
        </p:nvSpPr>
        <p:spPr bwMode="auto">
          <a:xfrm>
            <a:off x="2267744" y="4733336"/>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API</a:t>
            </a:r>
            <a:endParaRPr kumimoji="0" lang="ja-JP" altLang="en-US" sz="1400" b="0" i="0" u="none" strike="noStrike" cap="none" normalizeH="0" dirty="0" smtClean="0">
              <a:ln>
                <a:noFill/>
              </a:ln>
              <a:solidFill>
                <a:schemeClr val="bg1"/>
              </a:solidFill>
              <a:effectLst/>
              <a:latin typeface="+mn-lt"/>
              <a:ea typeface="+mn-ea"/>
            </a:endParaRPr>
          </a:p>
        </p:txBody>
      </p:sp>
      <p:sp>
        <p:nvSpPr>
          <p:cNvPr id="23" name="正方形/長方形 22"/>
          <p:cNvSpPr/>
          <p:nvPr/>
        </p:nvSpPr>
        <p:spPr bwMode="auto">
          <a:xfrm>
            <a:off x="6228184" y="10527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smtClean="0">
                <a:solidFill>
                  <a:schemeClr val="bg1"/>
                </a:solidFill>
                <a:latin typeface="+mn-lt"/>
                <a:ea typeface="+mn-ea"/>
              </a:rPr>
              <a:t>マッシュアップ開発</a:t>
            </a:r>
            <a:endParaRPr kumimoji="0" lang="en-US" altLang="ja-JP" sz="1400" dirty="0" smtClean="0">
              <a:solidFill>
                <a:schemeClr val="bg1"/>
              </a:solidFill>
              <a:latin typeface="+mn-lt"/>
              <a:ea typeface="+mn-ea"/>
            </a:endParaRPr>
          </a:p>
          <a:p>
            <a:pPr algn="ctr">
              <a:spcBef>
                <a:spcPct val="20000"/>
              </a:spcBef>
            </a:pPr>
            <a:r>
              <a:rPr kumimoji="0" lang="en-US" altLang="ja-JP" sz="1400" dirty="0" smtClean="0">
                <a:solidFill>
                  <a:schemeClr val="bg1"/>
                </a:solidFill>
                <a:latin typeface="+mn-lt"/>
                <a:ea typeface="+mn-ea"/>
              </a:rPr>
              <a:t>IT </a:t>
            </a:r>
            <a:r>
              <a:rPr kumimoji="0" lang="ja-JP" altLang="en-US" sz="1400" dirty="0">
                <a:solidFill>
                  <a:schemeClr val="bg1"/>
                </a:solidFill>
                <a:latin typeface="+mn-lt"/>
                <a:ea typeface="+mn-ea"/>
              </a:rPr>
              <a:t>の深い知識がなくても、既存の</a:t>
            </a:r>
            <a:r>
              <a:rPr kumimoji="0" lang="en-US" altLang="ja-JP" sz="1400" dirty="0">
                <a:solidFill>
                  <a:schemeClr val="bg1"/>
                </a:solidFill>
                <a:latin typeface="+mn-lt"/>
                <a:ea typeface="+mn-ea"/>
              </a:rPr>
              <a:t>Web</a:t>
            </a:r>
            <a:r>
              <a:rPr kumimoji="0" lang="ja-JP" altLang="en-US" sz="1400" dirty="0">
                <a:solidFill>
                  <a:schemeClr val="bg1"/>
                </a:solidFill>
                <a:latin typeface="+mn-lt"/>
                <a:ea typeface="+mn-ea"/>
              </a:rPr>
              <a:t>サービス</a:t>
            </a:r>
            <a:r>
              <a:rPr kumimoji="0" lang="en-US" altLang="ja-JP" sz="1400" dirty="0">
                <a:solidFill>
                  <a:schemeClr val="bg1"/>
                </a:solidFill>
                <a:latin typeface="+mn-lt"/>
                <a:ea typeface="+mn-ea"/>
              </a:rPr>
              <a:t>API</a:t>
            </a:r>
            <a:r>
              <a:rPr kumimoji="0" lang="ja-JP" altLang="en-US" sz="1400" dirty="0">
                <a:solidFill>
                  <a:schemeClr val="bg1"/>
                </a:solidFill>
                <a:latin typeface="+mn-lt"/>
                <a:ea typeface="+mn-ea"/>
              </a:rPr>
              <a:t>を組み合わせて</a:t>
            </a:r>
            <a:r>
              <a:rPr kumimoji="0" lang="ja-JP" altLang="en-US" sz="1400" dirty="0" smtClean="0">
                <a:solidFill>
                  <a:schemeClr val="bg1"/>
                </a:solidFill>
                <a:latin typeface="+mn-lt"/>
                <a:ea typeface="+mn-ea"/>
              </a:rPr>
              <a:t>、短期間</a:t>
            </a:r>
            <a:r>
              <a:rPr kumimoji="0" lang="ja-JP" altLang="en-US" sz="1400" dirty="0">
                <a:solidFill>
                  <a:schemeClr val="bg1"/>
                </a:solidFill>
                <a:latin typeface="+mn-lt"/>
                <a:ea typeface="+mn-ea"/>
              </a:rPr>
              <a:t>でアプリケーション開発を行うこと。新しい開発技法として注目されて</a:t>
            </a:r>
            <a:r>
              <a:rPr kumimoji="0" lang="ja-JP" altLang="en-US" sz="1400" dirty="0" smtClean="0">
                <a:solidFill>
                  <a:schemeClr val="bg1"/>
                </a:solidFill>
                <a:latin typeface="+mn-lt"/>
                <a:ea typeface="+mn-ea"/>
              </a:rPr>
              <a:t>いる。</a:t>
            </a:r>
            <a:endParaRPr kumimoji="0" lang="ja-JP" altLang="en-US" sz="1400" dirty="0">
              <a:solidFill>
                <a:schemeClr val="bg1"/>
              </a:solidFill>
              <a:latin typeface="+mn-lt"/>
              <a:ea typeface="+mn-ea"/>
            </a:endParaRPr>
          </a:p>
        </p:txBody>
      </p:sp>
      <p:sp>
        <p:nvSpPr>
          <p:cNvPr id="15" name="正方形/長方形 14"/>
          <p:cNvSpPr/>
          <p:nvPr/>
        </p:nvSpPr>
        <p:spPr bwMode="auto">
          <a:xfrm>
            <a:off x="6228184" y="47333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様々</a:t>
            </a:r>
            <a:r>
              <a:rPr kumimoji="0" lang="ja-JP" altLang="en-US" sz="1400" dirty="0" smtClean="0">
                <a:solidFill>
                  <a:schemeClr val="bg1"/>
                </a:solidFill>
                <a:latin typeface="+mn-lt"/>
                <a:ea typeface="+mn-ea"/>
              </a:rPr>
              <a:t>な</a:t>
            </a:r>
            <a:r>
              <a:rPr kumimoji="0" lang="en-US" altLang="ja-JP" sz="1400" dirty="0" smtClean="0">
                <a:solidFill>
                  <a:schemeClr val="bg1"/>
                </a:solidFill>
                <a:latin typeface="+mn-lt"/>
                <a:ea typeface="+mn-ea"/>
              </a:rPr>
              <a:t>Web</a:t>
            </a:r>
            <a:r>
              <a:rPr kumimoji="0" lang="ja-JP" altLang="en-US" sz="1400" dirty="0" smtClean="0">
                <a:solidFill>
                  <a:schemeClr val="bg1"/>
                </a:solidFill>
                <a:latin typeface="+mn-lt"/>
                <a:ea typeface="+mn-ea"/>
              </a:rPr>
              <a:t>サービスや</a:t>
            </a:r>
            <a:r>
              <a:rPr kumimoji="0" lang="en-US" altLang="ja-JP" sz="1400" dirty="0" err="1" smtClean="0">
                <a:solidFill>
                  <a:schemeClr val="bg1"/>
                </a:solidFill>
                <a:latin typeface="+mn-lt"/>
                <a:ea typeface="+mn-ea"/>
              </a:rPr>
              <a:t>BaaS</a:t>
            </a:r>
            <a:r>
              <a:rPr kumimoji="0" lang="ja-JP" altLang="en-US" sz="1400" dirty="0" smtClean="0">
                <a:solidFill>
                  <a:schemeClr val="bg1"/>
                </a:solidFill>
                <a:latin typeface="+mn-lt"/>
                <a:ea typeface="+mn-ea"/>
              </a:rPr>
              <a:t>などのサービス、</a:t>
            </a:r>
            <a:r>
              <a:rPr kumimoji="0" lang="ja-JP" altLang="en-US" sz="1400" dirty="0">
                <a:solidFill>
                  <a:schemeClr val="bg1"/>
                </a:solidFill>
                <a:latin typeface="+mn-lt"/>
                <a:ea typeface="+mn-ea"/>
              </a:rPr>
              <a:t>豊富</a:t>
            </a:r>
            <a:r>
              <a:rPr kumimoji="0" lang="ja-JP" altLang="en-US" sz="1400" dirty="0" smtClean="0">
                <a:solidFill>
                  <a:schemeClr val="bg1"/>
                </a:solidFill>
                <a:latin typeface="+mn-lt"/>
                <a:ea typeface="+mn-ea"/>
              </a:rPr>
              <a:t>な</a:t>
            </a:r>
            <a:r>
              <a:rPr kumimoji="0" lang="en-US" altLang="ja-JP" sz="1400" dirty="0" smtClean="0">
                <a:solidFill>
                  <a:schemeClr val="bg1"/>
                </a:solidFill>
                <a:latin typeface="+mn-lt"/>
                <a:ea typeface="+mn-ea"/>
              </a:rPr>
              <a:t>OSS</a:t>
            </a:r>
            <a:r>
              <a:rPr kumimoji="0" lang="ja-JP" altLang="en-US" sz="1400" dirty="0">
                <a:solidFill>
                  <a:schemeClr val="bg1"/>
                </a:solidFill>
                <a:latin typeface="+mn-lt"/>
                <a:ea typeface="+mn-ea"/>
              </a:rPr>
              <a:t>などにより</a:t>
            </a:r>
            <a:r>
              <a:rPr kumimoji="0" lang="ja-JP" altLang="en-US" sz="1400" dirty="0" smtClean="0">
                <a:solidFill>
                  <a:schemeClr val="bg1"/>
                </a:solidFill>
                <a:latin typeface="+mn-lt"/>
                <a:ea typeface="+mn-ea"/>
              </a:rPr>
              <a:t>、新たなプログラミングをせずにアプリケーションを開発することが可能になってきた</a:t>
            </a:r>
            <a:endParaRPr kumimoji="0" lang="ja-JP" altLang="en-US" sz="1400" dirty="0">
              <a:solidFill>
                <a:schemeClr val="bg1"/>
              </a:solidFill>
              <a:latin typeface="+mn-lt"/>
              <a:ea typeface="+mn-ea"/>
            </a:endParaRPr>
          </a:p>
        </p:txBody>
      </p:sp>
      <p:grpSp>
        <p:nvGrpSpPr>
          <p:cNvPr id="11" name="グループ化 10"/>
          <p:cNvGrpSpPr/>
          <p:nvPr/>
        </p:nvGrpSpPr>
        <p:grpSpPr>
          <a:xfrm>
            <a:off x="2915816" y="1919406"/>
            <a:ext cx="5904656" cy="3678026"/>
            <a:chOff x="2915816" y="1919406"/>
            <a:chExt cx="5904656" cy="3678026"/>
          </a:xfrm>
        </p:grpSpPr>
        <p:cxnSp>
          <p:nvCxnSpPr>
            <p:cNvPr id="12" name="カギ線コネクタ 11"/>
            <p:cNvCxnSpPr>
              <a:stCxn id="6" idx="3"/>
            </p:cNvCxnSpPr>
            <p:nvPr/>
          </p:nvCxnSpPr>
          <p:spPr bwMode="auto">
            <a:xfrm>
              <a:off x="2915816" y="1919406"/>
              <a:ext cx="1584176" cy="1293570"/>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cxnSp>
          <p:nvCxnSpPr>
            <p:cNvPr id="14" name="直線コネクタ 13"/>
            <p:cNvCxnSpPr>
              <a:stCxn id="7" idx="3"/>
              <a:endCxn id="10" idx="0"/>
            </p:cNvCxnSpPr>
            <p:nvPr/>
          </p:nvCxnSpPr>
          <p:spPr bwMode="auto">
            <a:xfrm>
              <a:off x="2915816" y="3748899"/>
              <a:ext cx="1584176" cy="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16" name="カギ線コネクタ 15"/>
            <p:cNvCxnSpPr>
              <a:stCxn id="8" idx="3"/>
            </p:cNvCxnSpPr>
            <p:nvPr/>
          </p:nvCxnSpPr>
          <p:spPr bwMode="auto">
            <a:xfrm flipV="1">
              <a:off x="2915816" y="4293096"/>
              <a:ext cx="1584176" cy="1304336"/>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sp>
          <p:nvSpPr>
            <p:cNvPr id="10" name="正方形/長方形 9"/>
            <p:cNvSpPr/>
            <p:nvPr/>
          </p:nvSpPr>
          <p:spPr bwMode="auto">
            <a:xfrm rot="16200000">
              <a:off x="3021019" y="3398379"/>
              <a:ext cx="3678026" cy="72008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dirty="0" smtClean="0">
                  <a:ln>
                    <a:noFill/>
                  </a:ln>
                  <a:solidFill>
                    <a:schemeClr val="bg1"/>
                  </a:solidFill>
                  <a:effectLst/>
                  <a:latin typeface="+mn-lt"/>
                  <a:ea typeface="+mn-ea"/>
                </a:rPr>
                <a:t>マッシュアップ</a:t>
              </a:r>
            </a:p>
          </p:txBody>
        </p:sp>
        <p:sp>
          <p:nvSpPr>
            <p:cNvPr id="9" name="正方形/長方形 8"/>
            <p:cNvSpPr/>
            <p:nvPr/>
          </p:nvSpPr>
          <p:spPr bwMode="auto">
            <a:xfrm>
              <a:off x="6228184" y="2884803"/>
              <a:ext cx="2592288" cy="172819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自社サービス</a:t>
              </a:r>
              <a:endParaRPr kumimoji="0" lang="ja-JP" altLang="en-US" sz="2400" dirty="0">
                <a:solidFill>
                  <a:schemeClr val="bg1"/>
                </a:solidFill>
                <a:latin typeface="+mn-lt"/>
                <a:ea typeface="+mn-ea"/>
              </a:endParaRPr>
            </a:p>
          </p:txBody>
        </p:sp>
        <p:cxnSp>
          <p:nvCxnSpPr>
            <p:cNvPr id="17" name="直線コネクタ 16"/>
            <p:cNvCxnSpPr>
              <a:stCxn id="10" idx="2"/>
              <a:endCxn id="9" idx="1"/>
            </p:cNvCxnSpPr>
            <p:nvPr/>
          </p:nvCxnSpPr>
          <p:spPr bwMode="auto">
            <a:xfrm>
              <a:off x="5220072" y="3748899"/>
              <a:ext cx="1008112" cy="0"/>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13" name="正方形/長方形 12"/>
          <p:cNvSpPr/>
          <p:nvPr/>
        </p:nvSpPr>
        <p:spPr bwMode="auto">
          <a:xfrm>
            <a:off x="3170712" y="5747657"/>
            <a:ext cx="2826327" cy="7138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dirty="0" smtClean="0">
                <a:ln>
                  <a:noFill/>
                </a:ln>
                <a:solidFill>
                  <a:schemeClr val="bg1"/>
                </a:solidFill>
                <a:effectLst/>
                <a:latin typeface="+mn-lt"/>
                <a:ea typeface="+mn-ea"/>
              </a:rPr>
              <a:t>Application Programming Interface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外部からプログラムの機能やデータにアクセスするための手順やデータ形式</a:t>
            </a:r>
          </a:p>
        </p:txBody>
      </p:sp>
    </p:spTree>
    <p:extLst>
      <p:ext uri="{BB962C8B-B14F-4D97-AF65-F5344CB8AC3E}">
        <p14:creationId xmlns:p14="http://schemas.microsoft.com/office/powerpoint/2010/main" val="235339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P spid="7" grpId="0" animBg="1"/>
      <p:bldP spid="5" grpId="0" animBg="1"/>
      <p:bldP spid="8" grpId="0" animBg="1"/>
      <p:bldP spid="23" grpId="0" animBg="1"/>
      <p:bldP spid="15"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77" y="883040"/>
            <a:ext cx="7733785" cy="5654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簡単なマッシュアップの例</a:t>
            </a:r>
            <a:endParaRPr kumimoji="1" lang="ja-JP" altLang="en-US" dirty="0"/>
          </a:p>
        </p:txBody>
      </p:sp>
      <p:sp>
        <p:nvSpPr>
          <p:cNvPr id="4" name="正方形/長方形 3"/>
          <p:cNvSpPr/>
          <p:nvPr/>
        </p:nvSpPr>
        <p:spPr>
          <a:xfrm>
            <a:off x="5430900" y="4596714"/>
            <a:ext cx="3002692" cy="1843860"/>
          </a:xfrm>
          <a:prstGeom prst="rect">
            <a:avLst/>
          </a:prstGeom>
          <a:no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388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Black" panose="020B0A04020102020204" pitchFamily="34" charset="0"/>
                <a:ea typeface="HGP創英角ｺﾞｼｯｸUB" pitchFamily="50" charset="-128"/>
                <a:cs typeface="Arial" pitchFamily="34" charset="0"/>
              </a:rPr>
              <a:t>API</a:t>
            </a: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エコノミー</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49365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IBM</a:t>
            </a:r>
            <a:r>
              <a:rPr kumimoji="1" lang="ja-JP" altLang="en-US" dirty="0" smtClean="0"/>
              <a:t>が仕掛ける</a:t>
            </a:r>
            <a:r>
              <a:rPr kumimoji="1" lang="en-US" altLang="ja-JP" dirty="0" smtClean="0"/>
              <a:t>API</a:t>
            </a:r>
            <a:r>
              <a:rPr kumimoji="1" lang="ja-JP" altLang="en-US" dirty="0" smtClean="0"/>
              <a:t>エコノミー</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285" y="1176023"/>
            <a:ext cx="6487430" cy="4505954"/>
          </a:xfrm>
          <a:prstGeom prst="rect">
            <a:avLst/>
          </a:prstGeom>
        </p:spPr>
      </p:pic>
    </p:spTree>
    <p:extLst>
      <p:ext uri="{BB962C8B-B14F-4D97-AF65-F5344CB8AC3E}">
        <p14:creationId xmlns:p14="http://schemas.microsoft.com/office/powerpoint/2010/main" val="2218823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戦略アプリは</a:t>
            </a:r>
            <a:r>
              <a:rPr kumimoji="1" lang="en-US" altLang="ja-JP" dirty="0" smtClean="0"/>
              <a:t>PaaS</a:t>
            </a:r>
            <a:r>
              <a:rPr kumimoji="1" lang="ja-JP" altLang="en-US" dirty="0" smtClean="0"/>
              <a:t>で作る</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153" y="1079601"/>
            <a:ext cx="6763694" cy="5220429"/>
          </a:xfrm>
          <a:prstGeom prst="rect">
            <a:avLst/>
          </a:prstGeom>
        </p:spPr>
      </p:pic>
      <p:sp>
        <p:nvSpPr>
          <p:cNvPr id="5" name="正方形/長方形 4"/>
          <p:cNvSpPr/>
          <p:nvPr/>
        </p:nvSpPr>
        <p:spPr>
          <a:xfrm>
            <a:off x="4183693" y="6379566"/>
            <a:ext cx="4919731" cy="246221"/>
          </a:xfrm>
          <a:prstGeom prst="rect">
            <a:avLst/>
          </a:prstGeom>
        </p:spPr>
        <p:txBody>
          <a:bodyPr wrap="square">
            <a:spAutoFit/>
          </a:bodyPr>
          <a:lstStyle/>
          <a:p>
            <a:r>
              <a:rPr lang="ja-JP" altLang="en-US" sz="1000" dirty="0"/>
              <a:t>http://itpro.nikkeibp.co.jp/atclact/active/15/062400069/062400003/?act08</a:t>
            </a:r>
          </a:p>
        </p:txBody>
      </p:sp>
    </p:spTree>
    <p:extLst>
      <p:ext uri="{BB962C8B-B14F-4D97-AF65-F5344CB8AC3E}">
        <p14:creationId xmlns:p14="http://schemas.microsoft.com/office/powerpoint/2010/main" val="296287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Black" panose="020B0A04020102020204" pitchFamily="34" charset="0"/>
                <a:ea typeface="HGP創英角ｺﾞｼｯｸUB" pitchFamily="50" charset="-128"/>
                <a:cs typeface="Arial" pitchFamily="34" charset="0"/>
              </a:rPr>
              <a:t>Service Oriented Architecture</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258214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Amazon API Gateway</a:t>
            </a:r>
            <a:endParaRPr kumimoji="1" lang="ja-JP" altLang="en-US" dirty="0"/>
          </a:p>
        </p:txBody>
      </p:sp>
      <p:pic>
        <p:nvPicPr>
          <p:cNvPr id="2050" name="Picture 2" descr="http://www3.pcmag.com/media/images/471583-amazon-api-gateway-800x450.jpg?thum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2277"/>
            <a:ext cx="7297412" cy="4104796"/>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bwMode="auto">
          <a:xfrm>
            <a:off x="5949538" y="1733797"/>
            <a:ext cx="2671948" cy="593767"/>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API</a:t>
            </a:r>
            <a:r>
              <a:rPr kumimoji="0" lang="ja-JP" altLang="en-US" sz="2400" b="0" i="0" u="none" strike="noStrike" cap="none" normalizeH="0" dirty="0" smtClean="0">
                <a:ln>
                  <a:noFill/>
                </a:ln>
                <a:solidFill>
                  <a:schemeClr val="bg1"/>
                </a:solidFill>
                <a:effectLst/>
                <a:latin typeface="+mn-lt"/>
                <a:ea typeface="+mn-ea"/>
              </a:rPr>
              <a:t>の作成</a:t>
            </a:r>
          </a:p>
        </p:txBody>
      </p:sp>
      <p:sp>
        <p:nvSpPr>
          <p:cNvPr id="6" name="角丸四角形 5"/>
          <p:cNvSpPr/>
          <p:nvPr/>
        </p:nvSpPr>
        <p:spPr bwMode="auto">
          <a:xfrm>
            <a:off x="5949538" y="2479964"/>
            <a:ext cx="2671948" cy="593767"/>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API</a:t>
            </a:r>
            <a:r>
              <a:rPr kumimoji="0" lang="ja-JP" altLang="en-US" sz="2400" b="0" i="0" u="none" strike="noStrike" cap="none" normalizeH="0" dirty="0" smtClean="0">
                <a:ln>
                  <a:noFill/>
                </a:ln>
                <a:solidFill>
                  <a:schemeClr val="bg1"/>
                </a:solidFill>
                <a:effectLst/>
                <a:latin typeface="+mn-lt"/>
                <a:ea typeface="+mn-ea"/>
              </a:rPr>
              <a:t>の配布</a:t>
            </a:r>
          </a:p>
        </p:txBody>
      </p:sp>
      <p:sp>
        <p:nvSpPr>
          <p:cNvPr id="7" name="角丸四角形 6"/>
          <p:cNvSpPr/>
          <p:nvPr/>
        </p:nvSpPr>
        <p:spPr bwMode="auto">
          <a:xfrm>
            <a:off x="5949538" y="3226131"/>
            <a:ext cx="2671948" cy="593767"/>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API</a:t>
            </a:r>
            <a:r>
              <a:rPr kumimoji="0" lang="ja-JP" altLang="en-US" sz="2400" b="0" i="0" u="none" strike="noStrike" cap="none" normalizeH="0" dirty="0" smtClean="0">
                <a:ln>
                  <a:noFill/>
                </a:ln>
                <a:solidFill>
                  <a:schemeClr val="bg1"/>
                </a:solidFill>
                <a:effectLst/>
                <a:latin typeface="+mn-lt"/>
                <a:ea typeface="+mn-ea"/>
              </a:rPr>
              <a:t>の保守</a:t>
            </a:r>
          </a:p>
        </p:txBody>
      </p:sp>
      <p:sp>
        <p:nvSpPr>
          <p:cNvPr id="8" name="角丸四角形 7"/>
          <p:cNvSpPr/>
          <p:nvPr/>
        </p:nvSpPr>
        <p:spPr bwMode="auto">
          <a:xfrm>
            <a:off x="5949538" y="3972298"/>
            <a:ext cx="2671948" cy="593767"/>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API</a:t>
            </a:r>
            <a:r>
              <a:rPr kumimoji="0" lang="ja-JP" altLang="en-US" sz="2400" b="0" i="0" u="none" strike="noStrike" cap="none" normalizeH="0" dirty="0" err="1" smtClean="0">
                <a:ln>
                  <a:noFill/>
                </a:ln>
                <a:solidFill>
                  <a:schemeClr val="bg1"/>
                </a:solidFill>
                <a:effectLst/>
                <a:latin typeface="+mn-lt"/>
                <a:ea typeface="+mn-ea"/>
              </a:rPr>
              <a:t>の監</a:t>
            </a:r>
            <a:r>
              <a:rPr kumimoji="0" lang="ja-JP" altLang="en-US" sz="2400" b="0" i="0" u="none" strike="noStrike" cap="none" normalizeH="0" dirty="0" smtClean="0">
                <a:ln>
                  <a:noFill/>
                </a:ln>
                <a:solidFill>
                  <a:schemeClr val="bg1"/>
                </a:solidFill>
                <a:effectLst/>
                <a:latin typeface="+mn-lt"/>
                <a:ea typeface="+mn-ea"/>
              </a:rPr>
              <a:t>視</a:t>
            </a:r>
          </a:p>
        </p:txBody>
      </p:sp>
      <p:sp>
        <p:nvSpPr>
          <p:cNvPr id="9" name="角丸四角形 8"/>
          <p:cNvSpPr/>
          <p:nvPr/>
        </p:nvSpPr>
        <p:spPr bwMode="auto">
          <a:xfrm>
            <a:off x="5949538" y="4718465"/>
            <a:ext cx="2671948" cy="593767"/>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API</a:t>
            </a:r>
            <a:r>
              <a:rPr kumimoji="0" lang="ja-JP" altLang="en-US" sz="2400" b="0" i="0" u="none" strike="noStrike" cap="none" normalizeH="0" dirty="0" smtClean="0">
                <a:ln>
                  <a:noFill/>
                </a:ln>
                <a:solidFill>
                  <a:schemeClr val="bg1"/>
                </a:solidFill>
                <a:effectLst/>
                <a:latin typeface="+mn-lt"/>
                <a:ea typeface="+mn-ea"/>
              </a:rPr>
              <a:t>の保護</a:t>
            </a:r>
          </a:p>
        </p:txBody>
      </p:sp>
    </p:spTree>
    <p:extLst>
      <p:ext uri="{BB962C8B-B14F-4D97-AF65-F5344CB8AC3E}">
        <p14:creationId xmlns:p14="http://schemas.microsoft.com/office/powerpoint/2010/main" val="78513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補足資料</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630257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PaaS</a:t>
            </a:r>
            <a:r>
              <a:rPr kumimoji="1" lang="ja-JP" altLang="en-US" dirty="0" smtClean="0"/>
              <a:t>の誕生</a:t>
            </a:r>
            <a:endParaRPr kumimoji="1" lang="ja-JP" altLang="en-US" dirty="0"/>
          </a:p>
        </p:txBody>
      </p:sp>
      <p:sp>
        <p:nvSpPr>
          <p:cNvPr id="19" name="正方形/長方形 18"/>
          <p:cNvSpPr/>
          <p:nvPr/>
        </p:nvSpPr>
        <p:spPr bwMode="auto">
          <a:xfrm>
            <a:off x="539552" y="1124744"/>
            <a:ext cx="4608513" cy="18002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dirty="0" smtClean="0">
                <a:ln>
                  <a:noFill/>
                </a:ln>
                <a:solidFill>
                  <a:schemeClr val="bg1"/>
                </a:solidFill>
                <a:effectLst/>
                <a:latin typeface="+mn-lt"/>
                <a:ea typeface="+mn-ea"/>
              </a:rPr>
              <a:t>Sales</a:t>
            </a:r>
            <a:r>
              <a:rPr kumimoji="0" lang="en-US" altLang="ja-JP" sz="3600" dirty="0" smtClean="0">
                <a:solidFill>
                  <a:schemeClr val="bg1"/>
                </a:solidFill>
                <a:latin typeface="+mn-lt"/>
                <a:ea typeface="+mn-ea"/>
              </a:rPr>
              <a:t>force (1999)</a:t>
            </a:r>
            <a:endParaRPr kumimoji="0" lang="ja-JP" altLang="en-US" sz="3600" b="0" i="0" u="none" strike="noStrike" cap="none" normalizeH="0" dirty="0" smtClean="0">
              <a:ln>
                <a:noFill/>
              </a:ln>
              <a:solidFill>
                <a:schemeClr val="bg1"/>
              </a:solidFill>
              <a:effectLst/>
              <a:latin typeface="+mn-lt"/>
              <a:ea typeface="+mn-ea"/>
            </a:endParaRPr>
          </a:p>
        </p:txBody>
      </p:sp>
      <p:grpSp>
        <p:nvGrpSpPr>
          <p:cNvPr id="3" name="グループ化 2"/>
          <p:cNvGrpSpPr/>
          <p:nvPr/>
        </p:nvGrpSpPr>
        <p:grpSpPr>
          <a:xfrm>
            <a:off x="539553" y="3140968"/>
            <a:ext cx="4617755" cy="3196743"/>
            <a:chOff x="539553" y="3140968"/>
            <a:chExt cx="4617755" cy="3196743"/>
          </a:xfrm>
        </p:grpSpPr>
        <p:cxnSp>
          <p:nvCxnSpPr>
            <p:cNvPr id="8" name="直線コネクタ 7"/>
            <p:cNvCxnSpPr/>
            <p:nvPr/>
          </p:nvCxnSpPr>
          <p:spPr bwMode="auto">
            <a:xfrm>
              <a:off x="539553" y="5539298"/>
              <a:ext cx="4617755" cy="0"/>
            </a:xfrm>
            <a:prstGeom prst="line">
              <a:avLst/>
            </a:prstGeom>
            <a:solidFill>
              <a:schemeClr val="bg1"/>
            </a:solidFill>
            <a:ln w="38100" cap="flat" cmpd="sng" algn="ctr">
              <a:solidFill>
                <a:srgbClr val="C00000"/>
              </a:solidFill>
              <a:prstDash val="solid"/>
              <a:round/>
              <a:headEnd type="none" w="med" len="med"/>
              <a:tailEnd type="none" w="med" len="med"/>
            </a:ln>
            <a:effectLst/>
          </p:spPr>
        </p:cxnSp>
        <p:sp>
          <p:nvSpPr>
            <p:cNvPr id="5" name="下矢印 4"/>
            <p:cNvSpPr/>
            <p:nvPr/>
          </p:nvSpPr>
          <p:spPr bwMode="auto">
            <a:xfrm>
              <a:off x="548795" y="3140968"/>
              <a:ext cx="4608513" cy="864096"/>
            </a:xfrm>
            <a:prstGeom prst="downArrow">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0" name="正方形/長方形 19"/>
            <p:cNvSpPr/>
            <p:nvPr/>
          </p:nvSpPr>
          <p:spPr bwMode="auto">
            <a:xfrm>
              <a:off x="539554" y="4196988"/>
              <a:ext cx="3032720" cy="126014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dirty="0" err="1" smtClean="0">
                  <a:ln>
                    <a:noFill/>
                  </a:ln>
                  <a:solidFill>
                    <a:schemeClr val="bg1"/>
                  </a:solidFill>
                  <a:effectLst/>
                  <a:latin typeface="+mn-lt"/>
                  <a:ea typeface="+mn-ea"/>
                </a:rPr>
                <a:t>Sales</a:t>
              </a:r>
              <a:r>
                <a:rPr kumimoji="0" lang="en-US" altLang="ja-JP" sz="3600" dirty="0" err="1">
                  <a:solidFill>
                    <a:schemeClr val="bg1"/>
                  </a:solidFill>
                  <a:latin typeface="+mn-lt"/>
                  <a:ea typeface="+mn-ea"/>
                </a:rPr>
                <a:t>force</a:t>
              </a:r>
              <a:endParaRPr kumimoji="0" lang="ja-JP" altLang="en-US" sz="3600" b="0" i="0" u="none" strike="noStrike" cap="none" normalizeH="0" dirty="0" smtClean="0">
                <a:ln>
                  <a:noFill/>
                </a:ln>
                <a:solidFill>
                  <a:schemeClr val="bg1"/>
                </a:solidFill>
                <a:effectLst/>
                <a:latin typeface="+mn-lt"/>
                <a:ea typeface="+mn-ea"/>
              </a:endParaRPr>
            </a:p>
          </p:txBody>
        </p:sp>
        <p:sp>
          <p:nvSpPr>
            <p:cNvPr id="23" name="正方形/長方形 22"/>
            <p:cNvSpPr/>
            <p:nvPr/>
          </p:nvSpPr>
          <p:spPr bwMode="auto">
            <a:xfrm>
              <a:off x="539554" y="5609528"/>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Database</a:t>
              </a:r>
              <a:endParaRPr kumimoji="0" lang="ja-JP" altLang="en-US" sz="1400" b="0" i="0" u="none" strike="noStrike" cap="none" normalizeH="0" dirty="0" smtClean="0">
                <a:ln>
                  <a:noFill/>
                </a:ln>
                <a:solidFill>
                  <a:schemeClr val="bg1"/>
                </a:solidFill>
                <a:effectLst/>
                <a:latin typeface="+mn-lt"/>
                <a:ea typeface="+mn-ea"/>
              </a:endParaRPr>
            </a:p>
          </p:txBody>
        </p:sp>
        <p:sp>
          <p:nvSpPr>
            <p:cNvPr id="24" name="正方形/長方形 23"/>
            <p:cNvSpPr/>
            <p:nvPr/>
          </p:nvSpPr>
          <p:spPr bwMode="auto">
            <a:xfrm>
              <a:off x="2132114" y="5609247"/>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Workflow</a:t>
              </a:r>
              <a:endParaRPr kumimoji="0" lang="ja-JP" altLang="en-US" sz="1400" b="0" i="0" u="none" strike="noStrike" cap="none" normalizeH="0" dirty="0" smtClean="0">
                <a:ln>
                  <a:noFill/>
                </a:ln>
                <a:solidFill>
                  <a:schemeClr val="bg1"/>
                </a:solidFill>
                <a:effectLst/>
                <a:latin typeface="+mn-lt"/>
                <a:ea typeface="+mn-ea"/>
              </a:endParaRPr>
            </a:p>
          </p:txBody>
        </p:sp>
        <p:sp>
          <p:nvSpPr>
            <p:cNvPr id="25" name="正方形/長方形 24"/>
            <p:cNvSpPr/>
            <p:nvPr/>
          </p:nvSpPr>
          <p:spPr bwMode="auto">
            <a:xfrm>
              <a:off x="3707905" y="5609528"/>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Other</a:t>
              </a:r>
              <a:endParaRPr kumimoji="0" lang="ja-JP" altLang="en-US" sz="1400" b="0" i="0" u="none" strike="noStrike" cap="none" normalizeH="0" dirty="0" smtClean="0">
                <a:ln>
                  <a:noFill/>
                </a:ln>
                <a:solidFill>
                  <a:schemeClr val="bg1"/>
                </a:solidFill>
                <a:effectLst/>
                <a:latin typeface="+mn-lt"/>
                <a:ea typeface="+mn-ea"/>
              </a:endParaRPr>
            </a:p>
          </p:txBody>
        </p:sp>
      </p:grpSp>
      <p:sp>
        <p:nvSpPr>
          <p:cNvPr id="26" name="正方形/長方形 25"/>
          <p:cNvSpPr/>
          <p:nvPr/>
        </p:nvSpPr>
        <p:spPr bwMode="auto">
          <a:xfrm>
            <a:off x="3707905" y="4198267"/>
            <a:ext cx="650931" cy="126222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User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App</a:t>
            </a:r>
            <a:endParaRPr kumimoji="0" lang="ja-JP" altLang="en-US" sz="1400" b="0" i="0" u="none" strike="noStrike" cap="none" normalizeH="0" dirty="0" smtClean="0">
              <a:ln>
                <a:noFill/>
              </a:ln>
              <a:solidFill>
                <a:schemeClr val="bg1"/>
              </a:solidFill>
              <a:effectLst/>
              <a:latin typeface="+mn-lt"/>
              <a:ea typeface="+mn-ea"/>
            </a:endParaRPr>
          </a:p>
        </p:txBody>
      </p:sp>
      <p:sp>
        <p:nvSpPr>
          <p:cNvPr id="27" name="正方形/長方形 26"/>
          <p:cNvSpPr/>
          <p:nvPr/>
        </p:nvSpPr>
        <p:spPr bwMode="auto">
          <a:xfrm>
            <a:off x="4497134" y="4194908"/>
            <a:ext cx="650931" cy="126222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User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App</a:t>
            </a:r>
            <a:endParaRPr kumimoji="0" lang="ja-JP" altLang="en-US" sz="14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5580112" y="1124744"/>
            <a:ext cx="3161532" cy="180020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dirty="0" err="1">
                <a:solidFill>
                  <a:schemeClr val="bg1"/>
                </a:solidFill>
              </a:rPr>
              <a:t>Salesforce</a:t>
            </a:r>
            <a:r>
              <a:rPr lang="ja-JP" altLang="en-US" sz="1600" dirty="0">
                <a:solidFill>
                  <a:schemeClr val="bg1"/>
                </a:solidFill>
              </a:rPr>
              <a:t>の顧客から、</a:t>
            </a:r>
            <a:r>
              <a:rPr lang="en-US" altLang="ja-JP" sz="1600" dirty="0" err="1">
                <a:solidFill>
                  <a:schemeClr val="bg1"/>
                </a:solidFill>
              </a:rPr>
              <a:t>Salesforce</a:t>
            </a:r>
            <a:r>
              <a:rPr lang="ja-JP" altLang="en-US" sz="1600" dirty="0">
                <a:solidFill>
                  <a:schemeClr val="bg1"/>
                </a:solidFill>
              </a:rPr>
              <a:t>が持っているデータベース、ワークフローなどの機能を使って</a:t>
            </a:r>
            <a:r>
              <a:rPr lang="en-US" altLang="ja-JP" sz="1600" dirty="0">
                <a:solidFill>
                  <a:schemeClr val="bg1"/>
                </a:solidFill>
              </a:rPr>
              <a:t>CRM</a:t>
            </a:r>
            <a:r>
              <a:rPr lang="ja-JP" altLang="en-US" sz="1600" dirty="0">
                <a:solidFill>
                  <a:schemeClr val="bg1"/>
                </a:solidFill>
              </a:rPr>
              <a:t>以外のアプリを作成したいという要望が高まった</a:t>
            </a:r>
          </a:p>
        </p:txBody>
      </p:sp>
      <p:sp>
        <p:nvSpPr>
          <p:cNvPr id="29" name="正方形/長方形 28"/>
          <p:cNvSpPr/>
          <p:nvPr/>
        </p:nvSpPr>
        <p:spPr bwMode="auto">
          <a:xfrm>
            <a:off x="5580112" y="4198266"/>
            <a:ext cx="3161532" cy="213916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dirty="0">
                <a:solidFill>
                  <a:schemeClr val="bg1"/>
                </a:solidFill>
              </a:rPr>
              <a:t>API</a:t>
            </a:r>
            <a:r>
              <a:rPr lang="ja-JP" altLang="en-US" sz="1600" dirty="0">
                <a:solidFill>
                  <a:schemeClr val="bg1"/>
                </a:solidFill>
              </a:rPr>
              <a:t>を整備して公開 </a:t>
            </a:r>
            <a:r>
              <a:rPr lang="en-US" altLang="ja-JP" sz="1600" dirty="0">
                <a:solidFill>
                  <a:schemeClr val="bg1"/>
                </a:solidFill>
              </a:rPr>
              <a:t>(2007.7</a:t>
            </a:r>
            <a:r>
              <a:rPr lang="en-US" altLang="ja-JP" sz="1600" dirty="0" smtClean="0">
                <a:solidFill>
                  <a:schemeClr val="bg1"/>
                </a:solidFill>
              </a:rPr>
              <a:t>)</a:t>
            </a:r>
          </a:p>
          <a:p>
            <a:endParaRPr lang="en-US" altLang="ja-JP" sz="1600" dirty="0">
              <a:solidFill>
                <a:schemeClr val="bg1"/>
              </a:solidFill>
            </a:endParaRPr>
          </a:p>
          <a:p>
            <a:r>
              <a:rPr lang="ja-JP" altLang="en-US" sz="1600" dirty="0" smtClean="0">
                <a:solidFill>
                  <a:schemeClr val="bg1"/>
                </a:solidFill>
              </a:rPr>
              <a:t>→ </a:t>
            </a:r>
            <a:r>
              <a:rPr lang="en-US" altLang="ja-JP" sz="1600" dirty="0" smtClean="0">
                <a:solidFill>
                  <a:schemeClr val="bg1"/>
                </a:solidFill>
              </a:rPr>
              <a:t>Force.com (2007)</a:t>
            </a:r>
            <a:endParaRPr lang="en-US" altLang="ja-JP" sz="1600" dirty="0">
              <a:solidFill>
                <a:schemeClr val="bg1"/>
              </a:solidFill>
            </a:endParaRPr>
          </a:p>
          <a:p>
            <a:r>
              <a:rPr lang="ja-JP" altLang="en-US" sz="1600" dirty="0" smtClean="0">
                <a:solidFill>
                  <a:schemeClr val="bg1"/>
                </a:solidFill>
              </a:rPr>
              <a:t>→ </a:t>
            </a:r>
            <a:r>
              <a:rPr lang="en-US" altLang="ja-JP" sz="1600" dirty="0" smtClean="0">
                <a:solidFill>
                  <a:schemeClr val="bg1"/>
                </a:solidFill>
              </a:rPr>
              <a:t>database.com </a:t>
            </a:r>
            <a:r>
              <a:rPr lang="en-US" altLang="ja-JP" sz="1600" dirty="0">
                <a:solidFill>
                  <a:schemeClr val="bg1"/>
                </a:solidFill>
              </a:rPr>
              <a:t>(</a:t>
            </a:r>
            <a:r>
              <a:rPr lang="en-US" altLang="ja-JP" sz="1600" dirty="0" smtClean="0">
                <a:solidFill>
                  <a:schemeClr val="bg1"/>
                </a:solidFill>
              </a:rPr>
              <a:t>2010)</a:t>
            </a:r>
          </a:p>
          <a:p>
            <a:r>
              <a:rPr lang="ja-JP" altLang="en-US" sz="1600" dirty="0">
                <a:solidFill>
                  <a:schemeClr val="bg1"/>
                </a:solidFill>
              </a:rPr>
              <a:t>　</a:t>
            </a:r>
            <a:r>
              <a:rPr lang="ja-JP" altLang="en-US" sz="1600" dirty="0" smtClean="0">
                <a:solidFill>
                  <a:schemeClr val="bg1"/>
                </a:solidFill>
              </a:rPr>
              <a:t>　マルチテナント</a:t>
            </a:r>
            <a:r>
              <a:rPr lang="en-US" altLang="ja-JP" sz="1600" dirty="0" smtClean="0">
                <a:solidFill>
                  <a:schemeClr val="bg1"/>
                </a:solidFill>
              </a:rPr>
              <a:t>DB</a:t>
            </a:r>
            <a:endParaRPr lang="ja-JP" altLang="en-US" sz="1600" dirty="0">
              <a:solidFill>
                <a:schemeClr val="bg1"/>
              </a:solidFill>
            </a:endParaRPr>
          </a:p>
        </p:txBody>
      </p:sp>
    </p:spTree>
    <p:extLst>
      <p:ext uri="{BB962C8B-B14F-4D97-AF65-F5344CB8AC3E}">
        <p14:creationId xmlns:p14="http://schemas.microsoft.com/office/powerpoint/2010/main" val="7211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7"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Force.com</a:t>
            </a:r>
            <a:r>
              <a:rPr kumimoji="1" lang="ja-JP" altLang="en-US" dirty="0" smtClean="0"/>
              <a:t>のターゲットマーケット</a:t>
            </a:r>
            <a:endParaRPr kumimoji="1" lang="ja-JP" altLang="en-US" dirty="0"/>
          </a:p>
        </p:txBody>
      </p:sp>
      <p:sp>
        <p:nvSpPr>
          <p:cNvPr id="3" name="正方形/長方形 2"/>
          <p:cNvSpPr/>
          <p:nvPr/>
        </p:nvSpPr>
        <p:spPr bwMode="auto">
          <a:xfrm>
            <a:off x="467544" y="1556792"/>
            <a:ext cx="4648572" cy="32640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9" name="テキスト ボックス 18"/>
          <p:cNvSpPr txBox="1"/>
          <p:nvPr/>
        </p:nvSpPr>
        <p:spPr>
          <a:xfrm>
            <a:off x="611560" y="2112238"/>
            <a:ext cx="646395" cy="1892826"/>
          </a:xfrm>
          <a:prstGeom prst="rect">
            <a:avLst/>
          </a:prstGeom>
          <a:noFill/>
        </p:spPr>
        <p:txBody>
          <a:bodyPr wrap="none" rtlCol="0">
            <a:spAutoFit/>
          </a:bodyPr>
          <a:lstStyle/>
          <a:p>
            <a:pPr algn="r"/>
            <a:r>
              <a:rPr kumimoji="1" lang="ja-JP" altLang="en-US" sz="900" dirty="0" smtClean="0">
                <a:solidFill>
                  <a:schemeClr val="bg1"/>
                </a:solidFill>
                <a:latin typeface="+mn-lt"/>
                <a:ea typeface="+mn-ea"/>
              </a:rPr>
              <a:t>消費者</a:t>
            </a:r>
            <a:endParaRPr kumimoji="1"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a:solidFill>
                <a:schemeClr val="bg1"/>
              </a:solidFill>
              <a:latin typeface="+mn-lt"/>
              <a:ea typeface="+mn-ea"/>
            </a:endParaRPr>
          </a:p>
          <a:p>
            <a:pPr algn="r"/>
            <a:r>
              <a:rPr kumimoji="1" lang="ja-JP" altLang="en-US" sz="900" dirty="0" smtClean="0">
                <a:solidFill>
                  <a:schemeClr val="bg1"/>
                </a:solidFill>
                <a:latin typeface="+mn-lt"/>
                <a:ea typeface="+mn-ea"/>
              </a:rPr>
              <a:t>全社</a:t>
            </a:r>
            <a:endParaRPr kumimoji="1"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a:solidFill>
                <a:schemeClr val="bg1"/>
              </a:solidFill>
              <a:latin typeface="+mn-lt"/>
              <a:ea typeface="+mn-ea"/>
            </a:endParaRPr>
          </a:p>
          <a:p>
            <a:pPr algn="r"/>
            <a:r>
              <a:rPr kumimoji="1" lang="ja-JP" altLang="en-US" sz="900" dirty="0" smtClean="0">
                <a:solidFill>
                  <a:schemeClr val="bg1"/>
                </a:solidFill>
                <a:latin typeface="+mn-lt"/>
                <a:ea typeface="+mn-ea"/>
              </a:rPr>
              <a:t>部門</a:t>
            </a:r>
            <a:endParaRPr kumimoji="1"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smtClean="0">
              <a:solidFill>
                <a:schemeClr val="bg1"/>
              </a:solidFill>
              <a:latin typeface="+mn-lt"/>
              <a:ea typeface="+mn-ea"/>
            </a:endParaRPr>
          </a:p>
          <a:p>
            <a:pPr algn="r"/>
            <a:endParaRPr lang="en-US" altLang="ja-JP" sz="900" dirty="0">
              <a:solidFill>
                <a:schemeClr val="bg1"/>
              </a:solidFill>
              <a:latin typeface="+mn-lt"/>
              <a:ea typeface="+mn-ea"/>
            </a:endParaRPr>
          </a:p>
          <a:p>
            <a:pPr algn="r"/>
            <a:r>
              <a:rPr lang="ja-JP" altLang="en-US" sz="900" dirty="0">
                <a:solidFill>
                  <a:schemeClr val="bg1"/>
                </a:solidFill>
                <a:latin typeface="+mn-lt"/>
                <a:ea typeface="+mn-ea"/>
              </a:rPr>
              <a:t>グループ</a:t>
            </a:r>
            <a:endParaRPr kumimoji="1" lang="ja-JP" altLang="en-US" sz="900" dirty="0" smtClean="0">
              <a:solidFill>
                <a:schemeClr val="bg1"/>
              </a:solidFill>
              <a:latin typeface="+mn-lt"/>
              <a:ea typeface="+mn-ea"/>
            </a:endParaRPr>
          </a:p>
        </p:txBody>
      </p:sp>
      <p:grpSp>
        <p:nvGrpSpPr>
          <p:cNvPr id="20" name="グループ化 19"/>
          <p:cNvGrpSpPr/>
          <p:nvPr/>
        </p:nvGrpSpPr>
        <p:grpSpPr>
          <a:xfrm>
            <a:off x="1331640" y="1916832"/>
            <a:ext cx="3456384" cy="2304256"/>
            <a:chOff x="5004048" y="1700808"/>
            <a:chExt cx="3456384" cy="2304256"/>
          </a:xfrm>
        </p:grpSpPr>
        <p:cxnSp>
          <p:nvCxnSpPr>
            <p:cNvPr id="6" name="直線コネクタ 5"/>
            <p:cNvCxnSpPr/>
            <p:nvPr/>
          </p:nvCxnSpPr>
          <p:spPr bwMode="auto">
            <a:xfrm>
              <a:off x="5004048" y="4005064"/>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0" name="直線コネクタ 9"/>
            <p:cNvCxnSpPr/>
            <p:nvPr/>
          </p:nvCxnSpPr>
          <p:spPr bwMode="auto">
            <a:xfrm flipV="1">
              <a:off x="5004048"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2" name="直線コネクタ 11"/>
            <p:cNvCxnSpPr/>
            <p:nvPr/>
          </p:nvCxnSpPr>
          <p:spPr bwMode="auto">
            <a:xfrm>
              <a:off x="5004048" y="3429000"/>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3" name="直線コネクタ 12"/>
            <p:cNvCxnSpPr/>
            <p:nvPr/>
          </p:nvCxnSpPr>
          <p:spPr bwMode="auto">
            <a:xfrm>
              <a:off x="5004048" y="2276872"/>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4" name="直線コネクタ 13"/>
            <p:cNvCxnSpPr/>
            <p:nvPr/>
          </p:nvCxnSpPr>
          <p:spPr bwMode="auto">
            <a:xfrm>
              <a:off x="5004048" y="1700808"/>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5" name="直線コネクタ 14"/>
            <p:cNvCxnSpPr/>
            <p:nvPr/>
          </p:nvCxnSpPr>
          <p:spPr bwMode="auto">
            <a:xfrm flipV="1">
              <a:off x="5868144"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6" name="直線コネクタ 15"/>
            <p:cNvCxnSpPr/>
            <p:nvPr/>
          </p:nvCxnSpPr>
          <p:spPr bwMode="auto">
            <a:xfrm flipV="1">
              <a:off x="6732240"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7" name="直線コネクタ 16"/>
            <p:cNvCxnSpPr/>
            <p:nvPr/>
          </p:nvCxnSpPr>
          <p:spPr bwMode="auto">
            <a:xfrm flipV="1">
              <a:off x="7596336"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8" name="直線コネクタ 17"/>
            <p:cNvCxnSpPr/>
            <p:nvPr/>
          </p:nvCxnSpPr>
          <p:spPr bwMode="auto">
            <a:xfrm flipV="1">
              <a:off x="8460432"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21" name="直線コネクタ 20"/>
            <p:cNvCxnSpPr/>
            <p:nvPr/>
          </p:nvCxnSpPr>
          <p:spPr bwMode="auto">
            <a:xfrm>
              <a:off x="5004048" y="2852936"/>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grpSp>
      <p:sp>
        <p:nvSpPr>
          <p:cNvPr id="23" name="テキスト ボックス 22"/>
          <p:cNvSpPr txBox="1"/>
          <p:nvPr/>
        </p:nvSpPr>
        <p:spPr>
          <a:xfrm>
            <a:off x="1405040" y="4293096"/>
            <a:ext cx="3512500" cy="230832"/>
          </a:xfrm>
          <a:prstGeom prst="rect">
            <a:avLst/>
          </a:prstGeom>
          <a:noFill/>
        </p:spPr>
        <p:txBody>
          <a:bodyPr wrap="none" rtlCol="0">
            <a:spAutoFit/>
          </a:bodyPr>
          <a:lstStyle/>
          <a:p>
            <a:r>
              <a:rPr kumimoji="1" lang="ja-JP" altLang="en-US" sz="900" dirty="0" smtClean="0">
                <a:solidFill>
                  <a:schemeClr val="bg1"/>
                </a:solidFill>
                <a:latin typeface="+mn-lt"/>
                <a:ea typeface="+mn-ea"/>
              </a:rPr>
              <a:t>コンテンツ　　　データ　　　　 プロセス</a:t>
            </a:r>
            <a:r>
              <a:rPr lang="ja-JP" altLang="en-US" sz="900" dirty="0" smtClean="0">
                <a:solidFill>
                  <a:schemeClr val="bg1"/>
                </a:solidFill>
                <a:latin typeface="+mn-lt"/>
                <a:ea typeface="+mn-ea"/>
              </a:rPr>
              <a:t>　  トランザクション</a:t>
            </a:r>
            <a:endParaRPr kumimoji="1" lang="en-US" altLang="ja-JP" sz="900" dirty="0" smtClean="0">
              <a:solidFill>
                <a:schemeClr val="bg1"/>
              </a:solidFill>
              <a:latin typeface="+mn-lt"/>
              <a:ea typeface="+mn-ea"/>
            </a:endParaRPr>
          </a:p>
        </p:txBody>
      </p:sp>
      <p:sp>
        <p:nvSpPr>
          <p:cNvPr id="24" name="テキスト ボックス 23"/>
          <p:cNvSpPr txBox="1"/>
          <p:nvPr/>
        </p:nvSpPr>
        <p:spPr>
          <a:xfrm>
            <a:off x="2275002" y="4509120"/>
            <a:ext cx="1569660" cy="230832"/>
          </a:xfrm>
          <a:prstGeom prst="rect">
            <a:avLst/>
          </a:prstGeom>
          <a:noFill/>
        </p:spPr>
        <p:txBody>
          <a:bodyPr wrap="none" rtlCol="0">
            <a:spAutoFit/>
          </a:bodyPr>
          <a:lstStyle/>
          <a:p>
            <a:r>
              <a:rPr kumimoji="1" lang="ja-JP" altLang="en-US" sz="900" dirty="0" smtClean="0">
                <a:solidFill>
                  <a:schemeClr val="bg1"/>
                </a:solidFill>
                <a:latin typeface="+mn-lt"/>
                <a:ea typeface="+mn-ea"/>
              </a:rPr>
              <a:t>アプリケーションのタイプ</a:t>
            </a:r>
            <a:endParaRPr kumimoji="1" lang="en-US" altLang="ja-JP" sz="900" dirty="0" smtClean="0">
              <a:solidFill>
                <a:schemeClr val="bg1"/>
              </a:solidFill>
              <a:latin typeface="+mn-lt"/>
              <a:ea typeface="+mn-ea"/>
            </a:endParaRPr>
          </a:p>
        </p:txBody>
      </p:sp>
      <p:sp>
        <p:nvSpPr>
          <p:cNvPr id="25" name="テキスト ボックス 24"/>
          <p:cNvSpPr txBox="1"/>
          <p:nvPr/>
        </p:nvSpPr>
        <p:spPr>
          <a:xfrm rot="16200000">
            <a:off x="159369" y="2953544"/>
            <a:ext cx="1107996" cy="230832"/>
          </a:xfrm>
          <a:prstGeom prst="rect">
            <a:avLst/>
          </a:prstGeom>
          <a:noFill/>
        </p:spPr>
        <p:txBody>
          <a:bodyPr wrap="none" rtlCol="0">
            <a:spAutoFit/>
          </a:bodyPr>
          <a:lstStyle/>
          <a:p>
            <a:r>
              <a:rPr kumimoji="1" lang="ja-JP" altLang="en-US" sz="900" dirty="0" smtClean="0">
                <a:solidFill>
                  <a:schemeClr val="bg1"/>
                </a:solidFill>
                <a:latin typeface="+mn-lt"/>
                <a:ea typeface="+mn-ea"/>
              </a:rPr>
              <a:t>ユーザーのタイプ</a:t>
            </a:r>
            <a:endParaRPr kumimoji="1" lang="en-US" altLang="ja-JP" sz="900" dirty="0" smtClean="0">
              <a:solidFill>
                <a:schemeClr val="bg1"/>
              </a:solidFill>
              <a:latin typeface="+mn-lt"/>
              <a:ea typeface="+mn-ea"/>
            </a:endParaRPr>
          </a:p>
        </p:txBody>
      </p:sp>
      <p:sp>
        <p:nvSpPr>
          <p:cNvPr id="22" name="正方形/長方形 21"/>
          <p:cNvSpPr/>
          <p:nvPr/>
        </p:nvSpPr>
        <p:spPr bwMode="auto">
          <a:xfrm>
            <a:off x="1907704" y="2420888"/>
            <a:ext cx="2290647" cy="1512168"/>
          </a:xfrm>
          <a:prstGeom prst="rect">
            <a:avLst/>
          </a:prstGeom>
          <a:solidFill>
            <a:schemeClr val="accent2">
              <a:alpha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6" name="正方形/長方形 25"/>
          <p:cNvSpPr/>
          <p:nvPr/>
        </p:nvSpPr>
        <p:spPr bwMode="auto">
          <a:xfrm>
            <a:off x="467544" y="4941168"/>
            <a:ext cx="4648571" cy="661871"/>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Excel </a:t>
            </a:r>
            <a:r>
              <a:rPr kumimoji="0" lang="ja-JP" altLang="en-US" sz="2400" b="0" i="0" u="none" strike="noStrike" cap="none" normalizeH="0" dirty="0" smtClean="0">
                <a:ln>
                  <a:noFill/>
                </a:ln>
                <a:solidFill>
                  <a:schemeClr val="bg1"/>
                </a:solidFill>
                <a:effectLst/>
                <a:latin typeface="+mn-lt"/>
                <a:ea typeface="+mn-ea"/>
              </a:rPr>
              <a:t>以上、全社システム以下</a:t>
            </a:r>
          </a:p>
        </p:txBody>
      </p:sp>
      <p:sp>
        <p:nvSpPr>
          <p:cNvPr id="27" name="正方形/長方形 26"/>
          <p:cNvSpPr/>
          <p:nvPr/>
        </p:nvSpPr>
        <p:spPr bwMode="auto">
          <a:xfrm>
            <a:off x="5292080" y="1556792"/>
            <a:ext cx="3384376" cy="1165927"/>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rPr>
              <a:t>全社規模の基幹システムであればコストをかけてシステムを開発できる</a:t>
            </a:r>
          </a:p>
        </p:txBody>
      </p:sp>
      <p:sp>
        <p:nvSpPr>
          <p:cNvPr id="29" name="正方形/長方形 28"/>
          <p:cNvSpPr/>
          <p:nvPr/>
        </p:nvSpPr>
        <p:spPr bwMode="auto">
          <a:xfrm>
            <a:off x="5292080" y="2794727"/>
            <a:ext cx="3384376" cy="28083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1600" dirty="0">
                <a:solidFill>
                  <a:schemeClr val="bg1"/>
                </a:solidFill>
              </a:rPr>
              <a:t>部門レベルでは、コストをかけられない一方で変化の速度が速いため、改修が頻繁に起こるため、</a:t>
            </a:r>
            <a:r>
              <a:rPr lang="en-US" altLang="ja-JP" sz="1600" dirty="0">
                <a:solidFill>
                  <a:schemeClr val="bg1"/>
                </a:solidFill>
              </a:rPr>
              <a:t>IT</a:t>
            </a:r>
            <a:r>
              <a:rPr lang="ja-JP" altLang="en-US" sz="1600" dirty="0">
                <a:solidFill>
                  <a:schemeClr val="bg1"/>
                </a:solidFill>
              </a:rPr>
              <a:t>部門も</a:t>
            </a:r>
            <a:r>
              <a:rPr lang="en-US" altLang="ja-JP" sz="1600" dirty="0" err="1">
                <a:solidFill>
                  <a:schemeClr val="bg1"/>
                </a:solidFill>
              </a:rPr>
              <a:t>SIer</a:t>
            </a:r>
            <a:r>
              <a:rPr lang="ja-JP" altLang="en-US" sz="1600" dirty="0">
                <a:solidFill>
                  <a:schemeClr val="bg1"/>
                </a:solidFill>
              </a:rPr>
              <a:t>も対応しにくい。</a:t>
            </a:r>
            <a:endParaRPr lang="en-US" altLang="ja-JP" sz="1600" dirty="0">
              <a:solidFill>
                <a:schemeClr val="bg1"/>
              </a:solidFill>
            </a:endParaRPr>
          </a:p>
          <a:p>
            <a:r>
              <a:rPr lang="ja-JP" altLang="en-US" sz="1600" dirty="0">
                <a:solidFill>
                  <a:schemeClr val="bg1"/>
                </a:solidFill>
              </a:rPr>
              <a:t>このためユーザーが自分で作る必要があるが、一から作るのは大変なため、何からのツールが必要。</a:t>
            </a:r>
            <a:endParaRPr lang="en-US" altLang="ja-JP" sz="1600" dirty="0">
              <a:solidFill>
                <a:schemeClr val="bg1"/>
              </a:solidFill>
            </a:endParaRPr>
          </a:p>
          <a:p>
            <a:endParaRPr lang="en-US" altLang="ja-JP" sz="1600" dirty="0">
              <a:solidFill>
                <a:schemeClr val="bg1"/>
              </a:solidFill>
            </a:endParaRPr>
          </a:p>
          <a:p>
            <a:r>
              <a:rPr lang="ja-JP" altLang="en-US" sz="1600" dirty="0" smtClean="0">
                <a:solidFill>
                  <a:schemeClr val="bg1"/>
                </a:solidFill>
              </a:rPr>
              <a:t>→ </a:t>
            </a:r>
            <a:r>
              <a:rPr lang="en-US" altLang="ja-JP" sz="1600" dirty="0" smtClean="0">
                <a:solidFill>
                  <a:schemeClr val="bg1"/>
                </a:solidFill>
              </a:rPr>
              <a:t>Notes</a:t>
            </a:r>
            <a:r>
              <a:rPr lang="ja-JP" altLang="en-US" sz="1600" dirty="0" smtClean="0">
                <a:solidFill>
                  <a:schemeClr val="bg1"/>
                </a:solidFill>
              </a:rPr>
              <a:t>のマクロ</a:t>
            </a:r>
            <a:endParaRPr lang="en-US" altLang="ja-JP" sz="1600" dirty="0">
              <a:solidFill>
                <a:schemeClr val="bg1"/>
              </a:solidFill>
            </a:endParaRPr>
          </a:p>
          <a:p>
            <a:r>
              <a:rPr lang="ja-JP" altLang="en-US" sz="1600" dirty="0" smtClean="0">
                <a:solidFill>
                  <a:schemeClr val="bg1"/>
                </a:solidFill>
              </a:rPr>
              <a:t>→ </a:t>
            </a:r>
            <a:r>
              <a:rPr lang="en-US" altLang="ja-JP" sz="1600" dirty="0" smtClean="0">
                <a:solidFill>
                  <a:schemeClr val="bg1"/>
                </a:solidFill>
              </a:rPr>
              <a:t>Excel/Access</a:t>
            </a:r>
            <a:endParaRPr lang="en-US" altLang="ja-JP" sz="1600" dirty="0">
              <a:solidFill>
                <a:schemeClr val="bg1"/>
              </a:solidFill>
            </a:endParaRPr>
          </a:p>
        </p:txBody>
      </p:sp>
    </p:spTree>
    <p:extLst>
      <p:ext uri="{BB962C8B-B14F-4D97-AF65-F5344CB8AC3E}">
        <p14:creationId xmlns:p14="http://schemas.microsoft.com/office/powerpoint/2010/main" val="9976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ASP</a:t>
            </a:r>
            <a:r>
              <a:rPr kumimoji="1" lang="ja-JP" altLang="en-US" dirty="0" smtClean="0"/>
              <a:t>から</a:t>
            </a:r>
            <a:r>
              <a:rPr kumimoji="1" lang="en-US" altLang="ja-JP" dirty="0" err="1" smtClean="0"/>
              <a:t>SaaS</a:t>
            </a:r>
            <a:r>
              <a:rPr kumimoji="1" lang="ja-JP" altLang="en-US" dirty="0" smtClean="0"/>
              <a:t>へ、ホスティングから</a:t>
            </a:r>
            <a:r>
              <a:rPr kumimoji="1" lang="en-US" altLang="ja-JP" dirty="0" err="1" smtClean="0"/>
              <a:t>IaaS</a:t>
            </a:r>
            <a:r>
              <a:rPr kumimoji="1" lang="ja-JP" altLang="en-US" dirty="0" smtClean="0"/>
              <a:t>へ</a:t>
            </a:r>
            <a:endParaRPr kumimoji="1" lang="ja-JP" altLang="en-US" dirty="0"/>
          </a:p>
        </p:txBody>
      </p:sp>
      <p:sp>
        <p:nvSpPr>
          <p:cNvPr id="5" name="正方形/長方形 4"/>
          <p:cNvSpPr/>
          <p:nvPr/>
        </p:nvSpPr>
        <p:spPr bwMode="auto">
          <a:xfrm>
            <a:off x="153942" y="972612"/>
            <a:ext cx="2088232"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オンプレミス</a:t>
            </a:r>
          </a:p>
        </p:txBody>
      </p:sp>
      <p:sp>
        <p:nvSpPr>
          <p:cNvPr id="21" name="正方形/長方形 20"/>
          <p:cNvSpPr/>
          <p:nvPr/>
        </p:nvSpPr>
        <p:spPr bwMode="auto">
          <a:xfrm>
            <a:off x="153942" y="1773084"/>
            <a:ext cx="2088232" cy="150378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アプリケーション</a:t>
            </a:r>
          </a:p>
        </p:txBody>
      </p:sp>
      <p:sp>
        <p:nvSpPr>
          <p:cNvPr id="22" name="正方形/長方形 21"/>
          <p:cNvSpPr/>
          <p:nvPr/>
        </p:nvSpPr>
        <p:spPr bwMode="auto">
          <a:xfrm>
            <a:off x="153942" y="3365729"/>
            <a:ext cx="2088232" cy="150378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ミドルウェア</a:t>
            </a:r>
          </a:p>
        </p:txBody>
      </p:sp>
      <p:sp>
        <p:nvSpPr>
          <p:cNvPr id="23" name="正方形/長方形 22"/>
          <p:cNvSpPr/>
          <p:nvPr/>
        </p:nvSpPr>
        <p:spPr bwMode="auto">
          <a:xfrm>
            <a:off x="153942"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OS/</a:t>
            </a:r>
            <a:r>
              <a:rPr kumimoji="0" lang="ja-JP" altLang="en-US" sz="1400" b="0" i="0" u="none" strike="noStrike" cap="none" normalizeH="0" dirty="0" smtClean="0">
                <a:ln>
                  <a:noFill/>
                </a:ln>
                <a:solidFill>
                  <a:schemeClr val="bg1"/>
                </a:solidFill>
                <a:effectLst/>
                <a:latin typeface="+mn-lt"/>
                <a:ea typeface="+mn-ea"/>
              </a:rPr>
              <a:t>ハードウェア</a:t>
            </a:r>
          </a:p>
        </p:txBody>
      </p:sp>
      <p:sp>
        <p:nvSpPr>
          <p:cNvPr id="24" name="正方形/長方形 23"/>
          <p:cNvSpPr/>
          <p:nvPr/>
        </p:nvSpPr>
        <p:spPr bwMode="auto">
          <a:xfrm>
            <a:off x="2403376" y="972612"/>
            <a:ext cx="2088232"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サービスプロバイダ</a:t>
            </a:r>
          </a:p>
        </p:txBody>
      </p:sp>
      <p:sp>
        <p:nvSpPr>
          <p:cNvPr id="25" name="正方形/長方形 24"/>
          <p:cNvSpPr/>
          <p:nvPr/>
        </p:nvSpPr>
        <p:spPr bwMode="auto">
          <a:xfrm>
            <a:off x="2403376" y="1773083"/>
            <a:ext cx="2088232" cy="30960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a:solidFill>
                  <a:schemeClr val="bg1"/>
                </a:solidFill>
              </a:rPr>
              <a:t>ASP</a:t>
            </a:r>
          </a:p>
          <a:p>
            <a:pPr algn="ctr">
              <a:spcBef>
                <a:spcPct val="20000"/>
              </a:spcBef>
            </a:pPr>
            <a:r>
              <a:rPr kumimoji="0" lang="en-US" altLang="ja-JP" sz="1400" dirty="0">
                <a:solidFill>
                  <a:schemeClr val="bg1"/>
                </a:solidFill>
              </a:rPr>
              <a:t>(Application Service Provider)</a:t>
            </a:r>
          </a:p>
          <a:p>
            <a:pPr algn="ctr">
              <a:spcBef>
                <a:spcPct val="20000"/>
              </a:spcBef>
            </a:pPr>
            <a:r>
              <a:rPr kumimoji="0" lang="ja-JP" altLang="en-US" sz="1400" dirty="0">
                <a:solidFill>
                  <a:schemeClr val="bg1"/>
                </a:solidFill>
              </a:rPr>
              <a:t>ネットワーク上のサーバーにパッケージソフトを搭載してネットワーク越しに提供</a:t>
            </a:r>
          </a:p>
        </p:txBody>
      </p:sp>
      <p:sp>
        <p:nvSpPr>
          <p:cNvPr id="27" name="正方形/長方形 26"/>
          <p:cNvSpPr/>
          <p:nvPr/>
        </p:nvSpPr>
        <p:spPr bwMode="auto">
          <a:xfrm>
            <a:off x="2403376"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b="1" dirty="0" smtClean="0">
                <a:solidFill>
                  <a:schemeClr val="bg1"/>
                </a:solidFill>
              </a:rPr>
              <a:t>Hosting/Housing</a:t>
            </a:r>
            <a:endParaRPr kumimoji="0" lang="en-US" altLang="ja-JP" b="1" dirty="0">
              <a:solidFill>
                <a:schemeClr val="bg1"/>
              </a:solidFill>
            </a:endParaRPr>
          </a:p>
          <a:p>
            <a:pPr algn="ctr">
              <a:spcBef>
                <a:spcPct val="20000"/>
              </a:spcBef>
            </a:pPr>
            <a:r>
              <a:rPr kumimoji="0" lang="ja-JP" altLang="en-US" sz="1400" dirty="0">
                <a:solidFill>
                  <a:schemeClr val="bg1"/>
                </a:solidFill>
              </a:rPr>
              <a:t>データセンターのサーバーをネットワーク越しに提供</a:t>
            </a:r>
          </a:p>
        </p:txBody>
      </p:sp>
      <p:sp>
        <p:nvSpPr>
          <p:cNvPr id="28" name="正方形/長方形 27"/>
          <p:cNvSpPr/>
          <p:nvPr/>
        </p:nvSpPr>
        <p:spPr bwMode="auto">
          <a:xfrm>
            <a:off x="4644008" y="972612"/>
            <a:ext cx="4328864"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クラウド</a:t>
            </a:r>
          </a:p>
        </p:txBody>
      </p:sp>
      <p:sp>
        <p:nvSpPr>
          <p:cNvPr id="29" name="正方形/長方形 28"/>
          <p:cNvSpPr/>
          <p:nvPr/>
        </p:nvSpPr>
        <p:spPr bwMode="auto">
          <a:xfrm>
            <a:off x="4644008" y="1773083"/>
            <a:ext cx="2088232" cy="30960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smtClean="0">
                <a:solidFill>
                  <a:schemeClr val="bg1"/>
                </a:solidFill>
              </a:rPr>
              <a:t>SaaS</a:t>
            </a:r>
          </a:p>
          <a:p>
            <a:pPr algn="ctr">
              <a:spcBef>
                <a:spcPct val="20000"/>
              </a:spcBef>
            </a:pPr>
            <a:r>
              <a:rPr kumimoji="0" lang="en-US" altLang="ja-JP" sz="1400" b="1" dirty="0">
                <a:solidFill>
                  <a:schemeClr val="bg1"/>
                </a:solidFill>
              </a:rPr>
              <a:t>(1999~)</a:t>
            </a:r>
            <a:endParaRPr kumimoji="0" lang="en-US" altLang="ja-JP" sz="1400" dirty="0">
              <a:solidFill>
                <a:schemeClr val="bg1"/>
              </a:solidFill>
            </a:endParaRPr>
          </a:p>
          <a:p>
            <a:pPr algn="ctr">
              <a:spcBef>
                <a:spcPct val="20000"/>
              </a:spcBef>
            </a:pPr>
            <a:r>
              <a:rPr kumimoji="0" lang="ja-JP" altLang="en-US" sz="1400" dirty="0" smtClean="0">
                <a:solidFill>
                  <a:srgbClr val="FF0000"/>
                </a:solidFill>
              </a:rPr>
              <a:t>マルチテナント</a:t>
            </a:r>
            <a:r>
              <a:rPr kumimoji="0" lang="ja-JP" altLang="en-US" sz="1400" dirty="0" smtClean="0">
                <a:solidFill>
                  <a:schemeClr val="bg1"/>
                </a:solidFill>
              </a:rPr>
              <a:t>対応アプリケーションを「サービス」と</a:t>
            </a:r>
            <a:r>
              <a:rPr kumimoji="0" lang="ja-JP" altLang="en-US" sz="1400" dirty="0">
                <a:solidFill>
                  <a:schemeClr val="bg1"/>
                </a:solidFill>
              </a:rPr>
              <a:t>して提供し、従量課金</a:t>
            </a:r>
          </a:p>
        </p:txBody>
      </p:sp>
      <p:sp>
        <p:nvSpPr>
          <p:cNvPr id="30" name="正方形/長方形 29"/>
          <p:cNvSpPr/>
          <p:nvPr/>
        </p:nvSpPr>
        <p:spPr bwMode="auto">
          <a:xfrm>
            <a:off x="4644008"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smtClean="0">
                <a:solidFill>
                  <a:schemeClr val="bg1"/>
                </a:solidFill>
              </a:rPr>
              <a:t>IaaS</a:t>
            </a:r>
            <a:endParaRPr kumimoji="0" lang="en-US" altLang="ja-JP" sz="2400" b="1" dirty="0" smtClean="0">
              <a:solidFill>
                <a:schemeClr val="bg1"/>
              </a:solidFill>
            </a:endParaRPr>
          </a:p>
          <a:p>
            <a:pPr algn="ctr">
              <a:spcBef>
                <a:spcPct val="20000"/>
              </a:spcBef>
            </a:pPr>
            <a:r>
              <a:rPr kumimoji="0" lang="en-US" altLang="ja-JP" sz="1400" b="1" dirty="0">
                <a:solidFill>
                  <a:schemeClr val="bg1"/>
                </a:solidFill>
              </a:rPr>
              <a:t>(2006~)</a:t>
            </a:r>
          </a:p>
          <a:p>
            <a:pPr algn="ctr">
              <a:spcBef>
                <a:spcPct val="20000"/>
              </a:spcBef>
            </a:pPr>
            <a:r>
              <a:rPr kumimoji="0" lang="ja-JP" altLang="en-US" sz="1400" dirty="0">
                <a:solidFill>
                  <a:schemeClr val="bg1"/>
                </a:solidFill>
              </a:rPr>
              <a:t>リソースを「サービス」として提供し、従量課金</a:t>
            </a:r>
          </a:p>
        </p:txBody>
      </p:sp>
      <p:sp>
        <p:nvSpPr>
          <p:cNvPr id="31" name="正方形/長方形 30"/>
          <p:cNvSpPr/>
          <p:nvPr/>
        </p:nvSpPr>
        <p:spPr bwMode="auto">
          <a:xfrm>
            <a:off x="6884640" y="1773439"/>
            <a:ext cx="2088232" cy="150343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smtClean="0">
                <a:solidFill>
                  <a:schemeClr val="bg1"/>
                </a:solidFill>
              </a:rPr>
              <a:t>SaaS</a:t>
            </a:r>
            <a:endParaRPr kumimoji="0" lang="en-US" altLang="ja-JP" sz="1600" dirty="0">
              <a:solidFill>
                <a:schemeClr val="bg1"/>
              </a:solidFill>
            </a:endParaRPr>
          </a:p>
        </p:txBody>
      </p:sp>
      <p:sp>
        <p:nvSpPr>
          <p:cNvPr id="32" name="正方形/長方形 31"/>
          <p:cNvSpPr/>
          <p:nvPr/>
        </p:nvSpPr>
        <p:spPr bwMode="auto">
          <a:xfrm>
            <a:off x="6884640" y="4941791"/>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smtClean="0">
                <a:solidFill>
                  <a:schemeClr val="bg1"/>
                </a:solidFill>
              </a:rPr>
              <a:t>IaaS</a:t>
            </a:r>
            <a:endParaRPr kumimoji="0" lang="en-US" altLang="ja-JP" sz="1600" b="1" dirty="0">
              <a:solidFill>
                <a:schemeClr val="bg1"/>
              </a:solidFill>
            </a:endParaRPr>
          </a:p>
        </p:txBody>
      </p:sp>
      <p:sp>
        <p:nvSpPr>
          <p:cNvPr id="33" name="正方形/長方形 32"/>
          <p:cNvSpPr/>
          <p:nvPr/>
        </p:nvSpPr>
        <p:spPr bwMode="auto">
          <a:xfrm>
            <a:off x="6884640" y="3366083"/>
            <a:ext cx="2088232" cy="150343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smtClean="0">
                <a:solidFill>
                  <a:schemeClr val="bg1"/>
                </a:solidFill>
              </a:rPr>
              <a:t>PaaS</a:t>
            </a:r>
            <a:endParaRPr kumimoji="0" lang="en-US" altLang="ja-JP" sz="2400" b="1" dirty="0" smtClean="0">
              <a:solidFill>
                <a:schemeClr val="bg1"/>
              </a:solidFill>
            </a:endParaRPr>
          </a:p>
          <a:p>
            <a:pPr algn="ctr">
              <a:spcBef>
                <a:spcPct val="20000"/>
              </a:spcBef>
            </a:pPr>
            <a:r>
              <a:rPr kumimoji="0" lang="en-US" altLang="ja-JP" sz="1400" b="1" dirty="0">
                <a:solidFill>
                  <a:schemeClr val="bg1"/>
                </a:solidFill>
              </a:rPr>
              <a:t>(2007~)</a:t>
            </a:r>
            <a:endParaRPr kumimoji="0" lang="en-US" altLang="ja-JP" sz="1400" dirty="0">
              <a:solidFill>
                <a:schemeClr val="bg1"/>
              </a:solidFill>
            </a:endParaRPr>
          </a:p>
        </p:txBody>
      </p:sp>
      <p:sp>
        <p:nvSpPr>
          <p:cNvPr id="3" name="右矢印 2"/>
          <p:cNvSpPr/>
          <p:nvPr/>
        </p:nvSpPr>
        <p:spPr>
          <a:xfrm>
            <a:off x="6640527" y="2211859"/>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6640527" y="3740916"/>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4399816" y="2944238"/>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4399816" y="5316801"/>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2139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bwMode="auto">
          <a:xfrm>
            <a:off x="395536" y="4120669"/>
            <a:ext cx="3600400" cy="1756606"/>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4"/>
                </a:solidFill>
                <a:latin typeface="+mn-lt"/>
                <a:ea typeface="+mn-ea"/>
              </a:rPr>
              <a:t>データセンター</a:t>
            </a:r>
            <a:endParaRPr kumimoji="0" lang="ja-JP" altLang="en-US" sz="1400" b="0" i="0" u="none" strike="noStrike" cap="none" normalizeH="0" dirty="0" smtClean="0">
              <a:ln>
                <a:noFill/>
              </a:ln>
              <a:solidFill>
                <a:schemeClr val="accent4"/>
              </a:solidFill>
              <a:effectLst/>
              <a:latin typeface="+mn-lt"/>
              <a:ea typeface="+mn-ea"/>
            </a:endParaRPr>
          </a:p>
        </p:txBody>
      </p:sp>
      <p:sp>
        <p:nvSpPr>
          <p:cNvPr id="9" name="正方形/長方形 8"/>
          <p:cNvSpPr/>
          <p:nvPr/>
        </p:nvSpPr>
        <p:spPr bwMode="auto">
          <a:xfrm>
            <a:off x="395536" y="2204868"/>
            <a:ext cx="3600400" cy="1576585"/>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accent4"/>
                </a:solidFill>
                <a:latin typeface="+mn-lt"/>
                <a:ea typeface="+mn-ea"/>
              </a:rPr>
              <a:t>データセンター</a:t>
            </a:r>
            <a:endParaRPr kumimoji="0" lang="en-US" altLang="ja-JP" sz="1400" dirty="0" smtClean="0">
              <a:solidFill>
                <a:schemeClr val="accent4"/>
              </a:solidFill>
              <a:latin typeface="+mn-lt"/>
              <a:ea typeface="+mn-ea"/>
            </a:endParaRPr>
          </a:p>
        </p:txBody>
      </p:sp>
      <p:sp>
        <p:nvSpPr>
          <p:cNvPr id="2" name="タイトル 1"/>
          <p:cNvSpPr>
            <a:spLocks noGrp="1"/>
          </p:cNvSpPr>
          <p:nvPr>
            <p:ph type="title"/>
          </p:nvPr>
        </p:nvSpPr>
        <p:spPr/>
        <p:txBody>
          <a:bodyPr/>
          <a:lstStyle/>
          <a:p>
            <a:r>
              <a:rPr kumimoji="1" lang="en-US" altLang="ja-JP" dirty="0" smtClean="0"/>
              <a:t>ASP</a:t>
            </a:r>
            <a:r>
              <a:rPr kumimoji="1" lang="ja-JP" altLang="en-US" dirty="0" smtClean="0"/>
              <a:t>と</a:t>
            </a:r>
            <a:r>
              <a:rPr kumimoji="1" lang="en-US" altLang="ja-JP" dirty="0" smtClean="0"/>
              <a:t>SaaS</a:t>
            </a:r>
            <a:r>
              <a:rPr kumimoji="1" lang="ja-JP" altLang="en-US" dirty="0" smtClean="0"/>
              <a:t>の違い </a:t>
            </a:r>
            <a:r>
              <a:rPr kumimoji="1" lang="en-US" altLang="ja-JP" dirty="0" smtClean="0"/>
              <a:t>– </a:t>
            </a:r>
            <a:r>
              <a:rPr kumimoji="1" lang="ja-JP" altLang="en-US" dirty="0" smtClean="0"/>
              <a:t>マルチテナント</a:t>
            </a:r>
            <a:endParaRPr kumimoji="1" lang="ja-JP" altLang="en-US" dirty="0"/>
          </a:p>
        </p:txBody>
      </p:sp>
      <p:sp>
        <p:nvSpPr>
          <p:cNvPr id="3" name="正方形/長方形 2"/>
          <p:cNvSpPr/>
          <p:nvPr/>
        </p:nvSpPr>
        <p:spPr bwMode="auto">
          <a:xfrm>
            <a:off x="539552" y="2989365"/>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4" name="正方形/長方形 3"/>
          <p:cNvSpPr/>
          <p:nvPr/>
        </p:nvSpPr>
        <p:spPr bwMode="auto">
          <a:xfrm>
            <a:off x="1700064" y="2989365"/>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5" name="正方形/長方形 4"/>
          <p:cNvSpPr/>
          <p:nvPr/>
        </p:nvSpPr>
        <p:spPr bwMode="auto">
          <a:xfrm>
            <a:off x="2843808" y="2994462"/>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6" name="正方形/長方形 5"/>
          <p:cNvSpPr/>
          <p:nvPr/>
        </p:nvSpPr>
        <p:spPr bwMode="auto">
          <a:xfrm>
            <a:off x="539552"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7" name="正方形/長方形 6"/>
          <p:cNvSpPr/>
          <p:nvPr/>
        </p:nvSpPr>
        <p:spPr bwMode="auto">
          <a:xfrm>
            <a:off x="1700064"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8" name="正方形/長方形 7"/>
          <p:cNvSpPr/>
          <p:nvPr/>
        </p:nvSpPr>
        <p:spPr bwMode="auto">
          <a:xfrm>
            <a:off x="2843808"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10" name="正方形/長方形 9"/>
          <p:cNvSpPr/>
          <p:nvPr/>
        </p:nvSpPr>
        <p:spPr bwMode="auto">
          <a:xfrm>
            <a:off x="539552" y="5085187"/>
            <a:ext cx="1656184"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11" name="正方形/長方形 10"/>
          <p:cNvSpPr/>
          <p:nvPr/>
        </p:nvSpPr>
        <p:spPr bwMode="auto">
          <a:xfrm>
            <a:off x="2267744" y="5085187"/>
            <a:ext cx="158417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16" name="正方形/長方形 15"/>
          <p:cNvSpPr/>
          <p:nvPr/>
        </p:nvSpPr>
        <p:spPr bwMode="auto">
          <a:xfrm>
            <a:off x="539552" y="4796528"/>
            <a:ext cx="3312368" cy="211554"/>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仮想化</a:t>
            </a:r>
          </a:p>
        </p:txBody>
      </p:sp>
      <p:sp>
        <p:nvSpPr>
          <p:cNvPr id="20" name="正方形/長方形 19"/>
          <p:cNvSpPr/>
          <p:nvPr/>
        </p:nvSpPr>
        <p:spPr bwMode="auto">
          <a:xfrm>
            <a:off x="539552"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sp>
        <p:nvSpPr>
          <p:cNvPr id="21" name="正方形/長方形 20"/>
          <p:cNvSpPr/>
          <p:nvPr/>
        </p:nvSpPr>
        <p:spPr bwMode="auto">
          <a:xfrm>
            <a:off x="1691680"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sp>
        <p:nvSpPr>
          <p:cNvPr id="23" name="正方形/長方形 22"/>
          <p:cNvSpPr/>
          <p:nvPr/>
        </p:nvSpPr>
        <p:spPr bwMode="auto">
          <a:xfrm>
            <a:off x="2843808"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sp>
        <p:nvSpPr>
          <p:cNvPr id="24" name="正方形/長方形 23"/>
          <p:cNvSpPr/>
          <p:nvPr/>
        </p:nvSpPr>
        <p:spPr bwMode="auto">
          <a:xfrm>
            <a:off x="539552"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25" name="正方形/長方形 24"/>
          <p:cNvSpPr/>
          <p:nvPr/>
        </p:nvSpPr>
        <p:spPr bwMode="auto">
          <a:xfrm>
            <a:off x="1700064"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26" name="正方形/長方形 25"/>
          <p:cNvSpPr/>
          <p:nvPr/>
        </p:nvSpPr>
        <p:spPr bwMode="auto">
          <a:xfrm>
            <a:off x="2843808"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アプリ</a:t>
            </a:r>
          </a:p>
        </p:txBody>
      </p:sp>
      <p:sp>
        <p:nvSpPr>
          <p:cNvPr id="40" name="正方形/長方形 39"/>
          <p:cNvSpPr/>
          <p:nvPr/>
        </p:nvSpPr>
        <p:spPr bwMode="auto">
          <a:xfrm>
            <a:off x="5076056" y="2204866"/>
            <a:ext cx="3600400" cy="2591661"/>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4"/>
                </a:solidFill>
                <a:latin typeface="+mn-lt"/>
                <a:ea typeface="+mn-ea"/>
              </a:rPr>
              <a:t>データセンター</a:t>
            </a:r>
            <a:endParaRPr kumimoji="0" lang="ja-JP" altLang="en-US" sz="1400" b="0" i="0" u="none" strike="noStrike" cap="none" normalizeH="0" dirty="0" smtClean="0">
              <a:ln>
                <a:noFill/>
              </a:ln>
              <a:solidFill>
                <a:schemeClr val="accent4"/>
              </a:solidFill>
              <a:effectLst/>
              <a:latin typeface="+mn-lt"/>
              <a:ea typeface="+mn-ea"/>
            </a:endParaRPr>
          </a:p>
        </p:txBody>
      </p:sp>
      <p:sp>
        <p:nvSpPr>
          <p:cNvPr id="41" name="正方形/長方形 40"/>
          <p:cNvSpPr/>
          <p:nvPr/>
        </p:nvSpPr>
        <p:spPr bwMode="auto">
          <a:xfrm>
            <a:off x="5220072" y="3783943"/>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42" name="正方形/長方形 41"/>
          <p:cNvSpPr/>
          <p:nvPr/>
        </p:nvSpPr>
        <p:spPr bwMode="auto">
          <a:xfrm>
            <a:off x="6380584" y="3783943"/>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43" name="正方形/長方形 42"/>
          <p:cNvSpPr/>
          <p:nvPr/>
        </p:nvSpPr>
        <p:spPr bwMode="auto">
          <a:xfrm>
            <a:off x="7524328" y="3789040"/>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サーバー</a:t>
            </a:r>
          </a:p>
        </p:txBody>
      </p:sp>
      <p:sp>
        <p:nvSpPr>
          <p:cNvPr id="44" name="正方形/長方形 43"/>
          <p:cNvSpPr/>
          <p:nvPr/>
        </p:nvSpPr>
        <p:spPr bwMode="auto">
          <a:xfrm>
            <a:off x="5220072" y="2413300"/>
            <a:ext cx="3312368" cy="101570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アプリケーション</a:t>
            </a: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dirty="0" smtClean="0">
              <a:ln>
                <a:noFill/>
              </a:ln>
              <a:solidFill>
                <a:schemeClr val="bg1"/>
              </a:solidFill>
              <a:effectLst/>
              <a:latin typeface="+mn-lt"/>
              <a:ea typeface="+mn-ea"/>
            </a:endParaRPr>
          </a:p>
        </p:txBody>
      </p:sp>
      <p:sp>
        <p:nvSpPr>
          <p:cNvPr id="49" name="正方形/長方形 48"/>
          <p:cNvSpPr/>
          <p:nvPr/>
        </p:nvSpPr>
        <p:spPr bwMode="auto">
          <a:xfrm>
            <a:off x="5220072" y="3501008"/>
            <a:ext cx="3312368" cy="211554"/>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仮想化</a:t>
            </a:r>
          </a:p>
        </p:txBody>
      </p:sp>
      <p:sp>
        <p:nvSpPr>
          <p:cNvPr id="50" name="正方形/長方形 49"/>
          <p:cNvSpPr/>
          <p:nvPr/>
        </p:nvSpPr>
        <p:spPr bwMode="auto">
          <a:xfrm>
            <a:off x="5220072"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sp>
        <p:nvSpPr>
          <p:cNvPr id="51" name="正方形/長方形 50"/>
          <p:cNvSpPr/>
          <p:nvPr/>
        </p:nvSpPr>
        <p:spPr bwMode="auto">
          <a:xfrm>
            <a:off x="6372200"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sp>
        <p:nvSpPr>
          <p:cNvPr id="52" name="正方形/長方形 51"/>
          <p:cNvSpPr/>
          <p:nvPr/>
        </p:nvSpPr>
        <p:spPr bwMode="auto">
          <a:xfrm>
            <a:off x="7524328"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顧客</a:t>
            </a:r>
          </a:p>
        </p:txBody>
      </p:sp>
      <p:cxnSp>
        <p:nvCxnSpPr>
          <p:cNvPr id="28" name="直線矢印コネクタ 27"/>
          <p:cNvCxnSpPr/>
          <p:nvPr/>
        </p:nvCxnSpPr>
        <p:spPr bwMode="auto">
          <a:xfrm>
            <a:off x="1043608" y="1880829"/>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29" name="直線矢印コネクタ 28"/>
          <p:cNvCxnSpPr/>
          <p:nvPr/>
        </p:nvCxnSpPr>
        <p:spPr bwMode="auto">
          <a:xfrm>
            <a:off x="2195736" y="1880829"/>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30" name="直線矢印コネクタ 29"/>
          <p:cNvCxnSpPr/>
          <p:nvPr/>
        </p:nvCxnSpPr>
        <p:spPr bwMode="auto">
          <a:xfrm flipH="1">
            <a:off x="3347233" y="1880829"/>
            <a:ext cx="631"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6" name="直線矢印コネクタ 55"/>
          <p:cNvCxnSpPr/>
          <p:nvPr/>
        </p:nvCxnSpPr>
        <p:spPr bwMode="auto">
          <a:xfrm>
            <a:off x="5724128" y="1880828"/>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7" name="直線矢印コネクタ 56"/>
          <p:cNvCxnSpPr/>
          <p:nvPr/>
        </p:nvCxnSpPr>
        <p:spPr bwMode="auto">
          <a:xfrm>
            <a:off x="6876256" y="1880828"/>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8" name="直線矢印コネクタ 57"/>
          <p:cNvCxnSpPr/>
          <p:nvPr/>
        </p:nvCxnSpPr>
        <p:spPr bwMode="auto">
          <a:xfrm flipH="1">
            <a:off x="8027753" y="1880828"/>
            <a:ext cx="631"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sp>
        <p:nvSpPr>
          <p:cNvPr id="59" name="正方形/長方形 58"/>
          <p:cNvSpPr/>
          <p:nvPr/>
        </p:nvSpPr>
        <p:spPr bwMode="auto">
          <a:xfrm>
            <a:off x="395536" y="5949282"/>
            <a:ext cx="3600400" cy="504055"/>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パッケージをそのまま使用</a:t>
            </a:r>
          </a:p>
        </p:txBody>
      </p:sp>
      <p:sp>
        <p:nvSpPr>
          <p:cNvPr id="60" name="正方形/長方形 59"/>
          <p:cNvSpPr/>
          <p:nvPr/>
        </p:nvSpPr>
        <p:spPr bwMode="auto">
          <a:xfrm>
            <a:off x="5076056" y="4902305"/>
            <a:ext cx="3600400" cy="1551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複数企業で</a:t>
            </a:r>
            <a:r>
              <a:rPr kumimoji="0" lang="ja-JP" altLang="en-US" sz="1600" dirty="0" smtClean="0">
                <a:solidFill>
                  <a:schemeClr val="bg1"/>
                </a:solidFill>
                <a:latin typeface="+mn-lt"/>
                <a:ea typeface="+mn-ea"/>
              </a:rPr>
              <a:t>の共有</a:t>
            </a:r>
            <a:r>
              <a:rPr kumimoji="0" lang="ja-JP" altLang="en-US" sz="1600" b="0" i="0" u="none" strike="noStrike" cap="none" normalizeH="0" dirty="0" smtClean="0">
                <a:ln>
                  <a:noFill/>
                </a:ln>
                <a:solidFill>
                  <a:schemeClr val="bg1"/>
                </a:solidFill>
                <a:effectLst/>
                <a:latin typeface="+mn-lt"/>
                <a:ea typeface="+mn-ea"/>
              </a:rPr>
              <a:t>を前提とした設計</a:t>
            </a:r>
            <a:endParaRPr kumimoji="0" lang="en-US" altLang="ja-JP" sz="16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データ</a:t>
            </a:r>
            <a:r>
              <a:rPr kumimoji="0" lang="ja-JP" altLang="en-US" sz="1600" dirty="0" smtClean="0">
                <a:solidFill>
                  <a:schemeClr val="bg1"/>
                </a:solidFill>
                <a:latin typeface="+mn-lt"/>
                <a:ea typeface="+mn-ea"/>
              </a:rPr>
              <a:t>の分離、セキュリティに配慮</a:t>
            </a:r>
            <a:endParaRPr kumimoji="0" lang="en-US" altLang="ja-JP" sz="16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メンテナンスコストが低い</a:t>
            </a:r>
            <a:endParaRPr kumimoji="0" lang="en-US" altLang="ja-JP" sz="16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リソース</a:t>
            </a:r>
            <a:r>
              <a:rPr kumimoji="0" lang="ja-JP" altLang="en-US" sz="1600" dirty="0" smtClean="0">
                <a:solidFill>
                  <a:schemeClr val="bg1"/>
                </a:solidFill>
                <a:latin typeface="+mn-lt"/>
                <a:ea typeface="+mn-ea"/>
              </a:rPr>
              <a:t>の利用効率が高い</a:t>
            </a:r>
            <a:endParaRPr kumimoji="0" lang="en-US" altLang="ja-JP" sz="1600" dirty="0" smtClean="0">
              <a:solidFill>
                <a:schemeClr val="bg1"/>
              </a:solidFill>
              <a:latin typeface="+mn-lt"/>
              <a:ea typeface="+mn-ea"/>
            </a:endParaRPr>
          </a:p>
        </p:txBody>
      </p:sp>
      <p:sp>
        <p:nvSpPr>
          <p:cNvPr id="13" name="テキスト ボックス 12"/>
          <p:cNvSpPr txBox="1"/>
          <p:nvPr/>
        </p:nvSpPr>
        <p:spPr>
          <a:xfrm>
            <a:off x="395536" y="3789041"/>
            <a:ext cx="3600400" cy="338554"/>
          </a:xfrm>
          <a:prstGeom prst="rect">
            <a:avLst/>
          </a:prstGeom>
          <a:noFill/>
        </p:spPr>
        <p:txBody>
          <a:bodyPr wrap="square" rtlCol="0">
            <a:spAutoFit/>
          </a:bodyPr>
          <a:lstStyle/>
          <a:p>
            <a:pPr algn="ctr"/>
            <a:r>
              <a:rPr kumimoji="1" lang="ja-JP" altLang="en-US" sz="1600" dirty="0" smtClean="0">
                <a:solidFill>
                  <a:schemeClr val="accent4"/>
                </a:solidFill>
                <a:latin typeface="+mn-lt"/>
                <a:ea typeface="+mn-ea"/>
              </a:rPr>
              <a:t>または</a:t>
            </a:r>
          </a:p>
        </p:txBody>
      </p:sp>
      <p:sp>
        <p:nvSpPr>
          <p:cNvPr id="39" name="正方形/長方形 38"/>
          <p:cNvSpPr/>
          <p:nvPr/>
        </p:nvSpPr>
        <p:spPr bwMode="auto">
          <a:xfrm>
            <a:off x="5372472" y="2994462"/>
            <a:ext cx="3015952" cy="35780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マルチテナント</a:t>
            </a:r>
            <a:r>
              <a:rPr kumimoji="0" lang="en-US" altLang="ja-JP" sz="1600" b="0" i="0" u="none" strike="noStrike" cap="none" normalizeH="0" dirty="0" smtClean="0">
                <a:ln>
                  <a:noFill/>
                </a:ln>
                <a:solidFill>
                  <a:schemeClr val="bg1"/>
                </a:solidFill>
                <a:effectLst/>
                <a:latin typeface="+mn-lt"/>
                <a:ea typeface="+mn-ea"/>
              </a:rPr>
              <a:t>DB</a:t>
            </a:r>
            <a:endParaRPr kumimoji="0" lang="ja-JP" altLang="en-US" sz="1600" b="0" i="0" u="none" strike="noStrike" cap="none" normalizeH="0" dirty="0" smtClean="0">
              <a:ln>
                <a:noFill/>
              </a:ln>
              <a:solidFill>
                <a:schemeClr val="bg1"/>
              </a:solidFill>
              <a:effectLst/>
              <a:latin typeface="+mn-lt"/>
              <a:ea typeface="+mn-ea"/>
            </a:endParaRPr>
          </a:p>
        </p:txBody>
      </p:sp>
      <p:sp>
        <p:nvSpPr>
          <p:cNvPr id="47" name="正方形/長方形 46"/>
          <p:cNvSpPr/>
          <p:nvPr/>
        </p:nvSpPr>
        <p:spPr bwMode="auto">
          <a:xfrm>
            <a:off x="395536" y="980727"/>
            <a:ext cx="3600400" cy="357805"/>
          </a:xfrm>
          <a:prstGeom prst="rect">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smtClean="0">
                <a:ln>
                  <a:noFill/>
                </a:ln>
                <a:solidFill>
                  <a:schemeClr val="bg1"/>
                </a:solidFill>
                <a:effectLst/>
                <a:latin typeface="+mn-lt"/>
                <a:ea typeface="+mn-ea"/>
              </a:rPr>
              <a:t>ASP</a:t>
            </a:r>
            <a:endParaRPr kumimoji="0" lang="ja-JP" altLang="en-US" sz="1600" b="0" i="0" u="none" strike="noStrike" cap="none" normalizeH="0" dirty="0" smtClean="0">
              <a:ln>
                <a:noFill/>
              </a:ln>
              <a:solidFill>
                <a:schemeClr val="bg1"/>
              </a:solidFill>
              <a:effectLst/>
              <a:latin typeface="+mn-lt"/>
              <a:ea typeface="+mn-ea"/>
            </a:endParaRPr>
          </a:p>
        </p:txBody>
      </p:sp>
      <p:sp>
        <p:nvSpPr>
          <p:cNvPr id="48" name="正方形/長方形 47"/>
          <p:cNvSpPr/>
          <p:nvPr/>
        </p:nvSpPr>
        <p:spPr bwMode="auto">
          <a:xfrm>
            <a:off x="5076056" y="980726"/>
            <a:ext cx="3600400" cy="357805"/>
          </a:xfrm>
          <a:prstGeom prst="rect">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smtClean="0">
                <a:ln>
                  <a:noFill/>
                </a:ln>
                <a:solidFill>
                  <a:schemeClr val="bg1"/>
                </a:solidFill>
                <a:effectLst/>
                <a:latin typeface="+mn-lt"/>
                <a:ea typeface="+mn-ea"/>
              </a:rPr>
              <a:t>SaaS</a:t>
            </a:r>
            <a:endParaRPr kumimoji="0" lang="ja-JP" altLang="en-US" sz="16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61517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500"/>
                                        <p:tgtEl>
                                          <p:spTgt spid="5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500"/>
                                        <p:tgtEl>
                                          <p:spTgt spid="52"/>
                                        </p:tgtEl>
                                      </p:cBhvr>
                                    </p:animEffect>
                                  </p:childTnLst>
                                </p:cTn>
                              </p:par>
                              <p:par>
                                <p:cTn id="105" presetID="10" presetClass="entr" presetSubtype="0" fill="hold"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500"/>
                                        <p:tgtEl>
                                          <p:spTgt spid="6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3" grpId="0" animBg="1"/>
      <p:bldP spid="4" grpId="0" animBg="1"/>
      <p:bldP spid="5" grpId="0" animBg="1"/>
      <p:bldP spid="6" grpId="0" animBg="1"/>
      <p:bldP spid="7" grpId="0" animBg="1"/>
      <p:bldP spid="8" grpId="0" animBg="1"/>
      <p:bldP spid="10" grpId="0" animBg="1"/>
      <p:bldP spid="11" grpId="0" animBg="1"/>
      <p:bldP spid="16" grpId="0" animBg="1"/>
      <p:bldP spid="20" grpId="0" animBg="1"/>
      <p:bldP spid="21" grpId="0" animBg="1"/>
      <p:bldP spid="23" grpId="0" animBg="1"/>
      <p:bldP spid="24" grpId="0" animBg="1"/>
      <p:bldP spid="25" grpId="0" animBg="1"/>
      <p:bldP spid="26" grpId="0" animBg="1"/>
      <p:bldP spid="40" grpId="0" animBg="1"/>
      <p:bldP spid="41" grpId="0" animBg="1"/>
      <p:bldP spid="42" grpId="0" animBg="1"/>
      <p:bldP spid="43" grpId="0" animBg="1"/>
      <p:bldP spid="44" grpId="0" animBg="1"/>
      <p:bldP spid="49" grpId="0" animBg="1"/>
      <p:bldP spid="50" grpId="0" animBg="1"/>
      <p:bldP spid="51" grpId="0" animBg="1"/>
      <p:bldP spid="52" grpId="0" animBg="1"/>
      <p:bldP spid="59" grpId="0" animBg="1"/>
      <p:bldP spid="60" grpId="0" animBg="1"/>
      <p:bldP spid="13" grpId="0"/>
      <p:bldP spid="39" grpId="0" animBg="1"/>
      <p:bldP spid="47" grpId="0" animBg="1"/>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マルチテナントの効果</a:t>
            </a:r>
            <a:endParaRPr kumimoji="1" lang="ja-JP" altLang="en-US"/>
          </a:p>
        </p:txBody>
      </p:sp>
      <p:pic>
        <p:nvPicPr>
          <p:cNvPr id="1026" name="Picture 2"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052736"/>
            <a:ext cx="8486657" cy="475252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正方形/長方形 2"/>
          <p:cNvSpPr/>
          <p:nvPr/>
        </p:nvSpPr>
        <p:spPr>
          <a:xfrm>
            <a:off x="4355976" y="5805264"/>
            <a:ext cx="4572000" cy="276999"/>
          </a:xfrm>
          <a:prstGeom prst="rect">
            <a:avLst/>
          </a:prstGeom>
        </p:spPr>
        <p:txBody>
          <a:bodyPr>
            <a:spAutoFit/>
          </a:bodyPr>
          <a:lstStyle/>
          <a:p>
            <a:pPr algn="r"/>
            <a:r>
              <a:rPr lang="en-US" altLang="ja-JP" sz="1200"/>
              <a:t>http://www.publickey1.jp/blog/12/post_216.html</a:t>
            </a:r>
            <a:endParaRPr lang="ja-JP" altLang="en-US" sz="1200"/>
          </a:p>
        </p:txBody>
      </p:sp>
      <p:sp>
        <p:nvSpPr>
          <p:cNvPr id="5" name="AutoShape 12"/>
          <p:cNvSpPr>
            <a:spLocks noChangeArrowheads="1"/>
          </p:cNvSpPr>
          <p:nvPr/>
        </p:nvSpPr>
        <p:spPr bwMode="auto">
          <a:xfrm>
            <a:off x="395536" y="5949280"/>
            <a:ext cx="5040560" cy="571504"/>
          </a:xfrm>
          <a:prstGeom prst="roundRect">
            <a:avLst>
              <a:gd name="adj" fmla="val 0"/>
            </a:avLst>
          </a:prstGeom>
          <a:solidFill>
            <a:schemeClr val="accent5">
              <a:lumMod val="50000"/>
            </a:schemeClr>
          </a:solidFill>
          <a:ln w="38100" algn="ctr">
            <a:noFill/>
            <a:round/>
            <a:headEnd/>
            <a:tailEnd/>
          </a:ln>
        </p:spPr>
        <p:txBody>
          <a:bodyPr wrap="none" anchor="ctr"/>
          <a:lstStyle/>
          <a:p>
            <a:pPr algn="ctr">
              <a:defRPr/>
            </a:pPr>
            <a:r>
              <a:rPr lang="ja-JP" altLang="en-US" sz="2000" smtClean="0">
                <a:solidFill>
                  <a:schemeClr val="bg1"/>
                </a:solidFill>
              </a:rPr>
              <a:t>メモリ消費量に</a:t>
            </a:r>
            <a:r>
              <a:rPr lang="en-US" altLang="ja-JP" sz="2000" smtClean="0">
                <a:solidFill>
                  <a:schemeClr val="bg1"/>
                </a:solidFill>
              </a:rPr>
              <a:t>1,000</a:t>
            </a:r>
            <a:r>
              <a:rPr lang="ja-JP" altLang="en-US" sz="2000" smtClean="0">
                <a:solidFill>
                  <a:schemeClr val="bg1"/>
                </a:solidFill>
              </a:rPr>
              <a:t>倍の違い</a:t>
            </a:r>
            <a:endParaRPr lang="en-US" altLang="ja-JP" sz="2000" dirty="0">
              <a:solidFill>
                <a:schemeClr val="bg1"/>
              </a:solidFill>
            </a:endParaRPr>
          </a:p>
        </p:txBody>
      </p:sp>
    </p:spTree>
    <p:extLst>
      <p:ext uri="{BB962C8B-B14F-4D97-AF65-F5344CB8AC3E}">
        <p14:creationId xmlns:p14="http://schemas.microsoft.com/office/powerpoint/2010/main" val="33218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Force.com</a:t>
            </a:r>
            <a:r>
              <a:rPr kumimoji="1" lang="ja-JP" altLang="en-US" dirty="0" smtClean="0"/>
              <a:t>はいつの間にか</a:t>
            </a:r>
            <a:r>
              <a:rPr kumimoji="1" lang="en-US" altLang="ja-JP" dirty="0" err="1" smtClean="0"/>
              <a:t>AP</a:t>
            </a:r>
            <a:r>
              <a:rPr lang="en-US" altLang="ja-JP" dirty="0" err="1" smtClean="0"/>
              <a:t>aaS</a:t>
            </a:r>
            <a:r>
              <a:rPr lang="ja-JP" altLang="en-US" dirty="0" smtClean="0"/>
              <a:t>に</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028700"/>
            <a:ext cx="5286375" cy="480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正方形/長方形 2"/>
          <p:cNvSpPr/>
          <p:nvPr/>
        </p:nvSpPr>
        <p:spPr>
          <a:xfrm>
            <a:off x="3781168" y="5967799"/>
            <a:ext cx="4917989" cy="276999"/>
          </a:xfrm>
          <a:prstGeom prst="rect">
            <a:avLst/>
          </a:prstGeom>
        </p:spPr>
        <p:txBody>
          <a:bodyPr wrap="square">
            <a:spAutoFit/>
          </a:bodyPr>
          <a:lstStyle/>
          <a:p>
            <a:r>
              <a:rPr lang="en-US" altLang="ja-JP" sz="1200" dirty="0"/>
              <a:t>http://itpro.nikkeibp.co.jp/article/COLUMN/20090625/332571/</a:t>
            </a:r>
            <a:endParaRPr lang="ja-JP" altLang="en-US" sz="1200" dirty="0"/>
          </a:p>
        </p:txBody>
      </p:sp>
    </p:spTree>
    <p:extLst>
      <p:ext uri="{BB962C8B-B14F-4D97-AF65-F5344CB8AC3E}">
        <p14:creationId xmlns:p14="http://schemas.microsoft.com/office/powerpoint/2010/main" val="2098511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機械学習サービスをクラウドで提供</a:t>
            </a:r>
            <a:endParaRPr kumimoji="1" lang="ja-JP" altLang="en-US" dirty="0"/>
          </a:p>
        </p:txBody>
      </p:sp>
      <p:sp>
        <p:nvSpPr>
          <p:cNvPr id="4" name="正方形/長方形 3"/>
          <p:cNvSpPr/>
          <p:nvPr/>
        </p:nvSpPr>
        <p:spPr>
          <a:xfrm>
            <a:off x="667819" y="1417834"/>
            <a:ext cx="3750067" cy="789717"/>
          </a:xfrm>
          <a:prstGeom prst="rect">
            <a:avLst/>
          </a:prstGeom>
          <a:solidFill>
            <a:schemeClr val="accent1"/>
          </a:solidFill>
          <a:ln>
            <a:solidFill>
              <a:schemeClr val="accent1"/>
            </a:solidFill>
          </a:ln>
        </p:spPr>
        <p:txBody>
          <a:bodyPr rtlCol="0" anchor="ctr">
            <a:noAutofit/>
          </a:bodyPr>
          <a:lstStyle/>
          <a:p>
            <a:pPr algn="ctr"/>
            <a:r>
              <a:rPr kumimoji="1" lang="en-US" altLang="ja-JP" dirty="0" smtClean="0">
                <a:solidFill>
                  <a:schemeClr val="bg1"/>
                </a:solidFill>
              </a:rPr>
              <a:t>Amazon</a:t>
            </a:r>
            <a:endParaRPr kumimoji="1" lang="ja-JP" altLang="en-US" dirty="0">
              <a:solidFill>
                <a:schemeClr val="bg1"/>
              </a:solidFill>
            </a:endParaRPr>
          </a:p>
        </p:txBody>
      </p:sp>
      <p:sp>
        <p:nvSpPr>
          <p:cNvPr id="5" name="正方形/長方形 4"/>
          <p:cNvSpPr/>
          <p:nvPr/>
        </p:nvSpPr>
        <p:spPr>
          <a:xfrm>
            <a:off x="4687584" y="2207550"/>
            <a:ext cx="3750067" cy="1429502"/>
          </a:xfrm>
          <a:prstGeom prst="rect">
            <a:avLst/>
          </a:prstGeom>
          <a:ln>
            <a:solidFill>
              <a:schemeClr val="accent3"/>
            </a:solidFill>
          </a:ln>
        </p:spPr>
        <p:txBody>
          <a:bodyPr rtlCol="0" anchor="ctr">
            <a:noAutofit/>
          </a:bodyPr>
          <a:lstStyle/>
          <a:p>
            <a:pPr algn="ctr"/>
            <a:r>
              <a:rPr lang="en-US" altLang="ja-JP" sz="1000" dirty="0" smtClean="0"/>
              <a:t>Watson Analytics</a:t>
            </a:r>
          </a:p>
          <a:p>
            <a:pPr algn="ctr"/>
            <a:r>
              <a:rPr lang="ja-JP" altLang="en-US" sz="1000" dirty="0" smtClean="0"/>
              <a:t>クラウド型ビッグデータ解析ソリューション</a:t>
            </a:r>
            <a:endParaRPr lang="en-US" altLang="ja-JP" sz="1000" dirty="0" smtClean="0"/>
          </a:p>
          <a:p>
            <a:pPr algn="ctr"/>
            <a:r>
              <a:rPr lang="en-US" altLang="ja-JP" sz="1000" dirty="0" smtClean="0"/>
              <a:t>Watson Zone</a:t>
            </a:r>
          </a:p>
          <a:p>
            <a:pPr algn="ctr"/>
            <a:r>
              <a:rPr lang="en-US" altLang="ja-JP" sz="1000" dirty="0" err="1" smtClean="0"/>
              <a:t>Bluemix</a:t>
            </a:r>
            <a:r>
              <a:rPr lang="ja-JP" altLang="en-US" sz="1000" dirty="0"/>
              <a:t>上で</a:t>
            </a:r>
            <a:r>
              <a:rPr lang="en-US" altLang="ja-JP" sz="1000" dirty="0"/>
              <a:t>Watson API</a:t>
            </a:r>
            <a:r>
              <a:rPr lang="ja-JP" altLang="en-US" sz="1000" dirty="0"/>
              <a:t>や</a:t>
            </a:r>
            <a:r>
              <a:rPr lang="en-US" altLang="ja-JP" sz="1000" dirty="0"/>
              <a:t>Watson</a:t>
            </a:r>
            <a:r>
              <a:rPr lang="ja-JP" altLang="en-US" sz="1000" dirty="0"/>
              <a:t>アプリケーションのサンプルコード、トレーニングキットなどの開発リソースを</a:t>
            </a:r>
            <a:r>
              <a:rPr lang="ja-JP" altLang="en-US" sz="1000" dirty="0" smtClean="0"/>
              <a:t>提供</a:t>
            </a:r>
            <a:endParaRPr lang="en-US" altLang="ja-JP" sz="1000" dirty="0" smtClean="0"/>
          </a:p>
          <a:p>
            <a:pPr algn="ctr"/>
            <a:r>
              <a:rPr lang="en-US" altLang="ja-JP" sz="1000" dirty="0"/>
              <a:t>Watson Personality Insights Service</a:t>
            </a:r>
            <a:endParaRPr lang="en-US" altLang="ja-JP" sz="1000" dirty="0" smtClean="0"/>
          </a:p>
          <a:p>
            <a:pPr algn="ctr"/>
            <a:r>
              <a:rPr lang="en-US" altLang="ja-JP" sz="1000" dirty="0" err="1" smtClean="0"/>
              <a:t>Bluemix</a:t>
            </a:r>
            <a:r>
              <a:rPr lang="ja-JP" altLang="en-US" sz="1000" dirty="0"/>
              <a:t>上</a:t>
            </a:r>
            <a:r>
              <a:rPr lang="ja-JP" altLang="en-US" sz="1000" dirty="0" smtClean="0"/>
              <a:t>で</a:t>
            </a:r>
            <a:r>
              <a:rPr lang="en-US" altLang="ja-JP" sz="1000" dirty="0"/>
              <a:t>Watson</a:t>
            </a:r>
            <a:r>
              <a:rPr lang="ja-JP" altLang="en-US" sz="1000" dirty="0" smtClean="0"/>
              <a:t>サービスを提供</a:t>
            </a:r>
            <a:endParaRPr lang="en-US" altLang="ja-JP" sz="1000" dirty="0" smtClean="0"/>
          </a:p>
        </p:txBody>
      </p:sp>
      <p:sp>
        <p:nvSpPr>
          <p:cNvPr id="6" name="正方形/長方形 5"/>
          <p:cNvSpPr/>
          <p:nvPr/>
        </p:nvSpPr>
        <p:spPr>
          <a:xfrm>
            <a:off x="667820" y="4692184"/>
            <a:ext cx="3750067" cy="1431213"/>
          </a:xfrm>
          <a:prstGeom prst="rect">
            <a:avLst/>
          </a:prstGeom>
          <a:ln>
            <a:solidFill>
              <a:schemeClr val="accent2"/>
            </a:solidFill>
          </a:ln>
        </p:spPr>
        <p:txBody>
          <a:bodyPr rtlCol="0" anchor="ctr">
            <a:noAutofit/>
          </a:bodyPr>
          <a:lstStyle/>
          <a:p>
            <a:pPr algn="ctr"/>
            <a:r>
              <a:rPr lang="en-US" altLang="ja-JP" sz="1000" dirty="0"/>
              <a:t>Google Prediction API</a:t>
            </a:r>
          </a:p>
          <a:p>
            <a:pPr algn="ctr"/>
            <a:endParaRPr lang="en-US" altLang="ja-JP" sz="1000" dirty="0" smtClean="0"/>
          </a:p>
          <a:p>
            <a:pPr algn="ctr"/>
            <a:r>
              <a:rPr lang="en-US" altLang="ja-JP" sz="1000" dirty="0" smtClean="0"/>
              <a:t>RESTful </a:t>
            </a:r>
            <a:r>
              <a:rPr lang="ja-JP" altLang="en-US" sz="1000" dirty="0"/>
              <a:t>インターフェースを通じて </a:t>
            </a:r>
            <a:r>
              <a:rPr lang="en-US" altLang="ja-JP" sz="1000" dirty="0"/>
              <a:t>Google </a:t>
            </a:r>
            <a:r>
              <a:rPr lang="ja-JP" altLang="en-US" sz="1000" dirty="0"/>
              <a:t>の機械学習アルゴリズムを利用できる、データの分析と予測のための </a:t>
            </a:r>
            <a:r>
              <a:rPr lang="en-US" altLang="ja-JP" sz="1000" dirty="0"/>
              <a:t>API</a:t>
            </a:r>
            <a:endParaRPr kumimoji="1" lang="ja-JP" altLang="en-US" sz="1000" dirty="0"/>
          </a:p>
        </p:txBody>
      </p:sp>
      <p:sp>
        <p:nvSpPr>
          <p:cNvPr id="7" name="正方形/長方形 6"/>
          <p:cNvSpPr/>
          <p:nvPr/>
        </p:nvSpPr>
        <p:spPr>
          <a:xfrm>
            <a:off x="4687584" y="4692184"/>
            <a:ext cx="3750067" cy="1429502"/>
          </a:xfrm>
          <a:prstGeom prst="rect">
            <a:avLst/>
          </a:prstGeom>
          <a:ln>
            <a:solidFill>
              <a:schemeClr val="accent5"/>
            </a:solidFill>
          </a:ln>
        </p:spPr>
        <p:txBody>
          <a:bodyPr rtlCol="0" anchor="ctr">
            <a:noAutofit/>
          </a:bodyPr>
          <a:lstStyle/>
          <a:p>
            <a:pPr algn="ctr"/>
            <a:r>
              <a:rPr kumimoji="1" lang="en-US" altLang="ja-JP" sz="1000" dirty="0" smtClean="0"/>
              <a:t>Azure Machine Learning</a:t>
            </a:r>
          </a:p>
          <a:p>
            <a:pPr algn="ctr"/>
            <a:r>
              <a:rPr kumimoji="1" lang="en-US" altLang="ja-JP" sz="1000" dirty="0" smtClean="0"/>
              <a:t>UI</a:t>
            </a:r>
            <a:r>
              <a:rPr kumimoji="1" lang="ja-JP" altLang="en-US" sz="1000" dirty="0" smtClean="0"/>
              <a:t>を使ったフローチャートスタイルのデータフロー</a:t>
            </a:r>
            <a:endParaRPr kumimoji="1" lang="en-US" altLang="ja-JP" sz="1000" dirty="0" smtClean="0"/>
          </a:p>
          <a:p>
            <a:pPr algn="ctr"/>
            <a:r>
              <a:rPr kumimoji="1" lang="en-US" altLang="ja-JP" sz="1000" dirty="0" smtClean="0"/>
              <a:t>R, Hadoop</a:t>
            </a:r>
            <a:r>
              <a:rPr kumimoji="1" lang="ja-JP" altLang="en-US" sz="1000" dirty="0" smtClean="0"/>
              <a:t>との統合</a:t>
            </a:r>
            <a:endParaRPr kumimoji="1" lang="en-US" altLang="ja-JP" sz="1000" dirty="0" smtClean="0"/>
          </a:p>
          <a:p>
            <a:pPr algn="ctr"/>
            <a:endParaRPr lang="en-US" altLang="ja-JP" sz="1000" dirty="0"/>
          </a:p>
          <a:p>
            <a:pPr algn="ctr"/>
            <a:r>
              <a:rPr lang="en-US" altLang="ja-JP" sz="1000" dirty="0"/>
              <a:t>Cortana Analytics </a:t>
            </a:r>
            <a:r>
              <a:rPr lang="en-US" altLang="ja-JP" sz="1000" dirty="0" smtClean="0"/>
              <a:t>Suite</a:t>
            </a:r>
          </a:p>
          <a:p>
            <a:pPr algn="ctr"/>
            <a:r>
              <a:rPr lang="ja-JP" altLang="en-US" sz="1000" dirty="0"/>
              <a:t>ビッグデータの保存、管理、分析、機械学習、表示の一連の機能を統合した</a:t>
            </a:r>
            <a:r>
              <a:rPr lang="en-US" altLang="ja-JP" sz="1000" dirty="0"/>
              <a:t>Microsoft Azure</a:t>
            </a:r>
            <a:r>
              <a:rPr lang="ja-JP" altLang="en-US" sz="1000" dirty="0"/>
              <a:t>の新サービス</a:t>
            </a:r>
            <a:endParaRPr kumimoji="1" lang="ja-JP" altLang="en-US" sz="1000" dirty="0"/>
          </a:p>
        </p:txBody>
      </p:sp>
      <p:sp>
        <p:nvSpPr>
          <p:cNvPr id="8" name="正方形/長方形 7"/>
          <p:cNvSpPr/>
          <p:nvPr/>
        </p:nvSpPr>
        <p:spPr>
          <a:xfrm>
            <a:off x="667820" y="2207550"/>
            <a:ext cx="3750067" cy="1429501"/>
          </a:xfrm>
          <a:prstGeom prst="rect">
            <a:avLst/>
          </a:prstGeom>
          <a:ln>
            <a:solidFill>
              <a:schemeClr val="accent1"/>
            </a:solidFill>
          </a:ln>
        </p:spPr>
        <p:txBody>
          <a:bodyPr rtlCol="0" anchor="ctr">
            <a:noAutofit/>
          </a:bodyPr>
          <a:lstStyle/>
          <a:p>
            <a:pPr algn="ctr"/>
            <a:r>
              <a:rPr lang="en-US" altLang="ja-JP" sz="1000" dirty="0"/>
              <a:t>Amazon Machine </a:t>
            </a:r>
            <a:r>
              <a:rPr lang="en-US" altLang="ja-JP" sz="1000" dirty="0" smtClean="0"/>
              <a:t>Learning</a:t>
            </a:r>
          </a:p>
          <a:p>
            <a:pPr algn="ctr"/>
            <a:r>
              <a:rPr lang="ja-JP" altLang="en-US" sz="1000" dirty="0" smtClean="0"/>
              <a:t>アルゴリズムやワークフローをパッケージ化</a:t>
            </a:r>
            <a:endParaRPr lang="en-US" altLang="ja-JP" sz="1000" dirty="0" smtClean="0"/>
          </a:p>
          <a:p>
            <a:pPr algn="ctr"/>
            <a:r>
              <a:rPr kumimoji="1" lang="ja-JP" altLang="en-US" sz="1000" dirty="0" smtClean="0"/>
              <a:t>フルマネージドの</a:t>
            </a:r>
            <a:r>
              <a:rPr kumimoji="1" lang="en-US" altLang="ja-JP" sz="1000" dirty="0" smtClean="0"/>
              <a:t>ML</a:t>
            </a:r>
            <a:r>
              <a:rPr kumimoji="1" lang="ja-JP" altLang="en-US" sz="1000" dirty="0" smtClean="0"/>
              <a:t>サービス</a:t>
            </a:r>
            <a:endParaRPr kumimoji="1" lang="en-US" altLang="ja-JP" sz="1000" dirty="0" smtClean="0"/>
          </a:p>
          <a:p>
            <a:pPr algn="ctr"/>
            <a:r>
              <a:rPr lang="ja-JP" altLang="en-US" sz="1000" dirty="0"/>
              <a:t>二項分類、多項分類、回帰の３</a:t>
            </a:r>
            <a:r>
              <a:rPr lang="ja-JP" altLang="en-US" sz="1000" dirty="0" smtClean="0"/>
              <a:t>モデル</a:t>
            </a:r>
            <a:endParaRPr lang="ja-JP" altLang="en-US" sz="1000" dirty="0"/>
          </a:p>
        </p:txBody>
      </p:sp>
      <p:sp>
        <p:nvSpPr>
          <p:cNvPr id="9" name="正方形/長方形 8"/>
          <p:cNvSpPr/>
          <p:nvPr/>
        </p:nvSpPr>
        <p:spPr>
          <a:xfrm>
            <a:off x="4687583" y="1417834"/>
            <a:ext cx="3750067" cy="789717"/>
          </a:xfrm>
          <a:prstGeom prst="rect">
            <a:avLst/>
          </a:prstGeom>
          <a:solidFill>
            <a:schemeClr val="accent3"/>
          </a:solidFill>
          <a:ln>
            <a:solidFill>
              <a:schemeClr val="accent3"/>
            </a:solidFill>
          </a:ln>
        </p:spPr>
        <p:txBody>
          <a:bodyPr rtlCol="0" anchor="ctr">
            <a:noAutofit/>
          </a:bodyPr>
          <a:lstStyle/>
          <a:p>
            <a:pPr algn="ctr"/>
            <a:r>
              <a:rPr kumimoji="1" lang="en-US" altLang="ja-JP" dirty="0" smtClean="0">
                <a:solidFill>
                  <a:schemeClr val="bg1"/>
                </a:solidFill>
              </a:rPr>
              <a:t>IBM</a:t>
            </a:r>
            <a:endParaRPr kumimoji="1" lang="ja-JP" altLang="en-US" dirty="0">
              <a:solidFill>
                <a:schemeClr val="bg1"/>
              </a:solidFill>
            </a:endParaRPr>
          </a:p>
        </p:txBody>
      </p:sp>
      <p:sp>
        <p:nvSpPr>
          <p:cNvPr id="10" name="正方形/長方形 9"/>
          <p:cNvSpPr/>
          <p:nvPr/>
        </p:nvSpPr>
        <p:spPr>
          <a:xfrm>
            <a:off x="667818" y="3902468"/>
            <a:ext cx="3750067" cy="789717"/>
          </a:xfrm>
          <a:prstGeom prst="rect">
            <a:avLst/>
          </a:prstGeom>
          <a:solidFill>
            <a:schemeClr val="accent2"/>
          </a:solidFill>
          <a:ln>
            <a:solidFill>
              <a:schemeClr val="accent2"/>
            </a:solidFill>
          </a:ln>
        </p:spPr>
        <p:txBody>
          <a:bodyPr rtlCol="0" anchor="ctr">
            <a:noAutofit/>
          </a:bodyPr>
          <a:lstStyle/>
          <a:p>
            <a:pPr algn="ctr"/>
            <a:r>
              <a:rPr kumimoji="1" lang="en-US" altLang="ja-JP" dirty="0" smtClean="0">
                <a:solidFill>
                  <a:schemeClr val="bg1"/>
                </a:solidFill>
              </a:rPr>
              <a:t>Google</a:t>
            </a:r>
            <a:endParaRPr kumimoji="1" lang="ja-JP" altLang="en-US" dirty="0">
              <a:solidFill>
                <a:schemeClr val="bg1"/>
              </a:solidFill>
            </a:endParaRPr>
          </a:p>
        </p:txBody>
      </p:sp>
      <p:sp>
        <p:nvSpPr>
          <p:cNvPr id="11" name="正方形/長方形 10"/>
          <p:cNvSpPr/>
          <p:nvPr/>
        </p:nvSpPr>
        <p:spPr>
          <a:xfrm>
            <a:off x="4687584" y="3902467"/>
            <a:ext cx="3750067" cy="789717"/>
          </a:xfrm>
          <a:prstGeom prst="rect">
            <a:avLst/>
          </a:prstGeom>
          <a:solidFill>
            <a:schemeClr val="accent5"/>
          </a:solidFill>
          <a:ln>
            <a:solidFill>
              <a:schemeClr val="accent5"/>
            </a:solidFill>
          </a:ln>
        </p:spPr>
        <p:txBody>
          <a:bodyPr rtlCol="0" anchor="ctr">
            <a:noAutofit/>
          </a:bodyPr>
          <a:lstStyle/>
          <a:p>
            <a:pPr algn="ctr"/>
            <a:r>
              <a:rPr kumimoji="1" lang="en-US" altLang="ja-JP" dirty="0" smtClean="0">
                <a:solidFill>
                  <a:schemeClr val="bg1"/>
                </a:solidFill>
              </a:rPr>
              <a:t>Microsoft</a:t>
            </a:r>
            <a:endParaRPr kumimoji="1" lang="ja-JP" altLang="en-US" dirty="0">
              <a:solidFill>
                <a:schemeClr val="bg1"/>
              </a:solidFill>
            </a:endParaRPr>
          </a:p>
        </p:txBody>
      </p:sp>
    </p:spTree>
    <p:extLst>
      <p:ext uri="{BB962C8B-B14F-4D97-AF65-F5344CB8AC3E}">
        <p14:creationId xmlns:p14="http://schemas.microsoft.com/office/powerpoint/2010/main" val="3280012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mtClean="0"/>
              <a:t>SOA</a:t>
            </a:r>
            <a:endParaRPr lang="ja-JP" altLang="en-US"/>
          </a:p>
        </p:txBody>
      </p:sp>
      <p:sp>
        <p:nvSpPr>
          <p:cNvPr id="15" name="角丸四角形 14"/>
          <p:cNvSpPr/>
          <p:nvPr/>
        </p:nvSpPr>
        <p:spPr bwMode="auto">
          <a:xfrm>
            <a:off x="5004048" y="4941168"/>
            <a:ext cx="3888432" cy="1512168"/>
          </a:xfrm>
          <a:prstGeom prst="roundRect">
            <a:avLst>
              <a:gd name="adj" fmla="val 0"/>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200" dirty="0" smtClean="0">
                <a:solidFill>
                  <a:schemeClr val="bg1"/>
                </a:solidFill>
              </a:rPr>
              <a:t>SOA (2000</a:t>
            </a:r>
            <a:r>
              <a:rPr lang="ja-JP" altLang="en-US" sz="2200" dirty="0" smtClean="0">
                <a:solidFill>
                  <a:schemeClr val="bg1"/>
                </a:solidFill>
              </a:rPr>
              <a:t>年前後</a:t>
            </a:r>
            <a:r>
              <a:rPr lang="en-US" altLang="ja-JP" sz="2200" dirty="0" smtClean="0">
                <a:solidFill>
                  <a:schemeClr val="bg1"/>
                </a:solidFill>
              </a:rPr>
              <a:t>)</a:t>
            </a:r>
            <a:endParaRPr lang="en-US" altLang="ja-JP" sz="2200" dirty="0">
              <a:solidFill>
                <a:schemeClr val="bg1"/>
              </a:solidFill>
            </a:endParaRPr>
          </a:p>
          <a:p>
            <a:pPr marL="554037" lvl="1" indent="-285750">
              <a:buFont typeface="Wingdings" charset="2"/>
              <a:buChar char="v"/>
            </a:pPr>
            <a:r>
              <a:rPr lang="ja-JP" altLang="en-US" dirty="0" smtClean="0">
                <a:solidFill>
                  <a:schemeClr val="bg1"/>
                </a:solidFill>
              </a:rPr>
              <a:t>ビジネスプロセス</a:t>
            </a:r>
            <a:r>
              <a:rPr lang="ja-JP" altLang="en-US" dirty="0">
                <a:solidFill>
                  <a:schemeClr val="bg1"/>
                </a:solidFill>
              </a:rPr>
              <a:t>を</a:t>
            </a:r>
            <a:r>
              <a:rPr lang="ja-JP" altLang="en-US" dirty="0" smtClean="0">
                <a:solidFill>
                  <a:schemeClr val="bg1"/>
                </a:solidFill>
              </a:rPr>
              <a:t>サービス化</a:t>
            </a:r>
            <a:endParaRPr lang="en-US" altLang="ja-JP" dirty="0" smtClean="0">
              <a:solidFill>
                <a:schemeClr val="bg1"/>
              </a:solidFill>
            </a:endParaRPr>
          </a:p>
          <a:p>
            <a:pPr marL="554037" lvl="1" indent="-285750">
              <a:buFont typeface="Wingdings" charset="2"/>
              <a:buChar char="v"/>
            </a:pPr>
            <a:r>
              <a:rPr lang="ja-JP" altLang="en-US" dirty="0" smtClean="0">
                <a:solidFill>
                  <a:schemeClr val="bg1"/>
                </a:solidFill>
              </a:rPr>
              <a:t>クラウド</a:t>
            </a:r>
            <a:r>
              <a:rPr lang="ja-JP" altLang="en-US" dirty="0">
                <a:solidFill>
                  <a:schemeClr val="bg1"/>
                </a:solidFill>
              </a:rPr>
              <a:t>への対応</a:t>
            </a:r>
          </a:p>
        </p:txBody>
      </p:sp>
      <p:sp>
        <p:nvSpPr>
          <p:cNvPr id="11" name="角丸四角形 10"/>
          <p:cNvSpPr/>
          <p:nvPr/>
        </p:nvSpPr>
        <p:spPr bwMode="auto">
          <a:xfrm>
            <a:off x="5004048" y="3357563"/>
            <a:ext cx="3888432" cy="863525"/>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ビジネスプロセスを</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サービスと</a:t>
            </a:r>
            <a:r>
              <a:rPr kumimoji="0" lang="ja-JP" altLang="en-US" dirty="0" smtClean="0">
                <a:solidFill>
                  <a:schemeClr val="bg1"/>
                </a:solidFill>
                <a:latin typeface="+mn-lt"/>
                <a:ea typeface="+mn-ea"/>
              </a:rPr>
              <a:t>して実装</a:t>
            </a:r>
            <a:endParaRPr kumimoji="0" lang="ja-JP" altLang="en-US" b="0" i="0" u="none" strike="noStrike" cap="none" normalizeH="0" dirty="0" smtClean="0">
              <a:ln>
                <a:noFill/>
              </a:ln>
              <a:solidFill>
                <a:schemeClr val="bg1"/>
              </a:solidFill>
              <a:effectLst/>
              <a:latin typeface="+mn-lt"/>
              <a:ea typeface="+mn-ea"/>
            </a:endParaRPr>
          </a:p>
        </p:txBody>
      </p:sp>
      <p:sp>
        <p:nvSpPr>
          <p:cNvPr id="48" name="角丸四角形 47"/>
          <p:cNvSpPr/>
          <p:nvPr/>
        </p:nvSpPr>
        <p:spPr bwMode="auto">
          <a:xfrm>
            <a:off x="251520" y="3357563"/>
            <a:ext cx="3888432" cy="864096"/>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既存システムを相互接続して統合</a:t>
            </a:r>
          </a:p>
        </p:txBody>
      </p:sp>
      <p:sp>
        <p:nvSpPr>
          <p:cNvPr id="49" name="角丸四角形 48"/>
          <p:cNvSpPr/>
          <p:nvPr/>
        </p:nvSpPr>
        <p:spPr bwMode="auto">
          <a:xfrm>
            <a:off x="251520" y="4941168"/>
            <a:ext cx="3888432" cy="1512168"/>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200" dirty="0" smtClean="0">
                <a:solidFill>
                  <a:schemeClr val="bg1"/>
                </a:solidFill>
              </a:rPr>
              <a:t>EAI (1990</a:t>
            </a:r>
            <a:r>
              <a:rPr lang="ja-JP" altLang="en-US" sz="2200" dirty="0" smtClean="0">
                <a:solidFill>
                  <a:schemeClr val="bg1"/>
                </a:solidFill>
              </a:rPr>
              <a:t>年代末</a:t>
            </a:r>
            <a:r>
              <a:rPr lang="en-US" altLang="ja-JP" sz="2200" dirty="0" smtClean="0">
                <a:solidFill>
                  <a:schemeClr val="bg1"/>
                </a:solidFill>
              </a:rPr>
              <a:t>)</a:t>
            </a:r>
          </a:p>
          <a:p>
            <a:pPr lvl="1" indent="-7938"/>
            <a:r>
              <a:rPr lang="ja-JP" altLang="en-US" dirty="0" smtClean="0">
                <a:solidFill>
                  <a:schemeClr val="bg1"/>
                </a:solidFill>
              </a:rPr>
              <a:t>ばらばらに開発された業務システムをプロトコル変換などで統合</a:t>
            </a:r>
            <a:endParaRPr lang="en-US" altLang="ja-JP" dirty="0" smtClean="0">
              <a:solidFill>
                <a:schemeClr val="bg1"/>
              </a:solidFill>
            </a:endParaRPr>
          </a:p>
        </p:txBody>
      </p:sp>
      <p:sp>
        <p:nvSpPr>
          <p:cNvPr id="50" name="下矢印 49"/>
          <p:cNvSpPr/>
          <p:nvPr/>
        </p:nvSpPr>
        <p:spPr bwMode="auto">
          <a:xfrm>
            <a:off x="172768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mn-lt"/>
              <a:ea typeface="+mn-ea"/>
            </a:endParaRPr>
          </a:p>
        </p:txBody>
      </p:sp>
      <p:sp>
        <p:nvSpPr>
          <p:cNvPr id="51" name="角丸四角形 50"/>
          <p:cNvSpPr/>
          <p:nvPr/>
        </p:nvSpPr>
        <p:spPr bwMode="auto">
          <a:xfrm>
            <a:off x="251520" y="1000310"/>
            <a:ext cx="3888432" cy="228467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dirty="0" smtClean="0">
                <a:solidFill>
                  <a:schemeClr val="bg1"/>
                </a:solidFill>
              </a:rPr>
              <a:t>従来は部分最適な業務システム</a:t>
            </a:r>
            <a:endParaRPr lang="en-US" altLang="ja-JP" sz="2000" dirty="0">
              <a:solidFill>
                <a:schemeClr val="bg1"/>
              </a:solidFill>
            </a:endParaRPr>
          </a:p>
          <a:p>
            <a:pPr lvl="1" indent="-188913"/>
            <a:endParaRPr lang="en-US" altLang="ja-JP" sz="1600" dirty="0" smtClean="0">
              <a:solidFill>
                <a:schemeClr val="bg1"/>
              </a:solidFill>
            </a:endParaRPr>
          </a:p>
          <a:p>
            <a:pPr marL="554037" lvl="1" indent="-285750">
              <a:buFont typeface="Wingdings" charset="2"/>
              <a:buChar char="Ø"/>
            </a:pPr>
            <a:r>
              <a:rPr lang="ja-JP" altLang="en-US" sz="1400" dirty="0" smtClean="0">
                <a:solidFill>
                  <a:schemeClr val="bg1"/>
                </a:solidFill>
              </a:rPr>
              <a:t>個別</a:t>
            </a:r>
            <a:r>
              <a:rPr lang="ja-JP" altLang="en-US" sz="1400" dirty="0">
                <a:solidFill>
                  <a:schemeClr val="bg1"/>
                </a:solidFill>
              </a:rPr>
              <a:t>に</a:t>
            </a:r>
            <a:r>
              <a:rPr lang="ja-JP" altLang="en-US" sz="1400" dirty="0" smtClean="0">
                <a:solidFill>
                  <a:schemeClr val="bg1"/>
                </a:solidFill>
              </a:rPr>
              <a:t>システム設計開発</a:t>
            </a:r>
            <a:endParaRPr lang="en-US" altLang="ja-JP" sz="1400" dirty="0">
              <a:solidFill>
                <a:schemeClr val="bg1"/>
              </a:solidFill>
            </a:endParaRPr>
          </a:p>
          <a:p>
            <a:pPr marL="554037" lvl="1" indent="-285750">
              <a:buFont typeface="Wingdings" charset="2"/>
              <a:buChar char="Ø"/>
            </a:pPr>
            <a:r>
              <a:rPr lang="ja-JP" altLang="en-US" sz="1400" dirty="0" smtClean="0">
                <a:solidFill>
                  <a:schemeClr val="bg1"/>
                </a:solidFill>
              </a:rPr>
              <a:t>現場</a:t>
            </a:r>
            <a:r>
              <a:rPr lang="ja-JP" altLang="en-US" sz="1400" dirty="0">
                <a:solidFill>
                  <a:schemeClr val="bg1"/>
                </a:solidFill>
              </a:rPr>
              <a:t>の仕事をそのまま</a:t>
            </a:r>
            <a:r>
              <a:rPr lang="ja-JP" altLang="en-US" sz="1400" dirty="0" smtClean="0">
                <a:solidFill>
                  <a:schemeClr val="bg1"/>
                </a:solidFill>
              </a:rPr>
              <a:t>システム化</a:t>
            </a:r>
            <a:endParaRPr lang="en-US" altLang="ja-JP" sz="1400" dirty="0" smtClean="0">
              <a:solidFill>
                <a:schemeClr val="bg1"/>
              </a:solidFill>
            </a:endParaRPr>
          </a:p>
          <a:p>
            <a:pPr marL="554037" lvl="1" indent="-285750">
              <a:buFont typeface="Wingdings" charset="2"/>
              <a:buChar char="Ø"/>
            </a:pPr>
            <a:r>
              <a:rPr lang="ja-JP" altLang="en-US" sz="1400" dirty="0" smtClean="0">
                <a:solidFill>
                  <a:schemeClr val="bg1"/>
                </a:solidFill>
              </a:rPr>
              <a:t>「</a:t>
            </a:r>
            <a:r>
              <a:rPr lang="ja-JP" altLang="en-US" sz="1400" dirty="0">
                <a:solidFill>
                  <a:schemeClr val="bg1"/>
                </a:solidFill>
              </a:rPr>
              <a:t>その時点」</a:t>
            </a:r>
            <a:r>
              <a:rPr lang="ja-JP" altLang="en-US" sz="1400" dirty="0" smtClean="0">
                <a:solidFill>
                  <a:schemeClr val="bg1"/>
                </a:solidFill>
              </a:rPr>
              <a:t>での技術</a:t>
            </a:r>
            <a:r>
              <a:rPr lang="ja-JP" altLang="en-US" sz="1400" dirty="0">
                <a:solidFill>
                  <a:schemeClr val="bg1"/>
                </a:solidFill>
              </a:rPr>
              <a:t>を使って開発</a:t>
            </a:r>
            <a:endParaRPr lang="en-US" altLang="ja-JP" sz="1400" dirty="0">
              <a:solidFill>
                <a:schemeClr val="bg1"/>
              </a:solidFill>
            </a:endParaRPr>
          </a:p>
          <a:p>
            <a:pPr marL="554037" lvl="1" indent="-285750">
              <a:buFont typeface="Wingdings" charset="2"/>
              <a:buChar char="Ø"/>
            </a:pPr>
            <a:r>
              <a:rPr lang="ja-JP" altLang="en-US" sz="1400" dirty="0" smtClean="0">
                <a:solidFill>
                  <a:schemeClr val="bg1"/>
                </a:solidFill>
              </a:rPr>
              <a:t>他</a:t>
            </a:r>
            <a:r>
              <a:rPr lang="ja-JP" altLang="en-US" sz="1400" dirty="0">
                <a:solidFill>
                  <a:schemeClr val="bg1"/>
                </a:solidFill>
              </a:rPr>
              <a:t>システムとの連携は必要に応じて設計・実装</a:t>
            </a:r>
            <a:endParaRPr lang="en-US" altLang="ja-JP" sz="1400" dirty="0">
              <a:solidFill>
                <a:schemeClr val="bg1"/>
              </a:solidFill>
            </a:endParaRPr>
          </a:p>
          <a:p>
            <a:pPr marL="554037" lvl="1" indent="-285750">
              <a:buFont typeface="Wingdings" charset="2"/>
              <a:buChar char="Ø"/>
            </a:pPr>
            <a:r>
              <a:rPr lang="ja-JP" altLang="en-US" sz="1400" dirty="0" smtClean="0">
                <a:solidFill>
                  <a:schemeClr val="bg1"/>
                </a:solidFill>
              </a:rPr>
              <a:t>全社的</a:t>
            </a:r>
            <a:r>
              <a:rPr lang="ja-JP" altLang="en-US" sz="1400" dirty="0">
                <a:solidFill>
                  <a:schemeClr val="bg1"/>
                </a:solidFill>
              </a:rPr>
              <a:t>最適化という視点はない</a:t>
            </a:r>
            <a:endParaRPr lang="en-US" altLang="ja-JP" sz="1400" dirty="0">
              <a:solidFill>
                <a:schemeClr val="bg1"/>
              </a:solidFill>
            </a:endParaRPr>
          </a:p>
        </p:txBody>
      </p:sp>
      <p:sp>
        <p:nvSpPr>
          <p:cNvPr id="52" name="角丸四角形 51"/>
          <p:cNvSpPr/>
          <p:nvPr/>
        </p:nvSpPr>
        <p:spPr bwMode="auto">
          <a:xfrm>
            <a:off x="5004048" y="1000310"/>
            <a:ext cx="3888432" cy="228467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rPr>
              <a:t>全社</a:t>
            </a:r>
            <a:r>
              <a:rPr lang="ja-JP" altLang="en-US" sz="2000" dirty="0" smtClean="0">
                <a:solidFill>
                  <a:schemeClr val="bg1"/>
                </a:solidFill>
              </a:rPr>
              <a:t>最適化手法</a:t>
            </a:r>
            <a:endParaRPr lang="en-US" altLang="ja-JP" sz="2000" dirty="0">
              <a:solidFill>
                <a:schemeClr val="bg1"/>
              </a:solidFill>
            </a:endParaRPr>
          </a:p>
          <a:p>
            <a:pPr marL="366713" lvl="1" indent="-188913"/>
            <a:endParaRPr lang="en-US" altLang="ja-JP" sz="2000" dirty="0" smtClean="0">
              <a:solidFill>
                <a:schemeClr val="bg1"/>
              </a:solidFill>
            </a:endParaRPr>
          </a:p>
          <a:p>
            <a:pPr marL="366713" lvl="1" indent="-188913"/>
            <a:r>
              <a:rPr lang="en-US" altLang="ja-JP" sz="2000" dirty="0" smtClean="0">
                <a:solidFill>
                  <a:schemeClr val="bg1"/>
                </a:solidFill>
              </a:rPr>
              <a:t>EA </a:t>
            </a:r>
            <a:r>
              <a:rPr lang="en-US" altLang="ja-JP" sz="1400" dirty="0" smtClean="0">
                <a:solidFill>
                  <a:schemeClr val="bg1"/>
                </a:solidFill>
              </a:rPr>
              <a:t>Enterprise Architecture</a:t>
            </a:r>
          </a:p>
          <a:p>
            <a:pPr marL="366713" lvl="1" indent="-188913"/>
            <a:endParaRPr lang="en-US" altLang="ja-JP" sz="1400" dirty="0">
              <a:solidFill>
                <a:schemeClr val="bg1"/>
              </a:solidFill>
            </a:endParaRPr>
          </a:p>
          <a:p>
            <a:pPr marL="366713" lvl="1" indent="-188913"/>
            <a:r>
              <a:rPr lang="en-US" altLang="ja-JP" sz="2000" dirty="0" smtClean="0">
                <a:solidFill>
                  <a:schemeClr val="bg1"/>
                </a:solidFill>
              </a:rPr>
              <a:t>BPR</a:t>
            </a:r>
            <a:r>
              <a:rPr lang="en-US" altLang="ja-JP" sz="1400" dirty="0" smtClean="0">
                <a:solidFill>
                  <a:schemeClr val="bg1"/>
                </a:solidFill>
              </a:rPr>
              <a:t> Business </a:t>
            </a:r>
            <a:r>
              <a:rPr lang="en-US" altLang="ja-JP" sz="1400" dirty="0">
                <a:solidFill>
                  <a:schemeClr val="bg1"/>
                </a:solidFill>
              </a:rPr>
              <a:t>Process Re-</a:t>
            </a:r>
            <a:r>
              <a:rPr lang="en-US" altLang="ja-JP" sz="1400" dirty="0" smtClean="0">
                <a:solidFill>
                  <a:schemeClr val="bg1"/>
                </a:solidFill>
              </a:rPr>
              <a:t>engineering</a:t>
            </a:r>
          </a:p>
          <a:p>
            <a:pPr marL="366713" lvl="1" indent="-188913"/>
            <a:endParaRPr lang="en-US" altLang="ja-JP" sz="1400" dirty="0">
              <a:solidFill>
                <a:schemeClr val="bg1"/>
              </a:solidFill>
            </a:endParaRPr>
          </a:p>
          <a:p>
            <a:pPr marL="366713" lvl="1" indent="-188913"/>
            <a:r>
              <a:rPr lang="en-US" altLang="ja-JP" sz="2000" dirty="0" smtClean="0">
                <a:solidFill>
                  <a:schemeClr val="bg1"/>
                </a:solidFill>
              </a:rPr>
              <a:t>ERP </a:t>
            </a:r>
            <a:r>
              <a:rPr lang="en-US" altLang="ja-JP" sz="1400" dirty="0" smtClean="0">
                <a:solidFill>
                  <a:schemeClr val="bg1"/>
                </a:solidFill>
              </a:rPr>
              <a:t>Enterprise Resource Planning</a:t>
            </a:r>
          </a:p>
        </p:txBody>
      </p:sp>
      <p:sp>
        <p:nvSpPr>
          <p:cNvPr id="53" name="右矢印 52"/>
          <p:cNvSpPr/>
          <p:nvPr/>
        </p:nvSpPr>
        <p:spPr bwMode="auto">
          <a:xfrm>
            <a:off x="4211960" y="1278551"/>
            <a:ext cx="648072" cy="1728192"/>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109" name="下矢印 108"/>
          <p:cNvSpPr/>
          <p:nvPr/>
        </p:nvSpPr>
        <p:spPr bwMode="auto">
          <a:xfrm>
            <a:off x="658822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25586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up)">
                                      <p:cBhvr>
                                        <p:cTn id="14" dur="500"/>
                                        <p:tgtEl>
                                          <p:spTgt spid="109"/>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ハイプサイクル（</a:t>
            </a:r>
            <a:r>
              <a:rPr lang="en-US" altLang="ja-JP" smtClean="0"/>
              <a:t>2005</a:t>
            </a:r>
            <a:r>
              <a:rPr lang="ja-JP" altLang="en-US" smtClean="0"/>
              <a:t>年）</a:t>
            </a:r>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88" y="1434584"/>
            <a:ext cx="7632791" cy="454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096344" y="5975702"/>
            <a:ext cx="5868144" cy="261610"/>
          </a:xfrm>
          <a:prstGeom prst="rect">
            <a:avLst/>
          </a:prstGeom>
        </p:spPr>
        <p:txBody>
          <a:bodyPr wrap="square">
            <a:spAutoFit/>
          </a:bodyPr>
          <a:lstStyle/>
          <a:p>
            <a:pPr algn="r"/>
            <a:r>
              <a:rPr lang="en-US" altLang="ja-JP" sz="1100"/>
              <a:t>http://www.gartner.com/teleconferences/attributes/attr_129930_115.pdf</a:t>
            </a:r>
            <a:endParaRPr lang="ja-JP" altLang="en-US" sz="1100"/>
          </a:p>
        </p:txBody>
      </p:sp>
      <p:sp>
        <p:nvSpPr>
          <p:cNvPr id="5" name="正方形/長方形 3"/>
          <p:cNvSpPr>
            <a:spLocks noChangeArrowheads="1"/>
          </p:cNvSpPr>
          <p:nvPr/>
        </p:nvSpPr>
        <p:spPr bwMode="auto">
          <a:xfrm>
            <a:off x="2771800" y="5239997"/>
            <a:ext cx="1400100" cy="333618"/>
          </a:xfrm>
          <a:prstGeom prst="rect">
            <a:avLst/>
          </a:prstGeom>
          <a:noFill/>
          <a:ln w="38100" algn="ctr">
            <a:solidFill>
              <a:srgbClr val="C00000"/>
            </a:solidFill>
            <a:round/>
            <a:headEnd/>
            <a:tailEnd/>
          </a:ln>
        </p:spPr>
        <p:txBody>
          <a:bodyPr anchor="ctr"/>
          <a:lstStyle/>
          <a:p>
            <a:pPr>
              <a:spcBef>
                <a:spcPct val="20000"/>
              </a:spcBef>
            </a:pPr>
            <a:endParaRPr kumimoji="0" lang="ja-JP" altLang="en-US" sz="1400">
              <a:solidFill>
                <a:srgbClr val="484848"/>
              </a:solidFill>
              <a:ea typeface="HG丸ｺﾞｼｯｸM-PRO" pitchFamily="50" charset="-128"/>
            </a:endParaRPr>
          </a:p>
        </p:txBody>
      </p:sp>
    </p:spTree>
    <p:extLst>
      <p:ext uri="{BB962C8B-B14F-4D97-AF65-F5344CB8AC3E}">
        <p14:creationId xmlns:p14="http://schemas.microsoft.com/office/powerpoint/2010/main" val="2134552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116322" y="892842"/>
            <a:ext cx="6911351" cy="5572377"/>
          </a:xfrm>
          <a:prstGeom prst="rect">
            <a:avLst/>
          </a:prstGeom>
        </p:spPr>
      </p:pic>
      <p:sp>
        <p:nvSpPr>
          <p:cNvPr id="9218" name="タイトル 3"/>
          <p:cNvSpPr>
            <a:spLocks noGrp="1"/>
          </p:cNvSpPr>
          <p:nvPr>
            <p:ph type="title"/>
          </p:nvPr>
        </p:nvSpPr>
        <p:spPr/>
        <p:txBody>
          <a:bodyPr/>
          <a:lstStyle/>
          <a:p>
            <a:r>
              <a:rPr lang="ja-JP" altLang="en-US" dirty="0" smtClean="0"/>
              <a:t>ハイプサイクル（</a:t>
            </a:r>
            <a:r>
              <a:rPr lang="en-US" altLang="ja-JP" dirty="0" smtClean="0"/>
              <a:t>2014</a:t>
            </a:r>
            <a:r>
              <a:rPr lang="ja-JP" altLang="en-US" dirty="0" smtClean="0"/>
              <a:t>年）</a:t>
            </a:r>
          </a:p>
        </p:txBody>
      </p:sp>
      <p:sp>
        <p:nvSpPr>
          <p:cNvPr id="9220" name="正方形/長方形 3"/>
          <p:cNvSpPr>
            <a:spLocks noChangeArrowheads="1"/>
          </p:cNvSpPr>
          <p:nvPr/>
        </p:nvSpPr>
        <p:spPr bwMode="auto">
          <a:xfrm>
            <a:off x="5143500" y="4095982"/>
            <a:ext cx="1346510" cy="214313"/>
          </a:xfrm>
          <a:prstGeom prst="rect">
            <a:avLst/>
          </a:prstGeom>
          <a:noFill/>
          <a:ln w="38100" algn="ctr">
            <a:solidFill>
              <a:srgbClr val="C00000"/>
            </a:solidFill>
            <a:round/>
            <a:headEnd/>
            <a:tailEnd/>
          </a:ln>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6" name="線吹き出し 2 (枠付き) 5"/>
          <p:cNvSpPr/>
          <p:nvPr/>
        </p:nvSpPr>
        <p:spPr bwMode="auto">
          <a:xfrm>
            <a:off x="6490010" y="2087397"/>
            <a:ext cx="2232248" cy="576064"/>
          </a:xfrm>
          <a:prstGeom prst="borderCallout2">
            <a:avLst>
              <a:gd name="adj1" fmla="val 18750"/>
              <a:gd name="adj2" fmla="val -8333"/>
              <a:gd name="adj3" fmla="val 18750"/>
              <a:gd name="adj4" fmla="val -16667"/>
              <a:gd name="adj5" fmla="val 198778"/>
              <a:gd name="adj6" fmla="val -26066"/>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今、売るべき技術</a:t>
            </a:r>
          </a:p>
        </p:txBody>
      </p:sp>
      <p:sp>
        <p:nvSpPr>
          <p:cNvPr id="7" name="円/楕円 6"/>
          <p:cNvSpPr/>
          <p:nvPr/>
        </p:nvSpPr>
        <p:spPr bwMode="auto">
          <a:xfrm>
            <a:off x="4571997" y="3140968"/>
            <a:ext cx="2736306" cy="1296144"/>
          </a:xfrm>
          <a:prstGeom prst="ellipse">
            <a:avLst/>
          </a:prstGeom>
          <a:solidFill>
            <a:schemeClr val="accent2">
              <a:alpha val="2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Tree>
    <p:extLst>
      <p:ext uri="{BB962C8B-B14F-4D97-AF65-F5344CB8AC3E}">
        <p14:creationId xmlns:p14="http://schemas.microsoft.com/office/powerpoint/2010/main" val="160457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en-US" altLang="ja-JP" dirty="0" smtClean="0"/>
              <a:t>SOA</a:t>
            </a:r>
            <a:r>
              <a:rPr lang="ja-JP" altLang="en-US" dirty="0" smtClean="0"/>
              <a:t>は思想であり考え方</a:t>
            </a:r>
          </a:p>
        </p:txBody>
      </p:sp>
      <p:sp>
        <p:nvSpPr>
          <p:cNvPr id="7171" name="コンテンツ プレースホルダ 2"/>
          <p:cNvSpPr>
            <a:spLocks noGrp="1"/>
          </p:cNvSpPr>
          <p:nvPr>
            <p:ph idx="1"/>
          </p:nvPr>
        </p:nvSpPr>
        <p:spPr bwMode="auto">
          <a:xfrm>
            <a:off x="457200" y="1189038"/>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ja-JP" sz="1800" dirty="0"/>
              <a:t>SOA</a:t>
            </a:r>
            <a:r>
              <a:rPr lang="ja-JP" altLang="en-US" sz="1800" dirty="0"/>
              <a:t>の定義（</a:t>
            </a:r>
            <a:r>
              <a:rPr lang="en-US" altLang="ja-JP" sz="1800" dirty="0"/>
              <a:t>Wikipedia</a:t>
            </a:r>
            <a:r>
              <a:rPr lang="ja-JP" altLang="en-US" sz="1800" dirty="0" smtClean="0"/>
              <a:t>）</a:t>
            </a:r>
            <a:endParaRPr lang="en-US" altLang="ja-JP" sz="1800" dirty="0" smtClean="0"/>
          </a:p>
          <a:p>
            <a:pPr lvl="1"/>
            <a:r>
              <a:rPr lang="ja-JP" altLang="en-US" sz="1400" dirty="0" smtClean="0">
                <a:ea typeface="+mn-ea"/>
              </a:rPr>
              <a:t>業務上の一処理に相当する単位でソフトウェアが構成されていること。</a:t>
            </a:r>
            <a:r>
              <a:rPr lang="en-US" altLang="ja-JP" sz="1400" dirty="0" smtClean="0">
                <a:ea typeface="+mn-ea"/>
              </a:rPr>
              <a:t>SOA</a:t>
            </a:r>
            <a:r>
              <a:rPr lang="ja-JP" altLang="en-US" sz="1400" dirty="0" smtClean="0">
                <a:ea typeface="+mn-ea"/>
              </a:rPr>
              <a:t>におけるサービスとは、その構成単位のことである。プログラム上の部品ではなく、たとえば「決済する」「在庫状況を照会する」などの単位で一つのサービスとすることが求められる。どの程度の規模（粒度）を一つのサービスとするが良いのかについては様々な議論がある。</a:t>
            </a:r>
          </a:p>
          <a:p>
            <a:pPr lvl="1"/>
            <a:r>
              <a:rPr lang="ja-JP" altLang="en-US" sz="1400" dirty="0" smtClean="0">
                <a:ea typeface="+mn-ea"/>
              </a:rPr>
              <a:t>オープンで標準化されている技術仕様を用いてサービスのインタフェースが定義され、それに従った呼び出し、応答が可能であること。その技術的基盤として、</a:t>
            </a:r>
            <a:r>
              <a:rPr lang="en-US" altLang="ja-JP" sz="1400" dirty="0" smtClean="0">
                <a:ea typeface="+mn-ea"/>
              </a:rPr>
              <a:t>Web</a:t>
            </a:r>
            <a:r>
              <a:rPr lang="ja-JP" altLang="en-US" sz="1400" dirty="0" smtClean="0">
                <a:ea typeface="+mn-ea"/>
              </a:rPr>
              <a:t>サービスの使用が事実上必須となっている。</a:t>
            </a:r>
          </a:p>
          <a:p>
            <a:pPr lvl="1"/>
            <a:r>
              <a:rPr lang="ja-JP" altLang="en-US" sz="1400" dirty="0" smtClean="0">
                <a:ea typeface="+mn-ea"/>
              </a:rPr>
              <a:t>サービスをネットワーク上で連携させてシステムの全体を素早く構築できること。この段階にいたるまでには、先の二つの条件が必須となる。さらに、サービスを単位として業務処理の流れを記述する技術や、その記述通りにシステム連携を実行する技術も必要となる。</a:t>
            </a:r>
            <a:endParaRPr lang="en-US" altLang="ja-JP" sz="1400" dirty="0" smtClean="0">
              <a:ea typeface="+mn-ea"/>
            </a:endParaRPr>
          </a:p>
        </p:txBody>
      </p:sp>
      <p:sp>
        <p:nvSpPr>
          <p:cNvPr id="7172" name="角丸四角形 4"/>
          <p:cNvSpPr>
            <a:spLocks noChangeArrowheads="1"/>
          </p:cNvSpPr>
          <p:nvPr/>
        </p:nvSpPr>
        <p:spPr bwMode="auto">
          <a:xfrm>
            <a:off x="2051720" y="4005065"/>
            <a:ext cx="6552728" cy="1656183"/>
          </a:xfrm>
          <a:prstGeom prst="roundRect">
            <a:avLst>
              <a:gd name="adj" fmla="val 0"/>
            </a:avLst>
          </a:prstGeom>
          <a:solidFill>
            <a:schemeClr val="accent1"/>
          </a:solidFill>
          <a:ln w="38100" algn="ctr">
            <a:noFill/>
            <a:round/>
            <a:headEnd/>
            <a:tailEnd/>
          </a:ln>
        </p:spPr>
        <p:txBody>
          <a:bodyPr anchor="ctr"/>
          <a:lstStyle/>
          <a:p>
            <a:r>
              <a:rPr lang="en-US" altLang="ja-JP" sz="1400" dirty="0">
                <a:solidFill>
                  <a:schemeClr val="bg1"/>
                </a:solidFill>
                <a:latin typeface="+mn-lt"/>
                <a:ea typeface="+mn-ea"/>
              </a:rPr>
              <a:t>SOA</a:t>
            </a:r>
            <a:r>
              <a:rPr lang="ja-JP" altLang="en-US" sz="1400" dirty="0">
                <a:solidFill>
                  <a:schemeClr val="bg1"/>
                </a:solidFill>
                <a:latin typeface="+mn-lt"/>
                <a:ea typeface="+mn-ea"/>
              </a:rPr>
              <a:t>とは、ビジネスプロセスに沿って業務システムを構築することであり、システム構築の</a:t>
            </a:r>
            <a:r>
              <a:rPr lang="ja-JP" altLang="en-US" sz="1400" dirty="0" smtClean="0">
                <a:solidFill>
                  <a:schemeClr val="bg1"/>
                </a:solidFill>
                <a:latin typeface="+mn-lt"/>
                <a:ea typeface="+mn-ea"/>
              </a:rPr>
              <a:t>手法（思想）といえる。</a:t>
            </a:r>
            <a:endParaRPr lang="en-US" altLang="ja-JP" sz="1400" dirty="0" smtClean="0">
              <a:solidFill>
                <a:schemeClr val="bg1"/>
              </a:solidFill>
              <a:latin typeface="+mn-lt"/>
              <a:ea typeface="+mn-ea"/>
            </a:endParaRPr>
          </a:p>
          <a:p>
            <a:r>
              <a:rPr lang="en-US" altLang="ja-JP" sz="1400" dirty="0">
                <a:solidFill>
                  <a:schemeClr val="bg1"/>
                </a:solidFill>
              </a:rPr>
              <a:t>SOA</a:t>
            </a:r>
            <a:r>
              <a:rPr lang="ja-JP" altLang="en-US" sz="1400" dirty="0">
                <a:solidFill>
                  <a:schemeClr val="bg1"/>
                </a:solidFill>
              </a:rPr>
              <a:t>という製品は存在しない</a:t>
            </a:r>
            <a:r>
              <a:rPr lang="ja-JP" altLang="en-US" sz="1400" dirty="0" smtClean="0">
                <a:solidFill>
                  <a:schemeClr val="bg1"/>
                </a:solidFill>
              </a:rPr>
              <a:t>。</a:t>
            </a:r>
            <a:r>
              <a:rPr lang="en-US" altLang="ja-JP" sz="1400" dirty="0" smtClean="0">
                <a:solidFill>
                  <a:schemeClr val="bg1"/>
                </a:solidFill>
              </a:rPr>
              <a:t>SOA</a:t>
            </a:r>
            <a:r>
              <a:rPr lang="ja-JP" altLang="en-US" sz="1400" dirty="0" smtClean="0">
                <a:solidFill>
                  <a:schemeClr val="bg1"/>
                </a:solidFill>
              </a:rPr>
              <a:t>という考え方に基づいて、</a:t>
            </a:r>
            <a:r>
              <a:rPr lang="ja-JP" altLang="en-US" sz="1400" dirty="0" smtClean="0">
                <a:solidFill>
                  <a:schemeClr val="bg1"/>
                </a:solidFill>
                <a:latin typeface="+mn-lt"/>
                <a:ea typeface="+mn-ea"/>
              </a:rPr>
              <a:t>大規模なシステムを個々のプロセスに対応するサービスの集まりとして構築する。</a:t>
            </a:r>
            <a:endParaRPr lang="en-US" altLang="ja-JP" sz="1400" dirty="0" smtClean="0">
              <a:solidFill>
                <a:schemeClr val="bg1"/>
              </a:solidFill>
              <a:latin typeface="+mn-lt"/>
              <a:ea typeface="+mn-ea"/>
            </a:endParaRPr>
          </a:p>
          <a:p>
            <a:r>
              <a:rPr lang="ja-JP" altLang="en-US" sz="1400" dirty="0" smtClean="0">
                <a:solidFill>
                  <a:schemeClr val="bg1"/>
                </a:solidFill>
                <a:latin typeface="+mn-lt"/>
                <a:ea typeface="+mn-ea"/>
              </a:rPr>
              <a:t>実装方法として</a:t>
            </a:r>
            <a:r>
              <a:rPr lang="en-US" altLang="ja-JP" sz="1400" dirty="0" smtClean="0">
                <a:solidFill>
                  <a:schemeClr val="bg1"/>
                </a:solidFill>
                <a:latin typeface="+mn-lt"/>
                <a:ea typeface="+mn-ea"/>
              </a:rPr>
              <a:t>Web</a:t>
            </a:r>
            <a:r>
              <a:rPr lang="ja-JP" altLang="en-US" sz="1400" dirty="0" smtClean="0">
                <a:solidFill>
                  <a:schemeClr val="bg1"/>
                </a:solidFill>
                <a:latin typeface="+mn-lt"/>
                <a:ea typeface="+mn-ea"/>
              </a:rPr>
              <a:t>サービスが使われることが多いが、</a:t>
            </a:r>
            <a:r>
              <a:rPr lang="en-US" altLang="ja-JP" sz="1400" dirty="0" smtClean="0">
                <a:solidFill>
                  <a:schemeClr val="bg1"/>
                </a:solidFill>
                <a:latin typeface="+mn-lt"/>
                <a:ea typeface="+mn-ea"/>
              </a:rPr>
              <a:t>Web</a:t>
            </a:r>
            <a:r>
              <a:rPr lang="ja-JP" altLang="en-US" sz="1400" dirty="0" smtClean="0">
                <a:solidFill>
                  <a:schemeClr val="bg1"/>
                </a:solidFill>
                <a:latin typeface="+mn-lt"/>
                <a:ea typeface="+mn-ea"/>
              </a:rPr>
              <a:t>サービス＝</a:t>
            </a:r>
            <a:r>
              <a:rPr lang="en-US" altLang="ja-JP" sz="1400" dirty="0" smtClean="0">
                <a:solidFill>
                  <a:schemeClr val="bg1"/>
                </a:solidFill>
                <a:latin typeface="+mn-lt"/>
                <a:ea typeface="+mn-ea"/>
              </a:rPr>
              <a:t>SOA</a:t>
            </a:r>
            <a:r>
              <a:rPr lang="ja-JP" altLang="en-US" sz="1400" dirty="0" smtClean="0">
                <a:solidFill>
                  <a:schemeClr val="bg1"/>
                </a:solidFill>
                <a:latin typeface="+mn-lt"/>
                <a:ea typeface="+mn-ea"/>
              </a:rPr>
              <a:t>ではない。</a:t>
            </a:r>
            <a:r>
              <a:rPr lang="en-US" altLang="ja-JP" sz="1400" dirty="0" smtClean="0">
                <a:solidFill>
                  <a:schemeClr val="bg1"/>
                </a:solidFill>
                <a:latin typeface="+mn-lt"/>
                <a:ea typeface="+mn-ea"/>
              </a:rPr>
              <a:t>Web</a:t>
            </a:r>
            <a:r>
              <a:rPr lang="ja-JP" altLang="en-US" sz="1400" dirty="0">
                <a:solidFill>
                  <a:schemeClr val="bg1"/>
                </a:solidFill>
                <a:latin typeface="+mn-lt"/>
                <a:ea typeface="+mn-ea"/>
              </a:rPr>
              <a:t>アプリケーションサーバーや</a:t>
            </a:r>
            <a:r>
              <a:rPr lang="en-US" altLang="ja-JP" sz="1400" dirty="0">
                <a:solidFill>
                  <a:schemeClr val="bg1"/>
                </a:solidFill>
                <a:latin typeface="+mn-lt"/>
                <a:ea typeface="+mn-ea"/>
              </a:rPr>
              <a:t>SOAP</a:t>
            </a:r>
            <a:r>
              <a:rPr lang="ja-JP" altLang="en-US" sz="1400" dirty="0">
                <a:solidFill>
                  <a:schemeClr val="bg1"/>
                </a:solidFill>
                <a:latin typeface="+mn-lt"/>
                <a:ea typeface="+mn-ea"/>
              </a:rPr>
              <a:t>など</a:t>
            </a:r>
            <a:r>
              <a:rPr lang="ja-JP" altLang="en-US" sz="1400" dirty="0" smtClean="0">
                <a:solidFill>
                  <a:schemeClr val="bg1"/>
                </a:solidFill>
                <a:latin typeface="+mn-lt"/>
                <a:ea typeface="+mn-ea"/>
              </a:rPr>
              <a:t>は</a:t>
            </a:r>
            <a:r>
              <a:rPr lang="en-US" altLang="ja-JP" sz="1400" dirty="0" smtClean="0">
                <a:solidFill>
                  <a:schemeClr val="bg1"/>
                </a:solidFill>
                <a:latin typeface="+mn-lt"/>
                <a:ea typeface="+mn-ea"/>
              </a:rPr>
              <a:t>SOA</a:t>
            </a:r>
            <a:r>
              <a:rPr lang="ja-JP" altLang="en-US" sz="1400" dirty="0">
                <a:solidFill>
                  <a:schemeClr val="bg1"/>
                </a:solidFill>
                <a:latin typeface="+mn-lt"/>
                <a:ea typeface="+mn-ea"/>
              </a:rPr>
              <a:t>に</a:t>
            </a:r>
            <a:r>
              <a:rPr lang="ja-JP" altLang="en-US" sz="1400" dirty="0" smtClean="0">
                <a:solidFill>
                  <a:schemeClr val="bg1"/>
                </a:solidFill>
                <a:latin typeface="+mn-lt"/>
                <a:ea typeface="+mn-ea"/>
              </a:rPr>
              <a:t>よるシステム構築のための技術的</a:t>
            </a:r>
            <a:r>
              <a:rPr lang="ja-JP" altLang="en-US" sz="1400" dirty="0">
                <a:solidFill>
                  <a:schemeClr val="bg1"/>
                </a:solidFill>
                <a:latin typeface="+mn-lt"/>
                <a:ea typeface="+mn-ea"/>
              </a:rPr>
              <a:t>要素に</a:t>
            </a:r>
            <a:r>
              <a:rPr lang="ja-JP" altLang="en-US" sz="1400" dirty="0" smtClean="0">
                <a:solidFill>
                  <a:schemeClr val="bg1"/>
                </a:solidFill>
                <a:latin typeface="+mn-lt"/>
                <a:ea typeface="+mn-ea"/>
              </a:rPr>
              <a:t>過ぎない。</a:t>
            </a:r>
            <a:endParaRPr lang="en-US" altLang="ja-JP" sz="1400" dirty="0">
              <a:solidFill>
                <a:schemeClr val="bg1"/>
              </a:solidFill>
              <a:latin typeface="+mn-lt"/>
              <a:ea typeface="+mn-ea"/>
            </a:endParaRPr>
          </a:p>
        </p:txBody>
      </p:sp>
      <p:sp>
        <p:nvSpPr>
          <p:cNvPr id="2" name="右矢印 1"/>
          <p:cNvSpPr/>
          <p:nvPr/>
        </p:nvSpPr>
        <p:spPr bwMode="auto">
          <a:xfrm>
            <a:off x="1043608" y="4077072"/>
            <a:ext cx="864096" cy="1490533"/>
          </a:xfrm>
          <a:prstGeom prst="right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角丸四角形 2"/>
          <p:cNvSpPr/>
          <p:nvPr/>
        </p:nvSpPr>
        <p:spPr bwMode="auto">
          <a:xfrm>
            <a:off x="971600" y="5805264"/>
            <a:ext cx="7632848" cy="64807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smtClean="0">
                <a:ln>
                  <a:noFill/>
                </a:ln>
                <a:solidFill>
                  <a:schemeClr val="bg1"/>
                </a:solidFill>
                <a:effectLst/>
                <a:latin typeface="+mn-lt"/>
                <a:ea typeface="+mn-ea"/>
              </a:rPr>
              <a:t>クラウドと親和性が高い</a:t>
            </a:r>
          </a:p>
        </p:txBody>
      </p:sp>
    </p:spTree>
    <p:extLst>
      <p:ext uri="{BB962C8B-B14F-4D97-AF65-F5344CB8AC3E}">
        <p14:creationId xmlns:p14="http://schemas.microsoft.com/office/powerpoint/2010/main" val="3546528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3"/>
          <p:cNvSpPr>
            <a:spLocks noGrp="1"/>
          </p:cNvSpPr>
          <p:nvPr>
            <p:ph type="title"/>
          </p:nvPr>
        </p:nvSpPr>
        <p:spPr/>
        <p:txBody>
          <a:bodyPr/>
          <a:lstStyle/>
          <a:p>
            <a:r>
              <a:rPr lang="en-US" altLang="ja-JP" smtClean="0"/>
              <a:t>SOA (Service Oriented Architecture)</a:t>
            </a:r>
            <a:endParaRPr lang="ja-JP" altLang="en-US" smtClean="0"/>
          </a:p>
        </p:txBody>
      </p:sp>
      <p:sp>
        <p:nvSpPr>
          <p:cNvPr id="6" name="角丸四角形 4"/>
          <p:cNvSpPr>
            <a:spLocks noChangeArrowheads="1"/>
          </p:cNvSpPr>
          <p:nvPr/>
        </p:nvSpPr>
        <p:spPr bwMode="auto">
          <a:xfrm>
            <a:off x="857224" y="3000372"/>
            <a:ext cx="4429156" cy="928694"/>
          </a:xfrm>
          <a:prstGeom prst="roundRect">
            <a:avLst>
              <a:gd name="adj" fmla="val 0"/>
            </a:avLst>
          </a:prstGeom>
          <a:solidFill>
            <a:srgbClr val="FFE389"/>
          </a:solidFill>
          <a:ln w="38100" algn="ctr">
            <a:noFill/>
            <a:round/>
            <a:headEnd/>
            <a:tailEnd/>
          </a:ln>
        </p:spPr>
        <p:txBody>
          <a:bodyPr/>
          <a:lstStyle/>
          <a:p>
            <a:pPr>
              <a:spcBef>
                <a:spcPct val="20000"/>
              </a:spcBef>
              <a:defRPr/>
            </a:pPr>
            <a:r>
              <a:rPr kumimoji="0" lang="ja-JP" altLang="en-US" sz="1400" dirty="0">
                <a:solidFill>
                  <a:srgbClr val="4168A7"/>
                </a:solidFill>
                <a:latin typeface="+mn-lt"/>
                <a:ea typeface="+mn-ea"/>
              </a:rPr>
              <a:t>販売管理プロセス</a:t>
            </a:r>
          </a:p>
        </p:txBody>
      </p:sp>
      <p:sp>
        <p:nvSpPr>
          <p:cNvPr id="7" name="角丸四角形 8"/>
          <p:cNvSpPr>
            <a:spLocks noChangeArrowheads="1"/>
          </p:cNvSpPr>
          <p:nvPr/>
        </p:nvSpPr>
        <p:spPr bwMode="auto">
          <a:xfrm>
            <a:off x="107153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8" name="角丸四角形 8"/>
          <p:cNvSpPr>
            <a:spLocks noChangeArrowheads="1"/>
          </p:cNvSpPr>
          <p:nvPr/>
        </p:nvSpPr>
        <p:spPr bwMode="auto">
          <a:xfrm>
            <a:off x="214310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9" name="角丸四角形 8"/>
          <p:cNvSpPr>
            <a:spLocks noChangeArrowheads="1"/>
          </p:cNvSpPr>
          <p:nvPr/>
        </p:nvSpPr>
        <p:spPr bwMode="auto">
          <a:xfrm>
            <a:off x="321467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10" name="角丸四角形 8"/>
          <p:cNvSpPr>
            <a:spLocks noChangeArrowheads="1"/>
          </p:cNvSpPr>
          <p:nvPr/>
        </p:nvSpPr>
        <p:spPr bwMode="auto">
          <a:xfrm>
            <a:off x="428624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10258" name="直線矢印コネクタ 11"/>
          <p:cNvCxnSpPr>
            <a:cxnSpLocks noChangeShapeType="1"/>
          </p:cNvCxnSpPr>
          <p:nvPr/>
        </p:nvCxnSpPr>
        <p:spPr bwMode="auto">
          <a:xfrm>
            <a:off x="1857375" y="3606800"/>
            <a:ext cx="285750" cy="1588"/>
          </a:xfrm>
          <a:prstGeom prst="straightConnector1">
            <a:avLst/>
          </a:prstGeom>
          <a:noFill/>
          <a:ln w="38100" algn="ctr">
            <a:solidFill>
              <a:srgbClr val="4168A7"/>
            </a:solidFill>
            <a:round/>
            <a:headEnd/>
            <a:tailEnd type="arrow" w="med" len="med"/>
          </a:ln>
        </p:spPr>
      </p:cxnSp>
      <p:cxnSp>
        <p:nvCxnSpPr>
          <p:cNvPr id="10259" name="直線矢印コネクタ 12"/>
          <p:cNvCxnSpPr>
            <a:cxnSpLocks noChangeShapeType="1"/>
          </p:cNvCxnSpPr>
          <p:nvPr/>
        </p:nvCxnSpPr>
        <p:spPr bwMode="auto">
          <a:xfrm>
            <a:off x="2928938" y="3606800"/>
            <a:ext cx="285750" cy="1588"/>
          </a:xfrm>
          <a:prstGeom prst="straightConnector1">
            <a:avLst/>
          </a:prstGeom>
          <a:noFill/>
          <a:ln w="38100" algn="ctr">
            <a:solidFill>
              <a:srgbClr val="4168A7"/>
            </a:solidFill>
            <a:round/>
            <a:headEnd/>
            <a:tailEnd type="arrow" w="med" len="med"/>
          </a:ln>
        </p:spPr>
      </p:cxnSp>
      <p:cxnSp>
        <p:nvCxnSpPr>
          <p:cNvPr id="10260" name="直線矢印コネクタ 13"/>
          <p:cNvCxnSpPr>
            <a:cxnSpLocks noChangeShapeType="1"/>
          </p:cNvCxnSpPr>
          <p:nvPr/>
        </p:nvCxnSpPr>
        <p:spPr bwMode="auto">
          <a:xfrm>
            <a:off x="4000500" y="3606800"/>
            <a:ext cx="285750" cy="1588"/>
          </a:xfrm>
          <a:prstGeom prst="straightConnector1">
            <a:avLst/>
          </a:prstGeom>
          <a:noFill/>
          <a:ln w="38100" algn="ctr">
            <a:solidFill>
              <a:srgbClr val="4168A7"/>
            </a:solidFill>
            <a:round/>
            <a:headEnd/>
            <a:tailEnd type="arrow" w="med" len="med"/>
          </a:ln>
        </p:spPr>
      </p:cxnSp>
      <p:grpSp>
        <p:nvGrpSpPr>
          <p:cNvPr id="2" name="グループ化 40"/>
          <p:cNvGrpSpPr>
            <a:grpSpLocks/>
          </p:cNvGrpSpPr>
          <p:nvPr/>
        </p:nvGrpSpPr>
        <p:grpSpPr bwMode="auto">
          <a:xfrm>
            <a:off x="857250" y="4500563"/>
            <a:ext cx="4429125" cy="928687"/>
            <a:chOff x="857224" y="4500570"/>
            <a:chExt cx="4429156" cy="928694"/>
          </a:xfrm>
          <a:solidFill>
            <a:schemeClr val="accent1"/>
          </a:solidFill>
        </p:grpSpPr>
        <p:sp>
          <p:nvSpPr>
            <p:cNvPr id="57" name="角丸四角形 4"/>
            <p:cNvSpPr>
              <a:spLocks noChangeArrowheads="1"/>
            </p:cNvSpPr>
            <p:nvPr/>
          </p:nvSpPr>
          <p:spPr bwMode="auto">
            <a:xfrm>
              <a:off x="857224" y="4500570"/>
              <a:ext cx="4429156" cy="928694"/>
            </a:xfrm>
            <a:prstGeom prst="roundRect">
              <a:avLst>
                <a:gd name="adj" fmla="val 0"/>
              </a:avLst>
            </a:prstGeom>
            <a:grpFill/>
            <a:ln w="38100" algn="ctr">
              <a:noFill/>
              <a:round/>
              <a:headEnd/>
              <a:tailEnd/>
            </a:ln>
          </p:spPr>
          <p:txBody>
            <a:bodyPr/>
            <a:lstStyle/>
            <a:p>
              <a:pPr>
                <a:spcBef>
                  <a:spcPct val="20000"/>
                </a:spcBef>
                <a:defRPr/>
              </a:pPr>
              <a:r>
                <a:rPr kumimoji="0" lang="en-US" altLang="ja-JP" sz="1400" dirty="0">
                  <a:solidFill>
                    <a:schemeClr val="bg1"/>
                  </a:solidFill>
                  <a:latin typeface="+mn-lt"/>
                  <a:ea typeface="+mn-ea"/>
                </a:rPr>
                <a:t>SOA</a:t>
              </a:r>
              <a:r>
                <a:rPr kumimoji="0" lang="ja-JP" altLang="en-US" sz="1400" dirty="0">
                  <a:solidFill>
                    <a:schemeClr val="bg1"/>
                  </a:solidFill>
                  <a:latin typeface="+mn-lt"/>
                  <a:ea typeface="+mn-ea"/>
                </a:rPr>
                <a:t>をベースにした販売管理プロセス</a:t>
              </a:r>
            </a:p>
          </p:txBody>
        </p:sp>
        <p:sp>
          <p:nvSpPr>
            <p:cNvPr id="28" name="角丸四角形 8"/>
            <p:cNvSpPr>
              <a:spLocks noChangeArrowheads="1"/>
            </p:cNvSpPr>
            <p:nvPr/>
          </p:nvSpPr>
          <p:spPr bwMode="auto">
            <a:xfrm>
              <a:off x="107154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29" name="角丸四角形 8"/>
            <p:cNvSpPr>
              <a:spLocks noChangeArrowheads="1"/>
            </p:cNvSpPr>
            <p:nvPr/>
          </p:nvSpPr>
          <p:spPr bwMode="auto">
            <a:xfrm>
              <a:off x="214311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0" name="角丸四角形 29"/>
            <p:cNvSpPr>
              <a:spLocks noChangeArrowheads="1"/>
            </p:cNvSpPr>
            <p:nvPr/>
          </p:nvSpPr>
          <p:spPr bwMode="auto">
            <a:xfrm>
              <a:off x="321468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sp>
          <p:nvSpPr>
            <p:cNvPr id="31" name="角丸四角形 8"/>
            <p:cNvSpPr>
              <a:spLocks noChangeArrowheads="1"/>
            </p:cNvSpPr>
            <p:nvPr/>
          </p:nvSpPr>
          <p:spPr bwMode="auto">
            <a:xfrm>
              <a:off x="4286255" y="4929200"/>
              <a:ext cx="785819" cy="357189"/>
            </a:xfrm>
            <a:prstGeom prst="roundRect">
              <a:avLst>
                <a:gd name="adj" fmla="val 0"/>
              </a:avLst>
            </a:prstGeom>
            <a:solidFill>
              <a:schemeClr val="accent6">
                <a:lumMod val="75000"/>
              </a:schemeClr>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cxnSp>
          <p:nvCxnSpPr>
            <p:cNvPr id="10325" name="直線矢印コネクタ 31"/>
            <p:cNvCxnSpPr>
              <a:cxnSpLocks noChangeShapeType="1"/>
            </p:cNvCxnSpPr>
            <p:nvPr/>
          </p:nvCxnSpPr>
          <p:spPr bwMode="auto">
            <a:xfrm>
              <a:off x="1857375" y="5108575"/>
              <a:ext cx="285750" cy="1588"/>
            </a:xfrm>
            <a:prstGeom prst="straightConnector1">
              <a:avLst/>
            </a:prstGeom>
            <a:grpFill/>
            <a:ln w="38100" algn="ctr">
              <a:solidFill>
                <a:srgbClr val="C00000"/>
              </a:solidFill>
              <a:round/>
              <a:headEnd/>
              <a:tailEnd type="arrow" w="med" len="med"/>
            </a:ln>
          </p:spPr>
        </p:cxnSp>
        <p:cxnSp>
          <p:nvCxnSpPr>
            <p:cNvPr id="10326" name="直線矢印コネクタ 32"/>
            <p:cNvCxnSpPr>
              <a:cxnSpLocks noChangeShapeType="1"/>
            </p:cNvCxnSpPr>
            <p:nvPr/>
          </p:nvCxnSpPr>
          <p:spPr bwMode="auto">
            <a:xfrm>
              <a:off x="2928938" y="5108575"/>
              <a:ext cx="285750" cy="1588"/>
            </a:xfrm>
            <a:prstGeom prst="straightConnector1">
              <a:avLst/>
            </a:prstGeom>
            <a:grpFill/>
            <a:ln w="38100" algn="ctr">
              <a:solidFill>
                <a:srgbClr val="C00000"/>
              </a:solidFill>
              <a:round/>
              <a:headEnd/>
              <a:tailEnd type="arrow" w="med" len="med"/>
            </a:ln>
          </p:spPr>
        </p:cxnSp>
        <p:cxnSp>
          <p:nvCxnSpPr>
            <p:cNvPr id="10327" name="直線矢印コネクタ 33"/>
            <p:cNvCxnSpPr>
              <a:cxnSpLocks noChangeShapeType="1"/>
            </p:cNvCxnSpPr>
            <p:nvPr/>
          </p:nvCxnSpPr>
          <p:spPr bwMode="auto">
            <a:xfrm>
              <a:off x="4000500" y="5108575"/>
              <a:ext cx="285750" cy="1588"/>
            </a:xfrm>
            <a:prstGeom prst="straightConnector1">
              <a:avLst/>
            </a:prstGeom>
            <a:grpFill/>
            <a:ln w="38100" algn="ctr">
              <a:solidFill>
                <a:srgbClr val="C00000"/>
              </a:solidFill>
              <a:round/>
              <a:headEnd/>
              <a:tailEnd type="arrow" w="med" len="med"/>
            </a:ln>
          </p:spPr>
        </p:cxnSp>
      </p:grpSp>
      <p:grpSp>
        <p:nvGrpSpPr>
          <p:cNvPr id="3" name="グループ化 41"/>
          <p:cNvGrpSpPr>
            <a:grpSpLocks/>
          </p:cNvGrpSpPr>
          <p:nvPr/>
        </p:nvGrpSpPr>
        <p:grpSpPr bwMode="auto">
          <a:xfrm>
            <a:off x="857250" y="5500688"/>
            <a:ext cx="4429125" cy="928687"/>
            <a:chOff x="857224" y="5500702"/>
            <a:chExt cx="4429156" cy="928694"/>
          </a:xfrm>
          <a:solidFill>
            <a:schemeClr val="accent1"/>
          </a:solidFill>
        </p:grpSpPr>
        <p:sp>
          <p:nvSpPr>
            <p:cNvPr id="58" name="角丸四角形 4"/>
            <p:cNvSpPr>
              <a:spLocks noChangeArrowheads="1"/>
            </p:cNvSpPr>
            <p:nvPr/>
          </p:nvSpPr>
          <p:spPr bwMode="auto">
            <a:xfrm>
              <a:off x="857224" y="5500702"/>
              <a:ext cx="4429156" cy="928694"/>
            </a:xfrm>
            <a:prstGeom prst="roundRect">
              <a:avLst>
                <a:gd name="adj" fmla="val 0"/>
              </a:avLst>
            </a:prstGeom>
            <a:grpFill/>
            <a:ln w="38100" algn="ctr">
              <a:noFill/>
              <a:round/>
              <a:headEnd/>
              <a:tailEnd/>
            </a:ln>
          </p:spPr>
          <p:txBody>
            <a:bodyPr/>
            <a:lstStyle/>
            <a:p>
              <a:pPr>
                <a:spcBef>
                  <a:spcPct val="20000"/>
                </a:spcBef>
                <a:defRPr/>
              </a:pPr>
              <a:r>
                <a:rPr kumimoji="0" lang="ja-JP" altLang="en-US" sz="1400" dirty="0">
                  <a:solidFill>
                    <a:schemeClr val="bg1"/>
                  </a:solidFill>
                  <a:latin typeface="+mn-lt"/>
                  <a:ea typeface="+mn-ea"/>
                </a:rPr>
                <a:t>ビジネスプロセスの変更にも柔軟に対応可能</a:t>
              </a:r>
            </a:p>
          </p:txBody>
        </p:sp>
        <p:sp>
          <p:nvSpPr>
            <p:cNvPr id="35" name="角丸四角形 8"/>
            <p:cNvSpPr>
              <a:spLocks noChangeArrowheads="1"/>
            </p:cNvSpPr>
            <p:nvPr/>
          </p:nvSpPr>
          <p:spPr bwMode="auto">
            <a:xfrm>
              <a:off x="1071545" y="592933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36" name="角丸四角形 8"/>
            <p:cNvSpPr>
              <a:spLocks noChangeArrowheads="1"/>
            </p:cNvSpPr>
            <p:nvPr/>
          </p:nvSpPr>
          <p:spPr bwMode="auto">
            <a:xfrm>
              <a:off x="3214688" y="5930899"/>
              <a:ext cx="785819" cy="357189"/>
            </a:xfrm>
            <a:prstGeom prst="roundRect">
              <a:avLst>
                <a:gd name="adj" fmla="val 0"/>
              </a:avLst>
            </a:prstGeom>
            <a:solidFill>
              <a:schemeClr val="accent6">
                <a:lumMod val="75000"/>
              </a:schemeClr>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sp>
          <p:nvSpPr>
            <p:cNvPr id="37" name="角丸四角形 36"/>
            <p:cNvSpPr>
              <a:spLocks noChangeArrowheads="1"/>
            </p:cNvSpPr>
            <p:nvPr/>
          </p:nvSpPr>
          <p:spPr bwMode="auto">
            <a:xfrm>
              <a:off x="2143125" y="593806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8" name="角丸四角形 8"/>
            <p:cNvSpPr>
              <a:spLocks noChangeArrowheads="1"/>
            </p:cNvSpPr>
            <p:nvPr/>
          </p:nvSpPr>
          <p:spPr bwMode="auto">
            <a:xfrm>
              <a:off x="4286255" y="592933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cxnSp>
          <p:nvCxnSpPr>
            <p:cNvPr id="10307" name="直線矢印コネクタ 38"/>
            <p:cNvCxnSpPr>
              <a:cxnSpLocks noChangeShapeType="1"/>
            </p:cNvCxnSpPr>
            <p:nvPr/>
          </p:nvCxnSpPr>
          <p:spPr bwMode="auto">
            <a:xfrm>
              <a:off x="1857375" y="6108700"/>
              <a:ext cx="285750" cy="1588"/>
            </a:xfrm>
            <a:prstGeom prst="straightConnector1">
              <a:avLst/>
            </a:prstGeom>
            <a:grpFill/>
            <a:ln w="38100" algn="ctr">
              <a:solidFill>
                <a:srgbClr val="C00000"/>
              </a:solidFill>
              <a:round/>
              <a:headEnd/>
              <a:tailEnd type="arrow" w="med" len="med"/>
            </a:ln>
          </p:spPr>
        </p:cxnSp>
        <p:cxnSp>
          <p:nvCxnSpPr>
            <p:cNvPr id="10308" name="直線矢印コネクタ 39"/>
            <p:cNvCxnSpPr>
              <a:cxnSpLocks noChangeShapeType="1"/>
            </p:cNvCxnSpPr>
            <p:nvPr/>
          </p:nvCxnSpPr>
          <p:spPr bwMode="auto">
            <a:xfrm>
              <a:off x="2928938" y="6108700"/>
              <a:ext cx="285750" cy="1588"/>
            </a:xfrm>
            <a:prstGeom prst="straightConnector1">
              <a:avLst/>
            </a:prstGeom>
            <a:grpFill/>
            <a:ln w="38100" algn="ctr">
              <a:solidFill>
                <a:srgbClr val="C00000"/>
              </a:solidFill>
              <a:round/>
              <a:headEnd/>
              <a:tailEnd type="arrow" w="med" len="med"/>
            </a:ln>
          </p:spPr>
        </p:cxnSp>
        <p:cxnSp>
          <p:nvCxnSpPr>
            <p:cNvPr id="10309" name="直線矢印コネクタ 40"/>
            <p:cNvCxnSpPr>
              <a:cxnSpLocks noChangeShapeType="1"/>
            </p:cNvCxnSpPr>
            <p:nvPr/>
          </p:nvCxnSpPr>
          <p:spPr bwMode="auto">
            <a:xfrm>
              <a:off x="4000500" y="6108700"/>
              <a:ext cx="285750" cy="1588"/>
            </a:xfrm>
            <a:prstGeom prst="straightConnector1">
              <a:avLst/>
            </a:prstGeom>
            <a:grpFill/>
            <a:ln w="38100" algn="ctr">
              <a:solidFill>
                <a:srgbClr val="C00000"/>
              </a:solidFill>
              <a:round/>
              <a:headEnd/>
              <a:tailEnd type="arrow" w="med" len="med"/>
            </a:ln>
          </p:spPr>
        </p:cxnSp>
      </p:grpSp>
      <p:sp>
        <p:nvSpPr>
          <p:cNvPr id="14408" name="テキスト ボックス 47"/>
          <p:cNvSpPr txBox="1">
            <a:spLocks noChangeArrowheads="1"/>
          </p:cNvSpPr>
          <p:nvPr/>
        </p:nvSpPr>
        <p:spPr bwMode="auto">
          <a:xfrm>
            <a:off x="5429250" y="4500563"/>
            <a:ext cx="3286125" cy="1938992"/>
          </a:xfrm>
          <a:prstGeom prst="rect">
            <a:avLst/>
          </a:prstGeom>
          <a:noFill/>
          <a:ln w="9525">
            <a:noFill/>
            <a:miter lim="800000"/>
            <a:headEnd/>
            <a:tailEnd/>
          </a:ln>
        </p:spPr>
        <p:txBody>
          <a:bodyPr>
            <a:spAutoFit/>
          </a:bodyPr>
          <a:lstStyle/>
          <a:p>
            <a:r>
              <a:rPr lang="ja-JP" altLang="en-US" sz="1200" dirty="0">
                <a:solidFill>
                  <a:srgbClr val="4168A7"/>
                </a:solidFill>
                <a:latin typeface="+mn-lt"/>
                <a:ea typeface="+mn-ea"/>
              </a:rPr>
              <a:t>プロセスの各業務単位（サービス）に合わせてソフトウェアを作ってあるので、後でプロセスが変わっても柔軟に対応できる</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サービス間でやりとりするデータの種類とフォーマットを</a:t>
            </a:r>
            <a:r>
              <a:rPr lang="en-US" altLang="ja-JP" sz="1200" dirty="0" smtClean="0">
                <a:solidFill>
                  <a:srgbClr val="4168A7"/>
                </a:solidFill>
                <a:latin typeface="+mn-lt"/>
                <a:ea typeface="+mn-ea"/>
              </a:rPr>
              <a:t>XML</a:t>
            </a:r>
            <a:r>
              <a:rPr lang="ja-JP" altLang="en-US" sz="1200" dirty="0" smtClean="0">
                <a:solidFill>
                  <a:srgbClr val="4168A7"/>
                </a:solidFill>
                <a:latin typeface="+mn-lt"/>
                <a:ea typeface="+mn-ea"/>
              </a:rPr>
              <a:t>等で決めて</a:t>
            </a:r>
            <a:r>
              <a:rPr lang="ja-JP" altLang="en-US" sz="1200" dirty="0">
                <a:solidFill>
                  <a:srgbClr val="4168A7"/>
                </a:solidFill>
                <a:latin typeface="+mn-lt"/>
                <a:ea typeface="+mn-ea"/>
              </a:rPr>
              <a:t>標準化</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さらに、各ソフトを</a:t>
            </a:r>
            <a:r>
              <a:rPr lang="en-US" altLang="ja-JP" sz="1200" dirty="0">
                <a:solidFill>
                  <a:srgbClr val="4168A7"/>
                </a:solidFill>
                <a:latin typeface="+mn-lt"/>
                <a:ea typeface="+mn-ea"/>
              </a:rPr>
              <a:t>Web</a:t>
            </a:r>
            <a:r>
              <a:rPr lang="ja-JP" altLang="en-US" sz="1200" dirty="0" smtClean="0">
                <a:solidFill>
                  <a:srgbClr val="4168A7"/>
                </a:solidFill>
                <a:latin typeface="+mn-lt"/>
                <a:ea typeface="+mn-ea"/>
              </a:rPr>
              <a:t>アプリ </a:t>
            </a:r>
            <a:r>
              <a:rPr lang="en-US" altLang="ja-JP" sz="1200" dirty="0" smtClean="0">
                <a:solidFill>
                  <a:srgbClr val="4168A7"/>
                </a:solidFill>
                <a:latin typeface="+mn-lt"/>
                <a:ea typeface="+mn-ea"/>
              </a:rPr>
              <a:t>(Web</a:t>
            </a:r>
            <a:r>
              <a:rPr lang="ja-JP" altLang="en-US" sz="1200" dirty="0" smtClean="0">
                <a:solidFill>
                  <a:srgbClr val="4168A7"/>
                </a:solidFill>
                <a:latin typeface="+mn-lt"/>
                <a:ea typeface="+mn-ea"/>
              </a:rPr>
              <a:t>サービス</a:t>
            </a:r>
            <a:r>
              <a:rPr lang="en-US" altLang="ja-JP" sz="1200" dirty="0" smtClean="0">
                <a:solidFill>
                  <a:srgbClr val="4168A7"/>
                </a:solidFill>
                <a:latin typeface="+mn-lt"/>
                <a:ea typeface="+mn-ea"/>
              </a:rPr>
              <a:t>)</a:t>
            </a:r>
            <a:r>
              <a:rPr lang="ja-JP" altLang="en-US" sz="1200" dirty="0" smtClean="0">
                <a:solidFill>
                  <a:srgbClr val="4168A7"/>
                </a:solidFill>
                <a:latin typeface="+mn-lt"/>
                <a:ea typeface="+mn-ea"/>
              </a:rPr>
              <a:t>に</a:t>
            </a:r>
            <a:r>
              <a:rPr lang="ja-JP" altLang="en-US" sz="1200" dirty="0">
                <a:solidFill>
                  <a:srgbClr val="4168A7"/>
                </a:solidFill>
                <a:latin typeface="+mn-lt"/>
                <a:ea typeface="+mn-ea"/>
              </a:rPr>
              <a:t>しておくと、将来のクラウド対応など、柔軟性が高まる</a:t>
            </a:r>
            <a:endParaRPr lang="en-US" altLang="ja-JP" sz="1200" dirty="0">
              <a:solidFill>
                <a:srgbClr val="4168A7"/>
              </a:solidFill>
              <a:latin typeface="+mn-lt"/>
              <a:ea typeface="+mn-ea"/>
            </a:endParaRPr>
          </a:p>
        </p:txBody>
      </p:sp>
      <p:grpSp>
        <p:nvGrpSpPr>
          <p:cNvPr id="4" name="グループ化 39"/>
          <p:cNvGrpSpPr>
            <a:grpSpLocks/>
          </p:cNvGrpSpPr>
          <p:nvPr/>
        </p:nvGrpSpPr>
        <p:grpSpPr bwMode="auto">
          <a:xfrm>
            <a:off x="857250" y="1071563"/>
            <a:ext cx="7858125" cy="1385012"/>
            <a:chOff x="857224" y="1071546"/>
            <a:chExt cx="7858151" cy="1385022"/>
          </a:xfrm>
        </p:grpSpPr>
        <p:sp>
          <p:nvSpPr>
            <p:cNvPr id="20" name="角丸四角形 4"/>
            <p:cNvSpPr>
              <a:spLocks noChangeArrowheads="1"/>
            </p:cNvSpPr>
            <p:nvPr/>
          </p:nvSpPr>
          <p:spPr bwMode="auto">
            <a:xfrm>
              <a:off x="857224" y="1071546"/>
              <a:ext cx="4429156" cy="1357322"/>
            </a:xfrm>
            <a:prstGeom prst="roundRect">
              <a:avLst>
                <a:gd name="adj" fmla="val 0"/>
              </a:avLst>
            </a:prstGeom>
            <a:solidFill>
              <a:schemeClr val="accent4">
                <a:lumMod val="20000"/>
                <a:lumOff val="80000"/>
              </a:schemeClr>
            </a:solidFill>
            <a:ln w="38100" algn="ctr">
              <a:noFill/>
              <a:round/>
              <a:headEnd/>
              <a:tailEnd/>
            </a:ln>
            <a:effectLst/>
          </p:spPr>
          <p:txBody>
            <a:bodyPr/>
            <a:lstStyle/>
            <a:p>
              <a:pPr>
                <a:spcBef>
                  <a:spcPct val="20000"/>
                </a:spcBef>
                <a:defRPr/>
              </a:pPr>
              <a:r>
                <a:rPr kumimoji="0" lang="ja-JP" altLang="en-US" sz="1400" dirty="0">
                  <a:solidFill>
                    <a:srgbClr val="4168A7"/>
                  </a:solidFill>
                  <a:latin typeface="+mn-lt"/>
                  <a:ea typeface="+mn-ea"/>
                </a:rPr>
                <a:t>従来型のシステム構築手法による販売管理システム</a:t>
              </a:r>
            </a:p>
          </p:txBody>
        </p:sp>
        <p:sp>
          <p:nvSpPr>
            <p:cNvPr id="21" name="角丸四角形 8"/>
            <p:cNvSpPr>
              <a:spLocks noChangeArrowheads="1"/>
            </p:cNvSpPr>
            <p:nvPr/>
          </p:nvSpPr>
          <p:spPr bwMode="auto">
            <a:xfrm>
              <a:off x="1071538" y="1500174"/>
              <a:ext cx="785818"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22" name="角丸四角形 8"/>
            <p:cNvSpPr>
              <a:spLocks noChangeArrowheads="1"/>
            </p:cNvSpPr>
            <p:nvPr/>
          </p:nvSpPr>
          <p:spPr bwMode="auto">
            <a:xfrm>
              <a:off x="2214546" y="1928802"/>
              <a:ext cx="1643074"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請求・入金</a:t>
              </a:r>
            </a:p>
          </p:txBody>
        </p:sp>
        <p:sp>
          <p:nvSpPr>
            <p:cNvPr id="24" name="角丸四角形 8"/>
            <p:cNvSpPr>
              <a:spLocks noChangeArrowheads="1"/>
            </p:cNvSpPr>
            <p:nvPr/>
          </p:nvSpPr>
          <p:spPr bwMode="auto">
            <a:xfrm>
              <a:off x="4286248" y="1500174"/>
              <a:ext cx="785818"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cxnSp>
          <p:nvCxnSpPr>
            <p:cNvPr id="10288" name="直線矢印コネクタ 24"/>
            <p:cNvCxnSpPr>
              <a:cxnSpLocks noChangeShapeType="1"/>
            </p:cNvCxnSpPr>
            <p:nvPr/>
          </p:nvCxnSpPr>
          <p:spPr bwMode="auto">
            <a:xfrm rot="16200000" flipH="1">
              <a:off x="1714500" y="1606550"/>
              <a:ext cx="249238" cy="750888"/>
            </a:xfrm>
            <a:prstGeom prst="straightConnector1">
              <a:avLst/>
            </a:prstGeom>
            <a:noFill/>
            <a:ln w="38100" algn="ctr">
              <a:solidFill>
                <a:srgbClr val="4168A7"/>
              </a:solidFill>
              <a:round/>
              <a:headEnd/>
              <a:tailEnd type="arrow" w="med" len="med"/>
            </a:ln>
          </p:spPr>
        </p:cxnSp>
        <p:sp>
          <p:nvSpPr>
            <p:cNvPr id="10290" name="テキスト ボックス 46"/>
            <p:cNvSpPr txBox="1">
              <a:spLocks noChangeArrowheads="1"/>
            </p:cNvSpPr>
            <p:nvPr/>
          </p:nvSpPr>
          <p:spPr bwMode="auto">
            <a:xfrm>
              <a:off x="5429250" y="1071563"/>
              <a:ext cx="3286125" cy="1385005"/>
            </a:xfrm>
            <a:prstGeom prst="rect">
              <a:avLst/>
            </a:prstGeom>
            <a:noFill/>
            <a:ln w="9525">
              <a:noFill/>
              <a:miter lim="800000"/>
              <a:headEnd/>
              <a:tailEnd/>
            </a:ln>
          </p:spPr>
          <p:txBody>
            <a:bodyPr>
              <a:spAutoFit/>
            </a:bodyPr>
            <a:lstStyle/>
            <a:p>
              <a:r>
                <a:rPr lang="ja-JP" altLang="en-US" sz="1200" dirty="0">
                  <a:solidFill>
                    <a:srgbClr val="4168A7"/>
                  </a:solidFill>
                  <a:latin typeface="+mn-lt"/>
                  <a:ea typeface="+mn-ea"/>
                </a:rPr>
                <a:t>ビジネスプロセスに合わせてシステムを構築していない場合、後で変更するのが大変</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他のシステムとの連携を考えていない場合（インターフェースの標準化が行われていない）、後から付け加えるのは大変な作業になる</a:t>
              </a:r>
              <a:endParaRPr lang="en-US" altLang="ja-JP" sz="1200" dirty="0">
                <a:solidFill>
                  <a:srgbClr val="4168A7"/>
                </a:solidFill>
                <a:latin typeface="+mn-lt"/>
                <a:ea typeface="+mn-ea"/>
              </a:endParaRPr>
            </a:p>
          </p:txBody>
        </p:sp>
        <p:cxnSp>
          <p:nvCxnSpPr>
            <p:cNvPr id="10291" name="直線矢印コネクタ 25"/>
            <p:cNvCxnSpPr>
              <a:cxnSpLocks noChangeShapeType="1"/>
            </p:cNvCxnSpPr>
            <p:nvPr/>
          </p:nvCxnSpPr>
          <p:spPr bwMode="auto">
            <a:xfrm flipV="1">
              <a:off x="3857625" y="1857375"/>
              <a:ext cx="822325" cy="249238"/>
            </a:xfrm>
            <a:prstGeom prst="straightConnector1">
              <a:avLst/>
            </a:prstGeom>
            <a:noFill/>
            <a:ln w="38100" algn="ctr">
              <a:solidFill>
                <a:srgbClr val="4168A7"/>
              </a:solidFill>
              <a:round/>
              <a:headEnd/>
              <a:tailEnd type="arrow" w="med" len="med"/>
            </a:ln>
          </p:spPr>
        </p:cxnSp>
      </p:grpSp>
      <p:sp>
        <p:nvSpPr>
          <p:cNvPr id="59" name="上矢印 58"/>
          <p:cNvSpPr/>
          <p:nvPr/>
        </p:nvSpPr>
        <p:spPr bwMode="auto">
          <a:xfrm>
            <a:off x="2000232" y="2500306"/>
            <a:ext cx="2071702" cy="428628"/>
          </a:xfrm>
          <a:prstGeom prst="upArrow">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上矢印 59"/>
          <p:cNvSpPr/>
          <p:nvPr/>
        </p:nvSpPr>
        <p:spPr bwMode="auto">
          <a:xfrm rot="10800000">
            <a:off x="2000232" y="4000504"/>
            <a:ext cx="2071702" cy="428628"/>
          </a:xfrm>
          <a:prstGeom prst="upArrow">
            <a:avLst/>
          </a:prstGeom>
          <a:solidFill>
            <a:schemeClr val="accent1"/>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416" name="テキスト ボックス 47"/>
          <p:cNvSpPr txBox="1">
            <a:spLocks noChangeArrowheads="1"/>
          </p:cNvSpPr>
          <p:nvPr/>
        </p:nvSpPr>
        <p:spPr bwMode="auto">
          <a:xfrm>
            <a:off x="2643176" y="2583651"/>
            <a:ext cx="785812" cy="261938"/>
          </a:xfrm>
          <a:prstGeom prst="rect">
            <a:avLst/>
          </a:prstGeom>
          <a:noFill/>
          <a:ln w="9525">
            <a:noFill/>
            <a:miter lim="800000"/>
            <a:headEnd/>
            <a:tailEnd/>
          </a:ln>
        </p:spPr>
        <p:txBody>
          <a:bodyPr>
            <a:spAutoFit/>
          </a:bodyPr>
          <a:lstStyle/>
          <a:p>
            <a:r>
              <a:rPr lang="ja-JP" altLang="en-US" sz="1100" dirty="0">
                <a:solidFill>
                  <a:schemeClr val="bg1"/>
                </a:solidFill>
                <a:effectLst>
                  <a:outerShdw blurRad="38100" dist="38100" dir="2700000" algn="tl">
                    <a:srgbClr val="000000">
                      <a:alpha val="43137"/>
                    </a:srgbClr>
                  </a:outerShdw>
                </a:effectLst>
                <a:latin typeface="+mn-lt"/>
                <a:ea typeface="+mn-ea"/>
              </a:rPr>
              <a:t>要求仕様</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14417" name="テキスト ボックス 47"/>
          <p:cNvSpPr txBox="1">
            <a:spLocks noChangeArrowheads="1"/>
          </p:cNvSpPr>
          <p:nvPr/>
        </p:nvSpPr>
        <p:spPr bwMode="auto">
          <a:xfrm>
            <a:off x="2035957" y="3951336"/>
            <a:ext cx="2000250" cy="430887"/>
          </a:xfrm>
          <a:prstGeom prst="rect">
            <a:avLst/>
          </a:prstGeom>
          <a:noFill/>
          <a:ln w="9525">
            <a:noFill/>
            <a:miter lim="800000"/>
            <a:headEnd/>
            <a:tailEnd/>
          </a:ln>
        </p:spPr>
        <p:txBody>
          <a:bodyPr>
            <a:spAutoFit/>
          </a:bodyPr>
          <a:lstStyle/>
          <a:p>
            <a:pPr algn="ctr"/>
            <a:r>
              <a:rPr lang="ja-JP" altLang="en-US" sz="1100" dirty="0" smtClean="0">
                <a:solidFill>
                  <a:schemeClr val="bg1"/>
                </a:solidFill>
                <a:effectLst>
                  <a:outerShdw blurRad="38100" dist="38100" dir="2700000" algn="tl">
                    <a:srgbClr val="000000">
                      <a:alpha val="43137"/>
                    </a:srgbClr>
                  </a:outerShdw>
                </a:effectLst>
                <a:latin typeface="+mn-lt"/>
                <a:ea typeface="+mn-ea"/>
              </a:rPr>
              <a:t>プロセス単位で</a:t>
            </a:r>
            <a:endParaRPr lang="en-US" altLang="ja-JP" sz="1100" dirty="0" smtClean="0">
              <a:solidFill>
                <a:schemeClr val="bg1"/>
              </a:solidFill>
              <a:effectLst>
                <a:outerShdw blurRad="38100" dist="38100" dir="2700000" algn="tl">
                  <a:srgbClr val="000000">
                    <a:alpha val="43137"/>
                  </a:srgbClr>
                </a:outerShdw>
              </a:effectLst>
              <a:latin typeface="+mn-lt"/>
              <a:ea typeface="+mn-ea"/>
            </a:endParaRPr>
          </a:p>
          <a:p>
            <a:pPr algn="ctr"/>
            <a:r>
              <a:rPr lang="ja-JP" altLang="en-US" sz="1100" dirty="0" smtClean="0">
                <a:solidFill>
                  <a:schemeClr val="bg1"/>
                </a:solidFill>
                <a:effectLst>
                  <a:outerShdw blurRad="38100" dist="38100" dir="2700000" algn="tl">
                    <a:srgbClr val="000000">
                      <a:alpha val="43137"/>
                    </a:srgbClr>
                  </a:outerShdw>
                </a:effectLst>
                <a:latin typeface="+mn-lt"/>
                <a:ea typeface="+mn-ea"/>
              </a:rPr>
              <a:t>サービス化</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43" name="環状矢印 42"/>
          <p:cNvSpPr/>
          <p:nvPr/>
        </p:nvSpPr>
        <p:spPr bwMode="auto">
          <a:xfrm rot="16200000" flipH="1">
            <a:off x="357158" y="5000636"/>
            <a:ext cx="857256" cy="857256"/>
          </a:xfrm>
          <a:prstGeom prst="circularArrow">
            <a:avLst>
              <a:gd name="adj1" fmla="val 12500"/>
              <a:gd name="adj2" fmla="val 1142319"/>
              <a:gd name="adj3" fmla="val 20457681"/>
              <a:gd name="adj4" fmla="val 10983815"/>
              <a:gd name="adj5" fmla="val 12500"/>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17" name="グループ化 16"/>
          <p:cNvGrpSpPr/>
          <p:nvPr/>
        </p:nvGrpSpPr>
        <p:grpSpPr>
          <a:xfrm>
            <a:off x="2843808" y="1678781"/>
            <a:ext cx="1424994" cy="250032"/>
            <a:chOff x="3214678" y="1678781"/>
            <a:chExt cx="928700" cy="250032"/>
          </a:xfrm>
        </p:grpSpPr>
        <p:cxnSp>
          <p:nvCxnSpPr>
            <p:cNvPr id="14" name="直線コネクタ 13"/>
            <p:cNvCxnSpPr/>
            <p:nvPr/>
          </p:nvCxnSpPr>
          <p:spPr bwMode="auto">
            <a:xfrm flipV="1">
              <a:off x="3214678" y="1678781"/>
              <a:ext cx="0" cy="250032"/>
            </a:xfrm>
            <a:prstGeom prst="line">
              <a:avLst/>
            </a:prstGeom>
            <a:solidFill>
              <a:schemeClr val="bg1"/>
            </a:solidFill>
            <a:ln w="38100" cap="rnd" cmpd="sng" algn="ctr">
              <a:solidFill>
                <a:srgbClr val="4168A7"/>
              </a:solidFill>
              <a:prstDash val="sysDash"/>
              <a:round/>
              <a:headEnd type="none" w="med" len="med"/>
              <a:tailEnd type="none" w="med" len="med"/>
            </a:ln>
            <a:effectLst/>
          </p:spPr>
        </p:cxnSp>
        <p:cxnSp>
          <p:nvCxnSpPr>
            <p:cNvPr id="16" name="直線矢印コネクタ 15"/>
            <p:cNvCxnSpPr/>
            <p:nvPr/>
          </p:nvCxnSpPr>
          <p:spPr bwMode="auto">
            <a:xfrm>
              <a:off x="3214697" y="1678781"/>
              <a:ext cx="928681" cy="0"/>
            </a:xfrm>
            <a:prstGeom prst="straightConnector1">
              <a:avLst/>
            </a:prstGeom>
            <a:solidFill>
              <a:schemeClr val="bg1"/>
            </a:solidFill>
            <a:ln w="38100" cap="rnd" cmpd="sng" algn="ctr">
              <a:solidFill>
                <a:srgbClr val="4168A7"/>
              </a:solidFill>
              <a:prstDash val="sysDash"/>
              <a:round/>
              <a:headEnd type="none" w="med" len="med"/>
              <a:tailEnd type="arrow"/>
            </a:ln>
            <a:effectLst/>
          </p:spPr>
        </p:cxnSp>
      </p:grpSp>
      <p:grpSp>
        <p:nvGrpSpPr>
          <p:cNvPr id="26" name="グループ化 25"/>
          <p:cNvGrpSpPr/>
          <p:nvPr/>
        </p:nvGrpSpPr>
        <p:grpSpPr>
          <a:xfrm>
            <a:off x="3553505" y="1529954"/>
            <a:ext cx="288032" cy="297653"/>
            <a:chOff x="6660232" y="2702719"/>
            <a:chExt cx="288032" cy="297653"/>
          </a:xfrm>
        </p:grpSpPr>
        <p:cxnSp>
          <p:nvCxnSpPr>
            <p:cNvPr id="19" name="直線コネクタ 18"/>
            <p:cNvCxnSpPr/>
            <p:nvPr/>
          </p:nvCxnSpPr>
          <p:spPr bwMode="auto">
            <a:xfrm>
              <a:off x="6660232" y="2702719"/>
              <a:ext cx="288032" cy="297653"/>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5" name="直線コネクタ 24"/>
            <p:cNvCxnSpPr/>
            <p:nvPr/>
          </p:nvCxnSpPr>
          <p:spPr bwMode="auto">
            <a:xfrm flipV="1">
              <a:off x="6660232" y="2702719"/>
              <a:ext cx="288032" cy="297653"/>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27" name="角丸四角形吹き出し 26"/>
          <p:cNvSpPr/>
          <p:nvPr/>
        </p:nvSpPr>
        <p:spPr bwMode="auto">
          <a:xfrm>
            <a:off x="5429262" y="2500306"/>
            <a:ext cx="3286114" cy="428628"/>
          </a:xfrm>
          <a:prstGeom prst="wedgeRoundRectCallout">
            <a:avLst>
              <a:gd name="adj1" fmla="val -54795"/>
              <a:gd name="adj2" fmla="val -67780"/>
              <a:gd name="adj3" fmla="val 16667"/>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dirty="0" smtClean="0">
                <a:ln>
                  <a:noFill/>
                </a:ln>
                <a:solidFill>
                  <a:schemeClr val="bg1"/>
                </a:solidFill>
                <a:effectLst/>
                <a:latin typeface="+mn-lt"/>
                <a:ea typeface="+mn-ea"/>
              </a:rPr>
              <a:t>伝票のフローに沿ったシステム</a:t>
            </a:r>
          </a:p>
        </p:txBody>
      </p:sp>
      <p:sp>
        <p:nvSpPr>
          <p:cNvPr id="61" name="角丸四角形吹き出し 60"/>
          <p:cNvSpPr/>
          <p:nvPr/>
        </p:nvSpPr>
        <p:spPr bwMode="auto">
          <a:xfrm>
            <a:off x="5429262" y="4000504"/>
            <a:ext cx="3286114" cy="428628"/>
          </a:xfrm>
          <a:prstGeom prst="wedgeRoundRectCallout">
            <a:avLst>
              <a:gd name="adj1" fmla="val -54692"/>
              <a:gd name="adj2" fmla="val 70062"/>
              <a:gd name="adj3" fmla="val 16667"/>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smtClean="0">
                <a:ln>
                  <a:noFill/>
                </a:ln>
                <a:solidFill>
                  <a:schemeClr val="bg1"/>
                </a:solidFill>
                <a:effectLst/>
                <a:latin typeface="+mn-lt"/>
                <a:ea typeface="+mn-ea"/>
              </a:rPr>
              <a:t>情報のフローに沿ったシステム</a:t>
            </a:r>
          </a:p>
        </p:txBody>
      </p:sp>
      <p:sp>
        <p:nvSpPr>
          <p:cNvPr id="5" name="正方形/長方形 4"/>
          <p:cNvSpPr/>
          <p:nvPr/>
        </p:nvSpPr>
        <p:spPr bwMode="auto">
          <a:xfrm>
            <a:off x="5429262" y="3000372"/>
            <a:ext cx="3286113" cy="92869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サービス＝業務上の一処理に相当する機能をモジュールとして実装 </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粒度は様々</a:t>
            </a:r>
            <a:r>
              <a:rPr kumimoji="0" lang="en-US" altLang="ja-JP" dirty="0" smtClean="0">
                <a:solidFill>
                  <a:schemeClr val="bg1"/>
                </a:solidFill>
                <a:latin typeface="+mn-lt"/>
                <a:ea typeface="+mn-ea"/>
              </a:rPr>
              <a:t>)</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96685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416"/>
                                        </p:tgtEl>
                                        <p:attrNameLst>
                                          <p:attrName>style.visibility</p:attrName>
                                        </p:attrNameLst>
                                      </p:cBhvr>
                                      <p:to>
                                        <p:strVal val="visible"/>
                                      </p:to>
                                    </p:set>
                                    <p:animEffect transition="in" filter="wipe(down)">
                                      <p:cBhvr>
                                        <p:cTn id="10" dur="500"/>
                                        <p:tgtEl>
                                          <p:spTgt spid="144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up)">
                                      <p:cBhvr>
                                        <p:cTn id="30" dur="500"/>
                                        <p:tgtEl>
                                          <p:spTgt spid="6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417"/>
                                        </p:tgtEl>
                                        <p:attrNameLst>
                                          <p:attrName>style.visibility</p:attrName>
                                        </p:attrNameLst>
                                      </p:cBhvr>
                                      <p:to>
                                        <p:strVal val="visible"/>
                                      </p:to>
                                    </p:set>
                                    <p:animEffect transition="in" filter="wipe(up)">
                                      <p:cBhvr>
                                        <p:cTn id="33" dur="500"/>
                                        <p:tgtEl>
                                          <p:spTgt spid="144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4408"/>
                                        </p:tgtEl>
                                        <p:attrNameLst>
                                          <p:attrName>style.visibility</p:attrName>
                                        </p:attrNameLst>
                                      </p:cBhvr>
                                      <p:to>
                                        <p:strVal val="visible"/>
                                      </p:to>
                                    </p:set>
                                    <p:anim calcmode="lin" valueType="num">
                                      <p:cBhvr additive="base">
                                        <p:cTn id="54" dur="500" fill="hold"/>
                                        <p:tgtEl>
                                          <p:spTgt spid="14408"/>
                                        </p:tgtEl>
                                        <p:attrNameLst>
                                          <p:attrName>ppt_x</p:attrName>
                                        </p:attrNameLst>
                                      </p:cBhvr>
                                      <p:tavLst>
                                        <p:tav tm="0">
                                          <p:val>
                                            <p:strVal val="1+#ppt_w/2"/>
                                          </p:val>
                                        </p:tav>
                                        <p:tav tm="100000">
                                          <p:val>
                                            <p:strVal val="#ppt_x"/>
                                          </p:val>
                                        </p:tav>
                                      </p:tavLst>
                                    </p:anim>
                                    <p:anim calcmode="lin" valueType="num">
                                      <p:cBhvr additive="base">
                                        <p:cTn id="55" dur="500" fill="hold"/>
                                        <p:tgtEl>
                                          <p:spTgt spid="1440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8" grpId="0"/>
      <p:bldP spid="14416" grpId="0"/>
      <p:bldP spid="14417" grpId="0"/>
      <p:bldP spid="27" grpId="0" animBg="1"/>
      <p:bldP spid="61"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SOA</a:t>
            </a:r>
            <a:r>
              <a:rPr kumimoji="1" lang="ja-JP" altLang="en-US" smtClean="0"/>
              <a:t>の実装としての</a:t>
            </a:r>
            <a:r>
              <a:rPr kumimoji="1" lang="en-US" altLang="ja-JP" smtClean="0"/>
              <a:t>ESB</a:t>
            </a:r>
            <a:endParaRPr kumimoji="1" lang="ja-JP" altLang="en-US"/>
          </a:p>
        </p:txBody>
      </p:sp>
      <p:sp>
        <p:nvSpPr>
          <p:cNvPr id="4" name="角丸四角形 4"/>
          <p:cNvSpPr>
            <a:spLocks noChangeArrowheads="1"/>
          </p:cNvSpPr>
          <p:nvPr/>
        </p:nvSpPr>
        <p:spPr bwMode="auto">
          <a:xfrm>
            <a:off x="1214424" y="1518221"/>
            <a:ext cx="4429125" cy="928687"/>
          </a:xfrm>
          <a:prstGeom prst="roundRect">
            <a:avLst>
              <a:gd name="adj" fmla="val 0"/>
            </a:avLst>
          </a:prstGeom>
          <a:solidFill>
            <a:schemeClr val="accent1"/>
          </a:solidFill>
          <a:ln w="38100" algn="ctr">
            <a:noFill/>
            <a:round/>
            <a:headEnd/>
            <a:tailEnd/>
          </a:ln>
          <a:effectLst/>
        </p:spPr>
        <p:txBody>
          <a:bodyPr/>
          <a:lstStyle/>
          <a:p>
            <a:pPr>
              <a:spcBef>
                <a:spcPct val="20000"/>
              </a:spcBef>
              <a:defRPr/>
            </a:pPr>
            <a:r>
              <a:rPr kumimoji="0" lang="en-US" altLang="ja-JP" sz="1200" dirty="0">
                <a:solidFill>
                  <a:schemeClr val="bg1"/>
                </a:solidFill>
                <a:latin typeface="+mn-lt"/>
                <a:ea typeface="+mn-ea"/>
              </a:rPr>
              <a:t>SOA</a:t>
            </a:r>
            <a:r>
              <a:rPr kumimoji="0" lang="ja-JP" altLang="en-US" sz="1200" dirty="0">
                <a:solidFill>
                  <a:schemeClr val="bg1"/>
                </a:solidFill>
                <a:latin typeface="+mn-lt"/>
                <a:ea typeface="+mn-ea"/>
              </a:rPr>
              <a:t>をベースにした販売管理プロセス</a:t>
            </a:r>
          </a:p>
        </p:txBody>
      </p:sp>
      <p:sp>
        <p:nvSpPr>
          <p:cNvPr id="5" name="角丸四角形 8"/>
          <p:cNvSpPr>
            <a:spLocks noChangeArrowheads="1"/>
          </p:cNvSpPr>
          <p:nvPr/>
        </p:nvSpPr>
        <p:spPr bwMode="auto">
          <a:xfrm>
            <a:off x="1428743" y="1946848"/>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6" name="角丸四角形 8"/>
          <p:cNvSpPr>
            <a:spLocks noChangeArrowheads="1"/>
          </p:cNvSpPr>
          <p:nvPr/>
        </p:nvSpPr>
        <p:spPr bwMode="auto">
          <a:xfrm>
            <a:off x="2500306" y="1946848"/>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7" name="角丸四角形 6"/>
          <p:cNvSpPr>
            <a:spLocks noChangeArrowheads="1"/>
          </p:cNvSpPr>
          <p:nvPr/>
        </p:nvSpPr>
        <p:spPr bwMode="auto">
          <a:xfrm>
            <a:off x="3571868" y="1946848"/>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8" name="角丸四角形 8"/>
          <p:cNvSpPr>
            <a:spLocks noChangeArrowheads="1"/>
          </p:cNvSpPr>
          <p:nvPr/>
        </p:nvSpPr>
        <p:spPr bwMode="auto">
          <a:xfrm>
            <a:off x="4643431" y="1946848"/>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9" name="直線矢印コネクタ 31"/>
          <p:cNvCxnSpPr>
            <a:cxnSpLocks noChangeShapeType="1"/>
          </p:cNvCxnSpPr>
          <p:nvPr/>
        </p:nvCxnSpPr>
        <p:spPr bwMode="auto">
          <a:xfrm>
            <a:off x="2214568" y="2126221"/>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10" name="直線矢印コネクタ 32"/>
          <p:cNvCxnSpPr>
            <a:cxnSpLocks noChangeShapeType="1"/>
          </p:cNvCxnSpPr>
          <p:nvPr/>
        </p:nvCxnSpPr>
        <p:spPr bwMode="auto">
          <a:xfrm>
            <a:off x="3286123" y="2126221"/>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11" name="直線矢印コネクタ 33"/>
          <p:cNvCxnSpPr>
            <a:cxnSpLocks noChangeShapeType="1"/>
          </p:cNvCxnSpPr>
          <p:nvPr/>
        </p:nvCxnSpPr>
        <p:spPr bwMode="auto">
          <a:xfrm>
            <a:off x="4357678" y="2126221"/>
            <a:ext cx="285748" cy="1588"/>
          </a:xfrm>
          <a:prstGeom prst="straightConnector1">
            <a:avLst/>
          </a:prstGeom>
          <a:noFill/>
          <a:ln w="38100" algn="ctr">
            <a:solidFill>
              <a:schemeClr val="accent6">
                <a:lumMod val="40000"/>
                <a:lumOff val="60000"/>
              </a:schemeClr>
            </a:solidFill>
            <a:round/>
            <a:headEnd/>
            <a:tailEnd type="arrow" w="med" len="med"/>
          </a:ln>
          <a:effectLst/>
        </p:spPr>
      </p:cxnSp>
      <p:sp>
        <p:nvSpPr>
          <p:cNvPr id="13" name="角丸四角形 4"/>
          <p:cNvSpPr>
            <a:spLocks noChangeArrowheads="1"/>
          </p:cNvSpPr>
          <p:nvPr/>
        </p:nvSpPr>
        <p:spPr bwMode="auto">
          <a:xfrm>
            <a:off x="1214424" y="2518346"/>
            <a:ext cx="4429125" cy="928687"/>
          </a:xfrm>
          <a:prstGeom prst="roundRect">
            <a:avLst>
              <a:gd name="adj" fmla="val 0"/>
            </a:avLst>
          </a:prstGeom>
          <a:solidFill>
            <a:schemeClr val="accent1"/>
          </a:solidFill>
          <a:ln w="38100" algn="ctr">
            <a:noFill/>
            <a:round/>
            <a:headEnd/>
            <a:tailEnd/>
          </a:ln>
          <a:effectLst/>
        </p:spPr>
        <p:txBody>
          <a:bodyPr/>
          <a:lstStyle/>
          <a:p>
            <a:pPr>
              <a:spcBef>
                <a:spcPct val="20000"/>
              </a:spcBef>
              <a:defRPr/>
            </a:pPr>
            <a:r>
              <a:rPr kumimoji="0" lang="ja-JP" altLang="en-US" sz="1200" dirty="0">
                <a:solidFill>
                  <a:schemeClr val="bg1"/>
                </a:solidFill>
                <a:latin typeface="+mn-lt"/>
                <a:ea typeface="+mn-ea"/>
              </a:rPr>
              <a:t>ビジネスプロセスの変更にも柔軟に対応可能</a:t>
            </a:r>
          </a:p>
        </p:txBody>
      </p:sp>
      <p:sp>
        <p:nvSpPr>
          <p:cNvPr id="14" name="角丸四角形 8"/>
          <p:cNvSpPr>
            <a:spLocks noChangeArrowheads="1"/>
          </p:cNvSpPr>
          <p:nvPr/>
        </p:nvSpPr>
        <p:spPr bwMode="auto">
          <a:xfrm>
            <a:off x="1428743" y="2946973"/>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15" name="角丸四角形 8"/>
          <p:cNvSpPr>
            <a:spLocks noChangeArrowheads="1"/>
          </p:cNvSpPr>
          <p:nvPr/>
        </p:nvSpPr>
        <p:spPr bwMode="auto">
          <a:xfrm>
            <a:off x="3571871" y="2948540"/>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sp>
        <p:nvSpPr>
          <p:cNvPr id="16" name="角丸四角形 15"/>
          <p:cNvSpPr>
            <a:spLocks noChangeArrowheads="1"/>
          </p:cNvSpPr>
          <p:nvPr/>
        </p:nvSpPr>
        <p:spPr bwMode="auto">
          <a:xfrm>
            <a:off x="2500316" y="2955703"/>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17" name="角丸四角形 8"/>
          <p:cNvSpPr>
            <a:spLocks noChangeArrowheads="1"/>
          </p:cNvSpPr>
          <p:nvPr/>
        </p:nvSpPr>
        <p:spPr bwMode="auto">
          <a:xfrm>
            <a:off x="4643431" y="2946973"/>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cxnSp>
        <p:nvCxnSpPr>
          <p:cNvPr id="18" name="直線矢印コネクタ 38"/>
          <p:cNvCxnSpPr>
            <a:cxnSpLocks noChangeShapeType="1"/>
          </p:cNvCxnSpPr>
          <p:nvPr/>
        </p:nvCxnSpPr>
        <p:spPr bwMode="auto">
          <a:xfrm>
            <a:off x="2214568" y="3126339"/>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19" name="直線矢印コネクタ 39"/>
          <p:cNvCxnSpPr>
            <a:cxnSpLocks noChangeShapeType="1"/>
          </p:cNvCxnSpPr>
          <p:nvPr/>
        </p:nvCxnSpPr>
        <p:spPr bwMode="auto">
          <a:xfrm>
            <a:off x="3286123" y="3126339"/>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20" name="直線矢印コネクタ 40"/>
          <p:cNvCxnSpPr>
            <a:cxnSpLocks noChangeShapeType="1"/>
          </p:cNvCxnSpPr>
          <p:nvPr/>
        </p:nvCxnSpPr>
        <p:spPr bwMode="auto">
          <a:xfrm>
            <a:off x="4357678" y="3126339"/>
            <a:ext cx="285748" cy="1588"/>
          </a:xfrm>
          <a:prstGeom prst="straightConnector1">
            <a:avLst/>
          </a:prstGeom>
          <a:noFill/>
          <a:ln w="38100" algn="ctr">
            <a:solidFill>
              <a:schemeClr val="accent6">
                <a:lumMod val="40000"/>
                <a:lumOff val="60000"/>
              </a:schemeClr>
            </a:solidFill>
            <a:round/>
            <a:headEnd/>
            <a:tailEnd type="arrow" w="med" len="med"/>
          </a:ln>
          <a:effectLst/>
        </p:spPr>
      </p:cxnSp>
      <p:sp>
        <p:nvSpPr>
          <p:cNvPr id="21" name="環状矢印 20"/>
          <p:cNvSpPr/>
          <p:nvPr/>
        </p:nvSpPr>
        <p:spPr bwMode="auto">
          <a:xfrm rot="16200000" flipH="1">
            <a:off x="714332" y="2018294"/>
            <a:ext cx="857256" cy="857256"/>
          </a:xfrm>
          <a:prstGeom prst="circularArrow">
            <a:avLst>
              <a:gd name="adj1" fmla="val 12500"/>
              <a:gd name="adj2" fmla="val 1142319"/>
              <a:gd name="adj3" fmla="val 20457681"/>
              <a:gd name="adj4" fmla="val 10983815"/>
              <a:gd name="adj5" fmla="val 12500"/>
            </a:avLst>
          </a:prstGeom>
          <a:solidFill>
            <a:srgbClr val="FF993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3" name="グループ化 2"/>
          <p:cNvGrpSpPr/>
          <p:nvPr/>
        </p:nvGrpSpPr>
        <p:grpSpPr>
          <a:xfrm>
            <a:off x="1214424" y="4307786"/>
            <a:ext cx="4429125" cy="1782656"/>
            <a:chOff x="1214424" y="4307786"/>
            <a:chExt cx="4429125" cy="1782656"/>
          </a:xfrm>
        </p:grpSpPr>
        <p:cxnSp>
          <p:nvCxnSpPr>
            <p:cNvPr id="37" name="直線矢印コネクタ 38"/>
            <p:cNvCxnSpPr>
              <a:cxnSpLocks noChangeShapeType="1"/>
            </p:cNvCxnSpPr>
            <p:nvPr/>
          </p:nvCxnSpPr>
          <p:spPr bwMode="auto">
            <a:xfrm flipH="1">
              <a:off x="2357439" y="5302422"/>
              <a:ext cx="3" cy="533310"/>
            </a:xfrm>
            <a:prstGeom prst="straightConnector1">
              <a:avLst/>
            </a:prstGeom>
            <a:noFill/>
            <a:ln w="38100" algn="ctr">
              <a:solidFill>
                <a:schemeClr val="accent1"/>
              </a:solidFill>
              <a:round/>
              <a:headEnd/>
              <a:tailEnd type="none" w="med" len="med"/>
            </a:ln>
            <a:effectLst/>
          </p:spPr>
        </p:cxnSp>
        <p:cxnSp>
          <p:nvCxnSpPr>
            <p:cNvPr id="38" name="直線矢印コネクタ 38"/>
            <p:cNvCxnSpPr>
              <a:cxnSpLocks noChangeShapeType="1"/>
            </p:cNvCxnSpPr>
            <p:nvPr/>
          </p:nvCxnSpPr>
          <p:spPr bwMode="auto">
            <a:xfrm flipH="1">
              <a:off x="4500971" y="5277523"/>
              <a:ext cx="3" cy="533310"/>
            </a:xfrm>
            <a:prstGeom prst="straightConnector1">
              <a:avLst/>
            </a:prstGeom>
            <a:noFill/>
            <a:ln w="38100" algn="ctr">
              <a:solidFill>
                <a:schemeClr val="accent1"/>
              </a:solidFill>
              <a:round/>
              <a:headEnd/>
              <a:tailEnd type="none" w="med" len="med"/>
            </a:ln>
            <a:effectLst/>
          </p:spPr>
        </p:cxnSp>
        <p:cxnSp>
          <p:nvCxnSpPr>
            <p:cNvPr id="30" name="直線矢印コネクタ 38"/>
            <p:cNvCxnSpPr>
              <a:cxnSpLocks noChangeShapeType="1"/>
            </p:cNvCxnSpPr>
            <p:nvPr/>
          </p:nvCxnSpPr>
          <p:spPr bwMode="auto">
            <a:xfrm flipH="1">
              <a:off x="1821636" y="4527423"/>
              <a:ext cx="3" cy="533310"/>
            </a:xfrm>
            <a:prstGeom prst="straightConnector1">
              <a:avLst/>
            </a:prstGeom>
            <a:noFill/>
            <a:ln w="38100" algn="ctr">
              <a:solidFill>
                <a:schemeClr val="accent1"/>
              </a:solidFill>
              <a:round/>
              <a:headEnd/>
              <a:tailEnd type="none" w="med" len="med"/>
            </a:ln>
            <a:effectLst/>
          </p:spPr>
        </p:cxnSp>
        <p:cxnSp>
          <p:nvCxnSpPr>
            <p:cNvPr id="32" name="直線矢印コネクタ 38"/>
            <p:cNvCxnSpPr>
              <a:cxnSpLocks noChangeShapeType="1"/>
            </p:cNvCxnSpPr>
            <p:nvPr/>
          </p:nvCxnSpPr>
          <p:spPr bwMode="auto">
            <a:xfrm flipH="1">
              <a:off x="2893196" y="4559877"/>
              <a:ext cx="3" cy="533310"/>
            </a:xfrm>
            <a:prstGeom prst="straightConnector1">
              <a:avLst/>
            </a:prstGeom>
            <a:noFill/>
            <a:ln w="38100" algn="ctr">
              <a:solidFill>
                <a:schemeClr val="accent1"/>
              </a:solidFill>
              <a:round/>
              <a:headEnd/>
              <a:tailEnd type="none" w="med" len="med"/>
            </a:ln>
            <a:effectLst/>
          </p:spPr>
        </p:cxnSp>
        <p:cxnSp>
          <p:nvCxnSpPr>
            <p:cNvPr id="33" name="直線矢印コネクタ 38"/>
            <p:cNvCxnSpPr>
              <a:cxnSpLocks noChangeShapeType="1"/>
            </p:cNvCxnSpPr>
            <p:nvPr/>
          </p:nvCxnSpPr>
          <p:spPr bwMode="auto">
            <a:xfrm flipH="1">
              <a:off x="3964758" y="4557891"/>
              <a:ext cx="3" cy="533310"/>
            </a:xfrm>
            <a:prstGeom prst="straightConnector1">
              <a:avLst/>
            </a:prstGeom>
            <a:noFill/>
            <a:ln w="38100" algn="ctr">
              <a:solidFill>
                <a:schemeClr val="accent1"/>
              </a:solidFill>
              <a:round/>
              <a:headEnd/>
              <a:tailEnd type="none" w="med" len="med"/>
            </a:ln>
            <a:effectLst/>
          </p:spPr>
        </p:cxnSp>
        <p:cxnSp>
          <p:nvCxnSpPr>
            <p:cNvPr id="34" name="直線矢印コネクタ 38"/>
            <p:cNvCxnSpPr>
              <a:cxnSpLocks noChangeShapeType="1"/>
            </p:cNvCxnSpPr>
            <p:nvPr/>
          </p:nvCxnSpPr>
          <p:spPr bwMode="auto">
            <a:xfrm flipH="1">
              <a:off x="5036321" y="4527423"/>
              <a:ext cx="3" cy="533310"/>
            </a:xfrm>
            <a:prstGeom prst="straightConnector1">
              <a:avLst/>
            </a:prstGeom>
            <a:noFill/>
            <a:ln w="38100" algn="ctr">
              <a:solidFill>
                <a:schemeClr val="accent1"/>
              </a:solidFill>
              <a:round/>
              <a:headEnd/>
              <a:tailEnd type="none" w="med" len="med"/>
            </a:ln>
            <a:effectLst/>
          </p:spPr>
        </p:cxnSp>
        <p:sp>
          <p:nvSpPr>
            <p:cNvPr id="22" name="角丸四角形 8"/>
            <p:cNvSpPr>
              <a:spLocks noChangeArrowheads="1"/>
            </p:cNvSpPr>
            <p:nvPr/>
          </p:nvSpPr>
          <p:spPr bwMode="auto">
            <a:xfrm>
              <a:off x="1428730" y="4307786"/>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23" name="角丸四角形 8"/>
            <p:cNvSpPr>
              <a:spLocks noChangeArrowheads="1"/>
            </p:cNvSpPr>
            <p:nvPr/>
          </p:nvSpPr>
          <p:spPr bwMode="auto">
            <a:xfrm>
              <a:off x="2500293" y="4307786"/>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24" name="角丸四角形 23"/>
            <p:cNvSpPr>
              <a:spLocks noChangeArrowheads="1"/>
            </p:cNvSpPr>
            <p:nvPr/>
          </p:nvSpPr>
          <p:spPr bwMode="auto">
            <a:xfrm>
              <a:off x="3571855" y="4307786"/>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25" name="角丸四角形 8"/>
            <p:cNvSpPr>
              <a:spLocks noChangeArrowheads="1"/>
            </p:cNvSpPr>
            <p:nvPr/>
          </p:nvSpPr>
          <p:spPr bwMode="auto">
            <a:xfrm>
              <a:off x="4643418" y="4307786"/>
              <a:ext cx="785813" cy="357186"/>
            </a:xfrm>
            <a:prstGeom prst="roundRect">
              <a:avLst>
                <a:gd name="adj" fmla="val 13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sp>
          <p:nvSpPr>
            <p:cNvPr id="29" name="角丸四角形 4"/>
            <p:cNvSpPr>
              <a:spLocks noChangeArrowheads="1"/>
            </p:cNvSpPr>
            <p:nvPr/>
          </p:nvSpPr>
          <p:spPr bwMode="auto">
            <a:xfrm>
              <a:off x="1214424" y="4955858"/>
              <a:ext cx="4429125" cy="464343"/>
            </a:xfrm>
            <a:prstGeom prst="roundRect">
              <a:avLst>
                <a:gd name="adj" fmla="val 0"/>
              </a:avLst>
            </a:prstGeom>
            <a:solidFill>
              <a:schemeClr val="accent1"/>
            </a:solidFill>
            <a:ln w="38100" algn="ctr">
              <a:noFill/>
              <a:round/>
              <a:headEnd/>
              <a:tailEnd/>
            </a:ln>
            <a:effectLst/>
          </p:spPr>
          <p:txBody>
            <a:bodyPr anchor="ctr" anchorCtr="0"/>
            <a:lstStyle/>
            <a:p>
              <a:pPr algn="ctr">
                <a:spcBef>
                  <a:spcPct val="20000"/>
                </a:spcBef>
                <a:defRPr/>
              </a:pPr>
              <a:r>
                <a:rPr kumimoji="0" lang="en-US" altLang="ja-JP" sz="2400" smtClean="0">
                  <a:solidFill>
                    <a:schemeClr val="bg1"/>
                  </a:solidFill>
                  <a:latin typeface="+mn-lt"/>
                  <a:ea typeface="+mn-ea"/>
                </a:rPr>
                <a:t>ESB</a:t>
              </a:r>
              <a:endParaRPr kumimoji="0" lang="ja-JP" altLang="en-US" sz="2400" dirty="0">
                <a:solidFill>
                  <a:schemeClr val="bg1"/>
                </a:solidFill>
                <a:latin typeface="+mn-lt"/>
                <a:ea typeface="+mn-ea"/>
              </a:endParaRPr>
            </a:p>
          </p:txBody>
        </p:sp>
        <p:sp>
          <p:nvSpPr>
            <p:cNvPr id="35" name="角丸四角形 8"/>
            <p:cNvSpPr>
              <a:spLocks noChangeArrowheads="1"/>
            </p:cNvSpPr>
            <p:nvPr/>
          </p:nvSpPr>
          <p:spPr bwMode="auto">
            <a:xfrm>
              <a:off x="1428743" y="5733256"/>
              <a:ext cx="1858207"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smtClean="0">
                  <a:solidFill>
                    <a:schemeClr val="bg1"/>
                  </a:solidFill>
                  <a:latin typeface="+mn-lt"/>
                  <a:ea typeface="+mn-ea"/>
                </a:rPr>
                <a:t>その他のサービス</a:t>
              </a:r>
              <a:endParaRPr kumimoji="0" lang="ja-JP" altLang="en-US" sz="1100" dirty="0">
                <a:solidFill>
                  <a:schemeClr val="bg1"/>
                </a:solidFill>
                <a:latin typeface="+mn-lt"/>
                <a:ea typeface="+mn-ea"/>
              </a:endParaRPr>
            </a:p>
          </p:txBody>
        </p:sp>
        <p:sp>
          <p:nvSpPr>
            <p:cNvPr id="36" name="角丸四角形 35"/>
            <p:cNvSpPr>
              <a:spLocks noChangeArrowheads="1"/>
            </p:cNvSpPr>
            <p:nvPr/>
          </p:nvSpPr>
          <p:spPr bwMode="auto">
            <a:xfrm>
              <a:off x="3572699" y="5733256"/>
              <a:ext cx="1856545"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smtClean="0">
                  <a:solidFill>
                    <a:schemeClr val="bg1"/>
                  </a:solidFill>
                  <a:latin typeface="+mn-lt"/>
                  <a:ea typeface="+mn-ea"/>
                </a:rPr>
                <a:t>レガシーシステムなど</a:t>
              </a:r>
              <a:endParaRPr kumimoji="0" lang="ja-JP" altLang="en-US" sz="1100" dirty="0">
                <a:solidFill>
                  <a:schemeClr val="bg1"/>
                </a:solidFill>
                <a:latin typeface="+mn-lt"/>
                <a:ea typeface="+mn-ea"/>
              </a:endParaRPr>
            </a:p>
          </p:txBody>
        </p:sp>
      </p:grpSp>
      <p:sp>
        <p:nvSpPr>
          <p:cNvPr id="41" name="角丸四角形 40"/>
          <p:cNvSpPr/>
          <p:nvPr/>
        </p:nvSpPr>
        <p:spPr bwMode="auto">
          <a:xfrm>
            <a:off x="6372200" y="1844824"/>
            <a:ext cx="2160240" cy="128074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a:solidFill>
                  <a:srgbClr val="FFFFFF"/>
                </a:solidFill>
                <a:latin typeface="+mn-lt"/>
                <a:ea typeface="+mn-ea"/>
              </a:rPr>
              <a:t>小規模なシステムなら</a:t>
            </a:r>
            <a:r>
              <a:rPr lang="en-US" altLang="ja-JP">
                <a:solidFill>
                  <a:srgbClr val="FFFFFF"/>
                </a:solidFill>
                <a:latin typeface="+mn-lt"/>
                <a:ea typeface="+mn-ea"/>
              </a:rPr>
              <a:t>Web</a:t>
            </a:r>
            <a:r>
              <a:rPr lang="ja-JP" altLang="en-US">
                <a:solidFill>
                  <a:srgbClr val="FFFFFF"/>
                </a:solidFill>
                <a:latin typeface="+mn-lt"/>
                <a:ea typeface="+mn-ea"/>
              </a:rPr>
              <a:t>サービスベースでも可</a:t>
            </a:r>
          </a:p>
        </p:txBody>
      </p:sp>
      <p:sp>
        <p:nvSpPr>
          <p:cNvPr id="42" name="角丸四角形 41"/>
          <p:cNvSpPr/>
          <p:nvPr/>
        </p:nvSpPr>
        <p:spPr bwMode="auto">
          <a:xfrm>
            <a:off x="6372200" y="4547658"/>
            <a:ext cx="2160240" cy="128074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a:solidFill>
                  <a:srgbClr val="FFFFFF"/>
                </a:solidFill>
                <a:latin typeface="+mn-lt"/>
                <a:ea typeface="+mn-ea"/>
              </a:rPr>
              <a:t>大</a:t>
            </a:r>
            <a:r>
              <a:rPr lang="ja-JP" altLang="en-US" smtClean="0">
                <a:solidFill>
                  <a:srgbClr val="FFFFFF"/>
                </a:solidFill>
                <a:latin typeface="+mn-lt"/>
                <a:ea typeface="+mn-ea"/>
              </a:rPr>
              <a:t>規模</a:t>
            </a:r>
            <a:r>
              <a:rPr lang="ja-JP" altLang="en-US">
                <a:solidFill>
                  <a:srgbClr val="FFFFFF"/>
                </a:solidFill>
                <a:latin typeface="+mn-lt"/>
                <a:ea typeface="+mn-ea"/>
              </a:rPr>
              <a:t>な</a:t>
            </a:r>
            <a:r>
              <a:rPr lang="ja-JP" altLang="en-US" smtClean="0">
                <a:solidFill>
                  <a:srgbClr val="FFFFFF"/>
                </a:solidFill>
                <a:latin typeface="+mn-lt"/>
                <a:ea typeface="+mn-ea"/>
              </a:rPr>
              <a:t>システムでは</a:t>
            </a:r>
            <a:r>
              <a:rPr lang="en-US" altLang="ja-JP" smtClean="0">
                <a:solidFill>
                  <a:srgbClr val="FFFFFF"/>
                </a:solidFill>
                <a:latin typeface="+mn-lt"/>
                <a:ea typeface="+mn-ea"/>
              </a:rPr>
              <a:t>ESB</a:t>
            </a:r>
            <a:r>
              <a:rPr lang="ja-JP" altLang="en-US" smtClean="0">
                <a:solidFill>
                  <a:srgbClr val="FFFFFF"/>
                </a:solidFill>
                <a:latin typeface="+mn-lt"/>
                <a:ea typeface="+mn-ea"/>
              </a:rPr>
              <a:t>が有効</a:t>
            </a:r>
            <a:endParaRPr lang="ja-JP" altLang="en-US">
              <a:solidFill>
                <a:srgbClr val="FFFFFF"/>
              </a:solidFill>
              <a:latin typeface="+mn-lt"/>
              <a:ea typeface="+mn-ea"/>
            </a:endParaRPr>
          </a:p>
        </p:txBody>
      </p:sp>
    </p:spTree>
    <p:extLst>
      <p:ext uri="{BB962C8B-B14F-4D97-AF65-F5344CB8AC3E}">
        <p14:creationId xmlns:p14="http://schemas.microsoft.com/office/powerpoint/2010/main" val="314010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EAI</a:t>
            </a:r>
            <a:r>
              <a:rPr lang="ja-JP" altLang="en-US" smtClean="0"/>
              <a:t>と</a:t>
            </a:r>
            <a:r>
              <a:rPr lang="en-US" altLang="ja-JP" smtClean="0"/>
              <a:t>ESB</a:t>
            </a:r>
            <a:endParaRPr lang="ja-JP" altLang="en-US"/>
          </a:p>
        </p:txBody>
      </p:sp>
      <p:grpSp>
        <p:nvGrpSpPr>
          <p:cNvPr id="27" name="グループ化 26"/>
          <p:cNvGrpSpPr/>
          <p:nvPr/>
        </p:nvGrpSpPr>
        <p:grpSpPr>
          <a:xfrm>
            <a:off x="3160167" y="2689270"/>
            <a:ext cx="2541297" cy="1127833"/>
            <a:chOff x="3160167" y="2689270"/>
            <a:chExt cx="2541297" cy="1127833"/>
          </a:xfrm>
        </p:grpSpPr>
        <p:cxnSp>
          <p:nvCxnSpPr>
            <p:cNvPr id="44" name="直線コネクタ 43"/>
            <p:cNvCxnSpPr/>
            <p:nvPr/>
          </p:nvCxnSpPr>
          <p:spPr bwMode="auto">
            <a:xfrm>
              <a:off x="3160167" y="2689270"/>
              <a:ext cx="771211" cy="272979"/>
            </a:xfrm>
            <a:prstGeom prst="line">
              <a:avLst/>
            </a:prstGeom>
            <a:solidFill>
              <a:schemeClr val="bg1"/>
            </a:solidFill>
            <a:ln w="38100" cap="flat" cmpd="sng" algn="ctr">
              <a:solidFill>
                <a:srgbClr val="FF9933"/>
              </a:solidFill>
              <a:prstDash val="solid"/>
              <a:round/>
              <a:headEnd type="none" w="med" len="med"/>
              <a:tailEnd type="none" w="med" len="med"/>
            </a:ln>
            <a:effectLst/>
          </p:spPr>
        </p:cxnSp>
        <p:cxnSp>
          <p:nvCxnSpPr>
            <p:cNvPr id="16" name="直線コネクタ 15"/>
            <p:cNvCxnSpPr/>
            <p:nvPr/>
          </p:nvCxnSpPr>
          <p:spPr bwMode="auto">
            <a:xfrm>
              <a:off x="4930253" y="3544124"/>
              <a:ext cx="771211" cy="272979"/>
            </a:xfrm>
            <a:prstGeom prst="line">
              <a:avLst/>
            </a:prstGeom>
            <a:solidFill>
              <a:schemeClr val="bg1"/>
            </a:solidFill>
            <a:ln w="38100" cap="flat" cmpd="sng" algn="ctr">
              <a:solidFill>
                <a:srgbClr val="FF9933"/>
              </a:solidFill>
              <a:prstDash val="solid"/>
              <a:round/>
              <a:headEnd type="none" w="med" len="med"/>
              <a:tailEnd type="none" w="med" len="med"/>
            </a:ln>
            <a:effectLst/>
          </p:spPr>
        </p:cxnSp>
        <p:sp>
          <p:nvSpPr>
            <p:cNvPr id="104" name="角丸四角形 103"/>
            <p:cNvSpPr/>
            <p:nvPr/>
          </p:nvSpPr>
          <p:spPr bwMode="auto">
            <a:xfrm>
              <a:off x="3574750" y="2767201"/>
              <a:ext cx="1584176" cy="858461"/>
            </a:xfrm>
            <a:prstGeom prst="roundRect">
              <a:avLst>
                <a:gd name="adj" fmla="val 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rgbClr val="484848"/>
                  </a:solidFill>
                  <a:effectLst/>
                  <a:latin typeface="+mn-lt"/>
                  <a:ea typeface="+mn-ea"/>
                </a:rPr>
                <a:t>プロトコル変換</a:t>
              </a:r>
              <a:endParaRPr kumimoji="0" lang="en-US" altLang="ja-JP" sz="1400" b="0" i="0" u="none" strike="noStrike" cap="none" normalizeH="0" smtClean="0">
                <a:ln>
                  <a:noFill/>
                </a:ln>
                <a:solidFill>
                  <a:srgbClr val="484848"/>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smtClean="0">
                  <a:solidFill>
                    <a:srgbClr val="484848"/>
                  </a:solidFill>
                  <a:latin typeface="+mn-lt"/>
                  <a:ea typeface="+mn-ea"/>
                </a:rPr>
                <a:t>メッセージ変換</a:t>
              </a:r>
              <a:endParaRPr kumimoji="0" lang="en-US" altLang="ja-JP" sz="1400" smtClean="0">
                <a:solidFill>
                  <a:srgbClr val="484848"/>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rgbClr val="484848"/>
                  </a:solidFill>
                  <a:effectLst/>
                  <a:latin typeface="+mn-lt"/>
                  <a:ea typeface="+mn-ea"/>
                </a:rPr>
                <a:t>ルーティング</a:t>
              </a:r>
              <a:endParaRPr kumimoji="0" lang="en-US" altLang="ja-JP" sz="1400" b="0" i="0" u="none" strike="noStrike" cap="none" normalizeH="0" smtClean="0">
                <a:ln>
                  <a:noFill/>
                </a:ln>
                <a:solidFill>
                  <a:srgbClr val="484848"/>
                </a:solidFill>
                <a:effectLst/>
                <a:latin typeface="+mn-lt"/>
                <a:ea typeface="+mn-ea"/>
              </a:endParaRPr>
            </a:p>
          </p:txBody>
        </p:sp>
      </p:grpSp>
      <p:grpSp>
        <p:nvGrpSpPr>
          <p:cNvPr id="26" name="グループ化 25"/>
          <p:cNvGrpSpPr/>
          <p:nvPr/>
        </p:nvGrpSpPr>
        <p:grpSpPr>
          <a:xfrm>
            <a:off x="1474137" y="4389329"/>
            <a:ext cx="5063114" cy="2114964"/>
            <a:chOff x="1951408" y="4389329"/>
            <a:chExt cx="5063114" cy="2114964"/>
          </a:xfrm>
        </p:grpSpPr>
        <p:cxnSp>
          <p:nvCxnSpPr>
            <p:cNvPr id="45" name="直線コネクタ 44"/>
            <p:cNvCxnSpPr/>
            <p:nvPr/>
          </p:nvCxnSpPr>
          <p:spPr bwMode="auto">
            <a:xfrm>
              <a:off x="1951408" y="4977078"/>
              <a:ext cx="779693" cy="983473"/>
            </a:xfrm>
            <a:prstGeom prst="line">
              <a:avLst/>
            </a:prstGeom>
            <a:solidFill>
              <a:schemeClr val="bg1"/>
            </a:solidFill>
            <a:ln w="38100" cap="flat" cmpd="sng" algn="ctr">
              <a:solidFill>
                <a:srgbClr val="FF9933"/>
              </a:solidFill>
              <a:prstDash val="solid"/>
              <a:round/>
              <a:headEnd type="none" w="med" len="med"/>
              <a:tailEnd type="none" w="med" len="med"/>
            </a:ln>
            <a:effectLst/>
          </p:spPr>
        </p:cxnSp>
        <p:cxnSp>
          <p:nvCxnSpPr>
            <p:cNvPr id="47" name="直線コネクタ 46"/>
            <p:cNvCxnSpPr/>
            <p:nvPr/>
          </p:nvCxnSpPr>
          <p:spPr bwMode="auto">
            <a:xfrm flipV="1">
              <a:off x="5271203" y="4389329"/>
              <a:ext cx="1743319" cy="1247187"/>
            </a:xfrm>
            <a:prstGeom prst="line">
              <a:avLst/>
            </a:prstGeom>
            <a:solidFill>
              <a:schemeClr val="bg1"/>
            </a:solidFill>
            <a:ln w="38100" cap="flat" cmpd="sng" algn="ctr">
              <a:solidFill>
                <a:srgbClr val="FF9933"/>
              </a:solidFill>
              <a:prstDash val="solid"/>
              <a:round/>
              <a:headEnd type="none" w="med" len="med"/>
              <a:tailEnd type="none" w="med" len="med"/>
            </a:ln>
            <a:effectLst/>
          </p:spPr>
        </p:cxnSp>
        <p:sp>
          <p:nvSpPr>
            <p:cNvPr id="105" name="角丸四角形 104"/>
            <p:cNvSpPr/>
            <p:nvPr/>
          </p:nvSpPr>
          <p:spPr bwMode="auto">
            <a:xfrm>
              <a:off x="2414273" y="5426391"/>
              <a:ext cx="3287191" cy="1077902"/>
            </a:xfrm>
            <a:prstGeom prst="roundRect">
              <a:avLst>
                <a:gd name="adj" fmla="val 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i="0" u="none" strike="noStrike" cap="none" normalizeH="0" smtClean="0">
                  <a:ln>
                    <a:noFill/>
                  </a:ln>
                  <a:effectLst/>
                  <a:latin typeface="+mn-lt"/>
                  <a:ea typeface="+mn-ea"/>
                </a:rPr>
                <a:t>SOAP/HTTP</a:t>
              </a:r>
            </a:p>
            <a:p>
              <a:pPr>
                <a:spcBef>
                  <a:spcPct val="20000"/>
                </a:spcBef>
              </a:pPr>
              <a:r>
                <a:rPr kumimoji="0" lang="en-US" altLang="ja-JP" sz="1400" smtClean="0">
                  <a:latin typeface="+mn-lt"/>
                  <a:ea typeface="+mn-ea"/>
                </a:rPr>
                <a:t>SOAP/MOM </a:t>
              </a:r>
              <a:r>
                <a:rPr lang="en-US" altLang="ja-JP" sz="1400" smtClean="0">
                  <a:latin typeface="+mn-lt"/>
                  <a:ea typeface="+mn-ea"/>
                </a:rPr>
                <a:t>(Message </a:t>
              </a:r>
              <a:r>
                <a:rPr lang="en-US" altLang="ja-JP" sz="1400">
                  <a:latin typeface="+mn-lt"/>
                  <a:ea typeface="+mn-ea"/>
                </a:rPr>
                <a:t>Oriented </a:t>
              </a:r>
              <a:r>
                <a:rPr lang="en-US" altLang="ja-JP" sz="1400" smtClean="0">
                  <a:latin typeface="+mn-lt"/>
                  <a:ea typeface="+mn-ea"/>
                </a:rPr>
                <a:t>Middleware)</a:t>
              </a:r>
              <a:endParaRPr kumimoji="0" lang="en-US" altLang="ja-JP" sz="1400" smtClean="0">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i="0" u="none" strike="noStrike" cap="none" normalizeH="0" smtClean="0">
                  <a:ln>
                    <a:noFill/>
                  </a:ln>
                  <a:effectLst/>
                  <a:latin typeface="+mn-lt"/>
                  <a:ea typeface="+mn-ea"/>
                </a:rPr>
                <a:t>JMS </a:t>
              </a:r>
              <a:r>
                <a:rPr kumimoji="0" lang="en-US" altLang="ja-JP" sz="1400" smtClean="0">
                  <a:latin typeface="+mn-lt"/>
                  <a:ea typeface="+mn-ea"/>
                </a:rPr>
                <a:t>(Java Messaging Service)</a:t>
              </a:r>
              <a:r>
                <a:rPr kumimoji="0" lang="ja-JP" altLang="en-US" sz="1400" i="0" u="none" strike="noStrike" cap="none" normalizeH="0" smtClean="0">
                  <a:ln>
                    <a:noFill/>
                  </a:ln>
                  <a:effectLst/>
                  <a:latin typeface="+mn-lt"/>
                  <a:ea typeface="+mn-ea"/>
                </a:rPr>
                <a:t>　等</a:t>
              </a:r>
            </a:p>
          </p:txBody>
        </p:sp>
      </p:grpSp>
      <p:sp>
        <p:nvSpPr>
          <p:cNvPr id="108" name="角丸四角形 107"/>
          <p:cNvSpPr/>
          <p:nvPr/>
        </p:nvSpPr>
        <p:spPr bwMode="auto">
          <a:xfrm>
            <a:off x="5507719" y="5769908"/>
            <a:ext cx="1893086" cy="715467"/>
          </a:xfrm>
          <a:prstGeom prst="roundRect">
            <a:avLst>
              <a:gd name="adj" fmla="val 0"/>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smtClean="0">
                <a:solidFill>
                  <a:schemeClr val="bg1"/>
                </a:solidFill>
                <a:latin typeface="+mn-lt"/>
                <a:ea typeface="+mn-ea"/>
              </a:rPr>
              <a:t>分散・疎結合</a:t>
            </a:r>
            <a:endParaRPr kumimoji="0" lang="en-US" altLang="ja-JP" sz="140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a:solidFill>
                  <a:schemeClr val="bg1"/>
                </a:solidFill>
                <a:latin typeface="+mn-lt"/>
                <a:ea typeface="+mn-ea"/>
              </a:rPr>
              <a:t>標準</a:t>
            </a:r>
            <a:r>
              <a:rPr kumimoji="0" lang="ja-JP" altLang="en-US" sz="1400" b="0" i="0" u="none" strike="noStrike" cap="none" normalizeH="0" smtClean="0">
                <a:ln>
                  <a:noFill/>
                </a:ln>
                <a:solidFill>
                  <a:schemeClr val="bg1"/>
                </a:solidFill>
                <a:effectLst/>
                <a:latin typeface="+mn-lt"/>
                <a:ea typeface="+mn-ea"/>
              </a:rPr>
              <a:t>技術</a:t>
            </a:r>
            <a:r>
              <a:rPr kumimoji="0" lang="ja-JP" altLang="en-US" sz="1400" b="0" i="0" u="none" strike="noStrike" cap="none" normalizeH="0">
                <a:ln>
                  <a:noFill/>
                </a:ln>
                <a:solidFill>
                  <a:schemeClr val="bg1"/>
                </a:solidFill>
                <a:effectLst/>
                <a:latin typeface="+mn-lt"/>
                <a:ea typeface="+mn-ea"/>
              </a:rPr>
              <a:t>ベース</a:t>
            </a:r>
            <a:endParaRPr kumimoji="0" lang="en-US" altLang="ja-JP" sz="1400" b="0" i="0" u="none" strike="noStrike" cap="none" normalizeH="0" smtClean="0">
              <a:ln>
                <a:noFill/>
              </a:ln>
              <a:solidFill>
                <a:schemeClr val="bg1"/>
              </a:solidFill>
              <a:effectLst/>
              <a:latin typeface="+mn-lt"/>
              <a:ea typeface="+mn-ea"/>
            </a:endParaRPr>
          </a:p>
        </p:txBody>
      </p:sp>
      <p:sp>
        <p:nvSpPr>
          <p:cNvPr id="112" name="角丸四角形 111"/>
          <p:cNvSpPr/>
          <p:nvPr/>
        </p:nvSpPr>
        <p:spPr bwMode="auto">
          <a:xfrm>
            <a:off x="4517064" y="1204293"/>
            <a:ext cx="2155907" cy="690163"/>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アダプタを介した密結合</a:t>
            </a:r>
            <a:endParaRPr kumimoji="0" lang="en-US" altLang="ja-JP" sz="14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独自技術</a:t>
            </a:r>
            <a:r>
              <a:rPr kumimoji="0" lang="ja-JP" altLang="en-US" sz="1400" b="0" i="0" u="none" strike="noStrike" cap="none" normalizeH="0" dirty="0">
                <a:ln>
                  <a:noFill/>
                </a:ln>
                <a:solidFill>
                  <a:schemeClr val="bg1"/>
                </a:solidFill>
                <a:effectLst/>
                <a:latin typeface="+mn-lt"/>
                <a:ea typeface="+mn-ea"/>
              </a:rPr>
              <a:t>ベース</a:t>
            </a:r>
            <a:endParaRPr kumimoji="0" lang="en-US" altLang="ja-JP" sz="1400" b="0" i="0" u="none" strike="noStrike" cap="none" normalizeH="0" dirty="0" smtClean="0">
              <a:ln>
                <a:noFill/>
              </a:ln>
              <a:solidFill>
                <a:schemeClr val="bg1"/>
              </a:solidFill>
              <a:effectLst/>
              <a:latin typeface="+mn-lt"/>
              <a:ea typeface="+mn-ea"/>
            </a:endParaRPr>
          </a:p>
        </p:txBody>
      </p:sp>
      <p:grpSp>
        <p:nvGrpSpPr>
          <p:cNvPr id="22" name="グループ化 21"/>
          <p:cNvGrpSpPr/>
          <p:nvPr/>
        </p:nvGrpSpPr>
        <p:grpSpPr>
          <a:xfrm>
            <a:off x="348794" y="1204293"/>
            <a:ext cx="3810072" cy="4744893"/>
            <a:chOff x="517719" y="1215658"/>
            <a:chExt cx="3810072" cy="4744893"/>
          </a:xfrm>
        </p:grpSpPr>
        <p:cxnSp>
          <p:nvCxnSpPr>
            <p:cNvPr id="15" name="直線コネクタ 14"/>
            <p:cNvCxnSpPr/>
            <p:nvPr/>
          </p:nvCxnSpPr>
          <p:spPr bwMode="auto">
            <a:xfrm>
              <a:off x="1144573" y="1539694"/>
              <a:ext cx="1910564" cy="107789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19" name="直線コネクタ 18"/>
            <p:cNvCxnSpPr/>
            <p:nvPr/>
          </p:nvCxnSpPr>
          <p:spPr bwMode="auto">
            <a:xfrm flipH="1" flipV="1">
              <a:off x="2731101" y="1697926"/>
              <a:ext cx="324036" cy="91965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1" name="直線コネクタ 20"/>
            <p:cNvCxnSpPr/>
            <p:nvPr/>
          </p:nvCxnSpPr>
          <p:spPr bwMode="auto">
            <a:xfrm flipH="1">
              <a:off x="1925809" y="2617585"/>
              <a:ext cx="1119427" cy="178311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3" name="直線コネクタ 22"/>
            <p:cNvCxnSpPr/>
            <p:nvPr/>
          </p:nvCxnSpPr>
          <p:spPr bwMode="auto">
            <a:xfrm flipV="1">
              <a:off x="3055137" y="2187766"/>
              <a:ext cx="948618" cy="42981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4" name="直線コネクタ 23"/>
            <p:cNvCxnSpPr/>
            <p:nvPr/>
          </p:nvCxnSpPr>
          <p:spPr bwMode="auto">
            <a:xfrm flipV="1">
              <a:off x="1773409" y="2617585"/>
              <a:ext cx="1281728" cy="71685"/>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8" name="直線コネクタ 27"/>
            <p:cNvCxnSpPr/>
            <p:nvPr/>
          </p:nvCxnSpPr>
          <p:spPr bwMode="auto">
            <a:xfrm flipH="1">
              <a:off x="1925809" y="3680614"/>
              <a:ext cx="1129328" cy="72008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9" name="直線コネクタ 28"/>
            <p:cNvCxnSpPr/>
            <p:nvPr/>
          </p:nvCxnSpPr>
          <p:spPr bwMode="auto">
            <a:xfrm flipH="1" flipV="1">
              <a:off x="946634" y="3638712"/>
              <a:ext cx="979175" cy="761982"/>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0" name="直線コネクタ 29"/>
            <p:cNvCxnSpPr/>
            <p:nvPr/>
          </p:nvCxnSpPr>
          <p:spPr bwMode="auto">
            <a:xfrm flipH="1">
              <a:off x="841755" y="4400694"/>
              <a:ext cx="1084054" cy="12028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1" name="直線コネクタ 30"/>
            <p:cNvCxnSpPr/>
            <p:nvPr/>
          </p:nvCxnSpPr>
          <p:spPr bwMode="auto">
            <a:xfrm flipH="1">
              <a:off x="1270671" y="4400694"/>
              <a:ext cx="655138" cy="123582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2" name="直線コネクタ 31"/>
            <p:cNvCxnSpPr/>
            <p:nvPr/>
          </p:nvCxnSpPr>
          <p:spPr bwMode="auto">
            <a:xfrm flipH="1" flipV="1">
              <a:off x="1925809" y="4400695"/>
              <a:ext cx="1295928" cy="587748"/>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sp>
          <p:nvSpPr>
            <p:cNvPr id="4" name="円/楕円 3"/>
            <p:cNvSpPr/>
            <p:nvPr/>
          </p:nvSpPr>
          <p:spPr bwMode="auto">
            <a:xfrm>
              <a:off x="647676" y="331467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円/楕円 4"/>
            <p:cNvSpPr/>
            <p:nvPr/>
          </p:nvSpPr>
          <p:spPr bwMode="auto">
            <a:xfrm>
              <a:off x="1449373" y="2365234"/>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円/楕円 5"/>
            <p:cNvSpPr/>
            <p:nvPr/>
          </p:nvSpPr>
          <p:spPr bwMode="auto">
            <a:xfrm>
              <a:off x="2731101" y="2293549"/>
              <a:ext cx="648072" cy="648072"/>
            </a:xfrm>
            <a:prstGeom prst="ellipse">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 name="円/楕円 6"/>
            <p:cNvSpPr/>
            <p:nvPr/>
          </p:nvSpPr>
          <p:spPr bwMode="auto">
            <a:xfrm>
              <a:off x="1601773" y="4076658"/>
              <a:ext cx="648072" cy="648072"/>
            </a:xfrm>
            <a:prstGeom prst="ellipse">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円/楕円 7"/>
            <p:cNvSpPr/>
            <p:nvPr/>
          </p:nvSpPr>
          <p:spPr bwMode="auto">
            <a:xfrm>
              <a:off x="946634" y="5312479"/>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円/楕円 8"/>
            <p:cNvSpPr/>
            <p:nvPr/>
          </p:nvSpPr>
          <p:spPr bwMode="auto">
            <a:xfrm>
              <a:off x="517719" y="419694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円/楕円 9"/>
            <p:cNvSpPr/>
            <p:nvPr/>
          </p:nvSpPr>
          <p:spPr bwMode="auto">
            <a:xfrm>
              <a:off x="3679719" y="1863730"/>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1" name="円/楕円 10"/>
            <p:cNvSpPr/>
            <p:nvPr/>
          </p:nvSpPr>
          <p:spPr bwMode="auto">
            <a:xfrm>
              <a:off x="2897701" y="466440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円/楕円 11"/>
            <p:cNvSpPr/>
            <p:nvPr/>
          </p:nvSpPr>
          <p:spPr bwMode="auto">
            <a:xfrm>
              <a:off x="2731101" y="335657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3" name="円/楕円 12"/>
            <p:cNvSpPr/>
            <p:nvPr/>
          </p:nvSpPr>
          <p:spPr bwMode="auto">
            <a:xfrm>
              <a:off x="2407065" y="1373890"/>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円/楕円 2"/>
            <p:cNvSpPr/>
            <p:nvPr/>
          </p:nvSpPr>
          <p:spPr bwMode="auto">
            <a:xfrm>
              <a:off x="820537" y="121565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0" name="テキスト ボックス 19"/>
            <p:cNvSpPr txBox="1"/>
            <p:nvPr/>
          </p:nvSpPr>
          <p:spPr>
            <a:xfrm>
              <a:off x="2793670" y="2423068"/>
              <a:ext cx="556563" cy="369332"/>
            </a:xfrm>
            <a:prstGeom prst="rect">
              <a:avLst/>
            </a:prstGeom>
            <a:noFill/>
          </p:spPr>
          <p:txBody>
            <a:bodyPr wrap="none" rtlCol="0">
              <a:spAutoFit/>
            </a:bodyPr>
            <a:lstStyle/>
            <a:p>
              <a:r>
                <a:rPr kumimoji="1" lang="en-US" altLang="ja-JP" smtClean="0">
                  <a:solidFill>
                    <a:schemeClr val="bg1"/>
                  </a:solidFill>
                </a:rPr>
                <a:t>EAI</a:t>
              </a:r>
              <a:endParaRPr kumimoji="1" lang="ja-JP" altLang="en-US">
                <a:solidFill>
                  <a:schemeClr val="bg1"/>
                </a:solidFill>
              </a:endParaRPr>
            </a:p>
          </p:txBody>
        </p:sp>
        <p:sp>
          <p:nvSpPr>
            <p:cNvPr id="50" name="テキスト ボックス 49"/>
            <p:cNvSpPr txBox="1"/>
            <p:nvPr/>
          </p:nvSpPr>
          <p:spPr>
            <a:xfrm>
              <a:off x="1643062" y="4216028"/>
              <a:ext cx="556563" cy="369332"/>
            </a:xfrm>
            <a:prstGeom prst="rect">
              <a:avLst/>
            </a:prstGeom>
            <a:noFill/>
          </p:spPr>
          <p:txBody>
            <a:bodyPr wrap="none" rtlCol="0">
              <a:spAutoFit/>
            </a:bodyPr>
            <a:lstStyle/>
            <a:p>
              <a:r>
                <a:rPr kumimoji="1" lang="en-US" altLang="ja-JP" smtClean="0">
                  <a:solidFill>
                    <a:schemeClr val="bg1"/>
                  </a:solidFill>
                </a:rPr>
                <a:t>EAI</a:t>
              </a:r>
              <a:endParaRPr kumimoji="1" lang="ja-JP" altLang="en-US">
                <a:solidFill>
                  <a:schemeClr val="bg1"/>
                </a:solidFill>
              </a:endParaRPr>
            </a:p>
          </p:txBody>
        </p:sp>
      </p:grpSp>
      <p:sp>
        <p:nvSpPr>
          <p:cNvPr id="51" name="角丸四角形 50"/>
          <p:cNvSpPr/>
          <p:nvPr/>
        </p:nvSpPr>
        <p:spPr bwMode="auto">
          <a:xfrm>
            <a:off x="7536914" y="5769906"/>
            <a:ext cx="1521194" cy="715467"/>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開発・保守が容易</a:t>
            </a:r>
            <a:endParaRPr kumimoji="0" lang="en-US" altLang="ja-JP" sz="1100" b="0" i="0" u="none" strike="noStrike" cap="none" normalizeH="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a:solidFill>
                  <a:schemeClr val="bg1"/>
                </a:solidFill>
                <a:latin typeface="+mn-lt"/>
                <a:ea typeface="+mn-ea"/>
              </a:rPr>
              <a:t>プロセスの組み替え</a:t>
            </a:r>
            <a:r>
              <a:rPr kumimoji="0" lang="ja-JP" altLang="en-US" sz="1100" smtClean="0">
                <a:solidFill>
                  <a:schemeClr val="bg1"/>
                </a:solidFill>
                <a:latin typeface="+mn-lt"/>
                <a:ea typeface="+mn-ea"/>
              </a:rPr>
              <a:t>が容易</a:t>
            </a:r>
            <a:endParaRPr kumimoji="0" lang="en-US" altLang="ja-JP" sz="1100" b="0" i="0" u="none" strike="noStrike" cap="none" normalizeH="0" smtClean="0">
              <a:ln>
                <a:noFill/>
              </a:ln>
              <a:solidFill>
                <a:schemeClr val="bg1"/>
              </a:solidFill>
              <a:effectLst/>
              <a:latin typeface="+mn-lt"/>
              <a:ea typeface="+mn-ea"/>
            </a:endParaRPr>
          </a:p>
        </p:txBody>
      </p:sp>
      <p:sp>
        <p:nvSpPr>
          <p:cNvPr id="52" name="角丸四角形 51"/>
          <p:cNvSpPr/>
          <p:nvPr/>
        </p:nvSpPr>
        <p:spPr bwMode="auto">
          <a:xfrm>
            <a:off x="6801303" y="1191347"/>
            <a:ext cx="1521194" cy="715467"/>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旧システムをそのまま結合できる</a:t>
            </a:r>
            <a:endParaRPr kumimoji="0" lang="en-US" altLang="ja-JP" sz="1100" b="0" i="0" u="none" strike="noStrike" cap="none" normalizeH="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smtClean="0">
                <a:solidFill>
                  <a:schemeClr val="bg1"/>
                </a:solidFill>
                <a:latin typeface="+mn-lt"/>
                <a:ea typeface="+mn-ea"/>
              </a:rPr>
              <a:t>開発・保守は大変</a:t>
            </a:r>
            <a:endParaRPr kumimoji="0" lang="en-US" altLang="ja-JP" sz="1100" b="0" i="0" u="none" strike="noStrike" cap="none" normalizeH="0" smtClean="0">
              <a:ln>
                <a:noFill/>
              </a:ln>
              <a:solidFill>
                <a:schemeClr val="bg1"/>
              </a:solidFill>
              <a:effectLst/>
              <a:latin typeface="+mn-lt"/>
              <a:ea typeface="+mn-ea"/>
            </a:endParaRPr>
          </a:p>
        </p:txBody>
      </p:sp>
      <p:grpSp>
        <p:nvGrpSpPr>
          <p:cNvPr id="25" name="グループ化 24"/>
          <p:cNvGrpSpPr/>
          <p:nvPr/>
        </p:nvGrpSpPr>
        <p:grpSpPr>
          <a:xfrm>
            <a:off x="5271203" y="2679954"/>
            <a:ext cx="3600400" cy="2746436"/>
            <a:chOff x="5271203" y="2679954"/>
            <a:chExt cx="3600400" cy="2746436"/>
          </a:xfrm>
        </p:grpSpPr>
        <p:cxnSp>
          <p:nvCxnSpPr>
            <p:cNvPr id="89" name="直線コネクタ 88"/>
            <p:cNvCxnSpPr/>
            <p:nvPr/>
          </p:nvCxnSpPr>
          <p:spPr bwMode="auto">
            <a:xfrm>
              <a:off x="8259535"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0" name="円/楕円 89"/>
            <p:cNvSpPr/>
            <p:nvPr/>
          </p:nvSpPr>
          <p:spPr bwMode="auto">
            <a:xfrm>
              <a:off x="7935499"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3" name="直線コネクタ 92"/>
            <p:cNvCxnSpPr/>
            <p:nvPr/>
          </p:nvCxnSpPr>
          <p:spPr bwMode="auto">
            <a:xfrm>
              <a:off x="7467447"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4" name="円/楕円 93"/>
            <p:cNvSpPr/>
            <p:nvPr/>
          </p:nvSpPr>
          <p:spPr bwMode="auto">
            <a:xfrm>
              <a:off x="7143411"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5" name="直線コネクタ 94"/>
            <p:cNvCxnSpPr/>
            <p:nvPr/>
          </p:nvCxnSpPr>
          <p:spPr bwMode="auto">
            <a:xfrm>
              <a:off x="6675359"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6" name="円/楕円 95"/>
            <p:cNvSpPr/>
            <p:nvPr/>
          </p:nvSpPr>
          <p:spPr bwMode="auto">
            <a:xfrm>
              <a:off x="6351323"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7" name="直線コネクタ 96"/>
            <p:cNvCxnSpPr/>
            <p:nvPr/>
          </p:nvCxnSpPr>
          <p:spPr bwMode="auto">
            <a:xfrm>
              <a:off x="5883271" y="3004843"/>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8" name="円/楕円 97"/>
            <p:cNvSpPr/>
            <p:nvPr/>
          </p:nvSpPr>
          <p:spPr bwMode="auto">
            <a:xfrm>
              <a:off x="5559235" y="2680807"/>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9" name="直線コネクタ 98"/>
            <p:cNvCxnSpPr/>
            <p:nvPr/>
          </p:nvCxnSpPr>
          <p:spPr bwMode="auto">
            <a:xfrm>
              <a:off x="7860950" y="433320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100" name="円/楕円 99"/>
            <p:cNvSpPr/>
            <p:nvPr/>
          </p:nvSpPr>
          <p:spPr bwMode="auto">
            <a:xfrm>
              <a:off x="7536914" y="4778318"/>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01" name="直線コネクタ 100"/>
            <p:cNvCxnSpPr/>
            <p:nvPr/>
          </p:nvCxnSpPr>
          <p:spPr bwMode="auto">
            <a:xfrm>
              <a:off x="7014522" y="433320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102" name="円/楕円 101"/>
            <p:cNvSpPr/>
            <p:nvPr/>
          </p:nvSpPr>
          <p:spPr bwMode="auto">
            <a:xfrm>
              <a:off x="6690486" y="4778318"/>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3" name="角丸四角形 102"/>
            <p:cNvSpPr/>
            <p:nvPr/>
          </p:nvSpPr>
          <p:spPr bwMode="auto">
            <a:xfrm>
              <a:off x="5271203" y="3753476"/>
              <a:ext cx="3600400" cy="647219"/>
            </a:xfrm>
            <a:prstGeom prst="roundRect">
              <a:avLst>
                <a:gd name="adj" fmla="val 0"/>
              </a:avLst>
            </a:prstGeom>
            <a:solidFill>
              <a:schemeClr val="accent2">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smtClean="0">
                  <a:ln>
                    <a:noFill/>
                  </a:ln>
                  <a:solidFill>
                    <a:schemeClr val="bg1"/>
                  </a:solidFill>
                  <a:effectLst/>
                  <a:latin typeface="+mn-lt"/>
                  <a:ea typeface="+mn-ea"/>
                </a:rPr>
                <a:t>ESB</a:t>
              </a:r>
              <a:endParaRPr kumimoji="0" lang="ja-JP" altLang="en-US" sz="2800" b="0" i="0" u="none" strike="noStrike" cap="none" normalizeH="0" smtClean="0">
                <a:ln>
                  <a:noFill/>
                </a:ln>
                <a:solidFill>
                  <a:schemeClr val="bg1"/>
                </a:solidFill>
                <a:effectLst/>
                <a:latin typeface="+mn-lt"/>
                <a:ea typeface="+mn-ea"/>
              </a:endParaRPr>
            </a:p>
          </p:txBody>
        </p:sp>
      </p:grpSp>
      <p:sp>
        <p:nvSpPr>
          <p:cNvPr id="14" name="星 32 13"/>
          <p:cNvSpPr/>
          <p:nvPr/>
        </p:nvSpPr>
        <p:spPr bwMode="auto">
          <a:xfrm>
            <a:off x="1153188" y="2096758"/>
            <a:ext cx="6408712" cy="3528392"/>
          </a:xfrm>
          <a:prstGeom prst="star32">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000" b="0" i="0" u="none" strike="noStrike" cap="none" normalizeH="0" dirty="0" smtClean="0">
                <a:ln>
                  <a:noFill/>
                </a:ln>
                <a:solidFill>
                  <a:schemeClr val="bg1"/>
                </a:solidFill>
                <a:effectLst/>
                <a:latin typeface="+mn-lt"/>
                <a:ea typeface="+mn-ea"/>
              </a:rPr>
              <a:t>EAI</a:t>
            </a:r>
            <a:r>
              <a:rPr kumimoji="0" lang="ja-JP" altLang="en-US" sz="4000" b="0" i="0" u="none" strike="noStrike" cap="none" normalizeH="0" dirty="0" smtClean="0">
                <a:ln>
                  <a:noFill/>
                </a:ln>
                <a:solidFill>
                  <a:schemeClr val="bg1"/>
                </a:solidFill>
                <a:effectLst/>
                <a:latin typeface="+mn-lt"/>
                <a:ea typeface="+mn-ea"/>
              </a:rPr>
              <a:t>と</a:t>
            </a:r>
            <a:r>
              <a:rPr kumimoji="0" lang="en-US" altLang="ja-JP" sz="4000" b="0" i="0" u="none" strike="noStrike" cap="none" normalizeH="0" dirty="0" smtClean="0">
                <a:ln>
                  <a:noFill/>
                </a:ln>
                <a:solidFill>
                  <a:schemeClr val="bg1"/>
                </a:solidFill>
                <a:effectLst/>
                <a:latin typeface="+mn-lt"/>
                <a:ea typeface="+mn-ea"/>
              </a:rPr>
              <a:t>ESB</a:t>
            </a:r>
            <a:r>
              <a:rPr kumimoji="0" lang="ja-JP" altLang="en-US" sz="4000" b="0" i="0" u="none" strike="noStrike" cap="none" normalizeH="0" dirty="0" smtClean="0">
                <a:ln>
                  <a:noFill/>
                </a:ln>
                <a:solidFill>
                  <a:schemeClr val="bg1"/>
                </a:solidFill>
                <a:effectLst/>
                <a:latin typeface="+mn-lt"/>
                <a:ea typeface="+mn-ea"/>
              </a:rPr>
              <a:t>の違いは無くなりつつある</a:t>
            </a:r>
          </a:p>
        </p:txBody>
      </p:sp>
    </p:spTree>
    <p:extLst>
      <p:ext uri="{BB962C8B-B14F-4D97-AF65-F5344CB8AC3E}">
        <p14:creationId xmlns:p14="http://schemas.microsoft.com/office/powerpoint/2010/main" val="193259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500" fill="hold"/>
                                        <p:tgtEl>
                                          <p:spTgt spid="112"/>
                                        </p:tgtEl>
                                        <p:attrNameLst>
                                          <p:attrName>ppt_w</p:attrName>
                                        </p:attrNameLst>
                                      </p:cBhvr>
                                      <p:tavLst>
                                        <p:tav tm="0">
                                          <p:val>
                                            <p:fltVal val="0"/>
                                          </p:val>
                                        </p:tav>
                                        <p:tav tm="100000">
                                          <p:val>
                                            <p:strVal val="#ppt_w"/>
                                          </p:val>
                                        </p:tav>
                                      </p:tavLst>
                                    </p:anim>
                                    <p:anim calcmode="lin" valueType="num">
                                      <p:cBhvr>
                                        <p:cTn id="34" dur="500" fill="hold"/>
                                        <p:tgtEl>
                                          <p:spTgt spid="112"/>
                                        </p:tgtEl>
                                        <p:attrNameLst>
                                          <p:attrName>ppt_h</p:attrName>
                                        </p:attrNameLst>
                                      </p:cBhvr>
                                      <p:tavLst>
                                        <p:tav tm="0">
                                          <p:val>
                                            <p:fltVal val="0"/>
                                          </p:val>
                                        </p:tav>
                                        <p:tav tm="100000">
                                          <p:val>
                                            <p:strVal val="#ppt_h"/>
                                          </p:val>
                                        </p:tav>
                                      </p:tavLst>
                                    </p:anim>
                                    <p:animEffect transition="in" filter="fade">
                                      <p:cBhvr>
                                        <p:cTn id="35" dur="500"/>
                                        <p:tgtEl>
                                          <p:spTgt spid="1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8"/>
                                        </p:tgtEl>
                                        <p:attrNameLst>
                                          <p:attrName>style.visibility</p:attrName>
                                        </p:attrNameLst>
                                      </p:cBhvr>
                                      <p:to>
                                        <p:strVal val="visible"/>
                                      </p:to>
                                    </p:set>
                                    <p:anim calcmode="lin" valueType="num">
                                      <p:cBhvr>
                                        <p:cTn id="40" dur="500" fill="hold"/>
                                        <p:tgtEl>
                                          <p:spTgt spid="108"/>
                                        </p:tgtEl>
                                        <p:attrNameLst>
                                          <p:attrName>ppt_w</p:attrName>
                                        </p:attrNameLst>
                                      </p:cBhvr>
                                      <p:tavLst>
                                        <p:tav tm="0">
                                          <p:val>
                                            <p:fltVal val="0"/>
                                          </p:val>
                                        </p:tav>
                                        <p:tav tm="100000">
                                          <p:val>
                                            <p:strVal val="#ppt_w"/>
                                          </p:val>
                                        </p:tav>
                                      </p:tavLst>
                                    </p:anim>
                                    <p:anim calcmode="lin" valueType="num">
                                      <p:cBhvr>
                                        <p:cTn id="41" dur="500" fill="hold"/>
                                        <p:tgtEl>
                                          <p:spTgt spid="108"/>
                                        </p:tgtEl>
                                        <p:attrNameLst>
                                          <p:attrName>ppt_h</p:attrName>
                                        </p:attrNameLst>
                                      </p:cBhvr>
                                      <p:tavLst>
                                        <p:tav tm="0">
                                          <p:val>
                                            <p:fltVal val="0"/>
                                          </p:val>
                                        </p:tav>
                                        <p:tav tm="100000">
                                          <p:val>
                                            <p:strVal val="#ppt_h"/>
                                          </p:val>
                                        </p:tav>
                                      </p:tavLst>
                                    </p:anim>
                                    <p:animEffect transition="in" filter="fade">
                                      <p:cBhvr>
                                        <p:cTn id="42" dur="500"/>
                                        <p:tgtEl>
                                          <p:spTgt spid="10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2" grpId="0" animBg="1"/>
      <p:bldP spid="51" grpId="0" animBg="1"/>
      <p:bldP spid="52" grpId="0" animBg="1"/>
      <p:bldP spid="14"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sz="1400" b="0" i="0" u="none" strike="noStrike" cap="none" normalizeH="0" dirty="0" smtClean="0">
            <a:ln>
              <a:noFill/>
            </a:ln>
            <a:solidFill>
              <a:schemeClr val="bg1"/>
            </a:solidFill>
            <a:effectLst/>
            <a:latin typeface="+mn-lt"/>
            <a:ea typeface="+mn-ea"/>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3172</TotalTime>
  <Words>3565</Words>
  <Application>Microsoft Macintosh PowerPoint</Application>
  <PresentationFormat>画面に合わせる (4:3)</PresentationFormat>
  <Paragraphs>443</Paragraphs>
  <Slides>28</Slides>
  <Notes>22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28</vt:i4>
      </vt:variant>
    </vt:vector>
  </HeadingPairs>
  <TitlesOfParts>
    <vt:vector size="37" baseType="lpstr">
      <vt:lpstr>Arial</vt:lpstr>
      <vt:lpstr>Arial Black</vt:lpstr>
      <vt:lpstr>Calibri</vt:lpstr>
      <vt:lpstr>Century Gothic</vt:lpstr>
      <vt:lpstr>HGP創英角ｺﾞｼｯｸUB</vt:lpstr>
      <vt:lpstr>HG丸ｺﾞｼｯｸM-PRO</vt:lpstr>
      <vt:lpstr>ＭＳ Ｐゴシック</vt:lpstr>
      <vt:lpstr>Wingdings</vt:lpstr>
      <vt:lpstr>NC標準テンプレート</vt:lpstr>
      <vt:lpstr>PowerPoint プレゼンテーション</vt:lpstr>
      <vt:lpstr>PowerPoint プレゼンテーション</vt:lpstr>
      <vt:lpstr>SOA</vt:lpstr>
      <vt:lpstr>ハイプサイクル（2005年）</vt:lpstr>
      <vt:lpstr>ハイプサイクル（2014年）</vt:lpstr>
      <vt:lpstr>SOAは思想であり考え方</vt:lpstr>
      <vt:lpstr>SOA (Service Oriented Architecture)</vt:lpstr>
      <vt:lpstr>SOAの実装としてのESB</vt:lpstr>
      <vt:lpstr>EAIとESB</vt:lpstr>
      <vt:lpstr>モジュールをWebサービス化することのメリット</vt:lpstr>
      <vt:lpstr>SOAの狙いと成果</vt:lpstr>
      <vt:lpstr>PowerPoint プレゼンテーション</vt:lpstr>
      <vt:lpstr>Webサービスを組み合わせてシステムを構築</vt:lpstr>
      <vt:lpstr>XaaS = Webサービスの多様化</vt:lpstr>
      <vt:lpstr>マッシュアップ開発の部品としてのWebサービス</vt:lpstr>
      <vt:lpstr>簡単なマッシュアップの例</vt:lpstr>
      <vt:lpstr>PowerPoint プレゼンテーション</vt:lpstr>
      <vt:lpstr>IBMが仕掛けるAPIエコノミー</vt:lpstr>
      <vt:lpstr>戦略アプリはPaaSで作る</vt:lpstr>
      <vt:lpstr>Amazon API Gateway</vt:lpstr>
      <vt:lpstr>PowerPoint プレゼンテーション</vt:lpstr>
      <vt:lpstr>PaaSの誕生</vt:lpstr>
      <vt:lpstr>Force.comのターゲットマーケット</vt:lpstr>
      <vt:lpstr>ASPからSaaSへ、ホスティングからIaaSへ</vt:lpstr>
      <vt:lpstr>ASPとSaaSの違い – マルチテナント</vt:lpstr>
      <vt:lpstr>マルチテナントの効果</vt:lpstr>
      <vt:lpstr>Force.comはいつの間にかAPaaSに</vt:lpstr>
      <vt:lpstr>機械学習サービスをクラウドで提供</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336</cp:revision>
  <dcterms:created xsi:type="dcterms:W3CDTF">2014-04-30T01:58:06Z</dcterms:created>
  <dcterms:modified xsi:type="dcterms:W3CDTF">2015-11-19T09:59:51Z</dcterms:modified>
</cp:coreProperties>
</file>