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938" r:id="rId2"/>
    <p:sldId id="939" r:id="rId3"/>
    <p:sldId id="941" r:id="rId4"/>
    <p:sldId id="942" r:id="rId5"/>
    <p:sldId id="943" r:id="rId6"/>
    <p:sldId id="944" r:id="rId7"/>
    <p:sldId id="945" r:id="rId8"/>
    <p:sldId id="946" r:id="rId9"/>
    <p:sldId id="947" r:id="rId10"/>
    <p:sldId id="948" r:id="rId11"/>
    <p:sldId id="949" r:id="rId12"/>
    <p:sldId id="950" r:id="rId13"/>
    <p:sldId id="951" r:id="rId14"/>
    <p:sldId id="953" r:id="rId15"/>
    <p:sldId id="954" r:id="rId16"/>
    <p:sldId id="955" r:id="rId17"/>
    <p:sldId id="956" r:id="rId18"/>
    <p:sldId id="957" r:id="rId19"/>
    <p:sldId id="965" r:id="rId20"/>
    <p:sldId id="966" r:id="rId21"/>
    <p:sldId id="967" r:id="rId22"/>
    <p:sldId id="968" r:id="rId23"/>
    <p:sldId id="1030" r:id="rId24"/>
    <p:sldId id="970" r:id="rId25"/>
    <p:sldId id="971" r:id="rId26"/>
    <p:sldId id="972" r:id="rId27"/>
    <p:sldId id="973" r:id="rId28"/>
    <p:sldId id="974" r:id="rId29"/>
    <p:sldId id="978" r:id="rId30"/>
    <p:sldId id="1031" r:id="rId31"/>
    <p:sldId id="977" r:id="rId32"/>
    <p:sldId id="979" r:id="rId33"/>
    <p:sldId id="981" r:id="rId34"/>
    <p:sldId id="982" r:id="rId35"/>
    <p:sldId id="986" r:id="rId36"/>
    <p:sldId id="987" r:id="rId37"/>
    <p:sldId id="997" r:id="rId38"/>
    <p:sldId id="999" r:id="rId39"/>
    <p:sldId id="1000" r:id="rId40"/>
    <p:sldId id="1001" r:id="rId41"/>
    <p:sldId id="1002" r:id="rId42"/>
    <p:sldId id="1003" r:id="rId43"/>
    <p:sldId id="1004" r:id="rId44"/>
    <p:sldId id="1005" r:id="rId45"/>
    <p:sldId id="1006" r:id="rId46"/>
    <p:sldId id="1007" r:id="rId47"/>
    <p:sldId id="1011" r:id="rId48"/>
    <p:sldId id="1012" r:id="rId49"/>
    <p:sldId id="1013" r:id="rId50"/>
    <p:sldId id="1014" r:id="rId51"/>
    <p:sldId id="1015" r:id="rId52"/>
    <p:sldId id="1016" r:id="rId53"/>
    <p:sldId id="1017" r:id="rId54"/>
    <p:sldId id="1018" r:id="rId55"/>
    <p:sldId id="1019" r:id="rId56"/>
    <p:sldId id="1020" r:id="rId57"/>
    <p:sldId id="1021" r:id="rId58"/>
    <p:sldId id="1022" r:id="rId59"/>
    <p:sldId id="1023" r:id="rId60"/>
    <p:sldId id="1024" r:id="rId61"/>
    <p:sldId id="1025" r:id="rId62"/>
    <p:sldId id="1026" r:id="rId63"/>
    <p:sldId id="1027" r:id="rId64"/>
    <p:sldId id="1028" r:id="rId6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FF"/>
    <a:srgbClr val="66CC00"/>
    <a:srgbClr val="E5FFA9"/>
    <a:srgbClr val="FFFDA9"/>
    <a:srgbClr val="FFB7FD"/>
    <a:srgbClr val="FF6FCF"/>
    <a:srgbClr val="FF66FF"/>
    <a:srgbClr val="80FF00"/>
    <a:srgbClr val="FFFF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3"/>
    <p:restoredTop sz="84052" autoAdjust="0"/>
  </p:normalViewPr>
  <p:slideViewPr>
    <p:cSldViewPr snapToGrid="0" snapToObjects="1" showGuides="1">
      <p:cViewPr varScale="1">
        <p:scale>
          <a:sx n="60" d="100"/>
          <a:sy n="60" d="100"/>
        </p:scale>
        <p:origin x="1616" y="176"/>
      </p:cViewPr>
      <p:guideLst>
        <p:guide orient="horz"/>
        <p:guide pos="2870"/>
      </p:guideLst>
    </p:cSldViewPr>
  </p:slideViewPr>
  <p:notesTextViewPr>
    <p:cViewPr>
      <p:scale>
        <a:sx n="100" d="100"/>
        <a:sy n="100" d="100"/>
      </p:scale>
      <p:origin x="0" y="0"/>
    </p:cViewPr>
  </p:notesTextViewPr>
  <p:sorterViewPr>
    <p:cViewPr>
      <p:scale>
        <a:sx n="158" d="100"/>
        <a:sy n="15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2016/2/9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itpro.nikkeibp.co.jp/atcl/news/14/112001992/"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1960</a:t>
            </a:r>
            <a:r>
              <a:rPr kumimoji="1" lang="ja-JP" altLang="ja-JP" sz="1200" kern="1200" dirty="0" smtClean="0">
                <a:solidFill>
                  <a:schemeClr val="tx1"/>
                </a:solidFill>
                <a:effectLst/>
                <a:latin typeface="+mn-lt"/>
                <a:ea typeface="+mn-ea"/>
                <a:cs typeface="+mn-cs"/>
              </a:rPr>
              <a:t>年代〜　メインフレームの登場と集中処理／業務効率や生産性の向上</a:t>
            </a:r>
          </a:p>
          <a:p>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　</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の登場によるクライアントサーバーの普及・分散処理／適用業務領域と利用者の拡大</a:t>
            </a:r>
          </a:p>
          <a:p>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 インターネットの登場による接続の広がりと拡大／企業や地域を越えた業務の連携や調整の実現</a:t>
            </a:r>
          </a:p>
          <a:p>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年代〜　</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のカンブリア大爆発・モバイル、</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、ビッグデータ、人工知能、ロボットなどの登場と普及／テクノロジーのアンビエント化、日常への浸透</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コンピューターがビジネスの現場に登場するのは、</a:t>
            </a:r>
            <a:r>
              <a:rPr kumimoji="1" lang="en-US" altLang="ja-JP" sz="1200" kern="1200" dirty="0" smtClean="0">
                <a:solidFill>
                  <a:schemeClr val="tx1"/>
                </a:solidFill>
                <a:effectLst/>
                <a:latin typeface="+mn-lt"/>
                <a:ea typeface="+mn-ea"/>
                <a:cs typeface="+mn-cs"/>
              </a:rPr>
              <a:t>1950</a:t>
            </a:r>
            <a:r>
              <a:rPr kumimoji="1" lang="ja-JP" altLang="ja-JP" sz="1200" kern="1200" dirty="0" smtClean="0">
                <a:solidFill>
                  <a:schemeClr val="tx1"/>
                </a:solidFill>
                <a:effectLst/>
                <a:latin typeface="+mn-lt"/>
                <a:ea typeface="+mn-ea"/>
                <a:cs typeface="+mn-cs"/>
              </a:rPr>
              <a:t>年代です。</a:t>
            </a:r>
            <a:r>
              <a:rPr kumimoji="1" lang="en-US" altLang="ja-JP" sz="1200" kern="1200" dirty="0" smtClean="0">
                <a:solidFill>
                  <a:schemeClr val="tx1"/>
                </a:solidFill>
                <a:effectLst/>
                <a:latin typeface="+mn-lt"/>
                <a:ea typeface="+mn-ea"/>
                <a:cs typeface="+mn-cs"/>
              </a:rPr>
              <a:t>1964</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IBM System/360</a:t>
            </a:r>
            <a:r>
              <a:rPr kumimoji="1" lang="ja-JP" altLang="ja-JP" sz="1200" kern="1200" dirty="0" smtClean="0">
                <a:solidFill>
                  <a:schemeClr val="tx1"/>
                </a:solidFill>
                <a:effectLst/>
                <a:latin typeface="+mn-lt"/>
                <a:ea typeface="+mn-ea"/>
                <a:cs typeface="+mn-cs"/>
              </a:rPr>
              <a:t>、今で言うメインフレームの登場で、コンピューターは、多くの企業で使われるようになりました。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年代に入り、</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の登場やオフコン・ミニコンといった小型コンピューターの台頭で業務への適用領域と利用者が一気に拡大します。その後、</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年代、インターネットの登場は、システムが低コストで相互に接続する世界を作り上げてゆきます。その結果、企業や地域を越えた大規模な業務の統合や調整が実現するようになったのです。そして、</a:t>
            </a:r>
            <a:r>
              <a:rPr kumimoji="1" lang="en-US" altLang="ja-JP" sz="1200" kern="1200" dirty="0" smtClean="0">
                <a:solidFill>
                  <a:schemeClr val="tx1"/>
                </a:solidFill>
                <a:effectLst/>
                <a:latin typeface="+mn-lt"/>
                <a:ea typeface="+mn-ea"/>
                <a:cs typeface="+mn-cs"/>
              </a:rPr>
              <a:t>21</a:t>
            </a:r>
            <a:r>
              <a:rPr kumimoji="1" lang="ja-JP" altLang="ja-JP" sz="1200" kern="1200" dirty="0" smtClean="0">
                <a:solidFill>
                  <a:schemeClr val="tx1"/>
                </a:solidFill>
                <a:effectLst/>
                <a:latin typeface="+mn-lt"/>
                <a:ea typeface="+mn-ea"/>
                <a:cs typeface="+mn-cs"/>
              </a:rPr>
              <a:t>世紀を迎え、クラウドの時代へとつながってゆきます。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辺りから、時代は、大きな転換点を迎えはじめました。インターネットの普及とクラウドの登場は、どこにいてもネットに接続さえすれば、様々なサービスを享受できる世界を実現しました。その結果、コンピューターの利用者は、これまでとは桁違いに拡大し、コンピューターの処理能力もこれまでとは桁違いの加速度で拡大するようになったのです。これを</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スケールといいます。また、</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の登場と期を同じくして登場する</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などのソーシャルメディアは、この</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スケールの拡大をさらに加速し、膨大なデータを生みだしました。ビッグデータ時代の到来です。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スケールなインターネットとクラウド、そこから生みだされたビッグデータは、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の普及と共にさらに拡大する勢いです。このような基盤を支えに人工知能やロボットが、私たちの日常を大きく変えようとしているのです。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今の時代を何十年か先に振り返ると、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の「カンブリア大爆発」があったと評されているかも知れません。「カンブリア大爆発」とは、およそ</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億</a:t>
            </a:r>
            <a:r>
              <a:rPr kumimoji="1" lang="en-US" altLang="ja-JP" sz="1200" kern="1200" dirty="0" smtClean="0">
                <a:solidFill>
                  <a:schemeClr val="tx1"/>
                </a:solidFill>
                <a:effectLst/>
                <a:latin typeface="+mn-lt"/>
                <a:ea typeface="+mn-ea"/>
                <a:cs typeface="+mn-cs"/>
              </a:rPr>
              <a:t>5000</a:t>
            </a:r>
            <a:r>
              <a:rPr kumimoji="1" lang="ja-JP" altLang="ja-JP" sz="1200" kern="1200" dirty="0" smtClean="0">
                <a:solidFill>
                  <a:schemeClr val="tx1"/>
                </a:solidFill>
                <a:effectLst/>
                <a:latin typeface="+mn-lt"/>
                <a:ea typeface="+mn-ea"/>
                <a:cs typeface="+mn-cs"/>
              </a:rPr>
              <a:t>万年前に、それまで数十数種しかなかった生物が突如</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万種にも爆発的に増加した出来事です。様々な形態を持った生物が生まれ、食うか食われるかの競争と淘汰を繰り返しながら生物の多様性が育まれ、生態系築かれてゆきました。今の時代は、そんな時代の延長線上にあると言わ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カンブリア大爆発」は、スマートマシーンの進化が引き金となるでしょう。そこには、これまでのテクノロジーの脈略からは、大きく逸脱した新しい常識が生まれつつあります。そして、このテクノロジーの延長線上に、これまでとは明らかに異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活用の新たな可能性がどんどんと生まれてくるでしょう。そして、競争と淘汰を繰り返し、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の新たなエコシステム＝生態系を形成してゆくことになるのだろうと思っています。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私たちは、このような歴史の脈絡の中に生きているのです。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が、未来にこれまでにも増して、大きな影響を持つ世の中になること。そして、その中で、未来を作る大きな役割を担おうとしていること</a:t>
            </a:r>
            <a:r>
              <a:rPr kumimoji="1" lang="ja-JP" altLang="en-US" sz="1200" kern="1200" dirty="0" smtClean="0">
                <a:solidFill>
                  <a:schemeClr val="tx1"/>
                </a:solidFill>
                <a:effectLst/>
                <a:latin typeface="+mn-lt"/>
                <a:ea typeface="+mn-ea"/>
                <a:cs typeface="+mn-cs"/>
              </a:rPr>
              <a:t>に誇りを持って下さい。</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91648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は、業務効率を高めるためには、既に欠かせないものとなっています。また、企業の成長や競争力を維持するためのグローバル展開や新規事業への進出のためにも、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なしでは対応できません。</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範囲が広がり、その重要性が高まるほどに、災害やセキュリティへの対応も、これまでにも増して強く求められるようになりました。また、モバイルやビッグ・データといった、新しいテクノロジーへの対応も業務の現場から求められ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こんな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需要の高まりとは裏腹に、企業内の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に責任を持つ情報システム部門は、ふたつの大きな問題を抱えています。そのひとつが、先ほど説明した</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の増大です。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への需要が高まれば、</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が増大します。それでも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予算が増えるのであれば、何とか対処できます。しかし、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に関わるお金は、事業投資とはなかなか見做されず、経費として常に削減の圧力がかかっています。これが、もうひとつの問題です。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業務や経営の要請に応えたくても、「所有」している既存のシステムを維持管理するための</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にお金が掛かり過ぎて、応えることができません。しかも、</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予算が今後大きく増える見込みもありません。そんな問題を情報システム部門は抱えているのです。</a:t>
            </a:r>
          </a:p>
          <a:p>
            <a:r>
              <a:rPr kumimoji="1" lang="ja-JP" altLang="ja-JP" sz="1200" kern="1200" dirty="0" smtClean="0">
                <a:solidFill>
                  <a:schemeClr val="tx1"/>
                </a:solidFill>
                <a:effectLst/>
                <a:latin typeface="+mn-lt"/>
                <a:ea typeface="+mn-ea"/>
                <a:cs typeface="+mn-cs"/>
              </a:rPr>
              <a:t>ならば、「所有」することを辞め、自分達で、システム資源の面倒をみなければ、</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は削減できるはずです。また、クラウドで提供されているプラットフォームやアプリケーションを使えば、開発工数の削減や、場合によっては開発さえも必要なくなります。そんな期待から、いま「使用」のクラウドへの注目が集ま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119500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情報システムを自社資産として「所有」することから外部サービスとして「使用」するようになると、システム資源の調達や変更が、簡単に行えるようになります。例えば、クラウド以前の「所有」の時代は、次のような多くの手順を踏まなくてはなりませんでした。</a:t>
            </a:r>
          </a:p>
          <a:p>
            <a:pPr lvl="0"/>
            <a:r>
              <a:rPr kumimoji="1" lang="ja-JP" altLang="ja-JP" sz="1200" kern="1200" dirty="0" smtClean="0">
                <a:solidFill>
                  <a:schemeClr val="tx1"/>
                </a:solidFill>
                <a:effectLst/>
                <a:latin typeface="+mn-lt"/>
                <a:ea typeface="+mn-ea"/>
                <a:cs typeface="+mn-cs"/>
              </a:rPr>
              <a:t>リース期間に合わせ将来の需要を予測してサイジングする。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ベンダーにシステム構成の提案を求め見積を依頼し価格交渉を行う。</a:t>
            </a:r>
          </a:p>
          <a:p>
            <a:pPr lvl="0"/>
            <a:r>
              <a:rPr kumimoji="1" lang="ja-JP" altLang="ja-JP" sz="1200" kern="1200" dirty="0" smtClean="0">
                <a:solidFill>
                  <a:schemeClr val="tx1"/>
                </a:solidFill>
                <a:effectLst/>
                <a:latin typeface="+mn-lt"/>
                <a:ea typeface="+mn-ea"/>
                <a:cs typeface="+mn-cs"/>
              </a:rPr>
              <a:t>稟議書を作成して承認・決済の手続きを行う。</a:t>
            </a:r>
          </a:p>
          <a:p>
            <a:pPr lvl="0"/>
            <a:r>
              <a:rPr kumimoji="1" lang="ja-JP" altLang="ja-JP" sz="1200" kern="1200" dirty="0" smtClean="0">
                <a:solidFill>
                  <a:schemeClr val="tx1"/>
                </a:solidFill>
                <a:effectLst/>
                <a:latin typeface="+mn-lt"/>
                <a:ea typeface="+mn-ea"/>
                <a:cs typeface="+mn-cs"/>
              </a:rPr>
              <a:t>決定した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ベンダーに発注する。</a:t>
            </a:r>
          </a:p>
          <a:p>
            <a:pPr lvl="0"/>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ベンダーはメーカーに調達を依頼する。</a:t>
            </a:r>
          </a:p>
          <a:p>
            <a:pPr lvl="0"/>
            <a:r>
              <a:rPr kumimoji="1" lang="ja-JP" altLang="ja-JP" sz="1200" kern="1200" dirty="0" smtClean="0">
                <a:solidFill>
                  <a:schemeClr val="tx1"/>
                </a:solidFill>
                <a:effectLst/>
                <a:latin typeface="+mn-lt"/>
                <a:ea typeface="+mn-ea"/>
                <a:cs typeface="+mn-cs"/>
              </a:rPr>
              <a:t>調達した機器をキッティングする。</a:t>
            </a:r>
          </a:p>
          <a:p>
            <a:pPr lvl="0"/>
            <a:r>
              <a:rPr kumimoji="1" lang="ja-JP" altLang="ja-JP" sz="1200" kern="1200" dirty="0" smtClean="0">
                <a:solidFill>
                  <a:schemeClr val="tx1"/>
                </a:solidFill>
                <a:effectLst/>
                <a:latin typeface="+mn-lt"/>
                <a:ea typeface="+mn-ea"/>
                <a:cs typeface="+mn-cs"/>
              </a:rPr>
              <a:t>ユーザー企業のオンサイトに据え付け、ソフトウェアの導入や設定を行う。</a:t>
            </a:r>
          </a:p>
          <a:p>
            <a:pPr lvl="0"/>
            <a:r>
              <a:rPr kumimoji="1" lang="ja-JP" altLang="ja-JP" sz="1200" kern="1200" dirty="0" smtClean="0">
                <a:solidFill>
                  <a:schemeClr val="tx1"/>
                </a:solidFill>
                <a:effectLst/>
                <a:latin typeface="+mn-lt"/>
                <a:ea typeface="+mn-ea"/>
                <a:cs typeface="+mn-cs"/>
              </a:rPr>
              <a:t>・・・</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そのため、調達には数週間から数ヶ月かかりました。一方、クラウドであれば、実に簡単です。</a:t>
            </a:r>
          </a:p>
          <a:p>
            <a:pPr lvl="0"/>
            <a:r>
              <a:rPr kumimoji="1" lang="ja-JP" altLang="ja-JP" sz="1200" kern="1200" dirty="0" smtClean="0">
                <a:solidFill>
                  <a:schemeClr val="tx1"/>
                </a:solidFill>
                <a:effectLst/>
                <a:latin typeface="+mn-lt"/>
                <a:ea typeface="+mn-ea"/>
                <a:cs typeface="+mn-cs"/>
              </a:rPr>
              <a:t>当面必要なリソースを考えてサイジングをおこなう。</a:t>
            </a:r>
          </a:p>
          <a:p>
            <a:pPr lvl="0"/>
            <a:r>
              <a:rPr kumimoji="1" lang="ja-JP" altLang="ja-JP" sz="1200" kern="1200" dirty="0" smtClean="0">
                <a:solidFill>
                  <a:schemeClr val="tx1"/>
                </a:solidFill>
                <a:effectLst/>
                <a:latin typeface="+mn-lt"/>
                <a:ea typeface="+mn-ea"/>
                <a:cs typeface="+mn-cs"/>
              </a:rPr>
              <a:t>クラウド・サービスの</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に表示されるメニュー画面（セルフ・サービス・ポータル）からシステム構成を選択する。</a:t>
            </a:r>
          </a:p>
          <a:p>
            <a:pPr lvl="0"/>
            <a:r>
              <a:rPr kumimoji="1" lang="ja-JP" altLang="ja-JP" sz="1200" kern="1200" dirty="0" smtClean="0">
                <a:solidFill>
                  <a:schemeClr val="tx1"/>
                </a:solidFill>
                <a:effectLst/>
                <a:latin typeface="+mn-lt"/>
                <a:ea typeface="+mn-ea"/>
                <a:cs typeface="+mn-cs"/>
              </a:rPr>
              <a:t>その画面からセキュリティのレベルやバックアップのタイミングなど運用に関わる項目を設定する。</a:t>
            </a:r>
          </a:p>
          <a:p>
            <a:pPr lvl="0"/>
            <a:r>
              <a:rPr kumimoji="1" lang="ja-JP" altLang="ja-JP" sz="1200" kern="1200" dirty="0" smtClean="0">
                <a:solidFill>
                  <a:schemeClr val="tx1"/>
                </a:solidFill>
                <a:effectLst/>
                <a:latin typeface="+mn-lt"/>
                <a:ea typeface="+mn-ea"/>
                <a:cs typeface="+mn-cs"/>
              </a:rPr>
              <a:t>調達ボタンを押す。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間、数分から数十分といったところでしょう。あっという間です。使用量が増える、運用の要件が変わるなど、変更があれば、その都度メニュー画面で設定し直すことができるので、予測できない未来まで考えて、サイジングする必要はありません。また、電気代のように使用量に応じて支払う料金制度ですから、必要なくなれば、いつでも辞められますので、初期投資リスクを抑えることができます。つまり、クラウドは、「システム資源を調達するための</a:t>
            </a:r>
            <a:r>
              <a:rPr kumimoji="1" lang="en-US" altLang="ja-JP" sz="1200" kern="1200" dirty="0" smtClean="0">
                <a:solidFill>
                  <a:schemeClr val="tx1"/>
                </a:solidFill>
                <a:effectLst/>
                <a:latin typeface="+mn-lt"/>
                <a:ea typeface="+mn-ea"/>
                <a:cs typeface="+mn-cs"/>
              </a:rPr>
              <a:t>EC</a:t>
            </a:r>
            <a:r>
              <a:rPr kumimoji="1" lang="ja-JP" altLang="ja-JP" sz="1200" kern="1200" dirty="0" smtClean="0">
                <a:solidFill>
                  <a:schemeClr val="tx1"/>
                </a:solidFill>
                <a:effectLst/>
                <a:latin typeface="+mn-lt"/>
                <a:ea typeface="+mn-ea"/>
                <a:cs typeface="+mn-cs"/>
              </a:rPr>
              <a:t>サイト」なのです。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14652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の魅力として、費用対効果の高さがあります。従来の「所有」を前提としたシステム資源は、調達すれば資産となり一定期間で償却しなければならず、その間、新しいものに置き換えることはできません。しかし、システム機器の性能は、「</a:t>
            </a:r>
            <a:r>
              <a:rPr kumimoji="1" lang="en-US" altLang="ja-JP" sz="1200" kern="1200" dirty="0" smtClean="0">
                <a:solidFill>
                  <a:schemeClr val="tx1"/>
                </a:solidFill>
                <a:effectLst/>
                <a:latin typeface="+mn-lt"/>
                <a:ea typeface="+mn-ea"/>
                <a:cs typeface="+mn-cs"/>
              </a:rPr>
              <a:t>18</a:t>
            </a:r>
            <a:r>
              <a:rPr kumimoji="1" lang="ja-JP" altLang="ja-JP" sz="1200" kern="1200" dirty="0" smtClean="0">
                <a:solidFill>
                  <a:schemeClr val="tx1"/>
                </a:solidFill>
                <a:effectLst/>
                <a:latin typeface="+mn-lt"/>
                <a:ea typeface="+mn-ea"/>
                <a:cs typeface="+mn-cs"/>
              </a:rPr>
              <a:t>か月ごとに</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倍になる」というムーアの法則に当てはめれば、</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年間で</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倍になります。つまり資産化するとコストパフォーマンスは購入時点から劣化し始め、償却期間中は改善の恩恵を享受できないのです。</a:t>
            </a:r>
          </a:p>
          <a:p>
            <a:r>
              <a:rPr kumimoji="1" lang="ja-JP" altLang="ja-JP" sz="1200" kern="1200" dirty="0" smtClean="0">
                <a:solidFill>
                  <a:schemeClr val="tx1"/>
                </a:solidFill>
                <a:effectLst/>
                <a:latin typeface="+mn-lt"/>
                <a:ea typeface="+mn-ea"/>
                <a:cs typeface="+mn-cs"/>
              </a:rPr>
              <a:t>これは、ハードウエアに限らず、ソフトウェアもライセンス資産として保有してしまえば、より機能の優れたものが出現しても、簡単には置き換えることができません。また、バージョンアップの制約や新たな脅威に対するセキュリティ対策、サポートにも問題をきたす場合があります。</a:t>
            </a:r>
          </a:p>
          <a:p>
            <a:r>
              <a:rPr kumimoji="1" lang="ja-JP" altLang="ja-JP" sz="1200" kern="1200" dirty="0" smtClean="0">
                <a:solidFill>
                  <a:schemeClr val="tx1"/>
                </a:solidFill>
                <a:effectLst/>
                <a:latin typeface="+mn-lt"/>
                <a:ea typeface="+mn-ea"/>
                <a:cs typeface="+mn-cs"/>
              </a:rPr>
              <a:t>一方クラウドは、共用が前提です。クラウド事業者は、自社のサービスに合わせ無駄な機能や部材を極力そぎ落とした特注の標準仕様の機器を大量に発注し、低価格で購入しています。さらに、徹底した自動化により人件費を減らしています。また、継続的に最新機器を追加導入し、順次古いものと入れ替え、コストパフォーマンスの継続的改善を行っています。たとえば、世界最大のクラウド事業者である</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年のサービス開始以来、</a:t>
            </a:r>
            <a:r>
              <a:rPr kumimoji="1" lang="en-US" altLang="ja-JP" sz="1200" kern="1200" dirty="0" smtClean="0">
                <a:solidFill>
                  <a:schemeClr val="tx1"/>
                </a:solidFill>
                <a:effectLst/>
                <a:latin typeface="+mn-lt"/>
                <a:ea typeface="+mn-ea"/>
                <a:cs typeface="+mn-cs"/>
              </a:rPr>
              <a:t>40</a:t>
            </a:r>
            <a:r>
              <a:rPr kumimoji="1" lang="ja-JP" altLang="ja-JP" sz="1200" kern="1200" dirty="0" smtClean="0">
                <a:solidFill>
                  <a:schemeClr val="tx1"/>
                </a:solidFill>
                <a:effectLst/>
                <a:latin typeface="+mn-lt"/>
                <a:ea typeface="+mn-ea"/>
                <a:cs typeface="+mn-cs"/>
              </a:rPr>
              <a:t>回を超える値下げを繰り返してきました。見方を変えれば、クラウドを利用すれば、使える費用が同じであれば、数年後には何倍もの資源を最新の環境で利用できるのです。</a:t>
            </a:r>
          </a:p>
          <a:p>
            <a:r>
              <a:rPr kumimoji="1" lang="ja-JP" altLang="ja-JP" sz="1200" kern="1200" dirty="0" smtClean="0">
                <a:solidFill>
                  <a:schemeClr val="tx1"/>
                </a:solidFill>
                <a:effectLst/>
                <a:latin typeface="+mn-lt"/>
                <a:ea typeface="+mn-ea"/>
                <a:cs typeface="+mn-cs"/>
              </a:rPr>
              <a:t>もちろん、すでに所有しているシステムをクラウドに置き換えるにはコストがかかりますが、一旦移行すれば、費用対効果の改善を長期的かつ継続的に享受できるわけです。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43332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【図解】コレ一枚で分かるクラウド・コンピューティングのビジネス・モデル</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をビジネス・モデルとして捉えてみると、「システム資源の共同購買」の仕組みと、それを容易に利用できるようにするための「サービス化」の仕組みの組合せと考えることができる。</a:t>
            </a:r>
          </a:p>
          <a:p>
            <a:r>
              <a:rPr kumimoji="1" lang="ja-JP" altLang="ja-JP" sz="1200" kern="1200" dirty="0" smtClean="0">
                <a:solidFill>
                  <a:schemeClr val="tx1"/>
                </a:solidFill>
                <a:effectLst/>
                <a:latin typeface="+mn-lt"/>
                <a:ea typeface="+mn-ea"/>
                <a:cs typeface="+mn-cs"/>
              </a:rPr>
              <a:t>「システム資源の共同購買」とは、一社あるいはひとつの組織でシステム資源を調達するのではなく、共同で大量購入し調達コストを下げると共に、共用することで設備や運用管理のコストを低減しようということだ。そのため、システム機器類の徹底した標準化をすすめ大量購買することで低コストでの調達を実現し、運用管理負担の低減を図っている。</a:t>
            </a:r>
          </a:p>
          <a:p>
            <a:r>
              <a:rPr kumimoji="1" lang="ja-JP" altLang="ja-JP"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の場合、数百万台のサーバーを保有していると言われているが、サーバーの故障や老朽化に伴う入れ替えや追加増設を考えると、年間十数万台から数十万台のサーバーを購入していると考えられる。世界におけるサーバーの年間出荷台数が、</a:t>
            </a:r>
            <a:r>
              <a:rPr kumimoji="1" lang="en-US" altLang="ja-JP" sz="1200" kern="1200" dirty="0" smtClean="0">
                <a:solidFill>
                  <a:schemeClr val="tx1"/>
                </a:solidFill>
                <a:effectLst/>
                <a:latin typeface="+mn-lt"/>
                <a:ea typeface="+mn-ea"/>
                <a:cs typeface="+mn-cs"/>
              </a:rPr>
              <a:t>1000</a:t>
            </a:r>
            <a:r>
              <a:rPr kumimoji="1" lang="ja-JP" altLang="ja-JP" sz="1200" kern="1200" dirty="0" smtClean="0">
                <a:solidFill>
                  <a:schemeClr val="tx1"/>
                </a:solidFill>
                <a:effectLst/>
                <a:latin typeface="+mn-lt"/>
                <a:ea typeface="+mn-ea"/>
                <a:cs typeface="+mn-cs"/>
              </a:rPr>
              <a:t>万台程度であることから考えると、その多さは驚異的と言えるだろう。当然、市販品を購入することはなく、</a:t>
            </a:r>
            <a:r>
              <a:rPr kumimoji="1" lang="en-US" altLang="ja-JP" sz="1200" kern="1200" dirty="0" smtClean="0">
                <a:solidFill>
                  <a:schemeClr val="tx1"/>
                </a:solidFill>
                <a:effectLst/>
                <a:latin typeface="+mn-lt"/>
                <a:ea typeface="+mn-ea"/>
                <a:cs typeface="+mn-cs"/>
              </a:rPr>
              <a:t>ODM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Original Design Manufacturing</a:t>
            </a:r>
            <a:r>
              <a:rPr kumimoji="1" lang="ja-JP" altLang="ja-JP" sz="1200" kern="1200" dirty="0" smtClean="0">
                <a:solidFill>
                  <a:schemeClr val="tx1"/>
                </a:solidFill>
                <a:effectLst/>
                <a:latin typeface="+mn-lt"/>
                <a:ea typeface="+mn-ea"/>
                <a:cs typeface="+mn-cs"/>
              </a:rPr>
              <a:t>）での調達となることから、量産効果も期待できさらに低コストでの調達を実現している。</a:t>
            </a:r>
          </a:p>
          <a:p>
            <a:r>
              <a:rPr kumimoji="1" lang="en-US" altLang="ja-JP" sz="1200" u="sng" kern="1200" dirty="0" smtClean="0">
                <a:solidFill>
                  <a:schemeClr val="tx1"/>
                </a:solidFill>
                <a:effectLst/>
                <a:latin typeface="+mn-lt"/>
                <a:ea typeface="+mn-ea"/>
                <a:cs typeface="+mn-cs"/>
                <a:hlinkClick r:id="rId3"/>
              </a:rPr>
              <a:t>http://itpro.nikkeibp.co.jp/atcl/news/14/112001992/</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また、多くの企業との共同利用となることから負荷の分散や平準化が期待できる。そのため、企業が個別に調達することに比べ調達台数の抑制も期待でき、低コスト化にも貢献していると考えられる。</a:t>
            </a:r>
          </a:p>
          <a:p>
            <a:r>
              <a:rPr kumimoji="1" lang="ja-JP" altLang="ja-JP" sz="1200" kern="1200" dirty="0" smtClean="0">
                <a:solidFill>
                  <a:schemeClr val="tx1"/>
                </a:solidFill>
                <a:effectLst/>
                <a:latin typeface="+mn-lt"/>
                <a:ea typeface="+mn-ea"/>
                <a:cs typeface="+mn-cs"/>
              </a:rPr>
              <a:t>一方、「サービス化」は、このシステム資源をサービスとして利用できることだ。つまり、物理的な作業を伴わずソフトウェアの設定だけでシステム資源の調達や構成変更を可能にしている。これを支えている仕組みが、</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a:t>
            </a:r>
            <a:r>
              <a:rPr kumimoji="1" lang="en-US" altLang="ja-JP" sz="1200" kern="1200" dirty="0" err="1" smtClean="0">
                <a:solidFill>
                  <a:schemeClr val="tx1"/>
                </a:solidFill>
                <a:effectLst/>
                <a:latin typeface="+mn-lt"/>
                <a:ea typeface="+mn-ea"/>
                <a:cs typeface="+mn-cs"/>
              </a:rPr>
              <a:t>Inftastracture</a:t>
            </a:r>
            <a:r>
              <a:rPr kumimoji="1" lang="ja-JP" altLang="ja-JP" sz="1200" kern="1200" dirty="0" smtClean="0">
                <a:solidFill>
                  <a:schemeClr val="tx1"/>
                </a:solidFill>
                <a:effectLst/>
                <a:latin typeface="+mn-lt"/>
                <a:ea typeface="+mn-ea"/>
                <a:cs typeface="+mn-cs"/>
              </a:rPr>
              <a:t>）の技術だ。こちらについては、昨日の記事を参考にしていだきたい。</a:t>
            </a:r>
          </a:p>
          <a:p>
            <a:r>
              <a:rPr kumimoji="1" lang="en-US" altLang="ja-JP" sz="1200" kern="1200" dirty="0" smtClean="0">
                <a:solidFill>
                  <a:schemeClr val="tx1"/>
                </a:solidFill>
                <a:effectLst/>
                <a:latin typeface="+mn-lt"/>
                <a:ea typeface="+mn-ea"/>
                <a:cs typeface="+mn-cs"/>
              </a:rPr>
              <a:t>&gt;&gt; </a:t>
            </a:r>
            <a:r>
              <a:rPr kumimoji="1" lang="ja-JP" altLang="ja-JP" sz="1200" kern="1200" dirty="0" smtClean="0">
                <a:solidFill>
                  <a:schemeClr val="tx1"/>
                </a:solidFill>
                <a:effectLst/>
                <a:latin typeface="+mn-lt"/>
                <a:ea typeface="+mn-ea"/>
                <a:cs typeface="+mn-cs"/>
              </a:rPr>
              <a:t>【図解】コレ</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http://</a:t>
            </a:r>
            <a:r>
              <a:rPr kumimoji="1" lang="en-US" altLang="ja-JP" sz="1200" kern="1200" dirty="0" err="1" smtClean="0">
                <a:solidFill>
                  <a:schemeClr val="tx1"/>
                </a:solidFill>
                <a:effectLst/>
                <a:latin typeface="+mn-lt"/>
                <a:ea typeface="+mn-ea"/>
                <a:cs typeface="+mn-cs"/>
              </a:rPr>
              <a:t>blogs.itmedia.co.jp</a:t>
            </a:r>
            <a:r>
              <a:rPr kumimoji="1" lang="en-US"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itsolutionjuku</a:t>
            </a:r>
            <a:r>
              <a:rPr kumimoji="1" lang="en-US" altLang="ja-JP" sz="1200" kern="1200" dirty="0" smtClean="0">
                <a:solidFill>
                  <a:schemeClr val="tx1"/>
                </a:solidFill>
                <a:effectLst/>
                <a:latin typeface="+mn-lt"/>
                <a:ea typeface="+mn-ea"/>
                <a:cs typeface="+mn-cs"/>
              </a:rPr>
              <a:t>/2015/05/</a:t>
            </a:r>
            <a:r>
              <a:rPr kumimoji="1" lang="en-US" altLang="ja-JP" sz="1200" kern="1200" dirty="0" err="1" smtClean="0">
                <a:solidFill>
                  <a:schemeClr val="tx1"/>
                </a:solidFill>
                <a:effectLst/>
                <a:latin typeface="+mn-lt"/>
                <a:ea typeface="+mn-ea"/>
                <a:cs typeface="+mn-cs"/>
              </a:rPr>
              <a:t>sdi.html</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仕組みにより、運用や調達の自動化・自律化を実現し、必要な時に必要なリソースをオンデマンドで調達できるようにしている。さらに、従量課金により使った分だけの支払いとなることから、システム資源調達における初期投資リスクを回避することができる。</a:t>
            </a:r>
          </a:p>
          <a:p>
            <a:r>
              <a:rPr kumimoji="1" lang="ja-JP" altLang="ja-JP" sz="1200" kern="1200" dirty="0" smtClean="0">
                <a:solidFill>
                  <a:schemeClr val="tx1"/>
                </a:solidFill>
                <a:effectLst/>
                <a:latin typeface="+mn-lt"/>
                <a:ea typeface="+mn-ea"/>
                <a:cs typeface="+mn-cs"/>
              </a:rPr>
              <a:t>クラウド・コンピューティングは、このような「システム資源の共同購買」と「サービス化」により、システム資源の低コストでの調達を実現し、変更への俊敏性を確保し、需要の変動にも即応できるスケラビリティを確保している。</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2113620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【図解】コレ１枚でわかるクラウドがもたらす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の新たな価値</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クラウド・コンピューティングの登場により、私たちの日常やビジネスにおける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の価値が大きく変化しつつあります。</a:t>
            </a:r>
          </a:p>
          <a:p>
            <a:r>
              <a:rPr kumimoji="1" lang="ja-JP" altLang="ja-JP" sz="1200" kern="1200" dirty="0" smtClean="0">
                <a:solidFill>
                  <a:schemeClr val="tx1"/>
                </a:solidFill>
                <a:effectLst/>
                <a:latin typeface="+mn-lt"/>
                <a:ea typeface="+mn-ea"/>
                <a:cs typeface="+mn-cs"/>
              </a:rPr>
              <a:t>クラウドは、システム資源の価格破壊をもたらしました。例えば、世界最大のクラウド・サービス事業者である</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年のサービス開始以来、約</a:t>
            </a:r>
            <a:r>
              <a:rPr kumimoji="1" lang="en-US" altLang="ja-JP" sz="1200" kern="1200" dirty="0" smtClean="0">
                <a:solidFill>
                  <a:schemeClr val="tx1"/>
                </a:solidFill>
                <a:effectLst/>
                <a:latin typeface="+mn-lt"/>
                <a:ea typeface="+mn-ea"/>
                <a:cs typeface="+mn-cs"/>
              </a:rPr>
              <a:t>50</a:t>
            </a:r>
            <a:r>
              <a:rPr kumimoji="1" lang="ja-JP" altLang="ja-JP" sz="1200" kern="1200" dirty="0" smtClean="0">
                <a:solidFill>
                  <a:schemeClr val="tx1"/>
                </a:solidFill>
                <a:effectLst/>
                <a:latin typeface="+mn-lt"/>
                <a:ea typeface="+mn-ea"/>
                <a:cs typeface="+mn-cs"/>
              </a:rPr>
              <a:t>回、一貫して値下げを繰り返しています。これに追従するように、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も値下げを繰り返し、熾烈な価格競争を展開しています。コンピューター機器の販売ビジネスでは、到底まねのできない価格競争と言えるでしょう。また、システム資源の調達や運用を従量課金型のサービスとして提供することで、ユーザー企業は、必要最小限のシステム資源を、僅かな運用管理負担で利用できるようになったのです。</a:t>
            </a:r>
          </a:p>
          <a:p>
            <a:r>
              <a:rPr kumimoji="1" lang="ja-JP" altLang="ja-JP" sz="1200" kern="1200" dirty="0" smtClean="0">
                <a:solidFill>
                  <a:schemeClr val="tx1"/>
                </a:solidFill>
                <a:effectLst/>
                <a:latin typeface="+mn-lt"/>
                <a:ea typeface="+mn-ea"/>
                <a:cs typeface="+mn-cs"/>
              </a:rPr>
              <a:t>かつて、情報システムを構築し使用するためには、システム資源を購入し、運用管理の専門家を雇わなくてはなりませんでした。それなりの初期投資リスクを覚悟して、取り組まなければならなかったのです。しかし、クラウドの登場によりこの常識は覆されました。そのため、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の利用に二の足を踏んでいた業務領域や新規事業への適用が拡大しつつあります。</a:t>
            </a:r>
          </a:p>
          <a:p>
            <a:r>
              <a:rPr kumimoji="1" lang="ja-JP" altLang="ja-JP" sz="1200" kern="1200" dirty="0" smtClean="0">
                <a:solidFill>
                  <a:schemeClr val="tx1"/>
                </a:solidFill>
                <a:effectLst/>
                <a:latin typeface="+mn-lt"/>
                <a:ea typeface="+mn-ea"/>
                <a:cs typeface="+mn-cs"/>
              </a:rPr>
              <a:t>また、スタートアップ企業にとっては、「失敗のコスト」が大きく低減し、容易にチャレンジできる環境が与えられるようになりました。</a:t>
            </a:r>
          </a:p>
          <a:p>
            <a:r>
              <a:rPr kumimoji="1" lang="ja-JP" altLang="ja-JP" sz="1200" kern="1200" dirty="0" smtClean="0">
                <a:solidFill>
                  <a:schemeClr val="tx1"/>
                </a:solidFill>
                <a:effectLst/>
                <a:latin typeface="+mn-lt"/>
                <a:ea typeface="+mn-ea"/>
                <a:cs typeface="+mn-cs"/>
              </a:rPr>
              <a:t>新規事業の成功確率は、１千回に数回といわれるほどハードルの高いものです。そのため、初期投資リスクが大きな時代には、新規事業へのチャレンジは、慎重にならざるを得ず、また、膨大なスタートアップ資金を調達しなければなりませんでした。しかし、クラウドの普及により、少ない初期投資コストで、様々なアイデアを試してみることができるようになったのです。</a:t>
            </a:r>
          </a:p>
          <a:p>
            <a:r>
              <a:rPr kumimoji="1" lang="ja-JP" altLang="ja-JP" sz="1200" kern="1200" dirty="0" smtClean="0">
                <a:solidFill>
                  <a:schemeClr val="tx1"/>
                </a:solidFill>
                <a:effectLst/>
                <a:latin typeface="+mn-lt"/>
                <a:ea typeface="+mn-ea"/>
                <a:cs typeface="+mn-cs"/>
              </a:rPr>
              <a:t>このように「失敗のコスト」が、低減することでチャレンジが促され、成功確率は変わらなくても、チャレンジの回数が増えることで、成功の回数も増えつつあります。その結果、イノベーションは促進され、適用業務領域を拡大しています。また、</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の普及により、高度なシステム機能を１から作り込まなくてもクラウド・サービスとして利用し、これを組み合わせることで、新たなサービスを作れる時代になりました。これによりシステム開発や運用管理と言っ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の難しさは隠蔽され、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利用者の裾野をこれまでになく拡大しつつあります。</a:t>
            </a:r>
          </a:p>
          <a:p>
            <a:r>
              <a:rPr kumimoji="1" lang="ja-JP" altLang="ja-JP" sz="1200" kern="1200" dirty="0" smtClean="0">
                <a:solidFill>
                  <a:schemeClr val="tx1"/>
                </a:solidFill>
                <a:effectLst/>
                <a:latin typeface="+mn-lt"/>
                <a:ea typeface="+mn-ea"/>
                <a:cs typeface="+mn-cs"/>
              </a:rPr>
              <a:t>これに伴い、ビジネスや日常における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の価値は、向上してゆきます。同時に、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は、その存在自身を隠蔽化してしまうほどに、私たちの周囲や環境に溶け込む「</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のアンビエント化」をもたらしつつあると言えるでしょう。</a:t>
            </a:r>
          </a:p>
          <a:p>
            <a:r>
              <a:rPr kumimoji="1" lang="ja-JP" altLang="ja-JP" sz="1200" kern="1200" dirty="0" smtClean="0">
                <a:solidFill>
                  <a:schemeClr val="tx1"/>
                </a:solidFill>
                <a:effectLst/>
                <a:latin typeface="+mn-lt"/>
                <a:ea typeface="+mn-ea"/>
                <a:cs typeface="+mn-cs"/>
              </a:rPr>
              <a:t>このように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の価値は、これまでにも増して大きくなってゆきます。しかし、このような価値を生みだすことを目的とせず、工数提供という手段を価値と捉えるビジネスは、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の「サービス化」と、それに伴う「難しさの隠蔽」によって、ビジネス・チャンスを失ってゆくことを覚悟しなければならないでしょう。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334354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823845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20</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pPr eaLnBrk="1" hangingPunct="1"/>
            <a:endParaRPr lang="ja-JP" altLang="en-US" dirty="0" smtClean="0"/>
          </a:p>
        </p:txBody>
      </p:sp>
    </p:spTree>
    <p:extLst>
      <p:ext uri="{BB962C8B-B14F-4D97-AF65-F5344CB8AC3E}">
        <p14:creationId xmlns:p14="http://schemas.microsoft.com/office/powerpoint/2010/main" val="2137776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21</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r>
              <a:rPr kumimoji="1" lang="ja-JP" altLang="ja-JP" sz="1200" kern="1200" dirty="0" smtClean="0">
                <a:solidFill>
                  <a:schemeClr val="tx1"/>
                </a:solidFill>
                <a:effectLst/>
                <a:latin typeface="+mn-lt"/>
                <a:ea typeface="+mn-ea"/>
                <a:cs typeface="+mn-cs"/>
              </a:rPr>
              <a:t>「クラウド・コンピューティング」という言葉は、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を努めていたエリック・シュミットのスピーチがきっかけで使われるようになったことは、前述のとおりです。新しい言葉が大好きな</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業界は、時代の変化や自分達の先進性を喧伝し自社の製品やサービスを売り込むためのキャッチコピーとして、この言葉を盛んに使うようになりました。そのおかげで、各社各様の定義が生まれ、市場に様々な誤解や混乱を生みだしてしまったのです。</a:t>
            </a:r>
          </a:p>
          <a:p>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年、こんな混乱に終止符を打ち、業界の健全な発展を意図し、米国商務省の配下にある国立標準技術研究所</a:t>
            </a:r>
            <a:r>
              <a:rPr kumimoji="1" lang="en-US" altLang="ja-JP" sz="1200" kern="1200" dirty="0" smtClean="0">
                <a:solidFill>
                  <a:schemeClr val="tx1"/>
                </a:solidFill>
                <a:effectLst/>
                <a:latin typeface="+mn-lt"/>
                <a:ea typeface="+mn-ea"/>
                <a:cs typeface="+mn-cs"/>
              </a:rPr>
              <a:t>(National Institute of Standards and Technology : </a:t>
            </a:r>
            <a:r>
              <a:rPr kumimoji="1" lang="ja-JP" altLang="ja-JP" sz="1200" kern="1200" dirty="0" smtClean="0">
                <a:solidFill>
                  <a:schemeClr val="tx1"/>
                </a:solidFill>
                <a:effectLst/>
                <a:latin typeface="+mn-lt"/>
                <a:ea typeface="+mn-ea"/>
                <a:cs typeface="+mn-cs"/>
              </a:rPr>
              <a:t>通称</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が、「クラウドの定義</a:t>
            </a:r>
            <a:r>
              <a:rPr kumimoji="1" lang="en-US" altLang="ja-JP" sz="1200" kern="1200" dirty="0" smtClean="0">
                <a:solidFill>
                  <a:schemeClr val="tx1"/>
                </a:solidFill>
                <a:effectLst/>
                <a:latin typeface="+mn-lt"/>
                <a:ea typeface="+mn-ea"/>
                <a:cs typeface="+mn-cs"/>
              </a:rPr>
              <a:t>(The NIST Definition of Cloud Computing)</a:t>
            </a:r>
            <a:r>
              <a:rPr kumimoji="1" lang="ja-JP" altLang="ja-JP" sz="1200" kern="1200" dirty="0" smtClean="0">
                <a:solidFill>
                  <a:schemeClr val="tx1"/>
                </a:solidFill>
                <a:effectLst/>
                <a:latin typeface="+mn-lt"/>
                <a:ea typeface="+mn-ea"/>
                <a:cs typeface="+mn-cs"/>
              </a:rPr>
              <a:t>」を発表、いまでは、広く受け入れられています。この定義は、決して特定の技術や規格を意味するものではなく、考え方の枠組みとして、捉えておくといいでしょう。</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の定義には、次のような記述があります。</a:t>
            </a:r>
          </a:p>
          <a:p>
            <a:r>
              <a:rPr kumimoji="1" lang="ja-JP" altLang="ja-JP" sz="1200" kern="1200" dirty="0" smtClean="0">
                <a:solidFill>
                  <a:schemeClr val="tx1"/>
                </a:solidFill>
                <a:effectLst/>
                <a:latin typeface="+mn-lt"/>
                <a:ea typeface="+mn-ea"/>
                <a:cs typeface="+mn-cs"/>
              </a:rPr>
              <a:t>「クラウド・コンピューティング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ある」。</a:t>
            </a:r>
          </a:p>
          <a:p>
            <a:r>
              <a:rPr kumimoji="1" lang="ja-JP" altLang="ja-JP" sz="1200" kern="1200" dirty="0" smtClean="0">
                <a:solidFill>
                  <a:schemeClr val="tx1"/>
                </a:solidFill>
                <a:effectLst/>
                <a:latin typeface="+mn-lt"/>
                <a:ea typeface="+mn-ea"/>
                <a:cs typeface="+mn-cs"/>
              </a:rPr>
              <a:t>ひと言で言えば、「コンピューティング資源を必要なとき必要なだけ簡単に使える仕組み」ということです。さらに、様々なクラウドの利用形態を「サービス・モデル</a:t>
            </a:r>
            <a:r>
              <a:rPr kumimoji="1" lang="en-US" altLang="ja-JP" sz="1200" kern="1200" dirty="0" smtClean="0">
                <a:solidFill>
                  <a:schemeClr val="tx1"/>
                </a:solidFill>
                <a:effectLst/>
                <a:latin typeface="+mn-lt"/>
                <a:ea typeface="+mn-ea"/>
                <a:cs typeface="+mn-cs"/>
              </a:rPr>
              <a:t>(Service Model)</a:t>
            </a:r>
            <a:r>
              <a:rPr kumimoji="1" lang="ja-JP" altLang="ja-JP" sz="1200" kern="1200" dirty="0" smtClean="0">
                <a:solidFill>
                  <a:schemeClr val="tx1"/>
                </a:solidFill>
                <a:effectLst/>
                <a:latin typeface="+mn-lt"/>
                <a:ea typeface="+mn-ea"/>
                <a:cs typeface="+mn-cs"/>
              </a:rPr>
              <a:t>」と「配置モデル</a:t>
            </a:r>
            <a:r>
              <a:rPr kumimoji="1" lang="en-US" altLang="ja-JP" sz="1200" kern="1200" dirty="0" smtClean="0">
                <a:solidFill>
                  <a:schemeClr val="tx1"/>
                </a:solidFill>
                <a:effectLst/>
                <a:latin typeface="+mn-lt"/>
                <a:ea typeface="+mn-ea"/>
                <a:cs typeface="+mn-cs"/>
              </a:rPr>
              <a:t>(Deployment Model)</a:t>
            </a:r>
            <a:r>
              <a:rPr kumimoji="1" lang="ja-JP" altLang="ja-JP" sz="1200" kern="1200" dirty="0" smtClean="0">
                <a:solidFill>
                  <a:schemeClr val="tx1"/>
                </a:solidFill>
                <a:effectLst/>
                <a:latin typeface="+mn-lt"/>
                <a:ea typeface="+mn-ea"/>
                <a:cs typeface="+mn-cs"/>
              </a:rPr>
              <a:t>」に分類、また、クラウドに備わっていなくてはならない「</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つの必須の特徴」をあげています。</a:t>
            </a:r>
          </a:p>
          <a:p>
            <a:r>
              <a:rPr kumimoji="1" lang="ja-JP" altLang="ja-JP" sz="1200" kern="1200" dirty="0" smtClean="0">
                <a:solidFill>
                  <a:schemeClr val="tx1"/>
                </a:solidFill>
                <a:effectLst/>
                <a:latin typeface="+mn-lt"/>
                <a:ea typeface="+mn-ea"/>
                <a:cs typeface="+mn-cs"/>
              </a:rPr>
              <a:t>それでは、これらについて、ひとつひとつ見てゆくことにしましょう。</a:t>
            </a:r>
          </a:p>
          <a:p>
            <a:pPr eaLnBrk="1" hangingPunct="1"/>
            <a:endParaRPr lang="ja-JP" altLang="en-US" dirty="0" smtClean="0"/>
          </a:p>
          <a:p>
            <a:pPr eaLnBrk="1" hangingPunct="1"/>
            <a:endParaRPr lang="ja-JP" altLang="en-US" dirty="0" smtClean="0"/>
          </a:p>
        </p:txBody>
      </p:sp>
    </p:spTree>
    <p:extLst>
      <p:ext uri="{BB962C8B-B14F-4D97-AF65-F5344CB8AC3E}">
        <p14:creationId xmlns:p14="http://schemas.microsoft.com/office/powerpoint/2010/main" val="267476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22</a:t>
            </a:fld>
            <a:endParaRPr lang="en-US" altLang="ja-JP" smtClean="0"/>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r>
              <a:rPr kumimoji="1" lang="ja-JP" altLang="ja-JP" sz="1200" kern="1200" dirty="0" smtClean="0">
                <a:solidFill>
                  <a:schemeClr val="tx1"/>
                </a:solidFill>
                <a:effectLst/>
                <a:latin typeface="+mn-lt"/>
                <a:ea typeface="+mn-ea"/>
                <a:cs typeface="+mn-cs"/>
              </a:rPr>
              <a:t>クラウドをサービスとして提供するシステム資源の違いによって分類する考え方が「サービス・モデル（</a:t>
            </a:r>
            <a:r>
              <a:rPr kumimoji="1" lang="en-US" altLang="ja-JP" sz="1200" kern="1200" dirty="0" smtClean="0">
                <a:solidFill>
                  <a:schemeClr val="tx1"/>
                </a:solidFill>
                <a:effectLst/>
                <a:latin typeface="+mn-lt"/>
                <a:ea typeface="+mn-ea"/>
                <a:cs typeface="+mn-cs"/>
              </a:rPr>
              <a:t>Service Model</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as a Service</a:t>
            </a:r>
            <a:r>
              <a:rPr kumimoji="1" lang="ja-JP" altLang="ja-JP" sz="1200" kern="1200" dirty="0" smtClean="0">
                <a:solidFill>
                  <a:schemeClr val="tx1"/>
                </a:solidFill>
                <a:effectLst/>
                <a:latin typeface="+mn-lt"/>
                <a:ea typeface="+mn-ea"/>
                <a:cs typeface="+mn-cs"/>
              </a:rPr>
              <a:t>）は、電子メールやスケジュール管理、文書作成や表計算、財務会計や販売管理などのアプリケーションをネット越しに提供するサービスです。ユーザーは、アプリケーションを動かすためのハードウエアや</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、ミドルウェアの知識がなくても、アプリケーションについての設定や機能を理解していれば使うことができます。例えば、</a:t>
            </a:r>
            <a:r>
              <a:rPr kumimoji="1" lang="en-US" altLang="ja-JP" sz="1200" kern="1200" dirty="0" err="1" smtClean="0">
                <a:solidFill>
                  <a:schemeClr val="tx1"/>
                </a:solidFill>
                <a:effectLst/>
                <a:latin typeface="+mn-lt"/>
                <a:ea typeface="+mn-ea"/>
                <a:cs typeface="+mn-cs"/>
              </a:rPr>
              <a:t>Salesforce.com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Office 365</a:t>
            </a:r>
            <a:r>
              <a:rPr kumimoji="1" lang="ja-JP" altLang="ja-JP" sz="1200" kern="1200" dirty="0" smtClean="0">
                <a:solidFill>
                  <a:schemeClr val="tx1"/>
                </a:solidFill>
                <a:effectLst/>
                <a:latin typeface="+mn-lt"/>
                <a:ea typeface="+mn-ea"/>
                <a:cs typeface="+mn-cs"/>
              </a:rPr>
              <a:t>などがあります。</a:t>
            </a:r>
          </a:p>
          <a:p>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Platform as a Service</a:t>
            </a:r>
            <a:r>
              <a:rPr kumimoji="1" lang="ja-JP" altLang="ja-JP" sz="1200" kern="1200" dirty="0" smtClean="0">
                <a:solidFill>
                  <a:schemeClr val="tx1"/>
                </a:solidFill>
                <a:effectLst/>
                <a:latin typeface="+mn-lt"/>
                <a:ea typeface="+mn-ea"/>
                <a:cs typeface="+mn-cs"/>
              </a:rPr>
              <a:t>）は、アプリケーションを開発や実行するためのシステム機能をサービスとして提供します。データベース、開発フレームワーク、実行時に必要なライブリーやモジュールを提供します。ユーザーは、インフラ構築や設定に煩わされることなく、アプリケーションを開発し、実行することができます。例えば、</a:t>
            </a:r>
            <a:r>
              <a:rPr kumimoji="1" lang="en-US" altLang="ja-JP" sz="1200" kern="1200" dirty="0" smtClean="0">
                <a:solidFill>
                  <a:schemeClr val="tx1"/>
                </a:solidFill>
                <a:effectLst/>
                <a:latin typeface="+mn-lt"/>
                <a:ea typeface="+mn-ea"/>
                <a:cs typeface="+mn-cs"/>
              </a:rPr>
              <a:t>Microsoft Azure Platform</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 Engine</a:t>
            </a:r>
            <a:r>
              <a:rPr kumimoji="1" lang="ja-JP" altLang="ja-JP" sz="1200" kern="1200" dirty="0" smtClean="0">
                <a:solidFill>
                  <a:schemeClr val="tx1"/>
                </a:solidFill>
                <a:effectLst/>
                <a:latin typeface="+mn-lt"/>
                <a:ea typeface="+mn-ea"/>
                <a:cs typeface="+mn-cs"/>
              </a:rPr>
              <a:t>などがあげられます。</a:t>
            </a: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）は、サーバー、ストレージなどのシステム資源を提供するサービスです。ユーザーは、自分で</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やミドルウェアを導入し、設定を行わなくてはなりません。その上で動かすアプリケーションも自分で用意します。</a:t>
            </a:r>
          </a:p>
          <a:p>
            <a:r>
              <a:rPr kumimoji="1" lang="ja-JP" altLang="ja-JP" sz="1200" kern="1200" dirty="0" smtClean="0">
                <a:solidFill>
                  <a:schemeClr val="tx1"/>
                </a:solidFill>
                <a:effectLst/>
                <a:latin typeface="+mn-lt"/>
                <a:ea typeface="+mn-ea"/>
                <a:cs typeface="+mn-cs"/>
              </a:rPr>
              <a:t>「所有」するシステムであれば、その都度、ベンダーと交渉し、手続きや据え付け導入作業をしなければなりません。しかし</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を使うと、メニュー画面であるセルフサービス・ポータルから、設定するだけで使うことができます。また、ストレージ容量やサーバー数は、必要に応じて、簡単に増減できます。そのスピードと変更に対する柔軟性は、比べものになりません。例えば、</a:t>
            </a:r>
            <a:r>
              <a:rPr kumimoji="1" lang="en-US" altLang="ja-JP" sz="1200" kern="1200" dirty="0" smtClean="0">
                <a:solidFill>
                  <a:schemeClr val="tx1"/>
                </a:solidFill>
                <a:effectLst/>
                <a:latin typeface="+mn-lt"/>
                <a:ea typeface="+mn-ea"/>
                <a:cs typeface="+mn-cs"/>
              </a:rPr>
              <a:t>Amazon EC2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IIJ GIO</a:t>
            </a:r>
            <a:r>
              <a:rPr kumimoji="1" lang="ja-JP" altLang="ja-JP" sz="1200" kern="1200" dirty="0" smtClean="0">
                <a:solidFill>
                  <a:schemeClr val="tx1"/>
                </a:solidFill>
                <a:effectLst/>
                <a:latin typeface="+mn-lt"/>
                <a:ea typeface="+mn-ea"/>
                <a:cs typeface="+mn-cs"/>
              </a:rPr>
              <a:t>クラウド、</a:t>
            </a:r>
            <a:r>
              <a:rPr kumimoji="1" lang="en-US" altLang="ja-JP" sz="1200" kern="1200" dirty="0" smtClean="0">
                <a:solidFill>
                  <a:schemeClr val="tx1"/>
                </a:solidFill>
                <a:effectLst/>
                <a:latin typeface="+mn-lt"/>
                <a:ea typeface="+mn-ea"/>
                <a:cs typeface="+mn-cs"/>
              </a:rPr>
              <a:t>Google Compute Engine</a:t>
            </a:r>
            <a:r>
              <a:rPr kumimoji="1" lang="ja-JP" altLang="ja-JP" sz="1200" kern="1200" dirty="0" smtClean="0">
                <a:solidFill>
                  <a:schemeClr val="tx1"/>
                </a:solidFill>
                <a:effectLst/>
                <a:latin typeface="+mn-lt"/>
                <a:ea typeface="+mn-ea"/>
                <a:cs typeface="+mn-cs"/>
              </a:rPr>
              <a:t>などがあげられます。</a:t>
            </a:r>
          </a:p>
          <a:p>
            <a:pPr eaLnBrk="1" hangingPunct="1"/>
            <a:endParaRPr lang="ja-JP" altLang="en-US" dirty="0" smtClean="0"/>
          </a:p>
        </p:txBody>
      </p:sp>
    </p:spTree>
    <p:extLst>
      <p:ext uri="{BB962C8B-B14F-4D97-AF65-F5344CB8AC3E}">
        <p14:creationId xmlns:p14="http://schemas.microsoft.com/office/powerpoint/2010/main" val="506757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24</a:t>
            </a:fld>
            <a:endParaRPr kumimoji="1" lang="ja-JP" altLang="en-US"/>
          </a:p>
        </p:txBody>
      </p:sp>
    </p:spTree>
    <p:extLst>
      <p:ext uri="{BB962C8B-B14F-4D97-AF65-F5344CB8AC3E}">
        <p14:creationId xmlns:p14="http://schemas.microsoft.com/office/powerpoint/2010/main" val="95149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【図解】コレ１枚でわかる最新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a:t>
            </a:r>
          </a:p>
          <a:p>
            <a:r>
              <a:rPr kumimoji="1" lang="ja-JP" altLang="ja-JP" sz="1200" kern="1200" dirty="0" smtClean="0">
                <a:solidFill>
                  <a:schemeClr val="tx1"/>
                </a:solidFill>
                <a:effectLst/>
                <a:latin typeface="+mn-lt"/>
                <a:ea typeface="+mn-ea"/>
                <a:cs typeface="+mn-cs"/>
              </a:rPr>
              <a:t>「トレンド（</a:t>
            </a:r>
            <a:r>
              <a:rPr kumimoji="1" lang="en-US" altLang="ja-JP" sz="1200" kern="1200" dirty="0" smtClean="0">
                <a:solidFill>
                  <a:schemeClr val="tx1"/>
                </a:solidFill>
                <a:effectLst/>
                <a:latin typeface="+mn-lt"/>
                <a:ea typeface="+mn-ea"/>
                <a:cs typeface="+mn-cs"/>
              </a:rPr>
              <a:t>Trend</a:t>
            </a:r>
            <a:r>
              <a:rPr kumimoji="1" lang="ja-JP" altLang="ja-JP" sz="1200" kern="1200" dirty="0" smtClean="0">
                <a:solidFill>
                  <a:schemeClr val="tx1"/>
                </a:solidFill>
                <a:effectLst/>
                <a:latin typeface="+mn-lt"/>
                <a:ea typeface="+mn-ea"/>
                <a:cs typeface="+mn-cs"/>
              </a:rPr>
              <a:t>）」という言葉を辞書で調べると「流行」、「傾向」、「動向」と説明されています。古典英語では、「回転する」、あるいは「向く」といった説明もありました。こんな説明を頼りに考えてみると、「過去から現在を通り越して未来に向かう流れ」すなわち「時流」という解釈もできそうです。</a:t>
            </a:r>
          </a:p>
          <a:p>
            <a:r>
              <a:rPr kumimoji="1" lang="ja-JP" altLang="ja-JP" sz="1200" kern="1200" dirty="0" smtClean="0">
                <a:solidFill>
                  <a:schemeClr val="tx1"/>
                </a:solidFill>
                <a:effectLst/>
                <a:latin typeface="+mn-lt"/>
                <a:ea typeface="+mn-ea"/>
                <a:cs typeface="+mn-cs"/>
              </a:rPr>
              <a:t>そう考えれば、「トレンドを知る」とは、ネットや雑誌、書籍に散在する最新のキーワードを脳みそにコピペして並べることではなさそうです。それらのキーワードの意味を理解し、お互いの関係や、それらが未来にどのようにつながってゆくのかを知ることと理解した方がいいかもしれません。</a:t>
            </a:r>
          </a:p>
          <a:p>
            <a:r>
              <a:rPr kumimoji="1" lang="ja-JP" altLang="ja-JP" sz="1200" kern="1200" dirty="0" smtClean="0">
                <a:solidFill>
                  <a:schemeClr val="tx1"/>
                </a:solidFill>
                <a:effectLst/>
                <a:latin typeface="+mn-lt"/>
                <a:ea typeface="+mn-ea"/>
                <a:cs typeface="+mn-cs"/>
              </a:rPr>
              <a:t>改めて整理してみると、トレンドを知るとは、つぎの言葉に置き換えることができます。</a:t>
            </a:r>
          </a:p>
          <a:p>
            <a:pPr lvl="0"/>
            <a:r>
              <a:rPr kumimoji="1" lang="ja-JP" altLang="ja-JP" sz="1200" kern="1200" dirty="0" smtClean="0">
                <a:solidFill>
                  <a:schemeClr val="tx1"/>
                </a:solidFill>
                <a:effectLst/>
                <a:latin typeface="+mn-lt"/>
                <a:ea typeface="+mn-ea"/>
                <a:cs typeface="+mn-cs"/>
              </a:rPr>
              <a:t>お互いの関係や構造を知ること</a:t>
            </a:r>
          </a:p>
          <a:p>
            <a:pPr lvl="0"/>
            <a:r>
              <a:rPr kumimoji="1" lang="ja-JP" altLang="ja-JP" sz="1200" kern="1200" dirty="0" smtClean="0">
                <a:solidFill>
                  <a:schemeClr val="tx1"/>
                </a:solidFill>
                <a:effectLst/>
                <a:latin typeface="+mn-lt"/>
                <a:ea typeface="+mn-ea"/>
                <a:cs typeface="+mn-cs"/>
              </a:rPr>
              <a:t>注目されるようになった理由を知ること</a:t>
            </a:r>
          </a:p>
          <a:p>
            <a:pPr lvl="0"/>
            <a:r>
              <a:rPr kumimoji="1" lang="ja-JP" altLang="ja-JP" sz="1200" kern="1200" dirty="0" smtClean="0">
                <a:solidFill>
                  <a:schemeClr val="tx1"/>
                </a:solidFill>
                <a:effectLst/>
                <a:latin typeface="+mn-lt"/>
                <a:ea typeface="+mn-ea"/>
                <a:cs typeface="+mn-cs"/>
              </a:rPr>
              <a:t>そのキーワードが生みだされたメカニズムや法則を知ること</a:t>
            </a:r>
          </a:p>
          <a:p>
            <a:r>
              <a:rPr kumimoji="1" lang="ja-JP" altLang="ja-JP" sz="1200" kern="1200" dirty="0" smtClean="0">
                <a:solidFill>
                  <a:schemeClr val="tx1"/>
                </a:solidFill>
                <a:effectLst/>
                <a:latin typeface="+mn-lt"/>
                <a:ea typeface="+mn-ea"/>
                <a:cs typeface="+mn-cs"/>
              </a:rPr>
              <a:t>これが理解できれば、テクノロジーの価値が理解できるばかりでなく、将来どのようなキーワードが注目され、定着してゆくかを読み取ることができます。</a:t>
            </a:r>
          </a:p>
          <a:p>
            <a:r>
              <a:rPr kumimoji="1" lang="ja-JP" altLang="ja-JP" sz="1200" kern="1200" dirty="0" smtClean="0">
                <a:solidFill>
                  <a:schemeClr val="tx1"/>
                </a:solidFill>
                <a:effectLst/>
                <a:latin typeface="+mn-lt"/>
                <a:ea typeface="+mn-ea"/>
                <a:cs typeface="+mn-cs"/>
              </a:rPr>
              <a:t>「トレンドを知る」ために、もうひとつ押さえておきたいことがあります。それは、あるテクノロジーがトレンドの中に浮かび上がってくるようになるには、そこに需要や要求、あるいは社会的要請があることです。</a:t>
            </a:r>
          </a:p>
          <a:p>
            <a:r>
              <a:rPr kumimoji="1" lang="ja-JP" altLang="ja-JP" sz="1200" kern="1200" dirty="0" smtClean="0">
                <a:solidFill>
                  <a:schemeClr val="tx1"/>
                </a:solidFill>
                <a:effectLst/>
                <a:latin typeface="+mn-lt"/>
                <a:ea typeface="+mn-ea"/>
                <a:cs typeface="+mn-cs"/>
              </a:rPr>
              <a:t>例えば「クラウド」も、始めに「クラウド」というテクノロジーがあったから、世の中が注目したのではありません。まずは、クラウドを求める理由が世の中にあったのです。</a:t>
            </a:r>
          </a:p>
          <a:p>
            <a:r>
              <a:rPr kumimoji="1" lang="ja-JP" altLang="ja-JP" sz="1200" kern="1200" dirty="0" smtClean="0">
                <a:solidFill>
                  <a:schemeClr val="tx1"/>
                </a:solidFill>
                <a:effectLst/>
                <a:latin typeface="+mn-lt"/>
                <a:ea typeface="+mn-ea"/>
                <a:cs typeface="+mn-cs"/>
              </a:rPr>
              <a:t>社会的な要請に応えようと様々なテクノロジーが生みだされ、その要請にかなうものが、生き残ってゆきます。生き残ったテクノロジーは、世の中の要請にさらに応えようとして、その完成度を高めてゆきます。そして、やがては新しいテクノロジーと融合することや、置き換えられることで、その役目を終えてゆくのです。</a:t>
            </a:r>
          </a:p>
          <a:p>
            <a:r>
              <a:rPr kumimoji="1" lang="ja-JP" altLang="ja-JP" sz="1200" kern="1200" dirty="0" smtClean="0">
                <a:solidFill>
                  <a:schemeClr val="tx1"/>
                </a:solidFill>
                <a:effectLst/>
                <a:latin typeface="+mn-lt"/>
                <a:ea typeface="+mn-ea"/>
                <a:cs typeface="+mn-cs"/>
              </a:rPr>
              <a:t>ですから、「トレンドを知る」とは、そのテクノロジーの背後にある社会的な要請もあわせて理解しなければなりません。単なる言葉の解釈だけでは、本当の意味も価値も理解することはできません。では、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はどのようなトレンドはどこに向かっているのでしょうか。</a:t>
            </a:r>
          </a:p>
          <a:p>
            <a:r>
              <a:rPr kumimoji="1" lang="ja-JP" altLang="ja-JP" sz="1200" kern="1200" dirty="0" smtClean="0">
                <a:solidFill>
                  <a:schemeClr val="tx1"/>
                </a:solidFill>
                <a:effectLst/>
                <a:latin typeface="+mn-lt"/>
                <a:ea typeface="+mn-ea"/>
                <a:cs typeface="+mn-cs"/>
              </a:rPr>
              <a:t>いま私たちはこれまでにないパラダイムの転換に直面しています。クラウド、人工知能、モバイル、ソーシャルといった、これまでの常識を上書きするような大きな変化が折り重なり、お互いに影響を及ぼし合っています。かつて、メインフレームがオフコンやミニコン、</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ダウンサイジングしたような、あるいは、集中処理から分散処理やクライアントサーバーに移行してきたような、インフラやプラットフォームの構成やトポロジーが変わるといった、分かりやすいものではありません。そのこと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トレンドの先読みを難しくしているのです。ただ、それは無秩序なものではありません。キーとなるテクノロジーは、お互いに役割を分かちながら連鎖しています。</a:t>
            </a: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トレンド」を１枚のチャートにまとめてみました。解説と共にご覧頂ければ、</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トレンドの全体像を俯瞰していだくことができるはずです。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感覚器としての</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とソーシャル・メディア</a:t>
            </a:r>
          </a:p>
          <a:p>
            <a:r>
              <a:rPr kumimoji="1" lang="ja-JP" altLang="ja-JP" sz="1200" kern="1200" dirty="0" smtClean="0">
                <a:solidFill>
                  <a:schemeClr val="tx1"/>
                </a:solidFill>
                <a:effectLst/>
                <a:latin typeface="+mn-lt"/>
                <a:ea typeface="+mn-ea"/>
                <a:cs typeface="+mn-cs"/>
              </a:rPr>
              <a:t>私たちの日常は、様々なモノに囲まれ、それらモノとの係わりを通して、活動しています。それらのモノにセンサーと通信機能を組み込みデータとして捉える仕組みが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身体の動きや動作を取得する様々なセンサーが組み込まれています。私たちが、それを持ち歩き、使用することで、日常の生活や活動がデータ化されます。ウェアラブルは身体に密着し、脈拍や発汗、体温などの身体状態がデータ化されます。</a:t>
            </a:r>
          </a:p>
          <a:p>
            <a:r>
              <a:rPr kumimoji="1" lang="ja-JP" altLang="ja-JP" sz="1200" kern="1200" dirty="0" smtClean="0">
                <a:solidFill>
                  <a:schemeClr val="tx1"/>
                </a:solidFill>
                <a:effectLst/>
                <a:latin typeface="+mn-lt"/>
                <a:ea typeface="+mn-ea"/>
                <a:cs typeface="+mn-cs"/>
              </a:rPr>
              <a:t>自動車には既に</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を越えるセンサーが組み込まれています。住宅や家電製品、空調設備や照明器具などの「モノ」にもセンサーが組み込まれ、様々な行動がデータ化される時代を迎えようとしています。</a:t>
            </a:r>
          </a:p>
          <a:p>
            <a:r>
              <a:rPr kumimoji="1" lang="ja-JP" altLang="ja-JP" sz="1200" kern="1200" dirty="0" smtClean="0">
                <a:solidFill>
                  <a:schemeClr val="tx1"/>
                </a:solidFill>
                <a:effectLst/>
                <a:latin typeface="+mn-lt"/>
                <a:ea typeface="+mn-ea"/>
                <a:cs typeface="+mn-cs"/>
              </a:rPr>
              <a:t>それらがインターネットにつながり、取得した様々なデータを送り出す仕組みが作られつつあります。このような仕組みが、</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Internet of Things</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機能を持ったデバイスであるスマートフォンやタブレットで、私たちは</a:t>
            </a:r>
            <a:r>
              <a:rPr kumimoji="1" lang="en-US" altLang="ja-JP" sz="1200" kern="1200" dirty="0" smtClean="0">
                <a:solidFill>
                  <a:schemeClr val="tx1"/>
                </a:solidFill>
                <a:effectLst/>
                <a:latin typeface="+mn-lt"/>
                <a:ea typeface="+mn-ea"/>
                <a:cs typeface="+mn-cs"/>
              </a:rPr>
              <a:t>Facebook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LINE</a:t>
            </a:r>
            <a:r>
              <a:rPr kumimoji="1" lang="ja-JP" altLang="ja-JP" sz="1200" kern="1200" dirty="0" smtClean="0">
                <a:solidFill>
                  <a:schemeClr val="tx1"/>
                </a:solidFill>
                <a:effectLst/>
                <a:latin typeface="+mn-lt"/>
                <a:ea typeface="+mn-ea"/>
                <a:cs typeface="+mn-cs"/>
              </a:rPr>
              <a:t>などのソーシャル・メディアを使い、写真や動画、自分の居場所の情報と共に、流行や話題、製品やサービスの評判について会話を交わしています。また「友達になる」や「フォローする」ことで、人と人とのつながり（ソーシャル・グラフ）についての情報をつくり、インターネットに送り出しています。</a:t>
            </a:r>
          </a:p>
          <a:p>
            <a:r>
              <a:rPr kumimoji="1" lang="ja-JP" altLang="ja-JP" sz="1200" kern="1200" dirty="0" smtClean="0">
                <a:solidFill>
                  <a:schemeClr val="tx1"/>
                </a:solidFill>
                <a:effectLst/>
                <a:latin typeface="+mn-lt"/>
                <a:ea typeface="+mn-ea"/>
                <a:cs typeface="+mn-cs"/>
              </a:rPr>
              <a:t>これらソーシャル・メディアは、スマートフォンやタブレットだけではなく、自動車や住宅、家電製品とも繋がり、持ち主に必要な情報を送り出し、また、それらを遠隔から操作できるようにもなりました。また、自動車会社や様々なサービス提供会社とも繋がり、自動車の点検や整備に関するお知らせを受け取ったり、お勧めのレストランに案内したりするなどの便宜をもたらしてくれます。</a:t>
            </a:r>
          </a:p>
          <a:p>
            <a:r>
              <a:rPr kumimoji="1" lang="ja-JP" altLang="ja-JP" sz="1200" kern="1200" dirty="0" smtClean="0">
                <a:solidFill>
                  <a:schemeClr val="tx1"/>
                </a:solidFill>
                <a:effectLst/>
                <a:latin typeface="+mn-lt"/>
                <a:ea typeface="+mn-ea"/>
                <a:cs typeface="+mn-cs"/>
              </a:rPr>
              <a:t>また、自動車や家電製品、工場の設備などの動作や使用状況は、</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データとしてメーカーに送られると、それらを分析して、保守点検のタイミングを知らせ、製品開発にも活かされます。また、機器類の多くはそこに組み込まれたソフトウエアによって制御されています。そのソフトウエアを遠隔から入れ替えることで、性能を向上させたり、機能を追加したりすることができるようになります。その一方で、そこでやり取りされるデータは、マーケティングのためにも利用されることになります。</a:t>
            </a:r>
          </a:p>
          <a:p>
            <a:r>
              <a:rPr kumimoji="1" lang="ja-JP" altLang="ja-JP" sz="1200" kern="1200" dirty="0" smtClean="0">
                <a:solidFill>
                  <a:schemeClr val="tx1"/>
                </a:solidFill>
                <a:effectLst/>
                <a:latin typeface="+mn-lt"/>
                <a:ea typeface="+mn-ea"/>
                <a:cs typeface="+mn-cs"/>
              </a:rPr>
              <a:t>インターネットにつながっているデバイスは、</a:t>
            </a:r>
            <a:r>
              <a:rPr kumimoji="1" lang="en-US" altLang="ja-JP" sz="1200" kern="1200" dirty="0" smtClean="0">
                <a:solidFill>
                  <a:schemeClr val="tx1"/>
                </a:solidFill>
                <a:effectLst/>
                <a:latin typeface="+mn-lt"/>
                <a:ea typeface="+mn-ea"/>
                <a:cs typeface="+mn-cs"/>
              </a:rPr>
              <a:t>2009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億個だったものが</a:t>
            </a:r>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300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500</a:t>
            </a:r>
            <a:r>
              <a:rPr kumimoji="1" lang="ja-JP" altLang="ja-JP" sz="1200" kern="1200" dirty="0" smtClean="0">
                <a:solidFill>
                  <a:schemeClr val="tx1"/>
                </a:solidFill>
                <a:effectLst/>
                <a:latin typeface="+mn-lt"/>
                <a:ea typeface="+mn-ea"/>
                <a:cs typeface="+mn-cs"/>
              </a:rPr>
              <a:t>億個へと急増するとされています。このように見てゆくと</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とスマート・メディアは、「現実世界をデータ化」する巨大なプラットフォームになろうとしているのです。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神経としての「インターネット」</a:t>
            </a:r>
          </a:p>
          <a:p>
            <a:r>
              <a:rPr kumimoji="1" lang="ja-JP" altLang="ja-JP" sz="1200" kern="1200" dirty="0" smtClean="0">
                <a:solidFill>
                  <a:schemeClr val="tx1"/>
                </a:solidFill>
                <a:effectLst/>
                <a:latin typeface="+mn-lt"/>
                <a:ea typeface="+mn-ea"/>
                <a:cs typeface="+mn-cs"/>
              </a:rPr>
              <a:t>モノに組み込まれたセンサーは、位置や方角、気圧の変化や活動量などの物理的なデータを計測します（</a:t>
            </a:r>
            <a:r>
              <a:rPr kumimoji="1" lang="en-US" altLang="ja-JP" sz="1200" kern="1200" dirty="0" smtClean="0">
                <a:solidFill>
                  <a:schemeClr val="tx1"/>
                </a:solidFill>
                <a:effectLst/>
                <a:latin typeface="+mn-lt"/>
                <a:ea typeface="+mn-ea"/>
                <a:cs typeface="+mn-cs"/>
              </a:rPr>
              <a:t>Physical Sensing</a:t>
            </a:r>
            <a:r>
              <a:rPr kumimoji="1" lang="ja-JP" altLang="ja-JP" sz="1200" kern="1200" dirty="0" smtClean="0">
                <a:solidFill>
                  <a:schemeClr val="tx1"/>
                </a:solidFill>
                <a:effectLst/>
                <a:latin typeface="+mn-lt"/>
                <a:ea typeface="+mn-ea"/>
                <a:cs typeface="+mn-cs"/>
              </a:rPr>
              <a:t>）。また、ソーシャル・メディアでのやり取りや何処へ行ったかなどの社会的行動もデータとして取得されます（</a:t>
            </a:r>
            <a:r>
              <a:rPr kumimoji="1" lang="en-US" altLang="ja-JP" sz="1200" kern="1200" dirty="0" smtClean="0">
                <a:solidFill>
                  <a:schemeClr val="tx1"/>
                </a:solidFill>
                <a:effectLst/>
                <a:latin typeface="+mn-lt"/>
                <a:ea typeface="+mn-ea"/>
                <a:cs typeface="+mn-cs"/>
              </a:rPr>
              <a:t>Social Sensing</a:t>
            </a:r>
            <a:r>
              <a:rPr kumimoji="1" lang="ja-JP" altLang="ja-JP" sz="1200" kern="1200" dirty="0" smtClean="0">
                <a:solidFill>
                  <a:schemeClr val="tx1"/>
                </a:solidFill>
                <a:effectLst/>
                <a:latin typeface="+mn-lt"/>
                <a:ea typeface="+mn-ea"/>
                <a:cs typeface="+mn-cs"/>
              </a:rPr>
              <a:t>）。これらデータは、インターネットを介して、クラウドに送られます。クラウドには、送られてきたデータを蓄積・分析・活用するためのサービスが備わっています。そのサービスで処理された結果は、インターネットを介して、再び現実世界にフィードバックされます。</a:t>
            </a:r>
          </a:p>
          <a:p>
            <a:r>
              <a:rPr kumimoji="1" lang="ja-JP" altLang="ja-JP" sz="1200" kern="1200" dirty="0" smtClean="0">
                <a:solidFill>
                  <a:schemeClr val="tx1"/>
                </a:solidFill>
                <a:effectLst/>
                <a:latin typeface="+mn-lt"/>
                <a:ea typeface="+mn-ea"/>
                <a:cs typeface="+mn-cs"/>
              </a:rPr>
              <a:t>インターネットは、身近なモノ同士やモノとスマートフォンをつなぐ</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Field Communication</a:t>
            </a:r>
            <a:r>
              <a:rPr kumimoji="1" lang="ja-JP" altLang="ja-JP" sz="1200" kern="1200" dirty="0" smtClean="0">
                <a:solidFill>
                  <a:schemeClr val="tx1"/>
                </a:solidFill>
                <a:effectLst/>
                <a:latin typeface="+mn-lt"/>
                <a:ea typeface="+mn-ea"/>
                <a:cs typeface="+mn-cs"/>
              </a:rPr>
              <a:t>）などの近接通信技術、携帯電話に使われる</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Long Term Evolution</a:t>
            </a:r>
            <a:r>
              <a:rPr kumimoji="1" lang="ja-JP" altLang="ja-JP" sz="1200" kern="1200" dirty="0" smtClean="0">
                <a:solidFill>
                  <a:schemeClr val="tx1"/>
                </a:solidFill>
                <a:effectLst/>
                <a:latin typeface="+mn-lt"/>
                <a:ea typeface="+mn-ea"/>
                <a:cs typeface="+mn-cs"/>
              </a:rPr>
              <a:t>）などのモバイル通信技術に支えられ、常時どこからでも通信できる環境が整いつつあります。そうなるとインターネットは意識されることはなく、空気のような存在となり、同時に不可欠な要素として日常の中に定着してゆきます。</a:t>
            </a: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年頃には、</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（第５世代）モバイル通信が、普及していることでしょう。その通信速度は、</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ですから、現行</a:t>
            </a:r>
            <a:r>
              <a:rPr kumimoji="1" lang="en-US" altLang="ja-JP" sz="1200" kern="1200" dirty="0" smtClean="0">
                <a:solidFill>
                  <a:schemeClr val="tx1"/>
                </a:solidFill>
                <a:effectLst/>
                <a:latin typeface="+mn-lt"/>
                <a:ea typeface="+mn-ea"/>
                <a:cs typeface="+mn-cs"/>
              </a:rPr>
              <a:t>LTE</a:t>
            </a:r>
            <a:r>
              <a:rPr kumimoji="1" lang="ja-JP" altLang="ja-JP" sz="1200" kern="1200" dirty="0" smtClean="0">
                <a:solidFill>
                  <a:schemeClr val="tx1"/>
                </a:solidFill>
                <a:effectLst/>
                <a:latin typeface="+mn-lt"/>
                <a:ea typeface="+mn-ea"/>
                <a:cs typeface="+mn-cs"/>
              </a:rPr>
              <a:t>の最高速度</a:t>
            </a:r>
            <a:r>
              <a:rPr kumimoji="1" lang="en-US" altLang="ja-JP" sz="1200" kern="1200" dirty="0" smtClean="0">
                <a:solidFill>
                  <a:schemeClr val="tx1"/>
                </a:solidFill>
                <a:effectLst/>
                <a:latin typeface="+mn-lt"/>
                <a:ea typeface="+mn-ea"/>
                <a:cs typeface="+mn-cs"/>
              </a:rPr>
              <a:t>15oMB</a:t>
            </a:r>
            <a:r>
              <a:rPr kumimoji="1" lang="ja-JP" altLang="ja-JP" sz="1200" kern="1200" dirty="0" smtClean="0">
                <a:solidFill>
                  <a:schemeClr val="tx1"/>
                </a:solidFill>
                <a:effectLst/>
                <a:latin typeface="+mn-lt"/>
                <a:ea typeface="+mn-ea"/>
                <a:cs typeface="+mn-cs"/>
              </a:rPr>
              <a:t>の約</a:t>
            </a:r>
            <a:r>
              <a:rPr kumimoji="1" lang="en-US" altLang="ja-JP" sz="1200" kern="1200" dirty="0" smtClean="0">
                <a:solidFill>
                  <a:schemeClr val="tx1"/>
                </a:solidFill>
                <a:effectLst/>
                <a:latin typeface="+mn-lt"/>
                <a:ea typeface="+mn-ea"/>
                <a:cs typeface="+mn-cs"/>
              </a:rPr>
              <a:t>70</a:t>
            </a:r>
            <a:r>
              <a:rPr kumimoji="1" lang="ja-JP" altLang="ja-JP" sz="1200" kern="1200" dirty="0" smtClean="0">
                <a:solidFill>
                  <a:schemeClr val="tx1"/>
                </a:solidFill>
                <a:effectLst/>
                <a:latin typeface="+mn-lt"/>
                <a:ea typeface="+mn-ea"/>
                <a:cs typeface="+mn-cs"/>
              </a:rPr>
              <a:t>倍になります。</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機能によって通信できる様々なモノが、お互いに大量にデータをやり取りできるコネクテッド（つながっている）社会が実現することになるでしょう。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大脳としての「クラウド」</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から生みだされるデータは、インターネットを介して、クラウドに送られます。インターネットにつながるデバイスの数が劇的な拡大を続ける中、そのデータ量は、急速な勢いで増え続けています。このようなデータを「ビック・データ」と呼びます。</a:t>
            </a:r>
          </a:p>
          <a:p>
            <a:r>
              <a:rPr kumimoji="1" lang="ja-JP" altLang="ja-JP" sz="1200" kern="1200" dirty="0" smtClean="0">
                <a:solidFill>
                  <a:schemeClr val="tx1"/>
                </a:solidFill>
                <a:effectLst/>
                <a:latin typeface="+mn-lt"/>
                <a:ea typeface="+mn-ea"/>
                <a:cs typeface="+mn-cs"/>
              </a:rPr>
              <a:t>ビッグ・データは、日常のオフィス業務で使う表形式で整理できるようなデータは少なく、その大半は、センサー、会話の音声、文書、画像や動画などです。前者は、データをある決まり事に従って整理できるデータという意味で「構造化データ」と呼ばれています。後者は、そういう整理が難しい様々な形式を持つデータで、「非構造化データ」と呼ばれています。</a:t>
            </a:r>
          </a:p>
          <a:p>
            <a:r>
              <a:rPr kumimoji="1" lang="ja-JP" altLang="ja-JP" sz="1200" kern="1200" dirty="0" smtClean="0">
                <a:solidFill>
                  <a:schemeClr val="tx1"/>
                </a:solidFill>
                <a:effectLst/>
                <a:latin typeface="+mn-lt"/>
                <a:ea typeface="+mn-ea"/>
                <a:cs typeface="+mn-cs"/>
              </a:rPr>
              <a:t>ビッグ・データとして集まった現実世界のデータは、分析（アナリティクス）されなければ、活かされることはありません。しかし、そのデータの内容や形式は多種多様であり、しかも膨大です。そのため、単純な統計解析だけでは、その価値を引き出すことはできません。そこで、「人工知能（</a:t>
            </a:r>
            <a:r>
              <a:rPr kumimoji="1" lang="en-US" altLang="ja-JP" sz="1200" kern="1200" dirty="0" smtClean="0">
                <a:solidFill>
                  <a:schemeClr val="tx1"/>
                </a:solidFill>
                <a:effectLst/>
                <a:latin typeface="+mn-lt"/>
                <a:ea typeface="+mn-ea"/>
                <a:cs typeface="+mn-cs"/>
              </a:rPr>
              <a:t>AI : Artificial Intelligence</a:t>
            </a:r>
            <a:r>
              <a:rPr kumimoji="1" lang="ja-JP" altLang="ja-JP" sz="1200" kern="1200" dirty="0" smtClean="0">
                <a:solidFill>
                  <a:schemeClr val="tx1"/>
                </a:solidFill>
                <a:effectLst/>
                <a:latin typeface="+mn-lt"/>
                <a:ea typeface="+mn-ea"/>
                <a:cs typeface="+mn-cs"/>
              </a:rPr>
              <a:t>）」に注目が集まっています。</a:t>
            </a:r>
          </a:p>
          <a:p>
            <a:r>
              <a:rPr kumimoji="1" lang="ja-JP" altLang="ja-JP" sz="1200" kern="1200" dirty="0" smtClean="0">
                <a:solidFill>
                  <a:schemeClr val="tx1"/>
                </a:solidFill>
                <a:effectLst/>
                <a:latin typeface="+mn-lt"/>
                <a:ea typeface="+mn-ea"/>
                <a:cs typeface="+mn-cs"/>
              </a:rPr>
              <a:t>例えば、日本語の文書や音声でのやり取りなら、言葉の意味や文脈を理解しなければなりません。また、写真や動画であれば、そこにどのような情景が写っているか、誰が写っているかを取り出さなければ役に立ちません。さらには、誰と誰がどの程度親しいのか、商品やサービスについて、どのような話題が交わされ、それは何らかの対処が必要なのかというような意味を読み取らなければなりません。このようなことに「人工知能」が活躍するのです。</a:t>
            </a:r>
          </a:p>
          <a:p>
            <a:r>
              <a:rPr kumimoji="1" lang="ja-JP" altLang="ja-JP" sz="1200" kern="1200" dirty="0" smtClean="0">
                <a:solidFill>
                  <a:schemeClr val="tx1"/>
                </a:solidFill>
                <a:effectLst/>
                <a:latin typeface="+mn-lt"/>
                <a:ea typeface="+mn-ea"/>
                <a:cs typeface="+mn-cs"/>
              </a:rPr>
              <a:t>「人工知能」は、かつては、人間の作った規則に基づいて処理されるものが主流でした。しかし、昨今は、ビッグ・データを解析することでコンピューターが自らルールや判断基準を作り出す機械学習方式が主流になりつつあります。その背景には、コンピューターやストレージなどのハードウェアの劇的なコスト低下と高性能化があります。加えて、大規模なデータを効率よく処理するためのソフトウエア技術も開発されたことがあります。これにより、コンピューターが自身でビッグ・データを学習し、そこに内在するノウハウ、知見を見つけ出し、整理すると共に、推論や判断のルールを自分で作り出し最適化してゆき、自律的に性能を高めてゆくことが可能になりました。</a:t>
            </a:r>
          </a:p>
          <a:p>
            <a:r>
              <a:rPr kumimoji="1" lang="ja-JP" altLang="ja-JP" sz="1200" kern="1200" dirty="0" smtClean="0">
                <a:solidFill>
                  <a:schemeClr val="tx1"/>
                </a:solidFill>
                <a:effectLst/>
                <a:latin typeface="+mn-lt"/>
                <a:ea typeface="+mn-ea"/>
                <a:cs typeface="+mn-cs"/>
              </a:rPr>
              <a:t>例えば、チェスや将棋のチャンピオンと勝負して彼らを破ったり、米国の人気クイズ番組でチャンピオンになったりと、コンピューターが、高度な人間の知的な活動や判断に近づきつつあるのも、この機械学習の成果です。</a:t>
            </a:r>
          </a:p>
          <a:p>
            <a:r>
              <a:rPr kumimoji="1" lang="ja-JP" altLang="ja-JP" sz="1200" kern="1200" dirty="0" smtClean="0">
                <a:solidFill>
                  <a:schemeClr val="tx1"/>
                </a:solidFill>
                <a:effectLst/>
                <a:latin typeface="+mn-lt"/>
                <a:ea typeface="+mn-ea"/>
                <a:cs typeface="+mn-cs"/>
              </a:rPr>
              <a:t>このような人間の左脳の働きにあたる思考や論理だけではなく、右脳の働きに当たる人間の知覚や感性をコンピューターで再現できるようにもなりつつあります。このような働きを実現するために人間の脳の神経活動を模倣したアルゴリズム「ニューラル・ネット」が使われています。この技術が、ここ数年急速な進歩を遂げ、人間の能力に近づきつつある分野も生まれつつあります。</a:t>
            </a:r>
          </a:p>
          <a:p>
            <a:r>
              <a:rPr kumimoji="1" lang="ja-JP" altLang="ja-JP" sz="1200" kern="1200" dirty="0" smtClean="0">
                <a:solidFill>
                  <a:schemeClr val="tx1"/>
                </a:solidFill>
                <a:effectLst/>
                <a:latin typeface="+mn-lt"/>
                <a:ea typeface="+mn-ea"/>
                <a:cs typeface="+mn-cs"/>
              </a:rPr>
              <a:t>人工知能で処理された結果は、機器の制御や運転、交通管制やエネルギー需給の調整などの産業活動の制御や、ユーザーへの健康アドバイス、商品やサービスの推奨として、スマートフォンやウェアラブルを使用する一般利用者にもフィードバックされるようになるでしょう。またその人の趣味嗜好に合わせた最適な広告・宣伝にも使われるでしょう。また、手足となる「ロボット」の知識や能力の向上にも使われるようになります。</a:t>
            </a:r>
          </a:p>
          <a:p>
            <a:r>
              <a:rPr kumimoji="1" lang="ja-JP" altLang="ja-JP" sz="1200" kern="1200" dirty="0" smtClean="0">
                <a:solidFill>
                  <a:schemeClr val="tx1"/>
                </a:solidFill>
                <a:effectLst/>
                <a:latin typeface="+mn-lt"/>
                <a:ea typeface="+mn-ea"/>
                <a:cs typeface="+mn-cs"/>
              </a:rPr>
              <a:t>ビッグ・データや人工知能、その他の様々なサービスを提供するアプリケーションはクラウド上で動かされ、お互いに連携し、多様な組合せを生みだします。そこに新たな価値やサービスが生みだされてゆ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手足としての「ロボット」</a:t>
            </a:r>
          </a:p>
          <a:p>
            <a:r>
              <a:rPr kumimoji="1" lang="ja-JP" altLang="ja-JP" sz="1200" kern="1200" dirty="0" smtClean="0">
                <a:solidFill>
                  <a:schemeClr val="tx1"/>
                </a:solidFill>
                <a:effectLst/>
                <a:latin typeface="+mn-lt"/>
                <a:ea typeface="+mn-ea"/>
                <a:cs typeface="+mn-cs"/>
              </a:rPr>
              <a:t>自動走行車、産業用ロボット、建設ロボット、介護ロボット、生活支援ロボット、輸送ロボットなど、様々なロボットが私たちの日常で使われるようになるでしょう。また、インターネットを介して様々な知識や制御をうけ、自らの行動を状況に応じて最適化してゆきます。また、ロボットに組み込まれたセンサーによって、自分自身で情報を収集し、インターネットに送り出しています。その意味では、ロボットもまた「</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デバイス」といえるでしょう。</a:t>
            </a:r>
          </a:p>
          <a:p>
            <a:r>
              <a:rPr kumimoji="1" lang="ja-JP" altLang="ja-JP" sz="1200" kern="1200" dirty="0" smtClean="0">
                <a:solidFill>
                  <a:schemeClr val="tx1"/>
                </a:solidFill>
                <a:effectLst/>
                <a:latin typeface="+mn-lt"/>
                <a:ea typeface="+mn-ea"/>
                <a:cs typeface="+mn-cs"/>
              </a:rPr>
              <a:t>ロボットは、周囲の人の動きや周辺環境をデータとして取得し、自身に組み込まれた人工知能によって、人間の操作を受けることなく自律的に制御する仕組みも備えています。</a:t>
            </a:r>
          </a:p>
          <a:p>
            <a:r>
              <a:rPr kumimoji="1" lang="ja-JP" altLang="ja-JP" sz="1200" kern="1200" dirty="0" smtClean="0">
                <a:solidFill>
                  <a:schemeClr val="tx1"/>
                </a:solidFill>
                <a:effectLst/>
                <a:latin typeface="+mn-lt"/>
                <a:ea typeface="+mn-ea"/>
                <a:cs typeface="+mn-cs"/>
              </a:rPr>
              <a:t>これまでの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情報を処理し、その結果を人や機械に伝えるしくみでした。しかし、ロボットは自らが、情報収集、処理、判断して行動します。さらに、インターネットを介してクラウドとつながり、一体となって強力な情報処理あるいは知的能力を持つことになります。</a:t>
            </a:r>
          </a:p>
          <a:p>
            <a:r>
              <a:rPr kumimoji="1" lang="ja-JP" altLang="ja-JP" sz="1200" kern="1200" dirty="0" smtClean="0">
                <a:solidFill>
                  <a:schemeClr val="tx1"/>
                </a:solidFill>
                <a:effectLst/>
                <a:latin typeface="+mn-lt"/>
                <a:ea typeface="+mn-ea"/>
                <a:cs typeface="+mn-cs"/>
              </a:rPr>
              <a:t>人工知能が人間の知的活動を補い、拡張してくれるように、ロボットが、人間の身体能力を補い、拡張しようとしています。一方で、これまで人間にしかできなかった労働を奪うのではないかと懸念する声も出始めています。</a:t>
            </a:r>
          </a:p>
          <a:p>
            <a:r>
              <a:rPr kumimoji="1" lang="ja-JP" altLang="ja-JP" sz="1200" kern="1200" dirty="0" smtClean="0">
                <a:solidFill>
                  <a:schemeClr val="tx1"/>
                </a:solidFill>
                <a:effectLst/>
                <a:latin typeface="+mn-lt"/>
                <a:ea typeface="+mn-ea"/>
                <a:cs typeface="+mn-cs"/>
              </a:rPr>
              <a:t>現実世界とサイバー世界が緊密に結合された「</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やソーシャル・メディアによって、現実世界はデジタル・データ化され、インターネットによって、クラウドすなわちサイバー（電脳）世界に送りだされています。つまり、サイバー世界には、現実世界のデジタル・コピーが作られてゆくのです。このような現実世界とサイバー世界が緊密に結合され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CPS</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このデジタル・コピーされたデータを分析し、様々な予測やシミュレーションを行えば、そのデータをもたらした個人の趣味嗜好、行動特性、あるいは行動を予測することができます。さらに、膨大な人数の人間行動や社会での出来事を調べ上げ、未来を予測することもできるようになるかもしれません。また、運送業務であれば、無駄のない最適な流通経路や配車計画を策定することができます。工場であれば、もの作りの手順や使う設備の最適な組合せをつくることができるでしょう。</a:t>
            </a:r>
          </a:p>
          <a:p>
            <a:r>
              <a:rPr kumimoji="1" lang="ja-JP" altLang="ja-JP" sz="1200" kern="1200" dirty="0" smtClean="0">
                <a:solidFill>
                  <a:schemeClr val="tx1"/>
                </a:solidFill>
                <a:effectLst/>
                <a:latin typeface="+mn-lt"/>
                <a:ea typeface="+mn-ea"/>
                <a:cs typeface="+mn-cs"/>
              </a:rPr>
              <a:t>つまり、現実世界では決してできない様々な実験を、「現実世界のデジタル・コピー」を使って、何度も繰り返しシミュレーションし、最適解を見つけ出そうということが可能になるのです。</a:t>
            </a:r>
          </a:p>
          <a:p>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デバイスの台数は今後さらに増加し、ソーシャル・メディアでのやり取りも盛んになるでしょう。そうなれば、現実世界のデータは益々増大し、その粒度もきめ細かくなってゆきます。これによって、より精緻な現実世界のデジタル・コピーがサイバー世界に構築され、より緻密な予測や最適化、アドバイスができるようになります。そして、その結果の行動を再び</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によって取得し、サイバー世界にフィードバックされることで、さらに予測や最適化の精度は高まります。</a:t>
            </a:r>
          </a:p>
          <a:p>
            <a:r>
              <a:rPr kumimoji="1" lang="ja-JP" altLang="ja-JP" sz="1200" kern="1200" dirty="0" smtClean="0">
                <a:solidFill>
                  <a:schemeClr val="tx1"/>
                </a:solidFill>
                <a:effectLst/>
                <a:latin typeface="+mn-lt"/>
                <a:ea typeface="+mn-ea"/>
                <a:cs typeface="+mn-cs"/>
              </a:rPr>
              <a:t>このような現実世界とサイバー世界が一体となった仕組みが、</a:t>
            </a:r>
            <a:r>
              <a:rPr kumimoji="1" lang="en-US" altLang="ja-JP" sz="1200" kern="1200" dirty="0" smtClean="0">
                <a:solidFill>
                  <a:schemeClr val="tx1"/>
                </a:solidFill>
                <a:effectLst/>
                <a:latin typeface="+mn-lt"/>
                <a:ea typeface="+mn-ea"/>
                <a:cs typeface="+mn-cs"/>
              </a:rPr>
              <a:t>Cyber Physical System</a:t>
            </a:r>
            <a:r>
              <a:rPr kumimoji="1" lang="ja-JP" altLang="ja-JP" sz="1200" kern="1200" dirty="0" smtClean="0">
                <a:solidFill>
                  <a:schemeClr val="tx1"/>
                </a:solidFill>
                <a:effectLst/>
                <a:latin typeface="+mn-lt"/>
                <a:ea typeface="+mn-ea"/>
                <a:cs typeface="+mn-cs"/>
              </a:rPr>
              <a:t>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トレンドと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a:t>
            </a:r>
          </a:p>
          <a:p>
            <a:r>
              <a:rPr kumimoji="1" lang="ja-JP" altLang="ja-JP" sz="1200" kern="1200" dirty="0" smtClean="0">
                <a:solidFill>
                  <a:schemeClr val="tx1"/>
                </a:solidFill>
                <a:effectLst/>
                <a:latin typeface="+mn-lt"/>
                <a:ea typeface="+mn-ea"/>
                <a:cs typeface="+mn-cs"/>
              </a:rPr>
              <a:t>このチャートでもおわかりの通り、様々なテクノロジーは、それ自身が独立して存在しているわけではありません。それぞれに連携しながら役割を果たしています。私たちは、この一連のつながりを理解して、始めてテクノロジーの価値を理解することができます。</a:t>
            </a:r>
          </a:p>
          <a:p>
            <a:r>
              <a:rPr kumimoji="1" lang="ja-JP" altLang="ja-JP" sz="1200" kern="1200" dirty="0" smtClean="0">
                <a:solidFill>
                  <a:schemeClr val="tx1"/>
                </a:solidFill>
                <a:effectLst/>
                <a:latin typeface="+mn-lt"/>
                <a:ea typeface="+mn-ea"/>
                <a:cs typeface="+mn-cs"/>
              </a:rPr>
              <a:t>ここに紹介したことは、必ずしも全てが現時点で実現しているわけではありません。しかし、「トレンド＝過去から現在を通り越して未来に向かう流れ」からみれば、近い将来必ず実現するものです。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このようなトレンドの中にあります。冒頭でも説明したように、これまでの常識を大きく塗り替えるテクノロジーが重なり合い、影響を及ぼしあっています。この様相は、かつてとは明らかに異質な状況なのです。</a:t>
            </a:r>
          </a:p>
          <a:p>
            <a:r>
              <a:rPr kumimoji="1" lang="ja-JP" altLang="ja-JP" sz="1200" kern="1200" dirty="0" smtClean="0">
                <a:solidFill>
                  <a:schemeClr val="tx1"/>
                </a:solidFill>
                <a:effectLst/>
                <a:latin typeface="+mn-lt"/>
                <a:ea typeface="+mn-ea"/>
                <a:cs typeface="+mn-cs"/>
              </a:rPr>
              <a:t>また、</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とビジネスが、これまでに無く深く結びついていることもかつてとは大きく異なることです。</a:t>
            </a:r>
          </a:p>
          <a:p>
            <a:r>
              <a:rPr kumimoji="1" lang="ja-JP" altLang="ja-JP" sz="1200" kern="1200" dirty="0" smtClean="0">
                <a:solidFill>
                  <a:schemeClr val="tx1"/>
                </a:solidFill>
                <a:effectLst/>
                <a:latin typeface="+mn-lt"/>
                <a:ea typeface="+mn-ea"/>
                <a:cs typeface="+mn-cs"/>
              </a:rPr>
              <a:t>これまで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は、既存業務の生産性や効率を高める手段として、主に使われてきました。しかし、いま、「</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を前提に新たなビジネスを創る」時代へと、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の役割は拡がりつつあります。これまでも銀行システムや航空券発券予約システムなど、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を前提としたビジネスはありましたが、その多くが既存業務の効率化や機能の拡張でした。そうではない、まったく新しいビジネスや生活のあり方が、</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によって生みだされつつあるのです。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の適用範囲が、いま大きく拡がりつつあます。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と日常はこれまでに無く密接に関わり、活用の選択肢を拡げつつあります。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の民主化といっても良いのかもしれません。ここにも、これまでとはことなる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ビジネスとしての可能性が広がっています。</a:t>
            </a:r>
          </a:p>
          <a:p>
            <a:r>
              <a:rPr kumimoji="1" lang="ja-JP" altLang="ja-JP" sz="1200" kern="1200" dirty="0" smtClean="0">
                <a:solidFill>
                  <a:schemeClr val="tx1"/>
                </a:solidFill>
                <a:effectLst/>
                <a:latin typeface="+mn-lt"/>
                <a:ea typeface="+mn-ea"/>
                <a:cs typeface="+mn-cs"/>
              </a:rPr>
              <a:t>「トレンドは時流である」</a:t>
            </a:r>
          </a:p>
          <a:p>
            <a:r>
              <a:rPr kumimoji="1" lang="ja-JP" altLang="ja-JP" sz="1200" kern="1200" dirty="0" smtClean="0">
                <a:solidFill>
                  <a:schemeClr val="tx1"/>
                </a:solidFill>
                <a:effectLst/>
                <a:latin typeface="+mn-lt"/>
                <a:ea typeface="+mn-ea"/>
                <a:cs typeface="+mn-cs"/>
              </a:rPr>
              <a:t>この流れに乗るか、押し流されるか、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ビジネスは、いま、そんな選択を迫られているのかもしれません。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2063998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13232"/>
            <a:fld id="{0814F00D-3174-4CAA-B5C7-F5134A634A62}" type="slidenum">
              <a:rPr lang="ja-JP" altLang="en-US" smtClean="0"/>
              <a:pPr defTabSz="913232"/>
              <a:t>26</a:t>
            </a:fld>
            <a:endParaRPr lang="en-US" altLang="ja-JP" dirty="0" smtClean="0"/>
          </a:p>
        </p:txBody>
      </p:sp>
      <p:sp>
        <p:nvSpPr>
          <p:cNvPr id="22530" name="Rectangle 2"/>
          <p:cNvSpPr>
            <a:spLocks noGrp="1" noRot="1" noChangeAspect="1" noChangeArrowheads="1" noTextEdit="1"/>
          </p:cNvSpPr>
          <p:nvPr>
            <p:ph type="sldImg"/>
          </p:nvPr>
        </p:nvSpPr>
        <p:spPr>
          <a:xfrm>
            <a:off x="1143000" y="685800"/>
            <a:ext cx="4573588" cy="3430588"/>
          </a:xfrm>
          <a:ln/>
        </p:spPr>
      </p:sp>
      <p:sp>
        <p:nvSpPr>
          <p:cNvPr id="22531" name="Rectangle 3"/>
          <p:cNvSpPr>
            <a:spLocks noGrp="1" noChangeArrowheads="1"/>
          </p:cNvSpPr>
          <p:nvPr>
            <p:ph type="body" idx="1"/>
          </p:nvPr>
        </p:nvSpPr>
        <p:spPr>
          <a:xfrm>
            <a:off x="684378" y="4343110"/>
            <a:ext cx="5489244" cy="4115670"/>
          </a:xfrm>
          <a:noFill/>
          <a:ln/>
        </p:spPr>
        <p:txBody>
          <a:bodyPr/>
          <a:lstStyle/>
          <a:p>
            <a:r>
              <a:rPr kumimoji="1" lang="ja-JP" altLang="ja-JP" sz="1200" kern="1200" dirty="0" smtClean="0">
                <a:solidFill>
                  <a:schemeClr val="tx1"/>
                </a:solidFill>
                <a:effectLst/>
                <a:latin typeface="+mn-lt"/>
                <a:ea typeface="+mn-ea"/>
                <a:cs typeface="+mn-cs"/>
              </a:rPr>
              <a:t>次は、「配置モデル（</a:t>
            </a:r>
            <a:r>
              <a:rPr kumimoji="1" lang="en-US" altLang="ja-JP" sz="1200" kern="1200" dirty="0" smtClean="0">
                <a:solidFill>
                  <a:schemeClr val="tx1"/>
                </a:solidFill>
                <a:effectLst/>
                <a:latin typeface="+mn-lt"/>
                <a:ea typeface="+mn-ea"/>
                <a:cs typeface="+mn-cs"/>
              </a:rPr>
              <a:t>Deployment Model</a:t>
            </a:r>
            <a:r>
              <a:rPr kumimoji="1" lang="ja-JP" altLang="ja-JP" sz="1200" kern="1200" dirty="0" smtClean="0">
                <a:solidFill>
                  <a:schemeClr val="tx1"/>
                </a:solidFill>
                <a:effectLst/>
                <a:latin typeface="+mn-lt"/>
                <a:ea typeface="+mn-ea"/>
                <a:cs typeface="+mn-cs"/>
              </a:rPr>
              <a:t>）」です。システムの設置場所の違いによって、分類しようという考え方です。</a:t>
            </a:r>
          </a:p>
          <a:p>
            <a:r>
              <a:rPr kumimoji="1" lang="ja-JP" altLang="ja-JP" sz="1200" kern="1200" dirty="0" smtClean="0">
                <a:solidFill>
                  <a:schemeClr val="tx1"/>
                </a:solidFill>
                <a:effectLst/>
                <a:latin typeface="+mn-lt"/>
                <a:ea typeface="+mn-ea"/>
                <a:cs typeface="+mn-cs"/>
              </a:rPr>
              <a:t>ひとつは、複数のユーザー企業がインターネットを介して共用するパブリック・クラウドです。これに対して、企業がシステム資源を自社で所有し、自社専用のクラウドとして使用するプライベート・クラウドがあります。</a:t>
            </a:r>
          </a:p>
          <a:p>
            <a:r>
              <a:rPr kumimoji="1" lang="ja-JP" altLang="ja-JP" sz="1200" kern="1200" dirty="0" smtClean="0">
                <a:solidFill>
                  <a:schemeClr val="tx1"/>
                </a:solidFill>
                <a:effectLst/>
                <a:latin typeface="+mn-lt"/>
                <a:ea typeface="+mn-ea"/>
                <a:cs typeface="+mn-cs"/>
              </a:rPr>
              <a:t>もともとクラウド・コンピューティングは、先に紹介したエリック・シュミットの言葉にもあるように、パブリック・クラウドを説明するものでした。しかし、クラウドの技術を自社で占有するシステムに使えば、利用効率を高め、運用管理の負担を軽減できるとの考えから、プライベート・クラウドという言葉が生まれました。</a:t>
            </a:r>
          </a:p>
          <a:p>
            <a:r>
              <a:rPr kumimoji="1" lang="ja-JP" altLang="ja-JP" sz="1200" kern="1200" dirty="0" smtClean="0">
                <a:solidFill>
                  <a:schemeClr val="tx1"/>
                </a:solidFill>
                <a:effectLst/>
                <a:latin typeface="+mn-lt"/>
                <a:ea typeface="+mn-ea"/>
                <a:cs typeface="+mn-cs"/>
              </a:rPr>
              <a:t>他にも</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の定義には含まれてはいませんが、「バーチャル・プライベート・クラウド」または、「ホステッド・プライベート・クラウド」という言葉が、最近では使われるようになりました。</a:t>
            </a:r>
          </a:p>
          <a:p>
            <a:r>
              <a:rPr kumimoji="1" lang="ja-JP" altLang="ja-JP" sz="1200" kern="1200" dirty="0" smtClean="0">
                <a:solidFill>
                  <a:schemeClr val="tx1"/>
                </a:solidFill>
                <a:effectLst/>
                <a:latin typeface="+mn-lt"/>
                <a:ea typeface="+mn-ea"/>
                <a:cs typeface="+mn-cs"/>
              </a:rPr>
              <a:t>「パブリック・クラウドのコストパフォーマンスを享受したいが、他ユーザーの影響を受けるようでは、使い勝手が悪い。また、インターネットを介することでセキュリティの不安も払拭できない。しかし、プライベート・クラウドを自ら構築するだけの技術力も資金力もない。」</a:t>
            </a:r>
          </a:p>
          <a:p>
            <a:r>
              <a:rPr kumimoji="1" lang="ja-JP" altLang="ja-JP" sz="1200" kern="1200" dirty="0" smtClean="0">
                <a:solidFill>
                  <a:schemeClr val="tx1"/>
                </a:solidFill>
                <a:effectLst/>
                <a:latin typeface="+mn-lt"/>
                <a:ea typeface="+mn-ea"/>
                <a:cs typeface="+mn-cs"/>
              </a:rPr>
              <a:t>こんなニーズに応えようというものです。これらは、パブリック・クラウドのシステム資源の一部を特定のユーザー専用に割り当て、他ユーザーには使わせないようにし、専用線や暗号化されたインターネット（</a:t>
            </a:r>
            <a:r>
              <a:rPr kumimoji="1" lang="en-US" altLang="ja-JP" sz="1200" kern="1200" dirty="0" smtClean="0">
                <a:solidFill>
                  <a:schemeClr val="tx1"/>
                </a:solidFill>
                <a:effectLst/>
                <a:latin typeface="+mn-lt"/>
                <a:ea typeface="+mn-ea"/>
                <a:cs typeface="+mn-cs"/>
              </a:rPr>
              <a:t>VPN: Virtual Private Network</a:t>
            </a:r>
            <a:r>
              <a:rPr kumimoji="1" lang="ja-JP" altLang="ja-JP" sz="1200" kern="1200" dirty="0" smtClean="0">
                <a:solidFill>
                  <a:schemeClr val="tx1"/>
                </a:solidFill>
                <a:effectLst/>
                <a:latin typeface="+mn-lt"/>
                <a:ea typeface="+mn-ea"/>
                <a:cs typeface="+mn-cs"/>
              </a:rPr>
              <a:t>）で接続して、あたかも自社専用のプライベート・クラウドのように利用させるサービスです。</a:t>
            </a:r>
          </a:p>
          <a:p>
            <a:r>
              <a:rPr kumimoji="1" lang="ja-JP" altLang="ja-JP" sz="1200" kern="1200" dirty="0" smtClean="0">
                <a:solidFill>
                  <a:schemeClr val="tx1"/>
                </a:solidFill>
                <a:effectLst/>
                <a:latin typeface="+mn-lt"/>
                <a:ea typeface="+mn-ea"/>
                <a:cs typeface="+mn-cs"/>
              </a:rPr>
              <a:t>パブリックとプライベートのふたつを組み合わせて利用する形態をハイブリッド・クラウドといいます。</a:t>
            </a:r>
            <a:endParaRPr kumimoji="1"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94964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1094657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【図解】コレ１枚でわかるハイブリッドクラウド</a:t>
            </a:r>
          </a:p>
          <a:p>
            <a:r>
              <a:rPr kumimoji="1" lang="ja-JP" altLang="ja-JP" sz="1200" kern="1200" dirty="0" smtClean="0">
                <a:solidFill>
                  <a:schemeClr val="tx1"/>
                </a:solidFill>
                <a:effectLst/>
                <a:latin typeface="+mn-lt"/>
                <a:ea typeface="+mn-ea"/>
                <a:cs typeface="+mn-cs"/>
              </a:rPr>
              <a:t>パブリックとプライベートを組み合わせ、それぞれの得意不得意を補完し合いながら両者を使い分ければ、コストパフォーマンスの高いシステムの使い方ができます。</a:t>
            </a:r>
          </a:p>
          <a:p>
            <a:r>
              <a:rPr kumimoji="1" lang="ja-JP" altLang="ja-JP" sz="1200" kern="1200" dirty="0" smtClean="0">
                <a:solidFill>
                  <a:schemeClr val="tx1"/>
                </a:solidFill>
                <a:effectLst/>
                <a:latin typeface="+mn-lt"/>
                <a:ea typeface="+mn-ea"/>
                <a:cs typeface="+mn-cs"/>
              </a:rPr>
              <a:t>例えば、電子メールや情報共有などのコラボレーション機能など、自社の独自性がないものは、パブリック・クラウドの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を利用し、セキュリティを厳しく管理しなければならない人事情報や個人認証は、プライベート・クラウドでおこない、その情報を使って</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を利用できるようにするという使い方があります。</a:t>
            </a:r>
          </a:p>
          <a:p>
            <a:r>
              <a:rPr kumimoji="1" lang="ja-JP" altLang="ja-JP" sz="1200" kern="1200" dirty="0" smtClean="0">
                <a:solidFill>
                  <a:schemeClr val="tx1"/>
                </a:solidFill>
                <a:effectLst/>
                <a:latin typeface="+mn-lt"/>
                <a:ea typeface="+mn-ea"/>
                <a:cs typeface="+mn-cs"/>
              </a:rPr>
              <a:t>また、モバイルで、世界中どこからも使える経費精算サービスをパブリック・クラウドの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として利用し、そのデータを、プライベート・クラウドの自社専用の会計システムに取り込んで処理するという使い方も考えられます。</a:t>
            </a:r>
          </a:p>
          <a:p>
            <a:r>
              <a:rPr kumimoji="1" lang="ja-JP" altLang="ja-JP" sz="1200" kern="1200" dirty="0" smtClean="0">
                <a:solidFill>
                  <a:schemeClr val="tx1"/>
                </a:solidFill>
                <a:effectLst/>
                <a:latin typeface="+mn-lt"/>
                <a:ea typeface="+mn-ea"/>
                <a:cs typeface="+mn-cs"/>
              </a:rPr>
              <a:t>他にも、アプリケーション・システムを開発する際、社外のプログラマーと共同で作業を進めることや、開発に便利なツールを簡単に利用できるパブリックを使い、本番は自社専用のプライベート・クラウドに移して稼働させるといった使い方もあります。</a:t>
            </a:r>
          </a:p>
          <a:p>
            <a:r>
              <a:rPr kumimoji="1" lang="ja-JP" altLang="ja-JP" sz="1200" kern="1200" dirty="0" smtClean="0">
                <a:solidFill>
                  <a:schemeClr val="tx1"/>
                </a:solidFill>
                <a:effectLst/>
                <a:latin typeface="+mn-lt"/>
                <a:ea typeface="+mn-ea"/>
                <a:cs typeface="+mn-cs"/>
              </a:rPr>
              <a:t>さらに、災害への対応を考え、通常はプライベート・クラウドを使用し、データのバックアップや災害時の代替システムをパブリック・クラウドに置いておき、災害のためにプライベート・クラウドが使えなくなったら切り替えて使用し、業務を継続させようという使い方もあります。</a:t>
            </a:r>
          </a:p>
          <a:p>
            <a:r>
              <a:rPr kumimoji="1" lang="ja-JP" altLang="ja-JP" sz="1200" kern="1200" dirty="0" smtClean="0">
                <a:solidFill>
                  <a:schemeClr val="tx1"/>
                </a:solidFill>
                <a:effectLst/>
                <a:latin typeface="+mn-lt"/>
                <a:ea typeface="+mn-ea"/>
                <a:cs typeface="+mn-cs"/>
              </a:rPr>
              <a:t>このように、パブリックとプライベートそれぞれの得意をうまく組み合わせ、利便性やコストパフォーマンスの高いシステムを実現しようというのが、ハイブリット・クラウドについての一般的理解です。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1233970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ただ、</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の「クラウド・コンピューティングの定義」からは、少し違った解釈ができそうです。ここには、「ハイブリッドクラウド（</a:t>
            </a:r>
            <a:r>
              <a:rPr kumimoji="1" lang="en-US" altLang="ja-JP" sz="1200" kern="1200" dirty="0" smtClean="0">
                <a:solidFill>
                  <a:schemeClr val="tx1"/>
                </a:solidFill>
                <a:effectLst/>
                <a:latin typeface="+mn-lt"/>
                <a:ea typeface="+mn-ea"/>
                <a:cs typeface="+mn-cs"/>
              </a:rPr>
              <a:t>Hybrid cloud</a:t>
            </a:r>
            <a:r>
              <a:rPr kumimoji="1" lang="ja-JP" altLang="ja-JP" sz="1200" kern="1200" dirty="0" smtClean="0">
                <a:solidFill>
                  <a:schemeClr val="tx1"/>
                </a:solidFill>
                <a:effectLst/>
                <a:latin typeface="+mn-lt"/>
                <a:ea typeface="+mn-ea"/>
                <a:cs typeface="+mn-cs"/>
              </a:rPr>
              <a:t>）」について次のように書かれています。</a:t>
            </a:r>
          </a:p>
          <a:p>
            <a:r>
              <a:rPr kumimoji="1" lang="ja-JP" altLang="ja-JP" sz="1200" kern="1200" dirty="0" smtClean="0">
                <a:solidFill>
                  <a:schemeClr val="tx1"/>
                </a:solidFill>
                <a:effectLst/>
                <a:latin typeface="+mn-lt"/>
                <a:ea typeface="+mn-ea"/>
                <a:cs typeface="+mn-cs"/>
              </a:rPr>
              <a:t>「クラウドのインフラストラクチャは二つ以上の異なる</a:t>
            </a:r>
            <a:r>
              <a:rPr kumimoji="1" lang="ja-JP" altLang="ja-JP" sz="1200" b="1" u="sng" kern="1200" dirty="0" smtClean="0">
                <a:solidFill>
                  <a:schemeClr val="tx1"/>
                </a:solidFill>
                <a:effectLst/>
                <a:latin typeface="+mn-lt"/>
                <a:ea typeface="+mn-ea"/>
                <a:cs typeface="+mn-cs"/>
              </a:rPr>
              <a:t>クラウドインフラストラクチャ</a:t>
            </a:r>
            <a:r>
              <a:rPr kumimoji="1" lang="ja-JP" altLang="ja-JP" sz="1200" kern="1200" dirty="0" smtClean="0">
                <a:solidFill>
                  <a:schemeClr val="tx1"/>
                </a:solidFill>
                <a:effectLst/>
                <a:latin typeface="+mn-lt"/>
                <a:ea typeface="+mn-ea"/>
                <a:cs typeface="+mn-cs"/>
              </a:rPr>
              <a:t>（プライベート、コミュニティまたはパブリック）の組み合わせである。各クラウドは独立の存在であるが、</a:t>
            </a:r>
            <a:r>
              <a:rPr kumimoji="1" lang="ja-JP" altLang="ja-JP" sz="1200" b="1" u="sng" kern="1200" dirty="0" smtClean="0">
                <a:solidFill>
                  <a:schemeClr val="tx1"/>
                </a:solidFill>
                <a:effectLst/>
                <a:latin typeface="+mn-lt"/>
                <a:ea typeface="+mn-ea"/>
                <a:cs typeface="+mn-cs"/>
              </a:rPr>
              <a:t>標準化された、あるいは固有の技術で結合され、データとアプリケーションの移動可能性を実現している</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ここから読み取れることは、対象は、「クラウドインフラストラクチャ＝</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であること。そして、「実態は異なるインフラであっても、あたかもそれらがひとつのインフラであるかのように、データとアプリケーションを、両者を跨いで容易に行き来できる仕組み」であるということです。つまり、「</a:t>
            </a:r>
            <a:r>
              <a:rPr kumimoji="1" lang="ja-JP" altLang="ja-JP" sz="1200" b="1" u="sng" kern="1200" dirty="0" smtClean="0">
                <a:solidFill>
                  <a:schemeClr val="tx1"/>
                </a:solidFill>
                <a:effectLst/>
                <a:latin typeface="+mn-lt"/>
                <a:ea typeface="+mn-ea"/>
                <a:cs typeface="+mn-cs"/>
              </a:rPr>
              <a:t>プライベート・クラウドとパブリック・クラウドをシームレスなひとつのシステム</a:t>
            </a:r>
            <a:r>
              <a:rPr kumimoji="1" lang="ja-JP" altLang="ja-JP" sz="1200" kern="1200" dirty="0" smtClean="0">
                <a:solidFill>
                  <a:schemeClr val="tx1"/>
                </a:solidFill>
                <a:effectLst/>
                <a:latin typeface="+mn-lt"/>
                <a:ea typeface="+mn-ea"/>
                <a:cs typeface="+mn-cs"/>
              </a:rPr>
              <a:t>」として扱おうという考え方です。</a:t>
            </a:r>
          </a:p>
          <a:p>
            <a:r>
              <a:rPr kumimoji="1" lang="ja-JP" altLang="ja-JP" sz="1200" kern="1200" dirty="0" smtClean="0">
                <a:solidFill>
                  <a:schemeClr val="tx1"/>
                </a:solidFill>
                <a:effectLst/>
                <a:latin typeface="+mn-lt"/>
                <a:ea typeface="+mn-ea"/>
                <a:cs typeface="+mn-cs"/>
              </a:rPr>
              <a:t>特定の企業が所有するプライベート・クラウドは、どうしても物理的規模や能力の制約を受けます。しかし、これをパブリック・クラウドと組み合わせて、ひとつのシステムとして扱えれば、実質的には上限を気にすることのない規模と能力を手に入れることができます。このような仕組みが「ハイブリッドクラウド」の本来の定義な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31</a:t>
            </a:fld>
            <a:endParaRPr kumimoji="1" lang="ja-JP" altLang="en-US"/>
          </a:p>
        </p:txBody>
      </p:sp>
    </p:spTree>
    <p:extLst>
      <p:ext uri="{BB962C8B-B14F-4D97-AF65-F5344CB8AC3E}">
        <p14:creationId xmlns:p14="http://schemas.microsoft.com/office/powerpoint/2010/main" val="1815819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232"/>
            <a:fld id="{891BF3F3-59E7-4536-AAC4-888C84177443}" type="slidenum">
              <a:rPr lang="ja-JP" altLang="en-US" smtClean="0"/>
              <a:pPr defTabSz="913232"/>
              <a:t>32</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2"/>
            <a:ext cx="5486084" cy="4114221"/>
          </a:xfrm>
          <a:noFill/>
          <a:ln/>
        </p:spPr>
        <p:txBody>
          <a:bodyPr/>
          <a:lstStyle/>
          <a:p>
            <a:r>
              <a:rPr kumimoji="1" lang="ja-JP" altLang="ja-JP" sz="1200" kern="1200" dirty="0" smtClean="0">
                <a:solidFill>
                  <a:schemeClr val="tx1"/>
                </a:solidFill>
                <a:effectLst/>
                <a:latin typeface="+mn-lt"/>
                <a:ea typeface="+mn-ea"/>
                <a:cs typeface="+mn-cs"/>
              </a:rPr>
              <a:t>次に、</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のクラウドの定義で述べられている「</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a:t>
            </a:r>
            <a:r>
              <a:rPr kumimoji="1" lang="en-US" altLang="ja-JP" sz="1200" kern="1200" dirty="0" smtClean="0">
                <a:solidFill>
                  <a:schemeClr val="tx1"/>
                </a:solidFill>
                <a:effectLst/>
                <a:latin typeface="+mn-lt"/>
                <a:ea typeface="+mn-ea"/>
                <a:cs typeface="+mn-cs"/>
              </a:rPr>
              <a:t>(Five Essential Characteristics)</a:t>
            </a:r>
            <a:r>
              <a:rPr kumimoji="1" lang="ja-JP" altLang="ja-JP" sz="1200" kern="1200" dirty="0" smtClean="0">
                <a:solidFill>
                  <a:schemeClr val="tx1"/>
                </a:solidFill>
                <a:effectLst/>
                <a:latin typeface="+mn-lt"/>
                <a:ea typeface="+mn-ea"/>
                <a:cs typeface="+mn-cs"/>
              </a:rPr>
              <a:t>について、説明しましょう。</a:t>
            </a:r>
          </a:p>
          <a:p>
            <a:pPr lvl="0"/>
            <a:r>
              <a:rPr kumimoji="1" lang="ja-JP" altLang="ja-JP" sz="1200" b="1" kern="1200" dirty="0" smtClean="0">
                <a:solidFill>
                  <a:schemeClr val="tx1"/>
                </a:solidFill>
                <a:effectLst/>
                <a:latin typeface="+mn-lt"/>
                <a:ea typeface="+mn-ea"/>
                <a:cs typeface="+mn-cs"/>
              </a:rPr>
              <a:t>オンデマンド・セルフサービス </a:t>
            </a:r>
            <a:r>
              <a:rPr kumimoji="1" lang="ja-JP" altLang="ja-JP" sz="1200" kern="1200" dirty="0" smtClean="0">
                <a:solidFill>
                  <a:schemeClr val="tx1"/>
                </a:solidFill>
                <a:effectLst/>
                <a:latin typeface="+mn-lt"/>
                <a:ea typeface="+mn-ea"/>
                <a:cs typeface="+mn-cs"/>
              </a:rPr>
              <a:t>： ユーザーが</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画面（セルフサービス・ポータル）からシステムの調達や各種設定を行うと人手を介することなく自動で実行してくれる仕組みを備えていること。</a:t>
            </a:r>
          </a:p>
          <a:p>
            <a:pPr lvl="0"/>
            <a:r>
              <a:rPr kumimoji="1" lang="ja-JP" altLang="ja-JP" sz="1200" b="1" kern="1200" dirty="0" smtClean="0">
                <a:solidFill>
                  <a:schemeClr val="tx1"/>
                </a:solidFill>
                <a:effectLst/>
                <a:latin typeface="+mn-lt"/>
                <a:ea typeface="+mn-ea"/>
                <a:cs typeface="+mn-cs"/>
              </a:rPr>
              <a:t>幅広いネットワークアクセス </a:t>
            </a:r>
            <a:r>
              <a:rPr kumimoji="1" lang="en-US" altLang="ja-JP" sz="1200" kern="1200" dirty="0" smtClean="0">
                <a:solidFill>
                  <a:schemeClr val="tx1"/>
                </a:solidFill>
                <a:effectLst/>
                <a:latin typeface="+mn-lt"/>
                <a:ea typeface="+mn-ea"/>
                <a:cs typeface="+mn-cs"/>
              </a:rPr>
              <a:t>: PC</a:t>
            </a:r>
            <a:r>
              <a:rPr kumimoji="1" lang="ja-JP" altLang="ja-JP" sz="1200" kern="1200" dirty="0" smtClean="0">
                <a:solidFill>
                  <a:schemeClr val="tx1"/>
                </a:solidFill>
                <a:effectLst/>
                <a:latin typeface="+mn-lt"/>
                <a:ea typeface="+mn-ea"/>
                <a:cs typeface="+mn-cs"/>
              </a:rPr>
              <a:t>だけではない様々なデバイスから利用できること。</a:t>
            </a:r>
          </a:p>
          <a:p>
            <a:pPr lvl="0"/>
            <a:r>
              <a:rPr kumimoji="1" lang="ja-JP" altLang="ja-JP" sz="1200" b="1" kern="1200" dirty="0" smtClean="0">
                <a:solidFill>
                  <a:schemeClr val="tx1"/>
                </a:solidFill>
                <a:effectLst/>
                <a:latin typeface="+mn-lt"/>
                <a:ea typeface="+mn-ea"/>
                <a:cs typeface="+mn-cs"/>
              </a:rPr>
              <a:t>リソースの共有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複数のユーザーでシステム資源を共有し、融通し合える仕組みを備えていること。</a:t>
            </a:r>
          </a:p>
          <a:p>
            <a:pPr lvl="0"/>
            <a:r>
              <a:rPr kumimoji="1" lang="ja-JP" altLang="ja-JP" sz="1200" b="1" kern="1200" dirty="0" smtClean="0">
                <a:solidFill>
                  <a:schemeClr val="tx1"/>
                </a:solidFill>
                <a:effectLst/>
                <a:latin typeface="+mn-lt"/>
                <a:ea typeface="+mn-ea"/>
                <a:cs typeface="+mn-cs"/>
              </a:rPr>
              <a:t>迅速な拡張性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ユーザーの要求に応じて、システムの拡張や縮小を即座に行えること。</a:t>
            </a:r>
          </a:p>
          <a:p>
            <a:pPr lvl="0"/>
            <a:r>
              <a:rPr kumimoji="1" lang="ja-JP" altLang="ja-JP" sz="1200" b="1" kern="1200" dirty="0" smtClean="0">
                <a:solidFill>
                  <a:schemeClr val="tx1"/>
                </a:solidFill>
                <a:effectLst/>
                <a:latin typeface="+mn-lt"/>
                <a:ea typeface="+mn-ea"/>
                <a:cs typeface="+mn-cs"/>
              </a:rPr>
              <a:t>サービスが計測可能・従量課金 </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サービスの利用量、例えば</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やストレージをどれくらい使ったかを電気料金のように計測できる仕組みを持ち、それによって従量課金（使った分だけの支払い）が可能であること。</a:t>
            </a:r>
          </a:p>
          <a:p>
            <a:r>
              <a:rPr kumimoji="1" lang="ja-JP" altLang="ja-JP" sz="1200" kern="1200" dirty="0" smtClean="0">
                <a:solidFill>
                  <a:schemeClr val="tx1"/>
                </a:solidFill>
                <a:effectLst/>
                <a:latin typeface="+mn-lt"/>
                <a:ea typeface="+mn-ea"/>
                <a:cs typeface="+mn-cs"/>
              </a:rPr>
              <a:t>これらを実現するため、システム資源をソフトウェア的な設定だけで構築や変更できる「仮想化」、人手をかけずに運用管理できる「運用の自動化」、ユーザーに難しい設定をさせないための「調達の自動化」の技術が使われています。</a:t>
            </a:r>
          </a:p>
          <a:p>
            <a:r>
              <a:rPr kumimoji="1" lang="ja-JP" altLang="ja-JP" sz="1200" kern="1200" dirty="0" smtClean="0">
                <a:solidFill>
                  <a:schemeClr val="tx1"/>
                </a:solidFill>
                <a:effectLst/>
                <a:latin typeface="+mn-lt"/>
                <a:ea typeface="+mn-ea"/>
                <a:cs typeface="+mn-cs"/>
              </a:rPr>
              <a:t>これを事業者が設置・運用し、ネット越しにサービスとして提供するのがパブリック・クラウド、自社で設置・運用し、自社内だけで使用するのがプライベート・クラウドです。</a:t>
            </a:r>
          </a:p>
          <a:p>
            <a:r>
              <a:rPr kumimoji="1" lang="ja-JP" altLang="ja-JP" sz="1200" kern="1200" dirty="0" smtClean="0">
                <a:solidFill>
                  <a:schemeClr val="tx1"/>
                </a:solidFill>
                <a:effectLst/>
                <a:latin typeface="+mn-lt"/>
                <a:ea typeface="+mn-ea"/>
                <a:cs typeface="+mn-cs"/>
              </a:rPr>
              <a:t>これにより、徹底して人的な介在を排除し、人的ミスの排除、調達や変更の高速化、運用管理の負担軽減を実現し、人件費を削減、テクノロジーの進化に伴うコストパフォーマンスの改善を長期継続的に提供し続けようとしているのです。</a:t>
            </a:r>
          </a:p>
          <a:p>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a:t>
            </a:r>
            <a:r>
              <a:rPr kumimoji="1" lang="ja-JP" altLang="ja-JP" sz="1200" kern="1200" dirty="0" smtClean="0">
                <a:solidFill>
                  <a:schemeClr val="tx1"/>
                </a:solidFill>
                <a:effectLst/>
                <a:latin typeface="+mn-lt"/>
                <a:ea typeface="+mn-ea"/>
                <a:cs typeface="+mn-cs"/>
              </a:rPr>
              <a:t>つの必須の特徴」は、クラウド・コンピューティングの本質的な価値を実現する要件と言えるでしょう。</a:t>
            </a: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lang="ja-JP" altLang="en-US" dirty="0" smtClean="0"/>
          </a:p>
        </p:txBody>
      </p:sp>
    </p:spTree>
    <p:extLst>
      <p:ext uri="{BB962C8B-B14F-4D97-AF65-F5344CB8AC3E}">
        <p14:creationId xmlns:p14="http://schemas.microsoft.com/office/powerpoint/2010/main" val="597559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【図解】コレ１枚で分かるマルチ・クラウド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クラウド・コンピューティングとは、何かを改めて整理してみると次のようになります。</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コンピューティングリソース（ネットワーク、サーバー、ストレージ、アプリケーション、開発実行環境など）を共用する。</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物理的なハードウェアの設置や接続などの作業を必要とせず、ソフトウエア的な設定だけで調達や構築ができる。</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ネットワークを介して、利用できる。</a:t>
            </a:r>
          </a:p>
          <a:p>
            <a:r>
              <a:rPr kumimoji="1" lang="ja-JP" altLang="ja-JP" sz="1200" kern="1200" dirty="0" smtClean="0">
                <a:solidFill>
                  <a:schemeClr val="tx1"/>
                </a:solidFill>
                <a:effectLst/>
                <a:latin typeface="+mn-lt"/>
                <a:ea typeface="+mn-ea"/>
                <a:cs typeface="+mn-cs"/>
              </a:rPr>
              <a:t>そんなサービスのことです。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仕組みを特定の企業や組織で占有利用する場合を「プライベート・クラウド」といいます。例えば、企業や組織にとって独自性の高いアプリケーションの運用に際し、その運用方法やリソースの管理について、独自のやり方にこだわりたい場合や、コンプライアンス上の理由からデータやシステムのハードウェア基盤を他の企業や組織と共用することが赦されない場合などは、この方式が選択されます。ただ、独自にシステム基盤を所有し、これを運用管理しなければならないための投資や、構築、運用管理のためのスキルや人材を自ら確保する必要があります。また、システムを設置する場所や設備を自ら所有するか、自分達専用にデータセンターを借り受けなければなりません。</a:t>
            </a:r>
          </a:p>
          <a:p>
            <a:r>
              <a:rPr kumimoji="1" lang="ja-JP" altLang="ja-JP" sz="1200" kern="1200" dirty="0" smtClean="0">
                <a:solidFill>
                  <a:schemeClr val="tx1"/>
                </a:solidFill>
                <a:effectLst/>
                <a:latin typeface="+mn-lt"/>
                <a:ea typeface="+mn-ea"/>
                <a:cs typeface="+mn-cs"/>
              </a:rPr>
              <a:t>一方、異なる複数の企業や組織（テナントと言います）で共用する場合を「パブリック・クラウド」と言います。システムの構築や運用管理は、クラウド・サービス・プロバイダーから提供される機能やサービスの範囲で、自社の業務要件やシステム要件に合わせて設定し、利用します。利用者にとっては、初期の設備投資は不要となり、運用管理の多くもプロバイダーに任せることができるので、少ない運用管理負担で使うことができます。もちろん、複数テナントで利用してもセキュリティを確保し、安定して運用するための機能や仕組みは備わっています。ただ、それぞれのパブリック・クラウドの標準に従い、これら機能や仕組みを使いこなすためのスキルは必要です。</a:t>
            </a:r>
          </a:p>
          <a:p>
            <a:r>
              <a:rPr kumimoji="1" lang="ja-JP" altLang="ja-JP" sz="1200" kern="1200" dirty="0" smtClean="0">
                <a:solidFill>
                  <a:schemeClr val="tx1"/>
                </a:solidFill>
                <a:effectLst/>
                <a:latin typeface="+mn-lt"/>
                <a:ea typeface="+mn-ea"/>
                <a:cs typeface="+mn-cs"/>
              </a:rPr>
              <a:t>プライベートもパブリックも、運用の自動化やシステム・リソースの調達や構成変更を簡単にしてくれる機能が備わっている点では同じです。アプリケーション毎にハードウェアを導入し運用管理する場合に比べて、遥かにシステム・リソースの調達や構築、構成変更や運用管理が容易になります。</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仮想化は、このようなクラウド・コンピューティングを支える技術のひとつです。仮想化の技術を使えば、ハードウェア的な作業を必要とせず、システムの調達や構築が可能になります。ただ、</a:t>
            </a:r>
            <a:r>
              <a:rPr kumimoji="1" lang="ja-JP" altLang="en-US" sz="1200" kern="1200" dirty="0" smtClean="0">
                <a:solidFill>
                  <a:schemeClr val="tx1"/>
                </a:solidFill>
                <a:effectLst/>
                <a:latin typeface="+mn-lt"/>
                <a:ea typeface="+mn-ea"/>
                <a:cs typeface="+mn-cs"/>
              </a:rPr>
              <a:t>仮想化の技術だけでは、</a:t>
            </a:r>
            <a:r>
              <a:rPr kumimoji="1" lang="ja-JP" altLang="ja-JP" sz="1200" kern="1200" dirty="0" smtClean="0">
                <a:solidFill>
                  <a:schemeClr val="tx1"/>
                </a:solidFill>
                <a:effectLst/>
                <a:latin typeface="+mn-lt"/>
                <a:ea typeface="+mn-ea"/>
                <a:cs typeface="+mn-cs"/>
              </a:rPr>
              <a:t>調達や構築、運用管理に関わる様々な設定は、エンジニアが自分でやらなければなりません。クラウドは、これらを自動化することで、その負担を大幅に削減し、エンジニアの生産性を高めてくれます。なお、仮想化は、</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のようにサーバーやストレージなどのシステム・インフラをサービスとして提供する場合には使われますが、</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のようにインフラを隠蔽し、ユーザーには意識させない使い方の場合は、他の方法で複数のテナントに共用させる仕組みが使われる場合が、一般的です。</a:t>
            </a:r>
          </a:p>
          <a:p>
            <a:r>
              <a:rPr kumimoji="1" lang="ja-JP" altLang="ja-JP" sz="1200" kern="1200" dirty="0" smtClean="0">
                <a:solidFill>
                  <a:schemeClr val="tx1"/>
                </a:solidFill>
                <a:effectLst/>
                <a:latin typeface="+mn-lt"/>
                <a:ea typeface="+mn-ea"/>
                <a:cs typeface="+mn-cs"/>
              </a:rPr>
              <a:t>このクラウドを機能や役割に応じて組み合わせる利用形態を「ハイブリッド・クラウド」と呼んでいます。両者は、個別独立して運用されますが、使われる技術基盤を標準化された共通の仕組みで作っておければ、データとアプリケーションを容易に移動し、負荷や役割に応じて使い分けることができます。例えば、セキュリティ的に慎重に管理しなければならいデータやアプリケーションは、プライベート・クラウドを使い、汎用的でグローバルなネットワークが必要となるアプリケーションはパブリック・クラウドを使い、両者を必要に応じて連携するなどの使い方です。</a:t>
            </a:r>
          </a:p>
          <a:p>
            <a:r>
              <a:rPr kumimoji="1" lang="ja-JP" altLang="ja-JP" sz="1200" kern="1200" dirty="0" smtClean="0">
                <a:solidFill>
                  <a:schemeClr val="tx1"/>
                </a:solidFill>
                <a:effectLst/>
                <a:latin typeface="+mn-lt"/>
                <a:ea typeface="+mn-ea"/>
                <a:cs typeface="+mn-cs"/>
              </a:rPr>
              <a:t>このようなクラウドを構築するために必要な機能を集めたオープンソースのパッケージ・ソフトウェアとして、</a:t>
            </a:r>
            <a:r>
              <a:rPr kumimoji="1" lang="en-US" altLang="ja-JP" sz="1200" kern="1200" dirty="0" err="1" smtClean="0">
                <a:solidFill>
                  <a:schemeClr val="tx1"/>
                </a:solidFill>
                <a:effectLst/>
                <a:latin typeface="+mn-lt"/>
                <a:ea typeface="+mn-ea"/>
                <a:cs typeface="+mn-cs"/>
              </a:rPr>
              <a:t>OpenStack</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CloudStack</a:t>
            </a:r>
            <a:r>
              <a:rPr kumimoji="1" lang="ja-JP" altLang="ja-JP" sz="1200" kern="1200" dirty="0" smtClean="0">
                <a:solidFill>
                  <a:schemeClr val="tx1"/>
                </a:solidFill>
                <a:effectLst/>
                <a:latin typeface="+mn-lt"/>
                <a:ea typeface="+mn-ea"/>
                <a:cs typeface="+mn-cs"/>
              </a:rPr>
              <a:t>などがあります。これらを使うことで、クラウド基盤の構築が容易になるだけではなく、パブリックとプライベートで同じものを使っていれば、ハイブリット・クラウドの実現も容易になります。</a:t>
            </a:r>
          </a:p>
          <a:p>
            <a:r>
              <a:rPr kumimoji="1" lang="ja-JP" altLang="ja-JP" sz="1200" kern="1200" dirty="0" smtClean="0">
                <a:solidFill>
                  <a:schemeClr val="tx1"/>
                </a:solidFill>
                <a:effectLst/>
                <a:latin typeface="+mn-lt"/>
                <a:ea typeface="+mn-ea"/>
                <a:cs typeface="+mn-cs"/>
              </a:rPr>
              <a:t>また、異なるパブリック・クラウド、例えば、</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Cloud Platform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Windows Azure Platform</a:t>
            </a:r>
            <a:r>
              <a:rPr kumimoji="1" lang="ja-JP" altLang="ja-JP" sz="1200" kern="1200" dirty="0" smtClean="0">
                <a:solidFill>
                  <a:schemeClr val="tx1"/>
                </a:solidFill>
                <a:effectLst/>
                <a:latin typeface="+mn-lt"/>
                <a:ea typeface="+mn-ea"/>
                <a:cs typeface="+mn-cs"/>
              </a:rPr>
              <a:t>などには、それぞれに得意とする機能やサービスがありますが、これらを目的に応じて組合せ、自分達にとって最適なサービスを実現するクラウドの利用形態を「マルチ・クラウド」と呼びます。</a:t>
            </a:r>
          </a:p>
          <a:p>
            <a:r>
              <a:rPr kumimoji="1" lang="ja-JP" altLang="ja-JP" sz="1200" kern="1200" dirty="0" smtClean="0">
                <a:solidFill>
                  <a:schemeClr val="tx1"/>
                </a:solidFill>
                <a:effectLst/>
                <a:latin typeface="+mn-lt"/>
                <a:ea typeface="+mn-ea"/>
                <a:cs typeface="+mn-cs"/>
              </a:rPr>
              <a:t>ユーザーにとって大切なことは、自分達にとって機能やコスト、使い勝手において最適なサービスを実現することです。その背後でどのようなシステムが使われるかは、必ずしも重要なことではありません。システムを提供し、その管理を担う人たちは、パブリック・クラウドやプライベート・クラウド、ハイブリッド・クラウドやマルチ・クラウドを使い分けてゆくことが大切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1992316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【図解】コレ１枚で分かる仮想化とクラウド（</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）の違い</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「仮想化」と「クラウド（</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）」は、何が違うのでしょうか。</a:t>
            </a:r>
          </a:p>
          <a:p>
            <a:r>
              <a:rPr kumimoji="1" lang="ja-JP" altLang="ja-JP" sz="1200" kern="1200" dirty="0" smtClean="0">
                <a:solidFill>
                  <a:schemeClr val="tx1"/>
                </a:solidFill>
                <a:effectLst/>
                <a:latin typeface="+mn-lt"/>
                <a:ea typeface="+mn-ea"/>
                <a:cs typeface="+mn-cs"/>
              </a:rPr>
              <a:t>仮想化（</a:t>
            </a:r>
            <a:r>
              <a:rPr kumimoji="1" lang="en-US" altLang="ja-JP" sz="1200" kern="1200" dirty="0" smtClean="0">
                <a:solidFill>
                  <a:schemeClr val="tx1"/>
                </a:solidFill>
                <a:effectLst/>
                <a:latin typeface="+mn-lt"/>
                <a:ea typeface="+mn-ea"/>
                <a:cs typeface="+mn-cs"/>
              </a:rPr>
              <a:t>Virtualization</a:t>
            </a:r>
            <a:r>
              <a:rPr kumimoji="1" lang="ja-JP" altLang="ja-JP" sz="1200" kern="1200" dirty="0" smtClean="0">
                <a:solidFill>
                  <a:schemeClr val="tx1"/>
                </a:solidFill>
                <a:effectLst/>
                <a:latin typeface="+mn-lt"/>
                <a:ea typeface="+mn-ea"/>
                <a:cs typeface="+mn-cs"/>
              </a:rPr>
              <a:t>）は、サーバーやストレージ、ネットワーク機器などのシステム・インフラに関わるシステム資源を、ソフトウェアによる設定や定義によって調達したり、構成を変更したりする技術のことです。例えば、ある一台のハードウェアであるサーバーを、あたかも複数のサーバーが存在し、機能しているように見せかけたり、パラメーターの設定変更で、その機能や構成を変更したりできるようにする仕組みです。</a:t>
            </a:r>
          </a:p>
          <a:p>
            <a:r>
              <a:rPr kumimoji="1" lang="ja-JP" altLang="ja-JP" sz="1200" kern="1200" dirty="0" smtClean="0">
                <a:solidFill>
                  <a:schemeClr val="tx1"/>
                </a:solidFill>
                <a:effectLst/>
                <a:latin typeface="+mn-lt"/>
                <a:ea typeface="+mn-ea"/>
                <a:cs typeface="+mn-cs"/>
              </a:rPr>
              <a:t>サーバーを仮想化するソフトウェアとしては、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Hyper-V</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vSphere</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ESXi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KVM</a:t>
            </a:r>
            <a:r>
              <a:rPr kumimoji="1" lang="ja-JP" altLang="ja-JP" sz="1200" kern="1200" dirty="0" smtClean="0">
                <a:solidFill>
                  <a:schemeClr val="tx1"/>
                </a:solidFill>
                <a:effectLst/>
                <a:latin typeface="+mn-lt"/>
                <a:ea typeface="+mn-ea"/>
                <a:cs typeface="+mn-cs"/>
              </a:rPr>
              <a:t>などがあります。また、サーバー以外にも、ストレージやネットワーク機器などを仮想化するための製品があります。</a:t>
            </a:r>
          </a:p>
          <a:p>
            <a:r>
              <a:rPr kumimoji="1" lang="ja-JP" altLang="ja-JP" sz="1200" kern="1200" dirty="0" smtClean="0">
                <a:solidFill>
                  <a:schemeClr val="tx1"/>
                </a:solidFill>
                <a:effectLst/>
                <a:latin typeface="+mn-lt"/>
                <a:ea typeface="+mn-ea"/>
                <a:cs typeface="+mn-cs"/>
              </a:rPr>
              <a:t>ただ、ハードウェアを仮想化しても、その起動やシャットダウン、バックアップやリカバリー、 リソースの変更や監視といった運用や管理のための作業は必要です。また、ユーザーが、どのようなシステム構成にするかを選択し、その設定に従って、機能や性能を調達したり、構成変更したりする作業も必要となります。</a:t>
            </a: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は、仮想化の仕組みを土台に、上記のような運用管理や調達、構成の作業を自動化し、それらを一体として提供するサービスのことです。これは、以前紹介した</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Defined Infrastructure</a:t>
            </a:r>
            <a:r>
              <a:rPr kumimoji="1" lang="ja-JP" altLang="ja-JP" sz="1200" kern="1200" dirty="0" smtClean="0">
                <a:solidFill>
                  <a:schemeClr val="tx1"/>
                </a:solidFill>
                <a:effectLst/>
                <a:latin typeface="+mn-lt"/>
                <a:ea typeface="+mn-ea"/>
                <a:cs typeface="+mn-cs"/>
              </a:rPr>
              <a:t>）の仕組みそのものです。このサービスを特定の企業や組織で占有する場合をプライベート・クラウド、この仕組みを事業者が構築し、複数の企業や組織で共用することを前提に提供するサービスが、パブリック・クラウドです。</a:t>
            </a:r>
          </a:p>
          <a:p>
            <a:r>
              <a:rPr kumimoji="1" lang="ja-JP" altLang="ja-JP" sz="1200" kern="1200" dirty="0" smtClean="0">
                <a:solidFill>
                  <a:schemeClr val="tx1"/>
                </a:solidFill>
                <a:effectLst/>
                <a:latin typeface="+mn-lt"/>
                <a:ea typeface="+mn-ea"/>
                <a:cs typeface="+mn-cs"/>
              </a:rPr>
              <a:t>このような運用管理や調達、構成の機能を提供し</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を構築するソフトウェアを「クラウド</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」と呼ぶ場合があります。例えば、</a:t>
            </a:r>
            <a:r>
              <a:rPr kumimoji="1" lang="en-US" altLang="ja-JP" sz="1200" kern="1200" dirty="0" err="1" smtClean="0">
                <a:solidFill>
                  <a:schemeClr val="tx1"/>
                </a:solidFill>
                <a:effectLst/>
                <a:latin typeface="+mn-lt"/>
                <a:ea typeface="+mn-ea"/>
                <a:cs typeface="+mn-cs"/>
              </a:rPr>
              <a:t>OpenStack</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CloudStack</a:t>
            </a:r>
            <a:r>
              <a:rPr kumimoji="1" lang="ja-JP" altLang="ja-JP" sz="1200" kern="1200" dirty="0" smtClean="0">
                <a:solidFill>
                  <a:schemeClr val="tx1"/>
                </a:solidFill>
                <a:effectLst/>
                <a:latin typeface="+mn-lt"/>
                <a:ea typeface="+mn-ea"/>
                <a:cs typeface="+mn-cs"/>
              </a:rPr>
              <a:t>などのオープンソースとして提供されるものや、</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Azure Stack</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VMware </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vCloud</a:t>
            </a:r>
            <a:r>
              <a:rPr kumimoji="1" lang="en-US" altLang="ja-JP" sz="1200" kern="1200" dirty="0" smtClean="0">
                <a:solidFill>
                  <a:schemeClr val="tx1"/>
                </a:solidFill>
                <a:effectLst/>
                <a:latin typeface="+mn-lt"/>
                <a:ea typeface="+mn-ea"/>
                <a:cs typeface="+mn-cs"/>
              </a:rPr>
              <a:t> Suite</a:t>
            </a:r>
            <a:r>
              <a:rPr kumimoji="1" lang="ja-JP" altLang="ja-JP" sz="1200" kern="1200" dirty="0" smtClean="0">
                <a:solidFill>
                  <a:schemeClr val="tx1"/>
                </a:solidFill>
                <a:effectLst/>
                <a:latin typeface="+mn-lt"/>
                <a:ea typeface="+mn-ea"/>
                <a:cs typeface="+mn-cs"/>
              </a:rPr>
              <a:t>などの商用ソフトウェア（プロプイエタリ）が、あります。</a:t>
            </a:r>
          </a:p>
          <a:p>
            <a:r>
              <a:rPr kumimoji="1" lang="ja-JP" altLang="ja-JP" sz="1200" kern="1200" dirty="0" smtClean="0">
                <a:solidFill>
                  <a:schemeClr val="tx1"/>
                </a:solidFill>
                <a:effectLst/>
                <a:latin typeface="+mn-lt"/>
                <a:ea typeface="+mn-ea"/>
                <a:cs typeface="+mn-cs"/>
              </a:rPr>
              <a:t>ハードウェアへの直接的な操作をユーザーからは隠蔽し、ソフトウェアの設定だけで、ハードウェアの機能を操作し使えるようにするという点で、</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のような</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と似ていることから、そのように呼ばれています。</a:t>
            </a:r>
          </a:p>
          <a:p>
            <a:r>
              <a:rPr kumimoji="1" lang="ja-JP" altLang="ja-JP" sz="1200" kern="1200" dirty="0" smtClean="0">
                <a:solidFill>
                  <a:schemeClr val="tx1"/>
                </a:solidFill>
                <a:effectLst/>
                <a:latin typeface="+mn-lt"/>
                <a:ea typeface="+mn-ea"/>
                <a:cs typeface="+mn-cs"/>
              </a:rPr>
              <a:t>なお、</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（ミドルウェアをサービスとして提供するクラウド・サービス）や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（アプリケーションをサービスとして提供するクラウド・サービス）については、必ずしも仮想化を使わないので、その点は注意が必要です。</a:t>
            </a: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は、ハードウェアの機能や性能を仮想化して利用するサービスであるため「仮想化」は、前提となります。しかし、</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からは、ハードウェアは、ユーザーにとっては、見えなくてもいい存在です。つまり、</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であれば、データベースや開発・実行環境が、複数の企業や組織（テナント）で共有、利用できればいいわけで、仮想化の技術を必ずしも使う必要はないのです。仮想化は、テナント毎に仮想マシンを構築し、</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を起動させなくてはならず、メモリーや</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などのシステム資源の消費量が大きくなってしまいます。そこで、ハードウェアをユーザーに意識させる必要のない</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では、もっとシステム資源の消費が少ない方法で、複数のテナントに対応できるよう工夫が凝らされている場合も少なくないのです。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34</a:t>
            </a:fld>
            <a:endParaRPr kumimoji="1" lang="ja-JP" altLang="en-US"/>
          </a:p>
        </p:txBody>
      </p:sp>
    </p:spTree>
    <p:extLst>
      <p:ext uri="{BB962C8B-B14F-4D97-AF65-F5344CB8AC3E}">
        <p14:creationId xmlns:p14="http://schemas.microsoft.com/office/powerpoint/2010/main" val="1817796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1836862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55362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10197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342146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【図解】コレ１枚でわかるクラウドのガバナンス</a:t>
            </a:r>
          </a:p>
          <a:p>
            <a:r>
              <a:rPr kumimoji="1" lang="ja-JP" altLang="ja-JP" sz="1200" kern="1200" dirty="0" smtClean="0">
                <a:solidFill>
                  <a:schemeClr val="tx1"/>
                </a:solidFill>
                <a:effectLst/>
                <a:latin typeface="+mn-lt"/>
                <a:ea typeface="+mn-ea"/>
                <a:cs typeface="+mn-cs"/>
              </a:rPr>
              <a:t>「ガバナンスが不安なので、パブリック・クラウドは使えない」という話を聞くことがあります。</a:t>
            </a:r>
          </a:p>
          <a:p>
            <a:r>
              <a:rPr kumimoji="1" lang="ja-JP" altLang="ja-JP" sz="1200" kern="1200" dirty="0" smtClean="0">
                <a:solidFill>
                  <a:schemeClr val="tx1"/>
                </a:solidFill>
                <a:effectLst/>
                <a:latin typeface="+mn-lt"/>
                <a:ea typeface="+mn-ea"/>
                <a:cs typeface="+mn-cs"/>
              </a:rPr>
              <a:t>本来、ガバナンスとは、「命令や指示などなくても、普段通りの業務をこなしていれば、業務や経営の目的が達成されるビジネス・プロセスを構築し、それを運用すること」です。セキュリティを確保するあるいは、コンプライアンスを守るといったことも、これに含まれます。</a:t>
            </a:r>
          </a:p>
          <a:p>
            <a:r>
              <a:rPr kumimoji="1" lang="ja-JP" altLang="ja-JP" sz="1200" kern="1200" dirty="0" smtClean="0">
                <a:solidFill>
                  <a:schemeClr val="tx1"/>
                </a:solidFill>
                <a:effectLst/>
                <a:latin typeface="+mn-lt"/>
                <a:ea typeface="+mn-ea"/>
                <a:cs typeface="+mn-cs"/>
              </a:rPr>
              <a:t>決して、指示され、命令され、自らも負担を感じてルールや規律を守ることではありません。このような行為は、指示・命令する側にとっても、守る側にとっても大きな負担です。また、結果として、「やらされる」側の人たちの中には、楽をしようと考えてセキュリティやコンプライアンスに反する行為を行うことにもなりかねません。さらに、マニュアルの整備、研修、管理・監視など、コスト的にも作業的にも大きな負担となってしまいます。このような行為は、「ガバナンス」ではありません。</a:t>
            </a:r>
          </a:p>
          <a:p>
            <a:r>
              <a:rPr kumimoji="1" lang="ja-JP" altLang="ja-JP" sz="1200" kern="1200" dirty="0" smtClean="0">
                <a:solidFill>
                  <a:schemeClr val="tx1"/>
                </a:solidFill>
                <a:effectLst/>
                <a:latin typeface="+mn-lt"/>
                <a:ea typeface="+mn-ea"/>
                <a:cs typeface="+mn-cs"/>
              </a:rPr>
              <a:t>本来のガバナンスとは、日常の業務を普通にこなしていれば、「効率」も上がり、「コスト」も抑制され、「リスク」も低減され、「利便性」も向上する。そんな業務の仕組みを作り運用することなのです。</a:t>
            </a:r>
          </a:p>
          <a:p>
            <a:r>
              <a:rPr kumimoji="1" lang="ja-JP" altLang="ja-JP" sz="1200" kern="1200" dirty="0" smtClean="0">
                <a:solidFill>
                  <a:schemeClr val="tx1"/>
                </a:solidFill>
                <a:effectLst/>
                <a:latin typeface="+mn-lt"/>
                <a:ea typeface="+mn-ea"/>
                <a:cs typeface="+mn-cs"/>
              </a:rPr>
              <a:t>しかし、この理想を完全に実現することは、コスト的にも技術的にも容易なことではありません。そこで、どこまでなら許容できるかの「許容水準」とどこまでできたら達成とするかの「達成基準」を設定し、最適な施策を打つことになります。そのためには、「効率」、「コスト」、「リスク」、「利便性」の</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つの状況がいつでも見えていて、その状況を必要に応じて調整・変更できなくてはなりません。このような仕組みが整っていていることを、「ガバナンスが担保されている」と言います。</a:t>
            </a:r>
          </a:p>
          <a:p>
            <a:r>
              <a:rPr kumimoji="1" lang="ja-JP" altLang="ja-JP" sz="1200" kern="1200" dirty="0" smtClean="0">
                <a:solidFill>
                  <a:schemeClr val="tx1"/>
                </a:solidFill>
                <a:effectLst/>
                <a:latin typeface="+mn-lt"/>
                <a:ea typeface="+mn-ea"/>
                <a:cs typeface="+mn-cs"/>
              </a:rPr>
              <a:t>この視点でパブリック・クラウドを評価すると、どうなるのでしょうか。</a:t>
            </a:r>
          </a:p>
          <a:p>
            <a:r>
              <a:rPr kumimoji="1" lang="ja-JP" altLang="ja-JP" sz="1200" kern="1200" dirty="0" smtClean="0">
                <a:solidFill>
                  <a:schemeClr val="tx1"/>
                </a:solidFill>
                <a:effectLst/>
                <a:latin typeface="+mn-lt"/>
                <a:ea typeface="+mn-ea"/>
                <a:cs typeface="+mn-cs"/>
              </a:rPr>
              <a:t>一元管理され利用状況を計測でき、利用ログを把握できる。</a:t>
            </a:r>
          </a:p>
          <a:p>
            <a:r>
              <a:rPr kumimoji="1" lang="ja-JP" altLang="ja-JP" sz="1200" kern="1200" dirty="0" smtClean="0">
                <a:solidFill>
                  <a:schemeClr val="tx1"/>
                </a:solidFill>
                <a:effectLst/>
                <a:latin typeface="+mn-lt"/>
                <a:ea typeface="+mn-ea"/>
                <a:cs typeface="+mn-cs"/>
              </a:rPr>
              <a:t>必要な時に必要な機能／性能／資源を調達・利用できる。</a:t>
            </a:r>
          </a:p>
          <a:p>
            <a:r>
              <a:rPr kumimoji="1" lang="ja-JP" altLang="ja-JP" sz="1200" kern="1200" dirty="0" smtClean="0">
                <a:solidFill>
                  <a:schemeClr val="tx1"/>
                </a:solidFill>
                <a:effectLst/>
                <a:latin typeface="+mn-lt"/>
                <a:ea typeface="+mn-ea"/>
                <a:cs typeface="+mn-cs"/>
              </a:rPr>
              <a:t>管理の対象が少なく、管理負担が少ない。</a:t>
            </a:r>
          </a:p>
          <a:p>
            <a:r>
              <a:rPr kumimoji="1" lang="ja-JP" altLang="ja-JP" sz="1200" kern="1200" dirty="0" smtClean="0">
                <a:solidFill>
                  <a:schemeClr val="tx1"/>
                </a:solidFill>
                <a:effectLst/>
                <a:latin typeface="+mn-lt"/>
                <a:ea typeface="+mn-ea"/>
                <a:cs typeface="+mn-cs"/>
              </a:rPr>
              <a:t>なるほど、パブリック・クラウドはガバナンスを担保するための要件を満たしているようです。むしろ、一元管理もされず個別バラバラに導入されているシステムのほうが、よほどガバナンスは担保されていません。</a:t>
            </a:r>
          </a:p>
          <a:p>
            <a:r>
              <a:rPr kumimoji="1" lang="ja-JP" altLang="ja-JP" sz="1200" kern="1200" dirty="0" smtClean="0">
                <a:solidFill>
                  <a:schemeClr val="tx1"/>
                </a:solidFill>
                <a:effectLst/>
                <a:latin typeface="+mn-lt"/>
                <a:ea typeface="+mn-ea"/>
                <a:cs typeface="+mn-cs"/>
              </a:rPr>
              <a:t>こう考えるとパブリック・クラウドでは、ガバナンスが担保できないと断じることは、できないことが分かります。</a:t>
            </a:r>
          </a:p>
          <a:p>
            <a:r>
              <a:rPr kumimoji="1" lang="ja-JP" altLang="ja-JP" sz="1200" kern="1200" dirty="0" smtClean="0">
                <a:solidFill>
                  <a:schemeClr val="tx1"/>
                </a:solidFill>
                <a:effectLst/>
                <a:latin typeface="+mn-lt"/>
                <a:ea typeface="+mn-ea"/>
                <a:cs typeface="+mn-cs"/>
              </a:rPr>
              <a:t>だからと言って、これら仕組みがあるから、「パブリック・クラウドは、ガバナンスが担保できる安心・安全なシステム」だと断じることもまた短絡的な発想です。パブリック・クラウドは、カバナンスを担保するための「見える化」の仕組みや「調整・変更」が容易にできる仕組みが整っているということにすぎません。それらを使いこなさなければ、パブリック・クラウドといえども、ガバナンスを担保できるわけではありません。この点については、自社で所有し管理するシステムについても同様であり、この点において本質的な違いはない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41</a:t>
            </a:fld>
            <a:endParaRPr kumimoji="1" lang="ja-JP" altLang="en-US"/>
          </a:p>
        </p:txBody>
      </p:sp>
    </p:spTree>
    <p:extLst>
      <p:ext uri="{BB962C8B-B14F-4D97-AF65-F5344CB8AC3E}">
        <p14:creationId xmlns:p14="http://schemas.microsoft.com/office/powerpoint/2010/main" val="935354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43</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ガバナンスだけではなく、「セキュリティが心配なので使えない！」という話も聞きます。本当にそうなのでしょうか。</a:t>
            </a:r>
          </a:p>
          <a:p>
            <a:r>
              <a:rPr kumimoji="1" lang="ja-JP" altLang="ja-JP" sz="1200" kern="1200" dirty="0" smtClean="0">
                <a:solidFill>
                  <a:schemeClr val="tx1"/>
                </a:solidFill>
                <a:effectLst/>
                <a:latin typeface="+mn-lt"/>
                <a:ea typeface="+mn-ea"/>
                <a:cs typeface="+mn-cs"/>
              </a:rPr>
              <a:t>そもそも、セキュリティに不安があるようなサービスを誰が使うのでしょうか。例えば世界最大のクラウド事業者である</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では次のような対応をしているそうです。</a:t>
            </a:r>
          </a:p>
          <a:p>
            <a:pPr lvl="0"/>
            <a:r>
              <a:rPr kumimoji="1" lang="ja-JP" altLang="ja-JP" sz="1200" kern="1200" dirty="0" smtClean="0">
                <a:solidFill>
                  <a:schemeClr val="tx1"/>
                </a:solidFill>
                <a:effectLst/>
                <a:latin typeface="+mn-lt"/>
                <a:ea typeface="+mn-ea"/>
                <a:cs typeface="+mn-cs"/>
              </a:rPr>
              <a:t>セキュリティ専門部隊が、データセンターやネットワークなど物理インフラを</a:t>
            </a:r>
            <a:r>
              <a:rPr kumimoji="1" lang="en-US" altLang="ja-JP" sz="1200" kern="1200" dirty="0" smtClean="0">
                <a:solidFill>
                  <a:schemeClr val="tx1"/>
                </a:solidFill>
                <a:effectLst/>
                <a:latin typeface="+mn-lt"/>
                <a:ea typeface="+mn-ea"/>
                <a:cs typeface="+mn-cs"/>
              </a:rPr>
              <a:t>24</a:t>
            </a:r>
            <a:r>
              <a:rPr kumimoji="1" lang="ja-JP" altLang="ja-JP" sz="1200" kern="1200" dirty="0" smtClean="0">
                <a:solidFill>
                  <a:schemeClr val="tx1"/>
                </a:solidFill>
                <a:effectLst/>
                <a:latin typeface="+mn-lt"/>
                <a:ea typeface="+mn-ea"/>
                <a:cs typeface="+mn-cs"/>
              </a:rPr>
              <a:t>時間</a:t>
            </a:r>
            <a:r>
              <a:rPr kumimoji="1" lang="en-US" altLang="ja-JP" sz="1200" kern="1200" dirty="0" smtClean="0">
                <a:solidFill>
                  <a:schemeClr val="tx1"/>
                </a:solidFill>
                <a:effectLst/>
                <a:latin typeface="+mn-lt"/>
                <a:ea typeface="+mn-ea"/>
                <a:cs typeface="+mn-cs"/>
              </a:rPr>
              <a:t>365</a:t>
            </a:r>
            <a:r>
              <a:rPr kumimoji="1" lang="ja-JP" altLang="ja-JP" sz="1200" kern="1200" dirty="0" smtClean="0">
                <a:solidFill>
                  <a:schemeClr val="tx1"/>
                </a:solidFill>
                <a:effectLst/>
                <a:latin typeface="+mn-lt"/>
                <a:ea typeface="+mn-ea"/>
                <a:cs typeface="+mn-cs"/>
              </a:rPr>
              <a:t>日対応</a:t>
            </a:r>
          </a:p>
          <a:p>
            <a:pPr lvl="0"/>
            <a:r>
              <a:rPr kumimoji="1" lang="en-US" altLang="ja-JP" sz="1200" kern="1200" dirty="0" smtClean="0">
                <a:solidFill>
                  <a:schemeClr val="tx1"/>
                </a:solidFill>
                <a:effectLst/>
                <a:latin typeface="+mn-lt"/>
                <a:ea typeface="+mn-ea"/>
                <a:cs typeface="+mn-cs"/>
              </a:rPr>
              <a:t>SOC2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FIPS 140-2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ISO 27001</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ITAR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PCIDSS</a:t>
            </a:r>
            <a:r>
              <a:rPr kumimoji="1" lang="ja-JP" altLang="ja-JP" sz="1200" kern="1200" dirty="0" smtClean="0">
                <a:solidFill>
                  <a:schemeClr val="tx1"/>
                </a:solidFill>
                <a:effectLst/>
                <a:latin typeface="+mn-lt"/>
                <a:ea typeface="+mn-ea"/>
                <a:cs typeface="+mn-cs"/>
              </a:rPr>
              <a:t>など第三者機関による認証を通し情報を開示</a:t>
            </a:r>
          </a:p>
          <a:p>
            <a:pPr lvl="0"/>
            <a:r>
              <a:rPr kumimoji="1" lang="ja-JP" altLang="ja-JP" sz="1200" kern="1200" dirty="0" smtClean="0">
                <a:solidFill>
                  <a:schemeClr val="tx1"/>
                </a:solidFill>
                <a:effectLst/>
                <a:latin typeface="+mn-lt"/>
                <a:ea typeface="+mn-ea"/>
                <a:cs typeface="+mn-cs"/>
              </a:rPr>
              <a:t>金融機関に於いて情報セキュリティ対策の指針となっている「</a:t>
            </a:r>
            <a:r>
              <a:rPr kumimoji="1" lang="en-US" altLang="ja-JP" sz="1200" kern="1200" dirty="0" smtClean="0">
                <a:solidFill>
                  <a:schemeClr val="tx1"/>
                </a:solidFill>
                <a:effectLst/>
                <a:latin typeface="+mn-lt"/>
                <a:ea typeface="+mn-ea"/>
                <a:cs typeface="+mn-cs"/>
              </a:rPr>
              <a:t>FISC </a:t>
            </a:r>
            <a:r>
              <a:rPr kumimoji="1" lang="ja-JP" altLang="ja-JP" sz="1200" kern="1200" dirty="0" smtClean="0">
                <a:solidFill>
                  <a:schemeClr val="tx1"/>
                </a:solidFill>
                <a:effectLst/>
                <a:latin typeface="+mn-lt"/>
                <a:ea typeface="+mn-ea"/>
                <a:cs typeface="+mn-cs"/>
              </a:rPr>
              <a:t>安全対策基準」に準拠</a:t>
            </a:r>
          </a:p>
          <a:p>
            <a:r>
              <a:rPr kumimoji="1" lang="ja-JP" altLang="ja-JP" sz="1200" kern="1200" dirty="0" smtClean="0">
                <a:solidFill>
                  <a:schemeClr val="tx1"/>
                </a:solidFill>
                <a:effectLst/>
                <a:latin typeface="+mn-lt"/>
                <a:ea typeface="+mn-ea"/>
                <a:cs typeface="+mn-cs"/>
              </a:rPr>
              <a:t>一部の金融機関などを除けば、これだけの対応を自前できているところはなかなかないでしょう。もちろん、どこのプロバイダーも同様とはいきませんが、基幹業務システムを預かる事業者は、このような高度なセキュリティ対応を売りにしています。</a:t>
            </a:r>
          </a:p>
          <a:p>
            <a:r>
              <a:rPr kumimoji="1" lang="ja-JP" altLang="ja-JP" sz="1200" kern="1200" dirty="0" smtClean="0">
                <a:solidFill>
                  <a:schemeClr val="tx1"/>
                </a:solidFill>
                <a:effectLst/>
                <a:latin typeface="+mn-lt"/>
                <a:ea typeface="+mn-ea"/>
                <a:cs typeface="+mn-cs"/>
              </a:rPr>
              <a:t>他にも、「ネットワーク・パフォーマンスが不安定なので使えない！」、「既存システムからの移行に手間がかかるので使えない！」という指摘もあるようですが、前者は、インターネット以外に専用線で接続できることや、後者は、主要な市販ソフトウェアの稼働が保証されているなど、ほぼ問題はなさそうです。</a:t>
            </a:r>
          </a:p>
          <a:p>
            <a:r>
              <a:rPr kumimoji="1" lang="ja-JP" altLang="ja-JP" sz="1200" kern="1200" dirty="0" smtClean="0">
                <a:solidFill>
                  <a:schemeClr val="tx1"/>
                </a:solidFill>
                <a:effectLst/>
                <a:latin typeface="+mn-lt"/>
                <a:ea typeface="+mn-ea"/>
                <a:cs typeface="+mn-cs"/>
              </a:rPr>
              <a:t>さらに次のような特徴もあります。</a:t>
            </a:r>
          </a:p>
          <a:p>
            <a:pPr lvl="0"/>
            <a:r>
              <a:rPr kumimoji="1" lang="ja-JP" altLang="ja-JP" sz="1200" kern="1200" dirty="0" smtClean="0">
                <a:solidFill>
                  <a:schemeClr val="tx1"/>
                </a:solidFill>
                <a:effectLst/>
                <a:latin typeface="+mn-lt"/>
                <a:ea typeface="+mn-ea"/>
                <a:cs typeface="+mn-cs"/>
              </a:rPr>
              <a:t>高度な災害強度を確保したデータセンターの利用</a:t>
            </a:r>
          </a:p>
          <a:p>
            <a:pPr lvl="0"/>
            <a:r>
              <a:rPr kumimoji="1" lang="ja-JP" altLang="ja-JP" sz="1200" kern="1200" dirty="0" smtClean="0">
                <a:solidFill>
                  <a:schemeClr val="tx1"/>
                </a:solidFill>
                <a:effectLst/>
                <a:latin typeface="+mn-lt"/>
                <a:ea typeface="+mn-ea"/>
                <a:cs typeface="+mn-cs"/>
              </a:rPr>
              <a:t>電力消費を抑える工夫により高いコストパフォーマンス</a:t>
            </a:r>
          </a:p>
          <a:p>
            <a:pPr lvl="0"/>
            <a:r>
              <a:rPr kumimoji="1" lang="ja-JP" altLang="ja-JP" sz="1200" kern="1200" dirty="0" smtClean="0">
                <a:solidFill>
                  <a:schemeClr val="tx1"/>
                </a:solidFill>
                <a:effectLst/>
                <a:latin typeface="+mn-lt"/>
                <a:ea typeface="+mn-ea"/>
                <a:cs typeface="+mn-cs"/>
              </a:rPr>
              <a:t>グローバル共通で標準化されているフラットなアーキテクチャ</a:t>
            </a:r>
          </a:p>
          <a:p>
            <a:r>
              <a:rPr kumimoji="1" lang="ja-JP" altLang="ja-JP" sz="1200" kern="1200" dirty="0" smtClean="0">
                <a:solidFill>
                  <a:schemeClr val="tx1"/>
                </a:solidFill>
                <a:effectLst/>
                <a:latin typeface="+mn-lt"/>
                <a:ea typeface="+mn-ea"/>
                <a:cs typeface="+mn-cs"/>
              </a:rPr>
              <a:t>このように、自前では容易にできないサービスを提供しています。</a:t>
            </a:r>
          </a:p>
          <a:p>
            <a:r>
              <a:rPr kumimoji="1" lang="ja-JP" altLang="ja-JP" sz="1200" kern="1200" dirty="0" smtClean="0">
                <a:solidFill>
                  <a:schemeClr val="tx1"/>
                </a:solidFill>
                <a:effectLst/>
                <a:latin typeface="+mn-lt"/>
                <a:ea typeface="+mn-ea"/>
                <a:cs typeface="+mn-cs"/>
              </a:rPr>
              <a:t>クラウドに何の課題もないなどと申し上げるつもりはありませんが、このように見てゆくと、「クラウドは使えない！」理由は、どうも都市伝説のようです。</a:t>
            </a:r>
          </a:p>
          <a:p>
            <a:r>
              <a:rPr kumimoji="1" lang="en-US" altLang="ja-JP" sz="1200" kern="1200" dirty="0" smtClean="0">
                <a:solidFill>
                  <a:schemeClr val="tx1"/>
                </a:solidFill>
                <a:effectLst/>
                <a:latin typeface="+mn-lt"/>
                <a:ea typeface="+mn-ea"/>
                <a:cs typeface="+mn-cs"/>
              </a:rPr>
              <a:t/>
            </a:r>
            <a:br>
              <a:rPr kumimoji="1" lang="en-US" altLang="ja-JP" sz="1200" kern="1200" dirty="0" smtClean="0">
                <a:solidFill>
                  <a:schemeClr val="tx1"/>
                </a:solidFill>
                <a:effectLst/>
                <a:latin typeface="+mn-lt"/>
                <a:ea typeface="+mn-ea"/>
                <a:cs typeface="+mn-cs"/>
              </a:rPr>
            </a:br>
            <a:endParaRPr lang="ja-JP" altLang="en-US" dirty="0" smtClean="0"/>
          </a:p>
        </p:txBody>
      </p:sp>
    </p:spTree>
    <p:extLst>
      <p:ext uri="{BB962C8B-B14F-4D97-AF65-F5344CB8AC3E}">
        <p14:creationId xmlns:p14="http://schemas.microsoft.com/office/powerpoint/2010/main" val="2124487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44</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38"/>
            <a:ext cx="5488640" cy="4115603"/>
          </a:xfrm>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情報システム部門</a:t>
            </a:r>
            <a:r>
              <a:rPr kumimoji="1" lang="en-US" altLang="ja-JP" sz="1200" b="1" kern="1200" dirty="0" smtClean="0">
                <a:solidFill>
                  <a:schemeClr val="tx1"/>
                </a:solidFill>
                <a:effectLst/>
                <a:latin typeface="+mn-lt"/>
                <a:ea typeface="+mn-ea"/>
                <a:cs typeface="+mn-cs"/>
              </a:rPr>
              <a:t> : TCO</a:t>
            </a:r>
            <a:r>
              <a:rPr kumimoji="1" lang="ja-JP" altLang="ja-JP" sz="1200" b="1" kern="1200" dirty="0" smtClean="0">
                <a:solidFill>
                  <a:schemeClr val="tx1"/>
                </a:solidFill>
                <a:effectLst/>
                <a:latin typeface="+mn-lt"/>
                <a:ea typeface="+mn-ea"/>
                <a:cs typeface="+mn-cs"/>
              </a:rPr>
              <a:t>の削減</a:t>
            </a:r>
          </a:p>
          <a:p>
            <a:r>
              <a:rPr kumimoji="1" lang="ja-JP" altLang="ja-JP" sz="1200" kern="1200" dirty="0" smtClean="0">
                <a:solidFill>
                  <a:schemeClr val="tx1"/>
                </a:solidFill>
                <a:effectLst/>
                <a:latin typeface="+mn-lt"/>
                <a:ea typeface="+mn-ea"/>
                <a:cs typeface="+mn-cs"/>
              </a:rPr>
              <a:t>ビジネスのグローバル化やデジタル化が、求められる時代になり、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への要求も増え続けています。しかし、</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予算が伸びる見通しはなく、</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の増加が重くのしかかっている情報システム部門にとって、</a:t>
            </a:r>
            <a:r>
              <a:rPr kumimoji="1" lang="en-US" altLang="ja-JP" sz="1200" kern="1200" dirty="0" smtClean="0">
                <a:solidFill>
                  <a:schemeClr val="tx1"/>
                </a:solidFill>
                <a:effectLst/>
                <a:latin typeface="+mn-lt"/>
                <a:ea typeface="+mn-ea"/>
                <a:cs typeface="+mn-cs"/>
              </a:rPr>
              <a:t>TCO</a:t>
            </a:r>
            <a:r>
              <a:rPr kumimoji="1" lang="ja-JP" altLang="ja-JP" sz="1200" kern="1200" dirty="0" smtClean="0">
                <a:solidFill>
                  <a:schemeClr val="tx1"/>
                </a:solidFill>
                <a:effectLst/>
                <a:latin typeface="+mn-lt"/>
                <a:ea typeface="+mn-ea"/>
                <a:cs typeface="+mn-cs"/>
              </a:rPr>
              <a:t>の削減は、予算面でのメリットを享受できます。</a:t>
            </a:r>
          </a:p>
          <a:p>
            <a:r>
              <a:rPr kumimoji="1" lang="ja-JP" altLang="ja-JP" sz="1200" b="1" kern="1200" dirty="0" smtClean="0">
                <a:solidFill>
                  <a:schemeClr val="tx1"/>
                </a:solidFill>
                <a:effectLst/>
                <a:latin typeface="+mn-lt"/>
                <a:ea typeface="+mn-ea"/>
                <a:cs typeface="+mn-cs"/>
              </a:rPr>
              <a:t>経営者</a:t>
            </a:r>
            <a:r>
              <a:rPr kumimoji="1" lang="en-US" altLang="ja-JP" sz="1200" b="1" kern="1200" dirty="0" smtClean="0">
                <a:solidFill>
                  <a:schemeClr val="tx1"/>
                </a:solidFill>
                <a:effectLst/>
                <a:latin typeface="+mn-lt"/>
                <a:ea typeface="+mn-ea"/>
                <a:cs typeface="+mn-cs"/>
              </a:rPr>
              <a:t> : </a:t>
            </a:r>
            <a:r>
              <a:rPr kumimoji="1" lang="ja-JP" altLang="ja-JP" sz="1200" b="1" kern="1200" dirty="0" smtClean="0">
                <a:solidFill>
                  <a:schemeClr val="tx1"/>
                </a:solidFill>
                <a:effectLst/>
                <a:latin typeface="+mn-lt"/>
                <a:ea typeface="+mn-ea"/>
                <a:cs typeface="+mn-cs"/>
              </a:rPr>
              <a:t>バランスシートの改善</a:t>
            </a:r>
          </a:p>
          <a:p>
            <a:r>
              <a:rPr kumimoji="1" lang="ja-JP" altLang="ja-JP" sz="1200" kern="1200" dirty="0" smtClean="0">
                <a:solidFill>
                  <a:schemeClr val="tx1"/>
                </a:solidFill>
                <a:effectLst/>
                <a:latin typeface="+mn-lt"/>
                <a:ea typeface="+mn-ea"/>
                <a:cs typeface="+mn-cs"/>
              </a:rPr>
              <a:t>パブリック・クラウドであれば、システム資産を増やすことなく経費として処理できます。また、プライベート・クラウドであれば、システムの利用効率が高まり、少ない資産ですみますから、</a:t>
            </a:r>
            <a:r>
              <a:rPr kumimoji="1" lang="en-US" altLang="ja-JP" sz="1200" kern="1200" dirty="0" smtClean="0">
                <a:solidFill>
                  <a:schemeClr val="tx1"/>
                </a:solidFill>
                <a:effectLst/>
                <a:latin typeface="+mn-lt"/>
                <a:ea typeface="+mn-ea"/>
                <a:cs typeface="+mn-cs"/>
              </a:rPr>
              <a:t>ROA </a:t>
            </a:r>
            <a:r>
              <a:rPr kumimoji="1" lang="ja-JP" altLang="ja-JP" sz="1200" kern="1200" dirty="0" smtClean="0">
                <a:solidFill>
                  <a:schemeClr val="tx1"/>
                </a:solidFill>
                <a:effectLst/>
                <a:latin typeface="+mn-lt"/>
                <a:ea typeface="+mn-ea"/>
                <a:cs typeface="+mn-cs"/>
              </a:rPr>
              <a:t>（総資産利益率）や</a:t>
            </a:r>
            <a:r>
              <a:rPr kumimoji="1" lang="en-US" altLang="ja-JP" sz="1200" kern="1200" dirty="0" smtClean="0">
                <a:solidFill>
                  <a:schemeClr val="tx1"/>
                </a:solidFill>
                <a:effectLst/>
                <a:latin typeface="+mn-lt"/>
                <a:ea typeface="+mn-ea"/>
                <a:cs typeface="+mn-cs"/>
              </a:rPr>
              <a:t>ROI(</a:t>
            </a:r>
            <a:r>
              <a:rPr kumimoji="1" lang="ja-JP" altLang="ja-JP" sz="1200" kern="1200" dirty="0" smtClean="0">
                <a:solidFill>
                  <a:schemeClr val="tx1"/>
                </a:solidFill>
                <a:effectLst/>
                <a:latin typeface="+mn-lt"/>
                <a:ea typeface="+mn-ea"/>
                <a:cs typeface="+mn-cs"/>
              </a:rPr>
              <a:t>投資収益率</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などの経営効率の改善に寄与します。</a:t>
            </a:r>
          </a:p>
          <a:p>
            <a:r>
              <a:rPr kumimoji="1" lang="ja-JP" altLang="ja-JP" sz="1200" b="1" kern="1200" dirty="0" smtClean="0">
                <a:solidFill>
                  <a:schemeClr val="tx1"/>
                </a:solidFill>
                <a:effectLst/>
                <a:latin typeface="+mn-lt"/>
                <a:ea typeface="+mn-ea"/>
                <a:cs typeface="+mn-cs"/>
              </a:rPr>
              <a:t>ユーザー</a:t>
            </a:r>
            <a:r>
              <a:rPr kumimoji="1" lang="en-US" altLang="ja-JP" sz="1200" b="1" kern="1200" dirty="0" smtClean="0">
                <a:solidFill>
                  <a:schemeClr val="tx1"/>
                </a:solidFill>
                <a:effectLst/>
                <a:latin typeface="+mn-lt"/>
                <a:ea typeface="+mn-ea"/>
                <a:cs typeface="+mn-cs"/>
              </a:rPr>
              <a:t> : </a:t>
            </a:r>
            <a:r>
              <a:rPr kumimoji="1" lang="ja-JP" altLang="ja-JP" sz="1200" b="1" kern="1200" dirty="0" smtClean="0">
                <a:solidFill>
                  <a:schemeClr val="tx1"/>
                </a:solidFill>
                <a:effectLst/>
                <a:latin typeface="+mn-lt"/>
                <a:ea typeface="+mn-ea"/>
                <a:cs typeface="+mn-cs"/>
              </a:rPr>
              <a:t>柔軟性の向上</a:t>
            </a:r>
          </a:p>
          <a:p>
            <a:r>
              <a:rPr kumimoji="1" lang="ja-JP" altLang="ja-JP" sz="1200" kern="1200" dirty="0" smtClean="0">
                <a:solidFill>
                  <a:schemeClr val="tx1"/>
                </a:solidFill>
                <a:effectLst/>
                <a:latin typeface="+mn-lt"/>
                <a:ea typeface="+mn-ea"/>
                <a:cs typeface="+mn-cs"/>
              </a:rPr>
              <a:t>ビジネスの不確実性の増大は、システムの機能や構成をあらかじめ決めることを難しくしています。その一方で、一旦決まれば、即応が求められ、変更にも俊敏に対応しなければならなりません。クラウドは、システム資源や業務機能を必要な時に必要なだけ利用でき、費用も使っただけ支払うことで対応でき、必要なくなれば、いつでも辞めることができるので、システムを購入し資産として所有しなければならない従来のやり方に比べ、初期投資リスクは少なく変化への対応も柔軟になります。</a:t>
            </a:r>
          </a:p>
          <a:p>
            <a:r>
              <a:rPr kumimoji="1" lang="ja-JP" altLang="ja-JP" sz="1200" kern="1200" dirty="0" smtClean="0">
                <a:solidFill>
                  <a:schemeClr val="tx1"/>
                </a:solidFill>
                <a:effectLst/>
                <a:latin typeface="+mn-lt"/>
                <a:ea typeface="+mn-ea"/>
                <a:cs typeface="+mn-cs"/>
              </a:rPr>
              <a:t>残念ながら、クラウドを使うだけでこのような価値を引き出せる訳ではありません。開発や運用のやり方も「所有」を前提とする手法をそのまま使っていては、難しいでしょう。例えば、性能を十分に出せなかったり、使用料金が嵩んでしまったりと、いったことになりかねません。また、従量課金になりますから、予算の取り方も変わります。</a:t>
            </a:r>
          </a:p>
          <a:p>
            <a:r>
              <a:rPr kumimoji="1" lang="ja-JP" altLang="ja-JP" sz="1200" kern="1200" dirty="0" smtClean="0">
                <a:solidFill>
                  <a:schemeClr val="tx1"/>
                </a:solidFill>
                <a:effectLst/>
                <a:latin typeface="+mn-lt"/>
                <a:ea typeface="+mn-ea"/>
                <a:cs typeface="+mn-cs"/>
              </a:rPr>
              <a:t>クラウドを使用すること言うことは、クラウドについての理解を十分に深め、確固たる決心と信念、工夫によって、その価値を引き出す努力が必要になるのです。</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lang="ja-JP" altLang="en-US" dirty="0"/>
          </a:p>
        </p:txBody>
      </p:sp>
    </p:spTree>
    <p:extLst>
      <p:ext uri="{BB962C8B-B14F-4D97-AF65-F5344CB8AC3E}">
        <p14:creationId xmlns:p14="http://schemas.microsoft.com/office/powerpoint/2010/main" val="1647206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45</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【図解】コレ１枚でわかる日米のビジネス文化の違いとクラウドコンピューティング</a:t>
            </a:r>
          </a:p>
          <a:p>
            <a:r>
              <a:rPr kumimoji="1" lang="ja-JP" altLang="ja-JP" sz="1200" kern="1200" dirty="0" smtClean="0">
                <a:solidFill>
                  <a:schemeClr val="tx1"/>
                </a:solidFill>
                <a:effectLst/>
                <a:latin typeface="+mn-lt"/>
                <a:ea typeface="+mn-ea"/>
                <a:cs typeface="+mn-cs"/>
              </a:rPr>
              <a:t>クラウド（ここでは、</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について話をします）は、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エンジニアの</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割がユーザー企業に所属する米国で生まれた情報システム資産を調達する仕組みです。</a:t>
            </a:r>
          </a:p>
          <a:p>
            <a:r>
              <a:rPr kumimoji="1" lang="ja-JP" altLang="ja-JP" sz="1200" kern="1200" dirty="0" smtClean="0">
                <a:solidFill>
                  <a:schemeClr val="tx1"/>
                </a:solidFill>
                <a:effectLst/>
                <a:latin typeface="+mn-lt"/>
                <a:ea typeface="+mn-ea"/>
                <a:cs typeface="+mn-cs"/>
              </a:rPr>
              <a:t>クラウドは、リソースの調達や構成の変更など、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エンジニアの生産性を高め、コスト削減に寄与するものです。とすると、</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エンジニアを社内に多く抱える米国では、クラウドはユーザー企業の生産性を高めることに直結しています。</a:t>
            </a:r>
          </a:p>
          <a:p>
            <a:r>
              <a:rPr kumimoji="1" lang="ja-JP" altLang="ja-JP" sz="1200" kern="1200" dirty="0" smtClean="0">
                <a:solidFill>
                  <a:schemeClr val="tx1"/>
                </a:solidFill>
                <a:effectLst/>
                <a:latin typeface="+mn-lt"/>
                <a:ea typeface="+mn-ea"/>
                <a:cs typeface="+mn-cs"/>
              </a:rPr>
              <a:t>一方、我が国の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エンジニアは、</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割が</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ベンダー側に所属しています。従って、このような仕事は、システムの構築や運用を受託している</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事業者側に任されています。ですから、クラウドは、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事業者の生産性を向上させます。しかし、これは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事業者にとっては、案件単価の減少を意味し、メリットはありません。また、調達や構成の変更はリスクを伴う仕事です。米国では、そのリスクをユーザーが引き受けていますが、我が国では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事業者が背負わされています。</a:t>
            </a:r>
          </a:p>
          <a:p>
            <a:r>
              <a:rPr kumimoji="1" lang="ja-JP" altLang="ja-JP" sz="1200" kern="1200" dirty="0" smtClean="0">
                <a:solidFill>
                  <a:schemeClr val="tx1"/>
                </a:solidFill>
                <a:effectLst/>
                <a:latin typeface="+mn-lt"/>
                <a:ea typeface="+mn-ea"/>
                <a:cs typeface="+mn-cs"/>
              </a:rPr>
              <a:t>このことから見えてくることは、</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とってクラウドは、案件単価が下がりリスクも大きくなることを意味し、利益相反の関係にあるという事実です。我が国のクラウド・サービスの普及が、米国ほどではないと言われていますが、その背景には、このような事情があるのかもしれません。</a:t>
            </a:r>
          </a:p>
          <a:p>
            <a:r>
              <a:rPr kumimoji="1" lang="ja-JP" altLang="ja-JP" sz="1200" kern="1200" dirty="0" smtClean="0">
                <a:solidFill>
                  <a:schemeClr val="tx1"/>
                </a:solidFill>
                <a:effectLst/>
                <a:latin typeface="+mn-lt"/>
                <a:ea typeface="+mn-ea"/>
                <a:cs typeface="+mn-cs"/>
              </a:rPr>
              <a:t>エンジニア構成の配分が、このように日米で逆転してしまっているのは、人材の流動性に違いがあるからです。米国では、大きなプロジェクトがあるときには人を雇い、終了すれば解雇することもさほど難しくありません。必要とあれば、また雇い入れればいいわけです。一方、我が国は、このような流動性はありません。そこで、この人材需要の変動を担保するために</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事業者へのアウトソーシングを行い、需要変動の振れを担保しているのです。</a:t>
            </a:r>
          </a:p>
          <a:p>
            <a:r>
              <a:rPr kumimoji="1" lang="ja-JP" altLang="ja-JP" sz="1200" kern="1200" dirty="0" smtClean="0">
                <a:solidFill>
                  <a:schemeClr val="tx1"/>
                </a:solidFill>
                <a:effectLst/>
                <a:latin typeface="+mn-lt"/>
                <a:ea typeface="+mn-ea"/>
                <a:cs typeface="+mn-cs"/>
              </a:rPr>
              <a:t>ところで、クラウドを使う場合、リソースの調達や構成の変更は、「セルフ・サービス・ポータル」と言われるウエブ画面を使って行われます。必要なシステムの構成や条件を画面から入力することで、直ちに必要なシステム資源を手に入れることができます。</a:t>
            </a:r>
          </a:p>
          <a:p>
            <a:r>
              <a:rPr kumimoji="1" lang="ja-JP" altLang="ja-JP" sz="1200" kern="1200" dirty="0" smtClean="0">
                <a:solidFill>
                  <a:schemeClr val="tx1"/>
                </a:solidFill>
                <a:effectLst/>
                <a:latin typeface="+mn-lt"/>
                <a:ea typeface="+mn-ea"/>
                <a:cs typeface="+mn-cs"/>
              </a:rPr>
              <a:t>従来、このような作業は、業務要件を洗い出し、サイジングを行い、システム要件を決め、それにあわせたシステム構成と選定を行うことが必要でした。そして、価格交渉と見積作業を経て、発注に至ります。その上で、購買手配が行われ、物理マシンの調達、キッティング、据え付け、導入作業、テストを行っていました。この間、数ヶ月かかることも珍しくはありません。このような作業を必要とせずウエブ画面から簡単に行うことができるわけですから、生産性は大いに向上します。</a:t>
            </a:r>
          </a:p>
          <a:p>
            <a:r>
              <a:rPr kumimoji="1" lang="ja-JP" altLang="ja-JP" sz="1200" kern="1200" dirty="0" smtClean="0">
                <a:solidFill>
                  <a:schemeClr val="tx1"/>
                </a:solidFill>
                <a:effectLst/>
                <a:latin typeface="+mn-lt"/>
                <a:ea typeface="+mn-ea"/>
                <a:cs typeface="+mn-cs"/>
              </a:rPr>
              <a:t>しかし、我が国のユーザー企業は、先ほどの理由から、このような作業の多くを</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事業者に依存してきました。従って、いまさら自分でやれと言われても、簡単に対処できることではありません。</a:t>
            </a:r>
            <a:r>
              <a:rPr kumimoji="1" lang="en-US" altLang="ja-JP" sz="1200" kern="1200" dirty="0" smtClean="0">
                <a:solidFill>
                  <a:schemeClr val="tx1"/>
                </a:solidFill>
                <a:effectLst/>
                <a:latin typeface="+mn-lt"/>
                <a:ea typeface="+mn-ea"/>
                <a:cs typeface="+mn-cs"/>
              </a:rPr>
              <a:t>SI</a:t>
            </a:r>
            <a:r>
              <a:rPr kumimoji="1" lang="ja-JP" altLang="ja-JP" sz="1200" kern="1200" dirty="0" smtClean="0">
                <a:solidFill>
                  <a:schemeClr val="tx1"/>
                </a:solidFill>
                <a:effectLst/>
                <a:latin typeface="+mn-lt"/>
                <a:ea typeface="+mn-ea"/>
                <a:cs typeface="+mn-cs"/>
              </a:rPr>
              <a:t>事業者も受注単価が下がり、人もいらなくなるわけですから積極的にはなれません。ここに、暗黙の利害の一致が生まれており、これもまたクラウド利用を促進させる足かせとなっていると考えられます。</a:t>
            </a:r>
          </a:p>
          <a:p>
            <a:r>
              <a:rPr kumimoji="1" lang="ja-JP" altLang="ja-JP" sz="1200" kern="1200" dirty="0" smtClean="0">
                <a:solidFill>
                  <a:schemeClr val="tx1"/>
                </a:solidFill>
                <a:effectLst/>
                <a:latin typeface="+mn-lt"/>
                <a:ea typeface="+mn-ea"/>
                <a:cs typeface="+mn-cs"/>
              </a:rPr>
              <a:t>このような現実があるわけですから、我が国においては、米国と同じシナリオでクラウドの価値を訴求することは困難といえるでしょう。</a:t>
            </a:r>
          </a:p>
          <a:p>
            <a:pPr eaLnBrk="1" hangingPunct="1"/>
            <a:endParaRPr lang="ja-JP" altLang="en-US" dirty="0" smtClean="0"/>
          </a:p>
        </p:txBody>
      </p:sp>
    </p:spTree>
    <p:extLst>
      <p:ext uri="{BB962C8B-B14F-4D97-AF65-F5344CB8AC3E}">
        <p14:creationId xmlns:p14="http://schemas.microsoft.com/office/powerpoint/2010/main" val="2006110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46</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r>
              <a:rPr kumimoji="1" lang="ja-JP" altLang="ja-JP" sz="1200" kern="1200" dirty="0" smtClean="0">
                <a:solidFill>
                  <a:schemeClr val="tx1"/>
                </a:solidFill>
                <a:effectLst/>
                <a:latin typeface="+mn-lt"/>
                <a:ea typeface="+mn-ea"/>
                <a:cs typeface="+mn-cs"/>
              </a:rPr>
              <a:t>クラウド導入を阻む「壁」の存在が、我が国のクラウド普及の足かせとなっているとすれば、米国と同じ理由でクラウドの価値を見出すことはできません。</a:t>
            </a:r>
          </a:p>
          <a:p>
            <a:r>
              <a:rPr kumimoji="1" lang="ja-JP" altLang="ja-JP" sz="1200" kern="1200" dirty="0" smtClean="0">
                <a:solidFill>
                  <a:schemeClr val="tx1"/>
                </a:solidFill>
                <a:effectLst/>
                <a:latin typeface="+mn-lt"/>
                <a:ea typeface="+mn-ea"/>
                <a:cs typeface="+mn-cs"/>
              </a:rPr>
              <a:t>では、我が国では、クラウドを使う価値がないのでしょうか。いいえ、決してそんなことはありません。米国とは「価値の重心」が異なっているだけなのです。</a:t>
            </a:r>
          </a:p>
          <a:p>
            <a:r>
              <a:rPr kumimoji="1" lang="ja-JP" altLang="ja-JP" sz="1200" kern="1200" dirty="0" smtClean="0">
                <a:solidFill>
                  <a:schemeClr val="tx1"/>
                </a:solidFill>
                <a:effectLst/>
                <a:latin typeface="+mn-lt"/>
                <a:ea typeface="+mn-ea"/>
                <a:cs typeface="+mn-cs"/>
              </a:rPr>
              <a:t>我が国は、今、グローバル化の急速な進展、ビジネスライフサイクルの短命化、顧客嗜好の多様化に対応すべく、産業構造の変革を迫られています。この事態に対処するためには、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を戦略的に活用することが欠かせません。そのためには、経営環境の変化に合わせ、迅速に（スピード）、俊敏・柔軟に（アジャイル）、そして、必要に応じてシステム資源を容易に拡大でき、不要となればすぐに手放すことができる（スケール）システムが必要とされます。まさに、我が国におけるクラウドの価値の重心は、ここにあるのです。</a:t>
            </a:r>
          </a:p>
          <a:p>
            <a:r>
              <a:rPr kumimoji="1" lang="ja-JP" altLang="ja-JP" sz="1200" kern="1200" dirty="0" smtClean="0">
                <a:solidFill>
                  <a:schemeClr val="tx1"/>
                </a:solidFill>
                <a:effectLst/>
                <a:latin typeface="+mn-lt"/>
                <a:ea typeface="+mn-ea"/>
                <a:cs typeface="+mn-cs"/>
              </a:rPr>
              <a:t>「クラウドは生産性向上の手段であり、コスト削減につながる」という期待は、中長期に見ればその通りでも、短期的視点に立てば、残念ながら、我が国では簡単に受け入れられません。むしろ、経営環境の急激な変化に対応できる「戦略価値」こそ、クラウドに期待できることなのです。</a:t>
            </a:r>
          </a:p>
          <a:p>
            <a:r>
              <a:rPr kumimoji="1" lang="ja-JP" altLang="ja-JP" sz="1200" kern="1200" dirty="0" smtClean="0">
                <a:solidFill>
                  <a:schemeClr val="tx1"/>
                </a:solidFill>
                <a:effectLst/>
                <a:latin typeface="+mn-lt"/>
                <a:ea typeface="+mn-ea"/>
                <a:cs typeface="+mn-cs"/>
              </a:rPr>
              <a:t>クラウドに限らずＩＴは、米国発祥のものが圧倒的です。だからこそ、「米国ではうまくいっているから」というだけで新しいテクノロジーの評判を鵜呑みにせず、このようなビジネス文化の違いを正しく理解し、その価値を我が国流に再定義することが大切です。その上で、自らの事業や経営に活かしていくべきでしょう。</a:t>
            </a:r>
          </a:p>
          <a:p>
            <a:pPr eaLnBrk="1" hangingPunct="1"/>
            <a:endParaRPr lang="ja-JP" altLang="en-US" dirty="0" smtClean="0"/>
          </a:p>
        </p:txBody>
      </p:sp>
    </p:spTree>
    <p:extLst>
      <p:ext uri="{BB962C8B-B14F-4D97-AF65-F5344CB8AC3E}">
        <p14:creationId xmlns:p14="http://schemas.microsoft.com/office/powerpoint/2010/main" val="1785599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580354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512235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64</a:t>
            </a:fld>
            <a:endParaRPr kumimoji="1" lang="ja-JP" altLang="en-US"/>
          </a:p>
        </p:txBody>
      </p:sp>
    </p:spTree>
    <p:extLst>
      <p:ext uri="{BB962C8B-B14F-4D97-AF65-F5344CB8AC3E}">
        <p14:creationId xmlns:p14="http://schemas.microsoft.com/office/powerpoint/2010/main" val="22935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【図解】コレ１枚で分かる未来のオフィス・インフラ</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年、モバイル・ネットワークの通信速度は、最大で</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、通信環境が悪い場合でも</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を確保できる</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（第５世代）通信が実用化しているでしょう。セキュリティも強化され、応答時間に影響する遅延時間も大幅に短縮されます。現在の通信規格である</a:t>
            </a:r>
            <a:r>
              <a:rPr kumimoji="1" lang="en-US" altLang="ja-JP" sz="1200" kern="1200" dirty="0" smtClean="0">
                <a:solidFill>
                  <a:schemeClr val="tx1"/>
                </a:solidFill>
                <a:effectLst/>
                <a:latin typeface="+mn-lt"/>
                <a:ea typeface="+mn-ea"/>
                <a:cs typeface="+mn-cs"/>
              </a:rPr>
              <a:t>4G</a:t>
            </a:r>
            <a:r>
              <a:rPr kumimoji="1" lang="ja-JP" altLang="ja-JP" sz="1200" kern="1200" dirty="0" smtClean="0">
                <a:solidFill>
                  <a:schemeClr val="tx1"/>
                </a:solidFill>
                <a:effectLst/>
                <a:latin typeface="+mn-lt"/>
                <a:ea typeface="+mn-ea"/>
                <a:cs typeface="+mn-cs"/>
              </a:rPr>
              <a:t>（第４世代）の通信速度は、最大で</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、その</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倍の通信速度が実現しています。企業内のネットワークと遜色のない使い勝手を手に入れることができます。</a:t>
            </a:r>
          </a:p>
          <a:p>
            <a:r>
              <a:rPr kumimoji="1" lang="ja-JP" altLang="ja-JP" sz="1200" kern="1200" dirty="0" smtClean="0">
                <a:solidFill>
                  <a:schemeClr val="tx1"/>
                </a:solidFill>
                <a:effectLst/>
                <a:latin typeface="+mn-lt"/>
                <a:ea typeface="+mn-ea"/>
                <a:cs typeface="+mn-cs"/>
              </a:rPr>
              <a:t>企業は、クラウド上に自社専用のサーバーや仮想データセンターを持ち、業務で使うアプリーションは、そこで稼働します。また、</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の利用が拡大し、</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などの基幹業務での利用も拡大しています。これにより、導入や運用管理に関わる負担を大幅に削減すると共に、常に新しいテクノロジーを使い、変化への即応力を高めてゆくことが可能となります。アプリケーション開発は、</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API</a:t>
            </a:r>
            <a:r>
              <a:rPr kumimoji="1" lang="ja-JP" altLang="ja-JP" sz="1200" kern="1200" dirty="0" smtClean="0">
                <a:solidFill>
                  <a:schemeClr val="tx1"/>
                </a:solidFill>
                <a:effectLst/>
                <a:latin typeface="+mn-lt"/>
                <a:ea typeface="+mn-ea"/>
                <a:cs typeface="+mn-cs"/>
              </a:rPr>
              <a:t>（アプリケーション・プログラムを他のプログラムから操作、利用する仕組み）と</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上の様々な機能モジュールを組み合わせて開発することが当たり前になっているかもしれません。</a:t>
            </a:r>
          </a:p>
          <a:p>
            <a:r>
              <a:rPr kumimoji="1" lang="ja-JP" altLang="ja-JP" sz="1200" kern="1200" dirty="0" smtClean="0">
                <a:solidFill>
                  <a:schemeClr val="tx1"/>
                </a:solidFill>
                <a:effectLst/>
                <a:latin typeface="+mn-lt"/>
                <a:ea typeface="+mn-ea"/>
                <a:cs typeface="+mn-cs"/>
              </a:rPr>
              <a:t>私たちは、クライアント・デバイスから、</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型やタブレット型、スマートフォン型など、使う場所や目的に応じて、使い分けることになるでしょう。そこにプログラムやデータを保管することはありません。クラウド上のパーソナル・デスクトップは、クラウド上の様々なサービスとシームレスに連動し、多様なサービスと膨大なデータを駆使した仕事の進め方が当たり前となっています。</a:t>
            </a:r>
          </a:p>
          <a:p>
            <a:r>
              <a:rPr kumimoji="1" lang="ja-JP" altLang="ja-JP" sz="1200" kern="1200" dirty="0" smtClean="0">
                <a:solidFill>
                  <a:schemeClr val="tx1"/>
                </a:solidFill>
                <a:effectLst/>
                <a:latin typeface="+mn-lt"/>
                <a:ea typeface="+mn-ea"/>
                <a:cs typeface="+mn-cs"/>
              </a:rPr>
              <a:t>クライアント・デバイスは、ペンやノートと同じように、自分の嗜好に合わせたものを個人で所有することが当たり前になるかもしれません。それは、ワークスタイルやライフスタイルの多様化がすすむためです。例えば、</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通信を介してやクラウド上のサービスを快適に使えるようになれば、自宅や外出先でもオフィスと遜色なく仕事ができるようになります。また、「</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会議」サービスを使えば、打ち合わせも可能です。さらに、非営利組織や地域コミュニティ、他の業務との副業も許容されるようになるでしょう。そうなれば、それぞれの組織の仮想データセンターやクラウド・サービスへのアクセスが必要となります。そうなると、特定の会社が支給するデバイスという考え方は、おかしな話になります。</a:t>
            </a:r>
          </a:p>
          <a:p>
            <a:r>
              <a:rPr kumimoji="1" lang="ja-JP" altLang="ja-JP" sz="1200" kern="1200" dirty="0" smtClean="0">
                <a:solidFill>
                  <a:schemeClr val="tx1"/>
                </a:solidFill>
                <a:effectLst/>
                <a:latin typeface="+mn-lt"/>
                <a:ea typeface="+mn-ea"/>
                <a:cs typeface="+mn-cs"/>
              </a:rPr>
              <a:t>つまり、「会社の仕事ではなく自分の仕事のひとつとして会社の仕事が存在する」と言った新しい労働についての考え方への転換が行われることを意味します。そのとき、クライアント・デバイスは、「自分の仕事の道具」として存在することになります。</a:t>
            </a:r>
          </a:p>
          <a:p>
            <a:r>
              <a:rPr kumimoji="1" lang="ja-JP" altLang="ja-JP" sz="1200" kern="1200" dirty="0" smtClean="0">
                <a:solidFill>
                  <a:schemeClr val="tx1"/>
                </a:solidFill>
                <a:effectLst/>
                <a:latin typeface="+mn-lt"/>
                <a:ea typeface="+mn-ea"/>
                <a:cs typeface="+mn-cs"/>
              </a:rPr>
              <a:t>こうなると、企業内のシステム・インフラは、必要ありません。社内のネットワーク、自社所有のサーバーやストレージは、資産を増やし運用管理負担をもたらすやっかいな存在となっているかもしれません。</a:t>
            </a:r>
          </a:p>
          <a:p>
            <a:r>
              <a:rPr kumimoji="1" lang="ja-JP" altLang="ja-JP" sz="1200" kern="1200" dirty="0" smtClean="0">
                <a:solidFill>
                  <a:schemeClr val="tx1"/>
                </a:solidFill>
                <a:effectLst/>
                <a:latin typeface="+mn-lt"/>
                <a:ea typeface="+mn-ea"/>
                <a:cs typeface="+mn-cs"/>
              </a:rPr>
              <a:t>インフラ構築の需要は、クラウド・サービスを提供する事業者からは継続するでしょう。しかし、ユーザー企業からの需要は、なくなってしまうかもしれません。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てゆくかもし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1867210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522701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「クラウド・コンピューティング」という言葉を知らない人は、もはやいないほどに、広く定着しました。この言葉が使われるようになったのは、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を努めていたエリック・シュミットの次のスピーチがきっかけだと言われています。</a:t>
            </a:r>
          </a:p>
          <a:p>
            <a:r>
              <a:rPr kumimoji="1" lang="ja-JP" altLang="ja-JP" sz="1200" kern="1200" dirty="0" smtClean="0">
                <a:solidFill>
                  <a:schemeClr val="tx1"/>
                </a:solidFill>
                <a:effectLst/>
                <a:latin typeface="+mn-lt"/>
                <a:ea typeface="+mn-ea"/>
                <a:cs typeface="+mn-cs"/>
              </a:rPr>
              <a:t>「データもプログラムも、サーバー群の上に置いておこう。そういったものは、どこか “雲（クラウド）”の中にあればいい。必要なのはブラウザーとインターネットへのアクセス。パソコン、マック、携帯電話、ブラックベリー（スマートフォン）、とにかく手元にあるどんな端末からでも使える。データもデータ処理も、その他あれやこれやもみんなサーバーに、だ。」</a:t>
            </a:r>
          </a:p>
          <a:p>
            <a:r>
              <a:rPr kumimoji="1" lang="ja-JP" altLang="ja-JP" sz="1200" kern="1200" dirty="0" smtClean="0">
                <a:solidFill>
                  <a:schemeClr val="tx1"/>
                </a:solidFill>
                <a:effectLst/>
                <a:latin typeface="+mn-lt"/>
                <a:ea typeface="+mn-ea"/>
                <a:cs typeface="+mn-cs"/>
              </a:rPr>
              <a:t>彼の言う“雲（クラウド）”とは、インターネットを意味しています。当時、ネットワークの模式図として雲の絵がよく使かわれていたことから、このような表現になりました。</a:t>
            </a:r>
          </a:p>
          <a:p>
            <a:r>
              <a:rPr kumimoji="1" lang="ja-JP" altLang="ja-JP" sz="1200" kern="1200" dirty="0" smtClean="0">
                <a:solidFill>
                  <a:schemeClr val="tx1"/>
                </a:solidFill>
                <a:effectLst/>
                <a:latin typeface="+mn-lt"/>
                <a:ea typeface="+mn-ea"/>
                <a:cs typeface="+mn-cs"/>
              </a:rPr>
              <a:t>改めて整理してみると、次のようになるのでしょう。</a:t>
            </a:r>
          </a:p>
          <a:p>
            <a:pPr lvl="0"/>
            <a:r>
              <a:rPr kumimoji="1" lang="ja-JP" altLang="ja-JP" sz="1200" kern="1200" dirty="0" smtClean="0">
                <a:solidFill>
                  <a:schemeClr val="tx1"/>
                </a:solidFill>
                <a:effectLst/>
                <a:latin typeface="+mn-lt"/>
                <a:ea typeface="+mn-ea"/>
                <a:cs typeface="+mn-cs"/>
              </a:rPr>
              <a:t>インターネットの向こうに設置したシステム群を使い、</a:t>
            </a:r>
          </a:p>
          <a:p>
            <a:pPr lvl="0"/>
            <a:r>
              <a:rPr kumimoji="1" lang="ja-JP" altLang="ja-JP" sz="1200" kern="1200" dirty="0" smtClean="0">
                <a:solidFill>
                  <a:schemeClr val="tx1"/>
                </a:solidFill>
                <a:effectLst/>
                <a:latin typeface="+mn-lt"/>
                <a:ea typeface="+mn-ea"/>
                <a:cs typeface="+mn-cs"/>
              </a:rPr>
              <a:t>インターネットとブラウザーが使える様々なデバイスから、</a:t>
            </a:r>
          </a:p>
          <a:p>
            <a:pPr lvl="0"/>
            <a:r>
              <a:rPr kumimoji="1" lang="ja-JP" altLang="ja-JP" sz="1200" kern="1200" dirty="0" smtClean="0">
                <a:solidFill>
                  <a:schemeClr val="tx1"/>
                </a:solidFill>
                <a:effectLst/>
                <a:latin typeface="+mn-lt"/>
                <a:ea typeface="+mn-ea"/>
                <a:cs typeface="+mn-cs"/>
              </a:rPr>
              <a:t>情報システムの様々な機能を使える仕組み。</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インフラストラクチャー」とは、業務を処理するための計算装置、データを保管するための記憶装置、通信のためのネットワーク、それらを設置し、運用するための施設や設備のことです。「プラットフォーム」とは、様々な業務で共用して利用されるデータベースや運用管理などのソフトウェアのことです「アプリケーション」とは、私たちが最も身近に接する業務サービスのこと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それでは、これらから「クラウド・コンピューティング」について詳しく見てゆくことにしましょう。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147627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かつて電力が工業生産に用いられるようになった頃、電力を安定的に確保するために自家発電設備を持つことは常識とされていました。しかし、発電機は高価なうえ、保守・運用も自分たちでまかなわなくてはならず、効率の悪いものでした。また、所有している発電機の能力には限界があり、急な増産や需要の変動に臨機応変に対応できないことも課題となってい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課題を解決したのが、発電所を構える電力会社でした。技術の進歩とともに、電力会社は送電網によって電力を安定供給できるようになり、効率も上がって料金も下がってきました。また、共用によって、ひとつの工場に大きな電力需要の変動があっても、全体としては相殺され、必要な電力を需要の変動に応じて安定して確保できるようになりました。そうして、もはや自前で発電設備を持つ必要がなくなったのです。</a:t>
            </a:r>
          </a:p>
          <a:p>
            <a:r>
              <a:rPr kumimoji="1" lang="ja-JP" altLang="ja-JP" sz="1200" kern="1200" dirty="0" smtClean="0">
                <a:solidFill>
                  <a:schemeClr val="tx1"/>
                </a:solidFill>
                <a:effectLst/>
                <a:latin typeface="+mn-lt"/>
                <a:ea typeface="+mn-ea"/>
                <a:cs typeface="+mn-cs"/>
              </a:rPr>
              <a:t>これを情報システムに置き換えてみければ、何が起こっているかかが、想像がつくのではないでしょうか。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発電所は、コンピュータ資源を設置したデータセンターです。送電網は、インターネットです。需要の変動に対しても、能力の上限が決まっている自社システムと異なり、柔軟に対応することができます。</a:t>
            </a:r>
          </a:p>
          <a:p>
            <a:r>
              <a:rPr kumimoji="1" lang="ja-JP" altLang="ja-JP" sz="1200" kern="1200" dirty="0" smtClean="0">
                <a:solidFill>
                  <a:schemeClr val="tx1"/>
                </a:solidFill>
                <a:effectLst/>
                <a:latin typeface="+mn-lt"/>
                <a:ea typeface="+mn-ea"/>
                <a:cs typeface="+mn-cs"/>
              </a:rPr>
              <a:t>また、電力と同様に、利用した分だけ支払う従量課金ができるので、大きな初期投資を必要としません。これもまた、発電機を購入しなくてよくなったことと同じです。</a:t>
            </a:r>
          </a:p>
          <a:p>
            <a:r>
              <a:rPr kumimoji="1" lang="ja-JP" altLang="ja-JP" sz="1200" kern="1200" dirty="0" smtClean="0">
                <a:solidFill>
                  <a:schemeClr val="tx1"/>
                </a:solidFill>
                <a:effectLst/>
                <a:latin typeface="+mn-lt"/>
                <a:ea typeface="+mn-ea"/>
                <a:cs typeface="+mn-cs"/>
              </a:rPr>
              <a:t>コンセントにプラグを差し込むように、インターネットに接続すればシステム資源を必要な時に必要なだけ手に入れられる時代を迎えたのです。情報システムを「所有」する時代から「使用」する時代への転換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1953588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31115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13112"/>
            <a:fld id="{7FACAF0C-EC15-4D0E-98AB-65E9F71F98EA}" type="slidenum">
              <a:rPr lang="ja-JP" altLang="en-US" smtClean="0"/>
              <a:pPr defTabSz="913112"/>
              <a:t>13</a:t>
            </a:fld>
            <a:endParaRPr lang="en-US" altLang="ja-JP"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r>
              <a:rPr kumimoji="1" lang="ja-JP" altLang="ja-JP" sz="1200" kern="1200" dirty="0" smtClean="0">
                <a:solidFill>
                  <a:schemeClr val="tx1"/>
                </a:solidFill>
                <a:effectLst/>
                <a:latin typeface="+mn-lt"/>
                <a:ea typeface="+mn-ea"/>
                <a:cs typeface="+mn-cs"/>
              </a:rPr>
              <a:t>クラウドが、今このような注目を浴びるに至った理由について、歴史を振り返りながら見ていきましょう。</a:t>
            </a:r>
          </a:p>
          <a:p>
            <a:r>
              <a:rPr kumimoji="1" lang="en-US" altLang="ja-JP" sz="1200" kern="1200" dirty="0" smtClean="0">
                <a:solidFill>
                  <a:schemeClr val="tx1"/>
                </a:solidFill>
                <a:effectLst/>
                <a:latin typeface="+mn-lt"/>
                <a:ea typeface="+mn-ea"/>
                <a:cs typeface="+mn-cs"/>
              </a:rPr>
              <a:t>Remington Rand</a:t>
            </a:r>
            <a:r>
              <a:rPr kumimoji="1" lang="ja-JP" altLang="ja-JP" sz="1200" kern="1200" dirty="0" smtClean="0">
                <a:solidFill>
                  <a:schemeClr val="tx1"/>
                </a:solidFill>
                <a:effectLst/>
                <a:latin typeface="+mn-lt"/>
                <a:ea typeface="+mn-ea"/>
                <a:cs typeface="+mn-cs"/>
              </a:rPr>
              <a:t>社（現</a:t>
            </a:r>
            <a:r>
              <a:rPr kumimoji="1" lang="en-US" altLang="ja-JP" sz="1200" kern="1200" dirty="0" smtClean="0">
                <a:solidFill>
                  <a:schemeClr val="tx1"/>
                </a:solidFill>
                <a:effectLst/>
                <a:latin typeface="+mn-lt"/>
                <a:ea typeface="+mn-ea"/>
                <a:cs typeface="+mn-cs"/>
              </a:rPr>
              <a:t>Unisys</a:t>
            </a:r>
            <a:r>
              <a:rPr kumimoji="1" lang="ja-JP" altLang="ja-JP" sz="1200" kern="1200" dirty="0" smtClean="0">
                <a:solidFill>
                  <a:schemeClr val="tx1"/>
                </a:solidFill>
                <a:effectLst/>
                <a:latin typeface="+mn-lt"/>
                <a:ea typeface="+mn-ea"/>
                <a:cs typeface="+mn-cs"/>
              </a:rPr>
              <a:t>社）が、初めての商用コンピュータ</a:t>
            </a:r>
            <a:r>
              <a:rPr kumimoji="1" lang="en-US" altLang="ja-JP" sz="1200" kern="1200" dirty="0" smtClean="0">
                <a:solidFill>
                  <a:schemeClr val="tx1"/>
                </a:solidFill>
                <a:effectLst/>
                <a:latin typeface="+mn-lt"/>
                <a:ea typeface="+mn-ea"/>
                <a:cs typeface="+mn-cs"/>
              </a:rPr>
              <a:t>UNIVAC1</a:t>
            </a:r>
            <a:r>
              <a:rPr kumimoji="1" lang="ja-JP" altLang="ja-JP" sz="1200" kern="1200" dirty="0" smtClean="0">
                <a:solidFill>
                  <a:schemeClr val="tx1"/>
                </a:solidFill>
                <a:effectLst/>
                <a:latin typeface="+mn-lt"/>
                <a:ea typeface="+mn-ea"/>
                <a:cs typeface="+mn-cs"/>
              </a:rPr>
              <a:t>を世に出したのは</a:t>
            </a:r>
            <a:r>
              <a:rPr kumimoji="1" lang="en-US" altLang="ja-JP" sz="1200" kern="1200" dirty="0" smtClean="0">
                <a:solidFill>
                  <a:schemeClr val="tx1"/>
                </a:solidFill>
                <a:effectLst/>
                <a:latin typeface="+mn-lt"/>
                <a:ea typeface="+mn-ea"/>
                <a:cs typeface="+mn-cs"/>
              </a:rPr>
              <a:t>1951</a:t>
            </a:r>
            <a:r>
              <a:rPr kumimoji="1" lang="ja-JP" altLang="ja-JP" sz="1200" kern="1200" dirty="0" smtClean="0">
                <a:solidFill>
                  <a:schemeClr val="tx1"/>
                </a:solidFill>
                <a:effectLst/>
                <a:latin typeface="+mn-lt"/>
                <a:ea typeface="+mn-ea"/>
                <a:cs typeface="+mn-cs"/>
              </a:rPr>
              <a:t>年でした。それ以前のコンピュータは軍事や大学での研究で利用されているものが大半で、ビジネスの現場で使われることはほとんどありませんでした。これがきっかけとなり、コンピュータがビジネスでも利用されるようになりました。そして、当時コンピュータといえば</a:t>
            </a:r>
            <a:r>
              <a:rPr kumimoji="1" lang="en-US" altLang="ja-JP" sz="1200" kern="1200" dirty="0" smtClean="0">
                <a:solidFill>
                  <a:schemeClr val="tx1"/>
                </a:solidFill>
                <a:effectLst/>
                <a:latin typeface="+mn-lt"/>
                <a:ea typeface="+mn-ea"/>
                <a:cs typeface="+mn-cs"/>
              </a:rPr>
              <a:t>UNIVAC</a:t>
            </a:r>
            <a:r>
              <a:rPr kumimoji="1" lang="ja-JP" altLang="ja-JP" sz="1200" kern="1200" dirty="0" smtClean="0">
                <a:solidFill>
                  <a:schemeClr val="tx1"/>
                </a:solidFill>
                <a:effectLst/>
                <a:latin typeface="+mn-lt"/>
                <a:ea typeface="+mn-ea"/>
                <a:cs typeface="+mn-cs"/>
              </a:rPr>
              <a:t>と言われるほど普及したのです。</a:t>
            </a:r>
          </a:p>
          <a:p>
            <a:r>
              <a:rPr kumimoji="1" lang="en-US" altLang="ja-JP" sz="1200" kern="1200" dirty="0" smtClean="0">
                <a:solidFill>
                  <a:schemeClr val="tx1"/>
                </a:solidFill>
                <a:effectLst/>
                <a:latin typeface="+mn-lt"/>
                <a:ea typeface="+mn-ea"/>
                <a:cs typeface="+mn-cs"/>
              </a:rPr>
              <a:t>UNIVAC1</a:t>
            </a:r>
            <a:r>
              <a:rPr kumimoji="1" lang="ja-JP" altLang="ja-JP" sz="1200" kern="1200" dirty="0" smtClean="0">
                <a:solidFill>
                  <a:schemeClr val="tx1"/>
                </a:solidFill>
                <a:effectLst/>
                <a:latin typeface="+mn-lt"/>
                <a:ea typeface="+mn-ea"/>
                <a:cs typeface="+mn-cs"/>
              </a:rPr>
              <a:t>の成功をきっかけに、各社が商用コンピュータを製造、販売するようになったのです。しかし、当時のコンピュータは、業務目的に応じて専用のコンピュータが必要でした。そのため、様々な業務を抱えるユーザー企業は、業務毎にコンピュータを購入しなければなりませんでした。高価なコンピュータを購入する費用ばかりでなく、コンピュータごとに使われている技術が違いましたので、異なる技術を習得しなければなりませんでした。また、今のように、プログラムや接続できる機器類もコンピュータごとに固有のものでした。そのため、運用の負担も重くのしかかっていました。</a:t>
            </a:r>
          </a:p>
          <a:p>
            <a:r>
              <a:rPr kumimoji="1" lang="ja-JP" altLang="ja-JP" sz="1200" kern="1200" dirty="0" smtClean="0">
                <a:solidFill>
                  <a:schemeClr val="tx1"/>
                </a:solidFill>
                <a:effectLst/>
                <a:latin typeface="+mn-lt"/>
                <a:ea typeface="+mn-ea"/>
                <a:cs typeface="+mn-cs"/>
              </a:rPr>
              <a:t>コンピュータを提供するメーカーにしても、いろいろな種類のコンピュータを開発、製造しなければならず、大きな負担でした。</a:t>
            </a:r>
          </a:p>
          <a:p>
            <a:r>
              <a:rPr kumimoji="1" lang="en-US" altLang="ja-JP" sz="1200" kern="1200" dirty="0" smtClean="0">
                <a:solidFill>
                  <a:schemeClr val="tx1"/>
                </a:solidFill>
                <a:effectLst/>
                <a:latin typeface="+mn-lt"/>
                <a:ea typeface="+mn-ea"/>
                <a:cs typeface="+mn-cs"/>
              </a:rPr>
              <a:t>1964</a:t>
            </a:r>
            <a:r>
              <a:rPr kumimoji="1" lang="ja-JP" altLang="ja-JP" sz="1200" kern="1200" dirty="0" smtClean="0">
                <a:solidFill>
                  <a:schemeClr val="tx1"/>
                </a:solidFill>
                <a:effectLst/>
                <a:latin typeface="+mn-lt"/>
                <a:ea typeface="+mn-ea"/>
                <a:cs typeface="+mn-cs"/>
              </a:rPr>
              <a:t>年、そんな常識を変えるコンピュータを</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が発表しました。</a:t>
            </a:r>
            <a:r>
              <a:rPr kumimoji="1" lang="en-US" altLang="ja-JP" sz="1200" kern="1200" dirty="0" smtClean="0">
                <a:solidFill>
                  <a:schemeClr val="tx1"/>
                </a:solidFill>
                <a:effectLst/>
                <a:latin typeface="+mn-lt"/>
                <a:ea typeface="+mn-ea"/>
                <a:cs typeface="+mn-cs"/>
              </a:rPr>
              <a:t>System/360(S/360)</a:t>
            </a:r>
            <a:r>
              <a:rPr kumimoji="1" lang="ja-JP" altLang="ja-JP" sz="1200" kern="1200" dirty="0" smtClean="0">
                <a:solidFill>
                  <a:schemeClr val="tx1"/>
                </a:solidFill>
                <a:effectLst/>
                <a:latin typeface="+mn-lt"/>
                <a:ea typeface="+mn-ea"/>
                <a:cs typeface="+mn-cs"/>
              </a:rPr>
              <a:t>です。全方位</a:t>
            </a:r>
            <a:r>
              <a:rPr kumimoji="1" lang="en-US" altLang="ja-JP" sz="1200" kern="1200" dirty="0" smtClean="0">
                <a:solidFill>
                  <a:schemeClr val="tx1"/>
                </a:solidFill>
                <a:effectLst/>
                <a:latin typeface="+mn-lt"/>
                <a:ea typeface="+mn-ea"/>
                <a:cs typeface="+mn-cs"/>
              </a:rPr>
              <a:t>360</a:t>
            </a:r>
            <a:r>
              <a:rPr kumimoji="1" lang="ja-JP" altLang="ja-JP" sz="1200" kern="1200" dirty="0" smtClean="0">
                <a:solidFill>
                  <a:schemeClr val="tx1"/>
                </a:solidFill>
                <a:effectLst/>
                <a:latin typeface="+mn-lt"/>
                <a:ea typeface="+mn-ea"/>
                <a:cs typeface="+mn-cs"/>
              </a:rPr>
              <a:t>度、どんな業務でもこれ一台でこなせる「汎用機」の登場です。今で言うメインフレームです。</a:t>
            </a:r>
          </a:p>
          <a:p>
            <a:r>
              <a:rPr kumimoji="1" lang="ja-JP" altLang="ja-JP" sz="1200" kern="1200" dirty="0" smtClean="0">
                <a:solidFill>
                  <a:schemeClr val="tx1"/>
                </a:solidFill>
                <a:effectLst/>
                <a:latin typeface="+mn-lt"/>
                <a:ea typeface="+mn-ea"/>
                <a:cs typeface="+mn-cs"/>
              </a:rPr>
              <a:t>商用だけでなく科学技術計算も対応するため、浮動小数点計算もできるようになっていました。さらに、技術仕様を標準化し「</a:t>
            </a:r>
            <a:r>
              <a:rPr kumimoji="1" lang="en-US" altLang="ja-JP" sz="1200" kern="1200" dirty="0" smtClean="0">
                <a:solidFill>
                  <a:schemeClr val="tx1"/>
                </a:solidFill>
                <a:effectLst/>
                <a:latin typeface="+mn-lt"/>
                <a:ea typeface="+mn-ea"/>
                <a:cs typeface="+mn-cs"/>
              </a:rPr>
              <a:t>System/360</a:t>
            </a:r>
            <a:r>
              <a:rPr kumimoji="1" lang="ja-JP" altLang="ja-JP" sz="1200" kern="1200" dirty="0" smtClean="0">
                <a:solidFill>
                  <a:schemeClr val="tx1"/>
                </a:solidFill>
                <a:effectLst/>
                <a:latin typeface="+mn-lt"/>
                <a:ea typeface="+mn-ea"/>
                <a:cs typeface="+mn-cs"/>
              </a:rPr>
              <a:t>アーキテクチャ」として公開しました。</a:t>
            </a:r>
          </a:p>
          <a:p>
            <a:r>
              <a:rPr kumimoji="1" lang="ja-JP" altLang="ja-JP" sz="1200" kern="1200" dirty="0" smtClean="0">
                <a:solidFill>
                  <a:schemeClr val="tx1"/>
                </a:solidFill>
                <a:effectLst/>
                <a:latin typeface="+mn-lt"/>
                <a:ea typeface="+mn-ea"/>
                <a:cs typeface="+mn-cs"/>
              </a:rPr>
              <a:t>「アーキテクチャ」とは、「設計思想」あるいは「方式」という意味です。この「アーキテクチャ」が同じであれば、規模の大小にかかわらずプログラムやデータの互換性が保証されるばかりでなく、そこに接続される機器類も同じものを使うことができました。この「アーキテクチャ」の確立によ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は互換性のある設計で様々な価格のシステムを提供できたのです。</a:t>
            </a:r>
          </a:p>
          <a:p>
            <a:r>
              <a:rPr kumimoji="1" lang="ja-JP" altLang="ja-JP" sz="1200" kern="1200" dirty="0" smtClean="0">
                <a:solidFill>
                  <a:schemeClr val="tx1"/>
                </a:solidFill>
                <a:effectLst/>
                <a:latin typeface="+mn-lt"/>
                <a:ea typeface="+mn-ea"/>
                <a:cs typeface="+mn-cs"/>
              </a:rPr>
              <a:t>また、「アーキテクチャ」が公開されたことにより、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以外の企業が</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の上で動くプログラムを開発できるようになりました。また、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に接続可能な機器の開発も容易になりました。その結果、</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の周辺に多くの関連ビジネスが生まれていったのです。</a:t>
            </a:r>
          </a:p>
          <a:p>
            <a:r>
              <a:rPr kumimoji="1" lang="ja-JP" altLang="ja-JP" sz="1200" kern="1200" dirty="0" smtClean="0">
                <a:solidFill>
                  <a:schemeClr val="tx1"/>
                </a:solidFill>
                <a:effectLst/>
                <a:latin typeface="+mn-lt"/>
                <a:ea typeface="+mn-ea"/>
                <a:cs typeface="+mn-cs"/>
              </a:rPr>
              <a:t>今でこそ「オープン」が当たり前の時代ですが、当時は、ノウハウである技術仕様を公開することは、普通ではなかったようです。しかし、「アーキテクチャ」をオープンにすることで、</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の周辺に多くのビジネスが生まれ、エコシステム（生態系）を形成するに至り、</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のコンピュータは業界の標準として市場を席巻することになりました。</a:t>
            </a:r>
          </a:p>
          <a:p>
            <a:r>
              <a:rPr kumimoji="1" lang="ja-JP" altLang="ja-JP" sz="1200" kern="1200" dirty="0" smtClean="0">
                <a:solidFill>
                  <a:schemeClr val="tx1"/>
                </a:solidFill>
                <a:effectLst/>
                <a:latin typeface="+mn-lt"/>
                <a:ea typeface="+mn-ea"/>
                <a:cs typeface="+mn-cs"/>
              </a:rPr>
              <a:t>このような時代、我が国の通産省は国産コンピュータ・メーカーを保護するため、国策として</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の後継である</a:t>
            </a:r>
            <a:r>
              <a:rPr kumimoji="1" lang="en-US" altLang="ja-JP" sz="1200" kern="1200" dirty="0" smtClean="0">
                <a:solidFill>
                  <a:schemeClr val="tx1"/>
                </a:solidFill>
                <a:effectLst/>
                <a:latin typeface="+mn-lt"/>
                <a:ea typeface="+mn-ea"/>
                <a:cs typeface="+mn-cs"/>
              </a:rPr>
              <a:t>S/370</a:t>
            </a:r>
            <a:r>
              <a:rPr kumimoji="1" lang="ja-JP" altLang="ja-JP" sz="1200" kern="1200" dirty="0" smtClean="0">
                <a:solidFill>
                  <a:schemeClr val="tx1"/>
                </a:solidFill>
                <a:effectLst/>
                <a:latin typeface="+mn-lt"/>
                <a:ea typeface="+mn-ea"/>
                <a:cs typeface="+mn-cs"/>
              </a:rPr>
              <a:t>の「アーキテクチャ」を使った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互換機を開発、</a:t>
            </a:r>
            <a:r>
              <a:rPr kumimoji="1" lang="en-US" altLang="ja-JP" sz="1200" kern="1200" dirty="0" smtClean="0">
                <a:solidFill>
                  <a:schemeClr val="tx1"/>
                </a:solidFill>
                <a:effectLst/>
                <a:latin typeface="+mn-lt"/>
                <a:ea typeface="+mn-ea"/>
                <a:cs typeface="+mn-cs"/>
              </a:rPr>
              <a:t>1975</a:t>
            </a:r>
            <a:r>
              <a:rPr kumimoji="1" lang="ja-JP" altLang="ja-JP" sz="1200" kern="1200" dirty="0" smtClean="0">
                <a:solidFill>
                  <a:schemeClr val="tx1"/>
                </a:solidFill>
                <a:effectLst/>
                <a:latin typeface="+mn-lt"/>
                <a:ea typeface="+mn-ea"/>
                <a:cs typeface="+mn-cs"/>
              </a:rPr>
              <a:t>年に富士通の</a:t>
            </a:r>
            <a:r>
              <a:rPr kumimoji="1" lang="en-US" altLang="ja-JP" sz="1200" kern="1200" dirty="0" smtClean="0">
                <a:solidFill>
                  <a:schemeClr val="tx1"/>
                </a:solidFill>
                <a:effectLst/>
                <a:latin typeface="+mn-lt"/>
                <a:ea typeface="+mn-ea"/>
                <a:cs typeface="+mn-cs"/>
              </a:rPr>
              <a:t>M190</a:t>
            </a:r>
            <a:r>
              <a:rPr kumimoji="1" lang="ja-JP" altLang="ja-JP" sz="1200" kern="1200" dirty="0" smtClean="0">
                <a:solidFill>
                  <a:schemeClr val="tx1"/>
                </a:solidFill>
                <a:effectLst/>
                <a:latin typeface="+mn-lt"/>
                <a:ea typeface="+mn-ea"/>
                <a:cs typeface="+mn-cs"/>
              </a:rPr>
              <a:t>が初出荷されたのです。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が絶対的な地位を維持していた</a:t>
            </a:r>
            <a:r>
              <a:rPr kumimoji="1" lang="en-US" altLang="ja-JP" sz="1200" kern="1200" dirty="0" smtClean="0">
                <a:solidFill>
                  <a:schemeClr val="tx1"/>
                </a:solidFill>
                <a:effectLst/>
                <a:latin typeface="+mn-lt"/>
                <a:ea typeface="+mn-ea"/>
                <a:cs typeface="+mn-cs"/>
              </a:rPr>
              <a:t>1977</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DEC</a:t>
            </a:r>
            <a:r>
              <a:rPr kumimoji="1" lang="ja-JP" altLang="ja-JP" sz="1200" kern="1200" dirty="0" smtClean="0">
                <a:solidFill>
                  <a:schemeClr val="tx1"/>
                </a:solidFill>
                <a:effectLst/>
                <a:latin typeface="+mn-lt"/>
                <a:ea typeface="+mn-ea"/>
                <a:cs typeface="+mn-cs"/>
              </a:rPr>
              <a:t>社（現</a:t>
            </a:r>
            <a:r>
              <a:rPr kumimoji="1" lang="en-US" altLang="ja-JP" sz="1200" kern="1200" dirty="0" smtClean="0">
                <a:solidFill>
                  <a:schemeClr val="tx1"/>
                </a:solidFill>
                <a:effectLst/>
                <a:latin typeface="+mn-lt"/>
                <a:ea typeface="+mn-ea"/>
                <a:cs typeface="+mn-cs"/>
              </a:rPr>
              <a:t>HP</a:t>
            </a:r>
            <a:r>
              <a:rPr kumimoji="1" lang="ja-JP" altLang="ja-JP" sz="1200" kern="1200" dirty="0" smtClean="0">
                <a:solidFill>
                  <a:schemeClr val="tx1"/>
                </a:solidFill>
                <a:effectLst/>
                <a:latin typeface="+mn-lt"/>
                <a:ea typeface="+mn-ea"/>
                <a:cs typeface="+mn-cs"/>
              </a:rPr>
              <a:t>社）が</a:t>
            </a:r>
            <a:r>
              <a:rPr kumimoji="1" lang="en-US" altLang="ja-JP" sz="1200" kern="1200" dirty="0" smtClean="0">
                <a:solidFill>
                  <a:schemeClr val="tx1"/>
                </a:solidFill>
                <a:effectLst/>
                <a:latin typeface="+mn-lt"/>
                <a:ea typeface="+mn-ea"/>
                <a:cs typeface="+mn-cs"/>
              </a:rPr>
              <a:t>VAX11/780</a:t>
            </a:r>
            <a:r>
              <a:rPr kumimoji="1" lang="ja-JP" altLang="ja-JP" sz="1200" kern="1200" dirty="0" smtClean="0">
                <a:solidFill>
                  <a:schemeClr val="tx1"/>
                </a:solidFill>
                <a:effectLst/>
                <a:latin typeface="+mn-lt"/>
                <a:ea typeface="+mn-ea"/>
                <a:cs typeface="+mn-cs"/>
              </a:rPr>
              <a:t>といわれるコンピュータを発表しました。このコンピュータは、</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のコンピュータに比べ処理性能当たりの単価が大幅に安く、最初は科学技術計算の分野で、さらには事務計算の分野へと用途を広げ、</a:t>
            </a:r>
            <a:r>
              <a:rPr kumimoji="1" lang="en-US" altLang="ja-JP" sz="1200" kern="1200" dirty="0" smtClean="0">
                <a:solidFill>
                  <a:schemeClr val="tx1"/>
                </a:solidFill>
                <a:effectLst/>
                <a:latin typeface="+mn-lt"/>
                <a:ea typeface="+mn-ea"/>
                <a:cs typeface="+mn-cs"/>
              </a:rPr>
              <a:t>DEC</a:t>
            </a:r>
            <a:r>
              <a:rPr kumimoji="1" lang="ja-JP" altLang="ja-JP" sz="1200" kern="1200" dirty="0" smtClean="0">
                <a:solidFill>
                  <a:schemeClr val="tx1"/>
                </a:solidFill>
                <a:effectLst/>
                <a:latin typeface="+mn-lt"/>
                <a:ea typeface="+mn-ea"/>
                <a:cs typeface="+mn-cs"/>
              </a:rPr>
              <a:t>社は</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に次ぐ業界二位の地位にまで上り詰めていったのです。</a:t>
            </a:r>
          </a:p>
          <a:p>
            <a:r>
              <a:rPr kumimoji="1" lang="ja-JP" altLang="ja-JP" sz="1200" kern="1200" dirty="0" smtClean="0">
                <a:solidFill>
                  <a:schemeClr val="tx1"/>
                </a:solidFill>
                <a:effectLst/>
                <a:latin typeface="+mn-lt"/>
                <a:ea typeface="+mn-ea"/>
                <a:cs typeface="+mn-cs"/>
              </a:rPr>
              <a:t>この成功に触発され、</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多くの小型コンピュータが出現しました。それが、オフィース・コンピュータ（オフコン）、ミニ・コンピュータ（ミニコン）、エンジニアリング・ワークステーションと呼ばれるコンピュータです。高価なメインフレームに全てを頼っていた当時、そこまで高性能、高機能ではなくてもいいので、もっと安くて、手軽に使えるコンピュータが欲しいと言う需要に応える形で、広く普及してゆきました。その後、これら小型コンピュータの性能も向上し、メインフレームで行っていたことを置き換えるようになるとともに、新しい業務をはじめからこれらの小型コンピュータで開発、あるいは、市販のパッケージ・ソフトウエアを使って利用するという流れが生まれてきたのです。これが、世に言う「ダウンサイジング」です。</a:t>
            </a:r>
          </a:p>
          <a:p>
            <a:r>
              <a:rPr kumimoji="1" lang="ja-JP" altLang="ja-JP" sz="1200" kern="1200" dirty="0" smtClean="0">
                <a:solidFill>
                  <a:schemeClr val="tx1"/>
                </a:solidFill>
                <a:effectLst/>
                <a:latin typeface="+mn-lt"/>
                <a:ea typeface="+mn-ea"/>
                <a:cs typeface="+mn-cs"/>
              </a:rPr>
              <a:t>また、時を前後してパーソナル・コンピュータ</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も登場します。アップル、タンディ・ラジオシャック、コモドールといったいわゆる</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御三家が、その名前の通り、個人が趣味で使うコンピュータとして登場します。その後、</a:t>
            </a:r>
            <a:r>
              <a:rPr kumimoji="1" lang="en-US" altLang="ja-JP" sz="1200" kern="1200" dirty="0" smtClean="0">
                <a:solidFill>
                  <a:schemeClr val="tx1"/>
                </a:solidFill>
                <a:effectLst/>
                <a:latin typeface="+mn-lt"/>
                <a:ea typeface="+mn-ea"/>
                <a:cs typeface="+mn-cs"/>
              </a:rPr>
              <a:t>1981</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 Personal Computer model 5150</a:t>
            </a:r>
            <a:r>
              <a:rPr kumimoji="1" lang="ja-JP" altLang="ja-JP" sz="1200" kern="1200" dirty="0" smtClean="0">
                <a:solidFill>
                  <a:schemeClr val="tx1"/>
                </a:solidFill>
                <a:effectLst/>
                <a:latin typeface="+mn-lt"/>
                <a:ea typeface="+mn-ea"/>
                <a:cs typeface="+mn-cs"/>
              </a:rPr>
              <a:t>（通称</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）を発売するに至り、ビジネスでの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利用が一気に加速しました。</a:t>
            </a:r>
          </a:p>
          <a:p>
            <a:r>
              <a:rPr kumimoji="1" lang="ja-JP" altLang="ja-JP" sz="1200" kern="1200" dirty="0" smtClean="0">
                <a:solidFill>
                  <a:schemeClr val="tx1"/>
                </a:solidFill>
                <a:effectLst/>
                <a:latin typeface="+mn-lt"/>
                <a:ea typeface="+mn-ea"/>
                <a:cs typeface="+mn-cs"/>
              </a:rPr>
              <a:t>ただ、様々な小型コンピュータの出現は、技術標準の乱立を招き、</a:t>
            </a:r>
            <a:r>
              <a:rPr kumimoji="1" lang="en-US" altLang="ja-JP" sz="1200" kern="1200" dirty="0" smtClean="0">
                <a:solidFill>
                  <a:schemeClr val="tx1"/>
                </a:solidFill>
                <a:effectLst/>
                <a:latin typeface="+mn-lt"/>
                <a:ea typeface="+mn-ea"/>
                <a:cs typeface="+mn-cs"/>
              </a:rPr>
              <a:t>S/360</a:t>
            </a:r>
            <a:r>
              <a:rPr kumimoji="1" lang="ja-JP" altLang="ja-JP" sz="1200" kern="1200" dirty="0" smtClean="0">
                <a:solidFill>
                  <a:schemeClr val="tx1"/>
                </a:solidFill>
                <a:effectLst/>
                <a:latin typeface="+mn-lt"/>
                <a:ea typeface="+mn-ea"/>
                <a:cs typeface="+mn-cs"/>
              </a:rPr>
              <a:t>出現以前と同様の混乱を招いたのです。この事態を大きく変えるきっかけとなったのが、</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でした。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のブランド力により、</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への信頼が高まり、ビジネスでの利用が広がったこと、そして互換機の出現により、コストが大きく下がったことが理由です。</a:t>
            </a:r>
          </a:p>
          <a:p>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では後発だった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は、開発を急ぐために、市販の部品を使い、技術を公開して他社に周辺機器やアプリケーションソフトを作ってもらうという戦略を採用しました。コンピュータの中核であるプロセッサー（</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社から、また、オペレーティングシステム（</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社から調達したのです。</a:t>
            </a:r>
          </a:p>
          <a:p>
            <a:r>
              <a:rPr kumimoji="1" lang="ja-JP" altLang="ja-JP" sz="1200" kern="1200" dirty="0" smtClean="0">
                <a:solidFill>
                  <a:schemeClr val="tx1"/>
                </a:solidFill>
                <a:effectLst/>
                <a:latin typeface="+mn-lt"/>
                <a:ea typeface="+mn-ea"/>
                <a:cs typeface="+mn-cs"/>
              </a:rPr>
              <a:t>一方で、</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社は自社の</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の技術仕様を「インテル・アーキテクチャ（</a:t>
            </a:r>
            <a:r>
              <a:rPr kumimoji="1" lang="en-US" altLang="ja-JP" sz="1200" kern="1200" dirty="0" smtClean="0">
                <a:solidFill>
                  <a:schemeClr val="tx1"/>
                </a:solidFill>
                <a:effectLst/>
                <a:latin typeface="+mn-lt"/>
                <a:ea typeface="+mn-ea"/>
                <a:cs typeface="+mn-cs"/>
              </a:rPr>
              <a:t>IA: Intel Architecture</a:t>
            </a:r>
            <a:r>
              <a:rPr kumimoji="1" lang="ja-JP" altLang="ja-JP" sz="1200" kern="1200" dirty="0" smtClean="0">
                <a:solidFill>
                  <a:schemeClr val="tx1"/>
                </a:solidFill>
                <a:effectLst/>
                <a:latin typeface="+mn-lt"/>
                <a:ea typeface="+mn-ea"/>
                <a:cs typeface="+mn-cs"/>
              </a:rPr>
              <a:t>）」として公開、</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以外でコンピュータを構成するために必要な周辺の</a:t>
            </a:r>
            <a:r>
              <a:rPr kumimoji="1" lang="en-US" altLang="ja-JP" sz="1200" kern="1200" dirty="0" smtClean="0">
                <a:solidFill>
                  <a:schemeClr val="tx1"/>
                </a:solidFill>
                <a:effectLst/>
                <a:latin typeface="+mn-lt"/>
                <a:ea typeface="+mn-ea"/>
                <a:cs typeface="+mn-cs"/>
              </a:rPr>
              <a:t>LSI</a:t>
            </a:r>
            <a:r>
              <a:rPr kumimoji="1" lang="ja-JP" altLang="ja-JP" sz="1200" kern="1200" dirty="0" smtClean="0">
                <a:solidFill>
                  <a:schemeClr val="tx1"/>
                </a:solidFill>
                <a:effectLst/>
                <a:latin typeface="+mn-lt"/>
                <a:ea typeface="+mn-ea"/>
                <a:cs typeface="+mn-cs"/>
              </a:rPr>
              <a:t>やそれらを搭載するプリント基板であるマザーボードなどをセットで提供し始めました。</a:t>
            </a:r>
          </a:p>
          <a:p>
            <a:r>
              <a:rPr kumimoji="1" lang="ja-JP" altLang="ja-JP" sz="1200" kern="1200" dirty="0" smtClean="0">
                <a:solidFill>
                  <a:schemeClr val="tx1"/>
                </a:solidFill>
                <a:effectLst/>
                <a:latin typeface="+mn-lt"/>
                <a:ea typeface="+mn-ea"/>
                <a:cs typeface="+mn-cs"/>
              </a:rPr>
              <a:t>さらに、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社も独自に、この</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製品の上で動作する基本ソフトウェア（</a:t>
            </a:r>
            <a:r>
              <a:rPr kumimoji="1" lang="en-US" altLang="ja-JP" sz="1200" kern="1200" dirty="0" smtClean="0">
                <a:solidFill>
                  <a:schemeClr val="tx1"/>
                </a:solidFill>
                <a:effectLst/>
                <a:latin typeface="+mn-lt"/>
                <a:ea typeface="+mn-ea"/>
                <a:cs typeface="+mn-cs"/>
              </a:rPr>
              <a:t>OS: Operating System</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MS/DOS</a:t>
            </a:r>
            <a:r>
              <a:rPr kumimoji="1" lang="ja-JP" altLang="ja-JP" sz="1200" kern="1200" dirty="0" smtClean="0">
                <a:solidFill>
                  <a:schemeClr val="tx1"/>
                </a:solidFill>
                <a:effectLst/>
                <a:latin typeface="+mn-lt"/>
                <a:ea typeface="+mn-ea"/>
                <a:cs typeface="+mn-cs"/>
              </a:rPr>
              <a:t>さらにはその後継である</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を販売するようになりました。</a:t>
            </a:r>
          </a:p>
          <a:p>
            <a:r>
              <a:rPr kumimoji="1" lang="ja-JP" altLang="ja-JP" sz="1200" kern="1200" dirty="0" smtClean="0">
                <a:solidFill>
                  <a:schemeClr val="tx1"/>
                </a:solidFill>
                <a:effectLst/>
                <a:latin typeface="+mn-lt"/>
                <a:ea typeface="+mn-ea"/>
                <a:cs typeface="+mn-cs"/>
              </a:rPr>
              <a:t>その結果、</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で無くても</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を製造できるようになったのです。</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の誕生です。価格が安く、本家の</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と同じ周辺機器を使え、同じアプリケーションソフトが動作する互換</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は広く支持され、一気にコモディティ化し、ユーザーの裾野が大きく広がったのです。</a:t>
            </a:r>
          </a:p>
          <a:p>
            <a:r>
              <a:rPr kumimoji="1" lang="ja-JP" altLang="ja-JP" sz="1200" kern="1200" dirty="0" smtClean="0">
                <a:solidFill>
                  <a:schemeClr val="tx1"/>
                </a:solidFill>
                <a:effectLst/>
                <a:latin typeface="+mn-lt"/>
                <a:ea typeface="+mn-ea"/>
                <a:cs typeface="+mn-cs"/>
              </a:rPr>
              <a:t>こうして</a:t>
            </a:r>
            <a:r>
              <a:rPr kumimoji="1" lang="en-US" altLang="ja-JP" sz="1200" kern="1200" dirty="0" smtClean="0">
                <a:solidFill>
                  <a:schemeClr val="tx1"/>
                </a:solidFill>
                <a:effectLst/>
                <a:latin typeface="+mn-lt"/>
                <a:ea typeface="+mn-ea"/>
                <a:cs typeface="+mn-cs"/>
              </a:rPr>
              <a:t>IBM PC</a:t>
            </a:r>
            <a:r>
              <a:rPr kumimoji="1" lang="ja-JP" altLang="ja-JP" sz="1200" kern="1200" dirty="0" smtClean="0">
                <a:solidFill>
                  <a:schemeClr val="tx1"/>
                </a:solidFill>
                <a:effectLst/>
                <a:latin typeface="+mn-lt"/>
                <a:ea typeface="+mn-ea"/>
                <a:cs typeface="+mn-cs"/>
              </a:rPr>
              <a:t>互換機は市場を制覇しました。現在の</a:t>
            </a:r>
            <a:r>
              <a:rPr kumimoji="1" lang="en-US" altLang="ja-JP" sz="1200" kern="1200" dirty="0" smtClean="0">
                <a:solidFill>
                  <a:schemeClr val="tx1"/>
                </a:solidFill>
                <a:effectLst/>
                <a:latin typeface="+mn-lt"/>
                <a:ea typeface="+mn-ea"/>
                <a:cs typeface="+mn-cs"/>
              </a:rPr>
              <a:t>Windows PC</a:t>
            </a:r>
            <a:r>
              <a:rPr kumimoji="1" lang="ja-JP" altLang="ja-JP" sz="1200" kern="1200" dirty="0" smtClean="0">
                <a:solidFill>
                  <a:schemeClr val="tx1"/>
                </a:solidFill>
                <a:effectLst/>
                <a:latin typeface="+mn-lt"/>
                <a:ea typeface="+mn-ea"/>
                <a:cs typeface="+mn-cs"/>
              </a:rPr>
              <a:t>です。ところが皮肉なことに、互換機に市場を奪われた</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自身の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関連の売上は伸び悩み、コモディティ化によって利益率も悪化しました。その結果、ついに</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事業を他社に売却してしまうことになったのです。そんな</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市場の拡大に後押しされ、</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はより高性能な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を開発すると共に、</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は、個人が使用することを前提とした</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を拡張して、複数のユーザーが同時に使用することを前提としたサーバー</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を開発するに至り、コンピュータ市場は</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 Windows</a:t>
            </a:r>
            <a:r>
              <a:rPr kumimoji="1" lang="ja-JP" altLang="ja-JP" sz="1200" kern="1200" dirty="0" smtClean="0">
                <a:solidFill>
                  <a:schemeClr val="tx1"/>
                </a:solidFill>
                <a:effectLst/>
                <a:latin typeface="+mn-lt"/>
                <a:ea typeface="+mn-ea"/>
                <a:cs typeface="+mn-cs"/>
              </a:rPr>
              <a:t>と </a:t>
            </a:r>
            <a:r>
              <a:rPr kumimoji="1" lang="en-US" altLang="ja-JP" sz="1200" kern="1200" dirty="0" smtClean="0">
                <a:solidFill>
                  <a:schemeClr val="tx1"/>
                </a:solidFill>
                <a:effectLst/>
                <a:latin typeface="+mn-lt"/>
                <a:ea typeface="+mn-ea"/>
                <a:cs typeface="+mn-cs"/>
              </a:rPr>
              <a:t>Intel CPU</a:t>
            </a:r>
            <a:r>
              <a:rPr kumimoji="1" lang="ja-JP" altLang="ja-JP" sz="1200" kern="1200" dirty="0" smtClean="0">
                <a:solidFill>
                  <a:schemeClr val="tx1"/>
                </a:solidFill>
                <a:effectLst/>
                <a:latin typeface="+mn-lt"/>
                <a:ea typeface="+mn-ea"/>
                <a:cs typeface="+mn-cs"/>
              </a:rPr>
              <a:t>との組合せ、世に言う</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の時代へと動き始めたのです。</a:t>
            </a:r>
          </a:p>
          <a:p>
            <a:r>
              <a:rPr kumimoji="1" lang="ja-JP" altLang="ja-JP" sz="1200" kern="1200" dirty="0" smtClean="0">
                <a:solidFill>
                  <a:schemeClr val="tx1"/>
                </a:solidFill>
                <a:effectLst/>
                <a:latin typeface="+mn-lt"/>
                <a:ea typeface="+mn-ea"/>
                <a:cs typeface="+mn-cs"/>
              </a:rPr>
              <a:t>その結果、それまで乱立していたアーキテクチャは</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に収斂し、さらなる技術の進化と大量生産によって、コンピュータの調達に必要なコスト（</a:t>
            </a:r>
            <a:r>
              <a:rPr kumimoji="1" lang="en-US" altLang="ja-JP" sz="1200" kern="1200" dirty="0" smtClean="0">
                <a:solidFill>
                  <a:schemeClr val="tx1"/>
                </a:solidFill>
                <a:effectLst/>
                <a:latin typeface="+mn-lt"/>
                <a:ea typeface="+mn-ea"/>
                <a:cs typeface="+mn-cs"/>
              </a:rPr>
              <a:t>TCA: Total Cost of Acquisition</a:t>
            </a:r>
            <a:r>
              <a:rPr kumimoji="1" lang="ja-JP" altLang="ja-JP" sz="1200" kern="1200" dirty="0" smtClean="0">
                <a:solidFill>
                  <a:schemeClr val="tx1"/>
                </a:solidFill>
                <a:effectLst/>
                <a:latin typeface="+mn-lt"/>
                <a:ea typeface="+mn-ea"/>
                <a:cs typeface="+mn-cs"/>
              </a:rPr>
              <a:t>）は、大幅に下がっていったのです。</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年代も半ば頃になると</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は一人一台、一社でメインフレームや多数のサーバーを所有する時代を向かえたのです。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TCA</a:t>
            </a:r>
            <a:r>
              <a:rPr kumimoji="1" lang="ja-JP" altLang="ja-JP" sz="1200" kern="1200" dirty="0" smtClean="0">
                <a:solidFill>
                  <a:schemeClr val="tx1"/>
                </a:solidFill>
                <a:effectLst/>
                <a:latin typeface="+mn-lt"/>
                <a:ea typeface="+mn-ea"/>
                <a:cs typeface="+mn-cs"/>
              </a:rPr>
              <a:t>の低下と共にコンピュータは、ひとつの企業に大量に導入されるようになりました。その結果、コンピュータを置く設備やスペース、ソフトウェアの導入やバージョンアップ、トラブル対応、ネットワークの接続、バックアップ、セキュリティ対策など、所有することに伴う維持、管理のコスト（</a:t>
            </a:r>
            <a:r>
              <a:rPr kumimoji="1" lang="en-US" altLang="ja-JP" sz="1200" kern="1200" dirty="0" smtClean="0">
                <a:solidFill>
                  <a:schemeClr val="tx1"/>
                </a:solidFill>
                <a:effectLst/>
                <a:latin typeface="+mn-lt"/>
                <a:ea typeface="+mn-ea"/>
                <a:cs typeface="+mn-cs"/>
              </a:rPr>
              <a:t>TCO: Total Cost of Ownership</a:t>
            </a:r>
            <a:r>
              <a:rPr kumimoji="1" lang="ja-JP" altLang="ja-JP" sz="1200" kern="1200" dirty="0" smtClean="0">
                <a:solidFill>
                  <a:schemeClr val="tx1"/>
                </a:solidFill>
                <a:effectLst/>
                <a:latin typeface="+mn-lt"/>
                <a:ea typeface="+mn-ea"/>
                <a:cs typeface="+mn-cs"/>
              </a:rPr>
              <a:t>）が大幅に上昇することになりました。その金額は、</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予算の</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7</a:t>
            </a:r>
            <a:r>
              <a:rPr kumimoji="1" lang="ja-JP" altLang="ja-JP" sz="1200" kern="1200" dirty="0" smtClean="0">
                <a:solidFill>
                  <a:schemeClr val="tx1"/>
                </a:solidFill>
                <a:effectLst/>
                <a:latin typeface="+mn-lt"/>
                <a:ea typeface="+mn-ea"/>
                <a:cs typeface="+mn-cs"/>
              </a:rPr>
              <a:t>割に達するまでになってしまったのです。この事態に対処しなければなりません。そんなニーズの高まりの中に、クラウドが登場したのです。</a:t>
            </a:r>
          </a:p>
          <a:p>
            <a:pPr eaLnBrk="1" hangingPunct="1"/>
            <a:endParaRPr lang="ja-JP" altLang="en-US" dirty="0" smtClean="0"/>
          </a:p>
        </p:txBody>
      </p:sp>
    </p:spTree>
    <p:extLst>
      <p:ext uri="{BB962C8B-B14F-4D97-AF65-F5344CB8AC3E}">
        <p14:creationId xmlns:p14="http://schemas.microsoft.com/office/powerpoint/2010/main" val="1082118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12.jp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GIF"/><Relationship Id="rId7" Type="http://schemas.openxmlformats.org/officeDocument/2006/relationships/image" Target="../media/image24.PNG"/><Relationship Id="rId8"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gif"/><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0"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wmf"/><Relationship Id="rId8"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image" Target="../media/image40.gif"/><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6.xml.rels><?xml version="1.0" encoding="UTF-8" standalone="yes"?>
<Relationships xmlns="http://schemas.openxmlformats.org/package/2006/relationships"><Relationship Id="rId11" Type="http://schemas.openxmlformats.org/officeDocument/2006/relationships/image" Target="../media/image50.png"/><Relationship Id="rId12" Type="http://schemas.openxmlformats.org/officeDocument/2006/relationships/image" Target="../media/image51.png"/><Relationship Id="rId13" Type="http://schemas.openxmlformats.org/officeDocument/2006/relationships/image" Target="../media/image52.jpg"/><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40.gif"/><Relationship Id="rId4" Type="http://schemas.openxmlformats.org/officeDocument/2006/relationships/image" Target="../media/image43.png"/><Relationship Id="rId5" Type="http://schemas.openxmlformats.org/officeDocument/2006/relationships/image" Target="../media/image44.jpg"/><Relationship Id="rId6" Type="http://schemas.openxmlformats.org/officeDocument/2006/relationships/image" Target="../media/image45.jpg"/><Relationship Id="rId7" Type="http://schemas.openxmlformats.org/officeDocument/2006/relationships/image" Target="../media/image46.jpg"/><Relationship Id="rId8" Type="http://schemas.openxmlformats.org/officeDocument/2006/relationships/image" Target="../media/image47.png"/><Relationship Id="rId9" Type="http://schemas.openxmlformats.org/officeDocument/2006/relationships/image" Target="../media/image48.png"/><Relationship Id="rId10" Type="http://schemas.openxmlformats.org/officeDocument/2006/relationships/image" Target="../media/image4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53.WMF"/><Relationship Id="rId4" Type="http://schemas.openxmlformats.org/officeDocument/2006/relationships/image" Target="../media/image54.WMF"/><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wmf"/><Relationship Id="rId6" Type="http://schemas.openxmlformats.org/officeDocument/2006/relationships/image" Target="../media/image59.jpe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tif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 Id="rId8" Type="http://schemas.openxmlformats.org/officeDocument/2006/relationships/image" Target="../media/image67.png"/><Relationship Id="rId1" Type="http://schemas.openxmlformats.org/officeDocument/2006/relationships/slideLayout" Target="../slideLayouts/slideLayout6.xml"/><Relationship Id="rId2" Type="http://schemas.openxmlformats.org/officeDocument/2006/relationships/image" Target="../media/image6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IT</a:t>
            </a:r>
            <a:r>
              <a:rPr kumimoji="1" lang="ja-JP" altLang="en-US" dirty="0" smtClean="0"/>
              <a:t>トレンドとクラウド・コンピューティング</a:t>
            </a:r>
            <a:endParaRPr kumimoji="1" lang="ja-JP" altLang="en-US" dirty="0"/>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21</a:t>
            </a:r>
            <a:r>
              <a:rPr kumimoji="1" lang="ja-JP" altLang="en-US" dirty="0" smtClean="0"/>
              <a:t>期</a:t>
            </a:r>
            <a:endParaRPr kumimoji="1" lang="en-US" altLang="ja-JP" dirty="0" smtClean="0"/>
          </a:p>
          <a:p>
            <a:endParaRPr kumimoji="1" lang="en-US" altLang="ja-JP" dirty="0" smtClean="0"/>
          </a:p>
          <a:p>
            <a:r>
              <a:rPr kumimoji="1" lang="en-US" altLang="ja-JP" dirty="0" smtClean="0"/>
              <a:t>2016</a:t>
            </a:r>
            <a:r>
              <a:rPr kumimoji="1" lang="ja-JP" altLang="en-US" dirty="0" smtClean="0"/>
              <a:t>年</a:t>
            </a:r>
            <a:r>
              <a:rPr lang="en-US" altLang="ja-JP" dirty="0"/>
              <a:t>2</a:t>
            </a:r>
            <a:r>
              <a:rPr kumimoji="1" lang="ja-JP" altLang="en-US" dirty="0" smtClean="0"/>
              <a:t>月</a:t>
            </a:r>
            <a:r>
              <a:rPr lang="en-US" altLang="ja-JP" dirty="0" smtClean="0"/>
              <a:t>9</a:t>
            </a:r>
            <a:r>
              <a:rPr lang="ja-JP" altLang="en-US" dirty="0" smtClean="0"/>
              <a:t>日</a:t>
            </a:r>
            <a:endParaRPr kumimoji="1" lang="ja-JP" altLang="en-US" dirty="0"/>
          </a:p>
        </p:txBody>
      </p:sp>
    </p:spTree>
    <p:extLst>
      <p:ext uri="{BB962C8B-B14F-4D97-AF65-F5344CB8AC3E}">
        <p14:creationId xmlns:p14="http://schemas.microsoft.com/office/powerpoint/2010/main" val="2206096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57200" y="4216400"/>
            <a:ext cx="8223250" cy="1193800"/>
          </a:xfrm>
          <a:prstGeom prst="roundRect">
            <a:avLst>
              <a:gd name="adj" fmla="val 5000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smtClean="0">
                <a:solidFill>
                  <a:srgbClr val="0000FF"/>
                </a:solidFill>
                <a:latin typeface="ＭＳ Ｐゴシック"/>
                <a:ea typeface="ＭＳ Ｐゴシック"/>
                <a:cs typeface="ＭＳ Ｐゴシック"/>
              </a:rPr>
              <a:t>ネットワーク</a:t>
            </a:r>
            <a:endParaRPr kumimoji="1" lang="ja-JP" altLang="en-US" sz="3600" dirty="0">
              <a:solidFill>
                <a:srgbClr val="0000FF"/>
              </a:solidFill>
              <a:latin typeface="ＭＳ Ｐゴシック"/>
              <a:ea typeface="ＭＳ Ｐゴシック"/>
              <a:cs typeface="ＭＳ Ｐゴシック"/>
            </a:endParaRPr>
          </a:p>
        </p:txBody>
      </p:sp>
      <p:sp>
        <p:nvSpPr>
          <p:cNvPr id="8" name="正方形/長方形 7"/>
          <p:cNvSpPr/>
          <p:nvPr/>
        </p:nvSpPr>
        <p:spPr>
          <a:xfrm>
            <a:off x="458788" y="1276350"/>
            <a:ext cx="8223250" cy="3016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コレ一枚でわかるクラウドコンピューティング</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6" name="正方形/長方形 5"/>
          <p:cNvSpPr/>
          <p:nvPr/>
        </p:nvSpPr>
        <p:spPr>
          <a:xfrm>
            <a:off x="672307" y="1200150"/>
            <a:ext cx="7819231" cy="21780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826296" y="1098550"/>
            <a:ext cx="7491410" cy="1098550"/>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3313111" y="5315964"/>
            <a:ext cx="896939" cy="950372"/>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4965699" y="5452516"/>
            <a:ext cx="931863" cy="814308"/>
          </a:xfrm>
          <a:prstGeom prst="rect">
            <a:avLst/>
          </a:prstGeom>
        </p:spPr>
      </p:pic>
      <p:pic>
        <p:nvPicPr>
          <p:cNvPr id="14" name="図 13"/>
          <p:cNvPicPr>
            <a:picLocks noChangeAspect="1"/>
          </p:cNvPicPr>
          <p:nvPr/>
        </p:nvPicPr>
        <p:blipFill>
          <a:blip r:embed="rId5">
            <a:clrChange>
              <a:clrFrom>
                <a:srgbClr val="FFFFFF"/>
              </a:clrFrom>
              <a:clrTo>
                <a:srgbClr val="FFFFFF">
                  <a:alpha val="0"/>
                </a:srgbClr>
              </a:clrTo>
            </a:clrChange>
          </a:blip>
          <a:stretch>
            <a:fillRect/>
          </a:stretch>
        </p:blipFill>
        <p:spPr>
          <a:xfrm>
            <a:off x="6449646" y="5488437"/>
            <a:ext cx="482600" cy="778387"/>
          </a:xfrm>
          <a:prstGeom prst="rect">
            <a:avLst/>
          </a:prstGeom>
        </p:spPr>
      </p:pic>
      <p:pic>
        <p:nvPicPr>
          <p:cNvPr id="15" name="図 14" descr="accessory2_d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34160" y="5520183"/>
            <a:ext cx="199341" cy="746641"/>
          </a:xfrm>
          <a:prstGeom prst="rect">
            <a:avLst/>
          </a:prstGeom>
        </p:spPr>
      </p:pic>
      <p:pic>
        <p:nvPicPr>
          <p:cNvPr id="16" name="図 15" descr="imgr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5087" y="5359400"/>
            <a:ext cx="1322106" cy="907424"/>
          </a:xfrm>
          <a:prstGeom prst="rect">
            <a:avLst/>
          </a:prstGeom>
        </p:spPr>
      </p:pic>
      <p:sp>
        <p:nvSpPr>
          <p:cNvPr id="18" name="角丸四角形 17"/>
          <p:cNvSpPr/>
          <p:nvPr/>
        </p:nvSpPr>
        <p:spPr>
          <a:xfrm>
            <a:off x="1004359" y="364490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インフラストラクチャー</a:t>
            </a:r>
            <a:endParaRPr kumimoji="1" lang="ja-JP" altLang="en-US" dirty="0">
              <a:solidFill>
                <a:srgbClr val="FFFFFF"/>
              </a:solidFill>
              <a:latin typeface="ＭＳ Ｐゴシック"/>
              <a:ea typeface="ＭＳ Ｐゴシック"/>
              <a:cs typeface="ＭＳ Ｐゴシック"/>
            </a:endParaRPr>
          </a:p>
        </p:txBody>
      </p:sp>
      <p:sp>
        <p:nvSpPr>
          <p:cNvPr id="19" name="角丸四角形 18"/>
          <p:cNvSpPr/>
          <p:nvPr/>
        </p:nvSpPr>
        <p:spPr>
          <a:xfrm>
            <a:off x="1004359" y="25590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プラットフォーム</a:t>
            </a:r>
            <a:endParaRPr kumimoji="1" lang="ja-JP" altLang="en-US" dirty="0">
              <a:solidFill>
                <a:srgbClr val="FFFFFF"/>
              </a:solidFill>
              <a:latin typeface="ＭＳ Ｐゴシック"/>
              <a:ea typeface="ＭＳ Ｐゴシック"/>
              <a:cs typeface="ＭＳ Ｐゴシック"/>
            </a:endParaRPr>
          </a:p>
        </p:txBody>
      </p:sp>
      <p:sp>
        <p:nvSpPr>
          <p:cNvPr id="20" name="角丸四角形 19"/>
          <p:cNvSpPr/>
          <p:nvPr/>
        </p:nvSpPr>
        <p:spPr>
          <a:xfrm>
            <a:off x="1004359" y="14414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アプリケーション</a:t>
            </a:r>
            <a:endParaRPr kumimoji="1" lang="ja-JP" altLang="en-US" dirty="0">
              <a:solidFill>
                <a:srgbClr val="FFFFFF"/>
              </a:solidFill>
              <a:latin typeface="ＭＳ Ｐゴシック"/>
              <a:ea typeface="ＭＳ Ｐゴシック"/>
              <a:cs typeface="ＭＳ Ｐゴシック"/>
            </a:endParaRPr>
          </a:p>
        </p:txBody>
      </p:sp>
      <p:sp>
        <p:nvSpPr>
          <p:cNvPr id="21" name="正方形/長方形 20"/>
          <p:cNvSpPr/>
          <p:nvPr/>
        </p:nvSpPr>
        <p:spPr>
          <a:xfrm>
            <a:off x="3917951" y="3543300"/>
            <a:ext cx="13604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計算装置</a:t>
            </a:r>
            <a:endParaRPr kumimoji="1" lang="ja-JP" altLang="en-US" sz="1200" dirty="0">
              <a:solidFill>
                <a:srgbClr val="0000FF"/>
              </a:solidFill>
              <a:latin typeface="ＭＳ Ｐゴシック"/>
              <a:ea typeface="ＭＳ Ｐゴシック"/>
              <a:cs typeface="ＭＳ Ｐゴシック"/>
            </a:endParaRPr>
          </a:p>
        </p:txBody>
      </p:sp>
      <p:sp>
        <p:nvSpPr>
          <p:cNvPr id="22" name="正方形/長方形 21"/>
          <p:cNvSpPr/>
          <p:nvPr/>
        </p:nvSpPr>
        <p:spPr>
          <a:xfrm>
            <a:off x="5329238" y="3543300"/>
            <a:ext cx="133350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記憶装置</a:t>
            </a:r>
            <a:endParaRPr kumimoji="1" lang="ja-JP" altLang="en-US" sz="1200" dirty="0">
              <a:solidFill>
                <a:srgbClr val="0000FF"/>
              </a:solidFill>
              <a:latin typeface="ＭＳ Ｐゴシック"/>
              <a:ea typeface="ＭＳ Ｐゴシック"/>
              <a:cs typeface="ＭＳ Ｐゴシック"/>
            </a:endParaRPr>
          </a:p>
        </p:txBody>
      </p:sp>
      <p:sp>
        <p:nvSpPr>
          <p:cNvPr id="23" name="正方形/長方形 22"/>
          <p:cNvSpPr/>
          <p:nvPr/>
        </p:nvSpPr>
        <p:spPr>
          <a:xfrm>
            <a:off x="6705600" y="3543300"/>
            <a:ext cx="12842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smtClean="0">
                <a:solidFill>
                  <a:srgbClr val="0000FF"/>
                </a:solidFill>
                <a:latin typeface="ＭＳ Ｐゴシック"/>
                <a:ea typeface="ＭＳ Ｐゴシック"/>
                <a:cs typeface="ＭＳ Ｐゴシック"/>
              </a:rPr>
              <a:t>ネットワーク</a:t>
            </a:r>
            <a:endParaRPr kumimoji="1" lang="ja-JP" altLang="en-US" sz="1200" dirty="0">
              <a:solidFill>
                <a:srgbClr val="0000FF"/>
              </a:solidFill>
              <a:latin typeface="ＭＳ Ｐゴシック"/>
              <a:ea typeface="ＭＳ Ｐゴシック"/>
              <a:cs typeface="ＭＳ Ｐゴシック"/>
            </a:endParaRPr>
          </a:p>
        </p:txBody>
      </p:sp>
      <p:sp>
        <p:nvSpPr>
          <p:cNvPr id="24" name="正方形/長方形 23"/>
          <p:cNvSpPr/>
          <p:nvPr/>
        </p:nvSpPr>
        <p:spPr>
          <a:xfrm>
            <a:off x="391795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データ</a:t>
            </a:r>
          </a:p>
          <a:p>
            <a:pPr algn="ctr"/>
            <a:r>
              <a:rPr kumimoji="1" lang="ja-JP" altLang="en-US" sz="1000" dirty="0" smtClean="0">
                <a:solidFill>
                  <a:srgbClr val="3366FF"/>
                </a:solidFill>
                <a:latin typeface="ＭＳ Ｐゴシック"/>
                <a:ea typeface="ＭＳ Ｐゴシック"/>
                <a:cs typeface="ＭＳ Ｐゴシック"/>
              </a:rPr>
              <a:t>ベース</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4742657"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運用管理</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558403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kumimoji="1" lang="ja-JP" altLang="en-US" sz="1000" dirty="0" smtClean="0">
                <a:solidFill>
                  <a:srgbClr val="3366FF"/>
                </a:solidFill>
                <a:latin typeface="ＭＳ Ｐゴシック"/>
                <a:ea typeface="ＭＳ Ｐゴシック"/>
                <a:cs typeface="ＭＳ Ｐゴシック"/>
              </a:rPr>
              <a:t>実行環境</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6407543"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lang="ja-JP" altLang="en-US" sz="1000" dirty="0" smtClean="0">
                <a:solidFill>
                  <a:srgbClr val="3366FF"/>
                </a:solidFill>
                <a:latin typeface="ＭＳ Ｐゴシック"/>
                <a:ea typeface="ＭＳ Ｐゴシック"/>
                <a:cs typeface="ＭＳ Ｐゴシック"/>
              </a:rPr>
              <a:t>開発環境</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7233439"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認証管理</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3916757" y="1397000"/>
            <a:ext cx="589762"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電子</a:t>
            </a:r>
          </a:p>
          <a:p>
            <a:pPr algn="ctr"/>
            <a:r>
              <a:rPr kumimoji="1" lang="ja-JP" altLang="en-US" sz="900" dirty="0" smtClean="0">
                <a:solidFill>
                  <a:srgbClr val="33ACBD"/>
                </a:solidFill>
                <a:latin typeface="ＭＳ Ｐゴシック"/>
                <a:ea typeface="ＭＳ Ｐゴシック"/>
                <a:cs typeface="ＭＳ Ｐゴシック"/>
              </a:rPr>
              <a:t>メール</a:t>
            </a:r>
            <a:endParaRPr kumimoji="1" lang="ja-JP" altLang="en-US" sz="900" dirty="0">
              <a:solidFill>
                <a:srgbClr val="33ACBD"/>
              </a:solidFill>
              <a:latin typeface="ＭＳ Ｐゴシック"/>
              <a:ea typeface="ＭＳ Ｐゴシック"/>
              <a:cs typeface="ＭＳ Ｐゴシック"/>
            </a:endParaRPr>
          </a:p>
        </p:txBody>
      </p:sp>
      <p:sp>
        <p:nvSpPr>
          <p:cNvPr id="30" name="正方形/長方形 29"/>
          <p:cNvSpPr/>
          <p:nvPr/>
        </p:nvSpPr>
        <p:spPr>
          <a:xfrm>
            <a:off x="454660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ソーシャル</a:t>
            </a:r>
          </a:p>
          <a:p>
            <a:pPr algn="ctr"/>
            <a:r>
              <a:rPr lang="ja-JP" altLang="en-US" sz="800" dirty="0" smtClean="0">
                <a:solidFill>
                  <a:srgbClr val="33ACBD"/>
                </a:solidFill>
                <a:latin typeface="ＭＳ Ｐゴシック"/>
                <a:ea typeface="ＭＳ Ｐゴシック"/>
                <a:cs typeface="ＭＳ Ｐゴシック"/>
              </a:rPr>
              <a:t>メディア</a:t>
            </a:r>
            <a:endParaRPr kumimoji="1" lang="ja-JP" altLang="en-US" sz="800" dirty="0">
              <a:solidFill>
                <a:srgbClr val="33ACBD"/>
              </a:solidFill>
              <a:latin typeface="ＭＳ Ｐゴシック"/>
              <a:ea typeface="ＭＳ Ｐゴシック"/>
              <a:cs typeface="ＭＳ Ｐゴシック"/>
            </a:endParaRPr>
          </a:p>
        </p:txBody>
      </p:sp>
      <p:sp>
        <p:nvSpPr>
          <p:cNvPr id="31" name="正方形/長方形 30"/>
          <p:cNvSpPr/>
          <p:nvPr/>
        </p:nvSpPr>
        <p:spPr>
          <a:xfrm>
            <a:off x="523478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新聞</a:t>
            </a:r>
          </a:p>
          <a:p>
            <a:pPr algn="ctr"/>
            <a:r>
              <a:rPr lang="ja-JP" altLang="en-US" sz="900" dirty="0" smtClean="0">
                <a:solidFill>
                  <a:srgbClr val="33ACBD"/>
                </a:solidFill>
                <a:latin typeface="ＭＳ Ｐゴシック"/>
                <a:ea typeface="ＭＳ Ｐゴシック"/>
                <a:cs typeface="ＭＳ Ｐゴシック"/>
              </a:rPr>
              <a:t>ニュース</a:t>
            </a:r>
            <a:endParaRPr kumimoji="1" lang="ja-JP" altLang="en-US" sz="900" dirty="0">
              <a:solidFill>
                <a:srgbClr val="33ACBD"/>
              </a:solidFill>
              <a:latin typeface="ＭＳ Ｐゴシック"/>
              <a:ea typeface="ＭＳ Ｐゴシック"/>
              <a:cs typeface="ＭＳ Ｐゴシック"/>
            </a:endParaRPr>
          </a:p>
        </p:txBody>
      </p:sp>
      <p:sp>
        <p:nvSpPr>
          <p:cNvPr id="32" name="正方形/長方形 31"/>
          <p:cNvSpPr/>
          <p:nvPr/>
        </p:nvSpPr>
        <p:spPr>
          <a:xfrm>
            <a:off x="5924550" y="1397000"/>
            <a:ext cx="711201"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ショッピング</a:t>
            </a:r>
            <a:endParaRPr kumimoji="1" lang="ja-JP" altLang="en-US" sz="800" dirty="0">
              <a:solidFill>
                <a:srgbClr val="33ACBD"/>
              </a:solidFill>
              <a:latin typeface="ＭＳ Ｐゴシック"/>
              <a:ea typeface="ＭＳ Ｐゴシック"/>
              <a:cs typeface="ＭＳ Ｐゴシック"/>
            </a:endParaRPr>
          </a:p>
        </p:txBody>
      </p:sp>
      <p:sp>
        <p:nvSpPr>
          <p:cNvPr id="33" name="正方形/長方形 32"/>
          <p:cNvSpPr/>
          <p:nvPr/>
        </p:nvSpPr>
        <p:spPr>
          <a:xfrm>
            <a:off x="6675439" y="1397000"/>
            <a:ext cx="6349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金融取引</a:t>
            </a:r>
            <a:endParaRPr kumimoji="1" lang="ja-JP" altLang="en-US" sz="900" dirty="0">
              <a:solidFill>
                <a:srgbClr val="33ACBD"/>
              </a:solidFill>
              <a:latin typeface="ＭＳ Ｐゴシック"/>
              <a:ea typeface="ＭＳ Ｐゴシック"/>
              <a:cs typeface="ＭＳ Ｐゴシック"/>
            </a:endParaRPr>
          </a:p>
        </p:txBody>
      </p:sp>
      <p:sp>
        <p:nvSpPr>
          <p:cNvPr id="34" name="正方形/長方形 33"/>
          <p:cNvSpPr/>
          <p:nvPr/>
        </p:nvSpPr>
        <p:spPr>
          <a:xfrm>
            <a:off x="7341389"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900" dirty="0" smtClean="0">
                <a:solidFill>
                  <a:srgbClr val="33ACBD"/>
                </a:solidFill>
                <a:latin typeface="ＭＳ Ｐゴシック"/>
                <a:ea typeface="ＭＳ Ｐゴシック"/>
                <a:cs typeface="ＭＳ Ｐゴシック"/>
              </a:rPr>
              <a:t>財務</a:t>
            </a:r>
          </a:p>
          <a:p>
            <a:pPr algn="ctr"/>
            <a:r>
              <a:rPr kumimoji="1" lang="ja-JP" altLang="en-US" sz="900" dirty="0" smtClean="0">
                <a:solidFill>
                  <a:srgbClr val="33ACBD"/>
                </a:solidFill>
                <a:latin typeface="ＭＳ Ｐゴシック"/>
                <a:ea typeface="ＭＳ Ｐゴシック"/>
                <a:cs typeface="ＭＳ Ｐゴシック"/>
              </a:rPr>
              <a:t>会計</a:t>
            </a:r>
            <a:endParaRPr kumimoji="1" lang="ja-JP" altLang="en-US" sz="900" dirty="0">
              <a:solidFill>
                <a:srgbClr val="33ACBD"/>
              </a:solidFill>
              <a:latin typeface="ＭＳ Ｐゴシック"/>
              <a:ea typeface="ＭＳ Ｐゴシック"/>
              <a:cs typeface="ＭＳ Ｐゴシック"/>
            </a:endParaRPr>
          </a:p>
        </p:txBody>
      </p:sp>
      <p:sp>
        <p:nvSpPr>
          <p:cNvPr id="35" name="正方形/長方形 34"/>
          <p:cNvSpPr/>
          <p:nvPr/>
        </p:nvSpPr>
        <p:spPr>
          <a:xfrm>
            <a:off x="3916756" y="3873500"/>
            <a:ext cx="407313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施設や設備</a:t>
            </a:r>
            <a:endParaRPr kumimoji="1" lang="ja-JP" altLang="en-US" sz="1200" dirty="0">
              <a:solidFill>
                <a:srgbClr val="0000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839254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正方形/長方形 133"/>
          <p:cNvSpPr/>
          <p:nvPr/>
        </p:nvSpPr>
        <p:spPr>
          <a:xfrm>
            <a:off x="722631" y="876150"/>
            <a:ext cx="2089150" cy="545276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二等辺三角形 22"/>
          <p:cNvSpPr/>
          <p:nvPr/>
        </p:nvSpPr>
        <p:spPr>
          <a:xfrm flipV="1">
            <a:off x="1295400" y="1737776"/>
            <a:ext cx="381000" cy="135469"/>
          </a:xfrm>
          <a:prstGeom prst="triangle">
            <a:avLst/>
          </a:prstGeom>
          <a:noFill/>
          <a:ln>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440181" y="1681904"/>
            <a:ext cx="90169" cy="527896"/>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「自家発電モデル」から「発電所モデル」へ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20" name="直角三角形 19"/>
          <p:cNvSpPr/>
          <p:nvPr/>
        </p:nvSpPr>
        <p:spPr>
          <a:xfrm>
            <a:off x="1244600" y="1873249"/>
            <a:ext cx="488950" cy="336551"/>
          </a:xfrm>
          <a:prstGeom prst="rtTriangle">
            <a:avLst/>
          </a:prstGeom>
          <a:solidFill>
            <a:srgbClr val="59595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片側の 2 つの角を切り取った四角形 20"/>
          <p:cNvSpPr/>
          <p:nvPr/>
        </p:nvSpPr>
        <p:spPr>
          <a:xfrm>
            <a:off x="1746250" y="1435100"/>
            <a:ext cx="387350" cy="674359"/>
          </a:xfrm>
          <a:prstGeom prst="snip2Same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244600" y="20324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1746250" y="1692491"/>
            <a:ext cx="273050" cy="186267"/>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1746250" y="1508760"/>
            <a:ext cx="387350" cy="45719"/>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13" name="図形グループ 112"/>
          <p:cNvGrpSpPr/>
          <p:nvPr/>
        </p:nvGrpSpPr>
        <p:grpSpPr>
          <a:xfrm>
            <a:off x="1014147" y="4754752"/>
            <a:ext cx="1552502" cy="596988"/>
            <a:chOff x="946150" y="4404782"/>
            <a:chExt cx="1885950" cy="569809"/>
          </a:xfrm>
        </p:grpSpPr>
        <p:sp>
          <p:nvSpPr>
            <p:cNvPr id="101" name="正方形/長方形 100"/>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フローチャート: 論理積ゲート 105"/>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7" name="テキスト ボックス 136"/>
          <p:cNvSpPr txBox="1"/>
          <p:nvPr/>
        </p:nvSpPr>
        <p:spPr>
          <a:xfrm>
            <a:off x="784693" y="959686"/>
            <a:ext cx="1915909" cy="369332"/>
          </a:xfrm>
          <a:prstGeom prst="rect">
            <a:avLst/>
          </a:prstGeom>
          <a:noFill/>
        </p:spPr>
        <p:txBody>
          <a:bodyPr wrap="none" rtlCol="0">
            <a:spAutoFit/>
          </a:bodyPr>
          <a:lstStyle/>
          <a:p>
            <a:pPr algn="ctr"/>
            <a:r>
              <a:rPr kumimoji="1" lang="ja-JP" altLang="en-US" dirty="0" smtClean="0"/>
              <a:t>工場内・発電設備</a:t>
            </a:r>
            <a:endParaRPr kumimoji="1" lang="ja-JP" altLang="en-US" dirty="0"/>
          </a:p>
        </p:txBody>
      </p:sp>
      <p:sp>
        <p:nvSpPr>
          <p:cNvPr id="197" name="テキスト ボックス 196"/>
          <p:cNvSpPr txBox="1"/>
          <p:nvPr/>
        </p:nvSpPr>
        <p:spPr>
          <a:xfrm>
            <a:off x="716281" y="5821107"/>
            <a:ext cx="2094605" cy="400110"/>
          </a:xfrm>
          <a:prstGeom prst="rect">
            <a:avLst/>
          </a:prstGeom>
          <a:noFill/>
        </p:spPr>
        <p:txBody>
          <a:bodyPr wrap="square" rtlCol="0">
            <a:spAutoFit/>
          </a:bodyPr>
          <a:lstStyle/>
          <a:p>
            <a:pPr marL="171450" indent="-171450">
              <a:buFont typeface="Wingdings" charset="2"/>
              <a:buChar char="v"/>
            </a:pPr>
            <a:r>
              <a:rPr lang="ja-JP" altLang="en-US" sz="1000" dirty="0" smtClean="0">
                <a:effectLst/>
              </a:rPr>
              <a:t>設備</a:t>
            </a:r>
            <a:r>
              <a:rPr lang="ja-JP" altLang="en-US" sz="1000" dirty="0">
                <a:effectLst/>
              </a:rPr>
              <a:t>の</a:t>
            </a:r>
            <a:r>
              <a:rPr lang="ja-JP" altLang="en-US" sz="1000" dirty="0" smtClean="0">
                <a:effectLst/>
              </a:rPr>
              <a:t>運用・管理・保守は自前</a:t>
            </a:r>
          </a:p>
          <a:p>
            <a:pPr marL="171450" indent="-171450">
              <a:buFont typeface="Wingdings" charset="2"/>
              <a:buChar char="v"/>
            </a:pPr>
            <a:r>
              <a:rPr kumimoji="1" lang="ja-JP" altLang="en-US" sz="1000" dirty="0" smtClean="0">
                <a:effectLst/>
              </a:rPr>
              <a:t>需要変動に柔軟性なし</a:t>
            </a:r>
            <a:endParaRPr kumimoji="1" lang="ja-JP" altLang="en-US" sz="1000" dirty="0">
              <a:effectLst/>
            </a:endParaRPr>
          </a:p>
        </p:txBody>
      </p:sp>
      <p:sp>
        <p:nvSpPr>
          <p:cNvPr id="198" name="正方形/長方形 197"/>
          <p:cNvSpPr/>
          <p:nvPr/>
        </p:nvSpPr>
        <p:spPr>
          <a:xfrm>
            <a:off x="698626" y="2332760"/>
            <a:ext cx="2118610" cy="461665"/>
          </a:xfrm>
          <a:prstGeom prst="rect">
            <a:avLst/>
          </a:prstGeom>
        </p:spPr>
        <p:txBody>
          <a:bodyPr wrap="square">
            <a:spAutoFit/>
          </a:bodyPr>
          <a:lstStyle/>
          <a:p>
            <a:pPr lvl="0" algn="ctr"/>
            <a:r>
              <a:rPr lang="ja-JP" altLang="en-US" sz="1200" dirty="0">
                <a:solidFill>
                  <a:prstClr val="black"/>
                </a:solidFill>
              </a:rPr>
              <a:t>電力供給が</a:t>
            </a:r>
            <a:r>
              <a:rPr lang="ja-JP" altLang="en-US" sz="1200" dirty="0" smtClean="0">
                <a:solidFill>
                  <a:prstClr val="black"/>
                </a:solidFill>
              </a:rPr>
              <a:t>不安定</a:t>
            </a:r>
          </a:p>
          <a:p>
            <a:pPr lvl="0" algn="ctr"/>
            <a:r>
              <a:rPr lang="ja-JP" altLang="en-US" sz="1200" dirty="0" smtClean="0">
                <a:solidFill>
                  <a:prstClr val="black"/>
                </a:solidFill>
              </a:rPr>
              <a:t>自前</a:t>
            </a:r>
            <a:r>
              <a:rPr lang="ja-JP" altLang="en-US" sz="1200" dirty="0">
                <a:solidFill>
                  <a:prstClr val="black"/>
                </a:solidFill>
              </a:rPr>
              <a:t>で発電設備を所有</a:t>
            </a:r>
            <a:endParaRPr lang="en-US" altLang="ja-JP" sz="1200" dirty="0">
              <a:solidFill>
                <a:prstClr val="black"/>
              </a:solidFill>
            </a:endParaRPr>
          </a:p>
        </p:txBody>
      </p:sp>
      <p:sp>
        <p:nvSpPr>
          <p:cNvPr id="203" name="テキスト ボックス 202"/>
          <p:cNvSpPr txBox="1"/>
          <p:nvPr/>
        </p:nvSpPr>
        <p:spPr>
          <a:xfrm>
            <a:off x="1019128" y="5338051"/>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06" name="下矢印 205"/>
          <p:cNvSpPr/>
          <p:nvPr/>
        </p:nvSpPr>
        <p:spPr>
          <a:xfrm>
            <a:off x="1468748" y="2868503"/>
            <a:ext cx="508789" cy="1552742"/>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電　力</a:t>
            </a:r>
            <a:endParaRPr kumimoji="1" lang="ja-JP" altLang="en-US" sz="1200" dirty="0">
              <a:solidFill>
                <a:srgbClr val="FFFFFF"/>
              </a:solidFill>
              <a:latin typeface="ＭＳ Ｐゴシック"/>
              <a:ea typeface="ＭＳ Ｐゴシック"/>
              <a:cs typeface="ＭＳ Ｐゴシック"/>
            </a:endParaRPr>
          </a:p>
        </p:txBody>
      </p:sp>
      <p:grpSp>
        <p:nvGrpSpPr>
          <p:cNvPr id="13" name="図形グループ 12"/>
          <p:cNvGrpSpPr/>
          <p:nvPr/>
        </p:nvGrpSpPr>
        <p:grpSpPr>
          <a:xfrm>
            <a:off x="2920484" y="871069"/>
            <a:ext cx="2851665" cy="5462467"/>
            <a:chOff x="2920484" y="871069"/>
            <a:chExt cx="2851665" cy="5462467"/>
          </a:xfrm>
        </p:grpSpPr>
        <p:sp>
          <p:nvSpPr>
            <p:cNvPr id="212" name="下矢印 211"/>
            <p:cNvSpPr/>
            <p:nvPr/>
          </p:nvSpPr>
          <p:spPr>
            <a:xfrm rot="16200000" flipH="1">
              <a:off x="5080645" y="3277089"/>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下矢印 212"/>
            <p:cNvSpPr/>
            <p:nvPr/>
          </p:nvSpPr>
          <p:spPr>
            <a:xfrm rot="5400000">
              <a:off x="3665921" y="327708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下矢印 209"/>
            <p:cNvSpPr/>
            <p:nvPr/>
          </p:nvSpPr>
          <p:spPr>
            <a:xfrm rot="2759071">
              <a:off x="3838035" y="377485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下矢印 210"/>
            <p:cNvSpPr/>
            <p:nvPr/>
          </p:nvSpPr>
          <p:spPr>
            <a:xfrm rot="18840929" flipH="1">
              <a:off x="4848116" y="3779477"/>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下矢印 208"/>
            <p:cNvSpPr/>
            <p:nvPr/>
          </p:nvSpPr>
          <p:spPr>
            <a:xfrm>
              <a:off x="4360276" y="2868503"/>
              <a:ext cx="427624" cy="1552742"/>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正方形/長方形 191"/>
            <p:cNvSpPr/>
            <p:nvPr/>
          </p:nvSpPr>
          <p:spPr>
            <a:xfrm>
              <a:off x="3531791" y="4499505"/>
              <a:ext cx="2088038" cy="183403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531712" y="871069"/>
              <a:ext cx="2088038" cy="194922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台形 5"/>
            <p:cNvSpPr/>
            <p:nvPr/>
          </p:nvSpPr>
          <p:spPr>
            <a:xfrm>
              <a:off x="4080933" y="1703917"/>
              <a:ext cx="482600" cy="550333"/>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4419600" y="1873249"/>
              <a:ext cx="736600" cy="389468"/>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51300" y="2067983"/>
              <a:ext cx="736600" cy="23199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936068"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838701"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834467"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4931835"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4834461"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31829"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4834455"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931823"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台形 21"/>
            <p:cNvSpPr/>
            <p:nvPr/>
          </p:nvSpPr>
          <p:spPr>
            <a:xfrm flipV="1">
              <a:off x="4156869" y="1635762"/>
              <a:ext cx="326231" cy="185831"/>
            </a:xfrm>
            <a:prstGeom prst="trapezoid">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二等辺三角形 126"/>
            <p:cNvSpPr/>
            <p:nvPr/>
          </p:nvSpPr>
          <p:spPr>
            <a:xfrm flipV="1">
              <a:off x="4575810" y="322682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720591" y="317095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二等辺三角形 128"/>
            <p:cNvSpPr/>
            <p:nvPr/>
          </p:nvSpPr>
          <p:spPr>
            <a:xfrm flipV="1">
              <a:off x="4393992" y="336017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4538773" y="330430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二等辺三角形 130"/>
            <p:cNvSpPr/>
            <p:nvPr/>
          </p:nvSpPr>
          <p:spPr>
            <a:xfrm flipV="1">
              <a:off x="4193541" y="3490775"/>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4338322" y="3434903"/>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テキスト ボックス 132"/>
            <p:cNvSpPr txBox="1"/>
            <p:nvPr/>
          </p:nvSpPr>
          <p:spPr>
            <a:xfrm>
              <a:off x="3617857" y="959686"/>
              <a:ext cx="1915909" cy="369332"/>
            </a:xfrm>
            <a:prstGeom prst="rect">
              <a:avLst/>
            </a:prstGeom>
            <a:noFill/>
          </p:spPr>
          <p:txBody>
            <a:bodyPr wrap="none" rtlCol="0">
              <a:spAutoFit/>
            </a:bodyPr>
            <a:lstStyle/>
            <a:p>
              <a:pPr algn="ctr"/>
              <a:r>
                <a:rPr kumimoji="1" lang="ja-JP" altLang="en-US" dirty="0" smtClean="0"/>
                <a:t>電力会社・発電所</a:t>
              </a:r>
              <a:endParaRPr kumimoji="1" lang="ja-JP" altLang="en-US" dirty="0"/>
            </a:p>
          </p:txBody>
        </p:sp>
        <p:grpSp>
          <p:nvGrpSpPr>
            <p:cNvPr id="179" name="図形グループ 178"/>
            <p:cNvGrpSpPr/>
            <p:nvPr/>
          </p:nvGrpSpPr>
          <p:grpSpPr>
            <a:xfrm>
              <a:off x="3794162" y="4747061"/>
              <a:ext cx="1552502" cy="596988"/>
              <a:chOff x="946150" y="4404782"/>
              <a:chExt cx="1885950" cy="569809"/>
            </a:xfrm>
          </p:grpSpPr>
          <p:sp>
            <p:nvSpPr>
              <p:cNvPr id="180" name="正方形/長方形 179"/>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フローチャート: 論理積ゲート 180"/>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正方形/長方形 185"/>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正方形/長方形 186"/>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正方形/長方形 190"/>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5" name="正方形/長方形 194"/>
            <p:cNvSpPr/>
            <p:nvPr/>
          </p:nvSpPr>
          <p:spPr>
            <a:xfrm>
              <a:off x="3652704" y="2332760"/>
              <a:ext cx="1899138" cy="461665"/>
            </a:xfrm>
            <a:prstGeom prst="rect">
              <a:avLst/>
            </a:prstGeom>
          </p:spPr>
          <p:txBody>
            <a:bodyPr wrap="square">
              <a:spAutoFit/>
            </a:bodyPr>
            <a:lstStyle/>
            <a:p>
              <a:pPr algn="ctr"/>
              <a:r>
                <a:rPr lang="ja-JP" altLang="en-US" sz="1200" dirty="0"/>
                <a:t>大規模な発電</a:t>
              </a:r>
              <a:r>
                <a:rPr lang="ja-JP" altLang="en-US" sz="1200" dirty="0" smtClean="0"/>
                <a:t>設備</a:t>
              </a:r>
            </a:p>
            <a:p>
              <a:pPr algn="ctr"/>
              <a:r>
                <a:rPr lang="ja-JP" altLang="en-US" sz="1200" dirty="0" smtClean="0"/>
                <a:t>低料金</a:t>
              </a:r>
              <a:r>
                <a:rPr lang="ja-JP" altLang="en-US" sz="1200" dirty="0"/>
                <a:t>で安定供給を実現</a:t>
              </a:r>
            </a:p>
          </p:txBody>
        </p:sp>
        <p:sp>
          <p:nvSpPr>
            <p:cNvPr id="199" name="テキスト ボックス 198"/>
            <p:cNvSpPr txBox="1"/>
            <p:nvPr/>
          </p:nvSpPr>
          <p:spPr>
            <a:xfrm>
              <a:off x="3524250"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4" name="テキスト ボックス 203"/>
            <p:cNvSpPr txBox="1"/>
            <p:nvPr/>
          </p:nvSpPr>
          <p:spPr>
            <a:xfrm>
              <a:off x="3848518" y="5340845"/>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24" name="テキスト ボックス 223"/>
            <p:cNvSpPr txBox="1"/>
            <p:nvPr/>
          </p:nvSpPr>
          <p:spPr>
            <a:xfrm>
              <a:off x="4178367" y="3922296"/>
              <a:ext cx="800219" cy="338554"/>
            </a:xfrm>
            <a:prstGeom prst="rect">
              <a:avLst/>
            </a:prstGeom>
            <a:noFill/>
          </p:spPr>
          <p:txBody>
            <a:bodyPr wrap="none" rtlCol="0">
              <a:spAutoFit/>
            </a:bodyPr>
            <a:lstStyle/>
            <a:p>
              <a:r>
                <a:rPr kumimoji="1" lang="ja-JP" altLang="en-US" sz="1600" dirty="0" smtClean="0"/>
                <a:t>送電網</a:t>
              </a:r>
              <a:endParaRPr kumimoji="1" lang="ja-JP" altLang="en-US" sz="1600" dirty="0"/>
            </a:p>
          </p:txBody>
        </p:sp>
        <p:sp>
          <p:nvSpPr>
            <p:cNvPr id="226" name="二等辺三角形 225"/>
            <p:cNvSpPr/>
            <p:nvPr/>
          </p:nvSpPr>
          <p:spPr>
            <a:xfrm rot="5400000">
              <a:off x="2203602" y="3416181"/>
              <a:ext cx="1853892" cy="42012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 name="図形グループ 13"/>
          <p:cNvGrpSpPr/>
          <p:nvPr/>
        </p:nvGrpSpPr>
        <p:grpSpPr>
          <a:xfrm>
            <a:off x="5619829" y="876150"/>
            <a:ext cx="2974162" cy="5452768"/>
            <a:chOff x="5619829" y="876150"/>
            <a:chExt cx="2974162" cy="5452768"/>
          </a:xfrm>
        </p:grpSpPr>
        <p:sp>
          <p:nvSpPr>
            <p:cNvPr id="194" name="正方形/長方形 193"/>
            <p:cNvSpPr/>
            <p:nvPr/>
          </p:nvSpPr>
          <p:spPr>
            <a:xfrm>
              <a:off x="6346092" y="4494886"/>
              <a:ext cx="2089150" cy="18340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6346092" y="876150"/>
              <a:ext cx="2089150" cy="19441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6500446" y="1403350"/>
              <a:ext cx="317500" cy="15748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6500446" y="1596812"/>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a:stCxn id="42" idx="6"/>
                <a:endCxn id="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6500446" y="1778405"/>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a:stCxn id="46" idx="6"/>
                <a:endCxn id="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500446" y="2137408"/>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a:stCxn id="50" idx="6"/>
                <a:endCxn id="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500446" y="195409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a:stCxn id="54" idx="6"/>
                <a:endCxn id="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870700" y="1405891"/>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a:stCxn id="58" idx="6"/>
                <a:endCxn id="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870700" y="1599353"/>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a:stCxn id="62" idx="6"/>
                <a:endCxn id="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870700" y="1780946"/>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stCxn id="66" idx="6"/>
                <a:endCxn id="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870700" y="2139949"/>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70700" y="195663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7245350" y="1408432"/>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7245350" y="1601894"/>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7245350" y="1783487"/>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7245350" y="2142490"/>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7245350" y="195917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a:stCxn id="94" idx="6"/>
                <a:endCxn id="9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2"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3903" y="4646656"/>
              <a:ext cx="587543" cy="587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003" y="4646656"/>
              <a:ext cx="587543" cy="587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492" y="4646656"/>
              <a:ext cx="587543" cy="587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8" name="テキスト ボックス 137"/>
            <p:cNvSpPr txBox="1"/>
            <p:nvPr/>
          </p:nvSpPr>
          <p:spPr>
            <a:xfrm>
              <a:off x="6577699" y="959686"/>
              <a:ext cx="1613843" cy="369332"/>
            </a:xfrm>
            <a:prstGeom prst="rect">
              <a:avLst/>
            </a:prstGeom>
            <a:noFill/>
          </p:spPr>
          <p:txBody>
            <a:bodyPr wrap="none" rtlCol="0">
              <a:spAutoFit/>
            </a:bodyPr>
            <a:lstStyle/>
            <a:p>
              <a:pPr algn="ctr"/>
              <a:r>
                <a:rPr lang="ja-JP" altLang="en-US" dirty="0" smtClean="0"/>
                <a:t>データセンター</a:t>
              </a:r>
              <a:endParaRPr kumimoji="1" lang="ja-JP" altLang="en-US" dirty="0"/>
            </a:p>
          </p:txBody>
        </p:sp>
        <p:grpSp>
          <p:nvGrpSpPr>
            <p:cNvPr id="139" name="図形グループ 138"/>
            <p:cNvGrpSpPr/>
            <p:nvPr/>
          </p:nvGrpSpPr>
          <p:grpSpPr>
            <a:xfrm>
              <a:off x="7598996" y="1405891"/>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7598996" y="1599353"/>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7598996" y="1780946"/>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7598996" y="2139949"/>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7598996" y="1956634"/>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7973646" y="1408432"/>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7973646" y="1601894"/>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7973646" y="1783487"/>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7973646" y="2142490"/>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7973646" y="1959175"/>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0" name="正方形/長方形 199"/>
            <p:cNvSpPr/>
            <p:nvPr/>
          </p:nvSpPr>
          <p:spPr>
            <a:xfrm>
              <a:off x="6346092" y="2332760"/>
              <a:ext cx="2089150" cy="461665"/>
            </a:xfrm>
            <a:prstGeom prst="rect">
              <a:avLst/>
            </a:prstGeom>
          </p:spPr>
          <p:txBody>
            <a:bodyPr wrap="square">
              <a:spAutoFit/>
            </a:bodyPr>
            <a:lstStyle/>
            <a:p>
              <a:pPr algn="ctr"/>
              <a:r>
                <a:rPr lang="ja-JP" altLang="en-US" sz="1200" dirty="0"/>
                <a:t>大規模</a:t>
              </a:r>
              <a:r>
                <a:rPr lang="ja-JP" altLang="en-US" sz="1200" dirty="0" smtClean="0"/>
                <a:t>なシステム資源</a:t>
              </a:r>
            </a:p>
            <a:p>
              <a:pPr algn="ctr"/>
              <a:r>
                <a:rPr lang="ja-JP" altLang="en-US" sz="1200" dirty="0" smtClean="0"/>
                <a:t>低料金</a:t>
              </a:r>
              <a:r>
                <a:rPr lang="ja-JP" altLang="en-US" sz="1200" dirty="0"/>
                <a:t>で安定供給を実現</a:t>
              </a:r>
            </a:p>
          </p:txBody>
        </p:sp>
        <p:sp>
          <p:nvSpPr>
            <p:cNvPr id="201" name="テキスト ボックス 200"/>
            <p:cNvSpPr txBox="1"/>
            <p:nvPr/>
          </p:nvSpPr>
          <p:spPr>
            <a:xfrm>
              <a:off x="6346092"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5" name="テキスト ボックス 204"/>
            <p:cNvSpPr txBox="1"/>
            <p:nvPr/>
          </p:nvSpPr>
          <p:spPr>
            <a:xfrm>
              <a:off x="6346093" y="5340845"/>
              <a:ext cx="2102606" cy="369332"/>
            </a:xfrm>
            <a:prstGeom prst="rect">
              <a:avLst/>
            </a:prstGeom>
            <a:noFill/>
          </p:spPr>
          <p:txBody>
            <a:bodyPr wrap="square" rtlCol="0">
              <a:spAutoFit/>
            </a:bodyPr>
            <a:lstStyle/>
            <a:p>
              <a:pPr algn="ctr"/>
              <a:r>
                <a:rPr kumimoji="1" lang="ja-JP" altLang="en-US" dirty="0" smtClean="0"/>
                <a:t>システム・ユーザー</a:t>
              </a:r>
              <a:endParaRPr kumimoji="1" lang="ja-JP" altLang="en-US" dirty="0"/>
            </a:p>
          </p:txBody>
        </p:sp>
        <p:sp>
          <p:nvSpPr>
            <p:cNvPr id="214" name="角丸四角形 213"/>
            <p:cNvSpPr/>
            <p:nvPr/>
          </p:nvSpPr>
          <p:spPr>
            <a:xfrm>
              <a:off x="6346093" y="3059843"/>
              <a:ext cx="2156557" cy="1232757"/>
            </a:xfrm>
            <a:prstGeom prst="round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rgbClr val="FFFFFF"/>
                </a:solidFill>
                <a:latin typeface="ＭＳ Ｐゴシック"/>
                <a:ea typeface="ＭＳ Ｐゴシック"/>
                <a:cs typeface="ＭＳ Ｐゴシック"/>
              </a:endParaRPr>
            </a:p>
          </p:txBody>
        </p:sp>
        <p:sp>
          <p:nvSpPr>
            <p:cNvPr id="216" name="上下矢印 215"/>
            <p:cNvSpPr/>
            <p:nvPr/>
          </p:nvSpPr>
          <p:spPr>
            <a:xfrm>
              <a:off x="7172980" y="2868503"/>
              <a:ext cx="468512" cy="155274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17" name="上下矢印 216"/>
            <p:cNvSpPr/>
            <p:nvPr/>
          </p:nvSpPr>
          <p:spPr>
            <a:xfrm rot="5400000">
              <a:off x="6676562" y="3286603"/>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上下矢印 217"/>
            <p:cNvSpPr/>
            <p:nvPr/>
          </p:nvSpPr>
          <p:spPr>
            <a:xfrm rot="5400000">
              <a:off x="7873086" y="3286604"/>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上下矢印 219"/>
            <p:cNvSpPr/>
            <p:nvPr/>
          </p:nvSpPr>
          <p:spPr>
            <a:xfrm rot="2954820">
              <a:off x="7701486" y="3026248"/>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上下矢印 220"/>
            <p:cNvSpPr/>
            <p:nvPr/>
          </p:nvSpPr>
          <p:spPr>
            <a:xfrm rot="18645180" flipH="1">
              <a:off x="6837887" y="3023464"/>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上下矢印 221"/>
            <p:cNvSpPr/>
            <p:nvPr/>
          </p:nvSpPr>
          <p:spPr>
            <a:xfrm rot="18645180" flipV="1">
              <a:off x="7701486" y="3776149"/>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上下矢印 222"/>
            <p:cNvSpPr/>
            <p:nvPr/>
          </p:nvSpPr>
          <p:spPr>
            <a:xfrm rot="2954820" flipH="1" flipV="1">
              <a:off x="6837887" y="3773365"/>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テキスト ボックス 224"/>
            <p:cNvSpPr txBox="1"/>
            <p:nvPr/>
          </p:nvSpPr>
          <p:spPr>
            <a:xfrm>
              <a:off x="6739025" y="3922296"/>
              <a:ext cx="1359667" cy="338554"/>
            </a:xfrm>
            <a:prstGeom prst="rect">
              <a:avLst/>
            </a:prstGeom>
            <a:noFill/>
          </p:spPr>
          <p:txBody>
            <a:bodyPr wrap="none" rtlCol="0">
              <a:spAutoFit/>
            </a:bodyPr>
            <a:lstStyle/>
            <a:p>
              <a:pPr algn="ctr"/>
              <a:r>
                <a:rPr kumimoji="1" lang="ja-JP" altLang="en-US" sz="1600" dirty="0" smtClean="0">
                  <a:solidFill>
                    <a:schemeClr val="bg1"/>
                  </a:solidFill>
                </a:rPr>
                <a:t>インターネット</a:t>
              </a:r>
              <a:endParaRPr kumimoji="1" lang="ja-JP" altLang="en-US" sz="1600" dirty="0">
                <a:solidFill>
                  <a:schemeClr val="bg1"/>
                </a:solidFill>
              </a:endParaRPr>
            </a:p>
          </p:txBody>
        </p:sp>
        <p:sp>
          <p:nvSpPr>
            <p:cNvPr id="228" name="等号 227"/>
            <p:cNvSpPr/>
            <p:nvPr/>
          </p:nvSpPr>
          <p:spPr>
            <a:xfrm>
              <a:off x="5619829" y="3237838"/>
              <a:ext cx="726264" cy="724961"/>
            </a:xfrm>
            <a:prstGeom prst="mathEqual">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94725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の価値</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0802723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a:xfrm>
            <a:off x="250825" y="228600"/>
            <a:ext cx="8893175" cy="533400"/>
          </a:xfrm>
        </p:spPr>
        <p:txBody>
          <a:bodyPr/>
          <a:lstStyle/>
          <a:p>
            <a:pPr eaLnBrk="1" hangingPunct="1"/>
            <a:r>
              <a:rPr lang="ja-JP" altLang="en-US" sz="2800" dirty="0" smtClean="0">
                <a:solidFill>
                  <a:srgbClr val="7F7F7F"/>
                </a:solidFill>
                <a:ea typeface="ＭＳ Ｐゴシック" charset="-128"/>
              </a:rPr>
              <a:t>歴史的背景から考えるクラウドへの期待</a:t>
            </a:r>
            <a:endParaRPr lang="en-US" altLang="ja-JP" sz="2800" dirty="0" smtClean="0">
              <a:solidFill>
                <a:srgbClr val="7F7F7F"/>
              </a:solidFill>
              <a:ea typeface="ＭＳ Ｐゴシック" charset="-128"/>
            </a:endParaRPr>
          </a:p>
        </p:txBody>
      </p:sp>
      <p:sp>
        <p:nvSpPr>
          <p:cNvPr id="760841" name="AutoShape 9"/>
          <p:cNvSpPr>
            <a:spLocks noChangeArrowheads="1"/>
          </p:cNvSpPr>
          <p:nvPr/>
        </p:nvSpPr>
        <p:spPr bwMode="auto">
          <a:xfrm>
            <a:off x="279791" y="301636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2" name="AutoShape 10"/>
          <p:cNvSpPr>
            <a:spLocks noChangeArrowheads="1"/>
          </p:cNvSpPr>
          <p:nvPr/>
        </p:nvSpPr>
        <p:spPr bwMode="auto">
          <a:xfrm>
            <a:off x="279791" y="4065644"/>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3" name="AutoShape 11"/>
          <p:cNvSpPr>
            <a:spLocks noChangeArrowheads="1"/>
          </p:cNvSpPr>
          <p:nvPr/>
        </p:nvSpPr>
        <p:spPr bwMode="auto">
          <a:xfrm>
            <a:off x="279845" y="520273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4" name="AutoShape 12"/>
          <p:cNvSpPr>
            <a:spLocks noChangeArrowheads="1"/>
          </p:cNvSpPr>
          <p:nvPr/>
        </p:nvSpPr>
        <p:spPr bwMode="auto">
          <a:xfrm>
            <a:off x="279791" y="1849715"/>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grpSp>
        <p:nvGrpSpPr>
          <p:cNvPr id="8" name="図形グループ 7"/>
          <p:cNvGrpSpPr/>
          <p:nvPr/>
        </p:nvGrpSpPr>
        <p:grpSpPr>
          <a:xfrm>
            <a:off x="5057728" y="1849715"/>
            <a:ext cx="1906971" cy="3962619"/>
            <a:chOff x="5057728" y="1849715"/>
            <a:chExt cx="1906971" cy="3962619"/>
          </a:xfrm>
        </p:grpSpPr>
        <p:sp>
          <p:nvSpPr>
            <p:cNvPr id="87" name="右矢印 86"/>
            <p:cNvSpPr/>
            <p:nvPr/>
          </p:nvSpPr>
          <p:spPr bwMode="auto">
            <a:xfrm>
              <a:off x="5119970" y="3885656"/>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cxnSp>
          <p:nvCxnSpPr>
            <p:cNvPr id="23595" name="AutoShape 41"/>
            <p:cNvCxnSpPr>
              <a:cxnSpLocks noChangeShapeType="1"/>
              <a:stCxn id="23602" idx="3"/>
              <a:endCxn id="23597" idx="1"/>
            </p:cNvCxnSpPr>
            <p:nvPr/>
          </p:nvCxnSpPr>
          <p:spPr bwMode="auto">
            <a:xfrm>
              <a:off x="5057728" y="5598842"/>
              <a:ext cx="535371" cy="1"/>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3596" name="AutoShape 42"/>
            <p:cNvSpPr>
              <a:spLocks noChangeArrowheads="1"/>
            </p:cNvSpPr>
            <p:nvPr/>
          </p:nvSpPr>
          <p:spPr bwMode="auto">
            <a:xfrm>
              <a:off x="5577170" y="2761706"/>
              <a:ext cx="1371600" cy="412750"/>
            </a:xfrm>
            <a:prstGeom prst="roundRect">
              <a:avLst>
                <a:gd name="adj" fmla="val 0"/>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80000"/>
                </a:lnSpc>
              </a:pPr>
              <a:r>
                <a:rPr lang="en-US" altLang="ja-JP" sz="1400" dirty="0">
                  <a:solidFill>
                    <a:srgbClr val="FFFFFF"/>
                  </a:solidFill>
                  <a:ea typeface="HGP創英角ｺﾞｼｯｸUB" pitchFamily="50" charset="-128"/>
                </a:rPr>
                <a:t>UNIX</a:t>
              </a:r>
              <a:r>
                <a:rPr lang="ja-JP" altLang="en-US" sz="1400" dirty="0" smtClean="0">
                  <a:solidFill>
                    <a:srgbClr val="FFFFFF"/>
                  </a:solidFill>
                  <a:ea typeface="HGP創英角ｺﾞｼｯｸUB" pitchFamily="50" charset="-128"/>
                </a:rPr>
                <a:t>サーバー</a:t>
              </a:r>
              <a:endParaRPr lang="ja-JP" altLang="en-US" sz="1400" dirty="0">
                <a:solidFill>
                  <a:srgbClr val="FFFFFF"/>
                </a:solidFill>
                <a:ea typeface="HGP創英角ｺﾞｼｯｸUB" pitchFamily="50" charset="-128"/>
              </a:endParaRPr>
            </a:p>
          </p:txBody>
        </p:sp>
        <p:sp>
          <p:nvSpPr>
            <p:cNvPr id="23597" name="AutoShape 43"/>
            <p:cNvSpPr>
              <a:spLocks noChangeArrowheads="1"/>
            </p:cNvSpPr>
            <p:nvPr/>
          </p:nvSpPr>
          <p:spPr bwMode="auto">
            <a:xfrm>
              <a:off x="5593099" y="5385351"/>
              <a:ext cx="1371600" cy="426983"/>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598" name="AutoShape 44"/>
            <p:cNvSpPr>
              <a:spLocks noChangeArrowheads="1"/>
            </p:cNvSpPr>
            <p:nvPr/>
          </p:nvSpPr>
          <p:spPr bwMode="auto">
            <a:xfrm>
              <a:off x="5589870" y="3289413"/>
              <a:ext cx="1371600" cy="412750"/>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ＰＣサーバー</a:t>
              </a:r>
              <a:endParaRPr lang="ja-JP" altLang="en-US" sz="1400" dirty="0">
                <a:solidFill>
                  <a:srgbClr val="FFFFFF"/>
                </a:solidFill>
                <a:ea typeface="HGP創英角ｺﾞｼｯｸUB" pitchFamily="50" charset="-128"/>
              </a:endParaRPr>
            </a:p>
          </p:txBody>
        </p:sp>
        <p:cxnSp>
          <p:nvCxnSpPr>
            <p:cNvPr id="75" name="AutoShape 57"/>
            <p:cNvCxnSpPr>
              <a:cxnSpLocks noChangeShapeType="1"/>
              <a:stCxn id="23607" idx="3"/>
              <a:endCxn id="23597" idx="1"/>
            </p:cNvCxnSpPr>
            <p:nvPr/>
          </p:nvCxnSpPr>
          <p:spPr bwMode="auto">
            <a:xfrm>
              <a:off x="5057728" y="4822938"/>
              <a:ext cx="535371" cy="775905"/>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AutoShape 31"/>
            <p:cNvCxnSpPr>
              <a:cxnSpLocks noChangeShapeType="1"/>
              <a:stCxn id="23601" idx="3"/>
              <a:endCxn id="23596" idx="1"/>
            </p:cNvCxnSpPr>
            <p:nvPr/>
          </p:nvCxnSpPr>
          <p:spPr bwMode="auto">
            <a:xfrm flipV="1">
              <a:off x="5057728" y="2968081"/>
              <a:ext cx="519442" cy="3832"/>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2" name="AutoShape 31"/>
            <p:cNvCxnSpPr>
              <a:cxnSpLocks noChangeShapeType="1"/>
              <a:stCxn id="23605" idx="3"/>
              <a:endCxn id="23598" idx="1"/>
            </p:cNvCxnSpPr>
            <p:nvPr/>
          </p:nvCxnSpPr>
          <p:spPr bwMode="auto">
            <a:xfrm>
              <a:off x="5057728" y="3495788"/>
              <a:ext cx="532142" cy="0"/>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4" name="AutoShape 28"/>
            <p:cNvSpPr>
              <a:spLocks noChangeArrowheads="1"/>
            </p:cNvSpPr>
            <p:nvPr/>
          </p:nvSpPr>
          <p:spPr bwMode="auto">
            <a:xfrm>
              <a:off x="5593099" y="3934156"/>
              <a:ext cx="1371600"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000" dirty="0" smtClean="0">
                  <a:solidFill>
                    <a:schemeClr val="bg1"/>
                  </a:solidFill>
                  <a:latin typeface="HGP創英角ｺﾞｼｯｸUB" pitchFamily="50" charset="-128"/>
                  <a:ea typeface="HGP創英角ｺﾞｼｯｸUB" pitchFamily="50" charset="-128"/>
                </a:rPr>
                <a:t>Intel </a:t>
              </a:r>
            </a:p>
            <a:p>
              <a:pPr algn="ctr"/>
              <a:r>
                <a:rPr lang="ja-JP" altLang="en-US" sz="1000" dirty="0" smtClean="0">
                  <a:solidFill>
                    <a:schemeClr val="bg1"/>
                  </a:solidFill>
                  <a:latin typeface="HGP創英角ｺﾞｼｯｸUB" pitchFamily="50" charset="-128"/>
                  <a:ea typeface="HGP創英角ｺﾞｼｯｸUB" pitchFamily="50" charset="-128"/>
                </a:rPr>
                <a:t>アーキテクチャ</a:t>
              </a:r>
              <a:endParaRPr lang="ja-JP" altLang="en-US" sz="1000" dirty="0">
                <a:solidFill>
                  <a:schemeClr val="bg1"/>
                </a:solidFill>
                <a:latin typeface="HGP創英角ｺﾞｼｯｸUB" pitchFamily="50" charset="-128"/>
                <a:ea typeface="HGP創英角ｺﾞｼｯｸUB" pitchFamily="50" charset="-128"/>
              </a:endParaRPr>
            </a:p>
          </p:txBody>
        </p:sp>
        <p:sp>
          <p:nvSpPr>
            <p:cNvPr id="66" name="AutoShape 15"/>
            <p:cNvSpPr>
              <a:spLocks noChangeArrowheads="1"/>
            </p:cNvSpPr>
            <p:nvPr/>
          </p:nvSpPr>
          <p:spPr bwMode="auto">
            <a:xfrm>
              <a:off x="5589870"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38" name="直線矢印コネクタ 137"/>
            <p:cNvCxnSpPr>
              <a:stCxn id="127" idx="3"/>
              <a:endCxn id="66" idx="1"/>
            </p:cNvCxnSpPr>
            <p:nvPr/>
          </p:nvCxnSpPr>
          <p:spPr bwMode="auto">
            <a:xfrm>
              <a:off x="5057728" y="2154515"/>
              <a:ext cx="532142" cy="0"/>
            </a:xfrm>
            <a:prstGeom prst="straightConnector1">
              <a:avLst/>
            </a:prstGeom>
            <a:noFill/>
            <a:ln w="38100">
              <a:solidFill>
                <a:srgbClr val="4F81BD"/>
              </a:solidFill>
              <a:miter lim="800000"/>
              <a:headEnd/>
              <a:tailEnd type="triangle" w="med" len="med"/>
            </a:ln>
            <a:extLst/>
          </p:spPr>
        </p:cxnSp>
      </p:grpSp>
      <p:grpSp>
        <p:nvGrpSpPr>
          <p:cNvPr id="2" name="図形グループ 1"/>
          <p:cNvGrpSpPr/>
          <p:nvPr/>
        </p:nvGrpSpPr>
        <p:grpSpPr>
          <a:xfrm>
            <a:off x="1498991" y="1320914"/>
            <a:ext cx="1708540" cy="4186619"/>
            <a:chOff x="1498991" y="1320914"/>
            <a:chExt cx="1708540" cy="4186619"/>
          </a:xfrm>
        </p:grpSpPr>
        <p:sp>
          <p:nvSpPr>
            <p:cNvPr id="64" name="AutoShape 15"/>
            <p:cNvSpPr>
              <a:spLocks noChangeArrowheads="1"/>
            </p:cNvSpPr>
            <p:nvPr/>
          </p:nvSpPr>
          <p:spPr bwMode="auto">
            <a:xfrm>
              <a:off x="2016961" y="2076563"/>
              <a:ext cx="1190570" cy="609600"/>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endParaRPr lang="en-US" altLang="ja-JP" sz="1200" dirty="0" smtClean="0">
                <a:solidFill>
                  <a:srgbClr val="FFFFFF"/>
                </a:solidFill>
                <a:ea typeface="HGP創英角ｺﾞｼｯｸUB" pitchFamily="50" charset="-128"/>
              </a:endParaRPr>
            </a:p>
            <a:p>
              <a:pPr algn="ctr">
                <a:spcBef>
                  <a:spcPts val="0"/>
                </a:spcBef>
              </a:pPr>
              <a:endParaRPr lang="en-US" altLang="ja-JP" sz="1200" dirty="0">
                <a:solidFill>
                  <a:srgbClr val="FFFFFF"/>
                </a:solidFill>
                <a:ea typeface="HGP創英角ｺﾞｼｯｸUB" pitchFamily="50" charset="-128"/>
              </a:endParaRPr>
            </a:p>
            <a:p>
              <a:pPr algn="ctr">
                <a:spcBef>
                  <a:spcPts val="0"/>
                </a:spcBef>
              </a:pPr>
              <a:r>
                <a:rPr lang="en-US" altLang="ja-JP" sz="1200" dirty="0" smtClean="0">
                  <a:solidFill>
                    <a:srgbClr val="FFFFFF"/>
                  </a:solidFill>
                  <a:ea typeface="HGP創英角ｺﾞｼｯｸUB" pitchFamily="50" charset="-128"/>
                </a:rPr>
                <a:t>IBM System/360</a:t>
              </a:r>
              <a:endParaRPr lang="ja-JP" altLang="en-US" sz="1200" dirty="0">
                <a:solidFill>
                  <a:srgbClr val="FFFFFF"/>
                </a:solidFill>
                <a:ea typeface="HGP創英角ｺﾞｼｯｸUB" pitchFamily="50" charset="-128"/>
              </a:endParaRPr>
            </a:p>
          </p:txBody>
        </p:sp>
        <p:sp>
          <p:nvSpPr>
            <p:cNvPr id="205" name="AutoShape 28"/>
            <p:cNvSpPr>
              <a:spLocks noChangeArrowheads="1"/>
            </p:cNvSpPr>
            <p:nvPr/>
          </p:nvSpPr>
          <p:spPr bwMode="auto">
            <a:xfrm>
              <a:off x="1964130" y="3934156"/>
              <a:ext cx="119057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dirty="0" smtClean="0">
                  <a:solidFill>
                    <a:srgbClr val="FFFFFF"/>
                  </a:solidFill>
                  <a:ea typeface="HGP創英角ｺﾞｼｯｸUB" pitchFamily="50" charset="-128"/>
                </a:rPr>
                <a:t>IBM System/360</a:t>
              </a:r>
            </a:p>
            <a:p>
              <a:pPr algn="ctr"/>
              <a:r>
                <a:rPr lang="ja-JP" altLang="en-US" sz="1000" dirty="0" smtClean="0">
                  <a:solidFill>
                    <a:srgbClr val="FFFFFF"/>
                  </a:solidFill>
                  <a:ea typeface="HGP創英角ｺﾞｼｯｸUB" pitchFamily="50" charset="-128"/>
                </a:rPr>
                <a:t>アーキテクチャ</a:t>
              </a:r>
              <a:endParaRPr lang="ja-JP" altLang="en-US" sz="1000" dirty="0">
                <a:solidFill>
                  <a:srgbClr val="FFFFFF"/>
                </a:solidFill>
                <a:ea typeface="HGP創英角ｺﾞｼｯｸUB" pitchFamily="50" charset="-128"/>
              </a:endParaRPr>
            </a:p>
          </p:txBody>
        </p:sp>
        <p:sp>
          <p:nvSpPr>
            <p:cNvPr id="23610" name="Text Box 20"/>
            <p:cNvSpPr txBox="1">
              <a:spLocks noChangeArrowheads="1"/>
            </p:cNvSpPr>
            <p:nvPr/>
          </p:nvSpPr>
          <p:spPr bwMode="auto">
            <a:xfrm>
              <a:off x="187840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～１９６４</a:t>
              </a:r>
            </a:p>
          </p:txBody>
        </p:sp>
        <p:sp>
          <p:nvSpPr>
            <p:cNvPr id="23611" name="AutoShape 15"/>
            <p:cNvSpPr>
              <a:spLocks noChangeArrowheads="1"/>
            </p:cNvSpPr>
            <p:nvPr/>
          </p:nvSpPr>
          <p:spPr bwMode="auto">
            <a:xfrm>
              <a:off x="1964130" y="1849715"/>
              <a:ext cx="119057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23612" name="AutoShape 16"/>
            <p:cNvCxnSpPr>
              <a:cxnSpLocks noChangeShapeType="1"/>
              <a:stCxn id="760844" idx="3"/>
              <a:endCxn id="23611" idx="1"/>
            </p:cNvCxnSpPr>
            <p:nvPr/>
          </p:nvCxnSpPr>
          <p:spPr bwMode="auto">
            <a:xfrm>
              <a:off x="1498991" y="2154515"/>
              <a:ext cx="465139" cy="12700"/>
            </a:xfrm>
            <a:prstGeom prst="bentConnector3">
              <a:avLst>
                <a:gd name="adj1" fmla="val 50000"/>
              </a:avLst>
            </a:prstGeom>
            <a:noFill/>
            <a:ln w="38100">
              <a:solidFill>
                <a:srgbClr val="4F81BD"/>
              </a:solidFill>
              <a:miter lim="800000"/>
              <a:headEnd/>
              <a:tailEnd type="triangle" w="med" len="med"/>
            </a:ln>
          </p:spPr>
        </p:cxnSp>
        <p:cxnSp>
          <p:nvCxnSpPr>
            <p:cNvPr id="23613" name="AutoShape 17"/>
            <p:cNvCxnSpPr>
              <a:cxnSpLocks noChangeShapeType="1"/>
              <a:stCxn id="760841" idx="3"/>
              <a:endCxn id="23611" idx="1"/>
            </p:cNvCxnSpPr>
            <p:nvPr/>
          </p:nvCxnSpPr>
          <p:spPr bwMode="auto">
            <a:xfrm flipV="1">
              <a:off x="1498991" y="2154515"/>
              <a:ext cx="465139" cy="1166648"/>
            </a:xfrm>
            <a:prstGeom prst="bentConnector3">
              <a:avLst>
                <a:gd name="adj1" fmla="val 50000"/>
              </a:avLst>
            </a:prstGeom>
            <a:noFill/>
            <a:ln w="38100">
              <a:solidFill>
                <a:srgbClr val="4F81BD"/>
              </a:solidFill>
              <a:miter lim="800000"/>
              <a:headEnd/>
              <a:tailEnd type="triangle" w="med" len="med"/>
            </a:ln>
          </p:spPr>
        </p:cxnSp>
        <p:cxnSp>
          <p:nvCxnSpPr>
            <p:cNvPr id="23614" name="AutoShape 18"/>
            <p:cNvCxnSpPr>
              <a:cxnSpLocks noChangeShapeType="1"/>
              <a:stCxn id="760842" idx="3"/>
              <a:endCxn id="23611" idx="1"/>
            </p:cNvCxnSpPr>
            <p:nvPr/>
          </p:nvCxnSpPr>
          <p:spPr bwMode="auto">
            <a:xfrm flipV="1">
              <a:off x="1498991" y="2154515"/>
              <a:ext cx="465139" cy="2215929"/>
            </a:xfrm>
            <a:prstGeom prst="bentConnector3">
              <a:avLst>
                <a:gd name="adj1" fmla="val 50000"/>
              </a:avLst>
            </a:prstGeom>
            <a:noFill/>
            <a:ln w="38100">
              <a:solidFill>
                <a:srgbClr val="4F81BD"/>
              </a:solidFill>
              <a:miter lim="800000"/>
              <a:headEnd/>
              <a:tailEnd type="triangle" w="med" len="med"/>
            </a:ln>
          </p:spPr>
        </p:cxnSp>
        <p:cxnSp>
          <p:nvCxnSpPr>
            <p:cNvPr id="23615" name="AutoShape 19"/>
            <p:cNvCxnSpPr>
              <a:cxnSpLocks noChangeShapeType="1"/>
              <a:stCxn id="760843" idx="3"/>
              <a:endCxn id="23611" idx="1"/>
            </p:cNvCxnSpPr>
            <p:nvPr/>
          </p:nvCxnSpPr>
          <p:spPr bwMode="auto">
            <a:xfrm flipV="1">
              <a:off x="1499045" y="2154515"/>
              <a:ext cx="465085" cy="3353018"/>
            </a:xfrm>
            <a:prstGeom prst="bentConnector3">
              <a:avLst>
                <a:gd name="adj1" fmla="val 50000"/>
              </a:avLst>
            </a:prstGeom>
            <a:noFill/>
            <a:ln w="38100">
              <a:solidFill>
                <a:srgbClr val="4F81BD"/>
              </a:solidFill>
              <a:miter lim="800000"/>
              <a:headEnd/>
              <a:tailEnd type="triangle" w="med" len="med"/>
            </a:ln>
          </p:spPr>
        </p:cxnSp>
      </p:grpSp>
      <p:grpSp>
        <p:nvGrpSpPr>
          <p:cNvPr id="3" name="図形グループ 2"/>
          <p:cNvGrpSpPr/>
          <p:nvPr/>
        </p:nvGrpSpPr>
        <p:grpSpPr>
          <a:xfrm>
            <a:off x="3154700" y="1320914"/>
            <a:ext cx="1904999" cy="4491419"/>
            <a:chOff x="3154700" y="1320914"/>
            <a:chExt cx="1904999" cy="4491419"/>
          </a:xfrm>
        </p:grpSpPr>
        <p:sp>
          <p:nvSpPr>
            <p:cNvPr id="23602" name="AutoShape 30"/>
            <p:cNvSpPr>
              <a:spLocks noChangeArrowheads="1"/>
            </p:cNvSpPr>
            <p:nvPr/>
          </p:nvSpPr>
          <p:spPr bwMode="auto">
            <a:xfrm>
              <a:off x="3686128" y="5385351"/>
              <a:ext cx="1371600" cy="426982"/>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a:t>
              </a:r>
              <a:endParaRPr lang="ja-JP" altLang="en-US" sz="1400" dirty="0">
                <a:solidFill>
                  <a:srgbClr val="FFFFFF"/>
                </a:solidFill>
                <a:ea typeface="HGP創英角ｺﾞｼｯｸUB" pitchFamily="50" charset="-128"/>
              </a:endParaRPr>
            </a:p>
          </p:txBody>
        </p:sp>
        <p:sp>
          <p:nvSpPr>
            <p:cNvPr id="23608" name="Text Box 36"/>
            <p:cNvSpPr txBox="1">
              <a:spLocks noChangeArrowheads="1"/>
            </p:cNvSpPr>
            <p:nvPr/>
          </p:nvSpPr>
          <p:spPr bwMode="auto">
            <a:xfrm>
              <a:off x="3659578"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１９８０～</a:t>
              </a:r>
            </a:p>
          </p:txBody>
        </p:sp>
        <p:sp>
          <p:nvSpPr>
            <p:cNvPr id="23635" name="上下矢印 23634"/>
            <p:cNvSpPr/>
            <p:nvPr/>
          </p:nvSpPr>
          <p:spPr bwMode="auto">
            <a:xfrm>
              <a:off x="4104243" y="2482963"/>
              <a:ext cx="533400" cy="29023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601" name="AutoShape 29"/>
            <p:cNvSpPr>
              <a:spLocks noChangeArrowheads="1"/>
            </p:cNvSpPr>
            <p:nvPr/>
          </p:nvSpPr>
          <p:spPr bwMode="auto">
            <a:xfrm>
              <a:off x="3686128" y="2765538"/>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ミニコン</a:t>
              </a:r>
              <a:endParaRPr lang="ja-JP" altLang="en-US" sz="1400" dirty="0">
                <a:solidFill>
                  <a:srgbClr val="FFFFFF"/>
                </a:solidFill>
                <a:ea typeface="HGP創英角ｺﾞｼｯｸUB" pitchFamily="50" charset="-128"/>
              </a:endParaRPr>
            </a:p>
          </p:txBody>
        </p:sp>
        <p:sp>
          <p:nvSpPr>
            <p:cNvPr id="23605" name="AutoShape 33"/>
            <p:cNvSpPr>
              <a:spLocks noChangeArrowheads="1"/>
            </p:cNvSpPr>
            <p:nvPr/>
          </p:nvSpPr>
          <p:spPr bwMode="auto">
            <a:xfrm>
              <a:off x="3686128" y="328941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オフコン</a:t>
              </a:r>
              <a:endParaRPr lang="ja-JP" altLang="en-US" sz="1400" dirty="0">
                <a:solidFill>
                  <a:srgbClr val="FFFFFF"/>
                </a:solidFill>
                <a:ea typeface="HGP創英角ｺﾞｼｯｸUB" pitchFamily="50" charset="-128"/>
              </a:endParaRPr>
            </a:p>
          </p:txBody>
        </p:sp>
        <p:sp>
          <p:nvSpPr>
            <p:cNvPr id="23607" name="AutoShape 35"/>
            <p:cNvSpPr>
              <a:spLocks noChangeArrowheads="1"/>
            </p:cNvSpPr>
            <p:nvPr/>
          </p:nvSpPr>
          <p:spPr bwMode="auto">
            <a:xfrm>
              <a:off x="3686128" y="461656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pPr>
              <a:r>
                <a:rPr lang="ja-JP" altLang="en-US" sz="1200" dirty="0">
                  <a:solidFill>
                    <a:srgbClr val="FFFFFF"/>
                  </a:solidFill>
                  <a:ea typeface="HGP創英角ｺﾞｼｯｸUB" pitchFamily="50" charset="-128"/>
                </a:rPr>
                <a:t>エンジニアリング</a:t>
              </a:r>
            </a:p>
            <a:p>
              <a:pPr algn="ctr">
                <a:spcBef>
                  <a:spcPts val="0"/>
                </a:spcBef>
              </a:pPr>
              <a:r>
                <a:rPr lang="ja-JP" altLang="en-US" sz="1200" dirty="0">
                  <a:solidFill>
                    <a:srgbClr val="FFFFFF"/>
                  </a:solidFill>
                  <a:ea typeface="HGP創英角ｺﾞｼｯｸUB" pitchFamily="50" charset="-128"/>
                </a:rPr>
                <a:t>ワークステーション</a:t>
              </a:r>
            </a:p>
          </p:txBody>
        </p:sp>
        <p:cxnSp>
          <p:nvCxnSpPr>
            <p:cNvPr id="23630" name="直線矢印コネクタ 23629"/>
            <p:cNvCxnSpPr>
              <a:stCxn id="23611" idx="3"/>
              <a:endCxn id="127" idx="1"/>
            </p:cNvCxnSpPr>
            <p:nvPr/>
          </p:nvCxnSpPr>
          <p:spPr bwMode="auto">
            <a:xfrm>
              <a:off x="3154700" y="2154515"/>
              <a:ext cx="531428" cy="0"/>
            </a:xfrm>
            <a:prstGeom prst="straightConnector1">
              <a:avLst/>
            </a:prstGeom>
            <a:noFill/>
            <a:ln w="38100">
              <a:solidFill>
                <a:srgbClr val="4F81BD"/>
              </a:solidFill>
              <a:miter lim="800000"/>
              <a:headEnd/>
              <a:tailEnd type="triangle" w="med" len="med"/>
            </a:ln>
            <a:extLst/>
          </p:spPr>
        </p:cxnSp>
        <p:sp>
          <p:nvSpPr>
            <p:cNvPr id="127" name="AutoShape 15"/>
            <p:cNvSpPr>
              <a:spLocks noChangeArrowheads="1"/>
            </p:cNvSpPr>
            <p:nvPr/>
          </p:nvSpPr>
          <p:spPr bwMode="auto">
            <a:xfrm>
              <a:off x="3686128"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sp>
          <p:nvSpPr>
            <p:cNvPr id="23600" name="AutoShape 28"/>
            <p:cNvSpPr>
              <a:spLocks noChangeArrowheads="1"/>
            </p:cNvSpPr>
            <p:nvPr/>
          </p:nvSpPr>
          <p:spPr bwMode="auto">
            <a:xfrm>
              <a:off x="3688099" y="3934156"/>
              <a:ext cx="137160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000" dirty="0" smtClean="0">
                  <a:solidFill>
                    <a:srgbClr val="FFFFFF"/>
                  </a:solidFill>
                  <a:ea typeface="HGP創英角ｺﾞｼｯｸUB" pitchFamily="50" charset="-128"/>
                </a:rPr>
                <a:t>ダウンサイジング</a:t>
              </a:r>
              <a:endParaRPr lang="en-US" altLang="ja-JP" sz="1000" dirty="0" smtClean="0">
                <a:solidFill>
                  <a:srgbClr val="FFFFFF"/>
                </a:solidFill>
                <a:ea typeface="HGP創英角ｺﾞｼｯｸUB" pitchFamily="50" charset="-128"/>
              </a:endParaRPr>
            </a:p>
            <a:p>
              <a:pPr algn="ctr"/>
              <a:r>
                <a:rPr lang="ja-JP" altLang="en-US" sz="1000" dirty="0" smtClean="0">
                  <a:solidFill>
                    <a:srgbClr val="FFFFFF"/>
                  </a:solidFill>
                  <a:ea typeface="HGP創英角ｺﾞｼｯｸUB" pitchFamily="50" charset="-128"/>
                </a:rPr>
                <a:t>マルチベンダー</a:t>
              </a:r>
              <a:endParaRPr lang="ja-JP" altLang="en-US" sz="1000" dirty="0">
                <a:solidFill>
                  <a:srgbClr val="FFFFFF"/>
                </a:solidFill>
                <a:ea typeface="HGP創英角ｺﾞｼｯｸUB" pitchFamily="50" charset="-128"/>
              </a:endParaRPr>
            </a:p>
          </p:txBody>
        </p:sp>
        <p:sp>
          <p:nvSpPr>
            <p:cNvPr id="23636" name="右矢印 23635"/>
            <p:cNvSpPr/>
            <p:nvPr/>
          </p:nvSpPr>
          <p:spPr bwMode="auto">
            <a:xfrm>
              <a:off x="3202378" y="3883138"/>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grpSp>
      <p:pic>
        <p:nvPicPr>
          <p:cNvPr id="74" name="図 73"/>
          <p:cNvPicPr>
            <a:picLocks noChangeAspect="1"/>
          </p:cNvPicPr>
          <p:nvPr/>
        </p:nvPicPr>
        <p:blipFill>
          <a:blip r:embed="rId3"/>
          <a:stretch>
            <a:fillRect/>
          </a:stretch>
        </p:blipFill>
        <p:spPr>
          <a:xfrm>
            <a:off x="8143909" y="6690380"/>
            <a:ext cx="892142" cy="15231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pic>
      <p:grpSp>
        <p:nvGrpSpPr>
          <p:cNvPr id="9" name="図形グループ 8"/>
          <p:cNvGrpSpPr/>
          <p:nvPr/>
        </p:nvGrpSpPr>
        <p:grpSpPr>
          <a:xfrm>
            <a:off x="6948770" y="1320914"/>
            <a:ext cx="1788619" cy="4491419"/>
            <a:chOff x="6948770" y="1320914"/>
            <a:chExt cx="1788619" cy="4491419"/>
          </a:xfrm>
        </p:grpSpPr>
        <p:sp>
          <p:nvSpPr>
            <p:cNvPr id="13" name="正方形/長方形 12"/>
            <p:cNvSpPr/>
            <p:nvPr/>
          </p:nvSpPr>
          <p:spPr>
            <a:xfrm>
              <a:off x="7410450" y="1717789"/>
              <a:ext cx="1326939" cy="263908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81" name="Text Box 48"/>
            <p:cNvSpPr txBox="1">
              <a:spLocks noChangeArrowheads="1"/>
            </p:cNvSpPr>
            <p:nvPr/>
          </p:nvSpPr>
          <p:spPr bwMode="auto">
            <a:xfrm>
              <a:off x="748994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２０１０～</a:t>
              </a:r>
            </a:p>
          </p:txBody>
        </p:sp>
        <p:sp>
          <p:nvSpPr>
            <p:cNvPr id="23582" name="AutoShape 49"/>
            <p:cNvSpPr>
              <a:spLocks noChangeArrowheads="1"/>
            </p:cNvSpPr>
            <p:nvPr/>
          </p:nvSpPr>
          <p:spPr bwMode="auto">
            <a:xfrm>
              <a:off x="7365789" y="5385350"/>
              <a:ext cx="1371600" cy="426983"/>
            </a:xfrm>
            <a:prstGeom prst="roundRect">
              <a:avLst>
                <a:gd name="adj" fmla="val 0"/>
              </a:avLst>
            </a:prstGeom>
            <a:solidFill>
              <a:srgbClr val="660066"/>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pPr>
              <a:r>
                <a:rPr lang="en-US" altLang="ja-JP" sz="1200" dirty="0" smtClean="0">
                  <a:solidFill>
                    <a:srgbClr val="FFFFFF"/>
                  </a:solidFill>
                  <a:latin typeface="Arial"/>
                  <a:ea typeface="HGP創英角ｺﾞｼｯｸUB" pitchFamily="50" charset="-128"/>
                  <a:cs typeface="Arial"/>
                </a:rPr>
                <a:t>PC+</a:t>
              </a:r>
              <a:r>
                <a:rPr lang="ja-JP" altLang="en-US" sz="1200" dirty="0" smtClean="0">
                  <a:solidFill>
                    <a:srgbClr val="FFFFFF"/>
                  </a:solidFill>
                  <a:latin typeface="Arial"/>
                  <a:ea typeface="HGP創英角ｺﾞｼｯｸUB" pitchFamily="50" charset="-128"/>
                  <a:cs typeface="Arial"/>
                </a:rPr>
                <a:t>モバイル</a:t>
              </a:r>
              <a:r>
                <a:rPr lang="en-US" altLang="ja-JP" sz="1200" dirty="0" smtClean="0">
                  <a:solidFill>
                    <a:srgbClr val="FFFFFF"/>
                  </a:solidFill>
                  <a:latin typeface="Arial"/>
                  <a:ea typeface="HGP創英角ｺﾞｼｯｸUB" pitchFamily="50" charset="-128"/>
                  <a:cs typeface="Arial"/>
                </a:rPr>
                <a:t>+</a:t>
              </a:r>
              <a:r>
                <a:rPr lang="en-US" altLang="ja-JP" sz="1200" dirty="0" err="1" smtClean="0">
                  <a:solidFill>
                    <a:srgbClr val="FFFFFF"/>
                  </a:solidFill>
                  <a:latin typeface="Arial"/>
                  <a:ea typeface="HGP創英角ｺﾞｼｯｸUB" pitchFamily="50" charset="-128"/>
                  <a:cs typeface="Arial"/>
                </a:rPr>
                <a:t>IoT</a:t>
              </a:r>
              <a:endParaRPr lang="en-US" altLang="ja-JP" sz="800" dirty="0" smtClean="0">
                <a:solidFill>
                  <a:srgbClr val="FFFFFF"/>
                </a:solidFill>
                <a:latin typeface="Arial"/>
                <a:ea typeface="HGP創英角ｺﾞｼｯｸUB" pitchFamily="50" charset="-128"/>
                <a:cs typeface="Arial"/>
              </a:endParaRPr>
            </a:p>
          </p:txBody>
        </p:sp>
        <p:cxnSp>
          <p:nvCxnSpPr>
            <p:cNvPr id="23588" name="AutoShape 55"/>
            <p:cNvCxnSpPr>
              <a:cxnSpLocks noChangeShapeType="1"/>
              <a:stCxn id="23598" idx="3"/>
              <a:endCxn id="68" idx="1"/>
            </p:cNvCxnSpPr>
            <p:nvPr/>
          </p:nvCxnSpPr>
          <p:spPr bwMode="auto">
            <a:xfrm flipV="1">
              <a:off x="6961470" y="2968081"/>
              <a:ext cx="545552" cy="527707"/>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7" name="AutoShape 57"/>
            <p:cNvCxnSpPr>
              <a:cxnSpLocks noChangeShapeType="1"/>
              <a:stCxn id="23597" idx="3"/>
              <a:endCxn id="23582" idx="1"/>
            </p:cNvCxnSpPr>
            <p:nvPr/>
          </p:nvCxnSpPr>
          <p:spPr bwMode="auto">
            <a:xfrm flipV="1">
              <a:off x="6964699" y="5598842"/>
              <a:ext cx="401090" cy="1"/>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4" name="AutoShape 55"/>
            <p:cNvCxnSpPr>
              <a:cxnSpLocks noChangeShapeType="1"/>
              <a:stCxn id="23596" idx="3"/>
              <a:endCxn id="68" idx="1"/>
            </p:cNvCxnSpPr>
            <p:nvPr/>
          </p:nvCxnSpPr>
          <p:spPr bwMode="auto">
            <a:xfrm>
              <a:off x="6948770" y="2968081"/>
              <a:ext cx="558252" cy="12700"/>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7" name="AutoShape 15"/>
            <p:cNvSpPr>
              <a:spLocks noChangeArrowheads="1"/>
            </p:cNvSpPr>
            <p:nvPr/>
          </p:nvSpPr>
          <p:spPr bwMode="auto">
            <a:xfrm>
              <a:off x="7505700" y="1837891"/>
              <a:ext cx="1143000" cy="633248"/>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57" name="AutoShape 55"/>
            <p:cNvCxnSpPr>
              <a:cxnSpLocks noChangeShapeType="1"/>
              <a:stCxn id="23597" idx="3"/>
              <a:endCxn id="68" idx="1"/>
            </p:cNvCxnSpPr>
            <p:nvPr/>
          </p:nvCxnSpPr>
          <p:spPr bwMode="auto">
            <a:xfrm flipV="1">
              <a:off x="6964699" y="2968081"/>
              <a:ext cx="542323" cy="2630762"/>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7" name="AutoShape 44"/>
            <p:cNvSpPr>
              <a:spLocks noChangeArrowheads="1"/>
            </p:cNvSpPr>
            <p:nvPr/>
          </p:nvSpPr>
          <p:spPr bwMode="auto">
            <a:xfrm>
              <a:off x="7506365" y="2538418"/>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8" name="AutoShape 44"/>
            <p:cNvSpPr>
              <a:spLocks noChangeArrowheads="1"/>
            </p:cNvSpPr>
            <p:nvPr/>
          </p:nvSpPr>
          <p:spPr bwMode="auto">
            <a:xfrm>
              <a:off x="7507022" y="2832925"/>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9" name="AutoShape 44"/>
            <p:cNvSpPr>
              <a:spLocks noChangeArrowheads="1"/>
            </p:cNvSpPr>
            <p:nvPr/>
          </p:nvSpPr>
          <p:spPr bwMode="auto">
            <a:xfrm>
              <a:off x="7506365" y="3137451"/>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cxnSp>
          <p:nvCxnSpPr>
            <p:cNvPr id="142" name="直線矢印コネクタ 141"/>
            <p:cNvCxnSpPr>
              <a:stCxn id="66" idx="3"/>
              <a:endCxn id="147" idx="1"/>
            </p:cNvCxnSpPr>
            <p:nvPr/>
          </p:nvCxnSpPr>
          <p:spPr bwMode="auto">
            <a:xfrm>
              <a:off x="6961470" y="2154515"/>
              <a:ext cx="544230" cy="0"/>
            </a:xfrm>
            <a:prstGeom prst="straightConnector1">
              <a:avLst/>
            </a:prstGeom>
            <a:noFill/>
            <a:ln w="38100">
              <a:solidFill>
                <a:srgbClr val="4F81BD"/>
              </a:solidFill>
              <a:miter lim="800000"/>
              <a:headEnd/>
              <a:tailEnd type="triangle" w="med" len="med"/>
            </a:ln>
            <a:extLst/>
          </p:spPr>
        </p:cxnSp>
        <p:sp>
          <p:nvSpPr>
            <p:cNvPr id="65" name="上下矢印 64"/>
            <p:cNvSpPr/>
            <p:nvPr/>
          </p:nvSpPr>
          <p:spPr bwMode="auto">
            <a:xfrm>
              <a:off x="7810500" y="3702163"/>
              <a:ext cx="533400" cy="16831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586" name="Text Box 53"/>
            <p:cNvSpPr txBox="1">
              <a:spLocks noChangeArrowheads="1"/>
            </p:cNvSpPr>
            <p:nvPr/>
          </p:nvSpPr>
          <p:spPr bwMode="auto">
            <a:xfrm>
              <a:off x="7617428" y="3819422"/>
              <a:ext cx="919543" cy="492443"/>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dirty="0">
                  <a:solidFill>
                    <a:srgbClr val="FF6600"/>
                  </a:solidFill>
                  <a:effectLst/>
                  <a:ea typeface="HGP創英角ｺﾞｼｯｸUB" pitchFamily="50" charset="-128"/>
                </a:rPr>
                <a:t>クラウド</a:t>
              </a:r>
            </a:p>
            <a:p>
              <a:r>
                <a:rPr lang="ja-JP" altLang="en-US" sz="800" dirty="0">
                  <a:solidFill>
                    <a:srgbClr val="FF6600"/>
                  </a:solidFill>
                  <a:effectLst/>
                  <a:ea typeface="HGP創英角ｺﾞｼｯｸUB" pitchFamily="50" charset="-128"/>
                </a:rPr>
                <a:t>コンピューティング</a:t>
              </a:r>
            </a:p>
          </p:txBody>
        </p:sp>
        <p:sp>
          <p:nvSpPr>
            <p:cNvPr id="70" name="Text Box 53"/>
            <p:cNvSpPr txBox="1">
              <a:spLocks noChangeArrowheads="1"/>
            </p:cNvSpPr>
            <p:nvPr/>
          </p:nvSpPr>
          <p:spPr bwMode="auto">
            <a:xfrm>
              <a:off x="7548038" y="3450677"/>
              <a:ext cx="1101984" cy="276999"/>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ja-JP" altLang="en-US" sz="1200" dirty="0" smtClean="0">
                  <a:solidFill>
                    <a:srgbClr val="0000FF"/>
                  </a:solidFill>
                  <a:effectLst/>
                  <a:ea typeface="HGP創英角ｺﾞｼｯｸUB" pitchFamily="50" charset="-128"/>
                </a:rPr>
                <a:t>データセンター</a:t>
              </a:r>
              <a:endParaRPr lang="ja-JP" altLang="en-US" sz="1200" dirty="0">
                <a:solidFill>
                  <a:srgbClr val="0000FF"/>
                </a:solidFill>
                <a:effectLst/>
                <a:ea typeface="HGP創英角ｺﾞｼｯｸUB" pitchFamily="50" charset="-128"/>
              </a:endParaRPr>
            </a:p>
          </p:txBody>
        </p:sp>
      </p:grpSp>
    </p:spTree>
    <p:extLst>
      <p:ext uri="{BB962C8B-B14F-4D97-AF65-F5344CB8AC3E}">
        <p14:creationId xmlns:p14="http://schemas.microsoft.com/office/powerpoint/2010/main" val="12646354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0841"/>
                                        </p:tgtEl>
                                        <p:attrNameLst>
                                          <p:attrName>style.visibility</p:attrName>
                                        </p:attrNameLst>
                                      </p:cBhvr>
                                      <p:to>
                                        <p:strVal val="visible"/>
                                      </p:to>
                                    </p:set>
                                    <p:anim calcmode="lin" valueType="num">
                                      <p:cBhvr>
                                        <p:cTn id="7" dur="500" fill="hold"/>
                                        <p:tgtEl>
                                          <p:spTgt spid="760841"/>
                                        </p:tgtEl>
                                        <p:attrNameLst>
                                          <p:attrName>ppt_w</p:attrName>
                                        </p:attrNameLst>
                                      </p:cBhvr>
                                      <p:tavLst>
                                        <p:tav tm="0">
                                          <p:val>
                                            <p:fltVal val="0"/>
                                          </p:val>
                                        </p:tav>
                                        <p:tav tm="100000">
                                          <p:val>
                                            <p:strVal val="#ppt_w"/>
                                          </p:val>
                                        </p:tav>
                                      </p:tavLst>
                                    </p:anim>
                                    <p:anim calcmode="lin" valueType="num">
                                      <p:cBhvr>
                                        <p:cTn id="8" dur="500" fill="hold"/>
                                        <p:tgtEl>
                                          <p:spTgt spid="760841"/>
                                        </p:tgtEl>
                                        <p:attrNameLst>
                                          <p:attrName>ppt_h</p:attrName>
                                        </p:attrNameLst>
                                      </p:cBhvr>
                                      <p:tavLst>
                                        <p:tav tm="0">
                                          <p:val>
                                            <p:fltVal val="0"/>
                                          </p:val>
                                        </p:tav>
                                        <p:tav tm="100000">
                                          <p:val>
                                            <p:strVal val="#ppt_h"/>
                                          </p:val>
                                        </p:tav>
                                      </p:tavLst>
                                    </p:anim>
                                    <p:animEffect transition="in" filter="fade">
                                      <p:cBhvr>
                                        <p:cTn id="9" dur="500"/>
                                        <p:tgtEl>
                                          <p:spTgt spid="7608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0844"/>
                                        </p:tgtEl>
                                        <p:attrNameLst>
                                          <p:attrName>style.visibility</p:attrName>
                                        </p:attrNameLst>
                                      </p:cBhvr>
                                      <p:to>
                                        <p:strVal val="visible"/>
                                      </p:to>
                                    </p:set>
                                    <p:anim calcmode="lin" valueType="num">
                                      <p:cBhvr>
                                        <p:cTn id="12" dur="500" fill="hold"/>
                                        <p:tgtEl>
                                          <p:spTgt spid="760844"/>
                                        </p:tgtEl>
                                        <p:attrNameLst>
                                          <p:attrName>ppt_w</p:attrName>
                                        </p:attrNameLst>
                                      </p:cBhvr>
                                      <p:tavLst>
                                        <p:tav tm="0">
                                          <p:val>
                                            <p:fltVal val="0"/>
                                          </p:val>
                                        </p:tav>
                                        <p:tav tm="100000">
                                          <p:val>
                                            <p:strVal val="#ppt_w"/>
                                          </p:val>
                                        </p:tav>
                                      </p:tavLst>
                                    </p:anim>
                                    <p:anim calcmode="lin" valueType="num">
                                      <p:cBhvr>
                                        <p:cTn id="13" dur="500" fill="hold"/>
                                        <p:tgtEl>
                                          <p:spTgt spid="760844"/>
                                        </p:tgtEl>
                                        <p:attrNameLst>
                                          <p:attrName>ppt_h</p:attrName>
                                        </p:attrNameLst>
                                      </p:cBhvr>
                                      <p:tavLst>
                                        <p:tav tm="0">
                                          <p:val>
                                            <p:fltVal val="0"/>
                                          </p:val>
                                        </p:tav>
                                        <p:tav tm="100000">
                                          <p:val>
                                            <p:strVal val="#ppt_h"/>
                                          </p:val>
                                        </p:tav>
                                      </p:tavLst>
                                    </p:anim>
                                    <p:animEffect transition="in" filter="fade">
                                      <p:cBhvr>
                                        <p:cTn id="14" dur="500"/>
                                        <p:tgtEl>
                                          <p:spTgt spid="7608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60842"/>
                                        </p:tgtEl>
                                        <p:attrNameLst>
                                          <p:attrName>style.visibility</p:attrName>
                                        </p:attrNameLst>
                                      </p:cBhvr>
                                      <p:to>
                                        <p:strVal val="visible"/>
                                      </p:to>
                                    </p:set>
                                    <p:anim calcmode="lin" valueType="num">
                                      <p:cBhvr>
                                        <p:cTn id="17" dur="500" fill="hold"/>
                                        <p:tgtEl>
                                          <p:spTgt spid="760842"/>
                                        </p:tgtEl>
                                        <p:attrNameLst>
                                          <p:attrName>ppt_w</p:attrName>
                                        </p:attrNameLst>
                                      </p:cBhvr>
                                      <p:tavLst>
                                        <p:tav tm="0">
                                          <p:val>
                                            <p:fltVal val="0"/>
                                          </p:val>
                                        </p:tav>
                                        <p:tav tm="100000">
                                          <p:val>
                                            <p:strVal val="#ppt_w"/>
                                          </p:val>
                                        </p:tav>
                                      </p:tavLst>
                                    </p:anim>
                                    <p:anim calcmode="lin" valueType="num">
                                      <p:cBhvr>
                                        <p:cTn id="18" dur="500" fill="hold"/>
                                        <p:tgtEl>
                                          <p:spTgt spid="760842"/>
                                        </p:tgtEl>
                                        <p:attrNameLst>
                                          <p:attrName>ppt_h</p:attrName>
                                        </p:attrNameLst>
                                      </p:cBhvr>
                                      <p:tavLst>
                                        <p:tav tm="0">
                                          <p:val>
                                            <p:fltVal val="0"/>
                                          </p:val>
                                        </p:tav>
                                        <p:tav tm="100000">
                                          <p:val>
                                            <p:strVal val="#ppt_h"/>
                                          </p:val>
                                        </p:tav>
                                      </p:tavLst>
                                    </p:anim>
                                    <p:animEffect transition="in" filter="fade">
                                      <p:cBhvr>
                                        <p:cTn id="19" dur="500"/>
                                        <p:tgtEl>
                                          <p:spTgt spid="7608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0843"/>
                                        </p:tgtEl>
                                        <p:attrNameLst>
                                          <p:attrName>style.visibility</p:attrName>
                                        </p:attrNameLst>
                                      </p:cBhvr>
                                      <p:to>
                                        <p:strVal val="visible"/>
                                      </p:to>
                                    </p:set>
                                    <p:anim calcmode="lin" valueType="num">
                                      <p:cBhvr>
                                        <p:cTn id="22" dur="500" fill="hold"/>
                                        <p:tgtEl>
                                          <p:spTgt spid="760843"/>
                                        </p:tgtEl>
                                        <p:attrNameLst>
                                          <p:attrName>ppt_w</p:attrName>
                                        </p:attrNameLst>
                                      </p:cBhvr>
                                      <p:tavLst>
                                        <p:tav tm="0">
                                          <p:val>
                                            <p:fltVal val="0"/>
                                          </p:val>
                                        </p:tav>
                                        <p:tav tm="100000">
                                          <p:val>
                                            <p:strVal val="#ppt_w"/>
                                          </p:val>
                                        </p:tav>
                                      </p:tavLst>
                                    </p:anim>
                                    <p:anim calcmode="lin" valueType="num">
                                      <p:cBhvr>
                                        <p:cTn id="23" dur="500" fill="hold"/>
                                        <p:tgtEl>
                                          <p:spTgt spid="760843"/>
                                        </p:tgtEl>
                                        <p:attrNameLst>
                                          <p:attrName>ppt_h</p:attrName>
                                        </p:attrNameLst>
                                      </p:cBhvr>
                                      <p:tavLst>
                                        <p:tav tm="0">
                                          <p:val>
                                            <p:fltVal val="0"/>
                                          </p:val>
                                        </p:tav>
                                        <p:tav tm="100000">
                                          <p:val>
                                            <p:strVal val="#ppt_h"/>
                                          </p:val>
                                        </p:tav>
                                      </p:tavLst>
                                    </p:anim>
                                    <p:animEffect transition="in" filter="fade">
                                      <p:cBhvr>
                                        <p:cTn id="24" dur="500"/>
                                        <p:tgtEl>
                                          <p:spTgt spid="7608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41" grpId="0" animBg="1"/>
      <p:bldP spid="760842" grpId="0" animBg="1"/>
      <p:bldP spid="760843" grpId="0" animBg="1"/>
      <p:bldP spid="7608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15400" cy="533400"/>
          </a:xfrm>
        </p:spPr>
        <p:txBody>
          <a:bodyPr/>
          <a:lstStyle/>
          <a:p>
            <a:r>
              <a:rPr kumimoji="1" lang="ja-JP" altLang="en-US" dirty="0" smtClean="0"/>
              <a:t>情報システム部門の現状から考えるクラウドへの期待（２）</a:t>
            </a:r>
            <a:endParaRPr kumimoji="1" lang="ja-JP" altLang="en-US" dirty="0"/>
          </a:p>
        </p:txBody>
      </p:sp>
      <p:sp>
        <p:nvSpPr>
          <p:cNvPr id="4" name="円柱 3"/>
          <p:cNvSpPr/>
          <p:nvPr/>
        </p:nvSpPr>
        <p:spPr>
          <a:xfrm>
            <a:off x="1116147" y="2960858"/>
            <a:ext cx="2614795" cy="2250463"/>
          </a:xfrm>
          <a:prstGeom prst="can">
            <a:avLst>
              <a:gd name="adj" fmla="val 20777"/>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5" name="円柱 4"/>
          <p:cNvSpPr/>
          <p:nvPr/>
        </p:nvSpPr>
        <p:spPr>
          <a:xfrm>
            <a:off x="1116147" y="1720622"/>
            <a:ext cx="2614795" cy="1738263"/>
          </a:xfrm>
          <a:prstGeom prst="can">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6" name="テキスト ボックス 5"/>
          <p:cNvSpPr txBox="1"/>
          <p:nvPr/>
        </p:nvSpPr>
        <p:spPr>
          <a:xfrm>
            <a:off x="1215402" y="2249690"/>
            <a:ext cx="2416246" cy="307777"/>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1221915" y="3634453"/>
            <a:ext cx="2403222" cy="615553"/>
          </a:xfrm>
          <a:prstGeom prst="rect">
            <a:avLst/>
          </a:prstGeom>
          <a:noFill/>
          <a:ln>
            <a:noFill/>
          </a:ln>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en-US" altLang="ja-JP" sz="14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a:t>
            </a:r>
            <a:r>
              <a:rPr kumimoji="1" lang="en-US" altLang="ja-JP" sz="2000" dirty="0" smtClean="0">
                <a:solidFill>
                  <a:srgbClr val="FFFFFF"/>
                </a:solidFill>
                <a:latin typeface="ＭＳ Ｐゴシック"/>
                <a:ea typeface="ＭＳ Ｐゴシック"/>
                <a:cs typeface="ＭＳ Ｐゴシック"/>
              </a:rPr>
              <a:t>TCO</a:t>
            </a:r>
            <a:r>
              <a:rPr kumimoji="1" lang="ja-JP" altLang="en-US" sz="2000" dirty="0" smtClean="0">
                <a:solidFill>
                  <a:srgbClr val="FFFFFF"/>
                </a:solidFill>
                <a:latin typeface="ＭＳ Ｐゴシック"/>
                <a:ea typeface="ＭＳ Ｐゴシック"/>
                <a:cs typeface="ＭＳ Ｐゴシック"/>
              </a:rPr>
              <a:t>）</a:t>
            </a:r>
            <a:endParaRPr kumimoji="1" lang="ja-JP" altLang="en-US" sz="20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676267" y="2552498"/>
            <a:ext cx="1501633" cy="769441"/>
          </a:xfrm>
          <a:prstGeom prst="rect">
            <a:avLst/>
          </a:prstGeom>
          <a:noFill/>
          <a:ln>
            <a:noFill/>
          </a:ln>
        </p:spPr>
        <p:txBody>
          <a:bodyPr wrap="none" rtlCol="0">
            <a:spAutoFit/>
          </a:bodyPr>
          <a:lstStyle/>
          <a:p>
            <a:pPr algn="ctr"/>
            <a:r>
              <a:rPr lang="en-US" altLang="ja-JP" sz="4400" dirty="0" smtClean="0">
                <a:solidFill>
                  <a:srgbClr val="FFFFFF"/>
                </a:solidFill>
                <a:latin typeface="Arial Black"/>
                <a:ea typeface="ＭＳ Ｐゴシック"/>
                <a:cs typeface="Arial Black"/>
              </a:rPr>
              <a:t>40%</a:t>
            </a:r>
            <a:endParaRPr kumimoji="1" lang="ja-JP" altLang="en-US" sz="4400" dirty="0">
              <a:solidFill>
                <a:srgbClr val="FFFFFF"/>
              </a:solidFill>
              <a:latin typeface="Arial Black"/>
              <a:ea typeface="ＭＳ Ｐゴシック"/>
              <a:cs typeface="Arial Black"/>
            </a:endParaRPr>
          </a:p>
        </p:txBody>
      </p:sp>
      <p:sp>
        <p:nvSpPr>
          <p:cNvPr id="9" name="テキスト ボックス 8"/>
          <p:cNvSpPr txBox="1"/>
          <p:nvPr/>
        </p:nvSpPr>
        <p:spPr>
          <a:xfrm>
            <a:off x="1676267" y="4127512"/>
            <a:ext cx="1501633" cy="769441"/>
          </a:xfrm>
          <a:prstGeom prst="rect">
            <a:avLst/>
          </a:prstGeom>
          <a:noFill/>
          <a:ln>
            <a:noFill/>
          </a:ln>
        </p:spPr>
        <p:txBody>
          <a:bodyPr wrap="none" rtlCol="0">
            <a:spAutoFit/>
          </a:bodyPr>
          <a:lstStyle/>
          <a:p>
            <a:pPr algn="ctr"/>
            <a:r>
              <a:rPr lang="en-US" altLang="ja-JP" sz="4400" dirty="0">
                <a:solidFill>
                  <a:srgbClr val="FFFFFF"/>
                </a:solidFill>
                <a:latin typeface="Arial Black"/>
                <a:ea typeface="ＭＳ Ｐゴシック"/>
                <a:cs typeface="Arial Black"/>
              </a:rPr>
              <a:t>6</a:t>
            </a:r>
            <a:r>
              <a:rPr lang="en-US" altLang="ja-JP" sz="4400" dirty="0" smtClean="0">
                <a:solidFill>
                  <a:srgbClr val="FFFFFF"/>
                </a:solidFill>
                <a:latin typeface="Arial Black"/>
                <a:ea typeface="ＭＳ Ｐゴシック"/>
                <a:cs typeface="Arial Black"/>
              </a:rPr>
              <a:t>0%</a:t>
            </a:r>
            <a:endParaRPr kumimoji="1" lang="ja-JP" altLang="en-US" sz="4400" dirty="0">
              <a:solidFill>
                <a:srgbClr val="FFFFFF"/>
              </a:solidFill>
              <a:latin typeface="Arial Black"/>
              <a:ea typeface="ＭＳ Ｐゴシック"/>
              <a:cs typeface="Arial Black"/>
            </a:endParaRPr>
          </a:p>
        </p:txBody>
      </p:sp>
      <p:sp>
        <p:nvSpPr>
          <p:cNvPr id="11" name="円柱 10"/>
          <p:cNvSpPr/>
          <p:nvPr/>
        </p:nvSpPr>
        <p:spPr>
          <a:xfrm>
            <a:off x="5474139" y="3651872"/>
            <a:ext cx="2614795" cy="1556336"/>
          </a:xfrm>
          <a:prstGeom prst="can">
            <a:avLst>
              <a:gd name="adj" fmla="val 29653"/>
            </a:avLst>
          </a:prstGeom>
          <a:solidFill>
            <a:srgbClr val="FF660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2" name="円柱 11"/>
          <p:cNvSpPr/>
          <p:nvPr/>
        </p:nvSpPr>
        <p:spPr>
          <a:xfrm>
            <a:off x="5474139" y="1720622"/>
            <a:ext cx="2614795" cy="2398151"/>
          </a:xfrm>
          <a:prstGeom prst="can">
            <a:avLst>
              <a:gd name="adj" fmla="val 18770"/>
            </a:avLst>
          </a:prstGeom>
          <a:solidFill>
            <a:srgbClr val="3366FF"/>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13" name="直線コネクタ 12"/>
          <p:cNvCxnSpPr/>
          <p:nvPr/>
        </p:nvCxnSpPr>
        <p:spPr>
          <a:xfrm>
            <a:off x="3742676" y="1927450"/>
            <a:ext cx="1743197" cy="6225"/>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3742676" y="3265900"/>
            <a:ext cx="1743197" cy="666112"/>
          </a:xfrm>
          <a:prstGeom prst="line">
            <a:avLst/>
          </a:prstGeom>
          <a:ln w="38100" cmpd="sng">
            <a:solidFill>
              <a:srgbClr val="7F7F7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585790" y="2960858"/>
            <a:ext cx="2416246"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新規システムに投資する予算</a:t>
            </a:r>
            <a:endParaRPr kumimoji="1" lang="ja-JP" altLang="en-US" sz="1400" dirty="0">
              <a:solidFill>
                <a:srgbClr val="FFFFFF"/>
              </a:solidFill>
              <a:latin typeface="ＭＳ Ｐゴシック"/>
              <a:ea typeface="ＭＳ Ｐゴシック"/>
              <a:cs typeface="ＭＳ Ｐゴシック"/>
            </a:endParaRPr>
          </a:p>
        </p:txBody>
      </p:sp>
      <p:sp>
        <p:nvSpPr>
          <p:cNvPr id="16" name="テキスト ボックス 15"/>
          <p:cNvSpPr txBox="1"/>
          <p:nvPr/>
        </p:nvSpPr>
        <p:spPr>
          <a:xfrm>
            <a:off x="5592303" y="4499775"/>
            <a:ext cx="2403222" cy="307777"/>
          </a:xfrm>
          <a:prstGeom prst="rect">
            <a:avLst/>
          </a:prstGeom>
          <a:noFill/>
        </p:spPr>
        <p:txBody>
          <a:bodyPr wrap="none" rtlCol="0">
            <a:spAutoFit/>
          </a:bodyPr>
          <a:lstStyle/>
          <a:p>
            <a:pPr algn="ctr"/>
            <a:r>
              <a:rPr kumimoji="1" lang="ja-JP" altLang="en-US" sz="1400" dirty="0" smtClean="0">
                <a:solidFill>
                  <a:srgbClr val="FFFFFF"/>
                </a:solidFill>
                <a:latin typeface="ＭＳ Ｐゴシック"/>
                <a:ea typeface="ＭＳ Ｐゴシック"/>
                <a:cs typeface="ＭＳ Ｐゴシック"/>
              </a:rPr>
              <a:t>既存システムを維持する予算</a:t>
            </a:r>
            <a:endParaRPr kumimoji="1" lang="ja-JP" altLang="en-US" sz="1400" dirty="0">
              <a:solidFill>
                <a:srgbClr val="FFFFFF"/>
              </a:solidFill>
              <a:latin typeface="ＭＳ Ｐゴシック"/>
              <a:ea typeface="ＭＳ Ｐゴシック"/>
              <a:cs typeface="ＭＳ Ｐゴシック"/>
            </a:endParaRPr>
          </a:p>
        </p:txBody>
      </p:sp>
      <p:sp>
        <p:nvSpPr>
          <p:cNvPr id="17" name="上矢印 16"/>
          <p:cNvSpPr/>
          <p:nvPr/>
        </p:nvSpPr>
        <p:spPr>
          <a:xfrm>
            <a:off x="6479515" y="2249690"/>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8" name="上矢印 17"/>
          <p:cNvSpPr/>
          <p:nvPr/>
        </p:nvSpPr>
        <p:spPr>
          <a:xfrm flipV="1">
            <a:off x="6479515" y="3346091"/>
            <a:ext cx="628796" cy="611562"/>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19" name="上矢印 18"/>
          <p:cNvSpPr/>
          <p:nvPr/>
        </p:nvSpPr>
        <p:spPr>
          <a:xfrm>
            <a:off x="6479515" y="4782652"/>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0" name="上矢印 19"/>
          <p:cNvSpPr/>
          <p:nvPr/>
        </p:nvSpPr>
        <p:spPr>
          <a:xfrm flipV="1">
            <a:off x="6479515" y="4175303"/>
            <a:ext cx="628796" cy="363303"/>
          </a:xfrm>
          <a:prstGeom prst="upArrow">
            <a:avLst/>
          </a:prstGeom>
          <a:solidFill>
            <a:schemeClr val="bg1"/>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cxnSp>
        <p:nvCxnSpPr>
          <p:cNvPr id="21" name="直線コネクタ 20"/>
          <p:cNvCxnSpPr/>
          <p:nvPr/>
        </p:nvCxnSpPr>
        <p:spPr>
          <a:xfrm>
            <a:off x="3742676" y="4996547"/>
            <a:ext cx="1743197" cy="6225"/>
          </a:xfrm>
          <a:prstGeom prst="line">
            <a:avLst/>
          </a:prstGeom>
          <a:ln w="38100" cmpd="sng">
            <a:solidFill>
              <a:schemeClr val="bg1">
                <a:lumMod val="50000"/>
              </a:schemeClr>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1299362" y="835294"/>
            <a:ext cx="6621191" cy="646331"/>
          </a:xfrm>
          <a:prstGeom prst="rect">
            <a:avLst/>
          </a:prstGeom>
          <a:noFill/>
        </p:spPr>
        <p:txBody>
          <a:bodyPr wrap="none" rtlCol="0">
            <a:spAutoFit/>
          </a:bodyPr>
          <a:lstStyle/>
          <a:p>
            <a:pPr algn="ctr"/>
            <a:r>
              <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rPr>
              <a:t>IT</a:t>
            </a:r>
            <a:r>
              <a:rPr lang="ja-JP" altLang="en-US" sz="3600" dirty="0" smtClean="0">
                <a:solidFill>
                  <a:srgbClr val="FF0000"/>
                </a:solidFill>
                <a:effectLst>
                  <a:glow rad="101600">
                    <a:schemeClr val="bg1">
                      <a:alpha val="75000"/>
                    </a:schemeClr>
                  </a:glow>
                </a:effectLst>
                <a:latin typeface="ＭＳ Ｐゴシック"/>
                <a:ea typeface="ＭＳ Ｐゴシック"/>
                <a:cs typeface="ＭＳ Ｐゴシック"/>
              </a:rPr>
              <a:t>予算の増加は期待できない！</a:t>
            </a:r>
            <a:endParaRPr lang="en-US" altLang="ja-JP" sz="3600" dirty="0" smtClean="0">
              <a:solidFill>
                <a:srgbClr val="FF0000"/>
              </a:solidFill>
              <a:effectLst>
                <a:glow rad="101600">
                  <a:schemeClr val="bg1">
                    <a:alpha val="75000"/>
                  </a:schemeClr>
                </a:glow>
              </a:effectLst>
              <a:latin typeface="ＭＳ Ｐゴシック"/>
              <a:ea typeface="ＭＳ Ｐゴシック"/>
              <a:cs typeface="ＭＳ Ｐゴシック"/>
            </a:endParaRPr>
          </a:p>
        </p:txBody>
      </p:sp>
      <p:sp>
        <p:nvSpPr>
          <p:cNvPr id="24" name="上矢印 23"/>
          <p:cNvSpPr/>
          <p:nvPr/>
        </p:nvSpPr>
        <p:spPr>
          <a:xfrm flipV="1">
            <a:off x="1812591"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5" name="上矢印 24"/>
          <p:cNvSpPr/>
          <p:nvPr/>
        </p:nvSpPr>
        <p:spPr>
          <a:xfrm flipV="1">
            <a:off x="6188082" y="1568780"/>
            <a:ext cx="1211661" cy="41469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a:ea typeface="ＭＳ Ｐゴシック"/>
              <a:cs typeface="ＭＳ Ｐゴシック"/>
            </a:endParaRPr>
          </a:p>
        </p:txBody>
      </p:sp>
      <p:sp>
        <p:nvSpPr>
          <p:cNvPr id="29" name="ホームベース 28"/>
          <p:cNvSpPr/>
          <p:nvPr/>
        </p:nvSpPr>
        <p:spPr bwMode="gray">
          <a:xfrm>
            <a:off x="3859880" y="4000015"/>
            <a:ext cx="1502196" cy="821244"/>
          </a:xfrm>
          <a:prstGeom prst="homePlate">
            <a:avLst>
              <a:gd name="adj" fmla="val 32564"/>
            </a:avLst>
          </a:prstGeom>
          <a:solidFill>
            <a:srgbClr val="FF6666"/>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none" lIns="90000" tIns="1440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既存システムを</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rPr>
              <a:t>維持するための</a:t>
            </a:r>
            <a:endParaRPr kumimoji="1" lang="en-US" altLang="ja-JP" sz="1200" i="0" u="none" strike="noStrike" cap="none" normalizeH="0" baseline="0" dirty="0" smtClean="0">
              <a:ln>
                <a:noFill/>
              </a:ln>
              <a:solidFill>
                <a:schemeClr val="bg1"/>
              </a:solidFill>
              <a:effectLst/>
              <a:latin typeface="ＭＳ Ｐゴシック"/>
              <a:ea typeface="ＭＳ Ｐゴシック"/>
              <a:cs typeface="ＭＳ Ｐゴシック"/>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lang="ja-JP" altLang="en-US" sz="1200" dirty="0" smtClean="0">
                <a:solidFill>
                  <a:schemeClr val="bg1"/>
                </a:solidFill>
                <a:latin typeface="ＭＳ Ｐゴシック"/>
                <a:ea typeface="ＭＳ Ｐゴシック"/>
                <a:cs typeface="ＭＳ Ｐゴシック"/>
              </a:rPr>
              <a:t>コスト削減</a:t>
            </a:r>
            <a:endParaRPr kumimoji="1" lang="ja-JP" altLang="en-US" sz="1200" i="0" u="none" strike="noStrike" cap="none" normalizeH="0" baseline="0" dirty="0" smtClean="0">
              <a:ln>
                <a:noFill/>
              </a:ln>
              <a:solidFill>
                <a:schemeClr val="bg1"/>
              </a:solidFill>
              <a:effectLst/>
              <a:latin typeface="ＭＳ Ｐゴシック"/>
              <a:ea typeface="ＭＳ Ｐゴシック"/>
              <a:cs typeface="ＭＳ Ｐゴシック"/>
            </a:endParaRPr>
          </a:p>
        </p:txBody>
      </p:sp>
      <p:sp>
        <p:nvSpPr>
          <p:cNvPr id="26" name="テキスト ボックス 25"/>
          <p:cNvSpPr txBox="1"/>
          <p:nvPr/>
        </p:nvSpPr>
        <p:spPr>
          <a:xfrm>
            <a:off x="1116147" y="5417483"/>
            <a:ext cx="2993127" cy="954107"/>
          </a:xfrm>
          <a:prstGeom prst="rect">
            <a:avLst/>
          </a:prstGeom>
          <a:noFill/>
        </p:spPr>
        <p:txBody>
          <a:bodyPr wrap="none" rtlCol="0">
            <a:spAutoFit/>
          </a:bodyPr>
          <a:lstStyle/>
          <a:p>
            <a:pPr marL="457200" indent="-457200">
              <a:buFont typeface="Wingdings" charset="2"/>
              <a:buChar char="v"/>
            </a:pPr>
            <a:r>
              <a:rPr kumimoji="1" lang="en-US" altLang="ja-JP" sz="2800" dirty="0" smtClean="0">
                <a:solidFill>
                  <a:srgbClr val="FF0000"/>
                </a:solidFill>
                <a:effectLst/>
              </a:rPr>
              <a:t>TCO</a:t>
            </a:r>
            <a:r>
              <a:rPr kumimoji="1" lang="ja-JP" altLang="en-US" sz="2800" dirty="0" smtClean="0">
                <a:solidFill>
                  <a:srgbClr val="FF0000"/>
                </a:solidFill>
                <a:effectLst/>
              </a:rPr>
              <a:t>の上昇</a:t>
            </a:r>
            <a:endParaRPr kumimoji="1" lang="en-US" altLang="ja-JP" sz="2800" dirty="0" smtClean="0">
              <a:solidFill>
                <a:srgbClr val="FF0000"/>
              </a:solidFill>
              <a:effectLst/>
            </a:endParaRPr>
          </a:p>
          <a:p>
            <a:pPr marL="457200" indent="-457200">
              <a:buFont typeface="Wingdings" charset="2"/>
              <a:buChar char="v"/>
            </a:pPr>
            <a:r>
              <a:rPr lang="en-US" altLang="ja-JP" sz="2800" dirty="0" smtClean="0">
                <a:solidFill>
                  <a:srgbClr val="FF0000"/>
                </a:solidFill>
                <a:effectLst/>
              </a:rPr>
              <a:t>IT</a:t>
            </a:r>
            <a:r>
              <a:rPr lang="ja-JP" altLang="en-US" sz="2800" dirty="0" smtClean="0">
                <a:solidFill>
                  <a:srgbClr val="FF0000"/>
                </a:solidFill>
                <a:effectLst/>
              </a:rPr>
              <a:t>予算の頭打ち</a:t>
            </a:r>
            <a:endParaRPr kumimoji="1" lang="ja-JP" altLang="en-US" sz="2800" dirty="0">
              <a:solidFill>
                <a:srgbClr val="FF0000"/>
              </a:solidFill>
              <a:effectLst/>
            </a:endParaRPr>
          </a:p>
        </p:txBody>
      </p:sp>
      <p:grpSp>
        <p:nvGrpSpPr>
          <p:cNvPr id="27" name="図形グループ 26"/>
          <p:cNvGrpSpPr/>
          <p:nvPr/>
        </p:nvGrpSpPr>
        <p:grpSpPr>
          <a:xfrm>
            <a:off x="4109274" y="5468192"/>
            <a:ext cx="4324707" cy="939891"/>
            <a:chOff x="3897590" y="1193709"/>
            <a:chExt cx="4324707" cy="939891"/>
          </a:xfrm>
        </p:grpSpPr>
        <p:sp>
          <p:nvSpPr>
            <p:cNvPr id="28" name="右矢印 27"/>
            <p:cNvSpPr/>
            <p:nvPr/>
          </p:nvSpPr>
          <p:spPr bwMode="auto">
            <a:xfrm>
              <a:off x="3897590" y="1219200"/>
              <a:ext cx="787562" cy="914400"/>
            </a:xfrm>
            <a:prstGeom prst="right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Arial" charset="0"/>
                <a:ea typeface="HG丸ｺﾞｼｯｸM-PRO" pitchFamily="50" charset="-128"/>
              </a:endParaRPr>
            </a:p>
          </p:txBody>
        </p:sp>
        <p:sp>
          <p:nvSpPr>
            <p:cNvPr id="30" name="テキスト ボックス 29"/>
            <p:cNvSpPr txBox="1"/>
            <p:nvPr/>
          </p:nvSpPr>
          <p:spPr>
            <a:xfrm>
              <a:off x="4685151" y="1193709"/>
              <a:ext cx="3537146" cy="861774"/>
            </a:xfrm>
            <a:prstGeom prst="rect">
              <a:avLst/>
            </a:prstGeom>
            <a:noFill/>
          </p:spPr>
          <p:txBody>
            <a:bodyPr wrap="none" rtlCol="0">
              <a:spAutoFit/>
            </a:bodyPr>
            <a:lstStyle/>
            <a:p>
              <a:pPr algn="ctr"/>
              <a:r>
                <a:rPr kumimoji="1" lang="ja-JP" altLang="en-US" sz="3600" dirty="0" smtClean="0">
                  <a:solidFill>
                    <a:srgbClr val="0000FF"/>
                  </a:solidFill>
                  <a:effectLst/>
                </a:rPr>
                <a:t>クラウドへの期待</a:t>
              </a:r>
              <a:endParaRPr kumimoji="1" lang="en-US" altLang="ja-JP" sz="3600" dirty="0" smtClean="0">
                <a:solidFill>
                  <a:srgbClr val="0000FF"/>
                </a:solidFill>
                <a:effectLst/>
              </a:endParaRPr>
            </a:p>
            <a:p>
              <a:r>
                <a:rPr kumimoji="1" lang="ja-JP" altLang="en-US" sz="1400" dirty="0" smtClean="0">
                  <a:solidFill>
                    <a:srgbClr val="0000FF"/>
                  </a:solidFill>
                  <a:effectLst/>
                </a:rPr>
                <a:t>「所有」の限界、使えればいいという割り切り</a:t>
              </a:r>
              <a:endParaRPr kumimoji="1" lang="en-US" altLang="ja-JP" sz="1400" dirty="0" smtClean="0">
                <a:solidFill>
                  <a:srgbClr val="0000FF"/>
                </a:solidFill>
                <a:effectLst/>
              </a:endParaRPr>
            </a:p>
          </p:txBody>
        </p:sp>
      </p:grpSp>
    </p:spTree>
    <p:extLst>
      <p:ext uri="{BB962C8B-B14F-4D97-AF65-F5344CB8AC3E}">
        <p14:creationId xmlns:p14="http://schemas.microsoft.com/office/powerpoint/2010/main" val="16758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11675" y="827249"/>
            <a:ext cx="3548650" cy="5708645"/>
          </a:xfrm>
          <a:prstGeom prst="roundRect">
            <a:avLst>
              <a:gd name="adj" fmla="val 0"/>
            </a:avLst>
          </a:prstGeom>
          <a:solidFill>
            <a:srgbClr val="FFFB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083675" y="840427"/>
            <a:ext cx="3548650" cy="5708645"/>
          </a:xfrm>
          <a:prstGeom prst="roundRect">
            <a:avLst>
              <a:gd name="adj" fmla="val 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システム資源の</a:t>
            </a:r>
            <a:r>
              <a:rPr kumimoji="1" lang="en-US" altLang="ja-JP" dirty="0" smtClean="0"/>
              <a:t>EC</a:t>
            </a:r>
            <a:r>
              <a:rPr kumimoji="1" lang="ja-JP" altLang="en-US" dirty="0" smtClean="0"/>
              <a:t>サイト</a:t>
            </a:r>
            <a:endParaRPr kumimoji="1" lang="ja-JP" altLang="en-US" dirty="0"/>
          </a:p>
        </p:txBody>
      </p:sp>
      <p:pic>
        <p:nvPicPr>
          <p:cNvPr id="30" name="図 29"/>
          <p:cNvPicPr>
            <a:picLocks noChangeAspect="1"/>
          </p:cNvPicPr>
          <p:nvPr/>
        </p:nvPicPr>
        <p:blipFill>
          <a:blip r:embed="rId3">
            <a:clrChange>
              <a:clrFrom>
                <a:srgbClr val="FEFEFE"/>
              </a:clrFrom>
              <a:clrTo>
                <a:srgbClr val="FEFEFE">
                  <a:alpha val="0"/>
                </a:srgbClr>
              </a:clrTo>
            </a:clrChange>
          </a:blip>
          <a:stretch>
            <a:fillRect/>
          </a:stretch>
        </p:blipFill>
        <p:spPr>
          <a:xfrm>
            <a:off x="2667000" y="2814675"/>
            <a:ext cx="1066800" cy="935229"/>
          </a:xfrm>
          <a:prstGeom prst="rect">
            <a:avLst/>
          </a:prstGeom>
        </p:spPr>
      </p:pic>
      <p:sp>
        <p:nvSpPr>
          <p:cNvPr id="10" name="メモ 9"/>
          <p:cNvSpPr/>
          <p:nvPr/>
        </p:nvSpPr>
        <p:spPr bwMode="auto">
          <a:xfrm>
            <a:off x="1066800" y="27384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メモ 31"/>
          <p:cNvSpPr/>
          <p:nvPr/>
        </p:nvSpPr>
        <p:spPr bwMode="auto">
          <a:xfrm>
            <a:off x="1219200" y="30432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テキスト ボックス 11"/>
          <p:cNvSpPr txBox="1"/>
          <p:nvPr/>
        </p:nvSpPr>
        <p:spPr>
          <a:xfrm>
            <a:off x="1143000" y="2738475"/>
            <a:ext cx="646331" cy="276999"/>
          </a:xfrm>
          <a:prstGeom prst="rect">
            <a:avLst/>
          </a:prstGeom>
          <a:noFill/>
        </p:spPr>
        <p:txBody>
          <a:bodyPr wrap="none" rtlCol="0">
            <a:spAutoFit/>
          </a:bodyPr>
          <a:lstStyle/>
          <a:p>
            <a:r>
              <a:rPr kumimoji="1" lang="ja-JP" altLang="en-US" sz="1200" dirty="0" smtClean="0">
                <a:solidFill>
                  <a:srgbClr val="800000"/>
                </a:solidFill>
              </a:rPr>
              <a:t>見積書</a:t>
            </a:r>
            <a:endParaRPr kumimoji="1" lang="ja-JP" altLang="en-US" sz="1200" dirty="0">
              <a:solidFill>
                <a:srgbClr val="800000"/>
              </a:solidFill>
            </a:endParaRPr>
          </a:p>
        </p:txBody>
      </p:sp>
      <p:sp>
        <p:nvSpPr>
          <p:cNvPr id="33" name="テキスト ボックス 32"/>
          <p:cNvSpPr txBox="1"/>
          <p:nvPr/>
        </p:nvSpPr>
        <p:spPr>
          <a:xfrm>
            <a:off x="1295400" y="3119475"/>
            <a:ext cx="646331" cy="276999"/>
          </a:xfrm>
          <a:prstGeom prst="rect">
            <a:avLst/>
          </a:prstGeom>
          <a:noFill/>
        </p:spPr>
        <p:txBody>
          <a:bodyPr wrap="none" rtlCol="0">
            <a:spAutoFit/>
          </a:bodyPr>
          <a:lstStyle/>
          <a:p>
            <a:r>
              <a:rPr kumimoji="1" lang="ja-JP" altLang="en-US" sz="1200" dirty="0" smtClean="0">
                <a:solidFill>
                  <a:srgbClr val="800000"/>
                </a:solidFill>
              </a:rPr>
              <a:t>契約書</a:t>
            </a:r>
            <a:endParaRPr kumimoji="1" lang="ja-JP" altLang="en-US" sz="1200" dirty="0">
              <a:solidFill>
                <a:srgbClr val="800000"/>
              </a:solidFill>
            </a:endParaRPr>
          </a:p>
        </p:txBody>
      </p:sp>
      <p:pic>
        <p:nvPicPr>
          <p:cNvPr id="6" name="図 5" descr="MC9004339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348075"/>
            <a:ext cx="1447800" cy="1447800"/>
          </a:xfrm>
          <a:prstGeom prst="rect">
            <a:avLst/>
          </a:prstGeom>
        </p:spPr>
      </p:pic>
      <p:pic>
        <p:nvPicPr>
          <p:cNvPr id="8" name="図 7" descr="MC90043394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0" y="3805275"/>
            <a:ext cx="1066800" cy="1066800"/>
          </a:xfrm>
          <a:prstGeom prst="rect">
            <a:avLst/>
          </a:prstGeom>
        </p:spPr>
      </p:pic>
      <p:sp>
        <p:nvSpPr>
          <p:cNvPr id="13" name="テキスト ボックス 12"/>
          <p:cNvSpPr txBox="1"/>
          <p:nvPr/>
        </p:nvSpPr>
        <p:spPr>
          <a:xfrm>
            <a:off x="3057207" y="3057992"/>
            <a:ext cx="697627" cy="400110"/>
          </a:xfrm>
          <a:prstGeom prst="rect">
            <a:avLst/>
          </a:prstGeom>
          <a:noFill/>
        </p:spPr>
        <p:txBody>
          <a:bodyPr wrap="none" rtlCol="0">
            <a:spAutoFit/>
          </a:bodyPr>
          <a:lstStyle/>
          <a:p>
            <a:r>
              <a:rPr kumimoji="1" lang="ja-JP" altLang="en-US" sz="1000" dirty="0" smtClean="0">
                <a:solidFill>
                  <a:schemeClr val="bg1"/>
                </a:solidFill>
              </a:rPr>
              <a:t>調達手配</a:t>
            </a:r>
            <a:endParaRPr kumimoji="1" lang="en-US" altLang="ja-JP" sz="1000" dirty="0" smtClean="0">
              <a:solidFill>
                <a:schemeClr val="bg1"/>
              </a:solidFill>
            </a:endParaRPr>
          </a:p>
          <a:p>
            <a:r>
              <a:rPr lang="ja-JP" altLang="en-US" sz="1000" dirty="0" smtClean="0">
                <a:solidFill>
                  <a:schemeClr val="bg1"/>
                </a:solidFill>
              </a:rPr>
              <a:t>導入作業</a:t>
            </a:r>
            <a:endParaRPr kumimoji="1" lang="ja-JP" altLang="en-US" sz="1000" dirty="0">
              <a:solidFill>
                <a:schemeClr val="bg1"/>
              </a:solidFill>
            </a:endParaRPr>
          </a:p>
        </p:txBody>
      </p:sp>
      <p:pic>
        <p:nvPicPr>
          <p:cNvPr id="14" name="図 13" descr="MM900283085.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1443075"/>
            <a:ext cx="1547117" cy="990600"/>
          </a:xfrm>
          <a:prstGeom prst="rect">
            <a:avLst/>
          </a:prstGeom>
        </p:spPr>
      </p:pic>
      <p:sp>
        <p:nvSpPr>
          <p:cNvPr id="34" name="下カーブ矢印 33"/>
          <p:cNvSpPr/>
          <p:nvPr/>
        </p:nvSpPr>
        <p:spPr bwMode="auto">
          <a:xfrm>
            <a:off x="1905000" y="2509875"/>
            <a:ext cx="1143000" cy="457200"/>
          </a:xfrm>
          <a:prstGeom prst="curvedDown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テキスト ボックス 36"/>
          <p:cNvSpPr txBox="1"/>
          <p:nvPr/>
        </p:nvSpPr>
        <p:spPr>
          <a:xfrm>
            <a:off x="2209800" y="1910455"/>
            <a:ext cx="847407" cy="523220"/>
          </a:xfrm>
          <a:prstGeom prst="rect">
            <a:avLst/>
          </a:prstGeom>
          <a:noFill/>
        </p:spPr>
        <p:txBody>
          <a:bodyPr wrap="none" rtlCol="0">
            <a:spAutoFit/>
          </a:bodyPr>
          <a:lstStyle/>
          <a:p>
            <a:r>
              <a:rPr kumimoji="1" lang="ja-JP" altLang="en-US" sz="1400" dirty="0" smtClean="0">
                <a:solidFill>
                  <a:schemeClr val="bg1"/>
                </a:solidFill>
                <a:effectLst>
                  <a:glow rad="101600">
                    <a:schemeClr val="accent6">
                      <a:satMod val="175000"/>
                      <a:alpha val="40000"/>
                    </a:schemeClr>
                  </a:glow>
                </a:effectLst>
              </a:rPr>
              <a:t>メーカー</a:t>
            </a:r>
            <a:endParaRPr kumimoji="1" lang="en-US" altLang="ja-JP" sz="1400" dirty="0" smtClean="0">
              <a:solidFill>
                <a:schemeClr val="bg1"/>
              </a:solidFill>
              <a:effectLst>
                <a:glow rad="101600">
                  <a:schemeClr val="accent6">
                    <a:satMod val="175000"/>
                    <a:alpha val="40000"/>
                  </a:schemeClr>
                </a:glow>
              </a:effectLst>
            </a:endParaRPr>
          </a:p>
          <a:p>
            <a:r>
              <a:rPr lang="ja-JP" altLang="en-US" sz="1400" dirty="0" smtClean="0">
                <a:solidFill>
                  <a:schemeClr val="bg1"/>
                </a:solidFill>
                <a:effectLst>
                  <a:glow rad="101600">
                    <a:schemeClr val="accent6">
                      <a:satMod val="175000"/>
                      <a:alpha val="40000"/>
                    </a:schemeClr>
                  </a:glow>
                </a:effectLst>
              </a:rPr>
              <a:t>ベンダー</a:t>
            </a:r>
            <a:endParaRPr kumimoji="1" lang="ja-JP" altLang="en-US" sz="1400" dirty="0">
              <a:solidFill>
                <a:schemeClr val="bg1"/>
              </a:solidFill>
              <a:effectLst>
                <a:glow rad="101600">
                  <a:schemeClr val="accent6">
                    <a:satMod val="175000"/>
                    <a:alpha val="40000"/>
                  </a:schemeClr>
                </a:glow>
              </a:effectLst>
            </a:endParaRPr>
          </a:p>
        </p:txBody>
      </p:sp>
      <p:sp>
        <p:nvSpPr>
          <p:cNvPr id="41" name="六角形 40"/>
          <p:cNvSpPr/>
          <p:nvPr/>
        </p:nvSpPr>
        <p:spPr bwMode="auto">
          <a:xfrm>
            <a:off x="3845719" y="53991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サイジング</a:t>
            </a:r>
          </a:p>
        </p:txBody>
      </p:sp>
      <p:sp>
        <p:nvSpPr>
          <p:cNvPr id="42" name="六角形 41"/>
          <p:cNvSpPr/>
          <p:nvPr/>
        </p:nvSpPr>
        <p:spPr bwMode="auto">
          <a:xfrm>
            <a:off x="3845719" y="48657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rPr>
              <a:t>調　達</a:t>
            </a:r>
            <a:endParaRPr kumimoji="0" lang="ja-JP" altLang="en-US" sz="1400" b="0" i="0" u="none" strike="noStrike" cap="none" normalizeH="0" baseline="0" dirty="0" smtClean="0">
              <a:ln>
                <a:noFill/>
              </a:ln>
              <a:solidFill>
                <a:schemeClr val="bg1"/>
              </a:solidFill>
              <a:effectLst/>
            </a:endParaRPr>
          </a:p>
        </p:txBody>
      </p:sp>
      <p:sp>
        <p:nvSpPr>
          <p:cNvPr id="44" name="六角形 43"/>
          <p:cNvSpPr/>
          <p:nvPr/>
        </p:nvSpPr>
        <p:spPr bwMode="auto">
          <a:xfrm>
            <a:off x="3845719" y="59325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費　用</a:t>
            </a:r>
          </a:p>
        </p:txBody>
      </p:sp>
      <p:sp>
        <p:nvSpPr>
          <p:cNvPr id="45" name="角丸四角形 44"/>
          <p:cNvSpPr/>
          <p:nvPr/>
        </p:nvSpPr>
        <p:spPr bwMode="auto">
          <a:xfrm>
            <a:off x="838200" y="48593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数週間から数ヶ月</a:t>
            </a:r>
          </a:p>
        </p:txBody>
      </p:sp>
      <p:sp>
        <p:nvSpPr>
          <p:cNvPr id="46" name="角丸四角形 45"/>
          <p:cNvSpPr/>
          <p:nvPr/>
        </p:nvSpPr>
        <p:spPr bwMode="auto">
          <a:xfrm>
            <a:off x="838200" y="53927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数ヶ月から数年を想定</a:t>
            </a:r>
          </a:p>
        </p:txBody>
      </p:sp>
      <p:sp>
        <p:nvSpPr>
          <p:cNvPr id="47" name="角丸四角形 46"/>
          <p:cNvSpPr/>
          <p:nvPr/>
        </p:nvSpPr>
        <p:spPr bwMode="auto">
          <a:xfrm>
            <a:off x="838200" y="59261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現物資産またはリース資産</a:t>
            </a:r>
          </a:p>
        </p:txBody>
      </p:sp>
      <p:sp>
        <p:nvSpPr>
          <p:cNvPr id="51" name="テキスト ボックス 50"/>
          <p:cNvSpPr txBox="1"/>
          <p:nvPr/>
        </p:nvSpPr>
        <p:spPr>
          <a:xfrm>
            <a:off x="1460279" y="909675"/>
            <a:ext cx="1723549" cy="461665"/>
          </a:xfrm>
          <a:prstGeom prst="rect">
            <a:avLst/>
          </a:prstGeom>
          <a:noFill/>
        </p:spPr>
        <p:txBody>
          <a:bodyPr wrap="none" rtlCol="0">
            <a:spAutoFit/>
          </a:bodyPr>
          <a:lstStyle/>
          <a:p>
            <a:pPr algn="ctr"/>
            <a:r>
              <a:rPr kumimoji="1" lang="ja-JP" altLang="en-US" sz="2400" dirty="0" smtClean="0">
                <a:solidFill>
                  <a:srgbClr val="800000"/>
                </a:solidFill>
                <a:effectLst/>
              </a:rPr>
              <a:t>従来の方法</a:t>
            </a:r>
            <a:endParaRPr kumimoji="1" lang="ja-JP" altLang="en-US" sz="2400" dirty="0">
              <a:solidFill>
                <a:srgbClr val="800000"/>
              </a:solidFill>
              <a:effectLst/>
            </a:endParaRPr>
          </a:p>
        </p:txBody>
      </p:sp>
      <p:grpSp>
        <p:nvGrpSpPr>
          <p:cNvPr id="7" name="図形グループ 6"/>
          <p:cNvGrpSpPr/>
          <p:nvPr/>
        </p:nvGrpSpPr>
        <p:grpSpPr>
          <a:xfrm>
            <a:off x="5133280" y="468150"/>
            <a:ext cx="3429000" cy="5921700"/>
            <a:chOff x="5133280" y="555300"/>
            <a:chExt cx="3429000" cy="5921700"/>
          </a:xfrm>
        </p:grpSpPr>
        <p:grpSp>
          <p:nvGrpSpPr>
            <p:cNvPr id="3" name="図形グループ 2"/>
            <p:cNvGrpSpPr/>
            <p:nvPr/>
          </p:nvGrpSpPr>
          <p:grpSpPr>
            <a:xfrm>
              <a:off x="5133280" y="555300"/>
              <a:ext cx="3429000" cy="5921700"/>
              <a:chOff x="5133280" y="555300"/>
              <a:chExt cx="3429000" cy="5921700"/>
            </a:xfrm>
          </p:grpSpPr>
          <p:pic>
            <p:nvPicPr>
              <p:cNvPr id="19" name="図 1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3280" y="555300"/>
                <a:ext cx="3429000" cy="3429000"/>
              </a:xfrm>
              <a:prstGeom prst="rect">
                <a:avLst/>
              </a:prstGeom>
            </p:spPr>
          </p:pic>
          <p:pic>
            <p:nvPicPr>
              <p:cNvPr id="27" name="図 26"/>
              <p:cNvPicPr>
                <a:picLocks noChangeAspect="1"/>
              </p:cNvPicPr>
              <p:nvPr/>
            </p:nvPicPr>
            <p:blipFill>
              <a:blip r:embed="rId3">
                <a:clrChange>
                  <a:clrFrom>
                    <a:srgbClr val="FEFEFE"/>
                  </a:clrFrom>
                  <a:clrTo>
                    <a:srgbClr val="FEFEFE">
                      <a:alpha val="0"/>
                    </a:srgbClr>
                  </a:clrTo>
                </a:clrChange>
              </a:blip>
              <a:stretch>
                <a:fillRect/>
              </a:stretch>
            </p:blipFill>
            <p:spPr>
              <a:xfrm>
                <a:off x="6407485" y="1600200"/>
                <a:ext cx="831515" cy="728962"/>
              </a:xfrm>
              <a:prstGeom prst="rect">
                <a:avLst/>
              </a:prstGeom>
            </p:spPr>
          </p:pic>
          <p:pic>
            <p:nvPicPr>
              <p:cNvPr id="28" name="図 27"/>
              <p:cNvPicPr>
                <a:picLocks noChangeAspect="1"/>
              </p:cNvPicPr>
              <p:nvPr/>
            </p:nvPicPr>
            <p:blipFill>
              <a:blip r:embed="rId3">
                <a:clrChange>
                  <a:clrFrom>
                    <a:srgbClr val="FEFEFE"/>
                  </a:clrFrom>
                  <a:clrTo>
                    <a:srgbClr val="FEFEFE">
                      <a:alpha val="0"/>
                    </a:srgbClr>
                  </a:clrTo>
                </a:clrChange>
              </a:blip>
              <a:stretch>
                <a:fillRect/>
              </a:stretch>
            </p:blipFill>
            <p:spPr>
              <a:xfrm>
                <a:off x="7245685" y="1600200"/>
                <a:ext cx="831515" cy="728962"/>
              </a:xfrm>
              <a:prstGeom prst="rect">
                <a:avLst/>
              </a:prstGeom>
            </p:spPr>
          </p:pic>
          <p:pic>
            <p:nvPicPr>
              <p:cNvPr id="29" name="図 28"/>
              <p:cNvPicPr>
                <a:picLocks noChangeAspect="1"/>
              </p:cNvPicPr>
              <p:nvPr/>
            </p:nvPicPr>
            <p:blipFill>
              <a:blip r:embed="rId3">
                <a:clrChange>
                  <a:clrFrom>
                    <a:srgbClr val="FEFEFE"/>
                  </a:clrFrom>
                  <a:clrTo>
                    <a:srgbClr val="FEFEFE">
                      <a:alpha val="0"/>
                    </a:srgbClr>
                  </a:clrTo>
                </a:clrChange>
              </a:blip>
              <a:stretch>
                <a:fillRect/>
              </a:stretch>
            </p:blipFill>
            <p:spPr>
              <a:xfrm>
                <a:off x="5569285" y="1600200"/>
                <a:ext cx="831515" cy="728962"/>
              </a:xfrm>
              <a:prstGeom prst="rect">
                <a:avLst/>
              </a:prstGeom>
            </p:spPr>
          </p:pic>
          <p:sp>
            <p:nvSpPr>
              <p:cNvPr id="35" name="角丸四角形 34"/>
              <p:cNvSpPr/>
              <p:nvPr/>
            </p:nvSpPr>
            <p:spPr bwMode="auto">
              <a:xfrm>
                <a:off x="6019800" y="3124200"/>
                <a:ext cx="1828800" cy="14478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0" name="Picture 26" descr="j043394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3810000"/>
                <a:ext cx="10668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テキスト ボックス 35"/>
              <p:cNvSpPr txBox="1"/>
              <p:nvPr/>
            </p:nvSpPr>
            <p:spPr>
              <a:xfrm>
                <a:off x="6026485" y="3200400"/>
                <a:ext cx="1828800" cy="246221"/>
              </a:xfrm>
              <a:prstGeom prst="rect">
                <a:avLst/>
              </a:prstGeom>
              <a:noFill/>
            </p:spPr>
            <p:txBody>
              <a:bodyPr wrap="square" rtlCol="0">
                <a:spAutoFit/>
              </a:bodyPr>
              <a:lstStyle/>
              <a:p>
                <a:pPr algn="ctr"/>
                <a:r>
                  <a:rPr kumimoji="1" lang="ja-JP" altLang="en-US" sz="1000" dirty="0" smtClean="0">
                    <a:solidFill>
                      <a:srgbClr val="FFFFFF"/>
                    </a:solidFill>
                  </a:rPr>
                  <a:t>セルフ</a:t>
                </a:r>
                <a:r>
                  <a:rPr kumimoji="1" lang="en-US" altLang="ja-JP" sz="1000" dirty="0" smtClean="0">
                    <a:solidFill>
                      <a:srgbClr val="FFFFFF"/>
                    </a:solidFill>
                  </a:rPr>
                  <a:t>･</a:t>
                </a:r>
                <a:r>
                  <a:rPr kumimoji="1" lang="ja-JP" altLang="en-US" sz="1000" dirty="0" smtClean="0">
                    <a:solidFill>
                      <a:srgbClr val="FFFFFF"/>
                    </a:solidFill>
                  </a:rPr>
                  <a:t>サービス・ポータル</a:t>
                </a:r>
                <a:endParaRPr kumimoji="1" lang="ja-JP" altLang="en-US" sz="1000" dirty="0">
                  <a:solidFill>
                    <a:srgbClr val="FFFFFF"/>
                  </a:solidFill>
                </a:endParaRPr>
              </a:p>
            </p:txBody>
          </p:sp>
          <p:sp>
            <p:nvSpPr>
              <p:cNvPr id="40" name="テキスト ボックス 39"/>
              <p:cNvSpPr txBox="1"/>
              <p:nvPr/>
            </p:nvSpPr>
            <p:spPr>
              <a:xfrm>
                <a:off x="6019800" y="3505200"/>
                <a:ext cx="1828800" cy="830997"/>
              </a:xfrm>
              <a:prstGeom prst="rect">
                <a:avLst/>
              </a:prstGeom>
              <a:noFill/>
            </p:spPr>
            <p:txBody>
              <a:bodyPr wrap="square" rtlCol="0">
                <a:spAutoFit/>
              </a:bodyPr>
              <a:lstStyle/>
              <a:p>
                <a:pPr marL="171450" indent="-171450">
                  <a:buFont typeface="Wingdings" charset="2"/>
                  <a:buChar char="l"/>
                </a:pPr>
                <a:r>
                  <a:rPr kumimoji="1" lang="ja-JP" altLang="en-US" sz="1200" dirty="0" smtClean="0">
                    <a:solidFill>
                      <a:srgbClr val="FFFFFF"/>
                    </a:solidFill>
                  </a:rPr>
                  <a:t>調達・構成変更</a:t>
                </a:r>
                <a:endParaRPr kumimoji="1" lang="en-US" altLang="ja-JP" sz="1200" dirty="0" smtClean="0">
                  <a:solidFill>
                    <a:srgbClr val="FFFFFF"/>
                  </a:solidFill>
                </a:endParaRPr>
              </a:p>
              <a:p>
                <a:pPr marL="171450" indent="-171450">
                  <a:buFont typeface="Wingdings" charset="2"/>
                  <a:buChar char="l"/>
                </a:pPr>
                <a:r>
                  <a:rPr lang="ja-JP" altLang="en-US" sz="1200" dirty="0">
                    <a:solidFill>
                      <a:srgbClr val="FFFFFF"/>
                    </a:solidFill>
                  </a:rPr>
                  <a:t>サービスレベル設定</a:t>
                </a:r>
                <a:endParaRPr lang="en-US" altLang="ja-JP" sz="1200" dirty="0">
                  <a:solidFill>
                    <a:srgbClr val="FFFFFF"/>
                  </a:solidFill>
                </a:endParaRPr>
              </a:p>
              <a:p>
                <a:pPr marL="171450" indent="-171450">
                  <a:buFont typeface="Wingdings" charset="2"/>
                  <a:buChar char="l"/>
                </a:pPr>
                <a:r>
                  <a:rPr lang="ja-JP" altLang="en-US" sz="1200" dirty="0" smtClean="0">
                    <a:solidFill>
                      <a:srgbClr val="FFFFFF"/>
                    </a:solidFill>
                  </a:rPr>
                  <a:t>運用設定</a:t>
                </a:r>
                <a:endParaRPr lang="en-US" altLang="ja-JP" sz="1200" dirty="0" smtClean="0">
                  <a:solidFill>
                    <a:srgbClr val="FFFFFF"/>
                  </a:solidFill>
                </a:endParaRPr>
              </a:p>
              <a:p>
                <a:pPr marL="171450" indent="-171450">
                  <a:buFont typeface="Wingdings" charset="2"/>
                  <a:buChar char="l"/>
                </a:pPr>
                <a:r>
                  <a:rPr lang="ja-JP" altLang="en-US" sz="1200" dirty="0" smtClean="0">
                    <a:solidFill>
                      <a:srgbClr val="FFFFFF"/>
                    </a:solidFill>
                  </a:rPr>
                  <a:t>・・・</a:t>
                </a:r>
                <a:endParaRPr kumimoji="1" lang="ja-JP" altLang="en-US" sz="1200" dirty="0">
                  <a:solidFill>
                    <a:srgbClr val="FFFFFF"/>
                  </a:solidFill>
                </a:endParaRPr>
              </a:p>
            </p:txBody>
          </p:sp>
          <p:sp>
            <p:nvSpPr>
              <p:cNvPr id="48" name="角丸四角形 47"/>
              <p:cNvSpPr/>
              <p:nvPr/>
            </p:nvSpPr>
            <p:spPr bwMode="auto">
              <a:xfrm>
                <a:off x="5410200" y="49530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数分から数十分</a:t>
                </a:r>
              </a:p>
            </p:txBody>
          </p:sp>
          <p:sp>
            <p:nvSpPr>
              <p:cNvPr id="49" name="角丸四角形 48"/>
              <p:cNvSpPr/>
              <p:nvPr/>
            </p:nvSpPr>
            <p:spPr bwMode="auto">
              <a:xfrm>
                <a:off x="5410200" y="54864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直近のみ</a:t>
                </a: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・必要に応じて増減</a:t>
                </a:r>
              </a:p>
            </p:txBody>
          </p:sp>
          <p:sp>
            <p:nvSpPr>
              <p:cNvPr id="50" name="角丸四角形 49"/>
              <p:cNvSpPr/>
              <p:nvPr/>
            </p:nvSpPr>
            <p:spPr bwMode="auto">
              <a:xfrm>
                <a:off x="5410200" y="60198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経費・</a:t>
                </a:r>
                <a:r>
                  <a:rPr kumimoji="0" lang="ja-JP" altLang="en-US" sz="1400" dirty="0" smtClean="0">
                    <a:solidFill>
                      <a:srgbClr val="FFFFFF"/>
                    </a:solidFill>
                  </a:rPr>
                  <a:t>従量課金／定額課金</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6263726" y="990600"/>
                <a:ext cx="1188547" cy="461665"/>
              </a:xfrm>
              <a:prstGeom prst="rect">
                <a:avLst/>
              </a:prstGeom>
              <a:noFill/>
            </p:spPr>
            <p:txBody>
              <a:bodyPr wrap="none" rtlCol="0">
                <a:spAutoFit/>
              </a:bodyPr>
              <a:lstStyle/>
              <a:p>
                <a:pPr algn="ctr"/>
                <a:r>
                  <a:rPr kumimoji="1" lang="ja-JP" altLang="en-US" sz="2400" dirty="0" smtClean="0">
                    <a:solidFill>
                      <a:srgbClr val="0000FF"/>
                    </a:solidFill>
                    <a:effectLst/>
                  </a:rPr>
                  <a:t>クラウド</a:t>
                </a:r>
                <a:endParaRPr kumimoji="1" lang="ja-JP" altLang="en-US" sz="2400" dirty="0">
                  <a:solidFill>
                    <a:srgbClr val="0000FF"/>
                  </a:solidFill>
                  <a:effectLst/>
                </a:endParaRPr>
              </a:p>
            </p:txBody>
          </p:sp>
        </p:grpSp>
        <p:sp>
          <p:nvSpPr>
            <p:cNvPr id="4" name="上下矢印 3"/>
            <p:cNvSpPr/>
            <p:nvPr/>
          </p:nvSpPr>
          <p:spPr bwMode="auto">
            <a:xfrm>
              <a:off x="6705600" y="2286000"/>
              <a:ext cx="381000" cy="838200"/>
            </a:xfrm>
            <a:prstGeom prst="upDown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テキスト ボックス 4"/>
            <p:cNvSpPr txBox="1"/>
            <p:nvPr/>
          </p:nvSpPr>
          <p:spPr>
            <a:xfrm>
              <a:off x="5416108" y="2427748"/>
              <a:ext cx="2225289" cy="338554"/>
            </a:xfrm>
            <a:prstGeom prst="rect">
              <a:avLst/>
            </a:prstGeom>
            <a:noFill/>
          </p:spPr>
          <p:txBody>
            <a:bodyPr wrap="none" rtlCol="0">
              <a:spAutoFit/>
            </a:bodyPr>
            <a:lstStyle/>
            <a:p>
              <a:r>
                <a:rPr kumimoji="1" lang="ja-JP" altLang="en-US" sz="1600" dirty="0" smtClean="0">
                  <a:solidFill>
                    <a:srgbClr val="FFFFFF"/>
                  </a:solidFill>
                  <a:effectLst>
                    <a:glow rad="101600">
                      <a:schemeClr val="accent1">
                        <a:satMod val="175000"/>
                        <a:alpha val="40000"/>
                      </a:schemeClr>
                    </a:glow>
                  </a:effectLst>
                </a:rPr>
                <a:t>オンライン</a:t>
              </a:r>
              <a:r>
                <a:rPr kumimoji="1" lang="en-US" altLang="ja-JP" sz="1600" dirty="0" smtClean="0">
                  <a:solidFill>
                    <a:srgbClr val="FFFFFF"/>
                  </a:solidFill>
                  <a:effectLst>
                    <a:glow rad="101600">
                      <a:schemeClr val="accent1">
                        <a:satMod val="175000"/>
                        <a:alpha val="40000"/>
                      </a:schemeClr>
                    </a:glow>
                  </a:effectLst>
                </a:rPr>
                <a:t>･</a:t>
              </a:r>
              <a:r>
                <a:rPr lang="ja-JP" altLang="en-US" sz="1600" dirty="0" smtClean="0">
                  <a:solidFill>
                    <a:srgbClr val="FFFFFF"/>
                  </a:solidFill>
                  <a:effectLst>
                    <a:glow rad="101600">
                      <a:schemeClr val="accent1">
                        <a:satMod val="175000"/>
                        <a:alpha val="40000"/>
                      </a:schemeClr>
                    </a:glow>
                  </a:effectLst>
                </a:rPr>
                <a:t>リアルタイム</a:t>
              </a:r>
              <a:endParaRPr kumimoji="1" lang="ja-JP" altLang="en-US" sz="1600" dirty="0">
                <a:solidFill>
                  <a:srgbClr val="FFFFFF"/>
                </a:solidFill>
                <a:effectLst>
                  <a:glow rad="101600">
                    <a:schemeClr val="accent1">
                      <a:satMod val="175000"/>
                      <a:alpha val="40000"/>
                    </a:schemeClr>
                  </a:glow>
                </a:effectLst>
              </a:endParaRPr>
            </a:p>
          </p:txBody>
        </p:sp>
      </p:grpSp>
    </p:spTree>
    <p:extLst>
      <p:ext uri="{BB962C8B-B14F-4D97-AF65-F5344CB8AC3E}">
        <p14:creationId xmlns:p14="http://schemas.microsoft.com/office/powerpoint/2010/main" val="1226758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クラウド</a:t>
            </a:r>
            <a:r>
              <a:rPr lang="ja-JP" altLang="en-US" dirty="0" smtClean="0"/>
              <a:t>ならではの費用対効果の考え方</a:t>
            </a:r>
            <a:endParaRPr kumimoji="1" lang="ja-JP" altLang="en-US" dirty="0"/>
          </a:p>
        </p:txBody>
      </p:sp>
      <p:cxnSp>
        <p:nvCxnSpPr>
          <p:cNvPr id="22" name="直線矢印コネクタ 21"/>
          <p:cNvCxnSpPr/>
          <p:nvPr/>
        </p:nvCxnSpPr>
        <p:spPr bwMode="auto">
          <a:xfrm flipV="1">
            <a:off x="1114855" y="1066800"/>
            <a:ext cx="0" cy="4953000"/>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7" name="直線矢印コネクタ 26"/>
          <p:cNvCxnSpPr/>
          <p:nvPr/>
        </p:nvCxnSpPr>
        <p:spPr bwMode="auto">
          <a:xfrm>
            <a:off x="1114855" y="6019800"/>
            <a:ext cx="7162800" cy="0"/>
          </a:xfrm>
          <a:prstGeom prst="straightConnector1">
            <a:avLst/>
          </a:prstGeom>
          <a:solidFill>
            <a:schemeClr val="bg1"/>
          </a:solidFill>
          <a:ln w="38100" cap="flat" cmpd="sng" algn="ctr">
            <a:solidFill>
              <a:srgbClr val="008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32" name="図 31" descr="MC9004316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55" y="1295400"/>
            <a:ext cx="762000" cy="762000"/>
          </a:xfrm>
          <a:prstGeom prst="rect">
            <a:avLst/>
          </a:prstGeom>
        </p:spPr>
      </p:pic>
      <p:pic>
        <p:nvPicPr>
          <p:cNvPr id="33" name="図 32" descr="MC90043158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055" y="5715000"/>
            <a:ext cx="673100" cy="673100"/>
          </a:xfrm>
          <a:prstGeom prst="rect">
            <a:avLst/>
          </a:prstGeom>
        </p:spPr>
      </p:pic>
      <p:grpSp>
        <p:nvGrpSpPr>
          <p:cNvPr id="4" name="図形グループ 3"/>
          <p:cNvGrpSpPr/>
          <p:nvPr/>
        </p:nvGrpSpPr>
        <p:grpSpPr>
          <a:xfrm>
            <a:off x="1343455" y="2819400"/>
            <a:ext cx="6934200" cy="2895600"/>
            <a:chOff x="1524000" y="3048000"/>
            <a:chExt cx="6934200" cy="2895600"/>
          </a:xfrm>
        </p:grpSpPr>
        <p:cxnSp>
          <p:nvCxnSpPr>
            <p:cNvPr id="34" name="直線矢印コネクタ 33"/>
            <p:cNvCxnSpPr/>
            <p:nvPr/>
          </p:nvCxnSpPr>
          <p:spPr bwMode="auto">
            <a:xfrm>
              <a:off x="1752600" y="3048000"/>
              <a:ext cx="6705600" cy="2895600"/>
            </a:xfrm>
            <a:prstGeom prst="straightConnector1">
              <a:avLst/>
            </a:prstGeom>
            <a:solidFill>
              <a:schemeClr val="bg1"/>
            </a:solidFill>
            <a:ln w="76200" cap="flat" cmpd="sng" algn="ctr">
              <a:solidFill>
                <a:srgbClr val="FF6FCF"/>
              </a:solidFill>
              <a:prstDash val="sys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6" name="テキスト ボックス 35"/>
            <p:cNvSpPr txBox="1"/>
            <p:nvPr/>
          </p:nvSpPr>
          <p:spPr>
            <a:xfrm>
              <a:off x="1524000" y="3886200"/>
              <a:ext cx="2345714" cy="707886"/>
            </a:xfrm>
            <a:prstGeom prst="rect">
              <a:avLst/>
            </a:prstGeom>
            <a:noFill/>
          </p:spPr>
          <p:txBody>
            <a:bodyPr wrap="none" rtlCol="0">
              <a:spAutoFit/>
            </a:bodyPr>
            <a:lstStyle/>
            <a:p>
              <a:r>
                <a:rPr lang="ja-JP" altLang="en-US" sz="2000" dirty="0" smtClean="0">
                  <a:solidFill>
                    <a:srgbClr val="FF66FF"/>
                  </a:solidFill>
                  <a:effectLst/>
                  <a:latin typeface="HGP創英角ｺﾞｼｯｸUB"/>
                  <a:ea typeface="HGP創英角ｺﾞｼｯｸUB"/>
                  <a:cs typeface="HGP創英角ｺﾞｼｯｸUB"/>
                </a:rPr>
                <a:t>システム関連機器の</a:t>
              </a:r>
              <a:endParaRPr lang="en-US" altLang="ja-JP" sz="2000" dirty="0" smtClean="0">
                <a:solidFill>
                  <a:srgbClr val="FF66FF"/>
                </a:solidFill>
                <a:effectLst/>
                <a:latin typeface="HGP創英角ｺﾞｼｯｸUB"/>
                <a:ea typeface="HGP創英角ｺﾞｼｯｸUB"/>
                <a:cs typeface="HGP創英角ｺﾞｼｯｸUB"/>
              </a:endParaRPr>
            </a:p>
            <a:p>
              <a:r>
                <a:rPr lang="ja-JP" altLang="en-US" sz="2000" dirty="0" smtClean="0">
                  <a:solidFill>
                    <a:srgbClr val="FF66FF"/>
                  </a:solidFill>
                  <a:effectLst/>
                  <a:latin typeface="HGP創英角ｺﾞｼｯｸUB"/>
                  <a:ea typeface="HGP創英角ｺﾞｼｯｸUB"/>
                  <a:cs typeface="HGP創英角ｺﾞｼｯｸUB"/>
                </a:rPr>
                <a:t>コストパフォーマンス</a:t>
              </a:r>
              <a:endParaRPr kumimoji="1" lang="ja-JP" altLang="en-US" sz="2000" dirty="0">
                <a:solidFill>
                  <a:srgbClr val="FF66FF"/>
                </a:solidFill>
                <a:effectLst/>
                <a:latin typeface="HGP創英角ｺﾞｼｯｸUB"/>
                <a:ea typeface="HGP創英角ｺﾞｼｯｸUB"/>
                <a:cs typeface="HGP創英角ｺﾞｼｯｸUB"/>
              </a:endParaRPr>
            </a:p>
          </p:txBody>
        </p:sp>
      </p:grpSp>
      <p:cxnSp>
        <p:nvCxnSpPr>
          <p:cNvPr id="15" name="直線矢印コネクタ 14"/>
          <p:cNvCxnSpPr/>
          <p:nvPr/>
        </p:nvCxnSpPr>
        <p:spPr bwMode="auto">
          <a:xfrm>
            <a:off x="1572055" y="2590800"/>
            <a:ext cx="6705600" cy="0"/>
          </a:xfrm>
          <a:prstGeom prst="straightConnector1">
            <a:avLst/>
          </a:prstGeom>
          <a:solidFill>
            <a:schemeClr val="bg1"/>
          </a:solidFill>
          <a:ln w="76200" cap="flat" cmpd="sng" algn="ctr">
            <a:solidFill>
              <a:srgbClr val="33ACBD"/>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6" name="テキスト ボックス 25"/>
          <p:cNvSpPr txBox="1"/>
          <p:nvPr/>
        </p:nvSpPr>
        <p:spPr>
          <a:xfrm>
            <a:off x="6982255" y="1981200"/>
            <a:ext cx="1052892" cy="523220"/>
          </a:xfrm>
          <a:prstGeom prst="rect">
            <a:avLst/>
          </a:prstGeom>
          <a:noFill/>
        </p:spPr>
        <p:txBody>
          <a:bodyPr wrap="none" rtlCol="0">
            <a:spAutoFit/>
          </a:bodyPr>
          <a:lstStyle/>
          <a:p>
            <a:r>
              <a:rPr kumimoji="1" lang="ja-JP" altLang="en-US" sz="2800" dirty="0" smtClean="0">
                <a:solidFill>
                  <a:srgbClr val="008000"/>
                </a:solidFill>
                <a:effectLst/>
                <a:latin typeface="HGP創英角ｺﾞｼｯｸUB"/>
                <a:ea typeface="HGP創英角ｺﾞｼｯｸUB"/>
                <a:cs typeface="HGP創英角ｺﾞｼｯｸUB"/>
              </a:rPr>
              <a:t>リース</a:t>
            </a:r>
            <a:endParaRPr kumimoji="1" lang="ja-JP" altLang="en-US" sz="2800" dirty="0">
              <a:solidFill>
                <a:srgbClr val="008000"/>
              </a:solidFill>
              <a:effectLst/>
              <a:latin typeface="HGP創英角ｺﾞｼｯｸUB"/>
              <a:ea typeface="HGP創英角ｺﾞｼｯｸUB"/>
              <a:cs typeface="HGP創英角ｺﾞｼｯｸUB"/>
            </a:endParaRPr>
          </a:p>
        </p:txBody>
      </p:sp>
      <p:sp>
        <p:nvSpPr>
          <p:cNvPr id="37" name="角丸四角形吹き出し 36"/>
          <p:cNvSpPr/>
          <p:nvPr/>
        </p:nvSpPr>
        <p:spPr bwMode="auto">
          <a:xfrm>
            <a:off x="4620055" y="1371600"/>
            <a:ext cx="2133600" cy="609600"/>
          </a:xfrm>
          <a:prstGeom prst="wedgeRoundRectCallout">
            <a:avLst>
              <a:gd name="adj1" fmla="val 59881"/>
              <a:gd name="adj2" fmla="val 89583"/>
              <a:gd name="adj3" fmla="val 16667"/>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コストパフォーマンスが</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長期的に固定化</a:t>
            </a:r>
            <a:endParaRPr kumimoji="0" lang="ja-JP" altLang="en-US" sz="1400" b="0" i="0" u="none" strike="noStrike" cap="none" normalizeH="0" baseline="0" dirty="0" smtClean="0">
              <a:ln>
                <a:noFill/>
              </a:ln>
              <a:solidFill>
                <a:srgbClr val="FFFFFF"/>
              </a:solidFill>
              <a:effectLst/>
            </a:endParaRPr>
          </a:p>
        </p:txBody>
      </p:sp>
      <p:cxnSp>
        <p:nvCxnSpPr>
          <p:cNvPr id="28" name="直線矢印コネクタ 27"/>
          <p:cNvCxnSpPr/>
          <p:nvPr/>
        </p:nvCxnSpPr>
        <p:spPr bwMode="auto">
          <a:xfrm>
            <a:off x="1572055" y="2133600"/>
            <a:ext cx="6705600" cy="2819400"/>
          </a:xfrm>
          <a:prstGeom prst="straightConnector1">
            <a:avLst/>
          </a:prstGeom>
          <a:solidFill>
            <a:schemeClr val="bg1"/>
          </a:solidFill>
          <a:ln w="76200" cap="flat" cmpd="sng" algn="ctr">
            <a:solidFill>
              <a:srgbClr val="FF99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1" name="テキスト ボックス 30"/>
          <p:cNvSpPr txBox="1"/>
          <p:nvPr/>
        </p:nvSpPr>
        <p:spPr>
          <a:xfrm>
            <a:off x="6601255" y="4340086"/>
            <a:ext cx="1338828" cy="523220"/>
          </a:xfrm>
          <a:prstGeom prst="rect">
            <a:avLst/>
          </a:prstGeom>
          <a:noFill/>
        </p:spPr>
        <p:txBody>
          <a:bodyPr wrap="none" rtlCol="0">
            <a:spAutoFit/>
          </a:bodyPr>
          <a:lstStyle/>
          <a:p>
            <a:r>
              <a:rPr kumimoji="1" lang="ja-JP" altLang="en-US" sz="2800" dirty="0" smtClean="0">
                <a:solidFill>
                  <a:srgbClr val="0000FF"/>
                </a:solidFill>
                <a:effectLst/>
                <a:latin typeface="HGP創英角ｺﾞｼｯｸUB"/>
                <a:ea typeface="HGP創英角ｺﾞｼｯｸUB"/>
                <a:cs typeface="HGP創英角ｺﾞｼｯｸUB"/>
              </a:rPr>
              <a:t>クラウド</a:t>
            </a:r>
            <a:endParaRPr kumimoji="1" lang="ja-JP" altLang="en-US" sz="2800" dirty="0">
              <a:solidFill>
                <a:srgbClr val="0000FF"/>
              </a:solidFill>
              <a:effectLst/>
              <a:latin typeface="HGP創英角ｺﾞｼｯｸUB"/>
              <a:ea typeface="HGP創英角ｺﾞｼｯｸUB"/>
              <a:cs typeface="HGP創英角ｺﾞｼｯｸUB"/>
            </a:endParaRPr>
          </a:p>
        </p:txBody>
      </p:sp>
      <p:sp>
        <p:nvSpPr>
          <p:cNvPr id="38" name="角丸四角形吹き出し 37"/>
          <p:cNvSpPr/>
          <p:nvPr/>
        </p:nvSpPr>
        <p:spPr bwMode="auto">
          <a:xfrm>
            <a:off x="3324655" y="5105400"/>
            <a:ext cx="3276600" cy="609600"/>
          </a:xfrm>
          <a:prstGeom prst="wedgeRoundRectCallout">
            <a:avLst>
              <a:gd name="adj1" fmla="val 53761"/>
              <a:gd name="adj2" fmla="val -112500"/>
              <a:gd name="adj3" fmla="val 16667"/>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新機種追加、</a:t>
            </a:r>
            <a:r>
              <a:rPr kumimoji="0" lang="ja-JP" altLang="en-US" sz="1400" b="0" i="0" u="none" strike="noStrike" cap="none" normalizeH="0" baseline="0" dirty="0" smtClean="0">
                <a:ln>
                  <a:noFill/>
                </a:ln>
                <a:solidFill>
                  <a:srgbClr val="FFFFFF"/>
                </a:solidFill>
                <a:effectLst/>
              </a:rPr>
              <a:t>新旧の入替え</a:t>
            </a:r>
            <a:r>
              <a:rPr kumimoji="0" lang="ja-JP" altLang="en-US" sz="1400" dirty="0" smtClean="0">
                <a:solidFill>
                  <a:srgbClr val="FFFFFF"/>
                </a:solidFill>
              </a:rPr>
              <a:t>を繰り返し</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継続的にコストパフォーマンスを改善</a:t>
            </a:r>
          </a:p>
        </p:txBody>
      </p:sp>
      <p:sp>
        <p:nvSpPr>
          <p:cNvPr id="41" name="角丸四角形吹き出し 40"/>
          <p:cNvSpPr/>
          <p:nvPr/>
        </p:nvSpPr>
        <p:spPr bwMode="auto">
          <a:xfrm>
            <a:off x="2029255" y="1371600"/>
            <a:ext cx="1752600" cy="609600"/>
          </a:xfrm>
          <a:prstGeom prst="wedgeRoundRectCallout">
            <a:avLst>
              <a:gd name="adj1" fmla="val -68232"/>
              <a:gd name="adj2" fmla="val 114174"/>
              <a:gd name="adj3" fmla="val 16667"/>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移行・環境変更に</a:t>
            </a:r>
            <a:endParaRPr kumimoji="0" lang="en-US" altLang="ja-JP" sz="1400"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かかる一時経費</a:t>
            </a:r>
          </a:p>
        </p:txBody>
      </p:sp>
      <p:cxnSp>
        <p:nvCxnSpPr>
          <p:cNvPr id="43" name="直線矢印コネクタ 42"/>
          <p:cNvCxnSpPr/>
          <p:nvPr/>
        </p:nvCxnSpPr>
        <p:spPr bwMode="auto">
          <a:xfrm>
            <a:off x="1648255" y="2219980"/>
            <a:ext cx="0" cy="294620"/>
          </a:xfrm>
          <a:prstGeom prst="straightConnector1">
            <a:avLst/>
          </a:prstGeom>
          <a:solidFill>
            <a:schemeClr val="bg1"/>
          </a:solidFill>
          <a:ln w="38100" cap="flat" cmpd="sng" algn="ctr">
            <a:solidFill>
              <a:srgbClr val="FF0000"/>
            </a:solidFill>
            <a:prstDash val="solid"/>
            <a:round/>
            <a:headEnd type="triangl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上下矢印 5"/>
          <p:cNvSpPr/>
          <p:nvPr/>
        </p:nvSpPr>
        <p:spPr bwMode="auto">
          <a:xfrm>
            <a:off x="7668055" y="2743200"/>
            <a:ext cx="609600" cy="1758950"/>
          </a:xfrm>
          <a:prstGeom prst="upDown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0" name="図形グループ 9"/>
          <p:cNvGrpSpPr/>
          <p:nvPr/>
        </p:nvGrpSpPr>
        <p:grpSpPr>
          <a:xfrm>
            <a:off x="5305855" y="3048000"/>
            <a:ext cx="2286000" cy="1066800"/>
            <a:chOff x="6705600" y="609600"/>
            <a:chExt cx="2286000" cy="1066800"/>
          </a:xfrm>
        </p:grpSpPr>
        <p:sp>
          <p:nvSpPr>
            <p:cNvPr id="9" name="星 24 8"/>
            <p:cNvSpPr/>
            <p:nvPr/>
          </p:nvSpPr>
          <p:spPr bwMode="auto">
            <a:xfrm>
              <a:off x="6705600" y="609600"/>
              <a:ext cx="2286000" cy="1066800"/>
            </a:xfrm>
            <a:prstGeom prst="star24">
              <a:avLst/>
            </a:prstGeom>
            <a:solidFill>
              <a:srgbClr val="FFFF00"/>
            </a:solidFill>
            <a:ln w="38100" cmpd="sng">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 name="図 6"/>
            <p:cNvPicPr>
              <a:picLocks noChangeAspect="1"/>
            </p:cNvPicPr>
            <p:nvPr/>
          </p:nvPicPr>
          <p:blipFill>
            <a:blip r:embed="rId5"/>
            <a:stretch>
              <a:fillRect/>
            </a:stretch>
          </p:blipFill>
          <p:spPr>
            <a:xfrm>
              <a:off x="7467600" y="757535"/>
              <a:ext cx="852985" cy="381000"/>
            </a:xfrm>
            <a:prstGeom prst="rect">
              <a:avLst/>
            </a:prstGeom>
          </p:spPr>
        </p:pic>
        <p:sp>
          <p:nvSpPr>
            <p:cNvPr id="8" name="テキスト ボックス 7"/>
            <p:cNvSpPr txBox="1"/>
            <p:nvPr/>
          </p:nvSpPr>
          <p:spPr>
            <a:xfrm>
              <a:off x="7328501" y="1062335"/>
              <a:ext cx="1082348" cy="400110"/>
            </a:xfrm>
            <a:prstGeom prst="rect">
              <a:avLst/>
            </a:prstGeom>
            <a:noFill/>
          </p:spPr>
          <p:txBody>
            <a:bodyPr wrap="none" rtlCol="0">
              <a:spAutoFit/>
            </a:bodyPr>
            <a:lstStyle/>
            <a:p>
              <a:pPr algn="ctr"/>
              <a:r>
                <a:rPr kumimoji="1" lang="en-US" altLang="ja-JP" sz="1000" dirty="0" smtClean="0">
                  <a:solidFill>
                    <a:srgbClr val="0000FF"/>
                  </a:solidFill>
                </a:rPr>
                <a:t>2006/3/14〜</a:t>
              </a:r>
              <a:endParaRPr lang="en-US" altLang="ja-JP" sz="1000" dirty="0">
                <a:solidFill>
                  <a:srgbClr val="0000FF"/>
                </a:solidFill>
              </a:endParaRPr>
            </a:p>
            <a:p>
              <a:pPr algn="ctr"/>
              <a:r>
                <a:rPr lang="en-US" altLang="ja-JP" sz="1000" dirty="0" smtClean="0">
                  <a:solidFill>
                    <a:srgbClr val="0000FF"/>
                  </a:solidFill>
                </a:rPr>
                <a:t>40</a:t>
              </a:r>
              <a:r>
                <a:rPr lang="ja-JP" altLang="en-US" sz="1000" dirty="0" smtClean="0">
                  <a:solidFill>
                    <a:srgbClr val="0000FF"/>
                  </a:solidFill>
                </a:rPr>
                <a:t>回以上値下げ</a:t>
              </a:r>
              <a:endParaRPr kumimoji="1" lang="ja-JP" altLang="en-US" sz="1000" dirty="0">
                <a:solidFill>
                  <a:srgbClr val="0000FF"/>
                </a:solidFill>
              </a:endParaRPr>
            </a:p>
          </p:txBody>
        </p:sp>
      </p:grpSp>
    </p:spTree>
    <p:extLst>
      <p:ext uri="{BB962C8B-B14F-4D97-AF65-F5344CB8AC3E}">
        <p14:creationId xmlns:p14="http://schemas.microsoft.com/office/powerpoint/2010/main" val="158454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図形グループ 23"/>
          <p:cNvGrpSpPr/>
          <p:nvPr/>
        </p:nvGrpSpPr>
        <p:grpSpPr>
          <a:xfrm>
            <a:off x="710406" y="2620982"/>
            <a:ext cx="3804444" cy="2116118"/>
            <a:chOff x="710406" y="2419350"/>
            <a:chExt cx="3804444" cy="2254250"/>
          </a:xfrm>
        </p:grpSpPr>
        <p:sp>
          <p:nvSpPr>
            <p:cNvPr id="10" name="正方形/長方形 9"/>
            <p:cNvSpPr/>
            <p:nvPr/>
          </p:nvSpPr>
          <p:spPr>
            <a:xfrm>
              <a:off x="710406" y="2419350"/>
              <a:ext cx="3804444" cy="225425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 name="テキスト ボックス 16"/>
            <p:cNvSpPr txBox="1"/>
            <p:nvPr/>
          </p:nvSpPr>
          <p:spPr>
            <a:xfrm>
              <a:off x="968442" y="2803627"/>
              <a:ext cx="2313454" cy="1081962"/>
            </a:xfrm>
            <a:prstGeom prst="rect">
              <a:avLst/>
            </a:prstGeom>
            <a:noFill/>
          </p:spPr>
          <p:txBody>
            <a:bodyPr wrap="none" rtlCol="0">
              <a:spAutoFit/>
            </a:bodyPr>
            <a:lstStyle/>
            <a:p>
              <a:pPr marL="342900" indent="-342900">
                <a:buFont typeface="Wingdings" charset="2"/>
                <a:buChar char="v"/>
              </a:pPr>
              <a:r>
                <a:rPr kumimoji="1" lang="ja-JP" altLang="en-US" sz="2000" dirty="0" smtClean="0">
                  <a:solidFill>
                    <a:schemeClr val="bg1"/>
                  </a:solidFill>
                  <a:latin typeface="メイリオ"/>
                  <a:ea typeface="メイリオ"/>
                  <a:cs typeface="メイリオ"/>
                </a:rPr>
                <a:t>徹底した標準化</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kumimoji="1" lang="ja-JP" altLang="en-US" sz="2000" dirty="0" smtClean="0">
                  <a:solidFill>
                    <a:schemeClr val="bg1"/>
                  </a:solidFill>
                  <a:latin typeface="メイリオ"/>
                  <a:ea typeface="メイリオ"/>
                  <a:cs typeface="メイリオ"/>
                </a:rPr>
                <a:t>大量購入</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負荷の平準化</a:t>
              </a:r>
              <a:endParaRPr kumimoji="1" lang="ja-JP" altLang="en-US" sz="2000" dirty="0">
                <a:solidFill>
                  <a:schemeClr val="bg1"/>
                </a:solidFill>
                <a:latin typeface="メイリオ"/>
                <a:ea typeface="メイリオ"/>
                <a:cs typeface="メイリオ"/>
              </a:endParaRPr>
            </a:p>
          </p:txBody>
        </p:sp>
      </p:grpSp>
      <p:grpSp>
        <p:nvGrpSpPr>
          <p:cNvPr id="25" name="図形グループ 24"/>
          <p:cNvGrpSpPr/>
          <p:nvPr/>
        </p:nvGrpSpPr>
        <p:grpSpPr>
          <a:xfrm>
            <a:off x="4633912" y="2620982"/>
            <a:ext cx="3804444" cy="2116118"/>
            <a:chOff x="4633912" y="2419350"/>
            <a:chExt cx="3804444" cy="2254250"/>
          </a:xfrm>
        </p:grpSpPr>
        <p:sp>
          <p:nvSpPr>
            <p:cNvPr id="9" name="正方形/長方形 8"/>
            <p:cNvSpPr/>
            <p:nvPr/>
          </p:nvSpPr>
          <p:spPr>
            <a:xfrm>
              <a:off x="4633912" y="2419350"/>
              <a:ext cx="3804444" cy="225425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 name="テキスト ボックス 17"/>
            <p:cNvSpPr txBox="1"/>
            <p:nvPr/>
          </p:nvSpPr>
          <p:spPr>
            <a:xfrm>
              <a:off x="5663237" y="2803627"/>
              <a:ext cx="2569934" cy="1429394"/>
            </a:xfrm>
            <a:prstGeom prst="rect">
              <a:avLst/>
            </a:prstGeom>
            <a:noFill/>
          </p:spPr>
          <p:txBody>
            <a:bodyPr wrap="none" rtlCol="0">
              <a:spAutoFit/>
            </a:bodyPr>
            <a:lstStyle/>
            <a:p>
              <a:pPr marL="342900" indent="-342900">
                <a:buFont typeface="Wingdings" charset="2"/>
                <a:buChar char="v"/>
              </a:pPr>
              <a:r>
                <a:rPr kumimoji="1" lang="en-US" altLang="ja-JP" sz="2000" dirty="0" smtClean="0">
                  <a:solidFill>
                    <a:schemeClr val="bg1"/>
                  </a:solidFill>
                  <a:latin typeface="メイリオ"/>
                  <a:ea typeface="メイリオ"/>
                  <a:cs typeface="メイリオ"/>
                </a:rPr>
                <a:t>API</a:t>
              </a:r>
              <a:r>
                <a:rPr kumimoji="1" lang="ja-JP" altLang="en-US" sz="2000" dirty="0" smtClean="0">
                  <a:solidFill>
                    <a:schemeClr val="bg1"/>
                  </a:solidFill>
                  <a:latin typeface="メイリオ"/>
                  <a:ea typeface="メイリオ"/>
                  <a:cs typeface="メイリオ"/>
                </a:rPr>
                <a:t>の充実・整備</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セルフサービス化</a:t>
              </a:r>
            </a:p>
            <a:p>
              <a:pPr marL="342900" indent="-342900">
                <a:buFont typeface="Wingdings" charset="2"/>
                <a:buChar char="v"/>
              </a:pPr>
              <a:r>
                <a:rPr lang="ja-JP" altLang="en-US" sz="2000" dirty="0" smtClean="0">
                  <a:solidFill>
                    <a:schemeClr val="bg1"/>
                  </a:solidFill>
                  <a:latin typeface="メイリオ"/>
                  <a:ea typeface="メイリオ"/>
                  <a:cs typeface="メイリオ"/>
                </a:rPr>
                <a:t>機能のメニュー化</a:t>
              </a:r>
              <a:endParaRPr lang="en-US" altLang="ja-JP" sz="2000" dirty="0" smtClean="0">
                <a:solidFill>
                  <a:schemeClr val="bg1"/>
                </a:solidFill>
                <a:latin typeface="メイリオ"/>
                <a:ea typeface="メイリオ"/>
                <a:cs typeface="メイリオ"/>
              </a:endParaRPr>
            </a:p>
          </p:txBody>
        </p:sp>
      </p:grpSp>
      <p:sp>
        <p:nvSpPr>
          <p:cNvPr id="2" name="タイトル 1"/>
          <p:cNvSpPr>
            <a:spLocks noGrp="1"/>
          </p:cNvSpPr>
          <p:nvPr>
            <p:ph type="title"/>
          </p:nvPr>
        </p:nvSpPr>
        <p:spPr/>
        <p:txBody>
          <a:bodyPr/>
          <a:lstStyle/>
          <a:p>
            <a:r>
              <a:rPr kumimoji="1" lang="ja-JP" altLang="en-US" dirty="0" smtClean="0"/>
              <a:t>クラウド・コンピューティングのビジネス・モデル</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sp>
        <p:nvSpPr>
          <p:cNvPr id="11" name="正方形/長方形 10"/>
          <p:cNvSpPr/>
          <p:nvPr/>
        </p:nvSpPr>
        <p:spPr>
          <a:xfrm>
            <a:off x="706438" y="4837132"/>
            <a:ext cx="7727950" cy="108585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smtClean="0">
                <a:solidFill>
                  <a:srgbClr val="FFFFFF"/>
                </a:solidFill>
                <a:latin typeface="メイリオ"/>
                <a:ea typeface="メイリオ"/>
                <a:cs typeface="メイリオ"/>
              </a:rPr>
              <a:t>クラウド・コンピューティング</a:t>
            </a:r>
            <a:endParaRPr lang="en-US" altLang="ja-JP" sz="3200" dirty="0" smtClean="0">
              <a:solidFill>
                <a:srgbClr val="FFFFFF"/>
              </a:solidFill>
              <a:latin typeface="メイリオ"/>
              <a:ea typeface="メイリオ"/>
              <a:cs typeface="メイリオ"/>
            </a:endParaRPr>
          </a:p>
          <a:p>
            <a:pPr algn="ctr"/>
            <a:endParaRPr kumimoji="1" lang="ja-JP" altLang="en-US" sz="3200" dirty="0">
              <a:solidFill>
                <a:srgbClr val="FFFFFF"/>
              </a:solidFill>
              <a:latin typeface="メイリオ"/>
              <a:ea typeface="メイリオ"/>
              <a:cs typeface="メイリオ"/>
            </a:endParaRPr>
          </a:p>
        </p:txBody>
      </p:sp>
      <p:sp>
        <p:nvSpPr>
          <p:cNvPr id="12" name="正方形/長方形 11"/>
          <p:cNvSpPr/>
          <p:nvPr/>
        </p:nvSpPr>
        <p:spPr>
          <a:xfrm>
            <a:off x="3649663" y="3239498"/>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オンデマンド</a:t>
            </a:r>
            <a:endParaRPr kumimoji="1" lang="ja-JP" altLang="en-US" dirty="0">
              <a:solidFill>
                <a:srgbClr val="FFFFFF"/>
              </a:solidFill>
              <a:latin typeface="メイリオ"/>
              <a:ea typeface="メイリオ"/>
              <a:cs typeface="メイリオ"/>
            </a:endParaRPr>
          </a:p>
        </p:txBody>
      </p:sp>
      <p:sp>
        <p:nvSpPr>
          <p:cNvPr id="13" name="正方形/長方形 12"/>
          <p:cNvSpPr/>
          <p:nvPr/>
        </p:nvSpPr>
        <p:spPr>
          <a:xfrm>
            <a:off x="3649663" y="3679864"/>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従量課金</a:t>
            </a:r>
            <a:endParaRPr kumimoji="1" lang="ja-JP" altLang="en-US" dirty="0">
              <a:solidFill>
                <a:srgbClr val="FFFFFF"/>
              </a:solidFill>
              <a:latin typeface="メイリオ"/>
              <a:ea typeface="メイリオ"/>
              <a:cs typeface="メイリオ"/>
            </a:endParaRPr>
          </a:p>
        </p:txBody>
      </p:sp>
      <p:sp>
        <p:nvSpPr>
          <p:cNvPr id="14" name="正方形/長方形 13"/>
          <p:cNvSpPr/>
          <p:nvPr/>
        </p:nvSpPr>
        <p:spPr>
          <a:xfrm>
            <a:off x="3649663" y="2798782"/>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自動化・自律化</a:t>
            </a:r>
            <a:endParaRPr kumimoji="1" lang="ja-JP" altLang="en-US" dirty="0">
              <a:solidFill>
                <a:srgbClr val="FFFFFF"/>
              </a:solidFill>
              <a:latin typeface="メイリオ"/>
              <a:ea typeface="メイリオ"/>
              <a:cs typeface="メイリオ"/>
            </a:endParaRPr>
          </a:p>
        </p:txBody>
      </p:sp>
      <p:grpSp>
        <p:nvGrpSpPr>
          <p:cNvPr id="22" name="図形グループ 21"/>
          <p:cNvGrpSpPr/>
          <p:nvPr/>
        </p:nvGrpSpPr>
        <p:grpSpPr>
          <a:xfrm>
            <a:off x="710406" y="1350982"/>
            <a:ext cx="4438650" cy="1181100"/>
            <a:chOff x="710406" y="1149350"/>
            <a:chExt cx="4438650" cy="1181100"/>
          </a:xfrm>
        </p:grpSpPr>
        <p:sp>
          <p:nvSpPr>
            <p:cNvPr id="7" name="フリーフォーム 6"/>
            <p:cNvSpPr/>
            <p:nvPr/>
          </p:nvSpPr>
          <p:spPr>
            <a:xfrm>
              <a:off x="7104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テキスト ボックス 14"/>
            <p:cNvSpPr txBox="1"/>
            <p:nvPr/>
          </p:nvSpPr>
          <p:spPr>
            <a:xfrm>
              <a:off x="1101792" y="1308100"/>
              <a:ext cx="2339102" cy="954107"/>
            </a:xfrm>
            <a:prstGeom prst="rect">
              <a:avLst/>
            </a:prstGeom>
            <a:noFill/>
          </p:spPr>
          <p:txBody>
            <a:bodyPr wrap="none" rtlCol="0">
              <a:spAutoFit/>
            </a:bodyPr>
            <a:lstStyle/>
            <a:p>
              <a:r>
                <a:rPr kumimoji="1" lang="ja-JP" altLang="en-US" sz="2800" dirty="0" smtClean="0">
                  <a:solidFill>
                    <a:srgbClr val="FFFFFF"/>
                  </a:solidFill>
                  <a:latin typeface="メイリオ"/>
                  <a:ea typeface="メイリオ"/>
                  <a:cs typeface="メイリオ"/>
                </a:rPr>
                <a:t>システム資源</a:t>
              </a:r>
              <a:endParaRPr kumimoji="1" lang="en-US" altLang="ja-JP" sz="2800" dirty="0" smtClean="0">
                <a:solidFill>
                  <a:srgbClr val="FFFFFF"/>
                </a:solidFill>
                <a:latin typeface="メイリオ"/>
                <a:ea typeface="メイリオ"/>
                <a:cs typeface="メイリオ"/>
              </a:endParaRPr>
            </a:p>
            <a:p>
              <a:r>
                <a:rPr lang="ja-JP" altLang="en-US" sz="2800" dirty="0" smtClean="0">
                  <a:solidFill>
                    <a:srgbClr val="FFFFFF"/>
                  </a:solidFill>
                  <a:latin typeface="メイリオ"/>
                  <a:ea typeface="メイリオ"/>
                  <a:cs typeface="メイリオ"/>
                </a:rPr>
                <a:t>の共同購買</a:t>
              </a:r>
              <a:endParaRPr kumimoji="1" lang="ja-JP" altLang="en-US" sz="2800" dirty="0">
                <a:solidFill>
                  <a:srgbClr val="FFFFFF"/>
                </a:solidFill>
                <a:latin typeface="メイリオ"/>
                <a:ea typeface="メイリオ"/>
                <a:cs typeface="メイリオ"/>
              </a:endParaRPr>
            </a:p>
          </p:txBody>
        </p:sp>
      </p:grpSp>
      <p:grpSp>
        <p:nvGrpSpPr>
          <p:cNvPr id="23" name="図形グループ 22"/>
          <p:cNvGrpSpPr/>
          <p:nvPr/>
        </p:nvGrpSpPr>
        <p:grpSpPr>
          <a:xfrm>
            <a:off x="3999706" y="1350982"/>
            <a:ext cx="4438650" cy="1181100"/>
            <a:chOff x="3999706" y="1149350"/>
            <a:chExt cx="4438650" cy="1181100"/>
          </a:xfrm>
        </p:grpSpPr>
        <p:sp>
          <p:nvSpPr>
            <p:cNvPr id="8" name="フリーフォーム 7"/>
            <p:cNvSpPr/>
            <p:nvPr/>
          </p:nvSpPr>
          <p:spPr>
            <a:xfrm flipH="1" flipV="1">
              <a:off x="39997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 name="テキスト ボックス 15"/>
            <p:cNvSpPr txBox="1"/>
            <p:nvPr/>
          </p:nvSpPr>
          <p:spPr>
            <a:xfrm>
              <a:off x="5889583" y="1479550"/>
              <a:ext cx="1980029" cy="523220"/>
            </a:xfrm>
            <a:prstGeom prst="rect">
              <a:avLst/>
            </a:prstGeom>
            <a:noFill/>
          </p:spPr>
          <p:txBody>
            <a:bodyPr wrap="none" rtlCol="0">
              <a:spAutoFit/>
            </a:bodyPr>
            <a:lstStyle/>
            <a:p>
              <a:pPr algn="ctr"/>
              <a:r>
                <a:rPr kumimoji="1" lang="ja-JP" altLang="en-US" sz="2800" dirty="0" smtClean="0">
                  <a:solidFill>
                    <a:srgbClr val="FFFFFF"/>
                  </a:solidFill>
                  <a:latin typeface="メイリオ"/>
                  <a:ea typeface="メイリオ"/>
                  <a:cs typeface="メイリオ"/>
                </a:rPr>
                <a:t>サービス化</a:t>
              </a:r>
              <a:endParaRPr kumimoji="1" lang="en-US" altLang="ja-JP" sz="2800" dirty="0" smtClean="0">
                <a:solidFill>
                  <a:srgbClr val="FFFFFF"/>
                </a:solidFill>
                <a:latin typeface="メイリオ"/>
                <a:ea typeface="メイリオ"/>
                <a:cs typeface="メイリオ"/>
              </a:endParaRPr>
            </a:p>
          </p:txBody>
        </p:sp>
      </p:grpSp>
      <p:sp>
        <p:nvSpPr>
          <p:cNvPr id="19" name="正方形/長方形 18"/>
          <p:cNvSpPr/>
          <p:nvPr/>
        </p:nvSpPr>
        <p:spPr>
          <a:xfrm>
            <a:off x="13763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低コスト</a:t>
            </a:r>
            <a:endParaRPr kumimoji="1" lang="ja-JP" altLang="en-US" sz="1600" dirty="0">
              <a:solidFill>
                <a:srgbClr val="FFFFFF"/>
              </a:solidFill>
              <a:latin typeface="メイリオ"/>
              <a:ea typeface="メイリオ"/>
              <a:cs typeface="メイリオ"/>
            </a:endParaRPr>
          </a:p>
        </p:txBody>
      </p:sp>
      <p:sp>
        <p:nvSpPr>
          <p:cNvPr id="20" name="正方形/長方形 19"/>
          <p:cNvSpPr/>
          <p:nvPr/>
        </p:nvSpPr>
        <p:spPr>
          <a:xfrm>
            <a:off x="36496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俊敏性</a:t>
            </a:r>
            <a:endParaRPr kumimoji="1" lang="ja-JP" altLang="en-US" sz="1600" dirty="0">
              <a:solidFill>
                <a:srgbClr val="FFFFFF"/>
              </a:solidFill>
              <a:latin typeface="メイリオ"/>
              <a:ea typeface="メイリオ"/>
              <a:cs typeface="メイリオ"/>
            </a:endParaRPr>
          </a:p>
        </p:txBody>
      </p:sp>
      <p:sp>
        <p:nvSpPr>
          <p:cNvPr id="21" name="正方形/長方形 20"/>
          <p:cNvSpPr/>
          <p:nvPr/>
        </p:nvSpPr>
        <p:spPr>
          <a:xfrm>
            <a:off x="5922596"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スケーラビリティ</a:t>
            </a:r>
            <a:endParaRPr kumimoji="1" lang="ja-JP" altLang="en-US" sz="1600" dirty="0">
              <a:solidFill>
                <a:srgbClr val="FFFFFF"/>
              </a:solidFill>
              <a:latin typeface="メイリオ"/>
              <a:ea typeface="メイリオ"/>
              <a:cs typeface="メイリオ"/>
            </a:endParaRPr>
          </a:p>
        </p:txBody>
      </p:sp>
      <p:sp>
        <p:nvSpPr>
          <p:cNvPr id="4" name="正方形/長方形 3"/>
          <p:cNvSpPr/>
          <p:nvPr/>
        </p:nvSpPr>
        <p:spPr>
          <a:xfrm>
            <a:off x="1380331" y="4165600"/>
            <a:ext cx="6387733" cy="44293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solidFill>
                  <a:srgbClr val="FFFFFF"/>
                </a:solidFill>
                <a:latin typeface="メイリオ"/>
                <a:ea typeface="メイリオ"/>
                <a:cs typeface="メイリオ"/>
              </a:rPr>
              <a:t>SDI (Software </a:t>
            </a:r>
            <a:r>
              <a:rPr lang="en-US" altLang="ja-JP" sz="2000" smtClean="0">
                <a:solidFill>
                  <a:srgbClr val="FFFFFF"/>
                </a:solidFill>
                <a:latin typeface="メイリオ"/>
                <a:ea typeface="メイリオ"/>
                <a:cs typeface="メイリオ"/>
              </a:rPr>
              <a:t>Defined Infrastructure</a:t>
            </a:r>
            <a:r>
              <a:rPr lang="en-US" altLang="ja-JP" sz="2000" dirty="0" smtClean="0">
                <a:solidFill>
                  <a:srgbClr val="FFFFFF"/>
                </a:solidFill>
                <a:latin typeface="メイリオ"/>
                <a:ea typeface="メイリオ"/>
                <a:cs typeface="メイリオ"/>
              </a:rPr>
              <a:t>)</a:t>
            </a:r>
            <a:endParaRPr lang="ja-JP" altLang="en-US"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791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p:tgtEl>
                                          <p:spTgt spid="11"/>
                                        </p:tgtEl>
                                        <p:attrNameLst>
                                          <p:attrName>ppt_y</p:attrName>
                                        </p:attrNameLst>
                                      </p:cBhvr>
                                      <p:tavLst>
                                        <p:tav tm="0">
                                          <p:val>
                                            <p:strVal val="#ppt_y-#ppt_h*1.125000"/>
                                          </p:val>
                                        </p:tav>
                                        <p:tav tm="100000">
                                          <p:val>
                                            <p:strVal val="#ppt_y"/>
                                          </p:val>
                                        </p:tav>
                                      </p:tavLst>
                                    </p:anim>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animBg="1"/>
      <p:bldP spid="20" grpId="0" animBg="1"/>
      <p:bldP spid="21"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1931988" y="4679950"/>
            <a:ext cx="5276850" cy="3810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活用</a:t>
            </a: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2058193"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適用領域の拡大</a:t>
            </a:r>
            <a:endParaRPr kumimoji="1" lang="ja-JP" altLang="en-US" sz="1000" dirty="0">
              <a:solidFill>
                <a:srgbClr val="FFFFFF"/>
              </a:solidFill>
              <a:latin typeface="ＭＳ Ｐゴシック"/>
              <a:ea typeface="ＭＳ Ｐゴシック"/>
              <a:cs typeface="ＭＳ Ｐゴシック"/>
            </a:endParaRPr>
          </a:p>
        </p:txBody>
      </p:sp>
      <p:sp>
        <p:nvSpPr>
          <p:cNvPr id="257" name="正方形/長方形 256"/>
          <p:cNvSpPr/>
          <p:nvPr/>
        </p:nvSpPr>
        <p:spPr>
          <a:xfrm>
            <a:off x="5407819"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難しさの隠蔽</a:t>
            </a:r>
            <a:endParaRPr kumimoji="1" lang="ja-JP" altLang="en-US" sz="1000" dirty="0">
              <a:solidFill>
                <a:srgbClr val="FFFFFF"/>
              </a:solidFill>
              <a:latin typeface="ＭＳ Ｐゴシック"/>
              <a:ea typeface="ＭＳ Ｐゴシック"/>
              <a:cs typeface="ＭＳ Ｐゴシック"/>
            </a:endParaRPr>
          </a:p>
        </p:txBody>
      </p:sp>
      <p:sp>
        <p:nvSpPr>
          <p:cNvPr id="236" name="正方形/長方形 235"/>
          <p:cNvSpPr/>
          <p:nvPr/>
        </p:nvSpPr>
        <p:spPr>
          <a:xfrm>
            <a:off x="1931988" y="1536700"/>
            <a:ext cx="5276850" cy="381000"/>
          </a:xfrm>
          <a:prstGeom prst="rect">
            <a:avLst/>
          </a:prstGeom>
          <a:solidFill>
            <a:srgbClr val="D9969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システム資源</a:t>
            </a: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1931988" y="2781300"/>
            <a:ext cx="5276850" cy="9842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エコシステム</a:t>
            </a:r>
            <a:endParaRPr kumimoji="1" lang="en-US" altLang="ja-JP" sz="1200" dirty="0" smtClean="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クラウドがもたらした</a:t>
            </a:r>
            <a:r>
              <a:rPr kumimoji="1" lang="en-US" altLang="ja-JP" dirty="0" smtClean="0"/>
              <a:t>IT</a:t>
            </a:r>
            <a:r>
              <a:rPr kumimoji="1" lang="ja-JP" altLang="en-US" dirty="0" smtClean="0"/>
              <a:t>の新しい価値</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sp>
        <p:nvSpPr>
          <p:cNvPr id="4" name="正方形/長方形 3"/>
          <p:cNvSpPr/>
          <p:nvPr/>
        </p:nvSpPr>
        <p:spPr>
          <a:xfrm>
            <a:off x="3090069" y="927100"/>
            <a:ext cx="2960688" cy="349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クラウド・コンピューティング</a:t>
            </a: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3090069" y="4064000"/>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利用のイノベーションを促進</a:t>
            </a: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3090069" y="5962650"/>
            <a:ext cx="2960688"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ビジネスにおける</a:t>
            </a: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価値の変化・向上</a:t>
            </a: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3090068" y="2168525"/>
            <a:ext cx="2960689" cy="349250"/>
          </a:xfrm>
          <a:prstGeom prst="rect">
            <a:avLst/>
          </a:prstGeom>
          <a:solidFill>
            <a:srgbClr val="3366FF"/>
          </a:solidFill>
          <a:ln w="3810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新たな需要・潜在需要の喚起</a:t>
            </a: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2058193"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モバイル・ウェアラブル</a:t>
            </a:r>
            <a:endParaRPr kumimoji="1" lang="ja-JP" altLang="en-US" sz="1000" dirty="0">
              <a:solidFill>
                <a:srgbClr val="FFFFFF"/>
              </a:solidFill>
              <a:latin typeface="ＭＳ Ｐゴシック"/>
              <a:ea typeface="ＭＳ Ｐゴシック"/>
              <a:cs typeface="ＭＳ Ｐゴシック"/>
            </a:endParaRPr>
          </a:p>
        </p:txBody>
      </p:sp>
      <p:sp>
        <p:nvSpPr>
          <p:cNvPr id="12" name="正方形/長方形 11"/>
          <p:cNvSpPr/>
          <p:nvPr/>
        </p:nvSpPr>
        <p:spPr>
          <a:xfrm>
            <a:off x="2058193"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ソーシャル</a:t>
            </a:r>
            <a:endParaRPr kumimoji="1" lang="ja-JP" altLang="en-US" sz="1000" dirty="0">
              <a:solidFill>
                <a:srgbClr val="FFFFFF"/>
              </a:solidFill>
              <a:latin typeface="ＭＳ Ｐゴシック"/>
              <a:ea typeface="ＭＳ Ｐゴシック"/>
              <a:cs typeface="ＭＳ Ｐゴシック"/>
            </a:endParaRPr>
          </a:p>
        </p:txBody>
      </p:sp>
      <p:sp>
        <p:nvSpPr>
          <p:cNvPr id="13" name="正方形/長方形 12"/>
          <p:cNvSpPr/>
          <p:nvPr/>
        </p:nvSpPr>
        <p:spPr>
          <a:xfrm>
            <a:off x="5407819"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人工知能</a:t>
            </a:r>
            <a:endParaRPr kumimoji="1" lang="ja-JP" altLang="en-US" sz="1000" dirty="0">
              <a:solidFill>
                <a:srgbClr val="FFFFFF"/>
              </a:solidFill>
              <a:latin typeface="ＭＳ Ｐゴシック"/>
              <a:ea typeface="ＭＳ Ｐゴシック"/>
              <a:cs typeface="ＭＳ Ｐゴシック"/>
            </a:endParaRPr>
          </a:p>
        </p:txBody>
      </p:sp>
      <p:sp>
        <p:nvSpPr>
          <p:cNvPr id="14" name="正方形/長方形 13"/>
          <p:cNvSpPr/>
          <p:nvPr/>
        </p:nvSpPr>
        <p:spPr>
          <a:xfrm>
            <a:off x="5407819"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ビッグデータ</a:t>
            </a:r>
            <a:endParaRPr kumimoji="1" lang="ja-JP" altLang="en-US" sz="1000" dirty="0">
              <a:solidFill>
                <a:srgbClr val="FFFFFF"/>
              </a:solidFill>
              <a:latin typeface="ＭＳ Ｐゴシック"/>
              <a:ea typeface="ＭＳ Ｐゴシック"/>
              <a:cs typeface="ＭＳ Ｐゴシック"/>
            </a:endParaRPr>
          </a:p>
        </p:txBody>
      </p:sp>
      <p:sp>
        <p:nvSpPr>
          <p:cNvPr id="17" name="正方形/長方形 16"/>
          <p:cNvSpPr/>
          <p:nvPr/>
        </p:nvSpPr>
        <p:spPr>
          <a:xfrm>
            <a:off x="3090069" y="5327649"/>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利用者の拡大</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58193"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ＭＳ Ｐゴシック"/>
                <a:ea typeface="ＭＳ Ｐゴシック"/>
                <a:cs typeface="ＭＳ Ｐゴシック"/>
              </a:rPr>
              <a:t>IoT</a:t>
            </a:r>
            <a:endParaRPr kumimoji="1" lang="ja-JP" altLang="en-US" sz="1000" dirty="0">
              <a:solidFill>
                <a:srgbClr val="FFFFFF"/>
              </a:solidFill>
              <a:latin typeface="ＭＳ Ｐゴシック"/>
              <a:ea typeface="ＭＳ Ｐゴシック"/>
              <a:cs typeface="ＭＳ Ｐゴシック"/>
            </a:endParaRPr>
          </a:p>
        </p:txBody>
      </p:sp>
      <p:sp>
        <p:nvSpPr>
          <p:cNvPr id="19" name="正方形/長方形 18"/>
          <p:cNvSpPr/>
          <p:nvPr/>
        </p:nvSpPr>
        <p:spPr>
          <a:xfrm>
            <a:off x="5407819"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ロボット</a:t>
            </a:r>
            <a:endParaRPr kumimoji="1" lang="ja-JP" altLang="en-US" sz="1000" dirty="0">
              <a:solidFill>
                <a:srgbClr val="FFFFFF"/>
              </a:solidFill>
              <a:latin typeface="ＭＳ Ｐゴシック"/>
              <a:ea typeface="ＭＳ Ｐゴシック"/>
              <a:cs typeface="ＭＳ Ｐゴシック"/>
            </a:endParaRPr>
          </a:p>
        </p:txBody>
      </p:sp>
      <p:cxnSp>
        <p:nvCxnSpPr>
          <p:cNvPr id="57" name="直線矢印コネクタ 56"/>
          <p:cNvCxnSpPr>
            <a:stCxn id="10" idx="2"/>
            <a:endCxn id="46" idx="0"/>
          </p:cNvCxnSpPr>
          <p:nvPr/>
        </p:nvCxnSpPr>
        <p:spPr>
          <a:xfrm>
            <a:off x="4570413" y="2517775"/>
            <a:ext cx="0" cy="2635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0" name="直線矢印コネクタ 149"/>
          <p:cNvCxnSpPr>
            <a:stCxn id="6" idx="2"/>
            <a:endCxn id="255" idx="0"/>
          </p:cNvCxnSpPr>
          <p:nvPr/>
        </p:nvCxnSpPr>
        <p:spPr>
          <a:xfrm>
            <a:off x="4570413" y="4413250"/>
            <a:ext cx="0" cy="26670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61" name="直線矢印コネクタ 160"/>
          <p:cNvCxnSpPr>
            <a:stCxn id="46" idx="2"/>
            <a:endCxn id="6" idx="0"/>
          </p:cNvCxnSpPr>
          <p:nvPr/>
        </p:nvCxnSpPr>
        <p:spPr>
          <a:xfrm>
            <a:off x="4570413" y="3765550"/>
            <a:ext cx="0" cy="29845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37" name="正方形/長方形 236"/>
          <p:cNvSpPr/>
          <p:nvPr/>
        </p:nvSpPr>
        <p:spPr>
          <a:xfrm>
            <a:off x="2058193"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価格破壊</a:t>
            </a:r>
            <a:endParaRPr kumimoji="1" lang="ja-JP" altLang="en-US" sz="1000" dirty="0">
              <a:solidFill>
                <a:srgbClr val="FFFFFF"/>
              </a:solidFill>
              <a:latin typeface="ＭＳ Ｐゴシック"/>
              <a:ea typeface="ＭＳ Ｐゴシック"/>
              <a:cs typeface="ＭＳ Ｐゴシック"/>
            </a:endParaRPr>
          </a:p>
        </p:txBody>
      </p:sp>
      <p:sp>
        <p:nvSpPr>
          <p:cNvPr id="238" name="正方形/長方形 237"/>
          <p:cNvSpPr/>
          <p:nvPr/>
        </p:nvSpPr>
        <p:spPr>
          <a:xfrm>
            <a:off x="5407819"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サービス化</a:t>
            </a:r>
            <a:endParaRPr kumimoji="1" lang="ja-JP" altLang="en-US" sz="1000" dirty="0">
              <a:solidFill>
                <a:srgbClr val="FFFFFF"/>
              </a:solidFill>
              <a:latin typeface="ＭＳ Ｐゴシック"/>
              <a:ea typeface="ＭＳ Ｐゴシック"/>
              <a:cs typeface="ＭＳ Ｐゴシック"/>
            </a:endParaRPr>
          </a:p>
        </p:txBody>
      </p:sp>
      <p:cxnSp>
        <p:nvCxnSpPr>
          <p:cNvPr id="240" name="カギ線コネクタ 239"/>
          <p:cNvCxnSpPr>
            <a:stCxn id="6" idx="3"/>
            <a:endCxn id="46" idx="3"/>
          </p:cNvCxnSpPr>
          <p:nvPr/>
        </p:nvCxnSpPr>
        <p:spPr>
          <a:xfrm flipV="1">
            <a:off x="6050757" y="3273425"/>
            <a:ext cx="1158081" cy="965200"/>
          </a:xfrm>
          <a:prstGeom prst="bentConnector3">
            <a:avLst>
              <a:gd name="adj1" fmla="val 1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1" name="直線矢印コネクタ 240"/>
          <p:cNvCxnSpPr>
            <a:stCxn id="4" idx="2"/>
            <a:endCxn id="236" idx="0"/>
          </p:cNvCxnSpPr>
          <p:nvPr/>
        </p:nvCxnSpPr>
        <p:spPr>
          <a:xfrm>
            <a:off x="4570413" y="1276350"/>
            <a:ext cx="0" cy="260350"/>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5" name="直線矢印コネクタ 244"/>
          <p:cNvCxnSpPr>
            <a:stCxn id="236" idx="2"/>
            <a:endCxn id="10" idx="0"/>
          </p:cNvCxnSpPr>
          <p:nvPr/>
        </p:nvCxnSpPr>
        <p:spPr>
          <a:xfrm>
            <a:off x="4570413" y="1917700"/>
            <a:ext cx="0" cy="250825"/>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7" name="直線矢印コネクタ 276"/>
          <p:cNvCxnSpPr>
            <a:stCxn id="255" idx="2"/>
            <a:endCxn id="17" idx="0"/>
          </p:cNvCxnSpPr>
          <p:nvPr/>
        </p:nvCxnSpPr>
        <p:spPr>
          <a:xfrm>
            <a:off x="4570413" y="5060950"/>
            <a:ext cx="0" cy="266699"/>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0" name="直線矢印コネクタ 279"/>
          <p:cNvCxnSpPr>
            <a:stCxn id="17" idx="2"/>
            <a:endCxn id="8" idx="0"/>
          </p:cNvCxnSpPr>
          <p:nvPr/>
        </p:nvCxnSpPr>
        <p:spPr>
          <a:xfrm>
            <a:off x="4570413" y="5676899"/>
            <a:ext cx="0" cy="285751"/>
          </a:xfrm>
          <a:prstGeom prst="straightConnector1">
            <a:avLst/>
          </a:prstGeom>
          <a:ln w="28575"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3" name="カギ線コネクタ 282"/>
          <p:cNvCxnSpPr>
            <a:stCxn id="255" idx="1"/>
            <a:endCxn id="6" idx="1"/>
          </p:cNvCxnSpPr>
          <p:nvPr/>
        </p:nvCxnSpPr>
        <p:spPr>
          <a:xfrm rot="10800000" flipH="1">
            <a:off x="1931987" y="4238626"/>
            <a:ext cx="1158081" cy="631825"/>
          </a:xfrm>
          <a:prstGeom prst="bentConnector3">
            <a:avLst>
              <a:gd name="adj1" fmla="val -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133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0889319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393152" y="892848"/>
            <a:ext cx="7429449" cy="2488310"/>
          </a:xfrm>
          <a:prstGeom prst="roundRect">
            <a:avLst>
              <a:gd name="adj" fmla="val 0"/>
            </a:avLst>
          </a:prstGeom>
          <a:solidFill>
            <a:schemeClr val="accent6">
              <a:lumMod val="20000"/>
              <a:lumOff val="80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0000FF"/>
              </a:solidFill>
              <a:effectLst/>
              <a:latin typeface="メイリオ"/>
              <a:ea typeface="メイリオ"/>
              <a:cs typeface="メイリオ"/>
            </a:endParaRPr>
          </a:p>
        </p:txBody>
      </p:sp>
      <p:sp>
        <p:nvSpPr>
          <p:cNvPr id="21" name="右矢印 20"/>
          <p:cNvSpPr/>
          <p:nvPr/>
        </p:nvSpPr>
        <p:spPr>
          <a:xfrm rot="19506590">
            <a:off x="168109" y="2300770"/>
            <a:ext cx="8735025" cy="2979990"/>
          </a:xfrm>
          <a:custGeom>
            <a:avLst/>
            <a:gdLst>
              <a:gd name="connsiteX0" fmla="*/ 0 w 8586936"/>
              <a:gd name="connsiteY0" fmla="*/ 744998 h 2979990"/>
              <a:gd name="connsiteX1" fmla="*/ 7096941 w 8586936"/>
              <a:gd name="connsiteY1" fmla="*/ 744998 h 2979990"/>
              <a:gd name="connsiteX2" fmla="*/ 7096941 w 8586936"/>
              <a:gd name="connsiteY2" fmla="*/ 0 h 2979990"/>
              <a:gd name="connsiteX3" fmla="*/ 8586936 w 8586936"/>
              <a:gd name="connsiteY3" fmla="*/ 1489995 h 2979990"/>
              <a:gd name="connsiteX4" fmla="*/ 7096941 w 8586936"/>
              <a:gd name="connsiteY4" fmla="*/ 2979990 h 2979990"/>
              <a:gd name="connsiteX5" fmla="*/ 7096941 w 8586936"/>
              <a:gd name="connsiteY5" fmla="*/ 2234993 h 2979990"/>
              <a:gd name="connsiteX6" fmla="*/ 0 w 8586936"/>
              <a:gd name="connsiteY6" fmla="*/ 2234993 h 2979990"/>
              <a:gd name="connsiteX7" fmla="*/ 0 w 8586936"/>
              <a:gd name="connsiteY7" fmla="*/ 744998 h 2979990"/>
              <a:gd name="connsiteX0" fmla="*/ 0 w 8597179"/>
              <a:gd name="connsiteY0" fmla="*/ 1492631 h 2979990"/>
              <a:gd name="connsiteX1" fmla="*/ 7107184 w 8597179"/>
              <a:gd name="connsiteY1" fmla="*/ 744998 h 2979990"/>
              <a:gd name="connsiteX2" fmla="*/ 7107184 w 8597179"/>
              <a:gd name="connsiteY2" fmla="*/ 0 h 2979990"/>
              <a:gd name="connsiteX3" fmla="*/ 8597179 w 8597179"/>
              <a:gd name="connsiteY3" fmla="*/ 1489995 h 2979990"/>
              <a:gd name="connsiteX4" fmla="*/ 7107184 w 8597179"/>
              <a:gd name="connsiteY4" fmla="*/ 2979990 h 2979990"/>
              <a:gd name="connsiteX5" fmla="*/ 7107184 w 8597179"/>
              <a:gd name="connsiteY5" fmla="*/ 2234993 h 2979990"/>
              <a:gd name="connsiteX6" fmla="*/ 10243 w 8597179"/>
              <a:gd name="connsiteY6" fmla="*/ 2234993 h 2979990"/>
              <a:gd name="connsiteX7" fmla="*/ 0 w 8597179"/>
              <a:gd name="connsiteY7" fmla="*/ 1492631 h 2979990"/>
              <a:gd name="connsiteX0" fmla="*/ 10242 w 8607421"/>
              <a:gd name="connsiteY0" fmla="*/ 1492631 h 2979990"/>
              <a:gd name="connsiteX1" fmla="*/ 7117426 w 8607421"/>
              <a:gd name="connsiteY1" fmla="*/ 744998 h 2979990"/>
              <a:gd name="connsiteX2" fmla="*/ 7117426 w 8607421"/>
              <a:gd name="connsiteY2" fmla="*/ 0 h 2979990"/>
              <a:gd name="connsiteX3" fmla="*/ 8607421 w 8607421"/>
              <a:gd name="connsiteY3" fmla="*/ 1489995 h 2979990"/>
              <a:gd name="connsiteX4" fmla="*/ 7117426 w 8607421"/>
              <a:gd name="connsiteY4" fmla="*/ 2979990 h 2979990"/>
              <a:gd name="connsiteX5" fmla="*/ 7117426 w 8607421"/>
              <a:gd name="connsiteY5" fmla="*/ 2234993 h 2979990"/>
              <a:gd name="connsiteX6" fmla="*/ 0 w 8607421"/>
              <a:gd name="connsiteY6" fmla="*/ 1497601 h 2979990"/>
              <a:gd name="connsiteX7" fmla="*/ 10242 w 8607421"/>
              <a:gd name="connsiteY7" fmla="*/ 1492631 h 297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7421" h="2979990">
                <a:moveTo>
                  <a:pt x="10242" y="1492631"/>
                </a:moveTo>
                <a:lnTo>
                  <a:pt x="7117426" y="744998"/>
                </a:lnTo>
                <a:lnTo>
                  <a:pt x="7117426" y="0"/>
                </a:lnTo>
                <a:lnTo>
                  <a:pt x="8607421" y="1489995"/>
                </a:lnTo>
                <a:lnTo>
                  <a:pt x="7117426" y="2979990"/>
                </a:lnTo>
                <a:lnTo>
                  <a:pt x="7117426" y="2234993"/>
                </a:lnTo>
                <a:lnTo>
                  <a:pt x="0" y="1497601"/>
                </a:lnTo>
                <a:lnTo>
                  <a:pt x="10242" y="1492631"/>
                </a:lnTo>
                <a:close/>
              </a:path>
            </a:pathLst>
          </a:cu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9" name="図形グループ 18"/>
          <p:cNvGrpSpPr/>
          <p:nvPr/>
        </p:nvGrpSpPr>
        <p:grpSpPr>
          <a:xfrm>
            <a:off x="493112" y="4436017"/>
            <a:ext cx="8282197" cy="1077218"/>
            <a:chOff x="493112" y="4466805"/>
            <a:chExt cx="8282197" cy="1077218"/>
          </a:xfrm>
        </p:grpSpPr>
        <p:pic>
          <p:nvPicPr>
            <p:cNvPr id="12" name="図 11" descr="ibm5150.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112" y="4489164"/>
              <a:ext cx="1367924" cy="999979"/>
            </a:xfrm>
            <a:prstGeom prst="rect">
              <a:avLst/>
            </a:prstGeom>
            <a:ln>
              <a:noFill/>
            </a:ln>
            <a:effectLst>
              <a:outerShdw blurRad="292100" dist="139700" dir="2700000" algn="tl" rotWithShape="0">
                <a:srgbClr val="333333">
                  <a:alpha val="65000"/>
                </a:srgbClr>
              </a:outerShdw>
            </a:effectLst>
          </p:spPr>
        </p:pic>
        <p:sp>
          <p:nvSpPr>
            <p:cNvPr id="5" name="テキスト ボックス 4"/>
            <p:cNvSpPr txBox="1"/>
            <p:nvPr/>
          </p:nvSpPr>
          <p:spPr>
            <a:xfrm>
              <a:off x="1861036" y="4466805"/>
              <a:ext cx="6914273" cy="1077218"/>
            </a:xfrm>
            <a:prstGeom prst="rect">
              <a:avLst/>
            </a:prstGeom>
            <a:noFill/>
          </p:spPr>
          <p:txBody>
            <a:bodyPr wrap="none" rtlCol="0">
              <a:spAutoFit/>
            </a:bodyPr>
            <a:lstStyle/>
            <a:p>
              <a:r>
                <a:rPr lang="en-US" altLang="ja-JP" sz="2400" dirty="0">
                  <a:solidFill>
                    <a:srgbClr val="0000FF"/>
                  </a:solidFill>
                  <a:effectLst>
                    <a:outerShdw blurRad="50800" dist="38100" dir="2700000" algn="tl" rotWithShape="0">
                      <a:prstClr val="black">
                        <a:alpha val="40000"/>
                      </a:prstClr>
                    </a:outerShdw>
                  </a:effectLst>
                  <a:latin typeface="メイリオ"/>
                  <a:ea typeface="メイリオ"/>
                  <a:cs typeface="メイリオ"/>
                </a:rPr>
                <a:t>1980</a:t>
              </a:r>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(1981 IBM Personal Computer 5150)</a:t>
              </a:r>
              <a:endParaRPr lang="en-US" altLang="ja-JP" sz="1000" dirty="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en-US" altLang="ja-JP"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PC</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の登場による</a:t>
              </a:r>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クライアントサーバーの普及・分散処理</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適用業務領域</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と利用者の拡大</a:t>
              </a:r>
              <a:endParaRPr kumimoji="1"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4" name="図形グループ 3"/>
          <p:cNvGrpSpPr/>
          <p:nvPr/>
        </p:nvGrpSpPr>
        <p:grpSpPr>
          <a:xfrm>
            <a:off x="274357" y="5513235"/>
            <a:ext cx="5744673" cy="1077218"/>
            <a:chOff x="274357" y="5544023"/>
            <a:chExt cx="5744673" cy="1077218"/>
          </a:xfrm>
        </p:grpSpPr>
        <p:pic>
          <p:nvPicPr>
            <p:cNvPr id="3" name="図 2" descr="us__en_us__ibm100__system_360__360genrl__620x3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6985" y="5603391"/>
              <a:ext cx="1632045" cy="921315"/>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274357" y="5544023"/>
              <a:ext cx="4031873" cy="1077218"/>
            </a:xfrm>
            <a:prstGeom prst="rect">
              <a:avLst/>
            </a:prstGeom>
            <a:noFill/>
          </p:spPr>
          <p:txBody>
            <a:bodyPr wrap="none" rtlCol="0">
              <a:spAutoFit/>
            </a:bodyPr>
            <a:lstStyle/>
            <a:p>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1960〜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(1964 IBM System/360) </a:t>
              </a: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メインフレームの登場と集中処理</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業務効率や生産性</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の向上</a:t>
              </a:r>
              <a:endParaRPr kumimoji="1"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20" name="図形グループ 19"/>
          <p:cNvGrpSpPr/>
          <p:nvPr/>
        </p:nvGrpSpPr>
        <p:grpSpPr>
          <a:xfrm>
            <a:off x="1098617" y="3295811"/>
            <a:ext cx="7761687" cy="1162565"/>
            <a:chOff x="1098617" y="3326599"/>
            <a:chExt cx="7761687" cy="1162565"/>
          </a:xfrm>
        </p:grpSpPr>
        <p:pic>
          <p:nvPicPr>
            <p:cNvPr id="13" name="図 12" descr="old-pc-windows-9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617" y="3526228"/>
              <a:ext cx="1379788" cy="776130"/>
            </a:xfrm>
            <a:prstGeom prst="rect">
              <a:avLst/>
            </a:prstGeom>
            <a:ln>
              <a:noFill/>
            </a:ln>
            <a:effectLst>
              <a:outerShdw blurRad="292100" dist="139700" dir="2700000" algn="tl" rotWithShape="0">
                <a:srgbClr val="333333">
                  <a:alpha val="65000"/>
                </a:srgbClr>
              </a:outerShdw>
            </a:effectLst>
          </p:spPr>
        </p:pic>
        <p:pic>
          <p:nvPicPr>
            <p:cNvPr id="14" name="図 13" descr="f2-10.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0577" y="3326599"/>
              <a:ext cx="905377" cy="679033"/>
            </a:xfrm>
            <a:prstGeom prst="rect">
              <a:avLst/>
            </a:prstGeom>
            <a:ln>
              <a:noFill/>
            </a:ln>
            <a:effectLst>
              <a:outerShdw blurRad="292100" dist="139700" dir="2700000" algn="tl" rotWithShape="0">
                <a:srgbClr val="333333">
                  <a:alpha val="65000"/>
                </a:srgbClr>
              </a:outerShdw>
            </a:effectLst>
          </p:spPr>
        </p:pic>
        <p:pic>
          <p:nvPicPr>
            <p:cNvPr id="22" name="図 21" descr="0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3468" y="3797291"/>
              <a:ext cx="969876" cy="592542"/>
            </a:xfrm>
            <a:prstGeom prst="rect">
              <a:avLst/>
            </a:prstGeom>
            <a:ln>
              <a:noFill/>
            </a:ln>
            <a:effectLst>
              <a:outerShdw blurRad="292100" dist="139700" dir="2700000" algn="tl" rotWithShape="0">
                <a:srgbClr val="333333">
                  <a:alpha val="65000"/>
                </a:srgbClr>
              </a:outerShdw>
            </a:effectLst>
          </p:spPr>
        </p:pic>
        <p:sp>
          <p:nvSpPr>
            <p:cNvPr id="7" name="テキスト ボックス 6"/>
            <p:cNvSpPr txBox="1"/>
            <p:nvPr/>
          </p:nvSpPr>
          <p:spPr>
            <a:xfrm>
              <a:off x="3033068" y="3411946"/>
              <a:ext cx="5827236" cy="1077218"/>
            </a:xfrm>
            <a:prstGeom prst="rect">
              <a:avLst/>
            </a:prstGeom>
            <a:noFill/>
          </p:spPr>
          <p:txBody>
            <a:bodyPr wrap="none" rtlCol="0">
              <a:spAutoFit/>
            </a:bodyPr>
            <a:lstStyle/>
            <a:p>
              <a:r>
                <a:rPr kumimoji="1"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1990</a:t>
              </a:r>
              <a:r>
                <a:rPr lang="en-US" altLang="ja-JP" sz="24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(1993 </a:t>
              </a:r>
              <a:r>
                <a:rPr lang="ja-JP" altLang="en-US"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インターネット商用利用・</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1995</a:t>
              </a:r>
              <a:r>
                <a:rPr lang="ja-JP" altLang="en-US"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年</a:t>
              </a:r>
              <a:r>
                <a:rPr lang="en-US" altLang="ja-JP" sz="1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 Windows95+Internet Explorer)</a:t>
              </a:r>
            </a:p>
            <a:p>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インターネットの登場による</a:t>
              </a:r>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接続の広がりと拡大</a:t>
              </a:r>
              <a:endParaRPr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a:p>
              <a:r>
                <a:rPr lang="ja-JP" altLang="en-US"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rPr>
                <a:t>企業や地域を越えた業務の連携や</a:t>
              </a:r>
              <a:r>
                <a:rPr lang="ja-JP" altLang="en-US" sz="2000" dirty="0">
                  <a:solidFill>
                    <a:srgbClr val="0000FF"/>
                  </a:solidFill>
                  <a:effectLst>
                    <a:outerShdw blurRad="50800" dist="38100" dir="2700000" algn="tl" rotWithShape="0">
                      <a:prstClr val="black">
                        <a:alpha val="40000"/>
                      </a:prstClr>
                    </a:outerShdw>
                  </a:effectLst>
                  <a:latin typeface="メイリオ"/>
                  <a:ea typeface="メイリオ"/>
                  <a:cs typeface="メイリオ"/>
                </a:rPr>
                <a:t>調整の実現</a:t>
              </a:r>
              <a:endParaRPr kumimoji="1" lang="en-US" altLang="ja-JP" sz="2000" dirty="0" smtClean="0">
                <a:solidFill>
                  <a:srgbClr val="0000FF"/>
                </a:solidFill>
                <a:effectLst>
                  <a:outerShdw blurRad="50800" dist="38100" dir="2700000" algn="tl" rotWithShape="0">
                    <a:prstClr val="black">
                      <a:alpha val="40000"/>
                    </a:prstClr>
                  </a:outerShdw>
                </a:effectLst>
                <a:latin typeface="メイリオ"/>
                <a:ea typeface="メイリオ"/>
                <a:cs typeface="メイリオ"/>
              </a:endParaRPr>
            </a:p>
          </p:txBody>
        </p:sp>
      </p:grpSp>
      <p:grpSp>
        <p:nvGrpSpPr>
          <p:cNvPr id="28" name="図形グループ 27"/>
          <p:cNvGrpSpPr/>
          <p:nvPr/>
        </p:nvGrpSpPr>
        <p:grpSpPr>
          <a:xfrm>
            <a:off x="4225636" y="893610"/>
            <a:ext cx="4596966" cy="898309"/>
            <a:chOff x="4225636" y="924398"/>
            <a:chExt cx="4596966" cy="898309"/>
          </a:xfrm>
        </p:grpSpPr>
        <p:sp>
          <p:nvSpPr>
            <p:cNvPr id="11" name="テキスト ボックス 10"/>
            <p:cNvSpPr txBox="1"/>
            <p:nvPr/>
          </p:nvSpPr>
          <p:spPr>
            <a:xfrm>
              <a:off x="4306230" y="924398"/>
              <a:ext cx="4516372" cy="58477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US" altLang="ja-JP" sz="3200" b="1" dirty="0" smtClean="0">
                  <a:solidFill>
                    <a:srgbClr val="0000FF"/>
                  </a:solidFill>
                  <a:effectLst/>
                  <a:latin typeface="メイリオ"/>
                  <a:ea typeface="メイリオ"/>
                  <a:cs typeface="メイリオ"/>
                </a:rPr>
                <a:t>IT</a:t>
              </a:r>
              <a:r>
                <a:rPr kumimoji="1" lang="ja-JP" altLang="en-US" sz="3200" b="1" dirty="0" smtClean="0">
                  <a:solidFill>
                    <a:srgbClr val="0000FF"/>
                  </a:solidFill>
                  <a:effectLst/>
                  <a:latin typeface="メイリオ"/>
                  <a:ea typeface="メイリオ"/>
                  <a:cs typeface="メイリオ"/>
                </a:rPr>
                <a:t>のカンブリア大爆発</a:t>
              </a:r>
              <a:endParaRPr kumimoji="1" lang="en-US" altLang="ja-JP" sz="3200" b="1" dirty="0" smtClean="0">
                <a:solidFill>
                  <a:srgbClr val="0000FF"/>
                </a:solidFill>
                <a:effectLst/>
                <a:latin typeface="メイリオ"/>
                <a:ea typeface="メイリオ"/>
                <a:cs typeface="メイリオ"/>
              </a:endParaRPr>
            </a:p>
          </p:txBody>
        </p:sp>
        <p:sp>
          <p:nvSpPr>
            <p:cNvPr id="15" name="テキスト ボックス 14"/>
            <p:cNvSpPr txBox="1"/>
            <p:nvPr/>
          </p:nvSpPr>
          <p:spPr>
            <a:xfrm>
              <a:off x="4225636" y="1484153"/>
              <a:ext cx="4596966"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ja-JP" altLang="en-US" sz="1600" b="1" dirty="0">
                  <a:solidFill>
                    <a:srgbClr val="0000FF"/>
                  </a:solidFill>
                  <a:effectLst/>
                  <a:latin typeface="メイリオ"/>
                  <a:ea typeface="メイリオ"/>
                  <a:cs typeface="メイリオ"/>
                </a:rPr>
                <a:t>テクノロジーの</a:t>
              </a:r>
              <a:r>
                <a:rPr lang="ja-JP" altLang="en-US" sz="1600" b="1" dirty="0" smtClean="0">
                  <a:solidFill>
                    <a:srgbClr val="0000FF"/>
                  </a:solidFill>
                  <a:effectLst/>
                  <a:latin typeface="メイリオ"/>
                  <a:ea typeface="メイリオ"/>
                  <a:cs typeface="メイリオ"/>
                </a:rPr>
                <a:t>アンビエント化・日常</a:t>
              </a:r>
              <a:r>
                <a:rPr lang="ja-JP" altLang="en-US" sz="1600" b="1" dirty="0">
                  <a:solidFill>
                    <a:srgbClr val="0000FF"/>
                  </a:solidFill>
                  <a:effectLst/>
                  <a:latin typeface="メイリオ"/>
                  <a:ea typeface="メイリオ"/>
                  <a:cs typeface="メイリオ"/>
                </a:rPr>
                <a:t>への浸透</a:t>
              </a:r>
              <a:endParaRPr kumimoji="1" lang="en-US" altLang="ja-JP" sz="1600" b="1" dirty="0" smtClean="0">
                <a:solidFill>
                  <a:srgbClr val="0000FF"/>
                </a:solidFill>
                <a:effectLst/>
                <a:latin typeface="メイリオ"/>
                <a:ea typeface="メイリオ"/>
                <a:cs typeface="メイリオ"/>
              </a:endParaRPr>
            </a:p>
          </p:txBody>
        </p:sp>
      </p:grpSp>
      <p:grpSp>
        <p:nvGrpSpPr>
          <p:cNvPr id="27" name="図形グループ 26"/>
          <p:cNvGrpSpPr/>
          <p:nvPr/>
        </p:nvGrpSpPr>
        <p:grpSpPr>
          <a:xfrm>
            <a:off x="734489" y="1031394"/>
            <a:ext cx="8088113" cy="2250531"/>
            <a:chOff x="734489" y="1062182"/>
            <a:chExt cx="8088113" cy="2250531"/>
          </a:xfrm>
        </p:grpSpPr>
        <p:sp>
          <p:nvSpPr>
            <p:cNvPr id="8" name="テキスト ボックス 7"/>
            <p:cNvSpPr txBox="1"/>
            <p:nvPr/>
          </p:nvSpPr>
          <p:spPr>
            <a:xfrm>
              <a:off x="4473222" y="2269990"/>
              <a:ext cx="4349380" cy="58477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ja-JP" sz="1600" dirty="0" smtClean="0">
                  <a:solidFill>
                    <a:srgbClr val="0000FF"/>
                  </a:solidFill>
                  <a:effectLst/>
                  <a:latin typeface="メイリオ"/>
                  <a:ea typeface="メイリオ"/>
                  <a:cs typeface="メイリオ"/>
                </a:rPr>
                <a:t>2007〜	</a:t>
              </a:r>
              <a:r>
                <a:rPr lang="ja-JP" altLang="en-US" sz="1600" dirty="0" smtClean="0">
                  <a:solidFill>
                    <a:srgbClr val="0000FF"/>
                  </a:solidFill>
                  <a:effectLst/>
                  <a:latin typeface="メイリオ"/>
                  <a:ea typeface="メイリオ"/>
                  <a:cs typeface="メイリオ"/>
                </a:rPr>
                <a:t>モバイル（</a:t>
              </a:r>
              <a:r>
                <a:rPr lang="en-US" altLang="ja-JP" sz="1600" dirty="0" smtClean="0">
                  <a:solidFill>
                    <a:srgbClr val="0000FF"/>
                  </a:solidFill>
                  <a:effectLst/>
                  <a:latin typeface="メイリオ"/>
                  <a:ea typeface="メイリオ"/>
                  <a:cs typeface="メイリオ"/>
                </a:rPr>
                <a:t>iPhone</a:t>
              </a:r>
              <a:r>
                <a:rPr lang="ja-JP" altLang="en-US" sz="1600" dirty="0" smtClean="0">
                  <a:solidFill>
                    <a:srgbClr val="0000FF"/>
                  </a:solidFill>
                  <a:effectLst/>
                  <a:latin typeface="メイリオ"/>
                  <a:ea typeface="メイリオ"/>
                  <a:cs typeface="メイリオ"/>
                </a:rPr>
                <a:t>）</a:t>
              </a:r>
              <a:endParaRPr lang="en-US" altLang="ja-JP" sz="1600" dirty="0">
                <a:solidFill>
                  <a:srgbClr val="0000FF"/>
                </a:solidFill>
                <a:effectLst/>
                <a:latin typeface="メイリオ"/>
                <a:ea typeface="メイリオ"/>
                <a:cs typeface="メイリオ"/>
              </a:endParaRPr>
            </a:p>
            <a:p>
              <a:r>
                <a:rPr lang="ja-JP" altLang="ja-JP" sz="1600" dirty="0" smtClean="0">
                  <a:solidFill>
                    <a:srgbClr val="0000FF"/>
                  </a:solidFill>
                  <a:effectLst/>
                  <a:latin typeface="メイリオ"/>
                  <a:ea typeface="メイリオ"/>
                  <a:cs typeface="メイリオ"/>
                </a:rPr>
                <a:t>　</a:t>
              </a:r>
              <a:r>
                <a:rPr lang="ja-JP" altLang="en-US" sz="1600" dirty="0" smtClean="0">
                  <a:solidFill>
                    <a:srgbClr val="0000FF"/>
                  </a:solidFill>
                  <a:effectLst/>
                  <a:latin typeface="メイリオ"/>
                  <a:ea typeface="メイリオ"/>
                  <a:cs typeface="メイリオ"/>
                </a:rPr>
                <a:t>　　</a:t>
              </a:r>
              <a:r>
                <a:rPr lang="en-US" altLang="ja-JP" sz="1600" dirty="0" smtClean="0">
                  <a:solidFill>
                    <a:srgbClr val="0000FF"/>
                  </a:solidFill>
                  <a:effectLst/>
                  <a:latin typeface="メイリオ"/>
                  <a:ea typeface="メイリオ"/>
                  <a:cs typeface="メイリオ"/>
                </a:rPr>
                <a:t> 	</a:t>
              </a:r>
              <a:r>
                <a:rPr lang="ja-JP" altLang="en-US" sz="1600" dirty="0" smtClean="0">
                  <a:solidFill>
                    <a:srgbClr val="0000FF"/>
                  </a:solidFill>
                  <a:effectLst/>
                  <a:latin typeface="メイリオ"/>
                  <a:ea typeface="メイリオ"/>
                  <a:cs typeface="メイリオ"/>
                </a:rPr>
                <a:t>ソーシャル（</a:t>
              </a:r>
              <a:r>
                <a:rPr lang="en-US" altLang="ja-JP" sz="1600" dirty="0" smtClean="0">
                  <a:solidFill>
                    <a:srgbClr val="0000FF"/>
                  </a:solidFill>
                  <a:effectLst/>
                  <a:latin typeface="メイリオ"/>
                  <a:ea typeface="メイリオ"/>
                  <a:cs typeface="メイリオ"/>
                </a:rPr>
                <a:t>Facebook</a:t>
              </a:r>
              <a:r>
                <a:rPr lang="ja-JP" altLang="en-US" sz="1600" dirty="0" smtClean="0">
                  <a:solidFill>
                    <a:srgbClr val="0000FF"/>
                  </a:solidFill>
                  <a:effectLst/>
                  <a:latin typeface="メイリオ"/>
                  <a:ea typeface="メイリオ"/>
                  <a:cs typeface="メイリオ"/>
                </a:rPr>
                <a:t>、</a:t>
              </a:r>
              <a:r>
                <a:rPr lang="en-US" altLang="ja-JP" sz="1600" dirty="0" smtClean="0">
                  <a:solidFill>
                    <a:srgbClr val="0000FF"/>
                  </a:solidFill>
                  <a:effectLst/>
                  <a:latin typeface="メイリオ"/>
                  <a:ea typeface="メイリオ"/>
                  <a:cs typeface="メイリオ"/>
                </a:rPr>
                <a:t>Twitter</a:t>
              </a:r>
              <a:r>
                <a:rPr lang="ja-JP" altLang="en-US" sz="1600" dirty="0" smtClean="0">
                  <a:solidFill>
                    <a:srgbClr val="0000FF"/>
                  </a:solidFill>
                  <a:effectLst/>
                  <a:latin typeface="メイリオ"/>
                  <a:ea typeface="メイリオ"/>
                  <a:cs typeface="メイリオ"/>
                </a:rPr>
                <a:t>）</a:t>
              </a:r>
              <a:endParaRPr lang="en-US" altLang="ja-JP" sz="1600" dirty="0" smtClean="0">
                <a:solidFill>
                  <a:srgbClr val="0000FF"/>
                </a:solidFill>
                <a:effectLst/>
                <a:latin typeface="メイリオ"/>
                <a:ea typeface="メイリオ"/>
                <a:cs typeface="メイリオ"/>
              </a:endParaRPr>
            </a:p>
          </p:txBody>
        </p:sp>
        <p:sp>
          <p:nvSpPr>
            <p:cNvPr id="9" name="テキスト ボックス 8"/>
            <p:cNvSpPr txBox="1"/>
            <p:nvPr/>
          </p:nvSpPr>
          <p:spPr>
            <a:xfrm>
              <a:off x="4306230" y="2974159"/>
              <a:ext cx="3853238"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altLang="ja-JP" sz="1600" dirty="0" smtClean="0">
                  <a:solidFill>
                    <a:srgbClr val="0000FF"/>
                  </a:solidFill>
                  <a:effectLst/>
                  <a:latin typeface="メイリオ"/>
                  <a:ea typeface="メイリオ"/>
                  <a:cs typeface="メイリオ"/>
                </a:rPr>
                <a:t>2000〜	</a:t>
              </a:r>
              <a:r>
                <a:rPr lang="ja-JP" altLang="en-US" sz="1600" dirty="0" smtClean="0">
                  <a:solidFill>
                    <a:srgbClr val="0000FF"/>
                  </a:solidFill>
                  <a:effectLst/>
                  <a:latin typeface="メイリオ"/>
                  <a:ea typeface="メイリオ"/>
                  <a:cs typeface="メイリオ"/>
                </a:rPr>
                <a:t>クラウド（</a:t>
              </a:r>
              <a:r>
                <a:rPr lang="en-US" altLang="ja-JP" sz="1600" dirty="0" err="1" smtClean="0">
                  <a:solidFill>
                    <a:srgbClr val="0000FF"/>
                  </a:solidFill>
                  <a:effectLst/>
                  <a:latin typeface="メイリオ"/>
                  <a:ea typeface="メイリオ"/>
                  <a:cs typeface="メイリオ"/>
                </a:rPr>
                <a:t>Salesforce.com</a:t>
              </a:r>
              <a:r>
                <a:rPr lang="ja-JP" altLang="en-US" sz="1600" dirty="0" smtClean="0">
                  <a:solidFill>
                    <a:srgbClr val="0000FF"/>
                  </a:solidFill>
                  <a:effectLst/>
                  <a:latin typeface="メイリオ"/>
                  <a:ea typeface="メイリオ"/>
                  <a:cs typeface="メイリオ"/>
                </a:rPr>
                <a:t>）</a:t>
              </a:r>
              <a:endParaRPr lang="en-US" altLang="ja-JP" sz="1600" dirty="0" smtClean="0">
                <a:solidFill>
                  <a:srgbClr val="0000FF"/>
                </a:solidFill>
                <a:effectLst/>
                <a:latin typeface="メイリオ"/>
                <a:ea typeface="メイリオ"/>
                <a:cs typeface="メイリオ"/>
              </a:endParaRPr>
            </a:p>
          </p:txBody>
        </p:sp>
        <p:sp>
          <p:nvSpPr>
            <p:cNvPr id="10" name="テキスト ボックス 9"/>
            <p:cNvSpPr txBox="1"/>
            <p:nvPr/>
          </p:nvSpPr>
          <p:spPr>
            <a:xfrm>
              <a:off x="6228864" y="1808943"/>
              <a:ext cx="1210588" cy="400110"/>
            </a:xfrm>
            <a:prstGeom prst="rect">
              <a:avLst/>
            </a:prstGeom>
            <a:noFill/>
            <a:effectLst>
              <a:outerShdw blurRad="50800" dist="38100" dir="2700000" algn="tl" rotWithShape="0">
                <a:prstClr val="black">
                  <a:alpha val="40000"/>
                </a:prstClr>
              </a:outerShdw>
            </a:effectLst>
          </p:spPr>
          <p:txBody>
            <a:bodyPr wrap="none" rtlCol="0">
              <a:spAutoFit/>
            </a:bodyPr>
            <a:lstStyle/>
            <a:p>
              <a:r>
                <a:rPr lang="ja-JP" altLang="en-US" sz="2000" dirty="0" smtClean="0">
                  <a:solidFill>
                    <a:srgbClr val="0000FF"/>
                  </a:solidFill>
                  <a:effectLst/>
                  <a:latin typeface="メイリオ"/>
                  <a:ea typeface="メイリオ"/>
                  <a:cs typeface="メイリオ"/>
                </a:rPr>
                <a:t>人工知能</a:t>
              </a:r>
              <a:endParaRPr lang="en-US" altLang="ja-JP" sz="2000" dirty="0" smtClean="0">
                <a:solidFill>
                  <a:srgbClr val="0000FF"/>
                </a:solidFill>
                <a:effectLst/>
                <a:latin typeface="メイリオ"/>
                <a:ea typeface="メイリオ"/>
                <a:cs typeface="メイリオ"/>
              </a:endParaRPr>
            </a:p>
          </p:txBody>
        </p:sp>
        <p:sp>
          <p:nvSpPr>
            <p:cNvPr id="16" name="テキスト ボックス 15"/>
            <p:cNvSpPr txBox="1"/>
            <p:nvPr/>
          </p:nvSpPr>
          <p:spPr>
            <a:xfrm>
              <a:off x="5630298" y="1808943"/>
              <a:ext cx="598566" cy="40011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ja-JP"/>
              </a:defPPr>
              <a:lvl1pPr>
                <a:defRPr sz="2000">
                  <a:solidFill>
                    <a:srgbClr val="800000"/>
                  </a:solidFill>
                  <a:effectLst>
                    <a:glow rad="101600">
                      <a:schemeClr val="bg1">
                        <a:alpha val="75000"/>
                      </a:schemeClr>
                    </a:glow>
                  </a:effectLst>
                  <a:latin typeface="メイリオ"/>
                  <a:ea typeface="メイリオ"/>
                  <a:cs typeface="メイリオ"/>
                </a:defRPr>
              </a:lvl1pPr>
            </a:lstStyle>
            <a:p>
              <a:r>
                <a:rPr lang="en-US" altLang="ja-JP" dirty="0" err="1">
                  <a:solidFill>
                    <a:srgbClr val="0000FF"/>
                  </a:solidFill>
                  <a:effectLst/>
                </a:rPr>
                <a:t>IoT</a:t>
              </a:r>
              <a:endParaRPr lang="en-US" altLang="ja-JP" dirty="0">
                <a:solidFill>
                  <a:srgbClr val="0000FF"/>
                </a:solidFill>
                <a:effectLst/>
              </a:endParaRPr>
            </a:p>
          </p:txBody>
        </p:sp>
        <p:sp>
          <p:nvSpPr>
            <p:cNvPr id="18" name="テキスト ボックス 17"/>
            <p:cNvSpPr txBox="1"/>
            <p:nvPr/>
          </p:nvSpPr>
          <p:spPr>
            <a:xfrm>
              <a:off x="7418472" y="1808943"/>
              <a:ext cx="1210588" cy="400110"/>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ja-JP"/>
              </a:defPPr>
              <a:lvl1pPr>
                <a:defRPr sz="2000">
                  <a:solidFill>
                    <a:srgbClr val="800000"/>
                  </a:solidFill>
                  <a:effectLst>
                    <a:glow rad="101600">
                      <a:schemeClr val="bg1">
                        <a:alpha val="75000"/>
                      </a:schemeClr>
                    </a:glow>
                  </a:effectLst>
                  <a:latin typeface="メイリオ"/>
                  <a:ea typeface="メイリオ"/>
                  <a:cs typeface="メイリオ"/>
                </a:defRPr>
              </a:lvl1pPr>
            </a:lstStyle>
            <a:p>
              <a:r>
                <a:rPr lang="ja-JP" altLang="en-US" dirty="0">
                  <a:solidFill>
                    <a:srgbClr val="0000FF"/>
                  </a:solidFill>
                  <a:effectLst/>
                </a:rPr>
                <a:t>ロボット</a:t>
              </a:r>
              <a:endParaRPr lang="en-US" altLang="ja-JP" dirty="0">
                <a:solidFill>
                  <a:srgbClr val="0000FF"/>
                </a:solidFill>
                <a:effectLst/>
              </a:endParaRPr>
            </a:p>
          </p:txBody>
        </p:sp>
        <p:pic>
          <p:nvPicPr>
            <p:cNvPr id="23" name="図 22" descr="robo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78405" y="1062182"/>
              <a:ext cx="1747230" cy="920026"/>
            </a:xfrm>
            <a:prstGeom prst="rect">
              <a:avLst/>
            </a:prstGeom>
            <a:ln>
              <a:noFill/>
            </a:ln>
            <a:effectLst>
              <a:outerShdw blurRad="292100" dist="139700" dir="2700000" algn="tl" rotWithShape="0">
                <a:srgbClr val="333333">
                  <a:alpha val="65000"/>
                </a:srgbClr>
              </a:outerShdw>
            </a:effectLst>
          </p:spPr>
        </p:pic>
        <p:pic>
          <p:nvPicPr>
            <p:cNvPr id="25" name="図 24" descr="Mercedes-Benz-F-015.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8404" y="2079480"/>
              <a:ext cx="1747231" cy="982818"/>
            </a:xfrm>
            <a:prstGeom prst="rect">
              <a:avLst/>
            </a:prstGeom>
            <a:ln>
              <a:noFill/>
            </a:ln>
            <a:effectLst>
              <a:outerShdw blurRad="292100" dist="139700" dir="2700000" algn="tl" rotWithShape="0">
                <a:srgbClr val="333333">
                  <a:alpha val="65000"/>
                </a:srgbClr>
              </a:outerShdw>
            </a:effectLst>
          </p:spPr>
        </p:pic>
        <p:pic>
          <p:nvPicPr>
            <p:cNvPr id="24" name="図 23" descr="news20140704_01.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4489" y="1136435"/>
              <a:ext cx="2620850" cy="1965637"/>
            </a:xfrm>
            <a:prstGeom prst="rect">
              <a:avLst/>
            </a:prstGeom>
            <a:ln>
              <a:noFill/>
            </a:ln>
            <a:effectLst>
              <a:outerShdw blurRad="292100" dist="139700" dir="2700000" algn="tl" rotWithShape="0">
                <a:srgbClr val="333333">
                  <a:alpha val="65000"/>
                </a:srgbClr>
              </a:outerShdw>
            </a:effectLst>
          </p:spPr>
        </p:pic>
      </p:grpSp>
      <p:sp>
        <p:nvSpPr>
          <p:cNvPr id="26" name="タイトル 25"/>
          <p:cNvSpPr>
            <a:spLocks noGrp="1"/>
          </p:cNvSpPr>
          <p:nvPr>
            <p:ph type="title"/>
          </p:nvPr>
        </p:nvSpPr>
        <p:spPr/>
        <p:txBody>
          <a:bodyPr/>
          <a:lstStyle/>
          <a:p>
            <a:r>
              <a:rPr kumimoji="1" lang="ja-JP" altLang="en-US" dirty="0" smtClean="0"/>
              <a:t>歴史から振り返る</a:t>
            </a:r>
            <a:r>
              <a:rPr kumimoji="1" lang="en-US" altLang="ja-JP" dirty="0" smtClean="0"/>
              <a:t>IT</a:t>
            </a:r>
            <a:r>
              <a:rPr kumimoji="1" lang="ja-JP" altLang="en-US" dirty="0" smtClean="0"/>
              <a:t>のトレンド</a:t>
            </a:r>
            <a:endParaRPr kumimoji="1" lang="ja-JP" altLang="en-US" dirty="0"/>
          </a:p>
        </p:txBody>
      </p:sp>
    </p:spTree>
    <p:extLst>
      <p:ext uri="{BB962C8B-B14F-4D97-AF65-F5344CB8AC3E}">
        <p14:creationId xmlns:p14="http://schemas.microsoft.com/office/powerpoint/2010/main" val="10692113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par>
                                <p:cTn id="25" presetID="12" presetClass="entr" presetSubtype="4"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ppt_y</p:attrName>
                                        </p:attrNameLst>
                                      </p:cBhvr>
                                      <p:tavLst>
                                        <p:tav tm="0">
                                          <p:val>
                                            <p:strVal val="#ppt_y+#ppt_h*1.125000"/>
                                          </p:val>
                                        </p:tav>
                                        <p:tav tm="100000">
                                          <p:val>
                                            <p:strVal val="#ppt_y"/>
                                          </p:val>
                                        </p:tav>
                                      </p:tavLst>
                                    </p:anim>
                                    <p:animEffect transition="in" filter="wipe(up)">
                                      <p:cBhvr>
                                        <p:cTn id="28" dur="500"/>
                                        <p:tgtEl>
                                          <p:spTgt spid="2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ppt_y</p:attrName>
                                        </p:attrNameLst>
                                      </p:cBhvr>
                                      <p:tavLst>
                                        <p:tav tm="0">
                                          <p:val>
                                            <p:strVal val="#ppt_y+#ppt_h*1.125000"/>
                                          </p:val>
                                        </p:tav>
                                        <p:tav tm="100000">
                                          <p:val>
                                            <p:strVal val="#ppt_y"/>
                                          </p:val>
                                        </p:tav>
                                      </p:tavLst>
                                    </p:anim>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eric-schmi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39800"/>
            <a:ext cx="4327408" cy="2336800"/>
          </a:xfrm>
          <a:prstGeom prst="rect">
            <a:avLst/>
          </a:prstGeom>
          <a:ln>
            <a:noFill/>
          </a:ln>
          <a:effectLst>
            <a:softEdge rad="112500"/>
          </a:effectLst>
        </p:spPr>
      </p:pic>
      <p:grpSp>
        <p:nvGrpSpPr>
          <p:cNvPr id="628738" name="Group 2"/>
          <p:cNvGrpSpPr>
            <a:grpSpLocks/>
          </p:cNvGrpSpPr>
          <p:nvPr/>
        </p:nvGrpSpPr>
        <p:grpSpPr bwMode="auto">
          <a:xfrm>
            <a:off x="685800" y="3403600"/>
            <a:ext cx="7488238" cy="3257550"/>
            <a:chOff x="432" y="2039"/>
            <a:chExt cx="4717" cy="2052"/>
          </a:xfrm>
        </p:grpSpPr>
        <p:sp>
          <p:nvSpPr>
            <p:cNvPr id="15379" name="Line 3"/>
            <p:cNvSpPr>
              <a:spLocks noChangeShapeType="1"/>
            </p:cNvSpPr>
            <p:nvPr/>
          </p:nvSpPr>
          <p:spPr bwMode="auto">
            <a:xfrm>
              <a:off x="432" y="3082"/>
              <a:ext cx="4717" cy="0"/>
            </a:xfrm>
            <a:prstGeom prst="line">
              <a:avLst/>
            </a:prstGeom>
            <a:noFill/>
            <a:ln w="38100">
              <a:solidFill>
                <a:schemeClr val="bg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0" name="AutoShape 4"/>
            <p:cNvSpPr>
              <a:spLocks noChangeArrowheads="1"/>
            </p:cNvSpPr>
            <p:nvPr/>
          </p:nvSpPr>
          <p:spPr bwMode="auto">
            <a:xfrm>
              <a:off x="886"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1" name="AutoShape 5"/>
            <p:cNvSpPr>
              <a:spLocks noChangeArrowheads="1"/>
            </p:cNvSpPr>
            <p:nvPr/>
          </p:nvSpPr>
          <p:spPr bwMode="auto">
            <a:xfrm>
              <a:off x="2518"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2" name="AutoShape 6"/>
            <p:cNvSpPr>
              <a:spLocks noChangeArrowheads="1"/>
            </p:cNvSpPr>
            <p:nvPr/>
          </p:nvSpPr>
          <p:spPr bwMode="auto">
            <a:xfrm>
              <a:off x="1204"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3" name="AutoShape 7"/>
            <p:cNvSpPr>
              <a:spLocks noChangeArrowheads="1"/>
            </p:cNvSpPr>
            <p:nvPr/>
          </p:nvSpPr>
          <p:spPr bwMode="auto">
            <a:xfrm>
              <a:off x="2201"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4" name="AutoShape 8"/>
            <p:cNvSpPr>
              <a:spLocks noChangeArrowheads="1"/>
            </p:cNvSpPr>
            <p:nvPr/>
          </p:nvSpPr>
          <p:spPr bwMode="auto">
            <a:xfrm>
              <a:off x="3153"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5" name="AutoShape 9"/>
            <p:cNvSpPr>
              <a:spLocks noChangeArrowheads="1"/>
            </p:cNvSpPr>
            <p:nvPr/>
          </p:nvSpPr>
          <p:spPr bwMode="auto">
            <a:xfrm>
              <a:off x="2836"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6" name="AutoShape 10"/>
            <p:cNvSpPr>
              <a:spLocks noChangeArrowheads="1"/>
            </p:cNvSpPr>
            <p:nvPr/>
          </p:nvSpPr>
          <p:spPr bwMode="auto">
            <a:xfrm>
              <a:off x="1521"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7" name="AutoShape 11"/>
            <p:cNvSpPr>
              <a:spLocks noChangeArrowheads="1"/>
            </p:cNvSpPr>
            <p:nvPr/>
          </p:nvSpPr>
          <p:spPr bwMode="auto">
            <a:xfrm>
              <a:off x="1839"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8" name="AutoShape 12"/>
            <p:cNvSpPr>
              <a:spLocks noChangeArrowheads="1"/>
            </p:cNvSpPr>
            <p:nvPr/>
          </p:nvSpPr>
          <p:spPr bwMode="auto">
            <a:xfrm>
              <a:off x="2246"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9" name="AutoShape 13"/>
            <p:cNvSpPr>
              <a:spLocks noChangeArrowheads="1"/>
            </p:cNvSpPr>
            <p:nvPr/>
          </p:nvSpPr>
          <p:spPr bwMode="auto">
            <a:xfrm>
              <a:off x="3878"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0" name="AutoShape 14"/>
            <p:cNvSpPr>
              <a:spLocks noChangeArrowheads="1"/>
            </p:cNvSpPr>
            <p:nvPr/>
          </p:nvSpPr>
          <p:spPr bwMode="auto">
            <a:xfrm>
              <a:off x="2564"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1" name="AutoShape 15"/>
            <p:cNvSpPr>
              <a:spLocks noChangeArrowheads="1"/>
            </p:cNvSpPr>
            <p:nvPr/>
          </p:nvSpPr>
          <p:spPr bwMode="auto">
            <a:xfrm>
              <a:off x="3561"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2" name="AutoShape 16"/>
            <p:cNvSpPr>
              <a:spLocks noChangeArrowheads="1"/>
            </p:cNvSpPr>
            <p:nvPr/>
          </p:nvSpPr>
          <p:spPr bwMode="auto">
            <a:xfrm>
              <a:off x="4513"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3" name="AutoShape 17"/>
            <p:cNvSpPr>
              <a:spLocks noChangeArrowheads="1"/>
            </p:cNvSpPr>
            <p:nvPr/>
          </p:nvSpPr>
          <p:spPr bwMode="auto">
            <a:xfrm>
              <a:off x="4196"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4" name="AutoShape 18"/>
            <p:cNvSpPr>
              <a:spLocks noChangeArrowheads="1"/>
            </p:cNvSpPr>
            <p:nvPr/>
          </p:nvSpPr>
          <p:spPr bwMode="auto">
            <a:xfrm>
              <a:off x="2881"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5" name="AutoShape 19"/>
            <p:cNvSpPr>
              <a:spLocks noChangeArrowheads="1"/>
            </p:cNvSpPr>
            <p:nvPr/>
          </p:nvSpPr>
          <p:spPr bwMode="auto">
            <a:xfrm>
              <a:off x="3199"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6" name="AutoShape 20"/>
            <p:cNvSpPr>
              <a:spLocks noChangeArrowheads="1"/>
            </p:cNvSpPr>
            <p:nvPr/>
          </p:nvSpPr>
          <p:spPr bwMode="auto">
            <a:xfrm>
              <a:off x="1658"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7" name="AutoShape 21"/>
            <p:cNvSpPr>
              <a:spLocks noChangeArrowheads="1"/>
            </p:cNvSpPr>
            <p:nvPr/>
          </p:nvSpPr>
          <p:spPr bwMode="auto">
            <a:xfrm>
              <a:off x="3290"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8" name="AutoShape 22"/>
            <p:cNvSpPr>
              <a:spLocks noChangeArrowheads="1"/>
            </p:cNvSpPr>
            <p:nvPr/>
          </p:nvSpPr>
          <p:spPr bwMode="auto">
            <a:xfrm>
              <a:off x="1976"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9" name="AutoShape 23"/>
            <p:cNvSpPr>
              <a:spLocks noChangeArrowheads="1"/>
            </p:cNvSpPr>
            <p:nvPr/>
          </p:nvSpPr>
          <p:spPr bwMode="auto">
            <a:xfrm>
              <a:off x="2973"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0" name="AutoShape 24"/>
            <p:cNvSpPr>
              <a:spLocks noChangeArrowheads="1"/>
            </p:cNvSpPr>
            <p:nvPr/>
          </p:nvSpPr>
          <p:spPr bwMode="auto">
            <a:xfrm>
              <a:off x="3925"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1" name="AutoShape 25"/>
            <p:cNvSpPr>
              <a:spLocks noChangeArrowheads="1"/>
            </p:cNvSpPr>
            <p:nvPr/>
          </p:nvSpPr>
          <p:spPr bwMode="auto">
            <a:xfrm>
              <a:off x="3608"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2" name="AutoShape 26"/>
            <p:cNvSpPr>
              <a:spLocks noChangeArrowheads="1"/>
            </p:cNvSpPr>
            <p:nvPr/>
          </p:nvSpPr>
          <p:spPr bwMode="auto">
            <a:xfrm>
              <a:off x="2293"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3" name="AutoShape 27"/>
            <p:cNvSpPr>
              <a:spLocks noChangeArrowheads="1"/>
            </p:cNvSpPr>
            <p:nvPr/>
          </p:nvSpPr>
          <p:spPr bwMode="auto">
            <a:xfrm>
              <a:off x="2611"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pic>
          <p:nvPicPr>
            <p:cNvPr id="15404" name="Cloud"/>
            <p:cNvPicPr>
              <a:picLocks noChangeAspect="1" noEditPoints="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 y="2581"/>
              <a:ext cx="3946" cy="1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05"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 y="3306"/>
              <a:ext cx="637" cy="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06"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 y="3443"/>
              <a:ext cx="637" cy="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07" name="Picture 8" descr="j04339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3408"/>
              <a:ext cx="683" cy="6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408" name="Text Box 32"/>
            <p:cNvSpPr txBox="1">
              <a:spLocks noChangeArrowheads="1"/>
            </p:cNvSpPr>
            <p:nvPr/>
          </p:nvSpPr>
          <p:spPr bwMode="auto">
            <a:xfrm>
              <a:off x="2069" y="2856"/>
              <a:ext cx="1383" cy="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algn="ctr" eaLnBrk="1" hangingPunct="1"/>
              <a:r>
                <a:rPr lang="ja-JP" altLang="en-US" sz="32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ネットワーク</a:t>
              </a:r>
            </a:p>
            <a:p>
              <a:pPr algn="ctr" eaLnBrk="1" hangingPunct="1"/>
              <a:r>
                <a:rPr lang="ja-JP" altLang="en-US" sz="24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（インターネット）</a:t>
              </a:r>
            </a:p>
          </p:txBody>
        </p:sp>
        <p:sp>
          <p:nvSpPr>
            <p:cNvPr id="15409" name="Text Box 33"/>
            <p:cNvSpPr txBox="1">
              <a:spLocks noChangeArrowheads="1"/>
            </p:cNvSpPr>
            <p:nvPr/>
          </p:nvSpPr>
          <p:spPr bwMode="auto">
            <a:xfrm>
              <a:off x="1731" y="2251"/>
              <a:ext cx="1643" cy="1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巨大</a:t>
              </a:r>
              <a:r>
                <a:rPr lang="ja-JP" altLang="en-US" dirty="0" smtClean="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なコンピューター</a:t>
              </a:r>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・システム群</a:t>
              </a:r>
            </a:p>
          </p:txBody>
        </p:sp>
        <p:sp>
          <p:nvSpPr>
            <p:cNvPr id="15410" name="AutoShape 34"/>
            <p:cNvSpPr>
              <a:spLocks noChangeArrowheads="1"/>
            </p:cNvSpPr>
            <p:nvPr/>
          </p:nvSpPr>
          <p:spPr bwMode="auto">
            <a:xfrm>
              <a:off x="432" y="2039"/>
              <a:ext cx="363" cy="771"/>
            </a:xfrm>
            <a:prstGeom prst="upArrow">
              <a:avLst>
                <a:gd name="adj1" fmla="val 68593"/>
                <a:gd name="adj2" fmla="val 55095"/>
              </a:avLst>
            </a:prstGeom>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向こう側</a:t>
              </a:r>
            </a:p>
          </p:txBody>
        </p:sp>
        <p:sp>
          <p:nvSpPr>
            <p:cNvPr id="15411" name="AutoShape 35"/>
            <p:cNvSpPr>
              <a:spLocks noChangeArrowheads="1"/>
            </p:cNvSpPr>
            <p:nvPr/>
          </p:nvSpPr>
          <p:spPr bwMode="auto">
            <a:xfrm>
              <a:off x="432" y="3265"/>
              <a:ext cx="363" cy="772"/>
            </a:xfrm>
            <a:prstGeom prst="downArrow">
              <a:avLst>
                <a:gd name="adj1" fmla="val 68593"/>
                <a:gd name="adj2" fmla="val 51238"/>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こちら側</a:t>
              </a:r>
            </a:p>
          </p:txBody>
        </p:sp>
        <p:pic>
          <p:nvPicPr>
            <p:cNvPr id="15412" name="Picture 36" descr="MCj042420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3312"/>
              <a:ext cx="277" cy="3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413" name="Picture 37" descr="MCj0432629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2" y="3360"/>
              <a:ext cx="432" cy="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363" name="Rectangle 38"/>
          <p:cNvSpPr>
            <a:spLocks noGrp="1" noChangeArrowheads="1"/>
          </p:cNvSpPr>
          <p:nvPr>
            <p:ph type="title"/>
          </p:nvPr>
        </p:nvSpPr>
        <p:spPr/>
        <p:txBody>
          <a:bodyPr/>
          <a:lstStyle/>
          <a:p>
            <a:pPr eaLnBrk="1" hangingPunct="1"/>
            <a:r>
              <a:rPr lang="ja-JP" altLang="en-US" sz="2800" dirty="0" smtClean="0"/>
              <a:t>クラウド・コンピューティングの起源と</a:t>
            </a:r>
            <a:r>
              <a:rPr lang="en-US" altLang="ja-JP" sz="2800" dirty="0" smtClean="0"/>
              <a:t>Google</a:t>
            </a:r>
            <a:r>
              <a:rPr lang="ja-JP" altLang="en-US" sz="2800" dirty="0" smtClean="0"/>
              <a:t>の定義</a:t>
            </a:r>
          </a:p>
        </p:txBody>
      </p:sp>
      <p:sp>
        <p:nvSpPr>
          <p:cNvPr id="628775" name="AutoShape 39"/>
          <p:cNvSpPr>
            <a:spLocks noChangeArrowheads="1"/>
          </p:cNvSpPr>
          <p:nvPr/>
        </p:nvSpPr>
        <p:spPr bwMode="auto">
          <a:xfrm>
            <a:off x="5480050" y="5156078"/>
            <a:ext cx="3215563" cy="306467"/>
          </a:xfrm>
          <a:prstGeom prst="wedgeRoundRectCallout">
            <a:avLst>
              <a:gd name="adj1" fmla="val -37036"/>
              <a:gd name="adj2" fmla="val 104252"/>
              <a:gd name="adj3" fmla="val 16667"/>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利用する側：自分</a:t>
            </a:r>
            <a:r>
              <a:rPr lang="ja-JP" altLang="en-US" sz="1200" dirty="0">
                <a:solidFill>
                  <a:srgbClr val="FFFFFF"/>
                </a:solidFill>
                <a:ea typeface="HGP創英角ｺﾞｼｯｸUB" pitchFamily="50" charset="-128"/>
                <a:cs typeface="Arial" pitchFamily="34" charset="0"/>
              </a:rPr>
              <a:t>専用</a:t>
            </a:r>
            <a:r>
              <a:rPr lang="ja-JP" altLang="en-US" sz="1200" dirty="0" smtClean="0">
                <a:solidFill>
                  <a:srgbClr val="FFFFFF"/>
                </a:solidFill>
                <a:ea typeface="HGP創英角ｺﾞｼｯｸUB" pitchFamily="50" charset="-128"/>
                <a:cs typeface="Arial" pitchFamily="34" charset="0"/>
              </a:rPr>
              <a:t>のシステム</a:t>
            </a:r>
            <a:endParaRPr lang="ja-JP" altLang="en-US" sz="1200" dirty="0">
              <a:solidFill>
                <a:srgbClr val="FFFFFF"/>
              </a:solidFill>
              <a:ea typeface="HGP創英角ｺﾞｼｯｸUB" pitchFamily="50" charset="-128"/>
              <a:cs typeface="Arial" pitchFamily="34" charset="0"/>
            </a:endParaRPr>
          </a:p>
        </p:txBody>
      </p:sp>
      <p:sp>
        <p:nvSpPr>
          <p:cNvPr id="628779" name="AutoShape 43"/>
          <p:cNvSpPr>
            <a:spLocks noChangeArrowheads="1"/>
          </p:cNvSpPr>
          <p:nvPr/>
        </p:nvSpPr>
        <p:spPr bwMode="auto">
          <a:xfrm>
            <a:off x="5480050" y="3352800"/>
            <a:ext cx="3206749" cy="306467"/>
          </a:xfrm>
          <a:prstGeom prst="wedgeRoundRectCallout">
            <a:avLst>
              <a:gd name="adj1" fmla="val -32680"/>
              <a:gd name="adj2" fmla="val 124108"/>
              <a:gd name="adj3"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提供する側：世界中</a:t>
            </a:r>
            <a:r>
              <a:rPr lang="ja-JP" altLang="en-US" sz="1200" dirty="0">
                <a:solidFill>
                  <a:srgbClr val="FFFFFF"/>
                </a:solidFill>
                <a:ea typeface="HGP創英角ｺﾞｼｯｸUB" pitchFamily="50" charset="-128"/>
                <a:cs typeface="Arial" pitchFamily="34" charset="0"/>
              </a:rPr>
              <a:t>の複数拠点に分散</a:t>
            </a:r>
            <a:r>
              <a:rPr lang="ja-JP" altLang="en-US" sz="1200" dirty="0" smtClean="0">
                <a:solidFill>
                  <a:srgbClr val="FFFFFF"/>
                </a:solidFill>
                <a:ea typeface="HGP創英角ｺﾞｼｯｸUB" pitchFamily="50" charset="-128"/>
                <a:cs typeface="Arial" pitchFamily="34" charset="0"/>
              </a:rPr>
              <a:t>配置</a:t>
            </a:r>
            <a:endParaRPr lang="ja-JP" altLang="en-US" sz="1200" dirty="0">
              <a:solidFill>
                <a:srgbClr val="FFFFFF"/>
              </a:solidFill>
              <a:ea typeface="HGP創英角ｺﾞｼｯｸUB" pitchFamily="50" charset="-128"/>
              <a:cs typeface="Arial" pitchFamily="34" charset="0"/>
            </a:endParaRPr>
          </a:p>
        </p:txBody>
      </p:sp>
      <p:sp>
        <p:nvSpPr>
          <p:cNvPr id="47" name="スライド番号プレースホルダー 2"/>
          <p:cNvSpPr txBox="1">
            <a:spLocks/>
          </p:cNvSpPr>
          <p:nvPr/>
        </p:nvSpPr>
        <p:spPr bwMode="auto">
          <a:xfrm>
            <a:off x="0" y="6400800"/>
            <a:ext cx="1905000" cy="457200"/>
          </a:xfrm>
          <a:prstGeom prst="rect">
            <a:avLst/>
          </a:prstGeom>
          <a:noFill/>
          <a:ln w="9525">
            <a:noFill/>
            <a:miter lim="800000"/>
            <a:headEnd/>
            <a:tailEnd/>
          </a:ln>
        </p:spPr>
        <p:txBody>
          <a:bodyPr/>
          <a:lstStyle/>
          <a:p>
            <a:fld id="{3F26FB40-5F71-4876-A9E8-317E2CF79CAD}" type="slidenum">
              <a:rPr lang="ja-JP" altLang="en-US"/>
              <a:pPr/>
              <a:t>20</a:t>
            </a:fld>
            <a:endParaRPr lang="en-US" altLang="ja-JP" dirty="0"/>
          </a:p>
        </p:txBody>
      </p:sp>
      <p:sp>
        <p:nvSpPr>
          <p:cNvPr id="15378" name="Text Box 42"/>
          <p:cNvSpPr txBox="1">
            <a:spLocks noChangeArrowheads="1"/>
          </p:cNvSpPr>
          <p:nvPr/>
        </p:nvSpPr>
        <p:spPr bwMode="auto">
          <a:xfrm>
            <a:off x="1988344" y="1057738"/>
            <a:ext cx="7079456" cy="17840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lgn="ctr">
                <a:solidFill>
                  <a:srgbClr val="4168A7"/>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lnSpc>
                <a:spcPct val="120000"/>
              </a:lnSpc>
            </a:pPr>
            <a:r>
              <a:rPr lang="en-US" altLang="ja-JP" b="1" dirty="0">
                <a:effectLst>
                  <a:glow rad="101600">
                    <a:schemeClr val="bg1">
                      <a:alpha val="75000"/>
                    </a:schemeClr>
                  </a:glow>
                </a:effectLst>
                <a:latin typeface="Arial"/>
                <a:ea typeface="ＤＦＰ太丸ゴシック体"/>
                <a:cs typeface="Arial"/>
              </a:rPr>
              <a:t>Google CEO </a:t>
            </a:r>
            <a:r>
              <a:rPr lang="ja-JP" altLang="en-US" b="1" dirty="0">
                <a:effectLst>
                  <a:glow rad="101600">
                    <a:schemeClr val="bg1">
                      <a:alpha val="75000"/>
                    </a:schemeClr>
                  </a:glow>
                </a:effectLst>
                <a:latin typeface="Arial"/>
                <a:ea typeface="ＤＦＰ太丸ゴシック体"/>
                <a:cs typeface="Arial"/>
              </a:rPr>
              <a:t>エリック・シュミット</a:t>
            </a:r>
            <a:r>
              <a:rPr lang="ja-JP" altLang="en-US" sz="800" dirty="0">
                <a:effectLst>
                  <a:glow rad="101600">
                    <a:schemeClr val="bg1">
                      <a:alpha val="75000"/>
                    </a:schemeClr>
                  </a:glow>
                </a:effectLst>
                <a:latin typeface="Arial"/>
                <a:ea typeface="ＤＦＰ太丸ゴシック体"/>
                <a:cs typeface="Arial"/>
              </a:rPr>
              <a:t>　</a:t>
            </a:r>
            <a:r>
              <a:rPr lang="en-US" altLang="ja-JP" sz="800" dirty="0" smtClean="0">
                <a:effectLst>
                  <a:glow rad="101600">
                    <a:schemeClr val="bg1">
                      <a:alpha val="75000"/>
                    </a:schemeClr>
                  </a:glow>
                </a:effectLst>
                <a:latin typeface="Arial"/>
                <a:ea typeface="ＤＦＰ太丸ゴシック体"/>
                <a:cs typeface="Arial"/>
              </a:rPr>
              <a:t>6.Mar.2006, “Search Engine Strategies Conference @ San </a:t>
            </a:r>
            <a:r>
              <a:rPr lang="en-US" altLang="ja-JP" sz="800" dirty="0">
                <a:effectLst>
                  <a:glow rad="101600">
                    <a:schemeClr val="bg1">
                      <a:alpha val="75000"/>
                    </a:schemeClr>
                  </a:glow>
                </a:effectLst>
                <a:latin typeface="Arial"/>
                <a:ea typeface="ＤＦＰ太丸ゴシック体"/>
                <a:cs typeface="Arial"/>
              </a:rPr>
              <a:t>Jose, </a:t>
            </a:r>
            <a:r>
              <a:rPr lang="en-US" altLang="ja-JP" sz="800" dirty="0" smtClean="0">
                <a:effectLst>
                  <a:glow rad="101600">
                    <a:schemeClr val="bg1">
                      <a:alpha val="75000"/>
                    </a:schemeClr>
                  </a:glow>
                </a:effectLst>
                <a:latin typeface="Arial"/>
                <a:ea typeface="ＤＦＰ太丸ゴシック体"/>
                <a:cs typeface="Arial"/>
              </a:rPr>
              <a:t>CA</a:t>
            </a:r>
          </a:p>
          <a:p>
            <a:pPr eaLnBrk="1" hangingPunct="1">
              <a:lnSpc>
                <a:spcPct val="120000"/>
              </a:lnSpc>
            </a:pPr>
            <a:r>
              <a:rPr lang="en-US" altLang="ja-JP" sz="800" dirty="0" smtClean="0">
                <a:effectLst>
                  <a:glow rad="101600">
                    <a:schemeClr val="bg1">
                      <a:alpha val="75000"/>
                    </a:schemeClr>
                  </a:glow>
                </a:effectLst>
                <a:latin typeface="Arial"/>
                <a:ea typeface="ＤＦＰ太丸ゴシック体"/>
                <a:cs typeface="Arial"/>
              </a:rPr>
              <a:t> </a:t>
            </a:r>
          </a:p>
          <a:p>
            <a:pPr eaLnBrk="1" hangingPunct="1">
              <a:lnSpc>
                <a:spcPct val="120000"/>
              </a:lnSpc>
              <a:spcBef>
                <a:spcPts val="0"/>
              </a:spcBef>
            </a:pPr>
            <a:r>
              <a:rPr lang="ja-JP" altLang="en-US" dirty="0" smtClean="0">
                <a:effectLst>
                  <a:glow rad="101600">
                    <a:schemeClr val="bg1">
                      <a:alpha val="75000"/>
                    </a:schemeClr>
                  </a:glow>
                </a:effectLst>
                <a:latin typeface="Arial"/>
                <a:ea typeface="ＤＦＰ太丸ゴシック体"/>
                <a:cs typeface="Arial"/>
              </a:rPr>
              <a:t>データ</a:t>
            </a:r>
            <a:r>
              <a:rPr lang="ja-JP" altLang="en-US" dirty="0">
                <a:effectLst>
                  <a:glow rad="101600">
                    <a:schemeClr val="bg1">
                      <a:alpha val="75000"/>
                    </a:schemeClr>
                  </a:glow>
                </a:effectLst>
                <a:latin typeface="Arial"/>
                <a:ea typeface="ＤＦＰ太丸ゴシック体"/>
                <a:cs typeface="Arial"/>
              </a:rPr>
              <a:t>もプログラムも、サーバー群の上に置いて</a:t>
            </a:r>
            <a:r>
              <a:rPr lang="ja-JP" altLang="en-US" dirty="0" smtClean="0">
                <a:effectLst>
                  <a:glow rad="101600">
                    <a:schemeClr val="bg1">
                      <a:alpha val="75000"/>
                    </a:schemeClr>
                  </a:glow>
                </a:effectLst>
                <a:latin typeface="Arial"/>
                <a:ea typeface="ＤＦＰ太丸ゴシック体"/>
                <a:cs typeface="Arial"/>
              </a:rPr>
              <a:t>おこう・・・そう</a:t>
            </a:r>
            <a:r>
              <a:rPr lang="ja-JP" altLang="en-US" dirty="0">
                <a:effectLst>
                  <a:glow rad="101600">
                    <a:schemeClr val="bg1">
                      <a:alpha val="75000"/>
                    </a:schemeClr>
                  </a:glow>
                </a:effectLst>
                <a:latin typeface="Arial"/>
                <a:ea typeface="ＤＦＰ太丸ゴシック体"/>
                <a:cs typeface="Arial"/>
              </a:rPr>
              <a:t>いったものは、どこ</a:t>
            </a:r>
            <a:r>
              <a:rPr lang="ja-JP" altLang="en-US" dirty="0" smtClean="0">
                <a:effectLst>
                  <a:glow rad="101600">
                    <a:schemeClr val="bg1">
                      <a:alpha val="75000"/>
                    </a:schemeClr>
                  </a:glow>
                </a:effectLst>
                <a:latin typeface="Arial"/>
                <a:ea typeface="ＤＦＰ太丸ゴシック体"/>
                <a:cs typeface="Arial"/>
              </a:rPr>
              <a:t>か “</a:t>
            </a:r>
            <a:r>
              <a:rPr lang="ja-JP" altLang="en-US" b="1" dirty="0">
                <a:solidFill>
                  <a:srgbClr val="FF6600"/>
                </a:solidFill>
                <a:effectLst>
                  <a:glow rad="101600">
                    <a:schemeClr val="bg1">
                      <a:alpha val="75000"/>
                    </a:schemeClr>
                  </a:glow>
                </a:effectLst>
                <a:latin typeface="Arial"/>
                <a:ea typeface="ＤＦＰ太丸ゴシック体"/>
                <a:cs typeface="Arial"/>
              </a:rPr>
              <a:t>雲（クラウド）</a:t>
            </a:r>
            <a:r>
              <a:rPr lang="ja-JP" altLang="en-US" dirty="0">
                <a:effectLst>
                  <a:glow rad="101600">
                    <a:schemeClr val="bg1">
                      <a:alpha val="75000"/>
                    </a:schemeClr>
                  </a:glow>
                </a:effectLst>
                <a:latin typeface="Arial"/>
                <a:ea typeface="ＤＦＰ太丸ゴシック体"/>
                <a:cs typeface="Arial"/>
              </a:rPr>
              <a:t>”の中にあればいい。必要なのは</a:t>
            </a:r>
            <a:r>
              <a:rPr lang="ja-JP" altLang="en-US" dirty="0">
                <a:solidFill>
                  <a:srgbClr val="FF6600"/>
                </a:solidFill>
                <a:effectLst>
                  <a:glow rad="101600">
                    <a:schemeClr val="bg1">
                      <a:alpha val="75000"/>
                    </a:schemeClr>
                  </a:glow>
                </a:effectLst>
                <a:latin typeface="Arial"/>
                <a:ea typeface="ＤＦＰ太丸ゴシック体"/>
                <a:cs typeface="Arial"/>
              </a:rPr>
              <a:t>ブラウザーとインターネットへのアクセス</a:t>
            </a:r>
            <a:r>
              <a:rPr lang="ja-JP" altLang="en-US" dirty="0">
                <a:effectLst>
                  <a:glow rad="101600">
                    <a:schemeClr val="bg1">
                      <a:alpha val="75000"/>
                    </a:schemeClr>
                  </a:glow>
                </a:effectLst>
                <a:latin typeface="Arial"/>
                <a:ea typeface="ＤＦＰ太丸ゴシック体"/>
                <a:cs typeface="Arial"/>
              </a:rPr>
              <a:t>。パソコン、マック、携帯電話、ブラックベリー、とにかく手元にある</a:t>
            </a:r>
            <a:r>
              <a:rPr lang="ja-JP" altLang="en-US" dirty="0">
                <a:solidFill>
                  <a:srgbClr val="FF6600"/>
                </a:solidFill>
                <a:effectLst>
                  <a:glow rad="101600">
                    <a:schemeClr val="bg1">
                      <a:alpha val="75000"/>
                    </a:schemeClr>
                  </a:glow>
                </a:effectLst>
                <a:latin typeface="Arial"/>
                <a:ea typeface="ＤＦＰ太丸ゴシック体"/>
                <a:cs typeface="Arial"/>
              </a:rPr>
              <a:t>どんな端末から</a:t>
            </a:r>
            <a:r>
              <a:rPr lang="ja-JP" altLang="en-US" dirty="0" smtClean="0">
                <a:solidFill>
                  <a:srgbClr val="FF6600"/>
                </a:solidFill>
                <a:effectLst>
                  <a:glow rad="101600">
                    <a:schemeClr val="bg1">
                      <a:alpha val="75000"/>
                    </a:schemeClr>
                  </a:glow>
                </a:effectLst>
                <a:latin typeface="Arial"/>
                <a:ea typeface="ＤＦＰ太丸ゴシック体"/>
                <a:cs typeface="Arial"/>
              </a:rPr>
              <a:t>でも</a:t>
            </a:r>
            <a:r>
              <a:rPr lang="ja-JP" altLang="en-US" dirty="0" smtClean="0">
                <a:effectLst>
                  <a:glow rad="101600">
                    <a:schemeClr val="bg1">
                      <a:alpha val="75000"/>
                    </a:schemeClr>
                  </a:glow>
                </a:effectLst>
                <a:latin typeface="Arial"/>
                <a:ea typeface="ＤＦＰ太丸ゴシック体"/>
                <a:cs typeface="Arial"/>
              </a:rPr>
              <a:t>使える・・・データ</a:t>
            </a:r>
            <a:r>
              <a:rPr lang="ja-JP" altLang="en-US" dirty="0">
                <a:effectLst>
                  <a:glow rad="101600">
                    <a:schemeClr val="bg1">
                      <a:alpha val="75000"/>
                    </a:schemeClr>
                  </a:glow>
                </a:effectLst>
                <a:latin typeface="Arial"/>
                <a:ea typeface="ＤＦＰ太丸ゴシック体"/>
                <a:cs typeface="Arial"/>
              </a:rPr>
              <a:t>もデータ処理も、その他あれやこれやもみんな</a:t>
            </a:r>
            <a:r>
              <a:rPr lang="ja-JP" altLang="en-US" dirty="0" smtClean="0">
                <a:effectLst>
                  <a:glow rad="101600">
                    <a:schemeClr val="bg1">
                      <a:alpha val="75000"/>
                    </a:schemeClr>
                  </a:glow>
                </a:effectLst>
                <a:latin typeface="Arial"/>
                <a:ea typeface="ＤＦＰ太丸ゴシック体"/>
                <a:cs typeface="Arial"/>
              </a:rPr>
              <a:t>サーバーに、だ。</a:t>
            </a:r>
            <a:endParaRPr lang="ja-JP" altLang="en-US" sz="1200" dirty="0">
              <a:effectLst>
                <a:glow rad="101600">
                  <a:schemeClr val="bg1">
                    <a:alpha val="75000"/>
                  </a:schemeClr>
                </a:glow>
              </a:effectLst>
              <a:latin typeface="Arial"/>
              <a:ea typeface="ＤＦＰ太丸ゴシック体"/>
              <a:cs typeface="Arial"/>
            </a:endParaRPr>
          </a:p>
        </p:txBody>
      </p:sp>
      <p:sp>
        <p:nvSpPr>
          <p:cNvPr id="2" name="正方形/長方形 1"/>
          <p:cNvSpPr/>
          <p:nvPr/>
        </p:nvSpPr>
        <p:spPr>
          <a:xfrm>
            <a:off x="6354749" y="6397467"/>
            <a:ext cx="2789251" cy="230832"/>
          </a:xfrm>
          <a:prstGeom prst="rect">
            <a:avLst/>
          </a:prstGeom>
        </p:spPr>
        <p:txBody>
          <a:bodyPr wrap="none">
            <a:spAutoFit/>
          </a:bodyPr>
          <a:lstStyle/>
          <a:p>
            <a:r>
              <a:rPr lang="en-US" altLang="ja-JP" sz="900" dirty="0">
                <a:solidFill>
                  <a:schemeClr val="accent6">
                    <a:lumMod val="60000"/>
                    <a:lumOff val="40000"/>
                  </a:schemeClr>
                </a:solidFill>
              </a:rPr>
              <a:t>http://</a:t>
            </a:r>
            <a:r>
              <a:rPr lang="en-US" altLang="ja-JP" sz="900" dirty="0" err="1">
                <a:solidFill>
                  <a:schemeClr val="accent6">
                    <a:lumMod val="60000"/>
                    <a:lumOff val="40000"/>
                  </a:schemeClr>
                </a:solidFill>
              </a:rPr>
              <a:t>www.google.com</a:t>
            </a:r>
            <a:r>
              <a:rPr lang="en-US" altLang="ja-JP" sz="900" dirty="0">
                <a:solidFill>
                  <a:schemeClr val="accent6">
                    <a:lumMod val="60000"/>
                    <a:lumOff val="40000"/>
                  </a:schemeClr>
                </a:solidFill>
              </a:rPr>
              <a:t>/press/podium/ses2006.html</a:t>
            </a:r>
            <a:endParaRPr lang="ja-JP" altLang="en-US" sz="900" dirty="0">
              <a:solidFill>
                <a:schemeClr val="accent6">
                  <a:lumMod val="60000"/>
                  <a:lumOff val="40000"/>
                </a:schemeClr>
              </a:solidFill>
            </a:endParaRPr>
          </a:p>
        </p:txBody>
      </p:sp>
    </p:spTree>
    <p:extLst>
      <p:ext uri="{BB962C8B-B14F-4D97-AF65-F5344CB8AC3E}">
        <p14:creationId xmlns:p14="http://schemas.microsoft.com/office/powerpoint/2010/main" val="154592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78"/>
                                        </p:tgtEl>
                                        <p:attrNameLst>
                                          <p:attrName>style.visibility</p:attrName>
                                        </p:attrNameLst>
                                      </p:cBhvr>
                                      <p:to>
                                        <p:strVal val="visible"/>
                                      </p:to>
                                    </p:set>
                                    <p:animEffect transition="in" filter="wipe(left)">
                                      <p:cBhvr>
                                        <p:cTn id="7" dur="500"/>
                                        <p:tgtEl>
                                          <p:spTgt spid="153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628738"/>
                                        </p:tgtEl>
                                        <p:attrNameLst>
                                          <p:attrName>style.visibility</p:attrName>
                                        </p:attrNameLst>
                                      </p:cBhvr>
                                      <p:to>
                                        <p:strVal val="visible"/>
                                      </p:to>
                                    </p:set>
                                    <p:animEffect transition="in" filter="box(out)">
                                      <p:cBhvr>
                                        <p:cTn id="12" dur="500"/>
                                        <p:tgtEl>
                                          <p:spTgt spid="6287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8779"/>
                                        </p:tgtEl>
                                        <p:attrNameLst>
                                          <p:attrName>style.visibility</p:attrName>
                                        </p:attrNameLst>
                                      </p:cBhvr>
                                      <p:to>
                                        <p:strVal val="visible"/>
                                      </p:to>
                                    </p:set>
                                    <p:animEffect transition="in" filter="wipe(down)">
                                      <p:cBhvr>
                                        <p:cTn id="17" dur="500"/>
                                        <p:tgtEl>
                                          <p:spTgt spid="6287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28775"/>
                                        </p:tgtEl>
                                        <p:attrNameLst>
                                          <p:attrName>style.visibility</p:attrName>
                                        </p:attrNameLst>
                                      </p:cBhvr>
                                      <p:to>
                                        <p:strVal val="visible"/>
                                      </p:to>
                                    </p:set>
                                    <p:animEffect transition="in" filter="wipe(up)">
                                      <p:cBhvr>
                                        <p:cTn id="22" dur="500"/>
                                        <p:tgtEl>
                                          <p:spTgt spid="628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75" grpId="0" animBg="1"/>
      <p:bldP spid="628779" grpId="0" animBg="1"/>
      <p:bldP spid="153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8"/>
          <p:cNvSpPr>
            <a:spLocks noGrp="1" noChangeArrowheads="1"/>
          </p:cNvSpPr>
          <p:nvPr>
            <p:ph type="title"/>
          </p:nvPr>
        </p:nvSpPr>
        <p:spPr/>
        <p:txBody>
          <a:bodyPr/>
          <a:lstStyle/>
          <a:p>
            <a:pPr eaLnBrk="1" hangingPunct="1"/>
            <a:r>
              <a:rPr lang="ja-JP" altLang="en-US" sz="2800" dirty="0" smtClean="0"/>
              <a:t>クラウドの定義／</a:t>
            </a:r>
            <a:r>
              <a:rPr lang="en-US" altLang="ja-JP" sz="2800" dirty="0" smtClean="0"/>
              <a:t>NIST</a:t>
            </a:r>
            <a:r>
              <a:rPr lang="ja-JP" altLang="en-US" sz="2800" dirty="0" smtClean="0"/>
              <a:t>の定義</a:t>
            </a:r>
          </a:p>
        </p:txBody>
      </p:sp>
      <p:grpSp>
        <p:nvGrpSpPr>
          <p:cNvPr id="2" name="図形グループ 1"/>
          <p:cNvGrpSpPr/>
          <p:nvPr/>
        </p:nvGrpSpPr>
        <p:grpSpPr>
          <a:xfrm>
            <a:off x="457200" y="2522587"/>
            <a:ext cx="8153400" cy="5297878"/>
            <a:chOff x="457200" y="2561323"/>
            <a:chExt cx="8153400" cy="5297878"/>
          </a:xfrm>
        </p:grpSpPr>
        <p:pic>
          <p:nvPicPr>
            <p:cNvPr id="49" name="図 48" descr="MC900441809.PNG"/>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227861" y="2561323"/>
              <a:ext cx="5297878" cy="5297878"/>
            </a:xfrm>
            <a:prstGeom prst="rect">
              <a:avLst/>
            </a:prstGeom>
          </p:spPr>
        </p:pic>
        <p:sp>
          <p:nvSpPr>
            <p:cNvPr id="50" name="テキスト ボックス 49"/>
            <p:cNvSpPr txBox="1"/>
            <p:nvPr/>
          </p:nvSpPr>
          <p:spPr>
            <a:xfrm>
              <a:off x="457200" y="3931088"/>
              <a:ext cx="8153400" cy="1569660"/>
            </a:xfrm>
            <a:prstGeom prst="rect">
              <a:avLst/>
            </a:prstGeom>
            <a:noFill/>
          </p:spPr>
          <p:txBody>
            <a:bodyPr wrap="square" rtlCol="0">
              <a:spAutoFit/>
            </a:bodyPr>
            <a:lstStyle/>
            <a:p>
              <a:pPr algn="r"/>
              <a:r>
                <a:rPr kumimoji="1" lang="ja-JP" altLang="en-US" sz="3200" dirty="0" smtClean="0">
                  <a:solidFill>
                    <a:srgbClr val="0000FF"/>
                  </a:solidFill>
                  <a:effectLst/>
                  <a:latin typeface="メイリオ"/>
                  <a:ea typeface="メイリオ"/>
                  <a:cs typeface="メイリオ"/>
                </a:rPr>
                <a:t>クラウド・コンピューティングは</a:t>
              </a:r>
              <a:endParaRPr kumimoji="1" lang="en-US" altLang="ja-JP" sz="3200" dirty="0" smtClean="0">
                <a:solidFill>
                  <a:srgbClr val="0000FF"/>
                </a:solidFill>
                <a:effectLst/>
                <a:latin typeface="メイリオ"/>
                <a:ea typeface="メイリオ"/>
                <a:cs typeface="メイリオ"/>
              </a:endParaRPr>
            </a:p>
            <a:p>
              <a:pPr algn="r"/>
              <a:r>
                <a:rPr kumimoji="1" lang="ja-JP" altLang="en-US" sz="3200" dirty="0" smtClean="0">
                  <a:solidFill>
                    <a:srgbClr val="0000FF"/>
                  </a:solidFill>
                  <a:effectLst/>
                  <a:latin typeface="メイリオ"/>
                  <a:ea typeface="メイリオ"/>
                  <a:cs typeface="メイリオ"/>
                </a:rPr>
                <a:t>コンピューティング資源を</a:t>
              </a:r>
              <a:endParaRPr kumimoji="1" lang="en-US" altLang="ja-JP" sz="3200" dirty="0" smtClean="0">
                <a:solidFill>
                  <a:srgbClr val="0000FF"/>
                </a:solidFill>
                <a:effectLst/>
                <a:latin typeface="メイリオ"/>
                <a:ea typeface="メイリオ"/>
                <a:cs typeface="メイリオ"/>
              </a:endParaRPr>
            </a:p>
            <a:p>
              <a:pPr algn="r"/>
              <a:r>
                <a:rPr kumimoji="1" lang="ja-JP" altLang="en-US" sz="3200" dirty="0" smtClean="0">
                  <a:solidFill>
                    <a:srgbClr val="0000FF"/>
                  </a:solidFill>
                  <a:effectLst/>
                  <a:latin typeface="メイリオ"/>
                  <a:ea typeface="メイリオ"/>
                  <a:cs typeface="メイリオ"/>
                </a:rPr>
                <a:t>必要なとき必要なだけ簡単に使える仕組み</a:t>
              </a:r>
              <a:endParaRPr kumimoji="1" lang="ja-JP" altLang="en-US" sz="3200" dirty="0">
                <a:solidFill>
                  <a:srgbClr val="0000FF"/>
                </a:solidFill>
                <a:effectLst/>
                <a:latin typeface="メイリオ"/>
                <a:ea typeface="メイリオ"/>
                <a:cs typeface="メイリオ"/>
              </a:endParaRPr>
            </a:p>
          </p:txBody>
        </p:sp>
      </p:grpSp>
      <p:sp>
        <p:nvSpPr>
          <p:cNvPr id="8" name="角丸四角形 7"/>
          <p:cNvSpPr/>
          <p:nvPr/>
        </p:nvSpPr>
        <p:spPr bwMode="auto">
          <a:xfrm>
            <a:off x="4876800" y="20701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配置モデル</a:t>
            </a:r>
          </a:p>
        </p:txBody>
      </p:sp>
      <p:sp>
        <p:nvSpPr>
          <p:cNvPr id="52" name="角丸四角形 51"/>
          <p:cNvSpPr/>
          <p:nvPr/>
        </p:nvSpPr>
        <p:spPr bwMode="auto">
          <a:xfrm>
            <a:off x="4876800" y="13716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ＤＦＰ太丸ゴシック体"/>
                <a:ea typeface="ＤＦＰ太丸ゴシック体"/>
                <a:cs typeface="ＤＦＰ太丸ゴシック体"/>
              </a:rPr>
              <a:t>サービス・モデル</a:t>
            </a:r>
            <a:endPar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p:txBody>
      </p:sp>
      <p:sp>
        <p:nvSpPr>
          <p:cNvPr id="53" name="角丸四角形 52"/>
          <p:cNvSpPr/>
          <p:nvPr/>
        </p:nvSpPr>
        <p:spPr bwMode="auto">
          <a:xfrm>
            <a:off x="4876800" y="2755900"/>
            <a:ext cx="3613477" cy="5969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5</a:t>
            </a:r>
            <a:r>
              <a:rPr kumimoji="0" lang="ja-JP" altLang="en-US" sz="28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つの重要な特徴</a:t>
            </a:r>
          </a:p>
        </p:txBody>
      </p:sp>
      <p:pic>
        <p:nvPicPr>
          <p:cNvPr id="10" name="図 9" descr="スクリーンショット 2013-09-16 13.26.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122" y="1085119"/>
            <a:ext cx="2923278" cy="2431676"/>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761902" y="3523020"/>
            <a:ext cx="2723823" cy="369332"/>
          </a:xfrm>
          <a:prstGeom prst="rect">
            <a:avLst/>
          </a:prstGeom>
        </p:spPr>
        <p:txBody>
          <a:bodyPr wrap="none">
            <a:spAutoFit/>
          </a:bodyPr>
          <a:lstStyle/>
          <a:p>
            <a:pPr algn="ctr"/>
            <a:r>
              <a:rPr lang="ja-JP" altLang="en-US" sz="1800" dirty="0">
                <a:solidFill>
                  <a:schemeClr val="tx1">
                    <a:lumMod val="85000"/>
                    <a:lumOff val="15000"/>
                  </a:schemeClr>
                </a:solidFill>
                <a:effectLst/>
                <a:latin typeface="ＤＦＰ太丸ゴシック体"/>
                <a:ea typeface="ＤＦＰ太丸ゴシック体"/>
                <a:cs typeface="ＤＦＰ太丸ゴシック体"/>
              </a:rPr>
              <a:t>米国国立標準技術</a:t>
            </a:r>
            <a:r>
              <a:rPr lang="ja-JP" altLang="en-US" sz="1800" dirty="0" smtClean="0">
                <a:solidFill>
                  <a:schemeClr val="tx1">
                    <a:lumMod val="85000"/>
                    <a:lumOff val="15000"/>
                  </a:schemeClr>
                </a:solidFill>
                <a:effectLst/>
                <a:latin typeface="ＤＦＰ太丸ゴシック体"/>
                <a:ea typeface="ＤＦＰ太丸ゴシック体"/>
                <a:cs typeface="ＤＦＰ太丸ゴシック体"/>
              </a:rPr>
              <a:t>研究所</a:t>
            </a:r>
            <a:endParaRPr lang="ja-JP" altLang="en-US" sz="800" dirty="0">
              <a:solidFill>
                <a:schemeClr val="tx1">
                  <a:lumMod val="85000"/>
                  <a:lumOff val="15000"/>
                </a:schemeClr>
              </a:solidFill>
              <a:effectLst/>
              <a:latin typeface="ＤＦＰ太丸ゴシック体"/>
              <a:ea typeface="ＤＦＰ太丸ゴシック体"/>
              <a:cs typeface="ＤＦＰ太丸ゴシック体"/>
            </a:endParaRPr>
          </a:p>
        </p:txBody>
      </p:sp>
      <p:sp>
        <p:nvSpPr>
          <p:cNvPr id="3" name="正方形/長方形 2"/>
          <p:cNvSpPr/>
          <p:nvPr/>
        </p:nvSpPr>
        <p:spPr>
          <a:xfrm>
            <a:off x="761902" y="5560708"/>
            <a:ext cx="7848698" cy="840092"/>
          </a:xfrm>
          <a:prstGeom prst="rect">
            <a:avLst/>
          </a:prstGeom>
          <a:solidFill>
            <a:srgbClr val="0000FF">
              <a:alpha val="7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ＭＳ Ｐゴシック"/>
                <a:ea typeface="ＭＳ Ｐゴシック"/>
                <a:cs typeface="ＭＳ Ｐゴシック"/>
              </a:rPr>
              <a:t>「クラウドコンピューティング</a:t>
            </a:r>
            <a:r>
              <a:rPr lang="ja-JP" altLang="en-US" sz="1200" dirty="0">
                <a:solidFill>
                  <a:srgbClr val="FFFFFF"/>
                </a:solidFill>
                <a:latin typeface="ＭＳ Ｐゴシック"/>
                <a:ea typeface="ＭＳ Ｐゴシック"/>
                <a:cs typeface="ＭＳ Ｐゴシック"/>
              </a:rPr>
              <a:t>とは、ネットワーク、サーバー、ストレージ、アプリケーション、サービスなどの構成可能なコンピューティングリソースの共用プールに対して、便利かつオンデマンドにアクセスでき、最小の管理労力またはサービスプロバイダ間の相互動作によって迅速に提供され利用できるという、モデルのひとつで</a:t>
            </a:r>
            <a:r>
              <a:rPr lang="ja-JP" altLang="en-US" sz="1200" dirty="0" smtClean="0">
                <a:solidFill>
                  <a:srgbClr val="FFFFFF"/>
                </a:solidFill>
                <a:latin typeface="ＭＳ Ｐゴシック"/>
                <a:ea typeface="ＭＳ Ｐゴシック"/>
                <a:cs typeface="ＭＳ Ｐゴシック"/>
              </a:rPr>
              <a:t>ある　</a:t>
            </a:r>
            <a:r>
              <a:rPr lang="en-US" altLang="ja-JP" sz="1200" dirty="0" smtClean="0">
                <a:solidFill>
                  <a:srgbClr val="FFFFFF"/>
                </a:solidFill>
                <a:latin typeface="ＭＳ Ｐゴシック"/>
                <a:ea typeface="ＭＳ Ｐゴシック"/>
                <a:cs typeface="ＭＳ Ｐゴシック"/>
              </a:rPr>
              <a:t>(NIST</a:t>
            </a:r>
            <a:r>
              <a:rPr lang="ja-JP" altLang="en-US" sz="1200" dirty="0" smtClean="0">
                <a:solidFill>
                  <a:srgbClr val="FFFFFF"/>
                </a:solidFill>
                <a:latin typeface="ＭＳ Ｐゴシック"/>
                <a:ea typeface="ＭＳ Ｐゴシック"/>
                <a:cs typeface="ＭＳ Ｐゴシック"/>
              </a:rPr>
              <a:t>の定義</a:t>
            </a:r>
            <a:r>
              <a:rPr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a:t>
            </a:r>
            <a:endParaRPr kumimoji="1" lang="ja-JP" altLang="en-US" sz="1200" dirty="0">
              <a:solidFill>
                <a:srgbClr val="FFFFFF"/>
              </a:solidFill>
              <a:effectLst/>
              <a:latin typeface="ＭＳ Ｐゴシック"/>
              <a:ea typeface="ＭＳ Ｐゴシック"/>
              <a:cs typeface="ＭＳ Ｐゴシック"/>
            </a:endParaRPr>
          </a:p>
        </p:txBody>
      </p:sp>
    </p:spTree>
    <p:extLst>
      <p:ext uri="{BB962C8B-B14F-4D97-AF65-F5344CB8AC3E}">
        <p14:creationId xmlns:p14="http://schemas.microsoft.com/office/powerpoint/2010/main" val="5789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p:tgtEl>
                                          <p:spTgt spid="52"/>
                                        </p:tgtEl>
                                        <p:attrNameLst>
                                          <p:attrName>ppt_x</p:attrName>
                                        </p:attrNameLst>
                                      </p:cBhvr>
                                      <p:tavLst>
                                        <p:tav tm="0">
                                          <p:val>
                                            <p:strVal val="#ppt_x-#ppt_w*1.125000"/>
                                          </p:val>
                                        </p:tav>
                                        <p:tav tm="100000">
                                          <p:val>
                                            <p:strVal val="#ppt_x"/>
                                          </p:val>
                                        </p:tav>
                                      </p:tavLst>
                                    </p:anim>
                                    <p:animEffect transition="in" filter="wipe(right)">
                                      <p:cBhvr>
                                        <p:cTn id="15" dur="500"/>
                                        <p:tgtEl>
                                          <p:spTgt spid="52"/>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ppt_x</p:attrName>
                                        </p:attrNameLst>
                                      </p:cBhvr>
                                      <p:tavLst>
                                        <p:tav tm="0">
                                          <p:val>
                                            <p:strVal val="#ppt_x-#ppt_w*1.125000"/>
                                          </p:val>
                                        </p:tav>
                                        <p:tav tm="100000">
                                          <p:val>
                                            <p:strVal val="#ppt_x"/>
                                          </p:val>
                                        </p:tav>
                                      </p:tavLst>
                                    </p:anim>
                                    <p:animEffect transition="in" filter="wipe(right)">
                                      <p:cBhvr>
                                        <p:cTn id="19" dur="500"/>
                                        <p:tgtEl>
                                          <p:spTgt spid="8"/>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p:tgtEl>
                                          <p:spTgt spid="53"/>
                                        </p:tgtEl>
                                        <p:attrNameLst>
                                          <p:attrName>ppt_x</p:attrName>
                                        </p:attrNameLst>
                                      </p:cBhvr>
                                      <p:tavLst>
                                        <p:tav tm="0">
                                          <p:val>
                                            <p:strVal val="#ppt_x-#ppt_w*1.125000"/>
                                          </p:val>
                                        </p:tav>
                                        <p:tav tm="100000">
                                          <p:val>
                                            <p:strVal val="#ppt_x"/>
                                          </p:val>
                                        </p:tav>
                                      </p:tavLst>
                                    </p:anim>
                                    <p:animEffect transition="in" filter="wipe(right)">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2" grpId="0" animBg="1"/>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0"/>
          <p:cNvSpPr>
            <a:spLocks noGrp="1" noChangeArrowheads="1"/>
          </p:cNvSpPr>
          <p:nvPr>
            <p:ph type="title"/>
          </p:nvPr>
        </p:nvSpPr>
        <p:spPr/>
        <p:txBody>
          <a:bodyPr/>
          <a:lstStyle/>
          <a:p>
            <a:pPr eaLnBrk="1" hangingPunct="1"/>
            <a:r>
              <a:rPr lang="ja-JP" altLang="en-US" sz="2800" dirty="0" smtClean="0">
                <a:ea typeface="ＭＳ Ｐゴシック" charset="-128"/>
              </a:rPr>
              <a:t>クラウドの定義／サービス・モデル </a:t>
            </a:r>
            <a:r>
              <a:rPr lang="en-US" altLang="ja-JP" sz="2800" dirty="0" smtClean="0">
                <a:ea typeface="ＭＳ Ｐゴシック" charset="-128"/>
              </a:rPr>
              <a:t>(Service Model)</a:t>
            </a:r>
            <a:endParaRPr lang="ja-JP" altLang="en-US" sz="2800" dirty="0" smtClean="0">
              <a:ea typeface="ＭＳ Ｐゴシック" charset="-128"/>
            </a:endParaRPr>
          </a:p>
        </p:txBody>
      </p:sp>
      <p:sp>
        <p:nvSpPr>
          <p:cNvPr id="72" name="AutoShape 41"/>
          <p:cNvSpPr>
            <a:spLocks noChangeArrowheads="1"/>
          </p:cNvSpPr>
          <p:nvPr/>
        </p:nvSpPr>
        <p:spPr bwMode="auto">
          <a:xfrm>
            <a:off x="381000" y="1388075"/>
            <a:ext cx="6278563" cy="923925"/>
          </a:xfrm>
          <a:prstGeom prst="roundRect">
            <a:avLst>
              <a:gd name="adj" fmla="val 0"/>
            </a:avLst>
          </a:prstGeom>
          <a:solidFill>
            <a:srgbClr val="3366FF"/>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3" name="AutoShape 42"/>
          <p:cNvSpPr>
            <a:spLocks noChangeArrowheads="1"/>
          </p:cNvSpPr>
          <p:nvPr/>
        </p:nvSpPr>
        <p:spPr bwMode="auto">
          <a:xfrm>
            <a:off x="381000" y="2312000"/>
            <a:ext cx="6278563" cy="923925"/>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4" name="AutoShape 43"/>
          <p:cNvSpPr>
            <a:spLocks noChangeArrowheads="1"/>
          </p:cNvSpPr>
          <p:nvPr/>
        </p:nvSpPr>
        <p:spPr bwMode="auto">
          <a:xfrm>
            <a:off x="381000" y="3235925"/>
            <a:ext cx="6278563" cy="923925"/>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Arial Black"/>
              <a:ea typeface="ＤＦＰ太丸ゴシック体"/>
              <a:cs typeface="Arial Black"/>
            </a:endParaRPr>
          </a:p>
        </p:txBody>
      </p:sp>
      <p:sp>
        <p:nvSpPr>
          <p:cNvPr id="75" name="AutoShape 44"/>
          <p:cNvSpPr>
            <a:spLocks noChangeArrowheads="1"/>
          </p:cNvSpPr>
          <p:nvPr/>
        </p:nvSpPr>
        <p:spPr bwMode="auto">
          <a:xfrm>
            <a:off x="381000" y="4159850"/>
            <a:ext cx="6278563" cy="923925"/>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effectLst/>
              <a:latin typeface="Arial Black"/>
              <a:ea typeface="ＤＦＰ太丸ゴシック体"/>
              <a:cs typeface="Arial Black"/>
            </a:endParaRPr>
          </a:p>
        </p:txBody>
      </p:sp>
      <p:sp>
        <p:nvSpPr>
          <p:cNvPr id="76" name="Text Box 45"/>
          <p:cNvSpPr txBox="1">
            <a:spLocks noChangeArrowheads="1"/>
          </p:cNvSpPr>
          <p:nvPr/>
        </p:nvSpPr>
        <p:spPr bwMode="auto">
          <a:xfrm>
            <a:off x="457200" y="1680175"/>
            <a:ext cx="1826141"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アプリケーション</a:t>
            </a:r>
          </a:p>
        </p:txBody>
      </p:sp>
      <p:sp>
        <p:nvSpPr>
          <p:cNvPr id="77" name="Text Box 46"/>
          <p:cNvSpPr txBox="1">
            <a:spLocks noChangeArrowheads="1"/>
          </p:cNvSpPr>
          <p:nvPr/>
        </p:nvSpPr>
        <p:spPr bwMode="auto">
          <a:xfrm>
            <a:off x="520700" y="2604685"/>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ミドルウェア</a:t>
            </a:r>
          </a:p>
        </p:txBody>
      </p:sp>
      <p:sp>
        <p:nvSpPr>
          <p:cNvPr id="78" name="Text Box 47"/>
          <p:cNvSpPr txBox="1">
            <a:spLocks noChangeArrowheads="1"/>
          </p:cNvSpPr>
          <p:nvPr/>
        </p:nvSpPr>
        <p:spPr bwMode="auto">
          <a:xfrm>
            <a:off x="457200" y="3418610"/>
            <a:ext cx="1826141" cy="584776"/>
          </a:xfrm>
          <a:prstGeom prst="rect">
            <a:avLst/>
          </a:prstGeom>
          <a:noFill/>
          <a:ln w="9525">
            <a:noFill/>
            <a:miter lim="800000"/>
            <a:headEnd/>
            <a:tailEnd/>
          </a:ln>
        </p:spPr>
        <p:txBody>
          <a:bodyPr wrap="none">
            <a:spAutoFit/>
          </a:bodyPr>
          <a:lstStyle/>
          <a:p>
            <a:r>
              <a:rPr lang="ja-JP" altLang="en-US" sz="1600" dirty="0" smtClean="0">
                <a:solidFill>
                  <a:schemeClr val="bg1"/>
                </a:solidFill>
                <a:effectLst/>
                <a:latin typeface="Arial Black"/>
                <a:ea typeface="ＤＦＰ太丸ゴシック体"/>
                <a:cs typeface="Arial Black"/>
              </a:rPr>
              <a:t>オペレーティング</a:t>
            </a:r>
          </a:p>
          <a:p>
            <a:r>
              <a:rPr lang="ja-JP" altLang="en-US" sz="1600" dirty="0" smtClean="0">
                <a:solidFill>
                  <a:schemeClr val="bg1"/>
                </a:solidFill>
                <a:effectLst/>
                <a:latin typeface="Arial Black"/>
                <a:ea typeface="ＤＦＰ太丸ゴシック体"/>
                <a:cs typeface="Arial Black"/>
              </a:rPr>
              <a:t>システム</a:t>
            </a:r>
            <a:endParaRPr lang="en-US" altLang="ja-JP" sz="1600" dirty="0">
              <a:solidFill>
                <a:schemeClr val="bg1"/>
              </a:solidFill>
              <a:effectLst/>
              <a:latin typeface="Arial Black"/>
              <a:ea typeface="ＤＦＰ太丸ゴシック体"/>
              <a:cs typeface="Arial Black"/>
            </a:endParaRPr>
          </a:p>
        </p:txBody>
      </p:sp>
      <p:sp>
        <p:nvSpPr>
          <p:cNvPr id="79" name="Text Box 48"/>
          <p:cNvSpPr txBox="1">
            <a:spLocks noChangeArrowheads="1"/>
          </p:cNvSpPr>
          <p:nvPr/>
        </p:nvSpPr>
        <p:spPr bwMode="auto">
          <a:xfrm>
            <a:off x="520700" y="4452535"/>
            <a:ext cx="1415772" cy="338554"/>
          </a:xfrm>
          <a:prstGeom prst="rect">
            <a:avLst/>
          </a:prstGeom>
          <a:noFill/>
          <a:ln w="9525">
            <a:noFill/>
            <a:miter lim="800000"/>
            <a:headEnd/>
            <a:tailEnd/>
          </a:ln>
        </p:spPr>
        <p:txBody>
          <a:bodyPr wrap="none">
            <a:spAutoFit/>
          </a:bodyPr>
          <a:lstStyle/>
          <a:p>
            <a:r>
              <a:rPr lang="ja-JP" altLang="en-US" sz="1600" dirty="0">
                <a:solidFill>
                  <a:schemeClr val="bg1"/>
                </a:solidFill>
                <a:effectLst/>
                <a:latin typeface="Arial Black"/>
                <a:ea typeface="ＤＦＰ太丸ゴシック体"/>
                <a:cs typeface="Arial Black"/>
              </a:rPr>
              <a:t>ハードウェア</a:t>
            </a:r>
          </a:p>
        </p:txBody>
      </p:sp>
      <p:sp>
        <p:nvSpPr>
          <p:cNvPr id="81" name="AutoShape 50"/>
          <p:cNvSpPr>
            <a:spLocks noChangeArrowheads="1"/>
          </p:cNvSpPr>
          <p:nvPr/>
        </p:nvSpPr>
        <p:spPr bwMode="auto">
          <a:xfrm>
            <a:off x="3659187" y="2398409"/>
            <a:ext cx="1233299" cy="2609165"/>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smtClean="0">
              <a:solidFill>
                <a:srgbClr val="FFFFFF"/>
              </a:solidFill>
              <a:latin typeface="Arial Black"/>
              <a:ea typeface="ＤＦＰ太丸ゴシック体"/>
              <a:cs typeface="Arial Black"/>
            </a:endParaRPr>
          </a:p>
          <a:p>
            <a:pPr algn="ctr">
              <a:defRPr/>
            </a:pPr>
            <a:r>
              <a:rPr lang="en-US" altLang="ja-JP" sz="2800" dirty="0" err="1" smtClean="0">
                <a:solidFill>
                  <a:srgbClr val="FFFFFF"/>
                </a:solidFill>
                <a:latin typeface="Arial Black"/>
                <a:ea typeface="ＤＦＰ太丸ゴシック体"/>
                <a:cs typeface="Arial Black"/>
              </a:rPr>
              <a:t>PaaS</a:t>
            </a:r>
            <a:endParaRPr lang="en-US" altLang="ja-JP" sz="2800" dirty="0" smtClean="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smtClean="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a:p>
            <a:pPr algn="ctr">
              <a:defRPr/>
            </a:pPr>
            <a:endParaRPr lang="en-US" altLang="ja-JP" sz="2800" dirty="0">
              <a:solidFill>
                <a:srgbClr val="FFFFFF"/>
              </a:solidFill>
              <a:latin typeface="Arial Black"/>
              <a:ea typeface="ＤＦＰ太丸ゴシック体"/>
              <a:cs typeface="Arial Black"/>
            </a:endParaRPr>
          </a:p>
        </p:txBody>
      </p:sp>
      <p:sp>
        <p:nvSpPr>
          <p:cNvPr id="83" name="Text Box 65"/>
          <p:cNvSpPr txBox="1">
            <a:spLocks noChangeArrowheads="1"/>
          </p:cNvSpPr>
          <p:nvPr/>
        </p:nvSpPr>
        <p:spPr bwMode="auto">
          <a:xfrm>
            <a:off x="3682999" y="3174667"/>
            <a:ext cx="1185674"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Platform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sp>
        <p:nvSpPr>
          <p:cNvPr id="85" name="AutoShape 51"/>
          <p:cNvSpPr>
            <a:spLocks noChangeArrowheads="1"/>
          </p:cNvSpPr>
          <p:nvPr/>
        </p:nvSpPr>
        <p:spPr bwMode="auto">
          <a:xfrm>
            <a:off x="5027613" y="4233748"/>
            <a:ext cx="1220787" cy="771877"/>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ts val="2800"/>
              </a:lnSpc>
              <a:defRPr/>
            </a:pPr>
            <a:r>
              <a:rPr lang="en-US" altLang="ja-JP" sz="2800" dirty="0" err="1" smtClean="0">
                <a:solidFill>
                  <a:srgbClr val="FFFFFF"/>
                </a:solidFill>
                <a:latin typeface="Arial Black"/>
                <a:ea typeface="ＤＦＰ太丸ゴシック体"/>
                <a:cs typeface="Arial Black"/>
              </a:rPr>
              <a:t>IaaS</a:t>
            </a:r>
            <a:endParaRPr lang="en-US" altLang="ja-JP" sz="2800" dirty="0" smtClean="0">
              <a:solidFill>
                <a:srgbClr val="FFFFFF"/>
              </a:solidFill>
              <a:latin typeface="Arial Black"/>
              <a:ea typeface="ＤＦＰ太丸ゴシック体"/>
              <a:cs typeface="Arial Black"/>
            </a:endParaRPr>
          </a:p>
          <a:p>
            <a:pPr algn="ctr">
              <a:lnSpc>
                <a:spcPts val="2800"/>
              </a:lnSpc>
              <a:defRPr/>
            </a:pPr>
            <a:endParaRPr lang="en-US" altLang="ja-JP" sz="2800" dirty="0">
              <a:solidFill>
                <a:srgbClr val="FFFFFF"/>
              </a:solidFill>
              <a:latin typeface="Arial Black"/>
              <a:ea typeface="ＤＦＰ太丸ゴシック体"/>
              <a:cs typeface="Arial Black"/>
            </a:endParaRPr>
          </a:p>
        </p:txBody>
      </p:sp>
      <p:sp>
        <p:nvSpPr>
          <p:cNvPr id="87" name="Text Box 66"/>
          <p:cNvSpPr txBox="1">
            <a:spLocks noChangeArrowheads="1"/>
          </p:cNvSpPr>
          <p:nvPr/>
        </p:nvSpPr>
        <p:spPr bwMode="auto">
          <a:xfrm>
            <a:off x="4953000" y="4572075"/>
            <a:ext cx="1365961"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Infrastructure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sp>
        <p:nvSpPr>
          <p:cNvPr id="92" name="AutoShape 49"/>
          <p:cNvSpPr>
            <a:spLocks noChangeArrowheads="1"/>
          </p:cNvSpPr>
          <p:nvPr/>
        </p:nvSpPr>
        <p:spPr bwMode="auto">
          <a:xfrm>
            <a:off x="2285999" y="1464274"/>
            <a:ext cx="1233299" cy="3543301"/>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rgbClr val="FFFFFF"/>
              </a:solidFill>
              <a:latin typeface="Arial Black"/>
              <a:ea typeface="ＤＦＰ太丸ゴシック体"/>
              <a:cs typeface="Arial Black"/>
            </a:endParaRPr>
          </a:p>
          <a:p>
            <a:pPr algn="ctr">
              <a:defRPr/>
            </a:pPr>
            <a:endParaRPr lang="en-US" altLang="ja-JP" sz="2400" dirty="0">
              <a:solidFill>
                <a:srgbClr val="FFFFFF"/>
              </a:solidFill>
              <a:latin typeface="Arial Black"/>
              <a:ea typeface="ＤＦＰ太丸ゴシック体"/>
              <a:cs typeface="Arial Black"/>
            </a:endParaRPr>
          </a:p>
          <a:p>
            <a:pPr algn="ctr">
              <a:defRPr/>
            </a:pPr>
            <a:endParaRPr lang="en-US" altLang="ja-JP" sz="2400" dirty="0">
              <a:solidFill>
                <a:srgbClr val="FFFFFF"/>
              </a:solidFill>
              <a:latin typeface="Arial Black"/>
              <a:ea typeface="ＤＦＰ太丸ゴシック体"/>
              <a:cs typeface="Arial Black"/>
            </a:endParaRPr>
          </a:p>
        </p:txBody>
      </p:sp>
      <p:sp>
        <p:nvSpPr>
          <p:cNvPr id="90" name="Text Box 64"/>
          <p:cNvSpPr txBox="1">
            <a:spLocks noChangeArrowheads="1"/>
          </p:cNvSpPr>
          <p:nvPr/>
        </p:nvSpPr>
        <p:spPr bwMode="auto">
          <a:xfrm>
            <a:off x="2285998" y="2136799"/>
            <a:ext cx="1233299"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Arial Black"/>
                <a:ea typeface="ＤＦＰ太丸ゴシック体"/>
                <a:cs typeface="Arial Black"/>
              </a:rPr>
              <a:t>Software </a:t>
            </a:r>
            <a:endParaRPr lang="en-US" altLang="ja-JP" sz="1100" dirty="0" smtClean="0">
              <a:solidFill>
                <a:srgbClr val="FFFFFF"/>
              </a:solidFill>
              <a:latin typeface="Arial Black"/>
              <a:ea typeface="ＤＦＰ太丸ゴシック体"/>
              <a:cs typeface="Arial Black"/>
            </a:endParaRPr>
          </a:p>
          <a:p>
            <a:pPr algn="ctr"/>
            <a:r>
              <a:rPr lang="en-US" altLang="ja-JP" sz="1100" dirty="0" smtClean="0">
                <a:solidFill>
                  <a:srgbClr val="FFFFFF"/>
                </a:solidFill>
                <a:latin typeface="Arial Black"/>
                <a:ea typeface="ＤＦＰ太丸ゴシック体"/>
                <a:cs typeface="Arial Black"/>
              </a:rPr>
              <a:t>as </a:t>
            </a:r>
            <a:r>
              <a:rPr lang="en-US" altLang="ja-JP" sz="1100" dirty="0">
                <a:solidFill>
                  <a:srgbClr val="FFFFFF"/>
                </a:solidFill>
                <a:latin typeface="Arial Black"/>
                <a:ea typeface="ＤＦＰ太丸ゴシック体"/>
                <a:cs typeface="Arial Black"/>
              </a:rPr>
              <a:t>a Service</a:t>
            </a:r>
          </a:p>
        </p:txBody>
      </p:sp>
      <p:sp>
        <p:nvSpPr>
          <p:cNvPr id="91" name="正方形/長方形 90"/>
          <p:cNvSpPr/>
          <p:nvPr/>
        </p:nvSpPr>
        <p:spPr>
          <a:xfrm>
            <a:off x="2311505" y="1583309"/>
            <a:ext cx="1182285" cy="523220"/>
          </a:xfrm>
          <a:prstGeom prst="rect">
            <a:avLst/>
          </a:prstGeom>
        </p:spPr>
        <p:txBody>
          <a:bodyPr wrap="none">
            <a:spAutoFit/>
          </a:bodyPr>
          <a:lstStyle/>
          <a:p>
            <a:pPr lvl="0" algn="ctr">
              <a:defRPr/>
            </a:pPr>
            <a:r>
              <a:rPr lang="en-US" altLang="ja-JP" sz="2800" dirty="0" err="1">
                <a:solidFill>
                  <a:srgbClr val="FFFFFF"/>
                </a:solidFill>
                <a:latin typeface="Arial Black"/>
                <a:ea typeface="ＤＦＰ太丸ゴシック体"/>
                <a:cs typeface="Arial Black"/>
              </a:rPr>
              <a:t>SaaS</a:t>
            </a:r>
            <a:endParaRPr lang="en-US" altLang="ja-JP" sz="2800" dirty="0">
              <a:solidFill>
                <a:srgbClr val="FFFFFF"/>
              </a:solidFill>
              <a:latin typeface="Arial Black"/>
              <a:ea typeface="ＤＦＰ太丸ゴシック体"/>
              <a:cs typeface="Arial Black"/>
            </a:endParaRPr>
          </a:p>
        </p:txBody>
      </p:sp>
      <p:sp>
        <p:nvSpPr>
          <p:cNvPr id="8" name="ホームベース 7"/>
          <p:cNvSpPr/>
          <p:nvPr/>
        </p:nvSpPr>
        <p:spPr bwMode="auto">
          <a:xfrm rot="16200000">
            <a:off x="2358434" y="5184379"/>
            <a:ext cx="1088427" cy="1235269"/>
          </a:xfrm>
          <a:prstGeom prst="homePlate">
            <a:avLst>
              <a:gd name="adj" fmla="val 26664"/>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2363190" y="5562600"/>
            <a:ext cx="1078916" cy="646331"/>
          </a:xfrm>
          <a:prstGeom prst="rect">
            <a:avLst/>
          </a:prstGeom>
          <a:noFill/>
        </p:spPr>
        <p:txBody>
          <a:bodyPr wrap="none" rtlCol="0">
            <a:spAutoFit/>
          </a:bodyPr>
          <a:lstStyle/>
          <a:p>
            <a:pPr algn="ctr"/>
            <a:r>
              <a:rPr kumimoji="1" lang="en-US" altLang="ja-JP" sz="1200" dirty="0" smtClean="0">
                <a:solidFill>
                  <a:schemeClr val="bg1"/>
                </a:solidFill>
              </a:rPr>
              <a:t>Salesfoce.com</a:t>
            </a:r>
          </a:p>
          <a:p>
            <a:pPr algn="ctr"/>
            <a:r>
              <a:rPr lang="en-US" altLang="ja-JP" sz="1200" dirty="0" smtClean="0">
                <a:solidFill>
                  <a:schemeClr val="bg1"/>
                </a:solidFill>
              </a:rPr>
              <a:t>Google Apps</a:t>
            </a:r>
          </a:p>
          <a:p>
            <a:pPr algn="ctr"/>
            <a:r>
              <a:rPr lang="en-US" altLang="ja-JP" sz="1200" dirty="0" smtClean="0">
                <a:solidFill>
                  <a:schemeClr val="bg1"/>
                </a:solidFill>
              </a:rPr>
              <a:t>Office 365</a:t>
            </a:r>
            <a:endParaRPr kumimoji="1" lang="ja-JP" altLang="en-US" sz="1200" dirty="0">
              <a:solidFill>
                <a:schemeClr val="bg1"/>
              </a:solidFill>
            </a:endParaRPr>
          </a:p>
        </p:txBody>
      </p:sp>
      <p:sp>
        <p:nvSpPr>
          <p:cNvPr id="100" name="ホームベース 99"/>
          <p:cNvSpPr/>
          <p:nvPr/>
        </p:nvSpPr>
        <p:spPr bwMode="auto">
          <a:xfrm rot="16200000">
            <a:off x="3732248" y="5184377"/>
            <a:ext cx="1088427" cy="1235269"/>
          </a:xfrm>
          <a:prstGeom prst="homePlate">
            <a:avLst>
              <a:gd name="adj" fmla="val 26664"/>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1" name="テキスト ボックス 100"/>
          <p:cNvSpPr txBox="1"/>
          <p:nvPr/>
        </p:nvSpPr>
        <p:spPr>
          <a:xfrm>
            <a:off x="3690404" y="5562599"/>
            <a:ext cx="1172116" cy="646331"/>
          </a:xfrm>
          <a:prstGeom prst="rect">
            <a:avLst/>
          </a:prstGeom>
          <a:noFill/>
        </p:spPr>
        <p:txBody>
          <a:bodyPr wrap="none" rtlCol="0">
            <a:spAutoFit/>
          </a:bodyPr>
          <a:lstStyle/>
          <a:p>
            <a:pPr algn="ctr"/>
            <a:r>
              <a:rPr lang="en-US" altLang="ja-JP" sz="1200" dirty="0" smtClean="0">
                <a:solidFill>
                  <a:schemeClr val="bg1"/>
                </a:solidFill>
              </a:rPr>
              <a:t>Windows Azure</a:t>
            </a:r>
          </a:p>
          <a:p>
            <a:pPr algn="ctr"/>
            <a:r>
              <a:rPr kumimoji="1" lang="en-US" altLang="ja-JP" sz="1200" dirty="0" err="1" smtClean="0">
                <a:solidFill>
                  <a:schemeClr val="bg1"/>
                </a:solidFill>
              </a:rPr>
              <a:t>Force.com</a:t>
            </a:r>
            <a:endParaRPr kumimoji="1" lang="en-US" altLang="ja-JP" sz="1200" dirty="0" smtClean="0">
              <a:solidFill>
                <a:schemeClr val="bg1"/>
              </a:solidFill>
            </a:endParaRPr>
          </a:p>
          <a:p>
            <a:pPr algn="ctr"/>
            <a:r>
              <a:rPr lang="en-US" altLang="ja-JP" sz="1200" dirty="0" smtClean="0">
                <a:solidFill>
                  <a:schemeClr val="bg1"/>
                </a:solidFill>
              </a:rPr>
              <a:t>Google App En</a:t>
            </a:r>
            <a:endParaRPr kumimoji="1" lang="ja-JP" altLang="en-US" sz="1200" dirty="0">
              <a:solidFill>
                <a:schemeClr val="bg1"/>
              </a:solidFill>
            </a:endParaRPr>
          </a:p>
        </p:txBody>
      </p:sp>
      <p:sp>
        <p:nvSpPr>
          <p:cNvPr id="102" name="ホームベース 101"/>
          <p:cNvSpPr/>
          <p:nvPr/>
        </p:nvSpPr>
        <p:spPr bwMode="auto">
          <a:xfrm rot="16200000">
            <a:off x="5106937" y="5184379"/>
            <a:ext cx="1088427" cy="1235269"/>
          </a:xfrm>
          <a:prstGeom prst="homePlate">
            <a:avLst>
              <a:gd name="adj" fmla="val 26664"/>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3" name="テキスト ボックス 102"/>
          <p:cNvSpPr txBox="1"/>
          <p:nvPr/>
        </p:nvSpPr>
        <p:spPr>
          <a:xfrm>
            <a:off x="5053987" y="5577703"/>
            <a:ext cx="1146468" cy="646331"/>
          </a:xfrm>
          <a:prstGeom prst="rect">
            <a:avLst/>
          </a:prstGeom>
          <a:noFill/>
        </p:spPr>
        <p:txBody>
          <a:bodyPr wrap="none" rtlCol="0">
            <a:spAutoFit/>
          </a:bodyPr>
          <a:lstStyle/>
          <a:p>
            <a:pPr algn="ctr"/>
            <a:r>
              <a:rPr lang="en-US" altLang="ja-JP" sz="1200" dirty="0" smtClean="0">
                <a:solidFill>
                  <a:schemeClr val="bg1"/>
                </a:solidFill>
              </a:rPr>
              <a:t>Amazon EC2</a:t>
            </a:r>
          </a:p>
          <a:p>
            <a:pPr algn="ctr"/>
            <a:r>
              <a:rPr kumimoji="1" lang="en-US" altLang="ja-JP" sz="1200" dirty="0" smtClean="0">
                <a:solidFill>
                  <a:schemeClr val="bg1"/>
                </a:solidFill>
              </a:rPr>
              <a:t>IIJ GIO Cloud</a:t>
            </a:r>
          </a:p>
          <a:p>
            <a:pPr algn="ctr"/>
            <a:r>
              <a:rPr lang="en-US" altLang="ja-JP" sz="1200" dirty="0" smtClean="0">
                <a:solidFill>
                  <a:schemeClr val="bg1"/>
                </a:solidFill>
              </a:rPr>
              <a:t>Google Storage</a:t>
            </a:r>
            <a:endParaRPr kumimoji="1" lang="ja-JP" altLang="en-US" sz="1200" dirty="0">
              <a:solidFill>
                <a:schemeClr val="bg1"/>
              </a:solidFill>
            </a:endParaRPr>
          </a:p>
        </p:txBody>
      </p:sp>
      <p:sp>
        <p:nvSpPr>
          <p:cNvPr id="7" name="ホームベース 6"/>
          <p:cNvSpPr/>
          <p:nvPr/>
        </p:nvSpPr>
        <p:spPr bwMode="auto">
          <a:xfrm>
            <a:off x="3666426" y="1583309"/>
            <a:ext cx="4085336" cy="435420"/>
          </a:xfrm>
          <a:prstGeom prst="homePlate">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アプリケーション</a:t>
            </a:r>
          </a:p>
        </p:txBody>
      </p:sp>
      <p:pic>
        <p:nvPicPr>
          <p:cNvPr id="27655" name="Picture 8" descr="j0433942"/>
          <p:cNvPicPr>
            <a:picLocks noChangeAspect="1" noChangeArrowheads="1"/>
          </p:cNvPicPr>
          <p:nvPr/>
        </p:nvPicPr>
        <p:blipFill>
          <a:blip r:embed="rId3"/>
          <a:srcRect/>
          <a:stretch>
            <a:fillRect/>
          </a:stretch>
        </p:blipFill>
        <p:spPr bwMode="auto">
          <a:xfrm>
            <a:off x="7824787" y="1249863"/>
            <a:ext cx="1084263" cy="1084263"/>
          </a:xfrm>
          <a:prstGeom prst="rect">
            <a:avLst/>
          </a:prstGeom>
          <a:noFill/>
          <a:ln w="9525">
            <a:noFill/>
            <a:miter lim="800000"/>
            <a:headEnd/>
            <a:tailEnd/>
          </a:ln>
        </p:spPr>
      </p:pic>
      <p:sp>
        <p:nvSpPr>
          <p:cNvPr id="2" name="テキスト ボックス 1"/>
          <p:cNvSpPr txBox="1"/>
          <p:nvPr/>
        </p:nvSpPr>
        <p:spPr>
          <a:xfrm>
            <a:off x="6742439" y="2140475"/>
            <a:ext cx="1082348" cy="246221"/>
          </a:xfrm>
          <a:prstGeom prst="rect">
            <a:avLst/>
          </a:prstGeom>
          <a:noFill/>
        </p:spPr>
        <p:txBody>
          <a:bodyPr wrap="none" rtlCol="0">
            <a:spAutoFit/>
          </a:bodyPr>
          <a:lstStyle/>
          <a:p>
            <a:pPr algn="r"/>
            <a:r>
              <a:rPr kumimoji="1" lang="ja-JP" altLang="en-US" sz="1000" dirty="0" smtClean="0">
                <a:solidFill>
                  <a:srgbClr val="3366FF"/>
                </a:solidFill>
                <a:latin typeface="ＤＦＰ太丸ゴシック体"/>
                <a:ea typeface="ＤＦＰ太丸ゴシック体"/>
                <a:cs typeface="ＤＦＰ太丸ゴシック体"/>
              </a:rPr>
              <a:t>エンドユーザー</a:t>
            </a:r>
            <a:endParaRPr kumimoji="1" lang="ja-JP" altLang="en-US" sz="1000" dirty="0">
              <a:solidFill>
                <a:srgbClr val="3366FF"/>
              </a:solidFill>
              <a:latin typeface="ＤＦＰ太丸ゴシック体"/>
              <a:ea typeface="ＤＦＰ太丸ゴシック体"/>
              <a:cs typeface="ＤＦＰ太丸ゴシック体"/>
            </a:endParaRPr>
          </a:p>
        </p:txBody>
      </p:sp>
      <p:pic>
        <p:nvPicPr>
          <p:cNvPr id="27654" name="Picture 7" descr="j0433941"/>
          <p:cNvPicPr>
            <a:picLocks noChangeAspect="1" noChangeArrowheads="1"/>
          </p:cNvPicPr>
          <p:nvPr/>
        </p:nvPicPr>
        <p:blipFill>
          <a:blip r:embed="rId4"/>
          <a:srcRect/>
          <a:stretch>
            <a:fillRect/>
          </a:stretch>
        </p:blipFill>
        <p:spPr bwMode="auto">
          <a:xfrm flipH="1">
            <a:off x="7824787" y="2224687"/>
            <a:ext cx="1011238" cy="1011238"/>
          </a:xfrm>
          <a:prstGeom prst="rect">
            <a:avLst/>
          </a:prstGeom>
          <a:noFill/>
          <a:ln w="9525">
            <a:noFill/>
            <a:miter lim="800000"/>
            <a:headEnd/>
            <a:tailEnd/>
          </a:ln>
        </p:spPr>
      </p:pic>
      <p:sp>
        <p:nvSpPr>
          <p:cNvPr id="95" name="ホームベース 94"/>
          <p:cNvSpPr/>
          <p:nvPr/>
        </p:nvSpPr>
        <p:spPr bwMode="auto">
          <a:xfrm>
            <a:off x="4975924" y="2556252"/>
            <a:ext cx="2775838" cy="43542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Black"/>
                <a:ea typeface="ＤＦＰ太丸ゴシック体"/>
                <a:cs typeface="Arial Black"/>
              </a:rPr>
              <a:t>ミドルウェア</a:t>
            </a:r>
          </a:p>
        </p:txBody>
      </p:sp>
      <p:sp>
        <p:nvSpPr>
          <p:cNvPr id="42" name="テキスト ボックス 41"/>
          <p:cNvSpPr txBox="1"/>
          <p:nvPr/>
        </p:nvSpPr>
        <p:spPr>
          <a:xfrm>
            <a:off x="6638012" y="3036167"/>
            <a:ext cx="1210588" cy="400110"/>
          </a:xfrm>
          <a:prstGeom prst="rect">
            <a:avLst/>
          </a:prstGeom>
          <a:noFill/>
        </p:spPr>
        <p:txBody>
          <a:bodyPr wrap="none" rtlCol="0">
            <a:spAutoFit/>
          </a:bodyPr>
          <a:lstStyle/>
          <a:p>
            <a:pPr algn="r"/>
            <a:r>
              <a:rPr kumimoji="1" lang="ja-JP" altLang="en-US" sz="1000" dirty="0" smtClean="0">
                <a:solidFill>
                  <a:srgbClr val="0000FF"/>
                </a:solidFill>
                <a:latin typeface="Arial Black"/>
                <a:ea typeface="ＤＦＰ太丸ゴシック体"/>
                <a:cs typeface="Arial Black"/>
              </a:rPr>
              <a:t>アプリケーション</a:t>
            </a:r>
            <a:endParaRPr kumimoji="1" lang="en-US" altLang="ja-JP" sz="1000" dirty="0" smtClean="0">
              <a:solidFill>
                <a:srgbClr val="0000FF"/>
              </a:solidFill>
              <a:latin typeface="Arial Black"/>
              <a:ea typeface="ＤＦＰ太丸ゴシック体"/>
              <a:cs typeface="Arial Black"/>
            </a:endParaRPr>
          </a:p>
          <a:p>
            <a:pPr algn="r"/>
            <a:r>
              <a:rPr lang="ja-JP" altLang="en-US" sz="1000" dirty="0" smtClean="0">
                <a:solidFill>
                  <a:srgbClr val="0000FF"/>
                </a:solidFill>
                <a:latin typeface="Arial Black"/>
                <a:ea typeface="ＤＦＰ太丸ゴシック体"/>
                <a:cs typeface="Arial Black"/>
              </a:rPr>
              <a:t>開発者</a:t>
            </a:r>
            <a:endParaRPr kumimoji="1" lang="ja-JP" altLang="en-US" sz="1000" dirty="0">
              <a:solidFill>
                <a:srgbClr val="0000FF"/>
              </a:solidFill>
              <a:latin typeface="Arial Black"/>
              <a:ea typeface="ＤＦＰ太丸ゴシック体"/>
              <a:cs typeface="Arial Black"/>
            </a:endParaRPr>
          </a:p>
        </p:txBody>
      </p:sp>
      <p:sp>
        <p:nvSpPr>
          <p:cNvPr id="96" name="ホームベース 95"/>
          <p:cNvSpPr/>
          <p:nvPr/>
        </p:nvSpPr>
        <p:spPr bwMode="auto">
          <a:xfrm>
            <a:off x="6363843" y="4402709"/>
            <a:ext cx="1387919" cy="43542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ＤＦＰ太丸ゴシック体"/>
                <a:cs typeface="Arial Black"/>
              </a:rPr>
              <a:t>仮想マシン</a:t>
            </a:r>
          </a:p>
        </p:txBody>
      </p:sp>
      <p:pic>
        <p:nvPicPr>
          <p:cNvPr id="97" name="Picture 7" descr="j0433941"/>
          <p:cNvPicPr>
            <a:picLocks noChangeAspect="1" noChangeArrowheads="1"/>
          </p:cNvPicPr>
          <p:nvPr/>
        </p:nvPicPr>
        <p:blipFill>
          <a:blip r:embed="rId4"/>
          <a:srcRect/>
          <a:stretch>
            <a:fillRect/>
          </a:stretch>
        </p:blipFill>
        <p:spPr bwMode="auto">
          <a:xfrm flipH="1">
            <a:off x="7824787" y="4042146"/>
            <a:ext cx="1011238" cy="1011238"/>
          </a:xfrm>
          <a:prstGeom prst="rect">
            <a:avLst/>
          </a:prstGeom>
          <a:noFill/>
          <a:ln w="9525">
            <a:noFill/>
            <a:miter lim="800000"/>
            <a:headEnd/>
            <a:tailEnd/>
          </a:ln>
        </p:spPr>
      </p:pic>
      <p:sp>
        <p:nvSpPr>
          <p:cNvPr id="43" name="テキスト ボックス 42"/>
          <p:cNvSpPr txBox="1"/>
          <p:nvPr/>
        </p:nvSpPr>
        <p:spPr>
          <a:xfrm>
            <a:off x="6870680" y="4857689"/>
            <a:ext cx="954107" cy="400110"/>
          </a:xfrm>
          <a:prstGeom prst="rect">
            <a:avLst/>
          </a:prstGeom>
          <a:noFill/>
        </p:spPr>
        <p:txBody>
          <a:bodyPr wrap="none" rtlCol="0">
            <a:spAutoFit/>
          </a:bodyPr>
          <a:lstStyle/>
          <a:p>
            <a:pPr algn="r"/>
            <a:r>
              <a:rPr kumimoji="1" lang="ja-JP" altLang="en-US" sz="1000" dirty="0" smtClean="0">
                <a:solidFill>
                  <a:srgbClr val="800000"/>
                </a:solidFill>
                <a:latin typeface="Arial Black"/>
                <a:ea typeface="ＤＦＰ太丸ゴシック体"/>
                <a:cs typeface="Arial Black"/>
              </a:rPr>
              <a:t>システム</a:t>
            </a:r>
            <a:endParaRPr kumimoji="1" lang="en-US" altLang="ja-JP" sz="1000" dirty="0" smtClean="0">
              <a:solidFill>
                <a:srgbClr val="800000"/>
              </a:solidFill>
              <a:latin typeface="Arial Black"/>
              <a:ea typeface="ＤＦＰ太丸ゴシック体"/>
              <a:cs typeface="Arial Black"/>
            </a:endParaRPr>
          </a:p>
          <a:p>
            <a:pPr algn="r"/>
            <a:r>
              <a:rPr lang="ja-JP" altLang="en-US" sz="1000" dirty="0" smtClean="0">
                <a:solidFill>
                  <a:srgbClr val="800000"/>
                </a:solidFill>
                <a:latin typeface="Arial Black"/>
                <a:ea typeface="ＤＦＰ太丸ゴシック体"/>
                <a:cs typeface="Arial Black"/>
              </a:rPr>
              <a:t>アーキテクト</a:t>
            </a:r>
            <a:endParaRPr kumimoji="1" lang="ja-JP" altLang="en-US" sz="1000" dirty="0">
              <a:solidFill>
                <a:srgbClr val="800000"/>
              </a:solidFill>
              <a:latin typeface="Arial Black"/>
              <a:ea typeface="ＤＦＰ太丸ゴシック体"/>
              <a:cs typeface="Arial Black"/>
            </a:endParaRPr>
          </a:p>
        </p:txBody>
      </p:sp>
    </p:spTree>
    <p:extLst>
      <p:ext uri="{BB962C8B-B14F-4D97-AF65-F5344CB8AC3E}">
        <p14:creationId xmlns:p14="http://schemas.microsoft.com/office/powerpoint/2010/main" val="78634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02624" y="2425538"/>
            <a:ext cx="8245839" cy="416619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情報システムの構造</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23</a:t>
            </a:fld>
            <a:endParaRPr kumimoji="1" lang="ja-JP" altLang="en-US"/>
          </a:p>
        </p:txBody>
      </p:sp>
      <p:sp>
        <p:nvSpPr>
          <p:cNvPr id="4" name="正方形/長方形 3"/>
          <p:cNvSpPr/>
          <p:nvPr/>
        </p:nvSpPr>
        <p:spPr>
          <a:xfrm>
            <a:off x="577997" y="2540077"/>
            <a:ext cx="8098459" cy="362522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13234" y="837609"/>
            <a:ext cx="8227110" cy="14416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577997" y="3764213"/>
            <a:ext cx="8026451" cy="233622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577997" y="4988349"/>
            <a:ext cx="7974013" cy="1065191"/>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4696446" y="1292984"/>
            <a:ext cx="3980010" cy="646331"/>
          </a:xfrm>
          <a:prstGeom prst="rect">
            <a:avLst/>
          </a:prstGeom>
          <a:noFill/>
        </p:spPr>
        <p:txBody>
          <a:bodyPr wrap="square" rtlCol="0">
            <a:spAutoFit/>
          </a:bodyPr>
          <a:lstStyle/>
          <a:p>
            <a:r>
              <a:rPr kumimoji="1" lang="ja-JP" altLang="en-US" dirty="0" smtClean="0">
                <a:solidFill>
                  <a:schemeClr val="bg1">
                    <a:lumMod val="50000"/>
                  </a:schemeClr>
                </a:solidFill>
                <a:latin typeface="Meiryo" charset="-128"/>
                <a:ea typeface="Meiryo" charset="-128"/>
                <a:cs typeface="Meiryo" charset="-128"/>
              </a:rPr>
              <a:t>業務や経営の目的を達成するための仕事の手順</a:t>
            </a:r>
            <a:endParaRPr kumimoji="1" lang="ja-JP" altLang="en-US" dirty="0">
              <a:solidFill>
                <a:schemeClr val="bg1">
                  <a:lumMod val="50000"/>
                </a:schemeClr>
              </a:solidFill>
              <a:latin typeface="Meiryo" charset="-128"/>
              <a:ea typeface="Meiryo" charset="-128"/>
              <a:cs typeface="Meiryo" charset="-128"/>
            </a:endParaRPr>
          </a:p>
        </p:txBody>
      </p:sp>
      <p:sp>
        <p:nvSpPr>
          <p:cNvPr id="11" name="テキスト ボックス 10"/>
          <p:cNvSpPr txBox="1"/>
          <p:nvPr/>
        </p:nvSpPr>
        <p:spPr>
          <a:xfrm>
            <a:off x="494506" y="847077"/>
            <a:ext cx="8245838" cy="400110"/>
          </a:xfrm>
          <a:prstGeom prst="rect">
            <a:avLst/>
          </a:prstGeom>
          <a:noFill/>
        </p:spPr>
        <p:txBody>
          <a:bodyPr wrap="square" rtlCol="0">
            <a:spAutoFit/>
          </a:bodyPr>
          <a:lstStyle/>
          <a:p>
            <a:pPr algn="ctr"/>
            <a:r>
              <a:rPr kumimoji="1" lang="ja-JP" altLang="en-US" sz="2000" b="1" dirty="0" smtClean="0">
                <a:solidFill>
                  <a:srgbClr val="00B050"/>
                </a:solidFill>
                <a:latin typeface="Meiryo" charset="-128"/>
                <a:ea typeface="Meiryo" charset="-128"/>
                <a:cs typeface="Meiryo" charset="-128"/>
              </a:rPr>
              <a:t>ビジネス・プロセス</a:t>
            </a:r>
            <a:endParaRPr kumimoji="1" lang="ja-JP" altLang="en-US" sz="2000" b="1" dirty="0">
              <a:solidFill>
                <a:srgbClr val="00B050"/>
              </a:solidFill>
              <a:latin typeface="Meiryo" charset="-128"/>
              <a:ea typeface="Meiryo" charset="-128"/>
              <a:cs typeface="Meiryo" charset="-128"/>
            </a:endParaRPr>
          </a:p>
        </p:txBody>
      </p:sp>
      <p:sp>
        <p:nvSpPr>
          <p:cNvPr id="12" name="テキスト ボックス 11"/>
          <p:cNvSpPr txBox="1"/>
          <p:nvPr/>
        </p:nvSpPr>
        <p:spPr>
          <a:xfrm>
            <a:off x="502625" y="6234968"/>
            <a:ext cx="8245838" cy="400110"/>
          </a:xfrm>
          <a:prstGeom prst="rect">
            <a:avLst/>
          </a:prstGeom>
          <a:noFill/>
        </p:spPr>
        <p:txBody>
          <a:bodyPr wrap="square" rtlCol="0">
            <a:spAutoFit/>
          </a:bodyPr>
          <a:lstStyle/>
          <a:p>
            <a:pPr algn="ctr"/>
            <a:r>
              <a:rPr kumimoji="1" lang="ja-JP" altLang="en-US" sz="2000" b="1" smtClean="0">
                <a:solidFill>
                  <a:srgbClr val="C00000"/>
                </a:solidFill>
                <a:latin typeface="Meiryo" charset="-128"/>
                <a:ea typeface="Meiryo" charset="-128"/>
                <a:cs typeface="Meiryo" charset="-128"/>
              </a:rPr>
              <a:t>情報システム</a:t>
            </a:r>
            <a:endParaRPr kumimoji="1" lang="ja-JP" altLang="en-US" sz="2000" b="1" dirty="0">
              <a:solidFill>
                <a:srgbClr val="C00000"/>
              </a:solidFill>
              <a:latin typeface="Meiryo" charset="-128"/>
              <a:ea typeface="Meiryo" charset="-128"/>
              <a:cs typeface="Meiryo" charset="-128"/>
            </a:endParaRPr>
          </a:p>
        </p:txBody>
      </p:sp>
      <p:sp>
        <p:nvSpPr>
          <p:cNvPr id="13" name="テキスト ボックス 12"/>
          <p:cNvSpPr txBox="1"/>
          <p:nvPr/>
        </p:nvSpPr>
        <p:spPr>
          <a:xfrm>
            <a:off x="4572000" y="2824054"/>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ビジネス・プロセスを効率的・効果的に機能させるためのソフトウエア</a:t>
            </a:r>
            <a:endParaRPr kumimoji="1" lang="ja-JP" altLang="en-US" dirty="0">
              <a:solidFill>
                <a:schemeClr val="bg1"/>
              </a:solidFill>
              <a:latin typeface="Meiryo" charset="-128"/>
              <a:ea typeface="Meiryo" charset="-128"/>
              <a:cs typeface="Meiryo" charset="-128"/>
            </a:endParaRPr>
          </a:p>
        </p:txBody>
      </p:sp>
      <p:sp>
        <p:nvSpPr>
          <p:cNvPr id="14" name="テキスト ボックス 13"/>
          <p:cNvSpPr txBox="1"/>
          <p:nvPr/>
        </p:nvSpPr>
        <p:spPr>
          <a:xfrm>
            <a:off x="4572000" y="4076983"/>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アプリケーションの開発や実行に共通</a:t>
            </a:r>
            <a:r>
              <a:rPr kumimoji="1" lang="ja-JP" altLang="en-US" smtClean="0">
                <a:solidFill>
                  <a:schemeClr val="bg1"/>
                </a:solidFill>
                <a:latin typeface="Meiryo" charset="-128"/>
                <a:ea typeface="Meiryo" charset="-128"/>
                <a:cs typeface="Meiryo" charset="-128"/>
              </a:rPr>
              <a:t>して使われるソフトウエア</a:t>
            </a:r>
            <a:endParaRPr kumimoji="1" lang="ja-JP" altLang="en-US" dirty="0">
              <a:solidFill>
                <a:schemeClr val="bg1"/>
              </a:solidFill>
              <a:latin typeface="Meiryo" charset="-128"/>
              <a:ea typeface="Meiryo" charset="-128"/>
              <a:cs typeface="Meiryo" charset="-128"/>
            </a:endParaRPr>
          </a:p>
        </p:txBody>
      </p:sp>
      <p:sp>
        <p:nvSpPr>
          <p:cNvPr id="15" name="テキスト ボックス 14"/>
          <p:cNvSpPr txBox="1"/>
          <p:nvPr/>
        </p:nvSpPr>
        <p:spPr>
          <a:xfrm>
            <a:off x="4579660" y="5229200"/>
            <a:ext cx="3980010" cy="646331"/>
          </a:xfrm>
          <a:prstGeom prst="rect">
            <a:avLst/>
          </a:prstGeom>
          <a:noFill/>
        </p:spPr>
        <p:txBody>
          <a:bodyPr wrap="square" rtlCol="0">
            <a:spAutoFit/>
          </a:bodyPr>
          <a:lstStyle/>
          <a:p>
            <a:r>
              <a:rPr kumimoji="1" lang="ja-JP" altLang="en-US" dirty="0" smtClean="0">
                <a:solidFill>
                  <a:schemeClr val="bg1"/>
                </a:solidFill>
                <a:latin typeface="Meiryo" charset="-128"/>
                <a:ea typeface="Meiryo" charset="-128"/>
                <a:cs typeface="Meiryo" charset="-128"/>
              </a:rPr>
              <a:t>ソフトウエアを稼働させるためのハードウェアや設備</a:t>
            </a:r>
            <a:endParaRPr kumimoji="1" lang="ja-JP" altLang="en-US" dirty="0">
              <a:solidFill>
                <a:schemeClr val="bg1"/>
              </a:solidFill>
              <a:latin typeface="Meiryo" charset="-128"/>
              <a:ea typeface="Meiryo" charset="-128"/>
              <a:cs typeface="Meiryo" charset="-128"/>
            </a:endParaRPr>
          </a:p>
        </p:txBody>
      </p:sp>
      <p:sp>
        <p:nvSpPr>
          <p:cNvPr id="16" name="テキスト ボックス 15"/>
          <p:cNvSpPr txBox="1"/>
          <p:nvPr/>
        </p:nvSpPr>
        <p:spPr>
          <a:xfrm>
            <a:off x="502625" y="2591322"/>
            <a:ext cx="4114800" cy="338554"/>
          </a:xfrm>
          <a:prstGeom prst="rect">
            <a:avLst/>
          </a:prstGeom>
          <a:noFill/>
        </p:spPr>
        <p:txBody>
          <a:bodyPr wrap="square" rtlCol="0">
            <a:spAutoFit/>
          </a:bodyPr>
          <a:lstStyle/>
          <a:p>
            <a:pPr algn="ctr"/>
            <a:r>
              <a:rPr kumimoji="1" lang="ja-JP" altLang="en-US" sz="1600" b="1" smtClean="0">
                <a:solidFill>
                  <a:schemeClr val="bg1"/>
                </a:solidFill>
                <a:latin typeface="Meiryo" charset="-128"/>
                <a:ea typeface="Meiryo" charset="-128"/>
                <a:cs typeface="Meiryo" charset="-128"/>
              </a:rPr>
              <a:t>アプリケーション</a:t>
            </a:r>
            <a:endParaRPr kumimoji="1" lang="ja-JP" altLang="en-US" sz="1600" b="1" dirty="0">
              <a:solidFill>
                <a:schemeClr val="bg1"/>
              </a:solidFill>
              <a:latin typeface="Meiryo" charset="-128"/>
              <a:ea typeface="Meiryo" charset="-128"/>
              <a:cs typeface="Meiryo" charset="-128"/>
            </a:endParaRPr>
          </a:p>
        </p:txBody>
      </p:sp>
      <p:sp>
        <p:nvSpPr>
          <p:cNvPr id="17" name="テキスト ボックス 16"/>
          <p:cNvSpPr txBox="1"/>
          <p:nvPr/>
        </p:nvSpPr>
        <p:spPr>
          <a:xfrm>
            <a:off x="508343" y="3799466"/>
            <a:ext cx="4114800" cy="338554"/>
          </a:xfrm>
          <a:prstGeom prst="rect">
            <a:avLst/>
          </a:prstGeom>
          <a:noFill/>
        </p:spPr>
        <p:txBody>
          <a:bodyPr wrap="square" rtlCol="0">
            <a:spAutoFit/>
          </a:bodyPr>
          <a:lstStyle/>
          <a:p>
            <a:pPr algn="ctr"/>
            <a:r>
              <a:rPr kumimoji="1" lang="ja-JP" altLang="en-US" sz="1600" b="1" smtClean="0">
                <a:solidFill>
                  <a:schemeClr val="bg1"/>
                </a:solidFill>
                <a:latin typeface="Meiryo" charset="-128"/>
                <a:ea typeface="Meiryo" charset="-128"/>
                <a:cs typeface="Meiryo" charset="-128"/>
              </a:rPr>
              <a:t>プラットフォーム</a:t>
            </a:r>
            <a:endParaRPr kumimoji="1" lang="ja-JP" altLang="en-US" sz="1600" b="1" dirty="0">
              <a:solidFill>
                <a:schemeClr val="bg1"/>
              </a:solidFill>
              <a:latin typeface="Meiryo" charset="-128"/>
              <a:ea typeface="Meiryo" charset="-128"/>
              <a:cs typeface="Meiryo" charset="-128"/>
            </a:endParaRPr>
          </a:p>
        </p:txBody>
      </p:sp>
      <p:sp>
        <p:nvSpPr>
          <p:cNvPr id="18" name="テキスト ボックス 17"/>
          <p:cNvSpPr txBox="1"/>
          <p:nvPr/>
        </p:nvSpPr>
        <p:spPr>
          <a:xfrm>
            <a:off x="506274" y="5023602"/>
            <a:ext cx="4114800" cy="338554"/>
          </a:xfrm>
          <a:prstGeom prst="rect">
            <a:avLst/>
          </a:prstGeom>
          <a:noFill/>
        </p:spPr>
        <p:txBody>
          <a:bodyPr wrap="square" rtlCol="0">
            <a:spAutoFit/>
          </a:bodyPr>
          <a:lstStyle/>
          <a:p>
            <a:pPr algn="ctr"/>
            <a:r>
              <a:rPr kumimoji="1" lang="ja-JP" altLang="en-US" sz="1600" b="1" dirty="0" smtClean="0">
                <a:solidFill>
                  <a:schemeClr val="bg1"/>
                </a:solidFill>
                <a:latin typeface="Meiryo" charset="-128"/>
                <a:ea typeface="Meiryo" charset="-128"/>
                <a:cs typeface="Meiryo" charset="-128"/>
              </a:rPr>
              <a:t>インフラストラクチャー</a:t>
            </a:r>
            <a:endParaRPr kumimoji="1" lang="ja-JP" altLang="en-US" sz="1600" b="1" dirty="0">
              <a:solidFill>
                <a:schemeClr val="bg1"/>
              </a:solidFill>
              <a:latin typeface="Meiryo" charset="-128"/>
              <a:ea typeface="Meiryo" charset="-128"/>
              <a:cs typeface="Meiryo" charset="-128"/>
            </a:endParaRPr>
          </a:p>
        </p:txBody>
      </p:sp>
      <p:sp>
        <p:nvSpPr>
          <p:cNvPr id="9" name="正方形/長方形 8"/>
          <p:cNvSpPr/>
          <p:nvPr/>
        </p:nvSpPr>
        <p:spPr>
          <a:xfrm>
            <a:off x="79582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販売</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515909" y="1275940"/>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給与</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計算</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223598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生産</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295606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文書</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676149" y="1282619"/>
            <a:ext cx="648072" cy="44537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経費</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精算</a:t>
            </a:r>
            <a:endParaRPr kumimoji="1" lang="ja-JP" altLang="en-US" sz="1200" dirty="0">
              <a:solidFill>
                <a:srgbClr val="FFFFFF"/>
              </a:solidFill>
              <a:latin typeface="ＭＳ Ｐゴシック"/>
              <a:ea typeface="ＭＳ Ｐゴシック"/>
              <a:cs typeface="ＭＳ Ｐゴシック"/>
            </a:endParaRPr>
          </a:p>
        </p:txBody>
      </p:sp>
      <p:grpSp>
        <p:nvGrpSpPr>
          <p:cNvPr id="24" name="図形グループ 23"/>
          <p:cNvGrpSpPr/>
          <p:nvPr/>
        </p:nvGrpSpPr>
        <p:grpSpPr>
          <a:xfrm>
            <a:off x="971600" y="1776354"/>
            <a:ext cx="295326" cy="351822"/>
            <a:chOff x="2667295" y="1059799"/>
            <a:chExt cx="681672" cy="722281"/>
          </a:xfrm>
        </p:grpSpPr>
        <p:sp>
          <p:nvSpPr>
            <p:cNvPr id="25" name="角丸四角形 2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6" name="図 25"/>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7" name="図形グループ 26"/>
          <p:cNvGrpSpPr/>
          <p:nvPr/>
        </p:nvGrpSpPr>
        <p:grpSpPr>
          <a:xfrm>
            <a:off x="960992" y="1868105"/>
            <a:ext cx="145033" cy="331921"/>
            <a:chOff x="1946324" y="4125162"/>
            <a:chExt cx="969964" cy="2007872"/>
          </a:xfrm>
        </p:grpSpPr>
        <p:sp>
          <p:nvSpPr>
            <p:cNvPr id="28" name="円/楕円 2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9" name="フローチャート: 論理積ゲート 2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0" name="図形グループ 29"/>
          <p:cNvGrpSpPr/>
          <p:nvPr/>
        </p:nvGrpSpPr>
        <p:grpSpPr>
          <a:xfrm>
            <a:off x="1689051" y="1779493"/>
            <a:ext cx="295326" cy="351822"/>
            <a:chOff x="2667295" y="1059799"/>
            <a:chExt cx="681672" cy="722281"/>
          </a:xfrm>
        </p:grpSpPr>
        <p:sp>
          <p:nvSpPr>
            <p:cNvPr id="31" name="角丸四角形 3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2" name="図 31"/>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3" name="図形グループ 32"/>
          <p:cNvGrpSpPr/>
          <p:nvPr/>
        </p:nvGrpSpPr>
        <p:grpSpPr>
          <a:xfrm>
            <a:off x="1674607" y="1872536"/>
            <a:ext cx="145033" cy="331921"/>
            <a:chOff x="1946324" y="4125162"/>
            <a:chExt cx="969964" cy="2007872"/>
          </a:xfrm>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6" name="図形グループ 35"/>
          <p:cNvGrpSpPr/>
          <p:nvPr/>
        </p:nvGrpSpPr>
        <p:grpSpPr>
          <a:xfrm>
            <a:off x="2408212" y="1775171"/>
            <a:ext cx="295326" cy="351822"/>
            <a:chOff x="2667295" y="1059799"/>
            <a:chExt cx="681672" cy="722281"/>
          </a:xfrm>
        </p:grpSpPr>
        <p:sp>
          <p:nvSpPr>
            <p:cNvPr id="37" name="角丸四角形 3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38" name="図 37"/>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9" name="図形グループ 38"/>
          <p:cNvGrpSpPr/>
          <p:nvPr/>
        </p:nvGrpSpPr>
        <p:grpSpPr>
          <a:xfrm>
            <a:off x="2397604" y="1866922"/>
            <a:ext cx="145033" cy="331921"/>
            <a:chOff x="1946324" y="4125162"/>
            <a:chExt cx="969964" cy="2007872"/>
          </a:xfrm>
        </p:grpSpPr>
        <p:sp>
          <p:nvSpPr>
            <p:cNvPr id="40" name="円/楕円 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1" name="フローチャート: 論理積ゲート 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2" name="図形グループ 41"/>
          <p:cNvGrpSpPr/>
          <p:nvPr/>
        </p:nvGrpSpPr>
        <p:grpSpPr>
          <a:xfrm>
            <a:off x="3125663" y="1778310"/>
            <a:ext cx="295326" cy="351822"/>
            <a:chOff x="2667295" y="1059799"/>
            <a:chExt cx="681672" cy="722281"/>
          </a:xfrm>
        </p:grpSpPr>
        <p:sp>
          <p:nvSpPr>
            <p:cNvPr id="43" name="角丸四角形 4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44" name="図 43"/>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45" name="図形グループ 44"/>
          <p:cNvGrpSpPr/>
          <p:nvPr/>
        </p:nvGrpSpPr>
        <p:grpSpPr>
          <a:xfrm>
            <a:off x="3111219" y="1871353"/>
            <a:ext cx="145033" cy="331921"/>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8" name="図形グループ 47"/>
          <p:cNvGrpSpPr/>
          <p:nvPr/>
        </p:nvGrpSpPr>
        <p:grpSpPr>
          <a:xfrm>
            <a:off x="3879355" y="1784716"/>
            <a:ext cx="295326" cy="351822"/>
            <a:chOff x="2667295" y="1059799"/>
            <a:chExt cx="681672" cy="722281"/>
          </a:xfrm>
        </p:grpSpPr>
        <p:sp>
          <p:nvSpPr>
            <p:cNvPr id="49" name="角丸四角形 48"/>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50" name="図 49"/>
            <p:cNvPicPr>
              <a:picLocks noChangeAspect="1"/>
            </p:cNvPicPr>
            <p:nvPr/>
          </p:nvPicPr>
          <p:blipFill>
            <a:blip r:embed="rId2">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51" name="図形グループ 50"/>
          <p:cNvGrpSpPr/>
          <p:nvPr/>
        </p:nvGrpSpPr>
        <p:grpSpPr>
          <a:xfrm>
            <a:off x="3864911" y="1877759"/>
            <a:ext cx="145033" cy="331921"/>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54" name="正方形/長方形 53"/>
          <p:cNvSpPr/>
          <p:nvPr/>
        </p:nvSpPr>
        <p:spPr>
          <a:xfrm>
            <a:off x="79582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販売</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515909" y="2997997"/>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給与</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計算</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223598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生産</a:t>
            </a:r>
            <a:endParaRPr kumimoji="1"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計画</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295606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文書</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管理</a:t>
            </a: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3676149" y="3004676"/>
            <a:ext cx="648072" cy="4453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経費</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精算</a:t>
            </a:r>
            <a:endParaRPr kumimoji="1" lang="ja-JP" altLang="en-US" sz="1200" dirty="0">
              <a:solidFill>
                <a:srgbClr val="FFFFFF"/>
              </a:solidFill>
              <a:latin typeface="ＭＳ Ｐゴシック"/>
              <a:ea typeface="ＭＳ Ｐゴシック"/>
              <a:cs typeface="ＭＳ Ｐゴシック"/>
            </a:endParaRPr>
          </a:p>
        </p:txBody>
      </p:sp>
      <p:sp>
        <p:nvSpPr>
          <p:cNvPr id="59" name="円柱 58"/>
          <p:cNvSpPr/>
          <p:nvPr/>
        </p:nvSpPr>
        <p:spPr>
          <a:xfrm>
            <a:off x="795829" y="4087111"/>
            <a:ext cx="1023811" cy="742805"/>
          </a:xfrm>
          <a:prstGeom prst="can">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データベース</a:t>
            </a:r>
            <a:endParaRPr kumimoji="1" lang="ja-JP" altLang="en-US" sz="1050" dirty="0">
              <a:solidFill>
                <a:srgbClr val="FFFFFF"/>
              </a:solidFill>
              <a:latin typeface="ＭＳ Ｐゴシック"/>
              <a:ea typeface="ＭＳ Ｐゴシック"/>
              <a:cs typeface="ＭＳ Ｐゴシック"/>
            </a:endParaRPr>
          </a:p>
        </p:txBody>
      </p:sp>
      <p:sp>
        <p:nvSpPr>
          <p:cNvPr id="60" name="正方形/長方形 59"/>
          <p:cNvSpPr/>
          <p:nvPr/>
        </p:nvSpPr>
        <p:spPr>
          <a:xfrm>
            <a:off x="1879956" y="4086260"/>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プログラム開発や実行を支援</a:t>
            </a:r>
            <a:endParaRPr kumimoji="1" lang="ja-JP" altLang="en-US" sz="900" dirty="0">
              <a:solidFill>
                <a:srgbClr val="FFFFFF"/>
              </a:solidFill>
              <a:latin typeface="ＭＳ Ｐゴシック"/>
              <a:ea typeface="ＭＳ Ｐゴシック"/>
              <a:cs typeface="ＭＳ Ｐゴシック"/>
            </a:endParaRPr>
          </a:p>
        </p:txBody>
      </p:sp>
      <p:sp>
        <p:nvSpPr>
          <p:cNvPr id="61" name="正方形/長方形 60"/>
          <p:cNvSpPr/>
          <p:nvPr/>
        </p:nvSpPr>
        <p:spPr>
          <a:xfrm>
            <a:off x="1879956" y="4340118"/>
            <a:ext cx="2444265" cy="232601"/>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稼働状況やセキュリティを管理</a:t>
            </a:r>
            <a:endParaRPr kumimoji="1" lang="ja-JP" altLang="en-US" sz="900" dirty="0">
              <a:solidFill>
                <a:srgbClr val="FFFFFF"/>
              </a:solidFill>
              <a:latin typeface="ＭＳ Ｐゴシック"/>
              <a:ea typeface="ＭＳ Ｐゴシック"/>
              <a:cs typeface="ＭＳ Ｐゴシック"/>
            </a:endParaRPr>
          </a:p>
        </p:txBody>
      </p:sp>
      <p:sp>
        <p:nvSpPr>
          <p:cNvPr id="62" name="正方形/長方形 61"/>
          <p:cNvSpPr/>
          <p:nvPr/>
        </p:nvSpPr>
        <p:spPr>
          <a:xfrm>
            <a:off x="1878616" y="4597315"/>
            <a:ext cx="2444265" cy="232601"/>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dirty="0" smtClean="0">
                <a:solidFill>
                  <a:srgbClr val="FFFFFF"/>
                </a:solidFill>
                <a:latin typeface="ＭＳ Ｐゴシック"/>
                <a:ea typeface="ＭＳ Ｐゴシック"/>
                <a:cs typeface="ＭＳ Ｐゴシック"/>
              </a:rPr>
              <a:t>ハードウェアの動作を制御</a:t>
            </a:r>
            <a:endParaRPr kumimoji="1" lang="ja-JP" altLang="en-US" sz="900" dirty="0">
              <a:solidFill>
                <a:srgbClr val="FFFFFF"/>
              </a:solidFill>
              <a:latin typeface="ＭＳ Ｐゴシック"/>
              <a:ea typeface="ＭＳ Ｐゴシック"/>
              <a:cs typeface="ＭＳ Ｐゴシック"/>
            </a:endParaRPr>
          </a:p>
        </p:txBody>
      </p:sp>
      <p:sp>
        <p:nvSpPr>
          <p:cNvPr id="63" name="正方形/長方形 62"/>
          <p:cNvSpPr/>
          <p:nvPr/>
        </p:nvSpPr>
        <p:spPr>
          <a:xfrm>
            <a:off x="795829" y="5400215"/>
            <a:ext cx="648072" cy="44537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2954729" y="5377422"/>
            <a:ext cx="648072" cy="535885"/>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700" dirty="0" smtClean="0">
                <a:solidFill>
                  <a:srgbClr val="FFFFFF"/>
                </a:solidFill>
                <a:latin typeface="ＭＳ Ｐゴシック"/>
                <a:ea typeface="ＭＳ Ｐゴシック"/>
                <a:cs typeface="ＭＳ Ｐゴシック"/>
              </a:rPr>
              <a:t>ネットワーク</a:t>
            </a:r>
            <a:endParaRPr kumimoji="1" lang="en-US" altLang="ja-JP" sz="700" dirty="0" smtClean="0">
              <a:solidFill>
                <a:srgbClr val="FFFFFF"/>
              </a:solidFill>
              <a:latin typeface="ＭＳ Ｐゴシック"/>
              <a:ea typeface="ＭＳ Ｐゴシック"/>
              <a:cs typeface="ＭＳ Ｐゴシック"/>
            </a:endParaRPr>
          </a:p>
          <a:p>
            <a:pPr algn="ctr"/>
            <a:r>
              <a:rPr kumimoji="1"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3674809" y="5377422"/>
            <a:ext cx="648072" cy="53588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電源設備</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1116362" y="5472101"/>
            <a:ext cx="648072" cy="445370"/>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サーバー</a:t>
            </a:r>
            <a:endParaRPr kumimoji="1" lang="ja-JP" altLang="en-US" sz="800" dirty="0">
              <a:solidFill>
                <a:srgbClr val="FFFFFF"/>
              </a:solidFill>
              <a:latin typeface="ＭＳ Ｐゴシック"/>
              <a:ea typeface="ＭＳ Ｐゴシック"/>
              <a:cs typeface="ＭＳ Ｐゴシック"/>
            </a:endParaRPr>
          </a:p>
        </p:txBody>
      </p:sp>
      <p:sp>
        <p:nvSpPr>
          <p:cNvPr id="68" name="円柱 67"/>
          <p:cNvSpPr/>
          <p:nvPr/>
        </p:nvSpPr>
        <p:spPr>
          <a:xfrm>
            <a:off x="1878616" y="5373216"/>
            <a:ext cx="660417" cy="420174"/>
          </a:xfrm>
          <a:prstGeom prst="can">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円柱 68"/>
          <p:cNvSpPr/>
          <p:nvPr/>
        </p:nvSpPr>
        <p:spPr>
          <a:xfrm>
            <a:off x="2162281" y="5508905"/>
            <a:ext cx="660417" cy="420174"/>
          </a:xfrm>
          <a:prstGeom prst="can">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ＭＳ Ｐゴシック"/>
                <a:ea typeface="ＭＳ Ｐゴシック"/>
                <a:cs typeface="ＭＳ Ｐゴシック"/>
              </a:rPr>
              <a:t>ストレージ</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967774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ふたつのタイプの</a:t>
            </a:r>
            <a:r>
              <a:rPr kumimoji="1" lang="en-US" altLang="ja-JP" dirty="0" err="1" smtClean="0"/>
              <a:t>IaaS</a:t>
            </a:r>
            <a:r>
              <a:rPr kumimoji="1" lang="en-US" altLang="ja-JP" dirty="0" smtClean="0"/>
              <a:t> </a:t>
            </a:r>
            <a:r>
              <a:rPr kumimoji="1" lang="ja-JP" altLang="en-US" dirty="0" smtClean="0"/>
              <a:t>（日本の個別事情）</a:t>
            </a:r>
            <a:endParaRPr kumimoji="1" lang="ja-JP" altLang="en-US" dirty="0"/>
          </a:p>
        </p:txBody>
      </p:sp>
      <p:sp>
        <p:nvSpPr>
          <p:cNvPr id="3" name="正方形/長方形 2"/>
          <p:cNvSpPr/>
          <p:nvPr/>
        </p:nvSpPr>
        <p:spPr bwMode="auto">
          <a:xfrm>
            <a:off x="990600" y="1782495"/>
            <a:ext cx="7239000" cy="1676400"/>
          </a:xfrm>
          <a:prstGeom prst="rect">
            <a:avLst/>
          </a:prstGeom>
          <a:solidFill>
            <a:srgbClr val="CCFFC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spcBef>
                <a:spcPts val="0"/>
              </a:spcBef>
            </a:pPr>
            <a:r>
              <a:rPr kumimoji="0" lang="en-US" altLang="ja-JP" sz="2000" dirty="0" smtClean="0">
                <a:solidFill>
                  <a:srgbClr val="0000FF"/>
                </a:solidFill>
                <a:latin typeface="メイリオ"/>
                <a:ea typeface="メイリオ"/>
                <a:cs typeface="メイリオ"/>
              </a:rPr>
              <a:t> </a:t>
            </a:r>
            <a:r>
              <a:rPr kumimoji="0" lang="ja-JP" altLang="en-US" sz="2000" dirty="0" smtClean="0">
                <a:solidFill>
                  <a:srgbClr val="0000FF"/>
                </a:solidFill>
                <a:latin typeface="メイリオ"/>
                <a:ea typeface="メイリオ"/>
                <a:cs typeface="メイリオ"/>
              </a:rPr>
              <a:t>運用管理</a:t>
            </a:r>
            <a:endParaRPr kumimoji="0" lang="en-US" altLang="ja-JP" sz="20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構築（作成）</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起動</a:t>
            </a:r>
            <a:r>
              <a:rPr kumimoji="0" lang="en-US" altLang="ja-JP" sz="1200" dirty="0">
                <a:solidFill>
                  <a:srgbClr val="0000FF"/>
                </a:solidFill>
                <a:latin typeface="メイリオ"/>
                <a:ea typeface="メイリオ"/>
                <a:cs typeface="メイリオ"/>
              </a:rPr>
              <a:t>/</a:t>
            </a:r>
            <a:r>
              <a:rPr kumimoji="0" lang="ja-JP" altLang="en-US" sz="1200" dirty="0" smtClean="0">
                <a:solidFill>
                  <a:srgbClr val="0000FF"/>
                </a:solidFill>
                <a:latin typeface="メイリオ"/>
                <a:ea typeface="メイリオ"/>
                <a:cs typeface="メイリオ"/>
              </a:rPr>
              <a:t>シャットダウン</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バックアップ</a:t>
            </a:r>
            <a:endParaRPr kumimoji="0" lang="en-US" altLang="ja-JP" sz="1200" dirty="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仮想マシンの複製</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リソースの変更や監視</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運用</a:t>
            </a:r>
            <a:r>
              <a:rPr kumimoji="0" lang="ja-JP" altLang="en-US" sz="1200" dirty="0">
                <a:solidFill>
                  <a:srgbClr val="0000FF"/>
                </a:solidFill>
                <a:latin typeface="メイリオ"/>
                <a:ea typeface="メイリオ"/>
                <a:cs typeface="メイリオ"/>
              </a:rPr>
              <a:t>サービス</a:t>
            </a:r>
            <a:r>
              <a:rPr kumimoji="0" lang="ja-JP" altLang="en-US" sz="1200" dirty="0" smtClean="0">
                <a:solidFill>
                  <a:srgbClr val="0000FF"/>
                </a:solidFill>
                <a:latin typeface="メイリオ"/>
                <a:ea typeface="メイリオ"/>
                <a:cs typeface="メイリオ"/>
              </a:rPr>
              <a:t>設定など</a:t>
            </a:r>
            <a:endParaRPr kumimoji="0" lang="en-US" altLang="en-US" sz="1200" dirty="0" smtClean="0">
              <a:solidFill>
                <a:srgbClr val="0000FF"/>
              </a:solidFill>
              <a:latin typeface="メイリオ"/>
              <a:ea typeface="メイリオ"/>
              <a:cs typeface="メイリオ"/>
            </a:endParaRPr>
          </a:p>
        </p:txBody>
      </p:sp>
      <p:sp>
        <p:nvSpPr>
          <p:cNvPr id="4" name="正方形/長方形 3"/>
          <p:cNvSpPr/>
          <p:nvPr/>
        </p:nvSpPr>
        <p:spPr bwMode="auto">
          <a:xfrm>
            <a:off x="990600" y="3535095"/>
            <a:ext cx="7239000" cy="1676400"/>
          </a:xfrm>
          <a:prstGeom prst="rect">
            <a:avLst/>
          </a:prstGeom>
          <a:solidFill>
            <a:schemeClr val="accent1">
              <a:lumMod val="20000"/>
              <a:lumOff val="80000"/>
            </a:scheme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en-US" altLang="ja-JP" sz="2000" dirty="0" smtClean="0">
                <a:solidFill>
                  <a:srgbClr val="0000FF"/>
                </a:solidFill>
                <a:latin typeface="メイリオ"/>
                <a:ea typeface="メイリオ"/>
                <a:cs typeface="メイリオ"/>
              </a:rPr>
              <a:t> </a:t>
            </a:r>
            <a:r>
              <a:rPr kumimoji="0" lang="ja-JP" altLang="en-US" sz="2000" dirty="0" smtClean="0">
                <a:solidFill>
                  <a:srgbClr val="0000FF"/>
                </a:solidFill>
                <a:latin typeface="メイリオ"/>
                <a:ea typeface="メイリオ"/>
                <a:cs typeface="メイリオ"/>
              </a:rPr>
              <a:t>システム資源</a:t>
            </a:r>
            <a:endParaRPr kumimoji="0" lang="en-US" altLang="ja-JP" sz="20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プロセッサー</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メモリー</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ストレージ</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デスクトップ</a:t>
            </a:r>
            <a:endParaRPr kumimoji="0" lang="en-US" altLang="ja-JP" sz="1200" dirty="0" smtClean="0">
              <a:solidFill>
                <a:srgbClr val="0000FF"/>
              </a:solidFill>
              <a:latin typeface="メイリオ"/>
              <a:ea typeface="メイリオ"/>
              <a:cs typeface="メイリオ"/>
            </a:endParaRPr>
          </a:p>
          <a:p>
            <a:pPr marL="361950" lvl="1" indent="-171450">
              <a:spcBef>
                <a:spcPts val="0"/>
              </a:spcBef>
              <a:buFont typeface="Wingdings" charset="2"/>
              <a:buChar char="v"/>
            </a:pPr>
            <a:r>
              <a:rPr kumimoji="0" lang="ja-JP" altLang="en-US" sz="1200" b="0" i="0" u="none" strike="noStrike" cap="none" normalizeH="0" baseline="0" dirty="0" smtClean="0">
                <a:ln>
                  <a:noFill/>
                </a:ln>
                <a:solidFill>
                  <a:srgbClr val="0000FF"/>
                </a:solidFill>
                <a:effectLst/>
                <a:latin typeface="メイリオ"/>
                <a:ea typeface="メイリオ"/>
                <a:cs typeface="メイリオ"/>
              </a:rPr>
              <a:t>ネットワーク</a:t>
            </a:r>
            <a:endParaRPr kumimoji="0" lang="en-US" altLang="ja-JP" sz="1200" b="0" i="0" u="none" strike="noStrike" cap="none" normalizeH="0" baseline="0" dirty="0" smtClean="0">
              <a:ln>
                <a:noFill/>
              </a:ln>
              <a:solidFill>
                <a:srgbClr val="0000FF"/>
              </a:solidFill>
              <a:effectLst/>
              <a:latin typeface="メイリオ"/>
              <a:ea typeface="メイリオ"/>
              <a:cs typeface="メイリオ"/>
            </a:endParaRPr>
          </a:p>
          <a:p>
            <a:pPr marL="361950" lvl="1" indent="-171450">
              <a:spcBef>
                <a:spcPts val="0"/>
              </a:spcBef>
              <a:buFont typeface="Wingdings" charset="2"/>
              <a:buChar char="v"/>
            </a:pPr>
            <a:r>
              <a:rPr kumimoji="0" lang="ja-JP" altLang="en-US" sz="1200" dirty="0" smtClean="0">
                <a:solidFill>
                  <a:srgbClr val="0000FF"/>
                </a:solidFill>
                <a:latin typeface="メイリオ"/>
                <a:ea typeface="メイリオ"/>
                <a:cs typeface="メイリオ"/>
              </a:rPr>
              <a:t>データセンター設備</a:t>
            </a:r>
            <a:r>
              <a:rPr kumimoji="0" lang="ja-JP" altLang="en-US" sz="1200" b="0" i="0" u="none" strike="noStrike" cap="none" normalizeH="0" baseline="0" dirty="0" smtClean="0">
                <a:ln>
                  <a:noFill/>
                </a:ln>
                <a:solidFill>
                  <a:srgbClr val="0000FF"/>
                </a:solidFill>
                <a:effectLst/>
                <a:latin typeface="メイリオ"/>
                <a:ea typeface="メイリオ"/>
                <a:cs typeface="メイリオ"/>
              </a:rPr>
              <a:t>など</a:t>
            </a:r>
          </a:p>
        </p:txBody>
      </p:sp>
      <p:sp>
        <p:nvSpPr>
          <p:cNvPr id="5" name="AutoShape 50"/>
          <p:cNvSpPr>
            <a:spLocks noChangeArrowheads="1"/>
          </p:cNvSpPr>
          <p:nvPr/>
        </p:nvSpPr>
        <p:spPr bwMode="auto">
          <a:xfrm>
            <a:off x="3503638" y="3611295"/>
            <a:ext cx="2078486" cy="1518495"/>
          </a:xfrm>
          <a:prstGeom prst="roundRect">
            <a:avLst>
              <a:gd name="adj" fmla="val 0"/>
            </a:avLst>
          </a:prstGeom>
          <a:ln>
            <a:noFill/>
            <a:headEnd/>
            <a:tailEnd/>
          </a:ln>
          <a:extLst/>
        </p:spPr>
        <p:style>
          <a:lnRef idx="3">
            <a:schemeClr val="lt1"/>
          </a:lnRef>
          <a:fillRef idx="1">
            <a:schemeClr val="accent1"/>
          </a:fillRef>
          <a:effectRef idx="1">
            <a:schemeClr val="accent1"/>
          </a:effectRef>
          <a:fontRef idx="minor">
            <a:schemeClr val="lt1"/>
          </a:fontRef>
        </p:style>
        <p:txBody>
          <a:bodyPr wrap="square" anchor="ctr"/>
          <a:lstStyle/>
          <a:p>
            <a:pPr algn="ctr">
              <a:spcBef>
                <a:spcPts val="0"/>
              </a:spcBef>
              <a:defRPr/>
            </a:pPr>
            <a:r>
              <a:rPr lang="ja-JP" altLang="en-US" sz="2000" dirty="0" smtClean="0">
                <a:solidFill>
                  <a:srgbClr val="FFFFFF"/>
                </a:solidFill>
                <a:latin typeface="メイリオ"/>
                <a:ea typeface="メイリオ"/>
                <a:cs typeface="メイリオ"/>
              </a:rPr>
              <a:t>サービス事業者</a:t>
            </a:r>
            <a:endParaRPr lang="en-US" altLang="ja-JP" sz="2000" dirty="0" smtClean="0">
              <a:solidFill>
                <a:srgbClr val="FFFFFF"/>
              </a:solidFill>
              <a:latin typeface="メイリオ"/>
              <a:ea typeface="メイリオ"/>
              <a:cs typeface="メイリオ"/>
            </a:endParaRPr>
          </a:p>
          <a:p>
            <a:pPr>
              <a:spcBef>
                <a:spcPts val="0"/>
              </a:spcBef>
              <a:defRPr/>
            </a:pPr>
            <a:endParaRPr lang="en-US" altLang="ja-JP" sz="1000" dirty="0" smtClean="0">
              <a:solidFill>
                <a:srgbClr val="FFFFFF"/>
              </a:solidFill>
              <a:latin typeface="メイリオ"/>
              <a:ea typeface="メイリオ"/>
              <a:cs typeface="メイリオ"/>
            </a:endParaRPr>
          </a:p>
          <a:p>
            <a:pPr>
              <a:spcBef>
                <a:spcPts val="0"/>
              </a:spcBef>
              <a:defRPr/>
            </a:pPr>
            <a:r>
              <a:rPr lang="ja-JP" altLang="en-US" sz="1000" dirty="0" smtClean="0">
                <a:solidFill>
                  <a:srgbClr val="FFFFFF"/>
                </a:solidFill>
                <a:latin typeface="メイリオ"/>
                <a:ea typeface="メイリオ"/>
                <a:cs typeface="メイリオ"/>
              </a:rPr>
              <a:t>標準化されたシステム構成、運用管理メニューを提供。調達・運用管理の自動化を徹底。</a:t>
            </a:r>
            <a:endParaRPr lang="en-US" altLang="ja-JP" sz="1000" dirty="0">
              <a:solidFill>
                <a:srgbClr val="FFFFFF"/>
              </a:solidFill>
              <a:latin typeface="メイリオ"/>
              <a:ea typeface="メイリオ"/>
              <a:cs typeface="メイリオ"/>
            </a:endParaRPr>
          </a:p>
        </p:txBody>
      </p:sp>
      <p:sp>
        <p:nvSpPr>
          <p:cNvPr id="6" name="AutoShape 51"/>
          <p:cNvSpPr>
            <a:spLocks noChangeArrowheads="1"/>
          </p:cNvSpPr>
          <p:nvPr/>
        </p:nvSpPr>
        <p:spPr bwMode="auto">
          <a:xfrm>
            <a:off x="3505200" y="1858695"/>
            <a:ext cx="2057400" cy="1523999"/>
          </a:xfrm>
          <a:prstGeom prst="roundRect">
            <a:avLst>
              <a:gd name="adj" fmla="val 0"/>
            </a:avLst>
          </a:prstGeom>
          <a:ln>
            <a:noFill/>
            <a:headEnd/>
            <a:tailEnd/>
          </a:ln>
          <a:extLst/>
        </p:spPr>
        <p:style>
          <a:lnRef idx="3">
            <a:schemeClr val="lt1"/>
          </a:lnRef>
          <a:fillRef idx="1">
            <a:schemeClr val="accent2"/>
          </a:fillRef>
          <a:effectRef idx="1">
            <a:schemeClr val="accent2"/>
          </a:effectRef>
          <a:fontRef idx="minor">
            <a:schemeClr val="lt1"/>
          </a:fontRef>
        </p:style>
        <p:txBody>
          <a:bodyPr wrap="square" anchor="ctr"/>
          <a:lstStyle/>
          <a:p>
            <a:pPr algn="ctr">
              <a:spcBef>
                <a:spcPts val="0"/>
              </a:spcBef>
              <a:defRPr/>
            </a:pPr>
            <a:r>
              <a:rPr lang="ja-JP" altLang="en-US" sz="2000" dirty="0" smtClean="0">
                <a:solidFill>
                  <a:srgbClr val="FFFFFF"/>
                </a:solidFill>
                <a:latin typeface="メイリオ"/>
                <a:ea typeface="メイリオ"/>
                <a:cs typeface="メイリオ"/>
              </a:rPr>
              <a:t>ユーザー</a:t>
            </a:r>
            <a:endParaRPr lang="en-US" altLang="ja-JP" sz="2000" dirty="0" smtClean="0">
              <a:solidFill>
                <a:srgbClr val="FFFFFF"/>
              </a:solidFill>
              <a:latin typeface="メイリオ"/>
              <a:ea typeface="メイリオ"/>
              <a:cs typeface="メイリオ"/>
            </a:endParaRPr>
          </a:p>
          <a:p>
            <a:pPr>
              <a:spcBef>
                <a:spcPts val="0"/>
              </a:spcBef>
              <a:defRPr/>
            </a:pPr>
            <a:endParaRPr lang="en-US" altLang="ja-JP" sz="1000" dirty="0" smtClean="0">
              <a:solidFill>
                <a:srgbClr val="FFFFFF"/>
              </a:solidFill>
              <a:latin typeface="メイリオ"/>
              <a:ea typeface="メイリオ"/>
              <a:cs typeface="メイリオ"/>
            </a:endParaRPr>
          </a:p>
          <a:p>
            <a:pPr>
              <a:spcBef>
                <a:spcPts val="0"/>
              </a:spcBef>
              <a:defRPr/>
            </a:pPr>
            <a:r>
              <a:rPr lang="ja-JP" altLang="en-US" sz="1000" dirty="0" smtClean="0">
                <a:solidFill>
                  <a:srgbClr val="FFFFFF"/>
                </a:solidFill>
                <a:latin typeface="メイリオ"/>
                <a:ea typeface="メイリオ"/>
                <a:cs typeface="メイリオ"/>
              </a:rPr>
              <a:t>セルフサービス・ポータルを使って自社要員で必要な管理・設定を行う。</a:t>
            </a:r>
            <a:endParaRPr lang="en-US" altLang="ja-JP" sz="1000" dirty="0" smtClean="0">
              <a:solidFill>
                <a:srgbClr val="FFFFFF"/>
              </a:solidFill>
              <a:latin typeface="メイリオ"/>
              <a:ea typeface="メイリオ"/>
              <a:cs typeface="メイリオ"/>
            </a:endParaRPr>
          </a:p>
        </p:txBody>
      </p:sp>
      <p:sp>
        <p:nvSpPr>
          <p:cNvPr id="7" name="AutoShape 50"/>
          <p:cNvSpPr>
            <a:spLocks noChangeArrowheads="1"/>
          </p:cNvSpPr>
          <p:nvPr/>
        </p:nvSpPr>
        <p:spPr bwMode="auto">
          <a:xfrm>
            <a:off x="5844120" y="1858695"/>
            <a:ext cx="2078486" cy="3271095"/>
          </a:xfrm>
          <a:prstGeom prst="roundRect">
            <a:avLst>
              <a:gd name="adj" fmla="val 0"/>
            </a:avLst>
          </a:prstGeom>
          <a:ln>
            <a:noFill/>
            <a:headEnd/>
            <a:tailEnd/>
          </a:ln>
          <a:extLst/>
        </p:spPr>
        <p:style>
          <a:lnRef idx="3">
            <a:schemeClr val="lt1"/>
          </a:lnRef>
          <a:fillRef idx="1">
            <a:schemeClr val="accent1"/>
          </a:fillRef>
          <a:effectRef idx="1">
            <a:schemeClr val="accent1"/>
          </a:effectRef>
          <a:fontRef idx="minor">
            <a:schemeClr val="lt1"/>
          </a:fontRef>
        </p:style>
        <p:txBody>
          <a:bodyPr wrap="square" anchor="ctr"/>
          <a:lstStyle/>
          <a:p>
            <a:pPr algn="ctr">
              <a:spcBef>
                <a:spcPts val="0"/>
              </a:spcBef>
              <a:defRPr/>
            </a:pPr>
            <a:r>
              <a:rPr lang="ja-JP" altLang="en-US" sz="2000" dirty="0" smtClean="0">
                <a:solidFill>
                  <a:srgbClr val="FFFFFF"/>
                </a:solidFill>
                <a:latin typeface="メイリオ"/>
                <a:ea typeface="メイリオ"/>
                <a:cs typeface="メイリオ"/>
              </a:rPr>
              <a:t>サービス事業者</a:t>
            </a:r>
          </a:p>
          <a:p>
            <a:pPr>
              <a:spcBef>
                <a:spcPts val="0"/>
              </a:spcBef>
              <a:defRPr/>
            </a:pPr>
            <a:endParaRPr lang="en-US" altLang="ja-JP" sz="1000" dirty="0" smtClean="0">
              <a:solidFill>
                <a:srgbClr val="FFFFFF"/>
              </a:solidFill>
              <a:latin typeface="メイリオ"/>
              <a:ea typeface="メイリオ"/>
              <a:cs typeface="メイリオ"/>
            </a:endParaRPr>
          </a:p>
          <a:p>
            <a:pPr>
              <a:spcBef>
                <a:spcPts val="0"/>
              </a:spcBef>
              <a:defRPr/>
            </a:pPr>
            <a:r>
              <a:rPr lang="ja-JP" altLang="en-US" sz="1000" dirty="0" smtClean="0">
                <a:solidFill>
                  <a:srgbClr val="FFFFFF"/>
                </a:solidFill>
                <a:latin typeface="メイリオ"/>
                <a:ea typeface="メイリオ"/>
                <a:cs typeface="メイリオ"/>
              </a:rPr>
              <a:t>ユーザーの個別の要望に応じて、サービス事業者がシステムの構築、運用設計を実施。それに応じた運用サービスを提供する。</a:t>
            </a:r>
            <a:endParaRPr lang="en-US" altLang="ja-JP" sz="1000" dirty="0" smtClean="0">
              <a:solidFill>
                <a:srgbClr val="FFFFFF"/>
              </a:solidFill>
              <a:latin typeface="メイリオ"/>
              <a:ea typeface="メイリオ"/>
              <a:cs typeface="メイリオ"/>
            </a:endParaRPr>
          </a:p>
        </p:txBody>
      </p:sp>
      <p:sp>
        <p:nvSpPr>
          <p:cNvPr id="8" name="AutoShape 50"/>
          <p:cNvSpPr>
            <a:spLocks noChangeArrowheads="1"/>
          </p:cNvSpPr>
          <p:nvPr/>
        </p:nvSpPr>
        <p:spPr bwMode="auto">
          <a:xfrm>
            <a:off x="3515864" y="5287695"/>
            <a:ext cx="2046736" cy="685800"/>
          </a:xfrm>
          <a:prstGeom prst="roundRect">
            <a:avLst>
              <a:gd name="adj" fmla="val 0"/>
            </a:avLst>
          </a:prstGeom>
          <a:ln>
            <a:noFill/>
            <a:headEnd/>
            <a:tailEnd/>
          </a:ln>
          <a:extLst/>
        </p:spPr>
        <p:style>
          <a:lnRef idx="3">
            <a:schemeClr val="lt1"/>
          </a:lnRef>
          <a:fillRef idx="1">
            <a:schemeClr val="accent6"/>
          </a:fillRef>
          <a:effectRef idx="1">
            <a:schemeClr val="accent6"/>
          </a:effectRef>
          <a:fontRef idx="minor">
            <a:schemeClr val="lt1"/>
          </a:fontRef>
        </p:style>
        <p:txBody>
          <a:bodyPr wrap="square" anchor="ctr"/>
          <a:lstStyle/>
          <a:p>
            <a:pPr>
              <a:spcBef>
                <a:spcPts val="0"/>
              </a:spcBef>
              <a:defRPr/>
            </a:pPr>
            <a:r>
              <a:rPr lang="ja-JP" altLang="en-US" sz="1000" dirty="0" smtClean="0">
                <a:solidFill>
                  <a:srgbClr val="FFFFFF"/>
                </a:solidFill>
                <a:latin typeface="メイリオ"/>
                <a:ea typeface="メイリオ"/>
                <a:cs typeface="メイリオ"/>
              </a:rPr>
              <a:t>割安。継続的なサービスや機能の拡充、コスト低減などを享受できる。</a:t>
            </a:r>
            <a:endParaRPr lang="en-US" altLang="ja-JP" sz="1000" dirty="0">
              <a:solidFill>
                <a:srgbClr val="FFFFFF"/>
              </a:solidFill>
              <a:latin typeface="メイリオ"/>
              <a:ea typeface="メイリオ"/>
              <a:cs typeface="メイリオ"/>
            </a:endParaRPr>
          </a:p>
        </p:txBody>
      </p:sp>
      <p:sp>
        <p:nvSpPr>
          <p:cNvPr id="9" name="AutoShape 50"/>
          <p:cNvSpPr>
            <a:spLocks noChangeArrowheads="1"/>
          </p:cNvSpPr>
          <p:nvPr/>
        </p:nvSpPr>
        <p:spPr bwMode="auto">
          <a:xfrm>
            <a:off x="5844120" y="5287695"/>
            <a:ext cx="2046736" cy="685800"/>
          </a:xfrm>
          <a:prstGeom prst="roundRect">
            <a:avLst>
              <a:gd name="adj" fmla="val 0"/>
            </a:avLst>
          </a:prstGeom>
          <a:ln>
            <a:noFill/>
            <a:headEnd/>
            <a:tailEnd/>
          </a:ln>
          <a:extLst/>
        </p:spPr>
        <p:style>
          <a:lnRef idx="3">
            <a:schemeClr val="lt1"/>
          </a:lnRef>
          <a:fillRef idx="1">
            <a:schemeClr val="accent3"/>
          </a:fillRef>
          <a:effectRef idx="1">
            <a:schemeClr val="accent3"/>
          </a:effectRef>
          <a:fontRef idx="minor">
            <a:schemeClr val="lt1"/>
          </a:fontRef>
        </p:style>
        <p:txBody>
          <a:bodyPr wrap="square" anchor="ctr"/>
          <a:lstStyle/>
          <a:p>
            <a:pPr>
              <a:spcBef>
                <a:spcPts val="0"/>
              </a:spcBef>
              <a:defRPr/>
            </a:pPr>
            <a:r>
              <a:rPr lang="ja-JP" altLang="en-US" sz="1000" dirty="0" smtClean="0">
                <a:solidFill>
                  <a:srgbClr val="FFFFFF"/>
                </a:solidFill>
                <a:latin typeface="メイリオ"/>
                <a:ea typeface="メイリオ"/>
                <a:cs typeface="メイリオ"/>
              </a:rPr>
              <a:t>割高。サービスや機能は固定化または変更に手間はかかる。継続的なコスト低減は難しい。</a:t>
            </a:r>
            <a:endParaRPr lang="en-US" altLang="ja-JP" sz="1000" dirty="0">
              <a:solidFill>
                <a:srgbClr val="FFFFFF"/>
              </a:solidFill>
              <a:latin typeface="メイリオ"/>
              <a:ea typeface="メイリオ"/>
              <a:cs typeface="メイリオ"/>
            </a:endParaRPr>
          </a:p>
        </p:txBody>
      </p:sp>
      <p:sp>
        <p:nvSpPr>
          <p:cNvPr id="10" name="AutoShape 50"/>
          <p:cNvSpPr>
            <a:spLocks noChangeArrowheads="1"/>
          </p:cNvSpPr>
          <p:nvPr/>
        </p:nvSpPr>
        <p:spPr bwMode="auto">
          <a:xfrm>
            <a:off x="3515864" y="944295"/>
            <a:ext cx="2066260" cy="762000"/>
          </a:xfrm>
          <a:prstGeom prst="roundRect">
            <a:avLst>
              <a:gd name="adj" fmla="val 0"/>
            </a:avLst>
          </a:prstGeom>
          <a:ln>
            <a:noFill/>
            <a:headEnd/>
            <a:tailEnd/>
          </a:ln>
          <a:extLst/>
        </p:spPr>
        <p:style>
          <a:lnRef idx="3">
            <a:schemeClr val="lt1"/>
          </a:lnRef>
          <a:fillRef idx="1">
            <a:schemeClr val="accent6"/>
          </a:fillRef>
          <a:effectRef idx="1">
            <a:schemeClr val="accent6"/>
          </a:effectRef>
          <a:fontRef idx="minor">
            <a:schemeClr val="lt1"/>
          </a:fontRef>
        </p:style>
        <p:txBody>
          <a:bodyPr wrap="square" anchor="ctr"/>
          <a:lstStyle/>
          <a:p>
            <a:pPr algn="ctr">
              <a:spcBef>
                <a:spcPts val="0"/>
              </a:spcBef>
              <a:defRPr/>
            </a:pPr>
            <a:r>
              <a:rPr lang="ja-JP" altLang="en-US" dirty="0" smtClean="0">
                <a:solidFill>
                  <a:srgbClr val="FFFFFF"/>
                </a:solidFill>
                <a:latin typeface="メイリオ"/>
                <a:ea typeface="メイリオ"/>
                <a:cs typeface="メイリオ"/>
              </a:rPr>
              <a:t>セルフサービス型</a:t>
            </a:r>
            <a:endParaRPr lang="en-US" altLang="ja-JP" dirty="0" smtClean="0">
              <a:solidFill>
                <a:srgbClr val="FFFFFF"/>
              </a:solidFill>
              <a:latin typeface="メイリオ"/>
              <a:ea typeface="メイリオ"/>
              <a:cs typeface="メイリオ"/>
            </a:endParaRPr>
          </a:p>
          <a:p>
            <a:pPr algn="ctr">
              <a:spcBef>
                <a:spcPts val="0"/>
              </a:spcBef>
              <a:defRPr/>
            </a:pPr>
            <a:r>
              <a:rPr lang="en-US" altLang="ja-JP" sz="2800" dirty="0" err="1" smtClean="0">
                <a:solidFill>
                  <a:srgbClr val="FFFFFF"/>
                </a:solidFill>
                <a:latin typeface="メイリオ"/>
                <a:ea typeface="メイリオ"/>
                <a:cs typeface="メイリオ"/>
              </a:rPr>
              <a:t>IaaS</a:t>
            </a:r>
            <a:endParaRPr lang="en-US" altLang="ja-JP" sz="2800" dirty="0">
              <a:solidFill>
                <a:srgbClr val="FFFFFF"/>
              </a:solidFill>
              <a:latin typeface="メイリオ"/>
              <a:ea typeface="メイリオ"/>
              <a:cs typeface="メイリオ"/>
            </a:endParaRPr>
          </a:p>
        </p:txBody>
      </p:sp>
      <p:sp>
        <p:nvSpPr>
          <p:cNvPr id="11" name="AutoShape 50"/>
          <p:cNvSpPr>
            <a:spLocks noChangeArrowheads="1"/>
          </p:cNvSpPr>
          <p:nvPr/>
        </p:nvSpPr>
        <p:spPr bwMode="auto">
          <a:xfrm>
            <a:off x="5844120" y="944295"/>
            <a:ext cx="2066260" cy="762000"/>
          </a:xfrm>
          <a:prstGeom prst="roundRect">
            <a:avLst>
              <a:gd name="adj" fmla="val 0"/>
            </a:avLst>
          </a:prstGeom>
          <a:ln>
            <a:noFill/>
            <a:headEnd/>
            <a:tailEnd/>
          </a:ln>
          <a:extLst/>
        </p:spPr>
        <p:style>
          <a:lnRef idx="3">
            <a:schemeClr val="lt1"/>
          </a:lnRef>
          <a:fillRef idx="1">
            <a:schemeClr val="accent3"/>
          </a:fillRef>
          <a:effectRef idx="1">
            <a:schemeClr val="accent3"/>
          </a:effectRef>
          <a:fontRef idx="minor">
            <a:schemeClr val="lt1"/>
          </a:fontRef>
        </p:style>
        <p:txBody>
          <a:bodyPr wrap="square" anchor="ctr"/>
          <a:lstStyle/>
          <a:p>
            <a:pPr algn="ctr">
              <a:spcBef>
                <a:spcPts val="0"/>
              </a:spcBef>
              <a:defRPr/>
            </a:pPr>
            <a:r>
              <a:rPr lang="ja-JP" altLang="en-US" dirty="0" smtClean="0">
                <a:solidFill>
                  <a:srgbClr val="FFFFFF"/>
                </a:solidFill>
                <a:latin typeface="メイリオ"/>
                <a:ea typeface="メイリオ"/>
                <a:cs typeface="メイリオ"/>
              </a:rPr>
              <a:t>フルサービス型</a:t>
            </a:r>
            <a:endParaRPr lang="en-US" altLang="ja-JP" dirty="0" smtClean="0">
              <a:solidFill>
                <a:srgbClr val="FFFFFF"/>
              </a:solidFill>
              <a:latin typeface="メイリオ"/>
              <a:ea typeface="メイリオ"/>
              <a:cs typeface="メイリオ"/>
            </a:endParaRPr>
          </a:p>
          <a:p>
            <a:pPr algn="ctr">
              <a:spcBef>
                <a:spcPts val="0"/>
              </a:spcBef>
              <a:defRPr/>
            </a:pPr>
            <a:r>
              <a:rPr lang="en-US" altLang="ja-JP" sz="2800" dirty="0" err="1" smtClean="0">
                <a:solidFill>
                  <a:srgbClr val="FFFFFF"/>
                </a:solidFill>
                <a:latin typeface="メイリオ"/>
                <a:ea typeface="メイリオ"/>
                <a:cs typeface="メイリオ"/>
              </a:rPr>
              <a:t>IaaS</a:t>
            </a:r>
            <a:endParaRPr lang="en-US" altLang="ja-JP" sz="2800" dirty="0">
              <a:solidFill>
                <a:srgbClr val="FFFFFF"/>
              </a:solidFill>
              <a:latin typeface="メイリオ"/>
              <a:ea typeface="メイリオ"/>
              <a:cs typeface="メイリオ"/>
            </a:endParaRPr>
          </a:p>
        </p:txBody>
      </p:sp>
      <p:sp>
        <p:nvSpPr>
          <p:cNvPr id="12" name="AutoShape 50"/>
          <p:cNvSpPr>
            <a:spLocks noChangeArrowheads="1"/>
          </p:cNvSpPr>
          <p:nvPr/>
        </p:nvSpPr>
        <p:spPr bwMode="auto">
          <a:xfrm>
            <a:off x="3515864" y="5998895"/>
            <a:ext cx="2046736" cy="431800"/>
          </a:xfrm>
          <a:prstGeom prst="roundRect">
            <a:avLst>
              <a:gd name="adj" fmla="val 0"/>
            </a:avLst>
          </a:prstGeom>
          <a:ln>
            <a:noFill/>
            <a:headEnd/>
            <a:tailEnd/>
          </a:ln>
          <a:extLst/>
        </p:spPr>
        <p:style>
          <a:lnRef idx="3">
            <a:schemeClr val="lt1"/>
          </a:lnRef>
          <a:fillRef idx="1">
            <a:schemeClr val="accent6"/>
          </a:fillRef>
          <a:effectRef idx="1">
            <a:schemeClr val="accent6"/>
          </a:effectRef>
          <a:fontRef idx="minor">
            <a:schemeClr val="lt1"/>
          </a:fontRef>
        </p:style>
        <p:txBody>
          <a:bodyPr wrap="square" anchor="ctr"/>
          <a:lstStyle/>
          <a:p>
            <a:pPr algn="ctr">
              <a:spcBef>
                <a:spcPts val="0"/>
              </a:spcBef>
              <a:defRPr/>
            </a:pPr>
            <a:r>
              <a:rPr lang="en-US" altLang="ja-JP" sz="1000" dirty="0" err="1" smtClean="0">
                <a:solidFill>
                  <a:srgbClr val="FFFFFF"/>
                </a:solidFill>
                <a:latin typeface="メイリオ"/>
                <a:ea typeface="メイリオ"/>
                <a:cs typeface="メイリオ"/>
              </a:rPr>
              <a:t>AWS,SoftLayer,cloud</a:t>
            </a:r>
            <a:r>
              <a:rPr lang="en-US" altLang="ja-JP" sz="1000" baseline="30000" dirty="0" err="1" smtClean="0">
                <a:solidFill>
                  <a:srgbClr val="FFFFFF"/>
                </a:solidFill>
                <a:latin typeface="メイリオ"/>
                <a:ea typeface="メイリオ"/>
                <a:cs typeface="メイリオ"/>
              </a:rPr>
              <a:t>n</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13" name="AutoShape 50"/>
          <p:cNvSpPr>
            <a:spLocks noChangeArrowheads="1"/>
          </p:cNvSpPr>
          <p:nvPr/>
        </p:nvSpPr>
        <p:spPr bwMode="auto">
          <a:xfrm>
            <a:off x="5844120" y="5998895"/>
            <a:ext cx="2046736" cy="431800"/>
          </a:xfrm>
          <a:prstGeom prst="roundRect">
            <a:avLst>
              <a:gd name="adj" fmla="val 0"/>
            </a:avLst>
          </a:prstGeom>
          <a:ln>
            <a:noFill/>
            <a:headEnd/>
            <a:tailEnd/>
          </a:ln>
          <a:extLst/>
        </p:spPr>
        <p:style>
          <a:lnRef idx="3">
            <a:schemeClr val="lt1"/>
          </a:lnRef>
          <a:fillRef idx="1">
            <a:schemeClr val="accent3"/>
          </a:fillRef>
          <a:effectRef idx="1">
            <a:schemeClr val="accent3"/>
          </a:effectRef>
          <a:fontRef idx="minor">
            <a:schemeClr val="lt1"/>
          </a:fontRef>
        </p:style>
        <p:txBody>
          <a:bodyPr wrap="square" anchor="ctr"/>
          <a:lstStyle/>
          <a:p>
            <a:pPr algn="ctr">
              <a:spcBef>
                <a:spcPts val="0"/>
              </a:spcBef>
              <a:defRPr/>
            </a:pPr>
            <a:r>
              <a:rPr lang="ja-JP" altLang="en-US" sz="1000" dirty="0" smtClean="0">
                <a:solidFill>
                  <a:srgbClr val="FFFFFF"/>
                </a:solidFill>
                <a:latin typeface="メイリオ"/>
                <a:ea typeface="メイリオ"/>
                <a:cs typeface="メイリオ"/>
              </a:rPr>
              <a:t>国内</a:t>
            </a:r>
            <a:r>
              <a:rPr lang="en-US" altLang="ja-JP" sz="1000" dirty="0" smtClean="0">
                <a:solidFill>
                  <a:srgbClr val="FFFFFF"/>
                </a:solidFill>
                <a:latin typeface="メイリオ"/>
                <a:ea typeface="メイリオ"/>
                <a:cs typeface="メイリオ"/>
              </a:rPr>
              <a:t>SI</a:t>
            </a:r>
            <a:r>
              <a:rPr lang="ja-JP" altLang="en-US" sz="1000" dirty="0" smtClean="0">
                <a:solidFill>
                  <a:srgbClr val="FFFFFF"/>
                </a:solidFill>
                <a:latin typeface="メイリオ"/>
                <a:ea typeface="メイリオ"/>
                <a:cs typeface="メイリオ"/>
              </a:rPr>
              <a:t>事業者に多い</a:t>
            </a:r>
            <a:endParaRPr lang="en-US" altLang="ja-JP" sz="1000" dirty="0">
              <a:solidFill>
                <a:srgbClr val="FFFFFF"/>
              </a:solidFill>
              <a:latin typeface="メイリオ"/>
              <a:ea typeface="メイリオ"/>
              <a:cs typeface="メイリオ"/>
            </a:endParaRPr>
          </a:p>
        </p:txBody>
      </p:sp>
      <p:sp>
        <p:nvSpPr>
          <p:cNvPr id="14" name="正方形/長方形 13"/>
          <p:cNvSpPr/>
          <p:nvPr/>
        </p:nvSpPr>
        <p:spPr>
          <a:xfrm>
            <a:off x="3433031" y="840093"/>
            <a:ext cx="2215925" cy="5649126"/>
          </a:xfrm>
          <a:prstGeom prst="rect">
            <a:avLst/>
          </a:prstGeom>
          <a:noFill/>
          <a:ln>
            <a:solidFill>
              <a:schemeClr val="accent6">
                <a:lumMod val="75000"/>
              </a:schemeClr>
            </a:solid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メイリオ"/>
              <a:ea typeface="メイリオ"/>
              <a:cs typeface="メイリオ"/>
            </a:endParaRPr>
          </a:p>
        </p:txBody>
      </p:sp>
      <p:sp>
        <p:nvSpPr>
          <p:cNvPr id="15" name="角丸四角形吹き出し 14"/>
          <p:cNvSpPr/>
          <p:nvPr/>
        </p:nvSpPr>
        <p:spPr>
          <a:xfrm>
            <a:off x="990600" y="805382"/>
            <a:ext cx="2329981" cy="502732"/>
          </a:xfrm>
          <a:prstGeom prst="wedgeRoundRectCallout">
            <a:avLst>
              <a:gd name="adj1" fmla="val 57013"/>
              <a:gd name="adj2" fmla="val 40132"/>
              <a:gd name="adj3" fmla="val 16667"/>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600" dirty="0" smtClean="0">
                <a:solidFill>
                  <a:srgbClr val="FFFFFF"/>
                </a:solidFill>
                <a:latin typeface="メイリオ"/>
                <a:ea typeface="メイリオ"/>
                <a:cs typeface="メイリオ"/>
              </a:rPr>
              <a:t>NIST</a:t>
            </a:r>
            <a:r>
              <a:rPr kumimoji="1" lang="ja-JP" altLang="en-US" sz="1600" dirty="0" smtClean="0">
                <a:solidFill>
                  <a:srgbClr val="FFFFFF"/>
                </a:solidFill>
                <a:latin typeface="メイリオ"/>
                <a:ea typeface="メイリオ"/>
                <a:cs typeface="メイリオ"/>
              </a:rPr>
              <a:t>の定義に該当</a:t>
            </a:r>
            <a:endParaRPr kumimoji="1" lang="ja-JP" altLang="en-US" sz="16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12001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bwMode="auto">
          <a:xfrm>
            <a:off x="304801" y="5728950"/>
            <a:ext cx="1219200" cy="5397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1524002" y="5201900"/>
            <a:ext cx="1219200" cy="106680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755902" y="4662149"/>
            <a:ext cx="1219200" cy="1604964"/>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3975102" y="4128750"/>
            <a:ext cx="1219200" cy="21399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81600" y="3595350"/>
            <a:ext cx="1219200" cy="26733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6400800" y="1995150"/>
            <a:ext cx="1219200" cy="42735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7620000" y="1461750"/>
            <a:ext cx="1219200" cy="4806950"/>
          </a:xfrm>
          <a:prstGeom prst="rect">
            <a:avLst/>
          </a:prstGeom>
          <a:solidFill>
            <a:srgbClr val="FFCC66"/>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データセンター・サービスとクラウドの関係</a:t>
            </a:r>
            <a:endParaRPr kumimoji="1" lang="ja-JP" altLang="en-US" dirty="0"/>
          </a:p>
        </p:txBody>
      </p:sp>
      <p:sp>
        <p:nvSpPr>
          <p:cNvPr id="3" name="正方形/長方形 2"/>
          <p:cNvSpPr/>
          <p:nvPr/>
        </p:nvSpPr>
        <p:spPr bwMode="auto">
          <a:xfrm>
            <a:off x="3810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4" name="正方形/長方形 3"/>
          <p:cNvSpPr/>
          <p:nvPr/>
        </p:nvSpPr>
        <p:spPr bwMode="auto">
          <a:xfrm>
            <a:off x="3810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5" name="正方形/長方形 4"/>
          <p:cNvSpPr/>
          <p:nvPr/>
        </p:nvSpPr>
        <p:spPr bwMode="auto">
          <a:xfrm>
            <a:off x="3810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7" name="正方形/長方形 6"/>
          <p:cNvSpPr/>
          <p:nvPr/>
        </p:nvSpPr>
        <p:spPr bwMode="auto">
          <a:xfrm>
            <a:off x="3810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8" name="正方形/長方形 7"/>
          <p:cNvSpPr/>
          <p:nvPr/>
        </p:nvSpPr>
        <p:spPr bwMode="auto">
          <a:xfrm>
            <a:off x="3810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ランタイム</a:t>
            </a:r>
          </a:p>
        </p:txBody>
      </p:sp>
      <p:sp>
        <p:nvSpPr>
          <p:cNvPr id="9" name="正方形/長方形 8"/>
          <p:cNvSpPr/>
          <p:nvPr/>
        </p:nvSpPr>
        <p:spPr bwMode="auto">
          <a:xfrm>
            <a:off x="16002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10" name="正方形/長方形 9"/>
          <p:cNvSpPr/>
          <p:nvPr/>
        </p:nvSpPr>
        <p:spPr bwMode="auto">
          <a:xfrm>
            <a:off x="16002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1" name="正方形/長方形 10"/>
          <p:cNvSpPr/>
          <p:nvPr/>
        </p:nvSpPr>
        <p:spPr bwMode="auto">
          <a:xfrm>
            <a:off x="16002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13" name="正方形/長方形 12"/>
          <p:cNvSpPr/>
          <p:nvPr/>
        </p:nvSpPr>
        <p:spPr bwMode="auto">
          <a:xfrm>
            <a:off x="16002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14" name="正方形/長方形 13"/>
          <p:cNvSpPr/>
          <p:nvPr/>
        </p:nvSpPr>
        <p:spPr bwMode="auto">
          <a:xfrm>
            <a:off x="16002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15" name="正方形/長方形 14"/>
          <p:cNvSpPr/>
          <p:nvPr/>
        </p:nvSpPr>
        <p:spPr bwMode="auto">
          <a:xfrm>
            <a:off x="28194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16" name="正方形/長方形 15"/>
          <p:cNvSpPr/>
          <p:nvPr/>
        </p:nvSpPr>
        <p:spPr bwMode="auto">
          <a:xfrm>
            <a:off x="28194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17" name="正方形/長方形 16"/>
          <p:cNvSpPr/>
          <p:nvPr/>
        </p:nvSpPr>
        <p:spPr bwMode="auto">
          <a:xfrm>
            <a:off x="28194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19" name="正方形/長方形 18"/>
          <p:cNvSpPr/>
          <p:nvPr/>
        </p:nvSpPr>
        <p:spPr bwMode="auto">
          <a:xfrm>
            <a:off x="28194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20" name="正方形/長方形 19"/>
          <p:cNvSpPr/>
          <p:nvPr/>
        </p:nvSpPr>
        <p:spPr bwMode="auto">
          <a:xfrm>
            <a:off x="28194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21" name="正方形/長方形 20"/>
          <p:cNvSpPr/>
          <p:nvPr/>
        </p:nvSpPr>
        <p:spPr bwMode="auto">
          <a:xfrm>
            <a:off x="40386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22" name="正方形/長方形 21"/>
          <p:cNvSpPr/>
          <p:nvPr/>
        </p:nvSpPr>
        <p:spPr bwMode="auto">
          <a:xfrm>
            <a:off x="40386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23" name="正方形/長方形 22"/>
          <p:cNvSpPr/>
          <p:nvPr/>
        </p:nvSpPr>
        <p:spPr bwMode="auto">
          <a:xfrm>
            <a:off x="4038600"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25" name="正方形/長方形 24"/>
          <p:cNvSpPr/>
          <p:nvPr/>
        </p:nvSpPr>
        <p:spPr bwMode="auto">
          <a:xfrm>
            <a:off x="40386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26" name="正方形/長方形 25"/>
          <p:cNvSpPr/>
          <p:nvPr/>
        </p:nvSpPr>
        <p:spPr bwMode="auto">
          <a:xfrm>
            <a:off x="40386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27" name="正方形/長方形 26"/>
          <p:cNvSpPr/>
          <p:nvPr/>
        </p:nvSpPr>
        <p:spPr bwMode="auto">
          <a:xfrm>
            <a:off x="5262418"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28" name="正方形/長方形 27"/>
          <p:cNvSpPr/>
          <p:nvPr/>
        </p:nvSpPr>
        <p:spPr bwMode="auto">
          <a:xfrm>
            <a:off x="5262418"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29" name="正方形/長方形 28"/>
          <p:cNvSpPr/>
          <p:nvPr/>
        </p:nvSpPr>
        <p:spPr bwMode="auto">
          <a:xfrm>
            <a:off x="5262418" y="4204950"/>
            <a:ext cx="1066800" cy="381000"/>
          </a:xfrm>
          <a:prstGeom prst="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p>
        </p:txBody>
      </p:sp>
      <p:sp>
        <p:nvSpPr>
          <p:cNvPr id="31" name="正方形/長方形 30"/>
          <p:cNvSpPr/>
          <p:nvPr/>
        </p:nvSpPr>
        <p:spPr bwMode="auto">
          <a:xfrm>
            <a:off x="5262418"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32" name="正方形/長方形 31"/>
          <p:cNvSpPr/>
          <p:nvPr/>
        </p:nvSpPr>
        <p:spPr bwMode="auto">
          <a:xfrm>
            <a:off x="5262418"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33" name="正方形/長方形 32"/>
          <p:cNvSpPr/>
          <p:nvPr/>
        </p:nvSpPr>
        <p:spPr bwMode="auto">
          <a:xfrm>
            <a:off x="64770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34" name="正方形/長方形 33"/>
          <p:cNvSpPr/>
          <p:nvPr/>
        </p:nvSpPr>
        <p:spPr bwMode="auto">
          <a:xfrm>
            <a:off x="64770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35" name="正方形/長方形 34"/>
          <p:cNvSpPr/>
          <p:nvPr/>
        </p:nvSpPr>
        <p:spPr bwMode="auto">
          <a:xfrm>
            <a:off x="6477000" y="4204950"/>
            <a:ext cx="1066800" cy="381000"/>
          </a:xfrm>
          <a:prstGeom prst="rect">
            <a:avLst/>
          </a:prstGeom>
          <a:solidFill>
            <a:schemeClr val="accent3">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latin typeface="Arial" charset="0"/>
                <a:ea typeface="HG丸ｺﾞｼｯｸM-PRO" pitchFamily="50" charset="-128"/>
              </a:rPr>
              <a:t>(</a:t>
            </a:r>
            <a:r>
              <a:rPr kumimoji="0" lang="ja-JP" altLang="en-US" sz="800" dirty="0" smtClean="0">
                <a:solidFill>
                  <a:srgbClr val="FFFFFF"/>
                </a:solidFill>
                <a:latin typeface="Arial" charset="0"/>
                <a:ea typeface="HG丸ｺﾞｼｯｸM-PRO" pitchFamily="50" charset="-128"/>
              </a:rPr>
              <a:t>絶対条件ではない</a:t>
            </a:r>
            <a:r>
              <a:rPr kumimoji="0" lang="en-US" altLang="ja-JP" sz="800" dirty="0" smtClean="0">
                <a:solidFill>
                  <a:srgbClr val="FFFFFF"/>
                </a:solidFill>
                <a:latin typeface="Arial" charset="0"/>
                <a:ea typeface="HG丸ｺﾞｼｯｸM-PRO" pitchFamily="50" charset="-128"/>
              </a:rPr>
              <a:t>)</a:t>
            </a: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7" name="正方形/長方形 36"/>
          <p:cNvSpPr/>
          <p:nvPr/>
        </p:nvSpPr>
        <p:spPr bwMode="auto">
          <a:xfrm>
            <a:off x="64770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38" name="正方形/長方形 37"/>
          <p:cNvSpPr/>
          <p:nvPr/>
        </p:nvSpPr>
        <p:spPr bwMode="auto">
          <a:xfrm>
            <a:off x="64770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39" name="正方形/長方形 38"/>
          <p:cNvSpPr/>
          <p:nvPr/>
        </p:nvSpPr>
        <p:spPr bwMode="auto">
          <a:xfrm>
            <a:off x="3810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0" name="正方形/長方形 39"/>
          <p:cNvSpPr/>
          <p:nvPr/>
        </p:nvSpPr>
        <p:spPr bwMode="auto">
          <a:xfrm>
            <a:off x="16002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1" name="正方形/長方形 40"/>
          <p:cNvSpPr/>
          <p:nvPr/>
        </p:nvSpPr>
        <p:spPr bwMode="auto">
          <a:xfrm>
            <a:off x="28194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2" name="正方形/長方形 41"/>
          <p:cNvSpPr/>
          <p:nvPr/>
        </p:nvSpPr>
        <p:spPr bwMode="auto">
          <a:xfrm>
            <a:off x="40386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3" name="正方形/長方形 42"/>
          <p:cNvSpPr/>
          <p:nvPr/>
        </p:nvSpPr>
        <p:spPr bwMode="auto">
          <a:xfrm>
            <a:off x="5262418"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4" name="正方形/長方形 43"/>
          <p:cNvSpPr/>
          <p:nvPr/>
        </p:nvSpPr>
        <p:spPr bwMode="auto">
          <a:xfrm>
            <a:off x="64770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46" name="正方形/長方形 45"/>
          <p:cNvSpPr/>
          <p:nvPr/>
        </p:nvSpPr>
        <p:spPr bwMode="auto">
          <a:xfrm>
            <a:off x="3810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7" name="正方形/長方形 46"/>
          <p:cNvSpPr/>
          <p:nvPr/>
        </p:nvSpPr>
        <p:spPr bwMode="auto">
          <a:xfrm>
            <a:off x="16002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正方形/長方形 47"/>
          <p:cNvSpPr/>
          <p:nvPr/>
        </p:nvSpPr>
        <p:spPr bwMode="auto">
          <a:xfrm>
            <a:off x="28194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9" name="正方形/長方形 48"/>
          <p:cNvSpPr/>
          <p:nvPr/>
        </p:nvSpPr>
        <p:spPr bwMode="auto">
          <a:xfrm>
            <a:off x="40386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0" name="正方形/長方形 49"/>
          <p:cNvSpPr/>
          <p:nvPr/>
        </p:nvSpPr>
        <p:spPr bwMode="auto">
          <a:xfrm>
            <a:off x="5262418"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1" name="正方形/長方形 50"/>
          <p:cNvSpPr/>
          <p:nvPr/>
        </p:nvSpPr>
        <p:spPr bwMode="auto">
          <a:xfrm>
            <a:off x="64770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1600200" y="6331136"/>
            <a:ext cx="1066800"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ハウジング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3" name="テキスト ボックス 52"/>
          <p:cNvSpPr txBox="1"/>
          <p:nvPr/>
        </p:nvSpPr>
        <p:spPr>
          <a:xfrm>
            <a:off x="304801" y="6314517"/>
            <a:ext cx="1219201"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コロケーション</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4" name="テキスト ボックス 53"/>
          <p:cNvSpPr txBox="1"/>
          <p:nvPr/>
        </p:nvSpPr>
        <p:spPr>
          <a:xfrm>
            <a:off x="2819400" y="6315459"/>
            <a:ext cx="1066800" cy="276999"/>
          </a:xfrm>
          <a:prstGeom prst="rect">
            <a:avLst/>
          </a:prstGeom>
          <a:noFill/>
        </p:spPr>
        <p:txBody>
          <a:bodyPr wrap="square" rtlCol="0">
            <a:spAutoFit/>
          </a:bodyPr>
          <a:lstStyle/>
          <a:p>
            <a:pPr algn="ctr"/>
            <a:r>
              <a:rPr kumimoji="1" lang="ja-JP" altLang="en-US" sz="1200" dirty="0" smtClean="0">
                <a:solidFill>
                  <a:schemeClr val="bg1">
                    <a:lumMod val="50000"/>
                  </a:schemeClr>
                </a:solidFill>
                <a:latin typeface="ＭＳ Ｐゴシック"/>
                <a:ea typeface="ＭＳ Ｐゴシック"/>
                <a:cs typeface="ＭＳ Ｐゴシック"/>
              </a:rPr>
              <a:t>ホスティング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5" name="テキスト ボックス 54"/>
          <p:cNvSpPr txBox="1"/>
          <p:nvPr/>
        </p:nvSpPr>
        <p:spPr>
          <a:xfrm>
            <a:off x="3841750" y="6315459"/>
            <a:ext cx="1447800" cy="276999"/>
          </a:xfrm>
          <a:prstGeom prst="rect">
            <a:avLst/>
          </a:prstGeom>
          <a:noFill/>
        </p:spPr>
        <p:txBody>
          <a:bodyPr wrap="square" rtlCol="0">
            <a:spAutoFit/>
          </a:bodyPr>
          <a:lstStyle/>
          <a:p>
            <a:pPr algn="ctr"/>
            <a:r>
              <a:rPr lang="ja-JP" altLang="en-US" sz="1200" dirty="0" smtClean="0">
                <a:solidFill>
                  <a:schemeClr val="bg1">
                    <a:lumMod val="50000"/>
                  </a:schemeClr>
                </a:solidFill>
                <a:latin typeface="ＭＳ Ｐゴシック"/>
                <a:ea typeface="ＭＳ Ｐゴシック"/>
                <a:cs typeface="ＭＳ Ｐゴシック"/>
              </a:rPr>
              <a:t>仮想ホスティング</a:t>
            </a:r>
            <a:endParaRPr kumimoji="1" lang="ja-JP" altLang="en-US" sz="1200" dirty="0">
              <a:solidFill>
                <a:schemeClr val="bg1">
                  <a:lumMod val="50000"/>
                </a:schemeClr>
              </a:solidFill>
              <a:latin typeface="ＭＳ Ｐゴシック"/>
              <a:ea typeface="ＭＳ Ｐゴシック"/>
              <a:cs typeface="ＭＳ Ｐゴシック"/>
            </a:endParaRPr>
          </a:p>
        </p:txBody>
      </p:sp>
      <p:sp>
        <p:nvSpPr>
          <p:cNvPr id="56" name="テキスト ボックス 55"/>
          <p:cNvSpPr txBox="1"/>
          <p:nvPr/>
        </p:nvSpPr>
        <p:spPr>
          <a:xfrm>
            <a:off x="5257800" y="6290151"/>
            <a:ext cx="1066800" cy="307777"/>
          </a:xfrm>
          <a:prstGeom prst="rect">
            <a:avLst/>
          </a:prstGeom>
          <a:noFill/>
        </p:spPr>
        <p:txBody>
          <a:bodyPr wrap="square" rtlCol="0">
            <a:spAutoFit/>
          </a:bodyPr>
          <a:lstStyle/>
          <a:p>
            <a:pPr algn="ctr"/>
            <a:r>
              <a:rPr lang="en-US" altLang="ja-JP" sz="1400" dirty="0" err="1" smtClean="0">
                <a:solidFill>
                  <a:srgbClr val="3366FF"/>
                </a:solidFill>
                <a:latin typeface="Arial Black"/>
                <a:cs typeface="Arial Black"/>
              </a:rPr>
              <a:t>IaaS</a:t>
            </a:r>
            <a:endParaRPr kumimoji="1" lang="ja-JP" altLang="en-US" sz="1400" dirty="0">
              <a:solidFill>
                <a:srgbClr val="3366FF"/>
              </a:solidFill>
              <a:latin typeface="Arial Black"/>
              <a:cs typeface="Arial Black"/>
            </a:endParaRPr>
          </a:p>
        </p:txBody>
      </p:sp>
      <p:sp>
        <p:nvSpPr>
          <p:cNvPr id="57" name="テキスト ボックス 56"/>
          <p:cNvSpPr txBox="1"/>
          <p:nvPr/>
        </p:nvSpPr>
        <p:spPr>
          <a:xfrm>
            <a:off x="6477000" y="6290151"/>
            <a:ext cx="1066800" cy="307777"/>
          </a:xfrm>
          <a:prstGeom prst="rect">
            <a:avLst/>
          </a:prstGeom>
          <a:noFill/>
        </p:spPr>
        <p:txBody>
          <a:bodyPr wrap="square" rtlCol="0">
            <a:spAutoFit/>
          </a:bodyPr>
          <a:lstStyle/>
          <a:p>
            <a:pPr algn="ctr"/>
            <a:r>
              <a:rPr lang="en-US" altLang="ja-JP" sz="1400" dirty="0" err="1">
                <a:solidFill>
                  <a:srgbClr val="3366FF"/>
                </a:solidFill>
                <a:latin typeface="Arial Black"/>
                <a:cs typeface="Arial Black"/>
              </a:rPr>
              <a:t>P</a:t>
            </a:r>
            <a:r>
              <a:rPr lang="en-US" altLang="ja-JP" sz="1400" dirty="0" err="1" smtClean="0">
                <a:solidFill>
                  <a:srgbClr val="3366FF"/>
                </a:solidFill>
                <a:latin typeface="Arial Black"/>
                <a:cs typeface="Arial Black"/>
              </a:rPr>
              <a:t>aaS</a:t>
            </a:r>
            <a:endParaRPr kumimoji="1" lang="ja-JP" altLang="en-US" sz="1400" dirty="0">
              <a:solidFill>
                <a:srgbClr val="3366FF"/>
              </a:solidFill>
              <a:latin typeface="Arial Black"/>
              <a:cs typeface="Arial Black"/>
            </a:endParaRPr>
          </a:p>
        </p:txBody>
      </p:sp>
      <p:sp>
        <p:nvSpPr>
          <p:cNvPr id="58" name="正方形/長方形 57"/>
          <p:cNvSpPr/>
          <p:nvPr/>
        </p:nvSpPr>
        <p:spPr bwMode="auto">
          <a:xfrm>
            <a:off x="7696200" y="5805150"/>
            <a:ext cx="1066800" cy="381000"/>
          </a:xfrm>
          <a:prstGeom prst="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データセンター</a:t>
            </a:r>
            <a:endParaRPr kumimoji="0" lang="en-US" altLang="ja-JP" sz="1000"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rPr>
              <a:t>設備</a:t>
            </a:r>
            <a:endParaRPr kumimoji="0" lang="ja-JP" altLang="en-US" sz="1000" b="0" i="0" u="none" strike="noStrike" cap="none" normalizeH="0" baseline="0" dirty="0" smtClean="0">
              <a:ln>
                <a:noFill/>
              </a:ln>
              <a:solidFill>
                <a:srgbClr val="FFFFFF"/>
              </a:solidFill>
              <a:effectLst/>
            </a:endParaRPr>
          </a:p>
        </p:txBody>
      </p:sp>
      <p:sp>
        <p:nvSpPr>
          <p:cNvPr id="59" name="正方形/長方形 58"/>
          <p:cNvSpPr/>
          <p:nvPr/>
        </p:nvSpPr>
        <p:spPr bwMode="auto">
          <a:xfrm>
            <a:off x="7696200" y="4738350"/>
            <a:ext cx="1066800" cy="381000"/>
          </a:xfrm>
          <a:prstGeom prst="rect">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サーバー</a:t>
            </a:r>
          </a:p>
        </p:txBody>
      </p:sp>
      <p:sp>
        <p:nvSpPr>
          <p:cNvPr id="62" name="正方形/長方形 61"/>
          <p:cNvSpPr/>
          <p:nvPr/>
        </p:nvSpPr>
        <p:spPr bwMode="auto">
          <a:xfrm>
            <a:off x="7696200" y="2604750"/>
            <a:ext cx="1066800" cy="381000"/>
          </a:xfrm>
          <a:prstGeom prst="rect">
            <a:avLst/>
          </a:prstGeom>
          <a:solidFill>
            <a:schemeClr val="accent6">
              <a:lumMod val="7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ミドルウェア</a:t>
            </a:r>
          </a:p>
        </p:txBody>
      </p:sp>
      <p:sp>
        <p:nvSpPr>
          <p:cNvPr id="63" name="正方形/長方形 62"/>
          <p:cNvSpPr/>
          <p:nvPr/>
        </p:nvSpPr>
        <p:spPr bwMode="auto">
          <a:xfrm>
            <a:off x="7696200" y="2071350"/>
            <a:ext cx="1066800" cy="381000"/>
          </a:xfrm>
          <a:prstGeom prst="rect">
            <a:avLst/>
          </a:prstGeom>
          <a:solidFill>
            <a:schemeClr val="accent5">
              <a:lumMod val="25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50" dirty="0">
                <a:solidFill>
                  <a:srgbClr val="FFFFFF"/>
                </a:solidFill>
                <a:latin typeface="Arial" charset="0"/>
                <a:ea typeface="HG丸ｺﾞｼｯｸM-PRO" pitchFamily="50" charset="-128"/>
              </a:rPr>
              <a:t>ランタイム</a:t>
            </a:r>
          </a:p>
        </p:txBody>
      </p:sp>
      <p:sp>
        <p:nvSpPr>
          <p:cNvPr id="64" name="正方形/長方形 63"/>
          <p:cNvSpPr/>
          <p:nvPr/>
        </p:nvSpPr>
        <p:spPr bwMode="auto">
          <a:xfrm>
            <a:off x="7696200" y="5278677"/>
            <a:ext cx="1066800" cy="381000"/>
          </a:xfrm>
          <a:prstGeom prst="rect">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ラック</a:t>
            </a:r>
          </a:p>
        </p:txBody>
      </p:sp>
      <p:sp>
        <p:nvSpPr>
          <p:cNvPr id="65" name="正方形/長方形 64"/>
          <p:cNvSpPr/>
          <p:nvPr/>
        </p:nvSpPr>
        <p:spPr bwMode="auto">
          <a:xfrm>
            <a:off x="7696200" y="3138150"/>
            <a:ext cx="1066800" cy="381000"/>
          </a:xfrm>
          <a:prstGeom prst="rect">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OS</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66" name="テキスト ボックス 65"/>
          <p:cNvSpPr txBox="1"/>
          <p:nvPr/>
        </p:nvSpPr>
        <p:spPr>
          <a:xfrm>
            <a:off x="7696200" y="6290151"/>
            <a:ext cx="1066800" cy="307777"/>
          </a:xfrm>
          <a:prstGeom prst="rect">
            <a:avLst/>
          </a:prstGeom>
          <a:noFill/>
        </p:spPr>
        <p:txBody>
          <a:bodyPr wrap="square" rtlCol="0">
            <a:spAutoFit/>
          </a:bodyPr>
          <a:lstStyle/>
          <a:p>
            <a:pPr algn="ctr"/>
            <a:r>
              <a:rPr lang="en-US" altLang="ja-JP" sz="1400" dirty="0" err="1" smtClean="0">
                <a:solidFill>
                  <a:srgbClr val="3366FF"/>
                </a:solidFill>
                <a:latin typeface="Arial Black"/>
                <a:cs typeface="Arial Black"/>
              </a:rPr>
              <a:t>SaaS</a:t>
            </a:r>
            <a:endParaRPr kumimoji="1" lang="ja-JP" altLang="en-US" sz="1400" dirty="0">
              <a:solidFill>
                <a:srgbClr val="3366FF"/>
              </a:solidFill>
              <a:latin typeface="Arial Black"/>
              <a:cs typeface="Arial Black"/>
            </a:endParaRPr>
          </a:p>
        </p:txBody>
      </p:sp>
      <p:sp>
        <p:nvSpPr>
          <p:cNvPr id="74" name="正方形/長方形 73"/>
          <p:cNvSpPr/>
          <p:nvPr/>
        </p:nvSpPr>
        <p:spPr bwMode="auto">
          <a:xfrm>
            <a:off x="381000" y="367155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75" name="正方形/長方形 74"/>
          <p:cNvSpPr/>
          <p:nvPr/>
        </p:nvSpPr>
        <p:spPr bwMode="auto">
          <a:xfrm>
            <a:off x="1600200" y="367155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a:t>
            </a:r>
            <a:r>
              <a:rPr kumimoji="0" lang="ja-JP" altLang="en-US" sz="1000" dirty="0" smtClean="0">
                <a:solidFill>
                  <a:srgbClr val="FFFFFF"/>
                </a:solidFill>
                <a:latin typeface="Arial" charset="0"/>
                <a:ea typeface="HG丸ｺﾞｼｯｸM-PRO" pitchFamily="50" charset="-128"/>
              </a:rPr>
              <a:t>調達</a:t>
            </a:r>
            <a:endParaRPr kumimoji="0" lang="en-US" altLang="ja-JP" sz="1000" dirty="0">
              <a:solidFill>
                <a:srgbClr val="FFFFFF"/>
              </a:solidFill>
              <a:latin typeface="Arial" charset="0"/>
              <a:ea typeface="HG丸ｺﾞｼｯｸM-PRO" pitchFamily="50" charset="-128"/>
            </a:endParaRPr>
          </a:p>
        </p:txBody>
      </p:sp>
      <p:sp>
        <p:nvSpPr>
          <p:cNvPr id="81" name="左右矢印 80"/>
          <p:cNvSpPr/>
          <p:nvPr/>
        </p:nvSpPr>
        <p:spPr bwMode="auto">
          <a:xfrm>
            <a:off x="381001" y="852150"/>
            <a:ext cx="8458199" cy="457200"/>
          </a:xfrm>
          <a:prstGeom prst="leftRightArrow">
            <a:avLst>
              <a:gd name="adj1" fmla="val 70833"/>
              <a:gd name="adj2" fmla="val 50000"/>
            </a:avLst>
          </a:prstGeom>
          <a:gradFill flip="none" rotWithShape="1">
            <a:gsLst>
              <a:gs pos="0">
                <a:srgbClr val="FF0000"/>
              </a:gs>
              <a:gs pos="50000">
                <a:srgbClr val="FFFF00"/>
              </a:gs>
              <a:gs pos="100000">
                <a:srgbClr val="3366FF"/>
              </a:gs>
            </a:gsLst>
            <a:lin ang="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000090"/>
                </a:solidFill>
                <a:effectLst/>
                <a:latin typeface="Arial" charset="0"/>
                <a:ea typeface="HG丸ｺﾞｼｯｸM-PRO" pitchFamily="50" charset="-128"/>
              </a:rPr>
              <a:t>ユーザー企業の運用管理負担</a:t>
            </a:r>
          </a:p>
        </p:txBody>
      </p:sp>
      <p:sp>
        <p:nvSpPr>
          <p:cNvPr id="82" name="テキスト ボックス 81"/>
          <p:cNvSpPr txBox="1"/>
          <p:nvPr/>
        </p:nvSpPr>
        <p:spPr>
          <a:xfrm>
            <a:off x="889496" y="911473"/>
            <a:ext cx="389850" cy="338554"/>
          </a:xfrm>
          <a:prstGeom prst="rect">
            <a:avLst/>
          </a:prstGeom>
          <a:noFill/>
        </p:spPr>
        <p:txBody>
          <a:bodyPr wrap="none" rtlCol="0">
            <a:spAutoFit/>
          </a:bodyPr>
          <a:lstStyle/>
          <a:p>
            <a:pPr algn="ctr"/>
            <a:r>
              <a:rPr lang="ja-JP" altLang="en-US" sz="1600" dirty="0" smtClean="0">
                <a:solidFill>
                  <a:srgbClr val="FFFFFF"/>
                </a:solidFill>
              </a:rPr>
              <a:t>高</a:t>
            </a:r>
            <a:endParaRPr kumimoji="1" lang="ja-JP" altLang="en-US" sz="1600" dirty="0">
              <a:solidFill>
                <a:srgbClr val="FFFFFF"/>
              </a:solidFill>
            </a:endParaRPr>
          </a:p>
        </p:txBody>
      </p:sp>
      <p:sp>
        <p:nvSpPr>
          <p:cNvPr id="83" name="テキスト ボックス 82"/>
          <p:cNvSpPr txBox="1"/>
          <p:nvPr/>
        </p:nvSpPr>
        <p:spPr>
          <a:xfrm>
            <a:off x="7958476" y="911473"/>
            <a:ext cx="389850" cy="338554"/>
          </a:xfrm>
          <a:prstGeom prst="rect">
            <a:avLst/>
          </a:prstGeom>
          <a:noFill/>
        </p:spPr>
        <p:txBody>
          <a:bodyPr wrap="none" rtlCol="0">
            <a:spAutoFit/>
          </a:bodyPr>
          <a:lstStyle/>
          <a:p>
            <a:pPr algn="ctr"/>
            <a:r>
              <a:rPr kumimoji="1" lang="ja-JP" altLang="en-US" sz="1600" dirty="0" smtClean="0">
                <a:solidFill>
                  <a:schemeClr val="bg1"/>
                </a:solidFill>
              </a:rPr>
              <a:t>低</a:t>
            </a:r>
            <a:endParaRPr kumimoji="1" lang="ja-JP" altLang="en-US" sz="1600" dirty="0">
              <a:solidFill>
                <a:schemeClr val="bg1"/>
              </a:solidFill>
            </a:endParaRPr>
          </a:p>
        </p:txBody>
      </p:sp>
      <p:sp>
        <p:nvSpPr>
          <p:cNvPr id="84" name="正方形/長方形 83"/>
          <p:cNvSpPr/>
          <p:nvPr/>
        </p:nvSpPr>
        <p:spPr bwMode="auto">
          <a:xfrm>
            <a:off x="2819400" y="366520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5" name="正方形/長方形 84"/>
          <p:cNvSpPr/>
          <p:nvPr/>
        </p:nvSpPr>
        <p:spPr bwMode="auto">
          <a:xfrm>
            <a:off x="4038600" y="3665200"/>
            <a:ext cx="1066800" cy="381000"/>
          </a:xfrm>
          <a:prstGeom prst="rect">
            <a:avLst/>
          </a:prstGeom>
          <a:solidFill>
            <a:schemeClr val="bg2">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a:t>
            </a:r>
            <a:r>
              <a:rPr kumimoji="0" lang="ja-JP" altLang="en-US" sz="1000" dirty="0" smtClean="0">
                <a:solidFill>
                  <a:srgbClr val="FFFFFF"/>
                </a:solidFill>
                <a:latin typeface="Arial" charset="0"/>
                <a:ea typeface="HG丸ｺﾞｼｯｸM-PRO" pitchFamily="50" charset="-128"/>
              </a:rPr>
              <a:t>調達</a:t>
            </a:r>
            <a:endParaRPr kumimoji="0" lang="en-US" altLang="ja-JP" sz="1000" dirty="0">
              <a:solidFill>
                <a:srgbClr val="FFFFFF"/>
              </a:solidFill>
              <a:latin typeface="Arial" charset="0"/>
              <a:ea typeface="HG丸ｺﾞｼｯｸM-PRO" pitchFamily="50" charset="-128"/>
            </a:endParaRPr>
          </a:p>
        </p:txBody>
      </p:sp>
      <p:sp>
        <p:nvSpPr>
          <p:cNvPr id="86" name="正方形/長方形 85"/>
          <p:cNvSpPr/>
          <p:nvPr/>
        </p:nvSpPr>
        <p:spPr bwMode="auto">
          <a:xfrm>
            <a:off x="5257800" y="367155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運用・調達</a:t>
            </a:r>
            <a:endParaRPr kumimoji="0" lang="en-US" altLang="ja-JP" sz="1000" dirty="0">
              <a:solidFill>
                <a:srgbClr val="FFFFFF"/>
              </a:solidFill>
              <a:latin typeface="Arial" charset="0"/>
              <a:ea typeface="HG丸ｺﾞｼｯｸM-PRO" pitchFamily="50" charset="-128"/>
            </a:endParaRPr>
          </a:p>
          <a:p>
            <a:pPr algn="ctr">
              <a:spcBef>
                <a:spcPts val="0"/>
              </a:spcBef>
            </a:pPr>
            <a:r>
              <a:rPr kumimoji="0" lang="ja-JP" altLang="en-US" sz="1000" dirty="0" smtClean="0">
                <a:solidFill>
                  <a:srgbClr val="FFFFFF"/>
                </a:solidFill>
                <a:latin typeface="Arial" charset="0"/>
                <a:ea typeface="HG丸ｺﾞｼｯｸM-PRO" pitchFamily="50" charset="-128"/>
              </a:rPr>
              <a:t>自動化</a:t>
            </a:r>
            <a:endParaRPr kumimoji="0" lang="ja-JP" altLang="en-US" sz="1000" dirty="0">
              <a:solidFill>
                <a:srgbClr val="FFFFFF"/>
              </a:solidFill>
            </a:endParaRPr>
          </a:p>
        </p:txBody>
      </p:sp>
      <p:sp>
        <p:nvSpPr>
          <p:cNvPr id="87" name="正方形/長方形 86"/>
          <p:cNvSpPr/>
          <p:nvPr/>
        </p:nvSpPr>
        <p:spPr bwMode="auto">
          <a:xfrm>
            <a:off x="6477000" y="366520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運用・調達</a:t>
            </a:r>
            <a:endParaRPr kumimoji="0" lang="en-US" altLang="ja-JP" sz="10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latin typeface="Arial" charset="0"/>
                <a:ea typeface="HG丸ｺﾞｼｯｸM-PRO" pitchFamily="50" charset="-128"/>
              </a:rPr>
              <a:t>自動化</a:t>
            </a:r>
            <a:endParaRPr kumimoji="0" lang="ja-JP" altLang="en-US" sz="10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8" name="正方形/長方形 87"/>
          <p:cNvSpPr/>
          <p:nvPr/>
        </p:nvSpPr>
        <p:spPr bwMode="auto">
          <a:xfrm>
            <a:off x="7696200" y="3665200"/>
            <a:ext cx="1066800" cy="381000"/>
          </a:xfrm>
          <a:prstGeom prst="rect">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000" dirty="0">
                <a:solidFill>
                  <a:srgbClr val="FFFFFF"/>
                </a:solidFill>
                <a:latin typeface="Arial" charset="0"/>
                <a:ea typeface="HG丸ｺﾞｼｯｸM-PRO" pitchFamily="50" charset="-128"/>
              </a:rPr>
              <a:t>運用・調達</a:t>
            </a:r>
            <a:endParaRPr kumimoji="0" lang="en-US" altLang="ja-JP" sz="1000" dirty="0">
              <a:solidFill>
                <a:srgbClr val="FFFFFF"/>
              </a:solidFill>
              <a:latin typeface="Arial" charset="0"/>
              <a:ea typeface="HG丸ｺﾞｼｯｸM-PRO" pitchFamily="50" charset="-128"/>
            </a:endParaRPr>
          </a:p>
          <a:p>
            <a:pPr algn="ctr">
              <a:spcBef>
                <a:spcPts val="0"/>
              </a:spcBef>
            </a:pPr>
            <a:r>
              <a:rPr kumimoji="0" lang="ja-JP" altLang="en-US" sz="1000" dirty="0" smtClean="0">
                <a:solidFill>
                  <a:srgbClr val="FFFFFF"/>
                </a:solidFill>
                <a:latin typeface="Arial" charset="0"/>
                <a:ea typeface="HG丸ｺﾞｼｯｸM-PRO" pitchFamily="50" charset="-128"/>
              </a:rPr>
              <a:t>自動化</a:t>
            </a:r>
            <a:endParaRPr kumimoji="0" lang="ja-JP" altLang="en-US" sz="1000" dirty="0">
              <a:solidFill>
                <a:srgbClr val="FFFFFF"/>
              </a:solidFill>
            </a:endParaRPr>
          </a:p>
        </p:txBody>
      </p:sp>
      <p:sp>
        <p:nvSpPr>
          <p:cNvPr id="76" name="正方形/長方形 75"/>
          <p:cNvSpPr/>
          <p:nvPr/>
        </p:nvSpPr>
        <p:spPr bwMode="auto">
          <a:xfrm>
            <a:off x="3810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7" name="正方形/長方形 76"/>
          <p:cNvSpPr/>
          <p:nvPr/>
        </p:nvSpPr>
        <p:spPr bwMode="auto">
          <a:xfrm>
            <a:off x="16002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8" name="正方形/長方形 77"/>
          <p:cNvSpPr/>
          <p:nvPr/>
        </p:nvSpPr>
        <p:spPr bwMode="auto">
          <a:xfrm>
            <a:off x="28194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79" name="正方形/長方形 78"/>
          <p:cNvSpPr/>
          <p:nvPr/>
        </p:nvSpPr>
        <p:spPr bwMode="auto">
          <a:xfrm>
            <a:off x="40386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80" name="正方形/長方形 79"/>
          <p:cNvSpPr/>
          <p:nvPr/>
        </p:nvSpPr>
        <p:spPr bwMode="auto">
          <a:xfrm>
            <a:off x="5262418"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89" name="正方形/長方形 88"/>
          <p:cNvSpPr/>
          <p:nvPr/>
        </p:nvSpPr>
        <p:spPr bwMode="auto">
          <a:xfrm>
            <a:off x="64770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90" name="正方形/長方形 89"/>
          <p:cNvSpPr/>
          <p:nvPr/>
        </p:nvSpPr>
        <p:spPr bwMode="auto">
          <a:xfrm>
            <a:off x="7696200" y="1537950"/>
            <a:ext cx="1066800" cy="381000"/>
          </a:xfrm>
          <a:prstGeom prst="rect">
            <a:avLst/>
          </a:prstGeom>
          <a:solidFill>
            <a:schemeClr val="accent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アプリケーション</a:t>
            </a:r>
          </a:p>
        </p:txBody>
      </p:sp>
      <p:sp>
        <p:nvSpPr>
          <p:cNvPr id="91" name="正方形/長方形 90"/>
          <p:cNvSpPr/>
          <p:nvPr/>
        </p:nvSpPr>
        <p:spPr bwMode="auto">
          <a:xfrm>
            <a:off x="7696200" y="4204950"/>
            <a:ext cx="1066800" cy="381000"/>
          </a:xfrm>
          <a:prstGeom prst="rect">
            <a:avLst/>
          </a:prstGeom>
          <a:solidFill>
            <a:schemeClr val="accent3">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仮想マシン</a:t>
            </a:r>
            <a:endParaRPr kumimoji="0" lang="en-US" altLang="ja-JP" sz="120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latin typeface="Arial" charset="0"/>
                <a:ea typeface="HG丸ｺﾞｼｯｸM-PRO" pitchFamily="50" charset="-128"/>
              </a:rPr>
              <a:t>(</a:t>
            </a:r>
            <a:r>
              <a:rPr kumimoji="0" lang="ja-JP" altLang="en-US" sz="800" dirty="0" smtClean="0">
                <a:solidFill>
                  <a:srgbClr val="FFFFFF"/>
                </a:solidFill>
                <a:latin typeface="Arial" charset="0"/>
                <a:ea typeface="HG丸ｺﾞｼｯｸM-PRO" pitchFamily="50" charset="-128"/>
              </a:rPr>
              <a:t>絶対条件ではない</a:t>
            </a:r>
            <a:r>
              <a:rPr kumimoji="0" lang="en-US" altLang="ja-JP" sz="800" dirty="0" smtClean="0">
                <a:solidFill>
                  <a:srgbClr val="FFFFFF"/>
                </a:solidFill>
                <a:latin typeface="Arial" charset="0"/>
                <a:ea typeface="HG丸ｺﾞｼｯｸM-PRO" pitchFamily="50" charset="-128"/>
              </a:rPr>
              <a:t>)</a:t>
            </a:r>
            <a:endParaRPr kumimoji="0" lang="ja-JP" altLang="en-US" sz="800" b="0" i="0" u="none" strike="noStrike" cap="none" normalizeH="0" baseline="0" dirty="0" smtClean="0">
              <a:ln>
                <a:noFill/>
              </a:ln>
              <a:solidFill>
                <a:srgbClr val="FFFFFF"/>
              </a:solidFill>
              <a:effectLst/>
              <a:latin typeface="Arial" charset="0"/>
              <a:ea typeface="HG丸ｺﾞｼｯｸM-PRO" pitchFamily="50" charset="-128"/>
            </a:endParaRPr>
          </a:p>
        </p:txBody>
      </p:sp>
    </p:spTree>
    <p:extLst>
      <p:ext uri="{BB962C8B-B14F-4D97-AF65-F5344CB8AC3E}">
        <p14:creationId xmlns:p14="http://schemas.microsoft.com/office/powerpoint/2010/main" val="144334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bwMode="auto">
          <a:xfrm>
            <a:off x="228601" y="2667000"/>
            <a:ext cx="8686797" cy="3124199"/>
          </a:xfrm>
          <a:prstGeom prst="roundRect">
            <a:avLst>
              <a:gd name="adj" fmla="val 0"/>
            </a:avLst>
          </a:prstGeom>
          <a:solidFill>
            <a:srgbClr val="FFFF99"/>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1" name="テキスト ボックス 170"/>
          <p:cNvSpPr txBox="1"/>
          <p:nvPr/>
        </p:nvSpPr>
        <p:spPr>
          <a:xfrm>
            <a:off x="3186278" y="5421868"/>
            <a:ext cx="2723823" cy="369332"/>
          </a:xfrm>
          <a:prstGeom prst="rect">
            <a:avLst/>
          </a:prstGeom>
          <a:noFill/>
        </p:spPr>
        <p:txBody>
          <a:bodyPr wrap="none" rtlCol="0">
            <a:spAutoFit/>
          </a:bodyPr>
          <a:lstStyle/>
          <a:p>
            <a:pPr algn="ctr"/>
            <a:r>
              <a:rPr kumimoji="1" lang="ja-JP" altLang="en-US" sz="1800" dirty="0" smtClean="0">
                <a:solidFill>
                  <a:srgbClr val="008000"/>
                </a:solidFill>
                <a:latin typeface="Meiryo" charset="-128"/>
                <a:ea typeface="Meiryo" charset="-128"/>
                <a:cs typeface="Meiryo" charset="-128"/>
              </a:rPr>
              <a:t>ハイブリッド・クラウド</a:t>
            </a:r>
            <a:endParaRPr kumimoji="1" lang="ja-JP" altLang="en-US" sz="1800" dirty="0">
              <a:solidFill>
                <a:srgbClr val="008000"/>
              </a:solidFill>
              <a:latin typeface="Meiryo" charset="-128"/>
              <a:ea typeface="Meiryo" charset="-128"/>
              <a:cs typeface="Meiryo" charset="-128"/>
            </a:endParaRPr>
          </a:p>
        </p:txBody>
      </p:sp>
      <p:sp>
        <p:nvSpPr>
          <p:cNvPr id="13" name="角丸四角形 12"/>
          <p:cNvSpPr/>
          <p:nvPr/>
        </p:nvSpPr>
        <p:spPr bwMode="auto">
          <a:xfrm>
            <a:off x="3276600" y="2743200"/>
            <a:ext cx="5486400" cy="2579132"/>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3" name="テキスト ボックス 152"/>
          <p:cNvSpPr txBox="1"/>
          <p:nvPr/>
        </p:nvSpPr>
        <p:spPr>
          <a:xfrm>
            <a:off x="6095683" y="4394200"/>
            <a:ext cx="2031325" cy="461665"/>
          </a:xfrm>
          <a:prstGeom prst="rect">
            <a:avLst/>
          </a:prstGeom>
          <a:noFill/>
        </p:spPr>
        <p:txBody>
          <a:bodyPr wrap="none" rtlCol="0">
            <a:spAutoFit/>
          </a:bodyPr>
          <a:lstStyle/>
          <a:p>
            <a:pPr algn="ctr"/>
            <a:r>
              <a:rPr kumimoji="1" lang="ja-JP" altLang="en-US" sz="2400" dirty="0" smtClean="0">
                <a:solidFill>
                  <a:srgbClr val="FFFFFF"/>
                </a:solidFill>
                <a:latin typeface="Meiryo" charset="-128"/>
                <a:ea typeface="Meiryo" charset="-128"/>
                <a:cs typeface="Meiryo" charset="-128"/>
              </a:rPr>
              <a:t>複数企業共用</a:t>
            </a:r>
            <a:endParaRPr kumimoji="1" lang="ja-JP" altLang="en-US" sz="2400" dirty="0">
              <a:solidFill>
                <a:srgbClr val="FFFFFF"/>
              </a:solidFill>
              <a:latin typeface="Meiryo" charset="-128"/>
              <a:ea typeface="Meiryo" charset="-128"/>
              <a:cs typeface="Meiryo" charset="-128"/>
            </a:endParaRPr>
          </a:p>
        </p:txBody>
      </p:sp>
      <p:sp>
        <p:nvSpPr>
          <p:cNvPr id="159" name="テキスト ボックス 158"/>
          <p:cNvSpPr txBox="1"/>
          <p:nvPr/>
        </p:nvSpPr>
        <p:spPr>
          <a:xfrm>
            <a:off x="4799062" y="4876800"/>
            <a:ext cx="2492990" cy="369332"/>
          </a:xfrm>
          <a:prstGeom prst="rect">
            <a:avLst/>
          </a:prstGeom>
          <a:noFill/>
        </p:spPr>
        <p:txBody>
          <a:bodyPr wrap="none" rtlCol="0">
            <a:spAutoFit/>
          </a:bodyPr>
          <a:lstStyle/>
          <a:p>
            <a:pPr algn="ctr"/>
            <a:r>
              <a:rPr kumimoji="1" lang="ja-JP" altLang="en-US" sz="1800" dirty="0" smtClean="0">
                <a:solidFill>
                  <a:srgbClr val="FFFFFF"/>
                </a:solidFill>
                <a:latin typeface="Meiryo" charset="-128"/>
                <a:ea typeface="Meiryo" charset="-128"/>
                <a:cs typeface="Meiryo" charset="-128"/>
              </a:rPr>
              <a:t>パブリック・クラウド</a:t>
            </a:r>
            <a:endParaRPr kumimoji="1" lang="ja-JP" altLang="en-US" sz="1800" dirty="0">
              <a:solidFill>
                <a:srgbClr val="FFFFFF"/>
              </a:solidFill>
              <a:latin typeface="Meiryo" charset="-128"/>
              <a:ea typeface="Meiryo" charset="-128"/>
              <a:cs typeface="Meiryo" charset="-128"/>
            </a:endParaRPr>
          </a:p>
        </p:txBody>
      </p:sp>
      <p:sp>
        <p:nvSpPr>
          <p:cNvPr id="21506" name="Rectangle 2"/>
          <p:cNvSpPr>
            <a:spLocks noGrp="1" noChangeArrowheads="1"/>
          </p:cNvSpPr>
          <p:nvPr>
            <p:ph type="title"/>
          </p:nvPr>
        </p:nvSpPr>
        <p:spPr>
          <a:xfrm>
            <a:off x="152400" y="152400"/>
            <a:ext cx="8991600" cy="533400"/>
          </a:xfrm>
        </p:spPr>
        <p:txBody>
          <a:bodyPr/>
          <a:lstStyle/>
          <a:p>
            <a:r>
              <a:rPr lang="ja-JP" altLang="en-US" sz="2800" dirty="0"/>
              <a:t>クラウドの定義／配置</a:t>
            </a:r>
            <a:r>
              <a:rPr lang="ja-JP" altLang="en-US" sz="2800" dirty="0" smtClean="0"/>
              <a:t>モデル </a:t>
            </a:r>
            <a:r>
              <a:rPr lang="en-US" altLang="ja-JP" sz="2800" dirty="0" smtClean="0"/>
              <a:t>(Deployment Model)</a:t>
            </a:r>
            <a:endParaRPr lang="ja-JP" altLang="en-US" sz="2800" dirty="0" smtClean="0">
              <a:ea typeface="ＭＳ Ｐゴシック" charset="-128"/>
            </a:endParaRPr>
          </a:p>
        </p:txBody>
      </p:sp>
      <p:sp>
        <p:nvSpPr>
          <p:cNvPr id="156" name="角丸四角形 155"/>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150" name="Picture 82" descr="server"/>
          <p:cNvPicPr>
            <a:picLocks noChangeAspect="1" noChangeArrowheads="1"/>
          </p:cNvPicPr>
          <p:nvPr/>
        </p:nvPicPr>
        <p:blipFill>
          <a:blip r:embed="rId3"/>
          <a:srcRect/>
          <a:stretch>
            <a:fillRect/>
          </a:stretch>
        </p:blipFill>
        <p:spPr bwMode="auto">
          <a:xfrm>
            <a:off x="914638" y="2925724"/>
            <a:ext cx="832252" cy="1258463"/>
          </a:xfrm>
          <a:prstGeom prst="rect">
            <a:avLst/>
          </a:prstGeom>
          <a:noFill/>
          <a:ln w="9525">
            <a:noFill/>
            <a:miter lim="800000"/>
            <a:headEnd/>
            <a:tailEnd/>
          </a:ln>
        </p:spPr>
      </p:pic>
      <p:pic>
        <p:nvPicPr>
          <p:cNvPr id="151" name="Picture 82" descr="server"/>
          <p:cNvPicPr>
            <a:picLocks noChangeAspect="1" noChangeArrowheads="1"/>
          </p:cNvPicPr>
          <p:nvPr/>
        </p:nvPicPr>
        <p:blipFill>
          <a:blip r:embed="rId3"/>
          <a:srcRect/>
          <a:stretch>
            <a:fillRect/>
          </a:stretch>
        </p:blipFill>
        <p:spPr bwMode="auto">
          <a:xfrm>
            <a:off x="1392621" y="2931702"/>
            <a:ext cx="829440" cy="1261453"/>
          </a:xfrm>
          <a:prstGeom prst="rect">
            <a:avLst/>
          </a:prstGeom>
          <a:noFill/>
          <a:ln w="9525">
            <a:noFill/>
            <a:miter lim="800000"/>
            <a:headEnd/>
            <a:tailEnd/>
          </a:ln>
        </p:spPr>
      </p:pic>
      <p:pic>
        <p:nvPicPr>
          <p:cNvPr id="152" name="Picture 82" descr="server"/>
          <p:cNvPicPr>
            <a:picLocks noChangeAspect="1" noChangeArrowheads="1"/>
          </p:cNvPicPr>
          <p:nvPr/>
        </p:nvPicPr>
        <p:blipFill>
          <a:blip r:embed="rId3"/>
          <a:srcRect/>
          <a:stretch>
            <a:fillRect/>
          </a:stretch>
        </p:blipFill>
        <p:spPr bwMode="auto">
          <a:xfrm>
            <a:off x="1805935" y="2955616"/>
            <a:ext cx="832252" cy="1261453"/>
          </a:xfrm>
          <a:prstGeom prst="rect">
            <a:avLst/>
          </a:prstGeom>
          <a:noFill/>
          <a:ln w="9525">
            <a:noFill/>
            <a:miter lim="800000"/>
            <a:headEnd/>
            <a:tailEnd/>
          </a:ln>
        </p:spPr>
      </p:pic>
      <p:sp>
        <p:nvSpPr>
          <p:cNvPr id="158" name="テキスト ボックス 157"/>
          <p:cNvSpPr txBox="1"/>
          <p:nvPr/>
        </p:nvSpPr>
        <p:spPr>
          <a:xfrm>
            <a:off x="414501" y="4876800"/>
            <a:ext cx="2723823" cy="369332"/>
          </a:xfrm>
          <a:prstGeom prst="rect">
            <a:avLst/>
          </a:prstGeom>
          <a:noFill/>
        </p:spPr>
        <p:txBody>
          <a:bodyPr wrap="none" rtlCol="0">
            <a:spAutoFit/>
          </a:bodyPr>
          <a:lstStyle/>
          <a:p>
            <a:pPr algn="ctr"/>
            <a:r>
              <a:rPr kumimoji="1" lang="ja-JP" altLang="en-US" sz="1800" dirty="0" smtClean="0">
                <a:solidFill>
                  <a:srgbClr val="000090"/>
                </a:solidFill>
                <a:latin typeface="Meiryo" charset="-128"/>
                <a:ea typeface="Meiryo" charset="-128"/>
                <a:cs typeface="Meiryo" charset="-128"/>
              </a:rPr>
              <a:t>プライベート・クラウド</a:t>
            </a:r>
            <a:endParaRPr kumimoji="1" lang="ja-JP" altLang="en-US" sz="1800" dirty="0">
              <a:solidFill>
                <a:srgbClr val="000090"/>
              </a:solidFill>
              <a:latin typeface="Meiryo" charset="-128"/>
              <a:ea typeface="Meiryo" charset="-128"/>
              <a:cs typeface="Meiryo" charset="-128"/>
            </a:endParaRPr>
          </a:p>
        </p:txBody>
      </p:sp>
      <p:sp>
        <p:nvSpPr>
          <p:cNvPr id="160" name="テキスト ボックス 159"/>
          <p:cNvSpPr txBox="1"/>
          <p:nvPr/>
        </p:nvSpPr>
        <p:spPr>
          <a:xfrm>
            <a:off x="731229" y="4394200"/>
            <a:ext cx="2031325" cy="461665"/>
          </a:xfrm>
          <a:prstGeom prst="rect">
            <a:avLst/>
          </a:prstGeom>
          <a:noFill/>
        </p:spPr>
        <p:txBody>
          <a:bodyPr wrap="none" rtlCol="0">
            <a:spAutoFit/>
          </a:bodyPr>
          <a:lstStyle/>
          <a:p>
            <a:pPr algn="ctr"/>
            <a:r>
              <a:rPr kumimoji="1" lang="ja-JP" altLang="en-US" sz="2400" dirty="0" smtClean="0">
                <a:solidFill>
                  <a:srgbClr val="000090"/>
                </a:solidFill>
                <a:latin typeface="Meiryo" charset="-128"/>
                <a:ea typeface="Meiryo" charset="-128"/>
                <a:cs typeface="Meiryo" charset="-128"/>
              </a:rPr>
              <a:t>個別企業専用</a:t>
            </a:r>
            <a:endParaRPr kumimoji="1" lang="ja-JP" altLang="en-US" sz="2400" dirty="0">
              <a:solidFill>
                <a:srgbClr val="000090"/>
              </a:solidFill>
              <a:latin typeface="Meiryo" charset="-128"/>
              <a:ea typeface="Meiryo" charset="-128"/>
              <a:cs typeface="Meiryo" charset="-128"/>
            </a:endParaRPr>
          </a:p>
        </p:txBody>
      </p:sp>
      <p:sp>
        <p:nvSpPr>
          <p:cNvPr id="16" name="左右矢印 15"/>
          <p:cNvSpPr/>
          <p:nvPr/>
        </p:nvSpPr>
        <p:spPr bwMode="auto">
          <a:xfrm>
            <a:off x="228600" y="5867400"/>
            <a:ext cx="8686799" cy="685800"/>
          </a:xfrm>
          <a:prstGeom prst="leftRightArrow">
            <a:avLst>
              <a:gd name="adj1" fmla="val 70000"/>
              <a:gd name="adj2"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Meiryo" charset="-128"/>
              <a:ea typeface="Meiryo" charset="-128"/>
              <a:cs typeface="Meiryo" charset="-128"/>
            </a:endParaRPr>
          </a:p>
        </p:txBody>
      </p:sp>
      <p:sp>
        <p:nvSpPr>
          <p:cNvPr id="17" name="テキスト ボックス 16"/>
          <p:cNvSpPr txBox="1"/>
          <p:nvPr/>
        </p:nvSpPr>
        <p:spPr>
          <a:xfrm>
            <a:off x="592402" y="6019800"/>
            <a:ext cx="1851789" cy="400110"/>
          </a:xfrm>
          <a:prstGeom prst="rect">
            <a:avLst/>
          </a:prstGeom>
          <a:noFill/>
        </p:spPr>
        <p:txBody>
          <a:bodyPr wrap="none" rtlCol="0">
            <a:spAutoFit/>
          </a:bodyPr>
          <a:lstStyle/>
          <a:p>
            <a:r>
              <a:rPr kumimoji="1" lang="ja-JP" altLang="en-US" sz="2000" dirty="0" smtClean="0">
                <a:solidFill>
                  <a:schemeClr val="bg1"/>
                </a:solidFill>
                <a:latin typeface="Meiryo" charset="-128"/>
                <a:ea typeface="Meiryo" charset="-128"/>
                <a:cs typeface="Meiryo" charset="-128"/>
              </a:rPr>
              <a:t>個別</a:t>
            </a:r>
            <a:r>
              <a:rPr kumimoji="1" lang="en-US" altLang="ja-JP" sz="2000" dirty="0" smtClean="0">
                <a:solidFill>
                  <a:schemeClr val="bg1"/>
                </a:solidFill>
                <a:latin typeface="Meiryo" charset="-128"/>
                <a:ea typeface="Meiryo" charset="-128"/>
                <a:cs typeface="Meiryo" charset="-128"/>
              </a:rPr>
              <a:t>･</a:t>
            </a:r>
            <a:r>
              <a:rPr kumimoji="1" lang="ja-JP" altLang="en-US" sz="2000" dirty="0" smtClean="0">
                <a:solidFill>
                  <a:schemeClr val="bg1"/>
                </a:solidFill>
                <a:latin typeface="Meiryo" charset="-128"/>
                <a:ea typeface="Meiryo" charset="-128"/>
                <a:cs typeface="Meiryo" charset="-128"/>
              </a:rPr>
              <a:t>少数企業</a:t>
            </a:r>
            <a:endParaRPr kumimoji="1" lang="ja-JP" altLang="en-US" sz="2000" dirty="0">
              <a:solidFill>
                <a:schemeClr val="bg1"/>
              </a:solidFill>
              <a:latin typeface="Meiryo" charset="-128"/>
              <a:ea typeface="Meiryo" charset="-128"/>
              <a:cs typeface="Meiryo" charset="-128"/>
            </a:endParaRPr>
          </a:p>
        </p:txBody>
      </p:sp>
      <p:sp>
        <p:nvSpPr>
          <p:cNvPr id="172" name="テキスト ボックス 171"/>
          <p:cNvSpPr txBox="1"/>
          <p:nvPr/>
        </p:nvSpPr>
        <p:spPr>
          <a:xfrm>
            <a:off x="5583238" y="6019800"/>
            <a:ext cx="3005951" cy="400110"/>
          </a:xfrm>
          <a:prstGeom prst="rect">
            <a:avLst/>
          </a:prstGeom>
          <a:noFill/>
        </p:spPr>
        <p:txBody>
          <a:bodyPr wrap="none" rtlCol="0">
            <a:spAutoFit/>
          </a:bodyPr>
          <a:lstStyle/>
          <a:p>
            <a:pPr algn="r"/>
            <a:r>
              <a:rPr kumimoji="1" lang="ja-JP" altLang="en-US" sz="2000" dirty="0" smtClean="0">
                <a:solidFill>
                  <a:schemeClr val="bg1"/>
                </a:solidFill>
                <a:latin typeface="Meiryo" charset="-128"/>
                <a:ea typeface="Meiryo" charset="-128"/>
                <a:cs typeface="Meiryo" charset="-128"/>
              </a:rPr>
              <a:t>不特定・複数企業／個人</a:t>
            </a:r>
            <a:endParaRPr kumimoji="1" lang="ja-JP" altLang="en-US" sz="2000" dirty="0">
              <a:solidFill>
                <a:schemeClr val="bg1"/>
              </a:solidFill>
              <a:latin typeface="Meiryo" charset="-128"/>
              <a:ea typeface="Meiryo" charset="-128"/>
              <a:cs typeface="Meiryo" charset="-128"/>
            </a:endParaRPr>
          </a:p>
        </p:txBody>
      </p:sp>
      <p:sp>
        <p:nvSpPr>
          <p:cNvPr id="175" name="上下矢印 174"/>
          <p:cNvSpPr/>
          <p:nvPr/>
        </p:nvSpPr>
        <p:spPr bwMode="auto">
          <a:xfrm>
            <a:off x="6211402"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7" name="角丸四角形 176"/>
          <p:cNvSpPr/>
          <p:nvPr/>
        </p:nvSpPr>
        <p:spPr bwMode="auto">
          <a:xfrm>
            <a:off x="5638800"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78" name="Picture 7" descr="j0433941"/>
          <p:cNvPicPr>
            <a:picLocks noChangeAspect="1" noChangeArrowheads="1"/>
          </p:cNvPicPr>
          <p:nvPr/>
        </p:nvPicPr>
        <p:blipFill>
          <a:blip r:embed="rId4"/>
          <a:srcRect/>
          <a:stretch>
            <a:fillRect/>
          </a:stretch>
        </p:blipFill>
        <p:spPr bwMode="auto">
          <a:xfrm>
            <a:off x="5681442" y="949079"/>
            <a:ext cx="533400" cy="534988"/>
          </a:xfrm>
          <a:prstGeom prst="rect">
            <a:avLst/>
          </a:prstGeom>
          <a:noFill/>
          <a:ln w="9525">
            <a:noFill/>
            <a:miter lim="800000"/>
            <a:headEnd/>
            <a:tailEnd/>
          </a:ln>
        </p:spPr>
      </p:pic>
      <p:pic>
        <p:nvPicPr>
          <p:cNvPr id="179" name="Picture 7" descr="j0433941"/>
          <p:cNvPicPr>
            <a:picLocks noChangeAspect="1" noChangeArrowheads="1"/>
          </p:cNvPicPr>
          <p:nvPr/>
        </p:nvPicPr>
        <p:blipFill>
          <a:blip r:embed="rId4"/>
          <a:srcRect/>
          <a:stretch>
            <a:fillRect/>
          </a:stretch>
        </p:blipFill>
        <p:spPr bwMode="auto">
          <a:xfrm>
            <a:off x="6162455" y="950667"/>
            <a:ext cx="533400" cy="533400"/>
          </a:xfrm>
          <a:prstGeom prst="rect">
            <a:avLst/>
          </a:prstGeom>
          <a:noFill/>
          <a:ln w="9525">
            <a:noFill/>
            <a:miter lim="800000"/>
            <a:headEnd/>
            <a:tailEnd/>
          </a:ln>
        </p:spPr>
      </p:pic>
      <p:pic>
        <p:nvPicPr>
          <p:cNvPr id="180" name="Picture 7" descr="j0433941"/>
          <p:cNvPicPr>
            <a:picLocks noChangeAspect="1" noChangeArrowheads="1"/>
          </p:cNvPicPr>
          <p:nvPr/>
        </p:nvPicPr>
        <p:blipFill>
          <a:blip r:embed="rId4"/>
          <a:srcRect/>
          <a:stretch>
            <a:fillRect/>
          </a:stretch>
        </p:blipFill>
        <p:spPr bwMode="auto">
          <a:xfrm>
            <a:off x="6672042" y="950667"/>
            <a:ext cx="533400" cy="533400"/>
          </a:xfrm>
          <a:prstGeom prst="rect">
            <a:avLst/>
          </a:prstGeom>
          <a:noFill/>
          <a:ln w="9525">
            <a:noFill/>
            <a:miter lim="800000"/>
            <a:headEnd/>
            <a:tailEnd/>
          </a:ln>
        </p:spPr>
      </p:pic>
      <p:sp>
        <p:nvSpPr>
          <p:cNvPr id="182" name="角丸四角形 181"/>
          <p:cNvSpPr/>
          <p:nvPr/>
        </p:nvSpPr>
        <p:spPr bwMode="auto">
          <a:xfrm>
            <a:off x="7348757" y="139314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83" name="Picture 7" descr="j0433941"/>
          <p:cNvPicPr>
            <a:picLocks noChangeAspect="1" noChangeArrowheads="1"/>
          </p:cNvPicPr>
          <p:nvPr/>
        </p:nvPicPr>
        <p:blipFill>
          <a:blip r:embed="rId4"/>
          <a:srcRect/>
          <a:stretch>
            <a:fillRect/>
          </a:stretch>
        </p:blipFill>
        <p:spPr bwMode="auto">
          <a:xfrm>
            <a:off x="7391399" y="959239"/>
            <a:ext cx="533400" cy="534988"/>
          </a:xfrm>
          <a:prstGeom prst="rect">
            <a:avLst/>
          </a:prstGeom>
          <a:noFill/>
          <a:ln w="9525">
            <a:noFill/>
            <a:miter lim="800000"/>
            <a:headEnd/>
            <a:tailEnd/>
          </a:ln>
        </p:spPr>
      </p:pic>
      <p:pic>
        <p:nvPicPr>
          <p:cNvPr id="184" name="Picture 7" descr="j0433941"/>
          <p:cNvPicPr>
            <a:picLocks noChangeAspect="1" noChangeArrowheads="1"/>
          </p:cNvPicPr>
          <p:nvPr/>
        </p:nvPicPr>
        <p:blipFill>
          <a:blip r:embed="rId4"/>
          <a:srcRect/>
          <a:stretch>
            <a:fillRect/>
          </a:stretch>
        </p:blipFill>
        <p:spPr bwMode="auto">
          <a:xfrm>
            <a:off x="7872412" y="960827"/>
            <a:ext cx="533400" cy="533400"/>
          </a:xfrm>
          <a:prstGeom prst="rect">
            <a:avLst/>
          </a:prstGeom>
          <a:noFill/>
          <a:ln w="9525">
            <a:noFill/>
            <a:miter lim="800000"/>
            <a:headEnd/>
            <a:tailEnd/>
          </a:ln>
        </p:spPr>
      </p:pic>
      <p:pic>
        <p:nvPicPr>
          <p:cNvPr id="185" name="Picture 7" descr="j0433941"/>
          <p:cNvPicPr>
            <a:picLocks noChangeAspect="1" noChangeArrowheads="1"/>
          </p:cNvPicPr>
          <p:nvPr/>
        </p:nvPicPr>
        <p:blipFill>
          <a:blip r:embed="rId4"/>
          <a:srcRect/>
          <a:stretch>
            <a:fillRect/>
          </a:stretch>
        </p:blipFill>
        <p:spPr bwMode="auto">
          <a:xfrm>
            <a:off x="8381999" y="960827"/>
            <a:ext cx="533400" cy="533400"/>
          </a:xfrm>
          <a:prstGeom prst="rect">
            <a:avLst/>
          </a:prstGeom>
          <a:noFill/>
          <a:ln w="9525">
            <a:noFill/>
            <a:miter lim="800000"/>
            <a:headEnd/>
            <a:tailEnd/>
          </a:ln>
        </p:spPr>
      </p:pic>
      <p:sp>
        <p:nvSpPr>
          <p:cNvPr id="186" name="上下矢印 185"/>
          <p:cNvSpPr/>
          <p:nvPr/>
        </p:nvSpPr>
        <p:spPr bwMode="auto">
          <a:xfrm>
            <a:off x="7909741"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7" name="角丸四角形 156"/>
          <p:cNvSpPr/>
          <p:nvPr/>
        </p:nvSpPr>
        <p:spPr bwMode="auto">
          <a:xfrm>
            <a:off x="5638799" y="1981200"/>
            <a:ext cx="3276599" cy="381000"/>
          </a:xfrm>
          <a:prstGeom prst="roundRect">
            <a:avLst>
              <a:gd name="adj" fmla="val 5000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eiryo" charset="-128"/>
                <a:ea typeface="Meiryo" charset="-128"/>
                <a:cs typeface="Meiryo" charset="-128"/>
              </a:rPr>
              <a:t>インターネット</a:t>
            </a:r>
          </a:p>
        </p:txBody>
      </p:sp>
      <p:sp>
        <p:nvSpPr>
          <p:cNvPr id="154" name="角丸四角形 153"/>
          <p:cNvSpPr/>
          <p:nvPr/>
        </p:nvSpPr>
        <p:spPr bwMode="auto">
          <a:xfrm>
            <a:off x="3481388" y="2811046"/>
            <a:ext cx="2189392" cy="1921708"/>
          </a:xfrm>
          <a:prstGeom prst="roundRect">
            <a:avLst>
              <a:gd name="adj" fmla="val 0"/>
            </a:avLst>
          </a:prstGeom>
          <a:solidFill>
            <a:srgbClr val="4597A0"/>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1" name="角丸四角形 10"/>
          <p:cNvSpPr/>
          <p:nvPr/>
        </p:nvSpPr>
        <p:spPr bwMode="auto">
          <a:xfrm>
            <a:off x="3657600" y="2955617"/>
            <a:ext cx="1777759" cy="1159184"/>
          </a:xfrm>
          <a:prstGeom prst="roundRect">
            <a:avLst>
              <a:gd name="adj" fmla="val 9039"/>
            </a:avLst>
          </a:prstGeom>
          <a:solidFill>
            <a:srgbClr val="CCFFCC"/>
          </a:solidFill>
          <a:ln w="19050" cap="flat" cmpd="sng" algn="ctr">
            <a:solidFill>
              <a:srgbClr val="0080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0" name="ホームベース 9"/>
          <p:cNvSpPr/>
          <p:nvPr/>
        </p:nvSpPr>
        <p:spPr bwMode="auto">
          <a:xfrm flipH="1">
            <a:off x="5181591" y="3348335"/>
            <a:ext cx="3265266" cy="461665"/>
          </a:xfrm>
          <a:prstGeom prst="homePlate">
            <a:avLst/>
          </a:prstGeom>
          <a:solidFill>
            <a:srgbClr val="CCFFCC"/>
          </a:solidFill>
          <a:ln w="3810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2" name="テキスト ボックス 11"/>
          <p:cNvSpPr txBox="1"/>
          <p:nvPr/>
        </p:nvSpPr>
        <p:spPr>
          <a:xfrm>
            <a:off x="3711810" y="2999601"/>
            <a:ext cx="1723549" cy="400110"/>
          </a:xfrm>
          <a:prstGeom prst="rect">
            <a:avLst/>
          </a:prstGeom>
          <a:noFill/>
        </p:spPr>
        <p:txBody>
          <a:bodyPr wrap="none" rtlCol="0">
            <a:spAutoFit/>
          </a:bodyPr>
          <a:lstStyle/>
          <a:p>
            <a:pPr algn="ctr"/>
            <a:r>
              <a:rPr kumimoji="1" lang="ja-JP" altLang="en-US" sz="2000" dirty="0" smtClean="0">
                <a:latin typeface="Meiryo" charset="-128"/>
                <a:ea typeface="Meiryo" charset="-128"/>
                <a:cs typeface="Meiryo" charset="-128"/>
              </a:rPr>
              <a:t>特定企業占有</a:t>
            </a:r>
            <a:endParaRPr kumimoji="1" lang="ja-JP" altLang="en-US" sz="2000" dirty="0">
              <a:latin typeface="Meiryo" charset="-128"/>
              <a:ea typeface="Meiryo" charset="-128"/>
              <a:cs typeface="Meiryo" charset="-128"/>
            </a:endParaRPr>
          </a:p>
        </p:txBody>
      </p:sp>
      <p:sp>
        <p:nvSpPr>
          <p:cNvPr id="15" name="テキスト ボックス 14"/>
          <p:cNvSpPr txBox="1"/>
          <p:nvPr/>
        </p:nvSpPr>
        <p:spPr>
          <a:xfrm>
            <a:off x="3393143" y="4295741"/>
            <a:ext cx="2357714" cy="230832"/>
          </a:xfrm>
          <a:prstGeom prst="rect">
            <a:avLst/>
          </a:prstGeom>
          <a:noFill/>
        </p:spPr>
        <p:txBody>
          <a:bodyPr wrap="square" rtlCol="0">
            <a:spAutoFit/>
          </a:bodyPr>
          <a:lstStyle/>
          <a:p>
            <a:pPr algn="ctr"/>
            <a:r>
              <a:rPr kumimoji="1" lang="ja-JP" altLang="en-US" sz="900" smtClean="0">
                <a:solidFill>
                  <a:schemeClr val="bg1"/>
                </a:solidFill>
                <a:latin typeface="Meiryo" charset="-128"/>
                <a:ea typeface="Meiryo" charset="-128"/>
                <a:cs typeface="Meiryo" charset="-128"/>
              </a:rPr>
              <a:t>ホス</a:t>
            </a:r>
            <a:r>
              <a:rPr lang="ja-JP" altLang="en-US" sz="900" smtClean="0">
                <a:solidFill>
                  <a:schemeClr val="bg1"/>
                </a:solidFill>
                <a:latin typeface="Meiryo" charset="-128"/>
                <a:ea typeface="Meiryo" charset="-128"/>
                <a:cs typeface="Meiryo" charset="-128"/>
              </a:rPr>
              <a:t>テッド</a:t>
            </a:r>
            <a:r>
              <a:rPr lang="ja-JP" altLang="en-US" sz="900" dirty="0" smtClean="0">
                <a:solidFill>
                  <a:schemeClr val="bg1"/>
                </a:solidFill>
                <a:latin typeface="Meiryo" charset="-128"/>
                <a:ea typeface="Meiryo" charset="-128"/>
                <a:cs typeface="Meiryo" charset="-128"/>
              </a:rPr>
              <a:t>・プライベート・クラウド</a:t>
            </a:r>
            <a:endParaRPr kumimoji="1" lang="ja-JP" altLang="en-US" sz="900" dirty="0">
              <a:solidFill>
                <a:schemeClr val="bg1"/>
              </a:solidFill>
              <a:latin typeface="Meiryo" charset="-128"/>
              <a:ea typeface="Meiryo" charset="-128"/>
              <a:cs typeface="Meiryo" charset="-128"/>
            </a:endParaRPr>
          </a:p>
        </p:txBody>
      </p:sp>
      <p:sp>
        <p:nvSpPr>
          <p:cNvPr id="173" name="テキスト ボックス 172"/>
          <p:cNvSpPr txBox="1"/>
          <p:nvPr/>
        </p:nvSpPr>
        <p:spPr>
          <a:xfrm>
            <a:off x="5387796" y="3409884"/>
            <a:ext cx="1210588" cy="338554"/>
          </a:xfrm>
          <a:prstGeom prst="rect">
            <a:avLst/>
          </a:prstGeom>
          <a:noFill/>
        </p:spPr>
        <p:txBody>
          <a:bodyPr wrap="none" rtlCol="0">
            <a:spAutoFit/>
          </a:bodyPr>
          <a:lstStyle/>
          <a:p>
            <a:pPr algn="ctr"/>
            <a:r>
              <a:rPr kumimoji="1" lang="ja-JP" altLang="en-US" sz="1600" dirty="0" smtClean="0">
                <a:solidFill>
                  <a:srgbClr val="008000"/>
                </a:solidFill>
                <a:latin typeface="Meiryo" charset="-128"/>
                <a:ea typeface="Meiryo" charset="-128"/>
                <a:cs typeface="Meiryo" charset="-128"/>
              </a:rPr>
              <a:t>固定割当て</a:t>
            </a:r>
            <a:endParaRPr kumimoji="1" lang="ja-JP" altLang="en-US" sz="1600" dirty="0">
              <a:solidFill>
                <a:srgbClr val="008000"/>
              </a:solidFill>
              <a:latin typeface="Meiryo" charset="-128"/>
              <a:ea typeface="Meiryo" charset="-128"/>
              <a:cs typeface="Meiryo" charset="-128"/>
            </a:endParaRPr>
          </a:p>
        </p:txBody>
      </p:sp>
      <p:pic>
        <p:nvPicPr>
          <p:cNvPr id="145" name="Picture 82" descr="server"/>
          <p:cNvPicPr>
            <a:picLocks noChangeAspect="1" noChangeArrowheads="1"/>
          </p:cNvPicPr>
          <p:nvPr/>
        </p:nvPicPr>
        <p:blipFill>
          <a:blip r:embed="rId3"/>
          <a:srcRect/>
          <a:stretch>
            <a:fillRect/>
          </a:stretch>
        </p:blipFill>
        <p:spPr bwMode="auto">
          <a:xfrm>
            <a:off x="3985122" y="3352800"/>
            <a:ext cx="565241" cy="696880"/>
          </a:xfrm>
          <a:prstGeom prst="rect">
            <a:avLst/>
          </a:prstGeom>
          <a:noFill/>
          <a:ln w="9525">
            <a:noFill/>
            <a:miter lim="800000"/>
            <a:headEnd/>
            <a:tailEnd/>
          </a:ln>
        </p:spPr>
      </p:pic>
      <p:pic>
        <p:nvPicPr>
          <p:cNvPr id="147" name="Picture 82" descr="server"/>
          <p:cNvPicPr>
            <a:picLocks noChangeAspect="1" noChangeArrowheads="1"/>
          </p:cNvPicPr>
          <p:nvPr/>
        </p:nvPicPr>
        <p:blipFill>
          <a:blip r:embed="rId3"/>
          <a:srcRect/>
          <a:stretch>
            <a:fillRect/>
          </a:stretch>
        </p:blipFill>
        <p:spPr bwMode="auto">
          <a:xfrm>
            <a:off x="4309753" y="3356111"/>
            <a:ext cx="563330" cy="698536"/>
          </a:xfrm>
          <a:prstGeom prst="rect">
            <a:avLst/>
          </a:prstGeom>
          <a:noFill/>
          <a:ln w="9525">
            <a:noFill/>
            <a:miter lim="800000"/>
            <a:headEnd/>
            <a:tailEnd/>
          </a:ln>
        </p:spPr>
      </p:pic>
      <p:pic>
        <p:nvPicPr>
          <p:cNvPr id="148" name="Picture 82" descr="server"/>
          <p:cNvPicPr>
            <a:picLocks noChangeAspect="1" noChangeArrowheads="1"/>
          </p:cNvPicPr>
          <p:nvPr/>
        </p:nvPicPr>
        <p:blipFill>
          <a:blip r:embed="rId3"/>
          <a:srcRect/>
          <a:stretch>
            <a:fillRect/>
          </a:stretch>
        </p:blipFill>
        <p:spPr bwMode="auto">
          <a:xfrm>
            <a:off x="4590463" y="3369353"/>
            <a:ext cx="565241" cy="698536"/>
          </a:xfrm>
          <a:prstGeom prst="rect">
            <a:avLst/>
          </a:prstGeom>
          <a:noFill/>
          <a:ln w="9525">
            <a:noFill/>
            <a:miter lim="800000"/>
            <a:headEnd/>
            <a:tailEnd/>
          </a:ln>
        </p:spPr>
      </p:pic>
      <p:pic>
        <p:nvPicPr>
          <p:cNvPr id="162" name="Picture 82" descr="server"/>
          <p:cNvPicPr>
            <a:picLocks noChangeAspect="1" noChangeArrowheads="1"/>
          </p:cNvPicPr>
          <p:nvPr/>
        </p:nvPicPr>
        <p:blipFill>
          <a:blip r:embed="rId3"/>
          <a:srcRect/>
          <a:stretch>
            <a:fillRect/>
          </a:stretch>
        </p:blipFill>
        <p:spPr bwMode="auto">
          <a:xfrm>
            <a:off x="6604726" y="2971800"/>
            <a:ext cx="832252" cy="1258463"/>
          </a:xfrm>
          <a:prstGeom prst="rect">
            <a:avLst/>
          </a:prstGeom>
          <a:noFill/>
          <a:ln w="9525">
            <a:noFill/>
            <a:miter lim="800000"/>
            <a:headEnd/>
            <a:tailEnd/>
          </a:ln>
        </p:spPr>
      </p:pic>
      <p:pic>
        <p:nvPicPr>
          <p:cNvPr id="163" name="Picture 82" descr="server"/>
          <p:cNvPicPr>
            <a:picLocks noChangeAspect="1" noChangeArrowheads="1"/>
          </p:cNvPicPr>
          <p:nvPr/>
        </p:nvPicPr>
        <p:blipFill>
          <a:blip r:embed="rId3"/>
          <a:srcRect/>
          <a:stretch>
            <a:fillRect/>
          </a:stretch>
        </p:blipFill>
        <p:spPr bwMode="auto">
          <a:xfrm>
            <a:off x="7082709" y="2977778"/>
            <a:ext cx="829440" cy="1261453"/>
          </a:xfrm>
          <a:prstGeom prst="rect">
            <a:avLst/>
          </a:prstGeom>
          <a:noFill/>
          <a:ln w="9525">
            <a:noFill/>
            <a:miter lim="800000"/>
            <a:headEnd/>
            <a:tailEnd/>
          </a:ln>
        </p:spPr>
      </p:pic>
      <p:pic>
        <p:nvPicPr>
          <p:cNvPr id="164" name="Picture 82" descr="server"/>
          <p:cNvPicPr>
            <a:picLocks noChangeAspect="1" noChangeArrowheads="1"/>
          </p:cNvPicPr>
          <p:nvPr/>
        </p:nvPicPr>
        <p:blipFill>
          <a:blip r:embed="rId3"/>
          <a:srcRect/>
          <a:stretch>
            <a:fillRect/>
          </a:stretch>
        </p:blipFill>
        <p:spPr bwMode="auto">
          <a:xfrm>
            <a:off x="7496023" y="3001692"/>
            <a:ext cx="832252" cy="1261453"/>
          </a:xfrm>
          <a:prstGeom prst="rect">
            <a:avLst/>
          </a:prstGeom>
          <a:noFill/>
          <a:ln w="9525">
            <a:noFill/>
            <a:miter lim="800000"/>
            <a:headEnd/>
            <a:tailEnd/>
          </a:ln>
        </p:spPr>
      </p:pic>
      <p:sp>
        <p:nvSpPr>
          <p:cNvPr id="133" name="角丸四角形 132"/>
          <p:cNvSpPr/>
          <p:nvPr/>
        </p:nvSpPr>
        <p:spPr bwMode="auto">
          <a:xfrm>
            <a:off x="3843558"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35"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36"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37"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sp>
        <p:nvSpPr>
          <p:cNvPr id="174" name="上下矢印 173"/>
          <p:cNvSpPr/>
          <p:nvPr/>
        </p:nvSpPr>
        <p:spPr bwMode="auto">
          <a:xfrm>
            <a:off x="4411928" y="1676400"/>
            <a:ext cx="387134" cy="1134646"/>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9" name="上下矢印 18"/>
          <p:cNvSpPr/>
          <p:nvPr/>
        </p:nvSpPr>
        <p:spPr bwMode="auto">
          <a:xfrm>
            <a:off x="1594512" y="1686560"/>
            <a:ext cx="363802" cy="1056639"/>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4" name="角丸四角形 13"/>
          <p:cNvSpPr/>
          <p:nvPr/>
        </p:nvSpPr>
        <p:spPr bwMode="auto">
          <a:xfrm>
            <a:off x="228600" y="1981200"/>
            <a:ext cx="5115499" cy="381000"/>
          </a:xfrm>
          <a:prstGeom prst="roundRect">
            <a:avLst>
              <a:gd name="adj" fmla="val 5000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eiryo" charset="-128"/>
                <a:ea typeface="Meiryo" charset="-128"/>
                <a:cs typeface="Meiryo" charset="-128"/>
              </a:rPr>
              <a:t>専用回線・</a:t>
            </a:r>
            <a:r>
              <a:rPr kumimoji="0" lang="en-US" altLang="ja-JP" sz="1600" b="0" i="0" u="none" strike="noStrike" cap="none" normalizeH="0" baseline="0" dirty="0" smtClean="0">
                <a:ln>
                  <a:noFill/>
                </a:ln>
                <a:solidFill>
                  <a:srgbClr val="FFFFFF"/>
                </a:solidFill>
                <a:effectLst/>
                <a:latin typeface="Meiryo" charset="-128"/>
                <a:ea typeface="Meiryo" charset="-128"/>
                <a:cs typeface="Meiryo" charset="-128"/>
              </a:rPr>
              <a:t>VPN</a:t>
            </a:r>
            <a:endParaRPr kumimoji="0" lang="ja-JP" altLang="en-US" sz="1600" b="0" i="0" u="none" strike="noStrike" cap="none" normalizeH="0" baseline="0" dirty="0" smtClean="0">
              <a:ln>
                <a:noFill/>
              </a:ln>
              <a:solidFill>
                <a:srgbClr val="FFFFFF"/>
              </a:solidFill>
              <a:effectLst/>
              <a:latin typeface="Meiryo" charset="-128"/>
              <a:ea typeface="Meiryo" charset="-128"/>
              <a:cs typeface="Meiryo" charset="-128"/>
            </a:endParaRPr>
          </a:p>
        </p:txBody>
      </p:sp>
      <p:sp>
        <p:nvSpPr>
          <p:cNvPr id="188" name="角丸四角形 187"/>
          <p:cNvSpPr/>
          <p:nvPr/>
        </p:nvSpPr>
        <p:spPr bwMode="auto">
          <a:xfrm>
            <a:off x="1022614"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89" name="Picture 7" descr="j0433941"/>
          <p:cNvPicPr>
            <a:picLocks noChangeAspect="1" noChangeArrowheads="1"/>
          </p:cNvPicPr>
          <p:nvPr/>
        </p:nvPicPr>
        <p:blipFill>
          <a:blip r:embed="rId4"/>
          <a:srcRect/>
          <a:stretch>
            <a:fillRect/>
          </a:stretch>
        </p:blipFill>
        <p:spPr bwMode="auto">
          <a:xfrm>
            <a:off x="1065256" y="949079"/>
            <a:ext cx="533400" cy="534988"/>
          </a:xfrm>
          <a:prstGeom prst="rect">
            <a:avLst/>
          </a:prstGeom>
          <a:noFill/>
          <a:ln w="9525">
            <a:noFill/>
            <a:miter lim="800000"/>
            <a:headEnd/>
            <a:tailEnd/>
          </a:ln>
        </p:spPr>
      </p:pic>
      <p:pic>
        <p:nvPicPr>
          <p:cNvPr id="190" name="Picture 7" descr="j0433941"/>
          <p:cNvPicPr>
            <a:picLocks noChangeAspect="1" noChangeArrowheads="1"/>
          </p:cNvPicPr>
          <p:nvPr/>
        </p:nvPicPr>
        <p:blipFill>
          <a:blip r:embed="rId4"/>
          <a:srcRect/>
          <a:stretch>
            <a:fillRect/>
          </a:stretch>
        </p:blipFill>
        <p:spPr bwMode="auto">
          <a:xfrm>
            <a:off x="1546269" y="950667"/>
            <a:ext cx="533400" cy="533400"/>
          </a:xfrm>
          <a:prstGeom prst="rect">
            <a:avLst/>
          </a:prstGeom>
          <a:noFill/>
          <a:ln w="9525">
            <a:noFill/>
            <a:miter lim="800000"/>
            <a:headEnd/>
            <a:tailEnd/>
          </a:ln>
        </p:spPr>
      </p:pic>
      <p:pic>
        <p:nvPicPr>
          <p:cNvPr id="191" name="Picture 7" descr="j0433941"/>
          <p:cNvPicPr>
            <a:picLocks noChangeAspect="1" noChangeArrowheads="1"/>
          </p:cNvPicPr>
          <p:nvPr/>
        </p:nvPicPr>
        <p:blipFill>
          <a:blip r:embed="rId4"/>
          <a:srcRect/>
          <a:stretch>
            <a:fillRect/>
          </a:stretch>
        </p:blipFill>
        <p:spPr bwMode="auto">
          <a:xfrm>
            <a:off x="2055856" y="950667"/>
            <a:ext cx="533400" cy="533400"/>
          </a:xfrm>
          <a:prstGeom prst="rect">
            <a:avLst/>
          </a:prstGeom>
          <a:noFill/>
          <a:ln w="9525">
            <a:noFill/>
            <a:miter lim="800000"/>
            <a:headEnd/>
            <a:tailEnd/>
          </a:ln>
        </p:spPr>
      </p:pic>
    </p:spTree>
    <p:extLst>
      <p:ext uri="{BB962C8B-B14F-4D97-AF65-F5344CB8AC3E}">
        <p14:creationId xmlns:p14="http://schemas.microsoft.com/office/powerpoint/2010/main" val="28106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プライベートクラウド（１）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27</a:t>
            </a:fld>
            <a:endParaRPr kumimoji="1" lang="ja-JP" altLang="en-US"/>
          </a:p>
        </p:txBody>
      </p:sp>
      <p:pic>
        <p:nvPicPr>
          <p:cNvPr id="4" name="図 3" descr="20150909_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611"/>
            <a:ext cx="4428628" cy="2871227"/>
          </a:xfrm>
          <a:prstGeom prst="rect">
            <a:avLst/>
          </a:prstGeom>
        </p:spPr>
      </p:pic>
      <p:sp>
        <p:nvSpPr>
          <p:cNvPr id="5" name="正方形/長方形 4"/>
          <p:cNvSpPr/>
          <p:nvPr/>
        </p:nvSpPr>
        <p:spPr>
          <a:xfrm>
            <a:off x="58488" y="1540207"/>
            <a:ext cx="4261283" cy="215444"/>
          </a:xfrm>
          <a:prstGeom prst="rect">
            <a:avLst/>
          </a:prstGeom>
        </p:spPr>
        <p:txBody>
          <a:bodyPr wrap="square">
            <a:spAutoFit/>
          </a:bodyPr>
          <a:lstStyle/>
          <a:p>
            <a:pPr algn="r"/>
            <a:r>
              <a:rPr lang="en-US" altLang="ja-JP" sz="800" dirty="0">
                <a:solidFill>
                  <a:schemeClr val="tx1">
                    <a:lumMod val="50000"/>
                    <a:lumOff val="50000"/>
                  </a:schemeClr>
                </a:solidFill>
                <a:latin typeface="メイリオ"/>
                <a:ea typeface="メイリオ"/>
                <a:cs typeface="メイリオ"/>
              </a:rPr>
              <a:t>http://</a:t>
            </a:r>
            <a:r>
              <a:rPr lang="en-US" altLang="ja-JP" sz="800" dirty="0" err="1">
                <a:solidFill>
                  <a:schemeClr val="tx1">
                    <a:lumMod val="50000"/>
                    <a:lumOff val="50000"/>
                  </a:schemeClr>
                </a:solidFill>
                <a:latin typeface="メイリオ"/>
                <a:ea typeface="メイリオ"/>
                <a:cs typeface="メイリオ"/>
              </a:rPr>
              <a:t>www.idcjapan.co.jp</a:t>
            </a:r>
            <a:r>
              <a:rPr lang="en-US" altLang="ja-JP" sz="800" dirty="0">
                <a:solidFill>
                  <a:schemeClr val="tx1">
                    <a:lumMod val="50000"/>
                    <a:lumOff val="50000"/>
                  </a:schemeClr>
                </a:solidFill>
                <a:latin typeface="メイリオ"/>
                <a:ea typeface="メイリオ"/>
                <a:cs typeface="メイリオ"/>
              </a:rPr>
              <a:t>/Press/Current/20150909Apr.html</a:t>
            </a:r>
            <a:endParaRPr lang="ja-JP" altLang="en-US" sz="800" dirty="0">
              <a:solidFill>
                <a:schemeClr val="tx1">
                  <a:lumMod val="50000"/>
                  <a:lumOff val="50000"/>
                </a:schemeClr>
              </a:solidFill>
              <a:latin typeface="メイリオ"/>
              <a:ea typeface="メイリオ"/>
              <a:cs typeface="メイリオ"/>
            </a:endParaRPr>
          </a:p>
        </p:txBody>
      </p:sp>
      <p:sp>
        <p:nvSpPr>
          <p:cNvPr id="6" name="正方形/長方形 5"/>
          <p:cNvSpPr/>
          <p:nvPr/>
        </p:nvSpPr>
        <p:spPr>
          <a:xfrm>
            <a:off x="147005" y="1078542"/>
            <a:ext cx="4172766" cy="461665"/>
          </a:xfrm>
          <a:prstGeom prst="rect">
            <a:avLst/>
          </a:prstGeom>
        </p:spPr>
        <p:txBody>
          <a:bodyPr wrap="square">
            <a:spAutoFit/>
          </a:bodyPr>
          <a:lstStyle/>
          <a:p>
            <a:pPr algn="r"/>
            <a:r>
              <a:rPr lang="ja-JP" altLang="en-US" sz="1200" b="1" dirty="0">
                <a:solidFill>
                  <a:schemeClr val="tx1">
                    <a:lumMod val="50000"/>
                    <a:lumOff val="50000"/>
                  </a:schemeClr>
                </a:solidFill>
                <a:latin typeface="メイリオ"/>
                <a:ea typeface="メイリオ"/>
                <a:cs typeface="メイリオ"/>
              </a:rPr>
              <a:t>国内プライベートクラウド市場 配備モデル別支出額</a:t>
            </a:r>
            <a:r>
              <a:rPr lang="ja-JP" altLang="en-US" sz="1200" b="1" dirty="0" smtClean="0">
                <a:solidFill>
                  <a:schemeClr val="tx1">
                    <a:lumMod val="50000"/>
                    <a:lumOff val="50000"/>
                  </a:schemeClr>
                </a:solidFill>
                <a:latin typeface="メイリオ"/>
                <a:ea typeface="メイリオ"/>
                <a:cs typeface="メイリオ"/>
              </a:rPr>
              <a:t>予測</a:t>
            </a:r>
            <a:endParaRPr lang="en-US" altLang="ja-JP" sz="1200" b="1" dirty="0" smtClean="0">
              <a:solidFill>
                <a:schemeClr val="tx1">
                  <a:lumMod val="50000"/>
                  <a:lumOff val="50000"/>
                </a:schemeClr>
              </a:solidFill>
              <a:latin typeface="メイリオ"/>
              <a:ea typeface="メイリオ"/>
              <a:cs typeface="メイリオ"/>
            </a:endParaRPr>
          </a:p>
          <a:p>
            <a:pPr algn="r"/>
            <a:r>
              <a:rPr lang="en-US" altLang="ja-JP" sz="1200" dirty="0" smtClean="0">
                <a:solidFill>
                  <a:schemeClr val="tx1">
                    <a:lumMod val="50000"/>
                    <a:lumOff val="50000"/>
                  </a:schemeClr>
                </a:solidFill>
                <a:latin typeface="メイリオ"/>
                <a:ea typeface="メイリオ"/>
                <a:cs typeface="メイリオ"/>
              </a:rPr>
              <a:t>2014</a:t>
            </a:r>
            <a:r>
              <a:rPr lang="ja-JP" altLang="en-US" sz="1200" dirty="0">
                <a:solidFill>
                  <a:schemeClr val="tx1">
                    <a:lumMod val="50000"/>
                    <a:lumOff val="50000"/>
                  </a:schemeClr>
                </a:solidFill>
                <a:latin typeface="メイリオ"/>
                <a:ea typeface="メイリオ"/>
                <a:cs typeface="メイリオ"/>
              </a:rPr>
              <a:t>年～</a:t>
            </a:r>
            <a:r>
              <a:rPr lang="en-US" altLang="ja-JP" sz="1200" dirty="0">
                <a:solidFill>
                  <a:schemeClr val="tx1">
                    <a:lumMod val="50000"/>
                    <a:lumOff val="50000"/>
                  </a:schemeClr>
                </a:solidFill>
                <a:latin typeface="メイリオ"/>
                <a:ea typeface="メイリオ"/>
                <a:cs typeface="メイリオ"/>
              </a:rPr>
              <a:t>2019</a:t>
            </a:r>
            <a:r>
              <a:rPr lang="ja-JP" altLang="en-US" sz="1200" dirty="0">
                <a:solidFill>
                  <a:schemeClr val="tx1">
                    <a:lumMod val="50000"/>
                    <a:lumOff val="50000"/>
                  </a:schemeClr>
                </a:solidFill>
                <a:latin typeface="メイリオ"/>
                <a:ea typeface="メイリオ"/>
                <a:cs typeface="メイリオ"/>
              </a:rPr>
              <a:t>年</a:t>
            </a:r>
          </a:p>
        </p:txBody>
      </p:sp>
      <p:sp>
        <p:nvSpPr>
          <p:cNvPr id="7" name="正方形/長方形 6"/>
          <p:cNvSpPr/>
          <p:nvPr/>
        </p:nvSpPr>
        <p:spPr>
          <a:xfrm>
            <a:off x="147005" y="5105378"/>
            <a:ext cx="4444045" cy="892552"/>
          </a:xfrm>
          <a:prstGeom prst="rect">
            <a:avLst/>
          </a:prstGeom>
        </p:spPr>
        <p:txBody>
          <a:bodyPr wrap="square">
            <a:spAutoFit/>
          </a:bodyPr>
          <a:lstStyle/>
          <a:p>
            <a:pPr marL="285750" indent="-285750">
              <a:buFont typeface="Wingdings" charset="2"/>
              <a:buChar char="v"/>
            </a:pPr>
            <a:r>
              <a:rPr lang="ja-JP" altLang="en-US" sz="1400" dirty="0" smtClean="0">
                <a:solidFill>
                  <a:schemeClr val="accent3">
                    <a:lumMod val="50000"/>
                  </a:schemeClr>
                </a:solidFill>
                <a:latin typeface="メイリオ"/>
                <a:ea typeface="メイリオ"/>
                <a:cs typeface="メイリオ"/>
              </a:rPr>
              <a:t>オンプレミス・プライベートクラウド</a:t>
            </a:r>
            <a:endParaRPr lang="en-US" altLang="ja-JP" sz="1400" dirty="0" smtClean="0">
              <a:solidFill>
                <a:schemeClr val="accent3">
                  <a:lumMod val="50000"/>
                </a:schemeClr>
              </a:solidFill>
              <a:latin typeface="メイリオ"/>
              <a:ea typeface="メイリオ"/>
              <a:cs typeface="メイリオ"/>
            </a:endParaRPr>
          </a:p>
          <a:p>
            <a:pPr marL="285750" indent="-285750">
              <a:buFont typeface="Wingdings" charset="2"/>
              <a:buChar char="v"/>
            </a:pPr>
            <a:r>
              <a:rPr lang="ja-JP" altLang="en-US" sz="1400" dirty="0" smtClean="0">
                <a:solidFill>
                  <a:srgbClr val="0000FF"/>
                </a:solidFill>
                <a:latin typeface="メイリオ"/>
                <a:ea typeface="メイリオ"/>
                <a:cs typeface="メイリオ"/>
              </a:rPr>
              <a:t>ホステッド・プライベートクラウド</a:t>
            </a:r>
            <a:endParaRPr lang="en-US" altLang="ja-JP" sz="1400" dirty="0" smtClean="0">
              <a:solidFill>
                <a:srgbClr val="0000FF"/>
              </a:solidFill>
              <a:latin typeface="メイリオ"/>
              <a:ea typeface="メイリオ"/>
              <a:cs typeface="メイリオ"/>
            </a:endParaRPr>
          </a:p>
          <a:p>
            <a:pPr marL="742950" lvl="1" indent="-285750">
              <a:buFont typeface="Wingdings" charset="2"/>
              <a:buChar char="Ø"/>
            </a:pPr>
            <a:r>
              <a:rPr lang="ja-JP" altLang="en-US" sz="1200" dirty="0" smtClean="0">
                <a:solidFill>
                  <a:srgbClr val="0000FF"/>
                </a:solidFill>
                <a:latin typeface="メイリオ"/>
                <a:ea typeface="メイリオ"/>
                <a:cs typeface="メイリオ"/>
              </a:rPr>
              <a:t>デディケイテッド・プライベート・クラウド</a:t>
            </a:r>
            <a:endParaRPr lang="en-US" altLang="ja-JP" sz="1200" dirty="0" smtClean="0">
              <a:solidFill>
                <a:srgbClr val="0000FF"/>
              </a:solidFill>
              <a:latin typeface="メイリオ"/>
              <a:ea typeface="メイリオ"/>
              <a:cs typeface="メイリオ"/>
            </a:endParaRPr>
          </a:p>
          <a:p>
            <a:pPr marL="742950" lvl="1" indent="-285750">
              <a:buFont typeface="Wingdings" charset="2"/>
              <a:buChar char="Ø"/>
            </a:pPr>
            <a:r>
              <a:rPr lang="ja-JP" altLang="en-US" sz="1200" dirty="0" smtClean="0">
                <a:solidFill>
                  <a:srgbClr val="0000FF"/>
                </a:solidFill>
                <a:latin typeface="メイリオ"/>
                <a:ea typeface="メイリオ"/>
                <a:cs typeface="メイリオ"/>
              </a:rPr>
              <a:t>コミュニティ・プライベート・クラウド</a:t>
            </a:r>
            <a:endParaRPr lang="ja-JP" altLang="en-US" sz="1200" dirty="0">
              <a:solidFill>
                <a:srgbClr val="0000FF"/>
              </a:solidFill>
              <a:latin typeface="メイリオ"/>
              <a:ea typeface="メイリオ"/>
              <a:cs typeface="メイリオ"/>
            </a:endParaRPr>
          </a:p>
        </p:txBody>
      </p:sp>
      <p:sp>
        <p:nvSpPr>
          <p:cNvPr id="8" name="正方形/長方形 7"/>
          <p:cNvSpPr/>
          <p:nvPr/>
        </p:nvSpPr>
        <p:spPr>
          <a:xfrm>
            <a:off x="5155315" y="1155841"/>
            <a:ext cx="3626267" cy="55242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プライベート・クラウド</a:t>
            </a:r>
            <a:endParaRPr kumimoji="1" lang="ja-JP" altLang="en-US" dirty="0">
              <a:solidFill>
                <a:srgbClr val="FFFFFF"/>
              </a:solidFill>
              <a:latin typeface="メイリオ"/>
              <a:ea typeface="メイリオ"/>
              <a:cs typeface="メイリオ"/>
            </a:endParaRPr>
          </a:p>
        </p:txBody>
      </p:sp>
      <p:sp>
        <p:nvSpPr>
          <p:cNvPr id="9" name="正方形/長方形 8"/>
          <p:cNvSpPr/>
          <p:nvPr/>
        </p:nvSpPr>
        <p:spPr>
          <a:xfrm>
            <a:off x="7018580" y="2343793"/>
            <a:ext cx="1763001" cy="676818"/>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FFFFFF"/>
                </a:solidFill>
                <a:latin typeface="メイリオ"/>
                <a:ea typeface="メイリオ"/>
                <a:cs typeface="メイリオ"/>
              </a:rPr>
              <a:t>ホステッド</a:t>
            </a:r>
            <a:endParaRPr lang="en-US" altLang="ja-JP" sz="1400" b="1"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プライベート・クラウド</a:t>
            </a:r>
            <a:endParaRPr kumimoji="1" lang="ja-JP" altLang="en-US" sz="1000" dirty="0">
              <a:solidFill>
                <a:srgbClr val="FFFFFF"/>
              </a:solidFill>
              <a:latin typeface="メイリオ"/>
              <a:ea typeface="メイリオ"/>
              <a:cs typeface="メイリオ"/>
            </a:endParaRPr>
          </a:p>
        </p:txBody>
      </p:sp>
      <p:sp>
        <p:nvSpPr>
          <p:cNvPr id="10" name="正方形/長方形 9"/>
          <p:cNvSpPr/>
          <p:nvPr/>
        </p:nvSpPr>
        <p:spPr>
          <a:xfrm>
            <a:off x="5155315" y="2343793"/>
            <a:ext cx="1763001" cy="676817"/>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b="1" dirty="0" smtClean="0">
                <a:solidFill>
                  <a:srgbClr val="FFFFFF"/>
                </a:solidFill>
                <a:latin typeface="メイリオ"/>
                <a:ea typeface="メイリオ"/>
                <a:cs typeface="メイリオ"/>
              </a:rPr>
              <a:t>オンプレミス</a:t>
            </a:r>
            <a:endParaRPr lang="en-US" altLang="ja-JP" sz="1400" b="1" dirty="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プライベート・クラウド</a:t>
            </a:r>
            <a:endParaRPr kumimoji="1" lang="ja-JP" altLang="en-US" sz="1000" dirty="0">
              <a:solidFill>
                <a:srgbClr val="FFFFFF"/>
              </a:solidFill>
              <a:latin typeface="メイリオ"/>
              <a:ea typeface="メイリオ"/>
              <a:cs typeface="メイリオ"/>
            </a:endParaRPr>
          </a:p>
        </p:txBody>
      </p:sp>
      <p:sp>
        <p:nvSpPr>
          <p:cNvPr id="11" name="正方形/長方形 10"/>
          <p:cNvSpPr/>
          <p:nvPr/>
        </p:nvSpPr>
        <p:spPr>
          <a:xfrm>
            <a:off x="5155314" y="4361711"/>
            <a:ext cx="1763001" cy="67681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デ</a:t>
            </a:r>
            <a:r>
              <a:rPr kumimoji="1" lang="ja-JP" altLang="en-US" sz="1400" dirty="0" smtClean="0">
                <a:solidFill>
                  <a:srgbClr val="FFFFFF"/>
                </a:solidFill>
                <a:latin typeface="メイリオ"/>
                <a:ea typeface="メイリオ"/>
                <a:cs typeface="メイリオ"/>
              </a:rPr>
              <a:t>ディケイテッド</a:t>
            </a:r>
            <a:endParaRPr kumimoji="1"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プライベート・クラウド</a:t>
            </a:r>
            <a:endParaRPr kumimoji="1" lang="ja-JP" altLang="en-US" sz="1000" dirty="0">
              <a:solidFill>
                <a:srgbClr val="FFFFFF"/>
              </a:solidFill>
              <a:latin typeface="メイリオ"/>
              <a:ea typeface="メイリオ"/>
              <a:cs typeface="メイリオ"/>
            </a:endParaRPr>
          </a:p>
        </p:txBody>
      </p:sp>
      <p:sp>
        <p:nvSpPr>
          <p:cNvPr id="12" name="正方形/長方形 11"/>
          <p:cNvSpPr/>
          <p:nvPr/>
        </p:nvSpPr>
        <p:spPr>
          <a:xfrm>
            <a:off x="7018580" y="4361711"/>
            <a:ext cx="1763001" cy="67681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コミュニティ</a:t>
            </a:r>
            <a:endParaRPr lang="en-US" altLang="ja-JP" sz="1400" dirty="0" smtClean="0">
              <a:solidFill>
                <a:srgbClr val="FFFFFF"/>
              </a:solidFill>
              <a:latin typeface="メイリオ"/>
              <a:ea typeface="メイリオ"/>
              <a:cs typeface="メイリオ"/>
            </a:endParaRPr>
          </a:p>
          <a:p>
            <a:pPr algn="ctr"/>
            <a:r>
              <a:rPr lang="ja-JP" altLang="en-US" sz="1000" dirty="0">
                <a:solidFill>
                  <a:srgbClr val="FFFFFF"/>
                </a:solidFill>
                <a:latin typeface="メイリオ"/>
                <a:ea typeface="メイリオ"/>
                <a:cs typeface="メイリオ"/>
              </a:rPr>
              <a:t>プライベート・</a:t>
            </a:r>
            <a:r>
              <a:rPr lang="ja-JP" altLang="en-US" sz="1000" dirty="0" smtClean="0">
                <a:solidFill>
                  <a:srgbClr val="FFFFFF"/>
                </a:solidFill>
                <a:latin typeface="メイリオ"/>
                <a:ea typeface="メイリオ"/>
                <a:cs typeface="メイリオ"/>
              </a:rPr>
              <a:t>クラウド</a:t>
            </a:r>
            <a:endParaRPr lang="ja-JP" altLang="en-US" sz="1000" dirty="0">
              <a:solidFill>
                <a:srgbClr val="FFFFFF"/>
              </a:solidFill>
              <a:latin typeface="メイリオ"/>
              <a:ea typeface="メイリオ"/>
              <a:cs typeface="メイリオ"/>
            </a:endParaRPr>
          </a:p>
        </p:txBody>
      </p:sp>
      <p:sp>
        <p:nvSpPr>
          <p:cNvPr id="13" name="正方形/長方形 12"/>
          <p:cNvSpPr/>
          <p:nvPr/>
        </p:nvSpPr>
        <p:spPr>
          <a:xfrm>
            <a:off x="5155314" y="3145947"/>
            <a:ext cx="1763001" cy="676818"/>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kumimoji="1" lang="ja-JP" altLang="en-US" sz="800" dirty="0" smtClean="0">
                <a:solidFill>
                  <a:schemeClr val="accent3">
                    <a:lumMod val="50000"/>
                  </a:schemeClr>
                </a:solidFill>
                <a:latin typeface="メイリオ"/>
                <a:ea typeface="メイリオ"/>
                <a:cs typeface="メイリオ"/>
              </a:rPr>
              <a:t>ユーザー企業構内に設置</a:t>
            </a:r>
            <a:endParaRPr kumimoji="1" lang="en-US" altLang="ja-JP" sz="800" dirty="0" smtClean="0">
              <a:solidFill>
                <a:schemeClr val="accent3">
                  <a:lumMod val="50000"/>
                </a:schemeClr>
              </a:solidFill>
              <a:latin typeface="メイリオ"/>
              <a:ea typeface="メイリオ"/>
              <a:cs typeface="メイリオ"/>
            </a:endParaRPr>
          </a:p>
          <a:p>
            <a:pPr marL="171450" indent="-171450">
              <a:buFont typeface="Wingdings" charset="2"/>
              <a:buChar char="ü"/>
            </a:pPr>
            <a:r>
              <a:rPr lang="ja-JP" altLang="en-US" sz="800" dirty="0" smtClean="0">
                <a:solidFill>
                  <a:schemeClr val="accent3">
                    <a:lumMod val="50000"/>
                  </a:schemeClr>
                </a:solidFill>
                <a:latin typeface="メイリオ"/>
                <a:ea typeface="メイリオ"/>
                <a:cs typeface="メイリオ"/>
              </a:rPr>
              <a:t>自社資産</a:t>
            </a:r>
            <a:endParaRPr lang="en-US" altLang="ja-JP" sz="800" dirty="0" smtClean="0">
              <a:solidFill>
                <a:schemeClr val="accent3">
                  <a:lumMod val="50000"/>
                </a:schemeClr>
              </a:solidFill>
              <a:latin typeface="メイリオ"/>
              <a:ea typeface="メイリオ"/>
              <a:cs typeface="メイリオ"/>
            </a:endParaRPr>
          </a:p>
          <a:p>
            <a:pPr marL="171450" indent="-171450">
              <a:buFont typeface="Wingdings" charset="2"/>
              <a:buChar char="ü"/>
            </a:pPr>
            <a:r>
              <a:rPr kumimoji="1" lang="ja-JP" altLang="en-US" sz="800" dirty="0" smtClean="0">
                <a:solidFill>
                  <a:schemeClr val="accent3">
                    <a:lumMod val="50000"/>
                  </a:schemeClr>
                </a:solidFill>
                <a:latin typeface="メイリオ"/>
                <a:ea typeface="メイリオ"/>
                <a:cs typeface="メイリオ"/>
              </a:rPr>
              <a:t>自社運用・管理</a:t>
            </a:r>
            <a:endParaRPr kumimoji="1" lang="ja-JP" altLang="en-US" sz="800" dirty="0">
              <a:solidFill>
                <a:schemeClr val="accent3">
                  <a:lumMod val="50000"/>
                </a:schemeClr>
              </a:solidFill>
              <a:latin typeface="メイリオ"/>
              <a:ea typeface="メイリオ"/>
              <a:cs typeface="メイリオ"/>
            </a:endParaRPr>
          </a:p>
        </p:txBody>
      </p:sp>
      <p:sp>
        <p:nvSpPr>
          <p:cNvPr id="14" name="正方形/長方形 13"/>
          <p:cNvSpPr/>
          <p:nvPr/>
        </p:nvSpPr>
        <p:spPr>
          <a:xfrm>
            <a:off x="7018581" y="3145947"/>
            <a:ext cx="1763001" cy="676818"/>
          </a:xfrm>
          <a:prstGeom prst="rect">
            <a:avLst/>
          </a:prstGeom>
          <a:solidFill>
            <a:schemeClr val="bg1"/>
          </a:solidFill>
          <a:ln>
            <a:solidFill>
              <a:srgbClr val="0000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kumimoji="1" lang="ja-JP" altLang="en-US" sz="800" dirty="0" smtClean="0">
                <a:solidFill>
                  <a:srgbClr val="0000FF"/>
                </a:solidFill>
                <a:latin typeface="メイリオ"/>
                <a:ea typeface="メイリオ"/>
                <a:cs typeface="メイリオ"/>
              </a:rPr>
              <a:t>サービス事業者施設内に設置</a:t>
            </a:r>
            <a:endParaRPr kumimoji="1" lang="en-US" altLang="ja-JP" sz="800" dirty="0" smtClean="0">
              <a:solidFill>
                <a:srgbClr val="0000FF"/>
              </a:solidFill>
              <a:latin typeface="メイリオ"/>
              <a:ea typeface="メイリオ"/>
              <a:cs typeface="メイリオ"/>
            </a:endParaRPr>
          </a:p>
          <a:p>
            <a:pPr marL="171450" indent="-171450">
              <a:buFont typeface="Wingdings" charset="2"/>
              <a:buChar char="ü"/>
            </a:pPr>
            <a:r>
              <a:rPr kumimoji="1" lang="ja-JP" altLang="en-US" sz="800" dirty="0" smtClean="0">
                <a:solidFill>
                  <a:srgbClr val="0000FF"/>
                </a:solidFill>
                <a:latin typeface="メイリオ"/>
                <a:ea typeface="メイリオ"/>
                <a:cs typeface="メイリオ"/>
              </a:rPr>
              <a:t>サービス事業者の資産</a:t>
            </a:r>
            <a:endParaRPr kumimoji="1" lang="en-US" altLang="ja-JP" sz="800" dirty="0" smtClean="0">
              <a:solidFill>
                <a:srgbClr val="0000FF"/>
              </a:solidFill>
              <a:latin typeface="メイリオ"/>
              <a:ea typeface="メイリオ"/>
              <a:cs typeface="メイリオ"/>
            </a:endParaRPr>
          </a:p>
          <a:p>
            <a:pPr marL="171450" indent="-171450">
              <a:buFont typeface="Wingdings" charset="2"/>
              <a:buChar char="ü"/>
            </a:pPr>
            <a:r>
              <a:rPr kumimoji="1" lang="ja-JP" altLang="en-US" sz="800" dirty="0" smtClean="0">
                <a:solidFill>
                  <a:srgbClr val="0000FF"/>
                </a:solidFill>
                <a:latin typeface="メイリオ"/>
                <a:ea typeface="メイリオ"/>
                <a:cs typeface="メイリオ"/>
              </a:rPr>
              <a:t>定額利用料金／従量課金</a:t>
            </a:r>
            <a:endParaRPr kumimoji="1" lang="ja-JP" altLang="en-US" sz="800" dirty="0">
              <a:solidFill>
                <a:srgbClr val="0000FF"/>
              </a:solidFill>
              <a:latin typeface="メイリオ"/>
              <a:ea typeface="メイリオ"/>
              <a:cs typeface="メイリオ"/>
            </a:endParaRPr>
          </a:p>
        </p:txBody>
      </p:sp>
      <p:sp>
        <p:nvSpPr>
          <p:cNvPr id="15" name="正方形/長方形 14"/>
          <p:cNvSpPr/>
          <p:nvPr/>
        </p:nvSpPr>
        <p:spPr>
          <a:xfrm>
            <a:off x="5169245" y="5172220"/>
            <a:ext cx="1763001" cy="676818"/>
          </a:xfrm>
          <a:prstGeom prst="rect">
            <a:avLst/>
          </a:prstGeom>
          <a:solidFill>
            <a:schemeClr val="bg1"/>
          </a:solidFill>
          <a:ln>
            <a:solidFill>
              <a:schemeClr val="accent5">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chemeClr val="accent5">
                    <a:lumMod val="75000"/>
                  </a:schemeClr>
                </a:solidFill>
                <a:latin typeface="メイリオ"/>
                <a:ea typeface="メイリオ"/>
                <a:cs typeface="メイリオ"/>
              </a:rPr>
              <a:t>パブリック・クラウドの一部をユーザー（テナント）に占有使用</a:t>
            </a:r>
            <a:endParaRPr kumimoji="1" lang="ja-JP" altLang="en-US" sz="800" dirty="0">
              <a:solidFill>
                <a:schemeClr val="accent5">
                  <a:lumMod val="75000"/>
                </a:schemeClr>
              </a:solidFill>
              <a:latin typeface="メイリオ"/>
              <a:ea typeface="メイリオ"/>
              <a:cs typeface="メイリオ"/>
            </a:endParaRPr>
          </a:p>
        </p:txBody>
      </p:sp>
      <p:sp>
        <p:nvSpPr>
          <p:cNvPr id="16" name="正方形/長方形 15"/>
          <p:cNvSpPr/>
          <p:nvPr/>
        </p:nvSpPr>
        <p:spPr>
          <a:xfrm>
            <a:off x="7018581" y="5172220"/>
            <a:ext cx="1763001" cy="676818"/>
          </a:xfrm>
          <a:prstGeom prst="rect">
            <a:avLst/>
          </a:prstGeom>
          <a:solidFill>
            <a:schemeClr val="bg1"/>
          </a:solidFill>
          <a:ln>
            <a:solidFill>
              <a:srgbClr val="3366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rgbClr val="3366FF"/>
                </a:solidFill>
                <a:latin typeface="メイリオ"/>
                <a:ea typeface="メイリオ"/>
                <a:cs typeface="メイリオ"/>
              </a:rPr>
              <a:t>ユーザー（テナント）毎のプライベート・クラウドを管理・運用</a:t>
            </a:r>
            <a:endParaRPr kumimoji="1" lang="ja-JP" altLang="en-US" sz="800" dirty="0">
              <a:solidFill>
                <a:srgbClr val="3366FF"/>
              </a:solidFill>
              <a:latin typeface="メイリオ"/>
              <a:ea typeface="メイリオ"/>
              <a:cs typeface="メイリオ"/>
            </a:endParaRPr>
          </a:p>
        </p:txBody>
      </p:sp>
      <p:cxnSp>
        <p:nvCxnSpPr>
          <p:cNvPr id="18" name="カギ線コネクタ 17"/>
          <p:cNvCxnSpPr>
            <a:stCxn id="8" idx="2"/>
            <a:endCxn id="10" idx="0"/>
          </p:cNvCxnSpPr>
          <p:nvPr/>
        </p:nvCxnSpPr>
        <p:spPr>
          <a:xfrm rot="5400000">
            <a:off x="6184867" y="1560211"/>
            <a:ext cx="635532" cy="931633"/>
          </a:xfrm>
          <a:prstGeom prst="bent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0" name="カギ線コネクタ 19"/>
          <p:cNvCxnSpPr>
            <a:stCxn id="9" idx="0"/>
            <a:endCxn id="8" idx="2"/>
          </p:cNvCxnSpPr>
          <p:nvPr/>
        </p:nvCxnSpPr>
        <p:spPr>
          <a:xfrm rot="16200000" flipV="1">
            <a:off x="7116499" y="1560211"/>
            <a:ext cx="635532" cy="931632"/>
          </a:xfrm>
          <a:prstGeom prst="bentConnector3">
            <a:avLst>
              <a:gd name="adj1" fmla="val 50000"/>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3" name="カギ線コネクタ 22"/>
          <p:cNvCxnSpPr>
            <a:stCxn id="11" idx="0"/>
            <a:endCxn id="14" idx="2"/>
          </p:cNvCxnSpPr>
          <p:nvPr/>
        </p:nvCxnSpPr>
        <p:spPr>
          <a:xfrm rot="5400000" flipH="1" flipV="1">
            <a:off x="6698975" y="3160605"/>
            <a:ext cx="538946" cy="1863267"/>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9" name="カギ線コネクタ 28"/>
          <p:cNvCxnSpPr>
            <a:stCxn id="12" idx="0"/>
            <a:endCxn id="14" idx="2"/>
          </p:cNvCxnSpPr>
          <p:nvPr/>
        </p:nvCxnSpPr>
        <p:spPr>
          <a:xfrm rot="5400000" flipH="1" flipV="1">
            <a:off x="7630608" y="4092238"/>
            <a:ext cx="538946" cy="1"/>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01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プライベートクラウド（２）</a:t>
            </a:r>
            <a:endParaRPr kumimoji="1" lang="ja-JP" altLang="en-US" dirty="0"/>
          </a:p>
        </p:txBody>
      </p:sp>
      <p:sp>
        <p:nvSpPr>
          <p:cNvPr id="3" name="スライド番号プレースホルダー 2"/>
          <p:cNvSpPr>
            <a:spLocks noGrp="1"/>
          </p:cNvSpPr>
          <p:nvPr>
            <p:ph type="sldNum" sz="quarter" idx="12"/>
          </p:nvPr>
        </p:nvSpPr>
        <p:spPr>
          <a:xfrm>
            <a:off x="6934702" y="6508280"/>
            <a:ext cx="2133600" cy="217800"/>
          </a:xfrm>
        </p:spPr>
        <p:txBody>
          <a:bodyPr/>
          <a:lstStyle/>
          <a:p>
            <a:fld id="{8FF8CC5D-A65D-5946-99B5-645367A967AD}" type="slidenum">
              <a:rPr kumimoji="1" lang="ja-JP" altLang="en-US" smtClean="0">
                <a:latin typeface="Meiryo" charset="-128"/>
                <a:ea typeface="Meiryo" charset="-128"/>
                <a:cs typeface="Meiryo" charset="-128"/>
              </a:rPr>
              <a:t>28</a:t>
            </a:fld>
            <a:endParaRPr kumimoji="1" lang="ja-JP" altLang="en-US">
              <a:latin typeface="Meiryo" charset="-128"/>
              <a:ea typeface="Meiryo" charset="-128"/>
              <a:cs typeface="Meiryo" charset="-128"/>
            </a:endParaRPr>
          </a:p>
        </p:txBody>
      </p:sp>
      <p:sp>
        <p:nvSpPr>
          <p:cNvPr id="4" name="正方形/長方形 3"/>
          <p:cNvSpPr/>
          <p:nvPr/>
        </p:nvSpPr>
        <p:spPr>
          <a:xfrm>
            <a:off x="392950" y="836712"/>
            <a:ext cx="8358100" cy="504055"/>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Meiryo" charset="-128"/>
                <a:ea typeface="Meiryo" charset="-128"/>
                <a:cs typeface="Meiryo" charset="-128"/>
              </a:rPr>
              <a:t>プライベート・クラウド</a:t>
            </a:r>
            <a:endParaRPr kumimoji="1" lang="ja-JP" altLang="en-US" dirty="0">
              <a:solidFill>
                <a:srgbClr val="FFFFFF"/>
              </a:solidFill>
              <a:latin typeface="Meiryo" charset="-128"/>
              <a:ea typeface="Meiryo" charset="-128"/>
              <a:cs typeface="Meiryo" charset="-128"/>
            </a:endParaRPr>
          </a:p>
        </p:txBody>
      </p:sp>
      <p:sp>
        <p:nvSpPr>
          <p:cNvPr id="5" name="正方形/長方形 4"/>
          <p:cNvSpPr/>
          <p:nvPr/>
        </p:nvSpPr>
        <p:spPr>
          <a:xfrm>
            <a:off x="3205011" y="1412776"/>
            <a:ext cx="5548495" cy="45517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tIns="0" bIns="0" numCol="1" rtlCol="0" anchor="ctr"/>
          <a:lstStyle/>
          <a:p>
            <a:pPr algn="ctr"/>
            <a:r>
              <a:rPr lang="ja-JP" altLang="en-US" sz="1400" b="1" dirty="0" smtClean="0">
                <a:solidFill>
                  <a:srgbClr val="FFFFFF"/>
                </a:solidFill>
                <a:latin typeface="Meiryo" charset="-128"/>
                <a:ea typeface="Meiryo" charset="-128"/>
                <a:cs typeface="Meiryo" charset="-128"/>
              </a:rPr>
              <a:t>ホステッド</a:t>
            </a:r>
            <a:endParaRPr lang="en-US" altLang="ja-JP" sz="1400" b="1" dirty="0" smtClean="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6" name="正方形/長方形 5"/>
          <p:cNvSpPr/>
          <p:nvPr/>
        </p:nvSpPr>
        <p:spPr>
          <a:xfrm>
            <a:off x="392950" y="1412776"/>
            <a:ext cx="2738890" cy="953124"/>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オンプレミス</a:t>
            </a:r>
            <a:endParaRPr lang="en-US" altLang="ja-JP" sz="1400" b="1" dirty="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7" name="正方形/長方形 6"/>
          <p:cNvSpPr/>
          <p:nvPr/>
        </p:nvSpPr>
        <p:spPr>
          <a:xfrm>
            <a:off x="3205011" y="1931651"/>
            <a:ext cx="2738890" cy="434249"/>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デ</a:t>
            </a:r>
            <a:r>
              <a:rPr kumimoji="1" lang="ja-JP" altLang="en-US" sz="1400" b="1" dirty="0" smtClean="0">
                <a:solidFill>
                  <a:srgbClr val="FFFFFF"/>
                </a:solidFill>
                <a:latin typeface="Meiryo" charset="-128"/>
                <a:ea typeface="Meiryo" charset="-128"/>
                <a:cs typeface="Meiryo" charset="-128"/>
              </a:rPr>
              <a:t>ディケイテッド</a:t>
            </a:r>
            <a:endParaRPr kumimoji="1" lang="en-US" altLang="ja-JP" sz="1400" b="1" dirty="0" smtClean="0">
              <a:solidFill>
                <a:srgbClr val="FFFFFF"/>
              </a:solidFill>
              <a:latin typeface="Meiryo" charset="-128"/>
              <a:ea typeface="Meiryo" charset="-128"/>
              <a:cs typeface="Meiryo" charset="-128"/>
            </a:endParaRPr>
          </a:p>
          <a:p>
            <a:pPr algn="ctr"/>
            <a:r>
              <a:rPr lang="ja-JP" altLang="en-US" sz="900" dirty="0" smtClean="0">
                <a:solidFill>
                  <a:srgbClr val="FFFFFF"/>
                </a:solidFill>
                <a:latin typeface="Meiryo" charset="-128"/>
                <a:ea typeface="Meiryo" charset="-128"/>
                <a:cs typeface="Meiryo" charset="-128"/>
              </a:rPr>
              <a:t>プライベート・クラウド</a:t>
            </a:r>
            <a:endParaRPr kumimoji="1" lang="ja-JP" altLang="en-US" sz="900" dirty="0">
              <a:solidFill>
                <a:srgbClr val="FFFFFF"/>
              </a:solidFill>
              <a:latin typeface="Meiryo" charset="-128"/>
              <a:ea typeface="Meiryo" charset="-128"/>
              <a:cs typeface="Meiryo" charset="-128"/>
            </a:endParaRPr>
          </a:p>
        </p:txBody>
      </p:sp>
      <p:sp>
        <p:nvSpPr>
          <p:cNvPr id="8" name="正方形/長方形 7"/>
          <p:cNvSpPr/>
          <p:nvPr/>
        </p:nvSpPr>
        <p:spPr>
          <a:xfrm>
            <a:off x="6017072" y="1928278"/>
            <a:ext cx="2736434" cy="440993"/>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b="1" dirty="0" smtClean="0">
                <a:solidFill>
                  <a:srgbClr val="FFFFFF"/>
                </a:solidFill>
                <a:latin typeface="Meiryo" charset="-128"/>
                <a:ea typeface="Meiryo" charset="-128"/>
                <a:cs typeface="Meiryo" charset="-128"/>
              </a:rPr>
              <a:t>コミュニティ</a:t>
            </a:r>
            <a:endParaRPr lang="en-US" altLang="ja-JP" sz="1400" b="1" dirty="0" smtClean="0">
              <a:solidFill>
                <a:srgbClr val="FFFFFF"/>
              </a:solidFill>
              <a:latin typeface="Meiryo" charset="-128"/>
              <a:ea typeface="Meiryo" charset="-128"/>
              <a:cs typeface="Meiryo" charset="-128"/>
            </a:endParaRPr>
          </a:p>
          <a:p>
            <a:pPr algn="ctr"/>
            <a:r>
              <a:rPr lang="ja-JP" altLang="en-US" sz="900" dirty="0">
                <a:solidFill>
                  <a:srgbClr val="FFFFFF"/>
                </a:solidFill>
                <a:latin typeface="Meiryo" charset="-128"/>
                <a:ea typeface="Meiryo" charset="-128"/>
                <a:cs typeface="Meiryo" charset="-128"/>
              </a:rPr>
              <a:t>プライベート・</a:t>
            </a:r>
            <a:r>
              <a:rPr lang="ja-JP" altLang="en-US" sz="900" dirty="0" smtClean="0">
                <a:solidFill>
                  <a:srgbClr val="FFFFFF"/>
                </a:solidFill>
                <a:latin typeface="Meiryo" charset="-128"/>
                <a:ea typeface="Meiryo" charset="-128"/>
                <a:cs typeface="Meiryo" charset="-128"/>
              </a:rPr>
              <a:t>クラウド</a:t>
            </a:r>
            <a:endParaRPr lang="ja-JP" altLang="en-US" sz="900" dirty="0">
              <a:solidFill>
                <a:srgbClr val="FFFFFF"/>
              </a:solidFill>
              <a:latin typeface="Meiryo" charset="-128"/>
              <a:ea typeface="Meiryo" charset="-128"/>
              <a:cs typeface="Meiryo" charset="-128"/>
            </a:endParaRPr>
          </a:p>
        </p:txBody>
      </p:sp>
      <p:sp>
        <p:nvSpPr>
          <p:cNvPr id="9" name="正方形/長方形 8"/>
          <p:cNvSpPr/>
          <p:nvPr/>
        </p:nvSpPr>
        <p:spPr>
          <a:xfrm>
            <a:off x="392950" y="2421482"/>
            <a:ext cx="2738890" cy="4031854"/>
          </a:xfrm>
          <a:prstGeom prst="rect">
            <a:avLst/>
          </a:prstGeom>
          <a:solidFill>
            <a:schemeClr val="bg1"/>
          </a:solidFill>
          <a:ln>
            <a:solidFill>
              <a:schemeClr val="accent3">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endParaRPr kumimoji="1" lang="ja-JP" altLang="en-US" sz="800" dirty="0">
              <a:solidFill>
                <a:schemeClr val="accent3">
                  <a:lumMod val="50000"/>
                </a:schemeClr>
              </a:solidFill>
              <a:latin typeface="Meiryo" charset="-128"/>
              <a:ea typeface="Meiryo" charset="-128"/>
              <a:cs typeface="Meiryo" charset="-128"/>
            </a:endParaRPr>
          </a:p>
        </p:txBody>
      </p:sp>
      <p:sp>
        <p:nvSpPr>
          <p:cNvPr id="11" name="正方形/長方形 10"/>
          <p:cNvSpPr/>
          <p:nvPr/>
        </p:nvSpPr>
        <p:spPr>
          <a:xfrm>
            <a:off x="3205011" y="2426154"/>
            <a:ext cx="5548495" cy="4027182"/>
          </a:xfrm>
          <a:prstGeom prst="rect">
            <a:avLst/>
          </a:prstGeom>
          <a:solidFill>
            <a:schemeClr val="bg1"/>
          </a:solidFill>
          <a:ln>
            <a:solidFill>
              <a:srgbClr val="0070C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800" dirty="0">
              <a:solidFill>
                <a:schemeClr val="accent5">
                  <a:lumMod val="75000"/>
                </a:schemeClr>
              </a:solidFill>
              <a:latin typeface="Meiryo" charset="-128"/>
              <a:ea typeface="Meiryo" charset="-128"/>
              <a:cs typeface="Meiryo" charset="-128"/>
            </a:endParaRPr>
          </a:p>
        </p:txBody>
      </p:sp>
      <p:sp>
        <p:nvSpPr>
          <p:cNvPr id="13" name="正方形/長方形 12"/>
          <p:cNvSpPr/>
          <p:nvPr/>
        </p:nvSpPr>
        <p:spPr>
          <a:xfrm>
            <a:off x="3241661" y="2831198"/>
            <a:ext cx="2702240" cy="252399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kumimoji="1" lang="ja-JP" altLang="en-US" sz="900" dirty="0">
              <a:solidFill>
                <a:srgbClr val="FFFFFF"/>
              </a:solidFill>
              <a:latin typeface="Meiryo" charset="-128"/>
              <a:ea typeface="Meiryo" charset="-128"/>
              <a:cs typeface="Meiryo" charset="-128"/>
            </a:endParaRPr>
          </a:p>
        </p:txBody>
      </p:sp>
      <p:sp>
        <p:nvSpPr>
          <p:cNvPr id="14" name="正方形/長方形 13"/>
          <p:cNvSpPr/>
          <p:nvPr/>
        </p:nvSpPr>
        <p:spPr>
          <a:xfrm>
            <a:off x="6087863" y="2821086"/>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5" name="正方形/長方形 14"/>
          <p:cNvSpPr/>
          <p:nvPr/>
        </p:nvSpPr>
        <p:spPr>
          <a:xfrm>
            <a:off x="6950786" y="2831198"/>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6" name="正方形/長方形 15"/>
          <p:cNvSpPr/>
          <p:nvPr/>
        </p:nvSpPr>
        <p:spPr>
          <a:xfrm>
            <a:off x="7827268" y="2831198"/>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8" name="正方形/長方形 17"/>
          <p:cNvSpPr/>
          <p:nvPr/>
        </p:nvSpPr>
        <p:spPr>
          <a:xfrm>
            <a:off x="6950786" y="3697723"/>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19" name="正方形/長方形 18"/>
          <p:cNvSpPr/>
          <p:nvPr/>
        </p:nvSpPr>
        <p:spPr>
          <a:xfrm>
            <a:off x="7827268" y="3697723"/>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0" name="正方形/長方形 19"/>
          <p:cNvSpPr/>
          <p:nvPr/>
        </p:nvSpPr>
        <p:spPr>
          <a:xfrm>
            <a:off x="6087969" y="4552992"/>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1" name="正方形/長方形 20"/>
          <p:cNvSpPr/>
          <p:nvPr/>
        </p:nvSpPr>
        <p:spPr>
          <a:xfrm>
            <a:off x="6950892" y="4563104"/>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2" name="正方形/長方形 21"/>
          <p:cNvSpPr/>
          <p:nvPr/>
        </p:nvSpPr>
        <p:spPr>
          <a:xfrm>
            <a:off x="7827374" y="4563104"/>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3" name="正方形/長方形 22"/>
          <p:cNvSpPr/>
          <p:nvPr/>
        </p:nvSpPr>
        <p:spPr>
          <a:xfrm>
            <a:off x="3994734" y="3807951"/>
            <a:ext cx="1154532" cy="1018818"/>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900" dirty="0" smtClean="0">
                <a:solidFill>
                  <a:srgbClr val="FFFFFF"/>
                </a:solidFill>
                <a:latin typeface="Meiryo" charset="-128"/>
                <a:ea typeface="Meiryo" charset="-128"/>
                <a:cs typeface="Meiryo" charset="-128"/>
              </a:rPr>
              <a:t>ユーザー企業に</a:t>
            </a:r>
          </a:p>
          <a:p>
            <a:pPr algn="ctr"/>
            <a:r>
              <a:rPr lang="ja-JP" altLang="en-US" sz="900" dirty="0" smtClean="0">
                <a:solidFill>
                  <a:srgbClr val="FFFFFF"/>
                </a:solidFill>
                <a:latin typeface="Meiryo" charset="-128"/>
                <a:ea typeface="Meiryo" charset="-128"/>
                <a:cs typeface="Meiryo" charset="-128"/>
              </a:rPr>
              <a:t>システム資源を</a:t>
            </a:r>
          </a:p>
          <a:p>
            <a:pPr algn="ctr"/>
            <a:r>
              <a:rPr lang="ja-JP" altLang="en-US" sz="900" dirty="0" smtClean="0">
                <a:solidFill>
                  <a:srgbClr val="FFFFFF"/>
                </a:solidFill>
                <a:latin typeface="Meiryo" charset="-128"/>
                <a:ea typeface="Meiryo" charset="-128"/>
                <a:cs typeface="Meiryo" charset="-128"/>
              </a:rPr>
              <a:t>占有・割り当て</a:t>
            </a:r>
            <a:endParaRPr lang="ja-JP" altLang="en-US" sz="900" dirty="0">
              <a:solidFill>
                <a:srgbClr val="FFFFFF"/>
              </a:solidFill>
              <a:latin typeface="Meiryo" charset="-128"/>
              <a:ea typeface="Meiryo" charset="-128"/>
              <a:cs typeface="Meiryo" charset="-128"/>
            </a:endParaRPr>
          </a:p>
        </p:txBody>
      </p:sp>
      <p:sp>
        <p:nvSpPr>
          <p:cNvPr id="24" name="テキスト ボックス 23"/>
          <p:cNvSpPr txBox="1"/>
          <p:nvPr/>
        </p:nvSpPr>
        <p:spPr>
          <a:xfrm>
            <a:off x="3320987" y="3413124"/>
            <a:ext cx="2492991" cy="369332"/>
          </a:xfrm>
          <a:prstGeom prst="rect">
            <a:avLst/>
          </a:prstGeom>
          <a:noFill/>
        </p:spPr>
        <p:txBody>
          <a:bodyPr wrap="none" rtlCol="0">
            <a:spAutoFit/>
          </a:bodyPr>
          <a:lstStyle/>
          <a:p>
            <a:pPr algn="ctr"/>
            <a:r>
              <a:rPr kumimoji="1" lang="ja-JP" altLang="en-US" dirty="0" smtClean="0">
                <a:solidFill>
                  <a:schemeClr val="accent5">
                    <a:lumMod val="75000"/>
                  </a:schemeClr>
                </a:solidFill>
                <a:latin typeface="Meiryo" charset="-128"/>
                <a:ea typeface="Meiryo" charset="-128"/>
                <a:cs typeface="Meiryo" charset="-128"/>
              </a:rPr>
              <a:t>パブリック・クラウド</a:t>
            </a:r>
            <a:endParaRPr kumimoji="1" lang="ja-JP" altLang="en-US" dirty="0">
              <a:solidFill>
                <a:schemeClr val="accent5">
                  <a:lumMod val="75000"/>
                </a:schemeClr>
              </a:solidFill>
              <a:latin typeface="Meiryo" charset="-128"/>
              <a:ea typeface="Meiryo" charset="-128"/>
              <a:cs typeface="Meiryo" charset="-128"/>
            </a:endParaRPr>
          </a:p>
        </p:txBody>
      </p:sp>
      <p:sp>
        <p:nvSpPr>
          <p:cNvPr id="25" name="テキスト ボックス 24"/>
          <p:cNvSpPr txBox="1"/>
          <p:nvPr/>
        </p:nvSpPr>
        <p:spPr>
          <a:xfrm>
            <a:off x="392950" y="2463279"/>
            <a:ext cx="2738890" cy="461665"/>
          </a:xfrm>
          <a:prstGeom prst="rect">
            <a:avLst/>
          </a:prstGeom>
          <a:noFill/>
        </p:spPr>
        <p:txBody>
          <a:bodyPr wrap="square" rtlCol="0">
            <a:spAutoFit/>
          </a:bodyPr>
          <a:lstStyle/>
          <a:p>
            <a:pPr algn="ctr"/>
            <a:r>
              <a:rPr kumimoji="1" lang="ja-JP" altLang="en-US" sz="1200" dirty="0" smtClean="0">
                <a:solidFill>
                  <a:schemeClr val="accent3">
                    <a:lumMod val="50000"/>
                  </a:schemeClr>
                </a:solidFill>
                <a:latin typeface="Meiryo" charset="-128"/>
                <a:ea typeface="Meiryo" charset="-128"/>
                <a:cs typeface="Meiryo" charset="-128"/>
              </a:rPr>
              <a:t>ユーザー企業・自社構内</a:t>
            </a:r>
          </a:p>
          <a:p>
            <a:pPr algn="ctr"/>
            <a:r>
              <a:rPr kumimoji="1" lang="ja-JP" altLang="en-US" sz="1200" dirty="0" smtClean="0">
                <a:solidFill>
                  <a:schemeClr val="accent3">
                    <a:lumMod val="50000"/>
                  </a:schemeClr>
                </a:solidFill>
                <a:latin typeface="Meiryo" charset="-128"/>
                <a:ea typeface="Meiryo" charset="-128"/>
                <a:cs typeface="Meiryo" charset="-128"/>
              </a:rPr>
              <a:t>データセンタ・占有借用施設内</a:t>
            </a:r>
            <a:endParaRPr kumimoji="1" lang="ja-JP" altLang="en-US" sz="1200" dirty="0">
              <a:solidFill>
                <a:schemeClr val="accent3">
                  <a:lumMod val="50000"/>
                </a:schemeClr>
              </a:solidFill>
              <a:latin typeface="Meiryo" charset="-128"/>
              <a:ea typeface="Meiryo" charset="-128"/>
              <a:cs typeface="Meiryo" charset="-128"/>
            </a:endParaRPr>
          </a:p>
        </p:txBody>
      </p:sp>
      <p:sp>
        <p:nvSpPr>
          <p:cNvPr id="26" name="テキスト ボックス 25"/>
          <p:cNvSpPr txBox="1"/>
          <p:nvPr/>
        </p:nvSpPr>
        <p:spPr>
          <a:xfrm>
            <a:off x="4692485" y="2493669"/>
            <a:ext cx="2646878" cy="338554"/>
          </a:xfrm>
          <a:prstGeom prst="rect">
            <a:avLst/>
          </a:prstGeom>
          <a:noFill/>
        </p:spPr>
        <p:txBody>
          <a:bodyPr wrap="none" rtlCol="0">
            <a:spAutoFit/>
          </a:bodyPr>
          <a:lstStyle/>
          <a:p>
            <a:pPr algn="ctr"/>
            <a:r>
              <a:rPr kumimoji="1" lang="ja-JP" altLang="en-US" sz="1600" dirty="0" smtClean="0">
                <a:solidFill>
                  <a:srgbClr val="0432FF"/>
                </a:solidFill>
                <a:latin typeface="Meiryo" charset="-128"/>
                <a:ea typeface="Meiryo" charset="-128"/>
                <a:cs typeface="Meiryo" charset="-128"/>
              </a:rPr>
              <a:t>クラウド・サービス事業者</a:t>
            </a:r>
            <a:endParaRPr kumimoji="1" lang="ja-JP" altLang="en-US" sz="1600" dirty="0">
              <a:solidFill>
                <a:srgbClr val="0432FF"/>
              </a:solidFill>
              <a:latin typeface="Meiryo" charset="-128"/>
              <a:ea typeface="Meiryo" charset="-128"/>
              <a:cs typeface="Meiryo" charset="-128"/>
            </a:endParaRPr>
          </a:p>
        </p:txBody>
      </p:sp>
      <p:sp>
        <p:nvSpPr>
          <p:cNvPr id="27" name="正方形/長方形 26"/>
          <p:cNvSpPr/>
          <p:nvPr/>
        </p:nvSpPr>
        <p:spPr>
          <a:xfrm>
            <a:off x="1130902" y="3803269"/>
            <a:ext cx="1154533" cy="101571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1400" dirty="0" smtClean="0">
                <a:solidFill>
                  <a:srgbClr val="FFFFFF"/>
                </a:solidFill>
                <a:latin typeface="Meiryo" charset="-128"/>
                <a:ea typeface="Meiryo" charset="-128"/>
                <a:cs typeface="Meiryo" charset="-128"/>
              </a:rPr>
              <a:t>自社専用</a:t>
            </a:r>
          </a:p>
          <a:p>
            <a:pPr algn="ctr"/>
            <a:r>
              <a:rPr kumimoji="1" lang="ja-JP" altLang="en-US" sz="900" dirty="0" smtClean="0">
                <a:solidFill>
                  <a:srgbClr val="FFFFFF"/>
                </a:solidFill>
                <a:latin typeface="Meiryo" charset="-128"/>
                <a:ea typeface="Meiryo" charset="-128"/>
                <a:cs typeface="Meiryo" charset="-128"/>
              </a:rPr>
              <a:t>クラウド環境</a:t>
            </a:r>
            <a:endParaRPr kumimoji="1" lang="ja-JP" altLang="en-US" sz="900" dirty="0">
              <a:solidFill>
                <a:srgbClr val="FFFFFF"/>
              </a:solidFill>
              <a:latin typeface="Meiryo" charset="-128"/>
              <a:ea typeface="Meiryo" charset="-128"/>
              <a:cs typeface="Meiryo" charset="-128"/>
            </a:endParaRPr>
          </a:p>
        </p:txBody>
      </p:sp>
      <p:sp>
        <p:nvSpPr>
          <p:cNvPr id="28" name="正方形/長方形 27"/>
          <p:cNvSpPr/>
          <p:nvPr/>
        </p:nvSpPr>
        <p:spPr>
          <a:xfrm>
            <a:off x="6086996" y="3689941"/>
            <a:ext cx="821855" cy="8022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endParaRPr lang="ja-JP" altLang="en-US" sz="900" dirty="0">
              <a:solidFill>
                <a:srgbClr val="FFFFFF"/>
              </a:solidFill>
              <a:latin typeface="Meiryo" charset="-128"/>
              <a:ea typeface="Meiryo" charset="-128"/>
              <a:cs typeface="Meiryo" charset="-128"/>
            </a:endParaRPr>
          </a:p>
        </p:txBody>
      </p:sp>
      <p:sp>
        <p:nvSpPr>
          <p:cNvPr id="29" name="正方形/長方形 28"/>
          <p:cNvSpPr/>
          <p:nvPr/>
        </p:nvSpPr>
        <p:spPr>
          <a:xfrm>
            <a:off x="6801207" y="3803269"/>
            <a:ext cx="1200295" cy="101881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numCol="1" rtlCol="0" anchor="ctr"/>
          <a:lstStyle/>
          <a:p>
            <a:pPr algn="ctr"/>
            <a:r>
              <a:rPr lang="ja-JP" altLang="en-US" sz="900" dirty="0" smtClean="0">
                <a:solidFill>
                  <a:srgbClr val="FFFFFF"/>
                </a:solidFill>
                <a:latin typeface="Meiryo" charset="-128"/>
                <a:ea typeface="Meiryo" charset="-128"/>
                <a:cs typeface="Meiryo" charset="-128"/>
              </a:rPr>
              <a:t>予め用意された</a:t>
            </a:r>
          </a:p>
          <a:p>
            <a:pPr algn="ctr"/>
            <a:r>
              <a:rPr lang="ja-JP" altLang="en-US" sz="900" dirty="0" smtClean="0">
                <a:solidFill>
                  <a:srgbClr val="FFFFFF"/>
                </a:solidFill>
                <a:latin typeface="Meiryo" charset="-128"/>
                <a:ea typeface="Meiryo" charset="-128"/>
                <a:cs typeface="Meiryo" charset="-128"/>
              </a:rPr>
              <a:t>標準仕様を組合せユーザー企業毎に個別仕様で</a:t>
            </a:r>
          </a:p>
          <a:p>
            <a:pPr algn="ctr"/>
            <a:r>
              <a:rPr lang="ja-JP" altLang="en-US" sz="900" dirty="0" smtClean="0">
                <a:solidFill>
                  <a:srgbClr val="FFFFFF"/>
                </a:solidFill>
                <a:latin typeface="Meiryo" charset="-128"/>
                <a:ea typeface="Meiryo" charset="-128"/>
                <a:cs typeface="Meiryo" charset="-128"/>
              </a:rPr>
              <a:t>クラウドを提供</a:t>
            </a:r>
            <a:endParaRPr lang="ja-JP" altLang="en-US" sz="900" dirty="0">
              <a:solidFill>
                <a:srgbClr val="FFFFFF"/>
              </a:solidFill>
              <a:latin typeface="Meiryo" charset="-128"/>
              <a:ea typeface="Meiryo" charset="-128"/>
              <a:cs typeface="Meiryo" charset="-128"/>
            </a:endParaRPr>
          </a:p>
        </p:txBody>
      </p:sp>
      <p:sp>
        <p:nvSpPr>
          <p:cNvPr id="30" name="テキスト ボックス 29"/>
          <p:cNvSpPr txBox="1"/>
          <p:nvPr/>
        </p:nvSpPr>
        <p:spPr>
          <a:xfrm>
            <a:off x="392950" y="5416043"/>
            <a:ext cx="2738890" cy="338554"/>
          </a:xfrm>
          <a:prstGeom prst="rect">
            <a:avLst/>
          </a:prstGeom>
          <a:noFill/>
        </p:spPr>
        <p:txBody>
          <a:bodyPr wrap="square" rtlCol="0">
            <a:spAutoFit/>
          </a:bodyPr>
          <a:lstStyle/>
          <a:p>
            <a:pPr algn="ctr"/>
            <a:r>
              <a:rPr kumimoji="1" lang="ja-JP" altLang="en-US" sz="1600" dirty="0" smtClean="0">
                <a:solidFill>
                  <a:schemeClr val="accent3">
                    <a:lumMod val="50000"/>
                  </a:schemeClr>
                </a:solidFill>
                <a:latin typeface="Meiryo" charset="-128"/>
                <a:ea typeface="Meiryo" charset="-128"/>
                <a:cs typeface="Meiryo" charset="-128"/>
              </a:rPr>
              <a:t>ユーザー</a:t>
            </a:r>
            <a:r>
              <a:rPr kumimoji="1" lang="ja-JP" altLang="en-US" sz="1600" smtClean="0">
                <a:solidFill>
                  <a:schemeClr val="accent3">
                    <a:lumMod val="50000"/>
                  </a:schemeClr>
                </a:solidFill>
                <a:latin typeface="Meiryo" charset="-128"/>
                <a:ea typeface="Meiryo" charset="-128"/>
                <a:cs typeface="Meiryo" charset="-128"/>
              </a:rPr>
              <a:t>企業の資産</a:t>
            </a:r>
            <a:endParaRPr kumimoji="1" lang="ja-JP" altLang="en-US" sz="1600" dirty="0">
              <a:solidFill>
                <a:schemeClr val="accent3">
                  <a:lumMod val="50000"/>
                </a:schemeClr>
              </a:solidFill>
              <a:latin typeface="Meiryo" charset="-128"/>
              <a:ea typeface="Meiryo" charset="-128"/>
              <a:cs typeface="Meiryo" charset="-128"/>
            </a:endParaRPr>
          </a:p>
        </p:txBody>
      </p:sp>
      <p:sp>
        <p:nvSpPr>
          <p:cNvPr id="31" name="テキスト ボックス 30"/>
          <p:cNvSpPr txBox="1"/>
          <p:nvPr/>
        </p:nvSpPr>
        <p:spPr>
          <a:xfrm>
            <a:off x="3224578" y="5417470"/>
            <a:ext cx="5526472" cy="338554"/>
          </a:xfrm>
          <a:prstGeom prst="rect">
            <a:avLst/>
          </a:prstGeom>
          <a:noFill/>
        </p:spPr>
        <p:txBody>
          <a:bodyPr wrap="square" rtlCol="0">
            <a:spAutoFit/>
          </a:bodyPr>
          <a:lstStyle/>
          <a:p>
            <a:pPr algn="ctr"/>
            <a:r>
              <a:rPr kumimoji="1" lang="ja-JP" altLang="en-US" sz="1600" dirty="0" smtClean="0">
                <a:solidFill>
                  <a:srgbClr val="0432FF"/>
                </a:solidFill>
                <a:latin typeface="Meiryo" charset="-128"/>
                <a:ea typeface="Meiryo" charset="-128"/>
                <a:cs typeface="Meiryo" charset="-128"/>
              </a:rPr>
              <a:t>クラウド・サービス事業者の資産</a:t>
            </a:r>
            <a:endParaRPr kumimoji="1" lang="ja-JP" altLang="en-US" sz="1600" dirty="0">
              <a:solidFill>
                <a:srgbClr val="0432FF"/>
              </a:solidFill>
              <a:latin typeface="Meiryo" charset="-128"/>
              <a:ea typeface="Meiryo" charset="-128"/>
              <a:cs typeface="Meiryo" charset="-128"/>
            </a:endParaRPr>
          </a:p>
        </p:txBody>
      </p:sp>
      <p:grpSp>
        <p:nvGrpSpPr>
          <p:cNvPr id="32" name="図形グループ 31"/>
          <p:cNvGrpSpPr/>
          <p:nvPr/>
        </p:nvGrpSpPr>
        <p:grpSpPr>
          <a:xfrm>
            <a:off x="683568" y="3123274"/>
            <a:ext cx="131584" cy="275838"/>
            <a:chOff x="1305189" y="2570455"/>
            <a:chExt cx="969964" cy="2007872"/>
          </a:xfrm>
        </p:grpSpPr>
        <p:sp>
          <p:nvSpPr>
            <p:cNvPr id="33" name="円/楕円 3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4" name="フローチャート: 論理積ゲート 3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35" name="図形グループ 34"/>
          <p:cNvGrpSpPr/>
          <p:nvPr/>
        </p:nvGrpSpPr>
        <p:grpSpPr>
          <a:xfrm>
            <a:off x="905791" y="3123274"/>
            <a:ext cx="131584" cy="275838"/>
            <a:chOff x="1305189" y="2570455"/>
            <a:chExt cx="969964" cy="2007872"/>
          </a:xfrm>
        </p:grpSpPr>
        <p:sp>
          <p:nvSpPr>
            <p:cNvPr id="36" name="円/楕円 3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37" name="フローチャート: 論理積ゲート 3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38" name="図形グループ 37"/>
          <p:cNvGrpSpPr/>
          <p:nvPr/>
        </p:nvGrpSpPr>
        <p:grpSpPr>
          <a:xfrm>
            <a:off x="776853" y="3026569"/>
            <a:ext cx="131584" cy="275838"/>
            <a:chOff x="1305189" y="2570455"/>
            <a:chExt cx="969964" cy="2007872"/>
          </a:xfrm>
        </p:grpSpPr>
        <p:sp>
          <p:nvSpPr>
            <p:cNvPr id="39" name="円/楕円 3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40" name="フローチャート: 論理積ゲート 3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41" name="テキスト ボックス 40"/>
          <p:cNvSpPr txBox="1"/>
          <p:nvPr/>
        </p:nvSpPr>
        <p:spPr>
          <a:xfrm>
            <a:off x="1043608" y="3140122"/>
            <a:ext cx="1910935" cy="307777"/>
          </a:xfrm>
          <a:prstGeom prst="rect">
            <a:avLst/>
          </a:prstGeom>
          <a:noFill/>
        </p:spPr>
        <p:txBody>
          <a:bodyPr wrap="square" rtlCol="0">
            <a:spAutoFit/>
          </a:bodyPr>
          <a:lstStyle/>
          <a:p>
            <a:pPr algn="r"/>
            <a:r>
              <a:rPr kumimoji="1" lang="ja-JP" altLang="en-US" sz="1400" dirty="0" smtClean="0">
                <a:solidFill>
                  <a:schemeClr val="accent3">
                    <a:lumMod val="50000"/>
                  </a:schemeClr>
                </a:solidFill>
                <a:latin typeface="Meiryo" charset="-128"/>
                <a:ea typeface="Meiryo" charset="-128"/>
                <a:cs typeface="Meiryo" charset="-128"/>
              </a:rPr>
              <a:t>運用管理責任は自社</a:t>
            </a:r>
            <a:endParaRPr kumimoji="1" lang="ja-JP" altLang="en-US" sz="1400" dirty="0">
              <a:solidFill>
                <a:schemeClr val="accent3">
                  <a:lumMod val="50000"/>
                </a:schemeClr>
              </a:solidFill>
              <a:latin typeface="Meiryo" charset="-128"/>
              <a:ea typeface="Meiryo" charset="-128"/>
              <a:cs typeface="Meiryo" charset="-128"/>
            </a:endParaRPr>
          </a:p>
        </p:txBody>
      </p:sp>
      <p:sp>
        <p:nvSpPr>
          <p:cNvPr id="51" name="テキスト ボックス 50"/>
          <p:cNvSpPr txBox="1"/>
          <p:nvPr/>
        </p:nvSpPr>
        <p:spPr>
          <a:xfrm>
            <a:off x="3240687" y="3140122"/>
            <a:ext cx="2703214" cy="307777"/>
          </a:xfrm>
          <a:prstGeom prst="rect">
            <a:avLst/>
          </a:prstGeom>
          <a:noFill/>
        </p:spPr>
        <p:txBody>
          <a:bodyPr wrap="square" rtlCol="0">
            <a:spAutoFit/>
          </a:bodyPr>
          <a:lstStyle/>
          <a:p>
            <a:pPr algn="ctr"/>
            <a:r>
              <a:rPr kumimoji="1" lang="ja-JP" altLang="en-US" sz="1400" dirty="0" smtClean="0">
                <a:solidFill>
                  <a:schemeClr val="accent5">
                    <a:lumMod val="75000"/>
                  </a:schemeClr>
                </a:solidFill>
                <a:latin typeface="Meiryo" charset="-128"/>
                <a:ea typeface="Meiryo" charset="-128"/>
                <a:cs typeface="Meiryo" charset="-128"/>
              </a:rPr>
              <a:t>運用管理責任は事業者</a:t>
            </a:r>
            <a:endParaRPr kumimoji="1" lang="ja-JP" altLang="en-US" sz="1400" dirty="0">
              <a:solidFill>
                <a:schemeClr val="accent5">
                  <a:lumMod val="75000"/>
                </a:schemeClr>
              </a:solidFill>
              <a:latin typeface="Meiryo" charset="-128"/>
              <a:ea typeface="Meiryo" charset="-128"/>
              <a:cs typeface="Meiryo" charset="-128"/>
            </a:endParaRPr>
          </a:p>
        </p:txBody>
      </p:sp>
      <p:sp>
        <p:nvSpPr>
          <p:cNvPr id="52" name="テキスト ボックス 51"/>
          <p:cNvSpPr txBox="1"/>
          <p:nvPr/>
        </p:nvSpPr>
        <p:spPr>
          <a:xfrm>
            <a:off x="6033682" y="3140122"/>
            <a:ext cx="2703214" cy="307777"/>
          </a:xfrm>
          <a:prstGeom prst="rect">
            <a:avLst/>
          </a:prstGeom>
          <a:noFill/>
        </p:spPr>
        <p:txBody>
          <a:bodyPr wrap="square" rtlCol="0">
            <a:spAutoFit/>
          </a:bodyPr>
          <a:lstStyle/>
          <a:p>
            <a:pPr algn="ctr"/>
            <a:r>
              <a:rPr kumimoji="1" lang="ja-JP" altLang="en-US" sz="1400" dirty="0" smtClean="0">
                <a:solidFill>
                  <a:srgbClr val="0070C0"/>
                </a:solidFill>
                <a:latin typeface="Meiryo" charset="-128"/>
                <a:ea typeface="Meiryo" charset="-128"/>
                <a:cs typeface="Meiryo" charset="-128"/>
              </a:rPr>
              <a:t>運用管理責任は事業者</a:t>
            </a:r>
            <a:endParaRPr kumimoji="1" lang="ja-JP" altLang="en-US" sz="1400" dirty="0">
              <a:solidFill>
                <a:srgbClr val="0070C0"/>
              </a:solidFill>
              <a:latin typeface="Meiryo" charset="-128"/>
              <a:ea typeface="Meiryo" charset="-128"/>
              <a:cs typeface="Meiryo" charset="-128"/>
            </a:endParaRPr>
          </a:p>
        </p:txBody>
      </p:sp>
      <p:sp>
        <p:nvSpPr>
          <p:cNvPr id="53" name="テキスト ボックス 52"/>
          <p:cNvSpPr txBox="1"/>
          <p:nvPr/>
        </p:nvSpPr>
        <p:spPr>
          <a:xfrm>
            <a:off x="390494" y="4969749"/>
            <a:ext cx="2724736" cy="276999"/>
          </a:xfrm>
          <a:prstGeom prst="rect">
            <a:avLst/>
          </a:prstGeom>
          <a:noFill/>
        </p:spPr>
        <p:txBody>
          <a:bodyPr wrap="square" rtlCol="0">
            <a:spAutoFit/>
          </a:bodyPr>
          <a:lstStyle/>
          <a:p>
            <a:pPr algn="ctr"/>
            <a:r>
              <a:rPr kumimoji="1" lang="ja-JP" altLang="en-US" sz="1200" dirty="0" smtClean="0">
                <a:solidFill>
                  <a:schemeClr val="accent3">
                    <a:lumMod val="50000"/>
                  </a:schemeClr>
                </a:solidFill>
                <a:latin typeface="Meiryo" charset="-128"/>
                <a:ea typeface="Meiryo" charset="-128"/>
                <a:cs typeface="Meiryo" charset="-128"/>
              </a:rPr>
              <a:t>リース</a:t>
            </a:r>
            <a:r>
              <a:rPr kumimoji="1" lang="ja-JP" altLang="en-US" sz="1200" smtClean="0">
                <a:solidFill>
                  <a:schemeClr val="accent3">
                    <a:lumMod val="50000"/>
                  </a:schemeClr>
                </a:solidFill>
                <a:latin typeface="Meiryo" charset="-128"/>
                <a:ea typeface="Meiryo" charset="-128"/>
                <a:cs typeface="Meiryo" charset="-128"/>
              </a:rPr>
              <a:t>または減価償却</a:t>
            </a:r>
            <a:endParaRPr kumimoji="1" lang="ja-JP" altLang="en-US" sz="1200" dirty="0">
              <a:solidFill>
                <a:schemeClr val="accent3">
                  <a:lumMod val="50000"/>
                </a:schemeClr>
              </a:solidFill>
              <a:latin typeface="Meiryo" charset="-128"/>
              <a:ea typeface="Meiryo" charset="-128"/>
              <a:cs typeface="Meiryo" charset="-128"/>
            </a:endParaRPr>
          </a:p>
        </p:txBody>
      </p:sp>
      <p:sp>
        <p:nvSpPr>
          <p:cNvPr id="54" name="テキスト ボックス 53"/>
          <p:cNvSpPr txBox="1"/>
          <p:nvPr/>
        </p:nvSpPr>
        <p:spPr>
          <a:xfrm>
            <a:off x="3240687" y="4972146"/>
            <a:ext cx="2703213" cy="276999"/>
          </a:xfrm>
          <a:prstGeom prst="rect">
            <a:avLst/>
          </a:prstGeom>
          <a:noFill/>
        </p:spPr>
        <p:txBody>
          <a:bodyPr wrap="square" rtlCol="0">
            <a:spAutoFit/>
          </a:bodyPr>
          <a:lstStyle/>
          <a:p>
            <a:pPr algn="ctr"/>
            <a:r>
              <a:rPr kumimoji="1" lang="ja-JP" altLang="en-US" sz="1200" dirty="0" smtClean="0">
                <a:solidFill>
                  <a:schemeClr val="accent5">
                    <a:lumMod val="75000"/>
                  </a:schemeClr>
                </a:solidFill>
                <a:latin typeface="Meiryo" charset="-128"/>
                <a:ea typeface="Meiryo" charset="-128"/>
                <a:cs typeface="Meiryo" charset="-128"/>
              </a:rPr>
              <a:t>サブスクリプション</a:t>
            </a:r>
            <a:endParaRPr kumimoji="1" lang="ja-JP" altLang="en-US" sz="1200" dirty="0">
              <a:solidFill>
                <a:schemeClr val="accent5">
                  <a:lumMod val="75000"/>
                </a:schemeClr>
              </a:solidFill>
              <a:latin typeface="Meiryo" charset="-128"/>
              <a:ea typeface="Meiryo" charset="-128"/>
              <a:cs typeface="Meiryo" charset="-128"/>
            </a:endParaRPr>
          </a:p>
        </p:txBody>
      </p:sp>
      <p:sp>
        <p:nvSpPr>
          <p:cNvPr id="55" name="テキスト ボックス 54"/>
          <p:cNvSpPr txBox="1"/>
          <p:nvPr/>
        </p:nvSpPr>
        <p:spPr>
          <a:xfrm>
            <a:off x="6086996" y="4971845"/>
            <a:ext cx="2586515" cy="276999"/>
          </a:xfrm>
          <a:prstGeom prst="rect">
            <a:avLst/>
          </a:prstGeom>
          <a:noFill/>
        </p:spPr>
        <p:txBody>
          <a:bodyPr wrap="square" rtlCol="0">
            <a:spAutoFit/>
          </a:bodyPr>
          <a:lstStyle/>
          <a:p>
            <a:pPr algn="ctr"/>
            <a:r>
              <a:rPr kumimoji="1" lang="ja-JP" altLang="en-US" sz="1200" dirty="0" smtClean="0">
                <a:solidFill>
                  <a:srgbClr val="0070C0"/>
                </a:solidFill>
                <a:latin typeface="Meiryo" charset="-128"/>
                <a:ea typeface="Meiryo" charset="-128"/>
                <a:cs typeface="Meiryo" charset="-128"/>
              </a:rPr>
              <a:t>サブスクリプション</a:t>
            </a:r>
            <a:r>
              <a:rPr kumimoji="1" lang="en-US" altLang="ja-JP" sz="1200" dirty="0" smtClean="0">
                <a:solidFill>
                  <a:srgbClr val="0070C0"/>
                </a:solidFill>
                <a:latin typeface="Meiryo" charset="-128"/>
                <a:ea typeface="Meiryo" charset="-128"/>
                <a:cs typeface="Meiryo" charset="-128"/>
              </a:rPr>
              <a:t>+</a:t>
            </a:r>
            <a:r>
              <a:rPr kumimoji="1" lang="ja-JP" altLang="en-US" sz="1200" dirty="0" smtClean="0">
                <a:solidFill>
                  <a:srgbClr val="0070C0"/>
                </a:solidFill>
                <a:latin typeface="Meiryo" charset="-128"/>
                <a:ea typeface="Meiryo" charset="-128"/>
                <a:cs typeface="Meiryo" charset="-128"/>
              </a:rPr>
              <a:t>初期費用</a:t>
            </a:r>
            <a:endParaRPr kumimoji="1" lang="ja-JP" altLang="en-US" sz="1200" dirty="0">
              <a:solidFill>
                <a:srgbClr val="0070C0"/>
              </a:solidFill>
              <a:latin typeface="Meiryo" charset="-128"/>
              <a:ea typeface="Meiryo" charset="-128"/>
              <a:cs typeface="Meiryo" charset="-128"/>
            </a:endParaRPr>
          </a:p>
        </p:txBody>
      </p:sp>
      <p:sp>
        <p:nvSpPr>
          <p:cNvPr id="56" name="テキスト ボックス 55"/>
          <p:cNvSpPr txBox="1"/>
          <p:nvPr/>
        </p:nvSpPr>
        <p:spPr>
          <a:xfrm>
            <a:off x="845912" y="5760232"/>
            <a:ext cx="1724511" cy="553998"/>
          </a:xfrm>
          <a:prstGeom prst="rect">
            <a:avLst/>
          </a:prstGeom>
          <a:noFill/>
        </p:spPr>
        <p:txBody>
          <a:bodyPr wrap="none" tIns="0" bIns="0" rtlCol="0">
            <a:spAutoFit/>
          </a:bodyPr>
          <a:lstStyle/>
          <a:p>
            <a:pPr marL="171450" indent="-171450">
              <a:buFont typeface="Wingdings" charset="2"/>
              <a:buChar char="l"/>
            </a:pPr>
            <a:r>
              <a:rPr kumimoji="1" lang="en-US" altLang="ja-JP" sz="1200" dirty="0" err="1" smtClean="0">
                <a:solidFill>
                  <a:schemeClr val="accent3">
                    <a:lumMod val="50000"/>
                  </a:schemeClr>
                </a:solidFill>
              </a:rPr>
              <a:t>OpenStack</a:t>
            </a:r>
            <a:r>
              <a:rPr kumimoji="1" lang="ja-JP" altLang="en-US" sz="1200" dirty="0" smtClean="0">
                <a:solidFill>
                  <a:schemeClr val="accent3">
                    <a:lumMod val="50000"/>
                  </a:schemeClr>
                </a:solidFill>
              </a:rPr>
              <a:t>（</a:t>
            </a:r>
            <a:r>
              <a:rPr kumimoji="1" lang="en-US" altLang="ja-JP" sz="1200" dirty="0" smtClean="0">
                <a:solidFill>
                  <a:schemeClr val="accent3">
                    <a:lumMod val="50000"/>
                  </a:schemeClr>
                </a:solidFill>
              </a:rPr>
              <a:t>OSS</a:t>
            </a:r>
            <a:r>
              <a:rPr kumimoji="1" lang="ja-JP" altLang="en-US" sz="1200" dirty="0" smtClean="0">
                <a:solidFill>
                  <a:schemeClr val="accent3">
                    <a:lumMod val="50000"/>
                  </a:schemeClr>
                </a:solidFill>
              </a:rPr>
              <a:t>）</a:t>
            </a:r>
            <a:endParaRPr lang="en-US" altLang="ja-JP" sz="1200" dirty="0">
              <a:solidFill>
                <a:schemeClr val="accent3">
                  <a:lumMod val="50000"/>
                </a:schemeClr>
              </a:solidFill>
            </a:endParaRPr>
          </a:p>
          <a:p>
            <a:pPr marL="171450" indent="-171450">
              <a:buFont typeface="Wingdings" charset="2"/>
              <a:buChar char="l"/>
            </a:pPr>
            <a:r>
              <a:rPr lang="en-US" altLang="ja-JP" sz="1200" dirty="0" smtClean="0">
                <a:solidFill>
                  <a:schemeClr val="accent3">
                    <a:lumMod val="50000"/>
                  </a:schemeClr>
                </a:solidFill>
              </a:rPr>
              <a:t>Microsoft Azure Stack</a:t>
            </a:r>
            <a:endParaRPr lang="en-US" altLang="ja-JP" sz="1200" dirty="0">
              <a:solidFill>
                <a:schemeClr val="accent3">
                  <a:lumMod val="50000"/>
                </a:schemeClr>
              </a:solidFill>
            </a:endParaRPr>
          </a:p>
          <a:p>
            <a:pPr marL="171450" indent="-171450">
              <a:buFont typeface="Wingdings" charset="2"/>
              <a:buChar char="l"/>
            </a:pPr>
            <a:r>
              <a:rPr kumimoji="1" lang="en-US" altLang="ja-JP" sz="1200" dirty="0" err="1" smtClean="0">
                <a:solidFill>
                  <a:schemeClr val="accent3">
                    <a:lumMod val="50000"/>
                  </a:schemeClr>
                </a:solidFill>
              </a:rPr>
              <a:t>Vmware</a:t>
            </a:r>
            <a:r>
              <a:rPr kumimoji="1" lang="en-US" altLang="ja-JP" sz="1200" dirty="0" smtClean="0">
                <a:solidFill>
                  <a:schemeClr val="accent3">
                    <a:lumMod val="50000"/>
                  </a:schemeClr>
                </a:solidFill>
              </a:rPr>
              <a:t> vSphere </a:t>
            </a:r>
            <a:r>
              <a:rPr kumimoji="1" lang="ja-JP" altLang="en-US" sz="1200" dirty="0" smtClean="0">
                <a:solidFill>
                  <a:schemeClr val="accent3">
                    <a:lumMod val="50000"/>
                  </a:schemeClr>
                </a:solidFill>
              </a:rPr>
              <a:t>など</a:t>
            </a:r>
            <a:endParaRPr kumimoji="1" lang="ja-JP" altLang="en-US" sz="1200" dirty="0">
              <a:solidFill>
                <a:schemeClr val="accent3">
                  <a:lumMod val="50000"/>
                </a:schemeClr>
              </a:solidFill>
            </a:endParaRPr>
          </a:p>
        </p:txBody>
      </p:sp>
      <p:sp>
        <p:nvSpPr>
          <p:cNvPr id="57" name="テキスト ボックス 56"/>
          <p:cNvSpPr txBox="1"/>
          <p:nvPr/>
        </p:nvSpPr>
        <p:spPr>
          <a:xfrm>
            <a:off x="3554042" y="5760232"/>
            <a:ext cx="2047997" cy="553998"/>
          </a:xfrm>
          <a:prstGeom prst="rect">
            <a:avLst/>
          </a:prstGeom>
          <a:noFill/>
        </p:spPr>
        <p:txBody>
          <a:bodyPr wrap="none" tIns="0" bIns="0" rtlCol="0">
            <a:spAutoFit/>
          </a:bodyPr>
          <a:lstStyle/>
          <a:p>
            <a:pPr marL="171450" indent="-171450">
              <a:buFont typeface="Wingdings" charset="2"/>
              <a:buChar char="l"/>
            </a:pPr>
            <a:r>
              <a:rPr lang="en-US" altLang="ja-JP" sz="1200" dirty="0" smtClean="0">
                <a:solidFill>
                  <a:schemeClr val="accent5">
                    <a:lumMod val="75000"/>
                  </a:schemeClr>
                </a:solidFill>
              </a:rPr>
              <a:t>AWS Virtual Private Cloud</a:t>
            </a:r>
            <a:endParaRPr lang="ja-JP" altLang="en-US" sz="1200" dirty="0" smtClean="0">
              <a:solidFill>
                <a:schemeClr val="accent5">
                  <a:lumMod val="75000"/>
                </a:schemeClr>
              </a:solidFill>
            </a:endParaRPr>
          </a:p>
          <a:p>
            <a:pPr marL="171450" indent="-171450">
              <a:buFont typeface="Wingdings" charset="2"/>
              <a:buChar char="l"/>
            </a:pPr>
            <a:r>
              <a:rPr lang="en-US" altLang="ja-JP" sz="1200" dirty="0" smtClean="0">
                <a:solidFill>
                  <a:schemeClr val="accent5">
                    <a:lumMod val="75000"/>
                  </a:schemeClr>
                </a:solidFill>
              </a:rPr>
              <a:t>Microsoft Virtual Network</a:t>
            </a:r>
            <a:endParaRPr lang="en-US" altLang="ja-JP" sz="1200" dirty="0">
              <a:solidFill>
                <a:schemeClr val="accent5">
                  <a:lumMod val="75000"/>
                </a:schemeClr>
              </a:solidFill>
            </a:endParaRPr>
          </a:p>
          <a:p>
            <a:pPr marL="171450" indent="-171450">
              <a:buFont typeface="Wingdings" charset="2"/>
              <a:buChar char="l"/>
            </a:pPr>
            <a:r>
              <a:rPr lang="en-US" altLang="ja-JP" sz="1200" dirty="0" smtClean="0">
                <a:solidFill>
                  <a:schemeClr val="accent5">
                    <a:lumMod val="75000"/>
                  </a:schemeClr>
                </a:solidFill>
              </a:rPr>
              <a:t>IBM </a:t>
            </a:r>
            <a:r>
              <a:rPr lang="en-US" altLang="ja-JP" sz="1200" dirty="0" err="1" smtClean="0">
                <a:solidFill>
                  <a:schemeClr val="accent5">
                    <a:lumMod val="75000"/>
                  </a:schemeClr>
                </a:solidFill>
              </a:rPr>
              <a:t>Blumix</a:t>
            </a:r>
            <a:r>
              <a:rPr lang="en-US" altLang="ja-JP" sz="1200" dirty="0" smtClean="0">
                <a:solidFill>
                  <a:schemeClr val="accent5">
                    <a:lumMod val="75000"/>
                  </a:schemeClr>
                </a:solidFill>
              </a:rPr>
              <a:t> Dedicated </a:t>
            </a:r>
            <a:r>
              <a:rPr kumimoji="1" lang="ja-JP" altLang="en-US" sz="1200" dirty="0" smtClean="0">
                <a:solidFill>
                  <a:schemeClr val="accent5">
                    <a:lumMod val="75000"/>
                  </a:schemeClr>
                </a:solidFill>
              </a:rPr>
              <a:t>など</a:t>
            </a:r>
            <a:endParaRPr kumimoji="1" lang="ja-JP" altLang="en-US" sz="1200" dirty="0">
              <a:solidFill>
                <a:schemeClr val="accent5">
                  <a:lumMod val="75000"/>
                </a:schemeClr>
              </a:solidFill>
            </a:endParaRPr>
          </a:p>
        </p:txBody>
      </p:sp>
      <p:sp>
        <p:nvSpPr>
          <p:cNvPr id="58" name="テキスト ボックス 57"/>
          <p:cNvSpPr txBox="1"/>
          <p:nvPr/>
        </p:nvSpPr>
        <p:spPr>
          <a:xfrm>
            <a:off x="6551042" y="5764116"/>
            <a:ext cx="2056012" cy="553998"/>
          </a:xfrm>
          <a:prstGeom prst="rect">
            <a:avLst/>
          </a:prstGeom>
          <a:noFill/>
        </p:spPr>
        <p:txBody>
          <a:bodyPr wrap="none" tIns="0" bIns="0" rtlCol="0">
            <a:spAutoFit/>
          </a:bodyPr>
          <a:lstStyle/>
          <a:p>
            <a:pPr marL="171450" indent="-171450">
              <a:buFont typeface="Wingdings" charset="2"/>
              <a:buChar char="l"/>
            </a:pPr>
            <a:r>
              <a:rPr lang="en-US" altLang="ja-JP" sz="1200" dirty="0" smtClean="0">
                <a:solidFill>
                  <a:srgbClr val="0070C0"/>
                </a:solidFill>
              </a:rPr>
              <a:t>NTT</a:t>
            </a:r>
            <a:r>
              <a:rPr lang="en-US" altLang="ja-JP" sz="1200" dirty="0">
                <a:solidFill>
                  <a:srgbClr val="0070C0"/>
                </a:solidFill>
              </a:rPr>
              <a:t> </a:t>
            </a:r>
            <a:r>
              <a:rPr lang="ja-JP" altLang="en-US" sz="1200" dirty="0" smtClean="0">
                <a:solidFill>
                  <a:srgbClr val="0070C0"/>
                </a:solidFill>
              </a:rPr>
              <a:t>コム　</a:t>
            </a:r>
            <a:r>
              <a:rPr kumimoji="1" lang="en-US" altLang="ja-JP" sz="1200" dirty="0" smtClean="0">
                <a:solidFill>
                  <a:srgbClr val="0070C0"/>
                </a:solidFill>
              </a:rPr>
              <a:t>Enterprise Cloud</a:t>
            </a:r>
            <a:endParaRPr lang="ja-JP" altLang="en-US" sz="1200" dirty="0">
              <a:solidFill>
                <a:srgbClr val="0070C0"/>
              </a:solidFill>
            </a:endParaRPr>
          </a:p>
          <a:p>
            <a:pPr marL="171450" indent="-171450">
              <a:buFont typeface="Wingdings" charset="2"/>
              <a:buChar char="l"/>
            </a:pPr>
            <a:r>
              <a:rPr lang="en-US" altLang="ja-JP" sz="1200" dirty="0" smtClean="0">
                <a:solidFill>
                  <a:srgbClr val="0070C0"/>
                </a:solidFill>
              </a:rPr>
              <a:t>NSSOL </a:t>
            </a:r>
            <a:r>
              <a:rPr lang="en-US" altLang="ja-JP" sz="1200" dirty="0" err="1" smtClean="0">
                <a:solidFill>
                  <a:srgbClr val="0070C0"/>
                </a:solidFill>
              </a:rPr>
              <a:t>absonne</a:t>
            </a:r>
            <a:endParaRPr lang="en-US" altLang="ja-JP" sz="1200" dirty="0" smtClean="0">
              <a:solidFill>
                <a:srgbClr val="0070C0"/>
              </a:solidFill>
            </a:endParaRPr>
          </a:p>
          <a:p>
            <a:pPr marL="171450" indent="-171450">
              <a:buFont typeface="Wingdings" charset="2"/>
              <a:buChar char="l"/>
            </a:pPr>
            <a:r>
              <a:rPr lang="en-US" altLang="ja-JP" sz="1200" dirty="0" smtClean="0">
                <a:solidFill>
                  <a:srgbClr val="0070C0"/>
                </a:solidFill>
              </a:rPr>
              <a:t>CTC CUVICmc2 </a:t>
            </a:r>
            <a:r>
              <a:rPr kumimoji="1" lang="ja-JP" altLang="en-US" sz="1200" dirty="0" smtClean="0">
                <a:solidFill>
                  <a:srgbClr val="0070C0"/>
                </a:solidFill>
              </a:rPr>
              <a:t>など</a:t>
            </a:r>
            <a:endParaRPr kumimoji="1" lang="ja-JP" altLang="en-US" sz="1200" dirty="0">
              <a:solidFill>
                <a:srgbClr val="0070C0"/>
              </a:solidFill>
            </a:endParaRPr>
          </a:p>
        </p:txBody>
      </p:sp>
    </p:spTree>
    <p:extLst>
      <p:ext uri="{BB962C8B-B14F-4D97-AF65-F5344CB8AC3E}">
        <p14:creationId xmlns:p14="http://schemas.microsoft.com/office/powerpoint/2010/main" val="302285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角丸四角形 50"/>
          <p:cNvSpPr/>
          <p:nvPr/>
        </p:nvSpPr>
        <p:spPr bwMode="auto">
          <a:xfrm>
            <a:off x="546729" y="952700"/>
            <a:ext cx="8050541" cy="2764332"/>
          </a:xfrm>
          <a:prstGeom prst="roundRect">
            <a:avLst>
              <a:gd name="adj" fmla="val 0"/>
            </a:avLst>
          </a:prstGeom>
          <a:solidFill>
            <a:schemeClr val="accent6">
              <a:lumMod val="20000"/>
              <a:lumOff val="8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en-US" altLang="ja-JP" sz="1200" dirty="0">
              <a:solidFill>
                <a:schemeClr val="bg1"/>
              </a:solidFill>
              <a:latin typeface="Tahoma" pitchFamily="34" charset="0"/>
              <a:ea typeface="Tahoma" pitchFamily="34" charset="0"/>
              <a:cs typeface="Tahoma" pitchFamily="34" charset="0"/>
            </a:endParaRPr>
          </a:p>
        </p:txBody>
      </p:sp>
      <p:sp>
        <p:nvSpPr>
          <p:cNvPr id="50" name="角丸四角形 49"/>
          <p:cNvSpPr/>
          <p:nvPr/>
        </p:nvSpPr>
        <p:spPr bwMode="auto">
          <a:xfrm>
            <a:off x="553907" y="3789040"/>
            <a:ext cx="8050541" cy="2764332"/>
          </a:xfrm>
          <a:prstGeom prst="roundRect">
            <a:avLst>
              <a:gd name="adj" fmla="val 0"/>
            </a:avLst>
          </a:prstGeom>
          <a:solidFill>
            <a:srgbClr val="FFFBD2"/>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en-US" altLang="ja-JP" sz="1200" dirty="0">
              <a:solidFill>
                <a:schemeClr val="bg1"/>
              </a:solidFill>
              <a:latin typeface="Tahoma" pitchFamily="34" charset="0"/>
              <a:ea typeface="Tahoma" pitchFamily="34" charset="0"/>
              <a:cs typeface="Tahoma" pitchFamily="34" charset="0"/>
            </a:endParaRPr>
          </a:p>
        </p:txBody>
      </p:sp>
      <p:sp>
        <p:nvSpPr>
          <p:cNvPr id="2" name="タイトル 1"/>
          <p:cNvSpPr>
            <a:spLocks noGrp="1"/>
          </p:cNvSpPr>
          <p:nvPr>
            <p:ph type="title"/>
          </p:nvPr>
        </p:nvSpPr>
        <p:spPr/>
        <p:txBody>
          <a:bodyPr/>
          <a:lstStyle/>
          <a:p>
            <a:r>
              <a:rPr lang="ja-JP" altLang="en-US" dirty="0"/>
              <a:t>ハイブリッド・クラウド</a:t>
            </a:r>
            <a:r>
              <a:rPr lang="ja-JP" altLang="en-US" dirty="0" smtClean="0"/>
              <a:t>（１）</a:t>
            </a:r>
            <a:endParaRPr kumimoji="1" lang="ja-JP" altLang="en-US" dirty="0"/>
          </a:p>
        </p:txBody>
      </p:sp>
      <p:sp>
        <p:nvSpPr>
          <p:cNvPr id="3" name="スライド番号プレースホルダー 2"/>
          <p:cNvSpPr>
            <a:spLocks noGrp="1"/>
          </p:cNvSpPr>
          <p:nvPr>
            <p:ph type="sldNum" sz="quarter" idx="12"/>
          </p:nvPr>
        </p:nvSpPr>
        <p:spPr>
          <a:xfrm>
            <a:off x="7356228" y="6588645"/>
            <a:ext cx="1709618" cy="280857"/>
          </a:xfrm>
        </p:spPr>
        <p:txBody>
          <a:bodyPr/>
          <a:lstStyle/>
          <a:p>
            <a:fld id="{8FF8CC5D-A65D-5946-99B5-645367A967AD}" type="slidenum">
              <a:rPr kumimoji="1" lang="ja-JP" altLang="en-US" sz="1200" smtClean="0"/>
              <a:t>29</a:t>
            </a:fld>
            <a:endParaRPr kumimoji="1" lang="ja-JP" altLang="en-US" sz="1200"/>
          </a:p>
        </p:txBody>
      </p:sp>
      <p:sp>
        <p:nvSpPr>
          <p:cNvPr id="4" name="角丸四角形 3"/>
          <p:cNvSpPr/>
          <p:nvPr/>
        </p:nvSpPr>
        <p:spPr bwMode="auto">
          <a:xfrm>
            <a:off x="975654" y="5108931"/>
            <a:ext cx="1842588" cy="773655"/>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Cloud 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5" name="角丸四角形 4"/>
          <p:cNvSpPr/>
          <p:nvPr/>
        </p:nvSpPr>
        <p:spPr bwMode="auto">
          <a:xfrm>
            <a:off x="2227657" y="2554955"/>
            <a:ext cx="1211675" cy="773655"/>
          </a:xfrm>
          <a:prstGeom prst="roundRect">
            <a:avLst>
              <a:gd name="adj" fmla="val 0"/>
            </a:avLst>
          </a:prstGeom>
          <a:solidFill>
            <a:srgbClr val="0432FF"/>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smtClean="0">
                <a:solidFill>
                  <a:schemeClr val="bg1"/>
                </a:solidFill>
                <a:latin typeface="Tahoma" pitchFamily="34" charset="0"/>
                <a:ea typeface="Tahoma" pitchFamily="34" charset="0"/>
                <a:cs typeface="Tahoma" pitchFamily="34" charset="0"/>
              </a:rPr>
              <a:t>AWS</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6" name="角丸四角形 5"/>
          <p:cNvSpPr/>
          <p:nvPr/>
        </p:nvSpPr>
        <p:spPr bwMode="auto">
          <a:xfrm>
            <a:off x="2854317" y="5108930"/>
            <a:ext cx="1835450" cy="773655"/>
          </a:xfrm>
          <a:prstGeom prst="roundRect">
            <a:avLst>
              <a:gd name="adj" fmla="val 0"/>
            </a:avLst>
          </a:prstGeom>
          <a:solidFill>
            <a:srgbClr val="00905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OpenStack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9" name="角丸四角形 8"/>
          <p:cNvSpPr/>
          <p:nvPr/>
        </p:nvSpPr>
        <p:spPr bwMode="auto">
          <a:xfrm>
            <a:off x="975654" y="2554955"/>
            <a:ext cx="1211675" cy="773655"/>
          </a:xfrm>
          <a:prstGeom prst="roundRect">
            <a:avLst>
              <a:gd name="adj" fmla="val 0"/>
            </a:avLst>
          </a:prstGeom>
          <a:solidFill>
            <a:schemeClr val="accent3">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Cloud 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0" name="角丸四角形 9"/>
          <p:cNvSpPr/>
          <p:nvPr/>
        </p:nvSpPr>
        <p:spPr bwMode="auto">
          <a:xfrm>
            <a:off x="4730095" y="2554955"/>
            <a:ext cx="1211675" cy="773655"/>
          </a:xfrm>
          <a:prstGeom prst="roundRect">
            <a:avLst>
              <a:gd name="adj" fmla="val 0"/>
            </a:avLst>
          </a:prstGeom>
          <a:solidFill>
            <a:schemeClr val="tx2">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vmware</a:t>
            </a:r>
            <a:endParaRPr kumimoji="0" lang="ja-JP" altLang="en-US" sz="1200" dirty="0" smtClean="0">
              <a:solidFill>
                <a:schemeClr val="bg1"/>
              </a:solidFill>
              <a:latin typeface="Tahoma" pitchFamily="34" charset="0"/>
              <a:ea typeface="Tahoma" pitchFamily="34" charset="0"/>
              <a:cs typeface="Tahoma" pitchFamily="34" charset="0"/>
            </a:endParaRPr>
          </a:p>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vCloud</a:t>
            </a:r>
            <a:r>
              <a:rPr kumimoji="0" lang="en-US" altLang="ja-JP" sz="1200" dirty="0" smtClean="0">
                <a:solidFill>
                  <a:schemeClr val="bg1"/>
                </a:solidFill>
                <a:latin typeface="Tahoma" pitchFamily="34" charset="0"/>
                <a:ea typeface="Tahoma" pitchFamily="34" charset="0"/>
                <a:cs typeface="Tahoma" pitchFamily="34" charset="0"/>
              </a:rPr>
              <a:t> Air</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1" name="角丸四角形 10"/>
          <p:cNvSpPr/>
          <p:nvPr/>
        </p:nvSpPr>
        <p:spPr bwMode="auto">
          <a:xfrm>
            <a:off x="4730095" y="5108930"/>
            <a:ext cx="1211675" cy="773655"/>
          </a:xfrm>
          <a:prstGeom prst="roundRect">
            <a:avLst>
              <a:gd name="adj" fmla="val 0"/>
            </a:avLst>
          </a:prstGeom>
          <a:solidFill>
            <a:schemeClr val="tx2">
              <a:lumMod val="60000"/>
              <a:lumOff val="4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vmware</a:t>
            </a:r>
            <a:endParaRPr kumimoji="0" lang="en-US" altLang="ja-JP" sz="1200" dirty="0" smtClean="0">
              <a:solidFill>
                <a:schemeClr val="bg1"/>
              </a:solidFill>
              <a:latin typeface="Tahoma" pitchFamily="34" charset="0"/>
              <a:ea typeface="Tahoma" pitchFamily="34" charset="0"/>
              <a:cs typeface="Tahoma" pitchFamily="34" charset="0"/>
            </a:endParaRPr>
          </a:p>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vCloud</a:t>
            </a:r>
            <a:r>
              <a:rPr kumimoji="0" lang="en-US" altLang="ja-JP" sz="1200" dirty="0" smtClean="0">
                <a:solidFill>
                  <a:schemeClr val="bg1"/>
                </a:solidFill>
                <a:latin typeface="Tahoma" pitchFamily="34" charset="0"/>
                <a:ea typeface="Tahoma" pitchFamily="34" charset="0"/>
                <a:cs typeface="Tahoma" pitchFamily="34" charset="0"/>
              </a:rPr>
              <a:t> Suites</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3" name="角丸四角形 12"/>
          <p:cNvSpPr/>
          <p:nvPr/>
        </p:nvSpPr>
        <p:spPr bwMode="auto">
          <a:xfrm>
            <a:off x="5982097" y="5108930"/>
            <a:ext cx="1211676" cy="773656"/>
          </a:xfrm>
          <a:prstGeom prst="roundRect">
            <a:avLst>
              <a:gd name="adj" fmla="val 0"/>
            </a:avLst>
          </a:prstGeom>
          <a:solidFill>
            <a:srgbClr val="00B0F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Azure 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4" name="角丸四角形 13"/>
          <p:cNvSpPr/>
          <p:nvPr/>
        </p:nvSpPr>
        <p:spPr bwMode="auto">
          <a:xfrm>
            <a:off x="7234101" y="2554955"/>
            <a:ext cx="1211675" cy="773655"/>
          </a:xfrm>
          <a:prstGeom prst="roundRect">
            <a:avLst>
              <a:gd name="adj" fmla="val 0"/>
            </a:avLst>
          </a:prstGeom>
          <a:solidFill>
            <a:srgbClr val="FF66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Google</a:t>
            </a:r>
          </a:p>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Cloud Platform</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5" name="角丸四角形 14"/>
          <p:cNvSpPr/>
          <p:nvPr/>
        </p:nvSpPr>
        <p:spPr bwMode="auto">
          <a:xfrm>
            <a:off x="7234101" y="4078933"/>
            <a:ext cx="1211675" cy="1803653"/>
          </a:xfrm>
          <a:prstGeom prst="roundRect">
            <a:avLst>
              <a:gd name="adj" fmla="val 0"/>
            </a:avLst>
          </a:prstGeom>
          <a:solidFill>
            <a:schemeClr val="bg1">
              <a:lumMod val="95000"/>
            </a:schemeClr>
          </a:solidFill>
          <a:ln w="19050">
            <a:solidFill>
              <a:schemeClr val="tx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dirty="0" smtClean="0">
                <a:solidFill>
                  <a:schemeClr val="bg1">
                    <a:lumMod val="50000"/>
                  </a:schemeClr>
                </a:solidFill>
                <a:latin typeface="Meiryo" charset="-128"/>
                <a:ea typeface="Meiryo" charset="-128"/>
                <a:cs typeface="Meiryo" charset="-128"/>
              </a:rPr>
              <a:t>なし</a:t>
            </a:r>
            <a:endParaRPr kumimoji="0" lang="en-US" altLang="ja-JP" sz="1200" dirty="0" smtClean="0">
              <a:solidFill>
                <a:schemeClr val="bg1">
                  <a:lumMod val="50000"/>
                </a:schemeClr>
              </a:solidFill>
              <a:latin typeface="Meiryo" charset="-128"/>
              <a:ea typeface="Meiryo" charset="-128"/>
              <a:cs typeface="Meiryo" charset="-128"/>
            </a:endParaRPr>
          </a:p>
        </p:txBody>
      </p:sp>
      <p:sp>
        <p:nvSpPr>
          <p:cNvPr id="16" name="角丸四角形 15"/>
          <p:cNvSpPr/>
          <p:nvPr/>
        </p:nvSpPr>
        <p:spPr bwMode="auto">
          <a:xfrm>
            <a:off x="971599" y="1526963"/>
            <a:ext cx="6222173" cy="773655"/>
          </a:xfrm>
          <a:prstGeom prst="roundRect">
            <a:avLst>
              <a:gd name="adj" fmla="val 0"/>
            </a:avLst>
          </a:prstGeom>
          <a:solidFill>
            <a:schemeClr val="accent4">
              <a:lumMod val="75000"/>
              <a:alpha val="66275"/>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a:solidFill>
                  <a:schemeClr val="bg1"/>
                </a:solidFill>
                <a:latin typeface="Tahoma" pitchFamily="34" charset="0"/>
                <a:ea typeface="Tahoma" pitchFamily="34" charset="0"/>
                <a:cs typeface="Tahoma" pitchFamily="34" charset="0"/>
              </a:rPr>
              <a:t> </a:t>
            </a:r>
            <a:r>
              <a:rPr kumimoji="0" lang="en-US" altLang="ja-JP" sz="1200" dirty="0" smtClean="0">
                <a:solidFill>
                  <a:schemeClr val="bg1"/>
                </a:solidFill>
                <a:latin typeface="Tahoma" pitchFamily="34" charset="0"/>
                <a:ea typeface="Tahoma" pitchFamily="34" charset="0"/>
                <a:cs typeface="Tahoma" pitchFamily="34" charset="0"/>
              </a:rPr>
              <a:t>                   Cloud Foundry</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19" name="角丸四角形 18"/>
          <p:cNvSpPr/>
          <p:nvPr/>
        </p:nvSpPr>
        <p:spPr bwMode="auto">
          <a:xfrm>
            <a:off x="7234101" y="1526963"/>
            <a:ext cx="1211675" cy="773655"/>
          </a:xfrm>
          <a:prstGeom prst="roundRect">
            <a:avLst>
              <a:gd name="adj" fmla="val 0"/>
            </a:avLst>
          </a:prstGeom>
          <a:solidFill>
            <a:srgbClr val="FF6666"/>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Google</a:t>
            </a:r>
          </a:p>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App Engine</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21" name="角丸四角形 20"/>
          <p:cNvSpPr/>
          <p:nvPr/>
        </p:nvSpPr>
        <p:spPr bwMode="auto">
          <a:xfrm>
            <a:off x="2242982" y="2053892"/>
            <a:ext cx="1211676" cy="365344"/>
          </a:xfrm>
          <a:prstGeom prst="roundRect">
            <a:avLst>
              <a:gd name="adj" fmla="val 0"/>
            </a:avLst>
          </a:prstGeom>
          <a:solidFill>
            <a:srgbClr val="0432FF">
              <a:alpha val="52941"/>
            </a:srgbClr>
          </a:solidFill>
          <a:ln w="19050">
            <a:solidFill>
              <a:schemeClr val="bg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800" dirty="0" smtClean="0">
                <a:solidFill>
                  <a:schemeClr val="bg1"/>
                </a:solidFill>
                <a:latin typeface="Meiryo" charset="-128"/>
                <a:ea typeface="Meiryo" charset="-128"/>
                <a:cs typeface="Meiryo" charset="-128"/>
              </a:rPr>
              <a:t>Elastic Beans Talk</a:t>
            </a:r>
          </a:p>
          <a:p>
            <a:pPr algn="ctr">
              <a:spcBef>
                <a:spcPct val="20000"/>
              </a:spcBef>
            </a:pPr>
            <a:r>
              <a:rPr kumimoji="0" lang="en-US" altLang="ja-JP" sz="800" dirty="0" smtClean="0">
                <a:solidFill>
                  <a:schemeClr val="bg1"/>
                </a:solidFill>
                <a:latin typeface="Meiryo" charset="-128"/>
                <a:ea typeface="Meiryo" charset="-128"/>
                <a:cs typeface="Meiryo" charset="-128"/>
              </a:rPr>
              <a:t>Lambda</a:t>
            </a:r>
            <a:r>
              <a:rPr kumimoji="0" lang="en-US" altLang="ja-JP" sz="800" dirty="0">
                <a:solidFill>
                  <a:schemeClr val="bg1"/>
                </a:solidFill>
                <a:latin typeface="Meiryo" charset="-128"/>
                <a:ea typeface="Meiryo" charset="-128"/>
                <a:cs typeface="Meiryo" charset="-128"/>
              </a:rPr>
              <a:t> </a:t>
            </a:r>
            <a:r>
              <a:rPr kumimoji="0" lang="ja-JP" altLang="en-US" sz="800" dirty="0" smtClean="0">
                <a:solidFill>
                  <a:schemeClr val="bg1"/>
                </a:solidFill>
                <a:latin typeface="Meiryo" charset="-128"/>
                <a:ea typeface="Meiryo" charset="-128"/>
                <a:cs typeface="Meiryo" charset="-128"/>
              </a:rPr>
              <a:t>など</a:t>
            </a:r>
            <a:endParaRPr kumimoji="0" lang="en-US" altLang="ja-JP" sz="800" dirty="0" smtClean="0">
              <a:solidFill>
                <a:schemeClr val="bg1"/>
              </a:solidFill>
              <a:latin typeface="Meiryo" charset="-128"/>
              <a:ea typeface="Meiryo" charset="-128"/>
              <a:cs typeface="Meiryo" charset="-128"/>
            </a:endParaRPr>
          </a:p>
        </p:txBody>
      </p:sp>
      <p:sp>
        <p:nvSpPr>
          <p:cNvPr id="22" name="角丸四角形 21"/>
          <p:cNvSpPr/>
          <p:nvPr/>
        </p:nvSpPr>
        <p:spPr bwMode="auto">
          <a:xfrm>
            <a:off x="3972776" y="1418090"/>
            <a:ext cx="720080" cy="1001145"/>
          </a:xfrm>
          <a:prstGeom prst="roundRect">
            <a:avLst>
              <a:gd name="adj" fmla="val 0"/>
            </a:avLst>
          </a:prstGeom>
          <a:solidFill>
            <a:schemeClr val="tx2">
              <a:lumMod val="60000"/>
              <a:lumOff val="40000"/>
              <a:alpha val="52941"/>
            </a:schemeClr>
          </a:solidFill>
          <a:ln w="19050">
            <a:solidFill>
              <a:schemeClr val="bg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800" dirty="0" smtClean="0">
                <a:solidFill>
                  <a:schemeClr val="bg1"/>
                </a:solidFill>
                <a:latin typeface="Meiryo" charset="-128"/>
                <a:ea typeface="Meiryo" charset="-128"/>
                <a:cs typeface="Meiryo" charset="-128"/>
              </a:rPr>
              <a:t>IBM</a:t>
            </a:r>
          </a:p>
          <a:p>
            <a:pPr algn="ctr">
              <a:spcBef>
                <a:spcPct val="20000"/>
              </a:spcBef>
            </a:pPr>
            <a:r>
              <a:rPr kumimoji="0" lang="en-US" altLang="ja-JP" sz="800" dirty="0" err="1" smtClean="0">
                <a:solidFill>
                  <a:schemeClr val="bg1"/>
                </a:solidFill>
                <a:latin typeface="Meiryo" charset="-128"/>
                <a:ea typeface="Meiryo" charset="-128"/>
                <a:cs typeface="Meiryo" charset="-128"/>
              </a:rPr>
              <a:t>Bluemix</a:t>
            </a:r>
            <a:endParaRPr kumimoji="0" lang="en-US" altLang="ja-JP" sz="800" dirty="0" smtClean="0">
              <a:solidFill>
                <a:schemeClr val="bg1"/>
              </a:solidFill>
              <a:latin typeface="Meiryo" charset="-128"/>
              <a:ea typeface="Meiryo" charset="-128"/>
              <a:cs typeface="Meiryo" charset="-128"/>
            </a:endParaRPr>
          </a:p>
          <a:p>
            <a:pPr algn="ctr">
              <a:spcBef>
                <a:spcPct val="20000"/>
              </a:spcBef>
            </a:pPr>
            <a:endParaRPr kumimoji="0" lang="en-US" altLang="ja-JP" sz="800" dirty="0" smtClean="0">
              <a:solidFill>
                <a:schemeClr val="bg1"/>
              </a:solidFill>
              <a:latin typeface="Meiryo" charset="-128"/>
              <a:ea typeface="Meiryo" charset="-128"/>
              <a:cs typeface="Meiryo" charset="-128"/>
            </a:endParaRPr>
          </a:p>
          <a:p>
            <a:pPr algn="ctr">
              <a:spcBef>
                <a:spcPct val="20000"/>
              </a:spcBef>
            </a:pPr>
            <a:r>
              <a:rPr kumimoji="0" lang="en-US" altLang="ja-JP" sz="800" dirty="0" err="1" smtClean="0">
                <a:solidFill>
                  <a:schemeClr val="bg1"/>
                </a:solidFill>
                <a:latin typeface="Meiryo" charset="-128"/>
                <a:ea typeface="Meiryo" charset="-128"/>
                <a:cs typeface="Meiryo" charset="-128"/>
              </a:rPr>
              <a:t>BlueMIx</a:t>
            </a:r>
            <a:r>
              <a:rPr kumimoji="0" lang="en-US" altLang="ja-JP" sz="800" dirty="0" smtClean="0">
                <a:solidFill>
                  <a:schemeClr val="bg1"/>
                </a:solidFill>
                <a:latin typeface="Meiryo" charset="-128"/>
                <a:ea typeface="Meiryo" charset="-128"/>
                <a:cs typeface="Meiryo" charset="-128"/>
              </a:rPr>
              <a:t> Dedicated</a:t>
            </a:r>
          </a:p>
        </p:txBody>
      </p:sp>
      <p:cxnSp>
        <p:nvCxnSpPr>
          <p:cNvPr id="28" name="直線矢印コネクタ 27"/>
          <p:cNvCxnSpPr/>
          <p:nvPr/>
        </p:nvCxnSpPr>
        <p:spPr>
          <a:xfrm flipH="1">
            <a:off x="2504619" y="3328610"/>
            <a:ext cx="1" cy="1780320"/>
          </a:xfrm>
          <a:prstGeom prst="straightConnector1">
            <a:avLst/>
          </a:prstGeom>
          <a:ln>
            <a:solidFill>
              <a:schemeClr val="accent3">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flipH="1">
            <a:off x="3148167" y="3304930"/>
            <a:ext cx="1" cy="1780320"/>
          </a:xfrm>
          <a:prstGeom prst="straightConnector1">
            <a:avLst/>
          </a:prstGeom>
          <a:ln>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bwMode="auto">
          <a:xfrm>
            <a:off x="2248128" y="3589156"/>
            <a:ext cx="1226928" cy="324562"/>
          </a:xfrm>
          <a:prstGeom prst="roundRect">
            <a:avLst>
              <a:gd name="adj" fmla="val 0"/>
            </a:avLst>
          </a:prstGeom>
          <a:solidFill>
            <a:schemeClr val="accent3">
              <a:lumMod val="40000"/>
              <a:lumOff val="60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dirty="0" smtClean="0">
                <a:solidFill>
                  <a:srgbClr val="00B050"/>
                </a:solidFill>
                <a:latin typeface="Meiryo" charset="-128"/>
                <a:ea typeface="Meiryo" charset="-128"/>
                <a:cs typeface="Meiryo" charset="-128"/>
              </a:rPr>
              <a:t>互換</a:t>
            </a:r>
            <a:r>
              <a:rPr kumimoji="0" lang="en-US" altLang="ja-JP" sz="1200" dirty="0" smtClean="0">
                <a:solidFill>
                  <a:srgbClr val="00B050"/>
                </a:solidFill>
                <a:latin typeface="Meiryo" charset="-128"/>
                <a:ea typeface="Meiryo" charset="-128"/>
                <a:cs typeface="Meiryo" charset="-128"/>
              </a:rPr>
              <a:t>API</a:t>
            </a:r>
            <a:endParaRPr kumimoji="0" lang="en-US" altLang="ja-JP" sz="1200" dirty="0">
              <a:solidFill>
                <a:srgbClr val="00B050"/>
              </a:solidFill>
              <a:latin typeface="Meiryo" charset="-128"/>
              <a:ea typeface="Meiryo" charset="-128"/>
              <a:cs typeface="Meiryo" charset="-128"/>
            </a:endParaRPr>
          </a:p>
        </p:txBody>
      </p:sp>
      <p:cxnSp>
        <p:nvCxnSpPr>
          <p:cNvPr id="30" name="直線矢印コネクタ 29"/>
          <p:cNvCxnSpPr/>
          <p:nvPr/>
        </p:nvCxnSpPr>
        <p:spPr>
          <a:xfrm flipH="1">
            <a:off x="1581490" y="3328610"/>
            <a:ext cx="1" cy="1780320"/>
          </a:xfrm>
          <a:prstGeom prst="straightConnector1">
            <a:avLst/>
          </a:prstGeom>
          <a:ln>
            <a:solidFill>
              <a:schemeClr val="accent3">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flipH="1">
            <a:off x="3777975" y="3328610"/>
            <a:ext cx="1" cy="1780320"/>
          </a:xfrm>
          <a:prstGeom prst="straightConnector1">
            <a:avLst/>
          </a:prstGeom>
          <a:ln>
            <a:solidFill>
              <a:srgbClr val="00B05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22" idx="2"/>
            <a:endCxn id="23" idx="0"/>
          </p:cNvCxnSpPr>
          <p:nvPr/>
        </p:nvCxnSpPr>
        <p:spPr>
          <a:xfrm flipH="1">
            <a:off x="4331272" y="2419235"/>
            <a:ext cx="1544" cy="1591143"/>
          </a:xfrm>
          <a:prstGeom prst="straightConnector1">
            <a:avLst/>
          </a:prstGeom>
          <a:ln>
            <a:solidFill>
              <a:srgbClr val="0070C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a:stCxn id="10" idx="2"/>
            <a:endCxn id="11" idx="0"/>
          </p:cNvCxnSpPr>
          <p:nvPr/>
        </p:nvCxnSpPr>
        <p:spPr>
          <a:xfrm>
            <a:off x="5335933" y="3328610"/>
            <a:ext cx="0" cy="1780320"/>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直線矢印コネクタ 35"/>
          <p:cNvCxnSpPr>
            <a:stCxn id="12" idx="2"/>
            <a:endCxn id="13" idx="0"/>
          </p:cNvCxnSpPr>
          <p:nvPr/>
        </p:nvCxnSpPr>
        <p:spPr>
          <a:xfrm flipH="1">
            <a:off x="6587935" y="3328610"/>
            <a:ext cx="1" cy="1780320"/>
          </a:xfrm>
          <a:prstGeom prst="straightConnector1">
            <a:avLst/>
          </a:prstGeom>
          <a:ln>
            <a:solidFill>
              <a:srgbClr val="00B0F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角丸四角形 7"/>
          <p:cNvSpPr/>
          <p:nvPr/>
        </p:nvSpPr>
        <p:spPr bwMode="auto">
          <a:xfrm>
            <a:off x="3478092" y="2554955"/>
            <a:ext cx="1211675" cy="773655"/>
          </a:xfrm>
          <a:prstGeom prst="roundRect">
            <a:avLst>
              <a:gd name="adj" fmla="val 0"/>
            </a:avLst>
          </a:prstGeom>
          <a:solidFill>
            <a:srgbClr val="00905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OpenStack</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24" name="角丸四角形 23"/>
          <p:cNvSpPr/>
          <p:nvPr/>
        </p:nvSpPr>
        <p:spPr bwMode="auto">
          <a:xfrm>
            <a:off x="971600" y="4078933"/>
            <a:ext cx="4975747" cy="797336"/>
          </a:xfrm>
          <a:prstGeom prst="roundRect">
            <a:avLst>
              <a:gd name="adj" fmla="val 0"/>
            </a:avLst>
          </a:prstGeom>
          <a:solidFill>
            <a:schemeClr val="accent4">
              <a:lumMod val="75000"/>
              <a:alpha val="66275"/>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smtClean="0">
                <a:solidFill>
                  <a:schemeClr val="bg1"/>
                </a:solidFill>
                <a:latin typeface="Tahoma" pitchFamily="34" charset="0"/>
                <a:ea typeface="Tahoma" pitchFamily="34" charset="0"/>
                <a:cs typeface="Tahoma" pitchFamily="34" charset="0"/>
              </a:rPr>
              <a:t>                     Cloud Foundry</a:t>
            </a:r>
            <a:endParaRPr kumimoji="0" lang="en-US" altLang="ja-JP" sz="1200" dirty="0">
              <a:solidFill>
                <a:schemeClr val="bg1"/>
              </a:solidFill>
              <a:latin typeface="Tahoma" pitchFamily="34" charset="0"/>
              <a:ea typeface="Tahoma" pitchFamily="34" charset="0"/>
              <a:cs typeface="Tahoma" pitchFamily="34" charset="0"/>
            </a:endParaRPr>
          </a:p>
        </p:txBody>
      </p:sp>
      <p:sp>
        <p:nvSpPr>
          <p:cNvPr id="23" name="角丸四角形 22"/>
          <p:cNvSpPr/>
          <p:nvPr/>
        </p:nvSpPr>
        <p:spPr bwMode="auto">
          <a:xfrm>
            <a:off x="3972776" y="4010378"/>
            <a:ext cx="716991" cy="968169"/>
          </a:xfrm>
          <a:prstGeom prst="roundRect">
            <a:avLst>
              <a:gd name="adj" fmla="val 0"/>
            </a:avLst>
          </a:prstGeom>
          <a:solidFill>
            <a:schemeClr val="tx2">
              <a:lumMod val="60000"/>
              <a:lumOff val="40000"/>
              <a:alpha val="52941"/>
            </a:schemeClr>
          </a:solidFill>
          <a:ln w="19050">
            <a:solidFill>
              <a:schemeClr val="bg1"/>
            </a:solidFill>
            <a:prstDash val="sysDot"/>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800" dirty="0">
                <a:solidFill>
                  <a:schemeClr val="bg1"/>
                </a:solidFill>
                <a:latin typeface="Meiryo" charset="-128"/>
                <a:ea typeface="Meiryo" charset="-128"/>
                <a:cs typeface="Meiryo" charset="-128"/>
              </a:rPr>
              <a:t>IBM</a:t>
            </a:r>
          </a:p>
          <a:p>
            <a:pPr algn="ctr">
              <a:spcBef>
                <a:spcPct val="20000"/>
              </a:spcBef>
            </a:pPr>
            <a:r>
              <a:rPr kumimoji="0" lang="en-US" altLang="ja-JP" sz="800" dirty="0" err="1" smtClean="0">
                <a:solidFill>
                  <a:schemeClr val="bg1"/>
                </a:solidFill>
                <a:latin typeface="Meiryo" charset="-128"/>
                <a:ea typeface="Meiryo" charset="-128"/>
                <a:cs typeface="Meiryo" charset="-128"/>
              </a:rPr>
              <a:t>Bluemix</a:t>
            </a:r>
            <a:endParaRPr kumimoji="0" lang="en-US" altLang="ja-JP" sz="800" dirty="0" smtClean="0">
              <a:solidFill>
                <a:schemeClr val="bg1"/>
              </a:solidFill>
              <a:latin typeface="Meiryo" charset="-128"/>
              <a:ea typeface="Meiryo" charset="-128"/>
              <a:cs typeface="Meiryo" charset="-128"/>
            </a:endParaRPr>
          </a:p>
          <a:p>
            <a:pPr algn="ctr">
              <a:spcBef>
                <a:spcPct val="20000"/>
              </a:spcBef>
            </a:pPr>
            <a:r>
              <a:rPr kumimoji="0" lang="en-US" altLang="ja-JP" sz="800" dirty="0" smtClean="0">
                <a:solidFill>
                  <a:schemeClr val="bg1"/>
                </a:solidFill>
                <a:latin typeface="Meiryo" charset="-128"/>
                <a:ea typeface="Meiryo" charset="-128"/>
                <a:cs typeface="Meiryo" charset="-128"/>
              </a:rPr>
              <a:t>Local</a:t>
            </a:r>
            <a:endParaRPr kumimoji="0" lang="en-US" altLang="ja-JP" sz="800" dirty="0">
              <a:solidFill>
                <a:schemeClr val="bg1"/>
              </a:solidFill>
              <a:latin typeface="Meiryo" charset="-128"/>
              <a:ea typeface="Meiryo" charset="-128"/>
              <a:cs typeface="Meiryo" charset="-128"/>
            </a:endParaRPr>
          </a:p>
        </p:txBody>
      </p:sp>
      <p:sp>
        <p:nvSpPr>
          <p:cNvPr id="52" name="テキスト ボックス 51"/>
          <p:cNvSpPr txBox="1"/>
          <p:nvPr/>
        </p:nvSpPr>
        <p:spPr>
          <a:xfrm>
            <a:off x="3198495" y="6115705"/>
            <a:ext cx="2723823" cy="369332"/>
          </a:xfrm>
          <a:prstGeom prst="rect">
            <a:avLst/>
          </a:prstGeom>
          <a:noFill/>
        </p:spPr>
        <p:txBody>
          <a:bodyPr wrap="none" rtlCol="0">
            <a:spAutoFit/>
          </a:bodyPr>
          <a:lstStyle/>
          <a:p>
            <a:pPr algn="ctr"/>
            <a:r>
              <a:rPr kumimoji="1" lang="ja-JP" altLang="en-US" b="1" smtClean="0">
                <a:solidFill>
                  <a:srgbClr val="0432FF"/>
                </a:solidFill>
                <a:latin typeface="Meiryo" charset="-128"/>
                <a:ea typeface="Meiryo" charset="-128"/>
                <a:cs typeface="Meiryo" charset="-128"/>
              </a:rPr>
              <a:t>プライベート・クラウド</a:t>
            </a:r>
            <a:endParaRPr kumimoji="1" lang="ja-JP" altLang="en-US" b="1" dirty="0">
              <a:solidFill>
                <a:srgbClr val="0432FF"/>
              </a:solidFill>
              <a:latin typeface="Meiryo" charset="-128"/>
              <a:ea typeface="Meiryo" charset="-128"/>
              <a:cs typeface="Meiryo" charset="-128"/>
            </a:endParaRPr>
          </a:p>
        </p:txBody>
      </p:sp>
      <p:sp>
        <p:nvSpPr>
          <p:cNvPr id="53" name="テキスト ボックス 52"/>
          <p:cNvSpPr txBox="1"/>
          <p:nvPr/>
        </p:nvSpPr>
        <p:spPr>
          <a:xfrm>
            <a:off x="3313911" y="1000729"/>
            <a:ext cx="2492991" cy="369332"/>
          </a:xfrm>
          <a:prstGeom prst="rect">
            <a:avLst/>
          </a:prstGeom>
          <a:noFill/>
        </p:spPr>
        <p:txBody>
          <a:bodyPr wrap="none" rtlCol="0">
            <a:spAutoFit/>
          </a:bodyPr>
          <a:lstStyle/>
          <a:p>
            <a:pPr algn="ctr"/>
            <a:r>
              <a:rPr kumimoji="1" lang="ja-JP" altLang="en-US" b="1" dirty="0" smtClean="0">
                <a:solidFill>
                  <a:srgbClr val="0432FF"/>
                </a:solidFill>
                <a:latin typeface="Meiryo" charset="-128"/>
                <a:ea typeface="Meiryo" charset="-128"/>
                <a:cs typeface="Meiryo" charset="-128"/>
              </a:rPr>
              <a:t>パブリック・クラウド</a:t>
            </a:r>
            <a:endParaRPr kumimoji="1" lang="ja-JP" altLang="en-US" b="1" dirty="0">
              <a:solidFill>
                <a:srgbClr val="0432FF"/>
              </a:solidFill>
              <a:latin typeface="Meiryo" charset="-128"/>
              <a:ea typeface="Meiryo" charset="-128"/>
              <a:cs typeface="Meiryo" charset="-128"/>
            </a:endParaRPr>
          </a:p>
        </p:txBody>
      </p:sp>
      <p:sp>
        <p:nvSpPr>
          <p:cNvPr id="7" name="ホームベース 6"/>
          <p:cNvSpPr/>
          <p:nvPr/>
        </p:nvSpPr>
        <p:spPr>
          <a:xfrm>
            <a:off x="365762" y="1526963"/>
            <a:ext cx="603690" cy="773655"/>
          </a:xfrm>
          <a:prstGeom prst="homePlate">
            <a:avLst>
              <a:gd name="adj" fmla="val 27367"/>
            </a:avLst>
          </a:prstGeom>
          <a:solidFill>
            <a:srgbClr val="7030A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smtClean="0">
                <a:solidFill>
                  <a:schemeClr val="bg1"/>
                </a:solidFill>
                <a:latin typeface="Tahoma" pitchFamily="34" charset="0"/>
                <a:ea typeface="Tahoma" pitchFamily="34" charset="0"/>
                <a:cs typeface="Tahoma" pitchFamily="34" charset="0"/>
              </a:rPr>
              <a:t>PaaS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34" name="ホームベース 33"/>
          <p:cNvSpPr/>
          <p:nvPr/>
        </p:nvSpPr>
        <p:spPr>
          <a:xfrm>
            <a:off x="365762" y="2574186"/>
            <a:ext cx="603690" cy="773655"/>
          </a:xfrm>
          <a:prstGeom prst="homePlate">
            <a:avLst>
              <a:gd name="adj" fmla="val 27367"/>
            </a:avLst>
          </a:prstGeom>
          <a:solidFill>
            <a:schemeClr val="accent6">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IaaS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35" name="ホームベース 34"/>
          <p:cNvSpPr/>
          <p:nvPr/>
        </p:nvSpPr>
        <p:spPr>
          <a:xfrm>
            <a:off x="376668" y="4078933"/>
            <a:ext cx="603690" cy="773655"/>
          </a:xfrm>
          <a:prstGeom prst="homePlate">
            <a:avLst>
              <a:gd name="adj" fmla="val 27367"/>
            </a:avLst>
          </a:prstGeom>
          <a:solidFill>
            <a:srgbClr val="7030A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smtClean="0">
                <a:solidFill>
                  <a:schemeClr val="bg1"/>
                </a:solidFill>
                <a:latin typeface="Tahoma" pitchFamily="34" charset="0"/>
                <a:ea typeface="Tahoma" pitchFamily="34" charset="0"/>
                <a:cs typeface="Tahoma" pitchFamily="34" charset="0"/>
              </a:rPr>
              <a:t>PaaS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37" name="ホームベース 36"/>
          <p:cNvSpPr/>
          <p:nvPr/>
        </p:nvSpPr>
        <p:spPr>
          <a:xfrm>
            <a:off x="376668" y="5126156"/>
            <a:ext cx="603690" cy="773655"/>
          </a:xfrm>
          <a:prstGeom prst="homePlate">
            <a:avLst>
              <a:gd name="adj" fmla="val 27367"/>
            </a:avLst>
          </a:prstGeom>
          <a:solidFill>
            <a:schemeClr val="accent6">
              <a:lumMod val="75000"/>
            </a:schemeClr>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en-US" altLang="ja-JP" sz="1200" dirty="0" err="1" smtClean="0">
                <a:solidFill>
                  <a:schemeClr val="bg1"/>
                </a:solidFill>
                <a:latin typeface="Tahoma" pitchFamily="34" charset="0"/>
                <a:ea typeface="Tahoma" pitchFamily="34" charset="0"/>
                <a:cs typeface="Tahoma" pitchFamily="34" charset="0"/>
              </a:rPr>
              <a:t>IaaS</a:t>
            </a:r>
            <a:endParaRPr kumimoji="0" lang="ja-JP" altLang="en-US" sz="1200" dirty="0">
              <a:solidFill>
                <a:schemeClr val="bg1"/>
              </a:solidFill>
              <a:latin typeface="Tahoma" pitchFamily="34" charset="0"/>
              <a:ea typeface="Tahoma" pitchFamily="34" charset="0"/>
              <a:cs typeface="Tahoma" pitchFamily="34" charset="0"/>
            </a:endParaRPr>
          </a:p>
        </p:txBody>
      </p:sp>
      <p:sp>
        <p:nvSpPr>
          <p:cNvPr id="40" name="角丸四角形 39"/>
          <p:cNvSpPr/>
          <p:nvPr/>
        </p:nvSpPr>
        <p:spPr bwMode="auto">
          <a:xfrm>
            <a:off x="5982097" y="4078932"/>
            <a:ext cx="1211676" cy="773656"/>
          </a:xfrm>
          <a:prstGeom prst="roundRect">
            <a:avLst>
              <a:gd name="adj" fmla="val 0"/>
            </a:avLst>
          </a:prstGeom>
          <a:solidFill>
            <a:srgbClr val="407AAA"/>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Meiryo" charset="-128"/>
                <a:ea typeface="Meiryo" charset="-128"/>
                <a:cs typeface="Meiryo" charset="-128"/>
              </a:rPr>
              <a:t>SQL Server</a:t>
            </a:r>
          </a:p>
          <a:p>
            <a:pPr algn="ctr">
              <a:spcBef>
                <a:spcPct val="20000"/>
              </a:spcBef>
            </a:pPr>
            <a:r>
              <a:rPr kumimoji="0" lang="en-US" altLang="ja-JP" sz="1200" dirty="0">
                <a:solidFill>
                  <a:schemeClr val="bg1"/>
                </a:solidFill>
                <a:latin typeface="Meiryo" charset="-128"/>
                <a:ea typeface="Meiryo" charset="-128"/>
                <a:cs typeface="Meiryo" charset="-128"/>
              </a:rPr>
              <a:t>Visual Studio </a:t>
            </a:r>
            <a:endParaRPr kumimoji="0" lang="en-US" altLang="ja-JP" sz="1200" dirty="0" smtClean="0">
              <a:solidFill>
                <a:schemeClr val="bg1"/>
              </a:solidFill>
              <a:latin typeface="Meiryo" charset="-128"/>
              <a:ea typeface="Meiryo" charset="-128"/>
              <a:cs typeface="Meiryo" charset="-128"/>
            </a:endParaRPr>
          </a:p>
          <a:p>
            <a:pPr algn="ctr">
              <a:spcBef>
                <a:spcPct val="20000"/>
              </a:spcBef>
            </a:pPr>
            <a:r>
              <a:rPr kumimoji="0" lang="en-US" altLang="ja-JP" sz="1200" dirty="0" err="1" smtClean="0">
                <a:solidFill>
                  <a:schemeClr val="bg1"/>
                </a:solidFill>
                <a:latin typeface="Meiryo" charset="-128"/>
                <a:ea typeface="Meiryo" charset="-128"/>
                <a:cs typeface="Meiryo" charset="-128"/>
              </a:rPr>
              <a:t>.Net</a:t>
            </a:r>
            <a:r>
              <a:rPr kumimoji="0" lang="en-US" altLang="ja-JP" sz="1200" dirty="0" smtClean="0">
                <a:solidFill>
                  <a:schemeClr val="bg1"/>
                </a:solidFill>
                <a:latin typeface="Meiryo" charset="-128"/>
                <a:ea typeface="Meiryo" charset="-128"/>
                <a:cs typeface="Meiryo" charset="-128"/>
              </a:rPr>
              <a:t> </a:t>
            </a:r>
            <a:r>
              <a:rPr kumimoji="0" lang="ja-JP" altLang="en-US" sz="1200" dirty="0" smtClean="0">
                <a:solidFill>
                  <a:schemeClr val="bg1"/>
                </a:solidFill>
                <a:latin typeface="Meiryo" charset="-128"/>
                <a:ea typeface="Meiryo" charset="-128"/>
                <a:cs typeface="Meiryo" charset="-128"/>
              </a:rPr>
              <a:t>など</a:t>
            </a:r>
            <a:endParaRPr kumimoji="0" lang="en-US" altLang="ja-JP" sz="1200" dirty="0" smtClean="0">
              <a:solidFill>
                <a:schemeClr val="bg1"/>
              </a:solidFill>
              <a:latin typeface="Meiryo" charset="-128"/>
              <a:ea typeface="Meiryo" charset="-128"/>
              <a:cs typeface="Meiryo" charset="-128"/>
            </a:endParaRPr>
          </a:p>
        </p:txBody>
      </p:sp>
      <p:sp>
        <p:nvSpPr>
          <p:cNvPr id="12" name="角丸四角形 11"/>
          <p:cNvSpPr/>
          <p:nvPr/>
        </p:nvSpPr>
        <p:spPr bwMode="auto">
          <a:xfrm>
            <a:off x="5982098" y="1669473"/>
            <a:ext cx="1211675" cy="1659137"/>
          </a:xfrm>
          <a:prstGeom prst="roundRect">
            <a:avLst>
              <a:gd name="adj" fmla="val 0"/>
            </a:avLst>
          </a:prstGeom>
          <a:solidFill>
            <a:srgbClr val="00B0F0"/>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200" dirty="0" smtClean="0">
                <a:solidFill>
                  <a:schemeClr val="bg1"/>
                </a:solidFill>
                <a:latin typeface="Tahoma" pitchFamily="34" charset="0"/>
                <a:ea typeface="Tahoma" pitchFamily="34" charset="0"/>
                <a:cs typeface="Tahoma" pitchFamily="34" charset="0"/>
              </a:rPr>
              <a:t>Azure</a:t>
            </a:r>
            <a:endParaRPr kumimoji="0" lang="en-US" altLang="ja-JP" sz="1200"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588027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正方形/長方形 119"/>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角丸四角形 48"/>
          <p:cNvSpPr/>
          <p:nvPr/>
        </p:nvSpPr>
        <p:spPr>
          <a:xfrm>
            <a:off x="470624" y="4096454"/>
            <a:ext cx="8159603" cy="686871"/>
          </a:xfrm>
          <a:prstGeom prst="roundRect">
            <a:avLst>
              <a:gd name="adj" fmla="val 50000"/>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a:ea typeface="メイリオ"/>
              <a:cs typeface="メイリオ"/>
            </a:endParaRPr>
          </a:p>
        </p:txBody>
      </p:sp>
      <p:sp>
        <p:nvSpPr>
          <p:cNvPr id="72" name="正方形/長方形 71"/>
          <p:cNvSpPr/>
          <p:nvPr/>
        </p:nvSpPr>
        <p:spPr>
          <a:xfrm>
            <a:off x="774386" y="1142481"/>
            <a:ext cx="7613964" cy="3008111"/>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17" name="正方形/長方形 116"/>
          <p:cNvSpPr/>
          <p:nvPr/>
        </p:nvSpPr>
        <p:spPr>
          <a:xfrm flipH="1">
            <a:off x="946119" y="2148586"/>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118" name="正方形/長方形 117"/>
          <p:cNvSpPr/>
          <p:nvPr/>
        </p:nvSpPr>
        <p:spPr>
          <a:xfrm flipH="1">
            <a:off x="5884665" y="2123194"/>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コレ一枚でわかる最新の</a:t>
            </a:r>
            <a:r>
              <a:rPr kumimoji="1" lang="en-US" altLang="ja-JP" dirty="0" smtClean="0">
                <a:solidFill>
                  <a:schemeClr val="tx1">
                    <a:lumMod val="50000"/>
                    <a:lumOff val="50000"/>
                  </a:schemeClr>
                </a:solidFill>
              </a:rPr>
              <a:t>IT</a:t>
            </a:r>
            <a:r>
              <a:rPr kumimoji="1" lang="ja-JP" altLang="en-US" dirty="0" smtClean="0">
                <a:solidFill>
                  <a:schemeClr val="tx1">
                    <a:lumMod val="50000"/>
                    <a:lumOff val="50000"/>
                  </a:schemeClr>
                </a:solidFill>
              </a:rPr>
              <a:t>トレンド（１）</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latin typeface="メイリオ"/>
                <a:ea typeface="メイリオ"/>
                <a:cs typeface="メイリオ"/>
              </a:rPr>
              <a:t>3</a:t>
            </a:fld>
            <a:endParaRPr kumimoji="1" lang="ja-JP" altLang="en-US" dirty="0">
              <a:latin typeface="メイリオ"/>
              <a:ea typeface="メイリオ"/>
              <a:cs typeface="メイリオ"/>
            </a:endParaRPr>
          </a:p>
        </p:txBody>
      </p:sp>
      <p:sp>
        <p:nvSpPr>
          <p:cNvPr id="45" name="正方形/長方形 44"/>
          <p:cNvSpPr/>
          <p:nvPr/>
        </p:nvSpPr>
        <p:spPr>
          <a:xfrm>
            <a:off x="946119" y="1556792"/>
            <a:ext cx="2287255"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6" name="正方形/長方形 45"/>
          <p:cNvSpPr/>
          <p:nvPr/>
        </p:nvSpPr>
        <p:spPr>
          <a:xfrm>
            <a:off x="3413041" y="1556792"/>
            <a:ext cx="22872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48" name="正方形/長方形 47"/>
          <p:cNvSpPr/>
          <p:nvPr/>
        </p:nvSpPr>
        <p:spPr>
          <a:xfrm>
            <a:off x="5884666" y="1556792"/>
            <a:ext cx="2277654" cy="450273"/>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50" name="正方形/長方形 49"/>
          <p:cNvSpPr/>
          <p:nvPr/>
        </p:nvSpPr>
        <p:spPr>
          <a:xfrm>
            <a:off x="792307" y="4681685"/>
            <a:ext cx="7595956" cy="175095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1" name="正方形/長方形 50"/>
          <p:cNvSpPr/>
          <p:nvPr/>
        </p:nvSpPr>
        <p:spPr>
          <a:xfrm>
            <a:off x="4572000" y="4833277"/>
            <a:ext cx="3584864" cy="153415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60" name="正方形/長方形 59"/>
          <p:cNvSpPr/>
          <p:nvPr/>
        </p:nvSpPr>
        <p:spPr>
          <a:xfrm>
            <a:off x="1137258"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住宅</a:t>
            </a:r>
            <a:r>
              <a:rPr lang="ja-JP" altLang="en-US" sz="1000" dirty="0" smtClean="0">
                <a:solidFill>
                  <a:srgbClr val="FFFFFF"/>
                </a:solidFill>
                <a:latin typeface="メイリオ"/>
                <a:ea typeface="メイリオ"/>
                <a:cs typeface="メイリオ"/>
              </a:rPr>
              <a:t>・建物</a:t>
            </a:r>
            <a:endParaRPr kumimoji="1" lang="en-US" altLang="ja-JP" sz="1000" dirty="0" smtClean="0">
              <a:solidFill>
                <a:srgbClr val="FFFFFF"/>
              </a:solidFill>
              <a:latin typeface="メイリオ"/>
              <a:ea typeface="メイリオ"/>
              <a:cs typeface="メイリオ"/>
            </a:endParaRPr>
          </a:p>
        </p:txBody>
      </p:sp>
      <p:sp>
        <p:nvSpPr>
          <p:cNvPr id="61" name="正方形/長方形 60"/>
          <p:cNvSpPr/>
          <p:nvPr/>
        </p:nvSpPr>
        <p:spPr>
          <a:xfrm>
            <a:off x="1137258"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家電・設備</a:t>
            </a:r>
            <a:endParaRPr kumimoji="1" lang="ja-JP" altLang="en-US" sz="1000" dirty="0">
              <a:solidFill>
                <a:srgbClr val="FFFFFF"/>
              </a:solidFill>
              <a:latin typeface="メイリオ"/>
              <a:ea typeface="メイリオ"/>
              <a:cs typeface="メイリオ"/>
            </a:endParaRPr>
          </a:p>
        </p:txBody>
      </p:sp>
      <p:sp>
        <p:nvSpPr>
          <p:cNvPr id="62" name="正方形/長方形 61"/>
          <p:cNvSpPr/>
          <p:nvPr/>
        </p:nvSpPr>
        <p:spPr>
          <a:xfrm>
            <a:off x="2205229"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スマートフォン</a:t>
            </a:r>
            <a:endParaRPr kumimoji="1" lang="en-US" altLang="ja-JP" sz="9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ウェアラブル</a:t>
            </a:r>
            <a:endParaRPr kumimoji="1" lang="ja-JP" altLang="en-US" sz="900" dirty="0">
              <a:solidFill>
                <a:srgbClr val="FFFFFF"/>
              </a:solidFill>
              <a:latin typeface="メイリオ"/>
              <a:ea typeface="メイリオ"/>
              <a:cs typeface="メイリオ"/>
            </a:endParaRPr>
          </a:p>
        </p:txBody>
      </p:sp>
      <p:sp>
        <p:nvSpPr>
          <p:cNvPr id="63" name="正方形/長方形 62"/>
          <p:cNvSpPr/>
          <p:nvPr/>
        </p:nvSpPr>
        <p:spPr>
          <a:xfrm>
            <a:off x="2205229"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タブレット・</a:t>
            </a:r>
            <a:r>
              <a:rPr kumimoji="1" lang="en-US" altLang="ja-JP" sz="900" dirty="0" smtClean="0">
                <a:solidFill>
                  <a:srgbClr val="FFFFFF"/>
                </a:solidFill>
                <a:latin typeface="メイリオ"/>
                <a:ea typeface="メイリオ"/>
                <a:cs typeface="メイリオ"/>
              </a:rPr>
              <a:t>PC</a:t>
            </a:r>
            <a:endParaRPr kumimoji="1" lang="ja-JP" altLang="en-US" sz="900" dirty="0">
              <a:solidFill>
                <a:srgbClr val="FFFFFF"/>
              </a:solidFill>
              <a:latin typeface="メイリオ"/>
              <a:ea typeface="メイリオ"/>
              <a:cs typeface="メイリオ"/>
            </a:endParaRPr>
          </a:p>
        </p:txBody>
      </p:sp>
      <p:sp>
        <p:nvSpPr>
          <p:cNvPr id="64" name="正方形/長方形 63"/>
          <p:cNvSpPr/>
          <p:nvPr/>
        </p:nvSpPr>
        <p:spPr>
          <a:xfrm>
            <a:off x="327025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気象・環境</a:t>
            </a:r>
            <a:endParaRPr kumimoji="1" lang="en-US" altLang="ja-JP" sz="10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観測機器</a:t>
            </a:r>
            <a:endParaRPr kumimoji="1" lang="ja-JP" altLang="en-US" sz="1000" dirty="0">
              <a:solidFill>
                <a:srgbClr val="FFFFFF"/>
              </a:solidFill>
              <a:latin typeface="メイリオ"/>
              <a:ea typeface="メイリオ"/>
              <a:cs typeface="メイリオ"/>
            </a:endParaRPr>
          </a:p>
        </p:txBody>
      </p:sp>
      <p:sp>
        <p:nvSpPr>
          <p:cNvPr id="65" name="正方形/長方形 64"/>
          <p:cNvSpPr/>
          <p:nvPr/>
        </p:nvSpPr>
        <p:spPr>
          <a:xfrm>
            <a:off x="327025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交通設備</a:t>
            </a:r>
            <a:endParaRPr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公共設備</a:t>
            </a:r>
            <a:endParaRPr kumimoji="1" lang="ja-JP" altLang="en-US" sz="1000" dirty="0">
              <a:solidFill>
                <a:srgbClr val="FFFFFF"/>
              </a:solidFill>
              <a:latin typeface="メイリオ"/>
              <a:ea typeface="メイリオ"/>
              <a:cs typeface="メイリオ"/>
            </a:endParaRPr>
          </a:p>
        </p:txBody>
      </p:sp>
      <p:sp>
        <p:nvSpPr>
          <p:cNvPr id="66" name="正方形/長方形 65"/>
          <p:cNvSpPr/>
          <p:nvPr/>
        </p:nvSpPr>
        <p:spPr>
          <a:xfrm>
            <a:off x="4774072"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solidFill>
                  <a:srgbClr val="FFFFFF"/>
                </a:solidFill>
                <a:latin typeface="メイリオ"/>
                <a:ea typeface="メイリオ"/>
                <a:cs typeface="メイリオ"/>
              </a:rPr>
              <a:t>自動走行車</a:t>
            </a:r>
            <a:endParaRPr kumimoji="1" lang="en-US" altLang="ja-JP" sz="1000" dirty="0" smtClean="0">
              <a:solidFill>
                <a:srgbClr val="FFFFFF"/>
              </a:solidFill>
              <a:latin typeface="メイリオ"/>
              <a:ea typeface="メイリオ"/>
              <a:cs typeface="メイリオ"/>
            </a:endParaRPr>
          </a:p>
        </p:txBody>
      </p:sp>
      <p:sp>
        <p:nvSpPr>
          <p:cNvPr id="67" name="正方形/長方形 66"/>
          <p:cNvSpPr/>
          <p:nvPr/>
        </p:nvSpPr>
        <p:spPr>
          <a:xfrm>
            <a:off x="4774072"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ドローン</a:t>
            </a:r>
            <a:endParaRPr kumimoji="1" lang="ja-JP" altLang="en-US" sz="1000" dirty="0">
              <a:solidFill>
                <a:srgbClr val="FFFFFF"/>
              </a:solidFill>
              <a:latin typeface="メイリオ"/>
              <a:ea typeface="メイリオ"/>
              <a:cs typeface="メイリオ"/>
            </a:endParaRPr>
          </a:p>
        </p:txBody>
      </p:sp>
      <p:sp>
        <p:nvSpPr>
          <p:cNvPr id="68" name="正方形/長方形 67"/>
          <p:cNvSpPr/>
          <p:nvPr/>
        </p:nvSpPr>
        <p:spPr>
          <a:xfrm>
            <a:off x="5842043"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smtClean="0">
                <a:solidFill>
                  <a:srgbClr val="FFFFFF"/>
                </a:solidFill>
                <a:latin typeface="メイリオ"/>
                <a:ea typeface="メイリオ"/>
                <a:cs typeface="メイリオ"/>
              </a:rPr>
              <a:t>介護用ロボット</a:t>
            </a:r>
            <a:endParaRPr kumimoji="1" lang="ja-JP" altLang="en-US" sz="900" dirty="0">
              <a:solidFill>
                <a:srgbClr val="FFFFFF"/>
              </a:solidFill>
              <a:latin typeface="メイリオ"/>
              <a:ea typeface="メイリオ"/>
              <a:cs typeface="メイリオ"/>
            </a:endParaRPr>
          </a:p>
        </p:txBody>
      </p:sp>
      <p:sp>
        <p:nvSpPr>
          <p:cNvPr id="69" name="正方形/長方形 68"/>
          <p:cNvSpPr/>
          <p:nvPr/>
        </p:nvSpPr>
        <p:spPr>
          <a:xfrm>
            <a:off x="5842043"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FFFF"/>
                </a:solidFill>
                <a:latin typeface="メイリオ"/>
                <a:ea typeface="メイリオ"/>
                <a:cs typeface="メイリオ"/>
              </a:rPr>
              <a:t>産業用ロボット</a:t>
            </a:r>
          </a:p>
        </p:txBody>
      </p:sp>
      <p:sp>
        <p:nvSpPr>
          <p:cNvPr id="70" name="正方形/長方形 69"/>
          <p:cNvSpPr/>
          <p:nvPr/>
        </p:nvSpPr>
        <p:spPr>
          <a:xfrm>
            <a:off x="6907066" y="5131203"/>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生活支援</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ロボット</a:t>
            </a:r>
            <a:endParaRPr kumimoji="1" lang="ja-JP" altLang="en-US" sz="1000" dirty="0">
              <a:solidFill>
                <a:srgbClr val="FFFFFF"/>
              </a:solidFill>
              <a:latin typeface="メイリオ"/>
              <a:ea typeface="メイリオ"/>
              <a:cs typeface="メイリオ"/>
            </a:endParaRPr>
          </a:p>
        </p:txBody>
      </p:sp>
      <p:sp>
        <p:nvSpPr>
          <p:cNvPr id="71" name="正方形/長方形 70"/>
          <p:cNvSpPr/>
          <p:nvPr/>
        </p:nvSpPr>
        <p:spPr>
          <a:xfrm>
            <a:off x="6907066" y="5558385"/>
            <a:ext cx="1024657" cy="329046"/>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建設ロボット</a:t>
            </a:r>
            <a:endParaRPr kumimoji="1" lang="ja-JP" altLang="en-US" sz="1000" dirty="0">
              <a:solidFill>
                <a:srgbClr val="FFFFFF"/>
              </a:solidFill>
              <a:latin typeface="メイリオ"/>
              <a:ea typeface="メイリオ"/>
              <a:cs typeface="メイリオ"/>
            </a:endParaRPr>
          </a:p>
        </p:txBody>
      </p:sp>
      <p:sp>
        <p:nvSpPr>
          <p:cNvPr id="75" name="上矢印 74"/>
          <p:cNvSpPr/>
          <p:nvPr/>
        </p:nvSpPr>
        <p:spPr>
          <a:xfrm>
            <a:off x="1402801"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テキスト ボックス 80"/>
          <p:cNvSpPr txBox="1"/>
          <p:nvPr/>
        </p:nvSpPr>
        <p:spPr>
          <a:xfrm>
            <a:off x="1402802" y="4287014"/>
            <a:ext cx="1437408"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社会行動データ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Social Sensing</a:t>
            </a:r>
            <a:endParaRPr kumimoji="1" lang="ja-JP" altLang="en-US" sz="800" dirty="0">
              <a:solidFill>
                <a:schemeClr val="bg1"/>
              </a:solidFill>
              <a:latin typeface="メイリオ"/>
              <a:ea typeface="メイリオ"/>
              <a:cs typeface="メイリオ"/>
            </a:endParaRPr>
          </a:p>
        </p:txBody>
      </p:sp>
      <p:sp>
        <p:nvSpPr>
          <p:cNvPr id="84" name="テキスト ボックス 83"/>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sp>
        <p:nvSpPr>
          <p:cNvPr id="88" name="テキスト ボックス 87"/>
          <p:cNvSpPr txBox="1"/>
          <p:nvPr/>
        </p:nvSpPr>
        <p:spPr>
          <a:xfrm>
            <a:off x="1523391" y="4789820"/>
            <a:ext cx="2414230" cy="307777"/>
          </a:xfrm>
          <a:prstGeom prst="rect">
            <a:avLst/>
          </a:prstGeom>
          <a:noFill/>
        </p:spPr>
        <p:txBody>
          <a:bodyPr wrap="none" rtlCol="0">
            <a:spAutoFit/>
          </a:bodyPr>
          <a:lstStyle/>
          <a:p>
            <a:pPr algn="ctr"/>
            <a:r>
              <a:rPr kumimoji="1" lang="en-US" altLang="ja-JP" sz="1400" dirty="0" err="1" smtClean="0">
                <a:solidFill>
                  <a:srgbClr val="FFFFFF"/>
                </a:solidFill>
                <a:latin typeface="メイリオ"/>
                <a:ea typeface="メイリオ"/>
                <a:cs typeface="メイリオ"/>
              </a:rPr>
              <a:t>IoT</a:t>
            </a:r>
            <a:r>
              <a:rPr kumimoji="1" lang="ja-JP" altLang="en-US" sz="1400" dirty="0" smtClean="0">
                <a:solidFill>
                  <a:srgbClr val="FFFFFF"/>
                </a:solidFill>
                <a:latin typeface="メイリオ"/>
                <a:ea typeface="メイリオ"/>
                <a:cs typeface="メイリオ"/>
              </a:rPr>
              <a:t>（</a:t>
            </a:r>
            <a:r>
              <a:rPr kumimoji="1" lang="en-US" altLang="ja-JP" sz="1400" dirty="0" smtClean="0">
                <a:solidFill>
                  <a:srgbClr val="FFFFFF"/>
                </a:solidFill>
                <a:latin typeface="メイリオ"/>
                <a:ea typeface="メイリオ"/>
                <a:cs typeface="メイリオ"/>
              </a:rPr>
              <a:t>Internet of Things</a:t>
            </a:r>
            <a:r>
              <a:rPr kumimoji="1" lang="ja-JP" altLang="en-US" sz="1400" dirty="0" smtClean="0">
                <a:solidFill>
                  <a:srgbClr val="FFFFFF"/>
                </a:solidFill>
                <a:latin typeface="メイリオ"/>
                <a:ea typeface="メイリオ"/>
                <a:cs typeface="メイリオ"/>
              </a:rPr>
              <a:t>）</a:t>
            </a:r>
            <a:endParaRPr kumimoji="1" lang="ja-JP" altLang="en-US" sz="1400" dirty="0">
              <a:solidFill>
                <a:srgbClr val="FFFFFF"/>
              </a:solidFill>
              <a:latin typeface="メイリオ"/>
              <a:ea typeface="メイリオ"/>
              <a:cs typeface="メイリオ"/>
            </a:endParaRPr>
          </a:p>
        </p:txBody>
      </p:sp>
      <p:sp>
        <p:nvSpPr>
          <p:cNvPr id="89" name="テキスト ボックス 88"/>
          <p:cNvSpPr txBox="1"/>
          <p:nvPr/>
        </p:nvSpPr>
        <p:spPr>
          <a:xfrm>
            <a:off x="5937006" y="4833277"/>
            <a:ext cx="902811"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ロボット</a:t>
            </a:r>
            <a:endParaRPr kumimoji="1" lang="ja-JP" altLang="en-US" sz="1400" dirty="0">
              <a:solidFill>
                <a:srgbClr val="FFFFFF"/>
              </a:solidFill>
              <a:latin typeface="メイリオ"/>
              <a:ea typeface="メイリオ"/>
              <a:cs typeface="メイリオ"/>
            </a:endParaRPr>
          </a:p>
        </p:txBody>
      </p:sp>
      <p:sp>
        <p:nvSpPr>
          <p:cNvPr id="96" name="上矢印 95"/>
          <p:cNvSpPr/>
          <p:nvPr/>
        </p:nvSpPr>
        <p:spPr>
          <a:xfrm>
            <a:off x="3854883" y="4058384"/>
            <a:ext cx="1437409" cy="696232"/>
          </a:xfrm>
          <a:prstGeom prst="upArrow">
            <a:avLst>
              <a:gd name="adj1" fmla="val 66805"/>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テキスト ボックス 79"/>
          <p:cNvSpPr txBox="1"/>
          <p:nvPr/>
        </p:nvSpPr>
        <p:spPr>
          <a:xfrm>
            <a:off x="4006273" y="4287014"/>
            <a:ext cx="1125682" cy="353943"/>
          </a:xfrm>
          <a:prstGeom prst="rect">
            <a:avLst/>
          </a:prstGeom>
          <a:noFill/>
        </p:spPr>
        <p:txBody>
          <a:bodyPr wrap="square" rtlCol="0">
            <a:spAutoFit/>
          </a:bodyPr>
          <a:lstStyle/>
          <a:p>
            <a:pPr algn="ctr"/>
            <a:r>
              <a:rPr kumimoji="1" lang="ja-JP" altLang="en-US" sz="900" dirty="0" smtClean="0">
                <a:solidFill>
                  <a:schemeClr val="bg1"/>
                </a:solidFill>
                <a:latin typeface="メイリオ"/>
                <a:ea typeface="メイリオ"/>
                <a:cs typeface="メイリオ"/>
              </a:rPr>
              <a:t>物理計測データ</a:t>
            </a:r>
            <a:endParaRPr kumimoji="1" lang="en-US" altLang="ja-JP" sz="900" dirty="0" smtClean="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Physical Sensing</a:t>
            </a:r>
            <a:endParaRPr kumimoji="1" lang="ja-JP" altLang="en-US" sz="800" dirty="0">
              <a:solidFill>
                <a:schemeClr val="bg1"/>
              </a:solidFill>
              <a:latin typeface="メイリオ"/>
              <a:ea typeface="メイリオ"/>
              <a:cs typeface="メイリオ"/>
            </a:endParaRPr>
          </a:p>
        </p:txBody>
      </p:sp>
      <p:sp>
        <p:nvSpPr>
          <p:cNvPr id="97" name="上矢印 96"/>
          <p:cNvSpPr/>
          <p:nvPr/>
        </p:nvSpPr>
        <p:spPr>
          <a:xfrm flipV="1">
            <a:off x="6168106"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テキスト ボックス 77"/>
          <p:cNvSpPr txBox="1"/>
          <p:nvPr/>
        </p:nvSpPr>
        <p:spPr>
          <a:xfrm>
            <a:off x="6156176" y="4087093"/>
            <a:ext cx="883664" cy="415498"/>
          </a:xfrm>
          <a:prstGeom prst="rect">
            <a:avLst/>
          </a:prstGeom>
          <a:noFill/>
        </p:spPr>
        <p:txBody>
          <a:bodyPr wrap="square" rtlCol="0">
            <a:spAutoFit/>
          </a:bodyPr>
          <a:lstStyle/>
          <a:p>
            <a:pPr algn="ctr"/>
            <a:endParaRPr kumimoji="1" lang="en-US" altLang="ja-JP" sz="300" dirty="0" smtClean="0">
              <a:solidFill>
                <a:schemeClr val="bg1"/>
              </a:solidFill>
              <a:latin typeface="メイリオ"/>
              <a:ea typeface="メイリオ"/>
              <a:cs typeface="メイリオ"/>
            </a:endParaRPr>
          </a:p>
          <a:p>
            <a:pPr algn="ctr"/>
            <a:r>
              <a:rPr lang="ja-JP" altLang="en-US" sz="1000" dirty="0" smtClean="0">
                <a:solidFill>
                  <a:schemeClr val="bg1"/>
                </a:solidFill>
                <a:latin typeface="メイリオ"/>
                <a:ea typeface="メイリオ"/>
                <a:cs typeface="メイリオ"/>
              </a:rPr>
              <a:t>情報</a:t>
            </a:r>
            <a:endParaRPr lang="en-US" altLang="ja-JP" sz="1000" dirty="0">
              <a:solidFill>
                <a:schemeClr val="bg1"/>
              </a:solidFill>
              <a:latin typeface="メイリオ"/>
              <a:ea typeface="メイリオ"/>
              <a:cs typeface="メイリオ"/>
            </a:endParaRPr>
          </a:p>
          <a:p>
            <a:pPr algn="ctr"/>
            <a:r>
              <a:rPr lang="en-US" altLang="ja-JP" sz="800" dirty="0" smtClean="0">
                <a:solidFill>
                  <a:schemeClr val="bg1"/>
                </a:solidFill>
                <a:latin typeface="メイリオ"/>
                <a:ea typeface="メイリオ"/>
                <a:cs typeface="メイリオ"/>
              </a:rPr>
              <a:t>Information</a:t>
            </a:r>
            <a:endParaRPr kumimoji="1" lang="ja-JP" altLang="en-US" sz="800" dirty="0">
              <a:solidFill>
                <a:schemeClr val="bg1"/>
              </a:solidFill>
              <a:latin typeface="メイリオ"/>
              <a:ea typeface="メイリオ"/>
              <a:cs typeface="メイリオ"/>
            </a:endParaRPr>
          </a:p>
        </p:txBody>
      </p:sp>
      <p:sp>
        <p:nvSpPr>
          <p:cNvPr id="98" name="テキスト ボックス 97"/>
          <p:cNvSpPr txBox="1"/>
          <p:nvPr/>
        </p:nvSpPr>
        <p:spPr>
          <a:xfrm>
            <a:off x="2718890" y="4293096"/>
            <a:ext cx="1261884"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インターネット</a:t>
            </a:r>
            <a:endParaRPr kumimoji="1" lang="ja-JP" altLang="en-US" sz="1200" dirty="0">
              <a:solidFill>
                <a:srgbClr val="FFFFFF"/>
              </a:solidFill>
              <a:latin typeface="メイリオ"/>
              <a:ea typeface="メイリオ"/>
              <a:cs typeface="メイリオ"/>
            </a:endParaRPr>
          </a:p>
        </p:txBody>
      </p:sp>
      <p:grpSp>
        <p:nvGrpSpPr>
          <p:cNvPr id="99" name="図形グループ 98"/>
          <p:cNvGrpSpPr/>
          <p:nvPr/>
        </p:nvGrpSpPr>
        <p:grpSpPr>
          <a:xfrm>
            <a:off x="928414" y="6065849"/>
            <a:ext cx="140847" cy="285806"/>
            <a:chOff x="1305189" y="2570455"/>
            <a:chExt cx="969964" cy="2007872"/>
          </a:xfrm>
          <a:solidFill>
            <a:schemeClr val="bg1">
              <a:lumMod val="85000"/>
            </a:schemeClr>
          </a:solidFill>
        </p:grpSpPr>
        <p:sp>
          <p:nvSpPr>
            <p:cNvPr id="100" name="円/楕円 99"/>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フローチャート: 論理積ゲート 100"/>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9" name="図形グループ 118"/>
          <p:cNvGrpSpPr/>
          <p:nvPr/>
        </p:nvGrpSpPr>
        <p:grpSpPr>
          <a:xfrm>
            <a:off x="868098" y="1226153"/>
            <a:ext cx="435120" cy="221430"/>
            <a:chOff x="896286" y="1234200"/>
            <a:chExt cx="462010" cy="243850"/>
          </a:xfrm>
        </p:grpSpPr>
        <p:grpSp>
          <p:nvGrpSpPr>
            <p:cNvPr id="103" name="図形グループ 102"/>
            <p:cNvGrpSpPr/>
            <p:nvPr/>
          </p:nvGrpSpPr>
          <p:grpSpPr>
            <a:xfrm>
              <a:off x="896286" y="1234200"/>
              <a:ext cx="195054" cy="110026"/>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a:stCxn id="105" idx="6"/>
                <a:endCxn id="10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902307" y="1368024"/>
              <a:ext cx="195054" cy="110026"/>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a:stCxn id="109" idx="6"/>
                <a:endCxn id="10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1" name="フローチャート: 磁気ディスク 110"/>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112" name="テキスト ボックス 111"/>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121" name="テキスト ボックス 120"/>
          <p:cNvSpPr txBox="1"/>
          <p:nvPr/>
        </p:nvSpPr>
        <p:spPr>
          <a:xfrm>
            <a:off x="774386" y="802571"/>
            <a:ext cx="6909827" cy="307777"/>
          </a:xfrm>
          <a:prstGeom prst="rect">
            <a:avLst/>
          </a:prstGeom>
          <a:noFill/>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a:t>
            </a:r>
            <a:r>
              <a:rPr lang="ja-JP" altLang="en-US" sz="1400" dirty="0">
                <a:solidFill>
                  <a:srgbClr val="0000FF"/>
                </a:solidFill>
                <a:latin typeface="メイリオ"/>
                <a:ea typeface="メイリオ"/>
                <a:cs typeface="メイリオ"/>
              </a:rPr>
              <a:t>に結合されたシステム</a:t>
            </a:r>
            <a:endParaRPr kumimoji="1" lang="ja-JP" altLang="en-US" sz="1400" dirty="0">
              <a:solidFill>
                <a:srgbClr val="0000FF"/>
              </a:solidFill>
              <a:latin typeface="メイリオ"/>
              <a:ea typeface="メイリオ"/>
              <a:cs typeface="メイリオ"/>
            </a:endParaRPr>
          </a:p>
        </p:txBody>
      </p:sp>
      <p:sp>
        <p:nvSpPr>
          <p:cNvPr id="123" name="正方形/長方形 122"/>
          <p:cNvSpPr/>
          <p:nvPr/>
        </p:nvSpPr>
        <p:spPr>
          <a:xfrm>
            <a:off x="4774072" y="5960337"/>
            <a:ext cx="3157651" cy="329046"/>
          </a:xfrm>
          <a:prstGeom prst="rect">
            <a:avLst/>
          </a:prstGeom>
          <a:solidFill>
            <a:srgbClr val="B3A2C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smtClean="0">
                <a:solidFill>
                  <a:srgbClr val="FFFFFF"/>
                </a:solidFill>
                <a:latin typeface="メイリオ"/>
                <a:ea typeface="メイリオ"/>
                <a:cs typeface="メイリオ"/>
              </a:rPr>
              <a:t>人工知能</a:t>
            </a:r>
            <a:endParaRPr kumimoji="1" lang="ja-JP" altLang="en-US" sz="1000" dirty="0">
              <a:solidFill>
                <a:srgbClr val="FFFFFF"/>
              </a:solidFill>
              <a:latin typeface="メイリオ"/>
              <a:ea typeface="メイリオ"/>
              <a:cs typeface="メイリオ"/>
            </a:endParaRPr>
          </a:p>
        </p:txBody>
      </p:sp>
      <p:sp>
        <p:nvSpPr>
          <p:cNvPr id="124" name="テキスト ボックス 123"/>
          <p:cNvSpPr txBox="1"/>
          <p:nvPr/>
        </p:nvSpPr>
        <p:spPr>
          <a:xfrm>
            <a:off x="5328052" y="4287014"/>
            <a:ext cx="800219" cy="338554"/>
          </a:xfrm>
          <a:prstGeom prst="rect">
            <a:avLst/>
          </a:prstGeom>
          <a:noFill/>
        </p:spPr>
        <p:txBody>
          <a:bodyPr wrap="none" rtlCol="0">
            <a:spAutoFit/>
          </a:bodyPr>
          <a:lstStyle/>
          <a:p>
            <a:pPr algn="ctr"/>
            <a:r>
              <a:rPr kumimoji="1" lang="ja-JP" altLang="en-US" sz="800" dirty="0" smtClean="0">
                <a:solidFill>
                  <a:srgbClr val="FFFFFF"/>
                </a:solidFill>
                <a:latin typeface="メイリオ"/>
                <a:ea typeface="メイリオ"/>
                <a:cs typeface="メイリオ"/>
              </a:rPr>
              <a:t>近接通信</a:t>
            </a:r>
            <a:endParaRPr kumimoji="1" lang="en-US" altLang="ja-JP" sz="8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モバイル通信</a:t>
            </a:r>
            <a:endParaRPr kumimoji="1" lang="ja-JP" altLang="en-US" sz="800" dirty="0">
              <a:solidFill>
                <a:srgbClr val="FFFFFF"/>
              </a:solidFill>
              <a:latin typeface="メイリオ"/>
              <a:ea typeface="メイリオ"/>
              <a:cs typeface="メイリオ"/>
            </a:endParaRPr>
          </a:p>
        </p:txBody>
      </p:sp>
      <p:sp>
        <p:nvSpPr>
          <p:cNvPr id="113" name="上矢印 112"/>
          <p:cNvSpPr/>
          <p:nvPr/>
        </p:nvSpPr>
        <p:spPr>
          <a:xfrm flipV="1">
            <a:off x="7016748" y="4087092"/>
            <a:ext cx="848642" cy="696232"/>
          </a:xfrm>
          <a:prstGeom prst="upArrow">
            <a:avLst>
              <a:gd name="adj1" fmla="val 77559"/>
              <a:gd name="adj2" fmla="val 50000"/>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テキスト ボックス 101"/>
          <p:cNvSpPr txBox="1"/>
          <p:nvPr/>
        </p:nvSpPr>
        <p:spPr>
          <a:xfrm>
            <a:off x="6948263" y="4096454"/>
            <a:ext cx="983459" cy="415498"/>
          </a:xfrm>
          <a:prstGeom prst="rect">
            <a:avLst/>
          </a:prstGeom>
          <a:noFill/>
        </p:spPr>
        <p:txBody>
          <a:bodyPr wrap="square" rtlCol="0">
            <a:spAutoFit/>
          </a:bodyPr>
          <a:lstStyle/>
          <a:p>
            <a:pPr algn="ctr"/>
            <a:r>
              <a:rPr kumimoji="1" lang="ja-JP" altLang="en-US" sz="1000" dirty="0" smtClean="0">
                <a:solidFill>
                  <a:schemeClr val="bg1"/>
                </a:solidFill>
                <a:latin typeface="メイリオ"/>
                <a:ea typeface="メイリオ"/>
                <a:cs typeface="メイリオ"/>
              </a:rPr>
              <a:t>制御</a:t>
            </a:r>
            <a:endParaRPr lang="en-US" altLang="ja-JP" sz="1000" dirty="0">
              <a:solidFill>
                <a:schemeClr val="bg1"/>
              </a:solidFill>
              <a:latin typeface="メイリオ"/>
              <a:ea typeface="メイリオ"/>
              <a:cs typeface="メイリオ"/>
            </a:endParaRPr>
          </a:p>
          <a:p>
            <a:pPr algn="ctr"/>
            <a:r>
              <a:rPr kumimoji="1" lang="en-US" altLang="ja-JP" sz="800" dirty="0" smtClean="0">
                <a:solidFill>
                  <a:schemeClr val="bg1"/>
                </a:solidFill>
                <a:latin typeface="メイリオ"/>
                <a:ea typeface="メイリオ"/>
                <a:cs typeface="メイリオ"/>
              </a:rPr>
              <a:t>Actuation</a:t>
            </a:r>
          </a:p>
          <a:p>
            <a:pPr algn="ctr"/>
            <a:endParaRPr kumimoji="1" lang="en-US" altLang="ja-JP" sz="300" dirty="0" smtClean="0">
              <a:solidFill>
                <a:schemeClr val="bg1"/>
              </a:solidFill>
              <a:latin typeface="メイリオ"/>
              <a:ea typeface="メイリオ"/>
              <a:cs typeface="メイリオ"/>
            </a:endParaRPr>
          </a:p>
        </p:txBody>
      </p:sp>
      <p:sp>
        <p:nvSpPr>
          <p:cNvPr id="115" name="正方形/長方形 114"/>
          <p:cNvSpPr/>
          <p:nvPr/>
        </p:nvSpPr>
        <p:spPr>
          <a:xfrm flipH="1">
            <a:off x="3413040" y="2153305"/>
            <a:ext cx="2287255" cy="1851759"/>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メイリオ"/>
              <a:ea typeface="メイリオ"/>
              <a:cs typeface="メイリオ"/>
            </a:endParaRPr>
          </a:p>
        </p:txBody>
      </p:sp>
      <p:sp>
        <p:nvSpPr>
          <p:cNvPr id="47" name="正方形/長方形 46"/>
          <p:cNvSpPr/>
          <p:nvPr/>
        </p:nvSpPr>
        <p:spPr>
          <a:xfrm>
            <a:off x="5977659"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9" name="正方形/長方形 58"/>
          <p:cNvSpPr/>
          <p:nvPr/>
        </p:nvSpPr>
        <p:spPr>
          <a:xfrm>
            <a:off x="6032500" y="2973350"/>
            <a:ext cx="2014680" cy="717084"/>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00" dirty="0">
              <a:solidFill>
                <a:schemeClr val="bg1"/>
              </a:solidFill>
              <a:latin typeface="メイリオ"/>
              <a:ea typeface="メイリオ"/>
              <a:cs typeface="メイリオ"/>
            </a:endParaRPr>
          </a:p>
        </p:txBody>
      </p:sp>
      <p:sp>
        <p:nvSpPr>
          <p:cNvPr id="39" name="円柱 38"/>
          <p:cNvSpPr/>
          <p:nvPr/>
        </p:nvSpPr>
        <p:spPr>
          <a:xfrm>
            <a:off x="3518478" y="2444255"/>
            <a:ext cx="2089726" cy="14480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3" name="正方形/長方形 42"/>
          <p:cNvSpPr/>
          <p:nvPr/>
        </p:nvSpPr>
        <p:spPr>
          <a:xfrm>
            <a:off x="1082386" y="2444255"/>
            <a:ext cx="2107045" cy="144804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正方形/長方形 51"/>
          <p:cNvSpPr/>
          <p:nvPr/>
        </p:nvSpPr>
        <p:spPr>
          <a:xfrm>
            <a:off x="4006273" y="2967506"/>
            <a:ext cx="1570182" cy="722928"/>
          </a:xfrm>
          <a:prstGeom prst="rect">
            <a:avLst/>
          </a:prstGeom>
          <a:solidFill>
            <a:srgbClr val="FF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bg1"/>
                </a:solidFill>
                <a:latin typeface="メイリオ"/>
                <a:ea typeface="メイリオ"/>
                <a:cs typeface="メイリオ"/>
              </a:rPr>
              <a:t>非構造化データ</a:t>
            </a:r>
            <a:endParaRPr kumimoji="1" lang="en-US" altLang="ja-JP" sz="1200" dirty="0" smtClean="0">
              <a:solidFill>
                <a:schemeClr val="bg1"/>
              </a:solidFill>
              <a:latin typeface="メイリオ"/>
              <a:ea typeface="メイリオ"/>
              <a:cs typeface="メイリオ"/>
            </a:endParaRPr>
          </a:p>
          <a:p>
            <a:pPr algn="ctr"/>
            <a:r>
              <a:rPr lang="en-US" altLang="ja-JP" sz="1200" dirty="0" err="1" smtClean="0">
                <a:solidFill>
                  <a:schemeClr val="bg1"/>
                </a:solidFill>
                <a:latin typeface="メイリオ"/>
                <a:ea typeface="メイリオ"/>
                <a:cs typeface="メイリオ"/>
              </a:rPr>
              <a:t>NoSQL</a:t>
            </a:r>
            <a:endParaRPr kumimoji="1" lang="ja-JP" altLang="en-US" sz="1200" dirty="0">
              <a:solidFill>
                <a:schemeClr val="bg1"/>
              </a:solidFill>
              <a:latin typeface="メイリオ"/>
              <a:ea typeface="メイリオ"/>
              <a:cs typeface="メイリオ"/>
            </a:endParaRPr>
          </a:p>
        </p:txBody>
      </p:sp>
      <p:sp>
        <p:nvSpPr>
          <p:cNvPr id="53" name="正方形/長方形 52"/>
          <p:cNvSpPr/>
          <p:nvPr/>
        </p:nvSpPr>
        <p:spPr>
          <a:xfrm>
            <a:off x="3573362" y="2967505"/>
            <a:ext cx="432911" cy="72292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smtClean="0">
                <a:solidFill>
                  <a:srgbClr val="FFFFFF"/>
                </a:solidFill>
                <a:latin typeface="メイリオ"/>
                <a:ea typeface="メイリオ"/>
                <a:cs typeface="メイリオ"/>
              </a:rPr>
              <a:t>構造化</a:t>
            </a:r>
            <a:endParaRPr kumimoji="1" lang="en-US" altLang="ja-JP" sz="600" dirty="0" smtClean="0">
              <a:solidFill>
                <a:srgbClr val="FFFFFF"/>
              </a:solidFill>
              <a:latin typeface="メイリオ"/>
              <a:ea typeface="メイリオ"/>
              <a:cs typeface="メイリオ"/>
            </a:endParaRPr>
          </a:p>
          <a:p>
            <a:pPr algn="ctr"/>
            <a:r>
              <a:rPr lang="ja-JP" altLang="en-US" sz="600" dirty="0" smtClean="0">
                <a:solidFill>
                  <a:srgbClr val="FFFFFF"/>
                </a:solidFill>
                <a:latin typeface="メイリオ"/>
                <a:ea typeface="メイリオ"/>
                <a:cs typeface="メイリオ"/>
              </a:rPr>
              <a:t>データ</a:t>
            </a:r>
            <a:endParaRPr lang="en-US" altLang="ja-JP" sz="600" dirty="0" smtClean="0">
              <a:solidFill>
                <a:srgbClr val="FFFFFF"/>
              </a:solidFill>
              <a:latin typeface="メイリオ"/>
              <a:ea typeface="メイリオ"/>
              <a:cs typeface="メイリオ"/>
            </a:endParaRPr>
          </a:p>
          <a:p>
            <a:pPr algn="ctr"/>
            <a:r>
              <a:rPr kumimoji="1" lang="en-US" altLang="ja-JP" sz="1000" dirty="0" smtClean="0">
                <a:solidFill>
                  <a:srgbClr val="FFFFFF"/>
                </a:solidFill>
                <a:latin typeface="メイリオ"/>
                <a:ea typeface="メイリオ"/>
                <a:cs typeface="メイリオ"/>
              </a:rPr>
              <a:t>SQL</a:t>
            </a:r>
            <a:endParaRPr kumimoji="1" lang="ja-JP" altLang="en-US" sz="1000" dirty="0">
              <a:solidFill>
                <a:srgbClr val="FFFFFF"/>
              </a:solidFill>
              <a:latin typeface="メイリオ"/>
              <a:ea typeface="メイリオ"/>
              <a:cs typeface="メイリオ"/>
            </a:endParaRPr>
          </a:p>
        </p:txBody>
      </p:sp>
      <p:sp>
        <p:nvSpPr>
          <p:cNvPr id="54" name="正方形/長方形 53"/>
          <p:cNvSpPr/>
          <p:nvPr/>
        </p:nvSpPr>
        <p:spPr>
          <a:xfrm>
            <a:off x="114055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smtClean="0">
                <a:solidFill>
                  <a:srgbClr val="FFFFFF"/>
                </a:solidFill>
                <a:latin typeface="メイリオ"/>
                <a:ea typeface="メイリオ"/>
                <a:cs typeface="メイリオ"/>
              </a:rPr>
              <a:t>人と人の繋がり</a:t>
            </a:r>
            <a:endParaRPr kumimoji="1" lang="ja-JP" altLang="en-US" sz="800" dirty="0">
              <a:solidFill>
                <a:srgbClr val="FFFFFF"/>
              </a:solidFill>
              <a:latin typeface="メイリオ"/>
              <a:ea typeface="メイリオ"/>
              <a:cs typeface="メイリオ"/>
            </a:endParaRPr>
          </a:p>
        </p:txBody>
      </p:sp>
      <p:sp>
        <p:nvSpPr>
          <p:cNvPr id="55" name="正方形/長方形 54"/>
          <p:cNvSpPr/>
          <p:nvPr/>
        </p:nvSpPr>
        <p:spPr>
          <a:xfrm>
            <a:off x="1831207" y="2967504"/>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行動</a:t>
            </a:r>
            <a:endParaRPr kumimoji="1" lang="ja-JP" altLang="en-US" sz="1200" dirty="0">
              <a:solidFill>
                <a:srgbClr val="FFFFFF"/>
              </a:solidFill>
              <a:latin typeface="メイリオ"/>
              <a:ea typeface="メイリオ"/>
              <a:cs typeface="メイリオ"/>
            </a:endParaRPr>
          </a:p>
        </p:txBody>
      </p:sp>
      <p:sp>
        <p:nvSpPr>
          <p:cNvPr id="56" name="正方形/長方形 55"/>
          <p:cNvSpPr/>
          <p:nvPr/>
        </p:nvSpPr>
        <p:spPr>
          <a:xfrm>
            <a:off x="2520206" y="2967506"/>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文章</a:t>
            </a:r>
            <a:endParaRPr kumimoji="1" lang="ja-JP" altLang="en-US" sz="1200" dirty="0">
              <a:solidFill>
                <a:srgbClr val="FFFFFF"/>
              </a:solidFill>
              <a:latin typeface="メイリオ"/>
              <a:ea typeface="メイリオ"/>
              <a:cs typeface="メイリオ"/>
            </a:endParaRPr>
          </a:p>
        </p:txBody>
      </p:sp>
      <p:sp>
        <p:nvSpPr>
          <p:cNvPr id="57" name="正方形/長方形 56"/>
          <p:cNvSpPr/>
          <p:nvPr/>
        </p:nvSpPr>
        <p:spPr>
          <a:xfrm>
            <a:off x="6078680" y="3185770"/>
            <a:ext cx="949613" cy="432046"/>
          </a:xfrm>
          <a:prstGeom prst="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左脳型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思考・論理</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統計的アプローチ</a:t>
            </a:r>
            <a:endParaRPr kumimoji="1" lang="ja-JP" altLang="en-US" sz="600" dirty="0">
              <a:solidFill>
                <a:srgbClr val="FFFFFF"/>
              </a:solidFill>
              <a:latin typeface="メイリオ"/>
              <a:ea typeface="メイリオ"/>
              <a:cs typeface="メイリオ"/>
            </a:endParaRPr>
          </a:p>
        </p:txBody>
      </p:sp>
      <p:sp>
        <p:nvSpPr>
          <p:cNvPr id="58" name="正方形/長方形 57"/>
          <p:cNvSpPr/>
          <p:nvPr/>
        </p:nvSpPr>
        <p:spPr>
          <a:xfrm>
            <a:off x="7051385" y="3185772"/>
            <a:ext cx="949613" cy="432046"/>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右脳型</a:t>
            </a:r>
            <a:endParaRPr kumimoji="1" lang="en-US" altLang="ja-JP" sz="1200" dirty="0" smtClean="0">
              <a:solidFill>
                <a:srgbClr val="FFFFFF"/>
              </a:solidFill>
              <a:latin typeface="メイリオ"/>
              <a:ea typeface="メイリオ"/>
              <a:cs typeface="メイリオ"/>
            </a:endParaRPr>
          </a:p>
          <a:p>
            <a:pPr algn="ctr"/>
            <a:r>
              <a:rPr lang="ja-JP" altLang="en-US" sz="900" dirty="0" smtClean="0">
                <a:solidFill>
                  <a:srgbClr val="FFFFFF"/>
                </a:solidFill>
                <a:latin typeface="メイリオ"/>
                <a:ea typeface="メイリオ"/>
                <a:cs typeface="メイリオ"/>
              </a:rPr>
              <a:t>知覚・感性</a:t>
            </a:r>
            <a:endParaRPr lang="en-US" altLang="ja-JP" sz="900" dirty="0" smtClean="0">
              <a:solidFill>
                <a:srgbClr val="FFFFFF"/>
              </a:solidFill>
              <a:latin typeface="メイリオ"/>
              <a:ea typeface="メイリオ"/>
              <a:cs typeface="メイリオ"/>
            </a:endParaRPr>
          </a:p>
          <a:p>
            <a:pPr algn="ctr"/>
            <a:r>
              <a:rPr kumimoji="1" lang="ja-JP" altLang="en-US" sz="600" dirty="0" smtClean="0">
                <a:solidFill>
                  <a:srgbClr val="FFFFFF"/>
                </a:solidFill>
                <a:latin typeface="メイリオ"/>
                <a:ea typeface="メイリオ"/>
                <a:cs typeface="メイリオ"/>
              </a:rPr>
              <a:t>ニューラル・ネット</a:t>
            </a:r>
            <a:endParaRPr kumimoji="1" lang="ja-JP" altLang="en-US" sz="600" dirty="0">
              <a:solidFill>
                <a:srgbClr val="FFFFFF"/>
              </a:solidFill>
              <a:latin typeface="メイリオ"/>
              <a:ea typeface="メイリオ"/>
              <a:cs typeface="メイリオ"/>
            </a:endParaRPr>
          </a:p>
        </p:txBody>
      </p:sp>
      <p:sp>
        <p:nvSpPr>
          <p:cNvPr id="82" name="上矢印 81"/>
          <p:cNvSpPr/>
          <p:nvPr/>
        </p:nvSpPr>
        <p:spPr>
          <a:xfrm rot="5400000">
            <a:off x="3125988" y="3195002"/>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上矢印 82"/>
          <p:cNvSpPr/>
          <p:nvPr/>
        </p:nvSpPr>
        <p:spPr>
          <a:xfrm rot="5400000">
            <a:off x="5569274" y="3195003"/>
            <a:ext cx="458909" cy="251114"/>
          </a:xfrm>
          <a:prstGeom prst="up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6313394" y="2576411"/>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アナリティクス</a:t>
            </a:r>
            <a:endParaRPr kumimoji="1" lang="ja-JP" altLang="en-US" sz="1400" dirty="0">
              <a:solidFill>
                <a:srgbClr val="FFFFFF"/>
              </a:solidFill>
              <a:latin typeface="メイリオ"/>
              <a:ea typeface="メイリオ"/>
              <a:cs typeface="メイリオ"/>
            </a:endParaRPr>
          </a:p>
        </p:txBody>
      </p:sp>
      <p:sp>
        <p:nvSpPr>
          <p:cNvPr id="86" name="テキスト ボックス 85"/>
          <p:cNvSpPr txBox="1"/>
          <p:nvPr/>
        </p:nvSpPr>
        <p:spPr>
          <a:xfrm>
            <a:off x="6671825" y="2956196"/>
            <a:ext cx="736099" cy="253916"/>
          </a:xfrm>
          <a:prstGeom prst="rect">
            <a:avLst/>
          </a:prstGeom>
          <a:noFill/>
        </p:spPr>
        <p:txBody>
          <a:bodyPr wrap="none" rtlCol="0">
            <a:spAutoFit/>
          </a:bodyPr>
          <a:lstStyle/>
          <a:p>
            <a:pPr algn="ctr"/>
            <a:r>
              <a:rPr kumimoji="1" lang="ja-JP" altLang="en-US" sz="1050" dirty="0" smtClean="0">
                <a:solidFill>
                  <a:srgbClr val="FFFFFF"/>
                </a:solidFill>
                <a:latin typeface="メイリオ"/>
                <a:ea typeface="メイリオ"/>
                <a:cs typeface="メイリオ"/>
              </a:rPr>
              <a:t>人工知能</a:t>
            </a:r>
            <a:endParaRPr kumimoji="1" lang="ja-JP" altLang="en-US" sz="1050" dirty="0">
              <a:solidFill>
                <a:srgbClr val="FFFFFF"/>
              </a:solidFill>
              <a:latin typeface="メイリオ"/>
              <a:ea typeface="メイリオ"/>
              <a:cs typeface="メイリオ"/>
            </a:endParaRPr>
          </a:p>
        </p:txBody>
      </p:sp>
      <p:sp>
        <p:nvSpPr>
          <p:cNvPr id="87" name="テキスト ボックス 86"/>
          <p:cNvSpPr txBox="1"/>
          <p:nvPr/>
        </p:nvSpPr>
        <p:spPr>
          <a:xfrm>
            <a:off x="3865731" y="2494713"/>
            <a:ext cx="1441420"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ビッグ・データ</a:t>
            </a:r>
            <a:endParaRPr kumimoji="1" lang="ja-JP" altLang="en-US" sz="1400" dirty="0">
              <a:solidFill>
                <a:srgbClr val="FFFFFF"/>
              </a:solidFill>
              <a:latin typeface="メイリオ"/>
              <a:ea typeface="メイリオ"/>
              <a:cs typeface="メイリオ"/>
            </a:endParaRPr>
          </a:p>
        </p:txBody>
      </p:sp>
      <p:sp>
        <p:nvSpPr>
          <p:cNvPr id="122" name="テキスト ボックス 121"/>
          <p:cNvSpPr txBox="1"/>
          <p:nvPr/>
        </p:nvSpPr>
        <p:spPr>
          <a:xfrm>
            <a:off x="1114156" y="2494716"/>
            <a:ext cx="1980029" cy="307777"/>
          </a:xfrm>
          <a:prstGeom prst="rect">
            <a:avLst/>
          </a:prstGeom>
          <a:noFill/>
        </p:spPr>
        <p:txBody>
          <a:bodyPr wrap="none" rtlCol="0">
            <a:spAutoFit/>
          </a:bodyPr>
          <a:lstStyle/>
          <a:p>
            <a:pPr algn="ctr"/>
            <a:r>
              <a:rPr kumimoji="1" lang="ja-JP" altLang="en-US" sz="1400" dirty="0" smtClean="0">
                <a:solidFill>
                  <a:srgbClr val="FFFFFF"/>
                </a:solidFill>
                <a:latin typeface="メイリオ"/>
                <a:ea typeface="メイリオ"/>
                <a:cs typeface="メイリオ"/>
              </a:rPr>
              <a:t>ソーシャル・メディア</a:t>
            </a:r>
            <a:endParaRPr kumimoji="1" lang="ja-JP" altLang="en-US" sz="1400" dirty="0">
              <a:solidFill>
                <a:srgbClr val="FFFFFF"/>
              </a:solidFill>
              <a:latin typeface="メイリオ"/>
              <a:ea typeface="メイリオ"/>
              <a:cs typeface="メイリオ"/>
            </a:endParaRPr>
          </a:p>
        </p:txBody>
      </p:sp>
      <p:sp>
        <p:nvSpPr>
          <p:cNvPr id="125" name="正方形/長方形 124"/>
          <p:cNvSpPr/>
          <p:nvPr/>
        </p:nvSpPr>
        <p:spPr>
          <a:xfrm>
            <a:off x="114055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音声</a:t>
            </a:r>
            <a:endParaRPr kumimoji="1" lang="ja-JP" altLang="en-US" sz="1200" dirty="0">
              <a:solidFill>
                <a:srgbClr val="FFFFFF"/>
              </a:solidFill>
              <a:latin typeface="メイリオ"/>
              <a:ea typeface="メイリオ"/>
              <a:cs typeface="メイリオ"/>
            </a:endParaRPr>
          </a:p>
        </p:txBody>
      </p:sp>
      <p:sp>
        <p:nvSpPr>
          <p:cNvPr id="126" name="正方形/長方形 125"/>
          <p:cNvSpPr/>
          <p:nvPr/>
        </p:nvSpPr>
        <p:spPr>
          <a:xfrm>
            <a:off x="1831207" y="3361113"/>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動画</a:t>
            </a:r>
            <a:endParaRPr kumimoji="1" lang="ja-JP" altLang="en-US" sz="1200" dirty="0">
              <a:solidFill>
                <a:srgbClr val="FFFFFF"/>
              </a:solidFill>
              <a:latin typeface="メイリオ"/>
              <a:ea typeface="メイリオ"/>
              <a:cs typeface="メイリオ"/>
            </a:endParaRPr>
          </a:p>
        </p:txBody>
      </p:sp>
      <p:sp>
        <p:nvSpPr>
          <p:cNvPr id="127" name="正方形/長方形 126"/>
          <p:cNvSpPr/>
          <p:nvPr/>
        </p:nvSpPr>
        <p:spPr>
          <a:xfrm>
            <a:off x="2520206" y="3361115"/>
            <a:ext cx="617730" cy="353054"/>
          </a:xfrm>
          <a:prstGeom prst="rect">
            <a:avLst/>
          </a:prstGeom>
          <a:solidFill>
            <a:srgbClr val="66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rgbClr val="FFFFFF"/>
                </a:solidFill>
                <a:latin typeface="メイリオ"/>
                <a:ea typeface="メイリオ"/>
                <a:cs typeface="メイリオ"/>
              </a:rPr>
              <a:t>写真</a:t>
            </a:r>
            <a:endParaRPr kumimoji="1" lang="ja-JP" altLang="en-US" sz="1200" dirty="0">
              <a:solidFill>
                <a:srgbClr val="FFFFFF"/>
              </a:solidFill>
              <a:latin typeface="メイリオ"/>
              <a:ea typeface="メイリオ"/>
              <a:cs typeface="メイリオ"/>
            </a:endParaRPr>
          </a:p>
        </p:txBody>
      </p:sp>
      <p:sp>
        <p:nvSpPr>
          <p:cNvPr id="116" name="テキスト ボックス 115"/>
          <p:cNvSpPr txBox="1"/>
          <p:nvPr/>
        </p:nvSpPr>
        <p:spPr>
          <a:xfrm>
            <a:off x="4171457"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8" name="テキスト ボックス 127"/>
          <p:cNvSpPr txBox="1"/>
          <p:nvPr/>
        </p:nvSpPr>
        <p:spPr>
          <a:xfrm>
            <a:off x="1766429"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129" name="テキスト ボックス 128"/>
          <p:cNvSpPr txBox="1"/>
          <p:nvPr/>
        </p:nvSpPr>
        <p:spPr>
          <a:xfrm>
            <a:off x="6628183" y="2139225"/>
            <a:ext cx="800219" cy="276999"/>
          </a:xfrm>
          <a:prstGeom prst="rect">
            <a:avLst/>
          </a:prstGeom>
          <a:noFill/>
        </p:spPr>
        <p:txBody>
          <a:bodyPr wrap="none" rtlCol="0">
            <a:spAutoFit/>
          </a:bodyPr>
          <a:lstStyle/>
          <a:p>
            <a:pPr algn="ctr"/>
            <a:r>
              <a:rPr kumimoji="1" lang="ja-JP" altLang="en-US" sz="1200" dirty="0" smtClean="0">
                <a:solidFill>
                  <a:srgbClr val="FFFFFF"/>
                </a:solidFill>
                <a:latin typeface="メイリオ"/>
                <a:ea typeface="メイリオ"/>
                <a:cs typeface="メイリオ"/>
              </a:rPr>
              <a:t>サービス</a:t>
            </a:r>
            <a:endParaRPr kumimoji="1" lang="ja-JP" altLang="en-US" sz="1200" dirty="0">
              <a:solidFill>
                <a:srgbClr val="FFFFFF"/>
              </a:solidFill>
              <a:latin typeface="メイリオ"/>
              <a:ea typeface="メイリオ"/>
              <a:cs typeface="メイリオ"/>
            </a:endParaRPr>
          </a:p>
        </p:txBody>
      </p:sp>
      <p:sp>
        <p:nvSpPr>
          <p:cNvPr id="2" name="右カーブ矢印 1"/>
          <p:cNvSpPr/>
          <p:nvPr/>
        </p:nvSpPr>
        <p:spPr>
          <a:xfrm>
            <a:off x="5581408"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右カーブ矢印 129"/>
          <p:cNvSpPr/>
          <p:nvPr/>
        </p:nvSpPr>
        <p:spPr>
          <a:xfrm rot="10800000">
            <a:off x="5794568"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右カーブ矢印 130"/>
          <p:cNvSpPr/>
          <p:nvPr/>
        </p:nvSpPr>
        <p:spPr>
          <a:xfrm>
            <a:off x="3094185" y="1879308"/>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右カーブ矢印 131"/>
          <p:cNvSpPr/>
          <p:nvPr/>
        </p:nvSpPr>
        <p:spPr>
          <a:xfrm rot="10800000">
            <a:off x="3307345" y="1694830"/>
            <a:ext cx="260635" cy="487772"/>
          </a:xfrm>
          <a:prstGeom prst="curvedRightArrow">
            <a:avLst>
              <a:gd name="adj1" fmla="val 35364"/>
              <a:gd name="adj2" fmla="val 50000"/>
              <a:gd name="adj3" fmla="val 25000"/>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テキスト ボックス 90"/>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214526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240000"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ハイブリッド・クラウド（２）</a:t>
            </a:r>
            <a:endParaRPr kumimoji="1" lang="ja-JP" altLang="en-US" dirty="0"/>
          </a:p>
        </p:txBody>
      </p:sp>
      <p:sp>
        <p:nvSpPr>
          <p:cNvPr id="3" name="正方形/長方形 2"/>
          <p:cNvSpPr/>
          <p:nvPr/>
        </p:nvSpPr>
        <p:spPr>
          <a:xfrm>
            <a:off x="240000"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モバイル連携</a:t>
            </a:r>
            <a:endParaRPr kumimoji="1" lang="ja-JP" altLang="en-US" sz="1200" dirty="0">
              <a:solidFill>
                <a:srgbClr val="FFFFFF"/>
              </a:solidFill>
              <a:latin typeface="Meiryo" charset="-128"/>
              <a:ea typeface="Meiryo" charset="-128"/>
              <a:cs typeface="Meiryo" charset="-128"/>
            </a:endParaRPr>
          </a:p>
        </p:txBody>
      </p:sp>
      <p:sp>
        <p:nvSpPr>
          <p:cNvPr id="41" name="正方形/長方形 40"/>
          <p:cNvSpPr/>
          <p:nvPr/>
        </p:nvSpPr>
        <p:spPr>
          <a:xfrm>
            <a:off x="1475508"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使い分け</a:t>
            </a:r>
            <a:endParaRPr kumimoji="1" lang="ja-JP" altLang="en-US" sz="1200" dirty="0">
              <a:solidFill>
                <a:srgbClr val="FFFFFF"/>
              </a:solidFill>
              <a:latin typeface="Meiryo" charset="-128"/>
              <a:ea typeface="Meiryo" charset="-128"/>
              <a:cs typeface="Meiryo" charset="-128"/>
            </a:endParaRPr>
          </a:p>
        </p:txBody>
      </p:sp>
      <p:sp>
        <p:nvSpPr>
          <p:cNvPr id="43" name="正方形/長方形 42"/>
          <p:cNvSpPr/>
          <p:nvPr/>
        </p:nvSpPr>
        <p:spPr>
          <a:xfrm>
            <a:off x="2711016"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災害対策</a:t>
            </a:r>
            <a:endParaRPr kumimoji="1" lang="ja-JP" altLang="en-US" sz="1200" dirty="0">
              <a:solidFill>
                <a:srgbClr val="FFFFFF"/>
              </a:solidFill>
              <a:latin typeface="Meiryo" charset="-128"/>
              <a:ea typeface="Meiryo" charset="-128"/>
              <a:cs typeface="Meiryo" charset="-128"/>
            </a:endParaRPr>
          </a:p>
        </p:txBody>
      </p:sp>
      <p:sp>
        <p:nvSpPr>
          <p:cNvPr id="44" name="正方形/長方形 43"/>
          <p:cNvSpPr/>
          <p:nvPr/>
        </p:nvSpPr>
        <p:spPr>
          <a:xfrm>
            <a:off x="3946524"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負荷</a:t>
            </a:r>
            <a:r>
              <a:rPr kumimoji="1" lang="ja-JP" altLang="en-US" sz="1200" dirty="0" smtClean="0">
                <a:solidFill>
                  <a:srgbClr val="FFFFFF"/>
                </a:solidFill>
                <a:latin typeface="Meiryo" charset="-128"/>
                <a:ea typeface="Meiryo" charset="-128"/>
                <a:cs typeface="Meiryo" charset="-128"/>
              </a:rPr>
              <a:t>調整</a:t>
            </a:r>
            <a:endParaRPr kumimoji="1" lang="ja-JP" altLang="en-US" sz="1200" dirty="0">
              <a:solidFill>
                <a:srgbClr val="FFFFFF"/>
              </a:solidFill>
              <a:latin typeface="Meiryo" charset="-128"/>
              <a:ea typeface="Meiryo" charset="-128"/>
              <a:cs typeface="Meiryo" charset="-128"/>
            </a:endParaRPr>
          </a:p>
        </p:txBody>
      </p:sp>
      <p:sp>
        <p:nvSpPr>
          <p:cNvPr id="45" name="正方形/長方形 44"/>
          <p:cNvSpPr/>
          <p:nvPr/>
        </p:nvSpPr>
        <p:spPr>
          <a:xfrm>
            <a:off x="5182032"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Meiryo" charset="-128"/>
                <a:ea typeface="Meiryo" charset="-128"/>
                <a:cs typeface="Meiryo" charset="-128"/>
              </a:rPr>
              <a:t>SaaS</a:t>
            </a:r>
            <a:r>
              <a:rPr kumimoji="1" lang="ja-JP" altLang="en-US" sz="1200" dirty="0" smtClean="0">
                <a:solidFill>
                  <a:srgbClr val="FFFFFF"/>
                </a:solidFill>
                <a:latin typeface="Meiryo" charset="-128"/>
                <a:ea typeface="Meiryo" charset="-128"/>
                <a:cs typeface="Meiryo" charset="-128"/>
              </a:rPr>
              <a:t>連携</a:t>
            </a:r>
            <a:endParaRPr kumimoji="1" lang="ja-JP" altLang="en-US" sz="1200" dirty="0">
              <a:solidFill>
                <a:srgbClr val="FFFFFF"/>
              </a:solidFill>
              <a:latin typeface="Meiryo" charset="-128"/>
              <a:ea typeface="Meiryo" charset="-128"/>
              <a:cs typeface="Meiryo" charset="-128"/>
            </a:endParaRPr>
          </a:p>
        </p:txBody>
      </p:sp>
      <p:sp>
        <p:nvSpPr>
          <p:cNvPr id="46" name="正方形/長方形 45"/>
          <p:cNvSpPr/>
          <p:nvPr/>
        </p:nvSpPr>
        <p:spPr>
          <a:xfrm>
            <a:off x="6417540"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ピーク対応</a:t>
            </a:r>
            <a:endParaRPr kumimoji="1" lang="ja-JP" altLang="en-US" sz="1200" dirty="0">
              <a:solidFill>
                <a:srgbClr val="FFFFFF"/>
              </a:solidFill>
              <a:latin typeface="Meiryo" charset="-128"/>
              <a:ea typeface="Meiryo" charset="-128"/>
              <a:cs typeface="Meiryo" charset="-128"/>
            </a:endParaRPr>
          </a:p>
        </p:txBody>
      </p:sp>
      <p:sp>
        <p:nvSpPr>
          <p:cNvPr id="47" name="正方形/長方形 46"/>
          <p:cNvSpPr/>
          <p:nvPr/>
        </p:nvSpPr>
        <p:spPr>
          <a:xfrm>
            <a:off x="7653048"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柔軟対応</a:t>
            </a: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873266"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48" name="正方形/長方形 47"/>
          <p:cNvSpPr/>
          <p:nvPr/>
        </p:nvSpPr>
        <p:spPr>
          <a:xfrm>
            <a:off x="295634"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1475508"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2711016"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p:cNvSpPr/>
          <p:nvPr/>
        </p:nvSpPr>
        <p:spPr>
          <a:xfrm>
            <a:off x="3946524"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p:cNvSpPr/>
          <p:nvPr/>
        </p:nvSpPr>
        <p:spPr>
          <a:xfrm>
            <a:off x="5182032"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6417540"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7653048"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2115271"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1537639"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58" name="正方形/長方形 57"/>
          <p:cNvSpPr/>
          <p:nvPr/>
        </p:nvSpPr>
        <p:spPr>
          <a:xfrm>
            <a:off x="4576111"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59" name="正方形/長方形 58"/>
          <p:cNvSpPr/>
          <p:nvPr/>
        </p:nvSpPr>
        <p:spPr>
          <a:xfrm>
            <a:off x="3998479"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0" name="正方形/長方形 59"/>
          <p:cNvSpPr/>
          <p:nvPr/>
        </p:nvSpPr>
        <p:spPr>
          <a:xfrm>
            <a:off x="5815298"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1" name="正方形/長方形 60"/>
          <p:cNvSpPr/>
          <p:nvPr/>
        </p:nvSpPr>
        <p:spPr>
          <a:xfrm>
            <a:off x="5237666"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2" name="正方形/長方形 61"/>
          <p:cNvSpPr/>
          <p:nvPr/>
        </p:nvSpPr>
        <p:spPr>
          <a:xfrm>
            <a:off x="3340603"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3" name="正方形/長方形 62"/>
          <p:cNvSpPr/>
          <p:nvPr/>
        </p:nvSpPr>
        <p:spPr>
          <a:xfrm>
            <a:off x="2762971"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4" name="正方形/長方形 63"/>
          <p:cNvSpPr/>
          <p:nvPr/>
        </p:nvSpPr>
        <p:spPr>
          <a:xfrm>
            <a:off x="7048613"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6470981"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8300428"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7722796"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pic>
        <p:nvPicPr>
          <p:cNvPr id="68" name="図 67"/>
          <p:cNvPicPr>
            <a:picLocks noChangeAspect="1"/>
          </p:cNvPicPr>
          <p:nvPr/>
        </p:nvPicPr>
        <p:blipFill>
          <a:blip r:embed="rId3">
            <a:clrChange>
              <a:clrFrom>
                <a:srgbClr val="FFFFFF"/>
              </a:clrFrom>
              <a:clrTo>
                <a:srgbClr val="FFFFFF">
                  <a:alpha val="0"/>
                </a:srgbClr>
              </a:clrTo>
            </a:clrChange>
          </a:blip>
          <a:stretch>
            <a:fillRect/>
          </a:stretch>
        </p:blipFill>
        <p:spPr>
          <a:xfrm>
            <a:off x="1134265" y="2300168"/>
            <a:ext cx="140574" cy="226732"/>
          </a:xfrm>
          <a:prstGeom prst="rect">
            <a:avLst/>
          </a:prstGeom>
        </p:spPr>
      </p:pic>
      <p:grpSp>
        <p:nvGrpSpPr>
          <p:cNvPr id="69" name="図形グループ 68"/>
          <p:cNvGrpSpPr/>
          <p:nvPr/>
        </p:nvGrpSpPr>
        <p:grpSpPr>
          <a:xfrm>
            <a:off x="1060320" y="2380184"/>
            <a:ext cx="131584" cy="275838"/>
            <a:chOff x="1305189" y="2570455"/>
            <a:chExt cx="969964" cy="2007872"/>
          </a:xfrm>
        </p:grpSpPr>
        <p:sp>
          <p:nvSpPr>
            <p:cNvPr id="70" name="円/楕円 6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1" name="フローチャート: 論理積ゲート 7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3" name="直線矢印コネクタ 12"/>
          <p:cNvCxnSpPr/>
          <p:nvPr/>
        </p:nvCxnSpPr>
        <p:spPr>
          <a:xfrm flipH="1" flipV="1">
            <a:off x="1208022" y="1842655"/>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曲線コネクタ 72"/>
          <p:cNvCxnSpPr>
            <a:stCxn id="11" idx="2"/>
            <a:endCxn id="48" idx="2"/>
          </p:cNvCxnSpPr>
          <p:nvPr/>
        </p:nvCxnSpPr>
        <p:spPr>
          <a:xfrm rot="5400000">
            <a:off x="845449" y="1553839"/>
            <a:ext cx="12700" cy="577632"/>
          </a:xfrm>
          <a:prstGeom prst="curvedConnector3">
            <a:avLst>
              <a:gd name="adj1" fmla="val 1800000"/>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4" name="正方形/長方形 73"/>
          <p:cNvSpPr/>
          <p:nvPr/>
        </p:nvSpPr>
        <p:spPr>
          <a:xfrm>
            <a:off x="240000"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パブリックでモバイル・アプリケーションと連携</a:t>
            </a:r>
            <a:endParaRPr kumimoji="1"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プライベートで基幹業務系の処理</a:t>
            </a:r>
            <a:endParaRPr kumimoji="1" lang="ja-JP" altLang="en-US" sz="1200" dirty="0">
              <a:solidFill>
                <a:srgbClr val="FFFFFF"/>
              </a:solidFill>
              <a:latin typeface="Meiryo" charset="-128"/>
              <a:ea typeface="Meiryo" charset="-128"/>
              <a:cs typeface="Meiryo" charset="-128"/>
            </a:endParaRPr>
          </a:p>
        </p:txBody>
      </p:sp>
      <p:sp>
        <p:nvSpPr>
          <p:cNvPr id="75" name="正方形/長方形 74"/>
          <p:cNvSpPr/>
          <p:nvPr/>
        </p:nvSpPr>
        <p:spPr>
          <a:xfrm>
            <a:off x="1475508"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業務ごとに両者を使い分け</a:t>
            </a:r>
            <a:endParaRPr kumimoji="1" lang="ja-JP" altLang="en-US" sz="1200" dirty="0">
              <a:solidFill>
                <a:srgbClr val="FFFFFF"/>
              </a:solidFill>
              <a:latin typeface="Meiryo" charset="-128"/>
              <a:ea typeface="Meiryo" charset="-128"/>
              <a:cs typeface="Meiryo" charset="-128"/>
            </a:endParaRPr>
          </a:p>
        </p:txBody>
      </p:sp>
      <p:sp>
        <p:nvSpPr>
          <p:cNvPr id="76" name="正方形/長方形 75"/>
          <p:cNvSpPr/>
          <p:nvPr/>
        </p:nvSpPr>
        <p:spPr>
          <a:xfrm>
            <a:off x="2711016"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通常時はプライベート</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災害時にはパブリックに切り替え</a:t>
            </a:r>
          </a:p>
        </p:txBody>
      </p:sp>
      <p:sp>
        <p:nvSpPr>
          <p:cNvPr id="77" name="正方形/長方形 76"/>
          <p:cNvSpPr/>
          <p:nvPr/>
        </p:nvSpPr>
        <p:spPr>
          <a:xfrm>
            <a:off x="3946524"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プライベートで負荷をまかないきれないときにパブリックを追加リソースと</a:t>
            </a:r>
            <a:r>
              <a:rPr lang="ja-JP" altLang="en-US" sz="1200" dirty="0" smtClean="0">
                <a:solidFill>
                  <a:srgbClr val="FFFFFF"/>
                </a:solidFill>
                <a:latin typeface="Meiryo" charset="-128"/>
                <a:ea typeface="Meiryo" charset="-128"/>
                <a:cs typeface="Meiryo" charset="-128"/>
              </a:rPr>
              <a:t>して使用</a:t>
            </a:r>
            <a:endParaRPr lang="ja-JP" altLang="en-US" sz="1200" dirty="0">
              <a:solidFill>
                <a:srgbClr val="FFFFFF"/>
              </a:solidFill>
              <a:latin typeface="Meiryo" charset="-128"/>
              <a:ea typeface="Meiryo" charset="-128"/>
              <a:cs typeface="Meiryo" charset="-128"/>
            </a:endParaRPr>
          </a:p>
        </p:txBody>
      </p:sp>
      <p:sp>
        <p:nvSpPr>
          <p:cNvPr id="78" name="正方形/長方形 77"/>
          <p:cNvSpPr/>
          <p:nvPr/>
        </p:nvSpPr>
        <p:spPr>
          <a:xfrm>
            <a:off x="5182032"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パブリックで</a:t>
            </a:r>
            <a:r>
              <a:rPr lang="en-US" altLang="ja-JP" sz="1200" dirty="0">
                <a:solidFill>
                  <a:srgbClr val="FFFFFF"/>
                </a:solidFill>
                <a:latin typeface="Meiryo" charset="-128"/>
                <a:ea typeface="Meiryo" charset="-128"/>
                <a:cs typeface="Meiryo" charset="-128"/>
              </a:rPr>
              <a:t>SaaS</a:t>
            </a:r>
            <a:r>
              <a:rPr lang="ja-JP" altLang="en-US" sz="1200" dirty="0">
                <a:solidFill>
                  <a:srgbClr val="FFFFFF"/>
                </a:solidFill>
                <a:latin typeface="Meiryo" charset="-128"/>
                <a:ea typeface="Meiryo" charset="-128"/>
                <a:cs typeface="Meiryo" charset="-128"/>
              </a:rPr>
              <a:t>を使用</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そのデータをプライベートの業務システムで処理する</a:t>
            </a:r>
          </a:p>
        </p:txBody>
      </p:sp>
      <p:sp>
        <p:nvSpPr>
          <p:cNvPr id="79" name="正方形/長方形 78"/>
          <p:cNvSpPr/>
          <p:nvPr/>
        </p:nvSpPr>
        <p:spPr>
          <a:xfrm>
            <a:off x="6417540"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通常はプライベートで処理するがピーク時はパブリックにリソースを拡大する</a:t>
            </a:r>
          </a:p>
        </p:txBody>
      </p:sp>
      <p:sp>
        <p:nvSpPr>
          <p:cNvPr id="80" name="正方形/長方形 79"/>
          <p:cNvSpPr/>
          <p:nvPr/>
        </p:nvSpPr>
        <p:spPr>
          <a:xfrm>
            <a:off x="7653048"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業務状況に応じて業務やデータを両者で柔軟に使い分ける</a:t>
            </a:r>
            <a:endParaRPr lang="en-US" altLang="ja-JP" sz="1200" dirty="0">
              <a:solidFill>
                <a:srgbClr val="FFFFFF"/>
              </a:solidFill>
              <a:latin typeface="Meiryo" charset="-128"/>
              <a:ea typeface="Meiryo" charset="-128"/>
              <a:cs typeface="Meiryo" charset="-128"/>
            </a:endParaRPr>
          </a:p>
          <a:p>
            <a:r>
              <a:rPr lang="ja-JP" altLang="en-US" sz="1000" dirty="0" smtClean="0">
                <a:solidFill>
                  <a:srgbClr val="FFFFFF"/>
                </a:solidFill>
                <a:latin typeface="Meiryo" charset="-128"/>
                <a:ea typeface="Meiryo" charset="-128"/>
                <a:cs typeface="Meiryo" charset="-128"/>
              </a:rPr>
              <a:t>（単一リソース）</a:t>
            </a:r>
            <a:endParaRPr lang="ja-JP" altLang="en-US" sz="1000" dirty="0">
              <a:solidFill>
                <a:srgbClr val="FFFFFF"/>
              </a:solidFill>
              <a:latin typeface="Meiryo" charset="-128"/>
              <a:ea typeface="Meiryo" charset="-128"/>
              <a:cs typeface="Meiryo" charset="-128"/>
            </a:endParaRPr>
          </a:p>
        </p:txBody>
      </p:sp>
      <p:sp>
        <p:nvSpPr>
          <p:cNvPr id="81" name="正方形/長方形 80"/>
          <p:cNvSpPr/>
          <p:nvPr/>
        </p:nvSpPr>
        <p:spPr>
          <a:xfrm>
            <a:off x="1584091" y="2181894"/>
            <a:ext cx="178009" cy="46918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smtClean="0">
                <a:solidFill>
                  <a:srgbClr val="FFFFFF"/>
                </a:solidFill>
                <a:latin typeface="ＭＳ Ｐゴシック"/>
                <a:ea typeface="ＭＳ Ｐゴシック"/>
                <a:cs typeface="ＭＳ Ｐゴシック"/>
              </a:rPr>
              <a:t>業務Ａ</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1842640" y="2174032"/>
            <a:ext cx="178009" cy="469189"/>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a:solidFill>
                  <a:srgbClr val="FFFFFF"/>
                </a:solidFill>
                <a:latin typeface="ＭＳ Ｐゴシック"/>
                <a:ea typeface="ＭＳ Ｐゴシック"/>
                <a:cs typeface="ＭＳ Ｐゴシック"/>
              </a:rPr>
              <a:t>Ｂ</a:t>
            </a:r>
            <a:endParaRPr kumimoji="1" lang="ja-JP" altLang="en-US" sz="800" dirty="0">
              <a:solidFill>
                <a:srgbClr val="FFFFFF"/>
              </a:solidFill>
              <a:latin typeface="ＭＳ Ｐゴシック"/>
              <a:ea typeface="ＭＳ Ｐゴシック"/>
              <a:cs typeface="ＭＳ Ｐゴシック"/>
            </a:endParaRPr>
          </a:p>
        </p:txBody>
      </p:sp>
      <p:sp>
        <p:nvSpPr>
          <p:cNvPr id="83" name="正方形/長方形 82"/>
          <p:cNvSpPr/>
          <p:nvPr/>
        </p:nvSpPr>
        <p:spPr>
          <a:xfrm>
            <a:off x="2152480" y="2181894"/>
            <a:ext cx="178009" cy="46918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業務Ｃ</a:t>
            </a:r>
            <a:endParaRPr kumimoji="1" lang="ja-JP" altLang="en-US" sz="800" dirty="0">
              <a:solidFill>
                <a:srgbClr val="FFFFFF"/>
              </a:solidFill>
              <a:latin typeface="ＭＳ Ｐゴシック"/>
              <a:ea typeface="ＭＳ Ｐゴシック"/>
              <a:cs typeface="ＭＳ Ｐゴシック"/>
            </a:endParaRPr>
          </a:p>
        </p:txBody>
      </p:sp>
      <p:sp>
        <p:nvSpPr>
          <p:cNvPr id="84" name="正方形/長方形 83"/>
          <p:cNvSpPr/>
          <p:nvPr/>
        </p:nvSpPr>
        <p:spPr>
          <a:xfrm>
            <a:off x="2411029" y="2174032"/>
            <a:ext cx="178009" cy="46918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smtClean="0">
                <a:solidFill>
                  <a:srgbClr val="FFFFFF"/>
                </a:solidFill>
                <a:latin typeface="ＭＳ Ｐゴシック"/>
                <a:ea typeface="ＭＳ Ｐゴシック"/>
                <a:cs typeface="ＭＳ Ｐゴシック"/>
              </a:rPr>
              <a:t>Ｄ</a:t>
            </a:r>
            <a:endParaRPr kumimoji="1" lang="ja-JP" altLang="en-US" sz="800" dirty="0">
              <a:solidFill>
                <a:srgbClr val="FFFFFF"/>
              </a:solidFill>
              <a:latin typeface="ＭＳ Ｐゴシック"/>
              <a:ea typeface="ＭＳ Ｐゴシック"/>
              <a:cs typeface="ＭＳ Ｐゴシック"/>
            </a:endParaRPr>
          </a:p>
        </p:txBody>
      </p:sp>
      <p:cxnSp>
        <p:nvCxnSpPr>
          <p:cNvPr id="85" name="直線矢印コネクタ 84"/>
          <p:cNvCxnSpPr>
            <a:stCxn id="81" idx="0"/>
            <a:endCxn id="57" idx="2"/>
          </p:cNvCxnSpPr>
          <p:nvPr/>
        </p:nvCxnSpPr>
        <p:spPr>
          <a:xfrm flipV="1">
            <a:off x="1673096" y="1842655"/>
            <a:ext cx="125542" cy="339239"/>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直線矢印コネクタ 87"/>
          <p:cNvCxnSpPr>
            <a:stCxn id="82" idx="0"/>
            <a:endCxn id="57" idx="2"/>
          </p:cNvCxnSpPr>
          <p:nvPr/>
        </p:nvCxnSpPr>
        <p:spPr>
          <a:xfrm flipH="1" flipV="1">
            <a:off x="1798638" y="1842655"/>
            <a:ext cx="133007" cy="3313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a:stCxn id="83" idx="0"/>
            <a:endCxn id="56" idx="2"/>
          </p:cNvCxnSpPr>
          <p:nvPr/>
        </p:nvCxnSpPr>
        <p:spPr>
          <a:xfrm flipV="1">
            <a:off x="2241485" y="1842655"/>
            <a:ext cx="134785" cy="339239"/>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84" idx="0"/>
            <a:endCxn id="56" idx="2"/>
          </p:cNvCxnSpPr>
          <p:nvPr/>
        </p:nvCxnSpPr>
        <p:spPr>
          <a:xfrm flipH="1" flipV="1">
            <a:off x="2376270" y="1842655"/>
            <a:ext cx="123764" cy="3313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9" name="円柱 98"/>
          <p:cNvSpPr/>
          <p:nvPr/>
        </p:nvSpPr>
        <p:spPr>
          <a:xfrm>
            <a:off x="2826526" y="2174032"/>
            <a:ext cx="382442" cy="469189"/>
          </a:xfrm>
          <a:prstGeom prst="can">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柱 103"/>
          <p:cNvSpPr/>
          <p:nvPr/>
        </p:nvSpPr>
        <p:spPr>
          <a:xfrm>
            <a:off x="3410381" y="2175292"/>
            <a:ext cx="382442" cy="469189"/>
          </a:xfrm>
          <a:prstGeom prst="can">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2822913" y="1762693"/>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3400374" y="1769622"/>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cxnSp>
        <p:nvCxnSpPr>
          <p:cNvPr id="109" name="曲線コネクタ 108"/>
          <p:cNvCxnSpPr>
            <a:stCxn id="107" idx="2"/>
            <a:endCxn id="106" idx="2"/>
          </p:cNvCxnSpPr>
          <p:nvPr/>
        </p:nvCxnSpPr>
        <p:spPr>
          <a:xfrm rot="5400000" flipH="1">
            <a:off x="3304404" y="1662798"/>
            <a:ext cx="6929" cy="577461"/>
          </a:xfrm>
          <a:prstGeom prst="curvedConnector3">
            <a:avLst>
              <a:gd name="adj1" fmla="val -1999509"/>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4" name="直線矢印コネクタ 113"/>
          <p:cNvCxnSpPr>
            <a:stCxn id="104" idx="2"/>
            <a:endCxn id="99" idx="4"/>
          </p:cNvCxnSpPr>
          <p:nvPr/>
        </p:nvCxnSpPr>
        <p:spPr>
          <a:xfrm flipH="1" flipV="1">
            <a:off x="3208968" y="2408627"/>
            <a:ext cx="201413" cy="1260"/>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4067662" y="1767286"/>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4645123" y="1774215"/>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grpSp>
        <p:nvGrpSpPr>
          <p:cNvPr id="122" name="図形グループ 121"/>
          <p:cNvGrpSpPr/>
          <p:nvPr/>
        </p:nvGrpSpPr>
        <p:grpSpPr>
          <a:xfrm>
            <a:off x="4159257" y="2375245"/>
            <a:ext cx="131584" cy="275838"/>
            <a:chOff x="1305189" y="2570455"/>
            <a:chExt cx="969964" cy="2007872"/>
          </a:xfrm>
        </p:grpSpPr>
        <p:sp>
          <p:nvSpPr>
            <p:cNvPr id="123" name="円/楕円 12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4" name="フローチャート: 論理積ゲート 12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25" name="図形グループ 124"/>
          <p:cNvGrpSpPr/>
          <p:nvPr/>
        </p:nvGrpSpPr>
        <p:grpSpPr>
          <a:xfrm>
            <a:off x="4430880" y="2380618"/>
            <a:ext cx="131584" cy="275838"/>
            <a:chOff x="1305189" y="2570455"/>
            <a:chExt cx="969964" cy="2007872"/>
          </a:xfrm>
        </p:grpSpPr>
        <p:sp>
          <p:nvSpPr>
            <p:cNvPr id="126" name="円/楕円 12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7" name="フローチャート: 論理積ゲート 12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28" name="図形グループ 127"/>
          <p:cNvGrpSpPr/>
          <p:nvPr/>
        </p:nvGrpSpPr>
        <p:grpSpPr>
          <a:xfrm>
            <a:off x="4299296" y="2346476"/>
            <a:ext cx="131584" cy="275838"/>
            <a:chOff x="1305189" y="2570455"/>
            <a:chExt cx="969964" cy="2007872"/>
          </a:xfrm>
        </p:grpSpPr>
        <p:sp>
          <p:nvSpPr>
            <p:cNvPr id="129" name="円/楕円 12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0" name="フローチャート: 論理積ゲート 12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1" name="図形グループ 130"/>
          <p:cNvGrpSpPr/>
          <p:nvPr/>
        </p:nvGrpSpPr>
        <p:grpSpPr>
          <a:xfrm>
            <a:off x="4570919" y="2351849"/>
            <a:ext cx="131584" cy="275838"/>
            <a:chOff x="1305189" y="2570455"/>
            <a:chExt cx="969964" cy="2007872"/>
          </a:xfrm>
        </p:grpSpPr>
        <p:sp>
          <p:nvSpPr>
            <p:cNvPr id="132" name="円/楕円 13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3" name="フローチャート: 論理積ゲート 13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4" name="図形グループ 133"/>
          <p:cNvGrpSpPr/>
          <p:nvPr/>
        </p:nvGrpSpPr>
        <p:grpSpPr>
          <a:xfrm>
            <a:off x="4715320" y="2375245"/>
            <a:ext cx="131584" cy="275838"/>
            <a:chOff x="1305189" y="2570455"/>
            <a:chExt cx="969964" cy="2007872"/>
          </a:xfrm>
        </p:grpSpPr>
        <p:sp>
          <p:nvSpPr>
            <p:cNvPr id="135" name="円/楕円 13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6" name="フローチャート: 論理積ゲート 13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7" name="図形グループ 136"/>
          <p:cNvGrpSpPr/>
          <p:nvPr/>
        </p:nvGrpSpPr>
        <p:grpSpPr>
          <a:xfrm>
            <a:off x="4855358" y="2346476"/>
            <a:ext cx="131584" cy="275838"/>
            <a:chOff x="1305189" y="2570455"/>
            <a:chExt cx="969964" cy="2007872"/>
          </a:xfrm>
        </p:grpSpPr>
        <p:sp>
          <p:nvSpPr>
            <p:cNvPr id="138" name="円/楕円 13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9" name="フローチャート: 論理積ゲート 13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140" name="角丸四角形 139"/>
          <p:cNvSpPr/>
          <p:nvPr/>
        </p:nvSpPr>
        <p:spPr>
          <a:xfrm>
            <a:off x="4128467" y="2169510"/>
            <a:ext cx="855313" cy="143470"/>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Hiragino Kaku Gothic Pro W6" charset="-128"/>
                <a:ea typeface="Hiragino Kaku Gothic Pro W6" charset="-128"/>
                <a:cs typeface="Hiragino Kaku Gothic Pro W6" charset="-128"/>
              </a:rPr>
              <a:t>負荷調整</a:t>
            </a: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cxnSp>
        <p:nvCxnSpPr>
          <p:cNvPr id="144" name="直線矢印コネクタ 143"/>
          <p:cNvCxnSpPr>
            <a:stCxn id="120" idx="2"/>
            <a:endCxn id="140" idx="0"/>
          </p:cNvCxnSpPr>
          <p:nvPr/>
        </p:nvCxnSpPr>
        <p:spPr>
          <a:xfrm>
            <a:off x="4263887" y="1952656"/>
            <a:ext cx="292237" cy="216854"/>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8" name="直線矢印コネクタ 147"/>
          <p:cNvCxnSpPr>
            <a:stCxn id="121" idx="2"/>
            <a:endCxn id="140" idx="0"/>
          </p:cNvCxnSpPr>
          <p:nvPr/>
        </p:nvCxnSpPr>
        <p:spPr>
          <a:xfrm flipH="1">
            <a:off x="4556124" y="1959585"/>
            <a:ext cx="285224" cy="209925"/>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53" name="正方形/長方形 152"/>
          <p:cNvSpPr/>
          <p:nvPr/>
        </p:nvSpPr>
        <p:spPr>
          <a:xfrm>
            <a:off x="5306849" y="1771915"/>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54" name="正方形/長方形 153"/>
          <p:cNvSpPr/>
          <p:nvPr/>
        </p:nvSpPr>
        <p:spPr>
          <a:xfrm>
            <a:off x="5884310" y="1778844"/>
            <a:ext cx="392449" cy="18537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700" smtClean="0">
                <a:solidFill>
                  <a:srgbClr val="FFFFFF"/>
                </a:solidFill>
                <a:latin typeface="ＭＳ Ｐゴシック"/>
                <a:ea typeface="ＭＳ Ｐゴシック"/>
                <a:cs typeface="ＭＳ Ｐゴシック"/>
              </a:rPr>
              <a:t>SaaS</a:t>
            </a:r>
            <a:endParaRPr kumimoji="1" lang="ja-JP" altLang="en-US" sz="700" dirty="0">
              <a:solidFill>
                <a:srgbClr val="FFFFFF"/>
              </a:solidFill>
              <a:latin typeface="ＭＳ Ｐゴシック"/>
              <a:ea typeface="ＭＳ Ｐゴシック"/>
              <a:cs typeface="ＭＳ Ｐゴシック"/>
            </a:endParaRPr>
          </a:p>
        </p:txBody>
      </p:sp>
      <p:cxnSp>
        <p:nvCxnSpPr>
          <p:cNvPr id="164" name="直線矢印コネクタ 163"/>
          <p:cNvCxnSpPr/>
          <p:nvPr/>
        </p:nvCxnSpPr>
        <p:spPr>
          <a:xfrm flipH="1" flipV="1">
            <a:off x="6094602" y="1960039"/>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155" name="図形グループ 154"/>
          <p:cNvGrpSpPr/>
          <p:nvPr/>
        </p:nvGrpSpPr>
        <p:grpSpPr>
          <a:xfrm>
            <a:off x="5871497" y="2354720"/>
            <a:ext cx="131584" cy="275838"/>
            <a:chOff x="1305189" y="2570455"/>
            <a:chExt cx="969964" cy="2007872"/>
          </a:xfrm>
        </p:grpSpPr>
        <p:sp>
          <p:nvSpPr>
            <p:cNvPr id="156" name="円/楕円 15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7" name="フローチャート: 論理積ゲート 15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58" name="図形グループ 157"/>
          <p:cNvGrpSpPr/>
          <p:nvPr/>
        </p:nvGrpSpPr>
        <p:grpSpPr>
          <a:xfrm>
            <a:off x="6015898" y="2378116"/>
            <a:ext cx="131584" cy="275838"/>
            <a:chOff x="1305189" y="2570455"/>
            <a:chExt cx="969964" cy="2007872"/>
          </a:xfrm>
        </p:grpSpPr>
        <p:sp>
          <p:nvSpPr>
            <p:cNvPr id="159" name="円/楕円 15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60" name="フローチャート: 論理積ゲート 15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61" name="図形グループ 160"/>
          <p:cNvGrpSpPr/>
          <p:nvPr/>
        </p:nvGrpSpPr>
        <p:grpSpPr>
          <a:xfrm>
            <a:off x="6155936" y="2349347"/>
            <a:ext cx="131584" cy="275838"/>
            <a:chOff x="1305189" y="2570455"/>
            <a:chExt cx="969964" cy="2007872"/>
          </a:xfrm>
        </p:grpSpPr>
        <p:sp>
          <p:nvSpPr>
            <p:cNvPr id="162" name="円/楕円 16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63" name="フローチャート: 論理積ゲート 16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65" name="曲線コネクタ 164"/>
          <p:cNvCxnSpPr>
            <a:stCxn id="153" idx="2"/>
            <a:endCxn id="154" idx="2"/>
          </p:cNvCxnSpPr>
          <p:nvPr/>
        </p:nvCxnSpPr>
        <p:spPr>
          <a:xfrm rot="16200000" flipH="1">
            <a:off x="5788340" y="1672018"/>
            <a:ext cx="6929" cy="577461"/>
          </a:xfrm>
          <a:prstGeom prst="curvedConnector3">
            <a:avLst>
              <a:gd name="adj1" fmla="val 3399177"/>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68" name="正方形/長方形 167"/>
          <p:cNvSpPr/>
          <p:nvPr/>
        </p:nvSpPr>
        <p:spPr>
          <a:xfrm>
            <a:off x="6551773" y="1771808"/>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69" name="正方形/長方形 168"/>
          <p:cNvSpPr/>
          <p:nvPr/>
        </p:nvSpPr>
        <p:spPr>
          <a:xfrm>
            <a:off x="7129234" y="1778737"/>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grpSp>
        <p:nvGrpSpPr>
          <p:cNvPr id="170" name="図形グループ 169"/>
          <p:cNvGrpSpPr/>
          <p:nvPr/>
        </p:nvGrpSpPr>
        <p:grpSpPr>
          <a:xfrm>
            <a:off x="6560239" y="2379767"/>
            <a:ext cx="131584" cy="275838"/>
            <a:chOff x="1305189" y="2570455"/>
            <a:chExt cx="969964" cy="2007872"/>
          </a:xfrm>
        </p:grpSpPr>
        <p:sp>
          <p:nvSpPr>
            <p:cNvPr id="171" name="円/楕円 17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2" name="フローチャート: 論理積ゲート 17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3" name="図形グループ 172"/>
          <p:cNvGrpSpPr/>
          <p:nvPr/>
        </p:nvGrpSpPr>
        <p:grpSpPr>
          <a:xfrm>
            <a:off x="6831862" y="2385140"/>
            <a:ext cx="131584" cy="275838"/>
            <a:chOff x="1305189" y="2570455"/>
            <a:chExt cx="969964" cy="2007872"/>
          </a:xfrm>
        </p:grpSpPr>
        <p:sp>
          <p:nvSpPr>
            <p:cNvPr id="174" name="円/楕円 17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5" name="フローチャート: 論理積ゲート 17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6" name="図形グループ 175"/>
          <p:cNvGrpSpPr/>
          <p:nvPr/>
        </p:nvGrpSpPr>
        <p:grpSpPr>
          <a:xfrm>
            <a:off x="6700278" y="2350998"/>
            <a:ext cx="131584" cy="275838"/>
            <a:chOff x="1305189" y="2570455"/>
            <a:chExt cx="969964" cy="2007872"/>
          </a:xfrm>
        </p:grpSpPr>
        <p:sp>
          <p:nvSpPr>
            <p:cNvPr id="177" name="円/楕円 17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8" name="フローチャート: 論理積ゲート 17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9" name="図形グループ 178"/>
          <p:cNvGrpSpPr/>
          <p:nvPr/>
        </p:nvGrpSpPr>
        <p:grpSpPr>
          <a:xfrm>
            <a:off x="7117373" y="2356371"/>
            <a:ext cx="131584" cy="275838"/>
            <a:chOff x="1305189" y="2570455"/>
            <a:chExt cx="969964" cy="2007872"/>
          </a:xfrm>
        </p:grpSpPr>
        <p:sp>
          <p:nvSpPr>
            <p:cNvPr id="180" name="円/楕円 17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1" name="フローチャート: 論理積ゲート 18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82" name="図形グループ 181"/>
          <p:cNvGrpSpPr/>
          <p:nvPr/>
        </p:nvGrpSpPr>
        <p:grpSpPr>
          <a:xfrm>
            <a:off x="7261774" y="2379767"/>
            <a:ext cx="131584" cy="275838"/>
            <a:chOff x="1305189" y="2570455"/>
            <a:chExt cx="969964" cy="2007872"/>
          </a:xfrm>
        </p:grpSpPr>
        <p:sp>
          <p:nvSpPr>
            <p:cNvPr id="183" name="円/楕円 18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4" name="フローチャート: 論理積ゲート 18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85" name="図形グループ 184"/>
          <p:cNvGrpSpPr/>
          <p:nvPr/>
        </p:nvGrpSpPr>
        <p:grpSpPr>
          <a:xfrm>
            <a:off x="7415666" y="2350998"/>
            <a:ext cx="131584" cy="275838"/>
            <a:chOff x="1305189" y="2570455"/>
            <a:chExt cx="969964" cy="2007872"/>
          </a:xfrm>
        </p:grpSpPr>
        <p:sp>
          <p:nvSpPr>
            <p:cNvPr id="186" name="円/楕円 18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7" name="フローチャート: 論理積ゲート 18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91" name="直線矢印コネクタ 190"/>
          <p:cNvCxnSpPr/>
          <p:nvPr/>
        </p:nvCxnSpPr>
        <p:spPr>
          <a:xfrm flipH="1" flipV="1">
            <a:off x="6685856" y="1965024"/>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2" name="直線矢印コネクタ 191"/>
          <p:cNvCxnSpPr/>
          <p:nvPr/>
        </p:nvCxnSpPr>
        <p:spPr>
          <a:xfrm flipH="1" flipV="1">
            <a:off x="7381598" y="1963881"/>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3" name="曲線コネクタ 192"/>
          <p:cNvCxnSpPr>
            <a:stCxn id="169" idx="2"/>
            <a:endCxn id="168" idx="2"/>
          </p:cNvCxnSpPr>
          <p:nvPr/>
        </p:nvCxnSpPr>
        <p:spPr>
          <a:xfrm rot="5400000" flipH="1">
            <a:off x="7033264" y="1671913"/>
            <a:ext cx="6929" cy="577461"/>
          </a:xfrm>
          <a:prstGeom prst="curvedConnector3">
            <a:avLst>
              <a:gd name="adj1" fmla="val -3299177"/>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200" name="正方形/長方形 199"/>
          <p:cNvSpPr/>
          <p:nvPr/>
        </p:nvSpPr>
        <p:spPr>
          <a:xfrm>
            <a:off x="7776524" y="2169232"/>
            <a:ext cx="178009" cy="46918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業務Ａ</a:t>
            </a:r>
            <a:endParaRPr kumimoji="1" lang="ja-JP" altLang="en-US" sz="800" dirty="0">
              <a:solidFill>
                <a:srgbClr val="FFFFFF"/>
              </a:solidFill>
              <a:latin typeface="ＭＳ Ｐゴシック"/>
              <a:ea typeface="ＭＳ Ｐゴシック"/>
              <a:cs typeface="ＭＳ Ｐゴシック"/>
            </a:endParaRPr>
          </a:p>
        </p:txBody>
      </p:sp>
      <p:sp>
        <p:nvSpPr>
          <p:cNvPr id="201" name="正方形/長方形 200"/>
          <p:cNvSpPr/>
          <p:nvPr/>
        </p:nvSpPr>
        <p:spPr>
          <a:xfrm>
            <a:off x="8035073" y="2161370"/>
            <a:ext cx="178009" cy="469189"/>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a:solidFill>
                  <a:srgbClr val="FFFFFF"/>
                </a:solidFill>
                <a:latin typeface="ＭＳ Ｐゴシック"/>
                <a:ea typeface="ＭＳ Ｐゴシック"/>
                <a:cs typeface="ＭＳ Ｐゴシック"/>
              </a:rPr>
              <a:t>Ｂ</a:t>
            </a:r>
            <a:endParaRPr kumimoji="1" lang="ja-JP" altLang="en-US" sz="800" dirty="0">
              <a:solidFill>
                <a:srgbClr val="FFFFFF"/>
              </a:solidFill>
              <a:latin typeface="ＭＳ Ｐゴシック"/>
              <a:ea typeface="ＭＳ Ｐゴシック"/>
              <a:cs typeface="ＭＳ Ｐゴシック"/>
            </a:endParaRPr>
          </a:p>
        </p:txBody>
      </p:sp>
      <p:sp>
        <p:nvSpPr>
          <p:cNvPr id="202" name="正方形/長方形 201"/>
          <p:cNvSpPr/>
          <p:nvPr/>
        </p:nvSpPr>
        <p:spPr>
          <a:xfrm>
            <a:off x="8344913" y="2169232"/>
            <a:ext cx="178009" cy="46918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業務Ｃ</a:t>
            </a:r>
            <a:endParaRPr kumimoji="1" lang="ja-JP" altLang="en-US" sz="800" dirty="0">
              <a:solidFill>
                <a:srgbClr val="FFFFFF"/>
              </a:solidFill>
              <a:latin typeface="ＭＳ Ｐゴシック"/>
              <a:ea typeface="ＭＳ Ｐゴシック"/>
              <a:cs typeface="ＭＳ Ｐゴシック"/>
            </a:endParaRPr>
          </a:p>
        </p:txBody>
      </p:sp>
      <p:sp>
        <p:nvSpPr>
          <p:cNvPr id="203" name="正方形/長方形 202"/>
          <p:cNvSpPr/>
          <p:nvPr/>
        </p:nvSpPr>
        <p:spPr>
          <a:xfrm>
            <a:off x="8603462" y="2161370"/>
            <a:ext cx="178009" cy="46918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smtClean="0">
                <a:solidFill>
                  <a:srgbClr val="FFFFFF"/>
                </a:solidFill>
                <a:latin typeface="ＭＳ Ｐゴシック"/>
                <a:ea typeface="ＭＳ Ｐゴシック"/>
                <a:cs typeface="ＭＳ Ｐゴシック"/>
              </a:rPr>
              <a:t>Ｄ</a:t>
            </a:r>
            <a:endParaRPr kumimoji="1" lang="ja-JP" altLang="en-US" sz="800" dirty="0">
              <a:solidFill>
                <a:srgbClr val="FFFFFF"/>
              </a:solidFill>
              <a:latin typeface="ＭＳ Ｐゴシック"/>
              <a:ea typeface="ＭＳ Ｐゴシック"/>
              <a:cs typeface="ＭＳ Ｐゴシック"/>
            </a:endParaRPr>
          </a:p>
        </p:txBody>
      </p:sp>
      <p:cxnSp>
        <p:nvCxnSpPr>
          <p:cNvPr id="204" name="直線矢印コネクタ 203"/>
          <p:cNvCxnSpPr>
            <a:stCxn id="200" idx="0"/>
            <a:endCxn id="67" idx="2"/>
          </p:cNvCxnSpPr>
          <p:nvPr/>
        </p:nvCxnSpPr>
        <p:spPr>
          <a:xfrm flipV="1">
            <a:off x="7865529" y="1842655"/>
            <a:ext cx="118266" cy="3265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5" name="直線矢印コネクタ 204"/>
          <p:cNvCxnSpPr>
            <a:stCxn id="201" idx="0"/>
            <a:endCxn id="67" idx="2"/>
          </p:cNvCxnSpPr>
          <p:nvPr/>
        </p:nvCxnSpPr>
        <p:spPr>
          <a:xfrm flipH="1" flipV="1">
            <a:off x="7983795" y="1842655"/>
            <a:ext cx="140283" cy="318715"/>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3" name="直線矢印コネクタ 212"/>
          <p:cNvCxnSpPr>
            <a:stCxn id="202" idx="0"/>
            <a:endCxn id="66" idx="2"/>
          </p:cNvCxnSpPr>
          <p:nvPr/>
        </p:nvCxnSpPr>
        <p:spPr>
          <a:xfrm flipV="1">
            <a:off x="8433918" y="1842655"/>
            <a:ext cx="127509" cy="3265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4" name="直線矢印コネクタ 213"/>
          <p:cNvCxnSpPr>
            <a:stCxn id="203" idx="0"/>
            <a:endCxn id="66" idx="2"/>
          </p:cNvCxnSpPr>
          <p:nvPr/>
        </p:nvCxnSpPr>
        <p:spPr>
          <a:xfrm flipH="1" flipV="1">
            <a:off x="8561427" y="1842655"/>
            <a:ext cx="131040" cy="318715"/>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1" name="直線矢印コネクタ 220"/>
          <p:cNvCxnSpPr>
            <a:stCxn id="201" idx="0"/>
            <a:endCxn id="66" idx="2"/>
          </p:cNvCxnSpPr>
          <p:nvPr/>
        </p:nvCxnSpPr>
        <p:spPr>
          <a:xfrm flipV="1">
            <a:off x="8124078" y="1842655"/>
            <a:ext cx="437349" cy="318715"/>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6" name="直線矢印コネクタ 225"/>
          <p:cNvCxnSpPr>
            <a:stCxn id="202" idx="0"/>
            <a:endCxn id="67" idx="2"/>
          </p:cNvCxnSpPr>
          <p:nvPr/>
        </p:nvCxnSpPr>
        <p:spPr>
          <a:xfrm flipH="1" flipV="1">
            <a:off x="7983795" y="1842655"/>
            <a:ext cx="450123" cy="326577"/>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0" name="直線矢印コネクタ 229"/>
          <p:cNvCxnSpPr>
            <a:stCxn id="203" idx="0"/>
            <a:endCxn id="67" idx="2"/>
          </p:cNvCxnSpPr>
          <p:nvPr/>
        </p:nvCxnSpPr>
        <p:spPr>
          <a:xfrm flipH="1" flipV="1">
            <a:off x="7983795" y="1842655"/>
            <a:ext cx="708672" cy="318715"/>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3" name="直線矢印コネクタ 232"/>
          <p:cNvCxnSpPr>
            <a:stCxn id="200" idx="0"/>
            <a:endCxn id="66" idx="2"/>
          </p:cNvCxnSpPr>
          <p:nvPr/>
        </p:nvCxnSpPr>
        <p:spPr>
          <a:xfrm flipV="1">
            <a:off x="7865529" y="1842655"/>
            <a:ext cx="695898" cy="326577"/>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6" name="正方形/長方形 235"/>
          <p:cNvSpPr/>
          <p:nvPr/>
        </p:nvSpPr>
        <p:spPr>
          <a:xfrm>
            <a:off x="240000"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対象とする業務アプリケーションへのアクセス方法</a:t>
            </a:r>
            <a:endParaRPr kumimoji="1" lang="ja-JP" altLang="en-US" sz="1200" dirty="0">
              <a:solidFill>
                <a:srgbClr val="FFFFFF"/>
              </a:solidFill>
              <a:latin typeface="Meiryo" charset="-128"/>
              <a:ea typeface="Meiryo" charset="-128"/>
              <a:cs typeface="Meiryo" charset="-128"/>
            </a:endParaRPr>
          </a:p>
        </p:txBody>
      </p:sp>
      <p:sp>
        <p:nvSpPr>
          <p:cNvPr id="237" name="正方形/長方形 236"/>
          <p:cNvSpPr/>
          <p:nvPr/>
        </p:nvSpPr>
        <p:spPr>
          <a:xfrm>
            <a:off x="1475508"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業務の配置と統合監視・管理方法</a:t>
            </a:r>
            <a:endParaRPr kumimoji="1" lang="ja-JP" altLang="en-US" sz="1200" dirty="0">
              <a:solidFill>
                <a:srgbClr val="FFFFFF"/>
              </a:solidFill>
              <a:latin typeface="Meiryo" charset="-128"/>
              <a:ea typeface="Meiryo" charset="-128"/>
              <a:cs typeface="Meiryo" charset="-128"/>
            </a:endParaRPr>
          </a:p>
        </p:txBody>
      </p:sp>
      <p:sp>
        <p:nvSpPr>
          <p:cNvPr id="238" name="正方形/長方形 237"/>
          <p:cNvSpPr/>
          <p:nvPr/>
        </p:nvSpPr>
        <p:spPr>
          <a:xfrm>
            <a:off x="2711016"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Meiryo" charset="-128"/>
                <a:ea typeface="Meiryo" charset="-128"/>
                <a:cs typeface="Meiryo" charset="-128"/>
              </a:rPr>
              <a:t>データやアプリケーション同期の方法やタイミング</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サイト切り替え法</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統合監視・管理方法</a:t>
            </a:r>
            <a:endParaRPr lang="ja-JP" altLang="en-US" sz="1200" dirty="0">
              <a:solidFill>
                <a:srgbClr val="FFFFFF"/>
              </a:solidFill>
              <a:latin typeface="Meiryo" charset="-128"/>
              <a:ea typeface="Meiryo" charset="-128"/>
              <a:cs typeface="Meiryo" charset="-128"/>
            </a:endParaRPr>
          </a:p>
        </p:txBody>
      </p:sp>
      <p:sp>
        <p:nvSpPr>
          <p:cNvPr id="239" name="正方形/長方形 238"/>
          <p:cNvSpPr/>
          <p:nvPr/>
        </p:nvSpPr>
        <p:spPr>
          <a:xfrm>
            <a:off x="3946524"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Meiryo" charset="-128"/>
                <a:ea typeface="Meiryo" charset="-128"/>
                <a:cs typeface="Meiryo" charset="-128"/>
              </a:rPr>
              <a:t>ネットワーク帯域・設定</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振り分けが自動か手動で難易度が変わる</a:t>
            </a:r>
            <a:endParaRPr lang="ja-JP" altLang="en-US" sz="1200" dirty="0">
              <a:solidFill>
                <a:srgbClr val="FFFFFF"/>
              </a:solidFill>
              <a:latin typeface="Meiryo" charset="-128"/>
              <a:ea typeface="Meiryo" charset="-128"/>
              <a:cs typeface="Meiryo" charset="-128"/>
            </a:endParaRPr>
          </a:p>
        </p:txBody>
      </p:sp>
      <p:sp>
        <p:nvSpPr>
          <p:cNvPr id="240" name="正方形/長方形 239"/>
          <p:cNvSpPr/>
          <p:nvPr/>
        </p:nvSpPr>
        <p:spPr>
          <a:xfrm>
            <a:off x="5182032"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smtClean="0">
                <a:solidFill>
                  <a:srgbClr val="FFFFFF"/>
                </a:solidFill>
                <a:latin typeface="Meiryo" charset="-128"/>
                <a:ea typeface="Meiryo" charset="-128"/>
                <a:cs typeface="Meiryo" charset="-128"/>
              </a:rPr>
              <a:t>SaaS/API</a:t>
            </a:r>
            <a:r>
              <a:rPr lang="ja-JP" altLang="en-US" sz="1200" dirty="0" smtClean="0">
                <a:solidFill>
                  <a:srgbClr val="FFFFFF"/>
                </a:solidFill>
                <a:latin typeface="Meiryo" charset="-128"/>
                <a:ea typeface="Meiryo" charset="-128"/>
                <a:cs typeface="Meiryo" charset="-128"/>
              </a:rPr>
              <a:t>連携の方法</a:t>
            </a:r>
            <a:endParaRPr lang="ja-JP" altLang="en-US" sz="1200" dirty="0">
              <a:solidFill>
                <a:srgbClr val="FFFFFF"/>
              </a:solidFill>
              <a:latin typeface="Meiryo" charset="-128"/>
              <a:ea typeface="Meiryo" charset="-128"/>
              <a:cs typeface="Meiryo" charset="-128"/>
            </a:endParaRPr>
          </a:p>
        </p:txBody>
      </p:sp>
      <p:sp>
        <p:nvSpPr>
          <p:cNvPr id="241" name="正方形/長方形 240"/>
          <p:cNvSpPr/>
          <p:nvPr/>
        </p:nvSpPr>
        <p:spPr>
          <a:xfrm>
            <a:off x="6417540"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データやアプリケーション同期の方法やタイミング</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サイト切り替え法</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統合監視・管理方法</a:t>
            </a:r>
          </a:p>
        </p:txBody>
      </p:sp>
      <p:sp>
        <p:nvSpPr>
          <p:cNvPr id="242" name="正方形/長方形 241"/>
          <p:cNvSpPr/>
          <p:nvPr/>
        </p:nvSpPr>
        <p:spPr>
          <a:xfrm>
            <a:off x="7653048"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データやアプリケーション同期の方法やタイミング</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サイト切り替え法</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統合監視・管理方法</a:t>
            </a:r>
          </a:p>
        </p:txBody>
      </p:sp>
      <p:sp>
        <p:nvSpPr>
          <p:cNvPr id="243" name="正方形/長方形 242"/>
          <p:cNvSpPr/>
          <p:nvPr/>
        </p:nvSpPr>
        <p:spPr>
          <a:xfrm>
            <a:off x="241339" y="6276114"/>
            <a:ext cx="1219201" cy="2632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低</a:t>
            </a:r>
            <a:endParaRPr kumimoji="1" lang="ja-JP" altLang="en-US" sz="1200" dirty="0">
              <a:solidFill>
                <a:srgbClr val="FFFFFF"/>
              </a:solidFill>
              <a:latin typeface="Meiryo" charset="-128"/>
              <a:ea typeface="Meiryo" charset="-128"/>
              <a:cs typeface="Meiryo" charset="-128"/>
            </a:endParaRPr>
          </a:p>
        </p:txBody>
      </p:sp>
      <p:sp>
        <p:nvSpPr>
          <p:cNvPr id="244" name="正方形/長方形 243"/>
          <p:cNvSpPr/>
          <p:nvPr/>
        </p:nvSpPr>
        <p:spPr>
          <a:xfrm>
            <a:off x="1476847" y="6276114"/>
            <a:ext cx="1219201" cy="2632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低</a:t>
            </a:r>
            <a:endParaRPr kumimoji="1" lang="ja-JP" altLang="en-US" sz="1200" dirty="0">
              <a:solidFill>
                <a:srgbClr val="FFFFFF"/>
              </a:solidFill>
              <a:latin typeface="Meiryo" charset="-128"/>
              <a:ea typeface="Meiryo" charset="-128"/>
              <a:cs typeface="Meiryo" charset="-128"/>
            </a:endParaRPr>
          </a:p>
        </p:txBody>
      </p:sp>
      <p:sp>
        <p:nvSpPr>
          <p:cNvPr id="245" name="正方形/長方形 244"/>
          <p:cNvSpPr/>
          <p:nvPr/>
        </p:nvSpPr>
        <p:spPr>
          <a:xfrm>
            <a:off x="2712355" y="6276114"/>
            <a:ext cx="1219201" cy="26323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中</a:t>
            </a:r>
            <a:endParaRPr lang="ja-JP" altLang="en-US" sz="1200" dirty="0">
              <a:solidFill>
                <a:srgbClr val="FFFFFF"/>
              </a:solidFill>
              <a:latin typeface="Meiryo" charset="-128"/>
              <a:ea typeface="Meiryo" charset="-128"/>
              <a:cs typeface="Meiryo" charset="-128"/>
            </a:endParaRPr>
          </a:p>
        </p:txBody>
      </p:sp>
      <p:sp>
        <p:nvSpPr>
          <p:cNvPr id="246" name="正方形/長方形 245"/>
          <p:cNvSpPr/>
          <p:nvPr/>
        </p:nvSpPr>
        <p:spPr>
          <a:xfrm>
            <a:off x="3947863" y="6276114"/>
            <a:ext cx="1219201" cy="26323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endParaRPr lang="ja-JP" altLang="en-US" sz="1200" dirty="0">
              <a:solidFill>
                <a:srgbClr val="FFFFFF"/>
              </a:solidFill>
              <a:latin typeface="Meiryo" charset="-128"/>
              <a:ea typeface="Meiryo" charset="-128"/>
              <a:cs typeface="Meiryo" charset="-128"/>
            </a:endParaRPr>
          </a:p>
        </p:txBody>
      </p:sp>
      <p:sp>
        <p:nvSpPr>
          <p:cNvPr id="247" name="正方形/長方形 246"/>
          <p:cNvSpPr/>
          <p:nvPr/>
        </p:nvSpPr>
        <p:spPr>
          <a:xfrm>
            <a:off x="5183371" y="6276114"/>
            <a:ext cx="1219201" cy="26323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endParaRPr lang="ja-JP" altLang="en-US" sz="1200" dirty="0">
              <a:solidFill>
                <a:srgbClr val="FFFFFF"/>
              </a:solidFill>
              <a:latin typeface="Meiryo" charset="-128"/>
              <a:ea typeface="Meiryo" charset="-128"/>
              <a:cs typeface="Meiryo" charset="-128"/>
            </a:endParaRPr>
          </a:p>
        </p:txBody>
      </p:sp>
      <p:sp>
        <p:nvSpPr>
          <p:cNvPr id="248" name="正方形/長方形 247"/>
          <p:cNvSpPr/>
          <p:nvPr/>
        </p:nvSpPr>
        <p:spPr>
          <a:xfrm>
            <a:off x="6418879" y="6276114"/>
            <a:ext cx="1219201" cy="263232"/>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r>
              <a:rPr lang="en-US" altLang="ja-JP" sz="1200" dirty="0" smtClean="0">
                <a:solidFill>
                  <a:srgbClr val="FFFFFF"/>
                </a:solidFill>
                <a:latin typeface="Meiryo" charset="-128"/>
                <a:ea typeface="Meiryo" charset="-128"/>
                <a:cs typeface="Meiryo" charset="-128"/>
              </a:rPr>
              <a:t>+</a:t>
            </a:r>
            <a:endParaRPr lang="ja-JP" altLang="en-US" sz="1200" dirty="0">
              <a:solidFill>
                <a:srgbClr val="FFFFFF"/>
              </a:solidFill>
              <a:latin typeface="Meiryo" charset="-128"/>
              <a:ea typeface="Meiryo" charset="-128"/>
              <a:cs typeface="Meiryo" charset="-128"/>
            </a:endParaRPr>
          </a:p>
        </p:txBody>
      </p:sp>
      <p:sp>
        <p:nvSpPr>
          <p:cNvPr id="249" name="正方形/長方形 248"/>
          <p:cNvSpPr/>
          <p:nvPr/>
        </p:nvSpPr>
        <p:spPr>
          <a:xfrm>
            <a:off x="7654387" y="6276114"/>
            <a:ext cx="1219201" cy="263232"/>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r>
              <a:rPr lang="en-US" altLang="ja-JP" sz="1200" dirty="0" smtClean="0">
                <a:solidFill>
                  <a:srgbClr val="FFFFFF"/>
                </a:solidFill>
                <a:latin typeface="Meiryo" charset="-128"/>
                <a:ea typeface="Meiryo" charset="-128"/>
                <a:cs typeface="Meiryo" charset="-128"/>
              </a:rPr>
              <a:t>+</a:t>
            </a:r>
            <a:endParaRPr lang="ja-JP" altLang="en-US" sz="1200" dirty="0">
              <a:solidFill>
                <a:srgbClr val="FFFFFF"/>
              </a:solidFill>
              <a:latin typeface="Meiryo" charset="-128"/>
              <a:ea typeface="Meiryo" charset="-128"/>
              <a:cs typeface="Meiryo" charset="-128"/>
            </a:endParaRPr>
          </a:p>
        </p:txBody>
      </p:sp>
      <p:sp>
        <p:nvSpPr>
          <p:cNvPr id="250" name="テキスト ボックス 249"/>
          <p:cNvSpPr txBox="1"/>
          <p:nvPr/>
        </p:nvSpPr>
        <p:spPr>
          <a:xfrm>
            <a:off x="6992979" y="491929"/>
            <a:ext cx="2021707" cy="215444"/>
          </a:xfrm>
          <a:prstGeom prst="rect">
            <a:avLst/>
          </a:prstGeom>
          <a:noFill/>
        </p:spPr>
        <p:txBody>
          <a:bodyPr wrap="none" rtlCol="0">
            <a:spAutoFit/>
          </a:bodyPr>
          <a:lstStyle/>
          <a:p>
            <a:r>
              <a:rPr kumimoji="1" lang="ja-JP" altLang="en-US" sz="800" dirty="0" smtClean="0">
                <a:solidFill>
                  <a:schemeClr val="tx1">
                    <a:lumMod val="50000"/>
                    <a:lumOff val="50000"/>
                  </a:schemeClr>
                </a:solidFill>
                <a:latin typeface="Meiryo" charset="-128"/>
                <a:ea typeface="Meiryo" charset="-128"/>
                <a:cs typeface="Meiryo" charset="-128"/>
              </a:rPr>
              <a:t>日本</a:t>
            </a:r>
            <a:r>
              <a:rPr kumimoji="1" lang="en-US" altLang="ja-JP" sz="800" dirty="0" smtClean="0">
                <a:solidFill>
                  <a:schemeClr val="tx1">
                    <a:lumMod val="50000"/>
                    <a:lumOff val="50000"/>
                  </a:schemeClr>
                </a:solidFill>
                <a:latin typeface="Meiryo" charset="-128"/>
                <a:ea typeface="Meiryo" charset="-128"/>
                <a:cs typeface="Meiryo" charset="-128"/>
              </a:rPr>
              <a:t>IBM</a:t>
            </a:r>
            <a:r>
              <a:rPr kumimoji="1" lang="ja-JP" altLang="en-US" sz="800" dirty="0" smtClean="0">
                <a:solidFill>
                  <a:schemeClr val="tx1">
                    <a:lumMod val="50000"/>
                    <a:lumOff val="50000"/>
                  </a:schemeClr>
                </a:solidFill>
                <a:latin typeface="Meiryo" charset="-128"/>
                <a:ea typeface="Meiryo" charset="-128"/>
                <a:cs typeface="Meiryo" charset="-128"/>
              </a:rPr>
              <a:t>・安田智有氏資料を参考に作成</a:t>
            </a:r>
            <a:endParaRPr kumimoji="1" lang="ja-JP" altLang="en-US" sz="800" dirty="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294590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sz="2800" dirty="0" smtClean="0"/>
              <a:t>ハイブリッド・クラウド</a:t>
            </a:r>
            <a:r>
              <a:rPr lang="ja-JP" altLang="en-US" dirty="0" smtClean="0"/>
              <a:t>（３）</a:t>
            </a:r>
            <a:endParaRPr kumimoji="1" lang="ja-JP" altLang="en-US" sz="2800" dirty="0"/>
          </a:p>
        </p:txBody>
      </p:sp>
      <p:sp>
        <p:nvSpPr>
          <p:cNvPr id="16" name="角丸四角形 15"/>
          <p:cNvSpPr/>
          <p:nvPr/>
        </p:nvSpPr>
        <p:spPr bwMode="auto">
          <a:xfrm>
            <a:off x="533400" y="990600"/>
            <a:ext cx="3657600" cy="4648200"/>
          </a:xfrm>
          <a:prstGeom prst="roundRect">
            <a:avLst>
              <a:gd name="adj" fmla="val 0"/>
            </a:avLst>
          </a:prstGeom>
          <a:solidFill>
            <a:srgbClr val="33ACBD"/>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7" name="正方形/長方形 16"/>
          <p:cNvSpPr/>
          <p:nvPr/>
        </p:nvSpPr>
        <p:spPr bwMode="auto">
          <a:xfrm>
            <a:off x="838200" y="1613848"/>
            <a:ext cx="3048000" cy="1333500"/>
          </a:xfrm>
          <a:prstGeom prst="rect">
            <a:avLst/>
          </a:prstGeom>
          <a:solidFill>
            <a:schemeClr val="accent4">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8" name="正方形/長方形 17"/>
          <p:cNvSpPr/>
          <p:nvPr/>
        </p:nvSpPr>
        <p:spPr bwMode="auto">
          <a:xfrm>
            <a:off x="838200" y="3962400"/>
            <a:ext cx="3048000" cy="1333500"/>
          </a:xfrm>
          <a:prstGeom prst="rect">
            <a:avLst/>
          </a:prstGeom>
          <a:solidFill>
            <a:srgbClr val="0080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2" name="テキスト ボックス 21"/>
          <p:cNvSpPr txBox="1"/>
          <p:nvPr/>
        </p:nvSpPr>
        <p:spPr>
          <a:xfrm>
            <a:off x="868604" y="1066800"/>
            <a:ext cx="3005951" cy="400110"/>
          </a:xfrm>
          <a:prstGeom prst="rect">
            <a:avLst/>
          </a:prstGeom>
          <a:noFill/>
        </p:spPr>
        <p:txBody>
          <a:bodyPr wrap="none" rtlCol="0">
            <a:spAutoFit/>
          </a:bodyPr>
          <a:lstStyle/>
          <a:p>
            <a:pPr algn="ctr"/>
            <a:r>
              <a:rPr lang="ja-JP" altLang="en-US" sz="2000" dirty="0" smtClean="0">
                <a:solidFill>
                  <a:schemeClr val="bg1"/>
                </a:solidFill>
                <a:latin typeface="メイリオ"/>
                <a:ea typeface="メイリオ"/>
                <a:cs typeface="メイリオ"/>
              </a:rPr>
              <a:t>同一のアーキテクチャー</a:t>
            </a:r>
            <a:endParaRPr kumimoji="1" lang="ja-JP" altLang="en-US" sz="2000" dirty="0">
              <a:solidFill>
                <a:schemeClr val="bg1"/>
              </a:solidFill>
              <a:latin typeface="メイリオ"/>
              <a:ea typeface="メイリオ"/>
              <a:cs typeface="メイリオ"/>
            </a:endParaRPr>
          </a:p>
        </p:txBody>
      </p:sp>
      <p:sp>
        <p:nvSpPr>
          <p:cNvPr id="23" name="正方形/長方形 22"/>
          <p:cNvSpPr/>
          <p:nvPr/>
        </p:nvSpPr>
        <p:spPr bwMode="auto">
          <a:xfrm>
            <a:off x="955431" y="2280598"/>
            <a:ext cx="1295400" cy="432748"/>
          </a:xfrm>
          <a:prstGeom prst="rect">
            <a:avLst/>
          </a:prstGeom>
          <a:solidFill>
            <a:schemeClr val="accent3">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Ａ</a:t>
            </a:r>
          </a:p>
        </p:txBody>
      </p:sp>
      <p:sp>
        <p:nvSpPr>
          <p:cNvPr id="24" name="正方形/長方形 23"/>
          <p:cNvSpPr/>
          <p:nvPr/>
        </p:nvSpPr>
        <p:spPr bwMode="auto">
          <a:xfrm>
            <a:off x="2438400" y="2280598"/>
            <a:ext cx="1295400" cy="432748"/>
          </a:xfrm>
          <a:prstGeom prst="rect">
            <a:avLst/>
          </a:prstGeom>
          <a:solidFill>
            <a:schemeClr val="accent5">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Ｂ</a:t>
            </a:r>
          </a:p>
        </p:txBody>
      </p:sp>
      <p:sp>
        <p:nvSpPr>
          <p:cNvPr id="25" name="正方形/長方形 24"/>
          <p:cNvSpPr/>
          <p:nvPr/>
        </p:nvSpPr>
        <p:spPr bwMode="auto">
          <a:xfrm>
            <a:off x="955431" y="4629150"/>
            <a:ext cx="1295400" cy="432748"/>
          </a:xfrm>
          <a:prstGeom prst="rect">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Ｃ</a:t>
            </a:r>
          </a:p>
        </p:txBody>
      </p:sp>
      <p:sp>
        <p:nvSpPr>
          <p:cNvPr id="26" name="テキスト ボックス 25"/>
          <p:cNvSpPr txBox="1"/>
          <p:nvPr/>
        </p:nvSpPr>
        <p:spPr>
          <a:xfrm>
            <a:off x="987465" y="1752600"/>
            <a:ext cx="2749471" cy="40011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2000" dirty="0" smtClean="0">
                <a:solidFill>
                  <a:schemeClr val="bg1"/>
                </a:solidFill>
                <a:latin typeface="メイリオ"/>
                <a:ea typeface="メイリオ"/>
                <a:cs typeface="メイリオ"/>
              </a:rPr>
              <a:t>パブリック・クラウド</a:t>
            </a:r>
            <a:endParaRPr kumimoji="1" lang="ja-JP" altLang="en-US" sz="2000" dirty="0">
              <a:solidFill>
                <a:schemeClr val="bg1"/>
              </a:solidFill>
              <a:latin typeface="メイリオ"/>
              <a:ea typeface="メイリオ"/>
              <a:cs typeface="メイリオ"/>
            </a:endParaRPr>
          </a:p>
        </p:txBody>
      </p:sp>
      <p:sp>
        <p:nvSpPr>
          <p:cNvPr id="27" name="テキスト ボックス 26"/>
          <p:cNvSpPr txBox="1"/>
          <p:nvPr/>
        </p:nvSpPr>
        <p:spPr>
          <a:xfrm>
            <a:off x="859225" y="4095690"/>
            <a:ext cx="3005951" cy="40011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2000" dirty="0" smtClean="0">
                <a:solidFill>
                  <a:schemeClr val="bg1"/>
                </a:solidFill>
                <a:latin typeface="メイリオ"/>
                <a:ea typeface="メイリオ"/>
                <a:cs typeface="メイリオ"/>
              </a:rPr>
              <a:t>プライベート・クラウド</a:t>
            </a:r>
            <a:endParaRPr kumimoji="1" lang="ja-JP" altLang="en-US" sz="2000" dirty="0">
              <a:solidFill>
                <a:schemeClr val="bg1"/>
              </a:solidFill>
              <a:latin typeface="メイリオ"/>
              <a:ea typeface="メイリオ"/>
              <a:cs typeface="メイリオ"/>
            </a:endParaRPr>
          </a:p>
        </p:txBody>
      </p:sp>
      <p:sp>
        <p:nvSpPr>
          <p:cNvPr id="32" name="角丸四角形 31"/>
          <p:cNvSpPr/>
          <p:nvPr/>
        </p:nvSpPr>
        <p:spPr bwMode="auto">
          <a:xfrm>
            <a:off x="533400" y="5791200"/>
            <a:ext cx="3657600" cy="628710"/>
          </a:xfrm>
          <a:prstGeom prst="roundRect">
            <a:avLst>
              <a:gd name="adj" fmla="val 50000"/>
            </a:avLst>
          </a:prstGeom>
          <a:solidFill>
            <a:srgbClr val="FF6666"/>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メイリオ"/>
                <a:ea typeface="メイリオ"/>
                <a:cs typeface="メイリオ"/>
              </a:rPr>
              <a:t>クラウド基盤</a:t>
            </a:r>
          </a:p>
        </p:txBody>
      </p:sp>
      <p:sp>
        <p:nvSpPr>
          <p:cNvPr id="33" name="角丸四角形 32"/>
          <p:cNvSpPr/>
          <p:nvPr/>
        </p:nvSpPr>
        <p:spPr bwMode="auto">
          <a:xfrm>
            <a:off x="4756245" y="5791200"/>
            <a:ext cx="3930555" cy="628710"/>
          </a:xfrm>
          <a:prstGeom prst="roundRect">
            <a:avLst>
              <a:gd name="adj" fmla="val 50000"/>
            </a:avLst>
          </a:prstGeom>
          <a:solidFill>
            <a:schemeClr val="accent1">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メイリオ"/>
                <a:ea typeface="メイリオ"/>
                <a:cs typeface="メイリオ"/>
              </a:rPr>
              <a:t>仮想基板</a:t>
            </a:r>
          </a:p>
        </p:txBody>
      </p:sp>
      <p:grpSp>
        <p:nvGrpSpPr>
          <p:cNvPr id="39" name="グループ化 38"/>
          <p:cNvGrpSpPr/>
          <p:nvPr/>
        </p:nvGrpSpPr>
        <p:grpSpPr>
          <a:xfrm>
            <a:off x="834787" y="2826224"/>
            <a:ext cx="3048000" cy="1269466"/>
            <a:chOff x="987187" y="2826224"/>
            <a:chExt cx="3048000" cy="1269466"/>
          </a:xfrm>
        </p:grpSpPr>
        <p:sp>
          <p:nvSpPr>
            <p:cNvPr id="34" name="上下矢印 33"/>
            <p:cNvSpPr/>
            <p:nvPr/>
          </p:nvSpPr>
          <p:spPr bwMode="auto">
            <a:xfrm>
              <a:off x="2231977" y="2826224"/>
              <a:ext cx="565245" cy="1269466"/>
            </a:xfrm>
            <a:prstGeom prst="upDownArrow">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19" name="正方形/長方形 18"/>
            <p:cNvSpPr/>
            <p:nvPr/>
          </p:nvSpPr>
          <p:spPr bwMode="auto">
            <a:xfrm>
              <a:off x="987187" y="3171825"/>
              <a:ext cx="3048000" cy="566098"/>
            </a:xfrm>
            <a:prstGeom prst="rect">
              <a:avLst/>
            </a:prstGeom>
            <a:solidFill>
              <a:srgbClr val="FF6600"/>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セルフサービス・ポータル</a:t>
              </a:r>
            </a:p>
          </p:txBody>
        </p:sp>
      </p:grpSp>
      <p:pic>
        <p:nvPicPr>
          <p:cNvPr id="37" name="Picture 7" descr="j0433941"/>
          <p:cNvPicPr>
            <a:picLocks noChangeAspect="1" noChangeArrowheads="1"/>
          </p:cNvPicPr>
          <p:nvPr/>
        </p:nvPicPr>
        <p:blipFill>
          <a:blip r:embed="rId3"/>
          <a:srcRect/>
          <a:stretch>
            <a:fillRect/>
          </a:stretch>
        </p:blipFill>
        <p:spPr bwMode="auto">
          <a:xfrm flipH="1">
            <a:off x="6934200" y="4045424"/>
            <a:ext cx="1600200" cy="1600200"/>
          </a:xfrm>
          <a:prstGeom prst="rect">
            <a:avLst/>
          </a:prstGeom>
          <a:noFill/>
          <a:ln>
            <a:noFill/>
            <a:headEnd/>
            <a:tailEnd/>
          </a:ln>
        </p:spPr>
        <p:style>
          <a:lnRef idx="3">
            <a:schemeClr val="lt1"/>
          </a:lnRef>
          <a:fillRef idx="1">
            <a:schemeClr val="accent2"/>
          </a:fillRef>
          <a:effectRef idx="1">
            <a:schemeClr val="accent2"/>
          </a:effectRef>
          <a:fontRef idx="minor">
            <a:schemeClr val="lt1"/>
          </a:fontRef>
        </p:style>
      </p:pic>
      <p:grpSp>
        <p:nvGrpSpPr>
          <p:cNvPr id="40" name="グループ化 39"/>
          <p:cNvGrpSpPr/>
          <p:nvPr/>
        </p:nvGrpSpPr>
        <p:grpSpPr>
          <a:xfrm>
            <a:off x="3873690" y="1610436"/>
            <a:ext cx="2755710" cy="3685464"/>
            <a:chOff x="4026090" y="1610436"/>
            <a:chExt cx="2755710" cy="3685464"/>
          </a:xfrm>
        </p:grpSpPr>
        <p:sp>
          <p:nvSpPr>
            <p:cNvPr id="36" name="フリーフォーム 35"/>
            <p:cNvSpPr/>
            <p:nvPr/>
          </p:nvSpPr>
          <p:spPr bwMode="auto">
            <a:xfrm>
              <a:off x="4026090" y="1610436"/>
              <a:ext cx="1050877" cy="3684895"/>
            </a:xfrm>
            <a:custGeom>
              <a:avLst/>
              <a:gdLst>
                <a:gd name="connsiteX0" fmla="*/ 0 w 1050877"/>
                <a:gd name="connsiteY0" fmla="*/ 1555845 h 3684895"/>
                <a:gd name="connsiteX1" fmla="*/ 1050877 w 1050877"/>
                <a:gd name="connsiteY1" fmla="*/ 0 h 3684895"/>
                <a:gd name="connsiteX2" fmla="*/ 1037229 w 1050877"/>
                <a:gd name="connsiteY2" fmla="*/ 3684895 h 3684895"/>
                <a:gd name="connsiteX3" fmla="*/ 0 w 1050877"/>
                <a:gd name="connsiteY3" fmla="*/ 2142698 h 3684895"/>
                <a:gd name="connsiteX4" fmla="*/ 0 w 1050877"/>
                <a:gd name="connsiteY4" fmla="*/ 1555845 h 368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877" h="3684895">
                  <a:moveTo>
                    <a:pt x="0" y="1555845"/>
                  </a:moveTo>
                  <a:lnTo>
                    <a:pt x="1050877" y="0"/>
                  </a:lnTo>
                  <a:cubicBezTo>
                    <a:pt x="1046328" y="1228298"/>
                    <a:pt x="1041778" y="2456597"/>
                    <a:pt x="1037229" y="3684895"/>
                  </a:cubicBezTo>
                  <a:lnTo>
                    <a:pt x="0" y="2142698"/>
                  </a:lnTo>
                  <a:lnTo>
                    <a:pt x="0" y="1555845"/>
                  </a:lnTo>
                  <a:close/>
                </a:path>
              </a:pathLst>
            </a:custGeom>
            <a:solidFill>
              <a:schemeClr val="accent6">
                <a:lumMod val="40000"/>
                <a:lumOff val="60000"/>
              </a:schemeClr>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1" name="正方形/長方形 20"/>
            <p:cNvSpPr/>
            <p:nvPr/>
          </p:nvSpPr>
          <p:spPr bwMode="auto">
            <a:xfrm>
              <a:off x="5061045" y="1613848"/>
              <a:ext cx="1720755" cy="3682052"/>
            </a:xfrm>
            <a:prstGeom prst="rect">
              <a:avLst/>
            </a:prstGeom>
            <a:solidFill>
              <a:schemeClr val="accent6">
                <a:lumMod val="40000"/>
                <a:lumOff val="60000"/>
              </a:schemeClr>
            </a:solidFill>
            <a:ln>
              <a:noFill/>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sp>
          <p:nvSpPr>
            <p:cNvPr id="28" name="正方形/長方形 27"/>
            <p:cNvSpPr/>
            <p:nvPr/>
          </p:nvSpPr>
          <p:spPr bwMode="auto">
            <a:xfrm>
              <a:off x="5273722" y="2514600"/>
              <a:ext cx="1295400" cy="432748"/>
            </a:xfrm>
            <a:prstGeom prst="rect">
              <a:avLst/>
            </a:prstGeom>
            <a:solidFill>
              <a:srgbClr val="77933C"/>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Ａ</a:t>
              </a:r>
            </a:p>
          </p:txBody>
        </p:sp>
        <p:sp>
          <p:nvSpPr>
            <p:cNvPr id="29" name="正方形/長方形 28"/>
            <p:cNvSpPr/>
            <p:nvPr/>
          </p:nvSpPr>
          <p:spPr bwMode="auto">
            <a:xfrm>
              <a:off x="5273722" y="3238500"/>
              <a:ext cx="1295400" cy="432748"/>
            </a:xfrm>
            <a:prstGeom prst="rect">
              <a:avLst/>
            </a:prstGeom>
            <a:solidFill>
              <a:srgbClr val="31859C"/>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Ｂ</a:t>
              </a:r>
            </a:p>
          </p:txBody>
        </p:sp>
        <p:sp>
          <p:nvSpPr>
            <p:cNvPr id="30" name="正方形/長方形 29"/>
            <p:cNvSpPr/>
            <p:nvPr/>
          </p:nvSpPr>
          <p:spPr bwMode="auto">
            <a:xfrm>
              <a:off x="5273722" y="3962400"/>
              <a:ext cx="1295400" cy="432748"/>
            </a:xfrm>
            <a:prstGeom prst="rect">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メイリオ"/>
                  <a:ea typeface="メイリオ"/>
                  <a:cs typeface="メイリオ"/>
                </a:rPr>
                <a:t>リソース　Ｃ</a:t>
              </a:r>
            </a:p>
          </p:txBody>
        </p:sp>
        <p:sp>
          <p:nvSpPr>
            <p:cNvPr id="38" name="テキスト ボックス 37"/>
            <p:cNvSpPr txBox="1"/>
            <p:nvPr/>
          </p:nvSpPr>
          <p:spPr>
            <a:xfrm>
              <a:off x="5105400" y="1840468"/>
              <a:ext cx="1620957" cy="307777"/>
            </a:xfrm>
            <a:prstGeom prst="rect">
              <a:avLst/>
            </a:prstGeom>
            <a:ln>
              <a:noFill/>
            </a:ln>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kumimoji="1" lang="ja-JP" altLang="en-US" sz="1400" dirty="0" smtClean="0">
                  <a:solidFill>
                    <a:schemeClr val="bg1"/>
                  </a:solidFill>
                  <a:latin typeface="メイリオ"/>
                  <a:ea typeface="メイリオ"/>
                  <a:cs typeface="メイリオ"/>
                </a:rPr>
                <a:t>ユーザー・ビュー</a:t>
              </a:r>
              <a:endParaRPr kumimoji="1" lang="ja-JP" altLang="en-US" sz="1400" dirty="0">
                <a:solidFill>
                  <a:schemeClr val="bg1"/>
                </a:solidFill>
                <a:latin typeface="メイリオ"/>
                <a:ea typeface="メイリオ"/>
                <a:cs typeface="メイリオ"/>
              </a:endParaRPr>
            </a:p>
          </p:txBody>
        </p:sp>
      </p:grpSp>
      <p:sp>
        <p:nvSpPr>
          <p:cNvPr id="41" name="角丸四角形吹き出し 40"/>
          <p:cNvSpPr/>
          <p:nvPr/>
        </p:nvSpPr>
        <p:spPr bwMode="auto">
          <a:xfrm>
            <a:off x="6781800" y="1610436"/>
            <a:ext cx="1905000" cy="2095500"/>
          </a:xfrm>
          <a:prstGeom prst="wedgeRoundRectCallout">
            <a:avLst>
              <a:gd name="adj1" fmla="val -5259"/>
              <a:gd name="adj2" fmla="val 78131"/>
              <a:gd name="adj3" fmla="val 16667"/>
            </a:avLst>
          </a:prstGeom>
          <a:solidFill>
            <a:schemeClr val="accent6">
              <a:lumMod val="75000"/>
            </a:schemeClr>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パブリックと</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プライベートが</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ひとつの</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リソース</a:t>
            </a:r>
            <a:endParaRPr kumimoji="0" lang="en-US" altLang="ja-JP" sz="1600" b="0" i="0" u="none" strike="noStrike" cap="none" normalizeH="0" baseline="0" dirty="0" smtClean="0">
              <a:ln>
                <a:noFill/>
              </a:ln>
              <a:solidFill>
                <a:schemeClr val="bg1"/>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メイリオ"/>
                <a:ea typeface="メイリオ"/>
                <a:cs typeface="メイリオ"/>
              </a:rPr>
              <a:t>プール</a:t>
            </a:r>
          </a:p>
        </p:txBody>
      </p:sp>
      <p:grpSp>
        <p:nvGrpSpPr>
          <p:cNvPr id="45" name="グループ化 44"/>
          <p:cNvGrpSpPr/>
          <p:nvPr/>
        </p:nvGrpSpPr>
        <p:grpSpPr>
          <a:xfrm>
            <a:off x="3927712" y="990600"/>
            <a:ext cx="4797188" cy="483386"/>
            <a:chOff x="3737212" y="990600"/>
            <a:chExt cx="4797188" cy="483386"/>
          </a:xfrm>
        </p:grpSpPr>
        <p:sp>
          <p:nvSpPr>
            <p:cNvPr id="44" name="角丸四角形 43"/>
            <p:cNvSpPr/>
            <p:nvPr/>
          </p:nvSpPr>
          <p:spPr bwMode="auto">
            <a:xfrm>
              <a:off x="5562599" y="990600"/>
              <a:ext cx="2971801" cy="483386"/>
            </a:xfrm>
            <a:prstGeom prst="roundRect">
              <a:avLst>
                <a:gd name="adj" fmla="val 50000"/>
              </a:avLst>
            </a:prstGeom>
            <a:solidFill>
              <a:srgbClr val="3366FF"/>
            </a:solidFill>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標準化の主導権争い</a:t>
              </a:r>
            </a:p>
          </p:txBody>
        </p:sp>
        <p:sp>
          <p:nvSpPr>
            <p:cNvPr id="43" name="V 字形矢印 42"/>
            <p:cNvSpPr/>
            <p:nvPr/>
          </p:nvSpPr>
          <p:spPr bwMode="auto">
            <a:xfrm>
              <a:off x="3737212" y="996300"/>
              <a:ext cx="1905000" cy="433372"/>
            </a:xfrm>
            <a:prstGeom prst="notchedRightArrow">
              <a:avLst/>
            </a:prstGeom>
            <a:ln>
              <a:noFill/>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メイリオ"/>
                <a:ea typeface="メイリオ"/>
                <a:cs typeface="メイリオ"/>
              </a:endParaRPr>
            </a:p>
          </p:txBody>
        </p:sp>
      </p:grpSp>
    </p:spTree>
    <p:extLst>
      <p:ext uri="{BB962C8B-B14F-4D97-AF65-F5344CB8AC3E}">
        <p14:creationId xmlns:p14="http://schemas.microsoft.com/office/powerpoint/2010/main" val="179966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3333E-6 -3.53377E-6 L -0.00417 0.34667 " pathEditMode="relative" rAng="0" ptsTypes="AA">
                                      <p:cBhvr>
                                        <p:cTn id="16" dur="2000" fill="hold"/>
                                        <p:tgtEl>
                                          <p:spTgt spid="24"/>
                                        </p:tgtEl>
                                        <p:attrNameLst>
                                          <p:attrName>ppt_x</p:attrName>
                                          <p:attrName>ppt_y</p:attrName>
                                        </p:attrNameLst>
                                      </p:cBhvr>
                                      <p:rCtr x="-208" y="17322"/>
                                    </p:animMotion>
                                  </p:childTnLst>
                                </p:cTn>
                              </p:par>
                            </p:childTnLst>
                          </p:cTn>
                        </p:par>
                      </p:childTnLst>
                    </p:cTn>
                  </p:par>
                  <p:par>
                    <p:cTn id="17" fill="hold">
                      <p:stCondLst>
                        <p:cond delay="indefinite"/>
                      </p:stCondLst>
                      <p:childTnLst>
                        <p:par>
                          <p:cTn id="18" fill="hold">
                            <p:stCondLst>
                              <p:cond delay="0"/>
                            </p:stCondLst>
                            <p:childTnLst>
                              <p:par>
                                <p:cTn id="19" presetID="56" presetClass="path" presetSubtype="0" accel="50000" decel="50000" fill="hold" grpId="0" nodeType="clickEffect">
                                  <p:stCondLst>
                                    <p:cond delay="0"/>
                                  </p:stCondLst>
                                  <p:childTnLst>
                                    <p:animMotion origin="layout" path="M -0.00416 -0.00254 L 0.16216 -0.34204 " pathEditMode="relative" rAng="0" ptsTypes="AA">
                                      <p:cBhvr>
                                        <p:cTn id="20" dur="2000" fill="hold"/>
                                        <p:tgtEl>
                                          <p:spTgt spid="25"/>
                                        </p:tgtEl>
                                        <p:attrNameLst>
                                          <p:attrName>ppt_x</p:attrName>
                                          <p:attrName>ppt_y</p:attrName>
                                        </p:attrNameLst>
                                      </p:cBhvr>
                                      <p:rCtr x="8316" y="-16975"/>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bwMode="auto">
          <a:xfrm>
            <a:off x="1447799" y="4524027"/>
            <a:ext cx="7412093" cy="1844676"/>
          </a:xfrm>
          <a:prstGeom prst="roundRect">
            <a:avLst>
              <a:gd name="adj" fmla="val 0"/>
            </a:avLst>
          </a:prstGeom>
          <a:solidFill>
            <a:srgbClr val="E6D6A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anchor="ctr"/>
          <a:lstStyle/>
          <a:p>
            <a:pPr>
              <a:spcBef>
                <a:spcPct val="20000"/>
              </a:spcBef>
              <a:defRPr/>
            </a:pPr>
            <a:endParaRPr kumimoji="0" lang="ja-JP" altLang="en-US" sz="1200" dirty="0">
              <a:solidFill>
                <a:srgbClr val="484848"/>
              </a:solidFill>
              <a:latin typeface="HGP創英角ｺﾞｼｯｸUB"/>
              <a:ea typeface="HGP創英角ｺﾞｼｯｸUB"/>
              <a:cs typeface="HGP創英角ｺﾞｼｯｸUB"/>
            </a:endParaRPr>
          </a:p>
          <a:p>
            <a:pPr>
              <a:spcBef>
                <a:spcPct val="20000"/>
              </a:spcBef>
              <a:defRPr/>
            </a:pPr>
            <a:endParaRPr lang="ja-JP" altLang="en-US" sz="1200" dirty="0">
              <a:solidFill>
                <a:srgbClr val="484848"/>
              </a:solidFill>
              <a:latin typeface="HGP創英角ｺﾞｼｯｸUB"/>
              <a:ea typeface="HGP創英角ｺﾞｼｯｸUB"/>
              <a:cs typeface="HGP創英角ｺﾞｼｯｸUB"/>
            </a:endParaRPr>
          </a:p>
        </p:txBody>
      </p:sp>
      <p:sp>
        <p:nvSpPr>
          <p:cNvPr id="8" name="テキスト ボックス 7"/>
          <p:cNvSpPr txBox="1"/>
          <p:nvPr/>
        </p:nvSpPr>
        <p:spPr>
          <a:xfrm>
            <a:off x="7806214" y="4797469"/>
            <a:ext cx="738664" cy="1297791"/>
          </a:xfrm>
          <a:prstGeom prst="rect">
            <a:avLst/>
          </a:prstGeom>
          <a:noFill/>
        </p:spPr>
        <p:txBody>
          <a:bodyPr vert="eaVert" wrap="none" rtlCol="0">
            <a:spAutoFit/>
          </a:bodyPr>
          <a:lstStyle/>
          <a:p>
            <a:pPr algn="ctr"/>
            <a:r>
              <a:rPr kumimoji="1" lang="ja-JP" altLang="en-US" sz="1800" dirty="0" smtClean="0">
                <a:solidFill>
                  <a:srgbClr val="000090"/>
                </a:solidFill>
                <a:latin typeface="HGP創英角ｺﾞｼｯｸUB"/>
                <a:ea typeface="HGP創英角ｺﾞｼｯｸUB"/>
                <a:cs typeface="HGP創英角ｺﾞｼｯｸUB"/>
              </a:rPr>
              <a:t>ハイブリッド</a:t>
            </a:r>
            <a:endParaRPr kumimoji="1" lang="en-US" altLang="ja-JP" sz="1800" dirty="0" smtClean="0">
              <a:solidFill>
                <a:srgbClr val="000090"/>
              </a:solidFill>
              <a:latin typeface="HGP創英角ｺﾞｼｯｸUB"/>
              <a:ea typeface="HGP創英角ｺﾞｼｯｸUB"/>
              <a:cs typeface="HGP創英角ｺﾞｼｯｸUB"/>
            </a:endParaRPr>
          </a:p>
          <a:p>
            <a:pPr algn="ctr"/>
            <a:r>
              <a:rPr lang="ja-JP" altLang="en-US" sz="1800" dirty="0" smtClean="0">
                <a:solidFill>
                  <a:srgbClr val="000090"/>
                </a:solidFill>
                <a:latin typeface="HGP創英角ｺﾞｼｯｸUB"/>
                <a:ea typeface="HGP創英角ｺﾞｼｯｸUB"/>
                <a:cs typeface="HGP創英角ｺﾞｼｯｸUB"/>
              </a:rPr>
              <a:t>クラウド</a:t>
            </a:r>
            <a:endParaRPr kumimoji="1" lang="ja-JP" altLang="en-US" sz="1800" dirty="0">
              <a:solidFill>
                <a:srgbClr val="000090"/>
              </a:solidFill>
              <a:latin typeface="HGP創英角ｺﾞｼｯｸUB"/>
              <a:ea typeface="HGP創英角ｺﾞｼｯｸUB"/>
              <a:cs typeface="HGP創英角ｺﾞｼｯｸUB"/>
            </a:endParaRPr>
          </a:p>
        </p:txBody>
      </p:sp>
      <p:sp>
        <p:nvSpPr>
          <p:cNvPr id="29715" name="AutoShape 11"/>
          <p:cNvSpPr>
            <a:spLocks noChangeArrowheads="1"/>
          </p:cNvSpPr>
          <p:nvPr/>
        </p:nvSpPr>
        <p:spPr bwMode="auto">
          <a:xfrm>
            <a:off x="990600" y="4590702"/>
            <a:ext cx="6567487" cy="811213"/>
          </a:xfrm>
          <a:prstGeom prst="roundRect">
            <a:avLst>
              <a:gd name="adj" fmla="val 0"/>
            </a:avLst>
          </a:prstGeom>
          <a:solidFill>
            <a:srgbClr val="99FFCC">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HGP創英角ｺﾞｼｯｸUB"/>
              <a:ea typeface="HGP創英角ｺﾞｼｯｸUB"/>
              <a:cs typeface="HGP創英角ｺﾞｼｯｸUB"/>
            </a:endParaRPr>
          </a:p>
        </p:txBody>
      </p:sp>
      <p:sp>
        <p:nvSpPr>
          <p:cNvPr id="29716" name="Text Box 12"/>
          <p:cNvSpPr txBox="1">
            <a:spLocks noChangeArrowheads="1"/>
          </p:cNvSpPr>
          <p:nvPr/>
        </p:nvSpPr>
        <p:spPr bwMode="auto">
          <a:xfrm>
            <a:off x="3113087" y="4763740"/>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HGP創英角ｺﾞｼｯｸUB"/>
                <a:ea typeface="HGP創英角ｺﾞｼｯｸUB"/>
                <a:cs typeface="HGP創英角ｺﾞｼｯｸUB"/>
              </a:rPr>
              <a:t>ベンダーにて</a:t>
            </a:r>
            <a:r>
              <a:rPr lang="ja-JP" altLang="en-US" sz="1400" dirty="0" smtClean="0">
                <a:solidFill>
                  <a:srgbClr val="40458C"/>
                </a:solidFill>
                <a:latin typeface="HGP創英角ｺﾞｼｯｸUB"/>
                <a:ea typeface="HGP創英角ｺﾞｼｯｸUB"/>
                <a:cs typeface="HGP創英角ｺﾞｼｯｸUB"/>
              </a:rPr>
              <a:t>運用、ネットワーク</a:t>
            </a:r>
            <a:r>
              <a:rPr lang="ja-JP" altLang="en-US" sz="1400" dirty="0">
                <a:solidFill>
                  <a:srgbClr val="40458C"/>
                </a:solidFill>
                <a:latin typeface="HGP創英角ｺﾞｼｯｸUB"/>
                <a:ea typeface="HGP創英角ｺﾞｼｯｸUB"/>
                <a:cs typeface="HGP創英角ｺﾞｼｯｸUB"/>
              </a:rPr>
              <a:t>を</a:t>
            </a:r>
            <a:r>
              <a:rPr lang="ja-JP" altLang="en-US" sz="1400" dirty="0" smtClean="0">
                <a:solidFill>
                  <a:srgbClr val="40458C"/>
                </a:solidFill>
                <a:latin typeface="HGP創英角ｺﾞｼｯｸUB"/>
                <a:ea typeface="HGP創英角ｺﾞｼｯｸUB"/>
                <a:cs typeface="HGP創英角ｺﾞｼｯｸUB"/>
              </a:rPr>
              <a:t>介してサービス</a:t>
            </a:r>
            <a:r>
              <a:rPr lang="ja-JP" altLang="en-US" sz="1400" dirty="0">
                <a:solidFill>
                  <a:srgbClr val="40458C"/>
                </a:solidFill>
                <a:latin typeface="HGP創英角ｺﾞｼｯｸUB"/>
                <a:ea typeface="HGP創英角ｺﾞｼｯｸUB"/>
                <a:cs typeface="HGP創英角ｺﾞｼｯｸUB"/>
              </a:rPr>
              <a:t>提供</a:t>
            </a:r>
          </a:p>
        </p:txBody>
      </p:sp>
      <p:sp>
        <p:nvSpPr>
          <p:cNvPr id="29717" name="Text Box 13"/>
          <p:cNvSpPr txBox="1">
            <a:spLocks noChangeArrowheads="1"/>
          </p:cNvSpPr>
          <p:nvPr/>
        </p:nvSpPr>
        <p:spPr bwMode="auto">
          <a:xfrm>
            <a:off x="1524000" y="4724052"/>
            <a:ext cx="1146468"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dirty="0">
                <a:solidFill>
                  <a:srgbClr val="40458C"/>
                </a:solidFill>
                <a:latin typeface="HGP創英角ｺﾞｼｯｸUB"/>
                <a:ea typeface="HGP創英角ｺﾞｼｯｸUB"/>
                <a:cs typeface="HGP創英角ｺﾞｼｯｸUB"/>
              </a:rPr>
              <a:t>パブリック</a:t>
            </a:r>
          </a:p>
          <a:p>
            <a:pPr>
              <a:buFont typeface="Wingdings" pitchFamily="2" charset="2"/>
              <a:buNone/>
            </a:pPr>
            <a:r>
              <a:rPr lang="ja-JP" altLang="en-US" sz="1800" dirty="0">
                <a:solidFill>
                  <a:srgbClr val="40458C"/>
                </a:solidFill>
                <a:latin typeface="HGP創英角ｺﾞｼｯｸUB"/>
                <a:ea typeface="HGP創英角ｺﾞｼｯｸUB"/>
                <a:cs typeface="HGP創英角ｺﾞｼｯｸUB"/>
              </a:rPr>
              <a:t>クラウド</a:t>
            </a:r>
          </a:p>
        </p:txBody>
      </p:sp>
      <p:sp>
        <p:nvSpPr>
          <p:cNvPr id="29718" name="AutoShape 15"/>
          <p:cNvSpPr>
            <a:spLocks noChangeArrowheads="1"/>
          </p:cNvSpPr>
          <p:nvPr/>
        </p:nvSpPr>
        <p:spPr bwMode="auto">
          <a:xfrm>
            <a:off x="990600" y="5446365"/>
            <a:ext cx="6567487" cy="811213"/>
          </a:xfrm>
          <a:prstGeom prst="roundRect">
            <a:avLst>
              <a:gd name="adj" fmla="val 0"/>
            </a:avLst>
          </a:prstGeom>
          <a:solidFill>
            <a:srgbClr val="CCFFFF">
              <a:alpha val="65000"/>
            </a:srgbClr>
          </a:solidFill>
          <a:ln w="28575" cap="sq" algn="ctr">
            <a:noFill/>
            <a:round/>
            <a:headEnd/>
            <a:tailEnd/>
          </a:ln>
          <a:effectLst>
            <a:outerShdw blurRad="50800" dist="38100" dir="2700000" algn="tl" rotWithShape="0">
              <a:prstClr val="black">
                <a:alpha val="40000"/>
              </a:prstClr>
            </a:outerShdw>
          </a:effectLst>
        </p:spPr>
        <p:txBody>
          <a:bodyPr wrap="none" anchor="ctr"/>
          <a:lstStyle/>
          <a:p>
            <a:endParaRPr lang="ja-JP" altLang="en-US" sz="1200">
              <a:solidFill>
                <a:srgbClr val="484848"/>
              </a:solidFill>
              <a:latin typeface="HGP創英角ｺﾞｼｯｸUB"/>
              <a:ea typeface="HGP創英角ｺﾞｼｯｸUB"/>
              <a:cs typeface="HGP創英角ｺﾞｼｯｸUB"/>
            </a:endParaRPr>
          </a:p>
        </p:txBody>
      </p:sp>
      <p:sp>
        <p:nvSpPr>
          <p:cNvPr id="29719" name="Text Box 16"/>
          <p:cNvSpPr txBox="1">
            <a:spLocks noChangeArrowheads="1"/>
          </p:cNvSpPr>
          <p:nvPr/>
        </p:nvSpPr>
        <p:spPr bwMode="auto">
          <a:xfrm>
            <a:off x="3113087" y="5590827"/>
            <a:ext cx="2525712" cy="523875"/>
          </a:xfrm>
          <a:prstGeom prst="rect">
            <a:avLst/>
          </a:prstGeom>
          <a:noFill/>
          <a:ln w="9525">
            <a:noFill/>
            <a:miter lim="800000"/>
            <a:headEnd/>
            <a:tailEnd/>
          </a:ln>
        </p:spPr>
        <p:txBody>
          <a:bodyPr wrap="square">
            <a:spAutoFit/>
          </a:bodyPr>
          <a:lstStyle/>
          <a:p>
            <a:pPr>
              <a:buFont typeface="Wingdings" pitchFamily="2" charset="2"/>
              <a:buNone/>
            </a:pPr>
            <a:r>
              <a:rPr lang="ja-JP" altLang="en-US" sz="1400" dirty="0">
                <a:solidFill>
                  <a:srgbClr val="40458C"/>
                </a:solidFill>
                <a:latin typeface="HGP創英角ｺﾞｼｯｸUB"/>
                <a:ea typeface="HGP創英角ｺﾞｼｯｸUB"/>
                <a:cs typeface="HGP創英角ｺﾞｼｯｸUB"/>
              </a:rPr>
              <a:t>自社マシン室</a:t>
            </a:r>
            <a:r>
              <a:rPr lang="ja-JP" altLang="en-US" sz="1400" dirty="0" smtClean="0">
                <a:solidFill>
                  <a:srgbClr val="40458C"/>
                </a:solidFill>
                <a:latin typeface="HGP創英角ｺﾞｼｯｸUB"/>
                <a:ea typeface="HGP創英角ｺﾞｼｯｸUB"/>
                <a:cs typeface="HGP創英角ｺﾞｼｯｸUB"/>
              </a:rPr>
              <a:t>・自社データセンターで</a:t>
            </a:r>
            <a:r>
              <a:rPr lang="ja-JP" altLang="en-US" sz="1400" dirty="0">
                <a:solidFill>
                  <a:srgbClr val="40458C"/>
                </a:solidFill>
                <a:latin typeface="HGP創英角ｺﾞｼｯｸUB"/>
                <a:ea typeface="HGP創英角ｺﾞｼｯｸUB"/>
                <a:cs typeface="HGP創英角ｺﾞｼｯｸUB"/>
              </a:rPr>
              <a:t>運用・サービス提供</a:t>
            </a:r>
          </a:p>
        </p:txBody>
      </p:sp>
      <p:sp>
        <p:nvSpPr>
          <p:cNvPr id="29720" name="Text Box 17"/>
          <p:cNvSpPr txBox="1">
            <a:spLocks noChangeArrowheads="1"/>
          </p:cNvSpPr>
          <p:nvPr/>
        </p:nvSpPr>
        <p:spPr bwMode="auto">
          <a:xfrm>
            <a:off x="1524000" y="5533677"/>
            <a:ext cx="1314482" cy="646331"/>
          </a:xfrm>
          <a:prstGeom prst="rect">
            <a:avLst/>
          </a:prstGeom>
          <a:noFill/>
          <a:ln w="9525">
            <a:noFill/>
            <a:miter lim="800000"/>
            <a:headEnd/>
            <a:tailEnd/>
          </a:ln>
        </p:spPr>
        <p:txBody>
          <a:bodyPr wrap="none">
            <a:spAutoFit/>
          </a:bodyPr>
          <a:lstStyle/>
          <a:p>
            <a:pPr>
              <a:buFont typeface="Wingdings" pitchFamily="2" charset="2"/>
              <a:buNone/>
            </a:pPr>
            <a:r>
              <a:rPr lang="ja-JP" altLang="en-US" sz="1800">
                <a:solidFill>
                  <a:srgbClr val="40458C"/>
                </a:solidFill>
                <a:latin typeface="HGP創英角ｺﾞｼｯｸUB"/>
                <a:ea typeface="HGP創英角ｺﾞｼｯｸUB"/>
                <a:cs typeface="HGP創英角ｺﾞｼｯｸUB"/>
              </a:rPr>
              <a:t>プライベート</a:t>
            </a:r>
          </a:p>
          <a:p>
            <a:pPr>
              <a:buFont typeface="Wingdings" pitchFamily="2" charset="2"/>
              <a:buNone/>
            </a:pPr>
            <a:r>
              <a:rPr lang="ja-JP" altLang="en-US" sz="1800">
                <a:solidFill>
                  <a:srgbClr val="40458C"/>
                </a:solidFill>
                <a:latin typeface="HGP創英角ｺﾞｼｯｸUB"/>
                <a:ea typeface="HGP創英角ｺﾞｼｯｸUB"/>
                <a:cs typeface="HGP創英角ｺﾞｼｯｸUB"/>
              </a:rPr>
              <a:t>クラウド</a:t>
            </a:r>
          </a:p>
        </p:txBody>
      </p:sp>
      <p:pic>
        <p:nvPicPr>
          <p:cNvPr id="29721" name="Picture 7" descr="j0433941"/>
          <p:cNvPicPr>
            <a:picLocks noChangeAspect="1" noChangeArrowheads="1"/>
          </p:cNvPicPr>
          <p:nvPr/>
        </p:nvPicPr>
        <p:blipFill>
          <a:blip r:embed="rId3"/>
          <a:srcRect/>
          <a:stretch>
            <a:fillRect/>
          </a:stretch>
        </p:blipFill>
        <p:spPr bwMode="auto">
          <a:xfrm>
            <a:off x="381000" y="4816127"/>
            <a:ext cx="990600" cy="990600"/>
          </a:xfrm>
          <a:prstGeom prst="rect">
            <a:avLst/>
          </a:prstGeom>
          <a:noFill/>
          <a:ln w="9525">
            <a:noFill/>
            <a:miter lim="800000"/>
            <a:headEnd/>
            <a:tailEnd/>
          </a:ln>
        </p:spPr>
      </p:pic>
      <p:sp>
        <p:nvSpPr>
          <p:cNvPr id="29699" name="Rectangle 6"/>
          <p:cNvSpPr>
            <a:spLocks noGrp="1" noChangeArrowheads="1"/>
          </p:cNvSpPr>
          <p:nvPr>
            <p:ph type="title"/>
          </p:nvPr>
        </p:nvSpPr>
        <p:spPr/>
        <p:txBody>
          <a:bodyPr/>
          <a:lstStyle/>
          <a:p>
            <a:pPr eaLnBrk="1" hangingPunct="1"/>
            <a:r>
              <a:rPr lang="ja-JP" altLang="en-US" sz="2800" dirty="0" smtClean="0">
                <a:ea typeface="ＭＳ Ｐゴシック" charset="-128"/>
              </a:rPr>
              <a:t>５つの必須の特徴</a:t>
            </a:r>
          </a:p>
        </p:txBody>
      </p:sp>
      <p:sp>
        <p:nvSpPr>
          <p:cNvPr id="29" name="Oval 46"/>
          <p:cNvSpPr>
            <a:spLocks noChangeArrowheads="1"/>
          </p:cNvSpPr>
          <p:nvPr/>
        </p:nvSpPr>
        <p:spPr bwMode="auto">
          <a:xfrm>
            <a:off x="6745342" y="3746579"/>
            <a:ext cx="2114550" cy="631059"/>
          </a:xfrm>
          <a:prstGeom prst="wedgeRoundRectCallout">
            <a:avLst>
              <a:gd name="adj1" fmla="val -59271"/>
              <a:gd name="adj2" fmla="val 93982"/>
              <a:gd name="adj3" fmla="val 16667"/>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ja-JP" altLang="en-US" sz="2000" dirty="0">
                <a:solidFill>
                  <a:srgbClr val="FFFFFF"/>
                </a:solidFill>
                <a:latin typeface="HGP創英角ｺﾞｼｯｸUB"/>
                <a:ea typeface="HGP創英角ｺﾞｼｯｸUB"/>
                <a:cs typeface="HGP創英角ｺﾞｼｯｸUB"/>
              </a:rPr>
              <a:t>人的</a:t>
            </a:r>
            <a:r>
              <a:rPr lang="ja-JP" altLang="en-US" sz="2000" dirty="0" smtClean="0">
                <a:solidFill>
                  <a:srgbClr val="FFFFFF"/>
                </a:solidFill>
                <a:latin typeface="HGP創英角ｺﾞｼｯｸUB"/>
                <a:ea typeface="HGP創英角ｺﾞｼｯｸUB"/>
                <a:cs typeface="HGP創英角ｺﾞｼｯｸUB"/>
              </a:rPr>
              <a:t>介在を</a:t>
            </a:r>
            <a:r>
              <a:rPr lang="ja-JP" altLang="en-US" sz="2000" dirty="0">
                <a:solidFill>
                  <a:srgbClr val="FFFFFF"/>
                </a:solidFill>
                <a:latin typeface="HGP創英角ｺﾞｼｯｸUB"/>
                <a:ea typeface="HGP創英角ｺﾞｼｯｸUB"/>
                <a:cs typeface="HGP創英角ｺﾞｼｯｸUB"/>
              </a:rPr>
              <a:t>排除</a:t>
            </a:r>
          </a:p>
        </p:txBody>
      </p:sp>
      <p:sp>
        <p:nvSpPr>
          <p:cNvPr id="2" name="角丸四角形 1"/>
          <p:cNvSpPr/>
          <p:nvPr/>
        </p:nvSpPr>
        <p:spPr bwMode="auto">
          <a:xfrm>
            <a:off x="6745342" y="840177"/>
            <a:ext cx="2114550" cy="231629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5400" dirty="0" smtClean="0">
                <a:solidFill>
                  <a:schemeClr val="bg1"/>
                </a:solidFill>
                <a:latin typeface="HGP創英角ｺﾞｼｯｸUB"/>
                <a:ea typeface="HGP創英角ｺﾞｼｯｸUB"/>
                <a:cs typeface="HGP創英角ｺﾞｼｯｸUB"/>
              </a:rPr>
              <a:t>無人</a:t>
            </a:r>
          </a:p>
          <a:p>
            <a:pPr algn="ctr">
              <a:spcBef>
                <a:spcPts val="0"/>
              </a:spcBef>
            </a:pPr>
            <a:r>
              <a:rPr kumimoji="0" lang="ja-JP" altLang="en-US" sz="2800" dirty="0" smtClean="0">
                <a:solidFill>
                  <a:schemeClr val="bg1"/>
                </a:solidFill>
                <a:latin typeface="HGP創英角ｺﾞｼｯｸUB"/>
                <a:ea typeface="HGP創英角ｺﾞｼｯｸUB"/>
                <a:cs typeface="HGP創英角ｺﾞｼｯｸUB"/>
              </a:rPr>
              <a:t>システム</a:t>
            </a:r>
          </a:p>
          <a:p>
            <a:pPr algn="ctr">
              <a:spcBef>
                <a:spcPts val="0"/>
              </a:spcBef>
            </a:pPr>
            <a:r>
              <a:rPr kumimoji="0" lang="en-US" altLang="ja-JP" dirty="0" smtClean="0">
                <a:solidFill>
                  <a:schemeClr val="bg1"/>
                </a:solidFill>
                <a:latin typeface="メイリオ"/>
                <a:ea typeface="メイリオ"/>
                <a:cs typeface="メイリオ"/>
              </a:rPr>
              <a:t>TCO</a:t>
            </a:r>
            <a:r>
              <a:rPr kumimoji="0" lang="ja-JP" altLang="en-US" dirty="0" smtClean="0">
                <a:solidFill>
                  <a:schemeClr val="bg1"/>
                </a:solidFill>
                <a:latin typeface="メイリオ"/>
                <a:ea typeface="メイリオ"/>
                <a:cs typeface="メイリオ"/>
              </a:rPr>
              <a:t>の削減</a:t>
            </a:r>
            <a:endParaRPr kumimoji="0" lang="en-US" altLang="ja-JP" dirty="0" smtClean="0">
              <a:solidFill>
                <a:schemeClr val="bg1"/>
              </a:solidFill>
              <a:latin typeface="メイリオ"/>
              <a:ea typeface="メイリオ"/>
              <a:cs typeface="メイリオ"/>
            </a:endParaRPr>
          </a:p>
          <a:p>
            <a:pPr algn="ctr"/>
            <a:r>
              <a:rPr kumimoji="0" lang="ja-JP" altLang="en-US" dirty="0">
                <a:solidFill>
                  <a:schemeClr val="bg1"/>
                </a:solidFill>
                <a:latin typeface="メイリオ"/>
                <a:ea typeface="メイリオ"/>
                <a:cs typeface="メイリオ"/>
              </a:rPr>
              <a:t>人的ミスの回避</a:t>
            </a:r>
          </a:p>
          <a:p>
            <a:pPr algn="ctr">
              <a:spcBef>
                <a:spcPts val="0"/>
              </a:spcBef>
            </a:pPr>
            <a:r>
              <a:rPr kumimoji="0" lang="ja-JP" altLang="en-US" dirty="0" smtClean="0">
                <a:solidFill>
                  <a:schemeClr val="bg1"/>
                </a:solidFill>
                <a:latin typeface="メイリオ"/>
                <a:ea typeface="メイリオ"/>
                <a:cs typeface="メイリオ"/>
              </a:rPr>
              <a:t>変更への即応</a:t>
            </a:r>
            <a:endParaRPr kumimoji="0" lang="en-US" altLang="ja-JP" dirty="0" smtClean="0">
              <a:solidFill>
                <a:schemeClr val="bg1"/>
              </a:solidFill>
              <a:latin typeface="メイリオ"/>
              <a:ea typeface="メイリオ"/>
              <a:cs typeface="メイリオ"/>
            </a:endParaRPr>
          </a:p>
        </p:txBody>
      </p:sp>
      <p:sp>
        <p:nvSpPr>
          <p:cNvPr id="3" name="上矢印 2"/>
          <p:cNvSpPr/>
          <p:nvPr/>
        </p:nvSpPr>
        <p:spPr bwMode="auto">
          <a:xfrm>
            <a:off x="7031914" y="3109034"/>
            <a:ext cx="1578686" cy="694616"/>
          </a:xfrm>
          <a:prstGeom prst="upArrow">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latin typeface="HGP創英角ｺﾞｼｯｸUB"/>
              <a:ea typeface="HGP創英角ｺﾞｼｯｸUB"/>
              <a:cs typeface="HGP創英角ｺﾞｼｯｸUB"/>
            </a:endParaRPr>
          </a:p>
        </p:txBody>
      </p:sp>
      <p:sp>
        <p:nvSpPr>
          <p:cNvPr id="29703" name="AutoShape 19"/>
          <p:cNvSpPr>
            <a:spLocks noChangeArrowheads="1"/>
          </p:cNvSpPr>
          <p:nvPr/>
        </p:nvSpPr>
        <p:spPr bwMode="auto">
          <a:xfrm>
            <a:off x="5715000" y="4707384"/>
            <a:ext cx="522343" cy="147796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2000" dirty="0">
                <a:solidFill>
                  <a:srgbClr val="FFFFFF"/>
                </a:solidFill>
                <a:latin typeface="HGP創英角ｺﾞｼｯｸUB"/>
                <a:ea typeface="HGP創英角ｺﾞｼｯｸUB"/>
                <a:cs typeface="HGP創英角ｺﾞｼｯｸUB"/>
              </a:rPr>
              <a:t>仮想化</a:t>
            </a:r>
          </a:p>
        </p:txBody>
      </p:sp>
      <p:sp>
        <p:nvSpPr>
          <p:cNvPr id="29706" name="AutoShape 38"/>
          <p:cNvSpPr>
            <a:spLocks noChangeArrowheads="1"/>
          </p:cNvSpPr>
          <p:nvPr/>
        </p:nvSpPr>
        <p:spPr bwMode="auto">
          <a:xfrm>
            <a:off x="6814371" y="4707384"/>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創英角ｺﾞｼｯｸUB"/>
                <a:ea typeface="HGP創英角ｺﾞｼｯｸUB"/>
                <a:cs typeface="HGP創英角ｺﾞｼｯｸUB"/>
              </a:rPr>
              <a:t>調達の自動化</a:t>
            </a:r>
            <a:endParaRPr lang="ja-JP" altLang="en-US" sz="1600" dirty="0">
              <a:solidFill>
                <a:srgbClr val="FFFFFF"/>
              </a:solidFill>
              <a:latin typeface="HGP創英角ｺﾞｼｯｸUB"/>
              <a:ea typeface="HGP創英角ｺﾞｼｯｸUB"/>
              <a:cs typeface="HGP創英角ｺﾞｼｯｸUB"/>
            </a:endParaRPr>
          </a:p>
        </p:txBody>
      </p:sp>
      <p:sp>
        <p:nvSpPr>
          <p:cNvPr id="28" name="AutoShape 38"/>
          <p:cNvSpPr>
            <a:spLocks noChangeArrowheads="1"/>
          </p:cNvSpPr>
          <p:nvPr/>
        </p:nvSpPr>
        <p:spPr bwMode="auto">
          <a:xfrm>
            <a:off x="6266626" y="4701828"/>
            <a:ext cx="522343" cy="1477962"/>
          </a:xfrm>
          <a:prstGeom prst="roundRect">
            <a:avLst>
              <a:gd name="adj" fmla="val 0"/>
            </a:avLst>
          </a:prstGeom>
          <a:solidFill>
            <a:srgbClr val="008000"/>
          </a:solidFill>
          <a:ln>
            <a:noFill/>
            <a:headEnd/>
            <a:tailEnd/>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vert="eaVert" wrap="none" anchor="ctr"/>
          <a:lstStyle/>
          <a:p>
            <a:pPr algn="ctr">
              <a:buFont typeface="Wingdings" pitchFamily="2" charset="2"/>
              <a:buNone/>
            </a:pPr>
            <a:r>
              <a:rPr lang="ja-JP" altLang="en-US" sz="1600" dirty="0" smtClean="0">
                <a:solidFill>
                  <a:srgbClr val="FFFFFF"/>
                </a:solidFill>
                <a:latin typeface="HGP創英角ｺﾞｼｯｸUB"/>
                <a:ea typeface="HGP創英角ｺﾞｼｯｸUB"/>
                <a:cs typeface="HGP創英角ｺﾞｼｯｸUB"/>
              </a:rPr>
              <a:t>運用の自動化</a:t>
            </a:r>
            <a:endParaRPr lang="ja-JP" altLang="en-US" sz="1600" dirty="0">
              <a:solidFill>
                <a:srgbClr val="FFFFFF"/>
              </a:solidFill>
              <a:latin typeface="HGP創英角ｺﾞｼｯｸUB"/>
              <a:ea typeface="HGP創英角ｺﾞｼｯｸUB"/>
              <a:cs typeface="HGP創英角ｺﾞｼｯｸUB"/>
            </a:endParaRPr>
          </a:p>
        </p:txBody>
      </p:sp>
      <p:sp>
        <p:nvSpPr>
          <p:cNvPr id="10" name="角丸四角形 9"/>
          <p:cNvSpPr/>
          <p:nvPr/>
        </p:nvSpPr>
        <p:spPr bwMode="auto">
          <a:xfrm>
            <a:off x="495300" y="840177"/>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オンデマンド・セルフサービス</a:t>
            </a:r>
          </a:p>
        </p:txBody>
      </p:sp>
      <p:sp>
        <p:nvSpPr>
          <p:cNvPr id="30" name="角丸四角形 29"/>
          <p:cNvSpPr/>
          <p:nvPr/>
        </p:nvSpPr>
        <p:spPr bwMode="auto">
          <a:xfrm>
            <a:off x="495300" y="1567580"/>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幅広いネットワークアクセス</a:t>
            </a:r>
          </a:p>
        </p:txBody>
      </p:sp>
      <p:sp>
        <p:nvSpPr>
          <p:cNvPr id="31" name="角丸四角形 30"/>
          <p:cNvSpPr/>
          <p:nvPr/>
        </p:nvSpPr>
        <p:spPr bwMode="auto">
          <a:xfrm>
            <a:off x="488950" y="3025671"/>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迅速な拡張性</a:t>
            </a:r>
          </a:p>
        </p:txBody>
      </p:sp>
      <p:sp>
        <p:nvSpPr>
          <p:cNvPr id="33" name="角丸四角形 32"/>
          <p:cNvSpPr/>
          <p:nvPr/>
        </p:nvSpPr>
        <p:spPr bwMode="auto">
          <a:xfrm>
            <a:off x="495300" y="374657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サービスの計測可能・従量課金</a:t>
            </a:r>
          </a:p>
        </p:txBody>
      </p:sp>
      <p:sp>
        <p:nvSpPr>
          <p:cNvPr id="34" name="角丸四角形 33"/>
          <p:cNvSpPr/>
          <p:nvPr/>
        </p:nvSpPr>
        <p:spPr bwMode="auto">
          <a:xfrm>
            <a:off x="495300" y="2300239"/>
            <a:ext cx="6057900" cy="631059"/>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リソースの共有</a:t>
            </a:r>
          </a:p>
        </p:txBody>
      </p:sp>
      <p:sp>
        <p:nvSpPr>
          <p:cNvPr id="7" name="テキスト ボックス 6"/>
          <p:cNvSpPr txBox="1"/>
          <p:nvPr/>
        </p:nvSpPr>
        <p:spPr>
          <a:xfrm>
            <a:off x="4905049" y="6368703"/>
            <a:ext cx="3553151" cy="276999"/>
          </a:xfrm>
          <a:prstGeom prst="rect">
            <a:avLst/>
          </a:prstGeom>
          <a:noFill/>
        </p:spPr>
        <p:txBody>
          <a:bodyPr wrap="none" rtlCol="0">
            <a:spAutoFit/>
          </a:bodyPr>
          <a:lstStyle/>
          <a:p>
            <a:r>
              <a:rPr kumimoji="1" lang="ja-JP" altLang="en-US" sz="1200" dirty="0" smtClean="0">
                <a:solidFill>
                  <a:schemeClr val="accent3">
                    <a:lumMod val="50000"/>
                  </a:schemeClr>
                </a:solidFill>
              </a:rPr>
              <a:t>＊</a:t>
            </a:r>
            <a:r>
              <a:rPr kumimoji="1" lang="en-US" altLang="ja-JP" sz="1200" dirty="0" err="1" smtClean="0">
                <a:solidFill>
                  <a:schemeClr val="accent3">
                    <a:lumMod val="50000"/>
                  </a:schemeClr>
                </a:solidFill>
              </a:rPr>
              <a:t>SaaS</a:t>
            </a:r>
            <a:r>
              <a:rPr kumimoji="1" lang="ja-JP" altLang="en-US" sz="1200" dirty="0" smtClean="0">
                <a:solidFill>
                  <a:schemeClr val="accent3">
                    <a:lumMod val="50000"/>
                  </a:schemeClr>
                </a:solidFill>
              </a:rPr>
              <a:t>や</a:t>
            </a:r>
            <a:r>
              <a:rPr kumimoji="1" lang="en-US" altLang="ja-JP" sz="1200" dirty="0" err="1" smtClean="0">
                <a:solidFill>
                  <a:schemeClr val="accent3">
                    <a:lumMod val="50000"/>
                  </a:schemeClr>
                </a:solidFill>
              </a:rPr>
              <a:t>PaaS</a:t>
            </a:r>
            <a:r>
              <a:rPr kumimoji="1" lang="ja-JP" altLang="en-US" sz="1200" dirty="0" smtClean="0">
                <a:solidFill>
                  <a:schemeClr val="accent3">
                    <a:lumMod val="50000"/>
                  </a:schemeClr>
                </a:solidFill>
              </a:rPr>
              <a:t>の場合、仮想化は絶対条件ではない。</a:t>
            </a:r>
            <a:endParaRPr kumimoji="1" lang="ja-JP" altLang="en-US" sz="1200" dirty="0">
              <a:solidFill>
                <a:schemeClr val="accent3">
                  <a:lumMod val="50000"/>
                </a:schemeClr>
              </a:solidFill>
            </a:endParaRPr>
          </a:p>
        </p:txBody>
      </p:sp>
    </p:spTree>
    <p:extLst>
      <p:ext uri="{BB962C8B-B14F-4D97-AF65-F5344CB8AC3E}">
        <p14:creationId xmlns:p14="http://schemas.microsoft.com/office/powerpoint/2010/main" val="25507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p:cTn id="7" dur="500" fill="hold"/>
                                        <p:tgtEl>
                                          <p:spTgt spid="29703"/>
                                        </p:tgtEl>
                                        <p:attrNameLst>
                                          <p:attrName>ppt_w</p:attrName>
                                        </p:attrNameLst>
                                      </p:cBhvr>
                                      <p:tavLst>
                                        <p:tav tm="0">
                                          <p:val>
                                            <p:fltVal val="0"/>
                                          </p:val>
                                        </p:tav>
                                        <p:tav tm="100000">
                                          <p:val>
                                            <p:strVal val="#ppt_w"/>
                                          </p:val>
                                        </p:tav>
                                      </p:tavLst>
                                    </p:anim>
                                    <p:anim calcmode="lin" valueType="num">
                                      <p:cBhvr>
                                        <p:cTn id="8" dur="500" fill="hold"/>
                                        <p:tgtEl>
                                          <p:spTgt spid="29703"/>
                                        </p:tgtEl>
                                        <p:attrNameLst>
                                          <p:attrName>ppt_h</p:attrName>
                                        </p:attrNameLst>
                                      </p:cBhvr>
                                      <p:tavLst>
                                        <p:tav tm="0">
                                          <p:val>
                                            <p:fltVal val="0"/>
                                          </p:val>
                                        </p:tav>
                                        <p:tav tm="100000">
                                          <p:val>
                                            <p:strVal val="#ppt_h"/>
                                          </p:val>
                                        </p:tav>
                                      </p:tavLst>
                                    </p:anim>
                                    <p:animEffect transition="in" filter="fade">
                                      <p:cBhvr>
                                        <p:cTn id="9" dur="500"/>
                                        <p:tgtEl>
                                          <p:spTgt spid="2970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706"/>
                                        </p:tgtEl>
                                        <p:attrNameLst>
                                          <p:attrName>style.visibility</p:attrName>
                                        </p:attrNameLst>
                                      </p:cBhvr>
                                      <p:to>
                                        <p:strVal val="visible"/>
                                      </p:to>
                                    </p:set>
                                    <p:anim calcmode="lin" valueType="num">
                                      <p:cBhvr>
                                        <p:cTn id="17" dur="500" fill="hold"/>
                                        <p:tgtEl>
                                          <p:spTgt spid="29706"/>
                                        </p:tgtEl>
                                        <p:attrNameLst>
                                          <p:attrName>ppt_w</p:attrName>
                                        </p:attrNameLst>
                                      </p:cBhvr>
                                      <p:tavLst>
                                        <p:tav tm="0">
                                          <p:val>
                                            <p:fltVal val="0"/>
                                          </p:val>
                                        </p:tav>
                                        <p:tav tm="100000">
                                          <p:val>
                                            <p:strVal val="#ppt_w"/>
                                          </p:val>
                                        </p:tav>
                                      </p:tavLst>
                                    </p:anim>
                                    <p:anim calcmode="lin" valueType="num">
                                      <p:cBhvr>
                                        <p:cTn id="18" dur="500" fill="hold"/>
                                        <p:tgtEl>
                                          <p:spTgt spid="29706"/>
                                        </p:tgtEl>
                                        <p:attrNameLst>
                                          <p:attrName>ppt_h</p:attrName>
                                        </p:attrNameLst>
                                      </p:cBhvr>
                                      <p:tavLst>
                                        <p:tav tm="0">
                                          <p:val>
                                            <p:fltVal val="0"/>
                                          </p:val>
                                        </p:tav>
                                        <p:tav tm="100000">
                                          <p:val>
                                            <p:strVal val="#ppt_h"/>
                                          </p:val>
                                        </p:tav>
                                      </p:tavLst>
                                    </p:anim>
                                    <p:animEffect transition="in" filter="fade">
                                      <p:cBhvr>
                                        <p:cTn id="19" dur="500"/>
                                        <p:tgtEl>
                                          <p:spTgt spid="297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703" grpId="0" animBg="1"/>
      <p:bldP spid="29706" grpId="0"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角丸四角形 263"/>
          <p:cNvSpPr/>
          <p:nvPr/>
        </p:nvSpPr>
        <p:spPr>
          <a:xfrm>
            <a:off x="417595" y="4564665"/>
            <a:ext cx="8303496" cy="1289214"/>
          </a:xfrm>
          <a:prstGeom prst="roundRect">
            <a:avLst>
              <a:gd name="adj" fmla="val 5239"/>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ハイブリッド・クラウドとマルチ・クラウド</a:t>
            </a:r>
            <a:endParaRPr kumimoji="1" lang="ja-JP" altLang="en-US" dirty="0"/>
          </a:p>
        </p:txBody>
      </p:sp>
      <p:sp>
        <p:nvSpPr>
          <p:cNvPr id="3" name="スライド番号プレースホルダー 2"/>
          <p:cNvSpPr>
            <a:spLocks noGrp="1"/>
          </p:cNvSpPr>
          <p:nvPr>
            <p:ph type="sldNum" sz="quarter" idx="12"/>
          </p:nvPr>
        </p:nvSpPr>
        <p:spPr>
          <a:xfrm>
            <a:off x="6941771" y="6644742"/>
            <a:ext cx="2133600" cy="217800"/>
          </a:xfrm>
          <a:effectLst>
            <a:outerShdw blurRad="50800" dist="38100" dir="2700000" algn="tl" rotWithShape="0">
              <a:prstClr val="black">
                <a:alpha val="40000"/>
              </a:prstClr>
            </a:outerShdw>
          </a:effectLst>
        </p:spPr>
        <p:txBody>
          <a:bodyPr/>
          <a:lstStyle/>
          <a:p>
            <a:fld id="{8FF8CC5D-A65D-5946-99B5-645367A967AD}" type="slidenum">
              <a:rPr kumimoji="1" lang="ja-JP" altLang="en-US" smtClean="0"/>
              <a:t>33</a:t>
            </a:fld>
            <a:endParaRPr kumimoji="1" lang="ja-JP" altLang="en-US"/>
          </a:p>
        </p:txBody>
      </p:sp>
      <p:sp>
        <p:nvSpPr>
          <p:cNvPr id="4" name="正方形/長方形 3"/>
          <p:cNvSpPr/>
          <p:nvPr/>
        </p:nvSpPr>
        <p:spPr>
          <a:xfrm>
            <a:off x="514297"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2590171"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672492"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6769331"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17595" y="1031520"/>
            <a:ext cx="8303496" cy="61891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クラウド管理プラットフォーム</a:t>
            </a:r>
            <a:endParaRPr kumimoji="1" lang="en-US" altLang="ja-JP" sz="20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Prime Cloud Controller (SCSK) /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 </a:t>
            </a:r>
            <a:r>
              <a:rPr lang="en-US" altLang="ja-JP" sz="1000" dirty="0" err="1" smtClean="0">
                <a:solidFill>
                  <a:srgbClr val="FFFFFF"/>
                </a:solidFill>
                <a:latin typeface="ＭＳ Ｐゴシック"/>
                <a:ea typeface="ＭＳ Ｐゴシック"/>
                <a:cs typeface="ＭＳ Ｐゴシック"/>
              </a:rPr>
              <a:t>vRealize</a:t>
            </a:r>
            <a:r>
              <a:rPr lang="en-US" altLang="ja-JP" sz="1000" dirty="0" smtClean="0">
                <a:solidFill>
                  <a:srgbClr val="FFFFFF"/>
                </a:solidFill>
                <a:latin typeface="ＭＳ Ｐゴシック"/>
                <a:ea typeface="ＭＳ Ｐゴシック"/>
                <a:cs typeface="ＭＳ Ｐゴシック"/>
              </a:rPr>
              <a:t> Suite (</a:t>
            </a:r>
            <a:r>
              <a:rPr lang="en-US" altLang="ja-JP" sz="1000" dirty="0" err="1" smtClean="0">
                <a:solidFill>
                  <a:srgbClr val="FFFFFF"/>
                </a:solidFill>
                <a:latin typeface="ＭＳ Ｐゴシック"/>
                <a:ea typeface="ＭＳ Ｐゴシック"/>
                <a:cs typeface="ＭＳ Ｐゴシック"/>
              </a:rPr>
              <a:t>Vmware</a:t>
            </a:r>
            <a:r>
              <a:rPr lang="en-US" altLang="ja-JP" sz="1000" dirty="0" smtClean="0">
                <a:solidFill>
                  <a:srgbClr val="FFFFFF"/>
                </a:solidFill>
                <a:latin typeface="ＭＳ Ｐゴシック"/>
                <a:ea typeface="ＭＳ Ｐゴシック"/>
                <a:cs typeface="ＭＳ Ｐゴシック"/>
              </a:rPr>
              <a:t>) </a:t>
            </a:r>
            <a:r>
              <a:rPr lang="ja-JP" altLang="en-US" sz="1000" dirty="0" smtClean="0">
                <a:solidFill>
                  <a:srgbClr val="FFFFFF"/>
                </a:solidFill>
                <a:latin typeface="ＭＳ Ｐゴシック"/>
                <a:ea typeface="ＭＳ Ｐゴシック"/>
                <a:cs typeface="ＭＳ Ｐゴシック"/>
              </a:rPr>
              <a:t>など</a:t>
            </a:r>
            <a:r>
              <a:rPr lang="en-US" altLang="ja-JP" sz="1000" dirty="0" smtClean="0">
                <a:solidFill>
                  <a:srgbClr val="FFFFFF"/>
                </a:solidFill>
                <a:latin typeface="ＭＳ Ｐゴシック"/>
                <a:ea typeface="ＭＳ Ｐゴシック"/>
                <a:cs typeface="ＭＳ Ｐゴシック"/>
              </a:rPr>
              <a:t> </a:t>
            </a:r>
            <a:endParaRPr kumimoji="1" lang="ja-JP" altLang="en-US" sz="1000" dirty="0">
              <a:solidFill>
                <a:srgbClr val="FFFFFF"/>
              </a:solidFill>
              <a:latin typeface="ＭＳ Ｐゴシック"/>
              <a:ea typeface="ＭＳ Ｐゴシック"/>
              <a:cs typeface="ＭＳ Ｐゴシック"/>
            </a:endParaRPr>
          </a:p>
        </p:txBody>
      </p:sp>
      <p:grpSp>
        <p:nvGrpSpPr>
          <p:cNvPr id="158" name="図形グループ 157"/>
          <p:cNvGrpSpPr/>
          <p:nvPr/>
        </p:nvGrpSpPr>
        <p:grpSpPr>
          <a:xfrm>
            <a:off x="887693" y="4270509"/>
            <a:ext cx="309971" cy="140029"/>
            <a:chOff x="6769100" y="1390650"/>
            <a:chExt cx="317500" cy="157483"/>
          </a:xfrm>
          <a:effectLst>
            <a:outerShdw blurRad="50800" dist="38100" dir="2700000" algn="tl" rotWithShape="0">
              <a:prstClr val="black">
                <a:alpha val="40000"/>
              </a:prstClr>
            </a:outerShdw>
          </a:effectLst>
        </p:grpSpPr>
        <p:sp>
          <p:nvSpPr>
            <p:cNvPr id="159" name="正方形/長方形 1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円/楕円 1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1" name="直線コネクタ 160"/>
            <p:cNvCxnSpPr>
              <a:stCxn id="160" idx="6"/>
              <a:endCxn id="1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2" name="図形グループ 161"/>
          <p:cNvGrpSpPr/>
          <p:nvPr/>
        </p:nvGrpSpPr>
        <p:grpSpPr>
          <a:xfrm>
            <a:off x="1248714" y="4270509"/>
            <a:ext cx="309971" cy="140029"/>
            <a:chOff x="6769100" y="1390650"/>
            <a:chExt cx="317500" cy="157483"/>
          </a:xfrm>
          <a:effectLst>
            <a:outerShdw blurRad="50800" dist="38100" dir="2700000" algn="tl" rotWithShape="0">
              <a:prstClr val="black">
                <a:alpha val="40000"/>
              </a:prstClr>
            </a:outerShdw>
          </a:effectLst>
        </p:grpSpPr>
        <p:sp>
          <p:nvSpPr>
            <p:cNvPr id="163" name="正方形/長方形 1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円/楕円 1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5" name="直線コネクタ 164"/>
            <p:cNvCxnSpPr>
              <a:stCxn id="164" idx="6"/>
              <a:endCxn id="1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6" name="図形グループ 165"/>
          <p:cNvGrpSpPr/>
          <p:nvPr/>
        </p:nvGrpSpPr>
        <p:grpSpPr>
          <a:xfrm>
            <a:off x="1609736" y="4270509"/>
            <a:ext cx="309971" cy="140029"/>
            <a:chOff x="6769100" y="1390650"/>
            <a:chExt cx="317500" cy="157483"/>
          </a:xfrm>
          <a:effectLst>
            <a:outerShdw blurRad="50800" dist="38100" dir="2700000" algn="tl" rotWithShape="0">
              <a:prstClr val="black">
                <a:alpha val="40000"/>
              </a:prstClr>
            </a:outerShdw>
          </a:effectLst>
        </p:grpSpPr>
        <p:sp>
          <p:nvSpPr>
            <p:cNvPr id="167" name="正方形/長方形 1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9" name="直線コネクタ 168"/>
            <p:cNvCxnSpPr>
              <a:stCxn id="168" idx="6"/>
              <a:endCxn id="1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0" name="図形グループ 169"/>
          <p:cNvGrpSpPr/>
          <p:nvPr/>
        </p:nvGrpSpPr>
        <p:grpSpPr>
          <a:xfrm>
            <a:off x="887693" y="4082514"/>
            <a:ext cx="309971" cy="140029"/>
            <a:chOff x="6769100" y="1390650"/>
            <a:chExt cx="317500" cy="157483"/>
          </a:xfrm>
          <a:effectLst>
            <a:outerShdw blurRad="50800" dist="38100" dir="2700000" algn="tl" rotWithShape="0">
              <a:prstClr val="black">
                <a:alpha val="40000"/>
              </a:prstClr>
            </a:outerShdw>
          </a:effectLst>
        </p:grpSpPr>
        <p:sp>
          <p:nvSpPr>
            <p:cNvPr id="171" name="正方形/長方形 1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円/楕円 1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3" name="直線コネクタ 172"/>
            <p:cNvCxnSpPr>
              <a:stCxn id="172" idx="6"/>
              <a:endCxn id="1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4" name="図形グループ 173"/>
          <p:cNvGrpSpPr/>
          <p:nvPr/>
        </p:nvGrpSpPr>
        <p:grpSpPr>
          <a:xfrm>
            <a:off x="1248714" y="4082514"/>
            <a:ext cx="309971" cy="140029"/>
            <a:chOff x="6769100" y="1390650"/>
            <a:chExt cx="317500" cy="157483"/>
          </a:xfrm>
          <a:effectLst>
            <a:outerShdw blurRad="50800" dist="38100" dir="2700000" algn="tl" rotWithShape="0">
              <a:prstClr val="black">
                <a:alpha val="40000"/>
              </a:prstClr>
            </a:outerShdw>
          </a:effectLst>
        </p:grpSpPr>
        <p:sp>
          <p:nvSpPr>
            <p:cNvPr id="175" name="正方形/長方形 1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円/楕円 1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7" name="直線コネクタ 176"/>
            <p:cNvCxnSpPr>
              <a:stCxn id="176" idx="6"/>
              <a:endCxn id="1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8" name="図形グループ 177"/>
          <p:cNvGrpSpPr/>
          <p:nvPr/>
        </p:nvGrpSpPr>
        <p:grpSpPr>
          <a:xfrm>
            <a:off x="1609736" y="4082514"/>
            <a:ext cx="309971" cy="140029"/>
            <a:chOff x="6769100" y="1390650"/>
            <a:chExt cx="317500" cy="157483"/>
          </a:xfrm>
          <a:effectLst>
            <a:outerShdw blurRad="50800" dist="38100" dir="2700000" algn="tl" rotWithShape="0">
              <a:prstClr val="black">
                <a:alpha val="40000"/>
              </a:prstClr>
            </a:outerShdw>
          </a:effectLst>
        </p:grpSpPr>
        <p:sp>
          <p:nvSpPr>
            <p:cNvPr id="179" name="正方形/長方形 1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円/楕円 1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1" name="直線コネクタ 180"/>
            <p:cNvCxnSpPr>
              <a:stCxn id="180" idx="6"/>
              <a:endCxn id="1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2" name="図形グループ 181"/>
          <p:cNvGrpSpPr/>
          <p:nvPr/>
        </p:nvGrpSpPr>
        <p:grpSpPr>
          <a:xfrm>
            <a:off x="2969086" y="4264930"/>
            <a:ext cx="309971" cy="140029"/>
            <a:chOff x="6769100" y="1390650"/>
            <a:chExt cx="317500" cy="157483"/>
          </a:xfrm>
          <a:effectLst>
            <a:outerShdw blurRad="50800" dist="38100" dir="2700000" algn="tl" rotWithShape="0">
              <a:prstClr val="black">
                <a:alpha val="40000"/>
              </a:prstClr>
            </a:outerShdw>
          </a:effectLst>
        </p:grpSpPr>
        <p:sp>
          <p:nvSpPr>
            <p:cNvPr id="183" name="正方形/長方形 1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円/楕円 1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5" name="直線コネクタ 184"/>
            <p:cNvCxnSpPr>
              <a:stCxn id="184" idx="6"/>
              <a:endCxn id="1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6" name="図形グループ 185"/>
          <p:cNvGrpSpPr/>
          <p:nvPr/>
        </p:nvGrpSpPr>
        <p:grpSpPr>
          <a:xfrm>
            <a:off x="3330107" y="4264930"/>
            <a:ext cx="309971" cy="140029"/>
            <a:chOff x="6769100" y="1390650"/>
            <a:chExt cx="317500" cy="157483"/>
          </a:xfrm>
          <a:effectLst>
            <a:outerShdw blurRad="50800" dist="38100" dir="2700000" algn="tl" rotWithShape="0">
              <a:prstClr val="black">
                <a:alpha val="40000"/>
              </a:prstClr>
            </a:outerShdw>
          </a:effectLst>
        </p:grpSpPr>
        <p:sp>
          <p:nvSpPr>
            <p:cNvPr id="187" name="正方形/長方形 1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円/楕円 1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9" name="直線コネクタ 188"/>
            <p:cNvCxnSpPr>
              <a:stCxn id="188" idx="6"/>
              <a:endCxn id="1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0" name="図形グループ 189"/>
          <p:cNvGrpSpPr/>
          <p:nvPr/>
        </p:nvGrpSpPr>
        <p:grpSpPr>
          <a:xfrm>
            <a:off x="3691129" y="4264930"/>
            <a:ext cx="309971" cy="140029"/>
            <a:chOff x="6769100" y="1390650"/>
            <a:chExt cx="317500" cy="157483"/>
          </a:xfrm>
          <a:effectLst>
            <a:outerShdw blurRad="50800" dist="38100" dir="2700000" algn="tl" rotWithShape="0">
              <a:prstClr val="black">
                <a:alpha val="40000"/>
              </a:prstClr>
            </a:outerShdw>
          </a:effectLst>
        </p:grpSpPr>
        <p:sp>
          <p:nvSpPr>
            <p:cNvPr id="191" name="正方形/長方形 1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円/楕円 1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3" name="直線コネクタ 192"/>
            <p:cNvCxnSpPr>
              <a:stCxn id="192" idx="6"/>
              <a:endCxn id="1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4" name="図形グループ 193"/>
          <p:cNvGrpSpPr/>
          <p:nvPr/>
        </p:nvGrpSpPr>
        <p:grpSpPr>
          <a:xfrm>
            <a:off x="2969086" y="4076935"/>
            <a:ext cx="309971" cy="140029"/>
            <a:chOff x="6769100" y="1390650"/>
            <a:chExt cx="317500" cy="157483"/>
          </a:xfrm>
          <a:effectLst>
            <a:outerShdw blurRad="50800" dist="38100" dir="2700000" algn="tl" rotWithShape="0">
              <a:prstClr val="black">
                <a:alpha val="40000"/>
              </a:prstClr>
            </a:outerShdw>
          </a:effectLst>
        </p:grpSpPr>
        <p:sp>
          <p:nvSpPr>
            <p:cNvPr id="195" name="正方形/長方形 1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円/楕円 1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7" name="直線コネクタ 196"/>
            <p:cNvCxnSpPr>
              <a:stCxn id="196" idx="6"/>
              <a:endCxn id="1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8" name="図形グループ 197"/>
          <p:cNvGrpSpPr/>
          <p:nvPr/>
        </p:nvGrpSpPr>
        <p:grpSpPr>
          <a:xfrm>
            <a:off x="3330107" y="4076935"/>
            <a:ext cx="309971" cy="140029"/>
            <a:chOff x="6769100" y="1390650"/>
            <a:chExt cx="317500" cy="157483"/>
          </a:xfrm>
          <a:effectLst>
            <a:outerShdw blurRad="50800" dist="38100" dir="2700000" algn="tl" rotWithShape="0">
              <a:prstClr val="black">
                <a:alpha val="40000"/>
              </a:prstClr>
            </a:outerShdw>
          </a:effectLst>
        </p:grpSpPr>
        <p:sp>
          <p:nvSpPr>
            <p:cNvPr id="199" name="正方形/長方形 1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円/楕円 1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1" name="直線コネクタ 200"/>
            <p:cNvCxnSpPr>
              <a:stCxn id="200" idx="6"/>
              <a:endCxn id="1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2" name="図形グループ 201"/>
          <p:cNvGrpSpPr/>
          <p:nvPr/>
        </p:nvGrpSpPr>
        <p:grpSpPr>
          <a:xfrm>
            <a:off x="3691129" y="4076935"/>
            <a:ext cx="309971" cy="140029"/>
            <a:chOff x="6769100" y="1390650"/>
            <a:chExt cx="317500" cy="157483"/>
          </a:xfrm>
          <a:effectLst>
            <a:outerShdw blurRad="50800" dist="38100" dir="2700000" algn="tl" rotWithShape="0">
              <a:prstClr val="black">
                <a:alpha val="40000"/>
              </a:prstClr>
            </a:outerShdw>
          </a:effectLst>
        </p:grpSpPr>
        <p:sp>
          <p:nvSpPr>
            <p:cNvPr id="203" name="正方形/長方形 2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円/楕円 2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5" name="直線コネクタ 204"/>
            <p:cNvCxnSpPr>
              <a:stCxn id="204" idx="6"/>
              <a:endCxn id="2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5" name="テキスト ボックス 254"/>
          <p:cNvSpPr txBox="1"/>
          <p:nvPr/>
        </p:nvSpPr>
        <p:spPr>
          <a:xfrm>
            <a:off x="514297" y="4680711"/>
            <a:ext cx="1824449" cy="461665"/>
          </a:xfrm>
          <a:prstGeom prst="rect">
            <a:avLst/>
          </a:prstGeom>
          <a:noFill/>
        </p:spPr>
        <p:txBody>
          <a:bodyPr wrap="square" rtlCol="0">
            <a:spAutoFit/>
          </a:bodyPr>
          <a:lstStyle/>
          <a:p>
            <a:pPr algn="ctr"/>
            <a:r>
              <a:rPr kumimoji="1" lang="ja-JP" altLang="en-US" sz="1200" dirty="0" smtClean="0">
                <a:solidFill>
                  <a:schemeClr val="accent6">
                    <a:lumMod val="50000"/>
                  </a:schemeClr>
                </a:solidFill>
              </a:rPr>
              <a:t>オンプレミス（自社構内）</a:t>
            </a:r>
            <a:endParaRPr kumimoji="1" lang="en-US" altLang="ja-JP" sz="1200" dirty="0" smtClean="0">
              <a:solidFill>
                <a:schemeClr val="accent6">
                  <a:lumMod val="50000"/>
                </a:schemeClr>
              </a:solidFill>
            </a:endParaRPr>
          </a:p>
          <a:p>
            <a:pPr algn="ctr"/>
            <a:r>
              <a:rPr lang="ja-JP" altLang="en-US" sz="1200" dirty="0" smtClean="0">
                <a:solidFill>
                  <a:schemeClr val="accent6">
                    <a:lumMod val="50000"/>
                  </a:schemeClr>
                </a:solidFill>
              </a:rPr>
              <a:t>データセンタ（自社設備）</a:t>
            </a:r>
            <a:endParaRPr kumimoji="1" lang="ja-JP" altLang="en-US" sz="1200" dirty="0">
              <a:solidFill>
                <a:schemeClr val="accent6">
                  <a:lumMod val="50000"/>
                </a:schemeClr>
              </a:solidFill>
            </a:endParaRPr>
          </a:p>
        </p:txBody>
      </p:sp>
      <p:sp>
        <p:nvSpPr>
          <p:cNvPr id="256" name="テキスト ボックス 255"/>
          <p:cNvSpPr txBox="1"/>
          <p:nvPr/>
        </p:nvSpPr>
        <p:spPr>
          <a:xfrm>
            <a:off x="2596098" y="4680711"/>
            <a:ext cx="1824449" cy="438582"/>
          </a:xfrm>
          <a:prstGeom prst="rect">
            <a:avLst/>
          </a:prstGeom>
          <a:noFill/>
        </p:spPr>
        <p:txBody>
          <a:bodyPr wrap="square" rtlCol="0">
            <a:spAutoFit/>
          </a:bodyPr>
          <a:lstStyle/>
          <a:p>
            <a:pPr algn="ctr"/>
            <a:r>
              <a:rPr lang="ja-JP" altLang="en-US" sz="1200" dirty="0" smtClean="0">
                <a:solidFill>
                  <a:schemeClr val="accent6">
                    <a:lumMod val="50000"/>
                  </a:schemeClr>
                </a:solidFill>
              </a:rPr>
              <a:t>データセンタ（他社設備）</a:t>
            </a:r>
            <a:endParaRPr lang="en-US" altLang="ja-JP" sz="1200" dirty="0" smtClean="0">
              <a:solidFill>
                <a:schemeClr val="accent6">
                  <a:lumMod val="50000"/>
                </a:schemeClr>
              </a:solidFill>
            </a:endParaRPr>
          </a:p>
          <a:p>
            <a:pPr algn="ctr"/>
            <a:r>
              <a:rPr kumimoji="1" lang="ja-JP" altLang="en-US" sz="1000" dirty="0" smtClean="0">
                <a:solidFill>
                  <a:schemeClr val="accent6">
                    <a:lumMod val="50000"/>
                  </a:schemeClr>
                </a:solidFill>
              </a:rPr>
              <a:t>コロケーション／</a:t>
            </a:r>
            <a:r>
              <a:rPr lang="ja-JP" altLang="en-US" sz="1000" dirty="0" smtClean="0">
                <a:solidFill>
                  <a:schemeClr val="accent6">
                    <a:lumMod val="50000"/>
                  </a:schemeClr>
                </a:solidFill>
              </a:rPr>
              <a:t>ホスティング</a:t>
            </a:r>
            <a:endParaRPr kumimoji="1" lang="ja-JP" altLang="en-US" sz="1000" dirty="0">
              <a:solidFill>
                <a:schemeClr val="accent6">
                  <a:lumMod val="50000"/>
                </a:schemeClr>
              </a:solidFill>
            </a:endParaRPr>
          </a:p>
        </p:txBody>
      </p:sp>
      <p:sp>
        <p:nvSpPr>
          <p:cNvPr id="257" name="テキスト ボックス 256"/>
          <p:cNvSpPr txBox="1"/>
          <p:nvPr/>
        </p:nvSpPr>
        <p:spPr>
          <a:xfrm>
            <a:off x="4671564" y="4680711"/>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58" name="テキスト ボックス 257"/>
          <p:cNvSpPr txBox="1"/>
          <p:nvPr/>
        </p:nvSpPr>
        <p:spPr>
          <a:xfrm>
            <a:off x="6769331" y="4674264"/>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60" name="正方形/長方形 259"/>
          <p:cNvSpPr/>
          <p:nvPr/>
        </p:nvSpPr>
        <p:spPr>
          <a:xfrm>
            <a:off x="617446" y="1998571"/>
            <a:ext cx="5795687" cy="1987857"/>
          </a:xfrm>
          <a:prstGeom prst="rect">
            <a:avLst/>
          </a:prstGeom>
          <a:solidFill>
            <a:srgbClr val="3366FF">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正方形/長方形 260"/>
          <p:cNvSpPr/>
          <p:nvPr/>
        </p:nvSpPr>
        <p:spPr>
          <a:xfrm>
            <a:off x="4775640" y="2295318"/>
            <a:ext cx="3758493" cy="1353871"/>
          </a:xfrm>
          <a:prstGeom prst="rect">
            <a:avLst/>
          </a:prstGeom>
          <a:solidFill>
            <a:srgbClr val="008000">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556" y="2063752"/>
            <a:ext cx="1475839" cy="1475839"/>
          </a:xfrm>
          <a:prstGeom prst="rect">
            <a:avLst/>
          </a:prstGeom>
          <a:effectLst>
            <a:outerShdw blurRad="50800" dist="38100" dir="2700000" algn="tl" rotWithShape="0">
              <a:prstClr val="black">
                <a:alpha val="40000"/>
              </a:prstClr>
            </a:outerShdw>
          </a:effectLst>
        </p:spPr>
      </p:pic>
      <p:grpSp>
        <p:nvGrpSpPr>
          <p:cNvPr id="94" name="図形グループ 93"/>
          <p:cNvGrpSpPr/>
          <p:nvPr/>
        </p:nvGrpSpPr>
        <p:grpSpPr>
          <a:xfrm>
            <a:off x="5787271" y="2769062"/>
            <a:ext cx="309971" cy="140029"/>
            <a:chOff x="6769100" y="1390650"/>
            <a:chExt cx="317500" cy="157483"/>
          </a:xfrm>
          <a:effectLst>
            <a:outerShdw blurRad="50800" dist="38100" dir="2700000" algn="tl" rotWithShape="0">
              <a:prstClr val="black">
                <a:alpha val="40000"/>
              </a:prstClr>
            </a:outerShdw>
          </a:effectLst>
        </p:grpSpPr>
        <p:sp>
          <p:nvSpPr>
            <p:cNvPr id="95" name="正方形/長方形 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円/楕円 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7" name="直線コネクタ 96"/>
            <p:cNvCxnSpPr>
              <a:stCxn id="96" idx="6"/>
              <a:endCxn id="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6" name="図形グループ 105"/>
          <p:cNvGrpSpPr/>
          <p:nvPr/>
        </p:nvGrpSpPr>
        <p:grpSpPr>
          <a:xfrm>
            <a:off x="5787271" y="2391397"/>
            <a:ext cx="309971" cy="140029"/>
            <a:chOff x="6769100" y="1390650"/>
            <a:chExt cx="317500" cy="157483"/>
          </a:xfrm>
          <a:effectLst>
            <a:outerShdw blurRad="50800" dist="38100" dir="2700000" algn="tl" rotWithShape="0">
              <a:prstClr val="black">
                <a:alpha val="40000"/>
              </a:prstClr>
            </a:outerShdw>
          </a:effectLst>
        </p:grpSpPr>
        <p:sp>
          <p:nvSpPr>
            <p:cNvPr id="107" name="正方形/長方形 1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円/楕円 1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9" name="直線コネクタ 108"/>
            <p:cNvCxnSpPr>
              <a:stCxn id="108" idx="6"/>
              <a:endCxn id="1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8" name="図形グループ 117"/>
          <p:cNvGrpSpPr/>
          <p:nvPr/>
        </p:nvGrpSpPr>
        <p:grpSpPr>
          <a:xfrm>
            <a:off x="5787271" y="2581067"/>
            <a:ext cx="309971" cy="140029"/>
            <a:chOff x="6769100" y="1390650"/>
            <a:chExt cx="317500" cy="157483"/>
          </a:xfrm>
          <a:effectLst>
            <a:outerShdw blurRad="50800" dist="38100" dir="2700000" algn="tl" rotWithShape="0">
              <a:prstClr val="black">
                <a:alpha val="40000"/>
              </a:prstClr>
            </a:outerShdw>
          </a:effectLst>
        </p:grpSpPr>
        <p:sp>
          <p:nvSpPr>
            <p:cNvPr id="119" name="正方形/長方形 1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円/楕円 1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1" name="直線コネクタ 120"/>
            <p:cNvCxnSpPr>
              <a:stCxn id="120" idx="6"/>
              <a:endCxn id="1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4" name="図形グループ 213"/>
          <p:cNvGrpSpPr/>
          <p:nvPr/>
        </p:nvGrpSpPr>
        <p:grpSpPr>
          <a:xfrm>
            <a:off x="5787271" y="3149435"/>
            <a:ext cx="309971" cy="140029"/>
            <a:chOff x="6769100" y="1390650"/>
            <a:chExt cx="317500" cy="157483"/>
          </a:xfrm>
          <a:effectLst>
            <a:outerShdw blurRad="50800" dist="38100" dir="2700000" algn="tl" rotWithShape="0">
              <a:prstClr val="black">
                <a:alpha val="40000"/>
              </a:prstClr>
            </a:outerShdw>
          </a:effectLst>
        </p:grpSpPr>
        <p:sp>
          <p:nvSpPr>
            <p:cNvPr id="215" name="正方形/長方形 2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a:stCxn id="216" idx="6"/>
              <a:endCxn id="2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6" name="図形グループ 225"/>
          <p:cNvGrpSpPr/>
          <p:nvPr/>
        </p:nvGrpSpPr>
        <p:grpSpPr>
          <a:xfrm>
            <a:off x="5787271" y="2961440"/>
            <a:ext cx="309971" cy="140029"/>
            <a:chOff x="6769100" y="1390650"/>
            <a:chExt cx="317500" cy="157483"/>
          </a:xfrm>
          <a:effectLst>
            <a:outerShdw blurRad="50800" dist="38100" dir="2700000" algn="tl" rotWithShape="0">
              <a:prstClr val="black">
                <a:alpha val="40000"/>
              </a:prstClr>
            </a:outerShdw>
          </a:effectLst>
        </p:grpSpPr>
        <p:sp>
          <p:nvSpPr>
            <p:cNvPr id="227" name="正方形/長方形 2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円/楕円 2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9" name="直線コネクタ 228"/>
            <p:cNvCxnSpPr>
              <a:stCxn id="228" idx="6"/>
              <a:endCxn id="2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4" name="正方形/長方形 253"/>
          <p:cNvSpPr/>
          <p:nvPr/>
        </p:nvSpPr>
        <p:spPr>
          <a:xfrm>
            <a:off x="4994833" y="2756967"/>
            <a:ext cx="792437" cy="1075203"/>
          </a:xfrm>
          <a:prstGeom prst="rect">
            <a:avLst/>
          </a:prstGeom>
          <a:solidFill>
            <a:schemeClr val="accent6">
              <a:lumMod val="75000"/>
              <a:alpha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6" name="図形グループ 85"/>
          <p:cNvGrpSpPr/>
          <p:nvPr/>
        </p:nvGrpSpPr>
        <p:grpSpPr>
          <a:xfrm>
            <a:off x="5065228" y="2769062"/>
            <a:ext cx="309971" cy="140029"/>
            <a:chOff x="6769100" y="1390650"/>
            <a:chExt cx="317500" cy="157483"/>
          </a:xfrm>
          <a:effectLst>
            <a:outerShdw blurRad="50800" dist="38100" dir="2700000" algn="tl" rotWithShape="0">
              <a:prstClr val="black">
                <a:alpha val="40000"/>
              </a:prstClr>
            </a:outerShdw>
          </a:effectLst>
        </p:grpSpPr>
        <p:sp>
          <p:nvSpPr>
            <p:cNvPr id="87" name="正方形/長方形 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円/楕円 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9" name="直線コネクタ 88"/>
            <p:cNvCxnSpPr>
              <a:stCxn id="88" idx="6"/>
              <a:endCxn id="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0" name="図形グループ 89"/>
          <p:cNvGrpSpPr/>
          <p:nvPr/>
        </p:nvGrpSpPr>
        <p:grpSpPr>
          <a:xfrm>
            <a:off x="5426249" y="2769062"/>
            <a:ext cx="309971" cy="140029"/>
            <a:chOff x="6769100" y="1390650"/>
            <a:chExt cx="317500" cy="157483"/>
          </a:xfrm>
          <a:effectLst>
            <a:outerShdw blurRad="50800" dist="38100" dir="2700000" algn="tl" rotWithShape="0">
              <a:prstClr val="black">
                <a:alpha val="40000"/>
              </a:prstClr>
            </a:outerShdw>
          </a:effectLst>
        </p:grpSpPr>
        <p:sp>
          <p:nvSpPr>
            <p:cNvPr id="91" name="正方形/長方形 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円/楕円 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3" name="直線コネクタ 92"/>
            <p:cNvCxnSpPr>
              <a:stCxn id="92" idx="6"/>
              <a:endCxn id="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8" name="図形グループ 97"/>
          <p:cNvGrpSpPr/>
          <p:nvPr/>
        </p:nvGrpSpPr>
        <p:grpSpPr>
          <a:xfrm>
            <a:off x="5065228" y="2391397"/>
            <a:ext cx="309971" cy="140029"/>
            <a:chOff x="6769100" y="1390650"/>
            <a:chExt cx="317500" cy="157483"/>
          </a:xfrm>
          <a:effectLst>
            <a:outerShdw blurRad="50800" dist="38100" dir="2700000" algn="tl" rotWithShape="0">
              <a:prstClr val="black">
                <a:alpha val="40000"/>
              </a:prstClr>
            </a:outerShdw>
          </a:effectLst>
        </p:grpSpPr>
        <p:sp>
          <p:nvSpPr>
            <p:cNvPr id="99" name="正方形/長方形 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円/楕円 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1" name="直線コネクタ 100"/>
            <p:cNvCxnSpPr>
              <a:stCxn id="100" idx="6"/>
              <a:endCxn id="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2" name="図形グループ 101"/>
          <p:cNvGrpSpPr/>
          <p:nvPr/>
        </p:nvGrpSpPr>
        <p:grpSpPr>
          <a:xfrm>
            <a:off x="5426249" y="2391397"/>
            <a:ext cx="309971" cy="140029"/>
            <a:chOff x="6769100" y="1390650"/>
            <a:chExt cx="317500" cy="157483"/>
          </a:xfrm>
          <a:effectLst>
            <a:outerShdw blurRad="50800" dist="38100" dir="2700000" algn="tl" rotWithShape="0">
              <a:prstClr val="black">
                <a:alpha val="40000"/>
              </a:prstClr>
            </a:outerShdw>
          </a:effectLst>
        </p:grpSpPr>
        <p:sp>
          <p:nvSpPr>
            <p:cNvPr id="103" name="正方形/長方形 1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楕円 1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5" name="直線コネクタ 104"/>
            <p:cNvCxnSpPr>
              <a:stCxn id="104" idx="6"/>
              <a:endCxn id="1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0" name="図形グループ 109"/>
          <p:cNvGrpSpPr/>
          <p:nvPr/>
        </p:nvGrpSpPr>
        <p:grpSpPr>
          <a:xfrm>
            <a:off x="5065228" y="2581067"/>
            <a:ext cx="309971" cy="140029"/>
            <a:chOff x="6769100" y="1390650"/>
            <a:chExt cx="317500" cy="157483"/>
          </a:xfrm>
          <a:effectLst>
            <a:outerShdw blurRad="50800" dist="38100" dir="2700000" algn="tl" rotWithShape="0">
              <a:prstClr val="black">
                <a:alpha val="40000"/>
              </a:prstClr>
            </a:outerShdw>
          </a:effectLst>
        </p:grpSpPr>
        <p:sp>
          <p:nvSpPr>
            <p:cNvPr id="111" name="正方形/長方形 1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円/楕円 1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3" name="直線コネクタ 112"/>
            <p:cNvCxnSpPr>
              <a:stCxn id="112" idx="6"/>
              <a:endCxn id="1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4" name="図形グループ 113"/>
          <p:cNvGrpSpPr/>
          <p:nvPr/>
        </p:nvGrpSpPr>
        <p:grpSpPr>
          <a:xfrm>
            <a:off x="5426249" y="2581067"/>
            <a:ext cx="309971" cy="140029"/>
            <a:chOff x="6769100" y="1390650"/>
            <a:chExt cx="317500" cy="157483"/>
          </a:xfrm>
          <a:effectLst>
            <a:outerShdw blurRad="50800" dist="38100" dir="2700000" algn="tl" rotWithShape="0">
              <a:prstClr val="black">
                <a:alpha val="40000"/>
              </a:prstClr>
            </a:outerShdw>
          </a:effectLst>
        </p:grpSpPr>
        <p:sp>
          <p:nvSpPr>
            <p:cNvPr id="115" name="正方形/長方形 1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円/楕円 1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7" name="直線コネクタ 116"/>
            <p:cNvCxnSpPr>
              <a:stCxn id="116" idx="6"/>
              <a:endCxn id="1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8" name="図形グループ 217"/>
          <p:cNvGrpSpPr/>
          <p:nvPr/>
        </p:nvGrpSpPr>
        <p:grpSpPr>
          <a:xfrm>
            <a:off x="5065228" y="2961440"/>
            <a:ext cx="309971" cy="140029"/>
            <a:chOff x="6769100" y="1390650"/>
            <a:chExt cx="317500" cy="157483"/>
          </a:xfrm>
          <a:effectLst>
            <a:outerShdw blurRad="50800" dist="38100" dir="2700000" algn="tl" rotWithShape="0">
              <a:prstClr val="black">
                <a:alpha val="40000"/>
              </a:prstClr>
            </a:outerShdw>
          </a:effectLst>
        </p:grpSpPr>
        <p:sp>
          <p:nvSpPr>
            <p:cNvPr id="219" name="正方形/長方形 2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円/楕円 2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1" name="直線コネクタ 220"/>
            <p:cNvCxnSpPr>
              <a:stCxn id="220" idx="6"/>
              <a:endCxn id="2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2" name="図形グループ 221"/>
          <p:cNvGrpSpPr/>
          <p:nvPr/>
        </p:nvGrpSpPr>
        <p:grpSpPr>
          <a:xfrm>
            <a:off x="5426249" y="2961440"/>
            <a:ext cx="309971" cy="140029"/>
            <a:chOff x="6769100" y="1390650"/>
            <a:chExt cx="317500" cy="157483"/>
          </a:xfrm>
          <a:effectLst>
            <a:outerShdw blurRad="50800" dist="38100" dir="2700000" algn="tl" rotWithShape="0">
              <a:prstClr val="black">
                <a:alpha val="40000"/>
              </a:prstClr>
            </a:outerShdw>
          </a:effectLst>
        </p:grpSpPr>
        <p:sp>
          <p:nvSpPr>
            <p:cNvPr id="223" name="正方形/長方形 2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円/楕円 2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5" name="直線コネクタ 224"/>
            <p:cNvCxnSpPr>
              <a:stCxn id="224" idx="6"/>
              <a:endCxn id="2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6" name="図形グループ 205"/>
          <p:cNvGrpSpPr/>
          <p:nvPr/>
        </p:nvGrpSpPr>
        <p:grpSpPr>
          <a:xfrm>
            <a:off x="5065228" y="3149435"/>
            <a:ext cx="309971" cy="140029"/>
            <a:chOff x="6769100" y="1390650"/>
            <a:chExt cx="317500" cy="157483"/>
          </a:xfrm>
          <a:effectLst>
            <a:outerShdw blurRad="50800" dist="38100" dir="2700000" algn="tl" rotWithShape="0">
              <a:prstClr val="black">
                <a:alpha val="40000"/>
              </a:prstClr>
            </a:outerShdw>
          </a:effectLst>
        </p:grpSpPr>
        <p:sp>
          <p:nvSpPr>
            <p:cNvPr id="207" name="正方形/長方形 2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円/楕円 2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8" idx="6"/>
              <a:endCxn id="2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0" name="図形グループ 209"/>
          <p:cNvGrpSpPr/>
          <p:nvPr/>
        </p:nvGrpSpPr>
        <p:grpSpPr>
          <a:xfrm>
            <a:off x="5426249" y="3149435"/>
            <a:ext cx="309971" cy="140029"/>
            <a:chOff x="6769100" y="1390650"/>
            <a:chExt cx="317500" cy="157483"/>
          </a:xfrm>
          <a:effectLst>
            <a:outerShdw blurRad="50800" dist="38100" dir="2700000" algn="tl" rotWithShape="0">
              <a:prstClr val="black">
                <a:alpha val="40000"/>
              </a:prstClr>
            </a:outerShdw>
          </a:effectLst>
        </p:grpSpPr>
        <p:sp>
          <p:nvSpPr>
            <p:cNvPr id="211" name="正方形/長方形 2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円/楕円 2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3" name="直線コネクタ 212"/>
            <p:cNvCxnSpPr>
              <a:stCxn id="212" idx="6"/>
              <a:endCxn id="2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9" name="テキスト ボックス 258"/>
          <p:cNvSpPr txBox="1"/>
          <p:nvPr/>
        </p:nvSpPr>
        <p:spPr>
          <a:xfrm>
            <a:off x="4994833" y="3370505"/>
            <a:ext cx="792438" cy="461665"/>
          </a:xfrm>
          <a:prstGeom prst="rect">
            <a:avLst/>
          </a:prstGeom>
          <a:noFill/>
        </p:spPr>
        <p:txBody>
          <a:bodyPr wrap="square" rtlCol="0">
            <a:spAutoFit/>
          </a:bodyPr>
          <a:lstStyle/>
          <a:p>
            <a:pPr algn="ctr"/>
            <a:r>
              <a:rPr kumimoji="1" lang="ja-JP" altLang="en-US" sz="800" dirty="0" smtClean="0">
                <a:solidFill>
                  <a:schemeClr val="bg1"/>
                </a:solidFill>
              </a:rPr>
              <a:t>バーチャル</a:t>
            </a:r>
            <a:endParaRPr kumimoji="1" lang="en-US" altLang="ja-JP" sz="800" dirty="0" smtClean="0">
              <a:solidFill>
                <a:schemeClr val="bg1"/>
              </a:solidFill>
            </a:endParaRPr>
          </a:p>
          <a:p>
            <a:pPr algn="ctr"/>
            <a:r>
              <a:rPr kumimoji="1" lang="ja-JP" altLang="en-US" sz="800" dirty="0" smtClean="0">
                <a:solidFill>
                  <a:schemeClr val="bg1"/>
                </a:solidFill>
              </a:rPr>
              <a:t>プライベート</a:t>
            </a:r>
            <a:endParaRPr kumimoji="1" lang="en-US" altLang="ja-JP" sz="800" dirty="0" smtClean="0">
              <a:solidFill>
                <a:schemeClr val="bg1"/>
              </a:solidFill>
            </a:endParaRPr>
          </a:p>
          <a:p>
            <a:pPr algn="ctr"/>
            <a:r>
              <a:rPr lang="ja-JP" altLang="en-US" sz="800" dirty="0" smtClean="0">
                <a:solidFill>
                  <a:schemeClr val="bg1"/>
                </a:solidFill>
              </a:rPr>
              <a:t>クラウド</a:t>
            </a:r>
            <a:endParaRPr kumimoji="1" lang="ja-JP" altLang="en-US" sz="800" dirty="0">
              <a:solidFill>
                <a:schemeClr val="bg1"/>
              </a:solidFill>
            </a:endParaRPr>
          </a:p>
        </p:txBody>
      </p:sp>
      <p:pic>
        <p:nvPicPr>
          <p:cNvPr id="10" name="図 9"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14" y="2063752"/>
            <a:ext cx="1475839" cy="1475839"/>
          </a:xfrm>
          <a:prstGeom prst="rect">
            <a:avLst/>
          </a:prstGeom>
          <a:effectLst>
            <a:outerShdw blurRad="50800" dist="38100" dir="2700000" algn="tl" rotWithShape="0">
              <a:prstClr val="black">
                <a:alpha val="40000"/>
              </a:prstClr>
            </a:outerShdw>
          </a:effectLst>
        </p:spPr>
      </p:pic>
      <p:pic>
        <p:nvPicPr>
          <p:cNvPr id="11" name="図 10"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235" y="2063752"/>
            <a:ext cx="1475839" cy="1475839"/>
          </a:xfrm>
          <a:prstGeom prst="rect">
            <a:avLst/>
          </a:prstGeom>
          <a:effectLst>
            <a:outerShdw blurRad="50800" dist="38100" dir="2700000" algn="tl" rotWithShape="0">
              <a:prstClr val="black">
                <a:alpha val="40000"/>
              </a:prstClr>
            </a:outerShdw>
          </a:effectLst>
        </p:spPr>
      </p:pic>
      <p:grpSp>
        <p:nvGrpSpPr>
          <p:cNvPr id="14" name="図形グループ 13"/>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15" name="正方形/長方形 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p:cNvCxnSpPr>
              <a:stCxn id="16" idx="6"/>
              <a:endCxn id="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図形グループ 17"/>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19" name="正方形/長方形 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円/楕円 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 name="直線コネクタ 20"/>
            <p:cNvCxnSpPr>
              <a:stCxn id="20" idx="6"/>
              <a:endCxn id="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21"/>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23" name="正方形/長方形 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 name="直線コネクタ 24"/>
            <p:cNvCxnSpPr>
              <a:stCxn id="24" idx="6"/>
              <a:endCxn id="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図形グループ 25"/>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27" name="正方形/長方形 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p:cNvCxnSpPr>
              <a:stCxn id="28" idx="6"/>
              <a:endCxn id="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29"/>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35" name="正方形/長方形 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37"/>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39" name="正方形/長方形 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円/楕円 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41"/>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43" name="正方形/長方形 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 name="直線コネクタ 44"/>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図形グループ 45"/>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47" name="正方形/長方形 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2970014" y="2957057"/>
            <a:ext cx="309971" cy="140029"/>
            <a:chOff x="6769100" y="1390650"/>
            <a:chExt cx="317500" cy="157483"/>
          </a:xfrm>
          <a:effectLst>
            <a:outerShdw blurRad="50800" dist="38100" dir="2700000" algn="tl" rotWithShape="0">
              <a:prstClr val="black">
                <a:alpha val="40000"/>
              </a:prstClr>
            </a:outerShdw>
          </a:effectLst>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53"/>
          <p:cNvGrpSpPr/>
          <p:nvPr/>
        </p:nvGrpSpPr>
        <p:grpSpPr>
          <a:xfrm>
            <a:off x="3331035" y="2957057"/>
            <a:ext cx="309971" cy="140029"/>
            <a:chOff x="6769100" y="1390650"/>
            <a:chExt cx="317500" cy="157483"/>
          </a:xfrm>
          <a:effectLst>
            <a:outerShdw blurRad="50800" dist="38100" dir="2700000" algn="tl" rotWithShape="0">
              <a:prstClr val="black">
                <a:alpha val="40000"/>
              </a:prstClr>
            </a:outerShdw>
          </a:effectLst>
        </p:grpSpPr>
        <p:sp>
          <p:nvSpPr>
            <p:cNvPr id="55" name="正方形/長方形 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図形グループ 57"/>
          <p:cNvGrpSpPr/>
          <p:nvPr/>
        </p:nvGrpSpPr>
        <p:grpSpPr>
          <a:xfrm>
            <a:off x="3692057" y="2957057"/>
            <a:ext cx="309971" cy="140029"/>
            <a:chOff x="6769100" y="1390650"/>
            <a:chExt cx="317500" cy="157483"/>
          </a:xfrm>
          <a:effectLst>
            <a:outerShdw blurRad="50800" dist="38100" dir="2700000" algn="tl" rotWithShape="0">
              <a:prstClr val="black">
                <a:alpha val="40000"/>
              </a:prstClr>
            </a:outerShdw>
          </a:effectLst>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a:stCxn id="60" idx="6"/>
              <a:endCxn id="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2970014" y="2579392"/>
            <a:ext cx="309971" cy="140029"/>
            <a:chOff x="6769100" y="1390650"/>
            <a:chExt cx="317500" cy="157483"/>
          </a:xfrm>
          <a:effectLst>
            <a:outerShdw blurRad="50800" dist="38100" dir="2700000" algn="tl" rotWithShape="0">
              <a:prstClr val="black">
                <a:alpha val="40000"/>
              </a:prstClr>
            </a:outerShdw>
          </a:effectLst>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a:stCxn id="64" idx="6"/>
              <a:endCxn id="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65"/>
          <p:cNvGrpSpPr/>
          <p:nvPr/>
        </p:nvGrpSpPr>
        <p:grpSpPr>
          <a:xfrm>
            <a:off x="3331035" y="2579392"/>
            <a:ext cx="309971" cy="140029"/>
            <a:chOff x="6769100" y="1390650"/>
            <a:chExt cx="317500" cy="157483"/>
          </a:xfrm>
          <a:effectLst>
            <a:outerShdw blurRad="50800" dist="38100" dir="2700000" algn="tl" rotWithShape="0">
              <a:prstClr val="black">
                <a:alpha val="40000"/>
              </a:prstClr>
            </a:outerShdw>
          </a:effectLst>
        </p:grpSpPr>
        <p:sp>
          <p:nvSpPr>
            <p:cNvPr id="67" name="正方形/長方形 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a:stCxn id="68" idx="6"/>
              <a:endCxn id="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3692057" y="2579392"/>
            <a:ext cx="309971" cy="140029"/>
            <a:chOff x="6769100" y="1390650"/>
            <a:chExt cx="317500" cy="157483"/>
          </a:xfrm>
          <a:effectLst>
            <a:outerShdw blurRad="50800" dist="38100" dir="2700000" algn="tl" rotWithShape="0">
              <a:prstClr val="black">
                <a:alpha val="40000"/>
              </a:prstClr>
            </a:outerShdw>
          </a:effectLst>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4" name="図形グループ 73"/>
          <p:cNvGrpSpPr/>
          <p:nvPr/>
        </p:nvGrpSpPr>
        <p:grpSpPr>
          <a:xfrm>
            <a:off x="2970014" y="2769062"/>
            <a:ext cx="309971" cy="140029"/>
            <a:chOff x="6769100" y="1390650"/>
            <a:chExt cx="317500" cy="157483"/>
          </a:xfrm>
          <a:effectLst>
            <a:outerShdw blurRad="50800" dist="38100" dir="2700000" algn="tl" rotWithShape="0">
              <a:prstClr val="black">
                <a:alpha val="40000"/>
              </a:prstClr>
            </a:outerShdw>
          </a:effectLst>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 name="直線コネクタ 76"/>
            <p:cNvCxnSpPr>
              <a:stCxn id="76" idx="6"/>
              <a:endCxn id="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8" name="図形グループ 77"/>
          <p:cNvGrpSpPr/>
          <p:nvPr/>
        </p:nvGrpSpPr>
        <p:grpSpPr>
          <a:xfrm>
            <a:off x="3331035" y="2769062"/>
            <a:ext cx="309971" cy="140029"/>
            <a:chOff x="6769100" y="1390650"/>
            <a:chExt cx="317500" cy="157483"/>
          </a:xfrm>
          <a:effectLst>
            <a:outerShdw blurRad="50800" dist="38100" dir="2700000" algn="tl" rotWithShape="0">
              <a:prstClr val="black">
                <a:alpha val="40000"/>
              </a:prstClr>
            </a:outerShdw>
          </a:effectLst>
        </p:grpSpPr>
        <p:sp>
          <p:nvSpPr>
            <p:cNvPr id="79" name="正方形/長方形 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円/楕円 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 name="直線コネクタ 80"/>
            <p:cNvCxnSpPr>
              <a:stCxn id="80" idx="6"/>
              <a:endCxn id="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2" name="図形グループ 81"/>
          <p:cNvGrpSpPr/>
          <p:nvPr/>
        </p:nvGrpSpPr>
        <p:grpSpPr>
          <a:xfrm>
            <a:off x="3692057" y="2769062"/>
            <a:ext cx="309971" cy="140029"/>
            <a:chOff x="6769100" y="1390650"/>
            <a:chExt cx="317500" cy="157483"/>
          </a:xfrm>
          <a:effectLst>
            <a:outerShdw blurRad="50800" dist="38100" dir="2700000" algn="tl" rotWithShape="0">
              <a:prstClr val="black">
                <a:alpha val="40000"/>
              </a:prstClr>
            </a:outerShdw>
          </a:effectLst>
        </p:grpSpPr>
        <p:sp>
          <p:nvSpPr>
            <p:cNvPr id="83" name="正方形/長方形 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円/楕円 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5" name="直線コネクタ 84"/>
            <p:cNvCxnSpPr>
              <a:stCxn id="84" idx="6"/>
              <a:endCxn id="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3" name="図 12"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771" y="2063752"/>
            <a:ext cx="1475839" cy="1475839"/>
          </a:xfrm>
          <a:prstGeom prst="rect">
            <a:avLst/>
          </a:prstGeom>
          <a:effectLst>
            <a:outerShdw blurRad="50800" dist="38100" dir="2700000" algn="tl" rotWithShape="0">
              <a:prstClr val="black">
                <a:alpha val="40000"/>
              </a:prstClr>
            </a:outerShdw>
          </a:effectLst>
        </p:spPr>
      </p:pic>
      <p:grpSp>
        <p:nvGrpSpPr>
          <p:cNvPr id="122" name="図形グループ 121"/>
          <p:cNvGrpSpPr/>
          <p:nvPr/>
        </p:nvGrpSpPr>
        <p:grpSpPr>
          <a:xfrm>
            <a:off x="7188324" y="2769062"/>
            <a:ext cx="309971" cy="140029"/>
            <a:chOff x="6769100" y="1390650"/>
            <a:chExt cx="317500" cy="157483"/>
          </a:xfrm>
          <a:effectLst>
            <a:outerShdw blurRad="50800" dist="38100" dir="2700000" algn="tl" rotWithShape="0">
              <a:prstClr val="black">
                <a:alpha val="40000"/>
              </a:prstClr>
            </a:outerShdw>
          </a:effectLst>
        </p:grpSpPr>
        <p:sp>
          <p:nvSpPr>
            <p:cNvPr id="123" name="正方形/長方形 1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円/楕円 1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5" name="直線コネクタ 124"/>
            <p:cNvCxnSpPr>
              <a:stCxn id="124" idx="6"/>
              <a:endCxn id="1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6" name="図形グループ 125"/>
          <p:cNvGrpSpPr/>
          <p:nvPr/>
        </p:nvGrpSpPr>
        <p:grpSpPr>
          <a:xfrm>
            <a:off x="7549345" y="2769062"/>
            <a:ext cx="309971" cy="140029"/>
            <a:chOff x="6769100" y="1390650"/>
            <a:chExt cx="317500" cy="157483"/>
          </a:xfrm>
          <a:effectLst>
            <a:outerShdw blurRad="50800" dist="38100" dir="2700000" algn="tl" rotWithShape="0">
              <a:prstClr val="black">
                <a:alpha val="40000"/>
              </a:prstClr>
            </a:outerShdw>
          </a:effectLst>
        </p:grpSpPr>
        <p:sp>
          <p:nvSpPr>
            <p:cNvPr id="127" name="正方形/長方形 1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円/楕円 1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9" name="直線コネクタ 128"/>
            <p:cNvCxnSpPr>
              <a:stCxn id="128" idx="6"/>
              <a:endCxn id="1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0" name="図形グループ 129"/>
          <p:cNvGrpSpPr/>
          <p:nvPr/>
        </p:nvGrpSpPr>
        <p:grpSpPr>
          <a:xfrm>
            <a:off x="7910367" y="2769062"/>
            <a:ext cx="309971" cy="140029"/>
            <a:chOff x="6769100" y="1390650"/>
            <a:chExt cx="317500" cy="157483"/>
          </a:xfrm>
          <a:effectLst>
            <a:outerShdw blurRad="50800" dist="38100" dir="2700000" algn="tl" rotWithShape="0">
              <a:prstClr val="black">
                <a:alpha val="40000"/>
              </a:prstClr>
            </a:outerShdw>
          </a:effectLst>
        </p:grpSpPr>
        <p:sp>
          <p:nvSpPr>
            <p:cNvPr id="131" name="正方形/長方形 1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円/楕円 1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3" name="直線コネクタ 132"/>
            <p:cNvCxnSpPr>
              <a:stCxn id="132" idx="6"/>
              <a:endCxn id="1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4" name="図形グループ 133"/>
          <p:cNvGrpSpPr/>
          <p:nvPr/>
        </p:nvGrpSpPr>
        <p:grpSpPr>
          <a:xfrm>
            <a:off x="7188324" y="2391397"/>
            <a:ext cx="309971" cy="140029"/>
            <a:chOff x="6769100" y="1390650"/>
            <a:chExt cx="317500" cy="157483"/>
          </a:xfrm>
          <a:effectLst>
            <a:outerShdw blurRad="50800" dist="38100" dir="2700000" algn="tl" rotWithShape="0">
              <a:prstClr val="black">
                <a:alpha val="40000"/>
              </a:prstClr>
            </a:outerShdw>
          </a:effectLst>
        </p:grpSpPr>
        <p:sp>
          <p:nvSpPr>
            <p:cNvPr id="135" name="正方形/長方形 1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円/楕円 1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7" name="直線コネクタ 136"/>
            <p:cNvCxnSpPr>
              <a:stCxn id="136" idx="6"/>
              <a:endCxn id="1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8" name="図形グループ 137"/>
          <p:cNvGrpSpPr/>
          <p:nvPr/>
        </p:nvGrpSpPr>
        <p:grpSpPr>
          <a:xfrm>
            <a:off x="7549345" y="2391397"/>
            <a:ext cx="309971" cy="140029"/>
            <a:chOff x="6769100" y="1390650"/>
            <a:chExt cx="317500" cy="157483"/>
          </a:xfrm>
          <a:effectLst>
            <a:outerShdw blurRad="50800" dist="38100" dir="2700000" algn="tl" rotWithShape="0">
              <a:prstClr val="black">
                <a:alpha val="40000"/>
              </a:prstClr>
            </a:outerShdw>
          </a:effectLst>
        </p:grpSpPr>
        <p:sp>
          <p:nvSpPr>
            <p:cNvPr id="139" name="正方形/長方形 1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円/楕円 1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1" name="直線コネクタ 140"/>
            <p:cNvCxnSpPr>
              <a:stCxn id="140" idx="6"/>
              <a:endCxn id="1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2" name="図形グループ 141"/>
          <p:cNvGrpSpPr/>
          <p:nvPr/>
        </p:nvGrpSpPr>
        <p:grpSpPr>
          <a:xfrm>
            <a:off x="7910367" y="2391397"/>
            <a:ext cx="309971" cy="140029"/>
            <a:chOff x="6769100" y="1390650"/>
            <a:chExt cx="317500" cy="157483"/>
          </a:xfrm>
          <a:effectLst>
            <a:outerShdw blurRad="50800" dist="38100" dir="2700000" algn="tl" rotWithShape="0">
              <a:prstClr val="black">
                <a:alpha val="40000"/>
              </a:prstClr>
            </a:outerShdw>
          </a:effectLst>
        </p:grpSpPr>
        <p:sp>
          <p:nvSpPr>
            <p:cNvPr id="143" name="正方形/長方形 1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円/楕円 1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5" name="直線コネクタ 144"/>
            <p:cNvCxnSpPr>
              <a:stCxn id="144" idx="6"/>
              <a:endCxn id="1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6" name="図形グループ 145"/>
          <p:cNvGrpSpPr/>
          <p:nvPr/>
        </p:nvGrpSpPr>
        <p:grpSpPr>
          <a:xfrm>
            <a:off x="7188324" y="2581067"/>
            <a:ext cx="309971" cy="140029"/>
            <a:chOff x="6769100" y="1390650"/>
            <a:chExt cx="317500" cy="157483"/>
          </a:xfrm>
          <a:effectLst>
            <a:outerShdw blurRad="50800" dist="38100" dir="2700000" algn="tl" rotWithShape="0">
              <a:prstClr val="black">
                <a:alpha val="40000"/>
              </a:prstClr>
            </a:outerShdw>
          </a:effectLst>
        </p:grpSpPr>
        <p:sp>
          <p:nvSpPr>
            <p:cNvPr id="147" name="正方形/長方形 1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円/楕円 1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9" name="直線コネクタ 148"/>
            <p:cNvCxnSpPr>
              <a:stCxn id="148" idx="6"/>
              <a:endCxn id="1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0" name="図形グループ 149"/>
          <p:cNvGrpSpPr/>
          <p:nvPr/>
        </p:nvGrpSpPr>
        <p:grpSpPr>
          <a:xfrm>
            <a:off x="7549345" y="2581067"/>
            <a:ext cx="309971" cy="140029"/>
            <a:chOff x="6769100" y="1390650"/>
            <a:chExt cx="317500" cy="157483"/>
          </a:xfrm>
          <a:effectLst>
            <a:outerShdw blurRad="50800" dist="38100" dir="2700000" algn="tl" rotWithShape="0">
              <a:prstClr val="black">
                <a:alpha val="40000"/>
              </a:prstClr>
            </a:outerShdw>
          </a:effectLst>
        </p:grpSpPr>
        <p:sp>
          <p:nvSpPr>
            <p:cNvPr id="151" name="正方形/長方形 1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円/楕円 1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3" name="直線コネクタ 152"/>
            <p:cNvCxnSpPr>
              <a:stCxn id="152" idx="6"/>
              <a:endCxn id="1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4" name="図形グループ 153"/>
          <p:cNvGrpSpPr/>
          <p:nvPr/>
        </p:nvGrpSpPr>
        <p:grpSpPr>
          <a:xfrm>
            <a:off x="7910367" y="2581067"/>
            <a:ext cx="309971" cy="140029"/>
            <a:chOff x="6769100" y="1390650"/>
            <a:chExt cx="317500" cy="157483"/>
          </a:xfrm>
          <a:effectLst>
            <a:outerShdw blurRad="50800" dist="38100" dir="2700000" algn="tl" rotWithShape="0">
              <a:prstClr val="black">
                <a:alpha val="40000"/>
              </a:prstClr>
            </a:outerShdw>
          </a:effectLst>
        </p:grpSpPr>
        <p:sp>
          <p:nvSpPr>
            <p:cNvPr id="155" name="正方形/長方形 1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円/楕円 1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7" name="直線コネクタ 156"/>
            <p:cNvCxnSpPr>
              <a:stCxn id="156" idx="6"/>
              <a:endCxn id="1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0" name="図形グループ 229"/>
          <p:cNvGrpSpPr/>
          <p:nvPr/>
        </p:nvGrpSpPr>
        <p:grpSpPr>
          <a:xfrm>
            <a:off x="7188324" y="3148567"/>
            <a:ext cx="309971" cy="140029"/>
            <a:chOff x="6769100" y="1390650"/>
            <a:chExt cx="317500" cy="157483"/>
          </a:xfrm>
          <a:effectLst>
            <a:outerShdw blurRad="50800" dist="38100" dir="2700000" algn="tl" rotWithShape="0">
              <a:prstClr val="black">
                <a:alpha val="40000"/>
              </a:prstClr>
            </a:outerShdw>
          </a:effectLst>
        </p:grpSpPr>
        <p:sp>
          <p:nvSpPr>
            <p:cNvPr id="231" name="正方形/長方形 2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円/楕円 2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3" name="直線コネクタ 232"/>
            <p:cNvCxnSpPr>
              <a:stCxn id="232" idx="6"/>
              <a:endCxn id="2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4" name="図形グループ 233"/>
          <p:cNvGrpSpPr/>
          <p:nvPr/>
        </p:nvGrpSpPr>
        <p:grpSpPr>
          <a:xfrm>
            <a:off x="7549345" y="3148567"/>
            <a:ext cx="309971" cy="140029"/>
            <a:chOff x="6769100" y="1390650"/>
            <a:chExt cx="317500" cy="157483"/>
          </a:xfrm>
          <a:effectLst>
            <a:outerShdw blurRad="50800" dist="38100" dir="2700000" algn="tl" rotWithShape="0">
              <a:prstClr val="black">
                <a:alpha val="40000"/>
              </a:prstClr>
            </a:outerShdw>
          </a:effectLst>
        </p:grpSpPr>
        <p:sp>
          <p:nvSpPr>
            <p:cNvPr id="235" name="正方形/長方形 2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6" name="円/楕円 2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7" name="直線コネクタ 236"/>
            <p:cNvCxnSpPr>
              <a:stCxn id="236" idx="6"/>
              <a:endCxn id="2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8" name="図形グループ 237"/>
          <p:cNvGrpSpPr/>
          <p:nvPr/>
        </p:nvGrpSpPr>
        <p:grpSpPr>
          <a:xfrm>
            <a:off x="7910367" y="3148567"/>
            <a:ext cx="309971" cy="140029"/>
            <a:chOff x="6769100" y="1390650"/>
            <a:chExt cx="317500" cy="157483"/>
          </a:xfrm>
          <a:effectLst>
            <a:outerShdw blurRad="50800" dist="38100" dir="2700000" algn="tl" rotWithShape="0">
              <a:prstClr val="black">
                <a:alpha val="40000"/>
              </a:prstClr>
            </a:outerShdw>
          </a:effectLst>
        </p:grpSpPr>
        <p:sp>
          <p:nvSpPr>
            <p:cNvPr id="239" name="正方形/長方形 2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円/楕円 2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1" name="直線コネクタ 240"/>
            <p:cNvCxnSpPr>
              <a:stCxn id="240" idx="6"/>
              <a:endCxn id="2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2" name="図形グループ 241"/>
          <p:cNvGrpSpPr/>
          <p:nvPr/>
        </p:nvGrpSpPr>
        <p:grpSpPr>
          <a:xfrm>
            <a:off x="7188324" y="2960572"/>
            <a:ext cx="309971" cy="140029"/>
            <a:chOff x="6769100" y="1390650"/>
            <a:chExt cx="317500" cy="157483"/>
          </a:xfrm>
          <a:effectLst>
            <a:outerShdw blurRad="50800" dist="38100" dir="2700000" algn="tl" rotWithShape="0">
              <a:prstClr val="black">
                <a:alpha val="40000"/>
              </a:prstClr>
            </a:outerShdw>
          </a:effectLst>
        </p:grpSpPr>
        <p:sp>
          <p:nvSpPr>
            <p:cNvPr id="243" name="正方形/長方形 2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円/楕円 2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5" name="直線コネクタ 244"/>
            <p:cNvCxnSpPr>
              <a:stCxn id="244" idx="6"/>
              <a:endCxn id="2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6" name="図形グループ 245"/>
          <p:cNvGrpSpPr/>
          <p:nvPr/>
        </p:nvGrpSpPr>
        <p:grpSpPr>
          <a:xfrm>
            <a:off x="7549345" y="2960572"/>
            <a:ext cx="309971" cy="140029"/>
            <a:chOff x="6769100" y="1390650"/>
            <a:chExt cx="317500" cy="157483"/>
          </a:xfrm>
          <a:effectLst>
            <a:outerShdw blurRad="50800" dist="38100" dir="2700000" algn="tl" rotWithShape="0">
              <a:prstClr val="black">
                <a:alpha val="40000"/>
              </a:prstClr>
            </a:outerShdw>
          </a:effectLst>
        </p:grpSpPr>
        <p:sp>
          <p:nvSpPr>
            <p:cNvPr id="247" name="正方形/長方形 2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円/楕円 2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9" name="直線コネクタ 248"/>
            <p:cNvCxnSpPr>
              <a:stCxn id="248" idx="6"/>
              <a:endCxn id="2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0" name="図形グループ 249"/>
          <p:cNvGrpSpPr/>
          <p:nvPr/>
        </p:nvGrpSpPr>
        <p:grpSpPr>
          <a:xfrm>
            <a:off x="7910367" y="2960572"/>
            <a:ext cx="309971" cy="140029"/>
            <a:chOff x="6769100" y="1390650"/>
            <a:chExt cx="317500" cy="157483"/>
          </a:xfrm>
          <a:effectLst>
            <a:outerShdw blurRad="50800" dist="38100" dir="2700000" algn="tl" rotWithShape="0">
              <a:prstClr val="black">
                <a:alpha val="40000"/>
              </a:prstClr>
            </a:outerShdw>
          </a:effectLst>
        </p:grpSpPr>
        <p:sp>
          <p:nvSpPr>
            <p:cNvPr id="251" name="正方形/長方形 2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2" name="円/楕円 2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3" name="直線コネクタ 252"/>
            <p:cNvCxnSpPr>
              <a:stCxn id="252" idx="6"/>
              <a:endCxn id="2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62" name="テキスト ボックス 261"/>
          <p:cNvSpPr txBox="1"/>
          <p:nvPr/>
        </p:nvSpPr>
        <p:spPr>
          <a:xfrm>
            <a:off x="3520224" y="2004577"/>
            <a:ext cx="1898654" cy="307777"/>
          </a:xfrm>
          <a:prstGeom prst="rect">
            <a:avLst/>
          </a:prstGeom>
          <a:noFill/>
        </p:spPr>
        <p:txBody>
          <a:bodyPr wrap="square" rtlCol="0">
            <a:spAutoFit/>
          </a:bodyPr>
          <a:lstStyle/>
          <a:p>
            <a:pPr algn="ctr"/>
            <a:r>
              <a:rPr kumimoji="1" lang="ja-JP" altLang="en-US" sz="1400" dirty="0" smtClean="0">
                <a:solidFill>
                  <a:srgbClr val="FFFFFF"/>
                </a:solidFill>
              </a:rPr>
              <a:t>ハイブリッド・クラウド</a:t>
            </a:r>
            <a:endParaRPr kumimoji="1" lang="ja-JP" altLang="en-US" sz="1400" dirty="0">
              <a:solidFill>
                <a:srgbClr val="FFFFFF"/>
              </a:solidFill>
            </a:endParaRPr>
          </a:p>
        </p:txBody>
      </p:sp>
      <p:sp>
        <p:nvSpPr>
          <p:cNvPr id="263" name="テキスト ボックス 262"/>
          <p:cNvSpPr txBox="1"/>
          <p:nvPr/>
        </p:nvSpPr>
        <p:spPr>
          <a:xfrm>
            <a:off x="5633079" y="3341412"/>
            <a:ext cx="2017849" cy="307777"/>
          </a:xfrm>
          <a:prstGeom prst="rect">
            <a:avLst/>
          </a:prstGeom>
          <a:noFill/>
        </p:spPr>
        <p:txBody>
          <a:bodyPr wrap="square" rtlCol="0">
            <a:spAutoFit/>
          </a:bodyPr>
          <a:lstStyle/>
          <a:p>
            <a:pPr algn="ctr"/>
            <a:r>
              <a:rPr kumimoji="1" lang="ja-JP" altLang="en-US" sz="1400" dirty="0" smtClean="0">
                <a:solidFill>
                  <a:srgbClr val="FFFFFF"/>
                </a:solidFill>
              </a:rPr>
              <a:t>マルチ・クラウド</a:t>
            </a:r>
            <a:endParaRPr kumimoji="1" lang="ja-JP" altLang="en-US" sz="1400" dirty="0">
              <a:solidFill>
                <a:srgbClr val="FFFFFF"/>
              </a:solidFill>
            </a:endParaRPr>
          </a:p>
        </p:txBody>
      </p:sp>
      <p:cxnSp>
        <p:nvCxnSpPr>
          <p:cNvPr id="266" name="直線矢印コネクタ 265"/>
          <p:cNvCxnSpPr/>
          <p:nvPr/>
        </p:nvCxnSpPr>
        <p:spPr>
          <a:xfrm>
            <a:off x="3446669" y="1650433"/>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7" name="直線矢印コネクタ 266"/>
          <p:cNvCxnSpPr/>
          <p:nvPr/>
        </p:nvCxnSpPr>
        <p:spPr>
          <a:xfrm>
            <a:off x="1370795" y="1679154"/>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8" name="直線矢印コネクタ 267"/>
          <p:cNvCxnSpPr/>
          <p:nvPr/>
        </p:nvCxnSpPr>
        <p:spPr>
          <a:xfrm>
            <a:off x="7628274" y="1679154"/>
            <a:ext cx="0" cy="63320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9" name="直線矢印コネクタ 268"/>
          <p:cNvCxnSpPr/>
          <p:nvPr/>
        </p:nvCxnSpPr>
        <p:spPr>
          <a:xfrm>
            <a:off x="5548329" y="1679154"/>
            <a:ext cx="4071" cy="69534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4" name="テキスト ボックス 273"/>
          <p:cNvSpPr txBox="1"/>
          <p:nvPr/>
        </p:nvSpPr>
        <p:spPr>
          <a:xfrm>
            <a:off x="2174201" y="5238451"/>
            <a:ext cx="4802555" cy="523220"/>
          </a:xfrm>
          <a:prstGeom prst="rect">
            <a:avLst/>
          </a:prstGeom>
          <a:noFill/>
        </p:spPr>
        <p:txBody>
          <a:bodyPr wrap="square" rtlCol="0">
            <a:spAutoFit/>
          </a:bodyPr>
          <a:lstStyle/>
          <a:p>
            <a:pPr algn="ctr"/>
            <a:r>
              <a:rPr kumimoji="1" lang="ja-JP" altLang="en-US" sz="1600" dirty="0" smtClean="0">
                <a:solidFill>
                  <a:schemeClr val="bg1"/>
                </a:solidFill>
              </a:rPr>
              <a:t>インターネット／</a:t>
            </a:r>
            <a:r>
              <a:rPr lang="ja-JP" altLang="en-US" sz="1600" dirty="0" smtClean="0">
                <a:solidFill>
                  <a:schemeClr val="bg1"/>
                </a:solidFill>
              </a:rPr>
              <a:t>ＶＰＮ／専用線</a:t>
            </a:r>
            <a:endParaRPr lang="en-US" altLang="ja-JP" sz="1600" dirty="0" smtClean="0">
              <a:solidFill>
                <a:schemeClr val="bg1"/>
              </a:solidFill>
            </a:endParaRPr>
          </a:p>
          <a:p>
            <a:pPr algn="ctr"/>
            <a:r>
              <a:rPr kumimoji="1" lang="en-US" altLang="ja-JP" sz="1200" dirty="0" smtClean="0">
                <a:solidFill>
                  <a:schemeClr val="bg1"/>
                </a:solidFill>
              </a:rPr>
              <a:t>(SDN : Software-Defined Network)</a:t>
            </a:r>
            <a:endParaRPr kumimoji="1" lang="ja-JP" altLang="en-US" sz="1200" dirty="0">
              <a:solidFill>
                <a:schemeClr val="bg1"/>
              </a:solidFill>
            </a:endParaRPr>
          </a:p>
        </p:txBody>
      </p:sp>
      <p:sp>
        <p:nvSpPr>
          <p:cNvPr id="275" name="ホームベース 274"/>
          <p:cNvSpPr/>
          <p:nvPr/>
        </p:nvSpPr>
        <p:spPr>
          <a:xfrm>
            <a:off x="417595" y="5989266"/>
            <a:ext cx="8303496" cy="477079"/>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個別専用システム　　　　　ハイブリッド・クラウド　　　　　マルチクラウド</a:t>
            </a:r>
            <a:endParaRPr kumimoji="1" lang="ja-JP" altLang="en-US" dirty="0">
              <a:solidFill>
                <a:srgbClr val="FFFFFF"/>
              </a:solidFill>
              <a:latin typeface="ＭＳ Ｐゴシック"/>
              <a:ea typeface="ＭＳ Ｐゴシック"/>
              <a:cs typeface="ＭＳ Ｐゴシック"/>
            </a:endParaRPr>
          </a:p>
        </p:txBody>
      </p:sp>
      <p:sp>
        <p:nvSpPr>
          <p:cNvPr id="276" name="右矢印 275"/>
          <p:cNvSpPr/>
          <p:nvPr/>
        </p:nvSpPr>
        <p:spPr>
          <a:xfrm>
            <a:off x="5828759"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右矢印 276"/>
          <p:cNvSpPr/>
          <p:nvPr/>
        </p:nvSpPr>
        <p:spPr>
          <a:xfrm>
            <a:off x="3083940"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12476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2133600" y="1822450"/>
            <a:ext cx="2895600" cy="4648200"/>
          </a:xfrm>
          <a:prstGeom prst="rect">
            <a:avLst/>
          </a:prstGeom>
          <a:solidFill>
            <a:schemeClr val="accent6">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100" b="0" i="0" u="none" strike="noStrike" cap="none" normalizeH="0" baseline="0" dirty="0" smtClean="0">
              <a:ln>
                <a:noFill/>
              </a:ln>
              <a:solidFill>
                <a:srgbClr val="FFFFFF"/>
              </a:solidFill>
              <a:effectLst/>
              <a:latin typeface="メイリオ"/>
              <a:ea typeface="メイリオ"/>
              <a:cs typeface="メイリオ"/>
            </a:endParaRPr>
          </a:p>
        </p:txBody>
      </p:sp>
      <p:sp>
        <p:nvSpPr>
          <p:cNvPr id="7" name="正方形/長方形 6"/>
          <p:cNvSpPr/>
          <p:nvPr/>
        </p:nvSpPr>
        <p:spPr bwMode="auto">
          <a:xfrm>
            <a:off x="5105399" y="1828800"/>
            <a:ext cx="2887663" cy="4648200"/>
          </a:xfrm>
          <a:prstGeom prst="rect">
            <a:avLst/>
          </a:prstGeom>
          <a:solidFill>
            <a:srgbClr val="BEFF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b"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altLang="ja-JP" sz="1100" b="0" i="0" u="none" strike="noStrike" cap="none" normalizeH="0" baseline="0" dirty="0" smtClean="0">
              <a:ln>
                <a:noFill/>
              </a:ln>
              <a:solidFill>
                <a:srgbClr val="FFFFFF"/>
              </a:solidFill>
              <a:effectLst/>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仮想化統合基盤とクラウド</a:t>
            </a:r>
            <a:r>
              <a:rPr kumimoji="1" lang="en-US" altLang="ja-JP" dirty="0" smtClean="0"/>
              <a:t>(</a:t>
            </a:r>
            <a:r>
              <a:rPr kumimoji="1" lang="en-US" altLang="ja-JP" dirty="0" err="1" smtClean="0"/>
              <a:t>IaaS</a:t>
            </a:r>
            <a:r>
              <a:rPr kumimoji="1" lang="en-US" altLang="ja-JP" dirty="0" smtClean="0"/>
              <a:t>)</a:t>
            </a:r>
            <a:r>
              <a:rPr kumimoji="1" lang="ja-JP" altLang="en-US" dirty="0" smtClean="0"/>
              <a:t>との違い</a:t>
            </a:r>
            <a:endParaRPr kumimoji="1" lang="ja-JP" altLang="en-US" dirty="0"/>
          </a:p>
        </p:txBody>
      </p:sp>
      <p:sp>
        <p:nvSpPr>
          <p:cNvPr id="3" name="正方形/長方形 2"/>
          <p:cNvSpPr/>
          <p:nvPr/>
        </p:nvSpPr>
        <p:spPr bwMode="auto">
          <a:xfrm>
            <a:off x="771525" y="5410200"/>
            <a:ext cx="7305675" cy="990600"/>
          </a:xfrm>
          <a:prstGeom prst="rect">
            <a:avLst/>
          </a:prstGeom>
          <a:solidFill>
            <a:srgbClr val="660066">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メイリオ"/>
                <a:ea typeface="メイリオ"/>
                <a:cs typeface="メイリオ"/>
              </a:rPr>
              <a:t>仮想化</a:t>
            </a:r>
          </a:p>
        </p:txBody>
      </p:sp>
      <p:sp>
        <p:nvSpPr>
          <p:cNvPr id="4" name="正方形/長方形 3"/>
          <p:cNvSpPr/>
          <p:nvPr/>
        </p:nvSpPr>
        <p:spPr bwMode="auto">
          <a:xfrm>
            <a:off x="771525" y="4337050"/>
            <a:ext cx="7305675" cy="990600"/>
          </a:xfrm>
          <a:prstGeom prst="rect">
            <a:avLst/>
          </a:prstGeom>
          <a:solidFill>
            <a:srgbClr val="008000">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運</a:t>
            </a:r>
            <a:r>
              <a:rPr kumimoji="0" lang="en-US" altLang="ja-JP" sz="2000" dirty="0" smtClean="0">
                <a:solidFill>
                  <a:srgbClr val="FFFFFF"/>
                </a:solidFill>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用</a:t>
            </a:r>
            <a:endParaRPr kumimoji="0" lang="en-US" altLang="ja-JP" sz="2000" b="0" i="0" u="none" strike="noStrike" cap="none" normalizeH="0" baseline="0" dirty="0" smtClean="0">
              <a:ln>
                <a:noFill/>
              </a:ln>
              <a:solidFill>
                <a:srgbClr val="FFFFFF"/>
              </a:solidFill>
              <a:effectLst/>
              <a:latin typeface="メイリオ"/>
              <a:ea typeface="メイリオ"/>
              <a:cs typeface="メイリオ"/>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FFFF"/>
                </a:solidFill>
                <a:latin typeface="メイリオ"/>
                <a:ea typeface="メイリオ"/>
                <a:cs typeface="メイリオ"/>
              </a:rPr>
              <a:t> </a:t>
            </a:r>
            <a:r>
              <a:rPr kumimoji="0" lang="ja-JP" altLang="en-US" sz="2000" dirty="0" smtClean="0">
                <a:solidFill>
                  <a:srgbClr val="FFFFFF"/>
                </a:solidFill>
                <a:latin typeface="メイリオ"/>
                <a:ea typeface="メイリオ"/>
                <a:cs typeface="メイリオ"/>
              </a:rPr>
              <a:t>管</a:t>
            </a:r>
            <a:r>
              <a:rPr kumimoji="0" lang="en-US" altLang="ja-JP" sz="2000" dirty="0" smtClean="0">
                <a:solidFill>
                  <a:srgbClr val="FFFFFF"/>
                </a:solidFill>
                <a:latin typeface="メイリオ"/>
                <a:ea typeface="メイリオ"/>
                <a:cs typeface="メイリオ"/>
              </a:rPr>
              <a:t> </a:t>
            </a:r>
            <a:r>
              <a:rPr kumimoji="0" lang="ja-JP" altLang="en-US" sz="2000" dirty="0" smtClean="0">
                <a:solidFill>
                  <a:srgbClr val="FFFFFF"/>
                </a:solidFill>
                <a:latin typeface="メイリオ"/>
                <a:ea typeface="メイリオ"/>
                <a:cs typeface="メイリオ"/>
              </a:rPr>
              <a:t>理</a:t>
            </a:r>
            <a:endParaRPr kumimoji="0" lang="ja-JP" altLang="en-US" sz="2000" b="0" i="0" u="none" strike="noStrike" cap="none" normalizeH="0" baseline="0" dirty="0" smtClean="0">
              <a:ln>
                <a:noFill/>
              </a:ln>
              <a:solidFill>
                <a:srgbClr val="FFFFFF"/>
              </a:solidFill>
              <a:effectLst/>
              <a:latin typeface="メイリオ"/>
              <a:ea typeface="メイリオ"/>
              <a:cs typeface="メイリオ"/>
            </a:endParaRPr>
          </a:p>
        </p:txBody>
      </p:sp>
      <p:sp>
        <p:nvSpPr>
          <p:cNvPr id="5" name="正方形/長方形 4"/>
          <p:cNvSpPr/>
          <p:nvPr/>
        </p:nvSpPr>
        <p:spPr bwMode="auto">
          <a:xfrm>
            <a:off x="771525" y="3276600"/>
            <a:ext cx="7305675" cy="990600"/>
          </a:xfrm>
          <a:prstGeom prst="rect">
            <a:avLst/>
          </a:prstGeom>
          <a:solidFill>
            <a:srgbClr val="FF6600">
              <a:alpha val="70000"/>
            </a:srgb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調</a:t>
            </a:r>
            <a:r>
              <a:rPr kumimoji="0" lang="en-US" altLang="ja-JP" sz="2000" b="0" i="0" u="none" strike="noStrike" cap="none" normalizeH="0" baseline="0" dirty="0" smtClean="0">
                <a:ln>
                  <a:noFill/>
                </a:ln>
                <a:solidFill>
                  <a:srgbClr val="FFFFFF"/>
                </a:solidFill>
                <a:effectLst/>
                <a:latin typeface="メイリオ"/>
                <a:ea typeface="メイリオ"/>
                <a:cs typeface="メイリオ"/>
              </a:rPr>
              <a:t> </a:t>
            </a:r>
            <a:r>
              <a:rPr kumimoji="0" lang="ja-JP" altLang="en-US" sz="2000" b="0" i="0" u="none" strike="noStrike" cap="none" normalizeH="0" baseline="0" dirty="0" smtClean="0">
                <a:ln>
                  <a:noFill/>
                </a:ln>
                <a:solidFill>
                  <a:srgbClr val="FFFFFF"/>
                </a:solidFill>
                <a:effectLst/>
                <a:latin typeface="メイリオ"/>
                <a:ea typeface="メイリオ"/>
                <a:cs typeface="メイリオ"/>
              </a:rPr>
              <a:t>達</a:t>
            </a:r>
          </a:p>
        </p:txBody>
      </p:sp>
      <p:sp>
        <p:nvSpPr>
          <p:cNvPr id="8" name="角丸四角形 7"/>
          <p:cNvSpPr/>
          <p:nvPr/>
        </p:nvSpPr>
        <p:spPr bwMode="auto">
          <a:xfrm>
            <a:off x="2286000" y="5486400"/>
            <a:ext cx="5562600" cy="838200"/>
          </a:xfrm>
          <a:prstGeom prst="roundRect">
            <a:avLst>
              <a:gd name="adj" fmla="val 0"/>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インフラに関わるシステム資源を</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algn="ctr" defTabSz="914400" fontAlgn="base">
              <a:spcBef>
                <a:spcPct val="20000"/>
              </a:spcBef>
              <a:spcAft>
                <a:spcPct val="0"/>
              </a:spcAft>
            </a:pPr>
            <a:r>
              <a:rPr kumimoji="0" lang="ja-JP" altLang="en-US" dirty="0" smtClean="0">
                <a:solidFill>
                  <a:srgbClr val="FFFFFF"/>
                </a:solidFill>
                <a:latin typeface="メイリオ"/>
                <a:ea typeface="メイリオ"/>
                <a:cs typeface="メイリオ"/>
              </a:rPr>
              <a:t>ソフトウェアの定義</a:t>
            </a:r>
            <a:r>
              <a:rPr kumimoji="0" lang="ja-JP" altLang="en-US" sz="1800" b="0" i="0" u="none" strike="noStrike" cap="none" normalizeH="0" baseline="0" dirty="0" smtClean="0">
                <a:ln>
                  <a:noFill/>
                </a:ln>
                <a:solidFill>
                  <a:srgbClr val="FFFFFF"/>
                </a:solidFill>
                <a:effectLst/>
                <a:latin typeface="メイリオ"/>
                <a:ea typeface="メイリオ"/>
                <a:cs typeface="メイリオ"/>
              </a:rPr>
              <a:t>・設定により調達、構成変更</a:t>
            </a:r>
          </a:p>
        </p:txBody>
      </p:sp>
      <p:sp>
        <p:nvSpPr>
          <p:cNvPr id="9" name="角丸四角形 8"/>
          <p:cNvSpPr/>
          <p:nvPr/>
        </p:nvSpPr>
        <p:spPr bwMode="auto">
          <a:xfrm>
            <a:off x="5257800" y="3352800"/>
            <a:ext cx="2590800" cy="1828800"/>
          </a:xfrm>
          <a:prstGeom prst="roundRect">
            <a:avLst>
              <a:gd name="adj" fmla="val 0"/>
            </a:avLst>
          </a:prstGeom>
          <a:solidFill>
            <a:srgbClr val="00009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調達機能と</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運用管理機能の</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連携と自動化</a:t>
            </a:r>
          </a:p>
        </p:txBody>
      </p:sp>
      <p:sp>
        <p:nvSpPr>
          <p:cNvPr id="10" name="角丸四角形 9"/>
          <p:cNvSpPr/>
          <p:nvPr/>
        </p:nvSpPr>
        <p:spPr bwMode="auto">
          <a:xfrm>
            <a:off x="2286000" y="3340100"/>
            <a:ext cx="2590800" cy="838200"/>
          </a:xfrm>
          <a:prstGeom prst="roundRect">
            <a:avLst>
              <a:gd name="adj" fmla="val 0"/>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個別対応</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FFFFFF"/>
                </a:solidFill>
                <a:latin typeface="メイリオ"/>
                <a:ea typeface="メイリオ"/>
                <a:cs typeface="メイリオ"/>
              </a:rPr>
              <a:t>自動化</a:t>
            </a:r>
            <a:r>
              <a:rPr kumimoji="0" lang="en-US" altLang="ja-JP" dirty="0" smtClean="0">
                <a:solidFill>
                  <a:srgbClr val="FFFFFF"/>
                </a:solidFill>
                <a:latin typeface="メイリオ"/>
                <a:ea typeface="メイリオ"/>
                <a:cs typeface="メイリオ"/>
              </a:rPr>
              <a:t>/</a:t>
            </a:r>
            <a:r>
              <a:rPr kumimoji="0" lang="ja-JP" altLang="en-US" dirty="0" smtClean="0">
                <a:solidFill>
                  <a:srgbClr val="FFFFFF"/>
                </a:solidFill>
                <a:latin typeface="メイリオ"/>
                <a:ea typeface="メイリオ"/>
                <a:cs typeface="メイリオ"/>
              </a:rPr>
              <a:t>人的作業</a:t>
            </a:r>
            <a:endParaRPr kumimoji="0" lang="ja-JP" altLang="en-US" b="0" i="0" u="none" strike="noStrike" cap="none" normalizeH="0" baseline="0" dirty="0" smtClean="0">
              <a:ln>
                <a:noFill/>
              </a:ln>
              <a:solidFill>
                <a:srgbClr val="FFFFFF"/>
              </a:solidFill>
              <a:effectLst/>
              <a:latin typeface="メイリオ"/>
              <a:ea typeface="メイリオ"/>
              <a:cs typeface="メイリオ"/>
            </a:endParaRPr>
          </a:p>
        </p:txBody>
      </p:sp>
      <p:sp>
        <p:nvSpPr>
          <p:cNvPr id="11" name="角丸四角形 10"/>
          <p:cNvSpPr/>
          <p:nvPr/>
        </p:nvSpPr>
        <p:spPr bwMode="auto">
          <a:xfrm>
            <a:off x="2286000" y="4419600"/>
            <a:ext cx="2590800" cy="838200"/>
          </a:xfrm>
          <a:prstGeom prst="roundRect">
            <a:avLst>
              <a:gd name="adj" fmla="val 0"/>
            </a:avLst>
          </a:prstGeom>
          <a:solidFill>
            <a:schemeClr val="tx1">
              <a:lumMod val="50000"/>
              <a:lumOff val="5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メイリオ"/>
                <a:ea typeface="メイリオ"/>
                <a:cs typeface="メイリオ"/>
              </a:rPr>
              <a:t>個別対応</a:t>
            </a:r>
            <a:endParaRPr kumimoji="0" lang="en-US" altLang="ja-JP" sz="18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FFFFFF"/>
                </a:solidFill>
                <a:latin typeface="メイリオ"/>
                <a:ea typeface="メイリオ"/>
                <a:cs typeface="メイリオ"/>
              </a:rPr>
              <a:t>自動化</a:t>
            </a:r>
            <a:r>
              <a:rPr kumimoji="0" lang="en-US" altLang="ja-JP" dirty="0" smtClean="0">
                <a:solidFill>
                  <a:srgbClr val="FFFFFF"/>
                </a:solidFill>
                <a:latin typeface="メイリオ"/>
                <a:ea typeface="メイリオ"/>
                <a:cs typeface="メイリオ"/>
              </a:rPr>
              <a:t>/</a:t>
            </a:r>
            <a:r>
              <a:rPr kumimoji="0" lang="ja-JP" altLang="en-US" dirty="0" smtClean="0">
                <a:solidFill>
                  <a:srgbClr val="FFFFFF"/>
                </a:solidFill>
                <a:latin typeface="メイリオ"/>
                <a:ea typeface="メイリオ"/>
                <a:cs typeface="メイリオ"/>
              </a:rPr>
              <a:t>人的作業</a:t>
            </a:r>
            <a:endParaRPr kumimoji="0" lang="ja-JP" altLang="en-US" b="0" i="0" u="none" strike="noStrike" cap="none" normalizeH="0" baseline="0" dirty="0" smtClean="0">
              <a:ln>
                <a:noFill/>
              </a:ln>
              <a:solidFill>
                <a:srgbClr val="FFFFFF"/>
              </a:solidFill>
              <a:effectLst/>
              <a:latin typeface="メイリオ"/>
              <a:ea typeface="メイリオ"/>
              <a:cs typeface="メイリオ"/>
            </a:endParaRPr>
          </a:p>
        </p:txBody>
      </p:sp>
      <p:sp>
        <p:nvSpPr>
          <p:cNvPr id="12" name="角丸四角形 11"/>
          <p:cNvSpPr/>
          <p:nvPr/>
        </p:nvSpPr>
        <p:spPr bwMode="auto">
          <a:xfrm>
            <a:off x="2286001" y="2819400"/>
            <a:ext cx="5562600" cy="381000"/>
          </a:xfrm>
          <a:prstGeom prst="roundRect">
            <a:avLst>
              <a:gd name="adj" fmla="val 0"/>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システム資源の利用効率向上</a:t>
            </a:r>
          </a:p>
        </p:txBody>
      </p:sp>
      <p:sp>
        <p:nvSpPr>
          <p:cNvPr id="13" name="角丸四角形 12"/>
          <p:cNvSpPr/>
          <p:nvPr/>
        </p:nvSpPr>
        <p:spPr bwMode="auto">
          <a:xfrm>
            <a:off x="3657600" y="2362200"/>
            <a:ext cx="4191000" cy="381000"/>
          </a:xfrm>
          <a:prstGeom prst="roundRect">
            <a:avLst>
              <a:gd name="adj" fmla="val 0"/>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人的作業の負担軽減</a:t>
            </a:r>
          </a:p>
        </p:txBody>
      </p:sp>
      <p:sp>
        <p:nvSpPr>
          <p:cNvPr id="15" name="角丸四角形 14"/>
          <p:cNvSpPr/>
          <p:nvPr/>
        </p:nvSpPr>
        <p:spPr bwMode="auto">
          <a:xfrm>
            <a:off x="5257800" y="1905000"/>
            <a:ext cx="2590800" cy="381000"/>
          </a:xfrm>
          <a:prstGeom prst="roundRect">
            <a:avLst>
              <a:gd name="adj" fmla="val 0"/>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メイリオ"/>
                <a:ea typeface="メイリオ"/>
                <a:cs typeface="メイリオ"/>
              </a:rPr>
              <a:t>調達・変更の俊敏性と生産性向上</a:t>
            </a:r>
          </a:p>
        </p:txBody>
      </p:sp>
      <p:sp>
        <p:nvSpPr>
          <p:cNvPr id="16" name="正方形/長方形 15"/>
          <p:cNvSpPr/>
          <p:nvPr/>
        </p:nvSpPr>
        <p:spPr bwMode="auto">
          <a:xfrm>
            <a:off x="2133600" y="1371600"/>
            <a:ext cx="2895600" cy="381000"/>
          </a:xfrm>
          <a:prstGeom prst="rect">
            <a:avLst/>
          </a:prstGeom>
          <a:solidFill>
            <a:schemeClr val="accent6">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800000"/>
                </a:solidFill>
                <a:effectLst/>
                <a:latin typeface="メイリオ"/>
                <a:ea typeface="メイリオ"/>
                <a:cs typeface="メイリオ"/>
              </a:rPr>
              <a:t>仮想化基盤</a:t>
            </a:r>
          </a:p>
        </p:txBody>
      </p:sp>
      <p:sp>
        <p:nvSpPr>
          <p:cNvPr id="17" name="正方形/長方形 16"/>
          <p:cNvSpPr/>
          <p:nvPr/>
        </p:nvSpPr>
        <p:spPr bwMode="auto">
          <a:xfrm>
            <a:off x="5105399" y="1371600"/>
            <a:ext cx="2887663" cy="381000"/>
          </a:xfrm>
          <a:prstGeom prst="rect">
            <a:avLst/>
          </a:prstGeom>
          <a:solidFill>
            <a:srgbClr val="BEFF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0000FF"/>
                </a:solidFill>
                <a:effectLst/>
                <a:latin typeface="メイリオ"/>
                <a:ea typeface="メイリオ"/>
                <a:cs typeface="メイリオ"/>
              </a:rPr>
              <a:t>クラウド</a:t>
            </a:r>
            <a:r>
              <a:rPr kumimoji="0" lang="en-US" altLang="ja-JP" sz="1600" b="0" i="0" u="none" strike="noStrike" cap="none" normalizeH="0" baseline="0" dirty="0" smtClean="0">
                <a:ln>
                  <a:noFill/>
                </a:ln>
                <a:solidFill>
                  <a:srgbClr val="0000FF"/>
                </a:solidFill>
                <a:effectLst/>
                <a:latin typeface="メイリオ"/>
                <a:ea typeface="メイリオ"/>
                <a:cs typeface="メイリオ"/>
              </a:rPr>
              <a:t>(</a:t>
            </a:r>
            <a:r>
              <a:rPr kumimoji="0" lang="en-US" altLang="ja-JP" sz="1600" b="0" i="0" u="none" strike="noStrike" cap="none" normalizeH="0" baseline="0" dirty="0" err="1" smtClean="0">
                <a:ln>
                  <a:noFill/>
                </a:ln>
                <a:solidFill>
                  <a:srgbClr val="0000FF"/>
                </a:solidFill>
                <a:effectLst/>
                <a:latin typeface="メイリオ"/>
                <a:ea typeface="メイリオ"/>
                <a:cs typeface="メイリオ"/>
              </a:rPr>
              <a:t>IaaS</a:t>
            </a:r>
            <a:r>
              <a:rPr kumimoji="0" lang="en-US" altLang="ja-JP" sz="1600" b="0" i="0" u="none" strike="noStrike" cap="none" normalizeH="0" baseline="0" dirty="0" smtClean="0">
                <a:ln>
                  <a:noFill/>
                </a:ln>
                <a:solidFill>
                  <a:srgbClr val="0000FF"/>
                </a:solidFill>
                <a:effectLst/>
                <a:latin typeface="メイリオ"/>
                <a:ea typeface="メイリオ"/>
                <a:cs typeface="メイリオ"/>
              </a:rPr>
              <a:t>)</a:t>
            </a:r>
            <a:r>
              <a:rPr kumimoji="0" lang="ja-JP" altLang="en-US" sz="1600" b="0" i="0" u="none" strike="noStrike" cap="none" normalizeH="0" baseline="0" dirty="0" smtClean="0">
                <a:ln>
                  <a:noFill/>
                </a:ln>
                <a:solidFill>
                  <a:srgbClr val="0000FF"/>
                </a:solidFill>
                <a:effectLst/>
                <a:latin typeface="メイリオ"/>
                <a:ea typeface="メイリオ"/>
                <a:cs typeface="メイリオ"/>
              </a:rPr>
              <a:t>基盤</a:t>
            </a:r>
          </a:p>
        </p:txBody>
      </p:sp>
      <p:sp>
        <p:nvSpPr>
          <p:cNvPr id="18" name="上下矢印 17"/>
          <p:cNvSpPr/>
          <p:nvPr/>
        </p:nvSpPr>
        <p:spPr>
          <a:xfrm>
            <a:off x="6281733" y="5067434"/>
            <a:ext cx="585216" cy="491803"/>
          </a:xfrm>
          <a:prstGeom prst="upDownArrow">
            <a:avLst>
              <a:gd name="adj1" fmla="val 50000"/>
              <a:gd name="adj2" fmla="val 31916"/>
            </a:avLst>
          </a:prstGeom>
          <a:solidFill>
            <a:srgbClr val="FF66FF"/>
          </a:solidFill>
          <a:ln w="28575" cmpd="sng">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latin typeface="メイリオ"/>
              <a:ea typeface="メイリオ"/>
              <a:cs typeface="メイリオ"/>
            </a:endParaRPr>
          </a:p>
        </p:txBody>
      </p:sp>
    </p:spTree>
    <p:extLst>
      <p:ext uri="{BB962C8B-B14F-4D97-AF65-F5344CB8AC3E}">
        <p14:creationId xmlns:p14="http://schemas.microsoft.com/office/powerpoint/2010/main" val="129943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692033" y="956863"/>
            <a:ext cx="3929271" cy="5422514"/>
          </a:xfrm>
          <a:prstGeom prst="rect">
            <a:avLst/>
          </a:prstGeom>
          <a:solidFill>
            <a:schemeClr val="bg1"/>
          </a:solidFill>
          <a:ln w="3175" cmpd="sng">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57200" y="973871"/>
            <a:ext cx="3929271" cy="5422514"/>
          </a:xfrm>
          <a:prstGeom prst="rect">
            <a:avLst/>
          </a:prstGeom>
          <a:solidFill>
            <a:schemeClr val="bg1"/>
          </a:solidFill>
          <a:ln w="3175" cmpd="sng">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統計から見るパブリック・クラウドの存在感</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pic>
        <p:nvPicPr>
          <p:cNvPr id="5" name="図 4" descr="awsrevgrowth20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467" y="1300699"/>
            <a:ext cx="3474936" cy="2337684"/>
          </a:xfrm>
          <a:prstGeom prst="rect">
            <a:avLst/>
          </a:prstGeom>
        </p:spPr>
      </p:pic>
      <p:pic>
        <p:nvPicPr>
          <p:cNvPr id="7" name="図 6" descr="20150316_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07" y="4074969"/>
            <a:ext cx="3586650" cy="1853103"/>
          </a:xfrm>
          <a:prstGeom prst="rect">
            <a:avLst/>
          </a:prstGeom>
        </p:spPr>
      </p:pic>
      <p:sp>
        <p:nvSpPr>
          <p:cNvPr id="9" name="正方形/長方形 8"/>
          <p:cNvSpPr/>
          <p:nvPr/>
        </p:nvSpPr>
        <p:spPr>
          <a:xfrm>
            <a:off x="1333460" y="6019894"/>
            <a:ext cx="2745709" cy="215444"/>
          </a:xfrm>
          <a:prstGeom prst="rect">
            <a:avLst/>
          </a:prstGeom>
        </p:spPr>
        <p:txBody>
          <a:bodyPr wrap="square">
            <a:spAutoFit/>
          </a:bodyPr>
          <a:lstStyle/>
          <a:p>
            <a:pPr algn="r"/>
            <a:r>
              <a:rPr lang="en-US" altLang="ja-JP" sz="800" dirty="0">
                <a:solidFill>
                  <a:srgbClr val="7F7F7F"/>
                </a:solidFill>
              </a:rPr>
              <a:t>http://</a:t>
            </a:r>
            <a:r>
              <a:rPr lang="en-US" altLang="ja-JP" sz="800" dirty="0" err="1">
                <a:solidFill>
                  <a:srgbClr val="7F7F7F"/>
                </a:solidFill>
              </a:rPr>
              <a:t>www.idcjapan.co.jp</a:t>
            </a:r>
            <a:r>
              <a:rPr lang="en-US" altLang="ja-JP" sz="800" dirty="0">
                <a:solidFill>
                  <a:srgbClr val="7F7F7F"/>
                </a:solidFill>
              </a:rPr>
              <a:t>/Press</a:t>
            </a:r>
            <a:r>
              <a:rPr lang="en-US" altLang="ja-JP" sz="800" dirty="0" smtClean="0">
                <a:solidFill>
                  <a:srgbClr val="7F7F7F"/>
                </a:solidFill>
              </a:rPr>
              <a:t>/</a:t>
            </a:r>
            <a:endParaRPr lang="ja-JP" altLang="en-US" sz="800" dirty="0">
              <a:solidFill>
                <a:srgbClr val="7F7F7F"/>
              </a:solidFill>
            </a:endParaRPr>
          </a:p>
        </p:txBody>
      </p:sp>
      <p:sp>
        <p:nvSpPr>
          <p:cNvPr id="11" name="正方形/長方形 10"/>
          <p:cNvSpPr/>
          <p:nvPr/>
        </p:nvSpPr>
        <p:spPr>
          <a:xfrm>
            <a:off x="4970815" y="3575620"/>
            <a:ext cx="3395588" cy="215444"/>
          </a:xfrm>
          <a:prstGeom prst="rect">
            <a:avLst/>
          </a:prstGeom>
        </p:spPr>
        <p:txBody>
          <a:bodyPr wrap="square">
            <a:spAutoFit/>
          </a:bodyPr>
          <a:lstStyle/>
          <a:p>
            <a:pPr algn="r"/>
            <a:r>
              <a:rPr lang="en-US" altLang="ja-JP" sz="800" dirty="0">
                <a:solidFill>
                  <a:srgbClr val="7F7F7F"/>
                </a:solidFill>
              </a:rPr>
              <a:t>http://</a:t>
            </a:r>
            <a:r>
              <a:rPr lang="en-US" altLang="ja-JP" sz="800" dirty="0" err="1">
                <a:solidFill>
                  <a:srgbClr val="7F7F7F"/>
                </a:solidFill>
              </a:rPr>
              <a:t>www.zdnet.com</a:t>
            </a:r>
            <a:r>
              <a:rPr lang="en-US" altLang="ja-JP" sz="800" dirty="0">
                <a:solidFill>
                  <a:srgbClr val="7F7F7F"/>
                </a:solidFill>
              </a:rPr>
              <a:t>/article</a:t>
            </a:r>
            <a:r>
              <a:rPr lang="en-US" altLang="ja-JP" sz="800" dirty="0" smtClean="0">
                <a:solidFill>
                  <a:srgbClr val="7F7F7F"/>
                </a:solidFill>
              </a:rPr>
              <a:t>/</a:t>
            </a:r>
            <a:endParaRPr lang="ja-JP" altLang="en-US" sz="800" dirty="0">
              <a:solidFill>
                <a:srgbClr val="7F7F7F"/>
              </a:solidFill>
            </a:endParaRPr>
          </a:p>
        </p:txBody>
      </p:sp>
      <p:pic>
        <p:nvPicPr>
          <p:cNvPr id="16" name="図 15"/>
          <p:cNvPicPr>
            <a:picLocks noChangeAspect="1"/>
          </p:cNvPicPr>
          <p:nvPr/>
        </p:nvPicPr>
        <p:blipFill>
          <a:blip r:embed="rId4"/>
          <a:stretch>
            <a:fillRect/>
          </a:stretch>
        </p:blipFill>
        <p:spPr>
          <a:xfrm>
            <a:off x="654033" y="1488883"/>
            <a:ext cx="3479450" cy="2202183"/>
          </a:xfrm>
          <a:prstGeom prst="rect">
            <a:avLst/>
          </a:prstGeom>
        </p:spPr>
      </p:pic>
      <p:sp>
        <p:nvSpPr>
          <p:cNvPr id="17" name="テキスト ボックス 16"/>
          <p:cNvSpPr txBox="1"/>
          <p:nvPr/>
        </p:nvSpPr>
        <p:spPr>
          <a:xfrm>
            <a:off x="1516187" y="1035358"/>
            <a:ext cx="1800493" cy="307777"/>
          </a:xfrm>
          <a:prstGeom prst="rect">
            <a:avLst/>
          </a:prstGeom>
          <a:noFill/>
        </p:spPr>
        <p:txBody>
          <a:bodyPr wrap="none" rtlCol="0">
            <a:spAutoFit/>
          </a:bodyPr>
          <a:lstStyle/>
          <a:p>
            <a:pPr algn="ctr"/>
            <a:r>
              <a:rPr kumimoji="1" lang="ja-JP" altLang="en-US" sz="1400" dirty="0" smtClean="0">
                <a:solidFill>
                  <a:srgbClr val="7F7F7F"/>
                </a:solidFill>
                <a:latin typeface="メイリオ"/>
                <a:ea typeface="メイリオ"/>
                <a:cs typeface="メイリオ"/>
              </a:rPr>
              <a:t>日本の情報産業統計</a:t>
            </a:r>
            <a:endParaRPr kumimoji="1" lang="ja-JP" altLang="en-US" sz="1400" dirty="0">
              <a:solidFill>
                <a:srgbClr val="7F7F7F"/>
              </a:solidFill>
              <a:latin typeface="メイリオ"/>
              <a:ea typeface="メイリオ"/>
              <a:cs typeface="メイリオ"/>
            </a:endParaRPr>
          </a:p>
        </p:txBody>
      </p:sp>
      <p:sp>
        <p:nvSpPr>
          <p:cNvPr id="18" name="テキスト ボックス 17"/>
          <p:cNvSpPr txBox="1"/>
          <p:nvPr/>
        </p:nvSpPr>
        <p:spPr>
          <a:xfrm>
            <a:off x="4664609" y="1035358"/>
            <a:ext cx="3954929" cy="307777"/>
          </a:xfrm>
          <a:prstGeom prst="rect">
            <a:avLst/>
          </a:prstGeom>
          <a:noFill/>
        </p:spPr>
        <p:txBody>
          <a:bodyPr wrap="none" rtlCol="0">
            <a:spAutoFit/>
          </a:bodyPr>
          <a:lstStyle/>
          <a:p>
            <a:pPr algn="ctr"/>
            <a:r>
              <a:rPr kumimoji="1" lang="ja-JP" altLang="en-US" sz="1400" dirty="0" smtClean="0">
                <a:solidFill>
                  <a:srgbClr val="7F7F7F"/>
                </a:solidFill>
                <a:latin typeface="メイリオ"/>
                <a:ea typeface="メイリオ"/>
                <a:cs typeface="メイリオ"/>
              </a:rPr>
              <a:t>米国のパブリック・クラウド事業者の売上推移</a:t>
            </a:r>
            <a:endParaRPr kumimoji="1" lang="ja-JP" altLang="en-US" sz="1400" dirty="0">
              <a:solidFill>
                <a:srgbClr val="7F7F7F"/>
              </a:solidFill>
              <a:latin typeface="メイリオ"/>
              <a:ea typeface="メイリオ"/>
              <a:cs typeface="メイリオ"/>
            </a:endParaRPr>
          </a:p>
        </p:txBody>
      </p:sp>
      <p:sp>
        <p:nvSpPr>
          <p:cNvPr id="19" name="正方形/長方形 18"/>
          <p:cNvSpPr/>
          <p:nvPr/>
        </p:nvSpPr>
        <p:spPr>
          <a:xfrm>
            <a:off x="2378365" y="4248728"/>
            <a:ext cx="1400134" cy="369454"/>
          </a:xfrm>
          <a:prstGeom prst="rect">
            <a:avLst/>
          </a:prstGeom>
          <a:noFill/>
          <a:ln>
            <a:solidFill>
              <a:srgbClr val="FF6600"/>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782838" y="3855101"/>
            <a:ext cx="1210588" cy="215444"/>
          </a:xfrm>
          <a:prstGeom prst="rect">
            <a:avLst/>
          </a:prstGeom>
          <a:noFill/>
        </p:spPr>
        <p:txBody>
          <a:bodyPr wrap="none" rtlCol="0">
            <a:spAutoFit/>
          </a:bodyPr>
          <a:lstStyle/>
          <a:p>
            <a:pPr algn="ctr"/>
            <a:r>
              <a:rPr kumimoji="1" lang="ja-JP" altLang="en-US" sz="800" dirty="0" smtClean="0">
                <a:solidFill>
                  <a:srgbClr val="7F7F7F"/>
                </a:solidFill>
                <a:latin typeface="メイリオ"/>
                <a:ea typeface="メイリオ"/>
                <a:cs typeface="メイリオ"/>
              </a:rPr>
              <a:t>国内サーバー出荷台数</a:t>
            </a:r>
            <a:endParaRPr kumimoji="1" lang="ja-JP" altLang="en-US" sz="800" dirty="0">
              <a:solidFill>
                <a:srgbClr val="7F7F7F"/>
              </a:solidFill>
              <a:latin typeface="メイリオ"/>
              <a:ea typeface="メイリオ"/>
              <a:cs typeface="メイリオ"/>
            </a:endParaRPr>
          </a:p>
        </p:txBody>
      </p:sp>
      <p:pic>
        <p:nvPicPr>
          <p:cNvPr id="21" name="図 20" descr="azure-growth3.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1467" y="3760276"/>
            <a:ext cx="3644472" cy="2475062"/>
          </a:xfrm>
          <a:prstGeom prst="rect">
            <a:avLst/>
          </a:prstGeom>
        </p:spPr>
      </p:pic>
      <p:sp>
        <p:nvSpPr>
          <p:cNvPr id="22" name="正方形/長方形 21"/>
          <p:cNvSpPr/>
          <p:nvPr/>
        </p:nvSpPr>
        <p:spPr>
          <a:xfrm>
            <a:off x="7081009" y="6127616"/>
            <a:ext cx="1285394" cy="215444"/>
          </a:xfrm>
          <a:prstGeom prst="rect">
            <a:avLst/>
          </a:prstGeom>
        </p:spPr>
        <p:txBody>
          <a:bodyPr wrap="square">
            <a:spAutoFit/>
          </a:bodyPr>
          <a:lstStyle/>
          <a:p>
            <a:r>
              <a:rPr lang="en-US" altLang="ja-JP" sz="800" dirty="0">
                <a:solidFill>
                  <a:srgbClr val="7F7F7F"/>
                </a:solidFill>
              </a:rPr>
              <a:t>http://</a:t>
            </a:r>
            <a:r>
              <a:rPr lang="en-US" altLang="ja-JP" sz="800" dirty="0" err="1">
                <a:solidFill>
                  <a:srgbClr val="7F7F7F"/>
                </a:solidFill>
              </a:rPr>
              <a:t>www.loadavg.com</a:t>
            </a:r>
            <a:r>
              <a:rPr lang="en-US" altLang="ja-JP" sz="800" dirty="0" smtClean="0">
                <a:solidFill>
                  <a:srgbClr val="7F7F7F"/>
                </a:solidFill>
              </a:rPr>
              <a:t>/</a:t>
            </a:r>
            <a:endParaRPr lang="ja-JP" altLang="en-US" sz="800" dirty="0">
              <a:solidFill>
                <a:srgbClr val="7F7F7F"/>
              </a:solidFill>
            </a:endParaRPr>
          </a:p>
        </p:txBody>
      </p:sp>
      <p:cxnSp>
        <p:nvCxnSpPr>
          <p:cNvPr id="24" name="直線矢印コネクタ 23"/>
          <p:cNvCxnSpPr>
            <a:stCxn id="19" idx="0"/>
          </p:cNvCxnSpPr>
          <p:nvPr/>
        </p:nvCxnSpPr>
        <p:spPr>
          <a:xfrm flipV="1">
            <a:off x="3078432" y="3760276"/>
            <a:ext cx="356" cy="48845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73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統計から見るパブリック・クラウドの存在感</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pic>
        <p:nvPicPr>
          <p:cNvPr id="4" name="図 3" descr="20150316_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44" y="891055"/>
            <a:ext cx="4592053" cy="2372561"/>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6320137" y="6359494"/>
            <a:ext cx="2745709" cy="215444"/>
          </a:xfrm>
          <a:prstGeom prst="rect">
            <a:avLst/>
          </a:prstGeom>
        </p:spPr>
        <p:txBody>
          <a:bodyPr wrap="square">
            <a:spAutoFit/>
          </a:bodyPr>
          <a:lstStyle/>
          <a:p>
            <a:pPr algn="r"/>
            <a:r>
              <a:rPr lang="en-US" altLang="ja-JP" sz="800" dirty="0">
                <a:solidFill>
                  <a:srgbClr val="7F7F7F"/>
                </a:solidFill>
              </a:rPr>
              <a:t>http://</a:t>
            </a:r>
            <a:r>
              <a:rPr lang="en-US" altLang="ja-JP" sz="800" dirty="0" err="1">
                <a:solidFill>
                  <a:srgbClr val="7F7F7F"/>
                </a:solidFill>
              </a:rPr>
              <a:t>www.idcjapan.co.jp</a:t>
            </a:r>
            <a:r>
              <a:rPr lang="en-US" altLang="ja-JP" sz="800" dirty="0">
                <a:solidFill>
                  <a:srgbClr val="7F7F7F"/>
                </a:solidFill>
              </a:rPr>
              <a:t>/Press</a:t>
            </a:r>
            <a:r>
              <a:rPr lang="en-US" altLang="ja-JP" sz="800" dirty="0" smtClean="0">
                <a:solidFill>
                  <a:srgbClr val="7F7F7F"/>
                </a:solidFill>
              </a:rPr>
              <a:t>/</a:t>
            </a:r>
            <a:endParaRPr lang="ja-JP" altLang="en-US" sz="800" dirty="0">
              <a:solidFill>
                <a:srgbClr val="7F7F7F"/>
              </a:solidFill>
            </a:endParaRPr>
          </a:p>
        </p:txBody>
      </p:sp>
      <p:sp>
        <p:nvSpPr>
          <p:cNvPr id="6" name="正方形/長方形 5"/>
          <p:cNvSpPr/>
          <p:nvPr/>
        </p:nvSpPr>
        <p:spPr>
          <a:xfrm>
            <a:off x="2886851" y="1093071"/>
            <a:ext cx="1538905" cy="423334"/>
          </a:xfrm>
          <a:prstGeom prst="rect">
            <a:avLst/>
          </a:prstGeom>
          <a:noFill/>
          <a:ln>
            <a:solidFill>
              <a:srgbClr val="FF6600"/>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5364789" y="891056"/>
            <a:ext cx="3378970" cy="2372561"/>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メイリオ"/>
                <a:ea typeface="メイリオ"/>
                <a:cs typeface="メイリオ"/>
              </a:rPr>
              <a:t>国内サーバー保有台数</a:t>
            </a:r>
            <a:endParaRPr kumimoji="1" lang="en-US" altLang="ja-JP" sz="2000" dirty="0" smtClean="0">
              <a:solidFill>
                <a:srgbClr val="FFFFFF"/>
              </a:solidFill>
              <a:latin typeface="メイリオ"/>
              <a:ea typeface="メイリオ"/>
              <a:cs typeface="メイリオ"/>
            </a:endParaRPr>
          </a:p>
          <a:p>
            <a:pPr algn="ctr"/>
            <a:r>
              <a:rPr kumimoji="1" lang="ja-JP" altLang="en-US" sz="4000" dirty="0" smtClean="0">
                <a:solidFill>
                  <a:srgbClr val="FFFFFF"/>
                </a:solidFill>
                <a:latin typeface="メイリオ"/>
                <a:ea typeface="メイリオ"/>
                <a:cs typeface="メイリオ"/>
              </a:rPr>
              <a:t>約</a:t>
            </a:r>
            <a:r>
              <a:rPr kumimoji="1" lang="en-US" altLang="ja-JP" sz="4000" dirty="0" smtClean="0">
                <a:solidFill>
                  <a:srgbClr val="FFFFFF"/>
                </a:solidFill>
                <a:latin typeface="メイリオ"/>
                <a:ea typeface="メイリオ"/>
                <a:cs typeface="メイリオ"/>
              </a:rPr>
              <a:t>280</a:t>
            </a:r>
            <a:r>
              <a:rPr kumimoji="1" lang="ja-JP" altLang="en-US" sz="4000" dirty="0" smtClean="0">
                <a:solidFill>
                  <a:srgbClr val="FFFFFF"/>
                </a:solidFill>
                <a:latin typeface="メイリオ"/>
                <a:ea typeface="メイリオ"/>
                <a:cs typeface="メイリオ"/>
              </a:rPr>
              <a:t>万台</a:t>
            </a:r>
            <a:endParaRPr lang="en-US" altLang="ja-JP" sz="4000" dirty="0">
              <a:solidFill>
                <a:srgbClr val="FFFFFF"/>
              </a:solidFill>
              <a:latin typeface="メイリオ"/>
              <a:ea typeface="メイリオ"/>
              <a:cs typeface="メイリオ"/>
            </a:endParaRPr>
          </a:p>
          <a:p>
            <a:pPr marL="177800"/>
            <a:endParaRPr lang="en-US" altLang="ja-JP" sz="1200" dirty="0" smtClean="0">
              <a:solidFill>
                <a:srgbClr val="FFFFFF"/>
              </a:solidFill>
              <a:latin typeface="メイリオ"/>
              <a:ea typeface="メイリオ"/>
              <a:cs typeface="メイリオ"/>
            </a:endParaRPr>
          </a:p>
          <a:p>
            <a:pPr marL="177800">
              <a:buFont typeface="Wingdings" charset="2"/>
              <a:buChar char="ü"/>
            </a:pPr>
            <a:r>
              <a:rPr lang="ja-JP" altLang="en-US" sz="1200" dirty="0" smtClean="0">
                <a:solidFill>
                  <a:srgbClr val="FFFFFF"/>
                </a:solidFill>
                <a:latin typeface="メイリオ"/>
                <a:ea typeface="メイリオ"/>
                <a:cs typeface="メイリオ"/>
              </a:rPr>
              <a:t>年間出荷台数</a:t>
            </a:r>
            <a:r>
              <a:rPr lang="en-US" altLang="ja-JP" sz="1200" dirty="0" smtClean="0">
                <a:solidFill>
                  <a:srgbClr val="FFFFFF"/>
                </a:solidFill>
                <a:latin typeface="メイリオ"/>
                <a:ea typeface="メイリオ"/>
                <a:cs typeface="メイリオ"/>
              </a:rPr>
              <a:t>	</a:t>
            </a:r>
            <a:r>
              <a:rPr lang="ja-JP" altLang="en-US" sz="1200" dirty="0" smtClean="0">
                <a:solidFill>
                  <a:srgbClr val="FFFFFF"/>
                </a:solidFill>
                <a:latin typeface="メイリオ"/>
                <a:ea typeface="メイリオ"/>
                <a:cs typeface="メイリオ"/>
              </a:rPr>
              <a:t>：</a:t>
            </a:r>
            <a:r>
              <a:rPr lang="en-US" altLang="ja-JP" sz="1200" dirty="0" smtClean="0">
                <a:solidFill>
                  <a:srgbClr val="FFFFFF"/>
                </a:solidFill>
                <a:latin typeface="メイリオ"/>
                <a:ea typeface="メイリオ"/>
                <a:cs typeface="メイリオ"/>
              </a:rPr>
              <a:t>	54</a:t>
            </a:r>
            <a:r>
              <a:rPr lang="ja-JP" altLang="en-US" sz="1200" dirty="0" smtClean="0">
                <a:solidFill>
                  <a:srgbClr val="FFFFFF"/>
                </a:solidFill>
                <a:latin typeface="メイリオ"/>
                <a:ea typeface="メイリオ"/>
                <a:cs typeface="メイリオ"/>
              </a:rPr>
              <a:t>万台</a:t>
            </a:r>
            <a:r>
              <a:rPr lang="en-US" altLang="ja-JP" sz="1200" dirty="0" smtClean="0">
                <a:solidFill>
                  <a:srgbClr val="FFFFFF"/>
                </a:solidFill>
                <a:latin typeface="メイリオ"/>
                <a:ea typeface="メイリオ"/>
                <a:cs typeface="メイリオ"/>
              </a:rPr>
              <a:t>〜57</a:t>
            </a:r>
            <a:r>
              <a:rPr lang="ja-JP" altLang="en-US" sz="1200" dirty="0" smtClean="0">
                <a:solidFill>
                  <a:srgbClr val="FFFFFF"/>
                </a:solidFill>
                <a:latin typeface="メイリオ"/>
                <a:ea typeface="メイリオ"/>
                <a:cs typeface="メイリオ"/>
              </a:rPr>
              <a:t>万台</a:t>
            </a:r>
            <a:endParaRPr lang="en-US" altLang="ja-JP" sz="1200" dirty="0" smtClean="0">
              <a:solidFill>
                <a:srgbClr val="FFFFFF"/>
              </a:solidFill>
              <a:latin typeface="メイリオ"/>
              <a:ea typeface="メイリオ"/>
              <a:cs typeface="メイリオ"/>
            </a:endParaRPr>
          </a:p>
          <a:p>
            <a:pPr marL="177800">
              <a:buFont typeface="Wingdings" charset="2"/>
              <a:buChar char="ü"/>
            </a:pPr>
            <a:r>
              <a:rPr lang="ja-JP" altLang="en-US" sz="1200" dirty="0" smtClean="0">
                <a:solidFill>
                  <a:srgbClr val="FFFFFF"/>
                </a:solidFill>
                <a:latin typeface="メイリオ"/>
                <a:ea typeface="メイリオ"/>
                <a:cs typeface="メイリオ"/>
              </a:rPr>
              <a:t>平均リース期間</a:t>
            </a:r>
            <a:r>
              <a:rPr lang="en-US" altLang="ja-JP" sz="1200" dirty="0" smtClean="0">
                <a:solidFill>
                  <a:srgbClr val="FFFFFF"/>
                </a:solidFill>
                <a:latin typeface="メイリオ"/>
                <a:ea typeface="メイリオ"/>
                <a:cs typeface="メイリオ"/>
              </a:rPr>
              <a:t>	</a:t>
            </a:r>
            <a:r>
              <a:rPr lang="ja-JP" altLang="en-US" sz="1200" dirty="0" smtClean="0">
                <a:solidFill>
                  <a:srgbClr val="FFFFFF"/>
                </a:solidFill>
                <a:latin typeface="メイリオ"/>
                <a:ea typeface="メイリオ"/>
                <a:cs typeface="メイリオ"/>
              </a:rPr>
              <a:t>：</a:t>
            </a:r>
            <a:r>
              <a:rPr lang="en-US" altLang="ja-JP" sz="1200" dirty="0">
                <a:solidFill>
                  <a:srgbClr val="FFFFFF"/>
                </a:solidFill>
                <a:latin typeface="メイリオ"/>
                <a:ea typeface="メイリオ"/>
                <a:cs typeface="メイリオ"/>
              </a:rPr>
              <a:t>	</a:t>
            </a:r>
            <a:r>
              <a:rPr lang="en-US" altLang="ja-JP" sz="1200" dirty="0" smtClean="0">
                <a:solidFill>
                  <a:srgbClr val="FFFFFF"/>
                </a:solidFill>
                <a:latin typeface="メイリオ"/>
                <a:ea typeface="メイリオ"/>
                <a:cs typeface="メイリオ"/>
              </a:rPr>
              <a:t>5</a:t>
            </a:r>
            <a:r>
              <a:rPr lang="ja-JP" altLang="en-US" sz="1200" dirty="0" smtClean="0">
                <a:solidFill>
                  <a:srgbClr val="FFFFFF"/>
                </a:solidFill>
                <a:latin typeface="メイリオ"/>
                <a:ea typeface="メイリオ"/>
                <a:cs typeface="メイリオ"/>
              </a:rPr>
              <a:t>年間</a:t>
            </a:r>
            <a:endParaRPr kumimoji="1" lang="ja-JP" altLang="en-US" sz="1200" dirty="0">
              <a:solidFill>
                <a:srgbClr val="FFFFFF"/>
              </a:solidFill>
              <a:latin typeface="メイリオ"/>
              <a:ea typeface="メイリオ"/>
              <a:cs typeface="メイリオ"/>
            </a:endParaRPr>
          </a:p>
        </p:txBody>
      </p:sp>
      <p:cxnSp>
        <p:nvCxnSpPr>
          <p:cNvPr id="9" name="直線矢印コネクタ 8"/>
          <p:cNvCxnSpPr>
            <a:stCxn id="6" idx="3"/>
          </p:cNvCxnSpPr>
          <p:nvPr/>
        </p:nvCxnSpPr>
        <p:spPr>
          <a:xfrm>
            <a:off x="4425756" y="1304738"/>
            <a:ext cx="939033"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1" name="正方形/長方形 10"/>
          <p:cNvSpPr/>
          <p:nvPr/>
        </p:nvSpPr>
        <p:spPr>
          <a:xfrm>
            <a:off x="7054275" y="3894296"/>
            <a:ext cx="1635604" cy="1624061"/>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オンプレミス</a:t>
            </a:r>
            <a:endParaRPr kumimoji="1"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その他</a:t>
            </a:r>
            <a:endParaRPr kumimoji="1" lang="ja-JP" altLang="en-US" sz="1200" dirty="0">
              <a:solidFill>
                <a:srgbClr val="FFFFFF"/>
              </a:solidFill>
              <a:latin typeface="メイリオ"/>
              <a:ea typeface="メイリオ"/>
              <a:cs typeface="メイリオ"/>
            </a:endParaRPr>
          </a:p>
        </p:txBody>
      </p:sp>
      <p:sp>
        <p:nvSpPr>
          <p:cNvPr id="13" name="正方形/長方形 12"/>
          <p:cNvSpPr/>
          <p:nvPr/>
        </p:nvSpPr>
        <p:spPr>
          <a:xfrm>
            <a:off x="5364789" y="3894296"/>
            <a:ext cx="1635604" cy="1624061"/>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国内パブリック</a:t>
            </a:r>
            <a:endParaRPr kumimoji="1" lang="en-US" altLang="ja-JP" sz="1200" dirty="0" smtClean="0">
              <a:solidFill>
                <a:srgbClr val="FFFFFF"/>
              </a:solidFill>
              <a:latin typeface="メイリオ"/>
              <a:ea typeface="メイリオ"/>
              <a:cs typeface="メイリオ"/>
            </a:endParaRPr>
          </a:p>
          <a:p>
            <a:pPr algn="ctr"/>
            <a:r>
              <a:rPr lang="ja-JP" altLang="en-US" sz="1200" dirty="0" smtClean="0">
                <a:solidFill>
                  <a:srgbClr val="FFFFFF"/>
                </a:solidFill>
                <a:latin typeface="メイリオ"/>
                <a:ea typeface="メイリオ"/>
                <a:cs typeface="メイリオ"/>
              </a:rPr>
              <a:t>クラウド事業者</a:t>
            </a:r>
            <a:endParaRPr kumimoji="1" lang="ja-JP" altLang="en-US" sz="1200" dirty="0">
              <a:solidFill>
                <a:srgbClr val="FFFFFF"/>
              </a:solidFill>
              <a:latin typeface="メイリオ"/>
              <a:ea typeface="メイリオ"/>
              <a:cs typeface="メイリオ"/>
            </a:endParaRPr>
          </a:p>
        </p:txBody>
      </p:sp>
      <p:cxnSp>
        <p:nvCxnSpPr>
          <p:cNvPr id="15" name="カギ線コネクタ 14"/>
          <p:cNvCxnSpPr>
            <a:stCxn id="7" idx="2"/>
            <a:endCxn id="13" idx="0"/>
          </p:cNvCxnSpPr>
          <p:nvPr/>
        </p:nvCxnSpPr>
        <p:spPr>
          <a:xfrm rot="5400000">
            <a:off x="6303094" y="3143115"/>
            <a:ext cx="630679" cy="871683"/>
          </a:xfrm>
          <a:prstGeom prst="bentConnector3">
            <a:avLst/>
          </a:prstGeom>
          <a:ln w="38100"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カギ線コネクタ 15"/>
          <p:cNvCxnSpPr>
            <a:stCxn id="7" idx="2"/>
            <a:endCxn id="11" idx="0"/>
          </p:cNvCxnSpPr>
          <p:nvPr/>
        </p:nvCxnSpPr>
        <p:spPr>
          <a:xfrm rot="16200000" flipH="1">
            <a:off x="7147836" y="3170054"/>
            <a:ext cx="630679" cy="817803"/>
          </a:xfrm>
          <a:prstGeom prst="bentConnector3">
            <a:avLst/>
          </a:prstGeom>
          <a:ln w="38100" cmpd="sng">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正方形/長方形 20"/>
          <p:cNvSpPr/>
          <p:nvPr/>
        </p:nvSpPr>
        <p:spPr>
          <a:xfrm>
            <a:off x="2139758" y="3947067"/>
            <a:ext cx="2794039" cy="1521902"/>
          </a:xfrm>
          <a:prstGeom prst="rect">
            <a:avLst/>
          </a:prstGeom>
          <a:solidFill>
            <a:schemeClr val="bg1"/>
          </a:solidFill>
          <a:ln w="3175" cmpd="sng">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1809088" y="3586519"/>
            <a:ext cx="1800493" cy="307777"/>
          </a:xfrm>
          <a:prstGeom prst="rect">
            <a:avLst/>
          </a:prstGeom>
          <a:noFill/>
        </p:spPr>
        <p:txBody>
          <a:bodyPr wrap="none" rtlCol="0">
            <a:spAutoFit/>
          </a:bodyPr>
          <a:lstStyle/>
          <a:p>
            <a:pPr algn="ctr"/>
            <a:r>
              <a:rPr kumimoji="1" lang="ja-JP" altLang="en-US" sz="1400" dirty="0" smtClean="0">
                <a:solidFill>
                  <a:srgbClr val="3366FF"/>
                </a:solidFill>
                <a:latin typeface="メイリオ"/>
                <a:ea typeface="メイリオ"/>
                <a:cs typeface="メイリオ"/>
              </a:rPr>
              <a:t>海外クラウド事業者</a:t>
            </a:r>
            <a:endParaRPr kumimoji="1" lang="ja-JP" altLang="en-US" sz="1400" dirty="0">
              <a:solidFill>
                <a:srgbClr val="3366FF"/>
              </a:solidFill>
              <a:latin typeface="メイリオ"/>
              <a:ea typeface="メイリオ"/>
              <a:cs typeface="メイリオ"/>
            </a:endParaRPr>
          </a:p>
        </p:txBody>
      </p:sp>
      <p:pic>
        <p:nvPicPr>
          <p:cNvPr id="23" name="図 22" descr="img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2036" y="4382013"/>
            <a:ext cx="570873" cy="207172"/>
          </a:xfrm>
          <a:prstGeom prst="rect">
            <a:avLst/>
          </a:prstGeom>
        </p:spPr>
      </p:pic>
      <p:pic>
        <p:nvPicPr>
          <p:cNvPr id="24" name="図 23" descr="imgres.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56332" y="4304232"/>
            <a:ext cx="1436951" cy="344367"/>
          </a:xfrm>
          <a:prstGeom prst="rect">
            <a:avLst/>
          </a:prstGeom>
        </p:spPr>
      </p:pic>
      <p:pic>
        <p:nvPicPr>
          <p:cNvPr id="25" name="図 24"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2036" y="5088469"/>
            <a:ext cx="898177" cy="168191"/>
          </a:xfrm>
          <a:prstGeom prst="rect">
            <a:avLst/>
          </a:prstGeom>
        </p:spPr>
      </p:pic>
      <p:pic>
        <p:nvPicPr>
          <p:cNvPr id="26" name="図 25"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5451" y="5088469"/>
            <a:ext cx="779899" cy="184802"/>
          </a:xfrm>
          <a:prstGeom prst="rect">
            <a:avLst/>
          </a:prstGeom>
        </p:spPr>
      </p:pic>
      <p:sp>
        <p:nvSpPr>
          <p:cNvPr id="27" name="テキスト ボックス 26"/>
          <p:cNvSpPr txBox="1"/>
          <p:nvPr/>
        </p:nvSpPr>
        <p:spPr>
          <a:xfrm>
            <a:off x="2776081" y="4710437"/>
            <a:ext cx="2031626" cy="246221"/>
          </a:xfrm>
          <a:prstGeom prst="rect">
            <a:avLst/>
          </a:prstGeom>
          <a:noFill/>
        </p:spPr>
        <p:txBody>
          <a:bodyPr wrap="none" rtlCol="0">
            <a:spAutoFit/>
          </a:bodyPr>
          <a:lstStyle/>
          <a:p>
            <a:pPr algn="ctr"/>
            <a:r>
              <a:rPr kumimoji="1" lang="ja-JP" altLang="en-US" sz="1000" dirty="0" smtClean="0">
                <a:solidFill>
                  <a:srgbClr val="FF6666"/>
                </a:solidFill>
              </a:rPr>
              <a:t>各社それぞれが、数百万台を保有</a:t>
            </a:r>
            <a:endParaRPr kumimoji="1" lang="ja-JP" altLang="en-US" sz="1000" dirty="0">
              <a:solidFill>
                <a:srgbClr val="FF6666"/>
              </a:solidFill>
            </a:endParaRPr>
          </a:p>
        </p:txBody>
      </p:sp>
      <p:sp>
        <p:nvSpPr>
          <p:cNvPr id="28" name="正方形/長方形 27"/>
          <p:cNvSpPr/>
          <p:nvPr/>
        </p:nvSpPr>
        <p:spPr>
          <a:xfrm>
            <a:off x="341744" y="3894296"/>
            <a:ext cx="2367589" cy="15308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3344874" y="3996455"/>
            <a:ext cx="981985" cy="276999"/>
          </a:xfrm>
          <a:prstGeom prst="rect">
            <a:avLst/>
          </a:prstGeom>
          <a:noFill/>
        </p:spPr>
        <p:txBody>
          <a:bodyPr wrap="none" rtlCol="0">
            <a:spAutoFit/>
          </a:bodyPr>
          <a:lstStyle/>
          <a:p>
            <a:pPr algn="ctr"/>
            <a:r>
              <a:rPr kumimoji="1" lang="en-US" altLang="ja-JP" sz="1200" dirty="0" err="1" smtClean="0">
                <a:solidFill>
                  <a:srgbClr val="3366FF"/>
                </a:solidFill>
                <a:latin typeface="メイリオ"/>
                <a:ea typeface="メイリオ"/>
                <a:cs typeface="メイリオ"/>
              </a:rPr>
              <a:t>IaaS</a:t>
            </a:r>
            <a:r>
              <a:rPr kumimoji="1" lang="ja-JP" altLang="en-US" sz="1200" dirty="0" smtClean="0">
                <a:solidFill>
                  <a:srgbClr val="3366FF"/>
                </a:solidFill>
                <a:latin typeface="メイリオ"/>
                <a:ea typeface="メイリオ"/>
                <a:cs typeface="メイリオ"/>
              </a:rPr>
              <a:t>事業者</a:t>
            </a:r>
            <a:endParaRPr kumimoji="1" lang="ja-JP" altLang="en-US" sz="1200" dirty="0">
              <a:solidFill>
                <a:srgbClr val="3366FF"/>
              </a:solidFill>
              <a:latin typeface="メイリオ"/>
              <a:ea typeface="メイリオ"/>
              <a:cs typeface="メイリオ"/>
            </a:endParaRPr>
          </a:p>
        </p:txBody>
      </p:sp>
      <p:sp>
        <p:nvSpPr>
          <p:cNvPr id="30" name="テキスト ボックス 29"/>
          <p:cNvSpPr txBox="1"/>
          <p:nvPr/>
        </p:nvSpPr>
        <p:spPr>
          <a:xfrm>
            <a:off x="784261" y="3996455"/>
            <a:ext cx="1454244" cy="276999"/>
          </a:xfrm>
          <a:prstGeom prst="rect">
            <a:avLst/>
          </a:prstGeom>
          <a:noFill/>
        </p:spPr>
        <p:txBody>
          <a:bodyPr wrap="none" rtlCol="0">
            <a:spAutoFit/>
          </a:bodyPr>
          <a:lstStyle/>
          <a:p>
            <a:pPr algn="ctr"/>
            <a:r>
              <a:rPr kumimoji="1" lang="en-US" altLang="ja-JP" sz="1200" dirty="0" err="1" smtClean="0">
                <a:solidFill>
                  <a:srgbClr val="3366FF"/>
                </a:solidFill>
                <a:latin typeface="メイリオ"/>
                <a:ea typeface="メイリオ"/>
                <a:cs typeface="メイリオ"/>
              </a:rPr>
              <a:t>SaaS</a:t>
            </a:r>
            <a:r>
              <a:rPr kumimoji="1" lang="en-US" altLang="ja-JP" sz="1200" dirty="0" smtClean="0">
                <a:solidFill>
                  <a:srgbClr val="3366FF"/>
                </a:solidFill>
                <a:latin typeface="メイリオ"/>
                <a:ea typeface="メイリオ"/>
                <a:cs typeface="メイリオ"/>
              </a:rPr>
              <a:t>/</a:t>
            </a:r>
            <a:r>
              <a:rPr kumimoji="1" lang="en-US" altLang="ja-JP" sz="1200" dirty="0" err="1" smtClean="0">
                <a:solidFill>
                  <a:srgbClr val="3366FF"/>
                </a:solidFill>
                <a:latin typeface="メイリオ"/>
                <a:ea typeface="メイリオ"/>
                <a:cs typeface="メイリオ"/>
              </a:rPr>
              <a:t>PaaS</a:t>
            </a:r>
            <a:r>
              <a:rPr kumimoji="1" lang="ja-JP" altLang="en-US" sz="1200" dirty="0" smtClean="0">
                <a:solidFill>
                  <a:srgbClr val="3366FF"/>
                </a:solidFill>
                <a:latin typeface="メイリオ"/>
                <a:ea typeface="メイリオ"/>
                <a:cs typeface="メイリオ"/>
              </a:rPr>
              <a:t>事業者</a:t>
            </a:r>
            <a:endParaRPr kumimoji="1" lang="ja-JP" altLang="en-US" sz="1200" dirty="0">
              <a:solidFill>
                <a:srgbClr val="3366FF"/>
              </a:solidFill>
              <a:latin typeface="メイリオ"/>
              <a:ea typeface="メイリオ"/>
              <a:cs typeface="メイリオ"/>
            </a:endParaRPr>
          </a:p>
        </p:txBody>
      </p:sp>
      <p:sp>
        <p:nvSpPr>
          <p:cNvPr id="31" name="テキスト ボックス 30"/>
          <p:cNvSpPr txBox="1"/>
          <p:nvPr/>
        </p:nvSpPr>
        <p:spPr>
          <a:xfrm>
            <a:off x="6513101" y="3586519"/>
            <a:ext cx="1082348" cy="307777"/>
          </a:xfrm>
          <a:prstGeom prst="rect">
            <a:avLst/>
          </a:prstGeom>
          <a:noFill/>
        </p:spPr>
        <p:txBody>
          <a:bodyPr wrap="none" rtlCol="0">
            <a:spAutoFit/>
          </a:bodyPr>
          <a:lstStyle/>
          <a:p>
            <a:pPr algn="ctr"/>
            <a:r>
              <a:rPr kumimoji="1" lang="ja-JP" altLang="en-US" sz="1400" dirty="0" smtClean="0">
                <a:solidFill>
                  <a:srgbClr val="3366FF"/>
                </a:solidFill>
                <a:latin typeface="メイリオ"/>
                <a:ea typeface="メイリオ"/>
                <a:cs typeface="メイリオ"/>
              </a:rPr>
              <a:t>国内保有者</a:t>
            </a:r>
            <a:endParaRPr kumimoji="1" lang="ja-JP" altLang="en-US" sz="1400" dirty="0">
              <a:solidFill>
                <a:srgbClr val="3366FF"/>
              </a:solidFill>
              <a:latin typeface="メイリオ"/>
              <a:ea typeface="メイリオ"/>
              <a:cs typeface="メイリオ"/>
            </a:endParaRPr>
          </a:p>
        </p:txBody>
      </p:sp>
      <p:pic>
        <p:nvPicPr>
          <p:cNvPr id="32" name="図 31" descr="imgres.pn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2923" y="4708018"/>
            <a:ext cx="998652" cy="274321"/>
          </a:xfrm>
          <a:prstGeom prst="rect">
            <a:avLst/>
          </a:prstGeom>
        </p:spPr>
      </p:pic>
      <p:pic>
        <p:nvPicPr>
          <p:cNvPr id="33" name="図 32" descr="imgres.pn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8666" y="5081990"/>
            <a:ext cx="992909" cy="275031"/>
          </a:xfrm>
          <a:prstGeom prst="rect">
            <a:avLst/>
          </a:prstGeom>
        </p:spPr>
      </p:pic>
      <p:pic>
        <p:nvPicPr>
          <p:cNvPr id="34" name="図 33" descr="imgres.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8665" y="4300745"/>
            <a:ext cx="992909" cy="365951"/>
          </a:xfrm>
          <a:prstGeom prst="rect">
            <a:avLst/>
          </a:prstGeom>
        </p:spPr>
      </p:pic>
      <p:pic>
        <p:nvPicPr>
          <p:cNvPr id="35" name="図 34" descr="imgres.png"/>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5745" y="4344580"/>
            <a:ext cx="858982" cy="328829"/>
          </a:xfrm>
          <a:prstGeom prst="rect">
            <a:avLst/>
          </a:prstGeom>
        </p:spPr>
      </p:pic>
      <p:pic>
        <p:nvPicPr>
          <p:cNvPr id="37" name="図 36" descr="images.png"/>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029" y="4708018"/>
            <a:ext cx="844321" cy="328347"/>
          </a:xfrm>
          <a:prstGeom prst="rect">
            <a:avLst/>
          </a:prstGeom>
        </p:spPr>
      </p:pic>
      <p:pic>
        <p:nvPicPr>
          <p:cNvPr id="39" name="図 38" descr="images.jp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029" y="5119191"/>
            <a:ext cx="892807" cy="185094"/>
          </a:xfrm>
          <a:prstGeom prst="rect">
            <a:avLst/>
          </a:prstGeom>
        </p:spPr>
      </p:pic>
      <p:grpSp>
        <p:nvGrpSpPr>
          <p:cNvPr id="59" name="図形グループ 58"/>
          <p:cNvGrpSpPr/>
          <p:nvPr/>
        </p:nvGrpSpPr>
        <p:grpSpPr>
          <a:xfrm>
            <a:off x="3402909" y="6160902"/>
            <a:ext cx="2307867" cy="414581"/>
            <a:chOff x="3883145" y="6133540"/>
            <a:chExt cx="2307867" cy="414581"/>
          </a:xfrm>
        </p:grpSpPr>
        <p:grpSp>
          <p:nvGrpSpPr>
            <p:cNvPr id="40" name="図形グループ 39"/>
            <p:cNvGrpSpPr/>
            <p:nvPr/>
          </p:nvGrpSpPr>
          <p:grpSpPr>
            <a:xfrm>
              <a:off x="3883145" y="6221577"/>
              <a:ext cx="132562" cy="275839"/>
              <a:chOff x="1305189" y="2570455"/>
              <a:chExt cx="977175" cy="2007873"/>
            </a:xfrm>
          </p:grpSpPr>
          <p:sp>
            <p:nvSpPr>
              <p:cNvPr id="41" name="円/楕円 4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フローチャート: 論理積ゲート 41"/>
              <p:cNvSpPr/>
              <p:nvPr/>
            </p:nvSpPr>
            <p:spPr>
              <a:xfrm rot="16200000">
                <a:off x="1253820" y="3549784"/>
                <a:ext cx="1087121" cy="969967"/>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 name="図形グループ 42"/>
            <p:cNvGrpSpPr/>
            <p:nvPr/>
          </p:nvGrpSpPr>
          <p:grpSpPr>
            <a:xfrm>
              <a:off x="4171161" y="6133540"/>
              <a:ext cx="131584" cy="275838"/>
              <a:chOff x="1305189" y="2570455"/>
              <a:chExt cx="969964" cy="2007872"/>
            </a:xfrm>
          </p:grpSpPr>
          <p:sp>
            <p:nvSpPr>
              <p:cNvPr id="44" name="円/楕円 4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 name="図形グループ 45"/>
            <p:cNvGrpSpPr/>
            <p:nvPr/>
          </p:nvGrpSpPr>
          <p:grpSpPr>
            <a:xfrm>
              <a:off x="4014731" y="6136149"/>
              <a:ext cx="131584" cy="275838"/>
              <a:chOff x="1305189" y="2570455"/>
              <a:chExt cx="969964" cy="2007872"/>
            </a:xfrm>
          </p:grpSpPr>
          <p:sp>
            <p:nvSpPr>
              <p:cNvPr id="47" name="円/楕円 4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フローチャート: 論理積ゲート 4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 name="図形グループ 48"/>
            <p:cNvGrpSpPr/>
            <p:nvPr/>
          </p:nvGrpSpPr>
          <p:grpSpPr>
            <a:xfrm>
              <a:off x="4138932" y="6268927"/>
              <a:ext cx="131584" cy="275838"/>
              <a:chOff x="1305189" y="2570455"/>
              <a:chExt cx="969964" cy="2007872"/>
            </a:xfrm>
          </p:grpSpPr>
          <p:sp>
            <p:nvSpPr>
              <p:cNvPr id="50" name="円/楕円 4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フローチャート: 論理積ゲート 5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 name="図形グループ 51"/>
            <p:cNvGrpSpPr/>
            <p:nvPr/>
          </p:nvGrpSpPr>
          <p:grpSpPr>
            <a:xfrm>
              <a:off x="4361155" y="6268927"/>
              <a:ext cx="131584" cy="275838"/>
              <a:chOff x="1305189" y="2570455"/>
              <a:chExt cx="969964" cy="2007872"/>
            </a:xfrm>
          </p:grpSpPr>
          <p:sp>
            <p:nvSpPr>
              <p:cNvPr id="53" name="円/楕円 5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5" name="図形グループ 54"/>
            <p:cNvGrpSpPr/>
            <p:nvPr/>
          </p:nvGrpSpPr>
          <p:grpSpPr>
            <a:xfrm>
              <a:off x="4232217" y="6172222"/>
              <a:ext cx="131584" cy="275838"/>
              <a:chOff x="1305189" y="2570455"/>
              <a:chExt cx="969964" cy="2007872"/>
            </a:xfrm>
          </p:grpSpPr>
          <p:sp>
            <p:nvSpPr>
              <p:cNvPr id="56" name="円/楕円 5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フローチャート: 論理積ゲート 5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8" name="テキスト ボックス 57"/>
            <p:cNvSpPr txBox="1"/>
            <p:nvPr/>
          </p:nvSpPr>
          <p:spPr>
            <a:xfrm>
              <a:off x="4467463" y="6148011"/>
              <a:ext cx="1723549" cy="400110"/>
            </a:xfrm>
            <a:prstGeom prst="rect">
              <a:avLst/>
            </a:prstGeom>
            <a:noFill/>
          </p:spPr>
          <p:txBody>
            <a:bodyPr wrap="none" rtlCol="0">
              <a:spAutoFit/>
            </a:bodyPr>
            <a:lstStyle/>
            <a:p>
              <a:pPr algn="ctr"/>
              <a:r>
                <a:rPr kumimoji="1" lang="ja-JP" altLang="en-US" sz="2000" dirty="0" smtClean="0">
                  <a:solidFill>
                    <a:schemeClr val="tx1">
                      <a:lumMod val="50000"/>
                      <a:lumOff val="50000"/>
                    </a:schemeClr>
                  </a:solidFill>
                  <a:latin typeface="メイリオ"/>
                  <a:ea typeface="メイリオ"/>
                  <a:cs typeface="メイリオ"/>
                </a:rPr>
                <a:t>国内ユーザー</a:t>
              </a:r>
              <a:endParaRPr kumimoji="1" lang="ja-JP" altLang="en-US" sz="2000" dirty="0">
                <a:solidFill>
                  <a:schemeClr val="tx1">
                    <a:lumMod val="50000"/>
                    <a:lumOff val="50000"/>
                  </a:schemeClr>
                </a:solidFill>
                <a:latin typeface="メイリオ"/>
                <a:ea typeface="メイリオ"/>
                <a:cs typeface="メイリオ"/>
              </a:endParaRPr>
            </a:p>
          </p:txBody>
        </p:sp>
      </p:grpSp>
      <p:cxnSp>
        <p:nvCxnSpPr>
          <p:cNvPr id="65" name="直線矢印コネクタ 64"/>
          <p:cNvCxnSpPr>
            <a:stCxn id="58" idx="0"/>
            <a:endCxn id="28" idx="2"/>
          </p:cNvCxnSpPr>
          <p:nvPr/>
        </p:nvCxnSpPr>
        <p:spPr>
          <a:xfrm flipH="1" flipV="1">
            <a:off x="1525539" y="5425118"/>
            <a:ext cx="3323463" cy="750255"/>
          </a:xfrm>
          <a:prstGeom prst="straightConnector1">
            <a:avLst/>
          </a:prstGeom>
          <a:ln w="38100" cmpd="sng">
            <a:solidFill>
              <a:schemeClr val="bg1">
                <a:lumMod val="6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58" idx="0"/>
            <a:endCxn id="11" idx="2"/>
          </p:cNvCxnSpPr>
          <p:nvPr/>
        </p:nvCxnSpPr>
        <p:spPr>
          <a:xfrm flipV="1">
            <a:off x="4849002" y="5518357"/>
            <a:ext cx="3023075" cy="657016"/>
          </a:xfrm>
          <a:prstGeom prst="straightConnector1">
            <a:avLst/>
          </a:prstGeom>
          <a:ln w="38100" cmpd="sng">
            <a:solidFill>
              <a:schemeClr val="bg1">
                <a:lumMod val="6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a:stCxn id="58" idx="0"/>
            <a:endCxn id="21" idx="2"/>
          </p:cNvCxnSpPr>
          <p:nvPr/>
        </p:nvCxnSpPr>
        <p:spPr>
          <a:xfrm flipH="1" flipV="1">
            <a:off x="3536778" y="5468969"/>
            <a:ext cx="1312224" cy="706404"/>
          </a:xfrm>
          <a:prstGeom prst="straightConnector1">
            <a:avLst/>
          </a:prstGeom>
          <a:ln w="38100" cmpd="sng">
            <a:solidFill>
              <a:schemeClr val="bg1">
                <a:lumMod val="6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58" idx="0"/>
            <a:endCxn id="13" idx="2"/>
          </p:cNvCxnSpPr>
          <p:nvPr/>
        </p:nvCxnSpPr>
        <p:spPr>
          <a:xfrm flipV="1">
            <a:off x="4849002" y="5518357"/>
            <a:ext cx="1333589" cy="657016"/>
          </a:xfrm>
          <a:prstGeom prst="straightConnector1">
            <a:avLst/>
          </a:prstGeom>
          <a:ln w="38100" cmpd="sng">
            <a:solidFill>
              <a:schemeClr val="bg1">
                <a:lumMod val="6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5659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effectLst/>
                <a:latin typeface="Arial"/>
                <a:ea typeface="HGP創英角ｺﾞｼｯｸUB" pitchFamily="50" charset="-128"/>
                <a:cs typeface="Arial"/>
              </a:rPr>
              <a:t>Infrastructure </a:t>
            </a:r>
            <a:r>
              <a:rPr lang="en-US" altLang="ja-JP" sz="2400" dirty="0" smtClean="0">
                <a:solidFill>
                  <a:srgbClr val="FFFFFF"/>
                </a:solidFill>
                <a:effectLst/>
                <a:latin typeface="Arial"/>
                <a:ea typeface="HGP創英角ｺﾞｼｯｸUB" pitchFamily="50" charset="-128"/>
                <a:cs typeface="Arial"/>
              </a:rPr>
              <a:t>as </a:t>
            </a:r>
            <a:r>
              <a:rPr lang="en-US" altLang="ja-JP" sz="2400" dirty="0" smtClean="0">
                <a:solidFill>
                  <a:srgbClr val="FFFFFF"/>
                </a:solidFill>
                <a:effectLst/>
                <a:latin typeface="Arial"/>
                <a:ea typeface="HGP創英角ｺﾞｼｯｸUB" pitchFamily="50" charset="-128"/>
                <a:cs typeface="Arial"/>
              </a:rPr>
              <a:t>Code</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6764522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bwMode="auto">
          <a:xfrm>
            <a:off x="646113" y="3280759"/>
            <a:ext cx="7848600" cy="2976939"/>
          </a:xfrm>
          <a:prstGeom prst="rect">
            <a:avLst/>
          </a:prstGeom>
          <a:solidFill>
            <a:schemeClr val="tx2">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a:t>Infrastructure as a Code</a:t>
            </a:r>
            <a:endParaRPr kumimoji="1" lang="ja-JP" altLang="en-US" dirty="0"/>
          </a:p>
        </p:txBody>
      </p:sp>
      <p:sp>
        <p:nvSpPr>
          <p:cNvPr id="3" name="正方形/長方形 2"/>
          <p:cNvSpPr/>
          <p:nvPr/>
        </p:nvSpPr>
        <p:spPr bwMode="auto">
          <a:xfrm>
            <a:off x="646113" y="866100"/>
            <a:ext cx="7848600" cy="2339955"/>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9" name="角丸四角形 8"/>
          <p:cNvSpPr/>
          <p:nvPr/>
        </p:nvSpPr>
        <p:spPr bwMode="auto">
          <a:xfrm>
            <a:off x="838200" y="1434623"/>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Meiryo" charset="-128"/>
                <a:ea typeface="Meiryo" charset="-128"/>
                <a:cs typeface="Meiryo" charset="-128"/>
              </a:rPr>
              <a:t>業務処理ロジック</a:t>
            </a:r>
            <a:r>
              <a:rPr kumimoji="0" lang="ja-JP" altLang="en-US" sz="1400" dirty="0" smtClean="0">
                <a:solidFill>
                  <a:srgbClr val="FFFFFF"/>
                </a:solidFill>
                <a:latin typeface="Meiryo" charset="-128"/>
                <a:ea typeface="Meiryo" charset="-128"/>
                <a:cs typeface="Meiryo" charset="-128"/>
              </a:rPr>
              <a:t>の</a:t>
            </a:r>
            <a:endParaRPr kumimoji="0" lang="en-US" altLang="ja-JP" sz="1400" dirty="0" smtClean="0">
              <a:solidFill>
                <a:srgbClr val="FFFFFF"/>
              </a:solidFill>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rgbClr val="FFFFFF"/>
              </a:solidFill>
              <a:effectLst/>
              <a:latin typeface="Meiryo" charset="-128"/>
              <a:ea typeface="Meiryo" charset="-128"/>
              <a:cs typeface="Meiryo" charset="-128"/>
            </a:endParaRPr>
          </a:p>
        </p:txBody>
      </p:sp>
      <p:sp>
        <p:nvSpPr>
          <p:cNvPr id="12" name="フローチャート: 書類 11"/>
          <p:cNvSpPr/>
          <p:nvPr/>
        </p:nvSpPr>
        <p:spPr bwMode="auto">
          <a:xfrm>
            <a:off x="3503613" y="1434623"/>
            <a:ext cx="2133600" cy="609600"/>
          </a:xfrm>
          <a:prstGeom prst="flowChartDocumen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Meiryo" charset="-128"/>
                <a:ea typeface="Meiryo" charset="-128"/>
                <a:cs typeface="Meiryo" charset="-128"/>
              </a:rPr>
              <a:t>日本語などの自然言語で</a:t>
            </a:r>
            <a:endParaRPr kumimoji="0" lang="en-US" altLang="ja-JP" sz="1200" b="0" i="0" u="none" strike="noStrike" cap="none" normalizeH="0" baseline="0" dirty="0" smtClean="0">
              <a:ln>
                <a:noFill/>
              </a:ln>
              <a:solidFill>
                <a:schemeClr val="tx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Meiryo" charset="-128"/>
                <a:ea typeface="Meiryo" charset="-128"/>
                <a:cs typeface="Meiryo" charset="-128"/>
              </a:rPr>
              <a:t>運用手順書の作成</a:t>
            </a:r>
          </a:p>
        </p:txBody>
      </p:sp>
      <p:sp>
        <p:nvSpPr>
          <p:cNvPr id="14" name="角丸四角形 13"/>
          <p:cNvSpPr/>
          <p:nvPr/>
        </p:nvSpPr>
        <p:spPr bwMode="auto">
          <a:xfrm>
            <a:off x="3503613" y="2298223"/>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eiryo" charset="-128"/>
                <a:ea typeface="Meiryo" charset="-128"/>
                <a:cs typeface="Meiryo" charset="-128"/>
              </a:rPr>
              <a:t>人手による</a:t>
            </a:r>
            <a:endParaRPr kumimoji="0" lang="en-US" altLang="ja-JP" b="0" i="0" u="none" strike="noStrike" cap="none" normalizeH="0" baseline="0" dirty="0" smtClean="0">
              <a:ln>
                <a:noFill/>
              </a:ln>
              <a:solidFill>
                <a:schemeClr val="tx1"/>
              </a:solidFill>
              <a:effectLst/>
              <a:latin typeface="Meiryo" charset="-128"/>
              <a:ea typeface="Meiryo" charset="-128"/>
              <a:cs typeface="Meiryo" charset="-128"/>
            </a:endParaRP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Meiryo" charset="-128"/>
                <a:ea typeface="Meiryo" charset="-128"/>
                <a:cs typeface="Meiryo" charset="-128"/>
              </a:rPr>
              <a:t>運用業務</a:t>
            </a:r>
            <a:endParaRPr kumimoji="0" lang="en-US" altLang="ja-JP" sz="1800" b="0" i="0" u="none" strike="noStrike" cap="none" normalizeH="0" baseline="0" dirty="0" smtClean="0">
              <a:ln>
                <a:noFill/>
              </a:ln>
              <a:solidFill>
                <a:schemeClr val="tx1"/>
              </a:solidFill>
              <a:effectLst/>
              <a:latin typeface="Meiryo" charset="-128"/>
              <a:ea typeface="Meiryo" charset="-128"/>
              <a:cs typeface="Meiryo" charset="-128"/>
            </a:endParaRPr>
          </a:p>
        </p:txBody>
      </p:sp>
      <p:pic>
        <p:nvPicPr>
          <p:cNvPr id="1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33800" y="2247423"/>
            <a:ext cx="628650" cy="62865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19" name="正方形/長方形 18"/>
          <p:cNvSpPr/>
          <p:nvPr/>
        </p:nvSpPr>
        <p:spPr bwMode="auto">
          <a:xfrm>
            <a:off x="6172200" y="22313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20" name="ホームベース 19"/>
          <p:cNvSpPr/>
          <p:nvPr/>
        </p:nvSpPr>
        <p:spPr bwMode="auto">
          <a:xfrm flipH="1">
            <a:off x="6096000" y="2104350"/>
            <a:ext cx="2057400" cy="438150"/>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21" name="図 20"/>
          <p:cNvPicPr>
            <a:picLocks noChangeAspect="1"/>
          </p:cNvPicPr>
          <p:nvPr/>
        </p:nvPicPr>
        <p:blipFill>
          <a:blip r:embed="rId3">
            <a:clrChange>
              <a:clrFrom>
                <a:srgbClr val="FEFEFE"/>
              </a:clrFrom>
              <a:clrTo>
                <a:srgbClr val="FEFEFE">
                  <a:alpha val="0"/>
                </a:srgbClr>
              </a:clrTo>
            </a:clrChange>
          </a:blip>
          <a:stretch>
            <a:fillRect/>
          </a:stretch>
        </p:blipFill>
        <p:spPr>
          <a:xfrm>
            <a:off x="7595776" y="2274024"/>
            <a:ext cx="632198" cy="554227"/>
          </a:xfrm>
          <a:prstGeom prst="rect">
            <a:avLst/>
          </a:prstGeom>
          <a:ln>
            <a:noFill/>
          </a:ln>
        </p:spPr>
      </p:pic>
      <p:sp>
        <p:nvSpPr>
          <p:cNvPr id="22" name="テキスト ボックス 21"/>
          <p:cNvSpPr txBox="1"/>
          <p:nvPr/>
        </p:nvSpPr>
        <p:spPr>
          <a:xfrm>
            <a:off x="6340242" y="2158523"/>
            <a:ext cx="1261884" cy="307777"/>
          </a:xfrm>
          <a:prstGeom prst="rect">
            <a:avLst/>
          </a:prstGeom>
          <a:noFill/>
          <a:ln>
            <a:noFill/>
          </a:ln>
        </p:spPr>
        <p:txBody>
          <a:bodyPr wrap="none" rtlCol="0">
            <a:spAutoFit/>
          </a:bodyPr>
          <a:lstStyle/>
          <a:p>
            <a:r>
              <a:rPr lang="ja-JP" altLang="en-US" sz="1400" dirty="0" smtClean="0">
                <a:solidFill>
                  <a:srgbClr val="FFFFFF"/>
                </a:solidFill>
                <a:latin typeface="Meiryo" charset="-128"/>
                <a:ea typeface="Meiryo" charset="-128"/>
                <a:cs typeface="Meiryo" charset="-128"/>
              </a:rPr>
              <a:t>仮想システム</a:t>
            </a:r>
            <a:endParaRPr kumimoji="1" lang="ja-JP" altLang="en-US" sz="1400" dirty="0">
              <a:solidFill>
                <a:srgbClr val="FFFFFF"/>
              </a:solidFill>
              <a:latin typeface="Meiryo" charset="-128"/>
              <a:ea typeface="Meiryo" charset="-128"/>
              <a:cs typeface="Meiryo" charset="-128"/>
            </a:endParaRPr>
          </a:p>
        </p:txBody>
      </p:sp>
      <p:sp>
        <p:nvSpPr>
          <p:cNvPr id="23" name="テキスト ボックス 22"/>
          <p:cNvSpPr txBox="1"/>
          <p:nvPr/>
        </p:nvSpPr>
        <p:spPr>
          <a:xfrm>
            <a:off x="6324600" y="25615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Meiryo" charset="-128"/>
                <a:ea typeface="Meiryo" charset="-128"/>
                <a:cs typeface="Meiryo" charset="-128"/>
              </a:rPr>
              <a:t>物理システム</a:t>
            </a:r>
            <a:endParaRPr kumimoji="1" lang="ja-JP" altLang="en-US" sz="1400" dirty="0">
              <a:solidFill>
                <a:schemeClr val="bg1"/>
              </a:solidFill>
              <a:effectLst/>
              <a:latin typeface="Meiryo" charset="-128"/>
              <a:ea typeface="Meiryo" charset="-128"/>
              <a:cs typeface="Meiryo" charset="-128"/>
            </a:endParaRPr>
          </a:p>
        </p:txBody>
      </p:sp>
      <p:cxnSp>
        <p:nvCxnSpPr>
          <p:cNvPr id="31" name="直線矢印コネクタ 30"/>
          <p:cNvCxnSpPr>
            <a:stCxn id="9" idx="3"/>
            <a:endCxn id="12" idx="1"/>
          </p:cNvCxnSpPr>
          <p:nvPr/>
        </p:nvCxnSpPr>
        <p:spPr bwMode="auto">
          <a:xfrm>
            <a:off x="2971800" y="1739423"/>
            <a:ext cx="531813"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3" name="直線矢印コネクタ 32"/>
          <p:cNvCxnSpPr>
            <a:stCxn id="12" idx="2"/>
            <a:endCxn id="14" idx="0"/>
          </p:cNvCxnSpPr>
          <p:nvPr/>
        </p:nvCxnSpPr>
        <p:spPr bwMode="auto">
          <a:xfrm>
            <a:off x="4570413" y="2003922"/>
            <a:ext cx="0" cy="294301"/>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6" name="右矢印 35"/>
          <p:cNvSpPr/>
          <p:nvPr/>
        </p:nvSpPr>
        <p:spPr bwMode="auto">
          <a:xfrm>
            <a:off x="5727700" y="2412127"/>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47" name="左右矢印 46"/>
          <p:cNvSpPr/>
          <p:nvPr/>
        </p:nvSpPr>
        <p:spPr bwMode="auto">
          <a:xfrm>
            <a:off x="3429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運　用</a:t>
            </a:r>
          </a:p>
        </p:txBody>
      </p:sp>
      <p:sp>
        <p:nvSpPr>
          <p:cNvPr id="48" name="左右矢印 47"/>
          <p:cNvSpPr/>
          <p:nvPr/>
        </p:nvSpPr>
        <p:spPr bwMode="auto">
          <a:xfrm>
            <a:off x="76200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開　発</a:t>
            </a:r>
          </a:p>
        </p:txBody>
      </p:sp>
      <p:sp>
        <p:nvSpPr>
          <p:cNvPr id="49" name="左右矢印 48"/>
          <p:cNvSpPr/>
          <p:nvPr/>
        </p:nvSpPr>
        <p:spPr bwMode="auto">
          <a:xfrm>
            <a:off x="6089650" y="2999700"/>
            <a:ext cx="2286000" cy="457200"/>
          </a:xfrm>
          <a:prstGeom prst="leftRightArrow">
            <a:avLst/>
          </a:prstGeom>
          <a:ln w="1905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eiryo" charset="-128"/>
                <a:ea typeface="Meiryo" charset="-128"/>
                <a:cs typeface="Meiryo" charset="-128"/>
              </a:rPr>
              <a:t>構　成</a:t>
            </a:r>
          </a:p>
        </p:txBody>
      </p:sp>
      <p:grpSp>
        <p:nvGrpSpPr>
          <p:cNvPr id="4" name="図形グループ 3"/>
          <p:cNvGrpSpPr/>
          <p:nvPr/>
        </p:nvGrpSpPr>
        <p:grpSpPr>
          <a:xfrm>
            <a:off x="838200" y="3609300"/>
            <a:ext cx="7543800" cy="2438400"/>
            <a:chOff x="838200" y="3733800"/>
            <a:chExt cx="7543800" cy="2438400"/>
          </a:xfrm>
        </p:grpSpPr>
        <p:sp>
          <p:nvSpPr>
            <p:cNvPr id="29" name="角丸四角形 28"/>
            <p:cNvSpPr/>
            <p:nvPr/>
          </p:nvSpPr>
          <p:spPr bwMode="auto">
            <a:xfrm>
              <a:off x="3352800" y="3733800"/>
              <a:ext cx="5029200" cy="2438400"/>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Meiryo" charset="-128"/>
                <a:ea typeface="Meiryo" charset="-128"/>
                <a:cs typeface="Meiryo" charset="-128"/>
              </a:endParaRPr>
            </a:p>
          </p:txBody>
        </p:sp>
        <p:sp>
          <p:nvSpPr>
            <p:cNvPr id="10" name="角丸四角形 9"/>
            <p:cNvSpPr/>
            <p:nvPr/>
          </p:nvSpPr>
          <p:spPr bwMode="auto">
            <a:xfrm>
              <a:off x="838200" y="3733800"/>
              <a:ext cx="2133600" cy="6096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業務処理ロジック</a:t>
              </a:r>
              <a:r>
                <a:rPr kumimoji="0" lang="ja-JP" altLang="en-US" sz="1400" dirty="0" smtClean="0">
                  <a:solidFill>
                    <a:schemeClr val="bg1"/>
                  </a:solidFill>
                  <a:effectLst/>
                  <a:latin typeface="Meiryo" charset="-128"/>
                  <a:ea typeface="Meiryo" charset="-128"/>
                  <a:cs typeface="Meiryo" charset="-128"/>
                </a:rPr>
                <a:t>の</a:t>
              </a:r>
              <a:endParaRPr kumimoji="0" lang="en-US" altLang="ja-JP" sz="1400" dirty="0" smtClean="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5" name="角丸四角形 14"/>
            <p:cNvSpPr/>
            <p:nvPr/>
          </p:nvSpPr>
          <p:spPr bwMode="auto">
            <a:xfrm>
              <a:off x="838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latin typeface="Meiryo" charset="-128"/>
                  <a:ea typeface="Meiryo" charset="-128"/>
                  <a:cs typeface="Meiryo" charset="-128"/>
                </a:rPr>
                <a:t>運用手順の</a:t>
              </a:r>
              <a:endParaRPr kumimoji="0" lang="en-US" altLang="ja-JP" sz="1400" dirty="0" smtClean="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6" name="角丸四角形 15"/>
            <p:cNvSpPr/>
            <p:nvPr/>
          </p:nvSpPr>
          <p:spPr bwMode="auto">
            <a:xfrm>
              <a:off x="838200" y="54102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latin typeface="Meiryo" charset="-128"/>
                  <a:ea typeface="Meiryo" charset="-128"/>
                  <a:cs typeface="Meiryo" charset="-128"/>
                </a:rPr>
                <a:t>システム構成の</a:t>
              </a:r>
              <a:endParaRPr kumimoji="0" lang="en-US" altLang="ja-JP" sz="1400" dirty="0" smtClean="0">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Meiryo" charset="-128"/>
                  <a:ea typeface="Meiryo" charset="-128"/>
                  <a:cs typeface="Meiryo" charset="-128"/>
                </a:rPr>
                <a:t>プログラミング</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17" name="角丸四角形 16"/>
            <p:cNvSpPr/>
            <p:nvPr/>
          </p:nvSpPr>
          <p:spPr bwMode="auto">
            <a:xfrm>
              <a:off x="3505200" y="4572000"/>
              <a:ext cx="2133600" cy="609600"/>
            </a:xfrm>
            <a:prstGeom prst="roundRect">
              <a:avLst>
                <a:gd name="adj" fmla="val 0"/>
              </a:avLst>
            </a:prstGeom>
            <a:solidFill>
              <a:srgbClr val="008000"/>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1400" dirty="0">
                  <a:solidFill>
                    <a:schemeClr val="bg1"/>
                  </a:solidFill>
                  <a:latin typeface="Meiryo" charset="-128"/>
                  <a:ea typeface="Meiryo" charset="-128"/>
                  <a:cs typeface="Meiryo" charset="-128"/>
                </a:rPr>
                <a:t>運用の</a:t>
              </a:r>
              <a:endParaRPr kumimoji="0" lang="en-US" altLang="ja-JP" sz="1400" dirty="0">
                <a:solidFill>
                  <a:schemeClr val="bg1"/>
                </a:solidFill>
                <a:latin typeface="Meiryo" charset="-128"/>
                <a:ea typeface="Meiryo" charset="-128"/>
                <a:cs typeface="Meiryo" charset="-128"/>
              </a:endParaRPr>
            </a:p>
            <a:p>
              <a:pPr algn="ctr" defTabSz="914400" fontAlgn="base">
                <a:spcAft>
                  <a:spcPct val="0"/>
                </a:spcAft>
              </a:pPr>
              <a:r>
                <a:rPr kumimoji="0" lang="ja-JP" altLang="en-US" sz="1400" dirty="0">
                  <a:solidFill>
                    <a:schemeClr val="bg1"/>
                  </a:solidFill>
                  <a:latin typeface="Meiryo" charset="-128"/>
                  <a:ea typeface="Meiryo" charset="-128"/>
                  <a:cs typeface="Meiryo" charset="-128"/>
                </a:rPr>
                <a:t>自動化・自律化</a:t>
              </a:r>
              <a:endParaRPr kumimoji="0" lang="en-US" altLang="ja-JP" sz="1400" dirty="0">
                <a:solidFill>
                  <a:schemeClr val="bg1"/>
                </a:solidFill>
                <a:latin typeface="Meiryo" charset="-128"/>
                <a:ea typeface="Meiryo" charset="-128"/>
                <a:cs typeface="Meiryo" charset="-128"/>
              </a:endParaRPr>
            </a:p>
          </p:txBody>
        </p:sp>
        <p:sp>
          <p:nvSpPr>
            <p:cNvPr id="18" name="角丸四角形 17"/>
            <p:cNvSpPr/>
            <p:nvPr/>
          </p:nvSpPr>
          <p:spPr bwMode="auto">
            <a:xfrm>
              <a:off x="6119774" y="5410200"/>
              <a:ext cx="2133600" cy="609600"/>
            </a:xfrm>
            <a:prstGeom prst="roundRect">
              <a:avLst>
                <a:gd name="adj" fmla="val 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eiryo" charset="-128"/>
                  <a:ea typeface="Meiryo" charset="-128"/>
                  <a:cs typeface="Meiryo" charset="-128"/>
                </a:rPr>
                <a:t>システム構成の</a:t>
              </a:r>
              <a:endParaRPr kumimoji="0" lang="en-US" altLang="ja-JP" b="0" i="0" u="none" strike="noStrike" cap="none" normalizeH="0" baseline="0" dirty="0" smtClean="0">
                <a:ln>
                  <a:noFill/>
                </a:ln>
                <a:solidFill>
                  <a:schemeClr val="bg1"/>
                </a:solidFill>
                <a:effectLst/>
                <a:latin typeface="Meiryo" charset="-128"/>
                <a:ea typeface="Meiryo" charset="-128"/>
                <a:cs typeface="Meiryo"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effectLst/>
                  <a:latin typeface="Meiryo" charset="-128"/>
                  <a:ea typeface="Meiryo" charset="-128"/>
                  <a:cs typeface="Meiryo" charset="-128"/>
                </a:rPr>
                <a:t>自動化</a:t>
              </a:r>
              <a:endParaRPr kumimoji="0" lang="en-US" altLang="ja-JP" sz="18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24" name="正方形/長方形 23"/>
            <p:cNvSpPr/>
            <p:nvPr/>
          </p:nvSpPr>
          <p:spPr bwMode="auto">
            <a:xfrm>
              <a:off x="6165850" y="4641849"/>
              <a:ext cx="2133600" cy="692151"/>
            </a:xfrm>
            <a:prstGeom prst="rect">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Meiryo" charset="-128"/>
                <a:ea typeface="Meiryo" charset="-128"/>
                <a:cs typeface="Meiryo" charset="-128"/>
              </a:endParaRPr>
            </a:p>
          </p:txBody>
        </p:sp>
        <p:sp>
          <p:nvSpPr>
            <p:cNvPr id="25" name="ホームベース 24"/>
            <p:cNvSpPr/>
            <p:nvPr/>
          </p:nvSpPr>
          <p:spPr bwMode="auto">
            <a:xfrm flipH="1">
              <a:off x="6089650" y="4362871"/>
              <a:ext cx="2057400" cy="590129"/>
            </a:xfrm>
            <a:prstGeom prst="homePlate">
              <a:avLst/>
            </a:prstGeom>
            <a:solidFill>
              <a:srgbClr val="0000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Meiryo" charset="-128"/>
                <a:ea typeface="Meiryo" charset="-128"/>
                <a:cs typeface="Meiryo" charset="-128"/>
              </a:endParaRPr>
            </a:p>
          </p:txBody>
        </p:sp>
        <p:pic>
          <p:nvPicPr>
            <p:cNvPr id="26" name="図 25"/>
            <p:cNvPicPr>
              <a:picLocks noChangeAspect="1"/>
            </p:cNvPicPr>
            <p:nvPr/>
          </p:nvPicPr>
          <p:blipFill>
            <a:blip r:embed="rId3">
              <a:clrChange>
                <a:clrFrom>
                  <a:srgbClr val="FEFEFE"/>
                </a:clrFrom>
                <a:clrTo>
                  <a:srgbClr val="FEFEFE">
                    <a:alpha val="0"/>
                  </a:srgbClr>
                </a:clrTo>
              </a:clrChange>
            </a:blip>
            <a:stretch>
              <a:fillRect/>
            </a:stretch>
          </p:blipFill>
          <p:spPr>
            <a:xfrm>
              <a:off x="7589426" y="4684524"/>
              <a:ext cx="632198" cy="554227"/>
            </a:xfrm>
            <a:prstGeom prst="rect">
              <a:avLst/>
            </a:prstGeom>
            <a:ln>
              <a:noFill/>
            </a:ln>
          </p:spPr>
        </p:pic>
        <p:sp>
          <p:nvSpPr>
            <p:cNvPr id="27" name="テキスト ボックス 26"/>
            <p:cNvSpPr txBox="1"/>
            <p:nvPr/>
          </p:nvSpPr>
          <p:spPr>
            <a:xfrm>
              <a:off x="6333892" y="4514850"/>
              <a:ext cx="1261884" cy="307777"/>
            </a:xfrm>
            <a:prstGeom prst="rect">
              <a:avLst/>
            </a:prstGeom>
            <a:noFill/>
            <a:ln>
              <a:noFill/>
            </a:ln>
          </p:spPr>
          <p:txBody>
            <a:bodyPr wrap="none" rtlCol="0">
              <a:spAutoFit/>
            </a:bodyPr>
            <a:lstStyle/>
            <a:p>
              <a:r>
                <a:rPr lang="ja-JP" altLang="en-US" sz="1400" dirty="0" smtClean="0">
                  <a:solidFill>
                    <a:srgbClr val="FFFFFF"/>
                  </a:solidFill>
                  <a:effectLst/>
                  <a:latin typeface="Meiryo" charset="-128"/>
                  <a:ea typeface="Meiryo" charset="-128"/>
                  <a:cs typeface="Meiryo" charset="-128"/>
                </a:rPr>
                <a:t>仮想システム</a:t>
              </a:r>
              <a:endParaRPr kumimoji="1" lang="ja-JP" altLang="en-US" sz="1400" dirty="0">
                <a:solidFill>
                  <a:srgbClr val="FFFFFF"/>
                </a:solidFill>
                <a:effectLst/>
                <a:latin typeface="Meiryo" charset="-128"/>
                <a:ea typeface="Meiryo" charset="-128"/>
                <a:cs typeface="Meiryo" charset="-128"/>
              </a:endParaRPr>
            </a:p>
          </p:txBody>
        </p:sp>
        <p:sp>
          <p:nvSpPr>
            <p:cNvPr id="28" name="テキスト ボックス 27"/>
            <p:cNvSpPr txBox="1"/>
            <p:nvPr/>
          </p:nvSpPr>
          <p:spPr>
            <a:xfrm>
              <a:off x="6318250" y="4972050"/>
              <a:ext cx="1261884" cy="307777"/>
            </a:xfrm>
            <a:prstGeom prst="rect">
              <a:avLst/>
            </a:prstGeom>
            <a:noFill/>
            <a:ln>
              <a:noFill/>
            </a:ln>
          </p:spPr>
          <p:txBody>
            <a:bodyPr wrap="none" rtlCol="0">
              <a:spAutoFit/>
            </a:bodyPr>
            <a:lstStyle/>
            <a:p>
              <a:r>
                <a:rPr lang="ja-JP" altLang="en-US" sz="1400" dirty="0" smtClean="0">
                  <a:solidFill>
                    <a:schemeClr val="bg1"/>
                  </a:solidFill>
                  <a:effectLst/>
                  <a:latin typeface="Meiryo" charset="-128"/>
                  <a:ea typeface="Meiryo" charset="-128"/>
                  <a:cs typeface="Meiryo" charset="-128"/>
                </a:rPr>
                <a:t>物理システム</a:t>
              </a:r>
              <a:endParaRPr kumimoji="1" lang="ja-JP" altLang="en-US" sz="1400" dirty="0">
                <a:solidFill>
                  <a:schemeClr val="bg1"/>
                </a:solidFill>
                <a:effectLst/>
                <a:latin typeface="Meiryo" charset="-128"/>
                <a:ea typeface="Meiryo" charset="-128"/>
                <a:cs typeface="Meiryo" charset="-128"/>
              </a:endParaRPr>
            </a:p>
          </p:txBody>
        </p:sp>
        <p:cxnSp>
          <p:nvCxnSpPr>
            <p:cNvPr id="37" name="直線矢印コネクタ 36"/>
            <p:cNvCxnSpPr>
              <a:stCxn id="10" idx="2"/>
              <a:endCxn id="15" idx="0"/>
            </p:cNvCxnSpPr>
            <p:nvPr/>
          </p:nvCxnSpPr>
          <p:spPr bwMode="auto">
            <a:xfrm>
              <a:off x="1905000" y="43434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0" name="直線矢印コネクタ 39"/>
            <p:cNvCxnSpPr>
              <a:stCxn id="15" idx="2"/>
              <a:endCxn id="16" idx="0"/>
            </p:cNvCxnSpPr>
            <p:nvPr/>
          </p:nvCxnSpPr>
          <p:spPr bwMode="auto">
            <a:xfrm>
              <a:off x="1905000" y="5181600"/>
              <a:ext cx="0" cy="22860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4" name="右矢印 43"/>
            <p:cNvSpPr/>
            <p:nvPr/>
          </p:nvSpPr>
          <p:spPr bwMode="auto">
            <a:xfrm>
              <a:off x="5708650" y="4716595"/>
              <a:ext cx="381000" cy="368696"/>
            </a:xfrm>
            <a:prstGeom prst="rightArrow">
              <a:avLst/>
            </a:prstGeom>
            <a:solidFill>
              <a:srgbClr val="FF6600"/>
            </a:solidFill>
            <a:ln>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FF"/>
                </a:solidFill>
                <a:effectLst/>
                <a:latin typeface="Meiryo" charset="-128"/>
                <a:ea typeface="Meiryo" charset="-128"/>
                <a:cs typeface="Meiryo" charset="-128"/>
              </a:endParaRPr>
            </a:p>
          </p:txBody>
        </p:sp>
        <p:cxnSp>
          <p:nvCxnSpPr>
            <p:cNvPr id="50" name="直線矢印コネクタ 49"/>
            <p:cNvCxnSpPr>
              <a:stCxn id="15" idx="3"/>
              <a:endCxn id="17" idx="1"/>
            </p:cNvCxnSpPr>
            <p:nvPr/>
          </p:nvCxnSpPr>
          <p:spPr bwMode="auto">
            <a:xfrm>
              <a:off x="2971800" y="4876800"/>
              <a:ext cx="533400"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4" name="直線矢印コネクタ 53"/>
            <p:cNvCxnSpPr>
              <a:endCxn id="18" idx="1"/>
            </p:cNvCxnSpPr>
            <p:nvPr/>
          </p:nvCxnSpPr>
          <p:spPr bwMode="auto">
            <a:xfrm>
              <a:off x="2961709" y="5715000"/>
              <a:ext cx="3158065" cy="0"/>
            </a:xfrm>
            <a:prstGeom prst="straightConnector1">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0" name="テキスト ボックス 59"/>
            <p:cNvSpPr txBox="1"/>
            <p:nvPr/>
          </p:nvSpPr>
          <p:spPr>
            <a:xfrm>
              <a:off x="4059729" y="3817295"/>
              <a:ext cx="3657283" cy="461665"/>
            </a:xfrm>
            <a:prstGeom prst="rect">
              <a:avLst/>
            </a:prstGeom>
            <a:noFill/>
            <a:ln>
              <a:noFill/>
            </a:ln>
          </p:spPr>
          <p:txBody>
            <a:bodyPr vert="horz" wrap="none" rtlCol="0">
              <a:spAutoFit/>
            </a:bodyPr>
            <a:lstStyle/>
            <a:p>
              <a:pPr algn="ctr"/>
              <a:r>
                <a:rPr kumimoji="1" lang="en-US" altLang="ja-JP" sz="2400" dirty="0" smtClean="0">
                  <a:solidFill>
                    <a:srgbClr val="0000FF"/>
                  </a:solidFill>
                  <a:effectLst/>
                  <a:latin typeface="Meiryo" charset="-128"/>
                  <a:ea typeface="Meiryo" charset="-128"/>
                  <a:cs typeface="Meiryo" charset="-128"/>
                </a:rPr>
                <a:t>Infrastructure </a:t>
              </a:r>
              <a:r>
                <a:rPr kumimoji="1" lang="en-US" altLang="ja-JP" sz="2400" dirty="0" smtClean="0">
                  <a:solidFill>
                    <a:srgbClr val="0000FF"/>
                  </a:solidFill>
                  <a:effectLst/>
                  <a:latin typeface="Meiryo" charset="-128"/>
                  <a:ea typeface="Meiryo" charset="-128"/>
                  <a:cs typeface="Meiryo" charset="-128"/>
                </a:rPr>
                <a:t>as </a:t>
              </a:r>
              <a:r>
                <a:rPr kumimoji="1" lang="en-US" altLang="ja-JP" sz="2400" dirty="0" smtClean="0">
                  <a:solidFill>
                    <a:srgbClr val="0000FF"/>
                  </a:solidFill>
                  <a:effectLst/>
                  <a:latin typeface="Meiryo" charset="-128"/>
                  <a:ea typeface="Meiryo" charset="-128"/>
                  <a:cs typeface="Meiryo" charset="-128"/>
                </a:rPr>
                <a:t>Code</a:t>
              </a:r>
              <a:endParaRPr kumimoji="1" lang="ja-JP" altLang="en-US" sz="2400" dirty="0">
                <a:solidFill>
                  <a:srgbClr val="0000FF"/>
                </a:solidFill>
                <a:effectLst/>
                <a:latin typeface="Meiryo" charset="-128"/>
                <a:ea typeface="Meiryo" charset="-128"/>
                <a:cs typeface="Meiryo" charset="-128"/>
              </a:endParaRPr>
            </a:p>
          </p:txBody>
        </p:sp>
      </p:grpSp>
      <p:sp>
        <p:nvSpPr>
          <p:cNvPr id="61" name="テキスト ボックス 60"/>
          <p:cNvSpPr txBox="1"/>
          <p:nvPr/>
        </p:nvSpPr>
        <p:spPr>
          <a:xfrm>
            <a:off x="3567453" y="866100"/>
            <a:ext cx="2031325" cy="461665"/>
          </a:xfrm>
          <a:prstGeom prst="rect">
            <a:avLst/>
          </a:prstGeom>
          <a:noFill/>
          <a:ln>
            <a:noFill/>
          </a:ln>
        </p:spPr>
        <p:txBody>
          <a:bodyPr vert="horz" wrap="none" rtlCol="0">
            <a:spAutoFit/>
          </a:bodyPr>
          <a:lstStyle/>
          <a:p>
            <a:pPr algn="ctr"/>
            <a:r>
              <a:rPr lang="ja-JP" altLang="en-US" sz="2400" dirty="0" smtClean="0">
                <a:solidFill>
                  <a:schemeClr val="accent6">
                    <a:lumMod val="50000"/>
                  </a:schemeClr>
                </a:solidFill>
                <a:effectLst/>
                <a:latin typeface="Meiryo" charset="-128"/>
                <a:ea typeface="Meiryo" charset="-128"/>
                <a:cs typeface="Meiryo" charset="-128"/>
              </a:rPr>
              <a:t>従来の仕組み</a:t>
            </a:r>
            <a:endParaRPr kumimoji="1" lang="ja-JP" altLang="en-US" sz="2400" dirty="0">
              <a:solidFill>
                <a:schemeClr val="accent6">
                  <a:lumMod val="50000"/>
                </a:schemeClr>
              </a:solidFill>
              <a:effectLst/>
              <a:latin typeface="Meiryo" charset="-128"/>
              <a:ea typeface="Meiryo" charset="-128"/>
              <a:cs typeface="Meiryo" charset="-128"/>
            </a:endParaRPr>
          </a:p>
        </p:txBody>
      </p:sp>
      <p:sp>
        <p:nvSpPr>
          <p:cNvPr id="42" name="角丸四角形 41"/>
          <p:cNvSpPr/>
          <p:nvPr/>
        </p:nvSpPr>
        <p:spPr bwMode="auto">
          <a:xfrm>
            <a:off x="6094374" y="1415574"/>
            <a:ext cx="2133600" cy="609600"/>
          </a:xfrm>
          <a:prstGeom prst="roundRect">
            <a:avLst/>
          </a:prstGeom>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eiryo" charset="-128"/>
                <a:ea typeface="Meiryo" charset="-128"/>
                <a:cs typeface="Meiryo" charset="-128"/>
              </a:rPr>
              <a:t>人手による</a:t>
            </a:r>
          </a:p>
          <a:p>
            <a:pPr marL="0" marR="0" indent="0" algn="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Meiryo" charset="-128"/>
                <a:ea typeface="Meiryo" charset="-128"/>
                <a:cs typeface="Meiryo" charset="-128"/>
              </a:rPr>
              <a:t>基盤構築</a:t>
            </a:r>
            <a:endParaRPr kumimoji="0" lang="en-US" altLang="ja-JP" sz="1800" b="0" i="0" u="none" strike="noStrike" cap="none" normalizeH="0" baseline="0" dirty="0" smtClean="0">
              <a:ln>
                <a:noFill/>
              </a:ln>
              <a:solidFill>
                <a:schemeClr val="tx1"/>
              </a:solidFill>
              <a:effectLst/>
              <a:latin typeface="Meiryo" charset="-128"/>
              <a:ea typeface="Meiryo" charset="-128"/>
              <a:cs typeface="Meiryo" charset="-128"/>
            </a:endParaRPr>
          </a:p>
        </p:txBody>
      </p:sp>
      <p:pic>
        <p:nvPicPr>
          <p:cNvPr id="4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24561" y="1364774"/>
            <a:ext cx="628650" cy="62865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2040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bwMode="auto">
          <a:xfrm>
            <a:off x="469900" y="1007348"/>
            <a:ext cx="8223250" cy="646331"/>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en-US" altLang="ja-JP" sz="2800" dirty="0">
                <a:solidFill>
                  <a:srgbClr val="FFFFFF"/>
                </a:solidFill>
                <a:effectLst/>
                <a:latin typeface="Arial Black"/>
                <a:cs typeface="Arial Black"/>
              </a:rPr>
              <a:t>Infrastructure as a Code</a:t>
            </a:r>
            <a:endParaRPr lang="ja-JP" altLang="en-US" sz="2800" dirty="0">
              <a:solidFill>
                <a:srgbClr val="FFFFFF"/>
              </a:solidFill>
              <a:effectLst/>
              <a:latin typeface="Arial Black"/>
              <a:cs typeface="Arial Black"/>
            </a:endParaRPr>
          </a:p>
        </p:txBody>
      </p:sp>
      <p:sp>
        <p:nvSpPr>
          <p:cNvPr id="5" name="角丸四角形 4"/>
          <p:cNvSpPr/>
          <p:nvPr/>
        </p:nvSpPr>
        <p:spPr bwMode="auto">
          <a:xfrm>
            <a:off x="463550" y="5062993"/>
            <a:ext cx="8223250" cy="710389"/>
          </a:xfrm>
          <a:prstGeom prst="roundRect">
            <a:avLst>
              <a:gd name="adj" fmla="val 0"/>
            </a:avLst>
          </a:prstGeom>
          <a:solidFill>
            <a:srgbClr val="800000"/>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lgn="ctr"/>
            <a:r>
              <a:rPr lang="ja-JP" altLang="en-US" sz="2800" dirty="0">
                <a:solidFill>
                  <a:srgbClr val="FFFFFF"/>
                </a:solidFill>
                <a:effectLst/>
                <a:latin typeface="Arial Black"/>
                <a:cs typeface="Arial Black"/>
              </a:rPr>
              <a:t>開発・運用・構築の関係や役割が大きく変わる</a:t>
            </a:r>
            <a:endParaRPr lang="en-US" altLang="ja-JP" sz="2800" dirty="0">
              <a:solidFill>
                <a:srgbClr val="FFFFFF"/>
              </a:solidFill>
              <a:effectLst/>
              <a:latin typeface="Arial Black"/>
              <a:cs typeface="Arial Black"/>
            </a:endParaRPr>
          </a:p>
        </p:txBody>
      </p:sp>
      <p:sp>
        <p:nvSpPr>
          <p:cNvPr id="2" name="タイトル 1"/>
          <p:cNvSpPr>
            <a:spLocks noGrp="1"/>
          </p:cNvSpPr>
          <p:nvPr>
            <p:ph type="title"/>
          </p:nvPr>
        </p:nvSpPr>
        <p:spPr/>
        <p:txBody>
          <a:bodyPr/>
          <a:lstStyle/>
          <a:p>
            <a:r>
              <a:rPr kumimoji="1" lang="en-US" altLang="ja-JP" dirty="0"/>
              <a:t>Infrastructure </a:t>
            </a:r>
            <a:r>
              <a:rPr kumimoji="1" lang="en-US" altLang="ja-JP" dirty="0" smtClean="0"/>
              <a:t>as </a:t>
            </a:r>
            <a:r>
              <a:rPr kumimoji="1" lang="en-US" altLang="ja-JP" dirty="0"/>
              <a:t>Code</a:t>
            </a:r>
            <a:endParaRPr kumimoji="1" lang="ja-JP" altLang="en-US" dirty="0"/>
          </a:p>
        </p:txBody>
      </p:sp>
      <p:sp>
        <p:nvSpPr>
          <p:cNvPr id="43" name="角丸四角形 42"/>
          <p:cNvSpPr/>
          <p:nvPr/>
        </p:nvSpPr>
        <p:spPr bwMode="auto">
          <a:xfrm>
            <a:off x="463550" y="1757773"/>
            <a:ext cx="8223250" cy="990600"/>
          </a:xfrm>
          <a:prstGeom prst="roundRect">
            <a:avLst>
              <a:gd name="adj" fmla="val 0"/>
            </a:avLst>
          </a:prstGeom>
          <a:solidFill>
            <a:srgbClr val="3366FF"/>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人間が作業に関与することに比べ</a:t>
            </a:r>
            <a:endParaRPr kumimoji="0" lang="en-US" altLang="ja-JP" sz="1600" b="0" i="0" u="none" strike="noStrike" cap="none" normalizeH="0" baseline="0" dirty="0" smtClean="0">
              <a:ln>
                <a:noFill/>
              </a:ln>
              <a:solidFill>
                <a:srgbClr val="FFFFFF"/>
              </a:solidFill>
              <a:effectLst/>
              <a:latin typeface="ＤＦＰ太丸ゴシック体"/>
              <a:ea typeface="ＤＦＰ太丸ゴシック体"/>
              <a:cs typeface="ＤＦＰ太丸ゴシック体"/>
            </a:endParaRPr>
          </a:p>
          <a:p>
            <a:pPr marR="0" algn="ctr" defTabSz="914400" rtl="0" eaLnBrk="1" fontAlgn="base" latinLnBrk="0" hangingPunct="1">
              <a:lnSpc>
                <a:spcPct val="100000"/>
              </a:lnSpc>
              <a:spcBef>
                <a:spcPct val="20000"/>
              </a:spcBef>
              <a:spcAft>
                <a:spcPct val="0"/>
              </a:spcAft>
              <a:buClrTx/>
              <a:buSzTx/>
              <a:tabLst/>
            </a:pPr>
            <a:r>
              <a:rPr kumimoji="0" lang="ja-JP" altLang="en-US" sz="1800" dirty="0" smtClean="0">
                <a:solidFill>
                  <a:srgbClr val="FFFFFF"/>
                </a:solidFill>
                <a:effectLst/>
                <a:latin typeface="ＤＦＰ太丸ゴシック体"/>
                <a:ea typeface="ＤＦＰ太丸ゴシック体"/>
                <a:cs typeface="ＤＦＰ太丸ゴシック体"/>
              </a:rPr>
              <a:t>運用・構築の高速化</a:t>
            </a:r>
            <a:r>
              <a:rPr kumimoji="0" lang="en-US" altLang="ja-JP" sz="1800" dirty="0" smtClean="0">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ヒューマン・エラーの排除</a:t>
            </a:r>
            <a:r>
              <a:rPr kumimoji="0" lang="en-US" altLang="ja-JP"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 + </a:t>
            </a:r>
            <a:r>
              <a:rPr kumimoji="0" lang="ja-JP" altLang="en-US" sz="1800" b="0" i="0" u="none" strike="noStrike" cap="none" normalizeH="0" baseline="0" dirty="0" smtClean="0">
                <a:ln>
                  <a:noFill/>
                </a:ln>
                <a:solidFill>
                  <a:srgbClr val="FFFFFF"/>
                </a:solidFill>
                <a:effectLst/>
                <a:latin typeface="ＤＦＰ太丸ゴシック体"/>
                <a:ea typeface="ＤＦＰ太丸ゴシック体"/>
                <a:cs typeface="ＤＦＰ太丸ゴシック体"/>
              </a:rPr>
              <a:t>人的作業負担の消滅</a:t>
            </a:r>
          </a:p>
        </p:txBody>
      </p:sp>
      <p:grpSp>
        <p:nvGrpSpPr>
          <p:cNvPr id="3" name="図形グループ 2"/>
          <p:cNvGrpSpPr/>
          <p:nvPr/>
        </p:nvGrpSpPr>
        <p:grpSpPr>
          <a:xfrm>
            <a:off x="463550" y="2866908"/>
            <a:ext cx="8229600" cy="2307598"/>
            <a:chOff x="457200" y="3355667"/>
            <a:chExt cx="8229600" cy="2307598"/>
          </a:xfrm>
        </p:grpSpPr>
        <p:sp>
          <p:nvSpPr>
            <p:cNvPr id="6" name="下矢印 5"/>
            <p:cNvSpPr/>
            <p:nvPr/>
          </p:nvSpPr>
          <p:spPr bwMode="auto">
            <a:xfrm>
              <a:off x="20574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5" name="下矢印 54"/>
            <p:cNvSpPr/>
            <p:nvPr/>
          </p:nvSpPr>
          <p:spPr bwMode="auto">
            <a:xfrm>
              <a:off x="6324600" y="3355667"/>
              <a:ext cx="762000" cy="2307598"/>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角丸四角形 3"/>
            <p:cNvSpPr/>
            <p:nvPr/>
          </p:nvSpPr>
          <p:spPr bwMode="auto">
            <a:xfrm>
              <a:off x="457200" y="34657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稼働中のサーバー停止や新規サーバー稼働</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を同時に行う事ができる</a:t>
              </a:r>
              <a:endParaRPr kumimoji="0" lang="ja-JP" altLang="en-US" sz="1400" b="0" i="0" u="none" strike="noStrike" cap="none" normalizeH="0" baseline="0" dirty="0" smtClean="0">
                <a:ln>
                  <a:noFill/>
                </a:ln>
                <a:solidFill>
                  <a:srgbClr val="FFFFFF"/>
                </a:solidFill>
                <a:effectLst/>
              </a:endParaRPr>
            </a:p>
          </p:txBody>
        </p:sp>
        <p:sp>
          <p:nvSpPr>
            <p:cNvPr id="45" name="角丸四角形 44"/>
            <p:cNvSpPr/>
            <p:nvPr/>
          </p:nvSpPr>
          <p:spPr bwMode="auto">
            <a:xfrm>
              <a:off x="4724400" y="3465732"/>
              <a:ext cx="3962400" cy="6858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開発・テストと本番で全く同じ環境が使える</a:t>
              </a:r>
              <a:endParaRPr kumimoji="0" lang="ja-JP" altLang="en-US" sz="1400" b="0" i="0" u="none" strike="noStrike" cap="none" normalizeH="0" baseline="0" dirty="0" smtClean="0">
                <a:ln>
                  <a:noFill/>
                </a:ln>
                <a:solidFill>
                  <a:srgbClr val="FFFFFF"/>
                </a:solidFill>
                <a:effectLst/>
              </a:endParaRPr>
            </a:p>
          </p:txBody>
        </p:sp>
        <p:sp>
          <p:nvSpPr>
            <p:cNvPr id="52" name="角丸四角形 51"/>
            <p:cNvSpPr/>
            <p:nvPr/>
          </p:nvSpPr>
          <p:spPr bwMode="auto">
            <a:xfrm>
              <a:off x="457200" y="4532532"/>
              <a:ext cx="3962400" cy="685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稼働中のサービスを停止することなく</a:t>
              </a:r>
              <a:endParaRPr kumimoji="0" lang="en-US" altLang="ja-JP" sz="1400" b="0" i="0" u="none" strike="noStrike" cap="none" normalizeH="0" baseline="0" dirty="0" smtClean="0">
                <a:ln>
                  <a:noFill/>
                </a:ln>
                <a:solidFill>
                  <a:srgbClr val="FFFFFF"/>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設定や構成の変更ができる</a:t>
              </a:r>
              <a:endParaRPr kumimoji="0" lang="ja-JP" altLang="en-US" sz="1400" b="0" i="0" u="none" strike="noStrike" cap="none" normalizeH="0" baseline="0" dirty="0" smtClean="0">
                <a:ln>
                  <a:noFill/>
                </a:ln>
                <a:solidFill>
                  <a:srgbClr val="FFFFFF"/>
                </a:solidFill>
                <a:effectLst/>
              </a:endParaRPr>
            </a:p>
          </p:txBody>
        </p:sp>
        <p:sp>
          <p:nvSpPr>
            <p:cNvPr id="53" name="角丸四角形 52"/>
            <p:cNvSpPr/>
            <p:nvPr/>
          </p:nvSpPr>
          <p:spPr bwMode="auto">
            <a:xfrm>
              <a:off x="4724400" y="4532532"/>
              <a:ext cx="3962400" cy="685800"/>
            </a:xfrm>
            <a:prstGeom prst="roundRect">
              <a:avLst>
                <a:gd name="adj" fmla="val 0"/>
              </a:avLst>
            </a:prstGeom>
            <a:solidFill>
              <a:srgbClr val="31859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開発・テスト環境から本番環境へ</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自動的に移行できる</a:t>
              </a:r>
            </a:p>
          </p:txBody>
        </p:sp>
      </p:grpSp>
      <p:sp>
        <p:nvSpPr>
          <p:cNvPr id="7" name="テキスト ボックス 6"/>
          <p:cNvSpPr txBox="1"/>
          <p:nvPr/>
        </p:nvSpPr>
        <p:spPr>
          <a:xfrm>
            <a:off x="321335" y="5909734"/>
            <a:ext cx="8515748" cy="523220"/>
          </a:xfrm>
          <a:prstGeom prst="rect">
            <a:avLst/>
          </a:prstGeom>
          <a:noFill/>
        </p:spPr>
        <p:txBody>
          <a:bodyPr wrap="none" rtlCol="0">
            <a:spAutoFit/>
          </a:bodyPr>
          <a:lstStyle/>
          <a:p>
            <a:pPr algn="r"/>
            <a:r>
              <a:rPr kumimoji="1" lang="en-US" altLang="ja-JP" sz="2800" dirty="0" smtClean="0">
                <a:solidFill>
                  <a:schemeClr val="tx2">
                    <a:lumMod val="60000"/>
                    <a:lumOff val="40000"/>
                  </a:schemeClr>
                </a:solidFill>
              </a:rPr>
              <a:t>Immutable Infrastructure</a:t>
            </a:r>
            <a:r>
              <a:rPr kumimoji="1" lang="ja-JP" altLang="en-US" sz="2800" dirty="0" smtClean="0">
                <a:solidFill>
                  <a:schemeClr val="tx2">
                    <a:lumMod val="60000"/>
                    <a:lumOff val="40000"/>
                  </a:schemeClr>
                </a:solidFill>
              </a:rPr>
              <a:t>、</a:t>
            </a:r>
            <a:r>
              <a:rPr kumimoji="1" lang="en-US" altLang="ja-JP" sz="2800" dirty="0" err="1" smtClean="0">
                <a:solidFill>
                  <a:schemeClr val="tx2">
                    <a:lumMod val="60000"/>
                    <a:lumOff val="40000"/>
                  </a:schemeClr>
                </a:solidFill>
              </a:rPr>
              <a:t>DevOps</a:t>
            </a:r>
            <a:r>
              <a:rPr kumimoji="1" lang="ja-JP" altLang="en-US" sz="2800" dirty="0" smtClean="0">
                <a:solidFill>
                  <a:schemeClr val="tx2">
                    <a:lumMod val="60000"/>
                    <a:lumOff val="40000"/>
                  </a:schemeClr>
                </a:solidFill>
              </a:rPr>
              <a:t>、</a:t>
            </a:r>
            <a:r>
              <a:rPr lang="en-US" altLang="ja-JP" sz="2800" dirty="0" smtClean="0">
                <a:solidFill>
                  <a:schemeClr val="tx2">
                    <a:lumMod val="60000"/>
                    <a:lumOff val="40000"/>
                  </a:schemeClr>
                </a:solidFill>
              </a:rPr>
              <a:t>Agile Development…</a:t>
            </a:r>
            <a:endParaRPr kumimoji="1" lang="ja-JP" altLang="en-US" sz="2800" dirty="0">
              <a:solidFill>
                <a:schemeClr val="tx2">
                  <a:lumMod val="60000"/>
                  <a:lumOff val="40000"/>
                </a:schemeClr>
              </a:solidFill>
            </a:endParaRPr>
          </a:p>
        </p:txBody>
      </p:sp>
    </p:spTree>
    <p:extLst>
      <p:ext uri="{BB962C8B-B14F-4D97-AF65-F5344CB8AC3E}">
        <p14:creationId xmlns:p14="http://schemas.microsoft.com/office/powerpoint/2010/main" val="37853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コレ一枚でわかる最新の</a:t>
            </a:r>
            <a:r>
              <a:rPr lang="en-US" altLang="ja-JP" dirty="0">
                <a:solidFill>
                  <a:schemeClr val="tx1">
                    <a:lumMod val="50000"/>
                    <a:lumOff val="50000"/>
                  </a:schemeClr>
                </a:solidFill>
              </a:rPr>
              <a:t>IT</a:t>
            </a:r>
            <a:r>
              <a:rPr lang="ja-JP" altLang="en-US" dirty="0">
                <a:solidFill>
                  <a:schemeClr val="tx1">
                    <a:lumMod val="50000"/>
                    <a:lumOff val="50000"/>
                  </a:schemeClr>
                </a:solidFill>
              </a:rPr>
              <a:t>トレンド</a:t>
            </a:r>
            <a:r>
              <a:rPr lang="ja-JP" altLang="en-US" dirty="0" smtClean="0">
                <a:solidFill>
                  <a:schemeClr val="tx1">
                    <a:lumMod val="50000"/>
                    <a:lumOff val="50000"/>
                  </a:schemeClr>
                </a:solidFill>
              </a:rPr>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 name="正方形/長方形 4"/>
          <p:cNvSpPr/>
          <p:nvPr/>
        </p:nvSpPr>
        <p:spPr>
          <a:xfrm>
            <a:off x="774386" y="3820152"/>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メイリオ"/>
              <a:ea typeface="メイリオ"/>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上矢印 17"/>
          <p:cNvSpPr/>
          <p:nvPr/>
        </p:nvSpPr>
        <p:spPr>
          <a:xfrm rot="12915436">
            <a:off x="4839237" y="3227669"/>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a:off x="3604851" y="5116934"/>
            <a:ext cx="1898455" cy="584775"/>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データ収集</a:t>
            </a:r>
          </a:p>
          <a:p>
            <a:pPr algn="ctr"/>
            <a:r>
              <a:rPr lang="ja-JP" altLang="en-US" sz="1200" b="1" dirty="0" smtClean="0">
                <a:solidFill>
                  <a:schemeClr val="bg1"/>
                </a:solidFill>
                <a:latin typeface="Meiryo" charset="-128"/>
                <a:ea typeface="Meiryo" charset="-128"/>
                <a:cs typeface="Meiryo" charset="-128"/>
              </a:rPr>
              <a:t>モニタリング</a:t>
            </a:r>
            <a:endParaRPr kumimoji="1" lang="ja-JP" altLang="en-US" sz="1200" b="1" dirty="0" smtClean="0">
              <a:solidFill>
                <a:schemeClr val="bg1"/>
              </a:solidFill>
              <a:latin typeface="Meiryo" charset="-128"/>
              <a:ea typeface="Meiryo" charset="-128"/>
              <a:cs typeface="Meiryo" charset="-128"/>
            </a:endParaRPr>
          </a:p>
        </p:txBody>
      </p:sp>
      <p:sp>
        <p:nvSpPr>
          <p:cNvPr id="23" name="テキスト ボックス 22"/>
          <p:cNvSpPr txBox="1"/>
          <p:nvPr/>
        </p:nvSpPr>
        <p:spPr>
          <a:xfrm>
            <a:off x="1886709" y="2060196"/>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データ解析</a:t>
            </a:r>
            <a:endParaRPr kumimoji="1" lang="en-US" altLang="ja-JP" sz="2000" b="1" dirty="0" smtClean="0">
              <a:solidFill>
                <a:schemeClr val="bg1"/>
              </a:solidFill>
              <a:latin typeface="Meiryo" charset="-128"/>
              <a:ea typeface="Meiryo" charset="-128"/>
              <a:cs typeface="Meiryo" charset="-128"/>
            </a:endParaRPr>
          </a:p>
          <a:p>
            <a:pPr algn="ctr"/>
            <a:r>
              <a:rPr kumimoji="1" lang="ja-JP" altLang="en-US" sz="1200" b="1" dirty="0" smtClean="0">
                <a:solidFill>
                  <a:schemeClr val="bg1"/>
                </a:solidFill>
                <a:latin typeface="Meiryo" charset="-128"/>
                <a:ea typeface="Meiryo" charset="-128"/>
                <a:cs typeface="Meiryo" charset="-128"/>
              </a:rPr>
              <a:t>原因解明・発見</a:t>
            </a:r>
            <a:r>
              <a:rPr kumimoji="1" lang="en-US" altLang="ja-JP" sz="1200" b="1" dirty="0" smtClean="0">
                <a:solidFill>
                  <a:schemeClr val="bg1"/>
                </a:solidFill>
                <a:latin typeface="Meiryo" charset="-128"/>
                <a:ea typeface="Meiryo" charset="-128"/>
                <a:cs typeface="Meiryo" charset="-128"/>
              </a:rPr>
              <a:t>/</a:t>
            </a:r>
            <a:r>
              <a:rPr kumimoji="1" lang="ja-JP" altLang="en-US" sz="1200" b="1" dirty="0" smtClean="0">
                <a:solidFill>
                  <a:schemeClr val="bg1"/>
                </a:solidFill>
                <a:latin typeface="Meiryo" charset="-128"/>
                <a:ea typeface="Meiryo" charset="-128"/>
                <a:cs typeface="Meiryo" charset="-128"/>
              </a:rPr>
              <a:t>洞察</a:t>
            </a:r>
          </a:p>
          <a:p>
            <a:pPr algn="ctr"/>
            <a:r>
              <a:rPr kumimoji="1" lang="ja-JP" altLang="en-US" sz="1200" b="1" dirty="0" smtClean="0">
                <a:solidFill>
                  <a:schemeClr val="bg1"/>
                </a:solidFill>
                <a:latin typeface="Meiryo" charset="-128"/>
                <a:ea typeface="Meiryo" charset="-128"/>
                <a:cs typeface="Meiryo" charset="-128"/>
              </a:rPr>
              <a:t>計画の最適化</a:t>
            </a:r>
            <a:endParaRPr kumimoji="1" lang="ja-JP" altLang="en-US" sz="1200" b="1" dirty="0">
              <a:solidFill>
                <a:schemeClr val="bg1"/>
              </a:solidFill>
              <a:latin typeface="Meiryo" charset="-128"/>
              <a:ea typeface="Meiryo" charset="-128"/>
              <a:cs typeface="Meiryo" charset="-128"/>
            </a:endParaRPr>
          </a:p>
        </p:txBody>
      </p:sp>
      <p:sp>
        <p:nvSpPr>
          <p:cNvPr id="24" name="テキスト ボックス 23"/>
          <p:cNvSpPr txBox="1"/>
          <p:nvPr/>
        </p:nvSpPr>
        <p:spPr>
          <a:xfrm>
            <a:off x="5340912" y="2071059"/>
            <a:ext cx="1898455" cy="769441"/>
          </a:xfrm>
          <a:prstGeom prst="rect">
            <a:avLst/>
          </a:prstGeom>
          <a:noFill/>
        </p:spPr>
        <p:txBody>
          <a:bodyPr wrap="square" rtlCol="0" anchor="ctr">
            <a:spAutoFit/>
          </a:bodyPr>
          <a:lstStyle/>
          <a:p>
            <a:pPr algn="ctr"/>
            <a:r>
              <a:rPr kumimoji="1" lang="ja-JP" altLang="en-US" sz="2000" b="1" dirty="0" smtClean="0">
                <a:solidFill>
                  <a:schemeClr val="bg1"/>
                </a:solidFill>
                <a:latin typeface="Meiryo" charset="-128"/>
                <a:ea typeface="Meiryo" charset="-128"/>
                <a:cs typeface="Meiryo" charset="-128"/>
              </a:rPr>
              <a:t>データ活用</a:t>
            </a:r>
          </a:p>
          <a:p>
            <a:pPr algn="ctr"/>
            <a:r>
              <a:rPr kumimoji="1" lang="ja-JP" altLang="en-US" sz="1200" b="1" dirty="0" smtClean="0">
                <a:solidFill>
                  <a:schemeClr val="bg1"/>
                </a:solidFill>
                <a:latin typeface="Meiryo" charset="-128"/>
                <a:ea typeface="Meiryo" charset="-128"/>
                <a:cs typeface="Meiryo" charset="-128"/>
              </a:rPr>
              <a:t>業務処理・情報提供</a:t>
            </a:r>
          </a:p>
          <a:p>
            <a:pPr algn="ctr"/>
            <a:r>
              <a:rPr kumimoji="1" lang="ja-JP" altLang="en-US" sz="1200" b="1" dirty="0" smtClean="0">
                <a:solidFill>
                  <a:schemeClr val="bg1"/>
                </a:solidFill>
                <a:latin typeface="Meiryo" charset="-128"/>
                <a:ea typeface="Meiryo" charset="-128"/>
                <a:cs typeface="Meiryo" charset="-128"/>
              </a:rPr>
              <a:t>機器制御</a:t>
            </a:r>
            <a:endParaRPr kumimoji="1" lang="ja-JP" altLang="en-US" sz="1200" b="1" dirty="0">
              <a:solidFill>
                <a:schemeClr val="bg1"/>
              </a:solidFill>
              <a:latin typeface="Meiryo" charset="-128"/>
              <a:ea typeface="Meiryo" charset="-128"/>
              <a:cs typeface="Meiryo" charset="-128"/>
            </a:endParaRPr>
          </a:p>
        </p:txBody>
      </p:sp>
      <p:pic>
        <p:nvPicPr>
          <p:cNvPr id="25" name="図 24" descr="imgre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chemeClr val="bg1"/>
                </a:solidFill>
                <a:latin typeface="メイリオ"/>
                <a:ea typeface="メイリオ"/>
                <a:cs typeface="メイリオ"/>
              </a:rPr>
              <a:t>ヒト・モノ</a:t>
            </a:r>
            <a:endParaRPr kumimoji="1" lang="ja-JP" altLang="en-US" sz="1400" b="1" dirty="0">
              <a:solidFill>
                <a:schemeClr val="bg1"/>
              </a:solidFill>
              <a:latin typeface="メイリオ"/>
              <a:ea typeface="メイリオ"/>
              <a:cs typeface="メイリオ"/>
            </a:endParaRPr>
          </a:p>
        </p:txBody>
      </p:sp>
      <p:sp>
        <p:nvSpPr>
          <p:cNvPr id="38" name="テキスト ボックス 37"/>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smtClean="0">
                <a:solidFill>
                  <a:srgbClr val="FFFFFF"/>
                </a:solidFill>
                <a:latin typeface="メイリオ"/>
                <a:ea typeface="メイリオ"/>
                <a:cs typeface="メイリオ"/>
              </a:rPr>
              <a:t>クラウド・コンピューティング</a:t>
            </a:r>
            <a:endParaRPr kumimoji="1" lang="ja-JP" altLang="en-US" sz="1400" b="1" dirty="0">
              <a:solidFill>
                <a:srgbClr val="FFFFFF"/>
              </a:solidFill>
              <a:latin typeface="メイリオ"/>
              <a:ea typeface="メイリオ"/>
              <a:cs typeface="メイリオ"/>
            </a:endParaRP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smtClean="0">
                <a:solidFill>
                  <a:srgbClr val="FFFFFF"/>
                </a:solidFill>
                <a:latin typeface="メイリオ"/>
                <a:ea typeface="メイリオ"/>
                <a:cs typeface="メイリオ"/>
              </a:rPr>
              <a:t>日常生活・社会活動</a:t>
            </a:r>
            <a:endParaRPr kumimoji="1" lang="ja-JP" altLang="en-US" b="1" dirty="0">
              <a:solidFill>
                <a:srgbClr val="FFFFFF"/>
              </a:solidFill>
              <a:latin typeface="メイリオ"/>
              <a:ea typeface="メイリオ"/>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smtClean="0">
                <a:solidFill>
                  <a:srgbClr val="FFFFFF"/>
                </a:solidFill>
                <a:latin typeface="メイリオ"/>
                <a:ea typeface="メイリオ"/>
                <a:cs typeface="メイリオ"/>
              </a:rPr>
              <a:t>環境変化・産業活動</a:t>
            </a:r>
            <a:endParaRPr kumimoji="1" lang="ja-JP" altLang="en-US" b="1" dirty="0">
              <a:solidFill>
                <a:srgbClr val="FFFFFF"/>
              </a:solidFill>
              <a:latin typeface="メイリオ"/>
              <a:ea typeface="メイリオ"/>
              <a:cs typeface="メイリオ"/>
            </a:endParaRPr>
          </a:p>
        </p:txBody>
      </p:sp>
      <p:sp>
        <p:nvSpPr>
          <p:cNvPr id="63" name="テキスト ボックス 62"/>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smtClean="0">
                <a:solidFill>
                  <a:schemeClr val="bg1"/>
                </a:solidFill>
                <a:latin typeface="メイリオ"/>
                <a:ea typeface="メイリオ"/>
                <a:cs typeface="メイリオ"/>
              </a:rPr>
              <a:t>現実世界／</a:t>
            </a:r>
            <a:r>
              <a:rPr kumimoji="1" lang="en-US" altLang="ja-JP" sz="1400" b="1" dirty="0" smtClean="0">
                <a:solidFill>
                  <a:schemeClr val="bg1"/>
                </a:solidFill>
                <a:latin typeface="メイリオ"/>
                <a:ea typeface="メイリオ"/>
                <a:cs typeface="メイリオ"/>
              </a:rPr>
              <a:t>Physical World</a:t>
            </a:r>
            <a:endParaRPr kumimoji="1" lang="ja-JP" altLang="en-US" sz="1400" b="1" dirty="0">
              <a:solidFill>
                <a:schemeClr val="bg1"/>
              </a:solidFill>
              <a:latin typeface="メイリオ"/>
              <a:ea typeface="メイリオ"/>
              <a:cs typeface="メイリオ"/>
            </a:endParaRPr>
          </a:p>
        </p:txBody>
      </p:sp>
      <p:grpSp>
        <p:nvGrpSpPr>
          <p:cNvPr id="64" name="図形グループ 63"/>
          <p:cNvGrpSpPr/>
          <p:nvPr/>
        </p:nvGrpSpPr>
        <p:grpSpPr>
          <a:xfrm>
            <a:off x="928414" y="606584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868098" y="122615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smtClean="0">
                <a:solidFill>
                  <a:srgbClr val="FFFFFF"/>
                </a:solidFill>
                <a:latin typeface="メイリオ"/>
                <a:ea typeface="メイリオ"/>
                <a:cs typeface="メイリオ"/>
              </a:rPr>
              <a:t>サイバー世界／</a:t>
            </a:r>
            <a:r>
              <a:rPr kumimoji="1" lang="en-US" altLang="ja-JP" sz="1400" b="1" dirty="0" smtClean="0">
                <a:solidFill>
                  <a:srgbClr val="FFFFFF"/>
                </a:solidFill>
                <a:latin typeface="メイリオ"/>
                <a:ea typeface="メイリオ"/>
                <a:cs typeface="メイリオ"/>
              </a:rPr>
              <a:t>Cyber World</a:t>
            </a:r>
            <a:endParaRPr kumimoji="1" lang="ja-JP" altLang="en-US" sz="1400" b="1" dirty="0">
              <a:solidFill>
                <a:srgbClr val="FFFFFF"/>
              </a:solidFill>
              <a:latin typeface="メイリオ"/>
              <a:ea typeface="メイリオ"/>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smtClean="0">
                <a:solidFill>
                  <a:srgbClr val="0000FF"/>
                </a:solidFill>
                <a:latin typeface="メイリオ"/>
                <a:ea typeface="メイリオ"/>
                <a:cs typeface="メイリオ"/>
              </a:rPr>
              <a:t>Cyber Physical System</a:t>
            </a:r>
            <a:r>
              <a:rPr lang="ja-JP" altLang="en-US" sz="1400" dirty="0" smtClean="0">
                <a:solidFill>
                  <a:srgbClr val="0000FF"/>
                </a:solidFill>
                <a:latin typeface="メイリオ"/>
                <a:ea typeface="メイリオ"/>
                <a:cs typeface="メイリオ"/>
              </a:rPr>
              <a:t>／現実世界とサイバー世界が緊密に結合されたシステム</a:t>
            </a:r>
            <a:endParaRPr kumimoji="1" lang="ja-JP" altLang="en-US" sz="1400" dirty="0">
              <a:solidFill>
                <a:srgbClr val="0000FF"/>
              </a:solidFill>
              <a:latin typeface="メイリオ"/>
              <a:ea typeface="メイリオ"/>
              <a:cs typeface="メイリオ"/>
            </a:endParaRPr>
          </a:p>
        </p:txBody>
      </p:sp>
    </p:spTree>
    <p:extLst>
      <p:ext uri="{BB962C8B-B14F-4D97-AF65-F5344CB8AC3E}">
        <p14:creationId xmlns:p14="http://schemas.microsoft.com/office/powerpoint/2010/main" val="13112881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の現実</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2441246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ガバナンスが効かないという都市伝説</a:t>
            </a:r>
            <a:endParaRPr kumimoji="1" lang="ja-JP" altLang="en-US" dirty="0"/>
          </a:p>
        </p:txBody>
      </p:sp>
      <p:sp>
        <p:nvSpPr>
          <p:cNvPr id="4" name="角丸四角形 3"/>
          <p:cNvSpPr/>
          <p:nvPr/>
        </p:nvSpPr>
        <p:spPr bwMode="auto">
          <a:xfrm>
            <a:off x="231776" y="1308940"/>
            <a:ext cx="8682038" cy="1048769"/>
          </a:xfrm>
          <a:prstGeom prst="roundRect">
            <a:avLst>
              <a:gd name="adj" fmla="val 0"/>
            </a:avLst>
          </a:prstGeom>
          <a:solidFill>
            <a:srgbClr val="FF66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メイリオ"/>
                <a:ea typeface="メイリオ"/>
                <a:cs typeface="メイリオ"/>
              </a:rPr>
              <a:t>パブリック・クラウドは、</a:t>
            </a:r>
            <a:endParaRPr kumimoji="0" lang="en-US" altLang="ja-JP" sz="24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メイリオ"/>
                <a:ea typeface="メイリオ"/>
                <a:cs typeface="メイリオ"/>
              </a:rPr>
              <a:t>ガバナンスが担保できない</a:t>
            </a:r>
            <a:r>
              <a:rPr kumimoji="0" lang="ja-JP" altLang="en-US" sz="2400" b="0" i="0" u="none" strike="noStrike" cap="none" normalizeH="0" baseline="0" dirty="0" smtClean="0">
                <a:ln>
                  <a:noFill/>
                </a:ln>
                <a:solidFill>
                  <a:srgbClr val="FFFFFF"/>
                </a:solidFill>
                <a:effectLst/>
                <a:latin typeface="メイリオ"/>
                <a:ea typeface="メイリオ"/>
                <a:cs typeface="メイリオ"/>
              </a:rPr>
              <a:t>ので使えない！</a:t>
            </a:r>
          </a:p>
        </p:txBody>
      </p:sp>
      <p:sp>
        <p:nvSpPr>
          <p:cNvPr id="5" name="角丸四角形 4"/>
          <p:cNvSpPr/>
          <p:nvPr/>
        </p:nvSpPr>
        <p:spPr bwMode="auto">
          <a:xfrm>
            <a:off x="231776" y="2895187"/>
            <a:ext cx="8682038" cy="1372013"/>
          </a:xfrm>
          <a:prstGeom prst="roundRect">
            <a:avLst>
              <a:gd name="adj" fmla="val 0"/>
            </a:avLst>
          </a:prstGeom>
          <a:solidFill>
            <a:srgbClr val="0000FF"/>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メイリオ"/>
                <a:ea typeface="メイリオ"/>
                <a:cs typeface="メイリオ"/>
              </a:rPr>
              <a:t>ガバナンスを担保する</a:t>
            </a:r>
            <a:r>
              <a:rPr kumimoji="0" lang="ja-JP" altLang="en-US" sz="2400" b="0" i="0" u="none" strike="noStrike" cap="none" normalizeH="0" baseline="0" dirty="0" smtClean="0">
                <a:ln>
                  <a:noFill/>
                </a:ln>
                <a:solidFill>
                  <a:srgbClr val="FFFFFF"/>
                </a:solidFill>
                <a:effectLst/>
                <a:latin typeface="メイリオ"/>
                <a:ea typeface="メイリオ"/>
                <a:cs typeface="メイリオ"/>
              </a:rPr>
              <a:t>とは、</a:t>
            </a:r>
            <a:endParaRPr kumimoji="0" lang="en-US" altLang="ja-JP" sz="2400" b="0" i="0" u="none" strike="noStrike" cap="none" normalizeH="0" baseline="0" dirty="0" smtClean="0">
              <a:ln>
                <a:noFill/>
              </a:ln>
              <a:solidFill>
                <a:srgbClr val="FFFFFF"/>
              </a:solidFill>
              <a:effectLst/>
              <a:latin typeface="メイリオ"/>
              <a:ea typeface="メイリオ"/>
              <a:cs typeface="メイリオ"/>
            </a:endParaRPr>
          </a:p>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000" dirty="0" smtClean="0">
                <a:solidFill>
                  <a:srgbClr val="FFFFFF"/>
                </a:solidFill>
                <a:latin typeface="メイリオ"/>
                <a:ea typeface="メイリオ"/>
                <a:cs typeface="メイリオ"/>
              </a:rPr>
              <a:t>命令や指示などなくても、普段通りの業務をこなしていれば、業務や経営の目的が達成されるビジネスプロセスを構築し、それを運用すること。</a:t>
            </a:r>
            <a:endParaRPr kumimoji="0" lang="ja-JP" altLang="en-US" sz="2000" b="0" i="0" u="none" strike="noStrike" cap="none" normalizeH="0" baseline="0" dirty="0" smtClean="0">
              <a:ln>
                <a:noFill/>
              </a:ln>
              <a:solidFill>
                <a:srgbClr val="FFFFFF"/>
              </a:solidFill>
              <a:effectLst/>
              <a:latin typeface="メイリオ"/>
              <a:ea typeface="メイリオ"/>
              <a:cs typeface="メイリオ"/>
            </a:endParaRPr>
          </a:p>
        </p:txBody>
      </p:sp>
      <p:sp>
        <p:nvSpPr>
          <p:cNvPr id="7" name="正方形/長方形 6"/>
          <p:cNvSpPr/>
          <p:nvPr/>
        </p:nvSpPr>
        <p:spPr>
          <a:xfrm>
            <a:off x="1995647" y="785720"/>
            <a:ext cx="5855910" cy="523220"/>
          </a:xfrm>
          <a:prstGeom prst="rect">
            <a:avLst/>
          </a:prstGeom>
        </p:spPr>
        <p:txBody>
          <a:bodyPr wrap="square">
            <a:spAutoFit/>
          </a:bodyPr>
          <a:lstStyle/>
          <a:p>
            <a:pPr lvl="0" algn="r"/>
            <a:r>
              <a:rPr lang="ja-JP" altLang="en-US" sz="2800" dirty="0">
                <a:solidFill>
                  <a:srgbClr val="FF0000"/>
                </a:solidFill>
                <a:latin typeface="メイリオ"/>
                <a:ea typeface="メイリオ"/>
                <a:cs typeface="メイリオ"/>
              </a:rPr>
              <a:t>本当にそうでしょう</a:t>
            </a:r>
            <a:r>
              <a:rPr lang="ja-JP" altLang="en-US" sz="2800" dirty="0" smtClean="0">
                <a:solidFill>
                  <a:srgbClr val="FF0000"/>
                </a:solidFill>
                <a:latin typeface="メイリオ"/>
                <a:ea typeface="メイリオ"/>
                <a:cs typeface="メイリオ"/>
              </a:rPr>
              <a:t>か？</a:t>
            </a:r>
            <a:endParaRPr lang="ja-JP" altLang="en-US" sz="2800" dirty="0">
              <a:solidFill>
                <a:srgbClr val="FF0000"/>
              </a:solidFill>
              <a:latin typeface="メイリオ"/>
              <a:ea typeface="メイリオ"/>
              <a:cs typeface="メイリオ"/>
            </a:endParaRPr>
          </a:p>
        </p:txBody>
      </p:sp>
      <p:pic>
        <p:nvPicPr>
          <p:cNvPr id="8" name="図 7" descr="MC900434411.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204" y="840302"/>
            <a:ext cx="1009396" cy="1135570"/>
          </a:xfrm>
          <a:prstGeom prst="rect">
            <a:avLst/>
          </a:prstGeom>
        </p:spPr>
      </p:pic>
      <p:pic>
        <p:nvPicPr>
          <p:cNvPr id="9" name="図 8" descr="MC900424462.WM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660" y="2447970"/>
            <a:ext cx="912940" cy="894434"/>
          </a:xfrm>
          <a:prstGeom prst="rect">
            <a:avLst/>
          </a:prstGeom>
        </p:spPr>
      </p:pic>
      <p:sp>
        <p:nvSpPr>
          <p:cNvPr id="10" name="正方形/長方形 9"/>
          <p:cNvSpPr/>
          <p:nvPr/>
        </p:nvSpPr>
        <p:spPr>
          <a:xfrm>
            <a:off x="1995647" y="2371967"/>
            <a:ext cx="5855910" cy="523220"/>
          </a:xfrm>
          <a:prstGeom prst="rect">
            <a:avLst/>
          </a:prstGeom>
        </p:spPr>
        <p:txBody>
          <a:bodyPr wrap="square">
            <a:spAutoFit/>
          </a:bodyPr>
          <a:lstStyle/>
          <a:p>
            <a:pPr lvl="0" algn="r"/>
            <a:r>
              <a:rPr lang="ja-JP" altLang="en-US" sz="2800" dirty="0" smtClean="0">
                <a:solidFill>
                  <a:srgbClr val="3366FF"/>
                </a:solidFill>
                <a:latin typeface="メイリオ"/>
                <a:ea typeface="メイリオ"/>
                <a:cs typeface="メイリオ"/>
              </a:rPr>
              <a:t>ということは？</a:t>
            </a:r>
            <a:endParaRPr lang="ja-JP" altLang="en-US" sz="2800" dirty="0">
              <a:solidFill>
                <a:srgbClr val="3366FF"/>
              </a:solidFill>
              <a:latin typeface="メイリオ"/>
              <a:ea typeface="メイリオ"/>
              <a:cs typeface="メイリオ"/>
            </a:endParaRPr>
          </a:p>
        </p:txBody>
      </p:sp>
      <p:sp>
        <p:nvSpPr>
          <p:cNvPr id="11" name="角丸四角形 10"/>
          <p:cNvSpPr/>
          <p:nvPr/>
        </p:nvSpPr>
        <p:spPr bwMode="auto">
          <a:xfrm>
            <a:off x="227014" y="4311650"/>
            <a:ext cx="1926683" cy="558860"/>
          </a:xfrm>
          <a:prstGeom prst="roundRect">
            <a:avLst>
              <a:gd name="adj" fmla="val 0"/>
            </a:avLst>
          </a:prstGeom>
          <a:solidFill>
            <a:srgbClr val="0080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メイリオ"/>
                <a:ea typeface="メイリオ"/>
                <a:cs typeface="メイリオ"/>
              </a:rPr>
              <a:t>許容水準</a:t>
            </a:r>
          </a:p>
        </p:txBody>
      </p:sp>
      <p:sp>
        <p:nvSpPr>
          <p:cNvPr id="13" name="角丸四角形 12"/>
          <p:cNvSpPr/>
          <p:nvPr/>
        </p:nvSpPr>
        <p:spPr bwMode="auto">
          <a:xfrm>
            <a:off x="6988424" y="4311650"/>
            <a:ext cx="1925390" cy="558860"/>
          </a:xfrm>
          <a:prstGeom prst="roundRect">
            <a:avLst>
              <a:gd name="adj" fmla="val 0"/>
            </a:avLst>
          </a:prstGeom>
          <a:solidFill>
            <a:srgbClr val="0080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メイリオ"/>
                <a:ea typeface="メイリオ"/>
                <a:cs typeface="メイリオ"/>
              </a:rPr>
              <a:t>達成基準</a:t>
            </a:r>
          </a:p>
        </p:txBody>
      </p:sp>
      <p:cxnSp>
        <p:nvCxnSpPr>
          <p:cNvPr id="14" name="直線コネクタ 13"/>
          <p:cNvCxnSpPr/>
          <p:nvPr/>
        </p:nvCxnSpPr>
        <p:spPr>
          <a:xfrm>
            <a:off x="227014" y="4930078"/>
            <a:ext cx="8686800" cy="1"/>
          </a:xfrm>
          <a:prstGeom prst="line">
            <a:avLst/>
          </a:prstGeom>
          <a:ln w="76200" cmpd="sng">
            <a:solidFill>
              <a:srgbClr val="8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 name="二等辺三角形 16"/>
          <p:cNvSpPr/>
          <p:nvPr/>
        </p:nvSpPr>
        <p:spPr>
          <a:xfrm>
            <a:off x="2693988" y="4980938"/>
            <a:ext cx="3752849" cy="524512"/>
          </a:xfrm>
          <a:prstGeom prst="triangl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 name="正方形/長方形 17"/>
          <p:cNvSpPr/>
          <p:nvPr/>
        </p:nvSpPr>
        <p:spPr>
          <a:xfrm>
            <a:off x="4170303" y="5045670"/>
            <a:ext cx="800219" cy="461665"/>
          </a:xfrm>
          <a:prstGeom prst="rect">
            <a:avLst/>
          </a:prstGeom>
        </p:spPr>
        <p:txBody>
          <a:bodyPr wrap="none">
            <a:spAutoFit/>
          </a:bodyPr>
          <a:lstStyle/>
          <a:p>
            <a:pPr lvl="0" algn="ctr" defTabSz="914400" fontAlgn="base">
              <a:spcBef>
                <a:spcPts val="264"/>
              </a:spcBef>
              <a:spcAft>
                <a:spcPct val="0"/>
              </a:spcAft>
            </a:pPr>
            <a:r>
              <a:rPr kumimoji="0" lang="ja-JP" altLang="en-US" sz="2400" dirty="0" smtClean="0">
                <a:solidFill>
                  <a:srgbClr val="FFFFFF"/>
                </a:solidFill>
                <a:latin typeface="メイリオ"/>
                <a:ea typeface="メイリオ"/>
                <a:cs typeface="メイリオ"/>
              </a:rPr>
              <a:t>施策</a:t>
            </a:r>
            <a:endParaRPr kumimoji="0" lang="ja-JP" altLang="en-US" sz="2400" dirty="0">
              <a:solidFill>
                <a:srgbClr val="FFFFFF"/>
              </a:solidFill>
              <a:latin typeface="メイリオ"/>
              <a:ea typeface="メイリオ"/>
              <a:cs typeface="メイリオ"/>
            </a:endParaRPr>
          </a:p>
        </p:txBody>
      </p:sp>
      <p:sp>
        <p:nvSpPr>
          <p:cNvPr id="15" name="正方形/長方形 14"/>
          <p:cNvSpPr/>
          <p:nvPr/>
        </p:nvSpPr>
        <p:spPr>
          <a:xfrm>
            <a:off x="227014" y="5556250"/>
            <a:ext cx="8686800" cy="1006633"/>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lang="ja-JP" altLang="en-US" sz="1600" dirty="0" smtClean="0">
                <a:solidFill>
                  <a:srgbClr val="FFFFFF"/>
                </a:solidFill>
                <a:latin typeface="メイリオ"/>
                <a:ea typeface="メイリオ"/>
                <a:cs typeface="メイリオ"/>
              </a:rPr>
              <a:t>一元</a:t>
            </a:r>
            <a:r>
              <a:rPr lang="ja-JP" altLang="en-US" sz="1600" dirty="0">
                <a:solidFill>
                  <a:srgbClr val="FFFFFF"/>
                </a:solidFill>
                <a:latin typeface="メイリオ"/>
                <a:ea typeface="メイリオ"/>
                <a:cs typeface="メイリオ"/>
              </a:rPr>
              <a:t>管理され利用状況を計測でき、利用ログを把握できる。</a:t>
            </a:r>
          </a:p>
          <a:p>
            <a:pPr marL="2114550" lvl="4" indent="-285750">
              <a:buFont typeface="Wingdings" charset="2"/>
              <a:buChar char="v"/>
            </a:pPr>
            <a:r>
              <a:rPr lang="ja-JP" altLang="en-US" sz="1600" dirty="0" smtClean="0">
                <a:solidFill>
                  <a:srgbClr val="FFFFFF"/>
                </a:solidFill>
                <a:latin typeface="メイリオ"/>
                <a:ea typeface="メイリオ"/>
                <a:cs typeface="メイリオ"/>
              </a:rPr>
              <a:t>必要</a:t>
            </a:r>
            <a:r>
              <a:rPr lang="ja-JP" altLang="en-US" sz="1600" dirty="0">
                <a:solidFill>
                  <a:srgbClr val="FFFFFF"/>
                </a:solidFill>
                <a:latin typeface="メイリオ"/>
                <a:ea typeface="メイリオ"/>
                <a:cs typeface="メイリオ"/>
              </a:rPr>
              <a:t>な時に必要な機能／性能／資源を調達・利用できる。</a:t>
            </a:r>
          </a:p>
          <a:p>
            <a:pPr marL="2114550" lvl="4" indent="-285750">
              <a:buFont typeface="Wingdings" charset="2"/>
              <a:buChar char="v"/>
            </a:pPr>
            <a:r>
              <a:rPr lang="ja-JP" altLang="en-US" sz="1600" dirty="0" smtClean="0">
                <a:solidFill>
                  <a:srgbClr val="FFFFFF"/>
                </a:solidFill>
                <a:latin typeface="メイリオ"/>
                <a:ea typeface="メイリオ"/>
                <a:cs typeface="メイリオ"/>
              </a:rPr>
              <a:t>管理</a:t>
            </a:r>
            <a:r>
              <a:rPr lang="ja-JP" altLang="en-US" sz="1600" dirty="0">
                <a:solidFill>
                  <a:srgbClr val="FFFFFF"/>
                </a:solidFill>
                <a:latin typeface="メイリオ"/>
                <a:ea typeface="メイリオ"/>
                <a:cs typeface="メイリオ"/>
              </a:rPr>
              <a:t>の対象が少なく、管理負担が少ない。</a:t>
            </a:r>
          </a:p>
        </p:txBody>
      </p:sp>
      <p:sp>
        <p:nvSpPr>
          <p:cNvPr id="16" name="テキスト ボックス 15"/>
          <p:cNvSpPr txBox="1"/>
          <p:nvPr/>
        </p:nvSpPr>
        <p:spPr>
          <a:xfrm>
            <a:off x="685800" y="5719429"/>
            <a:ext cx="1467068" cy="707886"/>
          </a:xfrm>
          <a:prstGeom prst="rect">
            <a:avLst/>
          </a:prstGeom>
          <a:noFill/>
        </p:spPr>
        <p:txBody>
          <a:bodyPr wrap="none" rtlCol="0">
            <a:spAutoFit/>
          </a:bodyPr>
          <a:lstStyle/>
          <a:p>
            <a:r>
              <a:rPr kumimoji="1" lang="ja-JP" altLang="en-US" sz="2000" dirty="0" smtClean="0">
                <a:solidFill>
                  <a:srgbClr val="FFFFFF"/>
                </a:solidFill>
                <a:latin typeface="メイリオ"/>
                <a:ea typeface="メイリオ"/>
                <a:cs typeface="メイリオ"/>
              </a:rPr>
              <a:t>クラウドで</a:t>
            </a:r>
            <a:endParaRPr kumimoji="1" lang="en-US" altLang="ja-JP" sz="2000" dirty="0" smtClean="0">
              <a:solidFill>
                <a:srgbClr val="FFFFFF"/>
              </a:solidFill>
              <a:latin typeface="メイリオ"/>
              <a:ea typeface="メイリオ"/>
              <a:cs typeface="メイリオ"/>
            </a:endParaRPr>
          </a:p>
          <a:p>
            <a:r>
              <a:rPr lang="ja-JP" altLang="en-US" sz="2000" dirty="0" smtClean="0">
                <a:solidFill>
                  <a:srgbClr val="FFFFFF"/>
                </a:solidFill>
                <a:latin typeface="メイリオ"/>
                <a:ea typeface="メイリオ"/>
                <a:cs typeface="メイリオ"/>
              </a:rPr>
              <a:t>できること</a:t>
            </a:r>
            <a:endParaRPr kumimoji="1" lang="ja-JP" altLang="en-US"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7048052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bwMode="auto">
          <a:xfrm>
            <a:off x="2188324" y="1186646"/>
            <a:ext cx="4773702" cy="4474693"/>
          </a:xfrm>
          <a:prstGeom prst="roundRect">
            <a:avLst>
              <a:gd name="adj" fmla="val 7731"/>
            </a:avLst>
          </a:prstGeom>
          <a:solidFill>
            <a:srgbClr val="FFFBD2"/>
          </a:solidFill>
          <a:ln w="57150" cmpd="sng">
            <a:solidFill>
              <a:srgbClr val="3366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endParaRPr kumimoji="0" lang="ja-JP" altLang="en-US" sz="2800" b="0" i="0" u="none" strike="noStrike" cap="none" normalizeH="0" baseline="0" dirty="0" smtClean="0">
              <a:ln>
                <a:noFill/>
              </a:ln>
              <a:solidFill>
                <a:srgbClr val="3366FF"/>
              </a:solidFill>
              <a:effectLst/>
              <a:latin typeface="メイリオ"/>
              <a:ea typeface="メイリオ"/>
              <a:cs typeface="メイリオ"/>
            </a:endParaRPr>
          </a:p>
        </p:txBody>
      </p:sp>
      <p:sp>
        <p:nvSpPr>
          <p:cNvPr id="3" name="タイトル 2"/>
          <p:cNvSpPr>
            <a:spLocks noGrp="1"/>
          </p:cNvSpPr>
          <p:nvPr>
            <p:ph type="title"/>
          </p:nvPr>
        </p:nvSpPr>
        <p:spPr/>
        <p:txBody>
          <a:bodyPr/>
          <a:lstStyle/>
          <a:p>
            <a:r>
              <a:rPr kumimoji="1" lang="ja-JP" altLang="en-US" dirty="0" smtClean="0"/>
              <a:t>クラウドで実現するガバナンス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42</a:t>
            </a:fld>
            <a:endParaRPr kumimoji="1" lang="ja-JP" altLang="en-US"/>
          </a:p>
        </p:txBody>
      </p:sp>
      <p:sp>
        <p:nvSpPr>
          <p:cNvPr id="6" name="正方形/長方形 5"/>
          <p:cNvSpPr/>
          <p:nvPr/>
        </p:nvSpPr>
        <p:spPr>
          <a:xfrm>
            <a:off x="840761" y="713129"/>
            <a:ext cx="7468828" cy="461665"/>
          </a:xfrm>
          <a:prstGeom prst="rect">
            <a:avLst/>
          </a:prstGeom>
        </p:spPr>
        <p:txBody>
          <a:bodyPr wrap="square">
            <a:spAutoFit/>
          </a:bodyPr>
          <a:lstStyle/>
          <a:p>
            <a:pPr lvl="0" algn="ctr" defTabSz="914400" fontAlgn="base">
              <a:spcBef>
                <a:spcPts val="264"/>
              </a:spcBef>
              <a:spcAft>
                <a:spcPct val="0"/>
              </a:spcAft>
            </a:pPr>
            <a:r>
              <a:rPr kumimoji="0" lang="ja-JP" altLang="en-US" sz="2400" dirty="0">
                <a:solidFill>
                  <a:srgbClr val="3366FF"/>
                </a:solidFill>
                <a:latin typeface="メイリオ"/>
                <a:ea typeface="メイリオ"/>
                <a:cs typeface="メイリオ"/>
              </a:rPr>
              <a:t>ガバナンスを担保する</a:t>
            </a:r>
            <a:r>
              <a:rPr kumimoji="0" lang="ja-JP" altLang="en-US" sz="2000" dirty="0">
                <a:solidFill>
                  <a:srgbClr val="3366FF"/>
                </a:solidFill>
                <a:latin typeface="メイリオ"/>
                <a:ea typeface="メイリオ"/>
                <a:cs typeface="メイリオ"/>
              </a:rPr>
              <a:t>ために</a:t>
            </a:r>
            <a:r>
              <a:rPr kumimoji="0" lang="ja-JP" altLang="en-US" sz="2000" dirty="0" smtClean="0">
                <a:solidFill>
                  <a:srgbClr val="3366FF"/>
                </a:solidFill>
                <a:latin typeface="メイリオ"/>
                <a:ea typeface="メイリオ"/>
                <a:cs typeface="メイリオ"/>
              </a:rPr>
              <a:t>は・・・</a:t>
            </a:r>
            <a:endParaRPr kumimoji="0" lang="ja-JP" altLang="en-US" sz="2000" dirty="0">
              <a:solidFill>
                <a:srgbClr val="3366FF"/>
              </a:solidFill>
              <a:latin typeface="メイリオ"/>
              <a:ea typeface="メイリオ"/>
              <a:cs typeface="メイリオ"/>
            </a:endParaRPr>
          </a:p>
        </p:txBody>
      </p:sp>
      <p:sp>
        <p:nvSpPr>
          <p:cNvPr id="11" name="円/楕円 10"/>
          <p:cNvSpPr/>
          <p:nvPr/>
        </p:nvSpPr>
        <p:spPr>
          <a:xfrm>
            <a:off x="3115319" y="1336756"/>
            <a:ext cx="2889598" cy="2774309"/>
          </a:xfrm>
          <a:prstGeom prst="ellipse">
            <a:avLst/>
          </a:prstGeom>
          <a:solidFill>
            <a:srgbClr val="008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2" name="円/楕円 11"/>
          <p:cNvSpPr/>
          <p:nvPr/>
        </p:nvSpPr>
        <p:spPr>
          <a:xfrm>
            <a:off x="2350278" y="1993048"/>
            <a:ext cx="2889598" cy="2774309"/>
          </a:xfrm>
          <a:prstGeom prst="ellipse">
            <a:avLst/>
          </a:prstGeom>
          <a:solidFill>
            <a:srgbClr val="800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3" name="円/楕円 12"/>
          <p:cNvSpPr/>
          <p:nvPr/>
        </p:nvSpPr>
        <p:spPr>
          <a:xfrm>
            <a:off x="3115319" y="2764402"/>
            <a:ext cx="2889598" cy="2774309"/>
          </a:xfrm>
          <a:prstGeom prst="ellipse">
            <a:avLst/>
          </a:prstGeom>
          <a:solidFill>
            <a:srgbClr val="FF66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 name="円/楕円 13"/>
          <p:cNvSpPr/>
          <p:nvPr/>
        </p:nvSpPr>
        <p:spPr>
          <a:xfrm>
            <a:off x="3886730" y="1993048"/>
            <a:ext cx="2889598" cy="2774309"/>
          </a:xfrm>
          <a:prstGeom prst="ellipse">
            <a:avLst/>
          </a:prstGeom>
          <a:solidFill>
            <a:srgbClr val="3366FF">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テキスト ボックス 14"/>
          <p:cNvSpPr txBox="1"/>
          <p:nvPr/>
        </p:nvSpPr>
        <p:spPr>
          <a:xfrm>
            <a:off x="4160008" y="1469828"/>
            <a:ext cx="800219" cy="461665"/>
          </a:xfrm>
          <a:prstGeom prst="rect">
            <a:avLst/>
          </a:prstGeom>
          <a:noFill/>
        </p:spPr>
        <p:txBody>
          <a:bodyPr wrap="none" rtlCol="0">
            <a:spAutoFit/>
          </a:bodyPr>
          <a:lstStyle/>
          <a:p>
            <a:pPr algn="ctr"/>
            <a:r>
              <a:rPr kumimoji="1" lang="ja-JP" altLang="en-US" sz="2400" dirty="0" smtClean="0">
                <a:solidFill>
                  <a:schemeClr val="bg1"/>
                </a:solidFill>
                <a:latin typeface="メイリオ"/>
                <a:ea typeface="メイリオ"/>
                <a:cs typeface="メイリオ"/>
              </a:rPr>
              <a:t>効率</a:t>
            </a:r>
            <a:endParaRPr kumimoji="1" lang="ja-JP" altLang="en-US" sz="2400" dirty="0">
              <a:solidFill>
                <a:schemeClr val="bg1"/>
              </a:solidFill>
              <a:latin typeface="メイリオ"/>
              <a:ea typeface="メイリオ"/>
              <a:cs typeface="メイリオ"/>
            </a:endParaRPr>
          </a:p>
        </p:txBody>
      </p:sp>
      <p:sp>
        <p:nvSpPr>
          <p:cNvPr id="16" name="テキスト ボックス 15"/>
          <p:cNvSpPr txBox="1"/>
          <p:nvPr/>
        </p:nvSpPr>
        <p:spPr>
          <a:xfrm>
            <a:off x="4006120" y="4896165"/>
            <a:ext cx="1107996" cy="461665"/>
          </a:xfrm>
          <a:prstGeom prst="rect">
            <a:avLst/>
          </a:prstGeom>
          <a:noFill/>
        </p:spPr>
        <p:txBody>
          <a:bodyPr wrap="none" rtlCol="0">
            <a:spAutoFit/>
          </a:bodyPr>
          <a:lstStyle/>
          <a:p>
            <a:pPr algn="ctr"/>
            <a:r>
              <a:rPr kumimoji="1" lang="ja-JP" altLang="en-US" sz="2400" dirty="0" smtClean="0">
                <a:solidFill>
                  <a:schemeClr val="bg1"/>
                </a:solidFill>
                <a:latin typeface="メイリオ"/>
                <a:ea typeface="メイリオ"/>
                <a:cs typeface="メイリオ"/>
              </a:rPr>
              <a:t>利便性</a:t>
            </a:r>
            <a:endParaRPr kumimoji="1" lang="ja-JP" altLang="en-US" sz="2400" dirty="0">
              <a:solidFill>
                <a:schemeClr val="bg1"/>
              </a:solidFill>
              <a:latin typeface="メイリオ"/>
              <a:ea typeface="メイリオ"/>
              <a:cs typeface="メイリオ"/>
            </a:endParaRPr>
          </a:p>
        </p:txBody>
      </p:sp>
      <p:sp>
        <p:nvSpPr>
          <p:cNvPr id="17" name="テキスト ボックス 16"/>
          <p:cNvSpPr txBox="1"/>
          <p:nvPr/>
        </p:nvSpPr>
        <p:spPr>
          <a:xfrm>
            <a:off x="2350278" y="3127167"/>
            <a:ext cx="1107996" cy="461665"/>
          </a:xfrm>
          <a:prstGeom prst="rect">
            <a:avLst/>
          </a:prstGeom>
          <a:noFill/>
        </p:spPr>
        <p:txBody>
          <a:bodyPr wrap="none" rtlCol="0">
            <a:spAutoFit/>
          </a:bodyPr>
          <a:lstStyle/>
          <a:p>
            <a:pPr algn="ctr"/>
            <a:r>
              <a:rPr kumimoji="1" lang="ja-JP" altLang="en-US" sz="2400" dirty="0" smtClean="0">
                <a:solidFill>
                  <a:schemeClr val="bg1"/>
                </a:solidFill>
                <a:latin typeface="メイリオ"/>
                <a:ea typeface="メイリオ"/>
                <a:cs typeface="メイリオ"/>
              </a:rPr>
              <a:t>コスト</a:t>
            </a:r>
            <a:endParaRPr kumimoji="1" lang="ja-JP" altLang="en-US" sz="2400" dirty="0">
              <a:solidFill>
                <a:schemeClr val="bg1"/>
              </a:solidFill>
              <a:latin typeface="メイリオ"/>
              <a:ea typeface="メイリオ"/>
              <a:cs typeface="メイリオ"/>
            </a:endParaRPr>
          </a:p>
        </p:txBody>
      </p:sp>
      <p:sp>
        <p:nvSpPr>
          <p:cNvPr id="18" name="テキスト ボックス 17"/>
          <p:cNvSpPr txBox="1"/>
          <p:nvPr/>
        </p:nvSpPr>
        <p:spPr>
          <a:xfrm>
            <a:off x="5668332" y="3127167"/>
            <a:ext cx="1107996" cy="461665"/>
          </a:xfrm>
          <a:prstGeom prst="rect">
            <a:avLst/>
          </a:prstGeom>
          <a:noFill/>
        </p:spPr>
        <p:txBody>
          <a:bodyPr wrap="none" rtlCol="0">
            <a:spAutoFit/>
          </a:bodyPr>
          <a:lstStyle/>
          <a:p>
            <a:pPr algn="r"/>
            <a:r>
              <a:rPr kumimoji="1" lang="ja-JP" altLang="en-US" sz="2400" dirty="0" smtClean="0">
                <a:solidFill>
                  <a:schemeClr val="bg1"/>
                </a:solidFill>
                <a:latin typeface="メイリオ"/>
                <a:ea typeface="メイリオ"/>
                <a:cs typeface="メイリオ"/>
              </a:rPr>
              <a:t>リスク</a:t>
            </a:r>
            <a:endParaRPr kumimoji="1" lang="ja-JP" altLang="en-US" sz="2400" dirty="0">
              <a:solidFill>
                <a:schemeClr val="bg1"/>
              </a:solidFill>
              <a:latin typeface="メイリオ"/>
              <a:ea typeface="メイリオ"/>
              <a:cs typeface="メイリオ"/>
            </a:endParaRPr>
          </a:p>
        </p:txBody>
      </p:sp>
      <p:sp>
        <p:nvSpPr>
          <p:cNvPr id="19" name="テキスト ボックス 18"/>
          <p:cNvSpPr txBox="1"/>
          <p:nvPr/>
        </p:nvSpPr>
        <p:spPr>
          <a:xfrm>
            <a:off x="3570104" y="2868595"/>
            <a:ext cx="1980029" cy="892552"/>
          </a:xfrm>
          <a:prstGeom prst="rect">
            <a:avLst/>
          </a:prstGeom>
          <a:noFill/>
        </p:spPr>
        <p:txBody>
          <a:bodyPr wrap="none" rtlCol="0">
            <a:spAutoFit/>
          </a:bodyPr>
          <a:lstStyle/>
          <a:p>
            <a:pPr algn="ctr"/>
            <a:r>
              <a:rPr kumimoji="1" lang="ja-JP" altLang="en-US" sz="2800" dirty="0" smtClean="0">
                <a:solidFill>
                  <a:schemeClr val="bg1"/>
                </a:solidFill>
                <a:latin typeface="メイリオ"/>
                <a:ea typeface="メイリオ"/>
                <a:cs typeface="メイリオ"/>
              </a:rPr>
              <a:t>ガバナンス</a:t>
            </a:r>
            <a:endParaRPr kumimoji="1" lang="en-US" altLang="ja-JP" sz="2800" dirty="0" smtClean="0">
              <a:solidFill>
                <a:schemeClr val="bg1"/>
              </a:solidFill>
              <a:latin typeface="メイリオ"/>
              <a:ea typeface="メイリオ"/>
              <a:cs typeface="メイリオ"/>
            </a:endParaRPr>
          </a:p>
          <a:p>
            <a:pPr algn="ctr"/>
            <a:r>
              <a:rPr lang="en-US" altLang="ja-JP" sz="2400" dirty="0" smtClean="0">
                <a:solidFill>
                  <a:schemeClr val="bg1"/>
                </a:solidFill>
                <a:latin typeface="メイリオ"/>
                <a:ea typeface="メイリオ"/>
                <a:cs typeface="メイリオ"/>
              </a:rPr>
              <a:t>Governance</a:t>
            </a:r>
            <a:endParaRPr kumimoji="1" lang="ja-JP" altLang="en-US" sz="2400" dirty="0">
              <a:solidFill>
                <a:schemeClr val="bg1"/>
              </a:solidFill>
              <a:latin typeface="メイリオ"/>
              <a:ea typeface="メイリオ"/>
              <a:cs typeface="メイリオ"/>
            </a:endParaRPr>
          </a:p>
        </p:txBody>
      </p:sp>
      <p:sp>
        <p:nvSpPr>
          <p:cNvPr id="21" name="正方形/長方形 20"/>
          <p:cNvSpPr/>
          <p:nvPr/>
        </p:nvSpPr>
        <p:spPr>
          <a:xfrm>
            <a:off x="552957"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メイリオ"/>
                <a:ea typeface="メイリオ"/>
                <a:cs typeface="メイリオ"/>
              </a:rPr>
              <a:t>状況が見える</a:t>
            </a:r>
            <a:endParaRPr kumimoji="1" lang="ja-JP" altLang="en-US" sz="2800" dirty="0">
              <a:solidFill>
                <a:srgbClr val="FFFFFF"/>
              </a:solidFill>
              <a:latin typeface="メイリオ"/>
              <a:ea typeface="メイリオ"/>
              <a:cs typeface="メイリオ"/>
            </a:endParaRPr>
          </a:p>
        </p:txBody>
      </p:sp>
      <p:sp>
        <p:nvSpPr>
          <p:cNvPr id="22" name="正方形/長方形 21"/>
          <p:cNvSpPr/>
          <p:nvPr/>
        </p:nvSpPr>
        <p:spPr>
          <a:xfrm>
            <a:off x="7542536"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メイリオ"/>
                <a:ea typeface="メイリオ"/>
                <a:cs typeface="メイリオ"/>
              </a:rPr>
              <a:t>状況が</a:t>
            </a:r>
            <a:r>
              <a:rPr lang="ja-JP" altLang="en-US" sz="2800" dirty="0" smtClean="0">
                <a:solidFill>
                  <a:srgbClr val="FFFFFF"/>
                </a:solidFill>
                <a:latin typeface="メイリオ"/>
                <a:ea typeface="メイリオ"/>
                <a:cs typeface="メイリオ"/>
              </a:rPr>
              <a:t>調整・変更</a:t>
            </a:r>
            <a:r>
              <a:rPr kumimoji="1" lang="ja-JP" altLang="en-US" sz="2800" dirty="0" smtClean="0">
                <a:solidFill>
                  <a:srgbClr val="FFFFFF"/>
                </a:solidFill>
                <a:latin typeface="メイリオ"/>
                <a:ea typeface="メイリオ"/>
                <a:cs typeface="メイリオ"/>
              </a:rPr>
              <a:t>できる</a:t>
            </a:r>
            <a:endParaRPr kumimoji="1" lang="ja-JP" altLang="en-US" sz="2800" dirty="0">
              <a:solidFill>
                <a:srgbClr val="FFFFFF"/>
              </a:solidFill>
              <a:latin typeface="メイリオ"/>
              <a:ea typeface="メイリオ"/>
              <a:cs typeface="メイリオ"/>
            </a:endParaRPr>
          </a:p>
        </p:txBody>
      </p:sp>
      <p:sp>
        <p:nvSpPr>
          <p:cNvPr id="23" name="二等辺三角形 22"/>
          <p:cNvSpPr/>
          <p:nvPr/>
        </p:nvSpPr>
        <p:spPr>
          <a:xfrm rot="16200000" flipH="1">
            <a:off x="6037295" y="3017741"/>
            <a:ext cx="2774310"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4" name="二等辺三角形 23"/>
          <p:cNvSpPr/>
          <p:nvPr/>
        </p:nvSpPr>
        <p:spPr>
          <a:xfrm rot="5400000">
            <a:off x="376821" y="3017740"/>
            <a:ext cx="2774311"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 name="正方形/長方形 24"/>
          <p:cNvSpPr/>
          <p:nvPr/>
        </p:nvSpPr>
        <p:spPr>
          <a:xfrm>
            <a:off x="552956" y="5829886"/>
            <a:ext cx="8007011" cy="73299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kumimoji="1" lang="ja-JP" altLang="en-US" sz="1400" dirty="0" smtClean="0">
                <a:solidFill>
                  <a:srgbClr val="FFFFFF"/>
                </a:solidFill>
                <a:latin typeface="メイリオ"/>
                <a:ea typeface="メイリオ"/>
                <a:cs typeface="メイリオ"/>
              </a:rPr>
              <a:t>一元管理され、利用状況を計測でき、利用ログを把握できる。</a:t>
            </a:r>
            <a:endParaRPr kumimoji="1" lang="en-US" altLang="ja-JP" sz="1400" dirty="0" smtClean="0">
              <a:solidFill>
                <a:srgbClr val="FFFFFF"/>
              </a:solidFill>
              <a:latin typeface="メイリオ"/>
              <a:ea typeface="メイリオ"/>
              <a:cs typeface="メイリオ"/>
            </a:endParaRPr>
          </a:p>
          <a:p>
            <a:pPr marL="2114550" lvl="4" indent="-285750">
              <a:buFont typeface="Wingdings" charset="2"/>
              <a:buChar char="v"/>
            </a:pPr>
            <a:r>
              <a:rPr lang="ja-JP" altLang="en-US" sz="1400" dirty="0" smtClean="0">
                <a:solidFill>
                  <a:srgbClr val="FFFFFF"/>
                </a:solidFill>
                <a:latin typeface="メイリオ"/>
                <a:ea typeface="メイリオ"/>
                <a:cs typeface="メイリオ"/>
              </a:rPr>
              <a:t>必要な時に必要な機能／性能／資源をプロビジョニングできる。</a:t>
            </a:r>
            <a:endParaRPr lang="en-US" altLang="ja-JP" sz="1400" dirty="0" smtClean="0">
              <a:solidFill>
                <a:srgbClr val="FFFFFF"/>
              </a:solidFill>
              <a:latin typeface="メイリオ"/>
              <a:ea typeface="メイリオ"/>
              <a:cs typeface="メイリオ"/>
            </a:endParaRPr>
          </a:p>
          <a:p>
            <a:pPr marL="2114550" lvl="4" indent="-285750">
              <a:buFont typeface="Wingdings" charset="2"/>
              <a:buChar char="v"/>
            </a:pPr>
            <a:r>
              <a:rPr kumimoji="1" lang="ja-JP" altLang="en-US" sz="1400" dirty="0" smtClean="0">
                <a:solidFill>
                  <a:srgbClr val="FFFFFF"/>
                </a:solidFill>
                <a:latin typeface="メイリオ"/>
                <a:ea typeface="メイリオ"/>
                <a:cs typeface="メイリオ"/>
              </a:rPr>
              <a:t>管理の対象を減らすことができる。</a:t>
            </a:r>
            <a:endParaRPr kumimoji="1" lang="ja-JP" altLang="en-US" sz="1400" dirty="0">
              <a:solidFill>
                <a:srgbClr val="FFFFFF"/>
              </a:solidFill>
              <a:latin typeface="メイリオ"/>
              <a:ea typeface="メイリオ"/>
              <a:cs typeface="メイリオ"/>
            </a:endParaRPr>
          </a:p>
        </p:txBody>
      </p:sp>
      <p:sp>
        <p:nvSpPr>
          <p:cNvPr id="26" name="テキスト ボックス 25"/>
          <p:cNvSpPr txBox="1"/>
          <p:nvPr/>
        </p:nvSpPr>
        <p:spPr>
          <a:xfrm>
            <a:off x="828279" y="5878179"/>
            <a:ext cx="1338828" cy="646331"/>
          </a:xfrm>
          <a:prstGeom prst="rect">
            <a:avLst/>
          </a:prstGeom>
          <a:noFill/>
        </p:spPr>
        <p:txBody>
          <a:bodyPr wrap="none" rtlCol="0">
            <a:spAutoFit/>
          </a:bodyPr>
          <a:lstStyle/>
          <a:p>
            <a:r>
              <a:rPr kumimoji="1" lang="ja-JP" altLang="en-US" dirty="0" smtClean="0">
                <a:solidFill>
                  <a:srgbClr val="FFFFFF"/>
                </a:solidFill>
                <a:latin typeface="メイリオ"/>
                <a:ea typeface="メイリオ"/>
                <a:cs typeface="メイリオ"/>
              </a:rPr>
              <a:t>クラウドで</a:t>
            </a:r>
            <a:endParaRPr kumimoji="1" lang="en-US" altLang="ja-JP" dirty="0" smtClean="0">
              <a:solidFill>
                <a:srgbClr val="FFFFFF"/>
              </a:solidFill>
              <a:latin typeface="メイリオ"/>
              <a:ea typeface="メイリオ"/>
              <a:cs typeface="メイリオ"/>
            </a:endParaRPr>
          </a:p>
          <a:p>
            <a:r>
              <a:rPr lang="ja-JP" altLang="en-US" dirty="0" smtClean="0">
                <a:solidFill>
                  <a:srgbClr val="FFFFFF"/>
                </a:solidFill>
                <a:latin typeface="メイリオ"/>
                <a:ea typeface="メイリオ"/>
                <a:cs typeface="メイリオ"/>
              </a:rPr>
              <a:t>できること</a:t>
            </a:r>
            <a:endParaRPr kumimoji="1" lang="ja-JP" altLang="en-US" dirty="0">
              <a:solidFill>
                <a:srgbClr val="FFFFFF"/>
              </a:solidFill>
              <a:latin typeface="メイリオ"/>
              <a:ea typeface="メイリオ"/>
              <a:cs typeface="メイリオ"/>
            </a:endParaRPr>
          </a:p>
        </p:txBody>
      </p:sp>
      <p:pic>
        <p:nvPicPr>
          <p:cNvPr id="4" name="図 3" descr="MC900429829.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513" y="4410078"/>
            <a:ext cx="1374491" cy="1251261"/>
          </a:xfrm>
          <a:prstGeom prst="rect">
            <a:avLst/>
          </a:prstGeom>
        </p:spPr>
      </p:pic>
      <p:sp>
        <p:nvSpPr>
          <p:cNvPr id="5" name="二等辺三角形 4"/>
          <p:cNvSpPr/>
          <p:nvPr/>
        </p:nvSpPr>
        <p:spPr>
          <a:xfrm>
            <a:off x="3886730" y="5621904"/>
            <a:ext cx="1339850" cy="282261"/>
          </a:xfrm>
          <a:prstGeom prst="triangl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924735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セキュリティが心配という都市伝説</a:t>
            </a:r>
            <a:endParaRPr lang="ja-JP" altLang="en-US" sz="1800" dirty="0" smtClean="0">
              <a:ea typeface="ＭＳ Ｐゴシック" charset="-128"/>
            </a:endParaRPr>
          </a:p>
        </p:txBody>
      </p:sp>
      <p:sp>
        <p:nvSpPr>
          <p:cNvPr id="10" name="角丸四角形 9"/>
          <p:cNvSpPr/>
          <p:nvPr/>
        </p:nvSpPr>
        <p:spPr bwMode="auto">
          <a:xfrm>
            <a:off x="228600" y="1117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8" name="角丸四角形 17"/>
          <p:cNvSpPr/>
          <p:nvPr/>
        </p:nvSpPr>
        <p:spPr bwMode="auto">
          <a:xfrm>
            <a:off x="228600" y="2641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9" name="角丸四角形 18"/>
          <p:cNvSpPr/>
          <p:nvPr/>
        </p:nvSpPr>
        <p:spPr bwMode="auto">
          <a:xfrm>
            <a:off x="228600" y="4165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4" name="テキスト ボックス 13"/>
          <p:cNvSpPr txBox="1"/>
          <p:nvPr/>
        </p:nvSpPr>
        <p:spPr>
          <a:xfrm>
            <a:off x="409783" y="1286860"/>
            <a:ext cx="3534541"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セキュリティ</a:t>
            </a:r>
            <a:r>
              <a:rPr kumimoji="1" lang="ja-JP" altLang="en-US" sz="1400" dirty="0" smtClean="0">
                <a:solidFill>
                  <a:srgbClr val="FFFFFF"/>
                </a:solidFill>
                <a:latin typeface="Arial"/>
                <a:ea typeface="ＭＳ Ｐゴシック"/>
                <a:cs typeface="Arial"/>
              </a:rPr>
              <a:t>が心配なので使えない？！</a:t>
            </a:r>
            <a:endParaRPr kumimoji="1" lang="ja-JP" altLang="en-US" sz="1400" dirty="0">
              <a:solidFill>
                <a:srgbClr val="FFFFFF"/>
              </a:solidFill>
              <a:latin typeface="Arial"/>
              <a:ea typeface="ＭＳ Ｐゴシック"/>
              <a:cs typeface="Arial"/>
            </a:endParaRPr>
          </a:p>
        </p:txBody>
      </p:sp>
      <p:sp>
        <p:nvSpPr>
          <p:cNvPr id="22" name="テキスト ボックス 21"/>
          <p:cNvSpPr txBox="1"/>
          <p:nvPr/>
        </p:nvSpPr>
        <p:spPr>
          <a:xfrm>
            <a:off x="409783" y="2793934"/>
            <a:ext cx="5455340"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ネットワーク・パフォーマンス</a:t>
            </a:r>
            <a:r>
              <a:rPr kumimoji="1" lang="ja-JP" altLang="en-US" sz="1400" dirty="0" smtClean="0">
                <a:solidFill>
                  <a:srgbClr val="FFFFFF"/>
                </a:solidFill>
                <a:latin typeface="Arial"/>
                <a:ea typeface="ＭＳ Ｐゴシック"/>
                <a:cs typeface="Arial"/>
              </a:rPr>
              <a:t>が</a:t>
            </a:r>
            <a:r>
              <a:rPr lang="ja-JP" altLang="en-US" sz="1400" dirty="0" smtClean="0">
                <a:solidFill>
                  <a:srgbClr val="FFFFFF"/>
                </a:solidFill>
                <a:latin typeface="Arial"/>
                <a:ea typeface="ＭＳ Ｐゴシック"/>
                <a:cs typeface="Arial"/>
              </a:rPr>
              <a:t>不安定なので</a:t>
            </a:r>
            <a:r>
              <a:rPr kumimoji="1" lang="ja-JP" altLang="en-US" sz="1400" dirty="0" smtClean="0">
                <a:solidFill>
                  <a:srgbClr val="FFFFFF"/>
                </a:solidFill>
                <a:latin typeface="Arial"/>
                <a:ea typeface="ＭＳ Ｐゴシック"/>
                <a:cs typeface="Arial"/>
              </a:rPr>
              <a:t>使えない？！</a:t>
            </a:r>
            <a:endParaRPr kumimoji="1" lang="ja-JP" altLang="en-US" sz="1400" dirty="0">
              <a:solidFill>
                <a:srgbClr val="FFFFFF"/>
              </a:solidFill>
              <a:latin typeface="Arial"/>
              <a:ea typeface="ＭＳ Ｐゴシック"/>
              <a:cs typeface="Arial"/>
            </a:endParaRPr>
          </a:p>
        </p:txBody>
      </p:sp>
      <p:sp>
        <p:nvSpPr>
          <p:cNvPr id="23" name="テキスト ボックス 22"/>
          <p:cNvSpPr txBox="1"/>
          <p:nvPr/>
        </p:nvSpPr>
        <p:spPr>
          <a:xfrm>
            <a:off x="409783" y="4298069"/>
            <a:ext cx="5465258"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既存システムからの移行</a:t>
            </a:r>
            <a:r>
              <a:rPr kumimoji="1" lang="ja-JP" altLang="en-US" sz="1400" dirty="0" smtClean="0">
                <a:solidFill>
                  <a:srgbClr val="FFFFFF"/>
                </a:solidFill>
                <a:latin typeface="Arial"/>
                <a:ea typeface="ＭＳ Ｐゴシック"/>
                <a:cs typeface="Arial"/>
              </a:rPr>
              <a:t>に手間がかかるので使えない？！</a:t>
            </a:r>
            <a:endParaRPr kumimoji="1" lang="ja-JP" altLang="en-US" sz="1400" dirty="0">
              <a:solidFill>
                <a:srgbClr val="FFFFFF"/>
              </a:solidFill>
              <a:latin typeface="Arial"/>
              <a:ea typeface="ＭＳ Ｐゴシック"/>
              <a:cs typeface="Arial"/>
            </a:endParaRPr>
          </a:p>
        </p:txBody>
      </p:sp>
      <p:sp>
        <p:nvSpPr>
          <p:cNvPr id="15" name="正方形/長方形 14"/>
          <p:cNvSpPr/>
          <p:nvPr/>
        </p:nvSpPr>
        <p:spPr>
          <a:xfrm>
            <a:off x="457200" y="1674270"/>
            <a:ext cx="8458200" cy="738664"/>
          </a:xfrm>
          <a:prstGeom prst="rect">
            <a:avLst/>
          </a:prstGeom>
        </p:spPr>
        <p:txBody>
          <a:bodyPr wrap="square">
            <a:spAutoFit/>
          </a:bodyPr>
          <a:lstStyle/>
          <a:p>
            <a:pPr marL="171450" indent="-171450">
              <a:buFont typeface="Wingdings" charset="2"/>
              <a:buChar char="v"/>
            </a:pPr>
            <a:r>
              <a:rPr lang="ja-JP" altLang="en-US" sz="1400" dirty="0" smtClean="0">
                <a:solidFill>
                  <a:srgbClr val="FFFFFF"/>
                </a:solidFill>
                <a:latin typeface="Arial"/>
                <a:ea typeface="ＭＳ Ｐゴシック"/>
                <a:cs typeface="Arial"/>
              </a:rPr>
              <a:t>セキュリティ専門部隊が、</a:t>
            </a:r>
            <a:r>
              <a:rPr lang="ja-JP" altLang="ja-JP" sz="1400" dirty="0" smtClean="0">
                <a:solidFill>
                  <a:srgbClr val="FFFFFF"/>
                </a:solidFill>
                <a:latin typeface="Arial"/>
                <a:ea typeface="ＭＳ Ｐゴシック"/>
                <a:cs typeface="Arial"/>
              </a:rPr>
              <a:t>データセンター</a:t>
            </a:r>
            <a:r>
              <a:rPr lang="ja-JP" altLang="ja-JP" sz="1400" dirty="0">
                <a:solidFill>
                  <a:srgbClr val="FFFFFF"/>
                </a:solidFill>
                <a:latin typeface="Arial"/>
                <a:ea typeface="ＭＳ Ｐゴシック"/>
                <a:cs typeface="Arial"/>
              </a:rPr>
              <a:t>やネットワークなど物理</a:t>
            </a:r>
            <a:r>
              <a:rPr lang="ja-JP" altLang="ja-JP" sz="1400" dirty="0" smtClean="0">
                <a:solidFill>
                  <a:srgbClr val="FFFFFF"/>
                </a:solidFill>
                <a:latin typeface="Arial"/>
                <a:ea typeface="ＭＳ Ｐゴシック"/>
                <a:cs typeface="Arial"/>
              </a:rPr>
              <a:t>インフラ</a:t>
            </a:r>
            <a:r>
              <a:rPr lang="ja-JP" altLang="en-US" sz="1400" dirty="0" smtClean="0">
                <a:solidFill>
                  <a:srgbClr val="FFFFFF"/>
                </a:solidFill>
                <a:latin typeface="Arial"/>
                <a:ea typeface="ＭＳ Ｐゴシック"/>
                <a:cs typeface="Arial"/>
              </a:rPr>
              <a:t>を</a:t>
            </a:r>
            <a:r>
              <a:rPr lang="en-US" altLang="ja-JP" sz="1400" dirty="0" smtClean="0">
                <a:solidFill>
                  <a:srgbClr val="FFFFFF"/>
                </a:solidFill>
                <a:latin typeface="Arial"/>
                <a:ea typeface="ＭＳ Ｐゴシック"/>
                <a:cs typeface="Arial"/>
              </a:rPr>
              <a:t>24</a:t>
            </a:r>
            <a:r>
              <a:rPr lang="ja-JP" altLang="ja-JP" sz="1400" dirty="0">
                <a:solidFill>
                  <a:srgbClr val="FFFFFF"/>
                </a:solidFill>
                <a:latin typeface="Arial"/>
                <a:ea typeface="ＭＳ Ｐゴシック"/>
                <a:cs typeface="Arial"/>
              </a:rPr>
              <a:t>時間</a:t>
            </a:r>
            <a:r>
              <a:rPr lang="en-US" altLang="ja-JP" sz="1400" dirty="0">
                <a:solidFill>
                  <a:srgbClr val="FFFFFF"/>
                </a:solidFill>
                <a:latin typeface="Arial"/>
                <a:ea typeface="ＭＳ Ｐゴシック"/>
                <a:cs typeface="Arial"/>
              </a:rPr>
              <a:t>365</a:t>
            </a:r>
            <a:r>
              <a:rPr lang="ja-JP" altLang="ja-JP" sz="1400" dirty="0" smtClean="0">
                <a:solidFill>
                  <a:srgbClr val="FFFFFF"/>
                </a:solidFill>
                <a:latin typeface="Arial"/>
                <a:ea typeface="ＭＳ Ｐゴシック"/>
                <a:cs typeface="Arial"/>
              </a:rPr>
              <a:t>日</a:t>
            </a:r>
            <a:r>
              <a:rPr lang="ja-JP" altLang="en-US" sz="1400" dirty="0" smtClean="0">
                <a:solidFill>
                  <a:srgbClr val="FFFFFF"/>
                </a:solidFill>
                <a:latin typeface="Arial"/>
                <a:ea typeface="ＭＳ Ｐゴシック"/>
                <a:cs typeface="Arial"/>
              </a:rPr>
              <a:t>対応</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SOC2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FIPS 140-2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ISO 27001</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ITAR</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PCIDSS</a:t>
            </a:r>
            <a:r>
              <a:rPr lang="ja-JP" altLang="ja-JP" sz="1400" dirty="0" smtClean="0">
                <a:solidFill>
                  <a:srgbClr val="FFFFFF"/>
                </a:solidFill>
                <a:latin typeface="Arial"/>
                <a:ea typeface="ＭＳ Ｐゴシック"/>
                <a:cs typeface="Arial"/>
              </a:rPr>
              <a:t>など第三者</a:t>
            </a:r>
            <a:r>
              <a:rPr lang="ja-JP" altLang="ja-JP" sz="1400" dirty="0">
                <a:solidFill>
                  <a:srgbClr val="FFFFFF"/>
                </a:solidFill>
                <a:latin typeface="Arial"/>
                <a:ea typeface="ＭＳ Ｐゴシック"/>
                <a:cs typeface="Arial"/>
              </a:rPr>
              <a:t>機関による認証を</a:t>
            </a:r>
            <a:r>
              <a:rPr lang="ja-JP" altLang="ja-JP" sz="1400" dirty="0" smtClean="0">
                <a:solidFill>
                  <a:srgbClr val="FFFFFF"/>
                </a:solidFill>
                <a:latin typeface="Arial"/>
                <a:ea typeface="ＭＳ Ｐゴシック"/>
                <a:cs typeface="Arial"/>
              </a:rPr>
              <a:t>通し情報</a:t>
            </a:r>
            <a:r>
              <a:rPr lang="ja-JP" altLang="ja-JP" sz="1400" dirty="0">
                <a:solidFill>
                  <a:srgbClr val="FFFFFF"/>
                </a:solidFill>
                <a:latin typeface="Arial"/>
                <a:ea typeface="ＭＳ Ｐゴシック"/>
                <a:cs typeface="Arial"/>
              </a:rPr>
              <a:t>を</a:t>
            </a:r>
            <a:r>
              <a:rPr lang="ja-JP" altLang="ja-JP" sz="1400" dirty="0" smtClean="0">
                <a:solidFill>
                  <a:srgbClr val="FFFFFF"/>
                </a:solidFill>
                <a:latin typeface="Arial"/>
                <a:ea typeface="ＭＳ Ｐゴシック"/>
                <a:cs typeface="Arial"/>
              </a:rPr>
              <a:t>開示</a:t>
            </a:r>
            <a:endParaRPr lang="ja-JP" altLang="ja-JP" sz="1400" dirty="0">
              <a:solidFill>
                <a:srgbClr val="FFFFFF"/>
              </a:solidFill>
              <a:latin typeface="Arial"/>
              <a:ea typeface="ＭＳ Ｐゴシック"/>
              <a:cs typeface="Arial"/>
            </a:endParaRPr>
          </a:p>
          <a:p>
            <a:pPr marL="171450" indent="-171450">
              <a:buFont typeface="Wingdings" charset="2"/>
              <a:buChar char="v"/>
            </a:pPr>
            <a:r>
              <a:rPr lang="ja-JP" altLang="ja-JP" sz="1400" dirty="0" smtClean="0">
                <a:solidFill>
                  <a:srgbClr val="FFFFFF"/>
                </a:solidFill>
                <a:latin typeface="Arial"/>
                <a:ea typeface="ＭＳ Ｐゴシック"/>
                <a:cs typeface="Arial"/>
              </a:rPr>
              <a:t>金融</a:t>
            </a:r>
            <a:r>
              <a:rPr lang="ja-JP" altLang="ja-JP" sz="1400" dirty="0">
                <a:solidFill>
                  <a:srgbClr val="FFFFFF"/>
                </a:solidFill>
                <a:latin typeface="Arial"/>
                <a:ea typeface="ＭＳ Ｐゴシック"/>
                <a:cs typeface="Arial"/>
              </a:rPr>
              <a:t>機関に於いて情報セキュリティ対策の指針となって</a:t>
            </a:r>
            <a:r>
              <a:rPr lang="ja-JP" altLang="ja-JP" sz="1400" dirty="0" smtClean="0">
                <a:solidFill>
                  <a:srgbClr val="FFFFFF"/>
                </a:solidFill>
                <a:latin typeface="Arial"/>
                <a:ea typeface="ＭＳ Ｐゴシック"/>
                <a:cs typeface="Arial"/>
              </a:rPr>
              <a:t>いる「</a:t>
            </a:r>
            <a:r>
              <a:rPr lang="en-US" altLang="ja-JP" sz="1400" dirty="0">
                <a:solidFill>
                  <a:srgbClr val="FFFFFF"/>
                </a:solidFill>
                <a:latin typeface="Arial"/>
                <a:ea typeface="ＭＳ Ｐゴシック"/>
                <a:cs typeface="Arial"/>
              </a:rPr>
              <a:t>FISC </a:t>
            </a:r>
            <a:r>
              <a:rPr lang="ja-JP" altLang="ja-JP" sz="1400" dirty="0">
                <a:solidFill>
                  <a:srgbClr val="FFFFFF"/>
                </a:solidFill>
                <a:latin typeface="Arial"/>
                <a:ea typeface="ＭＳ Ｐゴシック"/>
                <a:cs typeface="Arial"/>
              </a:rPr>
              <a:t>安全対策基準</a:t>
            </a:r>
            <a:r>
              <a:rPr lang="ja-JP" altLang="ja-JP" sz="1400" dirty="0" smtClean="0">
                <a:solidFill>
                  <a:srgbClr val="FFFFFF"/>
                </a:solidFill>
                <a:latin typeface="Arial"/>
                <a:ea typeface="ＭＳ Ｐゴシック"/>
                <a:cs typeface="Arial"/>
              </a:rPr>
              <a:t>」に準拠</a:t>
            </a:r>
            <a:endParaRPr lang="ja-JP" altLang="ja-JP" sz="1400" dirty="0">
              <a:solidFill>
                <a:srgbClr val="FFFFFF"/>
              </a:solidFill>
              <a:latin typeface="Arial"/>
              <a:ea typeface="ＭＳ Ｐゴシック"/>
              <a:cs typeface="Arial"/>
            </a:endParaRPr>
          </a:p>
        </p:txBody>
      </p:sp>
      <p:sp>
        <p:nvSpPr>
          <p:cNvPr id="16" name="正方形/長方形 15"/>
          <p:cNvSpPr/>
          <p:nvPr/>
        </p:nvSpPr>
        <p:spPr>
          <a:xfrm>
            <a:off x="457200" y="3194044"/>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インターネットで接続する以外に、専用線で</a:t>
            </a:r>
            <a:r>
              <a:rPr lang="ja-JP" altLang="ja-JP" sz="1400" dirty="0" smtClean="0">
                <a:solidFill>
                  <a:srgbClr val="FFFFFF"/>
                </a:solidFill>
                <a:latin typeface="Arial"/>
                <a:ea typeface="ＭＳ Ｐゴシック"/>
                <a:cs typeface="Arial"/>
              </a:rPr>
              <a:t>接続</a:t>
            </a:r>
            <a:r>
              <a:rPr lang="ja-JP" altLang="en-US" sz="1400" dirty="0" smtClean="0">
                <a:solidFill>
                  <a:srgbClr val="FFFFFF"/>
                </a:solidFill>
                <a:latin typeface="Arial"/>
                <a:ea typeface="ＭＳ Ｐゴシック"/>
                <a:cs typeface="Arial"/>
              </a:rPr>
              <a:t>も可能。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自社のプライベート・ネットワークと</a:t>
            </a:r>
            <a:r>
              <a:rPr lang="en-US" altLang="ja-JP" sz="1400" dirty="0" smtClean="0">
                <a:solidFill>
                  <a:srgbClr val="FFFFFF"/>
                </a:solidFill>
                <a:latin typeface="Arial"/>
                <a:ea typeface="ＭＳ Ｐゴシック"/>
                <a:cs typeface="Arial"/>
              </a:rPr>
              <a:t>L2</a:t>
            </a:r>
            <a:r>
              <a:rPr lang="ja-JP" altLang="en-US" sz="1400" dirty="0" smtClean="0">
                <a:solidFill>
                  <a:srgbClr val="FFFFFF"/>
                </a:solidFill>
                <a:latin typeface="Arial"/>
                <a:ea typeface="ＭＳ Ｐゴシック"/>
                <a:cs typeface="Arial"/>
              </a:rPr>
              <a:t>接続</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固定的な専用領域を提供しリソースを安定供給（バーチャル・プライベート・クラウド）</a:t>
            </a:r>
            <a:endParaRPr lang="ja-JP" altLang="en-US" sz="1400" dirty="0">
              <a:solidFill>
                <a:srgbClr val="FFFFFF"/>
              </a:solidFill>
              <a:latin typeface="Arial"/>
              <a:ea typeface="ＭＳ Ｐゴシック"/>
              <a:cs typeface="Arial"/>
            </a:endParaRPr>
          </a:p>
        </p:txBody>
      </p:sp>
      <p:sp>
        <p:nvSpPr>
          <p:cNvPr id="25" name="正方形/長方形 24"/>
          <p:cNvSpPr/>
          <p:nvPr/>
        </p:nvSpPr>
        <p:spPr>
          <a:xfrm>
            <a:off x="457200" y="4722270"/>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主要</a:t>
            </a:r>
            <a:r>
              <a:rPr lang="ja-JP" altLang="ja-JP" sz="1400" dirty="0" smtClean="0">
                <a:solidFill>
                  <a:srgbClr val="FFFFFF"/>
                </a:solidFill>
                <a:latin typeface="Arial"/>
                <a:ea typeface="ＭＳ Ｐゴシック"/>
                <a:cs typeface="Arial"/>
              </a:rPr>
              <a:t>な</a:t>
            </a:r>
            <a:r>
              <a:rPr lang="en-US" altLang="ja-JP" sz="1400" dirty="0" smtClean="0">
                <a:solidFill>
                  <a:srgbClr val="FFFFFF"/>
                </a:solidFill>
                <a:latin typeface="Arial"/>
                <a:ea typeface="ＭＳ Ｐゴシック"/>
                <a:cs typeface="Arial"/>
              </a:rPr>
              <a:t>OS</a:t>
            </a:r>
            <a:r>
              <a:rPr lang="ja-JP" altLang="ja-JP" sz="1400" dirty="0" smtClean="0">
                <a:solidFill>
                  <a:srgbClr val="FFFFFF"/>
                </a:solidFill>
                <a:latin typeface="Arial"/>
                <a:ea typeface="ＭＳ Ｐゴシック"/>
                <a:cs typeface="Arial"/>
              </a:rPr>
              <a:t>、</a:t>
            </a:r>
            <a:r>
              <a:rPr lang="ja-JP" altLang="ja-JP" sz="1400" dirty="0">
                <a:solidFill>
                  <a:srgbClr val="FFFFFF"/>
                </a:solidFill>
                <a:latin typeface="Arial"/>
                <a:ea typeface="ＭＳ Ｐゴシック"/>
                <a:cs typeface="Arial"/>
              </a:rPr>
              <a:t>ミドルウェア、ビジネス・アプリケーションをクラウドに</a:t>
            </a:r>
            <a:r>
              <a:rPr lang="ja-JP" altLang="ja-JP" sz="1400" dirty="0" smtClean="0">
                <a:solidFill>
                  <a:srgbClr val="FFFFFF"/>
                </a:solidFill>
                <a:latin typeface="Arial"/>
                <a:ea typeface="ＭＳ Ｐゴシック"/>
                <a:cs typeface="Arial"/>
              </a:rPr>
              <a:t>持ち込み</a:t>
            </a:r>
            <a:r>
              <a:rPr lang="ja-JP" altLang="en-US" sz="1400" dirty="0" smtClean="0">
                <a:solidFill>
                  <a:srgbClr val="FFFFFF"/>
                </a:solidFill>
                <a:latin typeface="Arial"/>
                <a:ea typeface="ＭＳ Ｐゴシック"/>
                <a:cs typeface="Arial"/>
              </a:rPr>
              <a:t>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VM </a:t>
            </a:r>
            <a:r>
              <a:rPr lang="en-US" altLang="ja-JP" sz="1400" dirty="0">
                <a:solidFill>
                  <a:srgbClr val="FFFFFF"/>
                </a:solidFill>
                <a:latin typeface="Arial"/>
                <a:ea typeface="ＭＳ Ｐゴシック"/>
                <a:cs typeface="Arial"/>
              </a:rPr>
              <a:t>Ware</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Hyper-V</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KVM</a:t>
            </a:r>
            <a:r>
              <a:rPr lang="ja-JP" altLang="ja-JP" sz="1400" dirty="0" smtClean="0">
                <a:solidFill>
                  <a:srgbClr val="FFFFFF"/>
                </a:solidFill>
                <a:latin typeface="Arial"/>
                <a:ea typeface="ＭＳ Ｐゴシック"/>
                <a:cs typeface="Arial"/>
              </a:rPr>
              <a:t>など</a:t>
            </a:r>
            <a:r>
              <a:rPr lang="ja-JP" altLang="en-US" sz="1400" dirty="0" smtClean="0">
                <a:solidFill>
                  <a:srgbClr val="FFFFFF"/>
                </a:solidFill>
                <a:latin typeface="Arial"/>
                <a:ea typeface="ＭＳ Ｐゴシック"/>
                <a:cs typeface="Arial"/>
              </a:rPr>
              <a:t>複数の</a:t>
            </a:r>
            <a:r>
              <a:rPr lang="ja-JP" altLang="ja-JP" sz="1400" dirty="0" smtClean="0">
                <a:solidFill>
                  <a:srgbClr val="FFFFFF"/>
                </a:solidFill>
                <a:latin typeface="Arial"/>
                <a:ea typeface="ＭＳ Ｐゴシック"/>
                <a:cs typeface="Arial"/>
              </a:rPr>
              <a:t>仮想化基盤サポート、自社内仮想化</a:t>
            </a:r>
            <a:r>
              <a:rPr lang="ja-JP" altLang="ja-JP" sz="1400" dirty="0">
                <a:solidFill>
                  <a:srgbClr val="FFFFFF"/>
                </a:solidFill>
                <a:latin typeface="Arial"/>
                <a:ea typeface="ＭＳ Ｐゴシック"/>
                <a:cs typeface="Arial"/>
              </a:rPr>
              <a:t>基盤をその</a:t>
            </a:r>
            <a:r>
              <a:rPr lang="ja-JP" altLang="ja-JP" sz="1400" dirty="0" smtClean="0">
                <a:solidFill>
                  <a:srgbClr val="FFFFFF"/>
                </a:solidFill>
                <a:latin typeface="Arial"/>
                <a:ea typeface="ＭＳ Ｐゴシック"/>
                <a:cs typeface="Arial"/>
              </a:rPr>
              <a:t>まま</a:t>
            </a:r>
            <a:r>
              <a:rPr lang="ja-JP" altLang="en-US" sz="1400" dirty="0" smtClean="0">
                <a:solidFill>
                  <a:srgbClr val="FFFFFF"/>
                </a:solidFill>
                <a:latin typeface="Arial"/>
                <a:ea typeface="ＭＳ Ｐゴシック"/>
                <a:cs typeface="Arial"/>
              </a:rPr>
              <a:t>移行可能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基幹業務移管の事例も拡大</a:t>
            </a:r>
            <a:r>
              <a:rPr lang="ja-JP" altLang="ja-JP" sz="1400" dirty="0" smtClean="0">
                <a:solidFill>
                  <a:srgbClr val="FFFFFF"/>
                </a:solidFill>
                <a:latin typeface="Arial"/>
                <a:ea typeface="ＭＳ Ｐゴシック"/>
                <a:cs typeface="Arial"/>
              </a:rPr>
              <a:t> </a:t>
            </a:r>
            <a:endParaRPr lang="ja-JP" altLang="en-US" sz="1400" dirty="0">
              <a:solidFill>
                <a:srgbClr val="FFFFFF"/>
              </a:solidFill>
              <a:latin typeface="Arial"/>
              <a:ea typeface="ＭＳ Ｐゴシック"/>
              <a:cs typeface="Arial"/>
            </a:endParaRPr>
          </a:p>
        </p:txBody>
      </p:sp>
      <p:sp>
        <p:nvSpPr>
          <p:cNvPr id="17" name="角丸四角形 16"/>
          <p:cNvSpPr/>
          <p:nvPr/>
        </p:nvSpPr>
        <p:spPr bwMode="auto">
          <a:xfrm>
            <a:off x="2286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高度な災害強度の</a:t>
            </a:r>
            <a:endParaRPr kumimoji="0" lang="en-US" altLang="ja-JP" sz="1600" b="0" i="0" u="none" strike="noStrike" cap="none" normalizeH="0" baseline="0" dirty="0" smtClean="0">
              <a:ln>
                <a:noFill/>
              </a:ln>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データセンター</a:t>
            </a:r>
          </a:p>
        </p:txBody>
      </p:sp>
      <p:sp>
        <p:nvSpPr>
          <p:cNvPr id="27" name="角丸四角形 26"/>
          <p:cNvSpPr/>
          <p:nvPr/>
        </p:nvSpPr>
        <p:spPr bwMode="auto">
          <a:xfrm>
            <a:off x="3124200" y="5689534"/>
            <a:ext cx="28956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高いコストパフォーマンス</a:t>
            </a:r>
          </a:p>
        </p:txBody>
      </p:sp>
      <p:sp>
        <p:nvSpPr>
          <p:cNvPr id="28" name="角丸四角形 27"/>
          <p:cNvSpPr/>
          <p:nvPr/>
        </p:nvSpPr>
        <p:spPr bwMode="auto">
          <a:xfrm>
            <a:off x="60960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グローバルでフラットな</a:t>
            </a:r>
            <a:endParaRPr kumimoji="0" lang="en-US" altLang="ja-JP" sz="1600" dirty="0" smtClean="0">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アーキテクチャー</a:t>
            </a:r>
            <a:endParaRPr kumimoji="0" lang="ja-JP" altLang="en-US" sz="1600" b="0" i="0" u="none" strike="noStrike" cap="none" normalizeH="0" baseline="0" dirty="0" smtClean="0">
              <a:ln>
                <a:noFill/>
              </a:ln>
              <a:solidFill>
                <a:srgbClr val="FFFFFF"/>
              </a:solidFill>
              <a:effectLst/>
              <a:latin typeface="Arial"/>
              <a:ea typeface="ＭＳ Ｐゴシック"/>
              <a:cs typeface="Arial"/>
            </a:endParaRPr>
          </a:p>
        </p:txBody>
      </p:sp>
    </p:spTree>
    <p:extLst>
      <p:ext uri="{BB962C8B-B14F-4D97-AF65-F5344CB8AC3E}">
        <p14:creationId xmlns:p14="http://schemas.microsoft.com/office/powerpoint/2010/main" val="68320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down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trips(down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5" grpId="0"/>
      <p:bldP spid="17" grpId="0" animBg="1"/>
      <p:bldP spid="27" grpId="0" animBg="1"/>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ja-JP" dirty="0"/>
              <a:t>クラウドによってもたらされる</a:t>
            </a:r>
            <a:r>
              <a:rPr lang="en-US" altLang="ja-JP" dirty="0"/>
              <a:t>3</a:t>
            </a:r>
            <a:r>
              <a:rPr lang="ja-JP" altLang="ja-JP" dirty="0"/>
              <a:t>つの価値 </a:t>
            </a:r>
            <a:endParaRPr lang="ja-JP" altLang="en-US" sz="2800"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角丸四角形 2"/>
          <p:cNvSpPr/>
          <p:nvPr/>
        </p:nvSpPr>
        <p:spPr bwMode="auto">
          <a:xfrm>
            <a:off x="2511426"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3200" b="1" u="sng" dirty="0" smtClean="0">
                <a:solidFill>
                  <a:schemeClr val="bg1"/>
                </a:solidFill>
                <a:latin typeface="メイリオ"/>
                <a:ea typeface="メイリオ"/>
                <a:cs typeface="メイリオ"/>
              </a:rPr>
              <a:t>TCO</a:t>
            </a:r>
            <a:r>
              <a:rPr lang="ja-JP" altLang="en-US" sz="3200" b="1" u="sng" dirty="0" smtClean="0">
                <a:solidFill>
                  <a:schemeClr val="bg1"/>
                </a:solidFill>
                <a:latin typeface="メイリオ"/>
                <a:ea typeface="メイリオ"/>
                <a:cs typeface="メイリオ"/>
              </a:rPr>
              <a:t>の削減</a:t>
            </a:r>
            <a:endParaRPr lang="ja-JP" altLang="en-US" sz="3200" b="1" u="sng" dirty="0">
              <a:solidFill>
                <a:schemeClr val="bg1"/>
              </a:solidFill>
              <a:latin typeface="メイリオ"/>
              <a:ea typeface="メイリオ"/>
              <a:cs typeface="メイリオ"/>
            </a:endParaRPr>
          </a:p>
        </p:txBody>
      </p:sp>
      <p:sp>
        <p:nvSpPr>
          <p:cNvPr id="74" name="角丸四角形 73"/>
          <p:cNvSpPr/>
          <p:nvPr/>
        </p:nvSpPr>
        <p:spPr bwMode="auto">
          <a:xfrm>
            <a:off x="2511426"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u="sng" dirty="0" smtClean="0">
                <a:solidFill>
                  <a:schemeClr val="bg1"/>
                </a:solidFill>
                <a:latin typeface="メイリオ"/>
                <a:ea typeface="メイリオ"/>
                <a:cs typeface="メイリオ"/>
              </a:rPr>
              <a:t>バランスシート</a:t>
            </a:r>
            <a:endParaRPr lang="en-US" altLang="ja-JP" sz="2400" u="sng" dirty="0" smtClean="0">
              <a:solidFill>
                <a:schemeClr val="bg1"/>
              </a:solidFill>
              <a:latin typeface="メイリオ"/>
              <a:ea typeface="メイリオ"/>
              <a:cs typeface="メイリオ"/>
            </a:endParaRPr>
          </a:p>
          <a:p>
            <a:pPr algn="ctr"/>
            <a:r>
              <a:rPr lang="ja-JP" altLang="en-US" sz="3200" b="1" u="sng" dirty="0" smtClean="0">
                <a:solidFill>
                  <a:schemeClr val="bg1"/>
                </a:solidFill>
                <a:latin typeface="メイリオ"/>
                <a:ea typeface="メイリオ"/>
                <a:cs typeface="メイリオ"/>
              </a:rPr>
              <a:t>の改善</a:t>
            </a:r>
            <a:endParaRPr lang="ja-JP" altLang="en-US" sz="3200" b="1" u="sng" dirty="0">
              <a:solidFill>
                <a:schemeClr val="bg1"/>
              </a:solidFill>
              <a:latin typeface="メイリオ"/>
              <a:ea typeface="メイリオ"/>
              <a:cs typeface="メイリオ"/>
            </a:endParaRPr>
          </a:p>
        </p:txBody>
      </p:sp>
      <p:sp>
        <p:nvSpPr>
          <p:cNvPr id="75" name="角丸四角形 74"/>
          <p:cNvSpPr/>
          <p:nvPr/>
        </p:nvSpPr>
        <p:spPr bwMode="auto">
          <a:xfrm>
            <a:off x="2511426"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3200" b="1" u="sng" dirty="0" smtClean="0">
                <a:solidFill>
                  <a:schemeClr val="bg1"/>
                </a:solidFill>
                <a:latin typeface="メイリオ"/>
                <a:ea typeface="メイリオ"/>
                <a:cs typeface="メイリオ"/>
              </a:rPr>
              <a:t>柔軟性</a:t>
            </a:r>
            <a:endParaRPr lang="en-US" altLang="ja-JP" sz="3200" b="1" u="sng" dirty="0" smtClean="0">
              <a:solidFill>
                <a:schemeClr val="bg1"/>
              </a:solidFill>
              <a:latin typeface="メイリオ"/>
              <a:ea typeface="メイリオ"/>
              <a:cs typeface="メイリオ"/>
            </a:endParaRPr>
          </a:p>
          <a:p>
            <a:pPr algn="ctr"/>
            <a:r>
              <a:rPr lang="ja-JP" altLang="en-US" sz="3200" b="1" u="sng" dirty="0" smtClean="0">
                <a:solidFill>
                  <a:schemeClr val="bg1"/>
                </a:solidFill>
                <a:latin typeface="メイリオ"/>
                <a:ea typeface="メイリオ"/>
                <a:cs typeface="メイリオ"/>
              </a:rPr>
              <a:t>の向上</a:t>
            </a:r>
            <a:endParaRPr lang="ja-JP" altLang="en-US" sz="3200" b="1" u="sng" dirty="0">
              <a:solidFill>
                <a:schemeClr val="bg1"/>
              </a:solidFill>
              <a:latin typeface="メイリオ"/>
              <a:ea typeface="メイリオ"/>
              <a:cs typeface="メイリオ"/>
            </a:endParaRPr>
          </a:p>
        </p:txBody>
      </p:sp>
      <p:sp>
        <p:nvSpPr>
          <p:cNvPr id="77" name="角丸四角形 76"/>
          <p:cNvSpPr/>
          <p:nvPr/>
        </p:nvSpPr>
        <p:spPr bwMode="auto">
          <a:xfrm>
            <a:off x="2511425" y="1219200"/>
            <a:ext cx="5544403" cy="4572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メイリオ"/>
                <a:ea typeface="メイリオ"/>
                <a:cs typeface="メイリオ"/>
              </a:rPr>
              <a:t>価　値</a:t>
            </a:r>
          </a:p>
        </p:txBody>
      </p:sp>
      <p:sp>
        <p:nvSpPr>
          <p:cNvPr id="5" name="ホームベース 4"/>
          <p:cNvSpPr/>
          <p:nvPr/>
        </p:nvSpPr>
        <p:spPr bwMode="auto">
          <a:xfrm>
            <a:off x="1143001" y="1828800"/>
            <a:ext cx="1139825" cy="1333500"/>
          </a:xfrm>
          <a:prstGeom prst="homePlate">
            <a:avLst>
              <a:gd name="adj" fmla="val 38026"/>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メイリオ"/>
                <a:ea typeface="メイリオ"/>
                <a:cs typeface="メイリオ"/>
              </a:rPr>
              <a:t>情報</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メイリオ"/>
                <a:ea typeface="メイリオ"/>
                <a:cs typeface="メイリオ"/>
              </a:rPr>
              <a:t>システム</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dirty="0" smtClean="0">
                <a:solidFill>
                  <a:schemeClr val="bg1"/>
                </a:solidFill>
                <a:latin typeface="メイリオ"/>
                <a:ea typeface="メイリオ"/>
                <a:cs typeface="メイリオ"/>
              </a:rPr>
              <a:t>部門</a:t>
            </a:r>
            <a:endParaRPr kumimoji="0" lang="ja-JP" altLang="en-US" sz="1800" b="0" i="0" u="none" strike="noStrike" cap="none" normalizeH="0" baseline="0" dirty="0" smtClean="0">
              <a:ln>
                <a:noFill/>
              </a:ln>
              <a:solidFill>
                <a:schemeClr val="bg1"/>
              </a:solidFill>
              <a:effectLst/>
              <a:latin typeface="メイリオ"/>
              <a:ea typeface="メイリオ"/>
              <a:cs typeface="メイリオ"/>
            </a:endParaRPr>
          </a:p>
        </p:txBody>
      </p:sp>
      <p:sp>
        <p:nvSpPr>
          <p:cNvPr id="25" name="ホームベース 24"/>
          <p:cNvSpPr/>
          <p:nvPr/>
        </p:nvSpPr>
        <p:spPr bwMode="auto">
          <a:xfrm>
            <a:off x="1143001" y="3346450"/>
            <a:ext cx="1139825" cy="1333500"/>
          </a:xfrm>
          <a:prstGeom prst="homePlate">
            <a:avLst>
              <a:gd name="adj" fmla="val 38026"/>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経営者</a:t>
            </a:r>
          </a:p>
        </p:txBody>
      </p:sp>
      <p:sp>
        <p:nvSpPr>
          <p:cNvPr id="26" name="ホームベース 25"/>
          <p:cNvSpPr/>
          <p:nvPr/>
        </p:nvSpPr>
        <p:spPr bwMode="auto">
          <a:xfrm>
            <a:off x="1143000" y="4914900"/>
            <a:ext cx="1139825" cy="1333500"/>
          </a:xfrm>
          <a:prstGeom prst="homePlate">
            <a:avLst>
              <a:gd name="adj" fmla="val 38026"/>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メイリオ"/>
                <a:ea typeface="メイリオ"/>
                <a:cs typeface="メイリオ"/>
              </a:rPr>
              <a:t>ユーザー</a:t>
            </a:r>
          </a:p>
        </p:txBody>
      </p:sp>
      <p:sp>
        <p:nvSpPr>
          <p:cNvPr id="27" name="角丸四角形 26"/>
          <p:cNvSpPr/>
          <p:nvPr/>
        </p:nvSpPr>
        <p:spPr bwMode="auto">
          <a:xfrm>
            <a:off x="5388829" y="1828800"/>
            <a:ext cx="2667000" cy="13335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メイリオ"/>
                <a:ea typeface="メイリオ"/>
                <a:cs typeface="メイリオ"/>
              </a:rPr>
              <a:t>TCO</a:t>
            </a:r>
            <a:r>
              <a:rPr lang="ja-JP" altLang="en-US" sz="2400" dirty="0" smtClean="0">
                <a:solidFill>
                  <a:schemeClr val="bg1"/>
                </a:solidFill>
                <a:latin typeface="メイリオ"/>
                <a:ea typeface="メイリオ"/>
                <a:cs typeface="メイリオ"/>
              </a:rPr>
              <a:t>削減で</a:t>
            </a:r>
            <a:endParaRPr lang="en-US" altLang="ja-JP" sz="2400" dirty="0" smtClean="0">
              <a:solidFill>
                <a:schemeClr val="bg1"/>
              </a:solidFill>
              <a:latin typeface="メイリオ"/>
              <a:ea typeface="メイリオ"/>
              <a:cs typeface="メイリオ"/>
            </a:endParaRPr>
          </a:p>
          <a:p>
            <a:pPr algn="ctr"/>
            <a:r>
              <a:rPr lang="en-US" altLang="ja-JP" sz="2400" dirty="0" smtClean="0">
                <a:solidFill>
                  <a:schemeClr val="bg1"/>
                </a:solidFill>
                <a:latin typeface="メイリオ"/>
                <a:ea typeface="メイリオ"/>
                <a:cs typeface="メイリオ"/>
              </a:rPr>
              <a:t>IT</a:t>
            </a:r>
            <a:r>
              <a:rPr lang="ja-JP" altLang="en-US" sz="2400" dirty="0" smtClean="0">
                <a:solidFill>
                  <a:schemeClr val="bg1"/>
                </a:solidFill>
                <a:latin typeface="メイリオ"/>
                <a:ea typeface="メイリオ"/>
                <a:cs typeface="メイリオ"/>
              </a:rPr>
              <a:t>の戦略投資</a:t>
            </a:r>
            <a:endParaRPr lang="en-US" altLang="ja-JP" sz="2400" dirty="0" smtClean="0">
              <a:solidFill>
                <a:schemeClr val="bg1"/>
              </a:solidFill>
              <a:latin typeface="メイリオ"/>
              <a:ea typeface="メイリオ"/>
              <a:cs typeface="メイリオ"/>
            </a:endParaRPr>
          </a:p>
          <a:p>
            <a:pPr algn="ctr"/>
            <a:r>
              <a:rPr lang="ja-JP" altLang="en-US" sz="2400" dirty="0" smtClean="0">
                <a:solidFill>
                  <a:schemeClr val="bg1"/>
                </a:solidFill>
                <a:latin typeface="メイリオ"/>
                <a:ea typeface="メイリオ"/>
                <a:cs typeface="メイリオ"/>
              </a:rPr>
              <a:t>を拡大</a:t>
            </a:r>
          </a:p>
        </p:txBody>
      </p:sp>
      <p:sp>
        <p:nvSpPr>
          <p:cNvPr id="28" name="角丸四角形 27"/>
          <p:cNvSpPr/>
          <p:nvPr/>
        </p:nvSpPr>
        <p:spPr bwMode="auto">
          <a:xfrm>
            <a:off x="5388829" y="3346450"/>
            <a:ext cx="2667000" cy="13335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altLang="ja-JP" sz="2400" dirty="0" smtClean="0">
                <a:solidFill>
                  <a:schemeClr val="bg1"/>
                </a:solidFill>
                <a:latin typeface="メイリオ"/>
                <a:ea typeface="メイリオ"/>
                <a:cs typeface="メイリオ"/>
              </a:rPr>
              <a:t>ROA</a:t>
            </a:r>
            <a:r>
              <a:rPr lang="ja-JP" altLang="en-US" sz="2400" dirty="0" smtClean="0">
                <a:solidFill>
                  <a:schemeClr val="bg1"/>
                </a:solidFill>
                <a:latin typeface="メイリオ"/>
                <a:ea typeface="メイリオ"/>
                <a:cs typeface="メイリオ"/>
              </a:rPr>
              <a:t>が改善</a:t>
            </a:r>
          </a:p>
          <a:p>
            <a:pPr algn="ctr"/>
            <a:r>
              <a:rPr lang="ja-JP" altLang="en-US" sz="2400" dirty="0">
                <a:solidFill>
                  <a:schemeClr val="bg1"/>
                </a:solidFill>
                <a:latin typeface="メイリオ"/>
                <a:ea typeface="メイリオ"/>
                <a:cs typeface="メイリオ"/>
              </a:rPr>
              <a:t>経営</a:t>
            </a:r>
            <a:r>
              <a:rPr lang="ja-JP" altLang="en-US" sz="2400" dirty="0" smtClean="0">
                <a:solidFill>
                  <a:schemeClr val="bg1"/>
                </a:solidFill>
                <a:latin typeface="メイリオ"/>
                <a:ea typeface="メイリオ"/>
                <a:cs typeface="メイリオ"/>
              </a:rPr>
              <a:t>効率の高さ</a:t>
            </a:r>
            <a:endParaRPr lang="en-US" altLang="ja-JP" sz="2400" dirty="0" smtClean="0">
              <a:solidFill>
                <a:schemeClr val="bg1"/>
              </a:solidFill>
              <a:latin typeface="メイリオ"/>
              <a:ea typeface="メイリオ"/>
              <a:cs typeface="メイリオ"/>
            </a:endParaRPr>
          </a:p>
          <a:p>
            <a:pPr algn="ctr"/>
            <a:r>
              <a:rPr lang="ja-JP" altLang="en-US" sz="2400" dirty="0" smtClean="0">
                <a:solidFill>
                  <a:schemeClr val="bg1"/>
                </a:solidFill>
                <a:latin typeface="メイリオ"/>
                <a:ea typeface="メイリオ"/>
                <a:cs typeface="メイリオ"/>
              </a:rPr>
              <a:t>をアピール</a:t>
            </a:r>
          </a:p>
        </p:txBody>
      </p:sp>
      <p:sp>
        <p:nvSpPr>
          <p:cNvPr id="29" name="角丸四角形 28"/>
          <p:cNvSpPr/>
          <p:nvPr/>
        </p:nvSpPr>
        <p:spPr bwMode="auto">
          <a:xfrm>
            <a:off x="5388829" y="4914900"/>
            <a:ext cx="2667000" cy="13335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2400" dirty="0" smtClean="0">
                <a:solidFill>
                  <a:schemeClr val="bg1"/>
                </a:solidFill>
                <a:latin typeface="メイリオ"/>
                <a:ea typeface="メイリオ"/>
                <a:cs typeface="メイリオ"/>
              </a:rPr>
              <a:t>変化に即応するシステム資源</a:t>
            </a:r>
          </a:p>
          <a:p>
            <a:pPr algn="ctr"/>
            <a:r>
              <a:rPr lang="ja-JP" altLang="en-US" sz="2400" dirty="0" smtClean="0">
                <a:solidFill>
                  <a:schemeClr val="bg1"/>
                </a:solidFill>
                <a:latin typeface="メイリオ"/>
                <a:ea typeface="メイリオ"/>
                <a:cs typeface="メイリオ"/>
              </a:rPr>
              <a:t>調達の仕組み</a:t>
            </a:r>
          </a:p>
        </p:txBody>
      </p:sp>
    </p:spTree>
    <p:extLst>
      <p:ext uri="{BB962C8B-B14F-4D97-AF65-F5344CB8AC3E}">
        <p14:creationId xmlns:p14="http://schemas.microsoft.com/office/powerpoint/2010/main" val="5069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4" grpId="0" animBg="1"/>
      <p:bldP spid="75" grpId="0" animBg="1"/>
      <p:bldP spid="27" grpId="0" animBg="1"/>
      <p:bldP spid="28" grpId="0" animBg="1"/>
      <p:bldP spid="2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日米の企業文化の違いとクラウド</a:t>
            </a:r>
            <a:r>
              <a:rPr lang="ja-JP" altLang="en-US" dirty="0" smtClean="0">
                <a:ea typeface="ＭＳ Ｐゴシック" charset="-128"/>
              </a:rPr>
              <a:t>への</a:t>
            </a:r>
            <a:r>
              <a:rPr lang="ja-JP" altLang="en-US" sz="2800" dirty="0" smtClean="0">
                <a:ea typeface="ＭＳ Ｐゴシック" charset="-128"/>
              </a:rPr>
              <a:t>期待</a:t>
            </a:r>
            <a:endParaRPr lang="ja-JP" altLang="en-US" sz="1800" dirty="0" smtClean="0">
              <a:ea typeface="ＭＳ Ｐゴシック" charset="-128"/>
            </a:endParaRPr>
          </a:p>
        </p:txBody>
      </p:sp>
      <p:sp>
        <p:nvSpPr>
          <p:cNvPr id="21" name="テキスト ボックス 20"/>
          <p:cNvSpPr txBox="1"/>
          <p:nvPr/>
        </p:nvSpPr>
        <p:spPr>
          <a:xfrm>
            <a:off x="4724400" y="515779"/>
            <a:ext cx="4419600" cy="246221"/>
          </a:xfrm>
          <a:prstGeom prst="rect">
            <a:avLst/>
          </a:prstGeom>
          <a:noFill/>
        </p:spPr>
        <p:txBody>
          <a:bodyPr wrap="square" rtlCol="0">
            <a:spAutoFit/>
          </a:bodyPr>
          <a:lstStyle/>
          <a:p>
            <a:pPr algn="r"/>
            <a:r>
              <a:rPr kumimoji="1" lang="en-US" altLang="ja-JP" sz="1000" dirty="0" smtClean="0">
                <a:solidFill>
                  <a:schemeClr val="bg1"/>
                </a:solidFill>
              </a:rPr>
              <a:t>IPA</a:t>
            </a:r>
            <a:r>
              <a:rPr kumimoji="1" lang="ja-JP" altLang="en-US" sz="1000" dirty="0" smtClean="0">
                <a:solidFill>
                  <a:schemeClr val="bg1"/>
                </a:solidFill>
              </a:rPr>
              <a:t>人材白書・</a:t>
            </a:r>
            <a:r>
              <a:rPr kumimoji="1" lang="en-US" altLang="ja-JP" sz="1000" dirty="0" smtClean="0">
                <a:solidFill>
                  <a:schemeClr val="bg1"/>
                </a:solidFill>
              </a:rPr>
              <a:t>2012</a:t>
            </a:r>
            <a:r>
              <a:rPr kumimoji="1" lang="ja-JP" altLang="en-US" sz="1000" dirty="0" smtClean="0">
                <a:solidFill>
                  <a:schemeClr val="bg1"/>
                </a:solidFill>
              </a:rPr>
              <a:t>／</a:t>
            </a:r>
            <a:r>
              <a:rPr lang="ja-JP" altLang="en-US" sz="1000" dirty="0" smtClean="0">
                <a:solidFill>
                  <a:schemeClr val="bg1"/>
                </a:solidFill>
              </a:rPr>
              <a:t>日経</a:t>
            </a:r>
            <a:r>
              <a:rPr lang="en-US" altLang="ja-JP" sz="1000" dirty="0" smtClean="0">
                <a:solidFill>
                  <a:schemeClr val="bg1"/>
                </a:solidFill>
              </a:rPr>
              <a:t>SYSTEMS 2012/8</a:t>
            </a:r>
            <a:r>
              <a:rPr lang="ja-JP" altLang="en-US" sz="1000" dirty="0" smtClean="0">
                <a:solidFill>
                  <a:schemeClr val="bg1"/>
                </a:solidFill>
              </a:rPr>
              <a:t>を参考に作成</a:t>
            </a:r>
            <a:endParaRPr kumimoji="1" lang="ja-JP" altLang="en-US" sz="1000" dirty="0">
              <a:solidFill>
                <a:schemeClr val="bg1"/>
              </a:solidFill>
            </a:endParaRPr>
          </a:p>
        </p:txBody>
      </p:sp>
      <p:sp>
        <p:nvSpPr>
          <p:cNvPr id="20" name="角丸四角形 19"/>
          <p:cNvSpPr/>
          <p:nvPr/>
        </p:nvSpPr>
        <p:spPr bwMode="auto">
          <a:xfrm>
            <a:off x="990600" y="1995150"/>
            <a:ext cx="7162800" cy="914400"/>
          </a:xfrm>
          <a:prstGeom prst="roundRect">
            <a:avLst>
              <a:gd name="adj" fmla="val 0"/>
            </a:avLst>
          </a:prstGeom>
          <a:solidFill>
            <a:srgbClr val="CC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3366FF"/>
                </a:solidFill>
                <a:effectLst/>
                <a:latin typeface="Arial"/>
                <a:ea typeface="HGP創英角ｺﾞｼｯｸUB"/>
                <a:cs typeface="Arial"/>
              </a:rPr>
              <a:t>IT</a:t>
            </a:r>
            <a:r>
              <a:rPr kumimoji="0" lang="ja-JP" altLang="en-US" sz="2000" b="0" i="0" u="none" strike="noStrike" cap="none" normalizeH="0" baseline="0" dirty="0" smtClean="0">
                <a:ln>
                  <a:noFill/>
                </a:ln>
                <a:solidFill>
                  <a:srgbClr val="3366FF"/>
                </a:solidFill>
                <a:effectLst/>
                <a:latin typeface="Arial"/>
                <a:ea typeface="HGP創英角ｺﾞｼｯｸUB"/>
                <a:cs typeface="Arial"/>
              </a:rPr>
              <a:t>エンジニア</a:t>
            </a:r>
            <a:endParaRPr kumimoji="0" lang="en-US" altLang="ja-JP" sz="2000" b="0" i="0" u="none" strike="noStrike" cap="none" normalizeH="0" baseline="0" dirty="0" smtClean="0">
              <a:ln>
                <a:noFill/>
              </a:ln>
              <a:solidFill>
                <a:srgbClr val="3366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3366FF"/>
                </a:solidFill>
                <a:latin typeface="Arial"/>
                <a:ea typeface="HGP創英角ｺﾞｼｯｸUB"/>
                <a:cs typeface="Arial"/>
              </a:rPr>
              <a:t>の人数</a:t>
            </a:r>
            <a:endParaRPr kumimoji="0" lang="ja-JP" altLang="en-US" sz="2000" b="0" i="0" u="none" strike="noStrike" cap="none" normalizeH="0" baseline="0" dirty="0" smtClean="0">
              <a:ln>
                <a:noFill/>
              </a:ln>
              <a:solidFill>
                <a:srgbClr val="3366FF"/>
              </a:solidFill>
              <a:effectLst/>
              <a:latin typeface="Arial"/>
              <a:ea typeface="HGP創英角ｺﾞｼｯｸUB"/>
              <a:cs typeface="Arial"/>
            </a:endParaRPr>
          </a:p>
        </p:txBody>
      </p:sp>
      <p:pic>
        <p:nvPicPr>
          <p:cNvPr id="22" name="図 21"/>
          <p:cNvPicPr>
            <a:picLocks noChangeAspect="1"/>
          </p:cNvPicPr>
          <p:nvPr/>
        </p:nvPicPr>
        <p:blipFill>
          <a:blip r:embed="rId3">
            <a:clrChange>
              <a:clrFrom>
                <a:srgbClr val="FFFFFF"/>
              </a:clrFrom>
              <a:clrTo>
                <a:srgbClr val="FFFFFF">
                  <a:alpha val="0"/>
                </a:srgbClr>
              </a:clrTo>
            </a:clrChange>
          </a:blip>
          <a:stretch>
            <a:fillRect/>
          </a:stretch>
        </p:blipFill>
        <p:spPr>
          <a:xfrm>
            <a:off x="381000" y="1004550"/>
            <a:ext cx="4572000" cy="2743200"/>
          </a:xfrm>
          <a:prstGeom prst="rect">
            <a:avLst/>
          </a:prstGeom>
        </p:spPr>
      </p:pic>
      <p:pic>
        <p:nvPicPr>
          <p:cNvPr id="23" name="図 22"/>
          <p:cNvPicPr>
            <a:picLocks noChangeAspect="1"/>
          </p:cNvPicPr>
          <p:nvPr/>
        </p:nvPicPr>
        <p:blipFill>
          <a:blip r:embed="rId4">
            <a:clrChange>
              <a:clrFrom>
                <a:srgbClr val="FFFFFF"/>
              </a:clrFrom>
              <a:clrTo>
                <a:srgbClr val="FFFFFF">
                  <a:alpha val="0"/>
                </a:srgbClr>
              </a:clrTo>
            </a:clrChange>
          </a:blip>
          <a:stretch>
            <a:fillRect/>
          </a:stretch>
        </p:blipFill>
        <p:spPr>
          <a:xfrm>
            <a:off x="4191000" y="1004550"/>
            <a:ext cx="4572000" cy="2743200"/>
          </a:xfrm>
          <a:prstGeom prst="rect">
            <a:avLst/>
          </a:prstGeom>
        </p:spPr>
      </p:pic>
      <p:pic>
        <p:nvPicPr>
          <p:cNvPr id="24" name="Picture 8" descr="C:\Users\Masanori\AppData\Local\Microsoft\Windows\Temporary Internet Files\Content.IE5\R1YKRXA0\MC90030984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309350"/>
            <a:ext cx="910155" cy="626499"/>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25" name="Picture 10" descr="C:\Users\Masanori\AppData\Local\Microsoft\Windows\Temporary Internet Files\Content.IE5\R1YKRXA0\MP90036271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09350"/>
            <a:ext cx="897134" cy="626499"/>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26" name="テキスト ボックス 25"/>
          <p:cNvSpPr txBox="1"/>
          <p:nvPr/>
        </p:nvSpPr>
        <p:spPr>
          <a:xfrm>
            <a:off x="2895853" y="1533485"/>
            <a:ext cx="723275" cy="461665"/>
          </a:xfrm>
          <a:prstGeom prst="rect">
            <a:avLst/>
          </a:prstGeom>
          <a:noFill/>
        </p:spPr>
        <p:txBody>
          <a:bodyPr wrap="none" rtlCol="0">
            <a:spAutoFit/>
          </a:bodyPr>
          <a:lstStyle/>
          <a:p>
            <a:pPr algn="ctr"/>
            <a:r>
              <a:rPr lang="ja-JP" altLang="en-US" sz="1200" dirty="0" smtClean="0">
                <a:solidFill>
                  <a:schemeClr val="bg1"/>
                </a:solidFill>
                <a:latin typeface="Arial"/>
                <a:ea typeface="HGP創英角ｺﾞｼｯｸUB"/>
                <a:cs typeface="Arial"/>
              </a:rPr>
              <a:t>ユーザー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27" name="テキスト ボックス 26"/>
          <p:cNvSpPr txBox="1"/>
          <p:nvPr/>
        </p:nvSpPr>
        <p:spPr>
          <a:xfrm>
            <a:off x="1920611" y="2604750"/>
            <a:ext cx="1165403" cy="584776"/>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75%</a:t>
            </a:r>
            <a:endParaRPr kumimoji="1" lang="ja-JP" altLang="en-US" sz="2000" dirty="0">
              <a:solidFill>
                <a:schemeClr val="bg1"/>
              </a:solidFill>
              <a:latin typeface="Arial"/>
              <a:ea typeface="HGP創英角ｺﾞｼｯｸUB"/>
              <a:cs typeface="Arial"/>
            </a:endParaRPr>
          </a:p>
        </p:txBody>
      </p:sp>
      <p:sp>
        <p:nvSpPr>
          <p:cNvPr id="28" name="テキスト ボックス 27"/>
          <p:cNvSpPr txBox="1"/>
          <p:nvPr/>
        </p:nvSpPr>
        <p:spPr>
          <a:xfrm>
            <a:off x="6172200" y="2609215"/>
            <a:ext cx="1031051" cy="584776"/>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72%</a:t>
            </a:r>
            <a:endParaRPr kumimoji="1" lang="ja-JP" altLang="en-US" sz="2000" dirty="0">
              <a:solidFill>
                <a:schemeClr val="bg1"/>
              </a:solidFill>
              <a:latin typeface="Arial"/>
              <a:ea typeface="HGP創英角ｺﾞｼｯｸUB"/>
              <a:cs typeface="Arial"/>
            </a:endParaRPr>
          </a:p>
        </p:txBody>
      </p:sp>
      <p:sp>
        <p:nvSpPr>
          <p:cNvPr id="29" name="テキスト ボックス 28"/>
          <p:cNvSpPr txBox="1"/>
          <p:nvPr/>
        </p:nvSpPr>
        <p:spPr>
          <a:xfrm>
            <a:off x="5466973" y="1614150"/>
            <a:ext cx="857627" cy="461665"/>
          </a:xfrm>
          <a:prstGeom prst="rect">
            <a:avLst/>
          </a:prstGeom>
          <a:noFill/>
        </p:spPr>
        <p:txBody>
          <a:bodyPr wrap="none" rtlCol="0">
            <a:spAutoFit/>
          </a:bodyPr>
          <a:lstStyle/>
          <a:p>
            <a:pPr algn="ctr"/>
            <a:r>
              <a:rPr lang="en-US" altLang="ja-JP" sz="1200" dirty="0" smtClean="0">
                <a:solidFill>
                  <a:schemeClr val="bg1"/>
                </a:solidFill>
                <a:latin typeface="Arial"/>
                <a:ea typeface="HGP創英角ｺﾞｼｯｸUB"/>
                <a:cs typeface="Arial"/>
              </a:rPr>
              <a:t>IT</a:t>
            </a:r>
            <a:r>
              <a:rPr lang="ja-JP" altLang="en-US" sz="1200" dirty="0" smtClean="0">
                <a:solidFill>
                  <a:schemeClr val="bg1"/>
                </a:solidFill>
                <a:latin typeface="Arial"/>
                <a:ea typeface="HGP創英角ｺﾞｼｯｸUB"/>
                <a:cs typeface="Arial"/>
              </a:rPr>
              <a:t>ベンダー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31" name="角丸四角形 30"/>
          <p:cNvSpPr/>
          <p:nvPr/>
        </p:nvSpPr>
        <p:spPr bwMode="auto">
          <a:xfrm>
            <a:off x="990600" y="5500350"/>
            <a:ext cx="3048000" cy="9144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IT</a:t>
            </a: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ベンダー企業の生産性向上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ベンダー</a:t>
            </a:r>
            <a:r>
              <a:rPr kumimoji="0" lang="ja-JP" altLang="en-US" sz="1400" dirty="0">
                <a:solidFill>
                  <a:srgbClr val="FFFFFF"/>
                </a:solidFill>
                <a:latin typeface="HGP創英角ｺﾞｼｯｸUB"/>
                <a:ea typeface="HGP創英角ｺﾞｼｯｸUB"/>
                <a:cs typeface="HGP創英角ｺﾞｼｯｸUB"/>
              </a:rPr>
              <a:t>がリスクを</a:t>
            </a:r>
            <a:r>
              <a:rPr kumimoji="0" lang="ja-JP" altLang="en-US" sz="1400" dirty="0" smtClean="0">
                <a:solidFill>
                  <a:srgbClr val="FFFFFF"/>
                </a:solidFill>
                <a:latin typeface="HGP創英角ｺﾞｼｯｸUB"/>
                <a:ea typeface="HGP創英角ｺﾞｼｯｸUB"/>
                <a:cs typeface="HGP創英角ｺﾞｼｯｸUB"/>
              </a:rPr>
              <a:t>背負わされる</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2" name="下矢印 31"/>
          <p:cNvSpPr/>
          <p:nvPr/>
        </p:nvSpPr>
        <p:spPr bwMode="auto">
          <a:xfrm>
            <a:off x="1752600" y="3519150"/>
            <a:ext cx="1524000" cy="2057400"/>
          </a:xfrm>
          <a:prstGeom prst="downArrow">
            <a:avLst>
              <a:gd name="adj1" fmla="val 50000"/>
              <a:gd name="adj2" fmla="val 45139"/>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角丸四角形 33"/>
          <p:cNvSpPr/>
          <p:nvPr/>
        </p:nvSpPr>
        <p:spPr bwMode="auto">
          <a:xfrm>
            <a:off x="5181600" y="5500350"/>
            <a:ext cx="30480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ユーザー企業の生産性向上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ユーザー</a:t>
            </a:r>
            <a:r>
              <a:rPr kumimoji="0" lang="ja-JP" altLang="en-US" sz="1400" dirty="0">
                <a:solidFill>
                  <a:srgbClr val="FFFFFF"/>
                </a:solidFill>
                <a:latin typeface="HGP創英角ｺﾞｼｯｸUB"/>
                <a:ea typeface="HGP創英角ｺﾞｼｯｸUB"/>
                <a:cs typeface="HGP創英角ｺﾞｼｯｸUB"/>
              </a:rPr>
              <a:t>が自らリスクを</a:t>
            </a:r>
            <a:r>
              <a:rPr kumimoji="0" lang="ja-JP" altLang="en-US" sz="1400" dirty="0" smtClean="0">
                <a:solidFill>
                  <a:srgbClr val="FFFFFF"/>
                </a:solidFill>
                <a:latin typeface="HGP創英角ｺﾞｼｯｸUB"/>
                <a:ea typeface="HGP創英角ｺﾞｼｯｸUB"/>
                <a:cs typeface="HGP創英角ｺﾞｼｯｸUB"/>
              </a:rPr>
              <a:t>担保</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5" name="下矢印 34"/>
          <p:cNvSpPr/>
          <p:nvPr/>
        </p:nvSpPr>
        <p:spPr bwMode="auto">
          <a:xfrm>
            <a:off x="5943600" y="3519150"/>
            <a:ext cx="1524000" cy="2057400"/>
          </a:xfrm>
          <a:prstGeom prst="downArrow">
            <a:avLst>
              <a:gd name="adj1" fmla="val 50000"/>
              <a:gd name="adj2" fmla="val 45139"/>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36" name="角丸四角形 35"/>
          <p:cNvSpPr/>
          <p:nvPr/>
        </p:nvSpPr>
        <p:spPr bwMode="auto">
          <a:xfrm>
            <a:off x="990600" y="3823950"/>
            <a:ext cx="7162800" cy="9144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2400" dirty="0" smtClean="0">
                <a:solidFill>
                  <a:schemeClr val="bg1"/>
                </a:solidFill>
                <a:latin typeface="Arial"/>
                <a:ea typeface="HGP創英角ｺﾞｼｯｸUB"/>
                <a:cs typeface="Arial"/>
              </a:rPr>
              <a:t>エンジニアリング・ワークの</a:t>
            </a:r>
            <a:r>
              <a:rPr kumimoji="0" lang="ja-JP" altLang="en-US" sz="2400" dirty="0">
                <a:solidFill>
                  <a:schemeClr val="bg1"/>
                </a:solidFill>
                <a:latin typeface="Arial"/>
                <a:ea typeface="HGP創英角ｺﾞｼｯｸUB"/>
                <a:cs typeface="Arial"/>
              </a:rPr>
              <a:t>生産性が劇的に向上</a:t>
            </a:r>
            <a:endParaRPr kumimoji="0" lang="en-US" altLang="ja-JP" sz="2400" dirty="0">
              <a:solidFill>
                <a:schemeClr val="bg1"/>
              </a:solidFill>
              <a:latin typeface="Arial"/>
              <a:ea typeface="HGP創英角ｺﾞｼｯｸUB"/>
              <a:cs typeface="Arial"/>
            </a:endParaRPr>
          </a:p>
          <a:p>
            <a:pPr marL="0" marR="0" indent="0" algn="ctr" defTabSz="914400" rtl="0" eaLnBrk="1" fontAlgn="base" latinLnBrk="0" hangingPunct="1">
              <a:lnSpc>
                <a:spcPct val="100000"/>
              </a:lnSpc>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a:ea typeface="HGP創英角ｺﾞｼｯｸUB"/>
                <a:cs typeface="Arial"/>
              </a:rPr>
              <a:t>運用の自動化</a:t>
            </a:r>
            <a:r>
              <a:rPr kumimoji="0" lang="en-US" altLang="ja-JP" sz="1400" b="0" i="0" u="none" strike="noStrike" cap="none" normalizeH="0" baseline="0" dirty="0" smtClean="0">
                <a:ln>
                  <a:noFill/>
                </a:ln>
                <a:solidFill>
                  <a:schemeClr val="bg1"/>
                </a:solidFill>
                <a:effectLst/>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a:t>
            </a:r>
            <a:r>
              <a:rPr kumimoji="0" lang="en-US" altLang="ja-JP" sz="1400" dirty="0" smtClean="0">
                <a:solidFill>
                  <a:schemeClr val="bg1"/>
                </a:solidFill>
                <a:latin typeface="Arial"/>
                <a:ea typeface="HGP創英角ｺﾞｼｯｸUB"/>
                <a:cs typeface="Arial"/>
              </a:rPr>
              <a:t> </a:t>
            </a:r>
            <a:r>
              <a:rPr kumimoji="0" lang="ja-JP" altLang="en-US" sz="1400" b="0" i="0" u="none" strike="noStrike" cap="none" normalizeH="0" baseline="0" dirty="0" smtClean="0">
                <a:ln>
                  <a:noFill/>
                </a:ln>
                <a:solidFill>
                  <a:schemeClr val="bg1"/>
                </a:solidFill>
                <a:effectLst/>
                <a:latin typeface="Arial"/>
                <a:ea typeface="HGP創英角ｺﾞｼｯｸUB"/>
                <a:cs typeface="Arial"/>
              </a:rPr>
              <a:t>調達の自動化</a:t>
            </a:r>
            <a:r>
              <a:rPr kumimoji="0" lang="ja-JP" altLang="en-US" sz="1400" dirty="0" smtClean="0">
                <a:solidFill>
                  <a:schemeClr val="bg1"/>
                </a:solidFill>
                <a:latin typeface="Arial"/>
                <a:ea typeface="HGP創英角ｺﾞｼｯｸUB"/>
                <a:cs typeface="Arial"/>
              </a:rPr>
              <a:t>　＝</a:t>
            </a:r>
            <a:r>
              <a:rPr kumimoji="0" lang="en-US" altLang="ja-JP" sz="1400" dirty="0" smtClean="0">
                <a:solidFill>
                  <a:schemeClr val="bg1"/>
                </a:solidFill>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エンジニアの調達・運用管理負担の軽減</a:t>
            </a:r>
            <a:endParaRPr kumimoji="0" lang="ja-JP" altLang="en-US" sz="1400" b="0" i="0" u="none" strike="noStrike" cap="none" normalizeH="0" baseline="0" dirty="0" smtClean="0">
              <a:ln>
                <a:noFill/>
              </a:ln>
              <a:solidFill>
                <a:schemeClr val="bg1"/>
              </a:solidFill>
              <a:effectLst/>
              <a:latin typeface="Arial"/>
              <a:ea typeface="HGP創英角ｺﾞｼｯｸUB"/>
              <a:cs typeface="Arial"/>
            </a:endParaRPr>
          </a:p>
        </p:txBody>
      </p:sp>
      <p:sp>
        <p:nvSpPr>
          <p:cNvPr id="37" name="正方形/長方形 36"/>
          <p:cNvSpPr/>
          <p:nvPr/>
        </p:nvSpPr>
        <p:spPr>
          <a:xfrm>
            <a:off x="811808" y="3290550"/>
            <a:ext cx="1082523" cy="307777"/>
          </a:xfrm>
          <a:prstGeom prst="rect">
            <a:avLst/>
          </a:prstGeom>
        </p:spPr>
        <p:txBody>
          <a:bodyPr wrap="none">
            <a:spAutoFit/>
          </a:bodyPr>
          <a:lstStyle/>
          <a:p>
            <a:r>
              <a:rPr lang="ja-JP" altLang="en-US" sz="1400" dirty="0" smtClean="0">
                <a:solidFill>
                  <a:srgbClr val="0000FF"/>
                </a:solidFill>
                <a:latin typeface="Arial Black"/>
                <a:ea typeface="ＭＳ Ｐゴシック"/>
                <a:cs typeface="Arial Black"/>
              </a:rPr>
              <a:t>約</a:t>
            </a:r>
            <a:r>
              <a:rPr lang="en-US" altLang="zh-TW" sz="1400" dirty="0" smtClean="0">
                <a:solidFill>
                  <a:srgbClr val="0000FF"/>
                </a:solidFill>
                <a:latin typeface="Arial Black"/>
                <a:ea typeface="ＭＳ Ｐゴシック"/>
                <a:cs typeface="Arial Black"/>
              </a:rPr>
              <a:t>100</a:t>
            </a:r>
            <a:r>
              <a:rPr lang="zh-TW" altLang="en-US" sz="1400" dirty="0" smtClean="0">
                <a:solidFill>
                  <a:srgbClr val="0000FF"/>
                </a:solidFill>
                <a:latin typeface="Arial Black"/>
                <a:ea typeface="ＭＳ Ｐゴシック"/>
                <a:cs typeface="Arial Black"/>
              </a:rPr>
              <a:t>万人</a:t>
            </a:r>
            <a:endParaRPr lang="ja-JP" altLang="en-US" sz="1400" dirty="0">
              <a:solidFill>
                <a:srgbClr val="0000FF"/>
              </a:solidFill>
              <a:latin typeface="Arial Black"/>
              <a:ea typeface="ＭＳ Ｐゴシック"/>
              <a:cs typeface="Arial Black"/>
            </a:endParaRPr>
          </a:p>
        </p:txBody>
      </p:sp>
      <p:sp>
        <p:nvSpPr>
          <p:cNvPr id="38" name="正方形/長方形 37"/>
          <p:cNvSpPr/>
          <p:nvPr/>
        </p:nvSpPr>
        <p:spPr>
          <a:xfrm>
            <a:off x="7086602" y="3290550"/>
            <a:ext cx="1082523" cy="307777"/>
          </a:xfrm>
          <a:prstGeom prst="rect">
            <a:avLst/>
          </a:prstGeom>
        </p:spPr>
        <p:txBody>
          <a:bodyPr wrap="none">
            <a:spAutoFit/>
          </a:bodyPr>
          <a:lstStyle/>
          <a:p>
            <a:r>
              <a:rPr lang="ja-JP" altLang="en-US" sz="1400" dirty="0" smtClean="0">
                <a:solidFill>
                  <a:srgbClr val="0000FF"/>
                </a:solidFill>
                <a:latin typeface="Arial Black"/>
                <a:ea typeface="ＭＳ Ｐゴシック"/>
                <a:cs typeface="Arial Black"/>
              </a:rPr>
              <a:t>約</a:t>
            </a:r>
            <a:r>
              <a:rPr lang="en-US" altLang="zh-TW" sz="1400" dirty="0" smtClean="0">
                <a:solidFill>
                  <a:srgbClr val="0000FF"/>
                </a:solidFill>
                <a:latin typeface="Arial Black"/>
                <a:ea typeface="ＭＳ Ｐゴシック"/>
                <a:cs typeface="Arial Black"/>
              </a:rPr>
              <a:t>300</a:t>
            </a:r>
            <a:r>
              <a:rPr lang="zh-TW" altLang="en-US" sz="1400" dirty="0" smtClean="0">
                <a:solidFill>
                  <a:srgbClr val="0000FF"/>
                </a:solidFill>
                <a:latin typeface="Arial Black"/>
                <a:ea typeface="ＭＳ Ｐゴシック"/>
                <a:cs typeface="Arial Black"/>
              </a:rPr>
              <a:t>万人</a:t>
            </a:r>
            <a:endParaRPr lang="ja-JP" altLang="en-US" sz="1400" dirty="0">
              <a:solidFill>
                <a:srgbClr val="0000FF"/>
              </a:solidFill>
              <a:latin typeface="Arial Black"/>
              <a:ea typeface="ＭＳ Ｐゴシック"/>
              <a:cs typeface="Arial Black"/>
            </a:endParaRPr>
          </a:p>
        </p:txBody>
      </p:sp>
    </p:spTree>
    <p:extLst>
      <p:ext uri="{BB962C8B-B14F-4D97-AF65-F5344CB8AC3E}">
        <p14:creationId xmlns:p14="http://schemas.microsoft.com/office/powerpoint/2010/main" val="139067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1000"/>
                                        <p:tgtEl>
                                          <p:spTgt spid="36"/>
                                        </p:tgtEl>
                                      </p:cBhvr>
                                    </p:animEffect>
                                    <p:anim calcmode="lin" valueType="num">
                                      <p:cBhvr>
                                        <p:cTn id="65" dur="1000" fill="hold"/>
                                        <p:tgtEl>
                                          <p:spTgt spid="36"/>
                                        </p:tgtEl>
                                        <p:attrNameLst>
                                          <p:attrName>ppt_x</p:attrName>
                                        </p:attrNameLst>
                                      </p:cBhvr>
                                      <p:tavLst>
                                        <p:tav tm="0">
                                          <p:val>
                                            <p:strVal val="#ppt_x"/>
                                          </p:val>
                                        </p:tav>
                                        <p:tav tm="100000">
                                          <p:val>
                                            <p:strVal val="#ppt_x"/>
                                          </p:val>
                                        </p:tav>
                                      </p:tavLst>
                                    </p:anim>
                                    <p:anim calcmode="lin" valueType="num">
                                      <p:cBhvr>
                                        <p:cTn id="6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P spid="27" grpId="0"/>
      <p:bldP spid="28" grpId="0"/>
      <p:bldP spid="29" grpId="0"/>
      <p:bldP spid="36" grpId="0" animBg="1"/>
      <p:bldP spid="37" grpId="0"/>
      <p:bldP spid="3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r>
              <a:rPr lang="ja-JP" altLang="ja-JP" dirty="0"/>
              <a:t>クラウドの価値を引き出すための戦略 </a:t>
            </a:r>
            <a:endParaRPr lang="ja-JP" altLang="en-US" sz="2800" dirty="0" smtClean="0">
              <a:ea typeface="ＭＳ Ｐゴシック" charset="-128"/>
            </a:endParaRPr>
          </a:p>
        </p:txBody>
      </p:sp>
      <p:sp>
        <p:nvSpPr>
          <p:cNvPr id="3" name="角丸四角形 2"/>
          <p:cNvSpPr/>
          <p:nvPr/>
        </p:nvSpPr>
        <p:spPr bwMode="auto">
          <a:xfrm>
            <a:off x="8366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8" name="角丸四角形 7"/>
          <p:cNvSpPr/>
          <p:nvPr/>
        </p:nvSpPr>
        <p:spPr bwMode="auto">
          <a:xfrm>
            <a:off x="3427413" y="1600200"/>
            <a:ext cx="2286000" cy="609600"/>
          </a:xfrm>
          <a:prstGeom prst="round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a:ea typeface="HGP創英角ｺﾞｼｯｸUB"/>
              <a:cs typeface="Arial"/>
            </a:endParaRPr>
          </a:p>
        </p:txBody>
      </p:sp>
      <p:sp>
        <p:nvSpPr>
          <p:cNvPr id="11" name="角丸四角形 10"/>
          <p:cNvSpPr/>
          <p:nvPr/>
        </p:nvSpPr>
        <p:spPr bwMode="auto">
          <a:xfrm>
            <a:off x="608013" y="1143000"/>
            <a:ext cx="7924800" cy="12192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latin typeface="Arial"/>
              <a:ea typeface="HGP創英角ｺﾞｼｯｸUB"/>
              <a:cs typeface="Arial"/>
            </a:endParaRPr>
          </a:p>
        </p:txBody>
      </p:sp>
      <p:sp>
        <p:nvSpPr>
          <p:cNvPr id="12" name="角丸四角形 11"/>
          <p:cNvSpPr/>
          <p:nvPr/>
        </p:nvSpPr>
        <p:spPr bwMode="auto">
          <a:xfrm>
            <a:off x="8366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rgbClr val="008000"/>
                </a:solidFill>
                <a:effectLst/>
                <a:latin typeface="Arial"/>
                <a:ea typeface="HGP創英角ｺﾞｼｯｸUB"/>
                <a:cs typeface="Arial"/>
              </a:rPr>
              <a:t>TCO</a:t>
            </a:r>
            <a:r>
              <a:rPr kumimoji="0" lang="ja-JP" altLang="en-US" sz="1800" b="0" i="0" u="none" strike="noStrike" cap="none" normalizeH="0" baseline="0" dirty="0" smtClean="0">
                <a:ln>
                  <a:noFill/>
                </a:ln>
                <a:solidFill>
                  <a:srgbClr val="008000"/>
                </a:solidFill>
                <a:effectLst/>
                <a:latin typeface="Arial"/>
                <a:ea typeface="HGP創英角ｺﾞｼｯｸUB"/>
                <a:cs typeface="Arial"/>
              </a:rPr>
              <a:t>の削減</a:t>
            </a:r>
          </a:p>
        </p:txBody>
      </p:sp>
      <p:sp>
        <p:nvSpPr>
          <p:cNvPr id="14" name="角丸四角形 13"/>
          <p:cNvSpPr/>
          <p:nvPr/>
        </p:nvSpPr>
        <p:spPr bwMode="auto">
          <a:xfrm>
            <a:off x="34274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変更変化への</a:t>
            </a:r>
            <a:endParaRPr kumimoji="0" lang="en-US" altLang="ja-JP" sz="1600" b="0" i="0" u="none" strike="noStrike" cap="none" normalizeH="0" baseline="0" dirty="0" smtClean="0">
              <a:ln>
                <a:noFill/>
              </a:ln>
              <a:solidFill>
                <a:srgbClr val="008000"/>
              </a:solidFill>
              <a:effectLst/>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008000"/>
                </a:solidFill>
                <a:effectLst/>
                <a:latin typeface="Arial"/>
                <a:ea typeface="HGP創英角ｺﾞｼｯｸUB"/>
                <a:cs typeface="Arial"/>
              </a:rPr>
              <a:t>柔軟性と迅速な対応</a:t>
            </a:r>
          </a:p>
        </p:txBody>
      </p:sp>
      <p:sp>
        <p:nvSpPr>
          <p:cNvPr id="15" name="角丸四角形 14"/>
          <p:cNvSpPr/>
          <p:nvPr/>
        </p:nvSpPr>
        <p:spPr bwMode="auto">
          <a:xfrm>
            <a:off x="6018213" y="16002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8000"/>
                </a:solidFill>
                <a:effectLst/>
                <a:latin typeface="Arial"/>
                <a:ea typeface="HGP創英角ｺﾞｼｯｸUB"/>
                <a:cs typeface="Arial"/>
              </a:rPr>
              <a:t>資産の削減</a:t>
            </a:r>
          </a:p>
        </p:txBody>
      </p:sp>
      <p:sp>
        <p:nvSpPr>
          <p:cNvPr id="6" name="ホームベース 5"/>
          <p:cNvSpPr/>
          <p:nvPr/>
        </p:nvSpPr>
        <p:spPr bwMode="auto">
          <a:xfrm rot="16200000">
            <a:off x="15605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17" name="テキスト ボックス 16"/>
          <p:cNvSpPr txBox="1"/>
          <p:nvPr/>
        </p:nvSpPr>
        <p:spPr>
          <a:xfrm>
            <a:off x="8366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人員の削減</a:t>
            </a:r>
            <a:endParaRPr kumimoji="1" lang="ja-JP" altLang="en-US" sz="1800" dirty="0">
              <a:solidFill>
                <a:schemeClr val="bg1"/>
              </a:solidFill>
              <a:latin typeface="Arial"/>
              <a:ea typeface="HGP創英角ｺﾞｼｯｸUB"/>
              <a:cs typeface="Arial"/>
            </a:endParaRPr>
          </a:p>
        </p:txBody>
      </p:sp>
      <p:sp>
        <p:nvSpPr>
          <p:cNvPr id="19" name="ホームベース 18"/>
          <p:cNvSpPr/>
          <p:nvPr/>
        </p:nvSpPr>
        <p:spPr bwMode="auto">
          <a:xfrm rot="16200000">
            <a:off x="6742113" y="1409700"/>
            <a:ext cx="838200" cy="228600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1" i="0" u="none" strike="noStrike" cap="none" normalizeH="0" baseline="0" dirty="0" smtClean="0">
              <a:ln>
                <a:noFill/>
              </a:ln>
              <a:solidFill>
                <a:srgbClr val="484848"/>
              </a:solidFill>
              <a:effectLst/>
              <a:latin typeface="Arial"/>
              <a:ea typeface="HGP創英角ｺﾞｼｯｸUB"/>
              <a:cs typeface="Arial"/>
            </a:endParaRPr>
          </a:p>
        </p:txBody>
      </p:sp>
      <p:sp>
        <p:nvSpPr>
          <p:cNvPr id="22" name="テキスト ボックス 21"/>
          <p:cNvSpPr txBox="1"/>
          <p:nvPr/>
        </p:nvSpPr>
        <p:spPr>
          <a:xfrm>
            <a:off x="6018213" y="2590800"/>
            <a:ext cx="2286000" cy="369332"/>
          </a:xfrm>
          <a:prstGeom prst="rect">
            <a:avLst/>
          </a:prstGeom>
          <a:noFill/>
        </p:spPr>
        <p:txBody>
          <a:bodyPr wrap="square" rtlCol="0">
            <a:spAutoFit/>
          </a:bodyPr>
          <a:lstStyle/>
          <a:p>
            <a:pPr algn="ctr"/>
            <a:r>
              <a:rPr kumimoji="1" lang="ja-JP" altLang="en-US" sz="1800" dirty="0" smtClean="0">
                <a:solidFill>
                  <a:schemeClr val="bg1"/>
                </a:solidFill>
                <a:latin typeface="Arial"/>
                <a:ea typeface="HGP創英角ｺﾞｼｯｸUB"/>
                <a:cs typeface="Arial"/>
              </a:rPr>
              <a:t>既存資産の償却</a:t>
            </a:r>
            <a:endParaRPr kumimoji="1" lang="ja-JP" altLang="en-US" sz="1800" dirty="0">
              <a:solidFill>
                <a:schemeClr val="bg1"/>
              </a:solidFill>
              <a:latin typeface="Arial"/>
              <a:ea typeface="HGP創英角ｺﾞｼｯｸUB"/>
              <a:cs typeface="Arial"/>
            </a:endParaRPr>
          </a:p>
        </p:txBody>
      </p:sp>
      <p:sp>
        <p:nvSpPr>
          <p:cNvPr id="20" name="角丸四角形 19"/>
          <p:cNvSpPr/>
          <p:nvPr/>
        </p:nvSpPr>
        <p:spPr bwMode="auto">
          <a:xfrm>
            <a:off x="836613" y="3048000"/>
            <a:ext cx="2286000" cy="381000"/>
          </a:xfrm>
          <a:prstGeom prst="roundRect">
            <a:avLst>
              <a:gd name="adj" fmla="val 0"/>
            </a:avLst>
          </a:prstGeom>
          <a:solidFill>
            <a:srgbClr val="CC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社会思想・企業文化の問題</a:t>
            </a:r>
          </a:p>
        </p:txBody>
      </p:sp>
      <p:sp>
        <p:nvSpPr>
          <p:cNvPr id="24" name="角丸四角形 23"/>
          <p:cNvSpPr/>
          <p:nvPr/>
        </p:nvSpPr>
        <p:spPr bwMode="auto">
          <a:xfrm>
            <a:off x="6018213" y="3048000"/>
            <a:ext cx="2286000" cy="3810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a:ea typeface="HGP創英角ｺﾞｼｯｸUB"/>
                <a:cs typeface="Arial"/>
              </a:rPr>
              <a:t>ファイナンスの問題</a:t>
            </a:r>
          </a:p>
        </p:txBody>
      </p:sp>
      <p:sp>
        <p:nvSpPr>
          <p:cNvPr id="29" name="角丸四角形 28"/>
          <p:cNvSpPr/>
          <p:nvPr/>
        </p:nvSpPr>
        <p:spPr bwMode="auto">
          <a:xfrm>
            <a:off x="608013" y="5181600"/>
            <a:ext cx="7924800" cy="12192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dirty="0">
              <a:latin typeface="Arial"/>
              <a:ea typeface="HGP創英角ｺﾞｼｯｸUB"/>
              <a:cs typeface="Arial"/>
            </a:endParaRPr>
          </a:p>
        </p:txBody>
      </p:sp>
      <p:sp>
        <p:nvSpPr>
          <p:cNvPr id="30" name="角丸四角形 29"/>
          <p:cNvSpPr/>
          <p:nvPr/>
        </p:nvSpPr>
        <p:spPr bwMode="auto">
          <a:xfrm>
            <a:off x="8366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スピード</a:t>
            </a:r>
          </a:p>
        </p:txBody>
      </p:sp>
      <p:sp>
        <p:nvSpPr>
          <p:cNvPr id="31" name="角丸四角形 30"/>
          <p:cNvSpPr/>
          <p:nvPr/>
        </p:nvSpPr>
        <p:spPr bwMode="auto">
          <a:xfrm>
            <a:off x="34274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スケール</a:t>
            </a:r>
          </a:p>
        </p:txBody>
      </p:sp>
      <p:sp>
        <p:nvSpPr>
          <p:cNvPr id="32" name="角丸四角形 31"/>
          <p:cNvSpPr/>
          <p:nvPr/>
        </p:nvSpPr>
        <p:spPr bwMode="auto">
          <a:xfrm>
            <a:off x="6018213" y="53340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3366FF"/>
                </a:solidFill>
                <a:effectLst/>
                <a:latin typeface="Arial"/>
                <a:ea typeface="HGP創英角ｺﾞｼｯｸUB"/>
                <a:cs typeface="Arial"/>
              </a:rPr>
              <a:t>アジャイル</a:t>
            </a:r>
          </a:p>
        </p:txBody>
      </p:sp>
      <p:sp>
        <p:nvSpPr>
          <p:cNvPr id="34" name="テキスト ボックス 33"/>
          <p:cNvSpPr txBox="1"/>
          <p:nvPr/>
        </p:nvSpPr>
        <p:spPr>
          <a:xfrm>
            <a:off x="2741613" y="6000690"/>
            <a:ext cx="3581400" cy="400110"/>
          </a:xfrm>
          <a:prstGeom prst="rect">
            <a:avLst/>
          </a:prstGeom>
          <a:noFill/>
        </p:spPr>
        <p:txBody>
          <a:bodyPr wrap="square" rtlCol="0">
            <a:spAutoFit/>
          </a:bodyPr>
          <a:lstStyle/>
          <a:p>
            <a:pPr algn="ctr"/>
            <a:r>
              <a:rPr kumimoji="1" lang="ja-JP" altLang="en-US" sz="2000" dirty="0" smtClean="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rPr>
              <a:t>戦略価値への期待</a:t>
            </a:r>
            <a:endParaRPr kumimoji="1" lang="ja-JP" altLang="en-US" sz="2000" dirty="0">
              <a:ln w="18415" cmpd="sng">
                <a:noFill/>
                <a:prstDash val="solid"/>
              </a:ln>
              <a:solidFill>
                <a:srgbClr val="FFFFFF"/>
              </a:solidFill>
              <a:effectLst>
                <a:innerShdw blurRad="63500" dist="50800" dir="16200000">
                  <a:prstClr val="black">
                    <a:alpha val="50000"/>
                  </a:prstClr>
                </a:innerShdw>
              </a:effectLst>
              <a:latin typeface="Arial"/>
              <a:ea typeface="HGP創英角ｺﾞｼｯｸUB"/>
              <a:cs typeface="Arial"/>
            </a:endParaRPr>
          </a:p>
        </p:txBody>
      </p:sp>
      <p:sp>
        <p:nvSpPr>
          <p:cNvPr id="33" name="下矢印 32"/>
          <p:cNvSpPr/>
          <p:nvPr/>
        </p:nvSpPr>
        <p:spPr bwMode="auto">
          <a:xfrm>
            <a:off x="3960813" y="2286000"/>
            <a:ext cx="1219200" cy="2971800"/>
          </a:xfrm>
          <a:prstGeom prst="downArrow">
            <a:avLst>
              <a:gd name="adj1" fmla="val 50000"/>
              <a:gd name="adj2" fmla="val 25347"/>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a:ea typeface="HGP創英角ｺﾞｼｯｸUB"/>
              <a:cs typeface="Arial"/>
            </a:endParaRPr>
          </a:p>
        </p:txBody>
      </p:sp>
      <p:sp>
        <p:nvSpPr>
          <p:cNvPr id="28" name="角丸四角形 27"/>
          <p:cNvSpPr/>
          <p:nvPr/>
        </p:nvSpPr>
        <p:spPr bwMode="auto">
          <a:xfrm>
            <a:off x="608013" y="3657600"/>
            <a:ext cx="7924800" cy="12192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smtClean="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a:p>
            <a:pPr algn="ctr">
              <a:spcBef>
                <a:spcPct val="20000"/>
              </a:spcBef>
            </a:pPr>
            <a:endParaRPr kumimoji="0" lang="en-US" altLang="ja-JP" sz="2000" dirty="0">
              <a:ln w="18415" cmpd="sng">
                <a:noFill/>
                <a:prstDash val="solid"/>
              </a:ln>
              <a:solidFill>
                <a:srgbClr val="0000FF"/>
              </a:solidFill>
              <a:effectLst>
                <a:innerShdw blurRad="63500" dist="50800" dir="16200000">
                  <a:prstClr val="black">
                    <a:alpha val="50000"/>
                  </a:prstClr>
                </a:innerShdw>
              </a:effectLst>
              <a:latin typeface="Arial"/>
              <a:ea typeface="HGP創英角ｺﾞｼｯｸUB"/>
              <a:cs typeface="Arial"/>
            </a:endParaRPr>
          </a:p>
        </p:txBody>
      </p:sp>
      <p:sp>
        <p:nvSpPr>
          <p:cNvPr id="36" name="角丸四角形 35"/>
          <p:cNvSpPr/>
          <p:nvPr/>
        </p:nvSpPr>
        <p:spPr bwMode="auto">
          <a:xfrm>
            <a:off x="8366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dirty="0">
                <a:solidFill>
                  <a:srgbClr val="0000FF"/>
                </a:solidFill>
                <a:latin typeface="Arial"/>
                <a:ea typeface="HGP創英角ｺﾞｼｯｸUB"/>
                <a:cs typeface="Arial"/>
              </a:rPr>
              <a:t>グローバル化</a:t>
            </a:r>
            <a:r>
              <a:rPr lang="ja-JP" altLang="en-US" sz="1800" dirty="0">
                <a:solidFill>
                  <a:srgbClr val="0000FF"/>
                </a:solidFill>
                <a:latin typeface="Arial"/>
                <a:ea typeface="HGP創英角ｺﾞｼｯｸUB"/>
                <a:cs typeface="Arial"/>
              </a:rPr>
              <a:t>の進展</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7" name="角丸四角形 36"/>
          <p:cNvSpPr/>
          <p:nvPr/>
        </p:nvSpPr>
        <p:spPr bwMode="auto">
          <a:xfrm>
            <a:off x="34274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400" dirty="0">
                <a:solidFill>
                  <a:srgbClr val="0000FF"/>
                </a:solidFill>
                <a:latin typeface="Arial"/>
                <a:ea typeface="HGP創英角ｺﾞｼｯｸUB"/>
                <a:cs typeface="Arial"/>
              </a:rPr>
              <a:t>ビジネス・</a:t>
            </a:r>
            <a:r>
              <a:rPr lang="ja-JP" altLang="en-US" sz="1400" dirty="0" smtClean="0">
                <a:solidFill>
                  <a:srgbClr val="0000FF"/>
                </a:solidFill>
                <a:latin typeface="Arial"/>
                <a:ea typeface="HGP創英角ｺﾞｼｯｸUB"/>
                <a:cs typeface="Arial"/>
              </a:rPr>
              <a:t>ライフサイクル</a:t>
            </a:r>
            <a:endParaRPr lang="en-US" altLang="ja-JP" sz="1400" dirty="0" smtClean="0">
              <a:solidFill>
                <a:srgbClr val="0000FF"/>
              </a:solidFill>
              <a:latin typeface="Arial"/>
              <a:ea typeface="HGP創英角ｺﾞｼｯｸUB"/>
              <a:cs typeface="Arial"/>
            </a:endParaRPr>
          </a:p>
          <a:p>
            <a:pPr algn="ctr">
              <a:spcBef>
                <a:spcPts val="0"/>
              </a:spcBef>
            </a:pPr>
            <a:r>
              <a:rPr lang="ja-JP" altLang="en-US" sz="1800" dirty="0" smtClean="0">
                <a:solidFill>
                  <a:srgbClr val="0000FF"/>
                </a:solidFill>
                <a:latin typeface="Arial"/>
                <a:ea typeface="HGP創英角ｺﾞｼｯｸUB"/>
                <a:cs typeface="Arial"/>
              </a:rPr>
              <a:t>の</a:t>
            </a:r>
            <a:r>
              <a:rPr lang="ja-JP" altLang="en-US" sz="1800" dirty="0">
                <a:solidFill>
                  <a:srgbClr val="0000FF"/>
                </a:solidFill>
                <a:latin typeface="Arial"/>
                <a:ea typeface="HGP創英角ｺﾞｼｯｸUB"/>
                <a:cs typeface="Arial"/>
              </a:rPr>
              <a:t>短命化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38" name="角丸四角形 37"/>
          <p:cNvSpPr/>
          <p:nvPr/>
        </p:nvSpPr>
        <p:spPr bwMode="auto">
          <a:xfrm>
            <a:off x="6018213" y="4114800"/>
            <a:ext cx="2286000" cy="609600"/>
          </a:xfrm>
          <a:prstGeom prst="roundRect">
            <a:avLst>
              <a:gd name="adj" fmla="val 50000"/>
            </a:avLst>
          </a:prstGeom>
          <a:solidFill>
            <a:schemeClr val="bg1"/>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800" smtClean="0">
                <a:solidFill>
                  <a:srgbClr val="0000FF"/>
                </a:solidFill>
                <a:latin typeface="Arial"/>
                <a:ea typeface="HGP創英角ｺﾞｼｯｸUB"/>
                <a:cs typeface="Arial"/>
              </a:rPr>
              <a:t>顧客嗜好の</a:t>
            </a:r>
            <a:r>
              <a:rPr lang="ja-JP" altLang="en-US" sz="1800" dirty="0">
                <a:solidFill>
                  <a:srgbClr val="0000FF"/>
                </a:solidFill>
                <a:latin typeface="Arial"/>
                <a:ea typeface="HGP創英角ｺﾞｼｯｸUB"/>
                <a:cs typeface="Arial"/>
              </a:rPr>
              <a:t>多様化</a:t>
            </a:r>
            <a:endParaRPr kumimoji="0" lang="ja-JP" altLang="en-US" sz="1800" b="0" i="0" u="none" strike="noStrike" cap="none" normalizeH="0" baseline="0" dirty="0" smtClean="0">
              <a:ln>
                <a:noFill/>
              </a:ln>
              <a:solidFill>
                <a:srgbClr val="0000FF"/>
              </a:solidFill>
              <a:effectLst/>
              <a:latin typeface="Arial"/>
              <a:ea typeface="HGP創英角ｺﾞｼｯｸUB"/>
              <a:cs typeface="Arial"/>
            </a:endParaRPr>
          </a:p>
        </p:txBody>
      </p:sp>
      <p:sp>
        <p:nvSpPr>
          <p:cNvPr id="2" name="テキスト ボックス 1"/>
          <p:cNvSpPr txBox="1"/>
          <p:nvPr/>
        </p:nvSpPr>
        <p:spPr>
          <a:xfrm>
            <a:off x="3456917" y="1143000"/>
            <a:ext cx="2226992" cy="369332"/>
          </a:xfrm>
          <a:prstGeom prst="rect">
            <a:avLst/>
          </a:prstGeom>
          <a:noFill/>
        </p:spPr>
        <p:txBody>
          <a:bodyPr wrap="none" rtlCol="0">
            <a:spAutoFit/>
          </a:bodyPr>
          <a:lstStyle/>
          <a:p>
            <a:pPr algn="ctr"/>
            <a:r>
              <a:rPr kumimoji="1" lang="ja-JP" altLang="en-US" dirty="0" smtClean="0">
                <a:solidFill>
                  <a:schemeClr val="bg1"/>
                </a:solidFill>
              </a:rPr>
              <a:t>効率・コストへの期待</a:t>
            </a:r>
            <a:endParaRPr kumimoji="1" lang="ja-JP" altLang="en-US" dirty="0">
              <a:solidFill>
                <a:schemeClr val="bg1"/>
              </a:solidFill>
            </a:endParaRPr>
          </a:p>
        </p:txBody>
      </p:sp>
      <p:sp>
        <p:nvSpPr>
          <p:cNvPr id="42" name="テキスト ボックス 41"/>
          <p:cNvSpPr txBox="1"/>
          <p:nvPr/>
        </p:nvSpPr>
        <p:spPr>
          <a:xfrm>
            <a:off x="3117235" y="3657600"/>
            <a:ext cx="2847354" cy="369332"/>
          </a:xfrm>
          <a:prstGeom prst="rect">
            <a:avLst/>
          </a:prstGeom>
          <a:noFill/>
        </p:spPr>
        <p:txBody>
          <a:bodyPr wrap="none" rtlCol="0">
            <a:spAutoFit/>
          </a:bodyPr>
          <a:lstStyle/>
          <a:p>
            <a:pPr algn="ctr"/>
            <a:r>
              <a:rPr kumimoji="1" lang="ja-JP" altLang="en-US" dirty="0" smtClean="0">
                <a:solidFill>
                  <a:schemeClr val="bg1"/>
                </a:solidFill>
              </a:rPr>
              <a:t>ビジネス環境の変革に対応</a:t>
            </a:r>
            <a:endParaRPr kumimoji="1" lang="ja-JP" altLang="en-US" dirty="0">
              <a:solidFill>
                <a:schemeClr val="bg1"/>
              </a:solidFill>
            </a:endParaRPr>
          </a:p>
        </p:txBody>
      </p:sp>
    </p:spTree>
    <p:extLst>
      <p:ext uri="{BB962C8B-B14F-4D97-AF65-F5344CB8AC3E}">
        <p14:creationId xmlns:p14="http://schemas.microsoft.com/office/powerpoint/2010/main" val="120756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Meiryo" charset="-128"/>
                <a:ea typeface="Meiryo" charset="-128"/>
                <a:cs typeface="Meiryo" charset="-128"/>
              </a:rPr>
              <a:t>パブリック・クラウド</a:t>
            </a:r>
          </a:p>
          <a:p>
            <a:pPr algn="r"/>
            <a:r>
              <a:rPr lang="ja-JP" altLang="en-US" sz="2400" dirty="0" smtClean="0">
                <a:solidFill>
                  <a:srgbClr val="FFFFFF"/>
                </a:solidFill>
                <a:effectLst/>
                <a:latin typeface="Meiryo" charset="-128"/>
                <a:ea typeface="Meiryo" charset="-128"/>
                <a:cs typeface="Meiryo" charset="-128"/>
              </a:rPr>
              <a:t>移行の勘所</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772540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パブリック・クラウドへ移行すればコストを削減できるか？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48</a:t>
            </a:fld>
            <a:endParaRPr kumimoji="1" lang="ja-JP" altLang="en-US"/>
          </a:p>
        </p:txBody>
      </p:sp>
      <p:sp>
        <p:nvSpPr>
          <p:cNvPr id="5" name="正方形/長方形 4"/>
          <p:cNvSpPr/>
          <p:nvPr/>
        </p:nvSpPr>
        <p:spPr>
          <a:xfrm>
            <a:off x="426367" y="951984"/>
            <a:ext cx="8291265" cy="1008112"/>
          </a:xfrm>
          <a:prstGeom prst="rect">
            <a:avLst/>
          </a:prstGeom>
          <a:solidFill>
            <a:srgbClr val="FF6666"/>
          </a:solidFill>
          <a:ln>
            <a:solidFill>
              <a:srgbClr val="FF6666"/>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現行システム（オンプレミス）の構成や運用をそのままに移行しても</a:t>
            </a:r>
          </a:p>
          <a:p>
            <a:pPr algn="ctr"/>
            <a:r>
              <a:rPr kumimoji="1" lang="ja-JP" altLang="en-US" sz="4400" dirty="0" smtClean="0">
                <a:solidFill>
                  <a:srgbClr val="FFFFFF"/>
                </a:solidFill>
                <a:latin typeface="ＭＳ Ｐゴシック"/>
                <a:ea typeface="ＭＳ Ｐゴシック"/>
                <a:cs typeface="ＭＳ Ｐゴシック"/>
              </a:rPr>
              <a:t>コスト削減は難しい</a:t>
            </a:r>
            <a:endParaRPr kumimoji="1" lang="ja-JP" altLang="en-US" sz="4400" dirty="0">
              <a:solidFill>
                <a:srgbClr val="FFFFFF"/>
              </a:solidFill>
              <a:latin typeface="ＭＳ Ｐゴシック"/>
              <a:ea typeface="ＭＳ Ｐゴシック"/>
              <a:cs typeface="ＭＳ Ｐゴシック"/>
            </a:endParaRPr>
          </a:p>
        </p:txBody>
      </p:sp>
      <p:sp>
        <p:nvSpPr>
          <p:cNvPr id="6" name="正方形/長方形 5"/>
          <p:cNvSpPr/>
          <p:nvPr/>
        </p:nvSpPr>
        <p:spPr>
          <a:xfrm>
            <a:off x="430316" y="2060848"/>
            <a:ext cx="8287316" cy="432048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サーバー台数</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サーバー台数が多いとシステムが複雑になり、構築・インテグレーション費用が増加する</a:t>
            </a:r>
          </a:p>
          <a:p>
            <a:pPr marL="742950" lvl="1" indent="-285750">
              <a:buFont typeface="Wingdings" charset="2"/>
              <a:buChar char="Ø"/>
            </a:pPr>
            <a:r>
              <a:rPr lang="ja-JP" altLang="en-US" sz="1400" dirty="0">
                <a:solidFill>
                  <a:srgbClr val="FFFFFF"/>
                </a:solidFill>
                <a:latin typeface="ＭＳ Ｐゴシック"/>
                <a:ea typeface="ＭＳ Ｐゴシック"/>
                <a:cs typeface="ＭＳ Ｐゴシック"/>
              </a:rPr>
              <a:t>販売代理店（</a:t>
            </a:r>
            <a:r>
              <a:rPr lang="en-US" altLang="ja-JP" sz="1400" dirty="0">
                <a:solidFill>
                  <a:srgbClr val="FFFFFF"/>
                </a:solidFill>
                <a:latin typeface="ＭＳ Ｐゴシック"/>
                <a:ea typeface="ＭＳ Ｐゴシック"/>
                <a:cs typeface="ＭＳ Ｐゴシック"/>
              </a:rPr>
              <a:t>SI</a:t>
            </a:r>
            <a:r>
              <a:rPr lang="ja-JP" altLang="en-US" sz="1400" dirty="0">
                <a:solidFill>
                  <a:srgbClr val="FFFFFF"/>
                </a:solidFill>
                <a:latin typeface="ＭＳ Ｐゴシック"/>
                <a:ea typeface="ＭＳ Ｐゴシック"/>
                <a:cs typeface="ＭＳ Ｐゴシック"/>
              </a:rPr>
              <a:t>事業者など）に任せると台数に応じて販売マージンや手数料が</a:t>
            </a:r>
            <a:r>
              <a:rPr lang="ja-JP" altLang="en-US" sz="1400" dirty="0" smtClean="0">
                <a:solidFill>
                  <a:srgbClr val="FFFFFF"/>
                </a:solidFill>
                <a:latin typeface="ＭＳ Ｐゴシック"/>
                <a:ea typeface="ＭＳ Ｐゴシック"/>
                <a:cs typeface="ＭＳ Ｐゴシック"/>
              </a:rPr>
              <a:t>必要となる</a:t>
            </a:r>
            <a:endParaRPr kumimoji="1" lang="ja-JP" altLang="en-US" sz="1400" dirty="0" smtClean="0">
              <a:solidFill>
                <a:srgbClr val="FFFFFF"/>
              </a:solidFill>
              <a:latin typeface="ＭＳ Ｐゴシック"/>
              <a:ea typeface="ＭＳ Ｐゴシック"/>
              <a:cs typeface="ＭＳ Ｐゴシック"/>
            </a:endParaRP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管理対象のサーバー台数が多いと保守・サポート費用が増加する</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サーバー稼働時間</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使わないサーバー・インスタンスが停止されずに動いている</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割引が効くはずの年額一括にしたが、全てを使われずに無駄な費用を払ってしまう</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常時稼働が前提のオンプレミスと同じ運用方法で料金が嵩んでしまう</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サービス・レベル</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パックアップ</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冗長化構成</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その他、サポートオプションの契約</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データ転送コスト</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ダウンロードデータ転送</a:t>
            </a:r>
            <a:r>
              <a:rPr lang="ja-JP" altLang="en-US" sz="1400" dirty="0">
                <a:solidFill>
                  <a:srgbClr val="FFFFFF"/>
                </a:solidFill>
                <a:latin typeface="ＭＳ Ｐゴシック"/>
                <a:ea typeface="ＭＳ Ｐゴシック"/>
                <a:cs typeface="ＭＳ Ｐゴシック"/>
              </a:rPr>
              <a:t>（外部へのデータ持ちだし</a:t>
            </a:r>
            <a:r>
              <a:rPr lang="ja-JP" altLang="en-US" sz="1400" dirty="0" smtClean="0">
                <a:solidFill>
                  <a:srgbClr val="FFFFFF"/>
                </a:solidFill>
                <a:latin typeface="ＭＳ Ｐゴシック"/>
                <a:ea typeface="ＭＳ Ｐゴシック"/>
                <a:cs typeface="ＭＳ Ｐゴシック"/>
              </a:rPr>
              <a:t>）</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外部ネットワーク回線費用（閉域網、国際回線等）</a:t>
            </a:r>
          </a:p>
          <a:p>
            <a:pPr marL="285750" indent="-285750">
              <a:buFont typeface="Wingdings" charset="2"/>
              <a:buChar char="l"/>
            </a:pPr>
            <a:r>
              <a:rPr kumimoji="1" lang="ja-JP" altLang="en-US" dirty="0" smtClean="0">
                <a:solidFill>
                  <a:srgbClr val="FFFFFF"/>
                </a:solidFill>
                <a:latin typeface="ＭＳ Ｐゴシック"/>
                <a:ea typeface="ＭＳ Ｐゴシック"/>
                <a:cs typeface="ＭＳ Ｐゴシック"/>
              </a:rPr>
              <a:t>社員人件費</a:t>
            </a:r>
          </a:p>
          <a:p>
            <a:pPr marL="742950" lvl="1" indent="-285750">
              <a:buFont typeface="Wingdings" charset="2"/>
              <a:buChar char="Ø"/>
            </a:pPr>
            <a:r>
              <a:rPr kumimoji="1" lang="ja-JP" altLang="en-US" sz="1400" dirty="0" smtClean="0">
                <a:solidFill>
                  <a:srgbClr val="FFFFFF"/>
                </a:solidFill>
                <a:latin typeface="ＭＳ Ｐゴシック"/>
                <a:ea typeface="ＭＳ Ｐゴシック"/>
                <a:cs typeface="ＭＳ Ｐゴシック"/>
              </a:rPr>
              <a:t>運用管理などに関わる社員の人件費はクラウドに機能が移管してもそのまま残存</a:t>
            </a:r>
            <a:endParaRPr kumimoji="1" lang="ja-JP" altLang="en-US" sz="1400" dirty="0">
              <a:solidFill>
                <a:srgbClr val="FFFFFF"/>
              </a:solidFill>
              <a:latin typeface="ＭＳ Ｐゴシック"/>
              <a:ea typeface="ＭＳ Ｐゴシック"/>
              <a:cs typeface="ＭＳ Ｐゴシック"/>
            </a:endParaRPr>
          </a:p>
        </p:txBody>
      </p:sp>
      <p:sp>
        <p:nvSpPr>
          <p:cNvPr id="7" name="四角形吹き出し 6"/>
          <p:cNvSpPr/>
          <p:nvPr/>
        </p:nvSpPr>
        <p:spPr>
          <a:xfrm>
            <a:off x="6300192" y="3068960"/>
            <a:ext cx="2717658" cy="477800"/>
          </a:xfrm>
          <a:prstGeom prst="wedgeRectCallout">
            <a:avLst>
              <a:gd name="adj1" fmla="val 10301"/>
              <a:gd name="adj2" fmla="val -10033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Meiryo" charset="-128"/>
                <a:ea typeface="Meiryo" charset="-128"/>
                <a:cs typeface="Meiryo" charset="-128"/>
              </a:rPr>
              <a:t>SI</a:t>
            </a:r>
            <a:r>
              <a:rPr kumimoji="1" lang="ja-JP" altLang="en-US" sz="1200" dirty="0" smtClean="0">
                <a:solidFill>
                  <a:srgbClr val="FFFFFF"/>
                </a:solidFill>
                <a:latin typeface="Meiryo" charset="-128"/>
                <a:ea typeface="Meiryo" charset="-128"/>
                <a:cs typeface="Meiryo" charset="-128"/>
              </a:rPr>
              <a:t>事業者によっては、サーバー台数を増やそうとする場合がある！</a:t>
            </a:r>
            <a:endParaRPr kumimoji="1"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2529822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3347863" y="1194249"/>
            <a:ext cx="5233993" cy="4149646"/>
          </a:xfrm>
          <a:prstGeom prst="rect">
            <a:avLst/>
          </a:prstGeom>
          <a:solidFill>
            <a:schemeClr val="tx2">
              <a:lumMod val="60000"/>
              <a:lumOff val="40000"/>
              <a:alpha val="2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3385014" y="2477770"/>
            <a:ext cx="3892976" cy="2816449"/>
          </a:xfrm>
          <a:prstGeom prst="rect">
            <a:avLst/>
          </a:prstGeom>
          <a:solidFill>
            <a:schemeClr val="tx2">
              <a:lumMod val="60000"/>
              <a:lumOff val="40000"/>
              <a:alpha val="2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3347864" y="3436350"/>
            <a:ext cx="2662004" cy="1907546"/>
          </a:xfrm>
          <a:prstGeom prst="rect">
            <a:avLst/>
          </a:prstGeom>
          <a:solidFill>
            <a:srgbClr val="0432FF">
              <a:alpha val="11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クラウドサービスのコスト構造</a:t>
            </a:r>
            <a:endParaRPr kumimoji="1" lang="ja-JP" altLang="en-US" dirty="0"/>
          </a:p>
        </p:txBody>
      </p:sp>
      <p:sp>
        <p:nvSpPr>
          <p:cNvPr id="3" name="スライド番号プレースホルダー 2"/>
          <p:cNvSpPr>
            <a:spLocks noGrp="1"/>
          </p:cNvSpPr>
          <p:nvPr>
            <p:ph type="sldNum" sz="quarter" idx="12"/>
          </p:nvPr>
        </p:nvSpPr>
        <p:spPr>
          <a:xfrm>
            <a:off x="6948264" y="6652989"/>
            <a:ext cx="2133600" cy="217800"/>
          </a:xfrm>
        </p:spPr>
        <p:txBody>
          <a:bodyPr/>
          <a:lstStyle/>
          <a:p>
            <a:fld id="{8FF8CC5D-A65D-5946-99B5-645367A967AD}" type="slidenum">
              <a:rPr kumimoji="1" lang="ja-JP" altLang="en-US" smtClean="0"/>
              <a:t>49</a:t>
            </a:fld>
            <a:endParaRPr kumimoji="1" lang="ja-JP" altLang="en-US"/>
          </a:p>
        </p:txBody>
      </p:sp>
      <p:sp>
        <p:nvSpPr>
          <p:cNvPr id="4" name="正方形/長方形 3"/>
          <p:cNvSpPr/>
          <p:nvPr/>
        </p:nvSpPr>
        <p:spPr>
          <a:xfrm>
            <a:off x="467544" y="1488461"/>
            <a:ext cx="2880320" cy="93610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アプリケーション</a:t>
            </a:r>
          </a:p>
          <a:p>
            <a:pPr algn="ctr"/>
            <a:r>
              <a:rPr kumimoji="1" lang="ja-JP" altLang="en-US" sz="1400" dirty="0" smtClean="0">
                <a:solidFill>
                  <a:srgbClr val="FFFFFF"/>
                </a:solidFill>
                <a:latin typeface="Meiryo" charset="-128"/>
                <a:ea typeface="Meiryo" charset="-128"/>
                <a:cs typeface="Meiryo" charset="-128"/>
              </a:rPr>
              <a:t>ライセンス・構築（減価償却）</a:t>
            </a:r>
          </a:p>
          <a:p>
            <a:pPr algn="ct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67544" y="2462406"/>
            <a:ext cx="2880320" cy="93610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開発・実行環境</a:t>
            </a:r>
          </a:p>
          <a:p>
            <a:pPr algn="ctr"/>
            <a:r>
              <a:rPr kumimoji="1" lang="ja-JP" altLang="en-US" sz="1400" dirty="0" smtClean="0">
                <a:solidFill>
                  <a:srgbClr val="FFFFFF"/>
                </a:solidFill>
                <a:latin typeface="Meiryo" charset="-128"/>
                <a:ea typeface="Meiryo" charset="-128"/>
                <a:cs typeface="Meiryo" charset="-128"/>
              </a:rPr>
              <a:t>ライセンス・構築（減価償却）</a:t>
            </a:r>
          </a:p>
          <a:p>
            <a:pPr algn="ct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467544" y="3436351"/>
            <a:ext cx="2880320" cy="9361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ハードウェア</a:t>
            </a:r>
          </a:p>
          <a:p>
            <a:pPr algn="ctr"/>
            <a:r>
              <a:rPr kumimoji="1" lang="ja-JP" altLang="en-US" sz="1400" dirty="0" smtClean="0">
                <a:solidFill>
                  <a:srgbClr val="FFFFFF"/>
                </a:solidFill>
                <a:latin typeface="Meiryo" charset="-128"/>
                <a:ea typeface="Meiryo" charset="-128"/>
                <a:cs typeface="Meiryo" charset="-128"/>
              </a:rPr>
              <a:t>調達・構築（減価償却</a:t>
            </a:r>
            <a:r>
              <a:rPr kumimoji="1" lang="en-US" altLang="ja-JP" sz="1400" dirty="0" smtClean="0">
                <a:solidFill>
                  <a:srgbClr val="FFFFFF"/>
                </a:solidFill>
                <a:latin typeface="Meiryo" charset="-128"/>
                <a:ea typeface="Meiryo" charset="-128"/>
                <a:cs typeface="Meiryo" charset="-128"/>
              </a:rPr>
              <a:t>/</a:t>
            </a:r>
            <a:r>
              <a:rPr kumimoji="1" lang="ja-JP" altLang="en-US" sz="1400" dirty="0" smtClean="0">
                <a:solidFill>
                  <a:srgbClr val="FFFFFF"/>
                </a:solidFill>
                <a:latin typeface="Meiryo" charset="-128"/>
                <a:ea typeface="Meiryo" charset="-128"/>
                <a:cs typeface="Meiryo" charset="-128"/>
              </a:rPr>
              <a:t>リース）</a:t>
            </a:r>
          </a:p>
          <a:p>
            <a:pPr algn="ctr"/>
            <a:endParaRPr kumimoji="1" lang="ja-JP" altLang="en-US" sz="1400" dirty="0">
              <a:solidFill>
                <a:srgbClr val="FFFFFF"/>
              </a:solidFill>
              <a:latin typeface="Meiryo" charset="-128"/>
              <a:ea typeface="Meiryo" charset="-128"/>
              <a:cs typeface="Meiryo" charset="-128"/>
            </a:endParaRPr>
          </a:p>
        </p:txBody>
      </p:sp>
      <p:sp>
        <p:nvSpPr>
          <p:cNvPr id="7" name="正方形/長方形 6"/>
          <p:cNvSpPr/>
          <p:nvPr/>
        </p:nvSpPr>
        <p:spPr>
          <a:xfrm>
            <a:off x="467544" y="4410296"/>
            <a:ext cx="2880320" cy="9361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データセンター・設備</a:t>
            </a:r>
          </a:p>
          <a:p>
            <a:pPr algn="ctr"/>
            <a:r>
              <a:rPr kumimoji="1" lang="ja-JP" altLang="en-US" sz="1400" dirty="0" smtClean="0">
                <a:solidFill>
                  <a:srgbClr val="FFFFFF"/>
                </a:solidFill>
                <a:latin typeface="Meiryo" charset="-128"/>
                <a:ea typeface="Meiryo" charset="-128"/>
                <a:cs typeface="Meiryo" charset="-128"/>
              </a:rPr>
              <a:t>設置費用・電気料金・賃借料金</a:t>
            </a:r>
          </a:p>
          <a:p>
            <a:pPr algn="ctr"/>
            <a:endParaRPr kumimoji="1" lang="ja-JP" altLang="en-US" sz="1400" dirty="0">
              <a:solidFill>
                <a:srgbClr val="FFFFFF"/>
              </a:solidFill>
              <a:latin typeface="Meiryo" charset="-128"/>
              <a:ea typeface="Meiryo" charset="-128"/>
              <a:cs typeface="Meiryo" charset="-128"/>
            </a:endParaRPr>
          </a:p>
        </p:txBody>
      </p:sp>
      <p:sp>
        <p:nvSpPr>
          <p:cNvPr id="13" name="正方形/長方形 12"/>
          <p:cNvSpPr/>
          <p:nvPr/>
        </p:nvSpPr>
        <p:spPr>
          <a:xfrm>
            <a:off x="4800600" y="3436351"/>
            <a:ext cx="1209268" cy="1910049"/>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IaaS</a:t>
            </a:r>
            <a:endParaRPr kumimoji="1" lang="ja-JP" altLang="en-US" sz="1400" dirty="0">
              <a:solidFill>
                <a:srgbClr val="FFFFFF"/>
              </a:solidFill>
              <a:latin typeface="Meiryo" charset="-128"/>
              <a:ea typeface="Meiryo" charset="-128"/>
              <a:cs typeface="Meiryo" charset="-128"/>
            </a:endParaRPr>
          </a:p>
        </p:txBody>
      </p:sp>
      <p:sp>
        <p:nvSpPr>
          <p:cNvPr id="14" name="正方形/長方形 13"/>
          <p:cNvSpPr/>
          <p:nvPr/>
        </p:nvSpPr>
        <p:spPr>
          <a:xfrm>
            <a:off x="6084168" y="2462407"/>
            <a:ext cx="1193822" cy="2881488"/>
          </a:xfrm>
          <a:prstGeom prst="rect">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PaaS</a:t>
            </a:r>
            <a:endParaRPr kumimoji="1" lang="ja-JP" altLang="en-US" sz="1400" dirty="0">
              <a:solidFill>
                <a:srgbClr val="FFFFFF"/>
              </a:solidFill>
              <a:latin typeface="Meiryo" charset="-128"/>
              <a:ea typeface="Meiryo" charset="-128"/>
              <a:cs typeface="Meiryo" charset="-128"/>
            </a:endParaRPr>
          </a:p>
        </p:txBody>
      </p:sp>
      <p:sp>
        <p:nvSpPr>
          <p:cNvPr id="15" name="正方形/長方形 14"/>
          <p:cNvSpPr/>
          <p:nvPr/>
        </p:nvSpPr>
        <p:spPr>
          <a:xfrm>
            <a:off x="7380312" y="1196753"/>
            <a:ext cx="1209268" cy="414714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SaaS</a:t>
            </a:r>
            <a:endParaRPr kumimoji="1" lang="ja-JP" altLang="en-US" sz="1400" dirty="0">
              <a:solidFill>
                <a:srgbClr val="FFFFFF"/>
              </a:solidFill>
              <a:latin typeface="Meiryo" charset="-128"/>
              <a:ea typeface="Meiryo" charset="-128"/>
              <a:cs typeface="Meiryo" charset="-128"/>
            </a:endParaRPr>
          </a:p>
        </p:txBody>
      </p:sp>
      <p:sp>
        <p:nvSpPr>
          <p:cNvPr id="16" name="正方形/長方形 15"/>
          <p:cNvSpPr/>
          <p:nvPr/>
        </p:nvSpPr>
        <p:spPr>
          <a:xfrm>
            <a:off x="4816046" y="5411060"/>
            <a:ext cx="1193822" cy="253865"/>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sp>
        <p:nvSpPr>
          <p:cNvPr id="17" name="正方形/長方形 16"/>
          <p:cNvSpPr/>
          <p:nvPr/>
        </p:nvSpPr>
        <p:spPr>
          <a:xfrm>
            <a:off x="6084168" y="5411060"/>
            <a:ext cx="1193822" cy="5760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sp>
        <p:nvSpPr>
          <p:cNvPr id="18" name="正方形/長方形 17"/>
          <p:cNvSpPr/>
          <p:nvPr/>
        </p:nvSpPr>
        <p:spPr>
          <a:xfrm>
            <a:off x="7388035" y="5411060"/>
            <a:ext cx="1193822" cy="918446"/>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cxnSp>
        <p:nvCxnSpPr>
          <p:cNvPr id="21" name="カギ線コネクタ 20"/>
          <p:cNvCxnSpPr>
            <a:endCxn id="16" idx="1"/>
          </p:cNvCxnSpPr>
          <p:nvPr/>
        </p:nvCxnSpPr>
        <p:spPr>
          <a:xfrm rot="16200000" flipH="1">
            <a:off x="3904692" y="4626639"/>
            <a:ext cx="1146616" cy="676092"/>
          </a:xfrm>
          <a:prstGeom prst="bentConnector2">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 name="カギ線コネクタ 24"/>
          <p:cNvCxnSpPr/>
          <p:nvPr/>
        </p:nvCxnSpPr>
        <p:spPr>
          <a:xfrm rot="16200000" flipH="1">
            <a:off x="3732159" y="3518272"/>
            <a:ext cx="2471774" cy="2232249"/>
          </a:xfrm>
          <a:prstGeom prst="bentConnector3">
            <a:avLst>
              <a:gd name="adj1" fmla="val 100175"/>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カギ線コネクタ 34"/>
          <p:cNvCxnSpPr/>
          <p:nvPr/>
        </p:nvCxnSpPr>
        <p:spPr>
          <a:xfrm rot="16200000" flipH="1">
            <a:off x="3137540" y="1914808"/>
            <a:ext cx="4676843" cy="3824147"/>
          </a:xfrm>
          <a:prstGeom prst="bentConnector3">
            <a:avLst>
              <a:gd name="adj1" fmla="val 100115"/>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正方形/長方形 7"/>
          <p:cNvSpPr/>
          <p:nvPr/>
        </p:nvSpPr>
        <p:spPr>
          <a:xfrm>
            <a:off x="467544" y="2170699"/>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9" name="正方形/長方形 8"/>
          <p:cNvSpPr/>
          <p:nvPr/>
        </p:nvSpPr>
        <p:spPr>
          <a:xfrm>
            <a:off x="451657" y="1196752"/>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サポート・ヘルプデスク</a:t>
            </a:r>
            <a:endParaRPr kumimoji="1" lang="ja-JP" altLang="en-US" sz="1600" dirty="0">
              <a:solidFill>
                <a:srgbClr val="FFFFFF"/>
              </a:solidFill>
              <a:latin typeface="Meiryo" charset="-128"/>
              <a:ea typeface="Meiryo" charset="-128"/>
              <a:cs typeface="Meiryo" charset="-128"/>
            </a:endParaRPr>
          </a:p>
        </p:txBody>
      </p:sp>
      <p:sp>
        <p:nvSpPr>
          <p:cNvPr id="10" name="正方形/長方形 9"/>
          <p:cNvSpPr/>
          <p:nvPr/>
        </p:nvSpPr>
        <p:spPr>
          <a:xfrm>
            <a:off x="467544" y="3144643"/>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11" name="正方形/長方形 10"/>
          <p:cNvSpPr/>
          <p:nvPr/>
        </p:nvSpPr>
        <p:spPr>
          <a:xfrm>
            <a:off x="467544" y="4118590"/>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12" name="正方形/長方形 11"/>
          <p:cNvSpPr/>
          <p:nvPr/>
        </p:nvSpPr>
        <p:spPr>
          <a:xfrm>
            <a:off x="467544" y="5092535"/>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41" name="ホームベース 40"/>
          <p:cNvSpPr/>
          <p:nvPr/>
        </p:nvSpPr>
        <p:spPr>
          <a:xfrm>
            <a:off x="467544" y="5537993"/>
            <a:ext cx="2880320" cy="791513"/>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rgbClr val="FFFFFF"/>
                </a:solidFill>
                <a:latin typeface="Meiryo" charset="-128"/>
                <a:ea typeface="Meiryo" charset="-128"/>
                <a:cs typeface="Meiryo" charset="-128"/>
              </a:rPr>
              <a:t>社員が行っている場合</a:t>
            </a:r>
          </a:p>
          <a:p>
            <a:pPr algn="ctr"/>
            <a:r>
              <a:rPr lang="ja-JP" altLang="en-US" sz="1600" dirty="0" smtClean="0">
                <a:solidFill>
                  <a:srgbClr val="FFFFFF"/>
                </a:solidFill>
                <a:latin typeface="Meiryo" charset="-128"/>
                <a:ea typeface="Meiryo" charset="-128"/>
                <a:cs typeface="Meiryo" charset="-128"/>
              </a:rPr>
              <a:t>運用コストは削減されない</a:t>
            </a:r>
            <a:endParaRPr lang="ja-JP" altLang="en-US" sz="16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2001748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角丸四角形 65"/>
          <p:cNvSpPr/>
          <p:nvPr/>
        </p:nvSpPr>
        <p:spPr>
          <a:xfrm>
            <a:off x="4815279" y="1771207"/>
            <a:ext cx="3896179" cy="1936189"/>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149" name="片側の 2 つの角を切り取った四角形 148"/>
          <p:cNvSpPr/>
          <p:nvPr/>
        </p:nvSpPr>
        <p:spPr>
          <a:xfrm>
            <a:off x="6464300" y="4929818"/>
            <a:ext cx="1274724" cy="1222258"/>
          </a:xfrm>
          <a:prstGeom prst="snip2SameRect">
            <a:avLst>
              <a:gd name="adj1" fmla="val 0"/>
              <a:gd name="adj2" fmla="val 0"/>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0" name="片側の 2 つの角を切り取った四角形 149"/>
          <p:cNvSpPr/>
          <p:nvPr/>
        </p:nvSpPr>
        <p:spPr>
          <a:xfrm>
            <a:off x="4990768" y="4909202"/>
            <a:ext cx="754746" cy="1222258"/>
          </a:xfrm>
          <a:prstGeom prst="snip2SameRect">
            <a:avLst>
              <a:gd name="adj1" fmla="val 50000"/>
              <a:gd name="adj2" fmla="val 0"/>
            </a:avLst>
          </a:prstGeom>
          <a:solidFill>
            <a:schemeClr val="accent6">
              <a:lumMod val="50000"/>
              <a:alpha val="47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0" name="片側の 2 つの角を切り取った四角形 139"/>
          <p:cNvSpPr/>
          <p:nvPr/>
        </p:nvSpPr>
        <p:spPr>
          <a:xfrm flipV="1">
            <a:off x="5936030" y="5869310"/>
            <a:ext cx="378647" cy="282765"/>
          </a:xfrm>
          <a:prstGeom prst="snip2Same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1" name="右大かっこ 140"/>
          <p:cNvSpPr/>
          <p:nvPr/>
        </p:nvSpPr>
        <p:spPr>
          <a:xfrm>
            <a:off x="6321090" y="5934491"/>
            <a:ext cx="103436" cy="130365"/>
          </a:xfrm>
          <a:prstGeom prst="rightBracket">
            <a:avLst/>
          </a:prstGeom>
          <a:solidFill>
            <a:schemeClr val="bg1">
              <a:lumMod val="65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atin typeface="メイリオ"/>
              <a:ea typeface="メイリオ"/>
              <a:cs typeface="メイリオ"/>
            </a:endParaRPr>
          </a:p>
        </p:txBody>
      </p:sp>
      <p:sp>
        <p:nvSpPr>
          <p:cNvPr id="4" name="正方形/長方形 3"/>
          <p:cNvSpPr/>
          <p:nvPr/>
        </p:nvSpPr>
        <p:spPr>
          <a:xfrm>
            <a:off x="345488" y="3637570"/>
            <a:ext cx="3911600" cy="2526818"/>
          </a:xfrm>
          <a:prstGeom prst="rect">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これからのオフィス・インフラ</a:t>
            </a:r>
            <a:endParaRPr kumimoji="1" lang="ja-JP" altLang="en-US" dirty="0"/>
          </a:p>
        </p:txBody>
      </p:sp>
      <p:grpSp>
        <p:nvGrpSpPr>
          <p:cNvPr id="5" name="図形グループ 4"/>
          <p:cNvGrpSpPr/>
          <p:nvPr/>
        </p:nvGrpSpPr>
        <p:grpSpPr>
          <a:xfrm>
            <a:off x="7900325" y="5132501"/>
            <a:ext cx="452632" cy="369857"/>
            <a:chOff x="-62676" y="3965594"/>
            <a:chExt cx="679541" cy="593816"/>
          </a:xfrm>
        </p:grpSpPr>
        <p:sp>
          <p:nvSpPr>
            <p:cNvPr id="6" name="角丸四角形 5"/>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7" name="図 6"/>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8" name="図形グループ 7"/>
          <p:cNvGrpSpPr/>
          <p:nvPr/>
        </p:nvGrpSpPr>
        <p:grpSpPr>
          <a:xfrm>
            <a:off x="8371579" y="5103192"/>
            <a:ext cx="237248" cy="390909"/>
            <a:chOff x="1140657" y="4229811"/>
            <a:chExt cx="341289" cy="550466"/>
          </a:xfrm>
        </p:grpSpPr>
        <p:sp>
          <p:nvSpPr>
            <p:cNvPr id="9" name="角丸四角形 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1" name="図形グループ 10"/>
          <p:cNvGrpSpPr/>
          <p:nvPr/>
        </p:nvGrpSpPr>
        <p:grpSpPr>
          <a:xfrm>
            <a:off x="5103991" y="5076029"/>
            <a:ext cx="517785" cy="587435"/>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3" name="図 12"/>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 name="図形グループ 13"/>
          <p:cNvGrpSpPr/>
          <p:nvPr/>
        </p:nvGrpSpPr>
        <p:grpSpPr>
          <a:xfrm>
            <a:off x="4825258" y="4241576"/>
            <a:ext cx="517785" cy="587435"/>
            <a:chOff x="2667295" y="1059799"/>
            <a:chExt cx="681672" cy="722281"/>
          </a:xfrm>
        </p:grpSpPr>
        <p:sp>
          <p:nvSpPr>
            <p:cNvPr id="15" name="角丸四角形 1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6" name="図 15"/>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2" name="図形グループ 31"/>
          <p:cNvGrpSpPr/>
          <p:nvPr/>
        </p:nvGrpSpPr>
        <p:grpSpPr>
          <a:xfrm>
            <a:off x="8268920" y="4256443"/>
            <a:ext cx="452632" cy="369857"/>
            <a:chOff x="-62676" y="3965594"/>
            <a:chExt cx="679541" cy="593816"/>
          </a:xfrm>
        </p:grpSpPr>
        <p:sp>
          <p:nvSpPr>
            <p:cNvPr id="33" name="角丸四角形 3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35" name="図形グループ 34"/>
          <p:cNvGrpSpPr/>
          <p:nvPr/>
        </p:nvGrpSpPr>
        <p:grpSpPr>
          <a:xfrm>
            <a:off x="5298122" y="5305958"/>
            <a:ext cx="265954" cy="577851"/>
            <a:chOff x="1946324" y="4125162"/>
            <a:chExt cx="969964" cy="2007872"/>
          </a:xfrm>
        </p:grpSpPr>
        <p:sp>
          <p:nvSpPr>
            <p:cNvPr id="36" name="円/楕円 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7" name="フローチャート: 論理積ゲート 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8" name="図形グループ 37"/>
          <p:cNvGrpSpPr/>
          <p:nvPr/>
        </p:nvGrpSpPr>
        <p:grpSpPr>
          <a:xfrm>
            <a:off x="4914294" y="4459422"/>
            <a:ext cx="265954" cy="577851"/>
            <a:chOff x="1946324" y="4125162"/>
            <a:chExt cx="969964" cy="2007872"/>
          </a:xfrm>
        </p:grpSpPr>
        <p:sp>
          <p:nvSpPr>
            <p:cNvPr id="39" name="円/楕円 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0" name="フローチャート: 論理積ゲート 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4" name="図形グループ 43"/>
          <p:cNvGrpSpPr/>
          <p:nvPr/>
        </p:nvGrpSpPr>
        <p:grpSpPr>
          <a:xfrm>
            <a:off x="8443873" y="4442239"/>
            <a:ext cx="265954" cy="57785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7" name="図形グループ 46"/>
          <p:cNvGrpSpPr/>
          <p:nvPr/>
        </p:nvGrpSpPr>
        <p:grpSpPr>
          <a:xfrm>
            <a:off x="7939688" y="5317431"/>
            <a:ext cx="265954" cy="577850"/>
            <a:chOff x="1946324" y="4125162"/>
            <a:chExt cx="969964" cy="2007867"/>
          </a:xfrm>
        </p:grpSpPr>
        <p:sp>
          <p:nvSpPr>
            <p:cNvPr id="48" name="円/楕円 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フローチャート: 論理積ゲート 48"/>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0" name="図形グループ 49"/>
          <p:cNvGrpSpPr/>
          <p:nvPr/>
        </p:nvGrpSpPr>
        <p:grpSpPr>
          <a:xfrm>
            <a:off x="8309461" y="5321038"/>
            <a:ext cx="265954" cy="577851"/>
            <a:chOff x="1946324" y="4125162"/>
            <a:chExt cx="969964" cy="2007872"/>
          </a:xfrm>
        </p:grpSpPr>
        <p:sp>
          <p:nvSpPr>
            <p:cNvPr id="51" name="円/楕円 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フローチャート: 論理積ゲート 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3" name="スライド番号プレースホルダー 2"/>
          <p:cNvSpPr>
            <a:spLocks noGrp="1"/>
          </p:cNvSpPr>
          <p:nvPr>
            <p:ph type="sldNum" sz="quarter" idx="12"/>
          </p:nvPr>
        </p:nvSpPr>
        <p:spPr>
          <a:xfrm>
            <a:off x="6957020" y="6640200"/>
            <a:ext cx="2133600" cy="217800"/>
          </a:xfrm>
        </p:spPr>
        <p:txBody>
          <a:bodyPr/>
          <a:lstStyle/>
          <a:p>
            <a:fld id="{8FF8CC5D-A65D-5946-99B5-645367A967AD}" type="slidenum">
              <a:rPr kumimoji="1" lang="ja-JP" altLang="en-US" smtClean="0"/>
              <a:t>5</a:t>
            </a:fld>
            <a:endParaRPr kumimoji="1" lang="ja-JP" altLang="en-US"/>
          </a:p>
        </p:txBody>
      </p:sp>
      <p:grpSp>
        <p:nvGrpSpPr>
          <p:cNvPr id="143" name="図形グループ 142"/>
          <p:cNvGrpSpPr/>
          <p:nvPr/>
        </p:nvGrpSpPr>
        <p:grpSpPr>
          <a:xfrm>
            <a:off x="6560122" y="5076029"/>
            <a:ext cx="517785" cy="587435"/>
            <a:chOff x="2667295" y="1059799"/>
            <a:chExt cx="681672" cy="722281"/>
          </a:xfrm>
        </p:grpSpPr>
        <p:sp>
          <p:nvSpPr>
            <p:cNvPr id="144" name="角丸四角形 14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5" name="図 14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6" name="図形グループ 145"/>
          <p:cNvGrpSpPr/>
          <p:nvPr/>
        </p:nvGrpSpPr>
        <p:grpSpPr>
          <a:xfrm>
            <a:off x="6741553" y="5305958"/>
            <a:ext cx="265954" cy="577851"/>
            <a:chOff x="1946324" y="4125162"/>
            <a:chExt cx="969964" cy="2007872"/>
          </a:xfrm>
        </p:grpSpPr>
        <p:sp>
          <p:nvSpPr>
            <p:cNvPr id="147" name="円/楕円 1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8" name="フローチャート: 論理積ゲート 1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1" name="図形グループ 150"/>
          <p:cNvGrpSpPr/>
          <p:nvPr/>
        </p:nvGrpSpPr>
        <p:grpSpPr>
          <a:xfrm>
            <a:off x="5807719" y="5121029"/>
            <a:ext cx="452632" cy="369857"/>
            <a:chOff x="-62676" y="3965594"/>
            <a:chExt cx="679541" cy="593816"/>
          </a:xfrm>
        </p:grpSpPr>
        <p:sp>
          <p:nvSpPr>
            <p:cNvPr id="152" name="角丸四角形 151"/>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53" name="図 152"/>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54" name="図形グループ 153"/>
          <p:cNvGrpSpPr/>
          <p:nvPr/>
        </p:nvGrpSpPr>
        <p:grpSpPr>
          <a:xfrm>
            <a:off x="5847082" y="5305959"/>
            <a:ext cx="265954" cy="577850"/>
            <a:chOff x="1946324" y="4125162"/>
            <a:chExt cx="969964" cy="2007867"/>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6" name="フローチャート: 論理積ゲート 155"/>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58" name="テキスト ボックス 157"/>
          <p:cNvSpPr txBox="1"/>
          <p:nvPr/>
        </p:nvSpPr>
        <p:spPr>
          <a:xfrm>
            <a:off x="4990768" y="5887389"/>
            <a:ext cx="754746"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自宅</a:t>
            </a:r>
            <a:endParaRPr kumimoji="1" lang="ja-JP" altLang="en-US" sz="1200" dirty="0">
              <a:solidFill>
                <a:schemeClr val="bg1"/>
              </a:solidFill>
              <a:latin typeface="メイリオ"/>
              <a:ea typeface="メイリオ"/>
              <a:cs typeface="メイリオ"/>
            </a:endParaRPr>
          </a:p>
        </p:txBody>
      </p:sp>
      <p:sp>
        <p:nvSpPr>
          <p:cNvPr id="159" name="テキスト ボックス 158"/>
          <p:cNvSpPr txBox="1"/>
          <p:nvPr/>
        </p:nvSpPr>
        <p:spPr>
          <a:xfrm>
            <a:off x="5669780" y="5887389"/>
            <a:ext cx="754746" cy="276999"/>
          </a:xfrm>
          <a:prstGeom prst="rect">
            <a:avLst/>
          </a:prstGeom>
          <a:noFill/>
        </p:spPr>
        <p:txBody>
          <a:bodyPr wrap="square" rtlCol="0">
            <a:spAutoFit/>
          </a:bodyPr>
          <a:lstStyle/>
          <a:p>
            <a:pPr algn="ctr"/>
            <a:r>
              <a:rPr kumimoji="1" lang="ja-JP" altLang="en-US" sz="1200" dirty="0" smtClean="0">
                <a:solidFill>
                  <a:schemeClr val="tx1">
                    <a:lumMod val="95000"/>
                    <a:lumOff val="5000"/>
                  </a:schemeClr>
                </a:solidFill>
                <a:latin typeface="メイリオ"/>
                <a:ea typeface="メイリオ"/>
                <a:cs typeface="メイリオ"/>
              </a:rPr>
              <a:t>カフェ</a:t>
            </a:r>
            <a:endParaRPr kumimoji="1" lang="ja-JP" altLang="en-US" sz="1200" dirty="0">
              <a:solidFill>
                <a:schemeClr val="tx1">
                  <a:lumMod val="95000"/>
                  <a:lumOff val="5000"/>
                </a:schemeClr>
              </a:solidFill>
              <a:latin typeface="メイリオ"/>
              <a:ea typeface="メイリオ"/>
              <a:cs typeface="メイリオ"/>
            </a:endParaRPr>
          </a:p>
        </p:txBody>
      </p:sp>
      <p:sp>
        <p:nvSpPr>
          <p:cNvPr id="160" name="テキスト ボックス 159"/>
          <p:cNvSpPr txBox="1"/>
          <p:nvPr/>
        </p:nvSpPr>
        <p:spPr>
          <a:xfrm>
            <a:off x="6464300" y="5887389"/>
            <a:ext cx="1274724"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66" name="正方形/長方形 165"/>
          <p:cNvSpPr/>
          <p:nvPr/>
        </p:nvSpPr>
        <p:spPr>
          <a:xfrm>
            <a:off x="6223035" y="2269428"/>
            <a:ext cx="1112146" cy="61103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メイリオ"/>
                <a:ea typeface="メイリオ"/>
                <a:cs typeface="メイリオ"/>
              </a:rPr>
              <a:t>仮想</a:t>
            </a:r>
            <a:endParaRPr lang="en-US" altLang="ja-JP" sz="1000" dirty="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データセンター</a:t>
            </a:r>
            <a:endParaRPr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a:t>
            </a:r>
            <a:r>
              <a:rPr lang="en-US" altLang="ja-JP" sz="800" dirty="0" smtClean="0">
                <a:solidFill>
                  <a:srgbClr val="FFFFFF"/>
                </a:solidFill>
                <a:latin typeface="メイリオ"/>
                <a:ea typeface="メイリオ"/>
                <a:cs typeface="メイリオ"/>
              </a:rPr>
              <a:t>NPO</a:t>
            </a:r>
            <a:r>
              <a:rPr lang="ja-JP" altLang="en-US" sz="800" dirty="0" smtClean="0">
                <a:solidFill>
                  <a:srgbClr val="FFFFFF"/>
                </a:solidFill>
                <a:latin typeface="メイリオ"/>
                <a:ea typeface="メイリオ"/>
                <a:cs typeface="メイリオ"/>
              </a:rPr>
              <a:t>やコミュニティ）</a:t>
            </a:r>
            <a:endParaRPr lang="en-US" altLang="ja-JP" sz="800" dirty="0">
              <a:solidFill>
                <a:srgbClr val="FFFFFF"/>
              </a:solidFill>
              <a:latin typeface="メイリオ"/>
              <a:ea typeface="メイリオ"/>
              <a:cs typeface="メイリオ"/>
            </a:endParaRPr>
          </a:p>
        </p:txBody>
      </p:sp>
      <p:sp>
        <p:nvSpPr>
          <p:cNvPr id="170" name="テキスト ボックス 169"/>
          <p:cNvSpPr txBox="1"/>
          <p:nvPr/>
        </p:nvSpPr>
        <p:spPr>
          <a:xfrm>
            <a:off x="379103" y="1115795"/>
            <a:ext cx="3877985" cy="461665"/>
          </a:xfrm>
          <a:prstGeom prst="rect">
            <a:avLst/>
          </a:prstGeom>
          <a:noFill/>
        </p:spPr>
        <p:txBody>
          <a:bodyPr wrap="none" rtlCol="0">
            <a:spAutoFit/>
          </a:bodyPr>
          <a:lstStyle/>
          <a:p>
            <a:pPr algn="ctr"/>
            <a:r>
              <a:rPr kumimoji="1" lang="ja-JP" altLang="en-US" sz="2400" dirty="0" smtClean="0">
                <a:solidFill>
                  <a:schemeClr val="tx1">
                    <a:lumMod val="50000"/>
                    <a:lumOff val="50000"/>
                  </a:schemeClr>
                </a:solidFill>
                <a:latin typeface="メイリオ"/>
                <a:ea typeface="メイリオ"/>
                <a:cs typeface="メイリオ"/>
              </a:rPr>
              <a:t>従来のオフィス・インフラ</a:t>
            </a:r>
            <a:endParaRPr kumimoji="1" lang="ja-JP" altLang="en-US" sz="2400" dirty="0">
              <a:solidFill>
                <a:schemeClr val="tx1">
                  <a:lumMod val="50000"/>
                  <a:lumOff val="50000"/>
                </a:schemeClr>
              </a:solidFill>
              <a:latin typeface="メイリオ"/>
              <a:ea typeface="メイリオ"/>
              <a:cs typeface="メイリオ"/>
            </a:endParaRPr>
          </a:p>
        </p:txBody>
      </p:sp>
      <p:sp>
        <p:nvSpPr>
          <p:cNvPr id="171" name="テキスト ボックス 170"/>
          <p:cNvSpPr txBox="1"/>
          <p:nvPr/>
        </p:nvSpPr>
        <p:spPr>
          <a:xfrm>
            <a:off x="4833473" y="1115795"/>
            <a:ext cx="3877985" cy="461665"/>
          </a:xfrm>
          <a:prstGeom prst="rect">
            <a:avLst/>
          </a:prstGeom>
          <a:noFill/>
        </p:spPr>
        <p:txBody>
          <a:bodyPr wrap="none" rtlCol="0">
            <a:spAutoFit/>
          </a:bodyPr>
          <a:lstStyle/>
          <a:p>
            <a:pPr algn="ctr"/>
            <a:r>
              <a:rPr kumimoji="1" lang="ja-JP" altLang="en-US" sz="2400" dirty="0" smtClean="0">
                <a:solidFill>
                  <a:srgbClr val="0000FF"/>
                </a:solidFill>
                <a:latin typeface="メイリオ"/>
                <a:ea typeface="メイリオ"/>
                <a:cs typeface="メイリオ"/>
              </a:rPr>
              <a:t>新しいオフィス・インフラ</a:t>
            </a:r>
            <a:endParaRPr kumimoji="1" lang="ja-JP" altLang="en-US" sz="2400" dirty="0">
              <a:solidFill>
                <a:srgbClr val="0000FF"/>
              </a:solidFill>
              <a:latin typeface="メイリオ"/>
              <a:ea typeface="メイリオ"/>
              <a:cs typeface="メイリオ"/>
            </a:endParaRPr>
          </a:p>
        </p:txBody>
      </p:sp>
      <p:grpSp>
        <p:nvGrpSpPr>
          <p:cNvPr id="172" name="図形グループ 171"/>
          <p:cNvGrpSpPr/>
          <p:nvPr/>
        </p:nvGrpSpPr>
        <p:grpSpPr>
          <a:xfrm>
            <a:off x="7101036" y="5083956"/>
            <a:ext cx="517785" cy="587435"/>
            <a:chOff x="2667295" y="1059799"/>
            <a:chExt cx="681672" cy="722281"/>
          </a:xfrm>
        </p:grpSpPr>
        <p:sp>
          <p:nvSpPr>
            <p:cNvPr id="173" name="角丸四角形 17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74" name="図 173"/>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75" name="図形グループ 174"/>
          <p:cNvGrpSpPr/>
          <p:nvPr/>
        </p:nvGrpSpPr>
        <p:grpSpPr>
          <a:xfrm>
            <a:off x="7190072" y="5301802"/>
            <a:ext cx="265954" cy="577851"/>
            <a:chOff x="1946324" y="4125162"/>
            <a:chExt cx="969964" cy="2007872"/>
          </a:xfrm>
        </p:grpSpPr>
        <p:sp>
          <p:nvSpPr>
            <p:cNvPr id="176" name="円/楕円 1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7" name="フローチャート: 論理積ゲート 1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37" name="太陽 136"/>
          <p:cNvSpPr/>
          <p:nvPr/>
        </p:nvSpPr>
        <p:spPr>
          <a:xfrm>
            <a:off x="8315738" y="5700246"/>
            <a:ext cx="471978" cy="464892"/>
          </a:xfrm>
          <a:prstGeom prst="sun">
            <a:avLst/>
          </a:prstGeom>
          <a:solidFill>
            <a:srgbClr val="FFFF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1" name="テキスト ボックス 160"/>
          <p:cNvSpPr txBox="1"/>
          <p:nvPr/>
        </p:nvSpPr>
        <p:spPr>
          <a:xfrm>
            <a:off x="7774800" y="5898890"/>
            <a:ext cx="754746" cy="276999"/>
          </a:xfrm>
          <a:prstGeom prst="rect">
            <a:avLst/>
          </a:prstGeom>
          <a:noFill/>
        </p:spPr>
        <p:txBody>
          <a:bodyPr wrap="square" rtlCol="0">
            <a:spAutoFit/>
          </a:bodyPr>
          <a:lstStyle/>
          <a:p>
            <a:pPr algn="ctr"/>
            <a:r>
              <a:rPr kumimoji="1" lang="ja-JP" altLang="en-US" sz="1200" dirty="0" smtClean="0">
                <a:solidFill>
                  <a:srgbClr val="0000FF"/>
                </a:solidFill>
                <a:latin typeface="メイリオ"/>
                <a:ea typeface="メイリオ"/>
                <a:cs typeface="メイリオ"/>
              </a:rPr>
              <a:t>外出先</a:t>
            </a:r>
            <a:endParaRPr kumimoji="1" lang="ja-JP" altLang="en-US" sz="1200" dirty="0">
              <a:solidFill>
                <a:srgbClr val="0000FF"/>
              </a:solidFill>
              <a:latin typeface="メイリオ"/>
              <a:ea typeface="メイリオ"/>
              <a:cs typeface="メイリオ"/>
            </a:endParaRPr>
          </a:p>
        </p:txBody>
      </p:sp>
      <p:pic>
        <p:nvPicPr>
          <p:cNvPr id="157" name="図 156" descr="radio-45967_6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8492" y="3941549"/>
            <a:ext cx="811580" cy="908061"/>
          </a:xfrm>
          <a:prstGeom prst="rect">
            <a:avLst/>
          </a:prstGeom>
        </p:spPr>
      </p:pic>
      <p:sp>
        <p:nvSpPr>
          <p:cNvPr id="17" name="テキスト ボックス 16"/>
          <p:cNvSpPr txBox="1"/>
          <p:nvPr/>
        </p:nvSpPr>
        <p:spPr>
          <a:xfrm>
            <a:off x="5847082" y="3713633"/>
            <a:ext cx="1881081" cy="369332"/>
          </a:xfrm>
          <a:prstGeom prst="rect">
            <a:avLst/>
          </a:prstGeom>
          <a:noFill/>
        </p:spPr>
        <p:txBody>
          <a:bodyPr wrap="none" rtlCol="0">
            <a:spAutoFit/>
          </a:bodyPr>
          <a:lstStyle/>
          <a:p>
            <a:r>
              <a:rPr lang="en-US" altLang="ja-JP" dirty="0" smtClean="0">
                <a:solidFill>
                  <a:srgbClr val="0000FF"/>
                </a:solidFill>
                <a:latin typeface="メイリオ"/>
                <a:ea typeface="メイリオ"/>
                <a:cs typeface="メイリオ"/>
              </a:rPr>
              <a:t>5G</a:t>
            </a:r>
            <a:r>
              <a:rPr lang="ja-JP" altLang="en-US" dirty="0" smtClean="0">
                <a:solidFill>
                  <a:srgbClr val="0000FF"/>
                </a:solidFill>
                <a:latin typeface="メイリオ"/>
                <a:ea typeface="メイリオ"/>
                <a:cs typeface="メイリオ"/>
              </a:rPr>
              <a:t>ネットワーク</a:t>
            </a:r>
            <a:endParaRPr kumimoji="1" lang="ja-JP" altLang="en-US" dirty="0">
              <a:solidFill>
                <a:srgbClr val="0000FF"/>
              </a:solidFill>
              <a:latin typeface="メイリオ"/>
              <a:ea typeface="メイリオ"/>
              <a:cs typeface="メイリオ"/>
            </a:endParaRPr>
          </a:p>
        </p:txBody>
      </p:sp>
      <p:sp>
        <p:nvSpPr>
          <p:cNvPr id="179" name="正方形/長方形 178"/>
          <p:cNvSpPr/>
          <p:nvPr/>
        </p:nvSpPr>
        <p:spPr>
          <a:xfrm>
            <a:off x="5009170" y="2269428"/>
            <a:ext cx="1112146" cy="61103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仮想</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データセンター</a:t>
            </a:r>
            <a:endParaRPr kumimoji="1"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（所属する企業）</a:t>
            </a:r>
            <a:endParaRPr kumimoji="1" lang="en-US" altLang="ja-JP" sz="800" dirty="0" smtClean="0">
              <a:solidFill>
                <a:srgbClr val="FFFFFF"/>
              </a:solidFill>
              <a:latin typeface="メイリオ"/>
              <a:ea typeface="メイリオ"/>
              <a:cs typeface="メイリオ"/>
            </a:endParaRPr>
          </a:p>
        </p:txBody>
      </p:sp>
      <p:sp>
        <p:nvSpPr>
          <p:cNvPr id="184" name="正方形/長方形 183"/>
          <p:cNvSpPr/>
          <p:nvPr/>
        </p:nvSpPr>
        <p:spPr>
          <a:xfrm>
            <a:off x="7426799" y="2269428"/>
            <a:ext cx="1112146" cy="611033"/>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185" name="正方形/長方形 184"/>
          <p:cNvSpPr/>
          <p:nvPr/>
        </p:nvSpPr>
        <p:spPr>
          <a:xfrm>
            <a:off x="5000889" y="2964476"/>
            <a:ext cx="3575372" cy="5803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kumimoji="1" lang="ja-JP" altLang="en-US" sz="1400" dirty="0" smtClean="0">
                <a:solidFill>
                  <a:srgbClr val="FFFFFF"/>
                </a:solidFill>
                <a:latin typeface="メイリオ"/>
                <a:ea typeface="メイリオ"/>
                <a:cs typeface="メイリオ"/>
              </a:rPr>
              <a:t>パーソナル・デスクトップ</a:t>
            </a:r>
            <a:endParaRPr kumimoji="1" lang="en-US" altLang="ja-JP" sz="1400" dirty="0" smtClean="0">
              <a:solidFill>
                <a:srgbClr val="FFFFFF"/>
              </a:solidFill>
              <a:latin typeface="メイリオ"/>
              <a:ea typeface="メイリオ"/>
              <a:cs typeface="メイリオ"/>
            </a:endParaRPr>
          </a:p>
        </p:txBody>
      </p:sp>
      <p:sp>
        <p:nvSpPr>
          <p:cNvPr id="186" name="円柱 185"/>
          <p:cNvSpPr/>
          <p:nvPr/>
        </p:nvSpPr>
        <p:spPr>
          <a:xfrm>
            <a:off x="7426799" y="3017791"/>
            <a:ext cx="1093443" cy="456574"/>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パーソナル</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199" name="図形グループ 198"/>
          <p:cNvGrpSpPr/>
          <p:nvPr/>
        </p:nvGrpSpPr>
        <p:grpSpPr>
          <a:xfrm>
            <a:off x="1223822" y="5032403"/>
            <a:ext cx="517785" cy="587435"/>
            <a:chOff x="2667295" y="1059799"/>
            <a:chExt cx="681672" cy="722281"/>
          </a:xfrm>
        </p:grpSpPr>
        <p:sp>
          <p:nvSpPr>
            <p:cNvPr id="200" name="角丸四角形 1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1" name="図 200"/>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2" name="図形グループ 201"/>
          <p:cNvGrpSpPr/>
          <p:nvPr/>
        </p:nvGrpSpPr>
        <p:grpSpPr>
          <a:xfrm>
            <a:off x="1405253" y="5262332"/>
            <a:ext cx="265954" cy="577851"/>
            <a:chOff x="1946324" y="4125162"/>
            <a:chExt cx="969964" cy="2007872"/>
          </a:xfrm>
        </p:grpSpPr>
        <p:sp>
          <p:nvSpPr>
            <p:cNvPr id="203" name="円/楕円 2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4" name="フローチャート: 論理積ゲート 2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05" name="図形グループ 204"/>
          <p:cNvGrpSpPr/>
          <p:nvPr/>
        </p:nvGrpSpPr>
        <p:grpSpPr>
          <a:xfrm>
            <a:off x="1764736" y="5040330"/>
            <a:ext cx="517785" cy="587435"/>
            <a:chOff x="2667295" y="1059799"/>
            <a:chExt cx="681672" cy="722281"/>
          </a:xfrm>
        </p:grpSpPr>
        <p:sp>
          <p:nvSpPr>
            <p:cNvPr id="206" name="角丸四角形 2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7" name="図 206"/>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8" name="図形グループ 207"/>
          <p:cNvGrpSpPr/>
          <p:nvPr/>
        </p:nvGrpSpPr>
        <p:grpSpPr>
          <a:xfrm>
            <a:off x="1853772" y="5258176"/>
            <a:ext cx="265954" cy="577851"/>
            <a:chOff x="1946324" y="4125162"/>
            <a:chExt cx="969964" cy="2007872"/>
          </a:xfrm>
        </p:grpSpPr>
        <p:sp>
          <p:nvSpPr>
            <p:cNvPr id="209" name="円/楕円 2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0" name="フローチャート: 論理積ゲート 2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25" name="角丸四角形 224"/>
          <p:cNvSpPr/>
          <p:nvPr/>
        </p:nvSpPr>
        <p:spPr>
          <a:xfrm>
            <a:off x="345488" y="1783520"/>
            <a:ext cx="3911600" cy="1234271"/>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226" name="円柱 225"/>
          <p:cNvSpPr/>
          <p:nvPr/>
        </p:nvSpPr>
        <p:spPr>
          <a:xfrm>
            <a:off x="2994069" y="3781805"/>
            <a:ext cx="1093443" cy="589845"/>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228" name="図形グループ 227"/>
          <p:cNvGrpSpPr/>
          <p:nvPr/>
        </p:nvGrpSpPr>
        <p:grpSpPr>
          <a:xfrm>
            <a:off x="1957272" y="378587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a:stCxn id="230" idx="6"/>
              <a:endCxn id="2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1957272" y="3979336"/>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a:stCxn id="234" idx="6"/>
              <a:endCxn id="2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1957272" y="416092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a:stCxn id="238" idx="6"/>
              <a:endCxn id="2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48" name="フローチャート: 磁気ディスク 247"/>
          <p:cNvSpPr/>
          <p:nvPr/>
        </p:nvSpPr>
        <p:spPr>
          <a:xfrm>
            <a:off x="2387974" y="4063994"/>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49" name="フローチャート: 磁気ディスク 248"/>
          <p:cNvSpPr/>
          <p:nvPr/>
        </p:nvSpPr>
        <p:spPr>
          <a:xfrm>
            <a:off x="2387974" y="3797300"/>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50" name="図形グループ 249"/>
          <p:cNvGrpSpPr/>
          <p:nvPr/>
        </p:nvGrpSpPr>
        <p:grpSpPr>
          <a:xfrm>
            <a:off x="633724" y="5027320"/>
            <a:ext cx="517785" cy="587435"/>
            <a:chOff x="2667295" y="1059799"/>
            <a:chExt cx="681672" cy="722281"/>
          </a:xfrm>
        </p:grpSpPr>
        <p:sp>
          <p:nvSpPr>
            <p:cNvPr id="251" name="角丸四角形 25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52" name="図 251"/>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53" name="図形グループ 252"/>
          <p:cNvGrpSpPr/>
          <p:nvPr/>
        </p:nvGrpSpPr>
        <p:grpSpPr>
          <a:xfrm>
            <a:off x="722760" y="5245166"/>
            <a:ext cx="265954" cy="577851"/>
            <a:chOff x="1946324" y="4125162"/>
            <a:chExt cx="969964" cy="2007872"/>
          </a:xfrm>
        </p:grpSpPr>
        <p:sp>
          <p:nvSpPr>
            <p:cNvPr id="254" name="円/楕円 2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5" name="フローチャート: 論理積ゲート 2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62" name="テキスト ボックス 261"/>
          <p:cNvSpPr txBox="1"/>
          <p:nvPr/>
        </p:nvSpPr>
        <p:spPr>
          <a:xfrm>
            <a:off x="482190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3" name="テキスト ボックス 262"/>
          <p:cNvSpPr txBox="1"/>
          <p:nvPr/>
        </p:nvSpPr>
        <p:spPr>
          <a:xfrm>
            <a:off x="35211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4" name="正方形/長方形 263"/>
          <p:cNvSpPr/>
          <p:nvPr/>
        </p:nvSpPr>
        <p:spPr>
          <a:xfrm>
            <a:off x="559060" y="2269428"/>
            <a:ext cx="1112146" cy="61103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メイリオ"/>
                <a:ea typeface="メイリオ"/>
                <a:cs typeface="メイリオ"/>
              </a:rPr>
              <a:t>SaaS</a:t>
            </a:r>
            <a:endParaRPr kumimoji="1" lang="en-US" altLang="ja-JP" sz="10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コミュニケーション</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コラボレーション</a:t>
            </a:r>
            <a:endParaRPr kumimoji="1" lang="en-US" altLang="ja-JP" sz="800" dirty="0" smtClean="0">
              <a:solidFill>
                <a:srgbClr val="FFFFFF"/>
              </a:solidFill>
              <a:latin typeface="メイリオ"/>
              <a:ea typeface="メイリオ"/>
              <a:cs typeface="メイリオ"/>
            </a:endParaRPr>
          </a:p>
        </p:txBody>
      </p:sp>
      <p:sp>
        <p:nvSpPr>
          <p:cNvPr id="265" name="正方形/長方形 264"/>
          <p:cNvSpPr/>
          <p:nvPr/>
        </p:nvSpPr>
        <p:spPr>
          <a:xfrm>
            <a:off x="1777568" y="2269428"/>
            <a:ext cx="1112146" cy="61103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266" name="円柱 265"/>
          <p:cNvSpPr/>
          <p:nvPr/>
        </p:nvSpPr>
        <p:spPr>
          <a:xfrm>
            <a:off x="2998812" y="2269428"/>
            <a:ext cx="1093443" cy="5898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cxnSp>
        <p:nvCxnSpPr>
          <p:cNvPr id="26" name="直線コネクタ 25"/>
          <p:cNvCxnSpPr/>
          <p:nvPr/>
        </p:nvCxnSpPr>
        <p:spPr>
          <a:xfrm>
            <a:off x="951633" y="3493439"/>
            <a:ext cx="1" cy="1033844"/>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559060" y="3817624"/>
            <a:ext cx="771529" cy="500788"/>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18" name="角丸四角形 17"/>
          <p:cNvSpPr/>
          <p:nvPr/>
        </p:nvSpPr>
        <p:spPr>
          <a:xfrm>
            <a:off x="611841" y="4527283"/>
            <a:ext cx="3485636" cy="359882"/>
          </a:xfrm>
          <a:prstGeom prst="round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メイリオ"/>
                <a:ea typeface="メイリオ"/>
                <a:cs typeface="メイリオ"/>
              </a:rPr>
              <a:t>LAN</a:t>
            </a:r>
            <a:endParaRPr kumimoji="1" lang="ja-JP" altLang="en-US" sz="2000" dirty="0">
              <a:solidFill>
                <a:srgbClr val="FFFFFF"/>
              </a:solidFill>
              <a:latin typeface="メイリオ"/>
              <a:ea typeface="メイリオ"/>
              <a:cs typeface="メイリオ"/>
            </a:endParaRPr>
          </a:p>
        </p:txBody>
      </p:sp>
      <p:sp>
        <p:nvSpPr>
          <p:cNvPr id="267" name="角丸四角形 266"/>
          <p:cNvSpPr/>
          <p:nvPr/>
        </p:nvSpPr>
        <p:spPr>
          <a:xfrm>
            <a:off x="577683" y="3151338"/>
            <a:ext cx="3485636" cy="359882"/>
          </a:xfrm>
          <a:prstGeom prst="round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インターネット</a:t>
            </a:r>
            <a:r>
              <a:rPr lang="ja-JP" altLang="en-US" dirty="0" smtClean="0">
                <a:solidFill>
                  <a:srgbClr val="FFFFFF"/>
                </a:solidFill>
                <a:latin typeface="メイリオ"/>
                <a:ea typeface="メイリオ"/>
                <a:cs typeface="メイリオ"/>
              </a:rPr>
              <a:t>／専用線</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2610393" y="5213492"/>
            <a:ext cx="1481862" cy="85136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391429" y="5301802"/>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6" name="正方形/長方形 135"/>
          <p:cNvSpPr/>
          <p:nvPr/>
        </p:nvSpPr>
        <p:spPr>
          <a:xfrm>
            <a:off x="3391429" y="5546857"/>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8" name="正方形/長方形 137"/>
          <p:cNvSpPr/>
          <p:nvPr/>
        </p:nvSpPr>
        <p:spPr>
          <a:xfrm>
            <a:off x="3391429" y="5788880"/>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379103" y="5895281"/>
            <a:ext cx="800219" cy="276999"/>
          </a:xfrm>
          <a:prstGeom prst="rect">
            <a:avLst/>
          </a:prstGeom>
          <a:noFill/>
        </p:spPr>
        <p:txBody>
          <a:bodyPr wrap="none" rtlCol="0">
            <a:spAutoFit/>
          </a:bodyPr>
          <a:lstStyle/>
          <a:p>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39" name="円柱 138"/>
          <p:cNvSpPr/>
          <p:nvPr/>
        </p:nvSpPr>
        <p:spPr>
          <a:xfrm>
            <a:off x="2762626" y="5301803"/>
            <a:ext cx="557429" cy="678536"/>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メイリオ"/>
              <a:ea typeface="メイリオ"/>
              <a:cs typeface="メイリオ"/>
            </a:endParaRPr>
          </a:p>
        </p:txBody>
      </p:sp>
      <p:grpSp>
        <p:nvGrpSpPr>
          <p:cNvPr id="213" name="図形グループ 212"/>
          <p:cNvGrpSpPr/>
          <p:nvPr/>
        </p:nvGrpSpPr>
        <p:grpSpPr>
          <a:xfrm>
            <a:off x="2428962" y="5032403"/>
            <a:ext cx="517785" cy="587435"/>
            <a:chOff x="2667295" y="1059799"/>
            <a:chExt cx="681672" cy="722281"/>
          </a:xfrm>
        </p:grpSpPr>
        <p:sp>
          <p:nvSpPr>
            <p:cNvPr id="214" name="角丸四角形 21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15" name="図 21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6" name="図形グループ 215"/>
          <p:cNvGrpSpPr/>
          <p:nvPr/>
        </p:nvGrpSpPr>
        <p:grpSpPr>
          <a:xfrm>
            <a:off x="2610393" y="5262332"/>
            <a:ext cx="265954" cy="577851"/>
            <a:chOff x="1946324" y="4125162"/>
            <a:chExt cx="969964" cy="2007872"/>
          </a:xfrm>
        </p:grpSpPr>
        <p:sp>
          <p:nvSpPr>
            <p:cNvPr id="217" name="円/楕円 2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8" name="フローチャート: 論理積ゲート 2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3" name="テキスト ボックス 22"/>
          <p:cNvSpPr txBox="1"/>
          <p:nvPr/>
        </p:nvSpPr>
        <p:spPr>
          <a:xfrm>
            <a:off x="7101036" y="4468153"/>
            <a:ext cx="1075685" cy="461665"/>
          </a:xfrm>
          <a:prstGeom prst="rect">
            <a:avLst/>
          </a:prstGeom>
          <a:noFill/>
        </p:spPr>
        <p:txBody>
          <a:bodyPr wrap="none" rtlCol="0">
            <a:spAutoFit/>
          </a:bodyPr>
          <a:lstStyle/>
          <a:p>
            <a:r>
              <a:rPr kumimoji="1" lang="ja-JP" altLang="en-US" sz="800" dirty="0" smtClean="0">
                <a:latin typeface="メイリオ"/>
                <a:ea typeface="メイリオ"/>
                <a:cs typeface="メイリオ"/>
              </a:rPr>
              <a:t>通信速度：</a:t>
            </a:r>
            <a:r>
              <a:rPr kumimoji="1" lang="en-US" altLang="ja-JP" sz="800" dirty="0" smtClean="0">
                <a:latin typeface="メイリオ"/>
                <a:ea typeface="メイリオ"/>
                <a:cs typeface="メイリオ"/>
              </a:rPr>
              <a:t>10Gbps</a:t>
            </a:r>
          </a:p>
          <a:p>
            <a:r>
              <a:rPr lang="ja-JP" altLang="en-US" sz="800" dirty="0" smtClean="0">
                <a:latin typeface="メイリオ"/>
                <a:ea typeface="メイリオ"/>
                <a:cs typeface="メイリオ"/>
              </a:rPr>
              <a:t>遅延時間：</a:t>
            </a:r>
            <a:r>
              <a:rPr lang="en-US" altLang="ja-JP" sz="800" dirty="0" smtClean="0">
                <a:latin typeface="メイリオ"/>
                <a:ea typeface="メイリオ"/>
                <a:cs typeface="メイリオ"/>
              </a:rPr>
              <a:t>5ms</a:t>
            </a:r>
          </a:p>
          <a:p>
            <a:r>
              <a:rPr kumimoji="1" lang="ja-JP" altLang="en-US" sz="800" dirty="0" smtClean="0">
                <a:latin typeface="メイリオ"/>
                <a:ea typeface="メイリオ"/>
                <a:cs typeface="メイリオ"/>
              </a:rPr>
              <a:t>信頼性：</a:t>
            </a:r>
            <a:r>
              <a:rPr kumimoji="1" lang="en-US" altLang="ja-JP" sz="800" dirty="0" smtClean="0">
                <a:latin typeface="メイリオ"/>
                <a:ea typeface="メイリオ"/>
                <a:cs typeface="メイリオ"/>
              </a:rPr>
              <a:t>99.999%</a:t>
            </a:r>
            <a:endParaRPr kumimoji="1" lang="ja-JP" altLang="en-US" sz="800" dirty="0">
              <a:latin typeface="メイリオ"/>
              <a:ea typeface="メイリオ"/>
              <a:cs typeface="メイリオ"/>
            </a:endParaRPr>
          </a:p>
        </p:txBody>
      </p:sp>
    </p:spTree>
    <p:extLst>
      <p:ext uri="{BB962C8B-B14F-4D97-AF65-F5344CB8AC3E}">
        <p14:creationId xmlns:p14="http://schemas.microsoft.com/office/powerpoint/2010/main" val="2877285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5750754" y="797641"/>
            <a:ext cx="3213734" cy="572770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クラウドサービスのコスト構造</a:t>
            </a:r>
            <a:endParaRPr kumimoji="1" lang="ja-JP" altLang="en-US" dirty="0"/>
          </a:p>
        </p:txBody>
      </p:sp>
      <p:sp>
        <p:nvSpPr>
          <p:cNvPr id="3" name="スライド番号プレースホルダー 2"/>
          <p:cNvSpPr>
            <a:spLocks noGrp="1"/>
          </p:cNvSpPr>
          <p:nvPr>
            <p:ph type="sldNum" sz="quarter" idx="12"/>
          </p:nvPr>
        </p:nvSpPr>
        <p:spPr>
          <a:xfrm>
            <a:off x="6943799" y="6640200"/>
            <a:ext cx="2133600" cy="217800"/>
          </a:xfrm>
        </p:spPr>
        <p:txBody>
          <a:bodyPr/>
          <a:lstStyle/>
          <a:p>
            <a:fld id="{8FF8CC5D-A65D-5946-99B5-645367A967AD}" type="slidenum">
              <a:rPr kumimoji="1" lang="ja-JP" altLang="en-US" smtClean="0"/>
              <a:t>50</a:t>
            </a:fld>
            <a:endParaRPr kumimoji="1" lang="ja-JP" altLang="en-US"/>
          </a:p>
        </p:txBody>
      </p:sp>
      <p:sp>
        <p:nvSpPr>
          <p:cNvPr id="4" name="正方形/長方形 3"/>
          <p:cNvSpPr/>
          <p:nvPr/>
        </p:nvSpPr>
        <p:spPr>
          <a:xfrm>
            <a:off x="180636" y="908720"/>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88215" y="1850040"/>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88215" y="2759596"/>
            <a:ext cx="8306422" cy="82862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80636" y="3717032"/>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80636" y="4688610"/>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ホームベース 8"/>
          <p:cNvSpPr/>
          <p:nvPr/>
        </p:nvSpPr>
        <p:spPr>
          <a:xfrm>
            <a:off x="278145" y="1026466"/>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mtClean="0">
                <a:solidFill>
                  <a:srgbClr val="FFFFFF"/>
                </a:solidFill>
                <a:latin typeface="Meiryo" charset="-128"/>
                <a:ea typeface="Meiryo" charset="-128"/>
                <a:cs typeface="Meiryo" charset="-128"/>
              </a:rPr>
              <a:t>サーバー</a:t>
            </a:r>
            <a:endParaRPr kumimoji="1" lang="ja-JP" altLang="en-US" dirty="0">
              <a:solidFill>
                <a:srgbClr val="FFFFFF"/>
              </a:solidFill>
              <a:latin typeface="Meiryo" charset="-128"/>
              <a:ea typeface="Meiryo" charset="-128"/>
              <a:cs typeface="Meiryo" charset="-128"/>
            </a:endParaRPr>
          </a:p>
        </p:txBody>
      </p:sp>
      <p:sp>
        <p:nvSpPr>
          <p:cNvPr id="10" name="ホームベース 9"/>
          <p:cNvSpPr/>
          <p:nvPr/>
        </p:nvSpPr>
        <p:spPr>
          <a:xfrm>
            <a:off x="278145" y="1967786"/>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ストレージ</a:t>
            </a:r>
            <a:endParaRPr kumimoji="1" lang="ja-JP" altLang="en-US" dirty="0">
              <a:solidFill>
                <a:srgbClr val="FFFFFF"/>
              </a:solidFill>
              <a:latin typeface="Meiryo" charset="-128"/>
              <a:ea typeface="Meiryo" charset="-128"/>
              <a:cs typeface="Meiryo" charset="-128"/>
            </a:endParaRPr>
          </a:p>
        </p:txBody>
      </p:sp>
      <p:sp>
        <p:nvSpPr>
          <p:cNvPr id="11" name="ホームベース 10"/>
          <p:cNvSpPr/>
          <p:nvPr/>
        </p:nvSpPr>
        <p:spPr>
          <a:xfrm>
            <a:off x="278145" y="2877342"/>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Meiryo" charset="-128"/>
                <a:ea typeface="Meiryo" charset="-128"/>
                <a:cs typeface="Meiryo" charset="-128"/>
              </a:rPr>
              <a:t>データ転送</a:t>
            </a:r>
            <a:endParaRPr kumimoji="1" lang="ja-JP" altLang="en-US" dirty="0">
              <a:solidFill>
                <a:srgbClr val="FFFFFF"/>
              </a:solidFill>
              <a:latin typeface="Meiryo" charset="-128"/>
              <a:ea typeface="Meiryo" charset="-128"/>
              <a:cs typeface="Meiryo" charset="-128"/>
            </a:endParaRPr>
          </a:p>
        </p:txBody>
      </p:sp>
      <p:sp>
        <p:nvSpPr>
          <p:cNvPr id="12" name="ホームベース 11"/>
          <p:cNvSpPr/>
          <p:nvPr/>
        </p:nvSpPr>
        <p:spPr>
          <a:xfrm>
            <a:off x="278145" y="3837843"/>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内部ネットワーク</a:t>
            </a:r>
            <a:endParaRPr kumimoji="1" lang="ja-JP" altLang="en-US" sz="1400" dirty="0">
              <a:solidFill>
                <a:srgbClr val="FFFFFF"/>
              </a:solidFill>
              <a:latin typeface="Meiryo" charset="-128"/>
              <a:ea typeface="Meiryo" charset="-128"/>
              <a:cs typeface="Meiryo" charset="-128"/>
            </a:endParaRPr>
          </a:p>
        </p:txBody>
      </p:sp>
      <p:sp>
        <p:nvSpPr>
          <p:cNvPr id="13" name="ホームベース 12"/>
          <p:cNvSpPr/>
          <p:nvPr/>
        </p:nvSpPr>
        <p:spPr>
          <a:xfrm>
            <a:off x="278145" y="4806356"/>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外部ネットワーク</a:t>
            </a:r>
            <a:endParaRPr kumimoji="1" lang="ja-JP" altLang="en-US" sz="1400" dirty="0">
              <a:solidFill>
                <a:srgbClr val="FFFFFF"/>
              </a:solidFill>
              <a:latin typeface="Meiryo" charset="-128"/>
              <a:ea typeface="Meiryo" charset="-128"/>
              <a:cs typeface="Meiryo" charset="-128"/>
            </a:endParaRPr>
          </a:p>
        </p:txBody>
      </p:sp>
      <p:sp>
        <p:nvSpPr>
          <p:cNvPr id="14" name="テキスト ボックス 13"/>
          <p:cNvSpPr txBox="1"/>
          <p:nvPr/>
        </p:nvSpPr>
        <p:spPr>
          <a:xfrm>
            <a:off x="2153240" y="1131930"/>
            <a:ext cx="1467068" cy="400110"/>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能力</a:t>
            </a:r>
            <a:r>
              <a:rPr kumimoji="1" lang="en-US" altLang="ja-JP" sz="2000" dirty="0" smtClean="0">
                <a:solidFill>
                  <a:srgbClr val="0432FF"/>
                </a:solidFill>
                <a:latin typeface="Meiryo" charset="-128"/>
                <a:ea typeface="Meiryo" charset="-128"/>
                <a:cs typeface="Meiryo" charset="-128"/>
              </a:rPr>
              <a:t>×</a:t>
            </a:r>
            <a:r>
              <a:rPr kumimoji="1" lang="ja-JP" altLang="en-US" sz="2000" dirty="0" smtClean="0">
                <a:solidFill>
                  <a:srgbClr val="0432FF"/>
                </a:solidFill>
                <a:latin typeface="Meiryo" charset="-128"/>
                <a:ea typeface="Meiryo" charset="-128"/>
                <a:cs typeface="Meiryo" charset="-128"/>
              </a:rPr>
              <a:t>時間</a:t>
            </a:r>
            <a:endParaRPr kumimoji="1" lang="ja-JP" altLang="en-US" sz="2000" dirty="0">
              <a:solidFill>
                <a:srgbClr val="0432FF"/>
              </a:solidFill>
              <a:latin typeface="Meiryo" charset="-128"/>
              <a:ea typeface="Meiryo" charset="-128"/>
              <a:cs typeface="Meiryo" charset="-128"/>
            </a:endParaRPr>
          </a:p>
        </p:txBody>
      </p:sp>
      <p:sp>
        <p:nvSpPr>
          <p:cNvPr id="15" name="テキスト ボックス 14"/>
          <p:cNvSpPr txBox="1"/>
          <p:nvPr/>
        </p:nvSpPr>
        <p:spPr>
          <a:xfrm>
            <a:off x="2151478" y="2081683"/>
            <a:ext cx="1210588" cy="400110"/>
          </a:xfrm>
          <a:prstGeom prst="rect">
            <a:avLst/>
          </a:prstGeom>
          <a:noFill/>
        </p:spPr>
        <p:txBody>
          <a:bodyPr wrap="none" rtlCol="0">
            <a:spAutoFit/>
          </a:bodyPr>
          <a:lstStyle/>
          <a:p>
            <a:r>
              <a:rPr kumimoji="1" lang="ja-JP" altLang="en-US" sz="2000" smtClean="0">
                <a:solidFill>
                  <a:srgbClr val="0432FF"/>
                </a:solidFill>
                <a:latin typeface="Meiryo" charset="-128"/>
                <a:ea typeface="Meiryo" charset="-128"/>
                <a:cs typeface="Meiryo" charset="-128"/>
              </a:rPr>
              <a:t>容量／月</a:t>
            </a:r>
            <a:endParaRPr kumimoji="1" lang="ja-JP" altLang="en-US" sz="2000" dirty="0">
              <a:solidFill>
                <a:srgbClr val="0432FF"/>
              </a:solidFill>
              <a:latin typeface="Meiryo" charset="-128"/>
              <a:ea typeface="Meiryo" charset="-128"/>
              <a:cs typeface="Meiryo" charset="-128"/>
            </a:endParaRPr>
          </a:p>
        </p:txBody>
      </p:sp>
      <p:sp>
        <p:nvSpPr>
          <p:cNvPr id="16" name="テキスト ボックス 15"/>
          <p:cNvSpPr txBox="1"/>
          <p:nvPr/>
        </p:nvSpPr>
        <p:spPr>
          <a:xfrm>
            <a:off x="2150926" y="2866190"/>
            <a:ext cx="1826141" cy="707886"/>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転送量（</a:t>
            </a:r>
            <a:r>
              <a:rPr kumimoji="1" lang="en-US" altLang="ja-JP" sz="2000" dirty="0" smtClean="0">
                <a:solidFill>
                  <a:srgbClr val="0432FF"/>
                </a:solidFill>
                <a:latin typeface="Meiryo" charset="-128"/>
                <a:ea typeface="Meiryo" charset="-128"/>
                <a:cs typeface="Meiryo" charset="-128"/>
              </a:rPr>
              <a:t>GB</a:t>
            </a:r>
            <a:r>
              <a:rPr kumimoji="1" lang="ja-JP" altLang="en-US" sz="2000" dirty="0" smtClean="0">
                <a:solidFill>
                  <a:srgbClr val="0432FF"/>
                </a:solidFill>
                <a:latin typeface="Meiryo" charset="-128"/>
                <a:ea typeface="Meiryo" charset="-128"/>
                <a:cs typeface="Meiryo" charset="-128"/>
              </a:rPr>
              <a:t>）</a:t>
            </a:r>
            <a:endParaRPr kumimoji="1" lang="en-US" altLang="ja-JP" sz="2000" dirty="0" smtClean="0">
              <a:solidFill>
                <a:srgbClr val="0432FF"/>
              </a:solidFill>
              <a:latin typeface="Meiryo" charset="-128"/>
              <a:ea typeface="Meiryo" charset="-128"/>
              <a:cs typeface="Meiryo" charset="-128"/>
            </a:endParaRPr>
          </a:p>
          <a:p>
            <a:r>
              <a:rPr kumimoji="1" lang="ja-JP" altLang="en-US" sz="2000" dirty="0" smtClean="0">
                <a:solidFill>
                  <a:srgbClr val="0432FF"/>
                </a:solidFill>
                <a:latin typeface="Meiryo" charset="-128"/>
                <a:ea typeface="Meiryo" charset="-128"/>
                <a:cs typeface="Meiryo" charset="-128"/>
              </a:rPr>
              <a:t>ダウンロード</a:t>
            </a:r>
            <a:endParaRPr kumimoji="1" lang="ja-JP" altLang="en-US" sz="2000" dirty="0">
              <a:solidFill>
                <a:srgbClr val="0432FF"/>
              </a:solidFill>
              <a:latin typeface="Meiryo" charset="-128"/>
              <a:ea typeface="Meiryo" charset="-128"/>
              <a:cs typeface="Meiryo" charset="-128"/>
            </a:endParaRPr>
          </a:p>
        </p:txBody>
      </p:sp>
      <p:sp>
        <p:nvSpPr>
          <p:cNvPr id="17" name="テキスト ボックス 16"/>
          <p:cNvSpPr txBox="1"/>
          <p:nvPr/>
        </p:nvSpPr>
        <p:spPr>
          <a:xfrm>
            <a:off x="2151478" y="3930081"/>
            <a:ext cx="1210588" cy="400110"/>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定額／月</a:t>
            </a:r>
            <a:endParaRPr kumimoji="1" lang="ja-JP" altLang="en-US" sz="2000" dirty="0">
              <a:solidFill>
                <a:srgbClr val="0432FF"/>
              </a:solidFill>
              <a:latin typeface="Meiryo" charset="-128"/>
              <a:ea typeface="Meiryo" charset="-128"/>
              <a:cs typeface="Meiryo" charset="-128"/>
            </a:endParaRPr>
          </a:p>
        </p:txBody>
      </p:sp>
      <p:sp>
        <p:nvSpPr>
          <p:cNvPr id="18" name="テキスト ボックス 17"/>
          <p:cNvSpPr txBox="1"/>
          <p:nvPr/>
        </p:nvSpPr>
        <p:spPr>
          <a:xfrm>
            <a:off x="2150354" y="4829793"/>
            <a:ext cx="1685077" cy="553998"/>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転送量</a:t>
            </a:r>
          </a:p>
          <a:p>
            <a:r>
              <a:rPr kumimoji="1" lang="ja-JP" altLang="en-US" sz="1000" dirty="0" smtClean="0">
                <a:solidFill>
                  <a:srgbClr val="0432FF"/>
                </a:solidFill>
                <a:latin typeface="Meiryo" charset="-128"/>
                <a:ea typeface="Meiryo" charset="-128"/>
                <a:cs typeface="Meiryo" charset="-128"/>
              </a:rPr>
              <a:t>ポート速度</a:t>
            </a:r>
            <a:r>
              <a:rPr kumimoji="1" lang="en-US" altLang="ja-JP" sz="1000" dirty="0" smtClean="0">
                <a:solidFill>
                  <a:srgbClr val="0432FF"/>
                </a:solidFill>
                <a:latin typeface="Meiryo" charset="-128"/>
                <a:ea typeface="Meiryo" charset="-128"/>
                <a:cs typeface="Meiryo" charset="-128"/>
              </a:rPr>
              <a:t>100M</a:t>
            </a:r>
            <a:r>
              <a:rPr kumimoji="1" lang="ja-JP" altLang="en-US" sz="1000" dirty="0" smtClean="0">
                <a:solidFill>
                  <a:srgbClr val="0432FF"/>
                </a:solidFill>
                <a:latin typeface="Meiryo" charset="-128"/>
                <a:ea typeface="Meiryo" charset="-128"/>
                <a:cs typeface="Meiryo" charset="-128"/>
              </a:rPr>
              <a:t>ビット秒</a:t>
            </a:r>
            <a:endParaRPr kumimoji="1" lang="ja-JP" altLang="en-US" sz="1000" dirty="0">
              <a:solidFill>
                <a:srgbClr val="0432FF"/>
              </a:solidFill>
              <a:latin typeface="Meiryo" charset="-128"/>
              <a:ea typeface="Meiryo" charset="-128"/>
              <a:cs typeface="Meiryo" charset="-128"/>
            </a:endParaRPr>
          </a:p>
        </p:txBody>
      </p:sp>
      <p:sp>
        <p:nvSpPr>
          <p:cNvPr id="20" name="正方形/長方形 19"/>
          <p:cNvSpPr/>
          <p:nvPr/>
        </p:nvSpPr>
        <p:spPr>
          <a:xfrm>
            <a:off x="179512" y="5617823"/>
            <a:ext cx="8306422" cy="82862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ホームベース 20"/>
          <p:cNvSpPr/>
          <p:nvPr/>
        </p:nvSpPr>
        <p:spPr>
          <a:xfrm>
            <a:off x="277021" y="5735569"/>
            <a:ext cx="1800201" cy="61814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オプション機能</a:t>
            </a:r>
          </a:p>
          <a:p>
            <a:pPr algn="ctr"/>
            <a:r>
              <a:rPr lang="en-US" altLang="ja-JP" sz="1400" dirty="0" smtClean="0">
                <a:solidFill>
                  <a:srgbClr val="FFFFFF"/>
                </a:solidFill>
                <a:latin typeface="Meiryo" charset="-128"/>
                <a:ea typeface="Meiryo" charset="-128"/>
                <a:cs typeface="Meiryo" charset="-128"/>
              </a:rPr>
              <a:t>FW</a:t>
            </a:r>
            <a:r>
              <a:rPr lang="ja-JP" altLang="en-US" sz="1400" dirty="0" smtClean="0">
                <a:solidFill>
                  <a:srgbClr val="FFFFFF"/>
                </a:solidFill>
                <a:latin typeface="Meiryo" charset="-128"/>
                <a:ea typeface="Meiryo" charset="-128"/>
                <a:cs typeface="Meiryo" charset="-128"/>
              </a:rPr>
              <a:t>、</a:t>
            </a:r>
            <a:r>
              <a:rPr lang="en-US" altLang="ja-JP" sz="1400" dirty="0" smtClean="0">
                <a:solidFill>
                  <a:srgbClr val="FFFFFF"/>
                </a:solidFill>
                <a:latin typeface="Meiryo" charset="-128"/>
                <a:ea typeface="Meiryo" charset="-128"/>
                <a:cs typeface="Meiryo" charset="-128"/>
              </a:rPr>
              <a:t>LB</a:t>
            </a:r>
            <a:r>
              <a:rPr lang="ja-JP" altLang="en-US" sz="1400" dirty="0" smtClean="0">
                <a:solidFill>
                  <a:srgbClr val="FFFFFF"/>
                </a:solidFill>
                <a:latin typeface="Meiryo" charset="-128"/>
                <a:ea typeface="Meiryo" charset="-128"/>
                <a:cs typeface="Meiryo" charset="-128"/>
              </a:rPr>
              <a:t>など</a:t>
            </a:r>
            <a:endParaRPr kumimoji="1" lang="ja-JP" altLang="en-US" sz="1400" dirty="0">
              <a:solidFill>
                <a:srgbClr val="FFFFFF"/>
              </a:solidFill>
              <a:latin typeface="Meiryo" charset="-128"/>
              <a:ea typeface="Meiryo" charset="-128"/>
              <a:cs typeface="Meiryo" charset="-128"/>
            </a:endParaRPr>
          </a:p>
        </p:txBody>
      </p:sp>
      <p:sp>
        <p:nvSpPr>
          <p:cNvPr id="22" name="テキスト ボックス 21"/>
          <p:cNvSpPr txBox="1"/>
          <p:nvPr/>
        </p:nvSpPr>
        <p:spPr>
          <a:xfrm>
            <a:off x="2150354" y="5878245"/>
            <a:ext cx="1800493" cy="369332"/>
          </a:xfrm>
          <a:prstGeom prst="rect">
            <a:avLst/>
          </a:prstGeom>
          <a:noFill/>
        </p:spPr>
        <p:txBody>
          <a:bodyPr wrap="none" rtlCol="0">
            <a:spAutoFit/>
          </a:bodyPr>
          <a:lstStyle/>
          <a:p>
            <a:r>
              <a:rPr kumimoji="1" lang="ja-JP" altLang="en-US" dirty="0" smtClean="0">
                <a:solidFill>
                  <a:srgbClr val="0432FF"/>
                </a:solidFill>
                <a:latin typeface="Meiryo" charset="-128"/>
                <a:ea typeface="Meiryo" charset="-128"/>
                <a:cs typeface="Meiryo" charset="-128"/>
              </a:rPr>
              <a:t>オプション単位</a:t>
            </a:r>
            <a:endParaRPr kumimoji="1" lang="ja-JP" altLang="en-US" dirty="0">
              <a:solidFill>
                <a:srgbClr val="0432FF"/>
              </a:solidFill>
              <a:latin typeface="Meiryo" charset="-128"/>
              <a:ea typeface="Meiryo" charset="-128"/>
              <a:cs typeface="Meiryo" charset="-128"/>
            </a:endParaRPr>
          </a:p>
        </p:txBody>
      </p:sp>
      <p:sp>
        <p:nvSpPr>
          <p:cNvPr id="23" name="テキスト ボックス 22"/>
          <p:cNvSpPr txBox="1"/>
          <p:nvPr/>
        </p:nvSpPr>
        <p:spPr>
          <a:xfrm>
            <a:off x="3958675" y="1093136"/>
            <a:ext cx="1792079" cy="461665"/>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インスタンスの能力によって料金は異なる。</a:t>
            </a:r>
          </a:p>
        </p:txBody>
      </p:sp>
      <p:sp>
        <p:nvSpPr>
          <p:cNvPr id="24" name="テキスト ボックス 23"/>
          <p:cNvSpPr txBox="1"/>
          <p:nvPr/>
        </p:nvSpPr>
        <p:spPr>
          <a:xfrm>
            <a:off x="3958675" y="2767836"/>
            <a:ext cx="1792079" cy="830997"/>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外部へのデータ転送量に応じて課金される。サービスに</a:t>
            </a:r>
            <a:r>
              <a:rPr kumimoji="1" lang="ja-JP" altLang="en-US" sz="1200" smtClean="0">
                <a:solidFill>
                  <a:srgbClr val="0432FF"/>
                </a:solidFill>
                <a:latin typeface="Meiryo" charset="-128"/>
                <a:ea typeface="Meiryo" charset="-128"/>
                <a:cs typeface="Meiryo" charset="-128"/>
              </a:rPr>
              <a:t>よって異なる。</a:t>
            </a:r>
            <a:endParaRPr kumimoji="1" lang="ja-JP" altLang="en-US" sz="1200" dirty="0" smtClean="0">
              <a:solidFill>
                <a:srgbClr val="0432FF"/>
              </a:solidFill>
              <a:latin typeface="Meiryo" charset="-128"/>
              <a:ea typeface="Meiryo" charset="-128"/>
              <a:cs typeface="Meiryo" charset="-128"/>
            </a:endParaRPr>
          </a:p>
        </p:txBody>
      </p:sp>
      <p:sp>
        <p:nvSpPr>
          <p:cNvPr id="25" name="テキスト ボックス 24"/>
          <p:cNvSpPr txBox="1"/>
          <p:nvPr/>
        </p:nvSpPr>
        <p:spPr>
          <a:xfrm>
            <a:off x="3950554" y="3750831"/>
            <a:ext cx="1792079" cy="830997"/>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セグメント数、外部ネットワークとの接続に伴うデータ転送量に応じて課金される。</a:t>
            </a:r>
          </a:p>
        </p:txBody>
      </p:sp>
      <p:sp>
        <p:nvSpPr>
          <p:cNvPr id="26" name="テキスト ボックス 25"/>
          <p:cNvSpPr txBox="1"/>
          <p:nvPr/>
        </p:nvSpPr>
        <p:spPr>
          <a:xfrm>
            <a:off x="3950554" y="4771089"/>
            <a:ext cx="1800200"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専用線などの閉域網、海外</a:t>
            </a:r>
            <a:r>
              <a:rPr kumimoji="1" lang="en-US" altLang="ja-JP" sz="1200" dirty="0" smtClean="0">
                <a:solidFill>
                  <a:srgbClr val="0432FF"/>
                </a:solidFill>
                <a:latin typeface="Meiryo" charset="-128"/>
                <a:ea typeface="Meiryo" charset="-128"/>
                <a:cs typeface="Meiryo" charset="-128"/>
              </a:rPr>
              <a:t>DC</a:t>
            </a:r>
            <a:r>
              <a:rPr kumimoji="1" lang="ja-JP" altLang="en-US" sz="1200" dirty="0" smtClean="0">
                <a:solidFill>
                  <a:srgbClr val="0432FF"/>
                </a:solidFill>
                <a:latin typeface="Meiryo" charset="-128"/>
                <a:ea typeface="Meiryo" charset="-128"/>
                <a:cs typeface="Meiryo" charset="-128"/>
              </a:rPr>
              <a:t>との国際回線の費用などが必要となる。</a:t>
            </a:r>
          </a:p>
        </p:txBody>
      </p:sp>
      <p:sp>
        <p:nvSpPr>
          <p:cNvPr id="27" name="テキスト ボックス 26"/>
          <p:cNvSpPr txBox="1"/>
          <p:nvPr/>
        </p:nvSpPr>
        <p:spPr>
          <a:xfrm>
            <a:off x="3950554" y="5721474"/>
            <a:ext cx="1800200"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サービスによっては標準機能として提供される場合もある。</a:t>
            </a:r>
          </a:p>
        </p:txBody>
      </p:sp>
      <p:sp>
        <p:nvSpPr>
          <p:cNvPr id="28" name="テキスト ボックス 27"/>
          <p:cNvSpPr txBox="1"/>
          <p:nvPr/>
        </p:nvSpPr>
        <p:spPr>
          <a:xfrm>
            <a:off x="5902891" y="872570"/>
            <a:ext cx="2583043" cy="900246"/>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冗長化構成を減らす</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変動／固定を動的に組合せる</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必要なインスタンスのみ稼働させる</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運用を自動化する</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ベンダーを通さず直接契約にする</a:t>
            </a:r>
          </a:p>
        </p:txBody>
      </p:sp>
      <p:sp>
        <p:nvSpPr>
          <p:cNvPr id="29" name="テキスト ボックス 28"/>
          <p:cNvSpPr txBox="1"/>
          <p:nvPr/>
        </p:nvSpPr>
        <p:spPr>
          <a:xfrm>
            <a:off x="5894770" y="1896133"/>
            <a:ext cx="2583043" cy="738664"/>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データ・ライフサイクルを見直しホット</a:t>
            </a:r>
            <a:r>
              <a:rPr kumimoji="1" lang="en-US" altLang="ja-JP" sz="1050" dirty="0" smtClean="0">
                <a:solidFill>
                  <a:srgbClr val="C00000"/>
                </a:solidFill>
                <a:latin typeface="Meiryo" charset="-128"/>
                <a:ea typeface="Meiryo" charset="-128"/>
                <a:cs typeface="Meiryo" charset="-128"/>
              </a:rPr>
              <a:t>/</a:t>
            </a:r>
            <a:r>
              <a:rPr kumimoji="1" lang="ja-JP" altLang="en-US" sz="1050" dirty="0" smtClean="0">
                <a:solidFill>
                  <a:srgbClr val="C00000"/>
                </a:solidFill>
                <a:latin typeface="Meiryo" charset="-128"/>
                <a:ea typeface="Meiryo" charset="-128"/>
                <a:cs typeface="Meiryo" charset="-128"/>
              </a:rPr>
              <a:t>コールドデータを分けて保管</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容量無制限のファイルサーバーと組み合わせる</a:t>
            </a:r>
          </a:p>
        </p:txBody>
      </p:sp>
      <p:sp>
        <p:nvSpPr>
          <p:cNvPr id="30" name="テキスト ボックス 29"/>
          <p:cNvSpPr txBox="1"/>
          <p:nvPr/>
        </p:nvSpPr>
        <p:spPr>
          <a:xfrm>
            <a:off x="3950553" y="1953691"/>
            <a:ext cx="1792079" cy="646331"/>
          </a:xfrm>
          <a:prstGeom prst="rect">
            <a:avLst/>
          </a:prstGeom>
          <a:noFill/>
        </p:spPr>
        <p:txBody>
          <a:bodyPr wrap="square" rtlCol="0">
            <a:spAutoFit/>
          </a:bodyPr>
          <a:lstStyle/>
          <a:p>
            <a:r>
              <a:rPr kumimoji="1" lang="ja-JP" altLang="en-US" sz="1200" dirty="0" smtClean="0">
                <a:solidFill>
                  <a:srgbClr val="0432FF"/>
                </a:solidFill>
                <a:latin typeface="Meiryo" charset="-128"/>
                <a:ea typeface="Meiryo" charset="-128"/>
                <a:cs typeface="Meiryo" charset="-128"/>
              </a:rPr>
              <a:t>アクセス速度に応じてサービス・料金が異なる。</a:t>
            </a:r>
          </a:p>
        </p:txBody>
      </p:sp>
      <p:sp>
        <p:nvSpPr>
          <p:cNvPr id="31" name="テキスト ボックス 30"/>
          <p:cNvSpPr txBox="1"/>
          <p:nvPr/>
        </p:nvSpPr>
        <p:spPr>
          <a:xfrm>
            <a:off x="5902891" y="2894793"/>
            <a:ext cx="2583043" cy="577081"/>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アプリケーション設計の見直し</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同一セグメント内での転送</a:t>
            </a:r>
          </a:p>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運用方法の見直し</a:t>
            </a:r>
          </a:p>
        </p:txBody>
      </p:sp>
      <p:sp>
        <p:nvSpPr>
          <p:cNvPr id="32" name="テキスト ボックス 31"/>
          <p:cNvSpPr txBox="1"/>
          <p:nvPr/>
        </p:nvSpPr>
        <p:spPr>
          <a:xfrm>
            <a:off x="5894769" y="3977197"/>
            <a:ext cx="2583043" cy="253916"/>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セグメント内で完結する</a:t>
            </a:r>
            <a:r>
              <a:rPr kumimoji="1" lang="ja-JP" altLang="en-US" sz="1050" smtClean="0">
                <a:solidFill>
                  <a:srgbClr val="C00000"/>
                </a:solidFill>
                <a:latin typeface="Meiryo" charset="-128"/>
                <a:ea typeface="Meiryo" charset="-128"/>
                <a:cs typeface="Meiryo" charset="-128"/>
              </a:rPr>
              <a:t>ような設計</a:t>
            </a:r>
            <a:endParaRPr kumimoji="1" lang="ja-JP" altLang="en-US" sz="1050" dirty="0" smtClean="0">
              <a:solidFill>
                <a:srgbClr val="C00000"/>
              </a:solidFill>
              <a:latin typeface="Meiryo" charset="-128"/>
              <a:ea typeface="Meiryo" charset="-128"/>
              <a:cs typeface="Meiryo" charset="-128"/>
            </a:endParaRPr>
          </a:p>
        </p:txBody>
      </p:sp>
      <p:sp>
        <p:nvSpPr>
          <p:cNvPr id="33" name="テキスト ボックス 32"/>
          <p:cNvSpPr txBox="1"/>
          <p:nvPr/>
        </p:nvSpPr>
        <p:spPr>
          <a:xfrm>
            <a:off x="5911594" y="4942526"/>
            <a:ext cx="2583043" cy="415498"/>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国際回線を多用する場合は回線</a:t>
            </a:r>
            <a:r>
              <a:rPr kumimoji="1" lang="ja-JP" altLang="en-US" sz="1050" smtClean="0">
                <a:solidFill>
                  <a:srgbClr val="C00000"/>
                </a:solidFill>
                <a:latin typeface="Meiryo" charset="-128"/>
                <a:ea typeface="Meiryo" charset="-128"/>
                <a:cs typeface="Meiryo" charset="-128"/>
              </a:rPr>
              <a:t>料金が組み込まれたサービスを選定</a:t>
            </a:r>
            <a:endParaRPr kumimoji="1" lang="ja-JP" altLang="en-US" sz="1050" dirty="0" smtClean="0">
              <a:solidFill>
                <a:srgbClr val="C00000"/>
              </a:solidFill>
              <a:latin typeface="Meiryo" charset="-128"/>
              <a:ea typeface="Meiryo" charset="-128"/>
              <a:cs typeface="Meiryo" charset="-128"/>
            </a:endParaRPr>
          </a:p>
        </p:txBody>
      </p:sp>
      <p:sp>
        <p:nvSpPr>
          <p:cNvPr id="34" name="テキスト ボックス 33"/>
          <p:cNvSpPr txBox="1"/>
          <p:nvPr/>
        </p:nvSpPr>
        <p:spPr>
          <a:xfrm>
            <a:off x="5894768" y="5813147"/>
            <a:ext cx="2583043" cy="253916"/>
          </a:xfrm>
          <a:prstGeom prst="rect">
            <a:avLst/>
          </a:prstGeom>
          <a:noFill/>
        </p:spPr>
        <p:txBody>
          <a:bodyPr wrap="square" rtlCol="0">
            <a:spAutoFit/>
          </a:bodyPr>
          <a:lstStyle/>
          <a:p>
            <a:pPr marL="171450" indent="-171450">
              <a:buFont typeface="Wingdings" charset="2"/>
              <a:buChar char="ü"/>
            </a:pPr>
            <a:r>
              <a:rPr kumimoji="1" lang="ja-JP" altLang="en-US" sz="1050" dirty="0" smtClean="0">
                <a:solidFill>
                  <a:srgbClr val="C00000"/>
                </a:solidFill>
                <a:latin typeface="Meiryo" charset="-128"/>
                <a:ea typeface="Meiryo" charset="-128"/>
                <a:cs typeface="Meiryo" charset="-128"/>
              </a:rPr>
              <a:t>不要なオプションは設定しない</a:t>
            </a:r>
          </a:p>
        </p:txBody>
      </p:sp>
      <p:sp>
        <p:nvSpPr>
          <p:cNvPr id="37" name="テキスト ボックス 36"/>
          <p:cNvSpPr txBox="1"/>
          <p:nvPr/>
        </p:nvSpPr>
        <p:spPr>
          <a:xfrm>
            <a:off x="8533601" y="1052736"/>
            <a:ext cx="430887" cy="5221942"/>
          </a:xfrm>
          <a:prstGeom prst="rect">
            <a:avLst/>
          </a:prstGeom>
          <a:noFill/>
        </p:spPr>
        <p:txBody>
          <a:bodyPr vert="eaVert" wrap="none" rtlCol="0">
            <a:spAutoFit/>
          </a:bodyPr>
          <a:lstStyle/>
          <a:p>
            <a:pPr algn="ctr"/>
            <a:r>
              <a:rPr kumimoji="1" lang="ja-JP" altLang="en-US" sz="1600" dirty="0" smtClean="0">
                <a:solidFill>
                  <a:schemeClr val="bg1"/>
                </a:solidFill>
                <a:latin typeface="Meiryo" charset="-128"/>
                <a:ea typeface="Meiryo" charset="-128"/>
                <a:cs typeface="Meiryo" charset="-128"/>
              </a:rPr>
              <a:t>オンプレミスをそのままに移行せず構成・運用を</a:t>
            </a:r>
            <a:r>
              <a:rPr kumimoji="1" lang="ja-JP" altLang="en-US" sz="1600" b="1" dirty="0" smtClean="0">
                <a:solidFill>
                  <a:schemeClr val="bg1"/>
                </a:solidFill>
                <a:latin typeface="Meiryo" charset="-128"/>
                <a:ea typeface="Meiryo" charset="-128"/>
                <a:cs typeface="Meiryo" charset="-128"/>
              </a:rPr>
              <a:t>再設計</a:t>
            </a:r>
            <a:endParaRPr kumimoji="1" lang="ja-JP" altLang="en-US" sz="16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906679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正方形/長方形 340"/>
          <p:cNvSpPr/>
          <p:nvPr/>
        </p:nvSpPr>
        <p:spPr>
          <a:xfrm>
            <a:off x="6804027" y="3670890"/>
            <a:ext cx="1782764" cy="2776462"/>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0" name="正方形/長方形 339"/>
          <p:cNvSpPr/>
          <p:nvPr/>
        </p:nvSpPr>
        <p:spPr>
          <a:xfrm>
            <a:off x="4984352" y="3676874"/>
            <a:ext cx="1782764" cy="2776462"/>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料金の削減のポイント（１）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51</a:t>
            </a:fld>
            <a:endParaRPr kumimoji="1" lang="ja-JP" altLang="en-US"/>
          </a:p>
        </p:txBody>
      </p:sp>
      <p:sp>
        <p:nvSpPr>
          <p:cNvPr id="4" name="正方形/長方形 3"/>
          <p:cNvSpPr/>
          <p:nvPr/>
        </p:nvSpPr>
        <p:spPr>
          <a:xfrm>
            <a:off x="683568" y="2701400"/>
            <a:ext cx="504056" cy="57606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259632"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835696" y="2413368"/>
            <a:ext cx="504056" cy="86409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2411760" y="2917424"/>
            <a:ext cx="504056" cy="3600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2987824"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3563888" y="1765296"/>
            <a:ext cx="504056" cy="151216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 name="直線矢印コネクタ 17"/>
          <p:cNvCxnSpPr/>
          <p:nvPr/>
        </p:nvCxnSpPr>
        <p:spPr>
          <a:xfrm flipH="1">
            <a:off x="683568" y="1477264"/>
            <a:ext cx="3456384" cy="0"/>
          </a:xfrm>
          <a:prstGeom prst="straightConnector1">
            <a:avLst/>
          </a:prstGeom>
          <a:ln w="57150">
            <a:solidFill>
              <a:srgbClr val="0432FF"/>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flipV="1">
            <a:off x="611560" y="1117224"/>
            <a:ext cx="0" cy="2160240"/>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273006" y="1110222"/>
            <a:ext cx="338554" cy="605294"/>
          </a:xfrm>
          <a:prstGeom prst="rect">
            <a:avLst/>
          </a:prstGeom>
          <a:noFill/>
        </p:spPr>
        <p:txBody>
          <a:bodyPr vert="eaVert" wrap="none" rtlCol="0">
            <a:spAutoFit/>
          </a:bodyPr>
          <a:lstStyle/>
          <a:p>
            <a:r>
              <a:rPr kumimoji="1" lang="ja-JP" altLang="en-US" sz="1000" smtClean="0">
                <a:solidFill>
                  <a:schemeClr val="bg1">
                    <a:lumMod val="50000"/>
                  </a:schemeClr>
                </a:solidFill>
                <a:latin typeface="Meiryo" charset="-128"/>
                <a:ea typeface="Meiryo" charset="-128"/>
                <a:cs typeface="Meiryo" charset="-128"/>
              </a:rPr>
              <a:t>必要能力</a:t>
            </a:r>
            <a:endParaRPr kumimoji="1" lang="ja-JP" altLang="en-US" sz="1000">
              <a:solidFill>
                <a:schemeClr val="bg1">
                  <a:lumMod val="50000"/>
                </a:schemeClr>
              </a:solidFill>
              <a:latin typeface="Meiryo" charset="-128"/>
              <a:ea typeface="Meiryo" charset="-128"/>
              <a:cs typeface="Meiryo" charset="-128"/>
            </a:endParaRPr>
          </a:p>
        </p:txBody>
      </p:sp>
      <p:sp>
        <p:nvSpPr>
          <p:cNvPr id="24" name="テキスト ボックス 23"/>
          <p:cNvSpPr txBox="1"/>
          <p:nvPr/>
        </p:nvSpPr>
        <p:spPr>
          <a:xfrm>
            <a:off x="1240194" y="1099977"/>
            <a:ext cx="2492990" cy="369332"/>
          </a:xfrm>
          <a:prstGeom prst="rect">
            <a:avLst/>
          </a:prstGeom>
          <a:noFill/>
        </p:spPr>
        <p:txBody>
          <a:bodyPr wrap="none" rtlCol="0">
            <a:spAutoFit/>
          </a:bodyPr>
          <a:lstStyle/>
          <a:p>
            <a:r>
              <a:rPr kumimoji="1" lang="ja-JP" altLang="en-US" smtClean="0">
                <a:solidFill>
                  <a:srgbClr val="0432FF"/>
                </a:solidFill>
                <a:latin typeface="Meiryo" charset="-128"/>
                <a:ea typeface="Meiryo" charset="-128"/>
                <a:cs typeface="Meiryo" charset="-128"/>
              </a:rPr>
              <a:t>調達するサーバー能力</a:t>
            </a:r>
            <a:endParaRPr kumimoji="1" lang="ja-JP" altLang="en-US" dirty="0">
              <a:solidFill>
                <a:srgbClr val="0432FF"/>
              </a:solidFill>
              <a:latin typeface="Meiryo" charset="-128"/>
              <a:ea typeface="Meiryo" charset="-128"/>
              <a:cs typeface="Meiryo" charset="-128"/>
            </a:endParaRPr>
          </a:p>
        </p:txBody>
      </p:sp>
      <p:sp>
        <p:nvSpPr>
          <p:cNvPr id="25" name="正方形/長方形 24"/>
          <p:cNvSpPr/>
          <p:nvPr/>
        </p:nvSpPr>
        <p:spPr>
          <a:xfrm>
            <a:off x="5110932" y="2701400"/>
            <a:ext cx="504056" cy="57606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5686996"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6263060" y="2413368"/>
            <a:ext cx="504056" cy="86409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6839124" y="2917424"/>
            <a:ext cx="504056" cy="3600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7415188" y="2269352"/>
            <a:ext cx="504056" cy="100811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7991252" y="1765296"/>
            <a:ext cx="504056" cy="151216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 name="直線矢印コネクタ 31"/>
          <p:cNvCxnSpPr/>
          <p:nvPr/>
        </p:nvCxnSpPr>
        <p:spPr>
          <a:xfrm flipV="1">
            <a:off x="5038924" y="1117224"/>
            <a:ext cx="0" cy="2160240"/>
          </a:xfrm>
          <a:prstGeom prst="straightConnector1">
            <a:avLst/>
          </a:prstGeom>
          <a:ln>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4700370" y="1110222"/>
            <a:ext cx="338554" cy="605294"/>
          </a:xfrm>
          <a:prstGeom prst="rect">
            <a:avLst/>
          </a:prstGeom>
          <a:noFill/>
        </p:spPr>
        <p:txBody>
          <a:bodyPr vert="eaVert" wrap="none" rtlCol="0">
            <a:spAutoFit/>
          </a:bodyPr>
          <a:lstStyle/>
          <a:p>
            <a:r>
              <a:rPr kumimoji="1" lang="ja-JP" altLang="en-US" sz="1000" smtClean="0">
                <a:solidFill>
                  <a:schemeClr val="bg1">
                    <a:lumMod val="50000"/>
                  </a:schemeClr>
                </a:solidFill>
                <a:latin typeface="Meiryo" charset="-128"/>
                <a:ea typeface="Meiryo" charset="-128"/>
                <a:cs typeface="Meiryo" charset="-128"/>
              </a:rPr>
              <a:t>必要能力</a:t>
            </a:r>
            <a:endParaRPr kumimoji="1" lang="ja-JP" altLang="en-US" sz="1000">
              <a:solidFill>
                <a:schemeClr val="bg1">
                  <a:lumMod val="50000"/>
                </a:schemeClr>
              </a:solidFill>
              <a:latin typeface="Meiryo" charset="-128"/>
              <a:ea typeface="Meiryo" charset="-128"/>
              <a:cs typeface="Meiryo" charset="-128"/>
            </a:endParaRPr>
          </a:p>
        </p:txBody>
      </p:sp>
      <p:sp>
        <p:nvSpPr>
          <p:cNvPr id="34" name="テキスト ボックス 33"/>
          <p:cNvSpPr txBox="1"/>
          <p:nvPr/>
        </p:nvSpPr>
        <p:spPr>
          <a:xfrm>
            <a:off x="5426254" y="1757776"/>
            <a:ext cx="2492990" cy="369332"/>
          </a:xfrm>
          <a:prstGeom prst="rect">
            <a:avLst/>
          </a:prstGeom>
          <a:noFill/>
        </p:spPr>
        <p:txBody>
          <a:bodyPr wrap="none" rtlCol="0">
            <a:spAutoFit/>
          </a:bodyPr>
          <a:lstStyle/>
          <a:p>
            <a:r>
              <a:rPr kumimoji="1" lang="ja-JP" altLang="en-US" dirty="0" smtClean="0">
                <a:solidFill>
                  <a:srgbClr val="0432FF"/>
                </a:solidFill>
                <a:latin typeface="Meiryo" charset="-128"/>
                <a:ea typeface="Meiryo" charset="-128"/>
                <a:cs typeface="Meiryo" charset="-128"/>
              </a:rPr>
              <a:t>調達するサーバー能力</a:t>
            </a:r>
            <a:endParaRPr kumimoji="1" lang="ja-JP" altLang="en-US" dirty="0">
              <a:solidFill>
                <a:srgbClr val="0432FF"/>
              </a:solidFill>
              <a:latin typeface="Meiryo" charset="-128"/>
              <a:ea typeface="Meiryo" charset="-128"/>
              <a:cs typeface="Meiryo" charset="-128"/>
            </a:endParaRPr>
          </a:p>
        </p:txBody>
      </p:sp>
      <p:sp>
        <p:nvSpPr>
          <p:cNvPr id="37" name="フリーフォーム 36"/>
          <p:cNvSpPr/>
          <p:nvPr/>
        </p:nvSpPr>
        <p:spPr>
          <a:xfrm>
            <a:off x="5129048" y="1689278"/>
            <a:ext cx="3405352" cy="1156138"/>
          </a:xfrm>
          <a:custGeom>
            <a:avLst/>
            <a:gdLst>
              <a:gd name="connsiteX0" fmla="*/ 0 w 3405352"/>
              <a:gd name="connsiteY0" fmla="*/ 924910 h 1156138"/>
              <a:gd name="connsiteX1" fmla="*/ 504497 w 3405352"/>
              <a:gd name="connsiteY1" fmla="*/ 924910 h 1156138"/>
              <a:gd name="connsiteX2" fmla="*/ 504497 w 3405352"/>
              <a:gd name="connsiteY2" fmla="*/ 462455 h 1156138"/>
              <a:gd name="connsiteX3" fmla="*/ 1114097 w 3405352"/>
              <a:gd name="connsiteY3" fmla="*/ 472966 h 1156138"/>
              <a:gd name="connsiteX4" fmla="*/ 1114097 w 3405352"/>
              <a:gd name="connsiteY4" fmla="*/ 609600 h 1156138"/>
              <a:gd name="connsiteX5" fmla="*/ 1681655 w 3405352"/>
              <a:gd name="connsiteY5" fmla="*/ 609600 h 1156138"/>
              <a:gd name="connsiteX6" fmla="*/ 1692166 w 3405352"/>
              <a:gd name="connsiteY6" fmla="*/ 1156138 h 1156138"/>
              <a:gd name="connsiteX7" fmla="*/ 2238704 w 3405352"/>
              <a:gd name="connsiteY7" fmla="*/ 1156138 h 1156138"/>
              <a:gd name="connsiteX8" fmla="*/ 2238704 w 3405352"/>
              <a:gd name="connsiteY8" fmla="*/ 504497 h 1156138"/>
              <a:gd name="connsiteX9" fmla="*/ 2806262 w 3405352"/>
              <a:gd name="connsiteY9" fmla="*/ 504497 h 1156138"/>
              <a:gd name="connsiteX10" fmla="*/ 2806262 w 3405352"/>
              <a:gd name="connsiteY10" fmla="*/ 0 h 1156138"/>
              <a:gd name="connsiteX11" fmla="*/ 3405352 w 3405352"/>
              <a:gd name="connsiteY11" fmla="*/ 0 h 115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5352" h="1156138">
                <a:moveTo>
                  <a:pt x="0" y="924910"/>
                </a:moveTo>
                <a:lnTo>
                  <a:pt x="504497" y="924910"/>
                </a:lnTo>
                <a:lnTo>
                  <a:pt x="504497" y="462455"/>
                </a:lnTo>
                <a:lnTo>
                  <a:pt x="1114097" y="472966"/>
                </a:lnTo>
                <a:lnTo>
                  <a:pt x="1114097" y="609600"/>
                </a:lnTo>
                <a:lnTo>
                  <a:pt x="1681655" y="609600"/>
                </a:lnTo>
                <a:lnTo>
                  <a:pt x="1692166" y="1156138"/>
                </a:lnTo>
                <a:lnTo>
                  <a:pt x="2238704" y="1156138"/>
                </a:lnTo>
                <a:lnTo>
                  <a:pt x="2238704" y="504497"/>
                </a:lnTo>
                <a:lnTo>
                  <a:pt x="2806262" y="504497"/>
                </a:lnTo>
                <a:lnTo>
                  <a:pt x="2806262" y="0"/>
                </a:lnTo>
                <a:lnTo>
                  <a:pt x="3405352" y="0"/>
                </a:lnTo>
              </a:path>
            </a:pathLst>
          </a:custGeom>
          <a:noFill/>
          <a:ln w="57150">
            <a:solidFill>
              <a:srgbClr val="0432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8" name="右矢印 37"/>
          <p:cNvSpPr/>
          <p:nvPr/>
        </p:nvSpPr>
        <p:spPr>
          <a:xfrm>
            <a:off x="4342537" y="1942442"/>
            <a:ext cx="471649"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テキスト ボックス 38"/>
          <p:cNvSpPr txBox="1"/>
          <p:nvPr/>
        </p:nvSpPr>
        <p:spPr>
          <a:xfrm>
            <a:off x="5426254" y="1152985"/>
            <a:ext cx="2723824" cy="369332"/>
          </a:xfrm>
          <a:prstGeom prst="rect">
            <a:avLst/>
          </a:prstGeom>
          <a:noFill/>
        </p:spPr>
        <p:txBody>
          <a:bodyPr wrap="none" rtlCol="0">
            <a:spAutoFit/>
          </a:bodyPr>
          <a:lstStyle/>
          <a:p>
            <a:pPr algn="ctr"/>
            <a:r>
              <a:rPr kumimoji="1" lang="ja-JP" altLang="en-US" dirty="0" smtClean="0">
                <a:solidFill>
                  <a:schemeClr val="accent6">
                    <a:lumMod val="75000"/>
                  </a:schemeClr>
                </a:solidFill>
                <a:latin typeface="Meiryo" charset="-128"/>
                <a:ea typeface="Meiryo" charset="-128"/>
                <a:cs typeface="Meiryo" charset="-128"/>
              </a:rPr>
              <a:t>運用自動化</a:t>
            </a:r>
            <a:r>
              <a:rPr kumimoji="1" lang="ja-JP" altLang="en-US" smtClean="0">
                <a:solidFill>
                  <a:schemeClr val="accent6">
                    <a:lumMod val="75000"/>
                  </a:schemeClr>
                </a:solidFill>
                <a:latin typeface="Meiryo" charset="-128"/>
                <a:ea typeface="Meiryo" charset="-128"/>
                <a:cs typeface="Meiryo" charset="-128"/>
              </a:rPr>
              <a:t>ツールの活用</a:t>
            </a:r>
            <a:endParaRPr kumimoji="1" lang="ja-JP" altLang="en-US" dirty="0">
              <a:solidFill>
                <a:schemeClr val="accent6">
                  <a:lumMod val="75000"/>
                </a:schemeClr>
              </a:solidFill>
              <a:latin typeface="Meiryo" charset="-128"/>
              <a:ea typeface="Meiryo" charset="-128"/>
              <a:cs typeface="Meiryo" charset="-128"/>
            </a:endParaRPr>
          </a:p>
        </p:txBody>
      </p:sp>
      <p:sp>
        <p:nvSpPr>
          <p:cNvPr id="40" name="正方形/長方形 39"/>
          <p:cNvSpPr/>
          <p:nvPr/>
        </p:nvSpPr>
        <p:spPr>
          <a:xfrm>
            <a:off x="5068891" y="4236294"/>
            <a:ext cx="210395" cy="281363"/>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5344803" y="4025273"/>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5620715" y="4095613"/>
            <a:ext cx="210395" cy="422043"/>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5896627" y="4351764"/>
            <a:ext cx="210395" cy="17585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6172539" y="4035232"/>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6448451" y="3789040"/>
            <a:ext cx="210395" cy="738576"/>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6904411" y="3919762"/>
            <a:ext cx="210395" cy="5978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7180323" y="4025273"/>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p:cNvSpPr/>
          <p:nvPr/>
        </p:nvSpPr>
        <p:spPr>
          <a:xfrm>
            <a:off x="7456235" y="3919762"/>
            <a:ext cx="210395" cy="59789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7732147" y="4238957"/>
            <a:ext cx="187292" cy="28865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8008059" y="4035232"/>
            <a:ext cx="210395" cy="492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8283971" y="3922424"/>
            <a:ext cx="210395" cy="6051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2" name="図形グループ 51"/>
          <p:cNvGrpSpPr/>
          <p:nvPr/>
        </p:nvGrpSpPr>
        <p:grpSpPr>
          <a:xfrm>
            <a:off x="1187624" y="4653565"/>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1187624" y="4847027"/>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1187624" y="5028620"/>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1187624" y="5429721"/>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1187624" y="5225202"/>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1557878" y="4656106"/>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1557878" y="4849568"/>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1557878" y="5031161"/>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1557878" y="5432262"/>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1557878" y="5227743"/>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1932528" y="4658647"/>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6" name="図形グループ 95"/>
          <p:cNvGrpSpPr/>
          <p:nvPr/>
        </p:nvGrpSpPr>
        <p:grpSpPr>
          <a:xfrm>
            <a:off x="1932528" y="4852109"/>
            <a:ext cx="317500" cy="157483"/>
            <a:chOff x="6769100" y="1390650"/>
            <a:chExt cx="317500" cy="157483"/>
          </a:xfrm>
        </p:grpSpPr>
        <p:sp>
          <p:nvSpPr>
            <p:cNvPr id="97" name="正方形/長方形 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円/楕円 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9" name="直線コネクタ 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0" name="図形グループ 99"/>
          <p:cNvGrpSpPr/>
          <p:nvPr/>
        </p:nvGrpSpPr>
        <p:grpSpPr>
          <a:xfrm>
            <a:off x="1932528" y="5033702"/>
            <a:ext cx="317500" cy="157483"/>
            <a:chOff x="6769100" y="1390650"/>
            <a:chExt cx="317500" cy="157483"/>
          </a:xfrm>
        </p:grpSpPr>
        <p:sp>
          <p:nvSpPr>
            <p:cNvPr id="101" name="正方形/長方形 1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円/楕円 1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3" name="直線コネクタ 1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4" name="図形グループ 103"/>
          <p:cNvGrpSpPr/>
          <p:nvPr/>
        </p:nvGrpSpPr>
        <p:grpSpPr>
          <a:xfrm>
            <a:off x="1932528" y="5434803"/>
            <a:ext cx="317500" cy="157483"/>
            <a:chOff x="6769100" y="1390650"/>
            <a:chExt cx="317500" cy="157483"/>
          </a:xfrm>
        </p:grpSpPr>
        <p:sp>
          <p:nvSpPr>
            <p:cNvPr id="105" name="正方形/長方形 1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円/楕円 1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7" name="直線コネクタ 1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1932528" y="5230284"/>
            <a:ext cx="317500" cy="157483"/>
            <a:chOff x="6769100" y="1390650"/>
            <a:chExt cx="317500" cy="157483"/>
          </a:xfrm>
        </p:grpSpPr>
        <p:sp>
          <p:nvSpPr>
            <p:cNvPr id="109" name="正方形/長方形 1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円/楕円 1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1" name="直線コネクタ 1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2309668" y="4653136"/>
            <a:ext cx="317500" cy="157483"/>
            <a:chOff x="6769100" y="1390650"/>
            <a:chExt cx="317500" cy="157483"/>
          </a:xfrm>
        </p:grpSpPr>
        <p:sp>
          <p:nvSpPr>
            <p:cNvPr id="113" name="正方形/長方形 1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円/楕円 1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5" name="直線コネクタ 1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0" name="図形グループ 119"/>
          <p:cNvGrpSpPr/>
          <p:nvPr/>
        </p:nvGrpSpPr>
        <p:grpSpPr>
          <a:xfrm>
            <a:off x="2679922" y="4655677"/>
            <a:ext cx="317500" cy="157483"/>
            <a:chOff x="6769100" y="1390650"/>
            <a:chExt cx="317500" cy="157483"/>
          </a:xfrm>
        </p:grpSpPr>
        <p:sp>
          <p:nvSpPr>
            <p:cNvPr id="121" name="正方形/長方形 1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円/楕円 1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3" name="直線コネクタ 1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3054572" y="4658218"/>
            <a:ext cx="317500" cy="157483"/>
            <a:chOff x="6769100" y="1390650"/>
            <a:chExt cx="317500" cy="157483"/>
          </a:xfrm>
        </p:grpSpPr>
        <p:sp>
          <p:nvSpPr>
            <p:cNvPr id="129" name="正方形/長方形 1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円/楕円 1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1" name="直線コネクタ 1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6" name="図形グループ 135"/>
          <p:cNvGrpSpPr/>
          <p:nvPr/>
        </p:nvGrpSpPr>
        <p:grpSpPr>
          <a:xfrm>
            <a:off x="2309668" y="4851227"/>
            <a:ext cx="317500" cy="157483"/>
            <a:chOff x="6769100" y="1390650"/>
            <a:chExt cx="317500" cy="157483"/>
          </a:xfrm>
        </p:grpSpPr>
        <p:sp>
          <p:nvSpPr>
            <p:cNvPr id="137" name="正方形/長方形 1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円/楕円 1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9" name="直線コネクタ 1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0" name="図形グループ 139"/>
          <p:cNvGrpSpPr/>
          <p:nvPr/>
        </p:nvGrpSpPr>
        <p:grpSpPr>
          <a:xfrm>
            <a:off x="2679922" y="4853768"/>
            <a:ext cx="317500" cy="157483"/>
            <a:chOff x="6769100" y="1390650"/>
            <a:chExt cx="317500" cy="157483"/>
          </a:xfrm>
        </p:grpSpPr>
        <p:sp>
          <p:nvSpPr>
            <p:cNvPr id="141" name="正方形/長方形 1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円/楕円 1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3" name="直線コネクタ 1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4" name="図形グループ 143"/>
          <p:cNvGrpSpPr/>
          <p:nvPr/>
        </p:nvGrpSpPr>
        <p:grpSpPr>
          <a:xfrm>
            <a:off x="3054572" y="4856309"/>
            <a:ext cx="317500" cy="157483"/>
            <a:chOff x="6769100" y="1390650"/>
            <a:chExt cx="317500" cy="157483"/>
          </a:xfrm>
        </p:grpSpPr>
        <p:sp>
          <p:nvSpPr>
            <p:cNvPr id="145" name="正方形/長方形 1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円/楕円 1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7" name="直線コネクタ 1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8" name="図形グループ 147"/>
          <p:cNvGrpSpPr/>
          <p:nvPr/>
        </p:nvGrpSpPr>
        <p:grpSpPr>
          <a:xfrm>
            <a:off x="2307178" y="5219268"/>
            <a:ext cx="317500" cy="157483"/>
            <a:chOff x="6769100" y="1390650"/>
            <a:chExt cx="317500" cy="157483"/>
          </a:xfrm>
        </p:grpSpPr>
        <p:sp>
          <p:nvSpPr>
            <p:cNvPr id="149" name="正方形/長方形 1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円/楕円 1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1" name="直線コネクタ 1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2" name="図形グループ 151"/>
          <p:cNvGrpSpPr/>
          <p:nvPr/>
        </p:nvGrpSpPr>
        <p:grpSpPr>
          <a:xfrm>
            <a:off x="2307178" y="5035953"/>
            <a:ext cx="317500" cy="157483"/>
            <a:chOff x="6769100" y="1390650"/>
            <a:chExt cx="317500" cy="157483"/>
          </a:xfrm>
        </p:grpSpPr>
        <p:sp>
          <p:nvSpPr>
            <p:cNvPr id="153" name="正方形/長方形 1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円/楕円 1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5" name="直線コネクタ 1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6" name="図形グループ 155"/>
          <p:cNvGrpSpPr/>
          <p:nvPr/>
        </p:nvGrpSpPr>
        <p:grpSpPr>
          <a:xfrm>
            <a:off x="2677432" y="5221809"/>
            <a:ext cx="317500" cy="157483"/>
            <a:chOff x="6769100" y="1390650"/>
            <a:chExt cx="317500" cy="157483"/>
          </a:xfrm>
        </p:grpSpPr>
        <p:sp>
          <p:nvSpPr>
            <p:cNvPr id="157" name="正方形/長方形 1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円/楕円 1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9" name="直線コネクタ 1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0" name="図形グループ 159"/>
          <p:cNvGrpSpPr/>
          <p:nvPr/>
        </p:nvGrpSpPr>
        <p:grpSpPr>
          <a:xfrm>
            <a:off x="2677432" y="5038494"/>
            <a:ext cx="317500" cy="157483"/>
            <a:chOff x="6769100" y="1390650"/>
            <a:chExt cx="317500" cy="157483"/>
          </a:xfrm>
        </p:grpSpPr>
        <p:sp>
          <p:nvSpPr>
            <p:cNvPr id="161" name="正方形/長方形 1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円/楕円 1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3" name="直線コネクタ 16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4" name="図形グループ 163"/>
          <p:cNvGrpSpPr/>
          <p:nvPr/>
        </p:nvGrpSpPr>
        <p:grpSpPr>
          <a:xfrm>
            <a:off x="3052082" y="5224350"/>
            <a:ext cx="317500" cy="157483"/>
            <a:chOff x="6769100" y="1390650"/>
            <a:chExt cx="317500" cy="157483"/>
          </a:xfrm>
        </p:grpSpPr>
        <p:sp>
          <p:nvSpPr>
            <p:cNvPr id="165" name="正方形/長方形 1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円/楕円 1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7" name="直線コネクタ 1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8" name="図形グループ 167"/>
          <p:cNvGrpSpPr/>
          <p:nvPr/>
        </p:nvGrpSpPr>
        <p:grpSpPr>
          <a:xfrm>
            <a:off x="3052082" y="5041035"/>
            <a:ext cx="317500" cy="157483"/>
            <a:chOff x="6769100" y="1390650"/>
            <a:chExt cx="317500" cy="157483"/>
          </a:xfrm>
        </p:grpSpPr>
        <p:sp>
          <p:nvSpPr>
            <p:cNvPr id="169" name="正方形/長方形 1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円/楕円 1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1" name="直線コネクタ 17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2" name="図形グループ 171"/>
          <p:cNvGrpSpPr/>
          <p:nvPr/>
        </p:nvGrpSpPr>
        <p:grpSpPr>
          <a:xfrm>
            <a:off x="2307178" y="5417359"/>
            <a:ext cx="317500" cy="157483"/>
            <a:chOff x="6769100" y="1390650"/>
            <a:chExt cx="317500" cy="157483"/>
          </a:xfrm>
        </p:grpSpPr>
        <p:sp>
          <p:nvSpPr>
            <p:cNvPr id="173" name="正方形/長方形 1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4" name="円/楕円 1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5" name="直線コネクタ 1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6" name="図形グループ 175"/>
          <p:cNvGrpSpPr/>
          <p:nvPr/>
        </p:nvGrpSpPr>
        <p:grpSpPr>
          <a:xfrm>
            <a:off x="2677432" y="5419900"/>
            <a:ext cx="317500" cy="157483"/>
            <a:chOff x="6769100" y="1390650"/>
            <a:chExt cx="317500" cy="157483"/>
          </a:xfrm>
        </p:grpSpPr>
        <p:sp>
          <p:nvSpPr>
            <p:cNvPr id="177" name="正方形/長方形 1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円/楕円 1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9" name="直線コネクタ 17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0" name="図形グループ 179"/>
          <p:cNvGrpSpPr/>
          <p:nvPr/>
        </p:nvGrpSpPr>
        <p:grpSpPr>
          <a:xfrm>
            <a:off x="3052082" y="5422441"/>
            <a:ext cx="317500" cy="157483"/>
            <a:chOff x="6769100" y="1390650"/>
            <a:chExt cx="317500" cy="157483"/>
          </a:xfrm>
        </p:grpSpPr>
        <p:sp>
          <p:nvSpPr>
            <p:cNvPr id="181" name="正方形/長方形 1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円/楕円 1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3" name="直線コネクタ 1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6" name="図形グループ 195"/>
          <p:cNvGrpSpPr/>
          <p:nvPr/>
        </p:nvGrpSpPr>
        <p:grpSpPr>
          <a:xfrm>
            <a:off x="5364088" y="4722527"/>
            <a:ext cx="317500" cy="157483"/>
            <a:chOff x="6769100" y="1390650"/>
            <a:chExt cx="317500" cy="157483"/>
          </a:xfrm>
        </p:grpSpPr>
        <p:sp>
          <p:nvSpPr>
            <p:cNvPr id="197" name="正方形/長方形 1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円/楕円 1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9" name="直線コネクタ 1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0" name="図形グループ 199"/>
          <p:cNvGrpSpPr/>
          <p:nvPr/>
        </p:nvGrpSpPr>
        <p:grpSpPr>
          <a:xfrm>
            <a:off x="5364088" y="4915989"/>
            <a:ext cx="317500" cy="157483"/>
            <a:chOff x="6769100" y="1390650"/>
            <a:chExt cx="317500" cy="157483"/>
          </a:xfrm>
        </p:grpSpPr>
        <p:sp>
          <p:nvSpPr>
            <p:cNvPr id="201" name="正方形/長方形 2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円/楕円 2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3" name="直線コネクタ 2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4" name="図形グループ 203"/>
          <p:cNvGrpSpPr/>
          <p:nvPr/>
        </p:nvGrpSpPr>
        <p:grpSpPr>
          <a:xfrm>
            <a:off x="5364088" y="5097582"/>
            <a:ext cx="317500" cy="157483"/>
            <a:chOff x="6769100" y="1390650"/>
            <a:chExt cx="317500" cy="157483"/>
          </a:xfrm>
        </p:grpSpPr>
        <p:sp>
          <p:nvSpPr>
            <p:cNvPr id="205" name="正方形/長方形 2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円/楕円 2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7" name="直線コネクタ 2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8" name="図形グループ 207"/>
          <p:cNvGrpSpPr/>
          <p:nvPr/>
        </p:nvGrpSpPr>
        <p:grpSpPr>
          <a:xfrm>
            <a:off x="5364088" y="5498683"/>
            <a:ext cx="317500" cy="157483"/>
            <a:chOff x="6769100" y="1390650"/>
            <a:chExt cx="317500" cy="157483"/>
          </a:xfrm>
        </p:grpSpPr>
        <p:sp>
          <p:nvSpPr>
            <p:cNvPr id="209" name="正方形/長方形 2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円/楕円 2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1" name="直線コネクタ 2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2" name="図形グループ 211"/>
          <p:cNvGrpSpPr/>
          <p:nvPr/>
        </p:nvGrpSpPr>
        <p:grpSpPr>
          <a:xfrm>
            <a:off x="5364088" y="5294164"/>
            <a:ext cx="317500" cy="157483"/>
            <a:chOff x="6769100" y="1390650"/>
            <a:chExt cx="317500" cy="157483"/>
          </a:xfrm>
        </p:grpSpPr>
        <p:sp>
          <p:nvSpPr>
            <p:cNvPr id="213" name="正方形/長方形 2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円/楕円 2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5" name="直線コネクタ 2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6" name="図形グループ 215"/>
          <p:cNvGrpSpPr/>
          <p:nvPr/>
        </p:nvGrpSpPr>
        <p:grpSpPr>
          <a:xfrm>
            <a:off x="5734342" y="4725068"/>
            <a:ext cx="317500" cy="157483"/>
            <a:chOff x="6769100" y="1390650"/>
            <a:chExt cx="317500" cy="157483"/>
          </a:xfrm>
        </p:grpSpPr>
        <p:sp>
          <p:nvSpPr>
            <p:cNvPr id="217" name="正方形/長方形 2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円/楕円 2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9" name="直線コネクタ 2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0" name="図形グループ 219"/>
          <p:cNvGrpSpPr/>
          <p:nvPr/>
        </p:nvGrpSpPr>
        <p:grpSpPr>
          <a:xfrm>
            <a:off x="5734342" y="4918530"/>
            <a:ext cx="317500" cy="157483"/>
            <a:chOff x="6769100" y="1390650"/>
            <a:chExt cx="317500" cy="157483"/>
          </a:xfrm>
        </p:grpSpPr>
        <p:sp>
          <p:nvSpPr>
            <p:cNvPr id="221" name="正方形/長方形 2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円/楕円 2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3" name="直線コネクタ 2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4" name="図形グループ 223"/>
          <p:cNvGrpSpPr/>
          <p:nvPr/>
        </p:nvGrpSpPr>
        <p:grpSpPr>
          <a:xfrm>
            <a:off x="5734342" y="5100123"/>
            <a:ext cx="317500" cy="157483"/>
            <a:chOff x="6769100" y="1390650"/>
            <a:chExt cx="317500" cy="157483"/>
          </a:xfrm>
        </p:grpSpPr>
        <p:sp>
          <p:nvSpPr>
            <p:cNvPr id="225" name="正方形/長方形 2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6" name="円/楕円 2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7" name="直線コネクタ 2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8" name="図形グループ 227"/>
          <p:cNvGrpSpPr/>
          <p:nvPr/>
        </p:nvGrpSpPr>
        <p:grpSpPr>
          <a:xfrm>
            <a:off x="5734342" y="550122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5734342" y="5296705"/>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6108992" y="472760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0" name="図形グループ 239"/>
          <p:cNvGrpSpPr/>
          <p:nvPr/>
        </p:nvGrpSpPr>
        <p:grpSpPr>
          <a:xfrm>
            <a:off x="6108992" y="4921071"/>
            <a:ext cx="317500" cy="157483"/>
            <a:chOff x="6769100" y="1390650"/>
            <a:chExt cx="317500" cy="157483"/>
          </a:xfrm>
        </p:grpSpPr>
        <p:sp>
          <p:nvSpPr>
            <p:cNvPr id="241" name="正方形/長方形 2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2" name="円/楕円 2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3" name="直線コネクタ 2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4" name="図形グループ 243"/>
          <p:cNvGrpSpPr/>
          <p:nvPr/>
        </p:nvGrpSpPr>
        <p:grpSpPr>
          <a:xfrm>
            <a:off x="6108992" y="5102664"/>
            <a:ext cx="317500" cy="157483"/>
            <a:chOff x="6769100" y="1390650"/>
            <a:chExt cx="317500" cy="157483"/>
          </a:xfrm>
        </p:grpSpPr>
        <p:sp>
          <p:nvSpPr>
            <p:cNvPr id="245" name="正方形/長方形 2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6" name="円/楕円 2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7" name="直線コネクタ 2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8" name="図形グループ 247"/>
          <p:cNvGrpSpPr/>
          <p:nvPr/>
        </p:nvGrpSpPr>
        <p:grpSpPr>
          <a:xfrm>
            <a:off x="6108992" y="5503765"/>
            <a:ext cx="317500" cy="157483"/>
            <a:chOff x="6769100" y="1390650"/>
            <a:chExt cx="317500" cy="157483"/>
          </a:xfrm>
        </p:grpSpPr>
        <p:sp>
          <p:nvSpPr>
            <p:cNvPr id="249" name="正方形/長方形 2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0" name="円/楕円 2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1" name="直線コネクタ 2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2" name="図形グループ 251"/>
          <p:cNvGrpSpPr/>
          <p:nvPr/>
        </p:nvGrpSpPr>
        <p:grpSpPr>
          <a:xfrm>
            <a:off x="6108992" y="5299246"/>
            <a:ext cx="317500" cy="157483"/>
            <a:chOff x="6769100" y="1390650"/>
            <a:chExt cx="317500" cy="157483"/>
          </a:xfrm>
        </p:grpSpPr>
        <p:sp>
          <p:nvSpPr>
            <p:cNvPr id="253" name="正方形/長方形 2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4" name="円/楕円 2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5" name="直線コネクタ 2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6" name="図形グループ 255"/>
          <p:cNvGrpSpPr/>
          <p:nvPr/>
        </p:nvGrpSpPr>
        <p:grpSpPr>
          <a:xfrm>
            <a:off x="7168895" y="4675373"/>
            <a:ext cx="317500" cy="157483"/>
            <a:chOff x="6769100" y="1390650"/>
            <a:chExt cx="317500" cy="157483"/>
          </a:xfrm>
        </p:grpSpPr>
        <p:sp>
          <p:nvSpPr>
            <p:cNvPr id="257" name="正方形/長方形 2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8" name="円/楕円 2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9" name="直線コネクタ 25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4" name="図形グループ 263"/>
          <p:cNvGrpSpPr/>
          <p:nvPr/>
        </p:nvGrpSpPr>
        <p:grpSpPr>
          <a:xfrm>
            <a:off x="7539149" y="4677914"/>
            <a:ext cx="317500" cy="157483"/>
            <a:chOff x="6769100" y="1390650"/>
            <a:chExt cx="317500" cy="157483"/>
          </a:xfrm>
        </p:grpSpPr>
        <p:sp>
          <p:nvSpPr>
            <p:cNvPr id="265" name="正方形/長方形 2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円/楕円 2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7" name="直線コネクタ 26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2" name="図形グループ 271"/>
          <p:cNvGrpSpPr/>
          <p:nvPr/>
        </p:nvGrpSpPr>
        <p:grpSpPr>
          <a:xfrm>
            <a:off x="7913799" y="4680455"/>
            <a:ext cx="317500" cy="157483"/>
            <a:chOff x="6769100" y="1390650"/>
            <a:chExt cx="317500" cy="157483"/>
          </a:xfrm>
        </p:grpSpPr>
        <p:sp>
          <p:nvSpPr>
            <p:cNvPr id="273" name="正方形/長方形 2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4" name="円/楕円 2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5" name="直線コネクタ 27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0" name="図形グループ 279"/>
          <p:cNvGrpSpPr/>
          <p:nvPr/>
        </p:nvGrpSpPr>
        <p:grpSpPr>
          <a:xfrm>
            <a:off x="7168895" y="4873464"/>
            <a:ext cx="317500" cy="157483"/>
            <a:chOff x="6769100" y="1390650"/>
            <a:chExt cx="317500" cy="157483"/>
          </a:xfrm>
        </p:grpSpPr>
        <p:sp>
          <p:nvSpPr>
            <p:cNvPr id="281" name="正方形/長方形 2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2" name="円/楕円 2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3" name="直線コネクタ 28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4" name="図形グループ 283"/>
          <p:cNvGrpSpPr/>
          <p:nvPr/>
        </p:nvGrpSpPr>
        <p:grpSpPr>
          <a:xfrm>
            <a:off x="7539149" y="4876005"/>
            <a:ext cx="317500" cy="157483"/>
            <a:chOff x="6769100" y="1390650"/>
            <a:chExt cx="317500" cy="157483"/>
          </a:xfrm>
        </p:grpSpPr>
        <p:sp>
          <p:nvSpPr>
            <p:cNvPr id="285" name="正方形/長方形 2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円/楕円 2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87" name="直線コネクタ 28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8" name="図形グループ 287"/>
          <p:cNvGrpSpPr/>
          <p:nvPr/>
        </p:nvGrpSpPr>
        <p:grpSpPr>
          <a:xfrm>
            <a:off x="7913799" y="4878546"/>
            <a:ext cx="317500" cy="157483"/>
            <a:chOff x="6769100" y="1390650"/>
            <a:chExt cx="317500" cy="157483"/>
          </a:xfrm>
        </p:grpSpPr>
        <p:sp>
          <p:nvSpPr>
            <p:cNvPr id="289" name="正方形/長方形 2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0" name="円/楕円 2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1" name="直線コネクタ 29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2" name="図形グループ 291"/>
          <p:cNvGrpSpPr/>
          <p:nvPr/>
        </p:nvGrpSpPr>
        <p:grpSpPr>
          <a:xfrm>
            <a:off x="7166405" y="5241505"/>
            <a:ext cx="317500" cy="157483"/>
            <a:chOff x="6769100" y="1390650"/>
            <a:chExt cx="317500" cy="157483"/>
          </a:xfrm>
        </p:grpSpPr>
        <p:sp>
          <p:nvSpPr>
            <p:cNvPr id="293" name="正方形/長方形 2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4" name="円/楕円 2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5" name="直線コネクタ 29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6" name="図形グループ 295"/>
          <p:cNvGrpSpPr/>
          <p:nvPr/>
        </p:nvGrpSpPr>
        <p:grpSpPr>
          <a:xfrm>
            <a:off x="7166405" y="5058190"/>
            <a:ext cx="317500" cy="157483"/>
            <a:chOff x="6769100" y="1390650"/>
            <a:chExt cx="317500" cy="157483"/>
          </a:xfrm>
        </p:grpSpPr>
        <p:sp>
          <p:nvSpPr>
            <p:cNvPr id="297" name="正方形/長方形 29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8" name="円/楕円 29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9" name="直線コネクタ 29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0" name="図形グループ 299"/>
          <p:cNvGrpSpPr/>
          <p:nvPr/>
        </p:nvGrpSpPr>
        <p:grpSpPr>
          <a:xfrm>
            <a:off x="7536659" y="5244046"/>
            <a:ext cx="317500" cy="157483"/>
            <a:chOff x="6769100" y="1390650"/>
            <a:chExt cx="317500" cy="157483"/>
          </a:xfrm>
        </p:grpSpPr>
        <p:sp>
          <p:nvSpPr>
            <p:cNvPr id="301" name="正方形/長方形 30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2" name="円/楕円 3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3" name="直線コネクタ 3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4" name="図形グループ 303"/>
          <p:cNvGrpSpPr/>
          <p:nvPr/>
        </p:nvGrpSpPr>
        <p:grpSpPr>
          <a:xfrm>
            <a:off x="7536659" y="5060731"/>
            <a:ext cx="317500" cy="157483"/>
            <a:chOff x="6769100" y="1390650"/>
            <a:chExt cx="317500" cy="157483"/>
          </a:xfrm>
        </p:grpSpPr>
        <p:sp>
          <p:nvSpPr>
            <p:cNvPr id="305" name="正方形/長方形 30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6" name="円/楕円 30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7" name="直線コネクタ 30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8" name="図形グループ 307"/>
          <p:cNvGrpSpPr/>
          <p:nvPr/>
        </p:nvGrpSpPr>
        <p:grpSpPr>
          <a:xfrm>
            <a:off x="7911309" y="5246587"/>
            <a:ext cx="317500" cy="157483"/>
            <a:chOff x="6769100" y="1390650"/>
            <a:chExt cx="317500" cy="157483"/>
          </a:xfrm>
        </p:grpSpPr>
        <p:sp>
          <p:nvSpPr>
            <p:cNvPr id="309" name="正方形/長方形 30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円/楕円 30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1" name="直線コネクタ 31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2" name="図形グループ 311"/>
          <p:cNvGrpSpPr/>
          <p:nvPr/>
        </p:nvGrpSpPr>
        <p:grpSpPr>
          <a:xfrm>
            <a:off x="7911309" y="5063272"/>
            <a:ext cx="317500" cy="157483"/>
            <a:chOff x="6769100" y="1390650"/>
            <a:chExt cx="317500" cy="157483"/>
          </a:xfrm>
        </p:grpSpPr>
        <p:sp>
          <p:nvSpPr>
            <p:cNvPr id="313" name="正方形/長方形 3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4" name="円/楕円 3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5" name="直線コネクタ 3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6" name="図形グループ 315"/>
          <p:cNvGrpSpPr/>
          <p:nvPr/>
        </p:nvGrpSpPr>
        <p:grpSpPr>
          <a:xfrm>
            <a:off x="7166405" y="5439596"/>
            <a:ext cx="317500" cy="157483"/>
            <a:chOff x="6769100" y="1390650"/>
            <a:chExt cx="317500" cy="157483"/>
          </a:xfrm>
        </p:grpSpPr>
        <p:sp>
          <p:nvSpPr>
            <p:cNvPr id="317" name="正方形/長方形 3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8" name="円/楕円 3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9" name="直線コネクタ 3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0" name="図形グループ 319"/>
          <p:cNvGrpSpPr/>
          <p:nvPr/>
        </p:nvGrpSpPr>
        <p:grpSpPr>
          <a:xfrm>
            <a:off x="7536659" y="5442137"/>
            <a:ext cx="317500" cy="157483"/>
            <a:chOff x="6769100" y="1390650"/>
            <a:chExt cx="317500" cy="157483"/>
          </a:xfrm>
        </p:grpSpPr>
        <p:sp>
          <p:nvSpPr>
            <p:cNvPr id="321" name="正方形/長方形 3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2" name="円/楕円 3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3" name="直線コネクタ 3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4" name="図形グループ 323"/>
          <p:cNvGrpSpPr/>
          <p:nvPr/>
        </p:nvGrpSpPr>
        <p:grpSpPr>
          <a:xfrm>
            <a:off x="7911309" y="5444678"/>
            <a:ext cx="317500" cy="157483"/>
            <a:chOff x="6769100" y="1390650"/>
            <a:chExt cx="317500" cy="157483"/>
          </a:xfrm>
        </p:grpSpPr>
        <p:sp>
          <p:nvSpPr>
            <p:cNvPr id="325" name="正方形/長方形 3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6" name="円/楕円 3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27" name="直線コネクタ 3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42" name="テキスト ボックス 341"/>
          <p:cNvSpPr txBox="1"/>
          <p:nvPr/>
        </p:nvSpPr>
        <p:spPr>
          <a:xfrm>
            <a:off x="4984352" y="5852186"/>
            <a:ext cx="3602438" cy="584775"/>
          </a:xfrm>
          <a:prstGeom prst="rect">
            <a:avLst/>
          </a:prstGeom>
          <a:noFill/>
        </p:spPr>
        <p:txBody>
          <a:bodyPr wrap="square" rtlCol="0">
            <a:spAutoFit/>
          </a:bodyPr>
          <a:lstStyle/>
          <a:p>
            <a:pPr algn="ctr"/>
            <a:r>
              <a:rPr kumimoji="1" lang="ja-JP" altLang="en-US" sz="1600" dirty="0" smtClean="0">
                <a:solidFill>
                  <a:srgbClr val="0432FF"/>
                </a:solidFill>
                <a:latin typeface="Meiryo" charset="-128"/>
                <a:ea typeface="Meiryo" charset="-128"/>
                <a:cs typeface="Meiryo" charset="-128"/>
              </a:rPr>
              <a:t>よく似た運用パターン・グループ</a:t>
            </a:r>
          </a:p>
          <a:p>
            <a:pPr algn="ctr"/>
            <a:r>
              <a:rPr kumimoji="1" lang="ja-JP" altLang="en-US" sz="1600" dirty="0" smtClean="0">
                <a:solidFill>
                  <a:srgbClr val="0432FF"/>
                </a:solidFill>
                <a:latin typeface="Meiryo" charset="-128"/>
                <a:ea typeface="Meiryo" charset="-128"/>
                <a:cs typeface="Meiryo" charset="-128"/>
              </a:rPr>
              <a:t>に集約しインスタンスを削減</a:t>
            </a:r>
          </a:p>
        </p:txBody>
      </p:sp>
      <p:sp>
        <p:nvSpPr>
          <p:cNvPr id="343" name="右矢印 342"/>
          <p:cNvSpPr/>
          <p:nvPr/>
        </p:nvSpPr>
        <p:spPr>
          <a:xfrm>
            <a:off x="4338331" y="4797749"/>
            <a:ext cx="471649" cy="67750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59435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正方形/長方形 141"/>
          <p:cNvSpPr/>
          <p:nvPr/>
        </p:nvSpPr>
        <p:spPr>
          <a:xfrm>
            <a:off x="685784" y="5301279"/>
            <a:ext cx="3890483" cy="124098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681518" y="848779"/>
            <a:ext cx="3110575" cy="157211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移管の考え方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52</a:t>
            </a:fld>
            <a:endParaRPr kumimoji="1" lang="ja-JP" altLang="en-US"/>
          </a:p>
        </p:txBody>
      </p:sp>
      <p:sp>
        <p:nvSpPr>
          <p:cNvPr id="4" name="正方形/長方形 3"/>
          <p:cNvSpPr/>
          <p:nvPr/>
        </p:nvSpPr>
        <p:spPr>
          <a:xfrm>
            <a:off x="4800600" y="3076311"/>
            <a:ext cx="1209268" cy="1910049"/>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IaaS</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6084168" y="2102367"/>
            <a:ext cx="1193822" cy="2881488"/>
          </a:xfrm>
          <a:prstGeom prst="rect">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PaaS</a:t>
            </a: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7380312" y="836713"/>
            <a:ext cx="1209268" cy="414714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SaaS</a:t>
            </a:r>
            <a:endParaRPr kumimoji="1" lang="ja-JP" altLang="en-US" sz="1400" dirty="0">
              <a:solidFill>
                <a:srgbClr val="FFFFFF"/>
              </a:solidFill>
              <a:latin typeface="Meiryo" charset="-128"/>
              <a:ea typeface="Meiryo" charset="-128"/>
              <a:cs typeface="Meiryo" charset="-128"/>
            </a:endParaRPr>
          </a:p>
        </p:txBody>
      </p:sp>
      <p:grpSp>
        <p:nvGrpSpPr>
          <p:cNvPr id="127" name="図形グループ 126"/>
          <p:cNvGrpSpPr/>
          <p:nvPr/>
        </p:nvGrpSpPr>
        <p:grpSpPr>
          <a:xfrm>
            <a:off x="1174495" y="1273353"/>
            <a:ext cx="2184448" cy="939150"/>
            <a:chOff x="1187624" y="4653136"/>
            <a:chExt cx="2184448" cy="939150"/>
          </a:xfrm>
        </p:grpSpPr>
        <p:grpSp>
          <p:nvGrpSpPr>
            <p:cNvPr id="7" name="図形グループ 6"/>
            <p:cNvGrpSpPr/>
            <p:nvPr/>
          </p:nvGrpSpPr>
          <p:grpSpPr>
            <a:xfrm>
              <a:off x="1187624" y="4653565"/>
              <a:ext cx="317500" cy="157483"/>
              <a:chOff x="6769100" y="1390650"/>
              <a:chExt cx="317500" cy="157483"/>
            </a:xfrm>
          </p:grpSpPr>
          <p:sp>
            <p:nvSpPr>
              <p:cNvPr id="8" name="正方形/長方形 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 name="直線コネクタ 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 name="図形グループ 10"/>
            <p:cNvGrpSpPr/>
            <p:nvPr/>
          </p:nvGrpSpPr>
          <p:grpSpPr>
            <a:xfrm>
              <a:off x="1187624" y="4847027"/>
              <a:ext cx="317500" cy="157483"/>
              <a:chOff x="6769100" y="1390650"/>
              <a:chExt cx="317500" cy="157483"/>
            </a:xfrm>
          </p:grpSpPr>
          <p:sp>
            <p:nvSpPr>
              <p:cNvPr id="12" name="正方形/長方形 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円/楕円 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 name="直線コネクタ 1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 name="図形グループ 14"/>
            <p:cNvGrpSpPr/>
            <p:nvPr/>
          </p:nvGrpSpPr>
          <p:grpSpPr>
            <a:xfrm>
              <a:off x="1187624" y="5028620"/>
              <a:ext cx="317500" cy="157483"/>
              <a:chOff x="6769100" y="1390650"/>
              <a:chExt cx="317500" cy="157483"/>
            </a:xfrm>
          </p:grpSpPr>
          <p:sp>
            <p:nvSpPr>
              <p:cNvPr id="16" name="正方形/長方形 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円/楕円 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 name="直線コネクタ 1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 name="図形グループ 18"/>
            <p:cNvGrpSpPr/>
            <p:nvPr/>
          </p:nvGrpSpPr>
          <p:grpSpPr>
            <a:xfrm>
              <a:off x="1187624" y="5429721"/>
              <a:ext cx="317500" cy="157483"/>
              <a:chOff x="6769100" y="1390650"/>
              <a:chExt cx="317500" cy="157483"/>
            </a:xfrm>
          </p:grpSpPr>
          <p:sp>
            <p:nvSpPr>
              <p:cNvPr id="20" name="正方形/長方形 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円/楕円 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 name="直線コネクタ 2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1187624" y="5225202"/>
              <a:ext cx="317500" cy="157483"/>
              <a:chOff x="6769100" y="1390650"/>
              <a:chExt cx="317500" cy="157483"/>
            </a:xfrm>
          </p:grpSpPr>
          <p:sp>
            <p:nvSpPr>
              <p:cNvPr id="24" name="正方形/長方形 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楕円 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 name="直線コネクタ 2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 name="図形グループ 26"/>
            <p:cNvGrpSpPr/>
            <p:nvPr/>
          </p:nvGrpSpPr>
          <p:grpSpPr>
            <a:xfrm>
              <a:off x="1557878" y="4656106"/>
              <a:ext cx="317500" cy="157483"/>
              <a:chOff x="6769100" y="1390650"/>
              <a:chExt cx="317500" cy="157483"/>
            </a:xfrm>
          </p:grpSpPr>
          <p:sp>
            <p:nvSpPr>
              <p:cNvPr id="28" name="正方形/長方形 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円/楕円 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 name="直線コネクタ 2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 name="図形グループ 30"/>
            <p:cNvGrpSpPr/>
            <p:nvPr/>
          </p:nvGrpSpPr>
          <p:grpSpPr>
            <a:xfrm>
              <a:off x="1557878" y="4849568"/>
              <a:ext cx="317500" cy="157483"/>
              <a:chOff x="6769100" y="1390650"/>
              <a:chExt cx="317500" cy="157483"/>
            </a:xfrm>
          </p:grpSpPr>
          <p:sp>
            <p:nvSpPr>
              <p:cNvPr id="32" name="正方形/長方形 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円/楕円 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図形グループ 34"/>
            <p:cNvGrpSpPr/>
            <p:nvPr/>
          </p:nvGrpSpPr>
          <p:grpSpPr>
            <a:xfrm>
              <a:off x="1557878" y="5031161"/>
              <a:ext cx="317500" cy="157483"/>
              <a:chOff x="6769100" y="1390650"/>
              <a:chExt cx="317500" cy="157483"/>
            </a:xfrm>
          </p:grpSpPr>
          <p:sp>
            <p:nvSpPr>
              <p:cNvPr id="36" name="正方形/長方形 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円/楕円 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 name="直線コネクタ 3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図形グループ 38"/>
            <p:cNvGrpSpPr/>
            <p:nvPr/>
          </p:nvGrpSpPr>
          <p:grpSpPr>
            <a:xfrm>
              <a:off x="1557878" y="5432262"/>
              <a:ext cx="317500" cy="157483"/>
              <a:chOff x="6769100" y="1390650"/>
              <a:chExt cx="317500" cy="157483"/>
            </a:xfrm>
          </p:grpSpPr>
          <p:sp>
            <p:nvSpPr>
              <p:cNvPr id="40" name="正方形/長方形 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円/楕円 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 name="直線コネクタ 4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図形グループ 42"/>
            <p:cNvGrpSpPr/>
            <p:nvPr/>
          </p:nvGrpSpPr>
          <p:grpSpPr>
            <a:xfrm>
              <a:off x="1557878" y="5227743"/>
              <a:ext cx="317500" cy="157483"/>
              <a:chOff x="6769100" y="1390650"/>
              <a:chExt cx="317500" cy="157483"/>
            </a:xfrm>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932528" y="4658647"/>
              <a:ext cx="317500" cy="157483"/>
              <a:chOff x="6769100" y="1390650"/>
              <a:chExt cx="317500" cy="157483"/>
            </a:xfrm>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1932528" y="4852109"/>
              <a:ext cx="317500" cy="157483"/>
              <a:chOff x="6769100" y="1390650"/>
              <a:chExt cx="317500" cy="157483"/>
            </a:xfrm>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 name="図形グループ 54"/>
            <p:cNvGrpSpPr/>
            <p:nvPr/>
          </p:nvGrpSpPr>
          <p:grpSpPr>
            <a:xfrm>
              <a:off x="1932528" y="5033702"/>
              <a:ext cx="317500" cy="157483"/>
              <a:chOff x="6769100" y="1390650"/>
              <a:chExt cx="317500" cy="157483"/>
            </a:xfrm>
          </p:grpSpPr>
          <p:sp>
            <p:nvSpPr>
              <p:cNvPr id="56" name="正方形/長方形 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円/楕円 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 name="直線コネクタ 5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 name="図形グループ 58"/>
            <p:cNvGrpSpPr/>
            <p:nvPr/>
          </p:nvGrpSpPr>
          <p:grpSpPr>
            <a:xfrm>
              <a:off x="1932528" y="5434803"/>
              <a:ext cx="317500" cy="157483"/>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1932528" y="5230284"/>
              <a:ext cx="317500" cy="157483"/>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2309668" y="4653136"/>
              <a:ext cx="317500" cy="157483"/>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1" name="図形グループ 70"/>
            <p:cNvGrpSpPr/>
            <p:nvPr/>
          </p:nvGrpSpPr>
          <p:grpSpPr>
            <a:xfrm>
              <a:off x="2679922" y="4655677"/>
              <a:ext cx="317500" cy="157483"/>
              <a:chOff x="6769100" y="1390650"/>
              <a:chExt cx="317500" cy="157483"/>
            </a:xfrm>
          </p:grpSpPr>
          <p:sp>
            <p:nvSpPr>
              <p:cNvPr id="72" name="正方形/長方形 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円/楕円 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4" name="直線コネクタ 7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図形グループ 74"/>
            <p:cNvGrpSpPr/>
            <p:nvPr/>
          </p:nvGrpSpPr>
          <p:grpSpPr>
            <a:xfrm>
              <a:off x="3054572" y="4658218"/>
              <a:ext cx="317500" cy="157483"/>
              <a:chOff x="6769100" y="1390650"/>
              <a:chExt cx="317500" cy="157483"/>
            </a:xfrm>
          </p:grpSpPr>
          <p:sp>
            <p:nvSpPr>
              <p:cNvPr id="76" name="正方形/長方形 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円/楕円 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 name="直線コネクタ 7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9" name="図形グループ 78"/>
            <p:cNvGrpSpPr/>
            <p:nvPr/>
          </p:nvGrpSpPr>
          <p:grpSpPr>
            <a:xfrm>
              <a:off x="2309668" y="4851227"/>
              <a:ext cx="317500" cy="157483"/>
              <a:chOff x="6769100" y="1390650"/>
              <a:chExt cx="317500" cy="157483"/>
            </a:xfrm>
          </p:grpSpPr>
          <p:sp>
            <p:nvSpPr>
              <p:cNvPr id="80" name="正方形/長方形 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円/楕円 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 name="直線コネクタ 8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3" name="図形グループ 82"/>
            <p:cNvGrpSpPr/>
            <p:nvPr/>
          </p:nvGrpSpPr>
          <p:grpSpPr>
            <a:xfrm>
              <a:off x="2679922" y="4853768"/>
              <a:ext cx="317500" cy="157483"/>
              <a:chOff x="6769100" y="1390650"/>
              <a:chExt cx="317500" cy="157483"/>
            </a:xfrm>
          </p:grpSpPr>
          <p:sp>
            <p:nvSpPr>
              <p:cNvPr id="84" name="正方形/長方形 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円/楕円 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6" name="直線コネクタ 8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7" name="図形グループ 86"/>
            <p:cNvGrpSpPr/>
            <p:nvPr/>
          </p:nvGrpSpPr>
          <p:grpSpPr>
            <a:xfrm>
              <a:off x="3054572" y="4856309"/>
              <a:ext cx="317500" cy="157483"/>
              <a:chOff x="6769100" y="1390650"/>
              <a:chExt cx="317500" cy="157483"/>
            </a:xfrm>
          </p:grpSpPr>
          <p:sp>
            <p:nvSpPr>
              <p:cNvPr id="88" name="正方形/長方形 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円/楕円 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0" name="直線コネクタ 8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1" name="図形グループ 90"/>
            <p:cNvGrpSpPr/>
            <p:nvPr/>
          </p:nvGrpSpPr>
          <p:grpSpPr>
            <a:xfrm>
              <a:off x="2307178" y="5219268"/>
              <a:ext cx="317500" cy="157483"/>
              <a:chOff x="6769100" y="1390650"/>
              <a:chExt cx="317500" cy="157483"/>
            </a:xfrm>
          </p:grpSpPr>
          <p:sp>
            <p:nvSpPr>
              <p:cNvPr id="92" name="正方形/長方形 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円/楕円 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4" name="直線コネクタ 9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5" name="図形グループ 94"/>
            <p:cNvGrpSpPr/>
            <p:nvPr/>
          </p:nvGrpSpPr>
          <p:grpSpPr>
            <a:xfrm>
              <a:off x="2307178" y="5035953"/>
              <a:ext cx="317500" cy="157483"/>
              <a:chOff x="6769100" y="1390650"/>
              <a:chExt cx="317500" cy="157483"/>
            </a:xfrm>
          </p:grpSpPr>
          <p:sp>
            <p:nvSpPr>
              <p:cNvPr id="96" name="正方形/長方形 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図形グループ 98"/>
            <p:cNvGrpSpPr/>
            <p:nvPr/>
          </p:nvGrpSpPr>
          <p:grpSpPr>
            <a:xfrm>
              <a:off x="2677432" y="5221809"/>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2677432" y="5038494"/>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3052082" y="5224350"/>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1" name="図形グループ 110"/>
            <p:cNvGrpSpPr/>
            <p:nvPr/>
          </p:nvGrpSpPr>
          <p:grpSpPr>
            <a:xfrm>
              <a:off x="3052082" y="5041035"/>
              <a:ext cx="317500" cy="157483"/>
              <a:chOff x="6769100" y="1390650"/>
              <a:chExt cx="317500" cy="157483"/>
            </a:xfrm>
          </p:grpSpPr>
          <p:sp>
            <p:nvSpPr>
              <p:cNvPr id="112" name="正方形/長方形 1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円/楕円 1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4" name="直線コネクタ 11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2307178" y="5417359"/>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2677432" y="5419900"/>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3052082" y="5422441"/>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29" name="テキスト ボックス 128"/>
          <p:cNvSpPr txBox="1"/>
          <p:nvPr/>
        </p:nvSpPr>
        <p:spPr>
          <a:xfrm>
            <a:off x="681518" y="957740"/>
            <a:ext cx="3170402" cy="369332"/>
          </a:xfrm>
          <a:prstGeom prst="rect">
            <a:avLst/>
          </a:prstGeom>
          <a:noFill/>
        </p:spPr>
        <p:txBody>
          <a:bodyPr wrap="square" rtlCol="0">
            <a:spAutoFit/>
          </a:bodyPr>
          <a:lstStyle/>
          <a:p>
            <a:pPr algn="ctr"/>
            <a:r>
              <a:rPr kumimoji="1" lang="ja-JP" altLang="en-US" smtClean="0">
                <a:solidFill>
                  <a:schemeClr val="tx1">
                    <a:lumMod val="50000"/>
                    <a:lumOff val="50000"/>
                  </a:schemeClr>
                </a:solidFill>
                <a:latin typeface="Meiryo" charset="-128"/>
                <a:ea typeface="Meiryo" charset="-128"/>
                <a:cs typeface="Meiryo" charset="-128"/>
              </a:rPr>
              <a:t>オンプレミス・システム</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133" name="右矢印 132"/>
          <p:cNvSpPr/>
          <p:nvPr/>
        </p:nvSpPr>
        <p:spPr>
          <a:xfrm>
            <a:off x="3894415" y="838262"/>
            <a:ext cx="3485897" cy="392794"/>
          </a:xfrm>
          <a:prstGeom prst="rightArrow">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4" name="曲折矢印 133"/>
          <p:cNvSpPr/>
          <p:nvPr/>
        </p:nvSpPr>
        <p:spPr>
          <a:xfrm rot="5400000">
            <a:off x="4975448" y="201665"/>
            <a:ext cx="826027" cy="2988093"/>
          </a:xfrm>
          <a:prstGeom prst="bentArrow">
            <a:avLst>
              <a:gd name="adj1" fmla="val 25000"/>
              <a:gd name="adj2" fmla="val 25000"/>
              <a:gd name="adj3" fmla="val 25000"/>
              <a:gd name="adj4" fmla="val 57746"/>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5" name="曲折矢印 134"/>
          <p:cNvSpPr/>
          <p:nvPr/>
        </p:nvSpPr>
        <p:spPr>
          <a:xfrm rot="5400000">
            <a:off x="4040983" y="1465178"/>
            <a:ext cx="1464569" cy="1757704"/>
          </a:xfrm>
          <a:prstGeom prst="bentArrow">
            <a:avLst>
              <a:gd name="adj1" fmla="val 14957"/>
              <a:gd name="adj2" fmla="val 13877"/>
              <a:gd name="adj3" fmla="val 15671"/>
              <a:gd name="adj4" fmla="val 34420"/>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6" name="四角形吹き出し 135"/>
          <p:cNvSpPr/>
          <p:nvPr/>
        </p:nvSpPr>
        <p:spPr>
          <a:xfrm>
            <a:off x="696492" y="2646223"/>
            <a:ext cx="3170402" cy="2274934"/>
          </a:xfrm>
          <a:prstGeom prst="wedgeRectCallout">
            <a:avLst>
              <a:gd name="adj1" fmla="val 79284"/>
              <a:gd name="adj2" fmla="val -7656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コスト</a:t>
            </a:r>
          </a:p>
          <a:p>
            <a:pPr marL="269875" lvl="1"/>
            <a:r>
              <a:rPr kumimoji="1" lang="en-US" altLang="ja-JP" sz="1200" dirty="0" smtClean="0">
                <a:solidFill>
                  <a:srgbClr val="FFFFFF"/>
                </a:solidFill>
                <a:latin typeface="Meiryo" charset="-128"/>
                <a:ea typeface="Meiryo" charset="-128"/>
                <a:cs typeface="Meiryo" charset="-128"/>
              </a:rPr>
              <a:t>5</a:t>
            </a:r>
            <a:r>
              <a:rPr kumimoji="1" lang="ja-JP" altLang="en-US" sz="1200" dirty="0" smtClean="0">
                <a:solidFill>
                  <a:srgbClr val="FFFFFF"/>
                </a:solidFill>
                <a:latin typeface="Meiryo" charset="-128"/>
                <a:ea typeface="Meiryo" charset="-128"/>
                <a:cs typeface="Meiryo" charset="-128"/>
              </a:rPr>
              <a:t>年間の</a:t>
            </a:r>
            <a:r>
              <a:rPr kumimoji="1" lang="en-US" altLang="ja-JP" sz="1200" dirty="0" smtClean="0">
                <a:solidFill>
                  <a:srgbClr val="FFFFFF"/>
                </a:solidFill>
                <a:latin typeface="Meiryo" charset="-128"/>
                <a:ea typeface="Meiryo" charset="-128"/>
                <a:cs typeface="Meiryo" charset="-128"/>
              </a:rPr>
              <a:t>TCO</a:t>
            </a:r>
          </a:p>
          <a:p>
            <a:pPr marL="228600" indent="-228600">
              <a:buFont typeface="+mj-lt"/>
              <a:buAutoNum type="arabicPeriod"/>
            </a:pPr>
            <a:r>
              <a:rPr lang="en-US" altLang="ja-JP" sz="1400" b="1" dirty="0" smtClean="0">
                <a:solidFill>
                  <a:srgbClr val="FFFFFF"/>
                </a:solidFill>
                <a:latin typeface="Meiryo" charset="-128"/>
                <a:ea typeface="Meiryo" charset="-128"/>
                <a:cs typeface="Meiryo" charset="-128"/>
              </a:rPr>
              <a:t>BCP</a:t>
            </a:r>
            <a:endParaRPr lang="ja-JP" altLang="en-US" sz="1400" b="1" dirty="0">
              <a:solidFill>
                <a:srgbClr val="FFFFFF"/>
              </a:solidFill>
              <a:latin typeface="Meiryo" charset="-128"/>
              <a:ea typeface="Meiryo" charset="-128"/>
              <a:cs typeface="Meiryo" charset="-128"/>
            </a:endParaRPr>
          </a:p>
          <a:p>
            <a:pPr marL="228600" lvl="1"/>
            <a:r>
              <a:rPr lang="ja-JP" altLang="en-US" sz="1200" dirty="0" smtClean="0">
                <a:solidFill>
                  <a:srgbClr val="FFFFFF"/>
                </a:solidFill>
                <a:latin typeface="Meiryo" charset="-128"/>
                <a:ea typeface="Meiryo" charset="-128"/>
                <a:cs typeface="Meiryo" charset="-128"/>
              </a:rPr>
              <a:t>遠隔多重化構成など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バックアップ／アーカイブ</a:t>
            </a:r>
          </a:p>
          <a:p>
            <a:pPr marL="228600" lvl="1"/>
            <a:r>
              <a:rPr kumimoji="1" lang="ja-JP" altLang="en-US" sz="1200" dirty="0" smtClean="0">
                <a:solidFill>
                  <a:srgbClr val="FFFFFF"/>
                </a:solidFill>
                <a:latin typeface="Meiryo" charset="-128"/>
                <a:ea typeface="Meiryo" charset="-128"/>
                <a:cs typeface="Meiryo" charset="-128"/>
              </a:rPr>
              <a:t>電子メール、業務データなど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ユーザー利便性</a:t>
            </a:r>
          </a:p>
          <a:p>
            <a:pPr marL="228600" lvl="1"/>
            <a:r>
              <a:rPr kumimoji="1" lang="ja-JP" altLang="en-US" sz="1200" dirty="0" smtClean="0">
                <a:solidFill>
                  <a:srgbClr val="FFFFFF"/>
                </a:solidFill>
                <a:latin typeface="Meiryo" charset="-128"/>
                <a:ea typeface="Meiryo" charset="-128"/>
                <a:cs typeface="Meiryo" charset="-128"/>
              </a:rPr>
              <a:t>応答時間、グローバル対応など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ガバナンス</a:t>
            </a:r>
          </a:p>
          <a:p>
            <a:pPr marL="228600" lvl="1"/>
            <a:r>
              <a:rPr kumimoji="1" lang="ja-JP" altLang="en-US" sz="1200" dirty="0" smtClean="0">
                <a:solidFill>
                  <a:srgbClr val="FFFFFF"/>
                </a:solidFill>
                <a:latin typeface="Meiryo" charset="-128"/>
                <a:ea typeface="Meiryo" charset="-128"/>
                <a:cs typeface="Meiryo" charset="-128"/>
              </a:rPr>
              <a:t>見える化、管理機能など</a:t>
            </a:r>
            <a:endParaRPr kumimoji="1" lang="ja-JP" altLang="en-US" sz="1200" dirty="0">
              <a:solidFill>
                <a:srgbClr val="FFFFFF"/>
              </a:solidFill>
              <a:latin typeface="Meiryo" charset="-128"/>
              <a:ea typeface="Meiryo" charset="-128"/>
              <a:cs typeface="Meiryo" charset="-128"/>
            </a:endParaRPr>
          </a:p>
        </p:txBody>
      </p:sp>
      <p:sp>
        <p:nvSpPr>
          <p:cNvPr id="137" name="円/楕円 136"/>
          <p:cNvSpPr/>
          <p:nvPr/>
        </p:nvSpPr>
        <p:spPr>
          <a:xfrm>
            <a:off x="4572001" y="764704"/>
            <a:ext cx="1437867" cy="1410109"/>
          </a:xfrm>
          <a:prstGeom prst="ellipse">
            <a:avLst/>
          </a:prstGeom>
          <a:noFill/>
          <a:ln w="38100">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テキスト ボックス 139"/>
          <p:cNvSpPr txBox="1"/>
          <p:nvPr/>
        </p:nvSpPr>
        <p:spPr>
          <a:xfrm>
            <a:off x="1060714" y="5364192"/>
            <a:ext cx="3457269" cy="1154162"/>
          </a:xfrm>
          <a:prstGeom prst="rect">
            <a:avLst/>
          </a:prstGeom>
          <a:noFill/>
        </p:spPr>
        <p:txBody>
          <a:bodyPr wrap="square" rtlCol="0">
            <a:spAutoFit/>
          </a:bodyPr>
          <a:lstStyle/>
          <a:p>
            <a:r>
              <a:rPr kumimoji="1" lang="ja-JP" altLang="en-US" sz="1400" dirty="0" smtClean="0">
                <a:solidFill>
                  <a:schemeClr val="bg1"/>
                </a:solidFill>
                <a:latin typeface="Meiryo" charset="-128"/>
                <a:ea typeface="Meiryo" charset="-128"/>
                <a:cs typeface="Meiryo" charset="-128"/>
              </a:rPr>
              <a:t>そのまま移行すれば</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オンプレミスよりもコストが嵩む</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運用管理負担が増える</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機能面で利用部門のニーズに応えられない</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サービスレベルが低下する</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セキュリティが担保できない</a:t>
            </a:r>
            <a:endParaRPr kumimoji="1" lang="ja-JP" altLang="en-US" sz="1100" dirty="0">
              <a:solidFill>
                <a:schemeClr val="bg1"/>
              </a:solidFill>
              <a:latin typeface="Meiryo" charset="-128"/>
              <a:ea typeface="Meiryo" charset="-128"/>
              <a:cs typeface="Meiryo" charset="-128"/>
            </a:endParaRPr>
          </a:p>
        </p:txBody>
      </p:sp>
      <p:sp>
        <p:nvSpPr>
          <p:cNvPr id="143" name="ホームベース 142"/>
          <p:cNvSpPr/>
          <p:nvPr/>
        </p:nvSpPr>
        <p:spPr>
          <a:xfrm rot="16200000">
            <a:off x="5902600" y="3851015"/>
            <a:ext cx="1439214" cy="3943280"/>
          </a:xfrm>
          <a:prstGeom prst="homePlate">
            <a:avLst>
              <a:gd name="adj" fmla="val 14646"/>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テキスト ボックス 143"/>
          <p:cNvSpPr txBox="1"/>
          <p:nvPr/>
        </p:nvSpPr>
        <p:spPr>
          <a:xfrm>
            <a:off x="4682510" y="5611384"/>
            <a:ext cx="3939014" cy="738664"/>
          </a:xfrm>
          <a:prstGeom prst="rect">
            <a:avLst/>
          </a:prstGeom>
          <a:noFill/>
        </p:spPr>
        <p:txBody>
          <a:bodyPr wrap="square" rtlCol="0">
            <a:spAutoFit/>
          </a:bodyPr>
          <a:lstStyle/>
          <a:p>
            <a:pPr marL="171450" indent="-171450">
              <a:buFont typeface="Wingdings" charset="2"/>
              <a:buChar char="Ø"/>
            </a:pPr>
            <a:r>
              <a:rPr kumimoji="1" lang="ja-JP" altLang="en-US" sz="1400" smtClean="0">
                <a:solidFill>
                  <a:schemeClr val="bg1"/>
                </a:solidFill>
                <a:latin typeface="Meiryo" charset="-128"/>
                <a:ea typeface="Meiryo" charset="-128"/>
                <a:cs typeface="Meiryo" charset="-128"/>
              </a:rPr>
              <a:t>上記、組合せ</a:t>
            </a:r>
            <a:r>
              <a:rPr kumimoji="1" lang="ja-JP" altLang="en-US" sz="1400" dirty="0" smtClean="0">
                <a:solidFill>
                  <a:schemeClr val="bg1"/>
                </a:solidFill>
                <a:latin typeface="Meiryo" charset="-128"/>
                <a:ea typeface="Meiryo" charset="-128"/>
                <a:cs typeface="Meiryo" charset="-128"/>
              </a:rPr>
              <a:t>の最適解を考える</a:t>
            </a:r>
          </a:p>
          <a:p>
            <a:pPr marL="171450" indent="-171450">
              <a:buFont typeface="Wingdings" charset="2"/>
              <a:buChar char="Ø"/>
            </a:pPr>
            <a:r>
              <a:rPr kumimoji="1" lang="ja-JP" altLang="en-US" sz="1400" dirty="0" smtClean="0">
                <a:solidFill>
                  <a:schemeClr val="bg1"/>
                </a:solidFill>
                <a:latin typeface="Meiryo" charset="-128"/>
                <a:ea typeface="Meiryo" charset="-128"/>
                <a:cs typeface="Meiryo" charset="-128"/>
              </a:rPr>
              <a:t>クラウド前提のアーキテクチャーに見直す</a:t>
            </a:r>
          </a:p>
          <a:p>
            <a:pPr marL="171450" indent="-171450">
              <a:buFont typeface="Wingdings" charset="2"/>
              <a:buChar char="Ø"/>
            </a:pPr>
            <a:r>
              <a:rPr kumimoji="1" lang="ja-JP" altLang="en-US" sz="1400" dirty="0" smtClean="0">
                <a:solidFill>
                  <a:schemeClr val="bg1"/>
                </a:solidFill>
                <a:latin typeface="Meiryo" charset="-128"/>
                <a:ea typeface="Meiryo" charset="-128"/>
                <a:cs typeface="Meiryo" charset="-128"/>
              </a:rPr>
              <a:t>情報システム部門の役割を再構築する</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6755415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移管に関する考慮事項</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53</a:t>
            </a:fld>
            <a:endParaRPr kumimoji="1" lang="ja-JP" altLang="en-US"/>
          </a:p>
        </p:txBody>
      </p:sp>
      <p:sp>
        <p:nvSpPr>
          <p:cNvPr id="4" name="正方形/長方形 3"/>
          <p:cNvSpPr/>
          <p:nvPr/>
        </p:nvSpPr>
        <p:spPr>
          <a:xfrm>
            <a:off x="5076056" y="837236"/>
            <a:ext cx="3600400" cy="4403975"/>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5160640" y="3141540"/>
            <a:ext cx="3456384" cy="209967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5208528" y="4221776"/>
            <a:ext cx="3342260" cy="101943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5076056" y="1070418"/>
            <a:ext cx="3600400" cy="1892826"/>
          </a:xfrm>
          <a:prstGeom prst="rect">
            <a:avLst/>
          </a:prstGeom>
          <a:noFill/>
        </p:spPr>
        <p:txBody>
          <a:bodyPr wrap="square" rtlCol="0">
            <a:spAutoFit/>
          </a:bodyPr>
          <a:lstStyle/>
          <a:p>
            <a:pPr>
              <a:spcBef>
                <a:spcPts val="600"/>
              </a:spcBef>
            </a:pPr>
            <a:r>
              <a:rPr kumimoji="1" lang="ja-JP" altLang="en-US" sz="1200" b="1" dirty="0" smtClean="0">
                <a:solidFill>
                  <a:schemeClr val="bg1"/>
                </a:solidFill>
                <a:latin typeface="Meiryo" charset="-128"/>
                <a:ea typeface="Meiryo" charset="-128"/>
                <a:cs typeface="Meiryo" charset="-128"/>
              </a:rPr>
              <a:t>システム・アーキテクチャー変更にともなう</a:t>
            </a:r>
          </a:p>
          <a:p>
            <a:pPr marL="187325" indent="-166688">
              <a:spcBef>
                <a:spcPts val="600"/>
              </a:spcBef>
              <a:buFont typeface="Wingdings" charset="2"/>
              <a:buChar char="ü"/>
            </a:pPr>
            <a:r>
              <a:rPr kumimoji="1" lang="ja-JP" altLang="en-US" sz="1400" dirty="0" smtClean="0">
                <a:solidFill>
                  <a:schemeClr val="bg1"/>
                </a:solidFill>
                <a:latin typeface="Meiryo" charset="-128"/>
                <a:ea typeface="Meiryo" charset="-128"/>
                <a:cs typeface="Meiryo" charset="-128"/>
              </a:rPr>
              <a:t>スループットやレスポンスなどの影響度分析やリスク検証</a:t>
            </a:r>
          </a:p>
          <a:p>
            <a:pPr marL="187325" indent="-166688">
              <a:spcBef>
                <a:spcPts val="600"/>
              </a:spcBef>
              <a:buFont typeface="Wingdings" charset="2"/>
              <a:buChar char="ü"/>
            </a:pPr>
            <a:r>
              <a:rPr kumimoji="1" lang="ja-JP" altLang="en-US" sz="1400" dirty="0" smtClean="0">
                <a:solidFill>
                  <a:schemeClr val="bg1"/>
                </a:solidFill>
                <a:latin typeface="Meiryo" charset="-128"/>
                <a:ea typeface="Meiryo" charset="-128"/>
                <a:cs typeface="Meiryo" charset="-128"/>
              </a:rPr>
              <a:t>投資を正当化するため、オンプレミスとの比較における投資対効果の明確化</a:t>
            </a:r>
          </a:p>
          <a:p>
            <a:pPr marL="187325" indent="-166688">
              <a:spcBef>
                <a:spcPts val="600"/>
              </a:spcBef>
              <a:buFont typeface="Wingdings" charset="2"/>
              <a:buChar char="ü"/>
            </a:pPr>
            <a:r>
              <a:rPr kumimoji="1" lang="ja-JP" altLang="en-US" sz="1400" dirty="0" smtClean="0">
                <a:solidFill>
                  <a:schemeClr val="bg1"/>
                </a:solidFill>
                <a:latin typeface="Meiryo" charset="-128"/>
                <a:ea typeface="Meiryo" charset="-128"/>
                <a:cs typeface="Meiryo" charset="-128"/>
              </a:rPr>
              <a:t>非機能要件の見直し</a:t>
            </a:r>
          </a:p>
          <a:p>
            <a:pPr marL="187325" lvl="1"/>
            <a:r>
              <a:rPr lang="ja-JP" altLang="en-US" sz="1000" dirty="0" smtClean="0">
                <a:solidFill>
                  <a:schemeClr val="bg1"/>
                </a:solidFill>
                <a:latin typeface="Meiryo" charset="-128"/>
                <a:ea typeface="Meiryo" charset="-128"/>
                <a:cs typeface="Meiryo" charset="-128"/>
              </a:rPr>
              <a:t>セキュリティポリシー</a:t>
            </a:r>
            <a:r>
              <a:rPr lang="ja-JP" altLang="en-US" sz="1000" dirty="0">
                <a:solidFill>
                  <a:schemeClr val="bg1"/>
                </a:solidFill>
                <a:latin typeface="Meiryo" charset="-128"/>
                <a:ea typeface="Meiryo" charset="-128"/>
                <a:cs typeface="Meiryo" charset="-128"/>
              </a:rPr>
              <a:t>や個人</a:t>
            </a:r>
            <a:r>
              <a:rPr lang="ja-JP" altLang="en-US" sz="1000" dirty="0" smtClean="0">
                <a:solidFill>
                  <a:schemeClr val="bg1"/>
                </a:solidFill>
                <a:latin typeface="Meiryo" charset="-128"/>
                <a:ea typeface="Meiryo" charset="-128"/>
                <a:cs typeface="Meiryo" charset="-128"/>
              </a:rPr>
              <a:t>情報保護方針との適合性やシステム監査への対応要件を満たすかどうかなど</a:t>
            </a:r>
            <a:endParaRPr kumimoji="1" lang="ja-JP" altLang="en-US" sz="1000" dirty="0">
              <a:solidFill>
                <a:schemeClr val="bg1"/>
              </a:solidFill>
              <a:latin typeface="Meiryo" charset="-128"/>
              <a:ea typeface="Meiryo" charset="-128"/>
              <a:cs typeface="Meiryo" charset="-128"/>
            </a:endParaRPr>
          </a:p>
        </p:txBody>
      </p:sp>
      <p:sp>
        <p:nvSpPr>
          <p:cNvPr id="8" name="テキスト ボックス 7"/>
          <p:cNvSpPr txBox="1"/>
          <p:nvPr/>
        </p:nvSpPr>
        <p:spPr>
          <a:xfrm>
            <a:off x="5190356" y="3554507"/>
            <a:ext cx="3312368" cy="307777"/>
          </a:xfrm>
          <a:prstGeom prst="rect">
            <a:avLst/>
          </a:prstGeom>
          <a:noFill/>
        </p:spPr>
        <p:txBody>
          <a:bodyPr wrap="square" rtlCol="0">
            <a:spAutoFit/>
          </a:bodyPr>
          <a:lstStyle/>
          <a:p>
            <a:pPr marL="285750" indent="-285750">
              <a:buFont typeface="Wingdings" charset="2"/>
              <a:buChar char="ü"/>
            </a:pPr>
            <a:r>
              <a:rPr kumimoji="1" lang="ja-JP" altLang="en-US" sz="1400" smtClean="0">
                <a:solidFill>
                  <a:schemeClr val="bg1"/>
                </a:solidFill>
                <a:latin typeface="Meiryo" charset="-128"/>
                <a:ea typeface="Meiryo" charset="-128"/>
                <a:cs typeface="Meiryo" charset="-128"/>
              </a:rPr>
              <a:t>運用方法の変更</a:t>
            </a:r>
            <a:endParaRPr kumimoji="1" lang="ja-JP" altLang="en-US" sz="1400" dirty="0">
              <a:solidFill>
                <a:schemeClr val="bg1"/>
              </a:solidFill>
              <a:latin typeface="Meiryo" charset="-128"/>
              <a:ea typeface="Meiryo" charset="-128"/>
              <a:cs typeface="Meiryo" charset="-128"/>
            </a:endParaRPr>
          </a:p>
        </p:txBody>
      </p:sp>
      <p:sp>
        <p:nvSpPr>
          <p:cNvPr id="9" name="テキスト ボックス 8"/>
          <p:cNvSpPr txBox="1"/>
          <p:nvPr/>
        </p:nvSpPr>
        <p:spPr>
          <a:xfrm>
            <a:off x="5208528" y="4497060"/>
            <a:ext cx="3408496" cy="523220"/>
          </a:xfrm>
          <a:prstGeom prst="rect">
            <a:avLst/>
          </a:prstGeom>
          <a:noFill/>
        </p:spPr>
        <p:txBody>
          <a:bodyPr wrap="square" rtlCol="0">
            <a:spAutoFit/>
          </a:bodyPr>
          <a:lstStyle/>
          <a:p>
            <a:pPr marL="285750" indent="-285750">
              <a:buFont typeface="Wingdings" charset="2"/>
              <a:buChar char="ü"/>
            </a:pPr>
            <a:r>
              <a:rPr lang="ja-JP" altLang="en-US" sz="1400" dirty="0" smtClean="0">
                <a:solidFill>
                  <a:schemeClr val="bg1"/>
                </a:solidFill>
                <a:latin typeface="Meiryo" charset="-128"/>
                <a:ea typeface="Meiryo" charset="-128"/>
                <a:cs typeface="Meiryo" charset="-128"/>
              </a:rPr>
              <a:t>パブリッククラウド</a:t>
            </a:r>
            <a:r>
              <a:rPr lang="ja-JP" altLang="en-US" sz="1400" dirty="0">
                <a:solidFill>
                  <a:schemeClr val="bg1"/>
                </a:solidFill>
                <a:latin typeface="Meiryo" charset="-128"/>
                <a:ea typeface="Meiryo" charset="-128"/>
                <a:cs typeface="Meiryo" charset="-128"/>
              </a:rPr>
              <a:t>の提供機能や</a:t>
            </a:r>
            <a:r>
              <a:rPr lang="ja-JP" altLang="en-US" sz="1400">
                <a:solidFill>
                  <a:schemeClr val="bg1"/>
                </a:solidFill>
                <a:latin typeface="Meiryo" charset="-128"/>
                <a:ea typeface="Meiryo" charset="-128"/>
                <a:cs typeface="Meiryo" charset="-128"/>
              </a:rPr>
              <a:t>セキュリティポリシー</a:t>
            </a:r>
            <a:r>
              <a:rPr lang="ja-JP" altLang="en-US" sz="1400" smtClean="0">
                <a:solidFill>
                  <a:schemeClr val="bg1"/>
                </a:solidFill>
                <a:latin typeface="Meiryo" charset="-128"/>
                <a:ea typeface="Meiryo" charset="-128"/>
                <a:cs typeface="Meiryo" charset="-128"/>
              </a:rPr>
              <a:t>などの評価</a:t>
            </a:r>
            <a:endParaRPr kumimoji="1" lang="ja-JP" altLang="en-US" sz="1400" dirty="0">
              <a:solidFill>
                <a:schemeClr val="bg1"/>
              </a:solidFill>
              <a:latin typeface="Meiryo" charset="-128"/>
              <a:ea typeface="Meiryo" charset="-128"/>
              <a:cs typeface="Meiryo" charset="-128"/>
            </a:endParaRPr>
          </a:p>
        </p:txBody>
      </p:sp>
      <p:sp>
        <p:nvSpPr>
          <p:cNvPr id="10" name="正方形/長方形 9"/>
          <p:cNvSpPr/>
          <p:nvPr/>
        </p:nvSpPr>
        <p:spPr>
          <a:xfrm>
            <a:off x="467544" y="834977"/>
            <a:ext cx="3600400" cy="2251642"/>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既存業務システム</a:t>
            </a:r>
          </a:p>
          <a:p>
            <a:pPr algn="ctr"/>
            <a:r>
              <a:rPr kumimoji="1" lang="ja-JP" altLang="en-US" sz="2000" dirty="0" smtClean="0">
                <a:solidFill>
                  <a:srgbClr val="FFFFFF"/>
                </a:solidFill>
                <a:latin typeface="Meiryo" charset="-128"/>
                <a:ea typeface="Meiryo" charset="-128"/>
                <a:cs typeface="Meiryo" charset="-128"/>
              </a:rPr>
              <a:t>（オンプレミス）</a:t>
            </a:r>
          </a:p>
          <a:p>
            <a:pPr algn="ctr"/>
            <a:r>
              <a:rPr kumimoji="1" lang="ja-JP" altLang="en-US" sz="2000" dirty="0" smtClean="0">
                <a:solidFill>
                  <a:srgbClr val="FFFFFF"/>
                </a:solidFill>
                <a:latin typeface="Meiryo" charset="-128"/>
                <a:ea typeface="Meiryo" charset="-128"/>
                <a:cs typeface="Meiryo" charset="-128"/>
              </a:rPr>
              <a:t>パブリッククラウドへの移管</a:t>
            </a:r>
            <a:endParaRPr kumimoji="1" lang="ja-JP" altLang="en-US" sz="2000" dirty="0">
              <a:solidFill>
                <a:srgbClr val="FFFFFF"/>
              </a:solidFill>
              <a:latin typeface="Meiryo" charset="-128"/>
              <a:ea typeface="Meiryo" charset="-128"/>
              <a:cs typeface="Meiryo" charset="-128"/>
            </a:endParaRPr>
          </a:p>
        </p:txBody>
      </p:sp>
      <p:sp>
        <p:nvSpPr>
          <p:cNvPr id="11" name="正方形/長方形 10"/>
          <p:cNvSpPr/>
          <p:nvPr/>
        </p:nvSpPr>
        <p:spPr>
          <a:xfrm>
            <a:off x="467544" y="3141540"/>
            <a:ext cx="3584392" cy="102237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仮想サーバーの</a:t>
            </a:r>
          </a:p>
          <a:p>
            <a:pPr algn="ctr"/>
            <a:r>
              <a:rPr kumimoji="1" lang="ja-JP" altLang="en-US" sz="2000" dirty="0" smtClean="0">
                <a:solidFill>
                  <a:srgbClr val="FFFFFF"/>
                </a:solidFill>
                <a:latin typeface="Meiryo" charset="-128"/>
                <a:ea typeface="Meiryo" charset="-128"/>
                <a:cs typeface="Meiryo" charset="-128"/>
              </a:rPr>
              <a:t>パブリッククラウドへの移管</a:t>
            </a:r>
            <a:endParaRPr kumimoji="1" lang="ja-JP" altLang="en-US" sz="2000" dirty="0">
              <a:solidFill>
                <a:srgbClr val="FFFFFF"/>
              </a:solidFill>
              <a:latin typeface="Meiryo" charset="-128"/>
              <a:ea typeface="Meiryo" charset="-128"/>
              <a:cs typeface="Meiryo" charset="-128"/>
            </a:endParaRPr>
          </a:p>
        </p:txBody>
      </p:sp>
      <p:sp>
        <p:nvSpPr>
          <p:cNvPr id="12" name="正方形/長方形 11"/>
          <p:cNvSpPr/>
          <p:nvPr/>
        </p:nvSpPr>
        <p:spPr>
          <a:xfrm>
            <a:off x="467544" y="4218836"/>
            <a:ext cx="3584392" cy="102237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Meiryo" charset="-128"/>
                <a:ea typeface="Meiryo" charset="-128"/>
                <a:cs typeface="Meiryo" charset="-128"/>
              </a:rPr>
              <a:t>パブリッククラウドでの</a:t>
            </a:r>
          </a:p>
          <a:p>
            <a:pPr algn="ctr"/>
            <a:r>
              <a:rPr lang="ja-JP" altLang="en-US" sz="2000" dirty="0" smtClean="0">
                <a:solidFill>
                  <a:srgbClr val="FFFFFF"/>
                </a:solidFill>
                <a:latin typeface="Meiryo" charset="-128"/>
                <a:ea typeface="Meiryo" charset="-128"/>
                <a:cs typeface="Meiryo" charset="-128"/>
              </a:rPr>
              <a:t>新規システム構築</a:t>
            </a:r>
            <a:endParaRPr lang="ja-JP" altLang="en-US" sz="2000" dirty="0">
              <a:solidFill>
                <a:srgbClr val="FFFFFF"/>
              </a:solidFill>
              <a:latin typeface="Meiryo" charset="-128"/>
              <a:ea typeface="Meiryo" charset="-128"/>
              <a:cs typeface="Meiryo" charset="-128"/>
            </a:endParaRPr>
          </a:p>
        </p:txBody>
      </p:sp>
      <p:sp>
        <p:nvSpPr>
          <p:cNvPr id="13" name="右矢印 12"/>
          <p:cNvSpPr/>
          <p:nvPr/>
        </p:nvSpPr>
        <p:spPr>
          <a:xfrm>
            <a:off x="4211960" y="1700808"/>
            <a:ext cx="738428" cy="54917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右矢印 13"/>
          <p:cNvSpPr/>
          <p:nvPr/>
        </p:nvSpPr>
        <p:spPr>
          <a:xfrm>
            <a:off x="4211960" y="3378138"/>
            <a:ext cx="738428" cy="54917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右矢印 14"/>
          <p:cNvSpPr/>
          <p:nvPr/>
        </p:nvSpPr>
        <p:spPr>
          <a:xfrm>
            <a:off x="4211960" y="5695253"/>
            <a:ext cx="738428" cy="54917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73208" y="5443763"/>
            <a:ext cx="3594736" cy="105215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smtClean="0">
                <a:solidFill>
                  <a:srgbClr val="FFFFFF"/>
                </a:solidFill>
                <a:latin typeface="Meiryo" charset="-128"/>
                <a:ea typeface="Meiryo" charset="-128"/>
                <a:cs typeface="Meiryo" charset="-128"/>
              </a:rPr>
              <a:t>海外システムの</a:t>
            </a:r>
            <a:r>
              <a:rPr lang="ja-JP" altLang="en-US" sz="2000" dirty="0" smtClean="0">
                <a:solidFill>
                  <a:srgbClr val="FFFFFF"/>
                </a:solidFill>
                <a:latin typeface="Meiryo" charset="-128"/>
                <a:ea typeface="Meiryo" charset="-128"/>
                <a:cs typeface="Meiryo" charset="-128"/>
              </a:rPr>
              <a:t>クラウド化</a:t>
            </a:r>
            <a:endParaRPr lang="ja-JP" altLang="en-US" sz="2000" dirty="0">
              <a:solidFill>
                <a:srgbClr val="FFFFFF"/>
              </a:solidFill>
              <a:latin typeface="Meiryo" charset="-128"/>
              <a:ea typeface="Meiryo" charset="-128"/>
              <a:cs typeface="Meiryo" charset="-128"/>
            </a:endParaRPr>
          </a:p>
        </p:txBody>
      </p:sp>
      <p:sp>
        <p:nvSpPr>
          <p:cNvPr id="17" name="正方形/長方形 16"/>
          <p:cNvSpPr/>
          <p:nvPr/>
        </p:nvSpPr>
        <p:spPr>
          <a:xfrm>
            <a:off x="5097728" y="5443763"/>
            <a:ext cx="3594736" cy="105215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311150" indent="-280988">
              <a:buFont typeface="Wingdings" charset="2"/>
              <a:buChar char="ü"/>
            </a:pPr>
            <a:r>
              <a:rPr lang="ja-JP" altLang="en-US" sz="1400" dirty="0" smtClean="0">
                <a:solidFill>
                  <a:srgbClr val="FFFFFF"/>
                </a:solidFill>
                <a:latin typeface="Meiryo" charset="-128"/>
                <a:ea typeface="Meiryo" charset="-128"/>
                <a:cs typeface="Meiryo" charset="-128"/>
              </a:rPr>
              <a:t>越境データ規制</a:t>
            </a:r>
          </a:p>
          <a:p>
            <a:pPr marL="311150" indent="-280988">
              <a:buFont typeface="Wingdings" charset="2"/>
              <a:buChar char="ü"/>
            </a:pPr>
            <a:r>
              <a:rPr lang="ja-JP" altLang="en-US" sz="1400" dirty="0" smtClean="0">
                <a:solidFill>
                  <a:srgbClr val="FFFFFF"/>
                </a:solidFill>
                <a:latin typeface="Meiryo" charset="-128"/>
                <a:ea typeface="Meiryo" charset="-128"/>
                <a:cs typeface="Meiryo" charset="-128"/>
              </a:rPr>
              <a:t>個人情報保護規定</a:t>
            </a:r>
          </a:p>
          <a:p>
            <a:pPr marL="311150" indent="-280988">
              <a:buFont typeface="Wingdings" charset="2"/>
              <a:buChar char="ü"/>
            </a:pPr>
            <a:r>
              <a:rPr lang="ja-JP" altLang="en-US" sz="1400" dirty="0" smtClean="0">
                <a:solidFill>
                  <a:srgbClr val="FFFFFF"/>
                </a:solidFill>
                <a:latin typeface="Meiryo" charset="-128"/>
                <a:ea typeface="Meiryo" charset="-128"/>
                <a:cs typeface="Meiryo" charset="-128"/>
              </a:rPr>
              <a:t>犯罪捜査権　など</a:t>
            </a:r>
            <a:endParaRPr lang="ja-JP" altLang="en-US" sz="1400" dirty="0">
              <a:solidFill>
                <a:srgbClr val="FFFFFF"/>
              </a:solidFill>
              <a:latin typeface="Meiryo" charset="-128"/>
              <a:ea typeface="Meiryo" charset="-128"/>
              <a:cs typeface="Meiryo" charset="-128"/>
            </a:endParaRPr>
          </a:p>
        </p:txBody>
      </p:sp>
      <p:sp>
        <p:nvSpPr>
          <p:cNvPr id="18" name="右矢印 17"/>
          <p:cNvSpPr/>
          <p:nvPr/>
        </p:nvSpPr>
        <p:spPr>
          <a:xfrm>
            <a:off x="4211960" y="4455434"/>
            <a:ext cx="738428" cy="54917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8734988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システムデザイン勘所</a:t>
            </a:r>
            <a:endParaRPr kumimoji="1" lang="ja-JP" altLang="en-US"/>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54</a:t>
            </a:fld>
            <a:endParaRPr kumimoji="1" lang="ja-JP" altLang="en-US"/>
          </a:p>
        </p:txBody>
      </p:sp>
      <p:sp>
        <p:nvSpPr>
          <p:cNvPr id="9" name="テキスト ボックス 8"/>
          <p:cNvSpPr txBox="1"/>
          <p:nvPr/>
        </p:nvSpPr>
        <p:spPr>
          <a:xfrm>
            <a:off x="107504" y="791068"/>
            <a:ext cx="3401893" cy="769441"/>
          </a:xfrm>
          <a:prstGeom prst="rect">
            <a:avLst/>
          </a:prstGeom>
          <a:noFill/>
        </p:spPr>
        <p:txBody>
          <a:bodyPr wrap="none" rtlCol="0">
            <a:spAutoFit/>
          </a:bodyPr>
          <a:lstStyle/>
          <a:p>
            <a:r>
              <a:rPr kumimoji="1" lang="en-US" altLang="ja-JP" sz="4400" dirty="0" smtClean="0">
                <a:solidFill>
                  <a:srgbClr val="0432FF"/>
                </a:solidFill>
              </a:rPr>
              <a:t>Simple Design</a:t>
            </a:r>
            <a:endParaRPr kumimoji="1" lang="ja-JP" altLang="en-US" sz="4400" dirty="0">
              <a:solidFill>
                <a:srgbClr val="0432FF"/>
              </a:solidFill>
            </a:endParaRPr>
          </a:p>
        </p:txBody>
      </p:sp>
      <p:sp>
        <p:nvSpPr>
          <p:cNvPr id="10" name="正方形/長方形 9"/>
          <p:cNvSpPr/>
          <p:nvPr/>
        </p:nvSpPr>
        <p:spPr>
          <a:xfrm>
            <a:off x="251520" y="1484784"/>
            <a:ext cx="8640960" cy="86409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2000" dirty="0" smtClean="0">
                <a:solidFill>
                  <a:schemeClr val="bg1"/>
                </a:solidFill>
                <a:latin typeface="Meiryo" charset="-128"/>
                <a:ea typeface="Meiryo" charset="-128"/>
                <a:cs typeface="Meiryo" charset="-128"/>
              </a:rPr>
              <a:t>　　物理的な制約を排除して、</a:t>
            </a:r>
          </a:p>
          <a:p>
            <a:r>
              <a:rPr lang="ja-JP" altLang="en-US" sz="2000" dirty="0">
                <a:solidFill>
                  <a:schemeClr val="bg1"/>
                </a:solidFill>
                <a:latin typeface="Meiryo" charset="-128"/>
                <a:ea typeface="Meiryo" charset="-128"/>
                <a:cs typeface="Meiryo" charset="-128"/>
              </a:rPr>
              <a:t>　</a:t>
            </a:r>
            <a:r>
              <a:rPr lang="ja-JP" altLang="en-US" sz="2000" dirty="0" smtClean="0">
                <a:solidFill>
                  <a:schemeClr val="bg1"/>
                </a:solidFill>
                <a:latin typeface="Meiryo" charset="-128"/>
                <a:ea typeface="Meiryo" charset="-128"/>
                <a:cs typeface="Meiryo" charset="-128"/>
              </a:rPr>
              <a:t>　追加や削除、変更が簡単に行えることを前提に構成を検討する</a:t>
            </a:r>
            <a:endParaRPr kumimoji="1" lang="ja-JP" altLang="en-US" sz="2000" dirty="0">
              <a:solidFill>
                <a:schemeClr val="bg1"/>
              </a:solidFill>
              <a:latin typeface="Meiryo" charset="-128"/>
              <a:ea typeface="Meiryo" charset="-128"/>
              <a:cs typeface="Meiryo" charset="-128"/>
            </a:endParaRPr>
          </a:p>
        </p:txBody>
      </p:sp>
      <p:grpSp>
        <p:nvGrpSpPr>
          <p:cNvPr id="11" name="図形グループ 10"/>
          <p:cNvGrpSpPr/>
          <p:nvPr/>
        </p:nvGrpSpPr>
        <p:grpSpPr>
          <a:xfrm>
            <a:off x="1808450" y="4149080"/>
            <a:ext cx="1008112" cy="440086"/>
            <a:chOff x="6769100" y="1390650"/>
            <a:chExt cx="317500" cy="157483"/>
          </a:xfrm>
        </p:grpSpPr>
        <p:sp>
          <p:nvSpPr>
            <p:cNvPr id="12" name="正方形/長方形 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円/楕円 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 name="直線コネクタ 1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5" name="ホームベース 14"/>
          <p:cNvSpPr/>
          <p:nvPr/>
        </p:nvSpPr>
        <p:spPr>
          <a:xfrm>
            <a:off x="528707" y="4018602"/>
            <a:ext cx="899622" cy="720080"/>
          </a:xfrm>
          <a:prstGeom prst="homePlat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監視</a:t>
            </a:r>
            <a:endParaRPr kumimoji="1" lang="ja-JP" altLang="en-US" sz="1600" dirty="0">
              <a:solidFill>
                <a:srgbClr val="FFFFFF"/>
              </a:solidFill>
              <a:latin typeface="Meiryo" charset="-128"/>
              <a:ea typeface="Meiryo" charset="-128"/>
              <a:cs typeface="Meiryo" charset="-128"/>
            </a:endParaRPr>
          </a:p>
        </p:txBody>
      </p:sp>
      <p:pic>
        <p:nvPicPr>
          <p:cNvPr id="16" name="図 15"/>
          <p:cNvPicPr>
            <a:picLocks noChangeAspect="1"/>
          </p:cNvPicPr>
          <p:nvPr/>
        </p:nvPicPr>
        <p:blipFill>
          <a:blip r:embed="rId2"/>
          <a:stretch>
            <a:fillRect/>
          </a:stretch>
        </p:blipFill>
        <p:spPr>
          <a:xfrm>
            <a:off x="3110704" y="4974624"/>
            <a:ext cx="978486" cy="978486"/>
          </a:xfrm>
          <a:prstGeom prst="rect">
            <a:avLst/>
          </a:prstGeom>
        </p:spPr>
      </p:pic>
      <p:grpSp>
        <p:nvGrpSpPr>
          <p:cNvPr id="17" name="図形グループ 16"/>
          <p:cNvGrpSpPr/>
          <p:nvPr/>
        </p:nvGrpSpPr>
        <p:grpSpPr>
          <a:xfrm>
            <a:off x="3203848" y="2783418"/>
            <a:ext cx="530176" cy="1101571"/>
            <a:chOff x="1946324" y="4125162"/>
            <a:chExt cx="969964" cy="2007872"/>
          </a:xfrm>
        </p:grpSpPr>
        <p:sp>
          <p:nvSpPr>
            <p:cNvPr id="18" name="円/楕円 1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9" name="フローチャート: 論理積ゲート 1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20" name="図形グループ 19"/>
          <p:cNvGrpSpPr/>
          <p:nvPr/>
        </p:nvGrpSpPr>
        <p:grpSpPr>
          <a:xfrm>
            <a:off x="5508104" y="4589166"/>
            <a:ext cx="637425" cy="270518"/>
            <a:chOff x="6769100" y="1390650"/>
            <a:chExt cx="317500" cy="157483"/>
          </a:xfrm>
        </p:grpSpPr>
        <p:sp>
          <p:nvSpPr>
            <p:cNvPr id="21" name="正方形/長方形 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円/楕円 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 name="直線コネクタ 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 name="図形グループ 23"/>
          <p:cNvGrpSpPr/>
          <p:nvPr/>
        </p:nvGrpSpPr>
        <p:grpSpPr>
          <a:xfrm>
            <a:off x="6230846" y="3797738"/>
            <a:ext cx="637425" cy="270518"/>
            <a:chOff x="6769100" y="1390650"/>
            <a:chExt cx="317500" cy="157483"/>
          </a:xfrm>
        </p:grpSpPr>
        <p:sp>
          <p:nvSpPr>
            <p:cNvPr id="25" name="正方形/長方形 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円/楕円 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 name="直線コネクタ 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 name="図形グループ 27"/>
          <p:cNvGrpSpPr/>
          <p:nvPr/>
        </p:nvGrpSpPr>
        <p:grpSpPr>
          <a:xfrm>
            <a:off x="5508104" y="3797738"/>
            <a:ext cx="637425" cy="270518"/>
            <a:chOff x="6769100" y="1390650"/>
            <a:chExt cx="317500" cy="157483"/>
          </a:xfrm>
        </p:grpSpPr>
        <p:sp>
          <p:nvSpPr>
            <p:cNvPr id="29" name="正方形/長方形 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円/楕円 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 name="直線コネクタ 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 name="図形グループ 31"/>
          <p:cNvGrpSpPr/>
          <p:nvPr/>
        </p:nvGrpSpPr>
        <p:grpSpPr>
          <a:xfrm>
            <a:off x="6235937" y="4578886"/>
            <a:ext cx="637425" cy="270518"/>
            <a:chOff x="6769100" y="1390650"/>
            <a:chExt cx="317500" cy="157483"/>
          </a:xfrm>
        </p:grpSpPr>
        <p:sp>
          <p:nvSpPr>
            <p:cNvPr id="33" name="正方形/長方形 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円/楕円 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 name="直線コネクタ 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6" name="図形グループ 35"/>
          <p:cNvGrpSpPr/>
          <p:nvPr/>
        </p:nvGrpSpPr>
        <p:grpSpPr>
          <a:xfrm>
            <a:off x="6973763" y="4578886"/>
            <a:ext cx="637425" cy="270518"/>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7696505" y="3787458"/>
            <a:ext cx="637425" cy="270518"/>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6973763" y="3787458"/>
            <a:ext cx="637425" cy="270518"/>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7701596" y="4568606"/>
            <a:ext cx="637425" cy="270518"/>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2" name="テキスト ボックス 51"/>
          <p:cNvSpPr txBox="1"/>
          <p:nvPr/>
        </p:nvSpPr>
        <p:spPr>
          <a:xfrm>
            <a:off x="4641277" y="3747595"/>
            <a:ext cx="778162" cy="369332"/>
          </a:xfrm>
          <a:prstGeom prst="rect">
            <a:avLst/>
          </a:prstGeom>
          <a:noFill/>
        </p:spPr>
        <p:txBody>
          <a:bodyPr wrap="none" rtlCol="0">
            <a:spAutoFit/>
          </a:bodyPr>
          <a:lstStyle/>
          <a:p>
            <a:r>
              <a:rPr kumimoji="1" lang="en-US" altLang="ja-JP" dirty="0" smtClean="0">
                <a:latin typeface="Meiryo" charset="-128"/>
                <a:ea typeface="Meiryo" charset="-128"/>
                <a:cs typeface="Meiryo" charset="-128"/>
              </a:rPr>
              <a:t>Web:</a:t>
            </a:r>
            <a:endParaRPr kumimoji="1" lang="ja-JP" altLang="en-US" dirty="0">
              <a:latin typeface="Meiryo" charset="-128"/>
              <a:ea typeface="Meiryo" charset="-128"/>
              <a:cs typeface="Meiryo" charset="-128"/>
            </a:endParaRPr>
          </a:p>
        </p:txBody>
      </p:sp>
      <p:sp>
        <p:nvSpPr>
          <p:cNvPr id="53" name="テキスト ボックス 52"/>
          <p:cNvSpPr txBox="1"/>
          <p:nvPr/>
        </p:nvSpPr>
        <p:spPr>
          <a:xfrm>
            <a:off x="4643030" y="4537113"/>
            <a:ext cx="612668" cy="369332"/>
          </a:xfrm>
          <a:prstGeom prst="rect">
            <a:avLst/>
          </a:prstGeom>
          <a:noFill/>
        </p:spPr>
        <p:txBody>
          <a:bodyPr wrap="none" rtlCol="0">
            <a:spAutoFit/>
          </a:bodyPr>
          <a:lstStyle/>
          <a:p>
            <a:r>
              <a:rPr kumimoji="1" lang="en-US" altLang="ja-JP" dirty="0" smtClean="0">
                <a:latin typeface="Meiryo" charset="-128"/>
                <a:ea typeface="Meiryo" charset="-128"/>
                <a:cs typeface="Meiryo" charset="-128"/>
              </a:rPr>
              <a:t>DB:</a:t>
            </a:r>
            <a:endParaRPr kumimoji="1" lang="ja-JP" altLang="en-US" dirty="0">
              <a:latin typeface="Meiryo" charset="-128"/>
              <a:ea typeface="Meiryo" charset="-128"/>
              <a:cs typeface="Meiryo" charset="-128"/>
            </a:endParaRPr>
          </a:p>
        </p:txBody>
      </p:sp>
      <p:sp>
        <p:nvSpPr>
          <p:cNvPr id="54" name="曲折矢印 53"/>
          <p:cNvSpPr/>
          <p:nvPr/>
        </p:nvSpPr>
        <p:spPr>
          <a:xfrm rot="5400000" flipV="1">
            <a:off x="2365054" y="3282765"/>
            <a:ext cx="654940" cy="836359"/>
          </a:xfrm>
          <a:prstGeom prst="bentArrow">
            <a:avLst>
              <a:gd name="adj1" fmla="val 14957"/>
              <a:gd name="adj2" fmla="val 13877"/>
              <a:gd name="adj3" fmla="val 15671"/>
              <a:gd name="adj4" fmla="val 3442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55" name="曲折矢印 54"/>
          <p:cNvSpPr/>
          <p:nvPr/>
        </p:nvSpPr>
        <p:spPr>
          <a:xfrm rot="16200000">
            <a:off x="2370409" y="4742938"/>
            <a:ext cx="654940" cy="836359"/>
          </a:xfrm>
          <a:prstGeom prst="bentArrow">
            <a:avLst>
              <a:gd name="adj1" fmla="val 14957"/>
              <a:gd name="adj2" fmla="val 13877"/>
              <a:gd name="adj3" fmla="val 15671"/>
              <a:gd name="adj4" fmla="val 3442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56" name="テキスト ボックス 55"/>
          <p:cNvSpPr txBox="1"/>
          <p:nvPr/>
        </p:nvSpPr>
        <p:spPr>
          <a:xfrm>
            <a:off x="296569" y="5989256"/>
            <a:ext cx="4031873" cy="400110"/>
          </a:xfrm>
          <a:prstGeom prst="rect">
            <a:avLst/>
          </a:prstGeom>
          <a:noFill/>
        </p:spPr>
        <p:txBody>
          <a:bodyPr wrap="none" rtlCol="0">
            <a:spAutoFit/>
          </a:bodyPr>
          <a:lstStyle/>
          <a:p>
            <a:r>
              <a:rPr kumimoji="1" lang="ja-JP" altLang="en-US" sz="2000" smtClean="0">
                <a:solidFill>
                  <a:schemeClr val="tx1">
                    <a:lumMod val="50000"/>
                    <a:lumOff val="50000"/>
                  </a:schemeClr>
                </a:solidFill>
                <a:latin typeface="Meiryo" charset="-128"/>
                <a:ea typeface="Meiryo" charset="-128"/>
                <a:cs typeface="Meiryo" charset="-128"/>
              </a:rPr>
              <a:t>従来：コンパクトなシステム構成</a:t>
            </a:r>
            <a:endParaRPr kumimoji="1" lang="ja-JP" altLang="en-US" sz="2000">
              <a:solidFill>
                <a:schemeClr val="tx1">
                  <a:lumMod val="50000"/>
                  <a:lumOff val="50000"/>
                </a:schemeClr>
              </a:solidFill>
              <a:latin typeface="Meiryo" charset="-128"/>
              <a:ea typeface="Meiryo" charset="-128"/>
              <a:cs typeface="Meiryo" charset="-128"/>
            </a:endParaRPr>
          </a:p>
        </p:txBody>
      </p:sp>
      <p:sp>
        <p:nvSpPr>
          <p:cNvPr id="57" name="テキスト ボックス 56"/>
          <p:cNvSpPr txBox="1"/>
          <p:nvPr/>
        </p:nvSpPr>
        <p:spPr>
          <a:xfrm>
            <a:off x="4572000" y="5989256"/>
            <a:ext cx="4288353" cy="400110"/>
          </a:xfrm>
          <a:prstGeom prst="rect">
            <a:avLst/>
          </a:prstGeom>
          <a:noFill/>
        </p:spPr>
        <p:txBody>
          <a:bodyPr wrap="none" rtlCol="0">
            <a:spAutoFit/>
          </a:bodyPr>
          <a:lstStyle/>
          <a:p>
            <a:r>
              <a:rPr kumimoji="1" lang="ja-JP" altLang="en-US" sz="2000" dirty="0" smtClean="0">
                <a:solidFill>
                  <a:srgbClr val="0432FF"/>
                </a:solidFill>
                <a:latin typeface="Meiryo" charset="-128"/>
                <a:ea typeface="Meiryo" charset="-128"/>
                <a:cs typeface="Meiryo" charset="-128"/>
              </a:rPr>
              <a:t>クラウド：シンプルなシステム構成</a:t>
            </a:r>
            <a:endParaRPr kumimoji="1" lang="ja-JP" altLang="en-US" sz="2000" dirty="0">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6965744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正方形/長方形 76"/>
          <p:cNvSpPr/>
          <p:nvPr/>
        </p:nvSpPr>
        <p:spPr>
          <a:xfrm>
            <a:off x="899592" y="2561846"/>
            <a:ext cx="2968315" cy="380104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smtClean="0"/>
              <a:t>システムデザイン勘所</a:t>
            </a:r>
            <a:endParaRPr kumimoji="1" lang="ja-JP" altLang="en-US"/>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55</a:t>
            </a:fld>
            <a:endParaRPr kumimoji="1" lang="ja-JP" altLang="en-US"/>
          </a:p>
        </p:txBody>
      </p:sp>
      <p:sp>
        <p:nvSpPr>
          <p:cNvPr id="9" name="テキスト ボックス 8"/>
          <p:cNvSpPr txBox="1"/>
          <p:nvPr/>
        </p:nvSpPr>
        <p:spPr>
          <a:xfrm>
            <a:off x="107504" y="791068"/>
            <a:ext cx="3995453" cy="769441"/>
          </a:xfrm>
          <a:prstGeom prst="rect">
            <a:avLst/>
          </a:prstGeom>
          <a:noFill/>
        </p:spPr>
        <p:txBody>
          <a:bodyPr wrap="none" rtlCol="0">
            <a:spAutoFit/>
          </a:bodyPr>
          <a:lstStyle/>
          <a:p>
            <a:r>
              <a:rPr kumimoji="1" lang="en-US" altLang="ja-JP" sz="4400" dirty="0" smtClean="0">
                <a:solidFill>
                  <a:srgbClr val="0432FF"/>
                </a:solidFill>
              </a:rPr>
              <a:t>Design of Failure</a:t>
            </a:r>
            <a:endParaRPr kumimoji="1" lang="ja-JP" altLang="en-US" sz="4400" dirty="0">
              <a:solidFill>
                <a:srgbClr val="0432FF"/>
              </a:solidFill>
            </a:endParaRPr>
          </a:p>
        </p:txBody>
      </p:sp>
      <p:sp>
        <p:nvSpPr>
          <p:cNvPr id="10" name="正方形/長方形 9"/>
          <p:cNvSpPr/>
          <p:nvPr/>
        </p:nvSpPr>
        <p:spPr>
          <a:xfrm>
            <a:off x="251520" y="1484784"/>
            <a:ext cx="8640960" cy="86409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2000" dirty="0" smtClean="0">
                <a:solidFill>
                  <a:schemeClr val="bg1"/>
                </a:solidFill>
                <a:latin typeface="Meiryo" charset="-128"/>
                <a:ea typeface="Meiryo" charset="-128"/>
                <a:cs typeface="Meiryo" charset="-128"/>
              </a:rPr>
              <a:t>　　障害</a:t>
            </a:r>
            <a:r>
              <a:rPr lang="ja-JP" altLang="en-US" sz="2000" dirty="0">
                <a:solidFill>
                  <a:schemeClr val="bg1"/>
                </a:solidFill>
                <a:latin typeface="Meiryo" charset="-128"/>
                <a:ea typeface="Meiryo" charset="-128"/>
                <a:cs typeface="Meiryo" charset="-128"/>
              </a:rPr>
              <a:t>発生を</a:t>
            </a:r>
            <a:r>
              <a:rPr lang="ja-JP" altLang="en-US" sz="2000">
                <a:solidFill>
                  <a:schemeClr val="bg1"/>
                </a:solidFill>
                <a:latin typeface="Meiryo" charset="-128"/>
                <a:ea typeface="Meiryo" charset="-128"/>
                <a:cs typeface="Meiryo" charset="-128"/>
              </a:rPr>
              <a:t>前提</a:t>
            </a:r>
            <a:r>
              <a:rPr lang="ja-JP" altLang="en-US" sz="2000" smtClean="0">
                <a:solidFill>
                  <a:schemeClr val="bg1"/>
                </a:solidFill>
                <a:latin typeface="Meiryo" charset="-128"/>
                <a:ea typeface="Meiryo" charset="-128"/>
                <a:cs typeface="Meiryo" charset="-128"/>
              </a:rPr>
              <a:t>とし、</a:t>
            </a:r>
            <a:endParaRPr lang="ja-JP" altLang="en-US" sz="2000" dirty="0" smtClean="0">
              <a:solidFill>
                <a:schemeClr val="bg1"/>
              </a:solidFill>
              <a:latin typeface="Meiryo" charset="-128"/>
              <a:ea typeface="Meiryo" charset="-128"/>
              <a:cs typeface="Meiryo" charset="-128"/>
            </a:endParaRPr>
          </a:p>
          <a:p>
            <a:r>
              <a:rPr lang="ja-JP" altLang="en-US" sz="2000" dirty="0" smtClean="0">
                <a:solidFill>
                  <a:schemeClr val="bg1"/>
                </a:solidFill>
                <a:latin typeface="Meiryo" charset="-128"/>
                <a:ea typeface="Meiryo" charset="-128"/>
                <a:cs typeface="Meiryo" charset="-128"/>
              </a:rPr>
              <a:t>　　障害</a:t>
            </a:r>
            <a:r>
              <a:rPr lang="ja-JP" altLang="en-US" sz="2000" dirty="0">
                <a:solidFill>
                  <a:schemeClr val="bg1"/>
                </a:solidFill>
                <a:latin typeface="Meiryo" charset="-128"/>
                <a:ea typeface="Meiryo" charset="-128"/>
                <a:cs typeface="Meiryo" charset="-128"/>
              </a:rPr>
              <a:t>が発生しても問題なく運用できるような設計</a:t>
            </a:r>
            <a:r>
              <a:rPr lang="ja-JP" altLang="en-US" sz="2000" dirty="0" smtClean="0">
                <a:solidFill>
                  <a:schemeClr val="bg1"/>
                </a:solidFill>
                <a:latin typeface="Meiryo" charset="-128"/>
                <a:ea typeface="Meiryo" charset="-128"/>
                <a:cs typeface="Meiryo" charset="-128"/>
              </a:rPr>
              <a:t>を行うこと</a:t>
            </a:r>
            <a:endParaRPr kumimoji="1" lang="ja-JP" altLang="en-US" sz="2000" dirty="0">
              <a:solidFill>
                <a:schemeClr val="bg1"/>
              </a:solidFill>
              <a:latin typeface="Meiryo" charset="-128"/>
              <a:ea typeface="Meiryo" charset="-128"/>
              <a:cs typeface="Meiryo" charset="-128"/>
            </a:endParaRPr>
          </a:p>
        </p:txBody>
      </p:sp>
      <p:grpSp>
        <p:nvGrpSpPr>
          <p:cNvPr id="12" name="図形グループ 11"/>
          <p:cNvGrpSpPr/>
          <p:nvPr/>
        </p:nvGrpSpPr>
        <p:grpSpPr>
          <a:xfrm>
            <a:off x="1216455" y="3470394"/>
            <a:ext cx="1008112" cy="440086"/>
            <a:chOff x="6769100" y="1390650"/>
            <a:chExt cx="317500" cy="157483"/>
          </a:xfrm>
        </p:grpSpPr>
        <p:sp>
          <p:nvSpPr>
            <p:cNvPr id="13" name="正方形/長方形 1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円/楕円 1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 name="直線コネクタ 1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 name="図形グループ 15"/>
          <p:cNvGrpSpPr/>
          <p:nvPr/>
        </p:nvGrpSpPr>
        <p:grpSpPr>
          <a:xfrm>
            <a:off x="1216455" y="4616122"/>
            <a:ext cx="1008112" cy="440086"/>
            <a:chOff x="6769100" y="1390650"/>
            <a:chExt cx="317500" cy="157483"/>
          </a:xfrm>
        </p:grpSpPr>
        <p:sp>
          <p:nvSpPr>
            <p:cNvPr id="17" name="正方形/長方形 1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円/楕円 1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 name="直線コネクタ 1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 name="図形グループ 19"/>
          <p:cNvGrpSpPr/>
          <p:nvPr/>
        </p:nvGrpSpPr>
        <p:grpSpPr>
          <a:xfrm>
            <a:off x="2659551" y="3472504"/>
            <a:ext cx="1008112" cy="440086"/>
            <a:chOff x="6769100" y="1390650"/>
            <a:chExt cx="317500" cy="157483"/>
          </a:xfrm>
        </p:grpSpPr>
        <p:sp>
          <p:nvSpPr>
            <p:cNvPr id="21" name="正方形/長方形 2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円/楕円 2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 name="直線コネクタ 2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 name="図形グループ 23"/>
          <p:cNvGrpSpPr/>
          <p:nvPr/>
        </p:nvGrpSpPr>
        <p:grpSpPr>
          <a:xfrm>
            <a:off x="1219903" y="5761851"/>
            <a:ext cx="1008112" cy="440086"/>
            <a:chOff x="6769100" y="1390650"/>
            <a:chExt cx="317500" cy="157483"/>
          </a:xfrm>
        </p:grpSpPr>
        <p:sp>
          <p:nvSpPr>
            <p:cNvPr id="25" name="正方形/長方形 2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円/楕円 2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7" name="直線コネクタ 2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8" name="図形グループ 27"/>
          <p:cNvGrpSpPr/>
          <p:nvPr/>
        </p:nvGrpSpPr>
        <p:grpSpPr>
          <a:xfrm>
            <a:off x="2659551" y="4619186"/>
            <a:ext cx="1008112" cy="440086"/>
            <a:chOff x="6769100" y="1390650"/>
            <a:chExt cx="317500" cy="157483"/>
          </a:xfrm>
        </p:grpSpPr>
        <p:sp>
          <p:nvSpPr>
            <p:cNvPr id="29" name="正方形/長方形 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円/楕円 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1" name="直線コネクタ 3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2" name="図形グループ 31"/>
          <p:cNvGrpSpPr/>
          <p:nvPr/>
        </p:nvGrpSpPr>
        <p:grpSpPr>
          <a:xfrm>
            <a:off x="2662999" y="5763718"/>
            <a:ext cx="1008112" cy="440086"/>
            <a:chOff x="6769100" y="1390650"/>
            <a:chExt cx="317500" cy="157483"/>
          </a:xfrm>
        </p:grpSpPr>
        <p:sp>
          <p:nvSpPr>
            <p:cNvPr id="33" name="正方形/長方形 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円/楕円 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 name="直線コネクタ 3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 name="正方形/長方形 36"/>
          <p:cNvSpPr/>
          <p:nvPr/>
        </p:nvSpPr>
        <p:spPr>
          <a:xfrm>
            <a:off x="1907704" y="2681322"/>
            <a:ext cx="1008112" cy="440086"/>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p:cNvCxnSpPr>
            <a:stCxn id="37" idx="2"/>
            <a:endCxn id="13" idx="0"/>
          </p:cNvCxnSpPr>
          <p:nvPr/>
        </p:nvCxnSpPr>
        <p:spPr>
          <a:xfrm flipH="1">
            <a:off x="1720511" y="3121408"/>
            <a:ext cx="691249" cy="348986"/>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直線コネクタ 41"/>
          <p:cNvCxnSpPr>
            <a:stCxn id="13" idx="2"/>
            <a:endCxn id="17" idx="0"/>
          </p:cNvCxnSpPr>
          <p:nvPr/>
        </p:nvCxnSpPr>
        <p:spPr>
          <a:xfrm>
            <a:off x="1720511" y="3910480"/>
            <a:ext cx="0" cy="705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直線コネクタ 44"/>
          <p:cNvCxnSpPr>
            <a:stCxn id="17" idx="2"/>
            <a:endCxn id="25" idx="0"/>
          </p:cNvCxnSpPr>
          <p:nvPr/>
        </p:nvCxnSpPr>
        <p:spPr>
          <a:xfrm>
            <a:off x="1720511" y="5056208"/>
            <a:ext cx="3448" cy="705643"/>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直線コネクタ 47"/>
          <p:cNvCxnSpPr>
            <a:stCxn id="37" idx="2"/>
            <a:endCxn id="21" idx="0"/>
          </p:cNvCxnSpPr>
          <p:nvPr/>
        </p:nvCxnSpPr>
        <p:spPr>
          <a:xfrm>
            <a:off x="2411760" y="3121408"/>
            <a:ext cx="751847" cy="351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直線コネクタ 48"/>
          <p:cNvCxnSpPr>
            <a:stCxn id="21" idx="2"/>
            <a:endCxn id="29" idx="0"/>
          </p:cNvCxnSpPr>
          <p:nvPr/>
        </p:nvCxnSpPr>
        <p:spPr>
          <a:xfrm>
            <a:off x="3163607" y="3912590"/>
            <a:ext cx="0" cy="706596"/>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直線コネクタ 49"/>
          <p:cNvCxnSpPr>
            <a:stCxn id="29" idx="2"/>
            <a:endCxn id="33" idx="0"/>
          </p:cNvCxnSpPr>
          <p:nvPr/>
        </p:nvCxnSpPr>
        <p:spPr>
          <a:xfrm>
            <a:off x="3163607" y="5059272"/>
            <a:ext cx="3448" cy="704446"/>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直線コネクタ 58"/>
          <p:cNvCxnSpPr>
            <a:stCxn id="13" idx="2"/>
            <a:endCxn id="29" idx="0"/>
          </p:cNvCxnSpPr>
          <p:nvPr/>
        </p:nvCxnSpPr>
        <p:spPr>
          <a:xfrm>
            <a:off x="1720511" y="3910480"/>
            <a:ext cx="1443096" cy="708706"/>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直線コネクタ 59"/>
          <p:cNvCxnSpPr>
            <a:stCxn id="17" idx="0"/>
            <a:endCxn id="21" idx="2"/>
          </p:cNvCxnSpPr>
          <p:nvPr/>
        </p:nvCxnSpPr>
        <p:spPr>
          <a:xfrm flipV="1">
            <a:off x="1720511" y="3912590"/>
            <a:ext cx="1443096" cy="703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直線コネクタ 65"/>
          <p:cNvCxnSpPr>
            <a:stCxn id="25" idx="0"/>
            <a:endCxn id="29" idx="2"/>
          </p:cNvCxnSpPr>
          <p:nvPr/>
        </p:nvCxnSpPr>
        <p:spPr>
          <a:xfrm flipV="1">
            <a:off x="1723959" y="5059272"/>
            <a:ext cx="1439648" cy="702579"/>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直線コネクタ 66"/>
          <p:cNvCxnSpPr>
            <a:stCxn id="17" idx="2"/>
            <a:endCxn id="33" idx="0"/>
          </p:cNvCxnSpPr>
          <p:nvPr/>
        </p:nvCxnSpPr>
        <p:spPr>
          <a:xfrm>
            <a:off x="1720511" y="5056208"/>
            <a:ext cx="1446544" cy="707510"/>
          </a:xfrm>
          <a:prstGeom prst="line">
            <a:avLst/>
          </a:prstGeom>
        </p:spPr>
        <p:style>
          <a:lnRef idx="2">
            <a:schemeClr val="accent1"/>
          </a:lnRef>
          <a:fillRef idx="0">
            <a:schemeClr val="accent1"/>
          </a:fillRef>
          <a:effectRef idx="1">
            <a:schemeClr val="accent1"/>
          </a:effectRef>
          <a:fontRef idx="minor">
            <a:schemeClr val="tx1"/>
          </a:fontRef>
        </p:style>
      </p:cxnSp>
      <p:sp>
        <p:nvSpPr>
          <p:cNvPr id="74" name="テキスト ボックス 73"/>
          <p:cNvSpPr txBox="1"/>
          <p:nvPr/>
        </p:nvSpPr>
        <p:spPr>
          <a:xfrm>
            <a:off x="3999079" y="2561846"/>
            <a:ext cx="4893401" cy="3801041"/>
          </a:xfrm>
          <a:prstGeom prst="rect">
            <a:avLst/>
          </a:prstGeom>
          <a:noFill/>
        </p:spPr>
        <p:txBody>
          <a:bodyPr wrap="square" rtlCol="0">
            <a:spAutoFit/>
          </a:bodyPr>
          <a:lstStyle/>
          <a:p>
            <a:pPr>
              <a:spcBef>
                <a:spcPts val="600"/>
              </a:spcBef>
            </a:pPr>
            <a:r>
              <a:rPr kumimoji="1" lang="ja-JP" altLang="en-US" sz="1400" b="1" dirty="0" smtClean="0">
                <a:latin typeface="Meiryo" charset="-128"/>
                <a:ea typeface="Meiryo" charset="-128"/>
                <a:cs typeface="Meiryo" charset="-128"/>
              </a:rPr>
              <a:t>システム機器で</a:t>
            </a:r>
            <a:r>
              <a:rPr kumimoji="1" lang="ja-JP" altLang="en-US" sz="1400" b="1" smtClean="0">
                <a:latin typeface="Meiryo" charset="-128"/>
                <a:ea typeface="Meiryo" charset="-128"/>
                <a:cs typeface="Meiryo" charset="-128"/>
              </a:rPr>
              <a:t>はなくサービス</a:t>
            </a:r>
            <a:r>
              <a:rPr kumimoji="1" lang="ja-JP" altLang="en-US" sz="1400" b="1" dirty="0" smtClean="0">
                <a:latin typeface="Meiryo" charset="-128"/>
                <a:ea typeface="Meiryo" charset="-128"/>
                <a:cs typeface="Meiryo" charset="-128"/>
              </a:rPr>
              <a:t>としての健全性を保つこと</a:t>
            </a:r>
          </a:p>
          <a:p>
            <a:pPr marL="171450" indent="-171450">
              <a:spcBef>
                <a:spcPts val="600"/>
              </a:spcBef>
              <a:buFont typeface="Wingdings" charset="2"/>
              <a:buChar char="ü"/>
            </a:pPr>
            <a:r>
              <a:rPr lang="ja-JP" altLang="en-US" sz="1200" dirty="0" smtClean="0">
                <a:latin typeface="Meiryo" charset="-128"/>
                <a:ea typeface="Meiryo" charset="-128"/>
                <a:cs typeface="Meiryo" charset="-128"/>
              </a:rPr>
              <a:t>全体</a:t>
            </a:r>
            <a:r>
              <a:rPr lang="ja-JP" altLang="en-US" sz="1200" dirty="0">
                <a:latin typeface="Meiryo" charset="-128"/>
                <a:ea typeface="Meiryo" charset="-128"/>
                <a:cs typeface="Meiryo" charset="-128"/>
              </a:rPr>
              <a:t>の可用性の</a:t>
            </a:r>
            <a:r>
              <a:rPr lang="ja-JP" altLang="en-US" sz="1200" dirty="0" smtClean="0">
                <a:latin typeface="Meiryo" charset="-128"/>
                <a:ea typeface="Meiryo" charset="-128"/>
                <a:cs typeface="Meiryo" charset="-128"/>
              </a:rPr>
              <a:t>担保が最重要</a:t>
            </a:r>
          </a:p>
          <a:p>
            <a:pPr marL="171450" indent="-171450">
              <a:spcBef>
                <a:spcPts val="600"/>
              </a:spcBef>
              <a:buFont typeface="Wingdings" charset="2"/>
              <a:buChar char="ü"/>
            </a:pPr>
            <a:r>
              <a:rPr lang="en-US" altLang="ja-JP" sz="1200" dirty="0" smtClean="0">
                <a:latin typeface="Meiryo" charset="-128"/>
                <a:ea typeface="Meiryo" charset="-128"/>
                <a:cs typeface="Meiryo" charset="-128"/>
              </a:rPr>
              <a:t>SPOF</a:t>
            </a:r>
            <a:r>
              <a:rPr lang="ja-JP" altLang="en-US" sz="1200" dirty="0">
                <a:latin typeface="Meiryo" charset="-128"/>
                <a:ea typeface="Meiryo" charset="-128"/>
                <a:cs typeface="Meiryo" charset="-128"/>
              </a:rPr>
              <a:t>（</a:t>
            </a:r>
            <a:r>
              <a:rPr lang="en-US" altLang="ja-JP" sz="1200" dirty="0">
                <a:latin typeface="Meiryo" charset="-128"/>
                <a:ea typeface="Meiryo" charset="-128"/>
                <a:cs typeface="Meiryo" charset="-128"/>
              </a:rPr>
              <a:t>Single Point of </a:t>
            </a:r>
            <a:r>
              <a:rPr lang="en-US" altLang="ja-JP" sz="1200" dirty="0" err="1">
                <a:latin typeface="Meiryo" charset="-128"/>
                <a:ea typeface="Meiryo" charset="-128"/>
                <a:cs typeface="Meiryo" charset="-128"/>
              </a:rPr>
              <a:t>Failur</a:t>
            </a:r>
            <a:r>
              <a:rPr lang="ja-JP" altLang="en-US" sz="1200" dirty="0">
                <a:latin typeface="Meiryo" charset="-128"/>
                <a:ea typeface="Meiryo" charset="-128"/>
                <a:cs typeface="Meiryo" charset="-128"/>
              </a:rPr>
              <a:t>：単一障害点）を作らない</a:t>
            </a:r>
            <a:r>
              <a:rPr lang="ja-JP" altLang="en-US" sz="1200" dirty="0" smtClean="0">
                <a:latin typeface="Meiryo" charset="-128"/>
                <a:ea typeface="Meiryo" charset="-128"/>
                <a:cs typeface="Meiryo" charset="-128"/>
              </a:rPr>
              <a:t>構成</a:t>
            </a:r>
          </a:p>
          <a:p>
            <a:pPr>
              <a:spcBef>
                <a:spcPts val="600"/>
              </a:spcBef>
            </a:pPr>
            <a:r>
              <a:rPr kumimoji="1" lang="ja-JP" altLang="en-US" sz="1400" b="1" dirty="0" smtClean="0">
                <a:latin typeface="Meiryo" charset="-128"/>
                <a:ea typeface="Meiryo" charset="-128"/>
                <a:cs typeface="Meiryo" charset="-128"/>
              </a:rPr>
              <a:t>多様な監視方法を組み入れること</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外からの監視：反応があるか、ないか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内からの監視：受けられるか、受けられないか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サービスからの報告：サービス自身の健全性の主張</a:t>
            </a:r>
          </a:p>
          <a:p>
            <a:pPr>
              <a:spcBef>
                <a:spcPts val="600"/>
              </a:spcBef>
            </a:pPr>
            <a:r>
              <a:rPr kumimoji="1" lang="ja-JP" altLang="en-US" sz="1400" b="1" dirty="0" smtClean="0">
                <a:latin typeface="Meiryo" charset="-128"/>
                <a:ea typeface="Meiryo" charset="-128"/>
                <a:cs typeface="Meiryo" charset="-128"/>
              </a:rPr>
              <a:t>データを収拾し、閲覧する体制を作る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いつでも、増やせる、削除できる仕組みとする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データを集積し、利用状況を分析する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分析結果を踏まえてブラッシュアップを継続する</a:t>
            </a:r>
          </a:p>
          <a:p>
            <a:pPr>
              <a:spcBef>
                <a:spcPts val="600"/>
              </a:spcBef>
            </a:pPr>
            <a:r>
              <a:rPr kumimoji="1" lang="ja-JP" altLang="en-US" sz="1400" b="1" dirty="0" smtClean="0">
                <a:latin typeface="Meiryo" charset="-128"/>
                <a:ea typeface="Meiryo" charset="-128"/>
                <a:cs typeface="Meiryo" charset="-128"/>
              </a:rPr>
              <a:t>自動化する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いつ起きるか分からないことへの対応を自動化で対処する</a:t>
            </a:r>
          </a:p>
          <a:p>
            <a:pPr marL="171450" indent="-171450">
              <a:spcBef>
                <a:spcPts val="600"/>
              </a:spcBef>
              <a:buFont typeface="Wingdings" charset="2"/>
              <a:buChar char="ü"/>
            </a:pPr>
            <a:r>
              <a:rPr kumimoji="1" lang="ja-JP" altLang="en-US" sz="1200" dirty="0" smtClean="0">
                <a:latin typeface="Meiryo" charset="-128"/>
                <a:ea typeface="Meiryo" charset="-128"/>
                <a:cs typeface="Meiryo" charset="-128"/>
              </a:rPr>
              <a:t>検知、報告、対応までの自動化を目指す</a:t>
            </a:r>
            <a:endParaRPr kumimoji="1" lang="ja-JP" altLang="en-US" sz="1200" dirty="0">
              <a:latin typeface="Meiryo" charset="-128"/>
              <a:ea typeface="Meiryo" charset="-128"/>
              <a:cs typeface="Meiryo" charset="-128"/>
            </a:endParaRPr>
          </a:p>
        </p:txBody>
      </p:sp>
      <p:sp>
        <p:nvSpPr>
          <p:cNvPr id="80" name="ホームベース 79"/>
          <p:cNvSpPr/>
          <p:nvPr/>
        </p:nvSpPr>
        <p:spPr>
          <a:xfrm>
            <a:off x="251520" y="2561846"/>
            <a:ext cx="899622" cy="720080"/>
          </a:xfrm>
          <a:prstGeom prst="homePlat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監視</a:t>
            </a:r>
            <a:endParaRPr kumimoji="1" lang="ja-JP" altLang="en-US" sz="1600" dirty="0">
              <a:solidFill>
                <a:srgbClr val="FFFFFF"/>
              </a:solidFill>
              <a:latin typeface="Meiryo" charset="-128"/>
              <a:ea typeface="Meiryo" charset="-128"/>
              <a:cs typeface="Meiryo" charset="-128"/>
            </a:endParaRPr>
          </a:p>
        </p:txBody>
      </p:sp>
      <p:sp>
        <p:nvSpPr>
          <p:cNvPr id="81" name="ホームベース 80"/>
          <p:cNvSpPr/>
          <p:nvPr/>
        </p:nvSpPr>
        <p:spPr>
          <a:xfrm>
            <a:off x="251520" y="5642807"/>
            <a:ext cx="899622" cy="720080"/>
          </a:xfrm>
          <a:prstGeom prst="homePlat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ログ</a:t>
            </a:r>
          </a:p>
          <a:p>
            <a:pPr algn="ctr"/>
            <a:r>
              <a:rPr kumimoji="1" lang="ja-JP" altLang="en-US" sz="1600" dirty="0" smtClean="0">
                <a:solidFill>
                  <a:srgbClr val="FFFFFF"/>
                </a:solidFill>
                <a:latin typeface="Meiryo" charset="-128"/>
                <a:ea typeface="Meiryo" charset="-128"/>
                <a:cs typeface="Meiryo" charset="-128"/>
              </a:rPr>
              <a:t>収集</a:t>
            </a:r>
            <a:endParaRPr kumimoji="1" lang="ja-JP" altLang="en-US" sz="1600" dirty="0">
              <a:solidFill>
                <a:srgbClr val="FFFFFF"/>
              </a:solidFill>
              <a:latin typeface="Meiryo" charset="-128"/>
              <a:ea typeface="Meiryo" charset="-128"/>
              <a:cs typeface="Meiryo" charset="-128"/>
            </a:endParaRPr>
          </a:p>
        </p:txBody>
      </p:sp>
      <p:sp>
        <p:nvSpPr>
          <p:cNvPr id="84" name="テキスト ボックス 83"/>
          <p:cNvSpPr txBox="1"/>
          <p:nvPr/>
        </p:nvSpPr>
        <p:spPr>
          <a:xfrm>
            <a:off x="251520" y="3765135"/>
            <a:ext cx="646331" cy="1477328"/>
          </a:xfrm>
          <a:prstGeom prst="rect">
            <a:avLst/>
          </a:prstGeom>
          <a:noFill/>
        </p:spPr>
        <p:txBody>
          <a:bodyPr wrap="none" rtlCol="0">
            <a:spAutoFit/>
          </a:bodyPr>
          <a:lstStyle/>
          <a:p>
            <a:r>
              <a:rPr kumimoji="1" lang="ja-JP" altLang="en-US" dirty="0" smtClean="0">
                <a:solidFill>
                  <a:srgbClr val="FF6666"/>
                </a:solidFill>
                <a:latin typeface="Meiryo" charset="-128"/>
                <a:ea typeface="Meiryo" charset="-128"/>
                <a:cs typeface="Meiryo" charset="-128"/>
              </a:rPr>
              <a:t>通知</a:t>
            </a:r>
          </a:p>
          <a:p>
            <a:r>
              <a:rPr kumimoji="1" lang="ja-JP" altLang="en-US" dirty="0" smtClean="0">
                <a:solidFill>
                  <a:srgbClr val="FF6666"/>
                </a:solidFill>
                <a:latin typeface="Meiryo" charset="-128"/>
                <a:ea typeface="Meiryo" charset="-128"/>
                <a:cs typeface="Meiryo" charset="-128"/>
              </a:rPr>
              <a:t>復旧</a:t>
            </a:r>
          </a:p>
          <a:p>
            <a:endParaRPr kumimoji="1" lang="ja-JP" altLang="en-US" dirty="0" smtClean="0">
              <a:solidFill>
                <a:srgbClr val="FF6666"/>
              </a:solidFill>
              <a:latin typeface="Meiryo" charset="-128"/>
              <a:ea typeface="Meiryo" charset="-128"/>
              <a:cs typeface="Meiryo" charset="-128"/>
            </a:endParaRPr>
          </a:p>
          <a:p>
            <a:r>
              <a:rPr kumimoji="1" lang="ja-JP" altLang="en-US" dirty="0" smtClean="0">
                <a:solidFill>
                  <a:srgbClr val="FF6666"/>
                </a:solidFill>
                <a:latin typeface="Meiryo" charset="-128"/>
                <a:ea typeface="Meiryo" charset="-128"/>
                <a:cs typeface="Meiryo" charset="-128"/>
              </a:rPr>
              <a:t>改善</a:t>
            </a:r>
          </a:p>
          <a:p>
            <a:r>
              <a:rPr kumimoji="1" lang="ja-JP" altLang="en-US" dirty="0" smtClean="0">
                <a:solidFill>
                  <a:srgbClr val="FF6666"/>
                </a:solidFill>
                <a:latin typeface="Meiryo" charset="-128"/>
                <a:ea typeface="Meiryo" charset="-128"/>
                <a:cs typeface="Meiryo" charset="-128"/>
              </a:rPr>
              <a:t>分析</a:t>
            </a:r>
            <a:endParaRPr kumimoji="1" lang="ja-JP" altLang="en-US" dirty="0">
              <a:solidFill>
                <a:srgbClr val="FF6666"/>
              </a:solidFill>
              <a:latin typeface="Meiryo" charset="-128"/>
              <a:ea typeface="Meiryo" charset="-128"/>
              <a:cs typeface="Meiryo" charset="-128"/>
            </a:endParaRPr>
          </a:p>
        </p:txBody>
      </p:sp>
      <p:sp>
        <p:nvSpPr>
          <p:cNvPr id="85" name="下矢印 84"/>
          <p:cNvSpPr/>
          <p:nvPr/>
        </p:nvSpPr>
        <p:spPr>
          <a:xfrm>
            <a:off x="324399" y="3356992"/>
            <a:ext cx="496412" cy="332246"/>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下矢印 85"/>
          <p:cNvSpPr/>
          <p:nvPr/>
        </p:nvSpPr>
        <p:spPr>
          <a:xfrm rot="10800000">
            <a:off x="324399" y="5255795"/>
            <a:ext cx="496412" cy="332246"/>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942112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Meiryo" charset="-128"/>
                <a:ea typeface="Meiryo" charset="-128"/>
                <a:cs typeface="Meiryo" charset="-128"/>
              </a:rPr>
              <a:t>パブリック・クラウド移行</a:t>
            </a:r>
          </a:p>
          <a:p>
            <a:pPr algn="r"/>
            <a:r>
              <a:rPr lang="ja-JP" altLang="en-US" sz="2400" dirty="0" smtClean="0">
                <a:solidFill>
                  <a:srgbClr val="FFFFFF"/>
                </a:solidFill>
                <a:effectLst/>
                <a:latin typeface="Meiryo" charset="-128"/>
                <a:ea typeface="Meiryo" charset="-128"/>
                <a:cs typeface="Meiryo" charset="-128"/>
              </a:rPr>
              <a:t>企画書・計画書作りの勘所</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149441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クラウドを利用する目的</a:t>
            </a:r>
            <a:endParaRPr kumimoji="1" lang="ja-JP" altLang="en-US" dirty="0"/>
          </a:p>
        </p:txBody>
      </p:sp>
      <p:sp>
        <p:nvSpPr>
          <p:cNvPr id="3" name="スライド番号プレースホルダー 2"/>
          <p:cNvSpPr>
            <a:spLocks noGrp="1"/>
          </p:cNvSpPr>
          <p:nvPr>
            <p:ph type="sldNum" sz="quarter" idx="12"/>
          </p:nvPr>
        </p:nvSpPr>
        <p:spPr>
          <a:xfrm>
            <a:off x="6930802" y="6817237"/>
            <a:ext cx="2133600" cy="217800"/>
          </a:xfrm>
        </p:spPr>
        <p:txBody>
          <a:bodyPr/>
          <a:lstStyle/>
          <a:p>
            <a:fld id="{8FF8CC5D-A65D-5946-99B5-645367A967AD}" type="slidenum">
              <a:rPr kumimoji="1" lang="ja-JP" altLang="en-US" smtClean="0"/>
              <a:t>57</a:t>
            </a:fld>
            <a:endParaRPr kumimoji="1" lang="ja-JP" altLang="en-US"/>
          </a:p>
        </p:txBody>
      </p:sp>
      <p:sp>
        <p:nvSpPr>
          <p:cNvPr id="4" name="正方形/長方形 3"/>
          <p:cNvSpPr/>
          <p:nvPr/>
        </p:nvSpPr>
        <p:spPr>
          <a:xfrm>
            <a:off x="490587" y="2551703"/>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投資コスト（</a:t>
            </a:r>
            <a:r>
              <a:rPr kumimoji="1" lang="en-US" altLang="ja-JP" sz="2000" dirty="0" err="1" smtClean="0">
                <a:solidFill>
                  <a:schemeClr val="bg1"/>
                </a:solidFill>
                <a:latin typeface="Meiryo" charset="-128"/>
                <a:ea typeface="Meiryo" charset="-128"/>
                <a:cs typeface="Meiryo" charset="-128"/>
              </a:rPr>
              <a:t>CapEX</a:t>
            </a:r>
            <a:r>
              <a:rPr kumimoji="1" lang="ja-JP" altLang="en-US" sz="2000" dirty="0" smtClean="0">
                <a:solidFill>
                  <a:schemeClr val="bg1"/>
                </a:solidFill>
                <a:latin typeface="Meiryo" charset="-128"/>
                <a:ea typeface="Meiryo" charset="-128"/>
                <a:cs typeface="Meiryo" charset="-128"/>
              </a:rPr>
              <a:t>）の削減</a:t>
            </a:r>
          </a:p>
        </p:txBody>
      </p:sp>
      <p:sp>
        <p:nvSpPr>
          <p:cNvPr id="5" name="正方形/長方形 4"/>
          <p:cNvSpPr/>
          <p:nvPr/>
        </p:nvSpPr>
        <p:spPr>
          <a:xfrm>
            <a:off x="490587" y="3623593"/>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smtClean="0">
                <a:solidFill>
                  <a:schemeClr val="bg1"/>
                </a:solidFill>
                <a:latin typeface="Meiryo" charset="-128"/>
                <a:ea typeface="Meiryo" charset="-128"/>
                <a:cs typeface="Meiryo" charset="-128"/>
              </a:rPr>
              <a:t>運用</a:t>
            </a:r>
            <a:r>
              <a:rPr kumimoji="1" lang="ja-JP" altLang="en-US" sz="2000" dirty="0" smtClean="0">
                <a:solidFill>
                  <a:schemeClr val="bg1"/>
                </a:solidFill>
                <a:latin typeface="Meiryo" charset="-128"/>
                <a:ea typeface="Meiryo" charset="-128"/>
                <a:cs typeface="Meiryo" charset="-128"/>
              </a:rPr>
              <a:t>コスト（</a:t>
            </a:r>
            <a:r>
              <a:rPr kumimoji="1" lang="en-US" altLang="ja-JP" sz="2000" dirty="0" err="1" smtClean="0">
                <a:solidFill>
                  <a:schemeClr val="bg1"/>
                </a:solidFill>
                <a:latin typeface="Meiryo" charset="-128"/>
                <a:ea typeface="Meiryo" charset="-128"/>
                <a:cs typeface="Meiryo" charset="-128"/>
              </a:rPr>
              <a:t>OpEX</a:t>
            </a:r>
            <a:r>
              <a:rPr kumimoji="1" lang="ja-JP" altLang="en-US" sz="2000" dirty="0" smtClean="0">
                <a:solidFill>
                  <a:schemeClr val="bg1"/>
                </a:solidFill>
                <a:latin typeface="Meiryo" charset="-128"/>
                <a:ea typeface="Meiryo" charset="-128"/>
                <a:cs typeface="Meiryo" charset="-128"/>
              </a:rPr>
              <a:t>）の削減</a:t>
            </a:r>
          </a:p>
        </p:txBody>
      </p:sp>
      <p:sp>
        <p:nvSpPr>
          <p:cNvPr id="6" name="正方形/長方形 5"/>
          <p:cNvSpPr/>
          <p:nvPr/>
        </p:nvSpPr>
        <p:spPr>
          <a:xfrm>
            <a:off x="490587" y="4701013"/>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ベストミックスの実現</a:t>
            </a:r>
          </a:p>
        </p:txBody>
      </p:sp>
      <p:sp>
        <p:nvSpPr>
          <p:cNvPr id="7" name="正方形/長方形 6"/>
          <p:cNvSpPr/>
          <p:nvPr/>
        </p:nvSpPr>
        <p:spPr>
          <a:xfrm>
            <a:off x="490587" y="5778433"/>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コスト削減から競争力の強化へ</a:t>
            </a:r>
          </a:p>
        </p:txBody>
      </p:sp>
      <p:sp>
        <p:nvSpPr>
          <p:cNvPr id="11" name="テキスト ボックス 10"/>
          <p:cNvSpPr txBox="1"/>
          <p:nvPr/>
        </p:nvSpPr>
        <p:spPr>
          <a:xfrm>
            <a:off x="4726359" y="2580681"/>
            <a:ext cx="4166525" cy="584775"/>
          </a:xfrm>
          <a:prstGeom prst="rect">
            <a:avLst/>
          </a:prstGeom>
          <a:noFill/>
        </p:spPr>
        <p:txBody>
          <a:bodyPr wrap="none" rtlCol="0">
            <a:spAutoFit/>
          </a:bodyPr>
          <a:lstStyle/>
          <a:p>
            <a:pPr marL="285750" indent="-285750">
              <a:buFont typeface="Wingdings" charset="2"/>
              <a:buChar char="l"/>
            </a:pPr>
            <a:r>
              <a:rPr kumimoji="1" lang="ja-JP" altLang="en-US" sz="1600" dirty="0" smtClean="0">
                <a:solidFill>
                  <a:srgbClr val="0432FF"/>
                </a:solidFill>
                <a:latin typeface="Meiryo" charset="-128"/>
                <a:ea typeface="Meiryo" charset="-128"/>
                <a:cs typeface="Meiryo" charset="-128"/>
              </a:rPr>
              <a:t>保有（資産化）から利用（サービス化）</a:t>
            </a:r>
          </a:p>
          <a:p>
            <a:pPr marL="285750" indent="-285750">
              <a:buFont typeface="Wingdings" charset="2"/>
              <a:buChar char="l"/>
            </a:pPr>
            <a:r>
              <a:rPr kumimoji="1" lang="ja-JP" altLang="en-US" sz="1600" dirty="0" smtClean="0">
                <a:solidFill>
                  <a:srgbClr val="0432FF"/>
                </a:solidFill>
                <a:latin typeface="Meiryo" charset="-128"/>
                <a:ea typeface="Meiryo" charset="-128"/>
                <a:cs typeface="Meiryo" charset="-128"/>
              </a:rPr>
              <a:t>変更に伴うリスク回避</a:t>
            </a:r>
            <a:endParaRPr kumimoji="1" lang="ja-JP" altLang="en-US" sz="1600" dirty="0">
              <a:solidFill>
                <a:srgbClr val="0432FF"/>
              </a:solidFill>
              <a:latin typeface="Meiryo" charset="-128"/>
              <a:ea typeface="Meiryo" charset="-128"/>
              <a:cs typeface="Meiryo" charset="-128"/>
            </a:endParaRPr>
          </a:p>
        </p:txBody>
      </p:sp>
      <p:sp>
        <p:nvSpPr>
          <p:cNvPr id="12" name="テキスト ボックス 11"/>
          <p:cNvSpPr txBox="1"/>
          <p:nvPr/>
        </p:nvSpPr>
        <p:spPr>
          <a:xfrm>
            <a:off x="4726359" y="3532130"/>
            <a:ext cx="4166525" cy="830997"/>
          </a:xfrm>
          <a:prstGeom prst="rect">
            <a:avLst/>
          </a:prstGeom>
          <a:noFill/>
        </p:spPr>
        <p:txBody>
          <a:bodyPr wrap="none" rtlCol="0">
            <a:spAutoFit/>
          </a:bodyPr>
          <a:lstStyle/>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利用</a:t>
            </a:r>
            <a:r>
              <a:rPr kumimoji="1" lang="ja-JP" altLang="en-US" sz="1600" dirty="0" smtClean="0">
                <a:solidFill>
                  <a:srgbClr val="0432FF"/>
                </a:solidFill>
                <a:latin typeface="Meiryo" charset="-128"/>
                <a:ea typeface="Meiryo" charset="-128"/>
                <a:cs typeface="Meiryo" charset="-128"/>
              </a:rPr>
              <a:t>サービスの選別</a:t>
            </a:r>
            <a:endParaRPr kumimoji="1" lang="en-US" altLang="ja-JP" sz="1600" dirty="0" smtClean="0">
              <a:solidFill>
                <a:srgbClr val="0432FF"/>
              </a:solidFill>
              <a:latin typeface="Meiryo" charset="-128"/>
              <a:ea typeface="Meiryo" charset="-128"/>
              <a:cs typeface="Meiryo" charset="-128"/>
            </a:endParaRPr>
          </a:p>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自動化の促進</a:t>
            </a:r>
          </a:p>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標準化</a:t>
            </a:r>
            <a:r>
              <a:rPr lang="ja-JP" altLang="en-US" sz="1600" dirty="0">
                <a:solidFill>
                  <a:srgbClr val="0432FF"/>
                </a:solidFill>
                <a:latin typeface="Meiryo" charset="-128"/>
                <a:ea typeface="Meiryo" charset="-128"/>
                <a:cs typeface="Meiryo" charset="-128"/>
              </a:rPr>
              <a:t>・</a:t>
            </a:r>
            <a:r>
              <a:rPr lang="ja-JP" altLang="en-US" sz="1600" dirty="0" smtClean="0">
                <a:solidFill>
                  <a:srgbClr val="0432FF"/>
                </a:solidFill>
                <a:latin typeface="Meiryo" charset="-128"/>
                <a:ea typeface="Meiryo" charset="-128"/>
                <a:cs typeface="Meiryo" charset="-128"/>
              </a:rPr>
              <a:t>共通化（プラットフォーム化）</a:t>
            </a:r>
            <a:endParaRPr kumimoji="1" lang="en-US" altLang="ja-JP" sz="1600" dirty="0" smtClean="0">
              <a:solidFill>
                <a:srgbClr val="0432FF"/>
              </a:solidFill>
              <a:latin typeface="Meiryo" charset="-128"/>
              <a:ea typeface="Meiryo" charset="-128"/>
              <a:cs typeface="Meiryo" charset="-128"/>
            </a:endParaRPr>
          </a:p>
        </p:txBody>
      </p:sp>
      <p:sp>
        <p:nvSpPr>
          <p:cNvPr id="13" name="テキスト ボックス 12"/>
          <p:cNvSpPr txBox="1"/>
          <p:nvPr/>
        </p:nvSpPr>
        <p:spPr>
          <a:xfrm>
            <a:off x="4726359" y="4639458"/>
            <a:ext cx="2525050" cy="830997"/>
          </a:xfrm>
          <a:prstGeom prst="rect">
            <a:avLst/>
          </a:prstGeom>
          <a:noFill/>
        </p:spPr>
        <p:txBody>
          <a:bodyPr wrap="none" rtlCol="0">
            <a:spAutoFit/>
          </a:bodyPr>
          <a:lstStyle/>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ハイブリットクラウド</a:t>
            </a:r>
          </a:p>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マルチクラウド</a:t>
            </a:r>
          </a:p>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サービス間の連携</a:t>
            </a:r>
            <a:endParaRPr lang="en-US" altLang="ja-JP" sz="1600" dirty="0" smtClean="0">
              <a:solidFill>
                <a:srgbClr val="0432FF"/>
              </a:solidFill>
              <a:latin typeface="Meiryo" charset="-128"/>
              <a:ea typeface="Meiryo" charset="-128"/>
              <a:cs typeface="Meiryo" charset="-128"/>
            </a:endParaRPr>
          </a:p>
        </p:txBody>
      </p:sp>
      <p:sp>
        <p:nvSpPr>
          <p:cNvPr id="14" name="テキスト ボックス 13"/>
          <p:cNvSpPr txBox="1"/>
          <p:nvPr/>
        </p:nvSpPr>
        <p:spPr>
          <a:xfrm>
            <a:off x="4728924" y="5810081"/>
            <a:ext cx="3961341" cy="584775"/>
          </a:xfrm>
          <a:prstGeom prst="rect">
            <a:avLst/>
          </a:prstGeom>
          <a:noFill/>
        </p:spPr>
        <p:txBody>
          <a:bodyPr wrap="none" rtlCol="0">
            <a:spAutoFit/>
          </a:bodyPr>
          <a:lstStyle/>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守りの</a:t>
            </a:r>
            <a:r>
              <a:rPr lang="en-US" altLang="ja-JP" sz="1600" dirty="0" smtClean="0">
                <a:solidFill>
                  <a:srgbClr val="0432FF"/>
                </a:solidFill>
                <a:latin typeface="Meiryo" charset="-128"/>
                <a:ea typeface="Meiryo" charset="-128"/>
                <a:cs typeface="Meiryo" charset="-128"/>
              </a:rPr>
              <a:t>IT</a:t>
            </a:r>
            <a:r>
              <a:rPr lang="ja-JP" altLang="en-US" sz="1600" dirty="0" smtClean="0">
                <a:solidFill>
                  <a:srgbClr val="0432FF"/>
                </a:solidFill>
                <a:latin typeface="Meiryo" charset="-128"/>
                <a:ea typeface="Meiryo" charset="-128"/>
                <a:cs typeface="Meiryo" charset="-128"/>
              </a:rPr>
              <a:t>から攻めの</a:t>
            </a:r>
            <a:r>
              <a:rPr lang="en-US" altLang="ja-JP" sz="1600" dirty="0" smtClean="0">
                <a:solidFill>
                  <a:srgbClr val="0432FF"/>
                </a:solidFill>
                <a:latin typeface="Meiryo" charset="-128"/>
                <a:ea typeface="Meiryo" charset="-128"/>
                <a:cs typeface="Meiryo" charset="-128"/>
              </a:rPr>
              <a:t>IT</a:t>
            </a:r>
            <a:r>
              <a:rPr lang="ja-JP" altLang="en-US" sz="1600" dirty="0" smtClean="0">
                <a:solidFill>
                  <a:srgbClr val="0432FF"/>
                </a:solidFill>
                <a:latin typeface="Meiryo" charset="-128"/>
                <a:ea typeface="Meiryo" charset="-128"/>
                <a:cs typeface="Meiryo" charset="-128"/>
              </a:rPr>
              <a:t>へ</a:t>
            </a:r>
          </a:p>
          <a:p>
            <a:pPr marL="285750" indent="-285750">
              <a:buFont typeface="Wingdings" charset="2"/>
              <a:buChar char="l"/>
            </a:pPr>
            <a:r>
              <a:rPr lang="ja-JP" altLang="en-US" sz="1600" dirty="0" smtClean="0">
                <a:solidFill>
                  <a:srgbClr val="0432FF"/>
                </a:solidFill>
                <a:latin typeface="Meiryo" charset="-128"/>
                <a:ea typeface="Meiryo" charset="-128"/>
                <a:cs typeface="Meiryo" charset="-128"/>
              </a:rPr>
              <a:t>テクノロジーを活かした事業の差別化</a:t>
            </a:r>
            <a:endParaRPr lang="en-US" altLang="ja-JP" sz="1600" dirty="0" smtClean="0">
              <a:solidFill>
                <a:srgbClr val="0432FF"/>
              </a:solidFill>
              <a:latin typeface="Meiryo" charset="-128"/>
              <a:ea typeface="Meiryo" charset="-128"/>
              <a:cs typeface="Meiryo" charset="-128"/>
            </a:endParaRPr>
          </a:p>
        </p:txBody>
      </p:sp>
      <p:sp>
        <p:nvSpPr>
          <p:cNvPr id="16" name="下矢印 15"/>
          <p:cNvSpPr/>
          <p:nvPr/>
        </p:nvSpPr>
        <p:spPr>
          <a:xfrm>
            <a:off x="2070574" y="4187901"/>
            <a:ext cx="1088374" cy="621742"/>
          </a:xfrm>
          <a:prstGeom prst="downArrow">
            <a:avLst/>
          </a:prstGeom>
          <a:solidFill>
            <a:srgbClr val="FF6666"/>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2000" smtClean="0">
              <a:solidFill>
                <a:schemeClr val="bg1"/>
              </a:solidFill>
              <a:latin typeface="Meiryo" charset="-128"/>
              <a:ea typeface="Meiryo" charset="-128"/>
              <a:cs typeface="Meiryo" charset="-128"/>
            </a:endParaRPr>
          </a:p>
        </p:txBody>
      </p:sp>
      <p:sp>
        <p:nvSpPr>
          <p:cNvPr id="17" name="下矢印 16"/>
          <p:cNvSpPr/>
          <p:nvPr/>
        </p:nvSpPr>
        <p:spPr>
          <a:xfrm>
            <a:off x="2070574" y="5267852"/>
            <a:ext cx="1088374" cy="621742"/>
          </a:xfrm>
          <a:prstGeom prst="downArrow">
            <a:avLst/>
          </a:prstGeom>
          <a:solidFill>
            <a:srgbClr val="FF6666"/>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2000" smtClean="0">
              <a:solidFill>
                <a:schemeClr val="bg1"/>
              </a:solidFill>
              <a:latin typeface="Meiryo" charset="-128"/>
              <a:ea typeface="Meiryo" charset="-128"/>
              <a:cs typeface="Meiryo" charset="-128"/>
            </a:endParaRPr>
          </a:p>
        </p:txBody>
      </p:sp>
      <p:sp>
        <p:nvSpPr>
          <p:cNvPr id="15" name="正方形/長方形 14"/>
          <p:cNvSpPr/>
          <p:nvPr/>
        </p:nvSpPr>
        <p:spPr>
          <a:xfrm>
            <a:off x="490587" y="908720"/>
            <a:ext cx="4248472" cy="1232947"/>
          </a:xfrm>
          <a:prstGeom prst="rect">
            <a:avLst/>
          </a:pr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自社で所有することの限界</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ガバナンスとセキュリティ</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災害対応</a:t>
            </a:r>
            <a:r>
              <a:rPr kumimoji="1" lang="ja-JP" altLang="en-US" sz="1200" dirty="0" smtClean="0">
                <a:solidFill>
                  <a:schemeClr val="bg1"/>
                </a:solidFill>
                <a:latin typeface="Meiryo" charset="-128"/>
                <a:ea typeface="Meiryo" charset="-128"/>
                <a:cs typeface="Meiryo" charset="-128"/>
              </a:rPr>
              <a:t>（</a:t>
            </a:r>
            <a:r>
              <a:rPr kumimoji="1" lang="en-US" altLang="ja-JP" sz="1200" dirty="0" smtClean="0">
                <a:solidFill>
                  <a:schemeClr val="bg1"/>
                </a:solidFill>
                <a:latin typeface="Meiryo" charset="-128"/>
                <a:ea typeface="Meiryo" charset="-128"/>
                <a:cs typeface="Meiryo" charset="-128"/>
              </a:rPr>
              <a:t>Disaster Recovery</a:t>
            </a:r>
            <a:r>
              <a:rPr kumimoji="1" lang="ja-JP" altLang="en-US" sz="1200" dirty="0" smtClean="0">
                <a:solidFill>
                  <a:schemeClr val="bg1"/>
                </a:solidFill>
                <a:latin typeface="Meiryo" charset="-128"/>
                <a:ea typeface="Meiryo" charset="-128"/>
                <a:cs typeface="Meiryo" charset="-128"/>
              </a:rPr>
              <a:t>）</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グローバル展開</a:t>
            </a:r>
          </a:p>
        </p:txBody>
      </p:sp>
      <p:sp>
        <p:nvSpPr>
          <p:cNvPr id="18" name="下矢印 17"/>
          <p:cNvSpPr/>
          <p:nvPr/>
        </p:nvSpPr>
        <p:spPr>
          <a:xfrm>
            <a:off x="2057998" y="3104095"/>
            <a:ext cx="1088374" cy="621742"/>
          </a:xfrm>
          <a:prstGeom prst="downArrow">
            <a:avLst/>
          </a:prstGeom>
          <a:solidFill>
            <a:srgbClr val="FF6666"/>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2000" smtClean="0">
              <a:solidFill>
                <a:schemeClr val="bg1"/>
              </a:solidFill>
              <a:latin typeface="Meiryo" charset="-128"/>
              <a:ea typeface="Meiryo" charset="-128"/>
              <a:cs typeface="Meiryo" charset="-128"/>
            </a:endParaRPr>
          </a:p>
        </p:txBody>
      </p:sp>
      <p:sp>
        <p:nvSpPr>
          <p:cNvPr id="19" name="テキスト ボックス 18"/>
          <p:cNvSpPr txBox="1"/>
          <p:nvPr/>
        </p:nvSpPr>
        <p:spPr>
          <a:xfrm>
            <a:off x="4726359" y="1111454"/>
            <a:ext cx="3345788" cy="830997"/>
          </a:xfrm>
          <a:prstGeom prst="rect">
            <a:avLst/>
          </a:prstGeom>
          <a:noFill/>
        </p:spPr>
        <p:txBody>
          <a:bodyPr wrap="none" rtlCol="0">
            <a:spAutoFit/>
          </a:bodyPr>
          <a:lstStyle/>
          <a:p>
            <a:pPr marL="285750" indent="-285750">
              <a:buFont typeface="Wingdings" charset="2"/>
              <a:buChar char="l"/>
            </a:pPr>
            <a:r>
              <a:rPr kumimoji="1" lang="ja-JP" altLang="en-US" sz="1600" dirty="0" smtClean="0">
                <a:solidFill>
                  <a:srgbClr val="C00000"/>
                </a:solidFill>
                <a:latin typeface="Meiryo" charset="-128"/>
                <a:ea typeface="Meiryo" charset="-128"/>
                <a:cs typeface="Meiryo" charset="-128"/>
              </a:rPr>
              <a:t>利用状況の徹底した見える化</a:t>
            </a:r>
          </a:p>
          <a:p>
            <a:pPr marL="285750" indent="-285750">
              <a:buFont typeface="Wingdings" charset="2"/>
              <a:buChar char="l"/>
            </a:pPr>
            <a:r>
              <a:rPr kumimoji="1" lang="ja-JP" altLang="en-US" sz="1600" dirty="0" smtClean="0">
                <a:solidFill>
                  <a:srgbClr val="C00000"/>
                </a:solidFill>
                <a:latin typeface="Meiryo" charset="-128"/>
                <a:ea typeface="Meiryo" charset="-128"/>
                <a:cs typeface="Meiryo" charset="-128"/>
              </a:rPr>
              <a:t>少ない投資コストでの災害対応</a:t>
            </a:r>
          </a:p>
          <a:p>
            <a:pPr marL="285750" indent="-285750">
              <a:buFont typeface="Wingdings" charset="2"/>
              <a:buChar char="l"/>
            </a:pPr>
            <a:r>
              <a:rPr kumimoji="1" lang="ja-JP" altLang="en-US" sz="1600" dirty="0" smtClean="0">
                <a:solidFill>
                  <a:srgbClr val="C00000"/>
                </a:solidFill>
                <a:latin typeface="Meiryo" charset="-128"/>
                <a:ea typeface="Meiryo" charset="-128"/>
                <a:cs typeface="Meiryo" charset="-128"/>
              </a:rPr>
              <a:t>フラットなグローバルサービス</a:t>
            </a:r>
            <a:endParaRPr kumimoji="1" lang="ja-JP" altLang="en-US" sz="1600" dirty="0">
              <a:solidFill>
                <a:srgbClr val="C00000"/>
              </a:solidFill>
              <a:latin typeface="Meiryo" charset="-128"/>
              <a:ea typeface="Meiryo" charset="-128"/>
              <a:cs typeface="Meiryo" charset="-128"/>
            </a:endParaRPr>
          </a:p>
        </p:txBody>
      </p:sp>
    </p:spTree>
    <p:extLst>
      <p:ext uri="{BB962C8B-B14F-4D97-AF65-F5344CB8AC3E}">
        <p14:creationId xmlns:p14="http://schemas.microsoft.com/office/powerpoint/2010/main" val="20262803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クラウドのメリットを経営層にどう伝えるか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58</a:t>
            </a:fld>
            <a:endParaRPr kumimoji="1" lang="ja-JP" altLang="en-US"/>
          </a:p>
        </p:txBody>
      </p:sp>
      <p:sp>
        <p:nvSpPr>
          <p:cNvPr id="4" name="正方形/長方形 3"/>
          <p:cNvSpPr/>
          <p:nvPr/>
        </p:nvSpPr>
        <p:spPr>
          <a:xfrm>
            <a:off x="469263" y="908050"/>
            <a:ext cx="4248472" cy="1232947"/>
          </a:xfrm>
          <a:prstGeom prst="rect">
            <a:avLst/>
          </a:prstGeom>
          <a:solidFill>
            <a:srgbClr val="C0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自社で所有することの限界</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ガバナンスとセキュリティ</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災害対応</a:t>
            </a:r>
            <a:r>
              <a:rPr kumimoji="1" lang="ja-JP" altLang="en-US" sz="1200" dirty="0" smtClean="0">
                <a:solidFill>
                  <a:schemeClr val="bg1"/>
                </a:solidFill>
                <a:latin typeface="Meiryo" charset="-128"/>
                <a:ea typeface="Meiryo" charset="-128"/>
                <a:cs typeface="Meiryo" charset="-128"/>
              </a:rPr>
              <a:t>（</a:t>
            </a:r>
            <a:r>
              <a:rPr kumimoji="1" lang="en-US" altLang="ja-JP" sz="1200" dirty="0" smtClean="0">
                <a:solidFill>
                  <a:schemeClr val="bg1"/>
                </a:solidFill>
                <a:latin typeface="Meiryo" charset="-128"/>
                <a:ea typeface="Meiryo" charset="-128"/>
                <a:cs typeface="Meiryo" charset="-128"/>
              </a:rPr>
              <a:t>Disaster Recovery</a:t>
            </a:r>
            <a:r>
              <a:rPr kumimoji="1" lang="ja-JP" altLang="en-US" sz="1200" dirty="0" smtClean="0">
                <a:solidFill>
                  <a:schemeClr val="bg1"/>
                </a:solidFill>
                <a:latin typeface="Meiryo" charset="-128"/>
                <a:ea typeface="Meiryo" charset="-128"/>
                <a:cs typeface="Meiryo" charset="-128"/>
              </a:rPr>
              <a:t>）</a:t>
            </a:r>
          </a:p>
          <a:p>
            <a:pPr marL="938213" indent="-354013">
              <a:buFont typeface="Wingdings" charset="2"/>
              <a:buChar char="Ø"/>
            </a:pPr>
            <a:r>
              <a:rPr kumimoji="1" lang="ja-JP" altLang="en-US" sz="1600" dirty="0" smtClean="0">
                <a:solidFill>
                  <a:schemeClr val="bg1"/>
                </a:solidFill>
                <a:latin typeface="Meiryo" charset="-128"/>
                <a:ea typeface="Meiryo" charset="-128"/>
                <a:cs typeface="Meiryo" charset="-128"/>
              </a:rPr>
              <a:t>グローバル展開</a:t>
            </a:r>
          </a:p>
        </p:txBody>
      </p:sp>
      <p:sp>
        <p:nvSpPr>
          <p:cNvPr id="5" name="テキスト ボックス 4"/>
          <p:cNvSpPr txBox="1"/>
          <p:nvPr/>
        </p:nvSpPr>
        <p:spPr>
          <a:xfrm>
            <a:off x="457200" y="2276872"/>
            <a:ext cx="7705956" cy="4078039"/>
          </a:xfrm>
          <a:prstGeom prst="rect">
            <a:avLst/>
          </a:prstGeom>
          <a:noFill/>
        </p:spPr>
        <p:txBody>
          <a:bodyPr wrap="none" rtlCol="0">
            <a:spAutoFit/>
          </a:bodyPr>
          <a:lstStyle/>
          <a:p>
            <a:pPr marL="285750" indent="-285750">
              <a:spcBef>
                <a:spcPts val="600"/>
              </a:spcBef>
              <a:buFont typeface="Wingdings" charset="2"/>
              <a:buChar char="l"/>
            </a:pPr>
            <a:r>
              <a:rPr kumimoji="1" lang="ja-JP" altLang="en-US" sz="2000" dirty="0" smtClean="0">
                <a:solidFill>
                  <a:srgbClr val="C00000"/>
                </a:solidFill>
                <a:latin typeface="Meiryo" charset="-128"/>
                <a:ea typeface="Meiryo" charset="-128"/>
                <a:cs typeface="Meiryo" charset="-128"/>
              </a:rPr>
              <a:t>利用状況の徹底した見える化</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システム利用の状況やリスクを把握しやすい</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必要な対策を事実に基づいて行える</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高度なセキュリティ認証に対応している（高度なスキル・高額なコスト）</a:t>
            </a:r>
          </a:p>
          <a:p>
            <a:pPr marL="285750" indent="-285750">
              <a:spcBef>
                <a:spcPts val="600"/>
              </a:spcBef>
              <a:buFont typeface="Wingdings" charset="2"/>
              <a:buChar char="l"/>
            </a:pPr>
            <a:r>
              <a:rPr kumimoji="1" lang="ja-JP" altLang="en-US" sz="2000" dirty="0" smtClean="0">
                <a:solidFill>
                  <a:srgbClr val="C00000"/>
                </a:solidFill>
                <a:latin typeface="Meiryo" charset="-128"/>
                <a:ea typeface="Meiryo" charset="-128"/>
                <a:cs typeface="Meiryo" charset="-128"/>
              </a:rPr>
              <a:t>少ない投資コストでの災害対応</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高度な災害対応を施した施設にて運用</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複数の独立したアベイラビリティゾーン</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国内外の分散レプリケーション可能、しかもアップロードコストは不要</a:t>
            </a:r>
          </a:p>
          <a:p>
            <a:pPr marL="285750" indent="-285750">
              <a:spcBef>
                <a:spcPts val="600"/>
              </a:spcBef>
              <a:buFont typeface="Wingdings" charset="2"/>
              <a:buChar char="l"/>
            </a:pPr>
            <a:r>
              <a:rPr lang="ja-JP" altLang="en-US" sz="2000" dirty="0">
                <a:solidFill>
                  <a:srgbClr val="C00000"/>
                </a:solidFill>
                <a:latin typeface="Meiryo" charset="-128"/>
                <a:ea typeface="Meiryo" charset="-128"/>
                <a:cs typeface="Meiryo" charset="-128"/>
              </a:rPr>
              <a:t>フラットなグローバルサービス</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世界中にデータセンター</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世界中で同一のアーキテクチャ</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マルチクラウド化によりさらなるリスク分散</a:t>
            </a:r>
          </a:p>
        </p:txBody>
      </p:sp>
    </p:spTree>
    <p:extLst>
      <p:ext uri="{BB962C8B-B14F-4D97-AF65-F5344CB8AC3E}">
        <p14:creationId xmlns:p14="http://schemas.microsoft.com/office/powerpoint/2010/main" val="8986389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クラウドのメリットを経営層にどう伝えるか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59</a:t>
            </a:fld>
            <a:endParaRPr kumimoji="1" lang="ja-JP" altLang="en-US"/>
          </a:p>
        </p:txBody>
      </p:sp>
      <p:sp>
        <p:nvSpPr>
          <p:cNvPr id="4" name="正方形/長方形 3"/>
          <p:cNvSpPr/>
          <p:nvPr/>
        </p:nvSpPr>
        <p:spPr>
          <a:xfrm>
            <a:off x="468313" y="908050"/>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投資コスト（</a:t>
            </a:r>
            <a:r>
              <a:rPr kumimoji="1" lang="en-US" altLang="ja-JP" sz="2000" dirty="0" err="1" smtClean="0">
                <a:solidFill>
                  <a:schemeClr val="bg1"/>
                </a:solidFill>
                <a:latin typeface="Meiryo" charset="-128"/>
                <a:ea typeface="Meiryo" charset="-128"/>
                <a:cs typeface="Meiryo" charset="-128"/>
              </a:rPr>
              <a:t>CapEX</a:t>
            </a:r>
            <a:r>
              <a:rPr kumimoji="1" lang="ja-JP" altLang="en-US" sz="2000" dirty="0" smtClean="0">
                <a:solidFill>
                  <a:schemeClr val="bg1"/>
                </a:solidFill>
                <a:latin typeface="Meiryo" charset="-128"/>
                <a:ea typeface="Meiryo" charset="-128"/>
                <a:cs typeface="Meiryo" charset="-128"/>
              </a:rPr>
              <a:t>）の削減</a:t>
            </a:r>
          </a:p>
        </p:txBody>
      </p:sp>
      <p:sp>
        <p:nvSpPr>
          <p:cNvPr id="5" name="テキスト ボックス 4"/>
          <p:cNvSpPr txBox="1"/>
          <p:nvPr/>
        </p:nvSpPr>
        <p:spPr>
          <a:xfrm>
            <a:off x="457200" y="1761934"/>
            <a:ext cx="6680034" cy="2077492"/>
          </a:xfrm>
          <a:prstGeom prst="rect">
            <a:avLst/>
          </a:prstGeom>
          <a:noFill/>
        </p:spPr>
        <p:txBody>
          <a:bodyPr wrap="none" rtlCol="0">
            <a:spAutoFit/>
          </a:bodyPr>
          <a:lstStyle/>
          <a:p>
            <a:pPr marL="285750" indent="-285750">
              <a:spcBef>
                <a:spcPts val="600"/>
              </a:spcBef>
              <a:buFont typeface="Wingdings" charset="2"/>
              <a:buChar char="l"/>
            </a:pPr>
            <a:r>
              <a:rPr kumimoji="1" lang="ja-JP" altLang="en-US" sz="2000" dirty="0" smtClean="0">
                <a:solidFill>
                  <a:srgbClr val="0432FF"/>
                </a:solidFill>
                <a:latin typeface="Meiryo" charset="-128"/>
                <a:ea typeface="Meiryo" charset="-128"/>
                <a:cs typeface="Meiryo" charset="-128"/>
              </a:rPr>
              <a:t>保有（資産化）から利用（サービス化）</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初期投資が抑制される</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資産を経費化できる</a:t>
            </a:r>
          </a:p>
          <a:p>
            <a:pPr marL="285750" indent="-285750">
              <a:spcBef>
                <a:spcPts val="600"/>
              </a:spcBef>
              <a:buFont typeface="Wingdings" charset="2"/>
              <a:buChar char="l"/>
            </a:pPr>
            <a:r>
              <a:rPr kumimoji="1" lang="ja-JP" altLang="en-US" sz="2000" dirty="0" smtClean="0">
                <a:solidFill>
                  <a:srgbClr val="0432FF"/>
                </a:solidFill>
                <a:latin typeface="Meiryo" charset="-128"/>
                <a:ea typeface="Meiryo" charset="-128"/>
                <a:cs typeface="Meiryo" charset="-128"/>
              </a:rPr>
              <a:t>変更に伴うリスク回避</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使用量に応じた従量課金</a:t>
            </a:r>
          </a:p>
          <a:p>
            <a:pPr marL="742950" lvl="1" indent="-285750">
              <a:spcBef>
                <a:spcPts val="6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アプリケーション機能の変更や負荷の変動に柔軟に追従できる</a:t>
            </a:r>
            <a:endParaRPr kumimoji="1" lang="ja-JP" altLang="en-US" sz="1600" dirty="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71839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ビジネスはどこへ向かうのか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4" name="テキスト ボックス 3"/>
          <p:cNvSpPr txBox="1"/>
          <p:nvPr/>
        </p:nvSpPr>
        <p:spPr>
          <a:xfrm>
            <a:off x="509448" y="1045027"/>
            <a:ext cx="7148862" cy="1015663"/>
          </a:xfrm>
          <a:prstGeom prst="rect">
            <a:avLst/>
          </a:prstGeom>
          <a:noFill/>
        </p:spPr>
        <p:txBody>
          <a:bodyPr wrap="none" rtlCol="0">
            <a:spAutoFit/>
          </a:bodyPr>
          <a:lstStyle/>
          <a:p>
            <a:r>
              <a:rPr kumimoji="1" lang="en-US" altLang="ja-JP" b="1" u="sng" dirty="0" smtClean="0">
                <a:solidFill>
                  <a:srgbClr val="0000FF"/>
                </a:solidFill>
                <a:latin typeface="メイリオ"/>
                <a:ea typeface="メイリオ"/>
                <a:cs typeface="メイリオ"/>
              </a:rPr>
              <a:t>IT</a:t>
            </a:r>
            <a:r>
              <a:rPr kumimoji="1" lang="ja-JP" altLang="en-US" b="1" u="sng" dirty="0" smtClean="0">
                <a:solidFill>
                  <a:srgbClr val="0000FF"/>
                </a:solidFill>
                <a:latin typeface="メイリオ"/>
                <a:ea typeface="メイリオ"/>
                <a:cs typeface="メイリオ"/>
              </a:rPr>
              <a:t>インフラ</a:t>
            </a:r>
            <a:r>
              <a:rPr lang="ja-JP" altLang="en-US" b="1" u="sng" dirty="0" smtClean="0">
                <a:solidFill>
                  <a:srgbClr val="0000FF"/>
                </a:solidFill>
                <a:latin typeface="メイリオ"/>
                <a:ea typeface="メイリオ"/>
                <a:cs typeface="メイリオ"/>
              </a:rPr>
              <a:t>の</a:t>
            </a:r>
            <a:r>
              <a:rPr kumimoji="1" lang="ja-JP" altLang="en-US" b="1" u="sng" dirty="0" smtClean="0">
                <a:solidFill>
                  <a:srgbClr val="0000FF"/>
                </a:solidFill>
                <a:latin typeface="メイリオ"/>
                <a:ea typeface="メイリオ"/>
                <a:cs typeface="メイリオ"/>
              </a:rPr>
              <a:t>構築と運用は、クラウドや人工知能に代替されてゆく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en-US" altLang="ja-JP" sz="1400" dirty="0" smtClean="0">
                <a:solidFill>
                  <a:schemeClr val="tx1">
                    <a:lumMod val="50000"/>
                    <a:lumOff val="50000"/>
                  </a:schemeClr>
                </a:solidFill>
                <a:latin typeface="メイリオ"/>
                <a:ea typeface="メイリオ"/>
                <a:cs typeface="メイリオ"/>
              </a:rPr>
              <a:t>Software Defined Infrastructure</a:t>
            </a:r>
            <a:r>
              <a:rPr kumimoji="1" lang="ja-JP" altLang="en-US" sz="1400" dirty="0" smtClean="0">
                <a:solidFill>
                  <a:schemeClr val="tx1">
                    <a:lumMod val="50000"/>
                    <a:lumOff val="50000"/>
                  </a:schemeClr>
                </a:solidFill>
                <a:latin typeface="メイリオ"/>
                <a:ea typeface="メイリオ"/>
                <a:cs typeface="メイリオ"/>
              </a:rPr>
              <a:t>の普及</a:t>
            </a: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人工知能による運用（例：</a:t>
            </a:r>
            <a:r>
              <a:rPr kumimoji="1" lang="en-US" altLang="ja-JP" sz="1400" dirty="0" smtClean="0">
                <a:solidFill>
                  <a:schemeClr val="tx1">
                    <a:lumMod val="50000"/>
                    <a:lumOff val="50000"/>
                  </a:schemeClr>
                </a:solidFill>
                <a:latin typeface="メイリオ"/>
                <a:ea typeface="メイリオ"/>
                <a:cs typeface="メイリオ"/>
              </a:rPr>
              <a:t>Facebook 24,000</a:t>
            </a:r>
            <a:r>
              <a:rPr kumimoji="1" lang="ja-JP" altLang="en-US" sz="1400" dirty="0" smtClean="0">
                <a:solidFill>
                  <a:schemeClr val="tx1">
                    <a:lumMod val="50000"/>
                    <a:lumOff val="50000"/>
                  </a:schemeClr>
                </a:solidFill>
                <a:latin typeface="メイリオ"/>
                <a:ea typeface="メイリオ"/>
                <a:cs typeface="メイリオ"/>
              </a:rPr>
              <a:t>サーバー</a:t>
            </a:r>
            <a:r>
              <a:rPr kumimoji="1" lang="en-US" altLang="ja-JP" sz="1400" dirty="0" smtClean="0">
                <a:solidFill>
                  <a:schemeClr val="tx1">
                    <a:lumMod val="50000"/>
                    <a:lumOff val="50000"/>
                  </a:schemeClr>
                </a:solidFill>
                <a:latin typeface="メイリオ"/>
                <a:ea typeface="メイリオ"/>
                <a:cs typeface="メイリオ"/>
              </a:rPr>
              <a:t>/1</a:t>
            </a:r>
            <a:r>
              <a:rPr kumimoji="1" lang="ja-JP" altLang="en-US" sz="1400" dirty="0" smtClean="0">
                <a:solidFill>
                  <a:schemeClr val="tx1">
                    <a:lumMod val="50000"/>
                    <a:lumOff val="50000"/>
                  </a:schemeClr>
                </a:solidFill>
                <a:latin typeface="メイリオ"/>
                <a:ea typeface="メイリオ"/>
                <a:cs typeface="メイリオ"/>
              </a:rPr>
              <a:t>エンジニア）</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5" name="テキスト ボックス 4"/>
          <p:cNvSpPr txBox="1"/>
          <p:nvPr/>
        </p:nvSpPr>
        <p:spPr>
          <a:xfrm>
            <a:off x="509448" y="3079966"/>
            <a:ext cx="7802136"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ビジネスは競争力</a:t>
            </a:r>
            <a:r>
              <a:rPr lang="ja-JP" altLang="en-US" b="1" u="sng" dirty="0" smtClean="0">
                <a:solidFill>
                  <a:srgbClr val="0000FF"/>
                </a:solidFill>
                <a:latin typeface="メイリオ"/>
                <a:ea typeface="メイリオ"/>
                <a:cs typeface="メイリオ"/>
              </a:rPr>
              <a:t>の強化のために</a:t>
            </a:r>
            <a:r>
              <a:rPr kumimoji="1" lang="ja-JP" altLang="en-US" b="1" u="sng" dirty="0" smtClean="0">
                <a:solidFill>
                  <a:srgbClr val="0000FF"/>
                </a:solidFill>
                <a:latin typeface="メイリオ"/>
                <a:ea typeface="メイリオ"/>
                <a:cs typeface="メイリオ"/>
              </a:rPr>
              <a:t>、テクノロジーへの依存を高めてゆく</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銀行業務や医療現場での</a:t>
            </a:r>
            <a:r>
              <a:rPr kumimoji="1" lang="en-US" altLang="ja-JP" sz="1400" dirty="0" smtClean="0">
                <a:solidFill>
                  <a:schemeClr val="tx1">
                    <a:lumMod val="50000"/>
                    <a:lumOff val="50000"/>
                  </a:schemeClr>
                </a:solidFill>
                <a:latin typeface="メイリオ"/>
                <a:ea typeface="メイリオ"/>
                <a:cs typeface="メイリオ"/>
              </a:rPr>
              <a:t>IBM Watson</a:t>
            </a:r>
            <a:r>
              <a:rPr kumimoji="1" lang="ja-JP" altLang="en-US" sz="1400" dirty="0" smtClean="0">
                <a:solidFill>
                  <a:schemeClr val="tx1">
                    <a:lumMod val="50000"/>
                    <a:lumOff val="50000"/>
                  </a:schemeClr>
                </a:solidFill>
                <a:latin typeface="メイリオ"/>
                <a:ea typeface="メイリオ"/>
                <a:cs typeface="メイリオ"/>
              </a:rPr>
              <a:t>の導入</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en-US" altLang="ja-JP" sz="1400" dirty="0" smtClean="0">
                <a:solidFill>
                  <a:schemeClr val="tx1">
                    <a:lumMod val="50000"/>
                    <a:lumOff val="50000"/>
                  </a:schemeClr>
                </a:solidFill>
                <a:latin typeface="メイリオ"/>
                <a:ea typeface="メイリオ"/>
                <a:cs typeface="メイリオ"/>
              </a:rPr>
              <a:t>Industry 4.0 / Industry Internet</a:t>
            </a: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sp>
        <p:nvSpPr>
          <p:cNvPr id="6" name="テキスト ボックス 5"/>
          <p:cNvSpPr txBox="1"/>
          <p:nvPr/>
        </p:nvSpPr>
        <p:spPr>
          <a:xfrm>
            <a:off x="509448" y="2064076"/>
            <a:ext cx="8032968" cy="1015663"/>
          </a:xfrm>
          <a:prstGeom prst="rect">
            <a:avLst/>
          </a:prstGeom>
          <a:noFill/>
        </p:spPr>
        <p:txBody>
          <a:bodyPr wrap="none" rtlCol="0">
            <a:spAutoFit/>
          </a:bodyPr>
          <a:lstStyle/>
          <a:p>
            <a:r>
              <a:rPr kumimoji="1" lang="ja-JP" altLang="en-US" b="1" u="sng" dirty="0" smtClean="0">
                <a:solidFill>
                  <a:srgbClr val="0000FF"/>
                </a:solidFill>
                <a:latin typeface="メイリオ"/>
                <a:ea typeface="メイリオ"/>
                <a:cs typeface="メイリオ"/>
              </a:rPr>
              <a:t>アプリケーションの開発と運用は、ビジネス・スピードとの同期化を求める</a:t>
            </a:r>
            <a:endParaRPr kumimoji="1" lang="en-US" altLang="ja-JP" b="1" u="sng" dirty="0" smtClean="0">
              <a:solidFill>
                <a:srgbClr val="0000FF"/>
              </a:solidFill>
              <a:latin typeface="メイリオ"/>
              <a:ea typeface="メイリオ"/>
              <a:cs typeface="メイリオ"/>
            </a:endParaRPr>
          </a:p>
          <a:p>
            <a:pPr marL="742950" lvl="1" indent="-285750">
              <a:buFont typeface="Wingdings" charset="2"/>
              <a:buChar char="ü"/>
            </a:pPr>
            <a:r>
              <a:rPr kumimoji="1" lang="en-US" altLang="ja-JP" sz="1400" dirty="0" err="1" smtClean="0">
                <a:solidFill>
                  <a:schemeClr val="tx1">
                    <a:lumMod val="50000"/>
                    <a:lumOff val="50000"/>
                  </a:schemeClr>
                </a:solidFill>
                <a:latin typeface="メイリオ"/>
                <a:ea typeface="メイリオ"/>
                <a:cs typeface="メイリオ"/>
              </a:rPr>
              <a:t>PaaS</a:t>
            </a:r>
            <a:r>
              <a:rPr kumimoji="1" lang="ja-JP" altLang="en-US" sz="1400" dirty="0" smtClean="0">
                <a:solidFill>
                  <a:schemeClr val="tx1">
                    <a:lumMod val="50000"/>
                    <a:lumOff val="50000"/>
                  </a:schemeClr>
                </a:solidFill>
                <a:latin typeface="メイリオ"/>
                <a:ea typeface="メイリオ"/>
                <a:cs typeface="メイリオ"/>
              </a:rPr>
              <a:t>や</a:t>
            </a:r>
            <a:r>
              <a:rPr kumimoji="1" lang="en-US" altLang="ja-JP" sz="1400" dirty="0" err="1" smtClean="0">
                <a:solidFill>
                  <a:schemeClr val="tx1">
                    <a:lumMod val="50000"/>
                    <a:lumOff val="50000"/>
                  </a:schemeClr>
                </a:solidFill>
                <a:latin typeface="メイリオ"/>
                <a:ea typeface="メイリオ"/>
                <a:cs typeface="メイリオ"/>
              </a:rPr>
              <a:t>SaaS</a:t>
            </a:r>
            <a:r>
              <a:rPr kumimoji="1" lang="ja-JP" altLang="en-US" sz="1400" dirty="0" smtClean="0">
                <a:solidFill>
                  <a:schemeClr val="tx1">
                    <a:lumMod val="50000"/>
                    <a:lumOff val="50000"/>
                  </a:schemeClr>
                </a:solidFill>
                <a:latin typeface="メイリオ"/>
                <a:ea typeface="メイリオ"/>
                <a:cs typeface="メイリオ"/>
              </a:rPr>
              <a:t>の適用領域が拡大</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kumimoji="1" lang="ja-JP" altLang="en-US" sz="1400" dirty="0" smtClean="0">
                <a:solidFill>
                  <a:schemeClr val="tx1">
                    <a:lumMod val="50000"/>
                    <a:lumOff val="50000"/>
                  </a:schemeClr>
                </a:solidFill>
                <a:latin typeface="メイリオ"/>
                <a:ea typeface="メイリオ"/>
                <a:cs typeface="メイリオ"/>
              </a:rPr>
              <a:t>人工知能による開発（</a:t>
            </a:r>
            <a:r>
              <a:rPr lang="ja-JP" altLang="en-US" sz="1400" dirty="0" smtClean="0">
                <a:solidFill>
                  <a:schemeClr val="tx1">
                    <a:lumMod val="50000"/>
                    <a:lumOff val="50000"/>
                  </a:schemeClr>
                </a:solidFill>
                <a:latin typeface="メイリオ"/>
                <a:ea typeface="メイリオ"/>
                <a:cs typeface="メイリオ"/>
              </a:rPr>
              <a:t>例：</a:t>
            </a:r>
            <a:r>
              <a:rPr lang="en-US" altLang="ja-JP" sz="1400" dirty="0" smtClean="0">
                <a:solidFill>
                  <a:schemeClr val="tx1">
                    <a:lumMod val="50000"/>
                    <a:lumOff val="50000"/>
                  </a:schemeClr>
                </a:solidFill>
                <a:latin typeface="メイリオ"/>
                <a:ea typeface="メイリオ"/>
                <a:cs typeface="メイリオ"/>
              </a:rPr>
              <a:t>The Grid</a:t>
            </a:r>
            <a:r>
              <a:rPr kumimoji="1"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a:p>
            <a:pPr marL="742950" lvl="1" indent="-285750">
              <a:buFont typeface="Wingdings" charset="2"/>
              <a:buChar char="ü"/>
            </a:pPr>
            <a:r>
              <a:rPr lang="ja-JP" altLang="en-US" sz="1400" dirty="0" smtClean="0">
                <a:solidFill>
                  <a:schemeClr val="tx1">
                    <a:lumMod val="50000"/>
                    <a:lumOff val="50000"/>
                  </a:schemeClr>
                </a:solidFill>
                <a:latin typeface="メイリオ"/>
                <a:ea typeface="メイリオ"/>
                <a:cs typeface="メイリオ"/>
              </a:rPr>
              <a:t>・・・</a:t>
            </a:r>
            <a:endParaRPr kumimoji="1" lang="en-US" altLang="ja-JP" sz="1400" dirty="0" smtClean="0">
              <a:solidFill>
                <a:schemeClr val="tx1">
                  <a:lumMod val="50000"/>
                  <a:lumOff val="50000"/>
                </a:schemeClr>
              </a:solidFill>
              <a:latin typeface="メイリオ"/>
              <a:ea typeface="メイリオ"/>
              <a:cs typeface="メイリオ"/>
            </a:endParaRPr>
          </a:p>
        </p:txBody>
      </p:sp>
      <p:grpSp>
        <p:nvGrpSpPr>
          <p:cNvPr id="9" name="図形グループ 8"/>
          <p:cNvGrpSpPr/>
          <p:nvPr/>
        </p:nvGrpSpPr>
        <p:grpSpPr>
          <a:xfrm>
            <a:off x="509447" y="3999370"/>
            <a:ext cx="8184488" cy="2402725"/>
            <a:chOff x="509447" y="4202019"/>
            <a:chExt cx="8184488" cy="2402725"/>
          </a:xfrm>
        </p:grpSpPr>
        <p:sp>
          <p:nvSpPr>
            <p:cNvPr id="7" name="テキスト ボックス 6"/>
            <p:cNvSpPr txBox="1"/>
            <p:nvPr/>
          </p:nvSpPr>
          <p:spPr>
            <a:xfrm>
              <a:off x="509447" y="4973528"/>
              <a:ext cx="8184488" cy="1631216"/>
            </a:xfrm>
            <a:prstGeom prst="rect">
              <a:avLst/>
            </a:prstGeom>
            <a:noFill/>
          </p:spPr>
          <p:txBody>
            <a:bodyPr wrap="square" rtlCol="0">
              <a:spAutoFit/>
            </a:bodyPr>
            <a:lstStyle/>
            <a:p>
              <a:pPr algn="ctr"/>
              <a:r>
                <a:rPr kumimoji="1" lang="en-US" altLang="ja-JP" sz="2800" dirty="0" smtClean="0">
                  <a:solidFill>
                    <a:srgbClr val="0000FF"/>
                  </a:solidFill>
                  <a:latin typeface="メイリオ"/>
                  <a:ea typeface="メイリオ"/>
                  <a:cs typeface="メイリオ"/>
                </a:rPr>
                <a:t>IT</a:t>
              </a:r>
              <a:r>
                <a:rPr kumimoji="1" lang="ja-JP" altLang="en-US" sz="2800" dirty="0" smtClean="0">
                  <a:solidFill>
                    <a:srgbClr val="0000FF"/>
                  </a:solidFill>
                  <a:latin typeface="メイリオ"/>
                  <a:ea typeface="メイリオ"/>
                  <a:cs typeface="メイリオ"/>
                </a:rPr>
                <a:t>ビジネスの収益は、</a:t>
              </a:r>
              <a:r>
                <a:rPr kumimoji="1" lang="ja-JP" altLang="en-US" sz="2800" b="1" u="sng" dirty="0" smtClean="0">
                  <a:solidFill>
                    <a:srgbClr val="0000FF"/>
                  </a:solidFill>
                  <a:latin typeface="メイリオ"/>
                  <a:ea typeface="メイリオ"/>
                  <a:cs typeface="メイリオ"/>
                </a:rPr>
                <a:t>工数提供の対価</a:t>
              </a:r>
              <a:r>
                <a:rPr kumimoji="1" lang="ja-JP" altLang="en-US" sz="2800" dirty="0" smtClean="0">
                  <a:solidFill>
                    <a:srgbClr val="0000FF"/>
                  </a:solidFill>
                  <a:latin typeface="メイリオ"/>
                  <a:ea typeface="メイリオ"/>
                  <a:cs typeface="メイリオ"/>
                </a:rPr>
                <a:t>から</a:t>
              </a:r>
              <a:endParaRPr kumimoji="1" lang="en-US" altLang="ja-JP" sz="2800" dirty="0" smtClean="0">
                <a:solidFill>
                  <a:srgbClr val="0000FF"/>
                </a:solidFill>
                <a:latin typeface="メイリオ"/>
                <a:ea typeface="メイリオ"/>
                <a:cs typeface="メイリオ"/>
              </a:endParaRPr>
            </a:p>
            <a:p>
              <a:pPr algn="ctr"/>
              <a:r>
                <a:rPr kumimoji="1" lang="ja-JP" altLang="en-US" sz="2800" b="1" u="sng" dirty="0" smtClean="0">
                  <a:solidFill>
                    <a:srgbClr val="0000FF"/>
                  </a:solidFill>
                  <a:latin typeface="メイリオ"/>
                  <a:ea typeface="メイリオ"/>
                  <a:cs typeface="メイリオ"/>
                </a:rPr>
                <a:t>ビジネス価値の対価</a:t>
              </a:r>
              <a:r>
                <a:rPr kumimoji="1" lang="ja-JP" altLang="en-US" sz="2800" dirty="0" smtClean="0">
                  <a:solidFill>
                    <a:srgbClr val="0000FF"/>
                  </a:solidFill>
                  <a:latin typeface="メイリオ"/>
                  <a:ea typeface="メイリオ"/>
                  <a:cs typeface="メイリオ"/>
                </a:rPr>
                <a:t>へとシフトする</a:t>
              </a:r>
              <a:endParaRPr kumimoji="1" lang="en-US" altLang="ja-JP" sz="2800" dirty="0" smtClean="0">
                <a:solidFill>
                  <a:srgbClr val="0000FF"/>
                </a:solidFill>
                <a:latin typeface="メイリオ"/>
                <a:ea typeface="メイリオ"/>
                <a:cs typeface="メイリオ"/>
              </a:endParaRPr>
            </a:p>
            <a:p>
              <a:pPr algn="ctr"/>
              <a:endParaRPr lang="en-US" altLang="ja-JP" sz="2000" dirty="0" smtClean="0">
                <a:solidFill>
                  <a:schemeClr val="tx1">
                    <a:lumMod val="50000"/>
                    <a:lumOff val="50000"/>
                  </a:schemeClr>
                </a:solidFill>
                <a:latin typeface="メイリオ"/>
                <a:ea typeface="メイリオ"/>
                <a:cs typeface="メイリオ"/>
              </a:endParaRPr>
            </a:p>
            <a:p>
              <a:pPr algn="ctr"/>
              <a:r>
                <a:rPr lang="ja-JP" altLang="en-US" sz="2400" dirty="0" smtClean="0">
                  <a:solidFill>
                    <a:schemeClr val="tx1">
                      <a:lumMod val="50000"/>
                      <a:lumOff val="50000"/>
                    </a:schemeClr>
                  </a:solidFill>
                  <a:latin typeface="メイリオ"/>
                  <a:ea typeface="メイリオ"/>
                  <a:cs typeface="メイリオ"/>
                </a:rPr>
                <a:t>（</a:t>
              </a:r>
              <a:r>
                <a:rPr lang="ja-JP" altLang="en-US" sz="2400" b="1" dirty="0" smtClean="0">
                  <a:solidFill>
                    <a:srgbClr val="0000FF"/>
                  </a:solidFill>
                  <a:latin typeface="メイリオ"/>
                  <a:ea typeface="メイリオ"/>
                  <a:cs typeface="メイリオ"/>
                </a:rPr>
                <a:t>ビジネス価値</a:t>
              </a:r>
              <a:r>
                <a:rPr lang="ja-JP" altLang="en-US" sz="2400" dirty="0" smtClean="0">
                  <a:solidFill>
                    <a:schemeClr val="tx1">
                      <a:lumMod val="50000"/>
                      <a:lumOff val="50000"/>
                    </a:schemeClr>
                  </a:solidFill>
                  <a:latin typeface="メイリオ"/>
                  <a:ea typeface="メイリオ"/>
                  <a:cs typeface="メイリオ"/>
                </a:rPr>
                <a:t>＝</a:t>
              </a:r>
              <a:r>
                <a:rPr lang="ja-JP" altLang="en-US" sz="2400" dirty="0" smtClean="0">
                  <a:solidFill>
                    <a:srgbClr val="0000FF"/>
                  </a:solidFill>
                  <a:latin typeface="メイリオ"/>
                  <a:ea typeface="メイリオ"/>
                  <a:cs typeface="メイリオ"/>
                </a:rPr>
                <a:t>スピード</a:t>
              </a:r>
              <a:r>
                <a:rPr lang="ja-JP" altLang="en-US" sz="2400" dirty="0">
                  <a:solidFill>
                    <a:srgbClr val="0000FF"/>
                  </a:solidFill>
                  <a:latin typeface="メイリオ"/>
                  <a:ea typeface="メイリオ"/>
                  <a:cs typeface="メイリオ"/>
                </a:rPr>
                <a:t>・変革・</a:t>
              </a:r>
              <a:r>
                <a:rPr lang="ja-JP" altLang="en-US" sz="2400" dirty="0" smtClean="0">
                  <a:solidFill>
                    <a:srgbClr val="0000FF"/>
                  </a:solidFill>
                  <a:latin typeface="メイリオ"/>
                  <a:ea typeface="メイリオ"/>
                  <a:cs typeface="メイリオ"/>
                </a:rPr>
                <a:t>差別化</a:t>
              </a:r>
              <a:r>
                <a:rPr lang="ja-JP" altLang="en-US" sz="2400" dirty="0" smtClean="0">
                  <a:solidFill>
                    <a:schemeClr val="tx1">
                      <a:lumMod val="50000"/>
                      <a:lumOff val="50000"/>
                    </a:schemeClr>
                  </a:solidFill>
                  <a:latin typeface="メイリオ"/>
                  <a:ea typeface="メイリオ"/>
                  <a:cs typeface="メイリオ"/>
                </a:rPr>
                <a:t>）</a:t>
              </a:r>
              <a:endParaRPr kumimoji="1" lang="ja-JP" altLang="en-US" sz="2400" dirty="0">
                <a:solidFill>
                  <a:schemeClr val="tx1">
                    <a:lumMod val="50000"/>
                    <a:lumOff val="50000"/>
                  </a:schemeClr>
                </a:solidFill>
                <a:latin typeface="メイリオ"/>
                <a:ea typeface="メイリオ"/>
                <a:cs typeface="メイリオ"/>
              </a:endParaRPr>
            </a:p>
          </p:txBody>
        </p:sp>
        <p:sp>
          <p:nvSpPr>
            <p:cNvPr id="8" name="下矢印 7"/>
            <p:cNvSpPr/>
            <p:nvPr/>
          </p:nvSpPr>
          <p:spPr>
            <a:xfrm>
              <a:off x="3317838" y="4202019"/>
              <a:ext cx="2526610" cy="658288"/>
            </a:xfrm>
            <a:prstGeom prst="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02166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クラウドのメリットを経営層にどう伝えるか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60</a:t>
            </a:fld>
            <a:endParaRPr kumimoji="1" lang="ja-JP" altLang="en-US"/>
          </a:p>
        </p:txBody>
      </p:sp>
      <p:sp>
        <p:nvSpPr>
          <p:cNvPr id="6" name="正方形/長方形 5"/>
          <p:cNvSpPr/>
          <p:nvPr/>
        </p:nvSpPr>
        <p:spPr>
          <a:xfrm>
            <a:off x="457200" y="908050"/>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smtClean="0">
                <a:solidFill>
                  <a:schemeClr val="bg1"/>
                </a:solidFill>
                <a:latin typeface="Meiryo" charset="-128"/>
                <a:ea typeface="Meiryo" charset="-128"/>
                <a:cs typeface="Meiryo" charset="-128"/>
              </a:rPr>
              <a:t>運用</a:t>
            </a:r>
            <a:r>
              <a:rPr kumimoji="1" lang="ja-JP" altLang="en-US" sz="2000" dirty="0" smtClean="0">
                <a:solidFill>
                  <a:schemeClr val="bg1"/>
                </a:solidFill>
                <a:latin typeface="Meiryo" charset="-128"/>
                <a:ea typeface="Meiryo" charset="-128"/>
                <a:cs typeface="Meiryo" charset="-128"/>
              </a:rPr>
              <a:t>コスト（</a:t>
            </a:r>
            <a:r>
              <a:rPr kumimoji="1" lang="en-US" altLang="ja-JP" sz="2000" dirty="0" err="1" smtClean="0">
                <a:solidFill>
                  <a:schemeClr val="bg1"/>
                </a:solidFill>
                <a:latin typeface="Meiryo" charset="-128"/>
                <a:ea typeface="Meiryo" charset="-128"/>
                <a:cs typeface="Meiryo" charset="-128"/>
              </a:rPr>
              <a:t>OpEX</a:t>
            </a:r>
            <a:r>
              <a:rPr kumimoji="1" lang="ja-JP" altLang="en-US" sz="2000" dirty="0" smtClean="0">
                <a:solidFill>
                  <a:schemeClr val="bg1"/>
                </a:solidFill>
                <a:latin typeface="Meiryo" charset="-128"/>
                <a:ea typeface="Meiryo" charset="-128"/>
                <a:cs typeface="Meiryo" charset="-128"/>
              </a:rPr>
              <a:t>）の削減</a:t>
            </a:r>
          </a:p>
        </p:txBody>
      </p:sp>
      <p:sp>
        <p:nvSpPr>
          <p:cNvPr id="7" name="テキスト ボックス 6"/>
          <p:cNvSpPr txBox="1"/>
          <p:nvPr/>
        </p:nvSpPr>
        <p:spPr>
          <a:xfrm>
            <a:off x="452451" y="1773313"/>
            <a:ext cx="7295587" cy="4508927"/>
          </a:xfrm>
          <a:prstGeom prst="rect">
            <a:avLst/>
          </a:prstGeom>
          <a:noFill/>
        </p:spPr>
        <p:txBody>
          <a:bodyPr wrap="none" rtlCol="0">
            <a:spAutoFit/>
          </a:bodyPr>
          <a:lstStyle/>
          <a:p>
            <a:pPr marL="285750" indent="-285750">
              <a:spcBef>
                <a:spcPts val="300"/>
              </a:spcBef>
              <a:buFont typeface="Wingdings" charset="2"/>
              <a:buChar char="l"/>
            </a:pPr>
            <a:r>
              <a:rPr lang="ja-JP" altLang="en-US" sz="2000" dirty="0" smtClean="0">
                <a:solidFill>
                  <a:srgbClr val="0432FF"/>
                </a:solidFill>
                <a:latin typeface="Meiryo" charset="-128"/>
                <a:ea typeface="Meiryo" charset="-128"/>
                <a:cs typeface="Meiryo" charset="-128"/>
              </a:rPr>
              <a:t>利用</a:t>
            </a:r>
            <a:r>
              <a:rPr kumimoji="1" lang="ja-JP" altLang="en-US" sz="2000" dirty="0" smtClean="0">
                <a:solidFill>
                  <a:srgbClr val="0432FF"/>
                </a:solidFill>
                <a:latin typeface="Meiryo" charset="-128"/>
                <a:ea typeface="Meiryo" charset="-128"/>
                <a:cs typeface="Meiryo" charset="-128"/>
              </a:rPr>
              <a:t>サービスの選別</a:t>
            </a:r>
          </a:p>
          <a:p>
            <a:pPr marL="742950" lvl="1" indent="-285750">
              <a:spcBef>
                <a:spcPts val="3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低コストのデータセンターで運用されるためコスト削減が行いやすい</a:t>
            </a:r>
          </a:p>
          <a:p>
            <a:pPr marL="742950" lvl="1" indent="-285750">
              <a:spcBef>
                <a:spcPts val="3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最適</a:t>
            </a:r>
            <a:r>
              <a:rPr lang="ja-JP" altLang="en-US" sz="1600" dirty="0">
                <a:solidFill>
                  <a:schemeClr val="tx1">
                    <a:lumMod val="50000"/>
                    <a:lumOff val="50000"/>
                  </a:schemeClr>
                </a:solidFill>
                <a:latin typeface="Meiryo" charset="-128"/>
                <a:ea typeface="Meiryo" charset="-128"/>
                <a:cs typeface="Meiryo" charset="-128"/>
              </a:rPr>
              <a:t>なサービスを</a:t>
            </a:r>
            <a:r>
              <a:rPr lang="ja-JP" altLang="en-US" sz="1600" dirty="0" smtClean="0">
                <a:solidFill>
                  <a:schemeClr val="tx1">
                    <a:lumMod val="50000"/>
                    <a:lumOff val="50000"/>
                  </a:schemeClr>
                </a:solidFill>
                <a:latin typeface="Meiryo" charset="-128"/>
                <a:ea typeface="Meiryo" charset="-128"/>
                <a:cs typeface="Meiryo" charset="-128"/>
              </a:rPr>
              <a:t>選択し組み合わせる</a:t>
            </a:r>
            <a:r>
              <a:rPr lang="ja-JP" altLang="en-US" sz="1600" dirty="0">
                <a:solidFill>
                  <a:schemeClr val="tx1">
                    <a:lumMod val="50000"/>
                    <a:lumOff val="50000"/>
                  </a:schemeClr>
                </a:solidFill>
                <a:latin typeface="Meiryo" charset="-128"/>
                <a:ea typeface="Meiryo" charset="-128"/>
                <a:cs typeface="Meiryo" charset="-128"/>
              </a:rPr>
              <a:t>ことができる</a:t>
            </a:r>
          </a:p>
          <a:p>
            <a:pPr marL="1200150" lvl="2" indent="-285750">
              <a:spcBef>
                <a:spcPts val="300"/>
              </a:spcBef>
              <a:buFont typeface="Wingdings" charset="2"/>
              <a:buChar char="ü"/>
            </a:pPr>
            <a:r>
              <a:rPr kumimoji="1" lang="ja-JP" altLang="en-US" sz="1600" dirty="0" smtClean="0">
                <a:solidFill>
                  <a:schemeClr val="tx1">
                    <a:lumMod val="50000"/>
                    <a:lumOff val="50000"/>
                  </a:schemeClr>
                </a:solidFill>
                <a:latin typeface="Meiryo" charset="-128"/>
                <a:ea typeface="Meiryo" charset="-128"/>
                <a:cs typeface="Meiryo" charset="-128"/>
              </a:rPr>
              <a:t>目的や予算などの条件</a:t>
            </a:r>
          </a:p>
          <a:p>
            <a:pPr marL="1200150" lvl="2" indent="-285750">
              <a:spcBef>
                <a:spcPts val="300"/>
              </a:spcBef>
              <a:buFont typeface="Wingdings" charset="2"/>
              <a:buChar char="ü"/>
            </a:pPr>
            <a:r>
              <a:rPr kumimoji="1" lang="ja-JP" altLang="en-US" sz="1600" dirty="0" smtClean="0">
                <a:solidFill>
                  <a:schemeClr val="tx1">
                    <a:lumMod val="50000"/>
                    <a:lumOff val="50000"/>
                  </a:schemeClr>
                </a:solidFill>
                <a:latin typeface="Meiryo" charset="-128"/>
                <a:ea typeface="Meiryo" charset="-128"/>
                <a:cs typeface="Meiryo" charset="-128"/>
              </a:rPr>
              <a:t>利用スキルの習熟度</a:t>
            </a:r>
          </a:p>
          <a:p>
            <a:pPr marL="1200150" lvl="2" indent="-285750">
              <a:spcBef>
                <a:spcPts val="300"/>
              </a:spcBef>
              <a:buFont typeface="Wingdings" charset="2"/>
              <a:buChar char="ü"/>
            </a:pPr>
            <a:r>
              <a:rPr kumimoji="1" lang="ja-JP" altLang="en-US" sz="1600" dirty="0" smtClean="0">
                <a:solidFill>
                  <a:schemeClr val="tx1">
                    <a:lumMod val="50000"/>
                    <a:lumOff val="50000"/>
                  </a:schemeClr>
                </a:solidFill>
                <a:latin typeface="Meiryo" charset="-128"/>
                <a:ea typeface="Meiryo" charset="-128"/>
                <a:cs typeface="Meiryo" charset="-128"/>
              </a:rPr>
              <a:t>サービス・レベル</a:t>
            </a:r>
            <a:endParaRPr kumimoji="1" lang="en-US" altLang="ja-JP" sz="1600" dirty="0" smtClean="0">
              <a:solidFill>
                <a:srgbClr val="0432FF"/>
              </a:solidFill>
              <a:latin typeface="Meiryo" charset="-128"/>
              <a:ea typeface="Meiryo" charset="-128"/>
              <a:cs typeface="Meiryo" charset="-128"/>
            </a:endParaRPr>
          </a:p>
          <a:p>
            <a:pPr marL="285750" indent="-285750">
              <a:spcBef>
                <a:spcPts val="300"/>
              </a:spcBef>
              <a:buFont typeface="Wingdings" charset="2"/>
              <a:buChar char="l"/>
            </a:pPr>
            <a:r>
              <a:rPr lang="ja-JP" altLang="en-US" sz="2000" dirty="0" smtClean="0">
                <a:solidFill>
                  <a:srgbClr val="0432FF"/>
                </a:solidFill>
                <a:latin typeface="Meiryo" charset="-128"/>
                <a:ea typeface="Meiryo" charset="-128"/>
                <a:cs typeface="Meiryo" charset="-128"/>
              </a:rPr>
              <a:t>自動化の促進</a:t>
            </a:r>
          </a:p>
          <a:p>
            <a:pPr marL="742950" lvl="1" indent="-285750">
              <a:spcBef>
                <a:spcPts val="3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広範な自動化ツールを利用できる</a:t>
            </a:r>
          </a:p>
          <a:p>
            <a:pPr marL="1200150" lvl="2" indent="-285750">
              <a:spcBef>
                <a:spcPts val="300"/>
              </a:spcBef>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運用監視</a:t>
            </a:r>
          </a:p>
          <a:p>
            <a:pPr marL="1200150" lvl="2" indent="-285750">
              <a:spcBef>
                <a:spcPts val="300"/>
              </a:spcBef>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構成管理</a:t>
            </a:r>
          </a:p>
          <a:p>
            <a:pPr marL="1200150" lvl="2" indent="-285750">
              <a:spcBef>
                <a:spcPts val="300"/>
              </a:spcBef>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変更</a:t>
            </a:r>
            <a:r>
              <a:rPr lang="ja-JP" altLang="en-US" sz="1600" dirty="0">
                <a:solidFill>
                  <a:schemeClr val="tx1">
                    <a:lumMod val="50000"/>
                    <a:lumOff val="50000"/>
                  </a:schemeClr>
                </a:solidFill>
                <a:latin typeface="Meiryo" charset="-128"/>
                <a:ea typeface="Meiryo" charset="-128"/>
                <a:cs typeface="Meiryo" charset="-128"/>
              </a:rPr>
              <a:t>管理</a:t>
            </a:r>
            <a:r>
              <a:rPr lang="ja-JP" altLang="en-US" sz="1600" dirty="0" smtClean="0">
                <a:solidFill>
                  <a:schemeClr val="tx1">
                    <a:lumMod val="50000"/>
                    <a:lumOff val="50000"/>
                  </a:schemeClr>
                </a:solidFill>
                <a:latin typeface="Meiryo" charset="-128"/>
                <a:ea typeface="Meiryo" charset="-128"/>
                <a:cs typeface="Meiryo" charset="-128"/>
              </a:rPr>
              <a:t>など</a:t>
            </a:r>
          </a:p>
          <a:p>
            <a:pPr marL="285750" indent="-285750">
              <a:spcBef>
                <a:spcPts val="300"/>
              </a:spcBef>
              <a:buFont typeface="Wingdings" charset="2"/>
              <a:buChar char="l"/>
            </a:pPr>
            <a:r>
              <a:rPr lang="ja-JP" altLang="en-US" sz="2000" dirty="0" smtClean="0">
                <a:solidFill>
                  <a:srgbClr val="0432FF"/>
                </a:solidFill>
                <a:latin typeface="Meiryo" charset="-128"/>
                <a:ea typeface="Meiryo" charset="-128"/>
                <a:cs typeface="Meiryo" charset="-128"/>
              </a:rPr>
              <a:t>標準化</a:t>
            </a:r>
            <a:r>
              <a:rPr lang="ja-JP" altLang="en-US" sz="2000" dirty="0">
                <a:solidFill>
                  <a:srgbClr val="0432FF"/>
                </a:solidFill>
                <a:latin typeface="Meiryo" charset="-128"/>
                <a:ea typeface="Meiryo" charset="-128"/>
                <a:cs typeface="Meiryo" charset="-128"/>
              </a:rPr>
              <a:t>・</a:t>
            </a:r>
            <a:r>
              <a:rPr lang="ja-JP" altLang="en-US" sz="2000" dirty="0" smtClean="0">
                <a:solidFill>
                  <a:srgbClr val="0432FF"/>
                </a:solidFill>
                <a:latin typeface="Meiryo" charset="-128"/>
                <a:ea typeface="Meiryo" charset="-128"/>
                <a:cs typeface="Meiryo" charset="-128"/>
              </a:rPr>
              <a:t>共通化（プラットフォーム化）</a:t>
            </a:r>
          </a:p>
          <a:p>
            <a:pPr marL="742950" lvl="1" indent="-285750">
              <a:spcBef>
                <a:spcPts val="3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運用管理や開発・実行環境の運用コストが削減できる</a:t>
            </a:r>
          </a:p>
          <a:p>
            <a:pPr marL="742950" lvl="1" indent="-285750">
              <a:spcBef>
                <a:spcPts val="300"/>
              </a:spcBef>
              <a:buFont typeface="Wingdings" charset="2"/>
              <a:buChar char="Ø"/>
            </a:pPr>
            <a:r>
              <a:rPr kumimoji="1" lang="ja-JP" altLang="en-US" sz="1600" dirty="0" smtClean="0">
                <a:solidFill>
                  <a:schemeClr val="tx1">
                    <a:lumMod val="50000"/>
                    <a:lumOff val="50000"/>
                  </a:schemeClr>
                </a:solidFill>
                <a:latin typeface="Meiryo" charset="-128"/>
                <a:ea typeface="Meiryo" charset="-128"/>
                <a:cs typeface="Meiryo" charset="-128"/>
              </a:rPr>
              <a:t>システムの調達・構築や変更のコストが削減できる</a:t>
            </a:r>
          </a:p>
          <a:p>
            <a:pPr marL="742950" lvl="1" indent="-285750">
              <a:spcBef>
                <a:spcPts val="300"/>
              </a:spcBef>
              <a:buFont typeface="Wingdings" charset="2"/>
              <a:buChar char="Ø"/>
            </a:pPr>
            <a:r>
              <a:rPr kumimoji="1" lang="en-US" altLang="ja-JP" sz="1600" dirty="0" err="1" smtClean="0">
                <a:solidFill>
                  <a:schemeClr val="tx1">
                    <a:lumMod val="50000"/>
                    <a:lumOff val="50000"/>
                  </a:schemeClr>
                </a:solidFill>
                <a:latin typeface="Meiryo" charset="-128"/>
                <a:ea typeface="Meiryo" charset="-128"/>
                <a:cs typeface="Meiryo" charset="-128"/>
              </a:rPr>
              <a:t>PaaS</a:t>
            </a:r>
            <a:r>
              <a:rPr kumimoji="1" lang="ja-JP" altLang="en-US" sz="1600" dirty="0" smtClean="0">
                <a:solidFill>
                  <a:schemeClr val="tx1">
                    <a:lumMod val="50000"/>
                    <a:lumOff val="50000"/>
                  </a:schemeClr>
                </a:solidFill>
                <a:latin typeface="Meiryo" charset="-128"/>
                <a:ea typeface="Meiryo" charset="-128"/>
                <a:cs typeface="Meiryo" charset="-128"/>
              </a:rPr>
              <a:t>を活用することで開発や保守のコストが削減できる</a:t>
            </a:r>
            <a:endParaRPr kumimoji="1" lang="en-US" altLang="ja-JP" sz="1600" dirty="0" smtClean="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8815472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クラウドのメリットを経営層にどう伝えるか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61</a:t>
            </a:fld>
            <a:endParaRPr kumimoji="1" lang="ja-JP" altLang="en-US"/>
          </a:p>
        </p:txBody>
      </p:sp>
      <p:sp>
        <p:nvSpPr>
          <p:cNvPr id="8" name="正方形/長方形 7"/>
          <p:cNvSpPr/>
          <p:nvPr/>
        </p:nvSpPr>
        <p:spPr>
          <a:xfrm>
            <a:off x="480452" y="908050"/>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ベストミックスの実現</a:t>
            </a:r>
          </a:p>
        </p:txBody>
      </p:sp>
      <p:sp>
        <p:nvSpPr>
          <p:cNvPr id="9" name="テキスト ボックス 8"/>
          <p:cNvSpPr txBox="1"/>
          <p:nvPr/>
        </p:nvSpPr>
        <p:spPr>
          <a:xfrm>
            <a:off x="480452" y="1773313"/>
            <a:ext cx="7979980" cy="3785652"/>
          </a:xfrm>
          <a:prstGeom prst="rect">
            <a:avLst/>
          </a:prstGeom>
          <a:noFill/>
        </p:spPr>
        <p:txBody>
          <a:bodyPr wrap="square" rtlCol="0">
            <a:spAutoFit/>
          </a:bodyPr>
          <a:lstStyle/>
          <a:p>
            <a:pPr marL="285750" indent="-285750">
              <a:buFont typeface="Wingdings" charset="2"/>
              <a:buChar char="l"/>
            </a:pPr>
            <a:r>
              <a:rPr lang="ja-JP" altLang="en-US" sz="2000" dirty="0" smtClean="0">
                <a:solidFill>
                  <a:srgbClr val="0432FF"/>
                </a:solidFill>
                <a:latin typeface="Meiryo" charset="-128"/>
                <a:ea typeface="Meiryo" charset="-128"/>
                <a:cs typeface="Meiryo" charset="-128"/>
              </a:rPr>
              <a:t>ハイブリットクラウド</a:t>
            </a:r>
          </a:p>
          <a:p>
            <a:pPr marL="742950" lvl="1" indent="-285750">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プライベートクラウド</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コンプライアンス</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レイテンシー</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運用管理の自由度など</a:t>
            </a:r>
          </a:p>
          <a:p>
            <a:pPr marL="742950" lvl="1" indent="-285750">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パブリッククラウド</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コスト</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サービス機能</a:t>
            </a:r>
          </a:p>
          <a:p>
            <a:pPr marL="1200150" lvl="2" indent="-285750">
              <a:buFont typeface="Wingdings" charset="2"/>
              <a:buChar char="ü"/>
            </a:pPr>
            <a:r>
              <a:rPr lang="ja-JP" altLang="en-US" sz="1600" dirty="0" smtClean="0">
                <a:solidFill>
                  <a:schemeClr val="tx1">
                    <a:lumMod val="50000"/>
                    <a:lumOff val="50000"/>
                  </a:schemeClr>
                </a:solidFill>
                <a:latin typeface="Meiryo" charset="-128"/>
                <a:ea typeface="Meiryo" charset="-128"/>
                <a:cs typeface="Meiryo" charset="-128"/>
              </a:rPr>
              <a:t>グローバル対応　など</a:t>
            </a:r>
          </a:p>
          <a:p>
            <a:pPr marL="285750" indent="-285750">
              <a:buFont typeface="Wingdings" charset="2"/>
              <a:buChar char="l"/>
            </a:pPr>
            <a:r>
              <a:rPr lang="ja-JP" altLang="en-US" sz="2000" dirty="0" smtClean="0">
                <a:solidFill>
                  <a:srgbClr val="0432FF"/>
                </a:solidFill>
                <a:latin typeface="Meiryo" charset="-128"/>
                <a:ea typeface="Meiryo" charset="-128"/>
                <a:cs typeface="Meiryo" charset="-128"/>
              </a:rPr>
              <a:t>マルチクラウド</a:t>
            </a:r>
          </a:p>
          <a:p>
            <a:pPr marL="742950" lvl="1" indent="-285750">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サービス機能やコストなどの特性に応じた使い分け</a:t>
            </a:r>
          </a:p>
          <a:p>
            <a:pPr marL="285750" indent="-285750">
              <a:buFont typeface="Wingdings" charset="2"/>
              <a:buChar char="l"/>
            </a:pPr>
            <a:r>
              <a:rPr lang="ja-JP" altLang="en-US" sz="2000" dirty="0" smtClean="0">
                <a:solidFill>
                  <a:srgbClr val="0432FF"/>
                </a:solidFill>
                <a:latin typeface="Meiryo" charset="-128"/>
                <a:ea typeface="Meiryo" charset="-128"/>
                <a:cs typeface="Meiryo" charset="-128"/>
              </a:rPr>
              <a:t>サービス間の連携</a:t>
            </a:r>
          </a:p>
          <a:p>
            <a:pPr marL="742950" lvl="1" indent="-285750">
              <a:buFont typeface="Wingdings" charset="2"/>
              <a:buChar char="Ø"/>
            </a:pPr>
            <a:r>
              <a:rPr lang="en-US" altLang="ja-JP" sz="1600" dirty="0" smtClean="0">
                <a:solidFill>
                  <a:schemeClr val="tx1">
                    <a:lumMod val="50000"/>
                    <a:lumOff val="50000"/>
                  </a:schemeClr>
                </a:solidFill>
                <a:latin typeface="Meiryo" charset="-128"/>
                <a:ea typeface="Meiryo" charset="-128"/>
                <a:cs typeface="Meiryo" charset="-128"/>
              </a:rPr>
              <a:t>EBS</a:t>
            </a:r>
            <a:r>
              <a:rPr lang="ja-JP" altLang="en-US" sz="1600" dirty="0" smtClean="0">
                <a:solidFill>
                  <a:schemeClr val="tx1">
                    <a:lumMod val="50000"/>
                    <a:lumOff val="50000"/>
                  </a:schemeClr>
                </a:solidFill>
                <a:latin typeface="Meiryo" charset="-128"/>
                <a:ea typeface="Meiryo" charset="-128"/>
                <a:cs typeface="Meiryo" charset="-128"/>
              </a:rPr>
              <a:t>（</a:t>
            </a:r>
            <a:r>
              <a:rPr lang="en-US" altLang="ja-JP" sz="1600" dirty="0" smtClean="0">
                <a:solidFill>
                  <a:schemeClr val="tx1">
                    <a:lumMod val="50000"/>
                    <a:lumOff val="50000"/>
                  </a:schemeClr>
                </a:solidFill>
                <a:latin typeface="Meiryo" charset="-128"/>
                <a:ea typeface="Meiryo" charset="-128"/>
                <a:cs typeface="Meiryo" charset="-128"/>
              </a:rPr>
              <a:t>Enterprise Service Bus</a:t>
            </a:r>
            <a:r>
              <a:rPr lang="ja-JP" altLang="en-US" sz="1600" dirty="0" smtClean="0">
                <a:solidFill>
                  <a:schemeClr val="tx1">
                    <a:lumMod val="50000"/>
                    <a:lumOff val="50000"/>
                  </a:schemeClr>
                </a:solidFill>
                <a:latin typeface="Meiryo" charset="-128"/>
                <a:ea typeface="Meiryo" charset="-128"/>
                <a:cs typeface="Meiryo" charset="-128"/>
              </a:rPr>
              <a:t>）による疎結合</a:t>
            </a:r>
            <a:endParaRPr lang="en-US" altLang="ja-JP" sz="1600" dirty="0" smtClean="0">
              <a:solidFill>
                <a:schemeClr val="tx1">
                  <a:lumMod val="50000"/>
                  <a:lumOff val="50000"/>
                </a:schemeClr>
              </a:solidFill>
              <a:latin typeface="Meiryo" charset="-128"/>
              <a:ea typeface="Meiryo" charset="-128"/>
              <a:cs typeface="Meiryo" charset="-128"/>
            </a:endParaRPr>
          </a:p>
          <a:p>
            <a:pPr marL="742950" lvl="1" indent="-285750">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セルフサービスポータルや統合管理ツール（オーケストレーター）</a:t>
            </a:r>
            <a:endParaRPr lang="en-US" altLang="ja-JP" sz="1600" dirty="0" smtClean="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14680127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クラウドのメリットを経営層にどう伝えるか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62</a:t>
            </a:fld>
            <a:endParaRPr kumimoji="1" lang="ja-JP" altLang="en-US"/>
          </a:p>
        </p:txBody>
      </p:sp>
      <p:sp>
        <p:nvSpPr>
          <p:cNvPr id="6" name="正方形/長方形 5"/>
          <p:cNvSpPr/>
          <p:nvPr/>
        </p:nvSpPr>
        <p:spPr>
          <a:xfrm>
            <a:off x="468313" y="908050"/>
            <a:ext cx="424847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solidFill>
                  <a:schemeClr val="bg1"/>
                </a:solidFill>
                <a:latin typeface="Meiryo" charset="-128"/>
                <a:ea typeface="Meiryo" charset="-128"/>
                <a:cs typeface="Meiryo" charset="-128"/>
              </a:rPr>
              <a:t>コスト削減から競争力の強化へ</a:t>
            </a:r>
          </a:p>
        </p:txBody>
      </p:sp>
      <p:sp>
        <p:nvSpPr>
          <p:cNvPr id="7" name="テキスト ボックス 6"/>
          <p:cNvSpPr txBox="1"/>
          <p:nvPr/>
        </p:nvSpPr>
        <p:spPr>
          <a:xfrm>
            <a:off x="477916" y="1812869"/>
            <a:ext cx="6885218" cy="2400657"/>
          </a:xfrm>
          <a:prstGeom prst="rect">
            <a:avLst/>
          </a:prstGeom>
          <a:noFill/>
        </p:spPr>
        <p:txBody>
          <a:bodyPr wrap="none" rtlCol="0">
            <a:spAutoFit/>
          </a:bodyPr>
          <a:lstStyle/>
          <a:p>
            <a:pPr marL="285750" indent="-285750">
              <a:spcBef>
                <a:spcPts val="600"/>
              </a:spcBef>
              <a:buFont typeface="Wingdings" charset="2"/>
              <a:buChar char="l"/>
            </a:pPr>
            <a:r>
              <a:rPr lang="ja-JP" altLang="en-US" sz="2000" dirty="0" smtClean="0">
                <a:solidFill>
                  <a:srgbClr val="0432FF"/>
                </a:solidFill>
                <a:latin typeface="Meiryo" charset="-128"/>
                <a:ea typeface="Meiryo" charset="-128"/>
                <a:cs typeface="Meiryo" charset="-128"/>
              </a:rPr>
              <a:t>守りの</a:t>
            </a:r>
            <a:r>
              <a:rPr lang="en-US" altLang="ja-JP" sz="2000" dirty="0" smtClean="0">
                <a:solidFill>
                  <a:srgbClr val="0432FF"/>
                </a:solidFill>
                <a:latin typeface="Meiryo" charset="-128"/>
                <a:ea typeface="Meiryo" charset="-128"/>
                <a:cs typeface="Meiryo" charset="-128"/>
              </a:rPr>
              <a:t>IT</a:t>
            </a:r>
            <a:r>
              <a:rPr lang="ja-JP" altLang="en-US" sz="2000" dirty="0" smtClean="0">
                <a:solidFill>
                  <a:srgbClr val="0432FF"/>
                </a:solidFill>
                <a:latin typeface="Meiryo" charset="-128"/>
                <a:ea typeface="Meiryo" charset="-128"/>
                <a:cs typeface="Meiryo" charset="-128"/>
              </a:rPr>
              <a:t>から攻めの</a:t>
            </a:r>
            <a:r>
              <a:rPr lang="en-US" altLang="ja-JP" sz="2000" dirty="0" smtClean="0">
                <a:solidFill>
                  <a:srgbClr val="0432FF"/>
                </a:solidFill>
                <a:latin typeface="Meiryo" charset="-128"/>
                <a:ea typeface="Meiryo" charset="-128"/>
                <a:cs typeface="Meiryo" charset="-128"/>
              </a:rPr>
              <a:t>IT</a:t>
            </a:r>
            <a:r>
              <a:rPr lang="ja-JP" altLang="en-US" sz="2000" dirty="0" smtClean="0">
                <a:solidFill>
                  <a:srgbClr val="0432FF"/>
                </a:solidFill>
                <a:latin typeface="Meiryo" charset="-128"/>
                <a:ea typeface="Meiryo" charset="-128"/>
                <a:cs typeface="Meiryo" charset="-128"/>
              </a:rPr>
              <a:t>へ</a:t>
            </a:r>
          </a:p>
          <a:p>
            <a:pPr marL="742950" lvl="1" indent="-285750">
              <a:spcBef>
                <a:spcPts val="6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最新のテクノロジーを活かした事業の差別化ができる</a:t>
            </a:r>
          </a:p>
          <a:p>
            <a:pPr marL="742950" lvl="1" indent="-285750">
              <a:spcBef>
                <a:spcPts val="6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グローバル展開が容易に、迅速にできる</a:t>
            </a:r>
          </a:p>
          <a:p>
            <a:pPr marL="742950" lvl="1" indent="-285750">
              <a:spcBef>
                <a:spcPts val="6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構築や保守のスピードが早く、ビジネス環境の変化に即応できる</a:t>
            </a:r>
          </a:p>
          <a:p>
            <a:pPr marL="285750" indent="-285750">
              <a:spcBef>
                <a:spcPts val="600"/>
              </a:spcBef>
              <a:buFont typeface="Wingdings" charset="2"/>
              <a:buChar char="l"/>
            </a:pPr>
            <a:r>
              <a:rPr lang="ja-JP" altLang="en-US" sz="2000" dirty="0" smtClean="0">
                <a:solidFill>
                  <a:srgbClr val="0432FF"/>
                </a:solidFill>
                <a:latin typeface="Meiryo" charset="-128"/>
                <a:ea typeface="Meiryo" charset="-128"/>
                <a:cs typeface="Meiryo" charset="-128"/>
              </a:rPr>
              <a:t>テクノロジーを活かした事業の差別化</a:t>
            </a:r>
            <a:endParaRPr lang="en-US" altLang="ja-JP" sz="2000" dirty="0" smtClean="0">
              <a:solidFill>
                <a:srgbClr val="0432FF"/>
              </a:solidFill>
              <a:latin typeface="Meiryo" charset="-128"/>
              <a:ea typeface="Meiryo" charset="-128"/>
              <a:cs typeface="Meiryo" charset="-128"/>
            </a:endParaRPr>
          </a:p>
          <a:p>
            <a:pPr marL="742950" lvl="1" indent="-285750">
              <a:spcBef>
                <a:spcPts val="6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新しいサービスモデルを構築できる</a:t>
            </a:r>
          </a:p>
          <a:p>
            <a:pPr marL="742950" lvl="1" indent="-285750">
              <a:spcBef>
                <a:spcPts val="600"/>
              </a:spcBef>
              <a:buFont typeface="Wingdings" charset="2"/>
              <a:buChar char="Ø"/>
            </a:pPr>
            <a:r>
              <a:rPr lang="ja-JP" altLang="en-US" sz="1600" dirty="0" smtClean="0">
                <a:solidFill>
                  <a:schemeClr val="tx1">
                    <a:lumMod val="50000"/>
                    <a:lumOff val="50000"/>
                  </a:schemeClr>
                </a:solidFill>
                <a:latin typeface="Meiryo" charset="-128"/>
                <a:ea typeface="Meiryo" charset="-128"/>
                <a:cs typeface="Meiryo" charset="-128"/>
              </a:rPr>
              <a:t>最新のテクノロジーがクラウドから提供される</a:t>
            </a:r>
            <a:endParaRPr lang="en-US" altLang="ja-JP" sz="1600" dirty="0" smtClean="0">
              <a:solidFill>
                <a:schemeClr val="tx1">
                  <a:lumMod val="50000"/>
                  <a:lumOff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4499965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https://lh5.googleusercontent.com/Dy5zX-Em20pVmL0zVVfMjOMkVNGWWlLWx7CLQandv061bUopCVy1Fw2lDjZ8TxNxuHjqcixCGTKyWl4oR-HVXL4K7bB-F5zYEyGAMpJ9hTlaXZwRkbNiy6Uc3E-c0tMMkJhI3posF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273" y="204522"/>
            <a:ext cx="3957347" cy="395734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ja-JP" altLang="en-US" dirty="0"/>
              <a:t>予算はどう変わるのか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63</a:t>
            </a:fld>
            <a:endParaRPr kumimoji="1" lang="ja-JP" altLang="en-US"/>
          </a:p>
        </p:txBody>
      </p:sp>
      <p:sp>
        <p:nvSpPr>
          <p:cNvPr id="4" name="片側の 2 つの角を切り取った四角形 3"/>
          <p:cNvSpPr/>
          <p:nvPr/>
        </p:nvSpPr>
        <p:spPr>
          <a:xfrm>
            <a:off x="467544" y="1140626"/>
            <a:ext cx="3744416" cy="2160240"/>
          </a:xfrm>
          <a:prstGeom prst="snip2Same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467544" y="1259847"/>
            <a:ext cx="3744416" cy="646331"/>
          </a:xfrm>
          <a:prstGeom prst="rect">
            <a:avLst/>
          </a:prstGeom>
          <a:noFill/>
        </p:spPr>
        <p:txBody>
          <a:bodyPr wrap="square" rtlCol="0">
            <a:spAutoFit/>
          </a:bodyPr>
          <a:lstStyle/>
          <a:p>
            <a:pPr algn="ctr"/>
            <a:r>
              <a:rPr kumimoji="1" lang="ja-JP" altLang="en-US" dirty="0" smtClean="0">
                <a:solidFill>
                  <a:schemeClr val="tx1">
                    <a:lumMod val="50000"/>
                    <a:lumOff val="50000"/>
                  </a:schemeClr>
                </a:solidFill>
                <a:latin typeface="Meiryo" charset="-128"/>
                <a:ea typeface="Meiryo" charset="-128"/>
                <a:cs typeface="Meiryo" charset="-128"/>
              </a:rPr>
              <a:t>データセンター</a:t>
            </a:r>
            <a:r>
              <a:rPr kumimoji="1" lang="en-US" altLang="ja-JP" dirty="0" smtClean="0">
                <a:solidFill>
                  <a:schemeClr val="tx1">
                    <a:lumMod val="50000"/>
                    <a:lumOff val="50000"/>
                  </a:schemeClr>
                </a:solidFill>
                <a:latin typeface="Meiryo" charset="-128"/>
                <a:ea typeface="Meiryo" charset="-128"/>
                <a:cs typeface="Meiryo" charset="-128"/>
              </a:rPr>
              <a:t> or</a:t>
            </a:r>
            <a:endParaRPr kumimoji="1" lang="ja-JP" altLang="en-US" dirty="0" smtClean="0">
              <a:solidFill>
                <a:schemeClr val="tx1">
                  <a:lumMod val="50000"/>
                  <a:lumOff val="50000"/>
                </a:schemeClr>
              </a:solidFill>
              <a:latin typeface="Meiryo" charset="-128"/>
              <a:ea typeface="Meiryo" charset="-128"/>
              <a:cs typeface="Meiryo" charset="-128"/>
            </a:endParaRPr>
          </a:p>
          <a:p>
            <a:pPr algn="ctr"/>
            <a:r>
              <a:rPr kumimoji="1" lang="ja-JP" altLang="en-US" dirty="0" smtClean="0">
                <a:solidFill>
                  <a:schemeClr val="tx1">
                    <a:lumMod val="50000"/>
                    <a:lumOff val="50000"/>
                  </a:schemeClr>
                </a:solidFill>
                <a:latin typeface="Meiryo" charset="-128"/>
                <a:ea typeface="Meiryo" charset="-128"/>
                <a:cs typeface="Meiryo" charset="-128"/>
              </a:rPr>
              <a:t>自社のサーバールーム</a:t>
            </a:r>
            <a:endParaRPr kumimoji="1" lang="ja-JP" altLang="en-US" dirty="0">
              <a:solidFill>
                <a:schemeClr val="tx1">
                  <a:lumMod val="50000"/>
                  <a:lumOff val="50000"/>
                </a:schemeClr>
              </a:solidFill>
              <a:latin typeface="Meiryo" charset="-128"/>
              <a:ea typeface="Meiryo" charset="-128"/>
              <a:cs typeface="Meiryo" charset="-128"/>
            </a:endParaRPr>
          </a:p>
        </p:txBody>
      </p:sp>
      <p:pic>
        <p:nvPicPr>
          <p:cNvPr id="6" name="Picture 4" descr="https://lh6.googleusercontent.com/Lz_MKZ_siLkQ62-QusYfkF7WG7glrWHosKOjhlmwAataFwGrId6Bn0p2RnFGTJ0FbNVvDtOGpoT3dxwoqYd8Vbtx6gJWeAIcGnWiZDrlsY1lmzw1EYm1iiVHjf4znf1v2eDV-KP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139" y="1972897"/>
            <a:ext cx="598866" cy="5988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ttps://lh3.googleusercontent.com/2rErx6GtGp570ZYStuO7ziiL5a1WOJGbOzbGuCm2TBScKoxt0YupX3NYN8bsE5a_i78_jVeSRYc7hnIG5_sDa0xa0miWXF4Vh5vcB3nZNjn3_YGHRHPe2QqQYcQkVTL0zuC3QAZa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887" y="2041071"/>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lh4.googleusercontent.com/AQ_JLDrmj_oJkR8uB0VxRR2v5YSln0-ipiGzlKGlJfsswtliuxNBGPH2ep2DCJAGdjTd4Vgbwkmb1VZB8xnJCnpyguQvX5Ff0llD37LaX0YYmuz8ADj7-JCCzdkoO5bsA7GQYo2oY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110" y="2041071"/>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https://lh5.googleusercontent.com/9VIJCJ6bvm73Uc8VWK_CYhudyYd5UCXI_Iqhy1rPtwJ6JXPhe4vPx4axfjox4e40dcPXsWShEYxy7DlJIkEhE9WHLCQoLvQ1RgBOrURRc_4e_KaS_MoAQszZAQxkbWOpnj6sd64iB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204059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3074" y="1705577"/>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3240" y="2746380"/>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0490" y="275381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2107" y="275381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8583" y="2550132"/>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4162" y="2556561"/>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998" y="275381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3203" y="2746380"/>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6822" y="2751703"/>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7"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5812" y="223204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6822"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9"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2017" y="223204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564" y="254327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1"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181" y="2552487"/>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5594"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3"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0631"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4"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9334" y="16953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5"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8166" y="16953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6"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998" y="16953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7"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4426"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6966" y="2550132"/>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https://lh5.googleusercontent.com/9VIJCJ6bvm73Uc8VWK_CYhudyYd5UCXI_Iqhy1rPtwJ6JXPhe4vPx4axfjox4e40dcPXsWShEYxy7DlJIkEhE9WHLCQoLvQ1RgBOrURRc_4e_KaS_MoAQszZAQxkbWOpnj6sd64iB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1183" y="2048963"/>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s://lh4.googleusercontent.com/AQ_JLDrmj_oJkR8uB0VxRR2v5YSln0-ipiGzlKGlJfsswtliuxNBGPH2ep2DCJAGdjTd4Vgbwkmb1VZB8xnJCnpyguQvX5Ff0llD37LaX0YYmuz8ADj7-JCCzdkoO5bsA7GQYo2oY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856" y="2059665"/>
            <a:ext cx="531168" cy="531168"/>
          </a:xfrm>
          <a:prstGeom prst="rect">
            <a:avLst/>
          </a:prstGeom>
          <a:noFill/>
          <a:extLst>
            <a:ext uri="{909E8E84-426E-40DD-AFC4-6F175D3DCCD1}">
              <a14:hiddenFill xmlns:a14="http://schemas.microsoft.com/office/drawing/2010/main">
                <a:solidFill>
                  <a:srgbClr val="FFFFFF"/>
                </a:solidFill>
              </a14:hiddenFill>
            </a:ext>
          </a:extLst>
        </p:spPr>
      </p:pic>
      <p:sp>
        <p:nvSpPr>
          <p:cNvPr id="33" name="右矢印 32"/>
          <p:cNvSpPr/>
          <p:nvPr/>
        </p:nvSpPr>
        <p:spPr>
          <a:xfrm>
            <a:off x="3995936" y="2059665"/>
            <a:ext cx="936104" cy="76248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467544" y="3627348"/>
            <a:ext cx="820891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solidFill>
                  <a:schemeClr val="bg1"/>
                </a:solidFill>
                <a:latin typeface="Meiryo" charset="-128"/>
                <a:ea typeface="Meiryo" charset="-128"/>
                <a:cs typeface="Meiryo" charset="-128"/>
              </a:rPr>
              <a:t>「資産」</a:t>
            </a:r>
            <a:r>
              <a:rPr kumimoji="1" lang="ja-JP" altLang="en-US" sz="2800" smtClean="0">
                <a:solidFill>
                  <a:schemeClr val="bg1"/>
                </a:solidFill>
                <a:latin typeface="Meiryo" charset="-128"/>
                <a:ea typeface="Meiryo" charset="-128"/>
                <a:cs typeface="Meiryo" charset="-128"/>
              </a:rPr>
              <a:t>から「経費」へ</a:t>
            </a:r>
            <a:r>
              <a:rPr kumimoji="1" lang="ja-JP" altLang="en-US" sz="2800" dirty="0" smtClean="0">
                <a:solidFill>
                  <a:schemeClr val="bg1"/>
                </a:solidFill>
                <a:latin typeface="Meiryo" charset="-128"/>
                <a:ea typeface="Meiryo" charset="-128"/>
                <a:cs typeface="Meiryo" charset="-128"/>
              </a:rPr>
              <a:t>の転換</a:t>
            </a:r>
          </a:p>
        </p:txBody>
      </p:sp>
      <p:sp>
        <p:nvSpPr>
          <p:cNvPr id="37" name="テキスト ボックス 36"/>
          <p:cNvSpPr txBox="1"/>
          <p:nvPr/>
        </p:nvSpPr>
        <p:spPr>
          <a:xfrm>
            <a:off x="599412" y="4625220"/>
            <a:ext cx="171086" cy="523220"/>
          </a:xfrm>
          <a:prstGeom prst="rect">
            <a:avLst/>
          </a:prstGeom>
          <a:noFill/>
        </p:spPr>
        <p:txBody>
          <a:bodyPr wrap="square" rtlCol="0">
            <a:spAutoFit/>
          </a:bodyPr>
          <a:lstStyle/>
          <a:p>
            <a:endParaRPr kumimoji="1" lang="ja-JP" altLang="en-US" sz="2800" dirty="0">
              <a:latin typeface="Meiryo" charset="-128"/>
              <a:ea typeface="Meiryo" charset="-128"/>
              <a:cs typeface="Meiryo" charset="-128"/>
            </a:endParaRPr>
          </a:p>
        </p:txBody>
      </p:sp>
      <p:sp>
        <p:nvSpPr>
          <p:cNvPr id="38" name="テキスト ボックス 37"/>
          <p:cNvSpPr txBox="1"/>
          <p:nvPr/>
        </p:nvSpPr>
        <p:spPr>
          <a:xfrm>
            <a:off x="599412" y="5283248"/>
            <a:ext cx="171086" cy="523220"/>
          </a:xfrm>
          <a:prstGeom prst="rect">
            <a:avLst/>
          </a:prstGeom>
          <a:noFill/>
        </p:spPr>
        <p:txBody>
          <a:bodyPr wrap="square" rtlCol="0">
            <a:spAutoFit/>
          </a:bodyPr>
          <a:lstStyle/>
          <a:p>
            <a:endParaRPr kumimoji="1" lang="ja-JP" altLang="en-US" sz="2800" dirty="0">
              <a:latin typeface="Meiryo" charset="-128"/>
              <a:ea typeface="Meiryo" charset="-128"/>
              <a:cs typeface="Meiryo" charset="-128"/>
            </a:endParaRPr>
          </a:p>
        </p:txBody>
      </p:sp>
      <p:sp>
        <p:nvSpPr>
          <p:cNvPr id="40" name="正方形/長方形 39"/>
          <p:cNvSpPr/>
          <p:nvPr/>
        </p:nvSpPr>
        <p:spPr>
          <a:xfrm>
            <a:off x="457200" y="5447981"/>
            <a:ext cx="3809482" cy="576237"/>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プログラム・ライセンス（経費）</a:t>
            </a:r>
          </a:p>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プログラム・サポート（経費）</a:t>
            </a:r>
            <a:endParaRPr lang="ja-JP" altLang="en-US" sz="1600" dirty="0">
              <a:solidFill>
                <a:schemeClr val="bg1"/>
              </a:solidFill>
              <a:latin typeface="Meiryo" charset="-128"/>
              <a:ea typeface="Meiryo" charset="-128"/>
              <a:cs typeface="Meiryo" charset="-128"/>
            </a:endParaRPr>
          </a:p>
        </p:txBody>
      </p:sp>
      <p:sp>
        <p:nvSpPr>
          <p:cNvPr id="41" name="正方形/長方形 40"/>
          <p:cNvSpPr/>
          <p:nvPr/>
        </p:nvSpPr>
        <p:spPr>
          <a:xfrm>
            <a:off x="457200" y="6082849"/>
            <a:ext cx="3809482" cy="472821"/>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運用管理</a:t>
            </a:r>
            <a:r>
              <a:rPr lang="en-US" altLang="ja-JP" sz="1600" dirty="0" smtClean="0">
                <a:solidFill>
                  <a:schemeClr val="bg1"/>
                </a:solidFill>
                <a:latin typeface="Meiryo" charset="-128"/>
                <a:ea typeface="Meiryo" charset="-128"/>
                <a:cs typeface="Meiryo" charset="-128"/>
              </a:rPr>
              <a:t>/</a:t>
            </a:r>
            <a:r>
              <a:rPr lang="ja-JP" altLang="en-US" sz="1600" dirty="0" smtClean="0">
                <a:solidFill>
                  <a:schemeClr val="bg1"/>
                </a:solidFill>
                <a:latin typeface="Meiryo" charset="-128"/>
                <a:ea typeface="Meiryo" charset="-128"/>
                <a:cs typeface="Meiryo" charset="-128"/>
              </a:rPr>
              <a:t>派遣（経費）</a:t>
            </a:r>
            <a:endParaRPr lang="ja-JP" altLang="en-US" sz="1600" dirty="0">
              <a:solidFill>
                <a:schemeClr val="bg1"/>
              </a:solidFill>
              <a:latin typeface="Meiryo" charset="-128"/>
              <a:ea typeface="Meiryo" charset="-128"/>
              <a:cs typeface="Meiryo" charset="-128"/>
            </a:endParaRPr>
          </a:p>
        </p:txBody>
      </p:sp>
      <p:sp>
        <p:nvSpPr>
          <p:cNvPr id="42" name="正方形/長方形 41"/>
          <p:cNvSpPr/>
          <p:nvPr/>
        </p:nvSpPr>
        <p:spPr>
          <a:xfrm>
            <a:off x="458696" y="4325679"/>
            <a:ext cx="3808096" cy="516988"/>
          </a:xfrm>
          <a:prstGeom prst="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システム</a:t>
            </a:r>
            <a:r>
              <a:rPr lang="ja-JP" altLang="en-US" sz="1600" smtClean="0">
                <a:solidFill>
                  <a:schemeClr val="bg1"/>
                </a:solidFill>
                <a:latin typeface="Meiryo" charset="-128"/>
                <a:ea typeface="Meiryo" charset="-128"/>
                <a:cs typeface="Meiryo" charset="-128"/>
              </a:rPr>
              <a:t>開発（資産）</a:t>
            </a:r>
            <a:endParaRPr lang="ja-JP" altLang="en-US" sz="1600" dirty="0">
              <a:solidFill>
                <a:schemeClr val="bg1"/>
              </a:solidFill>
              <a:latin typeface="Meiryo" charset="-128"/>
              <a:ea typeface="Meiryo" charset="-128"/>
              <a:cs typeface="Meiryo" charset="-128"/>
            </a:endParaRPr>
          </a:p>
        </p:txBody>
      </p:sp>
      <p:sp>
        <p:nvSpPr>
          <p:cNvPr id="43" name="正方形/長方形 42"/>
          <p:cNvSpPr/>
          <p:nvPr/>
        </p:nvSpPr>
        <p:spPr>
          <a:xfrm>
            <a:off x="458696" y="4892926"/>
            <a:ext cx="3808096" cy="493670"/>
          </a:xfrm>
          <a:prstGeom prst="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ハードウェア資産（資産）</a:t>
            </a:r>
            <a:endParaRPr lang="ja-JP" altLang="en-US" sz="1600" dirty="0">
              <a:solidFill>
                <a:schemeClr val="bg1"/>
              </a:solidFill>
              <a:latin typeface="Meiryo" charset="-128"/>
              <a:ea typeface="Meiryo" charset="-128"/>
              <a:cs typeface="Meiryo" charset="-128"/>
            </a:endParaRPr>
          </a:p>
        </p:txBody>
      </p:sp>
      <p:sp>
        <p:nvSpPr>
          <p:cNvPr id="44" name="正方形/長方形 43"/>
          <p:cNvSpPr/>
          <p:nvPr/>
        </p:nvSpPr>
        <p:spPr>
          <a:xfrm>
            <a:off x="4866974" y="4735748"/>
            <a:ext cx="3818646" cy="1431945"/>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サブスクリプション（経費）</a:t>
            </a:r>
            <a:endParaRPr lang="ja-JP" altLang="en-US" sz="1600" dirty="0">
              <a:solidFill>
                <a:schemeClr val="bg1"/>
              </a:solidFill>
              <a:latin typeface="Meiryo" charset="-128"/>
              <a:ea typeface="Meiryo" charset="-128"/>
              <a:cs typeface="Meiryo" charset="-128"/>
            </a:endParaRPr>
          </a:p>
        </p:txBody>
      </p:sp>
      <p:sp>
        <p:nvSpPr>
          <p:cNvPr id="45" name="正方形/長方形 44"/>
          <p:cNvSpPr/>
          <p:nvPr/>
        </p:nvSpPr>
        <p:spPr>
          <a:xfrm>
            <a:off x="4866974" y="4327529"/>
            <a:ext cx="3808096" cy="356110"/>
          </a:xfrm>
          <a:prstGeom prst="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システム</a:t>
            </a:r>
            <a:r>
              <a:rPr lang="ja-JP" altLang="en-US" sz="1600" smtClean="0">
                <a:solidFill>
                  <a:schemeClr val="bg1"/>
                </a:solidFill>
                <a:latin typeface="Meiryo" charset="-128"/>
                <a:ea typeface="Meiryo" charset="-128"/>
                <a:cs typeface="Meiryo" charset="-128"/>
              </a:rPr>
              <a:t>開発（資産）</a:t>
            </a:r>
            <a:endParaRPr lang="ja-JP" altLang="en-US" sz="1600" dirty="0">
              <a:solidFill>
                <a:schemeClr val="bg1"/>
              </a:solidFill>
              <a:latin typeface="Meiryo" charset="-128"/>
              <a:ea typeface="Meiryo" charset="-128"/>
              <a:cs typeface="Meiryo" charset="-128"/>
            </a:endParaRPr>
          </a:p>
        </p:txBody>
      </p:sp>
      <p:sp>
        <p:nvSpPr>
          <p:cNvPr id="46" name="正方形/長方形 45"/>
          <p:cNvSpPr/>
          <p:nvPr/>
        </p:nvSpPr>
        <p:spPr>
          <a:xfrm>
            <a:off x="4865588" y="6221472"/>
            <a:ext cx="3809482" cy="334197"/>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マネージド・サービス（経費）</a:t>
            </a:r>
            <a:endParaRPr lang="ja-JP" altLang="en-US" sz="1600" dirty="0">
              <a:solidFill>
                <a:schemeClr val="bg1"/>
              </a:solidFill>
              <a:latin typeface="Meiryo" charset="-128"/>
              <a:ea typeface="Meiryo" charset="-128"/>
              <a:cs typeface="Meiryo" charset="-128"/>
            </a:endParaRPr>
          </a:p>
        </p:txBody>
      </p:sp>
      <p:cxnSp>
        <p:nvCxnSpPr>
          <p:cNvPr id="48" name="カギ線コネクタ 47"/>
          <p:cNvCxnSpPr>
            <a:stCxn id="42" idx="3"/>
            <a:endCxn id="44" idx="1"/>
          </p:cNvCxnSpPr>
          <p:nvPr/>
        </p:nvCxnSpPr>
        <p:spPr>
          <a:xfrm>
            <a:off x="4266792" y="4584173"/>
            <a:ext cx="600182" cy="867548"/>
          </a:xfrm>
          <a:prstGeom prst="bentConnector3">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カギ線コネクタ 48"/>
          <p:cNvCxnSpPr>
            <a:stCxn id="43" idx="3"/>
            <a:endCxn id="44" idx="1"/>
          </p:cNvCxnSpPr>
          <p:nvPr/>
        </p:nvCxnSpPr>
        <p:spPr>
          <a:xfrm>
            <a:off x="4266792" y="5139761"/>
            <a:ext cx="600182" cy="311960"/>
          </a:xfrm>
          <a:prstGeom prst="bentConnector3">
            <a:avLst>
              <a:gd name="adj1" fmla="val 50000"/>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カギ線コネクタ 51"/>
          <p:cNvCxnSpPr>
            <a:stCxn id="40" idx="3"/>
            <a:endCxn id="44" idx="1"/>
          </p:cNvCxnSpPr>
          <p:nvPr/>
        </p:nvCxnSpPr>
        <p:spPr>
          <a:xfrm flipV="1">
            <a:off x="4266682" y="5451721"/>
            <a:ext cx="600292" cy="284379"/>
          </a:xfrm>
          <a:prstGeom prst="bentConnector3">
            <a:avLst>
              <a:gd name="adj1" fmla="val 50000"/>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カギ線コネクタ 54"/>
          <p:cNvCxnSpPr>
            <a:stCxn id="41" idx="3"/>
            <a:endCxn id="44" idx="1"/>
          </p:cNvCxnSpPr>
          <p:nvPr/>
        </p:nvCxnSpPr>
        <p:spPr>
          <a:xfrm flipV="1">
            <a:off x="4266682" y="5451721"/>
            <a:ext cx="600292" cy="867539"/>
          </a:xfrm>
          <a:prstGeom prst="bentConnector3">
            <a:avLst>
              <a:gd name="adj1" fmla="val 50000"/>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直線矢印コネクタ 70"/>
          <p:cNvCxnSpPr/>
          <p:nvPr/>
        </p:nvCxnSpPr>
        <p:spPr>
          <a:xfrm>
            <a:off x="4266682" y="4437112"/>
            <a:ext cx="59890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p:nvPr/>
        </p:nvCxnSpPr>
        <p:spPr>
          <a:xfrm>
            <a:off x="4261126" y="6453336"/>
            <a:ext cx="59890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85" name="四角形吹き出し 84"/>
          <p:cNvSpPr/>
          <p:nvPr/>
        </p:nvSpPr>
        <p:spPr>
          <a:xfrm>
            <a:off x="4195398" y="916423"/>
            <a:ext cx="1816762" cy="579639"/>
          </a:xfrm>
          <a:prstGeom prst="wedgeRectCallout">
            <a:avLst>
              <a:gd name="adj1" fmla="val 46424"/>
              <a:gd name="adj2" fmla="val 135202"/>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経費は工夫と改善で</a:t>
            </a:r>
          </a:p>
          <a:p>
            <a:pPr algn="ctr"/>
            <a:r>
              <a:rPr kumimoji="1" lang="ja-JP" altLang="en-US" sz="1200" dirty="0" smtClean="0">
                <a:solidFill>
                  <a:srgbClr val="FFFFFF"/>
                </a:solidFill>
                <a:latin typeface="Meiryo" charset="-128"/>
                <a:ea typeface="Meiryo" charset="-128"/>
                <a:cs typeface="Meiryo" charset="-128"/>
              </a:rPr>
              <a:t>継続的に削減可能</a:t>
            </a:r>
            <a:endParaRPr kumimoji="1"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8027166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クラウド時代の情報システム人材の活かし方</a:t>
            </a:r>
            <a:endParaRPr kumimoji="1" lang="ja-JP" altLang="en-US" dirty="0"/>
          </a:p>
        </p:txBody>
      </p:sp>
      <p:sp>
        <p:nvSpPr>
          <p:cNvPr id="3" name="スライド番号プレースホルダー 2"/>
          <p:cNvSpPr>
            <a:spLocks noGrp="1"/>
          </p:cNvSpPr>
          <p:nvPr>
            <p:ph type="sldNum" sz="quarter" idx="12"/>
          </p:nvPr>
        </p:nvSpPr>
        <p:spPr>
          <a:xfrm>
            <a:off x="6720257" y="6651702"/>
            <a:ext cx="2133600" cy="217800"/>
          </a:xfrm>
        </p:spPr>
        <p:txBody>
          <a:bodyPr/>
          <a:lstStyle/>
          <a:p>
            <a:fld id="{8FF8CC5D-A65D-5946-99B5-645367A967AD}" type="slidenum">
              <a:rPr kumimoji="1" lang="ja-JP" altLang="en-US" smtClean="0"/>
              <a:t>64</a:t>
            </a:fld>
            <a:endParaRPr kumimoji="1" lang="ja-JP" altLang="en-US"/>
          </a:p>
        </p:txBody>
      </p:sp>
      <p:sp>
        <p:nvSpPr>
          <p:cNvPr id="4" name="正方形/長方形 3"/>
          <p:cNvSpPr/>
          <p:nvPr/>
        </p:nvSpPr>
        <p:spPr>
          <a:xfrm>
            <a:off x="256326" y="908050"/>
            <a:ext cx="2192726" cy="57673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戦略・企画</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256326" y="1484785"/>
            <a:ext cx="2192726" cy="576063"/>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業務分析</a:t>
            </a:r>
          </a:p>
          <a:p>
            <a:pPr algn="ctr"/>
            <a:r>
              <a:rPr kumimoji="1" lang="ja-JP" altLang="en-US" sz="1400" dirty="0" smtClean="0">
                <a:solidFill>
                  <a:srgbClr val="FFFFFF"/>
                </a:solidFill>
                <a:latin typeface="Meiryo" charset="-128"/>
                <a:ea typeface="Meiryo" charset="-128"/>
                <a:cs typeface="Meiryo" charset="-128"/>
              </a:rPr>
              <a:t>システム設計</a:t>
            </a: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256326" y="2060848"/>
            <a:ext cx="2192726" cy="136980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アプリケーション開発</a:t>
            </a:r>
            <a:endParaRPr kumimoji="1" lang="ja-JP" altLang="en-US" sz="1400" dirty="0">
              <a:solidFill>
                <a:srgbClr val="FFFFFF"/>
              </a:solidFill>
              <a:latin typeface="Meiryo" charset="-128"/>
              <a:ea typeface="Meiryo" charset="-128"/>
              <a:cs typeface="Meiryo" charset="-128"/>
            </a:endParaRPr>
          </a:p>
        </p:txBody>
      </p:sp>
      <p:sp>
        <p:nvSpPr>
          <p:cNvPr id="7" name="正方形/長方形 6"/>
          <p:cNvSpPr/>
          <p:nvPr/>
        </p:nvSpPr>
        <p:spPr>
          <a:xfrm>
            <a:off x="256323" y="3438991"/>
            <a:ext cx="2192727" cy="678477"/>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インフラ</a:t>
            </a:r>
          </a:p>
          <a:p>
            <a:pPr algn="ctr"/>
            <a:r>
              <a:rPr kumimoji="1" lang="ja-JP" altLang="en-US" sz="1400" dirty="0" smtClean="0">
                <a:solidFill>
                  <a:srgbClr val="FFFFFF"/>
                </a:solidFill>
                <a:latin typeface="Meiryo" charset="-128"/>
                <a:ea typeface="Meiryo" charset="-128"/>
                <a:cs typeface="Meiryo" charset="-128"/>
              </a:rPr>
              <a:t>プラットフォーム構築</a:t>
            </a:r>
            <a:endParaRPr kumimoji="1" lang="ja-JP" altLang="en-US" sz="1400" dirty="0">
              <a:solidFill>
                <a:srgbClr val="FFFFFF"/>
              </a:solidFill>
              <a:latin typeface="Meiryo" charset="-128"/>
              <a:ea typeface="Meiryo" charset="-128"/>
              <a:cs typeface="Meiryo" charset="-128"/>
            </a:endParaRPr>
          </a:p>
        </p:txBody>
      </p:sp>
      <p:sp>
        <p:nvSpPr>
          <p:cNvPr id="8" name="正方形/長方形 7"/>
          <p:cNvSpPr/>
          <p:nvPr/>
        </p:nvSpPr>
        <p:spPr>
          <a:xfrm>
            <a:off x="256322" y="4117468"/>
            <a:ext cx="2192728" cy="1080120"/>
          </a:xfrm>
          <a:prstGeom prst="rect">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保守</a:t>
            </a:r>
            <a:endParaRPr kumimoji="1" lang="ja-JP" altLang="en-US" sz="1400" dirty="0">
              <a:solidFill>
                <a:srgbClr val="FFFFFF"/>
              </a:solidFill>
              <a:latin typeface="Meiryo" charset="-128"/>
              <a:ea typeface="Meiryo" charset="-128"/>
              <a:cs typeface="Meiryo" charset="-128"/>
            </a:endParaRPr>
          </a:p>
        </p:txBody>
      </p:sp>
      <p:sp>
        <p:nvSpPr>
          <p:cNvPr id="9" name="正方形/長方形 8"/>
          <p:cNvSpPr/>
          <p:nvPr/>
        </p:nvSpPr>
        <p:spPr>
          <a:xfrm>
            <a:off x="256322" y="5205928"/>
            <a:ext cx="2192728" cy="67847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smtClean="0">
                <a:solidFill>
                  <a:srgbClr val="FFFFFF"/>
                </a:solidFill>
                <a:latin typeface="Meiryo" charset="-128"/>
                <a:ea typeface="Meiryo" charset="-128"/>
                <a:cs typeface="Meiryo" charset="-128"/>
              </a:rPr>
              <a:t>運用管理</a:t>
            </a:r>
            <a:endParaRPr kumimoji="1" lang="ja-JP" altLang="en-US" sz="1400" dirty="0">
              <a:solidFill>
                <a:srgbClr val="FFFFFF"/>
              </a:solidFill>
              <a:latin typeface="Meiryo" charset="-128"/>
              <a:ea typeface="Meiryo" charset="-128"/>
              <a:cs typeface="Meiryo" charset="-128"/>
            </a:endParaRPr>
          </a:p>
        </p:txBody>
      </p:sp>
      <p:sp>
        <p:nvSpPr>
          <p:cNvPr id="10" name="正方形/長方形 9"/>
          <p:cNvSpPr/>
          <p:nvPr/>
        </p:nvSpPr>
        <p:spPr>
          <a:xfrm>
            <a:off x="256322" y="5876064"/>
            <a:ext cx="2192728" cy="649279"/>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ヘルプデスク</a:t>
            </a:r>
          </a:p>
          <a:p>
            <a:pPr algn="ctr"/>
            <a:r>
              <a:rPr kumimoji="1" lang="ja-JP" altLang="en-US" sz="1400" dirty="0" smtClean="0">
                <a:solidFill>
                  <a:srgbClr val="FFFFFF"/>
                </a:solidFill>
                <a:latin typeface="Meiryo" charset="-128"/>
                <a:ea typeface="Meiryo" charset="-128"/>
                <a:cs typeface="Meiryo" charset="-128"/>
              </a:rPr>
              <a:t>現場サポート</a:t>
            </a:r>
            <a:endParaRPr kumimoji="1" lang="ja-JP" altLang="en-US" sz="1400" dirty="0">
              <a:solidFill>
                <a:srgbClr val="FFFFFF"/>
              </a:solidFill>
              <a:latin typeface="Meiryo" charset="-128"/>
              <a:ea typeface="Meiryo" charset="-128"/>
              <a:cs typeface="Meiryo" charset="-128"/>
            </a:endParaRPr>
          </a:p>
        </p:txBody>
      </p:sp>
      <p:sp>
        <p:nvSpPr>
          <p:cNvPr id="11" name="正方形/長方形 10"/>
          <p:cNvSpPr/>
          <p:nvPr/>
        </p:nvSpPr>
        <p:spPr>
          <a:xfrm>
            <a:off x="2955338" y="908050"/>
            <a:ext cx="2192726" cy="115279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戦略・企画</a:t>
            </a:r>
            <a:endParaRPr kumimoji="1" lang="ja-JP" altLang="en-US" sz="1400" dirty="0">
              <a:solidFill>
                <a:srgbClr val="FFFFFF"/>
              </a:solidFill>
              <a:latin typeface="Meiryo" charset="-128"/>
              <a:ea typeface="Meiryo" charset="-128"/>
              <a:cs typeface="Meiryo" charset="-128"/>
            </a:endParaRPr>
          </a:p>
        </p:txBody>
      </p:sp>
      <p:sp>
        <p:nvSpPr>
          <p:cNvPr id="12" name="正方形/長方形 11"/>
          <p:cNvSpPr/>
          <p:nvPr/>
        </p:nvSpPr>
        <p:spPr>
          <a:xfrm>
            <a:off x="2955334" y="2076697"/>
            <a:ext cx="2192728" cy="114787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業務分析</a:t>
            </a:r>
          </a:p>
          <a:p>
            <a:pPr algn="ctr"/>
            <a:r>
              <a:rPr kumimoji="1" lang="ja-JP" altLang="en-US" sz="1400" dirty="0" smtClean="0">
                <a:solidFill>
                  <a:srgbClr val="FFFFFF"/>
                </a:solidFill>
                <a:latin typeface="Meiryo" charset="-128"/>
                <a:ea typeface="Meiryo" charset="-128"/>
                <a:cs typeface="Meiryo" charset="-128"/>
              </a:rPr>
              <a:t>システム設計</a:t>
            </a:r>
            <a:endParaRPr kumimoji="1" lang="ja-JP" altLang="en-US" sz="1400" dirty="0">
              <a:solidFill>
                <a:srgbClr val="FFFFFF"/>
              </a:solidFill>
              <a:latin typeface="Meiryo" charset="-128"/>
              <a:ea typeface="Meiryo" charset="-128"/>
              <a:cs typeface="Meiryo" charset="-128"/>
            </a:endParaRPr>
          </a:p>
        </p:txBody>
      </p:sp>
      <p:sp>
        <p:nvSpPr>
          <p:cNvPr id="13" name="正方形/長方形 12"/>
          <p:cNvSpPr/>
          <p:nvPr/>
        </p:nvSpPr>
        <p:spPr>
          <a:xfrm>
            <a:off x="2955338" y="3228825"/>
            <a:ext cx="2192726" cy="187970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アプリケーション開発</a:t>
            </a:r>
          </a:p>
          <a:p>
            <a:pPr algn="ctr"/>
            <a:endParaRPr kumimoji="1" lang="ja-JP" altLang="en-US" sz="1400" dirty="0" smtClean="0">
              <a:solidFill>
                <a:srgbClr val="FFFFFF"/>
              </a:solidFill>
              <a:latin typeface="Meiryo" charset="-128"/>
              <a:ea typeface="Meiryo" charset="-128"/>
              <a:cs typeface="Meiryo" charset="-128"/>
            </a:endParaRPr>
          </a:p>
          <a:p>
            <a:pPr algn="ctr"/>
            <a:r>
              <a:rPr kumimoji="1" lang="ja-JP" altLang="en-US" sz="1400" b="1" dirty="0" smtClean="0">
                <a:solidFill>
                  <a:srgbClr val="FFFFFF"/>
                </a:solidFill>
                <a:latin typeface="Meiryo" charset="-128"/>
                <a:ea typeface="Meiryo" charset="-128"/>
                <a:cs typeface="Meiryo" charset="-128"/>
              </a:rPr>
              <a:t>「攻めの</a:t>
            </a:r>
            <a:r>
              <a:rPr kumimoji="1" lang="en-US" altLang="ja-JP" sz="1400" b="1" dirty="0" smtClean="0">
                <a:solidFill>
                  <a:srgbClr val="FFFFFF"/>
                </a:solidFill>
                <a:latin typeface="Meiryo" charset="-128"/>
                <a:ea typeface="Meiryo" charset="-128"/>
                <a:cs typeface="Meiryo" charset="-128"/>
              </a:rPr>
              <a:t>IT</a:t>
            </a:r>
            <a:r>
              <a:rPr kumimoji="1" lang="ja-JP" altLang="en-US" sz="1400" b="1" dirty="0" smtClean="0">
                <a:solidFill>
                  <a:srgbClr val="FFFFFF"/>
                </a:solidFill>
                <a:latin typeface="Meiryo" charset="-128"/>
                <a:ea typeface="Meiryo" charset="-128"/>
                <a:cs typeface="Meiryo" charset="-128"/>
              </a:rPr>
              <a:t>活用」拡大</a:t>
            </a:r>
            <a:endParaRPr kumimoji="1" lang="ja-JP" altLang="en-US" sz="1400" b="1" dirty="0">
              <a:solidFill>
                <a:srgbClr val="FFFFFF"/>
              </a:solidFill>
              <a:latin typeface="Meiryo" charset="-128"/>
              <a:ea typeface="Meiryo" charset="-128"/>
              <a:cs typeface="Meiryo" charset="-128"/>
            </a:endParaRPr>
          </a:p>
        </p:txBody>
      </p:sp>
      <p:sp>
        <p:nvSpPr>
          <p:cNvPr id="14" name="正方形/長方形 13"/>
          <p:cNvSpPr/>
          <p:nvPr/>
        </p:nvSpPr>
        <p:spPr>
          <a:xfrm>
            <a:off x="2955335" y="5105600"/>
            <a:ext cx="2192727" cy="24573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Meiryo" charset="-128"/>
                <a:ea typeface="Meiryo" charset="-128"/>
                <a:cs typeface="Meiryo" charset="-128"/>
              </a:rPr>
              <a:t>インフラ・プラットフォーム構築</a:t>
            </a:r>
            <a:endParaRPr kumimoji="1" lang="ja-JP" altLang="en-US" sz="1000" dirty="0">
              <a:solidFill>
                <a:srgbClr val="FFFFFF"/>
              </a:solidFill>
              <a:latin typeface="Meiryo" charset="-128"/>
              <a:ea typeface="Meiryo" charset="-128"/>
              <a:cs typeface="Meiryo" charset="-128"/>
            </a:endParaRPr>
          </a:p>
        </p:txBody>
      </p:sp>
      <p:sp>
        <p:nvSpPr>
          <p:cNvPr id="15" name="正方形/長方形 14"/>
          <p:cNvSpPr/>
          <p:nvPr/>
        </p:nvSpPr>
        <p:spPr>
          <a:xfrm>
            <a:off x="2955334" y="5355586"/>
            <a:ext cx="2192728" cy="567724"/>
          </a:xfrm>
          <a:prstGeom prst="rect">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保守</a:t>
            </a:r>
            <a:endParaRPr kumimoji="1" lang="ja-JP" altLang="en-US" sz="1400" dirty="0">
              <a:solidFill>
                <a:srgbClr val="FFFFFF"/>
              </a:solidFill>
              <a:latin typeface="Meiryo" charset="-128"/>
              <a:ea typeface="Meiryo" charset="-128"/>
              <a:cs typeface="Meiryo" charset="-128"/>
            </a:endParaRPr>
          </a:p>
        </p:txBody>
      </p:sp>
      <p:sp>
        <p:nvSpPr>
          <p:cNvPr id="16" name="正方形/長方形 15"/>
          <p:cNvSpPr/>
          <p:nvPr/>
        </p:nvSpPr>
        <p:spPr>
          <a:xfrm>
            <a:off x="2955334" y="5923310"/>
            <a:ext cx="2192728" cy="27702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smtClean="0">
                <a:solidFill>
                  <a:srgbClr val="FFFFFF"/>
                </a:solidFill>
                <a:latin typeface="Meiryo" charset="-128"/>
                <a:ea typeface="Meiryo" charset="-128"/>
                <a:cs typeface="Meiryo" charset="-128"/>
              </a:rPr>
              <a:t>運用管理</a:t>
            </a:r>
            <a:endParaRPr kumimoji="1" lang="ja-JP" altLang="en-US" sz="1000" dirty="0">
              <a:solidFill>
                <a:srgbClr val="FFFFFF"/>
              </a:solidFill>
              <a:latin typeface="Meiryo" charset="-128"/>
              <a:ea typeface="Meiryo" charset="-128"/>
              <a:cs typeface="Meiryo" charset="-128"/>
            </a:endParaRPr>
          </a:p>
        </p:txBody>
      </p:sp>
      <p:sp>
        <p:nvSpPr>
          <p:cNvPr id="17" name="正方形/長方形 16"/>
          <p:cNvSpPr/>
          <p:nvPr/>
        </p:nvSpPr>
        <p:spPr>
          <a:xfrm>
            <a:off x="2955334" y="6200339"/>
            <a:ext cx="2192728" cy="324245"/>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Meiryo" charset="-128"/>
                <a:ea typeface="Meiryo" charset="-128"/>
                <a:cs typeface="Meiryo" charset="-128"/>
              </a:rPr>
              <a:t>ヘルプデスク</a:t>
            </a:r>
          </a:p>
          <a:p>
            <a:pPr algn="ctr"/>
            <a:r>
              <a:rPr kumimoji="1" lang="ja-JP" altLang="en-US" sz="1000" dirty="0" smtClean="0">
                <a:solidFill>
                  <a:srgbClr val="FFFFFF"/>
                </a:solidFill>
                <a:latin typeface="Meiryo" charset="-128"/>
                <a:ea typeface="Meiryo" charset="-128"/>
                <a:cs typeface="Meiryo" charset="-128"/>
              </a:rPr>
              <a:t>現場サポート</a:t>
            </a:r>
            <a:endParaRPr kumimoji="1" lang="ja-JP" altLang="en-US" sz="1000" dirty="0">
              <a:solidFill>
                <a:srgbClr val="FFFFFF"/>
              </a:solidFill>
              <a:latin typeface="Meiryo" charset="-128"/>
              <a:ea typeface="Meiryo" charset="-128"/>
              <a:cs typeface="Meiryo" charset="-128"/>
            </a:endParaRPr>
          </a:p>
        </p:txBody>
      </p:sp>
      <p:sp>
        <p:nvSpPr>
          <p:cNvPr id="18" name="テキスト ボックス 17"/>
          <p:cNvSpPr txBox="1"/>
          <p:nvPr/>
        </p:nvSpPr>
        <p:spPr>
          <a:xfrm>
            <a:off x="5224107" y="1714816"/>
            <a:ext cx="3884397" cy="738664"/>
          </a:xfrm>
          <a:prstGeom prst="rect">
            <a:avLst/>
          </a:prstGeom>
          <a:noFill/>
        </p:spPr>
        <p:txBody>
          <a:bodyPr wrap="none" rtlCol="0">
            <a:spAutoFit/>
          </a:bodyPr>
          <a:lstStyle/>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情報システム部門の機能と役割を再定義</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経営企画や業務戦略スタッフとの人材交流</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業務部門との人材交流</a:t>
            </a:r>
            <a:endParaRPr kumimoji="1" lang="ja-JP" altLang="en-US" sz="1400" dirty="0">
              <a:solidFill>
                <a:srgbClr val="0432FF"/>
              </a:solidFill>
              <a:latin typeface="Meiryo" charset="-128"/>
              <a:ea typeface="Meiryo" charset="-128"/>
              <a:cs typeface="Meiryo" charset="-128"/>
            </a:endParaRPr>
          </a:p>
        </p:txBody>
      </p:sp>
      <p:sp>
        <p:nvSpPr>
          <p:cNvPr id="19" name="テキスト ボックス 18"/>
          <p:cNvSpPr txBox="1"/>
          <p:nvPr/>
        </p:nvSpPr>
        <p:spPr>
          <a:xfrm>
            <a:off x="5226899" y="2830031"/>
            <a:ext cx="2986715" cy="954107"/>
          </a:xfrm>
          <a:prstGeom prst="rect">
            <a:avLst/>
          </a:prstGeom>
          <a:noFill/>
        </p:spPr>
        <p:txBody>
          <a:bodyPr wrap="none" rtlCol="0">
            <a:spAutoFit/>
          </a:bodyPr>
          <a:lstStyle/>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アジャイル開発</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高速開発ツールや</a:t>
            </a:r>
            <a:r>
              <a:rPr kumimoji="1" lang="en-US" altLang="ja-JP" sz="1400" dirty="0" err="1" smtClean="0">
                <a:solidFill>
                  <a:srgbClr val="0432FF"/>
                </a:solidFill>
                <a:latin typeface="Meiryo" charset="-128"/>
                <a:ea typeface="Meiryo" charset="-128"/>
                <a:cs typeface="Meiryo" charset="-128"/>
              </a:rPr>
              <a:t>PaaS</a:t>
            </a:r>
            <a:r>
              <a:rPr kumimoji="1" lang="ja-JP" altLang="en-US" sz="1400" dirty="0" smtClean="0">
                <a:solidFill>
                  <a:srgbClr val="0432FF"/>
                </a:solidFill>
                <a:latin typeface="Meiryo" charset="-128"/>
                <a:ea typeface="Meiryo" charset="-128"/>
                <a:cs typeface="Meiryo" charset="-128"/>
              </a:rPr>
              <a:t>の活用</a:t>
            </a:r>
          </a:p>
          <a:p>
            <a:pPr marL="285750" indent="-285750">
              <a:buFont typeface="Wingdings" charset="2"/>
              <a:buChar char="Ø"/>
            </a:pPr>
            <a:r>
              <a:rPr lang="en-US" altLang="ja-JP" sz="1400" dirty="0" smtClean="0">
                <a:solidFill>
                  <a:srgbClr val="0432FF"/>
                </a:solidFill>
                <a:latin typeface="Meiryo" charset="-128"/>
                <a:ea typeface="Meiryo" charset="-128"/>
                <a:cs typeface="Meiryo" charset="-128"/>
              </a:rPr>
              <a:t>SaaS</a:t>
            </a:r>
            <a:r>
              <a:rPr lang="ja-JP" altLang="en-US" sz="1400" dirty="0" smtClean="0">
                <a:solidFill>
                  <a:srgbClr val="0432FF"/>
                </a:solidFill>
                <a:latin typeface="Meiryo" charset="-128"/>
                <a:ea typeface="Meiryo" charset="-128"/>
                <a:cs typeface="Meiryo" charset="-128"/>
              </a:rPr>
              <a:t>の活用</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シチズン・デベロッパーの育成</a:t>
            </a:r>
          </a:p>
        </p:txBody>
      </p:sp>
      <p:sp>
        <p:nvSpPr>
          <p:cNvPr id="20" name="テキスト ボックス 19"/>
          <p:cNvSpPr txBox="1"/>
          <p:nvPr/>
        </p:nvSpPr>
        <p:spPr>
          <a:xfrm>
            <a:off x="5224107" y="5105600"/>
            <a:ext cx="3345788" cy="1169551"/>
          </a:xfrm>
          <a:prstGeom prst="rect">
            <a:avLst/>
          </a:prstGeom>
          <a:noFill/>
        </p:spPr>
        <p:txBody>
          <a:bodyPr wrap="none" rtlCol="0">
            <a:spAutoFit/>
          </a:bodyPr>
          <a:lstStyle/>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ホステッド・プライベートクラウド</a:t>
            </a:r>
            <a:endParaRPr kumimoji="1" lang="en-US" altLang="ja-JP" sz="1400" dirty="0" smtClean="0">
              <a:solidFill>
                <a:srgbClr val="0432FF"/>
              </a:solidFill>
              <a:latin typeface="Meiryo" charset="-128"/>
              <a:ea typeface="Meiryo" charset="-128"/>
              <a:cs typeface="Meiryo" charset="-128"/>
            </a:endParaRP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自動化</a:t>
            </a:r>
          </a:p>
          <a:p>
            <a:pPr marL="285750" indent="-285750">
              <a:buFont typeface="Wingdings" charset="2"/>
              <a:buChar char="Ø"/>
            </a:pPr>
            <a:r>
              <a:rPr lang="en-US" altLang="ja-JP" sz="1400" dirty="0" err="1" smtClean="0">
                <a:solidFill>
                  <a:srgbClr val="0432FF"/>
                </a:solidFill>
                <a:latin typeface="Meiryo" charset="-128"/>
                <a:ea typeface="Meiryo" charset="-128"/>
                <a:cs typeface="Meiryo" charset="-128"/>
              </a:rPr>
              <a:t>DevOps</a:t>
            </a:r>
            <a:endParaRPr lang="en-US" altLang="ja-JP" sz="1400" dirty="0" smtClean="0">
              <a:solidFill>
                <a:srgbClr val="0432FF"/>
              </a:solidFill>
              <a:latin typeface="Meiryo" charset="-128"/>
              <a:ea typeface="Meiryo" charset="-128"/>
              <a:cs typeface="Meiryo" charset="-128"/>
            </a:endParaRP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高速開発ツールや</a:t>
            </a:r>
            <a:r>
              <a:rPr kumimoji="1" lang="en-US" altLang="ja-JP" sz="1400" dirty="0" err="1" smtClean="0">
                <a:solidFill>
                  <a:srgbClr val="0432FF"/>
                </a:solidFill>
                <a:latin typeface="Meiryo" charset="-128"/>
                <a:ea typeface="Meiryo" charset="-128"/>
                <a:cs typeface="Meiryo" charset="-128"/>
              </a:rPr>
              <a:t>PaaS</a:t>
            </a:r>
            <a:r>
              <a:rPr kumimoji="1" lang="ja-JP" altLang="en-US" sz="1400" dirty="0" smtClean="0">
                <a:solidFill>
                  <a:srgbClr val="0432FF"/>
                </a:solidFill>
                <a:latin typeface="Meiryo" charset="-128"/>
                <a:ea typeface="Meiryo" charset="-128"/>
                <a:cs typeface="Meiryo" charset="-128"/>
              </a:rPr>
              <a:t>の活用</a:t>
            </a:r>
          </a:p>
          <a:p>
            <a:pPr marL="285750" indent="-285750">
              <a:buFont typeface="Wingdings" charset="2"/>
              <a:buChar char="Ø"/>
            </a:pPr>
            <a:r>
              <a:rPr lang="en-US" altLang="ja-JP" sz="1400" dirty="0" smtClean="0">
                <a:solidFill>
                  <a:srgbClr val="0432FF"/>
                </a:solidFill>
                <a:latin typeface="Meiryo" charset="-128"/>
                <a:ea typeface="Meiryo" charset="-128"/>
                <a:cs typeface="Meiryo" charset="-128"/>
              </a:rPr>
              <a:t>SaaS</a:t>
            </a:r>
            <a:r>
              <a:rPr lang="ja-JP" altLang="en-US" sz="1400" dirty="0" smtClean="0">
                <a:solidFill>
                  <a:srgbClr val="0432FF"/>
                </a:solidFill>
                <a:latin typeface="Meiryo" charset="-128"/>
                <a:ea typeface="Meiryo" charset="-128"/>
                <a:cs typeface="Meiryo" charset="-128"/>
              </a:rPr>
              <a:t>の活用</a:t>
            </a:r>
          </a:p>
        </p:txBody>
      </p:sp>
      <p:grpSp>
        <p:nvGrpSpPr>
          <p:cNvPr id="22" name="図形グループ 21"/>
          <p:cNvGrpSpPr/>
          <p:nvPr/>
        </p:nvGrpSpPr>
        <p:grpSpPr>
          <a:xfrm>
            <a:off x="5308422" y="954144"/>
            <a:ext cx="271690" cy="550450"/>
            <a:chOff x="1946324" y="4125162"/>
            <a:chExt cx="969964" cy="2007872"/>
          </a:xfrm>
        </p:grpSpPr>
        <p:sp>
          <p:nvSpPr>
            <p:cNvPr id="23" name="円/楕円 2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 name="フローチャート: 論理積ゲート 2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25" name="図形グループ 24"/>
          <p:cNvGrpSpPr/>
          <p:nvPr/>
        </p:nvGrpSpPr>
        <p:grpSpPr>
          <a:xfrm>
            <a:off x="5308422" y="4168676"/>
            <a:ext cx="271690" cy="550450"/>
            <a:chOff x="1946324" y="4125162"/>
            <a:chExt cx="969964" cy="2007872"/>
          </a:xfrm>
        </p:grpSpPr>
        <p:sp>
          <p:nvSpPr>
            <p:cNvPr id="26" name="円/楕円 2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7" name="フローチャート: 論理積ゲート 2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28" name="テキスト ボックス 27"/>
          <p:cNvSpPr txBox="1"/>
          <p:nvPr/>
        </p:nvSpPr>
        <p:spPr>
          <a:xfrm>
            <a:off x="5580111" y="4170000"/>
            <a:ext cx="3005951" cy="400110"/>
          </a:xfrm>
          <a:prstGeom prst="rect">
            <a:avLst/>
          </a:prstGeom>
          <a:noFill/>
        </p:spPr>
        <p:txBody>
          <a:bodyPr wrap="none" rtlCol="0">
            <a:spAutoFit/>
          </a:bodyPr>
          <a:lstStyle/>
          <a:p>
            <a:r>
              <a:rPr kumimoji="1" lang="ja-JP" altLang="en-US" sz="2000" b="1" smtClean="0">
                <a:solidFill>
                  <a:schemeClr val="accent6">
                    <a:lumMod val="75000"/>
                  </a:schemeClr>
                </a:solidFill>
                <a:latin typeface="Meiryo" charset="-128"/>
                <a:ea typeface="Meiryo" charset="-128"/>
                <a:cs typeface="Meiryo" charset="-128"/>
              </a:rPr>
              <a:t>システム・アーキテクト</a:t>
            </a:r>
            <a:endParaRPr kumimoji="1" lang="ja-JP" altLang="en-US" sz="2000" b="1" dirty="0">
              <a:solidFill>
                <a:schemeClr val="accent6">
                  <a:lumMod val="75000"/>
                </a:schemeClr>
              </a:solidFill>
              <a:latin typeface="Meiryo" charset="-128"/>
              <a:ea typeface="Meiryo" charset="-128"/>
              <a:cs typeface="Meiryo" charset="-128"/>
            </a:endParaRPr>
          </a:p>
        </p:txBody>
      </p:sp>
      <p:sp>
        <p:nvSpPr>
          <p:cNvPr id="29" name="テキスト ボックス 28"/>
          <p:cNvSpPr txBox="1"/>
          <p:nvPr/>
        </p:nvSpPr>
        <p:spPr>
          <a:xfrm>
            <a:off x="5580111" y="908720"/>
            <a:ext cx="3005951" cy="400110"/>
          </a:xfrm>
          <a:prstGeom prst="rect">
            <a:avLst/>
          </a:prstGeom>
          <a:noFill/>
        </p:spPr>
        <p:txBody>
          <a:bodyPr wrap="none" rtlCol="0">
            <a:spAutoFit/>
          </a:bodyPr>
          <a:lstStyle/>
          <a:p>
            <a:r>
              <a:rPr kumimoji="1" lang="ja-JP" altLang="en-US" sz="2000" b="1" smtClean="0">
                <a:solidFill>
                  <a:schemeClr val="accent6">
                    <a:lumMod val="75000"/>
                  </a:schemeClr>
                </a:solidFill>
                <a:latin typeface="Meiryo" charset="-128"/>
                <a:ea typeface="Meiryo" charset="-128"/>
                <a:cs typeface="Meiryo" charset="-128"/>
              </a:rPr>
              <a:t>ビジネス・アーキテクト</a:t>
            </a:r>
            <a:endParaRPr kumimoji="1" lang="ja-JP" altLang="en-US" sz="2000" b="1" dirty="0">
              <a:solidFill>
                <a:schemeClr val="accent6">
                  <a:lumMod val="75000"/>
                </a:schemeClr>
              </a:solidFill>
              <a:latin typeface="Meiryo" charset="-128"/>
              <a:ea typeface="Meiryo" charset="-128"/>
              <a:cs typeface="Meiryo" charset="-128"/>
            </a:endParaRPr>
          </a:p>
        </p:txBody>
      </p:sp>
      <p:sp>
        <p:nvSpPr>
          <p:cNvPr id="30" name="テキスト ボックス 29"/>
          <p:cNvSpPr txBox="1"/>
          <p:nvPr/>
        </p:nvSpPr>
        <p:spPr>
          <a:xfrm>
            <a:off x="5580111" y="1178635"/>
            <a:ext cx="3345812" cy="400110"/>
          </a:xfrm>
          <a:prstGeom prst="rect">
            <a:avLst/>
          </a:prstGeom>
          <a:noFill/>
        </p:spPr>
        <p:txBody>
          <a:bodyPr wrap="square" rtlCol="0">
            <a:spAutoFit/>
          </a:bodyPr>
          <a:lstStyle/>
          <a:p>
            <a:r>
              <a:rPr kumimoji="1" lang="ja-JP" altLang="en-US" sz="1000" dirty="0" smtClean="0">
                <a:solidFill>
                  <a:srgbClr val="C00000"/>
                </a:solidFill>
                <a:latin typeface="Meiryo" charset="-128"/>
                <a:ea typeface="Meiryo" charset="-128"/>
                <a:cs typeface="Meiryo" charset="-128"/>
              </a:rPr>
              <a:t>ビジネス価値を明らかにし、最適なビジネス・プロセス描き、それを実現するシステムをデザインする。</a:t>
            </a:r>
            <a:endParaRPr kumimoji="1" lang="ja-JP" altLang="en-US" sz="1000" dirty="0">
              <a:solidFill>
                <a:srgbClr val="C00000"/>
              </a:solidFill>
              <a:latin typeface="Meiryo" charset="-128"/>
              <a:ea typeface="Meiryo" charset="-128"/>
              <a:cs typeface="Meiryo" charset="-128"/>
            </a:endParaRPr>
          </a:p>
        </p:txBody>
      </p:sp>
      <p:sp>
        <p:nvSpPr>
          <p:cNvPr id="31" name="テキスト ボックス 30"/>
          <p:cNvSpPr txBox="1"/>
          <p:nvPr/>
        </p:nvSpPr>
        <p:spPr>
          <a:xfrm>
            <a:off x="5580111" y="4472136"/>
            <a:ext cx="3345812" cy="400110"/>
          </a:xfrm>
          <a:prstGeom prst="rect">
            <a:avLst/>
          </a:prstGeom>
          <a:noFill/>
        </p:spPr>
        <p:txBody>
          <a:bodyPr wrap="square" rtlCol="0">
            <a:spAutoFit/>
          </a:bodyPr>
          <a:lstStyle/>
          <a:p>
            <a:r>
              <a:rPr kumimoji="1" lang="ja-JP" altLang="en-US" sz="1000" dirty="0" smtClean="0">
                <a:solidFill>
                  <a:srgbClr val="C00000"/>
                </a:solidFill>
                <a:latin typeface="Meiryo" charset="-128"/>
                <a:ea typeface="Meiryo" charset="-128"/>
                <a:cs typeface="Meiryo" charset="-128"/>
              </a:rPr>
              <a:t>テクノロジーやサービスに精通し、それらを目利きでき、最適なシステムをデザインする。</a:t>
            </a:r>
            <a:endParaRPr kumimoji="1" lang="ja-JP" altLang="en-US" sz="1000" dirty="0">
              <a:solidFill>
                <a:srgbClr val="C00000"/>
              </a:solidFill>
              <a:latin typeface="Meiryo" charset="-128"/>
              <a:ea typeface="Meiryo" charset="-128"/>
              <a:cs typeface="Meiryo" charset="-128"/>
            </a:endParaRPr>
          </a:p>
        </p:txBody>
      </p:sp>
      <p:sp>
        <p:nvSpPr>
          <p:cNvPr id="21" name="右矢印 20"/>
          <p:cNvSpPr/>
          <p:nvPr/>
        </p:nvSpPr>
        <p:spPr>
          <a:xfrm>
            <a:off x="2531889" y="3217297"/>
            <a:ext cx="399558" cy="78049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558974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図形グループ 21"/>
          <p:cNvGrpSpPr/>
          <p:nvPr/>
        </p:nvGrpSpPr>
        <p:grpSpPr>
          <a:xfrm>
            <a:off x="1457693" y="2134576"/>
            <a:ext cx="6225436" cy="3600407"/>
            <a:chOff x="1457693" y="2134576"/>
            <a:chExt cx="6225436" cy="3600407"/>
          </a:xfrm>
        </p:grpSpPr>
        <p:sp>
          <p:nvSpPr>
            <p:cNvPr id="17" name="二等辺三角形 16"/>
            <p:cNvSpPr/>
            <p:nvPr/>
          </p:nvSpPr>
          <p:spPr>
            <a:xfrm>
              <a:off x="1457693" y="2134576"/>
              <a:ext cx="6225436" cy="3600407"/>
            </a:xfrm>
            <a:prstGeom prst="triangl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2400584" y="5010501"/>
              <a:ext cx="4339650" cy="646331"/>
            </a:xfrm>
            <a:prstGeom prst="rect">
              <a:avLst/>
            </a:prstGeom>
            <a:noFill/>
          </p:spPr>
          <p:txBody>
            <a:bodyPr wrap="none" rtlCol="0">
              <a:spAutoFit/>
            </a:bodyPr>
            <a:lstStyle/>
            <a:p>
              <a:pPr algn="ctr"/>
              <a:r>
                <a:rPr kumimoji="1" lang="ja-JP" altLang="en-US" sz="3600" dirty="0" smtClean="0">
                  <a:solidFill>
                    <a:srgbClr val="0000FF"/>
                  </a:solidFill>
                  <a:latin typeface="メイリオ"/>
                  <a:ea typeface="メイリオ"/>
                  <a:cs typeface="メイリオ"/>
                </a:rPr>
                <a:t>新しい組合せを創る</a:t>
              </a:r>
              <a:endParaRPr kumimoji="1" lang="ja-JP" altLang="en-US" sz="3600" dirty="0">
                <a:solidFill>
                  <a:srgbClr val="0000FF"/>
                </a:solidFill>
                <a:latin typeface="メイリオ"/>
                <a:ea typeface="メイリオ"/>
                <a:cs typeface="メイリオ"/>
              </a:endParaRPr>
            </a:p>
          </p:txBody>
        </p:sp>
      </p:grpSp>
      <p:sp>
        <p:nvSpPr>
          <p:cNvPr id="9" name="正方形/長方形 8"/>
          <p:cNvSpPr/>
          <p:nvPr/>
        </p:nvSpPr>
        <p:spPr>
          <a:xfrm>
            <a:off x="5955226"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a:t>
            </a:r>
            <a:endParaRPr kumimoji="1" lang="ja-JP" altLang="en-US" sz="1200" dirty="0">
              <a:solidFill>
                <a:srgbClr val="FFFFFF"/>
              </a:solidFill>
              <a:latin typeface="メイリオ"/>
              <a:ea typeface="メイリオ"/>
              <a:cs typeface="メイリオ"/>
            </a:endParaRPr>
          </a:p>
        </p:txBody>
      </p:sp>
      <p:sp>
        <p:nvSpPr>
          <p:cNvPr id="7" name="正方形/長方形 6"/>
          <p:cNvSpPr/>
          <p:nvPr/>
        </p:nvSpPr>
        <p:spPr>
          <a:xfrm>
            <a:off x="457040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モバイル</a:t>
            </a:r>
            <a:endParaRPr kumimoji="1" lang="ja-JP" altLang="en-US" sz="1200" dirty="0">
              <a:solidFill>
                <a:srgbClr val="FFFFFF"/>
              </a:solidFill>
              <a:latin typeface="メイリオ"/>
              <a:ea typeface="メイリオ"/>
              <a:cs typeface="メイリオ"/>
            </a:endParaRPr>
          </a:p>
        </p:txBody>
      </p:sp>
      <p:sp>
        <p:nvSpPr>
          <p:cNvPr id="6" name="正方形/長方形 5"/>
          <p:cNvSpPr/>
          <p:nvPr/>
        </p:nvSpPr>
        <p:spPr>
          <a:xfrm>
            <a:off x="3185594"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クラウド</a:t>
            </a:r>
            <a:endParaRPr kumimoji="1" lang="ja-JP" altLang="en-US" sz="1200" dirty="0">
              <a:solidFill>
                <a:srgbClr val="FFFFFF"/>
              </a:solidFill>
              <a:latin typeface="メイリオ"/>
              <a:ea typeface="メイリオ"/>
              <a:cs typeface="メイリオ"/>
            </a:endParaRPr>
          </a:p>
        </p:txBody>
      </p:sp>
      <p:sp>
        <p:nvSpPr>
          <p:cNvPr id="12" name="正方形/長方形 11"/>
          <p:cNvSpPr/>
          <p:nvPr/>
        </p:nvSpPr>
        <p:spPr>
          <a:xfrm>
            <a:off x="1800779" y="4570356"/>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ウェアラブル</a:t>
            </a:r>
            <a:endParaRPr kumimoji="1" lang="ja-JP" altLang="en-US" sz="1200" dirty="0">
              <a:solidFill>
                <a:srgbClr val="FFFFFF"/>
              </a:solidFill>
              <a:latin typeface="メイリオ"/>
              <a:ea typeface="メイリオ"/>
              <a:cs typeface="メイリオ"/>
            </a:endParaRPr>
          </a:p>
        </p:txBody>
      </p:sp>
      <p:sp>
        <p:nvSpPr>
          <p:cNvPr id="14" name="正方形/長方形 13"/>
          <p:cNvSpPr/>
          <p:nvPr/>
        </p:nvSpPr>
        <p:spPr>
          <a:xfrm>
            <a:off x="526281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オープン</a:t>
            </a:r>
            <a:endParaRPr kumimoji="1" lang="ja-JP" altLang="en-US" sz="1200" dirty="0">
              <a:solidFill>
                <a:srgbClr val="FFFFFF"/>
              </a:solidFill>
              <a:latin typeface="メイリオ"/>
              <a:ea typeface="メイリオ"/>
              <a:cs typeface="メイリオ"/>
            </a:endParaRPr>
          </a:p>
        </p:txBody>
      </p:sp>
      <p:sp>
        <p:nvSpPr>
          <p:cNvPr id="13" name="正方形/長方形 12"/>
          <p:cNvSpPr/>
          <p:nvPr/>
        </p:nvSpPr>
        <p:spPr>
          <a:xfrm>
            <a:off x="3878002"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ソーシャル</a:t>
            </a:r>
            <a:endParaRPr kumimoji="1" lang="ja-JP" altLang="en-US" sz="1200" dirty="0">
              <a:solidFill>
                <a:srgbClr val="FFFFFF"/>
              </a:solidFill>
              <a:latin typeface="メイリオ"/>
              <a:ea typeface="メイリオ"/>
              <a:cs typeface="メイリオ"/>
            </a:endParaRPr>
          </a:p>
        </p:txBody>
      </p:sp>
      <p:sp>
        <p:nvSpPr>
          <p:cNvPr id="8" name="正方形/長方形 7"/>
          <p:cNvSpPr/>
          <p:nvPr/>
        </p:nvSpPr>
        <p:spPr>
          <a:xfrm>
            <a:off x="2493187" y="4205587"/>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ビッグデータ</a:t>
            </a:r>
            <a:endParaRPr kumimoji="1"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lang="en-US" altLang="ja-JP" dirty="0"/>
              <a:t>IT</a:t>
            </a:r>
            <a:r>
              <a:rPr lang="ja-JP" altLang="en-US" dirty="0"/>
              <a:t>ビジネスはどこへ向かうのか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5" name="テキスト ボックス 4"/>
          <p:cNvSpPr txBox="1"/>
          <p:nvPr/>
        </p:nvSpPr>
        <p:spPr>
          <a:xfrm>
            <a:off x="457200" y="1089029"/>
            <a:ext cx="5109091" cy="584776"/>
          </a:xfrm>
          <a:prstGeom prst="rect">
            <a:avLst/>
          </a:prstGeom>
          <a:noFill/>
        </p:spPr>
        <p:txBody>
          <a:bodyPr wrap="none" rtlCol="0">
            <a:spAutoFit/>
          </a:bodyPr>
          <a:lstStyle/>
          <a:p>
            <a:r>
              <a:rPr kumimoji="1" lang="ja-JP" altLang="en-US" sz="3200" b="1" dirty="0" smtClean="0">
                <a:solidFill>
                  <a:srgbClr val="0000FF"/>
                </a:solidFill>
                <a:latin typeface="メイリオ"/>
                <a:ea typeface="メイリオ"/>
                <a:cs typeface="メイリオ"/>
              </a:rPr>
              <a:t>ビジネス価値</a:t>
            </a:r>
            <a:r>
              <a:rPr kumimoji="1" lang="ja-JP" altLang="en-US" sz="3200" dirty="0" smtClean="0">
                <a:solidFill>
                  <a:schemeClr val="tx1">
                    <a:lumMod val="50000"/>
                    <a:lumOff val="50000"/>
                  </a:schemeClr>
                </a:solidFill>
                <a:latin typeface="メイリオ"/>
                <a:ea typeface="メイリオ"/>
                <a:cs typeface="メイリオ"/>
              </a:rPr>
              <a:t>を生みだす！</a:t>
            </a:r>
            <a:endParaRPr kumimoji="1" lang="ja-JP" altLang="en-US" sz="3200" dirty="0">
              <a:solidFill>
                <a:schemeClr val="tx1">
                  <a:lumMod val="50000"/>
                  <a:lumOff val="50000"/>
                </a:schemeClr>
              </a:solidFill>
              <a:latin typeface="メイリオ"/>
              <a:ea typeface="メイリオ"/>
              <a:cs typeface="メイリオ"/>
            </a:endParaRPr>
          </a:p>
        </p:txBody>
      </p:sp>
      <p:sp>
        <p:nvSpPr>
          <p:cNvPr id="10" name="正方形/長方形 9"/>
          <p:cNvSpPr/>
          <p:nvPr/>
        </p:nvSpPr>
        <p:spPr>
          <a:xfrm>
            <a:off x="4570410"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ロボット</a:t>
            </a:r>
            <a:endParaRPr kumimoji="1" lang="ja-JP" altLang="en-US" sz="1200" dirty="0">
              <a:solidFill>
                <a:srgbClr val="FFFFFF"/>
              </a:solidFill>
              <a:latin typeface="メイリオ"/>
              <a:ea typeface="メイリオ"/>
              <a:cs typeface="メイリオ"/>
            </a:endParaRPr>
          </a:p>
        </p:txBody>
      </p:sp>
      <p:sp>
        <p:nvSpPr>
          <p:cNvPr id="11" name="正方形/長方形 10"/>
          <p:cNvSpPr/>
          <p:nvPr/>
        </p:nvSpPr>
        <p:spPr>
          <a:xfrm>
            <a:off x="3185595" y="3840818"/>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メイリオ"/>
                <a:ea typeface="メイリオ"/>
                <a:cs typeface="メイリオ"/>
              </a:rPr>
              <a:t>IoT</a:t>
            </a:r>
            <a:endParaRPr kumimoji="1" lang="ja-JP" altLang="en-US" sz="1200" dirty="0">
              <a:solidFill>
                <a:srgbClr val="FFFFFF"/>
              </a:solidFill>
              <a:latin typeface="メイリオ"/>
              <a:ea typeface="メイリオ"/>
              <a:cs typeface="メイリオ"/>
            </a:endParaRPr>
          </a:p>
        </p:txBody>
      </p:sp>
      <p:sp>
        <p:nvSpPr>
          <p:cNvPr id="19" name="正方形/長方形 18"/>
          <p:cNvSpPr/>
          <p:nvPr/>
        </p:nvSpPr>
        <p:spPr>
          <a:xfrm>
            <a:off x="3878001" y="3476049"/>
            <a:ext cx="1384815" cy="36476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人工知能</a:t>
            </a:r>
            <a:endParaRPr kumimoji="1" lang="ja-JP" altLang="en-US" sz="1200" dirty="0">
              <a:solidFill>
                <a:srgbClr val="FFFFFF"/>
              </a:solidFill>
              <a:latin typeface="メイリオ"/>
              <a:ea typeface="メイリオ"/>
              <a:cs typeface="メイリオ"/>
            </a:endParaRPr>
          </a:p>
        </p:txBody>
      </p:sp>
      <p:sp>
        <p:nvSpPr>
          <p:cNvPr id="21" name="正方形/長方形 20"/>
          <p:cNvSpPr/>
          <p:nvPr/>
        </p:nvSpPr>
        <p:spPr>
          <a:xfrm>
            <a:off x="1800779" y="2289942"/>
            <a:ext cx="5539262" cy="965962"/>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4800" dirty="0" smtClean="0">
                <a:solidFill>
                  <a:srgbClr val="FFFFFF"/>
                </a:solidFill>
                <a:latin typeface="Charter Black"/>
                <a:ea typeface="メイリオ"/>
                <a:cs typeface="Charter Black"/>
              </a:rPr>
              <a:t>innovation</a:t>
            </a:r>
            <a:endParaRPr kumimoji="1" lang="ja-JP" altLang="en-US" sz="4800" dirty="0">
              <a:solidFill>
                <a:srgbClr val="FFFFFF"/>
              </a:solidFill>
              <a:latin typeface="Charter Black"/>
              <a:ea typeface="メイリオ"/>
              <a:cs typeface="Charter Black"/>
            </a:endParaRPr>
          </a:p>
        </p:txBody>
      </p:sp>
    </p:spTree>
    <p:extLst>
      <p:ext uri="{BB962C8B-B14F-4D97-AF65-F5344CB8AC3E}">
        <p14:creationId xmlns:p14="http://schemas.microsoft.com/office/powerpoint/2010/main" val="203408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800" fill="hold"/>
                                        <p:tgtEl>
                                          <p:spTgt spid="8"/>
                                        </p:tgtEl>
                                        <p:attrNameLst>
                                          <p:attrName>ppt_x</p:attrName>
                                        </p:attrNameLst>
                                      </p:cBhvr>
                                      <p:tavLst>
                                        <p:tav tm="0">
                                          <p:val>
                                            <p:strVal val="0-#ppt_w/2"/>
                                          </p:val>
                                        </p:tav>
                                        <p:tav tm="100000">
                                          <p:val>
                                            <p:strVal val="#ppt_x"/>
                                          </p:val>
                                        </p:tav>
                                      </p:tavLst>
                                    </p:anim>
                                    <p:anim calcmode="lin" valueType="num">
                                      <p:cBhvr additive="base">
                                        <p:cTn id="32" dur="8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00" fill="hold"/>
                                        <p:tgtEl>
                                          <p:spTgt spid="10"/>
                                        </p:tgtEl>
                                        <p:attrNameLst>
                                          <p:attrName>ppt_x</p:attrName>
                                        </p:attrNameLst>
                                      </p:cBhvr>
                                      <p:tavLst>
                                        <p:tav tm="0">
                                          <p:val>
                                            <p:strVal val="1+#ppt_w/2"/>
                                          </p:val>
                                        </p:tav>
                                        <p:tav tm="100000">
                                          <p:val>
                                            <p:strVal val="#ppt_x"/>
                                          </p:val>
                                        </p:tav>
                                      </p:tavLst>
                                    </p:anim>
                                    <p:anim calcmode="lin" valueType="num">
                                      <p:cBhvr additive="base">
                                        <p:cTn id="36" dur="700" fill="hold"/>
                                        <p:tgtEl>
                                          <p:spTgt spid="10"/>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700" fill="hold"/>
                                        <p:tgtEl>
                                          <p:spTgt spid="11"/>
                                        </p:tgtEl>
                                        <p:attrNameLst>
                                          <p:attrName>ppt_x</p:attrName>
                                        </p:attrNameLst>
                                      </p:cBhvr>
                                      <p:tavLst>
                                        <p:tav tm="0">
                                          <p:val>
                                            <p:strVal val="0-#ppt_w/2"/>
                                          </p:val>
                                        </p:tav>
                                        <p:tav tm="100000">
                                          <p:val>
                                            <p:strVal val="#ppt_x"/>
                                          </p:val>
                                        </p:tav>
                                      </p:tavLst>
                                    </p:anim>
                                    <p:anim calcmode="lin" valueType="num">
                                      <p:cBhvr additive="base">
                                        <p:cTn id="40" dur="700" fill="hold"/>
                                        <p:tgtEl>
                                          <p:spTgt spid="1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100" fill="hold"/>
                                        <p:tgtEl>
                                          <p:spTgt spid="19"/>
                                        </p:tgtEl>
                                        <p:attrNameLst>
                                          <p:attrName>ppt_x</p:attrName>
                                        </p:attrNameLst>
                                      </p:cBhvr>
                                      <p:tavLst>
                                        <p:tav tm="0">
                                          <p:val>
                                            <p:strVal val="#ppt_x"/>
                                          </p:val>
                                        </p:tav>
                                        <p:tav tm="100000">
                                          <p:val>
                                            <p:strVal val="#ppt_x"/>
                                          </p:val>
                                        </p:tav>
                                      </p:tavLst>
                                    </p:anim>
                                    <p:anim calcmode="lin" valueType="num">
                                      <p:cBhvr additive="base">
                                        <p:cTn id="44" dur="11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 grpId="0" animBg="1"/>
      <p:bldP spid="12" grpId="0" animBg="1"/>
      <p:bldP spid="14" grpId="0" animBg="1"/>
      <p:bldP spid="13" grpId="0" animBg="1"/>
      <p:bldP spid="8" grpId="0" animBg="1"/>
      <p:bldP spid="10" grpId="0" animBg="1"/>
      <p:bldP spid="11"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8</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a:ea typeface="HGP創英角ｺﾞｼｯｸUB" pitchFamily="50" charset="-128"/>
                <a:cs typeface="Arial"/>
              </a:rPr>
              <a:t>クラウド・</a:t>
            </a:r>
            <a:r>
              <a:rPr lang="ja-JP" altLang="en-US" sz="2800" dirty="0" smtClean="0">
                <a:solidFill>
                  <a:srgbClr val="FFFFFF"/>
                </a:solidFill>
                <a:effectLst/>
                <a:latin typeface="Arial"/>
                <a:ea typeface="HGP創英角ｺﾞｼｯｸUB" pitchFamily="50" charset="-128"/>
                <a:cs typeface="Arial"/>
              </a:rPr>
              <a:t>コンピューティング</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037527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で変わる</a:t>
            </a:r>
            <a:r>
              <a:rPr lang="en-US" altLang="ja-JP" sz="2400" dirty="0">
                <a:solidFill>
                  <a:srgbClr val="FFFFFF"/>
                </a:solidFill>
                <a:effectLst/>
                <a:latin typeface="Arial Black"/>
                <a:ea typeface="HGP創英角ｺﾞｼｯｸUB" pitchFamily="50" charset="-128"/>
                <a:cs typeface="Arial Black"/>
              </a:rPr>
              <a:t>IT</a:t>
            </a:r>
            <a:r>
              <a:rPr lang="ja-JP" altLang="en-US" sz="2400" dirty="0">
                <a:solidFill>
                  <a:srgbClr val="FFFFFF"/>
                </a:solidFill>
                <a:effectLst/>
                <a:latin typeface="Arial"/>
                <a:ea typeface="HGP創英角ｺﾞｼｯｸUB" pitchFamily="50" charset="-128"/>
                <a:cs typeface="Arial"/>
              </a:rPr>
              <a:t>の常識</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497812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12271</TotalTime>
  <Words>12368</Words>
  <Application>Microsoft Macintosh PowerPoint</Application>
  <PresentationFormat>画面に合わせる (4:3)</PresentationFormat>
  <Paragraphs>1707</Paragraphs>
  <Slides>64</Slides>
  <Notes>37</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64</vt:i4>
      </vt:variant>
    </vt:vector>
  </HeadingPairs>
  <TitlesOfParts>
    <vt:vector size="79" baseType="lpstr">
      <vt:lpstr>American Typewriter</vt:lpstr>
      <vt:lpstr>Arial Black</vt:lpstr>
      <vt:lpstr>Calibri</vt:lpstr>
      <vt:lpstr>Charter Black</vt:lpstr>
      <vt:lpstr>ＤＦＰ太丸ゴシック体</vt:lpstr>
      <vt:lpstr>HGP創英角ｺﾞｼｯｸUB</vt:lpstr>
      <vt:lpstr>HG丸ｺﾞｼｯｸM-PRO</vt:lpstr>
      <vt:lpstr>Hiragino Kaku Gothic Pro W6</vt:lpstr>
      <vt:lpstr>Meiryo</vt:lpstr>
      <vt:lpstr>ＭＳ Ｐゴシック</vt:lpstr>
      <vt:lpstr>Tahoma</vt:lpstr>
      <vt:lpstr>Wingdings</vt:lpstr>
      <vt:lpstr>メイリオ</vt:lpstr>
      <vt:lpstr>Arial</vt:lpstr>
      <vt:lpstr>NC標準テンプレート</vt:lpstr>
      <vt:lpstr>ITトレンドとクラウド・コンピューティング</vt:lpstr>
      <vt:lpstr>歴史から振り返るITのトレンド</vt:lpstr>
      <vt:lpstr>コレ一枚でわかる最新のITトレンド（１）</vt:lpstr>
      <vt:lpstr>コレ一枚でわかる最新のITトレンド（２）</vt:lpstr>
      <vt:lpstr>これからのオフィス・インフラ</vt:lpstr>
      <vt:lpstr>ITビジネスはどこへ向かうのか</vt:lpstr>
      <vt:lpstr>ITビジネスはどこへ向かうのか</vt:lpstr>
      <vt:lpstr>PowerPoint プレゼンテーション</vt:lpstr>
      <vt:lpstr>PowerPoint プレゼンテーション</vt:lpstr>
      <vt:lpstr>コレ一枚でわかるクラウドコンピューティング</vt:lpstr>
      <vt:lpstr>「自家発電モデル」から「発電所モデル」へ</vt:lpstr>
      <vt:lpstr>PowerPoint プレゼンテーション</vt:lpstr>
      <vt:lpstr>歴史的背景から考えるクラウドへの期待</vt:lpstr>
      <vt:lpstr>情報システム部門の現状から考えるクラウドへの期待（２）</vt:lpstr>
      <vt:lpstr>システム資源のECサイト</vt:lpstr>
      <vt:lpstr>クラウドならではの費用対効果の考え方</vt:lpstr>
      <vt:lpstr>クラウド・コンピューティングのビジネス・モデル</vt:lpstr>
      <vt:lpstr>クラウドがもたらしたITの新しい価値</vt:lpstr>
      <vt:lpstr>PowerPoint プレゼンテーション</vt:lpstr>
      <vt:lpstr>クラウド・コンピューティングの起源とGoogleの定義</vt:lpstr>
      <vt:lpstr>クラウドの定義／NISTの定義</vt:lpstr>
      <vt:lpstr>クラウドの定義／サービス・モデル (Service Model)</vt:lpstr>
      <vt:lpstr>情報システムの構造</vt:lpstr>
      <vt:lpstr>ふたつのタイプのIaaS （日本の個別事情）</vt:lpstr>
      <vt:lpstr>データセンター・サービスとクラウドの関係</vt:lpstr>
      <vt:lpstr>クラウドの定義／配置モデル (Deployment Model)</vt:lpstr>
      <vt:lpstr>プライベートクラウド（１）</vt:lpstr>
      <vt:lpstr>プライベートクラウド（２）</vt:lpstr>
      <vt:lpstr>ハイブリッド・クラウド（１）</vt:lpstr>
      <vt:lpstr>ハイブリッド・クラウド（２）</vt:lpstr>
      <vt:lpstr>ハイブリッド・クラウド（３）</vt:lpstr>
      <vt:lpstr>５つの必須の特徴</vt:lpstr>
      <vt:lpstr>ハイブリッド・クラウドとマルチ・クラウド</vt:lpstr>
      <vt:lpstr>仮想化統合基盤とクラウド(IaaS)との違い</vt:lpstr>
      <vt:lpstr>統計から見るパブリック・クラウドの存在感</vt:lpstr>
      <vt:lpstr>統計から見るパブリック・クラウドの存在感</vt:lpstr>
      <vt:lpstr>PowerPoint プレゼンテーション</vt:lpstr>
      <vt:lpstr>Infrastructure as a Code</vt:lpstr>
      <vt:lpstr>Infrastructure as Code</vt:lpstr>
      <vt:lpstr>PowerPoint プレゼンテーション</vt:lpstr>
      <vt:lpstr>ガバナンスが効かないという都市伝説</vt:lpstr>
      <vt:lpstr>クラウドで実現するガバナンス</vt:lpstr>
      <vt:lpstr>セキュリティが心配という都市伝説</vt:lpstr>
      <vt:lpstr>クラウドによってもたらされる3つの価値 </vt:lpstr>
      <vt:lpstr>日米の企業文化の違いとクラウドへの期待</vt:lpstr>
      <vt:lpstr>クラウドの価値を引き出すための戦略 </vt:lpstr>
      <vt:lpstr>PowerPoint プレゼンテーション</vt:lpstr>
      <vt:lpstr>パブリック・クラウドへ移行すればコストを削減できるか？</vt:lpstr>
      <vt:lpstr>クラウドサービスのコスト構造</vt:lpstr>
      <vt:lpstr>クラウドサービスのコスト構造</vt:lpstr>
      <vt:lpstr>料金の削減のポイント（１）</vt:lpstr>
      <vt:lpstr>移管の考え方</vt:lpstr>
      <vt:lpstr>移管に関する考慮事項</vt:lpstr>
      <vt:lpstr>システムデザイン勘所</vt:lpstr>
      <vt:lpstr>システムデザイン勘所</vt:lpstr>
      <vt:lpstr>PowerPoint プレゼンテーション</vt:lpstr>
      <vt:lpstr>クラウドを利用する目的</vt:lpstr>
      <vt:lpstr>クラウドのメリットを経営層にどう伝えるか</vt:lpstr>
      <vt:lpstr>クラウドのメリットを経営層にどう伝えるか</vt:lpstr>
      <vt:lpstr>クラウドのメリットを経営層にどう伝えるか</vt:lpstr>
      <vt:lpstr>クラウドのメリットを経営層にどう伝えるか</vt:lpstr>
      <vt:lpstr>クラウドのメリットを経営層にどう伝えるか</vt:lpstr>
      <vt:lpstr>予算はどう変わるのか</vt:lpstr>
      <vt:lpstr>クラウド時代の情報システム人材の活かし方</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509</cp:revision>
  <dcterms:created xsi:type="dcterms:W3CDTF">2014-04-30T01:58:06Z</dcterms:created>
  <dcterms:modified xsi:type="dcterms:W3CDTF">2016-02-09T11:26:28Z</dcterms:modified>
</cp:coreProperties>
</file>